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303" r:id="rId3"/>
    <p:sldId id="309" r:id="rId4"/>
    <p:sldId id="257" r:id="rId5"/>
    <p:sldId id="302" r:id="rId6"/>
    <p:sldId id="290" r:id="rId7"/>
    <p:sldId id="311" r:id="rId8"/>
    <p:sldId id="305" r:id="rId9"/>
    <p:sldId id="307" r:id="rId10"/>
    <p:sldId id="298" r:id="rId11"/>
    <p:sldId id="299" r:id="rId12"/>
    <p:sldId id="259" r:id="rId13"/>
    <p:sldId id="263" r:id="rId14"/>
    <p:sldId id="268" r:id="rId15"/>
    <p:sldId id="294" r:id="rId16"/>
    <p:sldId id="293" r:id="rId17"/>
    <p:sldId id="282" r:id="rId18"/>
    <p:sldId id="295" r:id="rId19"/>
    <p:sldId id="296" r:id="rId20"/>
    <p:sldId id="265" r:id="rId21"/>
    <p:sldId id="275" r:id="rId22"/>
    <p:sldId id="292" r:id="rId23"/>
    <p:sldId id="266" r:id="rId24"/>
    <p:sldId id="300" r:id="rId25"/>
    <p:sldId id="267" r:id="rId26"/>
    <p:sldId id="277" r:id="rId27"/>
    <p:sldId id="301" r:id="rId28"/>
    <p:sldId id="283" r:id="rId29"/>
    <p:sldId id="269" r:id="rId30"/>
    <p:sldId id="285" r:id="rId31"/>
    <p:sldId id="304" r:id="rId32"/>
    <p:sldId id="270" r:id="rId33"/>
    <p:sldId id="286" r:id="rId34"/>
    <p:sldId id="306" r:id="rId35"/>
    <p:sldId id="287" r:id="rId36"/>
    <p:sldId id="297" r:id="rId37"/>
    <p:sldId id="308" r:id="rId38"/>
    <p:sldId id="310" r:id="rId39"/>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84E4D-CA52-45C3-B0A4-48053811F614}" v="17" dt="2023-11-08T03:53:07.145"/>
    <p1510:client id="{05C17267-30D4-5207-E00E-125ED1B4A4B0}" v="36" dt="2023-11-08T04:09:11.291"/>
    <p1510:client id="{17ACF39E-09FC-6E80-A730-8698EEFE2A0F}" v="2618" dt="2023-05-14T16:00:16.707"/>
    <p1510:client id="{1C976464-4329-4092-9689-254821411EB6}" v="47" dt="2023-04-25T17:14:19.066"/>
    <p1510:client id="{1E5E7304-1823-102E-A0CF-885645BB943E}" v="60" dt="2023-05-10T04:59:54.503"/>
    <p1510:client id="{1E696036-6322-30AA-2134-ACD8F8ACD1DD}" v="608" dt="2023-05-11T15:23:57.537"/>
    <p1510:client id="{39A636FB-BFC2-44F5-A5B5-BAFB3272E289}" v="3656" dt="2023-05-13T20:46:34.251"/>
    <p1510:client id="{5345F6F2-B05F-7C2D-144E-B5CD88DEA0C8}" v="90" dt="2023-11-08T04:03:35.002"/>
    <p1510:client id="{72CE9614-58BC-3EA8-30DD-1BA0AD26F035}" v="26" dt="2023-11-08T04:13:16.958"/>
    <p1510:client id="{750EA8DD-D5B1-48CF-A88E-FFC9049C0F0E}" v="2" dt="2023-08-01T12:15:39.550"/>
    <p1510:client id="{9BAAD9F5-E82C-06E5-CDBB-EE1479022254}" v="1" dt="2023-05-14T16:20:51.676"/>
    <p1510:client id="{C4596F99-4005-BF01-582F-D23F6B1F4FD8}" v="46" dt="2023-05-14T17:37:29.734"/>
    <p1510:client id="{D20F162F-C66D-E2DF-A38D-E3378DA4CEF2}" v="3" dt="2023-11-08T03:46:12.487"/>
    <p1510:client id="{D235508B-427E-F9F8-FC07-DCEABF0177D6}" v="42" dt="2023-05-14T16:48:05.768"/>
    <p1510:client id="{E6A50633-16C0-F0A7-7E14-AD7E486536E9}" v="108" dt="2023-04-25T17:19:47.678"/>
    <p1510:client id="{EE908EA8-3547-79C1-3FEC-4EE04E09A64E}" v="2" dt="2023-08-01T12:17:16.826"/>
    <p1510:client id="{FF9C0DF0-AF65-590D-E8ED-0E91F46A3D8D}" v="61" dt="2023-05-10T07:33:28.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D9ADA-8E71-47BE-B735-5FD74D8F5EE9}" type="datetimeFigureOut">
              <a:t>14.05.2024</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DCB7C8-2BC1-420A-B375-58B4F3C5C9F3}" type="slidenum">
              <a:t>‹#›</a:t>
            </a:fld>
            <a:endParaRPr lang="et-EE"/>
          </a:p>
        </p:txBody>
      </p:sp>
    </p:spTree>
    <p:extLst>
      <p:ext uri="{BB962C8B-B14F-4D97-AF65-F5344CB8AC3E}">
        <p14:creationId xmlns:p14="http://schemas.microsoft.com/office/powerpoint/2010/main" val="2904859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t>1</a:t>
            </a:fld>
            <a:endParaRPr lang="et-EE"/>
          </a:p>
        </p:txBody>
      </p:sp>
    </p:spTree>
    <p:extLst>
      <p:ext uri="{BB962C8B-B14F-4D97-AF65-F5344CB8AC3E}">
        <p14:creationId xmlns:p14="http://schemas.microsoft.com/office/powerpoint/2010/main" val="1041169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On the left is an example of normal sleep study -  polysomnography  -  listed are general sleep estimates, arousals, snoring etc. It is always good to have a picture for the patient when  explaining the results.  Hypnogram -  presents the sleep phase buildup through the study. On the colorful plate you can see how brain activity looks like and numbers 1-4 present sleep phases from light to deep. REM sleep is not presented here. Typical findings like sleep spindles and K-complexes immerge when patient has reached the second sleep phase. In lighter sleep phases the frequency is high and amplitude low, in deep sleep phases </a:t>
            </a:r>
            <a:endParaRPr lang="en-US" err="1">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11</a:t>
            </a:fld>
            <a:endParaRPr lang="et-EE"/>
          </a:p>
        </p:txBody>
      </p:sp>
    </p:spTree>
    <p:extLst>
      <p:ext uri="{BB962C8B-B14F-4D97-AF65-F5344CB8AC3E}">
        <p14:creationId xmlns:p14="http://schemas.microsoft.com/office/powerpoint/2010/main" val="210096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Normal sleep looks like walking down the stairs -  initially when one falls asleep. After first, second, third and fourth stages of </a:t>
            </a:r>
            <a:r>
              <a:rPr lang="en-US" err="1">
                <a:cs typeface="Calibri"/>
              </a:rPr>
              <a:t>nonREM</a:t>
            </a:r>
            <a:r>
              <a:rPr lang="en-US">
                <a:cs typeface="Calibri"/>
              </a:rPr>
              <a:t> sleep REM phase (marked with red) is marked. Sleep changes through the course of life...</a:t>
            </a:r>
            <a:endParaRPr lang="et-EE"/>
          </a:p>
          <a:p>
            <a:endParaRPr lang="en-US">
              <a:cs typeface="Calibri"/>
            </a:endParaRPr>
          </a:p>
          <a:p>
            <a:r>
              <a:rPr lang="en-US">
                <a:cs typeface="Calibri"/>
              </a:rPr>
              <a:t> SWS marks the 3-4 sleep phase -  which is deep sleep.</a:t>
            </a:r>
            <a:endParaRPr lang="en-US"/>
          </a:p>
        </p:txBody>
      </p:sp>
      <p:sp>
        <p:nvSpPr>
          <p:cNvPr id="4" name="Slaidinumbri kohatäide 3"/>
          <p:cNvSpPr>
            <a:spLocks noGrp="1"/>
          </p:cNvSpPr>
          <p:nvPr>
            <p:ph type="sldNum" sz="quarter" idx="5"/>
          </p:nvPr>
        </p:nvSpPr>
        <p:spPr/>
        <p:txBody>
          <a:bodyPr/>
          <a:lstStyle/>
          <a:p>
            <a:fld id="{76DCB7C8-2BC1-420A-B375-58B4F3C5C9F3}" type="slidenum">
              <a:rPr lang="et-EE"/>
              <a:t>12</a:t>
            </a:fld>
            <a:endParaRPr lang="et-EE"/>
          </a:p>
        </p:txBody>
      </p:sp>
    </p:spTree>
    <p:extLst>
      <p:ext uri="{BB962C8B-B14F-4D97-AF65-F5344CB8AC3E}">
        <p14:creationId xmlns:p14="http://schemas.microsoft.com/office/powerpoint/2010/main" val="2376380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Through lifespan sleep has different clinical meaning. It is considered that newborns... Another  illustration of hypnogram explains already few sleep disorders and facts.</a:t>
            </a:r>
          </a:p>
        </p:txBody>
      </p:sp>
      <p:sp>
        <p:nvSpPr>
          <p:cNvPr id="4" name="Slaidinumbri kohatäide 3"/>
          <p:cNvSpPr>
            <a:spLocks noGrp="1"/>
          </p:cNvSpPr>
          <p:nvPr>
            <p:ph type="sldNum" sz="quarter" idx="5"/>
          </p:nvPr>
        </p:nvSpPr>
        <p:spPr/>
        <p:txBody>
          <a:bodyPr/>
          <a:lstStyle/>
          <a:p>
            <a:fld id="{76DCB7C8-2BC1-420A-B375-58B4F3C5C9F3}" type="slidenum">
              <a:rPr lang="et-EE"/>
              <a:t>13</a:t>
            </a:fld>
            <a:endParaRPr lang="et-EE"/>
          </a:p>
        </p:txBody>
      </p:sp>
    </p:spTree>
    <p:extLst>
      <p:ext uri="{BB962C8B-B14F-4D97-AF65-F5344CB8AC3E}">
        <p14:creationId xmlns:p14="http://schemas.microsoft.com/office/powerpoint/2010/main" val="421331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Melatonin is called also a dark hormone. Because light </a:t>
            </a:r>
            <a:r>
              <a:rPr lang="en-US" err="1">
                <a:cs typeface="Calibri"/>
              </a:rPr>
              <a:t>supresses</a:t>
            </a:r>
            <a:r>
              <a:rPr lang="en-US">
                <a:cs typeface="Calibri"/>
              </a:rPr>
              <a:t> it and darkness increases release.</a:t>
            </a:r>
          </a:p>
        </p:txBody>
      </p:sp>
      <p:sp>
        <p:nvSpPr>
          <p:cNvPr id="4" name="Slaidinumbri kohatäide 3"/>
          <p:cNvSpPr>
            <a:spLocks noGrp="1"/>
          </p:cNvSpPr>
          <p:nvPr>
            <p:ph type="sldNum" sz="quarter" idx="5"/>
          </p:nvPr>
        </p:nvSpPr>
        <p:spPr/>
        <p:txBody>
          <a:bodyPr/>
          <a:lstStyle/>
          <a:p>
            <a:fld id="{76DCB7C8-2BC1-420A-B375-58B4F3C5C9F3}" type="slidenum">
              <a:rPr lang="et-EE"/>
              <a:t>14</a:t>
            </a:fld>
            <a:endParaRPr lang="et-EE"/>
          </a:p>
        </p:txBody>
      </p:sp>
    </p:spTree>
    <p:extLst>
      <p:ext uri="{BB962C8B-B14F-4D97-AF65-F5344CB8AC3E}">
        <p14:creationId xmlns:p14="http://schemas.microsoft.com/office/powerpoint/2010/main" val="2842612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Cortisol strikes in in the morning prior waking up. In a way it switches places with growth hormone.</a:t>
            </a:r>
          </a:p>
        </p:txBody>
      </p:sp>
      <p:sp>
        <p:nvSpPr>
          <p:cNvPr id="4" name="Slaidinumbri kohatäide 3"/>
          <p:cNvSpPr>
            <a:spLocks noGrp="1"/>
          </p:cNvSpPr>
          <p:nvPr>
            <p:ph type="sldNum" sz="quarter" idx="5"/>
          </p:nvPr>
        </p:nvSpPr>
        <p:spPr/>
        <p:txBody>
          <a:bodyPr/>
          <a:lstStyle/>
          <a:p>
            <a:fld id="{76DCB7C8-2BC1-420A-B375-58B4F3C5C9F3}" type="slidenum">
              <a:rPr lang="et-EE"/>
              <a:t>15</a:t>
            </a:fld>
            <a:endParaRPr lang="et-EE"/>
          </a:p>
        </p:txBody>
      </p:sp>
    </p:spTree>
    <p:extLst>
      <p:ext uri="{BB962C8B-B14F-4D97-AF65-F5344CB8AC3E}">
        <p14:creationId xmlns:p14="http://schemas.microsoft.com/office/powerpoint/2010/main" val="386875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Cortisol has many roles among regulating </a:t>
            </a:r>
            <a:r>
              <a:rPr lang="en-US" err="1">
                <a:cs typeface="Calibri"/>
              </a:rPr>
              <a:t>wakefullness</a:t>
            </a:r>
            <a:r>
              <a:rPr lang="en-US">
                <a:cs typeface="Calibri"/>
              </a:rPr>
              <a:t>.  Hypothalamic- pituitary adrenal axes is relevant in this metabolic route.</a:t>
            </a:r>
          </a:p>
        </p:txBody>
      </p:sp>
      <p:sp>
        <p:nvSpPr>
          <p:cNvPr id="4" name="Slaidinumbri kohatäide 3"/>
          <p:cNvSpPr>
            <a:spLocks noGrp="1"/>
          </p:cNvSpPr>
          <p:nvPr>
            <p:ph type="sldNum" sz="quarter" idx="5"/>
          </p:nvPr>
        </p:nvSpPr>
        <p:spPr/>
        <p:txBody>
          <a:bodyPr/>
          <a:lstStyle/>
          <a:p>
            <a:fld id="{76DCB7C8-2BC1-420A-B375-58B4F3C5C9F3}" type="slidenum">
              <a:rPr lang="et-EE"/>
              <a:t>16</a:t>
            </a:fld>
            <a:endParaRPr lang="et-EE"/>
          </a:p>
        </p:txBody>
      </p:sp>
    </p:spTree>
    <p:extLst>
      <p:ext uri="{BB962C8B-B14F-4D97-AF65-F5344CB8AC3E}">
        <p14:creationId xmlns:p14="http://schemas.microsoft.com/office/powerpoint/2010/main" val="4053706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When cortisol metabolism is affected, sleep is disrupted -  usually insulin metabolism is also influenced. In this picture you can follow that sleep fragmentation plays big role in development on insulin resistance and  development of diabetes.</a:t>
            </a:r>
          </a:p>
        </p:txBody>
      </p:sp>
      <p:sp>
        <p:nvSpPr>
          <p:cNvPr id="4" name="Slaidinumbri kohatäide 3"/>
          <p:cNvSpPr>
            <a:spLocks noGrp="1"/>
          </p:cNvSpPr>
          <p:nvPr>
            <p:ph type="sldNum" sz="quarter" idx="5"/>
          </p:nvPr>
        </p:nvSpPr>
        <p:spPr/>
        <p:txBody>
          <a:bodyPr/>
          <a:lstStyle/>
          <a:p>
            <a:fld id="{76DCB7C8-2BC1-420A-B375-58B4F3C5C9F3}" type="slidenum">
              <a:rPr lang="et-EE"/>
              <a:t>17</a:t>
            </a:fld>
            <a:endParaRPr lang="et-EE"/>
          </a:p>
        </p:txBody>
      </p:sp>
    </p:spTree>
    <p:extLst>
      <p:ext uri="{BB962C8B-B14F-4D97-AF65-F5344CB8AC3E}">
        <p14:creationId xmlns:p14="http://schemas.microsoft.com/office/powerpoint/2010/main" val="346286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Adenosine</a:t>
            </a:r>
          </a:p>
        </p:txBody>
      </p:sp>
      <p:sp>
        <p:nvSpPr>
          <p:cNvPr id="4" name="Slaidinumbri kohatäide 3"/>
          <p:cNvSpPr>
            <a:spLocks noGrp="1"/>
          </p:cNvSpPr>
          <p:nvPr>
            <p:ph type="sldNum" sz="quarter" idx="5"/>
          </p:nvPr>
        </p:nvSpPr>
        <p:spPr/>
        <p:txBody>
          <a:bodyPr/>
          <a:lstStyle/>
          <a:p>
            <a:fld id="{76DCB7C8-2BC1-420A-B375-58B4F3C5C9F3}" type="slidenum">
              <a:rPr lang="et-EE"/>
              <a:t>18</a:t>
            </a:fld>
            <a:endParaRPr lang="et-EE"/>
          </a:p>
        </p:txBody>
      </p:sp>
    </p:spTree>
    <p:extLst>
      <p:ext uri="{BB962C8B-B14F-4D97-AF65-F5344CB8AC3E}">
        <p14:creationId xmlns:p14="http://schemas.microsoft.com/office/powerpoint/2010/main" val="3074286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Ghrelin</a:t>
            </a:r>
          </a:p>
        </p:txBody>
      </p:sp>
      <p:sp>
        <p:nvSpPr>
          <p:cNvPr id="4" name="Slaidinumbri kohatäide 3"/>
          <p:cNvSpPr>
            <a:spLocks noGrp="1"/>
          </p:cNvSpPr>
          <p:nvPr>
            <p:ph type="sldNum" sz="quarter" idx="5"/>
          </p:nvPr>
        </p:nvSpPr>
        <p:spPr/>
        <p:txBody>
          <a:bodyPr/>
          <a:lstStyle/>
          <a:p>
            <a:fld id="{76DCB7C8-2BC1-420A-B375-58B4F3C5C9F3}" type="slidenum">
              <a:rPr lang="et-EE"/>
              <a:t>19</a:t>
            </a:fld>
            <a:endParaRPr lang="et-EE"/>
          </a:p>
        </p:txBody>
      </p:sp>
    </p:spTree>
    <p:extLst>
      <p:ext uri="{BB962C8B-B14F-4D97-AF65-F5344CB8AC3E}">
        <p14:creationId xmlns:p14="http://schemas.microsoft.com/office/powerpoint/2010/main" val="953640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Now we come to slides were three topics are mixed -    genes orchestrate  circadian rhythm and chronotype. Sleep need, length of sleep, timing to fall asleep and to wake up are orchestrated through genes. There are hundreds of candidate genes affecting sleep through switching in and out, most investigated ones are Clock and PER genes. You can find out about yourself – to what direction your genes push you  by filling in questionnaires named here. At the moment we cannot yet offer laboratory testing for clinical use to understand  what type your sleep might be. </a:t>
            </a:r>
          </a:p>
        </p:txBody>
      </p:sp>
      <p:sp>
        <p:nvSpPr>
          <p:cNvPr id="4" name="Slaidinumbri kohatäide 3"/>
          <p:cNvSpPr>
            <a:spLocks noGrp="1"/>
          </p:cNvSpPr>
          <p:nvPr>
            <p:ph type="sldNum" sz="quarter" idx="5"/>
          </p:nvPr>
        </p:nvSpPr>
        <p:spPr/>
        <p:txBody>
          <a:bodyPr/>
          <a:lstStyle/>
          <a:p>
            <a:fld id="{76DCB7C8-2BC1-420A-B375-58B4F3C5C9F3}" type="slidenum">
              <a:rPr lang="et-EE"/>
              <a:t>20</a:t>
            </a:fld>
            <a:endParaRPr lang="et-EE"/>
          </a:p>
        </p:txBody>
      </p:sp>
    </p:spTree>
    <p:extLst>
      <p:ext uri="{BB962C8B-B14F-4D97-AF65-F5344CB8AC3E}">
        <p14:creationId xmlns:p14="http://schemas.microsoft.com/office/powerpoint/2010/main" val="251257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t>2</a:t>
            </a:fld>
            <a:endParaRPr lang="et-EE"/>
          </a:p>
        </p:txBody>
      </p:sp>
    </p:spTree>
    <p:extLst>
      <p:ext uri="{BB962C8B-B14F-4D97-AF65-F5344CB8AC3E}">
        <p14:creationId xmlns:p14="http://schemas.microsoft.com/office/powerpoint/2010/main" val="256240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There are more than 200 circadian rhythms in human organism, interconnected. There is the best or suitable time window for every initiated action: different mental tasks, physical exercises, meal times and of course sleep times. This globe on right pictures possible timeline. Because different chronotypes have variable circadian </a:t>
            </a:r>
            <a:r>
              <a:rPr lang="en-US" err="1">
                <a:cs typeface="Calibri"/>
              </a:rPr>
              <a:t>prefernces</a:t>
            </a:r>
            <a:r>
              <a:rPr lang="en-US">
                <a:cs typeface="Calibri"/>
              </a:rPr>
              <a:t> it makes sense to get to know your chronotype and act </a:t>
            </a:r>
            <a:r>
              <a:rPr lang="en-US" err="1">
                <a:cs typeface="Calibri"/>
              </a:rPr>
              <a:t>accordinly</a:t>
            </a:r>
            <a:r>
              <a:rPr lang="en-US">
                <a:cs typeface="Calibri"/>
              </a:rPr>
              <a:t>.</a:t>
            </a:r>
          </a:p>
        </p:txBody>
      </p:sp>
      <p:sp>
        <p:nvSpPr>
          <p:cNvPr id="4" name="Slaidinumbri kohatäide 3"/>
          <p:cNvSpPr>
            <a:spLocks noGrp="1"/>
          </p:cNvSpPr>
          <p:nvPr>
            <p:ph type="sldNum" sz="quarter" idx="5"/>
          </p:nvPr>
        </p:nvSpPr>
        <p:spPr/>
        <p:txBody>
          <a:bodyPr/>
          <a:lstStyle/>
          <a:p>
            <a:fld id="{76DCB7C8-2BC1-420A-B375-58B4F3C5C9F3}" type="slidenum">
              <a:rPr lang="et-EE"/>
              <a:t>22</a:t>
            </a:fld>
            <a:endParaRPr lang="et-EE"/>
          </a:p>
        </p:txBody>
      </p:sp>
    </p:spTree>
    <p:extLst>
      <p:ext uri="{BB962C8B-B14F-4D97-AF65-F5344CB8AC3E}">
        <p14:creationId xmlns:p14="http://schemas.microsoft.com/office/powerpoint/2010/main" val="4112087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Genes also have an input to our circadian rhythms as pointed out in the last slide. Circadian rhythm is strongly influenced by chronotype -  </a:t>
            </a:r>
            <a:r>
              <a:rPr lang="en-US" err="1">
                <a:cs typeface="Calibri"/>
              </a:rPr>
              <a:t>morningness</a:t>
            </a:r>
            <a:r>
              <a:rPr lang="en-US">
                <a:cs typeface="Calibri"/>
              </a:rPr>
              <a:t> or </a:t>
            </a:r>
            <a:r>
              <a:rPr lang="en-US" err="1">
                <a:cs typeface="Calibri"/>
              </a:rPr>
              <a:t>eveningness</a:t>
            </a:r>
            <a:r>
              <a:rPr lang="en-US">
                <a:cs typeface="Calibri"/>
              </a:rPr>
              <a:t> or types in between.</a:t>
            </a:r>
          </a:p>
        </p:txBody>
      </p:sp>
      <p:sp>
        <p:nvSpPr>
          <p:cNvPr id="4" name="Slaidinumbri kohatäide 3"/>
          <p:cNvSpPr>
            <a:spLocks noGrp="1"/>
          </p:cNvSpPr>
          <p:nvPr>
            <p:ph type="sldNum" sz="quarter" idx="5"/>
          </p:nvPr>
        </p:nvSpPr>
        <p:spPr/>
        <p:txBody>
          <a:bodyPr/>
          <a:lstStyle/>
          <a:p>
            <a:fld id="{76DCB7C8-2BC1-420A-B375-58B4F3C5C9F3}" type="slidenum">
              <a:rPr lang="et-EE"/>
              <a:t>23</a:t>
            </a:fld>
            <a:endParaRPr lang="et-EE"/>
          </a:p>
        </p:txBody>
      </p:sp>
    </p:spTree>
    <p:extLst>
      <p:ext uri="{BB962C8B-B14F-4D97-AF65-F5344CB8AC3E}">
        <p14:creationId xmlns:p14="http://schemas.microsoft.com/office/powerpoint/2010/main" val="29130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Sleep diary gives us lots of hints about circadian rhythms and chronotype. Paper- pen version versus digital and application versions are available.</a:t>
            </a:r>
          </a:p>
        </p:txBody>
      </p:sp>
      <p:sp>
        <p:nvSpPr>
          <p:cNvPr id="4" name="Slaidinumbri kohatäide 3"/>
          <p:cNvSpPr>
            <a:spLocks noGrp="1"/>
          </p:cNvSpPr>
          <p:nvPr>
            <p:ph type="sldNum" sz="quarter" idx="5"/>
          </p:nvPr>
        </p:nvSpPr>
        <p:spPr/>
        <p:txBody>
          <a:bodyPr/>
          <a:lstStyle/>
          <a:p>
            <a:fld id="{76DCB7C8-2BC1-420A-B375-58B4F3C5C9F3}" type="slidenum">
              <a:rPr lang="et-EE"/>
              <a:t>24</a:t>
            </a:fld>
            <a:endParaRPr lang="et-EE"/>
          </a:p>
        </p:txBody>
      </p:sp>
    </p:spTree>
    <p:extLst>
      <p:ext uri="{BB962C8B-B14F-4D97-AF65-F5344CB8AC3E}">
        <p14:creationId xmlns:p14="http://schemas.microsoft.com/office/powerpoint/2010/main" val="2392880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There are changes through course of light in waking activity, body temperature and because melatonin physiology and temperature are interrelated then changes happen with both as you can see in these comparative  picture of young and old.</a:t>
            </a:r>
          </a:p>
        </p:txBody>
      </p:sp>
      <p:sp>
        <p:nvSpPr>
          <p:cNvPr id="4" name="Slaidinumbri kohatäide 3"/>
          <p:cNvSpPr>
            <a:spLocks noGrp="1"/>
          </p:cNvSpPr>
          <p:nvPr>
            <p:ph type="sldNum" sz="quarter" idx="5"/>
          </p:nvPr>
        </p:nvSpPr>
        <p:spPr/>
        <p:txBody>
          <a:bodyPr/>
          <a:lstStyle/>
          <a:p>
            <a:fld id="{76DCB7C8-2BC1-420A-B375-58B4F3C5C9F3}" type="slidenum">
              <a:rPr lang="et-EE"/>
              <a:t>26</a:t>
            </a:fld>
            <a:endParaRPr lang="et-EE"/>
          </a:p>
        </p:txBody>
      </p:sp>
    </p:spTree>
    <p:extLst>
      <p:ext uri="{BB962C8B-B14F-4D97-AF65-F5344CB8AC3E}">
        <p14:creationId xmlns:p14="http://schemas.microsoft.com/office/powerpoint/2010/main" val="3629079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There are some changes in sleep related times when comparing males females. But mostly female body is in constant change when it comes to hormones and there so is female sleep quality is more affected through life.</a:t>
            </a:r>
          </a:p>
        </p:txBody>
      </p:sp>
      <p:sp>
        <p:nvSpPr>
          <p:cNvPr id="4" name="Slaidinumbri kohatäide 3"/>
          <p:cNvSpPr>
            <a:spLocks noGrp="1"/>
          </p:cNvSpPr>
          <p:nvPr>
            <p:ph type="sldNum" sz="quarter" idx="5"/>
          </p:nvPr>
        </p:nvSpPr>
        <p:spPr/>
        <p:txBody>
          <a:bodyPr/>
          <a:lstStyle/>
          <a:p>
            <a:fld id="{76DCB7C8-2BC1-420A-B375-58B4F3C5C9F3}" type="slidenum">
              <a:rPr lang="et-EE"/>
              <a:t>27</a:t>
            </a:fld>
            <a:endParaRPr lang="et-EE"/>
          </a:p>
        </p:txBody>
      </p:sp>
    </p:spTree>
    <p:extLst>
      <p:ext uri="{BB962C8B-B14F-4D97-AF65-F5344CB8AC3E}">
        <p14:creationId xmlns:p14="http://schemas.microsoft.com/office/powerpoint/2010/main" val="2763436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Sleep deprivation either acute or chronic is dangerous. It affects as you can see on the pink picture mental health and cognitive functions, if lasting long there are changes in brains anatomy influencing: </a:t>
            </a:r>
          </a:p>
        </p:txBody>
      </p:sp>
      <p:sp>
        <p:nvSpPr>
          <p:cNvPr id="4" name="Slaidinumbri kohatäide 3"/>
          <p:cNvSpPr>
            <a:spLocks noGrp="1"/>
          </p:cNvSpPr>
          <p:nvPr>
            <p:ph type="sldNum" sz="quarter" idx="5"/>
          </p:nvPr>
        </p:nvSpPr>
        <p:spPr/>
        <p:txBody>
          <a:bodyPr/>
          <a:lstStyle/>
          <a:p>
            <a:fld id="{76DCB7C8-2BC1-420A-B375-58B4F3C5C9F3}" type="slidenum">
              <a:rPr lang="et-EE"/>
              <a:t>28</a:t>
            </a:fld>
            <a:endParaRPr lang="et-EE"/>
          </a:p>
        </p:txBody>
      </p:sp>
    </p:spTree>
    <p:extLst>
      <p:ext uri="{BB962C8B-B14F-4D97-AF65-F5344CB8AC3E}">
        <p14:creationId xmlns:p14="http://schemas.microsoft.com/office/powerpoint/2010/main" val="3924124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In </a:t>
            </a:r>
            <a:r>
              <a:rPr lang="en-US" err="1">
                <a:cs typeface="Calibri"/>
              </a:rPr>
              <a:t>neurodegenrative</a:t>
            </a:r>
            <a:r>
              <a:rPr lang="en-US">
                <a:cs typeface="Calibri"/>
              </a:rPr>
              <a:t> disease glymphatic system might be compromised. </a:t>
            </a:r>
          </a:p>
        </p:txBody>
      </p:sp>
      <p:sp>
        <p:nvSpPr>
          <p:cNvPr id="4" name="Slaidinumbri kohatäide 3"/>
          <p:cNvSpPr>
            <a:spLocks noGrp="1"/>
          </p:cNvSpPr>
          <p:nvPr>
            <p:ph type="sldNum" sz="quarter" idx="5"/>
          </p:nvPr>
        </p:nvSpPr>
        <p:spPr/>
        <p:txBody>
          <a:bodyPr/>
          <a:lstStyle/>
          <a:p>
            <a:fld id="{76DCB7C8-2BC1-420A-B375-58B4F3C5C9F3}" type="slidenum">
              <a:rPr lang="et-EE"/>
              <a:t>30</a:t>
            </a:fld>
            <a:endParaRPr lang="et-EE"/>
          </a:p>
        </p:txBody>
      </p:sp>
    </p:spTree>
    <p:extLst>
      <p:ext uri="{BB962C8B-B14F-4D97-AF65-F5344CB8AC3E}">
        <p14:creationId xmlns:p14="http://schemas.microsoft.com/office/powerpoint/2010/main" val="58170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3</a:t>
            </a:fld>
            <a:endParaRPr lang="et-EE"/>
          </a:p>
        </p:txBody>
      </p:sp>
    </p:spTree>
    <p:extLst>
      <p:ext uri="{BB962C8B-B14F-4D97-AF65-F5344CB8AC3E}">
        <p14:creationId xmlns:p14="http://schemas.microsoft.com/office/powerpoint/2010/main" val="114502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4</a:t>
            </a:fld>
            <a:endParaRPr lang="et-EE"/>
          </a:p>
        </p:txBody>
      </p:sp>
    </p:spTree>
    <p:extLst>
      <p:ext uri="{BB962C8B-B14F-4D97-AF65-F5344CB8AC3E}">
        <p14:creationId xmlns:p14="http://schemas.microsoft.com/office/powerpoint/2010/main" val="278539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5</a:t>
            </a:fld>
            <a:endParaRPr lang="et-EE"/>
          </a:p>
        </p:txBody>
      </p:sp>
    </p:spTree>
    <p:extLst>
      <p:ext uri="{BB962C8B-B14F-4D97-AF65-F5344CB8AC3E}">
        <p14:creationId xmlns:p14="http://schemas.microsoft.com/office/powerpoint/2010/main" val="63377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6</a:t>
            </a:fld>
            <a:endParaRPr lang="et-EE"/>
          </a:p>
        </p:txBody>
      </p:sp>
    </p:spTree>
    <p:extLst>
      <p:ext uri="{BB962C8B-B14F-4D97-AF65-F5344CB8AC3E}">
        <p14:creationId xmlns:p14="http://schemas.microsoft.com/office/powerpoint/2010/main" val="309812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8</a:t>
            </a:fld>
            <a:endParaRPr lang="et-EE"/>
          </a:p>
        </p:txBody>
      </p:sp>
    </p:spTree>
    <p:extLst>
      <p:ext uri="{BB962C8B-B14F-4D97-AF65-F5344CB8AC3E}">
        <p14:creationId xmlns:p14="http://schemas.microsoft.com/office/powerpoint/2010/main" val="3999850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a:ea typeface="Calibri"/>
              <a:cs typeface="Calibri"/>
            </a:endParaRPr>
          </a:p>
        </p:txBody>
      </p:sp>
      <p:sp>
        <p:nvSpPr>
          <p:cNvPr id="4" name="Slaidinumbri kohatäide 3"/>
          <p:cNvSpPr>
            <a:spLocks noGrp="1"/>
          </p:cNvSpPr>
          <p:nvPr>
            <p:ph type="sldNum" sz="quarter" idx="5"/>
          </p:nvPr>
        </p:nvSpPr>
        <p:spPr/>
        <p:txBody>
          <a:bodyPr/>
          <a:lstStyle/>
          <a:p>
            <a:fld id="{76DCB7C8-2BC1-420A-B375-58B4F3C5C9F3}" type="slidenum">
              <a:rPr lang="et-EE"/>
              <a:t>9</a:t>
            </a:fld>
            <a:endParaRPr lang="et-EE"/>
          </a:p>
        </p:txBody>
      </p:sp>
    </p:spTree>
    <p:extLst>
      <p:ext uri="{BB962C8B-B14F-4D97-AF65-F5344CB8AC3E}">
        <p14:creationId xmlns:p14="http://schemas.microsoft.com/office/powerpoint/2010/main" val="123276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r>
              <a:rPr lang="en-US">
                <a:cs typeface="Calibri"/>
              </a:rPr>
              <a:t>How to measure sleep and calculate the times, to  estimate if sleep is normal or there are hints of disorder. You can see here how sleep study looks like and in the left window are listed variables of interest in sleep study. Sleep studies are of different extent, measuring up to 20-30 channels.</a:t>
            </a:r>
          </a:p>
        </p:txBody>
      </p:sp>
      <p:sp>
        <p:nvSpPr>
          <p:cNvPr id="4" name="Slaidinumbri kohatäide 3"/>
          <p:cNvSpPr>
            <a:spLocks noGrp="1"/>
          </p:cNvSpPr>
          <p:nvPr>
            <p:ph type="sldNum" sz="quarter" idx="5"/>
          </p:nvPr>
        </p:nvSpPr>
        <p:spPr/>
        <p:txBody>
          <a:bodyPr/>
          <a:lstStyle/>
          <a:p>
            <a:fld id="{76DCB7C8-2BC1-420A-B375-58B4F3C5C9F3}" type="slidenum">
              <a:rPr lang="et-EE"/>
              <a:t>10</a:t>
            </a:fld>
            <a:endParaRPr lang="et-EE"/>
          </a:p>
        </p:txBody>
      </p:sp>
    </p:spTree>
    <p:extLst>
      <p:ext uri="{BB962C8B-B14F-4D97-AF65-F5344CB8AC3E}">
        <p14:creationId xmlns:p14="http://schemas.microsoft.com/office/powerpoint/2010/main" val="352305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79871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9944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92703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7440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62449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6541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43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0631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2137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1036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8572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49105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www.healthline.com/health/mental-health/fight-flight-freeze" TargetMode="External"/><Relationship Id="rId7" Type="http://schemas.openxmlformats.org/officeDocument/2006/relationships/hyperlink" Target="https://www.healthline.com/health/insomnia"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https://www.healthline.com/health/stress/effects-on-body#1" TargetMode="External"/><Relationship Id="rId5" Type="http://schemas.openxmlformats.org/officeDocument/2006/relationships/hyperlink" Target="https://www.healthline.com/health/mental-health/anxiety-lose-appetite" TargetMode="External"/><Relationship Id="rId4" Type="http://schemas.openxmlformats.org/officeDocument/2006/relationships/hyperlink" Target="https://www.healthline.com/health/depression/effects-brain#3" TargetMode="Externa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sleepfoundation.org/how-sleep-works" TargetMode="External"/><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pubmed.ncbi.nlm.nih.gov/2788500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1.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s://www.uclahealth.org/sites/default/files/documents/sleepdiary.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books/NBK546664/" TargetMode="External"/><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p:cNvSpPr>
            <a:spLocks noGrp="1"/>
          </p:cNvSpPr>
          <p:nvPr>
            <p:ph type="ctrTitle"/>
          </p:nvPr>
        </p:nvSpPr>
        <p:spPr>
          <a:xfrm>
            <a:off x="1137037" y="1238788"/>
            <a:ext cx="7842576" cy="2719133"/>
          </a:xfrm>
        </p:spPr>
        <p:txBody>
          <a:bodyPr anchor="ctr">
            <a:normAutofit/>
          </a:bodyPr>
          <a:lstStyle/>
          <a:p>
            <a:r>
              <a:rPr lang="et-EE" sz="4400" b="1" err="1">
                <a:solidFill>
                  <a:schemeClr val="tx1">
                    <a:lumMod val="85000"/>
                    <a:lumOff val="15000"/>
                  </a:schemeClr>
                </a:solidFill>
                <a:latin typeface="Arial"/>
                <a:ea typeface="+mj-lt"/>
                <a:cs typeface="+mj-lt"/>
              </a:rPr>
              <a:t>Sleep</a:t>
            </a:r>
            <a:r>
              <a:rPr lang="et-EE" sz="4400" b="1">
                <a:solidFill>
                  <a:schemeClr val="tx1">
                    <a:lumMod val="85000"/>
                    <a:lumOff val="15000"/>
                  </a:schemeClr>
                </a:solidFill>
                <a:latin typeface="Arial"/>
                <a:ea typeface="+mj-lt"/>
                <a:cs typeface="+mj-lt"/>
              </a:rPr>
              <a:t> </a:t>
            </a:r>
            <a:r>
              <a:rPr lang="et-EE" sz="4400" b="1" err="1">
                <a:solidFill>
                  <a:schemeClr val="tx1">
                    <a:lumMod val="85000"/>
                    <a:lumOff val="15000"/>
                  </a:schemeClr>
                </a:solidFill>
                <a:latin typeface="Arial"/>
                <a:ea typeface="+mj-lt"/>
                <a:cs typeface="+mj-lt"/>
              </a:rPr>
              <a:t>physiology</a:t>
            </a:r>
            <a:br>
              <a:rPr lang="et-EE" sz="4400" b="1">
                <a:latin typeface="Arial"/>
                <a:ea typeface="+mj-lt"/>
                <a:cs typeface="+mj-lt"/>
              </a:rPr>
            </a:br>
            <a:endParaRPr lang="et-EE" sz="4400" b="1">
              <a:solidFill>
                <a:schemeClr val="tx1">
                  <a:lumMod val="85000"/>
                  <a:lumOff val="15000"/>
                </a:schemeClr>
              </a:solidFill>
              <a:latin typeface="Arial"/>
              <a:ea typeface="+mj-lt"/>
              <a:cs typeface="+mj-lt"/>
            </a:endParaRPr>
          </a:p>
          <a:p>
            <a:pPr algn="l"/>
            <a:endParaRPr lang="et-EE" sz="4400" b="1">
              <a:solidFill>
                <a:schemeClr val="tx1">
                  <a:lumMod val="85000"/>
                  <a:lumOff val="15000"/>
                </a:schemeClr>
              </a:solidFill>
              <a:cs typeface="Calibri Light"/>
            </a:endParaRPr>
          </a:p>
        </p:txBody>
      </p:sp>
      <p:sp>
        <p:nvSpPr>
          <p:cNvPr id="3" name="Alapealkiri 2"/>
          <p:cNvSpPr>
            <a:spLocks noGrp="1"/>
          </p:cNvSpPr>
          <p:nvPr>
            <p:ph type="subTitle" idx="1"/>
          </p:nvPr>
        </p:nvSpPr>
        <p:spPr>
          <a:xfrm>
            <a:off x="726028" y="4248919"/>
            <a:ext cx="7320504" cy="1087718"/>
          </a:xfrm>
        </p:spPr>
        <p:txBody>
          <a:bodyPr vert="horz" lIns="91440" tIns="45720" rIns="91440" bIns="45720" rtlCol="0" anchor="ctr">
            <a:noAutofit/>
          </a:bodyPr>
          <a:lstStyle/>
          <a:p>
            <a:pPr algn="r"/>
            <a:r>
              <a:rPr lang="et-EE" sz="2800" err="1">
                <a:solidFill>
                  <a:schemeClr val="tx1">
                    <a:lumMod val="85000"/>
                    <a:lumOff val="15000"/>
                  </a:schemeClr>
                </a:solidFill>
                <a:cs typeface="Calibri"/>
              </a:rPr>
              <a:t>Heisl</a:t>
            </a:r>
            <a:r>
              <a:rPr lang="et-EE" sz="2800">
                <a:solidFill>
                  <a:schemeClr val="tx1">
                    <a:lumMod val="85000"/>
                    <a:lumOff val="15000"/>
                  </a:schemeClr>
                </a:solidFill>
                <a:cs typeface="Calibri"/>
              </a:rPr>
              <a:t> Vaher MD</a:t>
            </a:r>
          </a:p>
          <a:p>
            <a:pPr algn="r"/>
            <a:r>
              <a:rPr lang="et-EE" sz="2800" err="1">
                <a:solidFill>
                  <a:schemeClr val="tx1">
                    <a:lumMod val="85000"/>
                    <a:lumOff val="15000"/>
                  </a:schemeClr>
                </a:solidFill>
                <a:cs typeface="Calibri"/>
              </a:rPr>
              <a:t>Somnologist</a:t>
            </a:r>
            <a:endParaRPr lang="et-EE" sz="2800">
              <a:solidFill>
                <a:schemeClr val="tx1">
                  <a:lumMod val="85000"/>
                  <a:lumOff val="15000"/>
                </a:schemeClr>
              </a:solidFill>
              <a:cs typeface="Calibri"/>
            </a:endParaRPr>
          </a:p>
          <a:p>
            <a:pPr algn="r"/>
            <a:r>
              <a:rPr lang="et-EE" sz="2800">
                <a:solidFill>
                  <a:schemeClr val="tx1">
                    <a:lumMod val="85000"/>
                    <a:lumOff val="15000"/>
                  </a:schemeClr>
                </a:solidFill>
                <a:cs typeface="Calibri"/>
              </a:rPr>
              <a:t>ENT </a:t>
            </a:r>
            <a:r>
              <a:rPr lang="et-EE" sz="2800" err="1">
                <a:solidFill>
                  <a:schemeClr val="tx1">
                    <a:lumMod val="85000"/>
                    <a:lumOff val="15000"/>
                  </a:schemeClr>
                </a:solidFill>
                <a:cs typeface="Calibri"/>
              </a:rPr>
              <a:t>specialist</a:t>
            </a:r>
            <a:endParaRPr lang="et-EE" sz="2800">
              <a:solidFill>
                <a:schemeClr val="tx1">
                  <a:lumMod val="85000"/>
                  <a:lumOff val="15000"/>
                </a:schemeClr>
              </a:solidFill>
              <a:cs typeface="Calibri"/>
            </a:endParaRPr>
          </a:p>
          <a:p>
            <a:pPr algn="r"/>
            <a:endParaRPr lang="et-EE" sz="1800">
              <a:solidFill>
                <a:schemeClr val="tx1">
                  <a:lumMod val="85000"/>
                  <a:lumOff val="15000"/>
                </a:schemeClr>
              </a:solidFill>
              <a:cs typeface="Calibri"/>
            </a:endParaRPr>
          </a:p>
        </p:txBody>
      </p:sp>
      <p:sp>
        <p:nvSpPr>
          <p:cNvPr id="5" name="Slaidinumbri kohatäide 4">
            <a:extLst>
              <a:ext uri="{FF2B5EF4-FFF2-40B4-BE49-F238E27FC236}">
                <a16:creationId xmlns:a16="http://schemas.microsoft.com/office/drawing/2014/main" id="{1DCC41A4-D64D-5484-40A1-88CAFBC3595F}"/>
              </a:ext>
            </a:extLst>
          </p:cNvPr>
          <p:cNvSpPr>
            <a:spLocks noGrp="1"/>
          </p:cNvSpPr>
          <p:nvPr>
            <p:ph type="sldNum" sz="quarter" idx="12"/>
          </p:nvPr>
        </p:nvSpPr>
        <p:spPr/>
        <p:txBody>
          <a:bodyPr/>
          <a:lstStyle/>
          <a:p>
            <a:fld id="{ACB39D88-BA65-4AE1-96B5-60FEA6385BB0}" type="slidenum">
              <a:rPr lang="et-EE" smtClean="0"/>
              <a:t>1</a:t>
            </a:fld>
            <a:endParaRPr lang="et-EE"/>
          </a:p>
        </p:txBody>
      </p:sp>
      <p:pic>
        <p:nvPicPr>
          <p:cNvPr id="4" name="Pilt 5" descr="Pilt, millel on kujutatud logo&#10;&#10;Kirjeldus on genereeritud automaatselt">
            <a:extLst>
              <a:ext uri="{FF2B5EF4-FFF2-40B4-BE49-F238E27FC236}">
                <a16:creationId xmlns:a16="http://schemas.microsoft.com/office/drawing/2014/main" id="{0D612143-7660-1D50-7D91-830C37CBEEFA}"/>
              </a:ext>
            </a:extLst>
          </p:cNvPr>
          <p:cNvPicPr>
            <a:picLocks noChangeAspect="1"/>
          </p:cNvPicPr>
          <p:nvPr/>
        </p:nvPicPr>
        <p:blipFill>
          <a:blip r:embed="rId3"/>
          <a:stretch>
            <a:fillRect/>
          </a:stretch>
        </p:blipFill>
        <p:spPr>
          <a:xfrm>
            <a:off x="287785" y="4574625"/>
            <a:ext cx="1233998" cy="1418310"/>
          </a:xfrm>
          <a:prstGeom prst="rect">
            <a:avLst/>
          </a:prstGeom>
        </p:spPr>
      </p:pic>
      <p:pic>
        <p:nvPicPr>
          <p:cNvPr id="6" name="Pilt 6" descr="Pilt, millel on kujutatud tekst&#10;&#10;Kirjeldus on genereeritud automaatselt">
            <a:extLst>
              <a:ext uri="{FF2B5EF4-FFF2-40B4-BE49-F238E27FC236}">
                <a16:creationId xmlns:a16="http://schemas.microsoft.com/office/drawing/2014/main" id="{187C9F3A-B63A-7AE5-871D-F07EA6D2F780}"/>
              </a:ext>
            </a:extLst>
          </p:cNvPr>
          <p:cNvPicPr>
            <a:picLocks noChangeAspect="1"/>
          </p:cNvPicPr>
          <p:nvPr/>
        </p:nvPicPr>
        <p:blipFill>
          <a:blip r:embed="rId4"/>
          <a:stretch>
            <a:fillRect/>
          </a:stretch>
        </p:blipFill>
        <p:spPr>
          <a:xfrm>
            <a:off x="1846396" y="5874063"/>
            <a:ext cx="7588928" cy="713131"/>
          </a:xfrm>
          <a:prstGeom prst="rect">
            <a:avLst/>
          </a:prstGeom>
        </p:spPr>
      </p:pic>
      <p:pic>
        <p:nvPicPr>
          <p:cNvPr id="7" name="Pilt 7" descr="Pilt, millel on kujutatud logo&#10;&#10;Kirjeldus on genereeritud automaatselt">
            <a:extLst>
              <a:ext uri="{FF2B5EF4-FFF2-40B4-BE49-F238E27FC236}">
                <a16:creationId xmlns:a16="http://schemas.microsoft.com/office/drawing/2014/main" id="{E1EC1586-DC48-39C9-C0DC-4613F8BF8590}"/>
              </a:ext>
            </a:extLst>
          </p:cNvPr>
          <p:cNvPicPr>
            <a:picLocks noChangeAspect="1"/>
          </p:cNvPicPr>
          <p:nvPr/>
        </p:nvPicPr>
        <p:blipFill>
          <a:blip r:embed="rId5"/>
          <a:stretch>
            <a:fillRect/>
          </a:stretch>
        </p:blipFill>
        <p:spPr>
          <a:xfrm>
            <a:off x="9529069" y="131639"/>
            <a:ext cx="2514600" cy="2200275"/>
          </a:xfrm>
          <a:prstGeom prst="rect">
            <a:avLst/>
          </a:prstGeom>
        </p:spPr>
      </p:pic>
      <p:pic>
        <p:nvPicPr>
          <p:cNvPr id="8" name="Pilt 7">
            <a:extLst>
              <a:ext uri="{FF2B5EF4-FFF2-40B4-BE49-F238E27FC236}">
                <a16:creationId xmlns:a16="http://schemas.microsoft.com/office/drawing/2014/main" id="{0EEC3DA9-8D66-9392-07BB-EEF99128E6BB}"/>
              </a:ext>
            </a:extLst>
          </p:cNvPr>
          <p:cNvPicPr>
            <a:picLocks noChangeAspect="1"/>
          </p:cNvPicPr>
          <p:nvPr/>
        </p:nvPicPr>
        <p:blipFill>
          <a:blip r:embed="rId6"/>
          <a:stretch>
            <a:fillRect/>
          </a:stretch>
        </p:blipFill>
        <p:spPr>
          <a:xfrm>
            <a:off x="8633675" y="3542478"/>
            <a:ext cx="1349571" cy="1658859"/>
          </a:xfrm>
          <a:prstGeom prst="rect">
            <a:avLst/>
          </a:prstGeom>
        </p:spPr>
      </p:pic>
    </p:spTree>
    <p:extLst>
      <p:ext uri="{BB962C8B-B14F-4D97-AF65-F5344CB8AC3E}">
        <p14:creationId xmlns:p14="http://schemas.microsoft.com/office/powerpoint/2010/main" val="4110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C1EB043-0D58-F23D-569B-F23EAB630A14}"/>
              </a:ext>
            </a:extLst>
          </p:cNvPr>
          <p:cNvSpPr>
            <a:spLocks noGrp="1"/>
          </p:cNvSpPr>
          <p:nvPr>
            <p:ph type="title"/>
          </p:nvPr>
        </p:nvSpPr>
        <p:spPr>
          <a:xfrm>
            <a:off x="290744" y="298543"/>
            <a:ext cx="5359053" cy="1325563"/>
          </a:xfrm>
        </p:spPr>
        <p:txBody>
          <a:bodyPr/>
          <a:lstStyle/>
          <a:p>
            <a:r>
              <a:rPr lang="et-EE" err="1">
                <a:ea typeface="Calibri Light"/>
                <a:cs typeface="Calibri Light"/>
              </a:rPr>
              <a:t>How</a:t>
            </a:r>
            <a:r>
              <a:rPr lang="et-EE">
                <a:ea typeface="Calibri Light"/>
                <a:cs typeface="Calibri Light"/>
              </a:rPr>
              <a:t> </a:t>
            </a:r>
            <a:r>
              <a:rPr lang="et-EE" err="1">
                <a:ea typeface="Calibri Light"/>
                <a:cs typeface="Calibri Light"/>
              </a:rPr>
              <a:t>to</a:t>
            </a:r>
            <a:r>
              <a:rPr lang="et-EE">
                <a:ea typeface="Calibri Light"/>
                <a:cs typeface="Calibri Light"/>
              </a:rPr>
              <a:t> </a:t>
            </a:r>
            <a:r>
              <a:rPr lang="et-EE" err="1">
                <a:ea typeface="Calibri Light"/>
                <a:cs typeface="Calibri Light"/>
              </a:rPr>
              <a:t>measure</a:t>
            </a:r>
            <a:r>
              <a:rPr lang="et-EE">
                <a:ea typeface="Calibri Light"/>
                <a:cs typeface="Calibri Light"/>
              </a:rPr>
              <a:t> </a:t>
            </a:r>
            <a:r>
              <a:rPr lang="et-EE" err="1">
                <a:ea typeface="Calibri Light"/>
                <a:cs typeface="Calibri Light"/>
              </a:rPr>
              <a:t>sleep</a:t>
            </a:r>
            <a:endParaRPr lang="et-EE" err="1"/>
          </a:p>
        </p:txBody>
      </p:sp>
      <p:sp>
        <p:nvSpPr>
          <p:cNvPr id="3" name="Sisu kohatäide 2">
            <a:extLst>
              <a:ext uri="{FF2B5EF4-FFF2-40B4-BE49-F238E27FC236}">
                <a16:creationId xmlns:a16="http://schemas.microsoft.com/office/drawing/2014/main" id="{64721F2B-F07A-B114-DAE9-48B1ECE2DFD9}"/>
              </a:ext>
            </a:extLst>
          </p:cNvPr>
          <p:cNvSpPr>
            <a:spLocks noGrp="1"/>
          </p:cNvSpPr>
          <p:nvPr>
            <p:ph sz="half" idx="1"/>
          </p:nvPr>
        </p:nvSpPr>
        <p:spPr>
          <a:xfrm>
            <a:off x="295406" y="1627296"/>
            <a:ext cx="5181600" cy="4351338"/>
          </a:xfrm>
        </p:spPr>
        <p:txBody>
          <a:bodyPr vert="horz" lIns="91440" tIns="45720" rIns="91440" bIns="45720" rtlCol="0" anchor="t">
            <a:normAutofit/>
          </a:bodyPr>
          <a:lstStyle/>
          <a:p>
            <a:r>
              <a:rPr lang="et-EE" sz="2400" err="1">
                <a:solidFill>
                  <a:srgbClr val="080808"/>
                </a:solidFill>
                <a:latin typeface="Arial"/>
                <a:cs typeface="Helvetica"/>
              </a:rPr>
              <a:t>Brain</a:t>
            </a:r>
            <a:r>
              <a:rPr lang="et-EE" sz="2400">
                <a:solidFill>
                  <a:srgbClr val="080808"/>
                </a:solidFill>
                <a:latin typeface="Arial"/>
                <a:cs typeface="Helvetica"/>
              </a:rPr>
              <a:t> </a:t>
            </a:r>
            <a:r>
              <a:rPr lang="et-EE" sz="2400" err="1">
                <a:solidFill>
                  <a:srgbClr val="080808"/>
                </a:solidFill>
                <a:latin typeface="Arial"/>
                <a:cs typeface="Helvetica"/>
              </a:rPr>
              <a:t>waves</a:t>
            </a:r>
            <a:endParaRPr lang="et-EE" sz="2400" err="1">
              <a:solidFill>
                <a:srgbClr val="080808"/>
              </a:solidFill>
              <a:latin typeface="Arial"/>
              <a:ea typeface="Calibri" panose="020F0502020204030204"/>
              <a:cs typeface="Helvetica"/>
            </a:endParaRPr>
          </a:p>
          <a:p>
            <a:r>
              <a:rPr lang="et-EE" sz="2400" err="1">
                <a:solidFill>
                  <a:srgbClr val="080808"/>
                </a:solidFill>
                <a:latin typeface="Arial"/>
                <a:cs typeface="Helvetica"/>
              </a:rPr>
              <a:t>Eye</a:t>
            </a:r>
            <a:r>
              <a:rPr lang="et-EE" sz="2400">
                <a:solidFill>
                  <a:srgbClr val="080808"/>
                </a:solidFill>
                <a:latin typeface="Arial"/>
                <a:cs typeface="Helvetica"/>
              </a:rPr>
              <a:t> </a:t>
            </a:r>
            <a:r>
              <a:rPr lang="et-EE" sz="2400" err="1">
                <a:solidFill>
                  <a:srgbClr val="080808"/>
                </a:solidFill>
                <a:latin typeface="Arial"/>
                <a:cs typeface="Helvetica"/>
              </a:rPr>
              <a:t>movements</a:t>
            </a:r>
          </a:p>
          <a:p>
            <a:r>
              <a:rPr lang="et-EE" sz="2400" err="1">
                <a:solidFill>
                  <a:srgbClr val="080808"/>
                </a:solidFill>
                <a:latin typeface="Arial"/>
                <a:cs typeface="Helvetica"/>
              </a:rPr>
              <a:t>Heart</a:t>
            </a:r>
            <a:r>
              <a:rPr lang="et-EE" sz="2400">
                <a:solidFill>
                  <a:srgbClr val="080808"/>
                </a:solidFill>
                <a:latin typeface="Arial"/>
                <a:cs typeface="Helvetica"/>
              </a:rPr>
              <a:t> </a:t>
            </a:r>
            <a:r>
              <a:rPr lang="et-EE" sz="2400" err="1">
                <a:solidFill>
                  <a:srgbClr val="080808"/>
                </a:solidFill>
                <a:latin typeface="Arial"/>
                <a:cs typeface="Helvetica"/>
              </a:rPr>
              <a:t>rate</a:t>
            </a:r>
          </a:p>
          <a:p>
            <a:r>
              <a:rPr lang="et-EE" sz="2400" err="1">
                <a:solidFill>
                  <a:srgbClr val="080808"/>
                </a:solidFill>
                <a:latin typeface="Arial"/>
                <a:cs typeface="Helvetica"/>
              </a:rPr>
              <a:t>Breathing</a:t>
            </a:r>
            <a:r>
              <a:rPr lang="et-EE" sz="2400">
                <a:solidFill>
                  <a:srgbClr val="080808"/>
                </a:solidFill>
                <a:latin typeface="Arial"/>
                <a:cs typeface="Helvetica"/>
              </a:rPr>
              <a:t> </a:t>
            </a:r>
            <a:r>
              <a:rPr lang="et-EE" sz="2400" err="1">
                <a:solidFill>
                  <a:srgbClr val="080808"/>
                </a:solidFill>
                <a:latin typeface="Arial"/>
                <a:cs typeface="Helvetica"/>
              </a:rPr>
              <a:t>pattern</a:t>
            </a:r>
          </a:p>
          <a:p>
            <a:r>
              <a:rPr lang="et-EE" sz="2400" err="1">
                <a:solidFill>
                  <a:srgbClr val="080808"/>
                </a:solidFill>
                <a:latin typeface="Arial"/>
                <a:cs typeface="Helvetica"/>
              </a:rPr>
              <a:t>Blood</a:t>
            </a:r>
            <a:r>
              <a:rPr lang="et-EE" sz="2400">
                <a:solidFill>
                  <a:srgbClr val="080808"/>
                </a:solidFill>
                <a:latin typeface="Arial"/>
                <a:cs typeface="Helvetica"/>
              </a:rPr>
              <a:t> </a:t>
            </a:r>
            <a:r>
              <a:rPr lang="et-EE" sz="2400" err="1">
                <a:solidFill>
                  <a:srgbClr val="080808"/>
                </a:solidFill>
                <a:latin typeface="Arial"/>
                <a:cs typeface="Helvetica"/>
              </a:rPr>
              <a:t>oxygen</a:t>
            </a:r>
            <a:r>
              <a:rPr lang="et-EE" sz="2400">
                <a:solidFill>
                  <a:srgbClr val="080808"/>
                </a:solidFill>
                <a:latin typeface="Arial"/>
                <a:cs typeface="Helvetica"/>
              </a:rPr>
              <a:t> </a:t>
            </a:r>
            <a:r>
              <a:rPr lang="et-EE" sz="2400" err="1">
                <a:solidFill>
                  <a:srgbClr val="080808"/>
                </a:solidFill>
                <a:latin typeface="Arial"/>
                <a:cs typeface="Helvetica"/>
              </a:rPr>
              <a:t>level</a:t>
            </a:r>
          </a:p>
          <a:p>
            <a:r>
              <a:rPr lang="et-EE" sz="2400" err="1">
                <a:solidFill>
                  <a:srgbClr val="080808"/>
                </a:solidFill>
                <a:latin typeface="Arial"/>
                <a:cs typeface="Helvetica"/>
              </a:rPr>
              <a:t>Body</a:t>
            </a:r>
            <a:r>
              <a:rPr lang="et-EE" sz="2400">
                <a:solidFill>
                  <a:srgbClr val="080808"/>
                </a:solidFill>
                <a:latin typeface="Arial"/>
                <a:cs typeface="Helvetica"/>
              </a:rPr>
              <a:t> </a:t>
            </a:r>
            <a:r>
              <a:rPr lang="et-EE" sz="2400" err="1">
                <a:solidFill>
                  <a:srgbClr val="080808"/>
                </a:solidFill>
                <a:latin typeface="Arial"/>
                <a:cs typeface="Helvetica"/>
              </a:rPr>
              <a:t>position</a:t>
            </a:r>
          </a:p>
          <a:p>
            <a:r>
              <a:rPr lang="et-EE" sz="2400" err="1">
                <a:solidFill>
                  <a:srgbClr val="080808"/>
                </a:solidFill>
                <a:latin typeface="Arial"/>
                <a:cs typeface="Helvetica"/>
              </a:rPr>
              <a:t>Chest</a:t>
            </a:r>
            <a:r>
              <a:rPr lang="et-EE" sz="2400">
                <a:solidFill>
                  <a:srgbClr val="080808"/>
                </a:solidFill>
                <a:latin typeface="Arial"/>
                <a:cs typeface="Helvetica"/>
              </a:rPr>
              <a:t> and </a:t>
            </a:r>
            <a:r>
              <a:rPr lang="et-EE" sz="2400" err="1">
                <a:solidFill>
                  <a:srgbClr val="080808"/>
                </a:solidFill>
                <a:latin typeface="Arial"/>
                <a:cs typeface="Helvetica"/>
              </a:rPr>
              <a:t>abdominal</a:t>
            </a:r>
            <a:r>
              <a:rPr lang="et-EE" sz="2400">
                <a:solidFill>
                  <a:srgbClr val="080808"/>
                </a:solidFill>
                <a:latin typeface="Arial"/>
                <a:cs typeface="Helvetica"/>
              </a:rPr>
              <a:t> </a:t>
            </a:r>
            <a:r>
              <a:rPr lang="et-EE" sz="2400" err="1">
                <a:solidFill>
                  <a:srgbClr val="080808"/>
                </a:solidFill>
                <a:latin typeface="Arial"/>
                <a:cs typeface="Helvetica"/>
              </a:rPr>
              <a:t>movement</a:t>
            </a:r>
          </a:p>
          <a:p>
            <a:r>
              <a:rPr lang="et-EE" sz="2400">
                <a:solidFill>
                  <a:srgbClr val="080808"/>
                </a:solidFill>
                <a:latin typeface="Arial"/>
                <a:cs typeface="Helvetica"/>
              </a:rPr>
              <a:t>Limb </a:t>
            </a:r>
            <a:r>
              <a:rPr lang="et-EE" sz="2400" err="1">
                <a:solidFill>
                  <a:srgbClr val="080808"/>
                </a:solidFill>
                <a:latin typeface="Arial"/>
                <a:cs typeface="Helvetica"/>
              </a:rPr>
              <a:t>movement</a:t>
            </a:r>
          </a:p>
          <a:p>
            <a:r>
              <a:rPr lang="et-EE" sz="2400" err="1">
                <a:solidFill>
                  <a:srgbClr val="080808"/>
                </a:solidFill>
                <a:latin typeface="Arial"/>
                <a:cs typeface="Helvetica"/>
              </a:rPr>
              <a:t>Snoring</a:t>
            </a:r>
            <a:r>
              <a:rPr lang="et-EE" sz="2400">
                <a:solidFill>
                  <a:srgbClr val="080808"/>
                </a:solidFill>
                <a:latin typeface="Arial"/>
                <a:cs typeface="Helvetica"/>
              </a:rPr>
              <a:t> and </a:t>
            </a:r>
            <a:r>
              <a:rPr lang="et-EE" sz="2400" err="1">
                <a:solidFill>
                  <a:srgbClr val="080808"/>
                </a:solidFill>
                <a:latin typeface="Arial"/>
                <a:cs typeface="Helvetica"/>
              </a:rPr>
              <a:t>other</a:t>
            </a:r>
            <a:r>
              <a:rPr lang="et-EE" sz="2400">
                <a:solidFill>
                  <a:srgbClr val="080808"/>
                </a:solidFill>
                <a:latin typeface="Arial"/>
                <a:cs typeface="Helvetica"/>
              </a:rPr>
              <a:t> </a:t>
            </a:r>
            <a:r>
              <a:rPr lang="et-EE" sz="2400" err="1">
                <a:solidFill>
                  <a:srgbClr val="080808"/>
                </a:solidFill>
                <a:latin typeface="Arial"/>
                <a:cs typeface="Helvetica"/>
              </a:rPr>
              <a:t>noises</a:t>
            </a:r>
            <a:endParaRPr lang="et-EE" sz="1200" err="1">
              <a:solidFill>
                <a:srgbClr val="080808"/>
              </a:solidFill>
              <a:latin typeface="Helvetica"/>
              <a:cs typeface="Helvetica"/>
            </a:endParaRPr>
          </a:p>
        </p:txBody>
      </p:sp>
      <p:pic>
        <p:nvPicPr>
          <p:cNvPr id="5" name="Pilt 5" descr="Pilt, millel on kujutatud diagramm, skemaatiline&#10;&#10;Kirjeldus on genereeritud automaatselt">
            <a:extLst>
              <a:ext uri="{FF2B5EF4-FFF2-40B4-BE49-F238E27FC236}">
                <a16:creationId xmlns:a16="http://schemas.microsoft.com/office/drawing/2014/main" id="{08E8F24E-1151-E931-4A55-B47ABA284E56}"/>
              </a:ext>
            </a:extLst>
          </p:cNvPr>
          <p:cNvPicPr>
            <a:picLocks noGrp="1" noChangeAspect="1"/>
          </p:cNvPicPr>
          <p:nvPr>
            <p:ph sz="half" idx="2"/>
          </p:nvPr>
        </p:nvPicPr>
        <p:blipFill>
          <a:blip r:embed="rId3"/>
          <a:stretch>
            <a:fillRect/>
          </a:stretch>
        </p:blipFill>
        <p:spPr>
          <a:xfrm>
            <a:off x="5984451" y="-3117"/>
            <a:ext cx="6209930" cy="3933782"/>
          </a:xfrm>
        </p:spPr>
      </p:pic>
      <p:sp>
        <p:nvSpPr>
          <p:cNvPr id="6" name="Slaidinumbri kohatäide 5">
            <a:extLst>
              <a:ext uri="{FF2B5EF4-FFF2-40B4-BE49-F238E27FC236}">
                <a16:creationId xmlns:a16="http://schemas.microsoft.com/office/drawing/2014/main" id="{98E39DE7-B62E-AA86-1F17-0E26D530EFEC}"/>
              </a:ext>
            </a:extLst>
          </p:cNvPr>
          <p:cNvSpPr>
            <a:spLocks noGrp="1"/>
          </p:cNvSpPr>
          <p:nvPr>
            <p:ph type="sldNum" sz="quarter" idx="12"/>
          </p:nvPr>
        </p:nvSpPr>
        <p:spPr/>
        <p:txBody>
          <a:bodyPr/>
          <a:lstStyle/>
          <a:p>
            <a:fld id="{ACB39D88-BA65-4AE1-96B5-60FEA6385BB0}" type="slidenum">
              <a:rPr lang="et-EE" smtClean="0"/>
              <a:t>10</a:t>
            </a:fld>
            <a:endParaRPr lang="et-EE"/>
          </a:p>
        </p:txBody>
      </p:sp>
      <p:pic>
        <p:nvPicPr>
          <p:cNvPr id="4" name="Pilt 5" descr="Pilt, millel on kujutatud inimene&#10;&#10;Kirjeldus on genereeritud automaatselt">
            <a:extLst>
              <a:ext uri="{FF2B5EF4-FFF2-40B4-BE49-F238E27FC236}">
                <a16:creationId xmlns:a16="http://schemas.microsoft.com/office/drawing/2014/main" id="{127FEC94-0137-6E69-0DBB-F9973B3FE605}"/>
              </a:ext>
            </a:extLst>
          </p:cNvPr>
          <p:cNvPicPr>
            <a:picLocks noChangeAspect="1"/>
          </p:cNvPicPr>
          <p:nvPr/>
        </p:nvPicPr>
        <p:blipFill>
          <a:blip r:embed="rId4"/>
          <a:stretch>
            <a:fillRect/>
          </a:stretch>
        </p:blipFill>
        <p:spPr>
          <a:xfrm rot="5400000">
            <a:off x="6596758" y="3306440"/>
            <a:ext cx="2910214" cy="4168723"/>
          </a:xfrm>
          <a:prstGeom prst="rect">
            <a:avLst/>
          </a:prstGeom>
        </p:spPr>
      </p:pic>
      <p:pic>
        <p:nvPicPr>
          <p:cNvPr id="7" name="Pilt 7" descr="Pilt, millel on kujutatud logo&#10;&#10;Kirjeldus on genereeritud automaatselt">
            <a:extLst>
              <a:ext uri="{FF2B5EF4-FFF2-40B4-BE49-F238E27FC236}">
                <a16:creationId xmlns:a16="http://schemas.microsoft.com/office/drawing/2014/main" id="{1029A498-3001-F595-F09A-152E78B59A98}"/>
              </a:ext>
            </a:extLst>
          </p:cNvPr>
          <p:cNvPicPr>
            <a:picLocks noChangeAspect="1"/>
          </p:cNvPicPr>
          <p:nvPr/>
        </p:nvPicPr>
        <p:blipFill>
          <a:blip r:embed="rId5"/>
          <a:stretch>
            <a:fillRect/>
          </a:stretch>
        </p:blipFill>
        <p:spPr>
          <a:xfrm>
            <a:off x="10799624" y="5305314"/>
            <a:ext cx="1319226" cy="1482259"/>
          </a:xfrm>
          <a:prstGeom prst="rect">
            <a:avLst/>
          </a:prstGeom>
        </p:spPr>
      </p:pic>
      <p:pic>
        <p:nvPicPr>
          <p:cNvPr id="8" name="Pilt 7" descr="Pilt, millel on kujutatud tekst, Font, kuvatõmmis, järjekord&#10;&#10;Kirjeldus on genereeritud automaatselt">
            <a:extLst>
              <a:ext uri="{FF2B5EF4-FFF2-40B4-BE49-F238E27FC236}">
                <a16:creationId xmlns:a16="http://schemas.microsoft.com/office/drawing/2014/main" id="{2BC5CE33-0E5C-34EB-3152-C2389CAD1D58}"/>
              </a:ext>
            </a:extLst>
          </p:cNvPr>
          <p:cNvPicPr>
            <a:picLocks noChangeAspect="1"/>
          </p:cNvPicPr>
          <p:nvPr/>
        </p:nvPicPr>
        <p:blipFill>
          <a:blip r:embed="rId6"/>
          <a:stretch>
            <a:fillRect/>
          </a:stretch>
        </p:blipFill>
        <p:spPr>
          <a:xfrm>
            <a:off x="0" y="6130740"/>
            <a:ext cx="5865756" cy="719929"/>
          </a:xfrm>
          <a:prstGeom prst="rect">
            <a:avLst/>
          </a:prstGeom>
        </p:spPr>
      </p:pic>
    </p:spTree>
    <p:extLst>
      <p:ext uri="{BB962C8B-B14F-4D97-AF65-F5344CB8AC3E}">
        <p14:creationId xmlns:p14="http://schemas.microsoft.com/office/powerpoint/2010/main" val="3421111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11D2AE6-EF6B-5D9C-93FE-D6A0822E861D}"/>
              </a:ext>
            </a:extLst>
          </p:cNvPr>
          <p:cNvSpPr>
            <a:spLocks noGrp="1"/>
          </p:cNvSpPr>
          <p:nvPr>
            <p:ph type="title"/>
          </p:nvPr>
        </p:nvSpPr>
        <p:spPr>
          <a:xfrm>
            <a:off x="280800" y="2620"/>
            <a:ext cx="10515600" cy="1325563"/>
          </a:xfrm>
        </p:spPr>
        <p:txBody>
          <a:bodyPr/>
          <a:lstStyle/>
          <a:p>
            <a:r>
              <a:rPr lang="et-EE" err="1">
                <a:ea typeface="Calibri Light"/>
                <a:cs typeface="Calibri Light"/>
              </a:rPr>
              <a:t>Sleep</a:t>
            </a:r>
            <a:r>
              <a:rPr lang="et-EE">
                <a:ea typeface="Calibri Light"/>
                <a:cs typeface="Calibri Light"/>
              </a:rPr>
              <a:t> </a:t>
            </a:r>
            <a:r>
              <a:rPr lang="et-EE" err="1">
                <a:ea typeface="Calibri Light"/>
                <a:cs typeface="Calibri Light"/>
              </a:rPr>
              <a:t>study</a:t>
            </a:r>
            <a:r>
              <a:rPr lang="et-EE">
                <a:ea typeface="Calibri Light"/>
                <a:cs typeface="Calibri Light"/>
              </a:rPr>
              <a:t> </a:t>
            </a:r>
            <a:r>
              <a:rPr lang="et-EE" err="1">
                <a:ea typeface="Calibri Light"/>
                <a:cs typeface="Calibri Light"/>
              </a:rPr>
              <a:t>graphics</a:t>
            </a:r>
            <a:endParaRPr lang="et-EE" err="1"/>
          </a:p>
        </p:txBody>
      </p:sp>
      <p:pic>
        <p:nvPicPr>
          <p:cNvPr id="5" name="Pilt 5" descr="Pilt, millel on kujutatud tekst, kviitung&#10;&#10;Kirjeldus on genereeritud automaatselt">
            <a:extLst>
              <a:ext uri="{FF2B5EF4-FFF2-40B4-BE49-F238E27FC236}">
                <a16:creationId xmlns:a16="http://schemas.microsoft.com/office/drawing/2014/main" id="{5679359B-A678-221A-9250-B549DA0E4C51}"/>
              </a:ext>
            </a:extLst>
          </p:cNvPr>
          <p:cNvPicPr>
            <a:picLocks noGrp="1" noChangeAspect="1"/>
          </p:cNvPicPr>
          <p:nvPr>
            <p:ph sz="half" idx="1"/>
          </p:nvPr>
        </p:nvPicPr>
        <p:blipFill>
          <a:blip r:embed="rId3"/>
          <a:stretch>
            <a:fillRect/>
          </a:stretch>
        </p:blipFill>
        <p:spPr>
          <a:xfrm>
            <a:off x="838200" y="1467507"/>
            <a:ext cx="5731933" cy="4623074"/>
          </a:xfrm>
        </p:spPr>
      </p:pic>
      <p:pic>
        <p:nvPicPr>
          <p:cNvPr id="7" name="Pilt 7" descr="Pilt, millel on kujutatud tekst&#10;&#10;Kirjeldus on genereeritud automaatselt">
            <a:extLst>
              <a:ext uri="{FF2B5EF4-FFF2-40B4-BE49-F238E27FC236}">
                <a16:creationId xmlns:a16="http://schemas.microsoft.com/office/drawing/2014/main" id="{4C4BEA6A-9348-A401-0718-FE9F42E11956}"/>
              </a:ext>
            </a:extLst>
          </p:cNvPr>
          <p:cNvPicPr>
            <a:picLocks noGrp="1" noChangeAspect="1"/>
          </p:cNvPicPr>
          <p:nvPr>
            <p:ph sz="half" idx="2"/>
          </p:nvPr>
        </p:nvPicPr>
        <p:blipFill>
          <a:blip r:embed="rId4"/>
          <a:stretch>
            <a:fillRect/>
          </a:stretch>
        </p:blipFill>
        <p:spPr>
          <a:xfrm>
            <a:off x="7125211" y="252237"/>
            <a:ext cx="4460911" cy="5924726"/>
          </a:xfrm>
        </p:spPr>
      </p:pic>
      <p:sp>
        <p:nvSpPr>
          <p:cNvPr id="3" name="Slaidinumbri kohatäide 2">
            <a:extLst>
              <a:ext uri="{FF2B5EF4-FFF2-40B4-BE49-F238E27FC236}">
                <a16:creationId xmlns:a16="http://schemas.microsoft.com/office/drawing/2014/main" id="{FB5254A1-E2E6-6CC9-1AFF-4283B292645F}"/>
              </a:ext>
            </a:extLst>
          </p:cNvPr>
          <p:cNvSpPr>
            <a:spLocks noGrp="1"/>
          </p:cNvSpPr>
          <p:nvPr>
            <p:ph type="sldNum" sz="quarter" idx="12"/>
          </p:nvPr>
        </p:nvSpPr>
        <p:spPr/>
        <p:txBody>
          <a:bodyPr/>
          <a:lstStyle/>
          <a:p>
            <a:fld id="{ACB39D88-BA65-4AE1-96B5-60FEA6385BB0}" type="slidenum">
              <a:rPr lang="et-EE" smtClean="0"/>
              <a:t>11</a:t>
            </a:fld>
            <a:endParaRPr lang="et-EE"/>
          </a:p>
        </p:txBody>
      </p:sp>
      <p:pic>
        <p:nvPicPr>
          <p:cNvPr id="4" name="Pilt 5" descr="Pilt, millel on kujutatud logo&#10;&#10;Kirjeldus on genereeritud automaatselt">
            <a:extLst>
              <a:ext uri="{FF2B5EF4-FFF2-40B4-BE49-F238E27FC236}">
                <a16:creationId xmlns:a16="http://schemas.microsoft.com/office/drawing/2014/main" id="{2BE3C841-CC30-889C-031D-D6A29FD4296F}"/>
              </a:ext>
            </a:extLst>
          </p:cNvPr>
          <p:cNvPicPr>
            <a:picLocks noChangeAspect="1"/>
          </p:cNvPicPr>
          <p:nvPr/>
        </p:nvPicPr>
        <p:blipFill>
          <a:blip r:embed="rId5"/>
          <a:stretch>
            <a:fillRect/>
          </a:stretch>
        </p:blipFill>
        <p:spPr>
          <a:xfrm>
            <a:off x="59671" y="5580157"/>
            <a:ext cx="1017021" cy="1144785"/>
          </a:xfrm>
          <a:prstGeom prst="rect">
            <a:avLst/>
          </a:prstGeom>
        </p:spPr>
      </p:pic>
      <p:pic>
        <p:nvPicPr>
          <p:cNvPr id="6" name="Pilt 5" descr="Pilt, millel on kujutatud tekst, Font, kuvatõmmis, järjekord&#10;&#10;Kirjeldus on genereeritud automaatselt">
            <a:extLst>
              <a:ext uri="{FF2B5EF4-FFF2-40B4-BE49-F238E27FC236}">
                <a16:creationId xmlns:a16="http://schemas.microsoft.com/office/drawing/2014/main" id="{BA392FCC-E936-127F-A6A4-E9B329B11AE1}"/>
              </a:ext>
            </a:extLst>
          </p:cNvPr>
          <p:cNvPicPr>
            <a:picLocks noChangeAspect="1"/>
          </p:cNvPicPr>
          <p:nvPr/>
        </p:nvPicPr>
        <p:blipFill>
          <a:blip r:embed="rId6"/>
          <a:stretch>
            <a:fillRect/>
          </a:stretch>
        </p:blipFill>
        <p:spPr>
          <a:xfrm>
            <a:off x="1545928" y="6086884"/>
            <a:ext cx="6096000" cy="725411"/>
          </a:xfrm>
          <a:prstGeom prst="rect">
            <a:avLst/>
          </a:prstGeom>
        </p:spPr>
      </p:pic>
    </p:spTree>
    <p:extLst>
      <p:ext uri="{BB962C8B-B14F-4D97-AF65-F5344CB8AC3E}">
        <p14:creationId xmlns:p14="http://schemas.microsoft.com/office/powerpoint/2010/main" val="669323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0A1A8FA-72D6-1338-FF9A-22B165E7F234}"/>
              </a:ext>
            </a:extLst>
          </p:cNvPr>
          <p:cNvSpPr>
            <a:spLocks noGrp="1"/>
          </p:cNvSpPr>
          <p:nvPr>
            <p:ph type="title"/>
          </p:nvPr>
        </p:nvSpPr>
        <p:spPr/>
        <p:txBody>
          <a:bodyPr/>
          <a:lstStyle/>
          <a:p>
            <a:r>
              <a:rPr lang="et-EE">
                <a:latin typeface="Arial"/>
                <a:cs typeface="Calibri Light"/>
              </a:rPr>
              <a:t>Normal </a:t>
            </a:r>
            <a:r>
              <a:rPr lang="et-EE" err="1">
                <a:latin typeface="Arial"/>
                <a:cs typeface="Calibri Light"/>
              </a:rPr>
              <a:t>sleep</a:t>
            </a:r>
            <a:r>
              <a:rPr lang="et-EE">
                <a:latin typeface="Arial"/>
                <a:cs typeface="Calibri Light"/>
              </a:rPr>
              <a:t> </a:t>
            </a:r>
            <a:r>
              <a:rPr lang="et-EE" err="1">
                <a:latin typeface="Arial"/>
                <a:cs typeface="Calibri Light"/>
              </a:rPr>
              <a:t>anatomy</a:t>
            </a:r>
            <a:r>
              <a:rPr lang="et-EE">
                <a:latin typeface="Arial"/>
                <a:cs typeface="Calibri Light"/>
              </a:rPr>
              <a:t> in </a:t>
            </a:r>
            <a:r>
              <a:rPr lang="et-EE" err="1">
                <a:latin typeface="Arial"/>
                <a:cs typeface="Calibri Light"/>
              </a:rPr>
              <a:t>perspective</a:t>
            </a:r>
            <a:r>
              <a:rPr lang="et-EE">
                <a:latin typeface="Arial"/>
                <a:cs typeface="Calibri Light"/>
              </a:rPr>
              <a:t> of </a:t>
            </a:r>
            <a:r>
              <a:rPr lang="et-EE" err="1">
                <a:latin typeface="Arial"/>
                <a:cs typeface="Calibri Light"/>
              </a:rPr>
              <a:t>natural</a:t>
            </a:r>
            <a:r>
              <a:rPr lang="et-EE">
                <a:latin typeface="Arial"/>
                <a:cs typeface="Calibri Light"/>
              </a:rPr>
              <a:t> </a:t>
            </a:r>
            <a:r>
              <a:rPr lang="et-EE" err="1">
                <a:latin typeface="Arial"/>
                <a:cs typeface="Calibri Light"/>
              </a:rPr>
              <a:t>aging</a:t>
            </a:r>
            <a:r>
              <a:rPr lang="et-EE">
                <a:latin typeface="Arial"/>
                <a:cs typeface="Calibri Light"/>
              </a:rPr>
              <a:t> </a:t>
            </a:r>
          </a:p>
        </p:txBody>
      </p:sp>
      <p:sp>
        <p:nvSpPr>
          <p:cNvPr id="3" name="Sisu kohatäide 2">
            <a:extLst>
              <a:ext uri="{FF2B5EF4-FFF2-40B4-BE49-F238E27FC236}">
                <a16:creationId xmlns:a16="http://schemas.microsoft.com/office/drawing/2014/main" id="{7382FF40-6BA6-AA5C-3E00-6D95ED9DA1F9}"/>
              </a:ext>
            </a:extLst>
          </p:cNvPr>
          <p:cNvSpPr>
            <a:spLocks noGrp="1"/>
          </p:cNvSpPr>
          <p:nvPr>
            <p:ph sz="half" idx="1"/>
          </p:nvPr>
        </p:nvSpPr>
        <p:spPr>
          <a:xfrm>
            <a:off x="852311" y="1825625"/>
            <a:ext cx="5873044" cy="3641125"/>
          </a:xfrm>
        </p:spPr>
        <p:txBody>
          <a:bodyPr vert="horz" lIns="91440" tIns="45720" rIns="91440" bIns="45720" rtlCol="0" anchor="t">
            <a:normAutofit/>
          </a:bodyPr>
          <a:lstStyle/>
          <a:p>
            <a:r>
              <a:rPr lang="et-EE" sz="2400">
                <a:ea typeface="+mn-lt"/>
                <a:cs typeface="+mn-lt"/>
              </a:rPr>
              <a:t>Normal </a:t>
            </a:r>
            <a:r>
              <a:rPr lang="et-EE" sz="2400" err="1">
                <a:ea typeface="+mn-lt"/>
                <a:cs typeface="+mn-lt"/>
              </a:rPr>
              <a:t>human</a:t>
            </a:r>
            <a:r>
              <a:rPr lang="et-EE" sz="2400">
                <a:ea typeface="+mn-lt"/>
                <a:cs typeface="+mn-lt"/>
              </a:rPr>
              <a:t> </a:t>
            </a:r>
            <a:r>
              <a:rPr lang="et-EE" sz="2400" err="1">
                <a:ea typeface="+mn-lt"/>
                <a:cs typeface="+mn-lt"/>
              </a:rPr>
              <a:t>sleep</a:t>
            </a:r>
            <a:r>
              <a:rPr lang="et-EE" sz="2400">
                <a:ea typeface="+mn-lt"/>
                <a:cs typeface="+mn-lt"/>
              </a:rPr>
              <a:t>: </a:t>
            </a:r>
            <a:r>
              <a:rPr lang="et-EE" sz="2400" err="1">
                <a:ea typeface="+mn-lt"/>
                <a:cs typeface="+mn-lt"/>
              </a:rPr>
              <a:t>nonREM</a:t>
            </a:r>
            <a:r>
              <a:rPr lang="et-EE" sz="2400">
                <a:ea typeface="+mn-lt"/>
                <a:cs typeface="+mn-lt"/>
              </a:rPr>
              <a:t> </a:t>
            </a:r>
            <a:r>
              <a:rPr lang="et-EE" sz="2400" err="1">
                <a:ea typeface="+mn-lt"/>
                <a:cs typeface="+mn-lt"/>
              </a:rPr>
              <a:t>sleep</a:t>
            </a:r>
            <a:r>
              <a:rPr lang="et-EE" sz="2400">
                <a:ea typeface="+mn-lt"/>
                <a:cs typeface="+mn-lt"/>
              </a:rPr>
              <a:t> and REM </a:t>
            </a:r>
            <a:r>
              <a:rPr lang="et-EE" sz="2400" err="1">
                <a:ea typeface="+mn-lt"/>
                <a:cs typeface="+mn-lt"/>
              </a:rPr>
              <a:t>sleep</a:t>
            </a:r>
            <a:r>
              <a:rPr lang="et-EE" sz="2400">
                <a:ea typeface="+mn-lt"/>
                <a:cs typeface="+mn-lt"/>
              </a:rPr>
              <a:t>. HYPNOGRAM: </a:t>
            </a:r>
          </a:p>
          <a:p>
            <a:endParaRPr lang="et-EE" sz="1300">
              <a:cs typeface="Calibri" panose="020F0502020204030204"/>
            </a:endParaRPr>
          </a:p>
          <a:p>
            <a:endParaRPr lang="et-EE">
              <a:cs typeface="Calibri" panose="020F0502020204030204"/>
            </a:endParaRPr>
          </a:p>
          <a:p>
            <a:endParaRPr lang="et-EE">
              <a:cs typeface="Calibri" panose="020F0502020204030204"/>
            </a:endParaRPr>
          </a:p>
          <a:p>
            <a:endParaRPr lang="et-EE">
              <a:cs typeface="Calibri" panose="020F0502020204030204"/>
            </a:endParaRPr>
          </a:p>
          <a:p>
            <a:endParaRPr lang="et-EE">
              <a:ea typeface="+mn-lt"/>
              <a:cs typeface="+mn-lt"/>
            </a:endParaRPr>
          </a:p>
          <a:p>
            <a:endParaRPr lang="et-EE" sz="1800">
              <a:cs typeface="Calibri" panose="020F0502020204030204"/>
            </a:endParaRPr>
          </a:p>
          <a:p>
            <a:endParaRPr lang="et-EE">
              <a:cs typeface="Calibri" panose="020F0502020204030204"/>
            </a:endParaRPr>
          </a:p>
        </p:txBody>
      </p:sp>
      <p:sp>
        <p:nvSpPr>
          <p:cNvPr id="5" name="Sisu kohatäide 4">
            <a:extLst>
              <a:ext uri="{FF2B5EF4-FFF2-40B4-BE49-F238E27FC236}">
                <a16:creationId xmlns:a16="http://schemas.microsoft.com/office/drawing/2014/main" id="{B53499EE-71C3-52B7-33DF-F533FDC951EB}"/>
              </a:ext>
            </a:extLst>
          </p:cNvPr>
          <p:cNvSpPr>
            <a:spLocks noGrp="1"/>
          </p:cNvSpPr>
          <p:nvPr>
            <p:ph sz="half" idx="2"/>
          </p:nvPr>
        </p:nvSpPr>
        <p:spPr>
          <a:xfrm>
            <a:off x="6656197" y="1416841"/>
            <a:ext cx="5181600" cy="4351338"/>
          </a:xfrm>
        </p:spPr>
        <p:txBody>
          <a:bodyPr vert="horz" lIns="91440" tIns="45720" rIns="91440" bIns="45720" rtlCol="0" anchor="t">
            <a:noAutofit/>
          </a:bodyPr>
          <a:lstStyle/>
          <a:p>
            <a:r>
              <a:rPr lang="et-EE" sz="1800">
                <a:latin typeface="Arial"/>
                <a:cs typeface="Arial"/>
              </a:rPr>
              <a:t>Age-</a:t>
            </a:r>
            <a:r>
              <a:rPr lang="et-EE" sz="1800" err="1">
                <a:latin typeface="Arial"/>
                <a:cs typeface="Arial"/>
              </a:rPr>
              <a:t>related</a:t>
            </a:r>
            <a:r>
              <a:rPr lang="et-EE" sz="1800">
                <a:latin typeface="Arial"/>
                <a:cs typeface="Arial"/>
              </a:rPr>
              <a:t> </a:t>
            </a:r>
            <a:r>
              <a:rPr lang="et-EE" sz="1800" err="1">
                <a:latin typeface="Arial"/>
                <a:cs typeface="Arial"/>
              </a:rPr>
              <a:t>changes</a:t>
            </a:r>
            <a:r>
              <a:rPr lang="et-EE" sz="1800">
                <a:latin typeface="Arial"/>
                <a:cs typeface="Arial"/>
              </a:rPr>
              <a:t> in </a:t>
            </a:r>
            <a:r>
              <a:rPr lang="et-EE" sz="1800" err="1">
                <a:latin typeface="Arial"/>
                <a:cs typeface="Arial"/>
              </a:rPr>
              <a:t>sleep</a:t>
            </a:r>
            <a:r>
              <a:rPr lang="et-EE" sz="1800">
                <a:latin typeface="Arial"/>
                <a:cs typeface="Arial"/>
              </a:rPr>
              <a:t>: </a:t>
            </a:r>
            <a:r>
              <a:rPr lang="et-EE" sz="1800" err="1">
                <a:latin typeface="Arial"/>
                <a:cs typeface="Arial"/>
              </a:rPr>
              <a:t>newborn</a:t>
            </a:r>
            <a:r>
              <a:rPr lang="et-EE" sz="1800">
                <a:latin typeface="Arial"/>
                <a:cs typeface="Arial"/>
              </a:rPr>
              <a:t> </a:t>
            </a:r>
            <a:r>
              <a:rPr lang="et-EE" sz="1800" err="1">
                <a:latin typeface="Arial"/>
                <a:cs typeface="Arial"/>
              </a:rPr>
              <a:t>humans</a:t>
            </a:r>
            <a:r>
              <a:rPr lang="et-EE" sz="1800">
                <a:latin typeface="Arial"/>
                <a:cs typeface="Arial"/>
              </a:rPr>
              <a:t> </a:t>
            </a:r>
            <a:r>
              <a:rPr lang="et-EE" sz="1800" err="1">
                <a:latin typeface="Arial"/>
                <a:cs typeface="Arial"/>
              </a:rPr>
              <a:t>enter</a:t>
            </a:r>
            <a:r>
              <a:rPr lang="et-EE" sz="1800">
                <a:latin typeface="Arial"/>
                <a:cs typeface="Arial"/>
              </a:rPr>
              <a:t> REM </a:t>
            </a:r>
            <a:r>
              <a:rPr lang="et-EE" sz="1800" err="1">
                <a:latin typeface="Arial"/>
                <a:cs typeface="Arial"/>
              </a:rPr>
              <a:t>sleep</a:t>
            </a:r>
            <a:r>
              <a:rPr lang="et-EE" sz="1800">
                <a:latin typeface="Arial"/>
                <a:cs typeface="Arial"/>
              </a:rPr>
              <a:t> (</a:t>
            </a:r>
            <a:r>
              <a:rPr lang="et-EE" sz="1800" err="1">
                <a:latin typeface="Arial"/>
                <a:cs typeface="Arial"/>
              </a:rPr>
              <a:t>active</a:t>
            </a:r>
            <a:r>
              <a:rPr lang="et-EE" sz="1800">
                <a:latin typeface="Arial"/>
                <a:cs typeface="Arial"/>
              </a:rPr>
              <a:t> </a:t>
            </a:r>
            <a:r>
              <a:rPr lang="et-EE" sz="1800" err="1">
                <a:latin typeface="Arial"/>
                <a:cs typeface="Arial"/>
              </a:rPr>
              <a:t>sleep</a:t>
            </a:r>
            <a:r>
              <a:rPr lang="et-EE" sz="1800">
                <a:latin typeface="Arial"/>
                <a:cs typeface="Arial"/>
              </a:rPr>
              <a:t>) </a:t>
            </a:r>
            <a:r>
              <a:rPr lang="et-EE" sz="1800" err="1">
                <a:latin typeface="Arial"/>
                <a:cs typeface="Arial"/>
              </a:rPr>
              <a:t>before</a:t>
            </a:r>
            <a:r>
              <a:rPr lang="et-EE" sz="1800">
                <a:latin typeface="Arial"/>
                <a:cs typeface="Arial"/>
              </a:rPr>
              <a:t> NREM (</a:t>
            </a:r>
            <a:r>
              <a:rPr lang="et-EE" sz="1800" err="1">
                <a:latin typeface="Arial"/>
                <a:cs typeface="Arial"/>
              </a:rPr>
              <a:t>quiet</a:t>
            </a:r>
            <a:r>
              <a:rPr lang="et-EE" sz="1800">
                <a:latin typeface="Arial"/>
                <a:cs typeface="Arial"/>
              </a:rPr>
              <a:t> </a:t>
            </a:r>
            <a:r>
              <a:rPr lang="et-EE" sz="1800" err="1">
                <a:latin typeface="Arial"/>
                <a:cs typeface="Arial"/>
              </a:rPr>
              <a:t>sleep</a:t>
            </a:r>
            <a:r>
              <a:rPr lang="et-EE" sz="1800">
                <a:latin typeface="Arial"/>
                <a:cs typeface="Arial"/>
              </a:rPr>
              <a:t>)</a:t>
            </a:r>
            <a:endParaRPr lang="en-US" sz="1800">
              <a:latin typeface="Arial"/>
              <a:cs typeface="Arial"/>
            </a:endParaRPr>
          </a:p>
          <a:p>
            <a:r>
              <a:rPr lang="et-EE" sz="1800">
                <a:latin typeface="Arial"/>
                <a:cs typeface="Arial"/>
              </a:rPr>
              <a:t>At </a:t>
            </a:r>
            <a:r>
              <a:rPr lang="et-EE" sz="1800" err="1">
                <a:latin typeface="Arial"/>
                <a:cs typeface="Arial"/>
              </a:rPr>
              <a:t>birth</a:t>
            </a:r>
            <a:r>
              <a:rPr lang="et-EE" sz="1800">
                <a:latin typeface="Arial"/>
                <a:cs typeface="Arial"/>
              </a:rPr>
              <a:t>, </a:t>
            </a:r>
            <a:r>
              <a:rPr lang="et-EE" sz="1800" err="1">
                <a:latin typeface="Arial"/>
                <a:cs typeface="Arial"/>
              </a:rPr>
              <a:t>active</a:t>
            </a:r>
            <a:r>
              <a:rPr lang="et-EE" sz="1800">
                <a:latin typeface="Arial"/>
                <a:cs typeface="Arial"/>
              </a:rPr>
              <a:t> </a:t>
            </a:r>
            <a:r>
              <a:rPr lang="et-EE" sz="1800" err="1">
                <a:latin typeface="Arial"/>
                <a:cs typeface="Arial"/>
              </a:rPr>
              <a:t>sleep</a:t>
            </a:r>
            <a:r>
              <a:rPr lang="et-EE" sz="1800">
                <a:latin typeface="Arial"/>
                <a:cs typeface="Arial"/>
              </a:rPr>
              <a:t> </a:t>
            </a:r>
            <a:r>
              <a:rPr lang="et-EE" sz="1800" err="1">
                <a:latin typeface="Arial"/>
                <a:cs typeface="Arial"/>
              </a:rPr>
              <a:t>is</a:t>
            </a:r>
            <a:r>
              <a:rPr lang="et-EE" sz="1800">
                <a:latin typeface="Arial"/>
                <a:cs typeface="Arial"/>
              </a:rPr>
              <a:t> </a:t>
            </a:r>
            <a:r>
              <a:rPr lang="et-EE" sz="1800" err="1">
                <a:latin typeface="Arial"/>
                <a:cs typeface="Arial"/>
              </a:rPr>
              <a:t>about</a:t>
            </a:r>
            <a:r>
              <a:rPr lang="et-EE" sz="1800">
                <a:latin typeface="Arial"/>
                <a:cs typeface="Arial"/>
              </a:rPr>
              <a:t> 50% of </a:t>
            </a:r>
            <a:r>
              <a:rPr lang="et-EE" sz="1800" err="1">
                <a:latin typeface="Arial"/>
                <a:cs typeface="Arial"/>
              </a:rPr>
              <a:t>total</a:t>
            </a:r>
            <a:r>
              <a:rPr lang="et-EE" sz="1800">
                <a:latin typeface="Arial"/>
                <a:cs typeface="Arial"/>
              </a:rPr>
              <a:t> </a:t>
            </a:r>
            <a:r>
              <a:rPr lang="et-EE" sz="1800" err="1">
                <a:latin typeface="Arial"/>
                <a:cs typeface="Arial"/>
              </a:rPr>
              <a:t>sleep</a:t>
            </a:r>
            <a:r>
              <a:rPr lang="et-EE" sz="1800">
                <a:latin typeface="Arial"/>
                <a:cs typeface="Arial"/>
              </a:rPr>
              <a:t> and </a:t>
            </a:r>
            <a:r>
              <a:rPr lang="et-EE" sz="1800" err="1">
                <a:latin typeface="Arial"/>
                <a:cs typeface="Arial"/>
              </a:rPr>
              <a:t>declines</a:t>
            </a:r>
            <a:r>
              <a:rPr lang="et-EE" sz="1800">
                <a:latin typeface="Arial"/>
                <a:cs typeface="Arial"/>
              </a:rPr>
              <a:t> </a:t>
            </a:r>
            <a:r>
              <a:rPr lang="et-EE" sz="1800" err="1">
                <a:latin typeface="Arial"/>
                <a:cs typeface="Arial"/>
              </a:rPr>
              <a:t>over</a:t>
            </a:r>
            <a:r>
              <a:rPr lang="et-EE" sz="1800">
                <a:latin typeface="Arial"/>
                <a:cs typeface="Arial"/>
              </a:rPr>
              <a:t> </a:t>
            </a:r>
            <a:r>
              <a:rPr lang="et-EE" sz="1800" err="1">
                <a:latin typeface="Arial"/>
                <a:cs typeface="Arial"/>
              </a:rPr>
              <a:t>the</a:t>
            </a:r>
            <a:r>
              <a:rPr lang="et-EE" sz="1800">
                <a:latin typeface="Arial"/>
                <a:cs typeface="Arial"/>
              </a:rPr>
              <a:t> </a:t>
            </a:r>
            <a:r>
              <a:rPr lang="et-EE" sz="1800" err="1">
                <a:latin typeface="Arial"/>
                <a:cs typeface="Arial"/>
              </a:rPr>
              <a:t>first</a:t>
            </a:r>
            <a:r>
              <a:rPr lang="et-EE" sz="1800">
                <a:latin typeface="Arial"/>
                <a:cs typeface="Arial"/>
              </a:rPr>
              <a:t> 2 </a:t>
            </a:r>
            <a:r>
              <a:rPr lang="et-EE" sz="1800" err="1">
                <a:latin typeface="Arial"/>
                <a:cs typeface="Arial"/>
              </a:rPr>
              <a:t>years</a:t>
            </a:r>
            <a:r>
              <a:rPr lang="et-EE" sz="1800">
                <a:latin typeface="Arial"/>
                <a:cs typeface="Arial"/>
              </a:rPr>
              <a:t> </a:t>
            </a:r>
            <a:r>
              <a:rPr lang="et-EE" sz="1800" err="1">
                <a:latin typeface="Arial"/>
                <a:cs typeface="Arial"/>
              </a:rPr>
              <a:t>to</a:t>
            </a:r>
            <a:r>
              <a:rPr lang="et-EE" sz="1800">
                <a:latin typeface="Arial"/>
                <a:cs typeface="Arial"/>
              </a:rPr>
              <a:t> </a:t>
            </a:r>
            <a:r>
              <a:rPr lang="et-EE" sz="1800" err="1">
                <a:latin typeface="Arial"/>
                <a:cs typeface="Arial"/>
              </a:rPr>
              <a:t>about</a:t>
            </a:r>
            <a:r>
              <a:rPr lang="et-EE" sz="1800">
                <a:latin typeface="Arial"/>
                <a:cs typeface="Arial"/>
              </a:rPr>
              <a:t> 20% </a:t>
            </a:r>
            <a:r>
              <a:rPr lang="et-EE" sz="1800" err="1">
                <a:latin typeface="Arial"/>
                <a:cs typeface="Arial"/>
              </a:rPr>
              <a:t>to</a:t>
            </a:r>
            <a:r>
              <a:rPr lang="et-EE" sz="1800">
                <a:latin typeface="Arial"/>
                <a:cs typeface="Arial"/>
              </a:rPr>
              <a:t> 25%</a:t>
            </a:r>
            <a:endParaRPr lang="et-EE" sz="1800">
              <a:latin typeface="Calibri" panose="020F0502020204030204"/>
              <a:cs typeface="Calibri" panose="020F0502020204030204"/>
            </a:endParaRPr>
          </a:p>
          <a:p>
            <a:r>
              <a:rPr lang="et-EE" sz="1800">
                <a:latin typeface="Arial"/>
                <a:cs typeface="Arial"/>
              </a:rPr>
              <a:t>NREM </a:t>
            </a:r>
            <a:r>
              <a:rPr lang="et-EE" sz="1800" err="1">
                <a:latin typeface="Arial"/>
                <a:cs typeface="Arial"/>
              </a:rPr>
              <a:t>sleep</a:t>
            </a:r>
            <a:r>
              <a:rPr lang="et-EE" sz="1800">
                <a:latin typeface="Arial"/>
                <a:cs typeface="Arial"/>
              </a:rPr>
              <a:t> </a:t>
            </a:r>
            <a:r>
              <a:rPr lang="et-EE" sz="1800" err="1">
                <a:latin typeface="Arial"/>
                <a:cs typeface="Arial"/>
              </a:rPr>
              <a:t>slow</a:t>
            </a:r>
            <a:r>
              <a:rPr lang="et-EE" sz="1800">
                <a:latin typeface="Arial"/>
                <a:cs typeface="Arial"/>
              </a:rPr>
              <a:t> </a:t>
            </a:r>
            <a:r>
              <a:rPr lang="et-EE" sz="1800" err="1">
                <a:latin typeface="Arial"/>
                <a:cs typeface="Arial"/>
              </a:rPr>
              <a:t>waves</a:t>
            </a:r>
            <a:r>
              <a:rPr lang="et-EE" sz="1800">
                <a:latin typeface="Arial"/>
                <a:cs typeface="Arial"/>
              </a:rPr>
              <a:t> </a:t>
            </a:r>
            <a:r>
              <a:rPr lang="et-EE" sz="1800" err="1">
                <a:latin typeface="Arial"/>
                <a:cs typeface="Arial"/>
              </a:rPr>
              <a:t>not</a:t>
            </a:r>
            <a:r>
              <a:rPr lang="et-EE" sz="1800">
                <a:latin typeface="Arial"/>
                <a:cs typeface="Arial"/>
              </a:rPr>
              <a:t> present at </a:t>
            </a:r>
            <a:r>
              <a:rPr lang="et-EE" sz="1800" err="1">
                <a:latin typeface="Arial"/>
                <a:cs typeface="Arial"/>
              </a:rPr>
              <a:t>birth</a:t>
            </a:r>
            <a:r>
              <a:rPr lang="et-EE" sz="1800">
                <a:latin typeface="Arial"/>
                <a:cs typeface="Arial"/>
              </a:rPr>
              <a:t>, </a:t>
            </a:r>
            <a:r>
              <a:rPr lang="et-EE" sz="1800" err="1">
                <a:latin typeface="Arial"/>
                <a:cs typeface="Arial"/>
              </a:rPr>
              <a:t>emerge</a:t>
            </a:r>
            <a:r>
              <a:rPr lang="et-EE" sz="1800">
                <a:latin typeface="Arial"/>
                <a:cs typeface="Arial"/>
              </a:rPr>
              <a:t> in </a:t>
            </a:r>
            <a:r>
              <a:rPr lang="et-EE" sz="1800" err="1">
                <a:latin typeface="Arial"/>
                <a:cs typeface="Arial"/>
              </a:rPr>
              <a:t>the</a:t>
            </a:r>
            <a:r>
              <a:rPr lang="et-EE" sz="1800">
                <a:latin typeface="Arial"/>
                <a:cs typeface="Arial"/>
              </a:rPr>
              <a:t> </a:t>
            </a:r>
            <a:r>
              <a:rPr lang="et-EE" sz="1800" err="1">
                <a:latin typeface="Arial"/>
                <a:cs typeface="Arial"/>
              </a:rPr>
              <a:t>first</a:t>
            </a:r>
            <a:r>
              <a:rPr lang="et-EE" sz="1800">
                <a:latin typeface="Arial"/>
                <a:cs typeface="Arial"/>
              </a:rPr>
              <a:t> 2 </a:t>
            </a:r>
            <a:r>
              <a:rPr lang="et-EE" sz="1800" err="1">
                <a:latin typeface="Arial"/>
                <a:cs typeface="Arial"/>
              </a:rPr>
              <a:t>years</a:t>
            </a:r>
            <a:r>
              <a:rPr lang="et-EE" sz="1800">
                <a:latin typeface="Arial"/>
                <a:cs typeface="Arial"/>
              </a:rPr>
              <a:t>. </a:t>
            </a:r>
            <a:endParaRPr lang="et-EE" sz="1800">
              <a:latin typeface="Calibri"/>
              <a:cs typeface="Calibri"/>
            </a:endParaRPr>
          </a:p>
          <a:p>
            <a:r>
              <a:rPr lang="et-EE" sz="1800">
                <a:latin typeface="Arial"/>
                <a:cs typeface="Arial"/>
              </a:rPr>
              <a:t>SWS </a:t>
            </a:r>
            <a:r>
              <a:rPr lang="et-EE" sz="1800" err="1">
                <a:latin typeface="Arial"/>
                <a:cs typeface="Arial"/>
              </a:rPr>
              <a:t>decreases</a:t>
            </a:r>
            <a:r>
              <a:rPr lang="et-EE" sz="1800">
                <a:latin typeface="Arial"/>
                <a:cs typeface="Arial"/>
              </a:rPr>
              <a:t> </a:t>
            </a:r>
            <a:r>
              <a:rPr lang="et-EE" sz="1800" err="1">
                <a:latin typeface="Arial"/>
                <a:cs typeface="Arial"/>
              </a:rPr>
              <a:t>across</a:t>
            </a:r>
            <a:r>
              <a:rPr lang="et-EE" sz="1800">
                <a:latin typeface="Arial"/>
                <a:cs typeface="Arial"/>
              </a:rPr>
              <a:t> </a:t>
            </a:r>
            <a:r>
              <a:rPr lang="et-EE" sz="1800" err="1">
                <a:latin typeface="Arial"/>
                <a:cs typeface="Arial"/>
              </a:rPr>
              <a:t>adolescence</a:t>
            </a:r>
            <a:r>
              <a:rPr lang="et-EE" sz="1800">
                <a:latin typeface="Arial"/>
                <a:cs typeface="Arial"/>
              </a:rPr>
              <a:t> (40%) </a:t>
            </a:r>
            <a:r>
              <a:rPr lang="et-EE" sz="1800" err="1">
                <a:latin typeface="Arial"/>
                <a:cs typeface="Arial"/>
              </a:rPr>
              <a:t>from</a:t>
            </a:r>
            <a:r>
              <a:rPr lang="et-EE" sz="1800">
                <a:latin typeface="Arial"/>
                <a:cs typeface="Arial"/>
              </a:rPr>
              <a:t> </a:t>
            </a:r>
            <a:r>
              <a:rPr lang="et-EE" sz="1800" err="1">
                <a:latin typeface="Arial"/>
                <a:cs typeface="Arial"/>
              </a:rPr>
              <a:t>preteen</a:t>
            </a:r>
            <a:r>
              <a:rPr lang="et-EE" sz="1800">
                <a:latin typeface="Arial"/>
                <a:cs typeface="Arial"/>
              </a:rPr>
              <a:t> </a:t>
            </a:r>
            <a:r>
              <a:rPr lang="et-EE" sz="1800" err="1">
                <a:latin typeface="Arial"/>
                <a:cs typeface="Arial"/>
              </a:rPr>
              <a:t>years</a:t>
            </a:r>
            <a:r>
              <a:rPr lang="et-EE" sz="1800">
                <a:latin typeface="Arial"/>
                <a:cs typeface="Arial"/>
              </a:rPr>
              <a:t>, </a:t>
            </a:r>
            <a:r>
              <a:rPr lang="et-EE" sz="1800" err="1">
                <a:latin typeface="Arial"/>
                <a:cs typeface="Arial"/>
              </a:rPr>
              <a:t>declines</a:t>
            </a:r>
            <a:r>
              <a:rPr lang="et-EE" sz="1800">
                <a:latin typeface="Arial"/>
                <a:cs typeface="Arial"/>
              </a:rPr>
              <a:t> </a:t>
            </a:r>
            <a:r>
              <a:rPr lang="et-EE" sz="1800" err="1">
                <a:latin typeface="Arial"/>
                <a:cs typeface="Arial"/>
              </a:rPr>
              <a:t>into</a:t>
            </a:r>
            <a:r>
              <a:rPr lang="et-EE" sz="1800">
                <a:latin typeface="Arial"/>
                <a:cs typeface="Arial"/>
              </a:rPr>
              <a:t> </a:t>
            </a:r>
            <a:r>
              <a:rPr lang="et-EE" sz="1800" err="1">
                <a:latin typeface="Arial"/>
                <a:cs typeface="Arial"/>
              </a:rPr>
              <a:t>old</a:t>
            </a:r>
            <a:r>
              <a:rPr lang="et-EE" sz="1800">
                <a:latin typeface="Arial"/>
                <a:cs typeface="Arial"/>
              </a:rPr>
              <a:t> </a:t>
            </a:r>
            <a:r>
              <a:rPr lang="et-EE" sz="1800" err="1">
                <a:latin typeface="Arial"/>
                <a:cs typeface="Arial"/>
              </a:rPr>
              <a:t>age</a:t>
            </a:r>
            <a:r>
              <a:rPr lang="et-EE" sz="1800">
                <a:latin typeface="Arial"/>
                <a:cs typeface="Arial"/>
              </a:rPr>
              <a:t>, </a:t>
            </a:r>
            <a:r>
              <a:rPr lang="et-EE" sz="1800" err="1">
                <a:latin typeface="Arial"/>
                <a:cs typeface="Arial"/>
              </a:rPr>
              <a:t>particularly</a:t>
            </a:r>
            <a:r>
              <a:rPr lang="et-EE" sz="1800">
                <a:latin typeface="Arial"/>
                <a:cs typeface="Arial"/>
              </a:rPr>
              <a:t> in </a:t>
            </a:r>
            <a:r>
              <a:rPr lang="et-EE" sz="1800" err="1">
                <a:latin typeface="Arial"/>
                <a:cs typeface="Arial"/>
              </a:rPr>
              <a:t>men</a:t>
            </a:r>
            <a:r>
              <a:rPr lang="et-EE" sz="1800">
                <a:latin typeface="Arial"/>
                <a:cs typeface="Arial"/>
              </a:rPr>
              <a:t>, </a:t>
            </a:r>
            <a:r>
              <a:rPr lang="et-EE" sz="1800" err="1">
                <a:latin typeface="Arial"/>
                <a:cs typeface="Arial"/>
              </a:rPr>
              <a:t>less</a:t>
            </a:r>
            <a:r>
              <a:rPr lang="et-EE" sz="1800">
                <a:latin typeface="Arial"/>
                <a:cs typeface="Arial"/>
              </a:rPr>
              <a:t> in </a:t>
            </a:r>
            <a:r>
              <a:rPr lang="et-EE" sz="1800" err="1">
                <a:latin typeface="Arial"/>
                <a:cs typeface="Arial"/>
              </a:rPr>
              <a:t>women</a:t>
            </a:r>
            <a:endParaRPr lang="et-EE" sz="1800">
              <a:latin typeface="Arial"/>
              <a:cs typeface="Arial"/>
            </a:endParaRPr>
          </a:p>
          <a:p>
            <a:r>
              <a:rPr lang="et-EE" sz="1800">
                <a:latin typeface="Arial"/>
                <a:cs typeface="Arial"/>
              </a:rPr>
              <a:t>REM </a:t>
            </a:r>
            <a:r>
              <a:rPr lang="et-EE" sz="1800" err="1">
                <a:latin typeface="Arial"/>
                <a:cs typeface="Arial"/>
              </a:rPr>
              <a:t>sleep</a:t>
            </a:r>
            <a:r>
              <a:rPr lang="et-EE" sz="1800">
                <a:latin typeface="Arial"/>
                <a:cs typeface="Arial"/>
              </a:rPr>
              <a:t> as a </a:t>
            </a:r>
            <a:r>
              <a:rPr lang="et-EE" sz="1800" err="1">
                <a:latin typeface="Arial"/>
                <a:cs typeface="Arial"/>
              </a:rPr>
              <a:t>percentage</a:t>
            </a:r>
            <a:r>
              <a:rPr lang="et-EE" sz="1800">
                <a:latin typeface="Arial"/>
                <a:cs typeface="Arial"/>
              </a:rPr>
              <a:t> of </a:t>
            </a:r>
            <a:r>
              <a:rPr lang="et-EE" sz="1800" err="1">
                <a:latin typeface="Arial"/>
                <a:cs typeface="Arial"/>
              </a:rPr>
              <a:t>total</a:t>
            </a:r>
            <a:r>
              <a:rPr lang="et-EE" sz="1800">
                <a:latin typeface="Arial"/>
                <a:cs typeface="Arial"/>
              </a:rPr>
              <a:t> </a:t>
            </a:r>
            <a:r>
              <a:rPr lang="et-EE" sz="1800" err="1">
                <a:latin typeface="Arial"/>
                <a:cs typeface="Arial"/>
              </a:rPr>
              <a:t>sleep</a:t>
            </a:r>
            <a:r>
              <a:rPr lang="et-EE" sz="1800">
                <a:latin typeface="Arial"/>
                <a:cs typeface="Arial"/>
              </a:rPr>
              <a:t> </a:t>
            </a:r>
            <a:r>
              <a:rPr lang="et-EE" sz="1800" err="1">
                <a:latin typeface="Arial"/>
                <a:cs typeface="Arial"/>
              </a:rPr>
              <a:t>is</a:t>
            </a:r>
            <a:r>
              <a:rPr lang="et-EE" sz="1800">
                <a:latin typeface="Arial"/>
                <a:cs typeface="Arial"/>
              </a:rPr>
              <a:t> </a:t>
            </a:r>
            <a:r>
              <a:rPr lang="et-EE" sz="1800" err="1">
                <a:latin typeface="Arial"/>
                <a:cs typeface="Arial"/>
              </a:rPr>
              <a:t>relatively</a:t>
            </a:r>
            <a:r>
              <a:rPr lang="et-EE" sz="1800">
                <a:latin typeface="Arial"/>
                <a:cs typeface="Arial"/>
              </a:rPr>
              <a:t> </a:t>
            </a:r>
            <a:r>
              <a:rPr lang="et-EE" sz="1800" err="1">
                <a:latin typeface="Arial"/>
                <a:cs typeface="Arial"/>
              </a:rPr>
              <a:t>stable</a:t>
            </a:r>
            <a:r>
              <a:rPr lang="et-EE" sz="1800">
                <a:latin typeface="Arial"/>
                <a:cs typeface="Arial"/>
              </a:rPr>
              <a:t> at </a:t>
            </a:r>
            <a:r>
              <a:rPr lang="et-EE" sz="1800" err="1">
                <a:latin typeface="Arial"/>
                <a:cs typeface="Arial"/>
              </a:rPr>
              <a:t>about</a:t>
            </a:r>
            <a:r>
              <a:rPr lang="et-EE" sz="1800">
                <a:latin typeface="Arial"/>
                <a:cs typeface="Arial"/>
              </a:rPr>
              <a:t> 20% </a:t>
            </a:r>
            <a:r>
              <a:rPr lang="et-EE" sz="1800" err="1">
                <a:latin typeface="Arial"/>
                <a:cs typeface="Arial"/>
              </a:rPr>
              <a:t>to</a:t>
            </a:r>
            <a:r>
              <a:rPr lang="et-EE" sz="1800">
                <a:latin typeface="Arial"/>
                <a:cs typeface="Arial"/>
              </a:rPr>
              <a:t> 25% </a:t>
            </a:r>
            <a:r>
              <a:rPr lang="et-EE" sz="1800" err="1">
                <a:latin typeface="Arial"/>
                <a:cs typeface="Arial"/>
              </a:rPr>
              <a:t>across</a:t>
            </a:r>
            <a:r>
              <a:rPr lang="et-EE" sz="1800">
                <a:latin typeface="Arial"/>
                <a:cs typeface="Arial"/>
              </a:rPr>
              <a:t> </a:t>
            </a:r>
            <a:r>
              <a:rPr lang="et-EE" sz="1800" err="1">
                <a:latin typeface="Arial"/>
                <a:cs typeface="Arial"/>
              </a:rPr>
              <a:t>childhood</a:t>
            </a:r>
            <a:r>
              <a:rPr lang="et-EE" sz="1800">
                <a:latin typeface="Arial"/>
                <a:cs typeface="Arial"/>
              </a:rPr>
              <a:t>, </a:t>
            </a:r>
            <a:r>
              <a:rPr lang="et-EE" sz="1800" err="1">
                <a:latin typeface="Arial"/>
                <a:cs typeface="Arial"/>
              </a:rPr>
              <a:t>adolescence</a:t>
            </a:r>
            <a:r>
              <a:rPr lang="et-EE" sz="1800">
                <a:latin typeface="Arial"/>
                <a:cs typeface="Arial"/>
              </a:rPr>
              <a:t>, </a:t>
            </a:r>
            <a:r>
              <a:rPr lang="et-EE" sz="1800" err="1">
                <a:latin typeface="Arial"/>
                <a:cs typeface="Arial"/>
              </a:rPr>
              <a:t>adulthood</a:t>
            </a:r>
            <a:r>
              <a:rPr lang="et-EE" sz="1800">
                <a:latin typeface="Arial"/>
                <a:cs typeface="Arial"/>
              </a:rPr>
              <a:t>, and </a:t>
            </a:r>
            <a:r>
              <a:rPr lang="et-EE" sz="1800" err="1">
                <a:latin typeface="Arial"/>
                <a:cs typeface="Arial"/>
              </a:rPr>
              <a:t>into</a:t>
            </a:r>
            <a:r>
              <a:rPr lang="et-EE" sz="1800">
                <a:latin typeface="Arial"/>
                <a:cs typeface="Arial"/>
              </a:rPr>
              <a:t> </a:t>
            </a:r>
            <a:r>
              <a:rPr lang="et-EE" sz="1800" err="1">
                <a:latin typeface="Arial"/>
                <a:cs typeface="Arial"/>
              </a:rPr>
              <a:t>old</a:t>
            </a:r>
            <a:r>
              <a:rPr lang="et-EE" sz="1800">
                <a:latin typeface="Arial"/>
                <a:cs typeface="Arial"/>
              </a:rPr>
              <a:t> </a:t>
            </a:r>
            <a:r>
              <a:rPr lang="et-EE" sz="1800" err="1">
                <a:latin typeface="Arial"/>
                <a:cs typeface="Arial"/>
              </a:rPr>
              <a:t>age</a:t>
            </a:r>
            <a:r>
              <a:rPr lang="et-EE" sz="1800">
                <a:latin typeface="Arial"/>
                <a:cs typeface="Arial"/>
              </a:rPr>
              <a:t>, </a:t>
            </a:r>
            <a:r>
              <a:rPr lang="et-EE" sz="1800" err="1">
                <a:latin typeface="Arial"/>
                <a:cs typeface="Arial"/>
              </a:rPr>
              <a:t>except</a:t>
            </a:r>
            <a:r>
              <a:rPr lang="et-EE" sz="1800">
                <a:latin typeface="Arial"/>
                <a:cs typeface="Arial"/>
              </a:rPr>
              <a:t> in </a:t>
            </a:r>
            <a:r>
              <a:rPr lang="et-EE" sz="1800" err="1">
                <a:latin typeface="Arial"/>
                <a:cs typeface="Arial"/>
              </a:rPr>
              <a:t>dementia</a:t>
            </a:r>
            <a:r>
              <a:rPr lang="et-EE" sz="1800">
                <a:latin typeface="Arial"/>
                <a:cs typeface="Arial"/>
              </a:rPr>
              <a:t>  (3)</a:t>
            </a:r>
            <a:endParaRPr lang="et-EE">
              <a:ea typeface="+mn-lt"/>
              <a:cs typeface="+mn-lt"/>
            </a:endParaRPr>
          </a:p>
          <a:p>
            <a:pPr marL="0" indent="0">
              <a:buNone/>
            </a:pPr>
            <a:endParaRPr lang="et-EE" sz="1200">
              <a:latin typeface="Arial"/>
              <a:ea typeface="Calibri" panose="020F0502020204030204"/>
              <a:cs typeface="Calibri"/>
            </a:endParaRPr>
          </a:p>
        </p:txBody>
      </p:sp>
      <p:sp>
        <p:nvSpPr>
          <p:cNvPr id="4" name="Slaidinumbri kohatäide 3">
            <a:extLst>
              <a:ext uri="{FF2B5EF4-FFF2-40B4-BE49-F238E27FC236}">
                <a16:creationId xmlns:a16="http://schemas.microsoft.com/office/drawing/2014/main" id="{20ADB75F-02C3-182C-5100-F4220CDD43F5}"/>
              </a:ext>
            </a:extLst>
          </p:cNvPr>
          <p:cNvSpPr>
            <a:spLocks noGrp="1"/>
          </p:cNvSpPr>
          <p:nvPr>
            <p:ph type="sldNum" sz="quarter" idx="12"/>
          </p:nvPr>
        </p:nvSpPr>
        <p:spPr>
          <a:xfrm>
            <a:off x="8944628" y="6272843"/>
            <a:ext cx="2743200" cy="365125"/>
          </a:xfrm>
        </p:spPr>
        <p:txBody>
          <a:bodyPr/>
          <a:lstStyle/>
          <a:p>
            <a:fld id="{ACB39D88-BA65-4AE1-96B5-60FEA6385BB0}" type="slidenum">
              <a:rPr lang="et-EE" smtClean="0"/>
              <a:t>12</a:t>
            </a:fld>
            <a:endParaRPr lang="et-EE"/>
          </a:p>
        </p:txBody>
      </p:sp>
      <p:sp>
        <p:nvSpPr>
          <p:cNvPr id="6" name="TextBox 5">
            <a:extLst>
              <a:ext uri="{FF2B5EF4-FFF2-40B4-BE49-F238E27FC236}">
                <a16:creationId xmlns:a16="http://schemas.microsoft.com/office/drawing/2014/main" id="{F262B183-4812-546E-C294-39A9278D91E9}"/>
              </a:ext>
            </a:extLst>
          </p:cNvPr>
          <p:cNvSpPr txBox="1"/>
          <p:nvPr/>
        </p:nvSpPr>
        <p:spPr>
          <a:xfrm>
            <a:off x="872971" y="5874058"/>
            <a:ext cx="568170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t-EE" sz="900">
              <a:cs typeface="Calibri"/>
            </a:endParaRPr>
          </a:p>
        </p:txBody>
      </p:sp>
      <p:pic>
        <p:nvPicPr>
          <p:cNvPr id="7" name="Pilt 7" descr="Pilt, millel on kujutatud tabel&#10;&#10;Kirjeldus on genereeritud automaatselt">
            <a:extLst>
              <a:ext uri="{FF2B5EF4-FFF2-40B4-BE49-F238E27FC236}">
                <a16:creationId xmlns:a16="http://schemas.microsoft.com/office/drawing/2014/main" id="{E5FB2467-9900-A964-493E-6DC600ADA7A9}"/>
              </a:ext>
            </a:extLst>
          </p:cNvPr>
          <p:cNvPicPr>
            <a:picLocks noChangeAspect="1"/>
          </p:cNvPicPr>
          <p:nvPr/>
        </p:nvPicPr>
        <p:blipFill>
          <a:blip r:embed="rId3"/>
          <a:stretch>
            <a:fillRect/>
          </a:stretch>
        </p:blipFill>
        <p:spPr>
          <a:xfrm>
            <a:off x="1020332" y="2609755"/>
            <a:ext cx="5384629" cy="2748469"/>
          </a:xfrm>
          <a:prstGeom prst="rect">
            <a:avLst/>
          </a:prstGeom>
        </p:spPr>
      </p:pic>
      <p:pic>
        <p:nvPicPr>
          <p:cNvPr id="8" name="Pilt 8" descr="Pilt, millel on kujutatud logo&#10;&#10;Kirjeldus on genereeritud automaatselt">
            <a:extLst>
              <a:ext uri="{FF2B5EF4-FFF2-40B4-BE49-F238E27FC236}">
                <a16:creationId xmlns:a16="http://schemas.microsoft.com/office/drawing/2014/main" id="{24971C26-9729-CABD-5023-B0C20C89CB21}"/>
              </a:ext>
            </a:extLst>
          </p:cNvPr>
          <p:cNvPicPr>
            <a:picLocks noChangeAspect="1"/>
          </p:cNvPicPr>
          <p:nvPr/>
        </p:nvPicPr>
        <p:blipFill>
          <a:blip r:embed="rId4"/>
          <a:stretch>
            <a:fillRect/>
          </a:stretch>
        </p:blipFill>
        <p:spPr>
          <a:xfrm>
            <a:off x="-2959" y="5458239"/>
            <a:ext cx="1234475" cy="1402402"/>
          </a:xfrm>
          <a:prstGeom prst="rect">
            <a:avLst/>
          </a:prstGeom>
        </p:spPr>
      </p:pic>
      <p:pic>
        <p:nvPicPr>
          <p:cNvPr id="9" name="Pilt 8" descr="Pilt, millel on kujutatud tekst, Font, kuvatõmmis, järjekord&#10;&#10;Kirjeldus on genereeritud automaatselt">
            <a:extLst>
              <a:ext uri="{FF2B5EF4-FFF2-40B4-BE49-F238E27FC236}">
                <a16:creationId xmlns:a16="http://schemas.microsoft.com/office/drawing/2014/main" id="{90F65441-41CA-DF83-9004-D5B1D02C94E1}"/>
              </a:ext>
            </a:extLst>
          </p:cNvPr>
          <p:cNvPicPr>
            <a:picLocks noChangeAspect="1"/>
          </p:cNvPicPr>
          <p:nvPr/>
        </p:nvPicPr>
        <p:blipFill>
          <a:blip r:embed="rId5"/>
          <a:stretch>
            <a:fillRect/>
          </a:stretch>
        </p:blipFill>
        <p:spPr>
          <a:xfrm>
            <a:off x="1502072" y="6059474"/>
            <a:ext cx="6096000" cy="725411"/>
          </a:xfrm>
          <a:prstGeom prst="rect">
            <a:avLst/>
          </a:prstGeom>
        </p:spPr>
      </p:pic>
    </p:spTree>
    <p:extLst>
      <p:ext uri="{BB962C8B-B14F-4D97-AF65-F5344CB8AC3E}">
        <p14:creationId xmlns:p14="http://schemas.microsoft.com/office/powerpoint/2010/main" val="3923439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DC9C854-B746-F6A9-F05A-D0489778943A}"/>
              </a:ext>
            </a:extLst>
          </p:cNvPr>
          <p:cNvSpPr>
            <a:spLocks noGrp="1"/>
          </p:cNvSpPr>
          <p:nvPr>
            <p:ph type="title"/>
          </p:nvPr>
        </p:nvSpPr>
        <p:spPr>
          <a:xfrm>
            <a:off x="2219" y="-164394"/>
            <a:ext cx="10515600" cy="1325563"/>
          </a:xfrm>
        </p:spPr>
        <p:txBody>
          <a:bodyPr/>
          <a:lstStyle/>
          <a:p>
            <a:r>
              <a:rPr lang="et-EE" err="1">
                <a:cs typeface="Calibri Light"/>
              </a:rPr>
              <a:t>Sleep</a:t>
            </a:r>
            <a:r>
              <a:rPr lang="et-EE">
                <a:cs typeface="Calibri Light"/>
              </a:rPr>
              <a:t> in </a:t>
            </a:r>
            <a:r>
              <a:rPr lang="et-EE" err="1">
                <a:cs typeface="Calibri Light"/>
              </a:rPr>
              <a:t>different</a:t>
            </a:r>
            <a:r>
              <a:rPr lang="et-EE">
                <a:cs typeface="Calibri Light"/>
              </a:rPr>
              <a:t> </a:t>
            </a:r>
            <a:r>
              <a:rPr lang="et-EE" err="1">
                <a:cs typeface="Calibri Light"/>
              </a:rPr>
              <a:t>age</a:t>
            </a:r>
            <a:r>
              <a:rPr lang="et-EE">
                <a:cs typeface="Calibri Light"/>
              </a:rPr>
              <a:t> </a:t>
            </a:r>
            <a:r>
              <a:rPr lang="et-EE" err="1">
                <a:cs typeface="Calibri Light"/>
              </a:rPr>
              <a:t>groups</a:t>
            </a:r>
            <a:r>
              <a:rPr lang="et-EE">
                <a:cs typeface="Calibri Light"/>
              </a:rPr>
              <a:t> and </a:t>
            </a:r>
            <a:r>
              <a:rPr lang="et-EE" err="1">
                <a:cs typeface="Calibri Light"/>
              </a:rPr>
              <a:t>populations</a:t>
            </a:r>
            <a:endParaRPr lang="et-EE" err="1">
              <a:ea typeface="Calibri Light"/>
              <a:cs typeface="Calibri Light"/>
            </a:endParaRPr>
          </a:p>
        </p:txBody>
      </p:sp>
      <p:pic>
        <p:nvPicPr>
          <p:cNvPr id="5" name="Pilt 5" descr="Pilt, millel on kujutatud tabel&#10;&#10;Kirjeldus on genereeritud automaatselt">
            <a:extLst>
              <a:ext uri="{FF2B5EF4-FFF2-40B4-BE49-F238E27FC236}">
                <a16:creationId xmlns:a16="http://schemas.microsoft.com/office/drawing/2014/main" id="{21C3FD07-1222-74DF-E118-A97DB28A3FD5}"/>
              </a:ext>
            </a:extLst>
          </p:cNvPr>
          <p:cNvPicPr>
            <a:picLocks noGrp="1" noChangeAspect="1"/>
          </p:cNvPicPr>
          <p:nvPr>
            <p:ph sz="half" idx="1"/>
          </p:nvPr>
        </p:nvPicPr>
        <p:blipFill>
          <a:blip r:embed="rId3"/>
          <a:stretch>
            <a:fillRect/>
          </a:stretch>
        </p:blipFill>
        <p:spPr>
          <a:xfrm>
            <a:off x="4610173" y="1061006"/>
            <a:ext cx="5917377" cy="5180934"/>
          </a:xfrm>
        </p:spPr>
      </p:pic>
      <p:pic>
        <p:nvPicPr>
          <p:cNvPr id="9" name="Pilt 9" descr="Pilt, millel on kujutatud diagramm&#10;&#10;Kirjeldus on genereeritud automaatselt">
            <a:extLst>
              <a:ext uri="{FF2B5EF4-FFF2-40B4-BE49-F238E27FC236}">
                <a16:creationId xmlns:a16="http://schemas.microsoft.com/office/drawing/2014/main" id="{EF8EB19F-DA4B-1627-0B36-3132A99847DA}"/>
              </a:ext>
            </a:extLst>
          </p:cNvPr>
          <p:cNvPicPr>
            <a:picLocks noGrp="1" noChangeAspect="1"/>
          </p:cNvPicPr>
          <p:nvPr>
            <p:ph sz="half" idx="2"/>
          </p:nvPr>
        </p:nvPicPr>
        <p:blipFill>
          <a:blip r:embed="rId4"/>
          <a:stretch>
            <a:fillRect/>
          </a:stretch>
        </p:blipFill>
        <p:spPr>
          <a:xfrm>
            <a:off x="139518" y="1060895"/>
            <a:ext cx="4146370" cy="5185142"/>
          </a:xfrm>
        </p:spPr>
      </p:pic>
      <p:sp>
        <p:nvSpPr>
          <p:cNvPr id="3" name="Slaidinumbri kohatäide 2">
            <a:extLst>
              <a:ext uri="{FF2B5EF4-FFF2-40B4-BE49-F238E27FC236}">
                <a16:creationId xmlns:a16="http://schemas.microsoft.com/office/drawing/2014/main" id="{5380A63B-4DEA-CB2A-E71E-D7A893FA1B92}"/>
              </a:ext>
            </a:extLst>
          </p:cNvPr>
          <p:cNvSpPr>
            <a:spLocks noGrp="1"/>
          </p:cNvSpPr>
          <p:nvPr>
            <p:ph type="sldNum" sz="quarter" idx="12"/>
          </p:nvPr>
        </p:nvSpPr>
        <p:spPr>
          <a:xfrm>
            <a:off x="8665029" y="7009493"/>
            <a:ext cx="2743200" cy="365125"/>
          </a:xfrm>
        </p:spPr>
        <p:txBody>
          <a:bodyPr/>
          <a:lstStyle/>
          <a:p>
            <a:fld id="{ACB39D88-BA65-4AE1-96B5-60FEA6385BB0}" type="slidenum">
              <a:rPr lang="et-EE" smtClean="0"/>
              <a:t>13</a:t>
            </a:fld>
            <a:endParaRPr lang="et-EE"/>
          </a:p>
        </p:txBody>
      </p:sp>
      <p:pic>
        <p:nvPicPr>
          <p:cNvPr id="4" name="Pilt 5" descr="Pilt, millel on kujutatud logo&#10;&#10;Kirjeldus on genereeritud automaatselt">
            <a:extLst>
              <a:ext uri="{FF2B5EF4-FFF2-40B4-BE49-F238E27FC236}">
                <a16:creationId xmlns:a16="http://schemas.microsoft.com/office/drawing/2014/main" id="{BD8FDE39-8533-8F57-1CE8-871639011C7C}"/>
              </a:ext>
            </a:extLst>
          </p:cNvPr>
          <p:cNvPicPr>
            <a:picLocks noChangeAspect="1"/>
          </p:cNvPicPr>
          <p:nvPr/>
        </p:nvPicPr>
        <p:blipFill>
          <a:blip r:embed="rId5"/>
          <a:stretch>
            <a:fillRect/>
          </a:stretch>
        </p:blipFill>
        <p:spPr>
          <a:xfrm>
            <a:off x="10973933" y="20872"/>
            <a:ext cx="1221026" cy="1383144"/>
          </a:xfrm>
          <a:prstGeom prst="rect">
            <a:avLst/>
          </a:prstGeom>
        </p:spPr>
      </p:pic>
      <p:pic>
        <p:nvPicPr>
          <p:cNvPr id="6" name="Pilt 6" descr="Pilt, millel on kujutatud tekst&#10;&#10;Kirjeldus on genereeritud automaatselt">
            <a:extLst>
              <a:ext uri="{FF2B5EF4-FFF2-40B4-BE49-F238E27FC236}">
                <a16:creationId xmlns:a16="http://schemas.microsoft.com/office/drawing/2014/main" id="{92DEA6E1-8059-7BF2-3EB3-496E34EBCF55}"/>
              </a:ext>
            </a:extLst>
          </p:cNvPr>
          <p:cNvPicPr>
            <a:picLocks noChangeAspect="1"/>
          </p:cNvPicPr>
          <p:nvPr/>
        </p:nvPicPr>
        <p:blipFill>
          <a:blip r:embed="rId6"/>
          <a:stretch>
            <a:fillRect/>
          </a:stretch>
        </p:blipFill>
        <p:spPr>
          <a:xfrm>
            <a:off x="141489" y="6238804"/>
            <a:ext cx="6494015" cy="609558"/>
          </a:xfrm>
          <a:prstGeom prst="rect">
            <a:avLst/>
          </a:prstGeom>
        </p:spPr>
      </p:pic>
    </p:spTree>
    <p:extLst>
      <p:ext uri="{BB962C8B-B14F-4D97-AF65-F5344CB8AC3E}">
        <p14:creationId xmlns:p14="http://schemas.microsoft.com/office/powerpoint/2010/main" val="3237660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792FB7A-BC41-55B3-7769-2C15ED3200A6}"/>
              </a:ext>
            </a:extLst>
          </p:cNvPr>
          <p:cNvSpPr>
            <a:spLocks noGrp="1"/>
          </p:cNvSpPr>
          <p:nvPr>
            <p:ph type="title"/>
          </p:nvPr>
        </p:nvSpPr>
        <p:spPr>
          <a:xfrm>
            <a:off x="2219" y="2620"/>
            <a:ext cx="10515600" cy="1325563"/>
          </a:xfrm>
        </p:spPr>
        <p:txBody>
          <a:bodyPr/>
          <a:lstStyle/>
          <a:p>
            <a:r>
              <a:rPr lang="et-EE" sz="2400" err="1">
                <a:solidFill>
                  <a:srgbClr val="1B1B1B"/>
                </a:solidFill>
                <a:latin typeface="Arial"/>
                <a:ea typeface="+mj-lt"/>
                <a:cs typeface="+mj-lt"/>
              </a:rPr>
              <a:t>Melatonin</a:t>
            </a:r>
            <a:r>
              <a:rPr lang="et-EE" sz="2400">
                <a:solidFill>
                  <a:srgbClr val="1B1B1B"/>
                </a:solidFill>
                <a:latin typeface="Arial"/>
                <a:ea typeface="+mj-lt"/>
                <a:cs typeface="+mj-lt"/>
              </a:rPr>
              <a:t> </a:t>
            </a:r>
            <a:r>
              <a:rPr lang="et-EE" sz="2400" err="1">
                <a:solidFill>
                  <a:srgbClr val="1B1B1B"/>
                </a:solidFill>
                <a:latin typeface="Arial"/>
                <a:ea typeface="+mj-lt"/>
                <a:cs typeface="+mj-lt"/>
              </a:rPr>
              <a:t>is</a:t>
            </a:r>
            <a:r>
              <a:rPr lang="et-EE" sz="2400">
                <a:solidFill>
                  <a:srgbClr val="1B1B1B"/>
                </a:solidFill>
                <a:latin typeface="Arial"/>
                <a:ea typeface="+mj-lt"/>
                <a:cs typeface="+mj-lt"/>
              </a:rPr>
              <a:t> a </a:t>
            </a:r>
            <a:r>
              <a:rPr lang="et-EE" sz="2400" err="1">
                <a:solidFill>
                  <a:srgbClr val="1B1B1B"/>
                </a:solidFill>
                <a:latin typeface="Arial"/>
                <a:ea typeface="+mj-lt"/>
                <a:cs typeface="+mj-lt"/>
              </a:rPr>
              <a:t>hormone</a:t>
            </a:r>
            <a:r>
              <a:rPr lang="et-EE" sz="2400">
                <a:solidFill>
                  <a:srgbClr val="1B1B1B"/>
                </a:solidFill>
                <a:latin typeface="Arial"/>
                <a:ea typeface="+mj-lt"/>
                <a:cs typeface="+mj-lt"/>
              </a:rPr>
              <a:t> made by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pineal</a:t>
            </a:r>
            <a:r>
              <a:rPr lang="et-EE" sz="2400">
                <a:solidFill>
                  <a:srgbClr val="1B1B1B"/>
                </a:solidFill>
                <a:latin typeface="Arial"/>
                <a:ea typeface="+mj-lt"/>
                <a:cs typeface="+mj-lt"/>
              </a:rPr>
              <a:t> </a:t>
            </a:r>
            <a:r>
              <a:rPr lang="et-EE" sz="2400" err="1">
                <a:solidFill>
                  <a:srgbClr val="1B1B1B"/>
                </a:solidFill>
                <a:latin typeface="Arial"/>
                <a:ea typeface="+mj-lt"/>
                <a:cs typeface="+mj-lt"/>
              </a:rPr>
              <a:t>gland</a:t>
            </a:r>
            <a:r>
              <a:rPr lang="et-EE" sz="2400">
                <a:solidFill>
                  <a:srgbClr val="1B1B1B"/>
                </a:solidFill>
                <a:latin typeface="Arial"/>
                <a:ea typeface="+mj-lt"/>
                <a:cs typeface="+mj-lt"/>
              </a:rPr>
              <a:t>. </a:t>
            </a:r>
            <a:r>
              <a:rPr lang="et-EE" sz="2400" err="1">
                <a:solidFill>
                  <a:srgbClr val="1B1B1B"/>
                </a:solidFill>
                <a:latin typeface="Arial"/>
                <a:ea typeface="+mj-lt"/>
                <a:cs typeface="+mj-lt"/>
              </a:rPr>
              <a:t>Melatonin</a:t>
            </a:r>
            <a:r>
              <a:rPr lang="et-EE" sz="2400">
                <a:solidFill>
                  <a:srgbClr val="1B1B1B"/>
                </a:solidFill>
                <a:latin typeface="Arial"/>
                <a:ea typeface="+mj-lt"/>
                <a:cs typeface="+mj-lt"/>
              </a:rPr>
              <a:t> </a:t>
            </a:r>
            <a:r>
              <a:rPr lang="et-EE" sz="2400" err="1">
                <a:solidFill>
                  <a:srgbClr val="1B1B1B"/>
                </a:solidFill>
                <a:latin typeface="Arial"/>
                <a:ea typeface="+mj-lt"/>
                <a:cs typeface="+mj-lt"/>
              </a:rPr>
              <a:t>helps</a:t>
            </a:r>
            <a:r>
              <a:rPr lang="et-EE" sz="2400">
                <a:solidFill>
                  <a:srgbClr val="1B1B1B"/>
                </a:solidFill>
                <a:latin typeface="Arial"/>
                <a:ea typeface="+mj-lt"/>
                <a:cs typeface="+mj-lt"/>
              </a:rPr>
              <a:t> </a:t>
            </a:r>
            <a:r>
              <a:rPr lang="et-EE" sz="2400" err="1">
                <a:solidFill>
                  <a:srgbClr val="1B1B1B"/>
                </a:solidFill>
                <a:latin typeface="Arial"/>
                <a:ea typeface="+mj-lt"/>
                <a:cs typeface="+mj-lt"/>
              </a:rPr>
              <a:t>control</a:t>
            </a:r>
            <a:r>
              <a:rPr lang="et-EE" sz="2400">
                <a:solidFill>
                  <a:srgbClr val="1B1B1B"/>
                </a:solidFill>
                <a:latin typeface="Arial"/>
                <a:ea typeface="+mj-lt"/>
                <a:cs typeface="+mj-lt"/>
              </a:rPr>
              <a:t>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body’s</a:t>
            </a:r>
            <a:r>
              <a:rPr lang="et-EE" sz="2400">
                <a:solidFill>
                  <a:srgbClr val="1B1B1B"/>
                </a:solidFill>
                <a:latin typeface="Arial"/>
                <a:ea typeface="+mj-lt"/>
                <a:cs typeface="+mj-lt"/>
              </a:rPr>
              <a:t> </a:t>
            </a:r>
            <a:r>
              <a:rPr lang="et-EE" sz="2400" err="1">
                <a:solidFill>
                  <a:srgbClr val="1B1B1B"/>
                </a:solidFill>
                <a:latin typeface="Arial"/>
                <a:ea typeface="+mj-lt"/>
                <a:cs typeface="+mj-lt"/>
              </a:rPr>
              <a:t>sleep</a:t>
            </a:r>
            <a:r>
              <a:rPr lang="et-EE" sz="2400">
                <a:solidFill>
                  <a:srgbClr val="1B1B1B"/>
                </a:solidFill>
                <a:latin typeface="Arial"/>
                <a:ea typeface="+mj-lt"/>
                <a:cs typeface="+mj-lt"/>
              </a:rPr>
              <a:t> </a:t>
            </a:r>
            <a:r>
              <a:rPr lang="et-EE" sz="2400" err="1">
                <a:solidFill>
                  <a:srgbClr val="1B1B1B"/>
                </a:solidFill>
                <a:latin typeface="Arial"/>
                <a:ea typeface="+mj-lt"/>
                <a:cs typeface="+mj-lt"/>
              </a:rPr>
              <a:t>cycle</a:t>
            </a:r>
            <a:r>
              <a:rPr lang="et-EE" sz="2400">
                <a:solidFill>
                  <a:srgbClr val="1B1B1B"/>
                </a:solidFill>
                <a:latin typeface="Arial"/>
                <a:ea typeface="+mj-lt"/>
                <a:cs typeface="+mj-lt"/>
              </a:rPr>
              <a:t>, and </a:t>
            </a:r>
            <a:r>
              <a:rPr lang="et-EE" sz="2400" err="1">
                <a:solidFill>
                  <a:srgbClr val="1B1B1B"/>
                </a:solidFill>
                <a:latin typeface="Arial"/>
                <a:ea typeface="+mj-lt"/>
                <a:cs typeface="+mj-lt"/>
              </a:rPr>
              <a:t>is</a:t>
            </a:r>
            <a:r>
              <a:rPr lang="et-EE" sz="2400">
                <a:solidFill>
                  <a:srgbClr val="1B1B1B"/>
                </a:solidFill>
                <a:latin typeface="Arial"/>
                <a:ea typeface="+mj-lt"/>
                <a:cs typeface="+mj-lt"/>
              </a:rPr>
              <a:t> </a:t>
            </a:r>
            <a:r>
              <a:rPr lang="et-EE" sz="2400" err="1">
                <a:solidFill>
                  <a:srgbClr val="1B1B1B"/>
                </a:solidFill>
                <a:latin typeface="Arial"/>
                <a:ea typeface="+mj-lt"/>
                <a:cs typeface="+mj-lt"/>
              </a:rPr>
              <a:t>an</a:t>
            </a:r>
            <a:r>
              <a:rPr lang="et-EE" sz="2400">
                <a:solidFill>
                  <a:srgbClr val="1B1B1B"/>
                </a:solidFill>
                <a:latin typeface="Arial"/>
                <a:ea typeface="+mj-lt"/>
                <a:cs typeface="+mj-lt"/>
              </a:rPr>
              <a:t> </a:t>
            </a:r>
            <a:r>
              <a:rPr lang="et-EE" sz="2400" err="1">
                <a:solidFill>
                  <a:srgbClr val="1B1B1B"/>
                </a:solidFill>
                <a:latin typeface="Arial"/>
                <a:ea typeface="+mj-lt"/>
                <a:cs typeface="+mj-lt"/>
              </a:rPr>
              <a:t>antioxidant</a:t>
            </a:r>
            <a:r>
              <a:rPr lang="et-EE" sz="2400">
                <a:solidFill>
                  <a:srgbClr val="1B1B1B"/>
                </a:solidFill>
                <a:latin typeface="Arial"/>
                <a:ea typeface="+mj-lt"/>
                <a:cs typeface="+mj-lt"/>
              </a:rPr>
              <a:t>.</a:t>
            </a:r>
            <a:endParaRPr lang="et-EE" sz="2400">
              <a:latin typeface="Arial"/>
            </a:endParaRPr>
          </a:p>
        </p:txBody>
      </p:sp>
      <p:pic>
        <p:nvPicPr>
          <p:cNvPr id="4" name="Pilt 4" descr="Pilt, millel on kujutatud diagramm&#10;&#10;Kirjeldus on genereeritud automaatselt">
            <a:extLst>
              <a:ext uri="{FF2B5EF4-FFF2-40B4-BE49-F238E27FC236}">
                <a16:creationId xmlns:a16="http://schemas.microsoft.com/office/drawing/2014/main" id="{967EB2E8-7B10-E415-D8B6-4CE5108932FF}"/>
              </a:ext>
            </a:extLst>
          </p:cNvPr>
          <p:cNvPicPr>
            <a:picLocks noGrp="1" noChangeAspect="1"/>
          </p:cNvPicPr>
          <p:nvPr>
            <p:ph idx="1"/>
          </p:nvPr>
        </p:nvPicPr>
        <p:blipFill>
          <a:blip r:embed="rId3"/>
          <a:stretch>
            <a:fillRect/>
          </a:stretch>
        </p:blipFill>
        <p:spPr>
          <a:xfrm>
            <a:off x="835317" y="1714654"/>
            <a:ext cx="5313131" cy="4351338"/>
          </a:xfrm>
        </p:spPr>
      </p:pic>
      <p:sp>
        <p:nvSpPr>
          <p:cNvPr id="3" name="Slaidinumbri kohatäide 2">
            <a:extLst>
              <a:ext uri="{FF2B5EF4-FFF2-40B4-BE49-F238E27FC236}">
                <a16:creationId xmlns:a16="http://schemas.microsoft.com/office/drawing/2014/main" id="{56B28089-C850-B9CF-F664-3D67F5EE8DA3}"/>
              </a:ext>
            </a:extLst>
          </p:cNvPr>
          <p:cNvSpPr>
            <a:spLocks noGrp="1"/>
          </p:cNvSpPr>
          <p:nvPr>
            <p:ph type="sldNum" sz="quarter" idx="12"/>
          </p:nvPr>
        </p:nvSpPr>
        <p:spPr/>
        <p:txBody>
          <a:bodyPr/>
          <a:lstStyle/>
          <a:p>
            <a:fld id="{ACB39D88-BA65-4AE1-96B5-60FEA6385BB0}" type="slidenum">
              <a:rPr lang="et-EE" smtClean="0"/>
              <a:t>14</a:t>
            </a:fld>
            <a:endParaRPr lang="et-EE"/>
          </a:p>
        </p:txBody>
      </p:sp>
      <p:pic>
        <p:nvPicPr>
          <p:cNvPr id="5" name="Pilt 5">
            <a:extLst>
              <a:ext uri="{FF2B5EF4-FFF2-40B4-BE49-F238E27FC236}">
                <a16:creationId xmlns:a16="http://schemas.microsoft.com/office/drawing/2014/main" id="{3DFCC69A-6D13-6CBE-184C-BF0861CB0687}"/>
              </a:ext>
            </a:extLst>
          </p:cNvPr>
          <p:cNvPicPr>
            <a:picLocks noChangeAspect="1"/>
          </p:cNvPicPr>
          <p:nvPr/>
        </p:nvPicPr>
        <p:blipFill>
          <a:blip r:embed="rId4"/>
          <a:stretch>
            <a:fillRect/>
          </a:stretch>
        </p:blipFill>
        <p:spPr>
          <a:xfrm>
            <a:off x="6144828" y="1176841"/>
            <a:ext cx="6050131" cy="4874219"/>
          </a:xfrm>
          <a:prstGeom prst="rect">
            <a:avLst/>
          </a:prstGeom>
        </p:spPr>
      </p:pic>
      <p:pic>
        <p:nvPicPr>
          <p:cNvPr id="6" name="Pilt 6" descr="Pilt, millel on kujutatud logo&#10;&#10;Kirjeldus on genereeritud automaatselt">
            <a:extLst>
              <a:ext uri="{FF2B5EF4-FFF2-40B4-BE49-F238E27FC236}">
                <a16:creationId xmlns:a16="http://schemas.microsoft.com/office/drawing/2014/main" id="{81382A0B-1EEE-A1C7-DF89-50917748F596}"/>
              </a:ext>
            </a:extLst>
          </p:cNvPr>
          <p:cNvPicPr>
            <a:picLocks noChangeAspect="1"/>
          </p:cNvPicPr>
          <p:nvPr/>
        </p:nvPicPr>
        <p:blipFill>
          <a:blip r:embed="rId5"/>
          <a:stretch>
            <a:fillRect/>
          </a:stretch>
        </p:blipFill>
        <p:spPr>
          <a:xfrm>
            <a:off x="10962988" y="25230"/>
            <a:ext cx="1091408" cy="1295280"/>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04EB1A99-2E40-2CEE-78CC-B9CF1105B403}"/>
              </a:ext>
            </a:extLst>
          </p:cNvPr>
          <p:cNvPicPr>
            <a:picLocks noChangeAspect="1"/>
          </p:cNvPicPr>
          <p:nvPr/>
        </p:nvPicPr>
        <p:blipFill>
          <a:blip r:embed="rId6"/>
          <a:stretch>
            <a:fillRect/>
          </a:stretch>
        </p:blipFill>
        <p:spPr>
          <a:xfrm>
            <a:off x="186388" y="6064956"/>
            <a:ext cx="6096000" cy="725411"/>
          </a:xfrm>
          <a:prstGeom prst="rect">
            <a:avLst/>
          </a:prstGeom>
        </p:spPr>
      </p:pic>
    </p:spTree>
    <p:extLst>
      <p:ext uri="{BB962C8B-B14F-4D97-AF65-F5344CB8AC3E}">
        <p14:creationId xmlns:p14="http://schemas.microsoft.com/office/powerpoint/2010/main" val="2042413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B893D6A-7A4C-FE87-E105-0A5C17B2656F}"/>
              </a:ext>
            </a:extLst>
          </p:cNvPr>
          <p:cNvSpPr>
            <a:spLocks noGrp="1"/>
          </p:cNvSpPr>
          <p:nvPr>
            <p:ph type="title"/>
          </p:nvPr>
        </p:nvSpPr>
        <p:spPr>
          <a:xfrm>
            <a:off x="2219" y="39610"/>
            <a:ext cx="10515600" cy="1325563"/>
          </a:xfrm>
        </p:spPr>
        <p:txBody>
          <a:bodyPr vert="horz" lIns="91440" tIns="45720" rIns="91440" bIns="45720" rtlCol="0" anchor="ctr">
            <a:noAutofit/>
          </a:bodyPr>
          <a:lstStyle/>
          <a:p>
            <a:r>
              <a:rPr lang="et-EE" sz="2400" err="1">
                <a:solidFill>
                  <a:srgbClr val="4D5156"/>
                </a:solidFill>
                <a:latin typeface="Arial"/>
                <a:ea typeface="Calibri Light"/>
                <a:cs typeface="Arial"/>
              </a:rPr>
              <a:t>Cortisol</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is</a:t>
            </a:r>
            <a:r>
              <a:rPr lang="et-EE" sz="2400">
                <a:solidFill>
                  <a:srgbClr val="4D5156"/>
                </a:solidFill>
                <a:latin typeface="Arial"/>
                <a:ea typeface="Calibri Light"/>
                <a:cs typeface="Arial"/>
              </a:rPr>
              <a:t> a steroid </a:t>
            </a:r>
            <a:r>
              <a:rPr lang="et-EE" sz="2400" err="1">
                <a:solidFill>
                  <a:srgbClr val="4D5156"/>
                </a:solidFill>
                <a:latin typeface="Arial"/>
                <a:ea typeface="Calibri Light"/>
                <a:cs typeface="Arial"/>
              </a:rPr>
              <a:t>hormone</a:t>
            </a:r>
            <a:r>
              <a:rPr lang="et-EE" sz="2400">
                <a:solidFill>
                  <a:srgbClr val="4D5156"/>
                </a:solidFill>
                <a:latin typeface="Arial"/>
                <a:ea typeface="Calibri Light"/>
                <a:cs typeface="Arial"/>
              </a:rPr>
              <a:t>, in </a:t>
            </a:r>
            <a:r>
              <a:rPr lang="et-EE" sz="2400" err="1">
                <a:solidFill>
                  <a:srgbClr val="4D5156"/>
                </a:solidFill>
                <a:latin typeface="Arial"/>
                <a:ea typeface="Calibri Light"/>
                <a:cs typeface="Arial"/>
              </a:rPr>
              <a:t>the</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glucocorticoid</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class</a:t>
            </a:r>
            <a:r>
              <a:rPr lang="et-EE" sz="2400">
                <a:solidFill>
                  <a:srgbClr val="4D5156"/>
                </a:solidFill>
                <a:latin typeface="Arial"/>
                <a:ea typeface="Calibri Light"/>
                <a:cs typeface="Arial"/>
              </a:rPr>
              <a:t> of </a:t>
            </a:r>
            <a:r>
              <a:rPr lang="et-EE" sz="2400" err="1">
                <a:solidFill>
                  <a:srgbClr val="4D5156"/>
                </a:solidFill>
                <a:latin typeface="Arial"/>
                <a:ea typeface="Calibri Light"/>
                <a:cs typeface="Arial"/>
              </a:rPr>
              <a:t>hormones</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It</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is</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produced</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mainly</a:t>
            </a:r>
            <a:r>
              <a:rPr lang="et-EE" sz="2400">
                <a:solidFill>
                  <a:srgbClr val="4D5156"/>
                </a:solidFill>
                <a:latin typeface="Arial"/>
                <a:ea typeface="Calibri Light"/>
                <a:cs typeface="Arial"/>
              </a:rPr>
              <a:t> by </a:t>
            </a:r>
            <a:r>
              <a:rPr lang="et-EE" sz="2400" err="1">
                <a:solidFill>
                  <a:srgbClr val="4D5156"/>
                </a:solidFill>
                <a:latin typeface="Arial"/>
                <a:ea typeface="Calibri Light"/>
                <a:cs typeface="Arial"/>
              </a:rPr>
              <a:t>the</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zona</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fasciculata</a:t>
            </a:r>
            <a:r>
              <a:rPr lang="et-EE" sz="2400">
                <a:solidFill>
                  <a:srgbClr val="4D5156"/>
                </a:solidFill>
                <a:latin typeface="Arial"/>
                <a:ea typeface="Calibri Light"/>
                <a:cs typeface="Arial"/>
              </a:rPr>
              <a:t> of </a:t>
            </a:r>
            <a:r>
              <a:rPr lang="et-EE" sz="2400" err="1">
                <a:solidFill>
                  <a:srgbClr val="4D5156"/>
                </a:solidFill>
                <a:latin typeface="Arial"/>
                <a:ea typeface="Calibri Light"/>
                <a:cs typeface="Arial"/>
              </a:rPr>
              <a:t>the</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adrenal</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cortex</a:t>
            </a:r>
            <a:r>
              <a:rPr lang="et-EE" sz="2400">
                <a:solidFill>
                  <a:srgbClr val="4D5156"/>
                </a:solidFill>
                <a:latin typeface="Arial"/>
                <a:ea typeface="Calibri Light"/>
                <a:cs typeface="Arial"/>
              </a:rPr>
              <a:t> in </a:t>
            </a:r>
            <a:r>
              <a:rPr lang="et-EE" sz="2400" err="1">
                <a:solidFill>
                  <a:srgbClr val="4D5156"/>
                </a:solidFill>
                <a:latin typeface="Arial"/>
                <a:ea typeface="Calibri Light"/>
                <a:cs typeface="Arial"/>
              </a:rPr>
              <a:t>the</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adrenal</a:t>
            </a:r>
            <a:r>
              <a:rPr lang="et-EE" sz="2400">
                <a:solidFill>
                  <a:srgbClr val="4D5156"/>
                </a:solidFill>
                <a:latin typeface="Arial"/>
                <a:ea typeface="Calibri Light"/>
                <a:cs typeface="Arial"/>
              </a:rPr>
              <a:t> </a:t>
            </a:r>
            <a:r>
              <a:rPr lang="et-EE" sz="2400" err="1">
                <a:solidFill>
                  <a:srgbClr val="4D5156"/>
                </a:solidFill>
                <a:latin typeface="Arial"/>
                <a:ea typeface="Calibri Light"/>
                <a:cs typeface="Arial"/>
              </a:rPr>
              <a:t>gland</a:t>
            </a:r>
            <a:r>
              <a:rPr lang="et-EE" sz="2400">
                <a:solidFill>
                  <a:srgbClr val="4D5156"/>
                </a:solidFill>
                <a:latin typeface="Arial"/>
                <a:ea typeface="Calibri Light"/>
                <a:cs typeface="Arial"/>
              </a:rPr>
              <a:t>. </a:t>
            </a:r>
            <a:endParaRPr lang="et-EE" sz="2000">
              <a:solidFill>
                <a:srgbClr val="212121"/>
              </a:solidFill>
              <a:cs typeface="Calibri Light"/>
            </a:endParaRPr>
          </a:p>
        </p:txBody>
      </p:sp>
      <p:pic>
        <p:nvPicPr>
          <p:cNvPr id="5" name="Pilt 5" descr="Pilt, millel on kujutatud diagramm&#10;&#10;Kirjeldus on genereeritud automaatselt">
            <a:extLst>
              <a:ext uri="{FF2B5EF4-FFF2-40B4-BE49-F238E27FC236}">
                <a16:creationId xmlns:a16="http://schemas.microsoft.com/office/drawing/2014/main" id="{B1E2B3DB-B28C-CCBB-0396-10596F7C5FBA}"/>
              </a:ext>
            </a:extLst>
          </p:cNvPr>
          <p:cNvPicPr>
            <a:picLocks noGrp="1" noChangeAspect="1"/>
          </p:cNvPicPr>
          <p:nvPr>
            <p:ph sz="half" idx="1"/>
          </p:nvPr>
        </p:nvPicPr>
        <p:blipFill rotWithShape="1">
          <a:blip r:embed="rId3"/>
          <a:srcRect l="904" r="-151"/>
          <a:stretch/>
        </p:blipFill>
        <p:spPr>
          <a:xfrm>
            <a:off x="319495" y="1426130"/>
            <a:ext cx="4876761" cy="4351338"/>
          </a:xfrm>
        </p:spPr>
      </p:pic>
      <p:pic>
        <p:nvPicPr>
          <p:cNvPr id="6" name="Pilt 6" descr="Pilt, millel on kujutatud diagramm&#10;&#10;Kirjeldus on genereeritud automaatselt">
            <a:extLst>
              <a:ext uri="{FF2B5EF4-FFF2-40B4-BE49-F238E27FC236}">
                <a16:creationId xmlns:a16="http://schemas.microsoft.com/office/drawing/2014/main" id="{BDC130F3-6168-8148-DFE4-DDB09F64FF6A}"/>
              </a:ext>
            </a:extLst>
          </p:cNvPr>
          <p:cNvPicPr>
            <a:picLocks noGrp="1" noChangeAspect="1"/>
          </p:cNvPicPr>
          <p:nvPr>
            <p:ph sz="half" idx="2"/>
          </p:nvPr>
        </p:nvPicPr>
        <p:blipFill>
          <a:blip r:embed="rId4"/>
          <a:stretch>
            <a:fillRect/>
          </a:stretch>
        </p:blipFill>
        <p:spPr>
          <a:xfrm>
            <a:off x="5336219" y="2004588"/>
            <a:ext cx="6017580" cy="3312791"/>
          </a:xfrm>
        </p:spPr>
      </p:pic>
      <p:sp>
        <p:nvSpPr>
          <p:cNvPr id="4" name="Slaidinumbri kohatäide 3">
            <a:extLst>
              <a:ext uri="{FF2B5EF4-FFF2-40B4-BE49-F238E27FC236}">
                <a16:creationId xmlns:a16="http://schemas.microsoft.com/office/drawing/2014/main" id="{47ECF6E1-BCA7-27E9-CEA6-E152F00CBEE8}"/>
              </a:ext>
            </a:extLst>
          </p:cNvPr>
          <p:cNvSpPr>
            <a:spLocks noGrp="1"/>
          </p:cNvSpPr>
          <p:nvPr>
            <p:ph type="sldNum" sz="quarter" idx="12"/>
          </p:nvPr>
        </p:nvSpPr>
        <p:spPr/>
        <p:txBody>
          <a:bodyPr/>
          <a:lstStyle/>
          <a:p>
            <a:fld id="{ACB39D88-BA65-4AE1-96B5-60FEA6385BB0}" type="slidenum">
              <a:rPr lang="et-EE" smtClean="0"/>
              <a:t>15</a:t>
            </a:fld>
            <a:endParaRPr lang="et-EE"/>
          </a:p>
        </p:txBody>
      </p:sp>
      <p:sp>
        <p:nvSpPr>
          <p:cNvPr id="3" name="TextBox 2">
            <a:extLst>
              <a:ext uri="{FF2B5EF4-FFF2-40B4-BE49-F238E27FC236}">
                <a16:creationId xmlns:a16="http://schemas.microsoft.com/office/drawing/2014/main" id="{24C2FE9E-034F-1D0F-5280-D379CEAE5F2F}"/>
              </a:ext>
            </a:extLst>
          </p:cNvPr>
          <p:cNvSpPr txBox="1"/>
          <p:nvPr/>
        </p:nvSpPr>
        <p:spPr>
          <a:xfrm>
            <a:off x="6274868" y="5431653"/>
            <a:ext cx="5909732"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300">
                <a:solidFill>
                  <a:srgbClr val="212121"/>
                </a:solidFill>
                <a:latin typeface="Arial"/>
                <a:cs typeface="Arial"/>
              </a:rPr>
              <a:t>(4) </a:t>
            </a:r>
          </a:p>
        </p:txBody>
      </p:sp>
      <p:pic>
        <p:nvPicPr>
          <p:cNvPr id="7" name="Pilt 7" descr="Pilt, millel on kujutatud logo&#10;&#10;Kirjeldus on genereeritud automaatselt">
            <a:extLst>
              <a:ext uri="{FF2B5EF4-FFF2-40B4-BE49-F238E27FC236}">
                <a16:creationId xmlns:a16="http://schemas.microsoft.com/office/drawing/2014/main" id="{AC724213-40F0-0676-7A26-93AB59E771AD}"/>
              </a:ext>
            </a:extLst>
          </p:cNvPr>
          <p:cNvPicPr>
            <a:picLocks noChangeAspect="1"/>
          </p:cNvPicPr>
          <p:nvPr/>
        </p:nvPicPr>
        <p:blipFill>
          <a:blip r:embed="rId5"/>
          <a:stretch>
            <a:fillRect/>
          </a:stretch>
        </p:blipFill>
        <p:spPr>
          <a:xfrm>
            <a:off x="11119968" y="7798"/>
            <a:ext cx="1064553" cy="1217551"/>
          </a:xfrm>
          <a:prstGeom prst="rect">
            <a:avLst/>
          </a:prstGeom>
        </p:spPr>
      </p:pic>
      <p:pic>
        <p:nvPicPr>
          <p:cNvPr id="8" name="Pilt 8" descr="Pilt, millel on kujutatud tekst&#10;&#10;Kirjeldus on genereeritud automaatselt">
            <a:extLst>
              <a:ext uri="{FF2B5EF4-FFF2-40B4-BE49-F238E27FC236}">
                <a16:creationId xmlns:a16="http://schemas.microsoft.com/office/drawing/2014/main" id="{DF400157-6575-0DD5-2DDF-3541A1EEF4F8}"/>
              </a:ext>
            </a:extLst>
          </p:cNvPr>
          <p:cNvPicPr>
            <a:picLocks noChangeAspect="1"/>
          </p:cNvPicPr>
          <p:nvPr/>
        </p:nvPicPr>
        <p:blipFill>
          <a:blip r:embed="rId6"/>
          <a:stretch>
            <a:fillRect/>
          </a:stretch>
        </p:blipFill>
        <p:spPr>
          <a:xfrm>
            <a:off x="189390" y="6053852"/>
            <a:ext cx="6494015" cy="609558"/>
          </a:xfrm>
          <a:prstGeom prst="rect">
            <a:avLst/>
          </a:prstGeom>
        </p:spPr>
      </p:pic>
    </p:spTree>
    <p:extLst>
      <p:ext uri="{BB962C8B-B14F-4D97-AF65-F5344CB8AC3E}">
        <p14:creationId xmlns:p14="http://schemas.microsoft.com/office/powerpoint/2010/main" val="2137721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50AED2D-0567-0F6A-54F6-E7C376D6312F}"/>
              </a:ext>
            </a:extLst>
          </p:cNvPr>
          <p:cNvSpPr>
            <a:spLocks noGrp="1"/>
          </p:cNvSpPr>
          <p:nvPr>
            <p:ph type="title"/>
          </p:nvPr>
        </p:nvSpPr>
        <p:spPr>
          <a:xfrm>
            <a:off x="-4618" y="-4330"/>
            <a:ext cx="10515600" cy="1325563"/>
          </a:xfrm>
        </p:spPr>
        <p:txBody>
          <a:bodyPr/>
          <a:lstStyle/>
          <a:p>
            <a:r>
              <a:rPr lang="et-EE" err="1">
                <a:ea typeface="Calibri Light"/>
                <a:cs typeface="Calibri Light"/>
              </a:rPr>
              <a:t>Cortisol</a:t>
            </a:r>
            <a:endParaRPr lang="et-EE" err="1"/>
          </a:p>
        </p:txBody>
      </p:sp>
      <p:sp>
        <p:nvSpPr>
          <p:cNvPr id="3" name="Sisu kohatäide 2">
            <a:extLst>
              <a:ext uri="{FF2B5EF4-FFF2-40B4-BE49-F238E27FC236}">
                <a16:creationId xmlns:a16="http://schemas.microsoft.com/office/drawing/2014/main" id="{4C84F551-8920-F9BF-16C4-7D67DA5A7BCB}"/>
              </a:ext>
            </a:extLst>
          </p:cNvPr>
          <p:cNvSpPr>
            <a:spLocks noGrp="1"/>
          </p:cNvSpPr>
          <p:nvPr>
            <p:ph sz="half" idx="1"/>
          </p:nvPr>
        </p:nvSpPr>
        <p:spPr>
          <a:xfrm>
            <a:off x="310696" y="1307761"/>
            <a:ext cx="5620327" cy="5205701"/>
          </a:xfrm>
        </p:spPr>
        <p:txBody>
          <a:bodyPr vert="horz" lIns="91440" tIns="45720" rIns="91440" bIns="45720" rtlCol="0" anchor="t">
            <a:noAutofit/>
          </a:bodyPr>
          <a:lstStyle/>
          <a:p>
            <a:pPr marL="0" indent="0">
              <a:buNone/>
            </a:pPr>
            <a:endParaRPr lang="et-EE" sz="2000">
              <a:solidFill>
                <a:srgbClr val="212121"/>
              </a:solidFill>
              <a:ea typeface="Calibri"/>
              <a:cs typeface="Calibri"/>
            </a:endParaRPr>
          </a:p>
          <a:p>
            <a:r>
              <a:rPr lang="et-EE" sz="2000" err="1">
                <a:solidFill>
                  <a:srgbClr val="212121"/>
                </a:solidFill>
                <a:latin typeface="Arial Nova"/>
                <a:ea typeface="+mn-lt"/>
                <a:cs typeface="+mn-lt"/>
              </a:rPr>
              <a:t>There</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is</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relationship</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between</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sleep</a:t>
            </a:r>
            <a:r>
              <a:rPr lang="et-EE" sz="2000">
                <a:solidFill>
                  <a:srgbClr val="212121"/>
                </a:solidFill>
                <a:latin typeface="Arial Nova"/>
                <a:ea typeface="+mn-lt"/>
                <a:cs typeface="+mn-lt"/>
              </a:rPr>
              <a:t> and metabolism </a:t>
            </a:r>
            <a:r>
              <a:rPr lang="et-EE" sz="2000" err="1">
                <a:solidFill>
                  <a:srgbClr val="212121"/>
                </a:solidFill>
                <a:latin typeface="Arial Nova"/>
                <a:ea typeface="+mn-lt"/>
                <a:cs typeface="+mn-lt"/>
              </a:rPr>
              <a:t>through</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hypothalamic</a:t>
            </a:r>
            <a:r>
              <a:rPr lang="et-EE" sz="2000">
                <a:solidFill>
                  <a:srgbClr val="212121"/>
                </a:solidFill>
                <a:latin typeface="Arial Nova"/>
                <a:ea typeface="+mn-lt"/>
                <a:cs typeface="+mn-lt"/>
              </a:rPr>
              <a:t>–</a:t>
            </a:r>
            <a:r>
              <a:rPr lang="et-EE" sz="2000" err="1">
                <a:solidFill>
                  <a:srgbClr val="212121"/>
                </a:solidFill>
                <a:latin typeface="Arial Nova"/>
                <a:ea typeface="+mn-lt"/>
                <a:cs typeface="+mn-lt"/>
              </a:rPr>
              <a:t>pituitary</a:t>
            </a:r>
            <a:r>
              <a:rPr lang="et-EE" sz="2000">
                <a:solidFill>
                  <a:srgbClr val="212121"/>
                </a:solidFill>
                <a:latin typeface="Arial Nova"/>
                <a:ea typeface="+mn-lt"/>
                <a:cs typeface="+mn-lt"/>
              </a:rPr>
              <a:t>–</a:t>
            </a:r>
            <a:r>
              <a:rPr lang="et-EE" sz="2000" err="1">
                <a:solidFill>
                  <a:srgbClr val="212121"/>
                </a:solidFill>
                <a:latin typeface="Arial Nova"/>
                <a:ea typeface="+mn-lt"/>
                <a:cs typeface="+mn-lt"/>
              </a:rPr>
              <a:t>adrenal</a:t>
            </a:r>
            <a:r>
              <a:rPr lang="et-EE" sz="2000">
                <a:solidFill>
                  <a:srgbClr val="212121"/>
                </a:solidFill>
                <a:latin typeface="Arial Nova"/>
                <a:ea typeface="+mn-lt"/>
                <a:cs typeface="+mn-lt"/>
              </a:rPr>
              <a:t> (HPA) </a:t>
            </a:r>
            <a:r>
              <a:rPr lang="et-EE" sz="2000" err="1">
                <a:solidFill>
                  <a:srgbClr val="212121"/>
                </a:solidFill>
                <a:latin typeface="Arial Nova"/>
                <a:ea typeface="+mn-lt"/>
                <a:cs typeface="+mn-lt"/>
              </a:rPr>
              <a:t>axis</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activation</a:t>
            </a:r>
            <a:endParaRPr lang="et-EE" sz="2000">
              <a:solidFill>
                <a:srgbClr val="212121"/>
              </a:solidFill>
              <a:latin typeface="Arial Nova"/>
              <a:ea typeface="+mn-lt"/>
              <a:cs typeface="+mn-lt"/>
            </a:endParaRPr>
          </a:p>
          <a:p>
            <a:r>
              <a:rPr lang="et-EE" sz="2000" err="1">
                <a:solidFill>
                  <a:srgbClr val="212121"/>
                </a:solidFill>
                <a:latin typeface="Arial Nova"/>
                <a:ea typeface="+mn-lt"/>
                <a:cs typeface="+mn-lt"/>
              </a:rPr>
              <a:t>Sleep</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deprivation</a:t>
            </a:r>
            <a:r>
              <a:rPr lang="et-EE" sz="2000">
                <a:solidFill>
                  <a:srgbClr val="212121"/>
                </a:solidFill>
                <a:latin typeface="Arial Nova"/>
                <a:ea typeface="+mn-lt"/>
                <a:cs typeface="+mn-lt"/>
              </a:rPr>
              <a:t> and </a:t>
            </a:r>
            <a:r>
              <a:rPr lang="et-EE" sz="2000" err="1">
                <a:solidFill>
                  <a:srgbClr val="212121"/>
                </a:solidFill>
                <a:latin typeface="Arial Nova"/>
                <a:ea typeface="+mn-lt"/>
                <a:cs typeface="+mn-lt"/>
              </a:rPr>
              <a:t>sleep</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disorders</a:t>
            </a:r>
            <a:r>
              <a:rPr lang="et-EE" sz="2000">
                <a:solidFill>
                  <a:srgbClr val="212121"/>
                </a:solidFill>
                <a:latin typeface="Arial Nova"/>
                <a:ea typeface="+mn-lt"/>
                <a:cs typeface="+mn-lt"/>
              </a:rPr>
              <a:t> are </a:t>
            </a:r>
            <a:r>
              <a:rPr lang="et-EE" sz="2000" err="1">
                <a:solidFill>
                  <a:srgbClr val="212121"/>
                </a:solidFill>
                <a:latin typeface="Arial Nova"/>
                <a:ea typeface="+mn-lt"/>
                <a:cs typeface="+mn-lt"/>
              </a:rPr>
              <a:t>associated</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with</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maladaptive</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changes</a:t>
            </a:r>
            <a:r>
              <a:rPr lang="et-EE" sz="2000">
                <a:solidFill>
                  <a:srgbClr val="212121"/>
                </a:solidFill>
                <a:latin typeface="Arial Nova"/>
                <a:ea typeface="+mn-lt"/>
                <a:cs typeface="+mn-lt"/>
              </a:rPr>
              <a:t> in </a:t>
            </a:r>
            <a:r>
              <a:rPr lang="et-EE" sz="2000" err="1">
                <a:solidFill>
                  <a:srgbClr val="212121"/>
                </a:solidFill>
                <a:latin typeface="Arial Nova"/>
                <a:ea typeface="+mn-lt"/>
                <a:cs typeface="+mn-lt"/>
              </a:rPr>
              <a:t>the</a:t>
            </a:r>
            <a:r>
              <a:rPr lang="et-EE" sz="2000">
                <a:solidFill>
                  <a:srgbClr val="212121"/>
                </a:solidFill>
                <a:latin typeface="Arial Nova"/>
                <a:ea typeface="+mn-lt"/>
                <a:cs typeface="+mn-lt"/>
              </a:rPr>
              <a:t> HPA </a:t>
            </a:r>
            <a:r>
              <a:rPr lang="et-EE" sz="2000" err="1">
                <a:solidFill>
                  <a:srgbClr val="212121"/>
                </a:solidFill>
                <a:latin typeface="Arial Nova"/>
                <a:ea typeface="+mn-lt"/>
                <a:cs typeface="+mn-lt"/>
              </a:rPr>
              <a:t>axis</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leading</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to</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neuroendocrine</a:t>
            </a:r>
            <a:r>
              <a:rPr lang="et-EE" sz="2000">
                <a:solidFill>
                  <a:srgbClr val="212121"/>
                </a:solidFill>
                <a:latin typeface="Arial Nova"/>
                <a:ea typeface="+mn-lt"/>
                <a:cs typeface="+mn-lt"/>
              </a:rPr>
              <a:t> </a:t>
            </a:r>
            <a:r>
              <a:rPr lang="et-EE" sz="2000" err="1">
                <a:solidFill>
                  <a:srgbClr val="212121"/>
                </a:solidFill>
                <a:latin typeface="Arial Nova"/>
                <a:ea typeface="+mn-lt"/>
                <a:cs typeface="+mn-lt"/>
              </a:rPr>
              <a:t>dysregulation</a:t>
            </a:r>
            <a:endParaRPr lang="et-EE" sz="2000" err="1">
              <a:solidFill>
                <a:srgbClr val="000000"/>
              </a:solidFill>
              <a:latin typeface="Arial Nova"/>
              <a:ea typeface="+mn-lt"/>
              <a:cs typeface="+mn-lt"/>
            </a:endParaRPr>
          </a:p>
          <a:p>
            <a:r>
              <a:rPr lang="et-EE" sz="2000" err="1">
                <a:solidFill>
                  <a:srgbClr val="231F20"/>
                </a:solidFill>
                <a:latin typeface="Arial Nova"/>
                <a:ea typeface="Calibri"/>
                <a:cs typeface="Arial"/>
              </a:rPr>
              <a:t>Cells</a:t>
            </a:r>
            <a:r>
              <a:rPr lang="et-EE" sz="2000">
                <a:solidFill>
                  <a:srgbClr val="231F20"/>
                </a:solidFill>
                <a:latin typeface="Arial Nova"/>
                <a:ea typeface="Calibri"/>
                <a:cs typeface="Arial"/>
              </a:rPr>
              <a:t> all </a:t>
            </a:r>
            <a:r>
              <a:rPr lang="et-EE" sz="2000" err="1">
                <a:solidFill>
                  <a:srgbClr val="231F20"/>
                </a:solidFill>
                <a:latin typeface="Arial Nova"/>
                <a:ea typeface="Calibri"/>
                <a:cs typeface="Arial"/>
              </a:rPr>
              <a:t>over</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the</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body</a:t>
            </a:r>
            <a:r>
              <a:rPr lang="et-EE" sz="2000">
                <a:solidFill>
                  <a:srgbClr val="231F20"/>
                </a:solidFill>
                <a:latin typeface="Arial Nova"/>
                <a:ea typeface="Calibri"/>
                <a:cs typeface="Arial"/>
              </a:rPr>
              <a:t> are </a:t>
            </a:r>
            <a:r>
              <a:rPr lang="et-EE" sz="2000" err="1">
                <a:solidFill>
                  <a:srgbClr val="231F20"/>
                </a:solidFill>
                <a:latin typeface="Arial Nova"/>
                <a:ea typeface="Calibri"/>
                <a:cs typeface="Arial"/>
              </a:rPr>
              <a:t>studded</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with</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cortisol</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receptors</a:t>
            </a:r>
            <a:r>
              <a:rPr lang="et-EE" sz="2000">
                <a:solidFill>
                  <a:srgbClr val="231F20"/>
                </a:solidFill>
                <a:latin typeface="Arial Nova"/>
                <a:ea typeface="Calibri"/>
                <a:cs typeface="Arial"/>
              </a:rPr>
              <a:t>, so </a:t>
            </a:r>
            <a:r>
              <a:rPr lang="et-EE" sz="2000" err="1">
                <a:solidFill>
                  <a:srgbClr val="231F20"/>
                </a:solidFill>
                <a:latin typeface="Arial Nova"/>
                <a:ea typeface="Calibri"/>
                <a:cs typeface="Arial"/>
              </a:rPr>
              <a:t>this</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hormone</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can</a:t>
            </a:r>
            <a:r>
              <a:rPr lang="et-EE" sz="2000">
                <a:solidFill>
                  <a:srgbClr val="231F20"/>
                </a:solidFill>
                <a:latin typeface="Arial Nova"/>
                <a:ea typeface="Calibri"/>
                <a:cs typeface="Arial"/>
              </a:rPr>
              <a:t> </a:t>
            </a:r>
            <a:r>
              <a:rPr lang="et-EE" sz="2000" err="1">
                <a:solidFill>
                  <a:srgbClr val="231F20"/>
                </a:solidFill>
                <a:latin typeface="Arial Nova"/>
                <a:ea typeface="Calibri"/>
                <a:cs typeface="Arial"/>
              </a:rPr>
              <a:t>trigger</a:t>
            </a:r>
            <a:r>
              <a:rPr lang="et-EE" sz="2000">
                <a:solidFill>
                  <a:srgbClr val="231F20"/>
                </a:solidFill>
                <a:latin typeface="Arial Nova"/>
                <a:ea typeface="Calibri"/>
                <a:cs typeface="Arial"/>
              </a:rPr>
              <a:t>: </a:t>
            </a:r>
            <a:endParaRPr lang="en-US" sz="2000">
              <a:solidFill>
                <a:srgbClr val="231F20"/>
              </a:solidFill>
              <a:latin typeface="Arial Nova"/>
              <a:ea typeface="Calibri"/>
              <a:cs typeface="Arial"/>
            </a:endParaRPr>
          </a:p>
          <a:p>
            <a:pPr lvl="1"/>
            <a:r>
              <a:rPr lang="et-EE" sz="2000">
                <a:solidFill>
                  <a:srgbClr val="000000"/>
                </a:solidFill>
                <a:latin typeface="Arial Nova"/>
                <a:ea typeface="Calibri"/>
                <a:cs typeface="Arial"/>
              </a:rPr>
              <a:t>rapid </a:t>
            </a:r>
            <a:r>
              <a:rPr lang="et-EE" sz="2000" err="1">
                <a:solidFill>
                  <a:srgbClr val="000000"/>
                </a:solidFill>
                <a:latin typeface="Arial Nova"/>
                <a:ea typeface="Calibri"/>
                <a:cs typeface="Arial"/>
              </a:rPr>
              <a:t>heart</a:t>
            </a:r>
            <a:r>
              <a:rPr lang="et-EE" sz="2000">
                <a:solidFill>
                  <a:srgbClr val="000000"/>
                </a:solidFill>
                <a:latin typeface="Arial Nova"/>
                <a:ea typeface="Calibri"/>
                <a:cs typeface="Arial"/>
              </a:rPr>
              <a:t> </a:t>
            </a:r>
            <a:r>
              <a:rPr lang="et-EE" sz="2000" err="1">
                <a:solidFill>
                  <a:srgbClr val="000000"/>
                </a:solidFill>
                <a:latin typeface="Arial Nova"/>
                <a:ea typeface="Calibri"/>
                <a:cs typeface="Arial"/>
              </a:rPr>
              <a:t>rate</a:t>
            </a:r>
            <a:r>
              <a:rPr lang="et-EE" sz="2000">
                <a:solidFill>
                  <a:srgbClr val="000000"/>
                </a:solidFill>
                <a:latin typeface="Arial Nova"/>
                <a:ea typeface="Calibri"/>
                <a:cs typeface="Arial"/>
              </a:rPr>
              <a:t>, </a:t>
            </a:r>
            <a:r>
              <a:rPr lang="et-EE" sz="2000" err="1">
                <a:solidFill>
                  <a:srgbClr val="000000"/>
                </a:solidFill>
                <a:latin typeface="Arial Nova"/>
                <a:ea typeface="Calibri"/>
                <a:cs typeface="Arial"/>
              </a:rPr>
              <a:t>spike</a:t>
            </a:r>
            <a:r>
              <a:rPr lang="et-EE" sz="2000">
                <a:solidFill>
                  <a:srgbClr val="000000"/>
                </a:solidFill>
                <a:latin typeface="Arial Nova"/>
                <a:ea typeface="Calibri"/>
                <a:cs typeface="Arial"/>
              </a:rPr>
              <a:t> in </a:t>
            </a:r>
            <a:r>
              <a:rPr lang="et-EE" sz="2000" err="1">
                <a:solidFill>
                  <a:srgbClr val="000000"/>
                </a:solidFill>
                <a:latin typeface="Arial Nova"/>
                <a:ea typeface="Calibri"/>
                <a:cs typeface="Arial"/>
              </a:rPr>
              <a:t>blood</a:t>
            </a:r>
            <a:r>
              <a:rPr lang="et-EE" sz="2000">
                <a:solidFill>
                  <a:srgbClr val="000000"/>
                </a:solidFill>
                <a:latin typeface="Arial Nova"/>
                <a:ea typeface="Calibri"/>
                <a:cs typeface="Arial"/>
              </a:rPr>
              <a:t> </a:t>
            </a:r>
            <a:r>
              <a:rPr lang="et-EE" sz="2000" err="1">
                <a:solidFill>
                  <a:srgbClr val="000000"/>
                </a:solidFill>
                <a:latin typeface="Arial Nova"/>
                <a:ea typeface="Calibri"/>
                <a:cs typeface="Arial"/>
              </a:rPr>
              <a:t>sugar</a:t>
            </a:r>
            <a:r>
              <a:rPr lang="et-EE" sz="2000">
                <a:solidFill>
                  <a:srgbClr val="000000"/>
                </a:solidFill>
                <a:latin typeface="Arial Nova"/>
                <a:ea typeface="Calibri"/>
                <a:cs typeface="Arial"/>
              </a:rPr>
              <a:t> rapid </a:t>
            </a:r>
            <a:r>
              <a:rPr lang="et-EE" sz="2000" err="1">
                <a:solidFill>
                  <a:srgbClr val="000000"/>
                </a:solidFill>
                <a:latin typeface="Arial Nova"/>
                <a:ea typeface="Calibri"/>
                <a:cs typeface="Arial"/>
              </a:rPr>
              <a:t>breathing</a:t>
            </a:r>
            <a:r>
              <a:rPr lang="et-EE" sz="2000">
                <a:solidFill>
                  <a:srgbClr val="000000"/>
                </a:solidFill>
                <a:latin typeface="Arial Nova"/>
                <a:ea typeface="Calibri"/>
                <a:cs typeface="Arial"/>
              </a:rPr>
              <a:t>, </a:t>
            </a:r>
            <a:r>
              <a:rPr lang="et-EE" sz="2000" err="1">
                <a:solidFill>
                  <a:srgbClr val="000000"/>
                </a:solidFill>
                <a:latin typeface="Arial Nova"/>
                <a:ea typeface="Calibri"/>
                <a:cs typeface="Arial"/>
              </a:rPr>
              <a:t>sharpened</a:t>
            </a:r>
            <a:r>
              <a:rPr lang="et-EE" sz="2000">
                <a:solidFill>
                  <a:srgbClr val="000000"/>
                </a:solidFill>
                <a:latin typeface="Arial Nova"/>
                <a:ea typeface="Calibri"/>
                <a:cs typeface="Arial"/>
              </a:rPr>
              <a:t> </a:t>
            </a:r>
            <a:r>
              <a:rPr lang="et-EE" sz="2000" err="1">
                <a:solidFill>
                  <a:srgbClr val="000000"/>
                </a:solidFill>
                <a:latin typeface="Arial Nova"/>
                <a:ea typeface="Calibri"/>
                <a:cs typeface="Arial"/>
              </a:rPr>
              <a:t>senses</a:t>
            </a:r>
            <a:endParaRPr lang="et-EE" err="1">
              <a:latin typeface="Arial Nova"/>
            </a:endParaRPr>
          </a:p>
          <a:p>
            <a:pPr marL="0" indent="0">
              <a:buNone/>
            </a:pPr>
            <a:endParaRPr lang="et-EE" sz="2000">
              <a:solidFill>
                <a:srgbClr val="231F20"/>
              </a:solidFill>
              <a:ea typeface="Calibri"/>
              <a:cs typeface="Calibri"/>
            </a:endParaRPr>
          </a:p>
          <a:p>
            <a:endParaRPr lang="et-EE" sz="1200">
              <a:ea typeface="Calibri"/>
              <a:cs typeface="Calibri"/>
            </a:endParaRPr>
          </a:p>
        </p:txBody>
      </p:sp>
      <p:sp>
        <p:nvSpPr>
          <p:cNvPr id="4" name="Sisu kohatäide 3">
            <a:extLst>
              <a:ext uri="{FF2B5EF4-FFF2-40B4-BE49-F238E27FC236}">
                <a16:creationId xmlns:a16="http://schemas.microsoft.com/office/drawing/2014/main" id="{C52EA384-6909-90B5-4F05-0D3074D7BE33}"/>
              </a:ext>
            </a:extLst>
          </p:cNvPr>
          <p:cNvSpPr>
            <a:spLocks noGrp="1"/>
          </p:cNvSpPr>
          <p:nvPr>
            <p:ph sz="half" idx="2"/>
          </p:nvPr>
        </p:nvSpPr>
        <p:spPr>
          <a:xfrm>
            <a:off x="6601287" y="1145003"/>
            <a:ext cx="5181600" cy="4351338"/>
          </a:xfrm>
        </p:spPr>
        <p:txBody>
          <a:bodyPr vert="horz" lIns="91440" tIns="45720" rIns="91440" bIns="45720" rtlCol="0" anchor="t">
            <a:noAutofit/>
          </a:bodyPr>
          <a:lstStyle/>
          <a:p>
            <a:endParaRPr lang="et-EE" sz="2000">
              <a:solidFill>
                <a:srgbClr val="231F20"/>
              </a:solidFill>
              <a:latin typeface="Arial"/>
              <a:cs typeface="Arial"/>
            </a:endParaRPr>
          </a:p>
          <a:p>
            <a:r>
              <a:rPr lang="et-EE" sz="2000" err="1">
                <a:latin typeface="Arial"/>
                <a:cs typeface="Arial"/>
              </a:rPr>
              <a:t>Cortisol</a:t>
            </a:r>
            <a:r>
              <a:rPr lang="et-EE" sz="2000">
                <a:latin typeface="Arial"/>
                <a:cs typeface="Arial"/>
              </a:rPr>
              <a:t> </a:t>
            </a:r>
            <a:r>
              <a:rPr lang="et-EE" sz="2000" err="1">
                <a:latin typeface="Arial"/>
                <a:cs typeface="Arial"/>
              </a:rPr>
              <a:t>prepares</a:t>
            </a:r>
            <a:r>
              <a:rPr lang="et-EE" sz="2000">
                <a:latin typeface="Arial"/>
                <a:cs typeface="Arial"/>
              </a:rPr>
              <a:t> </a:t>
            </a:r>
            <a:r>
              <a:rPr lang="et-EE" sz="2000" err="1">
                <a:latin typeface="Arial"/>
                <a:cs typeface="Arial"/>
              </a:rPr>
              <a:t>to</a:t>
            </a:r>
            <a:r>
              <a:rPr lang="et-EE" sz="2000">
                <a:latin typeface="Arial"/>
                <a:cs typeface="Arial"/>
              </a:rPr>
              <a:t> </a:t>
            </a:r>
            <a:r>
              <a:rPr lang="et-EE" sz="2000">
                <a:latin typeface="Arial"/>
                <a:cs typeface="Arial"/>
                <a:hlinkClick r:id="rId3">
                  <a:extLst>
                    <a:ext uri="{A12FA001-AC4F-418D-AE19-62706E023703}">
                      <ahyp:hlinkClr xmlns:ahyp="http://schemas.microsoft.com/office/drawing/2018/hyperlinkcolor" val="tx"/>
                    </a:ext>
                  </a:extLst>
                </a:hlinkClick>
              </a:rPr>
              <a:t>fight, to freeze, or run</a:t>
            </a:r>
            <a:r>
              <a:rPr lang="et-EE" sz="2000">
                <a:latin typeface="Arial"/>
                <a:cs typeface="Arial"/>
              </a:rPr>
              <a:t>. </a:t>
            </a:r>
            <a:r>
              <a:rPr lang="et-EE" sz="2000" err="1">
                <a:latin typeface="Arial"/>
                <a:cs typeface="Arial"/>
              </a:rPr>
              <a:t>It</a:t>
            </a:r>
            <a:r>
              <a:rPr lang="et-EE" sz="2000">
                <a:latin typeface="Arial"/>
                <a:cs typeface="Arial"/>
              </a:rPr>
              <a:t> </a:t>
            </a:r>
            <a:r>
              <a:rPr lang="et-EE" sz="2000" err="1">
                <a:latin typeface="Arial"/>
                <a:cs typeface="Arial"/>
              </a:rPr>
              <a:t>also</a:t>
            </a:r>
            <a:r>
              <a:rPr lang="et-EE" sz="2000">
                <a:latin typeface="Arial"/>
                <a:cs typeface="Arial"/>
              </a:rPr>
              <a:t>: </a:t>
            </a:r>
          </a:p>
          <a:p>
            <a:pPr lvl="1"/>
            <a:r>
              <a:rPr lang="et-EE" sz="2000" err="1">
                <a:latin typeface="Arial"/>
                <a:cs typeface="Arial"/>
              </a:rPr>
              <a:t>affects</a:t>
            </a:r>
            <a:r>
              <a:rPr lang="et-EE" sz="2000">
                <a:latin typeface="Arial"/>
                <a:cs typeface="Arial"/>
              </a:rPr>
              <a:t> </a:t>
            </a:r>
            <a:r>
              <a:rPr lang="et-EE" sz="2000">
                <a:latin typeface="Arial"/>
                <a:cs typeface="Arial"/>
                <a:hlinkClick r:id="rId4">
                  <a:extLst>
                    <a:ext uri="{A12FA001-AC4F-418D-AE19-62706E023703}">
                      <ahyp:hlinkClr xmlns:ahyp="http://schemas.microsoft.com/office/drawing/2018/hyperlinkcolor" val="tx"/>
                    </a:ext>
                  </a:extLst>
                </a:hlinkClick>
              </a:rPr>
              <a:t>mood</a:t>
            </a:r>
            <a:r>
              <a:rPr lang="et-EE" sz="2000">
                <a:latin typeface="Arial"/>
                <a:cs typeface="Arial"/>
              </a:rPr>
              <a:t>, </a:t>
            </a:r>
            <a:r>
              <a:rPr lang="et-EE" sz="2000" err="1">
                <a:latin typeface="Arial"/>
                <a:cs typeface="Arial"/>
              </a:rPr>
              <a:t>influence</a:t>
            </a:r>
            <a:r>
              <a:rPr lang="et-EE" sz="2000">
                <a:latin typeface="Arial"/>
                <a:cs typeface="Arial"/>
              </a:rPr>
              <a:t> </a:t>
            </a:r>
            <a:r>
              <a:rPr lang="et-EE" sz="2000">
                <a:latin typeface="Arial"/>
                <a:cs typeface="Arial"/>
                <a:hlinkClick r:id="rId5">
                  <a:extLst>
                    <a:ext uri="{A12FA001-AC4F-418D-AE19-62706E023703}">
                      <ahyp:hlinkClr xmlns:ahyp="http://schemas.microsoft.com/office/drawing/2018/hyperlinkcolor" val="tx"/>
                    </a:ext>
                  </a:extLst>
                </a:hlinkClick>
              </a:rPr>
              <a:t>digestion and metabolism</a:t>
            </a:r>
            <a:r>
              <a:rPr lang="et-EE" sz="2000">
                <a:latin typeface="Arial"/>
                <a:cs typeface="Arial"/>
              </a:rPr>
              <a:t>, </a:t>
            </a:r>
            <a:r>
              <a:rPr lang="et-EE" sz="2000" err="1">
                <a:latin typeface="Arial"/>
                <a:cs typeface="Arial"/>
              </a:rPr>
              <a:t>helps</a:t>
            </a:r>
            <a:r>
              <a:rPr lang="et-EE" sz="2000">
                <a:latin typeface="Arial"/>
                <a:cs typeface="Arial"/>
              </a:rPr>
              <a:t> </a:t>
            </a:r>
            <a:r>
              <a:rPr lang="et-EE" sz="2000">
                <a:latin typeface="Arial"/>
                <a:cs typeface="Arial"/>
                <a:hlinkClick r:id="rId6">
                  <a:extLst>
                    <a:ext uri="{A12FA001-AC4F-418D-AE19-62706E023703}">
                      <ahyp:hlinkClr xmlns:ahyp="http://schemas.microsoft.com/office/drawing/2018/hyperlinkcolor" val="tx"/>
                    </a:ext>
                  </a:extLst>
                </a:hlinkClick>
              </a:rPr>
              <a:t>immune system</a:t>
            </a:r>
            <a:r>
              <a:rPr lang="et-EE" sz="2000">
                <a:latin typeface="Arial"/>
                <a:cs typeface="Arial"/>
              </a:rPr>
              <a:t> </a:t>
            </a:r>
            <a:r>
              <a:rPr lang="et-EE" sz="2000" err="1">
                <a:latin typeface="Arial"/>
                <a:cs typeface="Arial"/>
              </a:rPr>
              <a:t>function</a:t>
            </a:r>
            <a:r>
              <a:rPr lang="et-EE" sz="2000">
                <a:latin typeface="Arial"/>
                <a:cs typeface="Arial"/>
              </a:rPr>
              <a:t> in </a:t>
            </a:r>
            <a:r>
              <a:rPr lang="et-EE" sz="2000" err="1">
                <a:latin typeface="Arial"/>
                <a:cs typeface="Arial"/>
              </a:rPr>
              <a:t>response</a:t>
            </a:r>
            <a:r>
              <a:rPr lang="et-EE" sz="2000">
                <a:latin typeface="Arial"/>
                <a:cs typeface="Arial"/>
              </a:rPr>
              <a:t> </a:t>
            </a:r>
            <a:r>
              <a:rPr lang="et-EE" sz="2000" err="1">
                <a:latin typeface="Arial"/>
                <a:cs typeface="Arial"/>
              </a:rPr>
              <a:t>to</a:t>
            </a:r>
            <a:r>
              <a:rPr lang="et-EE" sz="2000">
                <a:latin typeface="Arial"/>
                <a:cs typeface="Arial"/>
              </a:rPr>
              <a:t> </a:t>
            </a:r>
            <a:r>
              <a:rPr lang="et-EE" sz="2000" err="1">
                <a:latin typeface="Arial"/>
                <a:cs typeface="Arial"/>
              </a:rPr>
              <a:t>illness</a:t>
            </a:r>
            <a:r>
              <a:rPr lang="et-EE" sz="2000">
                <a:latin typeface="Arial"/>
                <a:cs typeface="Arial"/>
              </a:rPr>
              <a:t> </a:t>
            </a:r>
            <a:r>
              <a:rPr lang="et-EE" sz="2000" err="1">
                <a:latin typeface="Arial"/>
                <a:cs typeface="Arial"/>
              </a:rPr>
              <a:t>or</a:t>
            </a:r>
            <a:r>
              <a:rPr lang="et-EE" sz="2000">
                <a:latin typeface="Arial"/>
                <a:cs typeface="Arial"/>
              </a:rPr>
              <a:t> </a:t>
            </a:r>
            <a:r>
              <a:rPr lang="et-EE" sz="2000" err="1">
                <a:latin typeface="Arial"/>
                <a:cs typeface="Arial"/>
              </a:rPr>
              <a:t>injury</a:t>
            </a:r>
            <a:endParaRPr lang="et-EE" sz="2000">
              <a:latin typeface="Arial"/>
              <a:cs typeface="Arial"/>
            </a:endParaRPr>
          </a:p>
          <a:p>
            <a:pPr lvl="1"/>
            <a:r>
              <a:rPr lang="et-EE" sz="2000" err="1">
                <a:latin typeface="Arial"/>
                <a:cs typeface="Arial"/>
              </a:rPr>
              <a:t>Cortisol</a:t>
            </a:r>
            <a:r>
              <a:rPr lang="et-EE" sz="2000">
                <a:latin typeface="Arial"/>
                <a:cs typeface="Arial"/>
              </a:rPr>
              <a:t> </a:t>
            </a:r>
            <a:r>
              <a:rPr lang="et-EE" sz="2000" err="1">
                <a:latin typeface="Arial"/>
                <a:cs typeface="Arial"/>
              </a:rPr>
              <a:t>levels</a:t>
            </a:r>
            <a:r>
              <a:rPr lang="et-EE" sz="2000">
                <a:latin typeface="Arial"/>
                <a:cs typeface="Arial"/>
              </a:rPr>
              <a:t> are </a:t>
            </a:r>
            <a:r>
              <a:rPr lang="et-EE" sz="2000" err="1">
                <a:latin typeface="Arial"/>
                <a:cs typeface="Arial"/>
              </a:rPr>
              <a:t>highest</a:t>
            </a:r>
            <a:r>
              <a:rPr lang="et-EE" sz="2000">
                <a:latin typeface="Arial"/>
                <a:cs typeface="Arial"/>
              </a:rPr>
              <a:t> in </a:t>
            </a:r>
            <a:r>
              <a:rPr lang="et-EE" sz="2000" err="1">
                <a:latin typeface="Arial"/>
                <a:cs typeface="Arial"/>
              </a:rPr>
              <a:t>the</a:t>
            </a:r>
            <a:r>
              <a:rPr lang="et-EE" sz="2000">
                <a:latin typeface="Arial"/>
                <a:cs typeface="Arial"/>
              </a:rPr>
              <a:t> </a:t>
            </a:r>
            <a:r>
              <a:rPr lang="et-EE" sz="2000" err="1">
                <a:latin typeface="Arial"/>
                <a:cs typeface="Arial"/>
              </a:rPr>
              <a:t>morning</a:t>
            </a:r>
            <a:endParaRPr lang="et-EE" sz="2000">
              <a:latin typeface="Arial"/>
              <a:cs typeface="Arial"/>
            </a:endParaRPr>
          </a:p>
          <a:p>
            <a:pPr lvl="1"/>
            <a:r>
              <a:rPr lang="et-EE" sz="2000" err="1">
                <a:solidFill>
                  <a:srgbClr val="231F20"/>
                </a:solidFill>
                <a:latin typeface="Arial"/>
                <a:cs typeface="Arial"/>
              </a:rPr>
              <a:t>When</a:t>
            </a:r>
            <a:r>
              <a:rPr lang="et-EE" sz="2000">
                <a:solidFill>
                  <a:srgbClr val="231F20"/>
                </a:solidFill>
                <a:latin typeface="Arial"/>
                <a:cs typeface="Arial"/>
              </a:rPr>
              <a:t>  </a:t>
            </a:r>
            <a:r>
              <a:rPr lang="et-EE" sz="2000" err="1">
                <a:solidFill>
                  <a:srgbClr val="231F20"/>
                </a:solidFill>
                <a:latin typeface="Arial"/>
                <a:cs typeface="Arial"/>
              </a:rPr>
              <a:t>there</a:t>
            </a:r>
            <a:r>
              <a:rPr lang="et-EE" sz="2000">
                <a:solidFill>
                  <a:srgbClr val="231F20"/>
                </a:solidFill>
                <a:latin typeface="Arial"/>
                <a:cs typeface="Arial"/>
              </a:rPr>
              <a:t> </a:t>
            </a:r>
            <a:r>
              <a:rPr lang="et-EE" sz="2000" err="1">
                <a:solidFill>
                  <a:srgbClr val="231F20"/>
                </a:solidFill>
                <a:latin typeface="Arial"/>
                <a:cs typeface="Arial"/>
              </a:rPr>
              <a:t>is</a:t>
            </a:r>
            <a:r>
              <a:rPr lang="et-EE" sz="2000">
                <a:solidFill>
                  <a:srgbClr val="231F20"/>
                </a:solidFill>
                <a:latin typeface="Arial"/>
                <a:cs typeface="Arial"/>
              </a:rPr>
              <a:t> </a:t>
            </a:r>
            <a:r>
              <a:rPr lang="et-EE" sz="2000" err="1">
                <a:solidFill>
                  <a:srgbClr val="231F20"/>
                </a:solidFill>
                <a:latin typeface="Arial"/>
                <a:cs typeface="Arial"/>
              </a:rPr>
              <a:t>ongoing</a:t>
            </a:r>
            <a:r>
              <a:rPr lang="et-EE" sz="2000">
                <a:solidFill>
                  <a:srgbClr val="231F20"/>
                </a:solidFill>
                <a:latin typeface="Arial"/>
                <a:cs typeface="Arial"/>
              </a:rPr>
              <a:t> </a:t>
            </a:r>
            <a:r>
              <a:rPr lang="et-EE" sz="2000" err="1">
                <a:solidFill>
                  <a:srgbClr val="231F20"/>
                </a:solidFill>
                <a:latin typeface="Arial"/>
                <a:cs typeface="Arial"/>
              </a:rPr>
              <a:t>long</a:t>
            </a:r>
            <a:r>
              <a:rPr lang="et-EE" sz="2000">
                <a:solidFill>
                  <a:srgbClr val="231F20"/>
                </a:solidFill>
                <a:latin typeface="Arial"/>
                <a:cs typeface="Arial"/>
              </a:rPr>
              <a:t> stress (</a:t>
            </a:r>
            <a:r>
              <a:rPr lang="et-EE" sz="2000" err="1">
                <a:solidFill>
                  <a:srgbClr val="231F20"/>
                </a:solidFill>
                <a:latin typeface="Arial"/>
                <a:cs typeface="Arial"/>
              </a:rPr>
              <a:t>mental</a:t>
            </a:r>
            <a:r>
              <a:rPr lang="et-EE" sz="2000">
                <a:solidFill>
                  <a:srgbClr val="231F20"/>
                </a:solidFill>
                <a:latin typeface="Arial"/>
                <a:cs typeface="Arial"/>
              </a:rPr>
              <a:t>, </a:t>
            </a:r>
            <a:r>
              <a:rPr lang="et-EE" sz="2000" err="1">
                <a:solidFill>
                  <a:srgbClr val="231F20"/>
                </a:solidFill>
                <a:latin typeface="Arial"/>
                <a:cs typeface="Arial"/>
              </a:rPr>
              <a:t>disease-caused</a:t>
            </a:r>
            <a:r>
              <a:rPr lang="et-EE" sz="2000">
                <a:solidFill>
                  <a:srgbClr val="231F20"/>
                </a:solidFill>
                <a:latin typeface="Arial"/>
                <a:cs typeface="Arial"/>
              </a:rPr>
              <a:t>), </a:t>
            </a:r>
            <a:r>
              <a:rPr lang="et-EE" sz="2000" err="1">
                <a:solidFill>
                  <a:srgbClr val="231F20"/>
                </a:solidFill>
                <a:latin typeface="Arial"/>
                <a:cs typeface="Arial"/>
              </a:rPr>
              <a:t>the</a:t>
            </a:r>
            <a:r>
              <a:rPr lang="et-EE" sz="2000">
                <a:solidFill>
                  <a:srgbClr val="231F20"/>
                </a:solidFill>
                <a:latin typeface="Arial"/>
                <a:cs typeface="Arial"/>
              </a:rPr>
              <a:t> </a:t>
            </a:r>
            <a:r>
              <a:rPr lang="et-EE" sz="2000" err="1">
                <a:solidFill>
                  <a:srgbClr val="231F20"/>
                </a:solidFill>
                <a:latin typeface="Arial"/>
                <a:cs typeface="Arial"/>
              </a:rPr>
              <a:t>effects</a:t>
            </a:r>
            <a:r>
              <a:rPr lang="et-EE" sz="2000">
                <a:solidFill>
                  <a:srgbClr val="231F20"/>
                </a:solidFill>
                <a:latin typeface="Arial"/>
                <a:cs typeface="Arial"/>
              </a:rPr>
              <a:t> on HPA </a:t>
            </a:r>
            <a:r>
              <a:rPr lang="et-EE" sz="2000" err="1">
                <a:solidFill>
                  <a:srgbClr val="231F20"/>
                </a:solidFill>
                <a:latin typeface="Arial"/>
                <a:cs typeface="Arial"/>
              </a:rPr>
              <a:t>axis</a:t>
            </a:r>
            <a:r>
              <a:rPr lang="et-EE" sz="2000">
                <a:solidFill>
                  <a:srgbClr val="231F20"/>
                </a:solidFill>
                <a:latin typeface="Arial"/>
                <a:cs typeface="Arial"/>
              </a:rPr>
              <a:t> and </a:t>
            </a:r>
            <a:r>
              <a:rPr lang="et-EE" sz="2000" err="1">
                <a:solidFill>
                  <a:srgbClr val="231F20"/>
                </a:solidFill>
                <a:latin typeface="Arial"/>
                <a:cs typeface="Arial"/>
              </a:rPr>
              <a:t>cortisol</a:t>
            </a:r>
            <a:r>
              <a:rPr lang="et-EE" sz="2000">
                <a:solidFill>
                  <a:srgbClr val="231F20"/>
                </a:solidFill>
                <a:latin typeface="Arial"/>
                <a:cs typeface="Arial"/>
              </a:rPr>
              <a:t> </a:t>
            </a:r>
            <a:r>
              <a:rPr lang="et-EE" sz="2000" err="1">
                <a:solidFill>
                  <a:srgbClr val="231F20"/>
                </a:solidFill>
                <a:latin typeface="Arial"/>
                <a:cs typeface="Arial"/>
              </a:rPr>
              <a:t>levels</a:t>
            </a:r>
            <a:r>
              <a:rPr lang="et-EE" sz="2000">
                <a:solidFill>
                  <a:srgbClr val="231F20"/>
                </a:solidFill>
                <a:latin typeface="Arial"/>
                <a:cs typeface="Arial"/>
              </a:rPr>
              <a:t> </a:t>
            </a:r>
            <a:r>
              <a:rPr lang="et-EE" sz="2000" err="1">
                <a:solidFill>
                  <a:srgbClr val="231F20"/>
                </a:solidFill>
                <a:latin typeface="Arial"/>
                <a:cs typeface="Arial"/>
              </a:rPr>
              <a:t>can</a:t>
            </a:r>
            <a:r>
              <a:rPr lang="et-EE" sz="2000">
                <a:solidFill>
                  <a:srgbClr val="231F20"/>
                </a:solidFill>
                <a:latin typeface="Arial"/>
                <a:cs typeface="Arial"/>
              </a:rPr>
              <a:t> last a </a:t>
            </a:r>
            <a:r>
              <a:rPr lang="et-EE" sz="2000" err="1">
                <a:solidFill>
                  <a:srgbClr val="231F20"/>
                </a:solidFill>
                <a:latin typeface="Arial"/>
                <a:cs typeface="Arial"/>
              </a:rPr>
              <a:t>long</a:t>
            </a:r>
            <a:r>
              <a:rPr lang="et-EE" sz="2000">
                <a:solidFill>
                  <a:srgbClr val="231F20"/>
                </a:solidFill>
                <a:latin typeface="Arial"/>
                <a:cs typeface="Arial"/>
              </a:rPr>
              <a:t> </a:t>
            </a:r>
            <a:r>
              <a:rPr lang="et-EE" sz="2000" err="1">
                <a:solidFill>
                  <a:srgbClr val="231F20"/>
                </a:solidFill>
                <a:latin typeface="Arial"/>
                <a:cs typeface="Arial"/>
              </a:rPr>
              <a:t>time</a:t>
            </a:r>
            <a:r>
              <a:rPr lang="et-EE" sz="2000">
                <a:solidFill>
                  <a:srgbClr val="231F20"/>
                </a:solidFill>
                <a:latin typeface="Arial"/>
                <a:cs typeface="Arial"/>
              </a:rPr>
              <a:t> </a:t>
            </a:r>
            <a:r>
              <a:rPr lang="et-EE" sz="2000" err="1">
                <a:solidFill>
                  <a:srgbClr val="231F20"/>
                </a:solidFill>
                <a:latin typeface="Arial"/>
                <a:cs typeface="Arial"/>
              </a:rPr>
              <a:t>causing</a:t>
            </a:r>
            <a:r>
              <a:rPr lang="et-EE" sz="2000">
                <a:solidFill>
                  <a:srgbClr val="231F20"/>
                </a:solidFill>
                <a:latin typeface="Arial"/>
                <a:cs typeface="Arial"/>
              </a:rPr>
              <a:t>: </a:t>
            </a:r>
          </a:p>
          <a:p>
            <a:r>
              <a:rPr lang="et-EE" sz="2000" err="1">
                <a:latin typeface="Arial"/>
                <a:cs typeface="Arial"/>
              </a:rPr>
              <a:t>fragmented</a:t>
            </a:r>
            <a:r>
              <a:rPr lang="et-EE" sz="2000">
                <a:latin typeface="Arial"/>
                <a:cs typeface="Arial"/>
              </a:rPr>
              <a:t> </a:t>
            </a:r>
            <a:r>
              <a:rPr lang="et-EE" sz="2000" err="1">
                <a:latin typeface="Arial"/>
                <a:cs typeface="Arial"/>
              </a:rPr>
              <a:t>sleep</a:t>
            </a:r>
            <a:r>
              <a:rPr lang="et-EE" sz="2000">
                <a:latin typeface="Arial"/>
                <a:cs typeface="Arial"/>
              </a:rPr>
              <a:t> </a:t>
            </a:r>
          </a:p>
          <a:p>
            <a:r>
              <a:rPr lang="et-EE" sz="2000">
                <a:latin typeface="Arial"/>
                <a:cs typeface="Arial"/>
                <a:hlinkClick r:id="rId7">
                  <a:extLst>
                    <a:ext uri="{A12FA001-AC4F-418D-AE19-62706E023703}">
                      <ahyp:hlinkClr xmlns:ahyp="http://schemas.microsoft.com/office/drawing/2018/hyperlinkcolor" val="tx"/>
                    </a:ext>
                  </a:extLst>
                </a:hlinkClick>
              </a:rPr>
              <a:t>insomnia</a:t>
            </a:r>
            <a:endParaRPr lang="et-EE" sz="2000">
              <a:latin typeface="Arial"/>
              <a:cs typeface="Arial"/>
            </a:endParaRPr>
          </a:p>
          <a:p>
            <a:r>
              <a:rPr lang="et-EE" sz="2000" err="1">
                <a:latin typeface="Arial"/>
                <a:cs typeface="Arial"/>
              </a:rPr>
              <a:t>shortened</a:t>
            </a:r>
            <a:r>
              <a:rPr lang="et-EE" sz="2000">
                <a:latin typeface="Arial"/>
                <a:cs typeface="Arial"/>
              </a:rPr>
              <a:t> </a:t>
            </a:r>
            <a:r>
              <a:rPr lang="et-EE" sz="2000" err="1">
                <a:latin typeface="Arial"/>
                <a:cs typeface="Arial"/>
              </a:rPr>
              <a:t>overall</a:t>
            </a:r>
            <a:r>
              <a:rPr lang="et-EE" sz="2000">
                <a:latin typeface="Arial"/>
                <a:cs typeface="Arial"/>
              </a:rPr>
              <a:t> </a:t>
            </a:r>
            <a:r>
              <a:rPr lang="et-EE" sz="2000" err="1">
                <a:latin typeface="Arial"/>
                <a:cs typeface="Arial"/>
              </a:rPr>
              <a:t>sleep</a:t>
            </a:r>
            <a:r>
              <a:rPr lang="et-EE" sz="2000">
                <a:latin typeface="Arial"/>
                <a:cs typeface="Arial"/>
              </a:rPr>
              <a:t> </a:t>
            </a:r>
            <a:r>
              <a:rPr lang="et-EE" sz="2000" err="1">
                <a:latin typeface="Arial"/>
                <a:cs typeface="Arial"/>
              </a:rPr>
              <a:t>time</a:t>
            </a:r>
            <a:r>
              <a:rPr lang="et-EE" sz="2000">
                <a:latin typeface="Arial"/>
                <a:cs typeface="Arial"/>
              </a:rPr>
              <a:t> (4)</a:t>
            </a:r>
          </a:p>
          <a:p>
            <a:pPr lvl="1"/>
            <a:endParaRPr lang="et-EE" sz="1300">
              <a:solidFill>
                <a:srgbClr val="231F20"/>
              </a:solidFill>
              <a:latin typeface="Arial"/>
              <a:cs typeface="Arial"/>
            </a:endParaRPr>
          </a:p>
          <a:p>
            <a:endParaRPr lang="et-EE">
              <a:ea typeface="Calibri"/>
              <a:cs typeface="Calibri"/>
            </a:endParaRPr>
          </a:p>
        </p:txBody>
      </p:sp>
      <p:sp>
        <p:nvSpPr>
          <p:cNvPr id="5" name="Slaidinumbri kohatäide 4">
            <a:extLst>
              <a:ext uri="{FF2B5EF4-FFF2-40B4-BE49-F238E27FC236}">
                <a16:creationId xmlns:a16="http://schemas.microsoft.com/office/drawing/2014/main" id="{3B28A0F0-AF29-0020-0433-8A2D6D491F73}"/>
              </a:ext>
            </a:extLst>
          </p:cNvPr>
          <p:cNvSpPr>
            <a:spLocks noGrp="1"/>
          </p:cNvSpPr>
          <p:nvPr>
            <p:ph type="sldNum" sz="quarter" idx="12"/>
          </p:nvPr>
        </p:nvSpPr>
        <p:spPr/>
        <p:txBody>
          <a:bodyPr/>
          <a:lstStyle/>
          <a:p>
            <a:fld id="{ACB39D88-BA65-4AE1-96B5-60FEA6385BB0}" type="slidenum">
              <a:rPr lang="et-EE" smtClean="0"/>
              <a:t>16</a:t>
            </a:fld>
            <a:endParaRPr lang="et-EE"/>
          </a:p>
        </p:txBody>
      </p:sp>
      <p:pic>
        <p:nvPicPr>
          <p:cNvPr id="6" name="Pilt 6" descr="Pilt, millel on kujutatud logo&#10;&#10;Kirjeldus on genereeritud automaatselt">
            <a:extLst>
              <a:ext uri="{FF2B5EF4-FFF2-40B4-BE49-F238E27FC236}">
                <a16:creationId xmlns:a16="http://schemas.microsoft.com/office/drawing/2014/main" id="{C1162E38-4F67-F1D0-9702-8B6D8A289272}"/>
              </a:ext>
            </a:extLst>
          </p:cNvPr>
          <p:cNvPicPr>
            <a:picLocks noChangeAspect="1"/>
          </p:cNvPicPr>
          <p:nvPr/>
        </p:nvPicPr>
        <p:blipFill>
          <a:blip r:embed="rId8"/>
          <a:stretch>
            <a:fillRect/>
          </a:stretch>
        </p:blipFill>
        <p:spPr>
          <a:xfrm>
            <a:off x="11045686" y="-2640"/>
            <a:ext cx="1118363" cy="1228292"/>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660929A0-9161-B051-2CA6-0F384F7FF527}"/>
              </a:ext>
            </a:extLst>
          </p:cNvPr>
          <p:cNvPicPr>
            <a:picLocks noChangeAspect="1"/>
          </p:cNvPicPr>
          <p:nvPr/>
        </p:nvPicPr>
        <p:blipFill>
          <a:blip r:embed="rId9"/>
          <a:stretch>
            <a:fillRect/>
          </a:stretch>
        </p:blipFill>
        <p:spPr>
          <a:xfrm>
            <a:off x="120604" y="6064093"/>
            <a:ext cx="6096000" cy="716173"/>
          </a:xfrm>
          <a:prstGeom prst="rect">
            <a:avLst/>
          </a:prstGeom>
        </p:spPr>
      </p:pic>
    </p:spTree>
    <p:extLst>
      <p:ext uri="{BB962C8B-B14F-4D97-AF65-F5344CB8AC3E}">
        <p14:creationId xmlns:p14="http://schemas.microsoft.com/office/powerpoint/2010/main" val="1216493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7FAC71B-A91A-C0C4-9A53-EE0CA9E9CAE6}"/>
              </a:ext>
            </a:extLst>
          </p:cNvPr>
          <p:cNvSpPr>
            <a:spLocks noGrp="1"/>
          </p:cNvSpPr>
          <p:nvPr>
            <p:ph type="title"/>
          </p:nvPr>
        </p:nvSpPr>
        <p:spPr>
          <a:xfrm>
            <a:off x="72754" y="2257711"/>
            <a:ext cx="5440533" cy="1325563"/>
          </a:xfrm>
        </p:spPr>
        <p:txBody>
          <a:bodyPr>
            <a:normAutofit fontScale="90000"/>
          </a:bodyPr>
          <a:lstStyle/>
          <a:p>
            <a:r>
              <a:rPr lang="et-EE" sz="2400" err="1">
                <a:latin typeface="Arial"/>
                <a:ea typeface="Calibri Light"/>
                <a:cs typeface="Calibri Light"/>
              </a:rPr>
              <a:t>Insulin</a:t>
            </a:r>
            <a:r>
              <a:rPr lang="et-EE" sz="2400">
                <a:latin typeface="Arial"/>
                <a:ea typeface="Calibri Light"/>
                <a:cs typeface="Calibri Light"/>
              </a:rPr>
              <a:t> </a:t>
            </a:r>
            <a:r>
              <a:rPr lang="et-EE" sz="2400" err="1">
                <a:latin typeface="Arial"/>
                <a:ea typeface="Calibri Light"/>
                <a:cs typeface="Calibri Light"/>
              </a:rPr>
              <a:t>is</a:t>
            </a:r>
            <a:r>
              <a:rPr lang="et-EE" sz="2400">
                <a:latin typeface="Arial"/>
                <a:ea typeface="Calibri Light"/>
                <a:cs typeface="Calibri Light"/>
              </a:rPr>
              <a:t> a </a:t>
            </a:r>
            <a:r>
              <a:rPr lang="et-EE" sz="2400" err="1">
                <a:solidFill>
                  <a:srgbClr val="1B1B1B"/>
                </a:solidFill>
                <a:latin typeface="Arial"/>
                <a:ea typeface="+mj-lt"/>
                <a:cs typeface="+mj-lt"/>
              </a:rPr>
              <a:t>hormone</a:t>
            </a:r>
            <a:r>
              <a:rPr lang="et-EE" sz="2400">
                <a:solidFill>
                  <a:srgbClr val="1B1B1B"/>
                </a:solidFill>
                <a:latin typeface="Arial"/>
                <a:ea typeface="+mj-lt"/>
                <a:cs typeface="+mj-lt"/>
              </a:rPr>
              <a:t> made by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islet</a:t>
            </a:r>
            <a:r>
              <a:rPr lang="et-EE" sz="2400">
                <a:solidFill>
                  <a:srgbClr val="1B1B1B"/>
                </a:solidFill>
                <a:latin typeface="Arial"/>
                <a:ea typeface="+mj-lt"/>
                <a:cs typeface="+mj-lt"/>
              </a:rPr>
              <a:t> </a:t>
            </a:r>
            <a:r>
              <a:rPr lang="et-EE" sz="2400" err="1">
                <a:solidFill>
                  <a:srgbClr val="1B1B1B"/>
                </a:solidFill>
                <a:latin typeface="Arial"/>
                <a:ea typeface="+mj-lt"/>
                <a:cs typeface="+mj-lt"/>
              </a:rPr>
              <a:t>cells</a:t>
            </a:r>
            <a:r>
              <a:rPr lang="et-EE" sz="2400">
                <a:solidFill>
                  <a:srgbClr val="1B1B1B"/>
                </a:solidFill>
                <a:latin typeface="Arial"/>
                <a:ea typeface="+mj-lt"/>
                <a:cs typeface="+mj-lt"/>
              </a:rPr>
              <a:t> of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pancreas</a:t>
            </a:r>
            <a:r>
              <a:rPr lang="et-EE" sz="2400">
                <a:solidFill>
                  <a:srgbClr val="1B1B1B"/>
                </a:solidFill>
                <a:latin typeface="Arial"/>
                <a:ea typeface="+mj-lt"/>
                <a:cs typeface="+mj-lt"/>
              </a:rPr>
              <a:t>. </a:t>
            </a:r>
            <a:r>
              <a:rPr lang="et-EE" sz="2400" err="1">
                <a:solidFill>
                  <a:srgbClr val="1B1B1B"/>
                </a:solidFill>
                <a:latin typeface="Arial"/>
                <a:ea typeface="+mj-lt"/>
                <a:cs typeface="+mj-lt"/>
              </a:rPr>
              <a:t>Insulin</a:t>
            </a:r>
            <a:r>
              <a:rPr lang="et-EE" sz="2400">
                <a:solidFill>
                  <a:srgbClr val="1B1B1B"/>
                </a:solidFill>
                <a:latin typeface="Arial"/>
                <a:ea typeface="+mj-lt"/>
                <a:cs typeface="+mj-lt"/>
              </a:rPr>
              <a:t> </a:t>
            </a:r>
            <a:r>
              <a:rPr lang="et-EE" sz="2400" err="1">
                <a:solidFill>
                  <a:srgbClr val="1B1B1B"/>
                </a:solidFill>
                <a:latin typeface="Arial"/>
                <a:ea typeface="+mj-lt"/>
                <a:cs typeface="+mj-lt"/>
              </a:rPr>
              <a:t>controls</a:t>
            </a:r>
            <a:r>
              <a:rPr lang="et-EE" sz="2400">
                <a:solidFill>
                  <a:srgbClr val="1B1B1B"/>
                </a:solidFill>
                <a:latin typeface="Arial"/>
                <a:ea typeface="+mj-lt"/>
                <a:cs typeface="+mj-lt"/>
              </a:rPr>
              <a:t>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amount</a:t>
            </a:r>
            <a:r>
              <a:rPr lang="et-EE" sz="2400">
                <a:solidFill>
                  <a:srgbClr val="1B1B1B"/>
                </a:solidFill>
                <a:latin typeface="Arial"/>
                <a:ea typeface="+mj-lt"/>
                <a:cs typeface="+mj-lt"/>
              </a:rPr>
              <a:t> of </a:t>
            </a:r>
            <a:r>
              <a:rPr lang="et-EE" sz="2400" err="1">
                <a:solidFill>
                  <a:srgbClr val="1B1B1B"/>
                </a:solidFill>
                <a:latin typeface="Arial"/>
                <a:ea typeface="+mj-lt"/>
                <a:cs typeface="+mj-lt"/>
              </a:rPr>
              <a:t>sugar</a:t>
            </a:r>
            <a:r>
              <a:rPr lang="et-EE" sz="2400">
                <a:solidFill>
                  <a:srgbClr val="1B1B1B"/>
                </a:solidFill>
                <a:latin typeface="Arial"/>
                <a:ea typeface="+mj-lt"/>
                <a:cs typeface="+mj-lt"/>
              </a:rPr>
              <a:t> in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blood</a:t>
            </a:r>
            <a:r>
              <a:rPr lang="et-EE" sz="2400">
                <a:solidFill>
                  <a:srgbClr val="1B1B1B"/>
                </a:solidFill>
                <a:latin typeface="Arial"/>
                <a:ea typeface="+mj-lt"/>
                <a:cs typeface="+mj-lt"/>
              </a:rPr>
              <a:t> by </a:t>
            </a:r>
            <a:r>
              <a:rPr lang="et-EE" sz="2400" err="1">
                <a:solidFill>
                  <a:srgbClr val="1B1B1B"/>
                </a:solidFill>
                <a:latin typeface="Arial"/>
                <a:ea typeface="+mj-lt"/>
                <a:cs typeface="+mj-lt"/>
              </a:rPr>
              <a:t>moving</a:t>
            </a:r>
            <a:r>
              <a:rPr lang="et-EE" sz="2400">
                <a:solidFill>
                  <a:srgbClr val="1B1B1B"/>
                </a:solidFill>
                <a:latin typeface="Arial"/>
                <a:ea typeface="+mj-lt"/>
                <a:cs typeface="+mj-lt"/>
              </a:rPr>
              <a:t> </a:t>
            </a:r>
            <a:r>
              <a:rPr lang="et-EE" sz="2400" err="1">
                <a:solidFill>
                  <a:srgbClr val="1B1B1B"/>
                </a:solidFill>
                <a:latin typeface="Arial"/>
                <a:ea typeface="+mj-lt"/>
                <a:cs typeface="+mj-lt"/>
              </a:rPr>
              <a:t>it</a:t>
            </a:r>
            <a:r>
              <a:rPr lang="et-EE" sz="2400">
                <a:solidFill>
                  <a:srgbClr val="1B1B1B"/>
                </a:solidFill>
                <a:latin typeface="Arial"/>
                <a:ea typeface="+mj-lt"/>
                <a:cs typeface="+mj-lt"/>
              </a:rPr>
              <a:t> </a:t>
            </a:r>
            <a:r>
              <a:rPr lang="et-EE" sz="2400" err="1">
                <a:solidFill>
                  <a:srgbClr val="1B1B1B"/>
                </a:solidFill>
                <a:latin typeface="Arial"/>
                <a:ea typeface="+mj-lt"/>
                <a:cs typeface="+mj-lt"/>
              </a:rPr>
              <a:t>into</a:t>
            </a:r>
            <a:r>
              <a:rPr lang="et-EE" sz="2400">
                <a:solidFill>
                  <a:srgbClr val="1B1B1B"/>
                </a:solidFill>
                <a:latin typeface="Arial"/>
                <a:ea typeface="+mj-lt"/>
                <a:cs typeface="+mj-lt"/>
              </a:rPr>
              <a:t>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cells</a:t>
            </a:r>
            <a:r>
              <a:rPr lang="et-EE" sz="2400">
                <a:solidFill>
                  <a:srgbClr val="1B1B1B"/>
                </a:solidFill>
                <a:latin typeface="Arial"/>
                <a:ea typeface="+mj-lt"/>
                <a:cs typeface="+mj-lt"/>
              </a:rPr>
              <a:t>, </a:t>
            </a:r>
            <a:r>
              <a:rPr lang="et-EE" sz="2400" err="1">
                <a:solidFill>
                  <a:srgbClr val="1B1B1B"/>
                </a:solidFill>
                <a:latin typeface="Arial"/>
                <a:ea typeface="+mj-lt"/>
                <a:cs typeface="+mj-lt"/>
              </a:rPr>
              <a:t>where</a:t>
            </a:r>
            <a:r>
              <a:rPr lang="et-EE" sz="2400">
                <a:solidFill>
                  <a:srgbClr val="1B1B1B"/>
                </a:solidFill>
                <a:latin typeface="Arial"/>
                <a:ea typeface="+mj-lt"/>
                <a:cs typeface="+mj-lt"/>
              </a:rPr>
              <a:t> </a:t>
            </a:r>
            <a:r>
              <a:rPr lang="et-EE" sz="2400" err="1">
                <a:solidFill>
                  <a:srgbClr val="1B1B1B"/>
                </a:solidFill>
                <a:latin typeface="Arial"/>
                <a:ea typeface="+mj-lt"/>
                <a:cs typeface="+mj-lt"/>
              </a:rPr>
              <a:t>it</a:t>
            </a:r>
            <a:r>
              <a:rPr lang="et-EE" sz="2400">
                <a:solidFill>
                  <a:srgbClr val="1B1B1B"/>
                </a:solidFill>
                <a:latin typeface="Arial"/>
                <a:ea typeface="+mj-lt"/>
                <a:cs typeface="+mj-lt"/>
              </a:rPr>
              <a:t> </a:t>
            </a:r>
            <a:r>
              <a:rPr lang="et-EE" sz="2400" err="1">
                <a:solidFill>
                  <a:srgbClr val="1B1B1B"/>
                </a:solidFill>
                <a:latin typeface="Arial"/>
                <a:ea typeface="+mj-lt"/>
                <a:cs typeface="+mj-lt"/>
              </a:rPr>
              <a:t>can</a:t>
            </a:r>
            <a:r>
              <a:rPr lang="et-EE" sz="2400">
                <a:solidFill>
                  <a:srgbClr val="1B1B1B"/>
                </a:solidFill>
                <a:latin typeface="Arial"/>
                <a:ea typeface="+mj-lt"/>
                <a:cs typeface="+mj-lt"/>
              </a:rPr>
              <a:t> </a:t>
            </a:r>
            <a:r>
              <a:rPr lang="et-EE" sz="2400" err="1">
                <a:solidFill>
                  <a:srgbClr val="1B1B1B"/>
                </a:solidFill>
                <a:latin typeface="Arial"/>
                <a:ea typeface="+mj-lt"/>
                <a:cs typeface="+mj-lt"/>
              </a:rPr>
              <a:t>be</a:t>
            </a:r>
            <a:r>
              <a:rPr lang="et-EE" sz="2400">
                <a:solidFill>
                  <a:srgbClr val="1B1B1B"/>
                </a:solidFill>
                <a:latin typeface="Arial"/>
                <a:ea typeface="+mj-lt"/>
                <a:cs typeface="+mj-lt"/>
              </a:rPr>
              <a:t> </a:t>
            </a:r>
            <a:r>
              <a:rPr lang="et-EE" sz="2400" err="1">
                <a:solidFill>
                  <a:srgbClr val="1B1B1B"/>
                </a:solidFill>
                <a:latin typeface="Arial"/>
                <a:ea typeface="+mj-lt"/>
                <a:cs typeface="+mj-lt"/>
              </a:rPr>
              <a:t>used</a:t>
            </a:r>
            <a:r>
              <a:rPr lang="et-EE" sz="2400">
                <a:solidFill>
                  <a:srgbClr val="1B1B1B"/>
                </a:solidFill>
                <a:latin typeface="Arial"/>
                <a:ea typeface="+mj-lt"/>
                <a:cs typeface="+mj-lt"/>
              </a:rPr>
              <a:t> by </a:t>
            </a:r>
            <a:r>
              <a:rPr lang="et-EE" sz="2400" err="1">
                <a:solidFill>
                  <a:srgbClr val="1B1B1B"/>
                </a:solidFill>
                <a:latin typeface="Arial"/>
                <a:ea typeface="+mj-lt"/>
                <a:cs typeface="+mj-lt"/>
              </a:rPr>
              <a:t>the</a:t>
            </a:r>
            <a:r>
              <a:rPr lang="et-EE" sz="2400">
                <a:solidFill>
                  <a:srgbClr val="1B1B1B"/>
                </a:solidFill>
                <a:latin typeface="Arial"/>
                <a:ea typeface="+mj-lt"/>
                <a:cs typeface="+mj-lt"/>
              </a:rPr>
              <a:t> </a:t>
            </a:r>
            <a:r>
              <a:rPr lang="et-EE" sz="2400" err="1">
                <a:solidFill>
                  <a:srgbClr val="1B1B1B"/>
                </a:solidFill>
                <a:latin typeface="Arial"/>
                <a:ea typeface="+mj-lt"/>
                <a:cs typeface="+mj-lt"/>
              </a:rPr>
              <a:t>body</a:t>
            </a:r>
            <a:r>
              <a:rPr lang="et-EE" sz="2400">
                <a:solidFill>
                  <a:srgbClr val="1B1B1B"/>
                </a:solidFill>
                <a:latin typeface="Arial"/>
                <a:ea typeface="+mj-lt"/>
                <a:cs typeface="+mj-lt"/>
              </a:rPr>
              <a:t> </a:t>
            </a:r>
            <a:r>
              <a:rPr lang="et-EE" sz="2400" err="1">
                <a:solidFill>
                  <a:srgbClr val="1B1B1B"/>
                </a:solidFill>
                <a:latin typeface="Arial"/>
                <a:ea typeface="+mj-lt"/>
                <a:cs typeface="+mj-lt"/>
              </a:rPr>
              <a:t>for</a:t>
            </a:r>
            <a:r>
              <a:rPr lang="et-EE" sz="2400">
                <a:solidFill>
                  <a:srgbClr val="1B1B1B"/>
                </a:solidFill>
                <a:latin typeface="Arial"/>
                <a:ea typeface="+mj-lt"/>
                <a:cs typeface="+mj-lt"/>
              </a:rPr>
              <a:t> </a:t>
            </a:r>
            <a:r>
              <a:rPr lang="et-EE" sz="2400" err="1">
                <a:solidFill>
                  <a:srgbClr val="1B1B1B"/>
                </a:solidFill>
                <a:latin typeface="Arial"/>
                <a:ea typeface="+mj-lt"/>
                <a:cs typeface="+mj-lt"/>
              </a:rPr>
              <a:t>energy</a:t>
            </a:r>
            <a:r>
              <a:rPr lang="et-EE" sz="2400">
                <a:solidFill>
                  <a:srgbClr val="1B1B1B"/>
                </a:solidFill>
                <a:latin typeface="Arial"/>
                <a:ea typeface="+mj-lt"/>
                <a:cs typeface="+mj-lt"/>
              </a:rPr>
              <a:t>.</a:t>
            </a:r>
            <a:endParaRPr lang="et-EE" sz="2400" err="1">
              <a:latin typeface="Arial"/>
            </a:endParaRPr>
          </a:p>
        </p:txBody>
      </p:sp>
      <p:pic>
        <p:nvPicPr>
          <p:cNvPr id="10" name="Pilt 10" descr="Pilt, millel on kujutatud diagramm&#10;&#10;Kirjeldus on genereeritud automaatselt">
            <a:extLst>
              <a:ext uri="{FF2B5EF4-FFF2-40B4-BE49-F238E27FC236}">
                <a16:creationId xmlns:a16="http://schemas.microsoft.com/office/drawing/2014/main" id="{8DAE0E98-7A2D-850E-E716-C26FBAF3C934}"/>
              </a:ext>
            </a:extLst>
          </p:cNvPr>
          <p:cNvPicPr>
            <a:picLocks noGrp="1" noChangeAspect="1"/>
          </p:cNvPicPr>
          <p:nvPr>
            <p:ph idx="1"/>
          </p:nvPr>
        </p:nvPicPr>
        <p:blipFill>
          <a:blip r:embed="rId3"/>
          <a:stretch>
            <a:fillRect/>
          </a:stretch>
        </p:blipFill>
        <p:spPr>
          <a:xfrm>
            <a:off x="5508950" y="-3238"/>
            <a:ext cx="6683576" cy="6476549"/>
          </a:xfrm>
        </p:spPr>
      </p:pic>
      <p:sp>
        <p:nvSpPr>
          <p:cNvPr id="3" name="Slaidinumbri kohatäide 2">
            <a:extLst>
              <a:ext uri="{FF2B5EF4-FFF2-40B4-BE49-F238E27FC236}">
                <a16:creationId xmlns:a16="http://schemas.microsoft.com/office/drawing/2014/main" id="{B8B42AB6-9A49-8BBD-F284-981D288661C6}"/>
              </a:ext>
            </a:extLst>
          </p:cNvPr>
          <p:cNvSpPr>
            <a:spLocks noGrp="1"/>
          </p:cNvSpPr>
          <p:nvPr>
            <p:ph type="sldNum" sz="quarter" idx="12"/>
          </p:nvPr>
        </p:nvSpPr>
        <p:spPr/>
        <p:txBody>
          <a:bodyPr/>
          <a:lstStyle/>
          <a:p>
            <a:fld id="{ACB39D88-BA65-4AE1-96B5-60FEA6385BB0}" type="slidenum">
              <a:rPr lang="et-EE" smtClean="0"/>
              <a:t>17</a:t>
            </a:fld>
            <a:endParaRPr lang="et-EE"/>
          </a:p>
        </p:txBody>
      </p:sp>
      <p:pic>
        <p:nvPicPr>
          <p:cNvPr id="4" name="Pilt 4" descr="Pilt, millel on kujutatud logo&#10;&#10;Kirjeldus on genereeritud automaatselt">
            <a:extLst>
              <a:ext uri="{FF2B5EF4-FFF2-40B4-BE49-F238E27FC236}">
                <a16:creationId xmlns:a16="http://schemas.microsoft.com/office/drawing/2014/main" id="{4ECE0B0B-BAA8-D493-180E-07AF7BD71C8D}"/>
              </a:ext>
            </a:extLst>
          </p:cNvPr>
          <p:cNvPicPr>
            <a:picLocks noChangeAspect="1"/>
          </p:cNvPicPr>
          <p:nvPr/>
        </p:nvPicPr>
        <p:blipFill>
          <a:blip r:embed="rId4"/>
          <a:stretch>
            <a:fillRect/>
          </a:stretch>
        </p:blipFill>
        <p:spPr>
          <a:xfrm>
            <a:off x="27951" y="5590392"/>
            <a:ext cx="1088062" cy="1196268"/>
          </a:xfrm>
          <a:prstGeom prst="rect">
            <a:avLst/>
          </a:prstGeom>
        </p:spPr>
      </p:pic>
      <p:pic>
        <p:nvPicPr>
          <p:cNvPr id="6" name="Pilt 5" descr="Pilt, millel on kujutatud tekst, Font, kuvatõmmis, järjekord&#10;&#10;Kirjeldus on genereeritud automaatselt">
            <a:extLst>
              <a:ext uri="{FF2B5EF4-FFF2-40B4-BE49-F238E27FC236}">
                <a16:creationId xmlns:a16="http://schemas.microsoft.com/office/drawing/2014/main" id="{9E8272A9-3ED0-197F-5C0C-FE3CC53A6291}"/>
              </a:ext>
            </a:extLst>
          </p:cNvPr>
          <p:cNvPicPr>
            <a:picLocks noChangeAspect="1"/>
          </p:cNvPicPr>
          <p:nvPr/>
        </p:nvPicPr>
        <p:blipFill>
          <a:blip r:embed="rId5"/>
          <a:stretch>
            <a:fillRect/>
          </a:stretch>
        </p:blipFill>
        <p:spPr>
          <a:xfrm>
            <a:off x="1502072" y="5932525"/>
            <a:ext cx="6096000" cy="716173"/>
          </a:xfrm>
          <a:prstGeom prst="rect">
            <a:avLst/>
          </a:prstGeom>
        </p:spPr>
      </p:pic>
    </p:spTree>
    <p:extLst>
      <p:ext uri="{BB962C8B-B14F-4D97-AF65-F5344CB8AC3E}">
        <p14:creationId xmlns:p14="http://schemas.microsoft.com/office/powerpoint/2010/main" val="2800531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A793348-0919-991C-B145-31769B4C5433}"/>
              </a:ext>
            </a:extLst>
          </p:cNvPr>
          <p:cNvSpPr>
            <a:spLocks noGrp="1"/>
          </p:cNvSpPr>
          <p:nvPr>
            <p:ph type="title"/>
          </p:nvPr>
        </p:nvSpPr>
        <p:spPr>
          <a:xfrm>
            <a:off x="2219" y="39610"/>
            <a:ext cx="10515600" cy="1325563"/>
          </a:xfrm>
        </p:spPr>
        <p:txBody>
          <a:bodyPr/>
          <a:lstStyle/>
          <a:p>
            <a:r>
              <a:rPr lang="et-EE" sz="2000">
                <a:latin typeface="Arial"/>
                <a:ea typeface="Calibri Light"/>
                <a:cs typeface="Calibri Light"/>
              </a:rPr>
              <a:t> </a:t>
            </a:r>
            <a:r>
              <a:rPr lang="et-EE" sz="2000" err="1">
                <a:latin typeface="Arial"/>
                <a:ea typeface="+mj-lt"/>
                <a:cs typeface="+mj-lt"/>
              </a:rPr>
              <a:t>Adenosine</a:t>
            </a:r>
            <a:r>
              <a:rPr lang="et-EE" sz="2000">
                <a:latin typeface="Arial"/>
                <a:ea typeface="+mj-lt"/>
                <a:cs typeface="+mj-lt"/>
              </a:rPr>
              <a:t> </a:t>
            </a:r>
            <a:r>
              <a:rPr lang="et-EE" sz="2000" err="1">
                <a:latin typeface="Arial"/>
                <a:ea typeface="+mj-lt"/>
                <a:cs typeface="+mj-lt"/>
              </a:rPr>
              <a:t>has</a:t>
            </a:r>
            <a:r>
              <a:rPr lang="et-EE" sz="2000">
                <a:latin typeface="Arial"/>
                <a:ea typeface="+mj-lt"/>
                <a:cs typeface="+mj-lt"/>
              </a:rPr>
              <a:t> a </a:t>
            </a:r>
            <a:r>
              <a:rPr lang="et-EE" sz="2000" err="1">
                <a:latin typeface="Arial"/>
                <a:ea typeface="+mj-lt"/>
                <a:cs typeface="+mj-lt"/>
              </a:rPr>
              <a:t>multiplicity</a:t>
            </a:r>
            <a:r>
              <a:rPr lang="et-EE" sz="2000">
                <a:latin typeface="Arial"/>
                <a:ea typeface="+mj-lt"/>
                <a:cs typeface="+mj-lt"/>
              </a:rPr>
              <a:t> of </a:t>
            </a:r>
            <a:r>
              <a:rPr lang="et-EE" sz="2000" err="1">
                <a:latin typeface="Arial"/>
                <a:ea typeface="+mj-lt"/>
                <a:cs typeface="+mj-lt"/>
              </a:rPr>
              <a:t>effects</a:t>
            </a:r>
            <a:r>
              <a:rPr lang="et-EE" sz="2000">
                <a:latin typeface="Arial"/>
                <a:ea typeface="+mj-lt"/>
                <a:cs typeface="+mj-lt"/>
              </a:rPr>
              <a:t> on </a:t>
            </a:r>
            <a:r>
              <a:rPr lang="et-EE" sz="2000" err="1">
                <a:latin typeface="Arial"/>
                <a:ea typeface="+mj-lt"/>
                <a:cs typeface="+mj-lt"/>
              </a:rPr>
              <a:t>mammalian</a:t>
            </a:r>
            <a:r>
              <a:rPr lang="et-EE" sz="2000">
                <a:latin typeface="Arial"/>
                <a:ea typeface="+mj-lt"/>
                <a:cs typeface="+mj-lt"/>
              </a:rPr>
              <a:t> </a:t>
            </a:r>
            <a:r>
              <a:rPr lang="et-EE" sz="2000" err="1">
                <a:latin typeface="Arial"/>
                <a:ea typeface="+mj-lt"/>
                <a:cs typeface="+mj-lt"/>
              </a:rPr>
              <a:t>tissue</a:t>
            </a:r>
            <a:r>
              <a:rPr lang="et-EE" sz="2000">
                <a:latin typeface="Arial"/>
                <a:ea typeface="+mj-lt"/>
                <a:cs typeface="+mj-lt"/>
              </a:rPr>
              <a:t> </a:t>
            </a:r>
            <a:r>
              <a:rPr lang="et-EE" sz="2000" err="1">
                <a:latin typeface="Arial"/>
                <a:ea typeface="+mj-lt"/>
                <a:cs typeface="+mj-lt"/>
              </a:rPr>
              <a:t>acting</a:t>
            </a:r>
            <a:r>
              <a:rPr lang="et-EE" sz="2000">
                <a:latin typeface="Arial"/>
                <a:ea typeface="+mj-lt"/>
                <a:cs typeface="+mj-lt"/>
              </a:rPr>
              <a:t> as a </a:t>
            </a:r>
            <a:r>
              <a:rPr lang="et-EE" sz="2000" err="1">
                <a:latin typeface="Arial"/>
                <a:ea typeface="+mj-lt"/>
                <a:cs typeface="+mj-lt"/>
              </a:rPr>
              <a:t>homeostatic</a:t>
            </a:r>
            <a:r>
              <a:rPr lang="et-EE" sz="2000">
                <a:latin typeface="Arial"/>
                <a:ea typeface="+mj-lt"/>
                <a:cs typeface="+mj-lt"/>
              </a:rPr>
              <a:t> </a:t>
            </a:r>
            <a:r>
              <a:rPr lang="et-EE" sz="2000" err="1">
                <a:latin typeface="Arial"/>
                <a:ea typeface="+mj-lt"/>
                <a:cs typeface="+mj-lt"/>
              </a:rPr>
              <a:t>mediator</a:t>
            </a:r>
            <a:r>
              <a:rPr lang="et-EE" sz="2000">
                <a:latin typeface="Arial"/>
                <a:ea typeface="+mj-lt"/>
                <a:cs typeface="+mj-lt"/>
              </a:rPr>
              <a:t> </a:t>
            </a:r>
            <a:r>
              <a:rPr lang="et-EE" sz="2000" err="1">
                <a:latin typeface="Arial"/>
                <a:ea typeface="+mj-lt"/>
                <a:cs typeface="+mj-lt"/>
              </a:rPr>
              <a:t>to</a:t>
            </a:r>
            <a:r>
              <a:rPr lang="et-EE" sz="2000">
                <a:latin typeface="Arial"/>
                <a:ea typeface="+mj-lt"/>
                <a:cs typeface="+mj-lt"/>
              </a:rPr>
              <a:t> </a:t>
            </a:r>
            <a:r>
              <a:rPr lang="et-EE" sz="2000" err="1">
                <a:latin typeface="Arial"/>
                <a:ea typeface="+mj-lt"/>
                <a:cs typeface="+mj-lt"/>
              </a:rPr>
              <a:t>restore</a:t>
            </a:r>
            <a:r>
              <a:rPr lang="et-EE" sz="2000">
                <a:latin typeface="Arial"/>
                <a:ea typeface="+mj-lt"/>
                <a:cs typeface="+mj-lt"/>
              </a:rPr>
              <a:t> </a:t>
            </a:r>
            <a:r>
              <a:rPr lang="et-EE" sz="2000" err="1">
                <a:latin typeface="Arial"/>
                <a:ea typeface="+mj-lt"/>
                <a:cs typeface="+mj-lt"/>
              </a:rPr>
              <a:t>normal</a:t>
            </a:r>
            <a:r>
              <a:rPr lang="et-EE" sz="2000">
                <a:latin typeface="Arial"/>
                <a:ea typeface="+mj-lt"/>
                <a:cs typeface="+mj-lt"/>
              </a:rPr>
              <a:t> </a:t>
            </a:r>
            <a:r>
              <a:rPr lang="et-EE" sz="2000" err="1">
                <a:latin typeface="Arial"/>
                <a:ea typeface="+mj-lt"/>
                <a:cs typeface="+mj-lt"/>
              </a:rPr>
              <a:t>tissue</a:t>
            </a:r>
            <a:r>
              <a:rPr lang="et-EE" sz="2000">
                <a:latin typeface="Arial"/>
                <a:ea typeface="+mj-lt"/>
                <a:cs typeface="+mj-lt"/>
              </a:rPr>
              <a:t> </a:t>
            </a:r>
            <a:r>
              <a:rPr lang="et-EE" sz="2000" err="1">
                <a:latin typeface="Arial"/>
                <a:ea typeface="+mj-lt"/>
                <a:cs typeface="+mj-lt"/>
              </a:rPr>
              <a:t>function</a:t>
            </a:r>
            <a:r>
              <a:rPr lang="et-EE" sz="2000">
                <a:latin typeface="Arial"/>
                <a:ea typeface="+mj-lt"/>
                <a:cs typeface="+mj-lt"/>
              </a:rPr>
              <a:t> </a:t>
            </a:r>
            <a:r>
              <a:rPr lang="et-EE" sz="2000" err="1">
                <a:latin typeface="Arial"/>
                <a:ea typeface="+mj-lt"/>
                <a:cs typeface="+mj-lt"/>
              </a:rPr>
              <a:t>following</a:t>
            </a:r>
            <a:r>
              <a:rPr lang="et-EE" sz="2000">
                <a:latin typeface="Arial"/>
                <a:ea typeface="+mj-lt"/>
                <a:cs typeface="+mj-lt"/>
              </a:rPr>
              <a:t> stress and trauma. </a:t>
            </a:r>
            <a:r>
              <a:rPr lang="et-EE" sz="2000" err="1">
                <a:latin typeface="Arial"/>
                <a:ea typeface="+mj-lt"/>
                <a:cs typeface="+mj-lt"/>
              </a:rPr>
              <a:t>It</a:t>
            </a:r>
            <a:r>
              <a:rPr lang="et-EE" sz="2000">
                <a:latin typeface="Arial"/>
                <a:ea typeface="+mj-lt"/>
                <a:cs typeface="+mj-lt"/>
              </a:rPr>
              <a:t> </a:t>
            </a:r>
            <a:r>
              <a:rPr lang="et-EE" sz="2000" err="1">
                <a:latin typeface="Arial"/>
                <a:ea typeface="+mj-lt"/>
                <a:cs typeface="+mj-lt"/>
              </a:rPr>
              <a:t>also</a:t>
            </a:r>
            <a:r>
              <a:rPr lang="et-EE" sz="2000">
                <a:latin typeface="Arial"/>
                <a:ea typeface="+mj-lt"/>
                <a:cs typeface="+mj-lt"/>
              </a:rPr>
              <a:t> </a:t>
            </a:r>
            <a:r>
              <a:rPr lang="et-EE" sz="2000" err="1">
                <a:latin typeface="Arial"/>
                <a:ea typeface="+mj-lt"/>
                <a:cs typeface="+mj-lt"/>
              </a:rPr>
              <a:t>appears</a:t>
            </a:r>
            <a:r>
              <a:rPr lang="et-EE" sz="2000">
                <a:latin typeface="Arial"/>
                <a:ea typeface="+mj-lt"/>
                <a:cs typeface="+mj-lt"/>
              </a:rPr>
              <a:t> </a:t>
            </a:r>
            <a:r>
              <a:rPr lang="et-EE" sz="2000" err="1">
                <a:latin typeface="Arial"/>
                <a:ea typeface="+mj-lt"/>
                <a:cs typeface="+mj-lt"/>
              </a:rPr>
              <a:t>to</a:t>
            </a:r>
            <a:r>
              <a:rPr lang="et-EE" sz="2000">
                <a:latin typeface="Arial"/>
                <a:ea typeface="+mj-lt"/>
                <a:cs typeface="+mj-lt"/>
              </a:rPr>
              <a:t> </a:t>
            </a:r>
            <a:r>
              <a:rPr lang="et-EE" sz="2000" err="1">
                <a:latin typeface="Arial"/>
                <a:ea typeface="+mj-lt"/>
                <a:cs typeface="+mj-lt"/>
              </a:rPr>
              <a:t>be</a:t>
            </a:r>
            <a:r>
              <a:rPr lang="et-EE" sz="2000">
                <a:latin typeface="Arial"/>
                <a:ea typeface="+mj-lt"/>
                <a:cs typeface="+mj-lt"/>
              </a:rPr>
              <a:t> </a:t>
            </a:r>
            <a:r>
              <a:rPr lang="et-EE" sz="2000" err="1">
                <a:latin typeface="Arial"/>
                <a:ea typeface="+mj-lt"/>
                <a:cs typeface="+mj-lt"/>
              </a:rPr>
              <a:t>the</a:t>
            </a:r>
            <a:r>
              <a:rPr lang="et-EE" sz="2000">
                <a:latin typeface="Arial"/>
                <a:ea typeface="+mj-lt"/>
                <a:cs typeface="+mj-lt"/>
              </a:rPr>
              <a:t> </a:t>
            </a:r>
            <a:r>
              <a:rPr lang="et-EE" sz="2000" err="1">
                <a:latin typeface="Arial"/>
                <a:ea typeface="+mj-lt"/>
                <a:cs typeface="+mj-lt"/>
              </a:rPr>
              <a:t>key</a:t>
            </a:r>
            <a:r>
              <a:rPr lang="et-EE" sz="2000">
                <a:latin typeface="Arial"/>
                <a:ea typeface="+mj-lt"/>
                <a:cs typeface="+mj-lt"/>
              </a:rPr>
              <a:t> </a:t>
            </a:r>
            <a:r>
              <a:rPr lang="et-EE" sz="2000" err="1">
                <a:latin typeface="Arial"/>
                <a:ea typeface="+mj-lt"/>
                <a:cs typeface="+mj-lt"/>
              </a:rPr>
              <a:t>mediator</a:t>
            </a:r>
            <a:r>
              <a:rPr lang="et-EE" sz="2000">
                <a:latin typeface="Arial"/>
                <a:ea typeface="+mj-lt"/>
                <a:cs typeface="+mj-lt"/>
              </a:rPr>
              <a:t> of </a:t>
            </a:r>
            <a:r>
              <a:rPr lang="et-EE" sz="2000" err="1">
                <a:latin typeface="Arial"/>
                <a:ea typeface="+mj-lt"/>
                <a:cs typeface="+mj-lt"/>
              </a:rPr>
              <a:t>sleep</a:t>
            </a:r>
            <a:r>
              <a:rPr lang="et-EE" sz="2000">
                <a:latin typeface="Arial"/>
                <a:ea typeface="+mj-lt"/>
                <a:cs typeface="+mj-lt"/>
              </a:rPr>
              <a:t>, </a:t>
            </a:r>
            <a:r>
              <a:rPr lang="et-EE" sz="2000" err="1">
                <a:latin typeface="Arial"/>
                <a:ea typeface="+mj-lt"/>
                <a:cs typeface="+mj-lt"/>
              </a:rPr>
              <a:t>explaining</a:t>
            </a:r>
            <a:r>
              <a:rPr lang="et-EE" sz="2000">
                <a:latin typeface="Arial"/>
                <a:ea typeface="+mj-lt"/>
                <a:cs typeface="+mj-lt"/>
              </a:rPr>
              <a:t> </a:t>
            </a:r>
            <a:r>
              <a:rPr lang="et-EE" sz="2000" err="1">
                <a:latin typeface="Arial"/>
                <a:ea typeface="+mj-lt"/>
                <a:cs typeface="+mj-lt"/>
              </a:rPr>
              <a:t>why</a:t>
            </a:r>
            <a:r>
              <a:rPr lang="et-EE" sz="2000">
                <a:latin typeface="Arial"/>
                <a:ea typeface="+mj-lt"/>
                <a:cs typeface="+mj-lt"/>
              </a:rPr>
              <a:t> </a:t>
            </a:r>
            <a:r>
              <a:rPr lang="et-EE" sz="2000" err="1">
                <a:latin typeface="Arial"/>
                <a:ea typeface="+mj-lt"/>
                <a:cs typeface="+mj-lt"/>
              </a:rPr>
              <a:t>caffeine</a:t>
            </a:r>
            <a:r>
              <a:rPr lang="et-EE" sz="2000">
                <a:latin typeface="Arial"/>
                <a:ea typeface="+mj-lt"/>
                <a:cs typeface="+mj-lt"/>
              </a:rPr>
              <a:t> </a:t>
            </a:r>
            <a:r>
              <a:rPr lang="et-EE" sz="2000" err="1">
                <a:latin typeface="Arial"/>
                <a:ea typeface="+mj-lt"/>
                <a:cs typeface="+mj-lt"/>
              </a:rPr>
              <a:t>is</a:t>
            </a:r>
            <a:r>
              <a:rPr lang="et-EE" sz="2000">
                <a:latin typeface="Arial"/>
                <a:ea typeface="+mj-lt"/>
                <a:cs typeface="+mj-lt"/>
              </a:rPr>
              <a:t> </a:t>
            </a:r>
            <a:r>
              <a:rPr lang="et-EE" sz="2000" err="1">
                <a:latin typeface="Arial"/>
                <a:ea typeface="+mj-lt"/>
                <a:cs typeface="+mj-lt"/>
              </a:rPr>
              <a:t>the</a:t>
            </a:r>
            <a:r>
              <a:rPr lang="et-EE" sz="2000">
                <a:latin typeface="Arial"/>
                <a:ea typeface="+mj-lt"/>
                <a:cs typeface="+mj-lt"/>
              </a:rPr>
              <a:t> </a:t>
            </a:r>
            <a:r>
              <a:rPr lang="et-EE" sz="2000" err="1">
                <a:latin typeface="Arial"/>
                <a:ea typeface="+mj-lt"/>
                <a:cs typeface="+mj-lt"/>
              </a:rPr>
              <a:t>most</a:t>
            </a:r>
            <a:r>
              <a:rPr lang="et-EE" sz="2000">
                <a:latin typeface="Arial"/>
                <a:ea typeface="+mj-lt"/>
                <a:cs typeface="+mj-lt"/>
              </a:rPr>
              <a:t> </a:t>
            </a:r>
            <a:r>
              <a:rPr lang="et-EE" sz="2000" err="1">
                <a:latin typeface="Arial"/>
                <a:ea typeface="+mj-lt"/>
                <a:cs typeface="+mj-lt"/>
              </a:rPr>
              <a:t>widely</a:t>
            </a:r>
            <a:r>
              <a:rPr lang="et-EE" sz="2000">
                <a:latin typeface="Arial"/>
                <a:ea typeface="+mj-lt"/>
                <a:cs typeface="+mj-lt"/>
              </a:rPr>
              <a:t> </a:t>
            </a:r>
            <a:r>
              <a:rPr lang="et-EE" sz="2000" err="1">
                <a:latin typeface="Arial"/>
                <a:ea typeface="+mj-lt"/>
                <a:cs typeface="+mj-lt"/>
              </a:rPr>
              <a:t>used</a:t>
            </a:r>
            <a:r>
              <a:rPr lang="et-EE" sz="2000">
                <a:latin typeface="Arial"/>
                <a:ea typeface="+mj-lt"/>
                <a:cs typeface="+mj-lt"/>
              </a:rPr>
              <a:t> stimulant</a:t>
            </a:r>
            <a:endParaRPr lang="et-EE" sz="2000" err="1">
              <a:latin typeface="Arial"/>
              <a:cs typeface="Arial"/>
            </a:endParaRPr>
          </a:p>
        </p:txBody>
      </p:sp>
      <p:pic>
        <p:nvPicPr>
          <p:cNvPr id="4" name="Pilt 4" descr="Pilt, millel on kujutatud diagramm&#10;&#10;Kirjeldus on genereeritud automaatselt">
            <a:extLst>
              <a:ext uri="{FF2B5EF4-FFF2-40B4-BE49-F238E27FC236}">
                <a16:creationId xmlns:a16="http://schemas.microsoft.com/office/drawing/2014/main" id="{8A12A516-D1A3-B295-72DA-115DAED1280B}"/>
              </a:ext>
            </a:extLst>
          </p:cNvPr>
          <p:cNvPicPr>
            <a:picLocks noGrp="1" noChangeAspect="1"/>
          </p:cNvPicPr>
          <p:nvPr>
            <p:ph sz="half" idx="1"/>
          </p:nvPr>
        </p:nvPicPr>
        <p:blipFill>
          <a:blip r:embed="rId3"/>
          <a:stretch>
            <a:fillRect/>
          </a:stretch>
        </p:blipFill>
        <p:spPr>
          <a:xfrm>
            <a:off x="838200" y="2570366"/>
            <a:ext cx="5181600" cy="2861856"/>
          </a:xfrm>
        </p:spPr>
      </p:pic>
      <p:sp>
        <p:nvSpPr>
          <p:cNvPr id="5" name="Sisu kohatäide 4">
            <a:extLst>
              <a:ext uri="{FF2B5EF4-FFF2-40B4-BE49-F238E27FC236}">
                <a16:creationId xmlns:a16="http://schemas.microsoft.com/office/drawing/2014/main" id="{4232986F-893D-9A55-1794-2F0267816A35}"/>
              </a:ext>
            </a:extLst>
          </p:cNvPr>
          <p:cNvSpPr>
            <a:spLocks noGrp="1"/>
          </p:cNvSpPr>
          <p:nvPr>
            <p:ph sz="half" idx="2"/>
          </p:nvPr>
        </p:nvSpPr>
        <p:spPr>
          <a:xfrm>
            <a:off x="6172200" y="1825625"/>
            <a:ext cx="5803036" cy="4580757"/>
          </a:xfrm>
        </p:spPr>
        <p:txBody>
          <a:bodyPr vert="horz" lIns="91440" tIns="45720" rIns="91440" bIns="45720" rtlCol="0" anchor="t">
            <a:normAutofit fontScale="92500" lnSpcReduction="10000"/>
          </a:bodyPr>
          <a:lstStyle/>
          <a:p>
            <a:endParaRPr lang="et-EE" sz="2000">
              <a:latin typeface="Arial"/>
              <a:ea typeface="+mn-lt"/>
              <a:cs typeface="+mn-lt"/>
            </a:endParaRPr>
          </a:p>
          <a:p>
            <a:r>
              <a:rPr lang="et-EE" sz="2400" err="1">
                <a:solidFill>
                  <a:srgbClr val="202124"/>
                </a:solidFill>
                <a:latin typeface="Arial"/>
                <a:ea typeface="+mn-lt"/>
                <a:cs typeface="+mn-lt"/>
              </a:rPr>
              <a:t>Adenosine</a:t>
            </a:r>
            <a:r>
              <a:rPr lang="et-EE" sz="2400">
                <a:solidFill>
                  <a:srgbClr val="202124"/>
                </a:solidFill>
                <a:latin typeface="Arial"/>
                <a:ea typeface="+mn-lt"/>
                <a:cs typeface="+mn-lt"/>
              </a:rPr>
              <a:t> </a:t>
            </a:r>
            <a:r>
              <a:rPr lang="et-EE" sz="2400" err="1">
                <a:solidFill>
                  <a:srgbClr val="202124"/>
                </a:solidFill>
                <a:latin typeface="Arial"/>
                <a:ea typeface="+mn-lt"/>
                <a:cs typeface="+mn-lt"/>
              </a:rPr>
              <a:t>appears</a:t>
            </a:r>
            <a:r>
              <a:rPr lang="et-EE" sz="2400">
                <a:solidFill>
                  <a:srgbClr val="202124"/>
                </a:solidFill>
                <a:latin typeface="Arial"/>
                <a:ea typeface="+mn-lt"/>
                <a:cs typeface="+mn-lt"/>
              </a:rPr>
              <a:t> </a:t>
            </a:r>
            <a:r>
              <a:rPr lang="et-EE" sz="2400" err="1">
                <a:solidFill>
                  <a:srgbClr val="202124"/>
                </a:solidFill>
                <a:latin typeface="Arial"/>
                <a:ea typeface="+mn-lt"/>
                <a:cs typeface="+mn-lt"/>
              </a:rPr>
              <a:t>to</a:t>
            </a:r>
            <a:r>
              <a:rPr lang="et-EE" sz="2400">
                <a:solidFill>
                  <a:srgbClr val="202124"/>
                </a:solidFill>
                <a:latin typeface="Arial"/>
                <a:ea typeface="+mn-lt"/>
                <a:cs typeface="+mn-lt"/>
              </a:rPr>
              <a:t> </a:t>
            </a:r>
            <a:r>
              <a:rPr lang="et-EE" sz="2400" err="1">
                <a:solidFill>
                  <a:srgbClr val="202124"/>
                </a:solidFill>
                <a:latin typeface="Arial"/>
                <a:ea typeface="+mn-lt"/>
                <a:cs typeface="+mn-lt"/>
              </a:rPr>
              <a:t>subserve</a:t>
            </a:r>
            <a:r>
              <a:rPr lang="et-EE" sz="2400">
                <a:solidFill>
                  <a:srgbClr val="202124"/>
                </a:solidFill>
                <a:latin typeface="Arial"/>
                <a:ea typeface="+mn-lt"/>
                <a:cs typeface="+mn-lt"/>
              </a:rPr>
              <a:t> a number of </a:t>
            </a:r>
            <a:r>
              <a:rPr lang="et-EE" sz="2400" err="1">
                <a:solidFill>
                  <a:srgbClr val="202124"/>
                </a:solidFill>
                <a:latin typeface="Arial"/>
                <a:ea typeface="+mn-lt"/>
                <a:cs typeface="+mn-lt"/>
              </a:rPr>
              <a:t>diverse</a:t>
            </a:r>
            <a:r>
              <a:rPr lang="et-EE" sz="2400">
                <a:solidFill>
                  <a:srgbClr val="202124"/>
                </a:solidFill>
                <a:latin typeface="Arial"/>
                <a:ea typeface="+mn-lt"/>
                <a:cs typeface="+mn-lt"/>
              </a:rPr>
              <a:t> </a:t>
            </a:r>
            <a:r>
              <a:rPr lang="et-EE" sz="2400" err="1">
                <a:solidFill>
                  <a:srgbClr val="202124"/>
                </a:solidFill>
                <a:latin typeface="Arial"/>
                <a:ea typeface="+mn-lt"/>
                <a:cs typeface="+mn-lt"/>
              </a:rPr>
              <a:t>roles</a:t>
            </a:r>
            <a:r>
              <a:rPr lang="et-EE" sz="2400">
                <a:solidFill>
                  <a:srgbClr val="202124"/>
                </a:solidFill>
                <a:latin typeface="Arial"/>
                <a:ea typeface="+mn-lt"/>
                <a:cs typeface="+mn-lt"/>
              </a:rPr>
              <a:t> in </a:t>
            </a:r>
            <a:r>
              <a:rPr lang="et-EE" sz="2400" err="1">
                <a:solidFill>
                  <a:srgbClr val="202124"/>
                </a:solidFill>
                <a:latin typeface="Arial"/>
                <a:ea typeface="+mn-lt"/>
                <a:cs typeface="+mn-lt"/>
              </a:rPr>
              <a:t>normal</a:t>
            </a:r>
            <a:r>
              <a:rPr lang="et-EE" sz="2400">
                <a:solidFill>
                  <a:srgbClr val="202124"/>
                </a:solidFill>
                <a:latin typeface="Arial"/>
                <a:ea typeface="+mn-lt"/>
                <a:cs typeface="+mn-lt"/>
              </a:rPr>
              <a:t> </a:t>
            </a:r>
            <a:r>
              <a:rPr lang="et-EE" sz="2400" err="1">
                <a:solidFill>
                  <a:srgbClr val="202124"/>
                </a:solidFill>
                <a:latin typeface="Arial"/>
                <a:ea typeface="+mn-lt"/>
                <a:cs typeface="+mn-lt"/>
              </a:rPr>
              <a:t>physiology</a:t>
            </a:r>
            <a:r>
              <a:rPr lang="et-EE" sz="2400">
                <a:solidFill>
                  <a:srgbClr val="202124"/>
                </a:solidFill>
                <a:latin typeface="Arial"/>
                <a:ea typeface="+mn-lt"/>
                <a:cs typeface="+mn-lt"/>
              </a:rPr>
              <a:t>, </a:t>
            </a:r>
            <a:r>
              <a:rPr lang="et-EE" sz="2400" err="1">
                <a:solidFill>
                  <a:srgbClr val="202124"/>
                </a:solidFill>
                <a:latin typeface="Arial"/>
                <a:ea typeface="+mn-lt"/>
                <a:cs typeface="+mn-lt"/>
              </a:rPr>
              <a:t>which</a:t>
            </a:r>
            <a:r>
              <a:rPr lang="et-EE" sz="2400">
                <a:solidFill>
                  <a:srgbClr val="202124"/>
                </a:solidFill>
                <a:latin typeface="Arial"/>
                <a:ea typeface="+mn-lt"/>
                <a:cs typeface="+mn-lt"/>
              </a:rPr>
              <a:t> </a:t>
            </a:r>
            <a:r>
              <a:rPr lang="et-EE" sz="2400" err="1">
                <a:solidFill>
                  <a:srgbClr val="202124"/>
                </a:solidFill>
                <a:latin typeface="Arial"/>
                <a:ea typeface="+mn-lt"/>
                <a:cs typeface="+mn-lt"/>
              </a:rPr>
              <a:t>include</a:t>
            </a:r>
            <a:r>
              <a:rPr lang="et-EE" sz="2400">
                <a:solidFill>
                  <a:srgbClr val="202124"/>
                </a:solidFill>
                <a:latin typeface="Arial"/>
                <a:ea typeface="+mn-lt"/>
                <a:cs typeface="+mn-lt"/>
              </a:rPr>
              <a:t> </a:t>
            </a:r>
            <a:r>
              <a:rPr lang="et-EE" sz="2400">
                <a:solidFill>
                  <a:srgbClr val="040C28"/>
                </a:solidFill>
                <a:latin typeface="Arial"/>
                <a:ea typeface="+mn-lt"/>
                <a:cs typeface="+mn-lt"/>
              </a:rPr>
              <a:t>promoting and/</a:t>
            </a:r>
            <a:r>
              <a:rPr lang="et-EE" sz="2400" err="1">
                <a:solidFill>
                  <a:srgbClr val="040C28"/>
                </a:solidFill>
                <a:latin typeface="Arial"/>
                <a:ea typeface="+mn-lt"/>
                <a:cs typeface="+mn-lt"/>
              </a:rPr>
              <a:t>or</a:t>
            </a:r>
            <a:r>
              <a:rPr lang="et-EE" sz="2400">
                <a:solidFill>
                  <a:srgbClr val="040C28"/>
                </a:solidFill>
                <a:latin typeface="Arial"/>
                <a:ea typeface="+mn-lt"/>
                <a:cs typeface="+mn-lt"/>
              </a:rPr>
              <a:t> </a:t>
            </a:r>
            <a:r>
              <a:rPr lang="et-EE" sz="2400" err="1">
                <a:solidFill>
                  <a:srgbClr val="040C28"/>
                </a:solidFill>
                <a:latin typeface="Arial"/>
                <a:ea typeface="+mn-lt"/>
                <a:cs typeface="+mn-lt"/>
              </a:rPr>
              <a:t>maintaining</a:t>
            </a:r>
            <a:r>
              <a:rPr lang="et-EE" sz="2400">
                <a:solidFill>
                  <a:srgbClr val="040C28"/>
                </a:solidFill>
                <a:latin typeface="Arial"/>
                <a:ea typeface="+mn-lt"/>
                <a:cs typeface="+mn-lt"/>
              </a:rPr>
              <a:t> </a:t>
            </a:r>
            <a:r>
              <a:rPr lang="et-EE" sz="2400" err="1">
                <a:solidFill>
                  <a:srgbClr val="040C28"/>
                </a:solidFill>
                <a:latin typeface="Arial"/>
                <a:ea typeface="+mn-lt"/>
                <a:cs typeface="+mn-lt"/>
              </a:rPr>
              <a:t>sleep</a:t>
            </a:r>
            <a:r>
              <a:rPr lang="et-EE" sz="2400">
                <a:solidFill>
                  <a:srgbClr val="040C28"/>
                </a:solidFill>
                <a:latin typeface="Arial"/>
                <a:ea typeface="+mn-lt"/>
                <a:cs typeface="+mn-lt"/>
              </a:rPr>
              <a:t>, </a:t>
            </a:r>
            <a:r>
              <a:rPr lang="et-EE" sz="2400" err="1">
                <a:solidFill>
                  <a:srgbClr val="040C28"/>
                </a:solidFill>
                <a:latin typeface="Arial"/>
                <a:ea typeface="+mn-lt"/>
                <a:cs typeface="+mn-lt"/>
              </a:rPr>
              <a:t>regulating</a:t>
            </a:r>
            <a:r>
              <a:rPr lang="et-EE" sz="2400">
                <a:solidFill>
                  <a:srgbClr val="040C28"/>
                </a:solidFill>
                <a:latin typeface="Arial"/>
                <a:ea typeface="+mn-lt"/>
                <a:cs typeface="+mn-lt"/>
              </a:rPr>
              <a:t> </a:t>
            </a:r>
            <a:r>
              <a:rPr lang="et-EE" sz="2400" err="1">
                <a:solidFill>
                  <a:srgbClr val="040C28"/>
                </a:solidFill>
                <a:latin typeface="Arial"/>
                <a:ea typeface="+mn-lt"/>
                <a:cs typeface="+mn-lt"/>
              </a:rPr>
              <a:t>the</a:t>
            </a:r>
            <a:r>
              <a:rPr lang="et-EE" sz="2400">
                <a:solidFill>
                  <a:srgbClr val="040C28"/>
                </a:solidFill>
                <a:latin typeface="Arial"/>
                <a:ea typeface="+mn-lt"/>
                <a:cs typeface="+mn-lt"/>
              </a:rPr>
              <a:t> </a:t>
            </a:r>
            <a:r>
              <a:rPr lang="et-EE" sz="2400" err="1">
                <a:solidFill>
                  <a:srgbClr val="040C28"/>
                </a:solidFill>
                <a:latin typeface="Arial"/>
                <a:ea typeface="+mn-lt"/>
                <a:cs typeface="+mn-lt"/>
              </a:rPr>
              <a:t>general</a:t>
            </a:r>
            <a:r>
              <a:rPr lang="et-EE" sz="2400">
                <a:solidFill>
                  <a:srgbClr val="040C28"/>
                </a:solidFill>
                <a:latin typeface="Arial"/>
                <a:ea typeface="+mn-lt"/>
                <a:cs typeface="+mn-lt"/>
              </a:rPr>
              <a:t> </a:t>
            </a:r>
            <a:r>
              <a:rPr lang="et-EE" sz="2400" err="1">
                <a:solidFill>
                  <a:srgbClr val="040C28"/>
                </a:solidFill>
                <a:latin typeface="Arial"/>
                <a:ea typeface="+mn-lt"/>
                <a:cs typeface="+mn-lt"/>
              </a:rPr>
              <a:t>state</a:t>
            </a:r>
            <a:r>
              <a:rPr lang="et-EE" sz="2400">
                <a:solidFill>
                  <a:srgbClr val="040C28"/>
                </a:solidFill>
                <a:latin typeface="Arial"/>
                <a:ea typeface="+mn-lt"/>
                <a:cs typeface="+mn-lt"/>
              </a:rPr>
              <a:t> of </a:t>
            </a:r>
            <a:r>
              <a:rPr lang="et-EE" sz="2400" err="1">
                <a:solidFill>
                  <a:srgbClr val="040C28"/>
                </a:solidFill>
                <a:latin typeface="Arial"/>
                <a:ea typeface="+mn-lt"/>
                <a:cs typeface="+mn-lt"/>
              </a:rPr>
              <a:t>arousal</a:t>
            </a:r>
            <a:r>
              <a:rPr lang="et-EE" sz="2400">
                <a:solidFill>
                  <a:srgbClr val="040C28"/>
                </a:solidFill>
                <a:latin typeface="Arial"/>
                <a:ea typeface="+mn-lt"/>
                <a:cs typeface="+mn-lt"/>
              </a:rPr>
              <a:t> as </a:t>
            </a:r>
            <a:r>
              <a:rPr lang="et-EE" sz="2400" err="1">
                <a:solidFill>
                  <a:srgbClr val="040C28"/>
                </a:solidFill>
                <a:latin typeface="Arial"/>
                <a:ea typeface="+mn-lt"/>
                <a:cs typeface="+mn-lt"/>
              </a:rPr>
              <a:t>well</a:t>
            </a:r>
            <a:r>
              <a:rPr lang="et-EE" sz="2400">
                <a:solidFill>
                  <a:srgbClr val="040C28"/>
                </a:solidFill>
                <a:latin typeface="Arial"/>
                <a:ea typeface="+mn-lt"/>
                <a:cs typeface="+mn-lt"/>
              </a:rPr>
              <a:t> as </a:t>
            </a:r>
            <a:r>
              <a:rPr lang="et-EE" sz="2400" err="1">
                <a:solidFill>
                  <a:srgbClr val="040C28"/>
                </a:solidFill>
                <a:latin typeface="Arial"/>
                <a:ea typeface="+mn-lt"/>
                <a:cs typeface="+mn-lt"/>
              </a:rPr>
              <a:t>local</a:t>
            </a:r>
            <a:r>
              <a:rPr lang="et-EE" sz="2400">
                <a:solidFill>
                  <a:srgbClr val="040C28"/>
                </a:solidFill>
                <a:latin typeface="Arial"/>
                <a:ea typeface="+mn-lt"/>
                <a:cs typeface="+mn-lt"/>
              </a:rPr>
              <a:t> </a:t>
            </a:r>
            <a:r>
              <a:rPr lang="et-EE" sz="2400" err="1">
                <a:solidFill>
                  <a:srgbClr val="040C28"/>
                </a:solidFill>
                <a:latin typeface="Arial"/>
                <a:ea typeface="+mn-lt"/>
                <a:cs typeface="+mn-lt"/>
              </a:rPr>
              <a:t>neuronal</a:t>
            </a:r>
            <a:r>
              <a:rPr lang="et-EE" sz="2400">
                <a:solidFill>
                  <a:srgbClr val="040C28"/>
                </a:solidFill>
                <a:latin typeface="Arial"/>
                <a:ea typeface="+mn-lt"/>
                <a:cs typeface="+mn-lt"/>
              </a:rPr>
              <a:t> </a:t>
            </a:r>
            <a:r>
              <a:rPr lang="et-EE" sz="2400" err="1">
                <a:solidFill>
                  <a:srgbClr val="040C28"/>
                </a:solidFill>
                <a:latin typeface="Arial"/>
                <a:ea typeface="+mn-lt"/>
                <a:cs typeface="+mn-lt"/>
              </a:rPr>
              <a:t>excitability</a:t>
            </a:r>
            <a:r>
              <a:rPr lang="et-EE" sz="2400">
                <a:solidFill>
                  <a:srgbClr val="040C28"/>
                </a:solidFill>
                <a:latin typeface="Arial"/>
                <a:ea typeface="+mn-lt"/>
                <a:cs typeface="+mn-lt"/>
              </a:rPr>
              <a:t>, and </a:t>
            </a:r>
            <a:r>
              <a:rPr lang="et-EE" sz="2400" err="1">
                <a:solidFill>
                  <a:srgbClr val="040C28"/>
                </a:solidFill>
                <a:latin typeface="Arial"/>
                <a:ea typeface="+mn-lt"/>
                <a:cs typeface="+mn-lt"/>
              </a:rPr>
              <a:t>coupling</a:t>
            </a:r>
            <a:r>
              <a:rPr lang="et-EE" sz="2400">
                <a:solidFill>
                  <a:srgbClr val="040C28"/>
                </a:solidFill>
                <a:latin typeface="Arial"/>
                <a:ea typeface="+mn-lt"/>
                <a:cs typeface="+mn-lt"/>
              </a:rPr>
              <a:t> </a:t>
            </a:r>
            <a:r>
              <a:rPr lang="et-EE" sz="2400" err="1">
                <a:solidFill>
                  <a:srgbClr val="040C28"/>
                </a:solidFill>
                <a:latin typeface="Arial"/>
                <a:ea typeface="+mn-lt"/>
                <a:cs typeface="+mn-lt"/>
              </a:rPr>
              <a:t>cerebral</a:t>
            </a:r>
            <a:r>
              <a:rPr lang="et-EE" sz="2400">
                <a:solidFill>
                  <a:srgbClr val="040C28"/>
                </a:solidFill>
                <a:latin typeface="Arial"/>
                <a:ea typeface="+mn-lt"/>
                <a:cs typeface="+mn-lt"/>
              </a:rPr>
              <a:t> </a:t>
            </a:r>
            <a:r>
              <a:rPr lang="et-EE" sz="2400" err="1">
                <a:solidFill>
                  <a:srgbClr val="040C28"/>
                </a:solidFill>
                <a:latin typeface="Arial"/>
                <a:ea typeface="+mn-lt"/>
                <a:cs typeface="+mn-lt"/>
              </a:rPr>
              <a:t>blood</a:t>
            </a:r>
            <a:r>
              <a:rPr lang="et-EE" sz="2400">
                <a:solidFill>
                  <a:srgbClr val="040C28"/>
                </a:solidFill>
                <a:latin typeface="Arial"/>
                <a:ea typeface="+mn-lt"/>
                <a:cs typeface="+mn-lt"/>
              </a:rPr>
              <a:t> </a:t>
            </a:r>
            <a:r>
              <a:rPr lang="et-EE" sz="2400" err="1">
                <a:solidFill>
                  <a:srgbClr val="040C28"/>
                </a:solidFill>
                <a:latin typeface="Arial"/>
                <a:ea typeface="+mn-lt"/>
                <a:cs typeface="+mn-lt"/>
              </a:rPr>
              <a:t>flow</a:t>
            </a:r>
            <a:r>
              <a:rPr lang="et-EE" sz="2400">
                <a:solidFill>
                  <a:srgbClr val="040C28"/>
                </a:solidFill>
                <a:latin typeface="Arial"/>
                <a:ea typeface="+mn-lt"/>
                <a:cs typeface="+mn-lt"/>
              </a:rPr>
              <a:t> </a:t>
            </a:r>
            <a:r>
              <a:rPr lang="et-EE" sz="2400" err="1">
                <a:solidFill>
                  <a:srgbClr val="040C28"/>
                </a:solidFill>
                <a:latin typeface="Arial"/>
                <a:ea typeface="+mn-lt"/>
                <a:cs typeface="+mn-lt"/>
              </a:rPr>
              <a:t>to</a:t>
            </a:r>
            <a:r>
              <a:rPr lang="et-EE" sz="2400">
                <a:solidFill>
                  <a:srgbClr val="040C28"/>
                </a:solidFill>
                <a:latin typeface="Arial"/>
                <a:ea typeface="+mn-lt"/>
                <a:cs typeface="+mn-lt"/>
              </a:rPr>
              <a:t> </a:t>
            </a:r>
            <a:r>
              <a:rPr lang="et-EE" sz="2400" err="1">
                <a:solidFill>
                  <a:srgbClr val="040C28"/>
                </a:solidFill>
                <a:latin typeface="Arial"/>
                <a:ea typeface="+mn-lt"/>
                <a:cs typeface="+mn-lt"/>
              </a:rPr>
              <a:t>energy</a:t>
            </a:r>
            <a:r>
              <a:rPr lang="et-EE" sz="2400">
                <a:solidFill>
                  <a:srgbClr val="040C28"/>
                </a:solidFill>
                <a:latin typeface="Arial"/>
                <a:ea typeface="+mn-lt"/>
                <a:cs typeface="+mn-lt"/>
              </a:rPr>
              <a:t> </a:t>
            </a:r>
            <a:r>
              <a:rPr lang="et-EE" sz="2400" err="1">
                <a:solidFill>
                  <a:srgbClr val="040C28"/>
                </a:solidFill>
                <a:latin typeface="Arial"/>
                <a:ea typeface="+mn-lt"/>
                <a:cs typeface="+mn-lt"/>
              </a:rPr>
              <a:t>demand</a:t>
            </a:r>
            <a:endParaRPr lang="et-EE" sz="2400">
              <a:solidFill>
                <a:srgbClr val="202124"/>
              </a:solidFill>
              <a:latin typeface="Arial"/>
              <a:ea typeface="Calibri"/>
              <a:cs typeface="Calibri"/>
            </a:endParaRPr>
          </a:p>
          <a:p>
            <a:r>
              <a:rPr lang="et-EE" sz="2400" err="1">
                <a:solidFill>
                  <a:srgbClr val="000000"/>
                </a:solidFill>
                <a:latin typeface="Arial"/>
                <a:ea typeface="Calibri"/>
                <a:cs typeface="Arial"/>
              </a:rPr>
              <a:t>During</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the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day</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adenosine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levels</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build</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up</a:t>
            </a:r>
            <a:r>
              <a:rPr lang="et-EE" sz="2400">
                <a:solidFill>
                  <a:srgbClr val="000000"/>
                </a:solidFill>
                <a:latin typeface="Arial"/>
                <a:ea typeface="Calibri"/>
                <a:cs typeface="Arial"/>
              </a:rPr>
              <a:t>, </a:t>
            </a:r>
          </a:p>
          <a:p>
            <a:pPr marL="0" indent="0">
              <a:buNone/>
            </a:pPr>
            <a:r>
              <a:rPr lang="et-EE" sz="2400" err="1">
                <a:solidFill>
                  <a:srgbClr val="000000"/>
                </a:solidFill>
                <a:latin typeface="Arial"/>
                <a:ea typeface="Calibri"/>
                <a:cs typeface="Arial"/>
              </a:rPr>
              <a:t>signalling</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fatigue</a:t>
            </a:r>
            <a:endParaRPr lang="et-EE" sz="2400">
              <a:solidFill>
                <a:srgbClr val="000000"/>
              </a:solidFill>
              <a:latin typeface="Arial"/>
              <a:ea typeface="Calibri"/>
              <a:cs typeface="Arial"/>
            </a:endParaRPr>
          </a:p>
          <a:p>
            <a:r>
              <a:rPr lang="et-EE" sz="2400" err="1">
                <a:solidFill>
                  <a:srgbClr val="000000"/>
                </a:solidFill>
                <a:latin typeface="Arial"/>
                <a:ea typeface="Calibri"/>
                <a:cs typeface="Arial"/>
              </a:rPr>
              <a:t>Adenosine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is</a:t>
            </a:r>
            <a:r>
              <a:rPr lang="et-EE" sz="2400">
                <a:solidFill>
                  <a:srgbClr val="000000"/>
                </a:solidFill>
                <a:latin typeface="Arial"/>
                <a:ea typeface="Calibri"/>
                <a:cs typeface="Arial"/>
              </a:rPr>
              <a:t> a </a:t>
            </a:r>
            <a:r>
              <a:rPr lang="et-EE" sz="2400" err="1">
                <a:solidFill>
                  <a:srgbClr val="000000"/>
                </a:solidFill>
                <a:latin typeface="Arial"/>
                <a:ea typeface="Calibri"/>
                <a:cs typeface="Arial"/>
              </a:rPr>
              <a:t>byproduct</a:t>
            </a:r>
            <a:r>
              <a:rPr lang="et-EE" sz="2400">
                <a:solidFill>
                  <a:srgbClr val="000000"/>
                </a:solidFill>
                <a:latin typeface="Arial"/>
                <a:ea typeface="Calibri"/>
                <a:cs typeface="Arial"/>
              </a:rPr>
              <a:t> of </a:t>
            </a:r>
            <a:r>
              <a:rPr lang="et-EE" sz="2400" err="1">
                <a:solidFill>
                  <a:srgbClr val="000000"/>
                </a:solidFill>
                <a:latin typeface="Arial"/>
                <a:ea typeface="Calibri"/>
                <a:cs typeface="Arial"/>
              </a:rPr>
              <a:t>energy</a:t>
            </a:r>
            <a:r>
              <a:rPr lang="et-EE" sz="2400">
                <a:solidFill>
                  <a:srgbClr val="000000"/>
                </a:solidFill>
                <a:latin typeface="Arial"/>
                <a:ea typeface="Calibri"/>
                <a:cs typeface="Arial"/>
              </a:rPr>
              <a:t> </a:t>
            </a:r>
          </a:p>
          <a:p>
            <a:pPr marL="0" indent="0">
              <a:buNone/>
            </a:pPr>
            <a:r>
              <a:rPr lang="et-EE" sz="2400">
                <a:solidFill>
                  <a:srgbClr val="000000"/>
                </a:solidFill>
                <a:latin typeface="Arial"/>
                <a:ea typeface="Calibri"/>
                <a:cs typeface="Arial"/>
              </a:rPr>
              <a:t>expenditure – higher activity </a:t>
            </a:r>
            <a:r>
              <a:rPr lang="et-EE" sz="2400" err="1">
                <a:solidFill>
                  <a:srgbClr val="000000"/>
                </a:solidFill>
                <a:latin typeface="Arial"/>
                <a:ea typeface="Calibri"/>
                <a:cs typeface="Arial"/>
              </a:rPr>
              <a:t>produces</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more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adenosine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producing</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more</a:t>
            </a:r>
            <a:r>
              <a:rPr lang="et-EE" sz="2400">
                <a:solidFill>
                  <a:srgbClr val="000000"/>
                </a:solidFill>
                <a:latin typeface="Arial"/>
                <a:ea typeface="Calibri"/>
                <a:cs typeface="Arial"/>
              </a:rPr>
              <a:t> </a:t>
            </a:r>
            <a:r>
              <a:rPr lang="et-EE" sz="2400" err="1">
                <a:solidFill>
                  <a:srgbClr val="000000"/>
                </a:solidFill>
                <a:latin typeface="Arial"/>
                <a:ea typeface="Calibri"/>
                <a:cs typeface="Arial"/>
              </a:rPr>
              <a:t>sleepiness</a:t>
            </a:r>
          </a:p>
          <a:p>
            <a:pPr marL="0" indent="0">
              <a:buNone/>
            </a:pPr>
            <a:r>
              <a:rPr lang="et-EE" sz="2000">
                <a:latin typeface="Arial"/>
                <a:ea typeface="Calibri"/>
                <a:cs typeface="Arial"/>
              </a:rPr>
              <a:t>(13)</a:t>
            </a:r>
          </a:p>
          <a:p>
            <a:endParaRPr lang="et-EE" sz="2000">
              <a:latin typeface="Arial"/>
              <a:ea typeface="+mn-lt"/>
              <a:cs typeface="+mn-lt"/>
            </a:endParaRPr>
          </a:p>
          <a:p>
            <a:pPr marL="0" indent="0">
              <a:buNone/>
            </a:pPr>
            <a:endParaRPr lang="et-EE" sz="2000">
              <a:latin typeface="Arial"/>
              <a:ea typeface="Calibri"/>
              <a:cs typeface="Calibri"/>
            </a:endParaRPr>
          </a:p>
        </p:txBody>
      </p:sp>
      <p:sp>
        <p:nvSpPr>
          <p:cNvPr id="3" name="Slaidinumbri kohatäide 2">
            <a:extLst>
              <a:ext uri="{FF2B5EF4-FFF2-40B4-BE49-F238E27FC236}">
                <a16:creationId xmlns:a16="http://schemas.microsoft.com/office/drawing/2014/main" id="{E29CB9EB-F76F-97F8-428C-8B8481C1E5AA}"/>
              </a:ext>
            </a:extLst>
          </p:cNvPr>
          <p:cNvSpPr>
            <a:spLocks noGrp="1"/>
          </p:cNvSpPr>
          <p:nvPr>
            <p:ph type="sldNum" sz="quarter" idx="12"/>
          </p:nvPr>
        </p:nvSpPr>
        <p:spPr/>
        <p:txBody>
          <a:bodyPr/>
          <a:lstStyle/>
          <a:p>
            <a:fld id="{ACB39D88-BA65-4AE1-96B5-60FEA6385BB0}" type="slidenum">
              <a:rPr lang="et-EE" smtClean="0"/>
              <a:t>18</a:t>
            </a:fld>
            <a:endParaRPr lang="et-EE"/>
          </a:p>
        </p:txBody>
      </p:sp>
      <p:pic>
        <p:nvPicPr>
          <p:cNvPr id="6" name="Pilt 6" descr="Pilt, millel on kujutatud logo&#10;&#10;Kirjeldus on genereeritud automaatselt">
            <a:extLst>
              <a:ext uri="{FF2B5EF4-FFF2-40B4-BE49-F238E27FC236}">
                <a16:creationId xmlns:a16="http://schemas.microsoft.com/office/drawing/2014/main" id="{E97F4583-608C-BFEC-131B-716C1240CD27}"/>
              </a:ext>
            </a:extLst>
          </p:cNvPr>
          <p:cNvPicPr>
            <a:picLocks noChangeAspect="1"/>
          </p:cNvPicPr>
          <p:nvPr/>
        </p:nvPicPr>
        <p:blipFill>
          <a:blip r:embed="rId4"/>
          <a:stretch>
            <a:fillRect/>
          </a:stretch>
        </p:blipFill>
        <p:spPr>
          <a:xfrm>
            <a:off x="10907149" y="65261"/>
            <a:ext cx="1271696" cy="1422972"/>
          </a:xfrm>
          <a:prstGeom prst="rect">
            <a:avLst/>
          </a:prstGeom>
        </p:spPr>
      </p:pic>
      <p:pic>
        <p:nvPicPr>
          <p:cNvPr id="8" name="Pilt 7" descr="Pilt, millel on kujutatud tekst, Font, kuvatõmmis, järjekord&#10;&#10;Kirjeldus on genereeritud automaatselt">
            <a:extLst>
              <a:ext uri="{FF2B5EF4-FFF2-40B4-BE49-F238E27FC236}">
                <a16:creationId xmlns:a16="http://schemas.microsoft.com/office/drawing/2014/main" id="{3665C5A3-BC1F-5C31-B57E-C2A5FCD52844}"/>
              </a:ext>
            </a:extLst>
          </p:cNvPr>
          <p:cNvPicPr>
            <a:picLocks noChangeAspect="1"/>
          </p:cNvPicPr>
          <p:nvPr/>
        </p:nvPicPr>
        <p:blipFill>
          <a:blip r:embed="rId5"/>
          <a:stretch>
            <a:fillRect/>
          </a:stretch>
        </p:blipFill>
        <p:spPr>
          <a:xfrm>
            <a:off x="76748" y="6130740"/>
            <a:ext cx="6096000" cy="725411"/>
          </a:xfrm>
          <a:prstGeom prst="rect">
            <a:avLst/>
          </a:prstGeom>
        </p:spPr>
      </p:pic>
    </p:spTree>
    <p:extLst>
      <p:ext uri="{BB962C8B-B14F-4D97-AF65-F5344CB8AC3E}">
        <p14:creationId xmlns:p14="http://schemas.microsoft.com/office/powerpoint/2010/main" val="1332941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57FBF01-7491-AEFF-F361-9307B9A43EDD}"/>
              </a:ext>
            </a:extLst>
          </p:cNvPr>
          <p:cNvSpPr>
            <a:spLocks noGrp="1"/>
          </p:cNvSpPr>
          <p:nvPr>
            <p:ph type="title"/>
          </p:nvPr>
        </p:nvSpPr>
        <p:spPr>
          <a:xfrm>
            <a:off x="39210" y="69203"/>
            <a:ext cx="10515600" cy="1325563"/>
          </a:xfrm>
        </p:spPr>
        <p:txBody>
          <a:bodyPr/>
          <a:lstStyle/>
          <a:p>
            <a:r>
              <a:rPr lang="et-EE" sz="2400" err="1">
                <a:solidFill>
                  <a:srgbClr val="4D5156"/>
                </a:solidFill>
                <a:latin typeface="Arial"/>
                <a:cs typeface="Arial"/>
              </a:rPr>
              <a:t>Ghrelin</a:t>
            </a:r>
            <a:r>
              <a:rPr lang="et-EE" sz="2400">
                <a:solidFill>
                  <a:srgbClr val="4D5156"/>
                </a:solidFill>
                <a:latin typeface="Arial"/>
                <a:cs typeface="Arial"/>
              </a:rPr>
              <a:t> </a:t>
            </a:r>
            <a:r>
              <a:rPr lang="et-EE" sz="2400" err="1">
                <a:solidFill>
                  <a:srgbClr val="4D5156"/>
                </a:solidFill>
                <a:latin typeface="Arial"/>
                <a:cs typeface="Arial"/>
              </a:rPr>
              <a:t>is</a:t>
            </a:r>
            <a:r>
              <a:rPr lang="et-EE" sz="2400">
                <a:solidFill>
                  <a:srgbClr val="4D5156"/>
                </a:solidFill>
                <a:latin typeface="Arial"/>
                <a:cs typeface="Arial"/>
              </a:rPr>
              <a:t> a </a:t>
            </a:r>
            <a:r>
              <a:rPr lang="et-EE" sz="2400" err="1">
                <a:solidFill>
                  <a:srgbClr val="4D5156"/>
                </a:solidFill>
                <a:latin typeface="Arial"/>
                <a:cs typeface="Arial"/>
              </a:rPr>
              <a:t>hormone</a:t>
            </a:r>
            <a:r>
              <a:rPr lang="et-EE" sz="2400">
                <a:solidFill>
                  <a:srgbClr val="4D5156"/>
                </a:solidFill>
                <a:latin typeface="Arial"/>
                <a:cs typeface="Arial"/>
              </a:rPr>
              <a:t> </a:t>
            </a:r>
            <a:r>
              <a:rPr lang="et-EE" sz="2400" err="1">
                <a:solidFill>
                  <a:srgbClr val="4D5156"/>
                </a:solidFill>
                <a:latin typeface="Arial"/>
                <a:cs typeface="Arial"/>
              </a:rPr>
              <a:t>produced</a:t>
            </a:r>
            <a:r>
              <a:rPr lang="et-EE" sz="2400">
                <a:solidFill>
                  <a:srgbClr val="4D5156"/>
                </a:solidFill>
                <a:latin typeface="Arial"/>
                <a:cs typeface="Arial"/>
              </a:rPr>
              <a:t> by </a:t>
            </a:r>
            <a:r>
              <a:rPr lang="et-EE" sz="2400" err="1">
                <a:solidFill>
                  <a:srgbClr val="4D5156"/>
                </a:solidFill>
                <a:latin typeface="Arial"/>
                <a:cs typeface="Arial"/>
              </a:rPr>
              <a:t>enteroendocrine</a:t>
            </a:r>
            <a:r>
              <a:rPr lang="et-EE" sz="2400">
                <a:solidFill>
                  <a:srgbClr val="4D5156"/>
                </a:solidFill>
                <a:latin typeface="Arial"/>
                <a:cs typeface="Arial"/>
              </a:rPr>
              <a:t> </a:t>
            </a:r>
            <a:r>
              <a:rPr lang="et-EE" sz="2400" err="1">
                <a:solidFill>
                  <a:srgbClr val="4D5156"/>
                </a:solidFill>
                <a:latin typeface="Arial"/>
                <a:cs typeface="Arial"/>
              </a:rPr>
              <a:t>cells</a:t>
            </a:r>
            <a:r>
              <a:rPr lang="et-EE" sz="2400">
                <a:solidFill>
                  <a:srgbClr val="4D5156"/>
                </a:solidFill>
                <a:latin typeface="Arial"/>
                <a:cs typeface="Arial"/>
              </a:rPr>
              <a:t> of </a:t>
            </a:r>
            <a:r>
              <a:rPr lang="et-EE" sz="2400" err="1">
                <a:solidFill>
                  <a:srgbClr val="4D5156"/>
                </a:solidFill>
                <a:latin typeface="Arial"/>
                <a:cs typeface="Arial"/>
              </a:rPr>
              <a:t>the</a:t>
            </a:r>
            <a:r>
              <a:rPr lang="et-EE" sz="2400">
                <a:solidFill>
                  <a:srgbClr val="4D5156"/>
                </a:solidFill>
                <a:latin typeface="Arial"/>
                <a:cs typeface="Arial"/>
              </a:rPr>
              <a:t> </a:t>
            </a:r>
            <a:r>
              <a:rPr lang="et-EE" sz="2400" err="1">
                <a:solidFill>
                  <a:srgbClr val="4D5156"/>
                </a:solidFill>
                <a:latin typeface="Arial"/>
                <a:cs typeface="Arial"/>
              </a:rPr>
              <a:t>gastrointestinal</a:t>
            </a:r>
            <a:r>
              <a:rPr lang="et-EE" sz="2400">
                <a:solidFill>
                  <a:srgbClr val="4D5156"/>
                </a:solidFill>
                <a:latin typeface="Arial"/>
                <a:cs typeface="Arial"/>
              </a:rPr>
              <a:t> </a:t>
            </a:r>
            <a:r>
              <a:rPr lang="et-EE" sz="2400" err="1">
                <a:solidFill>
                  <a:srgbClr val="4D5156"/>
                </a:solidFill>
                <a:latin typeface="Arial"/>
                <a:cs typeface="Arial"/>
              </a:rPr>
              <a:t>tract</a:t>
            </a:r>
            <a:r>
              <a:rPr lang="et-EE" sz="2400">
                <a:solidFill>
                  <a:srgbClr val="4D5156"/>
                </a:solidFill>
                <a:latin typeface="Arial"/>
                <a:cs typeface="Arial"/>
              </a:rPr>
              <a:t>, </a:t>
            </a:r>
            <a:r>
              <a:rPr lang="et-EE" sz="2400" err="1">
                <a:solidFill>
                  <a:srgbClr val="4D5156"/>
                </a:solidFill>
                <a:latin typeface="Arial"/>
                <a:cs typeface="Arial"/>
              </a:rPr>
              <a:t>especially</a:t>
            </a:r>
            <a:r>
              <a:rPr lang="et-EE" sz="2400">
                <a:solidFill>
                  <a:srgbClr val="4D5156"/>
                </a:solidFill>
                <a:latin typeface="Arial"/>
                <a:cs typeface="Arial"/>
              </a:rPr>
              <a:t> </a:t>
            </a:r>
            <a:r>
              <a:rPr lang="et-EE" sz="2400" err="1">
                <a:solidFill>
                  <a:srgbClr val="4D5156"/>
                </a:solidFill>
                <a:latin typeface="Arial"/>
                <a:cs typeface="Arial"/>
              </a:rPr>
              <a:t>the</a:t>
            </a:r>
            <a:r>
              <a:rPr lang="et-EE" sz="2400">
                <a:solidFill>
                  <a:srgbClr val="4D5156"/>
                </a:solidFill>
                <a:latin typeface="Arial"/>
                <a:cs typeface="Arial"/>
              </a:rPr>
              <a:t> </a:t>
            </a:r>
            <a:r>
              <a:rPr lang="et-EE" sz="2400" err="1">
                <a:solidFill>
                  <a:srgbClr val="4D5156"/>
                </a:solidFill>
                <a:latin typeface="Arial"/>
                <a:cs typeface="Arial"/>
              </a:rPr>
              <a:t>stomach</a:t>
            </a:r>
            <a:r>
              <a:rPr lang="et-EE" sz="2400">
                <a:solidFill>
                  <a:srgbClr val="4D5156"/>
                </a:solidFill>
                <a:latin typeface="Arial"/>
                <a:cs typeface="Arial"/>
              </a:rPr>
              <a:t>, and </a:t>
            </a:r>
            <a:r>
              <a:rPr lang="et-EE" sz="2400" err="1">
                <a:solidFill>
                  <a:srgbClr val="4D5156"/>
                </a:solidFill>
                <a:latin typeface="Arial"/>
                <a:cs typeface="Arial"/>
              </a:rPr>
              <a:t>is</a:t>
            </a:r>
            <a:r>
              <a:rPr lang="et-EE" sz="2400">
                <a:solidFill>
                  <a:srgbClr val="4D5156"/>
                </a:solidFill>
                <a:latin typeface="Arial"/>
                <a:cs typeface="Arial"/>
              </a:rPr>
              <a:t> </a:t>
            </a:r>
            <a:r>
              <a:rPr lang="et-EE" sz="2400" err="1">
                <a:solidFill>
                  <a:srgbClr val="4D5156"/>
                </a:solidFill>
                <a:latin typeface="Arial"/>
                <a:cs typeface="Arial"/>
              </a:rPr>
              <a:t>often</a:t>
            </a:r>
            <a:r>
              <a:rPr lang="et-EE" sz="2400">
                <a:solidFill>
                  <a:srgbClr val="4D5156"/>
                </a:solidFill>
                <a:latin typeface="Arial"/>
                <a:cs typeface="Arial"/>
              </a:rPr>
              <a:t> </a:t>
            </a:r>
            <a:r>
              <a:rPr lang="et-EE" sz="2400" err="1">
                <a:solidFill>
                  <a:srgbClr val="4D5156"/>
                </a:solidFill>
                <a:latin typeface="Arial"/>
                <a:cs typeface="Arial"/>
              </a:rPr>
              <a:t>called</a:t>
            </a:r>
            <a:r>
              <a:rPr lang="et-EE" sz="2400">
                <a:solidFill>
                  <a:srgbClr val="4D5156"/>
                </a:solidFill>
                <a:latin typeface="Arial"/>
                <a:cs typeface="Arial"/>
              </a:rPr>
              <a:t> a "</a:t>
            </a:r>
            <a:r>
              <a:rPr lang="et-EE" sz="2400" err="1">
                <a:solidFill>
                  <a:srgbClr val="4D5156"/>
                </a:solidFill>
                <a:latin typeface="Arial"/>
                <a:cs typeface="Arial"/>
              </a:rPr>
              <a:t>hunger</a:t>
            </a:r>
            <a:r>
              <a:rPr lang="et-EE" sz="2400">
                <a:solidFill>
                  <a:srgbClr val="4D5156"/>
                </a:solidFill>
                <a:latin typeface="Arial"/>
                <a:cs typeface="Arial"/>
              </a:rPr>
              <a:t> </a:t>
            </a:r>
            <a:r>
              <a:rPr lang="et-EE" sz="2400" err="1">
                <a:solidFill>
                  <a:srgbClr val="4D5156"/>
                </a:solidFill>
                <a:latin typeface="Arial"/>
                <a:cs typeface="Arial"/>
              </a:rPr>
              <a:t>hormone</a:t>
            </a:r>
            <a:r>
              <a:rPr lang="et-EE" sz="2400">
                <a:solidFill>
                  <a:srgbClr val="4D5156"/>
                </a:solidFill>
                <a:latin typeface="Arial"/>
                <a:cs typeface="Arial"/>
              </a:rPr>
              <a:t>" </a:t>
            </a:r>
            <a:r>
              <a:rPr lang="et-EE" sz="2400" err="1">
                <a:solidFill>
                  <a:srgbClr val="4D5156"/>
                </a:solidFill>
                <a:latin typeface="Arial"/>
                <a:cs typeface="Arial"/>
              </a:rPr>
              <a:t>because</a:t>
            </a:r>
            <a:r>
              <a:rPr lang="et-EE" sz="2400">
                <a:solidFill>
                  <a:srgbClr val="4D5156"/>
                </a:solidFill>
                <a:latin typeface="Arial"/>
                <a:cs typeface="Arial"/>
              </a:rPr>
              <a:t> </a:t>
            </a:r>
            <a:r>
              <a:rPr lang="et-EE" sz="2400" err="1">
                <a:solidFill>
                  <a:srgbClr val="4D5156"/>
                </a:solidFill>
                <a:latin typeface="Arial"/>
                <a:cs typeface="Arial"/>
              </a:rPr>
              <a:t>it</a:t>
            </a:r>
            <a:r>
              <a:rPr lang="et-EE" sz="2400">
                <a:solidFill>
                  <a:srgbClr val="4D5156"/>
                </a:solidFill>
                <a:latin typeface="Arial"/>
                <a:cs typeface="Arial"/>
              </a:rPr>
              <a:t> </a:t>
            </a:r>
            <a:r>
              <a:rPr lang="et-EE" sz="2400" err="1">
                <a:solidFill>
                  <a:srgbClr val="4D5156"/>
                </a:solidFill>
                <a:latin typeface="Arial"/>
                <a:cs typeface="Arial"/>
              </a:rPr>
              <a:t>increases</a:t>
            </a:r>
            <a:r>
              <a:rPr lang="et-EE" sz="2400">
                <a:solidFill>
                  <a:srgbClr val="4D5156"/>
                </a:solidFill>
                <a:latin typeface="Arial"/>
                <a:cs typeface="Arial"/>
              </a:rPr>
              <a:t> </a:t>
            </a:r>
            <a:r>
              <a:rPr lang="et-EE" sz="2400" err="1">
                <a:solidFill>
                  <a:srgbClr val="4D5156"/>
                </a:solidFill>
                <a:latin typeface="Arial"/>
                <a:cs typeface="Arial"/>
              </a:rPr>
              <a:t>the</a:t>
            </a:r>
            <a:r>
              <a:rPr lang="et-EE" sz="2400">
                <a:solidFill>
                  <a:srgbClr val="4D5156"/>
                </a:solidFill>
                <a:latin typeface="Arial"/>
                <a:cs typeface="Arial"/>
              </a:rPr>
              <a:t> </a:t>
            </a:r>
            <a:r>
              <a:rPr lang="et-EE" sz="2400" err="1">
                <a:solidFill>
                  <a:srgbClr val="4D5156"/>
                </a:solidFill>
                <a:latin typeface="Arial"/>
                <a:cs typeface="Arial"/>
              </a:rPr>
              <a:t>drive</a:t>
            </a:r>
            <a:r>
              <a:rPr lang="et-EE" sz="2400">
                <a:solidFill>
                  <a:srgbClr val="4D5156"/>
                </a:solidFill>
                <a:latin typeface="Arial"/>
                <a:cs typeface="Arial"/>
              </a:rPr>
              <a:t> </a:t>
            </a:r>
            <a:r>
              <a:rPr lang="et-EE" sz="2400" err="1">
                <a:solidFill>
                  <a:srgbClr val="4D5156"/>
                </a:solidFill>
                <a:latin typeface="Arial"/>
                <a:cs typeface="Arial"/>
              </a:rPr>
              <a:t>to</a:t>
            </a:r>
            <a:r>
              <a:rPr lang="et-EE" sz="2400">
                <a:solidFill>
                  <a:srgbClr val="4D5156"/>
                </a:solidFill>
                <a:latin typeface="Arial"/>
                <a:cs typeface="Arial"/>
              </a:rPr>
              <a:t> </a:t>
            </a:r>
            <a:r>
              <a:rPr lang="et-EE" sz="2400" err="1">
                <a:solidFill>
                  <a:srgbClr val="4D5156"/>
                </a:solidFill>
                <a:latin typeface="Arial"/>
                <a:cs typeface="Arial"/>
              </a:rPr>
              <a:t>eat</a:t>
            </a:r>
            <a:r>
              <a:rPr lang="et-EE" sz="2400">
                <a:solidFill>
                  <a:srgbClr val="4D5156"/>
                </a:solidFill>
                <a:latin typeface="Arial"/>
                <a:cs typeface="Arial"/>
              </a:rPr>
              <a:t>.</a:t>
            </a:r>
            <a:endParaRPr lang="et-EE" sz="2400" err="1"/>
          </a:p>
        </p:txBody>
      </p:sp>
      <p:sp>
        <p:nvSpPr>
          <p:cNvPr id="3" name="Sisu kohatäide 2">
            <a:extLst>
              <a:ext uri="{FF2B5EF4-FFF2-40B4-BE49-F238E27FC236}">
                <a16:creationId xmlns:a16="http://schemas.microsoft.com/office/drawing/2014/main" id="{7D939D6A-FD26-D86D-A169-909A9A317CCC}"/>
              </a:ext>
            </a:extLst>
          </p:cNvPr>
          <p:cNvSpPr>
            <a:spLocks noGrp="1"/>
          </p:cNvSpPr>
          <p:nvPr>
            <p:ph sz="half" idx="1"/>
          </p:nvPr>
        </p:nvSpPr>
        <p:spPr/>
        <p:txBody>
          <a:bodyPr vert="horz" lIns="91440" tIns="45720" rIns="91440" bIns="45720" rtlCol="0" anchor="t">
            <a:normAutofit/>
          </a:bodyPr>
          <a:lstStyle/>
          <a:p>
            <a:r>
              <a:rPr lang="et-EE" sz="2400" err="1">
                <a:solidFill>
                  <a:srgbClr val="040C28"/>
                </a:solidFill>
                <a:latin typeface="Arial"/>
                <a:ea typeface="+mn-lt"/>
                <a:cs typeface="+mn-lt"/>
              </a:rPr>
              <a:t>Ghrelin</a:t>
            </a:r>
            <a:r>
              <a:rPr lang="et-EE" sz="2400">
                <a:solidFill>
                  <a:srgbClr val="040C28"/>
                </a:solidFill>
                <a:latin typeface="Arial"/>
                <a:ea typeface="+mn-lt"/>
                <a:cs typeface="+mn-lt"/>
              </a:rPr>
              <a:t> </a:t>
            </a:r>
            <a:r>
              <a:rPr lang="et-EE" sz="2400" err="1">
                <a:solidFill>
                  <a:srgbClr val="040C28"/>
                </a:solidFill>
                <a:latin typeface="Arial"/>
                <a:ea typeface="+mn-lt"/>
                <a:cs typeface="+mn-lt"/>
              </a:rPr>
              <a:t>levels</a:t>
            </a:r>
            <a:r>
              <a:rPr lang="et-EE" sz="2400">
                <a:solidFill>
                  <a:srgbClr val="040C28"/>
                </a:solidFill>
                <a:latin typeface="Arial"/>
                <a:ea typeface="+mn-lt"/>
                <a:cs typeface="+mn-lt"/>
              </a:rPr>
              <a:t> </a:t>
            </a:r>
            <a:r>
              <a:rPr lang="et-EE" sz="2400" err="1">
                <a:solidFill>
                  <a:srgbClr val="040C28"/>
                </a:solidFill>
                <a:latin typeface="Arial"/>
                <a:ea typeface="+mn-lt"/>
                <a:cs typeface="+mn-lt"/>
              </a:rPr>
              <a:t>rise</a:t>
            </a:r>
            <a:r>
              <a:rPr lang="et-EE" sz="2400">
                <a:solidFill>
                  <a:srgbClr val="040C28"/>
                </a:solidFill>
                <a:latin typeface="Arial"/>
                <a:ea typeface="+mn-lt"/>
                <a:cs typeface="+mn-lt"/>
              </a:rPr>
              <a:t> </a:t>
            </a:r>
            <a:r>
              <a:rPr lang="et-EE" sz="2400" err="1">
                <a:solidFill>
                  <a:srgbClr val="040C28"/>
                </a:solidFill>
                <a:latin typeface="Arial"/>
                <a:ea typeface="+mn-lt"/>
                <a:cs typeface="+mn-lt"/>
              </a:rPr>
              <a:t>primarily</a:t>
            </a:r>
            <a:r>
              <a:rPr lang="et-EE" sz="2400">
                <a:solidFill>
                  <a:srgbClr val="040C28"/>
                </a:solidFill>
                <a:latin typeface="Arial"/>
                <a:ea typeface="+mn-lt"/>
                <a:cs typeface="+mn-lt"/>
              </a:rPr>
              <a:t> in </a:t>
            </a:r>
            <a:r>
              <a:rPr lang="et-EE" sz="2400" err="1">
                <a:solidFill>
                  <a:srgbClr val="040C28"/>
                </a:solidFill>
                <a:latin typeface="Arial"/>
                <a:ea typeface="+mn-lt"/>
                <a:cs typeface="+mn-lt"/>
              </a:rPr>
              <a:t>response</a:t>
            </a:r>
            <a:r>
              <a:rPr lang="et-EE" sz="2400">
                <a:solidFill>
                  <a:srgbClr val="040C28"/>
                </a:solidFill>
                <a:latin typeface="Arial"/>
                <a:ea typeface="+mn-lt"/>
                <a:cs typeface="+mn-lt"/>
              </a:rPr>
              <a:t> </a:t>
            </a:r>
            <a:r>
              <a:rPr lang="et-EE" sz="2400" err="1">
                <a:solidFill>
                  <a:srgbClr val="040C28"/>
                </a:solidFill>
                <a:latin typeface="Arial"/>
                <a:ea typeface="+mn-lt"/>
                <a:cs typeface="+mn-lt"/>
              </a:rPr>
              <a:t>to</a:t>
            </a:r>
            <a:r>
              <a:rPr lang="et-EE" sz="2400">
                <a:solidFill>
                  <a:srgbClr val="040C28"/>
                </a:solidFill>
                <a:latin typeface="Arial"/>
                <a:ea typeface="+mn-lt"/>
                <a:cs typeface="+mn-lt"/>
              </a:rPr>
              <a:t> </a:t>
            </a:r>
            <a:r>
              <a:rPr lang="et-EE" sz="2400" err="1">
                <a:solidFill>
                  <a:srgbClr val="040C28"/>
                </a:solidFill>
                <a:latin typeface="Arial"/>
                <a:ea typeface="+mn-lt"/>
                <a:cs typeface="+mn-lt"/>
              </a:rPr>
              <a:t>acute</a:t>
            </a:r>
            <a:r>
              <a:rPr lang="et-EE" sz="2400">
                <a:solidFill>
                  <a:srgbClr val="040C28"/>
                </a:solidFill>
                <a:latin typeface="Arial"/>
                <a:ea typeface="+mn-lt"/>
                <a:cs typeface="+mn-lt"/>
              </a:rPr>
              <a:t> </a:t>
            </a:r>
            <a:r>
              <a:rPr lang="et-EE" sz="2400" err="1">
                <a:solidFill>
                  <a:srgbClr val="040C28"/>
                </a:solidFill>
                <a:latin typeface="Arial"/>
                <a:ea typeface="+mn-lt"/>
                <a:cs typeface="+mn-lt"/>
              </a:rPr>
              <a:t>sleep</a:t>
            </a:r>
            <a:r>
              <a:rPr lang="et-EE" sz="2400">
                <a:solidFill>
                  <a:srgbClr val="040C28"/>
                </a:solidFill>
                <a:latin typeface="Arial"/>
                <a:ea typeface="+mn-lt"/>
                <a:cs typeface="+mn-lt"/>
              </a:rPr>
              <a:t> </a:t>
            </a:r>
            <a:r>
              <a:rPr lang="et-EE" sz="2400" err="1">
                <a:solidFill>
                  <a:srgbClr val="040C28"/>
                </a:solidFill>
                <a:latin typeface="Arial"/>
                <a:ea typeface="+mn-lt"/>
                <a:cs typeface="+mn-lt"/>
              </a:rPr>
              <a:t>deprivation</a:t>
            </a:r>
            <a:r>
              <a:rPr lang="et-EE" sz="2400">
                <a:solidFill>
                  <a:srgbClr val="202124"/>
                </a:solidFill>
                <a:latin typeface="Arial"/>
                <a:ea typeface="+mn-lt"/>
                <a:cs typeface="+mn-lt"/>
              </a:rPr>
              <a:t>, </a:t>
            </a:r>
            <a:r>
              <a:rPr lang="et-EE" sz="2400" err="1">
                <a:solidFill>
                  <a:srgbClr val="202124"/>
                </a:solidFill>
                <a:latin typeface="Arial"/>
                <a:ea typeface="+mn-lt"/>
                <a:cs typeface="+mn-lt"/>
              </a:rPr>
              <a:t>while</a:t>
            </a:r>
            <a:r>
              <a:rPr lang="et-EE" sz="2400">
                <a:solidFill>
                  <a:srgbClr val="202124"/>
                </a:solidFill>
                <a:latin typeface="Arial"/>
                <a:ea typeface="+mn-lt"/>
                <a:cs typeface="+mn-lt"/>
              </a:rPr>
              <a:t> </a:t>
            </a:r>
            <a:r>
              <a:rPr lang="et-EE" sz="2400" err="1">
                <a:solidFill>
                  <a:srgbClr val="202124"/>
                </a:solidFill>
                <a:latin typeface="Arial"/>
                <a:ea typeface="+mn-lt"/>
                <a:cs typeface="+mn-lt"/>
              </a:rPr>
              <a:t>leptin</a:t>
            </a:r>
            <a:r>
              <a:rPr lang="et-EE" sz="2400">
                <a:solidFill>
                  <a:srgbClr val="202124"/>
                </a:solidFill>
                <a:latin typeface="Arial"/>
                <a:ea typeface="+mn-lt"/>
                <a:cs typeface="+mn-lt"/>
              </a:rPr>
              <a:t> </a:t>
            </a:r>
            <a:r>
              <a:rPr lang="et-EE" sz="2400" err="1">
                <a:solidFill>
                  <a:srgbClr val="202124"/>
                </a:solidFill>
                <a:latin typeface="Arial"/>
                <a:ea typeface="+mn-lt"/>
                <a:cs typeface="+mn-lt"/>
              </a:rPr>
              <a:t>levels</a:t>
            </a:r>
            <a:r>
              <a:rPr lang="et-EE" sz="2400">
                <a:solidFill>
                  <a:srgbClr val="202124"/>
                </a:solidFill>
                <a:latin typeface="Arial"/>
                <a:ea typeface="+mn-lt"/>
                <a:cs typeface="+mn-lt"/>
              </a:rPr>
              <a:t> </a:t>
            </a:r>
            <a:r>
              <a:rPr lang="et-EE" sz="2400" err="1">
                <a:solidFill>
                  <a:srgbClr val="202124"/>
                </a:solidFill>
                <a:latin typeface="Arial"/>
                <a:ea typeface="+mn-lt"/>
                <a:cs typeface="+mn-lt"/>
              </a:rPr>
              <a:t>fall</a:t>
            </a:r>
            <a:r>
              <a:rPr lang="et-EE" sz="2400">
                <a:solidFill>
                  <a:srgbClr val="202124"/>
                </a:solidFill>
                <a:latin typeface="Arial"/>
                <a:ea typeface="+mn-lt"/>
                <a:cs typeface="+mn-lt"/>
              </a:rPr>
              <a:t> </a:t>
            </a:r>
            <a:r>
              <a:rPr lang="et-EE" sz="2400" err="1">
                <a:solidFill>
                  <a:srgbClr val="202124"/>
                </a:solidFill>
                <a:latin typeface="Arial"/>
                <a:ea typeface="+mn-lt"/>
                <a:cs typeface="+mn-lt"/>
              </a:rPr>
              <a:t>with</a:t>
            </a:r>
            <a:r>
              <a:rPr lang="et-EE" sz="2400">
                <a:solidFill>
                  <a:srgbClr val="202124"/>
                </a:solidFill>
                <a:latin typeface="Arial"/>
                <a:ea typeface="+mn-lt"/>
                <a:cs typeface="+mn-lt"/>
              </a:rPr>
              <a:t> </a:t>
            </a:r>
            <a:r>
              <a:rPr lang="et-EE" sz="2400" err="1">
                <a:solidFill>
                  <a:srgbClr val="202124"/>
                </a:solidFill>
                <a:latin typeface="Arial"/>
                <a:ea typeface="+mn-lt"/>
                <a:cs typeface="+mn-lt"/>
              </a:rPr>
              <a:t>chronic</a:t>
            </a:r>
            <a:r>
              <a:rPr lang="et-EE" sz="2400">
                <a:solidFill>
                  <a:srgbClr val="202124"/>
                </a:solidFill>
                <a:latin typeface="Arial"/>
                <a:ea typeface="+mn-lt"/>
                <a:cs typeface="+mn-lt"/>
              </a:rPr>
              <a:t> </a:t>
            </a:r>
            <a:r>
              <a:rPr lang="et-EE" sz="2400" err="1">
                <a:solidFill>
                  <a:srgbClr val="202124"/>
                </a:solidFill>
                <a:latin typeface="Arial"/>
                <a:ea typeface="+mn-lt"/>
                <a:cs typeface="+mn-lt"/>
              </a:rPr>
              <a:t>sleeplessness</a:t>
            </a:r>
            <a:r>
              <a:rPr lang="et-EE" sz="2400">
                <a:solidFill>
                  <a:srgbClr val="202124"/>
                </a:solidFill>
                <a:latin typeface="Arial"/>
                <a:ea typeface="+mn-lt"/>
                <a:cs typeface="+mn-lt"/>
              </a:rPr>
              <a:t>.</a:t>
            </a:r>
            <a:endParaRPr lang="et-EE" sz="2400">
              <a:solidFill>
                <a:srgbClr val="000000"/>
              </a:solidFill>
              <a:latin typeface="Arial"/>
              <a:ea typeface="+mn-lt"/>
              <a:cs typeface="+mn-lt"/>
            </a:endParaRPr>
          </a:p>
          <a:p>
            <a:r>
              <a:rPr lang="et-EE" sz="2400">
                <a:solidFill>
                  <a:srgbClr val="202124"/>
                </a:solidFill>
                <a:latin typeface="Arial"/>
                <a:ea typeface="+mn-lt"/>
                <a:cs typeface="+mn-lt"/>
              </a:rPr>
              <a:t>A </a:t>
            </a:r>
            <a:r>
              <a:rPr lang="et-EE" sz="2400" err="1">
                <a:solidFill>
                  <a:srgbClr val="202124"/>
                </a:solidFill>
                <a:latin typeface="Arial"/>
                <a:ea typeface="+mn-lt"/>
                <a:cs typeface="+mn-lt"/>
              </a:rPr>
              <a:t>single</a:t>
            </a:r>
            <a:r>
              <a:rPr lang="et-EE" sz="2400">
                <a:solidFill>
                  <a:srgbClr val="202124"/>
                </a:solidFill>
                <a:latin typeface="Arial"/>
                <a:ea typeface="+mn-lt"/>
                <a:cs typeface="+mn-lt"/>
              </a:rPr>
              <a:t> </a:t>
            </a:r>
            <a:r>
              <a:rPr lang="et-EE" sz="2400" err="1">
                <a:solidFill>
                  <a:srgbClr val="202124"/>
                </a:solidFill>
                <a:latin typeface="Arial"/>
                <a:ea typeface="+mn-lt"/>
                <a:cs typeface="+mn-lt"/>
              </a:rPr>
              <a:t>night</a:t>
            </a:r>
            <a:r>
              <a:rPr lang="et-EE" sz="2400">
                <a:solidFill>
                  <a:srgbClr val="202124"/>
                </a:solidFill>
                <a:latin typeface="Arial"/>
                <a:ea typeface="+mn-lt"/>
                <a:cs typeface="+mn-lt"/>
              </a:rPr>
              <a:t> of poor </a:t>
            </a:r>
            <a:r>
              <a:rPr lang="et-EE" sz="2400" err="1">
                <a:solidFill>
                  <a:srgbClr val="202124"/>
                </a:solidFill>
                <a:latin typeface="Arial"/>
                <a:ea typeface="+mn-lt"/>
                <a:cs typeface="+mn-lt"/>
              </a:rPr>
              <a:t>sleep</a:t>
            </a:r>
            <a:r>
              <a:rPr lang="et-EE" sz="2400">
                <a:solidFill>
                  <a:srgbClr val="202124"/>
                </a:solidFill>
                <a:latin typeface="Arial"/>
                <a:ea typeface="+mn-lt"/>
                <a:cs typeface="+mn-lt"/>
              </a:rPr>
              <a:t> </a:t>
            </a:r>
            <a:r>
              <a:rPr lang="et-EE" sz="2400" err="1">
                <a:solidFill>
                  <a:srgbClr val="202124"/>
                </a:solidFill>
                <a:latin typeface="Arial"/>
                <a:ea typeface="+mn-lt"/>
                <a:cs typeface="+mn-lt"/>
              </a:rPr>
              <a:t>causes</a:t>
            </a:r>
            <a:r>
              <a:rPr lang="et-EE" sz="2400">
                <a:solidFill>
                  <a:srgbClr val="202124"/>
                </a:solidFill>
                <a:latin typeface="Arial"/>
                <a:ea typeface="+mn-lt"/>
                <a:cs typeface="+mn-lt"/>
              </a:rPr>
              <a:t> </a:t>
            </a:r>
            <a:r>
              <a:rPr lang="et-EE" sz="2400" err="1">
                <a:solidFill>
                  <a:srgbClr val="202124"/>
                </a:solidFill>
                <a:latin typeface="Arial"/>
                <a:ea typeface="+mn-lt"/>
                <a:cs typeface="+mn-lt"/>
              </a:rPr>
              <a:t>acute</a:t>
            </a:r>
            <a:r>
              <a:rPr lang="et-EE" sz="2400">
                <a:solidFill>
                  <a:srgbClr val="202124"/>
                </a:solidFill>
                <a:latin typeface="Arial"/>
                <a:ea typeface="+mn-lt"/>
                <a:cs typeface="+mn-lt"/>
              </a:rPr>
              <a:t> </a:t>
            </a:r>
            <a:r>
              <a:rPr lang="et-EE" sz="2400" err="1">
                <a:solidFill>
                  <a:srgbClr val="202124"/>
                </a:solidFill>
                <a:latin typeface="Arial"/>
                <a:ea typeface="+mn-lt"/>
                <a:cs typeface="+mn-lt"/>
              </a:rPr>
              <a:t>rises</a:t>
            </a:r>
            <a:r>
              <a:rPr lang="et-EE" sz="2400">
                <a:solidFill>
                  <a:srgbClr val="202124"/>
                </a:solidFill>
                <a:latin typeface="Arial"/>
                <a:ea typeface="+mn-lt"/>
                <a:cs typeface="+mn-lt"/>
              </a:rPr>
              <a:t> in </a:t>
            </a:r>
            <a:r>
              <a:rPr lang="et-EE" sz="2400" err="1">
                <a:solidFill>
                  <a:srgbClr val="202124"/>
                </a:solidFill>
                <a:latin typeface="Arial"/>
                <a:ea typeface="+mn-lt"/>
                <a:cs typeface="+mn-lt"/>
              </a:rPr>
              <a:t>ghrelin</a:t>
            </a:r>
            <a:r>
              <a:rPr lang="et-EE" sz="2400">
                <a:solidFill>
                  <a:srgbClr val="202124"/>
                </a:solidFill>
                <a:latin typeface="Arial"/>
                <a:ea typeface="+mn-lt"/>
                <a:cs typeface="+mn-lt"/>
              </a:rPr>
              <a:t> </a:t>
            </a:r>
            <a:r>
              <a:rPr lang="et-EE" sz="2400" err="1">
                <a:solidFill>
                  <a:srgbClr val="202124"/>
                </a:solidFill>
                <a:latin typeface="Arial"/>
                <a:ea typeface="+mn-lt"/>
                <a:cs typeface="+mn-lt"/>
              </a:rPr>
              <a:t>levels</a:t>
            </a:r>
            <a:r>
              <a:rPr lang="et-EE" sz="2400">
                <a:solidFill>
                  <a:srgbClr val="202124"/>
                </a:solidFill>
                <a:latin typeface="Arial"/>
                <a:ea typeface="+mn-lt"/>
                <a:cs typeface="+mn-lt"/>
              </a:rPr>
              <a:t>, </a:t>
            </a:r>
            <a:r>
              <a:rPr lang="et-EE" sz="2400" err="1">
                <a:solidFill>
                  <a:srgbClr val="202124"/>
                </a:solidFill>
                <a:latin typeface="Arial"/>
                <a:ea typeface="+mn-lt"/>
                <a:cs typeface="+mn-lt"/>
              </a:rPr>
              <a:t>but</a:t>
            </a:r>
            <a:r>
              <a:rPr lang="et-EE" sz="2400">
                <a:solidFill>
                  <a:srgbClr val="202124"/>
                </a:solidFill>
                <a:latin typeface="Arial"/>
                <a:ea typeface="+mn-lt"/>
                <a:cs typeface="+mn-lt"/>
              </a:rPr>
              <a:t> </a:t>
            </a:r>
            <a:r>
              <a:rPr lang="et-EE" sz="2400" err="1">
                <a:solidFill>
                  <a:srgbClr val="202124"/>
                </a:solidFill>
                <a:latin typeface="Arial"/>
                <a:ea typeface="+mn-lt"/>
                <a:cs typeface="+mn-lt"/>
              </a:rPr>
              <a:t>leptin</a:t>
            </a:r>
            <a:r>
              <a:rPr lang="et-EE" sz="2400">
                <a:solidFill>
                  <a:srgbClr val="202124"/>
                </a:solidFill>
                <a:latin typeface="Arial"/>
                <a:ea typeface="+mn-lt"/>
                <a:cs typeface="+mn-lt"/>
              </a:rPr>
              <a:t> </a:t>
            </a:r>
            <a:r>
              <a:rPr lang="et-EE" sz="2400" err="1">
                <a:solidFill>
                  <a:srgbClr val="202124"/>
                </a:solidFill>
                <a:latin typeface="Arial"/>
                <a:ea typeface="+mn-lt"/>
                <a:cs typeface="+mn-lt"/>
              </a:rPr>
              <a:t>concentrations</a:t>
            </a:r>
            <a:r>
              <a:rPr lang="et-EE" sz="2400">
                <a:solidFill>
                  <a:srgbClr val="202124"/>
                </a:solidFill>
                <a:latin typeface="Arial"/>
                <a:ea typeface="+mn-lt"/>
                <a:cs typeface="+mn-lt"/>
              </a:rPr>
              <a:t> </a:t>
            </a:r>
            <a:r>
              <a:rPr lang="et-EE" sz="2400" err="1">
                <a:solidFill>
                  <a:srgbClr val="202124"/>
                </a:solidFill>
                <a:latin typeface="Arial"/>
                <a:ea typeface="+mn-lt"/>
                <a:cs typeface="+mn-lt"/>
              </a:rPr>
              <a:t>remain</a:t>
            </a:r>
            <a:r>
              <a:rPr lang="et-EE" sz="2400">
                <a:solidFill>
                  <a:srgbClr val="202124"/>
                </a:solidFill>
                <a:latin typeface="Arial"/>
                <a:ea typeface="+mn-lt"/>
                <a:cs typeface="+mn-lt"/>
              </a:rPr>
              <a:t> </a:t>
            </a:r>
            <a:r>
              <a:rPr lang="et-EE" sz="2400" err="1">
                <a:solidFill>
                  <a:srgbClr val="202124"/>
                </a:solidFill>
                <a:latin typeface="Arial"/>
                <a:ea typeface="+mn-lt"/>
                <a:cs typeface="+mn-lt"/>
              </a:rPr>
              <a:t>essentially</a:t>
            </a:r>
            <a:r>
              <a:rPr lang="et-EE" sz="2400">
                <a:solidFill>
                  <a:srgbClr val="202124"/>
                </a:solidFill>
                <a:latin typeface="Arial"/>
                <a:ea typeface="+mn-lt"/>
                <a:cs typeface="+mn-lt"/>
              </a:rPr>
              <a:t> </a:t>
            </a:r>
            <a:r>
              <a:rPr lang="et-EE" sz="2400" err="1">
                <a:solidFill>
                  <a:srgbClr val="202124"/>
                </a:solidFill>
                <a:latin typeface="Arial"/>
                <a:ea typeface="+mn-lt"/>
                <a:cs typeface="+mn-lt"/>
              </a:rPr>
              <a:t>the</a:t>
            </a:r>
            <a:r>
              <a:rPr lang="et-EE" sz="2400">
                <a:solidFill>
                  <a:srgbClr val="202124"/>
                </a:solidFill>
                <a:latin typeface="Arial"/>
                <a:ea typeface="+mn-lt"/>
                <a:cs typeface="+mn-lt"/>
              </a:rPr>
              <a:t> </a:t>
            </a:r>
            <a:r>
              <a:rPr lang="et-EE" sz="2400" err="1">
                <a:solidFill>
                  <a:srgbClr val="202124"/>
                </a:solidFill>
                <a:latin typeface="Arial"/>
                <a:ea typeface="+mn-lt"/>
                <a:cs typeface="+mn-lt"/>
              </a:rPr>
              <a:t>same</a:t>
            </a:r>
            <a:r>
              <a:rPr lang="et-EE" sz="2400">
                <a:solidFill>
                  <a:srgbClr val="202124"/>
                </a:solidFill>
                <a:latin typeface="Arial"/>
                <a:ea typeface="+mn-lt"/>
                <a:cs typeface="+mn-lt"/>
              </a:rPr>
              <a:t>. (5)</a:t>
            </a:r>
          </a:p>
          <a:p>
            <a:pPr marL="0" indent="0">
              <a:buNone/>
            </a:pPr>
            <a:endParaRPr lang="et-EE" sz="1400">
              <a:solidFill>
                <a:srgbClr val="212121"/>
              </a:solidFill>
              <a:latin typeface="Arial"/>
              <a:ea typeface="Calibri"/>
              <a:cs typeface="Calibri"/>
            </a:endParaRPr>
          </a:p>
        </p:txBody>
      </p:sp>
      <p:pic>
        <p:nvPicPr>
          <p:cNvPr id="5" name="Pilt 5" descr="Pilt, millel on kujutatud diagramm&#10;&#10;Kirjeldus on genereeritud automaatselt">
            <a:extLst>
              <a:ext uri="{FF2B5EF4-FFF2-40B4-BE49-F238E27FC236}">
                <a16:creationId xmlns:a16="http://schemas.microsoft.com/office/drawing/2014/main" id="{8CC8353D-862B-C757-D129-821632E6345E}"/>
              </a:ext>
            </a:extLst>
          </p:cNvPr>
          <p:cNvPicPr>
            <a:picLocks noGrp="1" noChangeAspect="1"/>
          </p:cNvPicPr>
          <p:nvPr>
            <p:ph sz="half" idx="2"/>
          </p:nvPr>
        </p:nvPicPr>
        <p:blipFill>
          <a:blip r:embed="rId3"/>
          <a:stretch>
            <a:fillRect/>
          </a:stretch>
        </p:blipFill>
        <p:spPr>
          <a:xfrm>
            <a:off x="6094795" y="1881429"/>
            <a:ext cx="5980590" cy="3250856"/>
          </a:xfrm>
        </p:spPr>
      </p:pic>
      <p:sp>
        <p:nvSpPr>
          <p:cNvPr id="4" name="Slaidinumbri kohatäide 3">
            <a:extLst>
              <a:ext uri="{FF2B5EF4-FFF2-40B4-BE49-F238E27FC236}">
                <a16:creationId xmlns:a16="http://schemas.microsoft.com/office/drawing/2014/main" id="{25CBBD2F-F81B-4DBB-8586-722F98FB689C}"/>
              </a:ext>
            </a:extLst>
          </p:cNvPr>
          <p:cNvSpPr>
            <a:spLocks noGrp="1"/>
          </p:cNvSpPr>
          <p:nvPr>
            <p:ph type="sldNum" sz="quarter" idx="12"/>
          </p:nvPr>
        </p:nvSpPr>
        <p:spPr/>
        <p:txBody>
          <a:bodyPr/>
          <a:lstStyle/>
          <a:p>
            <a:fld id="{ACB39D88-BA65-4AE1-96B5-60FEA6385BB0}" type="slidenum">
              <a:rPr lang="et-EE" smtClean="0"/>
              <a:t>19</a:t>
            </a:fld>
            <a:endParaRPr lang="et-EE"/>
          </a:p>
        </p:txBody>
      </p:sp>
      <p:pic>
        <p:nvPicPr>
          <p:cNvPr id="6" name="Pilt 6" descr="Pilt, millel on kujutatud logo&#10;&#10;Kirjeldus on genereeritud automaatselt">
            <a:extLst>
              <a:ext uri="{FF2B5EF4-FFF2-40B4-BE49-F238E27FC236}">
                <a16:creationId xmlns:a16="http://schemas.microsoft.com/office/drawing/2014/main" id="{2BF49C7B-A840-C91C-2540-A877B567CA7E}"/>
              </a:ext>
            </a:extLst>
          </p:cNvPr>
          <p:cNvPicPr>
            <a:picLocks noChangeAspect="1"/>
          </p:cNvPicPr>
          <p:nvPr/>
        </p:nvPicPr>
        <p:blipFill>
          <a:blip r:embed="rId4"/>
          <a:stretch>
            <a:fillRect/>
          </a:stretch>
        </p:blipFill>
        <p:spPr>
          <a:xfrm>
            <a:off x="10823641" y="3542"/>
            <a:ext cx="1365642" cy="1527357"/>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AD45D899-9DE7-4E93-F5AA-96B104CFFB71}"/>
              </a:ext>
            </a:extLst>
          </p:cNvPr>
          <p:cNvPicPr>
            <a:picLocks noChangeAspect="1"/>
          </p:cNvPicPr>
          <p:nvPr/>
        </p:nvPicPr>
        <p:blipFill>
          <a:blip r:embed="rId5"/>
          <a:stretch>
            <a:fillRect/>
          </a:stretch>
        </p:blipFill>
        <p:spPr>
          <a:xfrm>
            <a:off x="122808" y="5802318"/>
            <a:ext cx="9778753" cy="920277"/>
          </a:xfrm>
          <a:prstGeom prst="rect">
            <a:avLst/>
          </a:prstGeom>
        </p:spPr>
      </p:pic>
    </p:spTree>
    <p:extLst>
      <p:ext uri="{BB962C8B-B14F-4D97-AF65-F5344CB8AC3E}">
        <p14:creationId xmlns:p14="http://schemas.microsoft.com/office/powerpoint/2010/main" val="3023564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70D2C8E-AB55-9625-2BD2-776DFACE68C5}"/>
              </a:ext>
            </a:extLst>
          </p:cNvPr>
          <p:cNvSpPr>
            <a:spLocks noGrp="1"/>
          </p:cNvSpPr>
          <p:nvPr>
            <p:ph type="title"/>
          </p:nvPr>
        </p:nvSpPr>
        <p:spPr>
          <a:xfrm>
            <a:off x="358422" y="-1764"/>
            <a:ext cx="10515600" cy="1325563"/>
          </a:xfrm>
        </p:spPr>
        <p:txBody>
          <a:bodyPr/>
          <a:lstStyle/>
          <a:p>
            <a:r>
              <a:rPr lang="et-EE" err="1">
                <a:latin typeface="Arial"/>
                <a:cs typeface="Calibri Light"/>
              </a:rPr>
              <a:t>Pre-lecture</a:t>
            </a:r>
            <a:r>
              <a:rPr lang="et-EE">
                <a:latin typeface="Arial"/>
                <a:cs typeface="Calibri Light"/>
              </a:rPr>
              <a:t> </a:t>
            </a:r>
            <a:r>
              <a:rPr lang="et-EE" err="1">
                <a:latin typeface="Arial"/>
                <a:cs typeface="Calibri Light"/>
              </a:rPr>
              <a:t>preparation</a:t>
            </a:r>
            <a:endParaRPr lang="et-EE" err="1">
              <a:latin typeface="Arial"/>
            </a:endParaRPr>
          </a:p>
        </p:txBody>
      </p:sp>
      <p:sp>
        <p:nvSpPr>
          <p:cNvPr id="3" name="Sisu kohatäide 2">
            <a:extLst>
              <a:ext uri="{FF2B5EF4-FFF2-40B4-BE49-F238E27FC236}">
                <a16:creationId xmlns:a16="http://schemas.microsoft.com/office/drawing/2014/main" id="{8B75ED4C-209C-C01D-18ED-6977670E25A7}"/>
              </a:ext>
            </a:extLst>
          </p:cNvPr>
          <p:cNvSpPr>
            <a:spLocks noGrp="1"/>
          </p:cNvSpPr>
          <p:nvPr>
            <p:ph idx="1"/>
          </p:nvPr>
        </p:nvSpPr>
        <p:spPr>
          <a:xfrm>
            <a:off x="396399" y="1250480"/>
            <a:ext cx="5167489" cy="4351338"/>
          </a:xfrm>
        </p:spPr>
        <p:txBody>
          <a:bodyPr vert="horz" lIns="91440" tIns="45720" rIns="91440" bIns="45720" rtlCol="0" anchor="t">
            <a:normAutofit/>
          </a:bodyPr>
          <a:lstStyle/>
          <a:p>
            <a:pPr marL="457200" indent="-457200">
              <a:buAutoNum type="arabicPeriod"/>
            </a:pPr>
            <a:r>
              <a:rPr lang="et-EE" sz="2400" err="1">
                <a:solidFill>
                  <a:srgbClr val="212121"/>
                </a:solidFill>
                <a:latin typeface="Arial"/>
                <a:ea typeface="+mn-lt"/>
                <a:cs typeface="+mn-lt"/>
              </a:rPr>
              <a:t>How</a:t>
            </a:r>
            <a:r>
              <a:rPr lang="et-EE" sz="2400">
                <a:solidFill>
                  <a:srgbClr val="212121"/>
                </a:solidFill>
                <a:latin typeface="Arial"/>
                <a:ea typeface="+mn-lt"/>
                <a:cs typeface="+mn-lt"/>
              </a:rPr>
              <a:t> </a:t>
            </a:r>
            <a:r>
              <a:rPr lang="et-EE" sz="2400" err="1">
                <a:solidFill>
                  <a:srgbClr val="212121"/>
                </a:solidFill>
                <a:latin typeface="Arial"/>
                <a:ea typeface="+mn-lt"/>
                <a:cs typeface="+mn-lt"/>
              </a:rPr>
              <a:t>sleep</a:t>
            </a:r>
            <a:r>
              <a:rPr lang="et-EE" sz="2400">
                <a:solidFill>
                  <a:srgbClr val="212121"/>
                </a:solidFill>
                <a:latin typeface="Arial"/>
                <a:ea typeface="+mn-lt"/>
                <a:cs typeface="+mn-lt"/>
              </a:rPr>
              <a:t> </a:t>
            </a:r>
            <a:r>
              <a:rPr lang="et-EE" sz="2400" err="1">
                <a:solidFill>
                  <a:srgbClr val="212121"/>
                </a:solidFill>
                <a:latin typeface="Arial"/>
                <a:ea typeface="+mn-lt"/>
                <a:cs typeface="+mn-lt"/>
              </a:rPr>
              <a:t>works</a:t>
            </a:r>
            <a:r>
              <a:rPr lang="et-EE" sz="2400">
                <a:solidFill>
                  <a:srgbClr val="212121"/>
                </a:solidFill>
                <a:latin typeface="Arial"/>
                <a:ea typeface="+mn-lt"/>
                <a:cs typeface="+mn-lt"/>
              </a:rPr>
              <a:t>?</a:t>
            </a:r>
            <a:endParaRPr lang="et-EE">
              <a:cs typeface="Calibri" panose="020F0502020204030204"/>
            </a:endParaRPr>
          </a:p>
          <a:p>
            <a:pPr lvl="1"/>
            <a:r>
              <a:rPr lang="et-EE" sz="2000">
                <a:solidFill>
                  <a:srgbClr val="1155CC"/>
                </a:solidFill>
                <a:latin typeface="Arial"/>
                <a:ea typeface="+mn-lt"/>
                <a:cs typeface="+mn-lt"/>
                <a:hlinkClick r:id="rId3"/>
              </a:rPr>
              <a:t>https://www.sleepfoundation.org/how-sleep-works</a:t>
            </a:r>
            <a:endParaRPr lang="en-US" sz="2000">
              <a:latin typeface="Arial"/>
              <a:cs typeface="Calibri"/>
            </a:endParaRPr>
          </a:p>
          <a:p>
            <a:pPr marL="0" indent="0">
              <a:buNone/>
            </a:pPr>
            <a:r>
              <a:rPr lang="et-EE" sz="2400">
                <a:solidFill>
                  <a:srgbClr val="212121"/>
                </a:solidFill>
                <a:latin typeface="Arial"/>
                <a:ea typeface="+mn-lt"/>
                <a:cs typeface="+mn-lt"/>
              </a:rPr>
              <a:t>2.  </a:t>
            </a:r>
            <a:r>
              <a:rPr lang="et-EE" sz="2400" err="1">
                <a:solidFill>
                  <a:srgbClr val="212121"/>
                </a:solidFill>
                <a:latin typeface="Arial"/>
                <a:ea typeface="+mn-lt"/>
                <a:cs typeface="+mn-lt"/>
              </a:rPr>
              <a:t>Mechanisms</a:t>
            </a:r>
            <a:r>
              <a:rPr lang="et-EE" sz="2400">
                <a:solidFill>
                  <a:srgbClr val="212121"/>
                </a:solidFill>
                <a:latin typeface="Arial"/>
                <a:ea typeface="+mn-lt"/>
                <a:cs typeface="+mn-lt"/>
              </a:rPr>
              <a:t> </a:t>
            </a:r>
            <a:r>
              <a:rPr lang="et-EE" sz="2400" err="1">
                <a:solidFill>
                  <a:srgbClr val="212121"/>
                </a:solidFill>
                <a:latin typeface="Arial"/>
                <a:ea typeface="+mn-lt"/>
                <a:cs typeface="+mn-lt"/>
              </a:rPr>
              <a:t>linking</a:t>
            </a:r>
            <a:r>
              <a:rPr lang="et-EE" sz="2400">
                <a:solidFill>
                  <a:srgbClr val="212121"/>
                </a:solidFill>
                <a:latin typeface="Arial"/>
                <a:ea typeface="+mn-lt"/>
                <a:cs typeface="+mn-lt"/>
              </a:rPr>
              <a:t> </a:t>
            </a:r>
            <a:r>
              <a:rPr lang="et-EE" sz="2400" err="1">
                <a:solidFill>
                  <a:srgbClr val="212121"/>
                </a:solidFill>
                <a:latin typeface="Arial"/>
                <a:ea typeface="+mn-lt"/>
                <a:cs typeface="+mn-lt"/>
              </a:rPr>
              <a:t>circadian</a:t>
            </a:r>
            <a:r>
              <a:rPr lang="et-EE" sz="2400">
                <a:solidFill>
                  <a:srgbClr val="212121"/>
                </a:solidFill>
                <a:latin typeface="Arial"/>
                <a:ea typeface="+mn-lt"/>
                <a:cs typeface="+mn-lt"/>
              </a:rPr>
              <a:t>  </a:t>
            </a:r>
            <a:r>
              <a:rPr lang="et-EE" sz="2400" err="1">
                <a:solidFill>
                  <a:srgbClr val="212121"/>
                </a:solidFill>
                <a:latin typeface="Arial"/>
                <a:ea typeface="+mn-lt"/>
                <a:cs typeface="+mn-lt"/>
              </a:rPr>
              <a:t>clocks</a:t>
            </a:r>
            <a:r>
              <a:rPr lang="et-EE" sz="2400">
                <a:solidFill>
                  <a:srgbClr val="212121"/>
                </a:solidFill>
                <a:latin typeface="Arial"/>
                <a:ea typeface="+mn-lt"/>
                <a:cs typeface="+mn-lt"/>
              </a:rPr>
              <a:t>, </a:t>
            </a:r>
            <a:r>
              <a:rPr lang="et-EE" sz="2400" err="1">
                <a:solidFill>
                  <a:srgbClr val="212121"/>
                </a:solidFill>
                <a:latin typeface="Arial"/>
                <a:ea typeface="+mn-lt"/>
                <a:cs typeface="+mn-lt"/>
              </a:rPr>
              <a:t>sleep</a:t>
            </a:r>
            <a:r>
              <a:rPr lang="et-EE" sz="2400">
                <a:solidFill>
                  <a:srgbClr val="212121"/>
                </a:solidFill>
                <a:latin typeface="Arial"/>
                <a:ea typeface="+mn-lt"/>
                <a:cs typeface="+mn-lt"/>
              </a:rPr>
              <a:t>, and </a:t>
            </a:r>
            <a:r>
              <a:rPr lang="et-EE" sz="2400" err="1">
                <a:solidFill>
                  <a:srgbClr val="212121"/>
                </a:solidFill>
                <a:latin typeface="Arial"/>
                <a:ea typeface="+mn-lt"/>
                <a:cs typeface="+mn-lt"/>
              </a:rPr>
              <a:t>neurodegeneration</a:t>
            </a:r>
            <a:r>
              <a:rPr lang="et-EE" sz="2400">
                <a:solidFill>
                  <a:srgbClr val="212121"/>
                </a:solidFill>
                <a:latin typeface="Arial"/>
                <a:ea typeface="+mn-lt"/>
                <a:cs typeface="+mn-lt"/>
              </a:rPr>
              <a:t>. </a:t>
            </a:r>
            <a:endParaRPr lang="et-EE" sz="2400">
              <a:solidFill>
                <a:srgbClr val="000000"/>
              </a:solidFill>
              <a:latin typeface="Arial"/>
              <a:ea typeface="+mn-lt"/>
              <a:cs typeface="+mn-lt"/>
            </a:endParaRPr>
          </a:p>
          <a:p>
            <a:pPr lvl="1"/>
            <a:r>
              <a:rPr lang="et-EE" sz="2000">
                <a:solidFill>
                  <a:srgbClr val="0563C1"/>
                </a:solidFill>
                <a:latin typeface="Arial"/>
                <a:ea typeface="+mn-lt"/>
                <a:cs typeface="+mn-lt"/>
                <a:hlinkClick r:id="rId4"/>
              </a:rPr>
              <a:t>https://pubmed.ncbi.nlm.nih.gov/27885006/</a:t>
            </a:r>
          </a:p>
          <a:p>
            <a:pPr marL="0" indent="0">
              <a:buNone/>
            </a:pPr>
            <a:endParaRPr lang="et-EE" sz="2400">
              <a:solidFill>
                <a:srgbClr val="000000"/>
              </a:solidFill>
              <a:latin typeface="Calibri"/>
              <a:cs typeface="Calibri"/>
            </a:endParaRPr>
          </a:p>
          <a:p>
            <a:pPr lvl="1"/>
            <a:endParaRPr lang="et-EE" sz="2000">
              <a:solidFill>
                <a:srgbClr val="0563C1"/>
              </a:solidFill>
              <a:latin typeface="Arial"/>
              <a:cs typeface="Calibri"/>
            </a:endParaRPr>
          </a:p>
          <a:p>
            <a:pPr lvl="1"/>
            <a:endParaRPr lang="et-EE" sz="2000">
              <a:solidFill>
                <a:srgbClr val="0563C1"/>
              </a:solidFill>
              <a:latin typeface="Arial"/>
              <a:cs typeface="Calibri"/>
            </a:endParaRPr>
          </a:p>
          <a:p>
            <a:pPr lvl="1"/>
            <a:endParaRPr lang="et-EE" sz="2000">
              <a:solidFill>
                <a:srgbClr val="0563C1"/>
              </a:solidFill>
              <a:latin typeface="Arial"/>
              <a:cs typeface="Calibri"/>
            </a:endParaRPr>
          </a:p>
        </p:txBody>
      </p:sp>
      <p:sp>
        <p:nvSpPr>
          <p:cNvPr id="6" name="Slaidinumbri kohatäide 5">
            <a:extLst>
              <a:ext uri="{FF2B5EF4-FFF2-40B4-BE49-F238E27FC236}">
                <a16:creationId xmlns:a16="http://schemas.microsoft.com/office/drawing/2014/main" id="{EC2E6DC8-E941-4DC1-6C55-0F807399D3A0}"/>
              </a:ext>
            </a:extLst>
          </p:cNvPr>
          <p:cNvSpPr>
            <a:spLocks noGrp="1"/>
          </p:cNvSpPr>
          <p:nvPr>
            <p:ph type="sldNum" sz="quarter" idx="12"/>
          </p:nvPr>
        </p:nvSpPr>
        <p:spPr/>
        <p:txBody>
          <a:bodyPr/>
          <a:lstStyle/>
          <a:p>
            <a:fld id="{ACB39D88-BA65-4AE1-96B5-60FEA6385BB0}" type="slidenum">
              <a:rPr lang="et-EE" smtClean="0"/>
              <a:t>2</a:t>
            </a:fld>
            <a:endParaRPr lang="et-EE"/>
          </a:p>
        </p:txBody>
      </p:sp>
      <p:pic>
        <p:nvPicPr>
          <p:cNvPr id="4" name="Pilt 4">
            <a:extLst>
              <a:ext uri="{FF2B5EF4-FFF2-40B4-BE49-F238E27FC236}">
                <a16:creationId xmlns:a16="http://schemas.microsoft.com/office/drawing/2014/main" id="{08D7E037-88C6-0CEB-BE01-E9DD93EE4B60}"/>
              </a:ext>
            </a:extLst>
          </p:cNvPr>
          <p:cNvPicPr>
            <a:picLocks noChangeAspect="1"/>
          </p:cNvPicPr>
          <p:nvPr/>
        </p:nvPicPr>
        <p:blipFill>
          <a:blip r:embed="rId5"/>
          <a:stretch>
            <a:fillRect/>
          </a:stretch>
        </p:blipFill>
        <p:spPr>
          <a:xfrm>
            <a:off x="6960121" y="3318493"/>
            <a:ext cx="4394200" cy="3100505"/>
          </a:xfrm>
          <a:prstGeom prst="rect">
            <a:avLst/>
          </a:prstGeom>
        </p:spPr>
      </p:pic>
      <p:pic>
        <p:nvPicPr>
          <p:cNvPr id="5" name="Pilt 5" descr="Pilt, millel on kujutatud tekst&#10;&#10;Kirjeldus on genereeritud automaatselt">
            <a:extLst>
              <a:ext uri="{FF2B5EF4-FFF2-40B4-BE49-F238E27FC236}">
                <a16:creationId xmlns:a16="http://schemas.microsoft.com/office/drawing/2014/main" id="{EBAA3AD7-C133-980C-517E-8DC5D012DC34}"/>
              </a:ext>
            </a:extLst>
          </p:cNvPr>
          <p:cNvPicPr>
            <a:picLocks noChangeAspect="1"/>
          </p:cNvPicPr>
          <p:nvPr/>
        </p:nvPicPr>
        <p:blipFill>
          <a:blip r:embed="rId6"/>
          <a:stretch>
            <a:fillRect/>
          </a:stretch>
        </p:blipFill>
        <p:spPr>
          <a:xfrm>
            <a:off x="6883400" y="161021"/>
            <a:ext cx="4408310" cy="3114014"/>
          </a:xfrm>
          <a:prstGeom prst="rect">
            <a:avLst/>
          </a:prstGeom>
        </p:spPr>
      </p:pic>
      <p:pic>
        <p:nvPicPr>
          <p:cNvPr id="7" name="Pilt 7" descr="Pilt, millel on kujutatud logo&#10;&#10;Kirjeldus on genereeritud automaatselt">
            <a:extLst>
              <a:ext uri="{FF2B5EF4-FFF2-40B4-BE49-F238E27FC236}">
                <a16:creationId xmlns:a16="http://schemas.microsoft.com/office/drawing/2014/main" id="{C3FBA43E-4E61-2C39-61AF-D3F98CDBD7F4}"/>
              </a:ext>
            </a:extLst>
          </p:cNvPr>
          <p:cNvPicPr>
            <a:picLocks noChangeAspect="1"/>
          </p:cNvPicPr>
          <p:nvPr/>
        </p:nvPicPr>
        <p:blipFill>
          <a:blip r:embed="rId7"/>
          <a:stretch>
            <a:fillRect/>
          </a:stretch>
        </p:blipFill>
        <p:spPr>
          <a:xfrm>
            <a:off x="162299" y="4822384"/>
            <a:ext cx="1396754" cy="1566272"/>
          </a:xfrm>
          <a:prstGeom prst="rect">
            <a:avLst/>
          </a:prstGeom>
        </p:spPr>
      </p:pic>
      <p:pic>
        <p:nvPicPr>
          <p:cNvPr id="8" name="Pilt 7" descr="Pilt, millel on kujutatud tekst, Font, kuvatõmmis, järjekord&#10;&#10;Kirjeldus on genereeritud automaatselt">
            <a:extLst>
              <a:ext uri="{FF2B5EF4-FFF2-40B4-BE49-F238E27FC236}">
                <a16:creationId xmlns:a16="http://schemas.microsoft.com/office/drawing/2014/main" id="{725B9E1F-CA2A-BFB6-7278-94A2AD2C4D49}"/>
              </a:ext>
            </a:extLst>
          </p:cNvPr>
          <p:cNvPicPr>
            <a:picLocks noChangeAspect="1"/>
          </p:cNvPicPr>
          <p:nvPr/>
        </p:nvPicPr>
        <p:blipFill>
          <a:blip r:embed="rId8"/>
          <a:stretch>
            <a:fillRect/>
          </a:stretch>
        </p:blipFill>
        <p:spPr>
          <a:xfrm>
            <a:off x="1682978" y="5796337"/>
            <a:ext cx="5048936" cy="703483"/>
          </a:xfrm>
          <a:prstGeom prst="rect">
            <a:avLst/>
          </a:prstGeom>
        </p:spPr>
      </p:pic>
    </p:spTree>
    <p:extLst>
      <p:ext uri="{BB962C8B-B14F-4D97-AF65-F5344CB8AC3E}">
        <p14:creationId xmlns:p14="http://schemas.microsoft.com/office/powerpoint/2010/main" val="2009153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BF6A3BA-709A-81C6-99F8-D802FB03EECA}"/>
              </a:ext>
            </a:extLst>
          </p:cNvPr>
          <p:cNvSpPr>
            <a:spLocks noGrp="1"/>
          </p:cNvSpPr>
          <p:nvPr>
            <p:ph type="title"/>
          </p:nvPr>
        </p:nvSpPr>
        <p:spPr>
          <a:xfrm>
            <a:off x="4654296" y="329184"/>
            <a:ext cx="6894576" cy="1783080"/>
          </a:xfrm>
        </p:spPr>
        <p:txBody>
          <a:bodyPr anchor="b">
            <a:normAutofit/>
          </a:bodyPr>
          <a:lstStyle/>
          <a:p>
            <a:r>
              <a:rPr lang="et-EE" sz="5400">
                <a:cs typeface="Calibri Light"/>
              </a:rPr>
              <a:t>Human (gene) sleep clock system</a:t>
            </a:r>
            <a:endParaRPr lang="et-EE" sz="5400"/>
          </a:p>
        </p:txBody>
      </p:sp>
      <p:sp>
        <p:nvSpPr>
          <p:cNvPr id="3" name="Sisu kohatäide 2">
            <a:extLst>
              <a:ext uri="{FF2B5EF4-FFF2-40B4-BE49-F238E27FC236}">
                <a16:creationId xmlns:a16="http://schemas.microsoft.com/office/drawing/2014/main" id="{76D6C6C5-6207-C3CC-97F3-2665ECC3F86C}"/>
              </a:ext>
            </a:extLst>
          </p:cNvPr>
          <p:cNvSpPr>
            <a:spLocks noGrp="1"/>
          </p:cNvSpPr>
          <p:nvPr>
            <p:ph idx="1"/>
          </p:nvPr>
        </p:nvSpPr>
        <p:spPr>
          <a:xfrm>
            <a:off x="4654296" y="2706624"/>
            <a:ext cx="6894576" cy="3483864"/>
          </a:xfrm>
        </p:spPr>
        <p:txBody>
          <a:bodyPr vert="horz" lIns="91440" tIns="45720" rIns="91440" bIns="45720" rtlCol="0" anchor="t">
            <a:normAutofit/>
          </a:bodyPr>
          <a:lstStyle/>
          <a:p>
            <a:r>
              <a:rPr lang="et-EE" sz="2000" err="1">
                <a:ea typeface="+mn-lt"/>
                <a:cs typeface="+mn-lt"/>
              </a:rPr>
              <a:t>Candidate</a:t>
            </a:r>
            <a:r>
              <a:rPr lang="et-EE" sz="2000">
                <a:ea typeface="+mn-lt"/>
                <a:cs typeface="+mn-lt"/>
              </a:rPr>
              <a:t> </a:t>
            </a:r>
            <a:r>
              <a:rPr lang="et-EE" sz="2000" err="1">
                <a:ea typeface="+mn-lt"/>
                <a:cs typeface="+mn-lt"/>
              </a:rPr>
              <a:t>Genes</a:t>
            </a:r>
            <a:r>
              <a:rPr lang="et-EE" sz="2000">
                <a:ea typeface="+mn-lt"/>
                <a:cs typeface="+mn-lt"/>
              </a:rPr>
              <a:t> </a:t>
            </a:r>
            <a:endParaRPr lang="et-EE" sz="2000">
              <a:cs typeface="Calibri" panose="020F0502020204030204"/>
            </a:endParaRPr>
          </a:p>
          <a:p>
            <a:r>
              <a:rPr lang="et-EE" sz="2000">
                <a:ea typeface="+mn-lt"/>
                <a:cs typeface="+mn-lt"/>
              </a:rPr>
              <a:t>The </a:t>
            </a:r>
            <a:r>
              <a:rPr lang="et-EE" sz="2000" err="1">
                <a:ea typeface="+mn-lt"/>
                <a:cs typeface="+mn-lt"/>
              </a:rPr>
              <a:t>timing</a:t>
            </a:r>
            <a:r>
              <a:rPr lang="et-EE" sz="2000">
                <a:ea typeface="+mn-lt"/>
                <a:cs typeface="+mn-lt"/>
              </a:rPr>
              <a:t> of </a:t>
            </a:r>
            <a:r>
              <a:rPr lang="et-EE" sz="2000" err="1">
                <a:ea typeface="+mn-lt"/>
                <a:cs typeface="+mn-lt"/>
              </a:rPr>
              <a:t>the</a:t>
            </a:r>
            <a:r>
              <a:rPr lang="et-EE" sz="2000">
                <a:ea typeface="+mn-lt"/>
                <a:cs typeface="+mn-lt"/>
              </a:rPr>
              <a:t> peaks and </a:t>
            </a:r>
            <a:r>
              <a:rPr lang="et-EE" sz="2000" err="1">
                <a:ea typeface="+mn-lt"/>
                <a:cs typeface="+mn-lt"/>
              </a:rPr>
              <a:t>troughs</a:t>
            </a:r>
            <a:r>
              <a:rPr lang="et-EE" sz="2000">
                <a:ea typeface="+mn-lt"/>
                <a:cs typeface="+mn-lt"/>
              </a:rPr>
              <a:t> of </a:t>
            </a:r>
            <a:r>
              <a:rPr lang="et-EE" sz="2000" err="1">
                <a:ea typeface="+mn-lt"/>
                <a:cs typeface="+mn-lt"/>
              </a:rPr>
              <a:t>daytime</a:t>
            </a:r>
            <a:r>
              <a:rPr lang="et-EE" sz="2000">
                <a:ea typeface="+mn-lt"/>
                <a:cs typeface="+mn-lt"/>
              </a:rPr>
              <a:t> </a:t>
            </a:r>
            <a:r>
              <a:rPr lang="et-EE" sz="2000" err="1">
                <a:ea typeface="+mn-lt"/>
                <a:cs typeface="+mn-lt"/>
              </a:rPr>
              <a:t>alertness</a:t>
            </a:r>
            <a:r>
              <a:rPr lang="et-EE" sz="2000">
                <a:ea typeface="+mn-lt"/>
                <a:cs typeface="+mn-lt"/>
              </a:rPr>
              <a:t> and </a:t>
            </a:r>
            <a:r>
              <a:rPr lang="et-EE" sz="2000" err="1">
                <a:ea typeface="+mn-lt"/>
                <a:cs typeface="+mn-lt"/>
              </a:rPr>
              <a:t>the</a:t>
            </a:r>
            <a:r>
              <a:rPr lang="et-EE" sz="2000">
                <a:ea typeface="+mn-lt"/>
                <a:cs typeface="+mn-lt"/>
              </a:rPr>
              <a:t> </a:t>
            </a:r>
            <a:r>
              <a:rPr lang="et-EE" sz="2000" err="1">
                <a:ea typeface="+mn-lt"/>
                <a:cs typeface="+mn-lt"/>
              </a:rPr>
              <a:t>timing</a:t>
            </a:r>
            <a:r>
              <a:rPr lang="et-EE" sz="2000">
                <a:ea typeface="+mn-lt"/>
                <a:cs typeface="+mn-lt"/>
              </a:rPr>
              <a:t> of </a:t>
            </a:r>
            <a:r>
              <a:rPr lang="et-EE" sz="2000" err="1">
                <a:ea typeface="+mn-lt"/>
                <a:cs typeface="+mn-lt"/>
              </a:rPr>
              <a:t>nocturnal</a:t>
            </a:r>
            <a:r>
              <a:rPr lang="et-EE" sz="2000">
                <a:ea typeface="+mn-lt"/>
                <a:cs typeface="+mn-lt"/>
              </a:rPr>
              <a:t> </a:t>
            </a:r>
            <a:r>
              <a:rPr lang="et-EE" sz="2000" err="1">
                <a:ea typeface="+mn-lt"/>
                <a:cs typeface="+mn-lt"/>
              </a:rPr>
              <a:t>sleep</a:t>
            </a:r>
            <a:r>
              <a:rPr lang="et-EE" sz="2000">
                <a:ea typeface="+mn-lt"/>
                <a:cs typeface="+mn-lt"/>
              </a:rPr>
              <a:t> (</a:t>
            </a:r>
            <a:r>
              <a:rPr lang="et-EE" sz="2000" err="1">
                <a:ea typeface="+mn-lt"/>
                <a:cs typeface="+mn-lt"/>
              </a:rPr>
              <a:t>i.e</a:t>
            </a:r>
            <a:r>
              <a:rPr lang="et-EE" sz="2000">
                <a:ea typeface="+mn-lt"/>
                <a:cs typeface="+mn-lt"/>
              </a:rPr>
              <a:t>., </a:t>
            </a:r>
            <a:r>
              <a:rPr lang="et-EE" sz="2000" err="1">
                <a:ea typeface="+mn-lt"/>
                <a:cs typeface="+mn-lt"/>
              </a:rPr>
              <a:t>diurnal</a:t>
            </a:r>
            <a:r>
              <a:rPr lang="et-EE" sz="2000">
                <a:ea typeface="+mn-lt"/>
                <a:cs typeface="+mn-lt"/>
              </a:rPr>
              <a:t> </a:t>
            </a:r>
            <a:r>
              <a:rPr lang="et-EE" sz="2000" err="1">
                <a:ea typeface="+mn-lt"/>
                <a:cs typeface="+mn-lt"/>
              </a:rPr>
              <a:t>preference</a:t>
            </a:r>
            <a:r>
              <a:rPr lang="et-EE" sz="2000">
                <a:ea typeface="+mn-lt"/>
                <a:cs typeface="+mn-lt"/>
              </a:rPr>
              <a:t>) are </a:t>
            </a:r>
            <a:r>
              <a:rPr lang="et-EE" sz="2000" err="1">
                <a:ea typeface="+mn-lt"/>
                <a:cs typeface="+mn-lt"/>
              </a:rPr>
              <a:t>highly</a:t>
            </a:r>
            <a:r>
              <a:rPr lang="et-EE" sz="2000">
                <a:ea typeface="+mn-lt"/>
                <a:cs typeface="+mn-lt"/>
              </a:rPr>
              <a:t> </a:t>
            </a:r>
            <a:r>
              <a:rPr lang="et-EE" sz="2000" err="1">
                <a:ea typeface="+mn-lt"/>
                <a:cs typeface="+mn-lt"/>
              </a:rPr>
              <a:t>variable</a:t>
            </a:r>
            <a:r>
              <a:rPr lang="et-EE" sz="2000">
                <a:ea typeface="+mn-lt"/>
                <a:cs typeface="+mn-lt"/>
              </a:rPr>
              <a:t> </a:t>
            </a:r>
            <a:r>
              <a:rPr lang="et-EE" sz="2000" err="1">
                <a:ea typeface="+mn-lt"/>
                <a:cs typeface="+mn-lt"/>
              </a:rPr>
              <a:t>among</a:t>
            </a:r>
            <a:r>
              <a:rPr lang="et-EE" sz="2000">
                <a:ea typeface="+mn-lt"/>
                <a:cs typeface="+mn-lt"/>
              </a:rPr>
              <a:t> </a:t>
            </a:r>
            <a:r>
              <a:rPr lang="et-EE" sz="2000" err="1">
                <a:ea typeface="+mn-lt"/>
                <a:cs typeface="+mn-lt"/>
              </a:rPr>
              <a:t>healthy</a:t>
            </a:r>
            <a:r>
              <a:rPr lang="et-EE" sz="2000">
                <a:ea typeface="+mn-lt"/>
                <a:cs typeface="+mn-lt"/>
              </a:rPr>
              <a:t> </a:t>
            </a:r>
            <a:r>
              <a:rPr lang="et-EE" sz="2000" err="1">
                <a:ea typeface="+mn-lt"/>
                <a:cs typeface="+mn-lt"/>
              </a:rPr>
              <a:t>individuals</a:t>
            </a:r>
            <a:r>
              <a:rPr lang="et-EE" sz="2000">
                <a:ea typeface="+mn-lt"/>
                <a:cs typeface="+mn-lt"/>
              </a:rPr>
              <a:t>.</a:t>
            </a:r>
          </a:p>
          <a:p>
            <a:r>
              <a:rPr lang="et-EE" sz="2000">
                <a:ea typeface="+mn-lt"/>
                <a:cs typeface="+mn-lt"/>
              </a:rPr>
              <a:t> </a:t>
            </a:r>
            <a:r>
              <a:rPr lang="et-EE" sz="2000" err="1">
                <a:ea typeface="+mn-lt"/>
                <a:cs typeface="+mn-lt"/>
              </a:rPr>
              <a:t>Some</a:t>
            </a:r>
            <a:r>
              <a:rPr lang="et-EE" sz="2000">
                <a:ea typeface="+mn-lt"/>
                <a:cs typeface="+mn-lt"/>
              </a:rPr>
              <a:t> </a:t>
            </a:r>
            <a:r>
              <a:rPr lang="et-EE" sz="2000" err="1">
                <a:ea typeface="+mn-lt"/>
                <a:cs typeface="+mn-lt"/>
              </a:rPr>
              <a:t>go</a:t>
            </a:r>
            <a:r>
              <a:rPr lang="et-EE" sz="2000">
                <a:ea typeface="+mn-lt"/>
                <a:cs typeface="+mn-lt"/>
              </a:rPr>
              <a:t> </a:t>
            </a:r>
            <a:r>
              <a:rPr lang="et-EE" sz="2000" err="1">
                <a:ea typeface="+mn-lt"/>
                <a:cs typeface="+mn-lt"/>
              </a:rPr>
              <a:t>to</a:t>
            </a:r>
            <a:r>
              <a:rPr lang="et-EE" sz="2000">
                <a:ea typeface="+mn-lt"/>
                <a:cs typeface="+mn-lt"/>
              </a:rPr>
              <a:t> </a:t>
            </a:r>
            <a:r>
              <a:rPr lang="et-EE" sz="2000" err="1">
                <a:ea typeface="+mn-lt"/>
                <a:cs typeface="+mn-lt"/>
              </a:rPr>
              <a:t>sleep</a:t>
            </a:r>
            <a:r>
              <a:rPr lang="et-EE" sz="2000">
                <a:ea typeface="+mn-lt"/>
                <a:cs typeface="+mn-lt"/>
              </a:rPr>
              <a:t> </a:t>
            </a:r>
            <a:r>
              <a:rPr lang="et-EE" sz="2000" err="1">
                <a:ea typeface="+mn-lt"/>
                <a:cs typeface="+mn-lt"/>
              </a:rPr>
              <a:t>when</a:t>
            </a:r>
            <a:r>
              <a:rPr lang="et-EE" sz="2000">
                <a:ea typeface="+mn-lt"/>
                <a:cs typeface="+mn-lt"/>
              </a:rPr>
              <a:t> </a:t>
            </a:r>
            <a:r>
              <a:rPr lang="et-EE" sz="2000" err="1">
                <a:ea typeface="+mn-lt"/>
                <a:cs typeface="+mn-lt"/>
              </a:rPr>
              <a:t>others</a:t>
            </a:r>
            <a:r>
              <a:rPr lang="et-EE" sz="2000">
                <a:ea typeface="+mn-lt"/>
                <a:cs typeface="+mn-lt"/>
              </a:rPr>
              <a:t> </a:t>
            </a:r>
            <a:r>
              <a:rPr lang="et-EE" sz="2000" err="1">
                <a:ea typeface="+mn-lt"/>
                <a:cs typeface="+mn-lt"/>
              </a:rPr>
              <a:t>wake</a:t>
            </a:r>
            <a:r>
              <a:rPr lang="et-EE" sz="2000">
                <a:ea typeface="+mn-lt"/>
                <a:cs typeface="+mn-lt"/>
              </a:rPr>
              <a:t> </a:t>
            </a:r>
            <a:r>
              <a:rPr lang="et-EE" sz="2000" err="1">
                <a:ea typeface="+mn-lt"/>
                <a:cs typeface="+mn-lt"/>
              </a:rPr>
              <a:t>up</a:t>
            </a:r>
            <a:r>
              <a:rPr lang="et-EE" sz="2000">
                <a:ea typeface="+mn-lt"/>
                <a:cs typeface="+mn-lt"/>
              </a:rPr>
              <a:t>. </a:t>
            </a:r>
            <a:r>
              <a:rPr lang="et-EE" sz="2000" err="1">
                <a:ea typeface="+mn-lt"/>
                <a:cs typeface="+mn-lt"/>
              </a:rPr>
              <a:t>Self-rating</a:t>
            </a:r>
            <a:r>
              <a:rPr lang="et-EE" sz="2000">
                <a:ea typeface="+mn-lt"/>
                <a:cs typeface="+mn-lt"/>
              </a:rPr>
              <a:t> </a:t>
            </a:r>
            <a:r>
              <a:rPr lang="et-EE" sz="2000" err="1">
                <a:ea typeface="+mn-lt"/>
                <a:cs typeface="+mn-lt"/>
              </a:rPr>
              <a:t>scales</a:t>
            </a:r>
            <a:r>
              <a:rPr lang="et-EE" sz="2000">
                <a:ea typeface="+mn-lt"/>
                <a:cs typeface="+mn-lt"/>
              </a:rPr>
              <a:t>:  </a:t>
            </a:r>
            <a:r>
              <a:rPr lang="et-EE" sz="2000" err="1">
                <a:ea typeface="+mn-lt"/>
                <a:cs typeface="+mn-lt"/>
              </a:rPr>
              <a:t>Horne-Östberg</a:t>
            </a:r>
            <a:r>
              <a:rPr lang="et-EE" sz="2000">
                <a:ea typeface="+mn-lt"/>
                <a:cs typeface="+mn-lt"/>
              </a:rPr>
              <a:t> </a:t>
            </a:r>
            <a:r>
              <a:rPr lang="et-EE" sz="2000" err="1">
                <a:ea typeface="+mn-lt"/>
                <a:cs typeface="+mn-lt"/>
              </a:rPr>
              <a:t>morningness-eveningness</a:t>
            </a:r>
            <a:r>
              <a:rPr lang="et-EE" sz="2000">
                <a:ea typeface="+mn-lt"/>
                <a:cs typeface="+mn-lt"/>
              </a:rPr>
              <a:t> </a:t>
            </a:r>
            <a:r>
              <a:rPr lang="et-EE" sz="2000" err="1">
                <a:ea typeface="+mn-lt"/>
                <a:cs typeface="+mn-lt"/>
              </a:rPr>
              <a:t>Questionnaire</a:t>
            </a:r>
            <a:r>
              <a:rPr lang="et-EE" sz="2000">
                <a:ea typeface="+mn-lt"/>
                <a:cs typeface="+mn-lt"/>
              </a:rPr>
              <a:t> (MEQ) and </a:t>
            </a:r>
            <a:r>
              <a:rPr lang="et-EE" sz="2000" err="1">
                <a:ea typeface="+mn-lt"/>
                <a:cs typeface="+mn-lt"/>
              </a:rPr>
              <a:t>the</a:t>
            </a:r>
            <a:r>
              <a:rPr lang="et-EE" sz="2000">
                <a:ea typeface="+mn-lt"/>
                <a:cs typeface="+mn-lt"/>
              </a:rPr>
              <a:t> Munich </a:t>
            </a:r>
            <a:r>
              <a:rPr lang="et-EE" sz="2000" err="1">
                <a:ea typeface="+mn-lt"/>
                <a:cs typeface="+mn-lt"/>
              </a:rPr>
              <a:t>Chronotype</a:t>
            </a:r>
            <a:r>
              <a:rPr lang="et-EE" sz="2000">
                <a:ea typeface="+mn-lt"/>
                <a:cs typeface="+mn-lt"/>
              </a:rPr>
              <a:t> </a:t>
            </a:r>
            <a:r>
              <a:rPr lang="et-EE" sz="2000" err="1">
                <a:ea typeface="+mn-lt"/>
                <a:cs typeface="+mn-lt"/>
              </a:rPr>
              <a:t>Questionnaire</a:t>
            </a:r>
            <a:r>
              <a:rPr lang="et-EE" sz="2000">
                <a:ea typeface="+mn-lt"/>
                <a:cs typeface="+mn-lt"/>
              </a:rPr>
              <a:t> </a:t>
            </a:r>
          </a:p>
          <a:p>
            <a:r>
              <a:rPr lang="et-EE" sz="2000" err="1">
                <a:cs typeface="Calibri"/>
              </a:rPr>
              <a:t>Genes</a:t>
            </a:r>
            <a:r>
              <a:rPr lang="et-EE" sz="2000">
                <a:cs typeface="Calibri"/>
              </a:rPr>
              <a:t> </a:t>
            </a:r>
            <a:r>
              <a:rPr lang="et-EE" sz="2000" err="1">
                <a:cs typeface="Calibri"/>
              </a:rPr>
              <a:t>determine</a:t>
            </a:r>
            <a:r>
              <a:rPr lang="et-EE" sz="2000">
                <a:cs typeface="Calibri"/>
              </a:rPr>
              <a:t> </a:t>
            </a:r>
            <a:r>
              <a:rPr lang="et-EE" sz="2000" err="1">
                <a:cs typeface="Calibri"/>
              </a:rPr>
              <a:t>what</a:t>
            </a:r>
            <a:r>
              <a:rPr lang="et-EE" sz="2000">
                <a:cs typeface="Calibri"/>
              </a:rPr>
              <a:t> </a:t>
            </a:r>
            <a:r>
              <a:rPr lang="et-EE" sz="2000" err="1">
                <a:cs typeface="Calibri"/>
              </a:rPr>
              <a:t>is</a:t>
            </a:r>
            <a:r>
              <a:rPr lang="et-EE" sz="2000">
                <a:cs typeface="Calibri"/>
              </a:rPr>
              <a:t> </a:t>
            </a:r>
            <a:r>
              <a:rPr lang="et-EE" sz="2000" err="1">
                <a:cs typeface="Calibri"/>
              </a:rPr>
              <a:t>the</a:t>
            </a:r>
            <a:r>
              <a:rPr lang="et-EE" sz="2000">
                <a:cs typeface="Calibri"/>
              </a:rPr>
              <a:t> </a:t>
            </a:r>
            <a:r>
              <a:rPr lang="et-EE" sz="2000" err="1">
                <a:cs typeface="Calibri"/>
              </a:rPr>
              <a:t>chronotype</a:t>
            </a:r>
            <a:endParaRPr lang="et-EE" sz="2000">
              <a:cs typeface="Calibri"/>
            </a:endParaRPr>
          </a:p>
          <a:p>
            <a:pPr marL="0" indent="0">
              <a:buNone/>
            </a:pPr>
            <a:r>
              <a:rPr lang="et-EE" sz="2000">
                <a:cs typeface="Calibri"/>
              </a:rPr>
              <a:t>(1)</a:t>
            </a:r>
            <a:endParaRPr lang="et-EE"/>
          </a:p>
          <a:p>
            <a:endParaRPr lang="et-EE" sz="2000">
              <a:cs typeface="Calibri"/>
            </a:endParaRPr>
          </a:p>
        </p:txBody>
      </p:sp>
      <p:sp>
        <p:nvSpPr>
          <p:cNvPr id="6" name="Slaidinumbri kohatäide 5">
            <a:extLst>
              <a:ext uri="{FF2B5EF4-FFF2-40B4-BE49-F238E27FC236}">
                <a16:creationId xmlns:a16="http://schemas.microsoft.com/office/drawing/2014/main" id="{165C964C-EAF1-6B9D-324C-1D8C4621F9BB}"/>
              </a:ext>
            </a:extLst>
          </p:cNvPr>
          <p:cNvSpPr>
            <a:spLocks noGrp="1"/>
          </p:cNvSpPr>
          <p:nvPr>
            <p:ph type="sldNum" sz="quarter" idx="12"/>
          </p:nvPr>
        </p:nvSpPr>
        <p:spPr/>
        <p:txBody>
          <a:bodyPr/>
          <a:lstStyle/>
          <a:p>
            <a:fld id="{ACB39D88-BA65-4AE1-96B5-60FEA6385BB0}" type="slidenum">
              <a:rPr lang="et-EE" smtClean="0"/>
              <a:t>20</a:t>
            </a:fld>
            <a:endParaRPr lang="et-EE"/>
          </a:p>
        </p:txBody>
      </p:sp>
      <p:pic>
        <p:nvPicPr>
          <p:cNvPr id="5" name="Pilt 5" descr="Pilt, millel on kujutatud tekst, märk&#10;&#10;Kirjeldus on genereeritud automaatselt">
            <a:extLst>
              <a:ext uri="{FF2B5EF4-FFF2-40B4-BE49-F238E27FC236}">
                <a16:creationId xmlns:a16="http://schemas.microsoft.com/office/drawing/2014/main" id="{A0EE42D6-24CD-2D6A-C3B9-3D29AF6A9F5B}"/>
              </a:ext>
            </a:extLst>
          </p:cNvPr>
          <p:cNvPicPr>
            <a:picLocks noChangeAspect="1"/>
          </p:cNvPicPr>
          <p:nvPr/>
        </p:nvPicPr>
        <p:blipFill rotWithShape="1">
          <a:blip r:embed="rId3"/>
          <a:srcRect r="888"/>
          <a:stretch/>
        </p:blipFill>
        <p:spPr>
          <a:xfrm>
            <a:off x="213033" y="612877"/>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pic>
        <p:nvPicPr>
          <p:cNvPr id="7" name="Pilt 7" descr="Pilt, millel on kujutatud logo&#10;&#10;Kirjeldus on genereeritud automaatselt">
            <a:extLst>
              <a:ext uri="{FF2B5EF4-FFF2-40B4-BE49-F238E27FC236}">
                <a16:creationId xmlns:a16="http://schemas.microsoft.com/office/drawing/2014/main" id="{B5500FA9-396B-A0AC-BD08-43153F779DA6}"/>
              </a:ext>
            </a:extLst>
          </p:cNvPr>
          <p:cNvPicPr>
            <a:picLocks noChangeAspect="1"/>
          </p:cNvPicPr>
          <p:nvPr/>
        </p:nvPicPr>
        <p:blipFill>
          <a:blip r:embed="rId4"/>
          <a:stretch>
            <a:fillRect/>
          </a:stretch>
        </p:blipFill>
        <p:spPr>
          <a:xfrm>
            <a:off x="10831850" y="56545"/>
            <a:ext cx="1363109" cy="1529181"/>
          </a:xfrm>
          <a:prstGeom prst="rect">
            <a:avLst/>
          </a:prstGeom>
        </p:spPr>
      </p:pic>
      <p:pic>
        <p:nvPicPr>
          <p:cNvPr id="9" name="Pilt 8" descr="Pilt, millel on kujutatud tekst, Font, kuvatõmmis, järjekord&#10;&#10;Kirjeldus on genereeritud automaatselt">
            <a:extLst>
              <a:ext uri="{FF2B5EF4-FFF2-40B4-BE49-F238E27FC236}">
                <a16:creationId xmlns:a16="http://schemas.microsoft.com/office/drawing/2014/main" id="{EDEF6FB3-309C-D671-23BB-1E4808738E61}"/>
              </a:ext>
            </a:extLst>
          </p:cNvPr>
          <p:cNvPicPr>
            <a:picLocks noChangeAspect="1"/>
          </p:cNvPicPr>
          <p:nvPr/>
        </p:nvPicPr>
        <p:blipFill>
          <a:blip r:embed="rId5"/>
          <a:stretch>
            <a:fillRect/>
          </a:stretch>
        </p:blipFill>
        <p:spPr>
          <a:xfrm>
            <a:off x="213799" y="5899632"/>
            <a:ext cx="6096000" cy="716173"/>
          </a:xfrm>
          <a:prstGeom prst="rect">
            <a:avLst/>
          </a:prstGeom>
        </p:spPr>
      </p:pic>
    </p:spTree>
    <p:extLst>
      <p:ext uri="{BB962C8B-B14F-4D97-AF65-F5344CB8AC3E}">
        <p14:creationId xmlns:p14="http://schemas.microsoft.com/office/powerpoint/2010/main" val="2088249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C78F66E-6F09-7D84-8A9E-3BD242CC4421}"/>
              </a:ext>
            </a:extLst>
          </p:cNvPr>
          <p:cNvSpPr>
            <a:spLocks noGrp="1"/>
          </p:cNvSpPr>
          <p:nvPr>
            <p:ph type="title"/>
          </p:nvPr>
        </p:nvSpPr>
        <p:spPr/>
        <p:txBody>
          <a:bodyPr/>
          <a:lstStyle/>
          <a:p>
            <a:r>
              <a:rPr lang="et-EE" err="1">
                <a:ea typeface="Calibri Light"/>
                <a:cs typeface="Calibri Light"/>
              </a:rPr>
              <a:t>Human</a:t>
            </a:r>
            <a:r>
              <a:rPr lang="et-EE">
                <a:ea typeface="Calibri Light"/>
                <a:cs typeface="Calibri Light"/>
              </a:rPr>
              <a:t> (</a:t>
            </a:r>
            <a:r>
              <a:rPr lang="et-EE" err="1">
                <a:ea typeface="Calibri Light"/>
                <a:cs typeface="Calibri Light"/>
              </a:rPr>
              <a:t>gene</a:t>
            </a:r>
            <a:r>
              <a:rPr lang="et-EE">
                <a:ea typeface="Calibri Light"/>
                <a:cs typeface="Calibri Light"/>
              </a:rPr>
              <a:t>) </a:t>
            </a:r>
            <a:r>
              <a:rPr lang="et-EE" err="1">
                <a:ea typeface="Calibri Light"/>
                <a:cs typeface="Calibri Light"/>
              </a:rPr>
              <a:t>sleep</a:t>
            </a:r>
            <a:r>
              <a:rPr lang="et-EE">
                <a:ea typeface="Calibri Light"/>
                <a:cs typeface="Calibri Light"/>
              </a:rPr>
              <a:t> </a:t>
            </a:r>
            <a:r>
              <a:rPr lang="et-EE" err="1">
                <a:ea typeface="Calibri Light"/>
                <a:cs typeface="Calibri Light"/>
              </a:rPr>
              <a:t>clock</a:t>
            </a:r>
            <a:r>
              <a:rPr lang="et-EE">
                <a:ea typeface="Calibri Light"/>
                <a:cs typeface="Calibri Light"/>
              </a:rPr>
              <a:t> </a:t>
            </a:r>
            <a:r>
              <a:rPr lang="et-EE" err="1">
                <a:ea typeface="Calibri Light"/>
                <a:cs typeface="Calibri Light"/>
              </a:rPr>
              <a:t>system</a:t>
            </a:r>
            <a:endParaRPr lang="et-EE" err="1"/>
          </a:p>
        </p:txBody>
      </p:sp>
      <p:sp>
        <p:nvSpPr>
          <p:cNvPr id="3" name="Sisu kohatäide 2">
            <a:extLst>
              <a:ext uri="{FF2B5EF4-FFF2-40B4-BE49-F238E27FC236}">
                <a16:creationId xmlns:a16="http://schemas.microsoft.com/office/drawing/2014/main" id="{3F68ECBC-B15F-542B-6289-FCC2CE4597B0}"/>
              </a:ext>
            </a:extLst>
          </p:cNvPr>
          <p:cNvSpPr>
            <a:spLocks noGrp="1"/>
          </p:cNvSpPr>
          <p:nvPr>
            <p:ph idx="1"/>
          </p:nvPr>
        </p:nvSpPr>
        <p:spPr>
          <a:xfrm>
            <a:off x="331293" y="1685606"/>
            <a:ext cx="10515600" cy="3293005"/>
          </a:xfrm>
        </p:spPr>
        <p:txBody>
          <a:bodyPr vert="horz" lIns="91440" tIns="45720" rIns="91440" bIns="45720" rtlCol="0" anchor="t">
            <a:normAutofit fontScale="92500" lnSpcReduction="20000"/>
          </a:bodyPr>
          <a:lstStyle/>
          <a:p>
            <a:r>
              <a:rPr lang="et-EE" sz="2400" err="1">
                <a:latin typeface="Arial"/>
                <a:ea typeface="+mn-lt"/>
                <a:cs typeface="+mn-lt"/>
              </a:rPr>
              <a:t>Large</a:t>
            </a:r>
            <a:r>
              <a:rPr lang="et-EE" sz="2400">
                <a:latin typeface="Arial"/>
                <a:ea typeface="+mn-lt"/>
                <a:cs typeface="+mn-lt"/>
              </a:rPr>
              <a:t> </a:t>
            </a:r>
            <a:r>
              <a:rPr lang="et-EE" sz="2400" err="1">
                <a:latin typeface="Arial"/>
                <a:ea typeface="+mn-lt"/>
                <a:cs typeface="+mn-lt"/>
              </a:rPr>
              <a:t>interindividual</a:t>
            </a:r>
            <a:r>
              <a:rPr lang="et-EE" sz="2400">
                <a:latin typeface="Arial"/>
                <a:ea typeface="+mn-lt"/>
                <a:cs typeface="+mn-lt"/>
              </a:rPr>
              <a:t> </a:t>
            </a:r>
            <a:r>
              <a:rPr lang="et-EE" sz="2400" err="1">
                <a:latin typeface="Arial"/>
                <a:ea typeface="+mn-lt"/>
                <a:cs typeface="+mn-lt"/>
              </a:rPr>
              <a:t>differences</a:t>
            </a:r>
            <a:r>
              <a:rPr lang="et-EE" sz="2400">
                <a:latin typeface="Arial"/>
                <a:ea typeface="+mn-lt"/>
                <a:cs typeface="+mn-lt"/>
              </a:rPr>
              <a:t> are </a:t>
            </a:r>
            <a:r>
              <a:rPr lang="et-EE" sz="2400" err="1">
                <a:latin typeface="Arial"/>
                <a:ea typeface="+mn-lt"/>
                <a:cs typeface="+mn-lt"/>
              </a:rPr>
              <a:t>observed</a:t>
            </a:r>
            <a:r>
              <a:rPr lang="et-EE" sz="2400">
                <a:latin typeface="Arial"/>
                <a:ea typeface="+mn-lt"/>
                <a:cs typeface="+mn-lt"/>
              </a:rPr>
              <a:t> in </a:t>
            </a:r>
            <a:r>
              <a:rPr lang="et-EE" sz="2400" err="1">
                <a:latin typeface="Arial"/>
                <a:ea typeface="+mn-lt"/>
                <a:cs typeface="+mn-lt"/>
              </a:rPr>
              <a:t>preferred</a:t>
            </a:r>
            <a:r>
              <a:rPr lang="et-EE" sz="2400">
                <a:latin typeface="Arial"/>
                <a:ea typeface="+mn-lt"/>
                <a:cs typeface="+mn-lt"/>
              </a:rPr>
              <a:t> </a:t>
            </a:r>
            <a:r>
              <a:rPr lang="et-EE" sz="2400" err="1">
                <a:latin typeface="Arial"/>
                <a:ea typeface="+mn-lt"/>
                <a:cs typeface="+mn-lt"/>
              </a:rPr>
              <a:t>time</a:t>
            </a:r>
            <a:r>
              <a:rPr lang="et-EE" sz="2400">
                <a:latin typeface="Arial"/>
                <a:ea typeface="+mn-lt"/>
                <a:cs typeface="+mn-lt"/>
              </a:rPr>
              <a:t> of </a:t>
            </a:r>
            <a:r>
              <a:rPr lang="et-EE" sz="2400" err="1">
                <a:latin typeface="Arial"/>
                <a:ea typeface="+mn-lt"/>
                <a:cs typeface="+mn-lt"/>
              </a:rPr>
              <a:t>day</a:t>
            </a:r>
            <a:r>
              <a:rPr lang="et-EE" sz="2400">
                <a:latin typeface="Arial"/>
                <a:ea typeface="+mn-lt"/>
                <a:cs typeface="+mn-lt"/>
              </a:rPr>
              <a:t> </a:t>
            </a:r>
            <a:r>
              <a:rPr lang="et-EE" sz="2400" err="1">
                <a:latin typeface="Arial"/>
                <a:ea typeface="+mn-lt"/>
                <a:cs typeface="+mn-lt"/>
              </a:rPr>
              <a:t>for</a:t>
            </a:r>
            <a:r>
              <a:rPr lang="et-EE" sz="2400">
                <a:latin typeface="Arial"/>
                <a:ea typeface="+mn-lt"/>
                <a:cs typeface="+mn-lt"/>
              </a:rPr>
              <a:t> </a:t>
            </a:r>
            <a:r>
              <a:rPr lang="et-EE" sz="2400" err="1">
                <a:latin typeface="Arial"/>
                <a:ea typeface="+mn-lt"/>
                <a:cs typeface="+mn-lt"/>
              </a:rPr>
              <a:t>completion</a:t>
            </a:r>
            <a:r>
              <a:rPr lang="et-EE" sz="2400">
                <a:latin typeface="Arial"/>
                <a:ea typeface="+mn-lt"/>
                <a:cs typeface="+mn-lt"/>
              </a:rPr>
              <a:t> of:</a:t>
            </a:r>
          </a:p>
          <a:p>
            <a:pPr lvl="1"/>
            <a:r>
              <a:rPr lang="et-EE" err="1">
                <a:latin typeface="Arial"/>
                <a:ea typeface="+mn-lt"/>
                <a:cs typeface="+mn-lt"/>
              </a:rPr>
              <a:t>Distinct</a:t>
            </a:r>
            <a:r>
              <a:rPr lang="et-EE">
                <a:latin typeface="Arial"/>
                <a:ea typeface="+mn-lt"/>
                <a:cs typeface="+mn-lt"/>
              </a:rPr>
              <a:t> </a:t>
            </a:r>
            <a:r>
              <a:rPr lang="et-EE" err="1">
                <a:latin typeface="Arial"/>
                <a:ea typeface="+mn-lt"/>
                <a:cs typeface="+mn-lt"/>
              </a:rPr>
              <a:t>cognitive</a:t>
            </a:r>
            <a:r>
              <a:rPr lang="et-EE">
                <a:latin typeface="Arial"/>
                <a:ea typeface="+mn-lt"/>
                <a:cs typeface="+mn-lt"/>
              </a:rPr>
              <a:t> </a:t>
            </a:r>
            <a:r>
              <a:rPr lang="et-EE" err="1">
                <a:latin typeface="Arial"/>
                <a:ea typeface="+mn-lt"/>
                <a:cs typeface="+mn-lt"/>
              </a:rPr>
              <a:t>tasks</a:t>
            </a:r>
            <a:r>
              <a:rPr lang="et-EE">
                <a:latin typeface="Arial"/>
                <a:ea typeface="+mn-lt"/>
                <a:cs typeface="+mn-lt"/>
              </a:rPr>
              <a:t>, </a:t>
            </a:r>
            <a:r>
              <a:rPr lang="et-EE" err="1">
                <a:latin typeface="Arial"/>
                <a:ea typeface="+mn-lt"/>
                <a:cs typeface="+mn-lt"/>
              </a:rPr>
              <a:t>sleep</a:t>
            </a:r>
            <a:r>
              <a:rPr lang="et-EE">
                <a:latin typeface="Arial"/>
                <a:ea typeface="+mn-lt"/>
                <a:cs typeface="+mn-lt"/>
              </a:rPr>
              <a:t> </a:t>
            </a:r>
            <a:r>
              <a:rPr lang="et-EE" err="1">
                <a:latin typeface="Arial"/>
                <a:ea typeface="+mn-lt"/>
                <a:cs typeface="+mn-lt"/>
              </a:rPr>
              <a:t>timing</a:t>
            </a:r>
            <a:endParaRPr lang="et-EE">
              <a:latin typeface="Arial"/>
              <a:ea typeface="+mn-lt"/>
              <a:cs typeface="+mn-lt"/>
            </a:endParaRPr>
          </a:p>
          <a:p>
            <a:pPr lvl="1"/>
            <a:r>
              <a:rPr lang="et-EE" err="1">
                <a:solidFill>
                  <a:srgbClr val="000000"/>
                </a:solidFill>
                <a:latin typeface="Arial"/>
                <a:ea typeface="+mn-lt"/>
                <a:cs typeface="+mn-lt"/>
              </a:rPr>
              <a:t>Majority</a:t>
            </a:r>
            <a:r>
              <a:rPr lang="et-EE">
                <a:solidFill>
                  <a:srgbClr val="000000"/>
                </a:solidFill>
                <a:latin typeface="Arial"/>
                <a:ea typeface="+mn-lt"/>
                <a:cs typeface="+mn-lt"/>
              </a:rPr>
              <a:t> of </a:t>
            </a:r>
            <a:r>
              <a:rPr lang="et-EE" err="1">
                <a:solidFill>
                  <a:srgbClr val="000000"/>
                </a:solidFill>
                <a:latin typeface="Arial"/>
                <a:ea typeface="+mn-lt"/>
                <a:cs typeface="+mn-lt"/>
              </a:rPr>
              <a:t>humans</a:t>
            </a:r>
            <a:r>
              <a:rPr lang="et-EE">
                <a:solidFill>
                  <a:srgbClr val="000000"/>
                </a:solidFill>
                <a:latin typeface="Arial"/>
                <a:ea typeface="+mn-lt"/>
                <a:cs typeface="+mn-lt"/>
              </a:rPr>
              <a:t> are </a:t>
            </a:r>
            <a:r>
              <a:rPr lang="et-EE" err="1">
                <a:solidFill>
                  <a:srgbClr val="000000"/>
                </a:solidFill>
                <a:latin typeface="Arial"/>
                <a:ea typeface="+mn-lt"/>
                <a:cs typeface="+mn-lt"/>
              </a:rPr>
              <a:t>not</a:t>
            </a:r>
            <a:r>
              <a:rPr lang="et-EE">
                <a:solidFill>
                  <a:srgbClr val="000000"/>
                </a:solidFill>
                <a:latin typeface="Arial"/>
                <a:ea typeface="+mn-lt"/>
                <a:cs typeface="+mn-lt"/>
              </a:rPr>
              <a:t> </a:t>
            </a:r>
            <a:r>
              <a:rPr lang="et-EE" err="1">
                <a:solidFill>
                  <a:srgbClr val="000000"/>
                </a:solidFill>
                <a:latin typeface="Arial"/>
                <a:ea typeface="+mn-lt"/>
                <a:cs typeface="+mn-lt"/>
              </a:rPr>
              <a:t>marginal</a:t>
            </a:r>
            <a:r>
              <a:rPr lang="et-EE">
                <a:solidFill>
                  <a:srgbClr val="000000"/>
                </a:solidFill>
                <a:latin typeface="Arial"/>
                <a:ea typeface="+mn-lt"/>
                <a:cs typeface="+mn-lt"/>
              </a:rPr>
              <a:t> in </a:t>
            </a:r>
            <a:r>
              <a:rPr lang="et-EE" err="1">
                <a:solidFill>
                  <a:srgbClr val="000000"/>
                </a:solidFill>
                <a:latin typeface="Arial"/>
                <a:ea typeface="+mn-lt"/>
                <a:cs typeface="+mn-lt"/>
              </a:rPr>
              <a:t>chronotype</a:t>
            </a:r>
            <a:r>
              <a:rPr lang="et-EE">
                <a:solidFill>
                  <a:srgbClr val="000000"/>
                </a:solidFill>
                <a:latin typeface="Arial"/>
                <a:ea typeface="+mn-lt"/>
                <a:cs typeface="+mn-lt"/>
              </a:rPr>
              <a:t> and </a:t>
            </a:r>
            <a:r>
              <a:rPr lang="et-EE" err="1">
                <a:solidFill>
                  <a:srgbClr val="000000"/>
                </a:solidFill>
                <a:latin typeface="Arial"/>
                <a:ea typeface="+mn-lt"/>
                <a:cs typeface="+mn-lt"/>
              </a:rPr>
              <a:t>usualy</a:t>
            </a:r>
            <a:r>
              <a:rPr lang="et-EE">
                <a:solidFill>
                  <a:srgbClr val="000000"/>
                </a:solidFill>
                <a:latin typeface="Arial"/>
                <a:ea typeface="+mn-lt"/>
                <a:cs typeface="+mn-lt"/>
              </a:rPr>
              <a:t> manage </a:t>
            </a:r>
            <a:r>
              <a:rPr lang="et-EE" err="1">
                <a:solidFill>
                  <a:srgbClr val="000000"/>
                </a:solidFill>
                <a:latin typeface="Arial"/>
                <a:ea typeface="+mn-lt"/>
                <a:cs typeface="+mn-lt"/>
              </a:rPr>
              <a:t>well</a:t>
            </a:r>
            <a:r>
              <a:rPr lang="et-EE">
                <a:solidFill>
                  <a:srgbClr val="000000"/>
                </a:solidFill>
                <a:latin typeface="Arial"/>
                <a:ea typeface="+mn-lt"/>
                <a:cs typeface="+mn-lt"/>
              </a:rPr>
              <a:t> </a:t>
            </a:r>
            <a:r>
              <a:rPr lang="et-EE" err="1">
                <a:solidFill>
                  <a:srgbClr val="000000"/>
                </a:solidFill>
                <a:latin typeface="Arial"/>
                <a:ea typeface="+mn-lt"/>
                <a:cs typeface="+mn-lt"/>
              </a:rPr>
              <a:t>some</a:t>
            </a:r>
            <a:r>
              <a:rPr lang="et-EE">
                <a:solidFill>
                  <a:srgbClr val="000000"/>
                </a:solidFill>
                <a:latin typeface="Arial"/>
                <a:ea typeface="+mn-lt"/>
                <a:cs typeface="+mn-lt"/>
              </a:rPr>
              <a:t> </a:t>
            </a:r>
            <a:r>
              <a:rPr lang="et-EE" err="1">
                <a:solidFill>
                  <a:srgbClr val="000000"/>
                </a:solidFill>
                <a:latin typeface="Arial"/>
                <a:ea typeface="+mn-lt"/>
                <a:cs typeface="+mn-lt"/>
              </a:rPr>
              <a:t>delineation</a:t>
            </a:r>
            <a:r>
              <a:rPr lang="et-EE">
                <a:solidFill>
                  <a:srgbClr val="000000"/>
                </a:solidFill>
                <a:latin typeface="Arial"/>
                <a:ea typeface="+mn-lt"/>
                <a:cs typeface="+mn-lt"/>
              </a:rPr>
              <a:t> </a:t>
            </a:r>
            <a:r>
              <a:rPr lang="et-EE" err="1">
                <a:solidFill>
                  <a:srgbClr val="000000"/>
                </a:solidFill>
                <a:latin typeface="Arial"/>
                <a:ea typeface="+mn-lt"/>
                <a:cs typeface="+mn-lt"/>
              </a:rPr>
              <a:t>regarding</a:t>
            </a:r>
            <a:r>
              <a:rPr lang="et-EE">
                <a:solidFill>
                  <a:srgbClr val="000000"/>
                </a:solidFill>
                <a:latin typeface="Arial"/>
                <a:ea typeface="+mn-lt"/>
                <a:cs typeface="+mn-lt"/>
              </a:rPr>
              <a:t> </a:t>
            </a:r>
            <a:r>
              <a:rPr lang="et-EE" err="1">
                <a:solidFill>
                  <a:srgbClr val="000000"/>
                </a:solidFill>
                <a:latin typeface="Arial"/>
                <a:ea typeface="+mn-lt"/>
                <a:cs typeface="+mn-lt"/>
              </a:rPr>
              <a:t>wake</a:t>
            </a:r>
            <a:r>
              <a:rPr lang="et-EE">
                <a:solidFill>
                  <a:srgbClr val="000000"/>
                </a:solidFill>
                <a:latin typeface="Arial"/>
                <a:ea typeface="+mn-lt"/>
                <a:cs typeface="+mn-lt"/>
              </a:rPr>
              <a:t> </a:t>
            </a:r>
            <a:r>
              <a:rPr lang="et-EE" err="1">
                <a:solidFill>
                  <a:srgbClr val="000000"/>
                </a:solidFill>
                <a:latin typeface="Arial"/>
                <a:ea typeface="+mn-lt"/>
                <a:cs typeface="+mn-lt"/>
              </a:rPr>
              <a:t>up</a:t>
            </a:r>
            <a:r>
              <a:rPr lang="et-EE">
                <a:solidFill>
                  <a:srgbClr val="000000"/>
                </a:solidFill>
                <a:latin typeface="Arial"/>
                <a:ea typeface="+mn-lt"/>
                <a:cs typeface="+mn-lt"/>
              </a:rPr>
              <a:t>- </a:t>
            </a:r>
            <a:r>
              <a:rPr lang="et-EE" err="1">
                <a:solidFill>
                  <a:srgbClr val="000000"/>
                </a:solidFill>
                <a:latin typeface="Arial"/>
                <a:ea typeface="+mn-lt"/>
                <a:cs typeface="+mn-lt"/>
              </a:rPr>
              <a:t>or</a:t>
            </a:r>
            <a:r>
              <a:rPr lang="et-EE">
                <a:solidFill>
                  <a:srgbClr val="000000"/>
                </a:solidFill>
                <a:latin typeface="Arial"/>
                <a:ea typeface="+mn-lt"/>
                <a:cs typeface="+mn-lt"/>
              </a:rPr>
              <a:t> </a:t>
            </a:r>
            <a:r>
              <a:rPr lang="et-EE" err="1">
                <a:solidFill>
                  <a:srgbClr val="000000"/>
                </a:solidFill>
                <a:latin typeface="Arial"/>
                <a:ea typeface="+mn-lt"/>
                <a:cs typeface="+mn-lt"/>
              </a:rPr>
              <a:t>bed</a:t>
            </a:r>
            <a:r>
              <a:rPr lang="et-EE">
                <a:solidFill>
                  <a:srgbClr val="000000"/>
                </a:solidFill>
                <a:latin typeface="Arial"/>
                <a:ea typeface="+mn-lt"/>
                <a:cs typeface="+mn-lt"/>
              </a:rPr>
              <a:t> </a:t>
            </a:r>
            <a:r>
              <a:rPr lang="et-EE" err="1">
                <a:solidFill>
                  <a:srgbClr val="000000"/>
                </a:solidFill>
                <a:latin typeface="Arial"/>
                <a:ea typeface="+mn-lt"/>
                <a:cs typeface="+mn-lt"/>
              </a:rPr>
              <a:t>times</a:t>
            </a:r>
            <a:endParaRPr lang="et-EE">
              <a:solidFill>
                <a:srgbClr val="000000"/>
              </a:solidFill>
              <a:latin typeface="Arial"/>
              <a:ea typeface="+mn-lt"/>
              <a:cs typeface="+mn-lt"/>
            </a:endParaRPr>
          </a:p>
          <a:p>
            <a:r>
              <a:rPr lang="et-EE" sz="2400" err="1">
                <a:solidFill>
                  <a:srgbClr val="222222"/>
                </a:solidFill>
                <a:latin typeface="Arial"/>
                <a:ea typeface="+mn-lt"/>
                <a:cs typeface="+mn-lt"/>
              </a:rPr>
              <a:t>Extreme</a:t>
            </a:r>
            <a:r>
              <a:rPr lang="et-EE" sz="2400">
                <a:solidFill>
                  <a:srgbClr val="222222"/>
                </a:solidFill>
                <a:latin typeface="Arial"/>
                <a:ea typeface="+mn-lt"/>
                <a:cs typeface="+mn-lt"/>
              </a:rPr>
              <a:t> </a:t>
            </a:r>
            <a:r>
              <a:rPr lang="et-EE" sz="2400" err="1">
                <a:solidFill>
                  <a:srgbClr val="222222"/>
                </a:solidFill>
                <a:latin typeface="Arial"/>
                <a:ea typeface="+mn-lt"/>
                <a:cs typeface="+mn-lt"/>
              </a:rPr>
              <a:t>early</a:t>
            </a:r>
            <a:r>
              <a:rPr lang="et-EE" sz="2400">
                <a:solidFill>
                  <a:srgbClr val="222222"/>
                </a:solidFill>
                <a:latin typeface="Arial"/>
                <a:ea typeface="+mn-lt"/>
                <a:cs typeface="+mn-lt"/>
              </a:rPr>
              <a:t> </a:t>
            </a:r>
            <a:r>
              <a:rPr lang="et-EE" sz="2400" err="1">
                <a:solidFill>
                  <a:srgbClr val="222222"/>
                </a:solidFill>
                <a:latin typeface="Arial"/>
                <a:ea typeface="+mn-lt"/>
                <a:cs typeface="+mn-lt"/>
              </a:rPr>
              <a:t>or</a:t>
            </a:r>
            <a:r>
              <a:rPr lang="et-EE" sz="2400">
                <a:solidFill>
                  <a:srgbClr val="222222"/>
                </a:solidFill>
                <a:latin typeface="Arial"/>
                <a:ea typeface="+mn-lt"/>
                <a:cs typeface="+mn-lt"/>
              </a:rPr>
              <a:t> </a:t>
            </a:r>
            <a:r>
              <a:rPr lang="et-EE" sz="2400" err="1">
                <a:solidFill>
                  <a:srgbClr val="222222"/>
                </a:solidFill>
                <a:latin typeface="Arial"/>
                <a:ea typeface="+mn-lt"/>
                <a:cs typeface="+mn-lt"/>
              </a:rPr>
              <a:t>late</a:t>
            </a:r>
            <a:r>
              <a:rPr lang="et-EE" sz="2400">
                <a:solidFill>
                  <a:srgbClr val="222222"/>
                </a:solidFill>
                <a:latin typeface="Arial"/>
                <a:ea typeface="+mn-lt"/>
                <a:cs typeface="+mn-lt"/>
              </a:rPr>
              <a:t> </a:t>
            </a:r>
            <a:r>
              <a:rPr lang="et-EE" sz="2400" err="1">
                <a:solidFill>
                  <a:srgbClr val="222222"/>
                </a:solidFill>
                <a:latin typeface="Arial"/>
                <a:ea typeface="+mn-lt"/>
                <a:cs typeface="+mn-lt"/>
              </a:rPr>
              <a:t>chronotypes</a:t>
            </a:r>
            <a:r>
              <a:rPr lang="et-EE" sz="2400">
                <a:solidFill>
                  <a:srgbClr val="222222"/>
                </a:solidFill>
                <a:latin typeface="Arial"/>
                <a:ea typeface="+mn-lt"/>
                <a:cs typeface="+mn-lt"/>
              </a:rPr>
              <a:t> do </a:t>
            </a:r>
            <a:r>
              <a:rPr lang="et-EE" sz="2400" err="1">
                <a:solidFill>
                  <a:srgbClr val="222222"/>
                </a:solidFill>
                <a:latin typeface="Arial"/>
                <a:ea typeface="+mn-lt"/>
                <a:cs typeface="+mn-lt"/>
              </a:rPr>
              <a:t>exist</a:t>
            </a:r>
            <a:r>
              <a:rPr lang="et-EE" sz="2400">
                <a:solidFill>
                  <a:srgbClr val="222222"/>
                </a:solidFill>
                <a:latin typeface="Arial"/>
                <a:ea typeface="+mn-lt"/>
                <a:cs typeface="+mn-lt"/>
              </a:rPr>
              <a:t>. </a:t>
            </a:r>
            <a:r>
              <a:rPr lang="et-EE" sz="2400" err="1">
                <a:solidFill>
                  <a:srgbClr val="222222"/>
                </a:solidFill>
                <a:latin typeface="Arial"/>
                <a:ea typeface="+mn-lt"/>
                <a:cs typeface="+mn-lt"/>
              </a:rPr>
              <a:t>Genetic</a:t>
            </a:r>
            <a:r>
              <a:rPr lang="et-EE" sz="2400">
                <a:solidFill>
                  <a:srgbClr val="222222"/>
                </a:solidFill>
                <a:latin typeface="Arial"/>
                <a:ea typeface="+mn-lt"/>
                <a:cs typeface="+mn-lt"/>
              </a:rPr>
              <a:t> </a:t>
            </a:r>
            <a:r>
              <a:rPr lang="et-EE" sz="2400" err="1">
                <a:solidFill>
                  <a:srgbClr val="222222"/>
                </a:solidFill>
                <a:latin typeface="Arial"/>
                <a:ea typeface="+mn-lt"/>
                <a:cs typeface="+mn-lt"/>
              </a:rPr>
              <a:t>variations</a:t>
            </a:r>
            <a:r>
              <a:rPr lang="et-EE" sz="2400">
                <a:solidFill>
                  <a:srgbClr val="222222"/>
                </a:solidFill>
                <a:latin typeface="Arial"/>
                <a:ea typeface="+mn-lt"/>
                <a:cs typeface="+mn-lt"/>
              </a:rPr>
              <a:t> have </a:t>
            </a:r>
            <a:r>
              <a:rPr lang="et-EE" sz="2400" err="1">
                <a:solidFill>
                  <a:srgbClr val="222222"/>
                </a:solidFill>
                <a:latin typeface="Arial"/>
                <a:ea typeface="+mn-lt"/>
                <a:cs typeface="+mn-lt"/>
              </a:rPr>
              <a:t>been</a:t>
            </a:r>
            <a:r>
              <a:rPr lang="et-EE" sz="2400">
                <a:solidFill>
                  <a:srgbClr val="222222"/>
                </a:solidFill>
                <a:latin typeface="Arial"/>
                <a:ea typeface="+mn-lt"/>
                <a:cs typeface="+mn-lt"/>
              </a:rPr>
              <a:t> </a:t>
            </a:r>
            <a:r>
              <a:rPr lang="et-EE" sz="2400" err="1">
                <a:solidFill>
                  <a:srgbClr val="222222"/>
                </a:solidFill>
                <a:latin typeface="Arial"/>
                <a:ea typeface="+mn-lt"/>
                <a:cs typeface="+mn-lt"/>
              </a:rPr>
              <a:t>identified</a:t>
            </a:r>
            <a:r>
              <a:rPr lang="et-EE" sz="2400">
                <a:solidFill>
                  <a:srgbClr val="222222"/>
                </a:solidFill>
                <a:latin typeface="Arial"/>
                <a:ea typeface="+mn-lt"/>
                <a:cs typeface="+mn-lt"/>
              </a:rPr>
              <a:t> </a:t>
            </a:r>
            <a:r>
              <a:rPr lang="et-EE" sz="2400" err="1">
                <a:solidFill>
                  <a:srgbClr val="222222"/>
                </a:solidFill>
                <a:latin typeface="Arial"/>
                <a:ea typeface="+mn-lt"/>
                <a:cs typeface="+mn-lt"/>
              </a:rPr>
              <a:t>leading</a:t>
            </a:r>
            <a:r>
              <a:rPr lang="et-EE" sz="2400">
                <a:solidFill>
                  <a:srgbClr val="222222"/>
                </a:solidFill>
                <a:latin typeface="Arial"/>
                <a:ea typeface="+mn-lt"/>
                <a:cs typeface="+mn-lt"/>
              </a:rPr>
              <a:t> </a:t>
            </a:r>
            <a:r>
              <a:rPr lang="et-EE" sz="2400" err="1">
                <a:solidFill>
                  <a:srgbClr val="222222"/>
                </a:solidFill>
                <a:latin typeface="Arial"/>
                <a:ea typeface="+mn-lt"/>
                <a:cs typeface="+mn-lt"/>
              </a:rPr>
              <a:t>to</a:t>
            </a:r>
            <a:r>
              <a:rPr lang="et-EE" sz="2400">
                <a:solidFill>
                  <a:srgbClr val="222222"/>
                </a:solidFill>
                <a:latin typeface="Arial"/>
                <a:ea typeface="+mn-lt"/>
                <a:cs typeface="+mn-lt"/>
              </a:rPr>
              <a:t> a </a:t>
            </a:r>
            <a:r>
              <a:rPr lang="et-EE" sz="2400" err="1">
                <a:solidFill>
                  <a:srgbClr val="222222"/>
                </a:solidFill>
                <a:latin typeface="Arial"/>
                <a:ea typeface="+mn-lt"/>
                <a:cs typeface="+mn-lt"/>
              </a:rPr>
              <a:t>short</a:t>
            </a:r>
            <a:r>
              <a:rPr lang="et-EE" sz="2400">
                <a:solidFill>
                  <a:srgbClr val="222222"/>
                </a:solidFill>
                <a:latin typeface="Arial"/>
                <a:ea typeface="+mn-lt"/>
                <a:cs typeface="+mn-lt"/>
              </a:rPr>
              <a:t> </a:t>
            </a:r>
            <a:r>
              <a:rPr lang="et-EE" sz="2400" err="1">
                <a:solidFill>
                  <a:srgbClr val="222222"/>
                </a:solidFill>
                <a:latin typeface="Arial"/>
                <a:ea typeface="+mn-lt"/>
                <a:cs typeface="+mn-lt"/>
              </a:rPr>
              <a:t>sleep</a:t>
            </a:r>
            <a:r>
              <a:rPr lang="et-EE" sz="2400">
                <a:solidFill>
                  <a:srgbClr val="222222"/>
                </a:solidFill>
                <a:latin typeface="Arial"/>
                <a:ea typeface="+mn-lt"/>
                <a:cs typeface="+mn-lt"/>
              </a:rPr>
              <a:t> </a:t>
            </a:r>
            <a:r>
              <a:rPr lang="et-EE" sz="2400" err="1">
                <a:solidFill>
                  <a:srgbClr val="222222"/>
                </a:solidFill>
                <a:latin typeface="Arial"/>
                <a:ea typeface="+mn-lt"/>
                <a:cs typeface="+mn-lt"/>
              </a:rPr>
              <a:t>phenotype</a:t>
            </a:r>
            <a:r>
              <a:rPr lang="et-EE" sz="2400">
                <a:solidFill>
                  <a:srgbClr val="222222"/>
                </a:solidFill>
                <a:latin typeface="Arial"/>
                <a:ea typeface="+mn-lt"/>
                <a:cs typeface="+mn-lt"/>
              </a:rPr>
              <a:t> in </a:t>
            </a:r>
            <a:r>
              <a:rPr lang="et-EE" sz="2400" err="1">
                <a:solidFill>
                  <a:srgbClr val="222222"/>
                </a:solidFill>
                <a:latin typeface="Arial"/>
                <a:ea typeface="+mn-lt"/>
                <a:cs typeface="+mn-lt"/>
              </a:rPr>
              <a:t>which</a:t>
            </a:r>
            <a:r>
              <a:rPr lang="et-EE" sz="2400">
                <a:solidFill>
                  <a:srgbClr val="222222"/>
                </a:solidFill>
                <a:latin typeface="Arial"/>
                <a:ea typeface="+mn-lt"/>
                <a:cs typeface="+mn-lt"/>
              </a:rPr>
              <a:t> </a:t>
            </a:r>
            <a:r>
              <a:rPr lang="et-EE" sz="2400" err="1">
                <a:solidFill>
                  <a:srgbClr val="222222"/>
                </a:solidFill>
                <a:latin typeface="Arial"/>
                <a:ea typeface="+mn-lt"/>
                <a:cs typeface="+mn-lt"/>
              </a:rPr>
              <a:t>individuals</a:t>
            </a:r>
            <a:r>
              <a:rPr lang="et-EE" sz="2400">
                <a:solidFill>
                  <a:srgbClr val="222222"/>
                </a:solidFill>
                <a:latin typeface="Arial"/>
                <a:ea typeface="+mn-lt"/>
                <a:cs typeface="+mn-lt"/>
              </a:rPr>
              <a:t> </a:t>
            </a:r>
            <a:r>
              <a:rPr lang="et-EE" sz="2400" err="1">
                <a:solidFill>
                  <a:srgbClr val="222222"/>
                </a:solidFill>
                <a:latin typeface="Arial"/>
                <a:ea typeface="+mn-lt"/>
                <a:cs typeface="+mn-lt"/>
              </a:rPr>
              <a:t>sleep</a:t>
            </a:r>
            <a:r>
              <a:rPr lang="et-EE" sz="2400">
                <a:solidFill>
                  <a:srgbClr val="222222"/>
                </a:solidFill>
                <a:latin typeface="Arial"/>
                <a:ea typeface="+mn-lt"/>
                <a:cs typeface="+mn-lt"/>
              </a:rPr>
              <a:t> </a:t>
            </a:r>
            <a:r>
              <a:rPr lang="et-EE" sz="2400" err="1">
                <a:solidFill>
                  <a:srgbClr val="222222"/>
                </a:solidFill>
                <a:latin typeface="Arial"/>
                <a:ea typeface="+mn-lt"/>
                <a:cs typeface="+mn-lt"/>
              </a:rPr>
              <a:t>only</a:t>
            </a:r>
            <a:r>
              <a:rPr lang="et-EE" sz="2400">
                <a:solidFill>
                  <a:srgbClr val="222222"/>
                </a:solidFill>
                <a:latin typeface="Arial"/>
                <a:ea typeface="+mn-lt"/>
                <a:cs typeface="+mn-lt"/>
              </a:rPr>
              <a:t> 4–6.5 h </a:t>
            </a:r>
            <a:r>
              <a:rPr lang="et-EE" sz="2400" err="1">
                <a:solidFill>
                  <a:srgbClr val="222222"/>
                </a:solidFill>
                <a:latin typeface="Arial"/>
                <a:ea typeface="+mn-lt"/>
                <a:cs typeface="+mn-lt"/>
              </a:rPr>
              <a:t>nightly</a:t>
            </a:r>
            <a:r>
              <a:rPr lang="et-EE" sz="2400">
                <a:solidFill>
                  <a:srgbClr val="222222"/>
                </a:solidFill>
                <a:latin typeface="Arial"/>
                <a:ea typeface="+mn-lt"/>
                <a:cs typeface="+mn-lt"/>
              </a:rPr>
              <a:t>. </a:t>
            </a:r>
            <a:endParaRPr lang="et-EE" sz="2400">
              <a:solidFill>
                <a:srgbClr val="000000"/>
              </a:solidFill>
              <a:latin typeface="Arial"/>
              <a:ea typeface="+mn-lt"/>
              <a:cs typeface="+mn-lt"/>
            </a:endParaRPr>
          </a:p>
          <a:p>
            <a:r>
              <a:rPr lang="et-EE" sz="2400" err="1">
                <a:solidFill>
                  <a:srgbClr val="222222"/>
                </a:solidFill>
                <a:latin typeface="Arial"/>
                <a:ea typeface="+mn-lt"/>
                <a:cs typeface="+mn-lt"/>
              </a:rPr>
              <a:t>Negative</a:t>
            </a:r>
            <a:r>
              <a:rPr lang="et-EE" sz="2400">
                <a:solidFill>
                  <a:srgbClr val="222222"/>
                </a:solidFill>
                <a:latin typeface="Arial"/>
                <a:ea typeface="+mn-lt"/>
                <a:cs typeface="+mn-lt"/>
              </a:rPr>
              <a:t> </a:t>
            </a:r>
            <a:r>
              <a:rPr lang="et-EE" sz="2400" err="1">
                <a:solidFill>
                  <a:srgbClr val="222222"/>
                </a:solidFill>
                <a:latin typeface="Arial"/>
                <a:ea typeface="+mn-lt"/>
                <a:cs typeface="+mn-lt"/>
              </a:rPr>
              <a:t>health</a:t>
            </a:r>
            <a:r>
              <a:rPr lang="et-EE" sz="2400">
                <a:solidFill>
                  <a:srgbClr val="222222"/>
                </a:solidFill>
                <a:latin typeface="Arial"/>
                <a:ea typeface="+mn-lt"/>
                <a:cs typeface="+mn-lt"/>
              </a:rPr>
              <a:t> </a:t>
            </a:r>
            <a:r>
              <a:rPr lang="et-EE" sz="2400" err="1">
                <a:solidFill>
                  <a:srgbClr val="222222"/>
                </a:solidFill>
                <a:latin typeface="Arial"/>
                <a:ea typeface="+mn-lt"/>
                <a:cs typeface="+mn-lt"/>
              </a:rPr>
              <a:t>consequences</a:t>
            </a:r>
            <a:r>
              <a:rPr lang="et-EE" sz="2400">
                <a:solidFill>
                  <a:srgbClr val="222222"/>
                </a:solidFill>
                <a:latin typeface="Arial"/>
                <a:ea typeface="+mn-lt"/>
                <a:cs typeface="+mn-lt"/>
              </a:rPr>
              <a:t> have </a:t>
            </a:r>
            <a:r>
              <a:rPr lang="et-EE" sz="2400" err="1">
                <a:solidFill>
                  <a:srgbClr val="222222"/>
                </a:solidFill>
                <a:latin typeface="Arial"/>
                <a:ea typeface="+mn-lt"/>
                <a:cs typeface="+mn-lt"/>
              </a:rPr>
              <a:t>been</a:t>
            </a:r>
            <a:r>
              <a:rPr lang="et-EE" sz="2400">
                <a:solidFill>
                  <a:srgbClr val="222222"/>
                </a:solidFill>
                <a:latin typeface="Arial"/>
                <a:ea typeface="+mn-lt"/>
                <a:cs typeface="+mn-lt"/>
              </a:rPr>
              <a:t> </a:t>
            </a:r>
            <a:r>
              <a:rPr lang="et-EE" sz="2400" err="1">
                <a:solidFill>
                  <a:srgbClr val="222222"/>
                </a:solidFill>
                <a:latin typeface="Arial"/>
                <a:ea typeface="+mn-lt"/>
                <a:cs typeface="+mn-lt"/>
              </a:rPr>
              <a:t>identified</a:t>
            </a:r>
            <a:r>
              <a:rPr lang="et-EE" sz="2400">
                <a:solidFill>
                  <a:srgbClr val="222222"/>
                </a:solidFill>
                <a:latin typeface="Arial"/>
                <a:ea typeface="+mn-lt"/>
                <a:cs typeface="+mn-lt"/>
              </a:rPr>
              <a:t> </a:t>
            </a:r>
            <a:r>
              <a:rPr lang="et-EE" sz="2400" err="1">
                <a:solidFill>
                  <a:srgbClr val="222222"/>
                </a:solidFill>
                <a:latin typeface="Arial"/>
                <a:ea typeface="+mn-lt"/>
                <a:cs typeface="+mn-lt"/>
              </a:rPr>
              <a:t>when</a:t>
            </a:r>
            <a:r>
              <a:rPr lang="et-EE" sz="2400">
                <a:solidFill>
                  <a:srgbClr val="222222"/>
                </a:solidFill>
                <a:latin typeface="Arial"/>
                <a:ea typeface="+mn-lt"/>
                <a:cs typeface="+mn-lt"/>
              </a:rPr>
              <a:t> </a:t>
            </a:r>
            <a:r>
              <a:rPr lang="et-EE" sz="2400" err="1">
                <a:solidFill>
                  <a:srgbClr val="222222"/>
                </a:solidFill>
                <a:latin typeface="Arial"/>
                <a:ea typeface="+mn-lt"/>
                <a:cs typeface="+mn-lt"/>
              </a:rPr>
              <a:t>individuals</a:t>
            </a:r>
            <a:r>
              <a:rPr lang="et-EE" sz="2400">
                <a:solidFill>
                  <a:srgbClr val="222222"/>
                </a:solidFill>
                <a:latin typeface="Arial"/>
                <a:ea typeface="+mn-lt"/>
                <a:cs typeface="+mn-lt"/>
              </a:rPr>
              <a:t> do </a:t>
            </a:r>
            <a:r>
              <a:rPr lang="et-EE" sz="2400" err="1">
                <a:solidFill>
                  <a:srgbClr val="222222"/>
                </a:solidFill>
                <a:latin typeface="Arial"/>
                <a:ea typeface="+mn-lt"/>
                <a:cs typeface="+mn-lt"/>
              </a:rPr>
              <a:t>not</a:t>
            </a:r>
            <a:r>
              <a:rPr lang="et-EE" sz="2400">
                <a:solidFill>
                  <a:srgbClr val="222222"/>
                </a:solidFill>
                <a:latin typeface="Arial"/>
                <a:ea typeface="+mn-lt"/>
                <a:cs typeface="+mn-lt"/>
              </a:rPr>
              <a:t> </a:t>
            </a:r>
            <a:r>
              <a:rPr lang="et-EE" sz="2400" err="1">
                <a:solidFill>
                  <a:srgbClr val="222222"/>
                </a:solidFill>
                <a:latin typeface="Arial"/>
                <a:ea typeface="+mn-lt"/>
                <a:cs typeface="+mn-lt"/>
              </a:rPr>
              <a:t>sleep</a:t>
            </a:r>
            <a:r>
              <a:rPr lang="et-EE" sz="2400">
                <a:solidFill>
                  <a:srgbClr val="222222"/>
                </a:solidFill>
                <a:latin typeface="Arial"/>
                <a:ea typeface="+mn-lt"/>
                <a:cs typeface="+mn-lt"/>
              </a:rPr>
              <a:t> at </a:t>
            </a:r>
            <a:r>
              <a:rPr lang="et-EE" sz="2400" err="1">
                <a:solidFill>
                  <a:srgbClr val="222222"/>
                </a:solidFill>
                <a:latin typeface="Arial"/>
                <a:ea typeface="+mn-lt"/>
                <a:cs typeface="+mn-lt"/>
              </a:rPr>
              <a:t>their</a:t>
            </a:r>
            <a:r>
              <a:rPr lang="et-EE" sz="2400">
                <a:solidFill>
                  <a:srgbClr val="222222"/>
                </a:solidFill>
                <a:latin typeface="Arial"/>
                <a:ea typeface="+mn-lt"/>
                <a:cs typeface="+mn-lt"/>
              </a:rPr>
              <a:t> </a:t>
            </a:r>
            <a:r>
              <a:rPr lang="et-EE" sz="2400" err="1">
                <a:solidFill>
                  <a:srgbClr val="222222"/>
                </a:solidFill>
                <a:latin typeface="Arial"/>
                <a:ea typeface="+mn-lt"/>
                <a:cs typeface="+mn-lt"/>
              </a:rPr>
              <a:t>ideal</a:t>
            </a:r>
            <a:r>
              <a:rPr lang="et-EE" sz="2400">
                <a:solidFill>
                  <a:srgbClr val="222222"/>
                </a:solidFill>
                <a:latin typeface="Arial"/>
                <a:ea typeface="+mn-lt"/>
                <a:cs typeface="+mn-lt"/>
              </a:rPr>
              <a:t> </a:t>
            </a:r>
            <a:r>
              <a:rPr lang="et-EE" sz="2400" err="1">
                <a:solidFill>
                  <a:srgbClr val="222222"/>
                </a:solidFill>
                <a:latin typeface="Arial"/>
                <a:ea typeface="+mn-lt"/>
                <a:cs typeface="+mn-lt"/>
              </a:rPr>
              <a:t>circadian</a:t>
            </a:r>
            <a:r>
              <a:rPr lang="et-EE" sz="2400">
                <a:solidFill>
                  <a:srgbClr val="222222"/>
                </a:solidFill>
                <a:latin typeface="Arial"/>
                <a:ea typeface="+mn-lt"/>
                <a:cs typeface="+mn-lt"/>
              </a:rPr>
              <a:t> </a:t>
            </a:r>
            <a:r>
              <a:rPr lang="et-EE" sz="2400" err="1">
                <a:solidFill>
                  <a:srgbClr val="222222"/>
                </a:solidFill>
                <a:latin typeface="Arial"/>
                <a:ea typeface="+mn-lt"/>
                <a:cs typeface="+mn-lt"/>
              </a:rPr>
              <a:t>timing</a:t>
            </a:r>
            <a:r>
              <a:rPr lang="et-EE" sz="2400">
                <a:solidFill>
                  <a:srgbClr val="222222"/>
                </a:solidFill>
                <a:latin typeface="Arial"/>
                <a:ea typeface="+mn-lt"/>
                <a:cs typeface="+mn-lt"/>
              </a:rPr>
              <a:t> </a:t>
            </a:r>
            <a:r>
              <a:rPr lang="et-EE" sz="2400" err="1">
                <a:solidFill>
                  <a:srgbClr val="222222"/>
                </a:solidFill>
                <a:latin typeface="Arial"/>
                <a:ea typeface="+mn-lt"/>
                <a:cs typeface="+mn-lt"/>
              </a:rPr>
              <a:t>or</a:t>
            </a:r>
            <a:r>
              <a:rPr lang="et-EE" sz="2400">
                <a:solidFill>
                  <a:srgbClr val="222222"/>
                </a:solidFill>
                <a:latin typeface="Arial"/>
                <a:ea typeface="+mn-lt"/>
                <a:cs typeface="+mn-lt"/>
              </a:rPr>
              <a:t> are </a:t>
            </a:r>
            <a:r>
              <a:rPr lang="et-EE" sz="2400" err="1">
                <a:solidFill>
                  <a:srgbClr val="222222"/>
                </a:solidFill>
                <a:latin typeface="Arial"/>
                <a:ea typeface="+mn-lt"/>
                <a:cs typeface="+mn-lt"/>
              </a:rPr>
              <a:t>sleep</a:t>
            </a:r>
            <a:r>
              <a:rPr lang="et-EE" sz="2400">
                <a:solidFill>
                  <a:srgbClr val="222222"/>
                </a:solidFill>
                <a:latin typeface="Arial"/>
                <a:ea typeface="+mn-lt"/>
                <a:cs typeface="+mn-lt"/>
              </a:rPr>
              <a:t> </a:t>
            </a:r>
            <a:r>
              <a:rPr lang="et-EE" sz="2400" err="1">
                <a:solidFill>
                  <a:srgbClr val="222222"/>
                </a:solidFill>
                <a:latin typeface="Arial"/>
                <a:ea typeface="+mn-lt"/>
                <a:cs typeface="+mn-lt"/>
              </a:rPr>
              <a:t>deprived</a:t>
            </a:r>
            <a:r>
              <a:rPr lang="et-EE" sz="2400">
                <a:solidFill>
                  <a:srgbClr val="222222"/>
                </a:solidFill>
                <a:latin typeface="Arial"/>
                <a:ea typeface="+mn-lt"/>
                <a:cs typeface="+mn-lt"/>
              </a:rPr>
              <a:t> </a:t>
            </a:r>
            <a:r>
              <a:rPr lang="et-EE" sz="2400" err="1">
                <a:solidFill>
                  <a:srgbClr val="222222"/>
                </a:solidFill>
                <a:latin typeface="Arial"/>
                <a:ea typeface="+mn-lt"/>
                <a:cs typeface="+mn-lt"/>
              </a:rPr>
              <a:t>relative</a:t>
            </a:r>
            <a:r>
              <a:rPr lang="et-EE" sz="2400">
                <a:solidFill>
                  <a:srgbClr val="222222"/>
                </a:solidFill>
                <a:latin typeface="Arial"/>
                <a:ea typeface="+mn-lt"/>
                <a:cs typeface="+mn-lt"/>
              </a:rPr>
              <a:t> </a:t>
            </a:r>
            <a:r>
              <a:rPr lang="et-EE" sz="2400" err="1">
                <a:solidFill>
                  <a:srgbClr val="222222"/>
                </a:solidFill>
                <a:latin typeface="Arial"/>
                <a:ea typeface="+mn-lt"/>
                <a:cs typeface="+mn-lt"/>
              </a:rPr>
              <a:t>to</a:t>
            </a:r>
            <a:r>
              <a:rPr lang="et-EE" sz="2400">
                <a:solidFill>
                  <a:srgbClr val="222222"/>
                </a:solidFill>
                <a:latin typeface="Arial"/>
                <a:ea typeface="+mn-lt"/>
                <a:cs typeface="+mn-lt"/>
              </a:rPr>
              <a:t> </a:t>
            </a:r>
            <a:r>
              <a:rPr lang="et-EE" sz="2400" err="1">
                <a:solidFill>
                  <a:srgbClr val="222222"/>
                </a:solidFill>
                <a:latin typeface="Arial"/>
                <a:ea typeface="+mn-lt"/>
                <a:cs typeface="+mn-lt"/>
              </a:rPr>
              <a:t>intrinsic</a:t>
            </a:r>
            <a:r>
              <a:rPr lang="et-EE" sz="2400">
                <a:solidFill>
                  <a:srgbClr val="222222"/>
                </a:solidFill>
                <a:latin typeface="Arial"/>
                <a:ea typeface="+mn-lt"/>
                <a:cs typeface="+mn-lt"/>
              </a:rPr>
              <a:t> </a:t>
            </a:r>
            <a:r>
              <a:rPr lang="et-EE" sz="2400" err="1">
                <a:solidFill>
                  <a:srgbClr val="222222"/>
                </a:solidFill>
                <a:latin typeface="Arial"/>
                <a:ea typeface="+mn-lt"/>
                <a:cs typeface="+mn-lt"/>
              </a:rPr>
              <a:t>sleep</a:t>
            </a:r>
            <a:r>
              <a:rPr lang="et-EE" sz="2400">
                <a:solidFill>
                  <a:srgbClr val="222222"/>
                </a:solidFill>
                <a:latin typeface="Arial"/>
                <a:ea typeface="+mn-lt"/>
                <a:cs typeface="+mn-lt"/>
              </a:rPr>
              <a:t> need.</a:t>
            </a:r>
            <a:endParaRPr lang="et-EE" sz="2400">
              <a:latin typeface="Arial"/>
              <a:ea typeface="+mn-lt"/>
              <a:cs typeface="+mn-lt"/>
            </a:endParaRPr>
          </a:p>
          <a:p>
            <a:pPr marL="0" indent="0">
              <a:buNone/>
            </a:pPr>
            <a:endParaRPr lang="et-EE" sz="2400">
              <a:latin typeface="Arial"/>
              <a:ea typeface="Calibri"/>
              <a:cs typeface="Calibri"/>
            </a:endParaRPr>
          </a:p>
        </p:txBody>
      </p:sp>
      <p:sp>
        <p:nvSpPr>
          <p:cNvPr id="5" name="Slaidinumbri kohatäide 4">
            <a:extLst>
              <a:ext uri="{FF2B5EF4-FFF2-40B4-BE49-F238E27FC236}">
                <a16:creationId xmlns:a16="http://schemas.microsoft.com/office/drawing/2014/main" id="{62A37FE7-670B-206E-8327-85635B23D3DE}"/>
              </a:ext>
            </a:extLst>
          </p:cNvPr>
          <p:cNvSpPr>
            <a:spLocks noGrp="1"/>
          </p:cNvSpPr>
          <p:nvPr>
            <p:ph type="sldNum" sz="quarter" idx="12"/>
          </p:nvPr>
        </p:nvSpPr>
        <p:spPr/>
        <p:txBody>
          <a:bodyPr/>
          <a:lstStyle/>
          <a:p>
            <a:fld id="{ACB39D88-BA65-4AE1-96B5-60FEA6385BB0}" type="slidenum">
              <a:rPr lang="et-EE" smtClean="0"/>
              <a:t>21</a:t>
            </a:fld>
            <a:endParaRPr lang="et-EE"/>
          </a:p>
        </p:txBody>
      </p:sp>
      <p:sp>
        <p:nvSpPr>
          <p:cNvPr id="4" name="TextBox 3">
            <a:extLst>
              <a:ext uri="{FF2B5EF4-FFF2-40B4-BE49-F238E27FC236}">
                <a16:creationId xmlns:a16="http://schemas.microsoft.com/office/drawing/2014/main" id="{7CEC8987-52D3-7CE6-8310-F48EB88FE214}"/>
              </a:ext>
            </a:extLst>
          </p:cNvPr>
          <p:cNvSpPr txBox="1"/>
          <p:nvPr/>
        </p:nvSpPr>
        <p:spPr>
          <a:xfrm>
            <a:off x="580389" y="4466581"/>
            <a:ext cx="523355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t-EE" sz="1200">
              <a:latin typeface="Arial"/>
              <a:cs typeface="Calibri"/>
            </a:endParaRPr>
          </a:p>
          <a:p>
            <a:pPr marL="228600" indent="-228600">
              <a:buAutoNum type="arabicPeriod"/>
            </a:pPr>
            <a:endParaRPr lang="et-EE" sz="1100" b="1">
              <a:solidFill>
                <a:srgbClr val="222222"/>
              </a:solidFill>
              <a:latin typeface="-apple-system"/>
              <a:cs typeface="Calibri"/>
            </a:endParaRPr>
          </a:p>
          <a:p>
            <a:r>
              <a:rPr lang="et-EE" sz="1100" b="1">
                <a:solidFill>
                  <a:srgbClr val="222222"/>
                </a:solidFill>
                <a:latin typeface="-apple-system"/>
                <a:cs typeface="Calibri"/>
              </a:rPr>
              <a:t>(1,6) </a:t>
            </a:r>
            <a:endParaRPr lang="et-EE">
              <a:cs typeface="Calibri"/>
            </a:endParaRPr>
          </a:p>
        </p:txBody>
      </p:sp>
      <p:pic>
        <p:nvPicPr>
          <p:cNvPr id="6" name="Pilt 6" descr="Pilt, millel on kujutatud logo&#10;&#10;Kirjeldus on genereeritud automaatselt">
            <a:extLst>
              <a:ext uri="{FF2B5EF4-FFF2-40B4-BE49-F238E27FC236}">
                <a16:creationId xmlns:a16="http://schemas.microsoft.com/office/drawing/2014/main" id="{79E6FBA8-FB2A-1123-21B3-8BE42AE999C3}"/>
              </a:ext>
            </a:extLst>
          </p:cNvPr>
          <p:cNvPicPr>
            <a:picLocks noChangeAspect="1"/>
          </p:cNvPicPr>
          <p:nvPr/>
        </p:nvPicPr>
        <p:blipFill>
          <a:blip r:embed="rId2"/>
          <a:stretch>
            <a:fillRect/>
          </a:stretch>
        </p:blipFill>
        <p:spPr>
          <a:xfrm>
            <a:off x="10841984" y="3541"/>
            <a:ext cx="1248084" cy="1421960"/>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4119CB1D-7CA0-7E30-B2BF-AB8A87538FF2}"/>
              </a:ext>
            </a:extLst>
          </p:cNvPr>
          <p:cNvPicPr>
            <a:picLocks noChangeAspect="1"/>
          </p:cNvPicPr>
          <p:nvPr/>
        </p:nvPicPr>
        <p:blipFill>
          <a:blip r:embed="rId3"/>
          <a:stretch>
            <a:fillRect/>
          </a:stretch>
        </p:blipFill>
        <p:spPr>
          <a:xfrm>
            <a:off x="211584" y="5861502"/>
            <a:ext cx="8528481" cy="801908"/>
          </a:xfrm>
          <a:prstGeom prst="rect">
            <a:avLst/>
          </a:prstGeom>
        </p:spPr>
      </p:pic>
    </p:spTree>
    <p:extLst>
      <p:ext uri="{BB962C8B-B14F-4D97-AF65-F5344CB8AC3E}">
        <p14:creationId xmlns:p14="http://schemas.microsoft.com/office/powerpoint/2010/main" val="323137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65A37A8-9FFE-31C5-A310-5D1C4D8F1253}"/>
              </a:ext>
            </a:extLst>
          </p:cNvPr>
          <p:cNvSpPr>
            <a:spLocks noGrp="1"/>
          </p:cNvSpPr>
          <p:nvPr>
            <p:ph type="title"/>
          </p:nvPr>
        </p:nvSpPr>
        <p:spPr/>
        <p:txBody>
          <a:bodyPr/>
          <a:lstStyle/>
          <a:p>
            <a:pPr algn="ctr"/>
            <a:r>
              <a:rPr lang="et-EE" err="1">
                <a:ea typeface="Calibri Light"/>
                <a:cs typeface="Calibri Light"/>
              </a:rPr>
              <a:t>Circadian</a:t>
            </a:r>
            <a:r>
              <a:rPr lang="et-EE">
                <a:ea typeface="Calibri Light"/>
                <a:cs typeface="Calibri Light"/>
              </a:rPr>
              <a:t> </a:t>
            </a:r>
            <a:r>
              <a:rPr lang="et-EE" err="1">
                <a:ea typeface="Calibri Light"/>
                <a:cs typeface="Calibri Light"/>
              </a:rPr>
              <a:t>rythm</a:t>
            </a:r>
            <a:r>
              <a:rPr lang="et-EE">
                <a:ea typeface="Calibri Light"/>
                <a:cs typeface="Calibri Light"/>
              </a:rPr>
              <a:t> &lt;- </a:t>
            </a:r>
            <a:r>
              <a:rPr lang="et-EE" err="1">
                <a:ea typeface="Calibri Light"/>
                <a:cs typeface="Calibri Light"/>
              </a:rPr>
              <a:t>chronotype</a:t>
            </a:r>
            <a:r>
              <a:rPr lang="et-EE">
                <a:ea typeface="Calibri Light"/>
                <a:cs typeface="Calibri Light"/>
              </a:rPr>
              <a:t> &lt;- </a:t>
            </a:r>
            <a:r>
              <a:rPr lang="et-EE" err="1">
                <a:ea typeface="Calibri Light"/>
                <a:cs typeface="Calibri Light"/>
              </a:rPr>
              <a:t>genes</a:t>
            </a:r>
            <a:br>
              <a:rPr lang="et-EE">
                <a:ea typeface="Calibri Light"/>
                <a:cs typeface="Calibri Light"/>
              </a:rPr>
            </a:br>
            <a:r>
              <a:rPr lang="et-EE">
                <a:cs typeface="Calibri Light"/>
              </a:rPr>
              <a:t>LIGHT</a:t>
            </a:r>
          </a:p>
        </p:txBody>
      </p:sp>
      <p:pic>
        <p:nvPicPr>
          <p:cNvPr id="4" name="Pilt 4" descr="Pilt, millel on kujutatud diagramm&#10;&#10;Kirjeldus on genereeritud automaatselt">
            <a:extLst>
              <a:ext uri="{FF2B5EF4-FFF2-40B4-BE49-F238E27FC236}">
                <a16:creationId xmlns:a16="http://schemas.microsoft.com/office/drawing/2014/main" id="{8181191C-50F2-B373-35FF-1A53AD27DB3E}"/>
              </a:ext>
            </a:extLst>
          </p:cNvPr>
          <p:cNvPicPr>
            <a:picLocks noGrp="1" noChangeAspect="1"/>
          </p:cNvPicPr>
          <p:nvPr>
            <p:ph sz="half" idx="1"/>
          </p:nvPr>
        </p:nvPicPr>
        <p:blipFill>
          <a:blip r:embed="rId3"/>
          <a:stretch>
            <a:fillRect/>
          </a:stretch>
        </p:blipFill>
        <p:spPr>
          <a:xfrm>
            <a:off x="371167" y="3469045"/>
            <a:ext cx="5181600" cy="2588497"/>
          </a:xfrm>
        </p:spPr>
      </p:pic>
      <p:sp>
        <p:nvSpPr>
          <p:cNvPr id="8" name="Sisu kohatäide 7">
            <a:extLst>
              <a:ext uri="{FF2B5EF4-FFF2-40B4-BE49-F238E27FC236}">
                <a16:creationId xmlns:a16="http://schemas.microsoft.com/office/drawing/2014/main" id="{59A1C6F4-A390-4560-B72C-8F5E82C8AA50}"/>
              </a:ext>
            </a:extLst>
          </p:cNvPr>
          <p:cNvSpPr>
            <a:spLocks noGrp="1"/>
          </p:cNvSpPr>
          <p:nvPr>
            <p:ph sz="half" idx="2"/>
          </p:nvPr>
        </p:nvSpPr>
        <p:spPr>
          <a:xfrm>
            <a:off x="2458" y="1735496"/>
            <a:ext cx="11900309" cy="4367725"/>
          </a:xfrm>
        </p:spPr>
        <p:txBody>
          <a:bodyPr vert="horz" lIns="91440" tIns="45720" rIns="91440" bIns="45720" rtlCol="0" anchor="t">
            <a:normAutofit/>
          </a:bodyPr>
          <a:lstStyle/>
          <a:p>
            <a:pPr>
              <a:lnSpc>
                <a:spcPct val="100000"/>
              </a:lnSpc>
              <a:spcBef>
                <a:spcPts val="0"/>
              </a:spcBef>
            </a:pPr>
            <a:r>
              <a:rPr lang="et-EE" sz="2000">
                <a:ea typeface="+mn-lt"/>
                <a:cs typeface="+mn-lt"/>
              </a:rPr>
              <a:t>The </a:t>
            </a:r>
            <a:r>
              <a:rPr lang="et-EE" sz="2000" err="1">
                <a:ea typeface="+mn-lt"/>
                <a:cs typeface="+mn-lt"/>
              </a:rPr>
              <a:t>circadian</a:t>
            </a:r>
            <a:r>
              <a:rPr lang="et-EE" sz="2000">
                <a:ea typeface="+mn-lt"/>
                <a:cs typeface="+mn-lt"/>
              </a:rPr>
              <a:t> </a:t>
            </a:r>
            <a:r>
              <a:rPr lang="et-EE" sz="2000" err="1">
                <a:ea typeface="+mn-lt"/>
                <a:cs typeface="+mn-lt"/>
              </a:rPr>
              <a:t>pacemaker</a:t>
            </a:r>
            <a:r>
              <a:rPr lang="et-EE" sz="2000">
                <a:ea typeface="+mn-lt"/>
                <a:cs typeface="+mn-lt"/>
              </a:rPr>
              <a:t> (</a:t>
            </a:r>
            <a:r>
              <a:rPr lang="et-EE" sz="2000" err="1">
                <a:ea typeface="+mn-lt"/>
                <a:cs typeface="+mn-lt"/>
              </a:rPr>
              <a:t>or</a:t>
            </a:r>
            <a:r>
              <a:rPr lang="et-EE" sz="2000">
                <a:ea typeface="+mn-lt"/>
                <a:cs typeface="+mn-lt"/>
              </a:rPr>
              <a:t> </a:t>
            </a:r>
            <a:r>
              <a:rPr lang="et-EE" sz="2000" err="1">
                <a:ea typeface="+mn-lt"/>
                <a:cs typeface="+mn-lt"/>
              </a:rPr>
              <a:t>biologic</a:t>
            </a:r>
            <a:r>
              <a:rPr lang="et-EE" sz="2000">
                <a:ea typeface="+mn-lt"/>
                <a:cs typeface="+mn-lt"/>
              </a:rPr>
              <a:t> </a:t>
            </a:r>
            <a:r>
              <a:rPr lang="et-EE" sz="2000" err="1">
                <a:ea typeface="+mn-lt"/>
                <a:cs typeface="+mn-lt"/>
              </a:rPr>
              <a:t>clock</a:t>
            </a:r>
            <a:r>
              <a:rPr lang="et-EE" sz="2000">
                <a:ea typeface="+mn-lt"/>
                <a:cs typeface="+mn-lt"/>
              </a:rPr>
              <a:t>) </a:t>
            </a:r>
            <a:r>
              <a:rPr lang="et-EE" sz="2000" err="1">
                <a:ea typeface="+mn-lt"/>
                <a:cs typeface="+mn-lt"/>
              </a:rPr>
              <a:t>is</a:t>
            </a:r>
            <a:r>
              <a:rPr lang="et-EE" sz="2000">
                <a:ea typeface="+mn-lt"/>
                <a:cs typeface="+mn-lt"/>
              </a:rPr>
              <a:t> </a:t>
            </a:r>
            <a:r>
              <a:rPr lang="et-EE" sz="2000" err="1">
                <a:ea typeface="+mn-lt"/>
                <a:cs typeface="+mn-lt"/>
              </a:rPr>
              <a:t>endogenous</a:t>
            </a:r>
            <a:r>
              <a:rPr lang="et-EE" sz="2000">
                <a:ea typeface="+mn-lt"/>
                <a:cs typeface="+mn-lt"/>
              </a:rPr>
              <a:t> </a:t>
            </a:r>
            <a:r>
              <a:rPr lang="et-EE" sz="2000" err="1">
                <a:ea typeface="+mn-lt"/>
                <a:cs typeface="+mn-lt"/>
              </a:rPr>
              <a:t>rhythmicity</a:t>
            </a:r>
            <a:r>
              <a:rPr lang="et-EE" sz="2000">
                <a:ea typeface="+mn-lt"/>
                <a:cs typeface="+mn-lt"/>
              </a:rPr>
              <a:t> </a:t>
            </a:r>
            <a:r>
              <a:rPr lang="et-EE" sz="2000" err="1">
                <a:ea typeface="+mn-lt"/>
                <a:cs typeface="+mn-lt"/>
              </a:rPr>
              <a:t>with</a:t>
            </a:r>
            <a:r>
              <a:rPr lang="et-EE" sz="2000">
                <a:ea typeface="+mn-lt"/>
                <a:cs typeface="+mn-lt"/>
              </a:rPr>
              <a:t> a </a:t>
            </a:r>
            <a:r>
              <a:rPr lang="et-EE" sz="2000" err="1">
                <a:ea typeface="+mn-lt"/>
                <a:cs typeface="+mn-lt"/>
              </a:rPr>
              <a:t>period</a:t>
            </a:r>
            <a:r>
              <a:rPr lang="et-EE" sz="2000">
                <a:ea typeface="+mn-lt"/>
                <a:cs typeface="+mn-lt"/>
              </a:rPr>
              <a:t> just </a:t>
            </a:r>
            <a:r>
              <a:rPr lang="et-EE" sz="2000" err="1">
                <a:ea typeface="+mn-lt"/>
                <a:cs typeface="+mn-lt"/>
              </a:rPr>
              <a:t>slightly</a:t>
            </a:r>
            <a:r>
              <a:rPr lang="et-EE" sz="2000">
                <a:ea typeface="+mn-lt"/>
                <a:cs typeface="+mn-lt"/>
              </a:rPr>
              <a:t> </a:t>
            </a:r>
            <a:r>
              <a:rPr lang="et-EE" sz="2000" err="1">
                <a:ea typeface="+mn-lt"/>
                <a:cs typeface="+mn-lt"/>
              </a:rPr>
              <a:t>greater</a:t>
            </a:r>
            <a:r>
              <a:rPr lang="et-EE" sz="2000">
                <a:ea typeface="+mn-lt"/>
                <a:cs typeface="+mn-lt"/>
              </a:rPr>
              <a:t> </a:t>
            </a:r>
            <a:endParaRPr lang="et-EE">
              <a:ea typeface="+mn-lt"/>
              <a:cs typeface="+mn-lt"/>
            </a:endParaRPr>
          </a:p>
          <a:p>
            <a:pPr marL="0" indent="0">
              <a:lnSpc>
                <a:spcPct val="100000"/>
              </a:lnSpc>
              <a:spcBef>
                <a:spcPts val="0"/>
              </a:spcBef>
              <a:buNone/>
            </a:pPr>
            <a:r>
              <a:rPr lang="et-EE" sz="2000" err="1">
                <a:ea typeface="+mn-lt"/>
                <a:cs typeface="+mn-lt"/>
              </a:rPr>
              <a:t>than</a:t>
            </a:r>
            <a:r>
              <a:rPr lang="et-EE" sz="2000">
                <a:ea typeface="+mn-lt"/>
                <a:cs typeface="+mn-lt"/>
              </a:rPr>
              <a:t> 24 </a:t>
            </a:r>
            <a:r>
              <a:rPr lang="et-EE" sz="2000" err="1">
                <a:ea typeface="+mn-lt"/>
                <a:cs typeface="+mn-lt"/>
              </a:rPr>
              <a:t>hours</a:t>
            </a:r>
            <a:r>
              <a:rPr lang="et-EE" sz="2000">
                <a:ea typeface="+mn-lt"/>
                <a:cs typeface="+mn-lt"/>
              </a:rPr>
              <a:t>, </a:t>
            </a:r>
            <a:r>
              <a:rPr lang="et-EE" sz="2000" err="1">
                <a:ea typeface="+mn-lt"/>
                <a:cs typeface="+mn-lt"/>
              </a:rPr>
              <a:t>persists</a:t>
            </a:r>
            <a:r>
              <a:rPr lang="et-EE" sz="2000">
                <a:ea typeface="+mn-lt"/>
                <a:cs typeface="+mn-lt"/>
              </a:rPr>
              <a:t> in </a:t>
            </a:r>
            <a:r>
              <a:rPr lang="et-EE" sz="2000" err="1">
                <a:ea typeface="+mn-lt"/>
                <a:cs typeface="+mn-lt"/>
              </a:rPr>
              <a:t>the</a:t>
            </a:r>
            <a:r>
              <a:rPr lang="et-EE" sz="2000">
                <a:ea typeface="+mn-lt"/>
                <a:cs typeface="+mn-lt"/>
              </a:rPr>
              <a:t> </a:t>
            </a:r>
            <a:r>
              <a:rPr lang="et-EE" sz="2000" err="1">
                <a:ea typeface="+mn-lt"/>
                <a:cs typeface="+mn-lt"/>
              </a:rPr>
              <a:t>absence</a:t>
            </a:r>
            <a:r>
              <a:rPr lang="et-EE" sz="2000">
                <a:ea typeface="+mn-lt"/>
                <a:cs typeface="+mn-lt"/>
              </a:rPr>
              <a:t> of </a:t>
            </a:r>
            <a:r>
              <a:rPr lang="et-EE" sz="2000" err="1">
                <a:ea typeface="+mn-lt"/>
                <a:cs typeface="+mn-lt"/>
              </a:rPr>
              <a:t>periodic</a:t>
            </a:r>
            <a:r>
              <a:rPr lang="et-EE" sz="2000">
                <a:ea typeface="+mn-lt"/>
                <a:cs typeface="+mn-lt"/>
              </a:rPr>
              <a:t> </a:t>
            </a:r>
            <a:r>
              <a:rPr lang="et-EE" sz="2000" err="1">
                <a:ea typeface="+mn-lt"/>
                <a:cs typeface="+mn-lt"/>
              </a:rPr>
              <a:t>changes</a:t>
            </a:r>
            <a:r>
              <a:rPr lang="et-EE" sz="2000">
                <a:ea typeface="+mn-lt"/>
                <a:cs typeface="+mn-lt"/>
              </a:rPr>
              <a:t> in </a:t>
            </a:r>
            <a:endParaRPr lang="et-EE">
              <a:cs typeface="Calibri"/>
            </a:endParaRPr>
          </a:p>
          <a:p>
            <a:pPr marL="0" indent="0">
              <a:lnSpc>
                <a:spcPct val="100000"/>
              </a:lnSpc>
              <a:spcBef>
                <a:spcPts val="0"/>
              </a:spcBef>
              <a:buNone/>
            </a:pPr>
            <a:r>
              <a:rPr lang="et-EE" sz="2000" err="1">
                <a:ea typeface="+mn-lt"/>
                <a:cs typeface="+mn-lt"/>
              </a:rPr>
              <a:t>the</a:t>
            </a:r>
            <a:r>
              <a:rPr lang="et-EE" sz="2000">
                <a:ea typeface="+mn-lt"/>
                <a:cs typeface="+mn-lt"/>
              </a:rPr>
              <a:t> </a:t>
            </a:r>
            <a:r>
              <a:rPr lang="et-EE" sz="2000" err="1">
                <a:ea typeface="+mn-lt"/>
                <a:cs typeface="+mn-lt"/>
              </a:rPr>
              <a:t>external</a:t>
            </a:r>
            <a:r>
              <a:rPr lang="et-EE" sz="2000">
                <a:ea typeface="+mn-lt"/>
                <a:cs typeface="+mn-lt"/>
              </a:rPr>
              <a:t> </a:t>
            </a:r>
            <a:r>
              <a:rPr lang="et-EE" sz="2000" err="1">
                <a:ea typeface="+mn-lt"/>
                <a:cs typeface="+mn-lt"/>
              </a:rPr>
              <a:t>environment</a:t>
            </a:r>
            <a:r>
              <a:rPr lang="et-EE" sz="2000">
                <a:ea typeface="+mn-lt"/>
                <a:cs typeface="+mn-lt"/>
              </a:rPr>
              <a:t>, and </a:t>
            </a:r>
            <a:r>
              <a:rPr lang="et-EE" sz="2000" err="1">
                <a:ea typeface="+mn-lt"/>
                <a:cs typeface="+mn-lt"/>
              </a:rPr>
              <a:t>has</a:t>
            </a:r>
            <a:r>
              <a:rPr lang="et-EE" sz="2000">
                <a:ea typeface="+mn-lt"/>
                <a:cs typeface="+mn-lt"/>
              </a:rPr>
              <a:t> </a:t>
            </a:r>
            <a:r>
              <a:rPr lang="et-EE" sz="2000" err="1">
                <a:ea typeface="+mn-lt"/>
                <a:cs typeface="+mn-lt"/>
              </a:rPr>
              <a:t>timing</a:t>
            </a:r>
            <a:r>
              <a:rPr lang="et-EE" sz="2000">
                <a:ea typeface="+mn-lt"/>
                <a:cs typeface="+mn-lt"/>
              </a:rPr>
              <a:t> </a:t>
            </a:r>
            <a:r>
              <a:rPr lang="et-EE" sz="2000" err="1">
                <a:ea typeface="+mn-lt"/>
                <a:cs typeface="+mn-lt"/>
              </a:rPr>
              <a:t>or</a:t>
            </a:r>
            <a:r>
              <a:rPr lang="et-EE" sz="2000">
                <a:ea typeface="+mn-lt"/>
                <a:cs typeface="+mn-lt"/>
              </a:rPr>
              <a:t> </a:t>
            </a:r>
            <a:r>
              <a:rPr lang="et-EE" sz="2000" err="1">
                <a:ea typeface="+mn-lt"/>
                <a:cs typeface="+mn-lt"/>
              </a:rPr>
              <a:t>phase</a:t>
            </a:r>
            <a:r>
              <a:rPr lang="et-EE" sz="2000">
                <a:ea typeface="+mn-lt"/>
                <a:cs typeface="+mn-lt"/>
              </a:rPr>
              <a:t> </a:t>
            </a:r>
            <a:r>
              <a:rPr lang="et-EE" sz="2000" err="1">
                <a:ea typeface="+mn-lt"/>
                <a:cs typeface="+mn-lt"/>
              </a:rPr>
              <a:t>relative</a:t>
            </a:r>
            <a:r>
              <a:rPr lang="et-EE" sz="2000">
                <a:ea typeface="+mn-lt"/>
                <a:cs typeface="+mn-lt"/>
              </a:rPr>
              <a:t> </a:t>
            </a:r>
            <a:r>
              <a:rPr lang="et-EE" sz="2000" err="1">
                <a:ea typeface="+mn-lt"/>
                <a:cs typeface="+mn-lt"/>
              </a:rPr>
              <a:t>to</a:t>
            </a:r>
            <a:r>
              <a:rPr lang="et-EE" sz="2000">
                <a:ea typeface="+mn-lt"/>
                <a:cs typeface="+mn-lt"/>
              </a:rPr>
              <a:t> </a:t>
            </a:r>
            <a:r>
              <a:rPr lang="et-EE" sz="2000" err="1">
                <a:ea typeface="+mn-lt"/>
                <a:cs typeface="+mn-lt"/>
              </a:rPr>
              <a:t>the</a:t>
            </a:r>
            <a:r>
              <a:rPr lang="et-EE" sz="2000">
                <a:ea typeface="+mn-lt"/>
                <a:cs typeface="+mn-lt"/>
              </a:rPr>
              <a:t> </a:t>
            </a:r>
            <a:r>
              <a:rPr lang="et-EE" sz="2000" err="1">
                <a:ea typeface="+mn-lt"/>
                <a:cs typeface="+mn-lt"/>
              </a:rPr>
              <a:t>time</a:t>
            </a:r>
            <a:r>
              <a:rPr lang="et-EE" sz="2000">
                <a:ea typeface="+mn-lt"/>
                <a:cs typeface="+mn-lt"/>
              </a:rPr>
              <a:t> of </a:t>
            </a:r>
            <a:r>
              <a:rPr lang="et-EE" sz="2000" err="1">
                <a:ea typeface="+mn-lt"/>
                <a:cs typeface="+mn-lt"/>
              </a:rPr>
              <a:t>day</a:t>
            </a:r>
            <a:r>
              <a:rPr lang="et-EE" sz="2000">
                <a:ea typeface="+mn-lt"/>
                <a:cs typeface="+mn-lt"/>
              </a:rPr>
              <a:t> </a:t>
            </a:r>
            <a:r>
              <a:rPr lang="et-EE" sz="2000" err="1">
                <a:ea typeface="+mn-lt"/>
                <a:cs typeface="+mn-lt"/>
              </a:rPr>
              <a:t>that</a:t>
            </a:r>
            <a:r>
              <a:rPr lang="et-EE" sz="2000">
                <a:ea typeface="+mn-lt"/>
                <a:cs typeface="+mn-lt"/>
              </a:rPr>
              <a:t> </a:t>
            </a:r>
            <a:r>
              <a:rPr lang="et-EE" sz="2000" err="1">
                <a:ea typeface="+mn-lt"/>
                <a:cs typeface="+mn-lt"/>
              </a:rPr>
              <a:t>is</a:t>
            </a:r>
            <a:r>
              <a:rPr lang="et-EE" sz="2000">
                <a:ea typeface="+mn-lt"/>
                <a:cs typeface="+mn-lt"/>
              </a:rPr>
              <a:t> </a:t>
            </a:r>
            <a:r>
              <a:rPr lang="et-EE" sz="2000" err="1">
                <a:ea typeface="+mn-lt"/>
                <a:cs typeface="+mn-lt"/>
              </a:rPr>
              <a:t>genetically</a:t>
            </a:r>
            <a:r>
              <a:rPr lang="et-EE" sz="2000">
                <a:ea typeface="+mn-lt"/>
                <a:cs typeface="+mn-lt"/>
              </a:rPr>
              <a:t> </a:t>
            </a:r>
            <a:r>
              <a:rPr lang="et-EE" sz="2000" err="1">
                <a:ea typeface="+mn-lt"/>
                <a:cs typeface="+mn-lt"/>
              </a:rPr>
              <a:t>determined</a:t>
            </a:r>
            <a:r>
              <a:rPr lang="et-EE" sz="2000">
                <a:ea typeface="+mn-lt"/>
                <a:cs typeface="+mn-lt"/>
              </a:rPr>
              <a:t> </a:t>
            </a:r>
          </a:p>
          <a:p>
            <a:pPr marL="0" indent="0">
              <a:lnSpc>
                <a:spcPct val="100000"/>
              </a:lnSpc>
              <a:spcBef>
                <a:spcPts val="0"/>
              </a:spcBef>
              <a:buNone/>
            </a:pPr>
            <a:r>
              <a:rPr lang="et-EE" sz="2000">
                <a:ea typeface="+mn-lt"/>
                <a:cs typeface="+mn-lt"/>
              </a:rPr>
              <a:t>and </a:t>
            </a:r>
            <a:r>
              <a:rPr lang="et-EE" sz="2000" err="1">
                <a:ea typeface="+mn-lt"/>
                <a:cs typeface="+mn-lt"/>
              </a:rPr>
              <a:t>influenced</a:t>
            </a:r>
            <a:r>
              <a:rPr lang="et-EE" sz="2000">
                <a:ea typeface="+mn-lt"/>
                <a:cs typeface="+mn-lt"/>
              </a:rPr>
              <a:t> by </a:t>
            </a:r>
            <a:r>
              <a:rPr lang="et-EE" sz="2000" err="1">
                <a:ea typeface="+mn-lt"/>
                <a:cs typeface="+mn-lt"/>
              </a:rPr>
              <a:t>environmental</a:t>
            </a:r>
            <a:r>
              <a:rPr lang="et-EE" sz="2000">
                <a:ea typeface="+mn-lt"/>
                <a:cs typeface="+mn-lt"/>
              </a:rPr>
              <a:t> </a:t>
            </a:r>
            <a:r>
              <a:rPr lang="et-EE" sz="2000" err="1">
                <a:ea typeface="+mn-lt"/>
                <a:cs typeface="+mn-lt"/>
              </a:rPr>
              <a:t>synchronizers</a:t>
            </a:r>
            <a:r>
              <a:rPr lang="et-EE" sz="2000">
                <a:ea typeface="+mn-lt"/>
                <a:cs typeface="+mn-lt"/>
              </a:rPr>
              <a:t>. (1)</a:t>
            </a:r>
            <a:endParaRPr lang="et-EE">
              <a:cs typeface="Calibri" panose="020F0502020204030204"/>
            </a:endParaRPr>
          </a:p>
        </p:txBody>
      </p:sp>
      <p:sp>
        <p:nvSpPr>
          <p:cNvPr id="3" name="Slaidinumbri kohatäide 2">
            <a:extLst>
              <a:ext uri="{FF2B5EF4-FFF2-40B4-BE49-F238E27FC236}">
                <a16:creationId xmlns:a16="http://schemas.microsoft.com/office/drawing/2014/main" id="{539F12EE-40AB-8EF0-C81A-CD83AC7DD52B}"/>
              </a:ext>
            </a:extLst>
          </p:cNvPr>
          <p:cNvSpPr>
            <a:spLocks noGrp="1"/>
          </p:cNvSpPr>
          <p:nvPr>
            <p:ph type="sldNum" sz="quarter" idx="12"/>
          </p:nvPr>
        </p:nvSpPr>
        <p:spPr/>
        <p:txBody>
          <a:bodyPr/>
          <a:lstStyle/>
          <a:p>
            <a:fld id="{ACB39D88-BA65-4AE1-96B5-60FEA6385BB0}" type="slidenum">
              <a:rPr lang="et-EE" smtClean="0"/>
              <a:t>22</a:t>
            </a:fld>
            <a:endParaRPr lang="et-EE"/>
          </a:p>
        </p:txBody>
      </p:sp>
      <p:pic>
        <p:nvPicPr>
          <p:cNvPr id="5" name="Pilt 5" descr="Pilt, millel on kujutatud diagramm&#10;&#10;Kirjeldus on genereeritud automaatselt">
            <a:extLst>
              <a:ext uri="{FF2B5EF4-FFF2-40B4-BE49-F238E27FC236}">
                <a16:creationId xmlns:a16="http://schemas.microsoft.com/office/drawing/2014/main" id="{784ACE82-BD2B-B4AD-7FDA-54B13FA4EE11}"/>
              </a:ext>
            </a:extLst>
          </p:cNvPr>
          <p:cNvPicPr>
            <a:picLocks noChangeAspect="1"/>
          </p:cNvPicPr>
          <p:nvPr/>
        </p:nvPicPr>
        <p:blipFill>
          <a:blip r:embed="rId4"/>
          <a:stretch>
            <a:fillRect/>
          </a:stretch>
        </p:blipFill>
        <p:spPr>
          <a:xfrm>
            <a:off x="5895683" y="3021221"/>
            <a:ext cx="5302926" cy="3336782"/>
          </a:xfrm>
          <a:prstGeom prst="rect">
            <a:avLst/>
          </a:prstGeom>
        </p:spPr>
      </p:pic>
      <p:sp>
        <p:nvSpPr>
          <p:cNvPr id="6" name="TextBox 5">
            <a:extLst>
              <a:ext uri="{FF2B5EF4-FFF2-40B4-BE49-F238E27FC236}">
                <a16:creationId xmlns:a16="http://schemas.microsoft.com/office/drawing/2014/main" id="{D767B93C-E1DF-F610-772D-356F0AF39828}"/>
              </a:ext>
            </a:extLst>
          </p:cNvPr>
          <p:cNvSpPr txBox="1"/>
          <p:nvPr/>
        </p:nvSpPr>
        <p:spPr>
          <a:xfrm>
            <a:off x="1227661" y="5901901"/>
            <a:ext cx="112894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t-EE" sz="2000">
              <a:ea typeface="+mn-lt"/>
              <a:cs typeface="+mn-lt"/>
            </a:endParaRPr>
          </a:p>
        </p:txBody>
      </p:sp>
      <p:pic>
        <p:nvPicPr>
          <p:cNvPr id="7" name="Pilt 7" descr="Pilt, millel on kujutatud logo&#10;&#10;Kirjeldus on genereeritud automaatselt">
            <a:extLst>
              <a:ext uri="{FF2B5EF4-FFF2-40B4-BE49-F238E27FC236}">
                <a16:creationId xmlns:a16="http://schemas.microsoft.com/office/drawing/2014/main" id="{79367646-7A92-5B0A-95F6-02CB987930B0}"/>
              </a:ext>
            </a:extLst>
          </p:cNvPr>
          <p:cNvPicPr>
            <a:picLocks noChangeAspect="1"/>
          </p:cNvPicPr>
          <p:nvPr/>
        </p:nvPicPr>
        <p:blipFill>
          <a:blip r:embed="rId5"/>
          <a:stretch>
            <a:fillRect/>
          </a:stretch>
        </p:blipFill>
        <p:spPr>
          <a:xfrm>
            <a:off x="11059163" y="144409"/>
            <a:ext cx="1135796" cy="1315752"/>
          </a:xfrm>
          <a:prstGeom prst="rect">
            <a:avLst/>
          </a:prstGeom>
        </p:spPr>
      </p:pic>
      <p:pic>
        <p:nvPicPr>
          <p:cNvPr id="10" name="Pilt 9" descr="Pilt, millel on kujutatud tekst, Font, kuvatõmmis, järjekord&#10;&#10;Kirjeldus on genereeritud automaatselt">
            <a:extLst>
              <a:ext uri="{FF2B5EF4-FFF2-40B4-BE49-F238E27FC236}">
                <a16:creationId xmlns:a16="http://schemas.microsoft.com/office/drawing/2014/main" id="{20E61C2A-BA94-6210-4F6F-62B75D6B5895}"/>
              </a:ext>
            </a:extLst>
          </p:cNvPr>
          <p:cNvPicPr>
            <a:picLocks noChangeAspect="1"/>
          </p:cNvPicPr>
          <p:nvPr/>
        </p:nvPicPr>
        <p:blipFill>
          <a:blip r:embed="rId6"/>
          <a:stretch>
            <a:fillRect/>
          </a:stretch>
        </p:blipFill>
        <p:spPr>
          <a:xfrm>
            <a:off x="65784" y="6102467"/>
            <a:ext cx="6096000" cy="716173"/>
          </a:xfrm>
          <a:prstGeom prst="rect">
            <a:avLst/>
          </a:prstGeom>
        </p:spPr>
      </p:pic>
    </p:spTree>
    <p:extLst>
      <p:ext uri="{BB962C8B-B14F-4D97-AF65-F5344CB8AC3E}">
        <p14:creationId xmlns:p14="http://schemas.microsoft.com/office/powerpoint/2010/main" val="24787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0B37146-4AEE-B1B6-B78E-143CF0C0CEFF}"/>
              </a:ext>
            </a:extLst>
          </p:cNvPr>
          <p:cNvSpPr>
            <a:spLocks noGrp="1"/>
          </p:cNvSpPr>
          <p:nvPr>
            <p:ph type="title"/>
          </p:nvPr>
        </p:nvSpPr>
        <p:spPr>
          <a:xfrm>
            <a:off x="2219" y="2620"/>
            <a:ext cx="10515600" cy="1325563"/>
          </a:xfrm>
        </p:spPr>
        <p:txBody>
          <a:bodyPr/>
          <a:lstStyle/>
          <a:p>
            <a:r>
              <a:rPr lang="et-EE">
                <a:cs typeface="Calibri Light"/>
              </a:rPr>
              <a:t> </a:t>
            </a:r>
            <a:r>
              <a:rPr lang="et-EE" err="1">
                <a:cs typeface="Calibri Light"/>
              </a:rPr>
              <a:t>Chronotype</a:t>
            </a:r>
          </a:p>
        </p:txBody>
      </p:sp>
      <p:sp>
        <p:nvSpPr>
          <p:cNvPr id="3" name="Sisu kohatäide 2">
            <a:extLst>
              <a:ext uri="{FF2B5EF4-FFF2-40B4-BE49-F238E27FC236}">
                <a16:creationId xmlns:a16="http://schemas.microsoft.com/office/drawing/2014/main" id="{43CBB10C-4DB1-D9EA-0D1F-99D09D6AB8BB}"/>
              </a:ext>
            </a:extLst>
          </p:cNvPr>
          <p:cNvSpPr>
            <a:spLocks noGrp="1"/>
          </p:cNvSpPr>
          <p:nvPr>
            <p:ph idx="1"/>
          </p:nvPr>
        </p:nvSpPr>
        <p:spPr>
          <a:xfrm>
            <a:off x="280801" y="1289544"/>
            <a:ext cx="6609425" cy="5165123"/>
          </a:xfrm>
        </p:spPr>
        <p:txBody>
          <a:bodyPr vert="horz" lIns="91440" tIns="45720" rIns="91440" bIns="45720" rtlCol="0" anchor="t">
            <a:normAutofit/>
          </a:bodyPr>
          <a:lstStyle/>
          <a:p>
            <a:r>
              <a:rPr lang="et-EE" sz="2000" err="1">
                <a:solidFill>
                  <a:srgbClr val="222222"/>
                </a:solidFill>
                <a:latin typeface="Arial"/>
                <a:ea typeface="+mn-lt"/>
                <a:cs typeface="+mn-lt"/>
              </a:rPr>
              <a:t>Chronotype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impacts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the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prevalence</a:t>
            </a:r>
            <a:r>
              <a:rPr lang="et-EE" sz="2000">
                <a:solidFill>
                  <a:srgbClr val="222222"/>
                </a:solidFill>
                <a:latin typeface="Arial"/>
                <a:ea typeface="Calibri"/>
                <a:cs typeface="Calibri"/>
              </a:rPr>
              <a:t> of  </a:t>
            </a:r>
            <a:r>
              <a:rPr lang="et-EE" sz="2000" err="1">
                <a:solidFill>
                  <a:srgbClr val="222222"/>
                </a:solidFill>
                <a:latin typeface="Arial"/>
                <a:ea typeface="Calibri"/>
                <a:cs typeface="Calibri"/>
              </a:rPr>
              <a:t>diseases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Decreased</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well-being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shorter</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lifespan</a:t>
            </a:r>
            <a:r>
              <a:rPr lang="et-EE" sz="2000">
                <a:solidFill>
                  <a:srgbClr val="222222"/>
                </a:solidFill>
                <a:latin typeface="Arial"/>
                <a:ea typeface="Calibri"/>
                <a:cs typeface="Calibri"/>
              </a:rPr>
              <a:t>, and </a:t>
            </a:r>
            <a:r>
              <a:rPr lang="et-EE" sz="2000" err="1">
                <a:solidFill>
                  <a:srgbClr val="222222"/>
                </a:solidFill>
                <a:latin typeface="Arial"/>
                <a:ea typeface="Calibri"/>
                <a:cs typeface="Calibri"/>
              </a:rPr>
              <a:t>increase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mortality</a:t>
            </a:r>
            <a:r>
              <a:rPr lang="et-EE" sz="2000">
                <a:solidFill>
                  <a:srgbClr val="222222"/>
                </a:solidFill>
                <a:latin typeface="Arial"/>
                <a:ea typeface="Calibri"/>
                <a:cs typeface="Calibri"/>
              </a:rPr>
              <a:t> in </a:t>
            </a:r>
            <a:r>
              <a:rPr lang="et-EE" sz="2000" err="1">
                <a:solidFill>
                  <a:srgbClr val="222222"/>
                </a:solidFill>
                <a:latin typeface="Arial"/>
                <a:ea typeface="Calibri"/>
                <a:cs typeface="Calibri"/>
              </a:rPr>
              <a:t>evening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types</a:t>
            </a:r>
            <a:r>
              <a:rPr lang="et-EE" sz="2000">
                <a:solidFill>
                  <a:srgbClr val="222222"/>
                </a:solidFill>
                <a:latin typeface="Arial"/>
                <a:ea typeface="Calibri"/>
                <a:cs typeface="Calibri"/>
              </a:rPr>
              <a:t> have </a:t>
            </a:r>
            <a:r>
              <a:rPr lang="et-EE" sz="2000" err="1">
                <a:solidFill>
                  <a:srgbClr val="222222"/>
                </a:solidFill>
                <a:latin typeface="Arial"/>
                <a:ea typeface="Calibri"/>
                <a:cs typeface="Calibri"/>
              </a:rPr>
              <a:t>been</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noticed</a:t>
            </a:r>
            <a:r>
              <a:rPr lang="et-EE" sz="2000">
                <a:solidFill>
                  <a:srgbClr val="222222"/>
                </a:solidFill>
                <a:latin typeface="Arial"/>
                <a:ea typeface="Calibri"/>
                <a:cs typeface="Calibri"/>
              </a:rPr>
              <a:t>. </a:t>
            </a:r>
            <a:endParaRPr lang="et-EE" sz="2000">
              <a:solidFill>
                <a:srgbClr val="000000"/>
              </a:solidFill>
              <a:latin typeface="Arial"/>
              <a:ea typeface="Calibri"/>
              <a:cs typeface="Calibri"/>
            </a:endParaRPr>
          </a:p>
          <a:p>
            <a:r>
              <a:rPr lang="et-EE" sz="2000" err="1">
                <a:solidFill>
                  <a:srgbClr val="222222"/>
                </a:solidFill>
                <a:latin typeface="Arial"/>
                <a:ea typeface="Calibri"/>
                <a:cs typeface="Calibri"/>
              </a:rPr>
              <a:t>There</a:t>
            </a:r>
            <a:r>
              <a:rPr lang="et-EE" sz="2000">
                <a:solidFill>
                  <a:srgbClr val="222222"/>
                </a:solidFill>
                <a:latin typeface="Arial"/>
                <a:ea typeface="Calibri"/>
                <a:cs typeface="Calibri"/>
              </a:rPr>
              <a:t> are </a:t>
            </a:r>
            <a:r>
              <a:rPr lang="et-EE" sz="2000" err="1">
                <a:solidFill>
                  <a:srgbClr val="222222"/>
                </a:solidFill>
                <a:latin typeface="Arial"/>
                <a:ea typeface="Calibri"/>
                <a:cs typeface="Calibri"/>
              </a:rPr>
              <a:t>higher</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rates</a:t>
            </a:r>
            <a:r>
              <a:rPr lang="et-EE" sz="2000">
                <a:solidFill>
                  <a:srgbClr val="222222"/>
                </a:solidFill>
                <a:latin typeface="Arial"/>
                <a:ea typeface="Calibri"/>
                <a:cs typeface="Calibri"/>
              </a:rPr>
              <a:t> of a </a:t>
            </a:r>
            <a:r>
              <a:rPr lang="et-EE" sz="2000" err="1">
                <a:solidFill>
                  <a:srgbClr val="222222"/>
                </a:solidFill>
                <a:latin typeface="Arial"/>
                <a:ea typeface="Calibri"/>
                <a:cs typeface="Calibri"/>
              </a:rPr>
              <a:t>wide</a:t>
            </a:r>
            <a:r>
              <a:rPr lang="et-EE" sz="2000">
                <a:solidFill>
                  <a:srgbClr val="222222"/>
                </a:solidFill>
                <a:latin typeface="Arial"/>
                <a:ea typeface="Calibri"/>
                <a:cs typeface="Calibri"/>
              </a:rPr>
              <a:t> range of </a:t>
            </a:r>
            <a:r>
              <a:rPr lang="et-EE" sz="2000" err="1">
                <a:solidFill>
                  <a:srgbClr val="222222"/>
                </a:solidFill>
                <a:latin typeface="Arial"/>
                <a:ea typeface="Calibri"/>
                <a:cs typeface="Calibri"/>
              </a:rPr>
              <a:t>disorders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including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psychological</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disorders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diabetes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neurological</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gastrointestinal</a:t>
            </a:r>
            <a:r>
              <a:rPr lang="et-EE" sz="2000">
                <a:solidFill>
                  <a:srgbClr val="222222"/>
                </a:solidFill>
                <a:latin typeface="Arial"/>
                <a:ea typeface="Calibri"/>
                <a:cs typeface="Calibri"/>
              </a:rPr>
              <a:t>, and </a:t>
            </a:r>
            <a:r>
              <a:rPr lang="et-EE" sz="2000" err="1">
                <a:solidFill>
                  <a:srgbClr val="222222"/>
                </a:solidFill>
                <a:latin typeface="Arial"/>
                <a:ea typeface="Calibri"/>
                <a:cs typeface="Calibri"/>
              </a:rPr>
              <a:t>respiratory</a:t>
            </a:r>
            <a:r>
              <a:rPr lang="et-EE" sz="2000">
                <a:solidFill>
                  <a:srgbClr val="222222"/>
                </a:solidFill>
                <a:latin typeface="Arial"/>
                <a:ea typeface="Calibri"/>
                <a:cs typeface="Calibri"/>
              </a:rPr>
              <a:t> in </a:t>
            </a:r>
            <a:r>
              <a:rPr lang="et-EE" sz="2000" err="1">
                <a:solidFill>
                  <a:srgbClr val="222222"/>
                </a:solidFill>
                <a:latin typeface="Arial"/>
                <a:ea typeface="Calibri"/>
                <a:cs typeface="Calibri"/>
              </a:rPr>
              <a:t>definite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evening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types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compared</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with</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definite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morning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types</a:t>
            </a:r>
            <a:r>
              <a:rPr lang="et-EE" sz="2000">
                <a:solidFill>
                  <a:srgbClr val="222222"/>
                </a:solidFill>
                <a:latin typeface="Arial"/>
                <a:ea typeface="Calibri"/>
                <a:cs typeface="Calibri"/>
              </a:rPr>
              <a:t>.</a:t>
            </a:r>
            <a:endParaRPr lang="et-EE" sz="2000">
              <a:solidFill>
                <a:srgbClr val="000000"/>
              </a:solidFill>
              <a:latin typeface="Arial"/>
              <a:ea typeface="Calibri"/>
              <a:cs typeface="Calibri"/>
            </a:endParaRPr>
          </a:p>
          <a:p>
            <a:r>
              <a:rPr lang="et-EE" sz="2000" err="1">
                <a:solidFill>
                  <a:srgbClr val="222222"/>
                </a:solidFill>
                <a:latin typeface="Arial"/>
                <a:ea typeface="Calibri"/>
                <a:cs typeface="Calibri"/>
              </a:rPr>
              <a:t>Morning</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preference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appears</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to</a:t>
            </a:r>
            <a:r>
              <a:rPr lang="et-EE" sz="2000">
                <a:solidFill>
                  <a:srgbClr val="222222"/>
                </a:solidFill>
                <a:latin typeface="Arial"/>
                <a:ea typeface="Calibri"/>
                <a:cs typeface="Calibri"/>
              </a:rPr>
              <a:t> have a </a:t>
            </a:r>
            <a:r>
              <a:rPr lang="et-EE" sz="2000" err="1">
                <a:solidFill>
                  <a:srgbClr val="222222"/>
                </a:solidFill>
                <a:latin typeface="Arial"/>
                <a:ea typeface="Calibri"/>
                <a:cs typeface="Calibri"/>
              </a:rPr>
              <a:t>protective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effect</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against</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breast</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cancer</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investigation</a:t>
            </a:r>
            <a:r>
              <a:rPr lang="et-EE" sz="2000">
                <a:solidFill>
                  <a:srgbClr val="222222"/>
                </a:solidFill>
                <a:latin typeface="Arial"/>
                <a:ea typeface="Calibri"/>
                <a:cs typeface="Calibri"/>
              </a:rPr>
              <a:t> of </a:t>
            </a:r>
            <a:r>
              <a:rPr lang="et-EE" sz="2000" err="1">
                <a:solidFill>
                  <a:srgbClr val="222222"/>
                </a:solidFill>
                <a:latin typeface="Arial"/>
                <a:ea typeface="Calibri"/>
                <a:cs typeface="Calibri"/>
              </a:rPr>
              <a:t>the</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impact</a:t>
            </a:r>
            <a:r>
              <a:rPr lang="et-EE" sz="2000">
                <a:solidFill>
                  <a:srgbClr val="222222"/>
                </a:solidFill>
                <a:latin typeface="Arial"/>
                <a:ea typeface="Calibri"/>
                <a:cs typeface="Calibri"/>
              </a:rPr>
              <a:t> of </a:t>
            </a:r>
            <a:r>
              <a:rPr lang="et-EE" sz="2000" err="1">
                <a:solidFill>
                  <a:srgbClr val="222222"/>
                </a:solidFill>
                <a:latin typeface="Arial"/>
                <a:ea typeface="Calibri"/>
                <a:cs typeface="Calibri"/>
              </a:rPr>
              <a:t>chronotype</a:t>
            </a:r>
            <a:r>
              <a:rPr lang="et-EE" sz="2000">
                <a:solidFill>
                  <a:srgbClr val="222222"/>
                </a:solidFill>
                <a:latin typeface="Arial"/>
                <a:ea typeface="Calibri"/>
                <a:cs typeface="Calibri"/>
              </a:rPr>
              <a:t> on </a:t>
            </a:r>
            <a:r>
              <a:rPr lang="et-EE" sz="2000" err="1">
                <a:solidFill>
                  <a:srgbClr val="222222"/>
                </a:solidFill>
                <a:latin typeface="Arial"/>
                <a:ea typeface="Calibri"/>
                <a:cs typeface="Calibri"/>
              </a:rPr>
              <a:t>breast</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cancer</a:t>
            </a:r>
            <a:r>
              <a:rPr lang="et-EE" sz="2000">
                <a:solidFill>
                  <a:srgbClr val="222222"/>
                </a:solidFill>
                <a:latin typeface="Arial"/>
                <a:ea typeface="Calibri"/>
                <a:cs typeface="Calibri"/>
              </a:rPr>
              <a:t> </a:t>
            </a:r>
            <a:r>
              <a:rPr lang="et-EE" sz="2000" err="1">
                <a:solidFill>
                  <a:srgbClr val="222222"/>
                </a:solidFill>
                <a:latin typeface="Arial"/>
                <a:ea typeface="Calibri"/>
                <a:cs typeface="Calibri"/>
              </a:rPr>
              <a:t>diagnosis</a:t>
            </a:r>
            <a:r>
              <a:rPr lang="et-EE" sz="2000">
                <a:solidFill>
                  <a:srgbClr val="222222"/>
                </a:solidFill>
                <a:latin typeface="Arial"/>
                <a:ea typeface="Calibri"/>
                <a:cs typeface="Calibri"/>
              </a:rPr>
              <a:t> in </a:t>
            </a:r>
            <a:r>
              <a:rPr lang="et-EE" sz="2000" err="1">
                <a:solidFill>
                  <a:srgbClr val="222222"/>
                </a:solidFill>
                <a:latin typeface="Arial"/>
                <a:ea typeface="Calibri"/>
                <a:cs typeface="Calibri"/>
              </a:rPr>
              <a:t>the</a:t>
            </a:r>
            <a:r>
              <a:rPr lang="et-EE" sz="2000">
                <a:solidFill>
                  <a:srgbClr val="222222"/>
                </a:solidFill>
                <a:latin typeface="Arial"/>
                <a:ea typeface="Calibri"/>
                <a:cs typeface="Calibri"/>
              </a:rPr>
              <a:t> UK </a:t>
            </a:r>
            <a:r>
              <a:rPr lang="et-EE" sz="2000" err="1">
                <a:solidFill>
                  <a:srgbClr val="222222"/>
                </a:solidFill>
                <a:latin typeface="Arial"/>
                <a:ea typeface="Calibri"/>
                <a:cs typeface="Calibri"/>
              </a:rPr>
              <a:t>Biobank</a:t>
            </a:r>
            <a:r>
              <a:rPr lang="et-EE" sz="2000">
                <a:solidFill>
                  <a:srgbClr val="222222"/>
                </a:solidFill>
                <a:latin typeface="Arial"/>
                <a:ea typeface="Calibri"/>
                <a:cs typeface="Calibri"/>
              </a:rPr>
              <a:t>). (6)</a:t>
            </a:r>
            <a:endParaRPr lang="et-EE" sz="2000">
              <a:latin typeface="Arial"/>
              <a:ea typeface="Calibri"/>
              <a:cs typeface="Calibri"/>
            </a:endParaRPr>
          </a:p>
          <a:p>
            <a:pPr marL="0" indent="0">
              <a:buNone/>
            </a:pPr>
            <a:endParaRPr lang="et-EE">
              <a:ea typeface="Calibri"/>
              <a:cs typeface="Calibri"/>
            </a:endParaRPr>
          </a:p>
          <a:p>
            <a:pPr marL="0" indent="0">
              <a:buNone/>
            </a:pPr>
            <a:endParaRPr lang="et-EE">
              <a:ea typeface="Calibri"/>
              <a:cs typeface="Calibri"/>
            </a:endParaRPr>
          </a:p>
        </p:txBody>
      </p:sp>
      <p:sp>
        <p:nvSpPr>
          <p:cNvPr id="5" name="Slaidinumbri kohatäide 4">
            <a:extLst>
              <a:ext uri="{FF2B5EF4-FFF2-40B4-BE49-F238E27FC236}">
                <a16:creationId xmlns:a16="http://schemas.microsoft.com/office/drawing/2014/main" id="{6236B378-44B0-4B1A-FE44-FA3A55D3EE9B}"/>
              </a:ext>
            </a:extLst>
          </p:cNvPr>
          <p:cNvSpPr>
            <a:spLocks noGrp="1"/>
          </p:cNvSpPr>
          <p:nvPr>
            <p:ph type="sldNum" sz="quarter" idx="12"/>
          </p:nvPr>
        </p:nvSpPr>
        <p:spPr>
          <a:xfrm>
            <a:off x="8950911" y="6282369"/>
            <a:ext cx="2743200" cy="365125"/>
          </a:xfrm>
        </p:spPr>
        <p:txBody>
          <a:bodyPr/>
          <a:lstStyle/>
          <a:p>
            <a:r>
              <a:rPr lang="et-EE">
                <a:solidFill>
                  <a:srgbClr val="898989"/>
                </a:solidFill>
                <a:latin typeface="Calibri"/>
                <a:cs typeface="Calibri"/>
              </a:rPr>
              <a:t>22</a:t>
            </a:r>
            <a:endParaRPr lang="et-EE">
              <a:cs typeface="Calibri"/>
            </a:endParaRPr>
          </a:p>
        </p:txBody>
      </p:sp>
      <p:pic>
        <p:nvPicPr>
          <p:cNvPr id="6" name="Pilt 6" descr="Pilt, millel on kujutatud logo&#10;&#10;Kirjeldus on genereeritud automaatselt">
            <a:extLst>
              <a:ext uri="{FF2B5EF4-FFF2-40B4-BE49-F238E27FC236}">
                <a16:creationId xmlns:a16="http://schemas.microsoft.com/office/drawing/2014/main" id="{74C4813C-2363-F05A-2112-D0AD8D8542AC}"/>
              </a:ext>
            </a:extLst>
          </p:cNvPr>
          <p:cNvPicPr>
            <a:picLocks noChangeAspect="1"/>
          </p:cNvPicPr>
          <p:nvPr/>
        </p:nvPicPr>
        <p:blipFill>
          <a:blip r:embed="rId3"/>
          <a:stretch>
            <a:fillRect/>
          </a:stretch>
        </p:blipFill>
        <p:spPr>
          <a:xfrm>
            <a:off x="10923972" y="71341"/>
            <a:ext cx="1189609" cy="1336932"/>
          </a:xfrm>
          <a:prstGeom prst="rect">
            <a:avLst/>
          </a:prstGeom>
        </p:spPr>
      </p:pic>
      <p:sp>
        <p:nvSpPr>
          <p:cNvPr id="8" name="TextBox 7">
            <a:extLst>
              <a:ext uri="{FF2B5EF4-FFF2-40B4-BE49-F238E27FC236}">
                <a16:creationId xmlns:a16="http://schemas.microsoft.com/office/drawing/2014/main" id="{5C23BE5A-F5F3-EA29-21C2-ADF5A7BF153B}"/>
              </a:ext>
            </a:extLst>
          </p:cNvPr>
          <p:cNvSpPr txBox="1"/>
          <p:nvPr/>
        </p:nvSpPr>
        <p:spPr>
          <a:xfrm>
            <a:off x="5844465" y="6517689"/>
            <a:ext cx="199747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t-EE" sz="1100" b="1">
              <a:solidFill>
                <a:srgbClr val="222222"/>
              </a:solidFill>
              <a:latin typeface="-apple-system"/>
            </a:endParaRPr>
          </a:p>
        </p:txBody>
      </p:sp>
      <p:pic>
        <p:nvPicPr>
          <p:cNvPr id="4" name="Pilt 8" descr="Pilt, millel on kujutatud tekst, sport&#10;&#10;Kirjeldus on genereeritud automaatselt">
            <a:extLst>
              <a:ext uri="{FF2B5EF4-FFF2-40B4-BE49-F238E27FC236}">
                <a16:creationId xmlns:a16="http://schemas.microsoft.com/office/drawing/2014/main" id="{A784899A-089C-F574-6301-ABB0A5894948}"/>
              </a:ext>
            </a:extLst>
          </p:cNvPr>
          <p:cNvPicPr>
            <a:picLocks noChangeAspect="1"/>
          </p:cNvPicPr>
          <p:nvPr/>
        </p:nvPicPr>
        <p:blipFill>
          <a:blip r:embed="rId4"/>
          <a:stretch>
            <a:fillRect/>
          </a:stretch>
        </p:blipFill>
        <p:spPr>
          <a:xfrm>
            <a:off x="7182465" y="1255209"/>
            <a:ext cx="4062360" cy="4429521"/>
          </a:xfrm>
          <a:prstGeom prst="rect">
            <a:avLst/>
          </a:prstGeom>
        </p:spPr>
      </p:pic>
      <p:pic>
        <p:nvPicPr>
          <p:cNvPr id="9" name="Pilt 8" descr="Pilt, millel on kujutatud tekst, Font, kuvatõmmis, järjekord&#10;&#10;Kirjeldus on genereeritud automaatselt">
            <a:extLst>
              <a:ext uri="{FF2B5EF4-FFF2-40B4-BE49-F238E27FC236}">
                <a16:creationId xmlns:a16="http://schemas.microsoft.com/office/drawing/2014/main" id="{88E53057-3DD1-F066-8AD2-A81FA26ECA99}"/>
              </a:ext>
            </a:extLst>
          </p:cNvPr>
          <p:cNvPicPr>
            <a:picLocks noChangeAspect="1"/>
          </p:cNvPicPr>
          <p:nvPr/>
        </p:nvPicPr>
        <p:blipFill>
          <a:blip r:embed="rId5"/>
          <a:stretch>
            <a:fillRect/>
          </a:stretch>
        </p:blipFill>
        <p:spPr>
          <a:xfrm>
            <a:off x="164460" y="5921560"/>
            <a:ext cx="6096000" cy="716173"/>
          </a:xfrm>
          <a:prstGeom prst="rect">
            <a:avLst/>
          </a:prstGeom>
        </p:spPr>
      </p:pic>
    </p:spTree>
    <p:extLst>
      <p:ext uri="{BB962C8B-B14F-4D97-AF65-F5344CB8AC3E}">
        <p14:creationId xmlns:p14="http://schemas.microsoft.com/office/powerpoint/2010/main" val="3072490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0C445DA-AF9D-88DA-F5CE-197D7731B68B}"/>
              </a:ext>
            </a:extLst>
          </p:cNvPr>
          <p:cNvSpPr>
            <a:spLocks noGrp="1"/>
          </p:cNvSpPr>
          <p:nvPr>
            <p:ph type="title"/>
          </p:nvPr>
        </p:nvSpPr>
        <p:spPr/>
        <p:txBody>
          <a:bodyPr/>
          <a:lstStyle/>
          <a:p>
            <a:r>
              <a:rPr lang="et-EE" err="1">
                <a:ea typeface="Calibri Light"/>
                <a:cs typeface="Calibri Light"/>
              </a:rPr>
              <a:t>Sleep</a:t>
            </a:r>
            <a:r>
              <a:rPr lang="et-EE">
                <a:ea typeface="Calibri Light"/>
                <a:cs typeface="Calibri Light"/>
              </a:rPr>
              <a:t> </a:t>
            </a:r>
            <a:r>
              <a:rPr lang="et-EE" err="1">
                <a:ea typeface="Calibri Light"/>
                <a:cs typeface="Calibri Light"/>
              </a:rPr>
              <a:t>diary</a:t>
            </a:r>
            <a:endParaRPr lang="et-EE" err="1"/>
          </a:p>
        </p:txBody>
      </p:sp>
      <p:pic>
        <p:nvPicPr>
          <p:cNvPr id="5" name="Pilt 5" descr="Pilt, millel on kujutatud laud&#10;&#10;Kirjeldus on genereeritud automaatselt">
            <a:extLst>
              <a:ext uri="{FF2B5EF4-FFF2-40B4-BE49-F238E27FC236}">
                <a16:creationId xmlns:a16="http://schemas.microsoft.com/office/drawing/2014/main" id="{5E4489BC-D3F8-8EBA-137B-6072620FDB53}"/>
              </a:ext>
            </a:extLst>
          </p:cNvPr>
          <p:cNvPicPr>
            <a:picLocks noGrp="1" noChangeAspect="1"/>
          </p:cNvPicPr>
          <p:nvPr>
            <p:ph sz="half" idx="1"/>
          </p:nvPr>
        </p:nvPicPr>
        <p:blipFill>
          <a:blip r:embed="rId3"/>
          <a:stretch>
            <a:fillRect/>
          </a:stretch>
        </p:blipFill>
        <p:spPr>
          <a:xfrm>
            <a:off x="379520" y="1617377"/>
            <a:ext cx="4175465" cy="3081074"/>
          </a:xfrm>
        </p:spPr>
      </p:pic>
      <p:pic>
        <p:nvPicPr>
          <p:cNvPr id="6" name="Pilt 6" descr="Pilt, millel on kujutatud tekst, jälgimine, kuvatõmmis, sirm&#10;&#10;Kirjeldus on genereeritud automaatselt">
            <a:extLst>
              <a:ext uri="{FF2B5EF4-FFF2-40B4-BE49-F238E27FC236}">
                <a16:creationId xmlns:a16="http://schemas.microsoft.com/office/drawing/2014/main" id="{D29F7D10-4E2A-1451-6C25-1D2F054F4600}"/>
              </a:ext>
            </a:extLst>
          </p:cNvPr>
          <p:cNvPicPr>
            <a:picLocks noGrp="1" noChangeAspect="1"/>
          </p:cNvPicPr>
          <p:nvPr>
            <p:ph sz="half" idx="2"/>
          </p:nvPr>
        </p:nvPicPr>
        <p:blipFill>
          <a:blip r:embed="rId4"/>
          <a:stretch>
            <a:fillRect/>
          </a:stretch>
        </p:blipFill>
        <p:spPr>
          <a:xfrm>
            <a:off x="4736977" y="1618972"/>
            <a:ext cx="7393618" cy="2915129"/>
          </a:xfrm>
        </p:spPr>
      </p:pic>
      <p:sp>
        <p:nvSpPr>
          <p:cNvPr id="3" name="Slaidinumbri kohatäide 2">
            <a:extLst>
              <a:ext uri="{FF2B5EF4-FFF2-40B4-BE49-F238E27FC236}">
                <a16:creationId xmlns:a16="http://schemas.microsoft.com/office/drawing/2014/main" id="{1595BBE8-9795-EFE5-0A2B-476E91D47DEF}"/>
              </a:ext>
            </a:extLst>
          </p:cNvPr>
          <p:cNvSpPr>
            <a:spLocks noGrp="1"/>
          </p:cNvSpPr>
          <p:nvPr>
            <p:ph type="sldNum" sz="quarter" idx="12"/>
          </p:nvPr>
        </p:nvSpPr>
        <p:spPr/>
        <p:txBody>
          <a:bodyPr/>
          <a:lstStyle/>
          <a:p>
            <a:fld id="{ACB39D88-BA65-4AE1-96B5-60FEA6385BB0}" type="slidenum">
              <a:rPr lang="et-EE" smtClean="0"/>
              <a:t>24</a:t>
            </a:fld>
            <a:endParaRPr lang="et-EE"/>
          </a:p>
        </p:txBody>
      </p:sp>
      <p:pic>
        <p:nvPicPr>
          <p:cNvPr id="4" name="Pilt 6" descr="Pilt, millel on kujutatud logo&#10;&#10;Kirjeldus on genereeritud automaatselt">
            <a:extLst>
              <a:ext uri="{FF2B5EF4-FFF2-40B4-BE49-F238E27FC236}">
                <a16:creationId xmlns:a16="http://schemas.microsoft.com/office/drawing/2014/main" id="{51F1C945-639B-363E-FC98-2FA1E59D7A5D}"/>
              </a:ext>
            </a:extLst>
          </p:cNvPr>
          <p:cNvPicPr>
            <a:picLocks noChangeAspect="1"/>
          </p:cNvPicPr>
          <p:nvPr/>
        </p:nvPicPr>
        <p:blipFill>
          <a:blip r:embed="rId5"/>
          <a:stretch>
            <a:fillRect/>
          </a:stretch>
        </p:blipFill>
        <p:spPr>
          <a:xfrm>
            <a:off x="-2959" y="5318894"/>
            <a:ext cx="1372635" cy="1541747"/>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49D0072B-B7AF-57F4-9A10-5B76062257CB}"/>
              </a:ext>
            </a:extLst>
          </p:cNvPr>
          <p:cNvPicPr>
            <a:picLocks noChangeAspect="1"/>
          </p:cNvPicPr>
          <p:nvPr/>
        </p:nvPicPr>
        <p:blipFill>
          <a:blip r:embed="rId6"/>
          <a:stretch>
            <a:fillRect/>
          </a:stretch>
        </p:blipFill>
        <p:spPr>
          <a:xfrm>
            <a:off x="2194264" y="5854104"/>
            <a:ext cx="8528481" cy="809306"/>
          </a:xfrm>
          <a:prstGeom prst="rect">
            <a:avLst/>
          </a:prstGeom>
        </p:spPr>
      </p:pic>
    </p:spTree>
    <p:extLst>
      <p:ext uri="{BB962C8B-B14F-4D97-AF65-F5344CB8AC3E}">
        <p14:creationId xmlns:p14="http://schemas.microsoft.com/office/powerpoint/2010/main" val="3461563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D46E622-F4E4-F98D-D594-26E5C724959F}"/>
              </a:ext>
            </a:extLst>
          </p:cNvPr>
          <p:cNvSpPr>
            <a:spLocks noGrp="1"/>
          </p:cNvSpPr>
          <p:nvPr>
            <p:ph type="title"/>
          </p:nvPr>
        </p:nvSpPr>
        <p:spPr/>
        <p:txBody>
          <a:bodyPr/>
          <a:lstStyle/>
          <a:p>
            <a:r>
              <a:rPr lang="et-EE">
                <a:cs typeface="Calibri Light"/>
              </a:rPr>
              <a:t>GROUP DISCUSSION -  </a:t>
            </a:r>
            <a:r>
              <a:rPr lang="et-EE" err="1">
                <a:cs typeface="Calibri Light"/>
              </a:rPr>
              <a:t>individual</a:t>
            </a:r>
            <a:r>
              <a:rPr lang="et-EE">
                <a:cs typeface="Calibri Light"/>
              </a:rPr>
              <a:t> </a:t>
            </a:r>
            <a:r>
              <a:rPr lang="et-EE" err="1">
                <a:cs typeface="Calibri Light"/>
              </a:rPr>
              <a:t>sleep</a:t>
            </a:r>
            <a:r>
              <a:rPr lang="et-EE">
                <a:cs typeface="Calibri Light"/>
              </a:rPr>
              <a:t> need</a:t>
            </a:r>
            <a:endParaRPr lang="et-EE"/>
          </a:p>
        </p:txBody>
      </p:sp>
      <p:sp>
        <p:nvSpPr>
          <p:cNvPr id="3" name="Sisu kohatäide 2">
            <a:extLst>
              <a:ext uri="{FF2B5EF4-FFF2-40B4-BE49-F238E27FC236}">
                <a16:creationId xmlns:a16="http://schemas.microsoft.com/office/drawing/2014/main" id="{4AD52A78-40E4-E501-19FE-03AB186382CF}"/>
              </a:ext>
            </a:extLst>
          </p:cNvPr>
          <p:cNvSpPr>
            <a:spLocks noGrp="1"/>
          </p:cNvSpPr>
          <p:nvPr>
            <p:ph idx="1"/>
          </p:nvPr>
        </p:nvSpPr>
        <p:spPr/>
        <p:txBody>
          <a:bodyPr vert="horz" lIns="91440" tIns="45720" rIns="91440" bIns="45720" rtlCol="0" anchor="t">
            <a:normAutofit/>
          </a:bodyPr>
          <a:lstStyle/>
          <a:p>
            <a:r>
              <a:rPr lang="et-EE" err="1">
                <a:cs typeface="Calibri"/>
              </a:rPr>
              <a:t>Based</a:t>
            </a:r>
            <a:r>
              <a:rPr lang="et-EE">
                <a:cs typeface="Calibri"/>
              </a:rPr>
              <a:t> on </a:t>
            </a:r>
            <a:r>
              <a:rPr lang="et-EE" err="1">
                <a:cs typeface="Calibri"/>
              </a:rPr>
              <a:t>subjective</a:t>
            </a:r>
            <a:r>
              <a:rPr lang="et-EE">
                <a:cs typeface="Calibri"/>
              </a:rPr>
              <a:t> </a:t>
            </a:r>
            <a:r>
              <a:rPr lang="et-EE" err="1">
                <a:cs typeface="Calibri"/>
              </a:rPr>
              <a:t>ideas</a:t>
            </a:r>
            <a:r>
              <a:rPr lang="et-EE">
                <a:cs typeface="Calibri"/>
              </a:rPr>
              <a:t> and </a:t>
            </a:r>
            <a:r>
              <a:rPr lang="et-EE" err="1">
                <a:cs typeface="Calibri"/>
              </a:rPr>
              <a:t>thoughts</a:t>
            </a:r>
          </a:p>
          <a:p>
            <a:r>
              <a:rPr lang="et-EE" err="1">
                <a:cs typeface="Calibri"/>
              </a:rPr>
              <a:t>Based</a:t>
            </a:r>
            <a:r>
              <a:rPr lang="et-EE">
                <a:cs typeface="Calibri"/>
              </a:rPr>
              <a:t> on </a:t>
            </a:r>
            <a:r>
              <a:rPr lang="et-EE" err="1">
                <a:cs typeface="Calibri"/>
              </a:rPr>
              <a:t>sleep</a:t>
            </a:r>
            <a:r>
              <a:rPr lang="et-EE">
                <a:cs typeface="Calibri"/>
              </a:rPr>
              <a:t> </a:t>
            </a:r>
            <a:r>
              <a:rPr lang="et-EE" err="1">
                <a:cs typeface="Calibri"/>
              </a:rPr>
              <a:t>diary</a:t>
            </a:r>
            <a:r>
              <a:rPr lang="et-EE">
                <a:cs typeface="Calibri"/>
              </a:rPr>
              <a:t> </a:t>
            </a:r>
            <a:r>
              <a:rPr lang="et-EE" err="1">
                <a:cs typeface="Calibri"/>
              </a:rPr>
              <a:t>results</a:t>
            </a:r>
            <a:endParaRPr lang="et-EE">
              <a:cs typeface="Calibri"/>
            </a:endParaRPr>
          </a:p>
        </p:txBody>
      </p:sp>
      <p:sp>
        <p:nvSpPr>
          <p:cNvPr id="4" name="Slaidinumbri kohatäide 3">
            <a:extLst>
              <a:ext uri="{FF2B5EF4-FFF2-40B4-BE49-F238E27FC236}">
                <a16:creationId xmlns:a16="http://schemas.microsoft.com/office/drawing/2014/main" id="{BB0D975F-03D8-303C-5BFA-283CC1EECECA}"/>
              </a:ext>
            </a:extLst>
          </p:cNvPr>
          <p:cNvSpPr>
            <a:spLocks noGrp="1"/>
          </p:cNvSpPr>
          <p:nvPr>
            <p:ph type="sldNum" sz="quarter" idx="12"/>
          </p:nvPr>
        </p:nvSpPr>
        <p:spPr/>
        <p:txBody>
          <a:bodyPr/>
          <a:lstStyle/>
          <a:p>
            <a:fld id="{ACB39D88-BA65-4AE1-96B5-60FEA6385BB0}" type="slidenum">
              <a:rPr lang="et-EE" smtClean="0"/>
              <a:t>25</a:t>
            </a:fld>
            <a:endParaRPr lang="et-EE"/>
          </a:p>
        </p:txBody>
      </p:sp>
      <p:pic>
        <p:nvPicPr>
          <p:cNvPr id="5" name="Pilt 5" descr="Pilt, millel on kujutatud logo&#10;&#10;Kirjeldus on genereeritud automaatselt">
            <a:extLst>
              <a:ext uri="{FF2B5EF4-FFF2-40B4-BE49-F238E27FC236}">
                <a16:creationId xmlns:a16="http://schemas.microsoft.com/office/drawing/2014/main" id="{31C93B5F-5328-67A0-097E-BF89DBEBF163}"/>
              </a:ext>
            </a:extLst>
          </p:cNvPr>
          <p:cNvPicPr>
            <a:picLocks noChangeAspect="1"/>
          </p:cNvPicPr>
          <p:nvPr/>
        </p:nvPicPr>
        <p:blipFill>
          <a:blip r:embed="rId2"/>
          <a:stretch>
            <a:fillRect/>
          </a:stretch>
        </p:blipFill>
        <p:spPr>
          <a:xfrm>
            <a:off x="249214" y="4879439"/>
            <a:ext cx="1537317" cy="1729029"/>
          </a:xfrm>
          <a:prstGeom prst="rect">
            <a:avLst/>
          </a:prstGeom>
        </p:spPr>
      </p:pic>
      <p:pic>
        <p:nvPicPr>
          <p:cNvPr id="6" name="Pilt 5" descr="Pilt, millel on kujutatud tekst, Font, kuvatõmmis, järjekord&#10;&#10;Kirjeldus on genereeritud automaatselt">
            <a:extLst>
              <a:ext uri="{FF2B5EF4-FFF2-40B4-BE49-F238E27FC236}">
                <a16:creationId xmlns:a16="http://schemas.microsoft.com/office/drawing/2014/main" id="{D512E03C-6B20-7516-F323-A06A7F9B5523}"/>
              </a:ext>
            </a:extLst>
          </p:cNvPr>
          <p:cNvPicPr>
            <a:picLocks noChangeAspect="1"/>
          </p:cNvPicPr>
          <p:nvPr/>
        </p:nvPicPr>
        <p:blipFill>
          <a:blip r:embed="rId3"/>
          <a:stretch>
            <a:fillRect/>
          </a:stretch>
        </p:blipFill>
        <p:spPr>
          <a:xfrm>
            <a:off x="2225698" y="6003791"/>
            <a:ext cx="6096000" cy="716173"/>
          </a:xfrm>
          <a:prstGeom prst="rect">
            <a:avLst/>
          </a:prstGeom>
        </p:spPr>
      </p:pic>
    </p:spTree>
    <p:extLst>
      <p:ext uri="{BB962C8B-B14F-4D97-AF65-F5344CB8AC3E}">
        <p14:creationId xmlns:p14="http://schemas.microsoft.com/office/powerpoint/2010/main" val="1220082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2FE8075-7AB3-8F80-E767-BF6A4F65A92C}"/>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sz="5000"/>
              <a:t>Chronotype</a:t>
            </a:r>
            <a:r>
              <a:rPr lang="en-US" sz="5000" kern="1200">
                <a:latin typeface="+mj-lt"/>
                <a:ea typeface="+mj-ea"/>
                <a:cs typeface="+mj-cs"/>
              </a:rPr>
              <a:t>, </a:t>
            </a:r>
            <a:r>
              <a:rPr lang="en-US" sz="5000" kern="1200" err="1">
                <a:latin typeface="+mj-lt"/>
                <a:ea typeface="+mj-ea"/>
                <a:cs typeface="+mj-cs"/>
              </a:rPr>
              <a:t>age</a:t>
            </a:r>
            <a:endParaRPr lang="en-US" sz="5000" kern="1200" err="1">
              <a:latin typeface="+mj-lt"/>
              <a:cs typeface="Calibri Light"/>
            </a:endParaRPr>
          </a:p>
        </p:txBody>
      </p:sp>
      <p:pic>
        <p:nvPicPr>
          <p:cNvPr id="4" name="Pilt 4" descr="Pilt, millel on kujutatud tabel&#10;&#10;Kirjeldus on genereeritud automaatselt">
            <a:extLst>
              <a:ext uri="{FF2B5EF4-FFF2-40B4-BE49-F238E27FC236}">
                <a16:creationId xmlns:a16="http://schemas.microsoft.com/office/drawing/2014/main" id="{CD54A142-2D06-116F-0CE5-C06C91B1A8F9}"/>
              </a:ext>
            </a:extLst>
          </p:cNvPr>
          <p:cNvPicPr>
            <a:picLocks noGrp="1" noChangeAspect="1"/>
          </p:cNvPicPr>
          <p:nvPr>
            <p:ph sz="half" idx="1"/>
          </p:nvPr>
        </p:nvPicPr>
        <p:blipFill>
          <a:blip r:embed="rId3"/>
          <a:stretch>
            <a:fillRect/>
          </a:stretch>
        </p:blipFill>
        <p:spPr>
          <a:xfrm>
            <a:off x="4351685" y="1475333"/>
            <a:ext cx="3847085" cy="3091384"/>
          </a:xfrm>
        </p:spPr>
      </p:pic>
      <p:pic>
        <p:nvPicPr>
          <p:cNvPr id="5" name="Pilt 5" descr="Pilt, millel on kujutatud diagramm&#10;&#10;Kirjeldus on genereeritud automaatselt">
            <a:extLst>
              <a:ext uri="{FF2B5EF4-FFF2-40B4-BE49-F238E27FC236}">
                <a16:creationId xmlns:a16="http://schemas.microsoft.com/office/drawing/2014/main" id="{9E611AE5-2139-EFCC-9D47-AD18CF72F9A1}"/>
              </a:ext>
            </a:extLst>
          </p:cNvPr>
          <p:cNvPicPr>
            <a:picLocks noGrp="1" noChangeAspect="1"/>
          </p:cNvPicPr>
          <p:nvPr>
            <p:ph sz="half" idx="2"/>
          </p:nvPr>
        </p:nvPicPr>
        <p:blipFill>
          <a:blip r:embed="rId4"/>
          <a:stretch>
            <a:fillRect/>
          </a:stretch>
        </p:blipFill>
        <p:spPr>
          <a:xfrm>
            <a:off x="8199408" y="1529364"/>
            <a:ext cx="3927677" cy="3969581"/>
          </a:xfrm>
        </p:spPr>
      </p:pic>
      <p:sp>
        <p:nvSpPr>
          <p:cNvPr id="6" name="Slaidinumbri kohatäide 5">
            <a:extLst>
              <a:ext uri="{FF2B5EF4-FFF2-40B4-BE49-F238E27FC236}">
                <a16:creationId xmlns:a16="http://schemas.microsoft.com/office/drawing/2014/main" id="{D3DEBE6E-0CD7-88A3-2B4E-8D7CAB3662D3}"/>
              </a:ext>
            </a:extLst>
          </p:cNvPr>
          <p:cNvSpPr>
            <a:spLocks noGrp="1"/>
          </p:cNvSpPr>
          <p:nvPr>
            <p:ph type="sldNum" sz="quarter" idx="12"/>
          </p:nvPr>
        </p:nvSpPr>
        <p:spPr/>
        <p:txBody>
          <a:bodyPr/>
          <a:lstStyle/>
          <a:p>
            <a:fld id="{ACB39D88-BA65-4AE1-96B5-60FEA6385BB0}" type="slidenum">
              <a:rPr lang="et-EE" smtClean="0"/>
              <a:t>26</a:t>
            </a:fld>
            <a:endParaRPr lang="et-EE"/>
          </a:p>
        </p:txBody>
      </p:sp>
      <p:sp>
        <p:nvSpPr>
          <p:cNvPr id="3" name="TextBox 2">
            <a:extLst>
              <a:ext uri="{FF2B5EF4-FFF2-40B4-BE49-F238E27FC236}">
                <a16:creationId xmlns:a16="http://schemas.microsoft.com/office/drawing/2014/main" id="{DB64EFED-99BE-0BC0-453C-64B7799782E5}"/>
              </a:ext>
            </a:extLst>
          </p:cNvPr>
          <p:cNvSpPr txBox="1"/>
          <p:nvPr/>
        </p:nvSpPr>
        <p:spPr>
          <a:xfrm>
            <a:off x="4344949" y="5746213"/>
            <a:ext cx="3852449"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21792">
              <a:spcAft>
                <a:spcPts val="600"/>
              </a:spcAft>
            </a:pPr>
            <a:r>
              <a:rPr lang="et-EE" sz="1200">
                <a:ea typeface="+mn-lt"/>
                <a:cs typeface="+mn-lt"/>
              </a:rPr>
              <a:t>(7)</a:t>
            </a:r>
          </a:p>
          <a:p>
            <a:pPr defTabSz="621792">
              <a:spcAft>
                <a:spcPts val="600"/>
              </a:spcAft>
            </a:pPr>
            <a:endParaRPr lang="et-EE" sz="1200">
              <a:cs typeface="Calibri"/>
            </a:endParaRPr>
          </a:p>
        </p:txBody>
      </p:sp>
      <p:pic>
        <p:nvPicPr>
          <p:cNvPr id="7" name="Pilt 7" descr="Pilt, millel on kujutatud logo&#10;&#10;Kirjeldus on genereeritud automaatselt">
            <a:extLst>
              <a:ext uri="{FF2B5EF4-FFF2-40B4-BE49-F238E27FC236}">
                <a16:creationId xmlns:a16="http://schemas.microsoft.com/office/drawing/2014/main" id="{AFD62292-39C5-D199-CBF5-A5E96C9BFFD6}"/>
              </a:ext>
            </a:extLst>
          </p:cNvPr>
          <p:cNvPicPr>
            <a:picLocks noChangeAspect="1"/>
          </p:cNvPicPr>
          <p:nvPr/>
        </p:nvPicPr>
        <p:blipFill>
          <a:blip r:embed="rId5"/>
          <a:stretch>
            <a:fillRect/>
          </a:stretch>
        </p:blipFill>
        <p:spPr>
          <a:xfrm>
            <a:off x="-2959" y="71341"/>
            <a:ext cx="1781453" cy="1995359"/>
          </a:xfrm>
          <a:prstGeom prst="rect">
            <a:avLst/>
          </a:prstGeom>
        </p:spPr>
      </p:pic>
      <p:pic>
        <p:nvPicPr>
          <p:cNvPr id="9" name="Pilt 8" descr="Pilt, millel on kujutatud tekst, Font, kuvatõmmis, järjekord&#10;&#10;Kirjeldus on genereeritud automaatselt">
            <a:extLst>
              <a:ext uri="{FF2B5EF4-FFF2-40B4-BE49-F238E27FC236}">
                <a16:creationId xmlns:a16="http://schemas.microsoft.com/office/drawing/2014/main" id="{41886466-4FEE-068A-B1D3-DEC96A6543A0}"/>
              </a:ext>
            </a:extLst>
          </p:cNvPr>
          <p:cNvPicPr>
            <a:picLocks noChangeAspect="1"/>
          </p:cNvPicPr>
          <p:nvPr/>
        </p:nvPicPr>
        <p:blipFill>
          <a:blip r:embed="rId6"/>
          <a:stretch>
            <a:fillRect/>
          </a:stretch>
        </p:blipFill>
        <p:spPr>
          <a:xfrm>
            <a:off x="120604" y="6140841"/>
            <a:ext cx="6096000" cy="716173"/>
          </a:xfrm>
          <a:prstGeom prst="rect">
            <a:avLst/>
          </a:prstGeom>
        </p:spPr>
      </p:pic>
    </p:spTree>
    <p:extLst>
      <p:ext uri="{BB962C8B-B14F-4D97-AF65-F5344CB8AC3E}">
        <p14:creationId xmlns:p14="http://schemas.microsoft.com/office/powerpoint/2010/main" val="248518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D26832A-86F5-DECF-C635-BDBFB38BF7C0}"/>
              </a:ext>
            </a:extLst>
          </p:cNvPr>
          <p:cNvSpPr>
            <a:spLocks noGrp="1"/>
          </p:cNvSpPr>
          <p:nvPr>
            <p:ph type="title"/>
          </p:nvPr>
        </p:nvSpPr>
        <p:spPr/>
        <p:txBody>
          <a:bodyPr/>
          <a:lstStyle/>
          <a:p>
            <a:r>
              <a:rPr lang="et-EE" err="1">
                <a:ea typeface="Calibri Light"/>
                <a:cs typeface="Calibri Light"/>
              </a:rPr>
              <a:t>Gender</a:t>
            </a:r>
            <a:r>
              <a:rPr lang="et-EE">
                <a:ea typeface="Calibri Light"/>
                <a:cs typeface="Calibri Light"/>
              </a:rPr>
              <a:t> </a:t>
            </a:r>
            <a:r>
              <a:rPr lang="et-EE" err="1">
                <a:ea typeface="Calibri Light"/>
                <a:cs typeface="Calibri Light"/>
              </a:rPr>
              <a:t>differences</a:t>
            </a:r>
            <a:r>
              <a:rPr lang="et-EE">
                <a:ea typeface="Calibri Light"/>
                <a:cs typeface="Calibri Light"/>
              </a:rPr>
              <a:t> in </a:t>
            </a:r>
            <a:r>
              <a:rPr lang="et-EE" err="1">
                <a:ea typeface="Calibri Light"/>
                <a:cs typeface="Calibri Light"/>
              </a:rPr>
              <a:t>sleep</a:t>
            </a:r>
            <a:r>
              <a:rPr lang="et-EE">
                <a:ea typeface="Calibri Light"/>
                <a:cs typeface="Calibri Light"/>
              </a:rPr>
              <a:t> </a:t>
            </a:r>
            <a:r>
              <a:rPr lang="et-EE" err="1">
                <a:ea typeface="Calibri Light"/>
                <a:cs typeface="Calibri Light"/>
              </a:rPr>
              <a:t>characteristics</a:t>
            </a:r>
            <a:endParaRPr lang="et-EE" err="1"/>
          </a:p>
        </p:txBody>
      </p:sp>
      <p:pic>
        <p:nvPicPr>
          <p:cNvPr id="5" name="Pilt 5" descr="Pilt, millel on kujutatud laud&#10;&#10;Kirjeldus on genereeritud automaatselt">
            <a:extLst>
              <a:ext uri="{FF2B5EF4-FFF2-40B4-BE49-F238E27FC236}">
                <a16:creationId xmlns:a16="http://schemas.microsoft.com/office/drawing/2014/main" id="{B679FC94-DCA4-5952-0C8F-D89AC232C90C}"/>
              </a:ext>
            </a:extLst>
          </p:cNvPr>
          <p:cNvPicPr>
            <a:picLocks noGrp="1" noChangeAspect="1"/>
          </p:cNvPicPr>
          <p:nvPr>
            <p:ph sz="half" idx="1"/>
          </p:nvPr>
        </p:nvPicPr>
        <p:blipFill>
          <a:blip r:embed="rId3"/>
          <a:stretch>
            <a:fillRect/>
          </a:stretch>
        </p:blipFill>
        <p:spPr>
          <a:xfrm>
            <a:off x="283347" y="2141706"/>
            <a:ext cx="5810434" cy="2061904"/>
          </a:xfrm>
        </p:spPr>
      </p:pic>
      <p:pic>
        <p:nvPicPr>
          <p:cNvPr id="3" name="Pilt 6" descr="Pilt, millel on kujutatud laud&#10;&#10;Kirjeldus on genereeritud automaatselt">
            <a:extLst>
              <a:ext uri="{FF2B5EF4-FFF2-40B4-BE49-F238E27FC236}">
                <a16:creationId xmlns:a16="http://schemas.microsoft.com/office/drawing/2014/main" id="{61ACAB4A-FDF7-E27F-14BB-976D98E90914}"/>
              </a:ext>
            </a:extLst>
          </p:cNvPr>
          <p:cNvPicPr>
            <a:picLocks noGrp="1" noChangeAspect="1"/>
          </p:cNvPicPr>
          <p:nvPr>
            <p:ph sz="half" idx="2"/>
          </p:nvPr>
        </p:nvPicPr>
        <p:blipFill>
          <a:blip r:embed="rId4"/>
          <a:stretch>
            <a:fillRect/>
          </a:stretch>
        </p:blipFill>
        <p:spPr>
          <a:xfrm>
            <a:off x="6282267" y="1819434"/>
            <a:ext cx="5181600" cy="3550920"/>
          </a:xfrm>
        </p:spPr>
      </p:pic>
      <p:sp>
        <p:nvSpPr>
          <p:cNvPr id="4" name="Slaidinumbri kohatäide 3">
            <a:extLst>
              <a:ext uri="{FF2B5EF4-FFF2-40B4-BE49-F238E27FC236}">
                <a16:creationId xmlns:a16="http://schemas.microsoft.com/office/drawing/2014/main" id="{013B1081-67E6-31CC-72F4-50B9CF737535}"/>
              </a:ext>
            </a:extLst>
          </p:cNvPr>
          <p:cNvSpPr>
            <a:spLocks noGrp="1"/>
          </p:cNvSpPr>
          <p:nvPr>
            <p:ph type="sldNum" sz="quarter" idx="12"/>
          </p:nvPr>
        </p:nvSpPr>
        <p:spPr/>
        <p:txBody>
          <a:bodyPr/>
          <a:lstStyle/>
          <a:p>
            <a:fld id="{ACB39D88-BA65-4AE1-96B5-60FEA6385BB0}" type="slidenum">
              <a:rPr lang="et-EE" smtClean="0"/>
              <a:t>27</a:t>
            </a:fld>
            <a:endParaRPr lang="et-EE"/>
          </a:p>
        </p:txBody>
      </p:sp>
      <p:sp>
        <p:nvSpPr>
          <p:cNvPr id="6" name="TextBox 5">
            <a:extLst>
              <a:ext uri="{FF2B5EF4-FFF2-40B4-BE49-F238E27FC236}">
                <a16:creationId xmlns:a16="http://schemas.microsoft.com/office/drawing/2014/main" id="{F638923E-3B0E-9958-E1CD-0BAB1268D318}"/>
              </a:ext>
            </a:extLst>
          </p:cNvPr>
          <p:cNvSpPr txBox="1"/>
          <p:nvPr/>
        </p:nvSpPr>
        <p:spPr>
          <a:xfrm>
            <a:off x="375153" y="4125093"/>
            <a:ext cx="36990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a:ea typeface="+mn-lt"/>
                <a:cs typeface="+mn-lt"/>
              </a:rPr>
              <a:t>(8)</a:t>
            </a:r>
          </a:p>
          <a:p>
            <a:endParaRPr lang="et-EE">
              <a:ea typeface="Calibri"/>
              <a:cs typeface="Calibri"/>
            </a:endParaRPr>
          </a:p>
        </p:txBody>
      </p:sp>
      <p:sp>
        <p:nvSpPr>
          <p:cNvPr id="7" name="TextBox 6">
            <a:extLst>
              <a:ext uri="{FF2B5EF4-FFF2-40B4-BE49-F238E27FC236}">
                <a16:creationId xmlns:a16="http://schemas.microsoft.com/office/drawing/2014/main" id="{DD19D354-2687-833B-AFCD-356BC4740EA6}"/>
              </a:ext>
            </a:extLst>
          </p:cNvPr>
          <p:cNvSpPr txBox="1"/>
          <p:nvPr/>
        </p:nvSpPr>
        <p:spPr>
          <a:xfrm>
            <a:off x="6282859" y="5433207"/>
            <a:ext cx="50434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a:ea typeface="+mn-lt"/>
                <a:cs typeface="+mn-lt"/>
              </a:rPr>
              <a:t>(9)</a:t>
            </a:r>
          </a:p>
          <a:p>
            <a:pPr algn="l"/>
            <a:endParaRPr lang="et-EE">
              <a:cs typeface="Calibri"/>
            </a:endParaRPr>
          </a:p>
        </p:txBody>
      </p:sp>
      <p:pic>
        <p:nvPicPr>
          <p:cNvPr id="8" name="Pilt 8" descr="Pilt, millel on kujutatud logo&#10;&#10;Kirjeldus on genereeritud automaatselt">
            <a:extLst>
              <a:ext uri="{FF2B5EF4-FFF2-40B4-BE49-F238E27FC236}">
                <a16:creationId xmlns:a16="http://schemas.microsoft.com/office/drawing/2014/main" id="{95680E4C-67C8-F23D-26FF-033052BAF675}"/>
              </a:ext>
            </a:extLst>
          </p:cNvPr>
          <p:cNvPicPr>
            <a:picLocks noChangeAspect="1"/>
          </p:cNvPicPr>
          <p:nvPr/>
        </p:nvPicPr>
        <p:blipFill>
          <a:blip r:embed="rId5"/>
          <a:stretch>
            <a:fillRect/>
          </a:stretch>
        </p:blipFill>
        <p:spPr>
          <a:xfrm>
            <a:off x="3885811" y="4656700"/>
            <a:ext cx="1751861" cy="1965767"/>
          </a:xfrm>
          <a:prstGeom prst="rect">
            <a:avLst/>
          </a:prstGeom>
        </p:spPr>
      </p:pic>
      <p:pic>
        <p:nvPicPr>
          <p:cNvPr id="10" name="Pilt 9" descr="Pilt, millel on kujutatud tekst, Font, kuvatõmmis, järjekord&#10;&#10;Kirjeldus on genereeritud automaatselt">
            <a:extLst>
              <a:ext uri="{FF2B5EF4-FFF2-40B4-BE49-F238E27FC236}">
                <a16:creationId xmlns:a16="http://schemas.microsoft.com/office/drawing/2014/main" id="{12CAB3F2-5201-7EA1-C8D1-1E17C00925E7}"/>
              </a:ext>
            </a:extLst>
          </p:cNvPr>
          <p:cNvPicPr>
            <a:picLocks noChangeAspect="1"/>
          </p:cNvPicPr>
          <p:nvPr/>
        </p:nvPicPr>
        <p:blipFill>
          <a:blip r:embed="rId6"/>
          <a:stretch>
            <a:fillRect/>
          </a:stretch>
        </p:blipFill>
        <p:spPr>
          <a:xfrm>
            <a:off x="6205640" y="5757100"/>
            <a:ext cx="5756116" cy="716173"/>
          </a:xfrm>
          <a:prstGeom prst="rect">
            <a:avLst/>
          </a:prstGeom>
        </p:spPr>
      </p:pic>
    </p:spTree>
    <p:extLst>
      <p:ext uri="{BB962C8B-B14F-4D97-AF65-F5344CB8AC3E}">
        <p14:creationId xmlns:p14="http://schemas.microsoft.com/office/powerpoint/2010/main" val="1628658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E84AED3-5E4F-913F-1354-E6586B2E331C}"/>
              </a:ext>
            </a:extLst>
          </p:cNvPr>
          <p:cNvSpPr>
            <a:spLocks noGrp="1"/>
          </p:cNvSpPr>
          <p:nvPr>
            <p:ph type="title"/>
          </p:nvPr>
        </p:nvSpPr>
        <p:spPr>
          <a:xfrm>
            <a:off x="37826" y="52650"/>
            <a:ext cx="10515600" cy="1325563"/>
          </a:xfrm>
        </p:spPr>
        <p:txBody>
          <a:bodyPr/>
          <a:lstStyle/>
          <a:p>
            <a:r>
              <a:rPr lang="et-EE" err="1">
                <a:latin typeface="Arial"/>
                <a:cs typeface="Calibri Light"/>
              </a:rPr>
              <a:t>Sleep</a:t>
            </a:r>
            <a:r>
              <a:rPr lang="et-EE">
                <a:latin typeface="Arial"/>
                <a:cs typeface="Calibri Light"/>
              </a:rPr>
              <a:t> </a:t>
            </a:r>
            <a:r>
              <a:rPr lang="et-EE" err="1">
                <a:latin typeface="Arial"/>
                <a:cs typeface="Calibri Light"/>
              </a:rPr>
              <a:t>deprivation</a:t>
            </a:r>
            <a:endParaRPr lang="et-EE" err="1">
              <a:latin typeface="Arial"/>
            </a:endParaRPr>
          </a:p>
        </p:txBody>
      </p:sp>
      <p:sp>
        <p:nvSpPr>
          <p:cNvPr id="6" name="Sisu kohatäide 5">
            <a:extLst>
              <a:ext uri="{FF2B5EF4-FFF2-40B4-BE49-F238E27FC236}">
                <a16:creationId xmlns:a16="http://schemas.microsoft.com/office/drawing/2014/main" id="{367001B6-1D89-7F02-B1FE-E262B86F8E60}"/>
              </a:ext>
            </a:extLst>
          </p:cNvPr>
          <p:cNvSpPr>
            <a:spLocks noGrp="1"/>
          </p:cNvSpPr>
          <p:nvPr>
            <p:ph idx="1"/>
          </p:nvPr>
        </p:nvSpPr>
        <p:spPr>
          <a:xfrm>
            <a:off x="141070" y="1073473"/>
            <a:ext cx="6479823" cy="4365449"/>
          </a:xfrm>
        </p:spPr>
        <p:txBody>
          <a:bodyPr vert="horz" lIns="91440" tIns="45720" rIns="91440" bIns="45720" rtlCol="0" anchor="t">
            <a:noAutofit/>
          </a:bodyPr>
          <a:lstStyle/>
          <a:p>
            <a:r>
              <a:rPr lang="et-EE" sz="2000" err="1">
                <a:solidFill>
                  <a:srgbClr val="202124"/>
                </a:solidFill>
                <a:latin typeface="Arial"/>
                <a:ea typeface="+mn-lt"/>
                <a:cs typeface="+mn-lt"/>
              </a:rPr>
              <a:t>Sleep</a:t>
            </a:r>
            <a:r>
              <a:rPr lang="et-EE" sz="2000">
                <a:solidFill>
                  <a:srgbClr val="202124"/>
                </a:solidFill>
                <a:latin typeface="Arial"/>
                <a:ea typeface="+mn-lt"/>
                <a:cs typeface="+mn-lt"/>
              </a:rPr>
              <a:t> </a:t>
            </a:r>
            <a:r>
              <a:rPr lang="et-EE" sz="2000" err="1">
                <a:solidFill>
                  <a:srgbClr val="202124"/>
                </a:solidFill>
                <a:latin typeface="Arial"/>
                <a:ea typeface="+mn-lt"/>
                <a:cs typeface="+mn-lt"/>
              </a:rPr>
              <a:t>deficiency</a:t>
            </a:r>
            <a:r>
              <a:rPr lang="et-EE" sz="2000">
                <a:solidFill>
                  <a:srgbClr val="202124"/>
                </a:solidFill>
                <a:latin typeface="Arial"/>
                <a:ea typeface="+mn-lt"/>
                <a:cs typeface="+mn-lt"/>
              </a:rPr>
              <a:t> </a:t>
            </a:r>
            <a:r>
              <a:rPr lang="et-EE" sz="2000" err="1">
                <a:solidFill>
                  <a:srgbClr val="202124"/>
                </a:solidFill>
                <a:latin typeface="Arial"/>
                <a:ea typeface="+mn-lt"/>
                <a:cs typeface="+mn-lt"/>
              </a:rPr>
              <a:t>leads</a:t>
            </a:r>
            <a:r>
              <a:rPr lang="et-EE" sz="2000">
                <a:solidFill>
                  <a:srgbClr val="202124"/>
                </a:solidFill>
                <a:latin typeface="Arial"/>
                <a:ea typeface="+mn-lt"/>
                <a:cs typeface="+mn-lt"/>
              </a:rPr>
              <a:t> </a:t>
            </a:r>
            <a:r>
              <a:rPr lang="et-EE" sz="2000" err="1">
                <a:solidFill>
                  <a:srgbClr val="202124"/>
                </a:solidFill>
                <a:latin typeface="Arial"/>
                <a:ea typeface="+mn-lt"/>
                <a:cs typeface="+mn-lt"/>
              </a:rPr>
              <a:t>to</a:t>
            </a:r>
            <a:r>
              <a:rPr lang="et-EE" sz="2000">
                <a:solidFill>
                  <a:srgbClr val="202124"/>
                </a:solidFill>
                <a:latin typeface="Arial"/>
                <a:ea typeface="+mn-lt"/>
                <a:cs typeface="+mn-lt"/>
              </a:rPr>
              <a:t>: </a:t>
            </a:r>
            <a:endParaRPr lang="et-EE" sz="2000">
              <a:solidFill>
                <a:srgbClr val="000000"/>
              </a:solidFill>
              <a:latin typeface="Arial"/>
              <a:ea typeface="+mn-lt"/>
              <a:cs typeface="+mn-lt"/>
            </a:endParaRPr>
          </a:p>
          <a:p>
            <a:pPr marL="457200" indent="-457200">
              <a:buAutoNum type="arabicPeriod"/>
            </a:pPr>
            <a:r>
              <a:rPr lang="et-EE" sz="2000" err="1">
                <a:solidFill>
                  <a:srgbClr val="202124"/>
                </a:solidFill>
                <a:latin typeface="Arial"/>
                <a:ea typeface="+mn-lt"/>
                <a:cs typeface="+mn-lt"/>
              </a:rPr>
              <a:t>Chronic</a:t>
            </a:r>
            <a:r>
              <a:rPr lang="et-EE" sz="2000">
                <a:solidFill>
                  <a:srgbClr val="202124"/>
                </a:solidFill>
                <a:latin typeface="Arial"/>
                <a:ea typeface="+mn-lt"/>
                <a:cs typeface="+mn-lt"/>
              </a:rPr>
              <a:t> </a:t>
            </a:r>
            <a:r>
              <a:rPr lang="et-EE" sz="2000" err="1">
                <a:solidFill>
                  <a:srgbClr val="202124"/>
                </a:solidFill>
                <a:latin typeface="Arial"/>
                <a:ea typeface="+mn-lt"/>
                <a:cs typeface="+mn-lt"/>
              </a:rPr>
              <a:t>health</a:t>
            </a:r>
            <a:r>
              <a:rPr lang="et-EE" sz="2000">
                <a:solidFill>
                  <a:srgbClr val="202124"/>
                </a:solidFill>
                <a:latin typeface="Arial"/>
                <a:ea typeface="+mn-lt"/>
                <a:cs typeface="+mn-lt"/>
              </a:rPr>
              <a:t> </a:t>
            </a:r>
            <a:r>
              <a:rPr lang="et-EE" sz="2000" err="1">
                <a:solidFill>
                  <a:srgbClr val="202124"/>
                </a:solidFill>
                <a:latin typeface="Arial"/>
                <a:ea typeface="+mn-lt"/>
                <a:cs typeface="+mn-lt"/>
              </a:rPr>
              <a:t>problems</a:t>
            </a:r>
            <a:endParaRPr lang="et-EE" sz="2000">
              <a:solidFill>
                <a:srgbClr val="000000"/>
              </a:solidFill>
              <a:latin typeface="Arial"/>
              <a:ea typeface="+mn-lt"/>
              <a:cs typeface="+mn-lt"/>
            </a:endParaRPr>
          </a:p>
          <a:p>
            <a:pPr marL="457200" indent="-457200">
              <a:buAutoNum type="arabicPeriod"/>
            </a:pPr>
            <a:r>
              <a:rPr lang="et-EE" sz="2000" err="1">
                <a:solidFill>
                  <a:srgbClr val="202124"/>
                </a:solidFill>
                <a:latin typeface="Arial"/>
                <a:ea typeface="+mn-lt"/>
                <a:cs typeface="+mn-lt"/>
              </a:rPr>
              <a:t>H</a:t>
            </a:r>
            <a:r>
              <a:rPr lang="et-EE" sz="2000" err="1">
                <a:solidFill>
                  <a:srgbClr val="040C28"/>
                </a:solidFill>
                <a:latin typeface="Arial"/>
                <a:ea typeface="+mn-lt"/>
                <a:cs typeface="+mn-lt"/>
              </a:rPr>
              <a:t>eart</a:t>
            </a:r>
            <a:r>
              <a:rPr lang="et-EE" sz="2000">
                <a:solidFill>
                  <a:srgbClr val="040C28"/>
                </a:solidFill>
                <a:latin typeface="Arial"/>
                <a:ea typeface="+mn-lt"/>
                <a:cs typeface="+mn-lt"/>
              </a:rPr>
              <a:t> </a:t>
            </a:r>
            <a:r>
              <a:rPr lang="et-EE" sz="2000" err="1">
                <a:solidFill>
                  <a:srgbClr val="040C28"/>
                </a:solidFill>
                <a:latin typeface="Arial"/>
                <a:ea typeface="+mn-lt"/>
                <a:cs typeface="+mn-lt"/>
              </a:rPr>
              <a:t>disease</a:t>
            </a:r>
            <a:endParaRPr lang="et-EE" sz="2000">
              <a:solidFill>
                <a:srgbClr val="040C28"/>
              </a:solidFill>
              <a:latin typeface="Arial"/>
              <a:ea typeface="+mn-lt"/>
              <a:cs typeface="+mn-lt"/>
            </a:endParaRPr>
          </a:p>
          <a:p>
            <a:pPr marL="457200" indent="-457200">
              <a:buAutoNum type="arabicPeriod"/>
            </a:pPr>
            <a:r>
              <a:rPr lang="et-EE" sz="2000" err="1">
                <a:solidFill>
                  <a:srgbClr val="040C28"/>
                </a:solidFill>
                <a:latin typeface="Arial"/>
                <a:ea typeface="+mn-lt"/>
                <a:cs typeface="+mn-lt"/>
              </a:rPr>
              <a:t>Kidney</a:t>
            </a:r>
            <a:r>
              <a:rPr lang="et-EE" sz="2000">
                <a:solidFill>
                  <a:srgbClr val="040C28"/>
                </a:solidFill>
                <a:latin typeface="Arial"/>
                <a:ea typeface="+mn-lt"/>
                <a:cs typeface="+mn-lt"/>
              </a:rPr>
              <a:t> </a:t>
            </a:r>
            <a:r>
              <a:rPr lang="et-EE" sz="2000" err="1">
                <a:solidFill>
                  <a:srgbClr val="040C28"/>
                </a:solidFill>
                <a:latin typeface="Arial"/>
                <a:ea typeface="+mn-lt"/>
                <a:cs typeface="+mn-lt"/>
              </a:rPr>
              <a:t>disease</a:t>
            </a:r>
            <a:endParaRPr lang="et-EE" sz="2000" err="1">
              <a:solidFill>
                <a:srgbClr val="000000"/>
              </a:solidFill>
              <a:latin typeface="Arial"/>
              <a:ea typeface="+mn-lt"/>
              <a:cs typeface="+mn-lt"/>
            </a:endParaRPr>
          </a:p>
          <a:p>
            <a:pPr marL="457200" indent="-457200">
              <a:buAutoNum type="arabicPeriod"/>
            </a:pPr>
            <a:r>
              <a:rPr lang="et-EE" sz="2000" err="1">
                <a:solidFill>
                  <a:srgbClr val="040C28"/>
                </a:solidFill>
                <a:latin typeface="Arial"/>
                <a:ea typeface="+mn-lt"/>
                <a:cs typeface="+mn-lt"/>
              </a:rPr>
              <a:t>High</a:t>
            </a:r>
            <a:r>
              <a:rPr lang="et-EE" sz="2000">
                <a:solidFill>
                  <a:srgbClr val="040C28"/>
                </a:solidFill>
                <a:latin typeface="Arial"/>
                <a:ea typeface="+mn-lt"/>
                <a:cs typeface="+mn-lt"/>
              </a:rPr>
              <a:t> </a:t>
            </a:r>
            <a:r>
              <a:rPr lang="et-EE" sz="2000" err="1">
                <a:solidFill>
                  <a:srgbClr val="040C28"/>
                </a:solidFill>
                <a:latin typeface="Arial"/>
                <a:ea typeface="+mn-lt"/>
                <a:cs typeface="+mn-lt"/>
              </a:rPr>
              <a:t>blood</a:t>
            </a:r>
            <a:r>
              <a:rPr lang="et-EE" sz="2000">
                <a:solidFill>
                  <a:srgbClr val="040C28"/>
                </a:solidFill>
                <a:latin typeface="Arial"/>
                <a:ea typeface="+mn-lt"/>
                <a:cs typeface="+mn-lt"/>
              </a:rPr>
              <a:t> </a:t>
            </a:r>
            <a:r>
              <a:rPr lang="et-EE" sz="2000" err="1">
                <a:solidFill>
                  <a:srgbClr val="040C28"/>
                </a:solidFill>
                <a:latin typeface="Arial"/>
                <a:ea typeface="+mn-lt"/>
                <a:cs typeface="+mn-lt"/>
              </a:rPr>
              <a:t>pressure</a:t>
            </a:r>
            <a:r>
              <a:rPr lang="et-EE" sz="2000">
                <a:solidFill>
                  <a:srgbClr val="040C28"/>
                </a:solidFill>
                <a:latin typeface="Arial"/>
                <a:ea typeface="+mn-lt"/>
                <a:cs typeface="+mn-lt"/>
              </a:rPr>
              <a:t>, </a:t>
            </a:r>
            <a:r>
              <a:rPr lang="et-EE" sz="2000" err="1">
                <a:solidFill>
                  <a:srgbClr val="040C28"/>
                </a:solidFill>
                <a:latin typeface="Arial"/>
                <a:ea typeface="+mn-lt"/>
                <a:cs typeface="+mn-lt"/>
              </a:rPr>
              <a:t>diabetes</a:t>
            </a:r>
            <a:endParaRPr lang="et-EE" sz="2000">
              <a:solidFill>
                <a:srgbClr val="000000"/>
              </a:solidFill>
              <a:latin typeface="Arial"/>
              <a:ea typeface="+mn-lt"/>
              <a:cs typeface="+mn-lt"/>
            </a:endParaRPr>
          </a:p>
          <a:p>
            <a:pPr marL="457200" indent="-457200">
              <a:buAutoNum type="arabicPeriod"/>
            </a:pPr>
            <a:r>
              <a:rPr lang="et-EE" sz="2000" err="1">
                <a:solidFill>
                  <a:srgbClr val="040C28"/>
                </a:solidFill>
                <a:latin typeface="Arial"/>
                <a:ea typeface="+mn-lt"/>
                <a:cs typeface="+mn-lt"/>
              </a:rPr>
              <a:t>Stroke</a:t>
            </a:r>
            <a:endParaRPr lang="et-EE" sz="2000">
              <a:solidFill>
                <a:srgbClr val="000000"/>
              </a:solidFill>
              <a:latin typeface="Arial"/>
              <a:ea typeface="+mn-lt"/>
              <a:cs typeface="+mn-lt"/>
            </a:endParaRPr>
          </a:p>
          <a:p>
            <a:pPr marL="457200" indent="-457200">
              <a:buAutoNum type="arabicPeriod"/>
            </a:pPr>
            <a:r>
              <a:rPr lang="et-EE" sz="2000" err="1">
                <a:solidFill>
                  <a:srgbClr val="040C28"/>
                </a:solidFill>
                <a:latin typeface="Arial"/>
                <a:ea typeface="+mn-lt"/>
                <a:cs typeface="+mn-lt"/>
              </a:rPr>
              <a:t>Obesity</a:t>
            </a:r>
            <a:endParaRPr lang="et-EE" sz="2000">
              <a:solidFill>
                <a:srgbClr val="000000"/>
              </a:solidFill>
              <a:latin typeface="Arial"/>
              <a:ea typeface="+mn-lt"/>
              <a:cs typeface="+mn-lt"/>
            </a:endParaRPr>
          </a:p>
          <a:p>
            <a:pPr marL="457200" indent="-457200">
              <a:buAutoNum type="arabicPeriod"/>
            </a:pPr>
            <a:r>
              <a:rPr lang="et-EE" sz="2000" err="1">
                <a:solidFill>
                  <a:srgbClr val="040C28"/>
                </a:solidFill>
                <a:latin typeface="Arial"/>
                <a:ea typeface="+mn-lt"/>
                <a:cs typeface="+mn-lt"/>
              </a:rPr>
              <a:t>Depression</a:t>
            </a:r>
            <a:endParaRPr lang="et-EE" sz="2000">
              <a:solidFill>
                <a:srgbClr val="000000"/>
              </a:solidFill>
              <a:latin typeface="Arial"/>
              <a:ea typeface="+mn-lt"/>
              <a:cs typeface="+mn-lt"/>
            </a:endParaRPr>
          </a:p>
          <a:p>
            <a:pPr marL="457200" indent="-457200">
              <a:buAutoNum type="arabicPeriod"/>
            </a:pPr>
            <a:r>
              <a:rPr lang="et-EE" sz="2000" err="1">
                <a:solidFill>
                  <a:srgbClr val="202124"/>
                </a:solidFill>
                <a:latin typeface="Arial"/>
                <a:ea typeface="+mn-lt"/>
                <a:cs typeface="+mn-lt"/>
              </a:rPr>
              <a:t>Sleep</a:t>
            </a:r>
            <a:r>
              <a:rPr lang="et-EE" sz="2000">
                <a:solidFill>
                  <a:srgbClr val="202124"/>
                </a:solidFill>
                <a:latin typeface="Arial"/>
                <a:ea typeface="+mn-lt"/>
                <a:cs typeface="+mn-lt"/>
              </a:rPr>
              <a:t> </a:t>
            </a:r>
            <a:r>
              <a:rPr lang="et-EE" sz="2000" err="1">
                <a:solidFill>
                  <a:srgbClr val="202124"/>
                </a:solidFill>
                <a:latin typeface="Arial"/>
                <a:ea typeface="+mn-lt"/>
                <a:cs typeface="+mn-lt"/>
              </a:rPr>
              <a:t>deficiency</a:t>
            </a:r>
            <a:r>
              <a:rPr lang="et-EE" sz="2000">
                <a:solidFill>
                  <a:srgbClr val="202124"/>
                </a:solidFill>
                <a:latin typeface="Arial"/>
                <a:ea typeface="+mn-lt"/>
                <a:cs typeface="+mn-lt"/>
              </a:rPr>
              <a:t> </a:t>
            </a:r>
            <a:r>
              <a:rPr lang="et-EE" sz="2000" err="1">
                <a:solidFill>
                  <a:srgbClr val="202124"/>
                </a:solidFill>
                <a:latin typeface="Arial"/>
                <a:ea typeface="+mn-lt"/>
                <a:cs typeface="+mn-lt"/>
              </a:rPr>
              <a:t>is</a:t>
            </a:r>
            <a:r>
              <a:rPr lang="et-EE" sz="2000">
                <a:solidFill>
                  <a:srgbClr val="202124"/>
                </a:solidFill>
                <a:latin typeface="Arial"/>
                <a:ea typeface="+mn-lt"/>
                <a:cs typeface="+mn-lt"/>
              </a:rPr>
              <a:t> </a:t>
            </a:r>
            <a:r>
              <a:rPr lang="et-EE" sz="2000" err="1">
                <a:solidFill>
                  <a:srgbClr val="202124"/>
                </a:solidFill>
                <a:latin typeface="Arial"/>
                <a:ea typeface="+mn-lt"/>
                <a:cs typeface="+mn-lt"/>
              </a:rPr>
              <a:t>also</a:t>
            </a:r>
            <a:r>
              <a:rPr lang="et-EE" sz="2000">
                <a:solidFill>
                  <a:srgbClr val="202124"/>
                </a:solidFill>
                <a:latin typeface="Arial"/>
                <a:ea typeface="+mn-lt"/>
                <a:cs typeface="+mn-lt"/>
              </a:rPr>
              <a:t> </a:t>
            </a:r>
            <a:r>
              <a:rPr lang="et-EE" sz="2000" err="1">
                <a:solidFill>
                  <a:srgbClr val="202124"/>
                </a:solidFill>
                <a:latin typeface="Arial"/>
                <a:ea typeface="+mn-lt"/>
                <a:cs typeface="+mn-lt"/>
              </a:rPr>
              <a:t>linked</a:t>
            </a:r>
            <a:r>
              <a:rPr lang="et-EE" sz="2000">
                <a:solidFill>
                  <a:srgbClr val="202124"/>
                </a:solidFill>
                <a:latin typeface="Arial"/>
                <a:ea typeface="+mn-lt"/>
                <a:cs typeface="+mn-lt"/>
              </a:rPr>
              <a:t> </a:t>
            </a:r>
            <a:r>
              <a:rPr lang="et-EE" sz="2000" err="1">
                <a:solidFill>
                  <a:srgbClr val="202124"/>
                </a:solidFill>
                <a:latin typeface="Arial"/>
                <a:ea typeface="+mn-lt"/>
                <a:cs typeface="+mn-lt"/>
              </a:rPr>
              <a:t>to</a:t>
            </a:r>
            <a:r>
              <a:rPr lang="et-EE" sz="2000">
                <a:solidFill>
                  <a:srgbClr val="202124"/>
                </a:solidFill>
                <a:latin typeface="Arial"/>
                <a:ea typeface="+mn-lt"/>
                <a:cs typeface="+mn-lt"/>
              </a:rPr>
              <a:t> a </a:t>
            </a:r>
            <a:r>
              <a:rPr lang="et-EE" sz="2000" err="1">
                <a:solidFill>
                  <a:srgbClr val="202124"/>
                </a:solidFill>
                <a:latin typeface="Arial"/>
                <a:ea typeface="+mn-lt"/>
                <a:cs typeface="+mn-lt"/>
              </a:rPr>
              <a:t>higher</a:t>
            </a:r>
            <a:r>
              <a:rPr lang="et-EE" sz="2000">
                <a:solidFill>
                  <a:srgbClr val="202124"/>
                </a:solidFill>
                <a:latin typeface="Arial"/>
                <a:ea typeface="+mn-lt"/>
                <a:cs typeface="+mn-lt"/>
              </a:rPr>
              <a:t> </a:t>
            </a:r>
            <a:r>
              <a:rPr lang="et-EE" sz="2000" err="1">
                <a:solidFill>
                  <a:srgbClr val="202124"/>
                </a:solidFill>
                <a:latin typeface="Arial"/>
                <a:ea typeface="+mn-lt"/>
                <a:cs typeface="+mn-lt"/>
              </a:rPr>
              <a:t>chance</a:t>
            </a:r>
            <a:r>
              <a:rPr lang="et-EE" sz="2000">
                <a:solidFill>
                  <a:srgbClr val="202124"/>
                </a:solidFill>
                <a:latin typeface="Arial"/>
                <a:ea typeface="+mn-lt"/>
                <a:cs typeface="+mn-lt"/>
              </a:rPr>
              <a:t> of </a:t>
            </a:r>
            <a:r>
              <a:rPr lang="et-EE" sz="2000" err="1">
                <a:solidFill>
                  <a:srgbClr val="202124"/>
                </a:solidFill>
                <a:latin typeface="Arial"/>
                <a:ea typeface="+mn-lt"/>
                <a:cs typeface="+mn-lt"/>
              </a:rPr>
              <a:t>injury</a:t>
            </a:r>
            <a:r>
              <a:rPr lang="et-EE" sz="2000">
                <a:solidFill>
                  <a:srgbClr val="202124"/>
                </a:solidFill>
                <a:latin typeface="Arial"/>
                <a:ea typeface="+mn-lt"/>
                <a:cs typeface="+mn-lt"/>
              </a:rPr>
              <a:t> in all </a:t>
            </a:r>
            <a:r>
              <a:rPr lang="et-EE" sz="2000" err="1">
                <a:solidFill>
                  <a:srgbClr val="202124"/>
                </a:solidFill>
                <a:latin typeface="Arial"/>
                <a:ea typeface="+mn-lt"/>
                <a:cs typeface="+mn-lt"/>
              </a:rPr>
              <a:t>age</a:t>
            </a:r>
            <a:r>
              <a:rPr lang="et-EE" sz="2000">
                <a:solidFill>
                  <a:srgbClr val="202124"/>
                </a:solidFill>
                <a:latin typeface="Arial"/>
                <a:ea typeface="+mn-lt"/>
                <a:cs typeface="+mn-lt"/>
              </a:rPr>
              <a:t> </a:t>
            </a:r>
            <a:r>
              <a:rPr lang="et-EE" sz="2000" err="1">
                <a:solidFill>
                  <a:srgbClr val="202124"/>
                </a:solidFill>
                <a:latin typeface="Arial"/>
                <a:ea typeface="+mn-lt"/>
                <a:cs typeface="+mn-lt"/>
              </a:rPr>
              <a:t>groups</a:t>
            </a:r>
            <a:endParaRPr lang="et-EE" sz="2000" b="1" err="1">
              <a:solidFill>
                <a:srgbClr val="000000"/>
              </a:solidFill>
              <a:latin typeface="Arial"/>
              <a:ea typeface="+mn-lt"/>
              <a:cs typeface="+mn-lt"/>
            </a:endParaRPr>
          </a:p>
          <a:p>
            <a:r>
              <a:rPr lang="et-EE" sz="2000" b="1" err="1">
                <a:solidFill>
                  <a:srgbClr val="1A1B1F"/>
                </a:solidFill>
                <a:latin typeface="Arial"/>
                <a:ea typeface="+mn-lt"/>
                <a:cs typeface="+mn-lt"/>
              </a:rPr>
              <a:t>Slowed</a:t>
            </a:r>
            <a:r>
              <a:rPr lang="et-EE" sz="2000" b="1">
                <a:solidFill>
                  <a:srgbClr val="1A1B1F"/>
                </a:solidFill>
                <a:latin typeface="Arial"/>
                <a:ea typeface="+mn-lt"/>
                <a:cs typeface="+mn-lt"/>
              </a:rPr>
              <a:t> </a:t>
            </a:r>
            <a:r>
              <a:rPr lang="et-EE" sz="2000" b="1" err="1">
                <a:solidFill>
                  <a:srgbClr val="1A1B1F"/>
                </a:solidFill>
                <a:latin typeface="Arial"/>
                <a:ea typeface="+mn-lt"/>
                <a:cs typeface="+mn-lt"/>
              </a:rPr>
              <a:t>thinking</a:t>
            </a:r>
            <a:r>
              <a:rPr lang="et-EE" sz="2000" b="1">
                <a:solidFill>
                  <a:srgbClr val="1A1B1F"/>
                </a:solidFill>
                <a:latin typeface="Arial"/>
                <a:ea typeface="+mn-lt"/>
                <a:cs typeface="+mn-lt"/>
              </a:rPr>
              <a:t>, </a:t>
            </a:r>
            <a:r>
              <a:rPr lang="et-EE" sz="2000" b="1" err="1">
                <a:solidFill>
                  <a:srgbClr val="1A1B1F"/>
                </a:solidFill>
                <a:latin typeface="Arial"/>
                <a:ea typeface="+mn-lt"/>
                <a:cs typeface="+mn-lt"/>
              </a:rPr>
              <a:t>reduced</a:t>
            </a:r>
            <a:r>
              <a:rPr lang="et-EE" sz="2000" b="1">
                <a:solidFill>
                  <a:srgbClr val="1A1B1F"/>
                </a:solidFill>
                <a:latin typeface="Arial"/>
                <a:ea typeface="+mn-lt"/>
                <a:cs typeface="+mn-lt"/>
              </a:rPr>
              <a:t> </a:t>
            </a:r>
            <a:r>
              <a:rPr lang="et-EE" sz="2000" b="1" err="1">
                <a:solidFill>
                  <a:srgbClr val="1A1B1F"/>
                </a:solidFill>
                <a:latin typeface="Arial"/>
                <a:ea typeface="+mn-lt"/>
                <a:cs typeface="+mn-lt"/>
              </a:rPr>
              <a:t>attention</a:t>
            </a:r>
            <a:r>
              <a:rPr lang="et-EE" sz="2000" b="1">
                <a:solidFill>
                  <a:srgbClr val="1A1B1F"/>
                </a:solidFill>
                <a:latin typeface="Arial"/>
                <a:ea typeface="+mn-lt"/>
                <a:cs typeface="+mn-lt"/>
              </a:rPr>
              <a:t> </a:t>
            </a:r>
            <a:r>
              <a:rPr lang="et-EE" sz="2000" b="1" err="1">
                <a:solidFill>
                  <a:srgbClr val="1A1B1F"/>
                </a:solidFill>
                <a:latin typeface="Arial"/>
                <a:ea typeface="+mn-lt"/>
                <a:cs typeface="+mn-lt"/>
              </a:rPr>
              <a:t>span</a:t>
            </a:r>
            <a:r>
              <a:rPr lang="et-EE" sz="2000" b="1">
                <a:solidFill>
                  <a:srgbClr val="1A1B1F"/>
                </a:solidFill>
                <a:latin typeface="Arial"/>
                <a:ea typeface="+mn-lt"/>
                <a:cs typeface="+mn-lt"/>
              </a:rPr>
              <a:t>, </a:t>
            </a:r>
            <a:r>
              <a:rPr lang="et-EE" sz="2000" b="1" err="1">
                <a:solidFill>
                  <a:srgbClr val="1A1B1F"/>
                </a:solidFill>
                <a:latin typeface="Arial"/>
                <a:ea typeface="+mn-lt"/>
                <a:cs typeface="+mn-lt"/>
              </a:rPr>
              <a:t>worsened</a:t>
            </a:r>
            <a:r>
              <a:rPr lang="et-EE" sz="2000" b="1">
                <a:solidFill>
                  <a:srgbClr val="1A1B1F"/>
                </a:solidFill>
                <a:latin typeface="Arial"/>
                <a:ea typeface="+mn-lt"/>
                <a:cs typeface="+mn-lt"/>
              </a:rPr>
              <a:t> </a:t>
            </a:r>
            <a:r>
              <a:rPr lang="et-EE" sz="2000" b="1" err="1">
                <a:solidFill>
                  <a:srgbClr val="1A1B1F"/>
                </a:solidFill>
                <a:latin typeface="Arial"/>
                <a:ea typeface="+mn-lt"/>
                <a:cs typeface="+mn-lt"/>
              </a:rPr>
              <a:t>memory</a:t>
            </a:r>
            <a:r>
              <a:rPr lang="et-EE" sz="2000" b="1">
                <a:solidFill>
                  <a:srgbClr val="1A1B1F"/>
                </a:solidFill>
                <a:latin typeface="Arial"/>
                <a:ea typeface="+mn-lt"/>
                <a:cs typeface="+mn-lt"/>
              </a:rPr>
              <a:t>, poor </a:t>
            </a:r>
            <a:r>
              <a:rPr lang="et-EE" sz="2000" b="1" err="1">
                <a:solidFill>
                  <a:srgbClr val="1A1B1F"/>
                </a:solidFill>
                <a:latin typeface="Arial"/>
                <a:ea typeface="+mn-lt"/>
                <a:cs typeface="+mn-lt"/>
              </a:rPr>
              <a:t>or</a:t>
            </a:r>
            <a:r>
              <a:rPr lang="et-EE" sz="2000" b="1">
                <a:solidFill>
                  <a:srgbClr val="1A1B1F"/>
                </a:solidFill>
                <a:latin typeface="Arial"/>
                <a:ea typeface="+mn-lt"/>
                <a:cs typeface="+mn-lt"/>
              </a:rPr>
              <a:t> </a:t>
            </a:r>
            <a:r>
              <a:rPr lang="et-EE" sz="2000" b="1" err="1">
                <a:solidFill>
                  <a:srgbClr val="1A1B1F"/>
                </a:solidFill>
                <a:latin typeface="Arial"/>
                <a:ea typeface="+mn-lt"/>
                <a:cs typeface="+mn-lt"/>
              </a:rPr>
              <a:t>risky</a:t>
            </a:r>
            <a:r>
              <a:rPr lang="et-EE" sz="2000" b="1">
                <a:solidFill>
                  <a:srgbClr val="1A1B1F"/>
                </a:solidFill>
                <a:latin typeface="Arial"/>
                <a:ea typeface="+mn-lt"/>
                <a:cs typeface="+mn-lt"/>
              </a:rPr>
              <a:t> </a:t>
            </a:r>
            <a:r>
              <a:rPr lang="et-EE" sz="2000" b="1" err="1">
                <a:solidFill>
                  <a:srgbClr val="1A1B1F"/>
                </a:solidFill>
                <a:latin typeface="Arial"/>
                <a:ea typeface="+mn-lt"/>
                <a:cs typeface="+mn-lt"/>
              </a:rPr>
              <a:t>decision-making</a:t>
            </a:r>
            <a:r>
              <a:rPr lang="et-EE" sz="2000" b="1">
                <a:solidFill>
                  <a:srgbClr val="1A1B1F"/>
                </a:solidFill>
                <a:latin typeface="Arial"/>
                <a:ea typeface="+mn-lt"/>
                <a:cs typeface="+mn-lt"/>
              </a:rPr>
              <a:t>, </a:t>
            </a:r>
            <a:r>
              <a:rPr lang="et-EE" sz="2000" b="1" err="1">
                <a:solidFill>
                  <a:srgbClr val="1A1B1F"/>
                </a:solidFill>
                <a:latin typeface="Arial"/>
                <a:ea typeface="+mn-lt"/>
                <a:cs typeface="+mn-lt"/>
              </a:rPr>
              <a:t>lack</a:t>
            </a:r>
            <a:r>
              <a:rPr lang="et-EE" sz="2000" b="1">
                <a:solidFill>
                  <a:srgbClr val="1A1B1F"/>
                </a:solidFill>
                <a:latin typeface="Arial"/>
                <a:ea typeface="+mn-lt"/>
                <a:cs typeface="+mn-lt"/>
              </a:rPr>
              <a:t> of </a:t>
            </a:r>
            <a:r>
              <a:rPr lang="et-EE" sz="2000" b="1" err="1">
                <a:solidFill>
                  <a:srgbClr val="1A1B1F"/>
                </a:solidFill>
                <a:latin typeface="Arial"/>
                <a:ea typeface="+mn-lt"/>
                <a:cs typeface="+mn-lt"/>
              </a:rPr>
              <a:t>energy</a:t>
            </a:r>
            <a:r>
              <a:rPr lang="et-EE" sz="2000" b="1">
                <a:solidFill>
                  <a:srgbClr val="1A1B1F"/>
                </a:solidFill>
                <a:latin typeface="Arial"/>
                <a:ea typeface="+mn-lt"/>
                <a:cs typeface="+mn-lt"/>
              </a:rPr>
              <a:t>, mood </a:t>
            </a:r>
            <a:r>
              <a:rPr lang="et-EE" sz="2000" b="1" err="1">
                <a:solidFill>
                  <a:srgbClr val="1A1B1F"/>
                </a:solidFill>
                <a:latin typeface="Arial"/>
                <a:ea typeface="+mn-lt"/>
                <a:cs typeface="+mn-lt"/>
              </a:rPr>
              <a:t>changes</a:t>
            </a:r>
            <a:r>
              <a:rPr lang="et-EE" sz="2000" b="1">
                <a:solidFill>
                  <a:srgbClr val="1A1B1F"/>
                </a:solidFill>
                <a:latin typeface="Arial"/>
                <a:ea typeface="+mn-lt"/>
                <a:cs typeface="+mn-lt"/>
              </a:rPr>
              <a:t>, </a:t>
            </a:r>
            <a:r>
              <a:rPr lang="et-EE" sz="2000" b="1" err="1">
                <a:solidFill>
                  <a:srgbClr val="1A1B1F"/>
                </a:solidFill>
                <a:latin typeface="Arial"/>
                <a:ea typeface="+mn-lt"/>
                <a:cs typeface="+mn-lt"/>
              </a:rPr>
              <a:t>feelings</a:t>
            </a:r>
            <a:r>
              <a:rPr lang="et-EE" sz="2000" b="1">
                <a:solidFill>
                  <a:srgbClr val="1A1B1F"/>
                </a:solidFill>
                <a:latin typeface="Arial"/>
                <a:ea typeface="+mn-lt"/>
                <a:cs typeface="+mn-lt"/>
              </a:rPr>
              <a:t> of stress, </a:t>
            </a:r>
            <a:r>
              <a:rPr lang="et-EE" sz="2000" b="1" err="1">
                <a:solidFill>
                  <a:srgbClr val="1A1B1F"/>
                </a:solidFill>
                <a:latin typeface="Arial"/>
                <a:ea typeface="+mn-lt"/>
                <a:cs typeface="+mn-lt"/>
              </a:rPr>
              <a:t>anxiety</a:t>
            </a:r>
            <a:r>
              <a:rPr lang="et-EE" sz="2000" b="1">
                <a:solidFill>
                  <a:srgbClr val="1A1B1F"/>
                </a:solidFill>
                <a:latin typeface="Arial"/>
                <a:ea typeface="+mn-lt"/>
                <a:cs typeface="+mn-lt"/>
              </a:rPr>
              <a:t>, </a:t>
            </a:r>
            <a:r>
              <a:rPr lang="et-EE" sz="2000" b="1" err="1">
                <a:solidFill>
                  <a:srgbClr val="1A1B1F"/>
                </a:solidFill>
                <a:latin typeface="Arial"/>
                <a:ea typeface="+mn-lt"/>
                <a:cs typeface="+mn-lt"/>
              </a:rPr>
              <a:t>or</a:t>
            </a:r>
            <a:r>
              <a:rPr lang="et-EE" sz="2000" b="1">
                <a:solidFill>
                  <a:srgbClr val="1A1B1F"/>
                </a:solidFill>
                <a:latin typeface="Arial"/>
                <a:ea typeface="+mn-lt"/>
                <a:cs typeface="+mn-lt"/>
              </a:rPr>
              <a:t> </a:t>
            </a:r>
            <a:r>
              <a:rPr lang="et-EE" sz="2000" b="1" err="1">
                <a:solidFill>
                  <a:srgbClr val="1A1B1F"/>
                </a:solidFill>
                <a:latin typeface="Arial"/>
                <a:ea typeface="+mn-lt"/>
                <a:cs typeface="+mn-lt"/>
              </a:rPr>
              <a:t>irritability</a:t>
            </a:r>
            <a:endParaRPr lang="et-EE" sz="2000" b="1" err="1">
              <a:latin typeface="Arial"/>
              <a:cs typeface="Calibri" panose="020F0502020204030204"/>
            </a:endParaRPr>
          </a:p>
          <a:p>
            <a:pPr lvl="1"/>
            <a:endParaRPr lang="et-EE" sz="1100">
              <a:solidFill>
                <a:srgbClr val="202124"/>
              </a:solidFill>
              <a:cs typeface="Calibri"/>
            </a:endParaRPr>
          </a:p>
        </p:txBody>
      </p:sp>
      <p:sp>
        <p:nvSpPr>
          <p:cNvPr id="8" name="Slaidinumbri kohatäide 7">
            <a:extLst>
              <a:ext uri="{FF2B5EF4-FFF2-40B4-BE49-F238E27FC236}">
                <a16:creationId xmlns:a16="http://schemas.microsoft.com/office/drawing/2014/main" id="{51B6E8C5-89B0-0B14-9AFD-0AB1FF8504BE}"/>
              </a:ext>
            </a:extLst>
          </p:cNvPr>
          <p:cNvSpPr>
            <a:spLocks noGrp="1"/>
          </p:cNvSpPr>
          <p:nvPr>
            <p:ph type="sldNum" sz="quarter" idx="12"/>
          </p:nvPr>
        </p:nvSpPr>
        <p:spPr/>
        <p:txBody>
          <a:bodyPr/>
          <a:lstStyle/>
          <a:p>
            <a:fld id="{ACB39D88-BA65-4AE1-96B5-60FEA6385BB0}" type="slidenum">
              <a:rPr lang="et-EE" smtClean="0"/>
              <a:t>28</a:t>
            </a:fld>
            <a:endParaRPr lang="et-EE"/>
          </a:p>
        </p:txBody>
      </p:sp>
      <p:pic>
        <p:nvPicPr>
          <p:cNvPr id="5" name="Pilt 5">
            <a:extLst>
              <a:ext uri="{FF2B5EF4-FFF2-40B4-BE49-F238E27FC236}">
                <a16:creationId xmlns:a16="http://schemas.microsoft.com/office/drawing/2014/main" id="{4617F748-DFCD-8962-658E-0ADE21851D47}"/>
              </a:ext>
            </a:extLst>
          </p:cNvPr>
          <p:cNvPicPr>
            <a:picLocks noChangeAspect="1"/>
          </p:cNvPicPr>
          <p:nvPr/>
        </p:nvPicPr>
        <p:blipFill>
          <a:blip r:embed="rId3"/>
          <a:stretch>
            <a:fillRect/>
          </a:stretch>
        </p:blipFill>
        <p:spPr>
          <a:xfrm>
            <a:off x="8995160" y="3372417"/>
            <a:ext cx="3264053" cy="2786038"/>
          </a:xfrm>
          <a:prstGeom prst="rect">
            <a:avLst/>
          </a:prstGeom>
        </p:spPr>
      </p:pic>
      <p:sp>
        <p:nvSpPr>
          <p:cNvPr id="7" name="TextBox 6">
            <a:extLst>
              <a:ext uri="{FF2B5EF4-FFF2-40B4-BE49-F238E27FC236}">
                <a16:creationId xmlns:a16="http://schemas.microsoft.com/office/drawing/2014/main" id="{154D3E6A-0376-3122-FC19-19CD450A31C9}"/>
              </a:ext>
            </a:extLst>
          </p:cNvPr>
          <p:cNvSpPr txBox="1"/>
          <p:nvPr/>
        </p:nvSpPr>
        <p:spPr>
          <a:xfrm>
            <a:off x="7668773" y="6157513"/>
            <a:ext cx="39228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a:ea typeface="+mn-lt"/>
                <a:cs typeface="+mn-lt"/>
              </a:rPr>
              <a:t>(10)</a:t>
            </a:r>
          </a:p>
          <a:p>
            <a:pPr algn="l"/>
            <a:endParaRPr lang="et-EE">
              <a:cs typeface="Calibri"/>
            </a:endParaRPr>
          </a:p>
        </p:txBody>
      </p:sp>
      <p:pic>
        <p:nvPicPr>
          <p:cNvPr id="3" name="Pilt 3" descr="Pilt, millel on kujutatud logo&#10;&#10;Kirjeldus on genereeritud automaatselt">
            <a:extLst>
              <a:ext uri="{FF2B5EF4-FFF2-40B4-BE49-F238E27FC236}">
                <a16:creationId xmlns:a16="http://schemas.microsoft.com/office/drawing/2014/main" id="{A6DA2DE7-AD52-8D34-4074-A9EB8AB9E661}"/>
              </a:ext>
            </a:extLst>
          </p:cNvPr>
          <p:cNvPicPr>
            <a:picLocks noChangeAspect="1"/>
          </p:cNvPicPr>
          <p:nvPr/>
        </p:nvPicPr>
        <p:blipFill>
          <a:blip r:embed="rId4"/>
          <a:stretch>
            <a:fillRect/>
          </a:stretch>
        </p:blipFill>
        <p:spPr>
          <a:xfrm>
            <a:off x="10457894" y="870331"/>
            <a:ext cx="1633492" cy="1832602"/>
          </a:xfrm>
          <a:prstGeom prst="rect">
            <a:avLst/>
          </a:prstGeom>
        </p:spPr>
      </p:pic>
      <p:pic>
        <p:nvPicPr>
          <p:cNvPr id="4" name="Pilt 8" descr="Pilt, millel on kujutatud diagramm&#10;&#10;Kirjeldus on genereeritud automaatselt">
            <a:extLst>
              <a:ext uri="{FF2B5EF4-FFF2-40B4-BE49-F238E27FC236}">
                <a16:creationId xmlns:a16="http://schemas.microsoft.com/office/drawing/2014/main" id="{FCFC7B3D-7309-CB47-FEC9-5411BE619A39}"/>
              </a:ext>
            </a:extLst>
          </p:cNvPr>
          <p:cNvPicPr>
            <a:picLocks noChangeAspect="1"/>
          </p:cNvPicPr>
          <p:nvPr/>
        </p:nvPicPr>
        <p:blipFill>
          <a:blip r:embed="rId5"/>
          <a:stretch>
            <a:fillRect/>
          </a:stretch>
        </p:blipFill>
        <p:spPr>
          <a:xfrm>
            <a:off x="5845206" y="135933"/>
            <a:ext cx="4069717" cy="3211713"/>
          </a:xfrm>
          <a:prstGeom prst="rect">
            <a:avLst/>
          </a:prstGeom>
        </p:spPr>
      </p:pic>
      <p:pic>
        <p:nvPicPr>
          <p:cNvPr id="9" name="Pilt 8">
            <a:extLst>
              <a:ext uri="{FF2B5EF4-FFF2-40B4-BE49-F238E27FC236}">
                <a16:creationId xmlns:a16="http://schemas.microsoft.com/office/drawing/2014/main" id="{CAD2E440-06E9-89C2-308B-58F5BB40425C}"/>
              </a:ext>
            </a:extLst>
          </p:cNvPr>
          <p:cNvPicPr>
            <a:picLocks noChangeAspect="1"/>
          </p:cNvPicPr>
          <p:nvPr/>
        </p:nvPicPr>
        <p:blipFill>
          <a:blip r:embed="rId6"/>
          <a:stretch>
            <a:fillRect/>
          </a:stretch>
        </p:blipFill>
        <p:spPr>
          <a:xfrm>
            <a:off x="-43856" y="6124395"/>
            <a:ext cx="6096000" cy="716173"/>
          </a:xfrm>
          <a:prstGeom prst="rect">
            <a:avLst/>
          </a:prstGeom>
        </p:spPr>
      </p:pic>
    </p:spTree>
    <p:extLst>
      <p:ext uri="{BB962C8B-B14F-4D97-AF65-F5344CB8AC3E}">
        <p14:creationId xmlns:p14="http://schemas.microsoft.com/office/powerpoint/2010/main" val="3778815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836DD79-D299-6C90-3719-A4E3574D1A72}"/>
              </a:ext>
            </a:extLst>
          </p:cNvPr>
          <p:cNvSpPr>
            <a:spLocks noGrp="1"/>
          </p:cNvSpPr>
          <p:nvPr>
            <p:ph type="title"/>
          </p:nvPr>
        </p:nvSpPr>
        <p:spPr>
          <a:xfrm>
            <a:off x="194733" y="270933"/>
            <a:ext cx="3739341" cy="1330839"/>
          </a:xfrm>
        </p:spPr>
        <p:txBody>
          <a:bodyPr vert="horz" lIns="91440" tIns="45720" rIns="91440" bIns="45720" rtlCol="0" anchor="ctr">
            <a:normAutofit/>
          </a:bodyPr>
          <a:lstStyle/>
          <a:p>
            <a:r>
              <a:rPr lang="en-US" kern="1200">
                <a:solidFill>
                  <a:schemeClr val="tx1"/>
                </a:solidFill>
                <a:latin typeface="+mj-lt"/>
                <a:ea typeface="+mj-ea"/>
                <a:cs typeface="+mj-cs"/>
              </a:rPr>
              <a:t>Glymphatic system</a:t>
            </a:r>
          </a:p>
        </p:txBody>
      </p:sp>
      <p:sp>
        <p:nvSpPr>
          <p:cNvPr id="3" name="Sisu kohatäide 2">
            <a:extLst>
              <a:ext uri="{FF2B5EF4-FFF2-40B4-BE49-F238E27FC236}">
                <a16:creationId xmlns:a16="http://schemas.microsoft.com/office/drawing/2014/main" id="{41C5E733-77B2-F5B7-74B4-A9F2B2EB4BAE}"/>
              </a:ext>
            </a:extLst>
          </p:cNvPr>
          <p:cNvSpPr>
            <a:spLocks noGrp="1"/>
          </p:cNvSpPr>
          <p:nvPr>
            <p:ph sz="half" idx="1"/>
          </p:nvPr>
        </p:nvSpPr>
        <p:spPr>
          <a:xfrm>
            <a:off x="862366" y="2194102"/>
            <a:ext cx="3427001" cy="3908586"/>
          </a:xfrm>
        </p:spPr>
        <p:txBody>
          <a:bodyPr vert="horz" lIns="91440" tIns="45720" rIns="91440" bIns="45720" rtlCol="0" anchor="t">
            <a:normAutofit/>
          </a:bodyPr>
          <a:lstStyle/>
          <a:p>
            <a:r>
              <a:rPr lang="en-US" sz="1600"/>
              <a:t>The glymphatic system is a recently discovered macroscopic waste clearance system in the brain</a:t>
            </a:r>
          </a:p>
          <a:p>
            <a:r>
              <a:rPr lang="en-US" sz="1600"/>
              <a:t> Utilizes a unique system of perivascular channels, formed by </a:t>
            </a:r>
            <a:r>
              <a:rPr lang="en-US" sz="1600" err="1"/>
              <a:t>astroglial</a:t>
            </a:r>
            <a:r>
              <a:rPr lang="en-US" sz="1600"/>
              <a:t> cells, to promote efficient elimination of soluble proteins and metabolites from the central nervous system</a:t>
            </a:r>
            <a:endParaRPr lang="en-US" sz="1600">
              <a:cs typeface="Calibri"/>
            </a:endParaRPr>
          </a:p>
          <a:p>
            <a:r>
              <a:rPr lang="en-US" sz="1600"/>
              <a:t>Distributes non-waste compounds, such as glucose, lipids, amino acids, and neurotransmitters in the brain</a:t>
            </a:r>
            <a:endParaRPr lang="en-US" sz="1600">
              <a:cs typeface="Calibri"/>
            </a:endParaRPr>
          </a:p>
          <a:p>
            <a:r>
              <a:rPr lang="en-US" sz="1600"/>
              <a:t>Intriguingly, the glymphatic system function mainly during sleep</a:t>
            </a:r>
            <a:endParaRPr lang="en-US" sz="1600">
              <a:cs typeface="Calibri"/>
            </a:endParaRPr>
          </a:p>
          <a:p>
            <a:pPr marL="0"/>
            <a:endParaRPr lang="en-US" sz="1600"/>
          </a:p>
        </p:txBody>
      </p:sp>
      <p:pic>
        <p:nvPicPr>
          <p:cNvPr id="5" name="Pilt 5" descr="Pilt, millel on kujutatud diagramm&#10;&#10;Kirjeldus on genereeritud automaatselt">
            <a:extLst>
              <a:ext uri="{FF2B5EF4-FFF2-40B4-BE49-F238E27FC236}">
                <a16:creationId xmlns:a16="http://schemas.microsoft.com/office/drawing/2014/main" id="{36F0585A-8609-0441-5492-B48114BAD77B}"/>
              </a:ext>
            </a:extLst>
          </p:cNvPr>
          <p:cNvPicPr>
            <a:picLocks noGrp="1" noChangeAspect="1"/>
          </p:cNvPicPr>
          <p:nvPr>
            <p:ph sz="half" idx="2"/>
          </p:nvPr>
        </p:nvPicPr>
        <p:blipFill>
          <a:blip r:embed="rId4"/>
          <a:stretch>
            <a:fillRect/>
          </a:stretch>
        </p:blipFill>
        <p:spPr>
          <a:xfrm>
            <a:off x="5445457" y="717220"/>
            <a:ext cx="6155141" cy="5447300"/>
          </a:xfrm>
          <a:prstGeom prst="rect">
            <a:avLst/>
          </a:prstGeom>
        </p:spPr>
      </p:pic>
      <p:sp>
        <p:nvSpPr>
          <p:cNvPr id="4" name="Slaidinumbri kohatäide 3">
            <a:extLst>
              <a:ext uri="{FF2B5EF4-FFF2-40B4-BE49-F238E27FC236}">
                <a16:creationId xmlns:a16="http://schemas.microsoft.com/office/drawing/2014/main" id="{F7BDEE19-4D26-29E9-62D2-3862A9051796}"/>
              </a:ext>
            </a:extLst>
          </p:cNvPr>
          <p:cNvSpPr>
            <a:spLocks noGrp="1"/>
          </p:cNvSpPr>
          <p:nvPr>
            <p:ph type="sldNum" sz="quarter" idx="12"/>
          </p:nvPr>
        </p:nvSpPr>
        <p:spPr/>
        <p:txBody>
          <a:bodyPr/>
          <a:lstStyle/>
          <a:p>
            <a:fld id="{ACB39D88-BA65-4AE1-96B5-60FEA6385BB0}" type="slidenum">
              <a:rPr lang="et-EE" smtClean="0"/>
              <a:t>29</a:t>
            </a:fld>
            <a:endParaRPr lang="et-EE"/>
          </a:p>
        </p:txBody>
      </p:sp>
      <p:pic>
        <p:nvPicPr>
          <p:cNvPr id="6" name="Pilt 6" descr="Pilt, millel on kujutatud logo&#10;&#10;Kirjeldus on genereeritud automaatselt">
            <a:extLst>
              <a:ext uri="{FF2B5EF4-FFF2-40B4-BE49-F238E27FC236}">
                <a16:creationId xmlns:a16="http://schemas.microsoft.com/office/drawing/2014/main" id="{60ABF26F-B64C-AEA6-0CFD-85A40B50AB13}"/>
              </a:ext>
            </a:extLst>
          </p:cNvPr>
          <p:cNvPicPr>
            <a:picLocks noChangeAspect="1"/>
          </p:cNvPicPr>
          <p:nvPr/>
        </p:nvPicPr>
        <p:blipFill>
          <a:blip r:embed="rId5"/>
          <a:stretch>
            <a:fillRect/>
          </a:stretch>
        </p:blipFill>
        <p:spPr>
          <a:xfrm>
            <a:off x="2523" y="5460640"/>
            <a:ext cx="1130424" cy="1262951"/>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A0C50707-38A9-BA27-A556-EFC8D8F86AEA}"/>
              </a:ext>
            </a:extLst>
          </p:cNvPr>
          <p:cNvPicPr>
            <a:picLocks noChangeAspect="1"/>
          </p:cNvPicPr>
          <p:nvPr/>
        </p:nvPicPr>
        <p:blipFill>
          <a:blip r:embed="rId6"/>
          <a:stretch>
            <a:fillRect/>
          </a:stretch>
        </p:blipFill>
        <p:spPr>
          <a:xfrm>
            <a:off x="1137725" y="6163438"/>
            <a:ext cx="6967491" cy="646549"/>
          </a:xfrm>
          <a:prstGeom prst="rect">
            <a:avLst/>
          </a:prstGeom>
        </p:spPr>
      </p:pic>
      <p:pic>
        <p:nvPicPr>
          <p:cNvPr id="8" name="29 SDN 1">
            <a:hlinkClick r:id="" action="ppaction://media"/>
            <a:extLst>
              <a:ext uri="{FF2B5EF4-FFF2-40B4-BE49-F238E27FC236}">
                <a16:creationId xmlns:a16="http://schemas.microsoft.com/office/drawing/2014/main" id="{9E6DF408-9FA0-F461-C7BB-B1FCED9650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0875" y="3063875"/>
            <a:ext cx="730250" cy="730250"/>
          </a:xfrm>
          <a:prstGeom prst="rect">
            <a:avLst/>
          </a:prstGeom>
        </p:spPr>
      </p:pic>
    </p:spTree>
    <p:extLst>
      <p:ext uri="{BB962C8B-B14F-4D97-AF65-F5344CB8AC3E}">
        <p14:creationId xmlns:p14="http://schemas.microsoft.com/office/powerpoint/2010/main" val="239963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8EE098C-1BE6-B012-5C4D-7EF1255AEE4C}"/>
              </a:ext>
            </a:extLst>
          </p:cNvPr>
          <p:cNvSpPr>
            <a:spLocks noGrp="1"/>
          </p:cNvSpPr>
          <p:nvPr>
            <p:ph type="title"/>
          </p:nvPr>
        </p:nvSpPr>
        <p:spPr>
          <a:xfrm>
            <a:off x="108113" y="1212986"/>
            <a:ext cx="3699934" cy="1346729"/>
          </a:xfrm>
        </p:spPr>
        <p:txBody>
          <a:bodyPr>
            <a:normAutofit fontScale="90000"/>
          </a:bodyPr>
          <a:lstStyle/>
          <a:p>
            <a:r>
              <a:rPr lang="et-EE" err="1">
                <a:latin typeface="Arial"/>
                <a:cs typeface="Calibri Light"/>
              </a:rPr>
              <a:t>Pre-lecture</a:t>
            </a:r>
            <a:r>
              <a:rPr lang="et-EE">
                <a:latin typeface="Arial"/>
                <a:cs typeface="Calibri Light"/>
              </a:rPr>
              <a:t> </a:t>
            </a:r>
            <a:r>
              <a:rPr lang="et-EE" err="1">
                <a:latin typeface="Arial"/>
                <a:cs typeface="Calibri Light"/>
              </a:rPr>
              <a:t>preparation</a:t>
            </a:r>
            <a:r>
              <a:rPr lang="et-EE">
                <a:latin typeface="Arial"/>
                <a:cs typeface="Calibri Light"/>
              </a:rPr>
              <a:t> </a:t>
            </a:r>
            <a:br>
              <a:rPr lang="et-EE">
                <a:latin typeface="Arial"/>
                <a:cs typeface="Calibri Light"/>
              </a:rPr>
            </a:br>
            <a:r>
              <a:rPr lang="et-EE">
                <a:latin typeface="Arial"/>
                <a:cs typeface="Calibri Light"/>
              </a:rPr>
              <a:t>(</a:t>
            </a:r>
            <a:r>
              <a:rPr lang="et-EE" err="1">
                <a:latin typeface="Arial"/>
                <a:cs typeface="Calibri Light"/>
              </a:rPr>
              <a:t>sleep</a:t>
            </a:r>
            <a:r>
              <a:rPr lang="et-EE">
                <a:latin typeface="Arial"/>
                <a:cs typeface="Calibri Light"/>
              </a:rPr>
              <a:t> </a:t>
            </a:r>
            <a:r>
              <a:rPr lang="et-EE" err="1">
                <a:latin typeface="Arial"/>
                <a:cs typeface="Calibri Light"/>
              </a:rPr>
              <a:t>diary</a:t>
            </a:r>
            <a:r>
              <a:rPr lang="et-EE">
                <a:latin typeface="Arial"/>
                <a:cs typeface="Calibri Light"/>
              </a:rPr>
              <a:t> </a:t>
            </a:r>
            <a:r>
              <a:rPr lang="et-EE" err="1">
                <a:latin typeface="Arial"/>
                <a:cs typeface="Calibri Light"/>
              </a:rPr>
              <a:t>fill-in</a:t>
            </a:r>
            <a:r>
              <a:rPr lang="et-EE">
                <a:latin typeface="Arial"/>
                <a:cs typeface="Calibri Light"/>
              </a:rPr>
              <a:t> </a:t>
            </a:r>
            <a:r>
              <a:rPr lang="et-EE" err="1">
                <a:latin typeface="Arial"/>
                <a:cs typeface="Calibri Light"/>
              </a:rPr>
              <a:t>for</a:t>
            </a:r>
            <a:r>
              <a:rPr lang="et-EE">
                <a:latin typeface="Arial"/>
                <a:cs typeface="Calibri Light"/>
              </a:rPr>
              <a:t> 2 </a:t>
            </a:r>
            <a:r>
              <a:rPr lang="et-EE" err="1">
                <a:latin typeface="Arial"/>
                <a:cs typeface="Calibri Light"/>
              </a:rPr>
              <a:t>weeks</a:t>
            </a:r>
            <a:r>
              <a:rPr lang="et-EE">
                <a:latin typeface="Arial"/>
                <a:cs typeface="Calibri Light"/>
              </a:rPr>
              <a:t>)</a:t>
            </a:r>
          </a:p>
        </p:txBody>
      </p:sp>
      <p:sp>
        <p:nvSpPr>
          <p:cNvPr id="3" name="Sisu kohatäide 2">
            <a:extLst>
              <a:ext uri="{FF2B5EF4-FFF2-40B4-BE49-F238E27FC236}">
                <a16:creationId xmlns:a16="http://schemas.microsoft.com/office/drawing/2014/main" id="{7D140952-FC2E-F430-A1AB-A87945FA5E0B}"/>
              </a:ext>
            </a:extLst>
          </p:cNvPr>
          <p:cNvSpPr>
            <a:spLocks noGrp="1"/>
          </p:cNvSpPr>
          <p:nvPr>
            <p:ph idx="1"/>
          </p:nvPr>
        </p:nvSpPr>
        <p:spPr>
          <a:xfrm>
            <a:off x="384590" y="2951637"/>
            <a:ext cx="3629379" cy="4351338"/>
          </a:xfrm>
        </p:spPr>
        <p:txBody>
          <a:bodyPr vert="horz" lIns="91440" tIns="45720" rIns="91440" bIns="45720" rtlCol="0" anchor="t">
            <a:normAutofit/>
          </a:bodyPr>
          <a:lstStyle/>
          <a:p>
            <a:r>
              <a:rPr lang="et-EE" sz="2400" err="1">
                <a:solidFill>
                  <a:srgbClr val="0563C1"/>
                </a:solidFill>
                <a:latin typeface="Arial"/>
                <a:cs typeface="Arial"/>
              </a:rPr>
              <a:t>Sleep</a:t>
            </a:r>
            <a:r>
              <a:rPr lang="et-EE" sz="2400">
                <a:solidFill>
                  <a:srgbClr val="0563C1"/>
                </a:solidFill>
                <a:latin typeface="Arial"/>
                <a:cs typeface="Arial"/>
              </a:rPr>
              <a:t> </a:t>
            </a:r>
            <a:r>
              <a:rPr lang="et-EE" sz="2400" err="1">
                <a:solidFill>
                  <a:srgbClr val="0563C1"/>
                </a:solidFill>
                <a:latin typeface="Arial"/>
                <a:cs typeface="Arial"/>
              </a:rPr>
              <a:t>diary</a:t>
            </a:r>
            <a:r>
              <a:rPr lang="et-EE" sz="2400">
                <a:solidFill>
                  <a:srgbClr val="0563C1"/>
                </a:solidFill>
                <a:latin typeface="Arial"/>
                <a:cs typeface="Arial"/>
              </a:rPr>
              <a:t>: </a:t>
            </a:r>
            <a:endParaRPr lang="et-EE">
              <a:ea typeface="+mn-lt"/>
              <a:cs typeface="+mn-lt"/>
            </a:endParaRPr>
          </a:p>
          <a:p>
            <a:pPr marL="0" indent="0">
              <a:buNone/>
            </a:pPr>
            <a:r>
              <a:rPr lang="et-EE" sz="2400">
                <a:ea typeface="+mn-lt"/>
                <a:cs typeface="+mn-lt"/>
                <a:hlinkClick r:id="rId3"/>
              </a:rPr>
              <a:t>https://www.uclahealth.org/sites/default/files/documents/sleepdiary.pdf</a:t>
            </a:r>
            <a:endParaRPr lang="et-EE">
              <a:ea typeface="+mn-lt"/>
              <a:cs typeface="+mn-lt"/>
            </a:endParaRPr>
          </a:p>
          <a:p>
            <a:endParaRPr lang="et-EE" sz="2400">
              <a:cs typeface="Calibri"/>
            </a:endParaRPr>
          </a:p>
        </p:txBody>
      </p:sp>
      <p:sp>
        <p:nvSpPr>
          <p:cNvPr id="5" name="Slaidinumbri kohatäide 4">
            <a:extLst>
              <a:ext uri="{FF2B5EF4-FFF2-40B4-BE49-F238E27FC236}">
                <a16:creationId xmlns:a16="http://schemas.microsoft.com/office/drawing/2014/main" id="{3F188B75-8EF4-9CE6-1757-4E2BB4FF2F2D}"/>
              </a:ext>
            </a:extLst>
          </p:cNvPr>
          <p:cNvSpPr>
            <a:spLocks noGrp="1"/>
          </p:cNvSpPr>
          <p:nvPr>
            <p:ph type="sldNum" sz="quarter" idx="12"/>
          </p:nvPr>
        </p:nvSpPr>
        <p:spPr/>
        <p:txBody>
          <a:bodyPr/>
          <a:lstStyle/>
          <a:p>
            <a:fld id="{ACB39D88-BA65-4AE1-96B5-60FEA6385BB0}" type="slidenum">
              <a:rPr lang="et-EE" smtClean="0"/>
              <a:t>3</a:t>
            </a:fld>
            <a:endParaRPr lang="et-EE"/>
          </a:p>
        </p:txBody>
      </p:sp>
      <p:pic>
        <p:nvPicPr>
          <p:cNvPr id="4" name="Pilt 4">
            <a:extLst>
              <a:ext uri="{FF2B5EF4-FFF2-40B4-BE49-F238E27FC236}">
                <a16:creationId xmlns:a16="http://schemas.microsoft.com/office/drawing/2014/main" id="{CDDE8316-CCE8-FBCF-79A9-04D0441DA87C}"/>
              </a:ext>
            </a:extLst>
          </p:cNvPr>
          <p:cNvPicPr>
            <a:picLocks noChangeAspect="1"/>
          </p:cNvPicPr>
          <p:nvPr/>
        </p:nvPicPr>
        <p:blipFill>
          <a:blip r:embed="rId4"/>
          <a:stretch>
            <a:fillRect/>
          </a:stretch>
        </p:blipFill>
        <p:spPr>
          <a:xfrm>
            <a:off x="4343078" y="28213"/>
            <a:ext cx="7844364" cy="5847016"/>
          </a:xfrm>
          <a:prstGeom prst="rect">
            <a:avLst/>
          </a:prstGeom>
        </p:spPr>
      </p:pic>
      <p:pic>
        <p:nvPicPr>
          <p:cNvPr id="6" name="Pilt 6" descr="Pilt, millel on kujutatud logo&#10;&#10;Kirjeldus on genereeritud automaatselt">
            <a:extLst>
              <a:ext uri="{FF2B5EF4-FFF2-40B4-BE49-F238E27FC236}">
                <a16:creationId xmlns:a16="http://schemas.microsoft.com/office/drawing/2014/main" id="{9ADEAD5D-F803-1FBE-550B-E5780589DEBD}"/>
              </a:ext>
            </a:extLst>
          </p:cNvPr>
          <p:cNvPicPr>
            <a:picLocks noChangeAspect="1"/>
          </p:cNvPicPr>
          <p:nvPr/>
        </p:nvPicPr>
        <p:blipFill>
          <a:blip r:embed="rId5"/>
          <a:stretch>
            <a:fillRect/>
          </a:stretch>
        </p:blipFill>
        <p:spPr>
          <a:xfrm>
            <a:off x="238249" y="5015372"/>
            <a:ext cx="1411550" cy="1581068"/>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BED6550C-55AA-6BAB-2848-5712925A66D1}"/>
              </a:ext>
            </a:extLst>
          </p:cNvPr>
          <p:cNvPicPr>
            <a:picLocks noChangeAspect="1"/>
          </p:cNvPicPr>
          <p:nvPr/>
        </p:nvPicPr>
        <p:blipFill>
          <a:blip r:embed="rId6"/>
          <a:stretch>
            <a:fillRect/>
          </a:stretch>
        </p:blipFill>
        <p:spPr>
          <a:xfrm>
            <a:off x="1995453" y="5993690"/>
            <a:ext cx="6096000" cy="725411"/>
          </a:xfrm>
          <a:prstGeom prst="rect">
            <a:avLst/>
          </a:prstGeom>
        </p:spPr>
      </p:pic>
    </p:spTree>
    <p:extLst>
      <p:ext uri="{BB962C8B-B14F-4D97-AF65-F5344CB8AC3E}">
        <p14:creationId xmlns:p14="http://schemas.microsoft.com/office/powerpoint/2010/main" val="1143562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B9F38B7-809F-5B4E-F177-CEDAFA89EA6B}"/>
              </a:ext>
            </a:extLst>
          </p:cNvPr>
          <p:cNvSpPr>
            <a:spLocks noGrp="1"/>
          </p:cNvSpPr>
          <p:nvPr>
            <p:ph type="title"/>
          </p:nvPr>
        </p:nvSpPr>
        <p:spPr>
          <a:xfrm>
            <a:off x="2458" y="3277"/>
            <a:ext cx="3739341" cy="1330839"/>
          </a:xfrm>
        </p:spPr>
        <p:txBody>
          <a:bodyPr vert="horz" lIns="91440" tIns="45720" rIns="91440" bIns="45720" rtlCol="0" anchor="ctr">
            <a:normAutofit/>
          </a:bodyPr>
          <a:lstStyle/>
          <a:p>
            <a:r>
              <a:rPr lang="en-US" kern="1200">
                <a:solidFill>
                  <a:schemeClr val="tx1"/>
                </a:solidFill>
                <a:latin typeface="+mj-lt"/>
                <a:ea typeface="+mj-ea"/>
                <a:cs typeface="+mj-cs"/>
              </a:rPr>
              <a:t>Glymphatic system 2</a:t>
            </a:r>
          </a:p>
        </p:txBody>
      </p:sp>
      <p:pic>
        <p:nvPicPr>
          <p:cNvPr id="4" name="Pilt 4" descr="Pilt, millel on kujutatud tekst&#10;&#10;Kirjeldus on genereeritud automaatselt">
            <a:extLst>
              <a:ext uri="{FF2B5EF4-FFF2-40B4-BE49-F238E27FC236}">
                <a16:creationId xmlns:a16="http://schemas.microsoft.com/office/drawing/2014/main" id="{6F3E7EC4-EE08-3FAA-04D5-561435C8F3D3}"/>
              </a:ext>
            </a:extLst>
          </p:cNvPr>
          <p:cNvPicPr>
            <a:picLocks noGrp="1" noChangeAspect="1"/>
          </p:cNvPicPr>
          <p:nvPr>
            <p:ph sz="half" idx="1"/>
          </p:nvPr>
        </p:nvPicPr>
        <p:blipFill>
          <a:blip r:embed="rId3"/>
          <a:stretch>
            <a:fillRect/>
          </a:stretch>
        </p:blipFill>
        <p:spPr>
          <a:xfrm>
            <a:off x="6097736" y="69858"/>
            <a:ext cx="4543590" cy="5557909"/>
          </a:xfrm>
          <a:prstGeom prst="rect">
            <a:avLst/>
          </a:prstGeom>
        </p:spPr>
      </p:pic>
      <p:sp>
        <p:nvSpPr>
          <p:cNvPr id="3" name="Sisu kohatäide 2">
            <a:extLst>
              <a:ext uri="{FF2B5EF4-FFF2-40B4-BE49-F238E27FC236}">
                <a16:creationId xmlns:a16="http://schemas.microsoft.com/office/drawing/2014/main" id="{5F3FA139-88E3-80D3-E17A-F23C0CF3112A}"/>
              </a:ext>
            </a:extLst>
          </p:cNvPr>
          <p:cNvSpPr>
            <a:spLocks noGrp="1"/>
          </p:cNvSpPr>
          <p:nvPr>
            <p:ph sz="half" idx="2"/>
          </p:nvPr>
        </p:nvSpPr>
        <p:spPr>
          <a:xfrm>
            <a:off x="431926" y="1479672"/>
            <a:ext cx="5234272" cy="4520323"/>
          </a:xfrm>
        </p:spPr>
        <p:txBody>
          <a:bodyPr vert="horz" lIns="91440" tIns="45720" rIns="91440" bIns="45720" rtlCol="0" anchor="t">
            <a:noAutofit/>
          </a:bodyPr>
          <a:lstStyle/>
          <a:p>
            <a:pPr marL="0" indent="0">
              <a:buNone/>
            </a:pPr>
            <a:r>
              <a:rPr lang="en-US" sz="2400">
                <a:latin typeface="Arial"/>
                <a:cs typeface="Arial"/>
              </a:rPr>
              <a:t>The brain must enter a state of </a:t>
            </a:r>
          </a:p>
          <a:p>
            <a:pPr marL="0" indent="0">
              <a:buNone/>
            </a:pPr>
            <a:r>
              <a:rPr lang="en-US" sz="2400">
                <a:latin typeface="Arial"/>
                <a:cs typeface="Arial"/>
              </a:rPr>
              <a:t>activity that enables elimination of </a:t>
            </a:r>
          </a:p>
          <a:p>
            <a:pPr marL="0" indent="0">
              <a:buNone/>
            </a:pPr>
            <a:r>
              <a:rPr lang="en-US" sz="2400">
                <a:latin typeface="Arial"/>
                <a:cs typeface="Arial"/>
              </a:rPr>
              <a:t>potentially neurotoxic waste </a:t>
            </a:r>
          </a:p>
          <a:p>
            <a:pPr marL="0" indent="0">
              <a:buNone/>
            </a:pPr>
            <a:r>
              <a:rPr lang="en-US" sz="2400">
                <a:latin typeface="Arial"/>
                <a:cs typeface="Arial"/>
              </a:rPr>
              <a:t>products, including β-amyloid</a:t>
            </a:r>
            <a:endParaRPr lang="en-US" sz="2400">
              <a:latin typeface="Arial"/>
              <a:ea typeface="Calibri" panose="020F0502020204030204"/>
              <a:cs typeface="Arial"/>
            </a:endParaRPr>
          </a:p>
          <a:p>
            <a:pPr marL="0" indent="0">
              <a:buNone/>
            </a:pPr>
            <a:endParaRPr lang="en-US" sz="2400">
              <a:latin typeface="Arial"/>
              <a:cs typeface="Arial"/>
            </a:endParaRPr>
          </a:p>
          <a:p>
            <a:r>
              <a:rPr lang="en-US" sz="2400">
                <a:latin typeface="Arial"/>
                <a:cs typeface="Arial"/>
              </a:rPr>
              <a:t>Glymphatic function is suppressed</a:t>
            </a:r>
            <a:endParaRPr lang="en-US" sz="2400">
              <a:latin typeface="Arial"/>
              <a:cs typeface="Calibri" panose="020F0502020204030204"/>
            </a:endParaRPr>
          </a:p>
          <a:p>
            <a:pPr marL="0" indent="0">
              <a:buNone/>
            </a:pPr>
            <a:r>
              <a:rPr lang="en-US" sz="2400">
                <a:latin typeface="Arial"/>
                <a:cs typeface="Arial"/>
              </a:rPr>
              <a:t> in various diseases and failure of </a:t>
            </a:r>
            <a:endParaRPr lang="en-US" sz="2400">
              <a:latin typeface="Arial"/>
              <a:cs typeface="Calibri" panose="020F0502020204030204"/>
            </a:endParaRPr>
          </a:p>
          <a:p>
            <a:pPr marL="0" indent="0">
              <a:buNone/>
            </a:pPr>
            <a:r>
              <a:rPr lang="en-US" sz="2400">
                <a:latin typeface="Arial"/>
                <a:cs typeface="Arial"/>
              </a:rPr>
              <a:t>glymphatic function in turn might </a:t>
            </a:r>
            <a:endParaRPr lang="en-US" sz="2400">
              <a:latin typeface="Arial"/>
              <a:cs typeface="Calibri" panose="020F0502020204030204"/>
            </a:endParaRPr>
          </a:p>
          <a:p>
            <a:pPr marL="0" indent="0">
              <a:buNone/>
            </a:pPr>
            <a:r>
              <a:rPr lang="en-US" sz="2400">
                <a:latin typeface="Arial"/>
                <a:cs typeface="Arial"/>
              </a:rPr>
              <a:t>contribute to pathology in </a:t>
            </a:r>
          </a:p>
          <a:p>
            <a:pPr marL="0" indent="0">
              <a:buNone/>
            </a:pPr>
            <a:r>
              <a:rPr lang="en-US" sz="2400">
                <a:latin typeface="Arial"/>
                <a:cs typeface="Arial"/>
              </a:rPr>
              <a:t>neurodegenerative disorders, </a:t>
            </a:r>
            <a:endParaRPr lang="en-US">
              <a:latin typeface="Arial"/>
              <a:cs typeface="Arial"/>
            </a:endParaRPr>
          </a:p>
          <a:p>
            <a:pPr marL="0" indent="0">
              <a:buNone/>
            </a:pPr>
            <a:r>
              <a:rPr lang="en-US" sz="2400">
                <a:latin typeface="Arial"/>
                <a:cs typeface="Arial"/>
              </a:rPr>
              <a:t>traumatic brain injury and stroke</a:t>
            </a:r>
            <a:endParaRPr lang="en-US">
              <a:latin typeface="Arial"/>
              <a:cs typeface="Arial"/>
            </a:endParaRPr>
          </a:p>
          <a:p>
            <a:pPr marL="0" indent="0">
              <a:buNone/>
            </a:pPr>
            <a:r>
              <a:rPr lang="et-EE" sz="1300">
                <a:solidFill>
                  <a:srgbClr val="212121"/>
                </a:solidFill>
                <a:ea typeface="+mn-lt"/>
                <a:cs typeface="+mn-lt"/>
              </a:rPr>
              <a:t>(11) </a:t>
            </a:r>
            <a:br>
              <a:rPr lang="en-US" sz="2000"/>
            </a:br>
            <a:endParaRPr lang="en-US" sz="1700">
              <a:ea typeface="Calibri"/>
              <a:cs typeface="Calibri"/>
            </a:endParaRPr>
          </a:p>
        </p:txBody>
      </p:sp>
      <p:sp>
        <p:nvSpPr>
          <p:cNvPr id="5" name="Slaidinumbri kohatäide 4">
            <a:extLst>
              <a:ext uri="{FF2B5EF4-FFF2-40B4-BE49-F238E27FC236}">
                <a16:creationId xmlns:a16="http://schemas.microsoft.com/office/drawing/2014/main" id="{F0E732D6-AF79-C5A4-5AD5-B81E8C3AB7EE}"/>
              </a:ext>
            </a:extLst>
          </p:cNvPr>
          <p:cNvSpPr>
            <a:spLocks noGrp="1"/>
          </p:cNvSpPr>
          <p:nvPr>
            <p:ph type="sldNum" sz="quarter" idx="12"/>
          </p:nvPr>
        </p:nvSpPr>
        <p:spPr/>
        <p:txBody>
          <a:bodyPr/>
          <a:lstStyle/>
          <a:p>
            <a:fld id="{ACB39D88-BA65-4AE1-96B5-60FEA6385BB0}" type="slidenum">
              <a:rPr lang="et-EE" smtClean="0"/>
              <a:t>30</a:t>
            </a:fld>
            <a:endParaRPr lang="et-EE"/>
          </a:p>
        </p:txBody>
      </p:sp>
      <p:pic>
        <p:nvPicPr>
          <p:cNvPr id="6" name="Pilt 6" descr="Pilt, millel on kujutatud logo&#10;&#10;Kirjeldus on genereeritud automaatselt">
            <a:extLst>
              <a:ext uri="{FF2B5EF4-FFF2-40B4-BE49-F238E27FC236}">
                <a16:creationId xmlns:a16="http://schemas.microsoft.com/office/drawing/2014/main" id="{29B96CCD-EB57-4F3B-C3B1-AE1DC45815A2}"/>
              </a:ext>
            </a:extLst>
          </p:cNvPr>
          <p:cNvPicPr>
            <a:picLocks noChangeAspect="1"/>
          </p:cNvPicPr>
          <p:nvPr/>
        </p:nvPicPr>
        <p:blipFill>
          <a:blip r:embed="rId4"/>
          <a:stretch>
            <a:fillRect/>
          </a:stretch>
        </p:blipFill>
        <p:spPr>
          <a:xfrm>
            <a:off x="10804983" y="4147150"/>
            <a:ext cx="1313228" cy="1481155"/>
          </a:xfrm>
          <a:prstGeom prst="rect">
            <a:avLst/>
          </a:prstGeom>
        </p:spPr>
      </p:pic>
      <p:sp>
        <p:nvSpPr>
          <p:cNvPr id="7" name="TextBox 6">
            <a:extLst>
              <a:ext uri="{FF2B5EF4-FFF2-40B4-BE49-F238E27FC236}">
                <a16:creationId xmlns:a16="http://schemas.microsoft.com/office/drawing/2014/main" id="{239358E0-30FE-845F-CC11-05FCC7155107}"/>
              </a:ext>
            </a:extLst>
          </p:cNvPr>
          <p:cNvSpPr txBox="1"/>
          <p:nvPr/>
        </p:nvSpPr>
        <p:spPr>
          <a:xfrm>
            <a:off x="2064774" y="1483032"/>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t-EE"/>
          </a:p>
        </p:txBody>
      </p:sp>
      <p:pic>
        <p:nvPicPr>
          <p:cNvPr id="9" name="Pilt 8" descr="Pilt, millel on kujutatud tekst, Font, kuvatõmmis, järjekord&#10;&#10;Kirjeldus on genereeritud automaatselt">
            <a:extLst>
              <a:ext uri="{FF2B5EF4-FFF2-40B4-BE49-F238E27FC236}">
                <a16:creationId xmlns:a16="http://schemas.microsoft.com/office/drawing/2014/main" id="{98BA8B9F-001D-9213-4248-B0F1403B328A}"/>
              </a:ext>
            </a:extLst>
          </p:cNvPr>
          <p:cNvPicPr>
            <a:picLocks noChangeAspect="1"/>
          </p:cNvPicPr>
          <p:nvPr/>
        </p:nvPicPr>
        <p:blipFill>
          <a:blip r:embed="rId5"/>
          <a:stretch>
            <a:fillRect/>
          </a:stretch>
        </p:blipFill>
        <p:spPr>
          <a:xfrm>
            <a:off x="4922849" y="6069575"/>
            <a:ext cx="6096000" cy="716173"/>
          </a:xfrm>
          <a:prstGeom prst="rect">
            <a:avLst/>
          </a:prstGeom>
        </p:spPr>
      </p:pic>
    </p:spTree>
    <p:extLst>
      <p:ext uri="{BB962C8B-B14F-4D97-AF65-F5344CB8AC3E}">
        <p14:creationId xmlns:p14="http://schemas.microsoft.com/office/powerpoint/2010/main" val="2812209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1581606B-49C9-8225-DEF1-7919AA6D2649}"/>
              </a:ext>
            </a:extLst>
          </p:cNvPr>
          <p:cNvSpPr>
            <a:spLocks noGrp="1"/>
          </p:cNvSpPr>
          <p:nvPr>
            <p:ph type="title"/>
          </p:nvPr>
        </p:nvSpPr>
        <p:spPr/>
        <p:txBody>
          <a:bodyPr/>
          <a:lstStyle/>
          <a:p>
            <a:r>
              <a:rPr lang="et-EE" err="1">
                <a:cs typeface="Calibri Light"/>
              </a:rPr>
              <a:t>Sleep</a:t>
            </a:r>
            <a:r>
              <a:rPr lang="et-EE">
                <a:cs typeface="Calibri Light"/>
              </a:rPr>
              <a:t> and </a:t>
            </a:r>
            <a:r>
              <a:rPr lang="et-EE" err="1">
                <a:cs typeface="Calibri Light"/>
              </a:rPr>
              <a:t>neurodegeneration</a:t>
            </a:r>
            <a:endParaRPr lang="et-EE" err="1"/>
          </a:p>
        </p:txBody>
      </p:sp>
      <p:sp>
        <p:nvSpPr>
          <p:cNvPr id="3" name="Sisu kohatäide 2">
            <a:extLst>
              <a:ext uri="{FF2B5EF4-FFF2-40B4-BE49-F238E27FC236}">
                <a16:creationId xmlns:a16="http://schemas.microsoft.com/office/drawing/2014/main" id="{E2F23D4F-D901-3E0D-456D-FF1A4A377E15}"/>
              </a:ext>
            </a:extLst>
          </p:cNvPr>
          <p:cNvSpPr>
            <a:spLocks noGrp="1"/>
          </p:cNvSpPr>
          <p:nvPr>
            <p:ph sz="half" idx="1"/>
          </p:nvPr>
        </p:nvSpPr>
        <p:spPr>
          <a:xfrm>
            <a:off x="408039" y="1518367"/>
            <a:ext cx="11019501" cy="4658596"/>
          </a:xfrm>
        </p:spPr>
        <p:txBody>
          <a:bodyPr vert="horz" lIns="91440" tIns="45720" rIns="91440" bIns="45720" rtlCol="0" anchor="t">
            <a:noAutofit/>
          </a:bodyPr>
          <a:lstStyle/>
          <a:p>
            <a:pPr marL="457200" indent="-457200">
              <a:buAutoNum type="arabicPeriod"/>
            </a:pPr>
            <a:r>
              <a:rPr lang="et-EE" sz="2400" err="1">
                <a:solidFill>
                  <a:srgbClr val="212121"/>
                </a:solidFill>
                <a:latin typeface="Arial"/>
                <a:ea typeface="+mn-lt"/>
                <a:cs typeface="+mn-lt"/>
              </a:rPr>
              <a:t>Sleep</a:t>
            </a:r>
            <a:r>
              <a:rPr lang="et-EE" sz="2400">
                <a:solidFill>
                  <a:srgbClr val="212121"/>
                </a:solidFill>
                <a:latin typeface="Arial"/>
                <a:ea typeface="+mn-lt"/>
                <a:cs typeface="+mn-lt"/>
              </a:rPr>
              <a:t> </a:t>
            </a:r>
            <a:r>
              <a:rPr lang="et-EE" sz="2400" err="1">
                <a:solidFill>
                  <a:srgbClr val="212121"/>
                </a:solidFill>
                <a:latin typeface="Arial"/>
                <a:ea typeface="+mn-lt"/>
                <a:cs typeface="+mn-lt"/>
              </a:rPr>
              <a:t>abnormalities</a:t>
            </a:r>
            <a:r>
              <a:rPr lang="et-EE" sz="2400">
                <a:solidFill>
                  <a:srgbClr val="212121"/>
                </a:solidFill>
                <a:latin typeface="Arial"/>
                <a:ea typeface="+mn-lt"/>
                <a:cs typeface="+mn-lt"/>
              </a:rPr>
              <a:t> are </a:t>
            </a:r>
            <a:r>
              <a:rPr lang="et-EE" sz="2400" err="1">
                <a:solidFill>
                  <a:srgbClr val="212121"/>
                </a:solidFill>
                <a:latin typeface="Arial"/>
                <a:ea typeface="+mn-lt"/>
                <a:cs typeface="+mn-lt"/>
              </a:rPr>
              <a:t>clearly</a:t>
            </a:r>
            <a:r>
              <a:rPr lang="et-EE" sz="2400">
                <a:solidFill>
                  <a:srgbClr val="212121"/>
                </a:solidFill>
                <a:latin typeface="Arial"/>
                <a:ea typeface="+mn-lt"/>
                <a:cs typeface="+mn-lt"/>
              </a:rPr>
              <a:t> </a:t>
            </a:r>
            <a:r>
              <a:rPr lang="et-EE" sz="2400" err="1">
                <a:solidFill>
                  <a:srgbClr val="212121"/>
                </a:solidFill>
                <a:latin typeface="Arial"/>
                <a:ea typeface="+mn-lt"/>
                <a:cs typeface="+mn-lt"/>
              </a:rPr>
              <a:t>recognized</a:t>
            </a:r>
            <a:r>
              <a:rPr lang="et-EE" sz="2400">
                <a:solidFill>
                  <a:srgbClr val="212121"/>
                </a:solidFill>
                <a:latin typeface="Arial"/>
                <a:ea typeface="+mn-lt"/>
                <a:cs typeface="+mn-lt"/>
              </a:rPr>
              <a:t> as a </a:t>
            </a:r>
            <a:r>
              <a:rPr lang="et-EE" sz="2400" err="1">
                <a:solidFill>
                  <a:srgbClr val="212121"/>
                </a:solidFill>
                <a:latin typeface="Arial"/>
                <a:ea typeface="+mn-lt"/>
                <a:cs typeface="+mn-lt"/>
              </a:rPr>
              <a:t>distinct</a:t>
            </a:r>
            <a:r>
              <a:rPr lang="et-EE" sz="2400">
                <a:solidFill>
                  <a:srgbClr val="212121"/>
                </a:solidFill>
                <a:latin typeface="Arial"/>
                <a:ea typeface="+mn-lt"/>
                <a:cs typeface="+mn-lt"/>
              </a:rPr>
              <a:t> </a:t>
            </a:r>
            <a:r>
              <a:rPr lang="et-EE" sz="2400" err="1">
                <a:solidFill>
                  <a:srgbClr val="212121"/>
                </a:solidFill>
                <a:latin typeface="Arial"/>
                <a:ea typeface="+mn-lt"/>
                <a:cs typeface="+mn-lt"/>
              </a:rPr>
              <a:t>clinical</a:t>
            </a:r>
            <a:r>
              <a:rPr lang="et-EE" sz="2400">
                <a:solidFill>
                  <a:srgbClr val="212121"/>
                </a:solidFill>
                <a:latin typeface="Arial"/>
                <a:ea typeface="+mn-lt"/>
                <a:cs typeface="+mn-lt"/>
              </a:rPr>
              <a:t> </a:t>
            </a:r>
            <a:r>
              <a:rPr lang="et-EE" sz="2400" err="1">
                <a:solidFill>
                  <a:srgbClr val="212121"/>
                </a:solidFill>
                <a:latin typeface="Arial"/>
                <a:ea typeface="+mn-lt"/>
                <a:cs typeface="+mn-lt"/>
              </a:rPr>
              <a:t>symptom</a:t>
            </a:r>
            <a:r>
              <a:rPr lang="et-EE" sz="2400">
                <a:solidFill>
                  <a:srgbClr val="212121"/>
                </a:solidFill>
                <a:latin typeface="Arial"/>
                <a:ea typeface="+mn-lt"/>
                <a:cs typeface="+mn-lt"/>
              </a:rPr>
              <a:t> in </a:t>
            </a:r>
            <a:r>
              <a:rPr lang="et-EE" sz="2400" err="1">
                <a:solidFill>
                  <a:srgbClr val="212121"/>
                </a:solidFill>
                <a:latin typeface="Arial"/>
                <a:ea typeface="+mn-lt"/>
                <a:cs typeface="+mn-lt"/>
              </a:rPr>
              <a:t>neurodegenerative</a:t>
            </a:r>
            <a:r>
              <a:rPr lang="et-EE" sz="2400">
                <a:solidFill>
                  <a:srgbClr val="212121"/>
                </a:solidFill>
                <a:latin typeface="Arial"/>
                <a:ea typeface="+mn-lt"/>
                <a:cs typeface="+mn-lt"/>
              </a:rPr>
              <a:t> </a:t>
            </a:r>
            <a:r>
              <a:rPr lang="et-EE" sz="2400" err="1">
                <a:solidFill>
                  <a:srgbClr val="212121"/>
                </a:solidFill>
                <a:latin typeface="Arial"/>
                <a:ea typeface="+mn-lt"/>
                <a:cs typeface="+mn-lt"/>
              </a:rPr>
              <a:t>disorders</a:t>
            </a:r>
            <a:r>
              <a:rPr lang="et-EE" sz="2400">
                <a:solidFill>
                  <a:srgbClr val="212121"/>
                </a:solidFill>
                <a:latin typeface="Arial"/>
                <a:ea typeface="+mn-lt"/>
                <a:cs typeface="+mn-lt"/>
              </a:rPr>
              <a:t>. </a:t>
            </a:r>
            <a:endParaRPr lang="et-EE" sz="2400">
              <a:latin typeface="Arial"/>
              <a:cs typeface="Calibri"/>
            </a:endParaRPr>
          </a:p>
          <a:p>
            <a:pPr marL="457200" indent="-457200">
              <a:buAutoNum type="arabicPeriod"/>
            </a:pPr>
            <a:r>
              <a:rPr lang="et-EE" sz="2400" err="1">
                <a:solidFill>
                  <a:srgbClr val="212121"/>
                </a:solidFill>
                <a:latin typeface="Arial"/>
                <a:ea typeface="+mn-lt"/>
                <a:cs typeface="+mn-lt"/>
              </a:rPr>
              <a:t>Appropriate</a:t>
            </a:r>
            <a:r>
              <a:rPr lang="et-EE" sz="2400">
                <a:solidFill>
                  <a:srgbClr val="212121"/>
                </a:solidFill>
                <a:latin typeface="Arial"/>
                <a:ea typeface="+mn-lt"/>
                <a:cs typeface="+mn-lt"/>
              </a:rPr>
              <a:t> </a:t>
            </a:r>
            <a:r>
              <a:rPr lang="et-EE" sz="2400" err="1">
                <a:solidFill>
                  <a:srgbClr val="212121"/>
                </a:solidFill>
                <a:latin typeface="Arial"/>
                <a:ea typeface="+mn-lt"/>
                <a:cs typeface="+mn-lt"/>
              </a:rPr>
              <a:t>management</a:t>
            </a:r>
            <a:r>
              <a:rPr lang="et-EE" sz="2400">
                <a:solidFill>
                  <a:srgbClr val="212121"/>
                </a:solidFill>
                <a:latin typeface="Arial"/>
                <a:ea typeface="+mn-lt"/>
                <a:cs typeface="+mn-lt"/>
              </a:rPr>
              <a:t> of </a:t>
            </a:r>
            <a:r>
              <a:rPr lang="et-EE" sz="2400" err="1">
                <a:solidFill>
                  <a:srgbClr val="212121"/>
                </a:solidFill>
                <a:latin typeface="Arial"/>
                <a:ea typeface="+mn-lt"/>
                <a:cs typeface="+mn-lt"/>
              </a:rPr>
              <a:t>sleep-related</a:t>
            </a:r>
            <a:r>
              <a:rPr lang="et-EE" sz="2400">
                <a:solidFill>
                  <a:srgbClr val="212121"/>
                </a:solidFill>
                <a:latin typeface="Arial"/>
                <a:ea typeface="+mn-lt"/>
                <a:cs typeface="+mn-lt"/>
              </a:rPr>
              <a:t> </a:t>
            </a:r>
            <a:r>
              <a:rPr lang="et-EE" sz="2400" err="1">
                <a:solidFill>
                  <a:srgbClr val="212121"/>
                </a:solidFill>
                <a:latin typeface="Arial"/>
                <a:ea typeface="+mn-lt"/>
                <a:cs typeface="+mn-lt"/>
              </a:rPr>
              <a:t>symptoms</a:t>
            </a:r>
            <a:r>
              <a:rPr lang="et-EE" sz="2400">
                <a:solidFill>
                  <a:srgbClr val="212121"/>
                </a:solidFill>
                <a:latin typeface="Arial"/>
                <a:ea typeface="+mn-lt"/>
                <a:cs typeface="+mn-lt"/>
              </a:rPr>
              <a:t> </a:t>
            </a:r>
            <a:r>
              <a:rPr lang="et-EE" sz="2400" err="1">
                <a:solidFill>
                  <a:srgbClr val="212121"/>
                </a:solidFill>
                <a:latin typeface="Arial"/>
                <a:ea typeface="+mn-lt"/>
                <a:cs typeface="+mn-lt"/>
              </a:rPr>
              <a:t>has</a:t>
            </a:r>
            <a:r>
              <a:rPr lang="et-EE" sz="2400">
                <a:solidFill>
                  <a:srgbClr val="212121"/>
                </a:solidFill>
                <a:latin typeface="Arial"/>
                <a:ea typeface="+mn-lt"/>
                <a:cs typeface="+mn-lt"/>
              </a:rPr>
              <a:t> a </a:t>
            </a:r>
            <a:r>
              <a:rPr lang="et-EE" sz="2400" err="1">
                <a:solidFill>
                  <a:srgbClr val="212121"/>
                </a:solidFill>
                <a:latin typeface="Arial"/>
                <a:ea typeface="+mn-lt"/>
                <a:cs typeface="+mn-lt"/>
              </a:rPr>
              <a:t>positive</a:t>
            </a:r>
            <a:r>
              <a:rPr lang="et-EE" sz="2400">
                <a:solidFill>
                  <a:srgbClr val="212121"/>
                </a:solidFill>
                <a:latin typeface="Arial"/>
                <a:ea typeface="+mn-lt"/>
                <a:cs typeface="+mn-lt"/>
              </a:rPr>
              <a:t> </a:t>
            </a:r>
            <a:r>
              <a:rPr lang="et-EE" sz="2400" err="1">
                <a:solidFill>
                  <a:srgbClr val="212121"/>
                </a:solidFill>
                <a:latin typeface="Arial"/>
                <a:ea typeface="+mn-lt"/>
                <a:cs typeface="+mn-lt"/>
              </a:rPr>
              <a:t>impact</a:t>
            </a:r>
            <a:r>
              <a:rPr lang="et-EE" sz="2400">
                <a:solidFill>
                  <a:srgbClr val="212121"/>
                </a:solidFill>
                <a:latin typeface="Arial"/>
                <a:ea typeface="+mn-lt"/>
                <a:cs typeface="+mn-lt"/>
              </a:rPr>
              <a:t> on </a:t>
            </a:r>
            <a:r>
              <a:rPr lang="et-EE" sz="2400" err="1">
                <a:solidFill>
                  <a:srgbClr val="212121"/>
                </a:solidFill>
                <a:latin typeface="Arial"/>
                <a:ea typeface="+mn-lt"/>
                <a:cs typeface="+mn-lt"/>
              </a:rPr>
              <a:t>quality</a:t>
            </a:r>
            <a:r>
              <a:rPr lang="et-EE" sz="2400">
                <a:solidFill>
                  <a:srgbClr val="212121"/>
                </a:solidFill>
                <a:latin typeface="Arial"/>
                <a:ea typeface="+mn-lt"/>
                <a:cs typeface="+mn-lt"/>
              </a:rPr>
              <a:t> of </a:t>
            </a:r>
            <a:r>
              <a:rPr lang="et-EE" sz="2400" err="1">
                <a:solidFill>
                  <a:srgbClr val="212121"/>
                </a:solidFill>
                <a:latin typeface="Arial"/>
                <a:ea typeface="+mn-lt"/>
                <a:cs typeface="+mn-lt"/>
              </a:rPr>
              <a:t>life</a:t>
            </a:r>
            <a:r>
              <a:rPr lang="et-EE" sz="2400">
                <a:solidFill>
                  <a:srgbClr val="212121"/>
                </a:solidFill>
                <a:latin typeface="Arial"/>
                <a:ea typeface="+mn-lt"/>
                <a:cs typeface="+mn-lt"/>
              </a:rPr>
              <a:t> in </a:t>
            </a:r>
            <a:r>
              <a:rPr lang="et-EE" sz="2400" err="1">
                <a:solidFill>
                  <a:srgbClr val="212121"/>
                </a:solidFill>
                <a:latin typeface="Arial"/>
                <a:ea typeface="+mn-lt"/>
                <a:cs typeface="+mn-lt"/>
              </a:rPr>
              <a:t>patients</a:t>
            </a:r>
            <a:r>
              <a:rPr lang="et-EE" sz="2400">
                <a:solidFill>
                  <a:srgbClr val="212121"/>
                </a:solidFill>
                <a:latin typeface="Arial"/>
                <a:ea typeface="+mn-lt"/>
                <a:cs typeface="+mn-lt"/>
              </a:rPr>
              <a:t> </a:t>
            </a:r>
            <a:r>
              <a:rPr lang="et-EE" sz="2400" err="1">
                <a:solidFill>
                  <a:srgbClr val="212121"/>
                </a:solidFill>
                <a:latin typeface="Arial"/>
                <a:ea typeface="+mn-lt"/>
                <a:cs typeface="+mn-lt"/>
              </a:rPr>
              <a:t>with</a:t>
            </a:r>
            <a:r>
              <a:rPr lang="et-EE" sz="2400">
                <a:solidFill>
                  <a:srgbClr val="212121"/>
                </a:solidFill>
                <a:latin typeface="Arial"/>
                <a:ea typeface="+mn-lt"/>
                <a:cs typeface="+mn-lt"/>
              </a:rPr>
              <a:t> </a:t>
            </a:r>
            <a:r>
              <a:rPr lang="et-EE" sz="2400" err="1">
                <a:solidFill>
                  <a:srgbClr val="212121"/>
                </a:solidFill>
                <a:latin typeface="Arial"/>
                <a:ea typeface="+mn-lt"/>
                <a:cs typeface="+mn-lt"/>
              </a:rPr>
              <a:t>neurodegenerative</a:t>
            </a:r>
            <a:r>
              <a:rPr lang="et-EE" sz="2400">
                <a:solidFill>
                  <a:srgbClr val="212121"/>
                </a:solidFill>
                <a:latin typeface="Arial"/>
                <a:ea typeface="+mn-lt"/>
                <a:cs typeface="+mn-lt"/>
              </a:rPr>
              <a:t> </a:t>
            </a:r>
            <a:r>
              <a:rPr lang="et-EE" sz="2400" err="1">
                <a:solidFill>
                  <a:srgbClr val="212121"/>
                </a:solidFill>
                <a:latin typeface="Arial"/>
                <a:ea typeface="+mn-lt"/>
                <a:cs typeface="+mn-lt"/>
              </a:rPr>
              <a:t>disorders</a:t>
            </a:r>
            <a:r>
              <a:rPr lang="et-EE" sz="2400">
                <a:solidFill>
                  <a:srgbClr val="212121"/>
                </a:solidFill>
                <a:latin typeface="Arial"/>
                <a:ea typeface="+mn-lt"/>
                <a:cs typeface="+mn-lt"/>
              </a:rPr>
              <a:t>. </a:t>
            </a:r>
          </a:p>
          <a:p>
            <a:pPr marL="457200" indent="-457200">
              <a:buAutoNum type="arabicPeriod"/>
            </a:pPr>
            <a:r>
              <a:rPr lang="et-EE" sz="2400">
                <a:solidFill>
                  <a:srgbClr val="212121"/>
                </a:solidFill>
                <a:latin typeface="Arial"/>
                <a:ea typeface="+mn-lt"/>
                <a:cs typeface="+mn-lt"/>
              </a:rPr>
              <a:t> </a:t>
            </a:r>
            <a:r>
              <a:rPr lang="et-EE" sz="2400" err="1">
                <a:solidFill>
                  <a:srgbClr val="212121"/>
                </a:solidFill>
                <a:latin typeface="Arial"/>
                <a:ea typeface="+mn-lt"/>
                <a:cs typeface="+mn-lt"/>
              </a:rPr>
              <a:t>Sleep</a:t>
            </a:r>
            <a:r>
              <a:rPr lang="et-EE" sz="2400">
                <a:solidFill>
                  <a:srgbClr val="212121"/>
                </a:solidFill>
                <a:latin typeface="Arial"/>
                <a:ea typeface="+mn-lt"/>
                <a:cs typeface="+mn-lt"/>
              </a:rPr>
              <a:t> </a:t>
            </a:r>
            <a:r>
              <a:rPr lang="et-EE" sz="2400" err="1">
                <a:solidFill>
                  <a:srgbClr val="212121"/>
                </a:solidFill>
                <a:latin typeface="Arial"/>
                <a:ea typeface="+mn-lt"/>
                <a:cs typeface="+mn-lt"/>
              </a:rPr>
              <a:t>changes</a:t>
            </a:r>
            <a:r>
              <a:rPr lang="et-EE" sz="2400">
                <a:solidFill>
                  <a:srgbClr val="212121"/>
                </a:solidFill>
                <a:latin typeface="Arial"/>
                <a:ea typeface="+mn-lt"/>
                <a:cs typeface="+mn-lt"/>
              </a:rPr>
              <a:t> </a:t>
            </a:r>
            <a:r>
              <a:rPr lang="et-EE" sz="2400" err="1">
                <a:solidFill>
                  <a:srgbClr val="212121"/>
                </a:solidFill>
                <a:latin typeface="Arial"/>
                <a:ea typeface="+mn-lt"/>
                <a:cs typeface="+mn-lt"/>
              </a:rPr>
              <a:t>may</a:t>
            </a:r>
            <a:r>
              <a:rPr lang="et-EE" sz="2400">
                <a:solidFill>
                  <a:srgbClr val="212121"/>
                </a:solidFill>
                <a:latin typeface="Arial"/>
                <a:ea typeface="+mn-lt"/>
                <a:cs typeface="+mn-lt"/>
              </a:rPr>
              <a:t> </a:t>
            </a:r>
            <a:r>
              <a:rPr lang="et-EE" sz="2400" err="1">
                <a:solidFill>
                  <a:srgbClr val="212121"/>
                </a:solidFill>
                <a:latin typeface="Arial"/>
                <a:ea typeface="+mn-lt"/>
                <a:cs typeface="+mn-lt"/>
              </a:rPr>
              <a:t>also</a:t>
            </a:r>
            <a:r>
              <a:rPr lang="et-EE" sz="2400">
                <a:solidFill>
                  <a:srgbClr val="212121"/>
                </a:solidFill>
                <a:latin typeface="Arial"/>
                <a:ea typeface="+mn-lt"/>
                <a:cs typeface="+mn-lt"/>
              </a:rPr>
              <a:t> serve as </a:t>
            </a:r>
            <a:r>
              <a:rPr lang="et-EE" sz="2400" err="1">
                <a:solidFill>
                  <a:srgbClr val="212121"/>
                </a:solidFill>
                <a:latin typeface="Arial"/>
                <a:ea typeface="+mn-lt"/>
                <a:cs typeface="+mn-lt"/>
              </a:rPr>
              <a:t>markers</a:t>
            </a:r>
            <a:r>
              <a:rPr lang="et-EE" sz="2400">
                <a:solidFill>
                  <a:srgbClr val="212121"/>
                </a:solidFill>
                <a:latin typeface="Arial"/>
                <a:ea typeface="+mn-lt"/>
                <a:cs typeface="+mn-lt"/>
              </a:rPr>
              <a:t> </a:t>
            </a:r>
            <a:r>
              <a:rPr lang="et-EE" sz="2400" err="1">
                <a:solidFill>
                  <a:srgbClr val="212121"/>
                </a:solidFill>
                <a:latin typeface="Arial"/>
                <a:ea typeface="+mn-lt"/>
                <a:cs typeface="+mn-lt"/>
              </a:rPr>
              <a:t>to</a:t>
            </a:r>
            <a:r>
              <a:rPr lang="et-EE" sz="2400">
                <a:solidFill>
                  <a:srgbClr val="212121"/>
                </a:solidFill>
                <a:latin typeface="Arial"/>
                <a:ea typeface="+mn-lt"/>
                <a:cs typeface="+mn-lt"/>
              </a:rPr>
              <a:t> </a:t>
            </a:r>
            <a:r>
              <a:rPr lang="et-EE" sz="2400" err="1">
                <a:solidFill>
                  <a:srgbClr val="212121"/>
                </a:solidFill>
                <a:latin typeface="Arial"/>
                <a:ea typeface="+mn-lt"/>
                <a:cs typeface="+mn-lt"/>
              </a:rPr>
              <a:t>identify</a:t>
            </a:r>
            <a:r>
              <a:rPr lang="et-EE" sz="2400">
                <a:solidFill>
                  <a:srgbClr val="212121"/>
                </a:solidFill>
                <a:latin typeface="Arial"/>
                <a:ea typeface="+mn-lt"/>
                <a:cs typeface="+mn-lt"/>
              </a:rPr>
              <a:t> </a:t>
            </a:r>
            <a:r>
              <a:rPr lang="et-EE" sz="2400" err="1">
                <a:solidFill>
                  <a:srgbClr val="212121"/>
                </a:solidFill>
                <a:latin typeface="Arial"/>
                <a:ea typeface="+mn-lt"/>
                <a:cs typeface="+mn-lt"/>
              </a:rPr>
              <a:t>patients</a:t>
            </a:r>
            <a:r>
              <a:rPr lang="et-EE" sz="2400">
                <a:solidFill>
                  <a:srgbClr val="212121"/>
                </a:solidFill>
                <a:latin typeface="Arial"/>
                <a:ea typeface="+mn-lt"/>
                <a:cs typeface="+mn-lt"/>
              </a:rPr>
              <a:t> in </a:t>
            </a:r>
            <a:r>
              <a:rPr lang="et-EE" sz="2400" err="1">
                <a:solidFill>
                  <a:srgbClr val="212121"/>
                </a:solidFill>
                <a:latin typeface="Arial"/>
                <a:ea typeface="+mn-lt"/>
                <a:cs typeface="+mn-lt"/>
              </a:rPr>
              <a:t>the</a:t>
            </a:r>
            <a:r>
              <a:rPr lang="et-EE" sz="2400">
                <a:solidFill>
                  <a:srgbClr val="212121"/>
                </a:solidFill>
                <a:latin typeface="Arial"/>
                <a:ea typeface="+mn-lt"/>
                <a:cs typeface="+mn-lt"/>
              </a:rPr>
              <a:t> </a:t>
            </a:r>
            <a:r>
              <a:rPr lang="et-EE" sz="2400" err="1">
                <a:solidFill>
                  <a:srgbClr val="212121"/>
                </a:solidFill>
                <a:latin typeface="Arial"/>
                <a:ea typeface="+mn-lt"/>
                <a:cs typeface="+mn-lt"/>
              </a:rPr>
              <a:t>preclinical</a:t>
            </a:r>
            <a:r>
              <a:rPr lang="et-EE" sz="2400">
                <a:solidFill>
                  <a:srgbClr val="212121"/>
                </a:solidFill>
                <a:latin typeface="Arial"/>
                <a:ea typeface="+mn-lt"/>
                <a:cs typeface="+mn-lt"/>
              </a:rPr>
              <a:t> </a:t>
            </a:r>
            <a:r>
              <a:rPr lang="et-EE" sz="2400" err="1">
                <a:solidFill>
                  <a:srgbClr val="212121"/>
                </a:solidFill>
                <a:latin typeface="Arial"/>
                <a:ea typeface="+mn-lt"/>
                <a:cs typeface="+mn-lt"/>
              </a:rPr>
              <a:t>stage</a:t>
            </a:r>
            <a:r>
              <a:rPr lang="et-EE" sz="2400">
                <a:solidFill>
                  <a:srgbClr val="212121"/>
                </a:solidFill>
                <a:latin typeface="Arial"/>
                <a:ea typeface="+mn-lt"/>
                <a:cs typeface="+mn-lt"/>
              </a:rPr>
              <a:t> of </a:t>
            </a:r>
            <a:r>
              <a:rPr lang="et-EE" sz="2400" err="1">
                <a:solidFill>
                  <a:srgbClr val="212121"/>
                </a:solidFill>
                <a:latin typeface="Arial"/>
                <a:ea typeface="+mn-lt"/>
                <a:cs typeface="+mn-lt"/>
              </a:rPr>
              <a:t>some</a:t>
            </a:r>
            <a:r>
              <a:rPr lang="et-EE" sz="2400">
                <a:solidFill>
                  <a:srgbClr val="212121"/>
                </a:solidFill>
                <a:latin typeface="Arial"/>
                <a:ea typeface="+mn-lt"/>
                <a:cs typeface="+mn-lt"/>
              </a:rPr>
              <a:t> </a:t>
            </a:r>
            <a:r>
              <a:rPr lang="et-EE" sz="2400" err="1">
                <a:solidFill>
                  <a:srgbClr val="212121"/>
                </a:solidFill>
                <a:latin typeface="Arial"/>
                <a:ea typeface="+mn-lt"/>
                <a:cs typeface="+mn-lt"/>
              </a:rPr>
              <a:t>neurodegenerative</a:t>
            </a:r>
            <a:r>
              <a:rPr lang="et-EE" sz="2400">
                <a:solidFill>
                  <a:srgbClr val="212121"/>
                </a:solidFill>
                <a:latin typeface="Arial"/>
                <a:ea typeface="+mn-lt"/>
                <a:cs typeface="+mn-lt"/>
              </a:rPr>
              <a:t> </a:t>
            </a:r>
            <a:r>
              <a:rPr lang="et-EE" sz="2400" err="1">
                <a:solidFill>
                  <a:srgbClr val="212121"/>
                </a:solidFill>
                <a:latin typeface="Arial"/>
                <a:ea typeface="+mn-lt"/>
                <a:cs typeface="+mn-lt"/>
              </a:rPr>
              <a:t>disorders</a:t>
            </a:r>
            <a:r>
              <a:rPr lang="et-EE" sz="2400">
                <a:solidFill>
                  <a:srgbClr val="212121"/>
                </a:solidFill>
                <a:latin typeface="Arial"/>
                <a:ea typeface="+mn-lt"/>
                <a:cs typeface="+mn-lt"/>
              </a:rPr>
              <a:t>. </a:t>
            </a:r>
          </a:p>
          <a:p>
            <a:pPr marL="457200" indent="-457200">
              <a:buAutoNum type="arabicPeriod"/>
            </a:pPr>
            <a:r>
              <a:rPr lang="et-EE" sz="2400" err="1">
                <a:solidFill>
                  <a:srgbClr val="212121"/>
                </a:solidFill>
                <a:latin typeface="Arial"/>
                <a:ea typeface="+mn-lt"/>
                <a:cs typeface="+mn-lt"/>
              </a:rPr>
              <a:t>Specific</a:t>
            </a:r>
            <a:r>
              <a:rPr lang="et-EE" sz="2400">
                <a:solidFill>
                  <a:srgbClr val="212121"/>
                </a:solidFill>
                <a:latin typeface="Arial"/>
                <a:ea typeface="+mn-lt"/>
                <a:cs typeface="+mn-lt"/>
              </a:rPr>
              <a:t> </a:t>
            </a:r>
            <a:r>
              <a:rPr lang="et-EE" sz="2400" err="1">
                <a:solidFill>
                  <a:srgbClr val="212121"/>
                </a:solidFill>
                <a:latin typeface="Arial"/>
                <a:ea typeface="+mn-lt"/>
                <a:cs typeface="+mn-lt"/>
              </a:rPr>
              <a:t>sleep</a:t>
            </a:r>
            <a:r>
              <a:rPr lang="et-EE" sz="2400">
                <a:solidFill>
                  <a:srgbClr val="212121"/>
                </a:solidFill>
                <a:latin typeface="Arial"/>
                <a:ea typeface="+mn-lt"/>
                <a:cs typeface="+mn-lt"/>
              </a:rPr>
              <a:t> </a:t>
            </a:r>
            <a:r>
              <a:rPr lang="et-EE" sz="2400" err="1">
                <a:solidFill>
                  <a:srgbClr val="212121"/>
                </a:solidFill>
                <a:latin typeface="Arial"/>
                <a:ea typeface="+mn-lt"/>
                <a:cs typeface="+mn-lt"/>
              </a:rPr>
              <a:t>abnormalities</a:t>
            </a:r>
            <a:r>
              <a:rPr lang="et-EE" sz="2400">
                <a:solidFill>
                  <a:srgbClr val="212121"/>
                </a:solidFill>
                <a:latin typeface="Arial"/>
                <a:ea typeface="+mn-lt"/>
                <a:cs typeface="+mn-lt"/>
              </a:rPr>
              <a:t>  in </a:t>
            </a:r>
            <a:r>
              <a:rPr lang="et-EE" sz="2400" err="1">
                <a:solidFill>
                  <a:srgbClr val="212121"/>
                </a:solidFill>
                <a:latin typeface="Arial"/>
                <a:ea typeface="+mn-lt"/>
                <a:cs typeface="+mn-lt"/>
              </a:rPr>
              <a:t>younger</a:t>
            </a:r>
            <a:r>
              <a:rPr lang="et-EE" sz="2400">
                <a:solidFill>
                  <a:srgbClr val="212121"/>
                </a:solidFill>
                <a:latin typeface="Arial"/>
                <a:ea typeface="+mn-lt"/>
                <a:cs typeface="+mn-lt"/>
              </a:rPr>
              <a:t> </a:t>
            </a:r>
            <a:r>
              <a:rPr lang="et-EE" sz="2400" err="1">
                <a:solidFill>
                  <a:srgbClr val="212121"/>
                </a:solidFill>
                <a:latin typeface="Arial"/>
                <a:ea typeface="+mn-lt"/>
                <a:cs typeface="+mn-lt"/>
              </a:rPr>
              <a:t>age</a:t>
            </a:r>
            <a:r>
              <a:rPr lang="et-EE" sz="2400">
                <a:solidFill>
                  <a:srgbClr val="212121"/>
                </a:solidFill>
                <a:latin typeface="Arial"/>
                <a:ea typeface="+mn-lt"/>
                <a:cs typeface="+mn-lt"/>
              </a:rPr>
              <a:t> </a:t>
            </a:r>
            <a:r>
              <a:rPr lang="et-EE" sz="2400" err="1">
                <a:solidFill>
                  <a:srgbClr val="212121"/>
                </a:solidFill>
                <a:latin typeface="Arial"/>
                <a:ea typeface="+mn-lt"/>
                <a:cs typeface="+mn-lt"/>
              </a:rPr>
              <a:t>groups</a:t>
            </a:r>
            <a:r>
              <a:rPr lang="et-EE" sz="2400">
                <a:solidFill>
                  <a:srgbClr val="212121"/>
                </a:solidFill>
                <a:latin typeface="Arial"/>
                <a:ea typeface="+mn-lt"/>
                <a:cs typeface="+mn-lt"/>
              </a:rPr>
              <a:t>  </a:t>
            </a:r>
            <a:r>
              <a:rPr lang="et-EE" sz="2400" err="1">
                <a:solidFill>
                  <a:srgbClr val="212121"/>
                </a:solidFill>
                <a:latin typeface="Arial"/>
                <a:ea typeface="+mn-lt"/>
                <a:cs typeface="+mn-lt"/>
              </a:rPr>
              <a:t>could</a:t>
            </a:r>
            <a:r>
              <a:rPr lang="et-EE" sz="2400">
                <a:solidFill>
                  <a:srgbClr val="212121"/>
                </a:solidFill>
                <a:latin typeface="Arial"/>
                <a:ea typeface="+mn-lt"/>
                <a:cs typeface="+mn-lt"/>
              </a:rPr>
              <a:t> </a:t>
            </a:r>
            <a:r>
              <a:rPr lang="et-EE" sz="2400" err="1">
                <a:solidFill>
                  <a:srgbClr val="212121"/>
                </a:solidFill>
                <a:latin typeface="Arial"/>
                <a:ea typeface="+mn-lt"/>
                <a:cs typeface="+mn-lt"/>
              </a:rPr>
              <a:t>be</a:t>
            </a:r>
            <a:r>
              <a:rPr lang="et-EE" sz="2400">
                <a:solidFill>
                  <a:srgbClr val="212121"/>
                </a:solidFill>
                <a:latin typeface="Arial"/>
                <a:ea typeface="+mn-lt"/>
                <a:cs typeface="+mn-lt"/>
              </a:rPr>
              <a:t> a </a:t>
            </a:r>
            <a:r>
              <a:rPr lang="et-EE" sz="2400" err="1">
                <a:solidFill>
                  <a:srgbClr val="212121"/>
                </a:solidFill>
                <a:latin typeface="Arial"/>
                <a:ea typeface="+mn-lt"/>
                <a:cs typeface="+mn-lt"/>
              </a:rPr>
              <a:t>surrogate</a:t>
            </a:r>
            <a:r>
              <a:rPr lang="et-EE" sz="2400">
                <a:solidFill>
                  <a:srgbClr val="212121"/>
                </a:solidFill>
                <a:latin typeface="Arial"/>
                <a:ea typeface="+mn-lt"/>
                <a:cs typeface="+mn-lt"/>
              </a:rPr>
              <a:t> marker  </a:t>
            </a:r>
            <a:r>
              <a:rPr lang="et-EE" sz="2400" err="1">
                <a:solidFill>
                  <a:srgbClr val="212121"/>
                </a:solidFill>
                <a:latin typeface="Arial"/>
                <a:ea typeface="+mn-lt"/>
                <a:cs typeface="+mn-lt"/>
              </a:rPr>
              <a:t>to</a:t>
            </a:r>
            <a:r>
              <a:rPr lang="et-EE" sz="2400">
                <a:solidFill>
                  <a:srgbClr val="212121"/>
                </a:solidFill>
                <a:latin typeface="Arial"/>
                <a:ea typeface="+mn-lt"/>
                <a:cs typeface="+mn-lt"/>
              </a:rPr>
              <a:t> </a:t>
            </a:r>
            <a:r>
              <a:rPr lang="et-EE" sz="2400" err="1">
                <a:solidFill>
                  <a:srgbClr val="212121"/>
                </a:solidFill>
                <a:latin typeface="Arial"/>
                <a:ea typeface="+mn-lt"/>
                <a:cs typeface="+mn-lt"/>
              </a:rPr>
              <a:t>neurodegenerative</a:t>
            </a:r>
            <a:r>
              <a:rPr lang="et-EE" sz="2400">
                <a:solidFill>
                  <a:srgbClr val="212121"/>
                </a:solidFill>
                <a:latin typeface="Arial"/>
                <a:ea typeface="+mn-lt"/>
                <a:cs typeface="+mn-lt"/>
              </a:rPr>
              <a:t> </a:t>
            </a:r>
            <a:r>
              <a:rPr lang="et-EE" sz="2400" err="1">
                <a:solidFill>
                  <a:srgbClr val="212121"/>
                </a:solidFill>
                <a:latin typeface="Arial"/>
                <a:ea typeface="+mn-lt"/>
                <a:cs typeface="+mn-lt"/>
              </a:rPr>
              <a:t>disorders</a:t>
            </a:r>
            <a:r>
              <a:rPr lang="et-EE" sz="2400">
                <a:solidFill>
                  <a:srgbClr val="212121"/>
                </a:solidFill>
                <a:latin typeface="Arial"/>
                <a:ea typeface="+mn-lt"/>
                <a:cs typeface="+mn-lt"/>
              </a:rPr>
              <a:t>.</a:t>
            </a:r>
          </a:p>
          <a:p>
            <a:pPr marL="457200" indent="-457200">
              <a:buAutoNum type="arabicPeriod"/>
            </a:pPr>
            <a:r>
              <a:rPr lang="et-EE" sz="2400" err="1">
                <a:solidFill>
                  <a:srgbClr val="212121"/>
                </a:solidFill>
                <a:latin typeface="Arial"/>
                <a:ea typeface="+mn-lt"/>
                <a:cs typeface="Arial"/>
              </a:rPr>
              <a:t>It</a:t>
            </a:r>
            <a:r>
              <a:rPr lang="et-EE" sz="2400">
                <a:solidFill>
                  <a:srgbClr val="212121"/>
                </a:solidFill>
                <a:latin typeface="Arial"/>
                <a:ea typeface="+mn-lt"/>
                <a:cs typeface="Arial"/>
              </a:rPr>
              <a:t> </a:t>
            </a:r>
            <a:r>
              <a:rPr lang="et-EE" sz="2400" err="1">
                <a:solidFill>
                  <a:srgbClr val="212121"/>
                </a:solidFill>
                <a:latin typeface="Arial"/>
                <a:ea typeface="+mn-lt"/>
                <a:cs typeface="Arial"/>
              </a:rPr>
              <a:t>is</a:t>
            </a:r>
            <a:r>
              <a:rPr lang="et-EE" sz="2400">
                <a:solidFill>
                  <a:srgbClr val="212121"/>
                </a:solidFill>
                <a:latin typeface="Arial"/>
                <a:ea typeface="+mn-lt"/>
                <a:cs typeface="Arial"/>
              </a:rPr>
              <a:t> </a:t>
            </a:r>
            <a:r>
              <a:rPr lang="et-EE" sz="2400" err="1">
                <a:solidFill>
                  <a:srgbClr val="212121"/>
                </a:solidFill>
                <a:latin typeface="Arial"/>
                <a:ea typeface="+mn-lt"/>
                <a:cs typeface="Arial"/>
              </a:rPr>
              <a:t>yet</a:t>
            </a:r>
            <a:r>
              <a:rPr lang="et-EE" sz="2400">
                <a:solidFill>
                  <a:srgbClr val="212121"/>
                </a:solidFill>
                <a:latin typeface="Arial"/>
                <a:ea typeface="+mn-lt"/>
                <a:cs typeface="Arial"/>
              </a:rPr>
              <a:t> </a:t>
            </a:r>
            <a:r>
              <a:rPr lang="et-EE" sz="2400" err="1">
                <a:solidFill>
                  <a:srgbClr val="212121"/>
                </a:solidFill>
                <a:latin typeface="Arial"/>
                <a:ea typeface="+mn-lt"/>
                <a:cs typeface="Arial"/>
              </a:rPr>
              <a:t>unclear</a:t>
            </a:r>
            <a:r>
              <a:rPr lang="et-EE" sz="2400">
                <a:solidFill>
                  <a:srgbClr val="212121"/>
                </a:solidFill>
                <a:latin typeface="Arial"/>
                <a:ea typeface="+mn-lt"/>
                <a:cs typeface="Arial"/>
              </a:rPr>
              <a:t> </a:t>
            </a:r>
            <a:r>
              <a:rPr lang="et-EE" sz="2400" err="1">
                <a:solidFill>
                  <a:srgbClr val="212121"/>
                </a:solidFill>
                <a:latin typeface="Arial"/>
                <a:ea typeface="+mn-lt"/>
                <a:cs typeface="Arial"/>
              </a:rPr>
              <a:t>if</a:t>
            </a:r>
            <a:r>
              <a:rPr lang="et-EE" sz="2400">
                <a:solidFill>
                  <a:srgbClr val="212121"/>
                </a:solidFill>
                <a:latin typeface="Arial"/>
                <a:ea typeface="+mn-lt"/>
                <a:cs typeface="Arial"/>
              </a:rPr>
              <a:t> </a:t>
            </a:r>
            <a:r>
              <a:rPr lang="et-EE" sz="2400" err="1">
                <a:solidFill>
                  <a:srgbClr val="212121"/>
                </a:solidFill>
                <a:latin typeface="Arial"/>
                <a:ea typeface="+mn-lt"/>
                <a:cs typeface="Arial"/>
              </a:rPr>
              <a:t>sleep</a:t>
            </a:r>
            <a:r>
              <a:rPr lang="et-EE" sz="2400">
                <a:solidFill>
                  <a:srgbClr val="212121"/>
                </a:solidFill>
                <a:latin typeface="Arial"/>
                <a:ea typeface="+mn-lt"/>
                <a:cs typeface="Arial"/>
              </a:rPr>
              <a:t> </a:t>
            </a:r>
            <a:r>
              <a:rPr lang="et-EE" sz="2400" err="1">
                <a:solidFill>
                  <a:srgbClr val="212121"/>
                </a:solidFill>
                <a:latin typeface="Arial"/>
                <a:ea typeface="+mn-lt"/>
                <a:cs typeface="Arial"/>
              </a:rPr>
              <a:t>disturbance</a:t>
            </a:r>
            <a:r>
              <a:rPr lang="et-EE" sz="2400">
                <a:solidFill>
                  <a:srgbClr val="212121"/>
                </a:solidFill>
                <a:latin typeface="Arial"/>
                <a:ea typeface="+mn-lt"/>
                <a:cs typeface="Arial"/>
              </a:rPr>
              <a:t> </a:t>
            </a:r>
            <a:r>
              <a:rPr lang="et-EE" sz="2400" err="1">
                <a:solidFill>
                  <a:srgbClr val="212121"/>
                </a:solidFill>
                <a:latin typeface="Arial"/>
                <a:ea typeface="+mn-lt"/>
                <a:cs typeface="Arial"/>
              </a:rPr>
              <a:t>directly</a:t>
            </a:r>
            <a:r>
              <a:rPr lang="et-EE" sz="2400">
                <a:solidFill>
                  <a:srgbClr val="212121"/>
                </a:solidFill>
                <a:latin typeface="Arial"/>
                <a:ea typeface="+mn-lt"/>
                <a:cs typeface="Arial"/>
              </a:rPr>
              <a:t> </a:t>
            </a:r>
            <a:r>
              <a:rPr lang="et-EE" sz="2400" err="1">
                <a:solidFill>
                  <a:srgbClr val="212121"/>
                </a:solidFill>
                <a:latin typeface="Arial"/>
                <a:ea typeface="+mn-lt"/>
                <a:cs typeface="Arial"/>
              </a:rPr>
              <a:t>impacts</a:t>
            </a:r>
            <a:r>
              <a:rPr lang="et-EE" sz="2400">
                <a:solidFill>
                  <a:srgbClr val="212121"/>
                </a:solidFill>
                <a:latin typeface="Arial"/>
                <a:ea typeface="+mn-lt"/>
                <a:cs typeface="Arial"/>
              </a:rPr>
              <a:t> </a:t>
            </a:r>
            <a:r>
              <a:rPr lang="et-EE" sz="2400" err="1">
                <a:solidFill>
                  <a:srgbClr val="212121"/>
                </a:solidFill>
                <a:latin typeface="Arial"/>
                <a:ea typeface="+mn-lt"/>
                <a:cs typeface="Arial"/>
              </a:rPr>
              <a:t>neurodegenerative</a:t>
            </a:r>
            <a:r>
              <a:rPr lang="et-EE" sz="2400">
                <a:solidFill>
                  <a:srgbClr val="212121"/>
                </a:solidFill>
                <a:latin typeface="Arial"/>
                <a:ea typeface="+mn-lt"/>
                <a:cs typeface="Arial"/>
              </a:rPr>
              <a:t> </a:t>
            </a:r>
          </a:p>
          <a:p>
            <a:pPr marL="0" indent="0">
              <a:buNone/>
            </a:pPr>
            <a:r>
              <a:rPr lang="et-EE" sz="2400" err="1">
                <a:solidFill>
                  <a:srgbClr val="212121"/>
                </a:solidFill>
                <a:latin typeface="Arial"/>
                <a:ea typeface="+mn-lt"/>
                <a:cs typeface="Arial"/>
              </a:rPr>
              <a:t>processes</a:t>
            </a:r>
            <a:r>
              <a:rPr lang="et-EE" sz="2400">
                <a:solidFill>
                  <a:srgbClr val="212121"/>
                </a:solidFill>
                <a:latin typeface="Arial"/>
                <a:ea typeface="+mn-lt"/>
                <a:cs typeface="Arial"/>
              </a:rPr>
              <a:t> </a:t>
            </a:r>
            <a:r>
              <a:rPr lang="et-EE" sz="2400" err="1">
                <a:solidFill>
                  <a:srgbClr val="212121"/>
                </a:solidFill>
                <a:latin typeface="Arial"/>
                <a:ea typeface="+mn-lt"/>
                <a:cs typeface="Arial"/>
              </a:rPr>
              <a:t>or</a:t>
            </a:r>
            <a:r>
              <a:rPr lang="et-EE" sz="2400">
                <a:solidFill>
                  <a:srgbClr val="212121"/>
                </a:solidFill>
                <a:latin typeface="Arial"/>
                <a:ea typeface="+mn-lt"/>
                <a:cs typeface="Arial"/>
              </a:rPr>
              <a:t> </a:t>
            </a:r>
            <a:r>
              <a:rPr lang="et-EE" sz="2400" err="1">
                <a:solidFill>
                  <a:srgbClr val="212121"/>
                </a:solidFill>
                <a:latin typeface="Arial"/>
                <a:ea typeface="+mn-lt"/>
                <a:cs typeface="Arial"/>
              </a:rPr>
              <a:t>is</a:t>
            </a:r>
            <a:r>
              <a:rPr lang="et-EE" sz="2400">
                <a:solidFill>
                  <a:srgbClr val="212121"/>
                </a:solidFill>
                <a:latin typeface="Arial"/>
                <a:ea typeface="+mn-lt"/>
                <a:cs typeface="Arial"/>
              </a:rPr>
              <a:t> a </a:t>
            </a:r>
            <a:r>
              <a:rPr lang="et-EE" sz="2400" err="1">
                <a:solidFill>
                  <a:srgbClr val="212121"/>
                </a:solidFill>
                <a:latin typeface="Arial"/>
                <a:ea typeface="+mn-lt"/>
                <a:cs typeface="Arial"/>
              </a:rPr>
              <a:t>secondary</a:t>
            </a:r>
            <a:r>
              <a:rPr lang="et-EE" sz="2400">
                <a:solidFill>
                  <a:srgbClr val="212121"/>
                </a:solidFill>
                <a:latin typeface="Arial"/>
                <a:ea typeface="+mn-lt"/>
                <a:cs typeface="Arial"/>
              </a:rPr>
              <a:t> </a:t>
            </a:r>
            <a:r>
              <a:rPr lang="et-EE" sz="2400" err="1">
                <a:solidFill>
                  <a:srgbClr val="212121"/>
                </a:solidFill>
                <a:latin typeface="Arial"/>
                <a:ea typeface="+mn-lt"/>
                <a:cs typeface="Arial"/>
              </a:rPr>
              <a:t>outcome</a:t>
            </a:r>
            <a:r>
              <a:rPr lang="et-EE" sz="2400">
                <a:solidFill>
                  <a:srgbClr val="212121"/>
                </a:solidFill>
                <a:latin typeface="Arial"/>
                <a:ea typeface="+mn-lt"/>
                <a:cs typeface="Arial"/>
              </a:rPr>
              <a:t> of </a:t>
            </a:r>
            <a:r>
              <a:rPr lang="et-EE" sz="2400" err="1">
                <a:solidFill>
                  <a:srgbClr val="212121"/>
                </a:solidFill>
                <a:latin typeface="Arial"/>
                <a:ea typeface="+mn-lt"/>
                <a:cs typeface="Arial"/>
              </a:rPr>
              <a:t>neurodegeneration</a:t>
            </a:r>
            <a:r>
              <a:rPr lang="et-EE" sz="2400">
                <a:solidFill>
                  <a:srgbClr val="212121"/>
                </a:solidFill>
                <a:latin typeface="Arial"/>
                <a:ea typeface="+mn-lt"/>
                <a:cs typeface="Arial"/>
              </a:rPr>
              <a:t>. (1)</a:t>
            </a:r>
          </a:p>
          <a:p>
            <a:pPr marL="0" indent="0">
              <a:buNone/>
            </a:pPr>
            <a:endParaRPr lang="et-EE" sz="1200">
              <a:solidFill>
                <a:srgbClr val="212121"/>
              </a:solidFill>
              <a:ea typeface="+mn-lt"/>
              <a:cs typeface="+mn-lt"/>
            </a:endParaRPr>
          </a:p>
          <a:p>
            <a:pPr>
              <a:buAutoNum type="arabicPeriod"/>
            </a:pPr>
            <a:endParaRPr lang="et-EE" sz="1200">
              <a:solidFill>
                <a:srgbClr val="212121"/>
              </a:solidFill>
              <a:cs typeface="Calibri"/>
            </a:endParaRPr>
          </a:p>
        </p:txBody>
      </p:sp>
      <p:sp>
        <p:nvSpPr>
          <p:cNvPr id="5" name="Slaidinumbri kohatäide 4">
            <a:extLst>
              <a:ext uri="{FF2B5EF4-FFF2-40B4-BE49-F238E27FC236}">
                <a16:creationId xmlns:a16="http://schemas.microsoft.com/office/drawing/2014/main" id="{0AAF62DC-91DF-1D7F-62CB-5691C25FD87A}"/>
              </a:ext>
            </a:extLst>
          </p:cNvPr>
          <p:cNvSpPr>
            <a:spLocks noGrp="1"/>
          </p:cNvSpPr>
          <p:nvPr>
            <p:ph type="sldNum" sz="quarter" idx="12"/>
          </p:nvPr>
        </p:nvSpPr>
        <p:spPr/>
        <p:txBody>
          <a:bodyPr/>
          <a:lstStyle/>
          <a:p>
            <a:fld id="{ACB39D88-BA65-4AE1-96B5-60FEA6385BB0}" type="slidenum">
              <a:rPr lang="et-EE" smtClean="0"/>
              <a:t>31</a:t>
            </a:fld>
            <a:endParaRPr lang="et-EE"/>
          </a:p>
        </p:txBody>
      </p:sp>
      <p:pic>
        <p:nvPicPr>
          <p:cNvPr id="4" name="Pilt 5" descr="Pilt, millel on kujutatud logo&#10;&#10;Kirjeldus on genereeritud automaatselt">
            <a:extLst>
              <a:ext uri="{FF2B5EF4-FFF2-40B4-BE49-F238E27FC236}">
                <a16:creationId xmlns:a16="http://schemas.microsoft.com/office/drawing/2014/main" id="{9AA5AA31-2692-1B27-4C2D-A71A0B8E9437}"/>
              </a:ext>
            </a:extLst>
          </p:cNvPr>
          <p:cNvPicPr>
            <a:picLocks noChangeAspect="1"/>
          </p:cNvPicPr>
          <p:nvPr/>
        </p:nvPicPr>
        <p:blipFill>
          <a:blip r:embed="rId2"/>
          <a:stretch>
            <a:fillRect/>
          </a:stretch>
        </p:blipFill>
        <p:spPr>
          <a:xfrm>
            <a:off x="63623" y="5501515"/>
            <a:ext cx="1211802" cy="1359126"/>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BCBF0C58-A30B-07B1-0609-CA89D1F8509D}"/>
              </a:ext>
            </a:extLst>
          </p:cNvPr>
          <p:cNvPicPr>
            <a:picLocks noChangeAspect="1"/>
          </p:cNvPicPr>
          <p:nvPr/>
        </p:nvPicPr>
        <p:blipFill>
          <a:blip r:embed="rId3"/>
          <a:stretch>
            <a:fillRect/>
          </a:stretch>
        </p:blipFill>
        <p:spPr>
          <a:xfrm>
            <a:off x="2826058" y="5623243"/>
            <a:ext cx="6096000" cy="716173"/>
          </a:xfrm>
          <a:prstGeom prst="rect">
            <a:avLst/>
          </a:prstGeom>
        </p:spPr>
      </p:pic>
    </p:spTree>
    <p:extLst>
      <p:ext uri="{BB962C8B-B14F-4D97-AF65-F5344CB8AC3E}">
        <p14:creationId xmlns:p14="http://schemas.microsoft.com/office/powerpoint/2010/main" val="958211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BCF056C-EB4C-4DB1-9DDF-D4932667C4BA}"/>
              </a:ext>
            </a:extLst>
          </p:cNvPr>
          <p:cNvSpPr>
            <a:spLocks noGrp="1"/>
          </p:cNvSpPr>
          <p:nvPr>
            <p:ph type="title"/>
          </p:nvPr>
        </p:nvSpPr>
        <p:spPr>
          <a:xfrm>
            <a:off x="563266" y="329788"/>
            <a:ext cx="3200400" cy="4461163"/>
          </a:xfrm>
        </p:spPr>
        <p:txBody>
          <a:bodyPr>
            <a:normAutofit/>
          </a:bodyPr>
          <a:lstStyle/>
          <a:p>
            <a:r>
              <a:rPr lang="et-EE" err="1">
                <a:cs typeface="Calibri Light"/>
              </a:rPr>
              <a:t>Hypnotics</a:t>
            </a:r>
            <a:r>
              <a:rPr lang="et-EE">
                <a:cs typeface="Calibri Light"/>
              </a:rPr>
              <a:t>, </a:t>
            </a:r>
            <a:r>
              <a:rPr lang="et-EE" err="1">
                <a:cs typeface="Calibri Light"/>
              </a:rPr>
              <a:t>sleep</a:t>
            </a:r>
            <a:r>
              <a:rPr lang="et-EE">
                <a:cs typeface="Calibri Light"/>
              </a:rPr>
              <a:t> </a:t>
            </a:r>
            <a:r>
              <a:rPr lang="et-EE" err="1">
                <a:cs typeface="Calibri Light"/>
              </a:rPr>
              <a:t>aid</a:t>
            </a:r>
            <a:r>
              <a:rPr lang="et-EE">
                <a:cs typeface="Calibri Light"/>
              </a:rPr>
              <a:t> </a:t>
            </a:r>
            <a:r>
              <a:rPr lang="et-EE" err="1">
                <a:cs typeface="Calibri Light"/>
              </a:rPr>
              <a:t>pills</a:t>
            </a:r>
            <a:endParaRPr lang="et-EE">
              <a:cs typeface="Calibri Light"/>
            </a:endParaRPr>
          </a:p>
        </p:txBody>
      </p:sp>
      <p:sp>
        <p:nvSpPr>
          <p:cNvPr id="3" name="Sisu kohatäide 2">
            <a:extLst>
              <a:ext uri="{FF2B5EF4-FFF2-40B4-BE49-F238E27FC236}">
                <a16:creationId xmlns:a16="http://schemas.microsoft.com/office/drawing/2014/main" id="{14182029-9BDB-895B-7A1E-EF6DF093EA9D}"/>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t-EE">
                <a:ea typeface="+mn-lt"/>
                <a:cs typeface="+mn-lt"/>
              </a:rPr>
              <a:t>The </a:t>
            </a:r>
            <a:r>
              <a:rPr lang="et-EE" err="1">
                <a:ea typeface="+mn-lt"/>
                <a:cs typeface="+mn-lt"/>
              </a:rPr>
              <a:t>distribution</a:t>
            </a:r>
            <a:r>
              <a:rPr lang="et-EE">
                <a:ea typeface="+mn-lt"/>
                <a:cs typeface="+mn-lt"/>
              </a:rPr>
              <a:t> of </a:t>
            </a:r>
            <a:r>
              <a:rPr lang="et-EE" err="1">
                <a:ea typeface="+mn-lt"/>
                <a:cs typeface="+mn-lt"/>
              </a:rPr>
              <a:t>sleep</a:t>
            </a:r>
            <a:r>
              <a:rPr lang="et-EE">
                <a:ea typeface="+mn-lt"/>
                <a:cs typeface="+mn-lt"/>
              </a:rPr>
              <a:t> </a:t>
            </a:r>
            <a:r>
              <a:rPr lang="et-EE" err="1">
                <a:ea typeface="+mn-lt"/>
                <a:cs typeface="+mn-lt"/>
              </a:rPr>
              <a:t>states</a:t>
            </a:r>
            <a:r>
              <a:rPr lang="et-EE">
                <a:ea typeface="+mn-lt"/>
                <a:cs typeface="+mn-lt"/>
              </a:rPr>
              <a:t> and </a:t>
            </a:r>
            <a:r>
              <a:rPr lang="et-EE" err="1">
                <a:ea typeface="+mn-lt"/>
                <a:cs typeface="+mn-lt"/>
              </a:rPr>
              <a:t>stages</a:t>
            </a:r>
            <a:r>
              <a:rPr lang="et-EE">
                <a:ea typeface="+mn-lt"/>
                <a:cs typeface="+mn-lt"/>
              </a:rPr>
              <a:t> </a:t>
            </a:r>
            <a:r>
              <a:rPr lang="et-EE" err="1">
                <a:ea typeface="+mn-lt"/>
                <a:cs typeface="+mn-lt"/>
              </a:rPr>
              <a:t>is</a:t>
            </a:r>
            <a:r>
              <a:rPr lang="et-EE">
                <a:ea typeface="+mn-lt"/>
                <a:cs typeface="+mn-lt"/>
              </a:rPr>
              <a:t> </a:t>
            </a:r>
            <a:r>
              <a:rPr lang="et-EE" err="1">
                <a:ea typeface="+mn-lt"/>
                <a:cs typeface="+mn-lt"/>
              </a:rPr>
              <a:t>affected</a:t>
            </a:r>
            <a:r>
              <a:rPr lang="et-EE">
                <a:ea typeface="+mn-lt"/>
                <a:cs typeface="+mn-lt"/>
              </a:rPr>
              <a:t> by </a:t>
            </a:r>
            <a:r>
              <a:rPr lang="et-EE" err="1">
                <a:ea typeface="+mn-lt"/>
                <a:cs typeface="+mn-lt"/>
              </a:rPr>
              <a:t>many</a:t>
            </a:r>
            <a:r>
              <a:rPr lang="et-EE">
                <a:ea typeface="+mn-lt"/>
                <a:cs typeface="+mn-lt"/>
              </a:rPr>
              <a:t> </a:t>
            </a:r>
            <a:r>
              <a:rPr lang="et-EE" err="1">
                <a:ea typeface="+mn-lt"/>
                <a:cs typeface="+mn-lt"/>
              </a:rPr>
              <a:t>common</a:t>
            </a:r>
            <a:r>
              <a:rPr lang="et-EE">
                <a:ea typeface="+mn-lt"/>
                <a:cs typeface="+mn-lt"/>
              </a:rPr>
              <a:t> </a:t>
            </a:r>
            <a:r>
              <a:rPr lang="et-EE" err="1">
                <a:ea typeface="+mn-lt"/>
                <a:cs typeface="+mn-lt"/>
              </a:rPr>
              <a:t>drugs</a:t>
            </a:r>
            <a:r>
              <a:rPr lang="et-EE">
                <a:ea typeface="+mn-lt"/>
                <a:cs typeface="+mn-lt"/>
              </a:rPr>
              <a:t>, </a:t>
            </a:r>
            <a:r>
              <a:rPr lang="et-EE" err="1">
                <a:ea typeface="+mn-lt"/>
                <a:cs typeface="+mn-lt"/>
              </a:rPr>
              <a:t>including</a:t>
            </a:r>
            <a:r>
              <a:rPr lang="et-EE">
                <a:ea typeface="+mn-lt"/>
                <a:cs typeface="+mn-lt"/>
              </a:rPr>
              <a:t> </a:t>
            </a:r>
            <a:r>
              <a:rPr lang="et-EE" err="1">
                <a:ea typeface="+mn-lt"/>
                <a:cs typeface="+mn-lt"/>
              </a:rPr>
              <a:t>those</a:t>
            </a:r>
            <a:r>
              <a:rPr lang="et-EE">
                <a:ea typeface="+mn-lt"/>
                <a:cs typeface="+mn-lt"/>
              </a:rPr>
              <a:t> </a:t>
            </a:r>
            <a:r>
              <a:rPr lang="et-EE" err="1">
                <a:ea typeface="+mn-lt"/>
                <a:cs typeface="+mn-lt"/>
              </a:rPr>
              <a:t>typically</a:t>
            </a:r>
            <a:r>
              <a:rPr lang="et-EE">
                <a:ea typeface="+mn-lt"/>
                <a:cs typeface="+mn-lt"/>
              </a:rPr>
              <a:t> </a:t>
            </a:r>
            <a:r>
              <a:rPr lang="et-EE" err="1">
                <a:ea typeface="+mn-lt"/>
                <a:cs typeface="+mn-lt"/>
              </a:rPr>
              <a:t>prescribed</a:t>
            </a:r>
            <a:r>
              <a:rPr lang="et-EE">
                <a:ea typeface="+mn-lt"/>
                <a:cs typeface="+mn-lt"/>
              </a:rPr>
              <a:t> in </a:t>
            </a:r>
            <a:r>
              <a:rPr lang="et-EE" err="1">
                <a:ea typeface="+mn-lt"/>
                <a:cs typeface="+mn-lt"/>
              </a:rPr>
              <a:t>the</a:t>
            </a:r>
            <a:r>
              <a:rPr lang="et-EE">
                <a:ea typeface="+mn-lt"/>
                <a:cs typeface="+mn-lt"/>
              </a:rPr>
              <a:t> </a:t>
            </a:r>
            <a:r>
              <a:rPr lang="et-EE" err="1">
                <a:ea typeface="+mn-lt"/>
                <a:cs typeface="+mn-lt"/>
              </a:rPr>
              <a:t>treatment</a:t>
            </a:r>
            <a:r>
              <a:rPr lang="et-EE">
                <a:ea typeface="+mn-lt"/>
                <a:cs typeface="+mn-lt"/>
              </a:rPr>
              <a:t> of </a:t>
            </a:r>
            <a:r>
              <a:rPr lang="et-EE" err="1">
                <a:ea typeface="+mn-lt"/>
                <a:cs typeface="+mn-lt"/>
              </a:rPr>
              <a:t>sleep</a:t>
            </a:r>
            <a:r>
              <a:rPr lang="et-EE">
                <a:ea typeface="+mn-lt"/>
                <a:cs typeface="+mn-lt"/>
              </a:rPr>
              <a:t> </a:t>
            </a:r>
            <a:r>
              <a:rPr lang="et-EE" err="1">
                <a:ea typeface="+mn-lt"/>
                <a:cs typeface="+mn-lt"/>
              </a:rPr>
              <a:t>disorders</a:t>
            </a:r>
          </a:p>
          <a:p>
            <a:r>
              <a:rPr lang="et-EE">
                <a:ea typeface="+mn-lt"/>
                <a:cs typeface="+mn-lt"/>
              </a:rPr>
              <a:t> </a:t>
            </a:r>
            <a:r>
              <a:rPr lang="et-EE" err="1">
                <a:ea typeface="+mn-lt"/>
                <a:cs typeface="+mn-lt"/>
              </a:rPr>
              <a:t>Social</a:t>
            </a:r>
            <a:r>
              <a:rPr lang="et-EE">
                <a:ea typeface="+mn-lt"/>
                <a:cs typeface="+mn-lt"/>
              </a:rPr>
              <a:t> </a:t>
            </a:r>
            <a:r>
              <a:rPr lang="et-EE" err="1">
                <a:ea typeface="+mn-lt"/>
                <a:cs typeface="+mn-lt"/>
              </a:rPr>
              <a:t>or</a:t>
            </a:r>
            <a:r>
              <a:rPr lang="et-EE">
                <a:ea typeface="+mn-lt"/>
                <a:cs typeface="+mn-lt"/>
              </a:rPr>
              <a:t> </a:t>
            </a:r>
            <a:r>
              <a:rPr lang="et-EE" err="1">
                <a:ea typeface="+mn-lt"/>
                <a:cs typeface="+mn-lt"/>
              </a:rPr>
              <a:t>recreational</a:t>
            </a:r>
            <a:r>
              <a:rPr lang="et-EE">
                <a:ea typeface="+mn-lt"/>
                <a:cs typeface="+mn-lt"/>
              </a:rPr>
              <a:t> </a:t>
            </a:r>
            <a:r>
              <a:rPr lang="et-EE" err="1">
                <a:ea typeface="+mn-lt"/>
                <a:cs typeface="+mn-lt"/>
              </a:rPr>
              <a:t>drugs</a:t>
            </a:r>
            <a:endParaRPr lang="et-EE">
              <a:ea typeface="+mn-lt"/>
              <a:cs typeface="+mn-lt"/>
            </a:endParaRPr>
          </a:p>
          <a:p>
            <a:r>
              <a:rPr lang="et-EE">
                <a:ea typeface="+mn-lt"/>
                <a:cs typeface="+mn-lt"/>
              </a:rPr>
              <a:t> A number of </a:t>
            </a:r>
            <a:r>
              <a:rPr lang="et-EE" err="1">
                <a:ea typeface="+mn-lt"/>
                <a:cs typeface="+mn-lt"/>
              </a:rPr>
              <a:t>generalizations</a:t>
            </a:r>
            <a:r>
              <a:rPr lang="et-EE">
                <a:ea typeface="+mn-lt"/>
                <a:cs typeface="+mn-lt"/>
              </a:rPr>
              <a:t> </a:t>
            </a:r>
            <a:r>
              <a:rPr lang="et-EE" err="1">
                <a:ea typeface="+mn-lt"/>
                <a:cs typeface="+mn-lt"/>
              </a:rPr>
              <a:t>regarding</a:t>
            </a:r>
            <a:r>
              <a:rPr lang="et-EE">
                <a:ea typeface="+mn-lt"/>
                <a:cs typeface="+mn-lt"/>
              </a:rPr>
              <a:t> </a:t>
            </a:r>
            <a:r>
              <a:rPr lang="et-EE" err="1">
                <a:ea typeface="+mn-lt"/>
                <a:cs typeface="+mn-lt"/>
              </a:rPr>
              <a:t>the</a:t>
            </a:r>
            <a:r>
              <a:rPr lang="et-EE">
                <a:ea typeface="+mn-lt"/>
                <a:cs typeface="+mn-lt"/>
              </a:rPr>
              <a:t> </a:t>
            </a:r>
            <a:r>
              <a:rPr lang="et-EE" err="1">
                <a:ea typeface="+mn-lt"/>
                <a:cs typeface="+mn-lt"/>
              </a:rPr>
              <a:t>effects</a:t>
            </a:r>
            <a:r>
              <a:rPr lang="et-EE">
                <a:ea typeface="+mn-lt"/>
                <a:cs typeface="+mn-lt"/>
              </a:rPr>
              <a:t> of </a:t>
            </a:r>
            <a:r>
              <a:rPr lang="et-EE" err="1">
                <a:ea typeface="+mn-lt"/>
                <a:cs typeface="+mn-lt"/>
              </a:rPr>
              <a:t>certain</a:t>
            </a:r>
            <a:r>
              <a:rPr lang="et-EE">
                <a:ea typeface="+mn-lt"/>
                <a:cs typeface="+mn-lt"/>
              </a:rPr>
              <a:t> of </a:t>
            </a:r>
            <a:r>
              <a:rPr lang="et-EE" err="1">
                <a:ea typeface="+mn-lt"/>
                <a:cs typeface="+mn-lt"/>
              </a:rPr>
              <a:t>the</a:t>
            </a:r>
            <a:r>
              <a:rPr lang="et-EE">
                <a:ea typeface="+mn-lt"/>
                <a:cs typeface="+mn-lt"/>
              </a:rPr>
              <a:t> </a:t>
            </a:r>
            <a:r>
              <a:rPr lang="et-EE" err="1">
                <a:ea typeface="+mn-lt"/>
                <a:cs typeface="+mn-lt"/>
              </a:rPr>
              <a:t>more</a:t>
            </a:r>
            <a:r>
              <a:rPr lang="et-EE">
                <a:ea typeface="+mn-lt"/>
                <a:cs typeface="+mn-lt"/>
              </a:rPr>
              <a:t> </a:t>
            </a:r>
            <a:r>
              <a:rPr lang="et-EE" err="1">
                <a:ea typeface="+mn-lt"/>
                <a:cs typeface="+mn-lt"/>
              </a:rPr>
              <a:t>commonly</a:t>
            </a:r>
            <a:r>
              <a:rPr lang="et-EE">
                <a:ea typeface="+mn-lt"/>
                <a:cs typeface="+mn-lt"/>
              </a:rPr>
              <a:t> </a:t>
            </a:r>
            <a:r>
              <a:rPr lang="et-EE" err="1">
                <a:ea typeface="+mn-lt"/>
                <a:cs typeface="+mn-lt"/>
              </a:rPr>
              <a:t>used</a:t>
            </a:r>
            <a:r>
              <a:rPr lang="et-EE">
                <a:ea typeface="+mn-lt"/>
                <a:cs typeface="+mn-lt"/>
              </a:rPr>
              <a:t> </a:t>
            </a:r>
            <a:r>
              <a:rPr lang="et-EE" err="1">
                <a:ea typeface="+mn-lt"/>
                <a:cs typeface="+mn-lt"/>
              </a:rPr>
              <a:t>compounds</a:t>
            </a:r>
            <a:r>
              <a:rPr lang="et-EE">
                <a:ea typeface="+mn-lt"/>
                <a:cs typeface="+mn-lt"/>
              </a:rPr>
              <a:t> on </a:t>
            </a:r>
            <a:r>
              <a:rPr lang="et-EE" err="1">
                <a:ea typeface="+mn-lt"/>
                <a:cs typeface="+mn-lt"/>
              </a:rPr>
              <a:t>sleep</a:t>
            </a:r>
            <a:r>
              <a:rPr lang="et-EE">
                <a:ea typeface="+mn-lt"/>
                <a:cs typeface="+mn-lt"/>
              </a:rPr>
              <a:t> </a:t>
            </a:r>
            <a:r>
              <a:rPr lang="et-EE" err="1">
                <a:ea typeface="+mn-lt"/>
                <a:cs typeface="+mn-lt"/>
              </a:rPr>
              <a:t>stage</a:t>
            </a:r>
            <a:r>
              <a:rPr lang="et-EE">
                <a:ea typeface="+mn-lt"/>
                <a:cs typeface="+mn-lt"/>
              </a:rPr>
              <a:t> </a:t>
            </a:r>
            <a:r>
              <a:rPr lang="et-EE" err="1">
                <a:ea typeface="+mn-lt"/>
                <a:cs typeface="+mn-lt"/>
              </a:rPr>
              <a:t>distribution</a:t>
            </a:r>
            <a:r>
              <a:rPr lang="et-EE">
                <a:ea typeface="+mn-lt"/>
                <a:cs typeface="+mn-lt"/>
              </a:rPr>
              <a:t> </a:t>
            </a:r>
            <a:r>
              <a:rPr lang="et-EE" err="1">
                <a:ea typeface="+mn-lt"/>
                <a:cs typeface="+mn-lt"/>
              </a:rPr>
              <a:t>can</a:t>
            </a:r>
            <a:r>
              <a:rPr lang="et-EE">
                <a:ea typeface="+mn-lt"/>
                <a:cs typeface="+mn-lt"/>
              </a:rPr>
              <a:t> </a:t>
            </a:r>
            <a:r>
              <a:rPr lang="et-EE" err="1">
                <a:ea typeface="+mn-lt"/>
                <a:cs typeface="+mn-lt"/>
              </a:rPr>
              <a:t>be</a:t>
            </a:r>
            <a:r>
              <a:rPr lang="et-EE">
                <a:ea typeface="+mn-lt"/>
                <a:cs typeface="+mn-lt"/>
              </a:rPr>
              <a:t> made: </a:t>
            </a:r>
            <a:endParaRPr lang="et-EE">
              <a:ea typeface="Calibri"/>
              <a:cs typeface="Calibri" panose="020F0502020204030204"/>
            </a:endParaRPr>
          </a:p>
          <a:p>
            <a:pPr lvl="1"/>
            <a:r>
              <a:rPr lang="et-EE" err="1">
                <a:ea typeface="+mn-lt"/>
                <a:cs typeface="+mn-lt"/>
              </a:rPr>
              <a:t>Benzodiazepines</a:t>
            </a:r>
            <a:r>
              <a:rPr lang="et-EE">
                <a:ea typeface="+mn-lt"/>
                <a:cs typeface="+mn-lt"/>
              </a:rPr>
              <a:t> </a:t>
            </a:r>
            <a:r>
              <a:rPr lang="et-EE" err="1">
                <a:ea typeface="+mn-lt"/>
                <a:cs typeface="+mn-lt"/>
              </a:rPr>
              <a:t>tend</a:t>
            </a:r>
            <a:r>
              <a:rPr lang="et-EE">
                <a:ea typeface="+mn-lt"/>
                <a:cs typeface="+mn-lt"/>
              </a:rPr>
              <a:t> </a:t>
            </a:r>
            <a:r>
              <a:rPr lang="et-EE" err="1">
                <a:ea typeface="+mn-lt"/>
                <a:cs typeface="+mn-lt"/>
              </a:rPr>
              <a:t>to</a:t>
            </a:r>
            <a:r>
              <a:rPr lang="et-EE">
                <a:ea typeface="+mn-lt"/>
                <a:cs typeface="+mn-lt"/>
              </a:rPr>
              <a:t> </a:t>
            </a:r>
            <a:r>
              <a:rPr lang="et-EE" err="1">
                <a:ea typeface="+mn-lt"/>
                <a:cs typeface="+mn-lt"/>
              </a:rPr>
              <a:t>suppress</a:t>
            </a:r>
            <a:r>
              <a:rPr lang="et-EE">
                <a:ea typeface="+mn-lt"/>
                <a:cs typeface="+mn-lt"/>
              </a:rPr>
              <a:t> SWS and have no </a:t>
            </a:r>
            <a:r>
              <a:rPr lang="et-EE" err="1">
                <a:ea typeface="+mn-lt"/>
                <a:cs typeface="+mn-lt"/>
              </a:rPr>
              <a:t>consistent</a:t>
            </a:r>
            <a:r>
              <a:rPr lang="et-EE">
                <a:ea typeface="+mn-lt"/>
                <a:cs typeface="+mn-lt"/>
              </a:rPr>
              <a:t> </a:t>
            </a:r>
            <a:r>
              <a:rPr lang="et-EE" err="1">
                <a:ea typeface="+mn-lt"/>
                <a:cs typeface="+mn-lt"/>
              </a:rPr>
              <a:t>effect</a:t>
            </a:r>
            <a:r>
              <a:rPr lang="et-EE">
                <a:ea typeface="+mn-lt"/>
                <a:cs typeface="+mn-lt"/>
              </a:rPr>
              <a:t> on REM </a:t>
            </a:r>
            <a:r>
              <a:rPr lang="et-EE" err="1">
                <a:ea typeface="+mn-lt"/>
                <a:cs typeface="+mn-lt"/>
              </a:rPr>
              <a:t>sleep</a:t>
            </a:r>
            <a:r>
              <a:rPr lang="et-EE">
                <a:ea typeface="+mn-lt"/>
                <a:cs typeface="+mn-lt"/>
              </a:rPr>
              <a:t>.</a:t>
            </a:r>
            <a:endParaRPr lang="et-EE">
              <a:cs typeface="Calibri" panose="020F0502020204030204"/>
            </a:endParaRPr>
          </a:p>
        </p:txBody>
      </p:sp>
      <p:sp>
        <p:nvSpPr>
          <p:cNvPr id="4" name="Slaidinumbri kohatäide 3">
            <a:extLst>
              <a:ext uri="{FF2B5EF4-FFF2-40B4-BE49-F238E27FC236}">
                <a16:creationId xmlns:a16="http://schemas.microsoft.com/office/drawing/2014/main" id="{17B987CF-6FFD-E7BC-065D-0DE17BB231CC}"/>
              </a:ext>
            </a:extLst>
          </p:cNvPr>
          <p:cNvSpPr>
            <a:spLocks noGrp="1"/>
          </p:cNvSpPr>
          <p:nvPr>
            <p:ph type="sldNum" sz="quarter" idx="12"/>
          </p:nvPr>
        </p:nvSpPr>
        <p:spPr/>
        <p:txBody>
          <a:bodyPr/>
          <a:lstStyle/>
          <a:p>
            <a:fld id="{ACB39D88-BA65-4AE1-96B5-60FEA6385BB0}" type="slidenum">
              <a:rPr lang="et-EE" smtClean="0"/>
              <a:t>32</a:t>
            </a:fld>
            <a:endParaRPr lang="et-EE"/>
          </a:p>
        </p:txBody>
      </p:sp>
      <p:pic>
        <p:nvPicPr>
          <p:cNvPr id="5" name="Pilt 5" descr="Pilt, millel on kujutatud logo&#10;&#10;Kirjeldus on genereeritud automaatselt">
            <a:extLst>
              <a:ext uri="{FF2B5EF4-FFF2-40B4-BE49-F238E27FC236}">
                <a16:creationId xmlns:a16="http://schemas.microsoft.com/office/drawing/2014/main" id="{4C2E1550-11F3-D3AA-94AF-93280DD8957A}"/>
              </a:ext>
            </a:extLst>
          </p:cNvPr>
          <p:cNvPicPr>
            <a:picLocks noChangeAspect="1"/>
          </p:cNvPicPr>
          <p:nvPr/>
        </p:nvPicPr>
        <p:blipFill>
          <a:blip r:embed="rId2"/>
          <a:stretch>
            <a:fillRect/>
          </a:stretch>
        </p:blipFill>
        <p:spPr>
          <a:xfrm>
            <a:off x="122807" y="4539767"/>
            <a:ext cx="1729667" cy="1936175"/>
          </a:xfrm>
          <a:prstGeom prst="rect">
            <a:avLst/>
          </a:prstGeom>
        </p:spPr>
      </p:pic>
      <p:pic>
        <p:nvPicPr>
          <p:cNvPr id="6" name="Pilt 6" descr="Pilt, millel on kujutatud tekst&#10;&#10;Kirjeldus on genereeritud automaatselt">
            <a:extLst>
              <a:ext uri="{FF2B5EF4-FFF2-40B4-BE49-F238E27FC236}">
                <a16:creationId xmlns:a16="http://schemas.microsoft.com/office/drawing/2014/main" id="{C2EA5083-828A-3254-DF37-6CC4D7385B86}"/>
              </a:ext>
            </a:extLst>
          </p:cNvPr>
          <p:cNvPicPr>
            <a:picLocks noChangeAspect="1"/>
          </p:cNvPicPr>
          <p:nvPr/>
        </p:nvPicPr>
        <p:blipFill>
          <a:blip r:embed="rId3"/>
          <a:stretch>
            <a:fillRect/>
          </a:stretch>
        </p:blipFill>
        <p:spPr>
          <a:xfrm>
            <a:off x="2120283" y="5891095"/>
            <a:ext cx="8217763" cy="772316"/>
          </a:xfrm>
          <a:prstGeom prst="rect">
            <a:avLst/>
          </a:prstGeom>
        </p:spPr>
      </p:pic>
    </p:spTree>
    <p:extLst>
      <p:ext uri="{BB962C8B-B14F-4D97-AF65-F5344CB8AC3E}">
        <p14:creationId xmlns:p14="http://schemas.microsoft.com/office/powerpoint/2010/main" val="4085159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AEDBC7E-7CC4-E35C-C071-742A067151E0}"/>
              </a:ext>
            </a:extLst>
          </p:cNvPr>
          <p:cNvSpPr>
            <a:spLocks noGrp="1"/>
          </p:cNvSpPr>
          <p:nvPr>
            <p:ph type="title"/>
          </p:nvPr>
        </p:nvSpPr>
        <p:spPr>
          <a:xfrm>
            <a:off x="686834" y="591344"/>
            <a:ext cx="3327399" cy="5585619"/>
          </a:xfrm>
        </p:spPr>
        <p:txBody>
          <a:bodyPr>
            <a:normAutofit/>
          </a:bodyPr>
          <a:lstStyle/>
          <a:p>
            <a:r>
              <a:rPr lang="et-EE" err="1">
                <a:ea typeface="+mj-lt"/>
                <a:cs typeface="+mj-lt"/>
              </a:rPr>
              <a:t>Hypnotics</a:t>
            </a:r>
            <a:r>
              <a:rPr lang="et-EE">
                <a:ea typeface="+mj-lt"/>
                <a:cs typeface="+mj-lt"/>
              </a:rPr>
              <a:t>, </a:t>
            </a:r>
            <a:br>
              <a:rPr lang="et-EE">
                <a:ea typeface="+mj-lt"/>
                <a:cs typeface="+mj-lt"/>
              </a:rPr>
            </a:br>
            <a:r>
              <a:rPr lang="et-EE" err="1">
                <a:ea typeface="+mj-lt"/>
                <a:cs typeface="+mj-lt"/>
              </a:rPr>
              <a:t>sleep</a:t>
            </a:r>
            <a:r>
              <a:rPr lang="et-EE">
                <a:ea typeface="+mj-lt"/>
                <a:cs typeface="+mj-lt"/>
              </a:rPr>
              <a:t> </a:t>
            </a:r>
            <a:r>
              <a:rPr lang="et-EE" err="1">
                <a:ea typeface="+mj-lt"/>
                <a:cs typeface="+mj-lt"/>
              </a:rPr>
              <a:t>aid</a:t>
            </a:r>
            <a:r>
              <a:rPr lang="et-EE">
                <a:ea typeface="+mj-lt"/>
                <a:cs typeface="+mj-lt"/>
              </a:rPr>
              <a:t> </a:t>
            </a:r>
            <a:r>
              <a:rPr lang="et-EE" err="1">
                <a:ea typeface="+mj-lt"/>
                <a:cs typeface="+mj-lt"/>
              </a:rPr>
              <a:t>pills</a:t>
            </a:r>
            <a:endParaRPr lang="et-EE" err="1">
              <a:cs typeface="Calibri Light"/>
            </a:endParaRPr>
          </a:p>
        </p:txBody>
      </p:sp>
      <p:sp>
        <p:nvSpPr>
          <p:cNvPr id="3" name="Sisu kohatäide 2">
            <a:extLst>
              <a:ext uri="{FF2B5EF4-FFF2-40B4-BE49-F238E27FC236}">
                <a16:creationId xmlns:a16="http://schemas.microsoft.com/office/drawing/2014/main" id="{31D0D602-1A26-B755-11D7-A07F8303F8E5}"/>
              </a:ext>
            </a:extLst>
          </p:cNvPr>
          <p:cNvSpPr>
            <a:spLocks noGrp="1"/>
          </p:cNvSpPr>
          <p:nvPr>
            <p:ph idx="1"/>
          </p:nvPr>
        </p:nvSpPr>
        <p:spPr>
          <a:xfrm>
            <a:off x="3998434" y="69615"/>
            <a:ext cx="7875322" cy="6148537"/>
          </a:xfrm>
        </p:spPr>
        <p:txBody>
          <a:bodyPr vert="horz" lIns="91440" tIns="45720" rIns="91440" bIns="45720" rtlCol="0" anchor="ctr">
            <a:normAutofit fontScale="92500" lnSpcReduction="10000"/>
          </a:bodyPr>
          <a:lstStyle/>
          <a:p>
            <a:r>
              <a:rPr lang="et-EE" sz="2000" err="1">
                <a:latin typeface="Arial"/>
                <a:cs typeface="Arial"/>
              </a:rPr>
              <a:t>Tricyclic</a:t>
            </a:r>
            <a:r>
              <a:rPr lang="et-EE" sz="2000">
                <a:latin typeface="Arial"/>
                <a:cs typeface="Arial"/>
              </a:rPr>
              <a:t> </a:t>
            </a:r>
            <a:r>
              <a:rPr lang="et-EE" sz="2000" err="1">
                <a:latin typeface="Arial"/>
                <a:cs typeface="Arial"/>
              </a:rPr>
              <a:t>antidepressants</a:t>
            </a:r>
            <a:r>
              <a:rPr lang="et-EE" sz="2000">
                <a:latin typeface="Arial"/>
                <a:cs typeface="Arial"/>
              </a:rPr>
              <a:t>, </a:t>
            </a:r>
            <a:r>
              <a:rPr lang="et-EE" sz="2000" err="1">
                <a:latin typeface="Arial"/>
                <a:cs typeface="Arial"/>
              </a:rPr>
              <a:t>monoamine</a:t>
            </a:r>
            <a:r>
              <a:rPr lang="et-EE" sz="2000">
                <a:latin typeface="Arial"/>
                <a:cs typeface="Arial"/>
              </a:rPr>
              <a:t> </a:t>
            </a:r>
            <a:r>
              <a:rPr lang="et-EE" sz="2000" err="1">
                <a:latin typeface="Arial"/>
                <a:cs typeface="Arial"/>
              </a:rPr>
              <a:t>oxidase</a:t>
            </a:r>
            <a:r>
              <a:rPr lang="et-EE" sz="2000">
                <a:latin typeface="Arial"/>
                <a:cs typeface="Arial"/>
              </a:rPr>
              <a:t> </a:t>
            </a:r>
            <a:r>
              <a:rPr lang="et-EE" sz="2000" err="1">
                <a:latin typeface="Arial"/>
                <a:cs typeface="Arial"/>
              </a:rPr>
              <a:t>inhibitors</a:t>
            </a:r>
            <a:r>
              <a:rPr lang="et-EE" sz="2000">
                <a:latin typeface="Arial"/>
                <a:cs typeface="Arial"/>
              </a:rPr>
              <a:t>, </a:t>
            </a:r>
            <a:r>
              <a:rPr lang="et-EE" sz="2000" err="1">
                <a:latin typeface="Arial"/>
                <a:cs typeface="Arial"/>
              </a:rPr>
              <a:t>certain</a:t>
            </a:r>
            <a:r>
              <a:rPr lang="et-EE" sz="2000">
                <a:latin typeface="Arial"/>
                <a:cs typeface="Arial"/>
              </a:rPr>
              <a:t> </a:t>
            </a:r>
            <a:r>
              <a:rPr lang="et-EE" sz="2000" err="1">
                <a:latin typeface="Arial"/>
                <a:cs typeface="Arial"/>
              </a:rPr>
              <a:t>selective</a:t>
            </a:r>
            <a:r>
              <a:rPr lang="et-EE" sz="2000">
                <a:latin typeface="Arial"/>
                <a:cs typeface="Arial"/>
              </a:rPr>
              <a:t> </a:t>
            </a:r>
            <a:r>
              <a:rPr lang="et-EE" sz="2000" err="1">
                <a:latin typeface="Arial"/>
                <a:cs typeface="Arial"/>
              </a:rPr>
              <a:t>serotonin</a:t>
            </a:r>
            <a:r>
              <a:rPr lang="et-EE" sz="2000">
                <a:latin typeface="Arial"/>
                <a:cs typeface="Arial"/>
              </a:rPr>
              <a:t> </a:t>
            </a:r>
            <a:r>
              <a:rPr lang="et-EE" sz="2000" err="1">
                <a:latin typeface="Arial"/>
                <a:cs typeface="Arial"/>
              </a:rPr>
              <a:t>reuptake</a:t>
            </a:r>
            <a:r>
              <a:rPr lang="et-EE" sz="2000">
                <a:latin typeface="Arial"/>
                <a:cs typeface="Arial"/>
              </a:rPr>
              <a:t> </a:t>
            </a:r>
            <a:r>
              <a:rPr lang="et-EE" sz="2000" err="1">
                <a:latin typeface="Arial"/>
                <a:cs typeface="Arial"/>
              </a:rPr>
              <a:t>inhibitors</a:t>
            </a:r>
            <a:r>
              <a:rPr lang="et-EE" sz="2000">
                <a:latin typeface="Arial"/>
                <a:cs typeface="Arial"/>
              </a:rPr>
              <a:t> </a:t>
            </a:r>
            <a:r>
              <a:rPr lang="et-EE" sz="2000" err="1">
                <a:latin typeface="Arial"/>
                <a:cs typeface="Arial"/>
              </a:rPr>
              <a:t>tend</a:t>
            </a:r>
            <a:r>
              <a:rPr lang="et-EE" sz="2000">
                <a:latin typeface="Arial"/>
                <a:cs typeface="Arial"/>
              </a:rPr>
              <a:t> </a:t>
            </a:r>
            <a:r>
              <a:rPr lang="et-EE" sz="2000" err="1">
                <a:latin typeface="Arial"/>
                <a:cs typeface="Arial"/>
              </a:rPr>
              <a:t>to</a:t>
            </a:r>
            <a:r>
              <a:rPr lang="et-EE" sz="2000">
                <a:latin typeface="Arial"/>
                <a:cs typeface="Arial"/>
              </a:rPr>
              <a:t> </a:t>
            </a:r>
            <a:endParaRPr lang="et-EE"/>
          </a:p>
          <a:p>
            <a:pPr marL="0" indent="0">
              <a:buNone/>
            </a:pPr>
            <a:r>
              <a:rPr lang="et-EE" sz="2000" err="1">
                <a:latin typeface="Arial"/>
                <a:cs typeface="Arial"/>
              </a:rPr>
              <a:t>suppress</a:t>
            </a:r>
            <a:r>
              <a:rPr lang="et-EE" sz="2000">
                <a:latin typeface="Arial"/>
                <a:cs typeface="Arial"/>
              </a:rPr>
              <a:t> REM </a:t>
            </a:r>
            <a:r>
              <a:rPr lang="et-EE" sz="2000" err="1">
                <a:latin typeface="Arial"/>
                <a:cs typeface="Arial"/>
              </a:rPr>
              <a:t>sleep</a:t>
            </a:r>
            <a:r>
              <a:rPr lang="et-EE" sz="2000">
                <a:latin typeface="Arial"/>
                <a:cs typeface="Arial"/>
              </a:rPr>
              <a:t>. </a:t>
            </a:r>
            <a:endParaRPr lang="et-EE">
              <a:cs typeface="Calibri" panose="020F0502020204030204"/>
            </a:endParaRPr>
          </a:p>
          <a:p>
            <a:r>
              <a:rPr lang="et-EE" sz="2000" err="1">
                <a:latin typeface="Arial"/>
                <a:cs typeface="Arial"/>
              </a:rPr>
              <a:t>An</a:t>
            </a:r>
            <a:r>
              <a:rPr lang="et-EE" sz="2000">
                <a:latin typeface="Arial"/>
                <a:cs typeface="Arial"/>
              </a:rPr>
              <a:t> </a:t>
            </a:r>
            <a:r>
              <a:rPr lang="et-EE" sz="2000" err="1">
                <a:latin typeface="Arial"/>
                <a:cs typeface="Arial"/>
              </a:rPr>
              <a:t>increased</a:t>
            </a:r>
            <a:r>
              <a:rPr lang="et-EE" sz="2000">
                <a:latin typeface="Arial"/>
                <a:cs typeface="Arial"/>
              </a:rPr>
              <a:t> </a:t>
            </a:r>
            <a:r>
              <a:rPr lang="et-EE" sz="2000" err="1">
                <a:latin typeface="Arial"/>
                <a:cs typeface="Arial"/>
              </a:rPr>
              <a:t>level</a:t>
            </a:r>
            <a:r>
              <a:rPr lang="et-EE" sz="2000">
                <a:latin typeface="Arial"/>
                <a:cs typeface="Arial"/>
              </a:rPr>
              <a:t> of </a:t>
            </a:r>
            <a:r>
              <a:rPr lang="et-EE" sz="2000" err="1">
                <a:latin typeface="Arial"/>
                <a:cs typeface="Arial"/>
              </a:rPr>
              <a:t>motor</a:t>
            </a:r>
            <a:r>
              <a:rPr lang="et-EE" sz="2000">
                <a:latin typeface="Arial"/>
                <a:cs typeface="Arial"/>
              </a:rPr>
              <a:t> </a:t>
            </a:r>
            <a:r>
              <a:rPr lang="et-EE" sz="2000" err="1">
                <a:latin typeface="Arial"/>
                <a:cs typeface="Arial"/>
              </a:rPr>
              <a:t>activity</a:t>
            </a:r>
            <a:r>
              <a:rPr lang="et-EE" sz="2000">
                <a:latin typeface="Arial"/>
                <a:cs typeface="Arial"/>
              </a:rPr>
              <a:t> </a:t>
            </a:r>
            <a:r>
              <a:rPr lang="et-EE" sz="2000" err="1">
                <a:latin typeface="Arial"/>
                <a:cs typeface="Arial"/>
              </a:rPr>
              <a:t>during</a:t>
            </a:r>
            <a:r>
              <a:rPr lang="et-EE" sz="2000">
                <a:latin typeface="Arial"/>
                <a:cs typeface="Arial"/>
              </a:rPr>
              <a:t> </a:t>
            </a:r>
            <a:r>
              <a:rPr lang="et-EE" sz="2000" err="1">
                <a:latin typeface="Arial"/>
                <a:cs typeface="Arial"/>
              </a:rPr>
              <a:t>sleep</a:t>
            </a:r>
            <a:r>
              <a:rPr lang="et-EE" sz="2000">
                <a:latin typeface="Arial"/>
                <a:cs typeface="Arial"/>
              </a:rPr>
              <a:t> </a:t>
            </a:r>
            <a:r>
              <a:rPr lang="et-EE" sz="2000" err="1">
                <a:latin typeface="Arial"/>
                <a:cs typeface="Arial"/>
              </a:rPr>
              <a:t>occurs</a:t>
            </a:r>
            <a:r>
              <a:rPr lang="et-EE" sz="2000">
                <a:latin typeface="Arial"/>
                <a:cs typeface="Arial"/>
              </a:rPr>
              <a:t> </a:t>
            </a:r>
            <a:r>
              <a:rPr lang="et-EE" sz="2000" err="1">
                <a:latin typeface="Arial"/>
                <a:cs typeface="Arial"/>
              </a:rPr>
              <a:t>with</a:t>
            </a:r>
            <a:r>
              <a:rPr lang="et-EE" sz="2000">
                <a:latin typeface="Arial"/>
                <a:cs typeface="Arial"/>
              </a:rPr>
              <a:t> </a:t>
            </a:r>
            <a:r>
              <a:rPr lang="et-EE" sz="2000" err="1">
                <a:latin typeface="Arial"/>
                <a:cs typeface="Arial"/>
              </a:rPr>
              <a:t>certain</a:t>
            </a:r>
            <a:r>
              <a:rPr lang="et-EE" sz="2000">
                <a:latin typeface="Arial"/>
                <a:cs typeface="Arial"/>
              </a:rPr>
              <a:t> </a:t>
            </a:r>
            <a:endParaRPr lang="et-EE" sz="2000">
              <a:latin typeface="Arial"/>
              <a:cs typeface="Calibri" panose="020F0502020204030204"/>
            </a:endParaRPr>
          </a:p>
          <a:p>
            <a:pPr marL="0" indent="0">
              <a:buNone/>
            </a:pPr>
            <a:r>
              <a:rPr lang="et-EE" sz="2000">
                <a:latin typeface="Arial"/>
                <a:cs typeface="Arial"/>
              </a:rPr>
              <a:t>of </a:t>
            </a:r>
            <a:r>
              <a:rPr lang="et-EE" sz="2000" err="1">
                <a:latin typeface="Arial"/>
                <a:cs typeface="Arial"/>
              </a:rPr>
              <a:t>these</a:t>
            </a:r>
            <a:r>
              <a:rPr lang="et-EE" sz="2000">
                <a:latin typeface="Arial"/>
                <a:cs typeface="Arial"/>
              </a:rPr>
              <a:t> </a:t>
            </a:r>
            <a:r>
              <a:rPr lang="et-EE" sz="2000" err="1">
                <a:latin typeface="Arial"/>
                <a:cs typeface="Arial"/>
              </a:rPr>
              <a:t>compounds</a:t>
            </a:r>
            <a:r>
              <a:rPr lang="et-EE" sz="2000">
                <a:latin typeface="Arial"/>
                <a:cs typeface="Arial"/>
              </a:rPr>
              <a:t>, </a:t>
            </a:r>
            <a:r>
              <a:rPr lang="et-EE" sz="2000" err="1">
                <a:latin typeface="Arial"/>
                <a:cs typeface="Arial"/>
              </a:rPr>
              <a:t>leading</a:t>
            </a:r>
            <a:r>
              <a:rPr lang="et-EE" sz="2000">
                <a:latin typeface="Arial"/>
                <a:cs typeface="Arial"/>
              </a:rPr>
              <a:t> </a:t>
            </a:r>
            <a:r>
              <a:rPr lang="et-EE" sz="2000" err="1">
                <a:latin typeface="Arial"/>
                <a:cs typeface="Arial"/>
              </a:rPr>
              <a:t>to</a:t>
            </a:r>
            <a:r>
              <a:rPr lang="et-EE" sz="2000">
                <a:latin typeface="Arial"/>
                <a:cs typeface="Arial"/>
              </a:rPr>
              <a:t> a </a:t>
            </a:r>
            <a:r>
              <a:rPr lang="et-EE" sz="2000" err="1">
                <a:latin typeface="Arial"/>
                <a:cs typeface="Arial"/>
              </a:rPr>
              <a:t>pattern</a:t>
            </a:r>
            <a:r>
              <a:rPr lang="et-EE" sz="2000">
                <a:latin typeface="Arial"/>
                <a:cs typeface="Arial"/>
              </a:rPr>
              <a:t> of REM </a:t>
            </a:r>
            <a:r>
              <a:rPr lang="et-EE" sz="2000" err="1">
                <a:latin typeface="Arial"/>
                <a:cs typeface="Arial"/>
              </a:rPr>
              <a:t>sleep</a:t>
            </a:r>
            <a:r>
              <a:rPr lang="et-EE" sz="2000">
                <a:latin typeface="Arial"/>
                <a:cs typeface="Arial"/>
              </a:rPr>
              <a:t> </a:t>
            </a:r>
            <a:r>
              <a:rPr lang="et-EE" sz="2000" err="1">
                <a:latin typeface="Arial"/>
                <a:cs typeface="Arial"/>
              </a:rPr>
              <a:t>without</a:t>
            </a:r>
            <a:r>
              <a:rPr lang="et-EE" sz="2000">
                <a:latin typeface="Arial"/>
                <a:cs typeface="Arial"/>
              </a:rPr>
              <a:t> </a:t>
            </a:r>
            <a:r>
              <a:rPr lang="et-EE" sz="2000" err="1">
                <a:latin typeface="Arial"/>
                <a:cs typeface="Arial"/>
              </a:rPr>
              <a:t>motor</a:t>
            </a:r>
            <a:r>
              <a:rPr lang="et-EE" sz="2000">
                <a:latin typeface="Arial"/>
                <a:cs typeface="Arial"/>
              </a:rPr>
              <a:t> </a:t>
            </a:r>
            <a:r>
              <a:rPr lang="et-EE" sz="2000" err="1">
                <a:latin typeface="Arial"/>
                <a:cs typeface="Arial"/>
              </a:rPr>
              <a:t>inhibition</a:t>
            </a:r>
            <a:r>
              <a:rPr lang="et-EE" sz="2000">
                <a:latin typeface="Arial"/>
                <a:cs typeface="Arial"/>
              </a:rPr>
              <a:t> </a:t>
            </a:r>
            <a:r>
              <a:rPr lang="et-EE" sz="2000" err="1">
                <a:latin typeface="Arial"/>
                <a:cs typeface="Arial"/>
              </a:rPr>
              <a:t>or</a:t>
            </a:r>
            <a:r>
              <a:rPr lang="et-EE" sz="2000">
                <a:latin typeface="Arial"/>
                <a:cs typeface="Arial"/>
              </a:rPr>
              <a:t> </a:t>
            </a:r>
            <a:r>
              <a:rPr lang="et-EE" sz="2000" err="1">
                <a:latin typeface="Arial"/>
                <a:cs typeface="Arial"/>
              </a:rPr>
              <a:t>an</a:t>
            </a:r>
            <a:r>
              <a:rPr lang="et-EE" sz="2000">
                <a:latin typeface="Arial"/>
                <a:cs typeface="Arial"/>
              </a:rPr>
              <a:t> </a:t>
            </a:r>
            <a:r>
              <a:rPr lang="et-EE" sz="2000" err="1">
                <a:latin typeface="Arial"/>
                <a:cs typeface="Arial"/>
              </a:rPr>
              <a:t>increased</a:t>
            </a:r>
            <a:r>
              <a:rPr lang="et-EE" sz="2000">
                <a:latin typeface="Arial"/>
                <a:cs typeface="Arial"/>
              </a:rPr>
              <a:t> </a:t>
            </a:r>
            <a:endParaRPr lang="et-EE" sz="2000">
              <a:latin typeface="Arial"/>
              <a:cs typeface="Calibri" panose="020F0502020204030204"/>
            </a:endParaRPr>
          </a:p>
          <a:p>
            <a:pPr marL="0" indent="0">
              <a:buNone/>
            </a:pPr>
            <a:r>
              <a:rPr lang="et-EE" sz="2000" err="1">
                <a:latin typeface="Arial"/>
                <a:cs typeface="Arial"/>
              </a:rPr>
              <a:t>incidence</a:t>
            </a:r>
            <a:r>
              <a:rPr lang="et-EE" sz="2000">
                <a:latin typeface="Arial"/>
                <a:cs typeface="Arial"/>
              </a:rPr>
              <a:t> of PLMS. </a:t>
            </a:r>
            <a:endParaRPr lang="et-EE" sz="2000">
              <a:latin typeface="Arial"/>
              <a:ea typeface="Calibri" panose="020F0502020204030204"/>
              <a:cs typeface="Calibri" panose="020F0502020204030204"/>
            </a:endParaRPr>
          </a:p>
          <a:p>
            <a:r>
              <a:rPr lang="et-EE" sz="2000" err="1">
                <a:latin typeface="Arial"/>
                <a:cs typeface="Arial"/>
              </a:rPr>
              <a:t>Fluoxetine</a:t>
            </a:r>
            <a:r>
              <a:rPr lang="et-EE" sz="2000">
                <a:latin typeface="Arial"/>
                <a:cs typeface="Arial"/>
              </a:rPr>
              <a:t> </a:t>
            </a:r>
            <a:r>
              <a:rPr lang="et-EE" sz="2000" err="1">
                <a:latin typeface="Arial"/>
                <a:cs typeface="Arial"/>
              </a:rPr>
              <a:t>is</a:t>
            </a:r>
            <a:r>
              <a:rPr lang="et-EE" sz="2000">
                <a:latin typeface="Arial"/>
                <a:cs typeface="Arial"/>
              </a:rPr>
              <a:t> </a:t>
            </a:r>
            <a:r>
              <a:rPr lang="et-EE" sz="2000" err="1">
                <a:latin typeface="Arial"/>
                <a:cs typeface="Arial"/>
              </a:rPr>
              <a:t>also</a:t>
            </a:r>
            <a:r>
              <a:rPr lang="et-EE" sz="2000">
                <a:latin typeface="Arial"/>
                <a:cs typeface="Arial"/>
              </a:rPr>
              <a:t> </a:t>
            </a:r>
            <a:r>
              <a:rPr lang="et-EE" sz="2000" err="1">
                <a:latin typeface="Arial"/>
                <a:cs typeface="Arial"/>
              </a:rPr>
              <a:t>associated</a:t>
            </a:r>
            <a:r>
              <a:rPr lang="et-EE" sz="2000">
                <a:latin typeface="Arial"/>
                <a:cs typeface="Arial"/>
              </a:rPr>
              <a:t> </a:t>
            </a:r>
            <a:r>
              <a:rPr lang="et-EE" sz="2000" err="1">
                <a:latin typeface="Arial"/>
                <a:cs typeface="Arial"/>
              </a:rPr>
              <a:t>with</a:t>
            </a:r>
            <a:r>
              <a:rPr lang="et-EE" sz="2000">
                <a:latin typeface="Arial"/>
                <a:cs typeface="Arial"/>
              </a:rPr>
              <a:t> rapid </a:t>
            </a:r>
            <a:r>
              <a:rPr lang="et-EE" sz="2000" err="1">
                <a:latin typeface="Arial"/>
                <a:cs typeface="Arial"/>
              </a:rPr>
              <a:t>eye</a:t>
            </a:r>
            <a:r>
              <a:rPr lang="et-EE" sz="2000">
                <a:latin typeface="Arial"/>
                <a:cs typeface="Arial"/>
              </a:rPr>
              <a:t> </a:t>
            </a:r>
            <a:r>
              <a:rPr lang="et-EE" sz="2000" err="1">
                <a:latin typeface="Arial"/>
                <a:cs typeface="Arial"/>
              </a:rPr>
              <a:t>movements</a:t>
            </a:r>
            <a:r>
              <a:rPr lang="et-EE" sz="2000">
                <a:latin typeface="Arial"/>
                <a:cs typeface="Arial"/>
              </a:rPr>
              <a:t> </a:t>
            </a:r>
            <a:r>
              <a:rPr lang="et-EE" sz="2000" err="1">
                <a:latin typeface="Arial"/>
                <a:cs typeface="Arial"/>
              </a:rPr>
              <a:t>across</a:t>
            </a:r>
            <a:r>
              <a:rPr lang="et-EE" sz="2000">
                <a:latin typeface="Arial"/>
                <a:cs typeface="Arial"/>
              </a:rPr>
              <a:t> all </a:t>
            </a:r>
            <a:endParaRPr lang="et-EE" sz="2000">
              <a:latin typeface="Arial"/>
              <a:cs typeface="Calibri"/>
            </a:endParaRPr>
          </a:p>
          <a:p>
            <a:pPr marL="0" indent="0">
              <a:buNone/>
            </a:pPr>
            <a:r>
              <a:rPr lang="et-EE" sz="2000" err="1">
                <a:latin typeface="Arial"/>
                <a:cs typeface="Arial"/>
              </a:rPr>
              <a:t>sleep</a:t>
            </a:r>
            <a:r>
              <a:rPr lang="et-EE" sz="2000">
                <a:latin typeface="Arial"/>
                <a:cs typeface="Arial"/>
              </a:rPr>
              <a:t> </a:t>
            </a:r>
            <a:r>
              <a:rPr lang="et-EE" sz="2000" err="1">
                <a:latin typeface="Arial"/>
                <a:cs typeface="Arial"/>
              </a:rPr>
              <a:t>stages</a:t>
            </a:r>
            <a:r>
              <a:rPr lang="et-EE" sz="2000">
                <a:latin typeface="Arial"/>
                <a:cs typeface="Arial"/>
              </a:rPr>
              <a:t> (“</a:t>
            </a:r>
            <a:r>
              <a:rPr lang="et-EE" sz="2000" err="1">
                <a:latin typeface="Arial"/>
                <a:cs typeface="Arial"/>
              </a:rPr>
              <a:t>Prozac</a:t>
            </a:r>
            <a:r>
              <a:rPr lang="et-EE" sz="2000">
                <a:latin typeface="Arial"/>
                <a:cs typeface="Arial"/>
              </a:rPr>
              <a:t> </a:t>
            </a:r>
            <a:r>
              <a:rPr lang="et-EE" sz="2000" err="1">
                <a:latin typeface="Arial"/>
                <a:cs typeface="Arial"/>
              </a:rPr>
              <a:t>eyes</a:t>
            </a:r>
            <a:r>
              <a:rPr lang="et-EE" sz="2000">
                <a:latin typeface="Arial"/>
                <a:cs typeface="Arial"/>
              </a:rPr>
              <a:t>”).</a:t>
            </a:r>
            <a:endParaRPr lang="et-EE" sz="2000">
              <a:latin typeface="Arial"/>
              <a:ea typeface="Calibri"/>
              <a:cs typeface="Calibri"/>
            </a:endParaRPr>
          </a:p>
          <a:p>
            <a:r>
              <a:rPr lang="et-EE" sz="2000" err="1">
                <a:latin typeface="Arial"/>
                <a:cs typeface="Arial"/>
              </a:rPr>
              <a:t>Withdrawal</a:t>
            </a:r>
            <a:r>
              <a:rPr lang="et-EE" sz="2000">
                <a:latin typeface="Arial"/>
                <a:cs typeface="Arial"/>
              </a:rPr>
              <a:t> </a:t>
            </a:r>
            <a:r>
              <a:rPr lang="et-EE" sz="2000" err="1">
                <a:latin typeface="Arial"/>
                <a:cs typeface="Arial"/>
              </a:rPr>
              <a:t>from</a:t>
            </a:r>
            <a:r>
              <a:rPr lang="et-EE" sz="2000">
                <a:latin typeface="Arial"/>
                <a:cs typeface="Arial"/>
              </a:rPr>
              <a:t> </a:t>
            </a:r>
            <a:r>
              <a:rPr lang="et-EE" sz="2000" err="1">
                <a:latin typeface="Arial"/>
                <a:cs typeface="Arial"/>
              </a:rPr>
              <a:t>drugs</a:t>
            </a:r>
            <a:r>
              <a:rPr lang="et-EE" sz="2000">
                <a:latin typeface="Arial"/>
                <a:cs typeface="Arial"/>
              </a:rPr>
              <a:t> </a:t>
            </a:r>
            <a:r>
              <a:rPr lang="et-EE" sz="2000" err="1">
                <a:latin typeface="Arial"/>
                <a:cs typeface="Arial"/>
              </a:rPr>
              <a:t>that</a:t>
            </a:r>
            <a:r>
              <a:rPr lang="et-EE" sz="2000">
                <a:latin typeface="Arial"/>
                <a:cs typeface="Arial"/>
              </a:rPr>
              <a:t> </a:t>
            </a:r>
            <a:r>
              <a:rPr lang="et-EE" sz="2000" err="1">
                <a:latin typeface="Arial"/>
                <a:cs typeface="Arial"/>
              </a:rPr>
              <a:t>selectively</a:t>
            </a:r>
            <a:r>
              <a:rPr lang="et-EE" sz="2000">
                <a:latin typeface="Arial"/>
                <a:cs typeface="Arial"/>
              </a:rPr>
              <a:t> </a:t>
            </a:r>
            <a:r>
              <a:rPr lang="et-EE" sz="2000" err="1">
                <a:latin typeface="Arial"/>
                <a:cs typeface="Arial"/>
              </a:rPr>
              <a:t>suppress</a:t>
            </a:r>
            <a:r>
              <a:rPr lang="et-EE" sz="2000">
                <a:latin typeface="Arial"/>
                <a:cs typeface="Arial"/>
              </a:rPr>
              <a:t> a </a:t>
            </a:r>
            <a:r>
              <a:rPr lang="et-EE" sz="2000" err="1">
                <a:latin typeface="Arial"/>
                <a:cs typeface="Arial"/>
              </a:rPr>
              <a:t>stage</a:t>
            </a:r>
            <a:r>
              <a:rPr lang="et-EE" sz="2000">
                <a:latin typeface="Arial"/>
                <a:cs typeface="Arial"/>
              </a:rPr>
              <a:t> </a:t>
            </a:r>
            <a:endParaRPr lang="et-EE" sz="2000">
              <a:latin typeface="Arial"/>
              <a:cs typeface="Calibri" panose="020F0502020204030204"/>
            </a:endParaRPr>
          </a:p>
          <a:p>
            <a:pPr marL="0" indent="0">
              <a:buNone/>
            </a:pPr>
            <a:r>
              <a:rPr lang="et-EE" sz="2000">
                <a:latin typeface="Arial"/>
                <a:cs typeface="Arial"/>
              </a:rPr>
              <a:t>of </a:t>
            </a:r>
            <a:r>
              <a:rPr lang="et-EE" sz="2000" err="1">
                <a:latin typeface="Arial"/>
                <a:cs typeface="Arial"/>
              </a:rPr>
              <a:t>sleep</a:t>
            </a:r>
            <a:r>
              <a:rPr lang="et-EE" sz="2000">
                <a:latin typeface="Arial"/>
                <a:cs typeface="Arial"/>
              </a:rPr>
              <a:t> </a:t>
            </a:r>
            <a:r>
              <a:rPr lang="et-EE" sz="2000" err="1">
                <a:latin typeface="Arial"/>
                <a:cs typeface="Arial"/>
              </a:rPr>
              <a:t>tends</a:t>
            </a:r>
            <a:r>
              <a:rPr lang="et-EE" sz="2000">
                <a:latin typeface="Arial"/>
                <a:cs typeface="Arial"/>
              </a:rPr>
              <a:t> </a:t>
            </a:r>
            <a:r>
              <a:rPr lang="et-EE" sz="2000" err="1">
                <a:latin typeface="Arial"/>
                <a:cs typeface="Arial"/>
              </a:rPr>
              <a:t>to</a:t>
            </a:r>
            <a:r>
              <a:rPr lang="et-EE" sz="2000">
                <a:latin typeface="Arial"/>
                <a:cs typeface="Arial"/>
              </a:rPr>
              <a:t> </a:t>
            </a:r>
            <a:r>
              <a:rPr lang="et-EE" sz="2000" err="1">
                <a:latin typeface="Arial"/>
                <a:cs typeface="Arial"/>
              </a:rPr>
              <a:t>be</a:t>
            </a:r>
            <a:r>
              <a:rPr lang="et-EE" sz="2000">
                <a:latin typeface="Arial"/>
                <a:cs typeface="Arial"/>
              </a:rPr>
              <a:t> </a:t>
            </a:r>
            <a:r>
              <a:rPr lang="et-EE" sz="2000" err="1">
                <a:latin typeface="Arial"/>
                <a:cs typeface="Arial"/>
              </a:rPr>
              <a:t>associated</a:t>
            </a:r>
            <a:r>
              <a:rPr lang="et-EE" sz="2000">
                <a:latin typeface="Arial"/>
                <a:cs typeface="Arial"/>
              </a:rPr>
              <a:t> </a:t>
            </a:r>
            <a:r>
              <a:rPr lang="et-EE" sz="2000" err="1">
                <a:latin typeface="Arial"/>
                <a:cs typeface="Arial"/>
              </a:rPr>
              <a:t>with</a:t>
            </a:r>
            <a:r>
              <a:rPr lang="et-EE" sz="2000">
                <a:latin typeface="Arial"/>
                <a:cs typeface="Arial"/>
              </a:rPr>
              <a:t> a </a:t>
            </a:r>
            <a:endParaRPr lang="et-EE" sz="2000">
              <a:latin typeface="Arial"/>
              <a:ea typeface="Calibri" panose="020F0502020204030204"/>
              <a:cs typeface="Calibri" panose="020F0502020204030204"/>
            </a:endParaRPr>
          </a:p>
          <a:p>
            <a:pPr marL="0" indent="0">
              <a:buNone/>
            </a:pPr>
            <a:r>
              <a:rPr lang="et-EE" sz="2000" err="1">
                <a:latin typeface="Arial"/>
                <a:cs typeface="Arial"/>
              </a:rPr>
              <a:t>rebound</a:t>
            </a:r>
            <a:r>
              <a:rPr lang="et-EE" sz="2000">
                <a:latin typeface="Arial"/>
                <a:cs typeface="Arial"/>
              </a:rPr>
              <a:t> of </a:t>
            </a:r>
            <a:r>
              <a:rPr lang="et-EE" sz="2000" err="1">
                <a:latin typeface="Arial"/>
                <a:cs typeface="Arial"/>
              </a:rPr>
              <a:t>that</a:t>
            </a:r>
            <a:r>
              <a:rPr lang="et-EE" sz="2000">
                <a:latin typeface="Arial"/>
                <a:cs typeface="Arial"/>
              </a:rPr>
              <a:t> </a:t>
            </a:r>
            <a:r>
              <a:rPr lang="et-EE" sz="2000" err="1">
                <a:latin typeface="Arial"/>
                <a:cs typeface="Arial"/>
              </a:rPr>
              <a:t>sleep</a:t>
            </a:r>
            <a:r>
              <a:rPr lang="et-EE" sz="2000">
                <a:latin typeface="Arial"/>
                <a:cs typeface="Arial"/>
              </a:rPr>
              <a:t> </a:t>
            </a:r>
            <a:r>
              <a:rPr lang="et-EE" sz="2000" err="1">
                <a:latin typeface="Arial"/>
                <a:cs typeface="Arial"/>
              </a:rPr>
              <a:t>stage</a:t>
            </a:r>
            <a:r>
              <a:rPr lang="et-EE" sz="2000">
                <a:latin typeface="Arial"/>
                <a:cs typeface="Arial"/>
              </a:rPr>
              <a:t>. </a:t>
            </a:r>
            <a:endParaRPr lang="et-EE" sz="2000">
              <a:latin typeface="Arial"/>
              <a:ea typeface="Calibri" panose="020F0502020204030204"/>
              <a:cs typeface="Calibri" panose="020F0502020204030204"/>
            </a:endParaRPr>
          </a:p>
          <a:p>
            <a:r>
              <a:rPr lang="et-EE" sz="2000" err="1">
                <a:latin typeface="Arial"/>
                <a:cs typeface="Arial"/>
              </a:rPr>
              <a:t>Thus</a:t>
            </a:r>
            <a:r>
              <a:rPr lang="et-EE" sz="2000">
                <a:latin typeface="Arial"/>
                <a:cs typeface="Arial"/>
              </a:rPr>
              <a:t> </a:t>
            </a:r>
            <a:r>
              <a:rPr lang="et-EE" sz="2000" err="1">
                <a:latin typeface="Arial"/>
                <a:cs typeface="Arial"/>
              </a:rPr>
              <a:t>acute</a:t>
            </a:r>
            <a:r>
              <a:rPr lang="et-EE" sz="2000">
                <a:latin typeface="Arial"/>
                <a:cs typeface="Arial"/>
              </a:rPr>
              <a:t> </a:t>
            </a:r>
            <a:r>
              <a:rPr lang="et-EE" sz="2000" err="1">
                <a:latin typeface="Arial"/>
                <a:cs typeface="Arial"/>
              </a:rPr>
              <a:t>withdrawal</a:t>
            </a:r>
            <a:r>
              <a:rPr lang="et-EE" sz="2000">
                <a:latin typeface="Arial"/>
                <a:cs typeface="Arial"/>
              </a:rPr>
              <a:t> </a:t>
            </a:r>
            <a:r>
              <a:rPr lang="et-EE" sz="2000" err="1">
                <a:latin typeface="Arial"/>
                <a:cs typeface="Arial"/>
              </a:rPr>
              <a:t>from</a:t>
            </a:r>
            <a:r>
              <a:rPr lang="et-EE" sz="2000">
                <a:latin typeface="Arial"/>
                <a:cs typeface="Arial"/>
              </a:rPr>
              <a:t> a </a:t>
            </a:r>
            <a:r>
              <a:rPr lang="et-EE" sz="2000" err="1">
                <a:latin typeface="Arial"/>
                <a:cs typeface="Arial"/>
              </a:rPr>
              <a:t>benzodiazepine</a:t>
            </a:r>
            <a:r>
              <a:rPr lang="et-EE" sz="2000">
                <a:latin typeface="Arial"/>
                <a:cs typeface="Arial"/>
              </a:rPr>
              <a:t> </a:t>
            </a:r>
            <a:r>
              <a:rPr lang="et-EE" sz="2000" err="1">
                <a:latin typeface="Arial"/>
                <a:cs typeface="Arial"/>
              </a:rPr>
              <a:t>compound</a:t>
            </a:r>
            <a:r>
              <a:rPr lang="et-EE" sz="2000">
                <a:latin typeface="Arial"/>
                <a:cs typeface="Arial"/>
              </a:rPr>
              <a:t> </a:t>
            </a:r>
            <a:endParaRPr lang="et-EE" sz="2000">
              <a:latin typeface="Arial"/>
              <a:cs typeface="Calibri"/>
            </a:endParaRPr>
          </a:p>
          <a:p>
            <a:pPr marL="0" indent="0">
              <a:buNone/>
            </a:pPr>
            <a:r>
              <a:rPr lang="et-EE" sz="2000" err="1">
                <a:latin typeface="Arial"/>
                <a:cs typeface="Arial"/>
              </a:rPr>
              <a:t>is</a:t>
            </a:r>
            <a:r>
              <a:rPr lang="et-EE" sz="2000">
                <a:latin typeface="Arial"/>
                <a:cs typeface="Arial"/>
              </a:rPr>
              <a:t> </a:t>
            </a:r>
            <a:r>
              <a:rPr lang="et-EE" sz="2000" err="1">
                <a:latin typeface="Arial"/>
                <a:cs typeface="Arial"/>
              </a:rPr>
              <a:t>likely</a:t>
            </a:r>
            <a:r>
              <a:rPr lang="et-EE" sz="2000">
                <a:latin typeface="Arial"/>
                <a:cs typeface="Arial"/>
              </a:rPr>
              <a:t> </a:t>
            </a:r>
            <a:r>
              <a:rPr lang="et-EE" sz="2000" err="1">
                <a:latin typeface="Arial"/>
                <a:cs typeface="Arial"/>
              </a:rPr>
              <a:t>to</a:t>
            </a:r>
            <a:r>
              <a:rPr lang="et-EE" sz="2000">
                <a:latin typeface="Arial"/>
                <a:cs typeface="Arial"/>
              </a:rPr>
              <a:t> </a:t>
            </a:r>
            <a:r>
              <a:rPr lang="et-EE" sz="2000" err="1">
                <a:latin typeface="Arial"/>
                <a:cs typeface="Arial"/>
              </a:rPr>
              <a:t>produce</a:t>
            </a:r>
            <a:r>
              <a:rPr lang="et-EE" sz="2000">
                <a:latin typeface="Arial"/>
                <a:cs typeface="Arial"/>
              </a:rPr>
              <a:t> </a:t>
            </a:r>
            <a:r>
              <a:rPr lang="et-EE" sz="2000" err="1">
                <a:latin typeface="Arial"/>
                <a:cs typeface="Arial"/>
              </a:rPr>
              <a:t>an</a:t>
            </a:r>
            <a:r>
              <a:rPr lang="et-EE" sz="2000">
                <a:latin typeface="Arial"/>
                <a:cs typeface="Arial"/>
              </a:rPr>
              <a:t> </a:t>
            </a:r>
            <a:r>
              <a:rPr lang="et-EE" sz="2000" err="1">
                <a:latin typeface="Arial"/>
                <a:cs typeface="Arial"/>
              </a:rPr>
              <a:t>increase</a:t>
            </a:r>
            <a:r>
              <a:rPr lang="et-EE" sz="2000">
                <a:latin typeface="Arial"/>
                <a:cs typeface="Arial"/>
              </a:rPr>
              <a:t> of SWS; </a:t>
            </a:r>
            <a:endParaRPr lang="et-EE" sz="2000">
              <a:latin typeface="Arial"/>
              <a:ea typeface="Calibri"/>
              <a:cs typeface="Calibri"/>
            </a:endParaRPr>
          </a:p>
          <a:p>
            <a:pPr marL="0" indent="0">
              <a:buNone/>
            </a:pPr>
            <a:r>
              <a:rPr lang="et-EE" sz="2000" err="1">
                <a:latin typeface="Arial"/>
                <a:cs typeface="Arial"/>
              </a:rPr>
              <a:t>acute</a:t>
            </a:r>
            <a:r>
              <a:rPr lang="et-EE" sz="2000">
                <a:latin typeface="Arial"/>
                <a:cs typeface="Arial"/>
              </a:rPr>
              <a:t> </a:t>
            </a:r>
            <a:r>
              <a:rPr lang="et-EE" sz="2000" err="1">
                <a:latin typeface="Arial"/>
                <a:cs typeface="Arial"/>
              </a:rPr>
              <a:t>withdrawal</a:t>
            </a:r>
            <a:r>
              <a:rPr lang="et-EE" sz="2000">
                <a:latin typeface="Arial"/>
                <a:cs typeface="Arial"/>
              </a:rPr>
              <a:t> </a:t>
            </a:r>
            <a:r>
              <a:rPr lang="et-EE" sz="2000" err="1">
                <a:latin typeface="Arial"/>
                <a:cs typeface="Arial"/>
              </a:rPr>
              <a:t>from</a:t>
            </a:r>
            <a:r>
              <a:rPr lang="et-EE" sz="2000">
                <a:latin typeface="Arial"/>
                <a:cs typeface="Arial"/>
              </a:rPr>
              <a:t> a </a:t>
            </a:r>
            <a:r>
              <a:rPr lang="et-EE" sz="2000" err="1">
                <a:latin typeface="Arial"/>
                <a:cs typeface="Arial"/>
              </a:rPr>
              <a:t>tricyclic</a:t>
            </a:r>
            <a:r>
              <a:rPr lang="et-EE" sz="2000">
                <a:latin typeface="Arial"/>
                <a:cs typeface="Arial"/>
              </a:rPr>
              <a:t> </a:t>
            </a:r>
            <a:r>
              <a:rPr lang="et-EE" sz="2000" err="1">
                <a:latin typeface="Arial"/>
                <a:cs typeface="Arial"/>
              </a:rPr>
              <a:t>antidepressant</a:t>
            </a:r>
            <a:r>
              <a:rPr lang="et-EE" sz="2000">
                <a:latin typeface="Arial"/>
                <a:cs typeface="Arial"/>
              </a:rPr>
              <a:t> </a:t>
            </a:r>
            <a:r>
              <a:rPr lang="et-EE" sz="2000" err="1">
                <a:latin typeface="Arial"/>
                <a:cs typeface="Arial"/>
              </a:rPr>
              <a:t>or</a:t>
            </a:r>
            <a:r>
              <a:rPr lang="et-EE" sz="2000">
                <a:latin typeface="Arial"/>
                <a:cs typeface="Arial"/>
              </a:rPr>
              <a:t> </a:t>
            </a:r>
            <a:endParaRPr lang="et-EE" sz="2000">
              <a:latin typeface="Calibri" panose="020F0502020204030204"/>
              <a:cs typeface="Calibri"/>
            </a:endParaRPr>
          </a:p>
          <a:p>
            <a:pPr marL="0" indent="0">
              <a:buNone/>
            </a:pPr>
            <a:r>
              <a:rPr lang="et-EE" sz="2000" err="1">
                <a:latin typeface="Arial"/>
                <a:cs typeface="Arial"/>
              </a:rPr>
              <a:t>monoamine</a:t>
            </a:r>
            <a:r>
              <a:rPr lang="et-EE" sz="2000">
                <a:latin typeface="Arial"/>
                <a:cs typeface="Arial"/>
              </a:rPr>
              <a:t> </a:t>
            </a:r>
            <a:r>
              <a:rPr lang="et-EE" sz="2000" err="1">
                <a:latin typeface="Arial"/>
                <a:cs typeface="Arial"/>
              </a:rPr>
              <a:t>oxidase</a:t>
            </a:r>
            <a:r>
              <a:rPr lang="et-EE" sz="2000">
                <a:latin typeface="Arial"/>
                <a:cs typeface="Arial"/>
              </a:rPr>
              <a:t> </a:t>
            </a:r>
            <a:r>
              <a:rPr lang="et-EE" sz="2000" err="1">
                <a:latin typeface="Arial"/>
                <a:cs typeface="Arial"/>
              </a:rPr>
              <a:t>inhibitor</a:t>
            </a:r>
            <a:r>
              <a:rPr lang="et-EE" sz="2000">
                <a:latin typeface="Arial"/>
                <a:cs typeface="Arial"/>
              </a:rPr>
              <a:t> </a:t>
            </a:r>
            <a:r>
              <a:rPr lang="et-EE" sz="2000" err="1">
                <a:latin typeface="Arial"/>
                <a:cs typeface="Arial"/>
              </a:rPr>
              <a:t>is</a:t>
            </a:r>
            <a:r>
              <a:rPr lang="et-EE" sz="2000">
                <a:latin typeface="Arial"/>
                <a:cs typeface="Arial"/>
              </a:rPr>
              <a:t> </a:t>
            </a:r>
            <a:r>
              <a:rPr lang="et-EE" sz="2000" err="1">
                <a:latin typeface="Arial"/>
                <a:cs typeface="Arial"/>
              </a:rPr>
              <a:t>likely</a:t>
            </a:r>
            <a:r>
              <a:rPr lang="et-EE" sz="2000">
                <a:latin typeface="Arial"/>
                <a:cs typeface="Arial"/>
              </a:rPr>
              <a:t> </a:t>
            </a:r>
            <a:r>
              <a:rPr lang="et-EE" sz="2000" err="1">
                <a:latin typeface="Arial"/>
                <a:cs typeface="Arial"/>
              </a:rPr>
              <a:t>to</a:t>
            </a:r>
            <a:r>
              <a:rPr lang="et-EE" sz="2000">
                <a:latin typeface="Arial"/>
                <a:cs typeface="Arial"/>
              </a:rPr>
              <a:t> </a:t>
            </a:r>
            <a:r>
              <a:rPr lang="et-EE" sz="2000" err="1">
                <a:latin typeface="Arial"/>
                <a:cs typeface="Arial"/>
              </a:rPr>
              <a:t>produce</a:t>
            </a:r>
            <a:r>
              <a:rPr lang="et-EE" sz="2000">
                <a:latin typeface="Arial"/>
                <a:cs typeface="Arial"/>
              </a:rPr>
              <a:t> </a:t>
            </a:r>
            <a:r>
              <a:rPr lang="et-EE" sz="2000" err="1">
                <a:latin typeface="Arial"/>
                <a:cs typeface="Arial"/>
              </a:rPr>
              <a:t>an</a:t>
            </a:r>
            <a:r>
              <a:rPr lang="et-EE" sz="2000">
                <a:latin typeface="Arial"/>
                <a:cs typeface="Arial"/>
              </a:rPr>
              <a:t> </a:t>
            </a:r>
            <a:r>
              <a:rPr lang="et-EE" sz="2000" err="1">
                <a:latin typeface="Arial"/>
                <a:cs typeface="Arial"/>
              </a:rPr>
              <a:t>increase</a:t>
            </a:r>
            <a:r>
              <a:rPr lang="et-EE" sz="2000">
                <a:latin typeface="Arial"/>
                <a:cs typeface="Arial"/>
              </a:rPr>
              <a:t> of REM </a:t>
            </a:r>
            <a:r>
              <a:rPr lang="et-EE" sz="2000" err="1">
                <a:latin typeface="Arial"/>
                <a:cs typeface="Arial"/>
              </a:rPr>
              <a:t>sleep</a:t>
            </a:r>
            <a:r>
              <a:rPr lang="et-EE" sz="2000">
                <a:latin typeface="Arial"/>
                <a:cs typeface="Arial"/>
              </a:rPr>
              <a:t>. </a:t>
            </a:r>
            <a:endParaRPr lang="et-EE" sz="2000">
              <a:latin typeface="Calibri" panose="020F0502020204030204"/>
              <a:ea typeface="Calibri"/>
              <a:cs typeface="Calibri"/>
            </a:endParaRPr>
          </a:p>
        </p:txBody>
      </p:sp>
      <p:sp>
        <p:nvSpPr>
          <p:cNvPr id="4" name="Slaidinumbri kohatäide 3">
            <a:extLst>
              <a:ext uri="{FF2B5EF4-FFF2-40B4-BE49-F238E27FC236}">
                <a16:creationId xmlns:a16="http://schemas.microsoft.com/office/drawing/2014/main" id="{CBC0DE84-AE1A-1FAF-EAA5-66E6D7BE69EA}"/>
              </a:ext>
            </a:extLst>
          </p:cNvPr>
          <p:cNvSpPr>
            <a:spLocks noGrp="1"/>
          </p:cNvSpPr>
          <p:nvPr>
            <p:ph type="sldNum" sz="quarter" idx="12"/>
          </p:nvPr>
        </p:nvSpPr>
        <p:spPr/>
        <p:txBody>
          <a:bodyPr/>
          <a:lstStyle/>
          <a:p>
            <a:fld id="{ACB39D88-BA65-4AE1-96B5-60FEA6385BB0}" type="slidenum">
              <a:rPr lang="et-EE" smtClean="0"/>
              <a:t>33</a:t>
            </a:fld>
            <a:endParaRPr lang="et-EE"/>
          </a:p>
        </p:txBody>
      </p:sp>
      <p:pic>
        <p:nvPicPr>
          <p:cNvPr id="5" name="Pilt 5" descr="Pilt, millel on kujutatud logo&#10;&#10;Kirjeldus on genereeritud automaatselt">
            <a:extLst>
              <a:ext uri="{FF2B5EF4-FFF2-40B4-BE49-F238E27FC236}">
                <a16:creationId xmlns:a16="http://schemas.microsoft.com/office/drawing/2014/main" id="{719189FD-C3D8-D67F-6D44-DD23F21455F3}"/>
              </a:ext>
            </a:extLst>
          </p:cNvPr>
          <p:cNvPicPr>
            <a:picLocks noChangeAspect="1"/>
          </p:cNvPicPr>
          <p:nvPr/>
        </p:nvPicPr>
        <p:blipFill>
          <a:blip r:embed="rId2"/>
          <a:stretch>
            <a:fillRect/>
          </a:stretch>
        </p:blipFill>
        <p:spPr>
          <a:xfrm>
            <a:off x="59358" y="4951992"/>
            <a:ext cx="1648288" cy="1847398"/>
          </a:xfrm>
          <a:prstGeom prst="rect">
            <a:avLst/>
          </a:prstGeom>
        </p:spPr>
      </p:pic>
    </p:spTree>
    <p:extLst>
      <p:ext uri="{BB962C8B-B14F-4D97-AF65-F5344CB8AC3E}">
        <p14:creationId xmlns:p14="http://schemas.microsoft.com/office/powerpoint/2010/main" val="3797841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9BE6D91-E860-A024-154D-1001075E5FE3}"/>
              </a:ext>
            </a:extLst>
          </p:cNvPr>
          <p:cNvSpPr>
            <a:spLocks noGrp="1"/>
          </p:cNvSpPr>
          <p:nvPr>
            <p:ph type="title"/>
          </p:nvPr>
        </p:nvSpPr>
        <p:spPr/>
        <p:txBody>
          <a:bodyPr/>
          <a:lstStyle/>
          <a:p>
            <a:r>
              <a:rPr lang="et-EE" err="1">
                <a:latin typeface="Arial"/>
                <a:cs typeface="Calibri Light"/>
              </a:rPr>
              <a:t>Hypnotics</a:t>
            </a:r>
            <a:r>
              <a:rPr lang="et-EE">
                <a:latin typeface="Arial"/>
                <a:cs typeface="Calibri Light"/>
              </a:rPr>
              <a:t>, </a:t>
            </a:r>
            <a:r>
              <a:rPr lang="et-EE" err="1">
                <a:latin typeface="Arial"/>
                <a:cs typeface="Calibri Light"/>
              </a:rPr>
              <a:t>sleep-aid</a:t>
            </a:r>
            <a:r>
              <a:rPr lang="et-EE">
                <a:latin typeface="Arial"/>
                <a:cs typeface="Calibri Light"/>
              </a:rPr>
              <a:t> </a:t>
            </a:r>
            <a:br>
              <a:rPr lang="et-EE">
                <a:latin typeface="Arial"/>
                <a:cs typeface="Calibri Light"/>
              </a:rPr>
            </a:br>
            <a:r>
              <a:rPr lang="et-EE" err="1">
                <a:latin typeface="Arial"/>
                <a:cs typeface="Calibri Light"/>
              </a:rPr>
              <a:t>pills</a:t>
            </a:r>
            <a:endParaRPr lang="et-EE" err="1">
              <a:latin typeface="Arial"/>
            </a:endParaRPr>
          </a:p>
        </p:txBody>
      </p:sp>
      <p:sp>
        <p:nvSpPr>
          <p:cNvPr id="3" name="Sisu kohatäide 2">
            <a:extLst>
              <a:ext uri="{FF2B5EF4-FFF2-40B4-BE49-F238E27FC236}">
                <a16:creationId xmlns:a16="http://schemas.microsoft.com/office/drawing/2014/main" id="{31AAFC37-2975-E908-265F-0D0631D33036}"/>
              </a:ext>
            </a:extLst>
          </p:cNvPr>
          <p:cNvSpPr>
            <a:spLocks noGrp="1"/>
          </p:cNvSpPr>
          <p:nvPr>
            <p:ph sz="half" idx="1"/>
          </p:nvPr>
        </p:nvSpPr>
        <p:spPr>
          <a:xfrm>
            <a:off x="1947909" y="1122810"/>
            <a:ext cx="5181600" cy="4351338"/>
          </a:xfrm>
        </p:spPr>
        <p:txBody>
          <a:bodyPr vert="horz" lIns="91440" tIns="45720" rIns="91440" bIns="45720" rtlCol="0" anchor="t">
            <a:normAutofit fontScale="92500" lnSpcReduction="20000"/>
          </a:bodyPr>
          <a:lstStyle/>
          <a:p>
            <a:r>
              <a:rPr lang="et-EE" sz="2400" err="1">
                <a:solidFill>
                  <a:srgbClr val="0A0A0A"/>
                </a:solidFill>
                <a:ea typeface="+mn-lt"/>
                <a:cs typeface="+mn-lt"/>
              </a:rPr>
              <a:t>Two</a:t>
            </a:r>
            <a:r>
              <a:rPr lang="et-EE" sz="2400">
                <a:solidFill>
                  <a:srgbClr val="0A0A0A"/>
                </a:solidFill>
                <a:ea typeface="+mn-lt"/>
                <a:cs typeface="+mn-lt"/>
              </a:rPr>
              <a:t> </a:t>
            </a:r>
            <a:r>
              <a:rPr lang="et-EE" sz="2400" err="1">
                <a:solidFill>
                  <a:srgbClr val="0A0A0A"/>
                </a:solidFill>
                <a:ea typeface="+mn-lt"/>
                <a:cs typeface="+mn-lt"/>
              </a:rPr>
              <a:t>main</a:t>
            </a:r>
            <a:r>
              <a:rPr lang="et-EE" sz="2400">
                <a:solidFill>
                  <a:srgbClr val="0A0A0A"/>
                </a:solidFill>
                <a:ea typeface="+mn-lt"/>
                <a:cs typeface="+mn-lt"/>
              </a:rPr>
              <a:t> </a:t>
            </a:r>
            <a:r>
              <a:rPr lang="et-EE" sz="2400" err="1">
                <a:solidFill>
                  <a:srgbClr val="0A0A0A"/>
                </a:solidFill>
                <a:ea typeface="+mn-lt"/>
                <a:cs typeface="+mn-lt"/>
              </a:rPr>
              <a:t>types</a:t>
            </a:r>
            <a:r>
              <a:rPr lang="et-EE" sz="2400">
                <a:solidFill>
                  <a:srgbClr val="0A0A0A"/>
                </a:solidFill>
                <a:ea typeface="+mn-lt"/>
                <a:cs typeface="+mn-lt"/>
              </a:rPr>
              <a:t> of </a:t>
            </a:r>
            <a:r>
              <a:rPr lang="et-EE" sz="2400" err="1">
                <a:solidFill>
                  <a:srgbClr val="0A0A0A"/>
                </a:solidFill>
                <a:ea typeface="+mn-lt"/>
                <a:cs typeface="+mn-lt"/>
              </a:rPr>
              <a:t>sedative-hypnotics</a:t>
            </a:r>
            <a:r>
              <a:rPr lang="et-EE" sz="2400">
                <a:solidFill>
                  <a:srgbClr val="0A0A0A"/>
                </a:solidFill>
                <a:ea typeface="+mn-lt"/>
                <a:cs typeface="+mn-lt"/>
              </a:rPr>
              <a:t> – </a:t>
            </a:r>
            <a:r>
              <a:rPr lang="et-EE" sz="2400" err="1">
                <a:solidFill>
                  <a:srgbClr val="0A0A0A"/>
                </a:solidFill>
                <a:ea typeface="+mn-lt"/>
                <a:cs typeface="+mn-lt"/>
              </a:rPr>
              <a:t>benzodiazepines</a:t>
            </a:r>
            <a:r>
              <a:rPr lang="et-EE" sz="2400">
                <a:solidFill>
                  <a:srgbClr val="0A0A0A"/>
                </a:solidFill>
                <a:ea typeface="+mn-lt"/>
                <a:cs typeface="+mn-lt"/>
              </a:rPr>
              <a:t> and Z-</a:t>
            </a:r>
            <a:r>
              <a:rPr lang="et-EE" sz="2400" err="1">
                <a:solidFill>
                  <a:srgbClr val="0A0A0A"/>
                </a:solidFill>
                <a:ea typeface="+mn-lt"/>
                <a:cs typeface="+mn-lt"/>
              </a:rPr>
              <a:t>drugs</a:t>
            </a:r>
            <a:r>
              <a:rPr lang="et-EE" sz="2400">
                <a:solidFill>
                  <a:srgbClr val="0A0A0A"/>
                </a:solidFill>
                <a:ea typeface="+mn-lt"/>
                <a:cs typeface="+mn-lt"/>
              </a:rPr>
              <a:t>. </a:t>
            </a:r>
            <a:endParaRPr lang="et-EE" sz="2400">
              <a:solidFill>
                <a:srgbClr val="000000"/>
              </a:solidFill>
              <a:ea typeface="+mn-lt"/>
              <a:cs typeface="+mn-lt"/>
            </a:endParaRPr>
          </a:p>
          <a:p>
            <a:r>
              <a:rPr lang="et-EE" sz="2400" err="1">
                <a:solidFill>
                  <a:srgbClr val="0A0A0A"/>
                </a:solidFill>
                <a:ea typeface="+mn-lt"/>
                <a:cs typeface="+mn-lt"/>
              </a:rPr>
              <a:t>Common</a:t>
            </a:r>
            <a:r>
              <a:rPr lang="et-EE" sz="2400">
                <a:solidFill>
                  <a:srgbClr val="0A0A0A"/>
                </a:solidFill>
                <a:ea typeface="+mn-lt"/>
                <a:cs typeface="+mn-lt"/>
              </a:rPr>
              <a:t> </a:t>
            </a:r>
            <a:r>
              <a:rPr lang="et-EE" sz="2400" err="1">
                <a:solidFill>
                  <a:srgbClr val="0A0A0A"/>
                </a:solidFill>
                <a:ea typeface="+mn-lt"/>
                <a:cs typeface="+mn-lt"/>
              </a:rPr>
              <a:t>benzodiazepines</a:t>
            </a:r>
            <a:r>
              <a:rPr lang="et-EE" sz="2400">
                <a:solidFill>
                  <a:srgbClr val="0A0A0A"/>
                </a:solidFill>
                <a:ea typeface="+mn-lt"/>
                <a:cs typeface="+mn-lt"/>
              </a:rPr>
              <a:t>: </a:t>
            </a:r>
            <a:endParaRPr lang="et-EE" sz="2400">
              <a:solidFill>
                <a:srgbClr val="000000"/>
              </a:solidFill>
              <a:ea typeface="+mn-lt"/>
              <a:cs typeface="+mn-lt"/>
            </a:endParaRPr>
          </a:p>
          <a:p>
            <a:r>
              <a:rPr lang="et-EE" sz="2400">
                <a:solidFill>
                  <a:srgbClr val="0A0A0A"/>
                </a:solidFill>
                <a:ea typeface="+mn-lt"/>
                <a:cs typeface="+mn-lt"/>
              </a:rPr>
              <a:t> </a:t>
            </a:r>
            <a:r>
              <a:rPr lang="et-EE" sz="2400" err="1">
                <a:solidFill>
                  <a:srgbClr val="0A0A0A"/>
                </a:solidFill>
                <a:ea typeface="+mn-lt"/>
                <a:cs typeface="+mn-lt"/>
              </a:rPr>
              <a:t>Xanax</a:t>
            </a:r>
            <a:r>
              <a:rPr lang="et-EE" sz="2400">
                <a:solidFill>
                  <a:srgbClr val="0A0A0A"/>
                </a:solidFill>
                <a:ea typeface="+mn-lt"/>
                <a:cs typeface="+mn-lt"/>
              </a:rPr>
              <a:t> (</a:t>
            </a:r>
            <a:r>
              <a:rPr lang="et-EE" sz="2400" err="1">
                <a:solidFill>
                  <a:srgbClr val="0A0A0A"/>
                </a:solidFill>
                <a:ea typeface="+mn-lt"/>
                <a:cs typeface="+mn-lt"/>
              </a:rPr>
              <a:t>alprazolam</a:t>
            </a:r>
            <a:r>
              <a:rPr lang="et-EE" sz="2400">
                <a:solidFill>
                  <a:srgbClr val="0A0A0A"/>
                </a:solidFill>
                <a:ea typeface="+mn-lt"/>
                <a:cs typeface="+mn-lt"/>
              </a:rPr>
              <a:t>), </a:t>
            </a:r>
            <a:r>
              <a:rPr lang="et-EE" sz="2400" err="1">
                <a:solidFill>
                  <a:srgbClr val="0A0A0A"/>
                </a:solidFill>
                <a:ea typeface="+mn-lt"/>
                <a:cs typeface="+mn-lt"/>
              </a:rPr>
              <a:t>Valium</a:t>
            </a:r>
            <a:r>
              <a:rPr lang="et-EE" sz="2400">
                <a:solidFill>
                  <a:srgbClr val="0A0A0A"/>
                </a:solidFill>
                <a:ea typeface="+mn-lt"/>
                <a:cs typeface="+mn-lt"/>
              </a:rPr>
              <a:t> (</a:t>
            </a:r>
            <a:r>
              <a:rPr lang="et-EE" sz="2400" err="1">
                <a:solidFill>
                  <a:srgbClr val="0A0A0A"/>
                </a:solidFill>
                <a:ea typeface="+mn-lt"/>
                <a:cs typeface="+mn-lt"/>
              </a:rPr>
              <a:t>diazepam</a:t>
            </a:r>
            <a:r>
              <a:rPr lang="et-EE" sz="2400">
                <a:solidFill>
                  <a:srgbClr val="0A0A0A"/>
                </a:solidFill>
                <a:ea typeface="+mn-lt"/>
                <a:cs typeface="+mn-lt"/>
              </a:rPr>
              <a:t>), </a:t>
            </a:r>
            <a:r>
              <a:rPr lang="et-EE" sz="2400" err="1">
                <a:solidFill>
                  <a:srgbClr val="0A0A0A"/>
                </a:solidFill>
                <a:ea typeface="+mn-lt"/>
                <a:cs typeface="+mn-lt"/>
              </a:rPr>
              <a:t>Ativan</a:t>
            </a:r>
            <a:r>
              <a:rPr lang="et-EE" sz="2400">
                <a:solidFill>
                  <a:srgbClr val="0A0A0A"/>
                </a:solidFill>
                <a:ea typeface="+mn-lt"/>
                <a:cs typeface="+mn-lt"/>
              </a:rPr>
              <a:t> (</a:t>
            </a:r>
            <a:r>
              <a:rPr lang="et-EE" sz="2400" err="1">
                <a:solidFill>
                  <a:srgbClr val="0A0A0A"/>
                </a:solidFill>
                <a:ea typeface="+mn-lt"/>
                <a:cs typeface="+mn-lt"/>
              </a:rPr>
              <a:t>lorazepam</a:t>
            </a:r>
            <a:r>
              <a:rPr lang="et-EE" sz="2400">
                <a:solidFill>
                  <a:srgbClr val="0A0A0A"/>
                </a:solidFill>
                <a:ea typeface="+mn-lt"/>
                <a:cs typeface="+mn-lt"/>
              </a:rPr>
              <a:t>)</a:t>
            </a:r>
            <a:endParaRPr lang="et-EE" sz="2400">
              <a:solidFill>
                <a:srgbClr val="000000"/>
              </a:solidFill>
              <a:ea typeface="+mn-lt"/>
              <a:cs typeface="+mn-lt"/>
            </a:endParaRPr>
          </a:p>
          <a:p>
            <a:r>
              <a:rPr lang="et-EE" sz="2400">
                <a:solidFill>
                  <a:srgbClr val="0A0A0A"/>
                </a:solidFill>
                <a:ea typeface="+mn-lt"/>
                <a:cs typeface="+mn-lt"/>
              </a:rPr>
              <a:t> </a:t>
            </a:r>
            <a:r>
              <a:rPr lang="et-EE" sz="2400" err="1">
                <a:solidFill>
                  <a:srgbClr val="0A0A0A"/>
                </a:solidFill>
                <a:ea typeface="+mn-lt"/>
                <a:cs typeface="+mn-lt"/>
              </a:rPr>
              <a:t>Common</a:t>
            </a:r>
            <a:r>
              <a:rPr lang="et-EE" sz="2400">
                <a:solidFill>
                  <a:srgbClr val="0A0A0A"/>
                </a:solidFill>
                <a:ea typeface="+mn-lt"/>
                <a:cs typeface="+mn-lt"/>
              </a:rPr>
              <a:t> Z-</a:t>
            </a:r>
            <a:r>
              <a:rPr lang="et-EE" sz="2400" err="1">
                <a:solidFill>
                  <a:srgbClr val="0A0A0A"/>
                </a:solidFill>
                <a:ea typeface="+mn-lt"/>
                <a:cs typeface="+mn-lt"/>
              </a:rPr>
              <a:t>drugs</a:t>
            </a:r>
            <a:r>
              <a:rPr lang="et-EE" sz="2400">
                <a:solidFill>
                  <a:srgbClr val="0A0A0A"/>
                </a:solidFill>
                <a:ea typeface="+mn-lt"/>
                <a:cs typeface="+mn-lt"/>
              </a:rPr>
              <a:t>:</a:t>
            </a:r>
            <a:endParaRPr lang="et-EE" sz="2400">
              <a:solidFill>
                <a:srgbClr val="000000"/>
              </a:solidFill>
              <a:ea typeface="+mn-lt"/>
              <a:cs typeface="+mn-lt"/>
            </a:endParaRPr>
          </a:p>
          <a:p>
            <a:r>
              <a:rPr lang="et-EE" sz="2400" err="1">
                <a:solidFill>
                  <a:srgbClr val="0A0A0A"/>
                </a:solidFill>
                <a:ea typeface="+mn-lt"/>
                <a:cs typeface="+mn-lt"/>
              </a:rPr>
              <a:t>Ambien</a:t>
            </a:r>
            <a:r>
              <a:rPr lang="et-EE" sz="2400">
                <a:solidFill>
                  <a:srgbClr val="0A0A0A"/>
                </a:solidFill>
                <a:ea typeface="+mn-lt"/>
                <a:cs typeface="+mn-lt"/>
              </a:rPr>
              <a:t> (</a:t>
            </a:r>
            <a:r>
              <a:rPr lang="et-EE" sz="2400" err="1">
                <a:solidFill>
                  <a:srgbClr val="0A0A0A"/>
                </a:solidFill>
                <a:ea typeface="+mn-lt"/>
                <a:cs typeface="+mn-lt"/>
              </a:rPr>
              <a:t>zolpidem</a:t>
            </a:r>
            <a:r>
              <a:rPr lang="et-EE" sz="2400">
                <a:solidFill>
                  <a:srgbClr val="0A0A0A"/>
                </a:solidFill>
                <a:ea typeface="+mn-lt"/>
                <a:cs typeface="+mn-lt"/>
              </a:rPr>
              <a:t>), </a:t>
            </a:r>
            <a:r>
              <a:rPr lang="et-EE" sz="2400" err="1">
                <a:solidFill>
                  <a:srgbClr val="0A0A0A"/>
                </a:solidFill>
                <a:ea typeface="+mn-lt"/>
                <a:cs typeface="+mn-lt"/>
              </a:rPr>
              <a:t>Lunesta</a:t>
            </a:r>
            <a:r>
              <a:rPr lang="et-EE" sz="2400">
                <a:solidFill>
                  <a:srgbClr val="0A0A0A"/>
                </a:solidFill>
                <a:ea typeface="+mn-lt"/>
                <a:cs typeface="+mn-lt"/>
              </a:rPr>
              <a:t> (</a:t>
            </a:r>
            <a:r>
              <a:rPr lang="et-EE" sz="2400" err="1">
                <a:solidFill>
                  <a:srgbClr val="0A0A0A"/>
                </a:solidFill>
                <a:ea typeface="+mn-lt"/>
                <a:cs typeface="+mn-lt"/>
              </a:rPr>
              <a:t>eszopiclone</a:t>
            </a:r>
            <a:r>
              <a:rPr lang="et-EE" sz="2400">
                <a:solidFill>
                  <a:srgbClr val="0A0A0A"/>
                </a:solidFill>
                <a:ea typeface="+mn-lt"/>
                <a:cs typeface="+mn-lt"/>
              </a:rPr>
              <a:t>), </a:t>
            </a:r>
            <a:r>
              <a:rPr lang="et-EE" sz="2400" err="1">
                <a:solidFill>
                  <a:srgbClr val="0A0A0A"/>
                </a:solidFill>
                <a:ea typeface="+mn-lt"/>
                <a:cs typeface="+mn-lt"/>
              </a:rPr>
              <a:t>Sonata</a:t>
            </a:r>
            <a:r>
              <a:rPr lang="et-EE" sz="2400">
                <a:solidFill>
                  <a:srgbClr val="0A0A0A"/>
                </a:solidFill>
                <a:ea typeface="+mn-lt"/>
                <a:cs typeface="+mn-lt"/>
              </a:rPr>
              <a:t> (</a:t>
            </a:r>
            <a:r>
              <a:rPr lang="et-EE" sz="2400" err="1">
                <a:solidFill>
                  <a:srgbClr val="0A0A0A"/>
                </a:solidFill>
                <a:ea typeface="+mn-lt"/>
                <a:cs typeface="+mn-lt"/>
              </a:rPr>
              <a:t>zaleplon</a:t>
            </a:r>
            <a:r>
              <a:rPr lang="et-EE" sz="2400">
                <a:solidFill>
                  <a:srgbClr val="0A0A0A"/>
                </a:solidFill>
                <a:ea typeface="+mn-lt"/>
                <a:cs typeface="+mn-lt"/>
              </a:rPr>
              <a:t>). </a:t>
            </a:r>
            <a:endParaRPr lang="et-EE" sz="2400">
              <a:solidFill>
                <a:srgbClr val="000000"/>
              </a:solidFill>
              <a:ea typeface="+mn-lt"/>
              <a:cs typeface="+mn-lt"/>
            </a:endParaRPr>
          </a:p>
          <a:p>
            <a:pPr marL="0" indent="0">
              <a:buNone/>
            </a:pPr>
            <a:endParaRPr lang="et-EE" sz="2400">
              <a:solidFill>
                <a:srgbClr val="0A0A0A"/>
              </a:solidFill>
              <a:ea typeface="+mn-lt"/>
              <a:cs typeface="+mn-lt"/>
            </a:endParaRPr>
          </a:p>
          <a:p>
            <a:pPr marL="0" indent="0">
              <a:buNone/>
            </a:pPr>
            <a:r>
              <a:rPr lang="et-EE" sz="2400" err="1">
                <a:solidFill>
                  <a:srgbClr val="0A0A0A"/>
                </a:solidFill>
                <a:ea typeface="+mn-lt"/>
                <a:cs typeface="+mn-lt"/>
              </a:rPr>
              <a:t>Often</a:t>
            </a:r>
            <a:r>
              <a:rPr lang="et-EE" sz="2400">
                <a:solidFill>
                  <a:srgbClr val="0A0A0A"/>
                </a:solidFill>
                <a:ea typeface="+mn-lt"/>
                <a:cs typeface="+mn-lt"/>
              </a:rPr>
              <a:t> </a:t>
            </a:r>
            <a:r>
              <a:rPr lang="et-EE" sz="2400" err="1">
                <a:solidFill>
                  <a:srgbClr val="0A0A0A"/>
                </a:solidFill>
                <a:ea typeface="+mn-lt"/>
                <a:cs typeface="+mn-lt"/>
              </a:rPr>
              <a:t>prescribed</a:t>
            </a:r>
            <a:r>
              <a:rPr lang="et-EE" sz="2400">
                <a:solidFill>
                  <a:srgbClr val="0A0A0A"/>
                </a:solidFill>
                <a:ea typeface="+mn-lt"/>
                <a:cs typeface="+mn-lt"/>
              </a:rPr>
              <a:t> </a:t>
            </a:r>
            <a:r>
              <a:rPr lang="et-EE" sz="2400" err="1">
                <a:solidFill>
                  <a:srgbClr val="0A0A0A"/>
                </a:solidFill>
                <a:ea typeface="+mn-lt"/>
                <a:cs typeface="+mn-lt"/>
              </a:rPr>
              <a:t>for</a:t>
            </a:r>
            <a:r>
              <a:rPr lang="et-EE" sz="2400">
                <a:solidFill>
                  <a:srgbClr val="0A0A0A"/>
                </a:solidFill>
                <a:ea typeface="+mn-lt"/>
                <a:cs typeface="+mn-lt"/>
              </a:rPr>
              <a:t> </a:t>
            </a:r>
            <a:r>
              <a:rPr lang="et-EE" sz="2400" err="1">
                <a:solidFill>
                  <a:srgbClr val="0A0A0A"/>
                </a:solidFill>
                <a:ea typeface="+mn-lt"/>
                <a:cs typeface="+mn-lt"/>
              </a:rPr>
              <a:t>patients</a:t>
            </a:r>
            <a:r>
              <a:rPr lang="et-EE" sz="2400">
                <a:solidFill>
                  <a:srgbClr val="0A0A0A"/>
                </a:solidFill>
                <a:ea typeface="+mn-lt"/>
                <a:cs typeface="+mn-lt"/>
              </a:rPr>
              <a:t> </a:t>
            </a:r>
            <a:r>
              <a:rPr lang="et-EE" sz="2400" err="1">
                <a:solidFill>
                  <a:srgbClr val="0A0A0A"/>
                </a:solidFill>
                <a:ea typeface="+mn-lt"/>
                <a:cs typeface="+mn-lt"/>
              </a:rPr>
              <a:t>with</a:t>
            </a:r>
            <a:r>
              <a:rPr lang="et-EE" sz="2400">
                <a:solidFill>
                  <a:srgbClr val="0A0A0A"/>
                </a:solidFill>
                <a:ea typeface="+mn-lt"/>
                <a:cs typeface="+mn-lt"/>
              </a:rPr>
              <a:t> </a:t>
            </a:r>
            <a:r>
              <a:rPr lang="et-EE" sz="2400" err="1">
                <a:solidFill>
                  <a:srgbClr val="0A0A0A"/>
                </a:solidFill>
                <a:ea typeface="+mn-lt"/>
                <a:cs typeface="+mn-lt"/>
              </a:rPr>
              <a:t>anxiety</a:t>
            </a:r>
            <a:r>
              <a:rPr lang="et-EE" sz="2400">
                <a:solidFill>
                  <a:srgbClr val="0A0A0A"/>
                </a:solidFill>
                <a:ea typeface="+mn-lt"/>
                <a:cs typeface="+mn-lt"/>
              </a:rPr>
              <a:t> and </a:t>
            </a:r>
            <a:r>
              <a:rPr lang="et-EE" sz="2400" err="1">
                <a:solidFill>
                  <a:srgbClr val="0A0A0A"/>
                </a:solidFill>
                <a:ea typeface="+mn-lt"/>
                <a:cs typeface="+mn-lt"/>
              </a:rPr>
              <a:t>difficulty</a:t>
            </a:r>
            <a:r>
              <a:rPr lang="et-EE" sz="2400">
                <a:solidFill>
                  <a:srgbClr val="0A0A0A"/>
                </a:solidFill>
                <a:ea typeface="+mn-lt"/>
                <a:cs typeface="+mn-lt"/>
              </a:rPr>
              <a:t> </a:t>
            </a:r>
            <a:r>
              <a:rPr lang="et-EE" sz="2400" err="1">
                <a:solidFill>
                  <a:srgbClr val="0A0A0A"/>
                </a:solidFill>
                <a:ea typeface="+mn-lt"/>
                <a:cs typeface="+mn-lt"/>
              </a:rPr>
              <a:t>sleeping</a:t>
            </a:r>
            <a:endParaRPr lang="et-EE" sz="2400" err="1">
              <a:cs typeface="Calibri" panose="020F0502020204030204"/>
            </a:endParaRPr>
          </a:p>
          <a:p>
            <a:pPr marL="0" indent="0">
              <a:buNone/>
            </a:pPr>
            <a:br>
              <a:rPr lang="en-US"/>
            </a:br>
            <a:r>
              <a:rPr lang="en-US">
                <a:cs typeface="Calibri" panose="020F0502020204030204"/>
              </a:rPr>
              <a:t>Simultaneous use of alcohol, drugs.</a:t>
            </a:r>
          </a:p>
        </p:txBody>
      </p:sp>
      <p:sp>
        <p:nvSpPr>
          <p:cNvPr id="4" name="Sisu kohatäide 3">
            <a:extLst>
              <a:ext uri="{FF2B5EF4-FFF2-40B4-BE49-F238E27FC236}">
                <a16:creationId xmlns:a16="http://schemas.microsoft.com/office/drawing/2014/main" id="{A33CAB59-CB68-9F46-034E-1C8E96E39FE6}"/>
              </a:ext>
            </a:extLst>
          </p:cNvPr>
          <p:cNvSpPr>
            <a:spLocks noGrp="1"/>
          </p:cNvSpPr>
          <p:nvPr>
            <p:ph sz="half" idx="2"/>
          </p:nvPr>
        </p:nvSpPr>
        <p:spPr>
          <a:xfrm>
            <a:off x="7131756" y="823736"/>
            <a:ext cx="5181600" cy="4351338"/>
          </a:xfrm>
        </p:spPr>
        <p:txBody>
          <a:bodyPr vert="horz" lIns="91440" tIns="45720" rIns="91440" bIns="45720" rtlCol="0" anchor="t">
            <a:noAutofit/>
          </a:bodyPr>
          <a:lstStyle/>
          <a:p>
            <a:pPr marL="0" indent="0">
              <a:buNone/>
            </a:pPr>
            <a:r>
              <a:rPr lang="et-EE" sz="2000" u="sng" err="1">
                <a:latin typeface="Arial"/>
                <a:ea typeface="+mn-lt"/>
                <a:cs typeface="+mn-lt"/>
              </a:rPr>
              <a:t>Consider</a:t>
            </a:r>
            <a:r>
              <a:rPr lang="et-EE" sz="2000" u="sng">
                <a:latin typeface="Arial"/>
                <a:ea typeface="+mn-lt"/>
                <a:cs typeface="+mn-lt"/>
              </a:rPr>
              <a:t> </a:t>
            </a:r>
            <a:r>
              <a:rPr lang="et-EE" sz="2000" u="sng" err="1">
                <a:latin typeface="Arial"/>
                <a:ea typeface="+mn-lt"/>
                <a:cs typeface="+mn-lt"/>
              </a:rPr>
              <a:t>signs</a:t>
            </a:r>
            <a:r>
              <a:rPr lang="et-EE" sz="2000" u="sng">
                <a:latin typeface="Arial"/>
                <a:ea typeface="+mn-lt"/>
                <a:cs typeface="+mn-lt"/>
              </a:rPr>
              <a:t> of </a:t>
            </a:r>
            <a:r>
              <a:rPr lang="et-EE" sz="2000" u="sng" err="1">
                <a:latin typeface="Arial"/>
                <a:ea typeface="+mn-lt"/>
                <a:cs typeface="+mn-lt"/>
              </a:rPr>
              <a:t>sleeping</a:t>
            </a:r>
            <a:r>
              <a:rPr lang="et-EE" sz="2000" u="sng">
                <a:latin typeface="Arial"/>
                <a:ea typeface="+mn-lt"/>
                <a:cs typeface="+mn-lt"/>
              </a:rPr>
              <a:t> pill </a:t>
            </a:r>
            <a:r>
              <a:rPr lang="et-EE" sz="2000" u="sng" err="1">
                <a:latin typeface="Arial"/>
                <a:ea typeface="+mn-lt"/>
                <a:cs typeface="+mn-lt"/>
              </a:rPr>
              <a:t>addiction</a:t>
            </a:r>
            <a:r>
              <a:rPr lang="et-EE" sz="2000" u="sng">
                <a:latin typeface="Arial"/>
                <a:ea typeface="+mn-lt"/>
                <a:cs typeface="+mn-lt"/>
              </a:rPr>
              <a:t>:</a:t>
            </a:r>
            <a:endParaRPr lang="et-EE" sz="2000" u="sng">
              <a:latin typeface="Arial"/>
              <a:cs typeface="Calibri" panose="020F0502020204030204"/>
            </a:endParaRPr>
          </a:p>
          <a:p>
            <a:pPr marL="457200" indent="-457200">
              <a:buAutoNum type="arabicPeriod"/>
            </a:pPr>
            <a:r>
              <a:rPr lang="et-EE" sz="2000" err="1">
                <a:latin typeface="Arial"/>
                <a:ea typeface="+mn-lt"/>
                <a:cs typeface="+mn-lt"/>
              </a:rPr>
              <a:t>requiring</a:t>
            </a:r>
            <a:r>
              <a:rPr lang="et-EE" sz="2000">
                <a:latin typeface="Arial"/>
                <a:ea typeface="+mn-lt"/>
                <a:cs typeface="+mn-lt"/>
              </a:rPr>
              <a:t> </a:t>
            </a:r>
            <a:r>
              <a:rPr lang="et-EE" sz="2000" err="1">
                <a:latin typeface="Arial"/>
                <a:ea typeface="+mn-lt"/>
                <a:cs typeface="+mn-lt"/>
              </a:rPr>
              <a:t>bigger</a:t>
            </a:r>
            <a:r>
              <a:rPr lang="et-EE" sz="2000">
                <a:latin typeface="Arial"/>
                <a:ea typeface="+mn-lt"/>
                <a:cs typeface="+mn-lt"/>
              </a:rPr>
              <a:t> </a:t>
            </a:r>
            <a:r>
              <a:rPr lang="et-EE" sz="2000" err="1">
                <a:latin typeface="Arial"/>
                <a:ea typeface="+mn-lt"/>
                <a:cs typeface="+mn-lt"/>
              </a:rPr>
              <a:t>doses</a:t>
            </a:r>
            <a:r>
              <a:rPr lang="et-EE" sz="2000">
                <a:latin typeface="Arial"/>
                <a:ea typeface="+mn-lt"/>
                <a:cs typeface="+mn-lt"/>
              </a:rPr>
              <a:t> in order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be</a:t>
            </a:r>
            <a:r>
              <a:rPr lang="et-EE" sz="2000">
                <a:latin typeface="Arial"/>
                <a:ea typeface="+mn-lt"/>
                <a:cs typeface="+mn-lt"/>
              </a:rPr>
              <a:t> </a:t>
            </a:r>
            <a:r>
              <a:rPr lang="et-EE" sz="2000" err="1">
                <a:latin typeface="Arial"/>
                <a:ea typeface="+mn-lt"/>
                <a:cs typeface="+mn-lt"/>
              </a:rPr>
              <a:t>able</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fall</a:t>
            </a:r>
            <a:r>
              <a:rPr lang="et-EE" sz="2000">
                <a:latin typeface="Arial"/>
                <a:ea typeface="+mn-lt"/>
                <a:cs typeface="+mn-lt"/>
              </a:rPr>
              <a:t> </a:t>
            </a:r>
            <a:r>
              <a:rPr lang="et-EE" sz="2000" err="1">
                <a:latin typeface="Arial"/>
                <a:ea typeface="+mn-lt"/>
                <a:cs typeface="+mn-lt"/>
              </a:rPr>
              <a:t>asleep</a:t>
            </a:r>
            <a:endParaRPr lang="et-EE" sz="2000">
              <a:latin typeface="Arial"/>
              <a:cs typeface="Arial"/>
            </a:endParaRPr>
          </a:p>
          <a:p>
            <a:pPr marL="457200" indent="-457200">
              <a:buAutoNum type="arabicPeriod"/>
            </a:pPr>
            <a:r>
              <a:rPr lang="et-EE" sz="2000" err="1">
                <a:latin typeface="Arial"/>
                <a:ea typeface="+mn-lt"/>
                <a:cs typeface="+mn-lt"/>
              </a:rPr>
              <a:t>becoming</a:t>
            </a:r>
            <a:r>
              <a:rPr lang="et-EE" sz="2000">
                <a:latin typeface="Arial"/>
                <a:ea typeface="+mn-lt"/>
                <a:cs typeface="+mn-lt"/>
              </a:rPr>
              <a:t> </a:t>
            </a:r>
            <a:r>
              <a:rPr lang="et-EE" sz="2000" err="1">
                <a:latin typeface="Arial"/>
                <a:ea typeface="+mn-lt"/>
                <a:cs typeface="+mn-lt"/>
              </a:rPr>
              <a:t>isolated</a:t>
            </a:r>
            <a:r>
              <a:rPr lang="et-EE" sz="2000">
                <a:latin typeface="Arial"/>
                <a:ea typeface="+mn-lt"/>
                <a:cs typeface="+mn-lt"/>
              </a:rPr>
              <a:t> </a:t>
            </a:r>
            <a:r>
              <a:rPr lang="et-EE" sz="2000" err="1">
                <a:latin typeface="Arial"/>
                <a:ea typeface="+mn-lt"/>
                <a:cs typeface="+mn-lt"/>
              </a:rPr>
              <a:t>from</a:t>
            </a:r>
            <a:r>
              <a:rPr lang="et-EE" sz="2000">
                <a:latin typeface="Arial"/>
                <a:ea typeface="+mn-lt"/>
                <a:cs typeface="+mn-lt"/>
              </a:rPr>
              <a:t> </a:t>
            </a:r>
            <a:r>
              <a:rPr lang="et-EE" sz="2000" err="1">
                <a:latin typeface="Arial"/>
                <a:ea typeface="+mn-lt"/>
                <a:cs typeface="+mn-lt"/>
              </a:rPr>
              <a:t>your</a:t>
            </a:r>
            <a:r>
              <a:rPr lang="et-EE" sz="2000">
                <a:latin typeface="Arial"/>
                <a:ea typeface="+mn-lt"/>
                <a:cs typeface="+mn-lt"/>
              </a:rPr>
              <a:t> loved </a:t>
            </a:r>
            <a:r>
              <a:rPr lang="et-EE" sz="2000" err="1">
                <a:latin typeface="Arial"/>
                <a:ea typeface="+mn-lt"/>
                <a:cs typeface="+mn-lt"/>
              </a:rPr>
              <a:t>ones</a:t>
            </a:r>
            <a:r>
              <a:rPr lang="et-EE" sz="2000">
                <a:latin typeface="Arial"/>
                <a:ea typeface="+mn-lt"/>
                <a:cs typeface="+mn-lt"/>
              </a:rPr>
              <a:t> </a:t>
            </a:r>
            <a:r>
              <a:rPr lang="et-EE" sz="2000" err="1">
                <a:latin typeface="Arial"/>
                <a:ea typeface="+mn-lt"/>
                <a:cs typeface="+mn-lt"/>
              </a:rPr>
              <a:t>while</a:t>
            </a:r>
            <a:r>
              <a:rPr lang="et-EE" sz="2000">
                <a:latin typeface="Arial"/>
                <a:ea typeface="+mn-lt"/>
                <a:cs typeface="+mn-lt"/>
              </a:rPr>
              <a:t> </a:t>
            </a:r>
            <a:r>
              <a:rPr lang="et-EE" sz="2000" err="1">
                <a:latin typeface="Arial"/>
                <a:ea typeface="+mn-lt"/>
                <a:cs typeface="+mn-lt"/>
              </a:rPr>
              <a:t>continuing</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use</a:t>
            </a:r>
            <a:r>
              <a:rPr lang="et-EE" sz="2000">
                <a:latin typeface="Arial"/>
                <a:ea typeface="+mn-lt"/>
                <a:cs typeface="+mn-lt"/>
              </a:rPr>
              <a:t> </a:t>
            </a:r>
            <a:r>
              <a:rPr lang="et-EE" sz="2000" err="1">
                <a:latin typeface="Arial"/>
                <a:ea typeface="+mn-lt"/>
                <a:cs typeface="+mn-lt"/>
              </a:rPr>
              <a:t>sleeping</a:t>
            </a:r>
            <a:r>
              <a:rPr lang="et-EE" sz="2000">
                <a:latin typeface="Arial"/>
                <a:ea typeface="+mn-lt"/>
                <a:cs typeface="+mn-lt"/>
              </a:rPr>
              <a:t> </a:t>
            </a:r>
            <a:r>
              <a:rPr lang="et-EE" sz="2000" err="1">
                <a:latin typeface="Arial"/>
                <a:ea typeface="+mn-lt"/>
                <a:cs typeface="+mn-lt"/>
              </a:rPr>
              <a:t>pills</a:t>
            </a:r>
            <a:endParaRPr lang="et-EE" sz="2000">
              <a:latin typeface="Arial"/>
              <a:cs typeface="Arial"/>
            </a:endParaRPr>
          </a:p>
          <a:p>
            <a:pPr marL="457200" indent="-457200">
              <a:buAutoNum type="arabicPeriod"/>
            </a:pPr>
            <a:r>
              <a:rPr lang="et-EE" sz="2000" err="1">
                <a:latin typeface="Arial"/>
                <a:ea typeface="+mn-lt"/>
                <a:cs typeface="+mn-lt"/>
              </a:rPr>
              <a:t>craving</a:t>
            </a:r>
            <a:r>
              <a:rPr lang="et-EE" sz="2000">
                <a:latin typeface="Arial"/>
                <a:ea typeface="+mn-lt"/>
                <a:cs typeface="+mn-lt"/>
              </a:rPr>
              <a:t> </a:t>
            </a:r>
            <a:r>
              <a:rPr lang="et-EE" sz="2000" err="1">
                <a:latin typeface="Arial"/>
                <a:ea typeface="+mn-lt"/>
                <a:cs typeface="+mn-lt"/>
              </a:rPr>
              <a:t>sleeping</a:t>
            </a:r>
            <a:r>
              <a:rPr lang="et-EE" sz="2000">
                <a:latin typeface="Arial"/>
                <a:ea typeface="+mn-lt"/>
                <a:cs typeface="+mn-lt"/>
              </a:rPr>
              <a:t> </a:t>
            </a:r>
            <a:r>
              <a:rPr lang="et-EE" sz="2000" err="1">
                <a:latin typeface="Arial"/>
                <a:ea typeface="+mn-lt"/>
                <a:cs typeface="+mn-lt"/>
              </a:rPr>
              <a:t>pills</a:t>
            </a:r>
            <a:r>
              <a:rPr lang="et-EE" sz="2000">
                <a:latin typeface="Arial"/>
                <a:ea typeface="+mn-lt"/>
                <a:cs typeface="+mn-lt"/>
              </a:rPr>
              <a:t> </a:t>
            </a:r>
            <a:r>
              <a:rPr lang="et-EE" sz="2000" err="1">
                <a:latin typeface="Arial"/>
                <a:ea typeface="+mn-lt"/>
                <a:cs typeface="+mn-lt"/>
              </a:rPr>
              <a:t>if</a:t>
            </a:r>
            <a:r>
              <a:rPr lang="et-EE" sz="2000">
                <a:latin typeface="Arial"/>
                <a:ea typeface="+mn-lt"/>
                <a:cs typeface="+mn-lt"/>
              </a:rPr>
              <a:t> </a:t>
            </a:r>
            <a:r>
              <a:rPr lang="et-EE" sz="2000" err="1">
                <a:latin typeface="Arial"/>
                <a:ea typeface="+mn-lt"/>
                <a:cs typeface="+mn-lt"/>
              </a:rPr>
              <a:t>you</a:t>
            </a:r>
            <a:r>
              <a:rPr lang="et-EE" sz="2000">
                <a:latin typeface="Arial"/>
                <a:ea typeface="+mn-lt"/>
                <a:cs typeface="+mn-lt"/>
              </a:rPr>
              <a:t> </a:t>
            </a:r>
            <a:r>
              <a:rPr lang="et-EE" sz="2000" err="1">
                <a:latin typeface="Arial"/>
                <a:ea typeface="+mn-lt"/>
                <a:cs typeface="+mn-lt"/>
              </a:rPr>
              <a:t>try</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go</a:t>
            </a:r>
            <a:r>
              <a:rPr lang="et-EE" sz="2000">
                <a:latin typeface="Arial"/>
                <a:ea typeface="+mn-lt"/>
                <a:cs typeface="+mn-lt"/>
              </a:rPr>
              <a:t> </a:t>
            </a:r>
            <a:r>
              <a:rPr lang="et-EE" sz="2000" err="1">
                <a:latin typeface="Arial"/>
                <a:ea typeface="+mn-lt"/>
                <a:cs typeface="+mn-lt"/>
              </a:rPr>
              <a:t>without</a:t>
            </a:r>
            <a:r>
              <a:rPr lang="et-EE" sz="2000">
                <a:latin typeface="Arial"/>
                <a:ea typeface="+mn-lt"/>
                <a:cs typeface="+mn-lt"/>
              </a:rPr>
              <a:t> </a:t>
            </a:r>
            <a:r>
              <a:rPr lang="et-EE" sz="2000" err="1">
                <a:latin typeface="Arial"/>
                <a:ea typeface="+mn-lt"/>
                <a:cs typeface="+mn-lt"/>
              </a:rPr>
              <a:t>them</a:t>
            </a:r>
            <a:endParaRPr lang="et-EE" sz="2000">
              <a:latin typeface="Arial"/>
              <a:cs typeface="Arial"/>
            </a:endParaRPr>
          </a:p>
          <a:p>
            <a:pPr marL="457200" indent="-457200">
              <a:buAutoNum type="arabicPeriod"/>
            </a:pPr>
            <a:r>
              <a:rPr lang="et-EE" sz="2000" err="1">
                <a:latin typeface="Arial"/>
                <a:ea typeface="+mn-lt"/>
                <a:cs typeface="+mn-lt"/>
              </a:rPr>
              <a:t>attempting</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stop</a:t>
            </a:r>
            <a:r>
              <a:rPr lang="et-EE" sz="2000">
                <a:latin typeface="Arial"/>
                <a:ea typeface="+mn-lt"/>
                <a:cs typeface="+mn-lt"/>
              </a:rPr>
              <a:t> </a:t>
            </a:r>
            <a:r>
              <a:rPr lang="et-EE" sz="2000" err="1">
                <a:latin typeface="Arial"/>
                <a:ea typeface="+mn-lt"/>
                <a:cs typeface="+mn-lt"/>
              </a:rPr>
              <a:t>using</a:t>
            </a:r>
            <a:r>
              <a:rPr lang="et-EE" sz="2000">
                <a:latin typeface="Arial"/>
                <a:ea typeface="+mn-lt"/>
                <a:cs typeface="+mn-lt"/>
              </a:rPr>
              <a:t> </a:t>
            </a:r>
            <a:r>
              <a:rPr lang="et-EE" sz="2000" err="1">
                <a:latin typeface="Arial"/>
                <a:ea typeface="+mn-lt"/>
                <a:cs typeface="+mn-lt"/>
              </a:rPr>
              <a:t>sleeping</a:t>
            </a:r>
            <a:r>
              <a:rPr lang="et-EE" sz="2000">
                <a:latin typeface="Arial"/>
                <a:ea typeface="+mn-lt"/>
                <a:cs typeface="+mn-lt"/>
              </a:rPr>
              <a:t> </a:t>
            </a:r>
            <a:r>
              <a:rPr lang="et-EE" sz="2000" err="1">
                <a:latin typeface="Arial"/>
                <a:ea typeface="+mn-lt"/>
                <a:cs typeface="+mn-lt"/>
              </a:rPr>
              <a:t>pills</a:t>
            </a:r>
            <a:r>
              <a:rPr lang="et-EE" sz="2000">
                <a:latin typeface="Arial"/>
                <a:ea typeface="+mn-lt"/>
                <a:cs typeface="+mn-lt"/>
              </a:rPr>
              <a:t> </a:t>
            </a:r>
            <a:r>
              <a:rPr lang="et-EE" sz="2000" err="1">
                <a:latin typeface="Arial"/>
                <a:ea typeface="+mn-lt"/>
                <a:cs typeface="+mn-lt"/>
              </a:rPr>
              <a:t>unsuccessfully</a:t>
            </a:r>
            <a:endParaRPr lang="et-EE" sz="2000">
              <a:latin typeface="Arial"/>
              <a:cs typeface="Arial"/>
            </a:endParaRPr>
          </a:p>
          <a:p>
            <a:pPr marL="457200" indent="-457200">
              <a:buAutoNum type="arabicPeriod"/>
            </a:pPr>
            <a:r>
              <a:rPr lang="et-EE" sz="2000" err="1">
                <a:latin typeface="Arial"/>
                <a:ea typeface="+mn-lt"/>
                <a:cs typeface="+mn-lt"/>
              </a:rPr>
              <a:t>behaving</a:t>
            </a:r>
            <a:r>
              <a:rPr lang="et-EE" sz="2000">
                <a:latin typeface="Arial"/>
                <a:ea typeface="+mn-lt"/>
                <a:cs typeface="+mn-lt"/>
              </a:rPr>
              <a:t> in </a:t>
            </a:r>
            <a:r>
              <a:rPr lang="et-EE" sz="2000" err="1">
                <a:latin typeface="Arial"/>
                <a:ea typeface="+mn-lt"/>
                <a:cs typeface="+mn-lt"/>
              </a:rPr>
              <a:t>unsafe</a:t>
            </a:r>
            <a:r>
              <a:rPr lang="et-EE" sz="2000">
                <a:latin typeface="Arial"/>
                <a:ea typeface="+mn-lt"/>
                <a:cs typeface="+mn-lt"/>
              </a:rPr>
              <a:t> </a:t>
            </a:r>
            <a:r>
              <a:rPr lang="et-EE" sz="2000" err="1">
                <a:latin typeface="Arial"/>
                <a:ea typeface="+mn-lt"/>
                <a:cs typeface="+mn-lt"/>
              </a:rPr>
              <a:t>ways</a:t>
            </a:r>
            <a:r>
              <a:rPr lang="et-EE" sz="2000">
                <a:latin typeface="Arial"/>
                <a:ea typeface="+mn-lt"/>
                <a:cs typeface="+mn-lt"/>
              </a:rPr>
              <a:t> </a:t>
            </a:r>
            <a:r>
              <a:rPr lang="et-EE" sz="2000" err="1">
                <a:latin typeface="Arial"/>
                <a:ea typeface="+mn-lt"/>
                <a:cs typeface="+mn-lt"/>
              </a:rPr>
              <a:t>while</a:t>
            </a:r>
            <a:r>
              <a:rPr lang="et-EE" sz="2000">
                <a:latin typeface="Arial"/>
                <a:ea typeface="+mn-lt"/>
                <a:cs typeface="+mn-lt"/>
              </a:rPr>
              <a:t> </a:t>
            </a:r>
            <a:r>
              <a:rPr lang="et-EE" sz="2000" err="1">
                <a:latin typeface="Arial"/>
                <a:ea typeface="+mn-lt"/>
                <a:cs typeface="+mn-lt"/>
              </a:rPr>
              <a:t>you’re</a:t>
            </a:r>
            <a:r>
              <a:rPr lang="et-EE" sz="2000">
                <a:latin typeface="Arial"/>
                <a:ea typeface="+mn-lt"/>
                <a:cs typeface="+mn-lt"/>
              </a:rPr>
              <a:t> </a:t>
            </a:r>
            <a:r>
              <a:rPr lang="et-EE" sz="2000" err="1">
                <a:latin typeface="Arial"/>
                <a:ea typeface="+mn-lt"/>
                <a:cs typeface="+mn-lt"/>
              </a:rPr>
              <a:t>under</a:t>
            </a:r>
            <a:r>
              <a:rPr lang="et-EE" sz="2000">
                <a:latin typeface="Arial"/>
                <a:ea typeface="+mn-lt"/>
                <a:cs typeface="+mn-lt"/>
              </a:rPr>
              <a:t> </a:t>
            </a:r>
            <a:r>
              <a:rPr lang="et-EE" sz="2000" err="1">
                <a:latin typeface="Arial"/>
                <a:ea typeface="+mn-lt"/>
                <a:cs typeface="+mn-lt"/>
              </a:rPr>
              <a:t>the</a:t>
            </a:r>
            <a:r>
              <a:rPr lang="et-EE" sz="2000">
                <a:latin typeface="Arial"/>
                <a:ea typeface="+mn-lt"/>
                <a:cs typeface="+mn-lt"/>
              </a:rPr>
              <a:t> </a:t>
            </a:r>
            <a:r>
              <a:rPr lang="et-EE" sz="2000" err="1">
                <a:latin typeface="Arial"/>
                <a:ea typeface="+mn-lt"/>
                <a:cs typeface="+mn-lt"/>
              </a:rPr>
              <a:t>influence</a:t>
            </a:r>
            <a:r>
              <a:rPr lang="et-EE" sz="2000">
                <a:latin typeface="Arial"/>
                <a:ea typeface="+mn-lt"/>
                <a:cs typeface="+mn-lt"/>
              </a:rPr>
              <a:t> of </a:t>
            </a:r>
            <a:r>
              <a:rPr lang="et-EE" sz="2000" err="1">
                <a:latin typeface="Arial"/>
                <a:ea typeface="+mn-lt"/>
                <a:cs typeface="+mn-lt"/>
              </a:rPr>
              <a:t>sleeping</a:t>
            </a:r>
            <a:r>
              <a:rPr lang="et-EE" sz="2000">
                <a:latin typeface="Arial"/>
                <a:ea typeface="+mn-lt"/>
                <a:cs typeface="+mn-lt"/>
              </a:rPr>
              <a:t> </a:t>
            </a:r>
            <a:r>
              <a:rPr lang="et-EE" sz="2000" err="1">
                <a:latin typeface="Arial"/>
                <a:ea typeface="+mn-lt"/>
                <a:cs typeface="+mn-lt"/>
              </a:rPr>
              <a:t>pills</a:t>
            </a:r>
            <a:endParaRPr lang="et-EE" sz="2000" err="1">
              <a:latin typeface="Arial"/>
              <a:cs typeface="Arial"/>
            </a:endParaRPr>
          </a:p>
          <a:p>
            <a:pPr marL="457200" indent="-457200">
              <a:buAutoNum type="arabicPeriod"/>
            </a:pPr>
            <a:r>
              <a:rPr lang="et-EE" sz="2000" err="1">
                <a:latin typeface="Arial"/>
                <a:ea typeface="+mn-lt"/>
                <a:cs typeface="+mn-lt"/>
              </a:rPr>
              <a:t>running</a:t>
            </a:r>
            <a:r>
              <a:rPr lang="et-EE" sz="2000">
                <a:latin typeface="Arial"/>
                <a:ea typeface="+mn-lt"/>
                <a:cs typeface="+mn-lt"/>
              </a:rPr>
              <a:t> </a:t>
            </a:r>
            <a:r>
              <a:rPr lang="et-EE" sz="2000" err="1">
                <a:latin typeface="Arial"/>
                <a:ea typeface="+mn-lt"/>
                <a:cs typeface="+mn-lt"/>
              </a:rPr>
              <a:t>out</a:t>
            </a:r>
            <a:r>
              <a:rPr lang="et-EE" sz="2000">
                <a:latin typeface="Arial"/>
                <a:ea typeface="+mn-lt"/>
                <a:cs typeface="+mn-lt"/>
              </a:rPr>
              <a:t> of </a:t>
            </a:r>
            <a:r>
              <a:rPr lang="et-EE" sz="2000" err="1">
                <a:latin typeface="Arial"/>
                <a:ea typeface="+mn-lt"/>
                <a:cs typeface="+mn-lt"/>
              </a:rPr>
              <a:t>your</a:t>
            </a:r>
            <a:r>
              <a:rPr lang="et-EE" sz="2000">
                <a:latin typeface="Arial"/>
                <a:ea typeface="+mn-lt"/>
                <a:cs typeface="+mn-lt"/>
              </a:rPr>
              <a:t> </a:t>
            </a:r>
            <a:r>
              <a:rPr lang="et-EE" sz="2000" err="1">
                <a:latin typeface="Arial"/>
                <a:ea typeface="+mn-lt"/>
                <a:cs typeface="+mn-lt"/>
              </a:rPr>
              <a:t>sleeping</a:t>
            </a:r>
            <a:r>
              <a:rPr lang="et-EE" sz="2000">
                <a:latin typeface="Arial"/>
                <a:ea typeface="+mn-lt"/>
                <a:cs typeface="+mn-lt"/>
              </a:rPr>
              <a:t> pill </a:t>
            </a:r>
            <a:r>
              <a:rPr lang="et-EE" sz="2000" err="1">
                <a:latin typeface="Arial"/>
                <a:ea typeface="+mn-lt"/>
                <a:cs typeface="+mn-lt"/>
              </a:rPr>
              <a:t>prescription</a:t>
            </a:r>
            <a:r>
              <a:rPr lang="et-EE" sz="2000">
                <a:latin typeface="Arial"/>
                <a:ea typeface="+mn-lt"/>
                <a:cs typeface="+mn-lt"/>
              </a:rPr>
              <a:t> </a:t>
            </a:r>
            <a:r>
              <a:rPr lang="et-EE" sz="2000" err="1">
                <a:latin typeface="Arial"/>
                <a:ea typeface="+mn-lt"/>
                <a:cs typeface="+mn-lt"/>
              </a:rPr>
              <a:t>early</a:t>
            </a:r>
            <a:r>
              <a:rPr lang="et-EE" sz="2000">
                <a:latin typeface="Arial"/>
                <a:ea typeface="+mn-lt"/>
                <a:cs typeface="+mn-lt"/>
              </a:rPr>
              <a:t> </a:t>
            </a:r>
            <a:r>
              <a:rPr lang="et-EE" sz="2000" err="1">
                <a:latin typeface="Arial"/>
                <a:ea typeface="+mn-lt"/>
                <a:cs typeface="+mn-lt"/>
              </a:rPr>
              <a:t>due</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taking</a:t>
            </a:r>
            <a:r>
              <a:rPr lang="et-EE" sz="2000">
                <a:latin typeface="Arial"/>
                <a:ea typeface="+mn-lt"/>
                <a:cs typeface="+mn-lt"/>
              </a:rPr>
              <a:t> </a:t>
            </a:r>
            <a:r>
              <a:rPr lang="et-EE" sz="2000" err="1">
                <a:latin typeface="Arial"/>
                <a:ea typeface="+mn-lt"/>
                <a:cs typeface="+mn-lt"/>
              </a:rPr>
              <a:t>larger</a:t>
            </a:r>
            <a:r>
              <a:rPr lang="et-EE" sz="2000">
                <a:latin typeface="Arial"/>
                <a:ea typeface="+mn-lt"/>
                <a:cs typeface="+mn-lt"/>
              </a:rPr>
              <a:t> </a:t>
            </a:r>
            <a:r>
              <a:rPr lang="et-EE" sz="2000" err="1">
                <a:latin typeface="Arial"/>
                <a:ea typeface="+mn-lt"/>
                <a:cs typeface="+mn-lt"/>
              </a:rPr>
              <a:t>dosages</a:t>
            </a:r>
            <a:endParaRPr lang="et-EE" sz="2000" err="1">
              <a:latin typeface="Arial"/>
              <a:cs typeface="Arial"/>
            </a:endParaRPr>
          </a:p>
          <a:p>
            <a:pPr marL="457200" indent="-457200">
              <a:buAutoNum type="arabicPeriod"/>
            </a:pPr>
            <a:r>
              <a:rPr lang="et-EE" sz="2000" err="1">
                <a:latin typeface="Arial"/>
                <a:ea typeface="+mn-lt"/>
                <a:cs typeface="+mn-lt"/>
              </a:rPr>
              <a:t>taking</a:t>
            </a:r>
            <a:r>
              <a:rPr lang="et-EE" sz="2000">
                <a:latin typeface="Arial"/>
                <a:ea typeface="+mn-lt"/>
                <a:cs typeface="+mn-lt"/>
              </a:rPr>
              <a:t> </a:t>
            </a:r>
            <a:r>
              <a:rPr lang="et-EE" sz="2000" err="1">
                <a:latin typeface="Arial"/>
                <a:ea typeface="+mn-lt"/>
                <a:cs typeface="+mn-lt"/>
              </a:rPr>
              <a:t>sleeping</a:t>
            </a:r>
            <a:r>
              <a:rPr lang="et-EE" sz="2000">
                <a:latin typeface="Arial"/>
                <a:ea typeface="+mn-lt"/>
                <a:cs typeface="+mn-lt"/>
              </a:rPr>
              <a:t> </a:t>
            </a:r>
            <a:r>
              <a:rPr lang="et-EE" sz="2000" err="1">
                <a:latin typeface="Arial"/>
                <a:ea typeface="+mn-lt"/>
                <a:cs typeface="+mn-lt"/>
              </a:rPr>
              <a:t>pills</a:t>
            </a:r>
            <a:r>
              <a:rPr lang="et-EE" sz="2000">
                <a:latin typeface="Arial"/>
                <a:ea typeface="+mn-lt"/>
                <a:cs typeface="+mn-lt"/>
              </a:rPr>
              <a:t> </a:t>
            </a:r>
            <a:r>
              <a:rPr lang="et-EE" sz="2000" err="1">
                <a:latin typeface="Arial"/>
                <a:ea typeface="+mn-lt"/>
                <a:cs typeface="+mn-lt"/>
              </a:rPr>
              <a:t>without</a:t>
            </a:r>
            <a:r>
              <a:rPr lang="et-EE" sz="2000">
                <a:latin typeface="Arial"/>
                <a:ea typeface="+mn-lt"/>
                <a:cs typeface="+mn-lt"/>
              </a:rPr>
              <a:t> </a:t>
            </a:r>
            <a:r>
              <a:rPr lang="et-EE" sz="2000" err="1">
                <a:latin typeface="Arial"/>
                <a:ea typeface="+mn-lt"/>
                <a:cs typeface="+mn-lt"/>
              </a:rPr>
              <a:t>any</a:t>
            </a:r>
            <a:r>
              <a:rPr lang="et-EE" sz="2000">
                <a:latin typeface="Arial"/>
                <a:ea typeface="+mn-lt"/>
                <a:cs typeface="+mn-lt"/>
              </a:rPr>
              <a:t> </a:t>
            </a:r>
            <a:r>
              <a:rPr lang="et-EE" sz="2000" err="1">
                <a:latin typeface="Arial"/>
                <a:ea typeface="+mn-lt"/>
                <a:cs typeface="+mn-lt"/>
              </a:rPr>
              <a:t>intention</a:t>
            </a:r>
            <a:r>
              <a:rPr lang="et-EE" sz="2000">
                <a:latin typeface="Arial"/>
                <a:ea typeface="+mn-lt"/>
                <a:cs typeface="+mn-lt"/>
              </a:rPr>
              <a:t> of </a:t>
            </a:r>
            <a:r>
              <a:rPr lang="et-EE" sz="2000" err="1">
                <a:latin typeface="Arial"/>
                <a:ea typeface="+mn-lt"/>
                <a:cs typeface="+mn-lt"/>
              </a:rPr>
              <a:t>going</a:t>
            </a:r>
            <a:r>
              <a:rPr lang="et-EE" sz="2000">
                <a:latin typeface="Arial"/>
                <a:ea typeface="+mn-lt"/>
                <a:cs typeface="+mn-lt"/>
              </a:rPr>
              <a:t> </a:t>
            </a:r>
            <a:r>
              <a:rPr lang="et-EE" sz="2000" err="1">
                <a:latin typeface="Arial"/>
                <a:ea typeface="+mn-lt"/>
                <a:cs typeface="+mn-lt"/>
              </a:rPr>
              <a:t>to</a:t>
            </a:r>
            <a:r>
              <a:rPr lang="et-EE" sz="2000">
                <a:latin typeface="Arial"/>
                <a:ea typeface="+mn-lt"/>
                <a:cs typeface="+mn-lt"/>
              </a:rPr>
              <a:t> </a:t>
            </a:r>
            <a:r>
              <a:rPr lang="et-EE" sz="2000" err="1">
                <a:latin typeface="Arial"/>
                <a:ea typeface="+mn-lt"/>
                <a:cs typeface="+mn-lt"/>
              </a:rPr>
              <a:t>sleep</a:t>
            </a:r>
            <a:r>
              <a:rPr lang="et-EE" sz="2000">
                <a:latin typeface="Arial"/>
                <a:ea typeface="+mn-lt"/>
                <a:cs typeface="+mn-lt"/>
              </a:rPr>
              <a:t>, </a:t>
            </a:r>
            <a:r>
              <a:rPr lang="et-EE" sz="2000" err="1">
                <a:latin typeface="Arial"/>
                <a:ea typeface="+mn-lt"/>
                <a:cs typeface="+mn-lt"/>
              </a:rPr>
              <a:t>such</a:t>
            </a:r>
            <a:r>
              <a:rPr lang="et-EE" sz="2000">
                <a:latin typeface="Arial"/>
                <a:ea typeface="+mn-lt"/>
                <a:cs typeface="+mn-lt"/>
              </a:rPr>
              <a:t> as </a:t>
            </a:r>
            <a:r>
              <a:rPr lang="et-EE" sz="2000" err="1">
                <a:latin typeface="Arial"/>
                <a:ea typeface="+mn-lt"/>
                <a:cs typeface="+mn-lt"/>
              </a:rPr>
              <a:t>taking</a:t>
            </a:r>
            <a:r>
              <a:rPr lang="et-EE" sz="2000">
                <a:latin typeface="Arial"/>
                <a:ea typeface="+mn-lt"/>
                <a:cs typeface="+mn-lt"/>
              </a:rPr>
              <a:t> </a:t>
            </a:r>
            <a:r>
              <a:rPr lang="et-EE" sz="2000" err="1">
                <a:latin typeface="Arial"/>
                <a:ea typeface="+mn-lt"/>
                <a:cs typeface="+mn-lt"/>
              </a:rPr>
              <a:t>them</a:t>
            </a:r>
            <a:r>
              <a:rPr lang="et-EE" sz="2000">
                <a:latin typeface="Arial"/>
                <a:ea typeface="+mn-lt"/>
                <a:cs typeface="+mn-lt"/>
              </a:rPr>
              <a:t> </a:t>
            </a:r>
            <a:r>
              <a:rPr lang="et-EE" sz="2000" err="1">
                <a:latin typeface="Arial"/>
                <a:ea typeface="+mn-lt"/>
                <a:cs typeface="+mn-lt"/>
              </a:rPr>
              <a:t>during</a:t>
            </a:r>
            <a:r>
              <a:rPr lang="et-EE" sz="2000">
                <a:latin typeface="Arial"/>
                <a:ea typeface="+mn-lt"/>
                <a:cs typeface="+mn-lt"/>
              </a:rPr>
              <a:t> </a:t>
            </a:r>
            <a:r>
              <a:rPr lang="et-EE" sz="2000" err="1">
                <a:latin typeface="Arial"/>
                <a:ea typeface="+mn-lt"/>
                <a:cs typeface="+mn-lt"/>
              </a:rPr>
              <a:t>the</a:t>
            </a:r>
            <a:r>
              <a:rPr lang="et-EE" sz="2000">
                <a:latin typeface="Arial"/>
                <a:ea typeface="+mn-lt"/>
                <a:cs typeface="+mn-lt"/>
              </a:rPr>
              <a:t> </a:t>
            </a:r>
            <a:r>
              <a:rPr lang="et-EE" sz="2000" err="1">
                <a:latin typeface="Arial"/>
                <a:ea typeface="+mn-lt"/>
                <a:cs typeface="+mn-lt"/>
              </a:rPr>
              <a:t>day</a:t>
            </a:r>
            <a:endParaRPr lang="et-EE" sz="2000" err="1">
              <a:latin typeface="Arial"/>
              <a:cs typeface="Arial"/>
            </a:endParaRPr>
          </a:p>
        </p:txBody>
      </p:sp>
      <p:sp>
        <p:nvSpPr>
          <p:cNvPr id="5" name="Slaidinumbri kohatäide 4">
            <a:extLst>
              <a:ext uri="{FF2B5EF4-FFF2-40B4-BE49-F238E27FC236}">
                <a16:creationId xmlns:a16="http://schemas.microsoft.com/office/drawing/2014/main" id="{31B8F600-7BBC-78BF-7DBD-5AFED40A4449}"/>
              </a:ext>
            </a:extLst>
          </p:cNvPr>
          <p:cNvSpPr>
            <a:spLocks noGrp="1"/>
          </p:cNvSpPr>
          <p:nvPr>
            <p:ph type="sldNum" sz="quarter" idx="12"/>
          </p:nvPr>
        </p:nvSpPr>
        <p:spPr/>
        <p:txBody>
          <a:bodyPr/>
          <a:lstStyle/>
          <a:p>
            <a:fld id="{ACB39D88-BA65-4AE1-96B5-60FEA6385BB0}" type="slidenum">
              <a:rPr lang="et-EE" smtClean="0"/>
              <a:t>34</a:t>
            </a:fld>
            <a:endParaRPr lang="et-EE"/>
          </a:p>
        </p:txBody>
      </p:sp>
      <p:pic>
        <p:nvPicPr>
          <p:cNvPr id="6" name="Pilt 6" descr="Pilt, millel on kujutatud logo&#10;&#10;Kirjeldus on genereeritud automaatselt">
            <a:extLst>
              <a:ext uri="{FF2B5EF4-FFF2-40B4-BE49-F238E27FC236}">
                <a16:creationId xmlns:a16="http://schemas.microsoft.com/office/drawing/2014/main" id="{5BC78346-3F74-3466-F679-7BCF33D7E8F0}"/>
              </a:ext>
            </a:extLst>
          </p:cNvPr>
          <p:cNvPicPr>
            <a:picLocks noChangeAspect="1"/>
          </p:cNvPicPr>
          <p:nvPr/>
        </p:nvPicPr>
        <p:blipFill>
          <a:blip r:embed="rId2"/>
          <a:stretch>
            <a:fillRect/>
          </a:stretch>
        </p:blipFill>
        <p:spPr>
          <a:xfrm>
            <a:off x="238250" y="5052735"/>
            <a:ext cx="1486276" cy="1676338"/>
          </a:xfrm>
          <a:prstGeom prst="rect">
            <a:avLst/>
          </a:prstGeom>
        </p:spPr>
      </p:pic>
      <p:pic>
        <p:nvPicPr>
          <p:cNvPr id="8" name="Pilt 7" descr="Pilt, millel on kujutatud tekst, Font, kuvatõmmis, järjekord&#10;&#10;Kirjeldus on genereeritud automaatselt">
            <a:extLst>
              <a:ext uri="{FF2B5EF4-FFF2-40B4-BE49-F238E27FC236}">
                <a16:creationId xmlns:a16="http://schemas.microsoft.com/office/drawing/2014/main" id="{C85A03CF-E157-168B-E2B7-DD001EC7726E}"/>
              </a:ext>
            </a:extLst>
          </p:cNvPr>
          <p:cNvPicPr>
            <a:picLocks noChangeAspect="1"/>
          </p:cNvPicPr>
          <p:nvPr/>
        </p:nvPicPr>
        <p:blipFill>
          <a:blip r:embed="rId3"/>
          <a:stretch>
            <a:fillRect/>
          </a:stretch>
        </p:blipFill>
        <p:spPr>
          <a:xfrm>
            <a:off x="1775534" y="6141107"/>
            <a:ext cx="5267418" cy="716173"/>
          </a:xfrm>
          <a:prstGeom prst="rect">
            <a:avLst/>
          </a:prstGeom>
        </p:spPr>
      </p:pic>
    </p:spTree>
    <p:extLst>
      <p:ext uri="{BB962C8B-B14F-4D97-AF65-F5344CB8AC3E}">
        <p14:creationId xmlns:p14="http://schemas.microsoft.com/office/powerpoint/2010/main" val="2206938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9E8B877-3B35-B0E1-7F7E-51DB8B299C29}"/>
              </a:ext>
            </a:extLst>
          </p:cNvPr>
          <p:cNvSpPr>
            <a:spLocks noGrp="1"/>
          </p:cNvSpPr>
          <p:nvPr>
            <p:ph type="title"/>
          </p:nvPr>
        </p:nvSpPr>
        <p:spPr>
          <a:xfrm>
            <a:off x="3132" y="-217"/>
            <a:ext cx="10515600" cy="1325563"/>
          </a:xfrm>
        </p:spPr>
        <p:txBody>
          <a:bodyPr>
            <a:normAutofit/>
          </a:bodyPr>
          <a:lstStyle/>
          <a:p>
            <a:r>
              <a:rPr lang="et-EE" sz="3100" err="1">
                <a:latin typeface="Arial"/>
                <a:ea typeface="+mj-lt"/>
                <a:cs typeface="+mj-lt"/>
              </a:rPr>
              <a:t>Hypnotics</a:t>
            </a:r>
            <a:r>
              <a:rPr lang="et-EE" sz="3100">
                <a:latin typeface="Arial"/>
                <a:ea typeface="+mj-lt"/>
                <a:cs typeface="+mj-lt"/>
              </a:rPr>
              <a:t>, </a:t>
            </a:r>
            <a:r>
              <a:rPr lang="et-EE" sz="3100" err="1">
                <a:latin typeface="Arial"/>
                <a:ea typeface="+mj-lt"/>
                <a:cs typeface="+mj-lt"/>
              </a:rPr>
              <a:t>sleep</a:t>
            </a:r>
            <a:r>
              <a:rPr lang="et-EE" sz="3100">
                <a:latin typeface="Arial"/>
                <a:ea typeface="+mj-lt"/>
                <a:cs typeface="+mj-lt"/>
              </a:rPr>
              <a:t> </a:t>
            </a:r>
            <a:r>
              <a:rPr lang="et-EE" sz="3100" err="1">
                <a:latin typeface="Arial"/>
                <a:ea typeface="+mj-lt"/>
                <a:cs typeface="+mj-lt"/>
              </a:rPr>
              <a:t>aid</a:t>
            </a:r>
            <a:r>
              <a:rPr lang="et-EE" sz="3100">
                <a:latin typeface="Arial"/>
                <a:ea typeface="+mj-lt"/>
                <a:cs typeface="+mj-lt"/>
              </a:rPr>
              <a:t> </a:t>
            </a:r>
            <a:r>
              <a:rPr lang="et-EE" sz="3100" err="1">
                <a:latin typeface="Arial"/>
                <a:ea typeface="+mj-lt"/>
                <a:cs typeface="+mj-lt"/>
              </a:rPr>
              <a:t>pills</a:t>
            </a:r>
            <a:endParaRPr lang="et-EE" sz="3100" err="1">
              <a:latin typeface="Arial"/>
              <a:cs typeface="Calibri Light"/>
            </a:endParaRPr>
          </a:p>
        </p:txBody>
      </p:sp>
      <p:sp>
        <p:nvSpPr>
          <p:cNvPr id="3" name="Sisu kohatäide 2">
            <a:extLst>
              <a:ext uri="{FF2B5EF4-FFF2-40B4-BE49-F238E27FC236}">
                <a16:creationId xmlns:a16="http://schemas.microsoft.com/office/drawing/2014/main" id="{7693F802-9722-D6AD-5DE8-17318F3CF518}"/>
              </a:ext>
            </a:extLst>
          </p:cNvPr>
          <p:cNvSpPr>
            <a:spLocks noGrp="1"/>
          </p:cNvSpPr>
          <p:nvPr>
            <p:ph idx="1"/>
          </p:nvPr>
        </p:nvSpPr>
        <p:spPr>
          <a:xfrm>
            <a:off x="138830" y="1466259"/>
            <a:ext cx="11874843" cy="4639662"/>
          </a:xfrm>
        </p:spPr>
        <p:txBody>
          <a:bodyPr vert="horz" lIns="91440" tIns="45720" rIns="91440" bIns="45720" rtlCol="0" anchor="t">
            <a:normAutofit/>
          </a:bodyPr>
          <a:lstStyle/>
          <a:p>
            <a:r>
              <a:rPr lang="et-EE" sz="2400" err="1">
                <a:latin typeface="Arial"/>
                <a:cs typeface="Arial"/>
              </a:rPr>
              <a:t>Acute</a:t>
            </a:r>
            <a:r>
              <a:rPr lang="et-EE" sz="2400">
                <a:latin typeface="Arial"/>
                <a:cs typeface="Arial"/>
              </a:rPr>
              <a:t> </a:t>
            </a:r>
            <a:r>
              <a:rPr lang="et-EE" sz="2400" err="1">
                <a:latin typeface="Arial"/>
                <a:cs typeface="Arial"/>
              </a:rPr>
              <a:t>presleep</a:t>
            </a:r>
            <a:r>
              <a:rPr lang="et-EE" sz="2400">
                <a:latin typeface="Arial"/>
                <a:cs typeface="Arial"/>
              </a:rPr>
              <a:t> </a:t>
            </a:r>
            <a:r>
              <a:rPr lang="et-EE" sz="2400" err="1">
                <a:latin typeface="Arial"/>
                <a:cs typeface="Arial"/>
              </a:rPr>
              <a:t>alcohol</a:t>
            </a:r>
            <a:r>
              <a:rPr lang="et-EE" sz="2400">
                <a:latin typeface="Arial"/>
                <a:cs typeface="Arial"/>
              </a:rPr>
              <a:t> </a:t>
            </a:r>
            <a:r>
              <a:rPr lang="et-EE" sz="2400" err="1">
                <a:latin typeface="Arial"/>
                <a:cs typeface="Arial"/>
              </a:rPr>
              <a:t>intake</a:t>
            </a:r>
            <a:r>
              <a:rPr lang="et-EE" sz="2400">
                <a:latin typeface="Arial"/>
                <a:cs typeface="Arial"/>
              </a:rPr>
              <a:t> </a:t>
            </a:r>
            <a:r>
              <a:rPr lang="et-EE" sz="2400" err="1">
                <a:latin typeface="Arial"/>
                <a:cs typeface="Arial"/>
              </a:rPr>
              <a:t>can</a:t>
            </a:r>
            <a:r>
              <a:rPr lang="et-EE" sz="2400">
                <a:latin typeface="Arial"/>
                <a:cs typeface="Arial"/>
              </a:rPr>
              <a:t> </a:t>
            </a:r>
            <a:r>
              <a:rPr lang="et-EE" sz="2400" err="1">
                <a:latin typeface="Arial"/>
                <a:cs typeface="Arial"/>
              </a:rPr>
              <a:t>produce</a:t>
            </a:r>
            <a:r>
              <a:rPr lang="et-EE" sz="2400">
                <a:latin typeface="Arial"/>
                <a:cs typeface="Arial"/>
              </a:rPr>
              <a:t> </a:t>
            </a:r>
            <a:r>
              <a:rPr lang="et-EE" sz="2400" err="1">
                <a:latin typeface="Arial"/>
                <a:cs typeface="Arial"/>
              </a:rPr>
              <a:t>an</a:t>
            </a:r>
            <a:r>
              <a:rPr lang="et-EE" sz="2400">
                <a:latin typeface="Arial"/>
                <a:cs typeface="Arial"/>
              </a:rPr>
              <a:t> </a:t>
            </a:r>
            <a:r>
              <a:rPr lang="et-EE" sz="2400" err="1">
                <a:latin typeface="Arial"/>
                <a:cs typeface="Arial"/>
              </a:rPr>
              <a:t>increase</a:t>
            </a:r>
            <a:r>
              <a:rPr lang="et-EE" sz="2400">
                <a:latin typeface="Arial"/>
                <a:cs typeface="Arial"/>
              </a:rPr>
              <a:t> in SWS and </a:t>
            </a:r>
            <a:r>
              <a:rPr lang="et-EE" sz="2400" err="1">
                <a:latin typeface="Arial"/>
                <a:cs typeface="Arial"/>
              </a:rPr>
              <a:t>suppression</a:t>
            </a:r>
            <a:r>
              <a:rPr lang="et-EE" sz="2400">
                <a:latin typeface="Arial"/>
                <a:cs typeface="Arial"/>
              </a:rPr>
              <a:t> of REM </a:t>
            </a:r>
            <a:r>
              <a:rPr lang="et-EE" sz="2400" err="1">
                <a:latin typeface="Arial"/>
                <a:cs typeface="Arial"/>
              </a:rPr>
              <a:t>sleep</a:t>
            </a:r>
            <a:r>
              <a:rPr lang="et-EE" sz="2400">
                <a:latin typeface="Arial"/>
                <a:cs typeface="Arial"/>
              </a:rPr>
              <a:t> </a:t>
            </a:r>
            <a:r>
              <a:rPr lang="et-EE" sz="2400" err="1">
                <a:latin typeface="Arial"/>
                <a:cs typeface="Arial"/>
              </a:rPr>
              <a:t>early</a:t>
            </a:r>
            <a:r>
              <a:rPr lang="et-EE" sz="2400">
                <a:latin typeface="Arial"/>
                <a:cs typeface="Arial"/>
              </a:rPr>
              <a:t> in </a:t>
            </a:r>
            <a:r>
              <a:rPr lang="et-EE" sz="2400" err="1">
                <a:latin typeface="Arial"/>
                <a:cs typeface="Arial"/>
              </a:rPr>
              <a:t>the</a:t>
            </a:r>
            <a:r>
              <a:rPr lang="et-EE" sz="2400">
                <a:latin typeface="Arial"/>
                <a:cs typeface="Arial"/>
              </a:rPr>
              <a:t> </a:t>
            </a:r>
            <a:r>
              <a:rPr lang="et-EE" sz="2400" err="1">
                <a:latin typeface="Arial"/>
                <a:cs typeface="Arial"/>
              </a:rPr>
              <a:t>night</a:t>
            </a:r>
            <a:r>
              <a:rPr lang="et-EE" sz="2400">
                <a:latin typeface="Arial"/>
                <a:cs typeface="Arial"/>
              </a:rPr>
              <a:t>, </a:t>
            </a:r>
            <a:r>
              <a:rPr lang="et-EE" sz="2400" err="1">
                <a:latin typeface="Arial"/>
                <a:cs typeface="Arial"/>
              </a:rPr>
              <a:t>which</a:t>
            </a:r>
            <a:r>
              <a:rPr lang="et-EE" sz="2400">
                <a:latin typeface="Arial"/>
                <a:cs typeface="Arial"/>
              </a:rPr>
              <a:t> </a:t>
            </a:r>
            <a:r>
              <a:rPr lang="et-EE" sz="2400" err="1">
                <a:latin typeface="Arial"/>
                <a:cs typeface="Arial"/>
              </a:rPr>
              <a:t>can</a:t>
            </a:r>
            <a:r>
              <a:rPr lang="et-EE" sz="2400">
                <a:latin typeface="Arial"/>
                <a:cs typeface="Arial"/>
              </a:rPr>
              <a:t> </a:t>
            </a:r>
            <a:r>
              <a:rPr lang="et-EE" sz="2400" err="1">
                <a:latin typeface="Arial"/>
                <a:cs typeface="Arial"/>
              </a:rPr>
              <a:t>be</a:t>
            </a:r>
            <a:r>
              <a:rPr lang="et-EE" sz="2400">
                <a:latin typeface="Arial"/>
                <a:cs typeface="Arial"/>
              </a:rPr>
              <a:t> </a:t>
            </a:r>
            <a:r>
              <a:rPr lang="et-EE" sz="2400" err="1">
                <a:latin typeface="Arial"/>
                <a:cs typeface="Arial"/>
              </a:rPr>
              <a:t>followed</a:t>
            </a:r>
            <a:r>
              <a:rPr lang="et-EE" sz="2400">
                <a:latin typeface="Arial"/>
                <a:cs typeface="Arial"/>
              </a:rPr>
              <a:t> by REM </a:t>
            </a:r>
            <a:r>
              <a:rPr lang="et-EE" sz="2400" err="1">
                <a:latin typeface="Arial"/>
                <a:cs typeface="Arial"/>
              </a:rPr>
              <a:t>sleep</a:t>
            </a:r>
            <a:r>
              <a:rPr lang="et-EE" sz="2400">
                <a:latin typeface="Arial"/>
                <a:cs typeface="Arial"/>
              </a:rPr>
              <a:t> </a:t>
            </a:r>
            <a:r>
              <a:rPr lang="et-EE" sz="2400" err="1">
                <a:latin typeface="Arial"/>
                <a:cs typeface="Arial"/>
              </a:rPr>
              <a:t>rebound</a:t>
            </a:r>
            <a:r>
              <a:rPr lang="et-EE" sz="2400">
                <a:latin typeface="Arial"/>
                <a:cs typeface="Arial"/>
              </a:rPr>
              <a:t> in </a:t>
            </a:r>
            <a:r>
              <a:rPr lang="et-EE" sz="2400" err="1">
                <a:latin typeface="Arial"/>
                <a:cs typeface="Arial"/>
              </a:rPr>
              <a:t>the</a:t>
            </a:r>
            <a:r>
              <a:rPr lang="et-EE" sz="2400">
                <a:latin typeface="Arial"/>
                <a:cs typeface="Arial"/>
              </a:rPr>
              <a:t> latter </a:t>
            </a:r>
            <a:r>
              <a:rPr lang="et-EE" sz="2400" err="1">
                <a:latin typeface="Arial"/>
                <a:cs typeface="Arial"/>
              </a:rPr>
              <a:t>portion</a:t>
            </a:r>
            <a:r>
              <a:rPr lang="et-EE" sz="2400">
                <a:latin typeface="Arial"/>
                <a:cs typeface="Arial"/>
              </a:rPr>
              <a:t> of </a:t>
            </a:r>
            <a:r>
              <a:rPr lang="et-EE" sz="2400" err="1">
                <a:latin typeface="Arial"/>
                <a:cs typeface="Arial"/>
              </a:rPr>
              <a:t>the</a:t>
            </a:r>
            <a:r>
              <a:rPr lang="et-EE" sz="2400">
                <a:latin typeface="Arial"/>
                <a:cs typeface="Arial"/>
              </a:rPr>
              <a:t> </a:t>
            </a:r>
            <a:r>
              <a:rPr lang="et-EE" sz="2400" err="1">
                <a:latin typeface="Arial"/>
                <a:cs typeface="Arial"/>
              </a:rPr>
              <a:t>night</a:t>
            </a:r>
            <a:r>
              <a:rPr lang="et-EE" sz="2400">
                <a:latin typeface="Arial"/>
                <a:cs typeface="Arial"/>
              </a:rPr>
              <a:t> as </a:t>
            </a:r>
            <a:r>
              <a:rPr lang="et-EE" sz="2400" err="1">
                <a:latin typeface="Arial"/>
                <a:cs typeface="Arial"/>
              </a:rPr>
              <a:t>the</a:t>
            </a:r>
            <a:r>
              <a:rPr lang="et-EE" sz="2400">
                <a:latin typeface="Arial"/>
                <a:cs typeface="Arial"/>
              </a:rPr>
              <a:t> </a:t>
            </a:r>
            <a:r>
              <a:rPr lang="et-EE" sz="2400" err="1">
                <a:latin typeface="Arial"/>
                <a:cs typeface="Arial"/>
              </a:rPr>
              <a:t>alcohol</a:t>
            </a:r>
            <a:r>
              <a:rPr lang="et-EE" sz="2400">
                <a:latin typeface="Arial"/>
                <a:cs typeface="Arial"/>
              </a:rPr>
              <a:t> </a:t>
            </a:r>
            <a:r>
              <a:rPr lang="et-EE" sz="2400" err="1">
                <a:latin typeface="Arial"/>
                <a:cs typeface="Arial"/>
              </a:rPr>
              <a:t>is</a:t>
            </a:r>
            <a:r>
              <a:rPr lang="et-EE" sz="2400">
                <a:latin typeface="Arial"/>
                <a:cs typeface="Arial"/>
              </a:rPr>
              <a:t> </a:t>
            </a:r>
            <a:r>
              <a:rPr lang="et-EE" sz="2400" err="1">
                <a:latin typeface="Arial"/>
                <a:cs typeface="Arial"/>
              </a:rPr>
              <a:t>metabolized</a:t>
            </a:r>
            <a:endParaRPr lang="et-EE" sz="2400">
              <a:latin typeface="Arial"/>
              <a:cs typeface="Arial"/>
            </a:endParaRPr>
          </a:p>
          <a:p>
            <a:r>
              <a:rPr lang="et-EE" sz="2400" err="1">
                <a:latin typeface="Arial"/>
                <a:cs typeface="Arial"/>
              </a:rPr>
              <a:t>Low</a:t>
            </a:r>
            <a:r>
              <a:rPr lang="et-EE" sz="2400">
                <a:latin typeface="Arial"/>
                <a:cs typeface="Arial"/>
              </a:rPr>
              <a:t> </a:t>
            </a:r>
            <a:r>
              <a:rPr lang="et-EE" sz="2400" err="1">
                <a:latin typeface="Arial"/>
                <a:cs typeface="Arial"/>
              </a:rPr>
              <a:t>doses</a:t>
            </a:r>
            <a:r>
              <a:rPr lang="et-EE" sz="2400">
                <a:latin typeface="Arial"/>
                <a:cs typeface="Arial"/>
              </a:rPr>
              <a:t> of </a:t>
            </a:r>
            <a:r>
              <a:rPr lang="et-EE" sz="2400" err="1">
                <a:latin typeface="Arial"/>
                <a:cs typeface="Arial"/>
              </a:rPr>
              <a:t>alcohol</a:t>
            </a:r>
            <a:r>
              <a:rPr lang="et-EE" sz="2400">
                <a:latin typeface="Arial"/>
                <a:cs typeface="Arial"/>
              </a:rPr>
              <a:t> have minimal </a:t>
            </a:r>
            <a:r>
              <a:rPr lang="et-EE" sz="2400" err="1">
                <a:latin typeface="Arial"/>
                <a:cs typeface="Arial"/>
              </a:rPr>
              <a:t>effects</a:t>
            </a:r>
            <a:r>
              <a:rPr lang="et-EE" sz="2400">
                <a:latin typeface="Arial"/>
                <a:cs typeface="Arial"/>
              </a:rPr>
              <a:t> on </a:t>
            </a:r>
            <a:r>
              <a:rPr lang="et-EE" sz="2400" err="1">
                <a:latin typeface="Arial"/>
                <a:cs typeface="Arial"/>
              </a:rPr>
              <a:t>sleep</a:t>
            </a:r>
            <a:r>
              <a:rPr lang="et-EE" sz="2400">
                <a:latin typeface="Arial"/>
                <a:cs typeface="Arial"/>
              </a:rPr>
              <a:t> </a:t>
            </a:r>
            <a:r>
              <a:rPr lang="et-EE" sz="2400" err="1">
                <a:latin typeface="Arial"/>
                <a:cs typeface="Arial"/>
              </a:rPr>
              <a:t>stages</a:t>
            </a:r>
            <a:r>
              <a:rPr lang="et-EE" sz="2400">
                <a:latin typeface="Arial"/>
                <a:cs typeface="Arial"/>
              </a:rPr>
              <a:t>, </a:t>
            </a:r>
            <a:r>
              <a:rPr lang="et-EE" sz="2400" err="1">
                <a:latin typeface="Arial"/>
                <a:cs typeface="Arial"/>
              </a:rPr>
              <a:t>but</a:t>
            </a:r>
            <a:r>
              <a:rPr lang="et-EE" sz="2400">
                <a:latin typeface="Arial"/>
                <a:cs typeface="Arial"/>
              </a:rPr>
              <a:t> </a:t>
            </a:r>
            <a:r>
              <a:rPr lang="et-EE" sz="2400" err="1">
                <a:latin typeface="Arial"/>
                <a:cs typeface="Arial"/>
              </a:rPr>
              <a:t>they</a:t>
            </a:r>
            <a:r>
              <a:rPr lang="et-EE" sz="2400">
                <a:latin typeface="Arial"/>
                <a:cs typeface="Arial"/>
              </a:rPr>
              <a:t> </a:t>
            </a:r>
            <a:r>
              <a:rPr lang="et-EE" sz="2400" err="1">
                <a:latin typeface="Arial"/>
                <a:cs typeface="Arial"/>
              </a:rPr>
              <a:t>can</a:t>
            </a:r>
            <a:r>
              <a:rPr lang="et-EE" sz="2400">
                <a:latin typeface="Arial"/>
                <a:cs typeface="Arial"/>
              </a:rPr>
              <a:t> </a:t>
            </a:r>
            <a:r>
              <a:rPr lang="et-EE" sz="2400" err="1">
                <a:latin typeface="Arial"/>
                <a:cs typeface="Arial"/>
              </a:rPr>
              <a:t>increase</a:t>
            </a:r>
            <a:r>
              <a:rPr lang="et-EE" sz="2400">
                <a:latin typeface="Arial"/>
                <a:cs typeface="Arial"/>
              </a:rPr>
              <a:t> </a:t>
            </a:r>
            <a:r>
              <a:rPr lang="et-EE" sz="2400" err="1">
                <a:latin typeface="Arial"/>
                <a:cs typeface="Arial"/>
              </a:rPr>
              <a:t>sleepiness</a:t>
            </a:r>
            <a:r>
              <a:rPr lang="et-EE" sz="2400">
                <a:latin typeface="Arial"/>
                <a:cs typeface="Arial"/>
              </a:rPr>
              <a:t> in </a:t>
            </a:r>
            <a:r>
              <a:rPr lang="et-EE" sz="2400" err="1">
                <a:latin typeface="Arial"/>
                <a:cs typeface="Arial"/>
              </a:rPr>
              <a:t>the</a:t>
            </a:r>
            <a:r>
              <a:rPr lang="et-EE" sz="2400">
                <a:latin typeface="Arial"/>
                <a:cs typeface="Arial"/>
              </a:rPr>
              <a:t> </a:t>
            </a:r>
          </a:p>
          <a:p>
            <a:pPr marL="0" indent="0">
              <a:buNone/>
            </a:pPr>
            <a:r>
              <a:rPr lang="et-EE" sz="2400" err="1">
                <a:latin typeface="Arial"/>
                <a:cs typeface="Arial"/>
              </a:rPr>
              <a:t>late</a:t>
            </a:r>
            <a:r>
              <a:rPr lang="et-EE" sz="2400">
                <a:latin typeface="Arial"/>
                <a:cs typeface="Arial"/>
              </a:rPr>
              <a:t> </a:t>
            </a:r>
            <a:r>
              <a:rPr lang="et-EE" sz="2400" err="1">
                <a:latin typeface="Arial"/>
                <a:cs typeface="Arial"/>
              </a:rPr>
              <a:t>evening</a:t>
            </a:r>
            <a:r>
              <a:rPr lang="et-EE" sz="2400">
                <a:latin typeface="Arial"/>
                <a:cs typeface="Arial"/>
              </a:rPr>
              <a:t> </a:t>
            </a:r>
            <a:endParaRPr lang="et-EE">
              <a:cs typeface="Calibri" panose="020F0502020204030204"/>
            </a:endParaRPr>
          </a:p>
          <a:p>
            <a:r>
              <a:rPr lang="et-EE" sz="2400" err="1">
                <a:latin typeface="Arial"/>
                <a:cs typeface="Arial"/>
              </a:rPr>
              <a:t>Acute</a:t>
            </a:r>
            <a:r>
              <a:rPr lang="et-EE" sz="2400">
                <a:latin typeface="Arial"/>
                <a:cs typeface="Arial"/>
              </a:rPr>
              <a:t> </a:t>
            </a:r>
            <a:r>
              <a:rPr lang="et-EE" sz="2400" err="1">
                <a:latin typeface="Arial"/>
                <a:cs typeface="Arial"/>
              </a:rPr>
              <a:t>effects</a:t>
            </a:r>
            <a:r>
              <a:rPr lang="et-EE" sz="2400">
                <a:latin typeface="Arial"/>
                <a:cs typeface="Arial"/>
              </a:rPr>
              <a:t> of </a:t>
            </a:r>
            <a:r>
              <a:rPr lang="et-EE" sz="2400" err="1">
                <a:latin typeface="Arial"/>
                <a:cs typeface="Arial"/>
              </a:rPr>
              <a:t>marijuana</a:t>
            </a:r>
            <a:r>
              <a:rPr lang="et-EE" sz="2400">
                <a:latin typeface="Arial"/>
                <a:cs typeface="Arial"/>
              </a:rPr>
              <a:t> (</a:t>
            </a:r>
            <a:r>
              <a:rPr lang="et-EE" sz="2400" err="1">
                <a:latin typeface="Arial"/>
                <a:cs typeface="Arial"/>
              </a:rPr>
              <a:t>tetrahydrocannabinol</a:t>
            </a:r>
            <a:r>
              <a:rPr lang="et-EE" sz="2400">
                <a:latin typeface="Arial"/>
                <a:cs typeface="Arial"/>
              </a:rPr>
              <a:t> [THC]) </a:t>
            </a:r>
            <a:r>
              <a:rPr lang="et-EE" sz="2400" err="1">
                <a:latin typeface="Arial"/>
                <a:cs typeface="Arial"/>
              </a:rPr>
              <a:t>include</a:t>
            </a:r>
            <a:r>
              <a:rPr lang="et-EE" sz="2400">
                <a:latin typeface="Arial"/>
                <a:cs typeface="Arial"/>
              </a:rPr>
              <a:t> minimal </a:t>
            </a:r>
            <a:r>
              <a:rPr lang="et-EE" sz="2400" err="1">
                <a:latin typeface="Arial"/>
                <a:cs typeface="Arial"/>
              </a:rPr>
              <a:t>sleep</a:t>
            </a:r>
            <a:r>
              <a:rPr lang="et-EE" sz="2400">
                <a:latin typeface="Arial"/>
                <a:cs typeface="Arial"/>
              </a:rPr>
              <a:t> </a:t>
            </a:r>
          </a:p>
          <a:p>
            <a:pPr marL="0" indent="0">
              <a:buNone/>
            </a:pPr>
            <a:r>
              <a:rPr lang="et-EE" sz="2400" err="1">
                <a:latin typeface="Arial"/>
                <a:cs typeface="Arial"/>
              </a:rPr>
              <a:t>disruption</a:t>
            </a:r>
            <a:r>
              <a:rPr lang="et-EE" sz="2400">
                <a:latin typeface="Arial"/>
                <a:cs typeface="Arial"/>
              </a:rPr>
              <a:t>, </a:t>
            </a:r>
            <a:r>
              <a:rPr lang="et-EE" sz="2400" err="1">
                <a:latin typeface="Arial"/>
                <a:cs typeface="Arial"/>
              </a:rPr>
              <a:t>characterized</a:t>
            </a:r>
            <a:r>
              <a:rPr lang="et-EE" sz="2400">
                <a:latin typeface="Arial"/>
                <a:cs typeface="Arial"/>
              </a:rPr>
              <a:t> by a </a:t>
            </a:r>
            <a:r>
              <a:rPr lang="et-EE" sz="2400" err="1">
                <a:latin typeface="Arial"/>
                <a:cs typeface="Arial"/>
              </a:rPr>
              <a:t>slight</a:t>
            </a:r>
            <a:r>
              <a:rPr lang="et-EE" sz="2400">
                <a:latin typeface="Arial"/>
                <a:cs typeface="Arial"/>
              </a:rPr>
              <a:t> </a:t>
            </a:r>
            <a:r>
              <a:rPr lang="et-EE" sz="2400" err="1">
                <a:latin typeface="Arial"/>
                <a:cs typeface="Arial"/>
              </a:rPr>
              <a:t>reduction</a:t>
            </a:r>
            <a:r>
              <a:rPr lang="et-EE" sz="2400">
                <a:latin typeface="Arial"/>
                <a:cs typeface="Arial"/>
              </a:rPr>
              <a:t> of REM </a:t>
            </a:r>
            <a:r>
              <a:rPr lang="et-EE" sz="2400" err="1">
                <a:latin typeface="Arial"/>
                <a:cs typeface="Arial"/>
              </a:rPr>
              <a:t>sleep</a:t>
            </a:r>
            <a:r>
              <a:rPr lang="et-EE" sz="2400">
                <a:latin typeface="Arial"/>
                <a:cs typeface="Arial"/>
              </a:rPr>
              <a:t> </a:t>
            </a:r>
            <a:endParaRPr lang="et-EE">
              <a:cs typeface="Calibri" panose="020F0502020204030204"/>
            </a:endParaRPr>
          </a:p>
          <a:p>
            <a:r>
              <a:rPr lang="et-EE" sz="2400" err="1">
                <a:latin typeface="Arial"/>
                <a:cs typeface="Arial"/>
              </a:rPr>
              <a:t>Chronic</a:t>
            </a:r>
            <a:r>
              <a:rPr lang="et-EE" sz="2400">
                <a:latin typeface="Arial"/>
                <a:cs typeface="Arial"/>
              </a:rPr>
              <a:t> </a:t>
            </a:r>
            <a:r>
              <a:rPr lang="et-EE" sz="2400" err="1">
                <a:latin typeface="Arial"/>
                <a:cs typeface="Arial"/>
              </a:rPr>
              <a:t>ingestion</a:t>
            </a:r>
            <a:r>
              <a:rPr lang="et-EE" sz="2400">
                <a:latin typeface="Arial"/>
                <a:cs typeface="Arial"/>
              </a:rPr>
              <a:t> of THC </a:t>
            </a:r>
            <a:r>
              <a:rPr lang="et-EE" sz="2400" err="1">
                <a:latin typeface="Arial"/>
                <a:cs typeface="Arial"/>
              </a:rPr>
              <a:t>produces</a:t>
            </a:r>
            <a:r>
              <a:rPr lang="et-EE" sz="2400">
                <a:latin typeface="Arial"/>
                <a:cs typeface="Arial"/>
              </a:rPr>
              <a:t> a </a:t>
            </a:r>
            <a:r>
              <a:rPr lang="et-EE" sz="2400" err="1">
                <a:latin typeface="Arial"/>
                <a:cs typeface="Arial"/>
              </a:rPr>
              <a:t>long</a:t>
            </a:r>
            <a:r>
              <a:rPr lang="et-EE" sz="2400">
                <a:latin typeface="Arial"/>
                <a:cs typeface="Arial"/>
              </a:rPr>
              <a:t>-term </a:t>
            </a:r>
            <a:r>
              <a:rPr lang="et-EE" sz="2400" err="1">
                <a:latin typeface="Arial"/>
                <a:cs typeface="Arial"/>
              </a:rPr>
              <a:t>suppression</a:t>
            </a:r>
            <a:r>
              <a:rPr lang="et-EE" sz="2400">
                <a:latin typeface="Arial"/>
                <a:cs typeface="Arial"/>
              </a:rPr>
              <a:t> of SWS (1)</a:t>
            </a:r>
            <a:endParaRPr lang="et-EE" sz="2400"/>
          </a:p>
          <a:p>
            <a:endParaRPr lang="et-EE" sz="2400">
              <a:cs typeface="Calibri"/>
            </a:endParaRPr>
          </a:p>
        </p:txBody>
      </p:sp>
      <p:sp>
        <p:nvSpPr>
          <p:cNvPr id="4" name="Slaidinumbri kohatäide 3">
            <a:extLst>
              <a:ext uri="{FF2B5EF4-FFF2-40B4-BE49-F238E27FC236}">
                <a16:creationId xmlns:a16="http://schemas.microsoft.com/office/drawing/2014/main" id="{33A7C1EE-8EC5-69D6-C38C-92EFF204B41D}"/>
              </a:ext>
            </a:extLst>
          </p:cNvPr>
          <p:cNvSpPr>
            <a:spLocks noGrp="1"/>
          </p:cNvSpPr>
          <p:nvPr>
            <p:ph type="sldNum" sz="quarter" idx="12"/>
          </p:nvPr>
        </p:nvSpPr>
        <p:spPr/>
        <p:txBody>
          <a:bodyPr/>
          <a:lstStyle/>
          <a:p>
            <a:fld id="{ACB39D88-BA65-4AE1-96B5-60FEA6385BB0}" type="slidenum">
              <a:rPr lang="et-EE" smtClean="0"/>
              <a:t>35</a:t>
            </a:fld>
            <a:endParaRPr lang="et-EE"/>
          </a:p>
        </p:txBody>
      </p:sp>
      <p:pic>
        <p:nvPicPr>
          <p:cNvPr id="5" name="Pilt 5" descr="Pilt, millel on kujutatud logo&#10;&#10;Kirjeldus on genereeritud automaatselt">
            <a:extLst>
              <a:ext uri="{FF2B5EF4-FFF2-40B4-BE49-F238E27FC236}">
                <a16:creationId xmlns:a16="http://schemas.microsoft.com/office/drawing/2014/main" id="{2876A8FF-8DFF-E3F7-DA1E-77A6AFC87AAB}"/>
              </a:ext>
            </a:extLst>
          </p:cNvPr>
          <p:cNvPicPr>
            <a:picLocks noChangeAspect="1"/>
          </p:cNvPicPr>
          <p:nvPr/>
        </p:nvPicPr>
        <p:blipFill>
          <a:blip r:embed="rId2"/>
          <a:stretch>
            <a:fillRect/>
          </a:stretch>
        </p:blipFill>
        <p:spPr>
          <a:xfrm>
            <a:off x="10716826" y="5205593"/>
            <a:ext cx="1478133" cy="1655048"/>
          </a:xfrm>
          <a:prstGeom prst="rect">
            <a:avLst/>
          </a:prstGeom>
        </p:spPr>
      </p:pic>
      <p:pic>
        <p:nvPicPr>
          <p:cNvPr id="6" name="Pilt 6" descr="Pilt, millel on kujutatud tekst&#10;&#10;Kirjeldus on genereeritud automaatselt">
            <a:extLst>
              <a:ext uri="{FF2B5EF4-FFF2-40B4-BE49-F238E27FC236}">
                <a16:creationId xmlns:a16="http://schemas.microsoft.com/office/drawing/2014/main" id="{BAFBBDD8-8F15-0BB2-A426-3764E560D163}"/>
              </a:ext>
            </a:extLst>
          </p:cNvPr>
          <p:cNvPicPr>
            <a:picLocks noChangeAspect="1"/>
          </p:cNvPicPr>
          <p:nvPr/>
        </p:nvPicPr>
        <p:blipFill>
          <a:blip r:embed="rId3"/>
          <a:stretch>
            <a:fillRect/>
          </a:stretch>
        </p:blipFill>
        <p:spPr>
          <a:xfrm>
            <a:off x="181460" y="5871030"/>
            <a:ext cx="7751685" cy="750121"/>
          </a:xfrm>
          <a:prstGeom prst="rect">
            <a:avLst/>
          </a:prstGeom>
        </p:spPr>
      </p:pic>
    </p:spTree>
    <p:extLst>
      <p:ext uri="{BB962C8B-B14F-4D97-AF65-F5344CB8AC3E}">
        <p14:creationId xmlns:p14="http://schemas.microsoft.com/office/powerpoint/2010/main" val="3664331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4" descr="Pilt, millel on kujutatud diagramm&#10;&#10;Kirjeldus on genereeritud automaatselt">
            <a:extLst>
              <a:ext uri="{FF2B5EF4-FFF2-40B4-BE49-F238E27FC236}">
                <a16:creationId xmlns:a16="http://schemas.microsoft.com/office/drawing/2014/main" id="{DBFA5B2F-0D16-7A8F-1FE8-8C7351517CF2}"/>
              </a:ext>
            </a:extLst>
          </p:cNvPr>
          <p:cNvPicPr>
            <a:picLocks noGrp="1" noChangeAspect="1"/>
          </p:cNvPicPr>
          <p:nvPr>
            <p:ph sz="half" idx="1"/>
          </p:nvPr>
        </p:nvPicPr>
        <p:blipFill>
          <a:blip r:embed="rId2"/>
          <a:stretch>
            <a:fillRect/>
          </a:stretch>
        </p:blipFill>
        <p:spPr>
          <a:xfrm>
            <a:off x="3459430" y="226575"/>
            <a:ext cx="7121424" cy="6235308"/>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sp>
        <p:nvSpPr>
          <p:cNvPr id="5" name="Sisu kohatäide 4">
            <a:extLst>
              <a:ext uri="{FF2B5EF4-FFF2-40B4-BE49-F238E27FC236}">
                <a16:creationId xmlns:a16="http://schemas.microsoft.com/office/drawing/2014/main" id="{770B6034-F4DB-631E-9827-9B4A78DED2F4}"/>
              </a:ext>
            </a:extLst>
          </p:cNvPr>
          <p:cNvSpPr>
            <a:spLocks noGrp="1"/>
          </p:cNvSpPr>
          <p:nvPr>
            <p:ph sz="half" idx="2"/>
          </p:nvPr>
        </p:nvSpPr>
        <p:spPr>
          <a:xfrm>
            <a:off x="518151" y="225338"/>
            <a:ext cx="2901415" cy="2484095"/>
          </a:xfrm>
        </p:spPr>
        <p:txBody>
          <a:bodyPr vert="horz" lIns="91440" tIns="45720" rIns="91440" bIns="45720" rtlCol="0" anchor="t">
            <a:normAutofit/>
          </a:bodyPr>
          <a:lstStyle/>
          <a:p>
            <a:pPr marL="0" indent="0">
              <a:buNone/>
            </a:pPr>
            <a:r>
              <a:rPr lang="en-US"/>
              <a:t>There is no perfect </a:t>
            </a:r>
          </a:p>
          <a:p>
            <a:pPr marL="0" indent="0">
              <a:buNone/>
            </a:pPr>
            <a:r>
              <a:rPr lang="en-US"/>
              <a:t>sleep drug</a:t>
            </a:r>
            <a:endParaRPr lang="en-US">
              <a:cs typeface="Calibri"/>
            </a:endParaRPr>
          </a:p>
          <a:p>
            <a:pPr marL="0" indent="0">
              <a:buNone/>
            </a:pPr>
            <a:r>
              <a:rPr lang="en-US"/>
              <a:t>(12) </a:t>
            </a:r>
            <a:endParaRPr lang="en-US">
              <a:cs typeface="Calibri"/>
            </a:endParaRPr>
          </a:p>
        </p:txBody>
      </p:sp>
      <p:sp>
        <p:nvSpPr>
          <p:cNvPr id="3" name="Slaidinumbri kohatäide 2">
            <a:extLst>
              <a:ext uri="{FF2B5EF4-FFF2-40B4-BE49-F238E27FC236}">
                <a16:creationId xmlns:a16="http://schemas.microsoft.com/office/drawing/2014/main" id="{22FD9E8A-1403-2944-C081-EF40FAEF63B2}"/>
              </a:ext>
            </a:extLst>
          </p:cNvPr>
          <p:cNvSpPr>
            <a:spLocks noGrp="1"/>
          </p:cNvSpPr>
          <p:nvPr>
            <p:ph type="sldNum" sz="quarter" idx="12"/>
          </p:nvPr>
        </p:nvSpPr>
        <p:spPr/>
        <p:txBody>
          <a:bodyPr/>
          <a:lstStyle/>
          <a:p>
            <a:fld id="{ACB39D88-BA65-4AE1-96B5-60FEA6385BB0}" type="slidenum">
              <a:rPr lang="et-EE" smtClean="0"/>
              <a:t>36</a:t>
            </a:fld>
            <a:endParaRPr lang="et-EE"/>
          </a:p>
        </p:txBody>
      </p:sp>
      <p:pic>
        <p:nvPicPr>
          <p:cNvPr id="6" name="Pilt 6" descr="Pilt, millel on kujutatud logo&#10;&#10;Kirjeldus on genereeritud automaatselt">
            <a:extLst>
              <a:ext uri="{FF2B5EF4-FFF2-40B4-BE49-F238E27FC236}">
                <a16:creationId xmlns:a16="http://schemas.microsoft.com/office/drawing/2014/main" id="{74B5FD16-A97F-81E6-1ACF-02ED7ECB86D9}"/>
              </a:ext>
            </a:extLst>
          </p:cNvPr>
          <p:cNvPicPr>
            <a:picLocks noChangeAspect="1"/>
          </p:cNvPicPr>
          <p:nvPr/>
        </p:nvPicPr>
        <p:blipFill>
          <a:blip r:embed="rId3"/>
          <a:stretch>
            <a:fillRect/>
          </a:stretch>
        </p:blipFill>
        <p:spPr>
          <a:xfrm>
            <a:off x="10686100" y="5292"/>
            <a:ext cx="1508859" cy="1701103"/>
          </a:xfrm>
          <a:prstGeom prst="rect">
            <a:avLst/>
          </a:prstGeom>
        </p:spPr>
      </p:pic>
      <p:pic>
        <p:nvPicPr>
          <p:cNvPr id="8" name="Pilt 7" descr="Pilt, millel on kujutatud tekst, Font, kuvatõmmis, järjekord&#10;&#10;Kirjeldus on genereeritud automaatselt">
            <a:extLst>
              <a:ext uri="{FF2B5EF4-FFF2-40B4-BE49-F238E27FC236}">
                <a16:creationId xmlns:a16="http://schemas.microsoft.com/office/drawing/2014/main" id="{A13B325C-7BC1-B42F-64C0-DF79285A8BF8}"/>
              </a:ext>
            </a:extLst>
          </p:cNvPr>
          <p:cNvPicPr>
            <a:picLocks noChangeAspect="1"/>
          </p:cNvPicPr>
          <p:nvPr/>
        </p:nvPicPr>
        <p:blipFill>
          <a:blip r:embed="rId4"/>
          <a:stretch>
            <a:fillRect/>
          </a:stretch>
        </p:blipFill>
        <p:spPr>
          <a:xfrm>
            <a:off x="73981" y="6000544"/>
            <a:ext cx="6096000" cy="716173"/>
          </a:xfrm>
          <a:prstGeom prst="rect">
            <a:avLst/>
          </a:prstGeom>
        </p:spPr>
      </p:pic>
    </p:spTree>
    <p:extLst>
      <p:ext uri="{BB962C8B-B14F-4D97-AF65-F5344CB8AC3E}">
        <p14:creationId xmlns:p14="http://schemas.microsoft.com/office/powerpoint/2010/main" val="522248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D18EC55-03AD-EC96-E20F-20C5999DDD6A}"/>
              </a:ext>
            </a:extLst>
          </p:cNvPr>
          <p:cNvSpPr>
            <a:spLocks noGrp="1"/>
          </p:cNvSpPr>
          <p:nvPr>
            <p:ph type="title"/>
          </p:nvPr>
        </p:nvSpPr>
        <p:spPr>
          <a:xfrm>
            <a:off x="956569" y="319876"/>
            <a:ext cx="3494362" cy="4930986"/>
          </a:xfrm>
        </p:spPr>
        <p:txBody>
          <a:bodyPr>
            <a:normAutofit/>
          </a:bodyPr>
          <a:lstStyle/>
          <a:p>
            <a:pPr algn="r"/>
            <a:r>
              <a:rPr lang="et-EE">
                <a:solidFill>
                  <a:schemeClr val="accent1"/>
                </a:solidFill>
                <a:cs typeface="Calibri Light"/>
              </a:rPr>
              <a:t>Take </a:t>
            </a:r>
            <a:r>
              <a:rPr lang="et-EE" err="1">
                <a:solidFill>
                  <a:schemeClr val="accent1"/>
                </a:solidFill>
                <a:cs typeface="Calibri Light"/>
              </a:rPr>
              <a:t>home</a:t>
            </a:r>
            <a:r>
              <a:rPr lang="et-EE">
                <a:solidFill>
                  <a:schemeClr val="accent1"/>
                </a:solidFill>
                <a:cs typeface="Calibri Light"/>
              </a:rPr>
              <a:t> </a:t>
            </a:r>
            <a:r>
              <a:rPr lang="et-EE" err="1">
                <a:solidFill>
                  <a:schemeClr val="accent1"/>
                </a:solidFill>
                <a:cs typeface="Calibri Light"/>
              </a:rPr>
              <a:t>messages</a:t>
            </a:r>
            <a:endParaRPr lang="et-EE" err="1">
              <a:solidFill>
                <a:schemeClr val="accent1"/>
              </a:solidFill>
            </a:endParaRPr>
          </a:p>
        </p:txBody>
      </p:sp>
      <p:sp>
        <p:nvSpPr>
          <p:cNvPr id="3" name="Sisu kohatäide 2">
            <a:extLst>
              <a:ext uri="{FF2B5EF4-FFF2-40B4-BE49-F238E27FC236}">
                <a16:creationId xmlns:a16="http://schemas.microsoft.com/office/drawing/2014/main" id="{E888D367-9FF8-FC11-97F3-1BE71F9386B6}"/>
              </a:ext>
            </a:extLst>
          </p:cNvPr>
          <p:cNvSpPr>
            <a:spLocks noGrp="1"/>
          </p:cNvSpPr>
          <p:nvPr>
            <p:ph sz="half" idx="1"/>
          </p:nvPr>
        </p:nvSpPr>
        <p:spPr>
          <a:xfrm>
            <a:off x="4968975" y="963507"/>
            <a:ext cx="6201551" cy="3588738"/>
          </a:xfrm>
        </p:spPr>
        <p:txBody>
          <a:bodyPr vert="horz" lIns="91440" tIns="45720" rIns="91440" bIns="45720" rtlCol="0" anchor="b">
            <a:normAutofit/>
          </a:bodyPr>
          <a:lstStyle/>
          <a:p>
            <a:pPr marL="457200" indent="-457200">
              <a:buAutoNum type="arabicPeriod"/>
            </a:pPr>
            <a:r>
              <a:rPr lang="et-EE" sz="2400" err="1">
                <a:latin typeface="Arial"/>
                <a:cs typeface="Calibri"/>
              </a:rPr>
              <a:t>Sleep</a:t>
            </a:r>
            <a:r>
              <a:rPr lang="et-EE" sz="2400">
                <a:latin typeface="Arial"/>
                <a:cs typeface="Calibri"/>
              </a:rPr>
              <a:t> </a:t>
            </a:r>
            <a:r>
              <a:rPr lang="et-EE" sz="2400" err="1">
                <a:latin typeface="Arial"/>
                <a:cs typeface="Calibri"/>
              </a:rPr>
              <a:t>is</a:t>
            </a:r>
            <a:r>
              <a:rPr lang="et-EE" sz="2400">
                <a:latin typeface="Arial"/>
                <a:cs typeface="Calibri"/>
              </a:rPr>
              <a:t> </a:t>
            </a:r>
            <a:r>
              <a:rPr lang="et-EE" sz="2400" err="1">
                <a:latin typeface="Arial"/>
                <a:cs typeface="Calibri"/>
              </a:rPr>
              <a:t>regulated</a:t>
            </a:r>
            <a:r>
              <a:rPr lang="et-EE" sz="2400">
                <a:latin typeface="Arial"/>
                <a:cs typeface="Calibri"/>
              </a:rPr>
              <a:t> by </a:t>
            </a:r>
            <a:r>
              <a:rPr lang="et-EE" sz="2400" err="1">
                <a:latin typeface="Arial"/>
                <a:cs typeface="Calibri"/>
              </a:rPr>
              <a:t>genes</a:t>
            </a:r>
            <a:r>
              <a:rPr lang="et-EE" sz="2400">
                <a:latin typeface="Arial"/>
                <a:cs typeface="Calibri"/>
              </a:rPr>
              <a:t> /</a:t>
            </a:r>
            <a:r>
              <a:rPr lang="et-EE" sz="2400" err="1">
                <a:latin typeface="Arial"/>
                <a:cs typeface="Calibri"/>
              </a:rPr>
              <a:t>hereditarity</a:t>
            </a:r>
            <a:r>
              <a:rPr lang="et-EE" sz="2400">
                <a:latin typeface="Arial"/>
                <a:cs typeface="Calibri"/>
              </a:rPr>
              <a:t>/</a:t>
            </a:r>
            <a:endParaRPr lang="et-EE"/>
          </a:p>
          <a:p>
            <a:pPr marL="457200" indent="-457200">
              <a:buAutoNum type="arabicPeriod"/>
            </a:pPr>
            <a:r>
              <a:rPr lang="et-EE" sz="2400" err="1">
                <a:latin typeface="Arial"/>
                <a:cs typeface="Calibri"/>
              </a:rPr>
              <a:t>Light</a:t>
            </a:r>
            <a:r>
              <a:rPr lang="et-EE" sz="2400">
                <a:latin typeface="Arial"/>
                <a:cs typeface="Calibri"/>
              </a:rPr>
              <a:t> </a:t>
            </a:r>
            <a:r>
              <a:rPr lang="et-EE" sz="2400" err="1">
                <a:latin typeface="Arial"/>
                <a:cs typeface="Calibri"/>
              </a:rPr>
              <a:t>has</a:t>
            </a:r>
            <a:r>
              <a:rPr lang="et-EE" sz="2400">
                <a:latin typeface="Arial"/>
                <a:cs typeface="Calibri"/>
              </a:rPr>
              <a:t> major </a:t>
            </a:r>
            <a:r>
              <a:rPr lang="et-EE" sz="2400" err="1">
                <a:latin typeface="Arial"/>
                <a:cs typeface="Calibri"/>
              </a:rPr>
              <a:t>influence</a:t>
            </a:r>
            <a:r>
              <a:rPr lang="et-EE" sz="2400">
                <a:latin typeface="Arial"/>
                <a:cs typeface="Calibri"/>
              </a:rPr>
              <a:t> on </a:t>
            </a:r>
            <a:r>
              <a:rPr lang="et-EE" sz="2400" err="1">
                <a:latin typeface="Arial"/>
                <a:cs typeface="Calibri"/>
              </a:rPr>
              <a:t>sleep-wake</a:t>
            </a:r>
            <a:r>
              <a:rPr lang="et-EE" sz="2400">
                <a:latin typeface="Arial"/>
                <a:cs typeface="Calibri"/>
              </a:rPr>
              <a:t> </a:t>
            </a:r>
            <a:r>
              <a:rPr lang="et-EE" sz="2400" err="1">
                <a:latin typeface="Arial"/>
                <a:cs typeface="Calibri"/>
              </a:rPr>
              <a:t>system</a:t>
            </a:r>
            <a:endParaRPr lang="et-EE" sz="2400">
              <a:latin typeface="Arial"/>
              <a:cs typeface="Calibri"/>
            </a:endParaRPr>
          </a:p>
          <a:p>
            <a:pPr marL="457200" indent="-457200">
              <a:buAutoNum type="arabicPeriod"/>
            </a:pPr>
            <a:r>
              <a:rPr lang="et-EE" sz="2400">
                <a:latin typeface="Arial"/>
                <a:cs typeface="Calibri"/>
              </a:rPr>
              <a:t>In </a:t>
            </a:r>
            <a:r>
              <a:rPr lang="et-EE" sz="2400" err="1">
                <a:latin typeface="Arial"/>
                <a:cs typeface="Calibri"/>
              </a:rPr>
              <a:t>healthy</a:t>
            </a:r>
            <a:r>
              <a:rPr lang="et-EE" sz="2400">
                <a:latin typeface="Arial"/>
                <a:cs typeface="Calibri"/>
              </a:rPr>
              <a:t> </a:t>
            </a:r>
            <a:r>
              <a:rPr lang="et-EE" sz="2400" err="1">
                <a:latin typeface="Arial"/>
                <a:cs typeface="Calibri"/>
              </a:rPr>
              <a:t>individual</a:t>
            </a:r>
            <a:r>
              <a:rPr lang="et-EE" sz="2400">
                <a:latin typeface="Arial"/>
                <a:cs typeface="Calibri"/>
              </a:rPr>
              <a:t> </a:t>
            </a:r>
            <a:r>
              <a:rPr lang="et-EE" sz="2400" err="1">
                <a:latin typeface="Arial"/>
                <a:cs typeface="Calibri"/>
              </a:rPr>
              <a:t>sleep</a:t>
            </a:r>
            <a:r>
              <a:rPr lang="et-EE" sz="2400">
                <a:latin typeface="Arial"/>
                <a:cs typeface="Calibri"/>
              </a:rPr>
              <a:t> </a:t>
            </a:r>
            <a:r>
              <a:rPr lang="et-EE" sz="2400" err="1">
                <a:latin typeface="Arial"/>
                <a:cs typeface="Calibri"/>
              </a:rPr>
              <a:t>is</a:t>
            </a:r>
            <a:r>
              <a:rPr lang="et-EE" sz="2400">
                <a:latin typeface="Arial"/>
                <a:cs typeface="Calibri"/>
              </a:rPr>
              <a:t> </a:t>
            </a:r>
            <a:r>
              <a:rPr lang="et-EE" sz="2400" err="1">
                <a:latin typeface="Arial"/>
                <a:cs typeface="Calibri"/>
              </a:rPr>
              <a:t>quite</a:t>
            </a:r>
            <a:r>
              <a:rPr lang="et-EE" sz="2400">
                <a:latin typeface="Arial"/>
                <a:cs typeface="Calibri"/>
              </a:rPr>
              <a:t> </a:t>
            </a:r>
            <a:r>
              <a:rPr lang="et-EE" sz="2400" err="1">
                <a:latin typeface="Arial"/>
                <a:cs typeface="Calibri"/>
              </a:rPr>
              <a:t>stable</a:t>
            </a:r>
            <a:r>
              <a:rPr lang="et-EE" sz="2400">
                <a:latin typeface="Arial"/>
                <a:cs typeface="Calibri"/>
              </a:rPr>
              <a:t>, </a:t>
            </a:r>
            <a:r>
              <a:rPr lang="et-EE" sz="2400" err="1">
                <a:latin typeface="Arial"/>
                <a:cs typeface="Calibri"/>
              </a:rPr>
              <a:t>especially</a:t>
            </a:r>
            <a:r>
              <a:rPr lang="et-EE" sz="2400">
                <a:latin typeface="Arial"/>
                <a:cs typeface="Calibri"/>
              </a:rPr>
              <a:t> in </a:t>
            </a:r>
            <a:r>
              <a:rPr lang="et-EE" sz="2400" err="1">
                <a:latin typeface="Arial"/>
                <a:cs typeface="Calibri"/>
              </a:rPr>
              <a:t>young</a:t>
            </a:r>
            <a:r>
              <a:rPr lang="et-EE" sz="2400">
                <a:latin typeface="Arial"/>
                <a:cs typeface="Calibri"/>
              </a:rPr>
              <a:t> </a:t>
            </a:r>
            <a:r>
              <a:rPr lang="et-EE" sz="2400" err="1">
                <a:latin typeface="Arial"/>
                <a:cs typeface="Calibri"/>
              </a:rPr>
              <a:t>age</a:t>
            </a:r>
            <a:endParaRPr lang="et-EE" sz="2400">
              <a:latin typeface="Arial"/>
              <a:cs typeface="Calibri"/>
            </a:endParaRPr>
          </a:p>
          <a:p>
            <a:pPr marL="457200" indent="-457200">
              <a:buAutoNum type="arabicPeriod"/>
            </a:pPr>
            <a:r>
              <a:rPr lang="et-EE" sz="2400">
                <a:latin typeface="Arial"/>
                <a:cs typeface="Calibri"/>
              </a:rPr>
              <a:t>Normal </a:t>
            </a:r>
            <a:r>
              <a:rPr lang="et-EE" sz="2400" err="1">
                <a:latin typeface="Arial"/>
                <a:cs typeface="Calibri"/>
              </a:rPr>
              <a:t>sleep</a:t>
            </a:r>
            <a:r>
              <a:rPr lang="et-EE" sz="2400">
                <a:latin typeface="Arial"/>
                <a:cs typeface="Calibri"/>
              </a:rPr>
              <a:t> </a:t>
            </a:r>
            <a:r>
              <a:rPr lang="et-EE" sz="2400" err="1">
                <a:latin typeface="Arial"/>
                <a:cs typeface="Calibri"/>
              </a:rPr>
              <a:t>cannot</a:t>
            </a:r>
            <a:r>
              <a:rPr lang="et-EE" sz="2400">
                <a:latin typeface="Arial"/>
                <a:cs typeface="Calibri"/>
              </a:rPr>
              <a:t> </a:t>
            </a:r>
            <a:r>
              <a:rPr lang="et-EE" sz="2400" err="1">
                <a:latin typeface="Arial"/>
                <a:cs typeface="Calibri"/>
              </a:rPr>
              <a:t>be</a:t>
            </a:r>
            <a:r>
              <a:rPr lang="et-EE" sz="2400">
                <a:latin typeface="Arial"/>
                <a:cs typeface="Calibri"/>
              </a:rPr>
              <a:t> </a:t>
            </a:r>
            <a:r>
              <a:rPr lang="et-EE" sz="2400" err="1">
                <a:latin typeface="Arial"/>
                <a:cs typeface="Calibri"/>
              </a:rPr>
              <a:t>maintained</a:t>
            </a:r>
            <a:r>
              <a:rPr lang="et-EE" sz="2400">
                <a:latin typeface="Arial"/>
                <a:cs typeface="Calibri"/>
              </a:rPr>
              <a:t> </a:t>
            </a:r>
            <a:r>
              <a:rPr lang="et-EE" sz="2400" err="1">
                <a:latin typeface="Arial"/>
                <a:cs typeface="Calibri"/>
              </a:rPr>
              <a:t>with</a:t>
            </a:r>
            <a:r>
              <a:rPr lang="et-EE" sz="2400">
                <a:latin typeface="Arial"/>
                <a:cs typeface="Calibri"/>
              </a:rPr>
              <a:t> </a:t>
            </a:r>
            <a:r>
              <a:rPr lang="et-EE" sz="2400" err="1">
                <a:latin typeface="Arial"/>
                <a:cs typeface="Calibri"/>
              </a:rPr>
              <a:t>the</a:t>
            </a:r>
            <a:r>
              <a:rPr lang="et-EE" sz="2400">
                <a:latin typeface="Arial"/>
                <a:cs typeface="Calibri"/>
              </a:rPr>
              <a:t> </a:t>
            </a:r>
            <a:r>
              <a:rPr lang="et-EE" sz="2400" err="1">
                <a:latin typeface="Arial"/>
                <a:cs typeface="Calibri"/>
              </a:rPr>
              <a:t>help</a:t>
            </a:r>
            <a:r>
              <a:rPr lang="et-EE" sz="2400">
                <a:latin typeface="Arial"/>
                <a:cs typeface="Calibri"/>
              </a:rPr>
              <a:t> of </a:t>
            </a:r>
            <a:r>
              <a:rPr lang="et-EE" sz="2400" err="1">
                <a:latin typeface="Arial"/>
                <a:cs typeface="Calibri"/>
              </a:rPr>
              <a:t>long</a:t>
            </a:r>
            <a:r>
              <a:rPr lang="et-EE" sz="2400">
                <a:latin typeface="Arial"/>
                <a:cs typeface="Calibri"/>
              </a:rPr>
              <a:t> term </a:t>
            </a:r>
            <a:r>
              <a:rPr lang="et-EE" sz="2400" err="1">
                <a:latin typeface="Arial"/>
                <a:cs typeface="Calibri"/>
              </a:rPr>
              <a:t>medication</a:t>
            </a:r>
            <a:r>
              <a:rPr lang="et-EE" sz="2400">
                <a:latin typeface="Arial"/>
                <a:cs typeface="Calibri"/>
              </a:rPr>
              <a:t> and </a:t>
            </a:r>
            <a:r>
              <a:rPr lang="et-EE" sz="2400" err="1">
                <a:latin typeface="Arial"/>
                <a:cs typeface="Calibri"/>
              </a:rPr>
              <a:t>subtance</a:t>
            </a:r>
            <a:r>
              <a:rPr lang="et-EE" sz="2400">
                <a:latin typeface="Arial"/>
                <a:cs typeface="Calibri"/>
              </a:rPr>
              <a:t> </a:t>
            </a:r>
            <a:r>
              <a:rPr lang="et-EE" sz="2400" err="1">
                <a:latin typeface="Arial"/>
                <a:cs typeface="Calibri"/>
              </a:rPr>
              <a:t>use</a:t>
            </a:r>
            <a:endParaRPr lang="et-EE" sz="2400">
              <a:latin typeface="Arial"/>
              <a:cs typeface="Calibri"/>
            </a:endParaRPr>
          </a:p>
        </p:txBody>
      </p:sp>
      <p:sp>
        <p:nvSpPr>
          <p:cNvPr id="4" name="Sisu kohatäide 3">
            <a:extLst>
              <a:ext uri="{FF2B5EF4-FFF2-40B4-BE49-F238E27FC236}">
                <a16:creationId xmlns:a16="http://schemas.microsoft.com/office/drawing/2014/main" id="{646D5672-3134-479A-4BCA-4EDFD8DB572B}"/>
              </a:ext>
            </a:extLst>
          </p:cNvPr>
          <p:cNvSpPr>
            <a:spLocks noGrp="1"/>
          </p:cNvSpPr>
          <p:nvPr>
            <p:ph sz="half" idx="2"/>
          </p:nvPr>
        </p:nvSpPr>
        <p:spPr>
          <a:xfrm>
            <a:off x="5106271" y="4945296"/>
            <a:ext cx="6250940" cy="611295"/>
          </a:xfrm>
        </p:spPr>
        <p:txBody>
          <a:bodyPr vert="horz" lIns="91440" tIns="45720" rIns="91440" bIns="45720" rtlCol="0" anchor="t">
            <a:normAutofit/>
          </a:bodyPr>
          <a:lstStyle/>
          <a:p>
            <a:pPr marL="0" indent="0">
              <a:buNone/>
            </a:pPr>
            <a:r>
              <a:rPr lang="et-EE" sz="2000">
                <a:cs typeface="Calibri"/>
              </a:rPr>
              <a:t>5. </a:t>
            </a:r>
            <a:r>
              <a:rPr lang="et-EE" sz="2000" err="1">
                <a:cs typeface="Calibri"/>
              </a:rPr>
              <a:t>Disease</a:t>
            </a:r>
            <a:r>
              <a:rPr lang="et-EE" sz="2000">
                <a:cs typeface="Calibri"/>
              </a:rPr>
              <a:t> </a:t>
            </a:r>
            <a:r>
              <a:rPr lang="et-EE" sz="2000" err="1">
                <a:cs typeface="Calibri"/>
              </a:rPr>
              <a:t>burden</a:t>
            </a:r>
            <a:r>
              <a:rPr lang="et-EE" sz="2000">
                <a:cs typeface="Calibri"/>
              </a:rPr>
              <a:t> </a:t>
            </a:r>
            <a:r>
              <a:rPr lang="et-EE" sz="2000" err="1">
                <a:cs typeface="Calibri"/>
              </a:rPr>
              <a:t>influences</a:t>
            </a:r>
            <a:r>
              <a:rPr lang="et-EE" sz="2000">
                <a:cs typeface="Calibri"/>
              </a:rPr>
              <a:t> </a:t>
            </a:r>
            <a:r>
              <a:rPr lang="et-EE" sz="2000" err="1">
                <a:cs typeface="Calibri"/>
              </a:rPr>
              <a:t>sleep</a:t>
            </a:r>
            <a:r>
              <a:rPr lang="et-EE" sz="2000">
                <a:cs typeface="Calibri"/>
              </a:rPr>
              <a:t> </a:t>
            </a:r>
            <a:r>
              <a:rPr lang="et-EE" sz="2000" err="1">
                <a:cs typeface="Calibri"/>
              </a:rPr>
              <a:t>quality</a:t>
            </a:r>
            <a:r>
              <a:rPr lang="et-EE" sz="2000">
                <a:cs typeface="Calibri"/>
              </a:rPr>
              <a:t> and </a:t>
            </a:r>
            <a:r>
              <a:rPr lang="et-EE" sz="2000" err="1">
                <a:cs typeface="Calibri"/>
              </a:rPr>
              <a:t>quantity</a:t>
            </a:r>
            <a:endParaRPr lang="et-EE" sz="2000">
              <a:cs typeface="Calibri"/>
            </a:endParaRPr>
          </a:p>
          <a:p>
            <a:pPr marL="0" indent="0">
              <a:buNone/>
            </a:pPr>
            <a:endParaRPr lang="et-EE" sz="2000">
              <a:cs typeface="Calibri"/>
            </a:endParaRPr>
          </a:p>
          <a:p>
            <a:endParaRPr lang="et-EE" sz="2000">
              <a:cs typeface="Calibri"/>
            </a:endParaRPr>
          </a:p>
        </p:txBody>
      </p:sp>
      <p:sp>
        <p:nvSpPr>
          <p:cNvPr id="5" name="Slaidinumbri kohatäide 4">
            <a:extLst>
              <a:ext uri="{FF2B5EF4-FFF2-40B4-BE49-F238E27FC236}">
                <a16:creationId xmlns:a16="http://schemas.microsoft.com/office/drawing/2014/main" id="{8FAE3FEB-3D18-D1AD-674F-A9823A021A0D}"/>
              </a:ext>
            </a:extLst>
          </p:cNvPr>
          <p:cNvSpPr>
            <a:spLocks noGrp="1"/>
          </p:cNvSpPr>
          <p:nvPr>
            <p:ph type="sldNum" sz="quarter" idx="12"/>
          </p:nvPr>
        </p:nvSpPr>
        <p:spPr/>
        <p:txBody>
          <a:bodyPr/>
          <a:lstStyle/>
          <a:p>
            <a:fld id="{ACB39D88-BA65-4AE1-96B5-60FEA6385BB0}" type="slidenum">
              <a:rPr lang="et-EE" smtClean="0"/>
              <a:t>37</a:t>
            </a:fld>
            <a:endParaRPr lang="et-EE"/>
          </a:p>
        </p:txBody>
      </p:sp>
      <p:pic>
        <p:nvPicPr>
          <p:cNvPr id="6" name="Pilt 6" descr="Pilt, millel on kujutatud logo&#10;&#10;Kirjeldus on genereeritud automaatselt">
            <a:extLst>
              <a:ext uri="{FF2B5EF4-FFF2-40B4-BE49-F238E27FC236}">
                <a16:creationId xmlns:a16="http://schemas.microsoft.com/office/drawing/2014/main" id="{9F98D383-E2F5-6854-D805-13DF3867D6EC}"/>
              </a:ext>
            </a:extLst>
          </p:cNvPr>
          <p:cNvPicPr>
            <a:picLocks noChangeAspect="1"/>
          </p:cNvPicPr>
          <p:nvPr/>
        </p:nvPicPr>
        <p:blipFill>
          <a:blip r:embed="rId2"/>
          <a:stretch>
            <a:fillRect/>
          </a:stretch>
        </p:blipFill>
        <p:spPr>
          <a:xfrm>
            <a:off x="322556" y="4532368"/>
            <a:ext cx="1811046" cy="2017554"/>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1827DBF8-6FE3-CB81-B454-C6D88FF25117}"/>
              </a:ext>
            </a:extLst>
          </p:cNvPr>
          <p:cNvPicPr>
            <a:picLocks noChangeAspect="1"/>
          </p:cNvPicPr>
          <p:nvPr/>
        </p:nvPicPr>
        <p:blipFill>
          <a:blip r:embed="rId3"/>
          <a:stretch>
            <a:fillRect/>
          </a:stretch>
        </p:blipFill>
        <p:spPr>
          <a:xfrm>
            <a:off x="2127681" y="5831910"/>
            <a:ext cx="7907044" cy="720529"/>
          </a:xfrm>
          <a:prstGeom prst="rect">
            <a:avLst/>
          </a:prstGeom>
        </p:spPr>
      </p:pic>
      <p:pic>
        <p:nvPicPr>
          <p:cNvPr id="8" name="Pilt 9" descr="Pilt, millel on kujutatud logo&#10;&#10;Kirjeldus on genereeritud automaatselt">
            <a:extLst>
              <a:ext uri="{FF2B5EF4-FFF2-40B4-BE49-F238E27FC236}">
                <a16:creationId xmlns:a16="http://schemas.microsoft.com/office/drawing/2014/main" id="{D13AF49F-F644-A7A0-B6DC-6AE2FD05AC31}"/>
              </a:ext>
            </a:extLst>
          </p:cNvPr>
          <p:cNvPicPr>
            <a:picLocks noChangeAspect="1"/>
          </p:cNvPicPr>
          <p:nvPr/>
        </p:nvPicPr>
        <p:blipFill>
          <a:blip r:embed="rId4"/>
          <a:stretch>
            <a:fillRect/>
          </a:stretch>
        </p:blipFill>
        <p:spPr>
          <a:xfrm>
            <a:off x="325884" y="316590"/>
            <a:ext cx="1811786" cy="1593635"/>
          </a:xfrm>
          <a:prstGeom prst="rect">
            <a:avLst/>
          </a:prstGeom>
        </p:spPr>
      </p:pic>
    </p:spTree>
    <p:extLst>
      <p:ext uri="{BB962C8B-B14F-4D97-AF65-F5344CB8AC3E}">
        <p14:creationId xmlns:p14="http://schemas.microsoft.com/office/powerpoint/2010/main" val="2754689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268E917-5ACF-59DD-FDEC-D02949924A83}"/>
              </a:ext>
            </a:extLst>
          </p:cNvPr>
          <p:cNvSpPr>
            <a:spLocks noGrp="1"/>
          </p:cNvSpPr>
          <p:nvPr>
            <p:ph type="title"/>
          </p:nvPr>
        </p:nvSpPr>
        <p:spPr>
          <a:xfrm>
            <a:off x="504371" y="45811"/>
            <a:ext cx="9543143" cy="788535"/>
          </a:xfrm>
        </p:spPr>
        <p:txBody>
          <a:bodyPr/>
          <a:lstStyle/>
          <a:p>
            <a:r>
              <a:rPr lang="et-EE" sz="2400" err="1">
                <a:cs typeface="Calibri Light"/>
              </a:rPr>
              <a:t>Literature</a:t>
            </a:r>
            <a:r>
              <a:rPr lang="et-EE">
                <a:cs typeface="Calibri Light"/>
              </a:rPr>
              <a:t> </a:t>
            </a:r>
            <a:endParaRPr lang="et-EE"/>
          </a:p>
        </p:txBody>
      </p:sp>
      <p:sp>
        <p:nvSpPr>
          <p:cNvPr id="3" name="Sisu kohatäide 2">
            <a:extLst>
              <a:ext uri="{FF2B5EF4-FFF2-40B4-BE49-F238E27FC236}">
                <a16:creationId xmlns:a16="http://schemas.microsoft.com/office/drawing/2014/main" id="{BFFD9870-4809-C36D-C00E-31E4CFC74457}"/>
              </a:ext>
            </a:extLst>
          </p:cNvPr>
          <p:cNvSpPr>
            <a:spLocks noGrp="1"/>
          </p:cNvSpPr>
          <p:nvPr>
            <p:ph idx="1"/>
          </p:nvPr>
        </p:nvSpPr>
        <p:spPr>
          <a:xfrm>
            <a:off x="155747" y="724020"/>
            <a:ext cx="11967028" cy="5628594"/>
          </a:xfrm>
        </p:spPr>
        <p:txBody>
          <a:bodyPr vert="horz" lIns="91440" tIns="45720" rIns="91440" bIns="45720" rtlCol="0" anchor="t">
            <a:normAutofit/>
          </a:bodyPr>
          <a:lstStyle/>
          <a:p>
            <a:pPr marL="514350" indent="-514350">
              <a:buAutoNum type="arabicPeriod"/>
            </a:pPr>
            <a:endParaRPr lang="en-US" sz="1000">
              <a:solidFill>
                <a:srgbClr val="000000"/>
              </a:solidFill>
              <a:latin typeface="Calibri"/>
              <a:ea typeface="+mn-lt"/>
              <a:cs typeface="+mn-lt"/>
            </a:endParaRPr>
          </a:p>
          <a:p>
            <a:pPr marL="342900" indent="-342900">
              <a:buAutoNum type="arabicPeriod"/>
            </a:pPr>
            <a:r>
              <a:rPr lang="en-US" sz="1200">
                <a:latin typeface="Arial"/>
                <a:ea typeface="+mn-lt"/>
                <a:cs typeface="+mn-lt"/>
              </a:rPr>
              <a:t>Kryger, M., Roth, T. and Goldstein, C. (2022). Kryger's Principles and Practice of Sleep Medicine. 7th Edition. [Insert Publisher Location]: Elsevier - OHCE.</a:t>
            </a:r>
          </a:p>
          <a:p>
            <a:pPr marL="342900" indent="-342900">
              <a:buAutoNum type="arabicPeriod"/>
            </a:pPr>
            <a:r>
              <a:rPr lang="et-EE" sz="1200" err="1">
                <a:latin typeface="Arial"/>
                <a:ea typeface="+mn-lt"/>
                <a:cs typeface="+mn-lt"/>
              </a:rPr>
              <a:t>Husse</a:t>
            </a:r>
            <a:r>
              <a:rPr lang="et-EE" sz="1200">
                <a:latin typeface="Arial"/>
                <a:ea typeface="+mn-lt"/>
                <a:cs typeface="+mn-lt"/>
              </a:rPr>
              <a:t> et </a:t>
            </a:r>
            <a:r>
              <a:rPr lang="et-EE" sz="1200" err="1">
                <a:latin typeface="Arial"/>
                <a:ea typeface="+mn-lt"/>
                <a:cs typeface="+mn-lt"/>
              </a:rPr>
              <a:t>al</a:t>
            </a:r>
            <a:r>
              <a:rPr lang="et-EE" sz="1200">
                <a:latin typeface="Arial"/>
                <a:ea typeface="+mn-lt"/>
                <a:cs typeface="+mn-lt"/>
              </a:rPr>
              <a:t>.(2015). </a:t>
            </a:r>
            <a:r>
              <a:rPr lang="et-EE" sz="1200" err="1">
                <a:latin typeface="Arial"/>
                <a:ea typeface="+mn-lt"/>
                <a:cs typeface="+mn-lt"/>
              </a:rPr>
              <a:t>Synchronization</a:t>
            </a:r>
            <a:r>
              <a:rPr lang="et-EE" sz="1200">
                <a:latin typeface="Arial"/>
                <a:ea typeface="+mn-lt"/>
                <a:cs typeface="+mn-lt"/>
              </a:rPr>
              <a:t> of </a:t>
            </a:r>
            <a:r>
              <a:rPr lang="et-EE" sz="1200" err="1">
                <a:latin typeface="Arial"/>
                <a:ea typeface="+mn-lt"/>
                <a:cs typeface="+mn-lt"/>
              </a:rPr>
              <a:t>the</a:t>
            </a:r>
            <a:r>
              <a:rPr lang="et-EE" sz="1200">
                <a:latin typeface="Arial"/>
                <a:ea typeface="+mn-lt"/>
                <a:cs typeface="+mn-lt"/>
              </a:rPr>
              <a:t> </a:t>
            </a:r>
            <a:r>
              <a:rPr lang="et-EE" sz="1200" err="1">
                <a:latin typeface="Arial"/>
                <a:ea typeface="+mn-lt"/>
                <a:cs typeface="+mn-lt"/>
              </a:rPr>
              <a:t>mammalian</a:t>
            </a:r>
            <a:r>
              <a:rPr lang="et-EE" sz="1200">
                <a:latin typeface="Arial"/>
                <a:ea typeface="+mn-lt"/>
                <a:cs typeface="+mn-lt"/>
              </a:rPr>
              <a:t> </a:t>
            </a:r>
            <a:r>
              <a:rPr lang="et-EE" sz="1200" err="1">
                <a:latin typeface="Arial"/>
                <a:ea typeface="+mn-lt"/>
                <a:cs typeface="+mn-lt"/>
              </a:rPr>
              <a:t>circadian</a:t>
            </a:r>
            <a:r>
              <a:rPr lang="et-EE" sz="1200">
                <a:latin typeface="Arial"/>
                <a:ea typeface="+mn-lt"/>
                <a:cs typeface="+mn-lt"/>
              </a:rPr>
              <a:t> </a:t>
            </a:r>
            <a:r>
              <a:rPr lang="et-EE" sz="1200" err="1">
                <a:latin typeface="Arial"/>
                <a:ea typeface="+mn-lt"/>
                <a:cs typeface="+mn-lt"/>
              </a:rPr>
              <a:t>timing</a:t>
            </a:r>
            <a:r>
              <a:rPr lang="et-EE" sz="1200">
                <a:latin typeface="Arial"/>
                <a:ea typeface="+mn-lt"/>
                <a:cs typeface="+mn-lt"/>
              </a:rPr>
              <a:t> </a:t>
            </a:r>
            <a:r>
              <a:rPr lang="et-EE" sz="1200" err="1">
                <a:latin typeface="Arial"/>
                <a:ea typeface="+mn-lt"/>
                <a:cs typeface="+mn-lt"/>
              </a:rPr>
              <a:t>system</a:t>
            </a:r>
            <a:r>
              <a:rPr lang="et-EE" sz="1200">
                <a:latin typeface="Arial"/>
                <a:ea typeface="+mn-lt"/>
                <a:cs typeface="+mn-lt"/>
              </a:rPr>
              <a:t>: </a:t>
            </a:r>
            <a:r>
              <a:rPr lang="et-EE" sz="1200" err="1">
                <a:latin typeface="Arial"/>
                <a:ea typeface="+mn-lt"/>
                <a:cs typeface="+mn-lt"/>
              </a:rPr>
              <a:t>Light</a:t>
            </a:r>
            <a:r>
              <a:rPr lang="et-EE" sz="1200">
                <a:latin typeface="Arial"/>
                <a:ea typeface="+mn-lt"/>
                <a:cs typeface="+mn-lt"/>
              </a:rPr>
              <a:t> </a:t>
            </a:r>
            <a:r>
              <a:rPr lang="et-EE" sz="1200" err="1">
                <a:latin typeface="Arial"/>
                <a:ea typeface="+mn-lt"/>
                <a:cs typeface="+mn-lt"/>
              </a:rPr>
              <a:t>can</a:t>
            </a:r>
            <a:r>
              <a:rPr lang="et-EE" sz="1200">
                <a:latin typeface="Arial"/>
                <a:ea typeface="+mn-lt"/>
                <a:cs typeface="+mn-lt"/>
              </a:rPr>
              <a:t> </a:t>
            </a:r>
            <a:r>
              <a:rPr lang="et-EE" sz="1200" err="1">
                <a:latin typeface="Arial"/>
                <a:ea typeface="+mn-lt"/>
                <a:cs typeface="+mn-lt"/>
              </a:rPr>
              <a:t>control</a:t>
            </a:r>
            <a:r>
              <a:rPr lang="et-EE" sz="1200">
                <a:latin typeface="Arial"/>
                <a:ea typeface="+mn-lt"/>
                <a:cs typeface="+mn-lt"/>
              </a:rPr>
              <a:t> </a:t>
            </a:r>
            <a:r>
              <a:rPr lang="et-EE" sz="1200" err="1">
                <a:latin typeface="Arial"/>
                <a:ea typeface="+mn-lt"/>
                <a:cs typeface="+mn-lt"/>
              </a:rPr>
              <a:t>peripheral</a:t>
            </a:r>
            <a:r>
              <a:rPr lang="et-EE" sz="1200">
                <a:latin typeface="Arial"/>
                <a:ea typeface="+mn-lt"/>
                <a:cs typeface="+mn-lt"/>
              </a:rPr>
              <a:t> </a:t>
            </a:r>
            <a:r>
              <a:rPr lang="et-EE" sz="1200" err="1">
                <a:latin typeface="Arial"/>
                <a:ea typeface="+mn-lt"/>
                <a:cs typeface="+mn-lt"/>
              </a:rPr>
              <a:t>clocks</a:t>
            </a:r>
            <a:r>
              <a:rPr lang="et-EE" sz="1200">
                <a:latin typeface="Arial"/>
                <a:ea typeface="+mn-lt"/>
                <a:cs typeface="+mn-lt"/>
              </a:rPr>
              <a:t> </a:t>
            </a:r>
            <a:r>
              <a:rPr lang="et-EE" sz="1200" err="1">
                <a:latin typeface="Arial"/>
                <a:ea typeface="+mn-lt"/>
                <a:cs typeface="+mn-lt"/>
              </a:rPr>
              <a:t>independently</a:t>
            </a:r>
            <a:r>
              <a:rPr lang="et-EE" sz="1200">
                <a:latin typeface="Arial"/>
                <a:ea typeface="+mn-lt"/>
                <a:cs typeface="+mn-lt"/>
              </a:rPr>
              <a:t> of </a:t>
            </a:r>
            <a:r>
              <a:rPr lang="et-EE" sz="1200" err="1">
                <a:latin typeface="Arial"/>
                <a:ea typeface="+mn-lt"/>
                <a:cs typeface="+mn-lt"/>
              </a:rPr>
              <a:t>the</a:t>
            </a:r>
            <a:r>
              <a:rPr lang="et-EE" sz="1200">
                <a:latin typeface="Arial"/>
                <a:ea typeface="+mn-lt"/>
                <a:cs typeface="+mn-lt"/>
              </a:rPr>
              <a:t> SCN </a:t>
            </a:r>
            <a:r>
              <a:rPr lang="et-EE" sz="1200" err="1">
                <a:latin typeface="Arial"/>
                <a:ea typeface="+mn-lt"/>
                <a:cs typeface="+mn-lt"/>
              </a:rPr>
              <a:t>clock</a:t>
            </a:r>
            <a:r>
              <a:rPr lang="et-EE" sz="1200">
                <a:latin typeface="Arial"/>
                <a:ea typeface="+mn-lt"/>
                <a:cs typeface="+mn-lt"/>
              </a:rPr>
              <a:t>. </a:t>
            </a:r>
            <a:r>
              <a:rPr lang="et-EE" sz="1200" err="1">
                <a:latin typeface="Arial"/>
                <a:ea typeface="+mn-lt"/>
                <a:cs typeface="+mn-lt"/>
              </a:rPr>
              <a:t>BioEssays</a:t>
            </a:r>
            <a:r>
              <a:rPr lang="et-EE" sz="1200">
                <a:latin typeface="Arial"/>
                <a:ea typeface="+mn-lt"/>
                <a:cs typeface="+mn-lt"/>
              </a:rPr>
              <a:t> : </a:t>
            </a:r>
            <a:r>
              <a:rPr lang="et-EE" sz="1200" err="1">
                <a:latin typeface="Arial"/>
                <a:ea typeface="+mn-lt"/>
                <a:cs typeface="+mn-lt"/>
              </a:rPr>
              <a:t>news</a:t>
            </a:r>
            <a:r>
              <a:rPr lang="et-EE" sz="1200">
                <a:latin typeface="Arial"/>
                <a:ea typeface="+mn-lt"/>
                <a:cs typeface="+mn-lt"/>
              </a:rPr>
              <a:t> and </a:t>
            </a:r>
            <a:r>
              <a:rPr lang="et-EE" sz="1200" err="1">
                <a:latin typeface="Arial"/>
                <a:ea typeface="+mn-lt"/>
                <a:cs typeface="+mn-lt"/>
              </a:rPr>
              <a:t>reviews</a:t>
            </a:r>
            <a:r>
              <a:rPr lang="et-EE" sz="1200">
                <a:latin typeface="Arial"/>
                <a:ea typeface="+mn-lt"/>
                <a:cs typeface="+mn-lt"/>
              </a:rPr>
              <a:t> in </a:t>
            </a:r>
            <a:r>
              <a:rPr lang="et-EE" sz="1200" err="1">
                <a:latin typeface="Arial"/>
                <a:ea typeface="+mn-lt"/>
                <a:cs typeface="+mn-lt"/>
              </a:rPr>
              <a:t>molecular</a:t>
            </a:r>
            <a:r>
              <a:rPr lang="et-EE" sz="1200">
                <a:latin typeface="Arial"/>
                <a:ea typeface="+mn-lt"/>
                <a:cs typeface="+mn-lt"/>
              </a:rPr>
              <a:t>, </a:t>
            </a:r>
            <a:r>
              <a:rPr lang="et-EE" sz="1200" err="1">
                <a:latin typeface="Arial"/>
                <a:ea typeface="+mn-lt"/>
                <a:cs typeface="+mn-lt"/>
              </a:rPr>
              <a:t>cellular</a:t>
            </a:r>
            <a:r>
              <a:rPr lang="et-EE" sz="1200">
                <a:latin typeface="Arial"/>
                <a:ea typeface="+mn-lt"/>
                <a:cs typeface="+mn-lt"/>
              </a:rPr>
              <a:t> and </a:t>
            </a:r>
            <a:r>
              <a:rPr lang="et-EE" sz="1200" err="1">
                <a:latin typeface="Arial"/>
                <a:ea typeface="+mn-lt"/>
                <a:cs typeface="+mn-lt"/>
              </a:rPr>
              <a:t>developmental</a:t>
            </a:r>
            <a:r>
              <a:rPr lang="et-EE" sz="1200">
                <a:latin typeface="Arial"/>
                <a:ea typeface="+mn-lt"/>
                <a:cs typeface="+mn-lt"/>
              </a:rPr>
              <a:t> </a:t>
            </a:r>
            <a:r>
              <a:rPr lang="et-EE" sz="1200" err="1">
                <a:latin typeface="Arial"/>
                <a:ea typeface="+mn-lt"/>
                <a:cs typeface="+mn-lt"/>
              </a:rPr>
              <a:t>biology</a:t>
            </a:r>
            <a:r>
              <a:rPr lang="et-EE" sz="1200">
                <a:latin typeface="Arial"/>
                <a:ea typeface="+mn-lt"/>
                <a:cs typeface="+mn-lt"/>
              </a:rPr>
              <a:t>. </a:t>
            </a:r>
            <a:endParaRPr lang="en-US" sz="1200">
              <a:latin typeface="Arial"/>
              <a:ea typeface="+mn-lt"/>
              <a:cs typeface="+mn-lt"/>
            </a:endParaRPr>
          </a:p>
          <a:p>
            <a:pPr marL="342900" indent="-342900">
              <a:buAutoNum type="arabicPeriod"/>
            </a:pPr>
            <a:r>
              <a:rPr lang="et-EE" sz="1200" err="1">
                <a:latin typeface="Arial"/>
                <a:ea typeface="+mn-lt"/>
                <a:cs typeface="Arial"/>
              </a:rPr>
              <a:t>Peplow</a:t>
            </a:r>
            <a:r>
              <a:rPr lang="et-EE" sz="1200">
                <a:latin typeface="Arial"/>
                <a:ea typeface="+mn-lt"/>
                <a:cs typeface="Arial"/>
              </a:rPr>
              <a:t> M. </a:t>
            </a:r>
            <a:r>
              <a:rPr lang="et-EE" sz="1200" err="1">
                <a:latin typeface="Arial"/>
                <a:ea typeface="+mn-lt"/>
                <a:cs typeface="Arial"/>
              </a:rPr>
              <a:t>Structure</a:t>
            </a:r>
            <a:r>
              <a:rPr lang="et-EE" sz="1200">
                <a:latin typeface="Arial"/>
                <a:ea typeface="+mn-lt"/>
                <a:cs typeface="Arial"/>
              </a:rPr>
              <a:t>: </a:t>
            </a:r>
            <a:r>
              <a:rPr lang="et-EE" sz="1200" err="1">
                <a:latin typeface="Arial"/>
                <a:ea typeface="+mn-lt"/>
                <a:cs typeface="Arial"/>
              </a:rPr>
              <a:t>the</a:t>
            </a:r>
            <a:r>
              <a:rPr lang="et-EE" sz="1200">
                <a:latin typeface="Arial"/>
                <a:ea typeface="+mn-lt"/>
                <a:cs typeface="Arial"/>
              </a:rPr>
              <a:t> </a:t>
            </a:r>
            <a:r>
              <a:rPr lang="et-EE" sz="1200" err="1">
                <a:latin typeface="Arial"/>
                <a:ea typeface="+mn-lt"/>
                <a:cs typeface="Arial"/>
              </a:rPr>
              <a:t>anatomy</a:t>
            </a:r>
            <a:r>
              <a:rPr lang="et-EE" sz="1200">
                <a:latin typeface="Arial"/>
                <a:ea typeface="+mn-lt"/>
                <a:cs typeface="Arial"/>
              </a:rPr>
              <a:t> of </a:t>
            </a:r>
            <a:r>
              <a:rPr lang="et-EE" sz="1200" err="1">
                <a:latin typeface="Arial"/>
                <a:ea typeface="+mn-lt"/>
                <a:cs typeface="Arial"/>
              </a:rPr>
              <a:t>sleep</a:t>
            </a:r>
            <a:r>
              <a:rPr lang="et-EE" sz="1200">
                <a:latin typeface="Arial"/>
                <a:ea typeface="+mn-lt"/>
                <a:cs typeface="Arial"/>
              </a:rPr>
              <a:t>. </a:t>
            </a:r>
            <a:r>
              <a:rPr lang="et-EE" sz="1200" err="1">
                <a:latin typeface="Arial"/>
                <a:ea typeface="+mn-lt"/>
                <a:cs typeface="Arial"/>
              </a:rPr>
              <a:t>Nature</a:t>
            </a:r>
            <a:r>
              <a:rPr lang="et-EE" sz="1200">
                <a:latin typeface="Arial"/>
                <a:ea typeface="+mn-lt"/>
                <a:cs typeface="Arial"/>
              </a:rPr>
              <a:t>. 2013 </a:t>
            </a:r>
            <a:r>
              <a:rPr lang="et-EE" sz="1200" err="1">
                <a:latin typeface="Arial"/>
                <a:ea typeface="+mn-lt"/>
                <a:cs typeface="Arial"/>
              </a:rPr>
              <a:t>May</a:t>
            </a:r>
            <a:r>
              <a:rPr lang="et-EE" sz="1200">
                <a:latin typeface="Arial"/>
                <a:ea typeface="+mn-lt"/>
                <a:cs typeface="Arial"/>
              </a:rPr>
              <a:t> 23;497(7450)</a:t>
            </a:r>
            <a:endParaRPr lang="en-US" sz="1200">
              <a:latin typeface="Arial"/>
              <a:ea typeface="+mn-lt"/>
              <a:cs typeface="+mn-lt"/>
            </a:endParaRPr>
          </a:p>
          <a:p>
            <a:pPr marL="342900" indent="-342900">
              <a:buAutoNum type="arabicPeriod"/>
            </a:pPr>
            <a:r>
              <a:rPr lang="et-EE" sz="1200" err="1">
                <a:solidFill>
                  <a:srgbClr val="212121"/>
                </a:solidFill>
                <a:latin typeface="Arial"/>
                <a:ea typeface="+mn-lt"/>
                <a:cs typeface="Arial"/>
              </a:rPr>
              <a:t>Hirotsu</a:t>
            </a:r>
            <a:r>
              <a:rPr lang="et-EE" sz="1200">
                <a:solidFill>
                  <a:srgbClr val="212121"/>
                </a:solidFill>
                <a:latin typeface="Arial"/>
                <a:ea typeface="+mn-lt"/>
                <a:cs typeface="Arial"/>
              </a:rPr>
              <a:t> C, </a:t>
            </a:r>
            <a:r>
              <a:rPr lang="et-EE" sz="1200" err="1">
                <a:solidFill>
                  <a:srgbClr val="212121"/>
                </a:solidFill>
                <a:latin typeface="Arial"/>
                <a:ea typeface="+mn-lt"/>
                <a:cs typeface="Arial"/>
              </a:rPr>
              <a:t>Tufik</a:t>
            </a:r>
            <a:r>
              <a:rPr lang="et-EE" sz="1200">
                <a:solidFill>
                  <a:srgbClr val="212121"/>
                </a:solidFill>
                <a:latin typeface="Arial"/>
                <a:ea typeface="+mn-lt"/>
                <a:cs typeface="Arial"/>
              </a:rPr>
              <a:t> S, </a:t>
            </a:r>
            <a:r>
              <a:rPr lang="et-EE" sz="1200" err="1">
                <a:solidFill>
                  <a:srgbClr val="212121"/>
                </a:solidFill>
                <a:latin typeface="Arial"/>
                <a:ea typeface="+mn-lt"/>
                <a:cs typeface="Arial"/>
              </a:rPr>
              <a:t>Andersen</a:t>
            </a:r>
            <a:r>
              <a:rPr lang="et-EE" sz="1200">
                <a:solidFill>
                  <a:srgbClr val="212121"/>
                </a:solidFill>
                <a:latin typeface="Arial"/>
                <a:ea typeface="+mn-lt"/>
                <a:cs typeface="Arial"/>
              </a:rPr>
              <a:t> ML. </a:t>
            </a:r>
            <a:r>
              <a:rPr lang="et-EE" sz="1200" err="1">
                <a:solidFill>
                  <a:srgbClr val="212121"/>
                </a:solidFill>
                <a:latin typeface="Arial"/>
                <a:ea typeface="+mn-lt"/>
                <a:cs typeface="Arial"/>
              </a:rPr>
              <a:t>Interactions</a:t>
            </a:r>
            <a:r>
              <a:rPr lang="et-EE" sz="1200">
                <a:solidFill>
                  <a:srgbClr val="212121"/>
                </a:solidFill>
                <a:latin typeface="Arial"/>
                <a:ea typeface="+mn-lt"/>
                <a:cs typeface="Arial"/>
              </a:rPr>
              <a:t> </a:t>
            </a:r>
            <a:r>
              <a:rPr lang="et-EE" sz="1200" err="1">
                <a:solidFill>
                  <a:srgbClr val="212121"/>
                </a:solidFill>
                <a:latin typeface="Arial"/>
                <a:ea typeface="+mn-lt"/>
                <a:cs typeface="Arial"/>
              </a:rPr>
              <a:t>between</a:t>
            </a:r>
            <a:r>
              <a:rPr lang="et-EE" sz="1200">
                <a:solidFill>
                  <a:srgbClr val="212121"/>
                </a:solidFill>
                <a:latin typeface="Arial"/>
                <a:ea typeface="+mn-lt"/>
                <a:cs typeface="Arial"/>
              </a:rPr>
              <a:t> </a:t>
            </a:r>
            <a:r>
              <a:rPr lang="et-EE" sz="1200" err="1">
                <a:solidFill>
                  <a:srgbClr val="212121"/>
                </a:solidFill>
                <a:latin typeface="Arial"/>
                <a:ea typeface="+mn-lt"/>
                <a:cs typeface="Arial"/>
              </a:rPr>
              <a:t>sleep</a:t>
            </a:r>
            <a:r>
              <a:rPr lang="et-EE" sz="1200">
                <a:solidFill>
                  <a:srgbClr val="212121"/>
                </a:solidFill>
                <a:latin typeface="Arial"/>
                <a:ea typeface="+mn-lt"/>
                <a:cs typeface="Arial"/>
              </a:rPr>
              <a:t>, stress, and metabolism: </a:t>
            </a:r>
            <a:r>
              <a:rPr lang="et-EE" sz="1200" err="1">
                <a:solidFill>
                  <a:srgbClr val="212121"/>
                </a:solidFill>
                <a:latin typeface="Arial"/>
                <a:ea typeface="+mn-lt"/>
                <a:cs typeface="Arial"/>
              </a:rPr>
              <a:t>From</a:t>
            </a:r>
            <a:r>
              <a:rPr lang="et-EE" sz="1200">
                <a:solidFill>
                  <a:srgbClr val="212121"/>
                </a:solidFill>
                <a:latin typeface="Arial"/>
                <a:ea typeface="+mn-lt"/>
                <a:cs typeface="Arial"/>
              </a:rPr>
              <a:t> </a:t>
            </a:r>
            <a:r>
              <a:rPr lang="et-EE" sz="1200" err="1">
                <a:solidFill>
                  <a:srgbClr val="212121"/>
                </a:solidFill>
                <a:latin typeface="Arial"/>
                <a:ea typeface="+mn-lt"/>
                <a:cs typeface="Arial"/>
              </a:rPr>
              <a:t>physiological</a:t>
            </a:r>
            <a:r>
              <a:rPr lang="et-EE" sz="1200">
                <a:solidFill>
                  <a:srgbClr val="212121"/>
                </a:solidFill>
                <a:latin typeface="Arial"/>
                <a:ea typeface="+mn-lt"/>
                <a:cs typeface="Arial"/>
              </a:rPr>
              <a:t> </a:t>
            </a:r>
            <a:r>
              <a:rPr lang="et-EE" sz="1200" err="1">
                <a:solidFill>
                  <a:srgbClr val="212121"/>
                </a:solidFill>
                <a:latin typeface="Arial"/>
                <a:ea typeface="+mn-lt"/>
                <a:cs typeface="Arial"/>
              </a:rPr>
              <a:t>to</a:t>
            </a:r>
            <a:r>
              <a:rPr lang="et-EE" sz="1200">
                <a:solidFill>
                  <a:srgbClr val="212121"/>
                </a:solidFill>
                <a:latin typeface="Arial"/>
                <a:ea typeface="+mn-lt"/>
                <a:cs typeface="Arial"/>
              </a:rPr>
              <a:t> </a:t>
            </a:r>
            <a:r>
              <a:rPr lang="et-EE" sz="1200" err="1">
                <a:solidFill>
                  <a:srgbClr val="212121"/>
                </a:solidFill>
                <a:latin typeface="Arial"/>
                <a:ea typeface="+mn-lt"/>
                <a:cs typeface="Arial"/>
              </a:rPr>
              <a:t>pathological</a:t>
            </a:r>
            <a:r>
              <a:rPr lang="et-EE" sz="1200">
                <a:solidFill>
                  <a:srgbClr val="212121"/>
                </a:solidFill>
                <a:latin typeface="Arial"/>
                <a:ea typeface="+mn-lt"/>
                <a:cs typeface="Arial"/>
              </a:rPr>
              <a:t> </a:t>
            </a:r>
            <a:r>
              <a:rPr lang="et-EE" sz="1200" err="1">
                <a:solidFill>
                  <a:srgbClr val="212121"/>
                </a:solidFill>
                <a:latin typeface="Arial"/>
                <a:ea typeface="+mn-lt"/>
                <a:cs typeface="Arial"/>
              </a:rPr>
              <a:t>conditions</a:t>
            </a:r>
            <a:r>
              <a:rPr lang="et-EE" sz="1200">
                <a:solidFill>
                  <a:srgbClr val="212121"/>
                </a:solidFill>
                <a:latin typeface="Arial"/>
                <a:ea typeface="+mn-lt"/>
                <a:cs typeface="Arial"/>
              </a:rPr>
              <a:t>. </a:t>
            </a:r>
            <a:r>
              <a:rPr lang="et-EE" sz="1200" err="1">
                <a:solidFill>
                  <a:srgbClr val="212121"/>
                </a:solidFill>
                <a:latin typeface="Arial"/>
                <a:ea typeface="+mn-lt"/>
                <a:cs typeface="Arial"/>
              </a:rPr>
              <a:t>Sleep</a:t>
            </a:r>
            <a:r>
              <a:rPr lang="et-EE" sz="1200">
                <a:solidFill>
                  <a:srgbClr val="212121"/>
                </a:solidFill>
                <a:latin typeface="Arial"/>
                <a:ea typeface="+mn-lt"/>
                <a:cs typeface="Arial"/>
              </a:rPr>
              <a:t> </a:t>
            </a:r>
            <a:r>
              <a:rPr lang="et-EE" sz="1200" err="1">
                <a:solidFill>
                  <a:srgbClr val="212121"/>
                </a:solidFill>
                <a:latin typeface="Arial"/>
                <a:ea typeface="+mn-lt"/>
                <a:cs typeface="Arial"/>
              </a:rPr>
              <a:t>Sci</a:t>
            </a:r>
            <a:r>
              <a:rPr lang="et-EE" sz="1200">
                <a:solidFill>
                  <a:srgbClr val="212121"/>
                </a:solidFill>
                <a:latin typeface="Arial"/>
                <a:ea typeface="+mn-lt"/>
                <a:cs typeface="Arial"/>
              </a:rPr>
              <a:t>. 2015 Nov;8(3):143-52.</a:t>
            </a:r>
            <a:endParaRPr lang="en-US" sz="1200">
              <a:latin typeface="Arial"/>
              <a:ea typeface="+mn-lt"/>
              <a:cs typeface="+mn-lt"/>
            </a:endParaRPr>
          </a:p>
          <a:p>
            <a:pPr marL="342900" indent="-342900">
              <a:buAutoNum type="arabicPeriod"/>
            </a:pPr>
            <a:r>
              <a:rPr lang="et-EE" sz="1200" err="1">
                <a:solidFill>
                  <a:srgbClr val="212121"/>
                </a:solidFill>
                <a:latin typeface="Arial"/>
                <a:ea typeface="+mn-lt"/>
                <a:cs typeface="Arial"/>
              </a:rPr>
              <a:t>Schmid</a:t>
            </a:r>
            <a:r>
              <a:rPr lang="et-EE" sz="1200">
                <a:solidFill>
                  <a:srgbClr val="212121"/>
                </a:solidFill>
                <a:latin typeface="Arial"/>
                <a:ea typeface="+mn-lt"/>
                <a:cs typeface="Arial"/>
              </a:rPr>
              <a:t> SM, </a:t>
            </a:r>
            <a:r>
              <a:rPr lang="et-EE" sz="1200" err="1">
                <a:solidFill>
                  <a:srgbClr val="212121"/>
                </a:solidFill>
                <a:latin typeface="Arial"/>
                <a:ea typeface="+mn-lt"/>
                <a:cs typeface="Arial"/>
              </a:rPr>
              <a:t>Hallschmid</a:t>
            </a:r>
            <a:r>
              <a:rPr lang="et-EE" sz="1200">
                <a:solidFill>
                  <a:srgbClr val="212121"/>
                </a:solidFill>
                <a:latin typeface="Arial"/>
                <a:ea typeface="+mn-lt"/>
                <a:cs typeface="Arial"/>
              </a:rPr>
              <a:t> M, </a:t>
            </a:r>
            <a:r>
              <a:rPr lang="et-EE" sz="1200" err="1">
                <a:solidFill>
                  <a:srgbClr val="212121"/>
                </a:solidFill>
                <a:latin typeface="Arial"/>
                <a:ea typeface="+mn-lt"/>
                <a:cs typeface="Arial"/>
              </a:rPr>
              <a:t>Jauch-Chara</a:t>
            </a:r>
            <a:r>
              <a:rPr lang="et-EE" sz="1200">
                <a:solidFill>
                  <a:srgbClr val="212121"/>
                </a:solidFill>
                <a:latin typeface="Arial"/>
                <a:ea typeface="+mn-lt"/>
                <a:cs typeface="Arial"/>
              </a:rPr>
              <a:t> K, </a:t>
            </a:r>
            <a:r>
              <a:rPr lang="et-EE" sz="1200" err="1">
                <a:solidFill>
                  <a:srgbClr val="212121"/>
                </a:solidFill>
                <a:latin typeface="Arial"/>
                <a:ea typeface="+mn-lt"/>
                <a:cs typeface="Arial"/>
              </a:rPr>
              <a:t>Born</a:t>
            </a:r>
            <a:r>
              <a:rPr lang="et-EE" sz="1200">
                <a:solidFill>
                  <a:srgbClr val="212121"/>
                </a:solidFill>
                <a:latin typeface="Arial"/>
                <a:ea typeface="+mn-lt"/>
                <a:cs typeface="Arial"/>
              </a:rPr>
              <a:t> J, </a:t>
            </a:r>
            <a:r>
              <a:rPr lang="et-EE" sz="1200" err="1">
                <a:solidFill>
                  <a:srgbClr val="212121"/>
                </a:solidFill>
                <a:latin typeface="Arial"/>
                <a:ea typeface="+mn-lt"/>
                <a:cs typeface="Arial"/>
              </a:rPr>
              <a:t>Schultes</a:t>
            </a:r>
            <a:r>
              <a:rPr lang="et-EE" sz="1200">
                <a:solidFill>
                  <a:srgbClr val="212121"/>
                </a:solidFill>
                <a:latin typeface="Arial"/>
                <a:ea typeface="+mn-lt"/>
                <a:cs typeface="Arial"/>
              </a:rPr>
              <a:t> B. A </a:t>
            </a:r>
            <a:r>
              <a:rPr lang="et-EE" sz="1200" err="1">
                <a:solidFill>
                  <a:srgbClr val="212121"/>
                </a:solidFill>
                <a:latin typeface="Arial"/>
                <a:ea typeface="+mn-lt"/>
                <a:cs typeface="Arial"/>
              </a:rPr>
              <a:t>single</a:t>
            </a:r>
            <a:r>
              <a:rPr lang="et-EE" sz="1200">
                <a:solidFill>
                  <a:srgbClr val="212121"/>
                </a:solidFill>
                <a:latin typeface="Arial"/>
                <a:ea typeface="+mn-lt"/>
                <a:cs typeface="Arial"/>
              </a:rPr>
              <a:t> </a:t>
            </a:r>
            <a:r>
              <a:rPr lang="et-EE" sz="1200" err="1">
                <a:solidFill>
                  <a:srgbClr val="212121"/>
                </a:solidFill>
                <a:latin typeface="Arial"/>
                <a:ea typeface="+mn-lt"/>
                <a:cs typeface="Arial"/>
              </a:rPr>
              <a:t>night</a:t>
            </a:r>
            <a:r>
              <a:rPr lang="et-EE" sz="1200">
                <a:solidFill>
                  <a:srgbClr val="212121"/>
                </a:solidFill>
                <a:latin typeface="Arial"/>
                <a:ea typeface="+mn-lt"/>
                <a:cs typeface="Arial"/>
              </a:rPr>
              <a:t> of </a:t>
            </a:r>
            <a:r>
              <a:rPr lang="et-EE" sz="1200" err="1">
                <a:solidFill>
                  <a:srgbClr val="212121"/>
                </a:solidFill>
                <a:latin typeface="Arial"/>
                <a:ea typeface="+mn-lt"/>
                <a:cs typeface="Arial"/>
              </a:rPr>
              <a:t>sleep</a:t>
            </a:r>
            <a:r>
              <a:rPr lang="et-EE" sz="1200">
                <a:solidFill>
                  <a:srgbClr val="212121"/>
                </a:solidFill>
                <a:latin typeface="Arial"/>
                <a:ea typeface="+mn-lt"/>
                <a:cs typeface="Arial"/>
              </a:rPr>
              <a:t> </a:t>
            </a:r>
            <a:r>
              <a:rPr lang="et-EE" sz="1200" err="1">
                <a:solidFill>
                  <a:srgbClr val="212121"/>
                </a:solidFill>
                <a:latin typeface="Arial"/>
                <a:ea typeface="+mn-lt"/>
                <a:cs typeface="Arial"/>
              </a:rPr>
              <a:t>deprivation</a:t>
            </a:r>
            <a:r>
              <a:rPr lang="et-EE" sz="1200">
                <a:solidFill>
                  <a:srgbClr val="212121"/>
                </a:solidFill>
                <a:latin typeface="Arial"/>
                <a:ea typeface="+mn-lt"/>
                <a:cs typeface="Arial"/>
              </a:rPr>
              <a:t> </a:t>
            </a:r>
            <a:r>
              <a:rPr lang="et-EE" sz="1200" err="1">
                <a:solidFill>
                  <a:srgbClr val="212121"/>
                </a:solidFill>
                <a:latin typeface="Arial"/>
                <a:ea typeface="+mn-lt"/>
                <a:cs typeface="Arial"/>
              </a:rPr>
              <a:t>increases</a:t>
            </a:r>
            <a:r>
              <a:rPr lang="et-EE" sz="1200">
                <a:solidFill>
                  <a:srgbClr val="212121"/>
                </a:solidFill>
                <a:latin typeface="Arial"/>
                <a:ea typeface="+mn-lt"/>
                <a:cs typeface="Arial"/>
              </a:rPr>
              <a:t> </a:t>
            </a:r>
            <a:r>
              <a:rPr lang="et-EE" sz="1200" err="1">
                <a:solidFill>
                  <a:srgbClr val="212121"/>
                </a:solidFill>
                <a:latin typeface="Arial"/>
                <a:ea typeface="+mn-lt"/>
                <a:cs typeface="Arial"/>
              </a:rPr>
              <a:t>ghrelin</a:t>
            </a:r>
            <a:r>
              <a:rPr lang="et-EE" sz="1200">
                <a:solidFill>
                  <a:srgbClr val="212121"/>
                </a:solidFill>
                <a:latin typeface="Arial"/>
                <a:ea typeface="+mn-lt"/>
                <a:cs typeface="Arial"/>
              </a:rPr>
              <a:t> </a:t>
            </a:r>
            <a:r>
              <a:rPr lang="et-EE" sz="1200" err="1">
                <a:solidFill>
                  <a:srgbClr val="212121"/>
                </a:solidFill>
                <a:latin typeface="Arial"/>
                <a:ea typeface="+mn-lt"/>
                <a:cs typeface="Arial"/>
              </a:rPr>
              <a:t>levels</a:t>
            </a:r>
            <a:r>
              <a:rPr lang="et-EE" sz="1200">
                <a:solidFill>
                  <a:srgbClr val="212121"/>
                </a:solidFill>
                <a:latin typeface="Arial"/>
                <a:ea typeface="+mn-lt"/>
                <a:cs typeface="Arial"/>
              </a:rPr>
              <a:t> and </a:t>
            </a:r>
            <a:r>
              <a:rPr lang="et-EE" sz="1200" err="1">
                <a:solidFill>
                  <a:srgbClr val="212121"/>
                </a:solidFill>
                <a:latin typeface="Arial"/>
                <a:ea typeface="+mn-lt"/>
                <a:cs typeface="Arial"/>
              </a:rPr>
              <a:t>feelings</a:t>
            </a:r>
            <a:r>
              <a:rPr lang="et-EE" sz="1200">
                <a:solidFill>
                  <a:srgbClr val="212121"/>
                </a:solidFill>
                <a:latin typeface="Arial"/>
                <a:ea typeface="+mn-lt"/>
                <a:cs typeface="Arial"/>
              </a:rPr>
              <a:t> of </a:t>
            </a:r>
            <a:r>
              <a:rPr lang="et-EE" sz="1200" err="1">
                <a:solidFill>
                  <a:srgbClr val="212121"/>
                </a:solidFill>
                <a:latin typeface="Arial"/>
                <a:ea typeface="+mn-lt"/>
                <a:cs typeface="Arial"/>
              </a:rPr>
              <a:t>hunger</a:t>
            </a:r>
            <a:r>
              <a:rPr lang="et-EE" sz="1200">
                <a:solidFill>
                  <a:srgbClr val="212121"/>
                </a:solidFill>
                <a:latin typeface="Arial"/>
                <a:ea typeface="+mn-lt"/>
                <a:cs typeface="Arial"/>
              </a:rPr>
              <a:t> in </a:t>
            </a:r>
            <a:r>
              <a:rPr lang="et-EE" sz="1200" err="1">
                <a:solidFill>
                  <a:srgbClr val="212121"/>
                </a:solidFill>
                <a:latin typeface="Arial"/>
                <a:ea typeface="+mn-lt"/>
                <a:cs typeface="Arial"/>
              </a:rPr>
              <a:t>normal-weight</a:t>
            </a:r>
            <a:r>
              <a:rPr lang="et-EE" sz="1200">
                <a:solidFill>
                  <a:srgbClr val="212121"/>
                </a:solidFill>
                <a:latin typeface="Arial"/>
                <a:ea typeface="+mn-lt"/>
                <a:cs typeface="Arial"/>
              </a:rPr>
              <a:t> </a:t>
            </a:r>
            <a:r>
              <a:rPr lang="et-EE" sz="1200" err="1">
                <a:solidFill>
                  <a:srgbClr val="212121"/>
                </a:solidFill>
                <a:latin typeface="Arial"/>
                <a:ea typeface="+mn-lt"/>
                <a:cs typeface="Arial"/>
              </a:rPr>
              <a:t>healthy</a:t>
            </a:r>
            <a:r>
              <a:rPr lang="et-EE" sz="1200">
                <a:solidFill>
                  <a:srgbClr val="212121"/>
                </a:solidFill>
                <a:latin typeface="Arial"/>
                <a:ea typeface="+mn-lt"/>
                <a:cs typeface="Arial"/>
              </a:rPr>
              <a:t> </a:t>
            </a:r>
            <a:r>
              <a:rPr lang="et-EE" sz="1200" err="1">
                <a:solidFill>
                  <a:srgbClr val="212121"/>
                </a:solidFill>
                <a:latin typeface="Arial"/>
                <a:ea typeface="+mn-lt"/>
                <a:cs typeface="Arial"/>
              </a:rPr>
              <a:t>men</a:t>
            </a:r>
            <a:r>
              <a:rPr lang="et-EE" sz="1200">
                <a:solidFill>
                  <a:srgbClr val="212121"/>
                </a:solidFill>
                <a:latin typeface="Arial"/>
                <a:ea typeface="+mn-lt"/>
                <a:cs typeface="Arial"/>
              </a:rPr>
              <a:t>. J </a:t>
            </a:r>
            <a:r>
              <a:rPr lang="et-EE" sz="1200" err="1">
                <a:solidFill>
                  <a:srgbClr val="212121"/>
                </a:solidFill>
                <a:latin typeface="Arial"/>
                <a:ea typeface="+mn-lt"/>
                <a:cs typeface="Arial"/>
              </a:rPr>
              <a:t>Sleep</a:t>
            </a:r>
            <a:r>
              <a:rPr lang="et-EE" sz="1200">
                <a:solidFill>
                  <a:srgbClr val="212121"/>
                </a:solidFill>
                <a:latin typeface="Arial"/>
                <a:ea typeface="+mn-lt"/>
                <a:cs typeface="Arial"/>
              </a:rPr>
              <a:t> Res. 2008 Sep;17(3):331-4. </a:t>
            </a:r>
            <a:endParaRPr lang="en-US" sz="1200">
              <a:latin typeface="Arial"/>
              <a:ea typeface="+mn-lt"/>
              <a:cs typeface="+mn-lt"/>
            </a:endParaRPr>
          </a:p>
          <a:p>
            <a:pPr marL="342900" indent="-342900">
              <a:buAutoNum type="arabicPeriod"/>
            </a:pPr>
            <a:r>
              <a:rPr lang="en-US" sz="1200">
                <a:solidFill>
                  <a:srgbClr val="222222"/>
                </a:solidFill>
                <a:latin typeface="Arial"/>
                <a:ea typeface="+mn-lt"/>
                <a:cs typeface="+mn-lt"/>
              </a:rPr>
              <a:t>https://rdcu.be/db43z</a:t>
            </a:r>
            <a:endParaRPr lang="en-US" sz="1200">
              <a:latin typeface="Arial"/>
              <a:ea typeface="+mn-lt"/>
              <a:cs typeface="+mn-lt"/>
            </a:endParaRPr>
          </a:p>
          <a:p>
            <a:pPr marL="342900" indent="-342900">
              <a:buAutoNum type="arabicPeriod"/>
            </a:pPr>
            <a:r>
              <a:rPr lang="et-EE" sz="1200">
                <a:latin typeface="Arial"/>
                <a:ea typeface="+mn-lt"/>
                <a:cs typeface="+mn-lt"/>
              </a:rPr>
              <a:t>https://www.sleepfoundation.org/how-sleep-works/chronotypes</a:t>
            </a:r>
            <a:endParaRPr lang="en-US" sz="1200">
              <a:latin typeface="Arial"/>
              <a:ea typeface="+mn-lt"/>
              <a:cs typeface="+mn-lt"/>
            </a:endParaRPr>
          </a:p>
          <a:p>
            <a:pPr marL="342900" indent="-342900">
              <a:buAutoNum type="arabicPeriod"/>
            </a:pPr>
            <a:r>
              <a:rPr lang="et-EE" sz="1200" err="1">
                <a:latin typeface="Arial"/>
                <a:ea typeface="+mn-lt"/>
                <a:cs typeface="+mn-lt"/>
              </a:rPr>
              <a:t>Pallesen</a:t>
            </a:r>
            <a:r>
              <a:rPr lang="et-EE" sz="1200">
                <a:latin typeface="Arial"/>
                <a:ea typeface="+mn-lt"/>
                <a:cs typeface="+mn-lt"/>
              </a:rPr>
              <a:t>, </a:t>
            </a:r>
            <a:r>
              <a:rPr lang="et-EE" sz="1200" err="1">
                <a:latin typeface="Arial"/>
                <a:ea typeface="+mn-lt"/>
                <a:cs typeface="+mn-lt"/>
              </a:rPr>
              <a:t>Ståle</a:t>
            </a:r>
            <a:r>
              <a:rPr lang="et-EE" sz="1200">
                <a:latin typeface="Arial"/>
                <a:ea typeface="+mn-lt"/>
                <a:cs typeface="+mn-lt"/>
              </a:rPr>
              <a:t> &amp; </a:t>
            </a:r>
            <a:r>
              <a:rPr lang="et-EE" sz="1200" err="1">
                <a:latin typeface="Arial"/>
                <a:ea typeface="+mn-lt"/>
                <a:cs typeface="+mn-lt"/>
              </a:rPr>
              <a:t>Nordhus</a:t>
            </a:r>
            <a:r>
              <a:rPr lang="et-EE" sz="1200">
                <a:latin typeface="Arial"/>
                <a:ea typeface="+mn-lt"/>
                <a:cs typeface="+mn-lt"/>
              </a:rPr>
              <a:t>, Inger &amp; Nielsen, Geir. (2009). </a:t>
            </a:r>
            <a:r>
              <a:rPr lang="et-EE" sz="1200" err="1">
                <a:latin typeface="Arial"/>
                <a:ea typeface="+mn-lt"/>
                <a:cs typeface="+mn-lt"/>
              </a:rPr>
              <a:t>Perception</a:t>
            </a:r>
            <a:r>
              <a:rPr lang="et-EE" sz="1200">
                <a:latin typeface="Arial"/>
                <a:ea typeface="+mn-lt"/>
                <a:cs typeface="+mn-lt"/>
              </a:rPr>
              <a:t> of </a:t>
            </a:r>
            <a:r>
              <a:rPr lang="et-EE" sz="1200" err="1">
                <a:latin typeface="Arial"/>
                <a:ea typeface="+mn-lt"/>
                <a:cs typeface="+mn-lt"/>
              </a:rPr>
              <a:t>sleep</a:t>
            </a:r>
            <a:r>
              <a:rPr lang="et-EE" sz="1200">
                <a:latin typeface="Arial"/>
                <a:ea typeface="+mn-lt"/>
                <a:cs typeface="+mn-lt"/>
              </a:rPr>
              <a:t> in </a:t>
            </a:r>
            <a:r>
              <a:rPr lang="et-EE" sz="1200" err="1">
                <a:latin typeface="Arial"/>
                <a:ea typeface="+mn-lt"/>
                <a:cs typeface="+mn-lt"/>
              </a:rPr>
              <a:t>the</a:t>
            </a:r>
            <a:r>
              <a:rPr lang="et-EE" sz="1200">
                <a:latin typeface="Arial"/>
                <a:ea typeface="+mn-lt"/>
                <a:cs typeface="+mn-lt"/>
              </a:rPr>
              <a:t> </a:t>
            </a:r>
            <a:r>
              <a:rPr lang="et-EE" sz="1200" err="1">
                <a:latin typeface="Arial"/>
                <a:ea typeface="+mn-lt"/>
                <a:cs typeface="+mn-lt"/>
              </a:rPr>
              <a:t>elderly</a:t>
            </a:r>
            <a:r>
              <a:rPr lang="et-EE" sz="1200">
                <a:latin typeface="Arial"/>
                <a:ea typeface="+mn-lt"/>
                <a:cs typeface="+mn-lt"/>
              </a:rPr>
              <a:t>. Norsk </a:t>
            </a:r>
            <a:r>
              <a:rPr lang="et-EE" sz="1200" err="1">
                <a:latin typeface="Arial"/>
                <a:ea typeface="+mn-lt"/>
                <a:cs typeface="+mn-lt"/>
              </a:rPr>
              <a:t>Epidemiologi</a:t>
            </a:r>
            <a:r>
              <a:rPr lang="et-EE" sz="1200">
                <a:latin typeface="Arial"/>
                <a:ea typeface="+mn-lt"/>
                <a:cs typeface="+mn-lt"/>
              </a:rPr>
              <a:t>. </a:t>
            </a:r>
            <a:endParaRPr lang="en-US" sz="1200">
              <a:latin typeface="Arial"/>
              <a:ea typeface="+mn-lt"/>
              <a:cs typeface="+mn-lt"/>
            </a:endParaRPr>
          </a:p>
          <a:p>
            <a:pPr marL="342900" indent="-342900">
              <a:buAutoNum type="arabicPeriod"/>
            </a:pPr>
            <a:r>
              <a:rPr lang="et-EE" sz="1200">
                <a:latin typeface="Arial"/>
                <a:ea typeface="+mn-lt"/>
                <a:cs typeface="+mn-lt"/>
              </a:rPr>
              <a:t>https://www.frontiersin.org/articles/10.3389/fnins.2020.625397/full</a:t>
            </a:r>
            <a:endParaRPr lang="en-US" sz="1200">
              <a:latin typeface="Arial"/>
              <a:ea typeface="+mn-lt"/>
              <a:cs typeface="+mn-lt"/>
            </a:endParaRPr>
          </a:p>
          <a:p>
            <a:pPr marL="342900" indent="-342900">
              <a:buAutoNum type="arabicPeriod"/>
            </a:pPr>
            <a:r>
              <a:rPr lang="et-EE" sz="1200">
                <a:latin typeface="Arial"/>
                <a:ea typeface="+mn-lt"/>
                <a:cs typeface="+mn-lt"/>
              </a:rPr>
              <a:t>https://www.sleepfoundation.org/sleep-deprivation</a:t>
            </a:r>
            <a:endParaRPr lang="en-US" sz="1200">
              <a:latin typeface="Arial"/>
              <a:ea typeface="+mn-lt"/>
              <a:cs typeface="+mn-lt"/>
            </a:endParaRPr>
          </a:p>
          <a:p>
            <a:pPr marL="342900" indent="-342900">
              <a:buAutoNum type="arabicPeriod"/>
            </a:pPr>
            <a:r>
              <a:rPr lang="et-EE" sz="1200" err="1">
                <a:solidFill>
                  <a:srgbClr val="212121"/>
                </a:solidFill>
                <a:latin typeface="Arial"/>
                <a:ea typeface="+mn-lt"/>
                <a:cs typeface="+mn-lt"/>
              </a:rPr>
              <a:t>Jessen</a:t>
            </a:r>
            <a:r>
              <a:rPr lang="et-EE" sz="1200">
                <a:solidFill>
                  <a:srgbClr val="212121"/>
                </a:solidFill>
                <a:latin typeface="Arial"/>
                <a:ea typeface="+mn-lt"/>
                <a:cs typeface="+mn-lt"/>
              </a:rPr>
              <a:t> NA, Munk AS, </a:t>
            </a:r>
            <a:r>
              <a:rPr lang="et-EE" sz="1200" err="1">
                <a:solidFill>
                  <a:srgbClr val="212121"/>
                </a:solidFill>
                <a:latin typeface="Arial"/>
                <a:ea typeface="+mn-lt"/>
                <a:cs typeface="+mn-lt"/>
              </a:rPr>
              <a:t>Lundgaard</a:t>
            </a:r>
            <a:r>
              <a:rPr lang="et-EE" sz="1200">
                <a:solidFill>
                  <a:srgbClr val="212121"/>
                </a:solidFill>
                <a:latin typeface="Arial"/>
                <a:ea typeface="+mn-lt"/>
                <a:cs typeface="+mn-lt"/>
              </a:rPr>
              <a:t> I, </a:t>
            </a:r>
            <a:r>
              <a:rPr lang="et-EE" sz="1200" err="1">
                <a:solidFill>
                  <a:srgbClr val="212121"/>
                </a:solidFill>
                <a:latin typeface="Arial"/>
                <a:ea typeface="+mn-lt"/>
                <a:cs typeface="+mn-lt"/>
              </a:rPr>
              <a:t>Nedergaard</a:t>
            </a:r>
            <a:r>
              <a:rPr lang="et-EE" sz="1200">
                <a:solidFill>
                  <a:srgbClr val="212121"/>
                </a:solidFill>
                <a:latin typeface="Arial"/>
                <a:ea typeface="+mn-lt"/>
                <a:cs typeface="+mn-lt"/>
              </a:rPr>
              <a:t> M. The </a:t>
            </a:r>
            <a:r>
              <a:rPr lang="et-EE" sz="1200" err="1">
                <a:solidFill>
                  <a:srgbClr val="212121"/>
                </a:solidFill>
                <a:latin typeface="Arial"/>
                <a:ea typeface="+mn-lt"/>
                <a:cs typeface="+mn-lt"/>
              </a:rPr>
              <a:t>Glymphatic</a:t>
            </a:r>
            <a:r>
              <a:rPr lang="et-EE" sz="1200">
                <a:solidFill>
                  <a:srgbClr val="212121"/>
                </a:solidFill>
                <a:latin typeface="Arial"/>
                <a:ea typeface="+mn-lt"/>
                <a:cs typeface="+mn-lt"/>
              </a:rPr>
              <a:t> System: A </a:t>
            </a:r>
            <a:r>
              <a:rPr lang="et-EE" sz="1200" err="1">
                <a:solidFill>
                  <a:srgbClr val="212121"/>
                </a:solidFill>
                <a:latin typeface="Arial"/>
                <a:ea typeface="+mn-lt"/>
                <a:cs typeface="+mn-lt"/>
              </a:rPr>
              <a:t>Beginner's</a:t>
            </a:r>
            <a:r>
              <a:rPr lang="et-EE" sz="1200">
                <a:solidFill>
                  <a:srgbClr val="212121"/>
                </a:solidFill>
                <a:latin typeface="Arial"/>
                <a:ea typeface="+mn-lt"/>
                <a:cs typeface="+mn-lt"/>
              </a:rPr>
              <a:t> </a:t>
            </a:r>
            <a:r>
              <a:rPr lang="et-EE" sz="1200" err="1">
                <a:solidFill>
                  <a:srgbClr val="212121"/>
                </a:solidFill>
                <a:latin typeface="Arial"/>
                <a:ea typeface="+mn-lt"/>
                <a:cs typeface="+mn-lt"/>
              </a:rPr>
              <a:t>Guide</a:t>
            </a:r>
            <a:r>
              <a:rPr lang="et-EE" sz="1200">
                <a:solidFill>
                  <a:srgbClr val="212121"/>
                </a:solidFill>
                <a:latin typeface="Arial"/>
                <a:ea typeface="+mn-lt"/>
                <a:cs typeface="+mn-lt"/>
              </a:rPr>
              <a:t>. </a:t>
            </a:r>
            <a:r>
              <a:rPr lang="et-EE" sz="1200" err="1">
                <a:solidFill>
                  <a:srgbClr val="212121"/>
                </a:solidFill>
                <a:latin typeface="Arial"/>
                <a:ea typeface="+mn-lt"/>
                <a:cs typeface="+mn-lt"/>
              </a:rPr>
              <a:t>Neurochem</a:t>
            </a:r>
            <a:r>
              <a:rPr lang="et-EE" sz="1200">
                <a:solidFill>
                  <a:srgbClr val="212121"/>
                </a:solidFill>
                <a:latin typeface="Arial"/>
                <a:ea typeface="+mn-lt"/>
                <a:cs typeface="+mn-lt"/>
              </a:rPr>
              <a:t> Res. 2015 Dec;40(12):2583-99. </a:t>
            </a:r>
            <a:endParaRPr lang="en-US" sz="1200">
              <a:latin typeface="Arial"/>
              <a:ea typeface="+mn-lt"/>
              <a:cs typeface="+mn-lt"/>
            </a:endParaRPr>
          </a:p>
          <a:p>
            <a:pPr marL="342900" indent="-342900">
              <a:buAutoNum type="arabicPeriod"/>
            </a:pPr>
            <a:r>
              <a:rPr lang="en-US" sz="1200">
                <a:latin typeface="Arial"/>
                <a:ea typeface="+mn-lt"/>
                <a:cs typeface="+mn-lt"/>
              </a:rPr>
              <a:t>Wilson, S.J et al. (2010). British Association for Psychopharmacology consensus statement on evidence-based treatment of insomnia, parasomnias and circadian rhythm disorders. Journal of psychopharmacology (Oxford, England). 24. 1577-601. </a:t>
            </a:r>
          </a:p>
          <a:p>
            <a:pPr marL="342900" indent="-342900">
              <a:buAutoNum type="arabicPeriod"/>
            </a:pPr>
            <a:r>
              <a:rPr lang="et-EE" sz="1200">
                <a:latin typeface="Arial"/>
                <a:cs typeface="Arial"/>
              </a:rPr>
              <a:t>https://www.wellnessgarage.ca/better-blog/how-to-improve-your-sleep</a:t>
            </a:r>
            <a:endParaRPr lang="en-US" sz="1200">
              <a:cs typeface="Calibri" panose="020F0502020204030204"/>
            </a:endParaRPr>
          </a:p>
        </p:txBody>
      </p:sp>
      <p:sp>
        <p:nvSpPr>
          <p:cNvPr id="5" name="Slaidinumbri kohatäide 4">
            <a:extLst>
              <a:ext uri="{FF2B5EF4-FFF2-40B4-BE49-F238E27FC236}">
                <a16:creationId xmlns:a16="http://schemas.microsoft.com/office/drawing/2014/main" id="{DCAB3F10-296A-6924-E0E2-EF7F9D70E2F7}"/>
              </a:ext>
            </a:extLst>
          </p:cNvPr>
          <p:cNvSpPr>
            <a:spLocks noGrp="1"/>
          </p:cNvSpPr>
          <p:nvPr>
            <p:ph type="sldNum" sz="quarter" idx="12"/>
          </p:nvPr>
        </p:nvSpPr>
        <p:spPr/>
        <p:txBody>
          <a:bodyPr/>
          <a:lstStyle/>
          <a:p>
            <a:fld id="{ACB39D88-BA65-4AE1-96B5-60FEA6385BB0}" type="slidenum">
              <a:rPr lang="et-EE" smtClean="0"/>
              <a:t>38</a:t>
            </a:fld>
            <a:endParaRPr lang="et-EE"/>
          </a:p>
        </p:txBody>
      </p:sp>
      <p:pic>
        <p:nvPicPr>
          <p:cNvPr id="4" name="Pilt 3" descr="Pilt, millel on kujutatud tekst, Font, kuvatõmmis, järjekord&#10;&#10;Kirjeldus on genereeritud automaatselt">
            <a:extLst>
              <a:ext uri="{FF2B5EF4-FFF2-40B4-BE49-F238E27FC236}">
                <a16:creationId xmlns:a16="http://schemas.microsoft.com/office/drawing/2014/main" id="{D6AB6135-8519-99CC-55B1-5D6768F16B5C}"/>
              </a:ext>
            </a:extLst>
          </p:cNvPr>
          <p:cNvPicPr>
            <a:picLocks noChangeAspect="1"/>
          </p:cNvPicPr>
          <p:nvPr/>
        </p:nvPicPr>
        <p:blipFill>
          <a:blip r:embed="rId2"/>
          <a:stretch>
            <a:fillRect/>
          </a:stretch>
        </p:blipFill>
        <p:spPr>
          <a:xfrm>
            <a:off x="0" y="6000544"/>
            <a:ext cx="6096000" cy="716173"/>
          </a:xfrm>
          <a:prstGeom prst="rect">
            <a:avLst/>
          </a:prstGeom>
        </p:spPr>
      </p:pic>
      <p:pic>
        <p:nvPicPr>
          <p:cNvPr id="6" name="Pilt 5" descr="Pilt, millel on kujutatud Graafika&#10;&#10;Kirjeldus on genereeritud automaatselt">
            <a:extLst>
              <a:ext uri="{FF2B5EF4-FFF2-40B4-BE49-F238E27FC236}">
                <a16:creationId xmlns:a16="http://schemas.microsoft.com/office/drawing/2014/main" id="{02049687-4616-674D-5DAC-650900E268D3}"/>
              </a:ext>
            </a:extLst>
          </p:cNvPr>
          <p:cNvPicPr>
            <a:picLocks noChangeAspect="1"/>
          </p:cNvPicPr>
          <p:nvPr/>
        </p:nvPicPr>
        <p:blipFill>
          <a:blip r:embed="rId3"/>
          <a:stretch>
            <a:fillRect/>
          </a:stretch>
        </p:blipFill>
        <p:spPr>
          <a:xfrm>
            <a:off x="6320694" y="4865973"/>
            <a:ext cx="1655706" cy="1944745"/>
          </a:xfrm>
          <a:prstGeom prst="rect">
            <a:avLst/>
          </a:prstGeom>
        </p:spPr>
      </p:pic>
    </p:spTree>
    <p:extLst>
      <p:ext uri="{BB962C8B-B14F-4D97-AF65-F5344CB8AC3E}">
        <p14:creationId xmlns:p14="http://schemas.microsoft.com/office/powerpoint/2010/main" val="37211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A4D3FF3-304F-EA05-1633-BADBCF2A1DF6}"/>
              </a:ext>
            </a:extLst>
          </p:cNvPr>
          <p:cNvSpPr>
            <a:spLocks noGrp="1"/>
          </p:cNvSpPr>
          <p:nvPr>
            <p:ph type="title"/>
          </p:nvPr>
        </p:nvSpPr>
        <p:spPr>
          <a:xfrm>
            <a:off x="394996" y="69656"/>
            <a:ext cx="10515600" cy="1325563"/>
          </a:xfrm>
        </p:spPr>
        <p:txBody>
          <a:bodyPr>
            <a:normAutofit/>
          </a:bodyPr>
          <a:lstStyle/>
          <a:p>
            <a:r>
              <a:rPr lang="et-EE" err="1">
                <a:solidFill>
                  <a:schemeClr val="tx1">
                    <a:lumMod val="85000"/>
                    <a:lumOff val="15000"/>
                  </a:schemeClr>
                </a:solidFill>
                <a:latin typeface="Arial"/>
                <a:cs typeface="Calibri Light"/>
              </a:rPr>
              <a:t>Lecture</a:t>
            </a:r>
            <a:r>
              <a:rPr lang="et-EE">
                <a:solidFill>
                  <a:schemeClr val="tx1">
                    <a:lumMod val="85000"/>
                    <a:lumOff val="15000"/>
                  </a:schemeClr>
                </a:solidFill>
                <a:latin typeface="Arial"/>
                <a:cs typeface="Calibri Light"/>
              </a:rPr>
              <a:t> </a:t>
            </a:r>
            <a:r>
              <a:rPr lang="et-EE" err="1">
                <a:solidFill>
                  <a:schemeClr val="tx1">
                    <a:lumMod val="85000"/>
                    <a:lumOff val="15000"/>
                  </a:schemeClr>
                </a:solidFill>
                <a:latin typeface="Arial"/>
                <a:cs typeface="Calibri Light"/>
              </a:rPr>
              <a:t>content</a:t>
            </a:r>
            <a:endParaRPr lang="et-EE" err="1">
              <a:solidFill>
                <a:schemeClr val="tx1">
                  <a:lumMod val="85000"/>
                  <a:lumOff val="15000"/>
                </a:schemeClr>
              </a:solidFill>
              <a:latin typeface="Arial"/>
            </a:endParaRPr>
          </a:p>
        </p:txBody>
      </p:sp>
      <p:sp>
        <p:nvSpPr>
          <p:cNvPr id="14" name="Sisu kohatäide 2">
            <a:extLst>
              <a:ext uri="{FF2B5EF4-FFF2-40B4-BE49-F238E27FC236}">
                <a16:creationId xmlns:a16="http://schemas.microsoft.com/office/drawing/2014/main" id="{914F66CF-1EFF-7050-C08F-BC2CEF601D33}"/>
              </a:ext>
            </a:extLst>
          </p:cNvPr>
          <p:cNvSpPr>
            <a:spLocks noGrp="1"/>
          </p:cNvSpPr>
          <p:nvPr>
            <p:ph sz="half" idx="1"/>
          </p:nvPr>
        </p:nvSpPr>
        <p:spPr>
          <a:xfrm>
            <a:off x="394317" y="1566693"/>
            <a:ext cx="5181600" cy="4351338"/>
          </a:xfrm>
        </p:spPr>
        <p:txBody>
          <a:bodyPr vert="horz" lIns="91440" tIns="45720" rIns="91440" bIns="45720" rtlCol="0" anchor="ctr">
            <a:noAutofit/>
          </a:bodyPr>
          <a:lstStyle/>
          <a:p>
            <a:r>
              <a:rPr lang="et-EE" sz="2400" err="1">
                <a:solidFill>
                  <a:schemeClr val="tx1">
                    <a:lumMod val="85000"/>
                    <a:lumOff val="15000"/>
                  </a:schemeClr>
                </a:solidFill>
                <a:latin typeface="Arial"/>
                <a:ea typeface="+mn-lt"/>
                <a:cs typeface="+mn-lt"/>
              </a:rPr>
              <a:t>Anatomy</a:t>
            </a:r>
            <a:r>
              <a:rPr lang="et-EE" sz="2400">
                <a:solidFill>
                  <a:schemeClr val="tx1">
                    <a:lumMod val="85000"/>
                    <a:lumOff val="15000"/>
                  </a:schemeClr>
                </a:solidFill>
                <a:latin typeface="Arial"/>
                <a:ea typeface="+mn-lt"/>
                <a:cs typeface="+mn-lt"/>
              </a:rPr>
              <a:t> of </a:t>
            </a:r>
            <a:r>
              <a:rPr lang="et-EE" sz="2400" err="1">
                <a:solidFill>
                  <a:schemeClr val="tx1">
                    <a:lumMod val="85000"/>
                    <a:lumOff val="15000"/>
                  </a:schemeClr>
                </a:solidFill>
                <a:latin typeface="Arial"/>
                <a:ea typeface="+mn-lt"/>
                <a:cs typeface="+mn-lt"/>
              </a:rPr>
              <a:t>structures</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responsible</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for</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sleep</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Neurohormonal</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signaling</a:t>
            </a:r>
            <a:endParaRPr lang="et-EE" sz="2400" err="1">
              <a:solidFill>
                <a:schemeClr val="tx1">
                  <a:lumMod val="85000"/>
                  <a:lumOff val="15000"/>
                </a:schemeClr>
              </a:solidFill>
              <a:latin typeface="Arial"/>
              <a:cs typeface="Calibri" panose="020F0502020204030204"/>
            </a:endParaRPr>
          </a:p>
          <a:p>
            <a:r>
              <a:rPr lang="et-EE" sz="2400" err="1">
                <a:solidFill>
                  <a:schemeClr val="tx1">
                    <a:lumMod val="85000"/>
                    <a:lumOff val="15000"/>
                  </a:schemeClr>
                </a:solidFill>
                <a:latin typeface="Arial"/>
                <a:ea typeface="+mn-lt"/>
                <a:cs typeface="+mn-lt"/>
              </a:rPr>
              <a:t>External</a:t>
            </a:r>
            <a:r>
              <a:rPr lang="et-EE" sz="2400">
                <a:solidFill>
                  <a:schemeClr val="tx1">
                    <a:lumMod val="85000"/>
                    <a:lumOff val="15000"/>
                  </a:schemeClr>
                </a:solidFill>
                <a:latin typeface="Arial"/>
                <a:ea typeface="+mn-lt"/>
                <a:cs typeface="+mn-lt"/>
              </a:rPr>
              <a:t> and </a:t>
            </a:r>
            <a:r>
              <a:rPr lang="et-EE" sz="2400" err="1">
                <a:solidFill>
                  <a:schemeClr val="tx1">
                    <a:lumMod val="85000"/>
                    <a:lumOff val="15000"/>
                  </a:schemeClr>
                </a:solidFill>
                <a:latin typeface="Arial"/>
                <a:ea typeface="+mn-lt"/>
                <a:cs typeface="+mn-lt"/>
              </a:rPr>
              <a:t>internal</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pacemakers</a:t>
            </a:r>
            <a:endParaRPr lang="et-EE" sz="2400" err="1">
              <a:solidFill>
                <a:schemeClr val="tx1">
                  <a:lumMod val="85000"/>
                  <a:lumOff val="15000"/>
                </a:schemeClr>
              </a:solidFill>
              <a:latin typeface="Arial"/>
              <a:ea typeface="Calibri"/>
              <a:cs typeface="Calibri"/>
            </a:endParaRPr>
          </a:p>
          <a:p>
            <a:r>
              <a:rPr lang="et-EE" sz="2400" err="1">
                <a:solidFill>
                  <a:schemeClr val="tx1">
                    <a:lumMod val="85000"/>
                    <a:lumOff val="15000"/>
                  </a:schemeClr>
                </a:solidFill>
                <a:latin typeface="Arial"/>
                <a:ea typeface="+mn-lt"/>
                <a:cs typeface="+mn-lt"/>
              </a:rPr>
              <a:t>Human</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sleep</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clock</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system</a:t>
            </a:r>
            <a:r>
              <a:rPr lang="et-EE" sz="2400">
                <a:solidFill>
                  <a:schemeClr val="tx1">
                    <a:lumMod val="85000"/>
                    <a:lumOff val="15000"/>
                  </a:schemeClr>
                </a:solidFill>
                <a:latin typeface="Arial"/>
                <a:ea typeface="+mn-lt"/>
                <a:cs typeface="+mn-lt"/>
              </a:rPr>
              <a:t> -  </a:t>
            </a:r>
            <a:r>
              <a:rPr lang="et-EE" sz="2400" err="1">
                <a:solidFill>
                  <a:schemeClr val="tx1">
                    <a:lumMod val="85000"/>
                    <a:lumOff val="15000"/>
                  </a:schemeClr>
                </a:solidFill>
                <a:latin typeface="Arial"/>
                <a:ea typeface="+mn-lt"/>
                <a:cs typeface="+mn-lt"/>
              </a:rPr>
              <a:t>genetics</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sleep</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wake</a:t>
            </a:r>
            <a:r>
              <a:rPr lang="et-EE" sz="2400">
                <a:solidFill>
                  <a:schemeClr val="tx1">
                    <a:lumMod val="85000"/>
                    <a:lumOff val="15000"/>
                  </a:schemeClr>
                </a:solidFill>
                <a:latin typeface="Arial"/>
                <a:ea typeface="+mn-lt"/>
                <a:cs typeface="+mn-lt"/>
              </a:rPr>
              <a:t> </a:t>
            </a:r>
            <a:r>
              <a:rPr lang="et-EE" sz="2400" err="1">
                <a:solidFill>
                  <a:schemeClr val="tx1">
                    <a:lumMod val="85000"/>
                    <a:lumOff val="15000"/>
                  </a:schemeClr>
                </a:solidFill>
                <a:latin typeface="Arial"/>
                <a:ea typeface="+mn-lt"/>
                <a:cs typeface="+mn-lt"/>
              </a:rPr>
              <a:t>rhythm</a:t>
            </a:r>
            <a:r>
              <a:rPr lang="et-EE" sz="2400">
                <a:solidFill>
                  <a:schemeClr val="tx1">
                    <a:lumMod val="85000"/>
                    <a:lumOff val="15000"/>
                  </a:schemeClr>
                </a:solidFill>
                <a:latin typeface="Arial"/>
                <a:ea typeface="+mn-lt"/>
                <a:cs typeface="+mn-lt"/>
              </a:rPr>
              <a:t> </a:t>
            </a:r>
            <a:endParaRPr lang="et-EE" sz="2400">
              <a:solidFill>
                <a:schemeClr val="tx1">
                  <a:lumMod val="85000"/>
                  <a:lumOff val="15000"/>
                </a:schemeClr>
              </a:solidFill>
              <a:latin typeface="Arial"/>
              <a:ea typeface="Calibri"/>
              <a:cs typeface="Calibri"/>
            </a:endParaRPr>
          </a:p>
          <a:p>
            <a:r>
              <a:rPr lang="et-EE" sz="2400" b="1">
                <a:solidFill>
                  <a:schemeClr val="tx1">
                    <a:lumMod val="85000"/>
                    <a:lumOff val="15000"/>
                  </a:schemeClr>
                </a:solidFill>
                <a:latin typeface="Arial"/>
                <a:ea typeface="+mn-lt"/>
                <a:cs typeface="+mn-lt"/>
              </a:rPr>
              <a:t>In  </a:t>
            </a:r>
            <a:r>
              <a:rPr lang="et-EE" sz="2400" b="1" err="1">
                <a:solidFill>
                  <a:schemeClr val="tx1">
                    <a:lumMod val="85000"/>
                    <a:lumOff val="15000"/>
                  </a:schemeClr>
                </a:solidFill>
                <a:latin typeface="Arial"/>
                <a:ea typeface="+mn-lt"/>
                <a:cs typeface="+mn-lt"/>
              </a:rPr>
              <a:t>lecture</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group</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discussion</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What</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is</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each</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participant's</a:t>
            </a:r>
            <a:r>
              <a:rPr lang="et-EE" sz="2400" b="1">
                <a:solidFill>
                  <a:schemeClr val="tx1">
                    <a:lumMod val="85000"/>
                    <a:lumOff val="15000"/>
                  </a:schemeClr>
                </a:solidFill>
                <a:latin typeface="Arial"/>
                <a:ea typeface="+mn-lt"/>
                <a:cs typeface="+mn-lt"/>
              </a:rPr>
              <a:t> </a:t>
            </a:r>
            <a:r>
              <a:rPr lang="et-EE" sz="2400" b="1" err="1">
                <a:solidFill>
                  <a:schemeClr val="tx1">
                    <a:lumMod val="85000"/>
                    <a:lumOff val="15000"/>
                  </a:schemeClr>
                </a:solidFill>
                <a:latin typeface="Arial"/>
                <a:ea typeface="+mn-lt"/>
                <a:cs typeface="+mn-lt"/>
              </a:rPr>
              <a:t>sleep</a:t>
            </a:r>
            <a:r>
              <a:rPr lang="et-EE" sz="2400" b="1">
                <a:solidFill>
                  <a:schemeClr val="tx1">
                    <a:lumMod val="85000"/>
                    <a:lumOff val="15000"/>
                  </a:schemeClr>
                </a:solidFill>
                <a:latin typeface="Arial"/>
                <a:ea typeface="+mn-lt"/>
                <a:cs typeface="+mn-lt"/>
              </a:rPr>
              <a:t> need?</a:t>
            </a:r>
            <a:endParaRPr lang="et-EE" sz="2400" b="1">
              <a:solidFill>
                <a:schemeClr val="tx1">
                  <a:lumMod val="85000"/>
                  <a:lumOff val="15000"/>
                </a:schemeClr>
              </a:solidFill>
              <a:latin typeface="Arial"/>
              <a:cs typeface="Arial"/>
            </a:endParaRPr>
          </a:p>
          <a:p>
            <a:r>
              <a:rPr lang="et-EE" sz="2400" err="1">
                <a:solidFill>
                  <a:schemeClr val="tx1">
                    <a:lumMod val="85000"/>
                    <a:lumOff val="15000"/>
                  </a:schemeClr>
                </a:solidFill>
                <a:latin typeface="Arial"/>
                <a:ea typeface="Calibri"/>
                <a:cs typeface="Calibri"/>
              </a:rPr>
              <a:t>Restorative</a:t>
            </a:r>
            <a:r>
              <a:rPr lang="et-EE" sz="2400">
                <a:solidFill>
                  <a:schemeClr val="tx1">
                    <a:lumMod val="85000"/>
                    <a:lumOff val="15000"/>
                  </a:schemeClr>
                </a:solidFill>
                <a:latin typeface="Arial"/>
                <a:ea typeface="Calibri"/>
                <a:cs typeface="Calibri"/>
              </a:rPr>
              <a:t> </a:t>
            </a:r>
            <a:r>
              <a:rPr lang="et-EE" sz="2400" err="1">
                <a:solidFill>
                  <a:schemeClr val="tx1">
                    <a:lumMod val="85000"/>
                    <a:lumOff val="15000"/>
                  </a:schemeClr>
                </a:solidFill>
                <a:latin typeface="Arial"/>
                <a:ea typeface="Calibri"/>
                <a:cs typeface="Calibri"/>
              </a:rPr>
              <a:t>functions</a:t>
            </a:r>
            <a:r>
              <a:rPr lang="et-EE" sz="2400">
                <a:solidFill>
                  <a:schemeClr val="tx1">
                    <a:lumMod val="85000"/>
                    <a:lumOff val="15000"/>
                  </a:schemeClr>
                </a:solidFill>
                <a:latin typeface="Arial"/>
                <a:ea typeface="Calibri"/>
                <a:cs typeface="Calibri"/>
              </a:rPr>
              <a:t> of </a:t>
            </a:r>
            <a:r>
              <a:rPr lang="et-EE" sz="2400" err="1">
                <a:solidFill>
                  <a:schemeClr val="tx1">
                    <a:lumMod val="85000"/>
                    <a:lumOff val="15000"/>
                  </a:schemeClr>
                </a:solidFill>
                <a:latin typeface="Arial"/>
                <a:ea typeface="Calibri"/>
                <a:cs typeface="Calibri"/>
              </a:rPr>
              <a:t>sleep</a:t>
            </a:r>
            <a:endParaRPr lang="et-EE" sz="2400">
              <a:solidFill>
                <a:schemeClr val="tx1">
                  <a:lumMod val="85000"/>
                  <a:lumOff val="15000"/>
                </a:schemeClr>
              </a:solidFill>
              <a:latin typeface="Arial"/>
              <a:ea typeface="Calibri"/>
              <a:cs typeface="Calibri"/>
            </a:endParaRPr>
          </a:p>
          <a:p>
            <a:r>
              <a:rPr lang="et-EE" sz="2400" err="1">
                <a:solidFill>
                  <a:schemeClr val="tx1">
                    <a:lumMod val="85000"/>
                    <a:lumOff val="15000"/>
                  </a:schemeClr>
                </a:solidFill>
                <a:latin typeface="Arial"/>
                <a:ea typeface="+mn-lt"/>
                <a:cs typeface="+mn-lt"/>
              </a:rPr>
              <a:t>Effects</a:t>
            </a:r>
            <a:r>
              <a:rPr lang="et-EE" sz="2400">
                <a:solidFill>
                  <a:schemeClr val="tx1">
                    <a:lumMod val="85000"/>
                    <a:lumOff val="15000"/>
                  </a:schemeClr>
                </a:solidFill>
                <a:latin typeface="Arial"/>
                <a:ea typeface="+mn-lt"/>
                <a:cs typeface="+mn-lt"/>
              </a:rPr>
              <a:t> of </a:t>
            </a:r>
            <a:r>
              <a:rPr lang="et-EE" sz="2400" err="1">
                <a:solidFill>
                  <a:schemeClr val="tx1">
                    <a:lumMod val="85000"/>
                    <a:lumOff val="15000"/>
                  </a:schemeClr>
                </a:solidFill>
                <a:latin typeface="Arial"/>
                <a:ea typeface="+mn-lt"/>
                <a:cs typeface="+mn-lt"/>
              </a:rPr>
              <a:t>hypnotics</a:t>
            </a:r>
            <a:endParaRPr lang="et-EE" sz="2400" err="1">
              <a:solidFill>
                <a:schemeClr val="tx1">
                  <a:lumMod val="85000"/>
                  <a:lumOff val="15000"/>
                </a:schemeClr>
              </a:solidFill>
              <a:latin typeface="Arial"/>
              <a:ea typeface="Calibri"/>
              <a:cs typeface="Calibri"/>
            </a:endParaRPr>
          </a:p>
          <a:p>
            <a:pPr marL="0" indent="0">
              <a:buNone/>
            </a:pPr>
            <a:endParaRPr lang="et-EE" sz="1400">
              <a:solidFill>
                <a:schemeClr val="tx1">
                  <a:lumMod val="85000"/>
                  <a:lumOff val="15000"/>
                </a:schemeClr>
              </a:solidFill>
              <a:cs typeface="Calibri"/>
            </a:endParaRPr>
          </a:p>
        </p:txBody>
      </p:sp>
      <p:sp>
        <p:nvSpPr>
          <p:cNvPr id="9" name="Sisu kohatäide 8">
            <a:extLst>
              <a:ext uri="{FF2B5EF4-FFF2-40B4-BE49-F238E27FC236}">
                <a16:creationId xmlns:a16="http://schemas.microsoft.com/office/drawing/2014/main" id="{7E5202A7-2993-7D75-B111-A98E8BF68500}"/>
              </a:ext>
            </a:extLst>
          </p:cNvPr>
          <p:cNvSpPr>
            <a:spLocks noGrp="1"/>
          </p:cNvSpPr>
          <p:nvPr>
            <p:ph sz="half" idx="2"/>
          </p:nvPr>
        </p:nvSpPr>
        <p:spPr>
          <a:xfrm>
            <a:off x="5928320" y="1255869"/>
            <a:ext cx="5181600" cy="4658330"/>
          </a:xfrm>
        </p:spPr>
        <p:txBody>
          <a:bodyPr vert="horz" lIns="91440" tIns="45720" rIns="91440" bIns="45720" rtlCol="0" anchor="t">
            <a:normAutofit fontScale="92500" lnSpcReduction="10000"/>
          </a:bodyPr>
          <a:lstStyle/>
          <a:p>
            <a:r>
              <a:rPr lang="et-EE" err="1">
                <a:latin typeface="Arial"/>
                <a:cs typeface="Calibri"/>
              </a:rPr>
              <a:t>Pacemaker</a:t>
            </a:r>
            <a:r>
              <a:rPr lang="et-EE">
                <a:latin typeface="Arial"/>
                <a:cs typeface="Calibri"/>
              </a:rPr>
              <a:t>, </a:t>
            </a:r>
            <a:r>
              <a:rPr lang="et-EE" err="1">
                <a:latin typeface="Arial"/>
                <a:cs typeface="Calibri"/>
              </a:rPr>
              <a:t>zeitgeber</a:t>
            </a:r>
            <a:endParaRPr lang="et-EE">
              <a:latin typeface="Arial"/>
              <a:cs typeface="Calibri"/>
            </a:endParaRPr>
          </a:p>
          <a:p>
            <a:r>
              <a:rPr lang="et-EE" err="1">
                <a:latin typeface="Arial"/>
                <a:cs typeface="Calibri"/>
              </a:rPr>
              <a:t>Nucleus</a:t>
            </a:r>
            <a:r>
              <a:rPr lang="et-EE">
                <a:latin typeface="Arial"/>
                <a:cs typeface="Calibri"/>
              </a:rPr>
              <a:t> </a:t>
            </a:r>
            <a:r>
              <a:rPr lang="et-EE" err="1">
                <a:latin typeface="Arial"/>
                <a:cs typeface="Calibri"/>
              </a:rPr>
              <a:t>suprachiasmaticus</a:t>
            </a:r>
            <a:r>
              <a:rPr lang="et-EE">
                <a:latin typeface="Arial"/>
                <a:cs typeface="Calibri"/>
              </a:rPr>
              <a:t> (SCN)</a:t>
            </a:r>
          </a:p>
          <a:p>
            <a:r>
              <a:rPr lang="et-EE" err="1">
                <a:latin typeface="Arial"/>
                <a:cs typeface="Calibri"/>
              </a:rPr>
              <a:t>NonREM</a:t>
            </a:r>
            <a:r>
              <a:rPr lang="et-EE">
                <a:latin typeface="Arial"/>
                <a:cs typeface="Calibri"/>
              </a:rPr>
              <a:t> </a:t>
            </a:r>
            <a:r>
              <a:rPr lang="et-EE" err="1">
                <a:latin typeface="Arial"/>
                <a:cs typeface="Calibri"/>
              </a:rPr>
              <a:t>sleep</a:t>
            </a:r>
            <a:r>
              <a:rPr lang="et-EE">
                <a:latin typeface="Arial"/>
                <a:cs typeface="Calibri"/>
              </a:rPr>
              <a:t>, </a:t>
            </a:r>
            <a:r>
              <a:rPr lang="et-EE" err="1">
                <a:latin typeface="Arial"/>
                <a:cs typeface="Calibri"/>
              </a:rPr>
              <a:t>Slow</a:t>
            </a:r>
            <a:r>
              <a:rPr lang="et-EE">
                <a:latin typeface="Arial"/>
                <a:cs typeface="Calibri"/>
              </a:rPr>
              <a:t> </a:t>
            </a:r>
            <a:r>
              <a:rPr lang="et-EE" err="1">
                <a:latin typeface="Arial"/>
                <a:cs typeface="Calibri"/>
              </a:rPr>
              <a:t>Wave</a:t>
            </a:r>
            <a:r>
              <a:rPr lang="et-EE">
                <a:latin typeface="Arial"/>
                <a:cs typeface="Calibri"/>
              </a:rPr>
              <a:t> </a:t>
            </a:r>
            <a:r>
              <a:rPr lang="et-EE" err="1">
                <a:latin typeface="Arial"/>
                <a:cs typeface="Calibri"/>
              </a:rPr>
              <a:t>Sleep</a:t>
            </a:r>
            <a:r>
              <a:rPr lang="et-EE">
                <a:latin typeface="Arial"/>
                <a:cs typeface="Calibri"/>
              </a:rPr>
              <a:t>, REM </a:t>
            </a:r>
            <a:r>
              <a:rPr lang="et-EE" err="1">
                <a:latin typeface="Arial"/>
                <a:cs typeface="Calibri"/>
              </a:rPr>
              <a:t>sleep</a:t>
            </a:r>
            <a:endParaRPr lang="et-EE">
              <a:latin typeface="Arial"/>
              <a:cs typeface="Calibri"/>
            </a:endParaRPr>
          </a:p>
          <a:p>
            <a:r>
              <a:rPr lang="et-EE" err="1">
                <a:latin typeface="Arial"/>
                <a:cs typeface="Calibri"/>
              </a:rPr>
              <a:t>Cortisol</a:t>
            </a:r>
            <a:r>
              <a:rPr lang="et-EE">
                <a:latin typeface="Arial"/>
                <a:cs typeface="Calibri"/>
              </a:rPr>
              <a:t>, </a:t>
            </a:r>
            <a:r>
              <a:rPr lang="et-EE" err="1">
                <a:latin typeface="Arial"/>
                <a:cs typeface="Calibri"/>
              </a:rPr>
              <a:t>adenosin</a:t>
            </a:r>
            <a:r>
              <a:rPr lang="et-EE">
                <a:latin typeface="Arial"/>
                <a:cs typeface="Calibri"/>
              </a:rPr>
              <a:t>, </a:t>
            </a:r>
            <a:r>
              <a:rPr lang="et-EE" err="1">
                <a:latin typeface="Arial"/>
                <a:cs typeface="Calibri"/>
              </a:rPr>
              <a:t>melatonin</a:t>
            </a:r>
            <a:r>
              <a:rPr lang="et-EE">
                <a:latin typeface="Arial"/>
                <a:cs typeface="Calibri"/>
              </a:rPr>
              <a:t>, </a:t>
            </a:r>
            <a:r>
              <a:rPr lang="et-EE" err="1">
                <a:latin typeface="Arial"/>
                <a:cs typeface="Calibri"/>
              </a:rPr>
              <a:t>ghrelin</a:t>
            </a:r>
            <a:r>
              <a:rPr lang="et-EE">
                <a:latin typeface="Arial"/>
                <a:cs typeface="Calibri"/>
              </a:rPr>
              <a:t>, </a:t>
            </a:r>
            <a:r>
              <a:rPr lang="et-EE" err="1">
                <a:latin typeface="Arial"/>
                <a:cs typeface="Calibri"/>
              </a:rPr>
              <a:t>leptin</a:t>
            </a:r>
            <a:endParaRPr lang="et-EE">
              <a:latin typeface="Arial"/>
              <a:cs typeface="Calibri"/>
            </a:endParaRPr>
          </a:p>
          <a:p>
            <a:r>
              <a:rPr lang="et-EE" err="1">
                <a:latin typeface="Arial"/>
                <a:cs typeface="Calibri"/>
              </a:rPr>
              <a:t>Cirdadian</a:t>
            </a:r>
            <a:r>
              <a:rPr lang="et-EE">
                <a:latin typeface="Arial"/>
                <a:cs typeface="Calibri"/>
              </a:rPr>
              <a:t> </a:t>
            </a:r>
            <a:r>
              <a:rPr lang="et-EE" err="1">
                <a:latin typeface="Arial"/>
                <a:cs typeface="Calibri"/>
              </a:rPr>
              <a:t>rhythm</a:t>
            </a:r>
            <a:endParaRPr lang="et-EE">
              <a:latin typeface="Arial"/>
              <a:cs typeface="Calibri"/>
            </a:endParaRPr>
          </a:p>
          <a:p>
            <a:r>
              <a:rPr lang="et-EE" err="1">
                <a:latin typeface="Arial"/>
                <a:cs typeface="Calibri"/>
              </a:rPr>
              <a:t>Clock</a:t>
            </a:r>
            <a:r>
              <a:rPr lang="et-EE">
                <a:latin typeface="Arial"/>
                <a:cs typeface="Calibri"/>
              </a:rPr>
              <a:t> </a:t>
            </a:r>
            <a:r>
              <a:rPr lang="et-EE" err="1">
                <a:latin typeface="Arial"/>
                <a:cs typeface="Calibri"/>
              </a:rPr>
              <a:t>genes</a:t>
            </a:r>
            <a:r>
              <a:rPr lang="et-EE">
                <a:latin typeface="Arial"/>
                <a:cs typeface="Calibri"/>
              </a:rPr>
              <a:t>, </a:t>
            </a:r>
            <a:r>
              <a:rPr lang="et-EE" err="1">
                <a:latin typeface="Arial"/>
                <a:cs typeface="Calibri"/>
              </a:rPr>
              <a:t>chronotype</a:t>
            </a:r>
            <a:endParaRPr lang="et-EE">
              <a:latin typeface="Arial"/>
              <a:cs typeface="Calibri"/>
            </a:endParaRPr>
          </a:p>
          <a:p>
            <a:r>
              <a:rPr lang="et-EE" err="1">
                <a:latin typeface="Arial"/>
                <a:cs typeface="Calibri"/>
              </a:rPr>
              <a:t>Sleep</a:t>
            </a:r>
            <a:r>
              <a:rPr lang="et-EE">
                <a:latin typeface="Arial"/>
                <a:cs typeface="Calibri"/>
              </a:rPr>
              <a:t> </a:t>
            </a:r>
            <a:r>
              <a:rPr lang="et-EE" err="1">
                <a:latin typeface="Arial"/>
                <a:cs typeface="Calibri"/>
              </a:rPr>
              <a:t>deprivation</a:t>
            </a:r>
            <a:endParaRPr lang="et-EE">
              <a:latin typeface="Arial"/>
              <a:cs typeface="Calibri"/>
            </a:endParaRPr>
          </a:p>
          <a:p>
            <a:r>
              <a:rPr lang="et-EE" err="1">
                <a:latin typeface="Arial"/>
                <a:cs typeface="Calibri"/>
              </a:rPr>
              <a:t>Glymphatic</a:t>
            </a:r>
            <a:r>
              <a:rPr lang="et-EE">
                <a:latin typeface="Arial"/>
                <a:cs typeface="Calibri"/>
              </a:rPr>
              <a:t> </a:t>
            </a:r>
            <a:r>
              <a:rPr lang="et-EE" err="1">
                <a:latin typeface="Arial"/>
                <a:cs typeface="Calibri"/>
              </a:rPr>
              <a:t>system</a:t>
            </a:r>
            <a:endParaRPr lang="et-EE">
              <a:latin typeface="Arial"/>
              <a:cs typeface="Calibri"/>
            </a:endParaRPr>
          </a:p>
          <a:p>
            <a:endParaRPr lang="et-EE">
              <a:cs typeface="Calibri"/>
            </a:endParaRPr>
          </a:p>
        </p:txBody>
      </p:sp>
      <p:sp>
        <p:nvSpPr>
          <p:cNvPr id="3" name="Slaidinumbri kohatäide 2">
            <a:extLst>
              <a:ext uri="{FF2B5EF4-FFF2-40B4-BE49-F238E27FC236}">
                <a16:creationId xmlns:a16="http://schemas.microsoft.com/office/drawing/2014/main" id="{89D51C6F-62CF-DD99-5D33-0AC345681FC6}"/>
              </a:ext>
            </a:extLst>
          </p:cNvPr>
          <p:cNvSpPr>
            <a:spLocks noGrp="1"/>
          </p:cNvSpPr>
          <p:nvPr>
            <p:ph type="sldNum" sz="quarter" idx="12"/>
          </p:nvPr>
        </p:nvSpPr>
        <p:spPr/>
        <p:txBody>
          <a:bodyPr/>
          <a:lstStyle/>
          <a:p>
            <a:fld id="{ACB39D88-BA65-4AE1-96B5-60FEA6385BB0}" type="slidenum">
              <a:rPr lang="et-EE" smtClean="0"/>
              <a:t>4</a:t>
            </a:fld>
            <a:endParaRPr lang="et-EE"/>
          </a:p>
        </p:txBody>
      </p:sp>
      <p:pic>
        <p:nvPicPr>
          <p:cNvPr id="4" name="Pilt 4" descr="Pilt, millel on kujutatud logo&#10;&#10;Kirjeldus on genereeritud automaatselt">
            <a:extLst>
              <a:ext uri="{FF2B5EF4-FFF2-40B4-BE49-F238E27FC236}">
                <a16:creationId xmlns:a16="http://schemas.microsoft.com/office/drawing/2014/main" id="{531619B8-804A-F2A8-770C-E0090BB4F0D2}"/>
              </a:ext>
            </a:extLst>
          </p:cNvPr>
          <p:cNvPicPr>
            <a:picLocks noChangeAspect="1"/>
          </p:cNvPicPr>
          <p:nvPr/>
        </p:nvPicPr>
        <p:blipFill>
          <a:blip r:embed="rId3"/>
          <a:stretch>
            <a:fillRect/>
          </a:stretch>
        </p:blipFill>
        <p:spPr>
          <a:xfrm>
            <a:off x="10562265" y="337245"/>
            <a:ext cx="1402449" cy="1570317"/>
          </a:xfrm>
          <a:prstGeom prst="rect">
            <a:avLst/>
          </a:prstGeom>
        </p:spPr>
      </p:pic>
      <p:pic>
        <p:nvPicPr>
          <p:cNvPr id="5" name="Pilt 5" descr="Pilt, millel on kujutatud tekst&#10;&#10;Kirjeldus on genereeritud automaatselt">
            <a:extLst>
              <a:ext uri="{FF2B5EF4-FFF2-40B4-BE49-F238E27FC236}">
                <a16:creationId xmlns:a16="http://schemas.microsoft.com/office/drawing/2014/main" id="{AF14FFCA-CD69-0C35-9884-3225099882D4}"/>
              </a:ext>
            </a:extLst>
          </p:cNvPr>
          <p:cNvPicPr>
            <a:picLocks noChangeAspect="1"/>
          </p:cNvPicPr>
          <p:nvPr/>
        </p:nvPicPr>
        <p:blipFill>
          <a:blip r:embed="rId4"/>
          <a:stretch>
            <a:fillRect/>
          </a:stretch>
        </p:blipFill>
        <p:spPr>
          <a:xfrm>
            <a:off x="307759" y="5920688"/>
            <a:ext cx="7433568" cy="690936"/>
          </a:xfrm>
          <a:prstGeom prst="rect">
            <a:avLst/>
          </a:prstGeom>
        </p:spPr>
      </p:pic>
    </p:spTree>
    <p:extLst>
      <p:ext uri="{BB962C8B-B14F-4D97-AF65-F5344CB8AC3E}">
        <p14:creationId xmlns:p14="http://schemas.microsoft.com/office/powerpoint/2010/main" val="2449148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8608754-C127-CE21-2FE6-669BB6A87F7B}"/>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Fun facts about sleep</a:t>
            </a:r>
          </a:p>
        </p:txBody>
      </p:sp>
      <p:pic>
        <p:nvPicPr>
          <p:cNvPr id="5" name="Pilt 5" descr="Pilt, millel on kujutatud diagramm&#10;&#10;Kirjeldus on genereeritud automaatselt">
            <a:extLst>
              <a:ext uri="{FF2B5EF4-FFF2-40B4-BE49-F238E27FC236}">
                <a16:creationId xmlns:a16="http://schemas.microsoft.com/office/drawing/2014/main" id="{CD9F7E8B-34BA-F71D-D7C0-FD20C36CEDFE}"/>
              </a:ext>
            </a:extLst>
          </p:cNvPr>
          <p:cNvPicPr>
            <a:picLocks noGrp="1" noChangeAspect="1"/>
          </p:cNvPicPr>
          <p:nvPr>
            <p:ph sz="half" idx="1"/>
          </p:nvPr>
        </p:nvPicPr>
        <p:blipFill>
          <a:blip r:embed="rId3"/>
          <a:stretch>
            <a:fillRect/>
          </a:stretch>
        </p:blipFill>
        <p:spPr>
          <a:xfrm>
            <a:off x="234969" y="290347"/>
            <a:ext cx="5783749" cy="3776294"/>
          </a:xfrm>
          <a:prstGeom prst="rect">
            <a:avLst/>
          </a:prstGeom>
        </p:spPr>
      </p:pic>
      <p:pic>
        <p:nvPicPr>
          <p:cNvPr id="6" name="Pilt 6">
            <a:extLst>
              <a:ext uri="{FF2B5EF4-FFF2-40B4-BE49-F238E27FC236}">
                <a16:creationId xmlns:a16="http://schemas.microsoft.com/office/drawing/2014/main" id="{E4DFC2D2-9FF0-0FB9-2878-D30E0B726931}"/>
              </a:ext>
            </a:extLst>
          </p:cNvPr>
          <p:cNvPicPr>
            <a:picLocks noGrp="1" noChangeAspect="1"/>
          </p:cNvPicPr>
          <p:nvPr>
            <p:ph sz="half" idx="2"/>
          </p:nvPr>
        </p:nvPicPr>
        <p:blipFill>
          <a:blip r:embed="rId4"/>
          <a:stretch>
            <a:fillRect/>
          </a:stretch>
        </p:blipFill>
        <p:spPr>
          <a:xfrm>
            <a:off x="6308146" y="287266"/>
            <a:ext cx="5158333" cy="3780635"/>
          </a:xfrm>
          <a:prstGeom prst="rect">
            <a:avLst/>
          </a:prstGeom>
        </p:spPr>
      </p:pic>
      <p:sp>
        <p:nvSpPr>
          <p:cNvPr id="3" name="Slaidinumbri kohatäide 2">
            <a:extLst>
              <a:ext uri="{FF2B5EF4-FFF2-40B4-BE49-F238E27FC236}">
                <a16:creationId xmlns:a16="http://schemas.microsoft.com/office/drawing/2014/main" id="{1A5C4DA6-7EE8-0280-49D2-1FA4D417A2FE}"/>
              </a:ext>
            </a:extLst>
          </p:cNvPr>
          <p:cNvSpPr>
            <a:spLocks noGrp="1"/>
          </p:cNvSpPr>
          <p:nvPr>
            <p:ph type="sldNum" sz="quarter" idx="12"/>
          </p:nvPr>
        </p:nvSpPr>
        <p:spPr/>
        <p:txBody>
          <a:bodyPr/>
          <a:lstStyle/>
          <a:p>
            <a:fld id="{ACB39D88-BA65-4AE1-96B5-60FEA6385BB0}" type="slidenum">
              <a:rPr lang="et-EE" smtClean="0"/>
              <a:t>5</a:t>
            </a:fld>
            <a:endParaRPr lang="et-EE"/>
          </a:p>
        </p:txBody>
      </p:sp>
      <p:pic>
        <p:nvPicPr>
          <p:cNvPr id="4" name="Pilt 6" descr="Pilt, millel on kujutatud logo&#10;&#10;Kirjeldus on genereeritud automaatselt">
            <a:extLst>
              <a:ext uri="{FF2B5EF4-FFF2-40B4-BE49-F238E27FC236}">
                <a16:creationId xmlns:a16="http://schemas.microsoft.com/office/drawing/2014/main" id="{91D81A9F-24BF-959A-0AA4-F4FA3CAF272B}"/>
              </a:ext>
            </a:extLst>
          </p:cNvPr>
          <p:cNvPicPr>
            <a:picLocks noChangeAspect="1"/>
          </p:cNvPicPr>
          <p:nvPr/>
        </p:nvPicPr>
        <p:blipFill>
          <a:blip r:embed="rId5"/>
          <a:stretch>
            <a:fillRect/>
          </a:stretch>
        </p:blipFill>
        <p:spPr>
          <a:xfrm>
            <a:off x="161501" y="4967523"/>
            <a:ext cx="1404312" cy="1572446"/>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CA11699F-AAFD-C20B-608D-BEFF436E5472}"/>
              </a:ext>
            </a:extLst>
          </p:cNvPr>
          <p:cNvPicPr>
            <a:picLocks noChangeAspect="1"/>
          </p:cNvPicPr>
          <p:nvPr/>
        </p:nvPicPr>
        <p:blipFill>
          <a:blip r:embed="rId6"/>
          <a:stretch>
            <a:fillRect/>
          </a:stretch>
        </p:blipFill>
        <p:spPr>
          <a:xfrm>
            <a:off x="1655568" y="5999172"/>
            <a:ext cx="6096000" cy="725411"/>
          </a:xfrm>
          <a:prstGeom prst="rect">
            <a:avLst/>
          </a:prstGeom>
        </p:spPr>
      </p:pic>
    </p:spTree>
    <p:extLst>
      <p:ext uri="{BB962C8B-B14F-4D97-AF65-F5344CB8AC3E}">
        <p14:creationId xmlns:p14="http://schemas.microsoft.com/office/powerpoint/2010/main" val="1252676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79E9431-E007-75A9-4595-4608FAFF2463}"/>
              </a:ext>
            </a:extLst>
          </p:cNvPr>
          <p:cNvSpPr>
            <a:spLocks noGrp="1"/>
          </p:cNvSpPr>
          <p:nvPr>
            <p:ph type="title"/>
          </p:nvPr>
        </p:nvSpPr>
        <p:spPr>
          <a:xfrm>
            <a:off x="5862" y="36879"/>
            <a:ext cx="10515600" cy="1325563"/>
          </a:xfrm>
        </p:spPr>
        <p:txBody>
          <a:bodyPr anchor="b">
            <a:normAutofit/>
          </a:bodyPr>
          <a:lstStyle/>
          <a:p>
            <a:r>
              <a:rPr lang="et-EE" sz="5400" err="1">
                <a:latin typeface="Arial"/>
                <a:cs typeface="Calibri Light"/>
              </a:rPr>
              <a:t>What</a:t>
            </a:r>
            <a:r>
              <a:rPr lang="et-EE" sz="5400">
                <a:latin typeface="Arial"/>
                <a:cs typeface="Calibri Light"/>
              </a:rPr>
              <a:t> </a:t>
            </a:r>
            <a:r>
              <a:rPr lang="et-EE" sz="5400" err="1">
                <a:latin typeface="Arial"/>
                <a:cs typeface="Calibri Light"/>
              </a:rPr>
              <a:t>is</a:t>
            </a:r>
            <a:r>
              <a:rPr lang="et-EE" sz="5400">
                <a:latin typeface="Arial"/>
                <a:cs typeface="Calibri Light"/>
              </a:rPr>
              <a:t> </a:t>
            </a:r>
            <a:r>
              <a:rPr lang="et-EE" sz="5400" err="1">
                <a:latin typeface="Arial"/>
                <a:cs typeface="Calibri Light"/>
              </a:rPr>
              <a:t>sleep</a:t>
            </a:r>
            <a:r>
              <a:rPr lang="et-EE" sz="5400">
                <a:latin typeface="Arial"/>
                <a:cs typeface="Calibri Light"/>
              </a:rPr>
              <a:t>?</a:t>
            </a:r>
            <a:endParaRPr lang="et-EE" sz="5400">
              <a:latin typeface="Arial"/>
              <a:ea typeface="Calibri Light"/>
              <a:cs typeface="Calibri Light"/>
            </a:endParaRPr>
          </a:p>
        </p:txBody>
      </p:sp>
      <p:sp>
        <p:nvSpPr>
          <p:cNvPr id="3" name="Sisu kohatäide 2">
            <a:extLst>
              <a:ext uri="{FF2B5EF4-FFF2-40B4-BE49-F238E27FC236}">
                <a16:creationId xmlns:a16="http://schemas.microsoft.com/office/drawing/2014/main" id="{32ECCB37-81F8-7659-CCCE-64287D448E04}"/>
              </a:ext>
            </a:extLst>
          </p:cNvPr>
          <p:cNvSpPr>
            <a:spLocks noGrp="1"/>
          </p:cNvSpPr>
          <p:nvPr>
            <p:ph sz="half" idx="1"/>
          </p:nvPr>
        </p:nvSpPr>
        <p:spPr>
          <a:xfrm>
            <a:off x="138404" y="1450487"/>
            <a:ext cx="5627076" cy="5066445"/>
          </a:xfrm>
        </p:spPr>
        <p:txBody>
          <a:bodyPr vert="horz" lIns="91440" tIns="45720" rIns="91440" bIns="45720" rtlCol="0" anchor="t">
            <a:normAutofit/>
          </a:bodyPr>
          <a:lstStyle/>
          <a:p>
            <a:pPr marL="0" indent="0">
              <a:buNone/>
            </a:pPr>
            <a:endParaRPr lang="et-EE" sz="1900">
              <a:latin typeface="Arial"/>
              <a:ea typeface="+mn-lt"/>
              <a:cs typeface="+mn-lt"/>
            </a:endParaRPr>
          </a:p>
          <a:p>
            <a:r>
              <a:rPr lang="et-EE" sz="2400" err="1">
                <a:latin typeface="Arial"/>
                <a:ea typeface="+mn-lt"/>
                <a:cs typeface="+mn-lt"/>
              </a:rPr>
              <a:t>Sleep</a:t>
            </a:r>
            <a:r>
              <a:rPr lang="et-EE" sz="2400">
                <a:latin typeface="Arial"/>
                <a:ea typeface="+mn-lt"/>
                <a:cs typeface="+mn-lt"/>
              </a:rPr>
              <a:t> </a:t>
            </a:r>
            <a:r>
              <a:rPr lang="et-EE" sz="2400" err="1">
                <a:latin typeface="Arial"/>
                <a:ea typeface="+mn-lt"/>
                <a:cs typeface="+mn-lt"/>
              </a:rPr>
              <a:t>is</a:t>
            </a:r>
            <a:r>
              <a:rPr lang="et-EE" sz="2400">
                <a:latin typeface="Arial"/>
                <a:ea typeface="+mn-lt"/>
                <a:cs typeface="+mn-lt"/>
              </a:rPr>
              <a:t> </a:t>
            </a:r>
            <a:r>
              <a:rPr lang="et-EE" sz="2400" err="1">
                <a:latin typeface="Arial"/>
                <a:ea typeface="+mn-lt"/>
                <a:cs typeface="+mn-lt"/>
              </a:rPr>
              <a:t>typically</a:t>
            </a:r>
            <a:r>
              <a:rPr lang="et-EE" sz="2400">
                <a:latin typeface="Arial"/>
                <a:ea typeface="+mn-lt"/>
                <a:cs typeface="+mn-lt"/>
              </a:rPr>
              <a:t> </a:t>
            </a:r>
            <a:r>
              <a:rPr lang="et-EE" sz="2400" err="1">
                <a:latin typeface="Arial"/>
                <a:ea typeface="+mn-lt"/>
                <a:cs typeface="+mn-lt"/>
              </a:rPr>
              <a:t>described</a:t>
            </a:r>
            <a:r>
              <a:rPr lang="et-EE" sz="2400">
                <a:latin typeface="Arial"/>
                <a:ea typeface="+mn-lt"/>
                <a:cs typeface="+mn-lt"/>
              </a:rPr>
              <a:t> as </a:t>
            </a:r>
            <a:r>
              <a:rPr lang="et-EE" sz="2400" err="1">
                <a:latin typeface="Arial"/>
                <a:ea typeface="+mn-lt"/>
                <a:cs typeface="+mn-lt"/>
              </a:rPr>
              <a:t>postural</a:t>
            </a:r>
            <a:r>
              <a:rPr lang="et-EE" sz="2400">
                <a:latin typeface="Arial"/>
                <a:ea typeface="+mn-lt"/>
                <a:cs typeface="+mn-lt"/>
              </a:rPr>
              <a:t> </a:t>
            </a:r>
            <a:r>
              <a:rPr lang="et-EE" sz="2400" err="1">
                <a:latin typeface="Arial"/>
                <a:ea typeface="+mn-lt"/>
                <a:cs typeface="+mn-lt"/>
              </a:rPr>
              <a:t>recumbence</a:t>
            </a:r>
            <a:r>
              <a:rPr lang="et-EE" sz="2400">
                <a:latin typeface="Arial"/>
                <a:ea typeface="+mn-lt"/>
                <a:cs typeface="+mn-lt"/>
              </a:rPr>
              <a:t>, </a:t>
            </a:r>
            <a:r>
              <a:rPr lang="et-EE" sz="2400" err="1">
                <a:latin typeface="Arial"/>
                <a:ea typeface="+mn-lt"/>
                <a:cs typeface="+mn-lt"/>
              </a:rPr>
              <a:t>behavioral</a:t>
            </a:r>
            <a:r>
              <a:rPr lang="et-EE" sz="2400">
                <a:latin typeface="Arial"/>
                <a:ea typeface="+mn-lt"/>
                <a:cs typeface="+mn-lt"/>
              </a:rPr>
              <a:t> </a:t>
            </a:r>
            <a:r>
              <a:rPr lang="et-EE" sz="2400" err="1">
                <a:latin typeface="Arial"/>
                <a:ea typeface="+mn-lt"/>
                <a:cs typeface="+mn-lt"/>
              </a:rPr>
              <a:t>quiescence</a:t>
            </a:r>
            <a:r>
              <a:rPr lang="et-EE" sz="2400">
                <a:latin typeface="Arial"/>
                <a:ea typeface="+mn-lt"/>
                <a:cs typeface="+mn-lt"/>
              </a:rPr>
              <a:t>, </a:t>
            </a:r>
            <a:r>
              <a:rPr lang="et-EE" sz="2400" err="1">
                <a:latin typeface="Arial"/>
                <a:ea typeface="+mn-lt"/>
                <a:cs typeface="+mn-lt"/>
              </a:rPr>
              <a:t>closed</a:t>
            </a:r>
            <a:r>
              <a:rPr lang="et-EE" sz="2400">
                <a:latin typeface="Arial"/>
                <a:ea typeface="+mn-lt"/>
                <a:cs typeface="+mn-lt"/>
              </a:rPr>
              <a:t> </a:t>
            </a:r>
            <a:r>
              <a:rPr lang="et-EE" sz="2400" err="1">
                <a:latin typeface="Arial"/>
                <a:ea typeface="+mn-lt"/>
                <a:cs typeface="+mn-lt"/>
              </a:rPr>
              <a:t>eyes</a:t>
            </a:r>
            <a:endParaRPr lang="et-EE" sz="2400">
              <a:latin typeface="Arial"/>
              <a:ea typeface="+mn-lt"/>
              <a:cs typeface="+mn-lt"/>
            </a:endParaRPr>
          </a:p>
          <a:p>
            <a:r>
              <a:rPr lang="et-EE" sz="2400">
                <a:latin typeface="Arial"/>
                <a:ea typeface="+mn-lt"/>
                <a:cs typeface="+mn-lt"/>
              </a:rPr>
              <a:t> At </a:t>
            </a:r>
            <a:r>
              <a:rPr lang="et-EE" sz="2400" err="1">
                <a:latin typeface="Arial"/>
                <a:ea typeface="+mn-lt"/>
                <a:cs typeface="+mn-lt"/>
              </a:rPr>
              <a:t>times</a:t>
            </a:r>
            <a:r>
              <a:rPr lang="et-EE" sz="2400">
                <a:latin typeface="Arial"/>
                <a:ea typeface="+mn-lt"/>
                <a:cs typeface="+mn-lt"/>
              </a:rPr>
              <a:t>, </a:t>
            </a:r>
            <a:r>
              <a:rPr lang="et-EE" sz="2400" err="1">
                <a:latin typeface="Arial"/>
                <a:ea typeface="+mn-lt"/>
                <a:cs typeface="+mn-lt"/>
              </a:rPr>
              <a:t>behaviors</a:t>
            </a:r>
            <a:r>
              <a:rPr lang="et-EE" sz="2400">
                <a:latin typeface="Arial"/>
                <a:ea typeface="+mn-lt"/>
                <a:cs typeface="+mn-lt"/>
              </a:rPr>
              <a:t> </a:t>
            </a:r>
            <a:r>
              <a:rPr lang="et-EE" sz="2400" err="1">
                <a:latin typeface="Arial"/>
                <a:ea typeface="+mn-lt"/>
                <a:cs typeface="+mn-lt"/>
              </a:rPr>
              <a:t>typically</a:t>
            </a:r>
            <a:r>
              <a:rPr lang="et-EE" sz="2400">
                <a:latin typeface="Arial"/>
                <a:ea typeface="+mn-lt"/>
                <a:cs typeface="+mn-lt"/>
              </a:rPr>
              <a:t> </a:t>
            </a:r>
            <a:r>
              <a:rPr lang="et-EE" sz="2400" err="1">
                <a:latin typeface="Arial"/>
                <a:ea typeface="+mn-lt"/>
                <a:cs typeface="+mn-lt"/>
              </a:rPr>
              <a:t>associated</a:t>
            </a:r>
            <a:r>
              <a:rPr lang="et-EE" sz="2400">
                <a:latin typeface="Arial"/>
                <a:ea typeface="+mn-lt"/>
                <a:cs typeface="+mn-lt"/>
              </a:rPr>
              <a:t> </a:t>
            </a:r>
            <a:r>
              <a:rPr lang="et-EE" sz="2400" err="1">
                <a:latin typeface="Arial"/>
                <a:ea typeface="+mn-lt"/>
                <a:cs typeface="+mn-lt"/>
              </a:rPr>
              <a:t>with</a:t>
            </a:r>
            <a:r>
              <a:rPr lang="et-EE" sz="2400">
                <a:latin typeface="Arial"/>
                <a:ea typeface="+mn-lt"/>
                <a:cs typeface="+mn-lt"/>
              </a:rPr>
              <a:t> </a:t>
            </a:r>
            <a:r>
              <a:rPr lang="et-EE" sz="2400" err="1">
                <a:latin typeface="Arial"/>
                <a:ea typeface="+mn-lt"/>
                <a:cs typeface="+mn-lt"/>
              </a:rPr>
              <a:t>wake</a:t>
            </a:r>
            <a:r>
              <a:rPr lang="et-EE" sz="2400">
                <a:latin typeface="Arial"/>
                <a:ea typeface="+mn-lt"/>
                <a:cs typeface="+mn-lt"/>
              </a:rPr>
              <a:t> </a:t>
            </a:r>
            <a:r>
              <a:rPr lang="et-EE" sz="2400" err="1">
                <a:latin typeface="Arial"/>
                <a:ea typeface="+mn-lt"/>
                <a:cs typeface="+mn-lt"/>
              </a:rPr>
              <a:t>can</a:t>
            </a:r>
            <a:r>
              <a:rPr lang="et-EE" sz="2400">
                <a:latin typeface="Arial"/>
                <a:ea typeface="+mn-lt"/>
                <a:cs typeface="+mn-lt"/>
              </a:rPr>
              <a:t> </a:t>
            </a:r>
            <a:r>
              <a:rPr lang="et-EE" sz="2400" err="1">
                <a:latin typeface="Arial"/>
                <a:ea typeface="+mn-lt"/>
                <a:cs typeface="+mn-lt"/>
              </a:rPr>
              <a:t>occur</a:t>
            </a:r>
            <a:r>
              <a:rPr lang="et-EE" sz="2400">
                <a:latin typeface="Arial"/>
                <a:ea typeface="+mn-lt"/>
                <a:cs typeface="+mn-lt"/>
              </a:rPr>
              <a:t> </a:t>
            </a:r>
            <a:r>
              <a:rPr lang="et-EE" sz="2400" err="1">
                <a:latin typeface="Arial"/>
                <a:ea typeface="+mn-lt"/>
                <a:cs typeface="+mn-lt"/>
              </a:rPr>
              <a:t>during</a:t>
            </a:r>
            <a:r>
              <a:rPr lang="et-EE" sz="2400">
                <a:latin typeface="Arial"/>
                <a:ea typeface="+mn-lt"/>
                <a:cs typeface="+mn-lt"/>
              </a:rPr>
              <a:t> </a:t>
            </a:r>
            <a:r>
              <a:rPr lang="et-EE" sz="2400" err="1">
                <a:latin typeface="Arial"/>
                <a:ea typeface="+mn-lt"/>
                <a:cs typeface="+mn-lt"/>
              </a:rPr>
              <a:t>sleep</a:t>
            </a:r>
            <a:r>
              <a:rPr lang="et-EE" sz="2400">
                <a:latin typeface="Arial"/>
                <a:ea typeface="+mn-lt"/>
                <a:cs typeface="+mn-lt"/>
              </a:rPr>
              <a:t>: </a:t>
            </a:r>
          </a:p>
          <a:p>
            <a:pPr lvl="1"/>
            <a:r>
              <a:rPr lang="et-EE">
                <a:latin typeface="Arial"/>
                <a:ea typeface="+mn-lt"/>
                <a:cs typeface="+mn-lt"/>
              </a:rPr>
              <a:t> </a:t>
            </a:r>
            <a:r>
              <a:rPr lang="et-EE" err="1">
                <a:latin typeface="Arial"/>
                <a:ea typeface="+mn-lt"/>
                <a:cs typeface="+mn-lt"/>
              </a:rPr>
              <a:t>Sleepwalking</a:t>
            </a:r>
            <a:r>
              <a:rPr lang="et-EE">
                <a:latin typeface="Arial"/>
                <a:ea typeface="+mn-lt"/>
                <a:cs typeface="+mn-lt"/>
              </a:rPr>
              <a:t>, </a:t>
            </a:r>
            <a:r>
              <a:rPr lang="et-EE" err="1">
                <a:latin typeface="Arial"/>
                <a:ea typeface="+mn-lt"/>
                <a:cs typeface="+mn-lt"/>
              </a:rPr>
              <a:t>sleeptalking</a:t>
            </a:r>
            <a:r>
              <a:rPr lang="et-EE">
                <a:latin typeface="Arial"/>
                <a:ea typeface="+mn-lt"/>
                <a:cs typeface="+mn-lt"/>
              </a:rPr>
              <a:t>, </a:t>
            </a:r>
            <a:r>
              <a:rPr lang="et-EE" err="1">
                <a:latin typeface="Arial"/>
                <a:ea typeface="+mn-lt"/>
                <a:cs typeface="+mn-lt"/>
              </a:rPr>
              <a:t>teeth</a:t>
            </a:r>
            <a:r>
              <a:rPr lang="et-EE">
                <a:latin typeface="Arial"/>
                <a:ea typeface="+mn-lt"/>
                <a:cs typeface="+mn-lt"/>
              </a:rPr>
              <a:t> </a:t>
            </a:r>
            <a:r>
              <a:rPr lang="et-EE" err="1">
                <a:latin typeface="Arial"/>
                <a:ea typeface="+mn-lt"/>
                <a:cs typeface="+mn-lt"/>
              </a:rPr>
              <a:t>grinding</a:t>
            </a:r>
            <a:endParaRPr lang="et-EE">
              <a:latin typeface="Arial"/>
              <a:ea typeface="+mn-lt"/>
              <a:cs typeface="+mn-lt"/>
            </a:endParaRPr>
          </a:p>
          <a:p>
            <a:r>
              <a:rPr lang="et-EE" sz="2400">
                <a:latin typeface="Arial"/>
                <a:ea typeface="+mn-lt"/>
                <a:cs typeface="+mn-lt"/>
              </a:rPr>
              <a:t>The </a:t>
            </a:r>
            <a:r>
              <a:rPr lang="et-EE" sz="2400" err="1">
                <a:latin typeface="Arial"/>
                <a:ea typeface="+mn-lt"/>
                <a:cs typeface="+mn-lt"/>
              </a:rPr>
              <a:t>converse</a:t>
            </a:r>
            <a:r>
              <a:rPr lang="et-EE" sz="2400">
                <a:latin typeface="Arial"/>
                <a:ea typeface="+mn-lt"/>
                <a:cs typeface="+mn-lt"/>
              </a:rPr>
              <a:t> </a:t>
            </a:r>
            <a:r>
              <a:rPr lang="et-EE" sz="2400" err="1">
                <a:latin typeface="Arial"/>
                <a:ea typeface="+mn-lt"/>
                <a:cs typeface="+mn-lt"/>
              </a:rPr>
              <a:t>is</a:t>
            </a:r>
            <a:r>
              <a:rPr lang="et-EE" sz="2400">
                <a:latin typeface="Arial"/>
                <a:ea typeface="+mn-lt"/>
                <a:cs typeface="+mn-lt"/>
              </a:rPr>
              <a:t> </a:t>
            </a:r>
            <a:r>
              <a:rPr lang="et-EE" sz="2400" err="1">
                <a:latin typeface="Arial"/>
                <a:ea typeface="+mn-lt"/>
                <a:cs typeface="+mn-lt"/>
              </a:rPr>
              <a:t>also</a:t>
            </a:r>
            <a:r>
              <a:rPr lang="et-EE" sz="2400">
                <a:latin typeface="Arial"/>
                <a:ea typeface="+mn-lt"/>
                <a:cs typeface="+mn-lt"/>
              </a:rPr>
              <a:t> </a:t>
            </a:r>
            <a:r>
              <a:rPr lang="et-EE" sz="2400" err="1">
                <a:latin typeface="Arial"/>
                <a:ea typeface="+mn-lt"/>
                <a:cs typeface="+mn-lt"/>
              </a:rPr>
              <a:t>true</a:t>
            </a:r>
            <a:r>
              <a:rPr lang="et-EE" sz="2400">
                <a:latin typeface="Arial"/>
                <a:ea typeface="+mn-lt"/>
                <a:cs typeface="+mn-lt"/>
              </a:rPr>
              <a:t>:  </a:t>
            </a:r>
            <a:r>
              <a:rPr lang="et-EE" sz="2400" err="1">
                <a:latin typeface="Arial"/>
                <a:ea typeface="+mn-lt"/>
                <a:cs typeface="+mn-lt"/>
              </a:rPr>
              <a:t>intrusions</a:t>
            </a:r>
            <a:r>
              <a:rPr lang="et-EE" sz="2400">
                <a:latin typeface="Arial"/>
                <a:ea typeface="+mn-lt"/>
                <a:cs typeface="+mn-lt"/>
              </a:rPr>
              <a:t> of</a:t>
            </a:r>
            <a:r>
              <a:rPr lang="et-EE" sz="2300">
                <a:latin typeface="Arial"/>
                <a:ea typeface="+mn-lt"/>
                <a:cs typeface="+mn-lt"/>
              </a:rPr>
              <a:t> </a:t>
            </a:r>
            <a:r>
              <a:rPr lang="et-EE" sz="2300" err="1">
                <a:latin typeface="Arial"/>
                <a:ea typeface="+mn-lt"/>
                <a:cs typeface="+mn-lt"/>
              </a:rPr>
              <a:t>sleep-related</a:t>
            </a:r>
            <a:r>
              <a:rPr lang="et-EE" sz="2300">
                <a:latin typeface="Arial"/>
                <a:ea typeface="+mn-lt"/>
                <a:cs typeface="+mn-lt"/>
              </a:rPr>
              <a:t> </a:t>
            </a:r>
            <a:r>
              <a:rPr lang="et-EE" sz="2300" err="1">
                <a:latin typeface="Arial"/>
                <a:ea typeface="+mn-lt"/>
                <a:cs typeface="+mn-lt"/>
              </a:rPr>
              <a:t>processes</a:t>
            </a:r>
            <a:r>
              <a:rPr lang="et-EE" sz="2300">
                <a:latin typeface="Arial"/>
                <a:ea typeface="+mn-lt"/>
                <a:cs typeface="+mn-lt"/>
              </a:rPr>
              <a:t> </a:t>
            </a:r>
            <a:r>
              <a:rPr lang="et-EE" sz="2300" err="1">
                <a:latin typeface="Arial"/>
                <a:ea typeface="+mn-lt"/>
                <a:cs typeface="+mn-lt"/>
              </a:rPr>
              <a:t>may</a:t>
            </a:r>
            <a:r>
              <a:rPr lang="et-EE" sz="2300">
                <a:latin typeface="Arial"/>
                <a:ea typeface="+mn-lt"/>
                <a:cs typeface="+mn-lt"/>
              </a:rPr>
              <a:t> </a:t>
            </a:r>
            <a:r>
              <a:rPr lang="et-EE" sz="2300" err="1">
                <a:latin typeface="Arial"/>
                <a:ea typeface="+mn-lt"/>
                <a:cs typeface="+mn-lt"/>
              </a:rPr>
              <a:t>occur</a:t>
            </a:r>
            <a:r>
              <a:rPr lang="et-EE" sz="2300">
                <a:latin typeface="Arial"/>
                <a:ea typeface="+mn-lt"/>
                <a:cs typeface="+mn-lt"/>
              </a:rPr>
              <a:t> </a:t>
            </a:r>
            <a:r>
              <a:rPr lang="et-EE" sz="2300" err="1">
                <a:latin typeface="Arial"/>
                <a:ea typeface="+mn-lt"/>
                <a:cs typeface="+mn-lt"/>
              </a:rPr>
              <a:t>when</a:t>
            </a:r>
            <a:r>
              <a:rPr lang="et-EE" sz="2300">
                <a:latin typeface="Arial"/>
                <a:ea typeface="+mn-lt"/>
                <a:cs typeface="+mn-lt"/>
              </a:rPr>
              <a:t> </a:t>
            </a:r>
            <a:r>
              <a:rPr lang="et-EE" sz="2300" err="1">
                <a:latin typeface="Arial"/>
                <a:ea typeface="+mn-lt"/>
                <a:cs typeface="+mn-lt"/>
              </a:rPr>
              <a:t>awake</a:t>
            </a:r>
            <a:r>
              <a:rPr lang="et-EE" sz="2300">
                <a:latin typeface="Arial"/>
                <a:ea typeface="+mn-lt"/>
                <a:cs typeface="+mn-lt"/>
              </a:rPr>
              <a:t> (</a:t>
            </a:r>
            <a:r>
              <a:rPr lang="et-EE" sz="2300" err="1">
                <a:latin typeface="Arial"/>
                <a:ea typeface="+mn-lt"/>
                <a:cs typeface="+mn-lt"/>
              </a:rPr>
              <a:t>muscle</a:t>
            </a:r>
            <a:r>
              <a:rPr lang="et-EE" sz="2300">
                <a:latin typeface="Arial"/>
                <a:ea typeface="+mn-lt"/>
                <a:cs typeface="+mn-lt"/>
              </a:rPr>
              <a:t> </a:t>
            </a:r>
            <a:r>
              <a:rPr lang="et-EE" sz="2300" err="1">
                <a:latin typeface="Arial"/>
                <a:ea typeface="+mn-lt"/>
                <a:cs typeface="+mn-lt"/>
              </a:rPr>
              <a:t>atonia</a:t>
            </a:r>
            <a:r>
              <a:rPr lang="et-EE" sz="2300">
                <a:latin typeface="Arial"/>
                <a:ea typeface="+mn-lt"/>
                <a:cs typeface="+mn-lt"/>
              </a:rPr>
              <a:t>, </a:t>
            </a:r>
            <a:r>
              <a:rPr lang="et-EE" sz="2300" err="1">
                <a:latin typeface="Arial"/>
                <a:ea typeface="+mn-lt"/>
                <a:cs typeface="+mn-lt"/>
              </a:rPr>
              <a:t>dream</a:t>
            </a:r>
            <a:r>
              <a:rPr lang="et-EE" sz="2300">
                <a:latin typeface="Arial"/>
                <a:ea typeface="+mn-lt"/>
                <a:cs typeface="+mn-lt"/>
              </a:rPr>
              <a:t> </a:t>
            </a:r>
            <a:r>
              <a:rPr lang="et-EE" sz="2300" err="1">
                <a:latin typeface="Arial"/>
                <a:ea typeface="+mn-lt"/>
                <a:cs typeface="+mn-lt"/>
              </a:rPr>
              <a:t>imagery</a:t>
            </a:r>
            <a:r>
              <a:rPr lang="et-EE" sz="2300">
                <a:latin typeface="Arial"/>
                <a:ea typeface="+mn-lt"/>
                <a:cs typeface="+mn-lt"/>
              </a:rPr>
              <a:t>, and </a:t>
            </a:r>
            <a:r>
              <a:rPr lang="et-EE" sz="2300" err="1">
                <a:latin typeface="Arial"/>
                <a:ea typeface="+mn-lt"/>
                <a:cs typeface="+mn-lt"/>
              </a:rPr>
              <a:t>even</a:t>
            </a:r>
            <a:r>
              <a:rPr lang="et-EE" sz="2300">
                <a:latin typeface="Arial"/>
                <a:ea typeface="+mn-lt"/>
                <a:cs typeface="+mn-lt"/>
              </a:rPr>
              <a:t> </a:t>
            </a:r>
            <a:r>
              <a:rPr lang="et-EE" sz="2300" err="1">
                <a:latin typeface="Arial"/>
                <a:ea typeface="+mn-lt"/>
                <a:cs typeface="+mn-lt"/>
              </a:rPr>
              <a:t>microsleep</a:t>
            </a:r>
            <a:r>
              <a:rPr lang="et-EE" sz="2300">
                <a:latin typeface="Arial"/>
                <a:ea typeface="+mn-lt"/>
                <a:cs typeface="+mn-lt"/>
              </a:rPr>
              <a:t> </a:t>
            </a:r>
            <a:r>
              <a:rPr lang="et-EE" sz="2300" err="1">
                <a:latin typeface="Arial"/>
                <a:ea typeface="+mn-lt"/>
                <a:cs typeface="+mn-lt"/>
              </a:rPr>
              <a:t>episodes</a:t>
            </a:r>
            <a:r>
              <a:rPr lang="et-EE" sz="2300">
                <a:latin typeface="Arial"/>
                <a:ea typeface="+mn-lt"/>
                <a:cs typeface="+mn-lt"/>
              </a:rPr>
              <a:t>). (1)</a:t>
            </a:r>
            <a:endParaRPr lang="et-EE" sz="2300">
              <a:latin typeface="Arial"/>
              <a:cs typeface="Calibri"/>
            </a:endParaRPr>
          </a:p>
        </p:txBody>
      </p:sp>
      <p:pic>
        <p:nvPicPr>
          <p:cNvPr id="14" name="Pilt 14" descr="Pilt, millel on kujutatud taevas&#10;&#10;Kirjeldus on genereeritud automaatselt">
            <a:extLst>
              <a:ext uri="{FF2B5EF4-FFF2-40B4-BE49-F238E27FC236}">
                <a16:creationId xmlns:a16="http://schemas.microsoft.com/office/drawing/2014/main" id="{31969740-0861-953D-F3F8-BEA9F07FEF44}"/>
              </a:ext>
            </a:extLst>
          </p:cNvPr>
          <p:cNvPicPr>
            <a:picLocks noGrp="1" noChangeAspect="1"/>
          </p:cNvPicPr>
          <p:nvPr>
            <p:ph sz="half" idx="2"/>
          </p:nvPr>
        </p:nvPicPr>
        <p:blipFill>
          <a:blip r:embed="rId3"/>
          <a:stretch>
            <a:fillRect/>
          </a:stretch>
        </p:blipFill>
        <p:spPr>
          <a:xfrm>
            <a:off x="6662056" y="251277"/>
            <a:ext cx="4341846" cy="2865828"/>
          </a:xfrm>
        </p:spPr>
      </p:pic>
      <p:sp>
        <p:nvSpPr>
          <p:cNvPr id="6" name="Slaidinumbri kohatäide 5">
            <a:extLst>
              <a:ext uri="{FF2B5EF4-FFF2-40B4-BE49-F238E27FC236}">
                <a16:creationId xmlns:a16="http://schemas.microsoft.com/office/drawing/2014/main" id="{F98032D7-E3AE-BAE5-2A53-F5EC23373D4C}"/>
              </a:ext>
            </a:extLst>
          </p:cNvPr>
          <p:cNvSpPr>
            <a:spLocks noGrp="1"/>
          </p:cNvSpPr>
          <p:nvPr>
            <p:ph type="sldNum" sz="quarter" idx="12"/>
          </p:nvPr>
        </p:nvSpPr>
        <p:spPr/>
        <p:txBody>
          <a:bodyPr/>
          <a:lstStyle/>
          <a:p>
            <a:fld id="{ACB39D88-BA65-4AE1-96B5-60FEA6385BB0}" type="slidenum">
              <a:rPr lang="et-EE" smtClean="0"/>
              <a:t>6</a:t>
            </a:fld>
            <a:endParaRPr lang="et-EE"/>
          </a:p>
        </p:txBody>
      </p:sp>
      <p:pic>
        <p:nvPicPr>
          <p:cNvPr id="7" name="Pilt 7" descr="Pilt, millel on kujutatud logo&#10;&#10;Kirjeldus on genereeritud automaatselt">
            <a:extLst>
              <a:ext uri="{FF2B5EF4-FFF2-40B4-BE49-F238E27FC236}">
                <a16:creationId xmlns:a16="http://schemas.microsoft.com/office/drawing/2014/main" id="{D32B52C2-1C8F-A080-ABCF-FFB9DA154EE3}"/>
              </a:ext>
            </a:extLst>
          </p:cNvPr>
          <p:cNvPicPr>
            <a:picLocks noChangeAspect="1"/>
          </p:cNvPicPr>
          <p:nvPr/>
        </p:nvPicPr>
        <p:blipFill>
          <a:blip r:embed="rId4"/>
          <a:stretch>
            <a:fillRect/>
          </a:stretch>
        </p:blipFill>
        <p:spPr>
          <a:xfrm>
            <a:off x="11049518" y="252341"/>
            <a:ext cx="1139959" cy="1263232"/>
          </a:xfrm>
          <a:prstGeom prst="rect">
            <a:avLst/>
          </a:prstGeom>
        </p:spPr>
      </p:pic>
      <p:pic>
        <p:nvPicPr>
          <p:cNvPr id="15" name="Pilt 15" descr="Pilt, millel on kujutatud roomaja&#10;&#10;Kirjeldus on genereeritud automaatselt">
            <a:extLst>
              <a:ext uri="{FF2B5EF4-FFF2-40B4-BE49-F238E27FC236}">
                <a16:creationId xmlns:a16="http://schemas.microsoft.com/office/drawing/2014/main" id="{81F5903A-1D01-2721-F008-986A3374CD5A}"/>
              </a:ext>
            </a:extLst>
          </p:cNvPr>
          <p:cNvPicPr>
            <a:picLocks noChangeAspect="1"/>
          </p:cNvPicPr>
          <p:nvPr/>
        </p:nvPicPr>
        <p:blipFill>
          <a:blip r:embed="rId5"/>
          <a:stretch>
            <a:fillRect/>
          </a:stretch>
        </p:blipFill>
        <p:spPr>
          <a:xfrm>
            <a:off x="6660502" y="3255916"/>
            <a:ext cx="4344955" cy="3207557"/>
          </a:xfrm>
          <a:prstGeom prst="rect">
            <a:avLst/>
          </a:prstGeom>
        </p:spPr>
      </p:pic>
      <p:pic>
        <p:nvPicPr>
          <p:cNvPr id="4" name="Pilt 3" descr="Pilt, millel on kujutatud tekst, Font, kuvatõmmis, järjekord&#10;&#10;Kirjeldus on genereeritud automaatselt">
            <a:extLst>
              <a:ext uri="{FF2B5EF4-FFF2-40B4-BE49-F238E27FC236}">
                <a16:creationId xmlns:a16="http://schemas.microsoft.com/office/drawing/2014/main" id="{1504E8A9-72D7-6875-37B2-52D984D79B4B}"/>
              </a:ext>
            </a:extLst>
          </p:cNvPr>
          <p:cNvPicPr>
            <a:picLocks noChangeAspect="1"/>
          </p:cNvPicPr>
          <p:nvPr/>
        </p:nvPicPr>
        <p:blipFill>
          <a:blip r:embed="rId6"/>
          <a:stretch>
            <a:fillRect/>
          </a:stretch>
        </p:blipFill>
        <p:spPr>
          <a:xfrm>
            <a:off x="2368230" y="6130740"/>
            <a:ext cx="4210188" cy="725411"/>
          </a:xfrm>
          <a:prstGeom prst="rect">
            <a:avLst/>
          </a:prstGeom>
        </p:spPr>
      </p:pic>
    </p:spTree>
    <p:extLst>
      <p:ext uri="{BB962C8B-B14F-4D97-AF65-F5344CB8AC3E}">
        <p14:creationId xmlns:p14="http://schemas.microsoft.com/office/powerpoint/2010/main" val="3728749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0579AB0-E921-517B-900F-E9204799A40B}"/>
              </a:ext>
            </a:extLst>
          </p:cNvPr>
          <p:cNvSpPr>
            <a:spLocks noGrp="1"/>
          </p:cNvSpPr>
          <p:nvPr>
            <p:ph type="title"/>
          </p:nvPr>
        </p:nvSpPr>
        <p:spPr/>
        <p:txBody>
          <a:bodyPr>
            <a:normAutofit/>
          </a:bodyPr>
          <a:lstStyle/>
          <a:p>
            <a:r>
              <a:rPr lang="et-EE" sz="1400">
                <a:latin typeface="Arial"/>
                <a:ea typeface="Calibri Light"/>
                <a:cs typeface="Calibri Light"/>
              </a:rPr>
              <a:t>(3)</a:t>
            </a:r>
            <a:endParaRPr lang="et-EE" sz="1400">
              <a:latin typeface="Arial"/>
            </a:endParaRPr>
          </a:p>
        </p:txBody>
      </p:sp>
      <p:pic>
        <p:nvPicPr>
          <p:cNvPr id="5" name="Pilt 5" descr="Pilt, millel on kujutatud diagramm&#10;&#10;Kirjeldus on genereeritud automaatselt">
            <a:extLst>
              <a:ext uri="{FF2B5EF4-FFF2-40B4-BE49-F238E27FC236}">
                <a16:creationId xmlns:a16="http://schemas.microsoft.com/office/drawing/2014/main" id="{3B38CCD5-3E4F-ADD1-48DB-75333B2C80E7}"/>
              </a:ext>
            </a:extLst>
          </p:cNvPr>
          <p:cNvPicPr>
            <a:picLocks noGrp="1" noChangeAspect="1"/>
          </p:cNvPicPr>
          <p:nvPr>
            <p:ph sz="half" idx="2"/>
          </p:nvPr>
        </p:nvPicPr>
        <p:blipFill>
          <a:blip r:embed="rId2"/>
          <a:stretch>
            <a:fillRect/>
          </a:stretch>
        </p:blipFill>
        <p:spPr>
          <a:xfrm>
            <a:off x="37945" y="42061"/>
            <a:ext cx="6000966" cy="6827347"/>
          </a:xfrm>
        </p:spPr>
      </p:pic>
      <p:pic>
        <p:nvPicPr>
          <p:cNvPr id="4" name="Pilt 5" descr="Pilt, millel on kujutatud diagramm&#10;&#10;Kirjeldus on genereeritud automaatselt">
            <a:extLst>
              <a:ext uri="{FF2B5EF4-FFF2-40B4-BE49-F238E27FC236}">
                <a16:creationId xmlns:a16="http://schemas.microsoft.com/office/drawing/2014/main" id="{9C146E02-C0E9-5D92-2560-43E8264ADF97}"/>
              </a:ext>
            </a:extLst>
          </p:cNvPr>
          <p:cNvPicPr>
            <a:picLocks noGrp="1" noChangeAspect="1"/>
          </p:cNvPicPr>
          <p:nvPr>
            <p:ph sz="quarter" idx="4"/>
          </p:nvPr>
        </p:nvPicPr>
        <p:blipFill rotWithShape="1">
          <a:blip r:embed="rId3"/>
          <a:srcRect l="11633" t="23291" r="14765" b="24810"/>
          <a:stretch/>
        </p:blipFill>
        <p:spPr>
          <a:xfrm>
            <a:off x="6184875" y="306471"/>
            <a:ext cx="2903519" cy="2125448"/>
          </a:xfrm>
        </p:spPr>
      </p:pic>
      <p:pic>
        <p:nvPicPr>
          <p:cNvPr id="6" name="Pilt 6" descr="Pilt, millel on kujutatud diagramm&#10;&#10;Kirjeldus on genereeritud automaatselt">
            <a:extLst>
              <a:ext uri="{FF2B5EF4-FFF2-40B4-BE49-F238E27FC236}">
                <a16:creationId xmlns:a16="http://schemas.microsoft.com/office/drawing/2014/main" id="{A0E71A36-0634-3A68-A6CE-AFA54FB7391B}"/>
              </a:ext>
            </a:extLst>
          </p:cNvPr>
          <p:cNvPicPr>
            <a:picLocks noChangeAspect="1"/>
          </p:cNvPicPr>
          <p:nvPr/>
        </p:nvPicPr>
        <p:blipFill rotWithShape="1">
          <a:blip r:embed="rId4"/>
          <a:srcRect l="3813" t="14607" r="10693" b="8614"/>
          <a:stretch/>
        </p:blipFill>
        <p:spPr>
          <a:xfrm>
            <a:off x="9278983" y="308363"/>
            <a:ext cx="2757655" cy="2064655"/>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E9D5815C-7308-0C28-442B-FB6429DCF4BC}"/>
              </a:ext>
            </a:extLst>
          </p:cNvPr>
          <p:cNvPicPr>
            <a:picLocks noChangeAspect="1"/>
          </p:cNvPicPr>
          <p:nvPr/>
        </p:nvPicPr>
        <p:blipFill rotWithShape="1">
          <a:blip r:embed="rId5"/>
          <a:srcRect t="14097" r="7372" b="-441"/>
          <a:stretch/>
        </p:blipFill>
        <p:spPr>
          <a:xfrm>
            <a:off x="9277607" y="2536968"/>
            <a:ext cx="2764676" cy="2024471"/>
          </a:xfrm>
          <a:prstGeom prst="rect">
            <a:avLst/>
          </a:prstGeom>
        </p:spPr>
      </p:pic>
      <p:pic>
        <p:nvPicPr>
          <p:cNvPr id="8" name="Pilt 8" descr="Pilt, millel on kujutatud diagramm&#10;&#10;Kirjeldus on genereeritud automaatselt">
            <a:extLst>
              <a:ext uri="{FF2B5EF4-FFF2-40B4-BE49-F238E27FC236}">
                <a16:creationId xmlns:a16="http://schemas.microsoft.com/office/drawing/2014/main" id="{6AC22382-2674-15B8-8096-9266945692BF}"/>
              </a:ext>
            </a:extLst>
          </p:cNvPr>
          <p:cNvPicPr>
            <a:picLocks noChangeAspect="1"/>
          </p:cNvPicPr>
          <p:nvPr/>
        </p:nvPicPr>
        <p:blipFill rotWithShape="1">
          <a:blip r:embed="rId6"/>
          <a:srcRect t="14049" r="6917" b="5372"/>
          <a:stretch/>
        </p:blipFill>
        <p:spPr>
          <a:xfrm>
            <a:off x="6191650" y="4661555"/>
            <a:ext cx="2958119" cy="2028712"/>
          </a:xfrm>
          <a:prstGeom prst="rect">
            <a:avLst/>
          </a:prstGeom>
        </p:spPr>
      </p:pic>
      <p:pic>
        <p:nvPicPr>
          <p:cNvPr id="9" name="Pilt 9" descr="Pilt, millel on kujutatud diagramm&#10;&#10;Kirjeldus on genereeritud automaatselt">
            <a:extLst>
              <a:ext uri="{FF2B5EF4-FFF2-40B4-BE49-F238E27FC236}">
                <a16:creationId xmlns:a16="http://schemas.microsoft.com/office/drawing/2014/main" id="{708689A1-E130-F295-E5CE-1C02F2BD66BF}"/>
              </a:ext>
            </a:extLst>
          </p:cNvPr>
          <p:cNvPicPr>
            <a:picLocks noChangeAspect="1"/>
          </p:cNvPicPr>
          <p:nvPr/>
        </p:nvPicPr>
        <p:blipFill rotWithShape="1">
          <a:blip r:embed="rId7"/>
          <a:srcRect l="5788" t="22711" r="5466" b="11355"/>
          <a:stretch/>
        </p:blipFill>
        <p:spPr>
          <a:xfrm>
            <a:off x="9275999" y="4719113"/>
            <a:ext cx="2761546" cy="1974544"/>
          </a:xfrm>
          <a:prstGeom prst="rect">
            <a:avLst/>
          </a:prstGeom>
        </p:spPr>
      </p:pic>
      <p:pic>
        <p:nvPicPr>
          <p:cNvPr id="12" name="Pilt 12" descr="Pilt, millel on kujutatud diagramm&#10;&#10;Kirjeldus on genereeritud automaatselt">
            <a:extLst>
              <a:ext uri="{FF2B5EF4-FFF2-40B4-BE49-F238E27FC236}">
                <a16:creationId xmlns:a16="http://schemas.microsoft.com/office/drawing/2014/main" id="{1E36BB2F-E79E-3A49-6279-493A69433575}"/>
              </a:ext>
            </a:extLst>
          </p:cNvPr>
          <p:cNvPicPr>
            <a:picLocks noChangeAspect="1"/>
          </p:cNvPicPr>
          <p:nvPr/>
        </p:nvPicPr>
        <p:blipFill rotWithShape="1">
          <a:blip r:embed="rId8"/>
          <a:srcRect l="4834" t="6769" r="7553" b="-308"/>
          <a:stretch/>
        </p:blipFill>
        <p:spPr>
          <a:xfrm>
            <a:off x="6190847" y="2536005"/>
            <a:ext cx="2895532" cy="2019748"/>
          </a:xfrm>
          <a:prstGeom prst="rect">
            <a:avLst/>
          </a:prstGeom>
        </p:spPr>
      </p:pic>
    </p:spTree>
    <p:extLst>
      <p:ext uri="{BB962C8B-B14F-4D97-AF65-F5344CB8AC3E}">
        <p14:creationId xmlns:p14="http://schemas.microsoft.com/office/powerpoint/2010/main" val="10030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27B4E22-3FF9-6E43-6BB6-353C07BC4ADF}"/>
              </a:ext>
            </a:extLst>
          </p:cNvPr>
          <p:cNvSpPr>
            <a:spLocks noGrp="1"/>
          </p:cNvSpPr>
          <p:nvPr>
            <p:ph type="title"/>
          </p:nvPr>
        </p:nvSpPr>
        <p:spPr>
          <a:xfrm>
            <a:off x="287867" y="5292"/>
            <a:ext cx="10515600" cy="1325563"/>
          </a:xfrm>
        </p:spPr>
        <p:txBody>
          <a:bodyPr/>
          <a:lstStyle/>
          <a:p>
            <a:r>
              <a:rPr lang="et-EE" err="1">
                <a:latin typeface="Arial"/>
                <a:cs typeface="Calibri Light"/>
              </a:rPr>
              <a:t>Sleep</a:t>
            </a:r>
            <a:r>
              <a:rPr lang="et-EE">
                <a:latin typeface="Arial"/>
                <a:cs typeface="Calibri Light"/>
              </a:rPr>
              <a:t> </a:t>
            </a:r>
            <a:r>
              <a:rPr lang="et-EE" err="1">
                <a:latin typeface="Arial"/>
                <a:cs typeface="Calibri Light"/>
              </a:rPr>
              <a:t>happens</a:t>
            </a:r>
            <a:r>
              <a:rPr lang="et-EE">
                <a:latin typeface="Arial"/>
                <a:cs typeface="Calibri Light"/>
              </a:rPr>
              <a:t> </a:t>
            </a:r>
            <a:r>
              <a:rPr lang="et-EE" err="1">
                <a:latin typeface="Arial"/>
                <a:cs typeface="Calibri Light"/>
              </a:rPr>
              <a:t>because</a:t>
            </a:r>
            <a:r>
              <a:rPr lang="et-EE">
                <a:latin typeface="Arial"/>
                <a:cs typeface="Calibri Light"/>
              </a:rPr>
              <a:t>:</a:t>
            </a:r>
            <a:endParaRPr lang="et-EE" err="1">
              <a:latin typeface="Arial"/>
            </a:endParaRPr>
          </a:p>
        </p:txBody>
      </p:sp>
      <p:sp>
        <p:nvSpPr>
          <p:cNvPr id="3" name="Sisu kohatäide 2">
            <a:extLst>
              <a:ext uri="{FF2B5EF4-FFF2-40B4-BE49-F238E27FC236}">
                <a16:creationId xmlns:a16="http://schemas.microsoft.com/office/drawing/2014/main" id="{03FFF5BF-6C2D-5BDE-03FD-4A3B5EE05A11}"/>
              </a:ext>
            </a:extLst>
          </p:cNvPr>
          <p:cNvSpPr>
            <a:spLocks noGrp="1"/>
          </p:cNvSpPr>
          <p:nvPr>
            <p:ph sz="half" idx="1"/>
          </p:nvPr>
        </p:nvSpPr>
        <p:spPr>
          <a:xfrm>
            <a:off x="301" y="1254879"/>
            <a:ext cx="5181600" cy="4351338"/>
          </a:xfrm>
        </p:spPr>
        <p:txBody>
          <a:bodyPr vert="horz" lIns="91440" tIns="45720" rIns="91440" bIns="45720" rtlCol="0" anchor="t">
            <a:normAutofit/>
          </a:bodyPr>
          <a:lstStyle/>
          <a:p>
            <a:r>
              <a:rPr lang="et-EE" err="1">
                <a:latin typeface="Arial"/>
                <a:cs typeface="Calibri"/>
              </a:rPr>
              <a:t>Intrinsic</a:t>
            </a:r>
            <a:r>
              <a:rPr lang="et-EE">
                <a:latin typeface="Arial"/>
                <a:cs typeface="Calibri"/>
              </a:rPr>
              <a:t> </a:t>
            </a:r>
            <a:r>
              <a:rPr lang="et-EE" err="1">
                <a:latin typeface="Arial"/>
                <a:cs typeface="Calibri"/>
              </a:rPr>
              <a:t>pacemakers</a:t>
            </a:r>
            <a:r>
              <a:rPr lang="et-EE">
                <a:latin typeface="Arial"/>
                <a:cs typeface="Calibri"/>
              </a:rPr>
              <a:t>: </a:t>
            </a:r>
            <a:r>
              <a:rPr lang="et-EE" err="1">
                <a:latin typeface="Arial"/>
                <a:cs typeface="Calibri"/>
              </a:rPr>
              <a:t>circadian</a:t>
            </a:r>
            <a:r>
              <a:rPr lang="et-EE">
                <a:latin typeface="Arial"/>
                <a:cs typeface="Calibri"/>
              </a:rPr>
              <a:t> </a:t>
            </a:r>
            <a:r>
              <a:rPr lang="et-EE" err="1">
                <a:latin typeface="Arial"/>
                <a:cs typeface="Calibri"/>
              </a:rPr>
              <a:t>rythms</a:t>
            </a:r>
            <a:r>
              <a:rPr lang="et-EE">
                <a:latin typeface="Arial"/>
                <a:cs typeface="Calibri"/>
              </a:rPr>
              <a:t> (&gt;200), </a:t>
            </a:r>
            <a:r>
              <a:rPr lang="et-EE" err="1">
                <a:latin typeface="Arial"/>
                <a:cs typeface="Calibri"/>
              </a:rPr>
              <a:t>build</a:t>
            </a:r>
            <a:r>
              <a:rPr lang="et-EE">
                <a:latin typeface="Arial"/>
                <a:cs typeface="Calibri"/>
              </a:rPr>
              <a:t> </a:t>
            </a:r>
            <a:r>
              <a:rPr lang="et-EE" err="1">
                <a:latin typeface="Arial"/>
                <a:cs typeface="Calibri"/>
              </a:rPr>
              <a:t>up</a:t>
            </a:r>
            <a:r>
              <a:rPr lang="et-EE">
                <a:latin typeface="Arial"/>
                <a:cs typeface="Calibri"/>
              </a:rPr>
              <a:t> of </a:t>
            </a:r>
            <a:r>
              <a:rPr lang="et-EE" err="1">
                <a:latin typeface="Arial"/>
                <a:cs typeface="Calibri"/>
              </a:rPr>
              <a:t>sleep</a:t>
            </a:r>
            <a:r>
              <a:rPr lang="et-EE">
                <a:latin typeface="Arial"/>
                <a:cs typeface="Calibri"/>
              </a:rPr>
              <a:t> </a:t>
            </a:r>
            <a:r>
              <a:rPr lang="et-EE" err="1">
                <a:latin typeface="Arial"/>
                <a:cs typeface="Calibri"/>
              </a:rPr>
              <a:t>pressure</a:t>
            </a:r>
            <a:endParaRPr lang="et-EE">
              <a:latin typeface="Arial"/>
              <a:cs typeface="Calibri"/>
            </a:endParaRPr>
          </a:p>
          <a:p>
            <a:r>
              <a:rPr lang="et-EE" err="1">
                <a:latin typeface="Arial"/>
                <a:cs typeface="Calibri"/>
              </a:rPr>
              <a:t>Extrinsic</a:t>
            </a:r>
            <a:r>
              <a:rPr lang="et-EE">
                <a:latin typeface="Arial"/>
                <a:cs typeface="Calibri"/>
              </a:rPr>
              <a:t> </a:t>
            </a:r>
            <a:r>
              <a:rPr lang="et-EE" err="1">
                <a:latin typeface="Arial"/>
                <a:cs typeface="Calibri"/>
              </a:rPr>
              <a:t>zeitgebers</a:t>
            </a:r>
            <a:r>
              <a:rPr lang="et-EE">
                <a:latin typeface="Arial"/>
                <a:cs typeface="Calibri"/>
              </a:rPr>
              <a:t>: </a:t>
            </a:r>
            <a:r>
              <a:rPr lang="et-EE" err="1">
                <a:latin typeface="Arial"/>
                <a:cs typeface="Calibri"/>
              </a:rPr>
              <a:t>light</a:t>
            </a:r>
            <a:r>
              <a:rPr lang="et-EE">
                <a:latin typeface="Arial"/>
                <a:cs typeface="Calibri"/>
              </a:rPr>
              <a:t>, </a:t>
            </a:r>
            <a:r>
              <a:rPr lang="et-EE" err="1">
                <a:latin typeface="Arial"/>
                <a:cs typeface="Calibri"/>
              </a:rPr>
              <a:t>social</a:t>
            </a:r>
            <a:r>
              <a:rPr lang="et-EE">
                <a:latin typeface="Arial"/>
                <a:cs typeface="Calibri"/>
              </a:rPr>
              <a:t> </a:t>
            </a:r>
            <a:r>
              <a:rPr lang="et-EE" err="1">
                <a:latin typeface="Arial"/>
                <a:cs typeface="Calibri"/>
              </a:rPr>
              <a:t>cues</a:t>
            </a:r>
          </a:p>
          <a:p>
            <a:r>
              <a:rPr lang="et-EE" sz="2400">
                <a:solidFill>
                  <a:srgbClr val="040921"/>
                </a:solidFill>
                <a:latin typeface="Arial"/>
                <a:ea typeface="+mn-lt"/>
                <a:cs typeface="+mn-lt"/>
              </a:rPr>
              <a:t>A </a:t>
            </a:r>
            <a:r>
              <a:rPr lang="et-EE" sz="2400" b="1">
                <a:latin typeface="Arial"/>
                <a:ea typeface="+mn-lt"/>
                <a:cs typeface="+mn-lt"/>
                <a:hlinkClick r:id="rId3">
                  <a:extLst>
                    <a:ext uri="{A12FA001-AC4F-418D-AE19-62706E023703}">
                      <ahyp:hlinkClr xmlns:ahyp="http://schemas.microsoft.com/office/drawing/2018/hyperlinkcolor" val="tx"/>
                    </a:ext>
                  </a:extLst>
                </a:hlinkClick>
              </a:rPr>
              <a:t>master clock</a:t>
            </a:r>
            <a:r>
              <a:rPr lang="et-EE" sz="2400">
                <a:solidFill>
                  <a:srgbClr val="040921"/>
                </a:solidFill>
                <a:latin typeface="Arial"/>
                <a:ea typeface="+mn-lt"/>
                <a:cs typeface="+mn-lt"/>
              </a:rPr>
              <a:t> </a:t>
            </a:r>
            <a:r>
              <a:rPr lang="et-EE" sz="2400" err="1">
                <a:solidFill>
                  <a:srgbClr val="040921"/>
                </a:solidFill>
                <a:latin typeface="Arial"/>
                <a:ea typeface="+mn-lt"/>
                <a:cs typeface="+mn-lt"/>
              </a:rPr>
              <a:t>inside</a:t>
            </a:r>
            <a:r>
              <a:rPr lang="et-EE" sz="2400">
                <a:solidFill>
                  <a:srgbClr val="040921"/>
                </a:solidFill>
                <a:latin typeface="Arial"/>
                <a:ea typeface="+mn-lt"/>
                <a:cs typeface="+mn-lt"/>
              </a:rPr>
              <a:t> </a:t>
            </a:r>
            <a:r>
              <a:rPr lang="et-EE" sz="2400" err="1">
                <a:solidFill>
                  <a:srgbClr val="040921"/>
                </a:solidFill>
                <a:latin typeface="Arial"/>
                <a:ea typeface="+mn-lt"/>
                <a:cs typeface="+mn-lt"/>
              </a:rPr>
              <a:t>the</a:t>
            </a:r>
            <a:r>
              <a:rPr lang="et-EE" sz="2400">
                <a:solidFill>
                  <a:srgbClr val="040921"/>
                </a:solidFill>
                <a:latin typeface="Arial"/>
                <a:ea typeface="+mn-lt"/>
                <a:cs typeface="+mn-lt"/>
              </a:rPr>
              <a:t> </a:t>
            </a:r>
            <a:r>
              <a:rPr lang="et-EE" sz="2400" err="1">
                <a:solidFill>
                  <a:srgbClr val="040921"/>
                </a:solidFill>
                <a:latin typeface="Arial"/>
                <a:ea typeface="+mn-lt"/>
                <a:cs typeface="+mn-lt"/>
              </a:rPr>
              <a:t>body</a:t>
            </a:r>
            <a:r>
              <a:rPr lang="et-EE" sz="2400">
                <a:solidFill>
                  <a:srgbClr val="040921"/>
                </a:solidFill>
                <a:latin typeface="Arial"/>
                <a:ea typeface="+mn-lt"/>
                <a:cs typeface="+mn-lt"/>
              </a:rPr>
              <a:t>, </a:t>
            </a:r>
            <a:r>
              <a:rPr lang="et-EE" sz="2400" err="1">
                <a:solidFill>
                  <a:srgbClr val="040921"/>
                </a:solidFill>
                <a:latin typeface="Arial"/>
                <a:ea typeface="+mn-lt"/>
                <a:cs typeface="+mn-lt"/>
              </a:rPr>
              <a:t>the</a:t>
            </a:r>
            <a:r>
              <a:rPr lang="et-EE" sz="2400">
                <a:solidFill>
                  <a:srgbClr val="040921"/>
                </a:solidFill>
                <a:latin typeface="Arial"/>
                <a:ea typeface="+mn-lt"/>
                <a:cs typeface="+mn-lt"/>
              </a:rPr>
              <a:t> </a:t>
            </a:r>
            <a:r>
              <a:rPr lang="et-EE" sz="2400" err="1">
                <a:solidFill>
                  <a:srgbClr val="040921"/>
                </a:solidFill>
                <a:latin typeface="Arial"/>
                <a:ea typeface="+mn-lt"/>
                <a:cs typeface="+mn-lt"/>
              </a:rPr>
              <a:t>suprachiasmatic</a:t>
            </a:r>
            <a:r>
              <a:rPr lang="et-EE" sz="2400">
                <a:solidFill>
                  <a:srgbClr val="040921"/>
                </a:solidFill>
                <a:latin typeface="Arial"/>
                <a:ea typeface="+mn-lt"/>
                <a:cs typeface="+mn-lt"/>
              </a:rPr>
              <a:t> </a:t>
            </a:r>
            <a:r>
              <a:rPr lang="et-EE" sz="2400" err="1">
                <a:solidFill>
                  <a:srgbClr val="040921"/>
                </a:solidFill>
                <a:latin typeface="Arial"/>
                <a:ea typeface="+mn-lt"/>
                <a:cs typeface="+mn-lt"/>
              </a:rPr>
              <a:t>nucleus</a:t>
            </a:r>
            <a:r>
              <a:rPr lang="et-EE" sz="2400">
                <a:solidFill>
                  <a:srgbClr val="040921"/>
                </a:solidFill>
                <a:latin typeface="Arial"/>
                <a:ea typeface="+mn-lt"/>
                <a:cs typeface="+mn-lt"/>
              </a:rPr>
              <a:t> (SCN), </a:t>
            </a:r>
            <a:r>
              <a:rPr lang="et-EE" sz="2400" err="1">
                <a:solidFill>
                  <a:srgbClr val="040921"/>
                </a:solidFill>
                <a:latin typeface="Arial"/>
                <a:ea typeface="+mn-lt"/>
                <a:cs typeface="+mn-lt"/>
              </a:rPr>
              <a:t>keeps</a:t>
            </a:r>
            <a:r>
              <a:rPr lang="et-EE" sz="2400">
                <a:solidFill>
                  <a:srgbClr val="040921"/>
                </a:solidFill>
                <a:latin typeface="Arial"/>
                <a:ea typeface="+mn-lt"/>
                <a:cs typeface="+mn-lt"/>
              </a:rPr>
              <a:t> </a:t>
            </a:r>
            <a:r>
              <a:rPr lang="et-EE" sz="2400" err="1">
                <a:solidFill>
                  <a:srgbClr val="040921"/>
                </a:solidFill>
                <a:latin typeface="Arial"/>
                <a:ea typeface="+mn-lt"/>
                <a:cs typeface="+mn-lt"/>
              </a:rPr>
              <a:t>circadian</a:t>
            </a:r>
            <a:r>
              <a:rPr lang="et-EE" sz="2400">
                <a:solidFill>
                  <a:srgbClr val="040921"/>
                </a:solidFill>
                <a:latin typeface="Arial"/>
                <a:ea typeface="+mn-lt"/>
                <a:cs typeface="+mn-lt"/>
              </a:rPr>
              <a:t> </a:t>
            </a:r>
            <a:r>
              <a:rPr lang="et-EE" sz="2400" err="1">
                <a:solidFill>
                  <a:srgbClr val="040921"/>
                </a:solidFill>
                <a:latin typeface="Arial"/>
                <a:ea typeface="+mn-lt"/>
                <a:cs typeface="+mn-lt"/>
              </a:rPr>
              <a:t>rhythms</a:t>
            </a:r>
            <a:r>
              <a:rPr lang="et-EE" sz="2400">
                <a:solidFill>
                  <a:srgbClr val="040921"/>
                </a:solidFill>
                <a:latin typeface="Arial"/>
                <a:ea typeface="+mn-lt"/>
                <a:cs typeface="+mn-lt"/>
              </a:rPr>
              <a:t> </a:t>
            </a:r>
            <a:r>
              <a:rPr lang="et-EE" sz="2400" err="1">
                <a:solidFill>
                  <a:srgbClr val="040921"/>
                </a:solidFill>
                <a:latin typeface="Arial"/>
                <a:ea typeface="+mn-lt"/>
                <a:cs typeface="+mn-lt"/>
              </a:rPr>
              <a:t>organized</a:t>
            </a:r>
            <a:r>
              <a:rPr lang="et-EE" sz="2400">
                <a:solidFill>
                  <a:srgbClr val="040921"/>
                </a:solidFill>
                <a:latin typeface="Arial"/>
                <a:ea typeface="+mn-lt"/>
                <a:cs typeface="+mn-lt"/>
              </a:rPr>
              <a:t>. (2)</a:t>
            </a:r>
            <a:endParaRPr lang="et-EE" sz="2400">
              <a:latin typeface="Arial"/>
              <a:cs typeface="Calibri"/>
            </a:endParaRPr>
          </a:p>
        </p:txBody>
      </p:sp>
      <p:pic>
        <p:nvPicPr>
          <p:cNvPr id="5" name="Pilt 5" descr="Pilt, millel on kujutatud diagramm&#10;&#10;Kirjeldus on genereeritud automaatselt">
            <a:extLst>
              <a:ext uri="{FF2B5EF4-FFF2-40B4-BE49-F238E27FC236}">
                <a16:creationId xmlns:a16="http://schemas.microsoft.com/office/drawing/2014/main" id="{33192FCA-40D8-ACAF-1A03-00224AA7B662}"/>
              </a:ext>
            </a:extLst>
          </p:cNvPr>
          <p:cNvPicPr>
            <a:picLocks noGrp="1" noChangeAspect="1"/>
          </p:cNvPicPr>
          <p:nvPr>
            <p:ph sz="half" idx="2"/>
          </p:nvPr>
        </p:nvPicPr>
        <p:blipFill>
          <a:blip r:embed="rId4"/>
          <a:stretch>
            <a:fillRect/>
          </a:stretch>
        </p:blipFill>
        <p:spPr>
          <a:xfrm>
            <a:off x="6678763" y="3099"/>
            <a:ext cx="4814894" cy="4351338"/>
          </a:xfrm>
        </p:spPr>
      </p:pic>
      <p:sp>
        <p:nvSpPr>
          <p:cNvPr id="8" name="Slaidinumbri kohatäide 7">
            <a:extLst>
              <a:ext uri="{FF2B5EF4-FFF2-40B4-BE49-F238E27FC236}">
                <a16:creationId xmlns:a16="http://schemas.microsoft.com/office/drawing/2014/main" id="{48D00B36-429F-8E26-5CFF-A5227661F756}"/>
              </a:ext>
            </a:extLst>
          </p:cNvPr>
          <p:cNvSpPr>
            <a:spLocks noGrp="1"/>
          </p:cNvSpPr>
          <p:nvPr>
            <p:ph type="sldNum" sz="quarter" idx="12"/>
          </p:nvPr>
        </p:nvSpPr>
        <p:spPr/>
        <p:txBody>
          <a:bodyPr/>
          <a:lstStyle/>
          <a:p>
            <a:fld id="{ACB39D88-BA65-4AE1-96B5-60FEA6385BB0}" type="slidenum">
              <a:rPr lang="et-EE" smtClean="0"/>
              <a:t>8</a:t>
            </a:fld>
            <a:endParaRPr lang="et-EE"/>
          </a:p>
        </p:txBody>
      </p:sp>
      <p:pic>
        <p:nvPicPr>
          <p:cNvPr id="6" name="Pilt 6" descr="Pilt, millel on kujutatud diagramm&#10;&#10;Kirjeldus on genereeritud automaatselt">
            <a:extLst>
              <a:ext uri="{FF2B5EF4-FFF2-40B4-BE49-F238E27FC236}">
                <a16:creationId xmlns:a16="http://schemas.microsoft.com/office/drawing/2014/main" id="{FB224610-A5BF-9A06-EAF3-AF2C01309824}"/>
              </a:ext>
            </a:extLst>
          </p:cNvPr>
          <p:cNvPicPr>
            <a:picLocks noChangeAspect="1"/>
          </p:cNvPicPr>
          <p:nvPr/>
        </p:nvPicPr>
        <p:blipFill>
          <a:blip r:embed="rId5"/>
          <a:stretch>
            <a:fillRect/>
          </a:stretch>
        </p:blipFill>
        <p:spPr>
          <a:xfrm>
            <a:off x="4945110" y="4607994"/>
            <a:ext cx="5805311" cy="2106315"/>
          </a:xfrm>
          <a:prstGeom prst="rect">
            <a:avLst/>
          </a:prstGeom>
        </p:spPr>
      </p:pic>
      <p:pic>
        <p:nvPicPr>
          <p:cNvPr id="4" name="Pilt 8" descr="Pilt, millel on kujutatud logo&#10;&#10;Kirjeldus on genereeritud automaatselt">
            <a:extLst>
              <a:ext uri="{FF2B5EF4-FFF2-40B4-BE49-F238E27FC236}">
                <a16:creationId xmlns:a16="http://schemas.microsoft.com/office/drawing/2014/main" id="{E7D93165-5945-1516-4631-000C2160975B}"/>
              </a:ext>
            </a:extLst>
          </p:cNvPr>
          <p:cNvPicPr>
            <a:picLocks noChangeAspect="1"/>
          </p:cNvPicPr>
          <p:nvPr/>
        </p:nvPicPr>
        <p:blipFill>
          <a:blip r:embed="rId6"/>
          <a:stretch>
            <a:fillRect/>
          </a:stretch>
        </p:blipFill>
        <p:spPr>
          <a:xfrm>
            <a:off x="10752433" y="4629522"/>
            <a:ext cx="1404152" cy="1501193"/>
          </a:xfrm>
          <a:prstGeom prst="rect">
            <a:avLst/>
          </a:prstGeom>
        </p:spPr>
      </p:pic>
      <p:pic>
        <p:nvPicPr>
          <p:cNvPr id="7" name="Pilt 6" descr="Pilt, millel on kujutatud tekst, Font, kuvatõmmis, järjekord&#10;&#10;Kirjeldus on genereeritud automaatselt">
            <a:extLst>
              <a:ext uri="{FF2B5EF4-FFF2-40B4-BE49-F238E27FC236}">
                <a16:creationId xmlns:a16="http://schemas.microsoft.com/office/drawing/2014/main" id="{E7C35ECF-6594-98A4-F210-5274CCA1CFEC}"/>
              </a:ext>
            </a:extLst>
          </p:cNvPr>
          <p:cNvPicPr>
            <a:picLocks noChangeAspect="1"/>
          </p:cNvPicPr>
          <p:nvPr/>
        </p:nvPicPr>
        <p:blipFill>
          <a:blip r:embed="rId7"/>
          <a:stretch>
            <a:fillRect/>
          </a:stretch>
        </p:blipFill>
        <p:spPr>
          <a:xfrm>
            <a:off x="120604" y="6130740"/>
            <a:ext cx="4670677" cy="725411"/>
          </a:xfrm>
          <a:prstGeom prst="rect">
            <a:avLst/>
          </a:prstGeom>
        </p:spPr>
      </p:pic>
    </p:spTree>
    <p:extLst>
      <p:ext uri="{BB962C8B-B14F-4D97-AF65-F5344CB8AC3E}">
        <p14:creationId xmlns:p14="http://schemas.microsoft.com/office/powerpoint/2010/main" val="247766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CFA4474-E07F-DD81-30A9-53C047CE9E83}"/>
              </a:ext>
            </a:extLst>
          </p:cNvPr>
          <p:cNvSpPr>
            <a:spLocks noGrp="1"/>
          </p:cNvSpPr>
          <p:nvPr>
            <p:ph type="title"/>
          </p:nvPr>
        </p:nvSpPr>
        <p:spPr>
          <a:xfrm>
            <a:off x="232102" y="100799"/>
            <a:ext cx="5359053" cy="1325563"/>
          </a:xfrm>
        </p:spPr>
        <p:txBody>
          <a:bodyPr/>
          <a:lstStyle/>
          <a:p>
            <a:r>
              <a:rPr lang="et-EE" err="1">
                <a:cs typeface="Calibri Light"/>
              </a:rPr>
              <a:t>Sleep</a:t>
            </a:r>
            <a:r>
              <a:rPr lang="et-EE">
                <a:cs typeface="Calibri Light"/>
              </a:rPr>
              <a:t> in </a:t>
            </a:r>
            <a:r>
              <a:rPr lang="et-EE" err="1">
                <a:cs typeface="Calibri Light"/>
              </a:rPr>
              <a:t>numbers</a:t>
            </a:r>
            <a:endParaRPr lang="et-EE" err="1"/>
          </a:p>
        </p:txBody>
      </p:sp>
      <p:sp>
        <p:nvSpPr>
          <p:cNvPr id="3" name="Sisu kohatäide 2">
            <a:extLst>
              <a:ext uri="{FF2B5EF4-FFF2-40B4-BE49-F238E27FC236}">
                <a16:creationId xmlns:a16="http://schemas.microsoft.com/office/drawing/2014/main" id="{FB290FDB-E88B-A096-5C64-6704E7ED4EF3}"/>
              </a:ext>
            </a:extLst>
          </p:cNvPr>
          <p:cNvSpPr>
            <a:spLocks noGrp="1"/>
          </p:cNvSpPr>
          <p:nvPr>
            <p:ph sz="half" idx="1"/>
          </p:nvPr>
        </p:nvSpPr>
        <p:spPr>
          <a:xfrm>
            <a:off x="170145" y="1428765"/>
            <a:ext cx="5181600" cy="4351338"/>
          </a:xfrm>
        </p:spPr>
        <p:txBody>
          <a:bodyPr vert="horz" lIns="91440" tIns="45720" rIns="91440" bIns="45720" rtlCol="0" anchor="t">
            <a:normAutofit/>
          </a:bodyPr>
          <a:lstStyle/>
          <a:p>
            <a:pPr marL="457200" indent="-457200">
              <a:buAutoNum type="arabicPeriod"/>
            </a:pPr>
            <a:r>
              <a:rPr lang="et-EE" sz="2400" err="1">
                <a:latin typeface="Arial"/>
                <a:cs typeface="Arial"/>
              </a:rPr>
              <a:t>Sleep</a:t>
            </a:r>
            <a:r>
              <a:rPr lang="et-EE" sz="2400">
                <a:latin typeface="Arial"/>
                <a:cs typeface="Arial"/>
              </a:rPr>
              <a:t> </a:t>
            </a:r>
            <a:r>
              <a:rPr lang="et-EE" sz="2400" err="1">
                <a:latin typeface="Arial"/>
                <a:cs typeface="Arial"/>
              </a:rPr>
              <a:t>is</a:t>
            </a:r>
            <a:r>
              <a:rPr lang="et-EE" sz="2400">
                <a:latin typeface="Arial"/>
                <a:cs typeface="Arial"/>
              </a:rPr>
              <a:t> </a:t>
            </a:r>
            <a:r>
              <a:rPr lang="et-EE" sz="2400" err="1">
                <a:latin typeface="Arial"/>
                <a:cs typeface="Arial"/>
              </a:rPr>
              <a:t>entered</a:t>
            </a:r>
            <a:r>
              <a:rPr lang="et-EE" sz="2400">
                <a:latin typeface="Arial"/>
                <a:cs typeface="Arial"/>
              </a:rPr>
              <a:t> </a:t>
            </a:r>
            <a:r>
              <a:rPr lang="et-EE" sz="2400" err="1">
                <a:latin typeface="Arial"/>
                <a:cs typeface="Arial"/>
              </a:rPr>
              <a:t>through</a:t>
            </a:r>
            <a:r>
              <a:rPr lang="et-EE" sz="2400">
                <a:latin typeface="Arial"/>
                <a:cs typeface="Arial"/>
              </a:rPr>
              <a:t> NREM </a:t>
            </a:r>
            <a:r>
              <a:rPr lang="et-EE" sz="2400" err="1">
                <a:latin typeface="Arial"/>
                <a:cs typeface="Arial"/>
              </a:rPr>
              <a:t>sleep</a:t>
            </a:r>
            <a:r>
              <a:rPr lang="et-EE" sz="2400">
                <a:latin typeface="Arial"/>
                <a:cs typeface="Arial"/>
              </a:rPr>
              <a:t>. NREM </a:t>
            </a:r>
            <a:r>
              <a:rPr lang="et-EE" sz="2400" err="1">
                <a:latin typeface="Arial"/>
                <a:cs typeface="Arial"/>
              </a:rPr>
              <a:t>sleep</a:t>
            </a:r>
            <a:r>
              <a:rPr lang="et-EE" sz="2400">
                <a:latin typeface="Arial"/>
                <a:cs typeface="Arial"/>
              </a:rPr>
              <a:t> and REM </a:t>
            </a:r>
            <a:r>
              <a:rPr lang="et-EE" sz="2400" err="1">
                <a:latin typeface="Arial"/>
                <a:cs typeface="Arial"/>
              </a:rPr>
              <a:t>sleep</a:t>
            </a:r>
            <a:r>
              <a:rPr lang="et-EE" sz="2400">
                <a:latin typeface="Arial"/>
                <a:cs typeface="Arial"/>
              </a:rPr>
              <a:t> </a:t>
            </a:r>
            <a:r>
              <a:rPr lang="et-EE" sz="2400" err="1">
                <a:latin typeface="Arial"/>
                <a:cs typeface="Arial"/>
              </a:rPr>
              <a:t>alternate</a:t>
            </a:r>
            <a:r>
              <a:rPr lang="et-EE" sz="2400">
                <a:latin typeface="Arial"/>
                <a:cs typeface="Arial"/>
              </a:rPr>
              <a:t> (90 </a:t>
            </a:r>
            <a:r>
              <a:rPr lang="et-EE" sz="2400" err="1">
                <a:latin typeface="Arial"/>
                <a:cs typeface="Arial"/>
              </a:rPr>
              <a:t>minute</a:t>
            </a:r>
            <a:r>
              <a:rPr lang="et-EE" sz="2400">
                <a:latin typeface="Arial"/>
                <a:cs typeface="Arial"/>
              </a:rPr>
              <a:t> </a:t>
            </a:r>
            <a:r>
              <a:rPr lang="et-EE" sz="2400" err="1">
                <a:latin typeface="Arial"/>
                <a:cs typeface="Arial"/>
              </a:rPr>
              <a:t>periods</a:t>
            </a:r>
            <a:r>
              <a:rPr lang="et-EE" sz="2400">
                <a:latin typeface="Arial"/>
                <a:cs typeface="Arial"/>
              </a:rPr>
              <a:t>)</a:t>
            </a:r>
            <a:endParaRPr lang="et-EE">
              <a:latin typeface="Calibri" panose="020F0502020204030204"/>
              <a:cs typeface="Calibri" panose="020F0502020204030204"/>
            </a:endParaRPr>
          </a:p>
          <a:p>
            <a:pPr marL="457200" indent="-457200">
              <a:buAutoNum type="arabicPeriod"/>
            </a:pPr>
            <a:r>
              <a:rPr lang="et-EE" sz="2400" err="1">
                <a:latin typeface="Arial"/>
                <a:cs typeface="Arial"/>
              </a:rPr>
              <a:t>Wakefulness</a:t>
            </a:r>
            <a:r>
              <a:rPr lang="et-EE" sz="2400">
                <a:latin typeface="Arial"/>
                <a:cs typeface="Arial"/>
              </a:rPr>
              <a:t> in </a:t>
            </a:r>
            <a:r>
              <a:rPr lang="et-EE" sz="2400" err="1">
                <a:latin typeface="Arial"/>
                <a:cs typeface="Arial"/>
              </a:rPr>
              <a:t>sleep</a:t>
            </a:r>
            <a:r>
              <a:rPr lang="et-EE" sz="2400">
                <a:latin typeface="Arial"/>
                <a:cs typeface="Arial"/>
              </a:rPr>
              <a:t> </a:t>
            </a:r>
            <a:r>
              <a:rPr lang="et-EE" sz="2400" err="1">
                <a:latin typeface="Arial"/>
                <a:cs typeface="Arial"/>
              </a:rPr>
              <a:t>accounts</a:t>
            </a:r>
            <a:r>
              <a:rPr lang="et-EE" sz="2400">
                <a:latin typeface="Arial"/>
                <a:cs typeface="Arial"/>
              </a:rPr>
              <a:t> </a:t>
            </a:r>
            <a:r>
              <a:rPr lang="et-EE" sz="2400" err="1">
                <a:latin typeface="Arial"/>
                <a:cs typeface="Arial"/>
              </a:rPr>
              <a:t>for</a:t>
            </a:r>
            <a:r>
              <a:rPr lang="et-EE" sz="2400">
                <a:latin typeface="Arial"/>
                <a:cs typeface="Arial"/>
              </a:rPr>
              <a:t> </a:t>
            </a:r>
            <a:r>
              <a:rPr lang="et-EE" sz="2400" err="1">
                <a:latin typeface="Arial"/>
                <a:cs typeface="Arial"/>
              </a:rPr>
              <a:t>less</a:t>
            </a:r>
            <a:r>
              <a:rPr lang="et-EE" sz="2400">
                <a:latin typeface="Arial"/>
                <a:cs typeface="Arial"/>
              </a:rPr>
              <a:t> </a:t>
            </a:r>
            <a:r>
              <a:rPr lang="et-EE" sz="2400" err="1">
                <a:latin typeface="Arial"/>
                <a:cs typeface="Arial"/>
              </a:rPr>
              <a:t>than</a:t>
            </a:r>
            <a:r>
              <a:rPr lang="et-EE" sz="2400">
                <a:latin typeface="Arial"/>
                <a:cs typeface="Arial"/>
              </a:rPr>
              <a:t> 5% of </a:t>
            </a:r>
            <a:r>
              <a:rPr lang="et-EE" sz="2400" err="1">
                <a:latin typeface="Arial"/>
                <a:cs typeface="Arial"/>
              </a:rPr>
              <a:t>the</a:t>
            </a:r>
            <a:r>
              <a:rPr lang="et-EE" sz="2400">
                <a:latin typeface="Arial"/>
                <a:cs typeface="Arial"/>
              </a:rPr>
              <a:t> </a:t>
            </a:r>
            <a:r>
              <a:rPr lang="et-EE" sz="2400" err="1">
                <a:latin typeface="Arial"/>
                <a:cs typeface="Arial"/>
              </a:rPr>
              <a:t>night</a:t>
            </a:r>
            <a:r>
              <a:rPr lang="et-EE" sz="2400">
                <a:latin typeface="Arial"/>
                <a:cs typeface="Arial"/>
              </a:rPr>
              <a:t> </a:t>
            </a:r>
            <a:endParaRPr lang="et-EE">
              <a:latin typeface="Calibri" panose="020F0502020204030204"/>
              <a:cs typeface="Calibri"/>
            </a:endParaRPr>
          </a:p>
          <a:p>
            <a:pPr marL="457200" indent="-457200">
              <a:buAutoNum type="arabicPeriod"/>
            </a:pPr>
            <a:r>
              <a:rPr lang="et-EE" sz="2400">
                <a:latin typeface="Arial"/>
                <a:cs typeface="Arial"/>
              </a:rPr>
              <a:t>Stage-1: 2%- 5% of </a:t>
            </a:r>
            <a:r>
              <a:rPr lang="et-EE" sz="2400" err="1">
                <a:latin typeface="Arial"/>
                <a:cs typeface="Arial"/>
              </a:rPr>
              <a:t>sleep</a:t>
            </a:r>
            <a:r>
              <a:rPr lang="et-EE" sz="2400">
                <a:latin typeface="Arial"/>
                <a:cs typeface="Arial"/>
              </a:rPr>
              <a:t>. Stage-2:  45%- 55% of </a:t>
            </a:r>
            <a:r>
              <a:rPr lang="et-EE" sz="2400" err="1">
                <a:latin typeface="Arial"/>
                <a:cs typeface="Arial"/>
              </a:rPr>
              <a:t>sleep</a:t>
            </a:r>
            <a:r>
              <a:rPr lang="et-EE" sz="2400">
                <a:latin typeface="Arial"/>
                <a:cs typeface="Arial"/>
              </a:rPr>
              <a:t>; stage-3:  3% - 8%; stage-4: 10%- 15%</a:t>
            </a:r>
            <a:endParaRPr lang="et-EE">
              <a:latin typeface="Calibri" panose="020F0502020204030204"/>
              <a:cs typeface="Calibri"/>
            </a:endParaRPr>
          </a:p>
          <a:p>
            <a:pPr marL="0" indent="0">
              <a:buNone/>
            </a:pPr>
            <a:endParaRPr lang="et-EE" sz="2400">
              <a:latin typeface="Arial"/>
              <a:cs typeface="Arial"/>
            </a:endParaRPr>
          </a:p>
        </p:txBody>
      </p:sp>
      <p:sp>
        <p:nvSpPr>
          <p:cNvPr id="4" name="Sisu kohatäide 3">
            <a:extLst>
              <a:ext uri="{FF2B5EF4-FFF2-40B4-BE49-F238E27FC236}">
                <a16:creationId xmlns:a16="http://schemas.microsoft.com/office/drawing/2014/main" id="{B0DE453A-E6B1-15E9-5CAF-D99C977E0307}"/>
              </a:ext>
            </a:extLst>
          </p:cNvPr>
          <p:cNvSpPr>
            <a:spLocks noGrp="1"/>
          </p:cNvSpPr>
          <p:nvPr>
            <p:ph sz="half" idx="2"/>
          </p:nvPr>
        </p:nvSpPr>
        <p:spPr>
          <a:xfrm>
            <a:off x="5974023" y="3603626"/>
            <a:ext cx="5181600" cy="1983403"/>
          </a:xfrm>
        </p:spPr>
        <p:txBody>
          <a:bodyPr vert="horz" lIns="91440" tIns="45720" rIns="91440" bIns="45720" rtlCol="0" anchor="t">
            <a:noAutofit/>
          </a:bodyPr>
          <a:lstStyle/>
          <a:p>
            <a:pPr marL="0" indent="0">
              <a:buNone/>
            </a:pPr>
            <a:r>
              <a:rPr lang="et-EE" sz="2400">
                <a:latin typeface="Arial"/>
                <a:cs typeface="Arial"/>
              </a:rPr>
              <a:t>5. NREM </a:t>
            </a:r>
            <a:r>
              <a:rPr lang="et-EE" sz="2400" err="1">
                <a:latin typeface="Arial"/>
                <a:cs typeface="Arial"/>
              </a:rPr>
              <a:t>sleep</a:t>
            </a:r>
            <a:r>
              <a:rPr lang="et-EE" sz="2400">
                <a:latin typeface="Arial"/>
                <a:cs typeface="Arial"/>
              </a:rPr>
              <a:t> 75% - 80% of </a:t>
            </a:r>
            <a:r>
              <a:rPr lang="et-EE" sz="2400" err="1">
                <a:latin typeface="Arial"/>
                <a:cs typeface="Arial"/>
              </a:rPr>
              <a:t>sleep</a:t>
            </a:r>
            <a:endParaRPr lang="et-EE" sz="2400">
              <a:latin typeface="Arial"/>
              <a:cs typeface="Arial"/>
            </a:endParaRPr>
          </a:p>
          <a:p>
            <a:pPr marL="0" indent="0">
              <a:buNone/>
            </a:pPr>
            <a:r>
              <a:rPr lang="et-EE" sz="2400">
                <a:latin typeface="Arial"/>
                <a:cs typeface="Arial"/>
              </a:rPr>
              <a:t>6. REM 20% - 25% of </a:t>
            </a:r>
            <a:r>
              <a:rPr lang="et-EE" sz="2400" err="1">
                <a:latin typeface="Arial"/>
                <a:cs typeface="Arial"/>
              </a:rPr>
              <a:t>sleep</a:t>
            </a:r>
            <a:endParaRPr lang="en-US" sz="2400">
              <a:latin typeface="Arial"/>
              <a:cs typeface="Arial"/>
            </a:endParaRPr>
          </a:p>
          <a:p>
            <a:pPr marL="0" indent="0">
              <a:buNone/>
            </a:pPr>
            <a:r>
              <a:rPr lang="et-EE" sz="2400">
                <a:latin typeface="Arial"/>
                <a:cs typeface="Arial"/>
              </a:rPr>
              <a:t>7. </a:t>
            </a:r>
            <a:r>
              <a:rPr lang="et-EE" sz="2400" err="1">
                <a:latin typeface="Arial"/>
                <a:cs typeface="Arial"/>
              </a:rPr>
              <a:t>Brief</a:t>
            </a:r>
            <a:r>
              <a:rPr lang="et-EE" sz="2400">
                <a:latin typeface="Arial"/>
                <a:cs typeface="Arial"/>
              </a:rPr>
              <a:t> </a:t>
            </a:r>
            <a:r>
              <a:rPr lang="et-EE" sz="2400" err="1">
                <a:latin typeface="Arial"/>
                <a:cs typeface="Arial"/>
              </a:rPr>
              <a:t>arousals</a:t>
            </a:r>
            <a:r>
              <a:rPr lang="et-EE" sz="2400">
                <a:latin typeface="Arial"/>
                <a:cs typeface="Arial"/>
              </a:rPr>
              <a:t>  </a:t>
            </a:r>
            <a:r>
              <a:rPr lang="et-EE" sz="2400" err="1">
                <a:latin typeface="Arial"/>
                <a:cs typeface="Arial"/>
              </a:rPr>
              <a:t>may</a:t>
            </a:r>
            <a:r>
              <a:rPr lang="et-EE" sz="2400">
                <a:latin typeface="Arial"/>
                <a:cs typeface="Arial"/>
              </a:rPr>
              <a:t> </a:t>
            </a:r>
            <a:r>
              <a:rPr lang="et-EE" sz="2400" err="1">
                <a:latin typeface="Arial"/>
                <a:cs typeface="Arial"/>
              </a:rPr>
              <a:t>occur</a:t>
            </a:r>
            <a:r>
              <a:rPr lang="et-EE" sz="2400">
                <a:latin typeface="Arial"/>
                <a:cs typeface="Arial"/>
              </a:rPr>
              <a:t> </a:t>
            </a:r>
            <a:r>
              <a:rPr lang="et-EE" sz="2400" err="1">
                <a:latin typeface="Arial"/>
                <a:cs typeface="Arial"/>
              </a:rPr>
              <a:t>during</a:t>
            </a:r>
            <a:endParaRPr lang="et-EE" sz="2400" err="1">
              <a:latin typeface="Calibri" panose="020F0502020204030204"/>
              <a:ea typeface="Calibri" panose="020F0502020204030204"/>
              <a:cs typeface="Calibri" panose="020F0502020204030204"/>
            </a:endParaRPr>
          </a:p>
          <a:p>
            <a:pPr marL="0" indent="0">
              <a:buNone/>
            </a:pPr>
            <a:r>
              <a:rPr lang="et-EE" sz="2400">
                <a:latin typeface="Arial"/>
                <a:cs typeface="Arial"/>
              </a:rPr>
              <a:t> </a:t>
            </a:r>
            <a:r>
              <a:rPr lang="et-EE" sz="2400" err="1">
                <a:latin typeface="Arial"/>
                <a:cs typeface="Arial"/>
              </a:rPr>
              <a:t>sleep</a:t>
            </a:r>
            <a:r>
              <a:rPr lang="et-EE" sz="2400">
                <a:latin typeface="Arial"/>
                <a:cs typeface="Arial"/>
              </a:rPr>
              <a:t> </a:t>
            </a:r>
            <a:endParaRPr lang="et-EE" sz="2400">
              <a:latin typeface="Calibri" panose="020F0502020204030204"/>
              <a:ea typeface="Calibri"/>
              <a:cs typeface="Calibri" panose="020F0502020204030204"/>
            </a:endParaRPr>
          </a:p>
          <a:p>
            <a:pPr marL="0" indent="0">
              <a:buNone/>
            </a:pPr>
            <a:r>
              <a:rPr lang="et-EE" sz="2400">
                <a:latin typeface="Arial"/>
                <a:cs typeface="Arial"/>
              </a:rPr>
              <a:t>(</a:t>
            </a:r>
            <a:r>
              <a:rPr lang="et-EE" sz="2400" err="1">
                <a:latin typeface="Arial"/>
                <a:cs typeface="Arial"/>
              </a:rPr>
              <a:t>does</a:t>
            </a:r>
            <a:r>
              <a:rPr lang="et-EE" sz="2400">
                <a:latin typeface="Arial"/>
                <a:cs typeface="Arial"/>
              </a:rPr>
              <a:t> </a:t>
            </a:r>
            <a:r>
              <a:rPr lang="et-EE" sz="2400" err="1">
                <a:latin typeface="Arial"/>
                <a:cs typeface="Arial"/>
              </a:rPr>
              <a:t>not</a:t>
            </a:r>
            <a:r>
              <a:rPr lang="et-EE" sz="2400">
                <a:latin typeface="Arial"/>
                <a:cs typeface="Arial"/>
              </a:rPr>
              <a:t> </a:t>
            </a:r>
            <a:r>
              <a:rPr lang="et-EE" sz="2400" err="1">
                <a:latin typeface="Arial"/>
                <a:cs typeface="Arial"/>
              </a:rPr>
              <a:t>indicate</a:t>
            </a:r>
            <a:r>
              <a:rPr lang="et-EE" sz="2400">
                <a:latin typeface="Arial"/>
                <a:cs typeface="Arial"/>
              </a:rPr>
              <a:t> </a:t>
            </a:r>
            <a:r>
              <a:rPr lang="et-EE" sz="2400" err="1">
                <a:latin typeface="Arial"/>
                <a:cs typeface="Arial"/>
              </a:rPr>
              <a:t>abnormality</a:t>
            </a:r>
            <a:r>
              <a:rPr lang="et-EE" sz="2400">
                <a:latin typeface="Arial"/>
                <a:cs typeface="Arial"/>
              </a:rPr>
              <a:t>) (1)</a:t>
            </a:r>
            <a:endParaRPr lang="et-EE" sz="2400">
              <a:latin typeface="Calibri" panose="020F0502020204030204"/>
              <a:cs typeface="Calibri" panose="020F0502020204030204"/>
            </a:endParaRPr>
          </a:p>
          <a:p>
            <a:pPr marL="0" indent="0">
              <a:buNone/>
            </a:pPr>
            <a:endParaRPr lang="et-EE" sz="2000">
              <a:latin typeface="Arial"/>
              <a:cs typeface="Arial"/>
            </a:endParaRPr>
          </a:p>
          <a:p>
            <a:pPr marL="0" indent="0">
              <a:buNone/>
            </a:pPr>
            <a:endParaRPr lang="et-EE" sz="1800">
              <a:latin typeface="Arial"/>
              <a:cs typeface="Arial"/>
            </a:endParaRPr>
          </a:p>
          <a:p>
            <a:pPr marL="0" indent="0">
              <a:buNone/>
            </a:pPr>
            <a:endParaRPr lang="et-EE" sz="1800"/>
          </a:p>
        </p:txBody>
      </p:sp>
      <p:sp>
        <p:nvSpPr>
          <p:cNvPr id="5" name="Slaidinumbri kohatäide 4">
            <a:extLst>
              <a:ext uri="{FF2B5EF4-FFF2-40B4-BE49-F238E27FC236}">
                <a16:creationId xmlns:a16="http://schemas.microsoft.com/office/drawing/2014/main" id="{839558A1-0057-E5B1-F2A4-6CB14E4E63B1}"/>
              </a:ext>
            </a:extLst>
          </p:cNvPr>
          <p:cNvSpPr>
            <a:spLocks noGrp="1"/>
          </p:cNvSpPr>
          <p:nvPr>
            <p:ph type="sldNum" sz="quarter" idx="12"/>
          </p:nvPr>
        </p:nvSpPr>
        <p:spPr/>
        <p:txBody>
          <a:bodyPr/>
          <a:lstStyle/>
          <a:p>
            <a:fld id="{ACB39D88-BA65-4AE1-96B5-60FEA6385BB0}" type="slidenum">
              <a:rPr lang="et-EE" smtClean="0"/>
              <a:t>9</a:t>
            </a:fld>
            <a:endParaRPr lang="et-EE"/>
          </a:p>
        </p:txBody>
      </p:sp>
      <p:pic>
        <p:nvPicPr>
          <p:cNvPr id="6" name="Pilt 6" descr="Pilt, millel on kujutatud logo&#10;&#10;Kirjeldus on genereeritud automaatselt">
            <a:extLst>
              <a:ext uri="{FF2B5EF4-FFF2-40B4-BE49-F238E27FC236}">
                <a16:creationId xmlns:a16="http://schemas.microsoft.com/office/drawing/2014/main" id="{C9712902-FDA8-CC34-CF11-4FAAE942853A}"/>
              </a:ext>
            </a:extLst>
          </p:cNvPr>
          <p:cNvPicPr>
            <a:picLocks noChangeAspect="1"/>
          </p:cNvPicPr>
          <p:nvPr/>
        </p:nvPicPr>
        <p:blipFill>
          <a:blip r:embed="rId3"/>
          <a:stretch>
            <a:fillRect/>
          </a:stretch>
        </p:blipFill>
        <p:spPr>
          <a:xfrm>
            <a:off x="10950219" y="-2640"/>
            <a:ext cx="1244740" cy="1416892"/>
          </a:xfrm>
          <a:prstGeom prst="rect">
            <a:avLst/>
          </a:prstGeom>
        </p:spPr>
      </p:pic>
      <p:pic>
        <p:nvPicPr>
          <p:cNvPr id="7" name="Pilt 7" descr="Pilt, millel on kujutatud tekst&#10;&#10;Kirjeldus on genereeritud automaatselt">
            <a:extLst>
              <a:ext uri="{FF2B5EF4-FFF2-40B4-BE49-F238E27FC236}">
                <a16:creationId xmlns:a16="http://schemas.microsoft.com/office/drawing/2014/main" id="{16D0DE1F-2D15-BA6A-EB20-D86D27497E4E}"/>
              </a:ext>
            </a:extLst>
          </p:cNvPr>
          <p:cNvPicPr>
            <a:picLocks noChangeAspect="1"/>
          </p:cNvPicPr>
          <p:nvPr/>
        </p:nvPicPr>
        <p:blipFill>
          <a:blip r:embed="rId4"/>
          <a:stretch>
            <a:fillRect/>
          </a:stretch>
        </p:blipFill>
        <p:spPr>
          <a:xfrm>
            <a:off x="307759" y="5898493"/>
            <a:ext cx="7588928" cy="713131"/>
          </a:xfrm>
          <a:prstGeom prst="rect">
            <a:avLst/>
          </a:prstGeom>
        </p:spPr>
      </p:pic>
      <p:pic>
        <p:nvPicPr>
          <p:cNvPr id="8" name="Pilt 8">
            <a:extLst>
              <a:ext uri="{FF2B5EF4-FFF2-40B4-BE49-F238E27FC236}">
                <a16:creationId xmlns:a16="http://schemas.microsoft.com/office/drawing/2014/main" id="{D8644A46-46CF-1622-8682-E786B7F43817}"/>
              </a:ext>
            </a:extLst>
          </p:cNvPr>
          <p:cNvPicPr>
            <a:picLocks noChangeAspect="1"/>
          </p:cNvPicPr>
          <p:nvPr/>
        </p:nvPicPr>
        <p:blipFill>
          <a:blip r:embed="rId5"/>
          <a:stretch>
            <a:fillRect/>
          </a:stretch>
        </p:blipFill>
        <p:spPr>
          <a:xfrm>
            <a:off x="6018981" y="153476"/>
            <a:ext cx="4504812" cy="3290016"/>
          </a:xfrm>
          <a:prstGeom prst="rect">
            <a:avLst/>
          </a:prstGeom>
        </p:spPr>
      </p:pic>
    </p:spTree>
    <p:extLst>
      <p:ext uri="{BB962C8B-B14F-4D97-AF65-F5344CB8AC3E}">
        <p14:creationId xmlns:p14="http://schemas.microsoft.com/office/powerpoint/2010/main" val="15968235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Laiekraan</PresentationFormat>
  <Slides>38</Slides>
  <Notes>26</Notes>
  <HiddenSlides>0</HiddenSlides>
  <ScaleCrop>false</ScaleCrop>
  <HeadingPairs>
    <vt:vector size="4" baseType="variant">
      <vt:variant>
        <vt:lpstr>Kujundus</vt:lpstr>
      </vt:variant>
      <vt:variant>
        <vt:i4>1</vt:i4>
      </vt:variant>
      <vt:variant>
        <vt:lpstr>Slaidipealkirjad</vt:lpstr>
      </vt:variant>
      <vt:variant>
        <vt:i4>38</vt:i4>
      </vt:variant>
    </vt:vector>
  </HeadingPairs>
  <TitlesOfParts>
    <vt:vector size="39" baseType="lpstr">
      <vt:lpstr>Office Theme</vt:lpstr>
      <vt:lpstr>Sleep physiology  </vt:lpstr>
      <vt:lpstr>Pre-lecture preparation</vt:lpstr>
      <vt:lpstr>Pre-lecture preparation  (sleep diary fill-in for 2 weeks)</vt:lpstr>
      <vt:lpstr>Lecture content</vt:lpstr>
      <vt:lpstr>Fun facts about sleep</vt:lpstr>
      <vt:lpstr>What is sleep?</vt:lpstr>
      <vt:lpstr>(3)</vt:lpstr>
      <vt:lpstr>Sleep happens because:</vt:lpstr>
      <vt:lpstr>Sleep in numbers</vt:lpstr>
      <vt:lpstr>How to measure sleep</vt:lpstr>
      <vt:lpstr>Sleep study graphics</vt:lpstr>
      <vt:lpstr>Normal sleep anatomy in perspective of natural aging </vt:lpstr>
      <vt:lpstr>Sleep in different age groups and populations</vt:lpstr>
      <vt:lpstr>Melatonin is a hormone made by the pineal gland. Melatonin helps control the body’s sleep cycle, and is an antioxidant.</vt:lpstr>
      <vt:lpstr>Cortisol is a steroid hormone, in the glucocorticoid class of hormones. It is produced mainly by the zona fasciculata of the adrenal cortex in the adrenal gland. </vt:lpstr>
      <vt:lpstr>Cortisol</vt:lpstr>
      <vt:lpstr>Insulin is a hormone made by the islet cells of the pancreas. Insulin controls the amount of sugar in the blood by moving it into the cells, where it can be used by the body for energy.</vt:lpstr>
      <vt:lpstr> Adenosine has a multiplicity of effects on mammalian tissue acting as a homeostatic mediator to restore normal tissue function following stress and trauma. It also appears to be the key mediator of sleep, explaining why caffeine is the most widely used stimulant</vt:lpstr>
      <vt:lpstr>Ghrelin is a hormone produced by enteroendocrine cells of the gastrointestinal tract, especially the stomach, and is often called a "hunger hormone" because it increases the drive to eat.</vt:lpstr>
      <vt:lpstr>Human (gene) sleep clock system</vt:lpstr>
      <vt:lpstr>Human (gene) sleep clock system</vt:lpstr>
      <vt:lpstr>Circadian rythm &lt;- chronotype &lt;- genes LIGHT</vt:lpstr>
      <vt:lpstr> Chronotype</vt:lpstr>
      <vt:lpstr>Sleep diary</vt:lpstr>
      <vt:lpstr>GROUP DISCUSSION -  individual sleep need</vt:lpstr>
      <vt:lpstr>Chronotype, age</vt:lpstr>
      <vt:lpstr>Gender differences in sleep characteristics</vt:lpstr>
      <vt:lpstr>Sleep deprivation</vt:lpstr>
      <vt:lpstr>Glymphatic system</vt:lpstr>
      <vt:lpstr>Glymphatic system 2</vt:lpstr>
      <vt:lpstr>Sleep and neurodegeneration</vt:lpstr>
      <vt:lpstr>Hypnotics, sleep aid pills</vt:lpstr>
      <vt:lpstr>Hypnotics,  sleep aid pills</vt:lpstr>
      <vt:lpstr>Hypnotics, sleep-aid  pills</vt:lpstr>
      <vt:lpstr>Hypnotics, sleep aid pills</vt:lpstr>
      <vt:lpstr>PowerPointi esitlus</vt:lpstr>
      <vt:lpstr>Take home messages</vt:lpstr>
      <vt:lpstr>Literature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
  <cp:revision>2</cp:revision>
  <dcterms:created xsi:type="dcterms:W3CDTF">2023-03-30T20:05:10Z</dcterms:created>
  <dcterms:modified xsi:type="dcterms:W3CDTF">2024-05-15T06:48:16Z</dcterms:modified>
</cp:coreProperties>
</file>