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0"/>
  </p:notesMasterIdLst>
  <p:sldIdLst>
    <p:sldId id="295" r:id="rId3"/>
    <p:sldId id="296" r:id="rId4"/>
    <p:sldId id="302" r:id="rId5"/>
    <p:sldId id="257" r:id="rId6"/>
    <p:sldId id="303" r:id="rId7"/>
    <p:sldId id="258" r:id="rId8"/>
    <p:sldId id="259" r:id="rId9"/>
    <p:sldId id="260"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9" r:id="rId44"/>
    <p:sldId id="297" r:id="rId45"/>
    <p:sldId id="298" r:id="rId46"/>
    <p:sldId id="300" r:id="rId47"/>
    <p:sldId id="304" r:id="rId48"/>
    <p:sldId id="301" r:id="rId49"/>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p:restoredTop sz="76568"/>
  </p:normalViewPr>
  <p:slideViewPr>
    <p:cSldViewPr snapToGrid="0">
      <p:cViewPr varScale="1">
        <p:scale>
          <a:sx n="117" d="100"/>
          <a:sy n="117" d="100"/>
        </p:scale>
        <p:origin x="2184"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4B683-04ED-884F-9985-D764034B2704}" type="datetimeFigureOut">
              <a:rPr lang="en-SE" smtClean="0"/>
              <a:t>2023-10-03</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AB352-A81F-A349-8551-1A7E2AD84640}" type="slidenum">
              <a:rPr lang="en-SE" smtClean="0"/>
              <a:t>‹#›</a:t>
            </a:fld>
            <a:endParaRPr lang="en-SE"/>
          </a:p>
        </p:txBody>
      </p:sp>
    </p:spTree>
    <p:extLst>
      <p:ext uri="{BB962C8B-B14F-4D97-AF65-F5344CB8AC3E}">
        <p14:creationId xmlns:p14="http://schemas.microsoft.com/office/powerpoint/2010/main" val="346383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374151"/>
                </a:solidFill>
                <a:effectLst/>
                <a:latin typeface="Söhne"/>
              </a:rPr>
              <a:t>In the vast realm of healthcare, healthcare professionals often encounter a plethora of complex procedures, treatments, and interventions. Yet, amidst this myriad of activities, one foundational principle remains pivotal: evaluation. But why is evaluation so indispensable in the healthcare sector?</a:t>
            </a:r>
          </a:p>
          <a:p>
            <a:pPr algn="l"/>
            <a:r>
              <a:rPr lang="en-GB" b="0" i="0" u="none" strike="noStrike" dirty="0">
                <a:solidFill>
                  <a:srgbClr val="374151"/>
                </a:solidFill>
                <a:effectLst/>
                <a:latin typeface="Söhne"/>
              </a:rPr>
              <a:t>At its core, healthcare seeks to alleviate suffering, enhance the quality of life, and promote longevity. To achieve these objectives, healthcare professionals must ensure that their actions not only achieve the desired outcomes but also meet established standards of safety, efficiency, and ethics. This is where the role of evaluation becomes critical.</a:t>
            </a:r>
          </a:p>
          <a:p>
            <a:endParaRPr lang="en-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07ADF-69C1-5A4B-9930-A02EA4D33FED}"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0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53D6-DAC5-1B5E-950E-3374C96C5C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3B46240-35A6-D6BD-3C38-600025A24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53F9C165-F4BA-C704-5AF9-8E2D26E7A377}"/>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5" name="Footer Placeholder 4">
            <a:extLst>
              <a:ext uri="{FF2B5EF4-FFF2-40B4-BE49-F238E27FC236}">
                <a16:creationId xmlns:a16="http://schemas.microsoft.com/office/drawing/2014/main" id="{3BCE9A98-1F32-90D3-2CA1-2516CF4E5D77}"/>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C07F616-A8BF-82BC-CFC9-66F0F40DA9CF}"/>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180634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AB30-167E-F940-6AEA-EBF2150F1AAE}"/>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E5057185-5713-258D-7D2F-4C3B220F1C9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ADA9E18E-D010-3A79-D5A1-3E9E278112D5}"/>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5" name="Footer Placeholder 4">
            <a:extLst>
              <a:ext uri="{FF2B5EF4-FFF2-40B4-BE49-F238E27FC236}">
                <a16:creationId xmlns:a16="http://schemas.microsoft.com/office/drawing/2014/main" id="{0C263D7D-917B-E490-7AF7-F50833BB8F07}"/>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6B4742F-1C53-CAC3-06B2-B03F3FEF6BCD}"/>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393170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F414F2-635F-9F80-263E-DF673429A7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39CC5DBB-18AF-8B3B-208C-3558F79C60D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3517D78-F8B7-201E-6AEB-A6EF638B850B}"/>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5" name="Footer Placeholder 4">
            <a:extLst>
              <a:ext uri="{FF2B5EF4-FFF2-40B4-BE49-F238E27FC236}">
                <a16:creationId xmlns:a16="http://schemas.microsoft.com/office/drawing/2014/main" id="{80C3CEAE-BD4D-325B-9738-72D13E89669B}"/>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BEA201B-FDE0-3EFA-C6FA-660B6FB68647}"/>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1803451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378385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547101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73132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924155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2023-10-03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944464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2023-10-03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70240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2023-10-03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79093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2023-10-03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63686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4A71-6FCF-9A22-D3BC-7DB1CB80AF5C}"/>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29FA46FB-36F6-0A69-C3FD-4EBB772E11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3F8F1248-B3D4-1D1F-ED95-88238985292B}"/>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5" name="Footer Placeholder 4">
            <a:extLst>
              <a:ext uri="{FF2B5EF4-FFF2-40B4-BE49-F238E27FC236}">
                <a16:creationId xmlns:a16="http://schemas.microsoft.com/office/drawing/2014/main" id="{522DB45E-7A57-777E-EDEF-09782AAC3E19}"/>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AA012F57-3CC9-6CDB-F82A-8D113662A618}"/>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1030364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2023-10-03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582034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2023-10-03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381409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2023-10-03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9978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DC35-8ABB-5E9A-AB09-F5C5BAE5D9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ECC88C18-5D09-35E3-F698-FB9BA53068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06FBA2-3C16-DFDB-1411-E263C9D1F326}"/>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5" name="Footer Placeholder 4">
            <a:extLst>
              <a:ext uri="{FF2B5EF4-FFF2-40B4-BE49-F238E27FC236}">
                <a16:creationId xmlns:a16="http://schemas.microsoft.com/office/drawing/2014/main" id="{D7F83A5F-E6FC-1AEF-B29B-45B7DFE8A97D}"/>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E3CBEE6-1A12-E01E-FB50-22EFC74F64C6}"/>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3047245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AECB-A3D6-FD93-4E2C-C0B17040859C}"/>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4DA61E85-FC71-B69E-47FA-CD4A88B023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C3514C25-A888-B9C0-C05A-81173DC57E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F2E0D1D1-D1FC-1D25-9E8C-3E59AB6A9CDE}"/>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6" name="Footer Placeholder 5">
            <a:extLst>
              <a:ext uri="{FF2B5EF4-FFF2-40B4-BE49-F238E27FC236}">
                <a16:creationId xmlns:a16="http://schemas.microsoft.com/office/drawing/2014/main" id="{13FF9A3D-C1D3-92EF-6F98-06F2DE24D8E1}"/>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E044A45-BF1F-54E2-F2A3-457D76F64534}"/>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172180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690E-4F66-6D77-54A5-CA0DDC9927A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A822DFD4-69C3-8881-1D9B-2629455415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1AE841-6CE0-61F8-08AE-CE4F2C942D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4351D51C-C371-E124-7E08-56FB7E9E6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81D0309-E739-E459-C89D-0874301EB8E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482B06F4-7BE5-7B8D-BB68-67A9FE707429}"/>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8" name="Footer Placeholder 7">
            <a:extLst>
              <a:ext uri="{FF2B5EF4-FFF2-40B4-BE49-F238E27FC236}">
                <a16:creationId xmlns:a16="http://schemas.microsoft.com/office/drawing/2014/main" id="{6C6C6FF8-2575-DD42-CBAD-C78A571DE94B}"/>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70DE8F5C-93C0-67C1-7E4C-5D13E53E9C12}"/>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71856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EEF2-B329-5D8F-30D4-13BB6CC4F9AF}"/>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4659BB4-B94D-C469-115C-59EBC0F10227}"/>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4" name="Footer Placeholder 3">
            <a:extLst>
              <a:ext uri="{FF2B5EF4-FFF2-40B4-BE49-F238E27FC236}">
                <a16:creationId xmlns:a16="http://schemas.microsoft.com/office/drawing/2014/main" id="{0548231B-EEE2-7B8D-EF3A-2A42A66A304D}"/>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88DADA4E-6734-8BF2-B5A3-E5A4E953ED58}"/>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164704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1B5CE5-AB5F-F185-D009-D12C30E08B2E}"/>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3" name="Footer Placeholder 2">
            <a:extLst>
              <a:ext uri="{FF2B5EF4-FFF2-40B4-BE49-F238E27FC236}">
                <a16:creationId xmlns:a16="http://schemas.microsoft.com/office/drawing/2014/main" id="{F7FC501B-0992-7136-A7F7-0B9D894DD28F}"/>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263450CC-D818-5658-4591-12527FE530EC}"/>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236344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263B-8D1D-C06C-D65E-902BA0ED5D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965A47EF-9573-9746-C1C9-EBEC490A4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6DD7809C-314D-1D0D-EF44-025267F7D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DB34A6-9CCD-C16A-B20E-59D4672B857A}"/>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6" name="Footer Placeholder 5">
            <a:extLst>
              <a:ext uri="{FF2B5EF4-FFF2-40B4-BE49-F238E27FC236}">
                <a16:creationId xmlns:a16="http://schemas.microsoft.com/office/drawing/2014/main" id="{3604A6E8-FA30-DB05-997E-08F6E28CF37B}"/>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4061CBE0-4A3D-DB93-B47B-BC1D8F5724A8}"/>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91944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3903B-A5DE-4D6E-CBF3-0947FAC1EC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95AC4572-05A4-DFF5-B0BA-067BD74C68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E6B8E8A-4F82-A77F-F11E-A228788EA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A640EC-921A-14B6-1568-E3EE1B8F397C}"/>
              </a:ext>
            </a:extLst>
          </p:cNvPr>
          <p:cNvSpPr>
            <a:spLocks noGrp="1"/>
          </p:cNvSpPr>
          <p:nvPr>
            <p:ph type="dt" sz="half" idx="10"/>
          </p:nvPr>
        </p:nvSpPr>
        <p:spPr/>
        <p:txBody>
          <a:bodyPr/>
          <a:lstStyle/>
          <a:p>
            <a:fld id="{F9323927-8458-C840-ACA9-47C8E8CF626F}" type="datetimeFigureOut">
              <a:rPr lang="en-SE" smtClean="0"/>
              <a:t>2023-10-03</a:t>
            </a:fld>
            <a:endParaRPr lang="en-SE"/>
          </a:p>
        </p:txBody>
      </p:sp>
      <p:sp>
        <p:nvSpPr>
          <p:cNvPr id="6" name="Footer Placeholder 5">
            <a:extLst>
              <a:ext uri="{FF2B5EF4-FFF2-40B4-BE49-F238E27FC236}">
                <a16:creationId xmlns:a16="http://schemas.microsoft.com/office/drawing/2014/main" id="{035C2696-C1BE-1CB3-EC6E-9034671BC424}"/>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7AC18B1D-5AA1-635A-E850-ED0A4FFDC053}"/>
              </a:ext>
            </a:extLst>
          </p:cNvPr>
          <p:cNvSpPr>
            <a:spLocks noGrp="1"/>
          </p:cNvSpPr>
          <p:nvPr>
            <p:ph type="sldNum" sz="quarter" idx="12"/>
          </p:nvPr>
        </p:nvSpPr>
        <p:spPr/>
        <p:txBody>
          <a:bodyPr/>
          <a:lstStyle/>
          <a:p>
            <a:fld id="{DC2485D3-8963-8647-BB07-C6728F90493D}" type="slidenum">
              <a:rPr lang="en-SE" smtClean="0"/>
              <a:t>‹#›</a:t>
            </a:fld>
            <a:endParaRPr lang="en-SE"/>
          </a:p>
        </p:txBody>
      </p:sp>
    </p:spTree>
    <p:extLst>
      <p:ext uri="{BB962C8B-B14F-4D97-AF65-F5344CB8AC3E}">
        <p14:creationId xmlns:p14="http://schemas.microsoft.com/office/powerpoint/2010/main" val="344509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787236-0D59-6EE9-A48A-9CED31F35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BF1076FD-6AC1-802B-E990-5BDBE4A98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D4B746A-0275-B05D-BA8F-64CA74BD8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23927-8458-C840-ACA9-47C8E8CF626F}" type="datetimeFigureOut">
              <a:rPr lang="en-SE" smtClean="0"/>
              <a:t>2023-10-03</a:t>
            </a:fld>
            <a:endParaRPr lang="en-SE"/>
          </a:p>
        </p:txBody>
      </p:sp>
      <p:sp>
        <p:nvSpPr>
          <p:cNvPr id="5" name="Footer Placeholder 4">
            <a:extLst>
              <a:ext uri="{FF2B5EF4-FFF2-40B4-BE49-F238E27FC236}">
                <a16:creationId xmlns:a16="http://schemas.microsoft.com/office/drawing/2014/main" id="{0BB81C5E-740E-6ECF-85CC-1C08B861B5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C5870E69-C90E-5FA7-AA0A-6DCA4319C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485D3-8963-8647-BB07-C6728F90493D}" type="slidenum">
              <a:rPr lang="en-SE" smtClean="0"/>
              <a:t>‹#›</a:t>
            </a:fld>
            <a:endParaRPr lang="en-SE"/>
          </a:p>
        </p:txBody>
      </p:sp>
    </p:spTree>
    <p:extLst>
      <p:ext uri="{BB962C8B-B14F-4D97-AF65-F5344CB8AC3E}">
        <p14:creationId xmlns:p14="http://schemas.microsoft.com/office/powerpoint/2010/main" val="2400787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3552191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p:txBody>
          <a:bodyPr>
            <a:normAutofit/>
          </a:bodyPr>
          <a:lstStyle/>
          <a:p>
            <a:r>
              <a:rPr lang="en-GB" sz="6000" dirty="0">
                <a:effectLst/>
                <a:ea typeface="Times New Roman" panose="02020603050405020304" pitchFamily="18" charset="0"/>
              </a:rPr>
              <a:t>Evaluation methods</a:t>
            </a:r>
            <a:endParaRPr lang="en-GB" sz="6000"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Martin Persson </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Kristianstad University </a:t>
            </a:r>
          </a:p>
        </p:txBody>
      </p:sp>
      <p:pic>
        <p:nvPicPr>
          <p:cNvPr id="12" name="Audio 11">
            <a:extLst>
              <a:ext uri="{FF2B5EF4-FFF2-40B4-BE49-F238E27FC236}">
                <a16:creationId xmlns:a16="http://schemas.microsoft.com/office/drawing/2014/main" id="{6AF3AC47-B234-79C2-6364-5E2582AE2E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61591771"/>
      </p:ext>
    </p:extLst>
  </p:cSld>
  <p:clrMapOvr>
    <a:masterClrMapping/>
  </p:clrMapOvr>
  <mc:AlternateContent xmlns:mc="http://schemas.openxmlformats.org/markup-compatibility/2006" xmlns:p14="http://schemas.microsoft.com/office/powerpoint/2010/main">
    <mc:Choice Requires="p14">
      <p:transition spd="slow" p14:dur="2000" advTm="63840"/>
    </mc:Choice>
    <mc:Fallback xmlns="">
      <p:transition spd="slow" advTm="6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D8D6-4F56-5FCF-5D95-BDE8A8792A85}"/>
              </a:ext>
            </a:extLst>
          </p:cNvPr>
          <p:cNvSpPr>
            <a:spLocks noGrp="1"/>
          </p:cNvSpPr>
          <p:nvPr>
            <p:ph type="title"/>
          </p:nvPr>
        </p:nvSpPr>
        <p:spPr/>
        <p:txBody>
          <a:bodyPr/>
          <a:lstStyle/>
          <a:p>
            <a:r>
              <a:rPr lang="en-GB" b="1" i="0" u="none" strike="noStrike" dirty="0">
                <a:effectLst/>
                <a:latin typeface="Söhne"/>
              </a:rPr>
              <a:t>Application of Summative Evaluation</a:t>
            </a:r>
            <a:endParaRPr lang="en-SE" dirty="0"/>
          </a:p>
        </p:txBody>
      </p:sp>
      <p:sp>
        <p:nvSpPr>
          <p:cNvPr id="3" name="Content Placeholder 2">
            <a:extLst>
              <a:ext uri="{FF2B5EF4-FFF2-40B4-BE49-F238E27FC236}">
                <a16:creationId xmlns:a16="http://schemas.microsoft.com/office/drawing/2014/main" id="{5FF91D0A-EBCD-6F65-7468-8459BFC1CCF8}"/>
              </a:ext>
            </a:extLst>
          </p:cNvPr>
          <p:cNvSpPr>
            <a:spLocks noGrp="1"/>
          </p:cNvSpPr>
          <p:nvPr>
            <p:ph idx="1"/>
          </p:nvPr>
        </p:nvSpPr>
        <p:spPr/>
        <p:txBody>
          <a:bodyPr/>
          <a:lstStyle/>
          <a:p>
            <a:pPr algn="l"/>
            <a:r>
              <a:rPr lang="en-GB" b="1" i="0" u="none" strike="noStrike" dirty="0">
                <a:solidFill>
                  <a:srgbClr val="374151"/>
                </a:solidFill>
                <a:effectLst/>
                <a:latin typeface="Söhne"/>
              </a:rPr>
              <a:t>Data Collection and Analysis:</a:t>
            </a:r>
            <a:endParaRPr lang="en-GB" b="0" i="0" u="none" strike="noStrike" dirty="0">
              <a:solidFill>
                <a:srgbClr val="374151"/>
              </a:solidFill>
              <a:effectLst/>
              <a:latin typeface="Söhne"/>
            </a:endParaRPr>
          </a:p>
          <a:p>
            <a:pPr lvl="1"/>
            <a:r>
              <a:rPr lang="en-GB" b="1" i="0" u="none" strike="noStrike" dirty="0">
                <a:solidFill>
                  <a:srgbClr val="374151"/>
                </a:solidFill>
                <a:effectLst/>
                <a:latin typeface="Söhne"/>
              </a:rPr>
              <a:t>Quantitative Methods:</a:t>
            </a:r>
            <a:r>
              <a:rPr lang="en-GB" b="0" i="0" u="none" strike="noStrike" dirty="0">
                <a:solidFill>
                  <a:srgbClr val="374151"/>
                </a:solidFill>
                <a:effectLst/>
                <a:latin typeface="Söhne"/>
              </a:rPr>
              <a:t> Surveys will be distributed to patients and their families to measure their satisfaction levels quantitatively. Hospital readmission rates for patients with neurodegenerative diseases will be statistically analysed to determine any significant changes post-implementation.</a:t>
            </a:r>
          </a:p>
          <a:p>
            <a:pPr lvl="1"/>
            <a:r>
              <a:rPr lang="en-GB" b="1" i="0" u="none" strike="noStrike" dirty="0">
                <a:solidFill>
                  <a:srgbClr val="374151"/>
                </a:solidFill>
                <a:effectLst/>
                <a:latin typeface="Söhne"/>
              </a:rPr>
              <a:t>Qualitative Methods:</a:t>
            </a:r>
            <a:r>
              <a:rPr lang="en-GB" b="0" i="0" u="none" strike="noStrike" dirty="0">
                <a:solidFill>
                  <a:srgbClr val="374151"/>
                </a:solidFill>
                <a:effectLst/>
                <a:latin typeface="Söhne"/>
              </a:rPr>
              <a:t> Focus group discussions and in-depth interviews with medical staff will provide qualitative insights into their experiences and perceptions of the program's impact on patient care.</a:t>
            </a:r>
          </a:p>
          <a:p>
            <a:endParaRPr lang="en-SE" dirty="0"/>
          </a:p>
        </p:txBody>
      </p:sp>
      <p:pic>
        <p:nvPicPr>
          <p:cNvPr id="10" name="Audio 9">
            <a:extLst>
              <a:ext uri="{FF2B5EF4-FFF2-40B4-BE49-F238E27FC236}">
                <a16:creationId xmlns:a16="http://schemas.microsoft.com/office/drawing/2014/main" id="{9FA9EB36-F2DE-4ED0-81D6-60763F8EAE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97025498"/>
      </p:ext>
    </p:extLst>
  </p:cSld>
  <p:clrMapOvr>
    <a:masterClrMapping/>
  </p:clrMapOvr>
  <mc:AlternateContent xmlns:mc="http://schemas.openxmlformats.org/markup-compatibility/2006" xmlns:p14="http://schemas.microsoft.com/office/powerpoint/2010/main">
    <mc:Choice Requires="p14">
      <p:transition spd="slow" p14:dur="2000" advTm="46997"/>
    </mc:Choice>
    <mc:Fallback xmlns="">
      <p:transition spd="slow" advTm="4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6F4C-F0FC-8A27-FAD7-0BF8EF8F590D}"/>
              </a:ext>
            </a:extLst>
          </p:cNvPr>
          <p:cNvSpPr>
            <a:spLocks noGrp="1"/>
          </p:cNvSpPr>
          <p:nvPr>
            <p:ph type="title"/>
          </p:nvPr>
        </p:nvSpPr>
        <p:spPr/>
        <p:txBody>
          <a:bodyPr/>
          <a:lstStyle/>
          <a:p>
            <a:r>
              <a:rPr lang="en-GB" b="1" i="0" u="none" strike="noStrike" dirty="0">
                <a:effectLst/>
                <a:latin typeface="Söhne"/>
              </a:rPr>
              <a:t>Application of Summative Evaluation</a:t>
            </a:r>
            <a:endParaRPr lang="en-SE" dirty="0"/>
          </a:p>
        </p:txBody>
      </p:sp>
      <p:sp>
        <p:nvSpPr>
          <p:cNvPr id="3" name="Content Placeholder 2">
            <a:extLst>
              <a:ext uri="{FF2B5EF4-FFF2-40B4-BE49-F238E27FC236}">
                <a16:creationId xmlns:a16="http://schemas.microsoft.com/office/drawing/2014/main" id="{54F4A1F7-D5E8-854C-0A65-17B3F519CFA4}"/>
              </a:ext>
            </a:extLst>
          </p:cNvPr>
          <p:cNvSpPr>
            <a:spLocks noGrp="1"/>
          </p:cNvSpPr>
          <p:nvPr>
            <p:ph idx="1"/>
          </p:nvPr>
        </p:nvSpPr>
        <p:spPr/>
        <p:txBody>
          <a:bodyPr>
            <a:normAutofit fontScale="92500" lnSpcReduction="10000"/>
          </a:bodyPr>
          <a:lstStyle/>
          <a:p>
            <a:pPr algn="l"/>
            <a:r>
              <a:rPr lang="en-GB" b="1" i="0" u="none" strike="noStrike" dirty="0">
                <a:solidFill>
                  <a:srgbClr val="374151"/>
                </a:solidFill>
                <a:effectLst/>
                <a:latin typeface="Söhne"/>
              </a:rPr>
              <a:t>Outcome-Based Assessment: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evaluation will assess both intended and unintended outcomes. Intended outcomes include improved patient satisfaction and reduced hospital readmission rates. Unintended outcomes might encompass any unforeseen challenges or benefits experienced by the medical staff or patients.</a:t>
            </a:r>
          </a:p>
          <a:p>
            <a:pPr lvl="1"/>
            <a:r>
              <a:rPr lang="en-GB" b="0" i="0" u="none" strike="noStrike" dirty="0">
                <a:solidFill>
                  <a:srgbClr val="374151"/>
                </a:solidFill>
                <a:effectLst/>
                <a:latin typeface="Söhne"/>
              </a:rPr>
              <a:t>Comparisons will be made between the outcomes before and after the program's implementation to gauge its effectiveness.</a:t>
            </a:r>
          </a:p>
          <a:p>
            <a:pPr algn="l"/>
            <a:r>
              <a:rPr lang="en-GB" b="1" i="0" u="none" strike="noStrike" dirty="0">
                <a:solidFill>
                  <a:srgbClr val="374151"/>
                </a:solidFill>
                <a:effectLst/>
                <a:latin typeface="Söhne"/>
              </a:rPr>
              <a:t>Decision-Making Implications: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results of the summative evaluation will be pivotal for the hospital's decision-making process. If the program demonstrates significant positive outcomes, there may be discussions about expanding specialised training to other nursing departments.</a:t>
            </a:r>
          </a:p>
          <a:p>
            <a:pPr lvl="1"/>
            <a:r>
              <a:rPr lang="en-GB" b="0" i="0" u="none" strike="noStrike" dirty="0">
                <a:solidFill>
                  <a:srgbClr val="374151"/>
                </a:solidFill>
                <a:effectLst/>
                <a:latin typeface="Söhne"/>
              </a:rPr>
              <a:t>Conversely, if areas of concern are identified, the hospital may consider modifications to the program or explore alternative strategies.</a:t>
            </a:r>
          </a:p>
          <a:p>
            <a:endParaRPr lang="en-SE" dirty="0"/>
          </a:p>
        </p:txBody>
      </p:sp>
      <p:pic>
        <p:nvPicPr>
          <p:cNvPr id="10" name="Audio 9">
            <a:extLst>
              <a:ext uri="{FF2B5EF4-FFF2-40B4-BE49-F238E27FC236}">
                <a16:creationId xmlns:a16="http://schemas.microsoft.com/office/drawing/2014/main" id="{4197EA37-AD10-B75A-17B2-C27850B699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8911324"/>
      </p:ext>
    </p:extLst>
  </p:cSld>
  <p:clrMapOvr>
    <a:masterClrMapping/>
  </p:clrMapOvr>
  <mc:AlternateContent xmlns:mc="http://schemas.openxmlformats.org/markup-compatibility/2006" xmlns:p14="http://schemas.microsoft.com/office/powerpoint/2010/main">
    <mc:Choice Requires="p14">
      <p:transition spd="slow" p14:dur="2000" advTm="66442"/>
    </mc:Choice>
    <mc:Fallback xmlns="">
      <p:transition spd="slow" advTm="6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6D9F-A93B-1386-FA3B-8E24CB666BE1}"/>
              </a:ext>
            </a:extLst>
          </p:cNvPr>
          <p:cNvSpPr>
            <a:spLocks noGrp="1"/>
          </p:cNvSpPr>
          <p:nvPr>
            <p:ph type="title"/>
          </p:nvPr>
        </p:nvSpPr>
        <p:spPr/>
        <p:txBody>
          <a:bodyPr/>
          <a:lstStyle/>
          <a:p>
            <a:r>
              <a:rPr lang="en-GB" b="1" i="0" u="none" strike="noStrike" dirty="0">
                <a:effectLst/>
                <a:latin typeface="Söhne"/>
              </a:rPr>
              <a:t>Application of Summative Evaluation</a:t>
            </a:r>
            <a:endParaRPr lang="en-SE" dirty="0"/>
          </a:p>
        </p:txBody>
      </p:sp>
      <p:sp>
        <p:nvSpPr>
          <p:cNvPr id="3" name="Content Placeholder 2">
            <a:extLst>
              <a:ext uri="{FF2B5EF4-FFF2-40B4-BE49-F238E27FC236}">
                <a16:creationId xmlns:a16="http://schemas.microsoft.com/office/drawing/2014/main" id="{1D40B53C-5193-8DF1-1C52-946494D088DC}"/>
              </a:ext>
            </a:extLst>
          </p:cNvPr>
          <p:cNvSpPr>
            <a:spLocks noGrp="1"/>
          </p:cNvSpPr>
          <p:nvPr>
            <p:ph idx="1"/>
          </p:nvPr>
        </p:nvSpPr>
        <p:spPr/>
        <p:txBody>
          <a:bodyPr/>
          <a:lstStyle/>
          <a:p>
            <a:r>
              <a:rPr lang="en-GB" b="1" i="0" u="none" strike="noStrike" dirty="0">
                <a:effectLst/>
                <a:latin typeface="Söhne"/>
              </a:rPr>
              <a:t>Conclusion: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The summative evaluation of the integration of specialised trained nurses into the Neurological Department at National Hospital will provide a rigorous and systematic assessment of the program’s overall impact. By adhering to the principles of summative evaluation, the hospital ensures that its initiative is held accountable for its results, guiding future decisions to optimise patient care.</a:t>
            </a:r>
            <a:endParaRPr lang="en-SE" dirty="0"/>
          </a:p>
        </p:txBody>
      </p:sp>
      <p:pic>
        <p:nvPicPr>
          <p:cNvPr id="14" name="Audio 13">
            <a:extLst>
              <a:ext uri="{FF2B5EF4-FFF2-40B4-BE49-F238E27FC236}">
                <a16:creationId xmlns:a16="http://schemas.microsoft.com/office/drawing/2014/main" id="{45619543-B648-48AF-BBAF-EFF05D2A2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99562895"/>
      </p:ext>
    </p:extLst>
  </p:cSld>
  <p:clrMapOvr>
    <a:masterClrMapping/>
  </p:clrMapOvr>
  <mc:AlternateContent xmlns:mc="http://schemas.openxmlformats.org/markup-compatibility/2006" xmlns:p14="http://schemas.microsoft.com/office/powerpoint/2010/main">
    <mc:Choice Requires="p14">
      <p:transition spd="slow" p14:dur="2000" advTm="33514"/>
    </mc:Choice>
    <mc:Fallback xmlns="">
      <p:transition spd="slow" advTm="3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E29A-6D78-9918-BA12-4C3FA10E5ADD}"/>
              </a:ext>
            </a:extLst>
          </p:cNvPr>
          <p:cNvSpPr>
            <a:spLocks noGrp="1"/>
          </p:cNvSpPr>
          <p:nvPr>
            <p:ph type="title"/>
          </p:nvPr>
        </p:nvSpPr>
        <p:spPr/>
        <p:txBody>
          <a:bodyPr/>
          <a:lstStyle/>
          <a:p>
            <a:pPr algn="ctr"/>
            <a:r>
              <a:rPr lang="en-SE" b="1" dirty="0"/>
              <a:t>Formative </a:t>
            </a:r>
          </a:p>
        </p:txBody>
      </p:sp>
      <p:sp>
        <p:nvSpPr>
          <p:cNvPr id="3" name="Content Placeholder 2">
            <a:extLst>
              <a:ext uri="{FF2B5EF4-FFF2-40B4-BE49-F238E27FC236}">
                <a16:creationId xmlns:a16="http://schemas.microsoft.com/office/drawing/2014/main" id="{3A62B226-9A55-9634-CD93-9B03DB7F9191}"/>
              </a:ext>
            </a:extLst>
          </p:cNvPr>
          <p:cNvSpPr>
            <a:spLocks noGrp="1"/>
          </p:cNvSpPr>
          <p:nvPr>
            <p:ph idx="1"/>
          </p:nvPr>
        </p:nvSpPr>
        <p:spPr/>
        <p:txBody>
          <a:bodyPr/>
          <a:lstStyle/>
          <a:p>
            <a:r>
              <a:rPr lang="en-GB" b="1" i="0" u="none" strike="noStrike" dirty="0">
                <a:effectLst/>
                <a:latin typeface="Söhne"/>
              </a:rPr>
              <a:t>Introduction: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Formative evaluation is a dynamic and iterative process aimed at improving and refining a program or intervention during its developmental or early implementation stages. Unlike summative evaluation, which assesses the overall effectiveness of a completed program, formative evaluation focuses on identifying strengths, weaknesses, and areas for improvement to enhance the program's design and delivery.</a:t>
            </a:r>
            <a:endParaRPr lang="en-SE" dirty="0"/>
          </a:p>
        </p:txBody>
      </p:sp>
      <p:pic>
        <p:nvPicPr>
          <p:cNvPr id="14" name="Audio 13">
            <a:extLst>
              <a:ext uri="{FF2B5EF4-FFF2-40B4-BE49-F238E27FC236}">
                <a16:creationId xmlns:a16="http://schemas.microsoft.com/office/drawing/2014/main" id="{71112B41-F87E-0FBB-34A8-A70B26F12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34642767"/>
      </p:ext>
    </p:extLst>
  </p:cSld>
  <p:clrMapOvr>
    <a:masterClrMapping/>
  </p:clrMapOvr>
  <mc:AlternateContent xmlns:mc="http://schemas.openxmlformats.org/markup-compatibility/2006" xmlns:p14="http://schemas.microsoft.com/office/powerpoint/2010/main">
    <mc:Choice Requires="p14">
      <p:transition spd="slow" p14:dur="2000" advTm="37546"/>
    </mc:Choice>
    <mc:Fallback xmlns="">
      <p:transition spd="slow" advTm="3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DE44-A3F8-3D17-7573-341E2DA0505F}"/>
              </a:ext>
            </a:extLst>
          </p:cNvPr>
          <p:cNvSpPr>
            <a:spLocks noGrp="1"/>
          </p:cNvSpPr>
          <p:nvPr>
            <p:ph type="title"/>
          </p:nvPr>
        </p:nvSpPr>
        <p:spPr/>
        <p:txBody>
          <a:bodyPr/>
          <a:lstStyle/>
          <a:p>
            <a:pPr algn="ctr"/>
            <a:r>
              <a:rPr kumimoji="0" lang="en-SE" sz="4400" b="1" i="0" u="none" strike="noStrike" kern="1200" cap="none" spc="0" normalizeH="0" baseline="0" noProof="0" dirty="0">
                <a:ln>
                  <a:noFill/>
                </a:ln>
                <a:solidFill>
                  <a:prstClr val="black"/>
                </a:solidFill>
                <a:effectLst/>
                <a:uLnTx/>
                <a:uFillTx/>
                <a:latin typeface="Calibri Light" panose="020F0302020204030204"/>
                <a:ea typeface="+mj-ea"/>
                <a:cs typeface="+mj-cs"/>
              </a:rPr>
              <a:t>Formative </a:t>
            </a:r>
            <a:endParaRPr lang="en-SE" dirty="0"/>
          </a:p>
        </p:txBody>
      </p:sp>
      <p:sp>
        <p:nvSpPr>
          <p:cNvPr id="3" name="Content Placeholder 2">
            <a:extLst>
              <a:ext uri="{FF2B5EF4-FFF2-40B4-BE49-F238E27FC236}">
                <a16:creationId xmlns:a16="http://schemas.microsoft.com/office/drawing/2014/main" id="{2DF02A99-6973-41F5-CC4D-C878A8CD776D}"/>
              </a:ext>
            </a:extLst>
          </p:cNvPr>
          <p:cNvSpPr>
            <a:spLocks noGrp="1"/>
          </p:cNvSpPr>
          <p:nvPr>
            <p:ph idx="1"/>
          </p:nvPr>
        </p:nvSpPr>
        <p:spPr/>
        <p:txBody>
          <a:bodyPr>
            <a:normAutofit fontScale="92500"/>
          </a:bodyPr>
          <a:lstStyle/>
          <a:p>
            <a:pPr marL="0" indent="0" algn="l">
              <a:buNone/>
            </a:pPr>
            <a:r>
              <a:rPr lang="en-GB" b="1" i="0" u="none" strike="noStrike" dirty="0">
                <a:solidFill>
                  <a:srgbClr val="374151"/>
                </a:solidFill>
                <a:effectLst/>
                <a:latin typeface="Söhne"/>
              </a:rPr>
              <a:t>Purpose and Timing:</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primary objective of formative evaluation is to foster program improvement by gathering diverse data on its strengths and weaknesses.</a:t>
            </a:r>
          </a:p>
          <a:p>
            <a:pPr lvl="1"/>
            <a:r>
              <a:rPr lang="en-GB" b="0" i="0" u="none" strike="noStrike" dirty="0">
                <a:solidFill>
                  <a:srgbClr val="374151"/>
                </a:solidFill>
                <a:effectLst/>
                <a:latin typeface="Söhne"/>
              </a:rPr>
              <a:t>Typically conducted during the start-up, pilot phases, or as a mid-term evaluation, it offers timely insights to strengthen implementation and address potential or existing challenges.</a:t>
            </a:r>
          </a:p>
          <a:p>
            <a:pPr marL="0" indent="0" algn="l">
              <a:buNone/>
            </a:pPr>
            <a:r>
              <a:rPr lang="en-GB" b="1" i="0" u="none" strike="noStrike" dirty="0">
                <a:solidFill>
                  <a:srgbClr val="374151"/>
                </a:solidFill>
                <a:effectLst/>
                <a:latin typeface="Söhne"/>
              </a:rPr>
              <a:t>Stakeholder Involvement: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Formative evaluation is participatory in nature, actively involving those responsible for the program's implementation, such as program managers, staff, and occasionally participants.</a:t>
            </a:r>
          </a:p>
          <a:p>
            <a:pPr lvl="1"/>
            <a:r>
              <a:rPr lang="en-GB" b="0" i="0" u="none" strike="noStrike" dirty="0">
                <a:solidFill>
                  <a:srgbClr val="374151"/>
                </a:solidFill>
                <a:effectLst/>
                <a:latin typeface="Söhne"/>
              </a:rPr>
              <a:t>By fostering an open and accepting environment, it ensures that all stakeholders feel empowered to share their perspectives, experiences, and suggestions.</a:t>
            </a:r>
          </a:p>
          <a:p>
            <a:endParaRPr lang="en-SE" dirty="0"/>
          </a:p>
        </p:txBody>
      </p:sp>
      <p:pic>
        <p:nvPicPr>
          <p:cNvPr id="8" name="Audio 7">
            <a:extLst>
              <a:ext uri="{FF2B5EF4-FFF2-40B4-BE49-F238E27FC236}">
                <a16:creationId xmlns:a16="http://schemas.microsoft.com/office/drawing/2014/main" id="{296FA3E9-FC8F-2F74-D0BF-C8ABA3F2F7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28330692"/>
      </p:ext>
    </p:extLst>
  </p:cSld>
  <p:clrMapOvr>
    <a:masterClrMapping/>
  </p:clrMapOvr>
  <mc:AlternateContent xmlns:mc="http://schemas.openxmlformats.org/markup-compatibility/2006" xmlns:p14="http://schemas.microsoft.com/office/powerpoint/2010/main">
    <mc:Choice Requires="p14">
      <p:transition spd="slow" p14:dur="2000" advTm="60842"/>
    </mc:Choice>
    <mc:Fallback xmlns="">
      <p:transition spd="slow" advTm="60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4D39-8044-5575-B833-AF24B8045329}"/>
              </a:ext>
            </a:extLst>
          </p:cNvPr>
          <p:cNvSpPr>
            <a:spLocks noGrp="1"/>
          </p:cNvSpPr>
          <p:nvPr>
            <p:ph type="title"/>
          </p:nvPr>
        </p:nvSpPr>
        <p:spPr/>
        <p:txBody>
          <a:bodyPr/>
          <a:lstStyle/>
          <a:p>
            <a:pPr algn="ctr"/>
            <a:r>
              <a:rPr kumimoji="0" lang="en-SE" sz="4400" b="1" i="0" u="none" strike="noStrike" kern="1200" cap="none" spc="0" normalizeH="0" baseline="0" noProof="0" dirty="0">
                <a:ln>
                  <a:noFill/>
                </a:ln>
                <a:solidFill>
                  <a:prstClr val="black"/>
                </a:solidFill>
                <a:effectLst/>
                <a:uLnTx/>
                <a:uFillTx/>
                <a:latin typeface="Calibri Light" panose="020F0302020204030204"/>
                <a:ea typeface="+mj-ea"/>
                <a:cs typeface="+mj-cs"/>
              </a:rPr>
              <a:t>Formative</a:t>
            </a:r>
            <a:endParaRPr lang="en-SE" dirty="0"/>
          </a:p>
        </p:txBody>
      </p:sp>
      <p:sp>
        <p:nvSpPr>
          <p:cNvPr id="3" name="Content Placeholder 2">
            <a:extLst>
              <a:ext uri="{FF2B5EF4-FFF2-40B4-BE49-F238E27FC236}">
                <a16:creationId xmlns:a16="http://schemas.microsoft.com/office/drawing/2014/main" id="{81B428FD-F589-405C-A8F9-062C03587CEA}"/>
              </a:ext>
            </a:extLst>
          </p:cNvPr>
          <p:cNvSpPr>
            <a:spLocks noGrp="1"/>
          </p:cNvSpPr>
          <p:nvPr>
            <p:ph idx="1"/>
          </p:nvPr>
        </p:nvSpPr>
        <p:spPr/>
        <p:txBody>
          <a:bodyPr>
            <a:normAutofit fontScale="92500"/>
          </a:bodyPr>
          <a:lstStyle/>
          <a:p>
            <a:pPr marL="0" indent="0" algn="l">
              <a:buNone/>
            </a:pPr>
            <a:r>
              <a:rPr lang="en-GB" b="1" i="0" u="none" strike="noStrike" dirty="0">
                <a:solidFill>
                  <a:srgbClr val="374151"/>
                </a:solidFill>
                <a:effectLst/>
                <a:latin typeface="Söhne"/>
              </a:rPr>
              <a:t>Approaches and Techniques: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Quality enhancement focuses on refining the program's components to ensure they meet the desired standards and objectives.</a:t>
            </a:r>
          </a:p>
          <a:p>
            <a:pPr lvl="1"/>
            <a:r>
              <a:rPr lang="en-GB" b="0" i="0" u="none" strike="noStrike" dirty="0">
                <a:solidFill>
                  <a:srgbClr val="374151"/>
                </a:solidFill>
                <a:effectLst/>
                <a:latin typeface="Söhne"/>
              </a:rPr>
              <a:t>Learning reviews involve systematic examinations of the program's processes and outcomes to identify lessons learned and best practices.</a:t>
            </a:r>
          </a:p>
          <a:p>
            <a:pPr lvl="1"/>
            <a:r>
              <a:rPr lang="en-GB" b="0" i="0" u="none" strike="noStrike" dirty="0">
                <a:solidFill>
                  <a:srgbClr val="374151"/>
                </a:solidFill>
                <a:effectLst/>
                <a:latin typeface="Söhne"/>
              </a:rPr>
              <a:t>Reflective practice encourages stakeholders to introspect and critically analyse their experiences, fostering continuous improvement.</a:t>
            </a:r>
          </a:p>
          <a:p>
            <a:pPr marL="0" indent="0" algn="l">
              <a:buNone/>
            </a:pPr>
            <a:r>
              <a:rPr lang="en-GB" b="1" i="0" u="none" strike="noStrike" dirty="0">
                <a:solidFill>
                  <a:srgbClr val="374151"/>
                </a:solidFill>
                <a:effectLst/>
                <a:latin typeface="Söhne"/>
              </a:rPr>
              <a:t>Feedback and Iteration: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insights gained from formative evaluation are not just for passive consumption; they are actively used to inform modifications and refinements.</a:t>
            </a:r>
          </a:p>
          <a:p>
            <a:pPr lvl="1"/>
            <a:r>
              <a:rPr lang="en-GB" b="0" i="0" u="none" strike="noStrike" dirty="0">
                <a:solidFill>
                  <a:srgbClr val="374151"/>
                </a:solidFill>
                <a:effectLst/>
                <a:latin typeface="Söhne"/>
              </a:rPr>
              <a:t>The iterative nature of formative evaluation means that feedback loops are established, allowing for ongoing adjustments based on the evaluation findings.</a:t>
            </a:r>
          </a:p>
          <a:p>
            <a:endParaRPr lang="en-SE" dirty="0"/>
          </a:p>
        </p:txBody>
      </p:sp>
      <p:pic>
        <p:nvPicPr>
          <p:cNvPr id="6" name="Audio 5">
            <a:extLst>
              <a:ext uri="{FF2B5EF4-FFF2-40B4-BE49-F238E27FC236}">
                <a16:creationId xmlns:a16="http://schemas.microsoft.com/office/drawing/2014/main" id="{B9413DF3-A04A-0962-FE4B-2846C89581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80906274"/>
      </p:ext>
    </p:extLst>
  </p:cSld>
  <p:clrMapOvr>
    <a:masterClrMapping/>
  </p:clrMapOvr>
  <mc:AlternateContent xmlns:mc="http://schemas.openxmlformats.org/markup-compatibility/2006" xmlns:p14="http://schemas.microsoft.com/office/powerpoint/2010/main">
    <mc:Choice Requires="p14">
      <p:transition spd="slow" p14:dur="2000" advTm="65290"/>
    </mc:Choice>
    <mc:Fallback xmlns="">
      <p:transition spd="slow" advTm="65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D8D6-E3DC-EA1B-FBFA-2FB1F9FD34F1}"/>
              </a:ext>
            </a:extLst>
          </p:cNvPr>
          <p:cNvSpPr>
            <a:spLocks noGrp="1"/>
          </p:cNvSpPr>
          <p:nvPr>
            <p:ph type="title"/>
          </p:nvPr>
        </p:nvSpPr>
        <p:spPr/>
        <p:txBody>
          <a:bodyPr>
            <a:normAutofit/>
          </a:bodyPr>
          <a:lstStyle/>
          <a:p>
            <a:r>
              <a:rPr lang="en-GB" b="1" i="0" u="none" strike="noStrike" dirty="0">
                <a:effectLst/>
                <a:latin typeface="Söhne"/>
              </a:rPr>
              <a:t>Application of Formative Evaluation</a:t>
            </a:r>
            <a:endParaRPr lang="en-SE" dirty="0"/>
          </a:p>
        </p:txBody>
      </p:sp>
      <p:sp>
        <p:nvSpPr>
          <p:cNvPr id="3" name="Content Placeholder 2">
            <a:extLst>
              <a:ext uri="{FF2B5EF4-FFF2-40B4-BE49-F238E27FC236}">
                <a16:creationId xmlns:a16="http://schemas.microsoft.com/office/drawing/2014/main" id="{6F0AD72C-AC8E-AC67-F19C-5FD177E28910}"/>
              </a:ext>
            </a:extLst>
          </p:cNvPr>
          <p:cNvSpPr>
            <a:spLocks noGrp="1"/>
          </p:cNvSpPr>
          <p:nvPr>
            <p:ph idx="1"/>
          </p:nvPr>
        </p:nvSpPr>
        <p:spPr/>
        <p:txBody>
          <a:bodyPr>
            <a:normAutofit lnSpcReduction="10000"/>
          </a:bodyPr>
          <a:lstStyle/>
          <a:p>
            <a:pPr algn="l"/>
            <a:r>
              <a:rPr lang="en-GB" b="1" i="0" u="none" strike="noStrike" dirty="0">
                <a:solidFill>
                  <a:srgbClr val="374151"/>
                </a:solidFill>
                <a:effectLst/>
                <a:latin typeface="Söhne"/>
              </a:rPr>
              <a:t>Introduction</a:t>
            </a:r>
          </a:p>
          <a:p>
            <a:pPr lvl="1"/>
            <a:r>
              <a:rPr lang="en-GB" b="0" i="0" u="none" strike="noStrike" dirty="0">
                <a:solidFill>
                  <a:srgbClr val="374151"/>
                </a:solidFill>
                <a:effectLst/>
                <a:latin typeface="Söhne"/>
              </a:rPr>
              <a:t>The initiative to integrate specialised trained nurses into the existing neurological department at the National Hospital was a significant step towards enhancing patient care for those with neurodegenerative diseases. To ensure the program's success from its inception, a formative evaluation was deemed essential.</a:t>
            </a:r>
          </a:p>
          <a:p>
            <a:pPr algn="l"/>
            <a:r>
              <a:rPr lang="en-GB" b="1" i="0" u="none" strike="noStrike" dirty="0">
                <a:solidFill>
                  <a:srgbClr val="374151"/>
                </a:solidFill>
                <a:effectLst/>
                <a:latin typeface="Söhne"/>
              </a:rPr>
              <a:t>Purpose and Timing:</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formative evaluation was initiated during the early stages of the program's implementation. Its primary objective was to identify strengths, potential pitfalls, and areas of improvement to ensure smooth integration and optimal patient care.</a:t>
            </a:r>
          </a:p>
          <a:p>
            <a:pPr lvl="1"/>
            <a:r>
              <a:rPr lang="en-GB" b="0" i="0" u="none" strike="noStrike" dirty="0">
                <a:solidFill>
                  <a:srgbClr val="374151"/>
                </a:solidFill>
                <a:effectLst/>
                <a:latin typeface="Söhne"/>
              </a:rPr>
              <a:t>Feedback was continuously sought during the pilot phase and as a mid-term evaluation to make timely adjustments.</a:t>
            </a:r>
          </a:p>
          <a:p>
            <a:endParaRPr lang="en-SE" dirty="0"/>
          </a:p>
        </p:txBody>
      </p:sp>
      <p:pic>
        <p:nvPicPr>
          <p:cNvPr id="6" name="Audio 5">
            <a:extLst>
              <a:ext uri="{FF2B5EF4-FFF2-40B4-BE49-F238E27FC236}">
                <a16:creationId xmlns:a16="http://schemas.microsoft.com/office/drawing/2014/main" id="{DE6ADA6B-FF35-5111-3FED-FCC4D4198E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61913826"/>
      </p:ext>
    </p:extLst>
  </p:cSld>
  <p:clrMapOvr>
    <a:masterClrMapping/>
  </p:clrMapOvr>
  <mc:AlternateContent xmlns:mc="http://schemas.openxmlformats.org/markup-compatibility/2006" xmlns:p14="http://schemas.microsoft.com/office/powerpoint/2010/main">
    <mc:Choice Requires="p14">
      <p:transition spd="slow" p14:dur="2000" advTm="60885"/>
    </mc:Choice>
    <mc:Fallback xmlns="">
      <p:transition spd="slow" advTm="6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9585-E8A1-5D28-76CC-6F2DC0E113DD}"/>
              </a:ext>
            </a:extLst>
          </p:cNvPr>
          <p:cNvSpPr>
            <a:spLocks noGrp="1"/>
          </p:cNvSpPr>
          <p:nvPr>
            <p:ph type="title"/>
          </p:nvPr>
        </p:nvSpPr>
        <p:spPr/>
        <p:txBody>
          <a:bodyPr/>
          <a:lstStyle/>
          <a:p>
            <a:r>
              <a:rPr lang="en-GB" b="1" i="0" u="none" strike="noStrike" dirty="0">
                <a:effectLst/>
                <a:latin typeface="Söhne"/>
              </a:rPr>
              <a:t>Application of Formative Evaluation</a:t>
            </a:r>
            <a:endParaRPr lang="en-SE" dirty="0"/>
          </a:p>
        </p:txBody>
      </p:sp>
      <p:sp>
        <p:nvSpPr>
          <p:cNvPr id="3" name="Content Placeholder 2">
            <a:extLst>
              <a:ext uri="{FF2B5EF4-FFF2-40B4-BE49-F238E27FC236}">
                <a16:creationId xmlns:a16="http://schemas.microsoft.com/office/drawing/2014/main" id="{2A3B1727-4117-E47F-4B9C-57DEAC723480}"/>
              </a:ext>
            </a:extLst>
          </p:cNvPr>
          <p:cNvSpPr>
            <a:spLocks noGrp="1"/>
          </p:cNvSpPr>
          <p:nvPr>
            <p:ph idx="1"/>
          </p:nvPr>
        </p:nvSpPr>
        <p:spPr/>
        <p:txBody>
          <a:bodyPr>
            <a:normAutofit fontScale="92500" lnSpcReduction="10000"/>
          </a:bodyPr>
          <a:lstStyle/>
          <a:p>
            <a:pPr algn="l"/>
            <a:r>
              <a:rPr lang="en-GB" b="1" i="0" u="none" strike="noStrike" dirty="0">
                <a:solidFill>
                  <a:srgbClr val="374151"/>
                </a:solidFill>
                <a:effectLst/>
                <a:latin typeface="Söhne"/>
              </a:rPr>
              <a:t>Stakeholder Involvement: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Active participation from a diverse group of stakeholders was encouraged, including program managers, medical staff, specialised nurses undergoing training, and even some patients and their families.</a:t>
            </a:r>
          </a:p>
          <a:p>
            <a:pPr lvl="1"/>
            <a:r>
              <a:rPr lang="en-GB" b="0" i="0" u="none" strike="noStrike" dirty="0">
                <a:solidFill>
                  <a:srgbClr val="374151"/>
                </a:solidFill>
                <a:effectLst/>
                <a:latin typeface="Söhne"/>
              </a:rPr>
              <a:t>By fostering an open environment, the hospital ensured that all participants felt valued and were more inclined to provide honest feedback and suggestions.</a:t>
            </a:r>
          </a:p>
          <a:p>
            <a:pPr algn="l"/>
            <a:r>
              <a:rPr lang="en-GB" b="1" i="0" u="none" strike="noStrike" dirty="0">
                <a:solidFill>
                  <a:srgbClr val="374151"/>
                </a:solidFill>
                <a:effectLst/>
                <a:latin typeface="Söhne"/>
              </a:rPr>
              <a:t>Data Collection and Analysis:</a:t>
            </a:r>
            <a:endParaRPr lang="en-GB" b="0" i="0" u="none" strike="noStrike" dirty="0">
              <a:solidFill>
                <a:srgbClr val="374151"/>
              </a:solidFill>
              <a:effectLst/>
              <a:latin typeface="Söhne"/>
            </a:endParaRPr>
          </a:p>
          <a:p>
            <a:pPr lvl="1"/>
            <a:r>
              <a:rPr lang="en-GB" b="1" i="0" u="none" strike="noStrike" dirty="0">
                <a:solidFill>
                  <a:srgbClr val="374151"/>
                </a:solidFill>
                <a:effectLst/>
                <a:latin typeface="Söhne"/>
              </a:rPr>
              <a:t>Quantitative Methods:</a:t>
            </a:r>
            <a:r>
              <a:rPr lang="en-GB" b="0" i="0" u="none" strike="noStrike" dirty="0">
                <a:solidFill>
                  <a:srgbClr val="374151"/>
                </a:solidFill>
                <a:effectLst/>
                <a:latin typeface="Söhne"/>
              </a:rPr>
              <a:t> Surveys were distributed among medical staff to gauge their initial perceptions of the program and identify any logistical or operational challenges.</a:t>
            </a:r>
          </a:p>
          <a:p>
            <a:pPr lvl="1"/>
            <a:r>
              <a:rPr lang="en-GB" b="1" i="0" u="none" strike="noStrike" dirty="0">
                <a:solidFill>
                  <a:srgbClr val="374151"/>
                </a:solidFill>
                <a:effectLst/>
                <a:latin typeface="Söhne"/>
              </a:rPr>
              <a:t>Qualitative Methods:</a:t>
            </a:r>
            <a:r>
              <a:rPr lang="en-GB" b="0" i="0" u="none" strike="noStrike" dirty="0">
                <a:solidFill>
                  <a:srgbClr val="374151"/>
                </a:solidFill>
                <a:effectLst/>
                <a:latin typeface="Söhne"/>
              </a:rPr>
              <a:t> Focus group discussions with the specialised nurses provided insights into their training experiences, challenges faced during integration, and suggestions for improvement. Interviews with patients and families offered perspectives on the perceived changes in care quality.</a:t>
            </a:r>
          </a:p>
          <a:p>
            <a:endParaRPr lang="en-SE" dirty="0"/>
          </a:p>
        </p:txBody>
      </p:sp>
      <p:pic>
        <p:nvPicPr>
          <p:cNvPr id="6" name="Audio 5">
            <a:extLst>
              <a:ext uri="{FF2B5EF4-FFF2-40B4-BE49-F238E27FC236}">
                <a16:creationId xmlns:a16="http://schemas.microsoft.com/office/drawing/2014/main" id="{330E7D4A-1709-E50A-9E65-5A31D998F0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90414983"/>
      </p:ext>
    </p:extLst>
  </p:cSld>
  <p:clrMapOvr>
    <a:masterClrMapping/>
  </p:clrMapOvr>
  <mc:AlternateContent xmlns:mc="http://schemas.openxmlformats.org/markup-compatibility/2006" xmlns:p14="http://schemas.microsoft.com/office/powerpoint/2010/main">
    <mc:Choice Requires="p14">
      <p:transition spd="slow" p14:dur="2000" advTm="67658"/>
    </mc:Choice>
    <mc:Fallback xmlns="">
      <p:transition spd="slow" advTm="6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5C7C-53F0-C5BA-680B-55A66DE147EB}"/>
              </a:ext>
            </a:extLst>
          </p:cNvPr>
          <p:cNvSpPr>
            <a:spLocks noGrp="1"/>
          </p:cNvSpPr>
          <p:nvPr>
            <p:ph type="title"/>
          </p:nvPr>
        </p:nvSpPr>
        <p:spPr/>
        <p:txBody>
          <a:bodyPr/>
          <a:lstStyle/>
          <a:p>
            <a:r>
              <a:rPr lang="en-GB" b="1" i="0" u="none" strike="noStrike" dirty="0">
                <a:effectLst/>
                <a:latin typeface="Söhne"/>
              </a:rPr>
              <a:t>Application of Formative Evaluation</a:t>
            </a:r>
            <a:endParaRPr lang="en-SE" dirty="0"/>
          </a:p>
        </p:txBody>
      </p:sp>
      <p:sp>
        <p:nvSpPr>
          <p:cNvPr id="3" name="Content Placeholder 2">
            <a:extLst>
              <a:ext uri="{FF2B5EF4-FFF2-40B4-BE49-F238E27FC236}">
                <a16:creationId xmlns:a16="http://schemas.microsoft.com/office/drawing/2014/main" id="{AEDE4F1C-41E8-3ED7-CC96-1904F8A7CCA2}"/>
              </a:ext>
            </a:extLst>
          </p:cNvPr>
          <p:cNvSpPr>
            <a:spLocks noGrp="1"/>
          </p:cNvSpPr>
          <p:nvPr>
            <p:ph idx="1"/>
          </p:nvPr>
        </p:nvSpPr>
        <p:spPr/>
        <p:txBody>
          <a:bodyPr>
            <a:normAutofit fontScale="92500" lnSpcReduction="20000"/>
          </a:bodyPr>
          <a:lstStyle/>
          <a:p>
            <a:pPr algn="l"/>
            <a:r>
              <a:rPr lang="en-GB" b="1" i="0" u="none" strike="noStrike" dirty="0">
                <a:solidFill>
                  <a:srgbClr val="374151"/>
                </a:solidFill>
                <a:effectLst/>
                <a:latin typeface="Söhne"/>
              </a:rPr>
              <a:t>Approaches and Techniques:</a:t>
            </a:r>
            <a:endParaRPr lang="en-GB" b="0" i="0" u="none" strike="noStrike" dirty="0">
              <a:solidFill>
                <a:srgbClr val="374151"/>
              </a:solidFill>
              <a:effectLst/>
              <a:latin typeface="Söhne"/>
            </a:endParaRPr>
          </a:p>
          <a:p>
            <a:pPr lvl="1"/>
            <a:r>
              <a:rPr lang="en-GB" b="1" i="0" u="none" strike="noStrike" dirty="0">
                <a:solidFill>
                  <a:srgbClr val="374151"/>
                </a:solidFill>
                <a:effectLst/>
                <a:latin typeface="Söhne"/>
              </a:rPr>
              <a:t>Quality Enhancement:</a:t>
            </a:r>
            <a:r>
              <a:rPr lang="en-GB" b="0" i="0" u="none" strike="noStrike" dirty="0">
                <a:solidFill>
                  <a:srgbClr val="374151"/>
                </a:solidFill>
                <a:effectLst/>
                <a:latin typeface="Söhne"/>
              </a:rPr>
              <a:t> Regular reviews were conducted to ensure that the training modules for the specialised nurses met the desired standards and were aligned with the unique needs of neurodegenerative patients.</a:t>
            </a:r>
          </a:p>
          <a:p>
            <a:pPr lvl="1"/>
            <a:r>
              <a:rPr lang="en-GB" b="1" i="0" u="none" strike="noStrike" dirty="0">
                <a:solidFill>
                  <a:srgbClr val="374151"/>
                </a:solidFill>
                <a:effectLst/>
                <a:latin typeface="Söhne"/>
              </a:rPr>
              <a:t>Learning Reviews:</a:t>
            </a:r>
            <a:r>
              <a:rPr lang="en-GB" b="0" i="0" u="none" strike="noStrike" dirty="0">
                <a:solidFill>
                  <a:srgbClr val="374151"/>
                </a:solidFill>
                <a:effectLst/>
                <a:latin typeface="Söhne"/>
              </a:rPr>
              <a:t> Periodic meetings were held with the program's core team to discuss the program's progress, share lessons learned, and identify best practices.</a:t>
            </a:r>
          </a:p>
          <a:p>
            <a:pPr lvl="1"/>
            <a:r>
              <a:rPr lang="en-GB" b="1" i="0" u="none" strike="noStrike" dirty="0">
                <a:solidFill>
                  <a:srgbClr val="374151"/>
                </a:solidFill>
                <a:effectLst/>
                <a:latin typeface="Söhne"/>
              </a:rPr>
              <a:t>Reflective Practice:</a:t>
            </a:r>
            <a:r>
              <a:rPr lang="en-GB" b="0" i="0" u="none" strike="noStrike" dirty="0">
                <a:solidFill>
                  <a:srgbClr val="374151"/>
                </a:solidFill>
                <a:effectLst/>
                <a:latin typeface="Söhne"/>
              </a:rPr>
              <a:t> Medical staff and nurses were encouraged to maintain reflective journals, documenting their experiences, challenges, and insights, fostering a culture of continuous learning and improvement.</a:t>
            </a:r>
          </a:p>
          <a:p>
            <a:pPr algn="l"/>
            <a:r>
              <a:rPr lang="en-GB" b="1" i="0" u="none" strike="noStrike" dirty="0">
                <a:solidFill>
                  <a:srgbClr val="374151"/>
                </a:solidFill>
                <a:effectLst/>
                <a:latin typeface="Söhne"/>
              </a:rPr>
              <a:t>Feedback and Iteration: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Insights from the formative evaluation were not merely documented but were actively used to refine the program. For instance, if a particular training module was identified as lacking, it was revised based on the feedback.</a:t>
            </a:r>
          </a:p>
          <a:p>
            <a:pPr lvl="1"/>
            <a:r>
              <a:rPr lang="en-GB" b="0" i="0" u="none" strike="noStrike" dirty="0">
                <a:solidFill>
                  <a:srgbClr val="374151"/>
                </a:solidFill>
                <a:effectLst/>
                <a:latin typeface="Söhne"/>
              </a:rPr>
              <a:t>Regular feedback loops ensured that the program was agile, adapting to the evolving needs of both the medical staff and the patients.</a:t>
            </a:r>
          </a:p>
          <a:p>
            <a:endParaRPr lang="en-SE" dirty="0"/>
          </a:p>
        </p:txBody>
      </p:sp>
      <p:pic>
        <p:nvPicPr>
          <p:cNvPr id="6" name="Audio 5">
            <a:extLst>
              <a:ext uri="{FF2B5EF4-FFF2-40B4-BE49-F238E27FC236}">
                <a16:creationId xmlns:a16="http://schemas.microsoft.com/office/drawing/2014/main" id="{AD834AF7-EAD2-5D73-AD95-20D7312DC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46951686"/>
      </p:ext>
    </p:extLst>
  </p:cSld>
  <p:clrMapOvr>
    <a:masterClrMapping/>
  </p:clrMapOvr>
  <mc:AlternateContent xmlns:mc="http://schemas.openxmlformats.org/markup-compatibility/2006" xmlns:p14="http://schemas.microsoft.com/office/powerpoint/2010/main">
    <mc:Choice Requires="p14">
      <p:transition spd="slow" p14:dur="2000" advTm="74319"/>
    </mc:Choice>
    <mc:Fallback xmlns="">
      <p:transition spd="slow" advTm="7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A164-086D-82D1-B35D-4700EAD8DE26}"/>
              </a:ext>
            </a:extLst>
          </p:cNvPr>
          <p:cNvSpPr>
            <a:spLocks noGrp="1"/>
          </p:cNvSpPr>
          <p:nvPr>
            <p:ph type="title"/>
          </p:nvPr>
        </p:nvSpPr>
        <p:spPr/>
        <p:txBody>
          <a:bodyPr/>
          <a:lstStyle/>
          <a:p>
            <a:pPr algn="ctr"/>
            <a:r>
              <a:rPr lang="en-SE" b="1" dirty="0"/>
              <a:t>Accountability</a:t>
            </a:r>
            <a:r>
              <a:rPr lang="en-SE" dirty="0"/>
              <a:t> </a:t>
            </a:r>
          </a:p>
        </p:txBody>
      </p:sp>
      <p:sp>
        <p:nvSpPr>
          <p:cNvPr id="3" name="Content Placeholder 2">
            <a:extLst>
              <a:ext uri="{FF2B5EF4-FFF2-40B4-BE49-F238E27FC236}">
                <a16:creationId xmlns:a16="http://schemas.microsoft.com/office/drawing/2014/main" id="{ACDB3787-3A4E-FEB7-B1D3-8D0247CA8633}"/>
              </a:ext>
            </a:extLst>
          </p:cNvPr>
          <p:cNvSpPr>
            <a:spLocks noGrp="1"/>
          </p:cNvSpPr>
          <p:nvPr>
            <p:ph idx="1"/>
          </p:nvPr>
        </p:nvSpPr>
        <p:spPr/>
        <p:txBody>
          <a:bodyPr/>
          <a:lstStyle/>
          <a:p>
            <a:r>
              <a:rPr lang="en-GB" b="1" i="0" u="none" strike="noStrike" dirty="0">
                <a:effectLst/>
                <a:latin typeface="Söhne"/>
              </a:rPr>
              <a:t>Introduction: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Accountability evaluation is a rigorous process that assesses whether a program or intervention has met its promised deliverables and objectives. Rooted in the principles of responsibility and transparency, this type of evaluation ensures that programs are held to the standards they set for themselves and are answerable to external stakeholders, especially those funding or overseeing the program.</a:t>
            </a:r>
            <a:endParaRPr lang="en-SE" dirty="0"/>
          </a:p>
        </p:txBody>
      </p:sp>
      <p:pic>
        <p:nvPicPr>
          <p:cNvPr id="8" name="Audio 7">
            <a:extLst>
              <a:ext uri="{FF2B5EF4-FFF2-40B4-BE49-F238E27FC236}">
                <a16:creationId xmlns:a16="http://schemas.microsoft.com/office/drawing/2014/main" id="{797CF42C-A646-4B5E-A25E-6882D5E95F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39440174"/>
      </p:ext>
    </p:extLst>
  </p:cSld>
  <p:clrMapOvr>
    <a:masterClrMapping/>
  </p:clrMapOvr>
  <mc:AlternateContent xmlns:mc="http://schemas.openxmlformats.org/markup-compatibility/2006" xmlns:p14="http://schemas.microsoft.com/office/powerpoint/2010/main">
    <mc:Choice Requires="p14">
      <p:transition spd="slow" p14:dur="2000" advTm="38506"/>
    </mc:Choice>
    <mc:Fallback xmlns="">
      <p:transition spd="slow" advTm="38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C2C5-1D08-30C4-6F61-6F8750155734}"/>
              </a:ext>
            </a:extLst>
          </p:cNvPr>
          <p:cNvSpPr>
            <a:spLocks noGrp="1"/>
          </p:cNvSpPr>
          <p:nvPr>
            <p:ph type="title"/>
          </p:nvPr>
        </p:nvSpPr>
        <p:spPr/>
        <p:txBody>
          <a:bodyPr/>
          <a:lstStyle/>
          <a:p>
            <a:r>
              <a:rPr lang="en-SE" dirty="0"/>
              <a:t>Learning objectives </a:t>
            </a:r>
          </a:p>
        </p:txBody>
      </p:sp>
      <p:sp>
        <p:nvSpPr>
          <p:cNvPr id="3" name="Content Placeholder 2">
            <a:extLst>
              <a:ext uri="{FF2B5EF4-FFF2-40B4-BE49-F238E27FC236}">
                <a16:creationId xmlns:a16="http://schemas.microsoft.com/office/drawing/2014/main" id="{13F5AEB0-4AED-ADB7-92D3-1BF09554E9C3}"/>
              </a:ext>
            </a:extLst>
          </p:cNvPr>
          <p:cNvSpPr>
            <a:spLocks noGrp="1"/>
          </p:cNvSpPr>
          <p:nvPr>
            <p:ph idx="1"/>
          </p:nvPr>
        </p:nvSpPr>
        <p:spPr/>
        <p:txBody>
          <a:bodyPr>
            <a:normAutofit/>
          </a:bodyPr>
          <a:lstStyle/>
          <a:p>
            <a:pPr lvl="1"/>
            <a:r>
              <a:rPr lang="en-GB" b="0" i="0" u="none" strike="noStrike" dirty="0">
                <a:solidFill>
                  <a:srgbClr val="374151"/>
                </a:solidFill>
                <a:effectLst/>
                <a:latin typeface="Söhne"/>
              </a:rPr>
              <a:t>Define and describe the key characteristics of each of the six evaluation modules.</a:t>
            </a:r>
          </a:p>
          <a:p>
            <a:pPr lvl="1"/>
            <a:r>
              <a:rPr lang="en-GB" b="0" i="0" u="none" strike="noStrike" dirty="0">
                <a:solidFill>
                  <a:srgbClr val="374151"/>
                </a:solidFill>
                <a:effectLst/>
                <a:latin typeface="Söhne"/>
              </a:rPr>
              <a:t>Apply appropriate evaluation methodologies to hypothetical program scenarios, demonstrating an understanding of each module's unique focus and approach.</a:t>
            </a:r>
          </a:p>
          <a:p>
            <a:pPr lvl="1"/>
            <a:r>
              <a:rPr lang="en-GB" b="0" i="0" u="none" strike="noStrike" dirty="0">
                <a:solidFill>
                  <a:srgbClr val="374151"/>
                </a:solidFill>
                <a:effectLst/>
                <a:latin typeface="Söhne"/>
              </a:rPr>
              <a:t>Differentiate between the six evaluation modules, analysing their unique purposes, stakeholders, and contexts of application.</a:t>
            </a:r>
          </a:p>
          <a:p>
            <a:pPr lvl="1"/>
            <a:r>
              <a:rPr lang="en-GB" b="0" i="0" u="none" strike="noStrike" dirty="0">
                <a:solidFill>
                  <a:srgbClr val="374151"/>
                </a:solidFill>
                <a:effectLst/>
                <a:latin typeface="Söhne"/>
              </a:rPr>
              <a:t>Integrate insights from the six evaluation modules to formulate recommendations for enhancing the effectiveness and efficiency of program evaluations.</a:t>
            </a:r>
          </a:p>
          <a:p>
            <a:pPr lvl="1"/>
            <a:r>
              <a:rPr lang="en-GB" b="0" i="0" u="none" strike="noStrike" dirty="0">
                <a:solidFill>
                  <a:srgbClr val="374151"/>
                </a:solidFill>
                <a:effectLst/>
                <a:latin typeface="Söhne"/>
              </a:rPr>
              <a:t>Critically assess the strengths and limitations of each evaluation module in various program contexts, recommending the most suitable evaluation approach based on specific program objectives and stakeholder needs.</a:t>
            </a:r>
          </a:p>
          <a:p>
            <a:endParaRPr lang="en-SE" dirty="0"/>
          </a:p>
        </p:txBody>
      </p:sp>
      <p:pic>
        <p:nvPicPr>
          <p:cNvPr id="15" name="Audio 14">
            <a:extLst>
              <a:ext uri="{FF2B5EF4-FFF2-40B4-BE49-F238E27FC236}">
                <a16:creationId xmlns:a16="http://schemas.microsoft.com/office/drawing/2014/main" id="{B4363B5E-C5D1-9BFA-7855-EC8AB5F3F9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12030603"/>
      </p:ext>
    </p:extLst>
  </p:cSld>
  <p:clrMapOvr>
    <a:masterClrMapping/>
  </p:clrMapOvr>
  <mc:AlternateContent xmlns:mc="http://schemas.openxmlformats.org/markup-compatibility/2006" xmlns:p14="http://schemas.microsoft.com/office/powerpoint/2010/main">
    <mc:Choice Requires="p14">
      <p:transition spd="slow" p14:dur="2000" advTm="69589"/>
    </mc:Choice>
    <mc:Fallback xmlns="">
      <p:transition spd="slow" advTm="6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86A0-3A02-FCA5-A275-EEEC79F2D3DC}"/>
              </a:ext>
            </a:extLst>
          </p:cNvPr>
          <p:cNvSpPr>
            <a:spLocks noGrp="1"/>
          </p:cNvSpPr>
          <p:nvPr>
            <p:ph type="title"/>
          </p:nvPr>
        </p:nvSpPr>
        <p:spPr/>
        <p:txBody>
          <a:bodyPr/>
          <a:lstStyle/>
          <a:p>
            <a:pPr algn="ctr"/>
            <a:r>
              <a:rPr lang="en-SE" b="1" dirty="0"/>
              <a:t>Accountability</a:t>
            </a:r>
            <a:endParaRPr lang="en-SE" dirty="0"/>
          </a:p>
        </p:txBody>
      </p:sp>
      <p:sp>
        <p:nvSpPr>
          <p:cNvPr id="3" name="Content Placeholder 2">
            <a:extLst>
              <a:ext uri="{FF2B5EF4-FFF2-40B4-BE49-F238E27FC236}">
                <a16:creationId xmlns:a16="http://schemas.microsoft.com/office/drawing/2014/main" id="{1E812294-B148-1DB2-D2C8-02ED93027B1B}"/>
              </a:ext>
            </a:extLst>
          </p:cNvPr>
          <p:cNvSpPr>
            <a:spLocks noGrp="1"/>
          </p:cNvSpPr>
          <p:nvPr>
            <p:ph idx="1"/>
          </p:nvPr>
        </p:nvSpPr>
        <p:spPr/>
        <p:txBody>
          <a:bodyPr>
            <a:normAutofit fontScale="92500" lnSpcReduction="10000"/>
          </a:bodyPr>
          <a:lstStyle/>
          <a:p>
            <a:pPr marL="0" indent="0" algn="l">
              <a:buNone/>
            </a:pPr>
            <a:r>
              <a:rPr lang="en-GB" b="1" i="0" u="none" strike="noStrike" dirty="0">
                <a:solidFill>
                  <a:srgbClr val="374151"/>
                </a:solidFill>
                <a:effectLst/>
                <a:latin typeface="Söhne"/>
              </a:rPr>
              <a:t>Purpose and Focus: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central aim of accountability evaluation is to determine if a program has delivered on its commitments. It seeks to answer the fundamental question: "Did the program do what it said it would do?"</a:t>
            </a:r>
          </a:p>
          <a:p>
            <a:pPr lvl="1"/>
            <a:r>
              <a:rPr lang="en-GB" b="0" i="0" u="none" strike="noStrike" dirty="0">
                <a:solidFill>
                  <a:srgbClr val="374151"/>
                </a:solidFill>
                <a:effectLst/>
                <a:latin typeface="Söhne"/>
              </a:rPr>
              <a:t>This form of evaluation is intrinsically linked to performance measurement, assessing the extent to which a program's outcomes align with its stated objectives.</a:t>
            </a:r>
          </a:p>
          <a:p>
            <a:pPr marL="0" indent="0" algn="l">
              <a:buNone/>
            </a:pPr>
            <a:r>
              <a:rPr lang="en-GB" b="1" i="0" u="none" strike="noStrike" dirty="0">
                <a:solidFill>
                  <a:srgbClr val="374151"/>
                </a:solidFill>
                <a:effectLst/>
                <a:latin typeface="Söhne"/>
              </a:rPr>
              <a:t>Stakeholder Involvement: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Accountability evaluation is heavily oriented towards external stakeholders, such as funders, regulatory bodies, or governing agencies. These entities have a vested interest in ensuring that the program delivers on its promises and utilises resources effectively.</a:t>
            </a:r>
          </a:p>
          <a:p>
            <a:pPr lvl="1"/>
            <a:r>
              <a:rPr lang="en-GB" b="0" i="0" u="none" strike="noStrike" dirty="0">
                <a:solidFill>
                  <a:srgbClr val="374151"/>
                </a:solidFill>
                <a:effectLst/>
                <a:latin typeface="Söhne"/>
              </a:rPr>
              <a:t>Their involvement ensures that the evaluation process is transparent, unbiased, and adheres to established standards.</a:t>
            </a:r>
          </a:p>
          <a:p>
            <a:endParaRPr lang="en-SE" dirty="0"/>
          </a:p>
        </p:txBody>
      </p:sp>
      <p:pic>
        <p:nvPicPr>
          <p:cNvPr id="7" name="Audio 6">
            <a:extLst>
              <a:ext uri="{FF2B5EF4-FFF2-40B4-BE49-F238E27FC236}">
                <a16:creationId xmlns:a16="http://schemas.microsoft.com/office/drawing/2014/main" id="{C050449B-1031-AE25-994F-802347D1F9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75216368"/>
      </p:ext>
    </p:extLst>
  </p:cSld>
  <p:clrMapOvr>
    <a:masterClrMapping/>
  </p:clrMapOvr>
  <mc:AlternateContent xmlns:mc="http://schemas.openxmlformats.org/markup-compatibility/2006" xmlns:p14="http://schemas.microsoft.com/office/powerpoint/2010/main">
    <mc:Choice Requires="p14">
      <p:transition spd="slow" p14:dur="2000" advTm="68021"/>
    </mc:Choice>
    <mc:Fallback xmlns="">
      <p:transition spd="slow" advTm="6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1040-900E-E0F0-6119-D05F8F4E5516}"/>
              </a:ext>
            </a:extLst>
          </p:cNvPr>
          <p:cNvSpPr>
            <a:spLocks noGrp="1"/>
          </p:cNvSpPr>
          <p:nvPr>
            <p:ph type="title"/>
          </p:nvPr>
        </p:nvSpPr>
        <p:spPr/>
        <p:txBody>
          <a:bodyPr/>
          <a:lstStyle/>
          <a:p>
            <a:pPr algn="ctr"/>
            <a:r>
              <a:rPr lang="en-SE" b="1" dirty="0"/>
              <a:t>Accountability</a:t>
            </a:r>
            <a:endParaRPr lang="en-SE" dirty="0"/>
          </a:p>
        </p:txBody>
      </p:sp>
      <p:sp>
        <p:nvSpPr>
          <p:cNvPr id="3" name="Content Placeholder 2">
            <a:extLst>
              <a:ext uri="{FF2B5EF4-FFF2-40B4-BE49-F238E27FC236}">
                <a16:creationId xmlns:a16="http://schemas.microsoft.com/office/drawing/2014/main" id="{F07847A2-C91D-4DC3-4024-FCED3E6BE0FC}"/>
              </a:ext>
            </a:extLst>
          </p:cNvPr>
          <p:cNvSpPr>
            <a:spLocks noGrp="1"/>
          </p:cNvSpPr>
          <p:nvPr>
            <p:ph idx="1"/>
          </p:nvPr>
        </p:nvSpPr>
        <p:spPr/>
        <p:txBody>
          <a:bodyPr>
            <a:normAutofit fontScale="92500"/>
          </a:bodyPr>
          <a:lstStyle/>
          <a:p>
            <a:pPr marL="0" indent="0" algn="l">
              <a:buNone/>
            </a:pPr>
            <a:r>
              <a:rPr lang="en-GB" b="1" i="0" u="none" strike="noStrike" dirty="0">
                <a:solidFill>
                  <a:srgbClr val="374151"/>
                </a:solidFill>
                <a:effectLst/>
                <a:latin typeface="Söhne"/>
              </a:rPr>
              <a:t>Accountability and Responsibility:</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If a program's performance is found to be inadequate or not aligned with its commitments, accountability evaluation identifies the entities or individuals responsible.</a:t>
            </a:r>
          </a:p>
          <a:p>
            <a:pPr lvl="1"/>
            <a:r>
              <a:rPr lang="en-GB" b="0" i="0" u="none" strike="noStrike" dirty="0">
                <a:solidFill>
                  <a:srgbClr val="374151"/>
                </a:solidFill>
                <a:effectLst/>
                <a:latin typeface="Söhne"/>
              </a:rPr>
              <a:t>This process ensures that there are consequences for underperformance, ranging from program modifications to more severe repercussions for those accountable.</a:t>
            </a:r>
          </a:p>
          <a:p>
            <a:pPr marL="0" indent="0" algn="l">
              <a:buNone/>
            </a:pPr>
            <a:r>
              <a:rPr lang="en-GB" b="1" i="0" u="none" strike="noStrike" dirty="0">
                <a:solidFill>
                  <a:srgbClr val="374151"/>
                </a:solidFill>
                <a:effectLst/>
                <a:latin typeface="Söhne"/>
              </a:rPr>
              <a:t>Feedback and Recommendations: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results of an accountability evaluation are not just diagnostic but also prescriptive. They provide feedback on areas of improvement and offer recommendations to enhance program effectiveness.</a:t>
            </a:r>
          </a:p>
          <a:p>
            <a:pPr lvl="1"/>
            <a:r>
              <a:rPr lang="en-GB" b="0" i="0" u="none" strike="noStrike" dirty="0">
                <a:solidFill>
                  <a:srgbClr val="374151"/>
                </a:solidFill>
                <a:effectLst/>
                <a:latin typeface="Söhne"/>
              </a:rPr>
              <a:t>This feedback loop ensures that programs continuously strive to meet or exceed their commitments, fostering a culture of responsibility and excellence.</a:t>
            </a:r>
          </a:p>
          <a:p>
            <a:endParaRPr lang="en-SE" dirty="0"/>
          </a:p>
        </p:txBody>
      </p:sp>
      <p:pic>
        <p:nvPicPr>
          <p:cNvPr id="6" name="Audio 5">
            <a:extLst>
              <a:ext uri="{FF2B5EF4-FFF2-40B4-BE49-F238E27FC236}">
                <a16:creationId xmlns:a16="http://schemas.microsoft.com/office/drawing/2014/main" id="{5E54E5CE-BB74-E6AA-60C5-E1E50DC3D0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03041765"/>
      </p:ext>
    </p:extLst>
  </p:cSld>
  <p:clrMapOvr>
    <a:masterClrMapping/>
  </p:clrMapOvr>
  <mc:AlternateContent xmlns:mc="http://schemas.openxmlformats.org/markup-compatibility/2006" xmlns:p14="http://schemas.microsoft.com/office/powerpoint/2010/main">
    <mc:Choice Requires="p14">
      <p:transition spd="slow" p14:dur="2000" advTm="63712"/>
    </mc:Choice>
    <mc:Fallback xmlns="">
      <p:transition spd="slow" advTm="6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7743-54AA-7DD2-F9CC-68D87FDD35C6}"/>
              </a:ext>
            </a:extLst>
          </p:cNvPr>
          <p:cNvSpPr>
            <a:spLocks noGrp="1"/>
          </p:cNvSpPr>
          <p:nvPr>
            <p:ph type="title"/>
          </p:nvPr>
        </p:nvSpPr>
        <p:spPr/>
        <p:txBody>
          <a:bodyPr>
            <a:normAutofit/>
          </a:bodyPr>
          <a:lstStyle/>
          <a:p>
            <a:r>
              <a:rPr lang="en-GB" b="1" i="0" u="none" strike="noStrike" dirty="0">
                <a:effectLst/>
                <a:latin typeface="Söhne"/>
              </a:rPr>
              <a:t>Application of Accountability Evaluation</a:t>
            </a:r>
            <a:endParaRPr lang="en-SE" dirty="0"/>
          </a:p>
        </p:txBody>
      </p:sp>
      <p:sp>
        <p:nvSpPr>
          <p:cNvPr id="3" name="Content Placeholder 2">
            <a:extLst>
              <a:ext uri="{FF2B5EF4-FFF2-40B4-BE49-F238E27FC236}">
                <a16:creationId xmlns:a16="http://schemas.microsoft.com/office/drawing/2014/main" id="{7C346379-BBB5-8C66-6C9A-5CC29DE4EFF3}"/>
              </a:ext>
            </a:extLst>
          </p:cNvPr>
          <p:cNvSpPr>
            <a:spLocks noGrp="1"/>
          </p:cNvSpPr>
          <p:nvPr>
            <p:ph idx="1"/>
          </p:nvPr>
        </p:nvSpPr>
        <p:spPr/>
        <p:txBody>
          <a:bodyPr>
            <a:normAutofit fontScale="92500" lnSpcReduction="10000"/>
          </a:bodyPr>
          <a:lstStyle/>
          <a:p>
            <a:pPr algn="l"/>
            <a:r>
              <a:rPr lang="en-GB" b="1" i="0" u="none" strike="noStrike" dirty="0">
                <a:solidFill>
                  <a:srgbClr val="374151"/>
                </a:solidFill>
                <a:effectLst/>
                <a:latin typeface="Söhne"/>
              </a:rPr>
              <a:t>Introduction: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The initiative to integrate specialised trained nurses into the existing neurological department at the National Hospital was a strategic move to enhance patient care for those with neurodegenerative diseases. Given the significance of this initiative and the resources invested, an accountability evaluation was deemed essential to ensure that the program met its promised deliverables.</a:t>
            </a:r>
          </a:p>
          <a:p>
            <a:pPr algn="l"/>
            <a:r>
              <a:rPr lang="en-GB" b="1" i="0" u="none" strike="noStrike" dirty="0">
                <a:solidFill>
                  <a:srgbClr val="374151"/>
                </a:solidFill>
                <a:effectLst/>
                <a:latin typeface="Söhne"/>
              </a:rPr>
              <a:t>Purpose and Focus: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accountability evaluation aimed to assess whether the integration of specialised trained nurses led to the anticipated improvements in patient care, as initially promised by the hospital's management.</a:t>
            </a:r>
          </a:p>
          <a:p>
            <a:pPr lvl="1"/>
            <a:r>
              <a:rPr lang="en-GB" b="0" i="0" u="none" strike="noStrike" dirty="0">
                <a:solidFill>
                  <a:srgbClr val="374151"/>
                </a:solidFill>
                <a:effectLst/>
                <a:latin typeface="Söhne"/>
              </a:rPr>
              <a:t>Performance metrics, such as patient satisfaction scores, hospital readmission rates, and collaboration efficiency among medical staff, were identified as key deliverables for the program.</a:t>
            </a:r>
          </a:p>
          <a:p>
            <a:endParaRPr lang="en-SE" dirty="0"/>
          </a:p>
        </p:txBody>
      </p:sp>
      <p:pic>
        <p:nvPicPr>
          <p:cNvPr id="6" name="Audio 5">
            <a:extLst>
              <a:ext uri="{FF2B5EF4-FFF2-40B4-BE49-F238E27FC236}">
                <a16:creationId xmlns:a16="http://schemas.microsoft.com/office/drawing/2014/main" id="{22DDEC47-BEDE-20ED-21C0-E12264BC7F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34605295"/>
      </p:ext>
    </p:extLst>
  </p:cSld>
  <p:clrMapOvr>
    <a:masterClrMapping/>
  </p:clrMapOvr>
  <mc:AlternateContent xmlns:mc="http://schemas.openxmlformats.org/markup-compatibility/2006" xmlns:p14="http://schemas.microsoft.com/office/powerpoint/2010/main">
    <mc:Choice Requires="p14">
      <p:transition spd="slow" p14:dur="2000" advTm="70720"/>
    </mc:Choice>
    <mc:Fallback xmlns="">
      <p:transition spd="slow" advTm="7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9945-008A-53CC-80D3-743DABF8827D}"/>
              </a:ext>
            </a:extLst>
          </p:cNvPr>
          <p:cNvSpPr>
            <a:spLocks noGrp="1"/>
          </p:cNvSpPr>
          <p:nvPr>
            <p:ph type="title"/>
          </p:nvPr>
        </p:nvSpPr>
        <p:spPr/>
        <p:txBody>
          <a:bodyPr/>
          <a:lstStyle/>
          <a:p>
            <a:r>
              <a:rPr lang="en-GB" b="1" i="0" u="none" strike="noStrike" dirty="0">
                <a:effectLst/>
                <a:latin typeface="Söhne"/>
              </a:rPr>
              <a:t>Application of Accountability Evaluation</a:t>
            </a:r>
            <a:endParaRPr lang="en-SE" dirty="0"/>
          </a:p>
        </p:txBody>
      </p:sp>
      <p:sp>
        <p:nvSpPr>
          <p:cNvPr id="3" name="Content Placeholder 2">
            <a:extLst>
              <a:ext uri="{FF2B5EF4-FFF2-40B4-BE49-F238E27FC236}">
                <a16:creationId xmlns:a16="http://schemas.microsoft.com/office/drawing/2014/main" id="{79E9116E-8A06-CDCE-30A6-B11F7BF9E604}"/>
              </a:ext>
            </a:extLst>
          </p:cNvPr>
          <p:cNvSpPr>
            <a:spLocks noGrp="1"/>
          </p:cNvSpPr>
          <p:nvPr>
            <p:ph idx="1"/>
          </p:nvPr>
        </p:nvSpPr>
        <p:spPr/>
        <p:txBody>
          <a:bodyPr>
            <a:normAutofit fontScale="92500" lnSpcReduction="10000"/>
          </a:bodyPr>
          <a:lstStyle/>
          <a:p>
            <a:pPr algn="l"/>
            <a:r>
              <a:rPr lang="en-GB" b="1" i="0" u="none" strike="noStrike" dirty="0">
                <a:solidFill>
                  <a:srgbClr val="374151"/>
                </a:solidFill>
                <a:effectLst/>
                <a:latin typeface="Söhne"/>
              </a:rPr>
              <a:t>Stakeholder Involvement: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External stakeholders, including the hospital's board of directors, funding agencies, and regulatory bodies, were actively involved in the evaluation process.</a:t>
            </a:r>
          </a:p>
          <a:p>
            <a:pPr lvl="1"/>
            <a:r>
              <a:rPr lang="en-GB" b="0" i="0" u="none" strike="noStrike" dirty="0">
                <a:solidFill>
                  <a:srgbClr val="374151"/>
                </a:solidFill>
                <a:effectLst/>
                <a:latin typeface="Söhne"/>
              </a:rPr>
              <a:t>Their involvement ensured that the evaluation was conducted with transparency, rigour, and a focus on the program's commitments.</a:t>
            </a:r>
          </a:p>
          <a:p>
            <a:pPr algn="l"/>
            <a:r>
              <a:rPr lang="en-GB" b="1" i="0" u="none" strike="noStrike" dirty="0">
                <a:solidFill>
                  <a:srgbClr val="374151"/>
                </a:solidFill>
                <a:effectLst/>
                <a:latin typeface="Söhne"/>
              </a:rPr>
              <a:t>Data Collection and Analysis:</a:t>
            </a:r>
            <a:endParaRPr lang="en-GB" b="0" i="0" u="none" strike="noStrike" dirty="0">
              <a:solidFill>
                <a:srgbClr val="374151"/>
              </a:solidFill>
              <a:effectLst/>
              <a:latin typeface="Söhne"/>
            </a:endParaRPr>
          </a:p>
          <a:p>
            <a:pPr lvl="1"/>
            <a:r>
              <a:rPr lang="en-GB" b="1" i="0" u="none" strike="noStrike" dirty="0">
                <a:solidFill>
                  <a:srgbClr val="374151"/>
                </a:solidFill>
                <a:effectLst/>
                <a:latin typeface="Söhne"/>
              </a:rPr>
              <a:t>Quantitative Methods:</a:t>
            </a:r>
            <a:r>
              <a:rPr lang="en-GB" b="0" i="0" u="none" strike="noStrike" dirty="0">
                <a:solidFill>
                  <a:srgbClr val="374151"/>
                </a:solidFill>
                <a:effectLst/>
                <a:latin typeface="Söhne"/>
              </a:rPr>
              <a:t> Performance metrics were analysed to determine if the program met its stated objectives. For instance, a comparison of hospital readmission rates before and after the program's implementation provided insights into its effectiveness.</a:t>
            </a:r>
          </a:p>
          <a:p>
            <a:pPr lvl="1"/>
            <a:r>
              <a:rPr lang="en-GB" b="1" i="0" u="none" strike="noStrike" dirty="0">
                <a:solidFill>
                  <a:srgbClr val="374151"/>
                </a:solidFill>
                <a:effectLst/>
                <a:latin typeface="Söhne"/>
              </a:rPr>
              <a:t>Qualitative Methods:</a:t>
            </a:r>
            <a:r>
              <a:rPr lang="en-GB" b="0" i="0" u="none" strike="noStrike" dirty="0">
                <a:solidFill>
                  <a:srgbClr val="374151"/>
                </a:solidFill>
                <a:effectLst/>
                <a:latin typeface="Söhne"/>
              </a:rPr>
              <a:t> Interviews with medical staff, specialised nurses, and patients offered contextual insights into the program's impact and any challenges faced during its implementation.</a:t>
            </a:r>
          </a:p>
          <a:p>
            <a:endParaRPr lang="en-SE" dirty="0"/>
          </a:p>
        </p:txBody>
      </p:sp>
      <p:pic>
        <p:nvPicPr>
          <p:cNvPr id="6" name="Audio 5">
            <a:extLst>
              <a:ext uri="{FF2B5EF4-FFF2-40B4-BE49-F238E27FC236}">
                <a16:creationId xmlns:a16="http://schemas.microsoft.com/office/drawing/2014/main" id="{89793644-56B1-480E-573F-B4F8014AE7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28015165"/>
      </p:ext>
    </p:extLst>
  </p:cSld>
  <p:clrMapOvr>
    <a:masterClrMapping/>
  </p:clrMapOvr>
  <mc:AlternateContent xmlns:mc="http://schemas.openxmlformats.org/markup-compatibility/2006" xmlns:p14="http://schemas.microsoft.com/office/powerpoint/2010/main">
    <mc:Choice Requires="p14">
      <p:transition spd="slow" p14:dur="2000" advTm="56352"/>
    </mc:Choice>
    <mc:Fallback xmlns="">
      <p:transition spd="slow" advTm="5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3072-8DD1-ED92-1011-30A2D704B73E}"/>
              </a:ext>
            </a:extLst>
          </p:cNvPr>
          <p:cNvSpPr>
            <a:spLocks noGrp="1"/>
          </p:cNvSpPr>
          <p:nvPr>
            <p:ph type="title"/>
          </p:nvPr>
        </p:nvSpPr>
        <p:spPr/>
        <p:txBody>
          <a:bodyPr/>
          <a:lstStyle/>
          <a:p>
            <a:r>
              <a:rPr lang="en-GB" b="1" i="0" u="none" strike="noStrike" dirty="0">
                <a:effectLst/>
                <a:latin typeface="Söhne"/>
              </a:rPr>
              <a:t>Application of Accountability Evaluation</a:t>
            </a:r>
            <a:endParaRPr lang="en-SE" dirty="0"/>
          </a:p>
        </p:txBody>
      </p:sp>
      <p:sp>
        <p:nvSpPr>
          <p:cNvPr id="3" name="Content Placeholder 2">
            <a:extLst>
              <a:ext uri="{FF2B5EF4-FFF2-40B4-BE49-F238E27FC236}">
                <a16:creationId xmlns:a16="http://schemas.microsoft.com/office/drawing/2014/main" id="{3F32F3F6-0746-949F-9AD2-093C5A6CC790}"/>
              </a:ext>
            </a:extLst>
          </p:cNvPr>
          <p:cNvSpPr>
            <a:spLocks noGrp="1"/>
          </p:cNvSpPr>
          <p:nvPr>
            <p:ph idx="1"/>
          </p:nvPr>
        </p:nvSpPr>
        <p:spPr/>
        <p:txBody>
          <a:bodyPr>
            <a:normAutofit fontScale="92500"/>
          </a:bodyPr>
          <a:lstStyle/>
          <a:p>
            <a:pPr algn="l"/>
            <a:r>
              <a:rPr lang="en-GB" b="1" i="0" u="none" strike="noStrike" dirty="0">
                <a:solidFill>
                  <a:srgbClr val="374151"/>
                </a:solidFill>
                <a:effectLst/>
                <a:latin typeface="Söhne"/>
              </a:rPr>
              <a:t>Accountability and Responsibility:</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In instances where the program's performance did not align with its commitments, the accountability evaluation sought to identify the reasons for the discrepancies.</a:t>
            </a:r>
          </a:p>
          <a:p>
            <a:pPr lvl="1"/>
            <a:r>
              <a:rPr lang="en-GB" b="0" i="0" u="none" strike="noStrike" dirty="0">
                <a:solidFill>
                  <a:srgbClr val="374151"/>
                </a:solidFill>
                <a:effectLst/>
                <a:latin typeface="Söhne"/>
              </a:rPr>
              <a:t>Departments or individuals responsible for any underperformance were identified, ensuring that corrective measures could be taken.</a:t>
            </a:r>
          </a:p>
          <a:p>
            <a:pPr algn="l"/>
            <a:r>
              <a:rPr lang="en-GB" b="1" i="0" u="none" strike="noStrike" dirty="0">
                <a:solidFill>
                  <a:srgbClr val="374151"/>
                </a:solidFill>
                <a:effectLst/>
                <a:latin typeface="Söhne"/>
              </a:rPr>
              <a:t>Feedback and Recommendations: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results of the accountability evaluation provided the hospital's management with clear feedback on the program's successes and areas for improvement.</a:t>
            </a:r>
          </a:p>
          <a:p>
            <a:pPr lvl="1"/>
            <a:r>
              <a:rPr lang="en-GB" b="0" i="0" u="none" strike="noStrike" dirty="0">
                <a:solidFill>
                  <a:srgbClr val="374151"/>
                </a:solidFill>
                <a:effectLst/>
                <a:latin typeface="Söhne"/>
              </a:rPr>
              <a:t>Recommendations were made to address any gaps, ensuring that the program continuously evolved to meet its commitments and deliver optimal patient care.</a:t>
            </a:r>
          </a:p>
        </p:txBody>
      </p:sp>
      <p:pic>
        <p:nvPicPr>
          <p:cNvPr id="6" name="Audio 5">
            <a:extLst>
              <a:ext uri="{FF2B5EF4-FFF2-40B4-BE49-F238E27FC236}">
                <a16:creationId xmlns:a16="http://schemas.microsoft.com/office/drawing/2014/main" id="{20E97807-6CE1-EFA5-A479-22A04C5DAF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58382712"/>
      </p:ext>
    </p:extLst>
  </p:cSld>
  <p:clrMapOvr>
    <a:masterClrMapping/>
  </p:clrMapOvr>
  <mc:AlternateContent xmlns:mc="http://schemas.openxmlformats.org/markup-compatibility/2006" xmlns:p14="http://schemas.microsoft.com/office/powerpoint/2010/main">
    <mc:Choice Requires="p14">
      <p:transition spd="slow" p14:dur="2000" advTm="51554"/>
    </mc:Choice>
    <mc:Fallback xmlns="">
      <p:transition spd="slow" advTm="5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4A37-E446-F1AA-7B96-2B30FD6F08E1}"/>
              </a:ext>
            </a:extLst>
          </p:cNvPr>
          <p:cNvSpPr>
            <a:spLocks noGrp="1"/>
          </p:cNvSpPr>
          <p:nvPr>
            <p:ph type="title"/>
          </p:nvPr>
        </p:nvSpPr>
        <p:spPr/>
        <p:txBody>
          <a:bodyPr/>
          <a:lstStyle/>
          <a:p>
            <a:pPr algn="ctr"/>
            <a:r>
              <a:rPr lang="en-SE" b="1" dirty="0"/>
              <a:t>Monitoring </a:t>
            </a:r>
          </a:p>
        </p:txBody>
      </p:sp>
      <p:sp>
        <p:nvSpPr>
          <p:cNvPr id="3" name="Content Placeholder 2">
            <a:extLst>
              <a:ext uri="{FF2B5EF4-FFF2-40B4-BE49-F238E27FC236}">
                <a16:creationId xmlns:a16="http://schemas.microsoft.com/office/drawing/2014/main" id="{0F1CB485-C29F-1FA0-1AED-1A23C3CDB5E0}"/>
              </a:ext>
            </a:extLst>
          </p:cNvPr>
          <p:cNvSpPr>
            <a:spLocks noGrp="1"/>
          </p:cNvSpPr>
          <p:nvPr>
            <p:ph idx="1"/>
          </p:nvPr>
        </p:nvSpPr>
        <p:spPr/>
        <p:txBody>
          <a:bodyPr/>
          <a:lstStyle/>
          <a:p>
            <a:r>
              <a:rPr lang="en-GB" b="1" i="0" u="none" strike="noStrike" dirty="0">
                <a:effectLst/>
                <a:latin typeface="Söhne"/>
              </a:rPr>
              <a:t>Introduction: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Monitoring evaluation is an ongoing process that systematically collects and analyses data on a program's progress and performance. Unlike other forms of evaluation that might focus on end results or accountability to external stakeholders, monitoring evaluation is primarily concerned with providing timely and relevant information to those directly responsible for a program's implementation. This ensures that any deviations from the planned course can be promptly identified and addressed.</a:t>
            </a:r>
            <a:endParaRPr lang="en-SE" dirty="0"/>
          </a:p>
        </p:txBody>
      </p:sp>
      <p:pic>
        <p:nvPicPr>
          <p:cNvPr id="8" name="Audio 7">
            <a:extLst>
              <a:ext uri="{FF2B5EF4-FFF2-40B4-BE49-F238E27FC236}">
                <a16:creationId xmlns:a16="http://schemas.microsoft.com/office/drawing/2014/main" id="{BE0BFCCD-6069-0FDB-84E2-289454ABDD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50358193"/>
      </p:ext>
    </p:extLst>
  </p:cSld>
  <p:clrMapOvr>
    <a:masterClrMapping/>
  </p:clrMapOvr>
  <mc:AlternateContent xmlns:mc="http://schemas.openxmlformats.org/markup-compatibility/2006" xmlns:p14="http://schemas.microsoft.com/office/powerpoint/2010/main">
    <mc:Choice Requires="p14">
      <p:transition spd="slow" p14:dur="2000" advTm="43690"/>
    </mc:Choice>
    <mc:Fallback xmlns="">
      <p:transition spd="slow" advTm="4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D1A9-C672-F01B-18D3-D12CD5BA9A27}"/>
              </a:ext>
            </a:extLst>
          </p:cNvPr>
          <p:cNvSpPr>
            <a:spLocks noGrp="1"/>
          </p:cNvSpPr>
          <p:nvPr>
            <p:ph type="title"/>
          </p:nvPr>
        </p:nvSpPr>
        <p:spPr/>
        <p:txBody>
          <a:bodyPr/>
          <a:lstStyle/>
          <a:p>
            <a:pPr algn="ctr"/>
            <a:r>
              <a:rPr lang="en-SE" b="1" dirty="0"/>
              <a:t>Monitoring </a:t>
            </a:r>
            <a:endParaRPr lang="en-SE" dirty="0"/>
          </a:p>
        </p:txBody>
      </p:sp>
      <p:sp>
        <p:nvSpPr>
          <p:cNvPr id="3" name="Content Placeholder 2">
            <a:extLst>
              <a:ext uri="{FF2B5EF4-FFF2-40B4-BE49-F238E27FC236}">
                <a16:creationId xmlns:a16="http://schemas.microsoft.com/office/drawing/2014/main" id="{3DAA6872-756B-B941-173D-4A82875392AA}"/>
              </a:ext>
            </a:extLst>
          </p:cNvPr>
          <p:cNvSpPr>
            <a:spLocks noGrp="1"/>
          </p:cNvSpPr>
          <p:nvPr>
            <p:ph idx="1"/>
          </p:nvPr>
        </p:nvSpPr>
        <p:spPr/>
        <p:txBody>
          <a:bodyPr>
            <a:normAutofit fontScale="92500" lnSpcReduction="10000"/>
          </a:bodyPr>
          <a:lstStyle/>
          <a:p>
            <a:pPr marL="0" indent="0" algn="l">
              <a:buNone/>
            </a:pPr>
            <a:r>
              <a:rPr lang="en-GB" b="1" i="0" u="none" strike="noStrike" dirty="0">
                <a:solidFill>
                  <a:srgbClr val="374151"/>
                </a:solidFill>
                <a:effectLst/>
                <a:latin typeface="Söhne"/>
              </a:rPr>
              <a:t>Purpose and Focus: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central aim of monitoring evaluation is to provide continuous feedback on a program's current performance. It seeks to answer questions like: "Is the program on track?", "Are the activities being implemented as planned?", and "Are there any emerging challenges?"</a:t>
            </a:r>
          </a:p>
          <a:p>
            <a:pPr lvl="1"/>
            <a:r>
              <a:rPr lang="en-GB" b="0" i="0" u="none" strike="noStrike" dirty="0">
                <a:solidFill>
                  <a:srgbClr val="374151"/>
                </a:solidFill>
                <a:effectLst/>
                <a:latin typeface="Söhne"/>
              </a:rPr>
              <a:t>This form of evaluation is intrinsically linked to the program's operational aspects, ensuring that its day-to-day activities align with its objectives.</a:t>
            </a:r>
          </a:p>
          <a:p>
            <a:pPr marL="0" indent="0" algn="l">
              <a:buNone/>
            </a:pPr>
            <a:r>
              <a:rPr lang="en-GB" b="1" i="0" u="none" strike="noStrike" dirty="0">
                <a:solidFill>
                  <a:srgbClr val="374151"/>
                </a:solidFill>
                <a:effectLst/>
                <a:latin typeface="Söhne"/>
              </a:rPr>
              <a:t>Data Collection and Systems: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Monitoring evaluation relies on robust systems to gather and process data. This includes quality control systems, management information systems, record-keeping protocols, and performance indicators.</a:t>
            </a:r>
          </a:p>
          <a:p>
            <a:pPr lvl="1"/>
            <a:r>
              <a:rPr lang="en-GB" b="0" i="0" u="none" strike="noStrike" dirty="0">
                <a:solidFill>
                  <a:srgbClr val="374151"/>
                </a:solidFill>
                <a:effectLst/>
                <a:latin typeface="Söhne"/>
              </a:rPr>
              <a:t>The data collected provides a real-time snapshot of the program's activities, outputs, and immediate outcomes.</a:t>
            </a:r>
          </a:p>
          <a:p>
            <a:endParaRPr lang="en-SE" dirty="0"/>
          </a:p>
        </p:txBody>
      </p:sp>
      <p:pic>
        <p:nvPicPr>
          <p:cNvPr id="7" name="Audio 6">
            <a:extLst>
              <a:ext uri="{FF2B5EF4-FFF2-40B4-BE49-F238E27FC236}">
                <a16:creationId xmlns:a16="http://schemas.microsoft.com/office/drawing/2014/main" id="{5715EC55-B716-CD84-18E2-621B1D6A6B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00591432"/>
      </p:ext>
    </p:extLst>
  </p:cSld>
  <p:clrMapOvr>
    <a:masterClrMapping/>
  </p:clrMapOvr>
  <mc:AlternateContent xmlns:mc="http://schemas.openxmlformats.org/markup-compatibility/2006" xmlns:p14="http://schemas.microsoft.com/office/powerpoint/2010/main">
    <mc:Choice Requires="p14">
      <p:transition spd="slow" p14:dur="2000" advTm="66037"/>
    </mc:Choice>
    <mc:Fallback xmlns="">
      <p:transition spd="slow" advTm="6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3F1680-E3B7-4C0F-F7C3-54A9F1D5E71F}"/>
              </a:ext>
            </a:extLst>
          </p:cNvPr>
          <p:cNvSpPr>
            <a:spLocks noGrp="1"/>
          </p:cNvSpPr>
          <p:nvPr>
            <p:ph idx="1"/>
          </p:nvPr>
        </p:nvSpPr>
        <p:spPr>
          <a:xfrm>
            <a:off x="838200" y="245327"/>
            <a:ext cx="10515600" cy="5931636"/>
          </a:xfrm>
        </p:spPr>
        <p:txBody>
          <a:bodyPr>
            <a:normAutofit fontScale="92500"/>
          </a:bodyPr>
          <a:lstStyle/>
          <a:p>
            <a:pPr marL="0" indent="0" algn="l">
              <a:buNone/>
            </a:pPr>
            <a:r>
              <a:rPr lang="en-GB" b="1" i="0" u="none" strike="noStrike" dirty="0">
                <a:solidFill>
                  <a:srgbClr val="374151"/>
                </a:solidFill>
                <a:effectLst/>
                <a:latin typeface="Söhne"/>
              </a:rPr>
              <a:t>Internal Use and Decision-making:</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information generated through monitoring evaluation is primarily intended for internal use. Program managers, staff, and other implementation teams utilise this data to make informed decisions.</a:t>
            </a:r>
          </a:p>
          <a:p>
            <a:pPr lvl="1"/>
            <a:r>
              <a:rPr lang="en-GB" b="0" i="0" u="none" strike="noStrike" dirty="0">
                <a:solidFill>
                  <a:srgbClr val="374151"/>
                </a:solidFill>
                <a:effectLst/>
                <a:latin typeface="Söhne"/>
              </a:rPr>
              <a:t>By providing a continuous feedback loop, monitoring evaluation enables timely interventions, course corrections, and refinements to the program's strategies.</a:t>
            </a:r>
          </a:p>
          <a:p>
            <a:pPr marL="0" indent="0" algn="l">
              <a:buNone/>
            </a:pPr>
            <a:r>
              <a:rPr lang="en-GB" b="1" i="0" u="none" strike="noStrike" dirty="0">
                <a:solidFill>
                  <a:srgbClr val="374151"/>
                </a:solidFill>
                <a:effectLst/>
                <a:latin typeface="Söhne"/>
              </a:rPr>
              <a:t>Contrast with Accountability Evaluation: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While both monitoring and accountability evaluations assess a program's performance, their focus and audience differ. Monitoring evaluation is inward-looking, catering to the needs of those directly involved in the program's implementation. In contrast, accountability evaluation is outward-facing, addressing the concerns of external stakeholders such as funders or regulatory bodies.</a:t>
            </a:r>
          </a:p>
          <a:p>
            <a:pPr marL="0" indent="0" algn="l">
              <a:buNone/>
            </a:pPr>
            <a:r>
              <a:rPr lang="en-GB" b="1" i="0" u="none" strike="noStrike" dirty="0">
                <a:solidFill>
                  <a:srgbClr val="374151"/>
                </a:solidFill>
                <a:effectLst/>
                <a:latin typeface="Söhne"/>
              </a:rPr>
              <a:t>Continuous Improvement: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Monitoring evaluation fosters a culture of continuous improvement. By regularly assessing a program's activities and performance, it ensures that the program remains adaptive, responsive, and effective in achieving its goals.</a:t>
            </a:r>
          </a:p>
          <a:p>
            <a:pPr marL="285750" indent="-285750">
              <a:buFont typeface="+mj-lt"/>
              <a:buAutoNum type="arabicPeriod"/>
            </a:pPr>
            <a:endParaRPr lang="en-GB" b="0" i="0" u="none" strike="noStrike" dirty="0">
              <a:solidFill>
                <a:srgbClr val="374151"/>
              </a:solidFill>
              <a:effectLst/>
              <a:latin typeface="Söhne"/>
            </a:endParaRPr>
          </a:p>
          <a:p>
            <a:endParaRPr lang="en-SE" dirty="0"/>
          </a:p>
        </p:txBody>
      </p:sp>
      <p:pic>
        <p:nvPicPr>
          <p:cNvPr id="5" name="Audio 4">
            <a:extLst>
              <a:ext uri="{FF2B5EF4-FFF2-40B4-BE49-F238E27FC236}">
                <a16:creationId xmlns:a16="http://schemas.microsoft.com/office/drawing/2014/main" id="{BA7BE2E4-68B2-BE4D-713A-A5BC3CC2E2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96116561"/>
      </p:ext>
    </p:extLst>
  </p:cSld>
  <p:clrMapOvr>
    <a:masterClrMapping/>
  </p:clrMapOvr>
  <mc:AlternateContent xmlns:mc="http://schemas.openxmlformats.org/markup-compatibility/2006" xmlns:p14="http://schemas.microsoft.com/office/powerpoint/2010/main">
    <mc:Choice Requires="p14">
      <p:transition spd="slow" p14:dur="2000" advTm="87594"/>
    </mc:Choice>
    <mc:Fallback xmlns="">
      <p:transition spd="slow" advTm="8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1EB7-BA32-08BF-5B6E-8E3FD24E8786}"/>
              </a:ext>
            </a:extLst>
          </p:cNvPr>
          <p:cNvSpPr>
            <a:spLocks noGrp="1"/>
          </p:cNvSpPr>
          <p:nvPr>
            <p:ph type="title"/>
          </p:nvPr>
        </p:nvSpPr>
        <p:spPr/>
        <p:txBody>
          <a:bodyPr>
            <a:normAutofit/>
          </a:bodyPr>
          <a:lstStyle/>
          <a:p>
            <a:r>
              <a:rPr lang="en-GB" b="1" i="0" u="none" strike="noStrike" dirty="0">
                <a:effectLst/>
                <a:latin typeface="Söhne"/>
              </a:rPr>
              <a:t>Application of Monitoring Evaluation</a:t>
            </a:r>
            <a:endParaRPr lang="en-SE" dirty="0"/>
          </a:p>
        </p:txBody>
      </p:sp>
      <p:sp>
        <p:nvSpPr>
          <p:cNvPr id="3" name="Content Placeholder 2">
            <a:extLst>
              <a:ext uri="{FF2B5EF4-FFF2-40B4-BE49-F238E27FC236}">
                <a16:creationId xmlns:a16="http://schemas.microsoft.com/office/drawing/2014/main" id="{7D676127-CB09-3051-15BD-BD1DD03D87D2}"/>
              </a:ext>
            </a:extLst>
          </p:cNvPr>
          <p:cNvSpPr>
            <a:spLocks noGrp="1"/>
          </p:cNvSpPr>
          <p:nvPr>
            <p:ph idx="1"/>
          </p:nvPr>
        </p:nvSpPr>
        <p:spPr/>
        <p:txBody>
          <a:bodyPr>
            <a:normAutofit fontScale="92500"/>
          </a:bodyPr>
          <a:lstStyle/>
          <a:p>
            <a:pPr algn="l"/>
            <a:r>
              <a:rPr lang="en-GB" b="1" i="0" u="none" strike="noStrike" dirty="0">
                <a:solidFill>
                  <a:srgbClr val="374151"/>
                </a:solidFill>
                <a:effectLst/>
                <a:latin typeface="Söhne"/>
              </a:rPr>
              <a:t>Introduction: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The initiative to integrate specialised trained nurses into the existing neurological department at the National Hospital was a significant endeavour aimed at enhancing patient care for those with neurodegenerative diseases. To ensure the smooth and effective rollout of this initiative, a robust monitoring evaluation was put in place.</a:t>
            </a:r>
          </a:p>
          <a:p>
            <a:pPr algn="l"/>
            <a:r>
              <a:rPr lang="en-GB" b="1" i="0" u="none" strike="noStrike" dirty="0">
                <a:solidFill>
                  <a:srgbClr val="374151"/>
                </a:solidFill>
                <a:effectLst/>
                <a:latin typeface="Söhne"/>
              </a:rPr>
              <a:t>Purpose and Focus: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monitoring evaluation was designed to provide continuous feedback on the program’s progress. Key questions addressed included: “Are the specialised nurses being integrated as planned?", "Is there a noticeable improvement in patient care?", and "Are there any challenges or bottlenecks in the integration process?"</a:t>
            </a:r>
          </a:p>
          <a:p>
            <a:pPr lvl="1"/>
            <a:r>
              <a:rPr lang="en-GB" b="0" i="0" u="none" strike="noStrike" dirty="0">
                <a:solidFill>
                  <a:srgbClr val="374151"/>
                </a:solidFill>
                <a:effectLst/>
                <a:latin typeface="Söhne"/>
              </a:rPr>
              <a:t>This ongoing assessment ensured that the program's activities were in line with its objectives and that any deviations were promptly identified.</a:t>
            </a:r>
          </a:p>
          <a:p>
            <a:endParaRPr lang="en-SE" dirty="0"/>
          </a:p>
        </p:txBody>
      </p:sp>
      <p:pic>
        <p:nvPicPr>
          <p:cNvPr id="6" name="Audio 5">
            <a:extLst>
              <a:ext uri="{FF2B5EF4-FFF2-40B4-BE49-F238E27FC236}">
                <a16:creationId xmlns:a16="http://schemas.microsoft.com/office/drawing/2014/main" id="{515E10AD-2327-BA5A-B337-B88A8ED7DB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47583626"/>
      </p:ext>
    </p:extLst>
  </p:cSld>
  <p:clrMapOvr>
    <a:masterClrMapping/>
  </p:clrMapOvr>
  <mc:AlternateContent xmlns:mc="http://schemas.openxmlformats.org/markup-compatibility/2006" xmlns:p14="http://schemas.microsoft.com/office/powerpoint/2010/main">
    <mc:Choice Requires="p14">
      <p:transition spd="slow" p14:dur="2000" advTm="73866"/>
    </mc:Choice>
    <mc:Fallback xmlns="">
      <p:transition spd="slow" advTm="7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9684-3340-54FA-B67E-5AF47322A204}"/>
              </a:ext>
            </a:extLst>
          </p:cNvPr>
          <p:cNvSpPr>
            <a:spLocks noGrp="1"/>
          </p:cNvSpPr>
          <p:nvPr>
            <p:ph type="title"/>
          </p:nvPr>
        </p:nvSpPr>
        <p:spPr/>
        <p:txBody>
          <a:bodyPr/>
          <a:lstStyle/>
          <a:p>
            <a:r>
              <a:rPr lang="en-GB" b="1" i="0" u="none" strike="noStrike" dirty="0">
                <a:effectLst/>
                <a:latin typeface="Söhne"/>
              </a:rPr>
              <a:t>Application of Monitoring Evaluation</a:t>
            </a:r>
            <a:endParaRPr lang="en-SE" dirty="0"/>
          </a:p>
        </p:txBody>
      </p:sp>
      <p:sp>
        <p:nvSpPr>
          <p:cNvPr id="3" name="Content Placeholder 2">
            <a:extLst>
              <a:ext uri="{FF2B5EF4-FFF2-40B4-BE49-F238E27FC236}">
                <a16:creationId xmlns:a16="http://schemas.microsoft.com/office/drawing/2014/main" id="{64311707-067B-0D5C-469F-59A93DA291F7}"/>
              </a:ext>
            </a:extLst>
          </p:cNvPr>
          <p:cNvSpPr>
            <a:spLocks noGrp="1"/>
          </p:cNvSpPr>
          <p:nvPr>
            <p:ph idx="1"/>
          </p:nvPr>
        </p:nvSpPr>
        <p:spPr/>
        <p:txBody>
          <a:bodyPr>
            <a:normAutofit fontScale="92500" lnSpcReduction="20000"/>
          </a:bodyPr>
          <a:lstStyle/>
          <a:p>
            <a:pPr algn="l"/>
            <a:r>
              <a:rPr lang="en-GB" b="1" i="0" u="none" strike="noStrike" dirty="0">
                <a:solidFill>
                  <a:srgbClr val="374151"/>
                </a:solidFill>
                <a:effectLst/>
                <a:latin typeface="Söhne"/>
              </a:rPr>
              <a:t>Data Collection and Systems: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A comprehensive management information system was established to track the training, integration, and performance of the specialised nurses.</a:t>
            </a:r>
          </a:p>
          <a:p>
            <a:pPr lvl="1"/>
            <a:r>
              <a:rPr lang="en-GB" b="0" i="0" u="none" strike="noStrike" dirty="0">
                <a:solidFill>
                  <a:srgbClr val="374151"/>
                </a:solidFill>
                <a:effectLst/>
                <a:latin typeface="Söhne"/>
              </a:rPr>
              <a:t>Performance indicators, such as patient satisfaction scores, collaboration metrics among medical staff, and efficiency of care delivery, were continuously monitored.</a:t>
            </a:r>
          </a:p>
          <a:p>
            <a:pPr lvl="1"/>
            <a:r>
              <a:rPr lang="en-GB" b="0" i="0" u="none" strike="noStrike" dirty="0">
                <a:solidFill>
                  <a:srgbClr val="374151"/>
                </a:solidFill>
                <a:effectLst/>
                <a:latin typeface="Söhne"/>
              </a:rPr>
              <a:t>Regular record-keeping ensured that data on the program’s activities and outcomes was readily available for analysis.</a:t>
            </a:r>
          </a:p>
          <a:p>
            <a:pPr algn="l"/>
            <a:r>
              <a:rPr lang="en-GB" b="1" i="0" u="none" strike="noStrike" dirty="0">
                <a:solidFill>
                  <a:srgbClr val="374151"/>
                </a:solidFill>
                <a:effectLst/>
                <a:latin typeface="Söhne"/>
              </a:rPr>
              <a:t>Internal Use and Decision-making:</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data gathered through the monitoring evaluation was primarily used by the hospital’s management, the neurological department’s heads, and the training teams.</a:t>
            </a:r>
          </a:p>
          <a:p>
            <a:pPr lvl="1"/>
            <a:r>
              <a:rPr lang="en-GB" b="0" i="0" u="none" strike="noStrike" dirty="0">
                <a:solidFill>
                  <a:srgbClr val="374151"/>
                </a:solidFill>
                <a:effectLst/>
                <a:latin typeface="Söhne"/>
              </a:rPr>
              <a:t>Insights from the evaluation informed decisions on training module revisions, resource allocation, and strategies to enhance collaboration between the specialised nurses and the existing medical staff.</a:t>
            </a:r>
          </a:p>
          <a:p>
            <a:endParaRPr lang="en-SE" dirty="0"/>
          </a:p>
        </p:txBody>
      </p:sp>
      <p:pic>
        <p:nvPicPr>
          <p:cNvPr id="6" name="Audio 5">
            <a:extLst>
              <a:ext uri="{FF2B5EF4-FFF2-40B4-BE49-F238E27FC236}">
                <a16:creationId xmlns:a16="http://schemas.microsoft.com/office/drawing/2014/main" id="{2104A8B0-5495-4409-F75E-25F7E9239C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31476389"/>
      </p:ext>
    </p:extLst>
  </p:cSld>
  <p:clrMapOvr>
    <a:masterClrMapping/>
  </p:clrMapOvr>
  <mc:AlternateContent xmlns:mc="http://schemas.openxmlformats.org/markup-compatibility/2006" xmlns:p14="http://schemas.microsoft.com/office/powerpoint/2010/main">
    <mc:Choice Requires="p14">
      <p:transition spd="slow" p14:dur="2000" advTm="68202"/>
    </mc:Choice>
    <mc:Fallback xmlns="">
      <p:transition spd="slow" advTm="6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89D2B-9473-DE89-6309-0CABF1EEB0A4}"/>
              </a:ext>
            </a:extLst>
          </p:cNvPr>
          <p:cNvSpPr>
            <a:spLocks noGrp="1"/>
          </p:cNvSpPr>
          <p:nvPr>
            <p:ph type="title"/>
          </p:nvPr>
        </p:nvSpPr>
        <p:spPr/>
        <p:txBody>
          <a:bodyPr/>
          <a:lstStyle/>
          <a:p>
            <a:pPr algn="ctr"/>
            <a:r>
              <a:rPr lang="en-SE" dirty="0"/>
              <a:t>Types of evaluation</a:t>
            </a:r>
          </a:p>
        </p:txBody>
      </p:sp>
      <p:sp>
        <p:nvSpPr>
          <p:cNvPr id="3" name="Content Placeholder 2">
            <a:extLst>
              <a:ext uri="{FF2B5EF4-FFF2-40B4-BE49-F238E27FC236}">
                <a16:creationId xmlns:a16="http://schemas.microsoft.com/office/drawing/2014/main" id="{F555F97F-D950-0D23-26D7-7565599CFFC8}"/>
              </a:ext>
            </a:extLst>
          </p:cNvPr>
          <p:cNvSpPr>
            <a:spLocks noGrp="1"/>
          </p:cNvSpPr>
          <p:nvPr>
            <p:ph idx="1"/>
          </p:nvPr>
        </p:nvSpPr>
        <p:spPr/>
        <p:txBody>
          <a:bodyPr/>
          <a:lstStyle/>
          <a:p>
            <a:pPr marL="514350" indent="-514350">
              <a:buFont typeface="+mj-lt"/>
              <a:buAutoNum type="arabicPeriod"/>
            </a:pPr>
            <a:r>
              <a:rPr lang="en-GB" b="0" i="0" u="none" strike="noStrike" dirty="0">
                <a:solidFill>
                  <a:srgbClr val="374151"/>
                </a:solidFill>
                <a:effectLst/>
                <a:latin typeface="Söhne"/>
              </a:rPr>
              <a:t>Summative Evaluation </a:t>
            </a:r>
          </a:p>
          <a:p>
            <a:pPr marL="514350" indent="-514350">
              <a:buFont typeface="+mj-lt"/>
              <a:buAutoNum type="arabicPeriod"/>
            </a:pPr>
            <a:r>
              <a:rPr lang="en-GB" b="0" i="0" u="none" strike="noStrike" dirty="0">
                <a:solidFill>
                  <a:srgbClr val="374151"/>
                </a:solidFill>
                <a:effectLst/>
                <a:latin typeface="Söhne"/>
              </a:rPr>
              <a:t>Formative Evaluation</a:t>
            </a:r>
          </a:p>
          <a:p>
            <a:pPr marL="514350" indent="-514350">
              <a:buFont typeface="+mj-lt"/>
              <a:buAutoNum type="arabicPeriod"/>
            </a:pPr>
            <a:r>
              <a:rPr lang="en-GB" b="0" i="0" u="none" strike="noStrike" dirty="0">
                <a:solidFill>
                  <a:srgbClr val="374151"/>
                </a:solidFill>
                <a:effectLst/>
                <a:latin typeface="Söhne"/>
              </a:rPr>
              <a:t>Accountability Evaluation</a:t>
            </a:r>
          </a:p>
          <a:p>
            <a:pPr marL="514350" indent="-514350">
              <a:buFont typeface="+mj-lt"/>
              <a:buAutoNum type="arabicPeriod"/>
            </a:pPr>
            <a:r>
              <a:rPr lang="en-GB" b="0" i="0" u="none" strike="noStrike" dirty="0">
                <a:solidFill>
                  <a:srgbClr val="374151"/>
                </a:solidFill>
                <a:effectLst/>
                <a:latin typeface="Söhne"/>
              </a:rPr>
              <a:t>Monitoring Evaluation</a:t>
            </a:r>
          </a:p>
          <a:p>
            <a:pPr marL="514350" indent="-514350">
              <a:buFont typeface="+mj-lt"/>
              <a:buAutoNum type="arabicPeriod"/>
            </a:pPr>
            <a:r>
              <a:rPr lang="en-GB" b="0" i="0" u="none" strike="noStrike" dirty="0">
                <a:solidFill>
                  <a:srgbClr val="374151"/>
                </a:solidFill>
                <a:effectLst/>
                <a:latin typeface="Söhne"/>
              </a:rPr>
              <a:t>Developmental Evaluation</a:t>
            </a:r>
          </a:p>
          <a:p>
            <a:pPr marL="514350" indent="-514350">
              <a:buFont typeface="+mj-lt"/>
              <a:buAutoNum type="arabicPeriod"/>
            </a:pPr>
            <a:r>
              <a:rPr lang="en-GB" b="0" i="0" u="none" strike="noStrike" dirty="0">
                <a:solidFill>
                  <a:srgbClr val="374151"/>
                </a:solidFill>
                <a:effectLst/>
                <a:latin typeface="Söhne"/>
              </a:rPr>
              <a:t>Knowledge-Generating Evaluation</a:t>
            </a:r>
            <a:endParaRPr lang="en-SE" dirty="0"/>
          </a:p>
        </p:txBody>
      </p:sp>
      <p:pic>
        <p:nvPicPr>
          <p:cNvPr id="10" name="Audio 9">
            <a:extLst>
              <a:ext uri="{FF2B5EF4-FFF2-40B4-BE49-F238E27FC236}">
                <a16:creationId xmlns:a16="http://schemas.microsoft.com/office/drawing/2014/main" id="{5B208FC6-ABB3-8489-F867-0C807A9736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23484450"/>
      </p:ext>
    </p:extLst>
  </p:cSld>
  <p:clrMapOvr>
    <a:masterClrMapping/>
  </p:clrMapOvr>
  <mc:AlternateContent xmlns:mc="http://schemas.openxmlformats.org/markup-compatibility/2006" xmlns:p14="http://schemas.microsoft.com/office/powerpoint/2010/main">
    <mc:Choice Requires="p14">
      <p:transition spd="slow" p14:dur="2000" advTm="24256"/>
    </mc:Choice>
    <mc:Fallback xmlns="">
      <p:transition spd="slow" advTm="2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504D-A56F-08CB-5904-BCCED75FF7E6}"/>
              </a:ext>
            </a:extLst>
          </p:cNvPr>
          <p:cNvSpPr>
            <a:spLocks noGrp="1"/>
          </p:cNvSpPr>
          <p:nvPr>
            <p:ph type="title"/>
          </p:nvPr>
        </p:nvSpPr>
        <p:spPr/>
        <p:txBody>
          <a:bodyPr/>
          <a:lstStyle/>
          <a:p>
            <a:r>
              <a:rPr lang="en-GB" b="1" i="0" u="none" strike="noStrike" dirty="0">
                <a:effectLst/>
                <a:latin typeface="Söhne"/>
              </a:rPr>
              <a:t>Application of Monitoring Evaluation</a:t>
            </a:r>
            <a:endParaRPr lang="en-SE" dirty="0"/>
          </a:p>
        </p:txBody>
      </p:sp>
      <p:sp>
        <p:nvSpPr>
          <p:cNvPr id="3" name="Content Placeholder 2">
            <a:extLst>
              <a:ext uri="{FF2B5EF4-FFF2-40B4-BE49-F238E27FC236}">
                <a16:creationId xmlns:a16="http://schemas.microsoft.com/office/drawing/2014/main" id="{3EDAD851-FB8F-0178-CC58-7FBBA706A6D2}"/>
              </a:ext>
            </a:extLst>
          </p:cNvPr>
          <p:cNvSpPr>
            <a:spLocks noGrp="1"/>
          </p:cNvSpPr>
          <p:nvPr>
            <p:ph idx="1"/>
          </p:nvPr>
        </p:nvSpPr>
        <p:spPr/>
        <p:txBody>
          <a:bodyPr>
            <a:normAutofit/>
          </a:bodyPr>
          <a:lstStyle/>
          <a:p>
            <a:pPr algn="l"/>
            <a:r>
              <a:rPr lang="en-GB" b="1" i="0" u="none" strike="noStrike" dirty="0">
                <a:solidFill>
                  <a:srgbClr val="374151"/>
                </a:solidFill>
                <a:effectLst/>
                <a:latin typeface="Söhne"/>
              </a:rPr>
              <a:t>Contrast with Accountability Evaluation: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While the monitoring evaluation provided real-time feedback for internal decision-making, it operated in tandem with accountability evaluation mechanisms that addressed the concerns of external stakeholders, such as regulatory bodies and funding agencies.</a:t>
            </a:r>
          </a:p>
          <a:p>
            <a:pPr algn="l"/>
            <a:r>
              <a:rPr lang="en-GB" b="1" i="0" u="none" strike="noStrike" dirty="0">
                <a:solidFill>
                  <a:srgbClr val="374151"/>
                </a:solidFill>
                <a:effectLst/>
                <a:latin typeface="Söhne"/>
              </a:rPr>
              <a:t>Continuous Improvement: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monitoring evaluation fostered an environment of continuous improvement within the Neurological Department. Regular assessments ensured that the program adapted to emerging challenges, refined its strategies, and consistently worked towards optimal patient care.</a:t>
            </a:r>
          </a:p>
          <a:p>
            <a:endParaRPr lang="en-SE" dirty="0"/>
          </a:p>
        </p:txBody>
      </p:sp>
      <p:pic>
        <p:nvPicPr>
          <p:cNvPr id="6" name="Audio 5">
            <a:extLst>
              <a:ext uri="{FF2B5EF4-FFF2-40B4-BE49-F238E27FC236}">
                <a16:creationId xmlns:a16="http://schemas.microsoft.com/office/drawing/2014/main" id="{3C233AD1-AD6C-475A-9F01-88D14AAA61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49260555"/>
      </p:ext>
    </p:extLst>
  </p:cSld>
  <p:clrMapOvr>
    <a:masterClrMapping/>
  </p:clrMapOvr>
  <mc:AlternateContent xmlns:mc="http://schemas.openxmlformats.org/markup-compatibility/2006" xmlns:p14="http://schemas.microsoft.com/office/powerpoint/2010/main">
    <mc:Choice Requires="p14">
      <p:transition spd="slow" p14:dur="2000" advTm="46028"/>
    </mc:Choice>
    <mc:Fallback xmlns="">
      <p:transition spd="slow" advTm="46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1328-8F11-D8C6-7207-B400296B402C}"/>
              </a:ext>
            </a:extLst>
          </p:cNvPr>
          <p:cNvSpPr>
            <a:spLocks noGrp="1"/>
          </p:cNvSpPr>
          <p:nvPr>
            <p:ph type="title"/>
          </p:nvPr>
        </p:nvSpPr>
        <p:spPr/>
        <p:txBody>
          <a:bodyPr/>
          <a:lstStyle/>
          <a:p>
            <a:pPr algn="ctr"/>
            <a:r>
              <a:rPr lang="en-SE" b="1" dirty="0"/>
              <a:t>Developmental </a:t>
            </a:r>
          </a:p>
        </p:txBody>
      </p:sp>
      <p:sp>
        <p:nvSpPr>
          <p:cNvPr id="3" name="Content Placeholder 2">
            <a:extLst>
              <a:ext uri="{FF2B5EF4-FFF2-40B4-BE49-F238E27FC236}">
                <a16:creationId xmlns:a16="http://schemas.microsoft.com/office/drawing/2014/main" id="{C51BDD14-25F6-69C7-717C-BAF66935F9E2}"/>
              </a:ext>
            </a:extLst>
          </p:cNvPr>
          <p:cNvSpPr>
            <a:spLocks noGrp="1"/>
          </p:cNvSpPr>
          <p:nvPr>
            <p:ph idx="1"/>
          </p:nvPr>
        </p:nvSpPr>
        <p:spPr/>
        <p:txBody>
          <a:bodyPr/>
          <a:lstStyle/>
          <a:p>
            <a:r>
              <a:rPr lang="en-GB" b="1" i="0" u="none" strike="noStrike" dirty="0">
                <a:effectLst/>
                <a:latin typeface="Söhne"/>
              </a:rPr>
              <a:t>Introduction</a:t>
            </a:r>
          </a:p>
          <a:p>
            <a:pPr lvl="1"/>
            <a:r>
              <a:rPr lang="en-GB" b="0" i="0" u="none" strike="noStrike" dirty="0">
                <a:solidFill>
                  <a:srgbClr val="374151"/>
                </a:solidFill>
                <a:effectLst/>
                <a:latin typeface="Söhne"/>
              </a:rPr>
              <a:t>Developmental evaluation stands distinct from traditional forms of evaluation, as it is designed to support the evolution and adaptation of innovative programs or interventions, especially in complex or unpredictable environments. Rather than assessing a program's success or failure post-implementation, developmental evaluation provides ongoing feedback, facilitating continuous learning and adaptation.</a:t>
            </a:r>
            <a:endParaRPr lang="en-SE" dirty="0"/>
          </a:p>
        </p:txBody>
      </p:sp>
      <p:pic>
        <p:nvPicPr>
          <p:cNvPr id="9" name="Audio 8">
            <a:extLst>
              <a:ext uri="{FF2B5EF4-FFF2-40B4-BE49-F238E27FC236}">
                <a16:creationId xmlns:a16="http://schemas.microsoft.com/office/drawing/2014/main" id="{D448ABB5-5C65-64EA-1B9D-0F7405B563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21491341"/>
      </p:ext>
    </p:extLst>
  </p:cSld>
  <p:clrMapOvr>
    <a:masterClrMapping/>
  </p:clrMapOvr>
  <mc:AlternateContent xmlns:mc="http://schemas.openxmlformats.org/markup-compatibility/2006" xmlns:p14="http://schemas.microsoft.com/office/powerpoint/2010/main">
    <mc:Choice Requires="p14">
      <p:transition spd="slow" p14:dur="2000" advTm="40138"/>
    </mc:Choice>
    <mc:Fallback xmlns="">
      <p:transition spd="slow" advTm="4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BA592-2F92-6AFF-F6ED-5F2E9AAFD2FB}"/>
              </a:ext>
            </a:extLst>
          </p:cNvPr>
          <p:cNvSpPr>
            <a:spLocks noGrp="1"/>
          </p:cNvSpPr>
          <p:nvPr>
            <p:ph type="title"/>
          </p:nvPr>
        </p:nvSpPr>
        <p:spPr/>
        <p:txBody>
          <a:bodyPr/>
          <a:lstStyle/>
          <a:p>
            <a:pPr algn="ctr"/>
            <a:r>
              <a:rPr lang="en-SE" b="1" dirty="0"/>
              <a:t>Developmental </a:t>
            </a:r>
            <a:endParaRPr lang="en-SE" dirty="0"/>
          </a:p>
        </p:txBody>
      </p:sp>
      <p:sp>
        <p:nvSpPr>
          <p:cNvPr id="3" name="Content Placeholder 2">
            <a:extLst>
              <a:ext uri="{FF2B5EF4-FFF2-40B4-BE49-F238E27FC236}">
                <a16:creationId xmlns:a16="http://schemas.microsoft.com/office/drawing/2014/main" id="{D3337D00-6869-E96E-A251-8B647BE13B6A}"/>
              </a:ext>
            </a:extLst>
          </p:cNvPr>
          <p:cNvSpPr>
            <a:spLocks noGrp="1"/>
          </p:cNvSpPr>
          <p:nvPr>
            <p:ph idx="1"/>
          </p:nvPr>
        </p:nvSpPr>
        <p:spPr/>
        <p:txBody>
          <a:bodyPr>
            <a:normAutofit fontScale="92500" lnSpcReduction="10000"/>
          </a:bodyPr>
          <a:lstStyle/>
          <a:p>
            <a:pPr marL="0" indent="0" algn="l">
              <a:buNone/>
            </a:pPr>
            <a:r>
              <a:rPr lang="en-GB" b="1" i="0" u="none" strike="noStrike" dirty="0">
                <a:solidFill>
                  <a:srgbClr val="374151"/>
                </a:solidFill>
                <a:effectLst/>
                <a:latin typeface="Söhne"/>
              </a:rPr>
              <a:t>Purpose and Context: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Developmental evaluation is particularly relevant for initiatives that are innovative, exploratory, or aim to bring about transformative social change. Given the dynamic nature of such initiatives, traditional evaluation methods may not be suitable.</a:t>
            </a:r>
          </a:p>
          <a:p>
            <a:pPr lvl="1"/>
            <a:r>
              <a:rPr lang="en-GB" b="0" i="0" u="none" strike="noStrike" dirty="0">
                <a:solidFill>
                  <a:srgbClr val="374151"/>
                </a:solidFill>
                <a:effectLst/>
                <a:latin typeface="Söhne"/>
              </a:rPr>
              <a:t>This form of evaluation is especially apt for programs operating in complicated or unpredictable environments where the path to desired outcomes is not linear or predefined.</a:t>
            </a:r>
          </a:p>
          <a:p>
            <a:pPr marL="0" indent="0" algn="l">
              <a:buNone/>
            </a:pPr>
            <a:r>
              <a:rPr lang="en-GB" b="1" i="0" u="none" strike="noStrike" dirty="0">
                <a:solidFill>
                  <a:srgbClr val="374151"/>
                </a:solidFill>
                <a:effectLst/>
                <a:latin typeface="Söhne"/>
              </a:rPr>
              <a:t>Real-time Feedback and Continuous Development: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One of the hallmarks of developmental evaluation is its emphasis on real-time or near real-time feedback. This ensures that program staff receive timely insights, allowing them to make immediate adjustments.</a:t>
            </a:r>
          </a:p>
          <a:p>
            <a:pPr lvl="1"/>
            <a:r>
              <a:rPr lang="en-GB" b="0" i="0" u="none" strike="noStrike" dirty="0">
                <a:solidFill>
                  <a:srgbClr val="374151"/>
                </a:solidFill>
                <a:effectLst/>
                <a:latin typeface="Söhne"/>
              </a:rPr>
              <a:t>By facilitating a continuous development loop, developmental evaluation supports the program's evolution, ensuring it remains responsive to emerging challenges and opportunities.</a:t>
            </a:r>
          </a:p>
          <a:p>
            <a:endParaRPr lang="en-SE" dirty="0"/>
          </a:p>
        </p:txBody>
      </p:sp>
      <p:pic>
        <p:nvPicPr>
          <p:cNvPr id="9" name="Audio 8">
            <a:extLst>
              <a:ext uri="{FF2B5EF4-FFF2-40B4-BE49-F238E27FC236}">
                <a16:creationId xmlns:a16="http://schemas.microsoft.com/office/drawing/2014/main" id="{FFD1B32E-72C1-AB82-F7D1-36E29F1E94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58235972"/>
      </p:ext>
    </p:extLst>
  </p:cSld>
  <p:clrMapOvr>
    <a:masterClrMapping/>
  </p:clrMapOvr>
  <mc:AlternateContent xmlns:mc="http://schemas.openxmlformats.org/markup-compatibility/2006" xmlns:p14="http://schemas.microsoft.com/office/powerpoint/2010/main">
    <mc:Choice Requires="p14">
      <p:transition spd="slow" p14:dur="2000" advTm="82912"/>
    </mc:Choice>
    <mc:Fallback xmlns="">
      <p:transition spd="slow" advTm="8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26F65E-2221-CC59-C28D-9B70500D5A23}"/>
              </a:ext>
            </a:extLst>
          </p:cNvPr>
          <p:cNvSpPr>
            <a:spLocks noGrp="1"/>
          </p:cNvSpPr>
          <p:nvPr>
            <p:ph idx="1"/>
          </p:nvPr>
        </p:nvSpPr>
        <p:spPr>
          <a:xfrm>
            <a:off x="838200" y="446455"/>
            <a:ext cx="10515600" cy="5965090"/>
          </a:xfrm>
        </p:spPr>
        <p:txBody>
          <a:bodyPr>
            <a:normAutofit fontScale="92500" lnSpcReduction="10000"/>
          </a:bodyPr>
          <a:lstStyle/>
          <a:p>
            <a:pPr marL="0" indent="0" algn="l">
              <a:buNone/>
            </a:pPr>
            <a:r>
              <a:rPr lang="en-GB" b="1" i="0" u="none" strike="noStrike" dirty="0">
                <a:solidFill>
                  <a:srgbClr val="374151"/>
                </a:solidFill>
                <a:effectLst/>
                <a:latin typeface="Söhne"/>
              </a:rPr>
              <a:t>Focus on Innovation and Evolution: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Unlike other forms of evaluation that might seek to stabilise a program for subsequent assessment, developmental evaluation embraces change and evolution.</a:t>
            </a:r>
          </a:p>
          <a:p>
            <a:pPr lvl="1"/>
            <a:r>
              <a:rPr lang="en-GB" b="0" i="0" u="none" strike="noStrike" dirty="0">
                <a:solidFill>
                  <a:srgbClr val="374151"/>
                </a:solidFill>
                <a:effectLst/>
                <a:latin typeface="Söhne"/>
              </a:rPr>
              <a:t>It recognises that innovative programs may need to pivot, adapt, or undergo significant redesign based on the learnings from the field.</a:t>
            </a:r>
          </a:p>
          <a:p>
            <a:pPr marL="0" indent="0" algn="l">
              <a:buNone/>
            </a:pPr>
            <a:r>
              <a:rPr lang="en-GB" b="1" i="0" u="none" strike="noStrike" dirty="0">
                <a:solidFill>
                  <a:srgbClr val="374151"/>
                </a:solidFill>
                <a:effectLst/>
                <a:latin typeface="Söhne"/>
              </a:rPr>
              <a:t>End-users and Decision-making:</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primary consumers of developmental evaluation findings are those directly involved in the program's implementation, such as project managers and staff.</a:t>
            </a:r>
          </a:p>
          <a:p>
            <a:pPr lvl="1"/>
            <a:r>
              <a:rPr lang="en-GB" b="0" i="0" u="none" strike="noStrike" dirty="0">
                <a:solidFill>
                  <a:srgbClr val="374151"/>
                </a:solidFill>
                <a:effectLst/>
                <a:latin typeface="Söhne"/>
              </a:rPr>
              <a:t>Armed with real-time data and insights, these individuals can make informed decisions, continually modifying their strategies and actions to optimise program outcomes.</a:t>
            </a:r>
          </a:p>
          <a:p>
            <a:pPr marL="0" indent="0" algn="l">
              <a:buNone/>
            </a:pPr>
            <a:r>
              <a:rPr lang="en-GB" b="1" i="0" u="none" strike="noStrike" dirty="0">
                <a:solidFill>
                  <a:srgbClr val="374151"/>
                </a:solidFill>
                <a:effectLst/>
                <a:latin typeface="Söhne"/>
              </a:rPr>
              <a:t>Contrast with Traditional Evaluation: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While traditional forms of evaluation, such as summative or formative, might focus on assessing outcomes or improving program design, developmental evaluation is centred on facilitating the program's ongoing evolution.</a:t>
            </a:r>
          </a:p>
          <a:p>
            <a:pPr lvl="1"/>
            <a:r>
              <a:rPr lang="en-GB" b="0" i="0" u="none" strike="noStrike" dirty="0">
                <a:solidFill>
                  <a:srgbClr val="374151"/>
                </a:solidFill>
                <a:effectLst/>
                <a:latin typeface="Söhne"/>
              </a:rPr>
              <a:t>It is less about preparing a program for a final assessment and more about ensuring the program remains agile, innovative, and adaptive.</a:t>
            </a:r>
          </a:p>
        </p:txBody>
      </p:sp>
      <p:pic>
        <p:nvPicPr>
          <p:cNvPr id="6" name="Audio 5">
            <a:extLst>
              <a:ext uri="{FF2B5EF4-FFF2-40B4-BE49-F238E27FC236}">
                <a16:creationId xmlns:a16="http://schemas.microsoft.com/office/drawing/2014/main" id="{A7B96AE9-F311-A340-8739-61CBB85E93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60626685"/>
      </p:ext>
    </p:extLst>
  </p:cSld>
  <p:clrMapOvr>
    <a:masterClrMapping/>
  </p:clrMapOvr>
  <mc:AlternateContent xmlns:mc="http://schemas.openxmlformats.org/markup-compatibility/2006" xmlns:p14="http://schemas.microsoft.com/office/powerpoint/2010/main">
    <mc:Choice Requires="p14">
      <p:transition spd="slow" p14:dur="2000" advTm="94848"/>
    </mc:Choice>
    <mc:Fallback xmlns="">
      <p:transition spd="slow" advTm="9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E1D9-C5BF-0257-E65F-121C8E36F24D}"/>
              </a:ext>
            </a:extLst>
          </p:cNvPr>
          <p:cNvSpPr>
            <a:spLocks noGrp="1"/>
          </p:cNvSpPr>
          <p:nvPr>
            <p:ph type="title"/>
          </p:nvPr>
        </p:nvSpPr>
        <p:spPr/>
        <p:txBody>
          <a:bodyPr>
            <a:normAutofit/>
          </a:bodyPr>
          <a:lstStyle/>
          <a:p>
            <a:r>
              <a:rPr lang="en-GB" b="1" i="0" u="none" strike="noStrike" dirty="0">
                <a:effectLst/>
                <a:latin typeface="Söhne"/>
              </a:rPr>
              <a:t>Application of Developmental Evaluation</a:t>
            </a:r>
            <a:endParaRPr lang="en-SE" dirty="0"/>
          </a:p>
        </p:txBody>
      </p:sp>
      <p:sp>
        <p:nvSpPr>
          <p:cNvPr id="3" name="Content Placeholder 2">
            <a:extLst>
              <a:ext uri="{FF2B5EF4-FFF2-40B4-BE49-F238E27FC236}">
                <a16:creationId xmlns:a16="http://schemas.microsoft.com/office/drawing/2014/main" id="{A7C2295A-3347-11BA-C2A5-CBF3F78613F7}"/>
              </a:ext>
            </a:extLst>
          </p:cNvPr>
          <p:cNvSpPr>
            <a:spLocks noGrp="1"/>
          </p:cNvSpPr>
          <p:nvPr>
            <p:ph idx="1"/>
          </p:nvPr>
        </p:nvSpPr>
        <p:spPr/>
        <p:txBody>
          <a:bodyPr>
            <a:normAutofit fontScale="92500" lnSpcReduction="10000"/>
          </a:bodyPr>
          <a:lstStyle/>
          <a:p>
            <a:pPr algn="l"/>
            <a:r>
              <a:rPr lang="en-GB" b="1" i="0" u="none" strike="noStrike" dirty="0">
                <a:solidFill>
                  <a:srgbClr val="374151"/>
                </a:solidFill>
                <a:effectLst/>
                <a:latin typeface="Söhne"/>
              </a:rPr>
              <a:t>Introduction: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The initiative to integrate specialised trained nurses into the existing neurological department at the National Hospital was a pioneering endeavour, aiming to enhance patient care for those with neurodegenerative diseases significantly. Given the innovative nature of this initiative and the complexities associated with integrating specialised training within an established department, a developmental evaluation approach was deemed essential.</a:t>
            </a:r>
          </a:p>
          <a:p>
            <a:pPr algn="l"/>
            <a:r>
              <a:rPr lang="en-GB" b="1" i="0" u="none" strike="noStrike" dirty="0">
                <a:solidFill>
                  <a:srgbClr val="374151"/>
                </a:solidFill>
                <a:effectLst/>
                <a:latin typeface="Söhne"/>
              </a:rPr>
              <a:t>Purpose and Context: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integration of specialised trained nurses was a novel approach, with potential challenges and uncertainties in its implementation. The dynamic environment of the hospital, combined with the unique needs of neurodegenerative patients, made the initiative's path unpredictable.</a:t>
            </a:r>
          </a:p>
          <a:p>
            <a:pPr lvl="1"/>
            <a:r>
              <a:rPr lang="en-GB" b="0" i="0" u="none" strike="noStrike" dirty="0">
                <a:solidFill>
                  <a:srgbClr val="374151"/>
                </a:solidFill>
                <a:effectLst/>
                <a:latin typeface="Söhne"/>
              </a:rPr>
              <a:t>Developmental evaluation was chosen to support this innovative initiative, ensuring that it could adapt and evolve in response to real-time challenges and insights.</a:t>
            </a:r>
          </a:p>
          <a:p>
            <a:endParaRPr lang="en-SE" dirty="0"/>
          </a:p>
        </p:txBody>
      </p:sp>
      <p:pic>
        <p:nvPicPr>
          <p:cNvPr id="6" name="Audio 5">
            <a:extLst>
              <a:ext uri="{FF2B5EF4-FFF2-40B4-BE49-F238E27FC236}">
                <a16:creationId xmlns:a16="http://schemas.microsoft.com/office/drawing/2014/main" id="{D49F94A6-44B3-7F41-188C-C215604533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94197623"/>
      </p:ext>
    </p:extLst>
  </p:cSld>
  <p:clrMapOvr>
    <a:masterClrMapping/>
  </p:clrMapOvr>
  <mc:AlternateContent xmlns:mc="http://schemas.openxmlformats.org/markup-compatibility/2006" xmlns:p14="http://schemas.microsoft.com/office/powerpoint/2010/main">
    <mc:Choice Requires="p14">
      <p:transition spd="slow" p14:dur="2000" advTm="79232"/>
    </mc:Choice>
    <mc:Fallback xmlns="">
      <p:transition spd="slow" advTm="79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3B8099-EEC7-834D-34A3-C5EEC0E69278}"/>
              </a:ext>
            </a:extLst>
          </p:cNvPr>
          <p:cNvSpPr>
            <a:spLocks noGrp="1"/>
          </p:cNvSpPr>
          <p:nvPr>
            <p:ph idx="1"/>
          </p:nvPr>
        </p:nvSpPr>
        <p:spPr>
          <a:xfrm>
            <a:off x="838200" y="412594"/>
            <a:ext cx="10515600" cy="6177777"/>
          </a:xfrm>
        </p:spPr>
        <p:txBody>
          <a:bodyPr>
            <a:normAutofit fontScale="92500" lnSpcReduction="10000"/>
          </a:bodyPr>
          <a:lstStyle/>
          <a:p>
            <a:pPr algn="l"/>
            <a:r>
              <a:rPr lang="en-GB" b="1" i="0" u="none" strike="noStrike" dirty="0">
                <a:solidFill>
                  <a:srgbClr val="374151"/>
                </a:solidFill>
                <a:effectLst/>
                <a:latin typeface="Söhne"/>
              </a:rPr>
              <a:t>Real-time Feedback and Continuous Development: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Throughout the program's implementation, continuous feedback mechanisms were established. Regular check-ins, observations, and feedback sessions ensured that the integration process was continually refined based on real-time insights.</a:t>
            </a:r>
          </a:p>
          <a:p>
            <a:pPr lvl="1"/>
            <a:r>
              <a:rPr lang="en-GB" b="0" i="0" u="none" strike="noStrike" dirty="0">
                <a:solidFill>
                  <a:srgbClr val="374151"/>
                </a:solidFill>
                <a:effectLst/>
                <a:latin typeface="Söhne"/>
              </a:rPr>
              <a:t>This ongoing feedback loop allowed the program to adapt to unforeseen challenges, such as training gaps or collaboration hurdles, ensuring that the initiative remained agile and effective.</a:t>
            </a:r>
          </a:p>
          <a:p>
            <a:pPr algn="l"/>
            <a:r>
              <a:rPr lang="en-GB" b="1" i="0" u="none" strike="noStrike" dirty="0">
                <a:solidFill>
                  <a:srgbClr val="374151"/>
                </a:solidFill>
                <a:effectLst/>
                <a:latin typeface="Söhne"/>
              </a:rPr>
              <a:t>Focus on Innovation and Evolution: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Recognising that the integration process might need adjustments or even significant redesigns, the developmental evaluation approach embraced change and evolution.</a:t>
            </a:r>
          </a:p>
          <a:p>
            <a:pPr lvl="1"/>
            <a:r>
              <a:rPr lang="en-GB" b="0" i="0" u="none" strike="noStrike" dirty="0">
                <a:solidFill>
                  <a:srgbClr val="374151"/>
                </a:solidFill>
                <a:effectLst/>
                <a:latin typeface="Söhne"/>
              </a:rPr>
              <a:t>As the program progressed, new ideas and innovations were generated, ensuring that the integration of specialised nurses was not just effective but also cutting-edge in its approach.</a:t>
            </a:r>
          </a:p>
          <a:p>
            <a:pPr algn="l"/>
            <a:r>
              <a:rPr lang="en-GB" b="1" i="0" u="none" strike="noStrike" dirty="0">
                <a:solidFill>
                  <a:srgbClr val="374151"/>
                </a:solidFill>
                <a:effectLst/>
                <a:latin typeface="Söhne"/>
              </a:rPr>
              <a:t>End-users and Decision-making:</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primary recipients of the developmental evaluation findings were the hospital's management, the heads of the neurological department, and the training teams.</a:t>
            </a:r>
          </a:p>
          <a:p>
            <a:pPr lvl="1"/>
            <a:r>
              <a:rPr lang="en-GB" b="0" i="0" u="none" strike="noStrike" dirty="0">
                <a:solidFill>
                  <a:srgbClr val="374151"/>
                </a:solidFill>
                <a:effectLst/>
                <a:latin typeface="Söhne"/>
              </a:rPr>
              <a:t>With access to real-time data and insights, these stakeholders could make informed decisions, tweaking strategies, and actions to optimise the integration process and patient care outcomes.</a:t>
            </a:r>
          </a:p>
        </p:txBody>
      </p:sp>
      <p:pic>
        <p:nvPicPr>
          <p:cNvPr id="5" name="Audio 4">
            <a:extLst>
              <a:ext uri="{FF2B5EF4-FFF2-40B4-BE49-F238E27FC236}">
                <a16:creationId xmlns:a16="http://schemas.microsoft.com/office/drawing/2014/main" id="{DBAE23D9-9CCC-5727-6E7C-FFC8E2C678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47912282"/>
      </p:ext>
    </p:extLst>
  </p:cSld>
  <p:clrMapOvr>
    <a:masterClrMapping/>
  </p:clrMapOvr>
  <mc:AlternateContent xmlns:mc="http://schemas.openxmlformats.org/markup-compatibility/2006" xmlns:p14="http://schemas.microsoft.com/office/powerpoint/2010/main">
    <mc:Choice Requires="p14">
      <p:transition spd="slow" p14:dur="2000" advTm="97888"/>
    </mc:Choice>
    <mc:Fallback xmlns="">
      <p:transition spd="slow" advTm="9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9F2B-9287-FB3A-5777-AFD6336FC637}"/>
              </a:ext>
            </a:extLst>
          </p:cNvPr>
          <p:cNvSpPr>
            <a:spLocks noGrp="1"/>
          </p:cNvSpPr>
          <p:nvPr>
            <p:ph type="title"/>
          </p:nvPr>
        </p:nvSpPr>
        <p:spPr/>
        <p:txBody>
          <a:bodyPr/>
          <a:lstStyle/>
          <a:p>
            <a:pPr algn="ctr"/>
            <a:r>
              <a:rPr lang="en-GB" b="1" dirty="0"/>
              <a:t>Knowledge generating </a:t>
            </a:r>
            <a:endParaRPr lang="en-SE" b="1" dirty="0"/>
          </a:p>
        </p:txBody>
      </p:sp>
      <p:sp>
        <p:nvSpPr>
          <p:cNvPr id="3" name="Content Placeholder 2">
            <a:extLst>
              <a:ext uri="{FF2B5EF4-FFF2-40B4-BE49-F238E27FC236}">
                <a16:creationId xmlns:a16="http://schemas.microsoft.com/office/drawing/2014/main" id="{D436501D-FC57-9456-E254-53A96F916E7D}"/>
              </a:ext>
            </a:extLst>
          </p:cNvPr>
          <p:cNvSpPr>
            <a:spLocks noGrp="1"/>
          </p:cNvSpPr>
          <p:nvPr>
            <p:ph idx="1"/>
          </p:nvPr>
        </p:nvSpPr>
        <p:spPr/>
        <p:txBody>
          <a:bodyPr/>
          <a:lstStyle/>
          <a:p>
            <a:r>
              <a:rPr lang="en-GB" b="1" i="0" u="none" strike="noStrike" dirty="0">
                <a:effectLst/>
                <a:latin typeface="Söhne"/>
              </a:rPr>
              <a:t>Introduction: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Knowledge-generating evaluation stands out as a distinct form of evaluation that seeks to contribute to the broader understanding of program effectiveness and its alignment with existing research and theory. Rather than being confined to the specifics of a single program or its immediate stakeholders, this evaluation approach aims to distil insights that can inform the design and implementation of similar interventions across varied contexts.</a:t>
            </a:r>
            <a:endParaRPr lang="en-SE" dirty="0"/>
          </a:p>
        </p:txBody>
      </p:sp>
      <p:pic>
        <p:nvPicPr>
          <p:cNvPr id="10" name="Audio 9">
            <a:extLst>
              <a:ext uri="{FF2B5EF4-FFF2-40B4-BE49-F238E27FC236}">
                <a16:creationId xmlns:a16="http://schemas.microsoft.com/office/drawing/2014/main" id="{9048B694-7C24-0018-F6D6-4A061201FA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44581110"/>
      </p:ext>
    </p:extLst>
  </p:cSld>
  <p:clrMapOvr>
    <a:masterClrMapping/>
  </p:clrMapOvr>
  <mc:AlternateContent xmlns:mc="http://schemas.openxmlformats.org/markup-compatibility/2006" xmlns:p14="http://schemas.microsoft.com/office/powerpoint/2010/main">
    <mc:Choice Requires="p14">
      <p:transition spd="slow" p14:dur="2000" advTm="42325"/>
    </mc:Choice>
    <mc:Fallback xmlns="">
      <p:transition spd="slow" advTm="4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4469-CB62-53FA-2727-9883282186FF}"/>
              </a:ext>
            </a:extLst>
          </p:cNvPr>
          <p:cNvSpPr>
            <a:spLocks noGrp="1"/>
          </p:cNvSpPr>
          <p:nvPr>
            <p:ph type="title"/>
          </p:nvPr>
        </p:nvSpPr>
        <p:spPr/>
        <p:txBody>
          <a:bodyPr/>
          <a:lstStyle/>
          <a:p>
            <a:pPr algn="ctr"/>
            <a:r>
              <a:rPr lang="en-GB" b="1" dirty="0"/>
              <a:t>Knowledge generating </a:t>
            </a:r>
            <a:endParaRPr lang="en-SE" dirty="0"/>
          </a:p>
        </p:txBody>
      </p:sp>
      <p:sp>
        <p:nvSpPr>
          <p:cNvPr id="3" name="Content Placeholder 2">
            <a:extLst>
              <a:ext uri="{FF2B5EF4-FFF2-40B4-BE49-F238E27FC236}">
                <a16:creationId xmlns:a16="http://schemas.microsoft.com/office/drawing/2014/main" id="{8A99B2EB-5F8E-27A9-48CC-A9B7A787DB1E}"/>
              </a:ext>
            </a:extLst>
          </p:cNvPr>
          <p:cNvSpPr>
            <a:spLocks noGrp="1"/>
          </p:cNvSpPr>
          <p:nvPr>
            <p:ph idx="1"/>
          </p:nvPr>
        </p:nvSpPr>
        <p:spPr/>
        <p:txBody>
          <a:bodyPr>
            <a:normAutofit fontScale="92500" lnSpcReduction="10000"/>
          </a:bodyPr>
          <a:lstStyle/>
          <a:p>
            <a:pPr marL="0" indent="0" algn="l">
              <a:buNone/>
            </a:pPr>
            <a:r>
              <a:rPr lang="en-GB" b="1" i="0" u="none" strike="noStrike" dirty="0">
                <a:solidFill>
                  <a:srgbClr val="374151"/>
                </a:solidFill>
                <a:effectLst/>
                <a:latin typeface="Söhne"/>
              </a:rPr>
              <a:t>Purpose and Focus: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primary objective of knowledge-generating evaluation is to identify patterns of effectiveness across different programs. This involves synthesising findings from various studies, interventions, and processes to derive overarching insights.</a:t>
            </a:r>
          </a:p>
          <a:p>
            <a:pPr lvl="1"/>
            <a:r>
              <a:rPr lang="en-GB" b="0" i="0" u="none" strike="noStrike" dirty="0">
                <a:solidFill>
                  <a:srgbClr val="374151"/>
                </a:solidFill>
                <a:effectLst/>
                <a:latin typeface="Söhne"/>
              </a:rPr>
              <a:t>The goal is to contribute to a general understanding of what works under what conditions and how these findings align with existing research and theoretical frameworks.</a:t>
            </a:r>
          </a:p>
          <a:p>
            <a:pPr marL="0" indent="0" algn="l">
              <a:buNone/>
            </a:pPr>
            <a:r>
              <a:rPr lang="en-GB" b="1" i="0" u="none" strike="noStrike" dirty="0">
                <a:solidFill>
                  <a:srgbClr val="374151"/>
                </a:solidFill>
                <a:effectLst/>
                <a:latin typeface="Söhne"/>
              </a:rPr>
              <a:t>Beyond Immediate Stakeholders: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Unlike many traditional forms of evaluation that cater to the immediate needs of program stakeholders, knowledge-generating evaluation takes a broader perspective. It looks beyond the immediate context to understand the larger implications of program findings.</a:t>
            </a:r>
          </a:p>
          <a:p>
            <a:pPr lvl="1"/>
            <a:r>
              <a:rPr lang="en-GB" b="0" i="0" u="none" strike="noStrike" dirty="0">
                <a:solidFill>
                  <a:srgbClr val="374151"/>
                </a:solidFill>
                <a:effectLst/>
                <a:latin typeface="Söhne"/>
              </a:rPr>
              <a:t>This form of evaluation is less concerned with capacity aspects, specific outputs, or direct results of a single program.</a:t>
            </a:r>
          </a:p>
          <a:p>
            <a:endParaRPr lang="en-SE" dirty="0"/>
          </a:p>
        </p:txBody>
      </p:sp>
      <p:pic>
        <p:nvPicPr>
          <p:cNvPr id="8" name="Audio 7">
            <a:extLst>
              <a:ext uri="{FF2B5EF4-FFF2-40B4-BE49-F238E27FC236}">
                <a16:creationId xmlns:a16="http://schemas.microsoft.com/office/drawing/2014/main" id="{607F2B2E-1E7D-79AF-3F4D-624D26BCB2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29457998"/>
      </p:ext>
    </p:extLst>
  </p:cSld>
  <p:clrMapOvr>
    <a:masterClrMapping/>
  </p:clrMapOvr>
  <mc:AlternateContent xmlns:mc="http://schemas.openxmlformats.org/markup-compatibility/2006" xmlns:p14="http://schemas.microsoft.com/office/powerpoint/2010/main">
    <mc:Choice Requires="p14">
      <p:transition spd="slow" p14:dur="2000" advTm="74666"/>
    </mc:Choice>
    <mc:Fallback xmlns="">
      <p:transition spd="slow" advTm="7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2D3A-A0AE-BD01-2DC9-824D626707A9}"/>
              </a:ext>
            </a:extLst>
          </p:cNvPr>
          <p:cNvSpPr>
            <a:spLocks noGrp="1"/>
          </p:cNvSpPr>
          <p:nvPr>
            <p:ph type="title"/>
          </p:nvPr>
        </p:nvSpPr>
        <p:spPr/>
        <p:txBody>
          <a:bodyPr/>
          <a:lstStyle/>
          <a:p>
            <a:pPr algn="ctr"/>
            <a:r>
              <a:rPr lang="en-GB" b="1" dirty="0"/>
              <a:t>Knowledge generating </a:t>
            </a:r>
            <a:endParaRPr lang="en-SE" dirty="0"/>
          </a:p>
        </p:txBody>
      </p:sp>
      <p:sp>
        <p:nvSpPr>
          <p:cNvPr id="3" name="Content Placeholder 2">
            <a:extLst>
              <a:ext uri="{FF2B5EF4-FFF2-40B4-BE49-F238E27FC236}">
                <a16:creationId xmlns:a16="http://schemas.microsoft.com/office/drawing/2014/main" id="{9CC13BCA-80C7-F95C-3D5C-73031BBF5060}"/>
              </a:ext>
            </a:extLst>
          </p:cNvPr>
          <p:cNvSpPr>
            <a:spLocks noGrp="1"/>
          </p:cNvSpPr>
          <p:nvPr>
            <p:ph idx="1"/>
          </p:nvPr>
        </p:nvSpPr>
        <p:spPr/>
        <p:txBody>
          <a:bodyPr>
            <a:normAutofit fontScale="92500" lnSpcReduction="20000"/>
          </a:bodyPr>
          <a:lstStyle/>
          <a:p>
            <a:pPr marL="0" indent="0" algn="l">
              <a:buNone/>
            </a:pPr>
            <a:r>
              <a:rPr lang="en-GB" b="1" i="0" u="none" strike="noStrike" dirty="0">
                <a:solidFill>
                  <a:srgbClr val="374151"/>
                </a:solidFill>
                <a:effectLst/>
                <a:latin typeface="Söhne"/>
              </a:rPr>
              <a:t>Synthesis and Triangulation: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Knowledge-generating evaluation involves the synthesis of data from multiple sources. This can include different programs, studies, or interventions that might be addressing similar objectives or challenges.</a:t>
            </a:r>
          </a:p>
          <a:p>
            <a:pPr lvl="1"/>
            <a:r>
              <a:rPr lang="en-GB" b="0" i="0" u="none" strike="noStrike" dirty="0">
                <a:solidFill>
                  <a:srgbClr val="374151"/>
                </a:solidFill>
                <a:effectLst/>
                <a:latin typeface="Söhne"/>
              </a:rPr>
              <a:t>Triangulation plays a crucial role, where findings are cross-referenced with existing research and theory to validate insights and ensure they contribute meaningfully to the broader knowledge base.</a:t>
            </a:r>
          </a:p>
          <a:p>
            <a:pPr marL="0" indent="0" algn="l">
              <a:buNone/>
            </a:pPr>
            <a:r>
              <a:rPr lang="en-GB" b="1" i="0" u="none" strike="noStrike" dirty="0">
                <a:solidFill>
                  <a:srgbClr val="374151"/>
                </a:solidFill>
                <a:effectLst/>
                <a:latin typeface="Söhne"/>
              </a:rPr>
              <a:t>Contribution to the Field:</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insights derived from knowledge-generating evaluation are invaluable for researchers, policymakers, and practitioners. They provide evidence-based guidelines and best practices that can inform the design and implementation of future interventions.</a:t>
            </a:r>
          </a:p>
          <a:p>
            <a:pPr lvl="1"/>
            <a:r>
              <a:rPr lang="en-GB" b="0" i="0" u="none" strike="noStrike" dirty="0">
                <a:solidFill>
                  <a:srgbClr val="374151"/>
                </a:solidFill>
                <a:effectLst/>
                <a:latin typeface="Söhne"/>
              </a:rPr>
              <a:t>By aligning program insights with research and theory, this evaluation approach ensures that practical experiences contribute to and are informed by the academic and theoretical realms.</a:t>
            </a:r>
          </a:p>
          <a:p>
            <a:endParaRPr lang="en-SE" dirty="0"/>
          </a:p>
        </p:txBody>
      </p:sp>
      <p:pic>
        <p:nvPicPr>
          <p:cNvPr id="6" name="Audio 5">
            <a:extLst>
              <a:ext uri="{FF2B5EF4-FFF2-40B4-BE49-F238E27FC236}">
                <a16:creationId xmlns:a16="http://schemas.microsoft.com/office/drawing/2014/main" id="{A4FEDCED-9BF9-DDA0-AB16-A1172E7AC3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51853217"/>
      </p:ext>
    </p:extLst>
  </p:cSld>
  <p:clrMapOvr>
    <a:masterClrMapping/>
  </p:clrMapOvr>
  <mc:AlternateContent xmlns:mc="http://schemas.openxmlformats.org/markup-compatibility/2006" xmlns:p14="http://schemas.microsoft.com/office/powerpoint/2010/main">
    <mc:Choice Requires="p14">
      <p:transition spd="slow" p14:dur="2000" advTm="75930"/>
    </mc:Choice>
    <mc:Fallback xmlns="">
      <p:transition spd="slow" advTm="75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D5E4-8EC6-6D3E-8728-67DE85940361}"/>
              </a:ext>
            </a:extLst>
          </p:cNvPr>
          <p:cNvSpPr>
            <a:spLocks noGrp="1"/>
          </p:cNvSpPr>
          <p:nvPr>
            <p:ph type="title"/>
          </p:nvPr>
        </p:nvSpPr>
        <p:spPr/>
        <p:txBody>
          <a:bodyPr/>
          <a:lstStyle/>
          <a:p>
            <a:r>
              <a:rPr lang="en-GB" b="1" i="0" u="none" strike="noStrike" dirty="0">
                <a:effectLst/>
                <a:latin typeface="Söhne"/>
              </a:rPr>
              <a:t>Application of Knowledge-Generating Evaluation</a:t>
            </a:r>
            <a:endParaRPr lang="en-SE" dirty="0"/>
          </a:p>
        </p:txBody>
      </p:sp>
      <p:sp>
        <p:nvSpPr>
          <p:cNvPr id="3" name="Content Placeholder 2">
            <a:extLst>
              <a:ext uri="{FF2B5EF4-FFF2-40B4-BE49-F238E27FC236}">
                <a16:creationId xmlns:a16="http://schemas.microsoft.com/office/drawing/2014/main" id="{059D686D-8DF0-153B-EACB-2DF538D3F6A7}"/>
              </a:ext>
            </a:extLst>
          </p:cNvPr>
          <p:cNvSpPr>
            <a:spLocks noGrp="1"/>
          </p:cNvSpPr>
          <p:nvPr>
            <p:ph idx="1"/>
          </p:nvPr>
        </p:nvSpPr>
        <p:spPr/>
        <p:txBody>
          <a:bodyPr>
            <a:normAutofit fontScale="92500" lnSpcReduction="20000"/>
          </a:bodyPr>
          <a:lstStyle/>
          <a:p>
            <a:pPr algn="l"/>
            <a:r>
              <a:rPr lang="en-GB" b="1" i="0" u="none" strike="noStrike" dirty="0">
                <a:solidFill>
                  <a:srgbClr val="374151"/>
                </a:solidFill>
                <a:effectLst/>
                <a:latin typeface="Söhne"/>
              </a:rPr>
              <a:t>Introduction:</a:t>
            </a:r>
            <a:r>
              <a:rPr lang="en-GB" b="0" i="0" u="none" strike="noStrike" dirty="0">
                <a:solidFill>
                  <a:srgbClr val="374151"/>
                </a:solidFill>
                <a:effectLst/>
                <a:latin typeface="Söhne"/>
              </a:rPr>
              <a:t> </a:t>
            </a:r>
          </a:p>
          <a:p>
            <a:pPr lvl="1"/>
            <a:r>
              <a:rPr lang="en-GB" b="0" i="0" u="none" strike="noStrike" dirty="0">
                <a:solidFill>
                  <a:srgbClr val="374151"/>
                </a:solidFill>
                <a:effectLst/>
                <a:latin typeface="Söhne"/>
              </a:rPr>
              <a:t>The innovative initiative to integrate specialised trained nurses into the existing neurological department at the National Hospital presented a unique opportunity to contribute to the broader understanding of effective patient care for neurodegenerative diseases. A knowledge-generating evaluation was deemed essential to distil insights from this initiative that could inform similar interventions in other contexts.</a:t>
            </a:r>
          </a:p>
          <a:p>
            <a:pPr algn="l"/>
            <a:r>
              <a:rPr lang="en-GB" b="1" i="0" u="none" strike="noStrike" dirty="0">
                <a:solidFill>
                  <a:srgbClr val="374151"/>
                </a:solidFill>
                <a:effectLst/>
                <a:latin typeface="Söhne"/>
              </a:rPr>
              <a:t>Purpose and Focus: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primary objective of this knowledge-generating evaluation was to identify patterns of effectiveness in the integration process. This involved analysing the outcomes, challenges, and successes of the initiative and comparing them with findings from similar interventions in other settings.</a:t>
            </a:r>
          </a:p>
          <a:p>
            <a:pPr lvl="1"/>
            <a:r>
              <a:rPr lang="en-GB" b="0" i="0" u="none" strike="noStrike" dirty="0">
                <a:solidFill>
                  <a:srgbClr val="374151"/>
                </a:solidFill>
                <a:effectLst/>
                <a:latin typeface="Söhne"/>
              </a:rPr>
              <a:t>The goal was to contribute to a general understanding of the effectiveness of specialised nurse integration in neurological care and how these insights align with existing research and theoretical frameworks on patient care.</a:t>
            </a:r>
          </a:p>
          <a:p>
            <a:endParaRPr lang="en-SE" dirty="0"/>
          </a:p>
        </p:txBody>
      </p:sp>
      <p:pic>
        <p:nvPicPr>
          <p:cNvPr id="10" name="Audio 9">
            <a:extLst>
              <a:ext uri="{FF2B5EF4-FFF2-40B4-BE49-F238E27FC236}">
                <a16:creationId xmlns:a16="http://schemas.microsoft.com/office/drawing/2014/main" id="{8B1CF12E-E1EF-AEB7-E877-00B13F8963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056613"/>
      </p:ext>
    </p:extLst>
  </p:cSld>
  <p:clrMapOvr>
    <a:masterClrMapping/>
  </p:clrMapOvr>
  <mc:AlternateContent xmlns:mc="http://schemas.openxmlformats.org/markup-compatibility/2006" xmlns:p14="http://schemas.microsoft.com/office/powerpoint/2010/main">
    <mc:Choice Requires="p14">
      <p:transition spd="slow" p14:dur="2000" advTm="81493"/>
    </mc:Choice>
    <mc:Fallback xmlns="">
      <p:transition spd="slow" advTm="8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CF77-26E6-DA0A-59CF-00D0D78EDC4F}"/>
              </a:ext>
            </a:extLst>
          </p:cNvPr>
          <p:cNvSpPr>
            <a:spLocks noGrp="1"/>
          </p:cNvSpPr>
          <p:nvPr>
            <p:ph type="title"/>
          </p:nvPr>
        </p:nvSpPr>
        <p:spPr>
          <a:xfrm>
            <a:off x="379141" y="365125"/>
            <a:ext cx="11574966" cy="1325563"/>
          </a:xfrm>
        </p:spPr>
        <p:txBody>
          <a:bodyPr>
            <a:normAutofit fontScale="90000"/>
          </a:bodyPr>
          <a:lstStyle/>
          <a:p>
            <a:pPr algn="ctr"/>
            <a:r>
              <a:rPr lang="en-GB" sz="4000" b="1" i="0" u="none" strike="noStrike" dirty="0">
                <a:solidFill>
                  <a:srgbClr val="374151"/>
                </a:solidFill>
                <a:effectLst/>
                <a:latin typeface="+mn-lt"/>
              </a:rPr>
              <a:t>Integration of Specialized Trained Nurses in Neurodegenerative Care at the National Hospital, Sri Lanka</a:t>
            </a:r>
            <a:endParaRPr lang="en-SE" dirty="0"/>
          </a:p>
        </p:txBody>
      </p:sp>
      <p:sp>
        <p:nvSpPr>
          <p:cNvPr id="3" name="Content Placeholder 2">
            <a:extLst>
              <a:ext uri="{FF2B5EF4-FFF2-40B4-BE49-F238E27FC236}">
                <a16:creationId xmlns:a16="http://schemas.microsoft.com/office/drawing/2014/main" id="{A00B65D6-BC26-2B4A-0329-08611B53F553}"/>
              </a:ext>
            </a:extLst>
          </p:cNvPr>
          <p:cNvSpPr>
            <a:spLocks noGrp="1"/>
          </p:cNvSpPr>
          <p:nvPr>
            <p:ph idx="1"/>
          </p:nvPr>
        </p:nvSpPr>
        <p:spPr/>
        <p:txBody>
          <a:bodyPr>
            <a:normAutofit/>
          </a:bodyPr>
          <a:lstStyle/>
          <a:p>
            <a:pPr algn="l"/>
            <a:r>
              <a:rPr lang="en-GB" b="1" i="0" u="none" strike="noStrike" dirty="0">
                <a:solidFill>
                  <a:srgbClr val="374151"/>
                </a:solidFill>
                <a:effectLst/>
                <a:latin typeface="Söhne"/>
              </a:rPr>
              <a:t>Background:</a:t>
            </a:r>
            <a:r>
              <a:rPr lang="en-GB" b="0" i="0" u="none" strike="noStrike" dirty="0">
                <a:solidFill>
                  <a:srgbClr val="374151"/>
                </a:solidFill>
                <a:effectLst/>
                <a:latin typeface="Söhne"/>
              </a:rPr>
              <a:t> The National Hospital is a healthcare institution in Sri Lanka. In recent years, there has been a noticeable increase in patients diagnosed with neurodegenerative diseases such as Alzheimer's, Parkinson's, and Huntington's disease. While the hospital's neurological department is equipped with modern facilities and experienced neurologists, there was a gap in specialised nursing care tailored for these patients.</a:t>
            </a:r>
          </a:p>
          <a:p>
            <a:pPr algn="l"/>
            <a:r>
              <a:rPr lang="en-GB" b="1" i="0" u="none" strike="noStrike" dirty="0">
                <a:solidFill>
                  <a:srgbClr val="374151"/>
                </a:solidFill>
                <a:effectLst/>
                <a:latin typeface="Söhne"/>
              </a:rPr>
              <a:t>Objective:</a:t>
            </a:r>
            <a:r>
              <a:rPr lang="en-GB" b="0" i="0" u="none" strike="noStrike" dirty="0">
                <a:solidFill>
                  <a:srgbClr val="374151"/>
                </a:solidFill>
                <a:effectLst/>
                <a:latin typeface="Söhne"/>
              </a:rPr>
              <a:t> To enhance the quality of care for patients with neurodegenerative diseases by integrating specialised trained nurses into the existing neurological department.</a:t>
            </a:r>
          </a:p>
          <a:p>
            <a:endParaRPr lang="en-SE" dirty="0"/>
          </a:p>
        </p:txBody>
      </p:sp>
      <p:pic>
        <p:nvPicPr>
          <p:cNvPr id="7" name="Audio 6">
            <a:extLst>
              <a:ext uri="{FF2B5EF4-FFF2-40B4-BE49-F238E27FC236}">
                <a16:creationId xmlns:a16="http://schemas.microsoft.com/office/drawing/2014/main" id="{6D54AEE7-5AEA-0260-9EC2-F37EC2003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86910096"/>
      </p:ext>
    </p:extLst>
  </p:cSld>
  <p:clrMapOvr>
    <a:masterClrMapping/>
  </p:clrMapOvr>
  <mc:AlternateContent xmlns:mc="http://schemas.openxmlformats.org/markup-compatibility/2006" xmlns:p14="http://schemas.microsoft.com/office/powerpoint/2010/main">
    <mc:Choice Requires="p14">
      <p:transition spd="slow" p14:dur="2000" advTm="55285"/>
    </mc:Choice>
    <mc:Fallback xmlns="">
      <p:transition spd="slow" advTm="55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3F53-3606-A70C-0DA0-4F4C9E7E0E0B}"/>
              </a:ext>
            </a:extLst>
          </p:cNvPr>
          <p:cNvSpPr>
            <a:spLocks noGrp="1"/>
          </p:cNvSpPr>
          <p:nvPr>
            <p:ph type="title"/>
          </p:nvPr>
        </p:nvSpPr>
        <p:spPr/>
        <p:txBody>
          <a:bodyPr/>
          <a:lstStyle/>
          <a:p>
            <a:r>
              <a:rPr lang="en-GB" b="1" i="0" u="none" strike="noStrike" dirty="0">
                <a:effectLst/>
                <a:latin typeface="Söhne"/>
              </a:rPr>
              <a:t>Application of Knowledge-Generating Evaluation</a:t>
            </a:r>
            <a:endParaRPr lang="en-SE" dirty="0"/>
          </a:p>
        </p:txBody>
      </p:sp>
      <p:sp>
        <p:nvSpPr>
          <p:cNvPr id="3" name="Content Placeholder 2">
            <a:extLst>
              <a:ext uri="{FF2B5EF4-FFF2-40B4-BE49-F238E27FC236}">
                <a16:creationId xmlns:a16="http://schemas.microsoft.com/office/drawing/2014/main" id="{06677F3F-7249-8430-64F8-E33FE0A6D6BA}"/>
              </a:ext>
            </a:extLst>
          </p:cNvPr>
          <p:cNvSpPr>
            <a:spLocks noGrp="1"/>
          </p:cNvSpPr>
          <p:nvPr>
            <p:ph idx="1"/>
          </p:nvPr>
        </p:nvSpPr>
        <p:spPr/>
        <p:txBody>
          <a:bodyPr>
            <a:normAutofit fontScale="92500" lnSpcReduction="10000"/>
          </a:bodyPr>
          <a:lstStyle/>
          <a:p>
            <a:pPr algn="l"/>
            <a:r>
              <a:rPr lang="en-GB" b="1" i="0" u="none" strike="noStrike" dirty="0">
                <a:solidFill>
                  <a:srgbClr val="374151"/>
                </a:solidFill>
                <a:effectLst/>
                <a:latin typeface="Söhne"/>
              </a:rPr>
              <a:t>Beyond Immediate Stakeholders: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While the immediate beneficiaries of the initiative were the patients, medical staff, and specialised nurses, the knowledge-generating evaluation looked beyond this immediate context. It aimed to derive insights that could benefit similar departments or hospitals globally.</a:t>
            </a:r>
          </a:p>
          <a:p>
            <a:pPr lvl="1"/>
            <a:r>
              <a:rPr lang="en-GB" b="0" i="0" u="none" strike="noStrike" dirty="0">
                <a:solidFill>
                  <a:srgbClr val="374151"/>
                </a:solidFill>
                <a:effectLst/>
                <a:latin typeface="Söhne"/>
              </a:rPr>
              <a:t>The evaluation was less concerned with the specific outputs of the National Hospital’s program and more focused on the broader implications of its findings.</a:t>
            </a:r>
          </a:p>
          <a:p>
            <a:pPr algn="l"/>
            <a:r>
              <a:rPr lang="en-GB" b="1" i="0" u="none" strike="noStrike" dirty="0">
                <a:solidFill>
                  <a:srgbClr val="374151"/>
                </a:solidFill>
                <a:effectLst/>
                <a:latin typeface="Söhne"/>
              </a:rPr>
              <a:t>Synthesis and Triangulation:</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Data from the National Hospital’s initiative was synthesised with findings from other studies or programs that had integrated specialised training into existing medical departments.</a:t>
            </a:r>
          </a:p>
          <a:p>
            <a:pPr lvl="1"/>
            <a:r>
              <a:rPr lang="en-GB" b="0" i="0" u="none" strike="noStrike" dirty="0">
                <a:solidFill>
                  <a:srgbClr val="374151"/>
                </a:solidFill>
                <a:effectLst/>
                <a:latin typeface="Söhne"/>
              </a:rPr>
              <a:t>Triangulation played a pivotal role, cross-referencing the program’s insights with existing research on neurodegenerative care. This ensured that the insights were validated and contextualised within the broader body of knowledge.</a:t>
            </a:r>
          </a:p>
          <a:p>
            <a:endParaRPr lang="en-SE" dirty="0"/>
          </a:p>
        </p:txBody>
      </p:sp>
      <p:pic>
        <p:nvPicPr>
          <p:cNvPr id="12" name="Audio 11">
            <a:extLst>
              <a:ext uri="{FF2B5EF4-FFF2-40B4-BE49-F238E27FC236}">
                <a16:creationId xmlns:a16="http://schemas.microsoft.com/office/drawing/2014/main" id="{62899557-BC32-A272-6627-E20FF98D1E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00990902"/>
      </p:ext>
    </p:extLst>
  </p:cSld>
  <p:clrMapOvr>
    <a:masterClrMapping/>
  </p:clrMapOvr>
  <mc:AlternateContent xmlns:mc="http://schemas.openxmlformats.org/markup-compatibility/2006" xmlns:p14="http://schemas.microsoft.com/office/powerpoint/2010/main">
    <mc:Choice Requires="p14">
      <p:transition spd="slow" p14:dur="2000" advTm="77418"/>
    </mc:Choice>
    <mc:Fallback xmlns="">
      <p:transition spd="slow" advTm="77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5D854-16D2-9199-DAF9-A2232F2F2F13}"/>
              </a:ext>
            </a:extLst>
          </p:cNvPr>
          <p:cNvSpPr>
            <a:spLocks noGrp="1"/>
          </p:cNvSpPr>
          <p:nvPr>
            <p:ph type="title"/>
          </p:nvPr>
        </p:nvSpPr>
        <p:spPr/>
        <p:txBody>
          <a:bodyPr/>
          <a:lstStyle/>
          <a:p>
            <a:r>
              <a:rPr lang="en-GB" b="1" i="0" u="none" strike="noStrike" dirty="0">
                <a:effectLst/>
                <a:latin typeface="Söhne"/>
              </a:rPr>
              <a:t>Application of Knowledge-Generating Evaluation</a:t>
            </a:r>
            <a:endParaRPr lang="en-SE" dirty="0"/>
          </a:p>
        </p:txBody>
      </p:sp>
      <p:sp>
        <p:nvSpPr>
          <p:cNvPr id="3" name="Content Placeholder 2">
            <a:extLst>
              <a:ext uri="{FF2B5EF4-FFF2-40B4-BE49-F238E27FC236}">
                <a16:creationId xmlns:a16="http://schemas.microsoft.com/office/drawing/2014/main" id="{1EC4C212-C2B6-89F8-6ADE-23D094E7BC21}"/>
              </a:ext>
            </a:extLst>
          </p:cNvPr>
          <p:cNvSpPr>
            <a:spLocks noGrp="1"/>
          </p:cNvSpPr>
          <p:nvPr>
            <p:ph idx="1"/>
          </p:nvPr>
        </p:nvSpPr>
        <p:spPr/>
        <p:txBody>
          <a:bodyPr/>
          <a:lstStyle/>
          <a:p>
            <a:pPr algn="l"/>
            <a:r>
              <a:rPr lang="en-GB" b="1" i="0" u="none" strike="noStrike" dirty="0">
                <a:solidFill>
                  <a:srgbClr val="374151"/>
                </a:solidFill>
                <a:effectLst/>
                <a:latin typeface="Söhne"/>
              </a:rPr>
              <a:t>Contribution to the Field:</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insights derived from the knowledge-generating evaluation provided valuable guidelines for other hospitals or medical institutions considering similar integrations. By highlighting best practices, challenges, and effective strategies, the evaluation contributed to evidence-based recommendations for the field.</a:t>
            </a:r>
          </a:p>
          <a:p>
            <a:pPr lvl="1"/>
            <a:r>
              <a:rPr lang="en-GB" b="0" i="0" u="none" strike="noStrike" dirty="0">
                <a:solidFill>
                  <a:srgbClr val="374151"/>
                </a:solidFill>
                <a:effectLst/>
                <a:latin typeface="Söhne"/>
              </a:rPr>
              <a:t>Aligning the program's insights with existing research ensured that the experiences from the National Hospital contributed meaningfully to the academic and practical realms of neurodegenerative care.</a:t>
            </a:r>
          </a:p>
          <a:p>
            <a:pPr marL="0" indent="0">
              <a:buNone/>
            </a:pPr>
            <a:endParaRPr lang="en-SE" dirty="0"/>
          </a:p>
        </p:txBody>
      </p:sp>
      <p:pic>
        <p:nvPicPr>
          <p:cNvPr id="10" name="Audio 9">
            <a:extLst>
              <a:ext uri="{FF2B5EF4-FFF2-40B4-BE49-F238E27FC236}">
                <a16:creationId xmlns:a16="http://schemas.microsoft.com/office/drawing/2014/main" id="{017CD066-E5BC-8671-ECB6-C5495E3AF9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1852959"/>
      </p:ext>
    </p:extLst>
  </p:cSld>
  <p:clrMapOvr>
    <a:masterClrMapping/>
  </p:clrMapOvr>
  <mc:AlternateContent xmlns:mc="http://schemas.openxmlformats.org/markup-compatibility/2006" xmlns:p14="http://schemas.microsoft.com/office/powerpoint/2010/main">
    <mc:Choice Requires="p14">
      <p:transition spd="slow" p14:dur="2000" advTm="45226"/>
    </mc:Choice>
    <mc:Fallback xmlns="">
      <p:transition spd="slow" advTm="4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47F73C-82D4-51DE-DC89-C671CA0FA242}"/>
              </a:ext>
            </a:extLst>
          </p:cNvPr>
          <p:cNvSpPr>
            <a:spLocks noGrp="1"/>
          </p:cNvSpPr>
          <p:nvPr>
            <p:ph type="title"/>
          </p:nvPr>
        </p:nvSpPr>
        <p:spPr/>
        <p:txBody>
          <a:bodyPr/>
          <a:lstStyle/>
          <a:p>
            <a:pPr algn="ctr"/>
            <a:r>
              <a:rPr lang="en-SE" b="1" dirty="0"/>
              <a:t>Summary</a:t>
            </a:r>
          </a:p>
        </p:txBody>
      </p:sp>
      <p:sp>
        <p:nvSpPr>
          <p:cNvPr id="5" name="Text Placeholder 4">
            <a:extLst>
              <a:ext uri="{FF2B5EF4-FFF2-40B4-BE49-F238E27FC236}">
                <a16:creationId xmlns:a16="http://schemas.microsoft.com/office/drawing/2014/main" id="{6302806D-6EA2-D530-1B83-4278C8240F68}"/>
              </a:ext>
            </a:extLst>
          </p:cNvPr>
          <p:cNvSpPr>
            <a:spLocks noGrp="1"/>
          </p:cNvSpPr>
          <p:nvPr>
            <p:ph type="body" idx="1"/>
          </p:nvPr>
        </p:nvSpPr>
        <p:spPr/>
        <p:txBody>
          <a:bodyPr/>
          <a:lstStyle/>
          <a:p>
            <a:endParaRPr lang="en-SE" dirty="0"/>
          </a:p>
        </p:txBody>
      </p:sp>
      <p:pic>
        <p:nvPicPr>
          <p:cNvPr id="12" name="Audio 11">
            <a:extLst>
              <a:ext uri="{FF2B5EF4-FFF2-40B4-BE49-F238E27FC236}">
                <a16:creationId xmlns:a16="http://schemas.microsoft.com/office/drawing/2014/main" id="{7323A228-D813-B1A8-229B-E3A17CCA06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84316392"/>
      </p:ext>
    </p:extLst>
  </p:cSld>
  <p:clrMapOvr>
    <a:masterClrMapping/>
  </p:clrMapOvr>
  <mc:AlternateContent xmlns:mc="http://schemas.openxmlformats.org/markup-compatibility/2006" xmlns:p14="http://schemas.microsoft.com/office/powerpoint/2010/main">
    <mc:Choice Requires="p14">
      <p:transition spd="slow" p14:dur="2000" advTm="7861"/>
    </mc:Choice>
    <mc:Fallback xmlns="">
      <p:transition spd="slow" advTm="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CFF3-5AB5-ECFF-57B5-1E5ECD9B5130}"/>
              </a:ext>
            </a:extLst>
          </p:cNvPr>
          <p:cNvSpPr>
            <a:spLocks noGrp="1"/>
          </p:cNvSpPr>
          <p:nvPr>
            <p:ph type="title"/>
          </p:nvPr>
        </p:nvSpPr>
        <p:spPr>
          <a:xfrm>
            <a:off x="112486" y="394154"/>
            <a:ext cx="10515600" cy="1325563"/>
          </a:xfrm>
        </p:spPr>
        <p:txBody>
          <a:bodyPr/>
          <a:lstStyle/>
          <a:p>
            <a:r>
              <a:rPr lang="en-SE"/>
              <a:t>Summary </a:t>
            </a:r>
            <a:endParaRPr lang="en-SE" dirty="0"/>
          </a:p>
        </p:txBody>
      </p:sp>
      <p:pic>
        <p:nvPicPr>
          <p:cNvPr id="4" name="Content Placeholder 3">
            <a:extLst>
              <a:ext uri="{FF2B5EF4-FFF2-40B4-BE49-F238E27FC236}">
                <a16:creationId xmlns:a16="http://schemas.microsoft.com/office/drawing/2014/main" id="{FC65273D-3F6C-3F6C-3F00-8F6D53BA3ED5}"/>
              </a:ext>
            </a:extLst>
          </p:cNvPr>
          <p:cNvPicPr>
            <a:picLocks noGrp="1" noChangeAspect="1"/>
          </p:cNvPicPr>
          <p:nvPr>
            <p:ph idx="1"/>
          </p:nvPr>
        </p:nvPicPr>
        <p:blipFill>
          <a:blip r:embed="rId4"/>
          <a:stretch>
            <a:fillRect/>
          </a:stretch>
        </p:blipFill>
        <p:spPr>
          <a:xfrm>
            <a:off x="2873829" y="-68262"/>
            <a:ext cx="9205685" cy="6904264"/>
          </a:xfrm>
          <a:prstGeom prst="rect">
            <a:avLst/>
          </a:prstGeom>
        </p:spPr>
      </p:pic>
      <p:pic>
        <p:nvPicPr>
          <p:cNvPr id="13" name="Audio 12">
            <a:extLst>
              <a:ext uri="{FF2B5EF4-FFF2-40B4-BE49-F238E27FC236}">
                <a16:creationId xmlns:a16="http://schemas.microsoft.com/office/drawing/2014/main" id="{4FE5882E-3EA3-7D55-A89B-531233E228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61603212"/>
      </p:ext>
    </p:extLst>
  </p:cSld>
  <p:clrMapOvr>
    <a:masterClrMapping/>
  </p:clrMapOvr>
  <mc:AlternateContent xmlns:mc="http://schemas.openxmlformats.org/markup-compatibility/2006" xmlns:p14="http://schemas.microsoft.com/office/powerpoint/2010/main">
    <mc:Choice Requires="p14">
      <p:transition spd="slow" p14:dur="2000" advTm="189706"/>
    </mc:Choice>
    <mc:Fallback xmlns="">
      <p:transition spd="slow" advTm="18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9B13B-CBCE-B975-1FE1-CFB17593AD15}"/>
              </a:ext>
            </a:extLst>
          </p:cNvPr>
          <p:cNvSpPr>
            <a:spLocks noGrp="1"/>
          </p:cNvSpPr>
          <p:nvPr>
            <p:ph type="title"/>
          </p:nvPr>
        </p:nvSpPr>
        <p:spPr>
          <a:xfrm>
            <a:off x="283029" y="365125"/>
            <a:ext cx="2793999" cy="1325563"/>
          </a:xfrm>
        </p:spPr>
        <p:txBody>
          <a:bodyPr/>
          <a:lstStyle/>
          <a:p>
            <a:r>
              <a:rPr lang="en-SE" dirty="0"/>
              <a:t>Summary</a:t>
            </a:r>
          </a:p>
        </p:txBody>
      </p:sp>
      <p:pic>
        <p:nvPicPr>
          <p:cNvPr id="4" name="Picture 3">
            <a:extLst>
              <a:ext uri="{FF2B5EF4-FFF2-40B4-BE49-F238E27FC236}">
                <a16:creationId xmlns:a16="http://schemas.microsoft.com/office/drawing/2014/main" id="{49F37D9A-C53C-E648-C627-63BCEF3F3EBD}"/>
              </a:ext>
            </a:extLst>
          </p:cNvPr>
          <p:cNvPicPr>
            <a:picLocks noChangeAspect="1"/>
          </p:cNvPicPr>
          <p:nvPr/>
        </p:nvPicPr>
        <p:blipFill>
          <a:blip r:embed="rId4"/>
          <a:stretch>
            <a:fillRect/>
          </a:stretch>
        </p:blipFill>
        <p:spPr>
          <a:xfrm>
            <a:off x="2706914" y="0"/>
            <a:ext cx="9637486" cy="7228114"/>
          </a:xfrm>
          <a:prstGeom prst="rect">
            <a:avLst/>
          </a:prstGeom>
        </p:spPr>
      </p:pic>
      <p:pic>
        <p:nvPicPr>
          <p:cNvPr id="8" name="Audio 7">
            <a:extLst>
              <a:ext uri="{FF2B5EF4-FFF2-40B4-BE49-F238E27FC236}">
                <a16:creationId xmlns:a16="http://schemas.microsoft.com/office/drawing/2014/main" id="{592BEC68-EA7A-046E-1016-F21089C1A2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57713920"/>
      </p:ext>
    </p:extLst>
  </p:cSld>
  <p:clrMapOvr>
    <a:masterClrMapping/>
  </p:clrMapOvr>
  <mc:AlternateContent xmlns:mc="http://schemas.openxmlformats.org/markup-compatibility/2006" xmlns:p14="http://schemas.microsoft.com/office/powerpoint/2010/main">
    <mc:Choice Requires="p14">
      <p:transition spd="slow" p14:dur="2000" advTm="43221"/>
    </mc:Choice>
    <mc:Fallback xmlns="">
      <p:transition spd="slow" advTm="4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C2C5-1D08-30C4-6F61-6F8750155734}"/>
              </a:ext>
            </a:extLst>
          </p:cNvPr>
          <p:cNvSpPr>
            <a:spLocks noGrp="1"/>
          </p:cNvSpPr>
          <p:nvPr>
            <p:ph type="title"/>
          </p:nvPr>
        </p:nvSpPr>
        <p:spPr/>
        <p:txBody>
          <a:bodyPr/>
          <a:lstStyle/>
          <a:p>
            <a:r>
              <a:rPr lang="en-SE" dirty="0"/>
              <a:t>Learning objectives </a:t>
            </a:r>
          </a:p>
        </p:txBody>
      </p:sp>
      <p:sp>
        <p:nvSpPr>
          <p:cNvPr id="3" name="Content Placeholder 2">
            <a:extLst>
              <a:ext uri="{FF2B5EF4-FFF2-40B4-BE49-F238E27FC236}">
                <a16:creationId xmlns:a16="http://schemas.microsoft.com/office/drawing/2014/main" id="{13F5AEB0-4AED-ADB7-92D3-1BF09554E9C3}"/>
              </a:ext>
            </a:extLst>
          </p:cNvPr>
          <p:cNvSpPr>
            <a:spLocks noGrp="1"/>
          </p:cNvSpPr>
          <p:nvPr>
            <p:ph idx="1"/>
          </p:nvPr>
        </p:nvSpPr>
        <p:spPr/>
        <p:txBody>
          <a:bodyPr>
            <a:normAutofit lnSpcReduction="10000"/>
          </a:bodyPr>
          <a:lstStyle/>
          <a:p>
            <a:pPr lvl="1"/>
            <a:r>
              <a:rPr lang="en-GB" b="0" i="0" u="none" strike="noStrike" dirty="0">
                <a:solidFill>
                  <a:srgbClr val="374151"/>
                </a:solidFill>
                <a:effectLst/>
                <a:latin typeface="Söhne"/>
              </a:rPr>
              <a:t>Define and describe the key characteristics of each of the six evaluation modules.</a:t>
            </a:r>
          </a:p>
          <a:p>
            <a:pPr lvl="1"/>
            <a:r>
              <a:rPr lang="en-GB" b="0" i="0" u="none" strike="noStrike" dirty="0">
                <a:solidFill>
                  <a:srgbClr val="374151"/>
                </a:solidFill>
                <a:effectLst/>
                <a:latin typeface="Söhne"/>
              </a:rPr>
              <a:t>Apply appropriate evaluation methodologies to hypothetical program scenarios, demonstrating an understanding of each module's unique focus and approach.</a:t>
            </a:r>
          </a:p>
          <a:p>
            <a:pPr lvl="1"/>
            <a:r>
              <a:rPr lang="en-GB" b="0" i="0" u="none" strike="noStrike" dirty="0">
                <a:solidFill>
                  <a:srgbClr val="374151"/>
                </a:solidFill>
                <a:effectLst/>
                <a:latin typeface="Söhne"/>
              </a:rPr>
              <a:t>Differentiate between the six evaluation modules, analysing their unique purposes, stakeholders, and contexts of application.</a:t>
            </a:r>
          </a:p>
          <a:p>
            <a:pPr lvl="1"/>
            <a:r>
              <a:rPr lang="en-GB" b="0" i="0" u="none" strike="noStrike" dirty="0">
                <a:solidFill>
                  <a:srgbClr val="374151"/>
                </a:solidFill>
                <a:effectLst/>
                <a:latin typeface="Söhne"/>
              </a:rPr>
              <a:t>Integrate insights from the six evaluation modules to formulate recommendations for enhancing the effectiveness and efficiency of program evaluations.</a:t>
            </a:r>
          </a:p>
          <a:p>
            <a:pPr lvl="1"/>
            <a:r>
              <a:rPr lang="en-GB" b="0" i="0" u="none" strike="noStrike" dirty="0">
                <a:solidFill>
                  <a:srgbClr val="374151"/>
                </a:solidFill>
                <a:effectLst/>
                <a:latin typeface="Söhne"/>
              </a:rPr>
              <a:t>Critically assess the strengths and limitations of each evaluation module in various program contexts, recommending the most suitable evaluation approach based on specific program objectives and stakeholder needs.</a:t>
            </a:r>
          </a:p>
          <a:p>
            <a:endParaRPr lang="en-SE" dirty="0"/>
          </a:p>
        </p:txBody>
      </p:sp>
      <p:pic>
        <p:nvPicPr>
          <p:cNvPr id="6" name="Audio 5">
            <a:extLst>
              <a:ext uri="{FF2B5EF4-FFF2-40B4-BE49-F238E27FC236}">
                <a16:creationId xmlns:a16="http://schemas.microsoft.com/office/drawing/2014/main" id="{0022BD5B-E00E-9BD3-ED76-F29B8838AB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79920175"/>
      </p:ext>
    </p:extLst>
  </p:cSld>
  <p:clrMapOvr>
    <a:masterClrMapping/>
  </p:clrMapOvr>
  <mc:AlternateContent xmlns:mc="http://schemas.openxmlformats.org/markup-compatibility/2006" xmlns:p14="http://schemas.microsoft.com/office/powerpoint/2010/main">
    <mc:Choice Requires="p14">
      <p:transition spd="slow" p14:dur="2000" advTm="65429"/>
    </mc:Choice>
    <mc:Fallback xmlns="">
      <p:transition spd="slow" advTm="6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DB93D-D30F-36A6-D410-32A74F66F99A}"/>
              </a:ext>
            </a:extLst>
          </p:cNvPr>
          <p:cNvSpPr>
            <a:spLocks noGrp="1"/>
          </p:cNvSpPr>
          <p:nvPr>
            <p:ph type="title"/>
          </p:nvPr>
        </p:nvSpPr>
        <p:spPr/>
        <p:txBody>
          <a:bodyPr/>
          <a:lstStyle/>
          <a:p>
            <a:r>
              <a:rPr lang="en-SE" dirty="0"/>
              <a:t>The lecture is based on the foll</a:t>
            </a:r>
            <a:r>
              <a:rPr lang="en-GB" dirty="0"/>
              <a:t>ow</a:t>
            </a:r>
            <a:r>
              <a:rPr lang="en-SE" dirty="0"/>
              <a:t>ing:</a:t>
            </a:r>
          </a:p>
        </p:txBody>
      </p:sp>
      <p:sp>
        <p:nvSpPr>
          <p:cNvPr id="3" name="Content Placeholder 2">
            <a:extLst>
              <a:ext uri="{FF2B5EF4-FFF2-40B4-BE49-F238E27FC236}">
                <a16:creationId xmlns:a16="http://schemas.microsoft.com/office/drawing/2014/main" id="{EC8EAA90-E7F4-E614-B0F4-6E7E02721C82}"/>
              </a:ext>
            </a:extLst>
          </p:cNvPr>
          <p:cNvSpPr>
            <a:spLocks noGrp="1"/>
          </p:cNvSpPr>
          <p:nvPr>
            <p:ph idx="1"/>
          </p:nvPr>
        </p:nvSpPr>
        <p:spPr/>
        <p:txBody>
          <a:bodyPr/>
          <a:lstStyle/>
          <a:p>
            <a:r>
              <a:rPr lang="en-GB" b="0" i="0" u="none" strike="noStrike" dirty="0">
                <a:solidFill>
                  <a:srgbClr val="222222"/>
                </a:solidFill>
                <a:effectLst/>
                <a:latin typeface="Arial" panose="020B0604020202020204" pitchFamily="34" charset="0"/>
              </a:rPr>
              <a:t>Patton, M.Q., 2022. </a:t>
            </a:r>
            <a:r>
              <a:rPr lang="en-GB" b="0" i="1" u="none" strike="noStrike" dirty="0">
                <a:solidFill>
                  <a:srgbClr val="222222"/>
                </a:solidFill>
                <a:effectLst/>
                <a:latin typeface="Arial" panose="020B0604020202020204" pitchFamily="34" charset="0"/>
              </a:rPr>
              <a:t>Utilization-focused evaluation</a:t>
            </a:r>
            <a:r>
              <a:rPr lang="en-GB" b="0" i="0" u="none" strike="noStrike" dirty="0">
                <a:solidFill>
                  <a:srgbClr val="222222"/>
                </a:solidFill>
                <a:effectLst/>
                <a:latin typeface="Arial" panose="020B0604020202020204" pitchFamily="34" charset="0"/>
              </a:rPr>
              <a:t>. Sage publications.</a:t>
            </a:r>
          </a:p>
          <a:p>
            <a:r>
              <a:rPr lang="en-GB" dirty="0" err="1">
                <a:solidFill>
                  <a:srgbClr val="222222"/>
                </a:solidFill>
                <a:latin typeface="Arial" panose="020B0604020202020204" pitchFamily="34" charset="0"/>
              </a:rPr>
              <a:t>Elgán</a:t>
            </a:r>
            <a:r>
              <a:rPr lang="en-GB" dirty="0">
                <a:solidFill>
                  <a:srgbClr val="222222"/>
                </a:solidFill>
                <a:latin typeface="Arial" panose="020B0604020202020204" pitchFamily="34" charset="0"/>
              </a:rPr>
              <a:t>, C., </a:t>
            </a:r>
            <a:r>
              <a:rPr lang="en-GB" dirty="0" err="1">
                <a:solidFill>
                  <a:srgbClr val="222222"/>
                </a:solidFill>
                <a:latin typeface="Arial" panose="020B0604020202020204" pitchFamily="34" charset="0"/>
              </a:rPr>
              <a:t>Müllern-Aspegren</a:t>
            </a:r>
            <a:r>
              <a:rPr lang="en-GB" dirty="0">
                <a:solidFill>
                  <a:srgbClr val="222222"/>
                </a:solidFill>
                <a:latin typeface="Arial" panose="020B0604020202020204" pitchFamily="34" charset="0"/>
              </a:rPr>
              <a:t>, J., Nilsen, T., Persson, M. 2019. </a:t>
            </a:r>
            <a:r>
              <a:rPr lang="en-GB" i="1" dirty="0">
                <a:solidFill>
                  <a:srgbClr val="222222"/>
                </a:solidFill>
                <a:latin typeface="Arial" panose="020B0604020202020204" pitchFamily="34" charset="0"/>
              </a:rPr>
              <a:t>HI3 – Health Innovation, Implementation and Impact. Theoretical report. </a:t>
            </a:r>
            <a:r>
              <a:rPr lang="en-GB" dirty="0">
                <a:solidFill>
                  <a:srgbClr val="222222"/>
                </a:solidFill>
                <a:latin typeface="Arial" panose="020B0604020202020204" pitchFamily="34" charset="0"/>
              </a:rPr>
              <a:t>Erasmus+ 2018-1-SE01-KA202-039066</a:t>
            </a:r>
            <a:endParaRPr lang="en-SE" dirty="0"/>
          </a:p>
        </p:txBody>
      </p:sp>
      <p:pic>
        <p:nvPicPr>
          <p:cNvPr id="6" name="Audio 5">
            <a:extLst>
              <a:ext uri="{FF2B5EF4-FFF2-40B4-BE49-F238E27FC236}">
                <a16:creationId xmlns:a16="http://schemas.microsoft.com/office/drawing/2014/main" id="{1242AE9A-2B39-BF08-B47F-CAF29424BF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6291753"/>
      </p:ext>
    </p:extLst>
  </p:cSld>
  <p:clrMapOvr>
    <a:masterClrMapping/>
  </p:clrMapOvr>
  <mc:AlternateContent xmlns:mc="http://schemas.openxmlformats.org/markup-compatibility/2006" xmlns:p14="http://schemas.microsoft.com/office/powerpoint/2010/main">
    <mc:Choice Requires="p14">
      <p:transition spd="slow" p14:dur="2000" advTm="22530"/>
    </mc:Choice>
    <mc:Fallback xmlns="">
      <p:transition spd="slow" advTm="22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2CDF2-25AE-5C33-A487-C40C4939BD50}"/>
              </a:ext>
            </a:extLst>
          </p:cNvPr>
          <p:cNvSpPr>
            <a:spLocks noGrp="1"/>
          </p:cNvSpPr>
          <p:nvPr>
            <p:ph type="title"/>
          </p:nvPr>
        </p:nvSpPr>
        <p:spPr/>
        <p:txBody>
          <a:bodyPr/>
          <a:lstStyle/>
          <a:p>
            <a:pPr algn="ctr"/>
            <a:r>
              <a:rPr lang="en-SE" dirty="0"/>
              <a:t>Par and group discussions – each 7 min</a:t>
            </a:r>
          </a:p>
        </p:txBody>
      </p:sp>
      <p:sp>
        <p:nvSpPr>
          <p:cNvPr id="3" name="Content Placeholder 2">
            <a:extLst>
              <a:ext uri="{FF2B5EF4-FFF2-40B4-BE49-F238E27FC236}">
                <a16:creationId xmlns:a16="http://schemas.microsoft.com/office/drawing/2014/main" id="{73118349-702F-6795-9320-1EF5F6FC38D0}"/>
              </a:ext>
            </a:extLst>
          </p:cNvPr>
          <p:cNvSpPr>
            <a:spLocks noGrp="1"/>
          </p:cNvSpPr>
          <p:nvPr>
            <p:ph idx="1"/>
          </p:nvPr>
        </p:nvSpPr>
        <p:spPr/>
        <p:txBody>
          <a:bodyPr>
            <a:normAutofit/>
          </a:bodyPr>
          <a:lstStyle/>
          <a:p>
            <a:r>
              <a:rPr lang="en-SE" dirty="0"/>
              <a:t>Start of </a:t>
            </a:r>
            <a:r>
              <a:rPr lang="en-GB" dirty="0" err="1"/>
              <a:t>th</a:t>
            </a:r>
            <a:r>
              <a:rPr lang="en-SE" dirty="0"/>
              <a:t>e lecture </a:t>
            </a:r>
          </a:p>
          <a:p>
            <a:pPr lvl="1"/>
            <a:r>
              <a:rPr lang="en-SE" sz="2800" dirty="0"/>
              <a:t>In pairs, discuss your experience wi</a:t>
            </a:r>
            <a:r>
              <a:rPr lang="en-GB" sz="2800" dirty="0" err="1"/>
              <a:t>th</a:t>
            </a:r>
            <a:r>
              <a:rPr lang="en-SE" sz="2800" dirty="0"/>
              <a:t> evaluations</a:t>
            </a:r>
          </a:p>
          <a:p>
            <a:pPr lvl="2"/>
            <a:r>
              <a:rPr lang="en-SE" sz="2800" dirty="0"/>
              <a:t>Pro and cons  </a:t>
            </a:r>
          </a:p>
          <a:p>
            <a:r>
              <a:rPr lang="en-SE" dirty="0"/>
              <a:t>End of the lecture </a:t>
            </a:r>
          </a:p>
          <a:p>
            <a:pPr lvl="1"/>
            <a:r>
              <a:rPr lang="en-SE" sz="2800" dirty="0"/>
              <a:t>In pairs, which evaluation approach do you like the most?</a:t>
            </a:r>
          </a:p>
          <a:p>
            <a:pPr lvl="2"/>
            <a:r>
              <a:rPr lang="en-GB" sz="2800" dirty="0"/>
              <a:t>E</a:t>
            </a:r>
            <a:r>
              <a:rPr lang="en-SE" sz="2800" dirty="0"/>
              <a:t>xplain you choice </a:t>
            </a:r>
          </a:p>
        </p:txBody>
      </p:sp>
    </p:spTree>
    <p:extLst>
      <p:ext uri="{BB962C8B-B14F-4D97-AF65-F5344CB8AC3E}">
        <p14:creationId xmlns:p14="http://schemas.microsoft.com/office/powerpoint/2010/main" val="1680708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AD2A59-8AA4-85FD-98B6-A2E2D160261C}"/>
              </a:ext>
            </a:extLst>
          </p:cNvPr>
          <p:cNvPicPr>
            <a:picLocks noChangeAspect="1"/>
          </p:cNvPicPr>
          <p:nvPr/>
        </p:nvPicPr>
        <p:blipFill rotWithShape="1">
          <a:blip r:embed="rId4">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72661CE8-2374-D0D2-B255-B9C33F2932B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Compare and contrast each of the evaluation methods against the case study </a:t>
            </a:r>
          </a:p>
        </p:txBody>
      </p:sp>
      <p:sp>
        <p:nvSpPr>
          <p:cNvPr id="4" name="Text Placeholder 3">
            <a:extLst>
              <a:ext uri="{FF2B5EF4-FFF2-40B4-BE49-F238E27FC236}">
                <a16:creationId xmlns:a16="http://schemas.microsoft.com/office/drawing/2014/main" id="{6CDA26FC-B47B-FD98-8D9B-8C11267B517F}"/>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pic>
        <p:nvPicPr>
          <p:cNvPr id="8" name="Audio 7">
            <a:extLst>
              <a:ext uri="{FF2B5EF4-FFF2-40B4-BE49-F238E27FC236}">
                <a16:creationId xmlns:a16="http://schemas.microsoft.com/office/drawing/2014/main" id="{F56DC971-3EEA-E9E6-E990-28A86C0584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56493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160"/>
    </mc:Choice>
    <mc:Fallback xmlns="">
      <p:transition spd="slow" advTm="1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560F-AA68-C00A-22BA-BE53ED8C16C1}"/>
              </a:ext>
            </a:extLst>
          </p:cNvPr>
          <p:cNvSpPr>
            <a:spLocks noGrp="1"/>
          </p:cNvSpPr>
          <p:nvPr>
            <p:ph type="title"/>
          </p:nvPr>
        </p:nvSpPr>
        <p:spPr/>
        <p:txBody>
          <a:bodyPr/>
          <a:lstStyle/>
          <a:p>
            <a:pPr algn="ctr"/>
            <a:r>
              <a:rPr lang="en-GB" b="1" i="0" u="none" strike="noStrike" dirty="0">
                <a:solidFill>
                  <a:srgbClr val="374151"/>
                </a:solidFill>
                <a:effectLst/>
                <a:latin typeface="Söhne"/>
              </a:rPr>
              <a:t>Summative evaluation</a:t>
            </a:r>
            <a:endParaRPr lang="en-SE" b="1" dirty="0"/>
          </a:p>
        </p:txBody>
      </p:sp>
      <p:sp>
        <p:nvSpPr>
          <p:cNvPr id="3" name="Content Placeholder 2">
            <a:extLst>
              <a:ext uri="{FF2B5EF4-FFF2-40B4-BE49-F238E27FC236}">
                <a16:creationId xmlns:a16="http://schemas.microsoft.com/office/drawing/2014/main" id="{607A9C0C-648E-DC9C-E171-FB4A76938128}"/>
              </a:ext>
            </a:extLst>
          </p:cNvPr>
          <p:cNvSpPr>
            <a:spLocks noGrp="1"/>
          </p:cNvSpPr>
          <p:nvPr>
            <p:ph idx="1"/>
          </p:nvPr>
        </p:nvSpPr>
        <p:spPr/>
        <p:txBody>
          <a:bodyPr/>
          <a:lstStyle/>
          <a:p>
            <a:r>
              <a:rPr lang="en-GB" b="0" i="0" u="none" strike="noStrike" dirty="0">
                <a:solidFill>
                  <a:srgbClr val="374151"/>
                </a:solidFill>
                <a:effectLst/>
                <a:latin typeface="Söhne"/>
              </a:rPr>
              <a:t>Summative evaluation is a systematic process used to assess the overall effectiveness, impact, and outcomes of a program or intervention. Rooted in the principles of program evaluation, summative evaluation provides stakeholders with a comprehensive understanding of a program's value, based on its predefined objectives and expected outcomes. This type of evaluation is typically conducted at the conclusion or near the end of a program's lifecycle.</a:t>
            </a:r>
            <a:endParaRPr lang="en-SE" dirty="0"/>
          </a:p>
        </p:txBody>
      </p:sp>
      <p:pic>
        <p:nvPicPr>
          <p:cNvPr id="11" name="Audio 10">
            <a:extLst>
              <a:ext uri="{FF2B5EF4-FFF2-40B4-BE49-F238E27FC236}">
                <a16:creationId xmlns:a16="http://schemas.microsoft.com/office/drawing/2014/main" id="{D2C0A013-D670-5CB0-A06B-00CDD72D6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55557060"/>
      </p:ext>
    </p:extLst>
  </p:cSld>
  <p:clrMapOvr>
    <a:masterClrMapping/>
  </p:clrMapOvr>
  <mc:AlternateContent xmlns:mc="http://schemas.openxmlformats.org/markup-compatibility/2006" xmlns:p14="http://schemas.microsoft.com/office/powerpoint/2010/main">
    <mc:Choice Requires="p14">
      <p:transition spd="slow" p14:dur="2000" advTm="39413"/>
    </mc:Choice>
    <mc:Fallback xmlns="">
      <p:transition spd="slow" advTm="3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6371-6EC6-55FA-6B6F-B70CCBDFF014}"/>
              </a:ext>
            </a:extLst>
          </p:cNvPr>
          <p:cNvSpPr>
            <a:spLocks noGrp="1"/>
          </p:cNvSpPr>
          <p:nvPr>
            <p:ph type="title"/>
          </p:nvPr>
        </p:nvSpPr>
        <p:spPr/>
        <p:txBody>
          <a:bodyPr/>
          <a:lstStyle/>
          <a:p>
            <a:pPr algn="ctr"/>
            <a:r>
              <a:rPr lang="en-GB" b="1" i="0" u="none" strike="noStrike" dirty="0">
                <a:solidFill>
                  <a:srgbClr val="374151"/>
                </a:solidFill>
                <a:effectLst/>
                <a:latin typeface="Söhne"/>
              </a:rPr>
              <a:t>Summative evaluation</a:t>
            </a:r>
            <a:endParaRPr lang="en-SE" b="1" dirty="0"/>
          </a:p>
        </p:txBody>
      </p:sp>
      <p:sp>
        <p:nvSpPr>
          <p:cNvPr id="3" name="Content Placeholder 2">
            <a:extLst>
              <a:ext uri="{FF2B5EF4-FFF2-40B4-BE49-F238E27FC236}">
                <a16:creationId xmlns:a16="http://schemas.microsoft.com/office/drawing/2014/main" id="{DCC04082-94FE-3346-7EC3-D0EAD9B271AA}"/>
              </a:ext>
            </a:extLst>
          </p:cNvPr>
          <p:cNvSpPr>
            <a:spLocks noGrp="1"/>
          </p:cNvSpPr>
          <p:nvPr>
            <p:ph idx="1"/>
          </p:nvPr>
        </p:nvSpPr>
        <p:spPr/>
        <p:txBody>
          <a:bodyPr/>
          <a:lstStyle/>
          <a:p>
            <a:pPr marL="0" indent="0" algn="l">
              <a:buNone/>
            </a:pPr>
            <a:r>
              <a:rPr lang="en-GB" b="1" i="0" u="none" strike="noStrike" dirty="0">
                <a:solidFill>
                  <a:srgbClr val="374151"/>
                </a:solidFill>
                <a:effectLst/>
                <a:latin typeface="Söhne"/>
              </a:rPr>
              <a:t>Purpose and Timing:</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Summative evaluation is retrospective in nature, focusing on assessing the final outcomes and overall impact of a program.</a:t>
            </a:r>
          </a:p>
          <a:p>
            <a:pPr lvl="1"/>
            <a:r>
              <a:rPr lang="en-GB" b="0" i="0" u="none" strike="noStrike" dirty="0">
                <a:solidFill>
                  <a:srgbClr val="374151"/>
                </a:solidFill>
                <a:effectLst/>
                <a:latin typeface="Söhne"/>
              </a:rPr>
              <a:t>It is conducted after the program has been fully implemented, allowing for a comprehensive assessment of its effectiveness.</a:t>
            </a:r>
          </a:p>
          <a:p>
            <a:pPr marL="0" indent="0" algn="l">
              <a:buNone/>
            </a:pPr>
            <a:r>
              <a:rPr lang="en-GB" b="1" i="0" u="none" strike="noStrike" dirty="0">
                <a:solidFill>
                  <a:srgbClr val="374151"/>
                </a:solidFill>
                <a:effectLst/>
                <a:latin typeface="Söhne"/>
              </a:rPr>
              <a:t>Stakeholder Involvement: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A variety of stakeholders, including program participants, administrators, funders, and external evaluators, are often involved in the summative evaluation process.</a:t>
            </a:r>
          </a:p>
          <a:p>
            <a:pPr lvl="1"/>
            <a:r>
              <a:rPr lang="en-GB" b="0" i="0" u="none" strike="noStrike" dirty="0">
                <a:solidFill>
                  <a:srgbClr val="374151"/>
                </a:solidFill>
                <a:effectLst/>
                <a:latin typeface="Söhne"/>
              </a:rPr>
              <a:t>Their perspectives and feedback provide a holistic view of the program's impact and areas for improvement.</a:t>
            </a:r>
          </a:p>
          <a:p>
            <a:endParaRPr lang="en-SE" dirty="0"/>
          </a:p>
        </p:txBody>
      </p:sp>
      <p:pic>
        <p:nvPicPr>
          <p:cNvPr id="11" name="Audio 10">
            <a:extLst>
              <a:ext uri="{FF2B5EF4-FFF2-40B4-BE49-F238E27FC236}">
                <a16:creationId xmlns:a16="http://schemas.microsoft.com/office/drawing/2014/main" id="{63E83F2D-251F-0226-B3CB-D37AFC9E12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84374774"/>
      </p:ext>
    </p:extLst>
  </p:cSld>
  <p:clrMapOvr>
    <a:masterClrMapping/>
  </p:clrMapOvr>
  <mc:AlternateContent xmlns:mc="http://schemas.openxmlformats.org/markup-compatibility/2006" xmlns:p14="http://schemas.microsoft.com/office/powerpoint/2010/main">
    <mc:Choice Requires="p14">
      <p:transition spd="slow" p14:dur="2000" advTm="49333"/>
    </mc:Choice>
    <mc:Fallback xmlns="">
      <p:transition spd="slow" advTm="49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C905-B5C4-DB15-686C-25BCB65DEE70}"/>
              </a:ext>
            </a:extLst>
          </p:cNvPr>
          <p:cNvSpPr>
            <a:spLocks noGrp="1"/>
          </p:cNvSpPr>
          <p:nvPr>
            <p:ph type="title"/>
          </p:nvPr>
        </p:nvSpPr>
        <p:spPr/>
        <p:txBody>
          <a:bodyPr/>
          <a:lstStyle/>
          <a:p>
            <a:pPr algn="ctr"/>
            <a:r>
              <a:rPr lang="en-GB" b="1" i="0" u="none" strike="noStrike" dirty="0">
                <a:solidFill>
                  <a:srgbClr val="374151"/>
                </a:solidFill>
                <a:effectLst/>
                <a:latin typeface="Söhne"/>
              </a:rPr>
              <a:t>Summative evaluation</a:t>
            </a:r>
            <a:endParaRPr lang="en-SE" dirty="0"/>
          </a:p>
        </p:txBody>
      </p:sp>
      <p:sp>
        <p:nvSpPr>
          <p:cNvPr id="3" name="Content Placeholder 2">
            <a:extLst>
              <a:ext uri="{FF2B5EF4-FFF2-40B4-BE49-F238E27FC236}">
                <a16:creationId xmlns:a16="http://schemas.microsoft.com/office/drawing/2014/main" id="{61B13D79-86F5-E81F-C34F-0017745D733F}"/>
              </a:ext>
            </a:extLst>
          </p:cNvPr>
          <p:cNvSpPr>
            <a:spLocks noGrp="1"/>
          </p:cNvSpPr>
          <p:nvPr>
            <p:ph idx="1"/>
          </p:nvPr>
        </p:nvSpPr>
        <p:spPr/>
        <p:txBody>
          <a:bodyPr>
            <a:normAutofit lnSpcReduction="10000"/>
          </a:bodyPr>
          <a:lstStyle/>
          <a:p>
            <a:pPr marL="0" indent="0" algn="l">
              <a:buNone/>
            </a:pPr>
            <a:r>
              <a:rPr lang="en-GB" b="1" i="0" u="none" strike="noStrike" dirty="0">
                <a:solidFill>
                  <a:srgbClr val="374151"/>
                </a:solidFill>
                <a:effectLst/>
                <a:latin typeface="Söhne"/>
              </a:rPr>
              <a:t>Outcome-Based Assessment:</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Summative evaluation primarily focuses on outcomes, assessing whether the program has achieved its intended results.</a:t>
            </a:r>
          </a:p>
          <a:p>
            <a:pPr lvl="1"/>
            <a:r>
              <a:rPr lang="en-GB" b="0" i="0" u="none" strike="noStrike" dirty="0">
                <a:solidFill>
                  <a:srgbClr val="374151"/>
                </a:solidFill>
                <a:effectLst/>
                <a:latin typeface="Söhne"/>
              </a:rPr>
              <a:t>This can include both intended and unintended outcomes, providing a comprehensive view of the program's impact.</a:t>
            </a:r>
          </a:p>
          <a:p>
            <a:pPr marL="0" indent="0" algn="l">
              <a:buNone/>
            </a:pPr>
            <a:r>
              <a:rPr lang="en-GB" b="1" i="0" u="none" strike="noStrike" dirty="0">
                <a:solidFill>
                  <a:srgbClr val="374151"/>
                </a:solidFill>
                <a:effectLst/>
                <a:latin typeface="Söhne"/>
              </a:rPr>
              <a:t>Decision-Making Implications:</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results of a summative evaluation are crucial for decision-making, guiding stakeholders on the future direction of the program.</a:t>
            </a:r>
          </a:p>
          <a:p>
            <a:pPr lvl="1"/>
            <a:r>
              <a:rPr lang="en-GB" b="0" i="0" u="none" strike="noStrike" dirty="0">
                <a:solidFill>
                  <a:srgbClr val="374151"/>
                </a:solidFill>
                <a:effectLst/>
                <a:latin typeface="Söhne"/>
              </a:rPr>
              <a:t>Outcomes can influence decisions regarding program continuation, replication, expansion, modification, or termination.</a:t>
            </a:r>
          </a:p>
          <a:p>
            <a:pPr marL="0" indent="0">
              <a:buNone/>
            </a:pPr>
            <a:br>
              <a:rPr lang="en-GB" dirty="0"/>
            </a:br>
            <a:endParaRPr lang="en-SE" dirty="0"/>
          </a:p>
        </p:txBody>
      </p:sp>
      <p:pic>
        <p:nvPicPr>
          <p:cNvPr id="10" name="Audio 9">
            <a:extLst>
              <a:ext uri="{FF2B5EF4-FFF2-40B4-BE49-F238E27FC236}">
                <a16:creationId xmlns:a16="http://schemas.microsoft.com/office/drawing/2014/main" id="{E2E85CD7-435E-1DC3-9472-05939FAA05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47182920"/>
      </p:ext>
    </p:extLst>
  </p:cSld>
  <p:clrMapOvr>
    <a:masterClrMapping/>
  </p:clrMapOvr>
  <mc:AlternateContent xmlns:mc="http://schemas.openxmlformats.org/markup-compatibility/2006" xmlns:p14="http://schemas.microsoft.com/office/powerpoint/2010/main">
    <mc:Choice Requires="p14">
      <p:transition spd="slow" p14:dur="2000" advTm="46933"/>
    </mc:Choice>
    <mc:Fallback xmlns="">
      <p:transition spd="slow" advTm="4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5DA0-5F1B-E5A5-7018-5E49FCAB8F1E}"/>
              </a:ext>
            </a:extLst>
          </p:cNvPr>
          <p:cNvSpPr>
            <a:spLocks noGrp="1"/>
          </p:cNvSpPr>
          <p:nvPr>
            <p:ph type="title"/>
          </p:nvPr>
        </p:nvSpPr>
        <p:spPr/>
        <p:txBody>
          <a:bodyPr>
            <a:normAutofit/>
          </a:bodyPr>
          <a:lstStyle/>
          <a:p>
            <a:r>
              <a:rPr lang="en-GB" b="1" i="0" u="none" strike="noStrike" dirty="0">
                <a:effectLst/>
                <a:latin typeface="Söhne"/>
              </a:rPr>
              <a:t>Application of Summative Evaluation</a:t>
            </a:r>
            <a:endParaRPr lang="en-SE" dirty="0"/>
          </a:p>
        </p:txBody>
      </p:sp>
      <p:sp>
        <p:nvSpPr>
          <p:cNvPr id="3" name="Content Placeholder 2">
            <a:extLst>
              <a:ext uri="{FF2B5EF4-FFF2-40B4-BE49-F238E27FC236}">
                <a16:creationId xmlns:a16="http://schemas.microsoft.com/office/drawing/2014/main" id="{E32D90A0-0FEE-4165-D218-B2554875AD09}"/>
              </a:ext>
            </a:extLst>
          </p:cNvPr>
          <p:cNvSpPr>
            <a:spLocks noGrp="1"/>
          </p:cNvSpPr>
          <p:nvPr>
            <p:ph idx="1"/>
          </p:nvPr>
        </p:nvSpPr>
        <p:spPr>
          <a:xfrm>
            <a:off x="838200" y="2141537"/>
            <a:ext cx="10515600" cy="4351338"/>
          </a:xfrm>
        </p:spPr>
        <p:txBody>
          <a:bodyPr>
            <a:normAutofit/>
          </a:bodyPr>
          <a:lstStyle/>
          <a:p>
            <a:pPr algn="l"/>
            <a:r>
              <a:rPr lang="en-GB" b="1" i="0" u="none" strike="noStrike" dirty="0">
                <a:solidFill>
                  <a:srgbClr val="374151"/>
                </a:solidFill>
                <a:effectLst/>
                <a:latin typeface="Söhne"/>
              </a:rPr>
              <a:t>Introduction</a:t>
            </a:r>
          </a:p>
          <a:p>
            <a:pPr lvl="1"/>
            <a:r>
              <a:rPr lang="en-GB" b="0" i="0" u="none" strike="noStrike" dirty="0">
                <a:solidFill>
                  <a:srgbClr val="374151"/>
                </a:solidFill>
                <a:effectLst/>
                <a:latin typeface="Söhne"/>
              </a:rPr>
              <a:t>The initiative to integrate specialised trained nurses into the existing neurological department at the National Hospital aimed to enhance the quality of care for patients with neurodegenerative diseases. As the program nears its conclusion, a summative evaluation is essential to assess its overall effectiveness and impact.</a:t>
            </a:r>
          </a:p>
          <a:p>
            <a:pPr algn="l"/>
            <a:r>
              <a:rPr lang="en-GB" b="1" i="0" u="none" strike="noStrike" dirty="0">
                <a:solidFill>
                  <a:srgbClr val="374151"/>
                </a:solidFill>
                <a:effectLst/>
                <a:latin typeface="Söhne"/>
              </a:rPr>
              <a:t>Purpose and Timing:</a:t>
            </a:r>
            <a:endParaRPr lang="en-GB" b="0" i="0" u="none" strike="noStrike" dirty="0">
              <a:solidFill>
                <a:srgbClr val="374151"/>
              </a:solidFill>
              <a:effectLst/>
              <a:latin typeface="Söhne"/>
            </a:endParaRPr>
          </a:p>
          <a:p>
            <a:pPr lvl="1"/>
            <a:r>
              <a:rPr lang="en-GB" b="0" i="0" u="none" strike="noStrike" dirty="0">
                <a:solidFill>
                  <a:srgbClr val="374151"/>
                </a:solidFill>
                <a:effectLst/>
                <a:latin typeface="Söhne"/>
              </a:rPr>
              <a:t>The summative evaluation will be conducted retrospectively, approximately one year after the full implementation of the program.</a:t>
            </a:r>
          </a:p>
          <a:p>
            <a:pPr lvl="1"/>
            <a:r>
              <a:rPr lang="en-GB" b="0" i="0" u="none" strike="noStrike" dirty="0">
                <a:solidFill>
                  <a:srgbClr val="374151"/>
                </a:solidFill>
                <a:effectLst/>
                <a:latin typeface="Söhne"/>
              </a:rPr>
              <a:t>The primary focus will be to assess whether the integration of specialised trained nurses has led to improved patient outcomes and satisfaction.</a:t>
            </a:r>
          </a:p>
          <a:p>
            <a:endParaRPr lang="en-SE" dirty="0"/>
          </a:p>
        </p:txBody>
      </p:sp>
      <p:pic>
        <p:nvPicPr>
          <p:cNvPr id="10" name="Audio 9">
            <a:extLst>
              <a:ext uri="{FF2B5EF4-FFF2-40B4-BE49-F238E27FC236}">
                <a16:creationId xmlns:a16="http://schemas.microsoft.com/office/drawing/2014/main" id="{8B2FFD61-1ACA-4765-8FAF-4592D6FB93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57439415"/>
      </p:ext>
    </p:extLst>
  </p:cSld>
  <p:clrMapOvr>
    <a:masterClrMapping/>
  </p:clrMapOvr>
  <mc:AlternateContent xmlns:mc="http://schemas.openxmlformats.org/markup-compatibility/2006" xmlns:p14="http://schemas.microsoft.com/office/powerpoint/2010/main">
    <mc:Choice Requires="p14">
      <p:transition spd="slow" p14:dur="2000" advTm="52458"/>
    </mc:Choice>
    <mc:Fallback xmlns="">
      <p:transition spd="slow" advTm="52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4607</Words>
  <Application>Microsoft Macintosh PowerPoint</Application>
  <PresentationFormat>Widescreen</PresentationFormat>
  <Paragraphs>258</Paragraphs>
  <Slides>47</Slides>
  <Notes>1</Notes>
  <HiddenSlides>0</HiddenSlides>
  <MMClips>46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47</vt:i4>
      </vt:variant>
    </vt:vector>
  </HeadingPairs>
  <TitlesOfParts>
    <vt:vector size="53" baseType="lpstr">
      <vt:lpstr>Arial</vt:lpstr>
      <vt:lpstr>Calibri</vt:lpstr>
      <vt:lpstr>Calibri Light</vt:lpstr>
      <vt:lpstr>Söhne</vt:lpstr>
      <vt:lpstr>Office Theme</vt:lpstr>
      <vt:lpstr>1_Office Theme</vt:lpstr>
      <vt:lpstr>Evaluation methods</vt:lpstr>
      <vt:lpstr>Learning objectives </vt:lpstr>
      <vt:lpstr>Types of evaluation</vt:lpstr>
      <vt:lpstr>Integration of Specialized Trained Nurses in Neurodegenerative Care at the National Hospital, Sri Lanka</vt:lpstr>
      <vt:lpstr>Compare and contrast each of the evaluation methods against the case study </vt:lpstr>
      <vt:lpstr>Summative evaluation</vt:lpstr>
      <vt:lpstr>Summative evaluation</vt:lpstr>
      <vt:lpstr>Summative evaluation</vt:lpstr>
      <vt:lpstr>Application of Summative Evaluation</vt:lpstr>
      <vt:lpstr>Application of Summative Evaluation</vt:lpstr>
      <vt:lpstr>Application of Summative Evaluation</vt:lpstr>
      <vt:lpstr>Application of Summative Evaluation</vt:lpstr>
      <vt:lpstr>Formative </vt:lpstr>
      <vt:lpstr>Formative </vt:lpstr>
      <vt:lpstr>Formative</vt:lpstr>
      <vt:lpstr>Application of Formative Evaluation</vt:lpstr>
      <vt:lpstr>Application of Formative Evaluation</vt:lpstr>
      <vt:lpstr>Application of Formative Evaluation</vt:lpstr>
      <vt:lpstr>Accountability </vt:lpstr>
      <vt:lpstr>Accountability</vt:lpstr>
      <vt:lpstr>Accountability</vt:lpstr>
      <vt:lpstr>Application of Accountability Evaluation</vt:lpstr>
      <vt:lpstr>Application of Accountability Evaluation</vt:lpstr>
      <vt:lpstr>Application of Accountability Evaluation</vt:lpstr>
      <vt:lpstr>Monitoring </vt:lpstr>
      <vt:lpstr>Monitoring </vt:lpstr>
      <vt:lpstr>PowerPoint Presentation</vt:lpstr>
      <vt:lpstr>Application of Monitoring Evaluation</vt:lpstr>
      <vt:lpstr>Application of Monitoring Evaluation</vt:lpstr>
      <vt:lpstr>Application of Monitoring Evaluation</vt:lpstr>
      <vt:lpstr>Developmental </vt:lpstr>
      <vt:lpstr>Developmental </vt:lpstr>
      <vt:lpstr>PowerPoint Presentation</vt:lpstr>
      <vt:lpstr>Application of Developmental Evaluation</vt:lpstr>
      <vt:lpstr>PowerPoint Presentation</vt:lpstr>
      <vt:lpstr>Knowledge generating </vt:lpstr>
      <vt:lpstr>Knowledge generating </vt:lpstr>
      <vt:lpstr>Knowledge generating </vt:lpstr>
      <vt:lpstr>Application of Knowledge-Generating Evaluation</vt:lpstr>
      <vt:lpstr>Application of Knowledge-Generating Evaluation</vt:lpstr>
      <vt:lpstr>Application of Knowledge-Generating Evaluation</vt:lpstr>
      <vt:lpstr>Summary</vt:lpstr>
      <vt:lpstr>Summary </vt:lpstr>
      <vt:lpstr>Summary</vt:lpstr>
      <vt:lpstr>Learning objectives </vt:lpstr>
      <vt:lpstr>The lecture is based on the following:</vt:lpstr>
      <vt:lpstr>Par and group discussions – each 7 min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Jens Persson</dc:creator>
  <cp:lastModifiedBy>Martin Jens Persson</cp:lastModifiedBy>
  <cp:revision>31</cp:revision>
  <cp:lastPrinted>2023-09-27T13:06:07Z</cp:lastPrinted>
  <dcterms:created xsi:type="dcterms:W3CDTF">2023-09-27T08:40:36Z</dcterms:created>
  <dcterms:modified xsi:type="dcterms:W3CDTF">2023-10-03T06:43:31Z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2023-09-27T08:42:03Z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dc7038b3-44c1-470e-bb84-6a604e6ef1d3</vt:lpwstr>
  </property>
  <property fmtid="{D5CDD505-2E9C-101B-9397-08002B2CF9AE}" pid="8" name="MSIP_Label_9144ccec-98ca-4847-b090-103d5c6592f4_ContentBits">
    <vt:lpwstr>0</vt:lpwstr>
  </property>
</Properties>
</file>