
<file path=[Content_Types].xml><?xml version="1.0" encoding="utf-8"?>
<Types xmlns="http://schemas.openxmlformats.org/package/2006/content-types">
  <Default Extension="gif" ContentType="image/gif"/>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xml" ContentType="application/vnd.openxmlformats-officedocument.presentationml.tag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5"/>
  </p:notesMasterIdLst>
  <p:sldIdLst>
    <p:sldId id="256" r:id="rId2"/>
    <p:sldId id="798" r:id="rId3"/>
    <p:sldId id="799" r:id="rId4"/>
    <p:sldId id="800" r:id="rId5"/>
    <p:sldId id="257" r:id="rId6"/>
    <p:sldId id="286" r:id="rId7"/>
    <p:sldId id="285" r:id="rId8"/>
    <p:sldId id="795" r:id="rId9"/>
    <p:sldId id="726" r:id="rId10"/>
    <p:sldId id="746" r:id="rId11"/>
    <p:sldId id="747" r:id="rId12"/>
    <p:sldId id="277" r:id="rId13"/>
    <p:sldId id="796" r:id="rId14"/>
    <p:sldId id="729" r:id="rId15"/>
    <p:sldId id="736" r:id="rId16"/>
    <p:sldId id="745" r:id="rId17"/>
    <p:sldId id="801" r:id="rId18"/>
    <p:sldId id="794" r:id="rId19"/>
    <p:sldId id="792" r:id="rId20"/>
    <p:sldId id="307" r:id="rId21"/>
    <p:sldId id="308" r:id="rId22"/>
    <p:sldId id="755" r:id="rId23"/>
    <p:sldId id="312" r:id="rId24"/>
    <p:sldId id="730" r:id="rId25"/>
    <p:sldId id="731" r:id="rId26"/>
    <p:sldId id="732" r:id="rId27"/>
    <p:sldId id="748" r:id="rId28"/>
    <p:sldId id="319" r:id="rId29"/>
    <p:sldId id="320" r:id="rId30"/>
    <p:sldId id="754" r:id="rId31"/>
    <p:sldId id="783" r:id="rId32"/>
    <p:sldId id="797" r:id="rId33"/>
    <p:sldId id="258" r:id="rId34"/>
  </p:sldIdLst>
  <p:sldSz cx="12192000" cy="6858000"/>
  <p:notesSz cx="6858000" cy="9144000"/>
  <p:defaultText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868"/>
    <p:restoredTop sz="83491"/>
  </p:normalViewPr>
  <p:slideViewPr>
    <p:cSldViewPr snapToGrid="0">
      <p:cViewPr varScale="1">
        <p:scale>
          <a:sx n="86" d="100"/>
          <a:sy n="86" d="100"/>
        </p:scale>
        <p:origin x="1600" y="192"/>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tin Jens Persson" userId="4cd2e968-d6da-4da2-bee2-7494d69ee38c" providerId="ADAL" clId="{2EB0D0ED-5873-C74D-9CFE-B2C36EAADD74}"/>
    <pc:docChg chg="modSld">
      <pc:chgData name="Martin Jens Persson" userId="4cd2e968-d6da-4da2-bee2-7494d69ee38c" providerId="ADAL" clId="{2EB0D0ED-5873-C74D-9CFE-B2C36EAADD74}" dt="2024-01-13T09:06:03.786" v="18" actId="20577"/>
      <pc:docMkLst>
        <pc:docMk/>
      </pc:docMkLst>
      <pc:sldChg chg="modSp mod">
        <pc:chgData name="Martin Jens Persson" userId="4cd2e968-d6da-4da2-bee2-7494d69ee38c" providerId="ADAL" clId="{2EB0D0ED-5873-C74D-9CFE-B2C36EAADD74}" dt="2024-01-13T09:06:03.786" v="18" actId="20577"/>
        <pc:sldMkLst>
          <pc:docMk/>
          <pc:sldMk cId="1922083445" sldId="258"/>
        </pc:sldMkLst>
        <pc:spChg chg="mod">
          <ac:chgData name="Martin Jens Persson" userId="4cd2e968-d6da-4da2-bee2-7494d69ee38c" providerId="ADAL" clId="{2EB0D0ED-5873-C74D-9CFE-B2C36EAADD74}" dt="2024-01-13T09:06:03.786" v="18" actId="20577"/>
          <ac:spMkLst>
            <pc:docMk/>
            <pc:sldMk cId="1922083445" sldId="258"/>
            <ac:spMk id="4" creationId="{223ADD9F-12F7-90BA-49ED-52786868606B}"/>
          </ac:spMkLst>
        </pc:spChg>
      </pc:sldChg>
    </pc:docChg>
  </pc:docChgLst>
  <pc:docChgLst>
    <pc:chgData name="Martin Jens Persson" userId="4cd2e968-d6da-4da2-bee2-7494d69ee38c" providerId="ADAL" clId="{778C8B9E-56B3-D24A-BC12-233E72527075}"/>
    <pc:docChg chg="modSld">
      <pc:chgData name="Martin Jens Persson" userId="4cd2e968-d6da-4da2-bee2-7494d69ee38c" providerId="ADAL" clId="{778C8B9E-56B3-D24A-BC12-233E72527075}" dt="2023-02-10T03:41:04.384" v="0"/>
      <pc:docMkLst>
        <pc:docMk/>
      </pc:docMkLst>
      <pc:sldChg chg="modAnim">
        <pc:chgData name="Martin Jens Persson" userId="4cd2e968-d6da-4da2-bee2-7494d69ee38c" providerId="ADAL" clId="{778C8B9E-56B3-D24A-BC12-233E72527075}" dt="2023-02-10T03:41:04.384" v="0"/>
        <pc:sldMkLst>
          <pc:docMk/>
          <pc:sldMk cId="2525353862" sldId="277"/>
        </pc:sldMkLst>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ata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image" Target="../media/image15.png"/><Relationship Id="rId4" Type="http://schemas.openxmlformats.org/officeDocument/2006/relationships/image" Target="../media/image18.svg"/></Relationships>
</file>

<file path=ppt/diagrams/_rels/data3.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diagrams/_rels/data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rawing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image" Target="../media/image15.png"/><Relationship Id="rId4" Type="http://schemas.openxmlformats.org/officeDocument/2006/relationships/image" Target="../media/image18.svg"/></Relationships>
</file>

<file path=ppt/diagrams/_rels/drawing3.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diagrams/_rels/drawing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332417D-604D-4746-8BCD-6DA516DD563A}" type="doc">
      <dgm:prSet loTypeId="urn:microsoft.com/office/officeart/2018/2/layout/IconLabelList" loCatId="icon" qsTypeId="urn:microsoft.com/office/officeart/2005/8/quickstyle/simple1" qsCatId="simple" csTypeId="urn:microsoft.com/office/officeart/2018/5/colors/Iconchunking_neutralbg_colorful2" csCatId="colorful" phldr="1"/>
      <dgm:spPr/>
      <dgm:t>
        <a:bodyPr/>
        <a:lstStyle/>
        <a:p>
          <a:endParaRPr lang="en-US"/>
        </a:p>
      </dgm:t>
    </dgm:pt>
    <dgm:pt modelId="{0EE536DB-1A37-4796-9C72-D2779BD04970}">
      <dgm:prSet/>
      <dgm:spPr/>
      <dgm:t>
        <a:bodyPr/>
        <a:lstStyle/>
        <a:p>
          <a:r>
            <a:rPr lang="en-SE" dirty="0"/>
            <a:t>Define </a:t>
          </a:r>
          <a:br>
            <a:rPr lang="en-SE" dirty="0"/>
          </a:br>
          <a:r>
            <a:rPr lang="en-SE" dirty="0"/>
            <a:t>implementation</a:t>
          </a:r>
          <a:endParaRPr lang="en-US" dirty="0"/>
        </a:p>
      </dgm:t>
    </dgm:pt>
    <dgm:pt modelId="{F6F73A09-DA2D-4DE9-8717-DF718A9477B4}" type="parTrans" cxnId="{E802F1E6-1D30-4F1A-A1F9-4404B5361811}">
      <dgm:prSet/>
      <dgm:spPr/>
      <dgm:t>
        <a:bodyPr/>
        <a:lstStyle/>
        <a:p>
          <a:endParaRPr lang="en-US"/>
        </a:p>
      </dgm:t>
    </dgm:pt>
    <dgm:pt modelId="{47547294-60C4-4291-90BE-0D8AEE0E6616}" type="sibTrans" cxnId="{E802F1E6-1D30-4F1A-A1F9-4404B5361811}">
      <dgm:prSet/>
      <dgm:spPr/>
      <dgm:t>
        <a:bodyPr/>
        <a:lstStyle/>
        <a:p>
          <a:endParaRPr lang="en-US"/>
        </a:p>
      </dgm:t>
    </dgm:pt>
    <dgm:pt modelId="{C455ADB1-219F-469B-9669-C5BF019795FA}">
      <dgm:prSet/>
      <dgm:spPr/>
      <dgm:t>
        <a:bodyPr/>
        <a:lstStyle/>
        <a:p>
          <a:r>
            <a:rPr lang="en-GB" dirty="0"/>
            <a:t>Explain why </a:t>
          </a:r>
          <a:br>
            <a:rPr lang="en-GB" dirty="0"/>
          </a:br>
          <a:r>
            <a:rPr lang="en-GB" dirty="0"/>
            <a:t>evaluation is important </a:t>
          </a:r>
          <a:endParaRPr lang="en-US" dirty="0"/>
        </a:p>
      </dgm:t>
    </dgm:pt>
    <dgm:pt modelId="{28093ABB-B8E0-46D0-994E-86AA1AA11BA3}" type="parTrans" cxnId="{F4E469E0-C906-4A19-9470-3720436AC16A}">
      <dgm:prSet/>
      <dgm:spPr/>
      <dgm:t>
        <a:bodyPr/>
        <a:lstStyle/>
        <a:p>
          <a:endParaRPr lang="en-US"/>
        </a:p>
      </dgm:t>
    </dgm:pt>
    <dgm:pt modelId="{3DFB7FAF-1A10-49AE-8D80-71E666E50D92}" type="sibTrans" cxnId="{F4E469E0-C906-4A19-9470-3720436AC16A}">
      <dgm:prSet/>
      <dgm:spPr/>
      <dgm:t>
        <a:bodyPr/>
        <a:lstStyle/>
        <a:p>
          <a:endParaRPr lang="en-US"/>
        </a:p>
      </dgm:t>
    </dgm:pt>
    <dgm:pt modelId="{9F10A373-4799-49D0-9602-219E8AF96BCC}">
      <dgm:prSet/>
      <dgm:spPr/>
      <dgm:t>
        <a:bodyPr/>
        <a:lstStyle/>
        <a:p>
          <a:r>
            <a:rPr lang="en-SE" dirty="0"/>
            <a:t>Summarise the </a:t>
          </a:r>
          <a:br>
            <a:rPr lang="en-SE" dirty="0"/>
          </a:br>
          <a:r>
            <a:rPr lang="en-SE" dirty="0"/>
            <a:t>theory of change model</a:t>
          </a:r>
          <a:endParaRPr lang="en-US" dirty="0"/>
        </a:p>
      </dgm:t>
    </dgm:pt>
    <dgm:pt modelId="{827EC177-CF91-46B2-B9FA-2815F6D659EA}" type="parTrans" cxnId="{7B35F2E4-12B5-4F43-AF26-50BC88739E34}">
      <dgm:prSet/>
      <dgm:spPr/>
      <dgm:t>
        <a:bodyPr/>
        <a:lstStyle/>
        <a:p>
          <a:endParaRPr lang="en-US"/>
        </a:p>
      </dgm:t>
    </dgm:pt>
    <dgm:pt modelId="{A463893C-28D6-4944-B8EC-FF59CC0C63EC}" type="sibTrans" cxnId="{7B35F2E4-12B5-4F43-AF26-50BC88739E34}">
      <dgm:prSet/>
      <dgm:spPr/>
      <dgm:t>
        <a:bodyPr/>
        <a:lstStyle/>
        <a:p>
          <a:endParaRPr lang="en-US"/>
        </a:p>
      </dgm:t>
    </dgm:pt>
    <dgm:pt modelId="{EA52DB3E-B3C8-48D0-9997-E2B29ACAAD99}" type="pres">
      <dgm:prSet presAssocID="{3332417D-604D-4746-8BCD-6DA516DD563A}" presName="root" presStyleCnt="0">
        <dgm:presLayoutVars>
          <dgm:dir/>
          <dgm:resizeHandles val="exact"/>
        </dgm:presLayoutVars>
      </dgm:prSet>
      <dgm:spPr/>
    </dgm:pt>
    <dgm:pt modelId="{45BC8A9E-32A5-40F4-BA54-79C0447E3267}" type="pres">
      <dgm:prSet presAssocID="{0EE536DB-1A37-4796-9C72-D2779BD04970}" presName="compNode" presStyleCnt="0"/>
      <dgm:spPr/>
    </dgm:pt>
    <dgm:pt modelId="{F282BB77-24F9-48FA-806C-64636403A85B}" type="pres">
      <dgm:prSet presAssocID="{0EE536DB-1A37-4796-9C72-D2779BD04970}"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ad with Gears"/>
        </a:ext>
      </dgm:extLst>
    </dgm:pt>
    <dgm:pt modelId="{133281ED-37E5-4289-BB89-7F10CCFA189A}" type="pres">
      <dgm:prSet presAssocID="{0EE536DB-1A37-4796-9C72-D2779BD04970}" presName="spaceRect" presStyleCnt="0"/>
      <dgm:spPr/>
    </dgm:pt>
    <dgm:pt modelId="{C9559ADA-1493-4C30-8AA3-0FA50951DFAC}" type="pres">
      <dgm:prSet presAssocID="{0EE536DB-1A37-4796-9C72-D2779BD04970}" presName="textRect" presStyleLbl="revTx" presStyleIdx="0" presStyleCnt="3">
        <dgm:presLayoutVars>
          <dgm:chMax val="1"/>
          <dgm:chPref val="1"/>
        </dgm:presLayoutVars>
      </dgm:prSet>
      <dgm:spPr/>
    </dgm:pt>
    <dgm:pt modelId="{0EC0FDBA-F40D-4465-B1EC-C1D562BE8655}" type="pres">
      <dgm:prSet presAssocID="{47547294-60C4-4291-90BE-0D8AEE0E6616}" presName="sibTrans" presStyleCnt="0"/>
      <dgm:spPr/>
    </dgm:pt>
    <dgm:pt modelId="{BA97D185-DFA4-45D2-82A5-7E012A2BBE0D}" type="pres">
      <dgm:prSet presAssocID="{C455ADB1-219F-469B-9669-C5BF019795FA}" presName="compNode" presStyleCnt="0"/>
      <dgm:spPr/>
    </dgm:pt>
    <dgm:pt modelId="{73730430-B70E-4000-923B-99DFC9E3B675}" type="pres">
      <dgm:prSet presAssocID="{C455ADB1-219F-469B-9669-C5BF019795FA}"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ick"/>
        </a:ext>
      </dgm:extLst>
    </dgm:pt>
    <dgm:pt modelId="{02FC8AD2-BA5F-40FB-B7BA-5D48EA2CBF91}" type="pres">
      <dgm:prSet presAssocID="{C455ADB1-219F-469B-9669-C5BF019795FA}" presName="spaceRect" presStyleCnt="0"/>
      <dgm:spPr/>
    </dgm:pt>
    <dgm:pt modelId="{7B62DEF3-2187-45D3-A4EC-DC73FF35E10B}" type="pres">
      <dgm:prSet presAssocID="{C455ADB1-219F-469B-9669-C5BF019795FA}" presName="textRect" presStyleLbl="revTx" presStyleIdx="1" presStyleCnt="3">
        <dgm:presLayoutVars>
          <dgm:chMax val="1"/>
          <dgm:chPref val="1"/>
        </dgm:presLayoutVars>
      </dgm:prSet>
      <dgm:spPr/>
    </dgm:pt>
    <dgm:pt modelId="{9CD93911-16F4-48FD-9F74-1FDC0A90FD4D}" type="pres">
      <dgm:prSet presAssocID="{3DFB7FAF-1A10-49AE-8D80-71E666E50D92}" presName="sibTrans" presStyleCnt="0"/>
      <dgm:spPr/>
    </dgm:pt>
    <dgm:pt modelId="{F200FBBB-AE3F-4C8E-B851-FEFECBC44895}" type="pres">
      <dgm:prSet presAssocID="{9F10A373-4799-49D0-9602-219E8AF96BCC}" presName="compNode" presStyleCnt="0"/>
      <dgm:spPr/>
    </dgm:pt>
    <dgm:pt modelId="{3E92CC39-BBCB-49DD-AA6B-3786FC31B980}" type="pres">
      <dgm:prSet presAssocID="{9F10A373-4799-49D0-9602-219E8AF96BCC}"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Users"/>
        </a:ext>
      </dgm:extLst>
    </dgm:pt>
    <dgm:pt modelId="{3F7EAB74-5D51-4A64-B6C6-14CAF90105A6}" type="pres">
      <dgm:prSet presAssocID="{9F10A373-4799-49D0-9602-219E8AF96BCC}" presName="spaceRect" presStyleCnt="0"/>
      <dgm:spPr/>
    </dgm:pt>
    <dgm:pt modelId="{02E29AE7-A4B0-4C29-A48B-8F294E122AF9}" type="pres">
      <dgm:prSet presAssocID="{9F10A373-4799-49D0-9602-219E8AF96BCC}" presName="textRect" presStyleLbl="revTx" presStyleIdx="2" presStyleCnt="3">
        <dgm:presLayoutVars>
          <dgm:chMax val="1"/>
          <dgm:chPref val="1"/>
        </dgm:presLayoutVars>
      </dgm:prSet>
      <dgm:spPr/>
    </dgm:pt>
  </dgm:ptLst>
  <dgm:cxnLst>
    <dgm:cxn modelId="{A21E8568-917A-415B-9737-1D0CB8EFF369}" type="presOf" srcId="{3332417D-604D-4746-8BCD-6DA516DD563A}" destId="{EA52DB3E-B3C8-48D0-9997-E2B29ACAAD99}" srcOrd="0" destOrd="0" presId="urn:microsoft.com/office/officeart/2018/2/layout/IconLabelList"/>
    <dgm:cxn modelId="{500C16C1-5B26-4C0C-AB07-4C85E7590449}" type="presOf" srcId="{9F10A373-4799-49D0-9602-219E8AF96BCC}" destId="{02E29AE7-A4B0-4C29-A48B-8F294E122AF9}" srcOrd="0" destOrd="0" presId="urn:microsoft.com/office/officeart/2018/2/layout/IconLabelList"/>
    <dgm:cxn modelId="{49243CC1-0012-48F3-AFDF-DA3366F3D992}" type="presOf" srcId="{0EE536DB-1A37-4796-9C72-D2779BD04970}" destId="{C9559ADA-1493-4C30-8AA3-0FA50951DFAC}" srcOrd="0" destOrd="0" presId="urn:microsoft.com/office/officeart/2018/2/layout/IconLabelList"/>
    <dgm:cxn modelId="{F4E469E0-C906-4A19-9470-3720436AC16A}" srcId="{3332417D-604D-4746-8BCD-6DA516DD563A}" destId="{C455ADB1-219F-469B-9669-C5BF019795FA}" srcOrd="1" destOrd="0" parTransId="{28093ABB-B8E0-46D0-994E-86AA1AA11BA3}" sibTransId="{3DFB7FAF-1A10-49AE-8D80-71E666E50D92}"/>
    <dgm:cxn modelId="{7B35F2E4-12B5-4F43-AF26-50BC88739E34}" srcId="{3332417D-604D-4746-8BCD-6DA516DD563A}" destId="{9F10A373-4799-49D0-9602-219E8AF96BCC}" srcOrd="2" destOrd="0" parTransId="{827EC177-CF91-46B2-B9FA-2815F6D659EA}" sibTransId="{A463893C-28D6-4944-B8EC-FF59CC0C63EC}"/>
    <dgm:cxn modelId="{E802F1E6-1D30-4F1A-A1F9-4404B5361811}" srcId="{3332417D-604D-4746-8BCD-6DA516DD563A}" destId="{0EE536DB-1A37-4796-9C72-D2779BD04970}" srcOrd="0" destOrd="0" parTransId="{F6F73A09-DA2D-4DE9-8717-DF718A9477B4}" sibTransId="{47547294-60C4-4291-90BE-0D8AEE0E6616}"/>
    <dgm:cxn modelId="{D20C1DEF-8D46-4271-B3DF-F6F7573CE5C8}" type="presOf" srcId="{C455ADB1-219F-469B-9669-C5BF019795FA}" destId="{7B62DEF3-2187-45D3-A4EC-DC73FF35E10B}" srcOrd="0" destOrd="0" presId="urn:microsoft.com/office/officeart/2018/2/layout/IconLabelList"/>
    <dgm:cxn modelId="{7C206C7A-52D6-4B9E-A877-B0995A789960}" type="presParOf" srcId="{EA52DB3E-B3C8-48D0-9997-E2B29ACAAD99}" destId="{45BC8A9E-32A5-40F4-BA54-79C0447E3267}" srcOrd="0" destOrd="0" presId="urn:microsoft.com/office/officeart/2018/2/layout/IconLabelList"/>
    <dgm:cxn modelId="{EE25F919-9392-4C74-8D63-0881DCDBC81C}" type="presParOf" srcId="{45BC8A9E-32A5-40F4-BA54-79C0447E3267}" destId="{F282BB77-24F9-48FA-806C-64636403A85B}" srcOrd="0" destOrd="0" presId="urn:microsoft.com/office/officeart/2018/2/layout/IconLabelList"/>
    <dgm:cxn modelId="{D326EF9E-386D-4D1D-88CA-095C548B5D8F}" type="presParOf" srcId="{45BC8A9E-32A5-40F4-BA54-79C0447E3267}" destId="{133281ED-37E5-4289-BB89-7F10CCFA189A}" srcOrd="1" destOrd="0" presId="urn:microsoft.com/office/officeart/2018/2/layout/IconLabelList"/>
    <dgm:cxn modelId="{EB869C8C-967B-4CB7-A326-E12FAC896FE6}" type="presParOf" srcId="{45BC8A9E-32A5-40F4-BA54-79C0447E3267}" destId="{C9559ADA-1493-4C30-8AA3-0FA50951DFAC}" srcOrd="2" destOrd="0" presId="urn:microsoft.com/office/officeart/2018/2/layout/IconLabelList"/>
    <dgm:cxn modelId="{5846E3BB-81EC-428D-8A8E-321E97A2098D}" type="presParOf" srcId="{EA52DB3E-B3C8-48D0-9997-E2B29ACAAD99}" destId="{0EC0FDBA-F40D-4465-B1EC-C1D562BE8655}" srcOrd="1" destOrd="0" presId="urn:microsoft.com/office/officeart/2018/2/layout/IconLabelList"/>
    <dgm:cxn modelId="{84388F0C-D6DF-4086-8CFA-E15B0075FA91}" type="presParOf" srcId="{EA52DB3E-B3C8-48D0-9997-E2B29ACAAD99}" destId="{BA97D185-DFA4-45D2-82A5-7E012A2BBE0D}" srcOrd="2" destOrd="0" presId="urn:microsoft.com/office/officeart/2018/2/layout/IconLabelList"/>
    <dgm:cxn modelId="{D7BE2885-17A5-4CB6-A985-068DB64A9328}" type="presParOf" srcId="{BA97D185-DFA4-45D2-82A5-7E012A2BBE0D}" destId="{73730430-B70E-4000-923B-99DFC9E3B675}" srcOrd="0" destOrd="0" presId="urn:microsoft.com/office/officeart/2018/2/layout/IconLabelList"/>
    <dgm:cxn modelId="{120792A5-6CEE-40DC-9B94-36B791DE8832}" type="presParOf" srcId="{BA97D185-DFA4-45D2-82A5-7E012A2BBE0D}" destId="{02FC8AD2-BA5F-40FB-B7BA-5D48EA2CBF91}" srcOrd="1" destOrd="0" presId="urn:microsoft.com/office/officeart/2018/2/layout/IconLabelList"/>
    <dgm:cxn modelId="{FF6CEEF7-BD1C-4E26-9982-915360ECF571}" type="presParOf" srcId="{BA97D185-DFA4-45D2-82A5-7E012A2BBE0D}" destId="{7B62DEF3-2187-45D3-A4EC-DC73FF35E10B}" srcOrd="2" destOrd="0" presId="urn:microsoft.com/office/officeart/2018/2/layout/IconLabelList"/>
    <dgm:cxn modelId="{0E4B1C7C-B2C0-4364-B0CD-2C055ED12F1D}" type="presParOf" srcId="{EA52DB3E-B3C8-48D0-9997-E2B29ACAAD99}" destId="{9CD93911-16F4-48FD-9F74-1FDC0A90FD4D}" srcOrd="3" destOrd="0" presId="urn:microsoft.com/office/officeart/2018/2/layout/IconLabelList"/>
    <dgm:cxn modelId="{5E40C024-EE96-426E-9225-14F6997F1E70}" type="presParOf" srcId="{EA52DB3E-B3C8-48D0-9997-E2B29ACAAD99}" destId="{F200FBBB-AE3F-4C8E-B851-FEFECBC44895}" srcOrd="4" destOrd="0" presId="urn:microsoft.com/office/officeart/2018/2/layout/IconLabelList"/>
    <dgm:cxn modelId="{6F41839E-EDFE-4688-9DF3-864CE5BE9B61}" type="presParOf" srcId="{F200FBBB-AE3F-4C8E-B851-FEFECBC44895}" destId="{3E92CC39-BBCB-49DD-AA6B-3786FC31B980}" srcOrd="0" destOrd="0" presId="urn:microsoft.com/office/officeart/2018/2/layout/IconLabelList"/>
    <dgm:cxn modelId="{49843CEF-DD7E-4C60-B100-3C903C555FE3}" type="presParOf" srcId="{F200FBBB-AE3F-4C8E-B851-FEFECBC44895}" destId="{3F7EAB74-5D51-4A64-B6C6-14CAF90105A6}" srcOrd="1" destOrd="0" presId="urn:microsoft.com/office/officeart/2018/2/layout/IconLabelList"/>
    <dgm:cxn modelId="{EA5628EB-AC3A-4FCD-9E72-AEFC6B120AAE}" type="presParOf" srcId="{F200FBBB-AE3F-4C8E-B851-FEFECBC44895}" destId="{02E29AE7-A4B0-4C29-A48B-8F294E122AF9}" srcOrd="2" destOrd="0" presId="urn:microsoft.com/office/officeart/2018/2/layout/Icon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EFFBC1C-4DA3-472B-972D-687F4255D204}"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89EF77A8-F6B4-4C00-9305-4F2B779C26B7}">
      <dgm:prSet custT="1"/>
      <dgm:spPr/>
      <dgm:t>
        <a:bodyPr/>
        <a:lstStyle/>
        <a:p>
          <a:pPr>
            <a:lnSpc>
              <a:spcPct val="100000"/>
            </a:lnSpc>
          </a:pPr>
          <a:r>
            <a:rPr lang="en-GB" sz="2400" i="1" dirty="0"/>
            <a:t>“To help people move through the transition effectively, we need to understand their perception of the past, present and future. For example, what is their past experience of change, and how has it impacted them? How did they cope? Also, what will they lose as part of the change, and what will they gain?</a:t>
          </a:r>
          <a:endParaRPr lang="en-US" sz="2400" dirty="0"/>
        </a:p>
      </dgm:t>
    </dgm:pt>
    <dgm:pt modelId="{DB524E3A-BE61-418D-ADBB-C4E4EF54935E}" type="parTrans" cxnId="{EAD58D43-AA53-4037-B3A7-35AD0C793DE0}">
      <dgm:prSet/>
      <dgm:spPr/>
      <dgm:t>
        <a:bodyPr/>
        <a:lstStyle/>
        <a:p>
          <a:endParaRPr lang="en-US"/>
        </a:p>
      </dgm:t>
    </dgm:pt>
    <dgm:pt modelId="{702E3875-972C-4CC5-BA07-ED453CC5633C}" type="sibTrans" cxnId="{EAD58D43-AA53-4037-B3A7-35AD0C793DE0}">
      <dgm:prSet/>
      <dgm:spPr/>
      <dgm:t>
        <a:bodyPr/>
        <a:lstStyle/>
        <a:p>
          <a:endParaRPr lang="en-US"/>
        </a:p>
      </dgm:t>
    </dgm:pt>
    <dgm:pt modelId="{8A8F3A2B-C4B0-4ABF-B8BC-8D55B4D8BD53}">
      <dgm:prSet custT="1"/>
      <dgm:spPr/>
      <dgm:t>
        <a:bodyPr/>
        <a:lstStyle/>
        <a:p>
          <a:pPr>
            <a:lnSpc>
              <a:spcPct val="100000"/>
            </a:lnSpc>
          </a:pPr>
          <a:r>
            <a:rPr lang="en-GB" sz="2400" i="1" dirty="0"/>
            <a:t>Therefore the goal of the 'manager'/change agent is to help make the transition as effective and painless as possible. By providing education, information, support, etc. we can help people transition through the curve and emerge on the other side.”</a:t>
          </a:r>
          <a:endParaRPr lang="en-US" sz="2400" dirty="0"/>
        </a:p>
      </dgm:t>
    </dgm:pt>
    <dgm:pt modelId="{0BEE986E-332B-437B-AB8A-A9E04BB994D8}" type="parTrans" cxnId="{AC25161E-5EE8-49E1-B102-67EB517DEEB0}">
      <dgm:prSet/>
      <dgm:spPr/>
      <dgm:t>
        <a:bodyPr/>
        <a:lstStyle/>
        <a:p>
          <a:endParaRPr lang="en-US"/>
        </a:p>
      </dgm:t>
    </dgm:pt>
    <dgm:pt modelId="{6C9A45F9-12DA-4049-9047-8E33F91C252A}" type="sibTrans" cxnId="{AC25161E-5EE8-49E1-B102-67EB517DEEB0}">
      <dgm:prSet/>
      <dgm:spPr/>
      <dgm:t>
        <a:bodyPr/>
        <a:lstStyle/>
        <a:p>
          <a:endParaRPr lang="en-US"/>
        </a:p>
      </dgm:t>
    </dgm:pt>
    <dgm:pt modelId="{9C7FE214-9DEC-4C02-AB00-9F479EDA2759}" type="pres">
      <dgm:prSet presAssocID="{3EFFBC1C-4DA3-472B-972D-687F4255D204}" presName="root" presStyleCnt="0">
        <dgm:presLayoutVars>
          <dgm:dir/>
          <dgm:resizeHandles val="exact"/>
        </dgm:presLayoutVars>
      </dgm:prSet>
      <dgm:spPr/>
    </dgm:pt>
    <dgm:pt modelId="{BFC77D47-4938-47BC-B7CB-8D43B7117B97}" type="pres">
      <dgm:prSet presAssocID="{89EF77A8-F6B4-4C00-9305-4F2B779C26B7}" presName="compNode" presStyleCnt="0"/>
      <dgm:spPr/>
    </dgm:pt>
    <dgm:pt modelId="{B9176252-6CC6-4633-BDDA-B9BDEABDE0EC}" type="pres">
      <dgm:prSet presAssocID="{89EF77A8-F6B4-4C00-9305-4F2B779C26B7}" presName="bgRect" presStyleLbl="bgShp" presStyleIdx="0" presStyleCnt="2"/>
      <dgm:spPr/>
    </dgm:pt>
    <dgm:pt modelId="{98891647-F7E9-47D4-BC6C-EEFCDF000611}" type="pres">
      <dgm:prSet presAssocID="{89EF77A8-F6B4-4C00-9305-4F2B779C26B7}"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Transfer"/>
        </a:ext>
      </dgm:extLst>
    </dgm:pt>
    <dgm:pt modelId="{F3BD61CA-3D5B-4ECE-A3F5-2BB2888B23CC}" type="pres">
      <dgm:prSet presAssocID="{89EF77A8-F6B4-4C00-9305-4F2B779C26B7}" presName="spaceRect" presStyleCnt="0"/>
      <dgm:spPr/>
    </dgm:pt>
    <dgm:pt modelId="{7022154E-5D6B-458A-8001-2A53532F3D2D}" type="pres">
      <dgm:prSet presAssocID="{89EF77A8-F6B4-4C00-9305-4F2B779C26B7}" presName="parTx" presStyleLbl="revTx" presStyleIdx="0" presStyleCnt="2">
        <dgm:presLayoutVars>
          <dgm:chMax val="0"/>
          <dgm:chPref val="0"/>
        </dgm:presLayoutVars>
      </dgm:prSet>
      <dgm:spPr/>
    </dgm:pt>
    <dgm:pt modelId="{A8F1C6A2-C135-40A2-9E01-E2206B7B7CC5}" type="pres">
      <dgm:prSet presAssocID="{702E3875-972C-4CC5-BA07-ED453CC5633C}" presName="sibTrans" presStyleCnt="0"/>
      <dgm:spPr/>
    </dgm:pt>
    <dgm:pt modelId="{C9D530FF-65E4-4872-8183-6644F7CEFDD5}" type="pres">
      <dgm:prSet presAssocID="{8A8F3A2B-C4B0-4ABF-B8BC-8D55B4D8BD53}" presName="compNode" presStyleCnt="0"/>
      <dgm:spPr/>
    </dgm:pt>
    <dgm:pt modelId="{2CA85A55-301B-4DD9-901C-52DF4C032351}" type="pres">
      <dgm:prSet presAssocID="{8A8F3A2B-C4B0-4ABF-B8BC-8D55B4D8BD53}" presName="bgRect" presStyleLbl="bgShp" presStyleIdx="1" presStyleCnt="2"/>
      <dgm:spPr/>
    </dgm:pt>
    <dgm:pt modelId="{5B87A6F4-DEEC-4612-B7C8-DFE716C7E483}" type="pres">
      <dgm:prSet presAssocID="{8A8F3A2B-C4B0-4ABF-B8BC-8D55B4D8BD53}"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Group of People"/>
        </a:ext>
      </dgm:extLst>
    </dgm:pt>
    <dgm:pt modelId="{A7EFB22C-852C-45D3-A149-E1ED87FD21F5}" type="pres">
      <dgm:prSet presAssocID="{8A8F3A2B-C4B0-4ABF-B8BC-8D55B4D8BD53}" presName="spaceRect" presStyleCnt="0"/>
      <dgm:spPr/>
    </dgm:pt>
    <dgm:pt modelId="{58488AB6-90FC-4E9B-9506-72306602873D}" type="pres">
      <dgm:prSet presAssocID="{8A8F3A2B-C4B0-4ABF-B8BC-8D55B4D8BD53}" presName="parTx" presStyleLbl="revTx" presStyleIdx="1" presStyleCnt="2">
        <dgm:presLayoutVars>
          <dgm:chMax val="0"/>
          <dgm:chPref val="0"/>
        </dgm:presLayoutVars>
      </dgm:prSet>
      <dgm:spPr/>
    </dgm:pt>
  </dgm:ptLst>
  <dgm:cxnLst>
    <dgm:cxn modelId="{AC25161E-5EE8-49E1-B102-67EB517DEEB0}" srcId="{3EFFBC1C-4DA3-472B-972D-687F4255D204}" destId="{8A8F3A2B-C4B0-4ABF-B8BC-8D55B4D8BD53}" srcOrd="1" destOrd="0" parTransId="{0BEE986E-332B-437B-AB8A-A9E04BB994D8}" sibTransId="{6C9A45F9-12DA-4049-9047-8E33F91C252A}"/>
    <dgm:cxn modelId="{EAD58D43-AA53-4037-B3A7-35AD0C793DE0}" srcId="{3EFFBC1C-4DA3-472B-972D-687F4255D204}" destId="{89EF77A8-F6B4-4C00-9305-4F2B779C26B7}" srcOrd="0" destOrd="0" parTransId="{DB524E3A-BE61-418D-ADBB-C4E4EF54935E}" sibTransId="{702E3875-972C-4CC5-BA07-ED453CC5633C}"/>
    <dgm:cxn modelId="{5E04FE68-C4CA-4BCE-AE44-64D94624198D}" type="presOf" srcId="{8A8F3A2B-C4B0-4ABF-B8BC-8D55B4D8BD53}" destId="{58488AB6-90FC-4E9B-9506-72306602873D}" srcOrd="0" destOrd="0" presId="urn:microsoft.com/office/officeart/2018/2/layout/IconVerticalSolidList"/>
    <dgm:cxn modelId="{8FE9468D-0F4B-43CF-AF9B-0272FCD7B13C}" type="presOf" srcId="{89EF77A8-F6B4-4C00-9305-4F2B779C26B7}" destId="{7022154E-5D6B-458A-8001-2A53532F3D2D}" srcOrd="0" destOrd="0" presId="urn:microsoft.com/office/officeart/2018/2/layout/IconVerticalSolidList"/>
    <dgm:cxn modelId="{97A87E9A-821D-4BB5-BEF1-3509BDD0BD2C}" type="presOf" srcId="{3EFFBC1C-4DA3-472B-972D-687F4255D204}" destId="{9C7FE214-9DEC-4C02-AB00-9F479EDA2759}" srcOrd="0" destOrd="0" presId="urn:microsoft.com/office/officeart/2018/2/layout/IconVerticalSolidList"/>
    <dgm:cxn modelId="{D661AB28-184D-48DC-A90D-38BC0AA2C3BA}" type="presParOf" srcId="{9C7FE214-9DEC-4C02-AB00-9F479EDA2759}" destId="{BFC77D47-4938-47BC-B7CB-8D43B7117B97}" srcOrd="0" destOrd="0" presId="urn:microsoft.com/office/officeart/2018/2/layout/IconVerticalSolidList"/>
    <dgm:cxn modelId="{374EBA25-EC11-43FA-A4FA-D9CDE5A8CD68}" type="presParOf" srcId="{BFC77D47-4938-47BC-B7CB-8D43B7117B97}" destId="{B9176252-6CC6-4633-BDDA-B9BDEABDE0EC}" srcOrd="0" destOrd="0" presId="urn:microsoft.com/office/officeart/2018/2/layout/IconVerticalSolidList"/>
    <dgm:cxn modelId="{BCACA6C0-ADE5-4E89-9D8C-3840EF798490}" type="presParOf" srcId="{BFC77D47-4938-47BC-B7CB-8D43B7117B97}" destId="{98891647-F7E9-47D4-BC6C-EEFCDF000611}" srcOrd="1" destOrd="0" presId="urn:microsoft.com/office/officeart/2018/2/layout/IconVerticalSolidList"/>
    <dgm:cxn modelId="{7D174799-2C93-4243-8B03-C5151ABE21C0}" type="presParOf" srcId="{BFC77D47-4938-47BC-B7CB-8D43B7117B97}" destId="{F3BD61CA-3D5B-4ECE-A3F5-2BB2888B23CC}" srcOrd="2" destOrd="0" presId="urn:microsoft.com/office/officeart/2018/2/layout/IconVerticalSolidList"/>
    <dgm:cxn modelId="{F457E8B9-4C5D-438C-962A-650E766D7FF1}" type="presParOf" srcId="{BFC77D47-4938-47BC-B7CB-8D43B7117B97}" destId="{7022154E-5D6B-458A-8001-2A53532F3D2D}" srcOrd="3" destOrd="0" presId="urn:microsoft.com/office/officeart/2018/2/layout/IconVerticalSolidList"/>
    <dgm:cxn modelId="{2B5CD589-7752-4591-A834-5093651D2EFA}" type="presParOf" srcId="{9C7FE214-9DEC-4C02-AB00-9F479EDA2759}" destId="{A8F1C6A2-C135-40A2-9E01-E2206B7B7CC5}" srcOrd="1" destOrd="0" presId="urn:microsoft.com/office/officeart/2018/2/layout/IconVerticalSolidList"/>
    <dgm:cxn modelId="{75CE108C-E42A-4A37-A9DC-F45F575DC8EB}" type="presParOf" srcId="{9C7FE214-9DEC-4C02-AB00-9F479EDA2759}" destId="{C9D530FF-65E4-4872-8183-6644F7CEFDD5}" srcOrd="2" destOrd="0" presId="urn:microsoft.com/office/officeart/2018/2/layout/IconVerticalSolidList"/>
    <dgm:cxn modelId="{18BE7935-B004-463C-84C9-0588267466A5}" type="presParOf" srcId="{C9D530FF-65E4-4872-8183-6644F7CEFDD5}" destId="{2CA85A55-301B-4DD9-901C-52DF4C032351}" srcOrd="0" destOrd="0" presId="urn:microsoft.com/office/officeart/2018/2/layout/IconVerticalSolidList"/>
    <dgm:cxn modelId="{C3D5BBBE-17D6-42EF-97D2-7232E2B7BA45}" type="presParOf" srcId="{C9D530FF-65E4-4872-8183-6644F7CEFDD5}" destId="{5B87A6F4-DEEC-4612-B7C8-DFE716C7E483}" srcOrd="1" destOrd="0" presId="urn:microsoft.com/office/officeart/2018/2/layout/IconVerticalSolidList"/>
    <dgm:cxn modelId="{B09519DC-8682-4164-81A5-5A5DBB61CDE1}" type="presParOf" srcId="{C9D530FF-65E4-4872-8183-6644F7CEFDD5}" destId="{A7EFB22C-852C-45D3-A149-E1ED87FD21F5}" srcOrd="2" destOrd="0" presId="urn:microsoft.com/office/officeart/2018/2/layout/IconVerticalSolidList"/>
    <dgm:cxn modelId="{1235FE44-9DAF-4BEA-98FE-340ED438BD8D}" type="presParOf" srcId="{C9D530FF-65E4-4872-8183-6644F7CEFDD5}" destId="{58488AB6-90FC-4E9B-9506-72306602873D}"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8296973-68C1-4109-A8D2-4AF0A535E7EE}"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5AFBD72E-CA1D-4B16-8ACB-0F68385F3551}">
      <dgm:prSet custT="1"/>
      <dgm:spPr/>
      <dgm:t>
        <a:bodyPr/>
        <a:lstStyle/>
        <a:p>
          <a:r>
            <a:rPr lang="en-GB" sz="2000" dirty="0"/>
            <a:t>The first phase involve identifying the need for change of working routine</a:t>
          </a:r>
          <a:endParaRPr lang="en-US" sz="2000" dirty="0"/>
        </a:p>
      </dgm:t>
    </dgm:pt>
    <dgm:pt modelId="{0DEFF538-C115-4279-852C-F17547A099DB}" type="parTrans" cxnId="{AA866A66-4327-4800-A9D3-E4E7452C61DE}">
      <dgm:prSet/>
      <dgm:spPr/>
      <dgm:t>
        <a:bodyPr/>
        <a:lstStyle/>
        <a:p>
          <a:endParaRPr lang="en-US"/>
        </a:p>
      </dgm:t>
    </dgm:pt>
    <dgm:pt modelId="{FF0E7744-AE0E-49EE-80D4-E28638270251}" type="sibTrans" cxnId="{AA866A66-4327-4800-A9D3-E4E7452C61DE}">
      <dgm:prSet/>
      <dgm:spPr/>
      <dgm:t>
        <a:bodyPr/>
        <a:lstStyle/>
        <a:p>
          <a:endParaRPr lang="en-US"/>
        </a:p>
      </dgm:t>
    </dgm:pt>
    <dgm:pt modelId="{F9002C32-3FD6-4F2A-9A50-BABD2BA03709}">
      <dgm:prSet custT="1"/>
      <dgm:spPr/>
      <dgm:t>
        <a:bodyPr/>
        <a:lstStyle/>
        <a:p>
          <a:r>
            <a:rPr lang="en-GB" sz="2000" dirty="0"/>
            <a:t>The second phase is about implementing the new method. </a:t>
          </a:r>
          <a:endParaRPr lang="en-US" sz="2000" dirty="0"/>
        </a:p>
      </dgm:t>
    </dgm:pt>
    <dgm:pt modelId="{6CAF6129-AF9C-4F73-96D8-A9DD5F802E62}" type="parTrans" cxnId="{45881B8C-7A02-413B-A321-5E55AD0140DB}">
      <dgm:prSet/>
      <dgm:spPr/>
      <dgm:t>
        <a:bodyPr/>
        <a:lstStyle/>
        <a:p>
          <a:endParaRPr lang="en-US"/>
        </a:p>
      </dgm:t>
    </dgm:pt>
    <dgm:pt modelId="{D9ED3F37-306C-40DE-8815-B6E916F099F6}" type="sibTrans" cxnId="{45881B8C-7A02-413B-A321-5E55AD0140DB}">
      <dgm:prSet/>
      <dgm:spPr/>
      <dgm:t>
        <a:bodyPr/>
        <a:lstStyle/>
        <a:p>
          <a:endParaRPr lang="en-US"/>
        </a:p>
      </dgm:t>
    </dgm:pt>
    <dgm:pt modelId="{736E9D04-FF34-41D4-B5E2-7A707350B5EC}">
      <dgm:prSet custT="1"/>
      <dgm:spPr/>
      <dgm:t>
        <a:bodyPr/>
        <a:lstStyle/>
        <a:p>
          <a:r>
            <a:rPr lang="en-GB" sz="2000" dirty="0"/>
            <a:t>In the third phase the new method is applied in clinical practice. </a:t>
          </a:r>
          <a:endParaRPr lang="en-US" sz="2000" dirty="0"/>
        </a:p>
      </dgm:t>
    </dgm:pt>
    <dgm:pt modelId="{5C99CF26-CB0A-4085-9619-A4A4774A5751}" type="parTrans" cxnId="{2F6209FA-752D-4077-8A0B-BE7A1551A24A}">
      <dgm:prSet/>
      <dgm:spPr/>
      <dgm:t>
        <a:bodyPr/>
        <a:lstStyle/>
        <a:p>
          <a:endParaRPr lang="en-US"/>
        </a:p>
      </dgm:t>
    </dgm:pt>
    <dgm:pt modelId="{8FE76D4F-DB79-44C4-9FE1-0CBF43E37880}" type="sibTrans" cxnId="{2F6209FA-752D-4077-8A0B-BE7A1551A24A}">
      <dgm:prSet/>
      <dgm:spPr/>
      <dgm:t>
        <a:bodyPr/>
        <a:lstStyle/>
        <a:p>
          <a:endParaRPr lang="en-US"/>
        </a:p>
      </dgm:t>
    </dgm:pt>
    <dgm:pt modelId="{41B9BE3F-DB20-404E-A21F-1694EBF9229C}">
      <dgm:prSet custT="1"/>
      <dgm:spPr/>
      <dgm:t>
        <a:bodyPr/>
        <a:lstStyle/>
        <a:p>
          <a:r>
            <a:rPr lang="en-GB" sz="2000" dirty="0"/>
            <a:t>In the fourth and last phase is considered implemented if the method is used of more than </a:t>
          </a:r>
          <a:r>
            <a:rPr lang="en-GB" sz="2000" b="1" dirty="0">
              <a:solidFill>
                <a:srgbClr val="FF0000"/>
              </a:solidFill>
            </a:rPr>
            <a:t>50% of the staff and after 1-2 years </a:t>
          </a:r>
          <a:r>
            <a:rPr lang="en-GB" sz="2000" dirty="0"/>
            <a:t>the new method is the routine</a:t>
          </a:r>
          <a:r>
            <a:rPr lang="en-US" sz="2000" dirty="0"/>
            <a:t> </a:t>
          </a:r>
        </a:p>
      </dgm:t>
    </dgm:pt>
    <dgm:pt modelId="{020E1645-09D5-4289-8418-FB228A2AC585}" type="parTrans" cxnId="{79251210-0665-4875-8DC1-CB8CE4E07A33}">
      <dgm:prSet/>
      <dgm:spPr/>
      <dgm:t>
        <a:bodyPr/>
        <a:lstStyle/>
        <a:p>
          <a:endParaRPr lang="en-US"/>
        </a:p>
      </dgm:t>
    </dgm:pt>
    <dgm:pt modelId="{A0CDEACB-E29D-43DA-AB9A-9ED11F88BD95}" type="sibTrans" cxnId="{79251210-0665-4875-8DC1-CB8CE4E07A33}">
      <dgm:prSet/>
      <dgm:spPr/>
      <dgm:t>
        <a:bodyPr/>
        <a:lstStyle/>
        <a:p>
          <a:endParaRPr lang="en-US"/>
        </a:p>
      </dgm:t>
    </dgm:pt>
    <dgm:pt modelId="{62B7F90F-C389-4C2B-8BB8-089EA1133FDA}" type="pres">
      <dgm:prSet presAssocID="{B8296973-68C1-4109-A8D2-4AF0A535E7EE}" presName="root" presStyleCnt="0">
        <dgm:presLayoutVars>
          <dgm:dir/>
          <dgm:resizeHandles val="exact"/>
        </dgm:presLayoutVars>
      </dgm:prSet>
      <dgm:spPr/>
    </dgm:pt>
    <dgm:pt modelId="{256FAE91-8DC6-4C04-9CFC-C6BDB712D67F}" type="pres">
      <dgm:prSet presAssocID="{5AFBD72E-CA1D-4B16-8ACB-0F68385F3551}" presName="compNode" presStyleCnt="0"/>
      <dgm:spPr/>
    </dgm:pt>
    <dgm:pt modelId="{AA1D836F-CCCF-432D-B61E-B000A49D1ED1}" type="pres">
      <dgm:prSet presAssocID="{5AFBD72E-CA1D-4B16-8ACB-0F68385F3551}" presName="bgRect" presStyleLbl="bgShp" presStyleIdx="0" presStyleCnt="4"/>
      <dgm:spPr/>
    </dgm:pt>
    <dgm:pt modelId="{0FF05539-289A-4C90-930F-082DA42622FB}" type="pres">
      <dgm:prSet presAssocID="{5AFBD72E-CA1D-4B16-8ACB-0F68385F3551}"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ad with Gears"/>
        </a:ext>
      </dgm:extLst>
    </dgm:pt>
    <dgm:pt modelId="{B08810CF-9BE2-41EC-A2E2-6829A4BE7FE0}" type="pres">
      <dgm:prSet presAssocID="{5AFBD72E-CA1D-4B16-8ACB-0F68385F3551}" presName="spaceRect" presStyleCnt="0"/>
      <dgm:spPr/>
    </dgm:pt>
    <dgm:pt modelId="{5EB1A5B0-F8C9-4D8C-9812-0209B93D39F5}" type="pres">
      <dgm:prSet presAssocID="{5AFBD72E-CA1D-4B16-8ACB-0F68385F3551}" presName="parTx" presStyleLbl="revTx" presStyleIdx="0" presStyleCnt="4">
        <dgm:presLayoutVars>
          <dgm:chMax val="0"/>
          <dgm:chPref val="0"/>
        </dgm:presLayoutVars>
      </dgm:prSet>
      <dgm:spPr/>
    </dgm:pt>
    <dgm:pt modelId="{6B94CCBF-8839-4653-97B6-4DB6B4F7C82B}" type="pres">
      <dgm:prSet presAssocID="{FF0E7744-AE0E-49EE-80D4-E28638270251}" presName="sibTrans" presStyleCnt="0"/>
      <dgm:spPr/>
    </dgm:pt>
    <dgm:pt modelId="{0261782F-46B3-4FCE-BC7C-B5053973B9D2}" type="pres">
      <dgm:prSet presAssocID="{F9002C32-3FD6-4F2A-9A50-BABD2BA03709}" presName="compNode" presStyleCnt="0"/>
      <dgm:spPr/>
    </dgm:pt>
    <dgm:pt modelId="{5EF1477B-9D97-4BC6-A91C-3BFF1C3A2DFD}" type="pres">
      <dgm:prSet presAssocID="{F9002C32-3FD6-4F2A-9A50-BABD2BA03709}" presName="bgRect" presStyleLbl="bgShp" presStyleIdx="1" presStyleCnt="4"/>
      <dgm:spPr/>
    </dgm:pt>
    <dgm:pt modelId="{8DB67DF4-2A9E-46E6-A307-E572C4075D88}" type="pres">
      <dgm:prSet presAssocID="{F9002C32-3FD6-4F2A-9A50-BABD2BA03709}"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Workflow"/>
        </a:ext>
      </dgm:extLst>
    </dgm:pt>
    <dgm:pt modelId="{18EC670F-805D-4267-B112-0E1988FF1805}" type="pres">
      <dgm:prSet presAssocID="{F9002C32-3FD6-4F2A-9A50-BABD2BA03709}" presName="spaceRect" presStyleCnt="0"/>
      <dgm:spPr/>
    </dgm:pt>
    <dgm:pt modelId="{83909A10-7FDF-4D80-BC24-D51E0451FDC3}" type="pres">
      <dgm:prSet presAssocID="{F9002C32-3FD6-4F2A-9A50-BABD2BA03709}" presName="parTx" presStyleLbl="revTx" presStyleIdx="1" presStyleCnt="4">
        <dgm:presLayoutVars>
          <dgm:chMax val="0"/>
          <dgm:chPref val="0"/>
        </dgm:presLayoutVars>
      </dgm:prSet>
      <dgm:spPr/>
    </dgm:pt>
    <dgm:pt modelId="{FF3FE0E6-F77A-4409-8224-F70BDA9BB939}" type="pres">
      <dgm:prSet presAssocID="{D9ED3F37-306C-40DE-8815-B6E916F099F6}" presName="sibTrans" presStyleCnt="0"/>
      <dgm:spPr/>
    </dgm:pt>
    <dgm:pt modelId="{DE1624F9-DE2C-456C-82B0-F97CD4E798D2}" type="pres">
      <dgm:prSet presAssocID="{736E9D04-FF34-41D4-B5E2-7A707350B5EC}" presName="compNode" presStyleCnt="0"/>
      <dgm:spPr/>
    </dgm:pt>
    <dgm:pt modelId="{5B844C9A-7C03-481F-BD6D-C33F05D00B86}" type="pres">
      <dgm:prSet presAssocID="{736E9D04-FF34-41D4-B5E2-7A707350B5EC}" presName="bgRect" presStyleLbl="bgShp" presStyleIdx="2" presStyleCnt="4"/>
      <dgm:spPr/>
    </dgm:pt>
    <dgm:pt modelId="{0EBF7E54-4CEF-4A17-884E-042B6864E66E}" type="pres">
      <dgm:prSet presAssocID="{736E9D04-FF34-41D4-B5E2-7A707350B5EC}"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octor"/>
        </a:ext>
      </dgm:extLst>
    </dgm:pt>
    <dgm:pt modelId="{D8B9900F-4CCD-44C3-8C0B-8F8FFDE86F9E}" type="pres">
      <dgm:prSet presAssocID="{736E9D04-FF34-41D4-B5E2-7A707350B5EC}" presName="spaceRect" presStyleCnt="0"/>
      <dgm:spPr/>
    </dgm:pt>
    <dgm:pt modelId="{0D2807B0-C748-4367-8ECA-05333D7625C8}" type="pres">
      <dgm:prSet presAssocID="{736E9D04-FF34-41D4-B5E2-7A707350B5EC}" presName="parTx" presStyleLbl="revTx" presStyleIdx="2" presStyleCnt="4">
        <dgm:presLayoutVars>
          <dgm:chMax val="0"/>
          <dgm:chPref val="0"/>
        </dgm:presLayoutVars>
      </dgm:prSet>
      <dgm:spPr/>
    </dgm:pt>
    <dgm:pt modelId="{BA11EEF9-D628-45FC-B072-325D5E1A859E}" type="pres">
      <dgm:prSet presAssocID="{8FE76D4F-DB79-44C4-9FE1-0CBF43E37880}" presName="sibTrans" presStyleCnt="0"/>
      <dgm:spPr/>
    </dgm:pt>
    <dgm:pt modelId="{4C89CD50-9A39-4109-AB84-C4DA4198532A}" type="pres">
      <dgm:prSet presAssocID="{41B9BE3F-DB20-404E-A21F-1694EBF9229C}" presName="compNode" presStyleCnt="0"/>
      <dgm:spPr/>
    </dgm:pt>
    <dgm:pt modelId="{8A89BD9A-CD08-4CB2-AB11-4CD1A7613F99}" type="pres">
      <dgm:prSet presAssocID="{41B9BE3F-DB20-404E-A21F-1694EBF9229C}" presName="bgRect" presStyleLbl="bgShp" presStyleIdx="3" presStyleCnt="4"/>
      <dgm:spPr/>
    </dgm:pt>
    <dgm:pt modelId="{2937E43B-943B-426A-BF07-3833D3C79CEC}" type="pres">
      <dgm:prSet presAssocID="{41B9BE3F-DB20-404E-A21F-1694EBF9229C}"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Tick"/>
        </a:ext>
      </dgm:extLst>
    </dgm:pt>
    <dgm:pt modelId="{4D1CABDE-2028-477E-AF73-55552CA56718}" type="pres">
      <dgm:prSet presAssocID="{41B9BE3F-DB20-404E-A21F-1694EBF9229C}" presName="spaceRect" presStyleCnt="0"/>
      <dgm:spPr/>
    </dgm:pt>
    <dgm:pt modelId="{5E2903B8-39A3-4086-B894-ABFF0058F5E8}" type="pres">
      <dgm:prSet presAssocID="{41B9BE3F-DB20-404E-A21F-1694EBF9229C}" presName="parTx" presStyleLbl="revTx" presStyleIdx="3" presStyleCnt="4">
        <dgm:presLayoutVars>
          <dgm:chMax val="0"/>
          <dgm:chPref val="0"/>
        </dgm:presLayoutVars>
      </dgm:prSet>
      <dgm:spPr/>
    </dgm:pt>
  </dgm:ptLst>
  <dgm:cxnLst>
    <dgm:cxn modelId="{8C9B5606-3BDB-4AEE-83AE-7AD1656D3B1E}" type="presOf" srcId="{F9002C32-3FD6-4F2A-9A50-BABD2BA03709}" destId="{83909A10-7FDF-4D80-BC24-D51E0451FDC3}" srcOrd="0" destOrd="0" presId="urn:microsoft.com/office/officeart/2018/2/layout/IconVerticalSolidList"/>
    <dgm:cxn modelId="{79251210-0665-4875-8DC1-CB8CE4E07A33}" srcId="{B8296973-68C1-4109-A8D2-4AF0A535E7EE}" destId="{41B9BE3F-DB20-404E-A21F-1694EBF9229C}" srcOrd="3" destOrd="0" parTransId="{020E1645-09D5-4289-8418-FB228A2AC585}" sibTransId="{A0CDEACB-E29D-43DA-AB9A-9ED11F88BD95}"/>
    <dgm:cxn modelId="{3F3D8728-2657-4225-B6FD-3D341C273B3F}" type="presOf" srcId="{736E9D04-FF34-41D4-B5E2-7A707350B5EC}" destId="{0D2807B0-C748-4367-8ECA-05333D7625C8}" srcOrd="0" destOrd="0" presId="urn:microsoft.com/office/officeart/2018/2/layout/IconVerticalSolidList"/>
    <dgm:cxn modelId="{AA866A66-4327-4800-A9D3-E4E7452C61DE}" srcId="{B8296973-68C1-4109-A8D2-4AF0A535E7EE}" destId="{5AFBD72E-CA1D-4B16-8ACB-0F68385F3551}" srcOrd="0" destOrd="0" parTransId="{0DEFF538-C115-4279-852C-F17547A099DB}" sibTransId="{FF0E7744-AE0E-49EE-80D4-E28638270251}"/>
    <dgm:cxn modelId="{57EEB280-2E3C-47AB-8632-90C947D88DE7}" type="presOf" srcId="{41B9BE3F-DB20-404E-A21F-1694EBF9229C}" destId="{5E2903B8-39A3-4086-B894-ABFF0058F5E8}" srcOrd="0" destOrd="0" presId="urn:microsoft.com/office/officeart/2018/2/layout/IconVerticalSolidList"/>
    <dgm:cxn modelId="{45881B8C-7A02-413B-A321-5E55AD0140DB}" srcId="{B8296973-68C1-4109-A8D2-4AF0A535E7EE}" destId="{F9002C32-3FD6-4F2A-9A50-BABD2BA03709}" srcOrd="1" destOrd="0" parTransId="{6CAF6129-AF9C-4F73-96D8-A9DD5F802E62}" sibTransId="{D9ED3F37-306C-40DE-8815-B6E916F099F6}"/>
    <dgm:cxn modelId="{834062CA-62E4-4ABB-9C41-EF5D62542C44}" type="presOf" srcId="{5AFBD72E-CA1D-4B16-8ACB-0F68385F3551}" destId="{5EB1A5B0-F8C9-4D8C-9812-0209B93D39F5}" srcOrd="0" destOrd="0" presId="urn:microsoft.com/office/officeart/2018/2/layout/IconVerticalSolidList"/>
    <dgm:cxn modelId="{C3567CF0-0102-4CD5-9401-B2BCAEFE8F8C}" type="presOf" srcId="{B8296973-68C1-4109-A8D2-4AF0A535E7EE}" destId="{62B7F90F-C389-4C2B-8BB8-089EA1133FDA}" srcOrd="0" destOrd="0" presId="urn:microsoft.com/office/officeart/2018/2/layout/IconVerticalSolidList"/>
    <dgm:cxn modelId="{2F6209FA-752D-4077-8A0B-BE7A1551A24A}" srcId="{B8296973-68C1-4109-A8D2-4AF0A535E7EE}" destId="{736E9D04-FF34-41D4-B5E2-7A707350B5EC}" srcOrd="2" destOrd="0" parTransId="{5C99CF26-CB0A-4085-9619-A4A4774A5751}" sibTransId="{8FE76D4F-DB79-44C4-9FE1-0CBF43E37880}"/>
    <dgm:cxn modelId="{C8544E3F-090F-499D-A2BC-C5BF726284B7}" type="presParOf" srcId="{62B7F90F-C389-4C2B-8BB8-089EA1133FDA}" destId="{256FAE91-8DC6-4C04-9CFC-C6BDB712D67F}" srcOrd="0" destOrd="0" presId="urn:microsoft.com/office/officeart/2018/2/layout/IconVerticalSolidList"/>
    <dgm:cxn modelId="{CF91296C-AFCA-41A4-BBD3-C14B5BCF4400}" type="presParOf" srcId="{256FAE91-8DC6-4C04-9CFC-C6BDB712D67F}" destId="{AA1D836F-CCCF-432D-B61E-B000A49D1ED1}" srcOrd="0" destOrd="0" presId="urn:microsoft.com/office/officeart/2018/2/layout/IconVerticalSolidList"/>
    <dgm:cxn modelId="{7A3C3273-450D-4B42-A38C-BC1B749E73FE}" type="presParOf" srcId="{256FAE91-8DC6-4C04-9CFC-C6BDB712D67F}" destId="{0FF05539-289A-4C90-930F-082DA42622FB}" srcOrd="1" destOrd="0" presId="urn:microsoft.com/office/officeart/2018/2/layout/IconVerticalSolidList"/>
    <dgm:cxn modelId="{0A43B898-F891-4BBD-84CA-35B1147E4FEA}" type="presParOf" srcId="{256FAE91-8DC6-4C04-9CFC-C6BDB712D67F}" destId="{B08810CF-9BE2-41EC-A2E2-6829A4BE7FE0}" srcOrd="2" destOrd="0" presId="urn:microsoft.com/office/officeart/2018/2/layout/IconVerticalSolidList"/>
    <dgm:cxn modelId="{4E35A734-77B3-40EE-8E18-0FAC8C235CA8}" type="presParOf" srcId="{256FAE91-8DC6-4C04-9CFC-C6BDB712D67F}" destId="{5EB1A5B0-F8C9-4D8C-9812-0209B93D39F5}" srcOrd="3" destOrd="0" presId="urn:microsoft.com/office/officeart/2018/2/layout/IconVerticalSolidList"/>
    <dgm:cxn modelId="{ACA02E87-A4C0-4AF3-ADEA-95AA5EF26541}" type="presParOf" srcId="{62B7F90F-C389-4C2B-8BB8-089EA1133FDA}" destId="{6B94CCBF-8839-4653-97B6-4DB6B4F7C82B}" srcOrd="1" destOrd="0" presId="urn:microsoft.com/office/officeart/2018/2/layout/IconVerticalSolidList"/>
    <dgm:cxn modelId="{BB201F15-7B5B-4AC6-A026-EAAB70A4FBC7}" type="presParOf" srcId="{62B7F90F-C389-4C2B-8BB8-089EA1133FDA}" destId="{0261782F-46B3-4FCE-BC7C-B5053973B9D2}" srcOrd="2" destOrd="0" presId="urn:microsoft.com/office/officeart/2018/2/layout/IconVerticalSolidList"/>
    <dgm:cxn modelId="{C5008DC3-C82F-4FD8-8C13-402A10A23CD9}" type="presParOf" srcId="{0261782F-46B3-4FCE-BC7C-B5053973B9D2}" destId="{5EF1477B-9D97-4BC6-A91C-3BFF1C3A2DFD}" srcOrd="0" destOrd="0" presId="urn:microsoft.com/office/officeart/2018/2/layout/IconVerticalSolidList"/>
    <dgm:cxn modelId="{5ED3C5AC-931A-4F82-A99A-37ACA0670446}" type="presParOf" srcId="{0261782F-46B3-4FCE-BC7C-B5053973B9D2}" destId="{8DB67DF4-2A9E-46E6-A307-E572C4075D88}" srcOrd="1" destOrd="0" presId="urn:microsoft.com/office/officeart/2018/2/layout/IconVerticalSolidList"/>
    <dgm:cxn modelId="{8FEADB2E-78F5-43CF-AAE8-EC715B80EB06}" type="presParOf" srcId="{0261782F-46B3-4FCE-BC7C-B5053973B9D2}" destId="{18EC670F-805D-4267-B112-0E1988FF1805}" srcOrd="2" destOrd="0" presId="urn:microsoft.com/office/officeart/2018/2/layout/IconVerticalSolidList"/>
    <dgm:cxn modelId="{6EC1B25B-4D2E-46ED-9D4D-DC16DA578BC1}" type="presParOf" srcId="{0261782F-46B3-4FCE-BC7C-B5053973B9D2}" destId="{83909A10-7FDF-4D80-BC24-D51E0451FDC3}" srcOrd="3" destOrd="0" presId="urn:microsoft.com/office/officeart/2018/2/layout/IconVerticalSolidList"/>
    <dgm:cxn modelId="{C1A51300-61B3-4FA6-B04E-1D6305E3EAEA}" type="presParOf" srcId="{62B7F90F-C389-4C2B-8BB8-089EA1133FDA}" destId="{FF3FE0E6-F77A-4409-8224-F70BDA9BB939}" srcOrd="3" destOrd="0" presId="urn:microsoft.com/office/officeart/2018/2/layout/IconVerticalSolidList"/>
    <dgm:cxn modelId="{3AF1EC07-38DC-4F8C-B412-A257451B9428}" type="presParOf" srcId="{62B7F90F-C389-4C2B-8BB8-089EA1133FDA}" destId="{DE1624F9-DE2C-456C-82B0-F97CD4E798D2}" srcOrd="4" destOrd="0" presId="urn:microsoft.com/office/officeart/2018/2/layout/IconVerticalSolidList"/>
    <dgm:cxn modelId="{2895BED8-B5D5-47AD-A8F6-62951F4A4235}" type="presParOf" srcId="{DE1624F9-DE2C-456C-82B0-F97CD4E798D2}" destId="{5B844C9A-7C03-481F-BD6D-C33F05D00B86}" srcOrd="0" destOrd="0" presId="urn:microsoft.com/office/officeart/2018/2/layout/IconVerticalSolidList"/>
    <dgm:cxn modelId="{03FE39E0-5656-4DA0-87EB-261F94F436F5}" type="presParOf" srcId="{DE1624F9-DE2C-456C-82B0-F97CD4E798D2}" destId="{0EBF7E54-4CEF-4A17-884E-042B6864E66E}" srcOrd="1" destOrd="0" presId="urn:microsoft.com/office/officeart/2018/2/layout/IconVerticalSolidList"/>
    <dgm:cxn modelId="{6FC1EA64-9F9D-4648-96A1-6994F8C806B2}" type="presParOf" srcId="{DE1624F9-DE2C-456C-82B0-F97CD4E798D2}" destId="{D8B9900F-4CCD-44C3-8C0B-8F8FFDE86F9E}" srcOrd="2" destOrd="0" presId="urn:microsoft.com/office/officeart/2018/2/layout/IconVerticalSolidList"/>
    <dgm:cxn modelId="{B483A81F-29F3-48A0-BAB0-D889468B52EA}" type="presParOf" srcId="{DE1624F9-DE2C-456C-82B0-F97CD4E798D2}" destId="{0D2807B0-C748-4367-8ECA-05333D7625C8}" srcOrd="3" destOrd="0" presId="urn:microsoft.com/office/officeart/2018/2/layout/IconVerticalSolidList"/>
    <dgm:cxn modelId="{25A6C74E-27F8-4020-B870-2FA5D3DFAB9E}" type="presParOf" srcId="{62B7F90F-C389-4C2B-8BB8-089EA1133FDA}" destId="{BA11EEF9-D628-45FC-B072-325D5E1A859E}" srcOrd="5" destOrd="0" presId="urn:microsoft.com/office/officeart/2018/2/layout/IconVerticalSolidList"/>
    <dgm:cxn modelId="{AA465F59-56D4-4B9C-8739-A8EFF0811EAC}" type="presParOf" srcId="{62B7F90F-C389-4C2B-8BB8-089EA1133FDA}" destId="{4C89CD50-9A39-4109-AB84-C4DA4198532A}" srcOrd="6" destOrd="0" presId="urn:microsoft.com/office/officeart/2018/2/layout/IconVerticalSolidList"/>
    <dgm:cxn modelId="{454233B7-758A-4A90-9911-1B2F298D8531}" type="presParOf" srcId="{4C89CD50-9A39-4109-AB84-C4DA4198532A}" destId="{8A89BD9A-CD08-4CB2-AB11-4CD1A7613F99}" srcOrd="0" destOrd="0" presId="urn:microsoft.com/office/officeart/2018/2/layout/IconVerticalSolidList"/>
    <dgm:cxn modelId="{CD3B90D4-E3B1-4011-8789-00456A2F08DA}" type="presParOf" srcId="{4C89CD50-9A39-4109-AB84-C4DA4198532A}" destId="{2937E43B-943B-426A-BF07-3833D3C79CEC}" srcOrd="1" destOrd="0" presId="urn:microsoft.com/office/officeart/2018/2/layout/IconVerticalSolidList"/>
    <dgm:cxn modelId="{6C0730B1-B4FC-4B3A-85CC-48FAFA057755}" type="presParOf" srcId="{4C89CD50-9A39-4109-AB84-C4DA4198532A}" destId="{4D1CABDE-2028-477E-AF73-55552CA56718}" srcOrd="2" destOrd="0" presId="urn:microsoft.com/office/officeart/2018/2/layout/IconVerticalSolidList"/>
    <dgm:cxn modelId="{C086D6BD-E9DD-4228-AD4E-EE66D1EFD664}" type="presParOf" srcId="{4C89CD50-9A39-4109-AB84-C4DA4198532A}" destId="{5E2903B8-39A3-4086-B894-ABFF0058F5E8}"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332417D-604D-4746-8BCD-6DA516DD563A}" type="doc">
      <dgm:prSet loTypeId="urn:microsoft.com/office/officeart/2018/2/layout/IconLabelList" loCatId="icon" qsTypeId="urn:microsoft.com/office/officeart/2005/8/quickstyle/simple1" qsCatId="simple" csTypeId="urn:microsoft.com/office/officeart/2018/5/colors/Iconchunking_neutralbg_colorful2" csCatId="colorful" phldr="1"/>
      <dgm:spPr/>
      <dgm:t>
        <a:bodyPr/>
        <a:lstStyle/>
        <a:p>
          <a:endParaRPr lang="en-US"/>
        </a:p>
      </dgm:t>
    </dgm:pt>
    <dgm:pt modelId="{0EE536DB-1A37-4796-9C72-D2779BD04970}">
      <dgm:prSet/>
      <dgm:spPr/>
      <dgm:t>
        <a:bodyPr/>
        <a:lstStyle/>
        <a:p>
          <a:r>
            <a:rPr lang="en-SE" dirty="0"/>
            <a:t>Define </a:t>
          </a:r>
          <a:br>
            <a:rPr lang="en-SE" dirty="0"/>
          </a:br>
          <a:r>
            <a:rPr lang="en-SE" dirty="0"/>
            <a:t>implementation</a:t>
          </a:r>
          <a:endParaRPr lang="en-US" dirty="0"/>
        </a:p>
      </dgm:t>
    </dgm:pt>
    <dgm:pt modelId="{F6F73A09-DA2D-4DE9-8717-DF718A9477B4}" type="parTrans" cxnId="{E802F1E6-1D30-4F1A-A1F9-4404B5361811}">
      <dgm:prSet/>
      <dgm:spPr/>
      <dgm:t>
        <a:bodyPr/>
        <a:lstStyle/>
        <a:p>
          <a:endParaRPr lang="en-US"/>
        </a:p>
      </dgm:t>
    </dgm:pt>
    <dgm:pt modelId="{47547294-60C4-4291-90BE-0D8AEE0E6616}" type="sibTrans" cxnId="{E802F1E6-1D30-4F1A-A1F9-4404B5361811}">
      <dgm:prSet/>
      <dgm:spPr/>
      <dgm:t>
        <a:bodyPr/>
        <a:lstStyle/>
        <a:p>
          <a:endParaRPr lang="en-US"/>
        </a:p>
      </dgm:t>
    </dgm:pt>
    <dgm:pt modelId="{C455ADB1-219F-469B-9669-C5BF019795FA}">
      <dgm:prSet/>
      <dgm:spPr/>
      <dgm:t>
        <a:bodyPr/>
        <a:lstStyle/>
        <a:p>
          <a:r>
            <a:rPr lang="en-GB" dirty="0"/>
            <a:t>Explain why </a:t>
          </a:r>
          <a:br>
            <a:rPr lang="en-GB" dirty="0"/>
          </a:br>
          <a:r>
            <a:rPr lang="en-GB" dirty="0"/>
            <a:t>evaluation is important </a:t>
          </a:r>
          <a:endParaRPr lang="en-US" dirty="0"/>
        </a:p>
      </dgm:t>
    </dgm:pt>
    <dgm:pt modelId="{28093ABB-B8E0-46D0-994E-86AA1AA11BA3}" type="parTrans" cxnId="{F4E469E0-C906-4A19-9470-3720436AC16A}">
      <dgm:prSet/>
      <dgm:spPr/>
      <dgm:t>
        <a:bodyPr/>
        <a:lstStyle/>
        <a:p>
          <a:endParaRPr lang="en-US"/>
        </a:p>
      </dgm:t>
    </dgm:pt>
    <dgm:pt modelId="{3DFB7FAF-1A10-49AE-8D80-71E666E50D92}" type="sibTrans" cxnId="{F4E469E0-C906-4A19-9470-3720436AC16A}">
      <dgm:prSet/>
      <dgm:spPr/>
      <dgm:t>
        <a:bodyPr/>
        <a:lstStyle/>
        <a:p>
          <a:endParaRPr lang="en-US"/>
        </a:p>
      </dgm:t>
    </dgm:pt>
    <dgm:pt modelId="{9F10A373-4799-49D0-9602-219E8AF96BCC}">
      <dgm:prSet/>
      <dgm:spPr/>
      <dgm:t>
        <a:bodyPr/>
        <a:lstStyle/>
        <a:p>
          <a:r>
            <a:rPr lang="en-SE" dirty="0"/>
            <a:t>Summarise the </a:t>
          </a:r>
          <a:br>
            <a:rPr lang="en-SE" dirty="0"/>
          </a:br>
          <a:r>
            <a:rPr lang="en-SE" dirty="0"/>
            <a:t>theory of change model</a:t>
          </a:r>
          <a:endParaRPr lang="en-US" dirty="0"/>
        </a:p>
      </dgm:t>
    </dgm:pt>
    <dgm:pt modelId="{827EC177-CF91-46B2-B9FA-2815F6D659EA}" type="parTrans" cxnId="{7B35F2E4-12B5-4F43-AF26-50BC88739E34}">
      <dgm:prSet/>
      <dgm:spPr/>
      <dgm:t>
        <a:bodyPr/>
        <a:lstStyle/>
        <a:p>
          <a:endParaRPr lang="en-US"/>
        </a:p>
      </dgm:t>
    </dgm:pt>
    <dgm:pt modelId="{A463893C-28D6-4944-B8EC-FF59CC0C63EC}" type="sibTrans" cxnId="{7B35F2E4-12B5-4F43-AF26-50BC88739E34}">
      <dgm:prSet/>
      <dgm:spPr/>
      <dgm:t>
        <a:bodyPr/>
        <a:lstStyle/>
        <a:p>
          <a:endParaRPr lang="en-US"/>
        </a:p>
      </dgm:t>
    </dgm:pt>
    <dgm:pt modelId="{EA52DB3E-B3C8-48D0-9997-E2B29ACAAD99}" type="pres">
      <dgm:prSet presAssocID="{3332417D-604D-4746-8BCD-6DA516DD563A}" presName="root" presStyleCnt="0">
        <dgm:presLayoutVars>
          <dgm:dir/>
          <dgm:resizeHandles val="exact"/>
        </dgm:presLayoutVars>
      </dgm:prSet>
      <dgm:spPr/>
    </dgm:pt>
    <dgm:pt modelId="{45BC8A9E-32A5-40F4-BA54-79C0447E3267}" type="pres">
      <dgm:prSet presAssocID="{0EE536DB-1A37-4796-9C72-D2779BD04970}" presName="compNode" presStyleCnt="0"/>
      <dgm:spPr/>
    </dgm:pt>
    <dgm:pt modelId="{F282BB77-24F9-48FA-806C-64636403A85B}" type="pres">
      <dgm:prSet presAssocID="{0EE536DB-1A37-4796-9C72-D2779BD04970}"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ad with Gears"/>
        </a:ext>
      </dgm:extLst>
    </dgm:pt>
    <dgm:pt modelId="{133281ED-37E5-4289-BB89-7F10CCFA189A}" type="pres">
      <dgm:prSet presAssocID="{0EE536DB-1A37-4796-9C72-D2779BD04970}" presName="spaceRect" presStyleCnt="0"/>
      <dgm:spPr/>
    </dgm:pt>
    <dgm:pt modelId="{C9559ADA-1493-4C30-8AA3-0FA50951DFAC}" type="pres">
      <dgm:prSet presAssocID="{0EE536DB-1A37-4796-9C72-D2779BD04970}" presName="textRect" presStyleLbl="revTx" presStyleIdx="0" presStyleCnt="3">
        <dgm:presLayoutVars>
          <dgm:chMax val="1"/>
          <dgm:chPref val="1"/>
        </dgm:presLayoutVars>
      </dgm:prSet>
      <dgm:spPr/>
    </dgm:pt>
    <dgm:pt modelId="{0EC0FDBA-F40D-4465-B1EC-C1D562BE8655}" type="pres">
      <dgm:prSet presAssocID="{47547294-60C4-4291-90BE-0D8AEE0E6616}" presName="sibTrans" presStyleCnt="0"/>
      <dgm:spPr/>
    </dgm:pt>
    <dgm:pt modelId="{BA97D185-DFA4-45D2-82A5-7E012A2BBE0D}" type="pres">
      <dgm:prSet presAssocID="{C455ADB1-219F-469B-9669-C5BF019795FA}" presName="compNode" presStyleCnt="0"/>
      <dgm:spPr/>
    </dgm:pt>
    <dgm:pt modelId="{73730430-B70E-4000-923B-99DFC9E3B675}" type="pres">
      <dgm:prSet presAssocID="{C455ADB1-219F-469B-9669-C5BF019795FA}"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ick"/>
        </a:ext>
      </dgm:extLst>
    </dgm:pt>
    <dgm:pt modelId="{02FC8AD2-BA5F-40FB-B7BA-5D48EA2CBF91}" type="pres">
      <dgm:prSet presAssocID="{C455ADB1-219F-469B-9669-C5BF019795FA}" presName="spaceRect" presStyleCnt="0"/>
      <dgm:spPr/>
    </dgm:pt>
    <dgm:pt modelId="{7B62DEF3-2187-45D3-A4EC-DC73FF35E10B}" type="pres">
      <dgm:prSet presAssocID="{C455ADB1-219F-469B-9669-C5BF019795FA}" presName="textRect" presStyleLbl="revTx" presStyleIdx="1" presStyleCnt="3">
        <dgm:presLayoutVars>
          <dgm:chMax val="1"/>
          <dgm:chPref val="1"/>
        </dgm:presLayoutVars>
      </dgm:prSet>
      <dgm:spPr/>
    </dgm:pt>
    <dgm:pt modelId="{9CD93911-16F4-48FD-9F74-1FDC0A90FD4D}" type="pres">
      <dgm:prSet presAssocID="{3DFB7FAF-1A10-49AE-8D80-71E666E50D92}" presName="sibTrans" presStyleCnt="0"/>
      <dgm:spPr/>
    </dgm:pt>
    <dgm:pt modelId="{F200FBBB-AE3F-4C8E-B851-FEFECBC44895}" type="pres">
      <dgm:prSet presAssocID="{9F10A373-4799-49D0-9602-219E8AF96BCC}" presName="compNode" presStyleCnt="0"/>
      <dgm:spPr/>
    </dgm:pt>
    <dgm:pt modelId="{3E92CC39-BBCB-49DD-AA6B-3786FC31B980}" type="pres">
      <dgm:prSet presAssocID="{9F10A373-4799-49D0-9602-219E8AF96BCC}"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Users"/>
        </a:ext>
      </dgm:extLst>
    </dgm:pt>
    <dgm:pt modelId="{3F7EAB74-5D51-4A64-B6C6-14CAF90105A6}" type="pres">
      <dgm:prSet presAssocID="{9F10A373-4799-49D0-9602-219E8AF96BCC}" presName="spaceRect" presStyleCnt="0"/>
      <dgm:spPr/>
    </dgm:pt>
    <dgm:pt modelId="{02E29AE7-A4B0-4C29-A48B-8F294E122AF9}" type="pres">
      <dgm:prSet presAssocID="{9F10A373-4799-49D0-9602-219E8AF96BCC}" presName="textRect" presStyleLbl="revTx" presStyleIdx="2" presStyleCnt="3">
        <dgm:presLayoutVars>
          <dgm:chMax val="1"/>
          <dgm:chPref val="1"/>
        </dgm:presLayoutVars>
      </dgm:prSet>
      <dgm:spPr/>
    </dgm:pt>
  </dgm:ptLst>
  <dgm:cxnLst>
    <dgm:cxn modelId="{A21E8568-917A-415B-9737-1D0CB8EFF369}" type="presOf" srcId="{3332417D-604D-4746-8BCD-6DA516DD563A}" destId="{EA52DB3E-B3C8-48D0-9997-E2B29ACAAD99}" srcOrd="0" destOrd="0" presId="urn:microsoft.com/office/officeart/2018/2/layout/IconLabelList"/>
    <dgm:cxn modelId="{500C16C1-5B26-4C0C-AB07-4C85E7590449}" type="presOf" srcId="{9F10A373-4799-49D0-9602-219E8AF96BCC}" destId="{02E29AE7-A4B0-4C29-A48B-8F294E122AF9}" srcOrd="0" destOrd="0" presId="urn:microsoft.com/office/officeart/2018/2/layout/IconLabelList"/>
    <dgm:cxn modelId="{49243CC1-0012-48F3-AFDF-DA3366F3D992}" type="presOf" srcId="{0EE536DB-1A37-4796-9C72-D2779BD04970}" destId="{C9559ADA-1493-4C30-8AA3-0FA50951DFAC}" srcOrd="0" destOrd="0" presId="urn:microsoft.com/office/officeart/2018/2/layout/IconLabelList"/>
    <dgm:cxn modelId="{F4E469E0-C906-4A19-9470-3720436AC16A}" srcId="{3332417D-604D-4746-8BCD-6DA516DD563A}" destId="{C455ADB1-219F-469B-9669-C5BF019795FA}" srcOrd="1" destOrd="0" parTransId="{28093ABB-B8E0-46D0-994E-86AA1AA11BA3}" sibTransId="{3DFB7FAF-1A10-49AE-8D80-71E666E50D92}"/>
    <dgm:cxn modelId="{7B35F2E4-12B5-4F43-AF26-50BC88739E34}" srcId="{3332417D-604D-4746-8BCD-6DA516DD563A}" destId="{9F10A373-4799-49D0-9602-219E8AF96BCC}" srcOrd="2" destOrd="0" parTransId="{827EC177-CF91-46B2-B9FA-2815F6D659EA}" sibTransId="{A463893C-28D6-4944-B8EC-FF59CC0C63EC}"/>
    <dgm:cxn modelId="{E802F1E6-1D30-4F1A-A1F9-4404B5361811}" srcId="{3332417D-604D-4746-8BCD-6DA516DD563A}" destId="{0EE536DB-1A37-4796-9C72-D2779BD04970}" srcOrd="0" destOrd="0" parTransId="{F6F73A09-DA2D-4DE9-8717-DF718A9477B4}" sibTransId="{47547294-60C4-4291-90BE-0D8AEE0E6616}"/>
    <dgm:cxn modelId="{D20C1DEF-8D46-4271-B3DF-F6F7573CE5C8}" type="presOf" srcId="{C455ADB1-219F-469B-9669-C5BF019795FA}" destId="{7B62DEF3-2187-45D3-A4EC-DC73FF35E10B}" srcOrd="0" destOrd="0" presId="urn:microsoft.com/office/officeart/2018/2/layout/IconLabelList"/>
    <dgm:cxn modelId="{7C206C7A-52D6-4B9E-A877-B0995A789960}" type="presParOf" srcId="{EA52DB3E-B3C8-48D0-9997-E2B29ACAAD99}" destId="{45BC8A9E-32A5-40F4-BA54-79C0447E3267}" srcOrd="0" destOrd="0" presId="urn:microsoft.com/office/officeart/2018/2/layout/IconLabelList"/>
    <dgm:cxn modelId="{EE25F919-9392-4C74-8D63-0881DCDBC81C}" type="presParOf" srcId="{45BC8A9E-32A5-40F4-BA54-79C0447E3267}" destId="{F282BB77-24F9-48FA-806C-64636403A85B}" srcOrd="0" destOrd="0" presId="urn:microsoft.com/office/officeart/2018/2/layout/IconLabelList"/>
    <dgm:cxn modelId="{D326EF9E-386D-4D1D-88CA-095C548B5D8F}" type="presParOf" srcId="{45BC8A9E-32A5-40F4-BA54-79C0447E3267}" destId="{133281ED-37E5-4289-BB89-7F10CCFA189A}" srcOrd="1" destOrd="0" presId="urn:microsoft.com/office/officeart/2018/2/layout/IconLabelList"/>
    <dgm:cxn modelId="{EB869C8C-967B-4CB7-A326-E12FAC896FE6}" type="presParOf" srcId="{45BC8A9E-32A5-40F4-BA54-79C0447E3267}" destId="{C9559ADA-1493-4C30-8AA3-0FA50951DFAC}" srcOrd="2" destOrd="0" presId="urn:microsoft.com/office/officeart/2018/2/layout/IconLabelList"/>
    <dgm:cxn modelId="{5846E3BB-81EC-428D-8A8E-321E97A2098D}" type="presParOf" srcId="{EA52DB3E-B3C8-48D0-9997-E2B29ACAAD99}" destId="{0EC0FDBA-F40D-4465-B1EC-C1D562BE8655}" srcOrd="1" destOrd="0" presId="urn:microsoft.com/office/officeart/2018/2/layout/IconLabelList"/>
    <dgm:cxn modelId="{84388F0C-D6DF-4086-8CFA-E15B0075FA91}" type="presParOf" srcId="{EA52DB3E-B3C8-48D0-9997-E2B29ACAAD99}" destId="{BA97D185-DFA4-45D2-82A5-7E012A2BBE0D}" srcOrd="2" destOrd="0" presId="urn:microsoft.com/office/officeart/2018/2/layout/IconLabelList"/>
    <dgm:cxn modelId="{D7BE2885-17A5-4CB6-A985-068DB64A9328}" type="presParOf" srcId="{BA97D185-DFA4-45D2-82A5-7E012A2BBE0D}" destId="{73730430-B70E-4000-923B-99DFC9E3B675}" srcOrd="0" destOrd="0" presId="urn:microsoft.com/office/officeart/2018/2/layout/IconLabelList"/>
    <dgm:cxn modelId="{120792A5-6CEE-40DC-9B94-36B791DE8832}" type="presParOf" srcId="{BA97D185-DFA4-45D2-82A5-7E012A2BBE0D}" destId="{02FC8AD2-BA5F-40FB-B7BA-5D48EA2CBF91}" srcOrd="1" destOrd="0" presId="urn:microsoft.com/office/officeart/2018/2/layout/IconLabelList"/>
    <dgm:cxn modelId="{FF6CEEF7-BD1C-4E26-9982-915360ECF571}" type="presParOf" srcId="{BA97D185-DFA4-45D2-82A5-7E012A2BBE0D}" destId="{7B62DEF3-2187-45D3-A4EC-DC73FF35E10B}" srcOrd="2" destOrd="0" presId="urn:microsoft.com/office/officeart/2018/2/layout/IconLabelList"/>
    <dgm:cxn modelId="{0E4B1C7C-B2C0-4364-B0CD-2C055ED12F1D}" type="presParOf" srcId="{EA52DB3E-B3C8-48D0-9997-E2B29ACAAD99}" destId="{9CD93911-16F4-48FD-9F74-1FDC0A90FD4D}" srcOrd="3" destOrd="0" presId="urn:microsoft.com/office/officeart/2018/2/layout/IconLabelList"/>
    <dgm:cxn modelId="{5E40C024-EE96-426E-9225-14F6997F1E70}" type="presParOf" srcId="{EA52DB3E-B3C8-48D0-9997-E2B29ACAAD99}" destId="{F200FBBB-AE3F-4C8E-B851-FEFECBC44895}" srcOrd="4" destOrd="0" presId="urn:microsoft.com/office/officeart/2018/2/layout/IconLabelList"/>
    <dgm:cxn modelId="{6F41839E-EDFE-4688-9DF3-864CE5BE9B61}" type="presParOf" srcId="{F200FBBB-AE3F-4C8E-B851-FEFECBC44895}" destId="{3E92CC39-BBCB-49DD-AA6B-3786FC31B980}" srcOrd="0" destOrd="0" presId="urn:microsoft.com/office/officeart/2018/2/layout/IconLabelList"/>
    <dgm:cxn modelId="{49843CEF-DD7E-4C60-B100-3C903C555FE3}" type="presParOf" srcId="{F200FBBB-AE3F-4C8E-B851-FEFECBC44895}" destId="{3F7EAB74-5D51-4A64-B6C6-14CAF90105A6}" srcOrd="1" destOrd="0" presId="urn:microsoft.com/office/officeart/2018/2/layout/IconLabelList"/>
    <dgm:cxn modelId="{EA5628EB-AC3A-4FCD-9E72-AEFC6B120AAE}" type="presParOf" srcId="{F200FBBB-AE3F-4C8E-B851-FEFECBC44895}" destId="{02E29AE7-A4B0-4C29-A48B-8F294E122AF9}" srcOrd="2" destOrd="0" presId="urn:microsoft.com/office/officeart/2018/2/layout/Icon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82BB77-24F9-48FA-806C-64636403A85B}">
      <dsp:nvSpPr>
        <dsp:cNvPr id="0" name=""/>
        <dsp:cNvSpPr/>
      </dsp:nvSpPr>
      <dsp:spPr>
        <a:xfrm>
          <a:off x="1082105" y="878242"/>
          <a:ext cx="1485526" cy="14855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9559ADA-1493-4C30-8AA3-0FA50951DFAC}">
      <dsp:nvSpPr>
        <dsp:cNvPr id="0" name=""/>
        <dsp:cNvSpPr/>
      </dsp:nvSpPr>
      <dsp:spPr>
        <a:xfrm>
          <a:off x="174284" y="2753095"/>
          <a:ext cx="330116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pPr>
          <a:r>
            <a:rPr lang="en-SE" sz="2500" kern="1200" dirty="0"/>
            <a:t>Define </a:t>
          </a:r>
          <a:br>
            <a:rPr lang="en-SE" sz="2500" kern="1200" dirty="0"/>
          </a:br>
          <a:r>
            <a:rPr lang="en-SE" sz="2500" kern="1200" dirty="0"/>
            <a:t>implementation</a:t>
          </a:r>
          <a:endParaRPr lang="en-US" sz="2500" kern="1200" dirty="0"/>
        </a:p>
      </dsp:txBody>
      <dsp:txXfrm>
        <a:off x="174284" y="2753095"/>
        <a:ext cx="3301169" cy="720000"/>
      </dsp:txXfrm>
    </dsp:sp>
    <dsp:sp modelId="{73730430-B70E-4000-923B-99DFC9E3B675}">
      <dsp:nvSpPr>
        <dsp:cNvPr id="0" name=""/>
        <dsp:cNvSpPr/>
      </dsp:nvSpPr>
      <dsp:spPr>
        <a:xfrm>
          <a:off x="4960980" y="878242"/>
          <a:ext cx="1485526" cy="148552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B62DEF3-2187-45D3-A4EC-DC73FF35E10B}">
      <dsp:nvSpPr>
        <dsp:cNvPr id="0" name=""/>
        <dsp:cNvSpPr/>
      </dsp:nvSpPr>
      <dsp:spPr>
        <a:xfrm>
          <a:off x="4053158" y="2753095"/>
          <a:ext cx="330116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pPr>
          <a:r>
            <a:rPr lang="en-GB" sz="2500" kern="1200" dirty="0"/>
            <a:t>Explain why </a:t>
          </a:r>
          <a:br>
            <a:rPr lang="en-GB" sz="2500" kern="1200" dirty="0"/>
          </a:br>
          <a:r>
            <a:rPr lang="en-GB" sz="2500" kern="1200" dirty="0"/>
            <a:t>evaluation is important </a:t>
          </a:r>
          <a:endParaRPr lang="en-US" sz="2500" kern="1200" dirty="0"/>
        </a:p>
      </dsp:txBody>
      <dsp:txXfrm>
        <a:off x="4053158" y="2753095"/>
        <a:ext cx="3301169" cy="720000"/>
      </dsp:txXfrm>
    </dsp:sp>
    <dsp:sp modelId="{3E92CC39-BBCB-49DD-AA6B-3786FC31B980}">
      <dsp:nvSpPr>
        <dsp:cNvPr id="0" name=""/>
        <dsp:cNvSpPr/>
      </dsp:nvSpPr>
      <dsp:spPr>
        <a:xfrm>
          <a:off x="8839854" y="878242"/>
          <a:ext cx="1485526" cy="148552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2E29AE7-A4B0-4C29-A48B-8F294E122AF9}">
      <dsp:nvSpPr>
        <dsp:cNvPr id="0" name=""/>
        <dsp:cNvSpPr/>
      </dsp:nvSpPr>
      <dsp:spPr>
        <a:xfrm>
          <a:off x="7932033" y="2753095"/>
          <a:ext cx="330116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pPr>
          <a:r>
            <a:rPr lang="en-SE" sz="2500" kern="1200" dirty="0"/>
            <a:t>Summarise the </a:t>
          </a:r>
          <a:br>
            <a:rPr lang="en-SE" sz="2500" kern="1200" dirty="0"/>
          </a:br>
          <a:r>
            <a:rPr lang="en-SE" sz="2500" kern="1200" dirty="0"/>
            <a:t>theory of change model</a:t>
          </a:r>
          <a:endParaRPr lang="en-US" sz="2500" kern="1200" dirty="0"/>
        </a:p>
      </dsp:txBody>
      <dsp:txXfrm>
        <a:off x="7932033" y="2753095"/>
        <a:ext cx="3301169"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176252-6CC6-4633-BDDA-B9BDEABDE0EC}">
      <dsp:nvSpPr>
        <dsp:cNvPr id="0" name=""/>
        <dsp:cNvSpPr/>
      </dsp:nvSpPr>
      <dsp:spPr>
        <a:xfrm>
          <a:off x="0" y="171182"/>
          <a:ext cx="11974286" cy="236232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8891647-F7E9-47D4-BC6C-EEFCDF000611}">
      <dsp:nvSpPr>
        <dsp:cNvPr id="0" name=""/>
        <dsp:cNvSpPr/>
      </dsp:nvSpPr>
      <dsp:spPr>
        <a:xfrm>
          <a:off x="714602" y="702705"/>
          <a:ext cx="1299277" cy="129927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022154E-5D6B-458A-8001-2A53532F3D2D}">
      <dsp:nvSpPr>
        <dsp:cNvPr id="0" name=""/>
        <dsp:cNvSpPr/>
      </dsp:nvSpPr>
      <dsp:spPr>
        <a:xfrm>
          <a:off x="2728483" y="171182"/>
          <a:ext cx="9245802" cy="23623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0013" tIns="250013" rIns="250013" bIns="250013" numCol="1" spcCol="1270" anchor="ctr" anchorCtr="0">
          <a:noAutofit/>
        </a:bodyPr>
        <a:lstStyle/>
        <a:p>
          <a:pPr marL="0" lvl="0" indent="0" algn="l" defTabSz="1066800">
            <a:lnSpc>
              <a:spcPct val="100000"/>
            </a:lnSpc>
            <a:spcBef>
              <a:spcPct val="0"/>
            </a:spcBef>
            <a:spcAft>
              <a:spcPct val="35000"/>
            </a:spcAft>
            <a:buNone/>
          </a:pPr>
          <a:r>
            <a:rPr lang="en-GB" sz="2400" i="1" kern="1200" dirty="0"/>
            <a:t>“To help people move through the transition effectively, we need to understand their perception of the past, present and future. For example, what is their past experience of change, and how has it impacted them? How did they cope? Also, what will they lose as part of the change, and what will they gain?</a:t>
          </a:r>
          <a:endParaRPr lang="en-US" sz="2400" kern="1200" dirty="0"/>
        </a:p>
      </dsp:txBody>
      <dsp:txXfrm>
        <a:off x="2728483" y="171182"/>
        <a:ext cx="9245802" cy="2362323"/>
      </dsp:txXfrm>
    </dsp:sp>
    <dsp:sp modelId="{2CA85A55-301B-4DD9-901C-52DF4C032351}">
      <dsp:nvSpPr>
        <dsp:cNvPr id="0" name=""/>
        <dsp:cNvSpPr/>
      </dsp:nvSpPr>
      <dsp:spPr>
        <a:xfrm>
          <a:off x="0" y="2944344"/>
          <a:ext cx="11974286" cy="236232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B87A6F4-DEEC-4612-B7C8-DFE716C7E483}">
      <dsp:nvSpPr>
        <dsp:cNvPr id="0" name=""/>
        <dsp:cNvSpPr/>
      </dsp:nvSpPr>
      <dsp:spPr>
        <a:xfrm>
          <a:off x="714602" y="3475867"/>
          <a:ext cx="1299277" cy="129927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8488AB6-90FC-4E9B-9506-72306602873D}">
      <dsp:nvSpPr>
        <dsp:cNvPr id="0" name=""/>
        <dsp:cNvSpPr/>
      </dsp:nvSpPr>
      <dsp:spPr>
        <a:xfrm>
          <a:off x="2728483" y="2944344"/>
          <a:ext cx="9245802" cy="23623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0013" tIns="250013" rIns="250013" bIns="250013" numCol="1" spcCol="1270" anchor="ctr" anchorCtr="0">
          <a:noAutofit/>
        </a:bodyPr>
        <a:lstStyle/>
        <a:p>
          <a:pPr marL="0" lvl="0" indent="0" algn="l" defTabSz="1066800">
            <a:lnSpc>
              <a:spcPct val="100000"/>
            </a:lnSpc>
            <a:spcBef>
              <a:spcPct val="0"/>
            </a:spcBef>
            <a:spcAft>
              <a:spcPct val="35000"/>
            </a:spcAft>
            <a:buNone/>
          </a:pPr>
          <a:r>
            <a:rPr lang="en-GB" sz="2400" i="1" kern="1200" dirty="0"/>
            <a:t>Therefore the goal of the 'manager'/change agent is to help make the transition as effective and painless as possible. By providing education, information, support, etc. we can help people transition through the curve and emerge on the other side.”</a:t>
          </a:r>
          <a:endParaRPr lang="en-US" sz="2400" kern="1200" dirty="0"/>
        </a:p>
      </dsp:txBody>
      <dsp:txXfrm>
        <a:off x="2728483" y="2944344"/>
        <a:ext cx="9245802" cy="236232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1D836F-CCCF-432D-B61E-B000A49D1ED1}">
      <dsp:nvSpPr>
        <dsp:cNvPr id="0" name=""/>
        <dsp:cNvSpPr/>
      </dsp:nvSpPr>
      <dsp:spPr>
        <a:xfrm>
          <a:off x="0" y="3598"/>
          <a:ext cx="6588691" cy="1244648"/>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FF05539-289A-4C90-930F-082DA42622FB}">
      <dsp:nvSpPr>
        <dsp:cNvPr id="0" name=""/>
        <dsp:cNvSpPr/>
      </dsp:nvSpPr>
      <dsp:spPr>
        <a:xfrm>
          <a:off x="376506" y="283644"/>
          <a:ext cx="685226" cy="68455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EB1A5B0-F8C9-4D8C-9812-0209B93D39F5}">
      <dsp:nvSpPr>
        <dsp:cNvPr id="0" name=""/>
        <dsp:cNvSpPr/>
      </dsp:nvSpPr>
      <dsp:spPr>
        <a:xfrm>
          <a:off x="1438238" y="3598"/>
          <a:ext cx="4830837" cy="12458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854" tIns="131854" rIns="131854" bIns="131854" numCol="1" spcCol="1270" anchor="ctr" anchorCtr="0">
          <a:noAutofit/>
        </a:bodyPr>
        <a:lstStyle/>
        <a:p>
          <a:pPr marL="0" lvl="0" indent="0" algn="l" defTabSz="889000">
            <a:lnSpc>
              <a:spcPct val="90000"/>
            </a:lnSpc>
            <a:spcBef>
              <a:spcPct val="0"/>
            </a:spcBef>
            <a:spcAft>
              <a:spcPct val="35000"/>
            </a:spcAft>
            <a:buNone/>
          </a:pPr>
          <a:r>
            <a:rPr lang="en-GB" sz="2000" kern="1200" dirty="0"/>
            <a:t>The first phase involve identifying the need for change of working routine</a:t>
          </a:r>
          <a:endParaRPr lang="en-US" sz="2000" kern="1200" dirty="0"/>
        </a:p>
      </dsp:txBody>
      <dsp:txXfrm>
        <a:off x="1438238" y="3598"/>
        <a:ext cx="4830837" cy="1245865"/>
      </dsp:txXfrm>
    </dsp:sp>
    <dsp:sp modelId="{5EF1477B-9D97-4BC6-A91C-3BFF1C3A2DFD}">
      <dsp:nvSpPr>
        <dsp:cNvPr id="0" name=""/>
        <dsp:cNvSpPr/>
      </dsp:nvSpPr>
      <dsp:spPr>
        <a:xfrm>
          <a:off x="0" y="1551491"/>
          <a:ext cx="6588691" cy="1244648"/>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DB67DF4-2A9E-46E6-A307-E572C4075D88}">
      <dsp:nvSpPr>
        <dsp:cNvPr id="0" name=""/>
        <dsp:cNvSpPr/>
      </dsp:nvSpPr>
      <dsp:spPr>
        <a:xfrm>
          <a:off x="376506" y="1831537"/>
          <a:ext cx="685226" cy="68455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3909A10-7FDF-4D80-BC24-D51E0451FDC3}">
      <dsp:nvSpPr>
        <dsp:cNvPr id="0" name=""/>
        <dsp:cNvSpPr/>
      </dsp:nvSpPr>
      <dsp:spPr>
        <a:xfrm>
          <a:off x="1438238" y="1551491"/>
          <a:ext cx="4830837" cy="12458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854" tIns="131854" rIns="131854" bIns="131854" numCol="1" spcCol="1270" anchor="ctr" anchorCtr="0">
          <a:noAutofit/>
        </a:bodyPr>
        <a:lstStyle/>
        <a:p>
          <a:pPr marL="0" lvl="0" indent="0" algn="l" defTabSz="889000">
            <a:lnSpc>
              <a:spcPct val="90000"/>
            </a:lnSpc>
            <a:spcBef>
              <a:spcPct val="0"/>
            </a:spcBef>
            <a:spcAft>
              <a:spcPct val="35000"/>
            </a:spcAft>
            <a:buNone/>
          </a:pPr>
          <a:r>
            <a:rPr lang="en-GB" sz="2000" kern="1200" dirty="0"/>
            <a:t>The second phase is about implementing the new method. </a:t>
          </a:r>
          <a:endParaRPr lang="en-US" sz="2000" kern="1200" dirty="0"/>
        </a:p>
      </dsp:txBody>
      <dsp:txXfrm>
        <a:off x="1438238" y="1551491"/>
        <a:ext cx="4830837" cy="1245865"/>
      </dsp:txXfrm>
    </dsp:sp>
    <dsp:sp modelId="{5B844C9A-7C03-481F-BD6D-C33F05D00B86}">
      <dsp:nvSpPr>
        <dsp:cNvPr id="0" name=""/>
        <dsp:cNvSpPr/>
      </dsp:nvSpPr>
      <dsp:spPr>
        <a:xfrm>
          <a:off x="0" y="3099385"/>
          <a:ext cx="6588691" cy="1244648"/>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EBF7E54-4CEF-4A17-884E-042B6864E66E}">
      <dsp:nvSpPr>
        <dsp:cNvPr id="0" name=""/>
        <dsp:cNvSpPr/>
      </dsp:nvSpPr>
      <dsp:spPr>
        <a:xfrm>
          <a:off x="376506" y="3379431"/>
          <a:ext cx="685226" cy="68455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D2807B0-C748-4367-8ECA-05333D7625C8}">
      <dsp:nvSpPr>
        <dsp:cNvPr id="0" name=""/>
        <dsp:cNvSpPr/>
      </dsp:nvSpPr>
      <dsp:spPr>
        <a:xfrm>
          <a:off x="1438238" y="3099385"/>
          <a:ext cx="4830837" cy="12458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854" tIns="131854" rIns="131854" bIns="131854" numCol="1" spcCol="1270" anchor="ctr" anchorCtr="0">
          <a:noAutofit/>
        </a:bodyPr>
        <a:lstStyle/>
        <a:p>
          <a:pPr marL="0" lvl="0" indent="0" algn="l" defTabSz="889000">
            <a:lnSpc>
              <a:spcPct val="90000"/>
            </a:lnSpc>
            <a:spcBef>
              <a:spcPct val="0"/>
            </a:spcBef>
            <a:spcAft>
              <a:spcPct val="35000"/>
            </a:spcAft>
            <a:buNone/>
          </a:pPr>
          <a:r>
            <a:rPr lang="en-GB" sz="2000" kern="1200" dirty="0"/>
            <a:t>In the third phase the new method is applied in clinical practice. </a:t>
          </a:r>
          <a:endParaRPr lang="en-US" sz="2000" kern="1200" dirty="0"/>
        </a:p>
      </dsp:txBody>
      <dsp:txXfrm>
        <a:off x="1438238" y="3099385"/>
        <a:ext cx="4830837" cy="1245865"/>
      </dsp:txXfrm>
    </dsp:sp>
    <dsp:sp modelId="{8A89BD9A-CD08-4CB2-AB11-4CD1A7613F99}">
      <dsp:nvSpPr>
        <dsp:cNvPr id="0" name=""/>
        <dsp:cNvSpPr/>
      </dsp:nvSpPr>
      <dsp:spPr>
        <a:xfrm>
          <a:off x="0" y="4647279"/>
          <a:ext cx="6588691" cy="1244648"/>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937E43B-943B-426A-BF07-3833D3C79CEC}">
      <dsp:nvSpPr>
        <dsp:cNvPr id="0" name=""/>
        <dsp:cNvSpPr/>
      </dsp:nvSpPr>
      <dsp:spPr>
        <a:xfrm>
          <a:off x="376874" y="4927325"/>
          <a:ext cx="685226" cy="68455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E2903B8-39A3-4086-B894-ABFF0058F5E8}">
      <dsp:nvSpPr>
        <dsp:cNvPr id="0" name=""/>
        <dsp:cNvSpPr/>
      </dsp:nvSpPr>
      <dsp:spPr>
        <a:xfrm>
          <a:off x="1438974" y="4647279"/>
          <a:ext cx="4830837" cy="12458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854" tIns="131854" rIns="131854" bIns="131854" numCol="1" spcCol="1270" anchor="ctr" anchorCtr="0">
          <a:noAutofit/>
        </a:bodyPr>
        <a:lstStyle/>
        <a:p>
          <a:pPr marL="0" lvl="0" indent="0" algn="l" defTabSz="889000">
            <a:lnSpc>
              <a:spcPct val="90000"/>
            </a:lnSpc>
            <a:spcBef>
              <a:spcPct val="0"/>
            </a:spcBef>
            <a:spcAft>
              <a:spcPct val="35000"/>
            </a:spcAft>
            <a:buNone/>
          </a:pPr>
          <a:r>
            <a:rPr lang="en-GB" sz="2000" kern="1200" dirty="0"/>
            <a:t>In the fourth and last phase is considered implemented if the method is used of more than </a:t>
          </a:r>
          <a:r>
            <a:rPr lang="en-GB" sz="2000" b="1" kern="1200" dirty="0">
              <a:solidFill>
                <a:srgbClr val="FF0000"/>
              </a:solidFill>
            </a:rPr>
            <a:t>50% of the staff and after 1-2 years </a:t>
          </a:r>
          <a:r>
            <a:rPr lang="en-GB" sz="2000" kern="1200" dirty="0"/>
            <a:t>the new method is the routine</a:t>
          </a:r>
          <a:r>
            <a:rPr lang="en-US" sz="2000" kern="1200" dirty="0"/>
            <a:t> </a:t>
          </a:r>
        </a:p>
      </dsp:txBody>
      <dsp:txXfrm>
        <a:off x="1438974" y="4647279"/>
        <a:ext cx="4830837" cy="124586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82BB77-24F9-48FA-806C-64636403A85B}">
      <dsp:nvSpPr>
        <dsp:cNvPr id="0" name=""/>
        <dsp:cNvSpPr/>
      </dsp:nvSpPr>
      <dsp:spPr>
        <a:xfrm>
          <a:off x="1082105" y="878242"/>
          <a:ext cx="1485526" cy="14855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9559ADA-1493-4C30-8AA3-0FA50951DFAC}">
      <dsp:nvSpPr>
        <dsp:cNvPr id="0" name=""/>
        <dsp:cNvSpPr/>
      </dsp:nvSpPr>
      <dsp:spPr>
        <a:xfrm>
          <a:off x="174284" y="2753095"/>
          <a:ext cx="330116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pPr>
          <a:r>
            <a:rPr lang="en-SE" sz="2500" kern="1200" dirty="0"/>
            <a:t>Define </a:t>
          </a:r>
          <a:br>
            <a:rPr lang="en-SE" sz="2500" kern="1200" dirty="0"/>
          </a:br>
          <a:r>
            <a:rPr lang="en-SE" sz="2500" kern="1200" dirty="0"/>
            <a:t>implementation</a:t>
          </a:r>
          <a:endParaRPr lang="en-US" sz="2500" kern="1200" dirty="0"/>
        </a:p>
      </dsp:txBody>
      <dsp:txXfrm>
        <a:off x="174284" y="2753095"/>
        <a:ext cx="3301169" cy="720000"/>
      </dsp:txXfrm>
    </dsp:sp>
    <dsp:sp modelId="{73730430-B70E-4000-923B-99DFC9E3B675}">
      <dsp:nvSpPr>
        <dsp:cNvPr id="0" name=""/>
        <dsp:cNvSpPr/>
      </dsp:nvSpPr>
      <dsp:spPr>
        <a:xfrm>
          <a:off x="4960980" y="878242"/>
          <a:ext cx="1485526" cy="148552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B62DEF3-2187-45D3-A4EC-DC73FF35E10B}">
      <dsp:nvSpPr>
        <dsp:cNvPr id="0" name=""/>
        <dsp:cNvSpPr/>
      </dsp:nvSpPr>
      <dsp:spPr>
        <a:xfrm>
          <a:off x="4053158" y="2753095"/>
          <a:ext cx="330116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pPr>
          <a:r>
            <a:rPr lang="en-GB" sz="2500" kern="1200" dirty="0"/>
            <a:t>Explain why </a:t>
          </a:r>
          <a:br>
            <a:rPr lang="en-GB" sz="2500" kern="1200" dirty="0"/>
          </a:br>
          <a:r>
            <a:rPr lang="en-GB" sz="2500" kern="1200" dirty="0"/>
            <a:t>evaluation is important </a:t>
          </a:r>
          <a:endParaRPr lang="en-US" sz="2500" kern="1200" dirty="0"/>
        </a:p>
      </dsp:txBody>
      <dsp:txXfrm>
        <a:off x="4053158" y="2753095"/>
        <a:ext cx="3301169" cy="720000"/>
      </dsp:txXfrm>
    </dsp:sp>
    <dsp:sp modelId="{3E92CC39-BBCB-49DD-AA6B-3786FC31B980}">
      <dsp:nvSpPr>
        <dsp:cNvPr id="0" name=""/>
        <dsp:cNvSpPr/>
      </dsp:nvSpPr>
      <dsp:spPr>
        <a:xfrm>
          <a:off x="8839854" y="878242"/>
          <a:ext cx="1485526" cy="148552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2E29AE7-A4B0-4C29-A48B-8F294E122AF9}">
      <dsp:nvSpPr>
        <dsp:cNvPr id="0" name=""/>
        <dsp:cNvSpPr/>
      </dsp:nvSpPr>
      <dsp:spPr>
        <a:xfrm>
          <a:off x="7932033" y="2753095"/>
          <a:ext cx="330116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pPr>
          <a:r>
            <a:rPr lang="en-SE" sz="2500" kern="1200" dirty="0"/>
            <a:t>Summarise the </a:t>
          </a:r>
          <a:br>
            <a:rPr lang="en-SE" sz="2500" kern="1200" dirty="0"/>
          </a:br>
          <a:r>
            <a:rPr lang="en-SE" sz="2500" kern="1200" dirty="0"/>
            <a:t>theory of change model</a:t>
          </a:r>
          <a:endParaRPr lang="en-US" sz="2500" kern="1200" dirty="0"/>
        </a:p>
      </dsp:txBody>
      <dsp:txXfrm>
        <a:off x="7932033" y="2753095"/>
        <a:ext cx="3301169" cy="720000"/>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06BE19-747E-BE4A-8FE7-B404DC80E7C7}" type="datetimeFigureOut">
              <a:rPr lang="en-SE" smtClean="0"/>
              <a:t>2024-01-13</a:t>
            </a:fld>
            <a:endParaRPr lang="en-S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107ADF-69C1-5A4B-9930-A02EA4D33FED}" type="slidenum">
              <a:rPr lang="en-SE" smtClean="0"/>
              <a:t>‹#›</a:t>
            </a:fld>
            <a:endParaRPr lang="en-SE"/>
          </a:p>
        </p:txBody>
      </p:sp>
    </p:spTree>
    <p:extLst>
      <p:ext uri="{BB962C8B-B14F-4D97-AF65-F5344CB8AC3E}">
        <p14:creationId xmlns:p14="http://schemas.microsoft.com/office/powerpoint/2010/main" val="3808571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u="none" strike="noStrike" dirty="0">
                <a:solidFill>
                  <a:srgbClr val="374151"/>
                </a:solidFill>
                <a:effectLst/>
                <a:latin typeface="Söhne"/>
              </a:rPr>
              <a:t>In the vast realm of healthcare, healthcare professionals often encounter a plethora of complex procedures, treatments, and interventions. Yet, amidst this myriad of activities, one foundational principle remains pivotal: evaluation. But why is evaluation so indispensable in the healthcare sector?</a:t>
            </a:r>
          </a:p>
          <a:p>
            <a:pPr algn="l"/>
            <a:r>
              <a:rPr lang="en-GB" b="0" i="0" u="none" strike="noStrike" dirty="0">
                <a:solidFill>
                  <a:srgbClr val="374151"/>
                </a:solidFill>
                <a:effectLst/>
                <a:latin typeface="Söhne"/>
              </a:rPr>
              <a:t>At its core, healthcare seeks to alleviate suffering, enhance the quality of life, and promote longevity. To achieve these objectives, healthcare professionals must ensure that their actions not only achieve the desired outcomes but also meet established standards of safety, efficiency, and ethics. This is where the role of evaluation becomes critical.</a:t>
            </a:r>
          </a:p>
          <a:p>
            <a:endParaRPr lang="en-SE" dirty="0"/>
          </a:p>
        </p:txBody>
      </p:sp>
      <p:sp>
        <p:nvSpPr>
          <p:cNvPr id="4" name="Slide Number Placeholder 3"/>
          <p:cNvSpPr>
            <a:spLocks noGrp="1"/>
          </p:cNvSpPr>
          <p:nvPr>
            <p:ph type="sldNum" sz="quarter" idx="5"/>
          </p:nvPr>
        </p:nvSpPr>
        <p:spPr/>
        <p:txBody>
          <a:bodyPr/>
          <a:lstStyle/>
          <a:p>
            <a:fld id="{69107ADF-69C1-5A4B-9930-A02EA4D33FED}" type="slidenum">
              <a:rPr lang="en-SE" smtClean="0"/>
              <a:t>1</a:t>
            </a:fld>
            <a:endParaRPr lang="en-SE"/>
          </a:p>
        </p:txBody>
      </p:sp>
    </p:spTree>
    <p:extLst>
      <p:ext uri="{BB962C8B-B14F-4D97-AF65-F5344CB8AC3E}">
        <p14:creationId xmlns:p14="http://schemas.microsoft.com/office/powerpoint/2010/main" val="1604004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u="none" strike="noStrike" dirty="0">
                <a:solidFill>
                  <a:srgbClr val="374151"/>
                </a:solidFill>
                <a:effectLst/>
                <a:latin typeface="Söhne"/>
              </a:rPr>
              <a:t>In essence, you will soon realize that evaluation isn't just a routine or administrative task; it's the compass that guides the healthcare ship. As you progress in your studies and professional journey, embracing a culture of consistent evaluation will not only make you a better healthcare provider but also ensure the betterment of the entire healthcare system.</a:t>
            </a:r>
            <a:endParaRPr lang="en-SE" dirty="0"/>
          </a:p>
        </p:txBody>
      </p:sp>
      <p:sp>
        <p:nvSpPr>
          <p:cNvPr id="4" name="Slide Number Placeholder 3"/>
          <p:cNvSpPr>
            <a:spLocks noGrp="1"/>
          </p:cNvSpPr>
          <p:nvPr>
            <p:ph type="sldNum" sz="quarter" idx="5"/>
          </p:nvPr>
        </p:nvSpPr>
        <p:spPr/>
        <p:txBody>
          <a:bodyPr/>
          <a:lstStyle/>
          <a:p>
            <a:fld id="{69107ADF-69C1-5A4B-9930-A02EA4D33FED}" type="slidenum">
              <a:rPr lang="en-SE" smtClean="0"/>
              <a:t>4</a:t>
            </a:fld>
            <a:endParaRPr lang="en-SE"/>
          </a:p>
        </p:txBody>
      </p:sp>
    </p:spTree>
    <p:extLst>
      <p:ext uri="{BB962C8B-B14F-4D97-AF65-F5344CB8AC3E}">
        <p14:creationId xmlns:p14="http://schemas.microsoft.com/office/powerpoint/2010/main" val="19018152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u="none" strike="noStrike" dirty="0">
                <a:solidFill>
                  <a:srgbClr val="374151"/>
                </a:solidFill>
                <a:effectLst/>
                <a:latin typeface="Söhne"/>
              </a:rPr>
              <a:t>The "Theory of Change" (</a:t>
            </a:r>
            <a:r>
              <a:rPr lang="en-GB" b="0" i="0" u="none" strike="noStrike" dirty="0" err="1">
                <a:solidFill>
                  <a:srgbClr val="374151"/>
                </a:solidFill>
                <a:effectLst/>
                <a:latin typeface="Söhne"/>
              </a:rPr>
              <a:t>ToC</a:t>
            </a:r>
            <a:r>
              <a:rPr lang="en-GB" b="0" i="0" u="none" strike="noStrike" dirty="0">
                <a:solidFill>
                  <a:srgbClr val="374151"/>
                </a:solidFill>
                <a:effectLst/>
                <a:latin typeface="Söhne"/>
              </a:rPr>
              <a:t>) is a specific type of methodology used primarily in the planning, monitoring, and evaluation of projects and programs, especially within the fields of development, healthcare, social interventions, and community-building initiatives. Its primary purpose is to specify and visualize the causal relationships and pathways by which a given intervention (or set of interventions) is believed to achieve its intended outcomes.</a:t>
            </a:r>
            <a:endParaRPr lang="en-SE" dirty="0"/>
          </a:p>
        </p:txBody>
      </p:sp>
      <p:sp>
        <p:nvSpPr>
          <p:cNvPr id="4" name="Slide Number Placeholder 3"/>
          <p:cNvSpPr>
            <a:spLocks noGrp="1"/>
          </p:cNvSpPr>
          <p:nvPr>
            <p:ph type="sldNum" sz="quarter" idx="5"/>
          </p:nvPr>
        </p:nvSpPr>
        <p:spPr/>
        <p:txBody>
          <a:bodyPr/>
          <a:lstStyle/>
          <a:p>
            <a:fld id="{69107ADF-69C1-5A4B-9930-A02EA4D33FED}" type="slidenum">
              <a:rPr lang="en-SE" smtClean="0"/>
              <a:t>15</a:t>
            </a:fld>
            <a:endParaRPr lang="en-SE"/>
          </a:p>
        </p:txBody>
      </p:sp>
    </p:spTree>
    <p:extLst>
      <p:ext uri="{BB962C8B-B14F-4D97-AF65-F5344CB8AC3E}">
        <p14:creationId xmlns:p14="http://schemas.microsoft.com/office/powerpoint/2010/main" val="6809234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mj-lt"/>
              <a:buAutoNum type="arabicPeriod"/>
            </a:pPr>
            <a:r>
              <a:rPr lang="en-GB" b="1" i="0" u="none" strike="noStrike" dirty="0">
                <a:solidFill>
                  <a:srgbClr val="374151"/>
                </a:solidFill>
                <a:effectLst/>
                <a:latin typeface="Söhne"/>
              </a:rPr>
              <a:t>Definition</a:t>
            </a:r>
            <a:r>
              <a:rPr lang="en-GB" b="0" i="0" u="none" strike="noStrike" dirty="0">
                <a:solidFill>
                  <a:srgbClr val="374151"/>
                </a:solidFill>
                <a:effectLst/>
                <a:latin typeface="Söhne"/>
              </a:rPr>
              <a:t>: The </a:t>
            </a:r>
            <a:r>
              <a:rPr lang="en-GB" b="0" i="0" u="none" strike="noStrike" dirty="0" err="1">
                <a:solidFill>
                  <a:srgbClr val="374151"/>
                </a:solidFill>
                <a:effectLst/>
                <a:latin typeface="Söhne"/>
              </a:rPr>
              <a:t>ToC</a:t>
            </a:r>
            <a:r>
              <a:rPr lang="en-GB" b="0" i="0" u="none" strike="noStrike" dirty="0">
                <a:solidFill>
                  <a:srgbClr val="374151"/>
                </a:solidFill>
                <a:effectLst/>
                <a:latin typeface="Söhne"/>
              </a:rPr>
              <a:t> describes the process of change by outlining causal linkages in an initiative, namely its inputs, processes, outputs, outcomes, and impacts. Essentially, it provides a roadmap that illustrates how a project or program will achieve its desired long-term goals.</a:t>
            </a:r>
          </a:p>
          <a:p>
            <a:pPr algn="l">
              <a:buFont typeface="+mj-lt"/>
              <a:buAutoNum type="arabicPeriod"/>
            </a:pPr>
            <a:r>
              <a:rPr lang="en-GB" b="1" i="0" u="none" strike="noStrike" dirty="0">
                <a:solidFill>
                  <a:srgbClr val="374151"/>
                </a:solidFill>
                <a:effectLst/>
                <a:latin typeface="Söhne"/>
              </a:rPr>
              <a:t>Components of </a:t>
            </a:r>
            <a:r>
              <a:rPr lang="en-GB" b="1" i="0" u="none" strike="noStrike" dirty="0" err="1">
                <a:solidFill>
                  <a:srgbClr val="374151"/>
                </a:solidFill>
                <a:effectLst/>
                <a:latin typeface="Söhne"/>
              </a:rPr>
              <a:t>ToC</a:t>
            </a:r>
            <a:r>
              <a:rPr lang="en-GB" b="0" i="0" u="none" strike="noStrike" dirty="0">
                <a:solidFill>
                  <a:srgbClr val="374151"/>
                </a:solidFill>
                <a:effectLst/>
                <a:latin typeface="Söhne"/>
              </a:rPr>
              <a:t>:</a:t>
            </a:r>
          </a:p>
          <a:p>
            <a:pPr marL="742950" lvl="1" indent="-285750" algn="l">
              <a:buFont typeface="+mj-lt"/>
              <a:buAutoNum type="arabicPeriod"/>
            </a:pPr>
            <a:r>
              <a:rPr lang="en-GB" b="1" i="0" u="none" strike="noStrike" dirty="0">
                <a:solidFill>
                  <a:srgbClr val="374151"/>
                </a:solidFill>
                <a:effectLst/>
                <a:latin typeface="Söhne"/>
              </a:rPr>
              <a:t>Inputs</a:t>
            </a:r>
            <a:r>
              <a:rPr lang="en-GB" b="0" i="0" u="none" strike="noStrike" dirty="0">
                <a:solidFill>
                  <a:srgbClr val="374151"/>
                </a:solidFill>
                <a:effectLst/>
                <a:latin typeface="Söhne"/>
              </a:rPr>
              <a:t>: The resources that are invested in a project or program, such as time, money, staff, and equipment.</a:t>
            </a:r>
          </a:p>
          <a:p>
            <a:pPr marL="742950" lvl="1" indent="-285750" algn="l">
              <a:buFont typeface="+mj-lt"/>
              <a:buAutoNum type="arabicPeriod"/>
            </a:pPr>
            <a:r>
              <a:rPr lang="en-GB" b="1" i="0" u="none" strike="noStrike" dirty="0">
                <a:solidFill>
                  <a:srgbClr val="374151"/>
                </a:solidFill>
                <a:effectLst/>
                <a:latin typeface="Söhne"/>
              </a:rPr>
              <a:t>Activities</a:t>
            </a:r>
            <a:r>
              <a:rPr lang="en-GB" b="0" i="0" u="none" strike="noStrike" dirty="0">
                <a:solidFill>
                  <a:srgbClr val="374151"/>
                </a:solidFill>
                <a:effectLst/>
                <a:latin typeface="Söhne"/>
              </a:rPr>
              <a:t>: The actions or steps that are undertaken using the inputs.</a:t>
            </a:r>
          </a:p>
          <a:p>
            <a:pPr marL="742950" lvl="1" indent="-285750" algn="l">
              <a:buFont typeface="+mj-lt"/>
              <a:buAutoNum type="arabicPeriod"/>
            </a:pPr>
            <a:r>
              <a:rPr lang="en-GB" b="1" i="0" u="none" strike="noStrike" dirty="0">
                <a:solidFill>
                  <a:srgbClr val="374151"/>
                </a:solidFill>
                <a:effectLst/>
                <a:latin typeface="Söhne"/>
              </a:rPr>
              <a:t>Outputs</a:t>
            </a:r>
            <a:r>
              <a:rPr lang="en-GB" b="0" i="0" u="none" strike="noStrike" dirty="0">
                <a:solidFill>
                  <a:srgbClr val="374151"/>
                </a:solidFill>
                <a:effectLst/>
                <a:latin typeface="Söhne"/>
              </a:rPr>
              <a:t>: The immediate, tangible products or services resulting from the activities.</a:t>
            </a:r>
          </a:p>
          <a:p>
            <a:pPr marL="742950" lvl="1" indent="-285750" algn="l">
              <a:buFont typeface="+mj-lt"/>
              <a:buAutoNum type="arabicPeriod"/>
            </a:pPr>
            <a:r>
              <a:rPr lang="en-GB" b="1" i="0" u="none" strike="noStrike" dirty="0">
                <a:solidFill>
                  <a:srgbClr val="374151"/>
                </a:solidFill>
                <a:effectLst/>
                <a:latin typeface="Söhne"/>
              </a:rPr>
              <a:t>Outcomes</a:t>
            </a:r>
            <a:r>
              <a:rPr lang="en-GB" b="0" i="0" u="none" strike="noStrike" dirty="0">
                <a:solidFill>
                  <a:srgbClr val="374151"/>
                </a:solidFill>
                <a:effectLst/>
                <a:latin typeface="Söhne"/>
              </a:rPr>
              <a:t>: The short to medium-term changes resulting from the outputs.</a:t>
            </a:r>
          </a:p>
          <a:p>
            <a:pPr marL="742950" lvl="1" indent="-285750" algn="l">
              <a:buFont typeface="+mj-lt"/>
              <a:buAutoNum type="arabicPeriod"/>
            </a:pPr>
            <a:r>
              <a:rPr lang="en-GB" b="1" i="0" u="none" strike="noStrike" dirty="0">
                <a:solidFill>
                  <a:srgbClr val="374151"/>
                </a:solidFill>
                <a:effectLst/>
                <a:latin typeface="Söhne"/>
              </a:rPr>
              <a:t>Impacts</a:t>
            </a:r>
            <a:r>
              <a:rPr lang="en-GB" b="0" i="0" u="none" strike="noStrike" dirty="0">
                <a:solidFill>
                  <a:srgbClr val="374151"/>
                </a:solidFill>
                <a:effectLst/>
                <a:latin typeface="Söhne"/>
              </a:rPr>
              <a:t>: The long-term, overarching changes or goals that the program or project seeks to achieve.</a:t>
            </a:r>
          </a:p>
          <a:p>
            <a:pPr algn="l">
              <a:buFont typeface="+mj-lt"/>
              <a:buAutoNum type="arabicPeriod"/>
            </a:pPr>
            <a:r>
              <a:rPr lang="en-GB" b="1" i="0" u="none" strike="noStrike" dirty="0">
                <a:solidFill>
                  <a:srgbClr val="374151"/>
                </a:solidFill>
                <a:effectLst/>
                <a:latin typeface="Söhne"/>
              </a:rPr>
              <a:t>Assumptions</a:t>
            </a:r>
            <a:r>
              <a:rPr lang="en-GB" b="0" i="0" u="none" strike="noStrike" dirty="0">
                <a:solidFill>
                  <a:srgbClr val="374151"/>
                </a:solidFill>
                <a:effectLst/>
                <a:latin typeface="Söhne"/>
              </a:rPr>
              <a:t>: Central to any Theory of Change are the assumptions that underpin the causal linkages. These are the beliefs we have about the context, the way change happens, and the reasons we think certain activities will lead to desired outcomes. By making these assumptions explicit, they can be tested, debated, and refined.</a:t>
            </a:r>
          </a:p>
          <a:p>
            <a:pPr algn="l">
              <a:buFont typeface="+mj-lt"/>
              <a:buAutoNum type="arabicPeriod"/>
            </a:pPr>
            <a:r>
              <a:rPr lang="en-GB" b="1" i="0" u="none" strike="noStrike" dirty="0">
                <a:solidFill>
                  <a:srgbClr val="374151"/>
                </a:solidFill>
                <a:effectLst/>
                <a:latin typeface="Söhne"/>
              </a:rPr>
              <a:t>Indicators</a:t>
            </a:r>
            <a:r>
              <a:rPr lang="en-GB" b="0" i="0" u="none" strike="noStrike" dirty="0">
                <a:solidFill>
                  <a:srgbClr val="374151"/>
                </a:solidFill>
                <a:effectLst/>
                <a:latin typeface="Söhne"/>
              </a:rPr>
              <a:t>: These are used to measure and demonstrate whether expected outcomes and impacts are being achieved.</a:t>
            </a:r>
          </a:p>
          <a:p>
            <a:pPr algn="l">
              <a:buFont typeface="+mj-lt"/>
              <a:buAutoNum type="arabicPeriod"/>
            </a:pPr>
            <a:r>
              <a:rPr lang="en-GB" b="1" i="0" u="none" strike="noStrike" dirty="0">
                <a:solidFill>
                  <a:srgbClr val="374151"/>
                </a:solidFill>
                <a:effectLst/>
                <a:latin typeface="Söhne"/>
              </a:rPr>
              <a:t>Visual Representation</a:t>
            </a:r>
            <a:r>
              <a:rPr lang="en-GB" b="0" i="0" u="none" strike="noStrike" dirty="0">
                <a:solidFill>
                  <a:srgbClr val="374151"/>
                </a:solidFill>
                <a:effectLst/>
                <a:latin typeface="Söhne"/>
              </a:rPr>
              <a:t>: Often, a </a:t>
            </a:r>
            <a:r>
              <a:rPr lang="en-GB" b="0" i="0" u="none" strike="noStrike" dirty="0" err="1">
                <a:solidFill>
                  <a:srgbClr val="374151"/>
                </a:solidFill>
                <a:effectLst/>
                <a:latin typeface="Söhne"/>
              </a:rPr>
              <a:t>ToC</a:t>
            </a:r>
            <a:r>
              <a:rPr lang="en-GB" b="0" i="0" u="none" strike="noStrike" dirty="0">
                <a:solidFill>
                  <a:srgbClr val="374151"/>
                </a:solidFill>
                <a:effectLst/>
                <a:latin typeface="Söhne"/>
              </a:rPr>
              <a:t> is visually represented in a flowchart to show the relationships between inputs, activities, outputs, outcomes, and impacts.</a:t>
            </a:r>
          </a:p>
          <a:p>
            <a:pPr algn="l">
              <a:buFont typeface="+mj-lt"/>
              <a:buAutoNum type="arabicPeriod"/>
            </a:pPr>
            <a:r>
              <a:rPr lang="en-GB" b="1" i="0" u="none" strike="noStrike" dirty="0">
                <a:solidFill>
                  <a:srgbClr val="374151"/>
                </a:solidFill>
                <a:effectLst/>
                <a:latin typeface="Söhne"/>
              </a:rPr>
              <a:t>Benefits of Using a </a:t>
            </a:r>
            <a:r>
              <a:rPr lang="en-GB" b="1" i="0" u="none" strike="noStrike" dirty="0" err="1">
                <a:solidFill>
                  <a:srgbClr val="374151"/>
                </a:solidFill>
                <a:effectLst/>
                <a:latin typeface="Söhne"/>
              </a:rPr>
              <a:t>ToC</a:t>
            </a:r>
            <a:r>
              <a:rPr lang="en-GB" b="0" i="0" u="none" strike="noStrike" dirty="0">
                <a:solidFill>
                  <a:srgbClr val="374151"/>
                </a:solidFill>
                <a:effectLst/>
                <a:latin typeface="Söhne"/>
              </a:rPr>
              <a:t>:</a:t>
            </a:r>
          </a:p>
          <a:p>
            <a:pPr marL="742950" lvl="1" indent="-285750" algn="l">
              <a:buFont typeface="+mj-lt"/>
              <a:buAutoNum type="arabicPeriod"/>
            </a:pPr>
            <a:r>
              <a:rPr lang="en-GB" b="1" i="0" u="none" strike="noStrike" dirty="0">
                <a:solidFill>
                  <a:srgbClr val="374151"/>
                </a:solidFill>
                <a:effectLst/>
                <a:latin typeface="Söhne"/>
              </a:rPr>
              <a:t>Clarity and Consensus</a:t>
            </a:r>
            <a:r>
              <a:rPr lang="en-GB" b="0" i="0" u="none" strike="noStrike" dirty="0">
                <a:solidFill>
                  <a:srgbClr val="374151"/>
                </a:solidFill>
                <a:effectLst/>
                <a:latin typeface="Söhne"/>
              </a:rPr>
              <a:t>: It provides a clear, shared understanding of the program's logic, ensuring that stakeholders are on the same page.</a:t>
            </a:r>
          </a:p>
          <a:p>
            <a:pPr marL="742950" lvl="1" indent="-285750" algn="l">
              <a:buFont typeface="+mj-lt"/>
              <a:buAutoNum type="arabicPeriod"/>
            </a:pPr>
            <a:r>
              <a:rPr lang="en-GB" b="1" i="0" u="none" strike="noStrike" dirty="0">
                <a:solidFill>
                  <a:srgbClr val="374151"/>
                </a:solidFill>
                <a:effectLst/>
                <a:latin typeface="Söhne"/>
              </a:rPr>
              <a:t>Guided Implementation</a:t>
            </a:r>
            <a:r>
              <a:rPr lang="en-GB" b="0" i="0" u="none" strike="noStrike" dirty="0">
                <a:solidFill>
                  <a:srgbClr val="374151"/>
                </a:solidFill>
                <a:effectLst/>
                <a:latin typeface="Söhne"/>
              </a:rPr>
              <a:t>: It offers a roadmap for implementation and can highlight where adjustments might be needed.</a:t>
            </a:r>
          </a:p>
          <a:p>
            <a:pPr marL="742950" lvl="1" indent="-285750" algn="l">
              <a:buFont typeface="+mj-lt"/>
              <a:buAutoNum type="arabicPeriod"/>
            </a:pPr>
            <a:r>
              <a:rPr lang="en-GB" b="1" i="0" u="none" strike="noStrike" dirty="0">
                <a:solidFill>
                  <a:srgbClr val="374151"/>
                </a:solidFill>
                <a:effectLst/>
                <a:latin typeface="Söhne"/>
              </a:rPr>
              <a:t>Monitoring and Evaluation</a:t>
            </a:r>
            <a:r>
              <a:rPr lang="en-GB" b="0" i="0" u="none" strike="noStrike" dirty="0">
                <a:solidFill>
                  <a:srgbClr val="374151"/>
                </a:solidFill>
                <a:effectLst/>
                <a:latin typeface="Söhne"/>
              </a:rPr>
              <a:t>: By establishing clear outcomes and indicators, a </a:t>
            </a:r>
            <a:r>
              <a:rPr lang="en-GB" b="0" i="0" u="none" strike="noStrike" dirty="0" err="1">
                <a:solidFill>
                  <a:srgbClr val="374151"/>
                </a:solidFill>
                <a:effectLst/>
                <a:latin typeface="Söhne"/>
              </a:rPr>
              <a:t>ToC</a:t>
            </a:r>
            <a:r>
              <a:rPr lang="en-GB" b="0" i="0" u="none" strike="noStrike" dirty="0">
                <a:solidFill>
                  <a:srgbClr val="374151"/>
                </a:solidFill>
                <a:effectLst/>
                <a:latin typeface="Söhne"/>
              </a:rPr>
              <a:t> facilitates the collection of relevant data for monitoring and evaluation.</a:t>
            </a:r>
          </a:p>
          <a:p>
            <a:pPr marL="742950" lvl="1" indent="-285750" algn="l">
              <a:buFont typeface="+mj-lt"/>
              <a:buAutoNum type="arabicPeriod"/>
            </a:pPr>
            <a:r>
              <a:rPr lang="en-GB" b="1" i="0" u="none" strike="noStrike" dirty="0">
                <a:solidFill>
                  <a:srgbClr val="374151"/>
                </a:solidFill>
                <a:effectLst/>
                <a:latin typeface="Söhne"/>
              </a:rPr>
              <a:t>Communication</a:t>
            </a:r>
            <a:r>
              <a:rPr lang="en-GB" b="0" i="0" u="none" strike="noStrike" dirty="0">
                <a:solidFill>
                  <a:srgbClr val="374151"/>
                </a:solidFill>
                <a:effectLst/>
                <a:latin typeface="Söhne"/>
              </a:rPr>
              <a:t>: A visual </a:t>
            </a:r>
            <a:r>
              <a:rPr lang="en-GB" b="0" i="0" u="none" strike="noStrike" dirty="0" err="1">
                <a:solidFill>
                  <a:srgbClr val="374151"/>
                </a:solidFill>
                <a:effectLst/>
                <a:latin typeface="Söhne"/>
              </a:rPr>
              <a:t>ToC</a:t>
            </a:r>
            <a:r>
              <a:rPr lang="en-GB" b="0" i="0" u="none" strike="noStrike" dirty="0">
                <a:solidFill>
                  <a:srgbClr val="374151"/>
                </a:solidFill>
                <a:effectLst/>
                <a:latin typeface="Söhne"/>
              </a:rPr>
              <a:t> can be a powerful tool to communicate to funders, participants, or other stakeholders about how a project or program is intended to work.</a:t>
            </a:r>
          </a:p>
          <a:p>
            <a:pPr algn="l">
              <a:buFont typeface="+mj-lt"/>
              <a:buAutoNum type="arabicPeriod"/>
            </a:pPr>
            <a:r>
              <a:rPr lang="en-GB" b="1" i="0" u="none" strike="noStrike" dirty="0">
                <a:solidFill>
                  <a:srgbClr val="374151"/>
                </a:solidFill>
                <a:effectLst/>
                <a:latin typeface="Söhne"/>
              </a:rPr>
              <a:t>Development of a </a:t>
            </a:r>
            <a:r>
              <a:rPr lang="en-GB" b="1" i="0" u="none" strike="noStrike" dirty="0" err="1">
                <a:solidFill>
                  <a:srgbClr val="374151"/>
                </a:solidFill>
                <a:effectLst/>
                <a:latin typeface="Söhne"/>
              </a:rPr>
              <a:t>ToC</a:t>
            </a:r>
            <a:r>
              <a:rPr lang="en-GB" b="0" i="0" u="none" strike="noStrike" dirty="0">
                <a:solidFill>
                  <a:srgbClr val="374151"/>
                </a:solidFill>
                <a:effectLst/>
                <a:latin typeface="Söhne"/>
              </a:rPr>
              <a:t>: This often involves several steps, starting from defining the long-term goal and working backward to specify intermediate outcomes, outputs, and activities. Engaging a broad range of stakeholders in the process can enrich the </a:t>
            </a:r>
            <a:r>
              <a:rPr lang="en-GB" b="0" i="0" u="none" strike="noStrike" dirty="0" err="1">
                <a:solidFill>
                  <a:srgbClr val="374151"/>
                </a:solidFill>
                <a:effectLst/>
                <a:latin typeface="Söhne"/>
              </a:rPr>
              <a:t>ToC</a:t>
            </a:r>
            <a:r>
              <a:rPr lang="en-GB" b="0" i="0" u="none" strike="noStrike" dirty="0">
                <a:solidFill>
                  <a:srgbClr val="374151"/>
                </a:solidFill>
                <a:effectLst/>
                <a:latin typeface="Söhne"/>
              </a:rPr>
              <a:t>, making it more comprehensive and contextually relevant.</a:t>
            </a:r>
          </a:p>
          <a:p>
            <a:pPr algn="l"/>
            <a:r>
              <a:rPr lang="en-GB" b="0" i="0" u="none" strike="noStrike" dirty="0">
                <a:solidFill>
                  <a:srgbClr val="374151"/>
                </a:solidFill>
                <a:effectLst/>
                <a:latin typeface="Söhne"/>
              </a:rPr>
              <a:t>In summary, the Theory of Change is a comprehensive and visual depiction of how and why a desired change is expected to occur in a particular context. It's a tool that provides clarity about the steps, resources, and strategies necessary to achieve desired goals and brings transparency to the underlying assumptions.</a:t>
            </a:r>
          </a:p>
          <a:p>
            <a:endParaRPr lang="en-SE" dirty="0"/>
          </a:p>
        </p:txBody>
      </p:sp>
      <p:sp>
        <p:nvSpPr>
          <p:cNvPr id="4" name="Slide Number Placeholder 3"/>
          <p:cNvSpPr>
            <a:spLocks noGrp="1"/>
          </p:cNvSpPr>
          <p:nvPr>
            <p:ph type="sldNum" sz="quarter" idx="5"/>
          </p:nvPr>
        </p:nvSpPr>
        <p:spPr/>
        <p:txBody>
          <a:bodyPr/>
          <a:lstStyle/>
          <a:p>
            <a:fld id="{69107ADF-69C1-5A4B-9930-A02EA4D33FED}" type="slidenum">
              <a:rPr lang="en-SE" smtClean="0"/>
              <a:t>16</a:t>
            </a:fld>
            <a:endParaRPr lang="en-SE"/>
          </a:p>
        </p:txBody>
      </p:sp>
    </p:spTree>
    <p:extLst>
      <p:ext uri="{BB962C8B-B14F-4D97-AF65-F5344CB8AC3E}">
        <p14:creationId xmlns:p14="http://schemas.microsoft.com/office/powerpoint/2010/main" val="39599124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sz="quarter" idx="5"/>
          </p:nvPr>
        </p:nvSpPr>
        <p:spPr/>
        <p:txBody>
          <a:bodyPr/>
          <a:lstStyle/>
          <a:p>
            <a:fld id="{69107ADF-69C1-5A4B-9930-A02EA4D33FED}" type="slidenum">
              <a:rPr lang="en-SE" smtClean="0"/>
              <a:t>17</a:t>
            </a:fld>
            <a:endParaRPr lang="en-SE"/>
          </a:p>
        </p:txBody>
      </p:sp>
    </p:spTree>
    <p:extLst>
      <p:ext uri="{BB962C8B-B14F-4D97-AF65-F5344CB8AC3E}">
        <p14:creationId xmlns:p14="http://schemas.microsoft.com/office/powerpoint/2010/main" val="29462637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u="none" strike="noStrike" dirty="0">
                <a:solidFill>
                  <a:srgbClr val="374151"/>
                </a:solidFill>
                <a:effectLst/>
                <a:latin typeface="Söhne"/>
              </a:rPr>
              <a:t>Measuring change in evaluation or within the framework of a Theory of Change (</a:t>
            </a:r>
            <a:r>
              <a:rPr lang="en-GB" b="0" i="0" u="none" strike="noStrike" dirty="0" err="1">
                <a:solidFill>
                  <a:srgbClr val="374151"/>
                </a:solidFill>
                <a:effectLst/>
                <a:latin typeface="Söhne"/>
              </a:rPr>
              <a:t>ToC</a:t>
            </a:r>
            <a:r>
              <a:rPr lang="en-GB" b="0" i="0" u="none" strike="noStrike" dirty="0">
                <a:solidFill>
                  <a:srgbClr val="374151"/>
                </a:solidFill>
                <a:effectLst/>
                <a:latin typeface="Söhne"/>
              </a:rPr>
              <a:t>) is of paramount importance for a multitude of reasons:</a:t>
            </a:r>
          </a:p>
          <a:p>
            <a:pPr algn="l">
              <a:buFont typeface="+mj-lt"/>
              <a:buAutoNum type="arabicPeriod"/>
            </a:pPr>
            <a:r>
              <a:rPr lang="en-GB" b="1" i="0" u="none" strike="noStrike" dirty="0">
                <a:solidFill>
                  <a:srgbClr val="374151"/>
                </a:solidFill>
                <a:effectLst/>
                <a:latin typeface="Söhne"/>
              </a:rPr>
              <a:t>Verification of Assumptions</a:t>
            </a:r>
            <a:r>
              <a:rPr lang="en-GB" b="0" i="0" u="none" strike="noStrike" dirty="0">
                <a:solidFill>
                  <a:srgbClr val="374151"/>
                </a:solidFill>
                <a:effectLst/>
                <a:latin typeface="Söhne"/>
              </a:rPr>
              <a:t>: At the heart of any </a:t>
            </a:r>
            <a:r>
              <a:rPr lang="en-GB" b="0" i="0" u="none" strike="noStrike" dirty="0" err="1">
                <a:solidFill>
                  <a:srgbClr val="374151"/>
                </a:solidFill>
                <a:effectLst/>
                <a:latin typeface="Söhne"/>
              </a:rPr>
              <a:t>ToC</a:t>
            </a:r>
            <a:r>
              <a:rPr lang="en-GB" b="0" i="0" u="none" strike="noStrike" dirty="0">
                <a:solidFill>
                  <a:srgbClr val="374151"/>
                </a:solidFill>
                <a:effectLst/>
                <a:latin typeface="Söhne"/>
              </a:rPr>
              <a:t> lie assumptions about how and why certain actions will lead to desired outcomes. By measuring change, these assumptions can be tested, verified, or refuted, leading to a more grounded and realistic understanding of how interventions work in particular contexts.</a:t>
            </a:r>
          </a:p>
          <a:p>
            <a:pPr algn="l">
              <a:buFont typeface="+mj-lt"/>
              <a:buAutoNum type="arabicPeriod"/>
            </a:pPr>
            <a:r>
              <a:rPr lang="en-GB" b="1" i="0" u="none" strike="noStrike" dirty="0">
                <a:solidFill>
                  <a:srgbClr val="374151"/>
                </a:solidFill>
                <a:effectLst/>
                <a:latin typeface="Söhne"/>
              </a:rPr>
              <a:t>Accountability</a:t>
            </a:r>
            <a:r>
              <a:rPr lang="en-GB" b="0" i="0" u="none" strike="noStrike" dirty="0">
                <a:solidFill>
                  <a:srgbClr val="374151"/>
                </a:solidFill>
                <a:effectLst/>
                <a:latin typeface="Söhne"/>
              </a:rPr>
              <a:t>: Funders, stakeholders, and beneficiaries want to know if an intervention has achieved its intended goals. By measuring change, organizations demonstrate their accountability, showcasing the results of their efforts and justifying the resources that have been invested.</a:t>
            </a:r>
          </a:p>
          <a:p>
            <a:pPr algn="l">
              <a:buFont typeface="+mj-lt"/>
              <a:buAutoNum type="arabicPeriod"/>
            </a:pPr>
            <a:r>
              <a:rPr lang="en-GB" b="1" i="0" u="none" strike="noStrike" dirty="0">
                <a:solidFill>
                  <a:srgbClr val="374151"/>
                </a:solidFill>
                <a:effectLst/>
                <a:latin typeface="Söhne"/>
              </a:rPr>
              <a:t>Informed Decision Making</a:t>
            </a:r>
            <a:r>
              <a:rPr lang="en-GB" b="0" i="0" u="none" strike="noStrike" dirty="0">
                <a:solidFill>
                  <a:srgbClr val="374151"/>
                </a:solidFill>
                <a:effectLst/>
                <a:latin typeface="Söhne"/>
              </a:rPr>
              <a:t>: Continuous measurement provides feedback on the progress of an intervention. If an initiative isn't resulting in the expected change, adjustments can be made. This iterative process, informed by real data, leads to more efficient and effective interventions.</a:t>
            </a:r>
          </a:p>
          <a:p>
            <a:pPr algn="l">
              <a:buFont typeface="+mj-lt"/>
              <a:buAutoNum type="arabicPeriod"/>
            </a:pPr>
            <a:r>
              <a:rPr lang="en-GB" b="1" i="0" u="none" strike="noStrike" dirty="0">
                <a:solidFill>
                  <a:srgbClr val="374151"/>
                </a:solidFill>
                <a:effectLst/>
                <a:latin typeface="Söhne"/>
              </a:rPr>
              <a:t>Learning and Improvement</a:t>
            </a:r>
            <a:r>
              <a:rPr lang="en-GB" b="0" i="0" u="none" strike="noStrike" dirty="0">
                <a:solidFill>
                  <a:srgbClr val="374151"/>
                </a:solidFill>
                <a:effectLst/>
                <a:latin typeface="Söhne"/>
              </a:rPr>
              <a:t>: Measuring change contributes to organizational and sector-wide learning. When we know what works and what doesn't, future interventions can be designed more effectively. This cycle of "implement, measure, learn, and adjust" leads to continuous improvement.</a:t>
            </a:r>
          </a:p>
          <a:p>
            <a:pPr algn="l">
              <a:buFont typeface="+mj-lt"/>
              <a:buAutoNum type="arabicPeriod"/>
            </a:pPr>
            <a:r>
              <a:rPr lang="en-GB" b="1" i="0" u="none" strike="noStrike" dirty="0">
                <a:solidFill>
                  <a:srgbClr val="374151"/>
                </a:solidFill>
                <a:effectLst/>
                <a:latin typeface="Söhne"/>
              </a:rPr>
              <a:t>Resource Allocation</a:t>
            </a:r>
            <a:r>
              <a:rPr lang="en-GB" b="0" i="0" u="none" strike="noStrike" dirty="0">
                <a:solidFill>
                  <a:srgbClr val="374151"/>
                </a:solidFill>
                <a:effectLst/>
                <a:latin typeface="Söhne"/>
              </a:rPr>
              <a:t>: Resources, be they financial, human, or material, are often limited. By measuring change, organizations can determine which activities are most impactful, allowing for smarter resource allocation in the future.</a:t>
            </a:r>
          </a:p>
          <a:p>
            <a:pPr algn="l">
              <a:buFont typeface="+mj-lt"/>
              <a:buAutoNum type="arabicPeriod"/>
            </a:pPr>
            <a:r>
              <a:rPr lang="en-GB" b="1" i="0" u="none" strike="noStrike" dirty="0">
                <a:solidFill>
                  <a:srgbClr val="374151"/>
                </a:solidFill>
                <a:effectLst/>
                <a:latin typeface="Söhne"/>
              </a:rPr>
              <a:t>Building Credibility and Trust</a:t>
            </a:r>
            <a:r>
              <a:rPr lang="en-GB" b="0" i="0" u="none" strike="noStrike" dirty="0">
                <a:solidFill>
                  <a:srgbClr val="374151"/>
                </a:solidFill>
                <a:effectLst/>
                <a:latin typeface="Söhne"/>
              </a:rPr>
              <a:t>: Demonstrating evidence of change can significantly bolster an organization's credibility. Beneficiaries, communities, stakeholders, and funders are more likely to trust and support organizations that can transparently showcase the results of their interventions.</a:t>
            </a:r>
          </a:p>
          <a:p>
            <a:pPr algn="l">
              <a:buFont typeface="+mj-lt"/>
              <a:buAutoNum type="arabicPeriod"/>
            </a:pPr>
            <a:r>
              <a:rPr lang="en-GB" b="1" i="0" u="none" strike="noStrike" dirty="0">
                <a:solidFill>
                  <a:srgbClr val="374151"/>
                </a:solidFill>
                <a:effectLst/>
                <a:latin typeface="Söhne"/>
              </a:rPr>
              <a:t>Communication and Advocacy</a:t>
            </a:r>
            <a:r>
              <a:rPr lang="en-GB" b="0" i="0" u="none" strike="noStrike" dirty="0">
                <a:solidFill>
                  <a:srgbClr val="374151"/>
                </a:solidFill>
                <a:effectLst/>
                <a:latin typeface="Söhne"/>
              </a:rPr>
              <a:t>: Concrete data about change can be a powerful tool for communication and advocacy. Whether it's convincing policymakers, attracting donors, or raising awareness about an issue, evidence-based narratives are more compelling.</a:t>
            </a:r>
          </a:p>
          <a:p>
            <a:pPr algn="l">
              <a:buFont typeface="+mj-lt"/>
              <a:buAutoNum type="arabicPeriod"/>
            </a:pPr>
            <a:r>
              <a:rPr lang="en-GB" b="1" i="0" u="none" strike="noStrike" dirty="0">
                <a:solidFill>
                  <a:srgbClr val="374151"/>
                </a:solidFill>
                <a:effectLst/>
                <a:latin typeface="Söhne"/>
              </a:rPr>
              <a:t>Understanding Unintended Consequences</a:t>
            </a:r>
            <a:r>
              <a:rPr lang="en-GB" b="0" i="0" u="none" strike="noStrike" dirty="0">
                <a:solidFill>
                  <a:srgbClr val="374151"/>
                </a:solidFill>
                <a:effectLst/>
                <a:latin typeface="Söhne"/>
              </a:rPr>
              <a:t>: Not all changes resulting from an intervention are anticipated. Measuring change holistically can help in capturing unintended positive or negative outcomes, providing a fuller picture of an intervention's impact.</a:t>
            </a:r>
          </a:p>
          <a:p>
            <a:pPr algn="l">
              <a:buFont typeface="+mj-lt"/>
              <a:buAutoNum type="arabicPeriod"/>
            </a:pPr>
            <a:r>
              <a:rPr lang="en-GB" b="1" i="0" u="none" strike="noStrike" dirty="0">
                <a:solidFill>
                  <a:srgbClr val="374151"/>
                </a:solidFill>
                <a:effectLst/>
                <a:latin typeface="Söhne"/>
              </a:rPr>
              <a:t>Replication and Scaling</a:t>
            </a:r>
            <a:r>
              <a:rPr lang="en-GB" b="0" i="0" u="none" strike="noStrike" dirty="0">
                <a:solidFill>
                  <a:srgbClr val="374151"/>
                </a:solidFill>
                <a:effectLst/>
                <a:latin typeface="Söhne"/>
              </a:rPr>
              <a:t>: For successful interventions that might be replicated or scaled in different contexts, understanding and measuring the exact nature of change is crucial. It provides a blueprint for what might work elsewhere and under what conditions.</a:t>
            </a:r>
          </a:p>
          <a:p>
            <a:pPr algn="l">
              <a:buFont typeface="+mj-lt"/>
              <a:buAutoNum type="arabicPeriod"/>
            </a:pPr>
            <a:r>
              <a:rPr lang="en-GB" b="1" i="0" u="none" strike="noStrike" dirty="0">
                <a:solidFill>
                  <a:srgbClr val="374151"/>
                </a:solidFill>
                <a:effectLst/>
                <a:latin typeface="Söhne"/>
              </a:rPr>
              <a:t>Building a Knowledge Base</a:t>
            </a:r>
            <a:r>
              <a:rPr lang="en-GB" b="0" i="0" u="none" strike="noStrike" dirty="0">
                <a:solidFill>
                  <a:srgbClr val="374151"/>
                </a:solidFill>
                <a:effectLst/>
                <a:latin typeface="Söhne"/>
              </a:rPr>
              <a:t>: Consistently measuring and documenting change contributes to a broader knowledge base in a field or sector. This accumulated knowledge can inform best practices, guiding principles, and the design of future interventions.</a:t>
            </a:r>
          </a:p>
          <a:p>
            <a:pPr algn="l"/>
            <a:r>
              <a:rPr lang="en-GB" b="0" i="0" u="none" strike="noStrike" dirty="0">
                <a:solidFill>
                  <a:srgbClr val="374151"/>
                </a:solidFill>
                <a:effectLst/>
                <a:latin typeface="Söhne"/>
              </a:rPr>
              <a:t>In essence, measuring change is not just about numbers or ticking boxes; it's about understanding the dynamics of interventions, maximizing their impact, ensuring accountability, and constantly refining approaches for better results.</a:t>
            </a:r>
          </a:p>
          <a:p>
            <a:endParaRPr lang="en-SE" dirty="0"/>
          </a:p>
        </p:txBody>
      </p:sp>
      <p:sp>
        <p:nvSpPr>
          <p:cNvPr id="4" name="Slide Number Placeholder 3"/>
          <p:cNvSpPr>
            <a:spLocks noGrp="1"/>
          </p:cNvSpPr>
          <p:nvPr>
            <p:ph type="sldNum" sz="quarter" idx="5"/>
          </p:nvPr>
        </p:nvSpPr>
        <p:spPr/>
        <p:txBody>
          <a:bodyPr/>
          <a:lstStyle/>
          <a:p>
            <a:fld id="{69107ADF-69C1-5A4B-9930-A02EA4D33FED}" type="slidenum">
              <a:rPr lang="en-SE" smtClean="0"/>
              <a:t>20</a:t>
            </a:fld>
            <a:endParaRPr lang="en-SE"/>
          </a:p>
        </p:txBody>
      </p:sp>
    </p:spTree>
    <p:extLst>
      <p:ext uri="{BB962C8B-B14F-4D97-AF65-F5344CB8AC3E}">
        <p14:creationId xmlns:p14="http://schemas.microsoft.com/office/powerpoint/2010/main" val="42603841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r>
              <a:rPr lang="en-GB" b="0" i="0" u="none" strike="noStrike" dirty="0">
                <a:solidFill>
                  <a:srgbClr val="374151"/>
                </a:solidFill>
                <a:effectLst/>
                <a:latin typeface="Söhne"/>
              </a:rPr>
            </a:br>
            <a:r>
              <a:rPr lang="en-GB" b="0" i="0" u="none" strike="noStrike" dirty="0">
                <a:solidFill>
                  <a:srgbClr val="374151"/>
                </a:solidFill>
                <a:effectLst/>
                <a:latin typeface="Söhne"/>
              </a:rPr>
              <a:t>Evaluation, especially in complex fields like development, education, healthcare, and social programs, is an essential process to determine the effectiveness of interventions and derive learnings. However, the evaluation process can face multiple barriers that can challenge its accuracy, efficiency, and utility. Some common barriers in evaluation include:</a:t>
            </a:r>
          </a:p>
          <a:p>
            <a:pPr algn="l">
              <a:buFont typeface="+mj-lt"/>
              <a:buAutoNum type="arabicPeriod"/>
            </a:pPr>
            <a:r>
              <a:rPr lang="en-GB" b="1" i="0" u="none" strike="noStrike" dirty="0">
                <a:solidFill>
                  <a:srgbClr val="374151"/>
                </a:solidFill>
                <a:effectLst/>
                <a:latin typeface="Söhne"/>
              </a:rPr>
              <a:t>Lack of Clear Objectives</a:t>
            </a:r>
            <a:r>
              <a:rPr lang="en-GB" b="0" i="0" u="none" strike="noStrike" dirty="0">
                <a:solidFill>
                  <a:srgbClr val="374151"/>
                </a:solidFill>
                <a:effectLst/>
                <a:latin typeface="Söhne"/>
              </a:rPr>
              <a:t>: If a project or program doesn't have clearly defined objectives from the outset, it can be challenging to evaluate its success or impact accurately.</a:t>
            </a:r>
          </a:p>
          <a:p>
            <a:pPr algn="l">
              <a:buFont typeface="+mj-lt"/>
              <a:buAutoNum type="arabicPeriod"/>
            </a:pPr>
            <a:r>
              <a:rPr lang="en-GB" b="1" i="0" u="none" strike="noStrike" dirty="0">
                <a:solidFill>
                  <a:srgbClr val="374151"/>
                </a:solidFill>
                <a:effectLst/>
                <a:latin typeface="Söhne"/>
              </a:rPr>
              <a:t>Resource Constraints</a:t>
            </a:r>
            <a:r>
              <a:rPr lang="en-GB" b="0" i="0" u="none" strike="noStrike" dirty="0">
                <a:solidFill>
                  <a:srgbClr val="374151"/>
                </a:solidFill>
                <a:effectLst/>
                <a:latin typeface="Söhne"/>
              </a:rPr>
              <a:t>: Adequate evaluation often requires funds, skilled personnel, time, and tools. In the absence of these resources, the quality and depth of evaluation can be compromised.</a:t>
            </a:r>
          </a:p>
          <a:p>
            <a:pPr algn="l">
              <a:buFont typeface="+mj-lt"/>
              <a:buAutoNum type="arabicPeriod"/>
            </a:pPr>
            <a:r>
              <a:rPr lang="en-GB" b="1" i="0" u="none" strike="noStrike" dirty="0">
                <a:solidFill>
                  <a:srgbClr val="374151"/>
                </a:solidFill>
                <a:effectLst/>
                <a:latin typeface="Söhne"/>
              </a:rPr>
              <a:t>Insufficient Data</a:t>
            </a:r>
            <a:r>
              <a:rPr lang="en-GB" b="0" i="0" u="none" strike="noStrike" dirty="0">
                <a:solidFill>
                  <a:srgbClr val="374151"/>
                </a:solidFill>
                <a:effectLst/>
                <a:latin typeface="Söhne"/>
              </a:rPr>
              <a:t>: Successful evaluations rely on accurate, comprehensive, and timely data. Barriers to data collection, such as accessibility issues, non-responsive participants, or lack of proper tools, can hinder effective evaluation.</a:t>
            </a:r>
          </a:p>
          <a:p>
            <a:pPr algn="l">
              <a:buFont typeface="+mj-lt"/>
              <a:buAutoNum type="arabicPeriod"/>
            </a:pPr>
            <a:r>
              <a:rPr lang="en-GB" b="1" i="0" u="none" strike="noStrike" dirty="0">
                <a:solidFill>
                  <a:srgbClr val="374151"/>
                </a:solidFill>
                <a:effectLst/>
                <a:latin typeface="Söhne"/>
              </a:rPr>
              <a:t>Cultural and Social Barriers</a:t>
            </a:r>
            <a:r>
              <a:rPr lang="en-GB" b="0" i="0" u="none" strike="noStrike" dirty="0">
                <a:solidFill>
                  <a:srgbClr val="374151"/>
                </a:solidFill>
                <a:effectLst/>
                <a:latin typeface="Söhne"/>
              </a:rPr>
              <a:t>: Cultural norms, beliefs, and social structures can affect participation in evaluations, the honesty of responses, and the interpretation of findings.</a:t>
            </a:r>
          </a:p>
          <a:p>
            <a:pPr algn="l">
              <a:buFont typeface="+mj-lt"/>
              <a:buAutoNum type="arabicPeriod"/>
            </a:pPr>
            <a:r>
              <a:rPr lang="en-GB" b="1" i="0" u="none" strike="noStrike" dirty="0">
                <a:solidFill>
                  <a:srgbClr val="374151"/>
                </a:solidFill>
                <a:effectLst/>
                <a:latin typeface="Söhne"/>
              </a:rPr>
              <a:t>Lack of Technical Expertise</a:t>
            </a:r>
            <a:r>
              <a:rPr lang="en-GB" b="0" i="0" u="none" strike="noStrike" dirty="0">
                <a:solidFill>
                  <a:srgbClr val="374151"/>
                </a:solidFill>
                <a:effectLst/>
                <a:latin typeface="Söhne"/>
              </a:rPr>
              <a:t>: Evaluation often requires specialized skills – from designing tools to </a:t>
            </a:r>
            <a:r>
              <a:rPr lang="en-GB" b="0" i="0" u="none" strike="noStrike" dirty="0" err="1">
                <a:solidFill>
                  <a:srgbClr val="374151"/>
                </a:solidFill>
                <a:effectLst/>
                <a:latin typeface="Söhne"/>
              </a:rPr>
              <a:t>analyzing</a:t>
            </a:r>
            <a:r>
              <a:rPr lang="en-GB" b="0" i="0" u="none" strike="noStrike" dirty="0">
                <a:solidFill>
                  <a:srgbClr val="374151"/>
                </a:solidFill>
                <a:effectLst/>
                <a:latin typeface="Söhne"/>
              </a:rPr>
              <a:t> data. A lack of expertise can affect the reliability and validity of the evaluation findings.</a:t>
            </a:r>
          </a:p>
          <a:p>
            <a:pPr algn="l">
              <a:buFont typeface="+mj-lt"/>
              <a:buAutoNum type="arabicPeriod"/>
            </a:pPr>
            <a:r>
              <a:rPr lang="en-GB" b="1" i="0" u="none" strike="noStrike" dirty="0">
                <a:solidFill>
                  <a:srgbClr val="374151"/>
                </a:solidFill>
                <a:effectLst/>
                <a:latin typeface="Söhne"/>
              </a:rPr>
              <a:t>Political and Organizational Interference</a:t>
            </a:r>
            <a:r>
              <a:rPr lang="en-GB" b="0" i="0" u="none" strike="noStrike" dirty="0">
                <a:solidFill>
                  <a:srgbClr val="374151"/>
                </a:solidFill>
                <a:effectLst/>
                <a:latin typeface="Söhne"/>
              </a:rPr>
              <a:t>: Sometimes, there might be pressure from stakeholders, funders, or organizational leaders to present results in a particular light, leading to biased evaluations.</a:t>
            </a:r>
          </a:p>
          <a:p>
            <a:pPr algn="l">
              <a:buFont typeface="+mj-lt"/>
              <a:buAutoNum type="arabicPeriod"/>
            </a:pPr>
            <a:r>
              <a:rPr lang="en-GB" b="1" i="0" u="none" strike="noStrike" dirty="0">
                <a:solidFill>
                  <a:srgbClr val="374151"/>
                </a:solidFill>
                <a:effectLst/>
                <a:latin typeface="Söhne"/>
              </a:rPr>
              <a:t>Poorly Defined Indicators</a:t>
            </a:r>
            <a:r>
              <a:rPr lang="en-GB" b="0" i="0" u="none" strike="noStrike" dirty="0">
                <a:solidFill>
                  <a:srgbClr val="374151"/>
                </a:solidFill>
                <a:effectLst/>
                <a:latin typeface="Söhne"/>
              </a:rPr>
              <a:t>: Without clearly defined and measurable indicators, it's challenging to gauge progress or impact.</a:t>
            </a:r>
          </a:p>
          <a:p>
            <a:pPr algn="l">
              <a:buFont typeface="+mj-lt"/>
              <a:buAutoNum type="arabicPeriod"/>
            </a:pPr>
            <a:r>
              <a:rPr lang="en-GB" b="1" i="0" u="none" strike="noStrike" dirty="0">
                <a:solidFill>
                  <a:srgbClr val="374151"/>
                </a:solidFill>
                <a:effectLst/>
                <a:latin typeface="Söhne"/>
              </a:rPr>
              <a:t>Complexity of Interventions</a:t>
            </a:r>
            <a:r>
              <a:rPr lang="en-GB" b="0" i="0" u="none" strike="noStrike" dirty="0">
                <a:solidFill>
                  <a:srgbClr val="374151"/>
                </a:solidFill>
                <a:effectLst/>
                <a:latin typeface="Söhne"/>
              </a:rPr>
              <a:t>: Some programs are multifaceted and operate in dynamic environments. This complexity can make it difficult to attribute observed changes directly to the intervention.</a:t>
            </a:r>
          </a:p>
          <a:p>
            <a:pPr algn="l">
              <a:buFont typeface="+mj-lt"/>
              <a:buAutoNum type="arabicPeriod"/>
            </a:pPr>
            <a:r>
              <a:rPr lang="en-GB" b="1" i="0" u="none" strike="noStrike" dirty="0">
                <a:solidFill>
                  <a:srgbClr val="374151"/>
                </a:solidFill>
                <a:effectLst/>
                <a:latin typeface="Söhne"/>
              </a:rPr>
              <a:t>Short-Term Focus</a:t>
            </a:r>
            <a:r>
              <a:rPr lang="en-GB" b="0" i="0" u="none" strike="noStrike" dirty="0">
                <a:solidFill>
                  <a:srgbClr val="374151"/>
                </a:solidFill>
                <a:effectLst/>
                <a:latin typeface="Söhne"/>
              </a:rPr>
              <a:t>: Some evaluations only focus on immediate outputs rather than long-term outcomes or impacts, thus offering a limited view of a program's effectiveness.</a:t>
            </a:r>
          </a:p>
          <a:p>
            <a:pPr algn="l">
              <a:buFont typeface="+mj-lt"/>
              <a:buAutoNum type="arabicPeriod"/>
            </a:pPr>
            <a:r>
              <a:rPr lang="en-GB" b="1" i="0" u="none" strike="noStrike" dirty="0">
                <a:solidFill>
                  <a:srgbClr val="374151"/>
                </a:solidFill>
                <a:effectLst/>
                <a:latin typeface="Söhne"/>
              </a:rPr>
              <a:t>Lack of Stakeholder Engagement</a:t>
            </a:r>
            <a:r>
              <a:rPr lang="en-GB" b="0" i="0" u="none" strike="noStrike" dirty="0">
                <a:solidFill>
                  <a:srgbClr val="374151"/>
                </a:solidFill>
                <a:effectLst/>
                <a:latin typeface="Söhne"/>
              </a:rPr>
              <a:t>: For evaluations to be useful and accurate, they often need input and participation from various stakeholders – from beneficiaries to implementing staff. Lack of this engagement can hinder comprehensive understanding and acceptance of findings.</a:t>
            </a:r>
          </a:p>
          <a:p>
            <a:pPr algn="l">
              <a:buFont typeface="+mj-lt"/>
              <a:buAutoNum type="arabicPeriod"/>
            </a:pPr>
            <a:r>
              <a:rPr lang="en-GB" b="1" i="0" u="none" strike="noStrike" dirty="0">
                <a:solidFill>
                  <a:srgbClr val="374151"/>
                </a:solidFill>
                <a:effectLst/>
                <a:latin typeface="Söhne"/>
              </a:rPr>
              <a:t>Expectations of Positive Results</a:t>
            </a:r>
            <a:r>
              <a:rPr lang="en-GB" b="0" i="0" u="none" strike="noStrike" dirty="0">
                <a:solidFill>
                  <a:srgbClr val="374151"/>
                </a:solidFill>
                <a:effectLst/>
                <a:latin typeface="Söhne"/>
              </a:rPr>
              <a:t>: There might be an implicit expectation that evaluations should always show positive results, leading to potential biases in data collection, analysis, or reporting.</a:t>
            </a:r>
          </a:p>
          <a:p>
            <a:pPr algn="l">
              <a:buFont typeface="+mj-lt"/>
              <a:buAutoNum type="arabicPeriod"/>
            </a:pPr>
            <a:r>
              <a:rPr lang="en-GB" b="1" i="0" u="none" strike="noStrike" dirty="0">
                <a:solidFill>
                  <a:srgbClr val="374151"/>
                </a:solidFill>
                <a:effectLst/>
                <a:latin typeface="Söhne"/>
              </a:rPr>
              <a:t>Challenges in Generalizing Findings</a:t>
            </a:r>
            <a:r>
              <a:rPr lang="en-GB" b="0" i="0" u="none" strike="noStrike" dirty="0">
                <a:solidFill>
                  <a:srgbClr val="374151"/>
                </a:solidFill>
                <a:effectLst/>
                <a:latin typeface="Söhne"/>
              </a:rPr>
              <a:t>: Findings from one context or group may not necessarily apply to another, limiting the ability to generalize outcomes and impacts.</a:t>
            </a:r>
          </a:p>
          <a:p>
            <a:pPr algn="l">
              <a:buFont typeface="+mj-lt"/>
              <a:buAutoNum type="arabicPeriod"/>
            </a:pPr>
            <a:r>
              <a:rPr lang="en-GB" b="1" i="0" u="none" strike="noStrike" dirty="0">
                <a:solidFill>
                  <a:srgbClr val="374151"/>
                </a:solidFill>
                <a:effectLst/>
                <a:latin typeface="Söhne"/>
              </a:rPr>
              <a:t>Rapidly Changing Environments</a:t>
            </a:r>
            <a:r>
              <a:rPr lang="en-GB" b="0" i="0" u="none" strike="noStrike" dirty="0">
                <a:solidFill>
                  <a:srgbClr val="374151"/>
                </a:solidFill>
                <a:effectLst/>
                <a:latin typeface="Söhne"/>
              </a:rPr>
              <a:t>: In fast-changing contexts, like crises or technological innovations, the results of an intervention can quickly become outdated, making evaluations challenging to conduct meaningfully.</a:t>
            </a:r>
          </a:p>
          <a:p>
            <a:pPr algn="l"/>
            <a:r>
              <a:rPr lang="en-GB" b="0" i="0" u="none" strike="noStrike" dirty="0">
                <a:solidFill>
                  <a:srgbClr val="374151"/>
                </a:solidFill>
                <a:effectLst/>
                <a:latin typeface="Söhne"/>
              </a:rPr>
              <a:t>Overcoming these barriers often requires a blend of technical expertise, stakeholder engagement, clear communication, and an organizational culture that values learning and transparency. By acknowledging and addressing these barriers, organizations can enhance the accuracy and utility of their evaluations, leading to more effective and impactful programs.</a:t>
            </a:r>
          </a:p>
          <a:p>
            <a:endParaRPr lang="en-SE" dirty="0"/>
          </a:p>
        </p:txBody>
      </p:sp>
      <p:sp>
        <p:nvSpPr>
          <p:cNvPr id="4" name="Slide Number Placeholder 3"/>
          <p:cNvSpPr>
            <a:spLocks noGrp="1"/>
          </p:cNvSpPr>
          <p:nvPr>
            <p:ph type="sldNum" sz="quarter" idx="5"/>
          </p:nvPr>
        </p:nvSpPr>
        <p:spPr/>
        <p:txBody>
          <a:bodyPr/>
          <a:lstStyle/>
          <a:p>
            <a:fld id="{69107ADF-69C1-5A4B-9930-A02EA4D33FED}" type="slidenum">
              <a:rPr lang="en-SE" smtClean="0"/>
              <a:t>24</a:t>
            </a:fld>
            <a:endParaRPr lang="en-SE"/>
          </a:p>
        </p:txBody>
      </p:sp>
    </p:spTree>
    <p:extLst>
      <p:ext uri="{BB962C8B-B14F-4D97-AF65-F5344CB8AC3E}">
        <p14:creationId xmlns:p14="http://schemas.microsoft.com/office/powerpoint/2010/main" val="25960757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3179D-E8E9-E3EA-35D5-600D208EC14B}"/>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SE"/>
          </a:p>
        </p:txBody>
      </p:sp>
      <p:sp>
        <p:nvSpPr>
          <p:cNvPr id="3" name="Subtitle 2">
            <a:extLst>
              <a:ext uri="{FF2B5EF4-FFF2-40B4-BE49-F238E27FC236}">
                <a16:creationId xmlns:a16="http://schemas.microsoft.com/office/drawing/2014/main" id="{75B89B85-DB29-8CD7-3AAE-0C7D8A02ACA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SE"/>
          </a:p>
        </p:txBody>
      </p:sp>
    </p:spTree>
    <p:extLst>
      <p:ext uri="{BB962C8B-B14F-4D97-AF65-F5344CB8AC3E}">
        <p14:creationId xmlns:p14="http://schemas.microsoft.com/office/powerpoint/2010/main" val="18457649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307A5-4DC7-1BEC-3FDB-979134770DC9}"/>
              </a:ext>
            </a:extLst>
          </p:cNvPr>
          <p:cNvSpPr>
            <a:spLocks noGrp="1"/>
          </p:cNvSpPr>
          <p:nvPr>
            <p:ph type="title"/>
          </p:nvPr>
        </p:nvSpPr>
        <p:spPr/>
        <p:txBody>
          <a:bodyPr/>
          <a:lstStyle/>
          <a:p>
            <a:r>
              <a:rPr lang="en-GB"/>
              <a:t>Click to edit Master title style</a:t>
            </a:r>
            <a:endParaRPr lang="en-SE"/>
          </a:p>
        </p:txBody>
      </p:sp>
      <p:sp>
        <p:nvSpPr>
          <p:cNvPr id="3" name="Vertical Text Placeholder 2">
            <a:extLst>
              <a:ext uri="{FF2B5EF4-FFF2-40B4-BE49-F238E27FC236}">
                <a16:creationId xmlns:a16="http://schemas.microsoft.com/office/drawing/2014/main" id="{8D4E0F90-C813-648E-2596-CCCDB183444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4" name="Date Placeholder 3">
            <a:extLst>
              <a:ext uri="{FF2B5EF4-FFF2-40B4-BE49-F238E27FC236}">
                <a16:creationId xmlns:a16="http://schemas.microsoft.com/office/drawing/2014/main" id="{927869CE-9132-EE61-FA52-BA7AD4776A40}"/>
              </a:ext>
            </a:extLst>
          </p:cNvPr>
          <p:cNvSpPr>
            <a:spLocks noGrp="1"/>
          </p:cNvSpPr>
          <p:nvPr>
            <p:ph type="dt" sz="half" idx="10"/>
          </p:nvPr>
        </p:nvSpPr>
        <p:spPr>
          <a:xfrm>
            <a:off x="838200" y="6356350"/>
            <a:ext cx="2743200" cy="365125"/>
          </a:xfrm>
          <a:prstGeom prst="rect">
            <a:avLst/>
          </a:prstGeom>
        </p:spPr>
        <p:txBody>
          <a:bodyPr/>
          <a:lstStyle/>
          <a:p>
            <a:fld id="{5706EFCD-9E10-D444-B141-9B23EA676C6C}" type="datetimeFigureOut">
              <a:rPr lang="en-SE" smtClean="0"/>
              <a:t>2024-01-13</a:t>
            </a:fld>
            <a:endParaRPr lang="en-SE"/>
          </a:p>
        </p:txBody>
      </p:sp>
      <p:sp>
        <p:nvSpPr>
          <p:cNvPr id="5" name="Footer Placeholder 4">
            <a:extLst>
              <a:ext uri="{FF2B5EF4-FFF2-40B4-BE49-F238E27FC236}">
                <a16:creationId xmlns:a16="http://schemas.microsoft.com/office/drawing/2014/main" id="{426063DB-CC34-9C76-201D-9521D56A93F8}"/>
              </a:ext>
            </a:extLst>
          </p:cNvPr>
          <p:cNvSpPr>
            <a:spLocks noGrp="1"/>
          </p:cNvSpPr>
          <p:nvPr>
            <p:ph type="ftr" sz="quarter" idx="11"/>
          </p:nvPr>
        </p:nvSpPr>
        <p:spPr>
          <a:xfrm>
            <a:off x="4038600" y="6356350"/>
            <a:ext cx="4114800" cy="365125"/>
          </a:xfrm>
          <a:prstGeom prst="rect">
            <a:avLst/>
          </a:prstGeom>
        </p:spPr>
        <p:txBody>
          <a:bodyPr/>
          <a:lstStyle/>
          <a:p>
            <a:endParaRPr lang="en-SE"/>
          </a:p>
        </p:txBody>
      </p:sp>
      <p:sp>
        <p:nvSpPr>
          <p:cNvPr id="6" name="Slide Number Placeholder 5">
            <a:extLst>
              <a:ext uri="{FF2B5EF4-FFF2-40B4-BE49-F238E27FC236}">
                <a16:creationId xmlns:a16="http://schemas.microsoft.com/office/drawing/2014/main" id="{408370E2-DD8D-4EB9-D006-29F9ABCEB149}"/>
              </a:ext>
            </a:extLst>
          </p:cNvPr>
          <p:cNvSpPr>
            <a:spLocks noGrp="1"/>
          </p:cNvSpPr>
          <p:nvPr>
            <p:ph type="sldNum" sz="quarter" idx="12"/>
          </p:nvPr>
        </p:nvSpPr>
        <p:spPr>
          <a:xfrm>
            <a:off x="8610600" y="6356350"/>
            <a:ext cx="2743200" cy="365125"/>
          </a:xfrm>
          <a:prstGeom prst="rect">
            <a:avLst/>
          </a:prstGeom>
        </p:spPr>
        <p:txBody>
          <a:bodyPr/>
          <a:lstStyle/>
          <a:p>
            <a:fld id="{316871F5-4C52-B64A-ACD4-0F293C289581}" type="slidenum">
              <a:rPr lang="en-SE" smtClean="0"/>
              <a:t>‹#›</a:t>
            </a:fld>
            <a:endParaRPr lang="en-SE"/>
          </a:p>
        </p:txBody>
      </p:sp>
    </p:spTree>
    <p:extLst>
      <p:ext uri="{BB962C8B-B14F-4D97-AF65-F5344CB8AC3E}">
        <p14:creationId xmlns:p14="http://schemas.microsoft.com/office/powerpoint/2010/main" val="33829659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9787589-EAF7-7FD7-F2EC-6EBA2A3283E4}"/>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SE"/>
          </a:p>
        </p:txBody>
      </p:sp>
      <p:sp>
        <p:nvSpPr>
          <p:cNvPr id="3" name="Vertical Text Placeholder 2">
            <a:extLst>
              <a:ext uri="{FF2B5EF4-FFF2-40B4-BE49-F238E27FC236}">
                <a16:creationId xmlns:a16="http://schemas.microsoft.com/office/drawing/2014/main" id="{98F28D9D-9C67-F350-392F-B149C909434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4" name="Date Placeholder 3">
            <a:extLst>
              <a:ext uri="{FF2B5EF4-FFF2-40B4-BE49-F238E27FC236}">
                <a16:creationId xmlns:a16="http://schemas.microsoft.com/office/drawing/2014/main" id="{8D2DD0BF-8FCE-1370-F91F-8098E20D0D50}"/>
              </a:ext>
            </a:extLst>
          </p:cNvPr>
          <p:cNvSpPr>
            <a:spLocks noGrp="1"/>
          </p:cNvSpPr>
          <p:nvPr>
            <p:ph type="dt" sz="half" idx="10"/>
          </p:nvPr>
        </p:nvSpPr>
        <p:spPr>
          <a:xfrm>
            <a:off x="838200" y="6356350"/>
            <a:ext cx="2743200" cy="365125"/>
          </a:xfrm>
          <a:prstGeom prst="rect">
            <a:avLst/>
          </a:prstGeom>
        </p:spPr>
        <p:txBody>
          <a:bodyPr/>
          <a:lstStyle/>
          <a:p>
            <a:fld id="{5706EFCD-9E10-D444-B141-9B23EA676C6C}" type="datetimeFigureOut">
              <a:rPr lang="en-SE" smtClean="0"/>
              <a:t>2024-01-13</a:t>
            </a:fld>
            <a:endParaRPr lang="en-SE"/>
          </a:p>
        </p:txBody>
      </p:sp>
      <p:sp>
        <p:nvSpPr>
          <p:cNvPr id="5" name="Footer Placeholder 4">
            <a:extLst>
              <a:ext uri="{FF2B5EF4-FFF2-40B4-BE49-F238E27FC236}">
                <a16:creationId xmlns:a16="http://schemas.microsoft.com/office/drawing/2014/main" id="{84033D41-00BB-F0AC-11EF-165F08B4ADBE}"/>
              </a:ext>
            </a:extLst>
          </p:cNvPr>
          <p:cNvSpPr>
            <a:spLocks noGrp="1"/>
          </p:cNvSpPr>
          <p:nvPr>
            <p:ph type="ftr" sz="quarter" idx="11"/>
          </p:nvPr>
        </p:nvSpPr>
        <p:spPr>
          <a:xfrm>
            <a:off x="4038600" y="6356350"/>
            <a:ext cx="4114800" cy="365125"/>
          </a:xfrm>
          <a:prstGeom prst="rect">
            <a:avLst/>
          </a:prstGeom>
        </p:spPr>
        <p:txBody>
          <a:bodyPr/>
          <a:lstStyle/>
          <a:p>
            <a:endParaRPr lang="en-SE"/>
          </a:p>
        </p:txBody>
      </p:sp>
      <p:sp>
        <p:nvSpPr>
          <p:cNvPr id="6" name="Slide Number Placeholder 5">
            <a:extLst>
              <a:ext uri="{FF2B5EF4-FFF2-40B4-BE49-F238E27FC236}">
                <a16:creationId xmlns:a16="http://schemas.microsoft.com/office/drawing/2014/main" id="{6344EC5C-F93C-2349-D975-91319D085E64}"/>
              </a:ext>
            </a:extLst>
          </p:cNvPr>
          <p:cNvSpPr>
            <a:spLocks noGrp="1"/>
          </p:cNvSpPr>
          <p:nvPr>
            <p:ph type="sldNum" sz="quarter" idx="12"/>
          </p:nvPr>
        </p:nvSpPr>
        <p:spPr>
          <a:xfrm>
            <a:off x="8610600" y="6356350"/>
            <a:ext cx="2743200" cy="365125"/>
          </a:xfrm>
          <a:prstGeom prst="rect">
            <a:avLst/>
          </a:prstGeom>
        </p:spPr>
        <p:txBody>
          <a:bodyPr/>
          <a:lstStyle/>
          <a:p>
            <a:fld id="{316871F5-4C52-B64A-ACD4-0F293C289581}" type="slidenum">
              <a:rPr lang="en-SE" smtClean="0"/>
              <a:t>‹#›</a:t>
            </a:fld>
            <a:endParaRPr lang="en-SE"/>
          </a:p>
        </p:txBody>
      </p:sp>
    </p:spTree>
    <p:extLst>
      <p:ext uri="{BB962C8B-B14F-4D97-AF65-F5344CB8AC3E}">
        <p14:creationId xmlns:p14="http://schemas.microsoft.com/office/powerpoint/2010/main" val="29205108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4F669-B068-836D-61D4-2A4838C78116}"/>
              </a:ext>
            </a:extLst>
          </p:cNvPr>
          <p:cNvSpPr>
            <a:spLocks noGrp="1"/>
          </p:cNvSpPr>
          <p:nvPr>
            <p:ph type="title"/>
          </p:nvPr>
        </p:nvSpPr>
        <p:spPr>
          <a:xfrm>
            <a:off x="838200" y="365125"/>
            <a:ext cx="10515600" cy="874395"/>
          </a:xfrm>
        </p:spPr>
        <p:txBody>
          <a:bodyPr/>
          <a:lstStyle/>
          <a:p>
            <a:r>
              <a:rPr lang="en-GB"/>
              <a:t>Click to edit Master title style</a:t>
            </a:r>
            <a:endParaRPr lang="en-SE"/>
          </a:p>
        </p:txBody>
      </p:sp>
      <p:sp>
        <p:nvSpPr>
          <p:cNvPr id="3" name="Content Placeholder 2">
            <a:extLst>
              <a:ext uri="{FF2B5EF4-FFF2-40B4-BE49-F238E27FC236}">
                <a16:creationId xmlns:a16="http://schemas.microsoft.com/office/drawing/2014/main" id="{5F185C74-0254-0336-1B45-B061659A5D01}"/>
              </a:ext>
            </a:extLst>
          </p:cNvPr>
          <p:cNvSpPr>
            <a:spLocks noGrp="1"/>
          </p:cNvSpPr>
          <p:nvPr>
            <p:ph idx="1"/>
          </p:nvPr>
        </p:nvSpPr>
        <p:spPr>
          <a:xfrm>
            <a:off x="838200" y="1371600"/>
            <a:ext cx="10515600" cy="480536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Tree>
    <p:extLst>
      <p:ext uri="{BB962C8B-B14F-4D97-AF65-F5344CB8AC3E}">
        <p14:creationId xmlns:p14="http://schemas.microsoft.com/office/powerpoint/2010/main" val="32505986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B3096-5530-0861-0508-3A56D9D70718}"/>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SE"/>
          </a:p>
        </p:txBody>
      </p:sp>
      <p:sp>
        <p:nvSpPr>
          <p:cNvPr id="3" name="Text Placeholder 2">
            <a:extLst>
              <a:ext uri="{FF2B5EF4-FFF2-40B4-BE49-F238E27FC236}">
                <a16:creationId xmlns:a16="http://schemas.microsoft.com/office/drawing/2014/main" id="{419DF0C6-F634-D4EC-8A3D-15565EF7ACE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3847118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E2962-CBB6-A5E1-9616-80A8151266CD}"/>
              </a:ext>
            </a:extLst>
          </p:cNvPr>
          <p:cNvSpPr>
            <a:spLocks noGrp="1"/>
          </p:cNvSpPr>
          <p:nvPr>
            <p:ph type="title"/>
          </p:nvPr>
        </p:nvSpPr>
        <p:spPr>
          <a:xfrm>
            <a:off x="838200" y="365125"/>
            <a:ext cx="10515600" cy="742315"/>
          </a:xfrm>
        </p:spPr>
        <p:txBody>
          <a:bodyPr/>
          <a:lstStyle/>
          <a:p>
            <a:r>
              <a:rPr lang="en-GB"/>
              <a:t>Click to edit Master title style</a:t>
            </a:r>
            <a:endParaRPr lang="en-SE"/>
          </a:p>
        </p:txBody>
      </p:sp>
      <p:sp>
        <p:nvSpPr>
          <p:cNvPr id="3" name="Content Placeholder 2">
            <a:extLst>
              <a:ext uri="{FF2B5EF4-FFF2-40B4-BE49-F238E27FC236}">
                <a16:creationId xmlns:a16="http://schemas.microsoft.com/office/drawing/2014/main" id="{BBA233BE-4880-12D2-FA56-FC85E6CFDFED}"/>
              </a:ext>
            </a:extLst>
          </p:cNvPr>
          <p:cNvSpPr>
            <a:spLocks noGrp="1"/>
          </p:cNvSpPr>
          <p:nvPr>
            <p:ph sz="half" idx="1"/>
          </p:nvPr>
        </p:nvSpPr>
        <p:spPr>
          <a:xfrm>
            <a:off x="838200" y="1361440"/>
            <a:ext cx="5181600" cy="4815523"/>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SE" dirty="0"/>
          </a:p>
        </p:txBody>
      </p:sp>
      <p:sp>
        <p:nvSpPr>
          <p:cNvPr id="4" name="Content Placeholder 3">
            <a:extLst>
              <a:ext uri="{FF2B5EF4-FFF2-40B4-BE49-F238E27FC236}">
                <a16:creationId xmlns:a16="http://schemas.microsoft.com/office/drawing/2014/main" id="{81BBFA12-D6DF-9E5F-5131-F67A929604E3}"/>
              </a:ext>
            </a:extLst>
          </p:cNvPr>
          <p:cNvSpPr>
            <a:spLocks noGrp="1"/>
          </p:cNvSpPr>
          <p:nvPr>
            <p:ph sz="half" idx="2"/>
          </p:nvPr>
        </p:nvSpPr>
        <p:spPr>
          <a:xfrm>
            <a:off x="6172200" y="1361440"/>
            <a:ext cx="5181600" cy="4815523"/>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SE" dirty="0"/>
          </a:p>
        </p:txBody>
      </p:sp>
    </p:spTree>
    <p:extLst>
      <p:ext uri="{BB962C8B-B14F-4D97-AF65-F5344CB8AC3E}">
        <p14:creationId xmlns:p14="http://schemas.microsoft.com/office/powerpoint/2010/main" val="12329688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7BA29-5628-36A3-2761-0E7FC6E0810C}"/>
              </a:ext>
            </a:extLst>
          </p:cNvPr>
          <p:cNvSpPr>
            <a:spLocks noGrp="1"/>
          </p:cNvSpPr>
          <p:nvPr>
            <p:ph type="title"/>
          </p:nvPr>
        </p:nvSpPr>
        <p:spPr>
          <a:xfrm>
            <a:off x="839788" y="365125"/>
            <a:ext cx="10515600" cy="1325563"/>
          </a:xfrm>
        </p:spPr>
        <p:txBody>
          <a:bodyPr/>
          <a:lstStyle/>
          <a:p>
            <a:r>
              <a:rPr lang="en-GB"/>
              <a:t>Click to edit Master title style</a:t>
            </a:r>
            <a:endParaRPr lang="en-SE"/>
          </a:p>
        </p:txBody>
      </p:sp>
      <p:sp>
        <p:nvSpPr>
          <p:cNvPr id="3" name="Text Placeholder 2">
            <a:extLst>
              <a:ext uri="{FF2B5EF4-FFF2-40B4-BE49-F238E27FC236}">
                <a16:creationId xmlns:a16="http://schemas.microsoft.com/office/drawing/2014/main" id="{CC3A6EB6-804D-D929-87AC-F81224EEE2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BD7CE9EE-D558-A4DF-6E49-AF196192C3D9}"/>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5" name="Text Placeholder 4">
            <a:extLst>
              <a:ext uri="{FF2B5EF4-FFF2-40B4-BE49-F238E27FC236}">
                <a16:creationId xmlns:a16="http://schemas.microsoft.com/office/drawing/2014/main" id="{A22AEEF9-3009-ECFE-1246-06D673405B3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B21157B5-6FB0-0FE1-6228-F1997AF07118}"/>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7" name="Date Placeholder 6">
            <a:extLst>
              <a:ext uri="{FF2B5EF4-FFF2-40B4-BE49-F238E27FC236}">
                <a16:creationId xmlns:a16="http://schemas.microsoft.com/office/drawing/2014/main" id="{C7B02BFE-CF35-6592-404A-0E1600F125B6}"/>
              </a:ext>
            </a:extLst>
          </p:cNvPr>
          <p:cNvSpPr>
            <a:spLocks noGrp="1"/>
          </p:cNvSpPr>
          <p:nvPr>
            <p:ph type="dt" sz="half" idx="10"/>
          </p:nvPr>
        </p:nvSpPr>
        <p:spPr>
          <a:xfrm>
            <a:off x="838200" y="6356350"/>
            <a:ext cx="2743200" cy="365125"/>
          </a:xfrm>
          <a:prstGeom prst="rect">
            <a:avLst/>
          </a:prstGeom>
        </p:spPr>
        <p:txBody>
          <a:bodyPr/>
          <a:lstStyle/>
          <a:p>
            <a:fld id="{5706EFCD-9E10-D444-B141-9B23EA676C6C}" type="datetimeFigureOut">
              <a:rPr lang="en-SE" smtClean="0"/>
              <a:t>2024-01-13</a:t>
            </a:fld>
            <a:endParaRPr lang="en-SE"/>
          </a:p>
        </p:txBody>
      </p:sp>
      <p:sp>
        <p:nvSpPr>
          <p:cNvPr id="8" name="Footer Placeholder 7">
            <a:extLst>
              <a:ext uri="{FF2B5EF4-FFF2-40B4-BE49-F238E27FC236}">
                <a16:creationId xmlns:a16="http://schemas.microsoft.com/office/drawing/2014/main" id="{D8A930C2-AFB0-D70C-A7DB-0AFAFEE480A6}"/>
              </a:ext>
            </a:extLst>
          </p:cNvPr>
          <p:cNvSpPr>
            <a:spLocks noGrp="1"/>
          </p:cNvSpPr>
          <p:nvPr>
            <p:ph type="ftr" sz="quarter" idx="11"/>
          </p:nvPr>
        </p:nvSpPr>
        <p:spPr>
          <a:xfrm>
            <a:off x="4038600" y="6356350"/>
            <a:ext cx="4114800" cy="365125"/>
          </a:xfrm>
          <a:prstGeom prst="rect">
            <a:avLst/>
          </a:prstGeom>
        </p:spPr>
        <p:txBody>
          <a:bodyPr/>
          <a:lstStyle/>
          <a:p>
            <a:endParaRPr lang="en-SE"/>
          </a:p>
        </p:txBody>
      </p:sp>
      <p:sp>
        <p:nvSpPr>
          <p:cNvPr id="9" name="Slide Number Placeholder 8">
            <a:extLst>
              <a:ext uri="{FF2B5EF4-FFF2-40B4-BE49-F238E27FC236}">
                <a16:creationId xmlns:a16="http://schemas.microsoft.com/office/drawing/2014/main" id="{4DB32882-E567-3516-777B-1FB7A5BDB735}"/>
              </a:ext>
            </a:extLst>
          </p:cNvPr>
          <p:cNvSpPr>
            <a:spLocks noGrp="1"/>
          </p:cNvSpPr>
          <p:nvPr>
            <p:ph type="sldNum" sz="quarter" idx="12"/>
          </p:nvPr>
        </p:nvSpPr>
        <p:spPr>
          <a:xfrm>
            <a:off x="8610600" y="6356350"/>
            <a:ext cx="2743200" cy="365125"/>
          </a:xfrm>
          <a:prstGeom prst="rect">
            <a:avLst/>
          </a:prstGeom>
        </p:spPr>
        <p:txBody>
          <a:bodyPr/>
          <a:lstStyle/>
          <a:p>
            <a:fld id="{316871F5-4C52-B64A-ACD4-0F293C289581}" type="slidenum">
              <a:rPr lang="en-SE" smtClean="0"/>
              <a:t>‹#›</a:t>
            </a:fld>
            <a:endParaRPr lang="en-SE"/>
          </a:p>
        </p:txBody>
      </p:sp>
    </p:spTree>
    <p:extLst>
      <p:ext uri="{BB962C8B-B14F-4D97-AF65-F5344CB8AC3E}">
        <p14:creationId xmlns:p14="http://schemas.microsoft.com/office/powerpoint/2010/main" val="29604004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88BB7-0C64-AC13-8355-4B321CB049D3}"/>
              </a:ext>
            </a:extLst>
          </p:cNvPr>
          <p:cNvSpPr>
            <a:spLocks noGrp="1"/>
          </p:cNvSpPr>
          <p:nvPr>
            <p:ph type="title"/>
          </p:nvPr>
        </p:nvSpPr>
        <p:spPr/>
        <p:txBody>
          <a:bodyPr/>
          <a:lstStyle/>
          <a:p>
            <a:r>
              <a:rPr lang="en-GB"/>
              <a:t>Click to edit Master title style</a:t>
            </a:r>
            <a:endParaRPr lang="en-SE"/>
          </a:p>
        </p:txBody>
      </p:sp>
      <p:sp>
        <p:nvSpPr>
          <p:cNvPr id="3" name="Date Placeholder 2">
            <a:extLst>
              <a:ext uri="{FF2B5EF4-FFF2-40B4-BE49-F238E27FC236}">
                <a16:creationId xmlns:a16="http://schemas.microsoft.com/office/drawing/2014/main" id="{7979993E-B2FE-38A6-9365-78334A1A51C3}"/>
              </a:ext>
            </a:extLst>
          </p:cNvPr>
          <p:cNvSpPr>
            <a:spLocks noGrp="1"/>
          </p:cNvSpPr>
          <p:nvPr>
            <p:ph type="dt" sz="half" idx="10"/>
          </p:nvPr>
        </p:nvSpPr>
        <p:spPr>
          <a:xfrm>
            <a:off x="838200" y="6356350"/>
            <a:ext cx="2743200" cy="365125"/>
          </a:xfrm>
          <a:prstGeom prst="rect">
            <a:avLst/>
          </a:prstGeom>
        </p:spPr>
        <p:txBody>
          <a:bodyPr/>
          <a:lstStyle/>
          <a:p>
            <a:fld id="{5706EFCD-9E10-D444-B141-9B23EA676C6C}" type="datetimeFigureOut">
              <a:rPr lang="en-SE" smtClean="0"/>
              <a:t>2024-01-13</a:t>
            </a:fld>
            <a:endParaRPr lang="en-SE"/>
          </a:p>
        </p:txBody>
      </p:sp>
      <p:sp>
        <p:nvSpPr>
          <p:cNvPr id="4" name="Footer Placeholder 3">
            <a:extLst>
              <a:ext uri="{FF2B5EF4-FFF2-40B4-BE49-F238E27FC236}">
                <a16:creationId xmlns:a16="http://schemas.microsoft.com/office/drawing/2014/main" id="{586A1F94-D559-80C1-95D2-0856570B9393}"/>
              </a:ext>
            </a:extLst>
          </p:cNvPr>
          <p:cNvSpPr>
            <a:spLocks noGrp="1"/>
          </p:cNvSpPr>
          <p:nvPr>
            <p:ph type="ftr" sz="quarter" idx="11"/>
          </p:nvPr>
        </p:nvSpPr>
        <p:spPr>
          <a:xfrm>
            <a:off x="4038600" y="6356350"/>
            <a:ext cx="4114800" cy="365125"/>
          </a:xfrm>
          <a:prstGeom prst="rect">
            <a:avLst/>
          </a:prstGeom>
        </p:spPr>
        <p:txBody>
          <a:bodyPr/>
          <a:lstStyle/>
          <a:p>
            <a:endParaRPr lang="en-SE"/>
          </a:p>
        </p:txBody>
      </p:sp>
      <p:sp>
        <p:nvSpPr>
          <p:cNvPr id="5" name="Slide Number Placeholder 4">
            <a:extLst>
              <a:ext uri="{FF2B5EF4-FFF2-40B4-BE49-F238E27FC236}">
                <a16:creationId xmlns:a16="http://schemas.microsoft.com/office/drawing/2014/main" id="{0C92DB70-1391-1732-2CC3-BB2DEEEA0EB4}"/>
              </a:ext>
            </a:extLst>
          </p:cNvPr>
          <p:cNvSpPr>
            <a:spLocks noGrp="1"/>
          </p:cNvSpPr>
          <p:nvPr>
            <p:ph type="sldNum" sz="quarter" idx="12"/>
          </p:nvPr>
        </p:nvSpPr>
        <p:spPr>
          <a:xfrm>
            <a:off x="8610600" y="6356350"/>
            <a:ext cx="2743200" cy="365125"/>
          </a:xfrm>
          <a:prstGeom prst="rect">
            <a:avLst/>
          </a:prstGeom>
        </p:spPr>
        <p:txBody>
          <a:bodyPr/>
          <a:lstStyle/>
          <a:p>
            <a:fld id="{316871F5-4C52-B64A-ACD4-0F293C289581}" type="slidenum">
              <a:rPr lang="en-SE" smtClean="0"/>
              <a:t>‹#›</a:t>
            </a:fld>
            <a:endParaRPr lang="en-SE"/>
          </a:p>
        </p:txBody>
      </p:sp>
    </p:spTree>
    <p:extLst>
      <p:ext uri="{BB962C8B-B14F-4D97-AF65-F5344CB8AC3E}">
        <p14:creationId xmlns:p14="http://schemas.microsoft.com/office/powerpoint/2010/main" val="41264756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18C9CB-B793-99AB-AA1C-F8D162975C18}"/>
              </a:ext>
            </a:extLst>
          </p:cNvPr>
          <p:cNvSpPr>
            <a:spLocks noGrp="1"/>
          </p:cNvSpPr>
          <p:nvPr>
            <p:ph type="dt" sz="half" idx="10"/>
          </p:nvPr>
        </p:nvSpPr>
        <p:spPr>
          <a:xfrm>
            <a:off x="838200" y="6356350"/>
            <a:ext cx="2743200" cy="365125"/>
          </a:xfrm>
          <a:prstGeom prst="rect">
            <a:avLst/>
          </a:prstGeom>
        </p:spPr>
        <p:txBody>
          <a:bodyPr/>
          <a:lstStyle/>
          <a:p>
            <a:fld id="{5706EFCD-9E10-D444-B141-9B23EA676C6C}" type="datetimeFigureOut">
              <a:rPr lang="en-SE" smtClean="0"/>
              <a:t>2024-01-13</a:t>
            </a:fld>
            <a:endParaRPr lang="en-SE"/>
          </a:p>
        </p:txBody>
      </p:sp>
      <p:sp>
        <p:nvSpPr>
          <p:cNvPr id="3" name="Footer Placeholder 2">
            <a:extLst>
              <a:ext uri="{FF2B5EF4-FFF2-40B4-BE49-F238E27FC236}">
                <a16:creationId xmlns:a16="http://schemas.microsoft.com/office/drawing/2014/main" id="{4F21F578-1D3F-1983-2D46-0CA027B99EF9}"/>
              </a:ext>
            </a:extLst>
          </p:cNvPr>
          <p:cNvSpPr>
            <a:spLocks noGrp="1"/>
          </p:cNvSpPr>
          <p:nvPr>
            <p:ph type="ftr" sz="quarter" idx="11"/>
          </p:nvPr>
        </p:nvSpPr>
        <p:spPr>
          <a:xfrm>
            <a:off x="4038600" y="6356350"/>
            <a:ext cx="4114800" cy="365125"/>
          </a:xfrm>
          <a:prstGeom prst="rect">
            <a:avLst/>
          </a:prstGeom>
        </p:spPr>
        <p:txBody>
          <a:bodyPr/>
          <a:lstStyle/>
          <a:p>
            <a:endParaRPr lang="en-SE"/>
          </a:p>
        </p:txBody>
      </p:sp>
      <p:sp>
        <p:nvSpPr>
          <p:cNvPr id="4" name="Slide Number Placeholder 3">
            <a:extLst>
              <a:ext uri="{FF2B5EF4-FFF2-40B4-BE49-F238E27FC236}">
                <a16:creationId xmlns:a16="http://schemas.microsoft.com/office/drawing/2014/main" id="{00846DD7-663E-8D55-AE79-CE7021794BF4}"/>
              </a:ext>
            </a:extLst>
          </p:cNvPr>
          <p:cNvSpPr>
            <a:spLocks noGrp="1"/>
          </p:cNvSpPr>
          <p:nvPr>
            <p:ph type="sldNum" sz="quarter" idx="12"/>
          </p:nvPr>
        </p:nvSpPr>
        <p:spPr>
          <a:xfrm>
            <a:off x="8610600" y="6356350"/>
            <a:ext cx="2743200" cy="365125"/>
          </a:xfrm>
          <a:prstGeom prst="rect">
            <a:avLst/>
          </a:prstGeom>
        </p:spPr>
        <p:txBody>
          <a:bodyPr/>
          <a:lstStyle/>
          <a:p>
            <a:fld id="{316871F5-4C52-B64A-ACD4-0F293C289581}" type="slidenum">
              <a:rPr lang="en-SE" smtClean="0"/>
              <a:t>‹#›</a:t>
            </a:fld>
            <a:endParaRPr lang="en-SE"/>
          </a:p>
        </p:txBody>
      </p:sp>
    </p:spTree>
    <p:extLst>
      <p:ext uri="{BB962C8B-B14F-4D97-AF65-F5344CB8AC3E}">
        <p14:creationId xmlns:p14="http://schemas.microsoft.com/office/powerpoint/2010/main" val="7018808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F0088-7BEE-114C-47D2-7C75E421D6F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SE"/>
          </a:p>
        </p:txBody>
      </p:sp>
      <p:sp>
        <p:nvSpPr>
          <p:cNvPr id="3" name="Content Placeholder 2">
            <a:extLst>
              <a:ext uri="{FF2B5EF4-FFF2-40B4-BE49-F238E27FC236}">
                <a16:creationId xmlns:a16="http://schemas.microsoft.com/office/drawing/2014/main" id="{E281FE15-BED3-4A69-C520-7C4D8C5B00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4" name="Text Placeholder 3">
            <a:extLst>
              <a:ext uri="{FF2B5EF4-FFF2-40B4-BE49-F238E27FC236}">
                <a16:creationId xmlns:a16="http://schemas.microsoft.com/office/drawing/2014/main" id="{B31A165C-8EDB-CB77-96EC-BEE223002F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8D5828D-86AC-8E80-0618-7E5119BB7C3B}"/>
              </a:ext>
            </a:extLst>
          </p:cNvPr>
          <p:cNvSpPr>
            <a:spLocks noGrp="1"/>
          </p:cNvSpPr>
          <p:nvPr>
            <p:ph type="dt" sz="half" idx="10"/>
          </p:nvPr>
        </p:nvSpPr>
        <p:spPr>
          <a:xfrm>
            <a:off x="838200" y="6356350"/>
            <a:ext cx="2743200" cy="365125"/>
          </a:xfrm>
          <a:prstGeom prst="rect">
            <a:avLst/>
          </a:prstGeom>
        </p:spPr>
        <p:txBody>
          <a:bodyPr/>
          <a:lstStyle/>
          <a:p>
            <a:fld id="{5706EFCD-9E10-D444-B141-9B23EA676C6C}" type="datetimeFigureOut">
              <a:rPr lang="en-SE" smtClean="0"/>
              <a:t>2024-01-13</a:t>
            </a:fld>
            <a:endParaRPr lang="en-SE"/>
          </a:p>
        </p:txBody>
      </p:sp>
      <p:sp>
        <p:nvSpPr>
          <p:cNvPr id="6" name="Footer Placeholder 5">
            <a:extLst>
              <a:ext uri="{FF2B5EF4-FFF2-40B4-BE49-F238E27FC236}">
                <a16:creationId xmlns:a16="http://schemas.microsoft.com/office/drawing/2014/main" id="{F41FC49E-0B95-1ACB-11FE-932A3352D1A6}"/>
              </a:ext>
            </a:extLst>
          </p:cNvPr>
          <p:cNvSpPr>
            <a:spLocks noGrp="1"/>
          </p:cNvSpPr>
          <p:nvPr>
            <p:ph type="ftr" sz="quarter" idx="11"/>
          </p:nvPr>
        </p:nvSpPr>
        <p:spPr>
          <a:xfrm>
            <a:off x="4038600" y="6356350"/>
            <a:ext cx="4114800" cy="365125"/>
          </a:xfrm>
          <a:prstGeom prst="rect">
            <a:avLst/>
          </a:prstGeom>
        </p:spPr>
        <p:txBody>
          <a:bodyPr/>
          <a:lstStyle/>
          <a:p>
            <a:endParaRPr lang="en-SE"/>
          </a:p>
        </p:txBody>
      </p:sp>
      <p:sp>
        <p:nvSpPr>
          <p:cNvPr id="7" name="Slide Number Placeholder 6">
            <a:extLst>
              <a:ext uri="{FF2B5EF4-FFF2-40B4-BE49-F238E27FC236}">
                <a16:creationId xmlns:a16="http://schemas.microsoft.com/office/drawing/2014/main" id="{2A459BAC-511D-50A7-5A19-87FF49189BF6}"/>
              </a:ext>
            </a:extLst>
          </p:cNvPr>
          <p:cNvSpPr>
            <a:spLocks noGrp="1"/>
          </p:cNvSpPr>
          <p:nvPr>
            <p:ph type="sldNum" sz="quarter" idx="12"/>
          </p:nvPr>
        </p:nvSpPr>
        <p:spPr>
          <a:xfrm>
            <a:off x="8610600" y="6356350"/>
            <a:ext cx="2743200" cy="365125"/>
          </a:xfrm>
          <a:prstGeom prst="rect">
            <a:avLst/>
          </a:prstGeom>
        </p:spPr>
        <p:txBody>
          <a:bodyPr/>
          <a:lstStyle/>
          <a:p>
            <a:fld id="{316871F5-4C52-B64A-ACD4-0F293C289581}" type="slidenum">
              <a:rPr lang="en-SE" smtClean="0"/>
              <a:t>‹#›</a:t>
            </a:fld>
            <a:endParaRPr lang="en-SE"/>
          </a:p>
        </p:txBody>
      </p:sp>
    </p:spTree>
    <p:extLst>
      <p:ext uri="{BB962C8B-B14F-4D97-AF65-F5344CB8AC3E}">
        <p14:creationId xmlns:p14="http://schemas.microsoft.com/office/powerpoint/2010/main" val="242974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9537C-4A27-EA8C-7671-C1B8B318751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SE"/>
          </a:p>
        </p:txBody>
      </p:sp>
      <p:sp>
        <p:nvSpPr>
          <p:cNvPr id="3" name="Picture Placeholder 2">
            <a:extLst>
              <a:ext uri="{FF2B5EF4-FFF2-40B4-BE49-F238E27FC236}">
                <a16:creationId xmlns:a16="http://schemas.microsoft.com/office/drawing/2014/main" id="{CE3BA6F3-D164-C635-D6FE-E6D0FBDCD9F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E"/>
          </a:p>
        </p:txBody>
      </p:sp>
      <p:sp>
        <p:nvSpPr>
          <p:cNvPr id="4" name="Text Placeholder 3">
            <a:extLst>
              <a:ext uri="{FF2B5EF4-FFF2-40B4-BE49-F238E27FC236}">
                <a16:creationId xmlns:a16="http://schemas.microsoft.com/office/drawing/2014/main" id="{5FDB5F6A-9E7A-4DBD-7561-3ABB1CDF4A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5081FD9-7B78-D626-212F-84DC21CE6E07}"/>
              </a:ext>
            </a:extLst>
          </p:cNvPr>
          <p:cNvSpPr>
            <a:spLocks noGrp="1"/>
          </p:cNvSpPr>
          <p:nvPr>
            <p:ph type="dt" sz="half" idx="10"/>
          </p:nvPr>
        </p:nvSpPr>
        <p:spPr>
          <a:xfrm>
            <a:off x="838200" y="6356350"/>
            <a:ext cx="2743200" cy="365125"/>
          </a:xfrm>
          <a:prstGeom prst="rect">
            <a:avLst/>
          </a:prstGeom>
        </p:spPr>
        <p:txBody>
          <a:bodyPr/>
          <a:lstStyle/>
          <a:p>
            <a:fld id="{5706EFCD-9E10-D444-B141-9B23EA676C6C}" type="datetimeFigureOut">
              <a:rPr lang="en-SE" smtClean="0"/>
              <a:t>2024-01-13</a:t>
            </a:fld>
            <a:endParaRPr lang="en-SE"/>
          </a:p>
        </p:txBody>
      </p:sp>
      <p:sp>
        <p:nvSpPr>
          <p:cNvPr id="6" name="Footer Placeholder 5">
            <a:extLst>
              <a:ext uri="{FF2B5EF4-FFF2-40B4-BE49-F238E27FC236}">
                <a16:creationId xmlns:a16="http://schemas.microsoft.com/office/drawing/2014/main" id="{00AF957F-24B7-0B57-8FC3-B96A03172986}"/>
              </a:ext>
            </a:extLst>
          </p:cNvPr>
          <p:cNvSpPr>
            <a:spLocks noGrp="1"/>
          </p:cNvSpPr>
          <p:nvPr>
            <p:ph type="ftr" sz="quarter" idx="11"/>
          </p:nvPr>
        </p:nvSpPr>
        <p:spPr>
          <a:xfrm>
            <a:off x="4038600" y="6356350"/>
            <a:ext cx="4114800" cy="365125"/>
          </a:xfrm>
          <a:prstGeom prst="rect">
            <a:avLst/>
          </a:prstGeom>
        </p:spPr>
        <p:txBody>
          <a:bodyPr/>
          <a:lstStyle/>
          <a:p>
            <a:endParaRPr lang="en-SE"/>
          </a:p>
        </p:txBody>
      </p:sp>
      <p:sp>
        <p:nvSpPr>
          <p:cNvPr id="7" name="Slide Number Placeholder 6">
            <a:extLst>
              <a:ext uri="{FF2B5EF4-FFF2-40B4-BE49-F238E27FC236}">
                <a16:creationId xmlns:a16="http://schemas.microsoft.com/office/drawing/2014/main" id="{7034E2AA-53BF-1C4E-F268-4F6427E3BDDB}"/>
              </a:ext>
            </a:extLst>
          </p:cNvPr>
          <p:cNvSpPr>
            <a:spLocks noGrp="1"/>
          </p:cNvSpPr>
          <p:nvPr>
            <p:ph type="sldNum" sz="quarter" idx="12"/>
          </p:nvPr>
        </p:nvSpPr>
        <p:spPr>
          <a:xfrm>
            <a:off x="8610600" y="6356350"/>
            <a:ext cx="2743200" cy="365125"/>
          </a:xfrm>
          <a:prstGeom prst="rect">
            <a:avLst/>
          </a:prstGeom>
        </p:spPr>
        <p:txBody>
          <a:bodyPr/>
          <a:lstStyle/>
          <a:p>
            <a:fld id="{316871F5-4C52-B64A-ACD4-0F293C289581}" type="slidenum">
              <a:rPr lang="en-SE" smtClean="0"/>
              <a:t>‹#›</a:t>
            </a:fld>
            <a:endParaRPr lang="en-SE"/>
          </a:p>
        </p:txBody>
      </p:sp>
    </p:spTree>
    <p:extLst>
      <p:ext uri="{BB962C8B-B14F-4D97-AF65-F5344CB8AC3E}">
        <p14:creationId xmlns:p14="http://schemas.microsoft.com/office/powerpoint/2010/main" val="12545453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A684F64-240D-C9B3-4318-EA03C8CB63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SE"/>
          </a:p>
        </p:txBody>
      </p:sp>
      <p:sp>
        <p:nvSpPr>
          <p:cNvPr id="3" name="Text Placeholder 2">
            <a:extLst>
              <a:ext uri="{FF2B5EF4-FFF2-40B4-BE49-F238E27FC236}">
                <a16:creationId xmlns:a16="http://schemas.microsoft.com/office/drawing/2014/main" id="{C1998B89-FF20-91B4-3503-8B6F258DF77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grpSp>
        <p:nvGrpSpPr>
          <p:cNvPr id="7" name="Group 6">
            <a:extLst>
              <a:ext uri="{FF2B5EF4-FFF2-40B4-BE49-F238E27FC236}">
                <a16:creationId xmlns:a16="http://schemas.microsoft.com/office/drawing/2014/main" id="{43CAFB99-334F-065D-1C77-534D9178CA71}"/>
              </a:ext>
            </a:extLst>
          </p:cNvPr>
          <p:cNvGrpSpPr/>
          <p:nvPr userDrawn="1"/>
        </p:nvGrpSpPr>
        <p:grpSpPr>
          <a:xfrm>
            <a:off x="179523" y="6121210"/>
            <a:ext cx="6520219" cy="633095"/>
            <a:chOff x="519728" y="10058718"/>
            <a:chExt cx="6520219" cy="633095"/>
          </a:xfrm>
        </p:grpSpPr>
        <p:pic>
          <p:nvPicPr>
            <p:cNvPr id="8" name="Picture 7">
              <a:extLst>
                <a:ext uri="{FF2B5EF4-FFF2-40B4-BE49-F238E27FC236}">
                  <a16:creationId xmlns:a16="http://schemas.microsoft.com/office/drawing/2014/main" id="{37173820-6D4F-B0C4-A30B-F7D0678B2B6A}"/>
                </a:ext>
              </a:extLst>
            </p:cNvPr>
            <p:cNvPicPr/>
            <p:nvPr userDrawn="1"/>
          </p:nvPicPr>
          <p:blipFill>
            <a:blip r:embed="rId13">
              <a:extLst>
                <a:ext uri="{28A0092B-C50C-407E-A947-70E740481C1C}">
                  <a14:useLocalDpi xmlns:a14="http://schemas.microsoft.com/office/drawing/2010/main" val="0"/>
                </a:ext>
              </a:extLst>
            </a:blip>
            <a:stretch>
              <a:fillRect/>
            </a:stretch>
          </p:blipFill>
          <p:spPr>
            <a:xfrm>
              <a:off x="519728" y="10058718"/>
              <a:ext cx="2218055" cy="633095"/>
            </a:xfrm>
            <a:prstGeom prst="rect">
              <a:avLst/>
            </a:prstGeom>
          </p:spPr>
        </p:pic>
        <p:sp>
          <p:nvSpPr>
            <p:cNvPr id="9" name="TextBox 8">
              <a:extLst>
                <a:ext uri="{FF2B5EF4-FFF2-40B4-BE49-F238E27FC236}">
                  <a16:creationId xmlns:a16="http://schemas.microsoft.com/office/drawing/2014/main" id="{1D579E16-F6AE-08E5-6699-4737ED30B6B0}"/>
                </a:ext>
              </a:extLst>
            </p:cNvPr>
            <p:cNvSpPr txBox="1"/>
            <p:nvPr userDrawn="1"/>
          </p:nvSpPr>
          <p:spPr>
            <a:xfrm>
              <a:off x="2796720" y="10142137"/>
              <a:ext cx="4243227" cy="461665"/>
            </a:xfrm>
            <a:prstGeom prst="rect">
              <a:avLst/>
            </a:prstGeom>
            <a:noFill/>
          </p:spPr>
          <p:txBody>
            <a:bodyPr wrap="square" rtlCol="0">
              <a:spAutoFit/>
            </a:bodyPr>
            <a:lstStyle/>
            <a:p>
              <a:r>
                <a:rPr lang="en-GB" sz="800" dirty="0"/>
                <a:t>Reference number: 618596-EPP-1-2020-1-SE-EPPKA2-CBHE-JP</a:t>
              </a:r>
              <a:br>
                <a:rPr lang="en-GB" sz="800" dirty="0"/>
              </a:br>
              <a:r>
                <a:rPr lang="en-GB" sz="800" dirty="0"/>
                <a:t>This publication [communication] reflects the views only of the authors, and the Commission cannot be held responsible for any use, which may be made of the information contained therein.</a:t>
              </a:r>
            </a:p>
          </p:txBody>
        </p:sp>
      </p:grpSp>
      <p:pic>
        <p:nvPicPr>
          <p:cNvPr id="10" name="Picture 9">
            <a:extLst>
              <a:ext uri="{FF2B5EF4-FFF2-40B4-BE49-F238E27FC236}">
                <a16:creationId xmlns:a16="http://schemas.microsoft.com/office/drawing/2014/main" id="{87B58126-C7BE-5D18-F25B-55D3658D4AEE}"/>
              </a:ext>
            </a:extLst>
          </p:cNvPr>
          <p:cNvPicPr>
            <a:picLocks noChangeAspect="1"/>
          </p:cNvPicPr>
          <p:nvPr userDrawn="1"/>
        </p:nvPicPr>
        <p:blipFill>
          <a:blip r:embed="rId14"/>
          <a:stretch>
            <a:fillRect/>
          </a:stretch>
        </p:blipFill>
        <p:spPr>
          <a:xfrm>
            <a:off x="11058439" y="5504807"/>
            <a:ext cx="1074143" cy="1309111"/>
          </a:xfrm>
          <a:prstGeom prst="rect">
            <a:avLst/>
          </a:prstGeom>
        </p:spPr>
      </p:pic>
    </p:spTree>
    <p:extLst>
      <p:ext uri="{BB962C8B-B14F-4D97-AF65-F5344CB8AC3E}">
        <p14:creationId xmlns:p14="http://schemas.microsoft.com/office/powerpoint/2010/main" val="4760945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slideLayout" Target="../slideLayouts/slideLayout2.xml"/><Relationship Id="rId7" Type="http://schemas.openxmlformats.org/officeDocument/2006/relationships/diagramColors" Target="../diagrams/colors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diagramQuickStyle" Target="../diagrams/quickStyle2.xml"/><Relationship Id="rId5" Type="http://schemas.openxmlformats.org/officeDocument/2006/relationships/diagramLayout" Target="../diagrams/layout2.xml"/><Relationship Id="rId10" Type="http://schemas.openxmlformats.org/officeDocument/2006/relationships/image" Target="../media/image3.png"/><Relationship Id="rId4" Type="http://schemas.openxmlformats.org/officeDocument/2006/relationships/diagramData" Target="../diagrams/data2.xml"/><Relationship Id="rId9" Type="http://schemas.openxmlformats.org/officeDocument/2006/relationships/hyperlink" Target="https://www.businessballs.com/change-management/personal-change-stages-john-fisher/"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media12.m4a"/><Relationship Id="rId7" Type="http://schemas.openxmlformats.org/officeDocument/2006/relationships/image" Target="../media/image21.png"/><Relationship Id="rId2" Type="http://schemas.microsoft.com/office/2007/relationships/media" Target="../media/media12.m4a"/><Relationship Id="rId1" Type="http://schemas.openxmlformats.org/officeDocument/2006/relationships/tags" Target="../tags/tag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slideLayout" Target="../slideLayouts/slideLayout7.xml"/><Relationship Id="rId9"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hyperlink" Target="https://creativecommons.org/licenses/by-nc-sa/3.0/" TargetMode="External"/><Relationship Id="rId3" Type="http://schemas.openxmlformats.org/officeDocument/2006/relationships/slideLayout" Target="../slideLayouts/slideLayout4.xml"/><Relationship Id="rId7" Type="http://schemas.openxmlformats.org/officeDocument/2006/relationships/hyperlink" Target="https://technofaq.org/posts/2020/08/tips-for-developing-effective-healthcare-teams/" TargetMode="Externa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5.jp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3.png"/></Relationships>
</file>

<file path=ppt/slides/_rels/slide14.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slideLayout" Target="../slideLayouts/slideLayout2.xml"/><Relationship Id="rId7" Type="http://schemas.openxmlformats.org/officeDocument/2006/relationships/diagramColors" Target="../diagrams/colors3.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png"/><Relationship Id="rId5" Type="http://schemas.openxmlformats.org/officeDocument/2006/relationships/image" Target="../media/image34.jpeg"/><Relationship Id="rId4" Type="http://schemas.openxmlformats.org/officeDocument/2006/relationships/notesSlide" Target="../notesSlides/notesSlide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png"/><Relationship Id="rId5" Type="http://schemas.openxmlformats.org/officeDocument/2006/relationships/image" Target="../media/image35.jpg"/><Relationship Id="rId4" Type="http://schemas.openxmlformats.org/officeDocument/2006/relationships/notesSlide" Target="../notesSlides/notesSlide6.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3.png"/><Relationship Id="rId4" Type="http://schemas.openxmlformats.org/officeDocument/2006/relationships/image" Target="../media/image36.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3.png"/><Relationship Id="rId5" Type="http://schemas.openxmlformats.org/officeDocument/2006/relationships/image" Target="../media/image37.jpg"/><Relationship Id="rId4" Type="http://schemas.openxmlformats.org/officeDocument/2006/relationships/notesSlide" Target="../notesSlides/notesSlide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3.png"/><Relationship Id="rId4" Type="http://schemas.openxmlformats.org/officeDocument/2006/relationships/image" Target="../media/image38.jpe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3.png"/><Relationship Id="rId4" Type="http://schemas.openxmlformats.org/officeDocument/2006/relationships/image" Target="../media/image39.jp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3.png"/><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3.png"/><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slideLayout" Target="../slideLayouts/slideLayout2.xml"/><Relationship Id="rId7" Type="http://schemas.openxmlformats.org/officeDocument/2006/relationships/diagramColors" Target="../diagrams/colors4.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3.m4a"/><Relationship Id="rId1" Type="http://schemas.microsoft.com/office/2007/relationships/media" Target="../media/media33.m4a"/><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xml"/><Relationship Id="rId7" Type="http://schemas.openxmlformats.org/officeDocument/2006/relationships/diagramColors" Target="../diagrams/colors1.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hyperlink" Target="https://creativecommons.org/licenses/by-nc/3.0/" TargetMode="External"/><Relationship Id="rId5" Type="http://schemas.openxmlformats.org/officeDocument/2006/relationships/hyperlink" Target="https://atelierdesfuturs.org/horschamp/what-if-the-integrative-healthcare-ecosystem-materializes/" TargetMode="Externa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image" Target="../media/image11.gif"/></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13.sv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F4CEB-918A-0472-B6E4-4689B9CD397B}"/>
              </a:ext>
            </a:extLst>
          </p:cNvPr>
          <p:cNvSpPr>
            <a:spLocks noGrp="1"/>
          </p:cNvSpPr>
          <p:nvPr>
            <p:ph type="ctrTitle"/>
          </p:nvPr>
        </p:nvSpPr>
        <p:spPr/>
        <p:txBody>
          <a:bodyPr>
            <a:normAutofit/>
          </a:bodyPr>
          <a:lstStyle/>
          <a:p>
            <a:r>
              <a:rPr lang="en-GB" sz="6000" dirty="0">
                <a:effectLst/>
                <a:ea typeface="Times New Roman" panose="02020603050405020304" pitchFamily="18" charset="0"/>
              </a:rPr>
              <a:t>Implementation and Evaluation</a:t>
            </a:r>
            <a:r>
              <a:rPr lang="en-SE" sz="6000" dirty="0">
                <a:effectLst/>
              </a:rPr>
              <a:t> </a:t>
            </a:r>
            <a:endParaRPr lang="en-SE" sz="6000" dirty="0"/>
          </a:p>
        </p:txBody>
      </p:sp>
      <p:sp>
        <p:nvSpPr>
          <p:cNvPr id="3" name="Subtitle 2">
            <a:extLst>
              <a:ext uri="{FF2B5EF4-FFF2-40B4-BE49-F238E27FC236}">
                <a16:creationId xmlns:a16="http://schemas.microsoft.com/office/drawing/2014/main" id="{D41D21B8-B733-D6AC-A679-00D982C92189}"/>
              </a:ext>
            </a:extLst>
          </p:cNvPr>
          <p:cNvSpPr>
            <a:spLocks noGrp="1"/>
          </p:cNvSpPr>
          <p:nvPr>
            <p:ph type="subTitle" idx="1"/>
          </p:nvPr>
        </p:nvSpPr>
        <p:spPr>
          <a:xfrm>
            <a:off x="1524000" y="3602038"/>
            <a:ext cx="9144000" cy="633095"/>
          </a:xfrm>
        </p:spPr>
        <p:txBody>
          <a:bodyPr>
            <a:normAutofit/>
          </a:bodyPr>
          <a:lstStyle/>
          <a:p>
            <a:r>
              <a:rPr lang="en-GB" sz="3200" dirty="0">
                <a:effectLst/>
                <a:ea typeface="Times New Roman" panose="02020603050405020304" pitchFamily="18" charset="0"/>
              </a:rPr>
              <a:t>An introduction </a:t>
            </a:r>
            <a:endParaRPr lang="en-GB" sz="3200" dirty="0"/>
          </a:p>
        </p:txBody>
      </p:sp>
      <p:sp>
        <p:nvSpPr>
          <p:cNvPr id="9" name="Subtitle 2">
            <a:extLst>
              <a:ext uri="{FF2B5EF4-FFF2-40B4-BE49-F238E27FC236}">
                <a16:creationId xmlns:a16="http://schemas.microsoft.com/office/drawing/2014/main" id="{5ADD9B8F-30B1-E9B3-FE6D-B4C2CCF58456}"/>
              </a:ext>
            </a:extLst>
          </p:cNvPr>
          <p:cNvSpPr txBox="1">
            <a:spLocks/>
          </p:cNvSpPr>
          <p:nvPr/>
        </p:nvSpPr>
        <p:spPr>
          <a:xfrm>
            <a:off x="1696949" y="4327208"/>
            <a:ext cx="9144000" cy="633095"/>
          </a:xfrm>
          <a:prstGeom prst="rect">
            <a:avLst/>
          </a:prstGeom>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dirty="0"/>
              <a:t>Martin Persson </a:t>
            </a:r>
            <a:br>
              <a:rPr lang="en-GB" dirty="0"/>
            </a:br>
            <a:r>
              <a:rPr lang="en-GB" dirty="0"/>
              <a:t>Kristianstad University </a:t>
            </a:r>
          </a:p>
        </p:txBody>
      </p:sp>
      <p:pic>
        <p:nvPicPr>
          <p:cNvPr id="7" name="Audio 6">
            <a:extLst>
              <a:ext uri="{FF2B5EF4-FFF2-40B4-BE49-F238E27FC236}">
                <a16:creationId xmlns:a16="http://schemas.microsoft.com/office/drawing/2014/main" id="{3545391F-A2BF-AAAD-A01E-F81583BD88A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161591771"/>
      </p:ext>
    </p:extLst>
  </p:cSld>
  <p:clrMapOvr>
    <a:masterClrMapping/>
  </p:clrMapOvr>
  <mc:AlternateContent xmlns:mc="http://schemas.openxmlformats.org/markup-compatibility/2006" xmlns:p14="http://schemas.microsoft.com/office/powerpoint/2010/main">
    <mc:Choice Requires="p14">
      <p:transition spd="slow" p14:dur="2000" advTm="65119"/>
    </mc:Choice>
    <mc:Fallback xmlns="">
      <p:transition spd="slow" advTm="651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AB5D4D-2BA8-AF4C-96C6-4400B702E719}"/>
              </a:ext>
            </a:extLst>
          </p:cNvPr>
          <p:cNvPicPr>
            <a:picLocks noChangeAspect="1"/>
          </p:cNvPicPr>
          <p:nvPr/>
        </p:nvPicPr>
        <p:blipFill>
          <a:blip r:embed="rId4"/>
          <a:stretch>
            <a:fillRect/>
          </a:stretch>
        </p:blipFill>
        <p:spPr>
          <a:xfrm>
            <a:off x="1308333" y="0"/>
            <a:ext cx="9940238" cy="7024277"/>
          </a:xfrm>
          <a:prstGeom prst="rect">
            <a:avLst/>
          </a:prstGeom>
        </p:spPr>
      </p:pic>
      <p:pic>
        <p:nvPicPr>
          <p:cNvPr id="7" name="Audio 6">
            <a:extLst>
              <a:ext uri="{FF2B5EF4-FFF2-40B4-BE49-F238E27FC236}">
                <a16:creationId xmlns:a16="http://schemas.microsoft.com/office/drawing/2014/main" id="{9D0E9FE9-337E-B06C-E9CB-34EAB1BFA9B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804807203"/>
      </p:ext>
    </p:extLst>
  </p:cSld>
  <p:clrMapOvr>
    <a:masterClrMapping/>
  </p:clrMapOvr>
  <mc:AlternateContent xmlns:mc="http://schemas.openxmlformats.org/markup-compatibility/2006" xmlns:p14="http://schemas.microsoft.com/office/powerpoint/2010/main">
    <mc:Choice Requires="p14">
      <p:transition spd="slow" p14:dur="2000" advTm="37674"/>
    </mc:Choice>
    <mc:Fallback xmlns="">
      <p:transition spd="slow" advTm="376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2">
            <a:extLst>
              <a:ext uri="{FF2B5EF4-FFF2-40B4-BE49-F238E27FC236}">
                <a16:creationId xmlns:a16="http://schemas.microsoft.com/office/drawing/2014/main" id="{76685CB1-54F3-1C8F-D1B5-7E1B51B1FF30}"/>
              </a:ext>
            </a:extLst>
          </p:cNvPr>
          <p:cNvGraphicFramePr>
            <a:graphicFrameLocks noGrp="1"/>
          </p:cNvGraphicFramePr>
          <p:nvPr>
            <p:ph idx="1"/>
            <p:extLst>
              <p:ext uri="{D42A27DB-BD31-4B8C-83A1-F6EECF244321}">
                <p14:modId xmlns:p14="http://schemas.microsoft.com/office/powerpoint/2010/main" val="2347386610"/>
              </p:ext>
            </p:extLst>
          </p:nvPr>
        </p:nvGraphicFramePr>
        <p:xfrm>
          <a:off x="108857" y="129269"/>
          <a:ext cx="11974286" cy="547785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Rectangle 3">
            <a:extLst>
              <a:ext uri="{FF2B5EF4-FFF2-40B4-BE49-F238E27FC236}">
                <a16:creationId xmlns:a16="http://schemas.microsoft.com/office/drawing/2014/main" id="{443126A3-306B-1E49-9787-FFCDDB4068D8}"/>
              </a:ext>
            </a:extLst>
          </p:cNvPr>
          <p:cNvSpPr/>
          <p:nvPr/>
        </p:nvSpPr>
        <p:spPr>
          <a:xfrm>
            <a:off x="2615293" y="5868377"/>
            <a:ext cx="8070850" cy="400110"/>
          </a:xfrm>
          <a:prstGeom prst="rect">
            <a:avLst/>
          </a:prstGeom>
        </p:spPr>
        <p:txBody>
          <a:bodyPr wrap="square">
            <a:spAutoFit/>
          </a:bodyPr>
          <a:lstStyle/>
          <a:p>
            <a:pPr>
              <a:defRPr/>
            </a:pPr>
            <a:r>
              <a:rPr lang="en-GB" sz="1000" dirty="0">
                <a:solidFill>
                  <a:prstClr val="black"/>
                </a:solidFill>
                <a:latin typeface="Calibri" panose="020F0502020204030204"/>
                <a:hlinkClick r:id="rId9"/>
              </a:rPr>
              <a:t>https://www.businessballs.com/change-management/personal-change-stages-john-fisher/</a:t>
            </a:r>
            <a:endParaRPr lang="en-GB" sz="1000" dirty="0">
              <a:solidFill>
                <a:prstClr val="black"/>
              </a:solidFill>
              <a:latin typeface="Calibri" panose="020F0502020204030204"/>
            </a:endParaRPr>
          </a:p>
          <a:p>
            <a:pPr>
              <a:defRPr/>
            </a:pPr>
            <a:endParaRPr lang="en-GB" sz="1000" dirty="0">
              <a:solidFill>
                <a:prstClr val="black"/>
              </a:solidFill>
              <a:latin typeface="Calibri" panose="020F0502020204030204"/>
            </a:endParaRPr>
          </a:p>
        </p:txBody>
      </p:sp>
      <p:pic>
        <p:nvPicPr>
          <p:cNvPr id="6" name="Audio 5">
            <a:extLst>
              <a:ext uri="{FF2B5EF4-FFF2-40B4-BE49-F238E27FC236}">
                <a16:creationId xmlns:a16="http://schemas.microsoft.com/office/drawing/2014/main" id="{3924A6F0-3B3B-AB26-8D1B-8E02EA0E964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314044430"/>
      </p:ext>
    </p:extLst>
  </p:cSld>
  <p:clrMapOvr>
    <a:masterClrMapping/>
  </p:clrMapOvr>
  <mc:AlternateContent xmlns:mc="http://schemas.openxmlformats.org/markup-compatibility/2006" xmlns:p14="http://schemas.microsoft.com/office/powerpoint/2010/main">
    <mc:Choice Requires="p14">
      <p:transition spd="slow" p14:dur="2000" advTm="55078"/>
    </mc:Choice>
    <mc:Fallback xmlns="">
      <p:transition spd="slow" advTm="550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Left-Right Arrow 4"/>
          <p:cNvSpPr/>
          <p:nvPr/>
        </p:nvSpPr>
        <p:spPr>
          <a:xfrm>
            <a:off x="3216276" y="1499961"/>
            <a:ext cx="5616575" cy="674688"/>
          </a:xfrm>
          <a:prstGeom prst="leftRightArrow">
            <a:avLst/>
          </a:prstGeom>
          <a:solidFill>
            <a:srgbClr val="A3A3E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a:defRPr/>
            </a:pPr>
            <a:r>
              <a:rPr lang="sv-SE" b="1" dirty="0">
                <a:solidFill>
                  <a:prstClr val="white"/>
                </a:solidFill>
                <a:latin typeface="Calibri"/>
              </a:rPr>
              <a:t>     </a:t>
            </a:r>
            <a:r>
              <a:rPr lang="sv-SE" b="1" dirty="0">
                <a:ln>
                  <a:solidFill>
                    <a:prstClr val="black"/>
                  </a:solidFill>
                </a:ln>
                <a:solidFill>
                  <a:srgbClr val="FF0000"/>
                </a:solidFill>
                <a:latin typeface="Calibri"/>
              </a:rPr>
              <a:t>NO COMMITMENT                  </a:t>
            </a:r>
            <a:r>
              <a:rPr lang="sv-SE" b="1" dirty="0">
                <a:ln>
                  <a:solidFill>
                    <a:prstClr val="black"/>
                  </a:solidFill>
                </a:ln>
                <a:solidFill>
                  <a:srgbClr val="008000"/>
                </a:solidFill>
                <a:latin typeface="Calibri"/>
              </a:rPr>
              <a:t>COMMITMENT</a:t>
            </a:r>
            <a:endParaRPr lang="en-GB" b="1" dirty="0">
              <a:ln>
                <a:solidFill>
                  <a:prstClr val="black"/>
                </a:solidFill>
              </a:ln>
              <a:solidFill>
                <a:srgbClr val="008000"/>
              </a:solidFill>
              <a:latin typeface="Calibri"/>
            </a:endParaRPr>
          </a:p>
        </p:txBody>
      </p:sp>
      <p:sp>
        <p:nvSpPr>
          <p:cNvPr id="14342" name="Rectangle 2"/>
          <p:cNvSpPr txBox="1">
            <a:spLocks noChangeArrowheads="1"/>
          </p:cNvSpPr>
          <p:nvPr/>
        </p:nvSpPr>
        <p:spPr bwMode="auto">
          <a:xfrm>
            <a:off x="1470026" y="17622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defTabSz="457200">
              <a:defRPr/>
            </a:pPr>
            <a:r>
              <a:rPr lang="sv-SE" sz="3200" b="1" dirty="0">
                <a:ln>
                  <a:solidFill>
                    <a:prstClr val="black"/>
                  </a:solidFill>
                </a:ln>
                <a:solidFill>
                  <a:srgbClr val="FF0000"/>
                </a:solidFill>
                <a:latin typeface="Verdana" charset="0"/>
              </a:rPr>
              <a:t>The</a:t>
            </a:r>
            <a:r>
              <a:rPr lang="sv-SE" sz="3200" b="1" dirty="0">
                <a:ln>
                  <a:solidFill>
                    <a:prstClr val="black"/>
                  </a:solidFill>
                </a:ln>
                <a:solidFill>
                  <a:srgbClr val="000000"/>
                </a:solidFill>
                <a:latin typeface="Verdana" charset="0"/>
              </a:rPr>
              <a:t> </a:t>
            </a:r>
            <a:r>
              <a:rPr lang="sv-SE" sz="3200" b="1" dirty="0" err="1">
                <a:ln>
                  <a:solidFill>
                    <a:prstClr val="black"/>
                  </a:solidFill>
                </a:ln>
                <a:solidFill>
                  <a:srgbClr val="FF6600"/>
                </a:solidFill>
                <a:latin typeface="Verdana" charset="0"/>
              </a:rPr>
              <a:t>Four</a:t>
            </a:r>
            <a:r>
              <a:rPr lang="sv-SE" sz="3200" b="1" dirty="0">
                <a:ln>
                  <a:solidFill>
                    <a:prstClr val="black"/>
                  </a:solidFill>
                </a:ln>
                <a:solidFill>
                  <a:srgbClr val="FF6600"/>
                </a:solidFill>
                <a:latin typeface="Verdana" charset="0"/>
              </a:rPr>
              <a:t> Step </a:t>
            </a:r>
            <a:r>
              <a:rPr lang="sv-SE" sz="3200" b="1" dirty="0" err="1">
                <a:ln>
                  <a:solidFill>
                    <a:prstClr val="black"/>
                  </a:solidFill>
                </a:ln>
                <a:solidFill>
                  <a:srgbClr val="FFF016"/>
                </a:solidFill>
                <a:latin typeface="Verdana" charset="0"/>
              </a:rPr>
              <a:t>Model</a:t>
            </a:r>
            <a:r>
              <a:rPr lang="sv-SE" sz="3200" b="1" dirty="0">
                <a:ln>
                  <a:solidFill>
                    <a:prstClr val="black"/>
                  </a:solidFill>
                </a:ln>
                <a:solidFill>
                  <a:srgbClr val="FFF016"/>
                </a:solidFill>
                <a:latin typeface="Verdana" charset="0"/>
              </a:rPr>
              <a:t> </a:t>
            </a:r>
            <a:r>
              <a:rPr lang="sv-SE" sz="3200" b="1" dirty="0" err="1">
                <a:ln>
                  <a:solidFill>
                    <a:prstClr val="black"/>
                  </a:solidFill>
                </a:ln>
                <a:solidFill>
                  <a:srgbClr val="FFF016"/>
                </a:solidFill>
                <a:latin typeface="Verdana" charset="0"/>
              </a:rPr>
              <a:t>of</a:t>
            </a:r>
            <a:r>
              <a:rPr lang="sv-SE" sz="3200" b="1" dirty="0">
                <a:ln>
                  <a:solidFill>
                    <a:prstClr val="black"/>
                  </a:solidFill>
                </a:ln>
                <a:solidFill>
                  <a:srgbClr val="FFF016"/>
                </a:solidFill>
                <a:latin typeface="Verdana" charset="0"/>
              </a:rPr>
              <a:t> </a:t>
            </a:r>
            <a:r>
              <a:rPr lang="sv-SE" sz="3200" b="1" dirty="0">
                <a:ln>
                  <a:solidFill>
                    <a:prstClr val="black"/>
                  </a:solidFill>
                </a:ln>
                <a:solidFill>
                  <a:srgbClr val="008000"/>
                </a:solidFill>
                <a:latin typeface="Verdana" charset="0"/>
              </a:rPr>
              <a:t>Change</a:t>
            </a:r>
            <a:endParaRPr lang="en-US" sz="3200" b="1" dirty="0">
              <a:ln>
                <a:solidFill>
                  <a:prstClr val="black"/>
                </a:solidFill>
              </a:ln>
              <a:solidFill>
                <a:srgbClr val="008000"/>
              </a:solidFill>
              <a:latin typeface="Verdana" charset="0"/>
            </a:endParaRPr>
          </a:p>
        </p:txBody>
      </p:sp>
      <p:sp>
        <p:nvSpPr>
          <p:cNvPr id="14343" name="Rectangle 3"/>
          <p:cNvSpPr>
            <a:spLocks noChangeArrowheads="1"/>
          </p:cNvSpPr>
          <p:nvPr/>
        </p:nvSpPr>
        <p:spPr bwMode="auto">
          <a:xfrm>
            <a:off x="7896226" y="2535011"/>
            <a:ext cx="2232025"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defTabSz="457200">
              <a:defRPr/>
            </a:pPr>
            <a:r>
              <a:rPr lang="en-GB">
                <a:solidFill>
                  <a:srgbClr val="000000"/>
                </a:solidFill>
                <a:latin typeface="Verdana" charset="0"/>
              </a:rPr>
              <a:t>ADOPTION</a:t>
            </a:r>
          </a:p>
        </p:txBody>
      </p:sp>
      <p:sp>
        <p:nvSpPr>
          <p:cNvPr id="14344" name="Rectangle 4"/>
          <p:cNvSpPr>
            <a:spLocks noChangeArrowheads="1"/>
          </p:cNvSpPr>
          <p:nvPr/>
        </p:nvSpPr>
        <p:spPr bwMode="auto">
          <a:xfrm>
            <a:off x="5880100" y="3254150"/>
            <a:ext cx="2376488"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defTabSz="457200">
              <a:defRPr/>
            </a:pPr>
            <a:r>
              <a:rPr lang="en-GB">
                <a:solidFill>
                  <a:srgbClr val="000000"/>
                </a:solidFill>
                <a:latin typeface="Verdana" charset="0"/>
              </a:rPr>
              <a:t> TRIAL</a:t>
            </a:r>
          </a:p>
        </p:txBody>
      </p:sp>
      <p:sp>
        <p:nvSpPr>
          <p:cNvPr id="14345" name="Rectangle 5"/>
          <p:cNvSpPr>
            <a:spLocks noChangeArrowheads="1"/>
          </p:cNvSpPr>
          <p:nvPr/>
        </p:nvSpPr>
        <p:spPr bwMode="auto">
          <a:xfrm>
            <a:off x="3575720" y="3685949"/>
            <a:ext cx="2806700" cy="677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defTabSz="457200">
              <a:defRPr/>
            </a:pPr>
            <a:endParaRPr lang="en-GB" sz="2000" dirty="0">
              <a:solidFill>
                <a:srgbClr val="000000"/>
              </a:solidFill>
              <a:latin typeface="Verdana" charset="0"/>
            </a:endParaRPr>
          </a:p>
          <a:p>
            <a:pPr algn="ctr" defTabSz="457200">
              <a:defRPr/>
            </a:pPr>
            <a:r>
              <a:rPr lang="en-GB" dirty="0">
                <a:solidFill>
                  <a:srgbClr val="000000"/>
                </a:solidFill>
                <a:latin typeface="Verdana" charset="0"/>
              </a:rPr>
              <a:t> INTEREST</a:t>
            </a:r>
          </a:p>
        </p:txBody>
      </p:sp>
      <p:sp>
        <p:nvSpPr>
          <p:cNvPr id="14346" name="Rectangle 6"/>
          <p:cNvSpPr>
            <a:spLocks noChangeArrowheads="1"/>
          </p:cNvSpPr>
          <p:nvPr/>
        </p:nvSpPr>
        <p:spPr bwMode="auto">
          <a:xfrm>
            <a:off x="1774825" y="4621855"/>
            <a:ext cx="252095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defTabSz="457200">
              <a:defRPr/>
            </a:pPr>
            <a:r>
              <a:rPr lang="en-GB" dirty="0">
                <a:solidFill>
                  <a:srgbClr val="000000"/>
                </a:solidFill>
                <a:latin typeface="Verdana" charset="0"/>
              </a:rPr>
              <a:t> AWARENESS</a:t>
            </a:r>
          </a:p>
        </p:txBody>
      </p:sp>
      <p:sp>
        <p:nvSpPr>
          <p:cNvPr id="14347" name="Line 7"/>
          <p:cNvSpPr>
            <a:spLocks noChangeShapeType="1"/>
          </p:cNvSpPr>
          <p:nvPr/>
        </p:nvSpPr>
        <p:spPr bwMode="auto">
          <a:xfrm>
            <a:off x="1984376" y="4660674"/>
            <a:ext cx="2016125" cy="0"/>
          </a:xfrm>
          <a:prstGeom prst="line">
            <a:avLst/>
          </a:prstGeom>
          <a:noFill/>
          <a:ln w="41275">
            <a:solidFill>
              <a:srgbClr val="A3A3E0"/>
            </a:solidFill>
            <a:round/>
            <a:headEnd/>
            <a:tailEnd/>
          </a:ln>
          <a:extLst>
            <a:ext uri="{909E8E84-426E-40dd-AFC4-6F175D3DCCD1}">
              <a14:hiddenFill xmlns="" xmlns:a14="http://schemas.microsoft.com/office/drawing/2010/main">
                <a:noFill/>
              </a14:hiddenFill>
            </a:ext>
          </a:extLst>
        </p:spPr>
        <p:txBody>
          <a:bodyPr/>
          <a:lstStyle/>
          <a:p>
            <a:pPr defTabSz="457200">
              <a:defRPr/>
            </a:pPr>
            <a:endParaRPr lang="en-US">
              <a:solidFill>
                <a:prstClr val="black"/>
              </a:solidFill>
              <a:latin typeface="Calibri"/>
            </a:endParaRPr>
          </a:p>
        </p:txBody>
      </p:sp>
      <p:sp>
        <p:nvSpPr>
          <p:cNvPr id="14348" name="Line 8"/>
          <p:cNvSpPr>
            <a:spLocks noChangeShapeType="1"/>
          </p:cNvSpPr>
          <p:nvPr/>
        </p:nvSpPr>
        <p:spPr bwMode="auto">
          <a:xfrm>
            <a:off x="4025901" y="3974874"/>
            <a:ext cx="2016125" cy="0"/>
          </a:xfrm>
          <a:prstGeom prst="line">
            <a:avLst/>
          </a:prstGeom>
          <a:noFill/>
          <a:ln w="41275">
            <a:solidFill>
              <a:srgbClr val="A3A3E0"/>
            </a:solidFill>
            <a:round/>
            <a:headEnd/>
            <a:tailEnd/>
          </a:ln>
          <a:extLst>
            <a:ext uri="{909E8E84-426E-40dd-AFC4-6F175D3DCCD1}">
              <a14:hiddenFill xmlns="" xmlns:a14="http://schemas.microsoft.com/office/drawing/2010/main">
                <a:noFill/>
              </a14:hiddenFill>
            </a:ext>
          </a:extLst>
        </p:spPr>
        <p:txBody>
          <a:bodyPr/>
          <a:lstStyle/>
          <a:p>
            <a:pPr defTabSz="457200">
              <a:defRPr/>
            </a:pPr>
            <a:endParaRPr lang="en-US">
              <a:solidFill>
                <a:prstClr val="black"/>
              </a:solidFill>
              <a:latin typeface="Calibri"/>
            </a:endParaRPr>
          </a:p>
        </p:txBody>
      </p:sp>
      <p:sp>
        <p:nvSpPr>
          <p:cNvPr id="14349" name="Line 9"/>
          <p:cNvSpPr>
            <a:spLocks noChangeShapeType="1"/>
          </p:cNvSpPr>
          <p:nvPr/>
        </p:nvSpPr>
        <p:spPr bwMode="auto">
          <a:xfrm>
            <a:off x="6024564" y="3254149"/>
            <a:ext cx="2016125" cy="0"/>
          </a:xfrm>
          <a:prstGeom prst="line">
            <a:avLst/>
          </a:prstGeom>
          <a:noFill/>
          <a:ln w="41275">
            <a:solidFill>
              <a:srgbClr val="A3A3E0"/>
            </a:solidFill>
            <a:round/>
            <a:headEnd/>
            <a:tailEnd/>
          </a:ln>
          <a:extLst>
            <a:ext uri="{909E8E84-426E-40dd-AFC4-6F175D3DCCD1}">
              <a14:hiddenFill xmlns="" xmlns:a14="http://schemas.microsoft.com/office/drawing/2010/main">
                <a:noFill/>
              </a14:hiddenFill>
            </a:ext>
          </a:extLst>
        </p:spPr>
        <p:txBody>
          <a:bodyPr/>
          <a:lstStyle/>
          <a:p>
            <a:pPr defTabSz="457200">
              <a:defRPr/>
            </a:pPr>
            <a:endParaRPr lang="en-US">
              <a:solidFill>
                <a:prstClr val="black"/>
              </a:solidFill>
              <a:latin typeface="Calibri"/>
            </a:endParaRPr>
          </a:p>
        </p:txBody>
      </p:sp>
      <p:sp>
        <p:nvSpPr>
          <p:cNvPr id="14350" name="Line 10"/>
          <p:cNvSpPr>
            <a:spLocks noChangeShapeType="1"/>
          </p:cNvSpPr>
          <p:nvPr/>
        </p:nvSpPr>
        <p:spPr bwMode="auto">
          <a:xfrm>
            <a:off x="8058151" y="2571524"/>
            <a:ext cx="2016125" cy="0"/>
          </a:xfrm>
          <a:prstGeom prst="line">
            <a:avLst/>
          </a:prstGeom>
          <a:noFill/>
          <a:ln w="41275">
            <a:solidFill>
              <a:srgbClr val="A3A3E0"/>
            </a:solidFill>
            <a:round/>
            <a:headEnd/>
            <a:tailEnd/>
          </a:ln>
          <a:extLst>
            <a:ext uri="{909E8E84-426E-40dd-AFC4-6F175D3DCCD1}">
              <a14:hiddenFill xmlns="" xmlns:a14="http://schemas.microsoft.com/office/drawing/2010/main">
                <a:noFill/>
              </a14:hiddenFill>
            </a:ext>
          </a:extLst>
        </p:spPr>
        <p:txBody>
          <a:bodyPr/>
          <a:lstStyle/>
          <a:p>
            <a:pPr defTabSz="457200">
              <a:defRPr/>
            </a:pPr>
            <a:endParaRPr lang="en-US">
              <a:solidFill>
                <a:prstClr val="black"/>
              </a:solidFill>
              <a:latin typeface="Calibri"/>
            </a:endParaRPr>
          </a:p>
        </p:txBody>
      </p:sp>
      <p:sp>
        <p:nvSpPr>
          <p:cNvPr id="14351" name="Line 11"/>
          <p:cNvSpPr>
            <a:spLocks noChangeShapeType="1"/>
          </p:cNvSpPr>
          <p:nvPr/>
        </p:nvSpPr>
        <p:spPr bwMode="auto">
          <a:xfrm flipV="1">
            <a:off x="4002088" y="3957412"/>
            <a:ext cx="0" cy="720725"/>
          </a:xfrm>
          <a:prstGeom prst="line">
            <a:avLst/>
          </a:prstGeom>
          <a:noFill/>
          <a:ln w="41275">
            <a:solidFill>
              <a:srgbClr val="A3A3E0"/>
            </a:solidFill>
            <a:round/>
            <a:headEnd/>
            <a:tailEnd/>
          </a:ln>
          <a:extLst>
            <a:ext uri="{909E8E84-426E-40dd-AFC4-6F175D3DCCD1}">
              <a14:hiddenFill xmlns="" xmlns:a14="http://schemas.microsoft.com/office/drawing/2010/main">
                <a:noFill/>
              </a14:hiddenFill>
            </a:ext>
          </a:extLst>
        </p:spPr>
        <p:txBody>
          <a:bodyPr/>
          <a:lstStyle/>
          <a:p>
            <a:pPr defTabSz="457200">
              <a:defRPr/>
            </a:pPr>
            <a:endParaRPr lang="en-US">
              <a:solidFill>
                <a:prstClr val="black"/>
              </a:solidFill>
              <a:latin typeface="Calibri"/>
            </a:endParaRPr>
          </a:p>
        </p:txBody>
      </p:sp>
      <p:sp>
        <p:nvSpPr>
          <p:cNvPr id="14352" name="Line 12"/>
          <p:cNvSpPr>
            <a:spLocks noChangeShapeType="1"/>
          </p:cNvSpPr>
          <p:nvPr/>
        </p:nvSpPr>
        <p:spPr bwMode="auto">
          <a:xfrm flipV="1">
            <a:off x="8058150" y="2552475"/>
            <a:ext cx="0" cy="720725"/>
          </a:xfrm>
          <a:prstGeom prst="line">
            <a:avLst/>
          </a:prstGeom>
          <a:noFill/>
          <a:ln w="41275">
            <a:solidFill>
              <a:srgbClr val="A3A3E0"/>
            </a:solidFill>
            <a:round/>
            <a:headEnd/>
            <a:tailEnd/>
          </a:ln>
          <a:extLst>
            <a:ext uri="{909E8E84-426E-40dd-AFC4-6F175D3DCCD1}">
              <a14:hiddenFill xmlns="" xmlns:a14="http://schemas.microsoft.com/office/drawing/2010/main">
                <a:noFill/>
              </a14:hiddenFill>
            </a:ext>
          </a:extLst>
        </p:spPr>
        <p:txBody>
          <a:bodyPr/>
          <a:lstStyle/>
          <a:p>
            <a:pPr defTabSz="457200">
              <a:defRPr/>
            </a:pPr>
            <a:endParaRPr lang="en-US">
              <a:solidFill>
                <a:prstClr val="black"/>
              </a:solidFill>
              <a:latin typeface="Calibri"/>
            </a:endParaRPr>
          </a:p>
        </p:txBody>
      </p:sp>
      <p:sp>
        <p:nvSpPr>
          <p:cNvPr id="14353" name="Line 13"/>
          <p:cNvSpPr>
            <a:spLocks noChangeShapeType="1"/>
          </p:cNvSpPr>
          <p:nvPr/>
        </p:nvSpPr>
        <p:spPr bwMode="auto">
          <a:xfrm flipV="1">
            <a:off x="6024563" y="3254150"/>
            <a:ext cx="0" cy="720725"/>
          </a:xfrm>
          <a:prstGeom prst="line">
            <a:avLst/>
          </a:prstGeom>
          <a:noFill/>
          <a:ln w="41275">
            <a:solidFill>
              <a:srgbClr val="A3A3E0"/>
            </a:solidFill>
            <a:round/>
            <a:headEnd/>
            <a:tailEnd/>
          </a:ln>
          <a:extLst>
            <a:ext uri="{909E8E84-426E-40dd-AFC4-6F175D3DCCD1}">
              <a14:hiddenFill xmlns="" xmlns:a14="http://schemas.microsoft.com/office/drawing/2010/main">
                <a:noFill/>
              </a14:hiddenFill>
            </a:ext>
          </a:extLst>
        </p:spPr>
        <p:txBody>
          <a:bodyPr/>
          <a:lstStyle/>
          <a:p>
            <a:pPr defTabSz="457200">
              <a:defRPr/>
            </a:pPr>
            <a:endParaRPr lang="en-US">
              <a:solidFill>
                <a:prstClr val="black"/>
              </a:solidFill>
              <a:latin typeface="Calibri"/>
            </a:endParaRPr>
          </a:p>
        </p:txBody>
      </p:sp>
      <p:pic>
        <p:nvPicPr>
          <p:cNvPr id="14354" name="Picture 14" descr="ikea_awerness"/>
          <p:cNvPicPr>
            <a:picLocks noChangeAspect="1" noChangeArrowheads="1"/>
          </p:cNvPicPr>
          <p:nvPr/>
        </p:nvPicPr>
        <p:blipFill>
          <a:blip r:embed="rId5">
            <a:lum bright="-100000" contrast="-100000"/>
            <a:grayscl/>
            <a:extLst>
              <a:ext uri="{28A0092B-C50C-407E-A947-70E740481C1C}">
                <a14:useLocalDpi xmlns:a14="http://schemas.microsoft.com/office/drawing/2010/main" val="0"/>
              </a:ext>
            </a:extLst>
          </a:blip>
          <a:srcRect/>
          <a:stretch>
            <a:fillRect/>
          </a:stretch>
        </p:blipFill>
        <p:spPr bwMode="auto">
          <a:xfrm>
            <a:off x="2640014" y="3543074"/>
            <a:ext cx="593725" cy="1154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55" name="Picture 15" descr="ikea_interest"/>
          <p:cNvPicPr>
            <a:picLocks noChangeAspect="1" noChangeArrowheads="1"/>
          </p:cNvPicPr>
          <p:nvPr/>
        </p:nvPicPr>
        <p:blipFill>
          <a:blip r:embed="rId6">
            <a:lum bright="-100000" contrast="-100000"/>
            <a:grayscl/>
            <a:extLst>
              <a:ext uri="{28A0092B-C50C-407E-A947-70E740481C1C}">
                <a14:useLocalDpi xmlns:a14="http://schemas.microsoft.com/office/drawing/2010/main" val="0"/>
              </a:ext>
            </a:extLst>
          </a:blip>
          <a:srcRect/>
          <a:stretch>
            <a:fillRect/>
          </a:stretch>
        </p:blipFill>
        <p:spPr bwMode="auto">
          <a:xfrm>
            <a:off x="4700587" y="2788787"/>
            <a:ext cx="747713" cy="1144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56" name="Picture 16" descr="ikea_trial"/>
          <p:cNvPicPr>
            <a:picLocks noChangeAspect="1" noChangeArrowheads="1"/>
          </p:cNvPicPr>
          <p:nvPr/>
        </p:nvPicPr>
        <p:blipFill>
          <a:blip r:embed="rId7">
            <a:lum bright="-100000" contrast="-100000"/>
            <a:grayscl/>
            <a:extLst>
              <a:ext uri="{28A0092B-C50C-407E-A947-70E740481C1C}">
                <a14:useLocalDpi xmlns:a14="http://schemas.microsoft.com/office/drawing/2010/main" val="0"/>
              </a:ext>
            </a:extLst>
          </a:blip>
          <a:srcRect/>
          <a:stretch>
            <a:fillRect/>
          </a:stretch>
        </p:blipFill>
        <p:spPr bwMode="auto">
          <a:xfrm>
            <a:off x="6743701" y="2174649"/>
            <a:ext cx="531813" cy="1079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57" name="Picture 17" descr="ikea_adoption"/>
          <p:cNvPicPr>
            <a:picLocks noChangeAspect="1" noChangeArrowheads="1"/>
          </p:cNvPicPr>
          <p:nvPr/>
        </p:nvPicPr>
        <p:blipFill>
          <a:blip r:embed="rId8">
            <a:lum bright="-100000" contrast="-100000"/>
            <a:grayscl/>
            <a:extLst>
              <a:ext uri="{28A0092B-C50C-407E-A947-70E740481C1C}">
                <a14:useLocalDpi xmlns:a14="http://schemas.microsoft.com/office/drawing/2010/main" val="0"/>
              </a:ext>
            </a:extLst>
          </a:blip>
          <a:srcRect/>
          <a:stretch>
            <a:fillRect/>
          </a:stretch>
        </p:blipFill>
        <p:spPr bwMode="auto">
          <a:xfrm>
            <a:off x="8732609" y="1526949"/>
            <a:ext cx="1066800" cy="1079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358" name="Line 26"/>
          <p:cNvSpPr>
            <a:spLocks noChangeShapeType="1"/>
          </p:cNvSpPr>
          <p:nvPr/>
        </p:nvSpPr>
        <p:spPr bwMode="auto">
          <a:xfrm flipH="1">
            <a:off x="1984376" y="4693862"/>
            <a:ext cx="7169" cy="1184424"/>
          </a:xfrm>
          <a:prstGeom prst="line">
            <a:avLst/>
          </a:prstGeom>
          <a:noFill/>
          <a:ln w="57150">
            <a:solidFill>
              <a:srgbClr val="A3A3E0"/>
            </a:solidFill>
            <a:round/>
            <a:headEnd/>
            <a:tailEnd/>
          </a:ln>
          <a:extLst>
            <a:ext uri="{909E8E84-426E-40dd-AFC4-6F175D3DCCD1}">
              <a14:hiddenFill xmlns="" xmlns:a14="http://schemas.microsoft.com/office/drawing/2010/main">
                <a:noFill/>
              </a14:hiddenFill>
            </a:ext>
          </a:extLst>
        </p:spPr>
        <p:txBody>
          <a:bodyPr/>
          <a:lstStyle/>
          <a:p>
            <a:pPr defTabSz="457200">
              <a:defRPr/>
            </a:pPr>
            <a:endParaRPr lang="en-US">
              <a:solidFill>
                <a:prstClr val="black"/>
              </a:solidFill>
              <a:latin typeface="Calibri"/>
            </a:endParaRPr>
          </a:p>
        </p:txBody>
      </p:sp>
      <p:cxnSp>
        <p:nvCxnSpPr>
          <p:cNvPr id="23" name="Straight Connector 22"/>
          <p:cNvCxnSpPr/>
          <p:nvPr/>
        </p:nvCxnSpPr>
        <p:spPr>
          <a:xfrm>
            <a:off x="6023992" y="1104699"/>
            <a:ext cx="0" cy="1800200"/>
          </a:xfrm>
          <a:prstGeom prst="line">
            <a:avLst/>
          </a:prstGeom>
          <a:ln w="76200" cap="rnd">
            <a:solidFill>
              <a:srgbClr val="FF0000"/>
            </a:solidFill>
            <a:prstDash val="sysDash"/>
            <a:miter lim="800000"/>
          </a:ln>
          <a:effectLst/>
          <a:scene3d>
            <a:camera prst="orthographicFront"/>
            <a:lightRig rig="threePt" dir="t"/>
          </a:scene3d>
          <a:sp3d prstMaterial="dkEdge"/>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2135560" y="5125910"/>
            <a:ext cx="1728192" cy="523220"/>
          </a:xfrm>
          <a:prstGeom prst="rect">
            <a:avLst/>
          </a:prstGeom>
          <a:noFill/>
        </p:spPr>
        <p:txBody>
          <a:bodyPr wrap="square" rtlCol="0">
            <a:spAutoFit/>
          </a:bodyPr>
          <a:lstStyle/>
          <a:p>
            <a:pPr defTabSz="457200">
              <a:defRPr/>
            </a:pPr>
            <a:r>
              <a:rPr lang="en-US" sz="1400" dirty="0">
                <a:solidFill>
                  <a:prstClr val="black"/>
                </a:solidFill>
                <a:latin typeface="Calibri"/>
              </a:rPr>
              <a:t>How do we raise awareness?</a:t>
            </a:r>
          </a:p>
        </p:txBody>
      </p:sp>
      <p:sp>
        <p:nvSpPr>
          <p:cNvPr id="25" name="TextBox 24"/>
          <p:cNvSpPr txBox="1"/>
          <p:nvPr/>
        </p:nvSpPr>
        <p:spPr>
          <a:xfrm>
            <a:off x="4295800" y="4477838"/>
            <a:ext cx="1728192" cy="523220"/>
          </a:xfrm>
          <a:prstGeom prst="rect">
            <a:avLst/>
          </a:prstGeom>
          <a:noFill/>
        </p:spPr>
        <p:txBody>
          <a:bodyPr wrap="square" rtlCol="0">
            <a:spAutoFit/>
          </a:bodyPr>
          <a:lstStyle/>
          <a:p>
            <a:pPr defTabSz="457200">
              <a:defRPr/>
            </a:pPr>
            <a:r>
              <a:rPr lang="en-US" sz="1400" dirty="0">
                <a:solidFill>
                  <a:prstClr val="black"/>
                </a:solidFill>
                <a:latin typeface="Calibri"/>
              </a:rPr>
              <a:t>How do we get staff interested?</a:t>
            </a:r>
          </a:p>
        </p:txBody>
      </p:sp>
      <p:sp>
        <p:nvSpPr>
          <p:cNvPr id="26" name="TextBox 25"/>
          <p:cNvSpPr txBox="1"/>
          <p:nvPr/>
        </p:nvSpPr>
        <p:spPr>
          <a:xfrm>
            <a:off x="6168008" y="3757758"/>
            <a:ext cx="1872208" cy="738664"/>
          </a:xfrm>
          <a:prstGeom prst="rect">
            <a:avLst/>
          </a:prstGeom>
          <a:noFill/>
        </p:spPr>
        <p:txBody>
          <a:bodyPr wrap="square" rtlCol="0">
            <a:spAutoFit/>
          </a:bodyPr>
          <a:lstStyle/>
          <a:p>
            <a:pPr defTabSz="457200">
              <a:defRPr/>
            </a:pPr>
            <a:r>
              <a:rPr lang="en-US" sz="1400" dirty="0">
                <a:solidFill>
                  <a:prstClr val="black"/>
                </a:solidFill>
                <a:latin typeface="Calibri"/>
              </a:rPr>
              <a:t>How do we get them involved in the implementation?</a:t>
            </a:r>
          </a:p>
        </p:txBody>
      </p:sp>
      <p:sp>
        <p:nvSpPr>
          <p:cNvPr id="27" name="TextBox 26"/>
          <p:cNvSpPr txBox="1"/>
          <p:nvPr/>
        </p:nvSpPr>
        <p:spPr>
          <a:xfrm>
            <a:off x="8184232" y="3109686"/>
            <a:ext cx="1728192" cy="738664"/>
          </a:xfrm>
          <a:prstGeom prst="rect">
            <a:avLst/>
          </a:prstGeom>
          <a:noFill/>
        </p:spPr>
        <p:txBody>
          <a:bodyPr wrap="square" rtlCol="0">
            <a:spAutoFit/>
          </a:bodyPr>
          <a:lstStyle/>
          <a:p>
            <a:pPr defTabSz="457200">
              <a:defRPr/>
            </a:pPr>
            <a:r>
              <a:rPr lang="en-US" sz="1400" dirty="0">
                <a:solidFill>
                  <a:prstClr val="black"/>
                </a:solidFill>
                <a:latin typeface="Calibri"/>
              </a:rPr>
              <a:t>How do we ensure staff will use it on a daily basis?</a:t>
            </a:r>
          </a:p>
        </p:txBody>
      </p:sp>
      <p:sp>
        <p:nvSpPr>
          <p:cNvPr id="3" name="TextBox 2"/>
          <p:cNvSpPr txBox="1"/>
          <p:nvPr/>
        </p:nvSpPr>
        <p:spPr>
          <a:xfrm>
            <a:off x="7068631" y="4634197"/>
            <a:ext cx="3528439" cy="369332"/>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defTabSz="457200">
              <a:defRPr/>
            </a:pPr>
            <a:r>
              <a:rPr lang="en-US" b="1" dirty="0">
                <a:solidFill>
                  <a:prstClr val="black"/>
                </a:solidFill>
                <a:latin typeface="Calibri"/>
              </a:rPr>
              <a:t>HOW DO WE ACHIEVE ADOPTION?</a:t>
            </a:r>
          </a:p>
        </p:txBody>
      </p:sp>
      <p:cxnSp>
        <p:nvCxnSpPr>
          <p:cNvPr id="6" name="Straight Arrow Connector 5"/>
          <p:cNvCxnSpPr/>
          <p:nvPr/>
        </p:nvCxnSpPr>
        <p:spPr>
          <a:xfrm flipV="1">
            <a:off x="10074275" y="2606449"/>
            <a:ext cx="0" cy="2027748"/>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pic>
        <p:nvPicPr>
          <p:cNvPr id="15" name="Audio 14">
            <a:extLst>
              <a:ext uri="{FF2B5EF4-FFF2-40B4-BE49-F238E27FC236}">
                <a16:creationId xmlns:a16="http://schemas.microsoft.com/office/drawing/2014/main" id="{DA6C4E5B-4653-A3D6-FEEA-29DC2F2BF0B0}"/>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2525353862"/>
      </p:ext>
    </p:extLst>
  </p:cSld>
  <p:clrMapOvr>
    <a:masterClrMapping/>
  </p:clrMapOvr>
  <mc:AlternateContent xmlns:mc="http://schemas.openxmlformats.org/markup-compatibility/2006" xmlns:p14="http://schemas.microsoft.com/office/powerpoint/2010/main">
    <mc:Choice Requires="p14">
      <p:transition spd="slow" p14:dur="2000" advTm="66506"/>
    </mc:Choice>
    <mc:Fallback xmlns="">
      <p:transition spd="slow" advTm="665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15"/>
                </p:tgtEl>
              </p:cMediaNode>
            </p:audio>
          </p:childTnLst>
        </p:cTn>
      </p:par>
    </p:tnLst>
    <p:bldLst>
      <p:bldP spid="2" grpId="0"/>
      <p:bldP spid="25" grpId="0"/>
      <p:bldP spid="26" grpId="0"/>
      <p:bldP spid="2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Text&#10;&#10;Description automatically generated">
            <a:extLst>
              <a:ext uri="{FF2B5EF4-FFF2-40B4-BE49-F238E27FC236}">
                <a16:creationId xmlns:a16="http://schemas.microsoft.com/office/drawing/2014/main" id="{1142B579-A39F-53CB-E894-620E095A8FD9}"/>
              </a:ext>
            </a:extLst>
          </p:cNvPr>
          <p:cNvPicPr>
            <a:picLocks noGrp="1" noChangeAspect="1"/>
          </p:cNvPicPr>
          <p:nvPr>
            <p:ph sz="half" idx="1"/>
          </p:nvPr>
        </p:nvPicPr>
        <p:blipFill>
          <a:blip r:embed="rId4"/>
          <a:stretch>
            <a:fillRect/>
          </a:stretch>
        </p:blipFill>
        <p:spPr>
          <a:xfrm>
            <a:off x="382772" y="132231"/>
            <a:ext cx="5062462" cy="6044732"/>
          </a:xfrm>
        </p:spPr>
      </p:pic>
      <p:pic>
        <p:nvPicPr>
          <p:cNvPr id="10" name="Content Placeholder 9">
            <a:extLst>
              <a:ext uri="{FF2B5EF4-FFF2-40B4-BE49-F238E27FC236}">
                <a16:creationId xmlns:a16="http://schemas.microsoft.com/office/drawing/2014/main" id="{217F5B33-5026-15FC-CB33-7F7A847B9D9D}"/>
              </a:ext>
            </a:extLst>
          </p:cNvPr>
          <p:cNvPicPr>
            <a:picLocks noGrp="1" noChangeAspect="1"/>
          </p:cNvPicPr>
          <p:nvPr>
            <p:ph sz="half" idx="2"/>
          </p:nvPr>
        </p:nvPicPr>
        <p:blipFill>
          <a:blip r:embed="rId5"/>
          <a:stretch>
            <a:fillRect/>
          </a:stretch>
        </p:blipFill>
        <p:spPr>
          <a:xfrm>
            <a:off x="5423136" y="2776451"/>
            <a:ext cx="6748942" cy="714894"/>
          </a:xfrm>
        </p:spPr>
      </p:pic>
      <p:sp>
        <p:nvSpPr>
          <p:cNvPr id="11" name="Rectangle 10">
            <a:extLst>
              <a:ext uri="{FF2B5EF4-FFF2-40B4-BE49-F238E27FC236}">
                <a16:creationId xmlns:a16="http://schemas.microsoft.com/office/drawing/2014/main" id="{89A1DF27-6F20-BB54-319E-821891222B69}"/>
              </a:ext>
            </a:extLst>
          </p:cNvPr>
          <p:cNvSpPr/>
          <p:nvPr/>
        </p:nvSpPr>
        <p:spPr>
          <a:xfrm>
            <a:off x="6309360" y="3308465"/>
            <a:ext cx="5862718" cy="3325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pic>
        <p:nvPicPr>
          <p:cNvPr id="13" name="Picture 12" descr="A group of people sitting in a room&#10;&#10;Description automatically generated with low confidence">
            <a:extLst>
              <a:ext uri="{FF2B5EF4-FFF2-40B4-BE49-F238E27FC236}">
                <a16:creationId xmlns:a16="http://schemas.microsoft.com/office/drawing/2014/main" id="{16424D6C-822F-2481-9482-741215E3150A}"/>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6596033" y="3429000"/>
            <a:ext cx="3034941" cy="1882637"/>
          </a:xfrm>
          <a:prstGeom prst="rect">
            <a:avLst/>
          </a:prstGeom>
        </p:spPr>
      </p:pic>
      <p:sp>
        <p:nvSpPr>
          <p:cNvPr id="14" name="TextBox 13">
            <a:extLst>
              <a:ext uri="{FF2B5EF4-FFF2-40B4-BE49-F238E27FC236}">
                <a16:creationId xmlns:a16="http://schemas.microsoft.com/office/drawing/2014/main" id="{0B3AFF55-D2CB-5F10-E528-5C1FA94F6E73}"/>
              </a:ext>
            </a:extLst>
          </p:cNvPr>
          <p:cNvSpPr txBox="1"/>
          <p:nvPr/>
        </p:nvSpPr>
        <p:spPr>
          <a:xfrm>
            <a:off x="6596033" y="5374116"/>
            <a:ext cx="2863849" cy="369332"/>
          </a:xfrm>
          <a:prstGeom prst="rect">
            <a:avLst/>
          </a:prstGeom>
          <a:noFill/>
        </p:spPr>
        <p:txBody>
          <a:bodyPr wrap="square" rtlCol="0">
            <a:spAutoFit/>
          </a:bodyPr>
          <a:lstStyle/>
          <a:p>
            <a:r>
              <a:rPr lang="en-SE" sz="900" dirty="0">
                <a:hlinkClick r:id="rId7" tooltip="https://technofaq.org/posts/2020/08/tips-for-developing-effective-healthcare-teams/"/>
              </a:rPr>
              <a:t>This Photo</a:t>
            </a:r>
            <a:r>
              <a:rPr lang="en-SE" sz="900" dirty="0"/>
              <a:t> by Unknown Author is licensed under </a:t>
            </a:r>
            <a:r>
              <a:rPr lang="en-SE" sz="900" dirty="0">
                <a:hlinkClick r:id="rId8" tooltip="https://creativecommons.org/licenses/by-nc-sa/3.0/"/>
              </a:rPr>
              <a:t>CC BY-SA-NC</a:t>
            </a:r>
            <a:endParaRPr lang="en-SE" sz="900" dirty="0"/>
          </a:p>
        </p:txBody>
      </p:sp>
      <p:pic>
        <p:nvPicPr>
          <p:cNvPr id="17" name="Audio 16">
            <a:extLst>
              <a:ext uri="{FF2B5EF4-FFF2-40B4-BE49-F238E27FC236}">
                <a16:creationId xmlns:a16="http://schemas.microsoft.com/office/drawing/2014/main" id="{387D64C7-1BE6-1632-6147-57EBBE23808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786070891"/>
      </p:ext>
    </p:extLst>
  </p:cSld>
  <p:clrMapOvr>
    <a:masterClrMapping/>
  </p:clrMapOvr>
  <mc:AlternateContent xmlns:mc="http://schemas.openxmlformats.org/markup-compatibility/2006" xmlns:p14="http://schemas.microsoft.com/office/powerpoint/2010/main">
    <mc:Choice Requires="p14">
      <p:transition spd="slow" p14:dur="2000" advTm="61312"/>
    </mc:Choice>
    <mc:Fallback xmlns="">
      <p:transition spd="slow" advTm="613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A5B4632-C963-4296-86F0-79AA9EA5A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8328" y="303591"/>
            <a:ext cx="4335327"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BCA0B8-C8EA-A44A-B21A-12E9F49FE866}"/>
              </a:ext>
            </a:extLst>
          </p:cNvPr>
          <p:cNvSpPr>
            <a:spLocks noGrp="1"/>
          </p:cNvSpPr>
          <p:nvPr>
            <p:ph type="title"/>
          </p:nvPr>
        </p:nvSpPr>
        <p:spPr>
          <a:xfrm>
            <a:off x="594360" y="637125"/>
            <a:ext cx="3802276" cy="5256371"/>
          </a:xfrm>
        </p:spPr>
        <p:txBody>
          <a:bodyPr>
            <a:normAutofit/>
          </a:bodyPr>
          <a:lstStyle/>
          <a:p>
            <a:r>
              <a:rPr lang="en-GB">
                <a:solidFill>
                  <a:schemeClr val="bg1"/>
                </a:solidFill>
              </a:rPr>
              <a:t>4 phases of implementation </a:t>
            </a:r>
          </a:p>
        </p:txBody>
      </p:sp>
      <p:sp>
        <p:nvSpPr>
          <p:cNvPr id="4" name="Rectangle 3">
            <a:extLst>
              <a:ext uri="{FF2B5EF4-FFF2-40B4-BE49-F238E27FC236}">
                <a16:creationId xmlns:a16="http://schemas.microsoft.com/office/drawing/2014/main" id="{780CE2D2-20F7-B741-B9F0-1AD19CA5EFC1}"/>
              </a:ext>
            </a:extLst>
          </p:cNvPr>
          <p:cNvSpPr/>
          <p:nvPr/>
        </p:nvSpPr>
        <p:spPr>
          <a:xfrm>
            <a:off x="1767509" y="6354354"/>
            <a:ext cx="8656982" cy="400110"/>
          </a:xfrm>
          <a:prstGeom prst="rect">
            <a:avLst/>
          </a:prstGeom>
        </p:spPr>
        <p:txBody>
          <a:bodyPr wrap="square">
            <a:spAutoFit/>
          </a:bodyPr>
          <a:lstStyle/>
          <a:p>
            <a:pPr defTabSz="457200">
              <a:spcAft>
                <a:spcPts val="600"/>
              </a:spcAft>
              <a:defRPr/>
            </a:pPr>
            <a:r>
              <a:rPr lang="sv-SE" sz="1000" dirty="0" err="1">
                <a:solidFill>
                  <a:prstClr val="black"/>
                </a:solidFill>
                <a:latin typeface="Calibri"/>
              </a:rPr>
              <a:t>Damschroder</a:t>
            </a:r>
            <a:r>
              <a:rPr lang="sv-SE" sz="1000" dirty="0">
                <a:solidFill>
                  <a:prstClr val="black"/>
                </a:solidFill>
                <a:latin typeface="Calibri"/>
              </a:rPr>
              <a:t>, L. J., Aron, D. C., Keith, R. E., </a:t>
            </a:r>
            <a:r>
              <a:rPr lang="sv-SE" sz="1000" dirty="0" err="1">
                <a:solidFill>
                  <a:prstClr val="black"/>
                </a:solidFill>
                <a:latin typeface="Calibri"/>
              </a:rPr>
              <a:t>Kirsh</a:t>
            </a:r>
            <a:r>
              <a:rPr lang="sv-SE" sz="1000" dirty="0">
                <a:solidFill>
                  <a:prstClr val="black"/>
                </a:solidFill>
                <a:latin typeface="Calibri"/>
              </a:rPr>
              <a:t>, S. R., Alexander, J. A., &amp; </a:t>
            </a:r>
            <a:r>
              <a:rPr lang="sv-SE" sz="1000" dirty="0" err="1">
                <a:solidFill>
                  <a:prstClr val="black"/>
                </a:solidFill>
                <a:latin typeface="Calibri"/>
              </a:rPr>
              <a:t>Lowery</a:t>
            </a:r>
            <a:r>
              <a:rPr lang="sv-SE" sz="1000" dirty="0">
                <a:solidFill>
                  <a:prstClr val="black"/>
                </a:solidFill>
                <a:latin typeface="Calibri"/>
              </a:rPr>
              <a:t>, J. C. (2009). </a:t>
            </a:r>
            <a:r>
              <a:rPr lang="sv-SE" sz="1000" dirty="0" err="1">
                <a:solidFill>
                  <a:prstClr val="black"/>
                </a:solidFill>
                <a:latin typeface="Calibri"/>
              </a:rPr>
              <a:t>Fostering</a:t>
            </a:r>
            <a:r>
              <a:rPr lang="sv-SE" sz="1000" dirty="0">
                <a:solidFill>
                  <a:prstClr val="black"/>
                </a:solidFill>
                <a:latin typeface="Calibri"/>
              </a:rPr>
              <a:t> implementation </a:t>
            </a:r>
            <a:r>
              <a:rPr lang="sv-SE" sz="1000" dirty="0" err="1">
                <a:solidFill>
                  <a:prstClr val="black"/>
                </a:solidFill>
                <a:latin typeface="Calibri"/>
              </a:rPr>
              <a:t>of</a:t>
            </a:r>
            <a:r>
              <a:rPr lang="sv-SE" sz="1000" dirty="0">
                <a:solidFill>
                  <a:prstClr val="black"/>
                </a:solidFill>
                <a:latin typeface="Calibri"/>
              </a:rPr>
              <a:t> </a:t>
            </a:r>
            <a:r>
              <a:rPr lang="sv-SE" sz="1000" dirty="0" err="1">
                <a:solidFill>
                  <a:prstClr val="black"/>
                </a:solidFill>
                <a:latin typeface="Calibri"/>
              </a:rPr>
              <a:t>health</a:t>
            </a:r>
            <a:r>
              <a:rPr lang="sv-SE" sz="1000" dirty="0">
                <a:solidFill>
                  <a:prstClr val="black"/>
                </a:solidFill>
                <a:latin typeface="Calibri"/>
              </a:rPr>
              <a:t> services research </a:t>
            </a:r>
            <a:r>
              <a:rPr lang="sv-SE" sz="1000" dirty="0" err="1">
                <a:solidFill>
                  <a:prstClr val="black"/>
                </a:solidFill>
                <a:latin typeface="Calibri"/>
              </a:rPr>
              <a:t>findings</a:t>
            </a:r>
            <a:r>
              <a:rPr lang="sv-SE" sz="1000" dirty="0">
                <a:solidFill>
                  <a:prstClr val="black"/>
                </a:solidFill>
                <a:latin typeface="Calibri"/>
              </a:rPr>
              <a:t> </a:t>
            </a:r>
            <a:r>
              <a:rPr lang="sv-SE" sz="1000" dirty="0" err="1">
                <a:solidFill>
                  <a:prstClr val="black"/>
                </a:solidFill>
                <a:latin typeface="Calibri"/>
              </a:rPr>
              <a:t>into</a:t>
            </a:r>
            <a:r>
              <a:rPr lang="sv-SE" sz="1000" dirty="0">
                <a:solidFill>
                  <a:prstClr val="black"/>
                </a:solidFill>
                <a:latin typeface="Calibri"/>
              </a:rPr>
              <a:t> </a:t>
            </a:r>
            <a:r>
              <a:rPr lang="sv-SE" sz="1000" dirty="0" err="1">
                <a:solidFill>
                  <a:prstClr val="black"/>
                </a:solidFill>
                <a:latin typeface="Calibri"/>
              </a:rPr>
              <a:t>practice</a:t>
            </a:r>
            <a:r>
              <a:rPr lang="sv-SE" sz="1000" dirty="0">
                <a:solidFill>
                  <a:prstClr val="black"/>
                </a:solidFill>
                <a:latin typeface="Calibri"/>
              </a:rPr>
              <a:t>: a </a:t>
            </a:r>
            <a:r>
              <a:rPr lang="sv-SE" sz="1000" dirty="0" err="1">
                <a:solidFill>
                  <a:prstClr val="black"/>
                </a:solidFill>
                <a:latin typeface="Calibri"/>
              </a:rPr>
              <a:t>consolidated</a:t>
            </a:r>
            <a:r>
              <a:rPr lang="sv-SE" sz="1000" dirty="0">
                <a:solidFill>
                  <a:prstClr val="black"/>
                </a:solidFill>
                <a:latin typeface="Calibri"/>
              </a:rPr>
              <a:t> </a:t>
            </a:r>
            <a:r>
              <a:rPr lang="sv-SE" sz="1000" dirty="0" err="1">
                <a:solidFill>
                  <a:prstClr val="black"/>
                </a:solidFill>
                <a:latin typeface="Calibri"/>
              </a:rPr>
              <a:t>framework</a:t>
            </a:r>
            <a:r>
              <a:rPr lang="sv-SE" sz="1000" dirty="0">
                <a:solidFill>
                  <a:prstClr val="black"/>
                </a:solidFill>
                <a:latin typeface="Calibri"/>
              </a:rPr>
              <a:t> for </a:t>
            </a:r>
            <a:r>
              <a:rPr lang="sv-SE" sz="1000" dirty="0" err="1">
                <a:solidFill>
                  <a:prstClr val="black"/>
                </a:solidFill>
                <a:latin typeface="Calibri"/>
              </a:rPr>
              <a:t>advancing</a:t>
            </a:r>
            <a:r>
              <a:rPr lang="sv-SE" sz="1000" dirty="0">
                <a:solidFill>
                  <a:prstClr val="black"/>
                </a:solidFill>
                <a:latin typeface="Calibri"/>
              </a:rPr>
              <a:t> implementation science. </a:t>
            </a:r>
            <a:r>
              <a:rPr lang="sv-SE" sz="1000" i="1" dirty="0">
                <a:solidFill>
                  <a:prstClr val="black"/>
                </a:solidFill>
                <a:latin typeface="Calibri"/>
              </a:rPr>
              <a:t>Implementation science</a:t>
            </a:r>
            <a:r>
              <a:rPr lang="sv-SE" sz="1000" dirty="0">
                <a:solidFill>
                  <a:prstClr val="black"/>
                </a:solidFill>
                <a:latin typeface="Calibri"/>
              </a:rPr>
              <a:t>, 4, doi:10.1186/1748-5908-4-50. </a:t>
            </a:r>
          </a:p>
        </p:txBody>
      </p:sp>
      <p:graphicFrame>
        <p:nvGraphicFramePr>
          <p:cNvPr id="6" name="Content Placeholder 2">
            <a:extLst>
              <a:ext uri="{FF2B5EF4-FFF2-40B4-BE49-F238E27FC236}">
                <a16:creationId xmlns:a16="http://schemas.microsoft.com/office/drawing/2014/main" id="{1CE8D74E-7EA6-F34A-EC97-17C5DE53FE4F}"/>
              </a:ext>
            </a:extLst>
          </p:cNvPr>
          <p:cNvGraphicFramePr>
            <a:graphicFrameLocks noGrp="1"/>
          </p:cNvGraphicFramePr>
          <p:nvPr>
            <p:ph idx="1"/>
            <p:extLst>
              <p:ext uri="{D42A27DB-BD31-4B8C-83A1-F6EECF244321}">
                <p14:modId xmlns:p14="http://schemas.microsoft.com/office/powerpoint/2010/main" val="2925239198"/>
              </p:ext>
            </p:extLst>
          </p:nvPr>
        </p:nvGraphicFramePr>
        <p:xfrm>
          <a:off x="5166985" y="303591"/>
          <a:ext cx="6588691" cy="589674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4" name="Audio 13">
            <a:extLst>
              <a:ext uri="{FF2B5EF4-FFF2-40B4-BE49-F238E27FC236}">
                <a16:creationId xmlns:a16="http://schemas.microsoft.com/office/drawing/2014/main" id="{60F625DD-F645-5F96-B1D7-0C92CD9E634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676407243"/>
      </p:ext>
    </p:extLst>
  </p:cSld>
  <p:clrMapOvr>
    <a:masterClrMapping/>
  </p:clrMapOvr>
  <mc:AlternateContent xmlns:mc="http://schemas.openxmlformats.org/markup-compatibility/2006" xmlns:p14="http://schemas.microsoft.com/office/powerpoint/2010/main">
    <mc:Choice Requires="p14">
      <p:transition spd="slow" p14:dur="2000" advTm="72288"/>
    </mc:Choice>
    <mc:Fallback xmlns="">
      <p:transition spd="slow" advTm="722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D9D36D6-2AC5-46A1-A849-4C82D5264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1DF0D9D3-93DE-4645-9782-40C09EFD1525}"/>
              </a:ext>
            </a:extLst>
          </p:cNvPr>
          <p:cNvSpPr>
            <a:spLocks noGrp="1"/>
          </p:cNvSpPr>
          <p:nvPr>
            <p:ph type="title"/>
          </p:nvPr>
        </p:nvSpPr>
        <p:spPr>
          <a:xfrm>
            <a:off x="5354955" y="552182"/>
            <a:ext cx="5998840" cy="3343135"/>
          </a:xfrm>
          <a:noFill/>
        </p:spPr>
        <p:txBody>
          <a:bodyPr vert="horz" lIns="91440" tIns="45720" rIns="91440" bIns="45720" rtlCol="0" anchor="b">
            <a:normAutofit/>
          </a:bodyPr>
          <a:lstStyle/>
          <a:p>
            <a:r>
              <a:rPr lang="en-US" sz="5200"/>
              <a:t>Theory of change</a:t>
            </a:r>
          </a:p>
        </p:txBody>
      </p:sp>
      <p:sp>
        <p:nvSpPr>
          <p:cNvPr id="5" name="Text Placeholder 4">
            <a:extLst>
              <a:ext uri="{FF2B5EF4-FFF2-40B4-BE49-F238E27FC236}">
                <a16:creationId xmlns:a16="http://schemas.microsoft.com/office/drawing/2014/main" id="{F0239CC3-A874-2042-81D0-BF27F176E9EE}"/>
              </a:ext>
            </a:extLst>
          </p:cNvPr>
          <p:cNvSpPr>
            <a:spLocks noGrp="1"/>
          </p:cNvSpPr>
          <p:nvPr>
            <p:ph type="body" idx="1"/>
          </p:nvPr>
        </p:nvSpPr>
        <p:spPr>
          <a:xfrm>
            <a:off x="5354955" y="4067032"/>
            <a:ext cx="5998840" cy="2067068"/>
          </a:xfrm>
          <a:noFill/>
        </p:spPr>
        <p:txBody>
          <a:bodyPr vert="horz" lIns="91440" tIns="45720" rIns="91440" bIns="45720" rtlCol="0">
            <a:normAutofit/>
          </a:bodyPr>
          <a:lstStyle/>
          <a:p>
            <a:endParaRPr lang="en-US">
              <a:solidFill>
                <a:schemeClr val="tx1"/>
              </a:solidFill>
            </a:endParaRPr>
          </a:p>
        </p:txBody>
      </p:sp>
      <p:pic>
        <p:nvPicPr>
          <p:cNvPr id="7" name="Picture 6" descr="White arrows going to the red target">
            <a:extLst>
              <a:ext uri="{FF2B5EF4-FFF2-40B4-BE49-F238E27FC236}">
                <a16:creationId xmlns:a16="http://schemas.microsoft.com/office/drawing/2014/main" id="{C90FF974-9AB6-9707-806B-F4E7BADB48F7}"/>
              </a:ext>
            </a:extLst>
          </p:cNvPr>
          <p:cNvPicPr>
            <a:picLocks noChangeAspect="1"/>
          </p:cNvPicPr>
          <p:nvPr/>
        </p:nvPicPr>
        <p:blipFill rotWithShape="1">
          <a:blip r:embed="rId5"/>
          <a:srcRect l="43458" r="7944" b="-1"/>
          <a:stretch/>
        </p:blipFill>
        <p:spPr>
          <a:xfrm>
            <a:off x="20" y="10"/>
            <a:ext cx="4992985" cy="6857990"/>
          </a:xfrm>
          <a:prstGeom prst="rect">
            <a:avLst/>
          </a:prstGeom>
        </p:spPr>
      </p:pic>
      <p:pic>
        <p:nvPicPr>
          <p:cNvPr id="21" name="Audio 20">
            <a:extLst>
              <a:ext uri="{FF2B5EF4-FFF2-40B4-BE49-F238E27FC236}">
                <a16:creationId xmlns:a16="http://schemas.microsoft.com/office/drawing/2014/main" id="{E243F126-2F01-4BD1-A8CB-A16EAEA1E24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413758669"/>
      </p:ext>
    </p:extLst>
  </p:cSld>
  <p:clrMapOvr>
    <a:masterClrMapping/>
  </p:clrMapOvr>
  <mc:AlternateContent xmlns:mc="http://schemas.openxmlformats.org/markup-compatibility/2006" xmlns:p14="http://schemas.microsoft.com/office/powerpoint/2010/main">
    <mc:Choice Requires="p14">
      <p:transition spd="slow" p14:dur="2000" advTm="44242"/>
    </mc:Choice>
    <mc:Fallback xmlns="">
      <p:transition spd="slow" advTm="442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F400A12-8AF8-D84F-AA22-900F90904F95}"/>
              </a:ext>
            </a:extLst>
          </p:cNvPr>
          <p:cNvSpPr>
            <a:spLocks noGrp="1"/>
          </p:cNvSpPr>
          <p:nvPr>
            <p:ph type="title"/>
          </p:nvPr>
        </p:nvSpPr>
        <p:spPr/>
        <p:txBody>
          <a:bodyPr/>
          <a:lstStyle/>
          <a:p>
            <a:pPr algn="ctr"/>
            <a:r>
              <a:rPr lang="en-GB" dirty="0"/>
              <a:t>Theory of change</a:t>
            </a:r>
          </a:p>
        </p:txBody>
      </p:sp>
      <p:sp>
        <p:nvSpPr>
          <p:cNvPr id="5" name="Content Placeholder 4">
            <a:extLst>
              <a:ext uri="{FF2B5EF4-FFF2-40B4-BE49-F238E27FC236}">
                <a16:creationId xmlns:a16="http://schemas.microsoft.com/office/drawing/2014/main" id="{A79BB522-0D1D-A74E-B670-ED44522C51B8}"/>
              </a:ext>
            </a:extLst>
          </p:cNvPr>
          <p:cNvSpPr>
            <a:spLocks noGrp="1"/>
          </p:cNvSpPr>
          <p:nvPr>
            <p:ph idx="1"/>
          </p:nvPr>
        </p:nvSpPr>
        <p:spPr>
          <a:xfrm>
            <a:off x="838200" y="1600201"/>
            <a:ext cx="10323286" cy="3753283"/>
          </a:xfrm>
        </p:spPr>
        <p:txBody>
          <a:bodyPr/>
          <a:lstStyle/>
          <a:p>
            <a:r>
              <a:rPr lang="en-GB" sz="3200" dirty="0"/>
              <a:t>A theory of change is a narrative that explains the links between program strategies or activities and outcomes and how and why the desired change is expected to come about.</a:t>
            </a:r>
          </a:p>
          <a:p>
            <a:endParaRPr lang="en-GB" dirty="0"/>
          </a:p>
        </p:txBody>
      </p:sp>
      <p:sp>
        <p:nvSpPr>
          <p:cNvPr id="6" name="Rectangle 5">
            <a:extLst>
              <a:ext uri="{FF2B5EF4-FFF2-40B4-BE49-F238E27FC236}">
                <a16:creationId xmlns:a16="http://schemas.microsoft.com/office/drawing/2014/main" id="{D4A3F1FF-20EB-DA48-9F4A-4786AE244FC9}"/>
              </a:ext>
            </a:extLst>
          </p:cNvPr>
          <p:cNvSpPr/>
          <p:nvPr/>
        </p:nvSpPr>
        <p:spPr>
          <a:xfrm>
            <a:off x="2325190" y="5353484"/>
            <a:ext cx="7358741" cy="246221"/>
          </a:xfrm>
          <a:prstGeom prst="rect">
            <a:avLst/>
          </a:prstGeom>
        </p:spPr>
        <p:txBody>
          <a:bodyPr wrap="square">
            <a:spAutoFit/>
          </a:bodyPr>
          <a:lstStyle/>
          <a:p>
            <a:pPr defTabSz="457200">
              <a:defRPr/>
            </a:pPr>
            <a:r>
              <a:rPr lang="en-GB" sz="1000" dirty="0">
                <a:solidFill>
                  <a:prstClr val="black"/>
                </a:solidFill>
                <a:latin typeface="Helvetica" pitchFamily="2" charset="0"/>
              </a:rPr>
              <a:t>W K Kellogg Foundation. </a:t>
            </a:r>
            <a:r>
              <a:rPr lang="en-GB" sz="1000" i="1" dirty="0">
                <a:solidFill>
                  <a:prstClr val="black"/>
                </a:solidFill>
                <a:latin typeface="Helvetica" pitchFamily="2" charset="0"/>
              </a:rPr>
              <a:t>The Step-by-Step Guide to Evaluation: How to Become Savvy Evaluation Consumers. </a:t>
            </a:r>
            <a:r>
              <a:rPr lang="en-GB" sz="1000" dirty="0">
                <a:solidFill>
                  <a:prstClr val="black"/>
                </a:solidFill>
                <a:latin typeface="Helvetica" pitchFamily="2" charset="0"/>
              </a:rPr>
              <a:t>2017.</a:t>
            </a:r>
          </a:p>
        </p:txBody>
      </p:sp>
      <p:pic>
        <p:nvPicPr>
          <p:cNvPr id="33" name="Audio 32">
            <a:extLst>
              <a:ext uri="{FF2B5EF4-FFF2-40B4-BE49-F238E27FC236}">
                <a16:creationId xmlns:a16="http://schemas.microsoft.com/office/drawing/2014/main" id="{938BFE59-AF02-1408-7446-D729886299B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678832757"/>
      </p:ext>
    </p:extLst>
  </p:cSld>
  <p:clrMapOvr>
    <a:masterClrMapping/>
  </p:clrMapOvr>
  <mc:AlternateContent xmlns:mc="http://schemas.openxmlformats.org/markup-compatibility/2006" xmlns:p14="http://schemas.microsoft.com/office/powerpoint/2010/main">
    <mc:Choice Requires="p14">
      <p:transition spd="slow" p14:dur="2000" advTm="245500"/>
    </mc:Choice>
    <mc:Fallback xmlns="">
      <p:transition spd="slow" advTm="245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4FB18E8-A7DF-694C-B29C-861080641E92}"/>
              </a:ext>
            </a:extLst>
          </p:cNvPr>
          <p:cNvGrpSpPr/>
          <p:nvPr/>
        </p:nvGrpSpPr>
        <p:grpSpPr>
          <a:xfrm>
            <a:off x="4876801" y="2387599"/>
            <a:ext cx="2322285" cy="1814287"/>
            <a:chOff x="3338285" y="3062514"/>
            <a:chExt cx="2322285" cy="1814287"/>
          </a:xfrm>
        </p:grpSpPr>
        <p:sp>
          <p:nvSpPr>
            <p:cNvPr id="6" name="Rectangle 5">
              <a:extLst>
                <a:ext uri="{FF2B5EF4-FFF2-40B4-BE49-F238E27FC236}">
                  <a16:creationId xmlns:a16="http://schemas.microsoft.com/office/drawing/2014/main" id="{18C3E35F-5B97-0142-B831-BE3BE5D32007}"/>
                </a:ext>
              </a:extLst>
            </p:cNvPr>
            <p:cNvSpPr/>
            <p:nvPr/>
          </p:nvSpPr>
          <p:spPr>
            <a:xfrm>
              <a:off x="3338285" y="3062514"/>
              <a:ext cx="2322285" cy="34834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1200" dirty="0"/>
                <a:t>PROBLEM OR ISSUE</a:t>
              </a:r>
            </a:p>
          </p:txBody>
        </p:sp>
        <p:sp>
          <p:nvSpPr>
            <p:cNvPr id="7" name="Rectangle 6">
              <a:extLst>
                <a:ext uri="{FF2B5EF4-FFF2-40B4-BE49-F238E27FC236}">
                  <a16:creationId xmlns:a16="http://schemas.microsoft.com/office/drawing/2014/main" id="{A7DD3293-7762-D84B-9344-CE08B3897560}"/>
                </a:ext>
              </a:extLst>
            </p:cNvPr>
            <p:cNvSpPr/>
            <p:nvPr/>
          </p:nvSpPr>
          <p:spPr>
            <a:xfrm>
              <a:off x="3338285" y="3381829"/>
              <a:ext cx="2322285" cy="149497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grpSp>
      <p:grpSp>
        <p:nvGrpSpPr>
          <p:cNvPr id="9" name="Group 8">
            <a:extLst>
              <a:ext uri="{FF2B5EF4-FFF2-40B4-BE49-F238E27FC236}">
                <a16:creationId xmlns:a16="http://schemas.microsoft.com/office/drawing/2014/main" id="{B712261D-AF98-9146-8628-1FF96DE1CFE0}"/>
              </a:ext>
            </a:extLst>
          </p:cNvPr>
          <p:cNvGrpSpPr/>
          <p:nvPr/>
        </p:nvGrpSpPr>
        <p:grpSpPr>
          <a:xfrm>
            <a:off x="4876801" y="4383315"/>
            <a:ext cx="2322285" cy="1814287"/>
            <a:chOff x="3338285" y="3062514"/>
            <a:chExt cx="2322285" cy="1814287"/>
          </a:xfrm>
        </p:grpSpPr>
        <p:sp>
          <p:nvSpPr>
            <p:cNvPr id="10" name="Rectangle 9">
              <a:extLst>
                <a:ext uri="{FF2B5EF4-FFF2-40B4-BE49-F238E27FC236}">
                  <a16:creationId xmlns:a16="http://schemas.microsoft.com/office/drawing/2014/main" id="{D72EB30C-1232-6E47-857D-40AE30E80680}"/>
                </a:ext>
              </a:extLst>
            </p:cNvPr>
            <p:cNvSpPr/>
            <p:nvPr/>
          </p:nvSpPr>
          <p:spPr>
            <a:xfrm>
              <a:off x="3338285" y="3062514"/>
              <a:ext cx="2322285" cy="34834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1200" dirty="0"/>
                <a:t>NEEDS/ASSETS</a:t>
              </a:r>
            </a:p>
          </p:txBody>
        </p:sp>
        <p:sp>
          <p:nvSpPr>
            <p:cNvPr id="11" name="Rectangle 10">
              <a:extLst>
                <a:ext uri="{FF2B5EF4-FFF2-40B4-BE49-F238E27FC236}">
                  <a16:creationId xmlns:a16="http://schemas.microsoft.com/office/drawing/2014/main" id="{E0AE1693-2D55-BE4F-A997-5349E0FE3279}"/>
                </a:ext>
              </a:extLst>
            </p:cNvPr>
            <p:cNvSpPr/>
            <p:nvPr/>
          </p:nvSpPr>
          <p:spPr>
            <a:xfrm>
              <a:off x="3338285" y="3381829"/>
              <a:ext cx="2322285" cy="149497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grpSp>
      <p:grpSp>
        <p:nvGrpSpPr>
          <p:cNvPr id="12" name="Group 11">
            <a:extLst>
              <a:ext uri="{FF2B5EF4-FFF2-40B4-BE49-F238E27FC236}">
                <a16:creationId xmlns:a16="http://schemas.microsoft.com/office/drawing/2014/main" id="{CDCA2B13-6A63-0244-B4E3-9F5B6740C0FF}"/>
              </a:ext>
            </a:extLst>
          </p:cNvPr>
          <p:cNvGrpSpPr/>
          <p:nvPr/>
        </p:nvGrpSpPr>
        <p:grpSpPr>
          <a:xfrm>
            <a:off x="8142514" y="2387599"/>
            <a:ext cx="2191656" cy="3810003"/>
            <a:chOff x="3338285" y="3062514"/>
            <a:chExt cx="2322285" cy="1814287"/>
          </a:xfrm>
        </p:grpSpPr>
        <p:sp>
          <p:nvSpPr>
            <p:cNvPr id="13" name="Rectangle 12">
              <a:extLst>
                <a:ext uri="{FF2B5EF4-FFF2-40B4-BE49-F238E27FC236}">
                  <a16:creationId xmlns:a16="http://schemas.microsoft.com/office/drawing/2014/main" id="{FA51FA4C-DD65-BC4C-87DA-2174445D0E63}"/>
                </a:ext>
              </a:extLst>
            </p:cNvPr>
            <p:cNvSpPr/>
            <p:nvPr/>
          </p:nvSpPr>
          <p:spPr>
            <a:xfrm>
              <a:off x="3338285" y="3062514"/>
              <a:ext cx="2322285" cy="34834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1200" dirty="0"/>
                <a:t>DESIRED RESULTS </a:t>
              </a:r>
            </a:p>
            <a:p>
              <a:pPr algn="ctr"/>
              <a:r>
                <a:rPr lang="en-GB" sz="1200" dirty="0"/>
                <a:t>(OUTPUTS, OUTCOMES, IMPACT)</a:t>
              </a:r>
            </a:p>
          </p:txBody>
        </p:sp>
        <p:sp>
          <p:nvSpPr>
            <p:cNvPr id="14" name="Rectangle 13">
              <a:extLst>
                <a:ext uri="{FF2B5EF4-FFF2-40B4-BE49-F238E27FC236}">
                  <a16:creationId xmlns:a16="http://schemas.microsoft.com/office/drawing/2014/main" id="{7E8A6449-0E81-6E46-9678-AE6E8AFD9522}"/>
                </a:ext>
              </a:extLst>
            </p:cNvPr>
            <p:cNvSpPr/>
            <p:nvPr/>
          </p:nvSpPr>
          <p:spPr>
            <a:xfrm>
              <a:off x="3338285" y="3381829"/>
              <a:ext cx="2322285" cy="149497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grpSp>
      <p:grpSp>
        <p:nvGrpSpPr>
          <p:cNvPr id="15" name="Group 14">
            <a:extLst>
              <a:ext uri="{FF2B5EF4-FFF2-40B4-BE49-F238E27FC236}">
                <a16:creationId xmlns:a16="http://schemas.microsoft.com/office/drawing/2014/main" id="{66C8212F-025B-7040-92F0-0BAEE6C56C6E}"/>
              </a:ext>
            </a:extLst>
          </p:cNvPr>
          <p:cNvGrpSpPr/>
          <p:nvPr/>
        </p:nvGrpSpPr>
        <p:grpSpPr>
          <a:xfrm>
            <a:off x="1937657" y="2387599"/>
            <a:ext cx="2191656" cy="3810003"/>
            <a:chOff x="3338285" y="3062514"/>
            <a:chExt cx="2322285" cy="1814287"/>
          </a:xfrm>
        </p:grpSpPr>
        <p:sp>
          <p:nvSpPr>
            <p:cNvPr id="16" name="Rectangle 15">
              <a:extLst>
                <a:ext uri="{FF2B5EF4-FFF2-40B4-BE49-F238E27FC236}">
                  <a16:creationId xmlns:a16="http://schemas.microsoft.com/office/drawing/2014/main" id="{10B9D28C-1D19-7745-9B48-434304612C31}"/>
                </a:ext>
              </a:extLst>
            </p:cNvPr>
            <p:cNvSpPr/>
            <p:nvPr/>
          </p:nvSpPr>
          <p:spPr>
            <a:xfrm>
              <a:off x="3338285" y="3062514"/>
              <a:ext cx="2322285" cy="34834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1200" dirty="0"/>
                <a:t>INFLUENCIAL FACTORS</a:t>
              </a:r>
            </a:p>
          </p:txBody>
        </p:sp>
        <p:sp>
          <p:nvSpPr>
            <p:cNvPr id="17" name="Rectangle 16">
              <a:extLst>
                <a:ext uri="{FF2B5EF4-FFF2-40B4-BE49-F238E27FC236}">
                  <a16:creationId xmlns:a16="http://schemas.microsoft.com/office/drawing/2014/main" id="{1323F244-35DD-0B48-A710-A6A6903FF45F}"/>
                </a:ext>
              </a:extLst>
            </p:cNvPr>
            <p:cNvSpPr/>
            <p:nvPr/>
          </p:nvSpPr>
          <p:spPr>
            <a:xfrm>
              <a:off x="3338285" y="3381829"/>
              <a:ext cx="2322285" cy="149497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grpSp>
      <p:grpSp>
        <p:nvGrpSpPr>
          <p:cNvPr id="18" name="Group 17">
            <a:extLst>
              <a:ext uri="{FF2B5EF4-FFF2-40B4-BE49-F238E27FC236}">
                <a16:creationId xmlns:a16="http://schemas.microsoft.com/office/drawing/2014/main" id="{AF9BD160-D49C-9A49-9990-7B707BBAFF22}"/>
              </a:ext>
            </a:extLst>
          </p:cNvPr>
          <p:cNvGrpSpPr/>
          <p:nvPr/>
        </p:nvGrpSpPr>
        <p:grpSpPr>
          <a:xfrm>
            <a:off x="1937658" y="195944"/>
            <a:ext cx="3824514" cy="1814287"/>
            <a:chOff x="3338285" y="3062514"/>
            <a:chExt cx="2322285" cy="1814287"/>
          </a:xfrm>
        </p:grpSpPr>
        <p:sp>
          <p:nvSpPr>
            <p:cNvPr id="19" name="Rectangle 18">
              <a:extLst>
                <a:ext uri="{FF2B5EF4-FFF2-40B4-BE49-F238E27FC236}">
                  <a16:creationId xmlns:a16="http://schemas.microsoft.com/office/drawing/2014/main" id="{27475EA4-96DD-8448-AB08-DBCAB9DCC81A}"/>
                </a:ext>
              </a:extLst>
            </p:cNvPr>
            <p:cNvSpPr/>
            <p:nvPr/>
          </p:nvSpPr>
          <p:spPr>
            <a:xfrm>
              <a:off x="3338285" y="3062514"/>
              <a:ext cx="2322285" cy="34834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1200" dirty="0"/>
                <a:t>STRATEGIES</a:t>
              </a:r>
            </a:p>
          </p:txBody>
        </p:sp>
        <p:sp>
          <p:nvSpPr>
            <p:cNvPr id="20" name="Rectangle 19">
              <a:extLst>
                <a:ext uri="{FF2B5EF4-FFF2-40B4-BE49-F238E27FC236}">
                  <a16:creationId xmlns:a16="http://schemas.microsoft.com/office/drawing/2014/main" id="{52227C65-9057-874A-8BE6-EE5FC8EAC528}"/>
                </a:ext>
              </a:extLst>
            </p:cNvPr>
            <p:cNvSpPr/>
            <p:nvPr/>
          </p:nvSpPr>
          <p:spPr>
            <a:xfrm>
              <a:off x="3338285" y="3381829"/>
              <a:ext cx="2322285" cy="149497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grpSp>
      <p:grpSp>
        <p:nvGrpSpPr>
          <p:cNvPr id="21" name="Group 20">
            <a:extLst>
              <a:ext uri="{FF2B5EF4-FFF2-40B4-BE49-F238E27FC236}">
                <a16:creationId xmlns:a16="http://schemas.microsoft.com/office/drawing/2014/main" id="{EB64266E-1349-2143-856F-093AA68DA732}"/>
              </a:ext>
            </a:extLst>
          </p:cNvPr>
          <p:cNvGrpSpPr/>
          <p:nvPr/>
        </p:nvGrpSpPr>
        <p:grpSpPr>
          <a:xfrm>
            <a:off x="6509656" y="195944"/>
            <a:ext cx="3824514" cy="1814287"/>
            <a:chOff x="3338285" y="3062514"/>
            <a:chExt cx="2322285" cy="1814287"/>
          </a:xfrm>
        </p:grpSpPr>
        <p:sp>
          <p:nvSpPr>
            <p:cNvPr id="22" name="Rectangle 21">
              <a:extLst>
                <a:ext uri="{FF2B5EF4-FFF2-40B4-BE49-F238E27FC236}">
                  <a16:creationId xmlns:a16="http://schemas.microsoft.com/office/drawing/2014/main" id="{B76AE5E4-7E60-AA46-89D0-D84545C8D462}"/>
                </a:ext>
              </a:extLst>
            </p:cNvPr>
            <p:cNvSpPr/>
            <p:nvPr/>
          </p:nvSpPr>
          <p:spPr>
            <a:xfrm>
              <a:off x="3338285" y="3062514"/>
              <a:ext cx="2322285" cy="34834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1200" dirty="0"/>
                <a:t>ASSUMPTIONS</a:t>
              </a:r>
            </a:p>
          </p:txBody>
        </p:sp>
        <p:sp>
          <p:nvSpPr>
            <p:cNvPr id="23" name="Rectangle 22">
              <a:extLst>
                <a:ext uri="{FF2B5EF4-FFF2-40B4-BE49-F238E27FC236}">
                  <a16:creationId xmlns:a16="http://schemas.microsoft.com/office/drawing/2014/main" id="{40919FE3-3DFA-FB41-8060-3C3DA039C107}"/>
                </a:ext>
              </a:extLst>
            </p:cNvPr>
            <p:cNvSpPr/>
            <p:nvPr/>
          </p:nvSpPr>
          <p:spPr>
            <a:xfrm>
              <a:off x="3338285" y="3381829"/>
              <a:ext cx="2322285" cy="149497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grpSp>
      <p:cxnSp>
        <p:nvCxnSpPr>
          <p:cNvPr id="25" name="Straight Arrow Connector 24">
            <a:extLst>
              <a:ext uri="{FF2B5EF4-FFF2-40B4-BE49-F238E27FC236}">
                <a16:creationId xmlns:a16="http://schemas.microsoft.com/office/drawing/2014/main" id="{2744FB80-7AA9-C54F-A3BE-1421DEF1C581}"/>
              </a:ext>
            </a:extLst>
          </p:cNvPr>
          <p:cNvCxnSpPr>
            <a:cxnSpLocks/>
          </p:cNvCxnSpPr>
          <p:nvPr/>
        </p:nvCxnSpPr>
        <p:spPr>
          <a:xfrm>
            <a:off x="2888343" y="2010230"/>
            <a:ext cx="0" cy="377368"/>
          </a:xfrm>
          <a:prstGeom prst="straightConnector1">
            <a:avLst/>
          </a:prstGeom>
          <a:ln w="38100" cap="flat" cmpd="sng" algn="ctr">
            <a:solidFill>
              <a:schemeClr val="accent6"/>
            </a:solidFill>
            <a:prstDash val="solid"/>
            <a:round/>
            <a:headEnd type="none" w="med" len="med"/>
            <a:tailEnd type="triangle" w="med" len="med"/>
          </a:ln>
        </p:spPr>
        <p:style>
          <a:lnRef idx="0">
            <a:scrgbClr r="0" g="0" b="0"/>
          </a:lnRef>
          <a:fillRef idx="0">
            <a:scrgbClr r="0" g="0" b="0"/>
          </a:fillRef>
          <a:effectRef idx="0">
            <a:scrgbClr r="0" g="0" b="0"/>
          </a:effectRef>
          <a:fontRef idx="minor">
            <a:schemeClr val="tx1"/>
          </a:fontRef>
        </p:style>
      </p:cxnSp>
      <p:cxnSp>
        <p:nvCxnSpPr>
          <p:cNvPr id="28" name="Elbow Connector 27">
            <a:extLst>
              <a:ext uri="{FF2B5EF4-FFF2-40B4-BE49-F238E27FC236}">
                <a16:creationId xmlns:a16="http://schemas.microsoft.com/office/drawing/2014/main" id="{59D4DEE6-46D1-BC40-AB38-769BB23DB135}"/>
              </a:ext>
            </a:extLst>
          </p:cNvPr>
          <p:cNvCxnSpPr>
            <a:stCxn id="17" idx="3"/>
            <a:endCxn id="7" idx="1"/>
          </p:cNvCxnSpPr>
          <p:nvPr/>
        </p:nvCxnSpPr>
        <p:spPr>
          <a:xfrm flipV="1">
            <a:off x="4129314" y="3454399"/>
            <a:ext cx="747487" cy="1173482"/>
          </a:xfrm>
          <a:prstGeom prst="bentConnector3">
            <a:avLst/>
          </a:prstGeom>
          <a:ln w="38100">
            <a:tailEnd type="triangle"/>
          </a:ln>
        </p:spPr>
        <p:style>
          <a:lnRef idx="3">
            <a:schemeClr val="accent6"/>
          </a:lnRef>
          <a:fillRef idx="0">
            <a:schemeClr val="accent6"/>
          </a:fillRef>
          <a:effectRef idx="2">
            <a:schemeClr val="accent6"/>
          </a:effectRef>
          <a:fontRef idx="minor">
            <a:schemeClr val="tx1"/>
          </a:fontRef>
        </p:style>
      </p:cxnSp>
      <p:cxnSp>
        <p:nvCxnSpPr>
          <p:cNvPr id="30" name="Elbow Connector 29">
            <a:extLst>
              <a:ext uri="{FF2B5EF4-FFF2-40B4-BE49-F238E27FC236}">
                <a16:creationId xmlns:a16="http://schemas.microsoft.com/office/drawing/2014/main" id="{F12FBE2F-A9DC-9D46-B18F-2C5B15061C25}"/>
              </a:ext>
            </a:extLst>
          </p:cNvPr>
          <p:cNvCxnSpPr>
            <a:stCxn id="17" idx="3"/>
            <a:endCxn id="11" idx="1"/>
          </p:cNvCxnSpPr>
          <p:nvPr/>
        </p:nvCxnSpPr>
        <p:spPr>
          <a:xfrm>
            <a:off x="4129314" y="4627881"/>
            <a:ext cx="747487" cy="822234"/>
          </a:xfrm>
          <a:prstGeom prst="bentConnector3">
            <a:avLst/>
          </a:prstGeom>
          <a:ln w="38100">
            <a:tailEnd type="triangle"/>
          </a:ln>
        </p:spPr>
        <p:style>
          <a:lnRef idx="3">
            <a:schemeClr val="accent6"/>
          </a:lnRef>
          <a:fillRef idx="0">
            <a:schemeClr val="accent6"/>
          </a:fillRef>
          <a:effectRef idx="2">
            <a:schemeClr val="accent6"/>
          </a:effectRef>
          <a:fontRef idx="minor">
            <a:schemeClr val="tx1"/>
          </a:fontRef>
        </p:style>
      </p:cxnSp>
      <p:cxnSp>
        <p:nvCxnSpPr>
          <p:cNvPr id="49" name="Elbow Connector 48">
            <a:extLst>
              <a:ext uri="{FF2B5EF4-FFF2-40B4-BE49-F238E27FC236}">
                <a16:creationId xmlns:a16="http://schemas.microsoft.com/office/drawing/2014/main" id="{9D058EC9-16A5-814E-8F1F-2F2B9E32605F}"/>
              </a:ext>
            </a:extLst>
          </p:cNvPr>
          <p:cNvCxnSpPr>
            <a:stCxn id="7" idx="3"/>
            <a:endCxn id="14" idx="1"/>
          </p:cNvCxnSpPr>
          <p:nvPr/>
        </p:nvCxnSpPr>
        <p:spPr>
          <a:xfrm>
            <a:off x="7199086" y="3454399"/>
            <a:ext cx="943429" cy="1173482"/>
          </a:xfrm>
          <a:prstGeom prst="bentConnector3">
            <a:avLst/>
          </a:prstGeom>
          <a:ln w="38100">
            <a:tailEnd type="triangle"/>
          </a:ln>
        </p:spPr>
        <p:style>
          <a:lnRef idx="3">
            <a:schemeClr val="accent6"/>
          </a:lnRef>
          <a:fillRef idx="0">
            <a:schemeClr val="accent6"/>
          </a:fillRef>
          <a:effectRef idx="2">
            <a:schemeClr val="accent6"/>
          </a:effectRef>
          <a:fontRef idx="minor">
            <a:schemeClr val="tx1"/>
          </a:fontRef>
        </p:style>
      </p:cxnSp>
      <p:cxnSp>
        <p:nvCxnSpPr>
          <p:cNvPr id="51" name="Elbow Connector 50">
            <a:extLst>
              <a:ext uri="{FF2B5EF4-FFF2-40B4-BE49-F238E27FC236}">
                <a16:creationId xmlns:a16="http://schemas.microsoft.com/office/drawing/2014/main" id="{808BAFA4-F0B1-C741-9F8A-9C45401CB76D}"/>
              </a:ext>
            </a:extLst>
          </p:cNvPr>
          <p:cNvCxnSpPr>
            <a:stCxn id="11" idx="3"/>
            <a:endCxn id="14" idx="1"/>
          </p:cNvCxnSpPr>
          <p:nvPr/>
        </p:nvCxnSpPr>
        <p:spPr>
          <a:xfrm flipV="1">
            <a:off x="7199086" y="4627881"/>
            <a:ext cx="943429" cy="822234"/>
          </a:xfrm>
          <a:prstGeom prst="bentConnector3">
            <a:avLst/>
          </a:prstGeom>
          <a:ln w="38100">
            <a:tailEnd type="triangle"/>
          </a:ln>
        </p:spPr>
        <p:style>
          <a:lnRef idx="3">
            <a:schemeClr val="accent6"/>
          </a:lnRef>
          <a:fillRef idx="0">
            <a:schemeClr val="accent6"/>
          </a:fillRef>
          <a:effectRef idx="2">
            <a:schemeClr val="accent6"/>
          </a:effectRef>
          <a:fontRef idx="minor">
            <a:schemeClr val="tx1"/>
          </a:fontRef>
        </p:style>
      </p:cxnSp>
      <p:sp>
        <p:nvSpPr>
          <p:cNvPr id="52" name="Oval 51">
            <a:extLst>
              <a:ext uri="{FF2B5EF4-FFF2-40B4-BE49-F238E27FC236}">
                <a16:creationId xmlns:a16="http://schemas.microsoft.com/office/drawing/2014/main" id="{DED432C6-96E0-1342-AC48-D4B5BA8F027A}"/>
              </a:ext>
            </a:extLst>
          </p:cNvPr>
          <p:cNvSpPr/>
          <p:nvPr/>
        </p:nvSpPr>
        <p:spPr>
          <a:xfrm>
            <a:off x="7035798" y="4509227"/>
            <a:ext cx="304800" cy="312056"/>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t>2</a:t>
            </a:r>
          </a:p>
        </p:txBody>
      </p:sp>
      <p:sp>
        <p:nvSpPr>
          <p:cNvPr id="54" name="Oval 53">
            <a:extLst>
              <a:ext uri="{FF2B5EF4-FFF2-40B4-BE49-F238E27FC236}">
                <a16:creationId xmlns:a16="http://schemas.microsoft.com/office/drawing/2014/main" id="{E09982E5-C492-CC47-AC67-76EAE5A9CD54}"/>
              </a:ext>
            </a:extLst>
          </p:cNvPr>
          <p:cNvSpPr/>
          <p:nvPr/>
        </p:nvSpPr>
        <p:spPr>
          <a:xfrm>
            <a:off x="10181770" y="2824479"/>
            <a:ext cx="304800" cy="312056"/>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t>3</a:t>
            </a:r>
          </a:p>
        </p:txBody>
      </p:sp>
      <p:sp>
        <p:nvSpPr>
          <p:cNvPr id="55" name="Oval 54">
            <a:extLst>
              <a:ext uri="{FF2B5EF4-FFF2-40B4-BE49-F238E27FC236}">
                <a16:creationId xmlns:a16="http://schemas.microsoft.com/office/drawing/2014/main" id="{60B93326-D569-804B-8322-1FDA36A639AF}"/>
              </a:ext>
            </a:extLst>
          </p:cNvPr>
          <p:cNvSpPr/>
          <p:nvPr/>
        </p:nvSpPr>
        <p:spPr>
          <a:xfrm>
            <a:off x="3933371" y="2836092"/>
            <a:ext cx="304800" cy="312056"/>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t>4</a:t>
            </a:r>
          </a:p>
        </p:txBody>
      </p:sp>
      <p:sp>
        <p:nvSpPr>
          <p:cNvPr id="56" name="Oval 55">
            <a:extLst>
              <a:ext uri="{FF2B5EF4-FFF2-40B4-BE49-F238E27FC236}">
                <a16:creationId xmlns:a16="http://schemas.microsoft.com/office/drawing/2014/main" id="{04D04D5D-7C7D-2C46-A683-161305CF3E1E}"/>
              </a:ext>
            </a:extLst>
          </p:cNvPr>
          <p:cNvSpPr/>
          <p:nvPr/>
        </p:nvSpPr>
        <p:spPr>
          <a:xfrm>
            <a:off x="5584370" y="277949"/>
            <a:ext cx="304800" cy="312056"/>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t>5</a:t>
            </a:r>
          </a:p>
        </p:txBody>
      </p:sp>
      <p:sp>
        <p:nvSpPr>
          <p:cNvPr id="57" name="Oval 56">
            <a:extLst>
              <a:ext uri="{FF2B5EF4-FFF2-40B4-BE49-F238E27FC236}">
                <a16:creationId xmlns:a16="http://schemas.microsoft.com/office/drawing/2014/main" id="{A0B58F96-A206-3C42-93D7-D24B3B0F2864}"/>
              </a:ext>
            </a:extLst>
          </p:cNvPr>
          <p:cNvSpPr/>
          <p:nvPr/>
        </p:nvSpPr>
        <p:spPr>
          <a:xfrm>
            <a:off x="10167255" y="264886"/>
            <a:ext cx="304800" cy="312056"/>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t>6</a:t>
            </a:r>
          </a:p>
        </p:txBody>
      </p:sp>
      <p:sp>
        <p:nvSpPr>
          <p:cNvPr id="58" name="Oval 57">
            <a:extLst>
              <a:ext uri="{FF2B5EF4-FFF2-40B4-BE49-F238E27FC236}">
                <a16:creationId xmlns:a16="http://schemas.microsoft.com/office/drawing/2014/main" id="{EF1B7852-1D10-7B46-935A-4E774CB2B49A}"/>
              </a:ext>
            </a:extLst>
          </p:cNvPr>
          <p:cNvSpPr/>
          <p:nvPr/>
        </p:nvSpPr>
        <p:spPr>
          <a:xfrm>
            <a:off x="7035798" y="2483395"/>
            <a:ext cx="304800" cy="312056"/>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t>1</a:t>
            </a:r>
          </a:p>
        </p:txBody>
      </p:sp>
      <p:sp>
        <p:nvSpPr>
          <p:cNvPr id="59" name="Rectangle 58">
            <a:extLst>
              <a:ext uri="{FF2B5EF4-FFF2-40B4-BE49-F238E27FC236}">
                <a16:creationId xmlns:a16="http://schemas.microsoft.com/office/drawing/2014/main" id="{E714975E-9F76-524F-8E06-7029DC934C07}"/>
              </a:ext>
            </a:extLst>
          </p:cNvPr>
          <p:cNvSpPr/>
          <p:nvPr/>
        </p:nvSpPr>
        <p:spPr>
          <a:xfrm>
            <a:off x="2540001" y="6409772"/>
            <a:ext cx="7518399" cy="246221"/>
          </a:xfrm>
          <a:prstGeom prst="rect">
            <a:avLst/>
          </a:prstGeom>
        </p:spPr>
        <p:txBody>
          <a:bodyPr wrap="square">
            <a:spAutoFit/>
          </a:bodyPr>
          <a:lstStyle/>
          <a:p>
            <a:r>
              <a:rPr lang="en-GB" sz="1000" dirty="0">
                <a:solidFill>
                  <a:srgbClr val="000000"/>
                </a:solidFill>
                <a:latin typeface="Helvetica" pitchFamily="2" charset="0"/>
              </a:rPr>
              <a:t>Adapted from W K Kellogg Foundation. (2004). W.K. Kellogg Foundation Logic Model Development Guide. Page 31</a:t>
            </a:r>
            <a:endParaRPr lang="en-GB" sz="1000" dirty="0"/>
          </a:p>
        </p:txBody>
      </p:sp>
      <p:pic>
        <p:nvPicPr>
          <p:cNvPr id="38" name="Audio 37">
            <a:extLst>
              <a:ext uri="{FF2B5EF4-FFF2-40B4-BE49-F238E27FC236}">
                <a16:creationId xmlns:a16="http://schemas.microsoft.com/office/drawing/2014/main" id="{7159CB39-F708-16D9-6283-99258B65BC0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410089210"/>
      </p:ext>
    </p:extLst>
  </p:cSld>
  <p:clrMapOvr>
    <a:masterClrMapping/>
  </p:clrMapOvr>
  <mc:AlternateContent xmlns:mc="http://schemas.openxmlformats.org/markup-compatibility/2006" xmlns:p14="http://schemas.microsoft.com/office/powerpoint/2010/main">
    <mc:Choice Requires="p14">
      <p:transition spd="slow" p14:dur="2000" advTm="37920"/>
    </mc:Choice>
    <mc:Fallback xmlns="">
      <p:transition spd="slow" advTm="379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A8C19B4-ECD0-2942-9658-43AE8BC25D20}"/>
              </a:ext>
            </a:extLst>
          </p:cNvPr>
          <p:cNvSpPr>
            <a:spLocks noGrp="1"/>
          </p:cNvSpPr>
          <p:nvPr>
            <p:ph idx="1"/>
          </p:nvPr>
        </p:nvSpPr>
        <p:spPr>
          <a:xfrm>
            <a:off x="2152650" y="159657"/>
            <a:ext cx="8921750" cy="6342743"/>
          </a:xfrm>
        </p:spPr>
        <p:txBody>
          <a:bodyPr>
            <a:normAutofit fontScale="92500" lnSpcReduction="20000"/>
          </a:bodyPr>
          <a:lstStyle/>
          <a:p>
            <a:pPr marL="457200" indent="-457200">
              <a:buFont typeface="+mj-lt"/>
              <a:buAutoNum type="arabicPeriod"/>
            </a:pPr>
            <a:r>
              <a:rPr lang="en-GB" sz="2200" dirty="0"/>
              <a:t>Problem or Issue </a:t>
            </a:r>
          </a:p>
          <a:p>
            <a:pPr marL="914400" lvl="1" indent="-457200">
              <a:buFont typeface="+mj-lt"/>
              <a:buAutoNum type="alphaLcPeriod"/>
            </a:pPr>
            <a:r>
              <a:rPr lang="en-GB" sz="2200" dirty="0"/>
              <a:t>Describe what it is your program/intervention trying to solve </a:t>
            </a:r>
          </a:p>
          <a:p>
            <a:pPr marL="457200" indent="-457200">
              <a:buFont typeface="+mj-lt"/>
              <a:buAutoNum type="arabicPeriod"/>
            </a:pPr>
            <a:r>
              <a:rPr lang="en-GB" sz="2200" dirty="0"/>
              <a:t>Patient Needs</a:t>
            </a:r>
          </a:p>
          <a:p>
            <a:pPr marL="914400" lvl="1" indent="-457200">
              <a:buFont typeface="+mj-lt"/>
              <a:buAutoNum type="alphaLcPeriod"/>
            </a:pPr>
            <a:r>
              <a:rPr lang="en-GB" sz="2200" dirty="0"/>
              <a:t>Specify the needs of your target group</a:t>
            </a:r>
          </a:p>
          <a:p>
            <a:pPr marL="457200" indent="-457200">
              <a:buFont typeface="+mj-lt"/>
              <a:buAutoNum type="arabicPeriod"/>
            </a:pPr>
            <a:r>
              <a:rPr lang="en-GB" sz="2200" dirty="0"/>
              <a:t>Desired results </a:t>
            </a:r>
          </a:p>
          <a:p>
            <a:pPr marL="914400" lvl="1" indent="-457200">
              <a:buFont typeface="+mj-lt"/>
              <a:buAutoNum type="alphaLcPeriod"/>
            </a:pPr>
            <a:r>
              <a:rPr lang="en-GB" sz="2200" dirty="0"/>
              <a:t>Identify your desired results  </a:t>
            </a:r>
          </a:p>
          <a:p>
            <a:pPr marL="1428750" lvl="2" indent="-514350">
              <a:buFont typeface="+mj-lt"/>
              <a:buAutoNum type="romanLcPeriod"/>
            </a:pPr>
            <a:r>
              <a:rPr lang="en-GB" sz="2200" dirty="0"/>
              <a:t>Outputs (immediate results)</a:t>
            </a:r>
          </a:p>
          <a:p>
            <a:pPr marL="1371600" lvl="2" indent="-457200">
              <a:buFont typeface="+mj-lt"/>
              <a:buAutoNum type="romanLcPeriod"/>
            </a:pPr>
            <a:r>
              <a:rPr lang="en-GB" sz="2200" dirty="0"/>
              <a:t>Outcomes (intermediate results)</a:t>
            </a:r>
          </a:p>
          <a:p>
            <a:pPr marL="1371600" lvl="2" indent="-457200">
              <a:buFont typeface="+mj-lt"/>
              <a:buAutoNum type="romanLcPeriod"/>
            </a:pPr>
            <a:r>
              <a:rPr lang="en-GB" sz="2200" dirty="0"/>
              <a:t>Impact (long-term results)</a:t>
            </a:r>
          </a:p>
          <a:p>
            <a:pPr marL="457200" indent="-457200">
              <a:buFont typeface="+mj-lt"/>
              <a:buAutoNum type="arabicPeriod"/>
            </a:pPr>
            <a:r>
              <a:rPr lang="en-GB" sz="2200" dirty="0"/>
              <a:t>Influential factors </a:t>
            </a:r>
          </a:p>
          <a:p>
            <a:pPr marL="914400" lvl="1" indent="-457200">
              <a:buFont typeface="+mj-lt"/>
              <a:buAutoNum type="alphaLcPeriod"/>
            </a:pPr>
            <a:r>
              <a:rPr lang="en-GB" sz="2200" dirty="0"/>
              <a:t>Protective factors or resources could include funding, potential collaborating partners, staff and volunteers, time, facilities, equipment, and supplies.</a:t>
            </a:r>
          </a:p>
          <a:p>
            <a:pPr marL="914400" lvl="1" indent="-457200">
              <a:buFont typeface="+mj-lt"/>
              <a:buAutoNum type="alphaLcPeriod"/>
            </a:pPr>
            <a:r>
              <a:rPr lang="en-GB" sz="2200" dirty="0"/>
              <a:t>Risk factors or barriers might include such things as attitudes, lack of resources, policies, laws, regulations, and geography.</a:t>
            </a:r>
          </a:p>
          <a:p>
            <a:pPr marL="457200" indent="-457200">
              <a:buFont typeface="+mj-lt"/>
              <a:buAutoNum type="arabicPeriod"/>
            </a:pPr>
            <a:r>
              <a:rPr lang="en-GB" sz="2200" dirty="0"/>
              <a:t>Strategies </a:t>
            </a:r>
          </a:p>
          <a:p>
            <a:pPr marL="914400" lvl="1" indent="-457200">
              <a:buFont typeface="+mj-lt"/>
              <a:buAutoNum type="alphaLcPeriod"/>
            </a:pPr>
            <a:r>
              <a:rPr lang="en-GB" sz="2200" dirty="0"/>
              <a:t>Identify “best practises” and/or research that supports why this will succeed </a:t>
            </a:r>
          </a:p>
          <a:p>
            <a:pPr marL="457200" indent="-457200">
              <a:buFont typeface="+mj-lt"/>
              <a:buAutoNum type="arabicPeriod"/>
            </a:pPr>
            <a:r>
              <a:rPr lang="en-GB" sz="2200" dirty="0"/>
              <a:t> Assumptions </a:t>
            </a:r>
          </a:p>
          <a:p>
            <a:pPr marL="914400" lvl="1" indent="-457200">
              <a:buFont typeface="+mj-lt"/>
              <a:buAutoNum type="alphaLcPeriod"/>
            </a:pPr>
            <a:r>
              <a:rPr lang="en-GB" sz="2200" dirty="0"/>
              <a:t>State the assumption behind </a:t>
            </a:r>
            <a:r>
              <a:rPr lang="en-GB" sz="2200" i="1" dirty="0"/>
              <a:t>how</a:t>
            </a:r>
            <a:r>
              <a:rPr lang="en-GB" sz="2200" dirty="0"/>
              <a:t> and </a:t>
            </a:r>
            <a:r>
              <a:rPr lang="en-GB" sz="2200" i="1" dirty="0"/>
              <a:t>why </a:t>
            </a:r>
            <a:r>
              <a:rPr lang="en-GB" sz="2200" dirty="0"/>
              <a:t>the identified change strategies will work in your setting (e.g. principles, ideas, beliefs).</a:t>
            </a:r>
            <a:r>
              <a:rPr lang="en-GB" sz="1600" dirty="0"/>
              <a:t>	</a:t>
            </a:r>
          </a:p>
          <a:p>
            <a:pPr lvl="1"/>
            <a:endParaRPr lang="en-GB" dirty="0"/>
          </a:p>
        </p:txBody>
      </p:sp>
      <p:sp>
        <p:nvSpPr>
          <p:cNvPr id="6" name="Oval 5">
            <a:extLst>
              <a:ext uri="{FF2B5EF4-FFF2-40B4-BE49-F238E27FC236}">
                <a16:creationId xmlns:a16="http://schemas.microsoft.com/office/drawing/2014/main" id="{A21E5E93-B28A-2D49-B787-0500EE4A4C25}"/>
              </a:ext>
            </a:extLst>
          </p:cNvPr>
          <p:cNvSpPr/>
          <p:nvPr/>
        </p:nvSpPr>
        <p:spPr>
          <a:xfrm>
            <a:off x="2152650" y="159656"/>
            <a:ext cx="304800" cy="312056"/>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t>1</a:t>
            </a:r>
          </a:p>
        </p:txBody>
      </p:sp>
      <p:sp>
        <p:nvSpPr>
          <p:cNvPr id="7" name="Oval 6">
            <a:extLst>
              <a:ext uri="{FF2B5EF4-FFF2-40B4-BE49-F238E27FC236}">
                <a16:creationId xmlns:a16="http://schemas.microsoft.com/office/drawing/2014/main" id="{F7BED620-B777-6049-B773-7B38EA88CB64}"/>
              </a:ext>
            </a:extLst>
          </p:cNvPr>
          <p:cNvSpPr/>
          <p:nvPr/>
        </p:nvSpPr>
        <p:spPr>
          <a:xfrm>
            <a:off x="2152650" y="712652"/>
            <a:ext cx="304800" cy="312056"/>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t>2</a:t>
            </a:r>
          </a:p>
        </p:txBody>
      </p:sp>
      <p:sp>
        <p:nvSpPr>
          <p:cNvPr id="8" name="Oval 7">
            <a:extLst>
              <a:ext uri="{FF2B5EF4-FFF2-40B4-BE49-F238E27FC236}">
                <a16:creationId xmlns:a16="http://schemas.microsoft.com/office/drawing/2014/main" id="{130FAAAB-12F2-6041-8161-35F0FCFE1DCB}"/>
              </a:ext>
            </a:extLst>
          </p:cNvPr>
          <p:cNvSpPr/>
          <p:nvPr/>
        </p:nvSpPr>
        <p:spPr>
          <a:xfrm>
            <a:off x="2152650" y="1380309"/>
            <a:ext cx="304800" cy="312056"/>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t>3</a:t>
            </a:r>
          </a:p>
        </p:txBody>
      </p:sp>
      <p:sp>
        <p:nvSpPr>
          <p:cNvPr id="9" name="Oval 8">
            <a:extLst>
              <a:ext uri="{FF2B5EF4-FFF2-40B4-BE49-F238E27FC236}">
                <a16:creationId xmlns:a16="http://schemas.microsoft.com/office/drawing/2014/main" id="{3973A286-3614-C140-AF9F-82C4101D94D1}"/>
              </a:ext>
            </a:extLst>
          </p:cNvPr>
          <p:cNvSpPr/>
          <p:nvPr/>
        </p:nvSpPr>
        <p:spPr>
          <a:xfrm>
            <a:off x="2152650" y="2831738"/>
            <a:ext cx="304800" cy="312056"/>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t>4</a:t>
            </a:r>
          </a:p>
        </p:txBody>
      </p:sp>
      <p:sp>
        <p:nvSpPr>
          <p:cNvPr id="10" name="Oval 9">
            <a:extLst>
              <a:ext uri="{FF2B5EF4-FFF2-40B4-BE49-F238E27FC236}">
                <a16:creationId xmlns:a16="http://schemas.microsoft.com/office/drawing/2014/main" id="{3B1D5050-25AC-1A4D-8605-1BDC8F659D94}"/>
              </a:ext>
            </a:extLst>
          </p:cNvPr>
          <p:cNvSpPr/>
          <p:nvPr/>
        </p:nvSpPr>
        <p:spPr>
          <a:xfrm>
            <a:off x="2152650" y="4355012"/>
            <a:ext cx="304800" cy="312056"/>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t>5</a:t>
            </a:r>
          </a:p>
        </p:txBody>
      </p:sp>
      <p:sp>
        <p:nvSpPr>
          <p:cNvPr id="11" name="Oval 10">
            <a:extLst>
              <a:ext uri="{FF2B5EF4-FFF2-40B4-BE49-F238E27FC236}">
                <a16:creationId xmlns:a16="http://schemas.microsoft.com/office/drawing/2014/main" id="{C2635241-9E19-8649-B206-07DD276AC997}"/>
              </a:ext>
            </a:extLst>
          </p:cNvPr>
          <p:cNvSpPr/>
          <p:nvPr/>
        </p:nvSpPr>
        <p:spPr>
          <a:xfrm>
            <a:off x="2152650" y="5116649"/>
            <a:ext cx="304800" cy="312056"/>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t>6</a:t>
            </a:r>
          </a:p>
        </p:txBody>
      </p:sp>
      <p:sp>
        <p:nvSpPr>
          <p:cNvPr id="12" name="Rectangle 11">
            <a:extLst>
              <a:ext uri="{FF2B5EF4-FFF2-40B4-BE49-F238E27FC236}">
                <a16:creationId xmlns:a16="http://schemas.microsoft.com/office/drawing/2014/main" id="{320FA7BB-E6C8-ED48-A51D-31C866083887}"/>
              </a:ext>
            </a:extLst>
          </p:cNvPr>
          <p:cNvSpPr/>
          <p:nvPr/>
        </p:nvSpPr>
        <p:spPr>
          <a:xfrm>
            <a:off x="2520951" y="6524693"/>
            <a:ext cx="7518399" cy="246221"/>
          </a:xfrm>
          <a:prstGeom prst="rect">
            <a:avLst/>
          </a:prstGeom>
        </p:spPr>
        <p:txBody>
          <a:bodyPr wrap="square">
            <a:spAutoFit/>
          </a:bodyPr>
          <a:lstStyle/>
          <a:p>
            <a:r>
              <a:rPr lang="en-GB" sz="1000" dirty="0">
                <a:solidFill>
                  <a:srgbClr val="000000"/>
                </a:solidFill>
                <a:latin typeface="Helvetica" pitchFamily="2" charset="0"/>
              </a:rPr>
              <a:t>Adapted from W K Kellogg Foundation. (2004). W.K. Kellogg Foundation Logic Model Development Guide. Page 31</a:t>
            </a:r>
            <a:endParaRPr lang="en-GB" sz="1000" dirty="0"/>
          </a:p>
        </p:txBody>
      </p:sp>
      <p:pic>
        <p:nvPicPr>
          <p:cNvPr id="34" name="Audio 33">
            <a:extLst>
              <a:ext uri="{FF2B5EF4-FFF2-40B4-BE49-F238E27FC236}">
                <a16:creationId xmlns:a16="http://schemas.microsoft.com/office/drawing/2014/main" id="{962C3D35-079E-6754-2A38-B3F07F53915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070691954"/>
      </p:ext>
    </p:extLst>
  </p:cSld>
  <p:clrMapOvr>
    <a:masterClrMapping/>
  </p:clrMapOvr>
  <mc:AlternateContent xmlns:mc="http://schemas.openxmlformats.org/markup-compatibility/2006" xmlns:p14="http://schemas.microsoft.com/office/powerpoint/2010/main">
    <mc:Choice Requires="p14">
      <p:transition spd="slow" p14:dur="2000" advTm="87456"/>
    </mc:Choice>
    <mc:Fallback xmlns="">
      <p:transition spd="slow" advTm="874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4FB18E8-A7DF-694C-B29C-861080641E92}"/>
              </a:ext>
            </a:extLst>
          </p:cNvPr>
          <p:cNvGrpSpPr/>
          <p:nvPr/>
        </p:nvGrpSpPr>
        <p:grpSpPr>
          <a:xfrm>
            <a:off x="4876801" y="2387599"/>
            <a:ext cx="2322285" cy="1814287"/>
            <a:chOff x="3338285" y="3062514"/>
            <a:chExt cx="2322285" cy="1814287"/>
          </a:xfrm>
        </p:grpSpPr>
        <p:sp>
          <p:nvSpPr>
            <p:cNvPr id="6" name="Rectangle 5">
              <a:extLst>
                <a:ext uri="{FF2B5EF4-FFF2-40B4-BE49-F238E27FC236}">
                  <a16:creationId xmlns:a16="http://schemas.microsoft.com/office/drawing/2014/main" id="{18C3E35F-5B97-0142-B831-BE3BE5D32007}"/>
                </a:ext>
              </a:extLst>
            </p:cNvPr>
            <p:cNvSpPr/>
            <p:nvPr/>
          </p:nvSpPr>
          <p:spPr>
            <a:xfrm>
              <a:off x="3338285" y="3062514"/>
              <a:ext cx="2322285" cy="34834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1200" dirty="0"/>
                <a:t>PROBLEM OR ISSUE</a:t>
              </a:r>
            </a:p>
          </p:txBody>
        </p:sp>
        <p:sp>
          <p:nvSpPr>
            <p:cNvPr id="7" name="Rectangle 6">
              <a:extLst>
                <a:ext uri="{FF2B5EF4-FFF2-40B4-BE49-F238E27FC236}">
                  <a16:creationId xmlns:a16="http://schemas.microsoft.com/office/drawing/2014/main" id="{A7DD3293-7762-D84B-9344-CE08B3897560}"/>
                </a:ext>
              </a:extLst>
            </p:cNvPr>
            <p:cNvSpPr/>
            <p:nvPr/>
          </p:nvSpPr>
          <p:spPr>
            <a:xfrm>
              <a:off x="3338285" y="3381829"/>
              <a:ext cx="2322285" cy="149497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grpSp>
      <p:grpSp>
        <p:nvGrpSpPr>
          <p:cNvPr id="9" name="Group 8">
            <a:extLst>
              <a:ext uri="{FF2B5EF4-FFF2-40B4-BE49-F238E27FC236}">
                <a16:creationId xmlns:a16="http://schemas.microsoft.com/office/drawing/2014/main" id="{B712261D-AF98-9146-8628-1FF96DE1CFE0}"/>
              </a:ext>
            </a:extLst>
          </p:cNvPr>
          <p:cNvGrpSpPr/>
          <p:nvPr/>
        </p:nvGrpSpPr>
        <p:grpSpPr>
          <a:xfrm>
            <a:off x="4876801" y="4383315"/>
            <a:ext cx="2322285" cy="1814287"/>
            <a:chOff x="3338285" y="3062514"/>
            <a:chExt cx="2322285" cy="1814287"/>
          </a:xfrm>
        </p:grpSpPr>
        <p:sp>
          <p:nvSpPr>
            <p:cNvPr id="10" name="Rectangle 9">
              <a:extLst>
                <a:ext uri="{FF2B5EF4-FFF2-40B4-BE49-F238E27FC236}">
                  <a16:creationId xmlns:a16="http://schemas.microsoft.com/office/drawing/2014/main" id="{D72EB30C-1232-6E47-857D-40AE30E80680}"/>
                </a:ext>
              </a:extLst>
            </p:cNvPr>
            <p:cNvSpPr/>
            <p:nvPr/>
          </p:nvSpPr>
          <p:spPr>
            <a:xfrm>
              <a:off x="3338285" y="3062514"/>
              <a:ext cx="2322285" cy="34834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1200" dirty="0"/>
                <a:t>NEEDS/ASSETS</a:t>
              </a:r>
            </a:p>
          </p:txBody>
        </p:sp>
        <p:sp>
          <p:nvSpPr>
            <p:cNvPr id="11" name="Rectangle 10">
              <a:extLst>
                <a:ext uri="{FF2B5EF4-FFF2-40B4-BE49-F238E27FC236}">
                  <a16:creationId xmlns:a16="http://schemas.microsoft.com/office/drawing/2014/main" id="{E0AE1693-2D55-BE4F-A997-5349E0FE3279}"/>
                </a:ext>
              </a:extLst>
            </p:cNvPr>
            <p:cNvSpPr/>
            <p:nvPr/>
          </p:nvSpPr>
          <p:spPr>
            <a:xfrm>
              <a:off x="3338285" y="3381829"/>
              <a:ext cx="2322285" cy="149497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grpSp>
      <p:grpSp>
        <p:nvGrpSpPr>
          <p:cNvPr id="12" name="Group 11">
            <a:extLst>
              <a:ext uri="{FF2B5EF4-FFF2-40B4-BE49-F238E27FC236}">
                <a16:creationId xmlns:a16="http://schemas.microsoft.com/office/drawing/2014/main" id="{CDCA2B13-6A63-0244-B4E3-9F5B6740C0FF}"/>
              </a:ext>
            </a:extLst>
          </p:cNvPr>
          <p:cNvGrpSpPr/>
          <p:nvPr/>
        </p:nvGrpSpPr>
        <p:grpSpPr>
          <a:xfrm>
            <a:off x="8142514" y="2387599"/>
            <a:ext cx="2191656" cy="3810003"/>
            <a:chOff x="3338285" y="3062514"/>
            <a:chExt cx="2322285" cy="1814287"/>
          </a:xfrm>
        </p:grpSpPr>
        <p:sp>
          <p:nvSpPr>
            <p:cNvPr id="13" name="Rectangle 12">
              <a:extLst>
                <a:ext uri="{FF2B5EF4-FFF2-40B4-BE49-F238E27FC236}">
                  <a16:creationId xmlns:a16="http://schemas.microsoft.com/office/drawing/2014/main" id="{FA51FA4C-DD65-BC4C-87DA-2174445D0E63}"/>
                </a:ext>
              </a:extLst>
            </p:cNvPr>
            <p:cNvSpPr/>
            <p:nvPr/>
          </p:nvSpPr>
          <p:spPr>
            <a:xfrm>
              <a:off x="3338285" y="3062514"/>
              <a:ext cx="2322285" cy="34834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1200" dirty="0"/>
                <a:t>DESIRED RESULTS </a:t>
              </a:r>
            </a:p>
            <a:p>
              <a:pPr algn="ctr"/>
              <a:r>
                <a:rPr lang="en-GB" sz="1200" dirty="0"/>
                <a:t>(OUTPUTS, OUTCOMES, IMPACT)</a:t>
              </a:r>
            </a:p>
          </p:txBody>
        </p:sp>
        <p:sp>
          <p:nvSpPr>
            <p:cNvPr id="14" name="Rectangle 13">
              <a:extLst>
                <a:ext uri="{FF2B5EF4-FFF2-40B4-BE49-F238E27FC236}">
                  <a16:creationId xmlns:a16="http://schemas.microsoft.com/office/drawing/2014/main" id="{7E8A6449-0E81-6E46-9678-AE6E8AFD9522}"/>
                </a:ext>
              </a:extLst>
            </p:cNvPr>
            <p:cNvSpPr/>
            <p:nvPr/>
          </p:nvSpPr>
          <p:spPr>
            <a:xfrm>
              <a:off x="3338285" y="3381829"/>
              <a:ext cx="2322285" cy="149497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grpSp>
      <p:grpSp>
        <p:nvGrpSpPr>
          <p:cNvPr id="15" name="Group 14">
            <a:extLst>
              <a:ext uri="{FF2B5EF4-FFF2-40B4-BE49-F238E27FC236}">
                <a16:creationId xmlns:a16="http://schemas.microsoft.com/office/drawing/2014/main" id="{66C8212F-025B-7040-92F0-0BAEE6C56C6E}"/>
              </a:ext>
            </a:extLst>
          </p:cNvPr>
          <p:cNvGrpSpPr/>
          <p:nvPr/>
        </p:nvGrpSpPr>
        <p:grpSpPr>
          <a:xfrm>
            <a:off x="1937657" y="2387599"/>
            <a:ext cx="2191656" cy="3810003"/>
            <a:chOff x="3338285" y="3062514"/>
            <a:chExt cx="2322285" cy="1814287"/>
          </a:xfrm>
        </p:grpSpPr>
        <p:sp>
          <p:nvSpPr>
            <p:cNvPr id="16" name="Rectangle 15">
              <a:extLst>
                <a:ext uri="{FF2B5EF4-FFF2-40B4-BE49-F238E27FC236}">
                  <a16:creationId xmlns:a16="http://schemas.microsoft.com/office/drawing/2014/main" id="{10B9D28C-1D19-7745-9B48-434304612C31}"/>
                </a:ext>
              </a:extLst>
            </p:cNvPr>
            <p:cNvSpPr/>
            <p:nvPr/>
          </p:nvSpPr>
          <p:spPr>
            <a:xfrm>
              <a:off x="3338285" y="3062514"/>
              <a:ext cx="2322285" cy="34834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1200" dirty="0"/>
                <a:t>INFLUENCIAL FACTORS</a:t>
              </a:r>
            </a:p>
          </p:txBody>
        </p:sp>
        <p:sp>
          <p:nvSpPr>
            <p:cNvPr id="17" name="Rectangle 16">
              <a:extLst>
                <a:ext uri="{FF2B5EF4-FFF2-40B4-BE49-F238E27FC236}">
                  <a16:creationId xmlns:a16="http://schemas.microsoft.com/office/drawing/2014/main" id="{1323F244-35DD-0B48-A710-A6A6903FF45F}"/>
                </a:ext>
              </a:extLst>
            </p:cNvPr>
            <p:cNvSpPr/>
            <p:nvPr/>
          </p:nvSpPr>
          <p:spPr>
            <a:xfrm>
              <a:off x="3338285" y="3381829"/>
              <a:ext cx="2322285" cy="149497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grpSp>
      <p:grpSp>
        <p:nvGrpSpPr>
          <p:cNvPr id="18" name="Group 17">
            <a:extLst>
              <a:ext uri="{FF2B5EF4-FFF2-40B4-BE49-F238E27FC236}">
                <a16:creationId xmlns:a16="http://schemas.microsoft.com/office/drawing/2014/main" id="{AF9BD160-D49C-9A49-9990-7B707BBAFF22}"/>
              </a:ext>
            </a:extLst>
          </p:cNvPr>
          <p:cNvGrpSpPr/>
          <p:nvPr/>
        </p:nvGrpSpPr>
        <p:grpSpPr>
          <a:xfrm>
            <a:off x="1937658" y="195944"/>
            <a:ext cx="3824514" cy="1814287"/>
            <a:chOff x="3338285" y="3062514"/>
            <a:chExt cx="2322285" cy="1814287"/>
          </a:xfrm>
        </p:grpSpPr>
        <p:sp>
          <p:nvSpPr>
            <p:cNvPr id="19" name="Rectangle 18">
              <a:extLst>
                <a:ext uri="{FF2B5EF4-FFF2-40B4-BE49-F238E27FC236}">
                  <a16:creationId xmlns:a16="http://schemas.microsoft.com/office/drawing/2014/main" id="{27475EA4-96DD-8448-AB08-DBCAB9DCC81A}"/>
                </a:ext>
              </a:extLst>
            </p:cNvPr>
            <p:cNvSpPr/>
            <p:nvPr/>
          </p:nvSpPr>
          <p:spPr>
            <a:xfrm>
              <a:off x="3338285" y="3062514"/>
              <a:ext cx="2322285" cy="34834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1200" dirty="0"/>
                <a:t>STRATEGIES</a:t>
              </a:r>
            </a:p>
          </p:txBody>
        </p:sp>
        <p:sp>
          <p:nvSpPr>
            <p:cNvPr id="20" name="Rectangle 19">
              <a:extLst>
                <a:ext uri="{FF2B5EF4-FFF2-40B4-BE49-F238E27FC236}">
                  <a16:creationId xmlns:a16="http://schemas.microsoft.com/office/drawing/2014/main" id="{52227C65-9057-874A-8BE6-EE5FC8EAC528}"/>
                </a:ext>
              </a:extLst>
            </p:cNvPr>
            <p:cNvSpPr/>
            <p:nvPr/>
          </p:nvSpPr>
          <p:spPr>
            <a:xfrm>
              <a:off x="3338285" y="3381829"/>
              <a:ext cx="2322285" cy="149497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grpSp>
      <p:grpSp>
        <p:nvGrpSpPr>
          <p:cNvPr id="21" name="Group 20">
            <a:extLst>
              <a:ext uri="{FF2B5EF4-FFF2-40B4-BE49-F238E27FC236}">
                <a16:creationId xmlns:a16="http://schemas.microsoft.com/office/drawing/2014/main" id="{EB64266E-1349-2143-856F-093AA68DA732}"/>
              </a:ext>
            </a:extLst>
          </p:cNvPr>
          <p:cNvGrpSpPr/>
          <p:nvPr/>
        </p:nvGrpSpPr>
        <p:grpSpPr>
          <a:xfrm>
            <a:off x="6509656" y="195944"/>
            <a:ext cx="3824514" cy="1814287"/>
            <a:chOff x="3338285" y="3062514"/>
            <a:chExt cx="2322285" cy="1814287"/>
          </a:xfrm>
        </p:grpSpPr>
        <p:sp>
          <p:nvSpPr>
            <p:cNvPr id="22" name="Rectangle 21">
              <a:extLst>
                <a:ext uri="{FF2B5EF4-FFF2-40B4-BE49-F238E27FC236}">
                  <a16:creationId xmlns:a16="http://schemas.microsoft.com/office/drawing/2014/main" id="{B76AE5E4-7E60-AA46-89D0-D84545C8D462}"/>
                </a:ext>
              </a:extLst>
            </p:cNvPr>
            <p:cNvSpPr/>
            <p:nvPr/>
          </p:nvSpPr>
          <p:spPr>
            <a:xfrm>
              <a:off x="3338285" y="3062514"/>
              <a:ext cx="2322285" cy="34834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1200" dirty="0"/>
                <a:t>ASSUMPTIONS</a:t>
              </a:r>
            </a:p>
          </p:txBody>
        </p:sp>
        <p:sp>
          <p:nvSpPr>
            <p:cNvPr id="23" name="Rectangle 22">
              <a:extLst>
                <a:ext uri="{FF2B5EF4-FFF2-40B4-BE49-F238E27FC236}">
                  <a16:creationId xmlns:a16="http://schemas.microsoft.com/office/drawing/2014/main" id="{40919FE3-3DFA-FB41-8060-3C3DA039C107}"/>
                </a:ext>
              </a:extLst>
            </p:cNvPr>
            <p:cNvSpPr/>
            <p:nvPr/>
          </p:nvSpPr>
          <p:spPr>
            <a:xfrm>
              <a:off x="3338285" y="3381829"/>
              <a:ext cx="2322285" cy="149497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grpSp>
      <p:cxnSp>
        <p:nvCxnSpPr>
          <p:cNvPr id="25" name="Straight Arrow Connector 24">
            <a:extLst>
              <a:ext uri="{FF2B5EF4-FFF2-40B4-BE49-F238E27FC236}">
                <a16:creationId xmlns:a16="http://schemas.microsoft.com/office/drawing/2014/main" id="{2744FB80-7AA9-C54F-A3BE-1421DEF1C581}"/>
              </a:ext>
            </a:extLst>
          </p:cNvPr>
          <p:cNvCxnSpPr>
            <a:cxnSpLocks/>
          </p:cNvCxnSpPr>
          <p:nvPr/>
        </p:nvCxnSpPr>
        <p:spPr>
          <a:xfrm>
            <a:off x="2888343" y="2010230"/>
            <a:ext cx="0" cy="377368"/>
          </a:xfrm>
          <a:prstGeom prst="straightConnector1">
            <a:avLst/>
          </a:prstGeom>
          <a:ln w="38100" cap="flat" cmpd="sng" algn="ctr">
            <a:solidFill>
              <a:schemeClr val="accent6"/>
            </a:solidFill>
            <a:prstDash val="solid"/>
            <a:round/>
            <a:headEnd type="none" w="med" len="med"/>
            <a:tailEnd type="triangle" w="med" len="med"/>
          </a:ln>
        </p:spPr>
        <p:style>
          <a:lnRef idx="0">
            <a:scrgbClr r="0" g="0" b="0"/>
          </a:lnRef>
          <a:fillRef idx="0">
            <a:scrgbClr r="0" g="0" b="0"/>
          </a:fillRef>
          <a:effectRef idx="0">
            <a:scrgbClr r="0" g="0" b="0"/>
          </a:effectRef>
          <a:fontRef idx="minor">
            <a:schemeClr val="tx1"/>
          </a:fontRef>
        </p:style>
      </p:cxnSp>
      <p:cxnSp>
        <p:nvCxnSpPr>
          <p:cNvPr id="28" name="Elbow Connector 27">
            <a:extLst>
              <a:ext uri="{FF2B5EF4-FFF2-40B4-BE49-F238E27FC236}">
                <a16:creationId xmlns:a16="http://schemas.microsoft.com/office/drawing/2014/main" id="{59D4DEE6-46D1-BC40-AB38-769BB23DB135}"/>
              </a:ext>
            </a:extLst>
          </p:cNvPr>
          <p:cNvCxnSpPr>
            <a:stCxn id="17" idx="3"/>
            <a:endCxn id="7" idx="1"/>
          </p:cNvCxnSpPr>
          <p:nvPr/>
        </p:nvCxnSpPr>
        <p:spPr>
          <a:xfrm flipV="1">
            <a:off x="4129314" y="3454399"/>
            <a:ext cx="747487" cy="1173482"/>
          </a:xfrm>
          <a:prstGeom prst="bentConnector3">
            <a:avLst/>
          </a:prstGeom>
          <a:ln w="38100">
            <a:tailEnd type="triangle"/>
          </a:ln>
        </p:spPr>
        <p:style>
          <a:lnRef idx="3">
            <a:schemeClr val="accent6"/>
          </a:lnRef>
          <a:fillRef idx="0">
            <a:schemeClr val="accent6"/>
          </a:fillRef>
          <a:effectRef idx="2">
            <a:schemeClr val="accent6"/>
          </a:effectRef>
          <a:fontRef idx="minor">
            <a:schemeClr val="tx1"/>
          </a:fontRef>
        </p:style>
      </p:cxnSp>
      <p:cxnSp>
        <p:nvCxnSpPr>
          <p:cNvPr id="30" name="Elbow Connector 29">
            <a:extLst>
              <a:ext uri="{FF2B5EF4-FFF2-40B4-BE49-F238E27FC236}">
                <a16:creationId xmlns:a16="http://schemas.microsoft.com/office/drawing/2014/main" id="{F12FBE2F-A9DC-9D46-B18F-2C5B15061C25}"/>
              </a:ext>
            </a:extLst>
          </p:cNvPr>
          <p:cNvCxnSpPr>
            <a:stCxn id="17" idx="3"/>
            <a:endCxn id="11" idx="1"/>
          </p:cNvCxnSpPr>
          <p:nvPr/>
        </p:nvCxnSpPr>
        <p:spPr>
          <a:xfrm>
            <a:off x="4129314" y="4627881"/>
            <a:ext cx="747487" cy="822234"/>
          </a:xfrm>
          <a:prstGeom prst="bentConnector3">
            <a:avLst/>
          </a:prstGeom>
          <a:ln w="38100">
            <a:tailEnd type="triangle"/>
          </a:ln>
        </p:spPr>
        <p:style>
          <a:lnRef idx="3">
            <a:schemeClr val="accent6"/>
          </a:lnRef>
          <a:fillRef idx="0">
            <a:schemeClr val="accent6"/>
          </a:fillRef>
          <a:effectRef idx="2">
            <a:schemeClr val="accent6"/>
          </a:effectRef>
          <a:fontRef idx="minor">
            <a:schemeClr val="tx1"/>
          </a:fontRef>
        </p:style>
      </p:cxnSp>
      <p:cxnSp>
        <p:nvCxnSpPr>
          <p:cNvPr id="49" name="Elbow Connector 48">
            <a:extLst>
              <a:ext uri="{FF2B5EF4-FFF2-40B4-BE49-F238E27FC236}">
                <a16:creationId xmlns:a16="http://schemas.microsoft.com/office/drawing/2014/main" id="{9D058EC9-16A5-814E-8F1F-2F2B9E32605F}"/>
              </a:ext>
            </a:extLst>
          </p:cNvPr>
          <p:cNvCxnSpPr>
            <a:stCxn id="7" idx="3"/>
            <a:endCxn id="14" idx="1"/>
          </p:cNvCxnSpPr>
          <p:nvPr/>
        </p:nvCxnSpPr>
        <p:spPr>
          <a:xfrm>
            <a:off x="7199086" y="3454399"/>
            <a:ext cx="943429" cy="1173482"/>
          </a:xfrm>
          <a:prstGeom prst="bentConnector3">
            <a:avLst/>
          </a:prstGeom>
          <a:ln w="38100">
            <a:tailEnd type="triangle"/>
          </a:ln>
        </p:spPr>
        <p:style>
          <a:lnRef idx="3">
            <a:schemeClr val="accent6"/>
          </a:lnRef>
          <a:fillRef idx="0">
            <a:schemeClr val="accent6"/>
          </a:fillRef>
          <a:effectRef idx="2">
            <a:schemeClr val="accent6"/>
          </a:effectRef>
          <a:fontRef idx="minor">
            <a:schemeClr val="tx1"/>
          </a:fontRef>
        </p:style>
      </p:cxnSp>
      <p:cxnSp>
        <p:nvCxnSpPr>
          <p:cNvPr id="51" name="Elbow Connector 50">
            <a:extLst>
              <a:ext uri="{FF2B5EF4-FFF2-40B4-BE49-F238E27FC236}">
                <a16:creationId xmlns:a16="http://schemas.microsoft.com/office/drawing/2014/main" id="{808BAFA4-F0B1-C741-9F8A-9C45401CB76D}"/>
              </a:ext>
            </a:extLst>
          </p:cNvPr>
          <p:cNvCxnSpPr>
            <a:stCxn id="11" idx="3"/>
            <a:endCxn id="14" idx="1"/>
          </p:cNvCxnSpPr>
          <p:nvPr/>
        </p:nvCxnSpPr>
        <p:spPr>
          <a:xfrm flipV="1">
            <a:off x="7199086" y="4627881"/>
            <a:ext cx="943429" cy="822234"/>
          </a:xfrm>
          <a:prstGeom prst="bentConnector3">
            <a:avLst/>
          </a:prstGeom>
          <a:ln w="38100">
            <a:tailEnd type="triangle"/>
          </a:ln>
        </p:spPr>
        <p:style>
          <a:lnRef idx="3">
            <a:schemeClr val="accent6"/>
          </a:lnRef>
          <a:fillRef idx="0">
            <a:schemeClr val="accent6"/>
          </a:fillRef>
          <a:effectRef idx="2">
            <a:schemeClr val="accent6"/>
          </a:effectRef>
          <a:fontRef idx="minor">
            <a:schemeClr val="tx1"/>
          </a:fontRef>
        </p:style>
      </p:cxnSp>
      <p:sp>
        <p:nvSpPr>
          <p:cNvPr id="52" name="Oval 51">
            <a:extLst>
              <a:ext uri="{FF2B5EF4-FFF2-40B4-BE49-F238E27FC236}">
                <a16:creationId xmlns:a16="http://schemas.microsoft.com/office/drawing/2014/main" id="{DED432C6-96E0-1342-AC48-D4B5BA8F027A}"/>
              </a:ext>
            </a:extLst>
          </p:cNvPr>
          <p:cNvSpPr/>
          <p:nvPr/>
        </p:nvSpPr>
        <p:spPr>
          <a:xfrm>
            <a:off x="7035798" y="4509227"/>
            <a:ext cx="304800" cy="312056"/>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t>2</a:t>
            </a:r>
          </a:p>
        </p:txBody>
      </p:sp>
      <p:sp>
        <p:nvSpPr>
          <p:cNvPr id="54" name="Oval 53">
            <a:extLst>
              <a:ext uri="{FF2B5EF4-FFF2-40B4-BE49-F238E27FC236}">
                <a16:creationId xmlns:a16="http://schemas.microsoft.com/office/drawing/2014/main" id="{E09982E5-C492-CC47-AC67-76EAE5A9CD54}"/>
              </a:ext>
            </a:extLst>
          </p:cNvPr>
          <p:cNvSpPr/>
          <p:nvPr/>
        </p:nvSpPr>
        <p:spPr>
          <a:xfrm>
            <a:off x="10181770" y="2824479"/>
            <a:ext cx="304800" cy="312056"/>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t>3</a:t>
            </a:r>
          </a:p>
        </p:txBody>
      </p:sp>
      <p:sp>
        <p:nvSpPr>
          <p:cNvPr id="55" name="Oval 54">
            <a:extLst>
              <a:ext uri="{FF2B5EF4-FFF2-40B4-BE49-F238E27FC236}">
                <a16:creationId xmlns:a16="http://schemas.microsoft.com/office/drawing/2014/main" id="{60B93326-D569-804B-8322-1FDA36A639AF}"/>
              </a:ext>
            </a:extLst>
          </p:cNvPr>
          <p:cNvSpPr/>
          <p:nvPr/>
        </p:nvSpPr>
        <p:spPr>
          <a:xfrm>
            <a:off x="3933371" y="2836092"/>
            <a:ext cx="304800" cy="312056"/>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t>4</a:t>
            </a:r>
          </a:p>
        </p:txBody>
      </p:sp>
      <p:sp>
        <p:nvSpPr>
          <p:cNvPr id="56" name="Oval 55">
            <a:extLst>
              <a:ext uri="{FF2B5EF4-FFF2-40B4-BE49-F238E27FC236}">
                <a16:creationId xmlns:a16="http://schemas.microsoft.com/office/drawing/2014/main" id="{04D04D5D-7C7D-2C46-A683-161305CF3E1E}"/>
              </a:ext>
            </a:extLst>
          </p:cNvPr>
          <p:cNvSpPr/>
          <p:nvPr/>
        </p:nvSpPr>
        <p:spPr>
          <a:xfrm>
            <a:off x="5584370" y="277949"/>
            <a:ext cx="304800" cy="312056"/>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t>5</a:t>
            </a:r>
          </a:p>
        </p:txBody>
      </p:sp>
      <p:sp>
        <p:nvSpPr>
          <p:cNvPr id="57" name="Oval 56">
            <a:extLst>
              <a:ext uri="{FF2B5EF4-FFF2-40B4-BE49-F238E27FC236}">
                <a16:creationId xmlns:a16="http://schemas.microsoft.com/office/drawing/2014/main" id="{A0B58F96-A206-3C42-93D7-D24B3B0F2864}"/>
              </a:ext>
            </a:extLst>
          </p:cNvPr>
          <p:cNvSpPr/>
          <p:nvPr/>
        </p:nvSpPr>
        <p:spPr>
          <a:xfrm>
            <a:off x="10167255" y="264886"/>
            <a:ext cx="304800" cy="312056"/>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t>6</a:t>
            </a:r>
          </a:p>
        </p:txBody>
      </p:sp>
      <p:sp>
        <p:nvSpPr>
          <p:cNvPr id="58" name="Oval 57">
            <a:extLst>
              <a:ext uri="{FF2B5EF4-FFF2-40B4-BE49-F238E27FC236}">
                <a16:creationId xmlns:a16="http://schemas.microsoft.com/office/drawing/2014/main" id="{EF1B7852-1D10-7B46-935A-4E774CB2B49A}"/>
              </a:ext>
            </a:extLst>
          </p:cNvPr>
          <p:cNvSpPr/>
          <p:nvPr/>
        </p:nvSpPr>
        <p:spPr>
          <a:xfrm>
            <a:off x="7035798" y="2483395"/>
            <a:ext cx="304800" cy="312056"/>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t>1</a:t>
            </a:r>
          </a:p>
        </p:txBody>
      </p:sp>
      <p:sp>
        <p:nvSpPr>
          <p:cNvPr id="59" name="Rectangle 58">
            <a:extLst>
              <a:ext uri="{FF2B5EF4-FFF2-40B4-BE49-F238E27FC236}">
                <a16:creationId xmlns:a16="http://schemas.microsoft.com/office/drawing/2014/main" id="{E714975E-9F76-524F-8E06-7029DC934C07}"/>
              </a:ext>
            </a:extLst>
          </p:cNvPr>
          <p:cNvSpPr/>
          <p:nvPr/>
        </p:nvSpPr>
        <p:spPr>
          <a:xfrm>
            <a:off x="2540001" y="6409772"/>
            <a:ext cx="7518399" cy="246221"/>
          </a:xfrm>
          <a:prstGeom prst="rect">
            <a:avLst/>
          </a:prstGeom>
        </p:spPr>
        <p:txBody>
          <a:bodyPr wrap="square">
            <a:spAutoFit/>
          </a:bodyPr>
          <a:lstStyle/>
          <a:p>
            <a:r>
              <a:rPr lang="en-GB" sz="1000" dirty="0">
                <a:solidFill>
                  <a:srgbClr val="000000"/>
                </a:solidFill>
                <a:latin typeface="Helvetica" pitchFamily="2" charset="0"/>
              </a:rPr>
              <a:t>Adapted from W K Kellogg Foundation. (2004). W.K. Kellogg Foundation Logic Model Development Guide. Page 31</a:t>
            </a:r>
            <a:endParaRPr lang="en-GB" sz="1000" dirty="0"/>
          </a:p>
        </p:txBody>
      </p:sp>
      <p:pic>
        <p:nvPicPr>
          <p:cNvPr id="43" name="Audio 42">
            <a:extLst>
              <a:ext uri="{FF2B5EF4-FFF2-40B4-BE49-F238E27FC236}">
                <a16:creationId xmlns:a16="http://schemas.microsoft.com/office/drawing/2014/main" id="{8EFA51E5-BDFA-EDA4-1AB7-ECBAD160DFB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81231688"/>
      </p:ext>
    </p:extLst>
  </p:cSld>
  <p:clrMapOvr>
    <a:masterClrMapping/>
  </p:clrMapOvr>
  <mc:AlternateContent xmlns:mc="http://schemas.openxmlformats.org/markup-compatibility/2006" xmlns:p14="http://schemas.microsoft.com/office/powerpoint/2010/main">
    <mc:Choice Requires="p14">
      <p:transition spd="slow" p14:dur="2000" advTm="14778"/>
    </mc:Choice>
    <mc:Fallback xmlns="">
      <p:transition spd="slow" advTm="147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8B588-0A29-61EB-79AD-42317C849A45}"/>
              </a:ext>
            </a:extLst>
          </p:cNvPr>
          <p:cNvSpPr>
            <a:spLocks noGrp="1"/>
          </p:cNvSpPr>
          <p:nvPr>
            <p:ph type="title"/>
          </p:nvPr>
        </p:nvSpPr>
        <p:spPr/>
        <p:txBody>
          <a:bodyPr/>
          <a:lstStyle/>
          <a:p>
            <a:endParaRPr lang="en-SE"/>
          </a:p>
        </p:txBody>
      </p:sp>
      <p:sp>
        <p:nvSpPr>
          <p:cNvPr id="3" name="Content Placeholder 2">
            <a:extLst>
              <a:ext uri="{FF2B5EF4-FFF2-40B4-BE49-F238E27FC236}">
                <a16:creationId xmlns:a16="http://schemas.microsoft.com/office/drawing/2014/main" id="{B1DACF61-1361-908F-01AC-4B1EA45ADE67}"/>
              </a:ext>
            </a:extLst>
          </p:cNvPr>
          <p:cNvSpPr>
            <a:spLocks noGrp="1"/>
          </p:cNvSpPr>
          <p:nvPr>
            <p:ph idx="1"/>
          </p:nvPr>
        </p:nvSpPr>
        <p:spPr/>
        <p:txBody>
          <a:bodyPr/>
          <a:lstStyle/>
          <a:p>
            <a:pPr algn="l">
              <a:buFont typeface="+mj-lt"/>
              <a:buAutoNum type="arabicPeriod"/>
            </a:pPr>
            <a:r>
              <a:rPr lang="en-GB" b="1" i="0" u="none" strike="noStrike" dirty="0">
                <a:solidFill>
                  <a:srgbClr val="374151"/>
                </a:solidFill>
                <a:effectLst/>
                <a:latin typeface="Söhne"/>
              </a:rPr>
              <a:t>Ensuring Quality of Care</a:t>
            </a:r>
            <a:r>
              <a:rPr lang="en-GB" b="0" i="0" u="none" strike="noStrike" dirty="0">
                <a:solidFill>
                  <a:srgbClr val="374151"/>
                </a:solidFill>
                <a:effectLst/>
                <a:latin typeface="Söhne"/>
              </a:rPr>
              <a:t>: Every patient expects and deserves the highest standard of care. Evaluation, be it of clinical practices, surgical procedures, or novel treatments, helps maintain and elevate these standards. By regularly assessing the effectiveness and safety of interventions, healthcare providers can refine their practices, ensuring that patients always receive the best possible care.</a:t>
            </a:r>
          </a:p>
          <a:p>
            <a:pPr algn="l">
              <a:buFont typeface="+mj-lt"/>
              <a:buAutoNum type="arabicPeriod"/>
            </a:pPr>
            <a:r>
              <a:rPr lang="en-GB" b="1" i="0" u="none" strike="noStrike" dirty="0">
                <a:solidFill>
                  <a:srgbClr val="374151"/>
                </a:solidFill>
                <a:effectLst/>
                <a:latin typeface="Söhne"/>
              </a:rPr>
              <a:t>Facilitating Continuous Improvement</a:t>
            </a:r>
            <a:r>
              <a:rPr lang="en-GB" b="0" i="0" u="none" strike="noStrike" dirty="0">
                <a:solidFill>
                  <a:srgbClr val="374151"/>
                </a:solidFill>
                <a:effectLst/>
                <a:latin typeface="Söhne"/>
              </a:rPr>
              <a:t>: The field of medicine is dynamic, with new research, technologies, and practices emerging continually. Evaluation serves as a feedback loop, allowing professionals to understand what works and what doesn’t, paving the way for innovation and improvement.</a:t>
            </a:r>
          </a:p>
          <a:p>
            <a:pPr marL="0" indent="0">
              <a:buNone/>
            </a:pPr>
            <a:endParaRPr lang="en-SE" dirty="0"/>
          </a:p>
        </p:txBody>
      </p:sp>
      <p:pic>
        <p:nvPicPr>
          <p:cNvPr id="13" name="Audio 12">
            <a:extLst>
              <a:ext uri="{FF2B5EF4-FFF2-40B4-BE49-F238E27FC236}">
                <a16:creationId xmlns:a16="http://schemas.microsoft.com/office/drawing/2014/main" id="{D9D0D781-98CB-1F51-2DF0-0179C887336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82521909"/>
      </p:ext>
    </p:extLst>
  </p:cSld>
  <p:clrMapOvr>
    <a:masterClrMapping/>
  </p:clrMapOvr>
  <mc:AlternateContent xmlns:mc="http://schemas.openxmlformats.org/markup-compatibility/2006" xmlns:p14="http://schemas.microsoft.com/office/powerpoint/2010/main">
    <mc:Choice Requires="p14">
      <p:transition spd="slow" p14:dur="2000" advTm="58298"/>
    </mc:Choice>
    <mc:Fallback xmlns="">
      <p:transition spd="slow" advTm="582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3042"/>
            <a:ext cx="10515600" cy="874395"/>
          </a:xfrm>
        </p:spPr>
        <p:txBody>
          <a:bodyPr/>
          <a:lstStyle/>
          <a:p>
            <a:pPr algn="ctr"/>
            <a:r>
              <a:rPr lang="en-US" b="1" dirty="0"/>
              <a:t>Measuring change </a:t>
            </a:r>
          </a:p>
        </p:txBody>
      </p:sp>
      <p:pic>
        <p:nvPicPr>
          <p:cNvPr id="4" name="Content Placeholder 3" descr="measurement.jpg"/>
          <p:cNvPicPr>
            <a:picLocks noGrp="1" noChangeAspect="1"/>
          </p:cNvPicPr>
          <p:nvPr>
            <p:ph idx="1"/>
          </p:nvPr>
        </p:nvPicPr>
        <p:blipFill rotWithShape="1">
          <a:blip r:embed="rId5">
            <a:extLst>
              <a:ext uri="{28A0092B-C50C-407E-A947-70E740481C1C}">
                <a14:useLocalDpi xmlns:a14="http://schemas.microsoft.com/office/drawing/2010/main" val="0"/>
              </a:ext>
            </a:extLst>
          </a:blip>
          <a:srcRect t="26356" b="8773"/>
          <a:stretch/>
        </p:blipFill>
        <p:spPr>
          <a:xfrm>
            <a:off x="1618343" y="1534233"/>
            <a:ext cx="8955314" cy="3887334"/>
          </a:xfrm>
        </p:spPr>
      </p:pic>
      <p:sp>
        <p:nvSpPr>
          <p:cNvPr id="6" name="Rectangle 5">
            <a:extLst>
              <a:ext uri="{FF2B5EF4-FFF2-40B4-BE49-F238E27FC236}">
                <a16:creationId xmlns:a16="http://schemas.microsoft.com/office/drawing/2014/main" id="{B73CAA31-CAA2-874C-98C7-55097EF8FB3F}"/>
              </a:ext>
            </a:extLst>
          </p:cNvPr>
          <p:cNvSpPr/>
          <p:nvPr/>
        </p:nvSpPr>
        <p:spPr>
          <a:xfrm>
            <a:off x="5345634" y="5948363"/>
            <a:ext cx="1516762" cy="184666"/>
          </a:xfrm>
          <a:prstGeom prst="rect">
            <a:avLst/>
          </a:prstGeom>
        </p:spPr>
        <p:txBody>
          <a:bodyPr wrap="none">
            <a:spAutoFit/>
          </a:bodyPr>
          <a:lstStyle/>
          <a:p>
            <a:r>
              <a:rPr lang="en-GB" sz="600" dirty="0">
                <a:solidFill>
                  <a:srgbClr val="3C4043"/>
                </a:solidFill>
                <a:latin typeface="Roboto"/>
              </a:rPr>
              <a:t>“no copyright infringement is intended”</a:t>
            </a:r>
            <a:endParaRPr lang="en-GB" sz="600" dirty="0"/>
          </a:p>
        </p:txBody>
      </p:sp>
      <p:pic>
        <p:nvPicPr>
          <p:cNvPr id="23" name="Audio 22">
            <a:extLst>
              <a:ext uri="{FF2B5EF4-FFF2-40B4-BE49-F238E27FC236}">
                <a16:creationId xmlns:a16="http://schemas.microsoft.com/office/drawing/2014/main" id="{6A8AF9E9-6491-FE15-4B47-45DF78CF3CD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354762442"/>
      </p:ext>
    </p:extLst>
  </p:cSld>
  <p:clrMapOvr>
    <a:masterClrMapping/>
  </p:clrMapOvr>
  <mc:AlternateContent xmlns:mc="http://schemas.openxmlformats.org/markup-compatibility/2006" xmlns:p14="http://schemas.microsoft.com/office/powerpoint/2010/main">
    <mc:Choice Requires="p14">
      <p:transition spd="slow" p14:dur="2000" advTm="269186"/>
    </mc:Choice>
    <mc:Fallback xmlns="">
      <p:transition spd="slow" advTm="2691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941641"/>
            <a:ext cx="8229600" cy="4525963"/>
          </a:xfrm>
          <a:solidFill>
            <a:schemeClr val="tx1"/>
          </a:solidFill>
        </p:spPr>
        <p:txBody>
          <a:bodyPr/>
          <a:lstStyle/>
          <a:p>
            <a:pPr marL="0" indent="0">
              <a:buNone/>
            </a:pPr>
            <a:endParaRPr lang="en-US">
              <a:latin typeface="Bodoni 72 Book Italic"/>
              <a:cs typeface="Bodoni 72 Book Italic"/>
            </a:endParaRPr>
          </a:p>
          <a:p>
            <a:pPr marL="0" indent="0" algn="ctr">
              <a:buNone/>
            </a:pPr>
            <a:r>
              <a:rPr lang="en-US" b="1">
                <a:solidFill>
                  <a:schemeClr val="bg1"/>
                </a:solidFill>
                <a:latin typeface="Engravers MT"/>
                <a:cs typeface="Engravers MT"/>
              </a:rPr>
              <a:t>YOU CANNOT MANAGE SOMETHING YOU CANNOT CONTROL. </a:t>
            </a:r>
          </a:p>
          <a:p>
            <a:pPr marL="0" indent="0" algn="ctr">
              <a:buNone/>
            </a:pPr>
            <a:r>
              <a:rPr lang="en-US" b="1">
                <a:solidFill>
                  <a:schemeClr val="bg1"/>
                </a:solidFill>
                <a:latin typeface="Engravers MT"/>
                <a:cs typeface="Engravers MT"/>
              </a:rPr>
              <a:t>YOU CANNOT CONTROL SOMETHING YOU CANNOT MEASURE. </a:t>
            </a:r>
            <a:endParaRPr lang="en-US" b="1" dirty="0">
              <a:solidFill>
                <a:schemeClr val="bg1"/>
              </a:solidFill>
              <a:latin typeface="Engravers MT"/>
              <a:cs typeface="Engravers MT"/>
            </a:endParaRPr>
          </a:p>
        </p:txBody>
      </p:sp>
      <p:pic>
        <p:nvPicPr>
          <p:cNvPr id="20" name="Audio 19">
            <a:extLst>
              <a:ext uri="{FF2B5EF4-FFF2-40B4-BE49-F238E27FC236}">
                <a16:creationId xmlns:a16="http://schemas.microsoft.com/office/drawing/2014/main" id="{7AFA7E56-7883-5407-F401-7A52FD933D5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912755652"/>
      </p:ext>
    </p:extLst>
  </p:cSld>
  <p:clrMapOvr>
    <a:masterClrMapping/>
  </p:clrMapOvr>
  <mc:AlternateContent xmlns:mc="http://schemas.openxmlformats.org/markup-compatibility/2006" xmlns:p14="http://schemas.microsoft.com/office/powerpoint/2010/main">
    <mc:Choice Requires="p14">
      <p:transition spd="slow" p14:dur="2000" advTm="13205"/>
    </mc:Choice>
    <mc:Fallback xmlns="">
      <p:transition spd="slow" advTm="132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CA06CD6-90CA-4C45-856C-6771339E1E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0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E8DCB55-5BEC-2347-AC02-E77C8E9213EF}"/>
              </a:ext>
            </a:extLst>
          </p:cNvPr>
          <p:cNvSpPr>
            <a:spLocks noGrp="1"/>
          </p:cNvSpPr>
          <p:nvPr>
            <p:ph type="title"/>
          </p:nvPr>
        </p:nvSpPr>
        <p:spPr>
          <a:xfrm>
            <a:off x="838200" y="963507"/>
            <a:ext cx="3494362" cy="4930986"/>
          </a:xfrm>
        </p:spPr>
        <p:txBody>
          <a:bodyPr vert="horz" lIns="91440" tIns="45720" rIns="91440" bIns="45720" rtlCol="0" anchor="ctr">
            <a:normAutofit/>
          </a:bodyPr>
          <a:lstStyle/>
          <a:p>
            <a:pPr algn="r"/>
            <a:r>
              <a:rPr lang="en-US" kern="1200" dirty="0" err="1">
                <a:solidFill>
                  <a:schemeClr val="accent1"/>
                </a:solidFill>
                <a:latin typeface="+mj-lt"/>
                <a:ea typeface="+mj-ea"/>
                <a:cs typeface="+mj-cs"/>
              </a:rPr>
              <a:t>Utilisation</a:t>
            </a:r>
            <a:r>
              <a:rPr lang="en-US" kern="1200" dirty="0">
                <a:solidFill>
                  <a:schemeClr val="accent1"/>
                </a:solidFill>
                <a:latin typeface="+mj-lt"/>
                <a:ea typeface="+mj-ea"/>
                <a:cs typeface="+mj-cs"/>
              </a:rPr>
              <a:t>–Focused </a:t>
            </a:r>
            <a:br>
              <a:rPr lang="en-US" kern="1200" dirty="0">
                <a:solidFill>
                  <a:schemeClr val="accent1"/>
                </a:solidFill>
                <a:latin typeface="+mj-lt"/>
                <a:ea typeface="+mj-ea"/>
                <a:cs typeface="+mj-cs"/>
              </a:rPr>
            </a:br>
            <a:r>
              <a:rPr lang="en-US" kern="1200" dirty="0">
                <a:solidFill>
                  <a:schemeClr val="accent1"/>
                </a:solidFill>
                <a:latin typeface="+mj-lt"/>
                <a:ea typeface="+mj-ea"/>
                <a:cs typeface="+mj-cs"/>
              </a:rPr>
              <a:t>Outcomes Framework</a:t>
            </a:r>
          </a:p>
        </p:txBody>
      </p:sp>
      <p:cxnSp>
        <p:nvCxnSpPr>
          <p:cNvPr id="11" name="Straight Connector 10">
            <a:extLst>
              <a:ext uri="{FF2B5EF4-FFF2-40B4-BE49-F238E27FC236}">
                <a16:creationId xmlns:a16="http://schemas.microsoft.com/office/drawing/2014/main" id="{5021601D-2758-4B15-A31C-FDA184C51B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DBDEA00-1C58-4A46-BB49-1ECB4AC612AB}"/>
              </a:ext>
            </a:extLst>
          </p:cNvPr>
          <p:cNvSpPr>
            <a:spLocks noGrp="1"/>
          </p:cNvSpPr>
          <p:nvPr>
            <p:ph idx="1"/>
          </p:nvPr>
        </p:nvSpPr>
        <p:spPr>
          <a:xfrm>
            <a:off x="4921769" y="2747553"/>
            <a:ext cx="6250940" cy="2304627"/>
          </a:xfrm>
        </p:spPr>
        <p:txBody>
          <a:bodyPr vert="horz" lIns="91440" tIns="45720" rIns="91440" bIns="45720" rtlCol="0" anchor="b">
            <a:noAutofit/>
          </a:bodyPr>
          <a:lstStyle/>
          <a:p>
            <a:pPr marL="514350"/>
            <a:r>
              <a:rPr lang="en-US" sz="2400" dirty="0"/>
              <a:t>A specific participant or client target group </a:t>
            </a:r>
          </a:p>
          <a:p>
            <a:pPr marL="514350"/>
            <a:r>
              <a:rPr lang="en-US" sz="2400" dirty="0"/>
              <a:t>The desired outcome(s) for that target group</a:t>
            </a:r>
          </a:p>
          <a:p>
            <a:pPr marL="514350"/>
            <a:r>
              <a:rPr lang="en-US" sz="2400" dirty="0"/>
              <a:t>One or more indicators for each desired outcome </a:t>
            </a:r>
          </a:p>
          <a:p>
            <a:pPr marL="514350"/>
            <a:r>
              <a:rPr lang="en-US" sz="2400" dirty="0"/>
              <a:t>Performance targets </a:t>
            </a:r>
          </a:p>
          <a:p>
            <a:pPr marL="514350"/>
            <a:r>
              <a:rPr lang="en-US" sz="2400" dirty="0"/>
              <a:t>Details of data collection </a:t>
            </a:r>
          </a:p>
          <a:p>
            <a:pPr marL="514350"/>
            <a:r>
              <a:rPr lang="en-US" sz="2400" dirty="0"/>
              <a:t>How will the results be used </a:t>
            </a:r>
          </a:p>
        </p:txBody>
      </p:sp>
      <p:sp>
        <p:nvSpPr>
          <p:cNvPr id="4" name="TextBox 3">
            <a:extLst>
              <a:ext uri="{FF2B5EF4-FFF2-40B4-BE49-F238E27FC236}">
                <a16:creationId xmlns:a16="http://schemas.microsoft.com/office/drawing/2014/main" id="{9A7B7617-43B4-6545-AB65-E29BA340DF3A}"/>
              </a:ext>
            </a:extLst>
          </p:cNvPr>
          <p:cNvSpPr txBox="1"/>
          <p:nvPr/>
        </p:nvSpPr>
        <p:spPr>
          <a:xfrm>
            <a:off x="3441312" y="5592112"/>
            <a:ext cx="6250940" cy="604762"/>
          </a:xfrm>
          <a:prstGeom prst="rect">
            <a:avLst/>
          </a:prstGeom>
        </p:spPr>
        <p:txBody>
          <a:bodyPr vert="horz" lIns="91440" tIns="45720" rIns="91440" bIns="45720" rtlCol="0">
            <a:normAutofit/>
          </a:bodyPr>
          <a:lstStyle/>
          <a:p>
            <a:pPr>
              <a:lnSpc>
                <a:spcPct val="90000"/>
              </a:lnSpc>
              <a:spcAft>
                <a:spcPts val="600"/>
              </a:spcAft>
            </a:pPr>
            <a:r>
              <a:rPr lang="en-US" sz="1200" dirty="0"/>
              <a:t>Patton, M. Q. (2008). </a:t>
            </a:r>
            <a:r>
              <a:rPr lang="en-US" sz="1200" i="1" dirty="0"/>
              <a:t>Utilization-focused evaluation</a:t>
            </a:r>
            <a:r>
              <a:rPr lang="en-US" sz="1200" dirty="0"/>
              <a:t> (4th ed.). Thousand Oaks: Sage Publications. Page 243</a:t>
            </a:r>
          </a:p>
          <a:p>
            <a:pPr indent="-228600">
              <a:lnSpc>
                <a:spcPct val="90000"/>
              </a:lnSpc>
              <a:spcAft>
                <a:spcPts val="600"/>
              </a:spcAft>
              <a:buFont typeface="Arial" panose="020B0604020202020204" pitchFamily="34" charset="0"/>
              <a:buChar char="•"/>
            </a:pPr>
            <a:endParaRPr lang="en-US" sz="2000" dirty="0"/>
          </a:p>
        </p:txBody>
      </p:sp>
      <p:pic>
        <p:nvPicPr>
          <p:cNvPr id="18" name="Audio 17">
            <a:extLst>
              <a:ext uri="{FF2B5EF4-FFF2-40B4-BE49-F238E27FC236}">
                <a16:creationId xmlns:a16="http://schemas.microsoft.com/office/drawing/2014/main" id="{DEE11870-74FC-3B56-90E7-79DFCD6A8A9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034985155"/>
      </p:ext>
    </p:extLst>
  </p:cSld>
  <p:clrMapOvr>
    <a:masterClrMapping/>
  </p:clrMapOvr>
  <mc:AlternateContent xmlns:mc="http://schemas.openxmlformats.org/markup-compatibility/2006" xmlns:p14="http://schemas.microsoft.com/office/powerpoint/2010/main">
    <mc:Choice Requires="p14">
      <p:transition spd="slow" p14:dur="2000" advTm="47392"/>
    </mc:Choice>
    <mc:Fallback xmlns="">
      <p:transition spd="slow" advTm="473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ngled shot of pen on a graph">
            <a:extLst>
              <a:ext uri="{FF2B5EF4-FFF2-40B4-BE49-F238E27FC236}">
                <a16:creationId xmlns:a16="http://schemas.microsoft.com/office/drawing/2014/main" id="{2D1C7049-B62E-2529-FFFA-292090C5C89B}"/>
              </a:ext>
            </a:extLst>
          </p:cNvPr>
          <p:cNvPicPr>
            <a:picLocks noChangeAspect="1"/>
          </p:cNvPicPr>
          <p:nvPr/>
        </p:nvPicPr>
        <p:blipFill rotWithShape="1">
          <a:blip r:embed="rId4"/>
          <a:srcRect t="13591" b="2139"/>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2B1D4F77-A17C-43D7-B7FA-545148E4E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492064" y="321176"/>
            <a:ext cx="4332307"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749985" y="640263"/>
            <a:ext cx="3759240" cy="1344975"/>
          </a:xfrm>
        </p:spPr>
        <p:txBody>
          <a:bodyPr>
            <a:normAutofit/>
          </a:bodyPr>
          <a:lstStyle/>
          <a:p>
            <a:r>
              <a:rPr lang="en-US" sz="4000" b="1"/>
              <a:t>Measurable</a:t>
            </a:r>
            <a:endParaRPr lang="en-US" sz="4000"/>
          </a:p>
        </p:txBody>
      </p:sp>
      <p:sp>
        <p:nvSpPr>
          <p:cNvPr id="3" name="Content Placeholder 2"/>
          <p:cNvSpPr>
            <a:spLocks noGrp="1"/>
          </p:cNvSpPr>
          <p:nvPr>
            <p:ph idx="1"/>
          </p:nvPr>
        </p:nvSpPr>
        <p:spPr>
          <a:xfrm>
            <a:off x="7749290" y="2121763"/>
            <a:ext cx="3764826" cy="3773010"/>
          </a:xfrm>
        </p:spPr>
        <p:txBody>
          <a:bodyPr>
            <a:normAutofit/>
          </a:bodyPr>
          <a:lstStyle/>
          <a:p>
            <a:r>
              <a:rPr lang="en-US" sz="2400" dirty="0"/>
              <a:t>A measurable goal will usually answer questions such as:</a:t>
            </a:r>
          </a:p>
          <a:p>
            <a:pPr lvl="1"/>
            <a:r>
              <a:rPr lang="en-US" dirty="0"/>
              <a:t>How much?</a:t>
            </a:r>
          </a:p>
          <a:p>
            <a:pPr lvl="1"/>
            <a:r>
              <a:rPr lang="en-US" dirty="0"/>
              <a:t>How many?</a:t>
            </a:r>
          </a:p>
          <a:p>
            <a:pPr lvl="1"/>
            <a:r>
              <a:rPr lang="en-US" dirty="0"/>
              <a:t>How will I know when it is accomplished?</a:t>
            </a:r>
          </a:p>
          <a:p>
            <a:pPr lvl="1"/>
            <a:r>
              <a:rPr lang="en-US" dirty="0"/>
              <a:t>Indicators should be quantifiable.</a:t>
            </a:r>
          </a:p>
        </p:txBody>
      </p:sp>
      <p:pic>
        <p:nvPicPr>
          <p:cNvPr id="13" name="Audio 12">
            <a:extLst>
              <a:ext uri="{FF2B5EF4-FFF2-40B4-BE49-F238E27FC236}">
                <a16:creationId xmlns:a16="http://schemas.microsoft.com/office/drawing/2014/main" id="{A11CB66C-2EC3-8573-5A4A-10773DDC6D7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117838443"/>
      </p:ext>
    </p:extLst>
  </p:cSld>
  <p:clrMapOvr>
    <a:masterClrMapping/>
  </p:clrMapOvr>
  <mc:AlternateContent xmlns:mc="http://schemas.openxmlformats.org/markup-compatibility/2006" xmlns:p14="http://schemas.microsoft.com/office/powerpoint/2010/main">
    <mc:Choice Requires="p14">
      <p:transition spd="slow" p14:dur="2000" advTm="25194"/>
    </mc:Choice>
    <mc:Fallback xmlns="">
      <p:transition spd="slow" advTm="251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226B4-7BA3-6C49-AD7C-38DEA338F90C}"/>
              </a:ext>
            </a:extLst>
          </p:cNvPr>
          <p:cNvSpPr>
            <a:spLocks noGrp="1"/>
          </p:cNvSpPr>
          <p:nvPr>
            <p:ph type="title"/>
          </p:nvPr>
        </p:nvSpPr>
        <p:spPr>
          <a:xfrm>
            <a:off x="2152650" y="-357230"/>
            <a:ext cx="7886700" cy="1325563"/>
          </a:xfrm>
        </p:spPr>
        <p:txBody>
          <a:bodyPr/>
          <a:lstStyle/>
          <a:p>
            <a:pPr algn="ctr"/>
            <a:r>
              <a:rPr lang="en-GB"/>
              <a:t>Barriers </a:t>
            </a:r>
            <a:endParaRPr lang="en-GB" dirty="0"/>
          </a:p>
        </p:txBody>
      </p:sp>
      <p:sp>
        <p:nvSpPr>
          <p:cNvPr id="6" name="Rectangle 5">
            <a:extLst>
              <a:ext uri="{FF2B5EF4-FFF2-40B4-BE49-F238E27FC236}">
                <a16:creationId xmlns:a16="http://schemas.microsoft.com/office/drawing/2014/main" id="{BCC53C55-B884-5C41-AE00-C81EED54D8AC}"/>
              </a:ext>
            </a:extLst>
          </p:cNvPr>
          <p:cNvSpPr/>
          <p:nvPr/>
        </p:nvSpPr>
        <p:spPr>
          <a:xfrm>
            <a:off x="5345634" y="5629343"/>
            <a:ext cx="1516762" cy="184666"/>
          </a:xfrm>
          <a:prstGeom prst="rect">
            <a:avLst/>
          </a:prstGeom>
        </p:spPr>
        <p:txBody>
          <a:bodyPr wrap="none">
            <a:spAutoFit/>
          </a:bodyPr>
          <a:lstStyle/>
          <a:p>
            <a:r>
              <a:rPr lang="en-GB" sz="600">
                <a:solidFill>
                  <a:srgbClr val="3C4043"/>
                </a:solidFill>
                <a:latin typeface="Roboto"/>
              </a:rPr>
              <a:t>“no copyright infringement is intended”</a:t>
            </a:r>
            <a:endParaRPr lang="en-GB" sz="600" dirty="0"/>
          </a:p>
        </p:txBody>
      </p:sp>
      <p:pic>
        <p:nvPicPr>
          <p:cNvPr id="7" name="Platshållare för innehåll 2">
            <a:extLst>
              <a:ext uri="{FF2B5EF4-FFF2-40B4-BE49-F238E27FC236}">
                <a16:creationId xmlns:a16="http://schemas.microsoft.com/office/drawing/2014/main" id="{A0B7FAA5-A7E0-5A40-905F-6559930F95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41600" y="634359"/>
            <a:ext cx="6908800" cy="5179651"/>
          </a:xfrm>
          <a:prstGeom prst="rect">
            <a:avLst/>
          </a:prstGeom>
        </p:spPr>
      </p:pic>
      <p:pic>
        <p:nvPicPr>
          <p:cNvPr id="16" name="Audio 15">
            <a:extLst>
              <a:ext uri="{FF2B5EF4-FFF2-40B4-BE49-F238E27FC236}">
                <a16:creationId xmlns:a16="http://schemas.microsoft.com/office/drawing/2014/main" id="{41D1A911-0A81-88B6-D8E0-9A3CDD8F27A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727644507"/>
      </p:ext>
    </p:extLst>
  </p:cSld>
  <p:clrMapOvr>
    <a:masterClrMapping/>
  </p:clrMapOvr>
  <mc:AlternateContent xmlns:mc="http://schemas.openxmlformats.org/markup-compatibility/2006" xmlns:p14="http://schemas.microsoft.com/office/powerpoint/2010/main">
    <mc:Choice Requires="p14">
      <p:transition spd="slow" p14:dur="2000" advTm="301483"/>
    </mc:Choice>
    <mc:Fallback xmlns="">
      <p:transition spd="slow" advTm="3014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00414-DDA4-1348-9129-475F004578B9}"/>
              </a:ext>
            </a:extLst>
          </p:cNvPr>
          <p:cNvSpPr>
            <a:spLocks noGrp="1"/>
          </p:cNvSpPr>
          <p:nvPr>
            <p:ph type="title"/>
          </p:nvPr>
        </p:nvSpPr>
        <p:spPr/>
        <p:txBody>
          <a:bodyPr/>
          <a:lstStyle/>
          <a:p>
            <a:pPr algn="ctr"/>
            <a:r>
              <a:rPr lang="en-GB" b="1" dirty="0"/>
              <a:t>Barriers </a:t>
            </a:r>
          </a:p>
        </p:txBody>
      </p:sp>
      <p:sp>
        <p:nvSpPr>
          <p:cNvPr id="3" name="Content Placeholder 2">
            <a:extLst>
              <a:ext uri="{FF2B5EF4-FFF2-40B4-BE49-F238E27FC236}">
                <a16:creationId xmlns:a16="http://schemas.microsoft.com/office/drawing/2014/main" id="{CB514789-17B1-0848-9D27-B5BC3A384B1B}"/>
              </a:ext>
            </a:extLst>
          </p:cNvPr>
          <p:cNvSpPr>
            <a:spLocks noGrp="1"/>
          </p:cNvSpPr>
          <p:nvPr>
            <p:ph idx="1"/>
          </p:nvPr>
        </p:nvSpPr>
        <p:spPr>
          <a:xfrm>
            <a:off x="838199" y="1825625"/>
            <a:ext cx="10515599" cy="1600621"/>
          </a:xfrm>
        </p:spPr>
        <p:txBody>
          <a:bodyPr>
            <a:normAutofit/>
          </a:bodyPr>
          <a:lstStyle/>
          <a:p>
            <a:pPr marL="0" indent="0">
              <a:buNone/>
            </a:pPr>
            <a:r>
              <a:rPr lang="en-GB" sz="3600" dirty="0"/>
              <a:t>There is an agreement among several researchers on the importance of addressing barriers and facilitators of implementation.</a:t>
            </a:r>
            <a:r>
              <a:rPr lang="sv-SE" sz="3600" dirty="0"/>
              <a:t> </a:t>
            </a:r>
          </a:p>
          <a:p>
            <a:endParaRPr lang="en-GB" dirty="0"/>
          </a:p>
        </p:txBody>
      </p:sp>
      <p:sp>
        <p:nvSpPr>
          <p:cNvPr id="4" name="Rectangle 3">
            <a:extLst>
              <a:ext uri="{FF2B5EF4-FFF2-40B4-BE49-F238E27FC236}">
                <a16:creationId xmlns:a16="http://schemas.microsoft.com/office/drawing/2014/main" id="{A26CE34D-5390-AD4D-8183-78B7D73CD176}"/>
              </a:ext>
            </a:extLst>
          </p:cNvPr>
          <p:cNvSpPr/>
          <p:nvPr/>
        </p:nvSpPr>
        <p:spPr>
          <a:xfrm>
            <a:off x="2152650" y="4424932"/>
            <a:ext cx="7886700" cy="1477328"/>
          </a:xfrm>
          <a:prstGeom prst="rect">
            <a:avLst/>
          </a:prstGeom>
        </p:spPr>
        <p:txBody>
          <a:bodyPr wrap="square">
            <a:spAutoFit/>
          </a:bodyPr>
          <a:lstStyle/>
          <a:p>
            <a:pPr defTabSz="457200">
              <a:defRPr/>
            </a:pPr>
            <a:r>
              <a:rPr lang="en-GB" sz="1000" dirty="0" err="1">
                <a:solidFill>
                  <a:prstClr val="black"/>
                </a:solidFill>
                <a:latin typeface="Calibri" panose="020F0502020204030204" pitchFamily="34" charset="0"/>
              </a:rPr>
              <a:t>Damschroder</a:t>
            </a:r>
            <a:r>
              <a:rPr lang="en-GB" sz="1000" dirty="0">
                <a:solidFill>
                  <a:prstClr val="black"/>
                </a:solidFill>
                <a:latin typeface="Calibri" panose="020F0502020204030204" pitchFamily="34" charset="0"/>
              </a:rPr>
              <a:t>, L. J., Aron, D. C., Keith, R. E., </a:t>
            </a:r>
            <a:r>
              <a:rPr lang="en-GB" sz="1000" dirty="0" err="1">
                <a:solidFill>
                  <a:prstClr val="black"/>
                </a:solidFill>
                <a:latin typeface="Calibri" panose="020F0502020204030204" pitchFamily="34" charset="0"/>
              </a:rPr>
              <a:t>Kirsh</a:t>
            </a:r>
            <a:r>
              <a:rPr lang="en-GB" sz="1000" dirty="0">
                <a:solidFill>
                  <a:prstClr val="black"/>
                </a:solidFill>
                <a:latin typeface="Calibri" panose="020F0502020204030204" pitchFamily="34" charset="0"/>
              </a:rPr>
              <a:t>, S. R., Alexander, J. A., &amp; </a:t>
            </a:r>
            <a:r>
              <a:rPr lang="en-GB" sz="1000" dirty="0" err="1">
                <a:solidFill>
                  <a:prstClr val="black"/>
                </a:solidFill>
                <a:latin typeface="Calibri" panose="020F0502020204030204" pitchFamily="34" charset="0"/>
              </a:rPr>
              <a:t>Lowery</a:t>
            </a:r>
            <a:r>
              <a:rPr lang="en-GB" sz="1000" dirty="0">
                <a:solidFill>
                  <a:prstClr val="black"/>
                </a:solidFill>
                <a:latin typeface="Calibri" panose="020F0502020204030204" pitchFamily="34" charset="0"/>
              </a:rPr>
              <a:t>, J. C. (2009). Fostering implementation of health services research findings into practice: a consolidated framework for advancing implementation science. </a:t>
            </a:r>
            <a:r>
              <a:rPr lang="en-GB" sz="1000" i="1" dirty="0">
                <a:solidFill>
                  <a:prstClr val="black"/>
                </a:solidFill>
                <a:latin typeface="Calibri" panose="020F0502020204030204" pitchFamily="34" charset="0"/>
              </a:rPr>
              <a:t>Implementation science</a:t>
            </a:r>
            <a:r>
              <a:rPr lang="en-GB" sz="1000" dirty="0">
                <a:solidFill>
                  <a:prstClr val="black"/>
                </a:solidFill>
                <a:latin typeface="Calibri" panose="020F0502020204030204" pitchFamily="34" charset="0"/>
              </a:rPr>
              <a:t>, 4, doi:10.1186/1748-5908-4-50. </a:t>
            </a:r>
          </a:p>
          <a:p>
            <a:pPr defTabSz="457200">
              <a:defRPr/>
            </a:pPr>
            <a:r>
              <a:rPr lang="en-GB" sz="1000" dirty="0" err="1">
                <a:solidFill>
                  <a:prstClr val="black"/>
                </a:solidFill>
                <a:latin typeface="Calibri" panose="020F0502020204030204" pitchFamily="34" charset="0"/>
              </a:rPr>
              <a:t>Durlak</a:t>
            </a:r>
            <a:r>
              <a:rPr lang="en-GB" sz="1000" dirty="0">
                <a:solidFill>
                  <a:prstClr val="black"/>
                </a:solidFill>
                <a:latin typeface="Calibri" panose="020F0502020204030204" pitchFamily="34" charset="0"/>
              </a:rPr>
              <a:t>, J. A. &amp; </a:t>
            </a:r>
            <a:r>
              <a:rPr lang="en-GB" sz="1000" dirty="0" err="1">
                <a:solidFill>
                  <a:prstClr val="black"/>
                </a:solidFill>
                <a:latin typeface="Calibri" panose="020F0502020204030204" pitchFamily="34" charset="0"/>
              </a:rPr>
              <a:t>DuPre</a:t>
            </a:r>
            <a:r>
              <a:rPr lang="en-GB" sz="1000" dirty="0">
                <a:solidFill>
                  <a:prstClr val="black"/>
                </a:solidFill>
                <a:latin typeface="Calibri" panose="020F0502020204030204" pitchFamily="34" charset="0"/>
              </a:rPr>
              <a:t>, E. P. (2008). Implementation matters: a review of research on the influence of implementation on program outcomes and the factors affecting implementation. </a:t>
            </a:r>
            <a:r>
              <a:rPr lang="en-GB" sz="1000" i="1" dirty="0">
                <a:solidFill>
                  <a:prstClr val="black"/>
                </a:solidFill>
                <a:latin typeface="Calibri" panose="020F0502020204030204" pitchFamily="34" charset="0"/>
              </a:rPr>
              <a:t>Am J Community </a:t>
            </a:r>
            <a:r>
              <a:rPr lang="en-GB" sz="1000" i="1" dirty="0" err="1">
                <a:solidFill>
                  <a:prstClr val="black"/>
                </a:solidFill>
                <a:latin typeface="Calibri" panose="020F0502020204030204" pitchFamily="34" charset="0"/>
              </a:rPr>
              <a:t>Psychol</a:t>
            </a:r>
            <a:r>
              <a:rPr lang="en-GB" sz="1000" i="1" dirty="0">
                <a:solidFill>
                  <a:prstClr val="black"/>
                </a:solidFill>
                <a:latin typeface="Calibri" panose="020F0502020204030204" pitchFamily="34" charset="0"/>
              </a:rPr>
              <a:t> </a:t>
            </a:r>
            <a:r>
              <a:rPr lang="en-GB" sz="1000" dirty="0">
                <a:solidFill>
                  <a:prstClr val="black"/>
                </a:solidFill>
                <a:latin typeface="Calibri" panose="020F0502020204030204" pitchFamily="34" charset="0"/>
              </a:rPr>
              <a:t>41, 327–350. </a:t>
            </a:r>
          </a:p>
          <a:p>
            <a:pPr defTabSz="457200">
              <a:defRPr/>
            </a:pPr>
            <a:r>
              <a:rPr lang="en-GB" sz="1000" dirty="0">
                <a:solidFill>
                  <a:prstClr val="black"/>
                </a:solidFill>
                <a:latin typeface="Calibri" panose="020F0502020204030204" pitchFamily="34" charset="0"/>
              </a:rPr>
              <a:t>Greenhalgh, T., Robert, G., Macfarlane, F., Bate, P. &amp; </a:t>
            </a:r>
            <a:r>
              <a:rPr lang="en-GB" sz="1000" dirty="0" err="1">
                <a:solidFill>
                  <a:prstClr val="black"/>
                </a:solidFill>
                <a:latin typeface="Calibri" panose="020F0502020204030204" pitchFamily="34" charset="0"/>
              </a:rPr>
              <a:t>Kyriakidou</a:t>
            </a:r>
            <a:r>
              <a:rPr lang="en-GB" sz="1000" dirty="0">
                <a:solidFill>
                  <a:prstClr val="black"/>
                </a:solidFill>
                <a:latin typeface="Calibri" panose="020F0502020204030204" pitchFamily="34" charset="0"/>
              </a:rPr>
              <a:t>, O. (2004). Diffusion of innovations in service organisations. Systematic review and recommendations. The Milbank Quarterly, 82, 581–629. </a:t>
            </a:r>
          </a:p>
          <a:p>
            <a:pPr defTabSz="457200">
              <a:defRPr/>
            </a:pPr>
            <a:r>
              <a:rPr lang="en-GB" sz="1000" dirty="0">
                <a:solidFill>
                  <a:prstClr val="black"/>
                </a:solidFill>
                <a:latin typeface="Calibri" panose="020F0502020204030204" pitchFamily="34" charset="0"/>
              </a:rPr>
              <a:t>Nilsen, P. (2015). Making sense of implementation theories, models and frameworks. Implementation Science, 10, 53 https://</a:t>
            </a:r>
            <a:r>
              <a:rPr lang="en-GB" sz="1000" dirty="0" err="1">
                <a:solidFill>
                  <a:prstClr val="black"/>
                </a:solidFill>
                <a:latin typeface="Calibri" panose="020F0502020204030204" pitchFamily="34" charset="0"/>
              </a:rPr>
              <a:t>doi.org</a:t>
            </a:r>
            <a:r>
              <a:rPr lang="en-GB" sz="1000" dirty="0">
                <a:solidFill>
                  <a:prstClr val="black"/>
                </a:solidFill>
                <a:latin typeface="Calibri" panose="020F0502020204030204" pitchFamily="34" charset="0"/>
              </a:rPr>
              <a:t>/10.1186/s13012-015-0242-0 </a:t>
            </a:r>
          </a:p>
          <a:p>
            <a:pPr defTabSz="457200">
              <a:defRPr/>
            </a:pPr>
            <a:endParaRPr lang="en-GB" sz="1000" dirty="0">
              <a:solidFill>
                <a:prstClr val="black"/>
              </a:solidFill>
              <a:latin typeface="Calibri" panose="020F0502020204030204" pitchFamily="34" charset="0"/>
            </a:endParaRPr>
          </a:p>
        </p:txBody>
      </p:sp>
      <p:pic>
        <p:nvPicPr>
          <p:cNvPr id="21" name="Audio 20">
            <a:extLst>
              <a:ext uri="{FF2B5EF4-FFF2-40B4-BE49-F238E27FC236}">
                <a16:creationId xmlns:a16="http://schemas.microsoft.com/office/drawing/2014/main" id="{914B261C-B48A-31B4-AD05-2434D331828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080515841"/>
      </p:ext>
    </p:extLst>
  </p:cSld>
  <p:clrMapOvr>
    <a:masterClrMapping/>
  </p:clrMapOvr>
  <mc:AlternateContent xmlns:mc="http://schemas.openxmlformats.org/markup-compatibility/2006" xmlns:p14="http://schemas.microsoft.com/office/powerpoint/2010/main">
    <mc:Choice Requires="p14">
      <p:transition spd="slow" p14:dur="2000" advTm="17482"/>
    </mc:Choice>
    <mc:Fallback xmlns="">
      <p:transition spd="slow" advTm="174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204AC-62F4-8F47-90CB-B66DB252A5CD}"/>
              </a:ext>
            </a:extLst>
          </p:cNvPr>
          <p:cNvSpPr>
            <a:spLocks noGrp="1"/>
          </p:cNvSpPr>
          <p:nvPr>
            <p:ph type="title"/>
          </p:nvPr>
        </p:nvSpPr>
        <p:spPr/>
        <p:txBody>
          <a:bodyPr/>
          <a:lstStyle/>
          <a:p>
            <a:pPr algn="ctr"/>
            <a:r>
              <a:rPr lang="en-GB" dirty="0"/>
              <a:t>Barriers</a:t>
            </a:r>
          </a:p>
        </p:txBody>
      </p:sp>
      <p:sp>
        <p:nvSpPr>
          <p:cNvPr id="3" name="Content Placeholder 2">
            <a:extLst>
              <a:ext uri="{FF2B5EF4-FFF2-40B4-BE49-F238E27FC236}">
                <a16:creationId xmlns:a16="http://schemas.microsoft.com/office/drawing/2014/main" id="{B0D5BDEF-43FD-9C41-955E-CD9A7BBC16DE}"/>
              </a:ext>
            </a:extLst>
          </p:cNvPr>
          <p:cNvSpPr>
            <a:spLocks noGrp="1"/>
          </p:cNvSpPr>
          <p:nvPr>
            <p:ph idx="1"/>
          </p:nvPr>
        </p:nvSpPr>
        <p:spPr>
          <a:xfrm>
            <a:off x="838200" y="1431410"/>
            <a:ext cx="10831286" cy="4525963"/>
          </a:xfrm>
        </p:spPr>
        <p:txBody>
          <a:bodyPr>
            <a:normAutofit/>
          </a:bodyPr>
          <a:lstStyle/>
          <a:p>
            <a:r>
              <a:rPr lang="en-GB" dirty="0"/>
              <a:t>During the third phase, when the new method is implemented, most projects fail because the professionals feel uncomfortable and uncertain. </a:t>
            </a:r>
          </a:p>
          <a:p>
            <a:r>
              <a:rPr lang="en-GB" dirty="0"/>
              <a:t>There is an evident risk that the professional, rather than using the method as intended, changes and adjusts it. </a:t>
            </a:r>
          </a:p>
          <a:p>
            <a:r>
              <a:rPr lang="en-GB" dirty="0"/>
              <a:t>Thus, an integrated and ongoing supervision of the new method in ordinary activities could prevent this from happening.</a:t>
            </a:r>
          </a:p>
          <a:p>
            <a:pPr lvl="1"/>
            <a:r>
              <a:rPr lang="en-GB" dirty="0"/>
              <a:t> Formative evaluation </a:t>
            </a:r>
          </a:p>
          <a:p>
            <a:pPr marL="0" indent="0">
              <a:buNone/>
            </a:pPr>
            <a:endParaRPr lang="en-GB" dirty="0"/>
          </a:p>
        </p:txBody>
      </p:sp>
      <p:sp>
        <p:nvSpPr>
          <p:cNvPr id="4" name="Rectangle 3">
            <a:extLst>
              <a:ext uri="{FF2B5EF4-FFF2-40B4-BE49-F238E27FC236}">
                <a16:creationId xmlns:a16="http://schemas.microsoft.com/office/drawing/2014/main" id="{39438A87-2DB6-A140-8B5E-8711482720F2}"/>
              </a:ext>
            </a:extLst>
          </p:cNvPr>
          <p:cNvSpPr/>
          <p:nvPr/>
        </p:nvSpPr>
        <p:spPr>
          <a:xfrm>
            <a:off x="1767509" y="5557262"/>
            <a:ext cx="8656982" cy="400110"/>
          </a:xfrm>
          <a:prstGeom prst="rect">
            <a:avLst/>
          </a:prstGeom>
        </p:spPr>
        <p:txBody>
          <a:bodyPr wrap="square">
            <a:spAutoFit/>
          </a:bodyPr>
          <a:lstStyle/>
          <a:p>
            <a:pPr defTabSz="457200">
              <a:defRPr/>
            </a:pPr>
            <a:r>
              <a:rPr lang="en-GB" sz="1000" dirty="0" err="1">
                <a:solidFill>
                  <a:prstClr val="black"/>
                </a:solidFill>
                <a:latin typeface="Calibri"/>
              </a:rPr>
              <a:t>Damschroder</a:t>
            </a:r>
            <a:r>
              <a:rPr lang="en-GB" sz="1000" dirty="0">
                <a:solidFill>
                  <a:prstClr val="black"/>
                </a:solidFill>
                <a:latin typeface="Calibri"/>
              </a:rPr>
              <a:t>, L. J., Aron, D. C., Keith, R. E., </a:t>
            </a:r>
            <a:r>
              <a:rPr lang="en-GB" sz="1000" dirty="0" err="1">
                <a:solidFill>
                  <a:prstClr val="black"/>
                </a:solidFill>
                <a:latin typeface="Calibri"/>
              </a:rPr>
              <a:t>Kirsh</a:t>
            </a:r>
            <a:r>
              <a:rPr lang="en-GB" sz="1000" dirty="0">
                <a:solidFill>
                  <a:prstClr val="black"/>
                </a:solidFill>
                <a:latin typeface="Calibri"/>
              </a:rPr>
              <a:t>, S. R., Alexander, J. A., &amp; </a:t>
            </a:r>
            <a:r>
              <a:rPr lang="en-GB" sz="1000" dirty="0" err="1">
                <a:solidFill>
                  <a:prstClr val="black"/>
                </a:solidFill>
                <a:latin typeface="Calibri"/>
              </a:rPr>
              <a:t>Lowery</a:t>
            </a:r>
            <a:r>
              <a:rPr lang="en-GB" sz="1000" dirty="0">
                <a:solidFill>
                  <a:prstClr val="black"/>
                </a:solidFill>
                <a:latin typeface="Calibri"/>
              </a:rPr>
              <a:t>, J. C. (2009). Fostering implementation of health services research findings into practice: a consolidated framework for advancing implementation science. </a:t>
            </a:r>
            <a:r>
              <a:rPr lang="en-GB" sz="1000" i="1" dirty="0">
                <a:solidFill>
                  <a:prstClr val="black"/>
                </a:solidFill>
                <a:latin typeface="Calibri"/>
              </a:rPr>
              <a:t>Implementation science</a:t>
            </a:r>
            <a:r>
              <a:rPr lang="en-GB" sz="1000" dirty="0">
                <a:solidFill>
                  <a:prstClr val="black"/>
                </a:solidFill>
                <a:latin typeface="Calibri"/>
              </a:rPr>
              <a:t>, 4, doi:10.1186/1748-5908-4-50. </a:t>
            </a:r>
          </a:p>
        </p:txBody>
      </p:sp>
      <p:pic>
        <p:nvPicPr>
          <p:cNvPr id="15" name="Audio 14">
            <a:extLst>
              <a:ext uri="{FF2B5EF4-FFF2-40B4-BE49-F238E27FC236}">
                <a16:creationId xmlns:a16="http://schemas.microsoft.com/office/drawing/2014/main" id="{536C3923-A239-2D08-80DF-FA1A0B45A38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926024198"/>
      </p:ext>
    </p:extLst>
  </p:cSld>
  <p:clrMapOvr>
    <a:masterClrMapping/>
  </p:clrMapOvr>
  <mc:AlternateContent xmlns:mc="http://schemas.openxmlformats.org/markup-compatibility/2006" xmlns:p14="http://schemas.microsoft.com/office/powerpoint/2010/main">
    <mc:Choice Requires="p14">
      <p:transition spd="slow" p14:dur="2000" advTm="53077"/>
    </mc:Choice>
    <mc:Fallback xmlns="">
      <p:transition spd="slow" advTm="530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F91F2F0C-E82D-6FD9-8FE5-934C1E5A80B9}"/>
              </a:ext>
            </a:extLst>
          </p:cNvPr>
          <p:cNvPicPr>
            <a:picLocks noChangeAspect="1"/>
          </p:cNvPicPr>
          <p:nvPr/>
        </p:nvPicPr>
        <p:blipFill rotWithShape="1">
          <a:blip r:embed="rId4"/>
          <a:srcRect t="7284" b="879"/>
          <a:stretch/>
        </p:blipFill>
        <p:spPr>
          <a:xfrm>
            <a:off x="-3047" y="10"/>
            <a:ext cx="12191999" cy="6857990"/>
          </a:xfrm>
          <a:prstGeom prst="rect">
            <a:avLst/>
          </a:prstGeom>
        </p:spPr>
      </p:pic>
      <p:sp>
        <p:nvSpPr>
          <p:cNvPr id="21" name="Rectangle 2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7CCA4E-22AF-94B9-E4B9-92196A734EA2}"/>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a:solidFill>
                  <a:srgbClr val="FFFFFF"/>
                </a:solidFill>
              </a:rPr>
              <a:t>Evaluation  </a:t>
            </a:r>
          </a:p>
        </p:txBody>
      </p:sp>
      <p:pic>
        <p:nvPicPr>
          <p:cNvPr id="13" name="Audio 12">
            <a:extLst>
              <a:ext uri="{FF2B5EF4-FFF2-40B4-BE49-F238E27FC236}">
                <a16:creationId xmlns:a16="http://schemas.microsoft.com/office/drawing/2014/main" id="{E3E28C38-4FA5-0A2B-511D-CC09BB88A2B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907031001"/>
      </p:ext>
    </p:extLst>
  </p:cSld>
  <p:clrMapOvr>
    <a:masterClrMapping/>
  </p:clrMapOvr>
  <mc:AlternateContent xmlns:mc="http://schemas.openxmlformats.org/markup-compatibility/2006" xmlns:p14="http://schemas.microsoft.com/office/powerpoint/2010/main">
    <mc:Choice Requires="p14">
      <p:transition spd="slow" p14:dur="2000" advTm="6965"/>
    </mc:Choice>
    <mc:Fallback xmlns="">
      <p:transition spd="slow" advTm="69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feedback-500x221.jpg"/>
          <p:cNvPicPr>
            <a:picLocks noGrp="1" noChangeAspect="1"/>
          </p:cNvPicPr>
          <p:nvPr>
            <p:ph sz="half" idx="2"/>
          </p:nvPr>
        </p:nvPicPr>
        <p:blipFill rotWithShape="1">
          <a:blip r:embed="rId4">
            <a:extLst>
              <a:ext uri="{28A0092B-C50C-407E-A947-70E740481C1C}">
                <a14:useLocalDpi xmlns:a14="http://schemas.microsoft.com/office/drawing/2010/main" val="0"/>
              </a:ext>
            </a:extLst>
          </a:blip>
          <a:srcRect t="5767" r="-1" b="10022"/>
          <a:stretch/>
        </p:blipFill>
        <p:spPr>
          <a:xfrm>
            <a:off x="320040" y="320040"/>
            <a:ext cx="11548872" cy="4303462"/>
          </a:xfrm>
          <a:prstGeom prst="rect">
            <a:avLst/>
          </a:prstGeom>
        </p:spPr>
      </p:pic>
      <p:sp>
        <p:nvSpPr>
          <p:cNvPr id="12" name="Rectangle 11">
            <a:extLst>
              <a:ext uri="{FF2B5EF4-FFF2-40B4-BE49-F238E27FC236}">
                <a16:creationId xmlns:a16="http://schemas.microsoft.com/office/drawing/2014/main" id="{A27B6159-7734-4564-9E0F-C4BC43C36E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4782312"/>
            <a:ext cx="11548872" cy="1755648"/>
          </a:xfrm>
          <a:prstGeom prst="rect">
            <a:avLst/>
          </a:prstGeom>
          <a:solidFill>
            <a:schemeClr val="tx1">
              <a:alpha val="93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41248" y="5009083"/>
            <a:ext cx="2889504" cy="1345997"/>
          </a:xfrm>
        </p:spPr>
        <p:txBody>
          <a:bodyPr vert="horz" lIns="91440" tIns="45720" rIns="91440" bIns="45720" rtlCol="0" anchor="ctr">
            <a:normAutofit/>
          </a:bodyPr>
          <a:lstStyle/>
          <a:p>
            <a:r>
              <a:rPr lang="en-US" sz="2600" b="1">
                <a:solidFill>
                  <a:schemeClr val="bg1"/>
                </a:solidFill>
              </a:rPr>
              <a:t>Evaluate</a:t>
            </a:r>
            <a:endParaRPr lang="en-US" sz="2600">
              <a:solidFill>
                <a:schemeClr val="bg1"/>
              </a:solidFill>
            </a:endParaRPr>
          </a:p>
        </p:txBody>
      </p:sp>
      <p:cxnSp>
        <p:nvCxnSpPr>
          <p:cNvPr id="14" name="Straight Connector 13">
            <a:extLst>
              <a:ext uri="{FF2B5EF4-FFF2-40B4-BE49-F238E27FC236}">
                <a16:creationId xmlns:a16="http://schemas.microsoft.com/office/drawing/2014/main" id="{E2FFB46B-05BC-4950-B18A-9593FDAE6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059936" y="5237979"/>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4379976" y="5009083"/>
            <a:ext cx="6976872" cy="1345997"/>
          </a:xfrm>
        </p:spPr>
        <p:txBody>
          <a:bodyPr vert="horz" lIns="91440" tIns="45720" rIns="91440" bIns="45720" rtlCol="0" anchor="ctr">
            <a:normAutofit/>
          </a:bodyPr>
          <a:lstStyle/>
          <a:p>
            <a:r>
              <a:rPr lang="en-US" sz="1700">
                <a:solidFill>
                  <a:schemeClr val="bg1"/>
                </a:solidFill>
              </a:rPr>
              <a:t>Feedback to the team </a:t>
            </a:r>
          </a:p>
          <a:p>
            <a:pPr lvl="1"/>
            <a:r>
              <a:rPr lang="en-US" sz="1700">
                <a:solidFill>
                  <a:schemeClr val="bg1"/>
                </a:solidFill>
              </a:rPr>
              <a:t>What is good </a:t>
            </a:r>
          </a:p>
          <a:p>
            <a:pPr lvl="1"/>
            <a:r>
              <a:rPr lang="en-US" sz="1700">
                <a:solidFill>
                  <a:schemeClr val="bg1"/>
                </a:solidFill>
              </a:rPr>
              <a:t>What could be changed (if needed)</a:t>
            </a:r>
          </a:p>
          <a:p>
            <a:pPr marL="457200" lvl="1"/>
            <a:endParaRPr lang="en-US" sz="1700">
              <a:solidFill>
                <a:schemeClr val="bg1"/>
              </a:solidFill>
            </a:endParaRPr>
          </a:p>
        </p:txBody>
      </p:sp>
      <p:pic>
        <p:nvPicPr>
          <p:cNvPr id="15" name="Audio 14">
            <a:extLst>
              <a:ext uri="{FF2B5EF4-FFF2-40B4-BE49-F238E27FC236}">
                <a16:creationId xmlns:a16="http://schemas.microsoft.com/office/drawing/2014/main" id="{9A60A508-3335-1EFD-41C3-23B064B4624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38098939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25770"/>
    </mc:Choice>
    <mc:Fallback xmlns="">
      <p:transition spd="slow" advTm="257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Re-evaluate</a:t>
            </a:r>
          </a:p>
        </p:txBody>
      </p:sp>
      <p:sp>
        <p:nvSpPr>
          <p:cNvPr id="3" name="Content Placeholder 2"/>
          <p:cNvSpPr>
            <a:spLocks noGrp="1"/>
          </p:cNvSpPr>
          <p:nvPr>
            <p:ph idx="1"/>
          </p:nvPr>
        </p:nvSpPr>
        <p:spPr/>
        <p:txBody>
          <a:bodyPr/>
          <a:lstStyle/>
          <a:p>
            <a:r>
              <a:rPr lang="en-US" dirty="0"/>
              <a:t>Evaluation has to be a continuous process.</a:t>
            </a:r>
          </a:p>
          <a:p>
            <a:r>
              <a:rPr lang="en-US" dirty="0"/>
              <a:t>In order to:</a:t>
            </a:r>
          </a:p>
          <a:p>
            <a:pPr lvl="1"/>
            <a:r>
              <a:rPr lang="en-US" sz="2800" dirty="0"/>
              <a:t>Feedback </a:t>
            </a:r>
          </a:p>
          <a:p>
            <a:pPr lvl="1"/>
            <a:r>
              <a:rPr lang="en-US" sz="2800" dirty="0"/>
              <a:t>Ensure everything goes according to plan </a:t>
            </a:r>
          </a:p>
          <a:p>
            <a:pPr lvl="1"/>
            <a:r>
              <a:rPr lang="en-US" sz="2800" dirty="0"/>
              <a:t>Change is the only constant aspect; hence the evaluation ensures that the delivery is consistent over time.     </a:t>
            </a:r>
          </a:p>
        </p:txBody>
      </p:sp>
      <p:pic>
        <p:nvPicPr>
          <p:cNvPr id="10" name="Audio 9">
            <a:extLst>
              <a:ext uri="{FF2B5EF4-FFF2-40B4-BE49-F238E27FC236}">
                <a16:creationId xmlns:a16="http://schemas.microsoft.com/office/drawing/2014/main" id="{3547C2CA-556C-F393-6694-6D38CDE7647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855701381"/>
      </p:ext>
    </p:extLst>
  </p:cSld>
  <p:clrMapOvr>
    <a:masterClrMapping/>
  </p:clrMapOvr>
  <mc:AlternateContent xmlns:mc="http://schemas.openxmlformats.org/markup-compatibility/2006" xmlns:p14="http://schemas.microsoft.com/office/powerpoint/2010/main">
    <mc:Choice Requires="p14">
      <p:transition spd="slow" p14:dur="2000" advTm="40610"/>
    </mc:Choice>
    <mc:Fallback xmlns="">
      <p:transition spd="slow" advTm="406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21FC1-D87B-41E2-8E49-C2285E5BB876}"/>
              </a:ext>
            </a:extLst>
          </p:cNvPr>
          <p:cNvSpPr>
            <a:spLocks noGrp="1"/>
          </p:cNvSpPr>
          <p:nvPr>
            <p:ph type="title"/>
          </p:nvPr>
        </p:nvSpPr>
        <p:spPr/>
        <p:txBody>
          <a:bodyPr/>
          <a:lstStyle/>
          <a:p>
            <a:endParaRPr lang="en-SE"/>
          </a:p>
        </p:txBody>
      </p:sp>
      <p:sp>
        <p:nvSpPr>
          <p:cNvPr id="3" name="Content Placeholder 2">
            <a:extLst>
              <a:ext uri="{FF2B5EF4-FFF2-40B4-BE49-F238E27FC236}">
                <a16:creationId xmlns:a16="http://schemas.microsoft.com/office/drawing/2014/main" id="{250D4A37-5416-ECAB-92E4-FEB7D3A55956}"/>
              </a:ext>
            </a:extLst>
          </p:cNvPr>
          <p:cNvSpPr>
            <a:spLocks noGrp="1"/>
          </p:cNvSpPr>
          <p:nvPr>
            <p:ph idx="1"/>
          </p:nvPr>
        </p:nvSpPr>
        <p:spPr/>
        <p:txBody>
          <a:bodyPr/>
          <a:lstStyle/>
          <a:p>
            <a:pPr marL="514350" indent="-514350" algn="l">
              <a:buFont typeface="+mj-lt"/>
              <a:buAutoNum type="arabicPeriod" startAt="3"/>
            </a:pPr>
            <a:r>
              <a:rPr lang="en-GB" b="1" i="0" u="none" strike="noStrike" dirty="0">
                <a:solidFill>
                  <a:srgbClr val="374151"/>
                </a:solidFill>
                <a:effectLst/>
                <a:latin typeface="Söhne"/>
              </a:rPr>
              <a:t>Accountability and Transparency</a:t>
            </a:r>
            <a:r>
              <a:rPr lang="en-GB" b="0" i="0" u="none" strike="noStrike" dirty="0">
                <a:solidFill>
                  <a:srgbClr val="374151"/>
                </a:solidFill>
                <a:effectLst/>
                <a:latin typeface="Söhne"/>
              </a:rPr>
              <a:t>: Healthcare practitioners hold immense responsibility. They make decisions that can profoundly impact lives. Through evaluation, they demonstrate accountability for their actions, ensuring that they remain transparent to patients, their families, peers, and regulatory bodies.</a:t>
            </a:r>
          </a:p>
          <a:p>
            <a:pPr marL="514350" indent="-514350" algn="l">
              <a:buFont typeface="+mj-lt"/>
              <a:buAutoNum type="arabicPeriod" startAt="4"/>
            </a:pPr>
            <a:r>
              <a:rPr lang="en-GB" b="1" i="0" u="none" strike="noStrike" dirty="0">
                <a:solidFill>
                  <a:srgbClr val="374151"/>
                </a:solidFill>
                <a:effectLst/>
                <a:latin typeface="Söhne"/>
              </a:rPr>
              <a:t>Optimizing Resources</a:t>
            </a:r>
            <a:r>
              <a:rPr lang="en-GB" b="0" i="0" u="none" strike="noStrike" dirty="0">
                <a:solidFill>
                  <a:srgbClr val="374151"/>
                </a:solidFill>
                <a:effectLst/>
                <a:latin typeface="Söhne"/>
              </a:rPr>
              <a:t>: Healthcare often grapples with resource constraints, whether financial, human, or material. Evaluating interventions ensures that resources are utilized optimally, preventing waste and ensuring maximum benefit for every dollar spent or every hour invested.</a:t>
            </a:r>
          </a:p>
          <a:p>
            <a:endParaRPr lang="en-SE" dirty="0"/>
          </a:p>
        </p:txBody>
      </p:sp>
      <p:pic>
        <p:nvPicPr>
          <p:cNvPr id="10" name="Audio 9">
            <a:extLst>
              <a:ext uri="{FF2B5EF4-FFF2-40B4-BE49-F238E27FC236}">
                <a16:creationId xmlns:a16="http://schemas.microsoft.com/office/drawing/2014/main" id="{AD08A3DE-6CCB-225C-AFBA-BAEAFB3E694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867137705"/>
      </p:ext>
    </p:extLst>
  </p:cSld>
  <p:clrMapOvr>
    <a:masterClrMapping/>
  </p:clrMapOvr>
  <mc:AlternateContent xmlns:mc="http://schemas.openxmlformats.org/markup-compatibility/2006" xmlns:p14="http://schemas.microsoft.com/office/powerpoint/2010/main">
    <mc:Choice Requires="p14">
      <p:transition spd="slow" p14:dur="2000" advTm="53801"/>
    </mc:Choice>
    <mc:Fallback xmlns="">
      <p:transition spd="slow" advTm="538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82EE455-BEA3-DD42-8533-9FED653C4E8F}"/>
              </a:ext>
            </a:extLst>
          </p:cNvPr>
          <p:cNvPicPr>
            <a:picLocks noGrp="1" noChangeAspect="1"/>
          </p:cNvPicPr>
          <p:nvPr>
            <p:ph idx="1"/>
          </p:nvPr>
        </p:nvPicPr>
        <p:blipFill rotWithShape="1">
          <a:blip r:embed="rId4"/>
          <a:srcRect t="22542" b="38735"/>
          <a:stretch/>
        </p:blipFill>
        <p:spPr>
          <a:xfrm>
            <a:off x="478195" y="1109611"/>
            <a:ext cx="11798006" cy="2319388"/>
          </a:xfrm>
        </p:spPr>
      </p:pic>
      <p:sp>
        <p:nvSpPr>
          <p:cNvPr id="2" name="Rectangle 1">
            <a:extLst>
              <a:ext uri="{FF2B5EF4-FFF2-40B4-BE49-F238E27FC236}">
                <a16:creationId xmlns:a16="http://schemas.microsoft.com/office/drawing/2014/main" id="{08DF1A53-4680-0046-8155-C6E4CC4150EC}"/>
              </a:ext>
            </a:extLst>
          </p:cNvPr>
          <p:cNvSpPr/>
          <p:nvPr/>
        </p:nvSpPr>
        <p:spPr>
          <a:xfrm>
            <a:off x="2361526" y="5403974"/>
            <a:ext cx="8031345" cy="246221"/>
          </a:xfrm>
          <a:prstGeom prst="rect">
            <a:avLst/>
          </a:prstGeom>
        </p:spPr>
        <p:txBody>
          <a:bodyPr wrap="square">
            <a:spAutoFit/>
          </a:bodyPr>
          <a:lstStyle/>
          <a:p>
            <a:r>
              <a:rPr lang="en-GB" sz="1000" dirty="0">
                <a:latin typeface="Times" pitchFamily="2" charset="0"/>
              </a:rPr>
              <a:t>W.K. Kellogg Foundation Logic Model Development Guide (2004), page 36 </a:t>
            </a:r>
          </a:p>
        </p:txBody>
      </p:sp>
      <p:sp>
        <p:nvSpPr>
          <p:cNvPr id="3" name="Rectangle 2">
            <a:extLst>
              <a:ext uri="{FF2B5EF4-FFF2-40B4-BE49-F238E27FC236}">
                <a16:creationId xmlns:a16="http://schemas.microsoft.com/office/drawing/2014/main" id="{BE405CE7-80EB-714F-A044-3321AFFA6AD8}"/>
              </a:ext>
            </a:extLst>
          </p:cNvPr>
          <p:cNvSpPr/>
          <p:nvPr/>
        </p:nvSpPr>
        <p:spPr>
          <a:xfrm>
            <a:off x="7135867" y="3230744"/>
            <a:ext cx="946768" cy="3965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Audio 13">
            <a:extLst>
              <a:ext uri="{FF2B5EF4-FFF2-40B4-BE49-F238E27FC236}">
                <a16:creationId xmlns:a16="http://schemas.microsoft.com/office/drawing/2014/main" id="{77DC0257-05EB-37EB-A931-7029C8E6D49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026477624"/>
      </p:ext>
    </p:extLst>
  </p:cSld>
  <p:clrMapOvr>
    <a:masterClrMapping/>
  </p:clrMapOvr>
  <mc:AlternateContent xmlns:mc="http://schemas.openxmlformats.org/markup-compatibility/2006" xmlns:p14="http://schemas.microsoft.com/office/powerpoint/2010/main">
    <mc:Choice Requires="p14">
      <p:transition spd="slow" p14:dur="2000" advTm="24394"/>
    </mc:Choice>
    <mc:Fallback xmlns="">
      <p:transition spd="slow" advTm="243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82EE455-BEA3-DD42-8533-9FED653C4E8F}"/>
              </a:ext>
            </a:extLst>
          </p:cNvPr>
          <p:cNvPicPr>
            <a:picLocks noGrp="1" noChangeAspect="1"/>
          </p:cNvPicPr>
          <p:nvPr>
            <p:ph idx="1"/>
          </p:nvPr>
        </p:nvPicPr>
        <p:blipFill>
          <a:blip r:embed="rId4"/>
          <a:stretch>
            <a:fillRect/>
          </a:stretch>
        </p:blipFill>
        <p:spPr>
          <a:xfrm>
            <a:off x="345236" y="258684"/>
            <a:ext cx="11024728" cy="5597170"/>
          </a:xfrm>
        </p:spPr>
      </p:pic>
      <p:sp>
        <p:nvSpPr>
          <p:cNvPr id="2" name="Rectangle 1">
            <a:extLst>
              <a:ext uri="{FF2B5EF4-FFF2-40B4-BE49-F238E27FC236}">
                <a16:creationId xmlns:a16="http://schemas.microsoft.com/office/drawing/2014/main" id="{08DF1A53-4680-0046-8155-C6E4CC4150EC}"/>
              </a:ext>
            </a:extLst>
          </p:cNvPr>
          <p:cNvSpPr/>
          <p:nvPr/>
        </p:nvSpPr>
        <p:spPr>
          <a:xfrm>
            <a:off x="2361526" y="5921210"/>
            <a:ext cx="8031345" cy="246221"/>
          </a:xfrm>
          <a:prstGeom prst="rect">
            <a:avLst/>
          </a:prstGeom>
        </p:spPr>
        <p:txBody>
          <a:bodyPr wrap="square">
            <a:spAutoFit/>
          </a:bodyPr>
          <a:lstStyle/>
          <a:p>
            <a:r>
              <a:rPr lang="en-GB" sz="1000" dirty="0">
                <a:latin typeface="Times" pitchFamily="2" charset="0"/>
              </a:rPr>
              <a:t>W.K. Kellogg Foundation Logic Model Development Guide (2004), page 36 </a:t>
            </a:r>
          </a:p>
        </p:txBody>
      </p:sp>
      <p:pic>
        <p:nvPicPr>
          <p:cNvPr id="12" name="Audio 11">
            <a:extLst>
              <a:ext uri="{FF2B5EF4-FFF2-40B4-BE49-F238E27FC236}">
                <a16:creationId xmlns:a16="http://schemas.microsoft.com/office/drawing/2014/main" id="{360EC2B5-6E27-BDF7-424D-B4E3063BDAF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657088325"/>
      </p:ext>
    </p:extLst>
  </p:cSld>
  <p:clrMapOvr>
    <a:masterClrMapping/>
  </p:clrMapOvr>
  <mc:AlternateContent xmlns:mc="http://schemas.openxmlformats.org/markup-compatibility/2006" xmlns:p14="http://schemas.microsoft.com/office/powerpoint/2010/main">
    <mc:Choice Requires="p14">
      <p:transition spd="slow" p14:dur="2000" advTm="66336"/>
    </mc:Choice>
    <mc:Fallback xmlns="">
      <p:transition spd="slow" advTm="663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7E773EB-1EC1-4E49-9DE2-E6F4604972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391"/>
            <a:ext cx="12192000" cy="19430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0986437-F497-C477-5649-627CBB2C9056}"/>
              </a:ext>
            </a:extLst>
          </p:cNvPr>
          <p:cNvSpPr>
            <a:spLocks noGrp="1"/>
          </p:cNvSpPr>
          <p:nvPr>
            <p:ph type="title"/>
          </p:nvPr>
        </p:nvSpPr>
        <p:spPr>
          <a:xfrm>
            <a:off x="391378" y="320675"/>
            <a:ext cx="11407487" cy="1325563"/>
          </a:xfrm>
        </p:spPr>
        <p:txBody>
          <a:bodyPr>
            <a:normAutofit/>
          </a:bodyPr>
          <a:lstStyle/>
          <a:p>
            <a:r>
              <a:rPr lang="en-SE" sz="5400">
                <a:solidFill>
                  <a:schemeClr val="bg1"/>
                </a:solidFill>
              </a:rPr>
              <a:t>Learning Objectives</a:t>
            </a:r>
          </a:p>
        </p:txBody>
      </p:sp>
      <p:graphicFrame>
        <p:nvGraphicFramePr>
          <p:cNvPr id="5" name="Content Placeholder 2">
            <a:extLst>
              <a:ext uri="{FF2B5EF4-FFF2-40B4-BE49-F238E27FC236}">
                <a16:creationId xmlns:a16="http://schemas.microsoft.com/office/drawing/2014/main" id="{4E3FB78C-AFE9-1D10-612E-104CF0A186E1}"/>
              </a:ext>
            </a:extLst>
          </p:cNvPr>
          <p:cNvGraphicFramePr>
            <a:graphicFrameLocks noGrp="1"/>
          </p:cNvGraphicFramePr>
          <p:nvPr>
            <p:ph idx="1"/>
          </p:nvPr>
        </p:nvGraphicFramePr>
        <p:xfrm>
          <a:off x="391379" y="1976293"/>
          <a:ext cx="11407487"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3" name="Audio 12">
            <a:extLst>
              <a:ext uri="{FF2B5EF4-FFF2-40B4-BE49-F238E27FC236}">
                <a16:creationId xmlns:a16="http://schemas.microsoft.com/office/drawing/2014/main" id="{EE2C3B6B-2F8A-75C6-A7C3-484FB05670F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621765468"/>
      </p:ext>
    </p:extLst>
  </p:cSld>
  <p:clrMapOvr>
    <a:masterClrMapping/>
  </p:clrMapOvr>
  <mc:AlternateContent xmlns:mc="http://schemas.openxmlformats.org/markup-compatibility/2006" xmlns:p14="http://schemas.microsoft.com/office/powerpoint/2010/main">
    <mc:Choice Requires="p14">
      <p:transition spd="slow" p14:dur="2000" advTm="24928"/>
    </mc:Choice>
    <mc:Fallback xmlns="">
      <p:transition spd="slow" advTm="249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23ADD9F-12F7-90BA-49ED-52786868606B}"/>
              </a:ext>
            </a:extLst>
          </p:cNvPr>
          <p:cNvSpPr>
            <a:spLocks noGrp="1"/>
          </p:cNvSpPr>
          <p:nvPr>
            <p:ph type="ctrTitle"/>
          </p:nvPr>
        </p:nvSpPr>
        <p:spPr/>
        <p:txBody>
          <a:bodyPr/>
          <a:lstStyle/>
          <a:p>
            <a:r>
              <a:rPr lang="en-SE"/>
              <a:t>Thank you</a:t>
            </a:r>
            <a:endParaRPr lang="en-SE" dirty="0"/>
          </a:p>
        </p:txBody>
      </p:sp>
      <p:sp>
        <p:nvSpPr>
          <p:cNvPr id="5" name="Subtitle 4">
            <a:extLst>
              <a:ext uri="{FF2B5EF4-FFF2-40B4-BE49-F238E27FC236}">
                <a16:creationId xmlns:a16="http://schemas.microsoft.com/office/drawing/2014/main" id="{49FEF72A-D108-3328-5C6F-17D0FEBD1F8A}"/>
              </a:ext>
            </a:extLst>
          </p:cNvPr>
          <p:cNvSpPr>
            <a:spLocks noGrp="1"/>
          </p:cNvSpPr>
          <p:nvPr>
            <p:ph type="subTitle" idx="1"/>
          </p:nvPr>
        </p:nvSpPr>
        <p:spPr/>
        <p:txBody>
          <a:bodyPr/>
          <a:lstStyle/>
          <a:p>
            <a:endParaRPr lang="en-SE"/>
          </a:p>
        </p:txBody>
      </p:sp>
      <p:pic>
        <p:nvPicPr>
          <p:cNvPr id="10" name="Audio 9">
            <a:extLst>
              <a:ext uri="{FF2B5EF4-FFF2-40B4-BE49-F238E27FC236}">
                <a16:creationId xmlns:a16="http://schemas.microsoft.com/office/drawing/2014/main" id="{BF82695D-2495-B237-D847-1835CD5A084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922083445"/>
      </p:ext>
    </p:extLst>
  </p:cSld>
  <p:clrMapOvr>
    <a:masterClrMapping/>
  </p:clrMapOvr>
  <mc:AlternateContent xmlns:mc="http://schemas.openxmlformats.org/markup-compatibility/2006" xmlns:p14="http://schemas.microsoft.com/office/powerpoint/2010/main">
    <mc:Choice Requires="p14">
      <p:transition spd="slow" p14:dur="2000" advTm="3890"/>
    </mc:Choice>
    <mc:Fallback xmlns="">
      <p:transition spd="slow" advTm="3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84DB0-3322-9C0D-8BD9-6420B724C94B}"/>
              </a:ext>
            </a:extLst>
          </p:cNvPr>
          <p:cNvSpPr>
            <a:spLocks noGrp="1"/>
          </p:cNvSpPr>
          <p:nvPr>
            <p:ph type="title"/>
          </p:nvPr>
        </p:nvSpPr>
        <p:spPr/>
        <p:txBody>
          <a:bodyPr/>
          <a:lstStyle/>
          <a:p>
            <a:endParaRPr lang="en-SE"/>
          </a:p>
        </p:txBody>
      </p:sp>
      <p:sp>
        <p:nvSpPr>
          <p:cNvPr id="3" name="Content Placeholder 2">
            <a:extLst>
              <a:ext uri="{FF2B5EF4-FFF2-40B4-BE49-F238E27FC236}">
                <a16:creationId xmlns:a16="http://schemas.microsoft.com/office/drawing/2014/main" id="{3C1C8040-3D3B-401D-DA69-259BB3BE8233}"/>
              </a:ext>
            </a:extLst>
          </p:cNvPr>
          <p:cNvSpPr>
            <a:spLocks noGrp="1"/>
          </p:cNvSpPr>
          <p:nvPr>
            <p:ph idx="1"/>
          </p:nvPr>
        </p:nvSpPr>
        <p:spPr/>
        <p:txBody>
          <a:bodyPr/>
          <a:lstStyle/>
          <a:p>
            <a:pPr marL="514350" indent="-514350">
              <a:buFont typeface="+mj-lt"/>
              <a:buAutoNum type="arabicPeriod" startAt="5"/>
            </a:pPr>
            <a:r>
              <a:rPr lang="en-GB" b="1" i="0" u="none" strike="noStrike" dirty="0">
                <a:solidFill>
                  <a:srgbClr val="374151"/>
                </a:solidFill>
                <a:effectLst/>
                <a:latin typeface="Söhne"/>
              </a:rPr>
              <a:t>Informed Decision Making</a:t>
            </a:r>
            <a:r>
              <a:rPr lang="en-GB" b="0" i="0" u="none" strike="noStrike" dirty="0">
                <a:solidFill>
                  <a:srgbClr val="374151"/>
                </a:solidFill>
                <a:effectLst/>
                <a:latin typeface="Söhne"/>
              </a:rPr>
              <a:t>: Proper evaluation provides evidence, and evidence forms the backbone of informed decision-making in healthcare. Whether choosing a treatment protocol, implementing a public health intervention, or deciding on hospital policies, evaluations offer insights that drive sound, evidence-based choices.</a:t>
            </a:r>
          </a:p>
          <a:p>
            <a:pPr marL="0" indent="0">
              <a:buNone/>
            </a:pPr>
            <a:endParaRPr lang="en-SE" dirty="0"/>
          </a:p>
        </p:txBody>
      </p:sp>
      <p:pic>
        <p:nvPicPr>
          <p:cNvPr id="21" name="Audio 20">
            <a:extLst>
              <a:ext uri="{FF2B5EF4-FFF2-40B4-BE49-F238E27FC236}">
                <a16:creationId xmlns:a16="http://schemas.microsoft.com/office/drawing/2014/main" id="{3BD136FA-CAD7-2155-187B-13691029667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4182621088"/>
      </p:ext>
    </p:extLst>
  </p:cSld>
  <p:clrMapOvr>
    <a:masterClrMapping/>
  </p:clrMapOvr>
  <mc:AlternateContent xmlns:mc="http://schemas.openxmlformats.org/markup-compatibility/2006" xmlns:p14="http://schemas.microsoft.com/office/powerpoint/2010/main">
    <mc:Choice Requires="p14">
      <p:transition spd="slow" p14:dur="2000" advTm="62640"/>
    </mc:Choice>
    <mc:Fallback xmlns="">
      <p:transition spd="slow" advTm="626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7E773EB-1EC1-4E49-9DE2-E6F4604972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391"/>
            <a:ext cx="12192000" cy="19430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0986437-F497-C477-5649-627CBB2C9056}"/>
              </a:ext>
            </a:extLst>
          </p:cNvPr>
          <p:cNvSpPr>
            <a:spLocks noGrp="1"/>
          </p:cNvSpPr>
          <p:nvPr>
            <p:ph type="title"/>
          </p:nvPr>
        </p:nvSpPr>
        <p:spPr>
          <a:xfrm>
            <a:off x="391378" y="320675"/>
            <a:ext cx="11407487" cy="1325563"/>
          </a:xfrm>
        </p:spPr>
        <p:txBody>
          <a:bodyPr>
            <a:normAutofit/>
          </a:bodyPr>
          <a:lstStyle/>
          <a:p>
            <a:r>
              <a:rPr lang="en-SE" sz="5400">
                <a:solidFill>
                  <a:schemeClr val="bg1"/>
                </a:solidFill>
              </a:rPr>
              <a:t>Learning Objectives</a:t>
            </a:r>
          </a:p>
        </p:txBody>
      </p:sp>
      <p:graphicFrame>
        <p:nvGraphicFramePr>
          <p:cNvPr id="5" name="Content Placeholder 2">
            <a:extLst>
              <a:ext uri="{FF2B5EF4-FFF2-40B4-BE49-F238E27FC236}">
                <a16:creationId xmlns:a16="http://schemas.microsoft.com/office/drawing/2014/main" id="{4E3FB78C-AFE9-1D10-612E-104CF0A186E1}"/>
              </a:ext>
            </a:extLst>
          </p:cNvPr>
          <p:cNvGraphicFramePr>
            <a:graphicFrameLocks noGrp="1"/>
          </p:cNvGraphicFramePr>
          <p:nvPr>
            <p:ph idx="1"/>
            <p:extLst>
              <p:ext uri="{D42A27DB-BD31-4B8C-83A1-F6EECF244321}">
                <p14:modId xmlns:p14="http://schemas.microsoft.com/office/powerpoint/2010/main" val="2805553830"/>
              </p:ext>
            </p:extLst>
          </p:nvPr>
        </p:nvGraphicFramePr>
        <p:xfrm>
          <a:off x="391379" y="1976293"/>
          <a:ext cx="11407487"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5" name="Audio 24">
            <a:extLst>
              <a:ext uri="{FF2B5EF4-FFF2-40B4-BE49-F238E27FC236}">
                <a16:creationId xmlns:a16="http://schemas.microsoft.com/office/drawing/2014/main" id="{CF3E15CB-A115-CA1E-E2EE-AA9D1324F9B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095192600"/>
      </p:ext>
    </p:extLst>
  </p:cSld>
  <p:clrMapOvr>
    <a:masterClrMapping/>
  </p:clrMapOvr>
  <mc:AlternateContent xmlns:mc="http://schemas.openxmlformats.org/markup-compatibility/2006" xmlns:p14="http://schemas.microsoft.com/office/powerpoint/2010/main">
    <mc:Choice Requires="p14">
      <p:transition spd="slow" p14:dur="2000" advTm="22677"/>
    </mc:Choice>
    <mc:Fallback xmlns="">
      <p:transition spd="slow" advTm="226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Content Placeholder 9" descr="A picture containing person&#10;&#10;Description automatically generated">
            <a:extLst>
              <a:ext uri="{FF2B5EF4-FFF2-40B4-BE49-F238E27FC236}">
                <a16:creationId xmlns:a16="http://schemas.microsoft.com/office/drawing/2014/main" id="{C9EFE87B-FD8F-F2D9-1CEA-1688EA25C5EA}"/>
              </a:ext>
            </a:extLst>
          </p:cNvPr>
          <p:cNvPicPr>
            <a:picLocks noGrp="1" noChangeAspect="1"/>
          </p:cNvPicPr>
          <p:nvPr>
            <p:ph idx="1"/>
          </p:nvPr>
        </p:nvPicPr>
        <p:blipFill rotWithShape="1">
          <a:blip r:embed="rId4">
            <a:extLst>
              <a:ext uri="{837473B0-CC2E-450A-ABE3-18F120FF3D39}">
                <a1611:picAttrSrcUrl xmlns:a1611="http://schemas.microsoft.com/office/drawing/2016/11/main" r:id="rId5"/>
              </a:ext>
            </a:extLst>
          </a:blip>
          <a:srcRect t="395" b="15018"/>
          <a:stretch/>
        </p:blipFill>
        <p:spPr>
          <a:xfrm>
            <a:off x="20" y="10"/>
            <a:ext cx="12191980" cy="6857990"/>
          </a:xfrm>
          <a:prstGeom prst="rect">
            <a:avLst/>
          </a:prstGeom>
        </p:spPr>
      </p:pic>
      <p:sp>
        <p:nvSpPr>
          <p:cNvPr id="16" name="Rectangle 15">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5DA4054-2043-6B8B-AA86-920F055A9E80}"/>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dirty="0">
                <a:solidFill>
                  <a:schemeClr val="tx1">
                    <a:lumMod val="85000"/>
                    <a:lumOff val="15000"/>
                  </a:schemeClr>
                </a:solidFill>
              </a:rPr>
              <a:t>Implementation </a:t>
            </a:r>
          </a:p>
        </p:txBody>
      </p:sp>
      <p:cxnSp>
        <p:nvCxnSpPr>
          <p:cNvPr id="18" name="Straight Connector 17">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092A5F01-FFD1-07A0-735B-E58A114975F8}"/>
              </a:ext>
            </a:extLst>
          </p:cNvPr>
          <p:cNvSpPr txBox="1"/>
          <p:nvPr/>
        </p:nvSpPr>
        <p:spPr>
          <a:xfrm>
            <a:off x="9872134" y="6657945"/>
            <a:ext cx="2319866" cy="200055"/>
          </a:xfrm>
          <a:prstGeom prst="rect">
            <a:avLst/>
          </a:prstGeom>
          <a:solidFill>
            <a:srgbClr val="000000"/>
          </a:solidFill>
        </p:spPr>
        <p:txBody>
          <a:bodyPr wrap="none" rtlCol="0">
            <a:spAutoFit/>
          </a:bodyPr>
          <a:lstStyle/>
          <a:p>
            <a:pPr algn="r">
              <a:spcAft>
                <a:spcPts val="600"/>
              </a:spcAft>
            </a:pPr>
            <a:r>
              <a:rPr lang="en-SE" sz="700">
                <a:solidFill>
                  <a:srgbClr val="FFFFFF"/>
                </a:solidFill>
                <a:hlinkClick r:id="rId5" tooltip="https://atelierdesfuturs.org/horschamp/what-if-the-integrative-healthcare-ecosystem-materializes/">
                  <a:extLst>
                    <a:ext uri="{A12FA001-AC4F-418D-AE19-62706E023703}">
                      <ahyp:hlinkClr xmlns:ahyp="http://schemas.microsoft.com/office/drawing/2018/hyperlinkcolor" val="tx"/>
                    </a:ext>
                  </a:extLst>
                </a:hlinkClick>
              </a:rPr>
              <a:t>This Photo</a:t>
            </a:r>
            <a:r>
              <a:rPr lang="en-SE" sz="700">
                <a:solidFill>
                  <a:srgbClr val="FFFFFF"/>
                </a:solidFill>
              </a:rPr>
              <a:t> by Unknown Author is licensed under </a:t>
            </a:r>
            <a:r>
              <a:rPr lang="en-SE" sz="700">
                <a:solidFill>
                  <a:srgbClr val="FFFFFF"/>
                </a:solidFill>
                <a:hlinkClick r:id="rId6" tooltip="https://creativecommons.org/licenses/by-nc/3.0/">
                  <a:extLst>
                    <a:ext uri="{A12FA001-AC4F-418D-AE19-62706E023703}">
                      <ahyp:hlinkClr xmlns:ahyp="http://schemas.microsoft.com/office/drawing/2018/hyperlinkcolor" val="tx"/>
                    </a:ext>
                  </a:extLst>
                </a:hlinkClick>
              </a:rPr>
              <a:t>CC BY-NC</a:t>
            </a:r>
            <a:endParaRPr lang="en-SE" sz="700">
              <a:solidFill>
                <a:srgbClr val="FFFFFF"/>
              </a:solidFill>
            </a:endParaRPr>
          </a:p>
        </p:txBody>
      </p:sp>
      <p:pic>
        <p:nvPicPr>
          <p:cNvPr id="13" name="Audio 12">
            <a:extLst>
              <a:ext uri="{FF2B5EF4-FFF2-40B4-BE49-F238E27FC236}">
                <a16:creationId xmlns:a16="http://schemas.microsoft.com/office/drawing/2014/main" id="{218C63C9-70E2-D824-2F5C-82A573F5DEF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344062095"/>
      </p:ext>
    </p:extLst>
  </p:cSld>
  <p:clrMapOvr>
    <a:masterClrMapping/>
  </p:clrMapOvr>
  <mc:AlternateContent xmlns:mc="http://schemas.openxmlformats.org/markup-compatibility/2006" xmlns:p14="http://schemas.microsoft.com/office/powerpoint/2010/main">
    <mc:Choice Requires="p14">
      <p:transition spd="slow" p14:dur="2000" advTm="5514"/>
    </mc:Choice>
    <mc:Fallback xmlns="">
      <p:transition spd="slow" advTm="55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55334_rich_hooker_lg.gif"/>
          <p:cNvPicPr>
            <a:picLocks noChangeAspect="1"/>
          </p:cNvPicPr>
          <p:nvPr/>
        </p:nvPicPr>
        <p:blipFill rotWithShape="1">
          <a:blip r:embed="rId4">
            <a:extLst>
              <a:ext uri="{28A0092B-C50C-407E-A947-70E740481C1C}">
                <a14:useLocalDpi xmlns:a14="http://schemas.microsoft.com/office/drawing/2010/main" val="0"/>
              </a:ext>
            </a:extLst>
          </a:blip>
          <a:srcRect t="18401" r="9090" b="25550"/>
          <a:stretch/>
        </p:blipFill>
        <p:spPr>
          <a:xfrm>
            <a:off x="3523488" y="10"/>
            <a:ext cx="8668512" cy="6857990"/>
          </a:xfrm>
          <a:prstGeom prst="rect">
            <a:avLst/>
          </a:prstGeom>
        </p:spPr>
      </p:pic>
      <p:sp>
        <p:nvSpPr>
          <p:cNvPr id="15" name="Rectangle 14">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p:cNvSpPr>
            <a:spLocks noGrp="1"/>
          </p:cNvSpPr>
          <p:nvPr>
            <p:ph type="ctrTitle"/>
          </p:nvPr>
        </p:nvSpPr>
        <p:spPr>
          <a:xfrm>
            <a:off x="477981" y="1122363"/>
            <a:ext cx="4023360" cy="3204134"/>
          </a:xfrm>
        </p:spPr>
        <p:txBody>
          <a:bodyPr anchor="b">
            <a:normAutofit/>
          </a:bodyPr>
          <a:lstStyle/>
          <a:p>
            <a:pPr algn="l"/>
            <a:r>
              <a:rPr lang="en-US" sz="3400" dirty="0"/>
              <a:t>‘Change is not made without inconvenience, even from worse to better.’</a:t>
            </a:r>
            <a:br>
              <a:rPr lang="en-US" sz="3400" dirty="0"/>
            </a:br>
            <a:r>
              <a:rPr lang="fi-FI" sz="3400" dirty="0"/>
              <a:t>Richard </a:t>
            </a:r>
            <a:r>
              <a:rPr lang="fi-FI" sz="3400" dirty="0" err="1"/>
              <a:t>Hooker</a:t>
            </a:r>
            <a:r>
              <a:rPr lang="fi-FI" sz="3400" dirty="0"/>
              <a:t>, 1554–1600</a:t>
            </a:r>
            <a:endParaRPr lang="en-US" sz="3400" dirty="0"/>
          </a:p>
        </p:txBody>
      </p:sp>
      <p:sp>
        <p:nvSpPr>
          <p:cNvPr id="17" name="Rectangle 16">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9" name="Rectangle 18">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B4982025-0348-A249-8CA9-8B73A9283651}"/>
              </a:ext>
            </a:extLst>
          </p:cNvPr>
          <p:cNvSpPr/>
          <p:nvPr/>
        </p:nvSpPr>
        <p:spPr>
          <a:xfrm>
            <a:off x="3523488" y="6172201"/>
            <a:ext cx="8668512" cy="685799"/>
          </a:xfrm>
          <a:prstGeom prst="rect">
            <a:avLst/>
          </a:prstGeom>
          <a:solidFill>
            <a:srgbClr val="000000">
              <a:alpha val="50000"/>
            </a:srgbClr>
          </a:solidFill>
          <a:ln>
            <a:noFill/>
          </a:ln>
        </p:spPr>
        <p:txBody>
          <a:bodyPr wrap="square">
            <a:noAutofit/>
          </a:bodyPr>
          <a:lstStyle/>
          <a:p>
            <a:pPr algn="ctr">
              <a:spcAft>
                <a:spcPts val="600"/>
              </a:spcAft>
            </a:pPr>
            <a:r>
              <a:rPr lang="en-GB" sz="1000" dirty="0">
                <a:solidFill>
                  <a:srgbClr val="FFFFFF"/>
                </a:solidFill>
              </a:rPr>
              <a:t>“no copyright infringement is intended”</a:t>
            </a:r>
          </a:p>
        </p:txBody>
      </p:sp>
      <p:pic>
        <p:nvPicPr>
          <p:cNvPr id="5" name="Audio 4">
            <a:extLst>
              <a:ext uri="{FF2B5EF4-FFF2-40B4-BE49-F238E27FC236}">
                <a16:creationId xmlns:a16="http://schemas.microsoft.com/office/drawing/2014/main" id="{2709C7CB-470D-7368-E51E-A7902C7DF37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95572805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1360"/>
    </mc:Choice>
    <mc:Fallback xmlns="">
      <p:transition spd="slow" advTm="113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91F32EBA-ED97-466E-8CFA-8382584155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00248C9-8DE2-8E89-5217-E9FF06B2F780}"/>
              </a:ext>
            </a:extLst>
          </p:cNvPr>
          <p:cNvSpPr>
            <a:spLocks noGrp="1"/>
          </p:cNvSpPr>
          <p:nvPr>
            <p:ph idx="1"/>
          </p:nvPr>
        </p:nvSpPr>
        <p:spPr>
          <a:xfrm>
            <a:off x="731013" y="981690"/>
            <a:ext cx="4048344" cy="3536236"/>
          </a:xfrm>
        </p:spPr>
        <p:txBody>
          <a:bodyPr>
            <a:normAutofit lnSpcReduction="10000"/>
          </a:bodyPr>
          <a:lstStyle/>
          <a:p>
            <a:r>
              <a:rPr lang="en-GB" dirty="0">
                <a:effectLst/>
                <a:latin typeface="Helvetica" pitchFamily="2" charset="0"/>
              </a:rPr>
              <a:t>Only a small percentage of efforts to change or scale up a practice meet expectations.</a:t>
            </a:r>
          </a:p>
          <a:p>
            <a:r>
              <a:rPr lang="en-GB" dirty="0">
                <a:effectLst/>
                <a:latin typeface="Helvetica" pitchFamily="2" charset="0"/>
              </a:rPr>
              <a:t>Studies have shown that change efforts fail more often than they succeed.</a:t>
            </a:r>
          </a:p>
          <a:p>
            <a:endParaRPr lang="en-SE" sz="2400" dirty="0"/>
          </a:p>
        </p:txBody>
      </p:sp>
      <p:sp>
        <p:nvSpPr>
          <p:cNvPr id="17" name="Freeform: Shape 16">
            <a:extLst>
              <a:ext uri="{FF2B5EF4-FFF2-40B4-BE49-F238E27FC236}">
                <a16:creationId xmlns:a16="http://schemas.microsoft.com/office/drawing/2014/main" id="{62A38935-BB53-4DF7-A56E-48DD25B685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0370" y="851518"/>
            <a:ext cx="6184806" cy="5154967"/>
          </a:xfrm>
          <a:custGeom>
            <a:avLst/>
            <a:gdLst>
              <a:gd name="connsiteX0" fmla="*/ 363179 w 6184806"/>
              <a:gd name="connsiteY0" fmla="*/ 3125191 h 5154967"/>
              <a:gd name="connsiteX1" fmla="*/ 898270 w 6184806"/>
              <a:gd name="connsiteY1" fmla="*/ 3125191 h 5154967"/>
              <a:gd name="connsiteX2" fmla="*/ 980326 w 6184806"/>
              <a:gd name="connsiteY2" fmla="*/ 3173551 h 5154967"/>
              <a:gd name="connsiteX3" fmla="*/ 1248448 w 6184806"/>
              <a:gd name="connsiteY3" fmla="*/ 3635277 h 5154967"/>
              <a:gd name="connsiteX4" fmla="*/ 1248448 w 6184806"/>
              <a:gd name="connsiteY4" fmla="*/ 3729695 h 5154967"/>
              <a:gd name="connsiteX5" fmla="*/ 980326 w 6184806"/>
              <a:gd name="connsiteY5" fmla="*/ 4191421 h 5154967"/>
              <a:gd name="connsiteX6" fmla="*/ 898270 w 6184806"/>
              <a:gd name="connsiteY6" fmla="*/ 4239781 h 5154967"/>
              <a:gd name="connsiteX7" fmla="*/ 363179 w 6184806"/>
              <a:gd name="connsiteY7" fmla="*/ 4239781 h 5154967"/>
              <a:gd name="connsiteX8" fmla="*/ 279969 w 6184806"/>
              <a:gd name="connsiteY8" fmla="*/ 4191421 h 5154967"/>
              <a:gd name="connsiteX9" fmla="*/ 13002 w 6184806"/>
              <a:gd name="connsiteY9" fmla="*/ 3729695 h 5154967"/>
              <a:gd name="connsiteX10" fmla="*/ 13002 w 6184806"/>
              <a:gd name="connsiteY10" fmla="*/ 3635277 h 5154967"/>
              <a:gd name="connsiteX11" fmla="*/ 279969 w 6184806"/>
              <a:gd name="connsiteY11" fmla="*/ 3173551 h 5154967"/>
              <a:gd name="connsiteX12" fmla="*/ 363179 w 6184806"/>
              <a:gd name="connsiteY12" fmla="*/ 3125191 h 5154967"/>
              <a:gd name="connsiteX13" fmla="*/ 2489721 w 6184806"/>
              <a:gd name="connsiteY13" fmla="*/ 570035 h 5154967"/>
              <a:gd name="connsiteX14" fmla="*/ 2764862 w 6184806"/>
              <a:gd name="connsiteY14" fmla="*/ 570035 h 5154967"/>
              <a:gd name="connsiteX15" fmla="*/ 2796959 w 6184806"/>
              <a:gd name="connsiteY15" fmla="*/ 570035 h 5154967"/>
              <a:gd name="connsiteX16" fmla="*/ 2827587 w 6184806"/>
              <a:gd name="connsiteY16" fmla="*/ 622777 h 5154967"/>
              <a:gd name="connsiteX17" fmla="*/ 2977604 w 6184806"/>
              <a:gd name="connsiteY17" fmla="*/ 881117 h 5154967"/>
              <a:gd name="connsiteX18" fmla="*/ 2977604 w 6184806"/>
              <a:gd name="connsiteY18" fmla="*/ 1025720 h 5154967"/>
              <a:gd name="connsiteX19" fmla="*/ 2566968 w 6184806"/>
              <a:gd name="connsiteY19" fmla="*/ 1732863 h 5154967"/>
              <a:gd name="connsiteX20" fmla="*/ 2441299 w 6184806"/>
              <a:gd name="connsiteY20" fmla="*/ 1806927 h 5154967"/>
              <a:gd name="connsiteX21" fmla="*/ 1621798 w 6184806"/>
              <a:gd name="connsiteY21" fmla="*/ 1806927 h 5154967"/>
              <a:gd name="connsiteX22" fmla="*/ 1583218 w 6184806"/>
              <a:gd name="connsiteY22" fmla="*/ 1801802 h 5154967"/>
              <a:gd name="connsiteX23" fmla="*/ 1556683 w 6184806"/>
              <a:gd name="connsiteY23" fmla="*/ 1790677 h 5154967"/>
              <a:gd name="connsiteX24" fmla="*/ 1572899 w 6184806"/>
              <a:gd name="connsiteY24" fmla="*/ 1762631 h 5154967"/>
              <a:gd name="connsiteX25" fmla="*/ 2147429 w 6184806"/>
              <a:gd name="connsiteY25" fmla="*/ 768968 h 5154967"/>
              <a:gd name="connsiteX26" fmla="*/ 2489721 w 6184806"/>
              <a:gd name="connsiteY26" fmla="*/ 570035 h 5154967"/>
              <a:gd name="connsiteX27" fmla="*/ 1573268 w 6184806"/>
              <a:gd name="connsiteY27" fmla="*/ 0 h 5154967"/>
              <a:gd name="connsiteX28" fmla="*/ 2497662 w 6184806"/>
              <a:gd name="connsiteY28" fmla="*/ 0 h 5154967"/>
              <a:gd name="connsiteX29" fmla="*/ 2639415 w 6184806"/>
              <a:gd name="connsiteY29" fmla="*/ 83546 h 5154967"/>
              <a:gd name="connsiteX30" fmla="*/ 2887862 w 6184806"/>
              <a:gd name="connsiteY30" fmla="*/ 511387 h 5154967"/>
              <a:gd name="connsiteX31" fmla="*/ 2915928 w 6184806"/>
              <a:gd name="connsiteY31" fmla="*/ 559720 h 5154967"/>
              <a:gd name="connsiteX32" fmla="*/ 2893844 w 6184806"/>
              <a:gd name="connsiteY32" fmla="*/ 559720 h 5154967"/>
              <a:gd name="connsiteX33" fmla="*/ 2789466 w 6184806"/>
              <a:gd name="connsiteY33" fmla="*/ 559720 h 5154967"/>
              <a:gd name="connsiteX34" fmla="*/ 2744122 w 6184806"/>
              <a:gd name="connsiteY34" fmla="*/ 481634 h 5154967"/>
              <a:gd name="connsiteX35" fmla="*/ 2570885 w 6184806"/>
              <a:gd name="connsiteY35" fmla="*/ 183309 h 5154967"/>
              <a:gd name="connsiteX36" fmla="*/ 2445216 w 6184806"/>
              <a:gd name="connsiteY36" fmla="*/ 109244 h 5154967"/>
              <a:gd name="connsiteX37" fmla="*/ 1625714 w 6184806"/>
              <a:gd name="connsiteY37" fmla="*/ 109244 h 5154967"/>
              <a:gd name="connsiteX38" fmla="*/ 1498276 w 6184806"/>
              <a:gd name="connsiteY38" fmla="*/ 183309 h 5154967"/>
              <a:gd name="connsiteX39" fmla="*/ 1089410 w 6184806"/>
              <a:gd name="connsiteY39" fmla="*/ 890450 h 5154967"/>
              <a:gd name="connsiteX40" fmla="*/ 1089410 w 6184806"/>
              <a:gd name="connsiteY40" fmla="*/ 1035054 h 5154967"/>
              <a:gd name="connsiteX41" fmla="*/ 1498276 w 6184806"/>
              <a:gd name="connsiteY41" fmla="*/ 1742196 h 5154967"/>
              <a:gd name="connsiteX42" fmla="*/ 1552039 w 6184806"/>
              <a:gd name="connsiteY42" fmla="*/ 1796421 h 5154967"/>
              <a:gd name="connsiteX43" fmla="*/ 1558260 w 6184806"/>
              <a:gd name="connsiteY43" fmla="*/ 1799029 h 5154967"/>
              <a:gd name="connsiteX44" fmla="*/ 1524911 w 6184806"/>
              <a:gd name="connsiteY44" fmla="*/ 1856707 h 5154967"/>
              <a:gd name="connsiteX45" fmla="*/ 1500108 w 6184806"/>
              <a:gd name="connsiteY45" fmla="*/ 1899604 h 5154967"/>
              <a:gd name="connsiteX46" fmla="*/ 1525834 w 6184806"/>
              <a:gd name="connsiteY46" fmla="*/ 1910390 h 5154967"/>
              <a:gd name="connsiteX47" fmla="*/ 1569352 w 6184806"/>
              <a:gd name="connsiteY47" fmla="*/ 1916170 h 5154967"/>
              <a:gd name="connsiteX48" fmla="*/ 2493745 w 6184806"/>
              <a:gd name="connsiteY48" fmla="*/ 1916170 h 5154967"/>
              <a:gd name="connsiteX49" fmla="*/ 2635498 w 6184806"/>
              <a:gd name="connsiteY49" fmla="*/ 1832627 h 5154967"/>
              <a:gd name="connsiteX50" fmla="*/ 3098693 w 6184806"/>
              <a:gd name="connsiteY50" fmla="*/ 1034974 h 5154967"/>
              <a:gd name="connsiteX51" fmla="*/ 3098693 w 6184806"/>
              <a:gd name="connsiteY51" fmla="*/ 871863 h 5154967"/>
              <a:gd name="connsiteX52" fmla="*/ 2945803 w 6184806"/>
              <a:gd name="connsiteY52" fmla="*/ 608576 h 5154967"/>
              <a:gd name="connsiteX53" fmla="*/ 2923422 w 6184806"/>
              <a:gd name="connsiteY53" fmla="*/ 570035 h 5154967"/>
              <a:gd name="connsiteX54" fmla="*/ 3027104 w 6184806"/>
              <a:gd name="connsiteY54" fmla="*/ 570035 h 5154967"/>
              <a:gd name="connsiteX55" fmla="*/ 4690846 w 6184806"/>
              <a:gd name="connsiteY55" fmla="*/ 570035 h 5154967"/>
              <a:gd name="connsiteX56" fmla="*/ 5028384 w 6184806"/>
              <a:gd name="connsiteY56" fmla="*/ 768968 h 5154967"/>
              <a:gd name="connsiteX57" fmla="*/ 6131323 w 6184806"/>
              <a:gd name="connsiteY57" fmla="*/ 2668304 h 5154967"/>
              <a:gd name="connsiteX58" fmla="*/ 6131323 w 6184806"/>
              <a:gd name="connsiteY58" fmla="*/ 3056698 h 5154967"/>
              <a:gd name="connsiteX59" fmla="*/ 5028384 w 6184806"/>
              <a:gd name="connsiteY59" fmla="*/ 4956035 h 5154967"/>
              <a:gd name="connsiteX60" fmla="*/ 4690846 w 6184806"/>
              <a:gd name="connsiteY60" fmla="*/ 5154967 h 5154967"/>
              <a:gd name="connsiteX61" fmla="*/ 2489721 w 6184806"/>
              <a:gd name="connsiteY61" fmla="*/ 5154967 h 5154967"/>
              <a:gd name="connsiteX62" fmla="*/ 2147429 w 6184806"/>
              <a:gd name="connsiteY62" fmla="*/ 4956035 h 5154967"/>
              <a:gd name="connsiteX63" fmla="*/ 1049243 w 6184806"/>
              <a:gd name="connsiteY63" fmla="*/ 3056698 h 5154967"/>
              <a:gd name="connsiteX64" fmla="*/ 1049243 w 6184806"/>
              <a:gd name="connsiteY64" fmla="*/ 2668304 h 5154967"/>
              <a:gd name="connsiteX65" fmla="*/ 1457007 w 6184806"/>
              <a:gd name="connsiteY65" fmla="*/ 1963067 h 5154967"/>
              <a:gd name="connsiteX66" fmla="*/ 1491373 w 6184806"/>
              <a:gd name="connsiteY66" fmla="*/ 1903634 h 5154967"/>
              <a:gd name="connsiteX67" fmla="*/ 1490164 w 6184806"/>
              <a:gd name="connsiteY67" fmla="*/ 1903127 h 5154967"/>
              <a:gd name="connsiteX68" fmla="*/ 1429519 w 6184806"/>
              <a:gd name="connsiteY68" fmla="*/ 1841960 h 5154967"/>
              <a:gd name="connsiteX69" fmla="*/ 968320 w 6184806"/>
              <a:gd name="connsiteY69" fmla="*/ 1044307 h 5154967"/>
              <a:gd name="connsiteX70" fmla="*/ 968320 w 6184806"/>
              <a:gd name="connsiteY70" fmla="*/ 881196 h 5154967"/>
              <a:gd name="connsiteX71" fmla="*/ 1429519 w 6184806"/>
              <a:gd name="connsiteY71" fmla="*/ 83546 h 5154967"/>
              <a:gd name="connsiteX72" fmla="*/ 1573268 w 6184806"/>
              <a:gd name="connsiteY72" fmla="*/ 0 h 515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184806" h="5154967">
                <a:moveTo>
                  <a:pt x="363179" y="3125191"/>
                </a:moveTo>
                <a:cubicBezTo>
                  <a:pt x="363179" y="3125191"/>
                  <a:pt x="363179" y="3125191"/>
                  <a:pt x="898270" y="3125191"/>
                </a:cubicBezTo>
                <a:cubicBezTo>
                  <a:pt x="931786" y="3125191"/>
                  <a:pt x="964145" y="3143614"/>
                  <a:pt x="980326" y="3173551"/>
                </a:cubicBezTo>
                <a:cubicBezTo>
                  <a:pt x="980326" y="3173551"/>
                  <a:pt x="980326" y="3173551"/>
                  <a:pt x="1248448" y="3635277"/>
                </a:cubicBezTo>
                <a:cubicBezTo>
                  <a:pt x="1265784" y="3664063"/>
                  <a:pt x="1265784" y="3700909"/>
                  <a:pt x="1248448" y="3729695"/>
                </a:cubicBezTo>
                <a:cubicBezTo>
                  <a:pt x="1248448" y="3729695"/>
                  <a:pt x="1248448" y="3729695"/>
                  <a:pt x="980326" y="4191421"/>
                </a:cubicBezTo>
                <a:cubicBezTo>
                  <a:pt x="964145" y="4221358"/>
                  <a:pt x="931786" y="4239781"/>
                  <a:pt x="898270" y="4239781"/>
                </a:cubicBezTo>
                <a:cubicBezTo>
                  <a:pt x="898270" y="4239781"/>
                  <a:pt x="898270" y="4239781"/>
                  <a:pt x="363179" y="4239781"/>
                </a:cubicBezTo>
                <a:cubicBezTo>
                  <a:pt x="328508" y="4239781"/>
                  <a:pt x="297305" y="4221358"/>
                  <a:pt x="279969" y="4191421"/>
                </a:cubicBezTo>
                <a:cubicBezTo>
                  <a:pt x="279969" y="4191421"/>
                  <a:pt x="279969" y="4191421"/>
                  <a:pt x="13002" y="3729695"/>
                </a:cubicBezTo>
                <a:cubicBezTo>
                  <a:pt x="-4334" y="3700909"/>
                  <a:pt x="-4334" y="3664063"/>
                  <a:pt x="13002" y="3635277"/>
                </a:cubicBezTo>
                <a:cubicBezTo>
                  <a:pt x="13002" y="3635277"/>
                  <a:pt x="13002" y="3635277"/>
                  <a:pt x="279969" y="3173551"/>
                </a:cubicBezTo>
                <a:cubicBezTo>
                  <a:pt x="297305" y="3143614"/>
                  <a:pt x="328508" y="3125191"/>
                  <a:pt x="363179" y="3125191"/>
                </a:cubicBezTo>
                <a:close/>
                <a:moveTo>
                  <a:pt x="2489721" y="570035"/>
                </a:moveTo>
                <a:cubicBezTo>
                  <a:pt x="2489721" y="570035"/>
                  <a:pt x="2489721" y="570035"/>
                  <a:pt x="2764862" y="570035"/>
                </a:cubicBezTo>
                <a:lnTo>
                  <a:pt x="2796959" y="570035"/>
                </a:lnTo>
                <a:lnTo>
                  <a:pt x="2827587" y="622777"/>
                </a:lnTo>
                <a:cubicBezTo>
                  <a:pt x="2870233" y="696217"/>
                  <a:pt x="2919858" y="781675"/>
                  <a:pt x="2977604" y="881117"/>
                </a:cubicBezTo>
                <a:cubicBezTo>
                  <a:pt x="3004153" y="925204"/>
                  <a:pt x="3004153" y="981634"/>
                  <a:pt x="2977604" y="1025720"/>
                </a:cubicBezTo>
                <a:cubicBezTo>
                  <a:pt x="2977604" y="1025720"/>
                  <a:pt x="2977604" y="1025720"/>
                  <a:pt x="2566968" y="1732863"/>
                </a:cubicBezTo>
                <a:cubicBezTo>
                  <a:pt x="2542188" y="1778712"/>
                  <a:pt x="2492629" y="1806927"/>
                  <a:pt x="2441299" y="1806927"/>
                </a:cubicBezTo>
                <a:cubicBezTo>
                  <a:pt x="2441299" y="1806927"/>
                  <a:pt x="2441299" y="1806927"/>
                  <a:pt x="1621798" y="1806927"/>
                </a:cubicBezTo>
                <a:cubicBezTo>
                  <a:pt x="1608523" y="1806927"/>
                  <a:pt x="1595580" y="1805163"/>
                  <a:pt x="1583218" y="1801802"/>
                </a:cubicBezTo>
                <a:lnTo>
                  <a:pt x="1556683" y="1790677"/>
                </a:lnTo>
                <a:lnTo>
                  <a:pt x="1572899" y="1762631"/>
                </a:lnTo>
                <a:cubicBezTo>
                  <a:pt x="1719523" y="1509042"/>
                  <a:pt x="1907201" y="1184448"/>
                  <a:pt x="2147429" y="768968"/>
                </a:cubicBezTo>
                <a:cubicBezTo>
                  <a:pt x="2218739" y="645819"/>
                  <a:pt x="2347099" y="570035"/>
                  <a:pt x="2489721" y="570035"/>
                </a:cubicBezTo>
                <a:close/>
                <a:moveTo>
                  <a:pt x="1573268" y="0"/>
                </a:moveTo>
                <a:cubicBezTo>
                  <a:pt x="1573268" y="0"/>
                  <a:pt x="1573268" y="0"/>
                  <a:pt x="2497662" y="0"/>
                </a:cubicBezTo>
                <a:cubicBezTo>
                  <a:pt x="2555561" y="0"/>
                  <a:pt x="2611463" y="31828"/>
                  <a:pt x="2639415" y="83546"/>
                </a:cubicBezTo>
                <a:cubicBezTo>
                  <a:pt x="2639415" y="83546"/>
                  <a:pt x="2639415" y="83546"/>
                  <a:pt x="2887862" y="511387"/>
                </a:cubicBezTo>
                <a:lnTo>
                  <a:pt x="2915928" y="559720"/>
                </a:lnTo>
                <a:lnTo>
                  <a:pt x="2893844" y="559720"/>
                </a:lnTo>
                <a:lnTo>
                  <a:pt x="2789466" y="559720"/>
                </a:lnTo>
                <a:lnTo>
                  <a:pt x="2744122" y="481634"/>
                </a:lnTo>
                <a:cubicBezTo>
                  <a:pt x="2570885" y="183309"/>
                  <a:pt x="2570885" y="183309"/>
                  <a:pt x="2570885" y="183309"/>
                </a:cubicBezTo>
                <a:cubicBezTo>
                  <a:pt x="2546104" y="137459"/>
                  <a:pt x="2496545" y="109244"/>
                  <a:pt x="2445216" y="109244"/>
                </a:cubicBezTo>
                <a:cubicBezTo>
                  <a:pt x="1625714" y="109244"/>
                  <a:pt x="1625714" y="109244"/>
                  <a:pt x="1625714" y="109244"/>
                </a:cubicBezTo>
                <a:cubicBezTo>
                  <a:pt x="1572615" y="109244"/>
                  <a:pt x="1524825" y="137459"/>
                  <a:pt x="1498276" y="183309"/>
                </a:cubicBezTo>
                <a:cubicBezTo>
                  <a:pt x="1089410" y="890450"/>
                  <a:pt x="1089410" y="890450"/>
                  <a:pt x="1089410" y="890450"/>
                </a:cubicBezTo>
                <a:cubicBezTo>
                  <a:pt x="1062860" y="934537"/>
                  <a:pt x="1062860" y="990968"/>
                  <a:pt x="1089410" y="1035054"/>
                </a:cubicBezTo>
                <a:cubicBezTo>
                  <a:pt x="1498276" y="1742196"/>
                  <a:pt x="1498276" y="1742196"/>
                  <a:pt x="1498276" y="1742196"/>
                </a:cubicBezTo>
                <a:cubicBezTo>
                  <a:pt x="1511551" y="1765121"/>
                  <a:pt x="1530135" y="1783637"/>
                  <a:pt x="1552039" y="1796421"/>
                </a:cubicBezTo>
                <a:lnTo>
                  <a:pt x="1558260" y="1799029"/>
                </a:lnTo>
                <a:lnTo>
                  <a:pt x="1524911" y="1856707"/>
                </a:lnTo>
                <a:lnTo>
                  <a:pt x="1500108" y="1899604"/>
                </a:lnTo>
                <a:lnTo>
                  <a:pt x="1525834" y="1910390"/>
                </a:lnTo>
                <a:cubicBezTo>
                  <a:pt x="1539779" y="1914181"/>
                  <a:pt x="1554378" y="1916170"/>
                  <a:pt x="1569352" y="1916170"/>
                </a:cubicBezTo>
                <a:cubicBezTo>
                  <a:pt x="2493745" y="1916170"/>
                  <a:pt x="2493745" y="1916170"/>
                  <a:pt x="2493745" y="1916170"/>
                </a:cubicBezTo>
                <a:cubicBezTo>
                  <a:pt x="2551645" y="1916170"/>
                  <a:pt x="2607546" y="1884345"/>
                  <a:pt x="2635498" y="1832627"/>
                </a:cubicBezTo>
                <a:cubicBezTo>
                  <a:pt x="3098693" y="1034974"/>
                  <a:pt x="3098693" y="1034974"/>
                  <a:pt x="3098693" y="1034974"/>
                </a:cubicBezTo>
                <a:cubicBezTo>
                  <a:pt x="3128641" y="985246"/>
                  <a:pt x="3128641" y="921593"/>
                  <a:pt x="3098693" y="871863"/>
                </a:cubicBezTo>
                <a:cubicBezTo>
                  <a:pt x="3040794" y="772157"/>
                  <a:pt x="2990132" y="684914"/>
                  <a:pt x="2945803" y="608576"/>
                </a:cubicBezTo>
                <a:lnTo>
                  <a:pt x="2923422" y="570035"/>
                </a:lnTo>
                <a:lnTo>
                  <a:pt x="3027104" y="570035"/>
                </a:lnTo>
                <a:cubicBezTo>
                  <a:pt x="3349535" y="570035"/>
                  <a:pt x="3865424" y="570035"/>
                  <a:pt x="4690846" y="570035"/>
                </a:cubicBezTo>
                <a:cubicBezTo>
                  <a:pt x="4828714" y="570035"/>
                  <a:pt x="4961827" y="645819"/>
                  <a:pt x="5028384" y="768968"/>
                </a:cubicBezTo>
                <a:cubicBezTo>
                  <a:pt x="5028384" y="768968"/>
                  <a:pt x="5028384" y="768968"/>
                  <a:pt x="6131323" y="2668304"/>
                </a:cubicBezTo>
                <a:cubicBezTo>
                  <a:pt x="6202634" y="2786717"/>
                  <a:pt x="6202634" y="2938285"/>
                  <a:pt x="6131323" y="3056698"/>
                </a:cubicBezTo>
                <a:cubicBezTo>
                  <a:pt x="6131323" y="3056698"/>
                  <a:pt x="6131323" y="3056698"/>
                  <a:pt x="5028384" y="4956035"/>
                </a:cubicBezTo>
                <a:cubicBezTo>
                  <a:pt x="4961827" y="5079184"/>
                  <a:pt x="4828714" y="5154967"/>
                  <a:pt x="4690846" y="5154967"/>
                </a:cubicBezTo>
                <a:cubicBezTo>
                  <a:pt x="4690846" y="5154967"/>
                  <a:pt x="4690846" y="5154967"/>
                  <a:pt x="2489721" y="5154967"/>
                </a:cubicBezTo>
                <a:cubicBezTo>
                  <a:pt x="2347099" y="5154967"/>
                  <a:pt x="2218739" y="5079184"/>
                  <a:pt x="2147429" y="4956035"/>
                </a:cubicBezTo>
                <a:cubicBezTo>
                  <a:pt x="2147429" y="4956035"/>
                  <a:pt x="2147429" y="4956035"/>
                  <a:pt x="1049243" y="3056698"/>
                </a:cubicBezTo>
                <a:cubicBezTo>
                  <a:pt x="977932" y="2938285"/>
                  <a:pt x="977932" y="2786717"/>
                  <a:pt x="1049243" y="2668304"/>
                </a:cubicBezTo>
                <a:cubicBezTo>
                  <a:pt x="1049243" y="2668304"/>
                  <a:pt x="1049243" y="2668304"/>
                  <a:pt x="1457007" y="1963067"/>
                </a:cubicBezTo>
                <a:lnTo>
                  <a:pt x="1491373" y="1903634"/>
                </a:lnTo>
                <a:lnTo>
                  <a:pt x="1490164" y="1903127"/>
                </a:lnTo>
                <a:cubicBezTo>
                  <a:pt x="1465456" y="1888705"/>
                  <a:pt x="1444493" y="1867820"/>
                  <a:pt x="1429519" y="1841960"/>
                </a:cubicBezTo>
                <a:cubicBezTo>
                  <a:pt x="1429519" y="1841960"/>
                  <a:pt x="1429519" y="1841960"/>
                  <a:pt x="968320" y="1044307"/>
                </a:cubicBezTo>
                <a:cubicBezTo>
                  <a:pt x="938371" y="994579"/>
                  <a:pt x="938371" y="930926"/>
                  <a:pt x="968320" y="881196"/>
                </a:cubicBezTo>
                <a:cubicBezTo>
                  <a:pt x="968320" y="881196"/>
                  <a:pt x="968320" y="881196"/>
                  <a:pt x="1429519" y="83546"/>
                </a:cubicBezTo>
                <a:cubicBezTo>
                  <a:pt x="1459466" y="31828"/>
                  <a:pt x="1513373" y="0"/>
                  <a:pt x="1573268"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Graphic 6" descr="Workflow">
            <a:extLst>
              <a:ext uri="{FF2B5EF4-FFF2-40B4-BE49-F238E27FC236}">
                <a16:creationId xmlns:a16="http://schemas.microsoft.com/office/drawing/2014/main" id="{E8B22947-49AF-72CF-A347-A5F8DA4DC22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535330" y="2105470"/>
            <a:ext cx="3217333" cy="3217333"/>
          </a:xfrm>
          <a:prstGeom prst="rect">
            <a:avLst/>
          </a:prstGeom>
        </p:spPr>
      </p:pic>
      <p:sp>
        <p:nvSpPr>
          <p:cNvPr id="5" name="TextBox 4">
            <a:extLst>
              <a:ext uri="{FF2B5EF4-FFF2-40B4-BE49-F238E27FC236}">
                <a16:creationId xmlns:a16="http://schemas.microsoft.com/office/drawing/2014/main" id="{3F03ACB7-67CC-6035-A369-23047A1AEE92}"/>
              </a:ext>
            </a:extLst>
          </p:cNvPr>
          <p:cNvSpPr txBox="1"/>
          <p:nvPr/>
        </p:nvSpPr>
        <p:spPr>
          <a:xfrm>
            <a:off x="422644" y="6232187"/>
            <a:ext cx="6097772" cy="400110"/>
          </a:xfrm>
          <a:prstGeom prst="rect">
            <a:avLst/>
          </a:prstGeom>
          <a:noFill/>
        </p:spPr>
        <p:txBody>
          <a:bodyPr wrap="square">
            <a:spAutoFit/>
          </a:bodyPr>
          <a:lstStyle/>
          <a:p>
            <a:r>
              <a:rPr lang="en-GB" sz="1000" b="0" i="0" u="none" strike="noStrike" dirty="0">
                <a:solidFill>
                  <a:srgbClr val="222222"/>
                </a:solidFill>
                <a:effectLst/>
                <a:latin typeface="Arial" panose="020B0604020202020204" pitchFamily="34" charset="0"/>
              </a:rPr>
              <a:t>World Health Organization. Guide to fostering change to scale up effective health services 2013.</a:t>
            </a:r>
          </a:p>
          <a:p>
            <a:r>
              <a:rPr lang="en-GB" sz="1000" b="0" i="0" u="none" strike="noStrike" dirty="0">
                <a:solidFill>
                  <a:srgbClr val="222222"/>
                </a:solidFill>
                <a:effectLst/>
                <a:latin typeface="Arial" panose="020B0604020202020204" pitchFamily="34" charset="0"/>
              </a:rPr>
              <a:t>Kotter JP. Leading change: Why transformation efforts fail. Harvard Business Review 2007.</a:t>
            </a:r>
            <a:endParaRPr lang="en-SE" sz="1000" dirty="0"/>
          </a:p>
        </p:txBody>
      </p:sp>
      <p:pic>
        <p:nvPicPr>
          <p:cNvPr id="6" name="Audio 5">
            <a:extLst>
              <a:ext uri="{FF2B5EF4-FFF2-40B4-BE49-F238E27FC236}">
                <a16:creationId xmlns:a16="http://schemas.microsoft.com/office/drawing/2014/main" id="{6E7D6F90-1697-CD92-3B63-1585DEAB47E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146266380"/>
      </p:ext>
    </p:extLst>
  </p:cSld>
  <p:clrMapOvr>
    <a:masterClrMapping/>
  </p:clrMapOvr>
  <mc:AlternateContent xmlns:mc="http://schemas.openxmlformats.org/markup-compatibility/2006" xmlns:p14="http://schemas.microsoft.com/office/powerpoint/2010/main">
    <mc:Choice Requires="p14">
      <p:transition spd="slow" p14:dur="2000" advTm="19776"/>
    </mc:Choice>
    <mc:Fallback xmlns="">
      <p:transition spd="slow" advTm="197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BC95C4F-AE99-AC4E-BB53-25CC6DBB9FC8}"/>
              </a:ext>
            </a:extLst>
          </p:cNvPr>
          <p:cNvSpPr>
            <a:spLocks noGrp="1"/>
          </p:cNvSpPr>
          <p:nvPr>
            <p:ph type="title"/>
          </p:nvPr>
        </p:nvSpPr>
        <p:spPr/>
        <p:txBody>
          <a:bodyPr/>
          <a:lstStyle/>
          <a:p>
            <a:r>
              <a:rPr lang="en-GB" dirty="0"/>
              <a:t>Scenario </a:t>
            </a:r>
          </a:p>
        </p:txBody>
      </p:sp>
      <p:sp>
        <p:nvSpPr>
          <p:cNvPr id="5" name="Content Placeholder 4">
            <a:extLst>
              <a:ext uri="{FF2B5EF4-FFF2-40B4-BE49-F238E27FC236}">
                <a16:creationId xmlns:a16="http://schemas.microsoft.com/office/drawing/2014/main" id="{F8E32F29-0B0B-AE41-B6FC-B48564A00DF5}"/>
              </a:ext>
            </a:extLst>
          </p:cNvPr>
          <p:cNvSpPr>
            <a:spLocks noGrp="1"/>
          </p:cNvSpPr>
          <p:nvPr>
            <p:ph idx="1"/>
          </p:nvPr>
        </p:nvSpPr>
        <p:spPr>
          <a:xfrm>
            <a:off x="1981200" y="1313762"/>
            <a:ext cx="8229600" cy="4525963"/>
          </a:xfrm>
        </p:spPr>
        <p:txBody>
          <a:bodyPr>
            <a:normAutofit/>
          </a:bodyPr>
          <a:lstStyle/>
          <a:p>
            <a:r>
              <a:rPr lang="en-GB" dirty="0"/>
              <a:t>You are a team leader or member of the team</a:t>
            </a:r>
          </a:p>
          <a:p>
            <a:pPr lvl="1"/>
            <a:r>
              <a:rPr lang="en-GB" sz="2800" dirty="0"/>
              <a:t>You are tasked to implement an improved version of Neurodegenerative care  </a:t>
            </a:r>
          </a:p>
          <a:p>
            <a:pPr lvl="2"/>
            <a:r>
              <a:rPr lang="en-GB" sz="2800" dirty="0"/>
              <a:t>The team consists of 15 individuals</a:t>
            </a:r>
          </a:p>
          <a:p>
            <a:pPr lvl="1"/>
            <a:r>
              <a:rPr lang="en-GB" sz="2800" dirty="0"/>
              <a:t>Limited resource allocation</a:t>
            </a:r>
          </a:p>
          <a:p>
            <a:pPr lvl="1"/>
            <a:r>
              <a:rPr lang="en-GB" sz="2800" dirty="0"/>
              <a:t>It will add to the work burden for the team initially. </a:t>
            </a:r>
          </a:p>
          <a:p>
            <a:pPr lvl="2"/>
            <a:r>
              <a:rPr lang="en-GB" sz="2800" dirty="0"/>
              <a:t>Learning new knowledge </a:t>
            </a:r>
          </a:p>
          <a:p>
            <a:pPr lvl="2"/>
            <a:r>
              <a:rPr lang="en-GB" sz="2800" dirty="0"/>
              <a:t>Change of routine  </a:t>
            </a:r>
          </a:p>
        </p:txBody>
      </p:sp>
      <p:pic>
        <p:nvPicPr>
          <p:cNvPr id="6" name="Audio 5">
            <a:extLst>
              <a:ext uri="{FF2B5EF4-FFF2-40B4-BE49-F238E27FC236}">
                <a16:creationId xmlns:a16="http://schemas.microsoft.com/office/drawing/2014/main" id="{9DD14F61-A08A-9959-EB95-963CAC3473E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961502899"/>
      </p:ext>
    </p:extLst>
  </p:cSld>
  <p:clrMapOvr>
    <a:masterClrMapping/>
  </p:clrMapOvr>
  <mc:AlternateContent xmlns:mc="http://schemas.openxmlformats.org/markup-compatibility/2006" xmlns:p14="http://schemas.microsoft.com/office/powerpoint/2010/main">
    <mc:Choice Requires="p14">
      <p:transition spd="slow" p14:dur="2000" advTm="36324"/>
    </mc:Choice>
    <mc:Fallback xmlns="">
      <p:transition spd="slow" advTm="363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5.5|4|18.2|5.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7356</TotalTime>
  <Words>3382</Words>
  <Application>Microsoft Macintosh PowerPoint</Application>
  <PresentationFormat>Widescreen</PresentationFormat>
  <Paragraphs>211</Paragraphs>
  <Slides>33</Slides>
  <Notes>7</Notes>
  <HiddenSlides>0</HiddenSlides>
  <MMClips>33</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33</vt:i4>
      </vt:variant>
    </vt:vector>
  </HeadingPairs>
  <TitlesOfParts>
    <vt:vector size="45" baseType="lpstr">
      <vt:lpstr>Arial</vt:lpstr>
      <vt:lpstr>Bodoni 72 Book Italic</vt:lpstr>
      <vt:lpstr>Calibri</vt:lpstr>
      <vt:lpstr>Calibri Light</vt:lpstr>
      <vt:lpstr>Engravers MT</vt:lpstr>
      <vt:lpstr>Helvetica</vt:lpstr>
      <vt:lpstr>Roboto</vt:lpstr>
      <vt:lpstr>Söhne</vt:lpstr>
      <vt:lpstr>Times</vt:lpstr>
      <vt:lpstr>Times New Roman</vt:lpstr>
      <vt:lpstr>Verdana</vt:lpstr>
      <vt:lpstr>Office Theme</vt:lpstr>
      <vt:lpstr>Implementation and Evaluation </vt:lpstr>
      <vt:lpstr>PowerPoint Presentation</vt:lpstr>
      <vt:lpstr>PowerPoint Presentation</vt:lpstr>
      <vt:lpstr>PowerPoint Presentation</vt:lpstr>
      <vt:lpstr>Learning Objectives</vt:lpstr>
      <vt:lpstr>Implementation </vt:lpstr>
      <vt:lpstr>‘Change is not made without inconvenience, even from worse to better.’ Richard Hooker, 1554–1600</vt:lpstr>
      <vt:lpstr>PowerPoint Presentation</vt:lpstr>
      <vt:lpstr>Scenario </vt:lpstr>
      <vt:lpstr>PowerPoint Presentation</vt:lpstr>
      <vt:lpstr>PowerPoint Presentation</vt:lpstr>
      <vt:lpstr>PowerPoint Presentation</vt:lpstr>
      <vt:lpstr>PowerPoint Presentation</vt:lpstr>
      <vt:lpstr>4 phases of implementation </vt:lpstr>
      <vt:lpstr>Theory of change</vt:lpstr>
      <vt:lpstr>Theory of change</vt:lpstr>
      <vt:lpstr>PowerPoint Presentation</vt:lpstr>
      <vt:lpstr>PowerPoint Presentation</vt:lpstr>
      <vt:lpstr>PowerPoint Presentation</vt:lpstr>
      <vt:lpstr>Measuring change </vt:lpstr>
      <vt:lpstr>PowerPoint Presentation</vt:lpstr>
      <vt:lpstr>Utilisation–Focused  Outcomes Framework</vt:lpstr>
      <vt:lpstr>Measurable</vt:lpstr>
      <vt:lpstr>Barriers </vt:lpstr>
      <vt:lpstr>Barriers </vt:lpstr>
      <vt:lpstr>Barriers</vt:lpstr>
      <vt:lpstr>Evaluation  </vt:lpstr>
      <vt:lpstr>Evaluate</vt:lpstr>
      <vt:lpstr>Re-evaluate</vt:lpstr>
      <vt:lpstr>PowerPoint Presentation</vt:lpstr>
      <vt:lpstr>PowerPoint Presentation</vt:lpstr>
      <vt:lpstr>Learning Objectives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presentation</dc:title>
  <dc:creator>Martin Jens Persson</dc:creator>
  <cp:lastModifiedBy>Martin Jens Persson</cp:lastModifiedBy>
  <cp:revision>26</cp:revision>
  <dcterms:created xsi:type="dcterms:W3CDTF">2022-12-12T07:56:35Z</dcterms:created>
  <dcterms:modified xsi:type="dcterms:W3CDTF">2024-01-13T09:06:08Z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9144ccec-98ca-4847-b090-103d5c6592f4_Enabled">
    <vt:lpwstr>true</vt:lpwstr>
  </property>
  <property fmtid="{D5CDD505-2E9C-101B-9397-08002B2CF9AE}" pid="3" name="MSIP_Label_9144ccec-98ca-4847-b090-103d5c6592f4_SetDate">
    <vt:lpwstr>2022-12-12T08:01:38Z</vt:lpwstr>
  </property>
  <property fmtid="{D5CDD505-2E9C-101B-9397-08002B2CF9AE}" pid="4" name="MSIP_Label_9144ccec-98ca-4847-b090-103d5c6592f4_Method">
    <vt:lpwstr>Standard</vt:lpwstr>
  </property>
  <property fmtid="{D5CDD505-2E9C-101B-9397-08002B2CF9AE}" pid="5" name="MSIP_Label_9144ccec-98ca-4847-b090-103d5c6592f4_Name">
    <vt:lpwstr>Information class 1</vt:lpwstr>
  </property>
  <property fmtid="{D5CDD505-2E9C-101B-9397-08002B2CF9AE}" pid="6" name="MSIP_Label_9144ccec-98ca-4847-b090-103d5c6592f4_SiteId">
    <vt:lpwstr>fb665cd7-b4b7-4578-8a42-29ff69176bdf</vt:lpwstr>
  </property>
  <property fmtid="{D5CDD505-2E9C-101B-9397-08002B2CF9AE}" pid="7" name="MSIP_Label_9144ccec-98ca-4847-b090-103d5c6592f4_ActionId">
    <vt:lpwstr>a68d1860-4a23-49fb-977d-35382d0eacfc</vt:lpwstr>
  </property>
  <property fmtid="{D5CDD505-2E9C-101B-9397-08002B2CF9AE}" pid="8" name="MSIP_Label_9144ccec-98ca-4847-b090-103d5c6592f4_ContentBits">
    <vt:lpwstr>0</vt:lpwstr>
  </property>
</Properties>
</file>