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277" r:id="rId4"/>
    <p:sldId id="324" r:id="rId5"/>
    <p:sldId id="302" r:id="rId6"/>
    <p:sldId id="280" r:id="rId7"/>
    <p:sldId id="319" r:id="rId8"/>
    <p:sldId id="310" r:id="rId9"/>
    <p:sldId id="311" r:id="rId10"/>
    <p:sldId id="312" r:id="rId11"/>
    <p:sldId id="317" r:id="rId12"/>
    <p:sldId id="320" r:id="rId13"/>
    <p:sldId id="303" r:id="rId14"/>
    <p:sldId id="322" r:id="rId15"/>
    <p:sldId id="313" r:id="rId16"/>
    <p:sldId id="304" r:id="rId17"/>
    <p:sldId id="321" r:id="rId18"/>
    <p:sldId id="305" r:id="rId19"/>
    <p:sldId id="306" r:id="rId20"/>
    <p:sldId id="307" r:id="rId21"/>
    <p:sldId id="308" r:id="rId22"/>
    <p:sldId id="309" r:id="rId23"/>
    <p:sldId id="315" r:id="rId24"/>
    <p:sldId id="314" r:id="rId25"/>
    <p:sldId id="316" r:id="rId26"/>
    <p:sldId id="325" r:id="rId27"/>
    <p:sldId id="459"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A60AE8B-3281-49D8-90EA-89CE7AD659FB}">
          <p14:sldIdLst>
            <p14:sldId id="277"/>
            <p14:sldId id="324"/>
            <p14:sldId id="302"/>
            <p14:sldId id="280"/>
            <p14:sldId id="319"/>
            <p14:sldId id="310"/>
            <p14:sldId id="311"/>
            <p14:sldId id="312"/>
            <p14:sldId id="317"/>
            <p14:sldId id="320"/>
            <p14:sldId id="303"/>
            <p14:sldId id="322"/>
            <p14:sldId id="313"/>
            <p14:sldId id="304"/>
            <p14:sldId id="321"/>
            <p14:sldId id="305"/>
            <p14:sldId id="306"/>
            <p14:sldId id="307"/>
            <p14:sldId id="308"/>
            <p14:sldId id="309"/>
            <p14:sldId id="315"/>
            <p14:sldId id="314"/>
            <p14:sldId id="316"/>
            <p14:sldId id="325"/>
            <p14:sldId id="45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58E6E-274C-45B6-89E1-0C6DB9E02D6B}" type="datetimeFigureOut">
              <a:rPr lang="sv-SE" smtClean="0"/>
              <a:t>2023-11-07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E55C4-9FA4-46FF-B305-D8F8A8DA948B}" type="slidenum">
              <a:rPr lang="sv-SE" smtClean="0"/>
              <a:t>‹#›</a:t>
            </a:fld>
            <a:endParaRPr lang="sv-SE"/>
          </a:p>
        </p:txBody>
      </p:sp>
    </p:spTree>
    <p:extLst>
      <p:ext uri="{BB962C8B-B14F-4D97-AF65-F5344CB8AC3E}">
        <p14:creationId xmlns:p14="http://schemas.microsoft.com/office/powerpoint/2010/main" val="380846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F0D7D-55FE-44A9-BC53-498F976158E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48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636448-03EF-5D5E-B96F-CE6D1BD4D1A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36A5A4F-FA44-016E-E9B5-5DC521D4C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5C42639-2307-5BA5-2F17-39FF576B64B6}"/>
              </a:ext>
            </a:extLst>
          </p:cNvPr>
          <p:cNvSpPr>
            <a:spLocks noGrp="1"/>
          </p:cNvSpPr>
          <p:nvPr>
            <p:ph type="dt" sz="half" idx="10"/>
          </p:nvPr>
        </p:nvSpPr>
        <p:spPr/>
        <p:txBody>
          <a:bodyPr/>
          <a:lstStyle/>
          <a:p>
            <a:fld id="{72943266-3817-4BE2-95F3-27F9865E516C}" type="datetimeFigureOut">
              <a:rPr lang="sv-SE" smtClean="0"/>
              <a:t>2023-11-07</a:t>
            </a:fld>
            <a:endParaRPr lang="sv-SE"/>
          </a:p>
        </p:txBody>
      </p:sp>
      <p:sp>
        <p:nvSpPr>
          <p:cNvPr id="5" name="Platshållare för sidfot 4">
            <a:extLst>
              <a:ext uri="{FF2B5EF4-FFF2-40B4-BE49-F238E27FC236}">
                <a16:creationId xmlns:a16="http://schemas.microsoft.com/office/drawing/2014/main" id="{3A79818B-C50D-9C4D-3C37-1E266B78C6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9D1FF82-7888-4174-50D1-D6AB60FF6549}"/>
              </a:ext>
            </a:extLst>
          </p:cNvPr>
          <p:cNvSpPr>
            <a:spLocks noGrp="1"/>
          </p:cNvSpPr>
          <p:nvPr>
            <p:ph type="sldNum" sz="quarter" idx="12"/>
          </p:nvPr>
        </p:nvSpPr>
        <p:spPr/>
        <p:txBody>
          <a:bodyPr/>
          <a:lstStyle/>
          <a:p>
            <a:fld id="{341019CC-FEF4-45DF-9FF6-52F77C16F896}" type="slidenum">
              <a:rPr lang="sv-SE" smtClean="0"/>
              <a:t>‹#›</a:t>
            </a:fld>
            <a:endParaRPr lang="sv-SE"/>
          </a:p>
        </p:txBody>
      </p:sp>
    </p:spTree>
    <p:extLst>
      <p:ext uri="{BB962C8B-B14F-4D97-AF65-F5344CB8AC3E}">
        <p14:creationId xmlns:p14="http://schemas.microsoft.com/office/powerpoint/2010/main" val="157837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63D417-C380-88AE-9711-D214C98520A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DCEFBA2-C879-0CD6-534E-8CF26FD2032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DEEA2DA-8815-C245-AD29-2E2DE39E9402}"/>
              </a:ext>
            </a:extLst>
          </p:cNvPr>
          <p:cNvSpPr>
            <a:spLocks noGrp="1"/>
          </p:cNvSpPr>
          <p:nvPr>
            <p:ph type="dt" sz="half" idx="10"/>
          </p:nvPr>
        </p:nvSpPr>
        <p:spPr/>
        <p:txBody>
          <a:bodyPr/>
          <a:lstStyle/>
          <a:p>
            <a:fld id="{72943266-3817-4BE2-95F3-27F9865E516C}" type="datetimeFigureOut">
              <a:rPr lang="sv-SE" smtClean="0"/>
              <a:t>2023-11-07</a:t>
            </a:fld>
            <a:endParaRPr lang="sv-SE"/>
          </a:p>
        </p:txBody>
      </p:sp>
      <p:sp>
        <p:nvSpPr>
          <p:cNvPr id="5" name="Platshållare för sidfot 4">
            <a:extLst>
              <a:ext uri="{FF2B5EF4-FFF2-40B4-BE49-F238E27FC236}">
                <a16:creationId xmlns:a16="http://schemas.microsoft.com/office/drawing/2014/main" id="{D18E73DB-003B-6C8B-62D6-AE438C8EA8F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59BB4E-05C0-9095-9496-722B2D155921}"/>
              </a:ext>
            </a:extLst>
          </p:cNvPr>
          <p:cNvSpPr>
            <a:spLocks noGrp="1"/>
          </p:cNvSpPr>
          <p:nvPr>
            <p:ph type="sldNum" sz="quarter" idx="12"/>
          </p:nvPr>
        </p:nvSpPr>
        <p:spPr/>
        <p:txBody>
          <a:bodyPr/>
          <a:lstStyle/>
          <a:p>
            <a:fld id="{341019CC-FEF4-45DF-9FF6-52F77C16F896}" type="slidenum">
              <a:rPr lang="sv-SE" smtClean="0"/>
              <a:t>‹#›</a:t>
            </a:fld>
            <a:endParaRPr lang="sv-SE"/>
          </a:p>
        </p:txBody>
      </p:sp>
    </p:spTree>
    <p:extLst>
      <p:ext uri="{BB962C8B-B14F-4D97-AF65-F5344CB8AC3E}">
        <p14:creationId xmlns:p14="http://schemas.microsoft.com/office/powerpoint/2010/main" val="27488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20F073D-DC50-62C6-94F3-CE1BA399BA8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B226511-5BA1-B2F7-B676-F1565277946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B9177F0-47A3-9152-BAF5-4C5D28705C01}"/>
              </a:ext>
            </a:extLst>
          </p:cNvPr>
          <p:cNvSpPr>
            <a:spLocks noGrp="1"/>
          </p:cNvSpPr>
          <p:nvPr>
            <p:ph type="dt" sz="half" idx="10"/>
          </p:nvPr>
        </p:nvSpPr>
        <p:spPr/>
        <p:txBody>
          <a:bodyPr/>
          <a:lstStyle/>
          <a:p>
            <a:fld id="{72943266-3817-4BE2-95F3-27F9865E516C}" type="datetimeFigureOut">
              <a:rPr lang="sv-SE" smtClean="0"/>
              <a:t>2023-11-07</a:t>
            </a:fld>
            <a:endParaRPr lang="sv-SE"/>
          </a:p>
        </p:txBody>
      </p:sp>
      <p:sp>
        <p:nvSpPr>
          <p:cNvPr id="5" name="Platshållare för sidfot 4">
            <a:extLst>
              <a:ext uri="{FF2B5EF4-FFF2-40B4-BE49-F238E27FC236}">
                <a16:creationId xmlns:a16="http://schemas.microsoft.com/office/drawing/2014/main" id="{ABD669C5-B447-92B7-6B91-2977B9CE1FA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B06174D-1D10-0D6C-E87F-55FA9BB684FD}"/>
              </a:ext>
            </a:extLst>
          </p:cNvPr>
          <p:cNvSpPr>
            <a:spLocks noGrp="1"/>
          </p:cNvSpPr>
          <p:nvPr>
            <p:ph type="sldNum" sz="quarter" idx="12"/>
          </p:nvPr>
        </p:nvSpPr>
        <p:spPr/>
        <p:txBody>
          <a:bodyPr/>
          <a:lstStyle/>
          <a:p>
            <a:fld id="{341019CC-FEF4-45DF-9FF6-52F77C16F896}" type="slidenum">
              <a:rPr lang="sv-SE" smtClean="0"/>
              <a:t>‹#›</a:t>
            </a:fld>
            <a:endParaRPr lang="sv-SE"/>
          </a:p>
        </p:txBody>
      </p:sp>
    </p:spTree>
    <p:extLst>
      <p:ext uri="{BB962C8B-B14F-4D97-AF65-F5344CB8AC3E}">
        <p14:creationId xmlns:p14="http://schemas.microsoft.com/office/powerpoint/2010/main" val="693513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11/7/2023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35378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11/7/2023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48162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11/7/2023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437149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11/7/2023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18959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11/7/2023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97353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11/7/2023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53609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11/7/2023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118808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11/7/2023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24590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E8E831-AA26-843F-AA0C-75D33DE7D1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6A65EE9-04C2-6C29-5690-509AB15BA1D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04303C2-D778-AF71-E2E9-537C8ED27A0D}"/>
              </a:ext>
            </a:extLst>
          </p:cNvPr>
          <p:cNvSpPr>
            <a:spLocks noGrp="1"/>
          </p:cNvSpPr>
          <p:nvPr>
            <p:ph type="dt" sz="half" idx="10"/>
          </p:nvPr>
        </p:nvSpPr>
        <p:spPr/>
        <p:txBody>
          <a:bodyPr/>
          <a:lstStyle/>
          <a:p>
            <a:fld id="{72943266-3817-4BE2-95F3-27F9865E516C}" type="datetimeFigureOut">
              <a:rPr lang="sv-SE" smtClean="0"/>
              <a:t>2023-11-07</a:t>
            </a:fld>
            <a:endParaRPr lang="sv-SE"/>
          </a:p>
        </p:txBody>
      </p:sp>
      <p:sp>
        <p:nvSpPr>
          <p:cNvPr id="5" name="Platshållare för sidfot 4">
            <a:extLst>
              <a:ext uri="{FF2B5EF4-FFF2-40B4-BE49-F238E27FC236}">
                <a16:creationId xmlns:a16="http://schemas.microsoft.com/office/drawing/2014/main" id="{8D7F90CC-8E56-B7D5-6B58-0A0F0C19B4D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F8D116B-126E-F786-949D-258E12C839DB}"/>
              </a:ext>
            </a:extLst>
          </p:cNvPr>
          <p:cNvSpPr>
            <a:spLocks noGrp="1"/>
          </p:cNvSpPr>
          <p:nvPr>
            <p:ph type="sldNum" sz="quarter" idx="12"/>
          </p:nvPr>
        </p:nvSpPr>
        <p:spPr/>
        <p:txBody>
          <a:bodyPr/>
          <a:lstStyle/>
          <a:p>
            <a:fld id="{341019CC-FEF4-45DF-9FF6-52F77C16F896}" type="slidenum">
              <a:rPr lang="sv-SE" smtClean="0"/>
              <a:t>‹#›</a:t>
            </a:fld>
            <a:endParaRPr lang="sv-SE"/>
          </a:p>
        </p:txBody>
      </p:sp>
    </p:spTree>
    <p:extLst>
      <p:ext uri="{BB962C8B-B14F-4D97-AF65-F5344CB8AC3E}">
        <p14:creationId xmlns:p14="http://schemas.microsoft.com/office/powerpoint/2010/main" val="4108899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11/7/2023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10210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11/7/2023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11472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11/7/2023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50766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4561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3861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3121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0675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tint val="75000"/>
                  </a:prstClr>
                </a:solidFill>
              </a:rPr>
              <a:pPr/>
              <a:t>11/7/2023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5866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tint val="75000"/>
                  </a:prstClr>
                </a:solidFill>
              </a:rPr>
              <a:pPr/>
              <a:t>11/7/2023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0573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black">
                    <a:tint val="75000"/>
                  </a:prstClr>
                </a:solidFill>
              </a:rPr>
              <a:pPr/>
              <a:t>11/7/2023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489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636C18-6E05-1108-8DE1-879DF6A278C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09BA043-9414-3C56-6439-4709CD3BC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65AFF26-6563-D395-7BA3-4E8A45D31566}"/>
              </a:ext>
            </a:extLst>
          </p:cNvPr>
          <p:cNvSpPr>
            <a:spLocks noGrp="1"/>
          </p:cNvSpPr>
          <p:nvPr>
            <p:ph type="dt" sz="half" idx="10"/>
          </p:nvPr>
        </p:nvSpPr>
        <p:spPr/>
        <p:txBody>
          <a:bodyPr/>
          <a:lstStyle/>
          <a:p>
            <a:fld id="{72943266-3817-4BE2-95F3-27F9865E516C}" type="datetimeFigureOut">
              <a:rPr lang="sv-SE" smtClean="0"/>
              <a:t>2023-11-07</a:t>
            </a:fld>
            <a:endParaRPr lang="sv-SE"/>
          </a:p>
        </p:txBody>
      </p:sp>
      <p:sp>
        <p:nvSpPr>
          <p:cNvPr id="5" name="Platshållare för sidfot 4">
            <a:extLst>
              <a:ext uri="{FF2B5EF4-FFF2-40B4-BE49-F238E27FC236}">
                <a16:creationId xmlns:a16="http://schemas.microsoft.com/office/drawing/2014/main" id="{214B74A1-4350-04EE-D385-91EBEF03D3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370D56-8181-D301-6728-A5B624851A89}"/>
              </a:ext>
            </a:extLst>
          </p:cNvPr>
          <p:cNvSpPr>
            <a:spLocks noGrp="1"/>
          </p:cNvSpPr>
          <p:nvPr>
            <p:ph type="sldNum" sz="quarter" idx="12"/>
          </p:nvPr>
        </p:nvSpPr>
        <p:spPr/>
        <p:txBody>
          <a:bodyPr/>
          <a:lstStyle/>
          <a:p>
            <a:fld id="{341019CC-FEF4-45DF-9FF6-52F77C16F896}" type="slidenum">
              <a:rPr lang="sv-SE" smtClean="0"/>
              <a:t>‹#›</a:t>
            </a:fld>
            <a:endParaRPr lang="sv-SE"/>
          </a:p>
        </p:txBody>
      </p:sp>
    </p:spTree>
    <p:extLst>
      <p:ext uri="{BB962C8B-B14F-4D97-AF65-F5344CB8AC3E}">
        <p14:creationId xmlns:p14="http://schemas.microsoft.com/office/powerpoint/2010/main" val="426420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606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293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190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085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470A8B-4635-9143-5DB0-D4B6958F21F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A7FEF08-EB45-619F-2891-F0F5D67CC55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4A6DB10-1E7C-024B-DDDE-019A35A31C3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26C9943-0DD6-C3C0-3206-D962AFD9E774}"/>
              </a:ext>
            </a:extLst>
          </p:cNvPr>
          <p:cNvSpPr>
            <a:spLocks noGrp="1"/>
          </p:cNvSpPr>
          <p:nvPr>
            <p:ph type="dt" sz="half" idx="10"/>
          </p:nvPr>
        </p:nvSpPr>
        <p:spPr/>
        <p:txBody>
          <a:bodyPr/>
          <a:lstStyle/>
          <a:p>
            <a:fld id="{72943266-3817-4BE2-95F3-27F9865E516C}" type="datetimeFigureOut">
              <a:rPr lang="sv-SE" smtClean="0"/>
              <a:t>2023-11-07</a:t>
            </a:fld>
            <a:endParaRPr lang="sv-SE"/>
          </a:p>
        </p:txBody>
      </p:sp>
      <p:sp>
        <p:nvSpPr>
          <p:cNvPr id="6" name="Platshållare för sidfot 5">
            <a:extLst>
              <a:ext uri="{FF2B5EF4-FFF2-40B4-BE49-F238E27FC236}">
                <a16:creationId xmlns:a16="http://schemas.microsoft.com/office/drawing/2014/main" id="{917F930B-1C4C-3E52-02AF-C64E77A09F0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DA6DC33-EEDF-315E-ABF5-FB02D641DA09}"/>
              </a:ext>
            </a:extLst>
          </p:cNvPr>
          <p:cNvSpPr>
            <a:spLocks noGrp="1"/>
          </p:cNvSpPr>
          <p:nvPr>
            <p:ph type="sldNum" sz="quarter" idx="12"/>
          </p:nvPr>
        </p:nvSpPr>
        <p:spPr/>
        <p:txBody>
          <a:bodyPr/>
          <a:lstStyle/>
          <a:p>
            <a:fld id="{341019CC-FEF4-45DF-9FF6-52F77C16F896}" type="slidenum">
              <a:rPr lang="sv-SE" smtClean="0"/>
              <a:t>‹#›</a:t>
            </a:fld>
            <a:endParaRPr lang="sv-SE"/>
          </a:p>
        </p:txBody>
      </p:sp>
    </p:spTree>
    <p:extLst>
      <p:ext uri="{BB962C8B-B14F-4D97-AF65-F5344CB8AC3E}">
        <p14:creationId xmlns:p14="http://schemas.microsoft.com/office/powerpoint/2010/main" val="44029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D7AEE1-6E6A-B7FD-96D7-F6CBB88A601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3F437F9-AEBF-8726-DBAC-0B3B7190AB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4FBFBFF-E691-00BC-7803-4DB319E8CDC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6F766D7-8B35-A852-35F0-A0D7D471EF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140C37F-9640-7A78-9892-452A3766A9F4}"/>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0733B85-AE65-8ED2-0898-DCDB301C1878}"/>
              </a:ext>
            </a:extLst>
          </p:cNvPr>
          <p:cNvSpPr>
            <a:spLocks noGrp="1"/>
          </p:cNvSpPr>
          <p:nvPr>
            <p:ph type="dt" sz="half" idx="10"/>
          </p:nvPr>
        </p:nvSpPr>
        <p:spPr/>
        <p:txBody>
          <a:bodyPr/>
          <a:lstStyle/>
          <a:p>
            <a:fld id="{72943266-3817-4BE2-95F3-27F9865E516C}" type="datetimeFigureOut">
              <a:rPr lang="sv-SE" smtClean="0"/>
              <a:t>2023-11-07</a:t>
            </a:fld>
            <a:endParaRPr lang="sv-SE"/>
          </a:p>
        </p:txBody>
      </p:sp>
      <p:sp>
        <p:nvSpPr>
          <p:cNvPr id="8" name="Platshållare för sidfot 7">
            <a:extLst>
              <a:ext uri="{FF2B5EF4-FFF2-40B4-BE49-F238E27FC236}">
                <a16:creationId xmlns:a16="http://schemas.microsoft.com/office/drawing/2014/main" id="{2C0E8028-D894-0DA5-5AC6-440BA15B0F0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8754D6F-8AB9-C440-DC31-BDFCAE0B6CDD}"/>
              </a:ext>
            </a:extLst>
          </p:cNvPr>
          <p:cNvSpPr>
            <a:spLocks noGrp="1"/>
          </p:cNvSpPr>
          <p:nvPr>
            <p:ph type="sldNum" sz="quarter" idx="12"/>
          </p:nvPr>
        </p:nvSpPr>
        <p:spPr/>
        <p:txBody>
          <a:bodyPr/>
          <a:lstStyle/>
          <a:p>
            <a:fld id="{341019CC-FEF4-45DF-9FF6-52F77C16F896}" type="slidenum">
              <a:rPr lang="sv-SE" smtClean="0"/>
              <a:t>‹#›</a:t>
            </a:fld>
            <a:endParaRPr lang="sv-SE"/>
          </a:p>
        </p:txBody>
      </p:sp>
    </p:spTree>
    <p:extLst>
      <p:ext uri="{BB962C8B-B14F-4D97-AF65-F5344CB8AC3E}">
        <p14:creationId xmlns:p14="http://schemas.microsoft.com/office/powerpoint/2010/main" val="362337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3E1E10-2488-1342-E766-8BDE68EDACD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191483C-0CD6-C3EE-708F-B63C1596EE2B}"/>
              </a:ext>
            </a:extLst>
          </p:cNvPr>
          <p:cNvSpPr>
            <a:spLocks noGrp="1"/>
          </p:cNvSpPr>
          <p:nvPr>
            <p:ph type="dt" sz="half" idx="10"/>
          </p:nvPr>
        </p:nvSpPr>
        <p:spPr/>
        <p:txBody>
          <a:bodyPr/>
          <a:lstStyle/>
          <a:p>
            <a:fld id="{72943266-3817-4BE2-95F3-27F9865E516C}" type="datetimeFigureOut">
              <a:rPr lang="sv-SE" smtClean="0"/>
              <a:t>2023-11-07</a:t>
            </a:fld>
            <a:endParaRPr lang="sv-SE"/>
          </a:p>
        </p:txBody>
      </p:sp>
      <p:sp>
        <p:nvSpPr>
          <p:cNvPr id="4" name="Platshållare för sidfot 3">
            <a:extLst>
              <a:ext uri="{FF2B5EF4-FFF2-40B4-BE49-F238E27FC236}">
                <a16:creationId xmlns:a16="http://schemas.microsoft.com/office/drawing/2014/main" id="{F9DF4FEA-7BBF-2A84-F0BE-1E6FA1A91FB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5801B3FD-135D-B048-5D2A-A9931C924032}"/>
              </a:ext>
            </a:extLst>
          </p:cNvPr>
          <p:cNvSpPr>
            <a:spLocks noGrp="1"/>
          </p:cNvSpPr>
          <p:nvPr>
            <p:ph type="sldNum" sz="quarter" idx="12"/>
          </p:nvPr>
        </p:nvSpPr>
        <p:spPr/>
        <p:txBody>
          <a:bodyPr/>
          <a:lstStyle/>
          <a:p>
            <a:fld id="{341019CC-FEF4-45DF-9FF6-52F77C16F896}" type="slidenum">
              <a:rPr lang="sv-SE" smtClean="0"/>
              <a:t>‹#›</a:t>
            </a:fld>
            <a:endParaRPr lang="sv-SE"/>
          </a:p>
        </p:txBody>
      </p:sp>
    </p:spTree>
    <p:extLst>
      <p:ext uri="{BB962C8B-B14F-4D97-AF65-F5344CB8AC3E}">
        <p14:creationId xmlns:p14="http://schemas.microsoft.com/office/powerpoint/2010/main" val="214622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3C725D-3137-1579-C28B-6D5B2947CA5D}"/>
              </a:ext>
            </a:extLst>
          </p:cNvPr>
          <p:cNvSpPr>
            <a:spLocks noGrp="1"/>
          </p:cNvSpPr>
          <p:nvPr>
            <p:ph type="dt" sz="half" idx="10"/>
          </p:nvPr>
        </p:nvSpPr>
        <p:spPr/>
        <p:txBody>
          <a:bodyPr/>
          <a:lstStyle/>
          <a:p>
            <a:fld id="{72943266-3817-4BE2-95F3-27F9865E516C}" type="datetimeFigureOut">
              <a:rPr lang="sv-SE" smtClean="0"/>
              <a:t>2023-11-07</a:t>
            </a:fld>
            <a:endParaRPr lang="sv-SE"/>
          </a:p>
        </p:txBody>
      </p:sp>
      <p:sp>
        <p:nvSpPr>
          <p:cNvPr id="3" name="Platshållare för sidfot 2">
            <a:extLst>
              <a:ext uri="{FF2B5EF4-FFF2-40B4-BE49-F238E27FC236}">
                <a16:creationId xmlns:a16="http://schemas.microsoft.com/office/drawing/2014/main" id="{C5F95716-1258-C1C9-A75C-F4B925A3CFC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8C93BEB-94A3-A310-19AC-DD85354FC43C}"/>
              </a:ext>
            </a:extLst>
          </p:cNvPr>
          <p:cNvSpPr>
            <a:spLocks noGrp="1"/>
          </p:cNvSpPr>
          <p:nvPr>
            <p:ph type="sldNum" sz="quarter" idx="12"/>
          </p:nvPr>
        </p:nvSpPr>
        <p:spPr/>
        <p:txBody>
          <a:bodyPr/>
          <a:lstStyle/>
          <a:p>
            <a:fld id="{341019CC-FEF4-45DF-9FF6-52F77C16F896}" type="slidenum">
              <a:rPr lang="sv-SE" smtClean="0"/>
              <a:t>‹#›</a:t>
            </a:fld>
            <a:endParaRPr lang="sv-SE"/>
          </a:p>
        </p:txBody>
      </p:sp>
    </p:spTree>
    <p:extLst>
      <p:ext uri="{BB962C8B-B14F-4D97-AF65-F5344CB8AC3E}">
        <p14:creationId xmlns:p14="http://schemas.microsoft.com/office/powerpoint/2010/main" val="369137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A30107-0DB0-C565-11E4-5DA76B4A628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F974CDE-6E01-4E25-9917-B0FAEC7EB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AFEA89F-255A-F3D7-0BFF-81D3D307C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21FF9DF-8ACF-82B4-6B90-99EC032EE837}"/>
              </a:ext>
            </a:extLst>
          </p:cNvPr>
          <p:cNvSpPr>
            <a:spLocks noGrp="1"/>
          </p:cNvSpPr>
          <p:nvPr>
            <p:ph type="dt" sz="half" idx="10"/>
          </p:nvPr>
        </p:nvSpPr>
        <p:spPr/>
        <p:txBody>
          <a:bodyPr/>
          <a:lstStyle/>
          <a:p>
            <a:fld id="{72943266-3817-4BE2-95F3-27F9865E516C}" type="datetimeFigureOut">
              <a:rPr lang="sv-SE" smtClean="0"/>
              <a:t>2023-11-07</a:t>
            </a:fld>
            <a:endParaRPr lang="sv-SE"/>
          </a:p>
        </p:txBody>
      </p:sp>
      <p:sp>
        <p:nvSpPr>
          <p:cNvPr id="6" name="Platshållare för sidfot 5">
            <a:extLst>
              <a:ext uri="{FF2B5EF4-FFF2-40B4-BE49-F238E27FC236}">
                <a16:creationId xmlns:a16="http://schemas.microsoft.com/office/drawing/2014/main" id="{142B9DED-7BAF-95F4-3960-A0B51A9562E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30EC51E-B770-CF85-ADEC-0ECC74246BDD}"/>
              </a:ext>
            </a:extLst>
          </p:cNvPr>
          <p:cNvSpPr>
            <a:spLocks noGrp="1"/>
          </p:cNvSpPr>
          <p:nvPr>
            <p:ph type="sldNum" sz="quarter" idx="12"/>
          </p:nvPr>
        </p:nvSpPr>
        <p:spPr/>
        <p:txBody>
          <a:bodyPr/>
          <a:lstStyle/>
          <a:p>
            <a:fld id="{341019CC-FEF4-45DF-9FF6-52F77C16F896}" type="slidenum">
              <a:rPr lang="sv-SE" smtClean="0"/>
              <a:t>‹#›</a:t>
            </a:fld>
            <a:endParaRPr lang="sv-SE"/>
          </a:p>
        </p:txBody>
      </p:sp>
    </p:spTree>
    <p:extLst>
      <p:ext uri="{BB962C8B-B14F-4D97-AF65-F5344CB8AC3E}">
        <p14:creationId xmlns:p14="http://schemas.microsoft.com/office/powerpoint/2010/main" val="169338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10E1CB-F2BF-84E3-BAD0-367A163A1F5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E1AB65D-EB93-46F3-276C-B3864822BB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4746A983-910F-D130-7A1E-C5AE9BAEF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FAF4B6F-AE6F-3A99-7A20-8B61E611FCF8}"/>
              </a:ext>
            </a:extLst>
          </p:cNvPr>
          <p:cNvSpPr>
            <a:spLocks noGrp="1"/>
          </p:cNvSpPr>
          <p:nvPr>
            <p:ph type="dt" sz="half" idx="10"/>
          </p:nvPr>
        </p:nvSpPr>
        <p:spPr/>
        <p:txBody>
          <a:bodyPr/>
          <a:lstStyle/>
          <a:p>
            <a:fld id="{72943266-3817-4BE2-95F3-27F9865E516C}" type="datetimeFigureOut">
              <a:rPr lang="sv-SE" smtClean="0"/>
              <a:t>2023-11-07</a:t>
            </a:fld>
            <a:endParaRPr lang="sv-SE"/>
          </a:p>
        </p:txBody>
      </p:sp>
      <p:sp>
        <p:nvSpPr>
          <p:cNvPr id="6" name="Platshållare för sidfot 5">
            <a:extLst>
              <a:ext uri="{FF2B5EF4-FFF2-40B4-BE49-F238E27FC236}">
                <a16:creationId xmlns:a16="http://schemas.microsoft.com/office/drawing/2014/main" id="{B67387CB-17BE-9BAF-69DB-F95D9C3EBC9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2D96476-D1F2-4955-8E22-A0FC5F97A932}"/>
              </a:ext>
            </a:extLst>
          </p:cNvPr>
          <p:cNvSpPr>
            <a:spLocks noGrp="1"/>
          </p:cNvSpPr>
          <p:nvPr>
            <p:ph type="sldNum" sz="quarter" idx="12"/>
          </p:nvPr>
        </p:nvSpPr>
        <p:spPr/>
        <p:txBody>
          <a:bodyPr/>
          <a:lstStyle/>
          <a:p>
            <a:fld id="{341019CC-FEF4-45DF-9FF6-52F77C16F896}" type="slidenum">
              <a:rPr lang="sv-SE" smtClean="0"/>
              <a:t>‹#›</a:t>
            </a:fld>
            <a:endParaRPr lang="sv-SE"/>
          </a:p>
        </p:txBody>
      </p:sp>
    </p:spTree>
    <p:extLst>
      <p:ext uri="{BB962C8B-B14F-4D97-AF65-F5344CB8AC3E}">
        <p14:creationId xmlns:p14="http://schemas.microsoft.com/office/powerpoint/2010/main" val="3250181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41BF5E2-302E-1A98-D967-F28D1DE8B1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513B191-FDF6-3AB3-BEF0-C8B9EC6087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F0CCB09-189F-D670-E92D-1EE24E3F6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43266-3817-4BE2-95F3-27F9865E516C}" type="datetimeFigureOut">
              <a:rPr lang="sv-SE" smtClean="0"/>
              <a:t>2023-11-07</a:t>
            </a:fld>
            <a:endParaRPr lang="sv-SE"/>
          </a:p>
        </p:txBody>
      </p:sp>
      <p:sp>
        <p:nvSpPr>
          <p:cNvPr id="5" name="Platshållare för sidfot 4">
            <a:extLst>
              <a:ext uri="{FF2B5EF4-FFF2-40B4-BE49-F238E27FC236}">
                <a16:creationId xmlns:a16="http://schemas.microsoft.com/office/drawing/2014/main" id="{906BFA78-DB94-8A0C-50FB-11C6F1E88E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FDAEF45-A8E3-105F-B562-6C45015E07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019CC-FEF4-45DF-9FF6-52F77C16F896}" type="slidenum">
              <a:rPr lang="sv-SE" smtClean="0"/>
              <a:t>‹#›</a:t>
            </a:fld>
            <a:endParaRPr lang="sv-SE"/>
          </a:p>
        </p:txBody>
      </p:sp>
    </p:spTree>
    <p:extLst>
      <p:ext uri="{BB962C8B-B14F-4D97-AF65-F5344CB8AC3E}">
        <p14:creationId xmlns:p14="http://schemas.microsoft.com/office/powerpoint/2010/main" val="882464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11/7/2023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544442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8A87A34-81AB-432B-8DAE-1953F412C126}" type="datetimeFigureOut">
              <a:rPr lang="en-US" smtClean="0">
                <a:solidFill>
                  <a:prstClr val="black">
                    <a:tint val="75000"/>
                  </a:prstClr>
                </a:solidFill>
              </a:rPr>
              <a:pPr defTabSz="457200"/>
              <a:t>11/7/2023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D22F896-40B5-4ADD-8801-0D06FADFA095}"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790009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pccs.police.uk/media/6000/pccs-ethical-framework2014.pdf" TargetMode="External"/><Relationship Id="rId2" Type="http://schemas.openxmlformats.org/officeDocument/2006/relationships/hyperlink" Target="https://doi.org/10.3390/jpm12061011" TargetMode="External"/><Relationship Id="rId1" Type="http://schemas.openxmlformats.org/officeDocument/2006/relationships/slideLayout" Target="../slideLayouts/slideLayout2.xml"/><Relationship Id="rId4" Type="http://schemas.openxmlformats.org/officeDocument/2006/relationships/hyperlink" Target="https://studylib.net/doc/18369976/principles-of-healthcare-ethic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FB2D26E-FBAE-45B8-B0F6-80E4ABDEC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4" name="Rectangle 43">
            <a:extLst>
              <a:ext uri="{FF2B5EF4-FFF2-40B4-BE49-F238E27FC236}">
                <a16:creationId xmlns:a16="http://schemas.microsoft.com/office/drawing/2014/main" id="{23442A66-721F-4552-A3AD-3A2215F0C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46" name="Rectangle 45">
            <a:extLst>
              <a:ext uri="{FF2B5EF4-FFF2-40B4-BE49-F238E27FC236}">
                <a16:creationId xmlns:a16="http://schemas.microsoft.com/office/drawing/2014/main" id="{67EA5288-5BEB-4C44-949A-ED209FE21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7" name="Rubrik 36">
            <a:extLst>
              <a:ext uri="{FF2B5EF4-FFF2-40B4-BE49-F238E27FC236}">
                <a16:creationId xmlns:a16="http://schemas.microsoft.com/office/drawing/2014/main" id="{F241EB60-5ED4-4D54-97A6-306A9D17AF79}"/>
              </a:ext>
            </a:extLst>
          </p:cNvPr>
          <p:cNvSpPr>
            <a:spLocks noGrp="1"/>
          </p:cNvSpPr>
          <p:nvPr>
            <p:ph type="title"/>
          </p:nvPr>
        </p:nvSpPr>
        <p:spPr>
          <a:xfrm>
            <a:off x="910098" y="825910"/>
            <a:ext cx="3628103" cy="6499123"/>
          </a:xfrm>
        </p:spPr>
        <p:txBody>
          <a:bodyPr vert="horz" lIns="91440" tIns="45720" rIns="91440" bIns="45720" rtlCol="0" anchor="b">
            <a:normAutofit fontScale="90000"/>
          </a:bodyPr>
          <a:lstStyle/>
          <a:p>
            <a:pPr algn="ctr"/>
            <a:br>
              <a:rPr lang="en-US" sz="4000" b="1" kern="1200" cap="all" spc="300" baseline="0" dirty="0">
                <a:solidFill>
                  <a:schemeClr val="tx2"/>
                </a:solidFill>
                <a:cs typeface="Calibri Light" panose="020F0302020204030204" pitchFamily="34" charset="0"/>
              </a:rPr>
            </a:br>
            <a:br>
              <a:rPr lang="en-US" sz="4000" b="1" cap="all" spc="300" dirty="0">
                <a:cs typeface="Calibri Light" panose="020F0302020204030204" pitchFamily="34" charset="0"/>
              </a:rPr>
            </a:br>
            <a:r>
              <a:rPr lang="en-US" sz="4000" b="1" kern="1200" cap="all" spc="300" baseline="0" dirty="0">
                <a:solidFill>
                  <a:schemeClr val="tx2"/>
                </a:solidFill>
                <a:cs typeface="Calibri Light" panose="020F0302020204030204" pitchFamily="34" charset="0"/>
              </a:rPr>
              <a:t>PERSON-CENTERED CARE</a:t>
            </a:r>
            <a:br>
              <a:rPr lang="en-US" b="1" kern="1200" cap="all" spc="300" baseline="0" dirty="0">
                <a:solidFill>
                  <a:schemeClr val="tx2"/>
                </a:solidFill>
                <a:cs typeface="Calibri Light" panose="020F0302020204030204" pitchFamily="34" charset="0"/>
              </a:rPr>
            </a:br>
            <a:br>
              <a:rPr lang="en-US" b="1" kern="1200" cap="all" spc="300" baseline="0" dirty="0">
                <a:solidFill>
                  <a:schemeClr val="tx2"/>
                </a:solidFill>
                <a:cs typeface="Calibri Light" panose="020F0302020204030204" pitchFamily="34" charset="0"/>
              </a:rPr>
            </a:br>
            <a:r>
              <a:rPr lang="en-US" sz="2200" dirty="0">
                <a:latin typeface="Calibri" pitchFamily="34" charset="0"/>
                <a:cs typeface="Calibri" pitchFamily="34" charset="0"/>
              </a:rPr>
              <a:t>ETHICAL AND LEGAL ASPECTS FOR PCC </a:t>
            </a:r>
            <a:br>
              <a:rPr lang="en-US" sz="2200" dirty="0">
                <a:latin typeface="Calibri" pitchFamily="34" charset="0"/>
                <a:cs typeface="Calibri" pitchFamily="34" charset="0"/>
              </a:rPr>
            </a:br>
            <a:r>
              <a:rPr lang="en-US" sz="2200" dirty="0">
                <a:latin typeface="Calibri" pitchFamily="34" charset="0"/>
                <a:cs typeface="Calibri" pitchFamily="34" charset="0"/>
              </a:rPr>
              <a:t>IN RELATION TO NDDS</a:t>
            </a:r>
            <a:br>
              <a:rPr lang="en-US" sz="2200" dirty="0">
                <a:latin typeface="Calibri" pitchFamily="34" charset="0"/>
                <a:cs typeface="Calibri" pitchFamily="34" charset="0"/>
              </a:rPr>
            </a:br>
            <a:r>
              <a:rPr lang="en-US" sz="2200" dirty="0">
                <a:latin typeface="Calibri" pitchFamily="34" charset="0"/>
                <a:cs typeface="Calibri" pitchFamily="34" charset="0"/>
              </a:rPr>
              <a:t>PART II</a:t>
            </a:r>
            <a:br>
              <a:rPr lang="en-US" b="1" dirty="0">
                <a:latin typeface="Calibri" pitchFamily="34" charset="0"/>
                <a:cs typeface="Calibri" pitchFamily="34" charset="0"/>
              </a:rPr>
            </a:br>
            <a:br>
              <a:rPr lang="en-US" b="1" kern="1200" cap="all" spc="300" baseline="0" dirty="0">
                <a:solidFill>
                  <a:schemeClr val="tx2"/>
                </a:solidFill>
                <a:cs typeface="Calibri Light" panose="020F0302020204030204" pitchFamily="34" charset="0"/>
              </a:rPr>
            </a:br>
            <a:br>
              <a:rPr lang="en-US" b="1" kern="1200" cap="all" spc="300" baseline="0" dirty="0">
                <a:solidFill>
                  <a:schemeClr val="tx2"/>
                </a:solidFill>
                <a:cs typeface="Calibri Light" panose="020F0302020204030204" pitchFamily="34" charset="0"/>
              </a:rPr>
            </a:br>
            <a:br>
              <a:rPr lang="en-US" sz="2400" kern="1200" cap="all" spc="300" dirty="0">
                <a:solidFill>
                  <a:schemeClr val="tx2"/>
                </a:solidFill>
                <a:cs typeface="Calibri Light" panose="020F0302020204030204" pitchFamily="34" charset="0"/>
              </a:rPr>
            </a:br>
            <a:br>
              <a:rPr lang="en-US" sz="4400" b="1" cap="all" spc="300" dirty="0">
                <a:latin typeface="Calibri Light" panose="020F0302020204030204" pitchFamily="34" charset="0"/>
                <a:cs typeface="Calibri Light" panose="020F0302020204030204" pitchFamily="34" charset="0"/>
              </a:rPr>
            </a:br>
            <a:br>
              <a:rPr lang="en-US" sz="4400" b="1" kern="1200" cap="all" spc="300" baseline="0" dirty="0">
                <a:solidFill>
                  <a:schemeClr val="tx2"/>
                </a:solidFill>
                <a:latin typeface="Calibri Light" panose="020F0302020204030204" pitchFamily="34" charset="0"/>
                <a:cs typeface="Calibri Light" panose="020F0302020204030204" pitchFamily="34" charset="0"/>
              </a:rPr>
            </a:br>
            <a:endParaRPr lang="en-US" sz="4400" b="1" kern="1200" cap="all" spc="300" baseline="0" dirty="0">
              <a:solidFill>
                <a:schemeClr val="tx2"/>
              </a:solidFill>
              <a:latin typeface="Calibri Light" panose="020F0302020204030204" pitchFamily="34" charset="0"/>
              <a:cs typeface="Calibri Light" panose="020F0302020204030204" pitchFamily="34" charset="0"/>
            </a:endParaRPr>
          </a:p>
        </p:txBody>
      </p:sp>
      <p:pic>
        <p:nvPicPr>
          <p:cNvPr id="38" name="Bildobjekt 37">
            <a:extLst>
              <a:ext uri="{FF2B5EF4-FFF2-40B4-BE49-F238E27FC236}">
                <a16:creationId xmlns:a16="http://schemas.microsoft.com/office/drawing/2014/main" id="{D5F38367-1C2C-1A3B-00C6-0704761279F2}"/>
              </a:ext>
            </a:extLst>
          </p:cNvPr>
          <p:cNvPicPr>
            <a:picLocks noChangeAspect="1"/>
          </p:cNvPicPr>
          <p:nvPr/>
        </p:nvPicPr>
        <p:blipFill>
          <a:blip r:embed="rId3"/>
          <a:stretch>
            <a:fillRect/>
          </a:stretch>
        </p:blipFill>
        <p:spPr>
          <a:xfrm>
            <a:off x="2117382" y="4677327"/>
            <a:ext cx="1175436" cy="1430584"/>
          </a:xfrm>
          <a:prstGeom prst="rect">
            <a:avLst/>
          </a:prstGeom>
        </p:spPr>
      </p:pic>
      <p:pic>
        <p:nvPicPr>
          <p:cNvPr id="8" name="Picture 3" descr="E:\Neurocare projec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4205" y="5120981"/>
            <a:ext cx="1001223" cy="1001223"/>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4CA52B71-AAAB-D7A9-37FF-5A7044A3C7FB}"/>
              </a:ext>
            </a:extLst>
          </p:cNvPr>
          <p:cNvPicPr>
            <a:picLocks noChangeAspect="1"/>
          </p:cNvPicPr>
          <p:nvPr/>
        </p:nvPicPr>
        <p:blipFill>
          <a:blip r:embed="rId5"/>
          <a:stretch>
            <a:fillRect/>
          </a:stretch>
        </p:blipFill>
        <p:spPr>
          <a:xfrm>
            <a:off x="5410200" y="0"/>
            <a:ext cx="6778753" cy="6858000"/>
          </a:xfrm>
          <a:prstGeom prst="rect">
            <a:avLst/>
          </a:prstGeom>
        </p:spPr>
      </p:pic>
      <p:grpSp>
        <p:nvGrpSpPr>
          <p:cNvPr id="5" name="Group 6">
            <a:extLst>
              <a:ext uri="{FF2B5EF4-FFF2-40B4-BE49-F238E27FC236}">
                <a16:creationId xmlns:a16="http://schemas.microsoft.com/office/drawing/2014/main" id="{4A3FD8BE-7E57-BB59-4999-6A221A8097D9}"/>
              </a:ext>
            </a:extLst>
          </p:cNvPr>
          <p:cNvGrpSpPr/>
          <p:nvPr/>
        </p:nvGrpSpPr>
        <p:grpSpPr>
          <a:xfrm>
            <a:off x="5885303" y="6060115"/>
            <a:ext cx="5828546" cy="647837"/>
            <a:chOff x="1230612" y="9750059"/>
            <a:chExt cx="5852294" cy="633095"/>
          </a:xfrm>
          <a:solidFill>
            <a:schemeClr val="bg2"/>
          </a:solidFill>
        </p:grpSpPr>
        <p:pic>
          <p:nvPicPr>
            <p:cNvPr id="6" name="Picture 7">
              <a:extLst>
                <a:ext uri="{FF2B5EF4-FFF2-40B4-BE49-F238E27FC236}">
                  <a16:creationId xmlns:a16="http://schemas.microsoft.com/office/drawing/2014/main" id="{0415A297-DAD7-DCB6-5DBE-DA7844A30E79}"/>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1230612" y="9750059"/>
              <a:ext cx="2218055" cy="633095"/>
            </a:xfrm>
            <a:prstGeom prst="rect">
              <a:avLst/>
            </a:prstGeom>
            <a:grpFill/>
            <a:ln>
              <a:solidFill>
                <a:schemeClr val="bg1"/>
              </a:solidFill>
            </a:ln>
          </p:spPr>
        </p:pic>
        <p:sp>
          <p:nvSpPr>
            <p:cNvPr id="7" name="TextBox 8">
              <a:extLst>
                <a:ext uri="{FF2B5EF4-FFF2-40B4-BE49-F238E27FC236}">
                  <a16:creationId xmlns:a16="http://schemas.microsoft.com/office/drawing/2014/main" id="{66082313-30AF-DB60-F620-0DE73F346DCA}"/>
                </a:ext>
              </a:extLst>
            </p:cNvPr>
            <p:cNvSpPr txBox="1"/>
            <p:nvPr userDrawn="1"/>
          </p:nvSpPr>
          <p:spPr>
            <a:xfrm>
              <a:off x="3448667" y="9750059"/>
              <a:ext cx="3634239" cy="631623"/>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Gill Sans MT"/>
                  <a:ea typeface="+mn-ea"/>
                  <a:cs typeface="+mn-cs"/>
                </a:rPr>
                <a:t>Reference number: 618596-EPP-1-2020-1-SE-EPPKA2-CBHE-JP</a:t>
              </a:r>
              <a:br>
                <a:rPr kumimoji="0" lang="en-GB" sz="900" b="0" i="0" u="none" strike="noStrike" kern="1200" cap="none" spc="0" normalizeH="0" baseline="0" noProof="0" dirty="0">
                  <a:ln>
                    <a:noFill/>
                  </a:ln>
                  <a:noFill/>
                  <a:effectLst/>
                  <a:uLnTx/>
                  <a:uFillTx/>
                  <a:latin typeface="Gill Sans MT"/>
                  <a:ea typeface="+mn-ea"/>
                  <a:cs typeface="+mn-cs"/>
                </a:rPr>
              </a:br>
              <a:r>
                <a:rPr kumimoji="0" lang="en-GB" sz="900" b="0" i="0" u="none" strike="noStrike" kern="1200" cap="none" spc="0" normalizeH="0" baseline="0" noProof="0" dirty="0">
                  <a:ln>
                    <a:noFill/>
                  </a:ln>
                  <a:solidFill>
                    <a:prstClr val="black"/>
                  </a:solidFill>
                  <a:effectLst/>
                  <a:uLnTx/>
                  <a:uFillTx/>
                  <a:latin typeface="Gill Sans MT"/>
                  <a:ea typeface="+mn-ea"/>
                  <a:cs typeface="+mn-cs"/>
                </a:rPr>
                <a:t>This publication [communication] reflects the views only of the authors, and the Commission cannot be held responsible for any use, which may be made of the information contained therein.</a:t>
              </a:r>
            </a:p>
          </p:txBody>
        </p:sp>
      </p:grpSp>
      <p:sp>
        <p:nvSpPr>
          <p:cNvPr id="10" name="textruta 9">
            <a:extLst>
              <a:ext uri="{FF2B5EF4-FFF2-40B4-BE49-F238E27FC236}">
                <a16:creationId xmlns:a16="http://schemas.microsoft.com/office/drawing/2014/main" id="{AF932BF2-0C59-EE98-5610-5D34FEC7988D}"/>
              </a:ext>
            </a:extLst>
          </p:cNvPr>
          <p:cNvSpPr txBox="1"/>
          <p:nvPr/>
        </p:nvSpPr>
        <p:spPr>
          <a:xfrm>
            <a:off x="609600" y="6210834"/>
            <a:ext cx="423770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Gill Sans MT"/>
                <a:ea typeface="+mn-ea"/>
                <a:cs typeface="+mn-cs"/>
              </a:rPr>
              <a:t>D.A.R.K. </a:t>
            </a:r>
            <a:r>
              <a:rPr kumimoji="0" lang="en-US" b="0" i="0" u="none" strike="noStrike" kern="1200" cap="none" spc="0" normalizeH="0" baseline="0" noProof="0" dirty="0" err="1">
                <a:ln>
                  <a:noFill/>
                </a:ln>
                <a:solidFill>
                  <a:schemeClr val="bg1"/>
                </a:solidFill>
                <a:effectLst/>
                <a:uLnTx/>
                <a:uFillTx/>
                <a:latin typeface="Gill Sans MT"/>
                <a:ea typeface="+mn-ea"/>
                <a:cs typeface="+mn-cs"/>
              </a:rPr>
              <a:t>Dasanayaka</a:t>
            </a:r>
            <a:r>
              <a:rPr kumimoji="0" lang="en-US" b="0" i="0" u="none" strike="noStrike" kern="1200" cap="none" spc="0" normalizeH="0" baseline="0" noProof="0" dirty="0">
                <a:ln>
                  <a:noFill/>
                </a:ln>
                <a:solidFill>
                  <a:schemeClr val="bg1"/>
                </a:solidFill>
                <a:effectLst/>
                <a:uLnTx/>
                <a:uFillTx/>
                <a:latin typeface="Gill Sans MT"/>
                <a:ea typeface="+mn-ea"/>
                <a:cs typeface="+mn-cs"/>
              </a:rPr>
              <a:t>, Dept. of Physiotherapy, FAHS, </a:t>
            </a:r>
            <a:r>
              <a:rPr kumimoji="0" lang="en-US" b="0" i="0" u="none" strike="noStrike" kern="1200" cap="none" spc="0" normalizeH="0" baseline="0" noProof="0" dirty="0" err="1">
                <a:ln>
                  <a:noFill/>
                </a:ln>
                <a:solidFill>
                  <a:schemeClr val="bg1"/>
                </a:solidFill>
                <a:effectLst/>
                <a:uLnTx/>
                <a:uFillTx/>
                <a:latin typeface="Gill Sans MT"/>
                <a:ea typeface="+mn-ea"/>
                <a:cs typeface="+mn-cs"/>
              </a:rPr>
              <a:t>UoP</a:t>
            </a:r>
            <a:endParaRPr kumimoji="0" lang="en-US" sz="3200" b="0" i="0" u="none" strike="noStrike" kern="1200" cap="none" spc="0" normalizeH="0" baseline="0" noProof="0" dirty="0">
              <a:ln>
                <a:noFill/>
              </a:ln>
              <a:solidFill>
                <a:schemeClr val="bg1"/>
              </a:solidFill>
              <a:effectLst/>
              <a:uLnTx/>
              <a:uFillTx/>
              <a:latin typeface="Gill Sans MT"/>
              <a:ea typeface="+mn-ea"/>
              <a:cs typeface="+mn-cs"/>
            </a:endParaRPr>
          </a:p>
        </p:txBody>
      </p:sp>
    </p:spTree>
    <p:extLst>
      <p:ext uri="{BB962C8B-B14F-4D97-AF65-F5344CB8AC3E}">
        <p14:creationId xmlns:p14="http://schemas.microsoft.com/office/powerpoint/2010/main" val="249871189"/>
      </p:ext>
    </p:extLst>
  </p:cSld>
  <p:clrMapOvr>
    <a:masterClrMapping/>
  </p:clrMapOvr>
  <mc:AlternateContent xmlns:mc="http://schemas.openxmlformats.org/markup-compatibility/2006" xmlns:p14="http://schemas.microsoft.com/office/powerpoint/2010/main">
    <mc:Choice Requires="p14">
      <p:transition spd="slow" p14:dur="2000" advTm="34580"/>
    </mc:Choice>
    <mc:Fallback xmlns="">
      <p:transition spd="slow" advTm="345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637" y="855807"/>
            <a:ext cx="10515600" cy="4351338"/>
          </a:xfrm>
        </p:spPr>
        <p:txBody>
          <a:bodyPr>
            <a:normAutofit/>
          </a:bodyPr>
          <a:lstStyle/>
          <a:p>
            <a:r>
              <a:rPr lang="en-US" dirty="0"/>
              <a:t>The Protection of the Rights of Elders Act, No. 9 of 2000 (Sri Lanka)</a:t>
            </a:r>
          </a:p>
          <a:p>
            <a:r>
              <a:rPr lang="en-US" dirty="0"/>
              <a:t>PROTECTION OF THE RIGHTS OF ELDERS(AMENDMENT) ACT, No. 5 OF 2011</a:t>
            </a:r>
          </a:p>
          <a:p>
            <a:pPr lvl="1"/>
            <a:r>
              <a:rPr lang="en-US" sz="2800" dirty="0"/>
              <a:t>Elders should be benefited all the facilities, services and rights without considering there age </a:t>
            </a:r>
          </a:p>
          <a:p>
            <a:pPr lvl="1"/>
            <a:r>
              <a:rPr lang="en-US" sz="2800" dirty="0"/>
              <a:t>Have elderly people committee in each </a:t>
            </a:r>
            <a:r>
              <a:rPr lang="en-US" sz="2800" dirty="0" err="1"/>
              <a:t>Grama</a:t>
            </a:r>
            <a:r>
              <a:rPr lang="en-US" sz="2800" dirty="0"/>
              <a:t> </a:t>
            </a:r>
            <a:r>
              <a:rPr lang="en-US" sz="2800" dirty="0" err="1"/>
              <a:t>Niladhari</a:t>
            </a:r>
            <a:r>
              <a:rPr lang="en-US" sz="2800" dirty="0"/>
              <a:t>  Division</a:t>
            </a:r>
          </a:p>
          <a:p>
            <a:pPr lvl="1"/>
            <a:r>
              <a:rPr lang="en-US" sz="2800" dirty="0"/>
              <a:t>Have elderly ID cards</a:t>
            </a:r>
          </a:p>
        </p:txBody>
      </p:sp>
    </p:spTree>
    <p:extLst>
      <p:ext uri="{BB962C8B-B14F-4D97-AF65-F5344CB8AC3E}">
        <p14:creationId xmlns:p14="http://schemas.microsoft.com/office/powerpoint/2010/main" val="2735595437"/>
      </p:ext>
    </p:extLst>
  </p:cSld>
  <p:clrMapOvr>
    <a:masterClrMapping/>
  </p:clrMapOvr>
  <mc:AlternateContent xmlns:mc="http://schemas.openxmlformats.org/markup-compatibility/2006" xmlns:p14="http://schemas.microsoft.com/office/powerpoint/2010/main">
    <mc:Choice Requires="p14">
      <p:transition spd="slow" p14:dur="2000" advTm="216799"/>
    </mc:Choice>
    <mc:Fallback xmlns="">
      <p:transition spd="slow" advTm="21679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5D4C5996-A243-DCF8-4737-CAAD818DB68C}"/>
              </a:ext>
            </a:extLst>
          </p:cNvPr>
          <p:cNvSpPr>
            <a:spLocks noGrp="1"/>
          </p:cNvSpPr>
          <p:nvPr>
            <p:ph type="title"/>
          </p:nvPr>
        </p:nvSpPr>
        <p:spPr>
          <a:xfrm>
            <a:off x="666446" y="2371460"/>
            <a:ext cx="10039351" cy="1461778"/>
          </a:xfrm>
        </p:spPr>
        <p:txBody>
          <a:bodyPr>
            <a:noAutofit/>
          </a:bodyPr>
          <a:lstStyle/>
          <a:p>
            <a:pPr algn="ctr"/>
            <a:br>
              <a:rPr lang="en-US" sz="4000" b="1" dirty="0">
                <a:latin typeface="Times New Roman" panose="02020603050405020304" pitchFamily="18" charset="0"/>
                <a:ea typeface="Calibri" panose="020F0502020204030204" pitchFamily="34" charset="0"/>
                <a:cs typeface="Times New Roman" panose="02020603050405020304" pitchFamily="18" charset="0"/>
              </a:rPr>
            </a:br>
            <a:r>
              <a:rPr lang="en-US" sz="4000" b="1" dirty="0">
                <a:latin typeface="Times New Roman" panose="02020603050405020304" pitchFamily="18" charset="0"/>
                <a:ea typeface="Calibri" panose="020F0502020204030204" pitchFamily="34" charset="0"/>
                <a:cs typeface="Times New Roman" panose="02020603050405020304" pitchFamily="18" charset="0"/>
              </a:rPr>
              <a:t>Resolving of Ethical Dilemmas</a:t>
            </a:r>
            <a:br>
              <a:rPr lang="sv-SE" sz="4000" dirty="0">
                <a:latin typeface="Calibri" panose="020F0502020204030204" pitchFamily="34" charset="0"/>
                <a:ea typeface="Calibri" panose="020F0502020204030204" pitchFamily="34" charset="0"/>
                <a:cs typeface="Times New Roman" panose="02020603050405020304" pitchFamily="18" charset="0"/>
              </a:rPr>
            </a:br>
            <a:endParaRPr lang="sv-SE" sz="4000" dirty="0"/>
          </a:p>
        </p:txBody>
      </p:sp>
      <p:sp>
        <p:nvSpPr>
          <p:cNvPr id="24" name="Freeform: Shape 2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257044" y="5611660"/>
            <a:ext cx="11559539" cy="1110787"/>
            <a:chOff x="257044" y="5611660"/>
            <a:chExt cx="11559539" cy="111078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44" y="5740009"/>
              <a:ext cx="807081" cy="98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Neurocare projec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5797" y="5611660"/>
              <a:ext cx="1110786" cy="11107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0914177"/>
      </p:ext>
    </p:extLst>
  </p:cSld>
  <p:clrMapOvr>
    <a:masterClrMapping/>
  </p:clrMapOvr>
  <mc:AlternateContent xmlns:mc="http://schemas.openxmlformats.org/markup-compatibility/2006" xmlns:p14="http://schemas.microsoft.com/office/powerpoint/2010/main">
    <mc:Choice Requires="p14">
      <p:transition spd="slow" p14:dur="2000" advTm="29401"/>
    </mc:Choice>
    <mc:Fallback xmlns="">
      <p:transition spd="slow" advTm="2940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What is an ethical dilemma in PCC</a:t>
            </a:r>
            <a:br>
              <a:rPr lang="en-US" dirty="0">
                <a:latin typeface="+mn-lt"/>
              </a:rPr>
            </a:br>
            <a:endParaRPr lang="en-US" dirty="0">
              <a:latin typeface="+mn-lt"/>
            </a:endParaRPr>
          </a:p>
        </p:txBody>
      </p:sp>
      <p:sp>
        <p:nvSpPr>
          <p:cNvPr id="3" name="Content Placeholder 2"/>
          <p:cNvSpPr>
            <a:spLocks noGrp="1"/>
          </p:cNvSpPr>
          <p:nvPr>
            <p:ph idx="1"/>
          </p:nvPr>
        </p:nvSpPr>
        <p:spPr>
          <a:xfrm>
            <a:off x="838199" y="1510145"/>
            <a:ext cx="11035145" cy="5029200"/>
          </a:xfrm>
        </p:spPr>
        <p:txBody>
          <a:bodyPr>
            <a:normAutofit/>
          </a:bodyPr>
          <a:lstStyle/>
          <a:p>
            <a:r>
              <a:rPr lang="en-US" dirty="0"/>
              <a:t>An ethical dilemma is a paradox that comes up when there are two or more options, but neither of them are the best ethical or moral option</a:t>
            </a:r>
          </a:p>
          <a:p>
            <a:r>
              <a:rPr lang="en-US" dirty="0"/>
              <a:t>The diagnosis of a neurodegenerative condition signifies a life event that changes the patient’s world completely</a:t>
            </a:r>
          </a:p>
          <a:p>
            <a:r>
              <a:rPr lang="en-US" dirty="0"/>
              <a:t>To many, it is viewed as a calamity that heralds the start of a long, progressive course towards the loss of the person’s independence, dignity and, eventually, life itself</a:t>
            </a:r>
          </a:p>
          <a:p>
            <a:r>
              <a:rPr lang="en-US" dirty="0"/>
              <a:t>Neurodegenerative diseases exact a heavy burden and toll on patients, families, caregivers as well as society</a:t>
            </a:r>
          </a:p>
          <a:p>
            <a:r>
              <a:rPr lang="en-US" dirty="0"/>
              <a:t>They contribute to increased healthcare cost and give rise to numerous ethical and moral dilemmas, especially towards the end of life </a:t>
            </a:r>
          </a:p>
          <a:p>
            <a:pPr marL="0" indent="0">
              <a:buNone/>
            </a:pPr>
            <a:endParaRPr lang="en-US" dirty="0"/>
          </a:p>
        </p:txBody>
      </p:sp>
    </p:spTree>
    <p:extLst>
      <p:ext uri="{BB962C8B-B14F-4D97-AF65-F5344CB8AC3E}">
        <p14:creationId xmlns:p14="http://schemas.microsoft.com/office/powerpoint/2010/main" val="3378692365"/>
      </p:ext>
    </p:extLst>
  </p:cSld>
  <p:clrMapOvr>
    <a:masterClrMapping/>
  </p:clrMapOvr>
  <mc:AlternateContent xmlns:mc="http://schemas.openxmlformats.org/markup-compatibility/2006" xmlns:p14="http://schemas.microsoft.com/office/powerpoint/2010/main">
    <mc:Choice Requires="p14">
      <p:transition spd="slow" p14:dur="2000" advTm="510936"/>
    </mc:Choice>
    <mc:Fallback xmlns="">
      <p:transition spd="slow" advTm="5109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5D4C5996-A243-DCF8-4737-CAAD818DB68C}"/>
              </a:ext>
            </a:extLst>
          </p:cNvPr>
          <p:cNvSpPr>
            <a:spLocks noGrp="1"/>
          </p:cNvSpPr>
          <p:nvPr>
            <p:ph type="title"/>
          </p:nvPr>
        </p:nvSpPr>
        <p:spPr>
          <a:xfrm>
            <a:off x="257044" y="120629"/>
            <a:ext cx="10039351" cy="1461778"/>
          </a:xfrm>
        </p:spPr>
        <p:txBody>
          <a:bodyPr>
            <a:normAutofit fontScale="90000"/>
          </a:bodyPr>
          <a:lstStyle/>
          <a:p>
            <a:br>
              <a:rPr lang="en-US" sz="3100" b="1" dirty="0">
                <a:latin typeface="Times New Roman" panose="02020603050405020304" pitchFamily="18" charset="0"/>
                <a:ea typeface="Calibri" panose="020F0502020204030204" pitchFamily="34" charset="0"/>
                <a:cs typeface="Times New Roman" panose="02020603050405020304" pitchFamily="18" charset="0"/>
              </a:rPr>
            </a:br>
            <a:r>
              <a:rPr lang="en-US" sz="3100" b="1" dirty="0">
                <a:latin typeface="Times New Roman" panose="02020603050405020304" pitchFamily="18" charset="0"/>
                <a:ea typeface="Calibri" panose="020F0502020204030204" pitchFamily="34" charset="0"/>
                <a:cs typeface="Times New Roman" panose="02020603050405020304" pitchFamily="18" charset="0"/>
              </a:rPr>
              <a:t>Ethical Dilemmas that may arise at the Different Stages of the NDDs</a:t>
            </a:r>
            <a:br>
              <a:rPr lang="sv-SE" sz="3600" dirty="0">
                <a:latin typeface="Calibri" panose="020F0502020204030204" pitchFamily="34" charset="0"/>
                <a:ea typeface="Calibri" panose="020F0502020204030204" pitchFamily="34" charset="0"/>
                <a:cs typeface="Times New Roman" panose="02020603050405020304" pitchFamily="18" charset="0"/>
              </a:rPr>
            </a:br>
            <a:endParaRPr lang="sv-SE" sz="3100" dirty="0"/>
          </a:p>
        </p:txBody>
      </p:sp>
      <p:sp>
        <p:nvSpPr>
          <p:cNvPr id="24" name="Freeform: Shape 2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257044" y="5611660"/>
            <a:ext cx="11559539" cy="1110787"/>
            <a:chOff x="257044" y="5611660"/>
            <a:chExt cx="11559539" cy="111078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44" y="5740009"/>
              <a:ext cx="807081" cy="98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Neurocare projec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5797" y="5611660"/>
              <a:ext cx="1110786" cy="111078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57044" y="1415441"/>
            <a:ext cx="11438132" cy="4955203"/>
          </a:xfrm>
          <a:prstGeom prst="rect">
            <a:avLst/>
          </a:prstGeom>
          <a:noFill/>
        </p:spPr>
        <p:txBody>
          <a:bodyPr wrap="square" rtlCol="0">
            <a:spAutoFit/>
          </a:bodyPr>
          <a:lstStyle/>
          <a:p>
            <a:r>
              <a:rPr lang="en-US" sz="2800" b="1" dirty="0"/>
              <a:t>Early Stage</a:t>
            </a:r>
          </a:p>
          <a:p>
            <a:pPr marL="285750" indent="-285750">
              <a:buFont typeface="Arial" panose="020B0604020202020204" pitchFamily="34" charset="0"/>
              <a:buChar char="•"/>
            </a:pPr>
            <a:r>
              <a:rPr lang="en-US" sz="2800" dirty="0" err="1"/>
              <a:t>Carers</a:t>
            </a:r>
            <a:r>
              <a:rPr lang="en-US" sz="2800" dirty="0"/>
              <a:t> conspire with the healthcare team to hide a diagnosis from the patient- deprives the patient of his autonomy and right to self-determination</a:t>
            </a:r>
          </a:p>
          <a:p>
            <a:pPr marL="285750" indent="-285750">
              <a:buFont typeface="Arial" panose="020B0604020202020204" pitchFamily="34" charset="0"/>
              <a:buChar char="•"/>
            </a:pPr>
            <a:r>
              <a:rPr lang="en-US" sz="2800" dirty="0"/>
              <a:t>The physician owes a duty of care to the patient and has to remain faithful and loyal to the patient whatever the circumstances may be </a:t>
            </a:r>
          </a:p>
          <a:p>
            <a:pPr marL="285750" indent="-285750">
              <a:buFont typeface="Arial" panose="020B0604020202020204" pitchFamily="34" charset="0"/>
              <a:buChar char="•"/>
            </a:pPr>
            <a:r>
              <a:rPr lang="en-US" sz="2800" dirty="0"/>
              <a:t>The duty of the physician does not end with the disclosure but continues beyond, to support and counsel the patient and family as necessary</a:t>
            </a:r>
          </a:p>
          <a:p>
            <a:pPr marL="285750" indent="-285750">
              <a:buFont typeface="Arial" panose="020B0604020202020204" pitchFamily="34" charset="0"/>
              <a:buChar char="•"/>
            </a:pPr>
            <a:r>
              <a:rPr lang="en-US" sz="2800" dirty="0"/>
              <a:t>Medical confidentiality should also be observed to protect the privacy of the patient and safeguard him from discrimination and stigmatization</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30663774"/>
      </p:ext>
    </p:extLst>
  </p:cSld>
  <p:clrMapOvr>
    <a:masterClrMapping/>
  </p:clrMapOvr>
  <mc:AlternateContent xmlns:mc="http://schemas.openxmlformats.org/markup-compatibility/2006" xmlns:p14="http://schemas.microsoft.com/office/powerpoint/2010/main">
    <mc:Choice Requires="p14">
      <p:transition spd="slow" p14:dur="2000" advTm="214459"/>
    </mc:Choice>
    <mc:Fallback xmlns="">
      <p:transition spd="slow" advTm="21445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156836" y="202212"/>
            <a:ext cx="11880676" cy="6093976"/>
          </a:xfrm>
          <a:prstGeom prst="rect">
            <a:avLst/>
          </a:prstGeom>
          <a:noFill/>
        </p:spPr>
        <p:txBody>
          <a:bodyPr wrap="square" rtlCol="0">
            <a:spAutoFit/>
          </a:bodyPr>
          <a:lstStyle/>
          <a:p>
            <a:pPr>
              <a:lnSpc>
                <a:spcPct val="150000"/>
              </a:lnSpc>
            </a:pPr>
            <a:r>
              <a:rPr lang="en-US" sz="2600" b="1" dirty="0"/>
              <a:t>Early Stage cont..</a:t>
            </a:r>
            <a:endParaRPr lang="en-US" sz="2600" dirty="0"/>
          </a:p>
          <a:p>
            <a:pPr marL="285750" indent="-285750">
              <a:lnSpc>
                <a:spcPct val="150000"/>
              </a:lnSpc>
              <a:buFont typeface="Arial" panose="020B0604020202020204" pitchFamily="34" charset="0"/>
              <a:buChar char="•"/>
            </a:pPr>
            <a:r>
              <a:rPr lang="en-US" sz="2600" dirty="0"/>
              <a:t>Areas of genetic testing and testing for biomarkers of the preclinical stages of neurodegenerative illnesses such as Alzheimer’s and Huntington’s dementia - these tests pose serious ethical dilemmas for the individual who, although not yet a patient but having been identified as high risk for developing the illness, is likely to be discriminated against in terms of his employment opportunities and insurance coverage</a:t>
            </a:r>
          </a:p>
          <a:p>
            <a:pPr>
              <a:lnSpc>
                <a:spcPct val="150000"/>
              </a:lnSpc>
            </a:pPr>
            <a:endParaRPr lang="en-US" sz="2600" dirty="0"/>
          </a:p>
          <a:p>
            <a:pPr marL="285750" indent="-285750">
              <a:lnSpc>
                <a:spcPct val="150000"/>
              </a:lnSpc>
              <a:buFont typeface="Arial" panose="020B0604020202020204" pitchFamily="34" charset="0"/>
              <a:buChar char="•"/>
            </a:pPr>
            <a:r>
              <a:rPr lang="en-US" sz="2600" dirty="0"/>
              <a:t>Informed consent must be obtained to carry out such tests and the approach taken when disclosing positive results of genetic and biomarker testing for their relatives </a:t>
            </a:r>
          </a:p>
        </p:txBody>
      </p:sp>
    </p:spTree>
    <p:extLst>
      <p:ext uri="{BB962C8B-B14F-4D97-AF65-F5344CB8AC3E}">
        <p14:creationId xmlns:p14="http://schemas.microsoft.com/office/powerpoint/2010/main" val="1136794774"/>
      </p:ext>
    </p:extLst>
  </p:cSld>
  <p:clrMapOvr>
    <a:masterClrMapping/>
  </p:clrMapOvr>
  <mc:AlternateContent xmlns:mc="http://schemas.openxmlformats.org/markup-compatibility/2006" xmlns:p14="http://schemas.microsoft.com/office/powerpoint/2010/main">
    <mc:Choice Requires="p14">
      <p:transition spd="slow" p14:dur="2000" advTm="195105"/>
    </mc:Choice>
    <mc:Fallback xmlns="">
      <p:transition spd="slow" advTm="19510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703" y="796413"/>
            <a:ext cx="11267767" cy="5380550"/>
          </a:xfrm>
        </p:spPr>
        <p:txBody>
          <a:bodyPr/>
          <a:lstStyle/>
          <a:p>
            <a:pPr>
              <a:lnSpc>
                <a:spcPct val="150000"/>
              </a:lnSpc>
            </a:pPr>
            <a:r>
              <a:rPr lang="en-US" dirty="0"/>
              <a:t>There is a gradual loss of mental capacity and decisional-making ability as the patient’s cognition and executive function deteriorate- therefore be in the interest of persons with neurodegenerative diseases to plan ahead in anticipation of this eventuality by making an advance medical directive (AMD), advance care plan (ACP) or lasting power of attorney (LPA), to predetermine end-of-life healthcare, financial and general welfare matters, respectively which help the patient exercise his or her autonomy</a:t>
            </a:r>
          </a:p>
          <a:p>
            <a:pPr>
              <a:lnSpc>
                <a:spcPct val="150000"/>
              </a:lnSpc>
            </a:pPr>
            <a:endParaRPr lang="en-US" dirty="0"/>
          </a:p>
        </p:txBody>
      </p:sp>
    </p:spTree>
    <p:extLst>
      <p:ext uri="{BB962C8B-B14F-4D97-AF65-F5344CB8AC3E}">
        <p14:creationId xmlns:p14="http://schemas.microsoft.com/office/powerpoint/2010/main" val="3318968568"/>
      </p:ext>
    </p:extLst>
  </p:cSld>
  <p:clrMapOvr>
    <a:masterClrMapping/>
  </p:clrMapOvr>
  <mc:AlternateContent xmlns:mc="http://schemas.openxmlformats.org/markup-compatibility/2006" xmlns:p14="http://schemas.microsoft.com/office/powerpoint/2010/main">
    <mc:Choice Requires="p14">
      <p:transition spd="slow" p14:dur="2000" advTm="196282"/>
    </mc:Choice>
    <mc:Fallback xmlns="">
      <p:transition spd="slow" advTm="19628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5D4C5996-A243-DCF8-4737-CAAD818DB68C}"/>
              </a:ext>
            </a:extLst>
          </p:cNvPr>
          <p:cNvSpPr>
            <a:spLocks noGrp="1"/>
          </p:cNvSpPr>
          <p:nvPr>
            <p:ph type="title"/>
          </p:nvPr>
        </p:nvSpPr>
        <p:spPr>
          <a:xfrm>
            <a:off x="257044" y="120629"/>
            <a:ext cx="10039351" cy="1461778"/>
          </a:xfrm>
        </p:spPr>
        <p:txBody>
          <a:bodyPr>
            <a:normAutofit fontScale="90000"/>
          </a:bodyPr>
          <a:lstStyle/>
          <a:p>
            <a:br>
              <a:rPr lang="en-US" sz="3100" b="1" dirty="0">
                <a:latin typeface="Times New Roman" panose="02020603050405020304" pitchFamily="18" charset="0"/>
                <a:ea typeface="Calibri" panose="020F0502020204030204" pitchFamily="34" charset="0"/>
                <a:cs typeface="Times New Roman" panose="02020603050405020304" pitchFamily="18" charset="0"/>
              </a:rPr>
            </a:br>
            <a:r>
              <a:rPr lang="en-US" sz="3100" b="1" dirty="0">
                <a:latin typeface="Times New Roman" panose="02020603050405020304" pitchFamily="18" charset="0"/>
                <a:ea typeface="Calibri" panose="020F0502020204030204" pitchFamily="34" charset="0"/>
                <a:cs typeface="Times New Roman" panose="02020603050405020304" pitchFamily="18" charset="0"/>
              </a:rPr>
              <a:t>Ethical Dilemmas that may arise at the Different Stages of the NDDs</a:t>
            </a:r>
            <a:br>
              <a:rPr lang="sv-SE" sz="3600" dirty="0">
                <a:latin typeface="Calibri" panose="020F0502020204030204" pitchFamily="34" charset="0"/>
                <a:ea typeface="Calibri" panose="020F0502020204030204" pitchFamily="34" charset="0"/>
                <a:cs typeface="Times New Roman" panose="02020603050405020304" pitchFamily="18" charset="0"/>
              </a:rPr>
            </a:br>
            <a:endParaRPr lang="sv-SE" sz="3100" dirty="0"/>
          </a:p>
        </p:txBody>
      </p:sp>
      <p:sp>
        <p:nvSpPr>
          <p:cNvPr id="24" name="Freeform: Shape 2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257044" y="5611660"/>
            <a:ext cx="11559539" cy="1110787"/>
            <a:chOff x="257044" y="5611660"/>
            <a:chExt cx="11559539" cy="111078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44" y="5740009"/>
              <a:ext cx="807081" cy="98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Neurocare projec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5797" y="5611660"/>
              <a:ext cx="1110786" cy="111078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57043" y="1415441"/>
            <a:ext cx="11559539" cy="3970318"/>
          </a:xfrm>
          <a:prstGeom prst="rect">
            <a:avLst/>
          </a:prstGeom>
          <a:noFill/>
        </p:spPr>
        <p:txBody>
          <a:bodyPr wrap="square" rtlCol="0">
            <a:spAutoFit/>
          </a:bodyPr>
          <a:lstStyle/>
          <a:p>
            <a:r>
              <a:rPr lang="en-US" sz="2800" b="1" dirty="0"/>
              <a:t> Intermediate Stage</a:t>
            </a:r>
          </a:p>
          <a:p>
            <a:pPr marL="285750" indent="-285750">
              <a:buFont typeface="Arial" panose="020B0604020202020204" pitchFamily="34" charset="0"/>
              <a:buChar char="•"/>
            </a:pPr>
            <a:r>
              <a:rPr lang="en-US" sz="2800" dirty="0"/>
              <a:t>As the disease progresses, the patient gradually loses various modalities of his function</a:t>
            </a:r>
          </a:p>
          <a:p>
            <a:pPr marL="285750" indent="-285750">
              <a:buFont typeface="Arial" panose="020B0604020202020204" pitchFamily="34" charset="0"/>
              <a:buChar char="•"/>
            </a:pPr>
            <a:r>
              <a:rPr lang="en-US" sz="2800" dirty="0"/>
              <a:t>All these act to impair the ability of the patient to communicate clearly and coherently, deleteriously affecting the patient’s mental capacity and autonomy</a:t>
            </a:r>
          </a:p>
          <a:p>
            <a:pPr marL="285750" indent="-285750">
              <a:buFont typeface="Arial" panose="020B0604020202020204" pitchFamily="34" charset="0"/>
              <a:buChar char="•"/>
            </a:pPr>
            <a:r>
              <a:rPr lang="en-US" sz="2800" dirty="0"/>
              <a:t>At this stage, it may be necessary to assess mental capacity for those who missed the opportunity earlier to make their ACP or LPA</a:t>
            </a:r>
          </a:p>
          <a:p>
            <a:pPr marL="285750" indent="-285750">
              <a:buFont typeface="Arial" panose="020B0604020202020204" pitchFamily="34" charset="0"/>
              <a:buChar char="•"/>
            </a:pPr>
            <a:r>
              <a:rPr lang="en-US" sz="2800" dirty="0"/>
              <a:t>There are statutes governing the making of an LPA and appointing a deputy </a:t>
            </a:r>
          </a:p>
        </p:txBody>
      </p:sp>
    </p:spTree>
    <p:extLst>
      <p:ext uri="{BB962C8B-B14F-4D97-AF65-F5344CB8AC3E}">
        <p14:creationId xmlns:p14="http://schemas.microsoft.com/office/powerpoint/2010/main" val="1738625458"/>
      </p:ext>
    </p:extLst>
  </p:cSld>
  <p:clrMapOvr>
    <a:masterClrMapping/>
  </p:clrMapOvr>
  <mc:AlternateContent xmlns:mc="http://schemas.openxmlformats.org/markup-compatibility/2006" xmlns:p14="http://schemas.microsoft.com/office/powerpoint/2010/main">
    <mc:Choice Requires="p14">
      <p:transition spd="slow" p14:dur="2000" advTm="72988"/>
    </mc:Choice>
    <mc:Fallback xmlns="">
      <p:transition spd="slow" advTm="7298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257044" y="5611660"/>
            <a:ext cx="11559539" cy="1110787"/>
            <a:chOff x="257044" y="5611660"/>
            <a:chExt cx="11559539" cy="111078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44" y="5740009"/>
              <a:ext cx="807081" cy="98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Neurocare projec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5797" y="5611660"/>
              <a:ext cx="1110786" cy="111078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57044" y="338203"/>
            <a:ext cx="11438132" cy="3816429"/>
          </a:xfrm>
          <a:prstGeom prst="rect">
            <a:avLst/>
          </a:prstGeom>
          <a:noFill/>
        </p:spPr>
        <p:txBody>
          <a:bodyPr wrap="square" rtlCol="0">
            <a:spAutoFit/>
          </a:bodyPr>
          <a:lstStyle/>
          <a:p>
            <a:r>
              <a:rPr lang="en-US" sz="2800" b="1" dirty="0"/>
              <a:t> Intermediate Stage cont..</a:t>
            </a:r>
          </a:p>
          <a:p>
            <a:pPr marL="285750" indent="-285750">
              <a:buFont typeface="Arial" panose="020B0604020202020204" pitchFamily="34" charset="0"/>
              <a:buChar char="•"/>
            </a:pPr>
            <a:r>
              <a:rPr lang="en-US" sz="2800" dirty="0"/>
              <a:t>As the disease progresses, the patient gradually loses various modalities of his function</a:t>
            </a:r>
          </a:p>
          <a:p>
            <a:pPr marL="285750" indent="-285750">
              <a:buFont typeface="Arial" panose="020B0604020202020204" pitchFamily="34" charset="0"/>
              <a:buChar char="•"/>
            </a:pPr>
            <a:r>
              <a:rPr lang="en-US" sz="2800" dirty="0"/>
              <a:t>All these act to impair the ability of the patient to communicate clearly and coherently, deleteriously affecting the patient’s mental capacity and autonomy</a:t>
            </a:r>
          </a:p>
          <a:p>
            <a:pPr marL="285750" indent="-285750">
              <a:buFont typeface="Arial" panose="020B0604020202020204" pitchFamily="34" charset="0"/>
              <a:buChar char="•"/>
            </a:pPr>
            <a:r>
              <a:rPr lang="en-US" sz="2800" dirty="0"/>
              <a:t>At this stage, it may be necessary to assess mental capacity for those who missed the opportunity earlier to make their ACP or LPA</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8218114"/>
      </p:ext>
    </p:extLst>
  </p:cSld>
  <p:clrMapOvr>
    <a:masterClrMapping/>
  </p:clrMapOvr>
  <mc:AlternateContent xmlns:mc="http://schemas.openxmlformats.org/markup-compatibility/2006" xmlns:p14="http://schemas.microsoft.com/office/powerpoint/2010/main">
    <mc:Choice Requires="p14">
      <p:transition spd="slow" p14:dur="2000" advTm="12345"/>
    </mc:Choice>
    <mc:Fallback xmlns="">
      <p:transition spd="slow" advTm="1234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5D4C5996-A243-DCF8-4737-CAAD818DB68C}"/>
              </a:ext>
            </a:extLst>
          </p:cNvPr>
          <p:cNvSpPr>
            <a:spLocks noGrp="1"/>
          </p:cNvSpPr>
          <p:nvPr>
            <p:ph type="title"/>
          </p:nvPr>
        </p:nvSpPr>
        <p:spPr>
          <a:xfrm>
            <a:off x="257044" y="120629"/>
            <a:ext cx="10039351" cy="1461778"/>
          </a:xfrm>
        </p:spPr>
        <p:txBody>
          <a:bodyPr>
            <a:normAutofit fontScale="90000"/>
          </a:bodyPr>
          <a:lstStyle/>
          <a:p>
            <a:br>
              <a:rPr lang="en-US" sz="3100" b="1" dirty="0">
                <a:latin typeface="Times New Roman" panose="02020603050405020304" pitchFamily="18" charset="0"/>
                <a:ea typeface="Calibri" panose="020F0502020204030204" pitchFamily="34" charset="0"/>
                <a:cs typeface="Times New Roman" panose="02020603050405020304" pitchFamily="18" charset="0"/>
              </a:rPr>
            </a:br>
            <a:r>
              <a:rPr lang="en-US" sz="3100" b="1" dirty="0">
                <a:latin typeface="Times New Roman" panose="02020603050405020304" pitchFamily="18" charset="0"/>
                <a:ea typeface="Calibri" panose="020F0502020204030204" pitchFamily="34" charset="0"/>
                <a:cs typeface="Times New Roman" panose="02020603050405020304" pitchFamily="18" charset="0"/>
              </a:rPr>
              <a:t>Ethical Dilemmas that may arise at the Different Stages of the NDDs</a:t>
            </a:r>
            <a:br>
              <a:rPr lang="sv-SE" sz="3600" dirty="0">
                <a:latin typeface="Calibri" panose="020F0502020204030204" pitchFamily="34" charset="0"/>
                <a:ea typeface="Calibri" panose="020F0502020204030204" pitchFamily="34" charset="0"/>
                <a:cs typeface="Times New Roman" panose="02020603050405020304" pitchFamily="18" charset="0"/>
              </a:rPr>
            </a:br>
            <a:endParaRPr lang="sv-SE" sz="3100" dirty="0"/>
          </a:p>
        </p:txBody>
      </p:sp>
      <p:sp>
        <p:nvSpPr>
          <p:cNvPr id="24" name="Freeform: Shape 2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257044" y="5611660"/>
            <a:ext cx="11559539" cy="1110787"/>
            <a:chOff x="257044" y="5611660"/>
            <a:chExt cx="11559539" cy="111078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44" y="5740009"/>
              <a:ext cx="807081" cy="98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Neurocare projec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5797" y="5611660"/>
              <a:ext cx="1110786" cy="111078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57043" y="1415441"/>
            <a:ext cx="11559539" cy="3970318"/>
          </a:xfrm>
          <a:prstGeom prst="rect">
            <a:avLst/>
          </a:prstGeom>
          <a:noFill/>
        </p:spPr>
        <p:txBody>
          <a:bodyPr wrap="square" rtlCol="0">
            <a:spAutoFit/>
          </a:bodyPr>
          <a:lstStyle/>
          <a:p>
            <a:r>
              <a:rPr lang="en-US" sz="2800" b="1" dirty="0"/>
              <a:t> Late Stage</a:t>
            </a:r>
          </a:p>
          <a:p>
            <a:pPr marL="285750" indent="-285750">
              <a:buFont typeface="Arial" panose="020B0604020202020204" pitchFamily="34" charset="0"/>
              <a:buChar char="•"/>
            </a:pPr>
            <a:r>
              <a:rPr lang="en-US" sz="2800" dirty="0"/>
              <a:t>Dilemmas related to withholding or withdrawing treatment near the end of life are some of the most common reasons patients are referred to hospital ethics committees</a:t>
            </a:r>
          </a:p>
          <a:p>
            <a:pPr marL="285750" indent="-285750">
              <a:buFont typeface="Arial" panose="020B0604020202020204" pitchFamily="34" charset="0"/>
              <a:buChar char="•"/>
            </a:pPr>
            <a:r>
              <a:rPr lang="en-US" sz="2800" dirty="0"/>
              <a:t>There are occasions when a patient refuses to take his or her medications and the temptation is to ‘conceal’ the medication in the former’s food and drinks, alluding to the practice of covert medication use</a:t>
            </a:r>
          </a:p>
          <a:p>
            <a:pPr marL="285750" indent="-285750">
              <a:buFont typeface="Arial" panose="020B0604020202020204" pitchFamily="34" charset="0"/>
              <a:buChar char="•"/>
            </a:pPr>
            <a:r>
              <a:rPr lang="en-US" sz="2800" dirty="0"/>
              <a:t>This practice goes against the patient’s autonomy, is deceptive and undermines the principles of fidelity and truthfulness</a:t>
            </a:r>
          </a:p>
        </p:txBody>
      </p:sp>
    </p:spTree>
    <p:extLst>
      <p:ext uri="{BB962C8B-B14F-4D97-AF65-F5344CB8AC3E}">
        <p14:creationId xmlns:p14="http://schemas.microsoft.com/office/powerpoint/2010/main" val="2695531240"/>
      </p:ext>
    </p:extLst>
  </p:cSld>
  <p:clrMapOvr>
    <a:masterClrMapping/>
  </p:clrMapOvr>
  <mc:AlternateContent xmlns:mc="http://schemas.openxmlformats.org/markup-compatibility/2006" xmlns:p14="http://schemas.microsoft.com/office/powerpoint/2010/main">
    <mc:Choice Requires="p14">
      <p:transition spd="slow" p14:dur="2000" advTm="363453"/>
    </mc:Choice>
    <mc:Fallback xmlns="">
      <p:transition spd="slow" advTm="36345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257044" y="5611660"/>
            <a:ext cx="11559539" cy="1110787"/>
            <a:chOff x="257044" y="5611660"/>
            <a:chExt cx="11559539" cy="111078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44" y="5740009"/>
              <a:ext cx="807081" cy="98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Neurocare projec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5797" y="5611660"/>
              <a:ext cx="1110786" cy="111078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316230" y="338203"/>
            <a:ext cx="11559539" cy="3970318"/>
          </a:xfrm>
          <a:prstGeom prst="rect">
            <a:avLst/>
          </a:prstGeom>
          <a:noFill/>
        </p:spPr>
        <p:txBody>
          <a:bodyPr wrap="square" rtlCol="0">
            <a:spAutoFit/>
          </a:bodyPr>
          <a:lstStyle/>
          <a:p>
            <a:r>
              <a:rPr lang="en-US" sz="2800" b="1" dirty="0"/>
              <a:t> Late Stage </a:t>
            </a:r>
            <a:r>
              <a:rPr lang="en-US" sz="2800" b="1" dirty="0" err="1"/>
              <a:t>cont</a:t>
            </a:r>
            <a:r>
              <a:rPr lang="en-US" sz="2800" b="1" dirty="0"/>
              <a:t>… </a:t>
            </a:r>
          </a:p>
          <a:p>
            <a:endParaRPr lang="en-US" sz="2800" b="1" dirty="0"/>
          </a:p>
          <a:p>
            <a:pPr marL="285750" indent="-285750">
              <a:buFont typeface="Arial" panose="020B0604020202020204" pitchFamily="34" charset="0"/>
              <a:buChar char="•"/>
            </a:pPr>
            <a:r>
              <a:rPr lang="en-US" sz="2800" dirty="0"/>
              <a:t>Food refusal and dysphagia are common late complications of neurodegenerative conditions and are vexing ethical dilemmas for clinicians caring for the elderly. The decision on whether to insert a feeding tube or provide other artificial means of nutritional support is a complex one and will require a multidimensional approach to decision-making. </a:t>
            </a:r>
          </a:p>
          <a:p>
            <a:pPr marL="285750" indent="-285750">
              <a:buFont typeface="Arial" panose="020B0604020202020204" pitchFamily="34" charset="0"/>
              <a:buChar char="•"/>
            </a:pPr>
            <a:r>
              <a:rPr lang="en-US" sz="2800" dirty="0"/>
              <a:t>An example of such an approach would be the </a:t>
            </a:r>
            <a:r>
              <a:rPr lang="en-US" sz="2800" dirty="0" err="1"/>
              <a:t>Jonsen’s</a:t>
            </a:r>
            <a:r>
              <a:rPr lang="en-US" sz="2800" dirty="0"/>
              <a:t> 4-topic approach to resolving ethical dilemmas in the clinical context</a:t>
            </a:r>
          </a:p>
        </p:txBody>
      </p:sp>
    </p:spTree>
    <p:extLst>
      <p:ext uri="{BB962C8B-B14F-4D97-AF65-F5344CB8AC3E}">
        <p14:creationId xmlns:p14="http://schemas.microsoft.com/office/powerpoint/2010/main" val="1082193124"/>
      </p:ext>
    </p:extLst>
  </p:cSld>
  <p:clrMapOvr>
    <a:masterClrMapping/>
  </p:clrMapOvr>
  <mc:AlternateContent xmlns:mc="http://schemas.openxmlformats.org/markup-compatibility/2006" xmlns:p14="http://schemas.microsoft.com/office/powerpoint/2010/main">
    <mc:Choice Requires="p14">
      <p:transition spd="slow" p14:dur="2000" advTm="127025"/>
    </mc:Choice>
    <mc:Fallback xmlns="">
      <p:transition spd="slow" advTm="12702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D4C5996-A243-DCF8-4737-CAAD818DB68C}"/>
              </a:ext>
            </a:extLst>
          </p:cNvPr>
          <p:cNvSpPr>
            <a:spLocks noGrp="1"/>
          </p:cNvSpPr>
          <p:nvPr>
            <p:ph type="title"/>
          </p:nvPr>
        </p:nvSpPr>
        <p:spPr>
          <a:xfrm>
            <a:off x="575080" y="54019"/>
            <a:ext cx="9089425" cy="1461778"/>
          </a:xfrm>
        </p:spPr>
        <p:txBody>
          <a:bodyPr>
            <a:noAutofit/>
          </a:bodyPr>
          <a:lstStyle/>
          <a:p>
            <a:br>
              <a:rPr lang="en-US" sz="3600" b="1" dirty="0">
                <a:latin typeface="+mn-lt"/>
                <a:ea typeface="Calibri" panose="020F0502020204030204" pitchFamily="34" charset="0"/>
                <a:cs typeface="Times New Roman" panose="02020603050405020304" pitchFamily="18" charset="0"/>
              </a:rPr>
            </a:br>
            <a:r>
              <a:rPr lang="en-US" sz="3600" b="1" dirty="0">
                <a:latin typeface="+mn-lt"/>
                <a:ea typeface="Calibri" panose="020F0502020204030204" pitchFamily="34" charset="0"/>
                <a:cs typeface="Times New Roman" panose="02020603050405020304" pitchFamily="18" charset="0"/>
              </a:rPr>
              <a:t>INTENDED LEARNING OUTCOMES</a:t>
            </a:r>
            <a:r>
              <a:rPr lang="en-US" sz="3600" dirty="0">
                <a:latin typeface="+mn-lt"/>
                <a:ea typeface="Calibri" panose="020F0502020204030204" pitchFamily="34" charset="0"/>
                <a:cs typeface="Times New Roman" panose="02020603050405020304" pitchFamily="18" charset="0"/>
              </a:rPr>
              <a:t> </a:t>
            </a:r>
            <a:br>
              <a:rPr lang="sv-SE" sz="3600" dirty="0">
                <a:latin typeface="+mn-lt"/>
                <a:ea typeface="Calibri" panose="020F0502020204030204" pitchFamily="34" charset="0"/>
                <a:cs typeface="Times New Roman" panose="02020603050405020304" pitchFamily="18" charset="0"/>
              </a:rPr>
            </a:br>
            <a:endParaRPr lang="sv-SE" sz="3600" dirty="0">
              <a:latin typeface="+mn-lt"/>
            </a:endParaRPr>
          </a:p>
        </p:txBody>
      </p:sp>
      <p:sp>
        <p:nvSpPr>
          <p:cNvPr id="3" name="Platshållare för innehåll 2">
            <a:extLst>
              <a:ext uri="{FF2B5EF4-FFF2-40B4-BE49-F238E27FC236}">
                <a16:creationId xmlns:a16="http://schemas.microsoft.com/office/drawing/2014/main" id="{66CCEF69-BDD5-8F2C-74F3-44C5BD375252}"/>
              </a:ext>
            </a:extLst>
          </p:cNvPr>
          <p:cNvSpPr>
            <a:spLocks noGrp="1"/>
          </p:cNvSpPr>
          <p:nvPr>
            <p:ph idx="1"/>
          </p:nvPr>
        </p:nvSpPr>
        <p:spPr>
          <a:xfrm>
            <a:off x="589148" y="1782501"/>
            <a:ext cx="7617045" cy="4554639"/>
          </a:xfrm>
        </p:spPr>
        <p:txBody>
          <a:bodyPr>
            <a:normAutofit/>
          </a:bodyPr>
          <a:lstStyle/>
          <a:p>
            <a:pPr marL="0" indent="0">
              <a:spcBef>
                <a:spcPts val="0"/>
              </a:spcBef>
              <a:buNone/>
            </a:pPr>
            <a:r>
              <a:rPr lang="en-US" b="1" dirty="0">
                <a:effectLst/>
                <a:latin typeface="+mj-lt"/>
                <a:ea typeface="Calibri" panose="020F0502020204030204" pitchFamily="34" charset="0"/>
                <a:cs typeface="Times New Roman" panose="02020603050405020304" pitchFamily="18" charset="0"/>
              </a:rPr>
              <a:t>At the completion of this lecture, the students will be able to: </a:t>
            </a:r>
          </a:p>
          <a:p>
            <a:pPr marL="0" indent="0">
              <a:spcBef>
                <a:spcPts val="0"/>
              </a:spcBef>
              <a:buNone/>
            </a:pPr>
            <a:endParaRPr lang="sv-SE" dirty="0">
              <a:effectLst/>
              <a:latin typeface="+mj-lt"/>
              <a:ea typeface="Calibri" panose="020F0502020204030204" pitchFamily="34" charset="0"/>
              <a:cs typeface="Times New Roman" panose="02020603050405020304" pitchFamily="18" charset="0"/>
            </a:endParaRPr>
          </a:p>
          <a:p>
            <a:pPr lvl="0">
              <a:spcBef>
                <a:spcPts val="0"/>
              </a:spcBef>
              <a:buFont typeface="Wingdings" panose="05000000000000000000" pitchFamily="2" charset="2"/>
              <a:buChar char="§"/>
            </a:pPr>
            <a:r>
              <a:rPr lang="en-US" dirty="0">
                <a:effectLst/>
                <a:latin typeface="+mj-lt"/>
                <a:ea typeface="Calibri" panose="020F0502020204030204" pitchFamily="34" charset="0"/>
                <a:cs typeface="Times New Roman" panose="02020603050405020304" pitchFamily="18" charset="0"/>
              </a:rPr>
              <a:t>discuss ethical principles  related to PCC</a:t>
            </a:r>
          </a:p>
          <a:p>
            <a:pPr>
              <a:spcBef>
                <a:spcPts val="0"/>
              </a:spcBef>
              <a:buFont typeface="Wingdings" panose="05000000000000000000" pitchFamily="2" charset="2"/>
              <a:buChar char="§"/>
            </a:pPr>
            <a:r>
              <a:rPr lang="en-US" dirty="0">
                <a:latin typeface="+mj-lt"/>
                <a:ea typeface="Calibri" panose="020F0502020204030204" pitchFamily="34" charset="0"/>
                <a:cs typeface="Times New Roman" panose="02020603050405020304" pitchFamily="18" charset="0"/>
              </a:rPr>
              <a:t>discuss </a:t>
            </a:r>
            <a:r>
              <a:rPr lang="en-US" dirty="0">
                <a:effectLst/>
                <a:latin typeface="+mj-lt"/>
                <a:ea typeface="Calibri" panose="020F0502020204030204" pitchFamily="34" charset="0"/>
                <a:cs typeface="Times New Roman" panose="02020603050405020304" pitchFamily="18" charset="0"/>
              </a:rPr>
              <a:t>legal considerations </a:t>
            </a:r>
            <a:r>
              <a:rPr lang="en-US" dirty="0">
                <a:latin typeface="+mj-lt"/>
                <a:ea typeface="Calibri" panose="020F0502020204030204" pitchFamily="34" charset="0"/>
                <a:cs typeface="Times New Roman" panose="02020603050405020304" pitchFamily="18" charset="0"/>
              </a:rPr>
              <a:t>in local and global perspectives </a:t>
            </a:r>
            <a:r>
              <a:rPr lang="en-US" dirty="0">
                <a:effectLst/>
                <a:latin typeface="+mj-lt"/>
                <a:ea typeface="Calibri" panose="020F0502020204030204" pitchFamily="34" charset="0"/>
                <a:cs typeface="Times New Roman" panose="02020603050405020304" pitchFamily="18" charset="0"/>
              </a:rPr>
              <a:t>in meeting the caring needs of persons with NDDs </a:t>
            </a:r>
          </a:p>
          <a:p>
            <a:pPr>
              <a:spcBef>
                <a:spcPts val="0"/>
              </a:spcBef>
              <a:buFont typeface="Wingdings" panose="05000000000000000000" pitchFamily="2" charset="2"/>
              <a:buChar char="§"/>
            </a:pPr>
            <a:r>
              <a:rPr lang="en-US" dirty="0">
                <a:latin typeface="+mj-lt"/>
                <a:ea typeface="Calibri" panose="020F0502020204030204" pitchFamily="34" charset="0"/>
                <a:cs typeface="Times New Roman" panose="02020603050405020304" pitchFamily="18" charset="0"/>
              </a:rPr>
              <a:t>discuss the approaches of resolving ethical dilemmas </a:t>
            </a:r>
            <a:endParaRPr lang="sv-SE" dirty="0">
              <a:effectLst/>
              <a:latin typeface="+mj-lt"/>
              <a:ea typeface="Calibri" panose="020F0502020204030204" pitchFamily="34" charset="0"/>
              <a:cs typeface="Times New Roman" panose="02020603050405020304" pitchFamily="18" charset="0"/>
            </a:endParaRPr>
          </a:p>
          <a:p>
            <a:pPr marL="0" indent="0">
              <a:buNone/>
            </a:pPr>
            <a:endParaRPr lang="sv-SE" sz="2000" dirty="0"/>
          </a:p>
        </p:txBody>
      </p:sp>
      <p:sp>
        <p:nvSpPr>
          <p:cNvPr id="24" name="Freeform: Shape 2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Lärare">
            <a:extLst>
              <a:ext uri="{FF2B5EF4-FFF2-40B4-BE49-F238E27FC236}">
                <a16:creationId xmlns:a16="http://schemas.microsoft.com/office/drawing/2014/main" id="{1B81AD52-4A94-E34E-88EF-0001934BC6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90430" y="1515797"/>
            <a:ext cx="3217333" cy="3217333"/>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44" y="5290522"/>
            <a:ext cx="11763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Neurocare project\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2749" y="5290521"/>
            <a:ext cx="1431925" cy="143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06642"/>
      </p:ext>
    </p:extLst>
  </p:cSld>
  <p:clrMapOvr>
    <a:masterClrMapping/>
  </p:clrMapOvr>
  <mc:AlternateContent xmlns:mc="http://schemas.openxmlformats.org/markup-compatibility/2006" xmlns:p14="http://schemas.microsoft.com/office/powerpoint/2010/main">
    <mc:Choice Requires="p14">
      <p:transition spd="slow" p14:dur="2000" advTm="47983"/>
    </mc:Choice>
    <mc:Fallback xmlns="">
      <p:transition spd="slow" advTm="4798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257044" y="5611660"/>
            <a:ext cx="11559539" cy="1110787"/>
            <a:chOff x="257044" y="5611660"/>
            <a:chExt cx="11559539" cy="111078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44" y="5740009"/>
              <a:ext cx="807081" cy="98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Neurocare projec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5797" y="5611660"/>
              <a:ext cx="1110786" cy="111078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316230" y="338203"/>
            <a:ext cx="11559539" cy="4401205"/>
          </a:xfrm>
          <a:prstGeom prst="rect">
            <a:avLst/>
          </a:prstGeom>
          <a:noFill/>
        </p:spPr>
        <p:txBody>
          <a:bodyPr wrap="square" rtlCol="0">
            <a:spAutoFit/>
          </a:bodyPr>
          <a:lstStyle/>
          <a:p>
            <a:r>
              <a:rPr lang="en-US" sz="2800" b="1" dirty="0"/>
              <a:t> </a:t>
            </a:r>
            <a:r>
              <a:rPr lang="en-US" sz="2800" b="1" dirty="0" err="1"/>
              <a:t>Jonsen’s</a:t>
            </a:r>
            <a:r>
              <a:rPr lang="en-US" sz="2800" b="1" dirty="0"/>
              <a:t> 4-Topic Approach to Resolving Ethical Dilemmas</a:t>
            </a:r>
          </a:p>
          <a:p>
            <a:endParaRPr lang="en-US" sz="2800" b="1" dirty="0"/>
          </a:p>
          <a:p>
            <a:pPr marL="457200" indent="-457200">
              <a:buFont typeface="Arial" panose="020B0604020202020204" pitchFamily="34" charset="0"/>
              <a:buChar char="•"/>
            </a:pPr>
            <a:r>
              <a:rPr lang="en-US" sz="2800" dirty="0"/>
              <a:t>This is a practical approach and framework used by many hospital ethics committees to resolve clinical ethical dilemmas. </a:t>
            </a:r>
          </a:p>
          <a:p>
            <a:pPr marL="457200" indent="-457200">
              <a:buFont typeface="Arial" panose="020B0604020202020204" pitchFamily="34" charset="0"/>
              <a:buChar char="•"/>
            </a:pPr>
            <a:r>
              <a:rPr lang="en-US" sz="2800" dirty="0"/>
              <a:t>It categorizes the information, facts and details to be considered and weighed into four main themes;</a:t>
            </a:r>
          </a:p>
          <a:p>
            <a:pPr marL="971550" lvl="1" indent="-514350">
              <a:buFont typeface="+mj-lt"/>
              <a:buAutoNum type="arabicPeriod"/>
            </a:pPr>
            <a:r>
              <a:rPr lang="en-US" sz="2800" dirty="0">
                <a:solidFill>
                  <a:srgbClr val="FF0000"/>
                </a:solidFill>
              </a:rPr>
              <a:t>Medical Indication</a:t>
            </a:r>
          </a:p>
          <a:p>
            <a:pPr marL="971550" lvl="1" indent="-514350">
              <a:buFont typeface="+mj-lt"/>
              <a:buAutoNum type="arabicPeriod"/>
            </a:pPr>
            <a:r>
              <a:rPr lang="en-US" sz="2800" dirty="0">
                <a:solidFill>
                  <a:srgbClr val="FF0000"/>
                </a:solidFill>
              </a:rPr>
              <a:t>Patient Preference</a:t>
            </a:r>
          </a:p>
          <a:p>
            <a:pPr marL="971550" lvl="1" indent="-514350">
              <a:buFont typeface="+mj-lt"/>
              <a:buAutoNum type="arabicPeriod"/>
            </a:pPr>
            <a:r>
              <a:rPr lang="en-US" sz="2800" dirty="0">
                <a:solidFill>
                  <a:srgbClr val="FF0000"/>
                </a:solidFill>
              </a:rPr>
              <a:t>Quality of Life</a:t>
            </a:r>
          </a:p>
          <a:p>
            <a:pPr marL="971550" lvl="1" indent="-514350">
              <a:buFont typeface="+mj-lt"/>
              <a:buAutoNum type="arabicPeriod"/>
            </a:pPr>
            <a:r>
              <a:rPr lang="en-US" sz="2800" dirty="0">
                <a:solidFill>
                  <a:srgbClr val="FF0000"/>
                </a:solidFill>
              </a:rPr>
              <a:t>Contextual Features</a:t>
            </a:r>
          </a:p>
        </p:txBody>
      </p:sp>
    </p:spTree>
    <p:extLst>
      <p:ext uri="{BB962C8B-B14F-4D97-AF65-F5344CB8AC3E}">
        <p14:creationId xmlns:p14="http://schemas.microsoft.com/office/powerpoint/2010/main" val="3294063992"/>
      </p:ext>
    </p:extLst>
  </p:cSld>
  <p:clrMapOvr>
    <a:masterClrMapping/>
  </p:clrMapOvr>
  <mc:AlternateContent xmlns:mc="http://schemas.openxmlformats.org/markup-compatibility/2006" xmlns:p14="http://schemas.microsoft.com/office/powerpoint/2010/main">
    <mc:Choice Requires="p14">
      <p:transition spd="slow" p14:dur="2000" advTm="83433"/>
    </mc:Choice>
    <mc:Fallback xmlns="">
      <p:transition spd="slow" advTm="8343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25" y="379828"/>
            <a:ext cx="11605845" cy="6189784"/>
          </a:xfrm>
        </p:spPr>
        <p:txBody>
          <a:bodyPr>
            <a:normAutofit fontScale="92500" lnSpcReduction="10000"/>
          </a:bodyPr>
          <a:lstStyle/>
          <a:p>
            <a:pPr marL="0" indent="0" algn="just">
              <a:buNone/>
            </a:pPr>
            <a:r>
              <a:rPr lang="en-US" sz="3000" dirty="0">
                <a:solidFill>
                  <a:srgbClr val="FF0000"/>
                </a:solidFill>
              </a:rPr>
              <a:t>1. Medical Indication</a:t>
            </a:r>
          </a:p>
          <a:p>
            <a:pPr lvl="1" algn="just"/>
            <a:r>
              <a:rPr lang="en-US" sz="3000" dirty="0"/>
              <a:t>The physician must consider the disease and its natural history, whether it is reversible with treatment and the prognosis of the disease if left untreated</a:t>
            </a:r>
          </a:p>
          <a:p>
            <a:pPr lvl="1" algn="just"/>
            <a:r>
              <a:rPr lang="en-US" sz="3000" dirty="0"/>
              <a:t>One also weighs the risk–benefit ratio of providing versus withholding a treatment or intervention, taking into account, the probability of success, the complication rates, </a:t>
            </a:r>
            <a:r>
              <a:rPr lang="en-US" sz="3000" dirty="0" err="1"/>
              <a:t>etc</a:t>
            </a:r>
            <a:endParaRPr lang="en-US" sz="3000" dirty="0"/>
          </a:p>
          <a:p>
            <a:pPr marL="0" lvl="0" indent="0" algn="just">
              <a:buNone/>
            </a:pPr>
            <a:endParaRPr lang="en-US" sz="3000" dirty="0">
              <a:solidFill>
                <a:prstClr val="black"/>
              </a:solidFill>
            </a:endParaRPr>
          </a:p>
          <a:p>
            <a:pPr marL="0" lvl="0" indent="0" algn="just">
              <a:buNone/>
            </a:pPr>
            <a:r>
              <a:rPr lang="en-US" sz="3000" dirty="0">
                <a:solidFill>
                  <a:srgbClr val="FF0000"/>
                </a:solidFill>
              </a:rPr>
              <a:t>2. Patient Preference</a:t>
            </a:r>
          </a:p>
          <a:p>
            <a:pPr lvl="1" algn="just"/>
            <a:r>
              <a:rPr lang="en-US" sz="3000" dirty="0">
                <a:solidFill>
                  <a:prstClr val="black"/>
                </a:solidFill>
              </a:rPr>
              <a:t>This serves to recognize the patient’s autonomy and right to self-determination. </a:t>
            </a:r>
          </a:p>
          <a:p>
            <a:pPr lvl="1" algn="just"/>
            <a:r>
              <a:rPr lang="en-US" sz="3000" dirty="0">
                <a:solidFill>
                  <a:prstClr val="black"/>
                </a:solidFill>
              </a:rPr>
              <a:t>For situations where there is lack of mental capacity, as in patients with neurodegenerative conditions, the advance medical directive(AMD), advance care plan (ACP) or lasting power of attorney (LPA) would apply, and the substitute decision maker could help in the decision-making process</a:t>
            </a:r>
          </a:p>
          <a:p>
            <a:pPr marL="457200" lvl="1" indent="0" algn="just">
              <a:buNone/>
            </a:pPr>
            <a:endParaRPr lang="en-US" sz="2800" dirty="0"/>
          </a:p>
        </p:txBody>
      </p:sp>
    </p:spTree>
    <p:extLst>
      <p:ext uri="{BB962C8B-B14F-4D97-AF65-F5344CB8AC3E}">
        <p14:creationId xmlns:p14="http://schemas.microsoft.com/office/powerpoint/2010/main" val="4114307292"/>
      </p:ext>
    </p:extLst>
  </p:cSld>
  <p:clrMapOvr>
    <a:masterClrMapping/>
  </p:clrMapOvr>
  <mc:AlternateContent xmlns:mc="http://schemas.openxmlformats.org/markup-compatibility/2006" xmlns:p14="http://schemas.microsoft.com/office/powerpoint/2010/main">
    <mc:Choice Requires="p14">
      <p:transition spd="slow" p14:dur="2000" advTm="227524"/>
    </mc:Choice>
    <mc:Fallback xmlns="">
      <p:transition spd="slow" advTm="22752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369" y="407963"/>
            <a:ext cx="11211951" cy="6020972"/>
          </a:xfrm>
        </p:spPr>
        <p:txBody>
          <a:bodyPr>
            <a:normAutofit/>
          </a:bodyPr>
          <a:lstStyle/>
          <a:p>
            <a:pPr marL="0" indent="0" algn="just">
              <a:buNone/>
            </a:pPr>
            <a:r>
              <a:rPr lang="en-US" dirty="0">
                <a:solidFill>
                  <a:srgbClr val="FF0000"/>
                </a:solidFill>
              </a:rPr>
              <a:t>3. Quality of Life</a:t>
            </a:r>
          </a:p>
          <a:p>
            <a:pPr lvl="1" algn="just"/>
            <a:r>
              <a:rPr lang="en-US" sz="2800" dirty="0"/>
              <a:t>The merits of a treatment or intervention cannot be measured solely with a quantitative matrix</a:t>
            </a:r>
          </a:p>
          <a:p>
            <a:pPr lvl="1" algn="just"/>
            <a:r>
              <a:rPr lang="en-US" sz="2800" dirty="0"/>
              <a:t>One should also consider how it will impact the present and future quality of life of the patient</a:t>
            </a:r>
          </a:p>
          <a:p>
            <a:pPr lvl="1" algn="just"/>
            <a:r>
              <a:rPr lang="en-US" sz="2800" dirty="0"/>
              <a:t>What would be the opportunity cost of prolonging life temporally and temporarily but at a great cost, burden and suffering to a patient who does not have long to live anyway? </a:t>
            </a:r>
          </a:p>
          <a:p>
            <a:pPr lvl="1" algn="just"/>
            <a:r>
              <a:rPr lang="en-US" sz="2800" dirty="0"/>
              <a:t>What does ‘quality of life’ mean to a patient at different stages of the illness and of his life? Quality of life seen from the various dimensions of the human is complex, unique to each individual and a subjective phenomenon that may not be adequately understood even with substitute judgment of family members</a:t>
            </a:r>
          </a:p>
        </p:txBody>
      </p:sp>
    </p:spTree>
    <p:extLst>
      <p:ext uri="{BB962C8B-B14F-4D97-AF65-F5344CB8AC3E}">
        <p14:creationId xmlns:p14="http://schemas.microsoft.com/office/powerpoint/2010/main" val="3409090308"/>
      </p:ext>
    </p:extLst>
  </p:cSld>
  <p:clrMapOvr>
    <a:masterClrMapping/>
  </p:clrMapOvr>
  <mc:AlternateContent xmlns:mc="http://schemas.openxmlformats.org/markup-compatibility/2006" xmlns:p14="http://schemas.microsoft.com/office/powerpoint/2010/main">
    <mc:Choice Requires="p14">
      <p:transition spd="slow" p14:dur="2000" advTm="219453"/>
    </mc:Choice>
    <mc:Fallback xmlns="">
      <p:transition spd="slow" advTm="21945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437" y="478302"/>
            <a:ext cx="11226018" cy="5698661"/>
          </a:xfrm>
        </p:spPr>
        <p:txBody>
          <a:bodyPr>
            <a:normAutofit/>
          </a:bodyPr>
          <a:lstStyle/>
          <a:p>
            <a:pPr marL="0" indent="0" algn="just">
              <a:lnSpc>
                <a:spcPct val="100000"/>
              </a:lnSpc>
              <a:buNone/>
            </a:pPr>
            <a:r>
              <a:rPr lang="en-US" dirty="0">
                <a:solidFill>
                  <a:srgbClr val="FF0000"/>
                </a:solidFill>
              </a:rPr>
              <a:t>4. Contextual Features</a:t>
            </a:r>
          </a:p>
          <a:p>
            <a:pPr lvl="1" algn="just">
              <a:lnSpc>
                <a:spcPct val="100000"/>
              </a:lnSpc>
            </a:pPr>
            <a:r>
              <a:rPr lang="en-US" sz="2800" dirty="0"/>
              <a:t>The complexity of clinical ethical dilemmas is exacerbated by social, cultural, religious, ethnic and legal considerations</a:t>
            </a:r>
          </a:p>
          <a:p>
            <a:pPr lvl="1" algn="just">
              <a:lnSpc>
                <a:spcPct val="100000"/>
              </a:lnSpc>
            </a:pPr>
            <a:r>
              <a:rPr lang="en-US" sz="2800" dirty="0"/>
              <a:t>Health economics and organizational practices also have a bearing on the Geriatrics 2017, 2, 8 6 of 7 decision-making process</a:t>
            </a:r>
          </a:p>
          <a:p>
            <a:pPr lvl="1" algn="just">
              <a:lnSpc>
                <a:spcPct val="100000"/>
              </a:lnSpc>
            </a:pPr>
            <a:r>
              <a:rPr lang="en-US" sz="2800" dirty="0"/>
              <a:t>Utilitarianism and distributive justice are some of the ethical principles that are applied in this quadrant of the window.</a:t>
            </a:r>
          </a:p>
          <a:p>
            <a:pPr lvl="1" algn="just">
              <a:lnSpc>
                <a:spcPct val="100000"/>
              </a:lnSpc>
            </a:pPr>
            <a:r>
              <a:rPr lang="en-US" sz="2800" dirty="0"/>
              <a:t>The above framework affords a cogent and systematic approach to solving clinical ethical dilemmas that crop up frequently in the care and management of patients with advanced neurodegenerative conditions</a:t>
            </a:r>
          </a:p>
        </p:txBody>
      </p:sp>
    </p:spTree>
    <p:extLst>
      <p:ext uri="{BB962C8B-B14F-4D97-AF65-F5344CB8AC3E}">
        <p14:creationId xmlns:p14="http://schemas.microsoft.com/office/powerpoint/2010/main" val="192742160"/>
      </p:ext>
    </p:extLst>
  </p:cSld>
  <p:clrMapOvr>
    <a:masterClrMapping/>
  </p:clrMapOvr>
  <mc:AlternateContent xmlns:mc="http://schemas.openxmlformats.org/markup-compatibility/2006" xmlns:p14="http://schemas.microsoft.com/office/powerpoint/2010/main">
    <mc:Choice Requires="p14">
      <p:transition spd="slow" p14:dur="2000" advTm="203320"/>
    </mc:Choice>
    <mc:Fallback xmlns="">
      <p:transition spd="slow" advTm="20332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24" y="139656"/>
            <a:ext cx="10515600" cy="1325563"/>
          </a:xfrm>
        </p:spPr>
        <p:txBody>
          <a:bodyPr/>
          <a:lstStyle/>
          <a:p>
            <a:r>
              <a:rPr lang="en-US" dirty="0"/>
              <a:t>References </a:t>
            </a:r>
          </a:p>
        </p:txBody>
      </p:sp>
      <p:sp>
        <p:nvSpPr>
          <p:cNvPr id="3" name="Content Placeholder 2"/>
          <p:cNvSpPr>
            <a:spLocks noGrp="1"/>
          </p:cNvSpPr>
          <p:nvPr>
            <p:ph idx="1"/>
          </p:nvPr>
        </p:nvSpPr>
        <p:spPr>
          <a:xfrm>
            <a:off x="312106" y="1474895"/>
            <a:ext cx="11524989" cy="4842777"/>
          </a:xfrm>
        </p:spPr>
        <p:txBody>
          <a:bodyPr>
            <a:noAutofit/>
          </a:bodyPr>
          <a:lstStyle/>
          <a:p>
            <a:r>
              <a:rPr lang="en-US" sz="1800" dirty="0">
                <a:solidFill>
                  <a:srgbClr val="FF0000"/>
                </a:solidFill>
              </a:rPr>
              <a:t>Beauchamp, T.L. and Childress, J.F. (2001) Principles of biomedical ethics. 5th Edition, Oxford University Press, Oxford, 59</a:t>
            </a:r>
          </a:p>
          <a:p>
            <a:r>
              <a:rPr lang="en-US" sz="1800" dirty="0" err="1"/>
              <a:t>Bjoern</a:t>
            </a:r>
            <a:r>
              <a:rPr lang="en-US" sz="1800" dirty="0"/>
              <a:t> Schmitz-</a:t>
            </a:r>
            <a:r>
              <a:rPr lang="en-US" sz="1800" dirty="0" err="1"/>
              <a:t>Luhn,Jennifer</a:t>
            </a:r>
            <a:r>
              <a:rPr lang="en-US" sz="1800" dirty="0"/>
              <a:t> </a:t>
            </a:r>
            <a:r>
              <a:rPr lang="en-US" sz="1800" dirty="0" err="1"/>
              <a:t>Chandl</a:t>
            </a:r>
            <a:r>
              <a:rPr lang="en-US" sz="1800" dirty="0"/>
              <a:t>, </a:t>
            </a:r>
            <a:r>
              <a:rPr lang="en-US" sz="1800" dirty="0" err="1"/>
              <a:t>erEthical</a:t>
            </a:r>
            <a:r>
              <a:rPr lang="en-US" sz="1800" dirty="0"/>
              <a:t> and Legal Aspects of Technology-Assisted Care in Neurodegenerative Disease, 2022, 12, 1011. </a:t>
            </a:r>
            <a:r>
              <a:rPr lang="en-US" sz="1800" dirty="0">
                <a:hlinkClick r:id="rId2"/>
              </a:rPr>
              <a:t>https://doi.org/10.3390/jpm12061011</a:t>
            </a:r>
            <a:endParaRPr lang="en-US" sz="1800" dirty="0"/>
          </a:p>
          <a:p>
            <a:r>
              <a:rPr lang="en-US" sz="1800" dirty="0"/>
              <a:t>David M. Sine and Virginia A. Sharpe, Ethics, risk, and patient-centered care: How collaboration between clinical ethicists and risk management leads to respectful patient care</a:t>
            </a:r>
          </a:p>
          <a:p>
            <a:r>
              <a:rPr lang="en-US" sz="1800" dirty="0" err="1"/>
              <a:t>Gianpaolo</a:t>
            </a:r>
            <a:r>
              <a:rPr lang="en-US" sz="1800" dirty="0"/>
              <a:t> </a:t>
            </a:r>
            <a:r>
              <a:rPr lang="en-US" sz="1800" dirty="0" err="1"/>
              <a:t>Tomaselli</a:t>
            </a:r>
            <a:r>
              <a:rPr lang="en-US" sz="1800" dirty="0"/>
              <a:t>, Sandra C. </a:t>
            </a:r>
            <a:r>
              <a:rPr lang="en-US" sz="1800" dirty="0" err="1"/>
              <a:t>Buttigieg</a:t>
            </a:r>
            <a:r>
              <a:rPr lang="en-US" sz="1800" dirty="0"/>
              <a:t>, Aldo </a:t>
            </a:r>
            <a:r>
              <a:rPr lang="en-US" sz="1800" dirty="0" err="1"/>
              <a:t>Rosano</a:t>
            </a:r>
            <a:r>
              <a:rPr lang="en-US" sz="1800" dirty="0"/>
              <a:t>, Maria </a:t>
            </a:r>
            <a:r>
              <a:rPr lang="en-US" sz="1800" dirty="0" err="1"/>
              <a:t>Cassar</a:t>
            </a:r>
            <a:r>
              <a:rPr lang="en-US" sz="1800" dirty="0"/>
              <a:t> and George </a:t>
            </a:r>
            <a:r>
              <a:rPr lang="en-US" sz="1800" dirty="0" err="1"/>
              <a:t>Grima</a:t>
            </a:r>
            <a:r>
              <a:rPr lang="en-US" sz="1800" dirty="0"/>
              <a:t>, Person-Centered Care From a Relational Ethics Perspective for the Delivery of High Quality and Safe Healthcare: A Scoping Review</a:t>
            </a:r>
          </a:p>
          <a:p>
            <a:r>
              <a:rPr lang="en-US" sz="1800" dirty="0">
                <a:solidFill>
                  <a:srgbClr val="FF0000"/>
                </a:solidFill>
              </a:rPr>
              <a:t>James Alvin Low, and Esther Ho, Managing Ethical Dilemmas in End-Stage Neurodegenerative Diseases, 2017, 2, 8; doi:10.3390/geriatrics2010008</a:t>
            </a:r>
          </a:p>
          <a:p>
            <a:r>
              <a:rPr lang="en-US" sz="1800" dirty="0"/>
              <a:t>PCC Ethical Good Practice Framework, </a:t>
            </a:r>
            <a:r>
              <a:rPr lang="en-US" sz="1800" dirty="0">
                <a:hlinkClick r:id="rId3"/>
              </a:rPr>
              <a:t>https://apccs.police.uk/media/6000/pccs-ethical-framework2014.pdf</a:t>
            </a:r>
            <a:endParaRPr lang="en-US" sz="1800" dirty="0"/>
          </a:p>
          <a:p>
            <a:r>
              <a:rPr lang="en-US" sz="1800" dirty="0"/>
              <a:t>Protection of The Rights of Elders (Amendment) Act, No. 5 Of 2011, Parliament of The Democratic Socialist Republic of Sri Lanka</a:t>
            </a:r>
          </a:p>
          <a:p>
            <a:r>
              <a:rPr lang="en-US" sz="1800" dirty="0">
                <a:solidFill>
                  <a:srgbClr val="FF0000"/>
                </a:solidFill>
              </a:rPr>
              <a:t>Summers, J. (2013). Principles of healthcare ethics. Available at: </a:t>
            </a:r>
            <a:r>
              <a:rPr lang="en-US" sz="1800" dirty="0">
                <a:solidFill>
                  <a:srgbClr val="FF0000"/>
                </a:solidFill>
                <a:hlinkClick r:id="rId4"/>
              </a:rPr>
              <a:t>https://studylib.net/doc/18369976/principles-of-healthcare-ethics</a:t>
            </a:r>
            <a:endParaRPr lang="en-US" sz="1800" dirty="0">
              <a:solidFill>
                <a:srgbClr val="FF0000"/>
              </a:solidFill>
            </a:endParaRPr>
          </a:p>
          <a:p>
            <a:r>
              <a:rPr lang="en-US" sz="1800" dirty="0"/>
              <a:t>To change perspective – a study circle about person-centered care (</a:t>
            </a:r>
            <a:r>
              <a:rPr lang="en-US" sz="1800" dirty="0" err="1"/>
              <a:t>nEUROcare</a:t>
            </a:r>
            <a:r>
              <a:rPr lang="en-US" sz="1800" dirty="0"/>
              <a:t> - PCC study circle) </a:t>
            </a:r>
          </a:p>
          <a:p>
            <a:endParaRPr lang="en-US" sz="1800" dirty="0">
              <a:solidFill>
                <a:srgbClr val="FF0000"/>
              </a:solidFill>
            </a:endParaRPr>
          </a:p>
        </p:txBody>
      </p:sp>
    </p:spTree>
    <p:extLst>
      <p:ext uri="{BB962C8B-B14F-4D97-AF65-F5344CB8AC3E}">
        <p14:creationId xmlns:p14="http://schemas.microsoft.com/office/powerpoint/2010/main" val="985012704"/>
      </p:ext>
    </p:extLst>
  </p:cSld>
  <p:clrMapOvr>
    <a:masterClrMapping/>
  </p:clrMapOvr>
  <mc:AlternateContent xmlns:mc="http://schemas.openxmlformats.org/markup-compatibility/2006" xmlns:p14="http://schemas.microsoft.com/office/powerpoint/2010/main">
    <mc:Choice Requires="p14">
      <p:transition spd="slow" p14:dur="2000" advTm="141126"/>
    </mc:Choice>
    <mc:Fallback xmlns="">
      <p:transition spd="slow" advTm="14112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0103171-0BA0-4AF0-AF05-04AFA1A4A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5" name="Platshållare för innehåll 4" descr="En bild som visar text, inomhus, bärbar dator&#10;&#10;Automatiskt genererad beskrivning">
            <a:extLst>
              <a:ext uri="{FF2B5EF4-FFF2-40B4-BE49-F238E27FC236}">
                <a16:creationId xmlns:a16="http://schemas.microsoft.com/office/drawing/2014/main" id="{8A854F48-C11E-5E03-99C4-88452F26DC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407"/>
          <a:stretch/>
        </p:blipFill>
        <p:spPr>
          <a:xfrm rot="5400000">
            <a:off x="-1047749" y="1047749"/>
            <a:ext cx="6857999" cy="4762500"/>
          </a:xfrm>
          <a:prstGeom prst="rect">
            <a:avLst/>
          </a:prstGeom>
        </p:spPr>
      </p:pic>
      <p:sp>
        <p:nvSpPr>
          <p:cNvPr id="19" name="Rectangle 18">
            <a:extLst>
              <a:ext uri="{FF2B5EF4-FFF2-40B4-BE49-F238E27FC236}">
                <a16:creationId xmlns:a16="http://schemas.microsoft.com/office/drawing/2014/main" id="{E128B901-D4EA-4C4D-A150-23D2A6DEC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9459" y="1"/>
            <a:ext cx="7482541"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21" name="Rectangle 20">
            <a:extLst>
              <a:ext uri="{FF2B5EF4-FFF2-40B4-BE49-F238E27FC236}">
                <a16:creationId xmlns:a16="http://schemas.microsoft.com/office/drawing/2014/main" id="{A760B08A-B322-4C79-AB6D-7E4246352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800"/>
            <a:ext cx="6099101" cy="5486400"/>
          </a:xfrm>
          <a:prstGeom prst="rect">
            <a:avLst/>
          </a:prstGeom>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Rubrik 1">
            <a:extLst>
              <a:ext uri="{FF2B5EF4-FFF2-40B4-BE49-F238E27FC236}">
                <a16:creationId xmlns:a16="http://schemas.microsoft.com/office/drawing/2014/main" id="{C9A7F7D7-DB57-D079-B918-348AB43D4A6A}"/>
              </a:ext>
            </a:extLst>
          </p:cNvPr>
          <p:cNvSpPr>
            <a:spLocks noGrp="1"/>
          </p:cNvSpPr>
          <p:nvPr>
            <p:ph type="title"/>
          </p:nvPr>
        </p:nvSpPr>
        <p:spPr>
          <a:xfrm>
            <a:off x="5524499" y="1371599"/>
            <a:ext cx="5984801" cy="1961261"/>
          </a:xfrm>
        </p:spPr>
        <p:txBody>
          <a:bodyPr vert="horz" lIns="91440" tIns="45720" rIns="91440" bIns="45720" rtlCol="0" anchor="b">
            <a:normAutofit/>
          </a:bodyPr>
          <a:lstStyle/>
          <a:p>
            <a:pPr algn="ctr"/>
            <a:r>
              <a:rPr lang="en-US" sz="4400" kern="1200" cap="all" spc="300" baseline="0" dirty="0">
                <a:solidFill>
                  <a:schemeClr val="tx2"/>
                </a:solidFill>
                <a:latin typeface="+mj-lt"/>
                <a:ea typeface="+mj-ea"/>
                <a:cs typeface="+mj-cs"/>
              </a:rPr>
              <a:t>Thank you for listening!</a:t>
            </a:r>
          </a:p>
        </p:txBody>
      </p:sp>
      <p:grpSp>
        <p:nvGrpSpPr>
          <p:cNvPr id="3" name="Group 6">
            <a:extLst>
              <a:ext uri="{FF2B5EF4-FFF2-40B4-BE49-F238E27FC236}">
                <a16:creationId xmlns:a16="http://schemas.microsoft.com/office/drawing/2014/main" id="{5DC4E9D1-B161-C7A4-EB49-AA0BD3027A0F}"/>
              </a:ext>
            </a:extLst>
          </p:cNvPr>
          <p:cNvGrpSpPr/>
          <p:nvPr/>
        </p:nvGrpSpPr>
        <p:grpSpPr>
          <a:xfrm>
            <a:off x="5524499" y="5420761"/>
            <a:ext cx="5828546" cy="667573"/>
            <a:chOff x="1230612" y="9750059"/>
            <a:chExt cx="5852294" cy="652382"/>
          </a:xfrm>
          <a:solidFill>
            <a:schemeClr val="bg2"/>
          </a:solidFill>
        </p:grpSpPr>
        <p:pic>
          <p:nvPicPr>
            <p:cNvPr id="4" name="Picture 7">
              <a:extLst>
                <a:ext uri="{FF2B5EF4-FFF2-40B4-BE49-F238E27FC236}">
                  <a16:creationId xmlns:a16="http://schemas.microsoft.com/office/drawing/2014/main" id="{5940CE03-1798-607D-85C0-7EC3161FAA41}"/>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230612" y="9750059"/>
              <a:ext cx="2218055" cy="633095"/>
            </a:xfrm>
            <a:prstGeom prst="rect">
              <a:avLst/>
            </a:prstGeom>
            <a:grpFill/>
            <a:ln>
              <a:solidFill>
                <a:schemeClr val="bg1"/>
              </a:solidFill>
            </a:ln>
          </p:spPr>
        </p:pic>
        <p:sp>
          <p:nvSpPr>
            <p:cNvPr id="6" name="TextBox 8">
              <a:extLst>
                <a:ext uri="{FF2B5EF4-FFF2-40B4-BE49-F238E27FC236}">
                  <a16:creationId xmlns:a16="http://schemas.microsoft.com/office/drawing/2014/main" id="{7F884C69-D7A3-C56C-5FEC-70F3C55C6569}"/>
                </a:ext>
              </a:extLst>
            </p:cNvPr>
            <p:cNvSpPr txBox="1"/>
            <p:nvPr userDrawn="1"/>
          </p:nvSpPr>
          <p:spPr>
            <a:xfrm>
              <a:off x="3448667" y="9770818"/>
              <a:ext cx="3634239" cy="631623"/>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Gill Sans MT"/>
                  <a:ea typeface="+mn-ea"/>
                  <a:cs typeface="+mn-cs"/>
                </a:rPr>
                <a:t>Reference number: 618596-EPP-1-2020-1-SE-EPPKA2-CBHE-JP</a:t>
              </a:r>
              <a:br>
                <a:rPr kumimoji="0" lang="en-GB" sz="900" b="0" i="0" u="none" strike="noStrike" kern="1200" cap="none" spc="0" normalizeH="0" baseline="0" noProof="0" dirty="0">
                  <a:ln>
                    <a:noFill/>
                  </a:ln>
                  <a:noFill/>
                  <a:effectLst/>
                  <a:uLnTx/>
                  <a:uFillTx/>
                  <a:latin typeface="Gill Sans MT"/>
                  <a:ea typeface="+mn-ea"/>
                  <a:cs typeface="+mn-cs"/>
                </a:rPr>
              </a:br>
              <a:r>
                <a:rPr kumimoji="0" lang="en-GB" sz="900" b="0" i="0" u="none" strike="noStrike" kern="1200" cap="none" spc="0" normalizeH="0" baseline="0" noProof="0" dirty="0">
                  <a:ln>
                    <a:noFill/>
                  </a:ln>
                  <a:solidFill>
                    <a:prstClr val="black"/>
                  </a:solidFill>
                  <a:effectLst/>
                  <a:uLnTx/>
                  <a:uFillTx/>
                  <a:latin typeface="Gill Sans MT"/>
                  <a:ea typeface="+mn-ea"/>
                  <a:cs typeface="+mn-cs"/>
                </a:rPr>
                <a:t>This publication [communication] reflects the views only of the authors, and the Commission cannot be held responsible for any use, which may be made of the information contained therein.</a:t>
              </a:r>
            </a:p>
          </p:txBody>
        </p:sp>
      </p:grpSp>
      <p:pic>
        <p:nvPicPr>
          <p:cNvPr id="7" name="Bildobjekt 6">
            <a:extLst>
              <a:ext uri="{FF2B5EF4-FFF2-40B4-BE49-F238E27FC236}">
                <a16:creationId xmlns:a16="http://schemas.microsoft.com/office/drawing/2014/main" id="{BA09F313-89EC-2566-433D-D53BE2BC3174}"/>
              </a:ext>
            </a:extLst>
          </p:cNvPr>
          <p:cNvPicPr>
            <a:picLocks noChangeAspect="1"/>
          </p:cNvPicPr>
          <p:nvPr/>
        </p:nvPicPr>
        <p:blipFill>
          <a:blip r:embed="rId4"/>
          <a:stretch>
            <a:fillRect/>
          </a:stretch>
        </p:blipFill>
        <p:spPr>
          <a:xfrm>
            <a:off x="7872032" y="3837591"/>
            <a:ext cx="1175436" cy="1430584"/>
          </a:xfrm>
          <a:prstGeom prst="rect">
            <a:avLst/>
          </a:prstGeom>
        </p:spPr>
      </p:pic>
    </p:spTree>
    <p:extLst>
      <p:ext uri="{BB962C8B-B14F-4D97-AF65-F5344CB8AC3E}">
        <p14:creationId xmlns:p14="http://schemas.microsoft.com/office/powerpoint/2010/main" val="374071416"/>
      </p:ext>
    </p:extLst>
  </p:cSld>
  <p:clrMapOvr>
    <a:masterClrMapping/>
  </p:clrMapOvr>
  <mc:AlternateContent xmlns:mc="http://schemas.openxmlformats.org/markup-compatibility/2006" xmlns:p14="http://schemas.microsoft.com/office/powerpoint/2010/main">
    <mc:Choice Requires="p14">
      <p:transition spd="slow" p14:dur="2000" advTm="23262"/>
    </mc:Choice>
    <mc:Fallback xmlns="">
      <p:transition spd="slow" advTm="2326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734290"/>
          </a:xfrm>
        </p:spPr>
        <p:txBody>
          <a:bodyPr/>
          <a:lstStyle/>
          <a:p>
            <a:pPr algn="ctr"/>
            <a:r>
              <a:rPr lang="en-US" b="1" cap="none" dirty="0">
                <a:latin typeface="Calibri" panose="020F0502020204030204" pitchFamily="34" charset="0"/>
                <a:cs typeface="Calibri" panose="020F0502020204030204" pitchFamily="34" charset="0"/>
              </a:rPr>
              <a:t>Ethica</a:t>
            </a:r>
            <a:r>
              <a:rPr lang="en-US" b="1" dirty="0">
                <a:latin typeface="Calibri" panose="020F0502020204030204" pitchFamily="34" charset="0"/>
                <a:cs typeface="Calibri" panose="020F0502020204030204" pitchFamily="34" charset="0"/>
              </a:rPr>
              <a:t>l principles</a:t>
            </a:r>
            <a:r>
              <a:rPr lang="en-US" b="1" cap="none" dirty="0">
                <a:latin typeface="Calibri" panose="020F0502020204030204" pitchFamily="34" charset="0"/>
                <a:cs typeface="Calibri" panose="020F0502020204030204" pitchFamily="34" charset="0"/>
              </a:rPr>
              <a:t> in PCC</a:t>
            </a:r>
          </a:p>
        </p:txBody>
      </p:sp>
      <p:sp>
        <p:nvSpPr>
          <p:cNvPr id="3" name="Content Placeholder 2"/>
          <p:cNvSpPr>
            <a:spLocks noGrp="1"/>
          </p:cNvSpPr>
          <p:nvPr>
            <p:ph idx="1"/>
          </p:nvPr>
        </p:nvSpPr>
        <p:spPr>
          <a:xfrm>
            <a:off x="1" y="776614"/>
            <a:ext cx="12191998" cy="6081386"/>
          </a:xfrm>
        </p:spPr>
        <p:txBody>
          <a:bodyPr>
            <a:normAutofit/>
          </a:bodyPr>
          <a:lstStyle/>
          <a:p>
            <a:pPr>
              <a:lnSpc>
                <a:spcPct val="100000"/>
              </a:lnSpc>
            </a:pPr>
            <a:r>
              <a:rPr lang="en-US" dirty="0"/>
              <a:t>Person-centered care is based on a view of humanity based on four ethical principles;</a:t>
            </a:r>
          </a:p>
          <a:p>
            <a:pPr marL="0" indent="0">
              <a:lnSpc>
                <a:spcPct val="100000"/>
              </a:lnSpc>
              <a:buNone/>
            </a:pPr>
            <a:r>
              <a:rPr lang="en-US" dirty="0"/>
              <a:t>	1.</a:t>
            </a:r>
            <a:r>
              <a:rPr lang="en-US" dirty="0">
                <a:solidFill>
                  <a:srgbClr val="FF0000"/>
                </a:solidFill>
              </a:rPr>
              <a:t> Autonomy </a:t>
            </a:r>
            <a:r>
              <a:rPr lang="en-US" dirty="0"/>
              <a:t>– Each person’s right to choose their own path in life </a:t>
            </a:r>
          </a:p>
          <a:p>
            <a:pPr marL="0" indent="0">
              <a:lnSpc>
                <a:spcPct val="100000"/>
              </a:lnSpc>
              <a:buNone/>
            </a:pPr>
            <a:r>
              <a:rPr lang="en-US" dirty="0"/>
              <a:t>	2. </a:t>
            </a:r>
            <a:r>
              <a:rPr lang="en-US" dirty="0">
                <a:solidFill>
                  <a:srgbClr val="FF0000"/>
                </a:solidFill>
              </a:rPr>
              <a:t>Dignity</a:t>
            </a:r>
            <a:r>
              <a:rPr lang="en-US" dirty="0"/>
              <a:t> – Self-esteem. An expression of respect for other people with the 	same rights and obligations like myself </a:t>
            </a:r>
          </a:p>
          <a:p>
            <a:pPr marL="0" indent="0">
              <a:lnSpc>
                <a:spcPct val="100000"/>
              </a:lnSpc>
              <a:buNone/>
            </a:pPr>
            <a:r>
              <a:rPr lang="en-US" dirty="0"/>
              <a:t>	3. </a:t>
            </a:r>
            <a:r>
              <a:rPr lang="en-US" dirty="0">
                <a:solidFill>
                  <a:srgbClr val="FF0000"/>
                </a:solidFill>
              </a:rPr>
              <a:t>Integrity</a:t>
            </a:r>
            <a:r>
              <a:rPr lang="en-US" dirty="0"/>
              <a:t> – Not to hurt, harm, destroy or change other people’s lives, but 	to respect and protect the person’s wholeness and unity, the person’s life 	context and life history </a:t>
            </a:r>
          </a:p>
          <a:p>
            <a:pPr marL="0" indent="0">
              <a:lnSpc>
                <a:spcPct val="100000"/>
              </a:lnSpc>
              <a:buNone/>
            </a:pPr>
            <a:r>
              <a:rPr lang="en-US" dirty="0"/>
              <a:t>	4. </a:t>
            </a:r>
            <a:r>
              <a:rPr lang="en-US" dirty="0">
                <a:solidFill>
                  <a:srgbClr val="FF0000"/>
                </a:solidFill>
              </a:rPr>
              <a:t>Vulnerability</a:t>
            </a:r>
            <a:r>
              <a:rPr lang="en-US" dirty="0"/>
              <a:t> – Vulnerability makes us human. It is not a defect but an 	important part of the human condition</a:t>
            </a:r>
          </a:p>
          <a:p>
            <a:pPr>
              <a:lnSpc>
                <a:spcPct val="100000"/>
              </a:lnSpc>
            </a:pPr>
            <a:r>
              <a:rPr lang="en-US" dirty="0"/>
              <a:t>These principles are mutually related to each other</a:t>
            </a:r>
          </a:p>
          <a:p>
            <a:pPr marL="0" indent="0">
              <a:lnSpc>
                <a:spcPct val="100000"/>
              </a:lnSpc>
              <a:buNone/>
            </a:pPr>
            <a:r>
              <a:rPr lang="en-US" dirty="0"/>
              <a:t> </a:t>
            </a:r>
            <a:endParaRPr lang="en-US" sz="2800" cap="none" dirty="0">
              <a:latin typeface="Calibri" panose="020F0502020204030204" pitchFamily="34" charset="0"/>
              <a:cs typeface="Calibri" panose="020F0502020204030204" pitchFamily="34" charset="0"/>
            </a:endParaRPr>
          </a:p>
        </p:txBody>
      </p:sp>
      <p:sp>
        <p:nvSpPr>
          <p:cNvPr id="4" name="Freeform: Shape 2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ysClr val="windowText" lastClr="000000">
              <a:lumMod val="50000"/>
              <a:lumOff val="50000"/>
              <a:alpha val="1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9150524" y="5290520"/>
            <a:ext cx="2724150" cy="1431926"/>
            <a:chOff x="9150524" y="5290520"/>
            <a:chExt cx="2724150" cy="1431926"/>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524" y="5290520"/>
              <a:ext cx="11763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E:\Neurocare projec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2749" y="5290521"/>
              <a:ext cx="1431925" cy="1431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480224"/>
      </p:ext>
    </p:extLst>
  </p:cSld>
  <p:clrMapOvr>
    <a:masterClrMapping/>
  </p:clrMapOvr>
  <mc:AlternateContent xmlns:mc="http://schemas.openxmlformats.org/markup-compatibility/2006" xmlns:p14="http://schemas.microsoft.com/office/powerpoint/2010/main">
    <mc:Choice Requires="p14">
      <p:transition spd="slow" p14:dur="2000" advTm="424924"/>
    </mc:Choice>
    <mc:Fallback xmlns="">
      <p:transition spd="slow" advTm="4249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Gianpaolo Tomaselli, Sandra C. Buttigieg</a:t>
            </a:r>
            <a:endParaRPr lang="en-US" dirty="0"/>
          </a:p>
        </p:txBody>
      </p:sp>
      <p:sp>
        <p:nvSpPr>
          <p:cNvPr id="2" name="Rubrik 1">
            <a:extLst>
              <a:ext uri="{FF2B5EF4-FFF2-40B4-BE49-F238E27FC236}">
                <a16:creationId xmlns:a16="http://schemas.microsoft.com/office/drawing/2014/main" id="{5D4C5996-A243-DCF8-4737-CAAD818DB68C}"/>
              </a:ext>
            </a:extLst>
          </p:cNvPr>
          <p:cNvSpPr>
            <a:spLocks noGrp="1"/>
          </p:cNvSpPr>
          <p:nvPr>
            <p:ph type="title"/>
          </p:nvPr>
        </p:nvSpPr>
        <p:spPr>
          <a:xfrm>
            <a:off x="257044" y="152663"/>
            <a:ext cx="11269938" cy="5943600"/>
          </a:xfrm>
        </p:spPr>
        <p:txBody>
          <a:bodyPr>
            <a:normAutofit fontScale="90000"/>
          </a:bodyPr>
          <a:lstStyle/>
          <a:p>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r>
              <a:rPr lang="en-US" sz="3100" b="1" dirty="0">
                <a:latin typeface="Times New Roman" panose="02020603050405020304" pitchFamily="18" charset="0"/>
                <a:ea typeface="Calibri" panose="020F0502020204030204" pitchFamily="34" charset="0"/>
                <a:cs typeface="Times New Roman" panose="02020603050405020304" pitchFamily="18" charset="0"/>
              </a:rPr>
              <a:t>PCC and Relational Ethical Features</a:t>
            </a: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r>
              <a:rPr lang="en-US" sz="3100" b="1" dirty="0">
                <a:latin typeface="Times New Roman" panose="02020603050405020304" pitchFamily="18" charset="0"/>
                <a:ea typeface="Calibri" panose="020F0502020204030204" pitchFamily="34" charset="0"/>
                <a:cs typeface="Times New Roman" panose="02020603050405020304" pitchFamily="18" charset="0"/>
              </a:rPr>
              <a:t>                                                (</a:t>
            </a:r>
            <a:r>
              <a:rPr lang="it-IT" sz="2700" b="1" dirty="0">
                <a:latin typeface="Times New Roman" panose="02020603050405020304" pitchFamily="18" charset="0"/>
                <a:ea typeface="Calibri" panose="020F0502020204030204" pitchFamily="34" charset="0"/>
                <a:cs typeface="Times New Roman" panose="02020603050405020304" pitchFamily="18" charset="0"/>
              </a:rPr>
              <a:t>Gianpaolo  and Buttigieg, 2020)</a:t>
            </a:r>
            <a:br>
              <a:rPr lang="en-US" sz="2700" b="1" dirty="0">
                <a:latin typeface="Times New Roman" panose="02020603050405020304" pitchFamily="18" charset="0"/>
                <a:ea typeface="Calibri" panose="020F0502020204030204" pitchFamily="34" charset="0"/>
                <a:cs typeface="Times New Roman" panose="02020603050405020304" pitchFamily="18" charset="0"/>
              </a:rPr>
            </a:br>
            <a:br>
              <a:rPr lang="en-US" sz="2700" b="1" dirty="0">
                <a:latin typeface="Times New Roman" panose="02020603050405020304" pitchFamily="18" charset="0"/>
                <a:ea typeface="Calibri" panose="020F0502020204030204" pitchFamily="34" charset="0"/>
                <a:cs typeface="Times New Roman" panose="02020603050405020304" pitchFamily="18" charset="0"/>
              </a:rPr>
            </a:br>
            <a:br>
              <a:rPr lang="en-US" sz="3100" b="1" dirty="0">
                <a:latin typeface="Times New Roman" panose="02020603050405020304" pitchFamily="18" charset="0"/>
                <a:ea typeface="Calibri" panose="020F0502020204030204" pitchFamily="34" charset="0"/>
                <a:cs typeface="Times New Roman" panose="02020603050405020304" pitchFamily="18" charset="0"/>
              </a:rPr>
            </a:br>
            <a:r>
              <a:rPr lang="en-US" sz="3100" b="1" dirty="0">
                <a:latin typeface="Times New Roman" panose="02020603050405020304" pitchFamily="18" charset="0"/>
                <a:ea typeface="Calibri" panose="020F0502020204030204" pitchFamily="34" charset="0"/>
                <a:cs typeface="Times New Roman" panose="02020603050405020304" pitchFamily="18" charset="0"/>
              </a:rPr>
              <a:t> </a:t>
            </a:r>
            <a:br>
              <a:rPr lang="sv-SE" sz="3600" dirty="0">
                <a:latin typeface="Calibri" panose="020F0502020204030204" pitchFamily="34" charset="0"/>
                <a:ea typeface="Calibri" panose="020F0502020204030204" pitchFamily="34" charset="0"/>
                <a:cs typeface="Times New Roman" panose="02020603050405020304" pitchFamily="18" charset="0"/>
              </a:rPr>
            </a:br>
            <a:endParaRPr lang="sv-SE" sz="3100" dirty="0"/>
          </a:p>
        </p:txBody>
      </p:sp>
      <p:sp>
        <p:nvSpPr>
          <p:cNvPr id="24" name="Freeform: Shape 2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Lärare">
            <a:extLst>
              <a:ext uri="{FF2B5EF4-FFF2-40B4-BE49-F238E27FC236}">
                <a16:creationId xmlns:a16="http://schemas.microsoft.com/office/drawing/2014/main" id="{1B81AD52-4A94-E34E-88EF-0001934BC6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5330" y="1515797"/>
            <a:ext cx="3217333" cy="3217333"/>
          </a:xfrm>
          <a:prstGeom prst="rect">
            <a:avLst/>
          </a:prstGeom>
        </p:spPr>
      </p:pic>
      <p:grpSp>
        <p:nvGrpSpPr>
          <p:cNvPr id="4" name="Group 3"/>
          <p:cNvGrpSpPr/>
          <p:nvPr/>
        </p:nvGrpSpPr>
        <p:grpSpPr>
          <a:xfrm>
            <a:off x="257044" y="5290521"/>
            <a:ext cx="11617630" cy="1431926"/>
            <a:chOff x="257044" y="5290521"/>
            <a:chExt cx="11617630" cy="1431926"/>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44" y="5290522"/>
              <a:ext cx="11763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Neurocare project\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42749" y="5290521"/>
              <a:ext cx="1431925" cy="14319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8892"/>
          <a:stretch/>
        </p:blipFill>
        <p:spPr bwMode="auto">
          <a:xfrm>
            <a:off x="1679649" y="1094593"/>
            <a:ext cx="8183887" cy="466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762209"/>
      </p:ext>
    </p:extLst>
  </p:cSld>
  <p:clrMapOvr>
    <a:masterClrMapping/>
  </p:clrMapOvr>
  <mc:AlternateContent xmlns:mc="http://schemas.openxmlformats.org/markup-compatibility/2006" xmlns:p14="http://schemas.microsoft.com/office/powerpoint/2010/main">
    <mc:Choice Requires="p14">
      <p:transition spd="slow" p14:dur="2000" advTm="83174"/>
    </mc:Choice>
    <mc:Fallback xmlns="">
      <p:transition spd="slow" advTm="8317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96418" y="-29294"/>
            <a:ext cx="10818431" cy="6888562"/>
          </a:xfrm>
          <a:prstGeom prst="rect">
            <a:avLst/>
          </a:prstGeom>
        </p:spPr>
      </p:pic>
      <p:sp>
        <p:nvSpPr>
          <p:cNvPr id="5" name="TextBox 4"/>
          <p:cNvSpPr txBox="1"/>
          <p:nvPr/>
        </p:nvSpPr>
        <p:spPr>
          <a:xfrm>
            <a:off x="7592291" y="6004606"/>
            <a:ext cx="4419600" cy="461665"/>
          </a:xfrm>
          <a:prstGeom prst="rect">
            <a:avLst/>
          </a:prstGeom>
          <a:noFill/>
        </p:spPr>
        <p:txBody>
          <a:bodyPr wrap="square" rtlCol="0">
            <a:spAutoFit/>
          </a:bodyPr>
          <a:lstStyle/>
          <a:p>
            <a:r>
              <a:rPr lang="en-US" sz="2400" dirty="0">
                <a:solidFill>
                  <a:srgbClr val="FF0000"/>
                </a:solidFill>
              </a:rPr>
              <a:t>(</a:t>
            </a:r>
            <a:r>
              <a:rPr lang="en-US" sz="2400" dirty="0" err="1">
                <a:solidFill>
                  <a:srgbClr val="FF0000"/>
                </a:solidFill>
              </a:rPr>
              <a:t>Gianpaolo</a:t>
            </a:r>
            <a:r>
              <a:rPr lang="en-US" sz="2400" dirty="0">
                <a:solidFill>
                  <a:srgbClr val="FF0000"/>
                </a:solidFill>
              </a:rPr>
              <a:t>  and </a:t>
            </a:r>
            <a:r>
              <a:rPr lang="en-US" sz="2400" dirty="0" err="1">
                <a:solidFill>
                  <a:srgbClr val="FF0000"/>
                </a:solidFill>
              </a:rPr>
              <a:t>Buttigieg</a:t>
            </a:r>
            <a:r>
              <a:rPr lang="en-US" sz="2400" dirty="0">
                <a:solidFill>
                  <a:srgbClr val="FF0000"/>
                </a:solidFill>
              </a:rPr>
              <a:t>, 2020)</a:t>
            </a:r>
          </a:p>
        </p:txBody>
      </p:sp>
    </p:spTree>
    <p:extLst>
      <p:ext uri="{BB962C8B-B14F-4D97-AF65-F5344CB8AC3E}">
        <p14:creationId xmlns:p14="http://schemas.microsoft.com/office/powerpoint/2010/main" val="312303614"/>
      </p:ext>
    </p:extLst>
  </p:cSld>
  <p:clrMapOvr>
    <a:masterClrMapping/>
  </p:clrMapOvr>
  <mc:AlternateContent xmlns:mc="http://schemas.openxmlformats.org/markup-compatibility/2006" xmlns:p14="http://schemas.microsoft.com/office/powerpoint/2010/main">
    <mc:Choice Requires="p14">
      <p:transition spd="slow" p14:dur="2000" advTm="453812"/>
    </mc:Choice>
    <mc:Fallback xmlns="">
      <p:transition spd="slow" advTm="45381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032" y="1982909"/>
            <a:ext cx="8183571" cy="1325563"/>
          </a:xfrm>
        </p:spPr>
        <p:txBody>
          <a:bodyPr>
            <a:normAutofit/>
          </a:bodyPr>
          <a:lstStyle/>
          <a:p>
            <a:pPr algn="ctr"/>
            <a:r>
              <a:rPr lang="en-US" b="1" dirty="0">
                <a:solidFill>
                  <a:prstClr val="black"/>
                </a:solidFill>
                <a:ea typeface="Calibri" panose="020F0502020204030204" pitchFamily="34" charset="0"/>
                <a:cs typeface="Times New Roman" panose="02020603050405020304" pitchFamily="18" charset="0"/>
              </a:rPr>
              <a:t>Legal considerations in local and global perspectives</a:t>
            </a:r>
            <a:endParaRPr lang="en-US" sz="80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6837" y="1417662"/>
            <a:ext cx="5226755"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57044" y="5290521"/>
            <a:ext cx="11617630" cy="1431926"/>
            <a:chOff x="257044" y="5290521"/>
            <a:chExt cx="11617630" cy="1431926"/>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44" y="5290522"/>
              <a:ext cx="117633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E:\Neurocare projec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2749" y="5290521"/>
              <a:ext cx="1431925" cy="1431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44651627"/>
      </p:ext>
    </p:extLst>
  </p:cSld>
  <p:clrMapOvr>
    <a:masterClrMapping/>
  </p:clrMapOvr>
  <mc:AlternateContent xmlns:mc="http://schemas.openxmlformats.org/markup-compatibility/2006" xmlns:p14="http://schemas.microsoft.com/office/powerpoint/2010/main">
    <mc:Choice Requires="p14">
      <p:transition spd="slow" p14:dur="2000" advTm="11342"/>
    </mc:Choice>
    <mc:Fallback xmlns="">
      <p:transition spd="slow" advTm="1134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Global legal background</a:t>
            </a:r>
          </a:p>
        </p:txBody>
      </p:sp>
      <p:sp>
        <p:nvSpPr>
          <p:cNvPr id="3" name="Content Placeholder 2"/>
          <p:cNvSpPr>
            <a:spLocks noGrp="1"/>
          </p:cNvSpPr>
          <p:nvPr>
            <p:ph idx="1"/>
          </p:nvPr>
        </p:nvSpPr>
        <p:spPr/>
        <p:txBody>
          <a:bodyPr/>
          <a:lstStyle/>
          <a:p>
            <a:r>
              <a:rPr lang="en-US" dirty="0"/>
              <a:t>The Patient Self-Determination Act of 1990 requires hospitals, nursing homes, hospices, and home health agencies to inform patients at the time of admission of their right to make healthcare decisions, including the right to either accept or refuse treatment </a:t>
            </a:r>
            <a:r>
              <a:rPr lang="en-US" sz="2400" dirty="0">
                <a:solidFill>
                  <a:schemeClr val="accent1"/>
                </a:solidFill>
              </a:rPr>
              <a:t>(Nurse Practice Act; the American Nurses Association)</a:t>
            </a:r>
            <a:endParaRPr lang="en-US" dirty="0">
              <a:solidFill>
                <a:schemeClr val="accent1"/>
              </a:solidFill>
            </a:endParaRPr>
          </a:p>
          <a:p>
            <a:r>
              <a:rPr lang="en-US" dirty="0"/>
              <a:t>Portability and Accountability Act (HIPAA). HIPAA was enacted in 1996 and was prompted by the need to ensure privacy and protection of personal health records and data in an environment of electronic medical records and third-party insurance payers.</a:t>
            </a:r>
          </a:p>
        </p:txBody>
      </p:sp>
    </p:spTree>
    <p:extLst>
      <p:ext uri="{BB962C8B-B14F-4D97-AF65-F5344CB8AC3E}">
        <p14:creationId xmlns:p14="http://schemas.microsoft.com/office/powerpoint/2010/main" val="3638668987"/>
      </p:ext>
    </p:extLst>
  </p:cSld>
  <p:clrMapOvr>
    <a:masterClrMapping/>
  </p:clrMapOvr>
  <mc:AlternateContent xmlns:mc="http://schemas.openxmlformats.org/markup-compatibility/2006" xmlns:p14="http://schemas.microsoft.com/office/powerpoint/2010/main">
    <mc:Choice Requires="p14">
      <p:transition spd="slow" p14:dur="2000" advTm="299381"/>
    </mc:Choice>
    <mc:Fallback xmlns="">
      <p:transition spd="slow" advTm="29938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775" y="604911"/>
            <a:ext cx="10777025" cy="5572052"/>
          </a:xfrm>
        </p:spPr>
        <p:txBody>
          <a:bodyPr>
            <a:normAutofit/>
          </a:bodyPr>
          <a:lstStyle/>
          <a:p>
            <a:pPr marL="0" indent="0">
              <a:buNone/>
            </a:pPr>
            <a:r>
              <a:rPr lang="en-US" dirty="0"/>
              <a:t>Common HIPAA Violations</a:t>
            </a:r>
          </a:p>
          <a:p>
            <a:pPr lvl="1"/>
            <a:r>
              <a:rPr lang="en-US" sz="2800" dirty="0"/>
              <a:t>Gossiping in the hallways or otherwise talking about patients where other people can hear you</a:t>
            </a:r>
          </a:p>
          <a:p>
            <a:pPr lvl="1"/>
            <a:r>
              <a:rPr lang="en-US" sz="2800" dirty="0"/>
              <a:t>Mishandling medical records or leaving medical records unsecured</a:t>
            </a:r>
          </a:p>
          <a:p>
            <a:pPr lvl="1"/>
            <a:r>
              <a:rPr lang="en-US" sz="2800" dirty="0"/>
              <a:t>Illegally or unauthorized accessing of patient files</a:t>
            </a:r>
          </a:p>
          <a:p>
            <a:pPr lvl="1"/>
            <a:r>
              <a:rPr lang="en-US" sz="2800" dirty="0"/>
              <a:t>Sharing information with unauthorized people </a:t>
            </a:r>
          </a:p>
          <a:p>
            <a:pPr lvl="1"/>
            <a:r>
              <a:rPr lang="en-US" sz="2800" dirty="0"/>
              <a:t>Texting or e-mailing patient information on an unencrypted device</a:t>
            </a:r>
          </a:p>
          <a:p>
            <a:pPr lvl="1"/>
            <a:r>
              <a:rPr lang="en-US" sz="2800" dirty="0"/>
              <a:t>Sharing information on social media</a:t>
            </a:r>
          </a:p>
          <a:p>
            <a:pPr marL="457200" lvl="1" indent="0">
              <a:buNone/>
            </a:pPr>
            <a:endParaRPr lang="en-US" sz="2800" dirty="0"/>
          </a:p>
          <a:p>
            <a:r>
              <a:rPr lang="en-US" dirty="0"/>
              <a:t>The legality of euthanasia varies depending on the country. But legally not approved in Sri Lanka</a:t>
            </a:r>
          </a:p>
        </p:txBody>
      </p:sp>
    </p:spTree>
    <p:extLst>
      <p:ext uri="{BB962C8B-B14F-4D97-AF65-F5344CB8AC3E}">
        <p14:creationId xmlns:p14="http://schemas.microsoft.com/office/powerpoint/2010/main" val="3106860947"/>
      </p:ext>
    </p:extLst>
  </p:cSld>
  <p:clrMapOvr>
    <a:masterClrMapping/>
  </p:clrMapOvr>
  <mc:AlternateContent xmlns:mc="http://schemas.openxmlformats.org/markup-compatibility/2006" xmlns:p14="http://schemas.microsoft.com/office/powerpoint/2010/main">
    <mc:Choice Requires="p14">
      <p:transition spd="slow" p14:dur="2000" advTm="229177"/>
    </mc:Choice>
    <mc:Fallback xmlns="">
      <p:transition spd="slow" advTm="22917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573" y="1440874"/>
            <a:ext cx="11380762" cy="5044332"/>
          </a:xfrm>
        </p:spPr>
        <p:txBody>
          <a:bodyPr>
            <a:normAutofit fontScale="92500"/>
          </a:bodyPr>
          <a:lstStyle/>
          <a:p>
            <a:r>
              <a:rPr lang="en-US" dirty="0"/>
              <a:t>Protection of the Rights of Persons with Disabilities Act No. 28 of 1996:</a:t>
            </a:r>
          </a:p>
          <a:p>
            <a:endParaRPr lang="en-US" dirty="0"/>
          </a:p>
          <a:p>
            <a:pPr lvl="1"/>
            <a:r>
              <a:rPr lang="en-US" dirty="0"/>
              <a:t>No person with a disability shall be discriminated against on the ground of such disability in recruitment for any employment or office or admission to any educational institution</a:t>
            </a:r>
          </a:p>
          <a:p>
            <a:pPr lvl="1"/>
            <a:endParaRPr lang="en-US" dirty="0"/>
          </a:p>
          <a:p>
            <a:pPr lvl="1"/>
            <a:r>
              <a:rPr lang="en-US" dirty="0"/>
              <a:t>No person with a disability shall, on the ground of such disability, be subject to any liability, restriction or condition with regard to access to, or use of, any building or place which any other member of the public has access to or is entitled to use, whether on the payment of any fee or not</a:t>
            </a:r>
          </a:p>
          <a:p>
            <a:pPr lvl="1"/>
            <a:endParaRPr lang="en-US" dirty="0"/>
          </a:p>
          <a:p>
            <a:pPr lvl="1"/>
            <a:r>
              <a:rPr lang="en-US" dirty="0"/>
              <a:t>Established the National Council for Persons with Disabilities</a:t>
            </a:r>
          </a:p>
          <a:p>
            <a:pPr lvl="1"/>
            <a:endParaRPr lang="en-US" dirty="0"/>
          </a:p>
          <a:p>
            <a:pPr lvl="1"/>
            <a:r>
              <a:rPr lang="en-US" dirty="0"/>
              <a:t>The Disability Rights Bill was drafted in 2006 to add provisions to safeguard the rights of persons with disabilities but it has not been adopted by parliament</a:t>
            </a:r>
          </a:p>
        </p:txBody>
      </p:sp>
      <p:sp>
        <p:nvSpPr>
          <p:cNvPr id="4" name="Title 1"/>
          <p:cNvSpPr>
            <a:spLocks noGrp="1"/>
          </p:cNvSpPr>
          <p:nvPr>
            <p:ph type="title"/>
          </p:nvPr>
        </p:nvSpPr>
        <p:spPr>
          <a:xfrm>
            <a:off x="671946" y="143452"/>
            <a:ext cx="10515600" cy="1325563"/>
          </a:xfrm>
        </p:spPr>
        <p:txBody>
          <a:bodyPr/>
          <a:lstStyle/>
          <a:p>
            <a:r>
              <a:rPr lang="en-US" dirty="0">
                <a:latin typeface="+mn-lt"/>
              </a:rPr>
              <a:t>Sri Lankan legal background</a:t>
            </a:r>
          </a:p>
        </p:txBody>
      </p:sp>
    </p:spTree>
    <p:extLst>
      <p:ext uri="{BB962C8B-B14F-4D97-AF65-F5344CB8AC3E}">
        <p14:creationId xmlns:p14="http://schemas.microsoft.com/office/powerpoint/2010/main" val="3766197607"/>
      </p:ext>
    </p:extLst>
  </p:cSld>
  <p:clrMapOvr>
    <a:masterClrMapping/>
  </p:clrMapOvr>
  <mc:AlternateContent xmlns:mc="http://schemas.openxmlformats.org/markup-compatibility/2006" xmlns:p14="http://schemas.microsoft.com/office/powerpoint/2010/main">
    <mc:Choice Requires="p14">
      <p:transition spd="slow" p14:dur="2000" advTm="182160"/>
    </mc:Choice>
    <mc:Fallback xmlns="">
      <p:transition spd="slow" advTm="182160"/>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2144</Words>
  <Application>Microsoft Office PowerPoint</Application>
  <PresentationFormat>Bredbild</PresentationFormat>
  <Paragraphs>123</Paragraphs>
  <Slides>25</Slides>
  <Notes>1</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25</vt:i4>
      </vt:variant>
    </vt:vector>
  </HeadingPairs>
  <TitlesOfParts>
    <vt:vector size="35" baseType="lpstr">
      <vt:lpstr>Arial</vt:lpstr>
      <vt:lpstr>Calibri</vt:lpstr>
      <vt:lpstr>Calibri Light</vt:lpstr>
      <vt:lpstr>Gill Sans MT</vt:lpstr>
      <vt:lpstr>Goudy Old Style</vt:lpstr>
      <vt:lpstr>Times New Roman</vt:lpstr>
      <vt:lpstr>Wingdings</vt:lpstr>
      <vt:lpstr>Office-tema</vt:lpstr>
      <vt:lpstr>ClassicFrameVTI</vt:lpstr>
      <vt:lpstr>Office Theme</vt:lpstr>
      <vt:lpstr>  PERSON-CENTERED CARE  ETHICAL AND LEGAL ASPECTS FOR PCC  IN RELATION TO NDDS PART II      </vt:lpstr>
      <vt:lpstr> INTENDED LEARNING OUTCOMES  </vt:lpstr>
      <vt:lpstr>Ethical principles in PCC</vt:lpstr>
      <vt:lpstr>     PCC and Relational Ethical Features                                                              (Gianpaolo  and Buttigieg, 2020)     </vt:lpstr>
      <vt:lpstr>PowerPoint-presentation</vt:lpstr>
      <vt:lpstr>Legal considerations in local and global perspectives</vt:lpstr>
      <vt:lpstr>Global legal background</vt:lpstr>
      <vt:lpstr>PowerPoint-presentation</vt:lpstr>
      <vt:lpstr>Sri Lankan legal background</vt:lpstr>
      <vt:lpstr>PowerPoint-presentation</vt:lpstr>
      <vt:lpstr> Resolving of Ethical Dilemmas </vt:lpstr>
      <vt:lpstr>What is an ethical dilemma in PCC </vt:lpstr>
      <vt:lpstr> Ethical Dilemmas that may arise at the Different Stages of the NDDs </vt:lpstr>
      <vt:lpstr>PowerPoint-presentation</vt:lpstr>
      <vt:lpstr>PowerPoint-presentation</vt:lpstr>
      <vt:lpstr> Ethical Dilemmas that may arise at the Different Stages of the NDDs </vt:lpstr>
      <vt:lpstr>PowerPoint-presentation</vt:lpstr>
      <vt:lpstr> Ethical Dilemmas that may arise at the Different Stages of the NDDs </vt:lpstr>
      <vt:lpstr>PowerPoint-presentation</vt:lpstr>
      <vt:lpstr>PowerPoint-presentation</vt:lpstr>
      <vt:lpstr>PowerPoint-presentation</vt:lpstr>
      <vt:lpstr>PowerPoint-presentation</vt:lpstr>
      <vt:lpstr>PowerPoint-presentation</vt:lpstr>
      <vt:lpstr>References </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Edberg Matei</dc:creator>
  <cp:lastModifiedBy>Emma Edberg Matei</cp:lastModifiedBy>
  <cp:revision>70</cp:revision>
  <dcterms:created xsi:type="dcterms:W3CDTF">2022-05-11T16:09:12Z</dcterms:created>
  <dcterms:modified xsi:type="dcterms:W3CDTF">2023-11-07T08:23:53Z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2022-05-11T16:09:12Z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cea69eb7-595e-482d-8bd1-748589b286ad</vt:lpwstr>
  </property>
  <property fmtid="{D5CDD505-2E9C-101B-9397-08002B2CF9AE}" pid="8" name="MSIP_Label_9144ccec-98ca-4847-b090-103d5c6592f4_ContentBits">
    <vt:lpwstr>0</vt:lpwstr>
  </property>
</Properties>
</file>