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77" r:id="rId4"/>
    <p:sldId id="279" r:id="rId5"/>
    <p:sldId id="318" r:id="rId6"/>
    <p:sldId id="331" r:id="rId7"/>
    <p:sldId id="332" r:id="rId8"/>
    <p:sldId id="33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334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29" r:id="rId30"/>
    <p:sldId id="330" r:id="rId31"/>
    <p:sldId id="278" r:id="rId32"/>
    <p:sldId id="459" r:id="rId3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A60AE8B-3281-49D8-90EA-89CE7AD659FB}">
          <p14:sldIdLst>
            <p14:sldId id="277"/>
            <p14:sldId id="279"/>
            <p14:sldId id="318"/>
            <p14:sldId id="331"/>
            <p14:sldId id="332"/>
            <p14:sldId id="333"/>
            <p14:sldId id="284"/>
            <p14:sldId id="285"/>
            <p14:sldId id="286"/>
            <p14:sldId id="287"/>
            <p14:sldId id="288"/>
            <p14:sldId id="289"/>
            <p14:sldId id="290"/>
            <p14:sldId id="334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29"/>
            <p14:sldId id="330"/>
            <p14:sldId id="278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431" autoAdjust="0"/>
  </p:normalViewPr>
  <p:slideViewPr>
    <p:cSldViewPr snapToGrid="0">
      <p:cViewPr varScale="1">
        <p:scale>
          <a:sx n="78" d="100"/>
          <a:sy n="78" d="100"/>
        </p:scale>
        <p:origin x="898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6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58E6E-274C-45B6-89E1-0C6DB9E02D6B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E55C4-9FA4-46FF-B305-D8F8A8DA9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46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F0D7D-55FE-44A9-BC53-498F976158E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8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7A85-90F9-426B-85BF-83BEECB9BFB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78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7A85-90F9-426B-85BF-83BEECB9BFB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71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55C4-9FA4-46FF-B305-D8F8A8DA948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601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55C4-9FA4-46FF-B305-D8F8A8DA948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349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55C4-9FA4-46FF-B305-D8F8A8DA948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7894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55C4-9FA4-46FF-B305-D8F8A8DA948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419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55C4-9FA4-46FF-B305-D8F8A8DA948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91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55C4-9FA4-46FF-B305-D8F8A8DA948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87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55C4-9FA4-46FF-B305-D8F8A8DA948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71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55C4-9FA4-46FF-B305-D8F8A8DA948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23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7A85-90F9-426B-85BF-83BEECB9BFB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8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55C4-9FA4-46FF-B305-D8F8A8DA948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29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7A85-90F9-426B-85BF-83BEECB9BFB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3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7A85-90F9-426B-85BF-83BEECB9BFB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2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7A85-90F9-426B-85BF-83BEECB9BFB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0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36448-03EF-5D5E-B96F-CE6D1BD4D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36A5A4F-FA44-016E-E9B5-5DC521D4C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C42639-2307-5BA5-2F17-39FF576B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79818B-C50D-9C4D-3C37-1E266B78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D1FF82-7888-4174-50D1-D6AB60FF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37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63D417-C380-88AE-9711-D214C985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DCEFBA2-C879-0CD6-534E-8CF26FD20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EEA2DA-8815-C245-AD29-2E2DE39E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8E73DB-003B-6C8B-62D6-AE438C8E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59BB4E-05C0-9095-9496-722B2D15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8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20F073D-DC50-62C6-94F3-CE1BA399B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B226511-5BA1-B2F7-B676-F15652779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9177F0-47A3-9152-BAF5-4C5D2870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D669C5-B447-92B7-6B91-2977B9CE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174D-1D10-0D6C-E87F-55FA9BB6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351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8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6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9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5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E8E831-AA26-843F-AA0C-75D33DE7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A65EE9-04C2-6C29-5690-509AB15BA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4303C2-D778-AF71-E2E9-537C8ED2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7F90CC-8E56-B7D5-6B58-0A0F0C19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8D116B-126E-F786-949D-258E12C8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899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0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72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66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61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61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21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75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66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73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9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636C18-6E05-1108-8DE1-879DF6A2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BA043-9414-3C56-6439-4709CD3BC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5AFF26-6563-D395-7BA3-4E8A45D3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4B74A1-4350-04EE-D385-91EBEF03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370D56-8181-D301-6728-A5B62485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20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6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93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0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470A8B-4635-9143-5DB0-D4B6958F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7FEF08-EB45-619F-2891-F0F5D67CC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4A6DB10-1E7C-024B-DDDE-019A35A31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26C9943-0DD6-C3C0-3206-D962AFD9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7F930B-1C4C-3E52-02AF-C64E77A0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A6DC33-EEDF-315E-ABF5-FB02D641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29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D7AEE1-6E6A-B7FD-96D7-F6CBB88A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F437F9-AEBF-8726-DBAC-0B3B7190A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4FBFBFF-E691-00BC-7803-4DB319E8C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6F766D7-8B35-A852-35F0-A0D7D471E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140C37F-9640-7A78-9892-452A3766A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0733B85-AE65-8ED2-0898-DCDB301C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C0E8028-D894-0DA5-5AC6-440BA15B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8754D6F-8AB9-C440-DC31-BDFCAE0B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337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3E1E10-2488-1342-E766-8BDE68ED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91483C-0CD6-C3EE-708F-B63C1596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9DF4FEA-7BBF-2A84-F0BE-1E6FA1A9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801B3FD-135D-B048-5D2A-A9931C92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22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3C725D-3137-1579-C28B-6D5B2947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F95716-1258-C1C9-A75C-F4B925A3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C93BEB-94A3-A310-19AC-DD85354F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37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30107-0DB0-C565-11E4-5DA76B4A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974CDE-6E01-4E25-9917-B0FAEC7E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FEA89F-255A-F3D7-0BFF-81D3D307C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1FF9DF-8ACF-82B4-6B90-99EC032E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42B9DED-7BAF-95F4-3960-A0B51A95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30EC51E-B770-CF85-ADEC-0ECC7424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38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10E1CB-F2BF-84E3-BAD0-367A163A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E1AB65D-EB93-46F3-276C-B3864822B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46A983-910F-D130-7A1E-C5AE9BAEF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AF4B6F-AE6F-3A99-7A20-8B61E611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67387CB-17BE-9BAF-69DB-F95D9C3E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D96476-D1F2-4955-8E22-A0FC5F97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18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41BF5E2-302E-1A98-D967-F28D1DE8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13B191-FDF6-3AB3-BEF0-C8B9EC608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0CCB09-189F-D670-E92D-1EE24E3F6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43266-3817-4BE2-95F3-27F9865E516C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6BFA78-DB94-8A0C-50FB-11C6F1E88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DAEF45-A8E3-105F-B562-6C45015E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019CC-FEF4-45DF-9FF6-52F77C16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46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4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0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ccs.police.uk/media/6000/pccs-ethical-framework2014.pdf" TargetMode="External"/><Relationship Id="rId2" Type="http://schemas.openxmlformats.org/officeDocument/2006/relationships/hyperlink" Target="https://studylib.net/doc/18369976/principles-of-healthcare-eth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90/jpm1206101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7" name="Rubrik 36">
            <a:extLst>
              <a:ext uri="{FF2B5EF4-FFF2-40B4-BE49-F238E27FC236}">
                <a16:creationId xmlns:a16="http://schemas.microsoft.com/office/drawing/2014/main" id="{F241EB60-5ED4-4D54-97A6-306A9D1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98" y="825910"/>
            <a:ext cx="3628103" cy="64991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sz="4000" b="1" cap="all" spc="300" dirty="0">
                <a:cs typeface="Calibri Light" panose="020F0302020204030204" pitchFamily="34" charset="0"/>
              </a:rPr>
            </a:br>
            <a:r>
              <a:rPr lang="en-US" sz="4000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  <a:t>PERSON-CENTERED CARE</a:t>
            </a: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r>
              <a:rPr lang="en-US" sz="2200" dirty="0">
                <a:latin typeface="Calibri" pitchFamily="34" charset="0"/>
                <a:cs typeface="Calibri" pitchFamily="34" charset="0"/>
              </a:rPr>
              <a:t>ETHICAL AND LEGAL ASPECTS FOR PCC </a:t>
            </a:r>
            <a:br>
              <a:rPr lang="en-US" sz="2200" dirty="0">
                <a:latin typeface="Calibri" pitchFamily="34" charset="0"/>
                <a:cs typeface="Calibri" pitchFamily="34" charset="0"/>
              </a:rPr>
            </a:br>
            <a:r>
              <a:rPr lang="en-US" sz="2200" dirty="0">
                <a:latin typeface="Calibri" pitchFamily="34" charset="0"/>
                <a:cs typeface="Calibri" pitchFamily="34" charset="0"/>
              </a:rPr>
              <a:t>IN RELATION TO NDDS</a:t>
            </a:r>
            <a:br>
              <a:rPr lang="en-US" sz="2200" dirty="0">
                <a:latin typeface="Calibri" pitchFamily="34" charset="0"/>
                <a:cs typeface="Calibri" pitchFamily="34" charset="0"/>
              </a:rPr>
            </a:br>
            <a:r>
              <a:rPr lang="en-US" sz="2200" dirty="0">
                <a:latin typeface="Calibri" pitchFamily="34" charset="0"/>
                <a:cs typeface="Calibri" pitchFamily="34" charset="0"/>
              </a:rPr>
              <a:t>PART I </a:t>
            </a:r>
            <a:br>
              <a:rPr lang="en-US" b="1" dirty="0">
                <a:latin typeface="Calibri" pitchFamily="34" charset="0"/>
                <a:cs typeface="Calibri" pitchFamily="34" charset="0"/>
              </a:rPr>
            </a:b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b="1" kern="1200" cap="all" spc="300" baseline="0" dirty="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sz="2400" kern="1200" cap="all" spc="300">
                <a:solidFill>
                  <a:schemeClr val="tx2"/>
                </a:solidFill>
                <a:cs typeface="Calibri Light" panose="020F0302020204030204" pitchFamily="34" charset="0"/>
              </a:rPr>
            </a:br>
            <a:br>
              <a:rPr lang="en-US" sz="4400" b="1" cap="all" spc="3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4400" b="1" kern="1200" cap="all" spc="300" baseline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400" b="1" kern="1200" cap="all" spc="300" baseline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D5F38367-1C2C-1A3B-00C6-070476127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382" y="4677327"/>
            <a:ext cx="1175436" cy="1430584"/>
          </a:xfrm>
          <a:prstGeom prst="rect">
            <a:avLst/>
          </a:prstGeom>
        </p:spPr>
      </p:pic>
      <p:pic>
        <p:nvPicPr>
          <p:cNvPr id="8" name="Picture 3" descr="E:\Neurocare project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05" y="5120981"/>
            <a:ext cx="1001223" cy="10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CA52B71-AAAB-D7A9-37FF-5A7044A3C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0"/>
            <a:ext cx="6778753" cy="6858000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4A3FD8BE-7E57-BB59-4999-6A221A8097D9}"/>
              </a:ext>
            </a:extLst>
          </p:cNvPr>
          <p:cNvGrpSpPr/>
          <p:nvPr/>
        </p:nvGrpSpPr>
        <p:grpSpPr>
          <a:xfrm>
            <a:off x="5885303" y="6060115"/>
            <a:ext cx="5828546" cy="647837"/>
            <a:chOff x="1230612" y="9750059"/>
            <a:chExt cx="5852294" cy="633095"/>
          </a:xfrm>
          <a:solidFill>
            <a:schemeClr val="bg2"/>
          </a:solidFill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0415A297-DAD7-DCB6-5DBE-DA7844A30E79}"/>
                </a:ext>
              </a:extLst>
            </p:cNvPr>
            <p:cNvPicPr/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612" y="9750059"/>
              <a:ext cx="2218055" cy="63309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66082313-30AF-DB60-F620-0DE73F346DCA}"/>
                </a:ext>
              </a:extLst>
            </p:cNvPr>
            <p:cNvSpPr txBox="1"/>
            <p:nvPr userDrawn="1"/>
          </p:nvSpPr>
          <p:spPr>
            <a:xfrm>
              <a:off x="3448667" y="9750059"/>
              <a:ext cx="3634239" cy="631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Reference number: 618596-EPP-1-2020-1-SE-EPPKA2-CBHE-JP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80"/>
    </mc:Choice>
    <mc:Fallback xmlns="">
      <p:transition spd="slow" advTm="34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683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Autonomy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41268"/>
            <a:ext cx="12191998" cy="62167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Respect for autonomy must be acknowledged when the patient disagrees with health care professionals, as well as when the patient agrees with the recommendations of the health care team.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Respect for autonomy does not apply when patients are unconscious. Patients must be able to participate in decision making.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If unconscious or seriously ill, sometimes patients have made their wishes known to family members or has written advance directives.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Respect for autonomy requires that members of the health care team follow these directives.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advance directives include a 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living will 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appointing someone to speak for them through a durable power of attorney for health care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49640" y="5562575"/>
            <a:ext cx="2315038" cy="1295424"/>
            <a:chOff x="9062842" y="5290521"/>
            <a:chExt cx="2811832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2842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16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10"/>
    </mc:Choice>
    <mc:Fallback xmlns="">
      <p:transition spd="slow" advTm="1473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995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Autonomy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15024"/>
            <a:ext cx="12191998" cy="5642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bligations related to respect for autonomy include;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Assist and promote client decision making.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Make decisions when client’s choice poses harm.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Support clients’ rights to informed consent.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Follow the advance directives that clients provide.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Support competent clients’ decisions.</a:t>
            </a: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044" y="5290521"/>
            <a:ext cx="11617630" cy="1431926"/>
            <a:chOff x="257044" y="5290521"/>
            <a:chExt cx="1161763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4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64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85"/>
    </mc:Choice>
    <mc:Fallback xmlns="">
      <p:transition spd="slow" advTm="5798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313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Autonomy and paternalism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02498"/>
            <a:ext cx="12191998" cy="56702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Ethical principle whereby the choices of an individual are overridden by another person in authority in order to benefit or avoid harm to that individual.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Paternalism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is doing what the health professional believes is in the client’s best interests regardless the client’s own determinations.</a:t>
            </a:r>
          </a:p>
          <a:p>
            <a:pPr>
              <a:lnSpc>
                <a:spcPct val="100000"/>
              </a:lnSpc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Frequently the principles of respect for autonomy and beneficence (the duty to do good) conflict.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044" y="5290521"/>
            <a:ext cx="11617630" cy="1431926"/>
            <a:chOff x="257044" y="5290521"/>
            <a:chExt cx="1161763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4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07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02"/>
    </mc:Choice>
    <mc:Fallback xmlns="">
      <p:transition spd="slow" advTm="8380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2839"/>
            <a:ext cx="12191999" cy="5386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Beneficence</a:t>
            </a:r>
            <a:endParaRPr lang="en-US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64712"/>
            <a:ext cx="12191998" cy="5793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This principle states that healthcare professionals must do good for their patients in every situation.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What has to be considered is what is good for that patient and not what is good for the healthcare professional.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Simply, it is the principle of acting to achieve a greater good than harm.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All procedures and treatments recommended must be with the intention to do the most good for the patient.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044" y="5290521"/>
            <a:ext cx="11617630" cy="1431926"/>
            <a:chOff x="257044" y="5290521"/>
            <a:chExt cx="1161763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4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47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32"/>
    </mc:Choice>
    <mc:Fallback xmlns="">
      <p:transition spd="slow" advTm="627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2839"/>
            <a:ext cx="12191999" cy="5386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Beneficence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51518"/>
            <a:ext cx="12191998" cy="6006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To ensure beneficence,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healthcare worker 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must;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develop and maintain a high level of skills and knowledge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make sure that they are trained in the most current and best practices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must take their patients’ individual circumstances into account.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What is good for one patient will not necessarily benefit another.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Because, beneficence is a fundamental ethical principle,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ethical egoism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disconnected from health care.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true, because most of people enter healthcare as a profession because they want to help people.</a:t>
            </a:r>
          </a:p>
          <a:p>
            <a:pPr>
              <a:lnSpc>
                <a:spcPct val="100000"/>
              </a:lnSpc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10256" y="5474525"/>
            <a:ext cx="2633332" cy="1289907"/>
            <a:chOff x="9113259" y="5632940"/>
            <a:chExt cx="2360583" cy="108950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3259" y="5632940"/>
              <a:ext cx="895037" cy="1089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50" y="5691354"/>
              <a:ext cx="1031092" cy="103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20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52"/>
    </mc:Choice>
    <mc:Fallback xmlns="">
      <p:transition spd="slow" advTm="10355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209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Beneficence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39452"/>
            <a:ext cx="12191998" cy="59185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Also, act of kindness and courtesy not expected by typical strangers are expected of health care workers.</a:t>
            </a: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Beauchamp and Childress (2001) explicate two types of beneficence: 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positive and utility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Positive beneficence 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means that client should provide with benefit, while 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utility beneficence 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means to weigh risk and benefits and decide on the best result. Though, no one can weigh what is good for patient except patient her/himself.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044" y="5427405"/>
            <a:ext cx="11617630" cy="1295041"/>
            <a:chOff x="257044" y="5290521"/>
            <a:chExt cx="1161763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4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82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90"/>
    </mc:Choice>
    <mc:Fallback xmlns="">
      <p:transition spd="slow" advTm="6349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Beneficence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11970"/>
            <a:ext cx="12191998" cy="60312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Beneficence requires the balancing of harms and benefits.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Benefits promote the client’s welfare and health, whereas harms or risks detract from the client’s health and welfare.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, and healthcare providers consider the risks and benefits when making decisions related to treatment and research.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bligations related to beneficence include;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Provide health benefits to client.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Balance benefits against harm in situations where a choice must be made.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Determine the best way to assist the client.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044" y="5427405"/>
            <a:ext cx="11617630" cy="1295041"/>
            <a:chOff x="257044" y="5290521"/>
            <a:chExt cx="1161763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4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10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00"/>
    </mc:Choice>
    <mc:Fallback xmlns="">
      <p:transition spd="slow" advTm="741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51517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Non-maleficence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1978"/>
            <a:ext cx="12191998" cy="59060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principle of ‘doing no harm’.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In the clinical setting, harm is that which worsens the condition of the patient.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Much of health care involves physical harm; pain, discomfort, inconvenience, and perhaps even disfigurement and disability.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However, harm can occur in other ways;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health care managers can cause harm by  failing to supervise effectively.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disposal of hazardous materials without taking proper precautions.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harm as negligence (omission) – failure to follow protocols, malpractice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harm as violation of autonomy</a:t>
            </a:r>
          </a:p>
          <a:p>
            <a:pPr>
              <a:lnSpc>
                <a:spcPct val="100000"/>
              </a:lnSpc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13259" y="5632940"/>
            <a:ext cx="2360583" cy="1089506"/>
            <a:chOff x="9113259" y="5632940"/>
            <a:chExt cx="2360583" cy="108950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3259" y="5632940"/>
              <a:ext cx="895037" cy="1089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50" y="5691354"/>
              <a:ext cx="1031092" cy="103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64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43"/>
    </mc:Choice>
    <mc:Fallback xmlns="">
      <p:transition spd="slow" advTm="14204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228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Non-maleficence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51770"/>
            <a:ext cx="12191998" cy="60062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Care providers must consider whether the patient could be harmed by a decision made, even if it is made for the benefit of the patient.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interventions undertaken by physicians  create a positive outcome while also potentially doing harm it is known as the "double effect."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The use of morphine in the dying patient eases pain and suffering while 	hastening the demise through suppression of the respiratory drive.</a:t>
            </a:r>
          </a:p>
          <a:p>
            <a:pPr>
              <a:lnSpc>
                <a:spcPct val="100000"/>
              </a:lnSpc>
              <a:buClrTx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Physicians are obligated to not prescribe medications they know to be harmful.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Violation of non-maleficence is the subject of medical malpractice litigation.</a:t>
            </a:r>
          </a:p>
          <a:p>
            <a:pPr>
              <a:lnSpc>
                <a:spcPct val="100000"/>
              </a:lnSpc>
              <a:buClrTx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0306" y="5290522"/>
            <a:ext cx="11617630" cy="1431926"/>
            <a:chOff x="257044" y="5290521"/>
            <a:chExt cx="1161763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4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9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50"/>
    </mc:Choice>
    <mc:Fallback xmlns="">
      <p:transition spd="slow" advTm="10495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735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Non-maleficence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12519"/>
            <a:ext cx="12191998" cy="61454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Malpractice - an 	act or omission by a health care provider that deviates from accepted standards of practice in the medical community which causes injury to the 	patient.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bligations related to non-maleficence include;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Avoid deliberate harm, risk of harm, and harm that occurs during 	performance of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care interventions</a:t>
            </a: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Consider degree of risk permissible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Determine whether use of technological advances provides benefits that 			outweigh risks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0306" y="5290522"/>
            <a:ext cx="11617630" cy="1431926"/>
            <a:chOff x="257044" y="5290521"/>
            <a:chExt cx="1161763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4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66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42"/>
    </mc:Choice>
    <mc:Fallback xmlns="">
      <p:transition spd="slow" advTm="3544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4C5996-A243-DCF8-4737-CAAD818D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80" y="54019"/>
            <a:ext cx="9089425" cy="1461778"/>
          </a:xfrm>
        </p:spPr>
        <p:txBody>
          <a:bodyPr>
            <a:noAutofit/>
          </a:bodyPr>
          <a:lstStyle/>
          <a:p>
            <a:b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INTENDED LEARNING OUTCOMES</a:t>
            </a:r>
            <a:r>
              <a:rPr lang="en-US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sv-SE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3600" dirty="0">
              <a:latin typeface="+mn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CCEF69-BDD5-8F2C-74F3-44C5BD37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21" y="1081668"/>
            <a:ext cx="8347199" cy="50427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 the completion of this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session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 students will be able to: 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Identify the major ethical principles.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Discuss the essence of major ethical principles.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Identify the relational ethics in PCC.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Lärare">
            <a:extLst>
              <a:ext uri="{FF2B5EF4-FFF2-40B4-BE49-F238E27FC236}">
                <a16:creationId xmlns:a16="http://schemas.microsoft.com/office/drawing/2014/main" id="{1B81AD52-4A94-E34E-88EF-0001934BC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0430" y="1515797"/>
            <a:ext cx="3217333" cy="32173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4" y="5290522"/>
            <a:ext cx="11763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Neurocare project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49" y="5290521"/>
            <a:ext cx="143192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84"/>
    </mc:Choice>
    <mc:Fallback xmlns="">
      <p:transition spd="slow" advTm="2038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209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01874"/>
            <a:ext cx="12191998" cy="595612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literal meaning of justice is equity and fairness.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In health care industry, justice refers to the </a:t>
            </a:r>
            <a:r>
              <a:rPr lang="en-US" sz="2800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and equal distribution of scarce health resources, and the decision of who gets what treatment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It is believed that all individuals have equal rights in terms of seeking healthcare and to participate in their plan of care.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burdens and benefits of new or experimental treatments must be distributed equally among all groups in society.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four main areas that health care provider must consider when evaluating justice.</a:t>
            </a:r>
          </a:p>
          <a:p>
            <a:pPr indent="28575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1. Fair distribution of scarce resources</a:t>
            </a:r>
          </a:p>
          <a:p>
            <a:pPr indent="28575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2. Competing needs</a:t>
            </a:r>
          </a:p>
          <a:p>
            <a:pPr indent="28575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3. Rights and obligations</a:t>
            </a:r>
          </a:p>
          <a:p>
            <a:pPr indent="28575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4. Potential conflicts with established legislations</a:t>
            </a:r>
          </a:p>
          <a:p>
            <a:pPr indent="285750">
              <a:lnSpc>
                <a:spcPct val="100000"/>
              </a:lnSpc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63049" y="5290521"/>
            <a:ext cx="2711625" cy="1431926"/>
            <a:chOff x="9163049" y="5290521"/>
            <a:chExt cx="2711625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3049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14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42"/>
    </mc:Choice>
    <mc:Fallback xmlns="">
      <p:transition spd="slow" advTm="8224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735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Justice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60021"/>
            <a:ext cx="12191998" cy="609797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Justice and duty are the underlying moral principles to follow in making any ethical decision.</a:t>
            </a:r>
          </a:p>
          <a:p>
            <a:pPr>
              <a:buClrTx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Telling truth and giving full information is 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healthcare worker’s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duty to follow therefore, by deceiving patient’s information and giving false hopes is the violation of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duty.</a:t>
            </a:r>
          </a:p>
          <a:p>
            <a:pPr>
              <a:buClrTx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Moreover, the principle of justice also requires 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care provider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to provide adequate health care. </a:t>
            </a:r>
          </a:p>
          <a:p>
            <a:pPr>
              <a:buClrTx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This includes providing right information to patient while refusing to tell patient about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prognosis,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care provider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is violating the principle of justice and disrespecting patient’s right.  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2504" y="5284519"/>
            <a:ext cx="11672794" cy="1437929"/>
            <a:chOff x="257044" y="5290521"/>
            <a:chExt cx="1161763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4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71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62"/>
    </mc:Choice>
    <mc:Fallback xmlns="">
      <p:transition spd="slow" advTm="5996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736"/>
            <a:ext cx="12191999" cy="5943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Justice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07095"/>
            <a:ext cx="12191998" cy="61509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Justice usually comes in 2 major categories; 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procedural and distributive</a:t>
            </a:r>
          </a:p>
          <a:p>
            <a:pPr>
              <a:lnSpc>
                <a:spcPct val="100000"/>
              </a:lnSpc>
            </a:pPr>
            <a:r>
              <a:rPr lang="en-US" sz="2800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Procedural justice 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asks “were fair procedures in place, and were those procedures followed?”</a:t>
            </a:r>
          </a:p>
          <a:p>
            <a:pPr>
              <a:lnSpc>
                <a:spcPct val="100000"/>
              </a:lnSpc>
            </a:pPr>
            <a:r>
              <a:rPr lang="en-US" sz="2800" b="1" i="1" cap="none" dirty="0">
                <a:latin typeface="Calibri" panose="020F0502020204030204" pitchFamily="34" charset="0"/>
                <a:cs typeface="Calibri" panose="020F0502020204030204" pitchFamily="34" charset="0"/>
              </a:rPr>
              <a:t>Distributive justice 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is concerned with the allocation of resources.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following problems complicate the application of distributive justice;</a:t>
            </a:r>
            <a:r>
              <a:rPr lang="en-US" sz="2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0">
              <a:lnSpc>
                <a:spcPct val="100000"/>
              </a:lnSpc>
              <a:buSzPct val="85000"/>
              <a:buFont typeface="+mj-lt"/>
              <a:buAutoNum type="arabicPeriod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Not everyone is equal in every way. Sometimes there are situations in which it seems that one person should receive a greater or lesser share than another.</a:t>
            </a:r>
          </a:p>
          <a:p>
            <a:pPr marL="514350" indent="0">
              <a:lnSpc>
                <a:spcPct val="100000"/>
              </a:lnSpc>
              <a:buSzPct val="85000"/>
              <a:buFont typeface="+mj-lt"/>
              <a:buAutoNum type="arabicPeriod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Resources are limited. There is not always enough for each person to receive an equal share.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044" y="5290521"/>
            <a:ext cx="11617630" cy="1431926"/>
            <a:chOff x="257044" y="5290521"/>
            <a:chExt cx="1161763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4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48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46"/>
    </mc:Choice>
    <mc:Fallback xmlns="">
      <p:transition spd="slow" advTm="8354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261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Justice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39452"/>
            <a:ext cx="12191998" cy="59185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Suggestions to aid equal distribution include; contracts, individual need, individual effort, ability to pay, social contribution and merit. 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distribution of care is determined by the individual needs of the client.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Certain clients require skilled care more than others. To live and avoid permanent disability, these clients require immediate intervention.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criteria of need, added with the client’s prognosis, is basic to the practice of </a:t>
            </a: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triage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, which is used by the nurses when resources are in short supply.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Unequal treatment to clients always requires justification.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044" y="5290521"/>
            <a:ext cx="11617630" cy="1431926"/>
            <a:chOff x="257044" y="5290521"/>
            <a:chExt cx="1161763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4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3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81"/>
    </mc:Choice>
    <mc:Fallback xmlns="">
      <p:transition spd="slow" advTm="6048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209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Justice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76822"/>
            <a:ext cx="12191998" cy="59811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bligations related to justice include;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Ensure fair allocation of resources, such as appropriate staffing or mix of 	staff to all clients.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Determine order in which clients should be treated (</a:t>
            </a:r>
            <a:r>
              <a:rPr lang="en-US" sz="2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: priority treatment 	for clients in pain).</a:t>
            </a:r>
          </a:p>
          <a:p>
            <a:pPr>
              <a:lnSpc>
                <a:spcPct val="100000"/>
              </a:lnSpc>
            </a:pPr>
            <a:r>
              <a:rPr lang="en-US" dirty="0"/>
              <a:t>Given the vulnerability of people with dementia, the allocation of resources should supports dementia care</a:t>
            </a:r>
          </a:p>
          <a:p>
            <a:pPr>
              <a:lnSpc>
                <a:spcPct val="100000"/>
              </a:lnSpc>
            </a:pPr>
            <a:r>
              <a:rPr lang="en-US" dirty="0"/>
              <a:t>A fair distribution of benefits and burdens should promote and sustain the person with dementia throughout the course of their dementia and help them maintain their autonomy as much as possible.</a:t>
            </a: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37581" y="5344620"/>
            <a:ext cx="2937093" cy="1377825"/>
            <a:chOff x="8937581" y="5232001"/>
            <a:chExt cx="2937093" cy="149044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7581" y="5232001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19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88"/>
    </mc:Choice>
    <mc:Fallback xmlns="">
      <p:transition spd="slow" advTm="5358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787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Secondary ethical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27134"/>
            <a:ext cx="12191998" cy="58308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800" b="1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Duty to respect privileged information.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Only sharing private information on a ‘need to know basis’.</a:t>
            </a:r>
          </a:p>
          <a:p>
            <a:pPr>
              <a:lnSpc>
                <a:spcPct val="100000"/>
              </a:lnSpc>
            </a:pPr>
            <a:r>
              <a:rPr lang="en-US" sz="2800" b="1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Veracity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Duty to tell the truth.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US" sz="2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: Informed consent</a:t>
            </a:r>
          </a:p>
          <a:p>
            <a:pPr>
              <a:lnSpc>
                <a:spcPct val="100000"/>
              </a:lnSpc>
            </a:pPr>
            <a:r>
              <a:rPr lang="en-US" sz="2800" b="1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Fidelity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- Duty to keep promises.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044" y="5290521"/>
            <a:ext cx="11617630" cy="1431926"/>
            <a:chOff x="257044" y="5290521"/>
            <a:chExt cx="1161763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4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53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21"/>
    </mc:Choice>
    <mc:Fallback xmlns="">
      <p:transition spd="slow" advTm="2842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Ethica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 principles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in PCC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76614"/>
            <a:ext cx="12191998" cy="6081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Person-centered care is based on a view of humanity based on four ethical principles;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1.</a:t>
            </a:r>
            <a:r>
              <a:rPr lang="en-US" dirty="0">
                <a:solidFill>
                  <a:srgbClr val="FF0000"/>
                </a:solidFill>
              </a:rPr>
              <a:t> Autonomy </a:t>
            </a:r>
            <a:r>
              <a:rPr lang="en-US" dirty="0"/>
              <a:t>– Each person’s right to choose their own path in life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2. </a:t>
            </a:r>
            <a:r>
              <a:rPr lang="en-US" dirty="0">
                <a:solidFill>
                  <a:srgbClr val="FF0000"/>
                </a:solidFill>
              </a:rPr>
              <a:t>Dignity</a:t>
            </a:r>
            <a:r>
              <a:rPr lang="en-US" dirty="0"/>
              <a:t> – Self-esteem. An expression of respect for other people with the 	same rights and obligations like myself.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3. </a:t>
            </a:r>
            <a:r>
              <a:rPr lang="en-US" dirty="0">
                <a:solidFill>
                  <a:srgbClr val="FF0000"/>
                </a:solidFill>
              </a:rPr>
              <a:t>Integrity</a:t>
            </a:r>
            <a:r>
              <a:rPr lang="en-US" dirty="0"/>
              <a:t> – Not to hurt, harm, destroy or change other people’s lives, but 	to respect and protect the person’s wholeness and unity, the person’s life 	context and life history.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4. </a:t>
            </a:r>
            <a:r>
              <a:rPr lang="en-US" dirty="0">
                <a:solidFill>
                  <a:srgbClr val="FF0000"/>
                </a:solidFill>
              </a:rPr>
              <a:t>Vulnerability</a:t>
            </a:r>
            <a:r>
              <a:rPr lang="en-US" dirty="0"/>
              <a:t> – Vulnerability makes us human. It is not a defect but an 	important part of the human condition.</a:t>
            </a:r>
          </a:p>
          <a:p>
            <a:pPr>
              <a:lnSpc>
                <a:spcPct val="100000"/>
              </a:lnSpc>
            </a:pPr>
            <a:r>
              <a:rPr lang="en-US" dirty="0"/>
              <a:t>These principles are mutually related to each other.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50524" y="5290520"/>
            <a:ext cx="2724150" cy="1431926"/>
            <a:chOff x="9150524" y="5290520"/>
            <a:chExt cx="272415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0524" y="5290520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82"/>
    </mc:Choice>
    <mc:Fallback xmlns="">
      <p:transition spd="slow" advTm="10728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Relational ethics in PCC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76614"/>
            <a:ext cx="12191998" cy="60813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50524" y="5290520"/>
            <a:ext cx="2724150" cy="1431926"/>
            <a:chOff x="9150524" y="5290520"/>
            <a:chExt cx="272415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0524" y="5290520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30629" y="617517"/>
            <a:ext cx="11879233" cy="5379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12121"/>
                </a:solidFill>
              </a:rPr>
              <a:t>Relational ethics refers to those relationships, which are considered better than others and aim at stimulating growth, healing, and health (Pollard, 2015; </a:t>
            </a:r>
            <a:r>
              <a:rPr lang="en-US" sz="2800" dirty="0" err="1"/>
              <a:t>Bergum</a:t>
            </a:r>
            <a:r>
              <a:rPr lang="en-US" sz="2800" dirty="0"/>
              <a:t> and </a:t>
            </a:r>
            <a:r>
              <a:rPr lang="en-US" sz="2800" dirty="0" err="1"/>
              <a:t>Dossetor</a:t>
            </a:r>
            <a:r>
              <a:rPr lang="en-US" sz="2800" dirty="0"/>
              <a:t>, 2005</a:t>
            </a:r>
            <a:r>
              <a:rPr lang="en-US" sz="2800" dirty="0">
                <a:solidFill>
                  <a:srgbClr val="212121"/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2121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12121"/>
                </a:solidFill>
              </a:rPr>
              <a:t>Relational ethics is defined as an </a:t>
            </a:r>
            <a:r>
              <a:rPr lang="en-US" sz="2800" dirty="0">
                <a:solidFill>
                  <a:srgbClr val="FF0000"/>
                </a:solidFill>
              </a:rPr>
              <a:t>action ethics </a:t>
            </a:r>
            <a:r>
              <a:rPr lang="en-US" sz="2800" dirty="0">
                <a:solidFill>
                  <a:srgbClr val="212121"/>
                </a:solidFill>
              </a:rPr>
              <a:t>that is placed within the interpersonal relationships (Evans, 2004).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2121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12121"/>
                </a:solidFill>
              </a:rPr>
              <a:t>The action ethics includes engagement, mutual respect, embodiment, and interdependent environment.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2121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12121"/>
                </a:solidFill>
              </a:rPr>
              <a:t>The leading principle is that ethical decisions and actions should be made in the context of relationships. </a:t>
            </a:r>
          </a:p>
        </p:txBody>
      </p:sp>
    </p:spTree>
    <p:extLst>
      <p:ext uri="{BB962C8B-B14F-4D97-AF65-F5344CB8AC3E}">
        <p14:creationId xmlns:p14="http://schemas.microsoft.com/office/powerpoint/2010/main" val="15422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20"/>
    </mc:Choice>
    <mc:Fallback xmlns="">
      <p:transition spd="slow" advTm="5602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Relational ethics in PCC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76614"/>
            <a:ext cx="12191998" cy="60813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50524" y="5290520"/>
            <a:ext cx="2724150" cy="1431926"/>
            <a:chOff x="9150524" y="5290520"/>
            <a:chExt cx="2724150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0524" y="5290520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89569" y="734291"/>
            <a:ext cx="118202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12121"/>
                </a:solidFill>
              </a:rPr>
              <a:t>According to this perspective, the focus of relational ethics is not the action itself but the relationship.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2121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12121"/>
                </a:solidFill>
              </a:rPr>
              <a:t>Thus, the relational ethics framework includes the following actions: </a:t>
            </a:r>
            <a:r>
              <a:rPr lang="en-US" sz="2800" dirty="0">
                <a:solidFill>
                  <a:srgbClr val="FF0000"/>
                </a:solidFill>
              </a:rPr>
              <a:t>mutual respect; engagement; embodied knowledge; environment; and uncertainty</a:t>
            </a:r>
            <a:r>
              <a:rPr lang="en-US" sz="2800" dirty="0">
                <a:solidFill>
                  <a:srgbClr val="212121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21212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12121"/>
                </a:solidFill>
              </a:rPr>
              <a:t>These parameters should ensure that relations are established in the right way and lead to ethical decisions and actions.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3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48"/>
    </mc:Choice>
    <mc:Fallback xmlns="">
      <p:transition spd="slow" advTm="9854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23" y="1"/>
            <a:ext cx="11696231" cy="6579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63" y="535259"/>
            <a:ext cx="11954108" cy="6222380"/>
          </a:xfrm>
        </p:spPr>
        <p:txBody>
          <a:bodyPr>
            <a:noAutofit/>
          </a:bodyPr>
          <a:lstStyle/>
          <a:p>
            <a:r>
              <a:rPr lang="en-US" sz="1900" dirty="0"/>
              <a:t>Beauchamp, T.L. and Childress, J.F. (2001) Principles of biomedical ethics. 5th Edition, Oxford University Press, Oxford, 59</a:t>
            </a:r>
          </a:p>
          <a:p>
            <a:r>
              <a:rPr lang="en-US" sz="1900" dirty="0"/>
              <a:t>To change perspective – a study circle about person-centered care (</a:t>
            </a:r>
            <a:r>
              <a:rPr lang="en-US" sz="1900" dirty="0" err="1"/>
              <a:t>nEUROcare</a:t>
            </a:r>
            <a:r>
              <a:rPr lang="en-US" sz="1900" dirty="0"/>
              <a:t> - PCC study circle) </a:t>
            </a:r>
          </a:p>
          <a:p>
            <a:r>
              <a:rPr lang="en-US" sz="1900" dirty="0"/>
              <a:t>Summers, J. (2013). Principles of healthcare ethics. Available at: </a:t>
            </a:r>
            <a:r>
              <a:rPr lang="en-US" sz="1900" dirty="0">
                <a:hlinkClick r:id="rId2"/>
              </a:rPr>
              <a:t>https://studylib.net/doc/18369976/principles-of-healthcare-ethics</a:t>
            </a:r>
            <a:endParaRPr lang="en-US" sz="1900" dirty="0"/>
          </a:p>
          <a:p>
            <a:r>
              <a:rPr lang="en-US" sz="1900" dirty="0"/>
              <a:t>PCC Ethical Good Practice Framework, </a:t>
            </a:r>
            <a:r>
              <a:rPr lang="en-US" sz="1900" dirty="0">
                <a:hlinkClick r:id="rId3"/>
              </a:rPr>
              <a:t>https://apccs.police.uk/media/6000/pccs-ethical-framework2014.pdf</a:t>
            </a:r>
            <a:endParaRPr lang="en-US" sz="1900" dirty="0"/>
          </a:p>
          <a:p>
            <a:r>
              <a:rPr lang="en-US" sz="1900" dirty="0"/>
              <a:t>David M. Sine and Virginia A. Sharpe, Ethics, risk, and patient-centered care: How collaboration between clinical ethicists and risk management leads to respectful patient care</a:t>
            </a:r>
          </a:p>
          <a:p>
            <a:r>
              <a:rPr lang="en-US" sz="1900" dirty="0" err="1"/>
              <a:t>Bjoern</a:t>
            </a:r>
            <a:r>
              <a:rPr lang="en-US" sz="1900" dirty="0"/>
              <a:t> Schmitz-</a:t>
            </a:r>
            <a:r>
              <a:rPr lang="en-US" sz="1900" dirty="0" err="1"/>
              <a:t>Luhn,Jennifer</a:t>
            </a:r>
            <a:r>
              <a:rPr lang="en-US" sz="1900" dirty="0"/>
              <a:t> </a:t>
            </a:r>
            <a:r>
              <a:rPr lang="en-US" sz="1900" dirty="0" err="1"/>
              <a:t>Chandl</a:t>
            </a:r>
            <a:r>
              <a:rPr lang="en-US" sz="1900" dirty="0"/>
              <a:t>, Ethical and Legal Aspects of Technology-Assisted Care in Neurodegenerative Disease, 2022, 12, 1011. </a:t>
            </a:r>
            <a:r>
              <a:rPr lang="en-US" sz="1900" dirty="0">
                <a:hlinkClick r:id="rId4"/>
              </a:rPr>
              <a:t>https://doi.org/10.3390/jpm12061011</a:t>
            </a:r>
            <a:endParaRPr lang="en-US" sz="1900" dirty="0"/>
          </a:p>
          <a:p>
            <a:r>
              <a:rPr lang="en-US" sz="1900" dirty="0" err="1"/>
              <a:t>Bergum</a:t>
            </a:r>
            <a:r>
              <a:rPr lang="en-US" sz="1900" dirty="0"/>
              <a:t> V, </a:t>
            </a:r>
            <a:r>
              <a:rPr lang="en-US" sz="1900" dirty="0" err="1"/>
              <a:t>Dossetor</a:t>
            </a:r>
            <a:r>
              <a:rPr lang="en-US" sz="1900" dirty="0"/>
              <a:t> JB. Relational Ethics: </a:t>
            </a:r>
            <a:r>
              <a:rPr lang="en-US" sz="1900" i="1" dirty="0"/>
              <a:t>The Full Meaning of Respect</a:t>
            </a:r>
            <a:r>
              <a:rPr lang="en-US" sz="1900" dirty="0"/>
              <a:t>. Hagerstown, MD: University Publishing Group; (2005). p. 165–96.</a:t>
            </a:r>
          </a:p>
          <a:p>
            <a:r>
              <a:rPr lang="en-US" sz="1900" dirty="0"/>
              <a:t>Pollard CL. What is the right thing to do: use of a relational ethic framework to guide clinical decision-making. </a:t>
            </a:r>
            <a:r>
              <a:rPr lang="en-US" sz="1900" i="1" dirty="0" err="1"/>
              <a:t>Int</a:t>
            </a:r>
            <a:r>
              <a:rPr lang="en-US" sz="1900" i="1" dirty="0"/>
              <a:t> J Caring Sci</a:t>
            </a:r>
            <a:r>
              <a:rPr lang="en-US" sz="1900" dirty="0"/>
              <a:t>. (2015) 8:362–8. </a:t>
            </a:r>
          </a:p>
          <a:p>
            <a:r>
              <a:rPr lang="en-US" sz="1900" dirty="0"/>
              <a:t>Evans DT. Behind the headlines: sexual health implications for nursing ethics and practice. </a:t>
            </a:r>
            <a:r>
              <a:rPr lang="en-US" sz="1900" i="1" dirty="0"/>
              <a:t>Prim Health Care</a:t>
            </a:r>
            <a:r>
              <a:rPr lang="en-US" sz="1900" dirty="0"/>
              <a:t>. (2004) 14:40–50. 10.7748/phc2004.10.14.8.40.c525</a:t>
            </a:r>
          </a:p>
          <a:p>
            <a:r>
              <a:rPr lang="en-US" sz="1900" dirty="0" err="1"/>
              <a:t>Tomaselli</a:t>
            </a:r>
            <a:r>
              <a:rPr lang="en-US" sz="1900" dirty="0"/>
              <a:t> G, </a:t>
            </a:r>
            <a:r>
              <a:rPr lang="en-US" sz="1900" dirty="0" err="1"/>
              <a:t>Buttigieg</a:t>
            </a:r>
            <a:r>
              <a:rPr lang="en-US" sz="1900" dirty="0"/>
              <a:t> SC, </a:t>
            </a:r>
            <a:r>
              <a:rPr lang="en-US" sz="1900" dirty="0" err="1"/>
              <a:t>Rosano</a:t>
            </a:r>
            <a:r>
              <a:rPr lang="en-US" sz="1900" dirty="0"/>
              <a:t> A, </a:t>
            </a:r>
            <a:r>
              <a:rPr lang="en-US" sz="1900" dirty="0" err="1"/>
              <a:t>Cassar</a:t>
            </a:r>
            <a:r>
              <a:rPr lang="en-US" sz="1900" dirty="0"/>
              <a:t> M, </a:t>
            </a:r>
            <a:r>
              <a:rPr lang="en-US" sz="1900" dirty="0" err="1"/>
              <a:t>Grima</a:t>
            </a:r>
            <a:r>
              <a:rPr lang="en-US" sz="1900" dirty="0"/>
              <a:t> G. Person-Centered Care From a Relational Ethics Perspective for the Delivery of High Quality and Safe Healthcare: A Scoping Review. Front Public Health. 2020 Mar 6;8:44. </a:t>
            </a:r>
            <a:r>
              <a:rPr lang="en-US" sz="1900" dirty="0" err="1"/>
              <a:t>doi</a:t>
            </a:r>
            <a:r>
              <a:rPr lang="en-US" sz="1900" dirty="0"/>
              <a:t>: 10.3389/fpubh.2020.00044. PMID: 32211362; PMCID: PMC7067745.</a:t>
            </a:r>
          </a:p>
        </p:txBody>
      </p:sp>
    </p:spTree>
    <p:extLst>
      <p:ext uri="{BB962C8B-B14F-4D97-AF65-F5344CB8AC3E}">
        <p14:creationId xmlns:p14="http://schemas.microsoft.com/office/powerpoint/2010/main" val="8911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5"/>
    </mc:Choice>
    <mc:Fallback xmlns="">
      <p:transition spd="slow" advTm="132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68" y="747132"/>
            <a:ext cx="11809142" cy="5943600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term ‘ethics’ simply means “moral principles that govern a person’s or a group’s behavior”</a:t>
            </a:r>
          </a:p>
          <a:p>
            <a:pPr marL="0"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‘ethical principle’ is a sort of “rule of thumb” on how one should or shouldn’t behave. It’s like a general rule that defines good or bad behavior.</a:t>
            </a:r>
          </a:p>
          <a:p>
            <a:pPr marL="0"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‘ethical principle’ is the foundation thought or idea makes an ethical standard correct.</a:t>
            </a:r>
          </a:p>
          <a:p>
            <a:pPr marL="0"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Ethical principles guide to moral decision making and moral action and center on the formation of moral judgment in professional practice (Beauchamp and Childress, 2001)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7228"/>
            <a:ext cx="12191999" cy="73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674" y="5155301"/>
            <a:ext cx="2851754" cy="14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33"/>
    </mc:Choice>
    <mc:Fallback xmlns="">
      <p:transition spd="slow" advTm="13323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5" name="Platshållare för innehåll 4" descr="En bild som visar text, inomhus, bärbar dator&#10;&#10;Automatiskt genererad beskrivning">
            <a:extLst>
              <a:ext uri="{FF2B5EF4-FFF2-40B4-BE49-F238E27FC236}">
                <a16:creationId xmlns:a16="http://schemas.microsoft.com/office/drawing/2014/main" id="{8A854F48-C11E-5E03-99C4-88452F26D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>
          <a:xfrm rot="5400000">
            <a:off x="-1047749" y="1047749"/>
            <a:ext cx="6857999" cy="4762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9A7F7D7-DB57-D079-B918-348AB43D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9" y="1371599"/>
            <a:ext cx="5984801" cy="19612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listening!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5DC4E9D1-B161-C7A4-EB49-AA0BD3027A0F}"/>
              </a:ext>
            </a:extLst>
          </p:cNvPr>
          <p:cNvGrpSpPr/>
          <p:nvPr/>
        </p:nvGrpSpPr>
        <p:grpSpPr>
          <a:xfrm>
            <a:off x="5524499" y="5420761"/>
            <a:ext cx="5828546" cy="667573"/>
            <a:chOff x="1230612" y="9750059"/>
            <a:chExt cx="5852294" cy="652382"/>
          </a:xfrm>
          <a:solidFill>
            <a:schemeClr val="bg2"/>
          </a:solidFill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5940CE03-1798-607D-85C0-7EC3161FAA41}"/>
                </a:ext>
              </a:extLst>
            </p:cNvPr>
            <p:cNvPicPr/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612" y="9750059"/>
              <a:ext cx="2218055" cy="63309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7F884C69-D7A3-C56C-5FEC-70F3C55C6569}"/>
                </a:ext>
              </a:extLst>
            </p:cNvPr>
            <p:cNvSpPr txBox="1"/>
            <p:nvPr userDrawn="1"/>
          </p:nvSpPr>
          <p:spPr>
            <a:xfrm>
              <a:off x="3448667" y="9770818"/>
              <a:ext cx="3634239" cy="631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Reference number: 618596-EPP-1-2020-1-SE-EPPKA2-CBHE-JP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BA09F313-89EC-2566-433D-D53BE2BC3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032" y="3837591"/>
            <a:ext cx="1175436" cy="14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62"/>
    </mc:Choice>
    <mc:Fallback xmlns="">
      <p:transition spd="slow" advTm="232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67" y="747132"/>
            <a:ext cx="11909937" cy="594360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word Ethics is derived from Latin word ‘</a:t>
            </a:r>
            <a:r>
              <a:rPr lang="en-US" dirty="0" err="1"/>
              <a:t>Ethicus</a:t>
            </a:r>
            <a:r>
              <a:rPr lang="en-US" dirty="0"/>
              <a:t>’ and the Greek word ‘</a:t>
            </a:r>
            <a:r>
              <a:rPr lang="en-US" dirty="0" err="1"/>
              <a:t>Ethikos</a:t>
            </a:r>
            <a:r>
              <a:rPr lang="en-US" dirty="0"/>
              <a:t>’.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Ethics are an arrangement of decent principles and a branch of attitude which defines what is good for individuals and society.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There are many well known figures in the history of ethics. Greek philosophers; Socrates, Plato and Aristotle.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Modern influences include people such as Immanuel Kant, Jeremy </a:t>
            </a:r>
            <a:r>
              <a:rPr lang="en-US" dirty="0" err="1"/>
              <a:t>Benthem</a:t>
            </a:r>
            <a:r>
              <a:rPr lang="en-US" dirty="0"/>
              <a:t>, John Stuart Mill, D.W. Ross, C.L. </a:t>
            </a:r>
            <a:r>
              <a:rPr lang="en-US" dirty="0" err="1"/>
              <a:t>Stevensons</a:t>
            </a:r>
            <a:r>
              <a:rPr lang="en-US" dirty="0"/>
              <a:t>, Alasdair </a:t>
            </a:r>
            <a:r>
              <a:rPr lang="en-US" dirty="0" err="1"/>
              <a:t>Maclntyre</a:t>
            </a:r>
            <a:r>
              <a:rPr lang="en-US" dirty="0"/>
              <a:t> and John Rawls.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7228"/>
            <a:ext cx="12191999" cy="73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Origin of ethics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34" y="1375731"/>
            <a:ext cx="6187976" cy="515156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38734" y="5535463"/>
            <a:ext cx="2735209" cy="1238549"/>
            <a:chOff x="9062842" y="5290521"/>
            <a:chExt cx="2811832" cy="143192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2842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27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85"/>
    </mc:Choice>
    <mc:Fallback xmlns="">
      <p:transition spd="slow" advTm="567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34290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Origin of ethics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endParaRPr lang="en-US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34292"/>
            <a:ext cx="12191998" cy="61237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Socrates was the first to recognize the importance of analyzing the meaning of good, right, just, and virtuous, and of articulating the standards for ascribing these properties. </a:t>
            </a:r>
          </a:p>
          <a:p>
            <a:r>
              <a:rPr lang="en-US" dirty="0"/>
              <a:t>‘Good’, for Plato, means resemblance to the pure form, or universal model of goodness, which serves as the standard for all value judgments. </a:t>
            </a:r>
          </a:p>
          <a:p>
            <a:r>
              <a:rPr lang="en-US" dirty="0"/>
              <a:t>Actions are right, laws are just, and people are virtuous to the degree to which they conform to the ideal model. </a:t>
            </a:r>
          </a:p>
          <a:p>
            <a:r>
              <a:rPr lang="en-US" dirty="0"/>
              <a:t>For Aristotle, ‘good’ means the achievement of the goals at which human beings naturally aim, the balanced and rational satisfaction of desires to which he gives the name "happiness." </a:t>
            </a:r>
          </a:p>
          <a:p>
            <a:r>
              <a:rPr lang="en-US" dirty="0"/>
              <a:t>Right action, just laws, and virtuous character are the means of achieving individual and social well-being. </a:t>
            </a:r>
          </a:p>
          <a:p>
            <a:r>
              <a:rPr lang="en-US" dirty="0"/>
              <a:t>All three philosophers agree in identifying individual good with social good and in defining moral concepts such as justice and virtue in terms of the achievement of good.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0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12"/>
    </mc:Choice>
    <mc:Fallback xmlns="">
      <p:transition spd="slow" advTm="845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Ethical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34292"/>
            <a:ext cx="12191998" cy="612370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When making clinical judgments,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healthcare workers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base their decisions on consideration of consequences and of universal moral principles.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These moral principles both direct and justify our actions.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most fundamental of these principles is respect for persons.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other principles stemming from this basic principle are; </a:t>
            </a:r>
          </a:p>
          <a:p>
            <a:pPr marL="857250" indent="457200">
              <a:lnSpc>
                <a:spcPct val="100000"/>
              </a:lnSpc>
              <a:buSzPct val="90000"/>
              <a:buFont typeface="+mj-lt"/>
              <a:buAutoNum type="arabicPeriod"/>
            </a:pPr>
            <a:r>
              <a:rPr lang="en-US" sz="28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Autonomy</a:t>
            </a:r>
          </a:p>
          <a:p>
            <a:pPr marL="857250" indent="457200">
              <a:lnSpc>
                <a:spcPct val="100000"/>
              </a:lnSpc>
              <a:buSzPct val="90000"/>
              <a:buFont typeface="+mj-lt"/>
              <a:buAutoNum type="arabicPeriod"/>
            </a:pPr>
            <a:r>
              <a:rPr lang="en-US" sz="28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Beneficence</a:t>
            </a:r>
          </a:p>
          <a:p>
            <a:pPr marL="857250" indent="457200">
              <a:lnSpc>
                <a:spcPct val="100000"/>
              </a:lnSpc>
              <a:buSzPct val="90000"/>
              <a:buFont typeface="+mj-lt"/>
              <a:buAutoNum type="arabicPeriod"/>
            </a:pPr>
            <a:r>
              <a:rPr lang="en-US" sz="28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Non-maleficence</a:t>
            </a:r>
          </a:p>
          <a:p>
            <a:pPr marL="857250" indent="457200">
              <a:lnSpc>
                <a:spcPct val="100000"/>
              </a:lnSpc>
              <a:buSzPct val="90000"/>
              <a:buFont typeface="+mj-lt"/>
              <a:buAutoNum type="arabicPeriod"/>
            </a:pPr>
            <a:r>
              <a:rPr lang="en-US" sz="28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</a:t>
            </a:r>
          </a:p>
          <a:p>
            <a:pPr marL="857250" indent="457200">
              <a:lnSpc>
                <a:spcPct val="100000"/>
              </a:lnSpc>
              <a:buSzPct val="90000"/>
              <a:buFont typeface="+mj-lt"/>
              <a:buAutoNum type="arabicPeriod"/>
            </a:pP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</a:p>
          <a:p>
            <a:pPr marL="857250" indent="457200">
              <a:lnSpc>
                <a:spcPct val="100000"/>
              </a:lnSpc>
              <a:buSzPct val="90000"/>
              <a:buFont typeface="+mj-lt"/>
              <a:buAutoNum type="arabicPeriod"/>
            </a:pP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Veracity and  </a:t>
            </a:r>
          </a:p>
          <a:p>
            <a:pPr marL="857250" indent="457200">
              <a:lnSpc>
                <a:spcPct val="100000"/>
              </a:lnSpc>
              <a:buSzPct val="90000"/>
              <a:buFont typeface="+mj-lt"/>
              <a:buAutoNum type="arabicPeriod"/>
            </a:pPr>
            <a:r>
              <a:rPr lang="en-US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Fidelity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62842" y="5290521"/>
            <a:ext cx="2811832" cy="1431926"/>
            <a:chOff x="9062842" y="5290521"/>
            <a:chExt cx="2811832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2842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7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24"/>
    </mc:Choice>
    <mc:Fallback xmlns="">
      <p:transition spd="slow" advTm="820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228"/>
            <a:ext cx="12191999" cy="6190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Autonomy</a:t>
            </a:r>
            <a:endParaRPr lang="en-US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17517"/>
            <a:ext cx="12191998" cy="62404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Autonomy means to make a decision for the self without the control of others and a person can make meaning choices having sufficient level of understanding.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In other words, that individuals are able to act for themselves to the level of their capacity.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Autonomy as a concept means that the person is self-ruling.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term “</a:t>
            </a:r>
            <a:r>
              <a:rPr lang="en-US" sz="2800" i="1" cap="none" dirty="0">
                <a:latin typeface="Calibri" panose="020F0502020204030204" pitchFamily="34" charset="0"/>
                <a:cs typeface="Calibri" panose="020F0502020204030204" pitchFamily="34" charset="0"/>
              </a:rPr>
              <a:t>auto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” is from the Greek, and means “self”.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rest of the term comes from the Greek, “</a:t>
            </a:r>
            <a:r>
              <a:rPr lang="en-US" sz="2800" i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nomos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” which means “rule” or “law”.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Thus, one can understand autonomy as self-rule.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Underlying the concept of autonomy is the idea that we are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to respect others for who they are.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14883" y="5290522"/>
            <a:ext cx="2811832" cy="1431926"/>
            <a:chOff x="9062842" y="5290521"/>
            <a:chExt cx="2811832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2842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3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17"/>
    </mc:Choice>
    <mc:Fallback xmlns="">
      <p:transition spd="slow" advTm="7421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683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Autonomy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89348"/>
            <a:ext cx="12191998" cy="5968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In medicine, autonomy refers to the right of the patient to retain control over his or her body.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 health care professional can suggest or advise, but any actions that attempt to persuade or coerce the patient into making a choice are violations of this principle.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Patient has freedom of thought, intention and action when making decisions regarding health care procedures.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Therefore, always respect the autonomy of the patient - then the particular patient is  free to choose.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But, it is important to remember that patients are not fully autonomous and can’t act solely for their own purposes.</a:t>
            </a:r>
          </a:p>
          <a:p>
            <a:pPr>
              <a:lnSpc>
                <a:spcPct val="100000"/>
              </a:lnSpc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45248" y="5686815"/>
            <a:ext cx="2129425" cy="1035631"/>
            <a:chOff x="9012738" y="5290521"/>
            <a:chExt cx="2861936" cy="14319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2738" y="5290522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59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40"/>
    </mc:Choice>
    <mc:Fallback xmlns="">
      <p:transition spd="slow" advTm="7484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209"/>
            <a:ext cx="12191999" cy="734290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Autonomy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1518"/>
            <a:ext cx="12191998" cy="600648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cap="non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Informed consent 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is a method that promotes and respects a person’s autonomy.</a:t>
            </a:r>
          </a:p>
          <a:p>
            <a:pPr>
              <a:buClrTx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For a patient to make a fully informed decision, she/he must understand all risks and benefits of the procedure and the likelihood of success.</a:t>
            </a:r>
          </a:p>
          <a:p>
            <a:pPr>
              <a:buClrTx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patient must be informed clearly the consequences of his action that may affect him adversely and must be free of internal and external influences so that they can act.</a:t>
            </a:r>
          </a:p>
          <a:p>
            <a:pPr>
              <a:buClrTx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healthcare worker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has a duty to respect the autonomous choice of the patient, as well as a duty to avoid harm and to provide a medical benefit.</a:t>
            </a:r>
          </a:p>
          <a:p>
            <a:r>
              <a:rPr lang="en-US" dirty="0"/>
              <a:t>Autonomy is not simply the ability to make rational decisions.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For someone with dementia, autonomy means fostering important relationships, maintaining a sense of self, and having a way to express values.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endParaRPr lang="en-US" sz="3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ysClr val="windowText" lastClr="000000">
              <a:lumMod val="50000"/>
              <a:lumOff val="50000"/>
              <a:alpha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638484" y="5649237"/>
            <a:ext cx="2236189" cy="1079725"/>
            <a:chOff x="9050316" y="5290521"/>
            <a:chExt cx="2824358" cy="143844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316" y="5297038"/>
              <a:ext cx="1176338" cy="143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 descr="E:\Neurocare project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749" y="5290521"/>
              <a:ext cx="1431925" cy="143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61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73"/>
    </mc:Choice>
    <mc:Fallback xmlns="">
      <p:transition spd="slow" advTm="181873"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3018</Words>
  <Application>Microsoft Office PowerPoint</Application>
  <PresentationFormat>Bredbild</PresentationFormat>
  <Paragraphs>239</Paragraphs>
  <Slides>30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Gill Sans MT</vt:lpstr>
      <vt:lpstr>Goudy Old Style</vt:lpstr>
      <vt:lpstr>Wingdings</vt:lpstr>
      <vt:lpstr>Office-tema</vt:lpstr>
      <vt:lpstr>ClassicFrameVTI</vt:lpstr>
      <vt:lpstr>Office Theme</vt:lpstr>
      <vt:lpstr>  PERSON-CENTERED CARE  ETHICAL AND LEGAL ASPECTS FOR PCC  IN RELATION TO NDDS PART I       </vt:lpstr>
      <vt:lpstr> INTENDED LEARNING OUTCOMES  </vt:lpstr>
      <vt:lpstr>PowerPoint-presentation</vt:lpstr>
      <vt:lpstr>PowerPoint-presentation</vt:lpstr>
      <vt:lpstr>Origin of ethics cont… </vt:lpstr>
      <vt:lpstr>Ethical Principles</vt:lpstr>
      <vt:lpstr>Autonomy</vt:lpstr>
      <vt:lpstr>Autonomy cont…</vt:lpstr>
      <vt:lpstr>Autonomy cont…</vt:lpstr>
      <vt:lpstr>Autonomy cont…</vt:lpstr>
      <vt:lpstr>Autonomy cont…</vt:lpstr>
      <vt:lpstr>Autonomy and paternalism</vt:lpstr>
      <vt:lpstr>Beneficence</vt:lpstr>
      <vt:lpstr>Beneficence cont…</vt:lpstr>
      <vt:lpstr>Beneficence cont…</vt:lpstr>
      <vt:lpstr>Beneficence cont…</vt:lpstr>
      <vt:lpstr>Non-maleficence </vt:lpstr>
      <vt:lpstr>Non-maleficence cont…</vt:lpstr>
      <vt:lpstr>Non-maleficence cont…</vt:lpstr>
      <vt:lpstr>Justice</vt:lpstr>
      <vt:lpstr>Justice cont…</vt:lpstr>
      <vt:lpstr>Justice cont…</vt:lpstr>
      <vt:lpstr>Justice cont…</vt:lpstr>
      <vt:lpstr>Justice cont…</vt:lpstr>
      <vt:lpstr>Secondary ethical principles</vt:lpstr>
      <vt:lpstr>Ethical principles in PCC</vt:lpstr>
      <vt:lpstr>Relational ethics in PCC</vt:lpstr>
      <vt:lpstr>Relational ethics in PCC</vt:lpstr>
      <vt:lpstr>References 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Emma Edberg Matei</dc:creator>
  <cp:lastModifiedBy>Emma Edberg Matei</cp:lastModifiedBy>
  <cp:revision>181</cp:revision>
  <dcterms:created xsi:type="dcterms:W3CDTF">2022-05-11T16:09:12Z</dcterms:created>
  <dcterms:modified xsi:type="dcterms:W3CDTF">2023-11-07T08:22:08Z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2022-05-11T16:09:12Z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cea69eb7-595e-482d-8bd1-748589b286ad</vt:lpwstr>
  </property>
  <property fmtid="{D5CDD505-2E9C-101B-9397-08002B2CF9AE}" pid="8" name="MSIP_Label_9144ccec-98ca-4847-b090-103d5c6592f4_ContentBits">
    <vt:lpwstr>0</vt:lpwstr>
  </property>
</Properties>
</file>