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23"/>
  </p:notesMasterIdLst>
  <p:sldIdLst>
    <p:sldId id="256" r:id="rId2"/>
    <p:sldId id="460" r:id="rId3"/>
    <p:sldId id="479" r:id="rId4"/>
    <p:sldId id="466" r:id="rId5"/>
    <p:sldId id="462" r:id="rId6"/>
    <p:sldId id="463" r:id="rId7"/>
    <p:sldId id="464" r:id="rId8"/>
    <p:sldId id="482" r:id="rId9"/>
    <p:sldId id="480" r:id="rId10"/>
    <p:sldId id="468" r:id="rId11"/>
    <p:sldId id="469" r:id="rId12"/>
    <p:sldId id="470" r:id="rId13"/>
    <p:sldId id="471" r:id="rId14"/>
    <p:sldId id="472" r:id="rId15"/>
    <p:sldId id="481" r:id="rId16"/>
    <p:sldId id="473" r:id="rId17"/>
    <p:sldId id="474" r:id="rId18"/>
    <p:sldId id="475" r:id="rId19"/>
    <p:sldId id="476" r:id="rId20"/>
    <p:sldId id="477" r:id="rId21"/>
    <p:sldId id="459" r:id="rId2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7966" autoAdjust="0"/>
  </p:normalViewPr>
  <p:slideViewPr>
    <p:cSldViewPr snapToGrid="0">
      <p:cViewPr varScale="1">
        <p:scale>
          <a:sx n="64" d="100"/>
          <a:sy n="64" d="100"/>
        </p:scale>
        <p:origin x="142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089E52-A659-433C-B2F9-066F2245C00A}" type="datetimeFigureOut">
              <a:rPr lang="sv-SE" smtClean="0"/>
              <a:t>2023-11-07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0F0D7D-55FE-44A9-BC53-498F976158E6}" type="slidenum">
              <a:rPr lang="sv-SE" smtClean="0"/>
              <a:t>‹#›</a:t>
            </a:fld>
            <a:endParaRPr lang="sv-SE"/>
          </a:p>
        </p:txBody>
      </p:sp>
    </p:spTree>
    <p:extLst>
      <p:ext uri="{BB962C8B-B14F-4D97-AF65-F5344CB8AC3E}">
        <p14:creationId xmlns:p14="http://schemas.microsoft.com/office/powerpoint/2010/main" val="21619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Hi and </a:t>
            </a:r>
            <a:r>
              <a:rPr lang="sv-SE" dirty="0" err="1"/>
              <a:t>welcome</a:t>
            </a:r>
            <a:r>
              <a:rPr lang="sv-SE" dirty="0"/>
              <a:t> to </a:t>
            </a:r>
            <a:r>
              <a:rPr lang="sv-SE" dirty="0" err="1"/>
              <a:t>this</a:t>
            </a:r>
            <a:r>
              <a:rPr lang="sv-SE" dirty="0"/>
              <a:t> </a:t>
            </a:r>
            <a:r>
              <a:rPr lang="sv-SE" dirty="0" err="1"/>
              <a:t>lecture</a:t>
            </a:r>
            <a:r>
              <a:rPr lang="sv-SE" dirty="0"/>
              <a:t> </a:t>
            </a:r>
            <a:r>
              <a:rPr lang="sv-SE" dirty="0" err="1"/>
              <a:t>about</a:t>
            </a:r>
            <a:r>
              <a:rPr lang="sv-SE" dirty="0"/>
              <a:t> </a:t>
            </a:r>
            <a:r>
              <a:rPr lang="sv-SE" dirty="0" err="1"/>
              <a:t>Personcentered</a:t>
            </a:r>
            <a:r>
              <a:rPr lang="sv-SE" dirty="0"/>
              <a:t> </a:t>
            </a:r>
            <a:r>
              <a:rPr lang="sv-SE" dirty="0" err="1"/>
              <a:t>care</a:t>
            </a:r>
            <a:r>
              <a:rPr lang="sv-SE" dirty="0"/>
              <a:t> and </a:t>
            </a:r>
            <a:r>
              <a:rPr lang="sv-SE" dirty="0" err="1"/>
              <a:t>Elkmans</a:t>
            </a:r>
            <a:r>
              <a:rPr lang="sv-SE" dirty="0"/>
              <a:t> </a:t>
            </a:r>
            <a:r>
              <a:rPr lang="sv-SE" dirty="0" err="1"/>
              <a:t>model</a:t>
            </a:r>
            <a:r>
              <a:rPr lang="sv-SE" dirty="0"/>
              <a:t>! My </a:t>
            </a:r>
            <a:r>
              <a:rPr lang="sv-SE" dirty="0" err="1"/>
              <a:t>name</a:t>
            </a:r>
            <a:r>
              <a:rPr lang="sv-SE" dirty="0"/>
              <a:t> is Emma Edberg Matei and I </a:t>
            </a:r>
            <a:r>
              <a:rPr lang="sv-SE" dirty="0" err="1"/>
              <a:t>am</a:t>
            </a:r>
            <a:r>
              <a:rPr lang="sv-SE" dirty="0"/>
              <a:t> a </a:t>
            </a:r>
            <a:r>
              <a:rPr lang="sv-SE" dirty="0" err="1"/>
              <a:t>nurse</a:t>
            </a:r>
            <a:r>
              <a:rPr lang="sv-SE" dirty="0"/>
              <a:t> </a:t>
            </a:r>
            <a:r>
              <a:rPr lang="sv-SE" dirty="0" err="1"/>
              <a:t>specialised</a:t>
            </a:r>
            <a:r>
              <a:rPr lang="sv-SE" dirty="0"/>
              <a:t> in </a:t>
            </a:r>
            <a:r>
              <a:rPr lang="sv-SE" dirty="0" err="1"/>
              <a:t>psychiatric</a:t>
            </a:r>
            <a:r>
              <a:rPr lang="sv-SE" dirty="0"/>
              <a:t> </a:t>
            </a:r>
            <a:r>
              <a:rPr lang="sv-SE" dirty="0" err="1"/>
              <a:t>care</a:t>
            </a:r>
            <a:r>
              <a:rPr lang="sv-SE" dirty="0"/>
              <a:t>. </a:t>
            </a:r>
            <a:r>
              <a:rPr lang="sv-SE" dirty="0" err="1"/>
              <a:t>Im</a:t>
            </a:r>
            <a:r>
              <a:rPr lang="sv-SE" dirty="0"/>
              <a:t> a </a:t>
            </a:r>
            <a:r>
              <a:rPr lang="sv-SE" dirty="0" err="1"/>
              <a:t>lecturer</a:t>
            </a:r>
            <a:r>
              <a:rPr lang="sv-SE" dirty="0"/>
              <a:t> in Kristianstad University Sweden . In </a:t>
            </a:r>
            <a:r>
              <a:rPr lang="sv-SE" dirty="0" err="1"/>
              <a:t>this</a:t>
            </a:r>
            <a:r>
              <a:rPr lang="sv-SE" dirty="0"/>
              <a:t> </a:t>
            </a:r>
            <a:r>
              <a:rPr lang="sv-SE" dirty="0" err="1"/>
              <a:t>lecture</a:t>
            </a:r>
            <a:r>
              <a:rPr lang="sv-SE" dirty="0"/>
              <a:t> I </a:t>
            </a:r>
            <a:r>
              <a:rPr lang="sv-SE" dirty="0" err="1"/>
              <a:t>am</a:t>
            </a:r>
            <a:r>
              <a:rPr lang="sv-SE" dirty="0"/>
              <a:t> going to </a:t>
            </a:r>
            <a:r>
              <a:rPr lang="sv-SE" dirty="0" err="1"/>
              <a:t>give</a:t>
            </a:r>
            <a:r>
              <a:rPr lang="sv-SE" dirty="0"/>
              <a:t> a </a:t>
            </a:r>
            <a:r>
              <a:rPr lang="sv-SE" dirty="0" err="1"/>
              <a:t>brief</a:t>
            </a:r>
            <a:r>
              <a:rPr lang="sv-SE" dirty="0"/>
              <a:t> </a:t>
            </a:r>
            <a:r>
              <a:rPr lang="sv-SE" dirty="0" err="1"/>
              <a:t>introduction</a:t>
            </a:r>
            <a:r>
              <a:rPr lang="sv-SE" dirty="0"/>
              <a:t> to the </a:t>
            </a:r>
            <a:r>
              <a:rPr lang="sv-SE" dirty="0" err="1"/>
              <a:t>topic</a:t>
            </a:r>
            <a:r>
              <a:rPr lang="sv-SE" dirty="0"/>
              <a:t> PCC.</a:t>
            </a:r>
          </a:p>
        </p:txBody>
      </p:sp>
      <p:sp>
        <p:nvSpPr>
          <p:cNvPr id="4" name="Platshållare för bildnummer 3"/>
          <p:cNvSpPr>
            <a:spLocks noGrp="1"/>
          </p:cNvSpPr>
          <p:nvPr>
            <p:ph type="sldNum" sz="quarter" idx="5"/>
          </p:nvPr>
        </p:nvSpPr>
        <p:spPr/>
        <p:txBody>
          <a:bodyPr/>
          <a:lstStyle/>
          <a:p>
            <a:fld id="{B50F0D7D-55FE-44A9-BC53-498F976158E6}" type="slidenum">
              <a:rPr lang="sv-SE" smtClean="0"/>
              <a:t>1</a:t>
            </a:fld>
            <a:endParaRPr lang="sv-SE"/>
          </a:p>
        </p:txBody>
      </p:sp>
    </p:spTree>
    <p:extLst>
      <p:ext uri="{BB962C8B-B14F-4D97-AF65-F5344CB8AC3E}">
        <p14:creationId xmlns:p14="http://schemas.microsoft.com/office/powerpoint/2010/main" val="3738480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Working in teams is nothing new in healthcare. But what happens when the patient becomes part of the team for real? And how do the relationships between the professionals change when we work in partnership in a team that is put together and can be changed based on the person’s needs and abilities? </a:t>
            </a:r>
            <a:endParaRPr lang="sv-SE" dirty="0"/>
          </a:p>
        </p:txBody>
      </p:sp>
      <p:sp>
        <p:nvSpPr>
          <p:cNvPr id="4" name="Platshållare för bildnummer 3"/>
          <p:cNvSpPr>
            <a:spLocks noGrp="1"/>
          </p:cNvSpPr>
          <p:nvPr>
            <p:ph type="sldNum" sz="quarter" idx="5"/>
          </p:nvPr>
        </p:nvSpPr>
        <p:spPr/>
        <p:txBody>
          <a:bodyPr/>
          <a:lstStyle/>
          <a:p>
            <a:fld id="{B50F0D7D-55FE-44A9-BC53-498F976158E6}" type="slidenum">
              <a:rPr lang="sv-SE" smtClean="0"/>
              <a:t>10</a:t>
            </a:fld>
            <a:endParaRPr lang="sv-SE"/>
          </a:p>
        </p:txBody>
      </p:sp>
    </p:spTree>
    <p:extLst>
      <p:ext uri="{BB962C8B-B14F-4D97-AF65-F5344CB8AC3E}">
        <p14:creationId xmlns:p14="http://schemas.microsoft.com/office/powerpoint/2010/main" val="1245866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The partnership is the second of the three fundamental elements of person-centered care. The partnership is founded initially in the story and listening to it. Based on the person’s story and the common picture of needs, resources, and abilities the team is put together. The patient is the starting point for the composition of the team and is of course a big part in the team. Relatives can also be part of the team. The healthcare </a:t>
            </a:r>
            <a:r>
              <a:rPr lang="en-US" dirty="0" err="1"/>
              <a:t>staf</a:t>
            </a:r>
            <a:r>
              <a:rPr lang="en-US" dirty="0"/>
              <a:t> in the team can come from </a:t>
            </a:r>
            <a:r>
              <a:rPr lang="en-US" dirty="0" err="1"/>
              <a:t>diferent</a:t>
            </a:r>
            <a:r>
              <a:rPr lang="en-US" dirty="0"/>
              <a:t> units and </a:t>
            </a:r>
            <a:r>
              <a:rPr lang="en-US" dirty="0" err="1"/>
              <a:t>diferent</a:t>
            </a:r>
            <a:r>
              <a:rPr lang="en-US" dirty="0"/>
              <a:t> healthcare providers. Together in the team, an agreement is made on how care should be planned and carried out. It is documented in a personal plan. In person-centered care, the patient is given both rights and responsibilities regarding their own care. This means that the person is seen as an active partner. The role of the healthcare </a:t>
            </a:r>
            <a:r>
              <a:rPr lang="en-US" dirty="0" err="1"/>
              <a:t>staf</a:t>
            </a:r>
            <a:r>
              <a:rPr lang="en-US" dirty="0"/>
              <a:t> is to contribute with their professional knowledge to the partnership and to engage the patient in a dialogue. The partnership is about respect for each other’s knowledge; on the one hand, the person’s knowledge of themselves, their health problems, or what it’s like to live with the disease, on the other hand the healthcare </a:t>
            </a:r>
            <a:r>
              <a:rPr lang="en-US" dirty="0" err="1"/>
              <a:t>staf’s</a:t>
            </a:r>
            <a:r>
              <a:rPr lang="en-US" dirty="0"/>
              <a:t> knowledge of the disease, diagnostics, care, treatment, and rehabilitation. </a:t>
            </a:r>
            <a:endParaRPr lang="sv-SE" dirty="0"/>
          </a:p>
        </p:txBody>
      </p:sp>
      <p:sp>
        <p:nvSpPr>
          <p:cNvPr id="4" name="Platshållare för bildnummer 3"/>
          <p:cNvSpPr>
            <a:spLocks noGrp="1"/>
          </p:cNvSpPr>
          <p:nvPr>
            <p:ph type="sldNum" sz="quarter" idx="5"/>
          </p:nvPr>
        </p:nvSpPr>
        <p:spPr/>
        <p:txBody>
          <a:bodyPr/>
          <a:lstStyle/>
          <a:p>
            <a:fld id="{B50F0D7D-55FE-44A9-BC53-498F976158E6}" type="slidenum">
              <a:rPr lang="sv-SE" smtClean="0"/>
              <a:t>11</a:t>
            </a:fld>
            <a:endParaRPr lang="sv-SE"/>
          </a:p>
        </p:txBody>
      </p:sp>
    </p:spTree>
    <p:extLst>
      <p:ext uri="{BB962C8B-B14F-4D97-AF65-F5344CB8AC3E}">
        <p14:creationId xmlns:p14="http://schemas.microsoft.com/office/powerpoint/2010/main" val="3196057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The patient is an authority based on knowledge of themselves. The patient’s own story and active participation are basic prerequisites for care and treatment. So, for a consensus and an interaction to become a reality in the care meeting, the patient’s authority must be self-evident. Person-centered care is based on a partnership between the various healthcare professions and the patient as a person. To become aware of what the conditions look like for a partnership between the health care </a:t>
            </a:r>
            <a:r>
              <a:rPr lang="en-US" dirty="0" err="1"/>
              <a:t>staf</a:t>
            </a:r>
            <a:r>
              <a:rPr lang="en-US" dirty="0"/>
              <a:t> and the person, we may need reminding that such a relationship cannot be completely equal in the context of care. The relationship between patient and healthcare </a:t>
            </a:r>
            <a:r>
              <a:rPr lang="en-US" dirty="0" err="1"/>
              <a:t>staf</a:t>
            </a:r>
            <a:r>
              <a:rPr lang="en-US" dirty="0"/>
              <a:t> is asymmetrical – uneven. The professional knowledge means a knowledge superiority, more power and thus more responsibility. The patient’s disadvantage can be described from three perspectives: </a:t>
            </a:r>
          </a:p>
          <a:p>
            <a:endParaRPr lang="en-US" dirty="0"/>
          </a:p>
          <a:p>
            <a:r>
              <a:rPr lang="en-US" dirty="0"/>
              <a:t>• Institutional disadvantage: The person is in a healthcare organization that is strongly hierarchical. The person is suddenly either at the bottom or almost at the bottom of the hierarchy. </a:t>
            </a:r>
          </a:p>
          <a:p>
            <a:r>
              <a:rPr lang="en-US" dirty="0"/>
              <a:t>• Existential disadvantage: The existential disadvantage is based on the vulnerability that is associated with being a patient, due to the sense of failing health, exposure, and vulnerability. </a:t>
            </a:r>
          </a:p>
          <a:p>
            <a:r>
              <a:rPr lang="en-US" dirty="0"/>
              <a:t>• Cognitive disadvantage: In the role of patient, one </a:t>
            </a:r>
            <a:r>
              <a:rPr lang="en-US" dirty="0" err="1"/>
              <a:t>fnds</a:t>
            </a:r>
            <a:r>
              <a:rPr lang="en-US" dirty="0"/>
              <a:t> themselves in an unavoidable state of disadvantage of knowledge in regards to the healthcare </a:t>
            </a:r>
            <a:r>
              <a:rPr lang="en-US" dirty="0" err="1"/>
              <a:t>staf</a:t>
            </a:r>
            <a:r>
              <a:rPr lang="en-US" dirty="0"/>
              <a:t>. They have a professional knowledge that I, as a patient, do not have. </a:t>
            </a:r>
          </a:p>
          <a:p>
            <a:endParaRPr lang="en-US" dirty="0"/>
          </a:p>
          <a:p>
            <a:r>
              <a:rPr lang="en-US" dirty="0"/>
              <a:t>The asymmetry is part of the conditions for the relationships between all people in care. It is further reinforced by the strong hierarchy that exists in the care team between </a:t>
            </a:r>
            <a:r>
              <a:rPr lang="en-US" dirty="0" err="1"/>
              <a:t>diferent</a:t>
            </a:r>
            <a:r>
              <a:rPr lang="en-US" dirty="0"/>
              <a:t> professional groups. I</a:t>
            </a:r>
          </a:p>
          <a:p>
            <a:r>
              <a:rPr lang="en-US" dirty="0"/>
              <a:t>n person-centered care, the asymmetrical disadvantage is constantly balanced against each person’s right to autonomy and dignity, with respect for the person’s integrity and vulnerability.</a:t>
            </a:r>
            <a:endParaRPr lang="sv-SE" dirty="0"/>
          </a:p>
        </p:txBody>
      </p:sp>
      <p:sp>
        <p:nvSpPr>
          <p:cNvPr id="4" name="Platshållare för bildnummer 3"/>
          <p:cNvSpPr>
            <a:spLocks noGrp="1"/>
          </p:cNvSpPr>
          <p:nvPr>
            <p:ph type="sldNum" sz="quarter" idx="5"/>
          </p:nvPr>
        </p:nvSpPr>
        <p:spPr/>
        <p:txBody>
          <a:bodyPr/>
          <a:lstStyle/>
          <a:p>
            <a:fld id="{B50F0D7D-55FE-44A9-BC53-498F976158E6}" type="slidenum">
              <a:rPr lang="sv-SE" smtClean="0"/>
              <a:t>12</a:t>
            </a:fld>
            <a:endParaRPr lang="sv-SE"/>
          </a:p>
        </p:txBody>
      </p:sp>
    </p:spTree>
    <p:extLst>
      <p:ext uri="{BB962C8B-B14F-4D97-AF65-F5344CB8AC3E}">
        <p14:creationId xmlns:p14="http://schemas.microsoft.com/office/powerpoint/2010/main" val="1983013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In the partnership, the professional must not deviate from his professional responsibility. To enter a partnership can be a challenge. Entering a partnership with the patient requires surrendering power and control. Entering partnerships with other professions requires understanding, respect, and flexibility. A partnership must be open and respectful of what both parties can bring to the relationship.</a:t>
            </a:r>
            <a:endParaRPr lang="sv-SE" dirty="0"/>
          </a:p>
        </p:txBody>
      </p:sp>
      <p:sp>
        <p:nvSpPr>
          <p:cNvPr id="4" name="Platshållare för bildnummer 3"/>
          <p:cNvSpPr>
            <a:spLocks noGrp="1"/>
          </p:cNvSpPr>
          <p:nvPr>
            <p:ph type="sldNum" sz="quarter" idx="5"/>
          </p:nvPr>
        </p:nvSpPr>
        <p:spPr/>
        <p:txBody>
          <a:bodyPr/>
          <a:lstStyle/>
          <a:p>
            <a:fld id="{B50F0D7D-55FE-44A9-BC53-498F976158E6}" type="slidenum">
              <a:rPr lang="sv-SE" smtClean="0"/>
              <a:t>13</a:t>
            </a:fld>
            <a:endParaRPr lang="sv-SE"/>
          </a:p>
        </p:txBody>
      </p:sp>
    </p:spTree>
    <p:extLst>
      <p:ext uri="{BB962C8B-B14F-4D97-AF65-F5344CB8AC3E}">
        <p14:creationId xmlns:p14="http://schemas.microsoft.com/office/powerpoint/2010/main" val="3763477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Traditional care takes its starting point in </a:t>
            </a:r>
            <a:r>
              <a:rPr lang="en-US" dirty="0" err="1"/>
              <a:t>diferent</a:t>
            </a:r>
            <a:r>
              <a:rPr lang="en-US" dirty="0"/>
              <a:t> medical disciplines, the </a:t>
            </a:r>
            <a:r>
              <a:rPr lang="en-US" dirty="0" err="1"/>
              <a:t>diferent</a:t>
            </a:r>
            <a:r>
              <a:rPr lang="en-US" dirty="0"/>
              <a:t> professions of care, </a:t>
            </a:r>
            <a:r>
              <a:rPr lang="en-US" dirty="0" err="1"/>
              <a:t>diferent</a:t>
            </a:r>
            <a:r>
              <a:rPr lang="en-US" dirty="0"/>
              <a:t> houses, and organizational boundaries. When care is person-centered, it must be planned so that it is held together for every person. The care should be experienced as seamless even though the person needs interventions from </a:t>
            </a:r>
            <a:r>
              <a:rPr lang="en-US" dirty="0" err="1"/>
              <a:t>diferent</a:t>
            </a:r>
            <a:r>
              <a:rPr lang="en-US" dirty="0"/>
              <a:t> parts of the care; from inpatient care, outpatient care, or care at home. The personal plan agreed upon in the team can support the transitions between the </a:t>
            </a:r>
            <a:r>
              <a:rPr lang="en-US" dirty="0" err="1"/>
              <a:t>diferent</a:t>
            </a:r>
            <a:r>
              <a:rPr lang="en-US" dirty="0"/>
              <a:t> parts of care. </a:t>
            </a:r>
            <a:endParaRPr lang="sv-SE" dirty="0"/>
          </a:p>
        </p:txBody>
      </p:sp>
      <p:sp>
        <p:nvSpPr>
          <p:cNvPr id="4" name="Platshållare för bildnummer 3"/>
          <p:cNvSpPr>
            <a:spLocks noGrp="1"/>
          </p:cNvSpPr>
          <p:nvPr>
            <p:ph type="sldNum" sz="quarter" idx="5"/>
          </p:nvPr>
        </p:nvSpPr>
        <p:spPr/>
        <p:txBody>
          <a:bodyPr/>
          <a:lstStyle/>
          <a:p>
            <a:fld id="{B50F0D7D-55FE-44A9-BC53-498F976158E6}" type="slidenum">
              <a:rPr lang="sv-SE" smtClean="0"/>
              <a:t>14</a:t>
            </a:fld>
            <a:endParaRPr lang="sv-SE"/>
          </a:p>
        </p:txBody>
      </p:sp>
    </p:spTree>
    <p:extLst>
      <p:ext uri="{BB962C8B-B14F-4D97-AF65-F5344CB8AC3E}">
        <p14:creationId xmlns:p14="http://schemas.microsoft.com/office/powerpoint/2010/main" val="3719514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50F0D7D-55FE-44A9-BC53-498F976158E6}" type="slidenum">
              <a:rPr lang="sv-SE" smtClean="0"/>
              <a:t>15</a:t>
            </a:fld>
            <a:endParaRPr lang="sv-SE"/>
          </a:p>
        </p:txBody>
      </p:sp>
    </p:spTree>
    <p:extLst>
      <p:ext uri="{BB962C8B-B14F-4D97-AF65-F5344CB8AC3E}">
        <p14:creationId xmlns:p14="http://schemas.microsoft.com/office/powerpoint/2010/main" val="552721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It is important that there is a </a:t>
            </a:r>
            <a:r>
              <a:rPr lang="en-US" dirty="0" err="1"/>
              <a:t>unifed</a:t>
            </a:r>
            <a:r>
              <a:rPr lang="en-US" dirty="0"/>
              <a:t> documentation that is fully accessible across care provider boundaries. But what role does documentation play in achieving person-centered care? Why is an agreement and a personal plan needed? That is the theme of today’s meeting. </a:t>
            </a:r>
            <a:endParaRPr lang="sv-SE" dirty="0"/>
          </a:p>
        </p:txBody>
      </p:sp>
      <p:sp>
        <p:nvSpPr>
          <p:cNvPr id="4" name="Platshållare för bildnummer 3"/>
          <p:cNvSpPr>
            <a:spLocks noGrp="1"/>
          </p:cNvSpPr>
          <p:nvPr>
            <p:ph type="sldNum" sz="quarter" idx="5"/>
          </p:nvPr>
        </p:nvSpPr>
        <p:spPr/>
        <p:txBody>
          <a:bodyPr/>
          <a:lstStyle/>
          <a:p>
            <a:fld id="{B50F0D7D-55FE-44A9-BC53-498F976158E6}" type="slidenum">
              <a:rPr lang="sv-SE" smtClean="0"/>
              <a:t>16</a:t>
            </a:fld>
            <a:endParaRPr lang="sv-SE"/>
          </a:p>
        </p:txBody>
      </p:sp>
    </p:spTree>
    <p:extLst>
      <p:ext uri="{BB962C8B-B14F-4D97-AF65-F5344CB8AC3E}">
        <p14:creationId xmlns:p14="http://schemas.microsoft.com/office/powerpoint/2010/main" val="5510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The third part in person-centered care is the documented agreement. A personal plan that is based on the person’s story and is accessible across caregiver boundaries is an important basis for a good, safe, and seamless care. In a person-centered care, it becomes obvious that the patient should have access to all their information and documentation. The documentation must include all record keeping, the person’s own notes and self-registration of one’s health status, as well as a personal plan. </a:t>
            </a:r>
            <a:endParaRPr lang="sv-SE" dirty="0"/>
          </a:p>
        </p:txBody>
      </p:sp>
      <p:sp>
        <p:nvSpPr>
          <p:cNvPr id="4" name="Platshållare för bildnummer 3"/>
          <p:cNvSpPr>
            <a:spLocks noGrp="1"/>
          </p:cNvSpPr>
          <p:nvPr>
            <p:ph type="sldNum" sz="quarter" idx="5"/>
          </p:nvPr>
        </p:nvSpPr>
        <p:spPr/>
        <p:txBody>
          <a:bodyPr/>
          <a:lstStyle/>
          <a:p>
            <a:fld id="{B50F0D7D-55FE-44A9-BC53-498F976158E6}" type="slidenum">
              <a:rPr lang="sv-SE" smtClean="0"/>
              <a:t>17</a:t>
            </a:fld>
            <a:endParaRPr lang="sv-SE"/>
          </a:p>
        </p:txBody>
      </p:sp>
    </p:spTree>
    <p:extLst>
      <p:ext uri="{BB962C8B-B14F-4D97-AF65-F5344CB8AC3E}">
        <p14:creationId xmlns:p14="http://schemas.microsoft.com/office/powerpoint/2010/main" val="2158242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In person-centered care, it is important that the planning of the care is done together in the team where goals, strategies, and follow-up for care is determined. The agreement is documented and becomes a jointly decided personal plan. The agreement makes clear the responsibilities of each member of the team. Also, the patient’s own role and responsibility are made clear. It ensures that care, treatment, and rehabilitation are carried out as planned and that the care becomes coherent.</a:t>
            </a:r>
            <a:endParaRPr lang="sv-SE" dirty="0"/>
          </a:p>
        </p:txBody>
      </p:sp>
      <p:sp>
        <p:nvSpPr>
          <p:cNvPr id="4" name="Platshållare för bildnummer 3"/>
          <p:cNvSpPr>
            <a:spLocks noGrp="1"/>
          </p:cNvSpPr>
          <p:nvPr>
            <p:ph type="sldNum" sz="quarter" idx="5"/>
          </p:nvPr>
        </p:nvSpPr>
        <p:spPr/>
        <p:txBody>
          <a:bodyPr/>
          <a:lstStyle/>
          <a:p>
            <a:fld id="{B50F0D7D-55FE-44A9-BC53-498F976158E6}" type="slidenum">
              <a:rPr lang="sv-SE" smtClean="0"/>
              <a:t>18</a:t>
            </a:fld>
            <a:endParaRPr lang="sv-SE"/>
          </a:p>
        </p:txBody>
      </p:sp>
    </p:spTree>
    <p:extLst>
      <p:ext uri="{BB962C8B-B14F-4D97-AF65-F5344CB8AC3E}">
        <p14:creationId xmlns:p14="http://schemas.microsoft.com/office/powerpoint/2010/main" val="2663809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The plan involves shared responsibility in the partnership for the entire team. The value of the plan is that everyone in the team has a common documentation with a common goal and common decisions to discuss and follow up.</a:t>
            </a:r>
            <a:endParaRPr lang="sv-SE" dirty="0"/>
          </a:p>
        </p:txBody>
      </p:sp>
      <p:sp>
        <p:nvSpPr>
          <p:cNvPr id="4" name="Platshållare för bildnummer 3"/>
          <p:cNvSpPr>
            <a:spLocks noGrp="1"/>
          </p:cNvSpPr>
          <p:nvPr>
            <p:ph type="sldNum" sz="quarter" idx="5"/>
          </p:nvPr>
        </p:nvSpPr>
        <p:spPr/>
        <p:txBody>
          <a:bodyPr/>
          <a:lstStyle/>
          <a:p>
            <a:fld id="{B50F0D7D-55FE-44A9-BC53-498F976158E6}" type="slidenum">
              <a:rPr lang="sv-SE" smtClean="0"/>
              <a:t>19</a:t>
            </a:fld>
            <a:endParaRPr lang="sv-SE"/>
          </a:p>
        </p:txBody>
      </p:sp>
    </p:spTree>
    <p:extLst>
      <p:ext uri="{BB962C8B-B14F-4D97-AF65-F5344CB8AC3E}">
        <p14:creationId xmlns:p14="http://schemas.microsoft.com/office/powerpoint/2010/main" val="2377643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50F0D7D-55FE-44A9-BC53-498F976158E6}" type="slidenum">
              <a:rPr lang="sv-SE" smtClean="0"/>
              <a:t>2</a:t>
            </a:fld>
            <a:endParaRPr lang="sv-SE"/>
          </a:p>
        </p:txBody>
      </p:sp>
    </p:spTree>
    <p:extLst>
      <p:ext uri="{BB962C8B-B14F-4D97-AF65-F5344CB8AC3E}">
        <p14:creationId xmlns:p14="http://schemas.microsoft.com/office/powerpoint/2010/main" val="10907727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The agreed upon plan must be based on the story and contain the planning for care, treatment, and rehabilitation. The plan is made jointly in the team and should contain three parts: </a:t>
            </a:r>
          </a:p>
          <a:p>
            <a:r>
              <a:rPr lang="en-US" dirty="0"/>
              <a:t>• The story – prerequisites for a partnership. </a:t>
            </a:r>
          </a:p>
          <a:p>
            <a:r>
              <a:rPr lang="en-US" dirty="0"/>
              <a:t>• The agreement – the partnership becomes concrete and leads to a personal plan. </a:t>
            </a:r>
          </a:p>
          <a:p>
            <a:r>
              <a:rPr lang="en-US" dirty="0"/>
              <a:t>• The documentation of the agreement found in the patient’s medical record. </a:t>
            </a:r>
          </a:p>
          <a:p>
            <a:endParaRPr lang="en-US" dirty="0"/>
          </a:p>
          <a:p>
            <a:r>
              <a:rPr lang="en-US" dirty="0"/>
              <a:t>The patient’s symptoms and resources are found in the story. The agreement contains all common information such as resources, barriers, risks, and the medical and nursing assessment. This is </a:t>
            </a:r>
            <a:r>
              <a:rPr lang="en-US" dirty="0" err="1"/>
              <a:t>specifed</a:t>
            </a:r>
            <a:r>
              <a:rPr lang="en-US" dirty="0"/>
              <a:t> in the personal plan. </a:t>
            </a:r>
            <a:endParaRPr lang="sv-SE" dirty="0"/>
          </a:p>
        </p:txBody>
      </p:sp>
      <p:sp>
        <p:nvSpPr>
          <p:cNvPr id="4" name="Platshållare för bildnummer 3"/>
          <p:cNvSpPr>
            <a:spLocks noGrp="1"/>
          </p:cNvSpPr>
          <p:nvPr>
            <p:ph type="sldNum" sz="quarter" idx="5"/>
          </p:nvPr>
        </p:nvSpPr>
        <p:spPr/>
        <p:txBody>
          <a:bodyPr/>
          <a:lstStyle/>
          <a:p>
            <a:fld id="{B50F0D7D-55FE-44A9-BC53-498F976158E6}" type="slidenum">
              <a:rPr lang="sv-SE" smtClean="0"/>
              <a:t>20</a:t>
            </a:fld>
            <a:endParaRPr lang="sv-SE"/>
          </a:p>
        </p:txBody>
      </p:sp>
    </p:spTree>
    <p:extLst>
      <p:ext uri="{BB962C8B-B14F-4D97-AF65-F5344CB8AC3E}">
        <p14:creationId xmlns:p14="http://schemas.microsoft.com/office/powerpoint/2010/main" val="2880742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Person-centered care according to Ekman et al. is based on three basic parts: the story, the partnership, and the documentation. It is only when a person tells a story that they fully emerge as a person with their own resources and needs. </a:t>
            </a:r>
            <a:endParaRPr lang="sv-SE" dirty="0"/>
          </a:p>
          <a:p>
            <a:endParaRPr lang="sv-SE" dirty="0"/>
          </a:p>
        </p:txBody>
      </p:sp>
      <p:sp>
        <p:nvSpPr>
          <p:cNvPr id="4" name="Platshållare för bildnummer 3"/>
          <p:cNvSpPr>
            <a:spLocks noGrp="1"/>
          </p:cNvSpPr>
          <p:nvPr>
            <p:ph type="sldNum" sz="quarter" idx="5"/>
          </p:nvPr>
        </p:nvSpPr>
        <p:spPr/>
        <p:txBody>
          <a:bodyPr/>
          <a:lstStyle/>
          <a:p>
            <a:fld id="{B50F0D7D-55FE-44A9-BC53-498F976158E6}" type="slidenum">
              <a:rPr lang="sv-SE" smtClean="0"/>
              <a:t>3</a:t>
            </a:fld>
            <a:endParaRPr lang="sv-SE"/>
          </a:p>
        </p:txBody>
      </p:sp>
    </p:spTree>
    <p:extLst>
      <p:ext uri="{BB962C8B-B14F-4D97-AF65-F5344CB8AC3E}">
        <p14:creationId xmlns:p14="http://schemas.microsoft.com/office/powerpoint/2010/main" val="2138816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50F0D7D-55FE-44A9-BC53-498F976158E6}" type="slidenum">
              <a:rPr lang="sv-SE" smtClean="0"/>
              <a:t>4</a:t>
            </a:fld>
            <a:endParaRPr lang="sv-SE"/>
          </a:p>
        </p:txBody>
      </p:sp>
    </p:spTree>
    <p:extLst>
      <p:ext uri="{BB962C8B-B14F-4D97-AF65-F5344CB8AC3E}">
        <p14:creationId xmlns:p14="http://schemas.microsoft.com/office/powerpoint/2010/main" val="1703461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The prerequisite for person-centered care is the person’s own story. Often, close relatives can contribute to the story. The story gives a picture of the whole life situation and captures the person’s own driving forces, resources, and abilities as well as emotional, social, and practical needs. The story becomes the basis for how the care is planned and implemented. Listening to the patient and their relatives is also important in short meetings. It increases security and makes it easier to take advantage of the person’s own capacity. The healthcare </a:t>
            </a:r>
            <a:r>
              <a:rPr lang="en-US" dirty="0" err="1"/>
              <a:t>staf</a:t>
            </a:r>
            <a:r>
              <a:rPr lang="en-US" dirty="0"/>
              <a:t> listens actively and responsively to sometimes short fragments, and sometimes to longer and more coherent descriptions. Today, time is seen as a negative cost in healthcare. Therefore, the time available for the meeting is often very limited. Today, it is also us – the healthcare </a:t>
            </a:r>
            <a:r>
              <a:rPr lang="en-US" dirty="0" err="1"/>
              <a:t>staf</a:t>
            </a:r>
            <a:r>
              <a:rPr lang="en-US" dirty="0"/>
              <a:t> – who set the agenda for what the patient must tell. Person-centered care means that we must change our perspective. The meeting with the person needs to be systematized and given time. In the story, there is the person and not just the patient. In the story, the person has the opportunity to describe their life situation and living conditions and not just their illness and diagnosis. ”Who are you and what is important to </a:t>
            </a:r>
            <a:r>
              <a:rPr lang="en-US" dirty="0" err="1"/>
              <a:t>you?”We</a:t>
            </a:r>
            <a:r>
              <a:rPr lang="en-US" dirty="0"/>
              <a:t> could, by these questions, receive important information for the care process. </a:t>
            </a:r>
            <a:endParaRPr lang="sv-SE" dirty="0"/>
          </a:p>
        </p:txBody>
      </p:sp>
      <p:sp>
        <p:nvSpPr>
          <p:cNvPr id="4" name="Platshållare för bildnummer 3"/>
          <p:cNvSpPr>
            <a:spLocks noGrp="1"/>
          </p:cNvSpPr>
          <p:nvPr>
            <p:ph type="sldNum" sz="quarter" idx="5"/>
          </p:nvPr>
        </p:nvSpPr>
        <p:spPr/>
        <p:txBody>
          <a:bodyPr/>
          <a:lstStyle/>
          <a:p>
            <a:fld id="{B50F0D7D-55FE-44A9-BC53-498F976158E6}" type="slidenum">
              <a:rPr lang="sv-SE" smtClean="0"/>
              <a:t>5</a:t>
            </a:fld>
            <a:endParaRPr lang="sv-SE"/>
          </a:p>
        </p:txBody>
      </p:sp>
    </p:spTree>
    <p:extLst>
      <p:ext uri="{BB962C8B-B14F-4D97-AF65-F5344CB8AC3E}">
        <p14:creationId xmlns:p14="http://schemas.microsoft.com/office/powerpoint/2010/main" val="1931453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Person-centered care is </a:t>
            </a:r>
            <a:r>
              <a:rPr lang="en-US"/>
              <a:t>not a therapy</a:t>
            </a:r>
            <a:r>
              <a:rPr lang="en-US" dirty="0"/>
              <a:t>. At the same time, one must not neglect the </a:t>
            </a:r>
            <a:r>
              <a:rPr lang="en-US" dirty="0" err="1"/>
              <a:t>efect</a:t>
            </a:r>
            <a:r>
              <a:rPr lang="en-US" dirty="0"/>
              <a:t> it has when a person gets an opportunity to tell their story and, in that way, gain more knowledge about their own situation. In the conversation, we give the person support to see and </a:t>
            </a:r>
            <a:r>
              <a:rPr lang="en-US" dirty="0" err="1"/>
              <a:t>refect</a:t>
            </a:r>
            <a:r>
              <a:rPr lang="en-US" dirty="0"/>
              <a:t> on their life situation. If we ask the right questions, we can contribute further to the person becoming aware of their own abilities and resources. The narrative does not only have the function of handing over information. The story is part of the care where the person receives support in creating meaning and context. These are important components of the road to recovery. If recovery is not possible, the need to create meaning and context may be even greater. The challenge with the story is to give the person time to express themselves, while limiting the conversation to the current care situation. </a:t>
            </a:r>
            <a:endParaRPr lang="sv-SE" dirty="0"/>
          </a:p>
        </p:txBody>
      </p:sp>
      <p:sp>
        <p:nvSpPr>
          <p:cNvPr id="4" name="Platshållare för bildnummer 3"/>
          <p:cNvSpPr>
            <a:spLocks noGrp="1"/>
          </p:cNvSpPr>
          <p:nvPr>
            <p:ph type="sldNum" sz="quarter" idx="5"/>
          </p:nvPr>
        </p:nvSpPr>
        <p:spPr/>
        <p:txBody>
          <a:bodyPr/>
          <a:lstStyle/>
          <a:p>
            <a:fld id="{B50F0D7D-55FE-44A9-BC53-498F976158E6}" type="slidenum">
              <a:rPr lang="sv-SE" smtClean="0"/>
              <a:t>6</a:t>
            </a:fld>
            <a:endParaRPr lang="sv-SE"/>
          </a:p>
        </p:txBody>
      </p:sp>
    </p:spTree>
    <p:extLst>
      <p:ext uri="{BB962C8B-B14F-4D97-AF65-F5344CB8AC3E}">
        <p14:creationId xmlns:p14="http://schemas.microsoft.com/office/powerpoint/2010/main" val="3165608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An ability can be a physical, mental, or social strength that supports or drives the person’s health. It can be the desire to achieve a level of physical activity, for example, to be able to run, to be able to fetch wood or water for the cabin, or being able to stand up in order to facilitate personal care. An ability can also be more abstract or ”soft”. The love for one’s grandchildren can be a driving force. Being able to pick up the grandchildren from preschool can be a very concrete goal in the health plan that can be created using the story. We are not always aware of our own abilities. It is in the conversations – the story – that the healthcare </a:t>
            </a:r>
            <a:r>
              <a:rPr lang="en-US" dirty="0" err="1"/>
              <a:t>staf</a:t>
            </a:r>
            <a:r>
              <a:rPr lang="en-US" dirty="0"/>
              <a:t> should be curious and ask questions to </a:t>
            </a:r>
            <a:r>
              <a:rPr lang="en-US" dirty="0" err="1"/>
              <a:t>fnd</a:t>
            </a:r>
            <a:r>
              <a:rPr lang="en-US" dirty="0"/>
              <a:t> out what could be this person’s driving force and this particular person’s resources and abilities. </a:t>
            </a:r>
            <a:endParaRPr lang="sv-SE" dirty="0"/>
          </a:p>
        </p:txBody>
      </p:sp>
      <p:sp>
        <p:nvSpPr>
          <p:cNvPr id="4" name="Platshållare för bildnummer 3"/>
          <p:cNvSpPr>
            <a:spLocks noGrp="1"/>
          </p:cNvSpPr>
          <p:nvPr>
            <p:ph type="sldNum" sz="quarter" idx="5"/>
          </p:nvPr>
        </p:nvSpPr>
        <p:spPr/>
        <p:txBody>
          <a:bodyPr/>
          <a:lstStyle/>
          <a:p>
            <a:fld id="{B50F0D7D-55FE-44A9-BC53-498F976158E6}" type="slidenum">
              <a:rPr lang="sv-SE" smtClean="0"/>
              <a:t>7</a:t>
            </a:fld>
            <a:endParaRPr lang="sv-SE"/>
          </a:p>
        </p:txBody>
      </p:sp>
    </p:spTree>
    <p:extLst>
      <p:ext uri="{BB962C8B-B14F-4D97-AF65-F5344CB8AC3E}">
        <p14:creationId xmlns:p14="http://schemas.microsoft.com/office/powerpoint/2010/main" val="1741192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healthcare professionals, we want to do our very best for the people we meet. We want the person to receive good and safe care and feel safe and respected based on their situation and their needs, regardless of background, health status, and care needs. Therefore, we begin by listening to the story which gives us the conditions to work person-centered. Sometimes, we feel that time is not enough. Sometimes, there are other shortcomings that give us poor conditions to do a good job. This can give us a feeling of inadequacy. This feeling of inadequacy can lead to stress of conscience. Stress of conscience is the stress that we can experience when we cannot do what we feel we should do. We know today that those who have converted to a person-centered working method describe that the stress of conscience has decreased, and that job satisfaction increased. We are now also beginning to see the results of research studies that </a:t>
            </a:r>
            <a:r>
              <a:rPr lang="en-US" dirty="0" err="1"/>
              <a:t>confrm</a:t>
            </a:r>
            <a:r>
              <a:rPr lang="en-US" dirty="0"/>
              <a:t> this. Working person-centered frees up resources that can be used to create a healthier care environment. How can we organize work so that we can listen to the story? What resources are needed to do the transition? There is no clear answer to this. But you can test how it feels to you as a professional to listen to the story and how it </a:t>
            </a:r>
            <a:r>
              <a:rPr lang="en-US" dirty="0" err="1"/>
              <a:t>afects</a:t>
            </a:r>
            <a:r>
              <a:rPr lang="en-US" dirty="0"/>
              <a:t> your experience of stress of conscience. </a:t>
            </a:r>
            <a:endParaRPr lang="sv-SE" dirty="0"/>
          </a:p>
          <a:p>
            <a:endParaRPr lang="sv-SE" dirty="0"/>
          </a:p>
        </p:txBody>
      </p:sp>
      <p:sp>
        <p:nvSpPr>
          <p:cNvPr id="4" name="Platshållare för bildnummer 3"/>
          <p:cNvSpPr>
            <a:spLocks noGrp="1"/>
          </p:cNvSpPr>
          <p:nvPr>
            <p:ph type="sldNum" sz="quarter" idx="5"/>
          </p:nvPr>
        </p:nvSpPr>
        <p:spPr/>
        <p:txBody>
          <a:bodyPr/>
          <a:lstStyle/>
          <a:p>
            <a:fld id="{B50F0D7D-55FE-44A9-BC53-498F976158E6}" type="slidenum">
              <a:rPr lang="sv-SE" smtClean="0"/>
              <a:t>8</a:t>
            </a:fld>
            <a:endParaRPr lang="sv-SE"/>
          </a:p>
        </p:txBody>
      </p:sp>
    </p:spTree>
    <p:extLst>
      <p:ext uri="{BB962C8B-B14F-4D97-AF65-F5344CB8AC3E}">
        <p14:creationId xmlns:p14="http://schemas.microsoft.com/office/powerpoint/2010/main" val="1445841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Person-centered care is based on three basic parts: the story, the partnership, and the documentation. At this meeting, we will immerse ourselves in the story. It is only when a person tells a story that they fully emerge as a person with their own resources and needs. </a:t>
            </a:r>
            <a:endParaRPr lang="sv-SE" dirty="0"/>
          </a:p>
        </p:txBody>
      </p:sp>
      <p:sp>
        <p:nvSpPr>
          <p:cNvPr id="4" name="Platshållare för bildnummer 3"/>
          <p:cNvSpPr>
            <a:spLocks noGrp="1"/>
          </p:cNvSpPr>
          <p:nvPr>
            <p:ph type="sldNum" sz="quarter" idx="5"/>
          </p:nvPr>
        </p:nvSpPr>
        <p:spPr/>
        <p:txBody>
          <a:bodyPr/>
          <a:lstStyle/>
          <a:p>
            <a:fld id="{B50F0D7D-55FE-44A9-BC53-498F976158E6}" type="slidenum">
              <a:rPr lang="sv-SE" smtClean="0"/>
              <a:t>9</a:t>
            </a:fld>
            <a:endParaRPr lang="sv-SE"/>
          </a:p>
        </p:txBody>
      </p:sp>
    </p:spTree>
    <p:extLst>
      <p:ext uri="{BB962C8B-B14F-4D97-AF65-F5344CB8AC3E}">
        <p14:creationId xmlns:p14="http://schemas.microsoft.com/office/powerpoint/2010/main" val="923243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23FEA57E-7C1A-457B-A4CD-5DCEB057B502}" type="datetime1">
              <a:rPr lang="en-US" smtClean="0"/>
              <a:t>11/7/2023</a:t>
            </a:fld>
            <a:endParaRPr lang="en-US" dirty="0"/>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2839108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11789749-A4CD-447F-8298-2B7988C91CEA}" type="datetime1">
              <a:rPr lang="en-US" smtClean="0"/>
              <a:t>11/7/2023</a:t>
            </a:fld>
            <a:endParaRPr lang="en-US"/>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578572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BA0444D3-C0BA-4587-A56C-581AB9F841BE}" type="datetime1">
              <a:rPr lang="en-US" smtClean="0"/>
              <a:t>11/7/2023</a:t>
            </a:fld>
            <a:endParaRPr lang="en-US"/>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87430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201AF2CE-4F37-411C-A3EE-BBBE223265BF}" type="datetime1">
              <a:rPr lang="en-US" smtClean="0"/>
              <a:t>11/7/2023</a:t>
            </a:fld>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893882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C96083D4-708C-4BB5-B4FD-30CE9FA12FD5}" type="datetime1">
              <a:rPr lang="en-US" smtClean="0"/>
              <a:t>11/7/2023</a:t>
            </a:fld>
            <a:endParaRPr lang="en-US"/>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76020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D0D239B2-65BC-4C2A-A62B-3EABFE9590E4}" type="datetime1">
              <a:rPr lang="en-US" smtClean="0"/>
              <a:t>11/7/2023</a:t>
            </a:fld>
            <a:endParaRPr lang="en-US"/>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263181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85E05F5A-E4A3-476F-A89E-C2B73F2431E4}" type="datetime1">
              <a:rPr lang="en-US" smtClean="0"/>
              <a:t>11/7/2023</a:t>
            </a:fld>
            <a:endParaRPr lang="en-US"/>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912974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E3761515-4A26-4F31-9F61-5A10B1FABBFC}" type="datetime1">
              <a:rPr lang="en-US" smtClean="0"/>
              <a:t>11/7/2023</a:t>
            </a:fld>
            <a:endParaRPr lang="en-US"/>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141679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4A75DC65-7D1F-4BAB-9695-F7E734143E14}" type="datetime1">
              <a:rPr lang="en-US" smtClean="0"/>
              <a:t>11/7/2023</a:t>
            </a:fld>
            <a:endParaRPr lang="en-US"/>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044088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7E624077-BD55-4036-8E92-6558FDF3B653}" type="datetime1">
              <a:rPr lang="en-US" smtClean="0"/>
              <a:t>11/7/2023</a:t>
            </a:fld>
            <a:endParaRPr lang="en-US"/>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44943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804225F2-7107-4609-BCC2-77C63064A5E8}" type="datetime1">
              <a:rPr lang="en-US" smtClean="0"/>
              <a:t>11/7/2023</a:t>
            </a:fld>
            <a:endParaRPr lang="en-US"/>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19615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D3FE42E8-8B57-452D-A122-4DCE9AC771EF}" type="datetime1">
              <a:rPr lang="en-US" smtClean="0"/>
              <a:t>11/7/2023</a:t>
            </a:fld>
            <a:endParaRPr lang="en-US"/>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257179221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BFB2D26E-FBAE-45B8-B0F6-80E4ABDEC3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23442A66-721F-4552-A3AD-3A2215F0C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102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6" name="Rectangle 45">
            <a:extLst>
              <a:ext uri="{FF2B5EF4-FFF2-40B4-BE49-F238E27FC236}">
                <a16:creationId xmlns:a16="http://schemas.microsoft.com/office/drawing/2014/main" id="{67EA5288-5BEB-4C44-949A-ED209FE21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4076700" cy="5486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ubrik 36">
            <a:extLst>
              <a:ext uri="{FF2B5EF4-FFF2-40B4-BE49-F238E27FC236}">
                <a16:creationId xmlns:a16="http://schemas.microsoft.com/office/drawing/2014/main" id="{F241EB60-5ED4-4D54-97A6-306A9D17AF79}"/>
              </a:ext>
            </a:extLst>
          </p:cNvPr>
          <p:cNvSpPr>
            <a:spLocks noGrp="1"/>
          </p:cNvSpPr>
          <p:nvPr>
            <p:ph type="title"/>
          </p:nvPr>
        </p:nvSpPr>
        <p:spPr>
          <a:xfrm>
            <a:off x="910098" y="884903"/>
            <a:ext cx="3628103" cy="4550697"/>
          </a:xfrm>
        </p:spPr>
        <p:txBody>
          <a:bodyPr vert="horz" lIns="91440" tIns="45720" rIns="91440" bIns="45720" rtlCol="0" anchor="b">
            <a:normAutofit/>
          </a:bodyPr>
          <a:lstStyle/>
          <a:p>
            <a:pPr algn="ctr"/>
            <a:r>
              <a:rPr lang="en-US" sz="4000" b="1" kern="1200" cap="all" spc="300" baseline="0" dirty="0">
                <a:solidFill>
                  <a:schemeClr val="tx2"/>
                </a:solidFill>
                <a:cs typeface="Calibri Light" panose="020F0302020204030204" pitchFamily="34" charset="0"/>
              </a:rPr>
              <a:t>PERSON-CENTERED CARE</a:t>
            </a:r>
            <a:br>
              <a:rPr lang="en-US" b="1" kern="1200" cap="all" spc="300" baseline="0" dirty="0">
                <a:solidFill>
                  <a:schemeClr val="tx2"/>
                </a:solidFill>
                <a:cs typeface="Calibri Light" panose="020F0302020204030204" pitchFamily="34" charset="0"/>
              </a:rPr>
            </a:br>
            <a:br>
              <a:rPr lang="en-US" b="1" kern="1200" cap="all" spc="300" baseline="0" dirty="0">
                <a:solidFill>
                  <a:schemeClr val="tx2"/>
                </a:solidFill>
                <a:cs typeface="Calibri Light" panose="020F0302020204030204" pitchFamily="34" charset="0"/>
              </a:rPr>
            </a:br>
            <a:r>
              <a:rPr lang="en-US" sz="3100" kern="1200" cap="all" spc="300" baseline="0" dirty="0" err="1">
                <a:solidFill>
                  <a:schemeClr val="tx2"/>
                </a:solidFill>
                <a:cs typeface="Calibri Light" panose="020F0302020204030204" pitchFamily="34" charset="0"/>
              </a:rPr>
              <a:t>ekman</a:t>
            </a:r>
            <a:br>
              <a:rPr lang="en-US" sz="2400" kern="1200" cap="all" spc="300" dirty="0">
                <a:solidFill>
                  <a:schemeClr val="tx2"/>
                </a:solidFill>
                <a:cs typeface="Calibri Light" panose="020F0302020204030204" pitchFamily="34" charset="0"/>
              </a:rPr>
            </a:br>
            <a:br>
              <a:rPr lang="en-US" sz="4400" b="1" kern="1200" cap="all" spc="300" baseline="0" dirty="0">
                <a:solidFill>
                  <a:schemeClr val="tx2"/>
                </a:solidFill>
                <a:latin typeface="Calibri Light" panose="020F0302020204030204" pitchFamily="34" charset="0"/>
                <a:cs typeface="Calibri Light" panose="020F0302020204030204" pitchFamily="34" charset="0"/>
              </a:rPr>
            </a:br>
            <a:br>
              <a:rPr lang="en-US" sz="4400" b="1" kern="1200" cap="all" spc="300" baseline="0" dirty="0">
                <a:solidFill>
                  <a:schemeClr val="tx2"/>
                </a:solidFill>
                <a:latin typeface="Calibri Light" panose="020F0302020204030204" pitchFamily="34" charset="0"/>
                <a:cs typeface="Calibri Light" panose="020F0302020204030204" pitchFamily="34" charset="0"/>
              </a:rPr>
            </a:br>
            <a:endParaRPr lang="en-US" sz="4400" b="1" kern="1200" cap="all" spc="300" baseline="0" dirty="0">
              <a:solidFill>
                <a:schemeClr val="tx2"/>
              </a:solidFill>
              <a:latin typeface="Calibri Light" panose="020F0302020204030204" pitchFamily="34" charset="0"/>
              <a:cs typeface="Calibri Light" panose="020F0302020204030204" pitchFamily="34" charset="0"/>
            </a:endParaRPr>
          </a:p>
        </p:txBody>
      </p:sp>
      <p:pic>
        <p:nvPicPr>
          <p:cNvPr id="5" name="Bildobjekt 4" descr="En bild som visar person, person">
            <a:extLst>
              <a:ext uri="{FF2B5EF4-FFF2-40B4-BE49-F238E27FC236}">
                <a16:creationId xmlns:a16="http://schemas.microsoft.com/office/drawing/2014/main" id="{FBEB3357-6565-D953-1B52-E4A5DBD3E394}"/>
              </a:ext>
            </a:extLst>
          </p:cNvPr>
          <p:cNvPicPr>
            <a:picLocks noChangeAspect="1"/>
          </p:cNvPicPr>
          <p:nvPr/>
        </p:nvPicPr>
        <p:blipFill rotWithShape="1">
          <a:blip r:embed="rId3">
            <a:extLst>
              <a:ext uri="{28A0092B-C50C-407E-A947-70E740481C1C}">
                <a14:useLocalDpi xmlns:a14="http://schemas.microsoft.com/office/drawing/2010/main" val="0"/>
              </a:ext>
            </a:extLst>
          </a:blip>
          <a:srcRect l="12917" r="12917"/>
          <a:stretch/>
        </p:blipFill>
        <p:spPr>
          <a:xfrm>
            <a:off x="5410200" y="10"/>
            <a:ext cx="6781800" cy="6857990"/>
          </a:xfrm>
          <a:prstGeom prst="rect">
            <a:avLst/>
          </a:prstGeom>
        </p:spPr>
      </p:pic>
      <p:pic>
        <p:nvPicPr>
          <p:cNvPr id="38" name="Bildobjekt 37">
            <a:extLst>
              <a:ext uri="{FF2B5EF4-FFF2-40B4-BE49-F238E27FC236}">
                <a16:creationId xmlns:a16="http://schemas.microsoft.com/office/drawing/2014/main" id="{D5F38367-1C2C-1A3B-00C6-0704761279F2}"/>
              </a:ext>
            </a:extLst>
          </p:cNvPr>
          <p:cNvPicPr>
            <a:picLocks noChangeAspect="1"/>
          </p:cNvPicPr>
          <p:nvPr/>
        </p:nvPicPr>
        <p:blipFill>
          <a:blip r:embed="rId4"/>
          <a:stretch>
            <a:fillRect/>
          </a:stretch>
        </p:blipFill>
        <p:spPr>
          <a:xfrm>
            <a:off x="1915224" y="4208611"/>
            <a:ext cx="1508467" cy="1835905"/>
          </a:xfrm>
          <a:prstGeom prst="rect">
            <a:avLst/>
          </a:prstGeom>
        </p:spPr>
      </p:pic>
      <p:sp>
        <p:nvSpPr>
          <p:cNvPr id="39" name="textruta 38">
            <a:extLst>
              <a:ext uri="{FF2B5EF4-FFF2-40B4-BE49-F238E27FC236}">
                <a16:creationId xmlns:a16="http://schemas.microsoft.com/office/drawing/2014/main" id="{3D2967ED-39AE-E07E-31F5-F9D7E0791E4B}"/>
              </a:ext>
            </a:extLst>
          </p:cNvPr>
          <p:cNvSpPr txBox="1"/>
          <p:nvPr/>
        </p:nvSpPr>
        <p:spPr>
          <a:xfrm>
            <a:off x="363794" y="6381135"/>
            <a:ext cx="4611329" cy="400110"/>
          </a:xfrm>
          <a:prstGeom prst="rect">
            <a:avLst/>
          </a:prstGeom>
          <a:noFill/>
        </p:spPr>
        <p:txBody>
          <a:bodyPr wrap="square" rtlCol="0">
            <a:spAutoFit/>
          </a:bodyPr>
          <a:lstStyle/>
          <a:p>
            <a:pPr algn="ctr"/>
            <a:r>
              <a:rPr lang="sv-SE" dirty="0">
                <a:solidFill>
                  <a:schemeClr val="bg2"/>
                </a:solidFill>
                <a:latin typeface="+mj-lt"/>
                <a:cs typeface="Calibri Light" panose="020F0302020204030204" pitchFamily="34" charset="0"/>
              </a:rPr>
              <a:t>EMMA </a:t>
            </a:r>
            <a:r>
              <a:rPr lang="sv-SE" sz="2000" dirty="0">
                <a:solidFill>
                  <a:schemeClr val="bg2"/>
                </a:solidFill>
                <a:latin typeface="+mj-lt"/>
                <a:cs typeface="Calibri Light" panose="020F0302020204030204" pitchFamily="34" charset="0"/>
              </a:rPr>
              <a:t>EDBERG</a:t>
            </a:r>
            <a:r>
              <a:rPr lang="sv-SE" dirty="0">
                <a:solidFill>
                  <a:schemeClr val="bg2"/>
                </a:solidFill>
                <a:latin typeface="+mj-lt"/>
                <a:cs typeface="Calibri Light" panose="020F0302020204030204" pitchFamily="34" charset="0"/>
              </a:rPr>
              <a:t> MATEI</a:t>
            </a:r>
          </a:p>
        </p:txBody>
      </p:sp>
    </p:spTree>
    <p:extLst>
      <p:ext uri="{BB962C8B-B14F-4D97-AF65-F5344CB8AC3E}">
        <p14:creationId xmlns:p14="http://schemas.microsoft.com/office/powerpoint/2010/main" val="2733140665"/>
      </p:ext>
    </p:extLst>
  </p:cSld>
  <p:clrMapOvr>
    <a:masterClrMapping/>
  </p:clrMapOvr>
  <mc:AlternateContent xmlns:mc="http://schemas.openxmlformats.org/markup-compatibility/2006" xmlns:p14="http://schemas.microsoft.com/office/powerpoint/2010/main">
    <mc:Choice Requires="p14">
      <p:transition spd="slow" p14:dur="2000" advTm="22450"/>
    </mc:Choice>
    <mc:Fallback xmlns="">
      <p:transition spd="slow" advTm="224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7"/>
                                        </p:tgtEl>
                                        <p:attrNameLst>
                                          <p:attrName>style.visibility</p:attrName>
                                        </p:attrNameLst>
                                      </p:cBhvr>
                                      <p:to>
                                        <p:strVal val="visible"/>
                                      </p:to>
                                    </p:set>
                                    <p:animEffect transition="in" filter="fade">
                                      <p:cBhvr>
                                        <p:cTn id="7" dur="7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Rubrik 1">
            <a:extLst>
              <a:ext uri="{FF2B5EF4-FFF2-40B4-BE49-F238E27FC236}">
                <a16:creationId xmlns:a16="http://schemas.microsoft.com/office/drawing/2014/main" id="{425F7855-1B45-20FB-E7F1-DFA9362038F7}"/>
              </a:ext>
            </a:extLst>
          </p:cNvPr>
          <p:cNvSpPr>
            <a:spLocks noGrp="1"/>
          </p:cNvSpPr>
          <p:nvPr>
            <p:ph type="title"/>
          </p:nvPr>
        </p:nvSpPr>
        <p:spPr>
          <a:xfrm>
            <a:off x="1197553" y="1010097"/>
            <a:ext cx="9660948" cy="770859"/>
          </a:xfrm>
        </p:spPr>
        <p:txBody>
          <a:bodyPr anchor="b">
            <a:normAutofit/>
          </a:bodyPr>
          <a:lstStyle/>
          <a:p>
            <a:pPr algn="ctr"/>
            <a:r>
              <a:rPr lang="sv-SE" dirty="0"/>
              <a:t>Real teamwork</a:t>
            </a:r>
          </a:p>
        </p:txBody>
      </p:sp>
      <p:sp>
        <p:nvSpPr>
          <p:cNvPr id="3" name="Platshållare för innehåll 2">
            <a:extLst>
              <a:ext uri="{FF2B5EF4-FFF2-40B4-BE49-F238E27FC236}">
                <a16:creationId xmlns:a16="http://schemas.microsoft.com/office/drawing/2014/main" id="{34F20CD8-1C22-4110-2864-F09B69B23055}"/>
              </a:ext>
            </a:extLst>
          </p:cNvPr>
          <p:cNvSpPr>
            <a:spLocks noGrp="1"/>
          </p:cNvSpPr>
          <p:nvPr>
            <p:ph idx="1"/>
          </p:nvPr>
        </p:nvSpPr>
        <p:spPr>
          <a:xfrm>
            <a:off x="1371600" y="2206257"/>
            <a:ext cx="9486901" cy="3540642"/>
          </a:xfrm>
        </p:spPr>
        <p:txBody>
          <a:bodyPr>
            <a:normAutofit/>
          </a:bodyPr>
          <a:lstStyle/>
          <a:p>
            <a:pPr>
              <a:buFont typeface="Wingdings" panose="05000000000000000000" pitchFamily="2" charset="2"/>
              <a:buChar char="§"/>
            </a:pPr>
            <a:endParaRPr lang="sv-SE" dirty="0">
              <a:sym typeface="Wingdings" panose="05000000000000000000" pitchFamily="2" charset="2"/>
            </a:endParaRPr>
          </a:p>
          <a:p>
            <a:pPr>
              <a:buFont typeface="Wingdings" panose="05000000000000000000" pitchFamily="2" charset="2"/>
              <a:buChar char="§"/>
            </a:pPr>
            <a:endParaRPr lang="en-US" sz="2400" dirty="0">
              <a:effectLst/>
              <a:latin typeface="Calibri Light" panose="020F0302020204030204" pitchFamily="34" charset="0"/>
              <a:ea typeface="Calibri" panose="020F0502020204030204" pitchFamily="34" charset="0"/>
              <a:cs typeface="Calibri Light" panose="020F0302020204030204" pitchFamily="34" charset="0"/>
            </a:endParaRPr>
          </a:p>
        </p:txBody>
      </p:sp>
      <p:pic>
        <p:nvPicPr>
          <p:cNvPr id="6146" name="Picture 2" descr="Kostnadsfria Kostnadsfri bild av aktivitet, ansträngning, äventyr Stock foto">
            <a:extLst>
              <a:ext uri="{FF2B5EF4-FFF2-40B4-BE49-F238E27FC236}">
                <a16:creationId xmlns:a16="http://schemas.microsoft.com/office/drawing/2014/main" id="{D1A18E04-0BCC-9162-3416-1363CB40E7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5527" y="2312913"/>
            <a:ext cx="4762500" cy="31718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Kostnadsfria Kostnadsfri bild av anonym, begrepp, beskära Stock foto">
            <a:extLst>
              <a:ext uri="{FF2B5EF4-FFF2-40B4-BE49-F238E27FC236}">
                <a16:creationId xmlns:a16="http://schemas.microsoft.com/office/drawing/2014/main" id="{1FF993A4-7931-0410-AC38-CDF8696BCA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2074" y="2312912"/>
            <a:ext cx="4762500" cy="317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026426"/>
      </p:ext>
    </p:extLst>
  </p:cSld>
  <p:clrMapOvr>
    <a:masterClrMapping/>
  </p:clrMapOvr>
  <mc:AlternateContent xmlns:mc="http://schemas.openxmlformats.org/markup-compatibility/2006" xmlns:p14="http://schemas.microsoft.com/office/powerpoint/2010/main">
    <mc:Choice Requires="p14">
      <p:transition spd="slow" p14:dur="2000" advTm="19655"/>
    </mc:Choice>
    <mc:Fallback xmlns="">
      <p:transition spd="slow" advTm="1965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Rubrik 1">
            <a:extLst>
              <a:ext uri="{FF2B5EF4-FFF2-40B4-BE49-F238E27FC236}">
                <a16:creationId xmlns:a16="http://schemas.microsoft.com/office/drawing/2014/main" id="{425F7855-1B45-20FB-E7F1-DFA9362038F7}"/>
              </a:ext>
            </a:extLst>
          </p:cNvPr>
          <p:cNvSpPr>
            <a:spLocks noGrp="1"/>
          </p:cNvSpPr>
          <p:nvPr>
            <p:ph type="title"/>
          </p:nvPr>
        </p:nvSpPr>
        <p:spPr>
          <a:xfrm>
            <a:off x="1197553" y="1010097"/>
            <a:ext cx="9660948" cy="1043555"/>
          </a:xfrm>
        </p:spPr>
        <p:txBody>
          <a:bodyPr anchor="b">
            <a:normAutofit/>
          </a:bodyPr>
          <a:lstStyle/>
          <a:p>
            <a:pPr algn="ctr"/>
            <a:r>
              <a:rPr lang="en-US" dirty="0"/>
              <a:t>The collective knowledge of the team – a partnership </a:t>
            </a:r>
            <a:endParaRPr lang="sv-SE" dirty="0"/>
          </a:p>
        </p:txBody>
      </p:sp>
      <p:sp>
        <p:nvSpPr>
          <p:cNvPr id="3" name="Platshållare för innehåll 2">
            <a:extLst>
              <a:ext uri="{FF2B5EF4-FFF2-40B4-BE49-F238E27FC236}">
                <a16:creationId xmlns:a16="http://schemas.microsoft.com/office/drawing/2014/main" id="{34F20CD8-1C22-4110-2864-F09B69B23055}"/>
              </a:ext>
            </a:extLst>
          </p:cNvPr>
          <p:cNvSpPr>
            <a:spLocks noGrp="1"/>
          </p:cNvSpPr>
          <p:nvPr>
            <p:ph idx="1"/>
          </p:nvPr>
        </p:nvSpPr>
        <p:spPr>
          <a:xfrm>
            <a:off x="1371600" y="2206257"/>
            <a:ext cx="9486901" cy="3540642"/>
          </a:xfrm>
        </p:spPr>
        <p:txBody>
          <a:bodyPr>
            <a:normAutofit/>
          </a:bodyPr>
          <a:lstStyle/>
          <a:p>
            <a:pPr>
              <a:buFont typeface="Wingdings" panose="05000000000000000000" pitchFamily="2" charset="2"/>
              <a:buChar char="§"/>
            </a:pPr>
            <a:endParaRPr lang="sv-SE" dirty="0">
              <a:sym typeface="Wingdings" panose="05000000000000000000" pitchFamily="2" charset="2"/>
            </a:endParaRPr>
          </a:p>
          <a:p>
            <a:pPr>
              <a:buFont typeface="Wingdings" panose="05000000000000000000" pitchFamily="2" charset="2"/>
              <a:buChar char="§"/>
            </a:pPr>
            <a:endParaRPr lang="en-US" sz="2400" dirty="0">
              <a:effectLst/>
              <a:latin typeface="Calibri Light" panose="020F0302020204030204" pitchFamily="34" charset="0"/>
              <a:ea typeface="Calibri" panose="020F0502020204030204" pitchFamily="34" charset="0"/>
              <a:cs typeface="Calibri Light" panose="020F0302020204030204" pitchFamily="34" charset="0"/>
            </a:endParaRPr>
          </a:p>
        </p:txBody>
      </p:sp>
      <p:pic>
        <p:nvPicPr>
          <p:cNvPr id="8194" name="Picture 2">
            <a:extLst>
              <a:ext uri="{FF2B5EF4-FFF2-40B4-BE49-F238E27FC236}">
                <a16:creationId xmlns:a16="http://schemas.microsoft.com/office/drawing/2014/main" id="{B656B049-F6A2-9B87-2988-D4207EC80E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1350" y="2424003"/>
            <a:ext cx="5829300"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925662"/>
      </p:ext>
    </p:extLst>
  </p:cSld>
  <p:clrMapOvr>
    <a:masterClrMapping/>
  </p:clrMapOvr>
  <mc:AlternateContent xmlns:mc="http://schemas.openxmlformats.org/markup-compatibility/2006" xmlns:p14="http://schemas.microsoft.com/office/powerpoint/2010/main">
    <mc:Choice Requires="p14">
      <p:transition spd="slow" p14:dur="2000" advTm="19655"/>
    </mc:Choice>
    <mc:Fallback xmlns="">
      <p:transition spd="slow" advTm="1965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9D949742-730C-4F7B-88BE-E4E69F6D1C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25" name="Rectangle 9224">
            <a:extLst>
              <a:ext uri="{FF2B5EF4-FFF2-40B4-BE49-F238E27FC236}">
                <a16:creationId xmlns:a16="http://schemas.microsoft.com/office/drawing/2014/main" id="{DC5C0732-01DA-4A7C-ABF5-56B3C5B0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1" y="685801"/>
            <a:ext cx="47244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425F7855-1B45-20FB-E7F1-DFA9362038F7}"/>
              </a:ext>
            </a:extLst>
          </p:cNvPr>
          <p:cNvSpPr>
            <a:spLocks noGrp="1"/>
          </p:cNvSpPr>
          <p:nvPr>
            <p:ph type="title"/>
          </p:nvPr>
        </p:nvSpPr>
        <p:spPr>
          <a:xfrm>
            <a:off x="7286564" y="873823"/>
            <a:ext cx="3714872" cy="1265991"/>
          </a:xfrm>
        </p:spPr>
        <p:txBody>
          <a:bodyPr>
            <a:normAutofit/>
          </a:bodyPr>
          <a:lstStyle/>
          <a:p>
            <a:pPr algn="ctr"/>
            <a:r>
              <a:rPr lang="en-US" sz="2000" dirty="0"/>
              <a:t>Asymmetric encounters – patient authority and disadvantage</a:t>
            </a:r>
            <a:endParaRPr lang="sv-SE" sz="2000" dirty="0"/>
          </a:p>
        </p:txBody>
      </p:sp>
      <p:pic>
        <p:nvPicPr>
          <p:cNvPr id="9218" name="Picture 2" descr="En bild som visar boll, sfär, ljus&#10;&#10;Automatiskt genererad beskrivning">
            <a:extLst>
              <a:ext uri="{FF2B5EF4-FFF2-40B4-BE49-F238E27FC236}">
                <a16:creationId xmlns:a16="http://schemas.microsoft.com/office/drawing/2014/main" id="{24C719DF-6B04-5AF4-20D9-AB126E8736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77" r="21488" b="-2"/>
          <a:stretch/>
        </p:blipFill>
        <p:spPr bwMode="auto">
          <a:xfrm>
            <a:off x="20" y="10"/>
            <a:ext cx="6095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Platshållare för innehåll 2">
            <a:extLst>
              <a:ext uri="{FF2B5EF4-FFF2-40B4-BE49-F238E27FC236}">
                <a16:creationId xmlns:a16="http://schemas.microsoft.com/office/drawing/2014/main" id="{34F20CD8-1C22-4110-2864-F09B69B23055}"/>
              </a:ext>
            </a:extLst>
          </p:cNvPr>
          <p:cNvSpPr>
            <a:spLocks noGrp="1"/>
          </p:cNvSpPr>
          <p:nvPr>
            <p:ph idx="1"/>
          </p:nvPr>
        </p:nvSpPr>
        <p:spPr>
          <a:xfrm>
            <a:off x="7378995" y="2135939"/>
            <a:ext cx="3572540" cy="3546806"/>
          </a:xfrm>
        </p:spPr>
        <p:txBody>
          <a:bodyPr>
            <a:normAutofit/>
          </a:bodyPr>
          <a:lstStyle/>
          <a:p>
            <a:pPr>
              <a:buFont typeface="Wingdings" panose="05000000000000000000" pitchFamily="2" charset="2"/>
              <a:buChar char="§"/>
            </a:pPr>
            <a:endParaRPr lang="sv-SE" dirty="0">
              <a:sym typeface="Wingdings" panose="05000000000000000000" pitchFamily="2" charset="2"/>
            </a:endParaRPr>
          </a:p>
          <a:p>
            <a:pPr>
              <a:buFont typeface="Wingdings" panose="05000000000000000000" pitchFamily="2" charset="2"/>
              <a:buChar char="§"/>
            </a:pPr>
            <a:endParaRPr lang="en-US">
              <a:effectLst/>
              <a:latin typeface="Calibri Light" panose="020F0302020204030204" pitchFamily="34" charset="0"/>
              <a:ea typeface="Calibri" panose="020F0502020204030204" pitchFamily="34" charset="0"/>
              <a:cs typeface="Calibri Light" panose="020F0302020204030204" pitchFamily="34" charset="0"/>
            </a:endParaRPr>
          </a:p>
        </p:txBody>
      </p:sp>
      <p:sp>
        <p:nvSpPr>
          <p:cNvPr id="4" name="textruta 3">
            <a:extLst>
              <a:ext uri="{FF2B5EF4-FFF2-40B4-BE49-F238E27FC236}">
                <a16:creationId xmlns:a16="http://schemas.microsoft.com/office/drawing/2014/main" id="{00D87218-82EA-F2E1-07B6-0751E8144261}"/>
              </a:ext>
            </a:extLst>
          </p:cNvPr>
          <p:cNvSpPr txBox="1"/>
          <p:nvPr/>
        </p:nvSpPr>
        <p:spPr>
          <a:xfrm>
            <a:off x="7146894" y="2327835"/>
            <a:ext cx="4036741" cy="35548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 </a:t>
            </a:r>
            <a:r>
              <a:rPr kumimoji="0" lang="en-US" sz="15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Institutional disadvantage</a:t>
            </a:r>
            <a:r>
              <a:rPr kumimoji="0" lang="en-US" sz="15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 The person is in a healthcare organization that is strongly hierarchical. The person is suddenly either at the bottom or almost at the bottom of the hierarchy.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 </a:t>
            </a:r>
            <a:r>
              <a:rPr kumimoji="0" lang="en-US" sz="15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Existential disadvantage</a:t>
            </a:r>
            <a:r>
              <a:rPr kumimoji="0" lang="en-US" sz="15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 The existential disadvantage is based on the vulnerability that is associated with being a patient, due to the sense of failing health, exposure, and vulnerability.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 </a:t>
            </a:r>
            <a:r>
              <a:rPr kumimoji="0" lang="en-US" sz="15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Cognitive disadvantage</a:t>
            </a:r>
            <a:r>
              <a:rPr kumimoji="0" lang="en-US" sz="15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 In the role of patient, one finds themselves in an unavoidable state of disadvantage of knowledge in regards to the healthcare staff. They have a professional knowledge that I, as a patient, do not have. </a:t>
            </a:r>
          </a:p>
        </p:txBody>
      </p:sp>
    </p:spTree>
    <p:extLst>
      <p:ext uri="{BB962C8B-B14F-4D97-AF65-F5344CB8AC3E}">
        <p14:creationId xmlns:p14="http://schemas.microsoft.com/office/powerpoint/2010/main" val="1453521911"/>
      </p:ext>
    </p:extLst>
  </p:cSld>
  <p:clrMapOvr>
    <a:masterClrMapping/>
  </p:clrMapOvr>
  <mc:AlternateContent xmlns:mc="http://schemas.openxmlformats.org/markup-compatibility/2006" xmlns:p14="http://schemas.microsoft.com/office/powerpoint/2010/main">
    <mc:Choice Requires="p14">
      <p:transition spd="slow" p14:dur="2000" advTm="19655"/>
    </mc:Choice>
    <mc:Fallback xmlns="">
      <p:transition spd="slow" advTm="1965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Rubrik 1">
            <a:extLst>
              <a:ext uri="{FF2B5EF4-FFF2-40B4-BE49-F238E27FC236}">
                <a16:creationId xmlns:a16="http://schemas.microsoft.com/office/drawing/2014/main" id="{425F7855-1B45-20FB-E7F1-DFA9362038F7}"/>
              </a:ext>
            </a:extLst>
          </p:cNvPr>
          <p:cNvSpPr>
            <a:spLocks noGrp="1"/>
          </p:cNvSpPr>
          <p:nvPr>
            <p:ph type="title"/>
          </p:nvPr>
        </p:nvSpPr>
        <p:spPr>
          <a:xfrm>
            <a:off x="1197553" y="1010097"/>
            <a:ext cx="9660948" cy="770859"/>
          </a:xfrm>
        </p:spPr>
        <p:txBody>
          <a:bodyPr anchor="b">
            <a:normAutofit/>
          </a:bodyPr>
          <a:lstStyle/>
          <a:p>
            <a:pPr algn="ctr"/>
            <a:r>
              <a:rPr lang="sv-SE" dirty="0"/>
              <a:t>Challenges in the partnership </a:t>
            </a:r>
          </a:p>
        </p:txBody>
      </p:sp>
      <p:sp>
        <p:nvSpPr>
          <p:cNvPr id="3" name="Platshållare för innehåll 2">
            <a:extLst>
              <a:ext uri="{FF2B5EF4-FFF2-40B4-BE49-F238E27FC236}">
                <a16:creationId xmlns:a16="http://schemas.microsoft.com/office/drawing/2014/main" id="{34F20CD8-1C22-4110-2864-F09B69B23055}"/>
              </a:ext>
            </a:extLst>
          </p:cNvPr>
          <p:cNvSpPr>
            <a:spLocks noGrp="1"/>
          </p:cNvSpPr>
          <p:nvPr>
            <p:ph idx="1"/>
          </p:nvPr>
        </p:nvSpPr>
        <p:spPr>
          <a:xfrm>
            <a:off x="1371600" y="2206257"/>
            <a:ext cx="9486901" cy="3540642"/>
          </a:xfrm>
        </p:spPr>
        <p:txBody>
          <a:bodyPr>
            <a:normAutofit/>
          </a:bodyPr>
          <a:lstStyle/>
          <a:p>
            <a:pPr>
              <a:buFont typeface="Wingdings" panose="05000000000000000000" pitchFamily="2" charset="2"/>
              <a:buChar char="§"/>
            </a:pPr>
            <a:endParaRPr lang="sv-SE" dirty="0">
              <a:sym typeface="Wingdings" panose="05000000000000000000" pitchFamily="2" charset="2"/>
            </a:endParaRPr>
          </a:p>
          <a:p>
            <a:pPr>
              <a:buFont typeface="Wingdings" panose="05000000000000000000" pitchFamily="2" charset="2"/>
              <a:buChar char="§"/>
            </a:pPr>
            <a:endParaRPr lang="en-US" sz="2400" dirty="0">
              <a:effectLst/>
              <a:latin typeface="Calibri Light" panose="020F0302020204030204" pitchFamily="34" charset="0"/>
              <a:ea typeface="Calibri" panose="020F0502020204030204" pitchFamily="34" charset="0"/>
              <a:cs typeface="Calibri Light" panose="020F0302020204030204" pitchFamily="34" charset="0"/>
            </a:endParaRPr>
          </a:p>
        </p:txBody>
      </p:sp>
      <p:pic>
        <p:nvPicPr>
          <p:cNvPr id="10242" name="Picture 2">
            <a:extLst>
              <a:ext uri="{FF2B5EF4-FFF2-40B4-BE49-F238E27FC236}">
                <a16:creationId xmlns:a16="http://schemas.microsoft.com/office/drawing/2014/main" id="{CB2A72A8-7EFF-87C2-3187-DA9C7BB5FF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105253"/>
            <a:ext cx="5829300"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447122"/>
      </p:ext>
    </p:extLst>
  </p:cSld>
  <p:clrMapOvr>
    <a:masterClrMapping/>
  </p:clrMapOvr>
  <mc:AlternateContent xmlns:mc="http://schemas.openxmlformats.org/markup-compatibility/2006" xmlns:p14="http://schemas.microsoft.com/office/powerpoint/2010/main">
    <mc:Choice Requires="p14">
      <p:transition spd="slow" p14:dur="2000" advTm="19655"/>
    </mc:Choice>
    <mc:Fallback xmlns="">
      <p:transition spd="slow" advTm="1965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1" name="Rectangle 11270">
            <a:extLst>
              <a:ext uri="{FF2B5EF4-FFF2-40B4-BE49-F238E27FC236}">
                <a16:creationId xmlns:a16="http://schemas.microsoft.com/office/drawing/2014/main" id="{9D949742-730C-4F7B-88BE-E4E69F6D1C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73" name="Rectangle 11272">
            <a:extLst>
              <a:ext uri="{FF2B5EF4-FFF2-40B4-BE49-F238E27FC236}">
                <a16:creationId xmlns:a16="http://schemas.microsoft.com/office/drawing/2014/main" id="{DC5C0732-01DA-4A7C-ABF5-56B3C5B0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1" y="685801"/>
            <a:ext cx="47244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425F7855-1B45-20FB-E7F1-DFA9362038F7}"/>
              </a:ext>
            </a:extLst>
          </p:cNvPr>
          <p:cNvSpPr>
            <a:spLocks noGrp="1"/>
          </p:cNvSpPr>
          <p:nvPr>
            <p:ph type="title"/>
          </p:nvPr>
        </p:nvSpPr>
        <p:spPr>
          <a:xfrm>
            <a:off x="7285978" y="959278"/>
            <a:ext cx="3714872" cy="992512"/>
          </a:xfrm>
        </p:spPr>
        <p:txBody>
          <a:bodyPr>
            <a:normAutofit/>
          </a:bodyPr>
          <a:lstStyle/>
          <a:p>
            <a:pPr algn="ctr"/>
            <a:r>
              <a:rPr lang="sv-SE" dirty="0" err="1"/>
              <a:t>Seamless</a:t>
            </a:r>
            <a:r>
              <a:rPr lang="sv-SE" dirty="0"/>
              <a:t> </a:t>
            </a:r>
            <a:r>
              <a:rPr lang="sv-SE" dirty="0" err="1"/>
              <a:t>care</a:t>
            </a:r>
            <a:endParaRPr lang="sv-SE" dirty="0"/>
          </a:p>
        </p:txBody>
      </p:sp>
      <p:pic>
        <p:nvPicPr>
          <p:cNvPr id="11266" name="Picture 2" descr="Kostnadsfria Kostnadsfri bild av anonym, ansiktslösa, arom Stock foto">
            <a:extLst>
              <a:ext uri="{FF2B5EF4-FFF2-40B4-BE49-F238E27FC236}">
                <a16:creationId xmlns:a16="http://schemas.microsoft.com/office/drawing/2014/main" id="{3D971FB1-2888-3E2A-E5E3-E0093023FB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45" r="-2" b="22860"/>
          <a:stretch/>
        </p:blipFill>
        <p:spPr bwMode="auto">
          <a:xfrm>
            <a:off x="20" y="10"/>
            <a:ext cx="6095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Platshållare för innehåll 2">
            <a:extLst>
              <a:ext uri="{FF2B5EF4-FFF2-40B4-BE49-F238E27FC236}">
                <a16:creationId xmlns:a16="http://schemas.microsoft.com/office/drawing/2014/main" id="{34F20CD8-1C22-4110-2864-F09B69B23055}"/>
              </a:ext>
            </a:extLst>
          </p:cNvPr>
          <p:cNvSpPr>
            <a:spLocks noGrp="1"/>
          </p:cNvSpPr>
          <p:nvPr>
            <p:ph idx="1"/>
          </p:nvPr>
        </p:nvSpPr>
        <p:spPr>
          <a:xfrm>
            <a:off x="7378995" y="2135939"/>
            <a:ext cx="3572540" cy="3546806"/>
          </a:xfrm>
        </p:spPr>
        <p:txBody>
          <a:bodyPr>
            <a:normAutofit/>
          </a:bodyPr>
          <a:lstStyle/>
          <a:p>
            <a:pPr>
              <a:buFont typeface="Wingdings" panose="05000000000000000000" pitchFamily="2" charset="2"/>
              <a:buChar char="§"/>
            </a:pPr>
            <a:endParaRPr lang="sv-SE" dirty="0">
              <a:sym typeface="Wingdings" panose="05000000000000000000" pitchFamily="2" charset="2"/>
            </a:endParaRPr>
          </a:p>
          <a:p>
            <a:pPr>
              <a:buFont typeface="Wingdings" panose="05000000000000000000" pitchFamily="2" charset="2"/>
              <a:buChar char="§"/>
            </a:pPr>
            <a:endParaRPr lang="en-US">
              <a:effectLst/>
              <a:latin typeface="Calibri Light" panose="020F0302020204030204" pitchFamily="34" charset="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2397951344"/>
      </p:ext>
    </p:extLst>
  </p:cSld>
  <p:clrMapOvr>
    <a:masterClrMapping/>
  </p:clrMapOvr>
  <mc:AlternateContent xmlns:mc="http://schemas.openxmlformats.org/markup-compatibility/2006" xmlns:p14="http://schemas.microsoft.com/office/powerpoint/2010/main">
    <mc:Choice Requires="p14">
      <p:transition spd="slow" p14:dur="2000" advTm="19655"/>
    </mc:Choice>
    <mc:Fallback xmlns="">
      <p:transition spd="slow" advTm="1965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97C478F1-26B5-44C9-823B-523B85B112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337CC61-9E93-4D80-9F1C-12CE9A0C0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625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425F7855-1B45-20FB-E7F1-DFA9362038F7}"/>
              </a:ext>
            </a:extLst>
          </p:cNvPr>
          <p:cNvSpPr>
            <a:spLocks noGrp="1"/>
          </p:cNvSpPr>
          <p:nvPr>
            <p:ph type="title"/>
          </p:nvPr>
        </p:nvSpPr>
        <p:spPr>
          <a:xfrm>
            <a:off x="299804" y="685801"/>
            <a:ext cx="4107304" cy="3046228"/>
          </a:xfrm>
        </p:spPr>
        <p:txBody>
          <a:bodyPr vert="horz" lIns="91440" tIns="45720" rIns="91440" bIns="45720" rtlCol="0" anchor="b">
            <a:normAutofit/>
          </a:bodyPr>
          <a:lstStyle/>
          <a:p>
            <a:pPr algn="ctr"/>
            <a:r>
              <a:rPr lang="en-US" sz="2800" kern="1200" cap="all" spc="300" baseline="0" dirty="0">
                <a:solidFill>
                  <a:schemeClr val="bg2"/>
                </a:solidFill>
                <a:latin typeface="+mj-lt"/>
                <a:ea typeface="+mj-ea"/>
                <a:cs typeface="+mj-cs"/>
              </a:rPr>
              <a:t>The documentation </a:t>
            </a:r>
          </a:p>
        </p:txBody>
      </p:sp>
      <p:pic>
        <p:nvPicPr>
          <p:cNvPr id="5" name="Platshållare för innehåll 4" descr="En bild som visar text, skärmbild, programvara, Datorikon&#10;&#10;Automatiskt genererad beskrivning">
            <a:extLst>
              <a:ext uri="{FF2B5EF4-FFF2-40B4-BE49-F238E27FC236}">
                <a16:creationId xmlns:a16="http://schemas.microsoft.com/office/drawing/2014/main" id="{26BCCC04-9CC2-9AA2-913F-BD28A2A2C5A6}"/>
              </a:ext>
            </a:extLst>
          </p:cNvPr>
          <p:cNvPicPr>
            <a:picLocks noGrp="1" noChangeAspect="1"/>
          </p:cNvPicPr>
          <p:nvPr>
            <p:ph idx="1"/>
          </p:nvPr>
        </p:nvPicPr>
        <p:blipFill rotWithShape="1">
          <a:blip r:embed="rId3"/>
          <a:srcRect l="35218" t="45836" r="39319" b="6481"/>
          <a:stretch/>
        </p:blipFill>
        <p:spPr bwMode="auto">
          <a:xfrm>
            <a:off x="5732834" y="685801"/>
            <a:ext cx="5450732" cy="5486399"/>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2950930383"/>
      </p:ext>
    </p:extLst>
  </p:cSld>
  <p:clrMapOvr>
    <a:masterClrMapping/>
  </p:clrMapOvr>
  <mc:AlternateContent xmlns:mc="http://schemas.openxmlformats.org/markup-compatibility/2006" xmlns:p14="http://schemas.microsoft.com/office/powerpoint/2010/main">
    <mc:Choice Requires="p14">
      <p:transition spd="slow" p14:dur="2000" advTm="19655"/>
    </mc:Choice>
    <mc:Fallback xmlns="">
      <p:transition spd="slow" advTm="1965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Rubrik 1">
            <a:extLst>
              <a:ext uri="{FF2B5EF4-FFF2-40B4-BE49-F238E27FC236}">
                <a16:creationId xmlns:a16="http://schemas.microsoft.com/office/drawing/2014/main" id="{425F7855-1B45-20FB-E7F1-DFA9362038F7}"/>
              </a:ext>
            </a:extLst>
          </p:cNvPr>
          <p:cNvSpPr>
            <a:spLocks noGrp="1"/>
          </p:cNvSpPr>
          <p:nvPr>
            <p:ph type="title"/>
          </p:nvPr>
        </p:nvSpPr>
        <p:spPr>
          <a:xfrm>
            <a:off x="1197553" y="1010097"/>
            <a:ext cx="9660948" cy="770859"/>
          </a:xfrm>
        </p:spPr>
        <p:txBody>
          <a:bodyPr anchor="b">
            <a:normAutofit/>
          </a:bodyPr>
          <a:lstStyle/>
          <a:p>
            <a:pPr algn="ctr"/>
            <a:r>
              <a:rPr lang="sv-SE" dirty="0"/>
              <a:t>Personal plan for </a:t>
            </a:r>
            <a:r>
              <a:rPr lang="sv-SE" dirty="0" err="1"/>
              <a:t>context</a:t>
            </a:r>
            <a:endParaRPr lang="sv-SE" dirty="0"/>
          </a:p>
        </p:txBody>
      </p:sp>
      <p:sp>
        <p:nvSpPr>
          <p:cNvPr id="3" name="Platshållare för innehåll 2">
            <a:extLst>
              <a:ext uri="{FF2B5EF4-FFF2-40B4-BE49-F238E27FC236}">
                <a16:creationId xmlns:a16="http://schemas.microsoft.com/office/drawing/2014/main" id="{34F20CD8-1C22-4110-2864-F09B69B23055}"/>
              </a:ext>
            </a:extLst>
          </p:cNvPr>
          <p:cNvSpPr>
            <a:spLocks noGrp="1"/>
          </p:cNvSpPr>
          <p:nvPr>
            <p:ph idx="1"/>
          </p:nvPr>
        </p:nvSpPr>
        <p:spPr>
          <a:xfrm>
            <a:off x="1371600" y="2206257"/>
            <a:ext cx="9486901" cy="3540642"/>
          </a:xfrm>
        </p:spPr>
        <p:txBody>
          <a:bodyPr>
            <a:normAutofit/>
          </a:bodyPr>
          <a:lstStyle/>
          <a:p>
            <a:pPr>
              <a:buFont typeface="Wingdings" panose="05000000000000000000" pitchFamily="2" charset="2"/>
              <a:buChar char="§"/>
            </a:pPr>
            <a:endParaRPr lang="sv-SE" dirty="0">
              <a:sym typeface="Wingdings" panose="05000000000000000000" pitchFamily="2" charset="2"/>
            </a:endParaRPr>
          </a:p>
          <a:p>
            <a:pPr>
              <a:buFont typeface="Wingdings" panose="05000000000000000000" pitchFamily="2" charset="2"/>
              <a:buChar char="§"/>
            </a:pPr>
            <a:endParaRPr lang="en-US" sz="2400" dirty="0">
              <a:effectLst/>
              <a:latin typeface="Calibri Light" panose="020F0302020204030204" pitchFamily="34" charset="0"/>
              <a:ea typeface="Calibri" panose="020F0502020204030204" pitchFamily="34" charset="0"/>
              <a:cs typeface="Calibri Light" panose="020F0302020204030204" pitchFamily="34" charset="0"/>
            </a:endParaRPr>
          </a:p>
        </p:txBody>
      </p:sp>
      <p:pic>
        <p:nvPicPr>
          <p:cNvPr id="12290" name="Picture 2">
            <a:extLst>
              <a:ext uri="{FF2B5EF4-FFF2-40B4-BE49-F238E27FC236}">
                <a16:creationId xmlns:a16="http://schemas.microsoft.com/office/drawing/2014/main" id="{FF6C0058-2F23-5BB6-FB9F-660A0735A1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206257"/>
            <a:ext cx="58293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192227"/>
      </p:ext>
    </p:extLst>
  </p:cSld>
  <p:clrMapOvr>
    <a:masterClrMapping/>
  </p:clrMapOvr>
  <mc:AlternateContent xmlns:mc="http://schemas.openxmlformats.org/markup-compatibility/2006" xmlns:p14="http://schemas.microsoft.com/office/powerpoint/2010/main">
    <mc:Choice Requires="p14">
      <p:transition spd="slow" p14:dur="2000" advTm="19655"/>
    </mc:Choice>
    <mc:Fallback xmlns="">
      <p:transition spd="slow" advTm="19655"/>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19" name="Rectangle 13318">
            <a:extLst>
              <a:ext uri="{FF2B5EF4-FFF2-40B4-BE49-F238E27FC236}">
                <a16:creationId xmlns:a16="http://schemas.microsoft.com/office/drawing/2014/main" id="{9D949742-730C-4F7B-88BE-E4E69F6D1C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21" name="Rectangle 13320">
            <a:extLst>
              <a:ext uri="{FF2B5EF4-FFF2-40B4-BE49-F238E27FC236}">
                <a16:creationId xmlns:a16="http://schemas.microsoft.com/office/drawing/2014/main" id="{DC5C0732-01DA-4A7C-ABF5-56B3C5B0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1" y="685801"/>
            <a:ext cx="47244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425F7855-1B45-20FB-E7F1-DFA9362038F7}"/>
              </a:ext>
            </a:extLst>
          </p:cNvPr>
          <p:cNvSpPr>
            <a:spLocks noGrp="1"/>
          </p:cNvSpPr>
          <p:nvPr>
            <p:ph type="title"/>
          </p:nvPr>
        </p:nvSpPr>
        <p:spPr>
          <a:xfrm>
            <a:off x="7286565" y="2916830"/>
            <a:ext cx="3714872" cy="992512"/>
          </a:xfrm>
        </p:spPr>
        <p:txBody>
          <a:bodyPr>
            <a:normAutofit/>
          </a:bodyPr>
          <a:lstStyle/>
          <a:p>
            <a:pPr algn="ctr"/>
            <a:r>
              <a:rPr lang="sv-SE" sz="2700" dirty="0"/>
              <a:t>A </a:t>
            </a:r>
            <a:r>
              <a:rPr lang="sv-SE" sz="2700" dirty="0" err="1"/>
              <a:t>consolidated</a:t>
            </a:r>
            <a:r>
              <a:rPr lang="sv-SE" sz="2700" dirty="0"/>
              <a:t> </a:t>
            </a:r>
            <a:r>
              <a:rPr lang="sv-SE" sz="2700" dirty="0" err="1"/>
              <a:t>documentation</a:t>
            </a:r>
            <a:r>
              <a:rPr lang="sv-SE" sz="2700" dirty="0"/>
              <a:t> </a:t>
            </a:r>
          </a:p>
        </p:txBody>
      </p:sp>
      <p:pic>
        <p:nvPicPr>
          <p:cNvPr id="13314" name="Picture 2" descr="Kostnadsfria Kostnadsfri bild av abstrakt, anteckning, anteckningsbok Stock foto">
            <a:extLst>
              <a:ext uri="{FF2B5EF4-FFF2-40B4-BE49-F238E27FC236}">
                <a16:creationId xmlns:a16="http://schemas.microsoft.com/office/drawing/2014/main" id="{D55FA771-C32F-22E1-4B2E-E952042DAF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977" r="21912"/>
          <a:stretch/>
        </p:blipFill>
        <p:spPr bwMode="auto">
          <a:xfrm>
            <a:off x="20" y="10"/>
            <a:ext cx="6095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Platshållare för innehåll 2">
            <a:extLst>
              <a:ext uri="{FF2B5EF4-FFF2-40B4-BE49-F238E27FC236}">
                <a16:creationId xmlns:a16="http://schemas.microsoft.com/office/drawing/2014/main" id="{34F20CD8-1C22-4110-2864-F09B69B23055}"/>
              </a:ext>
            </a:extLst>
          </p:cNvPr>
          <p:cNvSpPr>
            <a:spLocks noGrp="1"/>
          </p:cNvSpPr>
          <p:nvPr>
            <p:ph idx="1"/>
          </p:nvPr>
        </p:nvSpPr>
        <p:spPr>
          <a:xfrm>
            <a:off x="7378995" y="2135939"/>
            <a:ext cx="3572540" cy="3546806"/>
          </a:xfrm>
        </p:spPr>
        <p:txBody>
          <a:bodyPr>
            <a:normAutofit/>
          </a:bodyPr>
          <a:lstStyle/>
          <a:p>
            <a:pPr>
              <a:buFont typeface="Wingdings" panose="05000000000000000000" pitchFamily="2" charset="2"/>
              <a:buChar char="§"/>
            </a:pPr>
            <a:endParaRPr lang="sv-SE" dirty="0">
              <a:sym typeface="Wingdings" panose="05000000000000000000" pitchFamily="2" charset="2"/>
            </a:endParaRPr>
          </a:p>
          <a:p>
            <a:pPr>
              <a:buFont typeface="Wingdings" panose="05000000000000000000" pitchFamily="2" charset="2"/>
              <a:buChar char="§"/>
            </a:pPr>
            <a:endParaRPr lang="en-US">
              <a:effectLst/>
              <a:latin typeface="Calibri Light" panose="020F0302020204030204" pitchFamily="34" charset="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3138874825"/>
      </p:ext>
    </p:extLst>
  </p:cSld>
  <p:clrMapOvr>
    <a:masterClrMapping/>
  </p:clrMapOvr>
  <mc:AlternateContent xmlns:mc="http://schemas.openxmlformats.org/markup-compatibility/2006" xmlns:p14="http://schemas.microsoft.com/office/powerpoint/2010/main">
    <mc:Choice Requires="p14">
      <p:transition spd="slow" p14:dur="2000" advTm="19655"/>
    </mc:Choice>
    <mc:Fallback xmlns="">
      <p:transition spd="slow" advTm="19655"/>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D949742-730C-4F7B-88BE-E4E69F6D1C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C5C0732-01DA-4A7C-ABF5-56B3C5B0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1" y="685801"/>
            <a:ext cx="47244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425F7855-1B45-20FB-E7F1-DFA9362038F7}"/>
              </a:ext>
            </a:extLst>
          </p:cNvPr>
          <p:cNvSpPr>
            <a:spLocks noGrp="1"/>
          </p:cNvSpPr>
          <p:nvPr>
            <p:ph type="title"/>
          </p:nvPr>
        </p:nvSpPr>
        <p:spPr>
          <a:xfrm>
            <a:off x="7378995" y="2916830"/>
            <a:ext cx="3714872" cy="992512"/>
          </a:xfrm>
        </p:spPr>
        <p:txBody>
          <a:bodyPr>
            <a:normAutofit/>
          </a:bodyPr>
          <a:lstStyle/>
          <a:p>
            <a:pPr algn="ctr"/>
            <a:r>
              <a:rPr lang="sv-SE" dirty="0"/>
              <a:t>The </a:t>
            </a:r>
            <a:r>
              <a:rPr lang="sv-SE" dirty="0" err="1"/>
              <a:t>agreement</a:t>
            </a:r>
            <a:endParaRPr lang="sv-SE" dirty="0"/>
          </a:p>
        </p:txBody>
      </p:sp>
      <p:pic>
        <p:nvPicPr>
          <p:cNvPr id="14" name="Picture 13" descr="Two coloured ropes knotted together">
            <a:extLst>
              <a:ext uri="{FF2B5EF4-FFF2-40B4-BE49-F238E27FC236}">
                <a16:creationId xmlns:a16="http://schemas.microsoft.com/office/drawing/2014/main" id="{90E5B56F-03FA-7831-5E87-3937006212AC}"/>
              </a:ext>
            </a:extLst>
          </p:cNvPr>
          <p:cNvPicPr>
            <a:picLocks noChangeAspect="1"/>
          </p:cNvPicPr>
          <p:nvPr/>
        </p:nvPicPr>
        <p:blipFill rotWithShape="1">
          <a:blip r:embed="rId3"/>
          <a:srcRect l="24248" r="16418" b="-1"/>
          <a:stretch/>
        </p:blipFill>
        <p:spPr>
          <a:xfrm>
            <a:off x="20" y="10"/>
            <a:ext cx="6095980" cy="6857990"/>
          </a:xfrm>
          <a:prstGeom prst="rect">
            <a:avLst/>
          </a:prstGeom>
        </p:spPr>
      </p:pic>
      <p:sp>
        <p:nvSpPr>
          <p:cNvPr id="3" name="Platshållare för innehåll 2">
            <a:extLst>
              <a:ext uri="{FF2B5EF4-FFF2-40B4-BE49-F238E27FC236}">
                <a16:creationId xmlns:a16="http://schemas.microsoft.com/office/drawing/2014/main" id="{34F20CD8-1C22-4110-2864-F09B69B23055}"/>
              </a:ext>
            </a:extLst>
          </p:cNvPr>
          <p:cNvSpPr>
            <a:spLocks noGrp="1"/>
          </p:cNvSpPr>
          <p:nvPr>
            <p:ph idx="1"/>
          </p:nvPr>
        </p:nvSpPr>
        <p:spPr>
          <a:xfrm>
            <a:off x="7378995" y="2135939"/>
            <a:ext cx="3572540" cy="3546806"/>
          </a:xfrm>
        </p:spPr>
        <p:txBody>
          <a:bodyPr>
            <a:normAutofit/>
          </a:bodyPr>
          <a:lstStyle/>
          <a:p>
            <a:pPr>
              <a:buFont typeface="Wingdings" panose="05000000000000000000" pitchFamily="2" charset="2"/>
              <a:buChar char="§"/>
            </a:pPr>
            <a:endParaRPr lang="sv-SE" dirty="0">
              <a:sym typeface="Wingdings" panose="05000000000000000000" pitchFamily="2" charset="2"/>
            </a:endParaRPr>
          </a:p>
          <a:p>
            <a:pPr>
              <a:buFont typeface="Wingdings" panose="05000000000000000000" pitchFamily="2" charset="2"/>
              <a:buChar char="§"/>
            </a:pPr>
            <a:endParaRPr lang="en-US">
              <a:effectLst/>
              <a:latin typeface="Calibri Light" panose="020F0302020204030204" pitchFamily="34" charset="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1383576606"/>
      </p:ext>
    </p:extLst>
  </p:cSld>
  <p:clrMapOvr>
    <a:masterClrMapping/>
  </p:clrMapOvr>
  <mc:AlternateContent xmlns:mc="http://schemas.openxmlformats.org/markup-compatibility/2006" xmlns:p14="http://schemas.microsoft.com/office/powerpoint/2010/main">
    <mc:Choice Requires="p14">
      <p:transition spd="slow" p14:dur="2000" advTm="19655"/>
    </mc:Choice>
    <mc:Fallback xmlns="">
      <p:transition spd="slow" advTm="19655"/>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D88A92C-0BD1-4D13-9480-9CA5056B10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850E0BE-0A13-43E4-9007-A06960852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1"/>
            <a:ext cx="6118275"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425F7855-1B45-20FB-E7F1-DFA9362038F7}"/>
              </a:ext>
            </a:extLst>
          </p:cNvPr>
          <p:cNvSpPr>
            <a:spLocks noGrp="1"/>
          </p:cNvSpPr>
          <p:nvPr>
            <p:ph type="title"/>
          </p:nvPr>
        </p:nvSpPr>
        <p:spPr>
          <a:xfrm>
            <a:off x="1124817" y="2946796"/>
            <a:ext cx="5212188" cy="964407"/>
          </a:xfrm>
        </p:spPr>
        <p:txBody>
          <a:bodyPr>
            <a:normAutofit/>
          </a:bodyPr>
          <a:lstStyle/>
          <a:p>
            <a:pPr algn="ctr"/>
            <a:r>
              <a:rPr lang="en-US" sz="3000" dirty="0"/>
              <a:t>Why is a personal plan needed? </a:t>
            </a:r>
            <a:endParaRPr lang="sv-SE" sz="3000" dirty="0"/>
          </a:p>
        </p:txBody>
      </p:sp>
      <p:sp>
        <p:nvSpPr>
          <p:cNvPr id="3" name="Platshållare för innehåll 2">
            <a:extLst>
              <a:ext uri="{FF2B5EF4-FFF2-40B4-BE49-F238E27FC236}">
                <a16:creationId xmlns:a16="http://schemas.microsoft.com/office/drawing/2014/main" id="{34F20CD8-1C22-4110-2864-F09B69B23055}"/>
              </a:ext>
            </a:extLst>
          </p:cNvPr>
          <p:cNvSpPr>
            <a:spLocks noGrp="1"/>
          </p:cNvSpPr>
          <p:nvPr>
            <p:ph idx="1"/>
          </p:nvPr>
        </p:nvSpPr>
        <p:spPr>
          <a:xfrm>
            <a:off x="1218040" y="2146570"/>
            <a:ext cx="5118965" cy="3754499"/>
          </a:xfrm>
        </p:spPr>
        <p:txBody>
          <a:bodyPr>
            <a:normAutofit/>
          </a:bodyPr>
          <a:lstStyle/>
          <a:p>
            <a:pPr>
              <a:buFont typeface="Wingdings" panose="05000000000000000000" pitchFamily="2" charset="2"/>
              <a:buChar char="§"/>
            </a:pPr>
            <a:endParaRPr lang="sv-SE" dirty="0">
              <a:sym typeface="Wingdings" panose="05000000000000000000" pitchFamily="2" charset="2"/>
            </a:endParaRPr>
          </a:p>
          <a:p>
            <a:pPr>
              <a:buFont typeface="Wingdings" panose="05000000000000000000" pitchFamily="2" charset="2"/>
              <a:buChar char="§"/>
            </a:pPr>
            <a:endParaRPr lang="en-US">
              <a:effectLst/>
              <a:latin typeface="Calibri Light" panose="020F0302020204030204" pitchFamily="34" charset="0"/>
              <a:ea typeface="Calibri" panose="020F0502020204030204" pitchFamily="34" charset="0"/>
              <a:cs typeface="Calibri Light" panose="020F0302020204030204" pitchFamily="34" charset="0"/>
            </a:endParaRPr>
          </a:p>
        </p:txBody>
      </p:sp>
      <p:pic>
        <p:nvPicPr>
          <p:cNvPr id="14" name="Picture 13" descr="Desk with stethoscope and computer keyboard">
            <a:extLst>
              <a:ext uri="{FF2B5EF4-FFF2-40B4-BE49-F238E27FC236}">
                <a16:creationId xmlns:a16="http://schemas.microsoft.com/office/drawing/2014/main" id="{169642EE-389F-E176-4806-44BBF7C51F5E}"/>
              </a:ext>
            </a:extLst>
          </p:cNvPr>
          <p:cNvPicPr>
            <a:picLocks noChangeAspect="1"/>
          </p:cNvPicPr>
          <p:nvPr/>
        </p:nvPicPr>
        <p:blipFill rotWithShape="1">
          <a:blip r:embed="rId3"/>
          <a:srcRect l="54017" r="-1" b="-1"/>
          <a:stretch/>
        </p:blipFill>
        <p:spPr>
          <a:xfrm>
            <a:off x="7467600" y="10"/>
            <a:ext cx="4724400" cy="6857988"/>
          </a:xfrm>
          <a:prstGeom prst="rect">
            <a:avLst/>
          </a:prstGeom>
        </p:spPr>
      </p:pic>
    </p:spTree>
    <p:extLst>
      <p:ext uri="{BB962C8B-B14F-4D97-AF65-F5344CB8AC3E}">
        <p14:creationId xmlns:p14="http://schemas.microsoft.com/office/powerpoint/2010/main" val="2365239428"/>
      </p:ext>
    </p:extLst>
  </p:cSld>
  <p:clrMapOvr>
    <a:masterClrMapping/>
  </p:clrMapOvr>
  <mc:AlternateContent xmlns:mc="http://schemas.openxmlformats.org/markup-compatibility/2006" xmlns:p14="http://schemas.microsoft.com/office/powerpoint/2010/main">
    <mc:Choice Requires="p14">
      <p:transition spd="slow" p14:dur="2000" advTm="19655"/>
    </mc:Choice>
    <mc:Fallback xmlns="">
      <p:transition spd="slow" advTm="1965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Rubrik 1">
            <a:extLst>
              <a:ext uri="{FF2B5EF4-FFF2-40B4-BE49-F238E27FC236}">
                <a16:creationId xmlns:a16="http://schemas.microsoft.com/office/drawing/2014/main" id="{425F7855-1B45-20FB-E7F1-DFA9362038F7}"/>
              </a:ext>
            </a:extLst>
          </p:cNvPr>
          <p:cNvSpPr>
            <a:spLocks noGrp="1"/>
          </p:cNvSpPr>
          <p:nvPr>
            <p:ph type="title"/>
          </p:nvPr>
        </p:nvSpPr>
        <p:spPr>
          <a:xfrm>
            <a:off x="1197553" y="1010097"/>
            <a:ext cx="9660948" cy="1010088"/>
          </a:xfrm>
        </p:spPr>
        <p:txBody>
          <a:bodyPr anchor="b">
            <a:normAutofit/>
          </a:bodyPr>
          <a:lstStyle/>
          <a:p>
            <a:r>
              <a:rPr lang="en-US" sz="3200" dirty="0">
                <a:ea typeface="Calibri" panose="020F0502020204030204" pitchFamily="34" charset="0"/>
                <a:cs typeface="Times New Roman" panose="02020603050405020304" pitchFamily="18" charset="0"/>
              </a:rPr>
              <a:t>INTENDED LEARNING OUTCOMES</a:t>
            </a:r>
            <a:endParaRPr lang="sv-SE" dirty="0"/>
          </a:p>
        </p:txBody>
      </p:sp>
      <p:sp>
        <p:nvSpPr>
          <p:cNvPr id="3" name="Platshållare för innehåll 2">
            <a:extLst>
              <a:ext uri="{FF2B5EF4-FFF2-40B4-BE49-F238E27FC236}">
                <a16:creationId xmlns:a16="http://schemas.microsoft.com/office/drawing/2014/main" id="{34F20CD8-1C22-4110-2864-F09B69B23055}"/>
              </a:ext>
            </a:extLst>
          </p:cNvPr>
          <p:cNvSpPr>
            <a:spLocks noGrp="1"/>
          </p:cNvSpPr>
          <p:nvPr>
            <p:ph idx="1"/>
          </p:nvPr>
        </p:nvSpPr>
        <p:spPr>
          <a:xfrm>
            <a:off x="1371600" y="2206257"/>
            <a:ext cx="9486901" cy="3540642"/>
          </a:xfrm>
        </p:spPr>
        <p:txBody>
          <a:bodyPr>
            <a:normAutofit/>
          </a:bodyPr>
          <a:lstStyle/>
          <a:p>
            <a:pPr>
              <a:buFont typeface="Wingdings" panose="05000000000000000000" pitchFamily="2" charset="2"/>
              <a:buChar char="§"/>
            </a:pPr>
            <a:endParaRPr lang="sv-SE" dirty="0">
              <a:sym typeface="Wingdings" panose="05000000000000000000" pitchFamily="2" charset="2"/>
            </a:endParaRPr>
          </a:p>
          <a:p>
            <a:pPr>
              <a:buFont typeface="Wingdings" panose="05000000000000000000" pitchFamily="2" charset="2"/>
              <a:buChar char="§"/>
            </a:pPr>
            <a:endParaRPr lang="en-US" sz="2400" dirty="0">
              <a:effectLst/>
              <a:latin typeface="Calibri Light" panose="020F0302020204030204" pitchFamily="34" charset="0"/>
              <a:ea typeface="Calibri" panose="020F0502020204030204" pitchFamily="34" charset="0"/>
              <a:cs typeface="Calibri Light" panose="020F0302020204030204" pitchFamily="34" charset="0"/>
            </a:endParaRPr>
          </a:p>
          <a:p>
            <a:pPr>
              <a:buFont typeface="Wingdings" panose="05000000000000000000" pitchFamily="2" charset="2"/>
              <a:buChar char="§"/>
            </a:pPr>
            <a:r>
              <a:rPr lang="en-US" sz="2400" dirty="0">
                <a:effectLst/>
                <a:latin typeface="Calibri Light" panose="020F0302020204030204" pitchFamily="34" charset="0"/>
                <a:ea typeface="Calibri" panose="020F0502020204030204" pitchFamily="34" charset="0"/>
                <a:cs typeface="Calibri Light" panose="020F0302020204030204" pitchFamily="34" charset="0"/>
              </a:rPr>
              <a:t>describe Ekman´s model of person-centered care</a:t>
            </a:r>
            <a:endParaRPr lang="sv-SE" dirty="0">
              <a:latin typeface="Calibri Light" panose="020F0302020204030204" pitchFamily="34" charset="0"/>
              <a:cs typeface="Calibri Light" panose="020F0302020204030204" pitchFamily="34" charset="0"/>
              <a:sym typeface="Wingdings" panose="05000000000000000000" pitchFamily="2" charset="2"/>
            </a:endParaRPr>
          </a:p>
        </p:txBody>
      </p:sp>
      <p:sp>
        <p:nvSpPr>
          <p:cNvPr id="6" name="textruta 5">
            <a:extLst>
              <a:ext uri="{FF2B5EF4-FFF2-40B4-BE49-F238E27FC236}">
                <a16:creationId xmlns:a16="http://schemas.microsoft.com/office/drawing/2014/main" id="{E29F6913-5FB7-2921-C9A7-8EED86B8C7C8}"/>
              </a:ext>
            </a:extLst>
          </p:cNvPr>
          <p:cNvSpPr txBox="1"/>
          <p:nvPr/>
        </p:nvSpPr>
        <p:spPr>
          <a:xfrm>
            <a:off x="1197551" y="2355119"/>
            <a:ext cx="6405883" cy="397032"/>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At the completion of this lecture you will be able to: </a:t>
            </a:r>
          </a:p>
        </p:txBody>
      </p:sp>
    </p:spTree>
    <p:extLst>
      <p:ext uri="{BB962C8B-B14F-4D97-AF65-F5344CB8AC3E}">
        <p14:creationId xmlns:p14="http://schemas.microsoft.com/office/powerpoint/2010/main" val="2739582876"/>
      </p:ext>
    </p:extLst>
  </p:cSld>
  <p:clrMapOvr>
    <a:masterClrMapping/>
  </p:clrMapOvr>
  <mc:AlternateContent xmlns:mc="http://schemas.openxmlformats.org/markup-compatibility/2006" xmlns:p14="http://schemas.microsoft.com/office/powerpoint/2010/main">
    <mc:Choice Requires="p14">
      <p:transition spd="slow" p14:dur="2000" advTm="15214"/>
    </mc:Choice>
    <mc:Fallback xmlns="">
      <p:transition spd="slow" advTm="1521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D949742-730C-4F7B-88BE-E4E69F6D1C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C5C0732-01DA-4A7C-ABF5-56B3C5B0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1" y="685801"/>
            <a:ext cx="47244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425F7855-1B45-20FB-E7F1-DFA9362038F7}"/>
              </a:ext>
            </a:extLst>
          </p:cNvPr>
          <p:cNvSpPr>
            <a:spLocks noGrp="1"/>
          </p:cNvSpPr>
          <p:nvPr>
            <p:ph type="title"/>
          </p:nvPr>
        </p:nvSpPr>
        <p:spPr>
          <a:xfrm>
            <a:off x="7378995" y="2341756"/>
            <a:ext cx="3714872" cy="1567586"/>
          </a:xfrm>
        </p:spPr>
        <p:txBody>
          <a:bodyPr>
            <a:normAutofit fontScale="90000"/>
          </a:bodyPr>
          <a:lstStyle/>
          <a:p>
            <a:pPr algn="ctr"/>
            <a:r>
              <a:rPr lang="en-US" sz="2800" dirty="0"/>
              <a:t>Some ideas on how to create a personal plan</a:t>
            </a:r>
            <a:endParaRPr lang="sv-SE" sz="2800" dirty="0"/>
          </a:p>
        </p:txBody>
      </p:sp>
      <p:pic>
        <p:nvPicPr>
          <p:cNvPr id="14" name="Picture 13" descr="Turquoise drawing pin on a pink background">
            <a:extLst>
              <a:ext uri="{FF2B5EF4-FFF2-40B4-BE49-F238E27FC236}">
                <a16:creationId xmlns:a16="http://schemas.microsoft.com/office/drawing/2014/main" id="{36329942-C049-BBAB-8793-9D3558A32921}"/>
              </a:ext>
            </a:extLst>
          </p:cNvPr>
          <p:cNvPicPr>
            <a:picLocks noChangeAspect="1"/>
          </p:cNvPicPr>
          <p:nvPr/>
        </p:nvPicPr>
        <p:blipFill rotWithShape="1">
          <a:blip r:embed="rId3"/>
          <a:srcRect l="2926" r="37740" b="-1"/>
          <a:stretch/>
        </p:blipFill>
        <p:spPr>
          <a:xfrm>
            <a:off x="20" y="10"/>
            <a:ext cx="6095980" cy="6857990"/>
          </a:xfrm>
          <a:prstGeom prst="rect">
            <a:avLst/>
          </a:prstGeom>
        </p:spPr>
      </p:pic>
      <p:sp>
        <p:nvSpPr>
          <p:cNvPr id="3" name="Platshållare för innehåll 2">
            <a:extLst>
              <a:ext uri="{FF2B5EF4-FFF2-40B4-BE49-F238E27FC236}">
                <a16:creationId xmlns:a16="http://schemas.microsoft.com/office/drawing/2014/main" id="{34F20CD8-1C22-4110-2864-F09B69B23055}"/>
              </a:ext>
            </a:extLst>
          </p:cNvPr>
          <p:cNvSpPr>
            <a:spLocks noGrp="1"/>
          </p:cNvSpPr>
          <p:nvPr>
            <p:ph idx="1"/>
          </p:nvPr>
        </p:nvSpPr>
        <p:spPr>
          <a:xfrm>
            <a:off x="7378995" y="2135939"/>
            <a:ext cx="3572540" cy="3546806"/>
          </a:xfrm>
        </p:spPr>
        <p:txBody>
          <a:bodyPr>
            <a:normAutofit/>
          </a:bodyPr>
          <a:lstStyle/>
          <a:p>
            <a:pPr>
              <a:buFont typeface="Wingdings" panose="05000000000000000000" pitchFamily="2" charset="2"/>
              <a:buChar char="§"/>
            </a:pPr>
            <a:endParaRPr lang="sv-SE" dirty="0">
              <a:sym typeface="Wingdings" panose="05000000000000000000" pitchFamily="2" charset="2"/>
            </a:endParaRPr>
          </a:p>
          <a:p>
            <a:pPr>
              <a:buFont typeface="Wingdings" panose="05000000000000000000" pitchFamily="2" charset="2"/>
              <a:buChar char="§"/>
            </a:pPr>
            <a:endParaRPr lang="en-US" dirty="0">
              <a:effectLst/>
              <a:latin typeface="Calibri Light" panose="020F0302020204030204" pitchFamily="34" charset="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2976994149"/>
      </p:ext>
    </p:extLst>
  </p:cSld>
  <p:clrMapOvr>
    <a:masterClrMapping/>
  </p:clrMapOvr>
  <mc:AlternateContent xmlns:mc="http://schemas.openxmlformats.org/markup-compatibility/2006" xmlns:p14="http://schemas.microsoft.com/office/powerpoint/2010/main">
    <mc:Choice Requires="p14">
      <p:transition spd="slow" p14:dur="2000" advTm="19655"/>
    </mc:Choice>
    <mc:Fallback xmlns="">
      <p:transition spd="slow" advTm="19655"/>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0103171-0BA0-4AF0-AF05-04AFA1A4A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pic>
        <p:nvPicPr>
          <p:cNvPr id="5" name="Platshållare för innehåll 4" descr="En bild som visar text, inomhus, bärbar dator&#10;&#10;Automatiskt genererad beskrivning">
            <a:extLst>
              <a:ext uri="{FF2B5EF4-FFF2-40B4-BE49-F238E27FC236}">
                <a16:creationId xmlns:a16="http://schemas.microsoft.com/office/drawing/2014/main" id="{8A854F48-C11E-5E03-99C4-88452F26DCC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7407"/>
          <a:stretch/>
        </p:blipFill>
        <p:spPr>
          <a:xfrm rot="5400000">
            <a:off x="-1047749" y="1047749"/>
            <a:ext cx="6857999" cy="4762500"/>
          </a:xfrm>
          <a:prstGeom prst="rect">
            <a:avLst/>
          </a:prstGeom>
        </p:spPr>
      </p:pic>
      <p:sp>
        <p:nvSpPr>
          <p:cNvPr id="19" name="Rectangle 18">
            <a:extLst>
              <a:ext uri="{FF2B5EF4-FFF2-40B4-BE49-F238E27FC236}">
                <a16:creationId xmlns:a16="http://schemas.microsoft.com/office/drawing/2014/main" id="{E128B901-D4EA-4C4D-A150-23D2A6DEC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09459" y="1"/>
            <a:ext cx="7482541" cy="6857999"/>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useBgFill="1">
        <p:nvSpPr>
          <p:cNvPr id="21" name="Rectangle 20">
            <a:extLst>
              <a:ext uri="{FF2B5EF4-FFF2-40B4-BE49-F238E27FC236}">
                <a16:creationId xmlns:a16="http://schemas.microsoft.com/office/drawing/2014/main" id="{A760B08A-B322-4C79-AB6D-7E4246352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685800"/>
            <a:ext cx="6099101" cy="5486400"/>
          </a:xfrm>
          <a:prstGeom prst="rect">
            <a:avLst/>
          </a:prstGeom>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Rubrik 1">
            <a:extLst>
              <a:ext uri="{FF2B5EF4-FFF2-40B4-BE49-F238E27FC236}">
                <a16:creationId xmlns:a16="http://schemas.microsoft.com/office/drawing/2014/main" id="{C9A7F7D7-DB57-D079-B918-348AB43D4A6A}"/>
              </a:ext>
            </a:extLst>
          </p:cNvPr>
          <p:cNvSpPr>
            <a:spLocks noGrp="1"/>
          </p:cNvSpPr>
          <p:nvPr>
            <p:ph type="title"/>
          </p:nvPr>
        </p:nvSpPr>
        <p:spPr>
          <a:xfrm>
            <a:off x="5524499" y="1371599"/>
            <a:ext cx="5984801" cy="1961261"/>
          </a:xfrm>
        </p:spPr>
        <p:txBody>
          <a:bodyPr vert="horz" lIns="91440" tIns="45720" rIns="91440" bIns="45720" rtlCol="0" anchor="b">
            <a:normAutofit/>
          </a:bodyPr>
          <a:lstStyle/>
          <a:p>
            <a:pPr algn="ctr"/>
            <a:r>
              <a:rPr lang="en-US" sz="4400" kern="1200" cap="all" spc="300" baseline="0" dirty="0">
                <a:solidFill>
                  <a:schemeClr val="tx2"/>
                </a:solidFill>
                <a:latin typeface="+mj-lt"/>
                <a:ea typeface="+mj-ea"/>
                <a:cs typeface="+mj-cs"/>
              </a:rPr>
              <a:t>Thank you for listening!</a:t>
            </a:r>
          </a:p>
        </p:txBody>
      </p:sp>
      <p:grpSp>
        <p:nvGrpSpPr>
          <p:cNvPr id="3" name="Group 6">
            <a:extLst>
              <a:ext uri="{FF2B5EF4-FFF2-40B4-BE49-F238E27FC236}">
                <a16:creationId xmlns:a16="http://schemas.microsoft.com/office/drawing/2014/main" id="{5DC4E9D1-B161-C7A4-EB49-AA0BD3027A0F}"/>
              </a:ext>
            </a:extLst>
          </p:cNvPr>
          <p:cNvGrpSpPr/>
          <p:nvPr/>
        </p:nvGrpSpPr>
        <p:grpSpPr>
          <a:xfrm>
            <a:off x="5524499" y="5420761"/>
            <a:ext cx="5828546" cy="667573"/>
            <a:chOff x="1230612" y="9750059"/>
            <a:chExt cx="5852294" cy="652382"/>
          </a:xfrm>
          <a:solidFill>
            <a:schemeClr val="bg2"/>
          </a:solidFill>
        </p:grpSpPr>
        <p:pic>
          <p:nvPicPr>
            <p:cNvPr id="4" name="Picture 7">
              <a:extLst>
                <a:ext uri="{FF2B5EF4-FFF2-40B4-BE49-F238E27FC236}">
                  <a16:creationId xmlns:a16="http://schemas.microsoft.com/office/drawing/2014/main" id="{5940CE03-1798-607D-85C0-7EC3161FAA41}"/>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1230612" y="9750059"/>
              <a:ext cx="2218055" cy="633095"/>
            </a:xfrm>
            <a:prstGeom prst="rect">
              <a:avLst/>
            </a:prstGeom>
            <a:grpFill/>
            <a:ln>
              <a:solidFill>
                <a:schemeClr val="bg1"/>
              </a:solidFill>
            </a:ln>
          </p:spPr>
        </p:pic>
        <p:sp>
          <p:nvSpPr>
            <p:cNvPr id="6" name="TextBox 8">
              <a:extLst>
                <a:ext uri="{FF2B5EF4-FFF2-40B4-BE49-F238E27FC236}">
                  <a16:creationId xmlns:a16="http://schemas.microsoft.com/office/drawing/2014/main" id="{7F884C69-D7A3-C56C-5FEC-70F3C55C6569}"/>
                </a:ext>
              </a:extLst>
            </p:cNvPr>
            <p:cNvSpPr txBox="1"/>
            <p:nvPr userDrawn="1"/>
          </p:nvSpPr>
          <p:spPr>
            <a:xfrm>
              <a:off x="3448667" y="9770818"/>
              <a:ext cx="3634239" cy="631623"/>
            </a:xfrm>
            <a:prstGeom prst="rect">
              <a:avLst/>
            </a:prstGeom>
            <a:solidFill>
              <a:schemeClr val="bg1"/>
            </a:solid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Gill Sans MT"/>
                  <a:ea typeface="+mn-ea"/>
                  <a:cs typeface="+mn-cs"/>
                </a:rPr>
                <a:t>Reference number: 618596-EPP-1-2020-1-SE-EPPKA2-CBHE-JP</a:t>
              </a:r>
              <a:br>
                <a:rPr kumimoji="0" lang="en-GB" sz="900" b="0" i="0" u="none" strike="noStrike" kern="1200" cap="none" spc="0" normalizeH="0" baseline="0" noProof="0" dirty="0">
                  <a:ln>
                    <a:noFill/>
                  </a:ln>
                  <a:noFill/>
                  <a:effectLst/>
                  <a:uLnTx/>
                  <a:uFillTx/>
                  <a:latin typeface="Gill Sans MT"/>
                  <a:ea typeface="+mn-ea"/>
                  <a:cs typeface="+mn-cs"/>
                </a:rPr>
              </a:br>
              <a:r>
                <a:rPr kumimoji="0" lang="en-GB" sz="900" b="0" i="0" u="none" strike="noStrike" kern="1200" cap="none" spc="0" normalizeH="0" baseline="0" noProof="0" dirty="0">
                  <a:ln>
                    <a:noFill/>
                  </a:ln>
                  <a:solidFill>
                    <a:prstClr val="black"/>
                  </a:solidFill>
                  <a:effectLst/>
                  <a:uLnTx/>
                  <a:uFillTx/>
                  <a:latin typeface="Gill Sans MT"/>
                  <a:ea typeface="+mn-ea"/>
                  <a:cs typeface="+mn-cs"/>
                </a:rPr>
                <a:t>This publication [communication] reflects the views only of the authors, and the Commission cannot be held responsible for any use, which may be made of the information contained therein.</a:t>
              </a:r>
            </a:p>
          </p:txBody>
        </p:sp>
      </p:grpSp>
      <p:pic>
        <p:nvPicPr>
          <p:cNvPr id="7" name="Bildobjekt 6">
            <a:extLst>
              <a:ext uri="{FF2B5EF4-FFF2-40B4-BE49-F238E27FC236}">
                <a16:creationId xmlns:a16="http://schemas.microsoft.com/office/drawing/2014/main" id="{BA09F313-89EC-2566-433D-D53BE2BC3174}"/>
              </a:ext>
            </a:extLst>
          </p:cNvPr>
          <p:cNvPicPr>
            <a:picLocks noChangeAspect="1"/>
          </p:cNvPicPr>
          <p:nvPr/>
        </p:nvPicPr>
        <p:blipFill>
          <a:blip r:embed="rId4"/>
          <a:stretch>
            <a:fillRect/>
          </a:stretch>
        </p:blipFill>
        <p:spPr>
          <a:xfrm>
            <a:off x="7872032" y="3837591"/>
            <a:ext cx="1175436" cy="1430584"/>
          </a:xfrm>
          <a:prstGeom prst="rect">
            <a:avLst/>
          </a:prstGeom>
        </p:spPr>
      </p:pic>
    </p:spTree>
    <p:extLst>
      <p:ext uri="{BB962C8B-B14F-4D97-AF65-F5344CB8AC3E}">
        <p14:creationId xmlns:p14="http://schemas.microsoft.com/office/powerpoint/2010/main" val="374071416"/>
      </p:ext>
    </p:extLst>
  </p:cSld>
  <p:clrMapOvr>
    <a:masterClrMapping/>
  </p:clrMapOvr>
  <mc:AlternateContent xmlns:mc="http://schemas.openxmlformats.org/markup-compatibility/2006" xmlns:p14="http://schemas.microsoft.com/office/powerpoint/2010/main">
    <mc:Choice Requires="p14">
      <p:transition spd="slow" p14:dur="2000" advTm="23262"/>
    </mc:Choice>
    <mc:Fallback xmlns="">
      <p:transition spd="slow" advTm="2326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7C478F1-26B5-44C9-823B-523B85B112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337CC61-9E93-4D80-9F1C-12CE9A0C0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625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425F7855-1B45-20FB-E7F1-DFA9362038F7}"/>
              </a:ext>
            </a:extLst>
          </p:cNvPr>
          <p:cNvSpPr>
            <a:spLocks noGrp="1"/>
          </p:cNvSpPr>
          <p:nvPr>
            <p:ph type="title"/>
          </p:nvPr>
        </p:nvSpPr>
        <p:spPr>
          <a:xfrm>
            <a:off x="862818" y="685801"/>
            <a:ext cx="3057379" cy="1455233"/>
          </a:xfrm>
        </p:spPr>
        <p:txBody>
          <a:bodyPr vert="horz" lIns="91440" tIns="45720" rIns="91440" bIns="45720" rtlCol="0" anchor="b">
            <a:normAutofit/>
          </a:bodyPr>
          <a:lstStyle/>
          <a:p>
            <a:pPr algn="ctr"/>
            <a:r>
              <a:rPr lang="en-US" sz="3600" kern="1200" cap="all" spc="300" baseline="0" dirty="0">
                <a:solidFill>
                  <a:schemeClr val="bg2"/>
                </a:solidFill>
                <a:latin typeface="+mj-lt"/>
                <a:ea typeface="+mj-ea"/>
                <a:cs typeface="+mj-cs"/>
              </a:rPr>
              <a:t>Ekman´s model</a:t>
            </a:r>
          </a:p>
        </p:txBody>
      </p:sp>
      <p:pic>
        <p:nvPicPr>
          <p:cNvPr id="4" name="Platshållare för innehåll 3" descr="En bild som visar text, skärmbild, programvara, Webbsida&#10;&#10;Automatiskt genererad beskrivning">
            <a:extLst>
              <a:ext uri="{FF2B5EF4-FFF2-40B4-BE49-F238E27FC236}">
                <a16:creationId xmlns:a16="http://schemas.microsoft.com/office/drawing/2014/main" id="{610736E1-953A-FCFB-649B-DD276CF2B25B}"/>
              </a:ext>
            </a:extLst>
          </p:cNvPr>
          <p:cNvPicPr>
            <a:picLocks noGrp="1" noChangeAspect="1"/>
          </p:cNvPicPr>
          <p:nvPr>
            <p:ph idx="1"/>
          </p:nvPr>
        </p:nvPicPr>
        <p:blipFill rotWithShape="1">
          <a:blip r:embed="rId3"/>
          <a:srcRect l="35548" t="25533" r="39154" b="27092"/>
          <a:stretch/>
        </p:blipFill>
        <p:spPr bwMode="auto">
          <a:xfrm>
            <a:off x="5732890" y="685801"/>
            <a:ext cx="5450619" cy="5486399"/>
          </a:xfrm>
          <a:prstGeom prst="rect">
            <a:avLst/>
          </a:prstGeom>
          <a:extLst>
            <a:ext uri="{53640926-AAD7-44D8-BBD7-CCE9431645EC}">
              <a14:shadowObscured xmlns:a14="http://schemas.microsoft.com/office/drawing/2010/main"/>
            </a:ext>
          </a:extLst>
        </p:spPr>
      </p:pic>
      <p:pic>
        <p:nvPicPr>
          <p:cNvPr id="1026" name="Picture 2" descr="Inger Ekman summerar sin tid som centrumföreståndare för Centrum för  personcentrerad vård GPCC | Göteborgs universitet">
            <a:extLst>
              <a:ext uri="{FF2B5EF4-FFF2-40B4-BE49-F238E27FC236}">
                <a16:creationId xmlns:a16="http://schemas.microsoft.com/office/drawing/2014/main" id="{05A44113-DCB6-7B3D-4F4E-0B76DD8E55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818" y="2343027"/>
            <a:ext cx="2904022" cy="4009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594546"/>
      </p:ext>
    </p:extLst>
  </p:cSld>
  <p:clrMapOvr>
    <a:masterClrMapping/>
  </p:clrMapOvr>
  <mc:AlternateContent xmlns:mc="http://schemas.openxmlformats.org/markup-compatibility/2006" xmlns:p14="http://schemas.microsoft.com/office/powerpoint/2010/main">
    <mc:Choice Requires="p14">
      <p:transition spd="slow" p14:dur="2000" advTm="24606"/>
    </mc:Choice>
    <mc:Fallback xmlns="">
      <p:transition spd="slow" advTm="2460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7C478F1-26B5-44C9-823B-523B85B112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337CC61-9E93-4D80-9F1C-12CE9A0C0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625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425F7855-1B45-20FB-E7F1-DFA9362038F7}"/>
              </a:ext>
            </a:extLst>
          </p:cNvPr>
          <p:cNvSpPr>
            <a:spLocks noGrp="1"/>
          </p:cNvSpPr>
          <p:nvPr>
            <p:ph type="title"/>
          </p:nvPr>
        </p:nvSpPr>
        <p:spPr>
          <a:xfrm>
            <a:off x="862818" y="685801"/>
            <a:ext cx="3057379" cy="3046228"/>
          </a:xfrm>
        </p:spPr>
        <p:txBody>
          <a:bodyPr vert="horz" lIns="91440" tIns="45720" rIns="91440" bIns="45720" rtlCol="0" anchor="b">
            <a:normAutofit/>
          </a:bodyPr>
          <a:lstStyle/>
          <a:p>
            <a:pPr algn="ctr"/>
            <a:r>
              <a:rPr lang="en-US" sz="3600" kern="1200" cap="all" spc="300" baseline="0">
                <a:solidFill>
                  <a:schemeClr val="bg2"/>
                </a:solidFill>
                <a:latin typeface="+mj-lt"/>
                <a:ea typeface="+mj-ea"/>
                <a:cs typeface="+mj-cs"/>
              </a:rPr>
              <a:t>The story </a:t>
            </a:r>
          </a:p>
        </p:txBody>
      </p:sp>
      <p:pic>
        <p:nvPicPr>
          <p:cNvPr id="4" name="Platshållare för innehåll 3" descr="En bild som visar text, skärmbild, programvara, Datorikon&#10;&#10;Automatiskt genererad beskrivning">
            <a:extLst>
              <a:ext uri="{FF2B5EF4-FFF2-40B4-BE49-F238E27FC236}">
                <a16:creationId xmlns:a16="http://schemas.microsoft.com/office/drawing/2014/main" id="{A91CB29C-2E7F-BF80-29F7-687A3DDDA85D}"/>
              </a:ext>
            </a:extLst>
          </p:cNvPr>
          <p:cNvPicPr>
            <a:picLocks noGrp="1" noChangeAspect="1"/>
          </p:cNvPicPr>
          <p:nvPr>
            <p:ph idx="1"/>
          </p:nvPr>
        </p:nvPicPr>
        <p:blipFill rotWithShape="1">
          <a:blip r:embed="rId3"/>
          <a:srcRect l="35384" t="42760" r="39484" b="9557"/>
          <a:stretch/>
        </p:blipFill>
        <p:spPr bwMode="auto">
          <a:xfrm>
            <a:off x="5768262" y="685801"/>
            <a:ext cx="5379875" cy="5486399"/>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2579441142"/>
      </p:ext>
    </p:extLst>
  </p:cSld>
  <p:clrMapOvr>
    <a:masterClrMapping/>
  </p:clrMapOvr>
  <mc:AlternateContent xmlns:mc="http://schemas.openxmlformats.org/markup-compatibility/2006" xmlns:p14="http://schemas.microsoft.com/office/powerpoint/2010/main">
    <mc:Choice Requires="p14">
      <p:transition spd="slow" p14:dur="2000" advTm="6389"/>
    </mc:Choice>
    <mc:Fallback xmlns="">
      <p:transition spd="slow" advTm="638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Rubrik 1">
            <a:extLst>
              <a:ext uri="{FF2B5EF4-FFF2-40B4-BE49-F238E27FC236}">
                <a16:creationId xmlns:a16="http://schemas.microsoft.com/office/drawing/2014/main" id="{425F7855-1B45-20FB-E7F1-DFA9362038F7}"/>
              </a:ext>
            </a:extLst>
          </p:cNvPr>
          <p:cNvSpPr>
            <a:spLocks noGrp="1"/>
          </p:cNvSpPr>
          <p:nvPr>
            <p:ph type="title"/>
          </p:nvPr>
        </p:nvSpPr>
        <p:spPr>
          <a:xfrm>
            <a:off x="1197553" y="1010097"/>
            <a:ext cx="9660948" cy="1010088"/>
          </a:xfrm>
        </p:spPr>
        <p:txBody>
          <a:bodyPr anchor="b">
            <a:normAutofit/>
          </a:bodyPr>
          <a:lstStyle/>
          <a:p>
            <a:pPr algn="ctr"/>
            <a:r>
              <a:rPr lang="en-US"/>
              <a:t>The story – Time for the meeting</a:t>
            </a:r>
            <a:endParaRPr lang="sv-SE" dirty="0"/>
          </a:p>
        </p:txBody>
      </p:sp>
      <p:sp>
        <p:nvSpPr>
          <p:cNvPr id="3" name="Platshållare för innehåll 2">
            <a:extLst>
              <a:ext uri="{FF2B5EF4-FFF2-40B4-BE49-F238E27FC236}">
                <a16:creationId xmlns:a16="http://schemas.microsoft.com/office/drawing/2014/main" id="{34F20CD8-1C22-4110-2864-F09B69B23055}"/>
              </a:ext>
            </a:extLst>
          </p:cNvPr>
          <p:cNvSpPr>
            <a:spLocks noGrp="1"/>
          </p:cNvSpPr>
          <p:nvPr>
            <p:ph idx="1"/>
          </p:nvPr>
        </p:nvSpPr>
        <p:spPr>
          <a:xfrm>
            <a:off x="1371600" y="2206257"/>
            <a:ext cx="9486901" cy="3540642"/>
          </a:xfrm>
        </p:spPr>
        <p:txBody>
          <a:bodyPr>
            <a:normAutofit/>
          </a:bodyPr>
          <a:lstStyle/>
          <a:p>
            <a:pPr>
              <a:buFont typeface="Wingdings" panose="05000000000000000000" pitchFamily="2" charset="2"/>
              <a:buChar char="§"/>
            </a:pPr>
            <a:endParaRPr lang="sv-SE">
              <a:sym typeface="Wingdings" panose="05000000000000000000" pitchFamily="2" charset="2"/>
            </a:endParaRPr>
          </a:p>
          <a:p>
            <a:pPr>
              <a:buFont typeface="Wingdings" panose="05000000000000000000" pitchFamily="2" charset="2"/>
              <a:buChar char="§"/>
            </a:pPr>
            <a:endParaRPr lang="en-US" sz="2400" dirty="0">
              <a:effectLst/>
              <a:latin typeface="Calibri Light" panose="020F0302020204030204" pitchFamily="34" charset="0"/>
              <a:ea typeface="Calibri" panose="020F0502020204030204" pitchFamily="34" charset="0"/>
              <a:cs typeface="Calibri Light" panose="020F0302020204030204" pitchFamily="34" charset="0"/>
            </a:endParaRPr>
          </a:p>
        </p:txBody>
      </p:sp>
      <p:pic>
        <p:nvPicPr>
          <p:cNvPr id="2050" name="Picture 2" descr="Kostnadsfria Kostnadsfri bild av antik, band, berättelse Stock foto">
            <a:extLst>
              <a:ext uri="{FF2B5EF4-FFF2-40B4-BE49-F238E27FC236}">
                <a16:creationId xmlns:a16="http://schemas.microsoft.com/office/drawing/2014/main" id="{DF0F7E18-ADF5-FE5E-4A95-BAB5432A76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7370" y="2390665"/>
            <a:ext cx="5182719" cy="31718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ostnadsfria Kostnadsfri bild av analysera, anonym, ansiktslösa Stock foto">
            <a:extLst>
              <a:ext uri="{FF2B5EF4-FFF2-40B4-BE49-F238E27FC236}">
                <a16:creationId xmlns:a16="http://schemas.microsoft.com/office/drawing/2014/main" id="{CAF16A19-C0BE-4AE5-8FD0-F6EA60BAA7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911" y="2390665"/>
            <a:ext cx="4762500" cy="317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148873"/>
      </p:ext>
    </p:extLst>
  </p:cSld>
  <p:clrMapOvr>
    <a:masterClrMapping/>
  </p:clrMapOvr>
  <mc:AlternateContent xmlns:mc="http://schemas.openxmlformats.org/markup-compatibility/2006" xmlns:p14="http://schemas.microsoft.com/office/powerpoint/2010/main">
    <mc:Choice Requires="p14">
      <p:transition spd="slow" p14:dur="2000" advTm="121289"/>
    </mc:Choice>
    <mc:Fallback xmlns="">
      <p:transition spd="slow" advTm="12128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Rubrik 1">
            <a:extLst>
              <a:ext uri="{FF2B5EF4-FFF2-40B4-BE49-F238E27FC236}">
                <a16:creationId xmlns:a16="http://schemas.microsoft.com/office/drawing/2014/main" id="{425F7855-1B45-20FB-E7F1-DFA9362038F7}"/>
              </a:ext>
            </a:extLst>
          </p:cNvPr>
          <p:cNvSpPr>
            <a:spLocks noGrp="1"/>
          </p:cNvSpPr>
          <p:nvPr>
            <p:ph type="title"/>
          </p:nvPr>
        </p:nvSpPr>
        <p:spPr>
          <a:xfrm>
            <a:off x="1197553" y="1010097"/>
            <a:ext cx="9660948" cy="1010088"/>
          </a:xfrm>
        </p:spPr>
        <p:txBody>
          <a:bodyPr anchor="b">
            <a:normAutofit/>
          </a:bodyPr>
          <a:lstStyle/>
          <a:p>
            <a:pPr algn="ctr"/>
            <a:r>
              <a:rPr lang="sv-SE" dirty="0" err="1"/>
              <a:t>Create</a:t>
            </a:r>
            <a:r>
              <a:rPr lang="sv-SE" dirty="0"/>
              <a:t> </a:t>
            </a:r>
            <a:r>
              <a:rPr lang="sv-SE" dirty="0" err="1"/>
              <a:t>meaning</a:t>
            </a:r>
            <a:r>
              <a:rPr lang="sv-SE" dirty="0"/>
              <a:t> and </a:t>
            </a:r>
            <a:r>
              <a:rPr lang="sv-SE" dirty="0" err="1"/>
              <a:t>context</a:t>
            </a:r>
            <a:endParaRPr lang="sv-SE" dirty="0"/>
          </a:p>
        </p:txBody>
      </p:sp>
      <p:sp>
        <p:nvSpPr>
          <p:cNvPr id="3" name="Platshållare för innehåll 2">
            <a:extLst>
              <a:ext uri="{FF2B5EF4-FFF2-40B4-BE49-F238E27FC236}">
                <a16:creationId xmlns:a16="http://schemas.microsoft.com/office/drawing/2014/main" id="{34F20CD8-1C22-4110-2864-F09B69B23055}"/>
              </a:ext>
            </a:extLst>
          </p:cNvPr>
          <p:cNvSpPr>
            <a:spLocks noGrp="1"/>
          </p:cNvSpPr>
          <p:nvPr>
            <p:ph idx="1"/>
          </p:nvPr>
        </p:nvSpPr>
        <p:spPr>
          <a:xfrm>
            <a:off x="1371600" y="2206257"/>
            <a:ext cx="9486901" cy="3540642"/>
          </a:xfrm>
        </p:spPr>
        <p:txBody>
          <a:bodyPr>
            <a:normAutofit/>
          </a:bodyPr>
          <a:lstStyle/>
          <a:p>
            <a:pPr>
              <a:buFont typeface="Wingdings" panose="05000000000000000000" pitchFamily="2" charset="2"/>
              <a:buChar char="§"/>
            </a:pPr>
            <a:endParaRPr lang="sv-SE" dirty="0">
              <a:sym typeface="Wingdings" panose="05000000000000000000" pitchFamily="2" charset="2"/>
            </a:endParaRPr>
          </a:p>
          <a:p>
            <a:pPr>
              <a:buFont typeface="Wingdings" panose="05000000000000000000" pitchFamily="2" charset="2"/>
              <a:buChar char="§"/>
            </a:pPr>
            <a:endParaRPr lang="en-US" sz="2400" dirty="0">
              <a:effectLst/>
              <a:latin typeface="Calibri Light" panose="020F0302020204030204" pitchFamily="34" charset="0"/>
              <a:ea typeface="Calibri" panose="020F0502020204030204" pitchFamily="34" charset="0"/>
              <a:cs typeface="Calibri Light" panose="020F0302020204030204" pitchFamily="34" charset="0"/>
            </a:endParaRPr>
          </a:p>
        </p:txBody>
      </p:sp>
      <p:pic>
        <p:nvPicPr>
          <p:cNvPr id="3074" name="Picture 2" descr="Kostnadsfria Kostnadsfri bild av afrikansk amerikan kvinna, afroamerikansk man, bokad tid Stock foto">
            <a:extLst>
              <a:ext uri="{FF2B5EF4-FFF2-40B4-BE49-F238E27FC236}">
                <a16:creationId xmlns:a16="http://schemas.microsoft.com/office/drawing/2014/main" id="{6603A91B-023C-84DD-75DF-923D79C160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599" y="2158746"/>
            <a:ext cx="2388779" cy="358316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ostnadsfria Kostnadsfri bild av analysera, anonym, ansiktslösa Stock foto">
            <a:extLst>
              <a:ext uri="{FF2B5EF4-FFF2-40B4-BE49-F238E27FC236}">
                <a16:creationId xmlns:a16="http://schemas.microsoft.com/office/drawing/2014/main" id="{E47941AD-7D59-7575-7C95-3245199749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6625" y="2158746"/>
            <a:ext cx="4156850" cy="358320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Kostnadsfria Kostnadsfri bild av ångest, återhämtning, barfota Stock foto">
            <a:extLst>
              <a:ext uri="{FF2B5EF4-FFF2-40B4-BE49-F238E27FC236}">
                <a16:creationId xmlns:a16="http://schemas.microsoft.com/office/drawing/2014/main" id="{0BA91784-E18A-406E-DCFF-49D8190FBF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69722" y="2158746"/>
            <a:ext cx="2388779" cy="3588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116416"/>
      </p:ext>
    </p:extLst>
  </p:cSld>
  <p:clrMapOvr>
    <a:masterClrMapping/>
  </p:clrMapOvr>
  <mc:AlternateContent xmlns:mc="http://schemas.openxmlformats.org/markup-compatibility/2006" xmlns:p14="http://schemas.microsoft.com/office/powerpoint/2010/main">
    <mc:Choice Requires="p14">
      <p:transition spd="slow" p14:dur="2000" advTm="54078"/>
    </mc:Choice>
    <mc:Fallback xmlns="">
      <p:transition spd="slow" advTm="5407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Rubrik 1">
            <a:extLst>
              <a:ext uri="{FF2B5EF4-FFF2-40B4-BE49-F238E27FC236}">
                <a16:creationId xmlns:a16="http://schemas.microsoft.com/office/drawing/2014/main" id="{425F7855-1B45-20FB-E7F1-DFA9362038F7}"/>
              </a:ext>
            </a:extLst>
          </p:cNvPr>
          <p:cNvSpPr>
            <a:spLocks noGrp="1"/>
          </p:cNvSpPr>
          <p:nvPr>
            <p:ph type="title"/>
          </p:nvPr>
        </p:nvSpPr>
        <p:spPr>
          <a:xfrm>
            <a:off x="1197553" y="1010097"/>
            <a:ext cx="9660948" cy="1628172"/>
          </a:xfrm>
        </p:spPr>
        <p:txBody>
          <a:bodyPr anchor="b">
            <a:normAutofit/>
          </a:bodyPr>
          <a:lstStyle/>
          <a:p>
            <a:pPr algn="ctr"/>
            <a:r>
              <a:rPr lang="en-US" dirty="0"/>
              <a:t>The importance of getting to know the person’s resources, driving forces and abilities</a:t>
            </a:r>
            <a:endParaRPr lang="sv-SE" dirty="0"/>
          </a:p>
        </p:txBody>
      </p:sp>
      <p:sp>
        <p:nvSpPr>
          <p:cNvPr id="3" name="Platshållare för innehåll 2">
            <a:extLst>
              <a:ext uri="{FF2B5EF4-FFF2-40B4-BE49-F238E27FC236}">
                <a16:creationId xmlns:a16="http://schemas.microsoft.com/office/drawing/2014/main" id="{34F20CD8-1C22-4110-2864-F09B69B23055}"/>
              </a:ext>
            </a:extLst>
          </p:cNvPr>
          <p:cNvSpPr>
            <a:spLocks noGrp="1"/>
          </p:cNvSpPr>
          <p:nvPr>
            <p:ph idx="1"/>
          </p:nvPr>
        </p:nvSpPr>
        <p:spPr>
          <a:xfrm>
            <a:off x="1371600" y="2307261"/>
            <a:ext cx="9486901" cy="3540642"/>
          </a:xfrm>
        </p:spPr>
        <p:txBody>
          <a:bodyPr>
            <a:normAutofit/>
          </a:bodyPr>
          <a:lstStyle/>
          <a:p>
            <a:pPr algn="ctr">
              <a:buFont typeface="Wingdings" panose="05000000000000000000" pitchFamily="2" charset="2"/>
              <a:buChar char="§"/>
            </a:pPr>
            <a:endParaRPr lang="sv-SE" dirty="0">
              <a:sym typeface="Wingdings" panose="05000000000000000000" pitchFamily="2" charset="2"/>
            </a:endParaRPr>
          </a:p>
          <a:p>
            <a:pPr algn="ctr">
              <a:buFont typeface="Wingdings" panose="05000000000000000000" pitchFamily="2" charset="2"/>
              <a:buChar char="§"/>
            </a:pPr>
            <a:endParaRPr lang="en-US" sz="2400" dirty="0">
              <a:effectLst/>
              <a:latin typeface="Calibri Light" panose="020F0302020204030204" pitchFamily="34" charset="0"/>
              <a:ea typeface="Calibri" panose="020F0502020204030204" pitchFamily="34" charset="0"/>
              <a:cs typeface="Calibri Light" panose="020F0302020204030204" pitchFamily="34" charset="0"/>
            </a:endParaRPr>
          </a:p>
        </p:txBody>
      </p:sp>
      <p:pic>
        <p:nvPicPr>
          <p:cNvPr id="4098" name="Picture 2">
            <a:extLst>
              <a:ext uri="{FF2B5EF4-FFF2-40B4-BE49-F238E27FC236}">
                <a16:creationId xmlns:a16="http://schemas.microsoft.com/office/drawing/2014/main" id="{457F3BF0-6B77-59D8-E1D0-D0111CB05B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3883" y="2826161"/>
            <a:ext cx="4764234" cy="274799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Kostnadsfria Kostnadsfri bild av ansikte, ansiktsuttryck, återhämtning Stock foto">
            <a:extLst>
              <a:ext uri="{FF2B5EF4-FFF2-40B4-BE49-F238E27FC236}">
                <a16:creationId xmlns:a16="http://schemas.microsoft.com/office/drawing/2014/main" id="{D81D7BDB-B2FE-C365-2E6A-424CDCA1A2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9725" y="2826161"/>
            <a:ext cx="1831998" cy="274799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Kostnadsfria Kostnadsfri bild av barn, barnläkare, bebis Stock foto">
            <a:extLst>
              <a:ext uri="{FF2B5EF4-FFF2-40B4-BE49-F238E27FC236}">
                <a16:creationId xmlns:a16="http://schemas.microsoft.com/office/drawing/2014/main" id="{54AB38F2-06D5-47BA-57C2-CBDAD10534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0277" y="2826160"/>
            <a:ext cx="1817333" cy="2725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309462"/>
      </p:ext>
    </p:extLst>
  </p:cSld>
  <p:clrMapOvr>
    <a:masterClrMapping/>
  </p:clrMapOvr>
  <mc:AlternateContent xmlns:mc="http://schemas.openxmlformats.org/markup-compatibility/2006" xmlns:p14="http://schemas.microsoft.com/office/powerpoint/2010/main">
    <mc:Choice Requires="p14">
      <p:transition spd="slow" p14:dur="2000" advTm="19655"/>
    </mc:Choice>
    <mc:Fallback xmlns="">
      <p:transition spd="slow" advTm="1965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DC08E3-BC7B-468A-8ADA-3C0D688068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B174F74-15DB-45F3-BCE0-6428F35D3C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4114800"/>
            <a:ext cx="10820400" cy="20574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66C15D05-8DA5-38AA-F345-E404B049727A}"/>
              </a:ext>
            </a:extLst>
          </p:cNvPr>
          <p:cNvSpPr>
            <a:spLocks noGrp="1"/>
          </p:cNvSpPr>
          <p:nvPr>
            <p:ph type="title"/>
          </p:nvPr>
        </p:nvSpPr>
        <p:spPr>
          <a:xfrm>
            <a:off x="2057400" y="4256369"/>
            <a:ext cx="8115300" cy="1000062"/>
          </a:xfrm>
        </p:spPr>
        <p:txBody>
          <a:bodyPr vert="horz" lIns="91440" tIns="45720" rIns="91440" bIns="45720" rtlCol="0" anchor="b">
            <a:normAutofit/>
          </a:bodyPr>
          <a:lstStyle/>
          <a:p>
            <a:pPr algn="ctr"/>
            <a:r>
              <a:rPr lang="en-US" kern="1200" cap="all" spc="300" baseline="0" dirty="0">
                <a:solidFill>
                  <a:schemeClr val="bg2"/>
                </a:solidFill>
                <a:latin typeface="+mj-lt"/>
                <a:ea typeface="+mj-ea"/>
                <a:cs typeface="+mj-cs"/>
              </a:rPr>
              <a:t>To be enough </a:t>
            </a:r>
          </a:p>
        </p:txBody>
      </p:sp>
      <p:pic>
        <p:nvPicPr>
          <p:cNvPr id="4" name="Picture 2" descr="Kostnadsfria Kostnadsfri bild av komposition, konceptuell, kreativitet Stock foto">
            <a:extLst>
              <a:ext uri="{FF2B5EF4-FFF2-40B4-BE49-F238E27FC236}">
                <a16:creationId xmlns:a16="http://schemas.microsoft.com/office/drawing/2014/main" id="{370DD2CF-62C0-3EA4-643A-55058D71CA60}"/>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5505"/>
          <a:stretch/>
        </p:blipFill>
        <p:spPr bwMode="auto">
          <a:xfrm>
            <a:off x="685800" y="685800"/>
            <a:ext cx="5456816"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Kostnadsfria Kostnadsfri bild av rund, schema, svart och vit bakgrund Stock foto">
            <a:extLst>
              <a:ext uri="{FF2B5EF4-FFF2-40B4-BE49-F238E27FC236}">
                <a16:creationId xmlns:a16="http://schemas.microsoft.com/office/drawing/2014/main" id="{A41D8FBE-1B49-2176-93CA-456A8FE9920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1865" r="2" b="21392"/>
          <a:stretch/>
        </p:blipFill>
        <p:spPr bwMode="auto">
          <a:xfrm>
            <a:off x="6096000" y="685800"/>
            <a:ext cx="54102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001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7C478F1-26B5-44C9-823B-523B85B112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337CC61-9E93-4D80-9F1C-12CE9A0C0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625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425F7855-1B45-20FB-E7F1-DFA9362038F7}"/>
              </a:ext>
            </a:extLst>
          </p:cNvPr>
          <p:cNvSpPr>
            <a:spLocks noGrp="1"/>
          </p:cNvSpPr>
          <p:nvPr>
            <p:ph type="title"/>
          </p:nvPr>
        </p:nvSpPr>
        <p:spPr>
          <a:xfrm>
            <a:off x="434715" y="685801"/>
            <a:ext cx="3867461" cy="3046228"/>
          </a:xfrm>
        </p:spPr>
        <p:txBody>
          <a:bodyPr vert="horz" lIns="91440" tIns="45720" rIns="91440" bIns="45720" rtlCol="0" anchor="b">
            <a:normAutofit/>
          </a:bodyPr>
          <a:lstStyle/>
          <a:p>
            <a:pPr algn="ctr"/>
            <a:r>
              <a:rPr lang="en-US" sz="3600" kern="1200" cap="all" spc="300" baseline="0" dirty="0">
                <a:solidFill>
                  <a:schemeClr val="bg2"/>
                </a:solidFill>
                <a:latin typeface="+mj-lt"/>
                <a:ea typeface="+mj-ea"/>
                <a:cs typeface="+mj-cs"/>
              </a:rPr>
              <a:t>The partnership </a:t>
            </a:r>
          </a:p>
        </p:txBody>
      </p:sp>
      <p:pic>
        <p:nvPicPr>
          <p:cNvPr id="6" name="Platshållare för innehåll 5" descr="En bild som visar text, skärmbild, programvara, Datorikon&#10;&#10;Automatiskt genererad beskrivning">
            <a:extLst>
              <a:ext uri="{FF2B5EF4-FFF2-40B4-BE49-F238E27FC236}">
                <a16:creationId xmlns:a16="http://schemas.microsoft.com/office/drawing/2014/main" id="{5F6C7746-142A-176F-D1DE-72D8C17D52D8}"/>
              </a:ext>
            </a:extLst>
          </p:cNvPr>
          <p:cNvPicPr>
            <a:picLocks noGrp="1" noChangeAspect="1"/>
          </p:cNvPicPr>
          <p:nvPr>
            <p:ph idx="1"/>
          </p:nvPr>
        </p:nvPicPr>
        <p:blipFill rotWithShape="1">
          <a:blip r:embed="rId3"/>
          <a:srcRect l="35218" t="37223" r="39485" b="14787"/>
          <a:stretch/>
        </p:blipFill>
        <p:spPr bwMode="auto">
          <a:xfrm>
            <a:off x="5767924" y="685801"/>
            <a:ext cx="5380551" cy="5486399"/>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3202293843"/>
      </p:ext>
    </p:extLst>
  </p:cSld>
  <p:clrMapOvr>
    <a:masterClrMapping/>
  </p:clrMapOvr>
  <mc:AlternateContent xmlns:mc="http://schemas.openxmlformats.org/markup-compatibility/2006" xmlns:p14="http://schemas.microsoft.com/office/powerpoint/2010/main">
    <mc:Choice Requires="p14">
      <p:transition spd="slow" p14:dur="2000" advTm="19655"/>
    </mc:Choice>
    <mc:Fallback xmlns="">
      <p:transition spd="slow" advTm="19655"/>
    </mc:Fallback>
  </mc:AlternateContent>
</p:sld>
</file>

<file path=ppt/theme/theme1.xml><?xml version="1.0" encoding="utf-8"?>
<a:theme xmlns:a="http://schemas.openxmlformats.org/drawingml/2006/main" name="ClassicFrameVTI">
  <a:themeElements>
    <a:clrScheme name="Custom 22">
      <a:dk1>
        <a:sysClr val="windowText" lastClr="000000"/>
      </a:dk1>
      <a:lt1>
        <a:sysClr val="window" lastClr="FFFFFF"/>
      </a:lt1>
      <a:dk2>
        <a:srgbClr val="293737"/>
      </a:dk2>
      <a:lt2>
        <a:srgbClr val="EEF2F0"/>
      </a:lt2>
      <a:accent1>
        <a:srgbClr val="749090"/>
      </a:accent1>
      <a:accent2>
        <a:srgbClr val="A5A5A5"/>
      </a:accent2>
      <a:accent3>
        <a:srgbClr val="91A39B"/>
      </a:accent3>
      <a:accent4>
        <a:srgbClr val="A9A698"/>
      </a:accent4>
      <a:accent5>
        <a:srgbClr val="A2A79A"/>
      </a:accent5>
      <a:accent6>
        <a:srgbClr val="897F65"/>
      </a:accent6>
      <a:hlink>
        <a:srgbClr val="92872F"/>
      </a:hlink>
      <a:folHlink>
        <a:srgbClr val="AB73A9"/>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798</TotalTime>
  <Words>2438</Words>
  <Application>Microsoft Office PowerPoint</Application>
  <PresentationFormat>Bredbild</PresentationFormat>
  <Paragraphs>81</Paragraphs>
  <Slides>21</Slides>
  <Notes>20</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21</vt:i4>
      </vt:variant>
    </vt:vector>
  </HeadingPairs>
  <TitlesOfParts>
    <vt:vector size="28" baseType="lpstr">
      <vt:lpstr>Arial</vt:lpstr>
      <vt:lpstr>Calibri</vt:lpstr>
      <vt:lpstr>Calibri Light</vt:lpstr>
      <vt:lpstr>Gill Sans MT</vt:lpstr>
      <vt:lpstr>Goudy Old Style</vt:lpstr>
      <vt:lpstr>Wingdings</vt:lpstr>
      <vt:lpstr>ClassicFrameVTI</vt:lpstr>
      <vt:lpstr>PERSON-CENTERED CARE  ekman   </vt:lpstr>
      <vt:lpstr>INTENDED LEARNING OUTCOMES</vt:lpstr>
      <vt:lpstr>Ekman´s model</vt:lpstr>
      <vt:lpstr>The story </vt:lpstr>
      <vt:lpstr>The story – Time for the meeting</vt:lpstr>
      <vt:lpstr>Create meaning and context</vt:lpstr>
      <vt:lpstr>The importance of getting to know the person’s resources, driving forces and abilities</vt:lpstr>
      <vt:lpstr>To be enough </vt:lpstr>
      <vt:lpstr>The partnership </vt:lpstr>
      <vt:lpstr>Real teamwork</vt:lpstr>
      <vt:lpstr>The collective knowledge of the team – a partnership </vt:lpstr>
      <vt:lpstr>Asymmetric encounters – patient authority and disadvantage</vt:lpstr>
      <vt:lpstr>Challenges in the partnership </vt:lpstr>
      <vt:lpstr>Seamless care</vt:lpstr>
      <vt:lpstr>The documentation </vt:lpstr>
      <vt:lpstr>Personal plan for context</vt:lpstr>
      <vt:lpstr>A consolidated documentation </vt:lpstr>
      <vt:lpstr>The agreement</vt:lpstr>
      <vt:lpstr>Why is a personal plan needed? </vt:lpstr>
      <vt:lpstr>Some ideas on how to create a personal plan</vt:lpstr>
      <vt:lpstr>Thank you for listening!</vt:lpstr>
    </vt:vector>
  </TitlesOfParts>
  <Company>H?gskolan Kristianstad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PERSON-CENTERED CARE  what the presentation is about</dc:title>
  <dc:creator>Emma Edberg Matei</dc:creator>
  <cp:lastModifiedBy>Emma Edberg Matei</cp:lastModifiedBy>
  <cp:revision>22</cp:revision>
  <dcterms:created xsi:type="dcterms:W3CDTF">2022-12-11T16:13:01Z</dcterms:created>
  <dcterms:modified xsi:type="dcterms:W3CDTF">2023-11-07T08:17:33Z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144ccec-98ca-4847-b090-103d5c6592f4_Enabled">
    <vt:lpwstr>true</vt:lpwstr>
  </property>
  <property fmtid="{D5CDD505-2E9C-101B-9397-08002B2CF9AE}" pid="3" name="MSIP_Label_9144ccec-98ca-4847-b090-103d5c6592f4_SetDate">
    <vt:lpwstr>2022-12-11T16:13:02Z</vt:lpwstr>
  </property>
  <property fmtid="{D5CDD505-2E9C-101B-9397-08002B2CF9AE}" pid="4" name="MSIP_Label_9144ccec-98ca-4847-b090-103d5c6592f4_Method">
    <vt:lpwstr>Standard</vt:lpwstr>
  </property>
  <property fmtid="{D5CDD505-2E9C-101B-9397-08002B2CF9AE}" pid="5" name="MSIP_Label_9144ccec-98ca-4847-b090-103d5c6592f4_Name">
    <vt:lpwstr>Information class 1</vt:lpwstr>
  </property>
  <property fmtid="{D5CDD505-2E9C-101B-9397-08002B2CF9AE}" pid="6" name="MSIP_Label_9144ccec-98ca-4847-b090-103d5c6592f4_SiteId">
    <vt:lpwstr>fb665cd7-b4b7-4578-8a42-29ff69176bdf</vt:lpwstr>
  </property>
  <property fmtid="{D5CDD505-2E9C-101B-9397-08002B2CF9AE}" pid="7" name="MSIP_Label_9144ccec-98ca-4847-b090-103d5c6592f4_ActionId">
    <vt:lpwstr>721c7930-584d-4c14-a89d-e9ba0372e23f</vt:lpwstr>
  </property>
  <property fmtid="{D5CDD505-2E9C-101B-9397-08002B2CF9AE}" pid="8" name="MSIP_Label_9144ccec-98ca-4847-b090-103d5c6592f4_ContentBits">
    <vt:lpwstr>0</vt:lpwstr>
  </property>
</Properties>
</file>