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7"/>
  </p:notesMasterIdLst>
  <p:sldIdLst>
    <p:sldId id="256" r:id="rId2"/>
    <p:sldId id="257" r:id="rId3"/>
    <p:sldId id="362" r:id="rId4"/>
    <p:sldId id="363" r:id="rId5"/>
    <p:sldId id="364" r:id="rId6"/>
    <p:sldId id="365" r:id="rId7"/>
    <p:sldId id="315" r:id="rId8"/>
    <p:sldId id="323" r:id="rId9"/>
    <p:sldId id="324" r:id="rId10"/>
    <p:sldId id="325" r:id="rId11"/>
    <p:sldId id="326" r:id="rId12"/>
    <p:sldId id="327" r:id="rId13"/>
    <p:sldId id="328" r:id="rId14"/>
    <p:sldId id="317" r:id="rId15"/>
    <p:sldId id="329" r:id="rId16"/>
    <p:sldId id="330" r:id="rId17"/>
    <p:sldId id="331" r:id="rId18"/>
    <p:sldId id="318" r:id="rId19"/>
    <p:sldId id="332" r:id="rId20"/>
    <p:sldId id="367" r:id="rId21"/>
    <p:sldId id="368" r:id="rId22"/>
    <p:sldId id="333" r:id="rId23"/>
    <p:sldId id="334" r:id="rId24"/>
    <p:sldId id="335" r:id="rId25"/>
    <p:sldId id="336" r:id="rId26"/>
    <p:sldId id="337" r:id="rId27"/>
    <p:sldId id="338" r:id="rId28"/>
    <p:sldId id="339" r:id="rId29"/>
    <p:sldId id="316" r:id="rId30"/>
    <p:sldId id="341" r:id="rId31"/>
    <p:sldId id="342" r:id="rId32"/>
    <p:sldId id="319" r:id="rId33"/>
    <p:sldId id="343" r:id="rId34"/>
    <p:sldId id="344" r:id="rId35"/>
    <p:sldId id="345" r:id="rId36"/>
    <p:sldId id="346" r:id="rId37"/>
    <p:sldId id="347" r:id="rId38"/>
    <p:sldId id="320" r:id="rId39"/>
    <p:sldId id="348" r:id="rId40"/>
    <p:sldId id="349" r:id="rId41"/>
    <p:sldId id="350" r:id="rId42"/>
    <p:sldId id="351" r:id="rId43"/>
    <p:sldId id="352" r:id="rId44"/>
    <p:sldId id="353" r:id="rId45"/>
    <p:sldId id="354" r:id="rId46"/>
    <p:sldId id="355" r:id="rId47"/>
    <p:sldId id="356" r:id="rId48"/>
    <p:sldId id="357" r:id="rId49"/>
    <p:sldId id="358" r:id="rId50"/>
    <p:sldId id="359" r:id="rId51"/>
    <p:sldId id="360" r:id="rId52"/>
    <p:sldId id="361" r:id="rId53"/>
    <p:sldId id="366" r:id="rId54"/>
    <p:sldId id="291" r:id="rId55"/>
    <p:sldId id="289" r:id="rId56"/>
  </p:sldIdLst>
  <p:sldSz cx="12192000" cy="6858000"/>
  <p:notesSz cx="6858000" cy="9144000"/>
  <p:defaultTextStyle>
    <a:defPPr>
      <a:defRPr lang="en-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29101-E845-A64F-8642-0C1C72E065BB}" v="1" dt="2023-11-08T05:50:42.345"/>
    <p1510:client id="{E54BD8F7-C4C7-450D-8557-CFAAD01CA60E}" v="5" dt="2023-11-08T05:30:04.7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97" autoAdjust="0"/>
    <p:restoredTop sz="94225" autoAdjust="0"/>
  </p:normalViewPr>
  <p:slideViewPr>
    <p:cSldViewPr snapToGrid="0">
      <p:cViewPr varScale="1">
        <p:scale>
          <a:sx n="111" d="100"/>
          <a:sy n="111" d="100"/>
        </p:scale>
        <p:origin x="736" y="20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y Anastasiades" userId="73977e1c-e180-4055-ae90-b545994b8f7a" providerId="ADAL" clId="{21529101-E845-A64F-8642-0C1C72E065BB}"/>
    <pc:docChg chg="custSel modSld">
      <pc:chgData name="Elly Anastasiades" userId="73977e1c-e180-4055-ae90-b545994b8f7a" providerId="ADAL" clId="{21529101-E845-A64F-8642-0C1C72E065BB}" dt="2023-11-08T05:50:45.142" v="2" actId="5793"/>
      <pc:docMkLst>
        <pc:docMk/>
      </pc:docMkLst>
      <pc:sldChg chg="modSp mod">
        <pc:chgData name="Elly Anastasiades" userId="73977e1c-e180-4055-ae90-b545994b8f7a" providerId="ADAL" clId="{21529101-E845-A64F-8642-0C1C72E065BB}" dt="2023-11-08T05:50:45.142" v="2" actId="5793"/>
        <pc:sldMkLst>
          <pc:docMk/>
          <pc:sldMk cId="231484864" sldId="291"/>
        </pc:sldMkLst>
        <pc:spChg chg="mod">
          <ac:chgData name="Elly Anastasiades" userId="73977e1c-e180-4055-ae90-b545994b8f7a" providerId="ADAL" clId="{21529101-E845-A64F-8642-0C1C72E065BB}" dt="2023-11-08T05:50:45.142" v="2" actId="5793"/>
          <ac:spMkLst>
            <pc:docMk/>
            <pc:sldMk cId="231484864" sldId="291"/>
            <ac:spMk id="3" creationId="{B59F0280-63BA-5491-50EA-EB7F47647C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DC2CBF-67C9-40BC-872C-4486B62A4AC6}"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DA6E0-AF54-416B-A35D-0736465983E3}" type="slidenum">
              <a:rPr lang="en-GB" smtClean="0"/>
              <a:t>‹#›</a:t>
            </a:fld>
            <a:endParaRPr lang="en-GB"/>
          </a:p>
        </p:txBody>
      </p:sp>
    </p:spTree>
    <p:extLst>
      <p:ext uri="{BB962C8B-B14F-4D97-AF65-F5344CB8AC3E}">
        <p14:creationId xmlns:p14="http://schemas.microsoft.com/office/powerpoint/2010/main" val="600684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a:t>
            </a:fld>
            <a:endParaRPr lang="en-GB"/>
          </a:p>
        </p:txBody>
      </p:sp>
    </p:spTree>
    <p:extLst>
      <p:ext uri="{BB962C8B-B14F-4D97-AF65-F5344CB8AC3E}">
        <p14:creationId xmlns:p14="http://schemas.microsoft.com/office/powerpoint/2010/main" val="3740763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2</a:t>
            </a:fld>
            <a:endParaRPr lang="en-GB"/>
          </a:p>
        </p:txBody>
      </p:sp>
    </p:spTree>
    <p:extLst>
      <p:ext uri="{BB962C8B-B14F-4D97-AF65-F5344CB8AC3E}">
        <p14:creationId xmlns:p14="http://schemas.microsoft.com/office/powerpoint/2010/main" val="3679020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19</a:t>
            </a:fld>
            <a:endParaRPr lang="en-GB"/>
          </a:p>
        </p:txBody>
      </p:sp>
    </p:spTree>
    <p:extLst>
      <p:ext uri="{BB962C8B-B14F-4D97-AF65-F5344CB8AC3E}">
        <p14:creationId xmlns:p14="http://schemas.microsoft.com/office/powerpoint/2010/main" val="2270384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20</a:t>
            </a:fld>
            <a:endParaRPr lang="en-GB"/>
          </a:p>
        </p:txBody>
      </p:sp>
    </p:spTree>
    <p:extLst>
      <p:ext uri="{BB962C8B-B14F-4D97-AF65-F5344CB8AC3E}">
        <p14:creationId xmlns:p14="http://schemas.microsoft.com/office/powerpoint/2010/main" val="3117596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29</a:t>
            </a:fld>
            <a:endParaRPr lang="en-GB"/>
          </a:p>
        </p:txBody>
      </p:sp>
    </p:spTree>
    <p:extLst>
      <p:ext uri="{BB962C8B-B14F-4D97-AF65-F5344CB8AC3E}">
        <p14:creationId xmlns:p14="http://schemas.microsoft.com/office/powerpoint/2010/main" val="3843450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30</a:t>
            </a:fld>
            <a:endParaRPr lang="en-GB"/>
          </a:p>
        </p:txBody>
      </p:sp>
    </p:spTree>
    <p:extLst>
      <p:ext uri="{BB962C8B-B14F-4D97-AF65-F5344CB8AC3E}">
        <p14:creationId xmlns:p14="http://schemas.microsoft.com/office/powerpoint/2010/main" val="3801094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31</a:t>
            </a:fld>
            <a:endParaRPr lang="en-GB"/>
          </a:p>
        </p:txBody>
      </p:sp>
    </p:spTree>
    <p:extLst>
      <p:ext uri="{BB962C8B-B14F-4D97-AF65-F5344CB8AC3E}">
        <p14:creationId xmlns:p14="http://schemas.microsoft.com/office/powerpoint/2010/main" val="1350023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36</a:t>
            </a:fld>
            <a:endParaRPr lang="en-GB"/>
          </a:p>
        </p:txBody>
      </p:sp>
    </p:spTree>
    <p:extLst>
      <p:ext uri="{BB962C8B-B14F-4D97-AF65-F5344CB8AC3E}">
        <p14:creationId xmlns:p14="http://schemas.microsoft.com/office/powerpoint/2010/main" val="4114066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37</a:t>
            </a:fld>
            <a:endParaRPr lang="en-GB"/>
          </a:p>
        </p:txBody>
      </p:sp>
    </p:spTree>
    <p:extLst>
      <p:ext uri="{BB962C8B-B14F-4D97-AF65-F5344CB8AC3E}">
        <p14:creationId xmlns:p14="http://schemas.microsoft.com/office/powerpoint/2010/main" val="1114401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39</a:t>
            </a:fld>
            <a:endParaRPr lang="en-GB"/>
          </a:p>
        </p:txBody>
      </p:sp>
    </p:spTree>
    <p:extLst>
      <p:ext uri="{BB962C8B-B14F-4D97-AF65-F5344CB8AC3E}">
        <p14:creationId xmlns:p14="http://schemas.microsoft.com/office/powerpoint/2010/main" val="3071743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40</a:t>
            </a:fld>
            <a:endParaRPr lang="en-GB"/>
          </a:p>
        </p:txBody>
      </p:sp>
    </p:spTree>
    <p:extLst>
      <p:ext uri="{BB962C8B-B14F-4D97-AF65-F5344CB8AC3E}">
        <p14:creationId xmlns:p14="http://schemas.microsoft.com/office/powerpoint/2010/main" val="2130048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179D-E8E9-E3EA-35D5-600D208EC1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SE"/>
          </a:p>
        </p:txBody>
      </p:sp>
      <p:sp>
        <p:nvSpPr>
          <p:cNvPr id="3" name="Subtitle 2">
            <a:extLst>
              <a:ext uri="{FF2B5EF4-FFF2-40B4-BE49-F238E27FC236}">
                <a16:creationId xmlns:a16="http://schemas.microsoft.com/office/drawing/2014/main" id="{75B89B85-DB29-8CD7-3AAE-0C7D8A02AC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SE"/>
          </a:p>
        </p:txBody>
      </p:sp>
    </p:spTree>
    <p:extLst>
      <p:ext uri="{BB962C8B-B14F-4D97-AF65-F5344CB8AC3E}">
        <p14:creationId xmlns:p14="http://schemas.microsoft.com/office/powerpoint/2010/main" val="1845764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F669-B068-836D-61D4-2A4838C78116}"/>
              </a:ext>
            </a:extLst>
          </p:cNvPr>
          <p:cNvSpPr>
            <a:spLocks noGrp="1"/>
          </p:cNvSpPr>
          <p:nvPr>
            <p:ph type="title"/>
          </p:nvPr>
        </p:nvSpPr>
        <p:spPr>
          <a:xfrm>
            <a:off x="838200" y="365125"/>
            <a:ext cx="10515600" cy="874395"/>
          </a:xfrm>
        </p:spPr>
        <p:txBody>
          <a:bodyPr/>
          <a:lstStyle>
            <a:lvl1pPr algn="ctr">
              <a:defRPr b="1"/>
            </a:lvl1pPr>
          </a:lstStyle>
          <a:p>
            <a:r>
              <a:rPr lang="en-GB" dirty="0"/>
              <a:t>Click to edit Master title style</a:t>
            </a:r>
            <a:endParaRPr lang="en-SE" dirty="0"/>
          </a:p>
        </p:txBody>
      </p:sp>
      <p:sp>
        <p:nvSpPr>
          <p:cNvPr id="3" name="Content Placeholder 2">
            <a:extLst>
              <a:ext uri="{FF2B5EF4-FFF2-40B4-BE49-F238E27FC236}">
                <a16:creationId xmlns:a16="http://schemas.microsoft.com/office/drawing/2014/main" id="{5F185C74-0254-0336-1B45-B061659A5D01}"/>
              </a:ext>
            </a:extLst>
          </p:cNvPr>
          <p:cNvSpPr>
            <a:spLocks noGrp="1"/>
          </p:cNvSpPr>
          <p:nvPr>
            <p:ph idx="1"/>
          </p:nvPr>
        </p:nvSpPr>
        <p:spPr>
          <a:xfrm>
            <a:off x="838200" y="1371600"/>
            <a:ext cx="10515600" cy="4805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Tree>
    <p:extLst>
      <p:ext uri="{BB962C8B-B14F-4D97-AF65-F5344CB8AC3E}">
        <p14:creationId xmlns:p14="http://schemas.microsoft.com/office/powerpoint/2010/main" val="3250598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3096-5530-0861-0508-3A56D9D707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SE"/>
          </a:p>
        </p:txBody>
      </p:sp>
      <p:sp>
        <p:nvSpPr>
          <p:cNvPr id="3" name="Text Placeholder 2">
            <a:extLst>
              <a:ext uri="{FF2B5EF4-FFF2-40B4-BE49-F238E27FC236}">
                <a16:creationId xmlns:a16="http://schemas.microsoft.com/office/drawing/2014/main" id="{419DF0C6-F634-D4EC-8A3D-15565EF7AC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384711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E2962-CBB6-A5E1-9616-80A8151266CD}"/>
              </a:ext>
            </a:extLst>
          </p:cNvPr>
          <p:cNvSpPr>
            <a:spLocks noGrp="1"/>
          </p:cNvSpPr>
          <p:nvPr>
            <p:ph type="title"/>
          </p:nvPr>
        </p:nvSpPr>
        <p:spPr>
          <a:xfrm>
            <a:off x="838200" y="365125"/>
            <a:ext cx="10515600" cy="742315"/>
          </a:xfrm>
        </p:spPr>
        <p:txBody>
          <a:bodyPr/>
          <a:lstStyle/>
          <a:p>
            <a:r>
              <a:rPr lang="en-GB"/>
              <a:t>Click to edit Master title style</a:t>
            </a:r>
            <a:endParaRPr lang="en-SE"/>
          </a:p>
        </p:txBody>
      </p:sp>
      <p:sp>
        <p:nvSpPr>
          <p:cNvPr id="3" name="Content Placeholder 2">
            <a:extLst>
              <a:ext uri="{FF2B5EF4-FFF2-40B4-BE49-F238E27FC236}">
                <a16:creationId xmlns:a16="http://schemas.microsoft.com/office/drawing/2014/main" id="{BBA233BE-4880-12D2-FA56-FC85E6CFDFED}"/>
              </a:ext>
            </a:extLst>
          </p:cNvPr>
          <p:cNvSpPr>
            <a:spLocks noGrp="1"/>
          </p:cNvSpPr>
          <p:nvPr>
            <p:ph sz="half" idx="1"/>
          </p:nvPr>
        </p:nvSpPr>
        <p:spPr>
          <a:xfrm>
            <a:off x="838200" y="1361440"/>
            <a:ext cx="5181600" cy="481552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SE" dirty="0"/>
          </a:p>
        </p:txBody>
      </p:sp>
      <p:sp>
        <p:nvSpPr>
          <p:cNvPr id="4" name="Content Placeholder 3">
            <a:extLst>
              <a:ext uri="{FF2B5EF4-FFF2-40B4-BE49-F238E27FC236}">
                <a16:creationId xmlns:a16="http://schemas.microsoft.com/office/drawing/2014/main" id="{81BBFA12-D6DF-9E5F-5131-F67A929604E3}"/>
              </a:ext>
            </a:extLst>
          </p:cNvPr>
          <p:cNvSpPr>
            <a:spLocks noGrp="1"/>
          </p:cNvSpPr>
          <p:nvPr>
            <p:ph sz="half" idx="2"/>
          </p:nvPr>
        </p:nvSpPr>
        <p:spPr>
          <a:xfrm>
            <a:off x="6172200" y="1361440"/>
            <a:ext cx="5181600" cy="481552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SE" dirty="0"/>
          </a:p>
        </p:txBody>
      </p:sp>
    </p:spTree>
    <p:extLst>
      <p:ext uri="{BB962C8B-B14F-4D97-AF65-F5344CB8AC3E}">
        <p14:creationId xmlns:p14="http://schemas.microsoft.com/office/powerpoint/2010/main" val="1232968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BA29-5628-36A3-2761-0E7FC6E0810C}"/>
              </a:ext>
            </a:extLst>
          </p:cNvPr>
          <p:cNvSpPr>
            <a:spLocks noGrp="1"/>
          </p:cNvSpPr>
          <p:nvPr>
            <p:ph type="title"/>
          </p:nvPr>
        </p:nvSpPr>
        <p:spPr>
          <a:xfrm>
            <a:off x="839788" y="365125"/>
            <a:ext cx="10515600" cy="1325563"/>
          </a:xfrm>
        </p:spPr>
        <p:txBody>
          <a:bodyPr/>
          <a:lstStyle/>
          <a:p>
            <a:r>
              <a:rPr lang="en-GB"/>
              <a:t>Click to edit Master title style</a:t>
            </a:r>
            <a:endParaRPr lang="en-SE"/>
          </a:p>
        </p:txBody>
      </p:sp>
      <p:sp>
        <p:nvSpPr>
          <p:cNvPr id="3" name="Text Placeholder 2">
            <a:extLst>
              <a:ext uri="{FF2B5EF4-FFF2-40B4-BE49-F238E27FC236}">
                <a16:creationId xmlns:a16="http://schemas.microsoft.com/office/drawing/2014/main" id="{CC3A6EB6-804D-D929-87AC-F81224EEE2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7CE9EE-D558-A4DF-6E49-AF196192C3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5" name="Text Placeholder 4">
            <a:extLst>
              <a:ext uri="{FF2B5EF4-FFF2-40B4-BE49-F238E27FC236}">
                <a16:creationId xmlns:a16="http://schemas.microsoft.com/office/drawing/2014/main" id="{A22AEEF9-3009-ECFE-1246-06D673405B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1157B5-6FB0-0FE1-6228-F1997AF071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7" name="Date Placeholder 6">
            <a:extLst>
              <a:ext uri="{FF2B5EF4-FFF2-40B4-BE49-F238E27FC236}">
                <a16:creationId xmlns:a16="http://schemas.microsoft.com/office/drawing/2014/main" id="{C7B02BFE-CF35-6592-404A-0E1600F125B6}"/>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8" name="Footer Placeholder 7">
            <a:extLst>
              <a:ext uri="{FF2B5EF4-FFF2-40B4-BE49-F238E27FC236}">
                <a16:creationId xmlns:a16="http://schemas.microsoft.com/office/drawing/2014/main" id="{D8A930C2-AFB0-D70C-A7DB-0AFAFEE480A6}"/>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9" name="Slide Number Placeholder 8">
            <a:extLst>
              <a:ext uri="{FF2B5EF4-FFF2-40B4-BE49-F238E27FC236}">
                <a16:creationId xmlns:a16="http://schemas.microsoft.com/office/drawing/2014/main" id="{4DB32882-E567-3516-777B-1FB7A5BDB735}"/>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2960400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88BB7-0C64-AC13-8355-4B321CB049D3}"/>
              </a:ext>
            </a:extLst>
          </p:cNvPr>
          <p:cNvSpPr>
            <a:spLocks noGrp="1"/>
          </p:cNvSpPr>
          <p:nvPr>
            <p:ph type="title"/>
          </p:nvPr>
        </p:nvSpPr>
        <p:spPr/>
        <p:txBody>
          <a:bodyPr/>
          <a:lstStyle/>
          <a:p>
            <a:r>
              <a:rPr lang="en-GB"/>
              <a:t>Click to edit Master title style</a:t>
            </a:r>
            <a:endParaRPr lang="en-SE"/>
          </a:p>
        </p:txBody>
      </p:sp>
      <p:sp>
        <p:nvSpPr>
          <p:cNvPr id="3" name="Date Placeholder 2">
            <a:extLst>
              <a:ext uri="{FF2B5EF4-FFF2-40B4-BE49-F238E27FC236}">
                <a16:creationId xmlns:a16="http://schemas.microsoft.com/office/drawing/2014/main" id="{7979993E-B2FE-38A6-9365-78334A1A51C3}"/>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4" name="Footer Placeholder 3">
            <a:extLst>
              <a:ext uri="{FF2B5EF4-FFF2-40B4-BE49-F238E27FC236}">
                <a16:creationId xmlns:a16="http://schemas.microsoft.com/office/drawing/2014/main" id="{586A1F94-D559-80C1-95D2-0856570B9393}"/>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5" name="Slide Number Placeholder 4">
            <a:extLst>
              <a:ext uri="{FF2B5EF4-FFF2-40B4-BE49-F238E27FC236}">
                <a16:creationId xmlns:a16="http://schemas.microsoft.com/office/drawing/2014/main" id="{0C92DB70-1391-1732-2CC3-BB2DEEEA0EB4}"/>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4126475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18C9CB-B793-99AB-AA1C-F8D162975C18}"/>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3" name="Footer Placeholder 2">
            <a:extLst>
              <a:ext uri="{FF2B5EF4-FFF2-40B4-BE49-F238E27FC236}">
                <a16:creationId xmlns:a16="http://schemas.microsoft.com/office/drawing/2014/main" id="{4F21F578-1D3F-1983-2D46-0CA027B99EF9}"/>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4" name="Slide Number Placeholder 3">
            <a:extLst>
              <a:ext uri="{FF2B5EF4-FFF2-40B4-BE49-F238E27FC236}">
                <a16:creationId xmlns:a16="http://schemas.microsoft.com/office/drawing/2014/main" id="{00846DD7-663E-8D55-AE79-CE7021794BF4}"/>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701880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F0088-7BEE-114C-47D2-7C75E421D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SE"/>
          </a:p>
        </p:txBody>
      </p:sp>
      <p:sp>
        <p:nvSpPr>
          <p:cNvPr id="3" name="Content Placeholder 2">
            <a:extLst>
              <a:ext uri="{FF2B5EF4-FFF2-40B4-BE49-F238E27FC236}">
                <a16:creationId xmlns:a16="http://schemas.microsoft.com/office/drawing/2014/main" id="{E281FE15-BED3-4A69-C520-7C4D8C5B00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4" name="Text Placeholder 3">
            <a:extLst>
              <a:ext uri="{FF2B5EF4-FFF2-40B4-BE49-F238E27FC236}">
                <a16:creationId xmlns:a16="http://schemas.microsoft.com/office/drawing/2014/main" id="{B31A165C-8EDB-CB77-96EC-BEE223002F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D5828D-86AC-8E80-0618-7E5119BB7C3B}"/>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6" name="Footer Placeholder 5">
            <a:extLst>
              <a:ext uri="{FF2B5EF4-FFF2-40B4-BE49-F238E27FC236}">
                <a16:creationId xmlns:a16="http://schemas.microsoft.com/office/drawing/2014/main" id="{F41FC49E-0B95-1ACB-11FE-932A3352D1A6}"/>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7" name="Slide Number Placeholder 6">
            <a:extLst>
              <a:ext uri="{FF2B5EF4-FFF2-40B4-BE49-F238E27FC236}">
                <a16:creationId xmlns:a16="http://schemas.microsoft.com/office/drawing/2014/main" id="{2A459BAC-511D-50A7-5A19-87FF49189BF6}"/>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24297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9537C-4A27-EA8C-7671-C1B8B3187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SE"/>
          </a:p>
        </p:txBody>
      </p:sp>
      <p:sp>
        <p:nvSpPr>
          <p:cNvPr id="3" name="Picture Placeholder 2">
            <a:extLst>
              <a:ext uri="{FF2B5EF4-FFF2-40B4-BE49-F238E27FC236}">
                <a16:creationId xmlns:a16="http://schemas.microsoft.com/office/drawing/2014/main" id="{CE3BA6F3-D164-C635-D6FE-E6D0FBDCD9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SE"/>
          </a:p>
        </p:txBody>
      </p:sp>
      <p:sp>
        <p:nvSpPr>
          <p:cNvPr id="4" name="Text Placeholder 3">
            <a:extLst>
              <a:ext uri="{FF2B5EF4-FFF2-40B4-BE49-F238E27FC236}">
                <a16:creationId xmlns:a16="http://schemas.microsoft.com/office/drawing/2014/main" id="{5FDB5F6A-9E7A-4DBD-7561-3ABB1CDF4A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081FD9-7B78-D626-212F-84DC21CE6E07}"/>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6" name="Footer Placeholder 5">
            <a:extLst>
              <a:ext uri="{FF2B5EF4-FFF2-40B4-BE49-F238E27FC236}">
                <a16:creationId xmlns:a16="http://schemas.microsoft.com/office/drawing/2014/main" id="{00AF957F-24B7-0B57-8FC3-B96A03172986}"/>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7" name="Slide Number Placeholder 6">
            <a:extLst>
              <a:ext uri="{FF2B5EF4-FFF2-40B4-BE49-F238E27FC236}">
                <a16:creationId xmlns:a16="http://schemas.microsoft.com/office/drawing/2014/main" id="{7034E2AA-53BF-1C4E-F268-4F6427E3BDDB}"/>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1254545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307A5-4DC7-1BEC-3FDB-979134770DC9}"/>
              </a:ext>
            </a:extLst>
          </p:cNvPr>
          <p:cNvSpPr>
            <a:spLocks noGrp="1"/>
          </p:cNvSpPr>
          <p:nvPr>
            <p:ph type="title"/>
          </p:nvPr>
        </p:nvSpPr>
        <p:spPr/>
        <p:txBody>
          <a:bodyPr/>
          <a:lstStyle/>
          <a:p>
            <a:r>
              <a:rPr lang="en-GB"/>
              <a:t>Click to edit Master title style</a:t>
            </a:r>
            <a:endParaRPr lang="en-SE"/>
          </a:p>
        </p:txBody>
      </p:sp>
      <p:sp>
        <p:nvSpPr>
          <p:cNvPr id="3" name="Vertical Text Placeholder 2">
            <a:extLst>
              <a:ext uri="{FF2B5EF4-FFF2-40B4-BE49-F238E27FC236}">
                <a16:creationId xmlns:a16="http://schemas.microsoft.com/office/drawing/2014/main" id="{8D4E0F90-C813-648E-2596-CCCDB183444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4" name="Date Placeholder 3">
            <a:extLst>
              <a:ext uri="{FF2B5EF4-FFF2-40B4-BE49-F238E27FC236}">
                <a16:creationId xmlns:a16="http://schemas.microsoft.com/office/drawing/2014/main" id="{927869CE-9132-EE61-FA52-BA7AD4776A40}"/>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5" name="Footer Placeholder 4">
            <a:extLst>
              <a:ext uri="{FF2B5EF4-FFF2-40B4-BE49-F238E27FC236}">
                <a16:creationId xmlns:a16="http://schemas.microsoft.com/office/drawing/2014/main" id="{426063DB-CC34-9C76-201D-9521D56A93F8}"/>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6" name="Slide Number Placeholder 5">
            <a:extLst>
              <a:ext uri="{FF2B5EF4-FFF2-40B4-BE49-F238E27FC236}">
                <a16:creationId xmlns:a16="http://schemas.microsoft.com/office/drawing/2014/main" id="{408370E2-DD8D-4EB9-D006-29F9ABCEB149}"/>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3382965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787589-EAF7-7FD7-F2EC-6EBA2A3283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SE"/>
          </a:p>
        </p:txBody>
      </p:sp>
      <p:sp>
        <p:nvSpPr>
          <p:cNvPr id="3" name="Vertical Text Placeholder 2">
            <a:extLst>
              <a:ext uri="{FF2B5EF4-FFF2-40B4-BE49-F238E27FC236}">
                <a16:creationId xmlns:a16="http://schemas.microsoft.com/office/drawing/2014/main" id="{98F28D9D-9C67-F350-392F-B149C90943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4" name="Date Placeholder 3">
            <a:extLst>
              <a:ext uri="{FF2B5EF4-FFF2-40B4-BE49-F238E27FC236}">
                <a16:creationId xmlns:a16="http://schemas.microsoft.com/office/drawing/2014/main" id="{8D2DD0BF-8FCE-1370-F91F-8098E20D0D50}"/>
              </a:ext>
            </a:extLst>
          </p:cNvPr>
          <p:cNvSpPr>
            <a:spLocks noGrp="1"/>
          </p:cNvSpPr>
          <p:nvPr>
            <p:ph type="dt" sz="half" idx="10"/>
          </p:nvPr>
        </p:nvSpPr>
        <p:spPr>
          <a:xfrm>
            <a:off x="838200" y="6356350"/>
            <a:ext cx="2743200" cy="365125"/>
          </a:xfrm>
          <a:prstGeom prst="rect">
            <a:avLst/>
          </a:prstGeom>
        </p:spPr>
        <p:txBody>
          <a:bodyPr/>
          <a:lstStyle/>
          <a:p>
            <a:endParaRPr lang="en-SE"/>
          </a:p>
        </p:txBody>
      </p:sp>
      <p:sp>
        <p:nvSpPr>
          <p:cNvPr id="5" name="Footer Placeholder 4">
            <a:extLst>
              <a:ext uri="{FF2B5EF4-FFF2-40B4-BE49-F238E27FC236}">
                <a16:creationId xmlns:a16="http://schemas.microsoft.com/office/drawing/2014/main" id="{84033D41-00BB-F0AC-11EF-165F08B4ADBE}"/>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6" name="Slide Number Placeholder 5">
            <a:extLst>
              <a:ext uri="{FF2B5EF4-FFF2-40B4-BE49-F238E27FC236}">
                <a16:creationId xmlns:a16="http://schemas.microsoft.com/office/drawing/2014/main" id="{6344EC5C-F93C-2349-D975-91319D085E64}"/>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2920510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684F64-240D-C9B3-4318-EA03C8CB63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SE"/>
          </a:p>
        </p:txBody>
      </p:sp>
      <p:sp>
        <p:nvSpPr>
          <p:cNvPr id="3" name="Text Placeholder 2">
            <a:extLst>
              <a:ext uri="{FF2B5EF4-FFF2-40B4-BE49-F238E27FC236}">
                <a16:creationId xmlns:a16="http://schemas.microsoft.com/office/drawing/2014/main" id="{C1998B89-FF20-91B4-3503-8B6F258DF7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grpSp>
        <p:nvGrpSpPr>
          <p:cNvPr id="7" name="Group 6">
            <a:extLst>
              <a:ext uri="{FF2B5EF4-FFF2-40B4-BE49-F238E27FC236}">
                <a16:creationId xmlns:a16="http://schemas.microsoft.com/office/drawing/2014/main" id="{43CAFB99-334F-065D-1C77-534D9178CA71}"/>
              </a:ext>
            </a:extLst>
          </p:cNvPr>
          <p:cNvGrpSpPr/>
          <p:nvPr userDrawn="1"/>
        </p:nvGrpSpPr>
        <p:grpSpPr>
          <a:xfrm>
            <a:off x="179523" y="6121210"/>
            <a:ext cx="6520219" cy="633095"/>
            <a:chOff x="519728" y="10058718"/>
            <a:chExt cx="6520219" cy="633095"/>
          </a:xfrm>
        </p:grpSpPr>
        <p:pic>
          <p:nvPicPr>
            <p:cNvPr id="8" name="Picture 7">
              <a:extLst>
                <a:ext uri="{FF2B5EF4-FFF2-40B4-BE49-F238E27FC236}">
                  <a16:creationId xmlns:a16="http://schemas.microsoft.com/office/drawing/2014/main" id="{37173820-6D4F-B0C4-A30B-F7D0678B2B6A}"/>
                </a:ext>
              </a:extLst>
            </p:cNvPr>
            <p:cNvPicPr/>
            <p:nvPr userDrawn="1"/>
          </p:nvPicPr>
          <p:blipFill>
            <a:blip r:embed="rId13">
              <a:extLst>
                <a:ext uri="{28A0092B-C50C-407E-A947-70E740481C1C}">
                  <a14:useLocalDpi xmlns:a14="http://schemas.microsoft.com/office/drawing/2010/main" val="0"/>
                </a:ext>
              </a:extLst>
            </a:blip>
            <a:stretch>
              <a:fillRect/>
            </a:stretch>
          </p:blipFill>
          <p:spPr>
            <a:xfrm>
              <a:off x="519728" y="10058718"/>
              <a:ext cx="2218055" cy="633095"/>
            </a:xfrm>
            <a:prstGeom prst="rect">
              <a:avLst/>
            </a:prstGeom>
          </p:spPr>
        </p:pic>
        <p:sp>
          <p:nvSpPr>
            <p:cNvPr id="9" name="TextBox 8">
              <a:extLst>
                <a:ext uri="{FF2B5EF4-FFF2-40B4-BE49-F238E27FC236}">
                  <a16:creationId xmlns:a16="http://schemas.microsoft.com/office/drawing/2014/main" id="{1D579E16-F6AE-08E5-6699-4737ED30B6B0}"/>
                </a:ext>
              </a:extLst>
            </p:cNvPr>
            <p:cNvSpPr txBox="1"/>
            <p:nvPr userDrawn="1"/>
          </p:nvSpPr>
          <p:spPr>
            <a:xfrm>
              <a:off x="2796720" y="10142137"/>
              <a:ext cx="4243227" cy="461665"/>
            </a:xfrm>
            <a:prstGeom prst="rect">
              <a:avLst/>
            </a:prstGeom>
            <a:noFill/>
          </p:spPr>
          <p:txBody>
            <a:bodyPr wrap="square" rtlCol="0">
              <a:spAutoFit/>
            </a:bodyPr>
            <a:lstStyle/>
            <a:p>
              <a:r>
                <a:rPr lang="en-GB" sz="800" dirty="0"/>
                <a:t>Reference number: 618596-EPP-1-2020-1-SE-EPPKA2-CBHE-JP</a:t>
              </a:r>
              <a:br>
                <a:rPr lang="en-GB" sz="800" dirty="0"/>
              </a:br>
              <a:r>
                <a:rPr lang="en-GB" sz="800" dirty="0"/>
                <a:t>This publication [communication] reflects the views only of the authors, and the Commission cannot be held responsible for any use, which may be made of the information contained therein.</a:t>
              </a:r>
            </a:p>
          </p:txBody>
        </p:sp>
      </p:grpSp>
      <p:pic>
        <p:nvPicPr>
          <p:cNvPr id="10" name="Picture 9">
            <a:extLst>
              <a:ext uri="{FF2B5EF4-FFF2-40B4-BE49-F238E27FC236}">
                <a16:creationId xmlns:a16="http://schemas.microsoft.com/office/drawing/2014/main" id="{87B58126-C7BE-5D18-F25B-55D3658D4AEE}"/>
              </a:ext>
            </a:extLst>
          </p:cNvPr>
          <p:cNvPicPr>
            <a:picLocks noChangeAspect="1"/>
          </p:cNvPicPr>
          <p:nvPr userDrawn="1"/>
        </p:nvPicPr>
        <p:blipFill>
          <a:blip r:embed="rId14"/>
          <a:stretch>
            <a:fillRect/>
          </a:stretch>
        </p:blipFill>
        <p:spPr>
          <a:xfrm>
            <a:off x="11058439" y="5504807"/>
            <a:ext cx="1074143" cy="1309111"/>
          </a:xfrm>
          <a:prstGeom prst="rect">
            <a:avLst/>
          </a:prstGeom>
        </p:spPr>
      </p:pic>
    </p:spTree>
    <p:extLst>
      <p:ext uri="{BB962C8B-B14F-4D97-AF65-F5344CB8AC3E}">
        <p14:creationId xmlns:p14="http://schemas.microsoft.com/office/powerpoint/2010/main" val="476094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roar.media/english/life/in-the-know/dealing-with-death-funeral-rituals-sri-lanka" TargetMode="External"/><Relationship Id="rId3" Type="http://schemas.openxmlformats.org/officeDocument/2006/relationships/hyperlink" Target="https://doi.org/10.1186/s40359-021-00675-7" TargetMode="External"/><Relationship Id="rId7" Type="http://schemas.openxmlformats.org/officeDocument/2006/relationships/hyperlink" Target="https://slma.lk/wp-content/uploads/2021/12/Practice-guidelines-in-EoL-care.pdf" TargetMode="External"/><Relationship Id="rId2" Type="http://schemas.openxmlformats.org/officeDocument/2006/relationships/hyperlink" Target="https://doi.org/10.1186/s12910-021-00631-5" TargetMode="External"/><Relationship Id="rId1" Type="http://schemas.openxmlformats.org/officeDocument/2006/relationships/slideLayout" Target="../slideLayouts/slideLayout2.xml"/><Relationship Id="rId6" Type="http://schemas.openxmlformats.org/officeDocument/2006/relationships/hyperlink" Target="https://www.bristol.ac.uk/religion/buddhist-centre/langer.html" TargetMode="External"/><Relationship Id="rId5" Type="http://schemas.openxmlformats.org/officeDocument/2006/relationships/hyperlink" Target="http://ir.kdu.ac.lk/handle/345/5286" TargetMode="External"/><Relationship Id="rId4" Type="http://schemas.openxmlformats.org/officeDocument/2006/relationships/hyperlink" Target="https://www.buddhanet.net/pdf_file/ceremonies-srilanka6.pdf"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4CEB-918A-0472-B6E4-4689B9CD397B}"/>
              </a:ext>
            </a:extLst>
          </p:cNvPr>
          <p:cNvSpPr>
            <a:spLocks noGrp="1"/>
          </p:cNvSpPr>
          <p:nvPr>
            <p:ph type="ctrTitle"/>
          </p:nvPr>
        </p:nvSpPr>
        <p:spPr>
          <a:xfrm>
            <a:off x="1524000" y="422031"/>
            <a:ext cx="9144000" cy="3087932"/>
          </a:xfrm>
        </p:spPr>
        <p:txBody>
          <a:bodyPr>
            <a:normAutofit fontScale="90000"/>
          </a:bodyPr>
          <a:lstStyle/>
          <a:p>
            <a:r>
              <a:rPr lang="en-GB" b="1" dirty="0"/>
              <a:t>Cultural and Religious Considerations in Relation to the Provision of Psychosocial care: SL Perspective</a:t>
            </a:r>
            <a:endParaRPr lang="en-SE" b="1" dirty="0"/>
          </a:p>
        </p:txBody>
      </p:sp>
      <p:sp>
        <p:nvSpPr>
          <p:cNvPr id="3" name="Subtitle 2">
            <a:extLst>
              <a:ext uri="{FF2B5EF4-FFF2-40B4-BE49-F238E27FC236}">
                <a16:creationId xmlns:a16="http://schemas.microsoft.com/office/drawing/2014/main" id="{D41D21B8-B733-D6AC-A679-00D982C92189}"/>
              </a:ext>
            </a:extLst>
          </p:cNvPr>
          <p:cNvSpPr>
            <a:spLocks noGrp="1"/>
          </p:cNvSpPr>
          <p:nvPr>
            <p:ph type="subTitle" idx="1"/>
          </p:nvPr>
        </p:nvSpPr>
        <p:spPr>
          <a:xfrm>
            <a:off x="1524000" y="3602038"/>
            <a:ext cx="9144000" cy="633095"/>
          </a:xfrm>
        </p:spPr>
        <p:txBody>
          <a:bodyPr>
            <a:normAutofit/>
          </a:bodyPr>
          <a:lstStyle/>
          <a:p>
            <a:r>
              <a:rPr lang="en-GB" dirty="0"/>
              <a:t>Psychology </a:t>
            </a:r>
            <a:endParaRPr lang="en-SE" dirty="0"/>
          </a:p>
        </p:txBody>
      </p:sp>
      <p:sp>
        <p:nvSpPr>
          <p:cNvPr id="9" name="Subtitle 2">
            <a:extLst>
              <a:ext uri="{FF2B5EF4-FFF2-40B4-BE49-F238E27FC236}">
                <a16:creationId xmlns:a16="http://schemas.microsoft.com/office/drawing/2014/main" id="{5ADD9B8F-30B1-E9B3-FE6D-B4C2CCF58456}"/>
              </a:ext>
            </a:extLst>
          </p:cNvPr>
          <p:cNvSpPr txBox="1">
            <a:spLocks/>
          </p:cNvSpPr>
          <p:nvPr/>
        </p:nvSpPr>
        <p:spPr>
          <a:xfrm>
            <a:off x="1696949" y="4327208"/>
            <a:ext cx="9144000" cy="633095"/>
          </a:xfrm>
          <a:prstGeom prst="rect">
            <a:avLst/>
          </a:prstGeom>
        </p:spPr>
        <p:txBody>
          <a:bodyPr vert="horz" lIns="91440" tIns="45720" rIns="91440" bIns="45720" rtlCol="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WGC Kumara</a:t>
            </a:r>
            <a:br>
              <a:rPr lang="en-GB" dirty="0"/>
            </a:br>
            <a:r>
              <a:rPr lang="en-GB" dirty="0"/>
              <a:t>General Sir John Kotelawala Defence University</a:t>
            </a:r>
          </a:p>
        </p:txBody>
      </p:sp>
    </p:spTree>
    <p:extLst>
      <p:ext uri="{BB962C8B-B14F-4D97-AF65-F5344CB8AC3E}">
        <p14:creationId xmlns:p14="http://schemas.microsoft.com/office/powerpoint/2010/main" val="1161591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6437-F497-C477-5649-627CBB2C9056}"/>
              </a:ext>
            </a:extLst>
          </p:cNvPr>
          <p:cNvSpPr>
            <a:spLocks noGrp="1"/>
          </p:cNvSpPr>
          <p:nvPr>
            <p:ph type="title"/>
          </p:nvPr>
        </p:nvSpPr>
        <p:spPr/>
        <p:txBody>
          <a:bodyPr/>
          <a:lstStyle/>
          <a:p>
            <a:r>
              <a:rPr lang="en-SE" dirty="0"/>
              <a:t>Learning Objectives</a:t>
            </a:r>
          </a:p>
        </p:txBody>
      </p:sp>
      <p:sp>
        <p:nvSpPr>
          <p:cNvPr id="3" name="Content Placeholder 2">
            <a:extLst>
              <a:ext uri="{FF2B5EF4-FFF2-40B4-BE49-F238E27FC236}">
                <a16:creationId xmlns:a16="http://schemas.microsoft.com/office/drawing/2014/main" id="{955EAADD-A301-109F-8EFC-1CA571189100}"/>
              </a:ext>
            </a:extLst>
          </p:cNvPr>
          <p:cNvSpPr>
            <a:spLocks noGrp="1"/>
          </p:cNvSpPr>
          <p:nvPr>
            <p:ph idx="1"/>
          </p:nvPr>
        </p:nvSpPr>
        <p:spPr/>
        <p:txBody>
          <a:bodyPr>
            <a:normAutofit fontScale="92500" lnSpcReduction="20000"/>
          </a:bodyPr>
          <a:lstStyle/>
          <a:p>
            <a:pPr marL="0" indent="0" algn="just">
              <a:buNone/>
            </a:pPr>
            <a:r>
              <a:rPr lang="en-GB" dirty="0"/>
              <a:t>At the end of this session the student should be able to;</a:t>
            </a:r>
          </a:p>
          <a:p>
            <a:pPr algn="just"/>
            <a:r>
              <a:rPr lang="en-GB" dirty="0"/>
              <a:t>Understand the importance of cultural and religious competence in providing psychosocial care to patients with neurodegenerative disorders (NDDs).</a:t>
            </a:r>
          </a:p>
          <a:p>
            <a:pPr algn="just"/>
            <a:r>
              <a:rPr lang="en-GB" dirty="0"/>
              <a:t>Identify potential challenges and barriers in Sri Lanka in providing culturally and religiously sensitive psychosocial care.</a:t>
            </a:r>
          </a:p>
          <a:p>
            <a:pPr algn="just"/>
            <a:r>
              <a:rPr lang="en-GB" dirty="0"/>
              <a:t>Apply inclusive strategies effectively communicate and build rapport with diverse cultural and religious backgrounds of Sri Lanka in the context of NDDs.</a:t>
            </a:r>
          </a:p>
          <a:p>
            <a:pPr algn="just"/>
            <a:r>
              <a:rPr lang="en-GB" dirty="0"/>
              <a:t>Identify the impact of cultural and religious beliefs in Sri Lanka on the experiences, perceptions, and attitudes of patients with NDDs.</a:t>
            </a:r>
          </a:p>
          <a:p>
            <a:pPr algn="just"/>
            <a:r>
              <a:rPr lang="en-GB" dirty="0"/>
              <a:t>Explore common cultural and religious practices and beliefs in Sri Lanka that may influence the provision of psychosocial care for patients with NDDs.</a:t>
            </a:r>
          </a:p>
          <a:p>
            <a:pPr algn="just"/>
            <a:endParaRPr lang="en-GB" dirty="0"/>
          </a:p>
          <a:p>
            <a:pPr algn="just"/>
            <a:endParaRPr lang="en-SE" dirty="0"/>
          </a:p>
        </p:txBody>
      </p:sp>
    </p:spTree>
    <p:extLst>
      <p:ext uri="{BB962C8B-B14F-4D97-AF65-F5344CB8AC3E}">
        <p14:creationId xmlns:p14="http://schemas.microsoft.com/office/powerpoint/2010/main" val="3095192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Q1: </a:t>
            </a:r>
            <a:r>
              <a:rPr lang="en-GB" dirty="0"/>
              <a:t>Why is cultural and religious competence essential in healthcare, especially when caring for patients with NDDs in Sri Lanka?</a:t>
            </a:r>
          </a:p>
          <a:p>
            <a:pPr marL="0" indent="0">
              <a:buNone/>
            </a:pPr>
            <a:r>
              <a:rPr lang="en-GB" b="1" dirty="0"/>
              <a:t>Q2:</a:t>
            </a:r>
            <a:r>
              <a:rPr lang="en-GB" dirty="0"/>
              <a:t>How can healthcare providers actively incorporate cultural and religious considerations into their everyday practice to improve patient care in Sri Lanka?</a:t>
            </a:r>
          </a:p>
          <a:p>
            <a:pPr marL="0" indent="0">
              <a:buNone/>
            </a:pPr>
            <a:r>
              <a:rPr lang="en-GB" b="1" dirty="0"/>
              <a:t>Q3: </a:t>
            </a:r>
            <a:r>
              <a:rPr lang="en-GB" dirty="0"/>
              <a:t>What are the potential challenges healthcare providers might face when addressing cultural and religious beliefs in psychosocial care in Sri Lanka, and how can they overcome these challenges effectively?</a:t>
            </a:r>
          </a:p>
        </p:txBody>
      </p:sp>
    </p:spTree>
    <p:extLst>
      <p:ext uri="{BB962C8B-B14F-4D97-AF65-F5344CB8AC3E}">
        <p14:creationId xmlns:p14="http://schemas.microsoft.com/office/powerpoint/2010/main" val="209930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Q1: </a:t>
            </a:r>
            <a:r>
              <a:rPr lang="en-GB" dirty="0"/>
              <a:t>Why is cultural and religious competence essential in healthcare, especially when caring for patients with NDDs in Sri Lanka?</a:t>
            </a:r>
          </a:p>
          <a:p>
            <a:pPr marL="0" indent="0">
              <a:buNone/>
            </a:pPr>
            <a:endParaRPr lang="en-GB" dirty="0"/>
          </a:p>
          <a:p>
            <a:r>
              <a:rPr lang="en-GB" dirty="0"/>
              <a:t>It helps healthcare providers understand and respect patients' beliefs and values, ensuring that care is tailored to individual needs. </a:t>
            </a:r>
          </a:p>
          <a:p>
            <a:r>
              <a:rPr lang="en-GB" dirty="0"/>
              <a:t>In the context of NDDs, this can lead to better psychosocial support, improved patient outcomes, and enhanced trust between patients and providers.</a:t>
            </a:r>
          </a:p>
        </p:txBody>
      </p:sp>
    </p:spTree>
    <p:extLst>
      <p:ext uri="{BB962C8B-B14F-4D97-AF65-F5344CB8AC3E}">
        <p14:creationId xmlns:p14="http://schemas.microsoft.com/office/powerpoint/2010/main" val="3749664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Q2: </a:t>
            </a:r>
            <a:r>
              <a:rPr lang="en-GB" dirty="0"/>
              <a:t>How can healthcare providers actively incorporate cultural and religious considerations into their everyday practice to improve patient care in Sri Lanka?</a:t>
            </a:r>
          </a:p>
          <a:p>
            <a:r>
              <a:rPr lang="en-GB" dirty="0"/>
              <a:t>Healthcare providers can actively incorporate cultural and religious considerations by engaging in active listening, using interpretation services, respecting rituals and practices, and collaborating with cultural liaisons and religious leaders. </a:t>
            </a:r>
          </a:p>
          <a:p>
            <a:r>
              <a:rPr lang="en-GB" dirty="0"/>
              <a:t>By doing so, they create a more inclusive and patient-centered care environment.</a:t>
            </a:r>
          </a:p>
        </p:txBody>
      </p:sp>
    </p:spTree>
    <p:extLst>
      <p:ext uri="{BB962C8B-B14F-4D97-AF65-F5344CB8AC3E}">
        <p14:creationId xmlns:p14="http://schemas.microsoft.com/office/powerpoint/2010/main" val="1084629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Q3: </a:t>
            </a:r>
            <a:r>
              <a:rPr lang="en-GB" dirty="0"/>
              <a:t>What are the potential challenges healthcare providers might face when addressing cultural and religious beliefs in psychosocial care in Sri Lanka, and how can they overcome these challenges effectively?</a:t>
            </a:r>
          </a:p>
          <a:p>
            <a:r>
              <a:rPr lang="en-GB" dirty="0"/>
              <a:t>Challenges may include language barriers, misunderstandings, and differing beliefs. </a:t>
            </a:r>
          </a:p>
          <a:p>
            <a:r>
              <a:rPr lang="en-GB" dirty="0"/>
              <a:t>Healthcare providers can overcome these challenges by seeking cultural competence training, involving interpreters, promoting open communication, and fostering a culture of respect and sensitivity within healthcare institutions. </a:t>
            </a:r>
          </a:p>
          <a:p>
            <a:r>
              <a:rPr lang="en-GB" dirty="0"/>
              <a:t>This would enhance the ability to provide culturally competent care.</a:t>
            </a:r>
          </a:p>
        </p:txBody>
      </p:sp>
    </p:spTree>
    <p:extLst>
      <p:ext uri="{BB962C8B-B14F-4D97-AF65-F5344CB8AC3E}">
        <p14:creationId xmlns:p14="http://schemas.microsoft.com/office/powerpoint/2010/main" val="571426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Cultural differences in end-of-life decisions</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a:xfrm>
            <a:off x="838200" y="1596044"/>
            <a:ext cx="10515600" cy="4580919"/>
          </a:xfrm>
        </p:spPr>
        <p:txBody>
          <a:bodyPr>
            <a:normAutofit/>
          </a:bodyPr>
          <a:lstStyle/>
          <a:p>
            <a:pPr algn="just"/>
            <a:r>
              <a:rPr lang="en-GB" sz="3200" dirty="0"/>
              <a:t>End-of-life decisions are profoundly influenced by cultural backgrounds and beliefs. </a:t>
            </a:r>
          </a:p>
          <a:p>
            <a:pPr algn="just"/>
            <a:r>
              <a:rPr lang="en-GB" sz="3200" dirty="0"/>
              <a:t>In Sri Lanka, a country rich in cultural diversity, these variations are particularly significant.</a:t>
            </a:r>
          </a:p>
          <a:p>
            <a:pPr algn="just"/>
            <a:endParaRPr lang="en-GB" sz="2800" dirty="0"/>
          </a:p>
        </p:txBody>
      </p:sp>
    </p:spTree>
    <p:extLst>
      <p:ext uri="{BB962C8B-B14F-4D97-AF65-F5344CB8AC3E}">
        <p14:creationId xmlns:p14="http://schemas.microsoft.com/office/powerpoint/2010/main" val="3194189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p:txBody>
          <a:bodyPr/>
          <a:lstStyle/>
          <a:p>
            <a:r>
              <a:rPr lang="en-GB"/>
              <a:t>Buddhism, one of the major religions in Sri Lanka, emphasizes the impermanence of life and the cycle of rebirth.</a:t>
            </a:r>
          </a:p>
          <a:p>
            <a:r>
              <a:rPr lang="en-GB"/>
              <a:t>Buddhists may approach end-of-life decisions with a focus on spiritual preparations, acceptance of death, and minimizing suffering.</a:t>
            </a:r>
            <a:endParaRPr lang="en-GB" dirty="0"/>
          </a:p>
        </p:txBody>
      </p:sp>
      <p:pic>
        <p:nvPicPr>
          <p:cNvPr id="9" name="Content Placeholder 8">
            <a:extLst>
              <a:ext uri="{FF2B5EF4-FFF2-40B4-BE49-F238E27FC236}">
                <a16:creationId xmlns:a16="http://schemas.microsoft.com/office/drawing/2014/main" id="{F0723504-446B-8F2E-DA48-FEBC1DBB3267}"/>
              </a:ext>
            </a:extLst>
          </p:cNvPr>
          <p:cNvPicPr>
            <a:picLocks noGrp="1" noChangeAspect="1"/>
          </p:cNvPicPr>
          <p:nvPr>
            <p:ph sz="half" idx="1"/>
          </p:nvPr>
        </p:nvPicPr>
        <p:blipFill rotWithShape="1">
          <a:blip r:embed="rId2"/>
          <a:srcRect b="11235"/>
          <a:stretch/>
        </p:blipFill>
        <p:spPr>
          <a:xfrm>
            <a:off x="1021556" y="1362075"/>
            <a:ext cx="4814888" cy="4473460"/>
          </a:xfrm>
          <a:prstGeom prst="rect">
            <a:avLst/>
          </a:prstGeom>
        </p:spPr>
      </p:pic>
      <p:sp>
        <p:nvSpPr>
          <p:cNvPr id="3" name="TextBox 2">
            <a:extLst>
              <a:ext uri="{FF2B5EF4-FFF2-40B4-BE49-F238E27FC236}">
                <a16:creationId xmlns:a16="http://schemas.microsoft.com/office/drawing/2014/main" id="{77892386-1E06-D06C-D73D-2BB4333F1F2B}"/>
              </a:ext>
            </a:extLst>
          </p:cNvPr>
          <p:cNvSpPr txBox="1"/>
          <p:nvPr/>
        </p:nvSpPr>
        <p:spPr>
          <a:xfrm>
            <a:off x="8121274" y="5141408"/>
            <a:ext cx="3232526" cy="45878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(Kariyawasam, 1996)</a:t>
            </a:r>
          </a:p>
        </p:txBody>
      </p:sp>
    </p:spTree>
    <p:extLst>
      <p:ext uri="{BB962C8B-B14F-4D97-AF65-F5344CB8AC3E}">
        <p14:creationId xmlns:p14="http://schemas.microsoft.com/office/powerpoint/2010/main" val="837562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sp>
        <p:nvSpPr>
          <p:cNvPr id="5" name="Content Placeholder 4">
            <a:extLst>
              <a:ext uri="{FF2B5EF4-FFF2-40B4-BE49-F238E27FC236}">
                <a16:creationId xmlns:a16="http://schemas.microsoft.com/office/drawing/2014/main" id="{0137CF8C-18AD-1937-EF22-4178DF3658FA}"/>
              </a:ext>
            </a:extLst>
          </p:cNvPr>
          <p:cNvSpPr>
            <a:spLocks noGrp="1"/>
          </p:cNvSpPr>
          <p:nvPr>
            <p:ph idx="1"/>
          </p:nvPr>
        </p:nvSpPr>
        <p:spPr/>
        <p:txBody>
          <a:bodyPr/>
          <a:lstStyle/>
          <a:p>
            <a:r>
              <a:rPr lang="en-GB" dirty="0"/>
              <a:t>Hinduism, another prominent religion, often involves intricate rituals and ceremonies during the end-of-life process.</a:t>
            </a:r>
          </a:p>
          <a:p>
            <a:r>
              <a:rPr lang="en-GB" dirty="0"/>
              <a:t>Cremation, for example, is a common practice among Hindus in Sri Lanka, symbolizing the release of the soul from the physical body.</a:t>
            </a:r>
          </a:p>
          <a:p>
            <a:r>
              <a:rPr lang="en-GB" dirty="0"/>
              <a:t>In the Hindu tradition, however, only Hindu males are allowed to attend the cremation, where the body is laid on top of a wooden pyre that is lit by the most senior member of the family. </a:t>
            </a:r>
          </a:p>
          <a:p>
            <a:r>
              <a:rPr lang="en-GB" dirty="0"/>
              <a:t>The women, meanwhile, remain at home, chanting mantras and singing hymns in reminiscence of life after death.</a:t>
            </a:r>
          </a:p>
        </p:txBody>
      </p:sp>
      <p:sp>
        <p:nvSpPr>
          <p:cNvPr id="7" name="TextBox 6">
            <a:extLst>
              <a:ext uri="{FF2B5EF4-FFF2-40B4-BE49-F238E27FC236}">
                <a16:creationId xmlns:a16="http://schemas.microsoft.com/office/drawing/2014/main" id="{8EB79FA1-2BC0-0039-6E08-CA5EEED0E908}"/>
              </a:ext>
            </a:extLst>
          </p:cNvPr>
          <p:cNvSpPr txBox="1"/>
          <p:nvPr/>
        </p:nvSpPr>
        <p:spPr>
          <a:xfrm>
            <a:off x="8067112" y="5486400"/>
            <a:ext cx="2925144"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spTree>
    <p:extLst>
      <p:ext uri="{BB962C8B-B14F-4D97-AF65-F5344CB8AC3E}">
        <p14:creationId xmlns:p14="http://schemas.microsoft.com/office/powerpoint/2010/main" val="453195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pic>
        <p:nvPicPr>
          <p:cNvPr id="4" name="Content Placeholder 3">
            <a:extLst>
              <a:ext uri="{FF2B5EF4-FFF2-40B4-BE49-F238E27FC236}">
                <a16:creationId xmlns:a16="http://schemas.microsoft.com/office/drawing/2014/main" id="{37AF1AC3-CB93-FF26-6359-87F6C19D60C0}"/>
              </a:ext>
            </a:extLst>
          </p:cNvPr>
          <p:cNvPicPr>
            <a:picLocks noGrp="1" noChangeAspect="1"/>
          </p:cNvPicPr>
          <p:nvPr>
            <p:ph sz="half" idx="1"/>
          </p:nvPr>
        </p:nvPicPr>
        <p:blipFill rotWithShape="1">
          <a:blip r:embed="rId2"/>
          <a:srcRect b="11580"/>
          <a:stretch/>
        </p:blipFill>
        <p:spPr>
          <a:xfrm>
            <a:off x="1021555" y="1362075"/>
            <a:ext cx="5078127" cy="4490085"/>
          </a:xfrm>
          <a:prstGeom prst="rect">
            <a:avLst/>
          </a:prstGeom>
        </p:spPr>
      </p:pic>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p:txBody>
          <a:bodyPr/>
          <a:lstStyle/>
          <a:p>
            <a:r>
              <a:rPr lang="en-GB" dirty="0"/>
              <a:t>Christians in Sri Lanka may follow their respective denominational customs when dealing with death. </a:t>
            </a:r>
          </a:p>
          <a:p>
            <a:r>
              <a:rPr lang="en-GB" dirty="0"/>
              <a:t>This could include funeral services at a church, prayers, and gatherings with the community.</a:t>
            </a:r>
          </a:p>
        </p:txBody>
      </p:sp>
      <p:sp>
        <p:nvSpPr>
          <p:cNvPr id="3" name="TextBox 2">
            <a:extLst>
              <a:ext uri="{FF2B5EF4-FFF2-40B4-BE49-F238E27FC236}">
                <a16:creationId xmlns:a16="http://schemas.microsoft.com/office/drawing/2014/main" id="{D8B6C441-85ED-5EB8-60CC-6CCCECF7C3D0}"/>
              </a:ext>
            </a:extLst>
          </p:cNvPr>
          <p:cNvSpPr txBox="1"/>
          <p:nvPr/>
        </p:nvSpPr>
        <p:spPr>
          <a:xfrm>
            <a:off x="8067112" y="5486400"/>
            <a:ext cx="2925144"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spTree>
    <p:extLst>
      <p:ext uri="{BB962C8B-B14F-4D97-AF65-F5344CB8AC3E}">
        <p14:creationId xmlns:p14="http://schemas.microsoft.com/office/powerpoint/2010/main" val="2077042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pic>
        <p:nvPicPr>
          <p:cNvPr id="4" name="Content Placeholder 3">
            <a:extLst>
              <a:ext uri="{FF2B5EF4-FFF2-40B4-BE49-F238E27FC236}">
                <a16:creationId xmlns:a16="http://schemas.microsoft.com/office/drawing/2014/main" id="{C3E96CA8-29D9-5725-7C6B-672B2511FE8B}"/>
              </a:ext>
            </a:extLst>
          </p:cNvPr>
          <p:cNvPicPr>
            <a:picLocks noGrp="1" noChangeAspect="1"/>
          </p:cNvPicPr>
          <p:nvPr>
            <p:ph sz="half" idx="1"/>
          </p:nvPr>
        </p:nvPicPr>
        <p:blipFill rotWithShape="1">
          <a:blip r:embed="rId2"/>
          <a:srcRect b="12961"/>
          <a:stretch/>
        </p:blipFill>
        <p:spPr>
          <a:xfrm>
            <a:off x="1021556" y="1361440"/>
            <a:ext cx="4814888" cy="4190827"/>
          </a:xfrm>
          <a:prstGeom prst="rect">
            <a:avLst/>
          </a:prstGeom>
        </p:spPr>
      </p:pic>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a:xfrm>
            <a:off x="6096000" y="1358775"/>
            <a:ext cx="5181600" cy="5131435"/>
          </a:xfrm>
        </p:spPr>
        <p:txBody>
          <a:bodyPr>
            <a:normAutofit fontScale="77500" lnSpcReduction="20000"/>
          </a:bodyPr>
          <a:lstStyle/>
          <a:p>
            <a:pPr algn="just"/>
            <a:r>
              <a:rPr lang="en-GB" dirty="0"/>
              <a:t>Muslims adhere to Islamic traditions when handling death. </a:t>
            </a:r>
          </a:p>
          <a:p>
            <a:pPr algn="just"/>
            <a:r>
              <a:rPr lang="en-GB" dirty="0"/>
              <a:t>They prioritize a swift burial, recitation of Quranic verses, and communal prayers.</a:t>
            </a:r>
          </a:p>
          <a:p>
            <a:pPr algn="just"/>
            <a:r>
              <a:rPr lang="en-GB" dirty="0"/>
              <a:t>When a Muslim is approaching death, closest family members should be present at the situation and they encourage the dying person to say </a:t>
            </a:r>
            <a:r>
              <a:rPr lang="en-GB" i="1" dirty="0"/>
              <a:t>shahada</a:t>
            </a:r>
            <a:r>
              <a:rPr lang="en-GB" dirty="0"/>
              <a:t>, in the belief that the deceased soul would enter heaven. </a:t>
            </a:r>
          </a:p>
          <a:p>
            <a:pPr algn="just"/>
            <a:r>
              <a:rPr lang="en-GB" dirty="0"/>
              <a:t>Once death occurs the people present at the site should close the eyes of the perished and should cover the body with a white sheet. </a:t>
            </a:r>
          </a:p>
          <a:p>
            <a:pPr algn="just"/>
            <a:r>
              <a:rPr lang="en-GB" dirty="0"/>
              <a:t>Universally Muslims prepare “dua” (supplication) with the aspirations that Allah would forgive the sins of the deceased (</a:t>
            </a:r>
            <a:r>
              <a:rPr lang="en-GB" dirty="0" err="1"/>
              <a:t>Medawatte</a:t>
            </a:r>
            <a:r>
              <a:rPr lang="en-GB" dirty="0"/>
              <a:t>, 2021).</a:t>
            </a:r>
          </a:p>
        </p:txBody>
      </p:sp>
    </p:spTree>
    <p:extLst>
      <p:ext uri="{BB962C8B-B14F-4D97-AF65-F5344CB8AC3E}">
        <p14:creationId xmlns:p14="http://schemas.microsoft.com/office/powerpoint/2010/main" val="3228758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a:xfrm>
            <a:off x="838200" y="1361440"/>
            <a:ext cx="10515600" cy="4815523"/>
          </a:xfrm>
        </p:spPr>
        <p:txBody>
          <a:bodyPr/>
          <a:lstStyle/>
          <a:p>
            <a:r>
              <a:rPr lang="en-GB" dirty="0"/>
              <a:t>Vedda, people of Sri Lanka who were that island's aboriginal inhabitants prior to the 6th century BCE maintain their unique customs and beliefs, which can vary widely. </a:t>
            </a:r>
          </a:p>
          <a:p>
            <a:r>
              <a:rPr lang="en-GB" dirty="0"/>
              <a:t>These practices may include traditional healing methods, offerings to ancestral spirits, and specific rituals.</a:t>
            </a:r>
          </a:p>
        </p:txBody>
      </p:sp>
    </p:spTree>
    <p:extLst>
      <p:ext uri="{BB962C8B-B14F-4D97-AF65-F5344CB8AC3E}">
        <p14:creationId xmlns:p14="http://schemas.microsoft.com/office/powerpoint/2010/main" val="3005418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Cultural differences in end-of-life decisions</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a:xfrm>
            <a:off x="838200" y="1596044"/>
            <a:ext cx="10515600" cy="4580919"/>
          </a:xfrm>
        </p:spPr>
        <p:txBody>
          <a:bodyPr>
            <a:normAutofit/>
          </a:bodyPr>
          <a:lstStyle/>
          <a:p>
            <a:pPr algn="just"/>
            <a:r>
              <a:rPr lang="en-GB" sz="3200" dirty="0"/>
              <a:t>Understanding these cultural differences is essential in providing effective psychosocial care. </a:t>
            </a:r>
          </a:p>
          <a:p>
            <a:pPr algn="just"/>
            <a:r>
              <a:rPr lang="en-GB" sz="3200" dirty="0"/>
              <a:t>It allows healthcare professionals to respect and accommodate the wishes and values of patients and their families, ensuring a more compassionate and culturally sensitive approach.</a:t>
            </a:r>
          </a:p>
          <a:p>
            <a:pPr algn="just"/>
            <a:endParaRPr lang="en-GB" sz="2800" dirty="0"/>
          </a:p>
        </p:txBody>
      </p:sp>
    </p:spTree>
    <p:extLst>
      <p:ext uri="{BB962C8B-B14F-4D97-AF65-F5344CB8AC3E}">
        <p14:creationId xmlns:p14="http://schemas.microsoft.com/office/powerpoint/2010/main" val="3244780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a:xfrm>
            <a:off x="838200" y="1687512"/>
            <a:ext cx="10515600" cy="4805363"/>
          </a:xfrm>
        </p:spPr>
        <p:txBody>
          <a:bodyPr/>
          <a:lstStyle/>
          <a:p>
            <a:r>
              <a:rPr lang="en-GB" dirty="0"/>
              <a:t>Understanding these age-related attitudes from a Sri Lankan perspective is critical for healthcare providers.</a:t>
            </a:r>
          </a:p>
          <a:p>
            <a:r>
              <a:rPr lang="en-GB" dirty="0"/>
              <a:t>It enables them to tailor their approach to the emotional and psychological needs of patients and their families while respecting cultural distinctions.</a:t>
            </a:r>
          </a:p>
        </p:txBody>
      </p:sp>
    </p:spTree>
    <p:extLst>
      <p:ext uri="{BB962C8B-B14F-4D97-AF65-F5344CB8AC3E}">
        <p14:creationId xmlns:p14="http://schemas.microsoft.com/office/powerpoint/2010/main" val="1163393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sz="half" idx="1"/>
          </p:nvPr>
        </p:nvSpPr>
        <p:spPr/>
        <p:txBody>
          <a:bodyPr>
            <a:normAutofit/>
          </a:bodyPr>
          <a:lstStyle/>
          <a:p>
            <a:r>
              <a:rPr lang="en-GB" dirty="0"/>
              <a:t>Younger individuals in Sri Lanka often view death as a distant concept, and their attitudes are influenced by cultural optimism and hope. </a:t>
            </a:r>
          </a:p>
          <a:p>
            <a:r>
              <a:rPr lang="en-GB" dirty="0"/>
              <a:t>They may have limited exposure to end-of-life situations and may not fully comprehend the emotional complexities involved.</a:t>
            </a:r>
          </a:p>
        </p:txBody>
      </p:sp>
      <p:pic>
        <p:nvPicPr>
          <p:cNvPr id="8" name="Content Placeholder 7">
            <a:extLst>
              <a:ext uri="{FF2B5EF4-FFF2-40B4-BE49-F238E27FC236}">
                <a16:creationId xmlns:a16="http://schemas.microsoft.com/office/drawing/2014/main" id="{FC5398E5-2612-1989-949F-E908D49565FE}"/>
              </a:ext>
            </a:extLst>
          </p:cNvPr>
          <p:cNvPicPr>
            <a:picLocks noGrp="1" noChangeAspect="1"/>
          </p:cNvPicPr>
          <p:nvPr>
            <p:ph sz="half" idx="2"/>
          </p:nvPr>
        </p:nvPicPr>
        <p:blipFill rotWithShape="1">
          <a:blip r:embed="rId2"/>
          <a:srcRect b="11580"/>
          <a:stretch/>
        </p:blipFill>
        <p:spPr>
          <a:xfrm>
            <a:off x="6355556" y="1362075"/>
            <a:ext cx="4814888" cy="4257329"/>
          </a:xfrm>
          <a:prstGeom prst="rect">
            <a:avLst/>
          </a:prstGeom>
        </p:spPr>
      </p:pic>
    </p:spTree>
    <p:extLst>
      <p:ext uri="{BB962C8B-B14F-4D97-AF65-F5344CB8AC3E}">
        <p14:creationId xmlns:p14="http://schemas.microsoft.com/office/powerpoint/2010/main" val="4188121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sz="half" idx="1"/>
          </p:nvPr>
        </p:nvSpPr>
        <p:spPr/>
        <p:txBody>
          <a:bodyPr>
            <a:normAutofit/>
          </a:bodyPr>
          <a:lstStyle/>
          <a:p>
            <a:r>
              <a:rPr lang="en-GB" dirty="0"/>
              <a:t>Middle-aged Sri Lankans often find themselves in the "sandwich generation," caring for both their aging parents and their own families. </a:t>
            </a:r>
          </a:p>
          <a:p>
            <a:r>
              <a:rPr lang="en-GB" dirty="0"/>
              <a:t>This phase prompts them to confront the reality of mortality, especially when their elderly parents face health challenges.</a:t>
            </a:r>
          </a:p>
          <a:p>
            <a:r>
              <a:rPr lang="en-GB" dirty="0"/>
              <a:t>They may experience heightened anxiety about death.</a:t>
            </a:r>
          </a:p>
        </p:txBody>
      </p:sp>
      <p:pic>
        <p:nvPicPr>
          <p:cNvPr id="5" name="Content Placeholder 4">
            <a:extLst>
              <a:ext uri="{FF2B5EF4-FFF2-40B4-BE49-F238E27FC236}">
                <a16:creationId xmlns:a16="http://schemas.microsoft.com/office/drawing/2014/main" id="{DA1E4A29-C5D6-060F-7F90-3C178898767F}"/>
              </a:ext>
            </a:extLst>
          </p:cNvPr>
          <p:cNvPicPr>
            <a:picLocks noGrp="1" noChangeAspect="1"/>
          </p:cNvPicPr>
          <p:nvPr>
            <p:ph sz="half" idx="2"/>
          </p:nvPr>
        </p:nvPicPr>
        <p:blipFill rotWithShape="1">
          <a:blip r:embed="rId2"/>
          <a:srcRect b="12961"/>
          <a:stretch/>
        </p:blipFill>
        <p:spPr>
          <a:xfrm>
            <a:off x="6355556" y="1362075"/>
            <a:ext cx="4814888" cy="4190827"/>
          </a:xfrm>
          <a:prstGeom prst="rect">
            <a:avLst/>
          </a:prstGeom>
        </p:spPr>
      </p:pic>
    </p:spTree>
    <p:extLst>
      <p:ext uri="{BB962C8B-B14F-4D97-AF65-F5344CB8AC3E}">
        <p14:creationId xmlns:p14="http://schemas.microsoft.com/office/powerpoint/2010/main" val="485403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sz="half" idx="1"/>
          </p:nvPr>
        </p:nvSpPr>
        <p:spPr/>
        <p:txBody>
          <a:bodyPr>
            <a:normAutofit lnSpcReduction="10000"/>
          </a:bodyPr>
          <a:lstStyle/>
          <a:p>
            <a:r>
              <a:rPr lang="en-GB" dirty="0"/>
              <a:t>Elderly Sri Lankans hold unique perspectives on death.</a:t>
            </a:r>
          </a:p>
          <a:p>
            <a:r>
              <a:rPr lang="en-GB" dirty="0"/>
              <a:t>Influenced by their cultural and religious beliefs, they often exhibit a greater acceptance of death as a natural part of the life cycle. </a:t>
            </a:r>
          </a:p>
          <a:p>
            <a:r>
              <a:rPr lang="en-GB" dirty="0"/>
              <a:t>They may have strong preferences for traditional end-of-life care practices and may wish to openly discuss their desires and expectations.</a:t>
            </a:r>
          </a:p>
        </p:txBody>
      </p:sp>
      <p:pic>
        <p:nvPicPr>
          <p:cNvPr id="5" name="Content Placeholder 4">
            <a:extLst>
              <a:ext uri="{FF2B5EF4-FFF2-40B4-BE49-F238E27FC236}">
                <a16:creationId xmlns:a16="http://schemas.microsoft.com/office/drawing/2014/main" id="{42578C7D-620C-4F56-6A78-249EF79FA09B}"/>
              </a:ext>
            </a:extLst>
          </p:cNvPr>
          <p:cNvPicPr>
            <a:picLocks noGrp="1" noChangeAspect="1"/>
          </p:cNvPicPr>
          <p:nvPr>
            <p:ph sz="half" idx="2"/>
          </p:nvPr>
        </p:nvPicPr>
        <p:blipFill rotWithShape="1">
          <a:blip r:embed="rId2"/>
          <a:srcRect b="11580"/>
          <a:stretch/>
        </p:blipFill>
        <p:spPr>
          <a:xfrm>
            <a:off x="6355556" y="1362075"/>
            <a:ext cx="4814888" cy="4257329"/>
          </a:xfrm>
          <a:prstGeom prst="rect">
            <a:avLst/>
          </a:prstGeom>
        </p:spPr>
      </p:pic>
    </p:spTree>
    <p:extLst>
      <p:ext uri="{BB962C8B-B14F-4D97-AF65-F5344CB8AC3E}">
        <p14:creationId xmlns:p14="http://schemas.microsoft.com/office/powerpoint/2010/main" val="3822143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Funeral ritual in different religions </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p:txBody>
          <a:bodyPr>
            <a:normAutofit lnSpcReduction="10000"/>
          </a:bodyPr>
          <a:lstStyle/>
          <a:p>
            <a:pPr algn="just"/>
            <a:r>
              <a:rPr lang="en-GB" dirty="0"/>
              <a:t>Death is a fact of life. </a:t>
            </a:r>
          </a:p>
          <a:p>
            <a:pPr algn="just"/>
            <a:r>
              <a:rPr lang="en-GB" dirty="0"/>
              <a:t>It transcends cultures and borders and is a universal human experience. </a:t>
            </a:r>
          </a:p>
          <a:p>
            <a:pPr algn="just"/>
            <a:r>
              <a:rPr lang="en-GB" dirty="0"/>
              <a:t>However, rites and rituals concerning death vary; in a multi-ethnic, multi-cultural country such as ours, rituals and rites surrounding funerals reflect the hopes, values and dreams of the community. </a:t>
            </a:r>
          </a:p>
          <a:p>
            <a:pPr algn="just"/>
            <a:r>
              <a:rPr lang="en-GB" dirty="0"/>
              <a:t>In Sri Lanka, a country known for its cultural diversity, various religious communities coexist, each with its unique funeral practices.</a:t>
            </a:r>
          </a:p>
          <a:p>
            <a:pPr algn="just"/>
            <a:r>
              <a:rPr lang="en-GB" dirty="0"/>
              <a:t>These practices not only reflect religious beliefs but also play a significant role in the grieving process and the cultural fabric of the nation.</a:t>
            </a:r>
          </a:p>
          <a:p>
            <a:endParaRPr lang="en-GB" dirty="0"/>
          </a:p>
        </p:txBody>
      </p:sp>
    </p:spTree>
    <p:extLst>
      <p:ext uri="{BB962C8B-B14F-4D97-AF65-F5344CB8AC3E}">
        <p14:creationId xmlns:p14="http://schemas.microsoft.com/office/powerpoint/2010/main" val="3895839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p:txBody>
          <a:bodyPr>
            <a:normAutofit fontScale="92500" lnSpcReduction="20000"/>
          </a:bodyPr>
          <a:lstStyle/>
          <a:p>
            <a:r>
              <a:rPr lang="en-GB" dirty="0"/>
              <a:t>Buddhism is a dominant religion in Sri Lanka, and Buddhist funeral rituals emphasize simplicity and spiritual significance. </a:t>
            </a:r>
          </a:p>
          <a:p>
            <a:r>
              <a:rPr lang="en-GB" dirty="0"/>
              <a:t>Traditionally, a Buddhist funeral involves the bathing and dressing of the deceased, followed by a funeral service that includes chanting of scriptures by monks.</a:t>
            </a:r>
          </a:p>
          <a:p>
            <a:r>
              <a:rPr lang="en-GB" dirty="0"/>
              <a:t>Cremation is common, reflecting the belief in the impermanence of life.</a:t>
            </a:r>
          </a:p>
          <a:p>
            <a:r>
              <a:rPr lang="en-GB" dirty="0"/>
              <a:t>Families may also engage in meritorious deeds on behalf of the departed.</a:t>
            </a:r>
          </a:p>
        </p:txBody>
      </p:sp>
      <p:pic>
        <p:nvPicPr>
          <p:cNvPr id="7" name="Content Placeholder 6">
            <a:extLst>
              <a:ext uri="{FF2B5EF4-FFF2-40B4-BE49-F238E27FC236}">
                <a16:creationId xmlns:a16="http://schemas.microsoft.com/office/drawing/2014/main" id="{DE5C630D-BF90-1D41-2AA4-2F1862DA27FD}"/>
              </a:ext>
            </a:extLst>
          </p:cNvPr>
          <p:cNvPicPr>
            <a:picLocks noGrp="1" noChangeAspect="1"/>
          </p:cNvPicPr>
          <p:nvPr>
            <p:ph sz="half" idx="2"/>
          </p:nvPr>
        </p:nvPicPr>
        <p:blipFill rotWithShape="1">
          <a:blip r:embed="rId3"/>
          <a:srcRect b="11925"/>
          <a:stretch/>
        </p:blipFill>
        <p:spPr>
          <a:xfrm>
            <a:off x="6355556" y="1362075"/>
            <a:ext cx="4814888" cy="4323830"/>
          </a:xfrm>
          <a:prstGeom prst="rect">
            <a:avLst/>
          </a:prstGeom>
        </p:spPr>
      </p:pic>
      <p:sp>
        <p:nvSpPr>
          <p:cNvPr id="4" name="TextBox 3">
            <a:extLst>
              <a:ext uri="{FF2B5EF4-FFF2-40B4-BE49-F238E27FC236}">
                <a16:creationId xmlns:a16="http://schemas.microsoft.com/office/drawing/2014/main" id="{AB7B3086-6D59-C562-8166-2E288122DCDA}"/>
              </a:ext>
            </a:extLst>
          </p:cNvPr>
          <p:cNvSpPr txBox="1"/>
          <p:nvPr/>
        </p:nvSpPr>
        <p:spPr>
          <a:xfrm>
            <a:off x="2658533" y="5715298"/>
            <a:ext cx="4814888"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(Langer, 2007; Thomas, 2020)</a:t>
            </a:r>
          </a:p>
        </p:txBody>
      </p:sp>
    </p:spTree>
    <p:extLst>
      <p:ext uri="{BB962C8B-B14F-4D97-AF65-F5344CB8AC3E}">
        <p14:creationId xmlns:p14="http://schemas.microsoft.com/office/powerpoint/2010/main" val="3567707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idx="1"/>
          </p:nvPr>
        </p:nvSpPr>
        <p:spPr>
          <a:xfrm>
            <a:off x="838200" y="1371600"/>
            <a:ext cx="10515600" cy="4504544"/>
          </a:xfrm>
        </p:spPr>
        <p:txBody>
          <a:bodyPr>
            <a:normAutofit fontScale="77500" lnSpcReduction="20000"/>
          </a:bodyPr>
          <a:lstStyle/>
          <a:p>
            <a:pPr algn="just"/>
            <a:r>
              <a:rPr lang="en-GB" dirty="0">
                <a:cs typeface="Arial" panose="020B0604020202020204" pitchFamily="34" charset="0"/>
              </a:rPr>
              <a:t>The concept of impermanence features strongly in Buddhism  and adherents embrace the concept of death from an early age. As a result, it is expected that </a:t>
            </a:r>
            <a:r>
              <a:rPr lang="en-GB" i="1" dirty="0" err="1">
                <a:cs typeface="Arial" panose="020B0604020202020204" pitchFamily="34" charset="0"/>
              </a:rPr>
              <a:t>dhana</a:t>
            </a:r>
            <a:r>
              <a:rPr lang="en-GB" dirty="0">
                <a:cs typeface="Arial" panose="020B0604020202020204" pitchFamily="34" charset="0"/>
              </a:rPr>
              <a:t> (charity), or the virtues of </a:t>
            </a:r>
            <a:r>
              <a:rPr lang="en-GB" i="1" dirty="0" err="1">
                <a:cs typeface="Arial" panose="020B0604020202020204" pitchFamily="34" charset="0"/>
              </a:rPr>
              <a:t>metta</a:t>
            </a:r>
            <a:r>
              <a:rPr lang="en-GB" dirty="0">
                <a:cs typeface="Arial" panose="020B0604020202020204" pitchFamily="34" charset="0"/>
              </a:rPr>
              <a:t> (kindness) and </a:t>
            </a:r>
            <a:r>
              <a:rPr lang="en-GB" i="1" dirty="0">
                <a:cs typeface="Arial" panose="020B0604020202020204" pitchFamily="34" charset="0"/>
              </a:rPr>
              <a:t>karuna</a:t>
            </a:r>
            <a:r>
              <a:rPr lang="en-GB" dirty="0">
                <a:cs typeface="Arial" panose="020B0604020202020204" pitchFamily="34" charset="0"/>
              </a:rPr>
              <a:t> (compassion) are practiced throughout this life cycle to aid the person in achieving </a:t>
            </a:r>
            <a:r>
              <a:rPr lang="en-GB" i="1" dirty="0">
                <a:cs typeface="Arial" panose="020B0604020202020204" pitchFamily="34" charset="0"/>
              </a:rPr>
              <a:t>nibbana</a:t>
            </a:r>
            <a:r>
              <a:rPr lang="en-GB" dirty="0">
                <a:cs typeface="Arial" panose="020B0604020202020204" pitchFamily="34" charset="0"/>
              </a:rPr>
              <a:t> (or </a:t>
            </a:r>
            <a:r>
              <a:rPr lang="en-GB" i="1" dirty="0">
                <a:cs typeface="Arial" panose="020B0604020202020204" pitchFamily="34" charset="0"/>
              </a:rPr>
              <a:t>nirvana</a:t>
            </a:r>
            <a:r>
              <a:rPr lang="en-GB" dirty="0">
                <a:cs typeface="Arial" panose="020B0604020202020204" pitchFamily="34" charset="0"/>
              </a:rPr>
              <a:t>, the ultimate spiritual goal of release from rebirth). </a:t>
            </a:r>
          </a:p>
          <a:p>
            <a:pPr algn="just"/>
            <a:r>
              <a:rPr lang="en-GB" dirty="0">
                <a:cs typeface="Arial" panose="020B0604020202020204" pitchFamily="34" charset="0"/>
              </a:rPr>
              <a:t>As an extension of this, it has become customary for families to organise a ‘</a:t>
            </a:r>
            <a:r>
              <a:rPr lang="en-GB" i="1" dirty="0">
                <a:cs typeface="Arial" panose="020B0604020202020204" pitchFamily="34" charset="0"/>
              </a:rPr>
              <a:t>mala </a:t>
            </a:r>
            <a:r>
              <a:rPr lang="en-GB" i="1" dirty="0" err="1">
                <a:cs typeface="Arial" panose="020B0604020202020204" pitchFamily="34" charset="0"/>
              </a:rPr>
              <a:t>batha</a:t>
            </a:r>
            <a:r>
              <a:rPr lang="en-GB" dirty="0">
                <a:cs typeface="Arial" panose="020B0604020202020204" pitchFamily="34" charset="0"/>
              </a:rPr>
              <a:t>’, a simple, vegetarian meal of rice and curries, at the home of the deceased after he or she has been cremated, for those attending the wake. “This </a:t>
            </a:r>
            <a:r>
              <a:rPr lang="en-GB" i="1" dirty="0">
                <a:cs typeface="Arial" panose="020B0604020202020204" pitchFamily="34" charset="0"/>
              </a:rPr>
              <a:t>mala </a:t>
            </a:r>
            <a:r>
              <a:rPr lang="en-GB" i="1" dirty="0" err="1">
                <a:cs typeface="Arial" panose="020B0604020202020204" pitchFamily="34" charset="0"/>
              </a:rPr>
              <a:t>batha</a:t>
            </a:r>
            <a:r>
              <a:rPr lang="en-GB" i="1" dirty="0">
                <a:cs typeface="Arial" panose="020B0604020202020204" pitchFamily="34" charset="0"/>
              </a:rPr>
              <a:t> </a:t>
            </a:r>
            <a:r>
              <a:rPr lang="en-GB" dirty="0">
                <a:cs typeface="Arial" panose="020B0604020202020204" pitchFamily="34" charset="0"/>
              </a:rPr>
              <a:t>is cooked for the wake as well as the spirit who they believe has not left the household yet,”</a:t>
            </a:r>
          </a:p>
          <a:p>
            <a:pPr algn="just"/>
            <a:r>
              <a:rPr lang="en-GB" dirty="0"/>
              <a:t>When a person dies in a Buddhist home, the body is laid with its head facing towards the West.</a:t>
            </a:r>
            <a:endParaRPr lang="en-GB" dirty="0">
              <a:cs typeface="Arial" panose="020B0604020202020204" pitchFamily="34" charset="0"/>
            </a:endParaRPr>
          </a:p>
          <a:p>
            <a:pPr algn="just"/>
            <a:r>
              <a:rPr lang="en-GB" dirty="0">
                <a:cs typeface="Arial" panose="020B0604020202020204" pitchFamily="34" charset="0"/>
              </a:rPr>
              <a:t>It is a common sight to see flickering oil lamps kept burning throughout day and night, until the corpse is removed out of home</a:t>
            </a:r>
          </a:p>
          <a:p>
            <a:pPr algn="just"/>
            <a:r>
              <a:rPr lang="en-GB" dirty="0">
                <a:cs typeface="Arial" panose="020B0604020202020204" pitchFamily="34" charset="0"/>
              </a:rPr>
              <a:t>In any funeral house, the family photographs hanging on the walls are kept over-turned, also those of the close relatives of the dead, and, perhaps, of others known to him when alive. </a:t>
            </a:r>
          </a:p>
          <a:p>
            <a:endParaRPr lang="en-GB" dirty="0"/>
          </a:p>
        </p:txBody>
      </p:sp>
      <p:sp>
        <p:nvSpPr>
          <p:cNvPr id="4" name="TextBox 3">
            <a:extLst>
              <a:ext uri="{FF2B5EF4-FFF2-40B4-BE49-F238E27FC236}">
                <a16:creationId xmlns:a16="http://schemas.microsoft.com/office/drawing/2014/main" id="{AB7B3086-6D59-C562-8166-2E288122DCDA}"/>
              </a:ext>
            </a:extLst>
          </p:cNvPr>
          <p:cNvSpPr txBox="1"/>
          <p:nvPr/>
        </p:nvSpPr>
        <p:spPr>
          <a:xfrm>
            <a:off x="8321945" y="6031210"/>
            <a:ext cx="2925144"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spTree>
    <p:extLst>
      <p:ext uri="{BB962C8B-B14F-4D97-AF65-F5344CB8AC3E}">
        <p14:creationId xmlns:p14="http://schemas.microsoft.com/office/powerpoint/2010/main" val="542823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uneral in Sri Lanka">
            <a:hlinkClick r:id="" action="ppaction://media"/>
            <a:extLst>
              <a:ext uri="{FF2B5EF4-FFF2-40B4-BE49-F238E27FC236}">
                <a16:creationId xmlns:a16="http://schemas.microsoft.com/office/drawing/2014/main" id="{70966EC6-AC41-96FF-FCA2-70F0500E7AB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233533" y="197010"/>
            <a:ext cx="8784237" cy="4953620"/>
          </a:xfrm>
          <a:prstGeom prst="rect">
            <a:avLst/>
          </a:prstGeom>
        </p:spPr>
      </p:pic>
      <p:sp>
        <p:nvSpPr>
          <p:cNvPr id="6" name="TextBox 5">
            <a:extLst>
              <a:ext uri="{FF2B5EF4-FFF2-40B4-BE49-F238E27FC236}">
                <a16:creationId xmlns:a16="http://schemas.microsoft.com/office/drawing/2014/main" id="{57930BDE-D824-2D56-8D69-B8026239102E}"/>
              </a:ext>
            </a:extLst>
          </p:cNvPr>
          <p:cNvSpPr txBox="1"/>
          <p:nvPr/>
        </p:nvSpPr>
        <p:spPr>
          <a:xfrm>
            <a:off x="2233533" y="5429150"/>
            <a:ext cx="7644985" cy="369332"/>
          </a:xfrm>
          <a:prstGeom prst="rect">
            <a:avLst/>
          </a:prstGeom>
          <a:noFill/>
        </p:spPr>
        <p:txBody>
          <a:bodyPr wrap="square">
            <a:spAutoFit/>
          </a:bodyPr>
          <a:lstStyle/>
          <a:p>
            <a:r>
              <a:rPr lang="en-GB" dirty="0"/>
              <a:t>Open-Source documentary :https://www.youtube.com/watch?v=zGWRTrHDiKw</a:t>
            </a:r>
          </a:p>
        </p:txBody>
      </p:sp>
    </p:spTree>
    <p:extLst>
      <p:ext uri="{BB962C8B-B14F-4D97-AF65-F5344CB8AC3E}">
        <p14:creationId xmlns:p14="http://schemas.microsoft.com/office/powerpoint/2010/main" val="12988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23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p:txBody>
          <a:bodyPr>
            <a:normAutofit fontScale="92500"/>
          </a:bodyPr>
          <a:lstStyle/>
          <a:p>
            <a:r>
              <a:rPr lang="en-GB" dirty="0"/>
              <a:t>Hinduism is practiced by a significant portion of Sri Lanka's population. </a:t>
            </a:r>
          </a:p>
          <a:p>
            <a:r>
              <a:rPr lang="en-GB" dirty="0"/>
              <a:t>Hindu funeral customs are elaborate and steeped in tradition.</a:t>
            </a:r>
          </a:p>
          <a:p>
            <a:r>
              <a:rPr lang="en-GB" dirty="0"/>
              <a:t>They often involve cremation, where the body is placed on a pyre, symbolizing the release of the soul from the physical body. </a:t>
            </a:r>
          </a:p>
          <a:p>
            <a:r>
              <a:rPr lang="en-GB" dirty="0"/>
              <a:t>Family members may engage in rituals, including offering prayers and food to honour the deceased.</a:t>
            </a:r>
          </a:p>
        </p:txBody>
      </p:sp>
      <p:pic>
        <p:nvPicPr>
          <p:cNvPr id="3" name="Content Placeholder 2">
            <a:extLst>
              <a:ext uri="{FF2B5EF4-FFF2-40B4-BE49-F238E27FC236}">
                <a16:creationId xmlns:a16="http://schemas.microsoft.com/office/drawing/2014/main" id="{26BF8B12-B8D3-4690-030C-B837EE99576A}"/>
              </a:ext>
            </a:extLst>
          </p:cNvPr>
          <p:cNvPicPr>
            <a:picLocks noGrp="1" noChangeAspect="1"/>
          </p:cNvPicPr>
          <p:nvPr>
            <p:ph sz="half" idx="2"/>
          </p:nvPr>
        </p:nvPicPr>
        <p:blipFill rotWithShape="1">
          <a:blip r:embed="rId2"/>
          <a:srcRect b="11235"/>
          <a:stretch/>
        </p:blipFill>
        <p:spPr>
          <a:xfrm>
            <a:off x="6355556" y="1362075"/>
            <a:ext cx="4814888" cy="4273954"/>
          </a:xfrm>
          <a:prstGeom prst="rect">
            <a:avLst/>
          </a:prstGeom>
        </p:spPr>
      </p:pic>
    </p:spTree>
    <p:extLst>
      <p:ext uri="{BB962C8B-B14F-4D97-AF65-F5344CB8AC3E}">
        <p14:creationId xmlns:p14="http://schemas.microsoft.com/office/powerpoint/2010/main" val="1985844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a:xfrm>
            <a:off x="838200" y="1488758"/>
            <a:ext cx="5843020" cy="4688205"/>
          </a:xfrm>
        </p:spPr>
        <p:txBody>
          <a:bodyPr>
            <a:normAutofit fontScale="92500" lnSpcReduction="20000"/>
          </a:bodyPr>
          <a:lstStyle/>
          <a:p>
            <a:r>
              <a:rPr lang="en-GB" dirty="0"/>
              <a:t>Christians have traditionally been buried</a:t>
            </a:r>
          </a:p>
          <a:p>
            <a:r>
              <a:rPr lang="en-GB" dirty="0"/>
              <a:t>Many Sri Lankan Christians practice </a:t>
            </a:r>
            <a:r>
              <a:rPr lang="en-GB" dirty="0" err="1"/>
              <a:t>lathoni</a:t>
            </a:r>
            <a:r>
              <a:rPr lang="en-GB" dirty="0"/>
              <a:t> during a funeral. </a:t>
            </a:r>
          </a:p>
          <a:p>
            <a:r>
              <a:rPr lang="en-GB" dirty="0"/>
              <a:t>Literally, ‘laments’, </a:t>
            </a:r>
            <a:r>
              <a:rPr lang="en-GB" dirty="0" err="1"/>
              <a:t>lathoni</a:t>
            </a:r>
            <a:r>
              <a:rPr lang="en-GB" dirty="0"/>
              <a:t> refers to the practice of reading stories from the Bible or singing hymns during a funeral. </a:t>
            </a:r>
          </a:p>
          <a:p>
            <a:r>
              <a:rPr lang="en-GB" dirty="0"/>
              <a:t>Typically conducted by a priest or community leader, the </a:t>
            </a:r>
            <a:r>
              <a:rPr lang="en-GB" dirty="0" err="1"/>
              <a:t>lathoni</a:t>
            </a:r>
            <a:r>
              <a:rPr lang="en-GB" dirty="0"/>
              <a:t> is practiced with the intention of reminding those at the funeral of the eventual resurrection of the dead with the second coming of Jesus Christ or for calling blessings on the deceased and on the family left behind (Thomas, 2020).</a:t>
            </a:r>
          </a:p>
        </p:txBody>
      </p:sp>
      <p:pic>
        <p:nvPicPr>
          <p:cNvPr id="8" name="Content Placeholder 7">
            <a:extLst>
              <a:ext uri="{FF2B5EF4-FFF2-40B4-BE49-F238E27FC236}">
                <a16:creationId xmlns:a16="http://schemas.microsoft.com/office/drawing/2014/main" id="{B260BEC6-9C41-AD7E-124A-609B519E8F00}"/>
              </a:ext>
            </a:extLst>
          </p:cNvPr>
          <p:cNvPicPr>
            <a:picLocks noGrp="1" noChangeAspect="1"/>
          </p:cNvPicPr>
          <p:nvPr>
            <p:ph sz="half" idx="2"/>
          </p:nvPr>
        </p:nvPicPr>
        <p:blipFill rotWithShape="1">
          <a:blip r:embed="rId2"/>
          <a:srcRect b="11952"/>
          <a:stretch/>
        </p:blipFill>
        <p:spPr>
          <a:xfrm>
            <a:off x="6681220" y="1488759"/>
            <a:ext cx="4489224" cy="3952672"/>
          </a:xfrm>
          <a:prstGeom prst="rect">
            <a:avLst/>
          </a:prstGeom>
        </p:spPr>
      </p:pic>
    </p:spTree>
    <p:extLst>
      <p:ext uri="{BB962C8B-B14F-4D97-AF65-F5344CB8AC3E}">
        <p14:creationId xmlns:p14="http://schemas.microsoft.com/office/powerpoint/2010/main" val="3811956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a:xfrm>
            <a:off x="838200" y="1361440"/>
            <a:ext cx="10344462" cy="4815523"/>
          </a:xfrm>
        </p:spPr>
        <p:txBody>
          <a:bodyPr>
            <a:normAutofit/>
          </a:bodyPr>
          <a:lstStyle/>
          <a:p>
            <a:r>
              <a:rPr lang="en-GB" dirty="0"/>
              <a:t>A </a:t>
            </a:r>
            <a:r>
              <a:rPr lang="en-GB" dirty="0" err="1"/>
              <a:t>muslim</a:t>
            </a:r>
            <a:r>
              <a:rPr lang="en-GB" dirty="0"/>
              <a:t> person on his deathbed is expected to invoke God through the recitation of </a:t>
            </a:r>
            <a:r>
              <a:rPr lang="en-GB" dirty="0" err="1"/>
              <a:t>Talqeen</a:t>
            </a:r>
            <a:r>
              <a:rPr lang="en-GB" dirty="0"/>
              <a:t> (a phrase uttered in good faith) while those around him read the Quran out aloud.</a:t>
            </a:r>
          </a:p>
          <a:p>
            <a:r>
              <a:rPr lang="en-GB" dirty="0"/>
              <a:t>After death, the body must be washed three times, shrouded (if it’s a man, the body is shrouded in three pieces of white cloth, five if it’s a woman, to safeguard modesty) and buried within a day.</a:t>
            </a:r>
          </a:p>
          <a:p>
            <a:r>
              <a:rPr lang="en-GB" dirty="0"/>
              <a:t>The bodies are not placed in a coffin and are placed on the right side facing the Qibla (the direction of the Kaaba in Mecca). </a:t>
            </a:r>
          </a:p>
          <a:p>
            <a:r>
              <a:rPr lang="en-GB" dirty="0"/>
              <a:t>These are practices that have passed down from generation to generation and have not changed since they were taught. </a:t>
            </a:r>
          </a:p>
        </p:txBody>
      </p:sp>
      <p:sp>
        <p:nvSpPr>
          <p:cNvPr id="9" name="TextBox 8">
            <a:extLst>
              <a:ext uri="{FF2B5EF4-FFF2-40B4-BE49-F238E27FC236}">
                <a16:creationId xmlns:a16="http://schemas.microsoft.com/office/drawing/2014/main" id="{CB9B4E7E-E03F-7852-238F-48692517F1CE}"/>
              </a:ext>
            </a:extLst>
          </p:cNvPr>
          <p:cNvSpPr txBox="1"/>
          <p:nvPr/>
        </p:nvSpPr>
        <p:spPr>
          <a:xfrm>
            <a:off x="7674964" y="5683983"/>
            <a:ext cx="2623279" cy="523220"/>
          </a:xfrm>
          <a:prstGeom prst="rect">
            <a:avLst/>
          </a:prstGeom>
          <a:noFill/>
        </p:spPr>
        <p:txBody>
          <a:bodyPr wrap="square">
            <a:spAutoFit/>
          </a:bodyPr>
          <a:lstStyle/>
          <a:p>
            <a:r>
              <a:rPr lang="en-GB" sz="2800" dirty="0"/>
              <a:t>(Thomas, 2020)</a:t>
            </a:r>
          </a:p>
        </p:txBody>
      </p:sp>
    </p:spTree>
    <p:extLst>
      <p:ext uri="{BB962C8B-B14F-4D97-AF65-F5344CB8AC3E}">
        <p14:creationId xmlns:p14="http://schemas.microsoft.com/office/powerpoint/2010/main" val="3315992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a:xfrm>
            <a:off x="838200" y="215223"/>
            <a:ext cx="10515600" cy="874395"/>
          </a:xfrm>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idx="1"/>
          </p:nvPr>
        </p:nvSpPr>
        <p:spPr>
          <a:xfrm>
            <a:off x="838200" y="1251679"/>
            <a:ext cx="10515600" cy="5121275"/>
          </a:xfrm>
        </p:spPr>
        <p:txBody>
          <a:bodyPr>
            <a:normAutofit fontScale="85000" lnSpcReduction="10000"/>
          </a:bodyPr>
          <a:lstStyle/>
          <a:p>
            <a:r>
              <a:rPr lang="en-GB" dirty="0"/>
              <a:t>The Vedda, Indigenous community in Sri Lanka have religious beliefs which are built on the concept of death, considered the deceased ancestors are living in a different world and can affect the living decedent’s life directly or indirectly.  </a:t>
            </a:r>
          </a:p>
          <a:p>
            <a:r>
              <a:rPr lang="en-GB" dirty="0"/>
              <a:t>Thus, it is crucial for them to perform the necessary death rituals. </a:t>
            </a:r>
          </a:p>
          <a:p>
            <a:r>
              <a:rPr lang="en-GB" dirty="0"/>
              <a:t>In Vedda religion it is customary to abandon the place the death has occurred, and the body is usually covered with leaves. </a:t>
            </a:r>
          </a:p>
          <a:p>
            <a:r>
              <a:rPr lang="en-GB" dirty="0"/>
              <a:t>The body is not washed or garlanded and is covered with branches, leaves and sometimes stones. The cave would carry the status of abandonment till twelve years pass after the death. The dead body will be carried by brothers of the deceased and will be buried in an around four feet depth grave. </a:t>
            </a:r>
          </a:p>
          <a:p>
            <a:r>
              <a:rPr lang="en-GB" dirty="0"/>
              <a:t>Bodies will be wrapped in a cloth and bows, and arrows will be buried with the dead. </a:t>
            </a:r>
          </a:p>
          <a:p>
            <a:r>
              <a:rPr lang="en-GB" dirty="0"/>
              <a:t>The ancient man believed that the spirits of the dead can haunt the living, thus they always buried the dead far from chena.</a:t>
            </a:r>
          </a:p>
        </p:txBody>
      </p:sp>
      <p:sp>
        <p:nvSpPr>
          <p:cNvPr id="10" name="TextBox 9">
            <a:extLst>
              <a:ext uri="{FF2B5EF4-FFF2-40B4-BE49-F238E27FC236}">
                <a16:creationId xmlns:a16="http://schemas.microsoft.com/office/drawing/2014/main" id="{64FA92BC-5DF2-20B5-0317-DF5EC51946D6}"/>
              </a:ext>
            </a:extLst>
          </p:cNvPr>
          <p:cNvSpPr txBox="1"/>
          <p:nvPr/>
        </p:nvSpPr>
        <p:spPr>
          <a:xfrm>
            <a:off x="7674964" y="5890736"/>
            <a:ext cx="2698229" cy="47000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Calibri" panose="020F0502020204030204" pitchFamily="34" charset="0"/>
                <a:ea typeface="Calibri" panose="020F0502020204030204" pitchFamily="34" charset="0"/>
                <a:cs typeface="Calibri" panose="020F0502020204030204" pitchFamily="34" charset="0"/>
              </a:rPr>
              <a:t>(</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Medawatte</a:t>
            </a:r>
            <a:r>
              <a:rPr lang="en-GB" sz="2400" kern="100" dirty="0">
                <a:effectLst/>
                <a:latin typeface="Calibri" panose="020F0502020204030204" pitchFamily="34" charset="0"/>
                <a:ea typeface="Calibri" panose="020F0502020204030204" pitchFamily="34" charset="0"/>
                <a:cs typeface="Calibri" panose="020F0502020204030204" pitchFamily="34" charset="0"/>
              </a:rPr>
              <a:t>, 2021)</a:t>
            </a:r>
            <a:endParaRPr lang="en-GB" sz="2400" kern="100" dirty="0">
              <a:effectLst/>
              <a:latin typeface="Calibri" panose="020F0502020204030204" pitchFamily="34" charset="0"/>
              <a:ea typeface="Calibri" panose="020F0502020204030204" pitchFamily="34" charset="0"/>
              <a:cs typeface="Iskoola Pota" panose="020B0502040204020203" pitchFamily="34" charset="0"/>
            </a:endParaRPr>
          </a:p>
        </p:txBody>
      </p:sp>
    </p:spTree>
    <p:extLst>
      <p:ext uri="{BB962C8B-B14F-4D97-AF65-F5344CB8AC3E}">
        <p14:creationId xmlns:p14="http://schemas.microsoft.com/office/powerpoint/2010/main" val="20176063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idx="1"/>
          </p:nvPr>
        </p:nvSpPr>
        <p:spPr/>
        <p:txBody>
          <a:bodyPr>
            <a:normAutofit/>
          </a:bodyPr>
          <a:lstStyle/>
          <a:p>
            <a:r>
              <a:rPr lang="en-GB" dirty="0"/>
              <a:t>For healthcare providers and caregivers, understanding these diverse funeral practices is vital. </a:t>
            </a:r>
          </a:p>
          <a:p>
            <a:r>
              <a:rPr lang="en-GB" dirty="0"/>
              <a:t>It enables them to offer respectful and culturally sensitive support to patients and their families during times of loss. </a:t>
            </a:r>
          </a:p>
          <a:p>
            <a:r>
              <a:rPr lang="en-GB" dirty="0"/>
              <a:t>Respect for these rituals can foster trust and empathy, enhancing the psychosocial care provided.</a:t>
            </a:r>
          </a:p>
        </p:txBody>
      </p:sp>
    </p:spTree>
    <p:extLst>
      <p:ext uri="{BB962C8B-B14F-4D97-AF65-F5344CB8AC3E}">
        <p14:creationId xmlns:p14="http://schemas.microsoft.com/office/powerpoint/2010/main" val="2866149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New Practice of Green Burials</a:t>
            </a:r>
          </a:p>
        </p:txBody>
      </p:sp>
      <p:sp>
        <p:nvSpPr>
          <p:cNvPr id="3" name="Content Placeholder 2">
            <a:extLst>
              <a:ext uri="{FF2B5EF4-FFF2-40B4-BE49-F238E27FC236}">
                <a16:creationId xmlns:a16="http://schemas.microsoft.com/office/drawing/2014/main" id="{07DA1DA5-6678-BCCE-E759-328EDFCC7685}"/>
              </a:ext>
            </a:extLst>
          </p:cNvPr>
          <p:cNvSpPr>
            <a:spLocks noGrp="1"/>
          </p:cNvSpPr>
          <p:nvPr>
            <p:ph sz="half" idx="1"/>
          </p:nvPr>
        </p:nvSpPr>
        <p:spPr/>
        <p:txBody>
          <a:bodyPr/>
          <a:lstStyle/>
          <a:p>
            <a:r>
              <a:rPr lang="en-GB" dirty="0"/>
              <a:t>Green burials, also known as natural or eco-friendly burials, prioritize a more environmentally sustainable approach to burial. </a:t>
            </a:r>
          </a:p>
          <a:p>
            <a:r>
              <a:rPr lang="en-GB" dirty="0"/>
              <a:t>This practice aims to minimize the ecological impact of traditional burials, such as embalming chemicals and non-biodegradable caskets.</a:t>
            </a:r>
          </a:p>
        </p:txBody>
      </p:sp>
      <p:pic>
        <p:nvPicPr>
          <p:cNvPr id="6" name="Content Placeholder 5">
            <a:extLst>
              <a:ext uri="{FF2B5EF4-FFF2-40B4-BE49-F238E27FC236}">
                <a16:creationId xmlns:a16="http://schemas.microsoft.com/office/drawing/2014/main" id="{2B376B7D-7AC3-4B47-C98F-12689AB8E1FD}"/>
              </a:ext>
            </a:extLst>
          </p:cNvPr>
          <p:cNvPicPr>
            <a:picLocks noGrp="1" noChangeAspect="1"/>
          </p:cNvPicPr>
          <p:nvPr>
            <p:ph sz="half" idx="2"/>
          </p:nvPr>
        </p:nvPicPr>
        <p:blipFill rotWithShape="1">
          <a:blip r:embed="rId2"/>
          <a:srcRect b="12616"/>
          <a:stretch/>
        </p:blipFill>
        <p:spPr>
          <a:xfrm>
            <a:off x="6355556" y="1362075"/>
            <a:ext cx="4814888" cy="4207452"/>
          </a:xfrm>
          <a:prstGeom prst="rect">
            <a:avLst/>
          </a:prstGeom>
        </p:spPr>
      </p:pic>
    </p:spTree>
    <p:extLst>
      <p:ext uri="{BB962C8B-B14F-4D97-AF65-F5344CB8AC3E}">
        <p14:creationId xmlns:p14="http://schemas.microsoft.com/office/powerpoint/2010/main" val="1489997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New Practice of Green Burials</a:t>
            </a:r>
          </a:p>
        </p:txBody>
      </p:sp>
      <p:sp>
        <p:nvSpPr>
          <p:cNvPr id="3" name="Content Placeholder 2">
            <a:extLst>
              <a:ext uri="{FF2B5EF4-FFF2-40B4-BE49-F238E27FC236}">
                <a16:creationId xmlns:a16="http://schemas.microsoft.com/office/drawing/2014/main" id="{07DA1DA5-6678-BCCE-E759-328EDFCC7685}"/>
              </a:ext>
            </a:extLst>
          </p:cNvPr>
          <p:cNvSpPr>
            <a:spLocks noGrp="1"/>
          </p:cNvSpPr>
          <p:nvPr>
            <p:ph idx="1"/>
          </p:nvPr>
        </p:nvSpPr>
        <p:spPr/>
        <p:txBody>
          <a:bodyPr>
            <a:normAutofit/>
          </a:bodyPr>
          <a:lstStyle/>
          <a:p>
            <a:pPr algn="just"/>
            <a:r>
              <a:rPr lang="en-GB" dirty="0"/>
              <a:t>Before modern funeral techniques were adopted and elaborate ceremonies became a thing, Sri Lankan’s practiced an age-old tradition, in which cadavers were discarded in the forest to be consumed by animals</a:t>
            </a:r>
          </a:p>
          <a:p>
            <a:pPr algn="just"/>
            <a:r>
              <a:rPr lang="en-GB" i="1" dirty="0"/>
              <a:t>‘Kale </a:t>
            </a:r>
            <a:r>
              <a:rPr lang="en-GB" i="1" dirty="0" err="1"/>
              <a:t>gahanawa</a:t>
            </a:r>
            <a:r>
              <a:rPr lang="en-GB" i="1" dirty="0"/>
              <a:t>’ </a:t>
            </a:r>
            <a:r>
              <a:rPr lang="en-GB" dirty="0"/>
              <a:t>was widely practiced in the 1920s: When a person died, they were not embalmed and preserved. What they did was wrap the body in a white cloth first and then in a mat. The body was then taken to the forest.</a:t>
            </a:r>
          </a:p>
          <a:p>
            <a:pPr algn="just"/>
            <a:r>
              <a:rPr lang="en-GB" dirty="0"/>
              <a:t>While green burials may not align with the traditional practices of all religions in Sri Lanka at present, they can be compatible with certain belief systems that emphasize simplicity and a return to the earth.</a:t>
            </a:r>
          </a:p>
        </p:txBody>
      </p:sp>
      <p:sp>
        <p:nvSpPr>
          <p:cNvPr id="7" name="TextBox 6">
            <a:extLst>
              <a:ext uri="{FF2B5EF4-FFF2-40B4-BE49-F238E27FC236}">
                <a16:creationId xmlns:a16="http://schemas.microsoft.com/office/drawing/2014/main" id="{4E6DC4E2-D42C-579D-963D-B233B1C0C80D}"/>
              </a:ext>
            </a:extLst>
          </p:cNvPr>
          <p:cNvSpPr txBox="1"/>
          <p:nvPr/>
        </p:nvSpPr>
        <p:spPr>
          <a:xfrm>
            <a:off x="8686800" y="5847378"/>
            <a:ext cx="2793999"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spTree>
    <p:extLst>
      <p:ext uri="{BB962C8B-B14F-4D97-AF65-F5344CB8AC3E}">
        <p14:creationId xmlns:p14="http://schemas.microsoft.com/office/powerpoint/2010/main" val="27532242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care: Family and community involvement in caregiving and death </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lstStyle/>
          <a:p>
            <a:pPr marL="0" indent="0">
              <a:buNone/>
            </a:pPr>
            <a:r>
              <a:rPr lang="en-GB" b="1" dirty="0"/>
              <a:t>Family Support </a:t>
            </a:r>
          </a:p>
          <a:p>
            <a:r>
              <a:rPr lang="en-GB" dirty="0"/>
              <a:t>Family plays a central and revered role in Sri Lankan culture, especially in caregiving and end-of-life care. </a:t>
            </a:r>
          </a:p>
          <a:p>
            <a:r>
              <a:rPr lang="en-GB" dirty="0"/>
              <a:t>Understanding the dynamics of family involvement is crucial for providing psychosocial care that aligns with cultural values.</a:t>
            </a:r>
          </a:p>
          <a:p>
            <a:pPr lvl="1"/>
            <a:r>
              <a:rPr lang="en-GB" sz="2800" dirty="0"/>
              <a:t>Collectivist Culture</a:t>
            </a:r>
          </a:p>
          <a:p>
            <a:pPr lvl="1"/>
            <a:r>
              <a:rPr lang="en-GB" sz="2800" dirty="0"/>
              <a:t>Multigenerational Care</a:t>
            </a:r>
          </a:p>
          <a:p>
            <a:pPr lvl="1"/>
            <a:r>
              <a:rPr lang="en-GB" sz="2800" dirty="0"/>
              <a:t>Emotional and Practical Support</a:t>
            </a:r>
          </a:p>
        </p:txBody>
      </p:sp>
    </p:spTree>
    <p:extLst>
      <p:ext uri="{BB962C8B-B14F-4D97-AF65-F5344CB8AC3E}">
        <p14:creationId xmlns:p14="http://schemas.microsoft.com/office/powerpoint/2010/main" val="2877392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care: Family and community involvement in caregiving and death </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normAutofit/>
          </a:bodyPr>
          <a:lstStyle/>
          <a:p>
            <a:pPr marL="0" indent="0">
              <a:buNone/>
            </a:pPr>
            <a:r>
              <a:rPr lang="en-GB" sz="2800" b="1" dirty="0"/>
              <a:t>Community Networks</a:t>
            </a:r>
          </a:p>
          <a:p>
            <a:r>
              <a:rPr lang="en-GB" sz="2800" dirty="0"/>
              <a:t>Beyond the family, communities in Sri Lanka also play a vital role in caregiving and death-related practices. </a:t>
            </a:r>
          </a:p>
          <a:p>
            <a:r>
              <a:rPr lang="en-GB" sz="2800" dirty="0"/>
              <a:t>Community support can be especially evident during times of illness and bereavement.</a:t>
            </a:r>
          </a:p>
          <a:p>
            <a:pPr lvl="1"/>
            <a:r>
              <a:rPr lang="en-GB" sz="2800" dirty="0"/>
              <a:t>Neighbours and Friends</a:t>
            </a:r>
          </a:p>
          <a:p>
            <a:pPr lvl="1"/>
            <a:r>
              <a:rPr lang="en-GB" sz="2800" dirty="0"/>
              <a:t>Religious and Cultural Organizations</a:t>
            </a:r>
          </a:p>
          <a:p>
            <a:endParaRPr lang="en-GB" sz="2800" dirty="0"/>
          </a:p>
        </p:txBody>
      </p:sp>
    </p:spTree>
    <p:extLst>
      <p:ext uri="{BB962C8B-B14F-4D97-AF65-F5344CB8AC3E}">
        <p14:creationId xmlns:p14="http://schemas.microsoft.com/office/powerpoint/2010/main" val="2927994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care: Family and community involvement in caregiving and death </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normAutofit/>
          </a:bodyPr>
          <a:lstStyle/>
          <a:p>
            <a:r>
              <a:rPr lang="en-GB" dirty="0"/>
              <a:t>Healthcare providers must recognize the significance of family and community involvement in Sri Lankan culture, and should engage with families respectfully, considering the roles and expectations of all involved.</a:t>
            </a:r>
          </a:p>
          <a:p>
            <a:r>
              <a:rPr lang="en-GB" dirty="0"/>
              <a:t>Acknowledging and respecting these support systems is essential for effective psychosocial care.</a:t>
            </a:r>
          </a:p>
          <a:p>
            <a:r>
              <a:rPr lang="en-GB" dirty="0"/>
              <a:t>Being culturally sensitive involves recognizing that decisions related to caregiving and death often involve extended family and community input. </a:t>
            </a:r>
          </a:p>
        </p:txBody>
      </p:sp>
    </p:spTree>
    <p:extLst>
      <p:ext uri="{BB962C8B-B14F-4D97-AF65-F5344CB8AC3E}">
        <p14:creationId xmlns:p14="http://schemas.microsoft.com/office/powerpoint/2010/main" val="1224220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lstStyle/>
          <a:p>
            <a:r>
              <a:rPr lang="en-GB" dirty="0"/>
              <a:t>After the passing of a loved one in Sri Lanka, various rituals and practices come into play, offering solace, closure, and a sense of community. </a:t>
            </a:r>
          </a:p>
          <a:p>
            <a:r>
              <a:rPr lang="en-GB" dirty="0"/>
              <a:t>These post-death traditions are deeply rooted in cultural and religious beliefs.</a:t>
            </a:r>
          </a:p>
        </p:txBody>
      </p:sp>
    </p:spTree>
    <p:extLst>
      <p:ext uri="{BB962C8B-B14F-4D97-AF65-F5344CB8AC3E}">
        <p14:creationId xmlns:p14="http://schemas.microsoft.com/office/powerpoint/2010/main" val="3605936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Community Gatherings:</a:t>
            </a:r>
          </a:p>
          <a:p>
            <a:r>
              <a:rPr lang="en-GB" dirty="0"/>
              <a:t>Following a death, family and community members often gather to offer condolences, support, and comfort. </a:t>
            </a:r>
          </a:p>
          <a:p>
            <a:r>
              <a:rPr lang="en-GB" dirty="0"/>
              <a:t>These gatherings can last for several days and provide a space for collective mourning.</a:t>
            </a:r>
          </a:p>
        </p:txBody>
      </p:sp>
      <p:pic>
        <p:nvPicPr>
          <p:cNvPr id="6" name="Content Placeholder 5">
            <a:extLst>
              <a:ext uri="{FF2B5EF4-FFF2-40B4-BE49-F238E27FC236}">
                <a16:creationId xmlns:a16="http://schemas.microsoft.com/office/drawing/2014/main" id="{F4DD4C5C-F856-D90C-CD06-09610D4518DF}"/>
              </a:ext>
            </a:extLst>
          </p:cNvPr>
          <p:cNvPicPr>
            <a:picLocks noGrp="1" noChangeAspect="1"/>
          </p:cNvPicPr>
          <p:nvPr>
            <p:ph sz="half" idx="2"/>
          </p:nvPr>
        </p:nvPicPr>
        <p:blipFill rotWithShape="1">
          <a:blip r:embed="rId2"/>
          <a:srcRect b="11925"/>
          <a:stretch/>
        </p:blipFill>
        <p:spPr>
          <a:xfrm>
            <a:off x="6355556" y="1362075"/>
            <a:ext cx="4814888" cy="4240703"/>
          </a:xfrm>
          <a:prstGeom prst="rect">
            <a:avLst/>
          </a:prstGeom>
        </p:spPr>
      </p:pic>
      <p:sp>
        <p:nvSpPr>
          <p:cNvPr id="4" name="TextBox 3">
            <a:extLst>
              <a:ext uri="{FF2B5EF4-FFF2-40B4-BE49-F238E27FC236}">
                <a16:creationId xmlns:a16="http://schemas.microsoft.com/office/drawing/2014/main" id="{914EF630-E9C6-C008-4450-243D49C69279}"/>
              </a:ext>
            </a:extLst>
          </p:cNvPr>
          <p:cNvSpPr txBox="1"/>
          <p:nvPr/>
        </p:nvSpPr>
        <p:spPr>
          <a:xfrm>
            <a:off x="2787274" y="5143998"/>
            <a:ext cx="3232526" cy="45878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(Kariyawasam, 1996)</a:t>
            </a:r>
          </a:p>
        </p:txBody>
      </p:sp>
    </p:spTree>
    <p:extLst>
      <p:ext uri="{BB962C8B-B14F-4D97-AF65-F5344CB8AC3E}">
        <p14:creationId xmlns:p14="http://schemas.microsoft.com/office/powerpoint/2010/main" val="29148605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Religious Ceremonies:</a:t>
            </a:r>
          </a:p>
          <a:p>
            <a:r>
              <a:rPr lang="en-GB" dirty="0"/>
              <a:t>Religious ceremonies are an integral part of the grieving process in Sri Lanka. </a:t>
            </a:r>
          </a:p>
          <a:p>
            <a:r>
              <a:rPr lang="en-GB" dirty="0"/>
              <a:t>Depending on the deceased's religious affiliation, there may be prayer sessions, chants, and rituals conducted by religious leaders or priests.</a:t>
            </a:r>
          </a:p>
        </p:txBody>
      </p:sp>
      <p:pic>
        <p:nvPicPr>
          <p:cNvPr id="7" name="Content Placeholder 6">
            <a:extLst>
              <a:ext uri="{FF2B5EF4-FFF2-40B4-BE49-F238E27FC236}">
                <a16:creationId xmlns:a16="http://schemas.microsoft.com/office/drawing/2014/main" id="{8D1016E1-9B6E-3E7A-EB17-EBE6FAEDC3E7}"/>
              </a:ext>
            </a:extLst>
          </p:cNvPr>
          <p:cNvPicPr>
            <a:picLocks noGrp="1" noChangeAspect="1"/>
          </p:cNvPicPr>
          <p:nvPr>
            <p:ph sz="half" idx="2"/>
          </p:nvPr>
        </p:nvPicPr>
        <p:blipFill>
          <a:blip r:embed="rId2"/>
          <a:stretch>
            <a:fillRect/>
          </a:stretch>
        </p:blipFill>
        <p:spPr>
          <a:xfrm>
            <a:off x="6355556" y="1362075"/>
            <a:ext cx="4814888" cy="4814888"/>
          </a:xfrm>
          <a:prstGeom prst="rect">
            <a:avLst/>
          </a:prstGeom>
        </p:spPr>
      </p:pic>
      <p:sp>
        <p:nvSpPr>
          <p:cNvPr id="5" name="TextBox 4">
            <a:extLst>
              <a:ext uri="{FF2B5EF4-FFF2-40B4-BE49-F238E27FC236}">
                <a16:creationId xmlns:a16="http://schemas.microsoft.com/office/drawing/2014/main" id="{7C3A30F7-E3B4-E4F1-E259-657241AEB5F0}"/>
              </a:ext>
            </a:extLst>
          </p:cNvPr>
          <p:cNvSpPr txBox="1"/>
          <p:nvPr/>
        </p:nvSpPr>
        <p:spPr>
          <a:xfrm>
            <a:off x="3123030" y="5718183"/>
            <a:ext cx="3232526" cy="45878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(Kariyawasam, 1996)</a:t>
            </a:r>
          </a:p>
        </p:txBody>
      </p:sp>
    </p:spTree>
    <p:extLst>
      <p:ext uri="{BB962C8B-B14F-4D97-AF65-F5344CB8AC3E}">
        <p14:creationId xmlns:p14="http://schemas.microsoft.com/office/powerpoint/2010/main" val="23650300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Offerings and Donations:</a:t>
            </a:r>
          </a:p>
          <a:p>
            <a:r>
              <a:rPr lang="en-GB" dirty="0"/>
              <a:t>It is customary to make offerings or donations to religious institutions or charitable causes in memory of the deceased. </a:t>
            </a:r>
          </a:p>
          <a:p>
            <a:r>
              <a:rPr lang="en-GB" dirty="0"/>
              <a:t>This practice is believed to bring merit to the departed soul and foster a sense of goodwill in the community.</a:t>
            </a:r>
          </a:p>
        </p:txBody>
      </p:sp>
      <p:pic>
        <p:nvPicPr>
          <p:cNvPr id="7" name="Content Placeholder 6">
            <a:extLst>
              <a:ext uri="{FF2B5EF4-FFF2-40B4-BE49-F238E27FC236}">
                <a16:creationId xmlns:a16="http://schemas.microsoft.com/office/drawing/2014/main" id="{FDB030FE-3637-5FD1-7D9F-25011C58D7D2}"/>
              </a:ext>
            </a:extLst>
          </p:cNvPr>
          <p:cNvPicPr>
            <a:picLocks noGrp="1" noChangeAspect="1"/>
          </p:cNvPicPr>
          <p:nvPr>
            <p:ph sz="half" idx="2"/>
          </p:nvPr>
        </p:nvPicPr>
        <p:blipFill rotWithShape="1">
          <a:blip r:embed="rId2"/>
          <a:srcRect l="-1" r="14561"/>
          <a:stretch/>
        </p:blipFill>
        <p:spPr>
          <a:xfrm>
            <a:off x="6172202" y="1362075"/>
            <a:ext cx="4683746" cy="4814888"/>
          </a:xfrm>
          <a:prstGeom prst="rect">
            <a:avLst/>
          </a:prstGeom>
        </p:spPr>
      </p:pic>
      <p:sp>
        <p:nvSpPr>
          <p:cNvPr id="6" name="TextBox 5">
            <a:extLst>
              <a:ext uri="{FF2B5EF4-FFF2-40B4-BE49-F238E27FC236}">
                <a16:creationId xmlns:a16="http://schemas.microsoft.com/office/drawing/2014/main" id="{87AEF4B1-4C63-EAC3-E4C2-E6E7F1D5F50D}"/>
              </a:ext>
            </a:extLst>
          </p:cNvPr>
          <p:cNvSpPr txBox="1"/>
          <p:nvPr/>
        </p:nvSpPr>
        <p:spPr>
          <a:xfrm>
            <a:off x="3851033" y="5375104"/>
            <a:ext cx="2321169"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(Langer,2007)</a:t>
            </a:r>
          </a:p>
        </p:txBody>
      </p:sp>
    </p:spTree>
    <p:extLst>
      <p:ext uri="{BB962C8B-B14F-4D97-AF65-F5344CB8AC3E}">
        <p14:creationId xmlns:p14="http://schemas.microsoft.com/office/powerpoint/2010/main" val="34950133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Cultural Practices:</a:t>
            </a:r>
          </a:p>
          <a:p>
            <a:r>
              <a:rPr lang="en-GB" dirty="0"/>
              <a:t>Cultural practices, such as lighting oil lamps around the tombstone, displaying photographs of the deceased, and sharing stories and memories, are common ways for families to pay their respects and remember their loved ones.</a:t>
            </a:r>
          </a:p>
        </p:txBody>
      </p:sp>
      <p:pic>
        <p:nvPicPr>
          <p:cNvPr id="9" name="Content Placeholder 8">
            <a:extLst>
              <a:ext uri="{FF2B5EF4-FFF2-40B4-BE49-F238E27FC236}">
                <a16:creationId xmlns:a16="http://schemas.microsoft.com/office/drawing/2014/main" id="{B7B82CAD-8983-8EE1-F975-B4E05F2708EF}"/>
              </a:ext>
            </a:extLst>
          </p:cNvPr>
          <p:cNvPicPr>
            <a:picLocks noGrp="1" noChangeAspect="1"/>
          </p:cNvPicPr>
          <p:nvPr>
            <p:ph sz="half" idx="2"/>
          </p:nvPr>
        </p:nvPicPr>
        <p:blipFill>
          <a:blip r:embed="rId3"/>
          <a:stretch>
            <a:fillRect/>
          </a:stretch>
        </p:blipFill>
        <p:spPr>
          <a:xfrm>
            <a:off x="6340839" y="1454001"/>
            <a:ext cx="4630399" cy="4630399"/>
          </a:xfrm>
          <a:prstGeom prst="rect">
            <a:avLst/>
          </a:prstGeom>
        </p:spPr>
      </p:pic>
    </p:spTree>
    <p:extLst>
      <p:ext uri="{BB962C8B-B14F-4D97-AF65-F5344CB8AC3E}">
        <p14:creationId xmlns:p14="http://schemas.microsoft.com/office/powerpoint/2010/main" val="28762598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normAutofit/>
          </a:bodyPr>
          <a:lstStyle/>
          <a:p>
            <a:r>
              <a:rPr lang="en-GB" dirty="0"/>
              <a:t>Healthcare providers and caregivers should be aware of these post-death rituals in Sri Lanka and receptive to family preferences regarding religious ceremonies and cultural practices.</a:t>
            </a:r>
          </a:p>
          <a:p>
            <a:r>
              <a:rPr lang="en-GB" dirty="0"/>
              <a:t>Respecting and acknowledging these rituals fosters trust and rapport with the grieving family. </a:t>
            </a:r>
          </a:p>
          <a:p>
            <a:r>
              <a:rPr lang="en-GB" dirty="0"/>
              <a:t>Offering support and understanding during these times is crucial for providing compassionate psychosocial care.</a:t>
            </a:r>
          </a:p>
          <a:p>
            <a:r>
              <a:rPr lang="en-GB" dirty="0"/>
              <a:t>Providing emotional support, active listening, and offering resources for grief counseling are ways healthcare providers can assist families in coping with their loss.</a:t>
            </a:r>
          </a:p>
        </p:txBody>
      </p:sp>
    </p:spTree>
    <p:extLst>
      <p:ext uri="{BB962C8B-B14F-4D97-AF65-F5344CB8AC3E}">
        <p14:creationId xmlns:p14="http://schemas.microsoft.com/office/powerpoint/2010/main" val="24916759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3422-31F7-CB6B-56C9-476110C06BD7}"/>
              </a:ext>
            </a:extLst>
          </p:cNvPr>
          <p:cNvSpPr>
            <a:spLocks noGrp="1"/>
          </p:cNvSpPr>
          <p:nvPr>
            <p:ph type="title"/>
          </p:nvPr>
        </p:nvSpPr>
        <p:spPr>
          <a:xfrm>
            <a:off x="838200" y="243839"/>
            <a:ext cx="10515600" cy="874395"/>
          </a:xfrm>
        </p:spPr>
        <p:txBody>
          <a:bodyPr>
            <a:normAutofit fontScale="90000"/>
          </a:bodyPr>
          <a:lstStyle/>
          <a:p>
            <a:r>
              <a:rPr lang="en-GB" dirty="0"/>
              <a:t>Language and communication: Announcing death </a:t>
            </a:r>
          </a:p>
        </p:txBody>
      </p:sp>
      <p:sp>
        <p:nvSpPr>
          <p:cNvPr id="3" name="Content Placeholder 2">
            <a:extLst>
              <a:ext uri="{FF2B5EF4-FFF2-40B4-BE49-F238E27FC236}">
                <a16:creationId xmlns:a16="http://schemas.microsoft.com/office/drawing/2014/main" id="{75775B6A-44AB-ACB8-2477-9113C8998065}"/>
              </a:ext>
            </a:extLst>
          </p:cNvPr>
          <p:cNvSpPr>
            <a:spLocks noGrp="1"/>
          </p:cNvSpPr>
          <p:nvPr>
            <p:ph idx="1"/>
          </p:nvPr>
        </p:nvSpPr>
        <p:spPr>
          <a:xfrm>
            <a:off x="838200" y="1118234"/>
            <a:ext cx="10515600" cy="5057714"/>
          </a:xfrm>
        </p:spPr>
        <p:txBody>
          <a:bodyPr>
            <a:normAutofit fontScale="77500" lnSpcReduction="20000"/>
          </a:bodyPr>
          <a:lstStyle/>
          <a:p>
            <a:r>
              <a:rPr lang="en-GB" dirty="0"/>
              <a:t>Announcing the death of a loved one is a delicate and culturally significant matter in Sri Lanka. </a:t>
            </a:r>
          </a:p>
          <a:p>
            <a:r>
              <a:rPr lang="en-GB" dirty="0"/>
              <a:t>Ensuring that this news is conveyed with sensitivity and respect is essential for providing psychosocial care.</a:t>
            </a:r>
          </a:p>
          <a:p>
            <a:pPr marL="0" indent="0">
              <a:buNone/>
            </a:pPr>
            <a:r>
              <a:rPr lang="en-GB" b="1" dirty="0"/>
              <a:t>Cultural Norms and Practices:</a:t>
            </a:r>
          </a:p>
          <a:p>
            <a:r>
              <a:rPr lang="en-GB" dirty="0"/>
              <a:t>Sri Lanka has well-established cultural norms and practices surrounding death announcements. </a:t>
            </a:r>
          </a:p>
          <a:p>
            <a:r>
              <a:rPr lang="en-GB" dirty="0"/>
              <a:t>These may vary depending on the deceased's religious background and regional customs.</a:t>
            </a:r>
          </a:p>
          <a:p>
            <a:pPr marL="0" indent="0">
              <a:buNone/>
            </a:pPr>
            <a:r>
              <a:rPr lang="en-GB" b="1" dirty="0"/>
              <a:t>Roles of Family and Community:</a:t>
            </a:r>
          </a:p>
          <a:p>
            <a:r>
              <a:rPr lang="en-GB" dirty="0"/>
              <a:t>Families often play a central role in announcing a death. </a:t>
            </a:r>
          </a:p>
          <a:p>
            <a:r>
              <a:rPr lang="en-GB" dirty="0"/>
              <a:t>Community members may also participate in conveying the news, especially in close-knit communities</a:t>
            </a:r>
          </a:p>
          <a:p>
            <a:r>
              <a:rPr lang="en-GB" dirty="0"/>
              <a:t>Both Buddhists and Hindus tie white funeral flags along fences and poles</a:t>
            </a:r>
          </a:p>
          <a:p>
            <a:r>
              <a:rPr lang="en-GB" dirty="0"/>
              <a:t>Buddhist funeral processions often feature drum beating</a:t>
            </a:r>
          </a:p>
        </p:txBody>
      </p:sp>
      <p:sp>
        <p:nvSpPr>
          <p:cNvPr id="5" name="TextBox 4">
            <a:extLst>
              <a:ext uri="{FF2B5EF4-FFF2-40B4-BE49-F238E27FC236}">
                <a16:creationId xmlns:a16="http://schemas.microsoft.com/office/drawing/2014/main" id="{819C273E-0C61-128E-3A27-84319A7BEDBA}"/>
              </a:ext>
            </a:extLst>
          </p:cNvPr>
          <p:cNvSpPr txBox="1"/>
          <p:nvPr/>
        </p:nvSpPr>
        <p:spPr>
          <a:xfrm>
            <a:off x="7585023" y="5991282"/>
            <a:ext cx="2878111" cy="461665"/>
          </a:xfrm>
          <a:prstGeom prst="rect">
            <a:avLst/>
          </a:prstGeom>
          <a:noFill/>
        </p:spPr>
        <p:txBody>
          <a:bodyPr wrap="square">
            <a:spAutoFit/>
          </a:bodyPr>
          <a:lstStyle/>
          <a:p>
            <a:r>
              <a:rPr lang="en-GB" sz="2400" dirty="0"/>
              <a:t>(</a:t>
            </a:r>
            <a:r>
              <a:rPr lang="en-GB" sz="2400" dirty="0" err="1"/>
              <a:t>Medawatte</a:t>
            </a:r>
            <a:r>
              <a:rPr lang="en-GB" sz="2400" dirty="0"/>
              <a:t>, 2021)</a:t>
            </a:r>
          </a:p>
        </p:txBody>
      </p:sp>
    </p:spTree>
    <p:extLst>
      <p:ext uri="{BB962C8B-B14F-4D97-AF65-F5344CB8AC3E}">
        <p14:creationId xmlns:p14="http://schemas.microsoft.com/office/powerpoint/2010/main" val="39169492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3422-31F7-CB6B-56C9-476110C06BD7}"/>
              </a:ext>
            </a:extLst>
          </p:cNvPr>
          <p:cNvSpPr>
            <a:spLocks noGrp="1"/>
          </p:cNvSpPr>
          <p:nvPr>
            <p:ph type="title"/>
          </p:nvPr>
        </p:nvSpPr>
        <p:spPr/>
        <p:txBody>
          <a:bodyPr>
            <a:normAutofit fontScale="90000"/>
          </a:bodyPr>
          <a:lstStyle/>
          <a:p>
            <a:r>
              <a:rPr lang="en-GB" dirty="0"/>
              <a:t>Language and communication: Announcing death </a:t>
            </a:r>
          </a:p>
        </p:txBody>
      </p:sp>
      <p:sp>
        <p:nvSpPr>
          <p:cNvPr id="3" name="Content Placeholder 2">
            <a:extLst>
              <a:ext uri="{FF2B5EF4-FFF2-40B4-BE49-F238E27FC236}">
                <a16:creationId xmlns:a16="http://schemas.microsoft.com/office/drawing/2014/main" id="{75775B6A-44AB-ACB8-2477-9113C8998065}"/>
              </a:ext>
            </a:extLst>
          </p:cNvPr>
          <p:cNvSpPr>
            <a:spLocks noGrp="1"/>
          </p:cNvSpPr>
          <p:nvPr>
            <p:ph idx="1"/>
          </p:nvPr>
        </p:nvSpPr>
        <p:spPr/>
        <p:txBody>
          <a:bodyPr>
            <a:normAutofit/>
          </a:bodyPr>
          <a:lstStyle/>
          <a:p>
            <a:r>
              <a:rPr lang="en-GB" dirty="0"/>
              <a:t>Effective communication during this challenging time requires understanding cultural and religious considerations and adopting appropriate strategies.</a:t>
            </a:r>
          </a:p>
          <a:p>
            <a:pPr lvl="1"/>
            <a:r>
              <a:rPr lang="en-GB" sz="2800" dirty="0"/>
              <a:t>Choosing the Right Time</a:t>
            </a:r>
          </a:p>
          <a:p>
            <a:pPr lvl="1"/>
            <a:r>
              <a:rPr lang="en-GB" sz="2800" dirty="0"/>
              <a:t>Use of Empathetic Language</a:t>
            </a:r>
          </a:p>
          <a:p>
            <a:pPr lvl="1"/>
            <a:r>
              <a:rPr lang="en-GB" sz="2800" dirty="0"/>
              <a:t>Respecting Religious Beliefs</a:t>
            </a:r>
          </a:p>
          <a:p>
            <a:pPr lvl="1"/>
            <a:r>
              <a:rPr lang="en-GB" sz="2800" dirty="0"/>
              <a:t>Community Involvement</a:t>
            </a:r>
          </a:p>
          <a:p>
            <a:pPr lvl="1"/>
            <a:r>
              <a:rPr lang="en-GB" sz="2800" dirty="0"/>
              <a:t>Offering Support Resources</a:t>
            </a:r>
          </a:p>
        </p:txBody>
      </p:sp>
    </p:spTree>
    <p:extLst>
      <p:ext uri="{BB962C8B-B14F-4D97-AF65-F5344CB8AC3E}">
        <p14:creationId xmlns:p14="http://schemas.microsoft.com/office/powerpoint/2010/main" val="7526303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3422-31F7-CB6B-56C9-476110C06BD7}"/>
              </a:ext>
            </a:extLst>
          </p:cNvPr>
          <p:cNvSpPr>
            <a:spLocks noGrp="1"/>
          </p:cNvSpPr>
          <p:nvPr>
            <p:ph type="title"/>
          </p:nvPr>
        </p:nvSpPr>
        <p:spPr/>
        <p:txBody>
          <a:bodyPr>
            <a:normAutofit fontScale="90000"/>
          </a:bodyPr>
          <a:lstStyle/>
          <a:p>
            <a:r>
              <a:rPr lang="en-GB" dirty="0"/>
              <a:t>Language and communication: Announcing death </a:t>
            </a:r>
          </a:p>
        </p:txBody>
      </p:sp>
      <p:sp>
        <p:nvSpPr>
          <p:cNvPr id="3" name="Content Placeholder 2">
            <a:extLst>
              <a:ext uri="{FF2B5EF4-FFF2-40B4-BE49-F238E27FC236}">
                <a16:creationId xmlns:a16="http://schemas.microsoft.com/office/drawing/2014/main" id="{75775B6A-44AB-ACB8-2477-9113C8998065}"/>
              </a:ext>
            </a:extLst>
          </p:cNvPr>
          <p:cNvSpPr>
            <a:spLocks noGrp="1"/>
          </p:cNvSpPr>
          <p:nvPr>
            <p:ph idx="1"/>
          </p:nvPr>
        </p:nvSpPr>
        <p:spPr/>
        <p:txBody>
          <a:bodyPr>
            <a:normAutofit/>
          </a:bodyPr>
          <a:lstStyle/>
          <a:p>
            <a:pPr algn="just"/>
            <a:r>
              <a:rPr lang="en-GB" sz="2800" dirty="0"/>
              <a:t>Healthcare providers and caregivers should approach the announcement of death with cultural competence and awareness of the unique practices and preferences of the family and community.</a:t>
            </a:r>
          </a:p>
          <a:p>
            <a:pPr algn="just"/>
            <a:r>
              <a:rPr lang="en-GB" sz="2800" dirty="0"/>
              <a:t>Training and education on cultural practices and communication in Sri Lankan contexts can enhance the ability of healthcare providers to navigate these sensitive conversations.</a:t>
            </a:r>
          </a:p>
          <a:p>
            <a:pPr algn="just"/>
            <a:r>
              <a:rPr lang="en-GB" sz="2800" dirty="0"/>
              <a:t>Actively listening to the family's needs and providing emotional support during the announcement process can make a significant difference in their experience.</a:t>
            </a:r>
          </a:p>
        </p:txBody>
      </p:sp>
    </p:spTree>
    <p:extLst>
      <p:ext uri="{BB962C8B-B14F-4D97-AF65-F5344CB8AC3E}">
        <p14:creationId xmlns:p14="http://schemas.microsoft.com/office/powerpoint/2010/main" val="202690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lstStyle/>
          <a:p>
            <a:pPr marL="0" indent="0">
              <a:buNone/>
            </a:pPr>
            <a:r>
              <a:rPr lang="en-GB" b="1" dirty="0"/>
              <a:t>Influence on Experiences, Perceptions, and Attitudes</a:t>
            </a:r>
          </a:p>
          <a:p>
            <a:pPr algn="just"/>
            <a:r>
              <a:rPr lang="en-GB" dirty="0"/>
              <a:t>Cultural and religious beliefs have a profound impact on the experiences, perceptions, and attitudes of patients with NDDs in Sri Lanka. </a:t>
            </a:r>
          </a:p>
          <a:p>
            <a:pPr algn="just"/>
            <a:r>
              <a:rPr lang="en-GB" dirty="0"/>
              <a:t>Understanding this influence is essential for providing effective psychosocial care.</a:t>
            </a:r>
          </a:p>
        </p:txBody>
      </p:sp>
    </p:spTree>
    <p:extLst>
      <p:ext uri="{BB962C8B-B14F-4D97-AF65-F5344CB8AC3E}">
        <p14:creationId xmlns:p14="http://schemas.microsoft.com/office/powerpoint/2010/main" val="8636385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lnSpcReduction="10000"/>
          </a:bodyPr>
          <a:lstStyle/>
          <a:p>
            <a:pPr marL="0" indent="0">
              <a:buNone/>
            </a:pPr>
            <a:r>
              <a:rPr lang="en-GB" b="1" dirty="0"/>
              <a:t>Cultural Perspectives:</a:t>
            </a:r>
          </a:p>
          <a:p>
            <a:pPr algn="just"/>
            <a:r>
              <a:rPr lang="en-GB" dirty="0"/>
              <a:t>Cultural beliefs often shape the way individuals view illness and disability. </a:t>
            </a:r>
          </a:p>
          <a:p>
            <a:pPr algn="just"/>
            <a:r>
              <a:rPr lang="en-GB" dirty="0"/>
              <a:t>In Sri Lanka, some cultural perspectives may view illness because of karma or fate, influencing how patients and families cope with a neurodegenerative diagnosis.</a:t>
            </a:r>
          </a:p>
          <a:p>
            <a:pPr marL="0" indent="0" algn="just">
              <a:buNone/>
            </a:pPr>
            <a:r>
              <a:rPr lang="en-GB" b="1" dirty="0"/>
              <a:t>Religious Beliefs and Coping Strategies:</a:t>
            </a:r>
          </a:p>
          <a:p>
            <a:pPr algn="just"/>
            <a:r>
              <a:rPr lang="en-GB" dirty="0"/>
              <a:t>Religious beliefs play a significant role in coping with illness. Patients and families may draw strength and solace from their faith. </a:t>
            </a:r>
          </a:p>
          <a:p>
            <a:pPr algn="just"/>
            <a:r>
              <a:rPr lang="en-GB" dirty="0"/>
              <a:t>For example, Buddhist patients may find comfort in mindfulness practices, while Hindus may engage in devotional rituals.</a:t>
            </a:r>
          </a:p>
          <a:p>
            <a:pPr marL="0" indent="0" algn="just">
              <a:buNone/>
            </a:pPr>
            <a:endParaRPr lang="en-GB" dirty="0"/>
          </a:p>
        </p:txBody>
      </p:sp>
    </p:spTree>
    <p:extLst>
      <p:ext uri="{BB962C8B-B14F-4D97-AF65-F5344CB8AC3E}">
        <p14:creationId xmlns:p14="http://schemas.microsoft.com/office/powerpoint/2010/main" val="234202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Attitudes Toward Care:</a:t>
            </a:r>
          </a:p>
          <a:p>
            <a:r>
              <a:rPr lang="en-GB" dirty="0"/>
              <a:t>Cultural and religious attitudes can influence the types of care sought by patients. </a:t>
            </a:r>
          </a:p>
          <a:p>
            <a:r>
              <a:rPr lang="en-GB" dirty="0"/>
              <a:t>Some may prioritize traditional or alternative healing methods alongside medical treatment.</a:t>
            </a:r>
          </a:p>
          <a:p>
            <a:pPr marL="0" indent="0">
              <a:buNone/>
            </a:pPr>
            <a:r>
              <a:rPr lang="en-GB" b="1" dirty="0"/>
              <a:t>Community and Family Dynamics:</a:t>
            </a:r>
          </a:p>
          <a:p>
            <a:r>
              <a:rPr lang="en-GB" dirty="0"/>
              <a:t>Cultural and religious beliefs often dictate the roles of family members and the community in caregiving. </a:t>
            </a:r>
          </a:p>
          <a:p>
            <a:r>
              <a:rPr lang="en-GB" dirty="0"/>
              <a:t>Understanding these roles is crucial for healthcare providers to support the patient effectively.</a:t>
            </a:r>
          </a:p>
        </p:txBody>
      </p:sp>
    </p:spTree>
    <p:extLst>
      <p:ext uri="{BB962C8B-B14F-4D97-AF65-F5344CB8AC3E}">
        <p14:creationId xmlns:p14="http://schemas.microsoft.com/office/powerpoint/2010/main" val="31880765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Cultural Competence in Providing Care </a:t>
            </a:r>
          </a:p>
          <a:p>
            <a:r>
              <a:rPr lang="en-GB" dirty="0"/>
              <a:t>To provide culturally competent care to patients with NDDs in Sri Lanka, healthcare providers must recognize the influence of cultural and religious beliefs and tailor their approach accordingly.</a:t>
            </a:r>
          </a:p>
        </p:txBody>
      </p:sp>
    </p:spTree>
    <p:extLst>
      <p:ext uri="{BB962C8B-B14F-4D97-AF65-F5344CB8AC3E}">
        <p14:creationId xmlns:p14="http://schemas.microsoft.com/office/powerpoint/2010/main" val="9515811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fontScale="92500" lnSpcReduction="20000"/>
          </a:bodyPr>
          <a:lstStyle/>
          <a:p>
            <a:pPr marL="0" indent="0">
              <a:buNone/>
            </a:pPr>
            <a:r>
              <a:rPr lang="en-GB" b="1" dirty="0"/>
              <a:t>Respect for patients' cultural and religious beliefs:</a:t>
            </a:r>
          </a:p>
          <a:p>
            <a:pPr algn="just"/>
            <a:r>
              <a:rPr lang="en-GB" dirty="0"/>
              <a:t>Healthcare providers should engage in open and respectful conversations to understand how these beliefs impact the patient's experience.</a:t>
            </a:r>
          </a:p>
          <a:p>
            <a:pPr marL="0" indent="0" algn="just">
              <a:buNone/>
            </a:pPr>
            <a:r>
              <a:rPr lang="en-GB" b="1" dirty="0"/>
              <a:t>Collaboration with Religious Leaders:</a:t>
            </a:r>
          </a:p>
          <a:p>
            <a:pPr algn="just"/>
            <a:r>
              <a:rPr lang="en-GB" dirty="0"/>
              <a:t>Collaborating with religious leaders or counsellors, if the patient desires, can be beneficial in addressing spiritual and emotional needs.</a:t>
            </a:r>
          </a:p>
          <a:p>
            <a:pPr marL="0" indent="0" algn="just">
              <a:buNone/>
            </a:pPr>
            <a:r>
              <a:rPr lang="en-GB" b="1" dirty="0"/>
              <a:t>Family Involvement:</a:t>
            </a:r>
          </a:p>
          <a:p>
            <a:pPr algn="just"/>
            <a:r>
              <a:rPr lang="en-GB" dirty="0"/>
              <a:t>In Sri Lanka, families often play a central role in caregiving. Healthcare providers should involve and support the family in a way that aligns with cultural norms. </a:t>
            </a:r>
          </a:p>
          <a:p>
            <a:pPr marL="0" indent="0" algn="just">
              <a:buNone/>
            </a:pPr>
            <a:r>
              <a:rPr lang="en-GB" b="1" dirty="0"/>
              <a:t>Holistic Care:</a:t>
            </a:r>
          </a:p>
          <a:p>
            <a:pPr algn="just"/>
            <a:r>
              <a:rPr lang="en-GB" dirty="0"/>
              <a:t>Adopting a holistic approach to care that incorporates cultural and religious practices can enhance the overall well-being of the patient.</a:t>
            </a:r>
          </a:p>
        </p:txBody>
      </p:sp>
    </p:spTree>
    <p:extLst>
      <p:ext uri="{BB962C8B-B14F-4D97-AF65-F5344CB8AC3E}">
        <p14:creationId xmlns:p14="http://schemas.microsoft.com/office/powerpoint/2010/main" val="16637179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r>
              <a:rPr lang="en-GB" dirty="0"/>
              <a:t>Sri Lanka's rich cultural and religious diversity gives rise to a range of practices that can significantly influence the provision of psychosocial care for patients with NDDs. </a:t>
            </a:r>
          </a:p>
          <a:p>
            <a:r>
              <a:rPr lang="en-GB" dirty="0"/>
              <a:t>Understanding these practices is essential for culturally competent care.</a:t>
            </a:r>
          </a:p>
        </p:txBody>
      </p:sp>
    </p:spTree>
    <p:extLst>
      <p:ext uri="{BB962C8B-B14F-4D97-AF65-F5344CB8AC3E}">
        <p14:creationId xmlns:p14="http://schemas.microsoft.com/office/powerpoint/2010/main" val="5949975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Prayer and Meditation:</a:t>
            </a:r>
          </a:p>
          <a:p>
            <a:r>
              <a:rPr lang="en-GB" dirty="0"/>
              <a:t>Prayer and meditation are common practices across various religious communities in Sri Lanka. </a:t>
            </a:r>
          </a:p>
          <a:p>
            <a:r>
              <a:rPr lang="en-GB" dirty="0"/>
              <a:t>Patients and families may turn to these practices for comfort, strength, and coping during challenging times. </a:t>
            </a:r>
          </a:p>
          <a:p>
            <a:r>
              <a:rPr lang="en-GB" dirty="0"/>
              <a:t>Buddhist meditation and </a:t>
            </a:r>
            <a:r>
              <a:rPr lang="en-GB" i="1" dirty="0"/>
              <a:t>bodhi pooja</a:t>
            </a:r>
            <a:r>
              <a:rPr lang="en-GB" dirty="0"/>
              <a:t>,  Hindu bhajans (devotional songs), Christian prayers, and Islamic supplications all serve as powerful tools for emotional support.</a:t>
            </a:r>
          </a:p>
        </p:txBody>
      </p:sp>
    </p:spTree>
    <p:extLst>
      <p:ext uri="{BB962C8B-B14F-4D97-AF65-F5344CB8AC3E}">
        <p14:creationId xmlns:p14="http://schemas.microsoft.com/office/powerpoint/2010/main" val="36525271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Traditional Healing Methods:</a:t>
            </a:r>
          </a:p>
          <a:p>
            <a:r>
              <a:rPr lang="en-GB" dirty="0"/>
              <a:t>Sri Lanka has a long history of traditional medicine, including Ayurveda and indigenous healing practices. </a:t>
            </a:r>
          </a:p>
          <a:p>
            <a:r>
              <a:rPr lang="en-GB" dirty="0"/>
              <a:t>Some patients and families may seek these alternative therapies alongside conventional medical treatment.</a:t>
            </a:r>
          </a:p>
          <a:p>
            <a:pPr marL="0" indent="0">
              <a:buNone/>
            </a:pPr>
            <a:r>
              <a:rPr lang="en-GB" dirty="0"/>
              <a:t>Ex: Thovil, Shanthi karma, Bodhi Pooja </a:t>
            </a:r>
          </a:p>
          <a:p>
            <a:r>
              <a:rPr lang="en-GB" dirty="0"/>
              <a:t>Healthcare providers should be aware of these practices and their potential benefits or limitations.</a:t>
            </a:r>
          </a:p>
        </p:txBody>
      </p:sp>
    </p:spTree>
    <p:extLst>
      <p:ext uri="{BB962C8B-B14F-4D97-AF65-F5344CB8AC3E}">
        <p14:creationId xmlns:p14="http://schemas.microsoft.com/office/powerpoint/2010/main" val="28466973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Offerings and Rituals:</a:t>
            </a:r>
          </a:p>
          <a:p>
            <a:r>
              <a:rPr lang="en-GB" dirty="0"/>
              <a:t>Religious offerings and rituals are common in Sri Lanka. </a:t>
            </a:r>
          </a:p>
          <a:p>
            <a:r>
              <a:rPr lang="en-GB" dirty="0"/>
              <a:t>Families may engage in puja (Hindu worship), almsgiving (Buddhist offering of food), or religious ceremonies to seek blessings, healing, or peace for the patient. </a:t>
            </a:r>
          </a:p>
          <a:p>
            <a:r>
              <a:rPr lang="en-GB" dirty="0"/>
              <a:t>These rituals can provide emotional support and a sense of connection to something larger.</a:t>
            </a:r>
          </a:p>
        </p:txBody>
      </p:sp>
    </p:spTree>
    <p:extLst>
      <p:ext uri="{BB962C8B-B14F-4D97-AF65-F5344CB8AC3E}">
        <p14:creationId xmlns:p14="http://schemas.microsoft.com/office/powerpoint/2010/main" val="23425016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Use of Sacred Objects:</a:t>
            </a:r>
          </a:p>
          <a:p>
            <a:r>
              <a:rPr lang="en-GB" dirty="0"/>
              <a:t>Patients or their families may keep sacred objects, such as religious texts, images of deities, or amulets, nearby for comfort and protection.</a:t>
            </a:r>
          </a:p>
          <a:p>
            <a:r>
              <a:rPr lang="en-GB" dirty="0"/>
              <a:t>Healthcare providers should respect the presence of these objects and understand their significance.</a:t>
            </a:r>
          </a:p>
        </p:txBody>
      </p:sp>
    </p:spTree>
    <p:extLst>
      <p:ext uri="{BB962C8B-B14F-4D97-AF65-F5344CB8AC3E}">
        <p14:creationId xmlns:p14="http://schemas.microsoft.com/office/powerpoint/2010/main" val="28981441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Community Support Networks:</a:t>
            </a:r>
          </a:p>
          <a:p>
            <a:r>
              <a:rPr lang="en-GB" dirty="0"/>
              <a:t>Sri Lankan communities often provide emotional and practical support to those facing health challenges. </a:t>
            </a:r>
          </a:p>
          <a:p>
            <a:r>
              <a:rPr lang="en-GB" dirty="0"/>
              <a:t>Patients and families may turn to their local religious or cultural organizations for assistance and companionship.</a:t>
            </a:r>
          </a:p>
        </p:txBody>
      </p:sp>
    </p:spTree>
    <p:extLst>
      <p:ext uri="{BB962C8B-B14F-4D97-AF65-F5344CB8AC3E}">
        <p14:creationId xmlns:p14="http://schemas.microsoft.com/office/powerpoint/2010/main" val="39642884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fontScale="92500" lnSpcReduction="10000"/>
          </a:bodyPr>
          <a:lstStyle/>
          <a:p>
            <a:pPr marL="0" indent="0">
              <a:buNone/>
            </a:pPr>
            <a:r>
              <a:rPr lang="en-GB" dirty="0"/>
              <a:t>Healthcare providers must be culturally competent to effectively incorporate these practices into psychosocial care for patients with NDDs in Sri Lanka.</a:t>
            </a:r>
          </a:p>
          <a:p>
            <a:pPr marL="0" indent="0">
              <a:buNone/>
            </a:pPr>
            <a:r>
              <a:rPr lang="en-GB" b="1" dirty="0"/>
              <a:t>Open Communication</a:t>
            </a:r>
          </a:p>
          <a:p>
            <a:r>
              <a:rPr lang="en-GB" dirty="0"/>
              <a:t>Encouraging open communication with patients and families about their cultural and religious practices can lead to a more holistic approach to care.</a:t>
            </a:r>
          </a:p>
          <a:p>
            <a:pPr marL="0" indent="0">
              <a:buNone/>
            </a:pPr>
            <a:r>
              <a:rPr lang="en-GB" b="1" dirty="0"/>
              <a:t>Collaboration with Spiritual Leaders</a:t>
            </a:r>
          </a:p>
          <a:p>
            <a:r>
              <a:rPr lang="en-GB" dirty="0"/>
              <a:t>Collaborating with religious or spiritual leaders, if the patient desires, can help address spiritual and emotional needs.</a:t>
            </a:r>
          </a:p>
          <a:p>
            <a:pPr marL="0" indent="0">
              <a:buNone/>
            </a:pPr>
            <a:r>
              <a:rPr lang="en-GB" b="1" dirty="0"/>
              <a:t>Respect for Traditions</a:t>
            </a:r>
          </a:p>
          <a:p>
            <a:r>
              <a:rPr lang="en-GB" dirty="0"/>
              <a:t>Respecting and accommodating cultural and religious practices within the care plan demonstrates cultural sensitivity and can enhance the patient's overall well-being.</a:t>
            </a:r>
          </a:p>
        </p:txBody>
      </p:sp>
    </p:spTree>
    <p:extLst>
      <p:ext uri="{BB962C8B-B14F-4D97-AF65-F5344CB8AC3E}">
        <p14:creationId xmlns:p14="http://schemas.microsoft.com/office/powerpoint/2010/main" val="32418688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DAD38-0367-6885-BC9E-95B5E659BA38}"/>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6CCF866B-1E4E-6F34-72B3-452D243BAE67}"/>
              </a:ext>
            </a:extLst>
          </p:cNvPr>
          <p:cNvSpPr>
            <a:spLocks noGrp="1"/>
          </p:cNvSpPr>
          <p:nvPr>
            <p:ph idx="1"/>
          </p:nvPr>
        </p:nvSpPr>
        <p:spPr>
          <a:xfrm>
            <a:off x="838200" y="1239520"/>
            <a:ext cx="10515600" cy="4937443"/>
          </a:xfrm>
        </p:spPr>
        <p:txBody>
          <a:bodyPr>
            <a:normAutofit fontScale="77500" lnSpcReduction="20000"/>
          </a:bodyPr>
          <a:lstStyle/>
          <a:p>
            <a:pPr marL="0" indent="0">
              <a:buNone/>
            </a:pPr>
            <a:r>
              <a:rPr lang="en-GB" b="1" dirty="0"/>
              <a:t>Cultural &amp; Religious Competence in Care</a:t>
            </a:r>
          </a:p>
          <a:p>
            <a:r>
              <a:rPr lang="en-GB" dirty="0"/>
              <a:t>Understanding the cultural and religious backgrounds of patients is essential for providing compassionate and effective psychosocial care.</a:t>
            </a:r>
          </a:p>
          <a:p>
            <a:pPr marL="0" indent="0">
              <a:buNone/>
            </a:pPr>
            <a:r>
              <a:rPr lang="en-GB" b="1" dirty="0"/>
              <a:t>Takeaways</a:t>
            </a:r>
          </a:p>
          <a:p>
            <a:r>
              <a:rPr lang="en-GB" dirty="0"/>
              <a:t>Active listening, cultural assessment, and individualized care plans enhance patient-provider relationships.</a:t>
            </a:r>
          </a:p>
          <a:p>
            <a:r>
              <a:rPr lang="en-GB" dirty="0"/>
              <a:t>Collaboration with interdisciplinary teams and continuous self-reflection promote cultural competence.</a:t>
            </a:r>
          </a:p>
          <a:p>
            <a:r>
              <a:rPr lang="en-GB" dirty="0"/>
              <a:t>Ethical decision-making and cultural competence training are vital in addressing complex situations</a:t>
            </a:r>
          </a:p>
          <a:p>
            <a:pPr marL="0" indent="0">
              <a:buNone/>
            </a:pPr>
            <a:r>
              <a:rPr lang="en-GB" b="1" dirty="0"/>
              <a:t>Integration</a:t>
            </a:r>
          </a:p>
          <a:p>
            <a:r>
              <a:rPr lang="en-GB" dirty="0"/>
              <a:t>Incorporating cultural and religious considerations into practice through effective communication, cultural assessment, and ethical decision-making.</a:t>
            </a:r>
          </a:p>
          <a:p>
            <a:pPr marL="0" indent="0">
              <a:buNone/>
            </a:pPr>
            <a:r>
              <a:rPr lang="en-GB" b="1" dirty="0"/>
              <a:t>Continuous Learning</a:t>
            </a:r>
          </a:p>
          <a:p>
            <a:r>
              <a:rPr lang="en-GB" dirty="0"/>
              <a:t>Culturally competent care is an ongoing journey of learning, reflection, and adaptation.</a:t>
            </a:r>
          </a:p>
        </p:txBody>
      </p:sp>
    </p:spTree>
    <p:extLst>
      <p:ext uri="{BB962C8B-B14F-4D97-AF65-F5344CB8AC3E}">
        <p14:creationId xmlns:p14="http://schemas.microsoft.com/office/powerpoint/2010/main" val="29352886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FD801-6F76-9E48-E450-497C6D97727A}"/>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59F0280-63BA-5491-50EA-EB7F47647C5C}"/>
              </a:ext>
            </a:extLst>
          </p:cNvPr>
          <p:cNvSpPr>
            <a:spLocks noGrp="1"/>
          </p:cNvSpPr>
          <p:nvPr>
            <p:ph idx="1"/>
          </p:nvPr>
        </p:nvSpPr>
        <p:spPr>
          <a:xfrm>
            <a:off x="838200" y="1083212"/>
            <a:ext cx="10515600" cy="5093751"/>
          </a:xfrm>
        </p:spPr>
        <p:txBody>
          <a:bodyPr>
            <a:normAutofit fontScale="92500" lnSpcReduction="10000"/>
          </a:bodyPr>
          <a:lstStyle/>
          <a:p>
            <a:pPr algn="just"/>
            <a:r>
              <a:rPr lang="en-GB" sz="1800" dirty="0"/>
              <a:t>Chang, T., </a:t>
            </a:r>
            <a:r>
              <a:rPr lang="en-GB" sz="1800" dirty="0" err="1"/>
              <a:t>Darshani</a:t>
            </a:r>
            <a:r>
              <a:rPr lang="en-GB" sz="1800" dirty="0"/>
              <a:t>, S., </a:t>
            </a:r>
            <a:r>
              <a:rPr lang="en-GB" sz="1800" dirty="0" err="1"/>
              <a:t>Manikavasagam</a:t>
            </a:r>
            <a:r>
              <a:rPr lang="en-GB" sz="1800" dirty="0"/>
              <a:t>, P. et al. Knowledge and attitudes about end-of-life decisions, good death and principles of medical ethics among doctors in tertiary care hospitals in Sri Lanka: a cross-sectional study. BMC Med Ethics 22, 66 (2021). </a:t>
            </a:r>
            <a:r>
              <a:rPr lang="en-GB" sz="1800" dirty="0">
                <a:hlinkClick r:id="rId2">
                  <a:extLst>
                    <a:ext uri="{A12FA001-AC4F-418D-AE19-62706E023703}">
                      <ahyp:hlinkClr xmlns:ahyp="http://schemas.microsoft.com/office/drawing/2018/hyperlinkcolor" val="tx"/>
                    </a:ext>
                  </a:extLst>
                </a:hlinkClick>
              </a:rPr>
              <a:t>https://doi.org/10.1186/s12910-021-00631-5</a:t>
            </a:r>
            <a:endParaRPr lang="en-GB" sz="1800" dirty="0"/>
          </a:p>
          <a:p>
            <a:pPr algn="just"/>
            <a:r>
              <a:rPr lang="en-GB" sz="1800" dirty="0"/>
              <a:t>Isuru, A., </a:t>
            </a:r>
            <a:r>
              <a:rPr lang="en-GB" sz="1800" dirty="0" err="1"/>
              <a:t>Bandumithra</a:t>
            </a:r>
            <a:r>
              <a:rPr lang="en-GB" sz="1800" dirty="0"/>
              <a:t>, P. &amp; Williams, S.S. Locked in grief: a qualitative study of grief among family members of missing persons in southern Sri Lanka. BMC Psychol 9, 167 (2021). </a:t>
            </a:r>
            <a:r>
              <a:rPr lang="en-GB" sz="1800" dirty="0">
                <a:hlinkClick r:id="rId3">
                  <a:extLst>
                    <a:ext uri="{A12FA001-AC4F-418D-AE19-62706E023703}">
                      <ahyp:hlinkClr xmlns:ahyp="http://schemas.microsoft.com/office/drawing/2018/hyperlinkcolor" val="tx"/>
                    </a:ext>
                  </a:extLst>
                </a:hlinkClick>
              </a:rPr>
              <a:t>https://doi.org/10.1186/s40359-021-00675-7</a:t>
            </a:r>
            <a:endParaRPr lang="en-GB" sz="1800" dirty="0"/>
          </a:p>
          <a:p>
            <a:pPr marL="225425" marR="0" indent="-225425">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Kariyawasam, A., 1996. Buddhist Ceremonies and Rituals of Sri Lanka, 1st ed. The Wheel Publication - Buddhist Publication Society.  URL: </a:t>
            </a:r>
            <a:r>
              <a:rPr lang="en-GB" sz="1800" kern="100" dirty="0">
                <a:effectLst/>
                <a:latin typeface="Calibri" panose="020F0502020204030204" pitchFamily="34" charset="0"/>
                <a:ea typeface="Calibri" panose="020F0502020204030204" pitchFamily="34" charset="0"/>
                <a:cs typeface="Calibri" panose="020F0502020204030204" pitchFamily="34" charset="0"/>
                <a:hlinkClick r:id="rId4"/>
              </a:rPr>
              <a:t>https://www.buddhanet.net/pdf_file/ceremonies-srilanka6.pdf</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225425" marR="0" indent="-225425">
              <a:lnSpc>
                <a:spcPct val="107000"/>
              </a:lnSpc>
              <a:spcBef>
                <a:spcPts val="0"/>
              </a:spcBef>
              <a:spcAft>
                <a:spcPts val="800"/>
              </a:spcAft>
            </a:pPr>
            <a:r>
              <a:rPr lang="en-GB" sz="1800" dirty="0" err="1"/>
              <a:t>Medawatte</a:t>
            </a:r>
            <a:r>
              <a:rPr lang="en-GB" sz="1800" dirty="0"/>
              <a:t>, A.U., 2021. Practices Of Ceremonial Rituals Related to Death In Sri Lanka: Ancient Times Up To The Covid-19 Pandemic.URL: </a:t>
            </a:r>
            <a:r>
              <a:rPr lang="en-GB" sz="1800" dirty="0">
                <a:hlinkClick r:id="rId5"/>
              </a:rPr>
              <a:t>http://ir.kdu.ac.lk/handle/345/5286</a:t>
            </a:r>
            <a:endParaRPr lang="en-GB" sz="1800" dirty="0"/>
          </a:p>
          <a:p>
            <a:pPr algn="just"/>
            <a:r>
              <a:rPr lang="en-GB" sz="1800" dirty="0"/>
              <a:t>Langer, R., 2007. Buddhist Rituals of Death and Rebirth: Contemporary Sri Lankan practice and its origins. URL: </a:t>
            </a:r>
            <a:r>
              <a:rPr lang="en-GB" sz="1800" dirty="0">
                <a:hlinkClick r:id="rId6"/>
              </a:rPr>
              <a:t>https://www.bristol.ac.uk/religion/buddhist-centre/langer.html</a:t>
            </a:r>
            <a:endParaRPr lang="en-GB" sz="1800" dirty="0"/>
          </a:p>
          <a:p>
            <a:pPr algn="just"/>
            <a:r>
              <a:rPr lang="en-GB" sz="1800" dirty="0" err="1"/>
              <a:t>Medawatte</a:t>
            </a:r>
            <a:r>
              <a:rPr lang="en-GB" sz="1800" dirty="0"/>
              <a:t>, </a:t>
            </a:r>
            <a:r>
              <a:rPr lang="en-GB" sz="1800" dirty="0" err="1"/>
              <a:t>Arthana</a:t>
            </a:r>
            <a:r>
              <a:rPr lang="en-GB" sz="1800" dirty="0"/>
              <a:t> U.  Practices of Ceremonial Rituals Related to Death in Sri Lanka: Ancient Times Up to the Covid-19 Pandemic. URL: </a:t>
            </a:r>
            <a:r>
              <a:rPr lang="en-GB" sz="1800" dirty="0">
                <a:hlinkClick r:id="rId5">
                  <a:extLst>
                    <a:ext uri="{A12FA001-AC4F-418D-AE19-62706E023703}">
                      <ahyp:hlinkClr xmlns:ahyp="http://schemas.microsoft.com/office/drawing/2018/hyperlinkcolor" val="tx"/>
                    </a:ext>
                  </a:extLst>
                </a:hlinkClick>
              </a:rPr>
              <a:t>http://ir.kdu.ac.lk/handle/345/5286</a:t>
            </a:r>
            <a:endParaRPr lang="en-GB" sz="1800" dirty="0"/>
          </a:p>
          <a:p>
            <a:pPr algn="just"/>
            <a:r>
              <a:rPr lang="en-GB" sz="1800" dirty="0"/>
              <a:t>Practice guidelines in the end-of-life care URL: </a:t>
            </a:r>
            <a:r>
              <a:rPr lang="en-GB" sz="1800" dirty="0">
                <a:solidFill>
                  <a:srgbClr val="0563C1"/>
                </a:solidFill>
                <a:hlinkClick r:id="rId7">
                  <a:extLst>
                    <a:ext uri="{A12FA001-AC4F-418D-AE19-62706E023703}">
                      <ahyp:hlinkClr xmlns:ahyp="http://schemas.microsoft.com/office/drawing/2018/hyperlinkcolor" val="tx"/>
                    </a:ext>
                  </a:extLst>
                </a:hlinkClick>
              </a:rPr>
              <a:t>https://slma.lk/wp-content/uploads/2021/12/Practice-guidelines-in-EoL-care.</a:t>
            </a:r>
            <a:r>
              <a:rPr lang="en-GB" sz="1800" dirty="0">
                <a:hlinkClick r:id="rId7">
                  <a:extLst>
                    <a:ext uri="{A12FA001-AC4F-418D-AE19-62706E023703}">
                      <ahyp:hlinkClr xmlns:ahyp="http://schemas.microsoft.com/office/drawing/2018/hyperlinkcolor" val="tx"/>
                    </a:ext>
                  </a:extLst>
                </a:hlinkClick>
              </a:rPr>
              <a:t>pdf</a:t>
            </a:r>
            <a:endParaRPr lang="en-GB" sz="1800" dirty="0"/>
          </a:p>
          <a:p>
            <a:pPr marL="0" indent="0" algn="just">
              <a:buNone/>
            </a:pPr>
            <a:endParaRPr lang="en-GB" sz="1800" dirty="0"/>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Thomas, K., 2020. Dealing With Death: Funeral Rituals In Sri Lanka.</a:t>
            </a:r>
            <a:r>
              <a:rPr lang="en-GB" sz="1800" kern="100" dirty="0">
                <a:latin typeface="Calibri" panose="020F0502020204030204" pitchFamily="34" charset="0"/>
                <a:ea typeface="Calibri" panose="020F0502020204030204" pitchFamily="34" charset="0"/>
                <a:cs typeface="Iskoola Pota" panose="020B0502040204020203" pitchFamily="34" charset="0"/>
              </a:rPr>
              <a:t> </a:t>
            </a:r>
            <a:r>
              <a:rPr lang="en-GB" sz="1800" dirty="0">
                <a:effectLst/>
                <a:latin typeface="Calibri" panose="020F0502020204030204" pitchFamily="34" charset="0"/>
                <a:ea typeface="Calibri" panose="020F0502020204030204" pitchFamily="34" charset="0"/>
                <a:cs typeface="Iskoola Pota" panose="020B0502040204020203" pitchFamily="34" charset="0"/>
              </a:rPr>
              <a:t>URL: </a:t>
            </a:r>
            <a:r>
              <a:rPr lang="en-GB" sz="1800" u="sng" dirty="0">
                <a:solidFill>
                  <a:srgbClr val="0563C1"/>
                </a:solidFill>
                <a:effectLst/>
                <a:latin typeface="Calibri" panose="020F0502020204030204" pitchFamily="34" charset="0"/>
                <a:ea typeface="Calibri" panose="020F0502020204030204" pitchFamily="34" charset="0"/>
                <a:cs typeface="Iskoola Pota" panose="020B0502040204020203" pitchFamily="34" charset="0"/>
                <a:hlinkClick r:id="rId8"/>
              </a:rPr>
              <a:t>https://roar.media/english/life/in-the-know/dealing-with-death-funeral-rituals-sri-lanka</a:t>
            </a:r>
            <a:endParaRPr lang="en-GB" sz="1800" dirty="0"/>
          </a:p>
        </p:txBody>
      </p:sp>
    </p:spTree>
    <p:extLst>
      <p:ext uri="{BB962C8B-B14F-4D97-AF65-F5344CB8AC3E}">
        <p14:creationId xmlns:p14="http://schemas.microsoft.com/office/powerpoint/2010/main" val="2314848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9D319B-B058-756E-6A37-C3D601C6BAAA}"/>
              </a:ext>
            </a:extLst>
          </p:cNvPr>
          <p:cNvSpPr>
            <a:spLocks noGrp="1"/>
          </p:cNvSpPr>
          <p:nvPr>
            <p:ph type="title"/>
          </p:nvPr>
        </p:nvSpPr>
        <p:spPr>
          <a:xfrm>
            <a:off x="1063283" y="2587820"/>
            <a:ext cx="10515600" cy="1325563"/>
          </a:xfrm>
        </p:spPr>
        <p:txBody>
          <a:bodyPr>
            <a:normAutofit/>
          </a:bodyPr>
          <a:lstStyle/>
          <a:p>
            <a:pPr algn="ctr"/>
            <a:r>
              <a:rPr lang="en-US" sz="5400" b="1" dirty="0">
                <a:effectLst>
                  <a:outerShdw blurRad="38100" dist="38100" dir="2700000" algn="tl">
                    <a:srgbClr val="000000">
                      <a:alpha val="43137"/>
                    </a:srgbClr>
                  </a:outerShdw>
                </a:effectLst>
              </a:rPr>
              <a:t>Thank You</a:t>
            </a:r>
            <a:endParaRPr lang="en-GB" sz="5400" b="1" dirty="0">
              <a:effectLst>
                <a:outerShdw blurRad="38100" dist="38100" dir="2700000" algn="tl">
                  <a:srgbClr val="000000">
                    <a:alpha val="43137"/>
                  </a:srgbClr>
                </a:outerShdw>
              </a:effectLst>
            </a:endParaRPr>
          </a:p>
        </p:txBody>
      </p:sp>
      <p:sp>
        <p:nvSpPr>
          <p:cNvPr id="2" name="Slide Number Placeholder 1">
            <a:extLst>
              <a:ext uri="{FF2B5EF4-FFF2-40B4-BE49-F238E27FC236}">
                <a16:creationId xmlns:a16="http://schemas.microsoft.com/office/drawing/2014/main" id="{315C5F3C-B730-8450-4E0B-C4DB15DDA3F7}"/>
              </a:ext>
            </a:extLst>
          </p:cNvPr>
          <p:cNvSpPr>
            <a:spLocks noGrp="1"/>
          </p:cNvSpPr>
          <p:nvPr>
            <p:ph type="sldNum" sz="quarter" idx="12"/>
          </p:nvPr>
        </p:nvSpPr>
        <p:spPr/>
        <p:txBody>
          <a:bodyPr/>
          <a:lstStyle/>
          <a:p>
            <a:fld id="{316871F5-4C52-B64A-ACD4-0F293C289581}" type="slidenum">
              <a:rPr lang="en-SE" smtClean="0"/>
              <a:t>55</a:t>
            </a:fld>
            <a:endParaRPr lang="en-SE"/>
          </a:p>
        </p:txBody>
      </p:sp>
    </p:spTree>
    <p:extLst>
      <p:ext uri="{BB962C8B-B14F-4D97-AF65-F5344CB8AC3E}">
        <p14:creationId xmlns:p14="http://schemas.microsoft.com/office/powerpoint/2010/main" val="26862940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2662</TotalTime>
  <Words>4581</Words>
  <Application>Microsoft Macintosh PowerPoint</Application>
  <PresentationFormat>Widescreen</PresentationFormat>
  <Paragraphs>292</Paragraphs>
  <Slides>55</Slides>
  <Notes>11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Arial</vt:lpstr>
      <vt:lpstr>Calibri</vt:lpstr>
      <vt:lpstr>Calibri Light</vt:lpstr>
      <vt:lpstr>Office Theme</vt:lpstr>
      <vt:lpstr>Cultural and Religious Considerations in Relation to the Provision of Psychosocial care: SL Perspective</vt:lpstr>
      <vt:lpstr>Learning Objectives</vt:lpstr>
      <vt:lpstr>Critical thinking questions</vt:lpstr>
      <vt:lpstr>Critical thinking questions</vt:lpstr>
      <vt:lpstr>Critical thinking questions</vt:lpstr>
      <vt:lpstr>Critical thinking questions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Attitudes about death and dying change as people age</vt:lpstr>
      <vt:lpstr>Meaning of life and death: Attitudes about death and dying change as people age</vt:lpstr>
      <vt:lpstr>Meaning of life and death: Attitudes about death and dying change as people age</vt:lpstr>
      <vt:lpstr>Meaning of life and death: Attitudes about death and dying change as people age</vt:lpstr>
      <vt:lpstr>Meaning of life and death: Funeral ritual in different religions </vt:lpstr>
      <vt:lpstr>Meaning of life and death: Funeral ritual in different religions </vt:lpstr>
      <vt:lpstr>Meaning of life and death: Funeral ritual in different religions </vt:lpstr>
      <vt:lpstr>PowerPoint Presentation</vt:lpstr>
      <vt:lpstr>Meaning of life and death: Funeral ritual in different religions </vt:lpstr>
      <vt:lpstr>Meaning of life and death: Funeral ritual in different religions </vt:lpstr>
      <vt:lpstr>Meaning of life and death: Funeral ritual in different religions </vt:lpstr>
      <vt:lpstr>Meaning of life and death: Funeral ritual in different religions </vt:lpstr>
      <vt:lpstr>Meaning of life and death: Funeral ritual in different religions </vt:lpstr>
      <vt:lpstr>Meaning of life and death: New Practice of Green Burials</vt:lpstr>
      <vt:lpstr>Meaning of life and death: New Practice of Green Burials</vt:lpstr>
      <vt:lpstr>Spiritual and religious care: Family and community involvement in caregiving and death </vt:lpstr>
      <vt:lpstr>Spiritual and religious care: Family and community involvement in caregiving and death </vt:lpstr>
      <vt:lpstr>Spiritual and religious care: Family and community involvement in caregiving and death </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Language and communication: Announcing death </vt:lpstr>
      <vt:lpstr>Language and communication: Announcing death </vt:lpstr>
      <vt:lpstr>Language and communication: Announcing death </vt:lpstr>
      <vt:lpstr> Impact of cultural and religious beliefs on NDDs</vt:lpstr>
      <vt:lpstr> Impact of cultural and religious beliefs on NDDs</vt:lpstr>
      <vt:lpstr> Impact of cultural and religious beliefs on NDDs</vt:lpstr>
      <vt:lpstr> Impact of cultural and religious beliefs on NDDs</vt:lpstr>
      <vt:lpstr> Impact of cultural and religious beliefs on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presentation</dc:title>
  <dc:creator>Martin Jens Persson</dc:creator>
  <cp:lastModifiedBy>Elly Anastasiades</cp:lastModifiedBy>
  <cp:revision>185</cp:revision>
  <dcterms:created xsi:type="dcterms:W3CDTF">2022-12-12T07:56:35Z</dcterms:created>
  <dcterms:modified xsi:type="dcterms:W3CDTF">2023-11-08T05:50:52Z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144ccec-98ca-4847-b090-103d5c6592f4_Enabled">
    <vt:lpwstr>true</vt:lpwstr>
  </property>
  <property fmtid="{D5CDD505-2E9C-101B-9397-08002B2CF9AE}" pid="3" name="MSIP_Label_9144ccec-98ca-4847-b090-103d5c6592f4_SetDate">
    <vt:lpwstr>2022-12-12T08:01:38Z</vt:lpwstr>
  </property>
  <property fmtid="{D5CDD505-2E9C-101B-9397-08002B2CF9AE}" pid="4" name="MSIP_Label_9144ccec-98ca-4847-b090-103d5c6592f4_Method">
    <vt:lpwstr>Standard</vt:lpwstr>
  </property>
  <property fmtid="{D5CDD505-2E9C-101B-9397-08002B2CF9AE}" pid="5" name="MSIP_Label_9144ccec-98ca-4847-b090-103d5c6592f4_Name">
    <vt:lpwstr>Information class 1</vt:lpwstr>
  </property>
  <property fmtid="{D5CDD505-2E9C-101B-9397-08002B2CF9AE}" pid="6" name="MSIP_Label_9144ccec-98ca-4847-b090-103d5c6592f4_SiteId">
    <vt:lpwstr>fb665cd7-b4b7-4578-8a42-29ff69176bdf</vt:lpwstr>
  </property>
  <property fmtid="{D5CDD505-2E9C-101B-9397-08002B2CF9AE}" pid="7" name="MSIP_Label_9144ccec-98ca-4847-b090-103d5c6592f4_ActionId">
    <vt:lpwstr>a68d1860-4a23-49fb-977d-35382d0eacfc</vt:lpwstr>
  </property>
  <property fmtid="{D5CDD505-2E9C-101B-9397-08002B2CF9AE}" pid="8" name="MSIP_Label_9144ccec-98ca-4847-b090-103d5c6592f4_ContentBits">
    <vt:lpwstr>0</vt:lpwstr>
  </property>
</Properties>
</file>