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Merriweather" panose="00000500000000000000" pitchFamily="2"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68" y="1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f9f1f35c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f9f1f35c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9f1f35c6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f9f1f35c6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173acf1e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0173acf1e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f9f1f35c6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f9f1f35c6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173acf1e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173acf1e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9f1f35c6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9f1f35c6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0184dac031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0184dac03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184dac03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0184dac03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173acf1e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0173acf1e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f9f1f35c6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f9f1f35c6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9f1f35c6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f9f1f35c6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9f1f35c6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9f1f35c6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9f1f35c6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9f1f35c6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9f1f35c6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9f1f35c6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f9f1f35c6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f9f1f35c6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f9f1f35c6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f9f1f35c6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f9f1f35c6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f9f1f35c6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organsofthebody.com/pharynx/" TargetMode="External"/><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www.hopkinsmedicine.org/physical_medicine_rehabilitation/services/inpatient/bayview.html" TargetMode="External"/><Relationship Id="rId12"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newenglandent.com/dysphagia/" TargetMode="External"/><Relationship Id="rId11" Type="http://schemas.openxmlformats.org/officeDocument/2006/relationships/image" Target="../media/image1.png"/><Relationship Id="rId5" Type="http://schemas.openxmlformats.org/officeDocument/2006/relationships/hyperlink" Target="https://pharmaceutical-journal.com/article/ld/how-to-tailor-medication-formulations-for-patients-with-dysphagia" TargetMode="External"/><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13.pn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hyperlink" Target="https://www.wydysphagiadiagnostics.com/fees-vs-mbs" TargetMode="External"/><Relationship Id="rId12"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healthjade.com/dysphagia/" TargetMode="External"/><Relationship Id="rId11" Type="http://schemas.openxmlformats.org/officeDocument/2006/relationships/image" Target="../media/image2.png"/><Relationship Id="rId5" Type="http://schemas.openxmlformats.org/officeDocument/2006/relationships/hyperlink" Target="https://newenglandent.com/dysphagia/" TargetMode="External"/><Relationship Id="rId10" Type="http://schemas.openxmlformats.org/officeDocument/2006/relationships/image" Target="../media/image13.png"/><Relationship Id="rId4" Type="http://schemas.openxmlformats.org/officeDocument/2006/relationships/notesSlide" Target="../notesSlides/notesSlide15.xml"/><Relationship Id="rId9" Type="http://schemas.openxmlformats.org/officeDocument/2006/relationships/image" Target="../media/image17.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slideserve.com/rance/the-process-of-speech-production-and-perception-in-human-beings" TargetMode="External"/><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hyperlink" Target="https://www.bing.com/images/search?view=detailV2&amp;ccid=GDhLiORE&amp;id=516839F9635F8BF634D0A0A88154F087B19D6191&amp;thid=OIP.GDhLiOREFis0FMCZw937GQAAAA&amp;mediaurl=https%3a%2f%2fentokey.com%2fwp-content%2fuploads%2f2016%2f06%2fc17f001.jpg&amp;cdnurl=https%3a%2f%2fth.bing.com%2fth%2fid%2fR.18384b88e444162b3414c099c3ddfb19%3frik%3dkWGdsYfwVIGooA%26pid%3dImgRaw%26r%3d0&amp;exph=432&amp;expw=424&amp;q=Vocal+Tract+Anatomy&amp;simid=608034582087155920&amp;FORM=IRPRST&amp;ck=BBC32EFC27AB4237F48384D2C866AC78&amp;selectedIndex=16&amp;mode=overlay" TargetMode="External"/><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medindia.net/patients/patientinfo/voice-disorders.htm" TargetMode="Externa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youtube.com/watch?v=6XErmZzqUS0" TargetMode="External"/><Relationship Id="rId11" Type="http://schemas.openxmlformats.org/officeDocument/2006/relationships/image" Target="../media/image5.png"/><Relationship Id="rId5" Type="http://schemas.openxmlformats.org/officeDocument/2006/relationships/hyperlink" Target="https://www.youtube.com/watch?v=dfltqJ95kXY" TargetMode="External"/><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tekportal.net/deglutition/" TargetMode="External"/><Relationship Id="rId11" Type="http://schemas.openxmlformats.org/officeDocument/2006/relationships/image" Target="../media/image5.png"/><Relationship Id="rId5" Type="http://schemas.openxmlformats.org/officeDocument/2006/relationships/hyperlink" Target="https://www.physio-pedia.com/Feeding_and_the_Swallow_Mechanism" TargetMode="External"/><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29208" y="-271425"/>
            <a:ext cx="8520600" cy="20526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2000"/>
              </a:spcBef>
              <a:spcAft>
                <a:spcPts val="0"/>
              </a:spcAft>
              <a:buClr>
                <a:schemeClr val="dk1"/>
              </a:buClr>
              <a:buSzPct val="45833"/>
              <a:buFont typeface="Arial"/>
              <a:buNone/>
            </a:pPr>
            <a:endParaRPr sz="2400"/>
          </a:p>
          <a:p>
            <a:pPr marL="0" lvl="0" indent="0" algn="l" rtl="0">
              <a:lnSpc>
                <a:spcPct val="115000"/>
              </a:lnSpc>
              <a:spcBef>
                <a:spcPts val="2000"/>
              </a:spcBef>
              <a:spcAft>
                <a:spcPts val="0"/>
              </a:spcAft>
              <a:buClr>
                <a:schemeClr val="dk1"/>
              </a:buClr>
              <a:buSzPct val="45833"/>
              <a:buFont typeface="Arial"/>
              <a:buNone/>
            </a:pPr>
            <a:endParaRPr sz="2400"/>
          </a:p>
          <a:p>
            <a:pPr marL="0" lvl="0" indent="0" algn="ctr" rtl="0">
              <a:lnSpc>
                <a:spcPct val="115000"/>
              </a:lnSpc>
              <a:spcBef>
                <a:spcPts val="2000"/>
              </a:spcBef>
              <a:spcAft>
                <a:spcPts val="1000"/>
              </a:spcAft>
              <a:buClr>
                <a:schemeClr val="dk1"/>
              </a:buClr>
              <a:buSzPct val="33333"/>
              <a:buFont typeface="Arial"/>
              <a:buNone/>
            </a:pPr>
            <a:r>
              <a:rPr lang="et" sz="3300" b="1"/>
              <a:t>Communication and Swallowing Disorders and Care  for  Neurodegenerative Diseases</a:t>
            </a:r>
            <a:endParaRPr sz="3300" b="1"/>
          </a:p>
        </p:txBody>
      </p:sp>
      <p:sp>
        <p:nvSpPr>
          <p:cNvPr id="55" name="Google Shape;55;p13"/>
          <p:cNvSpPr txBox="1">
            <a:spLocks noGrp="1"/>
          </p:cNvSpPr>
          <p:nvPr>
            <p:ph type="subTitle" idx="1"/>
          </p:nvPr>
        </p:nvSpPr>
        <p:spPr>
          <a:xfrm>
            <a:off x="311700"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t" sz="1800">
                <a:solidFill>
                  <a:schemeClr val="dk1"/>
                </a:solidFill>
              </a:rPr>
              <a:t>Andres Köster</a:t>
            </a:r>
            <a:endParaRPr sz="1800">
              <a:solidFill>
                <a:schemeClr val="dk1"/>
              </a:solidFill>
            </a:endParaRPr>
          </a:p>
          <a:p>
            <a:pPr marL="0" lvl="0" indent="0" algn="ctr" rtl="0">
              <a:spcBef>
                <a:spcPts val="0"/>
              </a:spcBef>
              <a:spcAft>
                <a:spcPts val="0"/>
              </a:spcAft>
              <a:buNone/>
            </a:pPr>
            <a:r>
              <a:rPr lang="et" sz="1800">
                <a:solidFill>
                  <a:schemeClr val="dk1"/>
                </a:solidFill>
              </a:rPr>
              <a:t>Speech and Language Pathologist</a:t>
            </a:r>
            <a:endParaRPr sz="1800">
              <a:solidFill>
                <a:schemeClr val="dk1"/>
              </a:solidFill>
            </a:endParaRPr>
          </a:p>
          <a:p>
            <a:pPr marL="0" lvl="0" indent="0" algn="ctr" rtl="0">
              <a:spcBef>
                <a:spcPts val="0"/>
              </a:spcBef>
              <a:spcAft>
                <a:spcPts val="0"/>
              </a:spcAft>
              <a:buNone/>
            </a:pPr>
            <a:r>
              <a:rPr lang="et" sz="1800">
                <a:solidFill>
                  <a:schemeClr val="dk1"/>
                </a:solidFill>
              </a:rPr>
              <a:t>North Estonia Medical Centre</a:t>
            </a:r>
            <a:endParaRPr sz="1800">
              <a:solidFill>
                <a:schemeClr val="dk1"/>
              </a:solidFill>
            </a:endParaRPr>
          </a:p>
          <a:p>
            <a:pPr marL="0" lvl="0" indent="0" algn="ctr" rtl="0">
              <a:spcBef>
                <a:spcPts val="0"/>
              </a:spcBef>
              <a:spcAft>
                <a:spcPts val="0"/>
              </a:spcAft>
              <a:buNone/>
            </a:pPr>
            <a:r>
              <a:rPr lang="et" sz="1800">
                <a:solidFill>
                  <a:schemeClr val="dk1"/>
                </a:solidFill>
              </a:rPr>
              <a:t>PhD student of Medical Department</a:t>
            </a:r>
            <a:endParaRPr sz="1800">
              <a:solidFill>
                <a:schemeClr val="dk1"/>
              </a:solidFill>
            </a:endParaRPr>
          </a:p>
          <a:p>
            <a:pPr marL="0" lvl="0" indent="0" algn="ctr" rtl="0">
              <a:spcBef>
                <a:spcPts val="0"/>
              </a:spcBef>
              <a:spcAft>
                <a:spcPts val="0"/>
              </a:spcAft>
              <a:buNone/>
            </a:pPr>
            <a:r>
              <a:rPr lang="et" sz="1800">
                <a:solidFill>
                  <a:schemeClr val="dk1"/>
                </a:solidFill>
              </a:rPr>
              <a:t>University of Tartu</a:t>
            </a:r>
            <a:endParaRPr sz="1800">
              <a:solidFill>
                <a:schemeClr val="dk1"/>
              </a:solidFill>
            </a:endParaRPr>
          </a:p>
        </p:txBody>
      </p:sp>
      <p:pic>
        <p:nvPicPr>
          <p:cNvPr id="56" name="Google Shape;56;p13"/>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57" name="Google Shape;57;p13"/>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58" name="Google Shape;58;p13"/>
          <p:cNvPicPr preferRelativeResize="0"/>
          <p:nvPr/>
        </p:nvPicPr>
        <p:blipFill>
          <a:blip r:embed="rId7">
            <a:alphaModFix/>
          </a:blip>
          <a:stretch>
            <a:fillRect/>
          </a:stretch>
        </p:blipFill>
        <p:spPr>
          <a:xfrm>
            <a:off x="311700" y="2321725"/>
            <a:ext cx="1345650" cy="1073000"/>
          </a:xfrm>
          <a:prstGeom prst="rect">
            <a:avLst/>
          </a:prstGeom>
          <a:noFill/>
          <a:ln>
            <a:noFill/>
          </a:ln>
        </p:spPr>
      </p:pic>
      <p:pic>
        <p:nvPicPr>
          <p:cNvPr id="59" name="Google Shape;59;p13"/>
          <p:cNvPicPr preferRelativeResize="0"/>
          <p:nvPr/>
        </p:nvPicPr>
        <p:blipFill>
          <a:blip r:embed="rId8">
            <a:alphaModFix/>
          </a:blip>
          <a:stretch>
            <a:fillRect/>
          </a:stretch>
        </p:blipFill>
        <p:spPr>
          <a:xfrm>
            <a:off x="6585675" y="1853300"/>
            <a:ext cx="1251000" cy="1251000"/>
          </a:xfrm>
          <a:prstGeom prst="rect">
            <a:avLst/>
          </a:prstGeom>
          <a:noFill/>
          <a:ln>
            <a:noFill/>
          </a:ln>
        </p:spPr>
      </p:pic>
      <p:pic>
        <p:nvPicPr>
          <p:cNvPr id="13" name="Audio 12">
            <a:hlinkClick r:id="" action="ppaction://media"/>
            <a:extLst>
              <a:ext uri="{FF2B5EF4-FFF2-40B4-BE49-F238E27FC236}">
                <a16:creationId xmlns:a16="http://schemas.microsoft.com/office/drawing/2014/main" id="{AC7F58F4-0751-D67B-57AA-B637650E0BA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6298"/>
    </mc:Choice>
    <mc:Fallback xmlns="">
      <p:transition spd="slow" advTm="5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ctrTitle"/>
          </p:nvPr>
        </p:nvSpPr>
        <p:spPr>
          <a:xfrm>
            <a:off x="368851" y="280225"/>
            <a:ext cx="7732200" cy="131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endParaRPr sz="2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t" sz="2650"/>
              <a:t>Swallowing disorders in people with neurodegenerative diseases</a:t>
            </a:r>
            <a:endParaRPr sz="2400"/>
          </a:p>
        </p:txBody>
      </p:sp>
      <p:sp>
        <p:nvSpPr>
          <p:cNvPr id="139" name="Google Shape;139;p22"/>
          <p:cNvSpPr txBox="1">
            <a:spLocks noGrp="1"/>
          </p:cNvSpPr>
          <p:nvPr>
            <p:ph type="subTitle" idx="1"/>
          </p:nvPr>
        </p:nvSpPr>
        <p:spPr>
          <a:xfrm>
            <a:off x="311700" y="1900250"/>
            <a:ext cx="8660700" cy="3000300"/>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t" sz="1800" b="1">
                <a:solidFill>
                  <a:srgbClr val="333333"/>
                </a:solidFill>
              </a:rPr>
              <a:t>Malnutrition and aspiration pneumonia</a:t>
            </a:r>
            <a:r>
              <a:rPr lang="et" sz="1800">
                <a:solidFill>
                  <a:srgbClr val="333333"/>
                </a:solidFill>
              </a:rPr>
              <a:t> are the most common and troublesome consequences of dysphagia, with increased risk of death in elderly and debilitated patients. Especially, </a:t>
            </a:r>
            <a:r>
              <a:rPr lang="et" sz="1800" b="1">
                <a:solidFill>
                  <a:srgbClr val="333333"/>
                </a:solidFill>
              </a:rPr>
              <a:t>aspiration pneumonia</a:t>
            </a:r>
            <a:r>
              <a:rPr lang="et" sz="1800">
                <a:solidFill>
                  <a:srgbClr val="333333"/>
                </a:solidFill>
              </a:rPr>
              <a:t> is the most common cause of mortality in patients with neurological disease associated to dysphagia. ( Panebianco et al., 2020)</a:t>
            </a:r>
            <a:endParaRPr sz="1800"/>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t"/>
              <a:t>                </a:t>
            </a:r>
            <a:endParaRPr/>
          </a:p>
        </p:txBody>
      </p:sp>
      <p:pic>
        <p:nvPicPr>
          <p:cNvPr id="140" name="Google Shape;140;p22"/>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141" name="Google Shape;141;p22"/>
          <p:cNvPicPr preferRelativeResize="0"/>
          <p:nvPr/>
        </p:nvPicPr>
        <p:blipFill>
          <a:blip r:embed="rId6">
            <a:alphaModFix/>
          </a:blip>
          <a:stretch>
            <a:fillRect/>
          </a:stretch>
        </p:blipFill>
        <p:spPr>
          <a:xfrm>
            <a:off x="35700" y="4313277"/>
            <a:ext cx="7486275" cy="830225"/>
          </a:xfrm>
          <a:prstGeom prst="rect">
            <a:avLst/>
          </a:prstGeom>
          <a:noFill/>
          <a:ln>
            <a:noFill/>
          </a:ln>
        </p:spPr>
      </p:pic>
      <p:pic>
        <p:nvPicPr>
          <p:cNvPr id="7" name="Audio 6">
            <a:hlinkClick r:id="" action="ppaction://media"/>
            <a:extLst>
              <a:ext uri="{FF2B5EF4-FFF2-40B4-BE49-F238E27FC236}">
                <a16:creationId xmlns:a16="http://schemas.microsoft.com/office/drawing/2014/main" id="{85927930-F0BD-7B73-166E-126E420FD5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870"/>
    </mc:Choice>
    <mc:Fallback xmlns="">
      <p:transition spd="slow" advTm="2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ctrTitle"/>
          </p:nvPr>
        </p:nvSpPr>
        <p:spPr>
          <a:xfrm>
            <a:off x="635801" y="-176950"/>
            <a:ext cx="8003700" cy="1262700"/>
          </a:xfrm>
          <a:prstGeom prst="rect">
            <a:avLst/>
          </a:prstGeom>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dk1"/>
              </a:buClr>
              <a:buSzPts val="1100"/>
              <a:buFont typeface="Arial"/>
              <a:buNone/>
            </a:pPr>
            <a:r>
              <a:rPr lang="et" sz="2400"/>
              <a:t>Prevalence of dysphagia in people with NDD</a:t>
            </a:r>
            <a:endParaRPr sz="2400"/>
          </a:p>
        </p:txBody>
      </p:sp>
      <p:sp>
        <p:nvSpPr>
          <p:cNvPr id="147" name="Google Shape;147;p23"/>
          <p:cNvSpPr txBox="1">
            <a:spLocks noGrp="1"/>
          </p:cNvSpPr>
          <p:nvPr>
            <p:ph type="subTitle" idx="1"/>
          </p:nvPr>
        </p:nvSpPr>
        <p:spPr>
          <a:xfrm>
            <a:off x="257175" y="1400175"/>
            <a:ext cx="8689500" cy="3207600"/>
          </a:xfrm>
          <a:prstGeom prst="rect">
            <a:avLst/>
          </a:prstGeom>
        </p:spPr>
        <p:txBody>
          <a:bodyPr spcFirstLastPara="1" wrap="square" lIns="91425" tIns="91425" rIns="91425" bIns="91425" anchor="t" anchorCtr="0">
            <a:normAutofit/>
          </a:bodyPr>
          <a:lstStyle/>
          <a:p>
            <a:pPr marL="457200" lvl="0" indent="-342900" algn="l" rtl="0">
              <a:lnSpc>
                <a:spcPct val="90000"/>
              </a:lnSpc>
              <a:spcBef>
                <a:spcPts val="1000"/>
              </a:spcBef>
              <a:spcAft>
                <a:spcPts val="0"/>
              </a:spcAft>
              <a:buClr>
                <a:srgbClr val="333333"/>
              </a:buClr>
              <a:buSzPts val="1800"/>
              <a:buChar char="●"/>
            </a:pPr>
            <a:r>
              <a:rPr lang="et" sz="1800">
                <a:solidFill>
                  <a:srgbClr val="333333"/>
                </a:solidFill>
              </a:rPr>
              <a:t>In Parkinson’s disease (PD), dysphagia occurs approximately in 50%.</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 Dysphagia in multiple sclerosis (MS) occurs in 31.3%. </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Dysphagia is common in dementia with prevalence rates varying from 13 to 57%. </a:t>
            </a:r>
            <a:endParaRPr sz="1800">
              <a:solidFill>
                <a:srgbClr val="333333"/>
              </a:solidFill>
            </a:endParaRPr>
          </a:p>
          <a:p>
            <a:pPr marL="457200" lvl="0" indent="-342900" algn="l" rtl="0">
              <a:lnSpc>
                <a:spcPct val="90000"/>
              </a:lnSpc>
              <a:spcBef>
                <a:spcPts val="0"/>
              </a:spcBef>
              <a:spcAft>
                <a:spcPts val="0"/>
              </a:spcAft>
              <a:buClr>
                <a:srgbClr val="333333"/>
              </a:buClr>
              <a:buSzPts val="1800"/>
              <a:buChar char="●"/>
            </a:pPr>
            <a:r>
              <a:rPr lang="et" sz="1800">
                <a:solidFill>
                  <a:srgbClr val="333333"/>
                </a:solidFill>
              </a:rPr>
              <a:t>Dysphagia is reported to be prevalent in 30–100% of individuals depending on type of </a:t>
            </a:r>
            <a:r>
              <a:rPr lang="et" sz="1800">
                <a:solidFill>
                  <a:schemeClr val="dk1"/>
                </a:solidFill>
              </a:rPr>
              <a:t>Amyotrophic</a:t>
            </a:r>
            <a:r>
              <a:rPr lang="et" sz="1800">
                <a:solidFill>
                  <a:srgbClr val="222222"/>
                </a:solidFill>
              </a:rPr>
              <a:t> </a:t>
            </a:r>
            <a:r>
              <a:rPr lang="et" sz="1800">
                <a:solidFill>
                  <a:schemeClr val="dk1"/>
                </a:solidFill>
              </a:rPr>
              <a:t>lateral</a:t>
            </a:r>
            <a:r>
              <a:rPr lang="et" sz="1800">
                <a:solidFill>
                  <a:srgbClr val="222222"/>
                </a:solidFill>
              </a:rPr>
              <a:t> </a:t>
            </a:r>
            <a:r>
              <a:rPr lang="et" sz="1800">
                <a:solidFill>
                  <a:schemeClr val="dk1"/>
                </a:solidFill>
              </a:rPr>
              <a:t>sclerosis</a:t>
            </a:r>
            <a:r>
              <a:rPr lang="et" sz="1800">
                <a:solidFill>
                  <a:srgbClr val="222222"/>
                </a:solidFill>
              </a:rPr>
              <a:t> (ALS</a:t>
            </a:r>
            <a:r>
              <a:rPr lang="et" sz="1800">
                <a:solidFill>
                  <a:srgbClr val="333333"/>
                </a:solidFill>
              </a:rPr>
              <a:t>) and the stage of disease affecting all individuals in the later stages of the disease. ( Panebianco et al., 2020)</a:t>
            </a:r>
            <a:endParaRPr sz="1800"/>
          </a:p>
        </p:txBody>
      </p:sp>
      <p:pic>
        <p:nvPicPr>
          <p:cNvPr id="148" name="Google Shape;148;p23"/>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49" name="Google Shape;149;p23"/>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6" name="Audio 5">
            <a:hlinkClick r:id="" action="ppaction://media"/>
            <a:extLst>
              <a:ext uri="{FF2B5EF4-FFF2-40B4-BE49-F238E27FC236}">
                <a16:creationId xmlns:a16="http://schemas.microsoft.com/office/drawing/2014/main" id="{0E88DCC0-2810-E1AF-C5E0-F37D33F6BC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961"/>
    </mc:Choice>
    <mc:Fallback xmlns="">
      <p:transition spd="slow" advTm="5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Swallowing Disorder Dysphagia</a:t>
            </a:r>
            <a:endParaRPr/>
          </a:p>
        </p:txBody>
      </p:sp>
      <p:sp>
        <p:nvSpPr>
          <p:cNvPr id="155" name="Google Shape;15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t" sz="1500">
                <a:solidFill>
                  <a:schemeClr val="dk1"/>
                </a:solidFill>
                <a:highlight>
                  <a:srgbClr val="FFFFFF"/>
                </a:highlight>
              </a:rPr>
              <a:t>Dysphagia is defined as an objective impairment or having difficulty with swallowing, resulting in an abnormal delay in the transit of a liquid or solid bolus (Speyer et al, 2022)</a:t>
            </a:r>
            <a:endParaRPr sz="1500">
              <a:solidFill>
                <a:schemeClr val="dk1"/>
              </a:solidFill>
              <a:highlight>
                <a:srgbClr val="FFFFFF"/>
              </a:highlight>
            </a:endParaRPr>
          </a:p>
          <a:p>
            <a:pPr marL="0" lvl="0" indent="0" algn="l" rtl="0">
              <a:spcBef>
                <a:spcPts val="1200"/>
              </a:spcBef>
              <a:spcAft>
                <a:spcPts val="0"/>
              </a:spcAft>
              <a:buNone/>
            </a:pPr>
            <a:r>
              <a:rPr lang="et" sz="1500">
                <a:solidFill>
                  <a:srgbClr val="333333"/>
                </a:solidFill>
                <a:highlight>
                  <a:srgbClr val="FFFFFF"/>
                </a:highlight>
              </a:rPr>
              <a:t>Dysphagia affects up to 35% of older adults living in the community and is considered a significant risk factor for malnutrition and aspiration (Werstuck. et al, </a:t>
            </a:r>
            <a:r>
              <a:rPr lang="et" sz="1500">
                <a:solidFill>
                  <a:srgbClr val="333333"/>
                </a:solidFill>
              </a:rPr>
              <a:t>2021)</a:t>
            </a:r>
            <a:endParaRPr sz="1500">
              <a:solidFill>
                <a:srgbClr val="333333"/>
              </a:solidFill>
            </a:endParaRPr>
          </a:p>
          <a:p>
            <a:pPr marL="0" lvl="0" indent="0" algn="l" rtl="0">
              <a:spcBef>
                <a:spcPts val="1200"/>
              </a:spcBef>
              <a:spcAft>
                <a:spcPts val="0"/>
              </a:spcAft>
              <a:buNone/>
            </a:pPr>
            <a:r>
              <a:rPr lang="et" sz="1500">
                <a:solidFill>
                  <a:srgbClr val="1B1B1B"/>
                </a:solidFill>
              </a:rPr>
              <a:t>Dysphagia occurs when there is a problem with the neural control or the structures involved in any part of the swallowing process. Weak tongue or cheek muscles may make it hard to chew and move food around the mouth (Bhattacharyya</a:t>
            </a:r>
            <a:r>
              <a:rPr lang="et" sz="1500">
                <a:solidFill>
                  <a:schemeClr val="dk1"/>
                </a:solidFill>
              </a:rPr>
              <a:t>,  </a:t>
            </a:r>
            <a:r>
              <a:rPr lang="et" sz="1400">
                <a:solidFill>
                  <a:schemeClr val="dk1"/>
                </a:solidFill>
              </a:rPr>
              <a:t>2014)</a:t>
            </a:r>
            <a:endParaRPr sz="1400">
              <a:solidFill>
                <a:schemeClr val="dk1"/>
              </a:solidFill>
            </a:endParaRPr>
          </a:p>
          <a:p>
            <a:pPr marL="0" lvl="0" indent="0" algn="l" rtl="0">
              <a:spcBef>
                <a:spcPts val="1200"/>
              </a:spcBef>
              <a:spcAft>
                <a:spcPts val="1200"/>
              </a:spcAft>
              <a:buNone/>
            </a:pPr>
            <a:endParaRPr sz="1200">
              <a:solidFill>
                <a:srgbClr val="1B1B1B"/>
              </a:solidFill>
              <a:highlight>
                <a:srgbClr val="FFFFFF"/>
              </a:highlight>
            </a:endParaRPr>
          </a:p>
        </p:txBody>
      </p:sp>
      <p:pic>
        <p:nvPicPr>
          <p:cNvPr id="156" name="Google Shape;156;p24"/>
          <p:cNvPicPr preferRelativeResize="0"/>
          <p:nvPr/>
        </p:nvPicPr>
        <p:blipFill>
          <a:blip r:embed="rId5">
            <a:alphaModFix/>
          </a:blip>
          <a:stretch>
            <a:fillRect/>
          </a:stretch>
        </p:blipFill>
        <p:spPr>
          <a:xfrm>
            <a:off x="7319338" y="3207550"/>
            <a:ext cx="1824662" cy="1967075"/>
          </a:xfrm>
          <a:prstGeom prst="rect">
            <a:avLst/>
          </a:prstGeom>
          <a:noFill/>
          <a:ln>
            <a:noFill/>
          </a:ln>
        </p:spPr>
      </p:pic>
      <p:pic>
        <p:nvPicPr>
          <p:cNvPr id="157" name="Google Shape;157;p24"/>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4" name="Audio 3">
            <a:hlinkClick r:id="" action="ppaction://media"/>
            <a:extLst>
              <a:ext uri="{FF2B5EF4-FFF2-40B4-BE49-F238E27FC236}">
                <a16:creationId xmlns:a16="http://schemas.microsoft.com/office/drawing/2014/main" id="{481AC9A2-607D-14BE-DA33-328BE0B147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786"/>
    </mc:Choice>
    <mc:Fallback xmlns="">
      <p:transition spd="slow" advTm="6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ctrTitle"/>
          </p:nvPr>
        </p:nvSpPr>
        <p:spPr>
          <a:xfrm>
            <a:off x="971551" y="0"/>
            <a:ext cx="7910700" cy="122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400"/>
              <a:t>Swallowing disorders clinical symptoms</a:t>
            </a:r>
            <a:endParaRPr sz="2400"/>
          </a:p>
        </p:txBody>
      </p:sp>
      <p:sp>
        <p:nvSpPr>
          <p:cNvPr id="163" name="Google Shape;163;p25"/>
          <p:cNvSpPr txBox="1">
            <a:spLocks noGrp="1"/>
          </p:cNvSpPr>
          <p:nvPr>
            <p:ph type="subTitle" idx="1"/>
          </p:nvPr>
        </p:nvSpPr>
        <p:spPr>
          <a:xfrm>
            <a:off x="157175" y="1428750"/>
            <a:ext cx="8539500" cy="3140700"/>
          </a:xfrm>
          <a:prstGeom prst="rect">
            <a:avLst/>
          </a:prstGeom>
        </p:spPr>
        <p:txBody>
          <a:bodyPr spcFirstLastPara="1" wrap="square" lIns="91425" tIns="91425" rIns="91425" bIns="91425" anchor="t" anchorCtr="0">
            <a:normAutofit fontScale="62500" lnSpcReduction="20000"/>
          </a:bodyPr>
          <a:lstStyle/>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Pain while swallowing</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Inability to swallow</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A sensation of food getting stuck in the throat or chest or behind the breastbone (sternum)</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Drooling</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Hoarseness</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Food coming back up (regurgitation)</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Frequent heartburn</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Food or stomach acid backing up into the throat</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Weight loss</a:t>
            </a:r>
            <a:endParaRPr sz="2300" dirty="0">
              <a:solidFill>
                <a:srgbClr val="111111"/>
              </a:solidFill>
              <a:highlight>
                <a:srgbClr val="FFFFFF"/>
              </a:highlight>
            </a:endParaRPr>
          </a:p>
          <a:p>
            <a:pPr marL="800100" lvl="0" indent="-319881" algn="l" rtl="0">
              <a:lnSpc>
                <a:spcPct val="140000"/>
              </a:lnSpc>
              <a:spcBef>
                <a:spcPts val="0"/>
              </a:spcBef>
              <a:spcAft>
                <a:spcPts val="0"/>
              </a:spcAft>
              <a:buClr>
                <a:srgbClr val="111111"/>
              </a:buClr>
              <a:buSzPct val="100000"/>
              <a:buChar char="●"/>
            </a:pPr>
            <a:r>
              <a:rPr lang="et" sz="2300" dirty="0">
                <a:solidFill>
                  <a:srgbClr val="111111"/>
                </a:solidFill>
                <a:highlight>
                  <a:srgbClr val="FFFFFF"/>
                </a:highlight>
              </a:rPr>
              <a:t>Coughing or gagging when swallowing</a:t>
            </a:r>
            <a:endParaRPr sz="2300" dirty="0">
              <a:solidFill>
                <a:srgbClr val="111111"/>
              </a:solidFill>
              <a:highlight>
                <a:srgbClr val="FFFFFF"/>
              </a:highlight>
            </a:endParaRPr>
          </a:p>
          <a:p>
            <a:pPr marL="0" lvl="0" indent="0" algn="ctr" rtl="0">
              <a:spcBef>
                <a:spcPts val="900"/>
              </a:spcBef>
              <a:spcAft>
                <a:spcPts val="0"/>
              </a:spcAft>
              <a:buNone/>
            </a:pPr>
            <a:endParaRPr dirty="0"/>
          </a:p>
        </p:txBody>
      </p:sp>
      <p:pic>
        <p:nvPicPr>
          <p:cNvPr id="164" name="Google Shape;164;p25"/>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65" name="Google Shape;165;p25"/>
          <p:cNvPicPr preferRelativeResize="0"/>
          <p:nvPr/>
        </p:nvPicPr>
        <p:blipFill>
          <a:blip r:embed="rId6">
            <a:alphaModFix/>
          </a:blip>
          <a:stretch>
            <a:fillRect/>
          </a:stretch>
        </p:blipFill>
        <p:spPr>
          <a:xfrm>
            <a:off x="7319338" y="3207550"/>
            <a:ext cx="1824662" cy="1967075"/>
          </a:xfrm>
          <a:prstGeom prst="rect">
            <a:avLst/>
          </a:prstGeom>
          <a:noFill/>
          <a:ln>
            <a:noFill/>
          </a:ln>
        </p:spPr>
      </p:pic>
      <p:pic>
        <p:nvPicPr>
          <p:cNvPr id="27" name="Audio 26">
            <a:hlinkClick r:id="" action="ppaction://media"/>
            <a:extLst>
              <a:ext uri="{FF2B5EF4-FFF2-40B4-BE49-F238E27FC236}">
                <a16:creationId xmlns:a16="http://schemas.microsoft.com/office/drawing/2014/main" id="{28275E52-EFA6-7972-2856-6C9472B8BCA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1784"/>
    </mc:Choice>
    <mc:Fallback>
      <p:transition spd="slow" advTm="7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Evaluation of Dysphagia</a:t>
            </a:r>
            <a:endParaRPr/>
          </a:p>
        </p:txBody>
      </p:sp>
      <p:sp>
        <p:nvSpPr>
          <p:cNvPr id="171" name="Google Shape;17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a:p>
          <a:p>
            <a:pPr marL="457200" lvl="0" indent="-342900" algn="l" rtl="0">
              <a:spcBef>
                <a:spcPts val="1200"/>
              </a:spcBef>
              <a:spcAft>
                <a:spcPts val="0"/>
              </a:spcAft>
              <a:buClr>
                <a:schemeClr val="dk1"/>
              </a:buClr>
              <a:buSzPct val="100000"/>
              <a:buChar char="●"/>
            </a:pPr>
            <a:r>
              <a:rPr lang="et" sz="7200" b="1">
                <a:solidFill>
                  <a:schemeClr val="dk1"/>
                </a:solidFill>
              </a:rPr>
              <a:t>Clinical evaluation</a:t>
            </a:r>
            <a:r>
              <a:rPr lang="et" sz="7200">
                <a:solidFill>
                  <a:schemeClr val="dk1"/>
                </a:solidFill>
              </a:rPr>
              <a:t>: </a:t>
            </a:r>
            <a:endParaRPr sz="7200">
              <a:solidFill>
                <a:schemeClr val="dk1"/>
              </a:solidFill>
            </a:endParaRPr>
          </a:p>
          <a:p>
            <a:pPr marL="457200" lvl="0" indent="-342900" algn="l" rtl="0">
              <a:spcBef>
                <a:spcPts val="0"/>
              </a:spcBef>
              <a:spcAft>
                <a:spcPts val="0"/>
              </a:spcAft>
              <a:buClr>
                <a:schemeClr val="dk1"/>
              </a:buClr>
              <a:buSzPct val="100000"/>
              <a:buChar char="●"/>
            </a:pPr>
            <a:r>
              <a:rPr lang="et" sz="7200">
                <a:solidFill>
                  <a:schemeClr val="dk1"/>
                </a:solidFill>
              </a:rPr>
              <a:t>cognition, health condition, cranial nerve function related to swallowing</a:t>
            </a:r>
            <a:endParaRPr sz="7200">
              <a:solidFill>
                <a:schemeClr val="dk1"/>
              </a:solidFill>
            </a:endParaRPr>
          </a:p>
          <a:p>
            <a:pPr marL="457200" lvl="0" indent="-342900" algn="l" rtl="0">
              <a:spcBef>
                <a:spcPts val="0"/>
              </a:spcBef>
              <a:spcAft>
                <a:spcPts val="0"/>
              </a:spcAft>
              <a:buClr>
                <a:schemeClr val="dk1"/>
              </a:buClr>
              <a:buSzPct val="100000"/>
              <a:buChar char="●"/>
            </a:pPr>
            <a:r>
              <a:rPr lang="et" sz="7200">
                <a:solidFill>
                  <a:schemeClr val="dk1"/>
                </a:solidFill>
              </a:rPr>
              <a:t>face, oral and neck muscle function during eating                     </a:t>
            </a:r>
            <a:r>
              <a:rPr lang="et" sz="1100" u="sng">
                <a:solidFill>
                  <a:schemeClr val="accent5"/>
                </a:solidFill>
                <a:hlinkClick r:id="rId5">
                  <a:extLst>
                    <a:ext uri="{A12FA001-AC4F-418D-AE19-62706E023703}">
                      <ahyp:hlinkClr xmlns:ahyp="http://schemas.microsoft.com/office/drawing/2018/hyperlinkcolor" val="tx"/>
                    </a:ext>
                  </a:extLst>
                </a:hlinkClick>
              </a:rPr>
              <a:t>How to tailor medication formulations for patients with dysphagia - The Pharmaceutical Journal)</a:t>
            </a:r>
            <a:endParaRPr sz="7200">
              <a:solidFill>
                <a:schemeClr val="dk1"/>
              </a:solidFill>
            </a:endParaRPr>
          </a:p>
          <a:p>
            <a:pPr marL="457200" lvl="0" indent="0" algn="l" rtl="0">
              <a:spcBef>
                <a:spcPts val="1200"/>
              </a:spcBef>
              <a:spcAft>
                <a:spcPts val="0"/>
              </a:spcAft>
              <a:buNone/>
            </a:pPr>
            <a:endParaRPr sz="7200">
              <a:solidFill>
                <a:srgbClr val="202124"/>
              </a:solidFill>
              <a:highlight>
                <a:srgbClr val="FFFFFF"/>
              </a:highlight>
            </a:endParaRPr>
          </a:p>
          <a:p>
            <a:pPr marL="0" lvl="0" indent="0" algn="l" rtl="0">
              <a:spcBef>
                <a:spcPts val="1200"/>
              </a:spcBef>
              <a:spcAft>
                <a:spcPts val="0"/>
              </a:spcAft>
              <a:buNone/>
            </a:pPr>
            <a:endParaRPr sz="4500">
              <a:solidFill>
                <a:srgbClr val="202124"/>
              </a:solidFill>
              <a:highlight>
                <a:schemeClr val="lt1"/>
              </a:highlight>
            </a:endParaRPr>
          </a:p>
          <a:p>
            <a:pPr marL="0" lvl="0" indent="0" algn="l" rtl="0">
              <a:spcBef>
                <a:spcPts val="1200"/>
              </a:spcBef>
              <a:spcAft>
                <a:spcPts val="0"/>
              </a:spcAft>
              <a:buNone/>
            </a:pPr>
            <a:r>
              <a:rPr lang="et" sz="1100" u="sng">
                <a:solidFill>
                  <a:srgbClr val="1155CC"/>
                </a:solidFill>
                <a:hlinkClick r:id="rId6">
                  <a:extLst>
                    <a:ext uri="{A12FA001-AC4F-418D-AE19-62706E023703}">
                      <ahyp:hlinkClr xmlns:ahyp="http://schemas.microsoft.com/office/drawing/2018/hyperlinkcolor" val="tx"/>
                    </a:ext>
                  </a:extLst>
                </a:hlinkClick>
              </a:rPr>
              <a:t>h</a:t>
            </a:r>
            <a:endParaRPr sz="4500">
              <a:solidFill>
                <a:srgbClr val="202124"/>
              </a:solidFill>
              <a:highlight>
                <a:srgbClr val="FFFFFF"/>
              </a:highlight>
            </a:endParaRPr>
          </a:p>
          <a:p>
            <a:pPr marL="0" lvl="0" indent="0" algn="l" rtl="0">
              <a:spcBef>
                <a:spcPts val="0"/>
              </a:spcBef>
              <a:spcAft>
                <a:spcPts val="0"/>
              </a:spcAft>
              <a:buNone/>
            </a:pPr>
            <a:endParaRPr sz="4500">
              <a:solidFill>
                <a:srgbClr val="202124"/>
              </a:solidFill>
              <a:highlight>
                <a:srgbClr val="FFFFFF"/>
              </a:highlight>
            </a:endParaRPr>
          </a:p>
          <a:p>
            <a:pPr marL="0" lvl="0" indent="0" algn="l" rtl="0">
              <a:spcBef>
                <a:spcPts val="120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t" sz="1100" u="sng">
                <a:solidFill>
                  <a:schemeClr val="hlink"/>
                </a:solidFill>
                <a:hlinkClick r:id="rId7"/>
              </a:rPr>
              <a:t>Inpatient Rehabilitation | Johns Hopkins Bayview Medical Center (hopkinsmedicine.org)</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t" sz="1100" u="sng">
                <a:solidFill>
                  <a:schemeClr val="hlink"/>
                </a:solidFill>
                <a:hlinkClick r:id="rId8"/>
              </a:rPr>
              <a:t>What is Pharynx? 25 Amazing Facts about Pharynx Parts, Function &amp; Anatomy (organsofthebody.com)</a:t>
            </a:r>
            <a:endParaRPr/>
          </a:p>
        </p:txBody>
      </p:sp>
      <p:pic>
        <p:nvPicPr>
          <p:cNvPr id="172" name="Google Shape;172;p26"/>
          <p:cNvPicPr preferRelativeResize="0"/>
          <p:nvPr/>
        </p:nvPicPr>
        <p:blipFill rotWithShape="1">
          <a:blip r:embed="rId9">
            <a:alphaModFix/>
          </a:blip>
          <a:srcRect l="46863" t="-42299" r="6386" b="105533"/>
          <a:stretch/>
        </p:blipFill>
        <p:spPr>
          <a:xfrm>
            <a:off x="4271750" y="1528578"/>
            <a:ext cx="1890925" cy="1043175"/>
          </a:xfrm>
          <a:prstGeom prst="rect">
            <a:avLst/>
          </a:prstGeom>
          <a:noFill/>
          <a:ln>
            <a:noFill/>
          </a:ln>
        </p:spPr>
      </p:pic>
      <p:pic>
        <p:nvPicPr>
          <p:cNvPr id="173" name="Google Shape;173;p26"/>
          <p:cNvPicPr preferRelativeResize="0"/>
          <p:nvPr/>
        </p:nvPicPr>
        <p:blipFill>
          <a:blip r:embed="rId10">
            <a:alphaModFix/>
          </a:blip>
          <a:stretch>
            <a:fillRect/>
          </a:stretch>
        </p:blipFill>
        <p:spPr>
          <a:xfrm>
            <a:off x="0" y="4247552"/>
            <a:ext cx="7486275" cy="830225"/>
          </a:xfrm>
          <a:prstGeom prst="rect">
            <a:avLst/>
          </a:prstGeom>
          <a:noFill/>
          <a:ln>
            <a:noFill/>
          </a:ln>
        </p:spPr>
      </p:pic>
      <p:pic>
        <p:nvPicPr>
          <p:cNvPr id="174" name="Google Shape;174;p26"/>
          <p:cNvPicPr preferRelativeResize="0"/>
          <p:nvPr/>
        </p:nvPicPr>
        <p:blipFill>
          <a:blip r:embed="rId11">
            <a:alphaModFix/>
          </a:blip>
          <a:stretch>
            <a:fillRect/>
          </a:stretch>
        </p:blipFill>
        <p:spPr>
          <a:xfrm>
            <a:off x="7319338" y="3207550"/>
            <a:ext cx="1824662" cy="1967075"/>
          </a:xfrm>
          <a:prstGeom prst="rect">
            <a:avLst/>
          </a:prstGeom>
          <a:noFill/>
          <a:ln>
            <a:noFill/>
          </a:ln>
        </p:spPr>
      </p:pic>
      <p:pic>
        <p:nvPicPr>
          <p:cNvPr id="175" name="Google Shape;175;p26"/>
          <p:cNvPicPr preferRelativeResize="0"/>
          <p:nvPr/>
        </p:nvPicPr>
        <p:blipFill rotWithShape="1">
          <a:blip r:embed="rId12">
            <a:alphaModFix/>
          </a:blip>
          <a:srcRect l="4979" b="5624"/>
          <a:stretch/>
        </p:blipFill>
        <p:spPr>
          <a:xfrm>
            <a:off x="6692225" y="58275"/>
            <a:ext cx="2451775" cy="1620500"/>
          </a:xfrm>
          <a:prstGeom prst="rect">
            <a:avLst/>
          </a:prstGeom>
          <a:noFill/>
          <a:ln>
            <a:noFill/>
          </a:ln>
        </p:spPr>
      </p:pic>
      <p:pic>
        <p:nvPicPr>
          <p:cNvPr id="176" name="Google Shape;176;p26"/>
          <p:cNvPicPr preferRelativeResize="0"/>
          <p:nvPr/>
        </p:nvPicPr>
        <p:blipFill>
          <a:blip r:embed="rId13">
            <a:alphaModFix/>
          </a:blip>
          <a:stretch>
            <a:fillRect/>
          </a:stretch>
        </p:blipFill>
        <p:spPr>
          <a:xfrm>
            <a:off x="3305175" y="2449700"/>
            <a:ext cx="2857500" cy="1905000"/>
          </a:xfrm>
          <a:prstGeom prst="rect">
            <a:avLst/>
          </a:prstGeom>
          <a:noFill/>
          <a:ln>
            <a:noFill/>
          </a:ln>
        </p:spPr>
      </p:pic>
      <p:pic>
        <p:nvPicPr>
          <p:cNvPr id="23" name="Audio 22">
            <a:hlinkClick r:id="" action="ppaction://media"/>
            <a:extLst>
              <a:ext uri="{FF2B5EF4-FFF2-40B4-BE49-F238E27FC236}">
                <a16:creationId xmlns:a16="http://schemas.microsoft.com/office/drawing/2014/main" id="{18280D1E-8DC7-312A-D134-9142747528C2}"/>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4311"/>
    </mc:Choice>
    <mc:Fallback>
      <p:transition spd="slow" advTm="16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t"/>
              <a:t>Evaluation of Dysphagia</a:t>
            </a:r>
            <a:endParaRPr/>
          </a:p>
        </p:txBody>
      </p:sp>
      <p:sp>
        <p:nvSpPr>
          <p:cNvPr id="182" name="Google Shape;18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dirty="0">
              <a:solidFill>
                <a:schemeClr val="dk1"/>
              </a:solidFill>
            </a:endParaRPr>
          </a:p>
          <a:p>
            <a:pPr marL="457200" lvl="0" indent="-342900" algn="l" rtl="0">
              <a:spcBef>
                <a:spcPts val="1200"/>
              </a:spcBef>
              <a:spcAft>
                <a:spcPts val="0"/>
              </a:spcAft>
              <a:buClr>
                <a:schemeClr val="dk1"/>
              </a:buClr>
              <a:buSzPts val="1800"/>
              <a:buChar char="●"/>
            </a:pPr>
            <a:r>
              <a:rPr lang="et" b="1" dirty="0">
                <a:solidFill>
                  <a:schemeClr val="dk1"/>
                </a:solidFill>
              </a:rPr>
              <a:t>Instrumental evaluation:</a:t>
            </a:r>
            <a:r>
              <a:rPr lang="et" dirty="0">
                <a:solidFill>
                  <a:schemeClr val="dk1"/>
                </a:solidFill>
              </a:rPr>
              <a:t> </a:t>
            </a:r>
            <a:endParaRPr dirty="0">
              <a:solidFill>
                <a:schemeClr val="dk1"/>
              </a:solidFill>
            </a:endParaRPr>
          </a:p>
          <a:p>
            <a:pPr marL="457200" lvl="0" indent="-342900" algn="l" rtl="0">
              <a:spcBef>
                <a:spcPts val="0"/>
              </a:spcBef>
              <a:spcAft>
                <a:spcPts val="0"/>
              </a:spcAft>
              <a:buClr>
                <a:schemeClr val="dk1"/>
              </a:buClr>
              <a:buSzPts val="1800"/>
              <a:buChar char="●"/>
            </a:pPr>
            <a:r>
              <a:rPr lang="et" dirty="0">
                <a:solidFill>
                  <a:schemeClr val="dk1"/>
                </a:solidFill>
                <a:highlight>
                  <a:schemeClr val="lt1"/>
                </a:highlight>
              </a:rPr>
              <a:t>Flexible endoscopic evaluation of swallowing (</a:t>
            </a:r>
            <a:r>
              <a:rPr lang="et" b="1" dirty="0">
                <a:solidFill>
                  <a:schemeClr val="dk1"/>
                </a:solidFill>
                <a:highlight>
                  <a:schemeClr val="lt1"/>
                </a:highlight>
              </a:rPr>
              <a:t>FEES</a:t>
            </a:r>
            <a:r>
              <a:rPr lang="et" dirty="0">
                <a:solidFill>
                  <a:schemeClr val="dk1"/>
                </a:solidFill>
                <a:highlight>
                  <a:schemeClr val="lt1"/>
                </a:highlight>
              </a:rPr>
              <a:t>)</a:t>
            </a:r>
            <a:endParaRPr dirty="0">
              <a:solidFill>
                <a:schemeClr val="dk1"/>
              </a:solidFill>
              <a:highlight>
                <a:schemeClr val="lt1"/>
              </a:highlight>
            </a:endParaRPr>
          </a:p>
          <a:p>
            <a:pPr marL="457200" lvl="0" indent="-342900" algn="l" rtl="0">
              <a:spcBef>
                <a:spcPts val="0"/>
              </a:spcBef>
              <a:spcAft>
                <a:spcPts val="0"/>
              </a:spcAft>
              <a:buSzPts val="1800"/>
              <a:buChar char="●"/>
            </a:pPr>
            <a:r>
              <a:rPr lang="et" dirty="0">
                <a:solidFill>
                  <a:schemeClr val="dk1"/>
                </a:solidFill>
                <a:highlight>
                  <a:schemeClr val="lt1"/>
                </a:highlight>
              </a:rPr>
              <a:t>The modified barium swallow study (MBSS)</a:t>
            </a:r>
            <a:endParaRPr dirty="0">
              <a:solidFill>
                <a:schemeClr val="dk1"/>
              </a:solidFill>
              <a:highlight>
                <a:schemeClr val="lt1"/>
              </a:highlight>
            </a:endParaRPr>
          </a:p>
          <a:p>
            <a:pPr marL="457200" lvl="0" indent="0" algn="l" rtl="0">
              <a:spcBef>
                <a:spcPts val="1200"/>
              </a:spcBef>
              <a:spcAft>
                <a:spcPts val="0"/>
              </a:spcAft>
              <a:buNone/>
            </a:pPr>
            <a:endParaRPr dirty="0">
              <a:solidFill>
                <a:schemeClr val="dk1"/>
              </a:solidFill>
              <a:highlight>
                <a:schemeClr val="lt1"/>
              </a:highlight>
            </a:endParaRPr>
          </a:p>
          <a:p>
            <a:pPr marL="457200" lvl="0" indent="0" algn="l" rtl="0">
              <a:spcBef>
                <a:spcPts val="1200"/>
              </a:spcBef>
              <a:spcAft>
                <a:spcPts val="0"/>
              </a:spcAft>
              <a:buNone/>
            </a:pPr>
            <a:endParaRPr dirty="0">
              <a:solidFill>
                <a:schemeClr val="dk1"/>
              </a:solidFill>
              <a:highlight>
                <a:schemeClr val="lt1"/>
              </a:highlight>
            </a:endParaRPr>
          </a:p>
          <a:p>
            <a:pPr marL="0" lvl="0" indent="0" algn="l" rtl="0">
              <a:spcBef>
                <a:spcPts val="1200"/>
              </a:spcBef>
              <a:spcAft>
                <a:spcPts val="0"/>
              </a:spcAft>
              <a:buClr>
                <a:schemeClr val="dk1"/>
              </a:buClr>
              <a:buSzPts val="1100"/>
              <a:buFont typeface="Arial"/>
              <a:buNone/>
            </a:pPr>
            <a:r>
              <a:rPr lang="et" sz="600" u="sng" dirty="0">
                <a:solidFill>
                  <a:srgbClr val="1155CC"/>
                </a:solidFill>
                <a:hlinkClick r:id="rId5">
                  <a:extLst>
                    <a:ext uri="{A12FA001-AC4F-418D-AE19-62706E023703}">
                      <ahyp:hlinkClr xmlns:ahyp="http://schemas.microsoft.com/office/drawing/2018/hyperlinkcolor" val="tx"/>
                    </a:ext>
                  </a:extLst>
                </a:hlinkClick>
              </a:rPr>
              <a:t>https://newenglandent.com/dysphagia/</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u="sng" dirty="0">
                <a:solidFill>
                  <a:srgbClr val="1155CC"/>
                </a:solidFill>
                <a:hlinkClick r:id="rId6">
                  <a:extLst>
                    <a:ext uri="{A12FA001-AC4F-418D-AE19-62706E023703}">
                      <ahyp:hlinkClr xmlns:ahyp="http://schemas.microsoft.com/office/drawing/2018/hyperlinkcolor" val="tx"/>
                    </a:ext>
                  </a:extLst>
                </a:hlinkClick>
              </a:rPr>
              <a:t>https://healthjade.com/dysphagia/</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u="sng" dirty="0">
                <a:solidFill>
                  <a:srgbClr val="1155CC"/>
                </a:solidFill>
                <a:hlinkClick r:id="rId7">
                  <a:extLst>
                    <a:ext uri="{A12FA001-AC4F-418D-AE19-62706E023703}">
                      <ahyp:hlinkClr xmlns:ahyp="http://schemas.microsoft.com/office/drawing/2018/hyperlinkcolor" val="tx"/>
                    </a:ext>
                  </a:extLst>
                </a:hlinkClick>
              </a:rPr>
              <a:t>https://www.wydysphagiadiagnostics.com/fees-vs-mbs</a:t>
            </a:r>
            <a:endParaRPr sz="600" dirty="0">
              <a:solidFill>
                <a:schemeClr val="dk1"/>
              </a:solidFill>
            </a:endParaRPr>
          </a:p>
          <a:p>
            <a:pPr marL="0" lvl="0" indent="0" algn="l" rtl="0">
              <a:spcBef>
                <a:spcPts val="0"/>
              </a:spcBef>
              <a:spcAft>
                <a:spcPts val="0"/>
              </a:spcAft>
              <a:buClr>
                <a:schemeClr val="dk1"/>
              </a:buClr>
              <a:buSzPts val="1100"/>
              <a:buFont typeface="Arial"/>
              <a:buNone/>
            </a:pPr>
            <a:r>
              <a:rPr lang="et" sz="600" dirty="0">
                <a:solidFill>
                  <a:schemeClr val="dk1"/>
                </a:solidFill>
              </a:rPr>
              <a:t>https://www.floridaswallowing.com/fees</a:t>
            </a:r>
            <a:endParaRPr sz="600" dirty="0">
              <a:solidFill>
                <a:srgbClr val="202124"/>
              </a:solidFill>
              <a:highlight>
                <a:schemeClr val="lt1"/>
              </a:highlight>
            </a:endParaRPr>
          </a:p>
          <a:p>
            <a:pPr marL="457200" lvl="0" indent="0" algn="l" rtl="0">
              <a:spcBef>
                <a:spcPts val="0"/>
              </a:spcBef>
              <a:spcAft>
                <a:spcPts val="1200"/>
              </a:spcAft>
              <a:buNone/>
            </a:pPr>
            <a:r>
              <a:rPr lang="et" dirty="0">
                <a:solidFill>
                  <a:srgbClr val="202124"/>
                </a:solidFill>
                <a:highlight>
                  <a:schemeClr val="lt1"/>
                </a:highlight>
              </a:rPr>
              <a:t> </a:t>
            </a:r>
            <a:endParaRPr dirty="0"/>
          </a:p>
        </p:txBody>
      </p:sp>
      <p:pic>
        <p:nvPicPr>
          <p:cNvPr id="183" name="Google Shape;183;p27"/>
          <p:cNvPicPr preferRelativeResize="0"/>
          <p:nvPr/>
        </p:nvPicPr>
        <p:blipFill>
          <a:blip r:embed="rId8">
            <a:alphaModFix/>
          </a:blip>
          <a:stretch>
            <a:fillRect/>
          </a:stretch>
        </p:blipFill>
        <p:spPr>
          <a:xfrm>
            <a:off x="7015437" y="507213"/>
            <a:ext cx="1707425" cy="1285525"/>
          </a:xfrm>
          <a:prstGeom prst="rect">
            <a:avLst/>
          </a:prstGeom>
          <a:noFill/>
          <a:ln>
            <a:noFill/>
          </a:ln>
        </p:spPr>
      </p:pic>
      <p:pic>
        <p:nvPicPr>
          <p:cNvPr id="184" name="Google Shape;184;p27"/>
          <p:cNvPicPr preferRelativeResize="0"/>
          <p:nvPr/>
        </p:nvPicPr>
        <p:blipFill>
          <a:blip r:embed="rId9">
            <a:alphaModFix/>
          </a:blip>
          <a:stretch>
            <a:fillRect/>
          </a:stretch>
        </p:blipFill>
        <p:spPr>
          <a:xfrm>
            <a:off x="4946525" y="445025"/>
            <a:ext cx="1644751" cy="822375"/>
          </a:xfrm>
          <a:prstGeom prst="rect">
            <a:avLst/>
          </a:prstGeom>
          <a:noFill/>
          <a:ln>
            <a:noFill/>
          </a:ln>
        </p:spPr>
      </p:pic>
      <p:pic>
        <p:nvPicPr>
          <p:cNvPr id="185" name="Google Shape;185;p27"/>
          <p:cNvPicPr preferRelativeResize="0"/>
          <p:nvPr/>
        </p:nvPicPr>
        <p:blipFill>
          <a:blip r:embed="rId10">
            <a:alphaModFix/>
          </a:blip>
          <a:stretch>
            <a:fillRect/>
          </a:stretch>
        </p:blipFill>
        <p:spPr>
          <a:xfrm>
            <a:off x="2171702" y="2727425"/>
            <a:ext cx="2441725" cy="1712850"/>
          </a:xfrm>
          <a:prstGeom prst="rect">
            <a:avLst/>
          </a:prstGeom>
          <a:noFill/>
          <a:ln>
            <a:noFill/>
          </a:ln>
        </p:spPr>
      </p:pic>
      <p:pic>
        <p:nvPicPr>
          <p:cNvPr id="186" name="Google Shape;186;p27"/>
          <p:cNvPicPr preferRelativeResize="0"/>
          <p:nvPr/>
        </p:nvPicPr>
        <p:blipFill>
          <a:blip r:embed="rId11">
            <a:alphaModFix/>
          </a:blip>
          <a:stretch>
            <a:fillRect/>
          </a:stretch>
        </p:blipFill>
        <p:spPr>
          <a:xfrm>
            <a:off x="0" y="4247552"/>
            <a:ext cx="7486275" cy="830225"/>
          </a:xfrm>
          <a:prstGeom prst="rect">
            <a:avLst/>
          </a:prstGeom>
          <a:noFill/>
          <a:ln>
            <a:noFill/>
          </a:ln>
        </p:spPr>
      </p:pic>
      <p:pic>
        <p:nvPicPr>
          <p:cNvPr id="187" name="Google Shape;187;p27"/>
          <p:cNvPicPr preferRelativeResize="0"/>
          <p:nvPr/>
        </p:nvPicPr>
        <p:blipFill>
          <a:blip r:embed="rId12">
            <a:alphaModFix/>
          </a:blip>
          <a:stretch>
            <a:fillRect/>
          </a:stretch>
        </p:blipFill>
        <p:spPr>
          <a:xfrm>
            <a:off x="7319338" y="3207550"/>
            <a:ext cx="1824662" cy="1967075"/>
          </a:xfrm>
          <a:prstGeom prst="rect">
            <a:avLst/>
          </a:prstGeom>
          <a:noFill/>
          <a:ln>
            <a:noFill/>
          </a:ln>
        </p:spPr>
      </p:pic>
      <p:pic>
        <p:nvPicPr>
          <p:cNvPr id="188" name="Google Shape;188;p27"/>
          <p:cNvPicPr preferRelativeResize="0"/>
          <p:nvPr/>
        </p:nvPicPr>
        <p:blipFill rotWithShape="1">
          <a:blip r:embed="rId13">
            <a:alphaModFix/>
          </a:blip>
          <a:srcRect r="9016" b="16666"/>
          <a:stretch/>
        </p:blipFill>
        <p:spPr>
          <a:xfrm>
            <a:off x="5347200" y="2571750"/>
            <a:ext cx="2036450" cy="1873600"/>
          </a:xfrm>
          <a:prstGeom prst="rect">
            <a:avLst/>
          </a:prstGeom>
          <a:noFill/>
          <a:ln>
            <a:noFill/>
          </a:ln>
        </p:spPr>
      </p:pic>
      <p:pic>
        <p:nvPicPr>
          <p:cNvPr id="33" name="Audio 32">
            <a:hlinkClick r:id="" action="ppaction://media"/>
            <a:extLst>
              <a:ext uri="{FF2B5EF4-FFF2-40B4-BE49-F238E27FC236}">
                <a16:creationId xmlns:a16="http://schemas.microsoft.com/office/drawing/2014/main" id="{F2B57061-3221-B557-784E-D2F3951D3726}"/>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8419"/>
    </mc:Choice>
    <mc:Fallback>
      <p:transition spd="slow" advTm="21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dirty="0"/>
              <a:t>Therapy of Dysphagia</a:t>
            </a:r>
            <a:endParaRPr dirty="0"/>
          </a:p>
        </p:txBody>
      </p:sp>
      <p:sp>
        <p:nvSpPr>
          <p:cNvPr id="194" name="Google Shape;19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Clr>
                <a:schemeClr val="dk1"/>
              </a:buClr>
              <a:buSzPts val="358"/>
              <a:buFont typeface="Arial"/>
              <a:buNone/>
            </a:pPr>
            <a:r>
              <a:rPr lang="et" sz="5500" i="1">
                <a:solidFill>
                  <a:schemeClr val="dk1"/>
                </a:solidFill>
              </a:rPr>
              <a:t>Requirements for the patient</a:t>
            </a:r>
            <a:endParaRPr sz="5500" i="1">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The patient must be able to cooperate:</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actively participate in the therapy process (awake, without deep disturbance of consciousness, motivated, patient awareness); understanding the orders given to the patient</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A prerequisite for direct swallowing therapy is the presence of a cough</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reflex (so that the person can expel the aspirated fluid/food from the</a:t>
            </a:r>
            <a:endParaRPr sz="5500">
              <a:solidFill>
                <a:schemeClr val="dk1"/>
              </a:solidFill>
            </a:endParaRPr>
          </a:p>
          <a:p>
            <a:pPr marL="0" lvl="0" indent="0" algn="l" rtl="0">
              <a:spcBef>
                <a:spcPts val="1200"/>
              </a:spcBef>
              <a:spcAft>
                <a:spcPts val="0"/>
              </a:spcAft>
              <a:buClr>
                <a:schemeClr val="dk1"/>
              </a:buClr>
              <a:buSzPts val="358"/>
              <a:buFont typeface="Arial"/>
              <a:buNone/>
            </a:pPr>
            <a:r>
              <a:rPr lang="et" sz="5500">
                <a:solidFill>
                  <a:schemeClr val="dk1"/>
                </a:solidFill>
              </a:rPr>
              <a:t>respiratory tract)!</a:t>
            </a:r>
            <a:endParaRPr sz="5500">
              <a:solidFill>
                <a:schemeClr val="dk1"/>
              </a:solidFill>
            </a:endParaRPr>
          </a:p>
          <a:p>
            <a:pPr marL="0" lvl="0" indent="0" algn="l" rtl="0">
              <a:spcBef>
                <a:spcPts val="1200"/>
              </a:spcBef>
              <a:spcAft>
                <a:spcPts val="1200"/>
              </a:spcAft>
              <a:buNone/>
            </a:pPr>
            <a:endParaRPr/>
          </a:p>
        </p:txBody>
      </p:sp>
      <p:pic>
        <p:nvPicPr>
          <p:cNvPr id="195" name="Google Shape;195;p28"/>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196" name="Google Shape;196;p28"/>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31" name="Audio 30">
            <a:hlinkClick r:id="" action="ppaction://media"/>
            <a:extLst>
              <a:ext uri="{FF2B5EF4-FFF2-40B4-BE49-F238E27FC236}">
                <a16:creationId xmlns:a16="http://schemas.microsoft.com/office/drawing/2014/main" id="{71764E20-6EB3-98FC-583E-7F087AABCB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3386"/>
    </mc:Choice>
    <mc:Fallback>
      <p:transition spd="slow" advTm="10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dirty="0"/>
          </a:p>
        </p:txBody>
      </p:sp>
      <p:sp>
        <p:nvSpPr>
          <p:cNvPr id="202" name="Google Shape;202;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endParaRPr lang="et-EE" sz="2800" dirty="0"/>
          </a:p>
          <a:p>
            <a:pPr marL="0" lvl="0" indent="0" algn="ctr" rtl="0">
              <a:spcBef>
                <a:spcPts val="1200"/>
              </a:spcBef>
              <a:spcAft>
                <a:spcPts val="1200"/>
              </a:spcAft>
              <a:buNone/>
            </a:pPr>
            <a:r>
              <a:rPr lang="et-EE" sz="2800" dirty="0"/>
              <a:t>THANK YOU!!!</a:t>
            </a:r>
            <a:endParaRPr sz="2800" dirty="0"/>
          </a:p>
        </p:txBody>
      </p:sp>
      <p:pic>
        <p:nvPicPr>
          <p:cNvPr id="203" name="Google Shape;203;p29"/>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204" name="Google Shape;204;p29"/>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12" name="Audio 11">
            <a:hlinkClick r:id="" action="ppaction://media"/>
            <a:extLst>
              <a:ext uri="{FF2B5EF4-FFF2-40B4-BE49-F238E27FC236}">
                <a16:creationId xmlns:a16="http://schemas.microsoft.com/office/drawing/2014/main" id="{356875F5-A6A8-9AE5-A284-B4F67E3FF8E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509"/>
    </mc:Choice>
    <mc:Fallback>
      <p:transition spd="slow" advTm="1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Sources</a:t>
            </a:r>
            <a:endParaRPr/>
          </a:p>
        </p:txBody>
      </p:sp>
      <p:sp>
        <p:nvSpPr>
          <p:cNvPr id="210" name="Google Shape;21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http://96.126.98.199/index.php/joghr/article/view/883</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PDF] Oropharyngeal dysphagia: An overview</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[HTML] Dysphagia in Parkinson's disease</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[HTML] An overview of the molecular mechanisms and novel roles of Nrf2</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in neurodegenerative disorders</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The management of dysphagia in neurodegenerative disorders: Hospice</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Clr>
                <a:schemeClr val="dk1"/>
              </a:buClr>
              <a:buSzPct val="47826"/>
              <a:buFont typeface="Arial"/>
              <a:buNone/>
            </a:pPr>
            <a:r>
              <a:rPr lang="et" sz="2300" b="1" u="sng">
                <a:solidFill>
                  <a:schemeClr val="dk1"/>
                </a:solidFill>
                <a:highlight>
                  <a:srgbClr val="FFFFFF"/>
                </a:highlight>
                <a:latin typeface="Montserrat"/>
                <a:ea typeface="Montserrat"/>
                <a:cs typeface="Montserrat"/>
                <a:sym typeface="Montserrat"/>
              </a:rPr>
              <a:t>caregivers' perceptions and practices</a:t>
            </a:r>
            <a:endParaRPr sz="2300" b="1" u="sng">
              <a:solidFill>
                <a:schemeClr val="dk1"/>
              </a:solidFill>
              <a:highlight>
                <a:srgbClr val="FFFFFF"/>
              </a:highlight>
              <a:latin typeface="Montserrat"/>
              <a:ea typeface="Montserrat"/>
              <a:cs typeface="Montserrat"/>
              <a:sym typeface="Montserrat"/>
            </a:endParaRPr>
          </a:p>
          <a:p>
            <a:pPr marL="0" lvl="0" indent="0" algn="l" rtl="0">
              <a:spcBef>
                <a:spcPts val="1000"/>
              </a:spcBef>
              <a:spcAft>
                <a:spcPts val="0"/>
              </a:spcAft>
              <a:buNone/>
            </a:pPr>
            <a:endParaRPr sz="2300" b="1">
              <a:solidFill>
                <a:schemeClr val="dk1"/>
              </a:solidFill>
              <a:highlight>
                <a:srgbClr val="FFFFFF"/>
              </a:highlight>
              <a:latin typeface="Montserrat"/>
              <a:ea typeface="Montserrat"/>
              <a:cs typeface="Montserrat"/>
              <a:sym typeface="Montserrat"/>
            </a:endParaRPr>
          </a:p>
          <a:p>
            <a:pPr marL="0" lvl="0" indent="0" algn="l" rtl="0">
              <a:spcBef>
                <a:spcPts val="1800"/>
              </a:spcBef>
              <a:spcAft>
                <a:spcPts val="0"/>
              </a:spcAft>
              <a:buNone/>
            </a:pPr>
            <a:endParaRPr b="1">
              <a:solidFill>
                <a:schemeClr val="accent2"/>
              </a:solidFill>
              <a:highlight>
                <a:srgbClr val="FFFFFF"/>
              </a:highlight>
              <a:latin typeface="Merriweather"/>
              <a:ea typeface="Merriweather"/>
              <a:cs typeface="Merriweather"/>
              <a:sym typeface="Merriweather"/>
            </a:endParaRPr>
          </a:p>
          <a:p>
            <a:pPr marL="279400" lvl="0" indent="0" algn="l" rtl="0">
              <a:lnSpc>
                <a:spcPct val="212500"/>
              </a:lnSpc>
              <a:spcBef>
                <a:spcPts val="400"/>
              </a:spcBef>
              <a:spcAft>
                <a:spcPts val="0"/>
              </a:spcAft>
              <a:buNone/>
            </a:pPr>
            <a:endParaRPr sz="900" u="sng">
              <a:solidFill>
                <a:srgbClr val="707070"/>
              </a:solidFill>
              <a:highlight>
                <a:srgbClr val="FFFFFF"/>
              </a:highlight>
              <a:latin typeface="Montserrat"/>
              <a:ea typeface="Montserrat"/>
              <a:cs typeface="Montserrat"/>
              <a:sym typeface="Montserrat"/>
            </a:endParaRPr>
          </a:p>
          <a:p>
            <a:pPr marL="279400" lvl="0" indent="0" algn="l" rtl="0">
              <a:lnSpc>
                <a:spcPct val="212500"/>
              </a:lnSpc>
              <a:spcBef>
                <a:spcPts val="0"/>
              </a:spcBef>
              <a:spcAft>
                <a:spcPts val="0"/>
              </a:spcAft>
              <a:buClr>
                <a:schemeClr val="dk1"/>
              </a:buClr>
              <a:buSzPct val="100000"/>
              <a:buFont typeface="Arial"/>
              <a:buNone/>
            </a:pPr>
            <a:endParaRPr sz="1100" b="1" u="sng">
              <a:solidFill>
                <a:srgbClr val="707070"/>
              </a:solidFill>
              <a:highlight>
                <a:srgbClr val="FFFFFF"/>
              </a:highlight>
              <a:latin typeface="Montserrat"/>
              <a:ea typeface="Montserrat"/>
              <a:cs typeface="Montserrat"/>
              <a:sym typeface="Montserrat"/>
            </a:endParaRPr>
          </a:p>
          <a:p>
            <a:pPr marL="0" lvl="0" indent="0" algn="l" rtl="0">
              <a:spcBef>
                <a:spcPts val="0"/>
              </a:spcBef>
              <a:spcAft>
                <a:spcPts val="1200"/>
              </a:spcAft>
              <a:buNone/>
            </a:pPr>
            <a:endParaRPr/>
          </a:p>
        </p:txBody>
      </p:sp>
      <p:pic>
        <p:nvPicPr>
          <p:cNvPr id="211" name="Google Shape;211;p30"/>
          <p:cNvPicPr preferRelativeResize="0"/>
          <p:nvPr/>
        </p:nvPicPr>
        <p:blipFill>
          <a:blip r:embed="rId3">
            <a:alphaModFix/>
          </a:blip>
          <a:stretch>
            <a:fillRect/>
          </a:stretch>
        </p:blipFill>
        <p:spPr>
          <a:xfrm>
            <a:off x="0" y="4247552"/>
            <a:ext cx="7486275" cy="830225"/>
          </a:xfrm>
          <a:prstGeom prst="rect">
            <a:avLst/>
          </a:prstGeom>
          <a:noFill/>
          <a:ln>
            <a:noFill/>
          </a:ln>
        </p:spPr>
      </p:pic>
      <p:pic>
        <p:nvPicPr>
          <p:cNvPr id="212" name="Google Shape;212;p30"/>
          <p:cNvPicPr preferRelativeResize="0"/>
          <p:nvPr/>
        </p:nvPicPr>
        <p:blipFill>
          <a:blip r:embed="rId4">
            <a:alphaModFix/>
          </a:blip>
          <a:stretch>
            <a:fillRect/>
          </a:stretch>
        </p:blipFill>
        <p:spPr>
          <a:xfrm>
            <a:off x="7319338" y="3176425"/>
            <a:ext cx="1824662" cy="1967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1001001" y="-209850"/>
            <a:ext cx="7546500" cy="1105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t" sz="2800"/>
              <a:t>Learning objectives:</a:t>
            </a:r>
            <a:endParaRPr/>
          </a:p>
        </p:txBody>
      </p:sp>
      <p:sp>
        <p:nvSpPr>
          <p:cNvPr id="65" name="Google Shape;65;p14"/>
          <p:cNvSpPr txBox="1">
            <a:spLocks noGrp="1"/>
          </p:cNvSpPr>
          <p:nvPr>
            <p:ph type="subTitle" idx="1"/>
          </p:nvPr>
        </p:nvSpPr>
        <p:spPr>
          <a:xfrm>
            <a:off x="590400" y="752725"/>
            <a:ext cx="8553600" cy="2423700"/>
          </a:xfrm>
          <a:prstGeom prst="rect">
            <a:avLst/>
          </a:prstGeom>
        </p:spPr>
        <p:txBody>
          <a:bodyPr spcFirstLastPara="1" wrap="square" lIns="91425" tIns="91425" rIns="91425" bIns="91425" anchor="t" anchorCtr="0">
            <a:normAutofit fontScale="25000" lnSpcReduction="20000"/>
          </a:bodyPr>
          <a:lstStyle/>
          <a:p>
            <a:pPr marL="0" lvl="0" indent="0" algn="l" rtl="0">
              <a:lnSpc>
                <a:spcPct val="150000"/>
              </a:lnSpc>
              <a:spcBef>
                <a:spcPts val="0"/>
              </a:spcBef>
              <a:spcAft>
                <a:spcPts val="0"/>
              </a:spcAft>
              <a:buNone/>
            </a:pPr>
            <a:endParaRPr sz="7200">
              <a:solidFill>
                <a:schemeClr val="dk1"/>
              </a:solidFill>
            </a:endParaRPr>
          </a:p>
          <a:p>
            <a:pPr marL="0" lvl="0" indent="0" algn="l" rtl="0">
              <a:lnSpc>
                <a:spcPct val="150000"/>
              </a:lnSpc>
              <a:spcBef>
                <a:spcPts val="0"/>
              </a:spcBef>
              <a:spcAft>
                <a:spcPts val="0"/>
              </a:spcAft>
              <a:buClr>
                <a:schemeClr val="dk1"/>
              </a:buClr>
              <a:buSzPct val="38888"/>
              <a:buFont typeface="Arial"/>
              <a:buNone/>
            </a:pPr>
            <a:r>
              <a:rPr lang="et" sz="7200">
                <a:solidFill>
                  <a:schemeClr val="dk1"/>
                </a:solidFill>
              </a:rPr>
              <a:t>At the completion of this course the student will be able to: </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understand the physiology of swallowing, voice and speech;</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know what unnoticed dysphagia can cause for NDD patients</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 assess the presence of dysphagia and be able to deal with it</a:t>
            </a:r>
            <a:endParaRPr sz="7200">
              <a:solidFill>
                <a:schemeClr val="dk1"/>
              </a:solidFill>
            </a:endParaRPr>
          </a:p>
          <a:p>
            <a:pPr marL="228600" lvl="0" indent="-165100" algn="l" rtl="0">
              <a:lnSpc>
                <a:spcPct val="150000"/>
              </a:lnSpc>
              <a:spcBef>
                <a:spcPts val="1000"/>
              </a:spcBef>
              <a:spcAft>
                <a:spcPts val="0"/>
              </a:spcAft>
              <a:buClr>
                <a:schemeClr val="dk1"/>
              </a:buClr>
              <a:buSzPct val="100000"/>
              <a:buChar char="•"/>
            </a:pPr>
            <a:r>
              <a:rPr lang="et" sz="7200">
                <a:solidFill>
                  <a:schemeClr val="dk1"/>
                </a:solidFill>
              </a:rPr>
              <a:t>understand the mechanisms of voice and speech and is able to provide basic practical advice to NDD patients or their caregivers</a:t>
            </a:r>
            <a:endParaRPr sz="7200">
              <a:solidFill>
                <a:schemeClr val="dk1"/>
              </a:solidFill>
              <a:highlight>
                <a:schemeClr val="lt1"/>
              </a:highlight>
            </a:endParaRPr>
          </a:p>
          <a:p>
            <a:pPr marL="457200" lvl="0" indent="0" algn="l" rtl="0">
              <a:lnSpc>
                <a:spcPct val="115000"/>
              </a:lnSpc>
              <a:spcBef>
                <a:spcPts val="0"/>
              </a:spcBef>
              <a:spcAft>
                <a:spcPts val="0"/>
              </a:spcAft>
              <a:buNone/>
            </a:pPr>
            <a:endParaRPr sz="1800"/>
          </a:p>
        </p:txBody>
      </p:sp>
      <p:pic>
        <p:nvPicPr>
          <p:cNvPr id="66" name="Google Shape;66;p14"/>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67" name="Google Shape;67;p14"/>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6" name="Audio 5">
            <a:hlinkClick r:id="" action="ppaction://media"/>
            <a:extLst>
              <a:ext uri="{FF2B5EF4-FFF2-40B4-BE49-F238E27FC236}">
                <a16:creationId xmlns:a16="http://schemas.microsoft.com/office/drawing/2014/main" id="{EDF8DD3B-0A9E-F9A7-ECDB-38070301B6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7477"/>
    </mc:Choice>
    <mc:Fallback xmlns="">
      <p:transition spd="slow" advTm="4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750100" y="342900"/>
            <a:ext cx="8003400" cy="1307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650"/>
              <a:t>Introduction:</a:t>
            </a:r>
            <a:endParaRPr sz="2650"/>
          </a:p>
          <a:p>
            <a:pPr marL="0" lvl="0" indent="0" algn="l" rtl="0">
              <a:spcBef>
                <a:spcPts val="0"/>
              </a:spcBef>
              <a:spcAft>
                <a:spcPts val="0"/>
              </a:spcAft>
              <a:buNone/>
            </a:pPr>
            <a:r>
              <a:rPr lang="et" sz="2650">
                <a:latin typeface="Roboto"/>
                <a:ea typeface="Roboto"/>
                <a:cs typeface="Roboto"/>
                <a:sym typeface="Roboto"/>
              </a:rPr>
              <a:t>mechanism of speech and voice </a:t>
            </a:r>
            <a:endParaRPr sz="2650">
              <a:solidFill>
                <a:schemeClr val="dk2"/>
              </a:solidFill>
            </a:endParaRPr>
          </a:p>
          <a:p>
            <a:pPr marL="0" lvl="0" indent="0" algn="l" rtl="0">
              <a:spcBef>
                <a:spcPts val="0"/>
              </a:spcBef>
              <a:spcAft>
                <a:spcPts val="0"/>
              </a:spcAft>
              <a:buNone/>
            </a:pPr>
            <a:endParaRPr sz="3000"/>
          </a:p>
        </p:txBody>
      </p:sp>
      <p:sp>
        <p:nvSpPr>
          <p:cNvPr id="73" name="Google Shape;73;p15"/>
          <p:cNvSpPr txBox="1">
            <a:spLocks noGrp="1"/>
          </p:cNvSpPr>
          <p:nvPr>
            <p:ph type="subTitle" idx="1"/>
          </p:nvPr>
        </p:nvSpPr>
        <p:spPr>
          <a:xfrm>
            <a:off x="277200" y="1807375"/>
            <a:ext cx="8661000" cy="261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600"/>
          </a:p>
        </p:txBody>
      </p:sp>
      <p:pic>
        <p:nvPicPr>
          <p:cNvPr id="74" name="Google Shape;74;p15"/>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75" name="Google Shape;75;p15"/>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76" name="Google Shape;76;p15"/>
          <p:cNvPicPr preferRelativeResize="0"/>
          <p:nvPr/>
        </p:nvPicPr>
        <p:blipFill>
          <a:blip r:embed="rId7">
            <a:alphaModFix/>
          </a:blip>
          <a:stretch>
            <a:fillRect/>
          </a:stretch>
        </p:blipFill>
        <p:spPr>
          <a:xfrm>
            <a:off x="750100" y="1330923"/>
            <a:ext cx="4127701" cy="3095750"/>
          </a:xfrm>
          <a:prstGeom prst="rect">
            <a:avLst/>
          </a:prstGeom>
          <a:noFill/>
          <a:ln>
            <a:noFill/>
          </a:ln>
        </p:spPr>
      </p:pic>
      <p:sp>
        <p:nvSpPr>
          <p:cNvPr id="77" name="Google Shape;77;p15"/>
          <p:cNvSpPr txBox="1"/>
          <p:nvPr/>
        </p:nvSpPr>
        <p:spPr>
          <a:xfrm>
            <a:off x="5336375" y="4026625"/>
            <a:ext cx="179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t" sz="600" u="sng">
                <a:solidFill>
                  <a:schemeClr val="hlink"/>
                </a:solidFill>
                <a:hlinkClick r:id="rId8"/>
              </a:rPr>
              <a:t>PPT - The process of speech production and perception in Human Beings PowerPoint Presentation - ID:5084456 (slideserve.com)</a:t>
            </a:r>
            <a:endParaRPr sz="600"/>
          </a:p>
        </p:txBody>
      </p:sp>
      <p:pic>
        <p:nvPicPr>
          <p:cNvPr id="78" name="Google Shape;78;p15"/>
          <p:cNvPicPr preferRelativeResize="0"/>
          <p:nvPr/>
        </p:nvPicPr>
        <p:blipFill>
          <a:blip r:embed="rId9">
            <a:alphaModFix/>
          </a:blip>
          <a:stretch>
            <a:fillRect/>
          </a:stretch>
        </p:blipFill>
        <p:spPr>
          <a:xfrm>
            <a:off x="6400803" y="569153"/>
            <a:ext cx="2269350" cy="2316383"/>
          </a:xfrm>
          <a:prstGeom prst="rect">
            <a:avLst/>
          </a:prstGeom>
          <a:noFill/>
          <a:ln>
            <a:noFill/>
          </a:ln>
        </p:spPr>
      </p:pic>
      <p:sp>
        <p:nvSpPr>
          <p:cNvPr id="79" name="Google Shape;79;p15"/>
          <p:cNvSpPr txBox="1"/>
          <p:nvPr/>
        </p:nvSpPr>
        <p:spPr>
          <a:xfrm>
            <a:off x="4928775" y="3109800"/>
            <a:ext cx="2557500" cy="88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t" sz="600" u="sng">
                <a:solidFill>
                  <a:schemeClr val="hlink"/>
                </a:solidFill>
                <a:hlinkClick r:id="rId10"/>
              </a:rPr>
              <a:t>https://www.bing.com/images/search?view=detailV2&amp;ccid=GDhLiORE&amp;id=516839F9635F8BF634D0A0A88154F087B19D6191&amp;thid=OIP.GDhLiOREFis0FMCZw937GQAAAA&amp;mediaurl=https%3a%2f%2fentokey.com%2fwp-content%2fuploads%2f2016%2f06%2fc17f001.jpg&amp;cdnurl=https%3a%2f%2fth.bing.com%2fth%2fid%2fR.18384b88e444162b3414c099c3ddfb19%3frik%3dkWGdsYfwVIGooA%26pid%3dImgRaw%26r%3d0&amp;exph=432&amp;expw=424&amp;q=Vocal+Tract+Anatomy&amp;simid=608034582087155920&amp;FORM=IRPRST&amp;ck=BBC32EFC27AB4237F48384D2C866AC78&amp;selectedIndex=16&amp;mode=overlay</a:t>
            </a:r>
            <a:endParaRPr sz="600"/>
          </a:p>
        </p:txBody>
      </p:sp>
      <p:pic>
        <p:nvPicPr>
          <p:cNvPr id="15" name="Audio 14">
            <a:hlinkClick r:id="" action="ppaction://media"/>
            <a:extLst>
              <a:ext uri="{FF2B5EF4-FFF2-40B4-BE49-F238E27FC236}">
                <a16:creationId xmlns:a16="http://schemas.microsoft.com/office/drawing/2014/main" id="{9C6640E0-1E28-27F8-5A98-6E446C901A4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665"/>
    </mc:Choice>
    <mc:Fallback xmlns="">
      <p:transition spd="slow" advTm="5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1100150" y="44500"/>
            <a:ext cx="7846500" cy="855600"/>
          </a:xfrm>
          <a:prstGeom prst="rect">
            <a:avLst/>
          </a:prstGeom>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dk1"/>
              </a:buClr>
              <a:buSzPts val="1100"/>
              <a:buFont typeface="Arial"/>
              <a:buNone/>
            </a:pPr>
            <a:r>
              <a:rPr lang="et" sz="2400"/>
              <a:t>Speech and voice disorders in patients with NDD</a:t>
            </a:r>
            <a:endParaRPr sz="2400"/>
          </a:p>
        </p:txBody>
      </p:sp>
      <p:sp>
        <p:nvSpPr>
          <p:cNvPr id="85" name="Google Shape;85;p16"/>
          <p:cNvSpPr txBox="1">
            <a:spLocks noGrp="1"/>
          </p:cNvSpPr>
          <p:nvPr>
            <p:ph type="subTitle" idx="1"/>
          </p:nvPr>
        </p:nvSpPr>
        <p:spPr>
          <a:xfrm>
            <a:off x="311700" y="1307300"/>
            <a:ext cx="8520600" cy="3507600"/>
          </a:xfrm>
          <a:prstGeom prst="rect">
            <a:avLst/>
          </a:prstGeom>
        </p:spPr>
        <p:txBody>
          <a:bodyPr spcFirstLastPara="1" wrap="square" lIns="91425" tIns="91425" rIns="91425" bIns="91425" anchor="t" anchorCtr="0">
            <a:normAutofit/>
          </a:bodyPr>
          <a:lstStyle/>
          <a:p>
            <a:pPr marL="457200" lvl="0" indent="-342900" algn="l" rtl="0">
              <a:lnSpc>
                <a:spcPct val="90000"/>
              </a:lnSpc>
              <a:spcBef>
                <a:spcPts val="1000"/>
              </a:spcBef>
              <a:spcAft>
                <a:spcPts val="0"/>
              </a:spcAft>
              <a:buClr>
                <a:schemeClr val="dk1"/>
              </a:buClr>
              <a:buSzPts val="1800"/>
              <a:buChar char="●"/>
            </a:pPr>
            <a:r>
              <a:rPr lang="et" sz="1800">
                <a:solidFill>
                  <a:schemeClr val="dk1"/>
                </a:solidFill>
              </a:rPr>
              <a:t>Global estimates from the World Health Organization showed more than 8.5 million people with Parkinson's disease in 2019.</a:t>
            </a:r>
            <a:endParaRPr sz="1800">
              <a:solidFill>
                <a:schemeClr val="dk1"/>
              </a:solidFill>
            </a:endParaRPr>
          </a:p>
          <a:p>
            <a:pPr marL="457200" lvl="0" indent="0" algn="l" rtl="0">
              <a:lnSpc>
                <a:spcPct val="90000"/>
              </a:lnSpc>
              <a:spcBef>
                <a:spcPts val="1000"/>
              </a:spcBef>
              <a:spcAft>
                <a:spcPts val="0"/>
              </a:spcAft>
              <a:buClr>
                <a:schemeClr val="dk1"/>
              </a:buClr>
              <a:buSzPts val="1100"/>
              <a:buFont typeface="Arial"/>
              <a:buNone/>
            </a:pPr>
            <a:endParaRPr sz="1800">
              <a:solidFill>
                <a:schemeClr val="dk1"/>
              </a:solidFill>
            </a:endParaRPr>
          </a:p>
          <a:p>
            <a:pPr marL="457200" lvl="0" indent="-342900" algn="l" rtl="0">
              <a:lnSpc>
                <a:spcPct val="90000"/>
              </a:lnSpc>
              <a:spcBef>
                <a:spcPts val="1000"/>
              </a:spcBef>
              <a:spcAft>
                <a:spcPts val="0"/>
              </a:spcAft>
              <a:buClr>
                <a:schemeClr val="dk1"/>
              </a:buClr>
              <a:buSzPts val="1800"/>
              <a:buChar char="●"/>
            </a:pPr>
            <a:r>
              <a:rPr lang="et" sz="1800">
                <a:solidFill>
                  <a:schemeClr val="dk1"/>
                </a:solidFill>
                <a:highlight>
                  <a:schemeClr val="lt1"/>
                </a:highlight>
              </a:rPr>
              <a:t>People with PD commonly have speech and vocal problems , including dysphonic speech, reduced loudness, and loss of articulation, which limit their ability to participate in spoken communication and social interactions (Xu et al., 2020)</a:t>
            </a:r>
            <a:endParaRPr sz="1800">
              <a:solidFill>
                <a:schemeClr val="dk1"/>
              </a:solidFill>
            </a:endParaRPr>
          </a:p>
        </p:txBody>
      </p:sp>
      <p:pic>
        <p:nvPicPr>
          <p:cNvPr id="86" name="Google Shape;86;p16"/>
          <p:cNvPicPr preferRelativeResize="0"/>
          <p:nvPr/>
        </p:nvPicPr>
        <p:blipFill>
          <a:blip r:embed="rId5">
            <a:alphaModFix/>
          </a:blip>
          <a:stretch>
            <a:fillRect/>
          </a:stretch>
        </p:blipFill>
        <p:spPr>
          <a:xfrm>
            <a:off x="7319338" y="3176425"/>
            <a:ext cx="1824662" cy="1967075"/>
          </a:xfrm>
          <a:prstGeom prst="rect">
            <a:avLst/>
          </a:prstGeom>
          <a:noFill/>
          <a:ln>
            <a:noFill/>
          </a:ln>
        </p:spPr>
      </p:pic>
      <p:pic>
        <p:nvPicPr>
          <p:cNvPr id="87" name="Google Shape;87;p16"/>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5" name="Audio 4">
            <a:hlinkClick r:id="" action="ppaction://media"/>
            <a:extLst>
              <a:ext uri="{FF2B5EF4-FFF2-40B4-BE49-F238E27FC236}">
                <a16:creationId xmlns:a16="http://schemas.microsoft.com/office/drawing/2014/main" id="{E6A267F1-32EF-D91F-BB0A-C597FD3AF9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861"/>
    </mc:Choice>
    <mc:Fallback xmlns="">
      <p:transition spd="slow" advTm="3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57200" y="-92850"/>
            <a:ext cx="76938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endParaRPr sz="2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t" sz="2650">
                <a:latin typeface="Roboto"/>
                <a:ea typeface="Roboto"/>
                <a:cs typeface="Roboto"/>
                <a:sym typeface="Roboto"/>
              </a:rPr>
              <a:t>Etiology of speech and language disorders in people with neurodegenerative disorders</a:t>
            </a:r>
            <a:endParaRPr sz="2650"/>
          </a:p>
        </p:txBody>
      </p:sp>
      <p:sp>
        <p:nvSpPr>
          <p:cNvPr id="93" name="Google Shape;93;p17"/>
          <p:cNvSpPr txBox="1">
            <a:spLocks noGrp="1"/>
          </p:cNvSpPr>
          <p:nvPr>
            <p:ph type="subTitle" idx="1"/>
          </p:nvPr>
        </p:nvSpPr>
        <p:spPr>
          <a:xfrm>
            <a:off x="257200" y="1538250"/>
            <a:ext cx="8575200" cy="27093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t" sz="1800" b="1">
                <a:solidFill>
                  <a:schemeClr val="dk1"/>
                </a:solidFill>
              </a:rPr>
              <a:t>Neurological oral/face/</a:t>
            </a:r>
            <a:r>
              <a:rPr lang="et" sz="1800" b="1">
                <a:solidFill>
                  <a:schemeClr val="dk1"/>
                </a:solidFill>
                <a:latin typeface="Roboto"/>
                <a:ea typeface="Roboto"/>
                <a:cs typeface="Roboto"/>
                <a:sym typeface="Roboto"/>
              </a:rPr>
              <a:t>throat</a:t>
            </a:r>
            <a:r>
              <a:rPr lang="et" sz="1800" b="1">
                <a:solidFill>
                  <a:schemeClr val="dk1"/>
                </a:solidFill>
              </a:rPr>
              <a:t> muscles discoordination: </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Dysarthria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Apraxia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t" sz="1800" b="1">
                <a:solidFill>
                  <a:schemeClr val="dk1"/>
                </a:solidFill>
              </a:rPr>
              <a:t>Aphasia: </a:t>
            </a:r>
            <a:r>
              <a:rPr lang="et" sz="1800">
                <a:solidFill>
                  <a:schemeClr val="dk1"/>
                </a:solidFill>
                <a:highlight>
                  <a:srgbClr val="FFFFFF"/>
                </a:highlight>
              </a:rPr>
              <a:t>damage to portions of the brain that are responsible for language</a:t>
            </a:r>
            <a:endParaRPr sz="180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t" sz="1800">
                <a:solidFill>
                  <a:schemeClr val="dk1"/>
                </a:solidFill>
              </a:rPr>
              <a:t>cognitive-communicative disorder</a:t>
            </a:r>
            <a:endParaRPr sz="1800">
              <a:solidFill>
                <a:schemeClr val="dk1"/>
              </a:solidFill>
            </a:endParaRPr>
          </a:p>
          <a:p>
            <a:pPr marL="457200" lvl="0" indent="0" algn="l" rtl="0">
              <a:lnSpc>
                <a:spcPct val="115000"/>
              </a:lnSpc>
              <a:spcBef>
                <a:spcPts val="1200"/>
              </a:spcBef>
              <a:spcAft>
                <a:spcPts val="1200"/>
              </a:spcAft>
              <a:buNone/>
            </a:pPr>
            <a:endParaRPr sz="1800">
              <a:solidFill>
                <a:schemeClr val="dk1"/>
              </a:solidFill>
            </a:endParaRPr>
          </a:p>
        </p:txBody>
      </p:sp>
      <p:pic>
        <p:nvPicPr>
          <p:cNvPr id="94" name="Google Shape;94;p17"/>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95" name="Google Shape;95;p17"/>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14" name="Audio 13">
            <a:hlinkClick r:id="" action="ppaction://media"/>
            <a:extLst>
              <a:ext uri="{FF2B5EF4-FFF2-40B4-BE49-F238E27FC236}">
                <a16:creationId xmlns:a16="http://schemas.microsoft.com/office/drawing/2014/main" id="{6CAB0C59-4E1F-615A-6441-A504972C218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077"/>
    </mc:Choice>
    <mc:Fallback xmlns="">
      <p:transition spd="slow" advTm="5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a:off x="311701" y="744575"/>
            <a:ext cx="7775100" cy="50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sz="2400"/>
              <a:t>Speech and language therapy</a:t>
            </a:r>
            <a:endParaRPr sz="2400"/>
          </a:p>
        </p:txBody>
      </p:sp>
      <p:sp>
        <p:nvSpPr>
          <p:cNvPr id="101" name="Google Shape;101;p18"/>
          <p:cNvSpPr txBox="1">
            <a:spLocks noGrp="1"/>
          </p:cNvSpPr>
          <p:nvPr>
            <p:ph type="subTitle" idx="1"/>
          </p:nvPr>
        </p:nvSpPr>
        <p:spPr>
          <a:xfrm>
            <a:off x="311700" y="1278725"/>
            <a:ext cx="8796600" cy="3686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t" sz="1900">
                <a:solidFill>
                  <a:schemeClr val="dk1"/>
                </a:solidFill>
              </a:rPr>
              <a:t>Dysarthria/ Apraxia:</a:t>
            </a: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900">
                <a:solidFill>
                  <a:schemeClr val="dk1"/>
                </a:solidFill>
              </a:rPr>
              <a:t>isotonic and isometric exercises for articulation muscles</a:t>
            </a:r>
            <a:endParaRPr sz="1900">
              <a:solidFill>
                <a:schemeClr val="dk1"/>
              </a:solidFill>
            </a:endParaRPr>
          </a:p>
          <a:p>
            <a:pPr marL="0" lvl="0" indent="0" algn="l" rtl="0">
              <a:lnSpc>
                <a:spcPct val="115000"/>
              </a:lnSpc>
              <a:spcBef>
                <a:spcPts val="1200"/>
              </a:spcBef>
              <a:spcAft>
                <a:spcPts val="0"/>
              </a:spcAft>
              <a:buNone/>
            </a:pPr>
            <a:r>
              <a:rPr lang="et" sz="1900">
                <a:solidFill>
                  <a:schemeClr val="dk1"/>
                </a:solidFill>
              </a:rPr>
              <a:t>Aphasia</a:t>
            </a: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800">
                <a:solidFill>
                  <a:schemeClr val="dk1"/>
                </a:solidFill>
              </a:rPr>
              <a:t>depending on the type of aphasia (</a:t>
            </a:r>
            <a:r>
              <a:rPr lang="et" sz="1800">
                <a:solidFill>
                  <a:schemeClr val="dk1"/>
                </a:solidFill>
                <a:highlight>
                  <a:srgbClr val="FFFFFF"/>
                </a:highlight>
              </a:rPr>
              <a:t>speech and language therapy</a:t>
            </a:r>
            <a:r>
              <a:rPr lang="et" sz="1800">
                <a:solidFill>
                  <a:schemeClr val="dk1"/>
                </a:solidFill>
              </a:rPr>
              <a:t>)</a:t>
            </a:r>
            <a:endParaRPr sz="1900">
              <a:solidFill>
                <a:schemeClr val="dk1"/>
              </a:solidFill>
            </a:endParaRPr>
          </a:p>
        </p:txBody>
      </p:sp>
      <p:pic>
        <p:nvPicPr>
          <p:cNvPr id="102" name="Google Shape;102;p18"/>
          <p:cNvPicPr preferRelativeResize="0"/>
          <p:nvPr/>
        </p:nvPicPr>
        <p:blipFill>
          <a:blip r:embed="rId5">
            <a:alphaModFix/>
          </a:blip>
          <a:stretch>
            <a:fillRect/>
          </a:stretch>
        </p:blipFill>
        <p:spPr>
          <a:xfrm>
            <a:off x="0" y="4247552"/>
            <a:ext cx="7486275" cy="830225"/>
          </a:xfrm>
          <a:prstGeom prst="rect">
            <a:avLst/>
          </a:prstGeom>
          <a:noFill/>
          <a:ln>
            <a:noFill/>
          </a:ln>
        </p:spPr>
      </p:pic>
      <p:pic>
        <p:nvPicPr>
          <p:cNvPr id="103" name="Google Shape;103;p18"/>
          <p:cNvPicPr preferRelativeResize="0"/>
          <p:nvPr/>
        </p:nvPicPr>
        <p:blipFill>
          <a:blip r:embed="rId6">
            <a:alphaModFix/>
          </a:blip>
          <a:stretch>
            <a:fillRect/>
          </a:stretch>
        </p:blipFill>
        <p:spPr>
          <a:xfrm>
            <a:off x="7319338" y="3176425"/>
            <a:ext cx="1824662" cy="1967075"/>
          </a:xfrm>
          <a:prstGeom prst="rect">
            <a:avLst/>
          </a:prstGeom>
          <a:noFill/>
          <a:ln>
            <a:noFill/>
          </a:ln>
        </p:spPr>
      </p:pic>
      <p:pic>
        <p:nvPicPr>
          <p:cNvPr id="7" name="Audio 6">
            <a:hlinkClick r:id="" action="ppaction://media"/>
            <a:extLst>
              <a:ext uri="{FF2B5EF4-FFF2-40B4-BE49-F238E27FC236}">
                <a16:creationId xmlns:a16="http://schemas.microsoft.com/office/drawing/2014/main" id="{127AA6A9-88A0-0478-C08C-41D4E24A73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111"/>
    </mc:Choice>
    <mc:Fallback xmlns="">
      <p:transition spd="slow" advTm="5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ctrTitle"/>
          </p:nvPr>
        </p:nvSpPr>
        <p:spPr>
          <a:xfrm>
            <a:off x="661708" y="-994950"/>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t" sz="2400"/>
              <a:t>Etiology voice disorders in people with neurodegenerative disorders</a:t>
            </a:r>
            <a:endParaRPr sz="2400"/>
          </a:p>
        </p:txBody>
      </p:sp>
      <p:sp>
        <p:nvSpPr>
          <p:cNvPr id="109" name="Google Shape;109;p19"/>
          <p:cNvSpPr txBox="1">
            <a:spLocks noGrp="1"/>
          </p:cNvSpPr>
          <p:nvPr>
            <p:ph type="subTitle" idx="1"/>
          </p:nvPr>
        </p:nvSpPr>
        <p:spPr>
          <a:xfrm>
            <a:off x="214350" y="1007275"/>
            <a:ext cx="9486900" cy="3293100"/>
          </a:xfrm>
          <a:prstGeom prst="rect">
            <a:avLst/>
          </a:prstGeom>
        </p:spPr>
        <p:txBody>
          <a:bodyPr spcFirstLastPara="1" wrap="square" lIns="91425" tIns="91425" rIns="91425" bIns="91425" anchor="t" anchorCtr="0">
            <a:normAutofit fontScale="92500" lnSpcReduction="20000"/>
          </a:bodyPr>
          <a:lstStyle/>
          <a:p>
            <a:pPr marL="457200" lvl="0" indent="-349250" algn="l" rtl="0">
              <a:lnSpc>
                <a:spcPct val="115000"/>
              </a:lnSpc>
              <a:spcBef>
                <a:spcPts val="0"/>
              </a:spcBef>
              <a:spcAft>
                <a:spcPts val="0"/>
              </a:spcAft>
              <a:buClr>
                <a:schemeClr val="dk1"/>
              </a:buClr>
              <a:buSzPts val="1900"/>
              <a:buChar char="●"/>
            </a:pPr>
            <a:r>
              <a:rPr lang="et" sz="1900" b="1">
                <a:solidFill>
                  <a:schemeClr val="dk1"/>
                </a:solidFill>
              </a:rPr>
              <a:t>Organic voice disorders:</a:t>
            </a:r>
            <a:r>
              <a:rPr lang="et" sz="1900">
                <a:solidFill>
                  <a:schemeClr val="dk1"/>
                </a:solidFill>
              </a:rPr>
              <a:t> </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Tremor, speech breathing impairment, quality of voice reduction</a:t>
            </a:r>
            <a:endParaRPr sz="19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0"/>
              </a:spcAft>
              <a:buNone/>
            </a:pPr>
            <a:endParaRPr sz="1800">
              <a:solidFill>
                <a:schemeClr val="dk1"/>
              </a:solidFill>
            </a:endParaRPr>
          </a:p>
          <a:p>
            <a:pPr marL="457200" lvl="0" indent="0" algn="l" rtl="0">
              <a:lnSpc>
                <a:spcPct val="115000"/>
              </a:lnSpc>
              <a:spcBef>
                <a:spcPts val="1200"/>
              </a:spcBef>
              <a:spcAft>
                <a:spcPts val="1200"/>
              </a:spcAft>
              <a:buNone/>
            </a:pPr>
            <a:r>
              <a:rPr lang="et" sz="1800">
                <a:solidFill>
                  <a:schemeClr val="dk1"/>
                </a:solidFill>
              </a:rPr>
              <a:t>                                                    </a:t>
            </a:r>
            <a:r>
              <a:rPr lang="et" sz="600" u="sng">
                <a:solidFill>
                  <a:schemeClr val="hlink"/>
                </a:solidFill>
                <a:hlinkClick r:id="rId5"/>
              </a:rPr>
              <a:t>Voice Disorders | Problems in Voice Production - Causes Symptoms Types (medindia.net)</a:t>
            </a:r>
            <a:endParaRPr sz="600"/>
          </a:p>
        </p:txBody>
      </p:sp>
      <p:pic>
        <p:nvPicPr>
          <p:cNvPr id="110" name="Google Shape;110;p19"/>
          <p:cNvPicPr preferRelativeResize="0"/>
          <p:nvPr/>
        </p:nvPicPr>
        <p:blipFill>
          <a:blip r:embed="rId6">
            <a:alphaModFix/>
          </a:blip>
          <a:stretch>
            <a:fillRect/>
          </a:stretch>
        </p:blipFill>
        <p:spPr>
          <a:xfrm>
            <a:off x="0" y="4247552"/>
            <a:ext cx="7486275" cy="830225"/>
          </a:xfrm>
          <a:prstGeom prst="rect">
            <a:avLst/>
          </a:prstGeom>
          <a:noFill/>
          <a:ln>
            <a:noFill/>
          </a:ln>
        </p:spPr>
      </p:pic>
      <p:pic>
        <p:nvPicPr>
          <p:cNvPr id="111" name="Google Shape;111;p19"/>
          <p:cNvPicPr preferRelativeResize="0"/>
          <p:nvPr/>
        </p:nvPicPr>
        <p:blipFill>
          <a:blip r:embed="rId7">
            <a:alphaModFix/>
          </a:blip>
          <a:stretch>
            <a:fillRect/>
          </a:stretch>
        </p:blipFill>
        <p:spPr>
          <a:xfrm>
            <a:off x="7319338" y="3176425"/>
            <a:ext cx="1824662" cy="1967075"/>
          </a:xfrm>
          <a:prstGeom prst="rect">
            <a:avLst/>
          </a:prstGeom>
          <a:noFill/>
          <a:ln>
            <a:noFill/>
          </a:ln>
        </p:spPr>
      </p:pic>
      <p:pic>
        <p:nvPicPr>
          <p:cNvPr id="112" name="Google Shape;112;p19"/>
          <p:cNvPicPr preferRelativeResize="0"/>
          <p:nvPr/>
        </p:nvPicPr>
        <p:blipFill>
          <a:blip r:embed="rId8">
            <a:alphaModFix/>
          </a:blip>
          <a:stretch>
            <a:fillRect/>
          </a:stretch>
        </p:blipFill>
        <p:spPr>
          <a:xfrm>
            <a:off x="3659950" y="1826375"/>
            <a:ext cx="3202056" cy="2052600"/>
          </a:xfrm>
          <a:prstGeom prst="rect">
            <a:avLst/>
          </a:prstGeom>
          <a:noFill/>
          <a:ln>
            <a:noFill/>
          </a:ln>
        </p:spPr>
      </p:pic>
      <p:pic>
        <p:nvPicPr>
          <p:cNvPr id="8" name="Audio 7">
            <a:hlinkClick r:id="" action="ppaction://media"/>
            <a:extLst>
              <a:ext uri="{FF2B5EF4-FFF2-40B4-BE49-F238E27FC236}">
                <a16:creationId xmlns:a16="http://schemas.microsoft.com/office/drawing/2014/main" id="{16619A1F-251D-9862-8A1B-BFFB42B461A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739"/>
    </mc:Choice>
    <mc:Fallback xmlns="">
      <p:transition spd="slow" advTm="3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ctrTitle"/>
          </p:nvPr>
        </p:nvSpPr>
        <p:spPr>
          <a:xfrm>
            <a:off x="311701" y="744575"/>
            <a:ext cx="7968000" cy="4413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200"/>
              </a:spcAft>
              <a:buClr>
                <a:schemeClr val="dk1"/>
              </a:buClr>
              <a:buSzPts val="1100"/>
              <a:buFont typeface="Arial"/>
              <a:buNone/>
            </a:pPr>
            <a:r>
              <a:rPr lang="et" sz="2400" b="1"/>
              <a:t>Voice Therapy</a:t>
            </a:r>
            <a:endParaRPr sz="2400" b="1"/>
          </a:p>
        </p:txBody>
      </p:sp>
      <p:sp>
        <p:nvSpPr>
          <p:cNvPr id="118" name="Google Shape;118;p20"/>
          <p:cNvSpPr txBox="1">
            <a:spLocks noGrp="1"/>
          </p:cNvSpPr>
          <p:nvPr>
            <p:ph type="subTitle" idx="1"/>
          </p:nvPr>
        </p:nvSpPr>
        <p:spPr>
          <a:xfrm>
            <a:off x="311700" y="1357375"/>
            <a:ext cx="8832300" cy="3571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t" sz="1900">
                <a:solidFill>
                  <a:schemeClr val="dk1"/>
                </a:solidFill>
              </a:rPr>
              <a:t>vocal cord adduction improvement</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speech breathing exercises</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t" sz="1900">
                <a:solidFill>
                  <a:schemeClr val="dk1"/>
                </a:solidFill>
              </a:rPr>
              <a:t>resonance therapy</a:t>
            </a:r>
            <a:endParaRPr sz="1900">
              <a:solidFill>
                <a:schemeClr val="dk1"/>
              </a:solidFill>
            </a:endParaRPr>
          </a:p>
          <a:p>
            <a:pPr marL="0" lvl="0" indent="0" algn="l" rtl="0">
              <a:lnSpc>
                <a:spcPct val="115000"/>
              </a:lnSpc>
              <a:spcBef>
                <a:spcPts val="1200"/>
              </a:spcBef>
              <a:spcAft>
                <a:spcPts val="0"/>
              </a:spcAft>
              <a:buNone/>
            </a:pPr>
            <a:endParaRPr sz="1900">
              <a:solidFill>
                <a:schemeClr val="dk1"/>
              </a:solidFill>
            </a:endParaRPr>
          </a:p>
          <a:p>
            <a:pPr marL="0" lvl="0" indent="0" algn="l" rtl="0">
              <a:lnSpc>
                <a:spcPct val="150000"/>
              </a:lnSpc>
              <a:spcBef>
                <a:spcPts val="1200"/>
              </a:spcBef>
              <a:spcAft>
                <a:spcPts val="0"/>
              </a:spcAft>
              <a:buNone/>
            </a:pPr>
            <a:r>
              <a:rPr lang="et" sz="600" u="sng">
                <a:solidFill>
                  <a:schemeClr val="hlink"/>
                </a:solidFill>
                <a:hlinkClick r:id="rId5"/>
              </a:rPr>
              <a:t>https://www.youtube.com/watch?v=dfltqJ95kXY</a:t>
            </a:r>
            <a:endParaRPr sz="600">
              <a:solidFill>
                <a:schemeClr val="dk1"/>
              </a:solidFill>
            </a:endParaRPr>
          </a:p>
          <a:p>
            <a:pPr marL="0" lvl="0" indent="0" algn="l" rtl="0">
              <a:lnSpc>
                <a:spcPct val="150000"/>
              </a:lnSpc>
              <a:spcBef>
                <a:spcPts val="1000"/>
              </a:spcBef>
              <a:spcAft>
                <a:spcPts val="0"/>
              </a:spcAft>
              <a:buClr>
                <a:schemeClr val="dk1"/>
              </a:buClr>
              <a:buSzPts val="1100"/>
              <a:buFont typeface="Arial"/>
              <a:buNone/>
            </a:pPr>
            <a:r>
              <a:rPr lang="et" sz="600" u="sng">
                <a:solidFill>
                  <a:schemeClr val="hlink"/>
                </a:solidFill>
                <a:hlinkClick r:id="rId6"/>
              </a:rPr>
              <a:t>Local hospitals use Lee Silverman Voice Treatment for Parkinson's patients - YouTube</a:t>
            </a:r>
            <a:endParaRPr sz="600">
              <a:solidFill>
                <a:schemeClr val="dk1"/>
              </a:solidFill>
            </a:endParaRPr>
          </a:p>
        </p:txBody>
      </p:sp>
      <p:pic>
        <p:nvPicPr>
          <p:cNvPr id="119" name="Google Shape;119;p20"/>
          <p:cNvPicPr preferRelativeResize="0"/>
          <p:nvPr/>
        </p:nvPicPr>
        <p:blipFill>
          <a:blip r:embed="rId7">
            <a:alphaModFix/>
          </a:blip>
          <a:stretch>
            <a:fillRect/>
          </a:stretch>
        </p:blipFill>
        <p:spPr>
          <a:xfrm>
            <a:off x="4074025" y="2343163"/>
            <a:ext cx="2857500" cy="1600200"/>
          </a:xfrm>
          <a:prstGeom prst="rect">
            <a:avLst/>
          </a:prstGeom>
          <a:noFill/>
          <a:ln>
            <a:noFill/>
          </a:ln>
        </p:spPr>
      </p:pic>
      <p:pic>
        <p:nvPicPr>
          <p:cNvPr id="120" name="Google Shape;120;p20"/>
          <p:cNvPicPr preferRelativeResize="0"/>
          <p:nvPr/>
        </p:nvPicPr>
        <p:blipFill>
          <a:blip r:embed="rId8">
            <a:alphaModFix/>
          </a:blip>
          <a:stretch>
            <a:fillRect/>
          </a:stretch>
        </p:blipFill>
        <p:spPr>
          <a:xfrm>
            <a:off x="5381625" y="263125"/>
            <a:ext cx="3219450" cy="1810949"/>
          </a:xfrm>
          <a:prstGeom prst="rect">
            <a:avLst/>
          </a:prstGeom>
          <a:noFill/>
          <a:ln>
            <a:noFill/>
          </a:ln>
        </p:spPr>
      </p:pic>
      <p:pic>
        <p:nvPicPr>
          <p:cNvPr id="121" name="Google Shape;121;p20"/>
          <p:cNvPicPr preferRelativeResize="0"/>
          <p:nvPr/>
        </p:nvPicPr>
        <p:blipFill>
          <a:blip r:embed="rId9">
            <a:alphaModFix/>
          </a:blip>
          <a:stretch>
            <a:fillRect/>
          </a:stretch>
        </p:blipFill>
        <p:spPr>
          <a:xfrm>
            <a:off x="35700" y="4313277"/>
            <a:ext cx="7486275" cy="830225"/>
          </a:xfrm>
          <a:prstGeom prst="rect">
            <a:avLst/>
          </a:prstGeom>
          <a:noFill/>
          <a:ln>
            <a:noFill/>
          </a:ln>
        </p:spPr>
      </p:pic>
      <p:pic>
        <p:nvPicPr>
          <p:cNvPr id="122" name="Google Shape;122;p20"/>
          <p:cNvPicPr preferRelativeResize="0"/>
          <p:nvPr/>
        </p:nvPicPr>
        <p:blipFill>
          <a:blip r:embed="rId10">
            <a:alphaModFix/>
          </a:blip>
          <a:stretch>
            <a:fillRect/>
          </a:stretch>
        </p:blipFill>
        <p:spPr>
          <a:xfrm>
            <a:off x="7319338" y="3176425"/>
            <a:ext cx="1824662" cy="1967075"/>
          </a:xfrm>
          <a:prstGeom prst="rect">
            <a:avLst/>
          </a:prstGeom>
          <a:noFill/>
          <a:ln>
            <a:noFill/>
          </a:ln>
        </p:spPr>
      </p:pic>
      <p:pic>
        <p:nvPicPr>
          <p:cNvPr id="4" name="Audio 3">
            <a:hlinkClick r:id="" action="ppaction://media"/>
            <a:extLst>
              <a:ext uri="{FF2B5EF4-FFF2-40B4-BE49-F238E27FC236}">
                <a16:creationId xmlns:a16="http://schemas.microsoft.com/office/drawing/2014/main" id="{664B354F-002F-8E60-F85C-4621430694D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8104"/>
    </mc:Choice>
    <mc:Fallback xmlns="">
      <p:transition spd="slow" advTm="4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914400" y="294500"/>
            <a:ext cx="7258200" cy="698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400"/>
              <a:t>Mechanism of </a:t>
            </a:r>
            <a:r>
              <a:rPr lang="et" sz="2650">
                <a:latin typeface="Roboto"/>
                <a:ea typeface="Roboto"/>
                <a:cs typeface="Roboto"/>
                <a:sym typeface="Roboto"/>
              </a:rPr>
              <a:t>swallowing</a:t>
            </a:r>
            <a:endParaRPr sz="2400"/>
          </a:p>
        </p:txBody>
      </p:sp>
      <p:sp>
        <p:nvSpPr>
          <p:cNvPr id="128" name="Google Shape;128;p21"/>
          <p:cNvSpPr txBox="1">
            <a:spLocks noGrp="1"/>
          </p:cNvSpPr>
          <p:nvPr>
            <p:ph type="subTitle" idx="1"/>
          </p:nvPr>
        </p:nvSpPr>
        <p:spPr>
          <a:xfrm>
            <a:off x="114300" y="1405375"/>
            <a:ext cx="8782200" cy="34953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r>
              <a:rPr lang="et" sz="1100" u="sng">
                <a:solidFill>
                  <a:schemeClr val="accent5"/>
                </a:solidFill>
                <a:hlinkClick r:id="rId5">
                  <a:extLst>
                    <a:ext uri="{A12FA001-AC4F-418D-AE19-62706E023703}">
                      <ahyp:hlinkClr xmlns:ahyp="http://schemas.microsoft.com/office/drawing/2018/hyperlinkcolor" val="tx"/>
                    </a:ext>
                  </a:extLst>
                </a:hlinkClick>
              </a:rPr>
              <a:t>Feeding and the Swallow Mechanism - Physiopedia (physio-pedia.com)</a:t>
            </a: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t"/>
              <a:t>                                         </a:t>
            </a:r>
            <a:r>
              <a:rPr lang="et" sz="1100" u="sng">
                <a:solidFill>
                  <a:schemeClr val="hlink"/>
                </a:solidFill>
                <a:hlinkClick r:id="rId6"/>
              </a:rPr>
              <a:t>deglutition – Liberal Dictionary (tekportal.net)</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29" name="Google Shape;129;p21"/>
          <p:cNvPicPr preferRelativeResize="0"/>
          <p:nvPr/>
        </p:nvPicPr>
        <p:blipFill>
          <a:blip r:embed="rId7">
            <a:alphaModFix/>
          </a:blip>
          <a:stretch>
            <a:fillRect/>
          </a:stretch>
        </p:blipFill>
        <p:spPr>
          <a:xfrm>
            <a:off x="150575" y="1210050"/>
            <a:ext cx="4140976" cy="3108975"/>
          </a:xfrm>
          <a:prstGeom prst="rect">
            <a:avLst/>
          </a:prstGeom>
          <a:noFill/>
          <a:ln>
            <a:noFill/>
          </a:ln>
        </p:spPr>
      </p:pic>
      <p:pic>
        <p:nvPicPr>
          <p:cNvPr id="130" name="Google Shape;130;p21"/>
          <p:cNvPicPr preferRelativeResize="0"/>
          <p:nvPr/>
        </p:nvPicPr>
        <p:blipFill>
          <a:blip r:embed="rId8">
            <a:alphaModFix/>
          </a:blip>
          <a:stretch>
            <a:fillRect/>
          </a:stretch>
        </p:blipFill>
        <p:spPr>
          <a:xfrm>
            <a:off x="7319338" y="3176425"/>
            <a:ext cx="1824662" cy="1967075"/>
          </a:xfrm>
          <a:prstGeom prst="rect">
            <a:avLst/>
          </a:prstGeom>
          <a:noFill/>
          <a:ln>
            <a:noFill/>
          </a:ln>
        </p:spPr>
      </p:pic>
      <p:pic>
        <p:nvPicPr>
          <p:cNvPr id="131" name="Google Shape;131;p21"/>
          <p:cNvPicPr preferRelativeResize="0"/>
          <p:nvPr/>
        </p:nvPicPr>
        <p:blipFill>
          <a:blip r:embed="rId9">
            <a:alphaModFix/>
          </a:blip>
          <a:stretch>
            <a:fillRect/>
          </a:stretch>
        </p:blipFill>
        <p:spPr>
          <a:xfrm>
            <a:off x="0" y="4247552"/>
            <a:ext cx="7486275" cy="830225"/>
          </a:xfrm>
          <a:prstGeom prst="rect">
            <a:avLst/>
          </a:prstGeom>
          <a:noFill/>
          <a:ln>
            <a:noFill/>
          </a:ln>
        </p:spPr>
      </p:pic>
      <p:pic>
        <p:nvPicPr>
          <p:cNvPr id="132" name="Google Shape;132;p21"/>
          <p:cNvPicPr preferRelativeResize="0"/>
          <p:nvPr/>
        </p:nvPicPr>
        <p:blipFill>
          <a:blip r:embed="rId10">
            <a:alphaModFix/>
          </a:blip>
          <a:stretch>
            <a:fillRect/>
          </a:stretch>
        </p:blipFill>
        <p:spPr>
          <a:xfrm>
            <a:off x="4734421" y="294500"/>
            <a:ext cx="3930974" cy="2359825"/>
          </a:xfrm>
          <a:prstGeom prst="rect">
            <a:avLst/>
          </a:prstGeom>
          <a:noFill/>
          <a:ln>
            <a:noFill/>
          </a:ln>
        </p:spPr>
      </p:pic>
      <p:sp>
        <p:nvSpPr>
          <p:cNvPr id="133" name="Google Shape;133;p21"/>
          <p:cNvSpPr txBox="1"/>
          <p:nvPr/>
        </p:nvSpPr>
        <p:spPr>
          <a:xfrm>
            <a:off x="5079200" y="41362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t" sz="1100" u="sng">
                <a:solidFill>
                  <a:schemeClr val="hlink"/>
                </a:solidFill>
                <a:hlinkClick r:id="rId6"/>
              </a:rPr>
              <a:t>deglutition</a:t>
            </a:r>
            <a:endParaRPr/>
          </a:p>
        </p:txBody>
      </p:sp>
      <p:pic>
        <p:nvPicPr>
          <p:cNvPr id="6" name="Audio 5">
            <a:hlinkClick r:id="" action="ppaction://media"/>
            <a:extLst>
              <a:ext uri="{FF2B5EF4-FFF2-40B4-BE49-F238E27FC236}">
                <a16:creationId xmlns:a16="http://schemas.microsoft.com/office/drawing/2014/main" id="{0093B703-7D8D-497D-9F16-BE77CCF9C9B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0146"/>
    </mc:Choice>
    <mc:Fallback xmlns="">
      <p:transition spd="slow" advTm="110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2464</TotalTime>
  <Words>1066</Words>
  <Application>Microsoft Office PowerPoint</Application>
  <PresentationFormat>On-screen Show (16:9)</PresentationFormat>
  <Paragraphs>159</Paragraphs>
  <Slides>18</Slides>
  <Notes>18</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Roboto</vt:lpstr>
      <vt:lpstr>Montserrat</vt:lpstr>
      <vt:lpstr>Merriweather</vt:lpstr>
      <vt:lpstr>Arial</vt:lpstr>
      <vt:lpstr>Simple Light</vt:lpstr>
      <vt:lpstr>  Communication and Swallowing Disorders and Care  for  Neurodegenerative Diseases</vt:lpstr>
      <vt:lpstr>Learning objectives:</vt:lpstr>
      <vt:lpstr>Introduction: mechanism of speech and voice  </vt:lpstr>
      <vt:lpstr>Speech and voice disorders in patients with NDD</vt:lpstr>
      <vt:lpstr> Etiology of speech and language disorders in people with neurodegenerative disorders</vt:lpstr>
      <vt:lpstr>Speech and language therapy</vt:lpstr>
      <vt:lpstr>Etiology voice disorders in people with neurodegenerative disorders</vt:lpstr>
      <vt:lpstr>Voice Therapy</vt:lpstr>
      <vt:lpstr>Mechanism of swallowing</vt:lpstr>
      <vt:lpstr> Swallowing disorders in people with neurodegenerative diseases</vt:lpstr>
      <vt:lpstr>Prevalence of dysphagia in people with NDD</vt:lpstr>
      <vt:lpstr>Swallowing Disorder Dysphagia</vt:lpstr>
      <vt:lpstr>Swallowing disorders clinical symptoms</vt:lpstr>
      <vt:lpstr>Evaluation of Dysphagia</vt:lpstr>
      <vt:lpstr>Evaluation of Dysphagia</vt:lpstr>
      <vt:lpstr>Therapy of Dysphagia</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Swallowing Disorders and Care  for  Neurodegenerative Diseases</dc:title>
  <dc:creator>Andres Köster</dc:creator>
  <cp:lastModifiedBy>Andres Köster</cp:lastModifiedBy>
  <cp:revision>3</cp:revision>
  <dcterms:modified xsi:type="dcterms:W3CDTF">2023-04-02T09:04:55Z</dcterms:modified>
</cp:coreProperties>
</file>