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36"/>
  </p:notesMasterIdLst>
  <p:sldIdLst>
    <p:sldId id="256" r:id="rId2"/>
    <p:sldId id="261" r:id="rId3"/>
    <p:sldId id="525" r:id="rId4"/>
    <p:sldId id="428" r:id="rId5"/>
    <p:sldId id="490" r:id="rId6"/>
    <p:sldId id="538" r:id="rId7"/>
    <p:sldId id="529" r:id="rId8"/>
    <p:sldId id="491" r:id="rId9"/>
    <p:sldId id="476" r:id="rId10"/>
    <p:sldId id="477" r:id="rId11"/>
    <p:sldId id="446" r:id="rId12"/>
    <p:sldId id="479" r:id="rId13"/>
    <p:sldId id="492" r:id="rId14"/>
    <p:sldId id="537" r:id="rId15"/>
    <p:sldId id="497" r:id="rId16"/>
    <p:sldId id="480" r:id="rId17"/>
    <p:sldId id="481" r:id="rId18"/>
    <p:sldId id="482" r:id="rId19"/>
    <p:sldId id="483" r:id="rId20"/>
    <p:sldId id="484" r:id="rId21"/>
    <p:sldId id="513" r:id="rId22"/>
    <p:sldId id="485" r:id="rId23"/>
    <p:sldId id="536" r:id="rId24"/>
    <p:sldId id="539" r:id="rId25"/>
    <p:sldId id="503" r:id="rId26"/>
    <p:sldId id="504" r:id="rId27"/>
    <p:sldId id="506" r:id="rId28"/>
    <p:sldId id="507" r:id="rId29"/>
    <p:sldId id="508" r:id="rId30"/>
    <p:sldId id="511" r:id="rId31"/>
    <p:sldId id="436" r:id="rId32"/>
    <p:sldId id="526" r:id="rId33"/>
    <p:sldId id="519" r:id="rId34"/>
    <p:sldId id="524" r:id="rId35"/>
  </p:sldIdLst>
  <p:sldSz cx="12192000" cy="6858000"/>
  <p:notesSz cx="6858000" cy="9144000"/>
  <p:defaultText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46" autoAdjust="0"/>
    <p:restoredTop sz="78954" autoAdjust="0"/>
  </p:normalViewPr>
  <p:slideViewPr>
    <p:cSldViewPr snapToGrid="0">
      <p:cViewPr varScale="1">
        <p:scale>
          <a:sx n="65" d="100"/>
          <a:sy n="65" d="100"/>
        </p:scale>
        <p:origin x="125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2D5576-F08F-468E-AA4E-E12C3A2B9212}"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sv-SE"/>
        </a:p>
      </dgm:t>
    </dgm:pt>
    <dgm:pt modelId="{7A983F34-C4B2-403C-AAE0-F4BF57B9C4AD}">
      <dgm:prSet phldrT="[Text]"/>
      <dgm:spPr>
        <a:solidFill>
          <a:schemeClr val="bg2">
            <a:lumMod val="50000"/>
          </a:schemeClr>
        </a:solidFill>
      </dgm:spPr>
      <dgm:t>
        <a:bodyPr/>
        <a:lstStyle/>
        <a:p>
          <a:r>
            <a:rPr lang="sv-SE" dirty="0" err="1"/>
            <a:t>Physical</a:t>
          </a:r>
          <a:r>
            <a:rPr lang="sv-SE" dirty="0"/>
            <a:t> </a:t>
          </a:r>
          <a:r>
            <a:rPr lang="sv-SE" dirty="0" err="1"/>
            <a:t>health</a:t>
          </a:r>
          <a:r>
            <a:rPr lang="sv-SE" dirty="0"/>
            <a:t> </a:t>
          </a:r>
        </a:p>
      </dgm:t>
    </dgm:pt>
    <dgm:pt modelId="{592C05C7-1D6B-45AF-AB69-ED082F968E0B}" type="parTrans" cxnId="{F4E99D0B-E3D0-425B-9868-9FA476B3930B}">
      <dgm:prSet/>
      <dgm:spPr/>
      <dgm:t>
        <a:bodyPr/>
        <a:lstStyle/>
        <a:p>
          <a:endParaRPr lang="sv-SE"/>
        </a:p>
      </dgm:t>
    </dgm:pt>
    <dgm:pt modelId="{F79202DB-34F2-4F98-86A4-CD0803DC91F3}" type="sibTrans" cxnId="{F4E99D0B-E3D0-425B-9868-9FA476B3930B}">
      <dgm:prSet/>
      <dgm:spPr/>
      <dgm:t>
        <a:bodyPr/>
        <a:lstStyle/>
        <a:p>
          <a:endParaRPr lang="sv-SE"/>
        </a:p>
      </dgm:t>
    </dgm:pt>
    <dgm:pt modelId="{DA1B6117-DE04-496C-8959-3CFAD3D00D24}">
      <dgm:prSet phldrT="[Text]"/>
      <dgm:spPr>
        <a:solidFill>
          <a:schemeClr val="accent5">
            <a:lumMod val="60000"/>
            <a:lumOff val="40000"/>
          </a:schemeClr>
        </a:solidFill>
      </dgm:spPr>
      <dgm:t>
        <a:bodyPr/>
        <a:lstStyle/>
        <a:p>
          <a:r>
            <a:rPr lang="sv-SE" dirty="0"/>
            <a:t>Spiritual </a:t>
          </a:r>
          <a:r>
            <a:rPr lang="sv-SE" dirty="0" err="1"/>
            <a:t>health</a:t>
          </a:r>
          <a:endParaRPr lang="sv-SE" dirty="0"/>
        </a:p>
      </dgm:t>
    </dgm:pt>
    <dgm:pt modelId="{ED492503-CCC9-4419-9C96-599DDB14236A}" type="parTrans" cxnId="{EA281EB8-9815-4F74-8A3B-A850D02123E4}">
      <dgm:prSet/>
      <dgm:spPr/>
      <dgm:t>
        <a:bodyPr/>
        <a:lstStyle/>
        <a:p>
          <a:endParaRPr lang="sv-SE"/>
        </a:p>
      </dgm:t>
    </dgm:pt>
    <dgm:pt modelId="{F262553D-C521-4035-9EF2-4C8B2D194639}" type="sibTrans" cxnId="{EA281EB8-9815-4F74-8A3B-A850D02123E4}">
      <dgm:prSet/>
      <dgm:spPr/>
      <dgm:t>
        <a:bodyPr/>
        <a:lstStyle/>
        <a:p>
          <a:endParaRPr lang="sv-SE"/>
        </a:p>
      </dgm:t>
    </dgm:pt>
    <dgm:pt modelId="{7BF7F774-F662-46F6-881D-2C0EF930ED5C}">
      <dgm:prSet phldrT="[Text]"/>
      <dgm:spPr>
        <a:solidFill>
          <a:schemeClr val="accent3">
            <a:lumMod val="60000"/>
            <a:lumOff val="40000"/>
          </a:schemeClr>
        </a:solidFill>
        <a:ln>
          <a:solidFill>
            <a:schemeClr val="accent3">
              <a:lumMod val="60000"/>
              <a:lumOff val="40000"/>
            </a:schemeClr>
          </a:solidFill>
        </a:ln>
      </dgm:spPr>
      <dgm:t>
        <a:bodyPr/>
        <a:lstStyle/>
        <a:p>
          <a:r>
            <a:rPr lang="sv-SE" dirty="0"/>
            <a:t>Social </a:t>
          </a:r>
          <a:r>
            <a:rPr lang="sv-SE" dirty="0" err="1"/>
            <a:t>health</a:t>
          </a:r>
          <a:endParaRPr lang="sv-SE" dirty="0"/>
        </a:p>
      </dgm:t>
    </dgm:pt>
    <dgm:pt modelId="{9510E70A-1B50-4006-8BF5-B05673032F0F}" type="parTrans" cxnId="{D81848CE-BD51-48B7-9570-C470CA53694D}">
      <dgm:prSet/>
      <dgm:spPr/>
      <dgm:t>
        <a:bodyPr/>
        <a:lstStyle/>
        <a:p>
          <a:endParaRPr lang="sv-SE"/>
        </a:p>
      </dgm:t>
    </dgm:pt>
    <dgm:pt modelId="{6DB9DCF7-7500-4430-B1BE-C66FCFB81F52}" type="sibTrans" cxnId="{D81848CE-BD51-48B7-9570-C470CA53694D}">
      <dgm:prSet/>
      <dgm:spPr/>
      <dgm:t>
        <a:bodyPr/>
        <a:lstStyle/>
        <a:p>
          <a:endParaRPr lang="sv-SE"/>
        </a:p>
      </dgm:t>
    </dgm:pt>
    <dgm:pt modelId="{C855047D-3440-42E8-B5BB-98F7DEE82A59}">
      <dgm:prSet phldrT="[Text]"/>
      <dgm:spPr/>
    </dgm:pt>
    <dgm:pt modelId="{8FA2A427-F022-4E63-A389-429B589F1836}" type="parTrans" cxnId="{D638C125-2851-4E7D-AECE-059B480BAD8C}">
      <dgm:prSet/>
      <dgm:spPr/>
      <dgm:t>
        <a:bodyPr/>
        <a:lstStyle/>
        <a:p>
          <a:endParaRPr lang="sv-SE"/>
        </a:p>
      </dgm:t>
    </dgm:pt>
    <dgm:pt modelId="{7B4C15C9-A735-4F93-8824-71104A2564CF}" type="sibTrans" cxnId="{D638C125-2851-4E7D-AECE-059B480BAD8C}">
      <dgm:prSet/>
      <dgm:spPr/>
      <dgm:t>
        <a:bodyPr/>
        <a:lstStyle/>
        <a:p>
          <a:endParaRPr lang="sv-SE"/>
        </a:p>
      </dgm:t>
    </dgm:pt>
    <dgm:pt modelId="{CDF12C41-9B99-4DC5-B8B3-92C757D5A780}">
      <dgm:prSet phldrT="[Text]" phldr="1"/>
      <dgm:spPr/>
      <dgm:t>
        <a:bodyPr/>
        <a:lstStyle/>
        <a:p>
          <a:endParaRPr lang="sv-SE" dirty="0"/>
        </a:p>
      </dgm:t>
    </dgm:pt>
    <dgm:pt modelId="{F2ACA06D-B438-40A1-8081-8A6CF880A835}" type="parTrans" cxnId="{12F874FB-6EC3-4185-9062-091A8B4959F3}">
      <dgm:prSet/>
      <dgm:spPr/>
      <dgm:t>
        <a:bodyPr/>
        <a:lstStyle/>
        <a:p>
          <a:endParaRPr lang="sv-SE"/>
        </a:p>
      </dgm:t>
    </dgm:pt>
    <dgm:pt modelId="{FCD4745E-E189-4FF5-AC10-022D3F7871DB}" type="sibTrans" cxnId="{12F874FB-6EC3-4185-9062-091A8B4959F3}">
      <dgm:prSet/>
      <dgm:spPr/>
      <dgm:t>
        <a:bodyPr/>
        <a:lstStyle/>
        <a:p>
          <a:endParaRPr lang="sv-SE"/>
        </a:p>
      </dgm:t>
    </dgm:pt>
    <dgm:pt modelId="{69B339F8-440E-4680-AC2D-67D1AB90E842}">
      <dgm:prSet phldrT="[Text]"/>
      <dgm:spPr>
        <a:solidFill>
          <a:schemeClr val="tx2">
            <a:lumMod val="50000"/>
            <a:lumOff val="50000"/>
          </a:schemeClr>
        </a:solidFill>
        <a:ln>
          <a:solidFill>
            <a:schemeClr val="accent1"/>
          </a:solidFill>
        </a:ln>
      </dgm:spPr>
      <dgm:t>
        <a:bodyPr/>
        <a:lstStyle/>
        <a:p>
          <a:r>
            <a:rPr lang="sv-SE" dirty="0"/>
            <a:t>Mental </a:t>
          </a:r>
          <a:r>
            <a:rPr lang="sv-SE" dirty="0" err="1"/>
            <a:t>health</a:t>
          </a:r>
          <a:endParaRPr lang="sv-SE" dirty="0"/>
        </a:p>
      </dgm:t>
    </dgm:pt>
    <dgm:pt modelId="{E59C14D3-77F3-4A70-8BA1-81BE3E30494E}" type="parTrans" cxnId="{F4A28150-4777-4EA6-97A2-398DC97B29AA}">
      <dgm:prSet/>
      <dgm:spPr/>
      <dgm:t>
        <a:bodyPr/>
        <a:lstStyle/>
        <a:p>
          <a:endParaRPr lang="sv-SE"/>
        </a:p>
      </dgm:t>
    </dgm:pt>
    <dgm:pt modelId="{CD93F3FD-0512-4068-8B6D-64A2F0095408}" type="sibTrans" cxnId="{F4A28150-4777-4EA6-97A2-398DC97B29AA}">
      <dgm:prSet/>
      <dgm:spPr/>
      <dgm:t>
        <a:bodyPr/>
        <a:lstStyle/>
        <a:p>
          <a:endParaRPr lang="sv-SE"/>
        </a:p>
      </dgm:t>
    </dgm:pt>
    <dgm:pt modelId="{9285136C-0CBB-4514-9A8E-60C08EBFB1AC}" type="pres">
      <dgm:prSet presAssocID="{8E2D5576-F08F-468E-AA4E-E12C3A2B9212}" presName="cycleMatrixDiagram" presStyleCnt="0">
        <dgm:presLayoutVars>
          <dgm:chMax val="1"/>
          <dgm:dir/>
          <dgm:animLvl val="lvl"/>
          <dgm:resizeHandles val="exact"/>
        </dgm:presLayoutVars>
      </dgm:prSet>
      <dgm:spPr/>
    </dgm:pt>
    <dgm:pt modelId="{91042911-FB54-43B5-B1DE-7F8B7EC5271C}" type="pres">
      <dgm:prSet presAssocID="{8E2D5576-F08F-468E-AA4E-E12C3A2B9212}" presName="children" presStyleCnt="0"/>
      <dgm:spPr/>
    </dgm:pt>
    <dgm:pt modelId="{36665D4B-7B14-41CE-82D5-580ED9C2BBFE}" type="pres">
      <dgm:prSet presAssocID="{8E2D5576-F08F-468E-AA4E-E12C3A2B9212}" presName="childPlaceholder" presStyleCnt="0"/>
      <dgm:spPr/>
    </dgm:pt>
    <dgm:pt modelId="{32DC8B93-CC3A-4B46-B7BE-03BC83F3653A}" type="pres">
      <dgm:prSet presAssocID="{8E2D5576-F08F-468E-AA4E-E12C3A2B9212}" presName="circle" presStyleCnt="0"/>
      <dgm:spPr/>
    </dgm:pt>
    <dgm:pt modelId="{AF1052AC-D4AE-4187-A87F-5FB509BB913A}" type="pres">
      <dgm:prSet presAssocID="{8E2D5576-F08F-468E-AA4E-E12C3A2B9212}" presName="quadrant1" presStyleLbl="node1" presStyleIdx="0" presStyleCnt="4">
        <dgm:presLayoutVars>
          <dgm:chMax val="1"/>
          <dgm:bulletEnabled val="1"/>
        </dgm:presLayoutVars>
      </dgm:prSet>
      <dgm:spPr/>
    </dgm:pt>
    <dgm:pt modelId="{F5BCDA48-74BC-4799-928B-5308B4E9352A}" type="pres">
      <dgm:prSet presAssocID="{8E2D5576-F08F-468E-AA4E-E12C3A2B9212}" presName="quadrant2" presStyleLbl="node1" presStyleIdx="1" presStyleCnt="4" custLinFactNeighborX="-1250" custLinFactNeighborY="-20">
        <dgm:presLayoutVars>
          <dgm:chMax val="1"/>
          <dgm:bulletEnabled val="1"/>
        </dgm:presLayoutVars>
      </dgm:prSet>
      <dgm:spPr/>
    </dgm:pt>
    <dgm:pt modelId="{53DB7838-3A65-4399-A5A3-63AD4C6260B5}" type="pres">
      <dgm:prSet presAssocID="{8E2D5576-F08F-468E-AA4E-E12C3A2B9212}" presName="quadrant3" presStyleLbl="node1" presStyleIdx="2" presStyleCnt="4" custLinFactNeighborX="-1250" custLinFactNeighborY="328">
        <dgm:presLayoutVars>
          <dgm:chMax val="1"/>
          <dgm:bulletEnabled val="1"/>
        </dgm:presLayoutVars>
      </dgm:prSet>
      <dgm:spPr/>
    </dgm:pt>
    <dgm:pt modelId="{EA9B3822-8086-4758-A642-77A4C738EF5B}" type="pres">
      <dgm:prSet presAssocID="{8E2D5576-F08F-468E-AA4E-E12C3A2B9212}" presName="quadrant4" presStyleLbl="node1" presStyleIdx="3" presStyleCnt="4">
        <dgm:presLayoutVars>
          <dgm:chMax val="1"/>
          <dgm:bulletEnabled val="1"/>
        </dgm:presLayoutVars>
      </dgm:prSet>
      <dgm:spPr/>
    </dgm:pt>
    <dgm:pt modelId="{C29860DE-A80C-4BB0-97CA-E2057CCCD264}" type="pres">
      <dgm:prSet presAssocID="{8E2D5576-F08F-468E-AA4E-E12C3A2B9212}" presName="quadrantPlaceholder" presStyleCnt="0"/>
      <dgm:spPr/>
    </dgm:pt>
    <dgm:pt modelId="{8683FFF2-E291-4F2C-846B-BC6013A98EEA}" type="pres">
      <dgm:prSet presAssocID="{8E2D5576-F08F-468E-AA4E-E12C3A2B9212}" presName="center1" presStyleLbl="fgShp" presStyleIdx="0" presStyleCnt="2"/>
      <dgm:spPr/>
    </dgm:pt>
    <dgm:pt modelId="{0042A1EF-72E4-4DD2-B956-6F78D3D79B93}" type="pres">
      <dgm:prSet presAssocID="{8E2D5576-F08F-468E-AA4E-E12C3A2B9212}" presName="center2" presStyleLbl="fgShp" presStyleIdx="1" presStyleCnt="2"/>
      <dgm:spPr/>
    </dgm:pt>
  </dgm:ptLst>
  <dgm:cxnLst>
    <dgm:cxn modelId="{F4E99D0B-E3D0-425B-9868-9FA476B3930B}" srcId="{8E2D5576-F08F-468E-AA4E-E12C3A2B9212}" destId="{7A983F34-C4B2-403C-AAE0-F4BF57B9C4AD}" srcOrd="0" destOrd="0" parTransId="{592C05C7-1D6B-45AF-AB69-ED082F968E0B}" sibTransId="{F79202DB-34F2-4F98-86A4-CD0803DC91F3}"/>
    <dgm:cxn modelId="{D638C125-2851-4E7D-AECE-059B480BAD8C}" srcId="{8E2D5576-F08F-468E-AA4E-E12C3A2B9212}" destId="{C855047D-3440-42E8-B5BB-98F7DEE82A59}" srcOrd="4" destOrd="0" parTransId="{8FA2A427-F022-4E63-A389-429B589F1836}" sibTransId="{7B4C15C9-A735-4F93-8824-71104A2564CF}"/>
    <dgm:cxn modelId="{957FB43D-70CB-4518-94B4-091B5376CFFB}" type="presOf" srcId="{8E2D5576-F08F-468E-AA4E-E12C3A2B9212}" destId="{9285136C-0CBB-4514-9A8E-60C08EBFB1AC}" srcOrd="0" destOrd="0" presId="urn:microsoft.com/office/officeart/2005/8/layout/cycle4"/>
    <dgm:cxn modelId="{6816B844-8082-434B-9D66-2CBCBDF2F5AB}" type="presOf" srcId="{7BF7F774-F662-46F6-881D-2C0EF930ED5C}" destId="{EA9B3822-8086-4758-A642-77A4C738EF5B}" srcOrd="0" destOrd="0" presId="urn:microsoft.com/office/officeart/2005/8/layout/cycle4"/>
    <dgm:cxn modelId="{F4A28150-4777-4EA6-97A2-398DC97B29AA}" srcId="{8E2D5576-F08F-468E-AA4E-E12C3A2B9212}" destId="{69B339F8-440E-4680-AC2D-67D1AB90E842}" srcOrd="1" destOrd="0" parTransId="{E59C14D3-77F3-4A70-8BA1-81BE3E30494E}" sibTransId="{CD93F3FD-0512-4068-8B6D-64A2F0095408}"/>
    <dgm:cxn modelId="{A1DCC455-3649-460A-AE02-C16AF017B573}" type="presOf" srcId="{7A983F34-C4B2-403C-AAE0-F4BF57B9C4AD}" destId="{AF1052AC-D4AE-4187-A87F-5FB509BB913A}" srcOrd="0" destOrd="0" presId="urn:microsoft.com/office/officeart/2005/8/layout/cycle4"/>
    <dgm:cxn modelId="{A864FF9D-DD17-4692-B494-2CC4A8719637}" type="presOf" srcId="{DA1B6117-DE04-496C-8959-3CFAD3D00D24}" destId="{53DB7838-3A65-4399-A5A3-63AD4C6260B5}" srcOrd="0" destOrd="0" presId="urn:microsoft.com/office/officeart/2005/8/layout/cycle4"/>
    <dgm:cxn modelId="{EA281EB8-9815-4F74-8A3B-A850D02123E4}" srcId="{8E2D5576-F08F-468E-AA4E-E12C3A2B9212}" destId="{DA1B6117-DE04-496C-8959-3CFAD3D00D24}" srcOrd="2" destOrd="0" parTransId="{ED492503-CCC9-4419-9C96-599DDB14236A}" sibTransId="{F262553D-C521-4035-9EF2-4C8B2D194639}"/>
    <dgm:cxn modelId="{D81848CE-BD51-48B7-9570-C470CA53694D}" srcId="{8E2D5576-F08F-468E-AA4E-E12C3A2B9212}" destId="{7BF7F774-F662-46F6-881D-2C0EF930ED5C}" srcOrd="3" destOrd="0" parTransId="{9510E70A-1B50-4006-8BF5-B05673032F0F}" sibTransId="{6DB9DCF7-7500-4430-B1BE-C66FCFB81F52}"/>
    <dgm:cxn modelId="{AB8E74EE-E9CF-4F6B-B4F4-50573BAED679}" type="presOf" srcId="{69B339F8-440E-4680-AC2D-67D1AB90E842}" destId="{F5BCDA48-74BC-4799-928B-5308B4E9352A}" srcOrd="0" destOrd="0" presId="urn:microsoft.com/office/officeart/2005/8/layout/cycle4"/>
    <dgm:cxn modelId="{12F874FB-6EC3-4185-9062-091A8B4959F3}" srcId="{C855047D-3440-42E8-B5BB-98F7DEE82A59}" destId="{CDF12C41-9B99-4DC5-B8B3-92C757D5A780}" srcOrd="0" destOrd="0" parTransId="{F2ACA06D-B438-40A1-8081-8A6CF880A835}" sibTransId="{FCD4745E-E189-4FF5-AC10-022D3F7871DB}"/>
    <dgm:cxn modelId="{37A6C7DA-A495-42C5-8800-DAF1269355DD}" type="presParOf" srcId="{9285136C-0CBB-4514-9A8E-60C08EBFB1AC}" destId="{91042911-FB54-43B5-B1DE-7F8B7EC5271C}" srcOrd="0" destOrd="0" presId="urn:microsoft.com/office/officeart/2005/8/layout/cycle4"/>
    <dgm:cxn modelId="{44DC3FF3-06F1-4C75-8DDB-E212DC0C5412}" type="presParOf" srcId="{91042911-FB54-43B5-B1DE-7F8B7EC5271C}" destId="{36665D4B-7B14-41CE-82D5-580ED9C2BBFE}" srcOrd="0" destOrd="0" presId="urn:microsoft.com/office/officeart/2005/8/layout/cycle4"/>
    <dgm:cxn modelId="{2593F1B7-5566-4AAE-8935-D475D3A0DD2E}" type="presParOf" srcId="{9285136C-0CBB-4514-9A8E-60C08EBFB1AC}" destId="{32DC8B93-CC3A-4B46-B7BE-03BC83F3653A}" srcOrd="1" destOrd="0" presId="urn:microsoft.com/office/officeart/2005/8/layout/cycle4"/>
    <dgm:cxn modelId="{56DB39C2-DBD1-458F-B22E-7E04278E545B}" type="presParOf" srcId="{32DC8B93-CC3A-4B46-B7BE-03BC83F3653A}" destId="{AF1052AC-D4AE-4187-A87F-5FB509BB913A}" srcOrd="0" destOrd="0" presId="urn:microsoft.com/office/officeart/2005/8/layout/cycle4"/>
    <dgm:cxn modelId="{0A0CFAB9-ED74-4528-B15D-24238B818BC8}" type="presParOf" srcId="{32DC8B93-CC3A-4B46-B7BE-03BC83F3653A}" destId="{F5BCDA48-74BC-4799-928B-5308B4E9352A}" srcOrd="1" destOrd="0" presId="urn:microsoft.com/office/officeart/2005/8/layout/cycle4"/>
    <dgm:cxn modelId="{EB25DAC8-4A08-4DAE-8A9F-76CFC6C44500}" type="presParOf" srcId="{32DC8B93-CC3A-4B46-B7BE-03BC83F3653A}" destId="{53DB7838-3A65-4399-A5A3-63AD4C6260B5}" srcOrd="2" destOrd="0" presId="urn:microsoft.com/office/officeart/2005/8/layout/cycle4"/>
    <dgm:cxn modelId="{FF374589-F08E-4AA1-A959-547EB25CD38F}" type="presParOf" srcId="{32DC8B93-CC3A-4B46-B7BE-03BC83F3653A}" destId="{EA9B3822-8086-4758-A642-77A4C738EF5B}" srcOrd="3" destOrd="0" presId="urn:microsoft.com/office/officeart/2005/8/layout/cycle4"/>
    <dgm:cxn modelId="{76F3AE87-4F1B-4DC1-BC82-1A8E2CAEDF23}" type="presParOf" srcId="{32DC8B93-CC3A-4B46-B7BE-03BC83F3653A}" destId="{C29860DE-A80C-4BB0-97CA-E2057CCCD264}" srcOrd="4" destOrd="0" presId="urn:microsoft.com/office/officeart/2005/8/layout/cycle4"/>
    <dgm:cxn modelId="{EEBC4800-2779-43E0-B87A-BB3ED7A9C924}" type="presParOf" srcId="{9285136C-0CBB-4514-9A8E-60C08EBFB1AC}" destId="{8683FFF2-E291-4F2C-846B-BC6013A98EEA}" srcOrd="2" destOrd="0" presId="urn:microsoft.com/office/officeart/2005/8/layout/cycle4"/>
    <dgm:cxn modelId="{1B98B1AA-2164-4A77-94E0-6CFA4FED2F52}" type="presParOf" srcId="{9285136C-0CBB-4514-9A8E-60C08EBFB1AC}" destId="{0042A1EF-72E4-4DD2-B956-6F78D3D79B93}"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1052AC-D4AE-4187-A87F-5FB509BB913A}">
      <dsp:nvSpPr>
        <dsp:cNvPr id="0" name=""/>
        <dsp:cNvSpPr/>
      </dsp:nvSpPr>
      <dsp:spPr>
        <a:xfrm>
          <a:off x="1489132" y="236754"/>
          <a:ext cx="1798503" cy="1798503"/>
        </a:xfrm>
        <a:prstGeom prst="pieWedge">
          <a:avLst/>
        </a:prstGeom>
        <a:solidFill>
          <a:schemeClr val="bg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sv-SE" sz="2200" kern="1200" dirty="0" err="1"/>
            <a:t>Physical</a:t>
          </a:r>
          <a:r>
            <a:rPr lang="sv-SE" sz="2200" kern="1200" dirty="0"/>
            <a:t> </a:t>
          </a:r>
          <a:r>
            <a:rPr lang="sv-SE" sz="2200" kern="1200" dirty="0" err="1"/>
            <a:t>health</a:t>
          </a:r>
          <a:r>
            <a:rPr lang="sv-SE" sz="2200" kern="1200" dirty="0"/>
            <a:t> </a:t>
          </a:r>
        </a:p>
      </dsp:txBody>
      <dsp:txXfrm>
        <a:off x="2015901" y="763523"/>
        <a:ext cx="1271734" cy="1271734"/>
      </dsp:txXfrm>
    </dsp:sp>
    <dsp:sp modelId="{F5BCDA48-74BC-4799-928B-5308B4E9352A}">
      <dsp:nvSpPr>
        <dsp:cNvPr id="0" name=""/>
        <dsp:cNvSpPr/>
      </dsp:nvSpPr>
      <dsp:spPr>
        <a:xfrm rot="5400000">
          <a:off x="3348226" y="236394"/>
          <a:ext cx="1798503" cy="1798503"/>
        </a:xfrm>
        <a:prstGeom prst="pieWedge">
          <a:avLst/>
        </a:prstGeom>
        <a:solidFill>
          <a:schemeClr val="tx2">
            <a:lumMod val="50000"/>
            <a:lumOff val="50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sv-SE" sz="2200" kern="1200" dirty="0"/>
            <a:t>Mental </a:t>
          </a:r>
          <a:r>
            <a:rPr lang="sv-SE" sz="2200" kern="1200" dirty="0" err="1"/>
            <a:t>health</a:t>
          </a:r>
          <a:endParaRPr lang="sv-SE" sz="2200" kern="1200" dirty="0"/>
        </a:p>
      </dsp:txBody>
      <dsp:txXfrm rot="-5400000">
        <a:off x="3348226" y="763163"/>
        <a:ext cx="1271734" cy="1271734"/>
      </dsp:txXfrm>
    </dsp:sp>
    <dsp:sp modelId="{53DB7838-3A65-4399-A5A3-63AD4C6260B5}">
      <dsp:nvSpPr>
        <dsp:cNvPr id="0" name=""/>
        <dsp:cNvSpPr/>
      </dsp:nvSpPr>
      <dsp:spPr>
        <a:xfrm rot="10800000">
          <a:off x="3348226" y="2124228"/>
          <a:ext cx="1798503" cy="1798503"/>
        </a:xfrm>
        <a:prstGeom prst="pieWedge">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sv-SE" sz="2200" kern="1200" dirty="0"/>
            <a:t>Spiritual </a:t>
          </a:r>
          <a:r>
            <a:rPr lang="sv-SE" sz="2200" kern="1200" dirty="0" err="1"/>
            <a:t>health</a:t>
          </a:r>
          <a:endParaRPr lang="sv-SE" sz="2200" kern="1200" dirty="0"/>
        </a:p>
      </dsp:txBody>
      <dsp:txXfrm rot="10800000">
        <a:off x="3348226" y="2124228"/>
        <a:ext cx="1271734" cy="1271734"/>
      </dsp:txXfrm>
    </dsp:sp>
    <dsp:sp modelId="{EA9B3822-8086-4758-A642-77A4C738EF5B}">
      <dsp:nvSpPr>
        <dsp:cNvPr id="0" name=""/>
        <dsp:cNvSpPr/>
      </dsp:nvSpPr>
      <dsp:spPr>
        <a:xfrm rot="16200000">
          <a:off x="1489132" y="2118329"/>
          <a:ext cx="1798503" cy="1798503"/>
        </a:xfrm>
        <a:prstGeom prst="pieWedge">
          <a:avLst/>
        </a:prstGeom>
        <a:solidFill>
          <a:schemeClr val="accent3">
            <a:lumMod val="60000"/>
            <a:lumOff val="40000"/>
          </a:schemeClr>
        </a:solidFill>
        <a:ln w="12700" cap="flat" cmpd="sng" algn="ctr">
          <a:solidFill>
            <a:schemeClr val="accent3">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sv-SE" sz="2200" kern="1200" dirty="0"/>
            <a:t>Social </a:t>
          </a:r>
          <a:r>
            <a:rPr lang="sv-SE" sz="2200" kern="1200" dirty="0" err="1"/>
            <a:t>health</a:t>
          </a:r>
          <a:endParaRPr lang="sv-SE" sz="2200" kern="1200" dirty="0"/>
        </a:p>
      </dsp:txBody>
      <dsp:txXfrm rot="5400000">
        <a:off x="2015901" y="2118329"/>
        <a:ext cx="1271734" cy="1271734"/>
      </dsp:txXfrm>
    </dsp:sp>
    <dsp:sp modelId="{8683FFF2-E291-4F2C-846B-BC6013A98EEA}">
      <dsp:nvSpPr>
        <dsp:cNvPr id="0" name=""/>
        <dsp:cNvSpPr/>
      </dsp:nvSpPr>
      <dsp:spPr>
        <a:xfrm>
          <a:off x="3018691" y="1702971"/>
          <a:ext cx="620961" cy="539966"/>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42A1EF-72E4-4DD2-B956-6F78D3D79B93}">
      <dsp:nvSpPr>
        <dsp:cNvPr id="0" name=""/>
        <dsp:cNvSpPr/>
      </dsp:nvSpPr>
      <dsp:spPr>
        <a:xfrm rot="10800000">
          <a:off x="3018691" y="1910650"/>
          <a:ext cx="620961" cy="539966"/>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sidhuvud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v-SE"/>
          </a:p>
        </p:txBody>
      </p:sp>
      <p:sp>
        <p:nvSpPr>
          <p:cNvPr id="3" name="Platshållare fö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089E52-A659-433C-B2F9-066F2245C00A}" type="datetimeFigureOut">
              <a:rPr lang="sv-SE" smtClean="0"/>
              <a:t>2023-11-07</a:t>
            </a:fld>
            <a:endParaRPr lang="sv-SE"/>
          </a:p>
        </p:txBody>
      </p:sp>
      <p:sp>
        <p:nvSpPr>
          <p:cNvPr id="4" name="Platshållare för bildobjekt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v-SE"/>
          </a:p>
        </p:txBody>
      </p:sp>
      <p:sp>
        <p:nvSpPr>
          <p:cNvPr id="5" name="Platshållare för anteckninga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6" name="Platshållare för sidfo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v-SE"/>
          </a:p>
        </p:txBody>
      </p:sp>
      <p:sp>
        <p:nvSpPr>
          <p:cNvPr id="7" name="Platshållare för bild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0F0D7D-55FE-44A9-BC53-498F976158E6}" type="slidenum">
              <a:rPr lang="sv-SE" smtClean="0"/>
              <a:t>‹#›</a:t>
            </a:fld>
            <a:endParaRPr lang="sv-SE"/>
          </a:p>
        </p:txBody>
      </p:sp>
    </p:spTree>
    <p:extLst>
      <p:ext uri="{BB962C8B-B14F-4D97-AF65-F5344CB8AC3E}">
        <p14:creationId xmlns:p14="http://schemas.microsoft.com/office/powerpoint/2010/main" val="2161922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fld id="{B50F0D7D-55FE-44A9-BC53-498F976158E6}" type="slidenum">
              <a:rPr lang="sv-SE" smtClean="0"/>
              <a:t>1</a:t>
            </a:fld>
            <a:endParaRPr lang="sv-SE" dirty="0"/>
          </a:p>
        </p:txBody>
      </p:sp>
    </p:spTree>
    <p:extLst>
      <p:ext uri="{BB962C8B-B14F-4D97-AF65-F5344CB8AC3E}">
        <p14:creationId xmlns:p14="http://schemas.microsoft.com/office/powerpoint/2010/main" val="3738480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So </a:t>
            </a:r>
            <a:r>
              <a:rPr lang="sv-SE" dirty="0" err="1"/>
              <a:t>first</a:t>
            </a:r>
            <a:r>
              <a:rPr lang="sv-SE" dirty="0"/>
              <a:t> </a:t>
            </a:r>
            <a:r>
              <a:rPr lang="sv-SE" dirty="0" err="1"/>
              <a:t>of</a:t>
            </a:r>
            <a:r>
              <a:rPr lang="sv-SE" dirty="0"/>
              <a:t> all, To </a:t>
            </a:r>
            <a:r>
              <a:rPr lang="sv-SE" dirty="0" err="1"/>
              <a:t>know</a:t>
            </a:r>
            <a:r>
              <a:rPr lang="sv-SE" dirty="0"/>
              <a:t> </a:t>
            </a:r>
            <a:r>
              <a:rPr lang="sv-SE" dirty="0" err="1"/>
              <a:t>what</a:t>
            </a:r>
            <a:r>
              <a:rPr lang="sv-SE" dirty="0"/>
              <a:t> PPC is </a:t>
            </a:r>
            <a:r>
              <a:rPr lang="sv-SE" dirty="0" err="1"/>
              <a:t>you</a:t>
            </a:r>
            <a:r>
              <a:rPr lang="sv-SE" dirty="0"/>
              <a:t> </a:t>
            </a:r>
            <a:r>
              <a:rPr lang="sv-SE" dirty="0" err="1"/>
              <a:t>need</a:t>
            </a:r>
            <a:r>
              <a:rPr lang="sv-SE" dirty="0"/>
              <a:t> to </a:t>
            </a:r>
            <a:r>
              <a:rPr lang="sv-SE" dirty="0" err="1"/>
              <a:t>know</a:t>
            </a:r>
            <a:r>
              <a:rPr lang="sv-SE" dirty="0"/>
              <a:t> </a:t>
            </a:r>
            <a:r>
              <a:rPr lang="sv-SE" dirty="0" err="1"/>
              <a:t>what</a:t>
            </a:r>
            <a:r>
              <a:rPr lang="sv-SE" dirty="0"/>
              <a:t> a person is. </a:t>
            </a:r>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2565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4834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So, </a:t>
            </a:r>
            <a:r>
              <a:rPr lang="sv-SE" dirty="0" err="1"/>
              <a:t>besides</a:t>
            </a:r>
            <a:r>
              <a:rPr lang="sv-SE" dirty="0"/>
              <a:t> </a:t>
            </a:r>
            <a:r>
              <a:rPr lang="sv-SE" dirty="0" err="1"/>
              <a:t>knowing</a:t>
            </a:r>
            <a:r>
              <a:rPr lang="sv-SE" dirty="0"/>
              <a:t> </a:t>
            </a:r>
            <a:r>
              <a:rPr lang="sv-SE" dirty="0" err="1"/>
              <a:t>what</a:t>
            </a:r>
            <a:r>
              <a:rPr lang="sv-SE" dirty="0"/>
              <a:t> a person is in a </a:t>
            </a:r>
            <a:r>
              <a:rPr lang="sv-SE" dirty="0" err="1"/>
              <a:t>health</a:t>
            </a:r>
            <a:r>
              <a:rPr lang="sv-SE" dirty="0"/>
              <a:t> </a:t>
            </a:r>
            <a:r>
              <a:rPr lang="sv-SE" dirty="0" err="1"/>
              <a:t>care</a:t>
            </a:r>
            <a:r>
              <a:rPr lang="sv-SE" dirty="0"/>
              <a:t> </a:t>
            </a:r>
            <a:r>
              <a:rPr lang="sv-SE" dirty="0" err="1"/>
              <a:t>setting</a:t>
            </a:r>
            <a:r>
              <a:rPr lang="sv-SE" dirty="0"/>
              <a:t> </a:t>
            </a:r>
            <a:r>
              <a:rPr lang="sv-SE" dirty="0" err="1"/>
              <a:t>you</a:t>
            </a:r>
            <a:r>
              <a:rPr lang="sv-SE" dirty="0"/>
              <a:t> </a:t>
            </a:r>
            <a:r>
              <a:rPr lang="sv-SE" dirty="0" err="1"/>
              <a:t>also</a:t>
            </a:r>
            <a:r>
              <a:rPr lang="sv-SE" dirty="0"/>
              <a:t> </a:t>
            </a:r>
            <a:r>
              <a:rPr lang="sv-SE" dirty="0" err="1"/>
              <a:t>need</a:t>
            </a:r>
            <a:r>
              <a:rPr lang="sv-SE" dirty="0"/>
              <a:t> to understand </a:t>
            </a:r>
            <a:r>
              <a:rPr lang="sv-SE" dirty="0" err="1"/>
              <a:t>what</a:t>
            </a:r>
            <a:r>
              <a:rPr lang="sv-SE" dirty="0"/>
              <a:t> </a:t>
            </a:r>
            <a:r>
              <a:rPr lang="sv-SE" dirty="0" err="1"/>
              <a:t>health</a:t>
            </a:r>
            <a:r>
              <a:rPr lang="sv-SE" dirty="0"/>
              <a:t> is to understand </a:t>
            </a:r>
            <a:r>
              <a:rPr lang="sv-SE" dirty="0" err="1"/>
              <a:t>why</a:t>
            </a:r>
            <a:r>
              <a:rPr lang="sv-SE" dirty="0"/>
              <a:t> PCC is </a:t>
            </a:r>
            <a:r>
              <a:rPr lang="sv-SE" dirty="0" err="1"/>
              <a:t>important</a:t>
            </a:r>
            <a:r>
              <a:rPr lang="sv-SE" dirty="0"/>
              <a:t>. </a:t>
            </a:r>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1308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sv-SE" dirty="0"/>
              <a:t>So </a:t>
            </a:r>
            <a:r>
              <a:rPr lang="sv-SE" dirty="0" err="1"/>
              <a:t>what</a:t>
            </a:r>
            <a:r>
              <a:rPr lang="sv-SE" dirty="0"/>
              <a:t> is </a:t>
            </a:r>
            <a:r>
              <a:rPr lang="sv-SE" dirty="0" err="1"/>
              <a:t>health</a:t>
            </a:r>
            <a:r>
              <a:rPr lang="sv-SE" dirty="0"/>
              <a:t> and </a:t>
            </a:r>
            <a:r>
              <a:rPr lang="sv-SE" dirty="0" err="1"/>
              <a:t>how</a:t>
            </a:r>
            <a:r>
              <a:rPr lang="sv-SE" dirty="0"/>
              <a:t> do </a:t>
            </a:r>
            <a:r>
              <a:rPr lang="sv-SE" dirty="0" err="1"/>
              <a:t>we</a:t>
            </a:r>
            <a:r>
              <a:rPr lang="sv-SE" dirty="0"/>
              <a:t> </a:t>
            </a:r>
            <a:r>
              <a:rPr lang="sv-SE" dirty="0" err="1"/>
              <a:t>define</a:t>
            </a:r>
            <a:r>
              <a:rPr lang="sv-SE" dirty="0"/>
              <a:t> it? </a:t>
            </a:r>
            <a:r>
              <a:rPr lang="sv-SE" dirty="0" err="1"/>
              <a:t>Well</a:t>
            </a:r>
            <a:r>
              <a:rPr lang="sv-SE" dirty="0"/>
              <a:t>, it is </a:t>
            </a:r>
            <a:r>
              <a:rPr lang="sv-SE" dirty="0" err="1"/>
              <a:t>one</a:t>
            </a:r>
            <a:r>
              <a:rPr lang="sv-SE" dirty="0"/>
              <a:t> of the fundamental </a:t>
            </a:r>
            <a:r>
              <a:rPr lang="sv-SE" dirty="0" err="1"/>
              <a:t>rights</a:t>
            </a:r>
            <a:r>
              <a:rPr lang="sv-SE" dirty="0"/>
              <a:t> of </a:t>
            </a:r>
            <a:r>
              <a:rPr lang="sv-SE" dirty="0" err="1"/>
              <a:t>every</a:t>
            </a:r>
            <a:r>
              <a:rPr lang="sv-SE" dirty="0"/>
              <a:t> human </a:t>
            </a:r>
            <a:r>
              <a:rPr lang="sv-SE" dirty="0" err="1"/>
              <a:t>being</a:t>
            </a:r>
            <a:r>
              <a:rPr lang="sv-SE" dirty="0"/>
              <a:t> to </a:t>
            </a:r>
            <a:r>
              <a:rPr lang="sv-SE" dirty="0" err="1"/>
              <a:t>reach</a:t>
            </a:r>
            <a:r>
              <a:rPr lang="sv-SE" dirty="0"/>
              <a:t> the </a:t>
            </a:r>
            <a:r>
              <a:rPr lang="sv-SE" dirty="0" err="1"/>
              <a:t>highest</a:t>
            </a:r>
            <a:r>
              <a:rPr lang="sv-SE" dirty="0"/>
              <a:t> </a:t>
            </a:r>
            <a:r>
              <a:rPr lang="sv-SE" dirty="0" err="1"/>
              <a:t>attainable</a:t>
            </a:r>
            <a:r>
              <a:rPr lang="sv-SE" dirty="0"/>
              <a:t> standard of </a:t>
            </a:r>
            <a:r>
              <a:rPr lang="sv-SE" dirty="0" err="1"/>
              <a:t>health</a:t>
            </a:r>
            <a:r>
              <a:rPr lang="sv-SE" dirty="0"/>
              <a:t>, </a:t>
            </a:r>
            <a:r>
              <a:rPr lang="sv-SE" dirty="0" err="1"/>
              <a:t>without</a:t>
            </a:r>
            <a:r>
              <a:rPr lang="sv-SE" dirty="0"/>
              <a:t> </a:t>
            </a:r>
            <a:r>
              <a:rPr lang="sv-SE" dirty="0" err="1"/>
              <a:t>distinction</a:t>
            </a:r>
            <a:r>
              <a:rPr lang="sv-SE" dirty="0"/>
              <a:t> of race, religion, </a:t>
            </a:r>
            <a:r>
              <a:rPr lang="sv-SE" dirty="0" err="1"/>
              <a:t>political</a:t>
            </a:r>
            <a:r>
              <a:rPr lang="sv-SE" dirty="0"/>
              <a:t> </a:t>
            </a:r>
            <a:r>
              <a:rPr lang="sv-SE" dirty="0" err="1"/>
              <a:t>belief</a:t>
            </a:r>
            <a:r>
              <a:rPr lang="sv-SE" dirty="0"/>
              <a:t>, </a:t>
            </a:r>
            <a:r>
              <a:rPr lang="sv-SE" dirty="0" err="1"/>
              <a:t>economic</a:t>
            </a:r>
            <a:r>
              <a:rPr lang="sv-SE" dirty="0"/>
              <a:t> or social </a:t>
            </a:r>
            <a:r>
              <a:rPr lang="sv-SE" dirty="0" err="1"/>
              <a:t>condition</a:t>
            </a:r>
            <a:r>
              <a:rPr lang="sv-SE"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sv-SE" dirty="0"/>
          </a:p>
          <a:p>
            <a:pPr algn="l"/>
            <a:r>
              <a:rPr lang="en-US" b="0" i="0" dirty="0">
                <a:solidFill>
                  <a:srgbClr val="374151"/>
                </a:solidFill>
                <a:effectLst/>
                <a:latin typeface="Söhne"/>
              </a:rPr>
              <a:t>Health can be understood as a state of overall well-being, encompassing physical, mental, and social dimensions. It goes beyond the absence of disease or infirmity and involves a holistic perspective on an individual's condition.</a:t>
            </a:r>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2198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276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5527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Light" panose="020F0302020204030204" pitchFamily="34" charset="0"/>
                <a:ea typeface="Calibri" panose="020F0502020204030204" pitchFamily="34" charset="0"/>
                <a:cs typeface="Times New Roman" panose="02020603050405020304" pitchFamily="18" charset="0"/>
              </a:rPr>
              <a:t>Now we have talked about what a person is and what health is and now we can dig in to the topic PCC. The fundamentals of person-centred care were originally developed by Tom </a:t>
            </a:r>
            <a:r>
              <a:rPr lang="en-GB" sz="1200" dirty="0" err="1">
                <a:effectLst/>
                <a:latin typeface="Calibri Light" panose="020F0302020204030204" pitchFamily="34" charset="0"/>
                <a:ea typeface="Calibri" panose="020F0502020204030204" pitchFamily="34" charset="0"/>
                <a:cs typeface="Times New Roman" panose="02020603050405020304" pitchFamily="18" charset="0"/>
              </a:rPr>
              <a:t>Kitwood</a:t>
            </a:r>
            <a:r>
              <a:rPr lang="en-GB" sz="1200" dirty="0">
                <a:effectLst/>
                <a:latin typeface="Calibri Light" panose="020F0302020204030204" pitchFamily="34" charset="0"/>
                <a:ea typeface="Calibri" panose="020F0502020204030204" pitchFamily="34" charset="0"/>
                <a:cs typeface="Times New Roman" panose="02020603050405020304" pitchFamily="18" charset="0"/>
              </a:rPr>
              <a:t> for persons with dementia during the 1990ies in UK, and has thereafter been expanded to involve all health care contexts. </a:t>
            </a:r>
          </a:p>
          <a:p>
            <a:endParaRPr lang="en-US" dirty="0"/>
          </a:p>
          <a:p>
            <a:r>
              <a:rPr lang="en-US" dirty="0"/>
              <a:t>To focus on the person instead of the diagnosis/disease the person has. The person always comes first, the diagnosis is always secondary. By concentrating on the person instead of the diagnosis, it also becomes clearer to us that the care we give are to support the remaining functions, rather than to see the disease and what it does to us.</a:t>
            </a:r>
            <a:endParaRPr lang="sv-SE" dirty="0"/>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6073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In recent decades, care provision has developed from being system-oriented towards person-centred. Person-centred care is nowadays mentioned as a basis of care provision in international policies and steering documents, for example from WHO. WHO´s mission for the coming years is: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“A future in which all people have access to health services that are provided in a way that responds to their life course needs and preferences, are coordinated across the continuum of care and are safe, effective, timely and of acceptable quality.”</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1332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As I said before, the fundamentals of person-centred care were originally developed by Tom </a:t>
            </a:r>
            <a:r>
              <a:rPr lang="en-GB" sz="1800" dirty="0" err="1">
                <a:effectLst/>
                <a:latin typeface="Calibri Light" panose="020F0302020204030204" pitchFamily="34" charset="0"/>
                <a:ea typeface="Calibri" panose="020F0502020204030204" pitchFamily="34" charset="0"/>
                <a:cs typeface="Times New Roman" panose="02020603050405020304" pitchFamily="18" charset="0"/>
              </a:rPr>
              <a:t>Kitwood</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for persons with dementia during the 1990ies in UK, and has thereafter been expanded to involve all health care contexts. </a:t>
            </a:r>
          </a:p>
          <a:p>
            <a:pPr>
              <a:lnSpc>
                <a:spcPct val="107000"/>
              </a:lnSpc>
              <a:spcAft>
                <a:spcPts val="800"/>
              </a:spcAft>
            </a:pP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One concept that builds on the thoughts by </a:t>
            </a:r>
            <a:r>
              <a:rPr lang="en-GB" sz="1800" dirty="0" err="1">
                <a:effectLst/>
                <a:latin typeface="Calibri Light" panose="020F0302020204030204" pitchFamily="34" charset="0"/>
                <a:ea typeface="Calibri" panose="020F0502020204030204" pitchFamily="34" charset="0"/>
                <a:cs typeface="Times New Roman" panose="02020603050405020304" pitchFamily="18" charset="0"/>
              </a:rPr>
              <a:t>Kitwood</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is VIPS, defining the core concepts of person centredness. The concept of VIPS is: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A </a:t>
            </a: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V</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alue that asserts the absolute value of human lives regardless of age or cognitive ability.</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An </a:t>
            </a: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I</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ndividualized approach, recognising uniqueness.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Understanding the world from the </a:t>
            </a: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P</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erspective of the service user.</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Providing a </a:t>
            </a: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S</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ocial environment that supports psychological needs.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My presentation will build on the VIPS concept and give practical examples of how care can be developed and provided accordingly.</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1349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r>
              <a:rPr lang="en-US" sz="18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The </a:t>
            </a:r>
            <a:r>
              <a:rPr lang="en-US" sz="1800" b="1"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first </a:t>
            </a:r>
            <a:r>
              <a:rPr lang="en-US" sz="18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aspect is A value that asserts the absolute value of human lives regardless of age or cognitive ability.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We all have the same right to live in a society that promotes good health. We also have the right to experience health even though we have a disease. Equal care is often on the agenda, that is the right to the same care for everyone, but it might be the time to highlight equity instead? That is, to </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ensure that everyone gets the care they need as individuals as we all are different. As you can see in the picture the support provided, must be adjusted to the persons individual needs, that is to be person-centred. Same treatment/adjustment, all of them will not se the baseball game, but if we se them as individuals we will adjust our way of helping them.</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Light" panose="020F0302020204030204" pitchFamily="34" charset="0"/>
                <a:ea typeface="Calibri" panose="020F0502020204030204" pitchFamily="34" charset="0"/>
                <a:cs typeface="Times New Roman" panose="02020603050405020304" pitchFamily="18" charset="0"/>
              </a:rPr>
              <a:t>A value that asserts the absolute value of human lives regardless of age or cognitive ability also means valuing health care professionals as Dawn Brooker says: If the staff group feel valued, then they in turn are more likely to value those they care for.” It is therefore an important mission as leader for health care facility to strive for a leadership where coworkers work is highly valued. And it is also important to work with a vision that everyone including patients, healthcare professionals and relatives will feel valued and important.   </a:t>
            </a:r>
            <a:endParaRPr lang="sv-SE" sz="1800">
              <a:effectLst/>
              <a:latin typeface="Calibri" panose="020F0502020204030204" pitchFamily="34" charset="0"/>
              <a:ea typeface="Calibri" panose="020F0502020204030204" pitchFamily="34" charset="0"/>
              <a:cs typeface="Times New Roman" panose="02020603050405020304" pitchFamily="18" charset="0"/>
            </a:endParaRP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4094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r>
              <a:rPr lang="en-US" sz="12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The </a:t>
            </a:r>
            <a:r>
              <a:rPr lang="en-US" sz="1200" b="1"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second</a:t>
            </a:r>
            <a:r>
              <a:rPr lang="en-US" sz="12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 aspect is </a:t>
            </a:r>
            <a:r>
              <a:rPr lang="en-GB" sz="12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An </a:t>
            </a:r>
            <a:r>
              <a:rPr lang="en-GB" sz="1200" b="1"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I</a:t>
            </a:r>
            <a:r>
              <a:rPr lang="en-GB" sz="12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ndividualized approach, recognising uniqueness. </a:t>
            </a:r>
            <a:endParaRPr lang="sv-SE" sz="105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200" dirty="0">
                <a:solidFill>
                  <a:srgbClr val="000000"/>
                </a:solidFill>
                <a:effectLst/>
                <a:latin typeface="Calibri Light" panose="020F0302020204030204" pitchFamily="34" charset="0"/>
                <a:ea typeface="Times New Roman" panose="02020603050405020304" pitchFamily="18" charset="0"/>
              </a:rPr>
              <a:t>We are all unique! And because we are unique, we have different pre-requisites and different needs. We need to focus on this uniqueness when we as healthcare professionals meet our patients. We need to see the whole person and not just the diagnosis or disease. This means that we should not just focus on the medical or physical needs, but also social, psychological and existential needs. Person-centered care also means to take the person's own resources and wishes into account and adapt the care accordingly.  </a:t>
            </a:r>
          </a:p>
          <a:p>
            <a:endParaRPr lang="en-US" sz="1200" kern="1200" dirty="0">
              <a:solidFill>
                <a:srgbClr val="000000"/>
              </a:solidFill>
              <a:effectLst/>
              <a:latin typeface="Calibri Light" panose="020F0302020204030204" pitchFamily="34" charset="0"/>
              <a:ea typeface="Times New Roman" panose="02020603050405020304" pitchFamily="18" charset="0"/>
            </a:endParaRPr>
          </a:p>
          <a:p>
            <a:pPr>
              <a:lnSpc>
                <a:spcPct val="107000"/>
              </a:lnSpc>
              <a:spcAft>
                <a:spcPts val="800"/>
              </a:spcAft>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How we deal with illness is a result of who we are. We all </a:t>
            </a:r>
            <a:r>
              <a:rPr lang="en-US" sz="1800" dirty="0">
                <a:effectLst/>
                <a:latin typeface="Calibri Light" panose="020F0302020204030204" pitchFamily="34" charset="0"/>
                <a:ea typeface="Calibri" panose="020F0502020204030204" pitchFamily="34" charset="0"/>
                <a:cs typeface="Times New Roman" panose="02020603050405020304" pitchFamily="18" charset="0"/>
              </a:rPr>
              <a:t>have a unique history and a unique personality, physical and mental health, social and financial resources. All of this affects us and also our way of dealing with an illness. A prerequisite for being able to have a person-centered approach is thus to have knowledge about the individual. Examples of areas that are important to have knowledge about are: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the individual's physical, psychological, social, cultural, spiritual and existential needs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personality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own resources and ways of cope with challenges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diseases and complaints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medication, effects and side effects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interests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what brings joy in everyday life</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the significance of past life events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As health care professionals, these aspects should be a part of the anamnesis and also something to consider when working person-centered. Person-centered care however challenges our way of working and organizing, the health care hierarchies and structures. The approach needs to permeate the organization and be supported by leaders of health care if it should be affective. One nurse assistant described how they changed their way of working: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200" kern="1200" dirty="0">
              <a:solidFill>
                <a:srgbClr val="000000"/>
              </a:solidFill>
              <a:effectLst/>
              <a:latin typeface="Calibri Light" panose="020F0302020204030204" pitchFamily="34" charset="0"/>
              <a:ea typeface="Times New Roman" panose="02020603050405020304" pitchFamily="18" charset="0"/>
            </a:endParaRPr>
          </a:p>
          <a:p>
            <a:endParaRPr lang="sv-SE" sz="1100" dirty="0">
              <a:effectLst/>
              <a:latin typeface="Times New Roman" panose="02020603050405020304" pitchFamily="18" charset="0"/>
              <a:ea typeface="Times New Roman" panose="02020603050405020304" pitchFamily="18" charset="0"/>
            </a:endParaRP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94513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be able to approach the question of personal identity and capture what is specific to a person you must cross the threshold between describing </a:t>
            </a:r>
            <a:r>
              <a:rPr lang="en-US" b="1" dirty="0"/>
              <a:t>what </a:t>
            </a:r>
            <a:r>
              <a:rPr lang="en-US" dirty="0"/>
              <a:t>you are, to telling </a:t>
            </a:r>
            <a:r>
              <a:rPr lang="en-US" b="1" dirty="0"/>
              <a:t>who</a:t>
            </a:r>
            <a:r>
              <a:rPr lang="en-US" dirty="0"/>
              <a:t> you are.</a:t>
            </a: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442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r>
              <a:rPr lang="en-US" sz="1200" dirty="0">
                <a:effectLst/>
                <a:latin typeface="Calibri Light" panose="020F0302020204030204" pitchFamily="34" charset="0"/>
                <a:ea typeface="Calibri" panose="020F0502020204030204" pitchFamily="34" charset="0"/>
                <a:cs typeface="Times New Roman" panose="02020603050405020304" pitchFamily="18" charset="0"/>
              </a:rPr>
              <a:t>As health care professionals, these aspects should be a part of the anamnesis and also something to consider when working person-centered. Person-centered care however challenges our way of working and organizing, the health care hierarchies and structures. The approach needs to permeate the organization and be supported by leaders of health care if it should be affective. One nurse assistant described how they changed their way of working: </a:t>
            </a:r>
            <a:endParaRPr lang="sv-SE"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28084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19189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Light" panose="020F0302020204030204" pitchFamily="34" charset="0"/>
                <a:ea typeface="Calibri" panose="020F0502020204030204" pitchFamily="34" charset="0"/>
                <a:cs typeface="Times New Roman" panose="02020603050405020304" pitchFamily="18" charset="0"/>
              </a:rPr>
              <a:t>As health care professionals, these aspects should be a part of the anamnesis and also something to consider when working person-centered. Person-centered care however challenges our way of working and organizing, the health care hierarchies and structures. The approach needs to permeate the organization and be supported by leaders of health care if it should be affective. One nurse assistant described how they changed their way of working: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1140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en-US" dirty="0"/>
              <a:t>The third aspect is Understanding the world from the Perspective of the service user </a:t>
            </a:r>
          </a:p>
          <a:p>
            <a:endParaRPr lang="en-US" dirty="0"/>
          </a:p>
          <a:p>
            <a:r>
              <a:rPr lang="en-US" dirty="0"/>
              <a:t>Personhood is the way we feel about our self. It is influenced by how other see us and how we respond to that. If someone see us as an object or a disease, it will affect the way we look at ourselves and in turn our personhood. </a:t>
            </a:r>
          </a:p>
          <a:p>
            <a:endParaRPr lang="en-US" dirty="0"/>
          </a:p>
          <a:p>
            <a:r>
              <a:rPr lang="en-US" dirty="0"/>
              <a:t>In particular, people who have an illness that affects the way they express themselves, for example a dementia disease or </a:t>
            </a:r>
            <a:r>
              <a:rPr lang="en-US" dirty="0" err="1"/>
              <a:t>Parkinsons</a:t>
            </a:r>
            <a:r>
              <a:rPr lang="en-US" dirty="0"/>
              <a:t> disease, are at risk of being objectified, which in turn affect their sense of self. They are often double exposed to discrimination, ageism and being patronized as a result of a reduced cognitive ability. It may be that decisions are made over their heads or that they are not given the information they need to be able to make their own decisions. It can also be a discrimination in the physical and social environment that is not adapted to their needs. They are thus at risk for violation of their human rights. </a:t>
            </a:r>
          </a:p>
          <a:p>
            <a:endParaRPr lang="en-US" dirty="0"/>
          </a:p>
          <a:p>
            <a:r>
              <a:rPr lang="en-US" dirty="0"/>
              <a:t>So, imagine if you are in an environment where you are being very well supported and have meaning and purpose in your life, you will probably feel that you are a part in a community and a group. You will have that social connection, and you can feel that you are being responded to as a human being. But if your situation is the opposite and you are constantly being patronized or if other people highlight all your shortcomings, you will feel socially isolated and stigmatized, that in turn will affect your personhood. </a:t>
            </a:r>
          </a:p>
          <a:p>
            <a:endParaRPr lang="en-US" dirty="0"/>
          </a:p>
          <a:p>
            <a:r>
              <a:rPr lang="en-US" dirty="0"/>
              <a:t>So, for example, when we see people with dementia that withdraw, who are not functioning very well, who may be struggling both emotionally and physically it may not be a result of the disease but rather a result of a malignant environment that are not supporting the actual ability of the person. </a:t>
            </a:r>
          </a:p>
          <a:p>
            <a:endParaRPr lang="en-US" dirty="0"/>
          </a:p>
          <a:p>
            <a:r>
              <a:rPr lang="en-US" dirty="0"/>
              <a:t>Today, there is no cure for dementia but there are several ways to support the ability and function for those affected. If we truly believe in supporting the personhood and if we truly believe that we can create the right environment and approach in a person-centered way, the lived experience of dementia can be very different. This can give people with dementia strength and hope, but also strengthen health care professionals in their mission. </a:t>
            </a:r>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57896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en-US" sz="1800" kern="1200" dirty="0">
                <a:solidFill>
                  <a:srgbClr val="000000"/>
                </a:solidFill>
                <a:effectLst/>
                <a:latin typeface="Calibri Light" panose="020F0302020204030204" pitchFamily="34" charset="0"/>
                <a:ea typeface="Times New Roman" panose="02020603050405020304" pitchFamily="18" charset="0"/>
              </a:rPr>
              <a:t>Elizabeth, who has </a:t>
            </a:r>
            <a:r>
              <a:rPr lang="en-US" sz="1800" kern="1200" dirty="0" err="1">
                <a:solidFill>
                  <a:srgbClr val="000000"/>
                </a:solidFill>
                <a:effectLst/>
                <a:latin typeface="Calibri Light" panose="020F0302020204030204" pitchFamily="34" charset="0"/>
                <a:ea typeface="Times New Roman" panose="02020603050405020304" pitchFamily="18" charset="0"/>
              </a:rPr>
              <a:t>Alzheimers</a:t>
            </a:r>
            <a:r>
              <a:rPr lang="en-US" sz="1800" kern="1200" dirty="0">
                <a:solidFill>
                  <a:srgbClr val="000000"/>
                </a:solidFill>
                <a:effectLst/>
                <a:latin typeface="Calibri Light" panose="020F0302020204030204" pitchFamily="34" charset="0"/>
                <a:ea typeface="Times New Roman" panose="02020603050405020304" pitchFamily="18" charset="0"/>
              </a:rPr>
              <a:t> disease says:</a:t>
            </a:r>
          </a:p>
          <a:p>
            <a:pPr>
              <a:lnSpc>
                <a:spcPct val="107000"/>
              </a:lnSpc>
              <a:spcAft>
                <a:spcPts val="800"/>
              </a:spcAft>
            </a:pPr>
            <a:r>
              <a:rPr lang="en-GB" sz="1800" i="1" dirty="0">
                <a:effectLst/>
                <a:latin typeface="Calibri Light" panose="020F0302020204030204" pitchFamily="34" charset="0"/>
                <a:ea typeface="Calibri" panose="020F0502020204030204" pitchFamily="34" charset="0"/>
                <a:cs typeface="Times New Roman" panose="02020603050405020304" pitchFamily="18" charset="0"/>
              </a:rPr>
              <a:t>It is a lot of things that takes my energy these days. I often feel clumsy and awkward, walking against furniture, getting caught in doorknobs and walking into doorframes. It may seem like small everyday trifles that happens to most of us, but it happens all the time for me and it is incredibly tiring in the long run. I know that it comes with the disease and that the brain no longer has control over distance judgments and how close things are. But even though I know why, I get frustrated, it messes up my everyday life and takes all my energy. But there is also a lot of things that gives energy. It is about taking care of your resources and enjoying them. For me, music is my lifeline. I used to play in a full orchestra in my days…  It is actually quite strange how the brain works. Even though one moment I can hardly remember how to pick up my purse or read the newspaper, it is completely different as soon as there is music in the picture.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Light" panose="020F0302020204030204" pitchFamily="34" charset="0"/>
                <a:ea typeface="Calibri" panose="020F0502020204030204" pitchFamily="34" charset="0"/>
                <a:cs typeface="Times New Roman" panose="02020603050405020304" pitchFamily="18" charset="0"/>
              </a:rPr>
              <a:t>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3516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dirty="0">
                <a:effectLst/>
                <a:latin typeface="Calibri Light" panose="020F0302020204030204" pitchFamily="34" charset="0"/>
                <a:ea typeface="Calibri" panose="020F0502020204030204" pitchFamily="34" charset="0"/>
                <a:cs typeface="Times New Roman" panose="02020603050405020304" pitchFamily="18" charset="0"/>
              </a:rPr>
              <a:t>Yesterday I was at my daughter’s house who had one of her music students visiting. It was wonderful to sit in the armchair and listen to his violin practice. And then he says; Elizabeth cant you accompany me on the grand piano? And you know what; Right then, I both wanted and was able to. The fingers ran over the keys as before without me having to look for them or take support from the notes. And at that moment I could forget all the craziness and obstacles in everyday life that the disease brings and just enjoy being a capable human being. </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Elizabeth, 92 years, living with Alzheimer’s disease.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76816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r>
              <a:rPr lang="en-GB" sz="18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The </a:t>
            </a:r>
            <a:r>
              <a:rPr lang="en-GB" sz="1800" b="1"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fourth</a:t>
            </a:r>
            <a:r>
              <a:rPr lang="en-GB" sz="18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 and last aspect is Providing a </a:t>
            </a:r>
            <a:r>
              <a:rPr lang="en-GB" sz="1800" b="1"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S</a:t>
            </a:r>
            <a:r>
              <a:rPr lang="en-GB" sz="18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ocial environment that supports psychological needs</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538135"/>
                </a:solidFill>
                <a:effectLst/>
                <a:latin typeface="Calibri Light" panose="020F0302020204030204" pitchFamily="34" charset="0"/>
                <a:ea typeface="Calibri" panose="020F0502020204030204" pitchFamily="34" charset="0"/>
                <a:cs typeface="Times New Roman" panose="02020603050405020304" pitchFamily="18" charset="0"/>
              </a:rPr>
              <a:t> </a:t>
            </a:r>
            <a:endParaRPr lang="sv-S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Creating a social climate that supports psychological needs means recognizing that all human life is based on relationships and that people with dementia need an enriched social environment that both compensates for their loss and provides opportunities for personal maturity and growth. When one's sense of 'self' weakens, it becomes increasingly important to maintain it through relationships.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However</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relationships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are</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not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only</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about verbal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ability</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but</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also</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about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body</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language</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and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eye</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contact</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at a non-verbal </a:t>
            </a:r>
            <a:r>
              <a:rPr lang="sv-SE" sz="1800" dirty="0" err="1">
                <a:effectLst/>
                <a:latin typeface="Calibri Light" panose="020F0302020204030204" pitchFamily="34" charset="0"/>
                <a:ea typeface="Calibri" panose="020F0502020204030204" pitchFamily="34" charset="0"/>
                <a:cs typeface="Times New Roman" panose="02020603050405020304" pitchFamily="18" charset="0"/>
              </a:rPr>
              <a:t>level</a:t>
            </a:r>
            <a:r>
              <a:rPr lang="sv-SE"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34177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70426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r>
              <a:rPr lang="sv-SE" sz="1200" dirty="0">
                <a:effectLst/>
                <a:latin typeface="Calibri Light" panose="020F0302020204030204" pitchFamily="34" charset="0"/>
                <a:ea typeface="Calibri" panose="020F0502020204030204" pitchFamily="34" charset="0"/>
                <a:cs typeface="Times New Roman" panose="02020603050405020304" pitchFamily="18" charset="0"/>
              </a:rPr>
              <a:t>Christine </a:t>
            </a:r>
            <a:r>
              <a:rPr lang="sv-SE" sz="1200" dirty="0" err="1">
                <a:effectLst/>
                <a:latin typeface="Calibri Light" panose="020F0302020204030204" pitchFamily="34" charset="0"/>
                <a:ea typeface="Calibri" panose="020F0502020204030204" pitchFamily="34" charset="0"/>
                <a:cs typeface="Times New Roman" panose="02020603050405020304" pitchFamily="18" charset="0"/>
              </a:rPr>
              <a:t>Bryden</a:t>
            </a:r>
            <a:r>
              <a:rPr lang="sv-SE" sz="1200" dirty="0">
                <a:effectLst/>
                <a:latin typeface="Calibri Light" panose="020F0302020204030204" pitchFamily="34" charset="0"/>
                <a:ea typeface="Calibri" panose="020F0502020204030204" pitchFamily="34" charset="0"/>
                <a:cs typeface="Times New Roman" panose="02020603050405020304" pitchFamily="18" charset="0"/>
              </a:rPr>
              <a:t> </a:t>
            </a:r>
            <a:r>
              <a:rPr lang="sv-SE" sz="1200" dirty="0" err="1">
                <a:effectLst/>
                <a:latin typeface="Calibri Light" panose="020F0302020204030204" pitchFamily="34" charset="0"/>
                <a:ea typeface="Calibri" panose="020F0502020204030204" pitchFamily="34" charset="0"/>
                <a:cs typeface="Times New Roman" panose="02020603050405020304" pitchFamily="18" charset="0"/>
              </a:rPr>
              <a:t>who</a:t>
            </a:r>
            <a:r>
              <a:rPr lang="sv-SE" sz="1200" dirty="0">
                <a:effectLst/>
                <a:latin typeface="Calibri Light" panose="020F0302020204030204" pitchFamily="34" charset="0"/>
                <a:ea typeface="Calibri" panose="020F0502020204030204" pitchFamily="34" charset="0"/>
                <a:cs typeface="Times New Roman" panose="02020603050405020304" pitchFamily="18" charset="0"/>
              </a:rPr>
              <a:t> got frontal </a:t>
            </a:r>
            <a:r>
              <a:rPr lang="sv-SE" sz="1200" dirty="0" err="1">
                <a:effectLst/>
                <a:latin typeface="Calibri Light" panose="020F0302020204030204" pitchFamily="34" charset="0"/>
                <a:ea typeface="Calibri" panose="020F0502020204030204" pitchFamily="34" charset="0"/>
                <a:cs typeface="Times New Roman" panose="02020603050405020304" pitchFamily="18" charset="0"/>
              </a:rPr>
              <a:t>lobe</a:t>
            </a:r>
            <a:r>
              <a:rPr lang="sv-SE" sz="1200" dirty="0">
                <a:effectLst/>
                <a:latin typeface="Calibri Light" panose="020F0302020204030204" pitchFamily="34" charset="0"/>
                <a:ea typeface="Calibri" panose="020F0502020204030204" pitchFamily="34" charset="0"/>
                <a:cs typeface="Times New Roman" panose="02020603050405020304" pitchFamily="18" charset="0"/>
              </a:rPr>
              <a:t> </a:t>
            </a:r>
            <a:r>
              <a:rPr lang="sv-SE" sz="1200" dirty="0" err="1">
                <a:effectLst/>
                <a:latin typeface="Calibri Light" panose="020F0302020204030204" pitchFamily="34" charset="0"/>
                <a:ea typeface="Calibri" panose="020F0502020204030204" pitchFamily="34" charset="0"/>
                <a:cs typeface="Times New Roman" panose="02020603050405020304" pitchFamily="18" charset="0"/>
              </a:rPr>
              <a:t>dementia</a:t>
            </a:r>
            <a:r>
              <a:rPr lang="sv-SE" sz="1200" dirty="0">
                <a:effectLst/>
                <a:latin typeface="Calibri Light" panose="020F0302020204030204" pitchFamily="34" charset="0"/>
                <a:ea typeface="Calibri" panose="020F0502020204030204" pitchFamily="34" charset="0"/>
                <a:cs typeface="Times New Roman" panose="02020603050405020304" pitchFamily="18" charset="0"/>
              </a:rPr>
              <a:t> in </a:t>
            </a:r>
            <a:r>
              <a:rPr lang="sv-SE" sz="1200" dirty="0" err="1">
                <a:effectLst/>
                <a:latin typeface="Calibri Light" panose="020F0302020204030204" pitchFamily="34" charset="0"/>
                <a:ea typeface="Calibri" panose="020F0502020204030204" pitchFamily="34" charset="0"/>
                <a:cs typeface="Times New Roman" panose="02020603050405020304" pitchFamily="18" charset="0"/>
              </a:rPr>
              <a:t>her</a:t>
            </a:r>
            <a:r>
              <a:rPr lang="sv-SE" sz="1200" dirty="0">
                <a:effectLst/>
                <a:latin typeface="Calibri Light" panose="020F0302020204030204" pitchFamily="34" charset="0"/>
                <a:ea typeface="Calibri" panose="020F0502020204030204" pitchFamily="34" charset="0"/>
                <a:cs typeface="Times New Roman" panose="02020603050405020304" pitchFamily="18" charset="0"/>
              </a:rPr>
              <a:t> 50ies </a:t>
            </a:r>
            <a:r>
              <a:rPr lang="sv-SE" sz="1200" dirty="0" err="1">
                <a:effectLst/>
                <a:latin typeface="Calibri Light" panose="020F0302020204030204" pitchFamily="34" charset="0"/>
                <a:ea typeface="Calibri" panose="020F0502020204030204" pitchFamily="34" charset="0"/>
                <a:cs typeface="Times New Roman" panose="02020603050405020304" pitchFamily="18" charset="0"/>
              </a:rPr>
              <a:t>describes</a:t>
            </a:r>
            <a:r>
              <a:rPr lang="sv-SE" sz="1200" dirty="0">
                <a:effectLst/>
                <a:latin typeface="Calibri Light" panose="020F0302020204030204" pitchFamily="34" charset="0"/>
                <a:ea typeface="Calibri" panose="020F0502020204030204" pitchFamily="34" charset="0"/>
                <a:cs typeface="Times New Roman" panose="02020603050405020304" pitchFamily="18" charset="0"/>
              </a:rPr>
              <a:t> the </a:t>
            </a:r>
            <a:r>
              <a:rPr lang="sv-SE" sz="1200" dirty="0" err="1">
                <a:effectLst/>
                <a:latin typeface="Calibri Light" panose="020F0302020204030204" pitchFamily="34" charset="0"/>
                <a:ea typeface="Calibri" panose="020F0502020204030204" pitchFamily="34" charset="0"/>
                <a:cs typeface="Times New Roman" panose="02020603050405020304" pitchFamily="18" charset="0"/>
              </a:rPr>
              <a:t>following</a:t>
            </a:r>
            <a:r>
              <a:rPr lang="sv-SE" sz="1200" dirty="0">
                <a:effectLst/>
                <a:latin typeface="Calibri Light" panose="020F0302020204030204" pitchFamily="34" charset="0"/>
                <a:ea typeface="Calibri" panose="020F0502020204030204" pitchFamily="34" charset="0"/>
                <a:cs typeface="Times New Roman" panose="02020603050405020304" pitchFamily="18" charset="0"/>
              </a:rPr>
              <a:t>. </a:t>
            </a:r>
            <a:endParaRPr lang="sv-SE"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i="1" dirty="0">
                <a:effectLst/>
                <a:latin typeface="Calibri Light" panose="020F0302020204030204" pitchFamily="34" charset="0"/>
                <a:ea typeface="Calibri" panose="020F0502020204030204" pitchFamily="34" charset="0"/>
                <a:cs typeface="Times New Roman" panose="02020603050405020304" pitchFamily="18" charset="0"/>
              </a:rPr>
              <a:t> </a:t>
            </a:r>
            <a:endParaRPr lang="sv-SE"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800"/>
              </a:spcAft>
              <a:buClrTx/>
              <a:buSzPct val="70000"/>
              <a:buFontTx/>
              <a:buNone/>
              <a:tabLst/>
              <a:defRPr/>
            </a:pPr>
            <a:r>
              <a:rPr kumimoji="0" lang="en-US" sz="1200" b="0" i="1" u="none" strike="noStrike" kern="1200" cap="none" spc="0" normalizeH="0" baseline="0" noProof="0" dirty="0">
                <a:ln>
                  <a:noFill/>
                </a:ln>
                <a:solidFill>
                  <a:srgbClr val="293737"/>
                </a:solidFill>
                <a:effectLst/>
                <a:uLnTx/>
                <a:uFillTx/>
                <a:latin typeface="Goudy Old Style"/>
                <a:ea typeface="+mn-ea"/>
                <a:cs typeface="+mn-cs"/>
              </a:rPr>
              <a:t>“You see, it is far more than simply memory loss. We are confused, we have problems with our sight, with our balance, with numbers and with direction. It is a real disease, not a normal part of ageing. We have no sense of time passing, so we live in the present reality, with no past and no future. We put all our energy into now, not then or later. Sometimes this causes a lot of anxiety because we worry about the past or the future because we cannot ‘feel’ that it exists. But this fact that we live in the present, with a depth of spirit and some tangled emotions, rather than cognition, means you can connect with us at a deep level through touch, eye contact and smiles”. </a:t>
            </a:r>
            <a:endParaRPr kumimoji="0" lang="en-US" sz="1200" b="0" i="0" u="none" strike="noStrike" kern="1200" cap="none" spc="0" normalizeH="0" baseline="0" noProof="0" dirty="0">
              <a:ln>
                <a:noFill/>
              </a:ln>
              <a:solidFill>
                <a:srgbClr val="293737"/>
              </a:solidFill>
              <a:effectLst/>
              <a:uLnTx/>
              <a:uFillTx/>
              <a:latin typeface="Goudy Old Style"/>
              <a:ea typeface="+mn-ea"/>
              <a:cs typeface="+mn-cs"/>
            </a:endParaRPr>
          </a:p>
          <a:p>
            <a:pPr marL="0" marR="0" lvl="0" indent="0" algn="l" defTabSz="914400" rtl="0" eaLnBrk="1" fontAlgn="auto" latinLnBrk="0" hangingPunct="1">
              <a:lnSpc>
                <a:spcPct val="100000"/>
              </a:lnSpc>
              <a:spcBef>
                <a:spcPts val="0"/>
              </a:spcBef>
              <a:spcAft>
                <a:spcPts val="800"/>
              </a:spcAft>
              <a:buClrTx/>
              <a:buSzPct val="70000"/>
              <a:buFontTx/>
              <a:buNone/>
              <a:tabLst/>
              <a:defRPr/>
            </a:pPr>
            <a:endParaRPr kumimoji="0" lang="en-US" sz="1050" b="0" i="0" u="none" strike="noStrike" kern="1200" cap="none" spc="0" normalizeH="0" baseline="0" noProof="0" dirty="0">
              <a:ln>
                <a:noFill/>
              </a:ln>
              <a:solidFill>
                <a:srgbClr val="293737"/>
              </a:solidFill>
              <a:effectLst/>
              <a:uLnTx/>
              <a:uFillTx/>
              <a:latin typeface="Goudy Old Style"/>
              <a:ea typeface="+mn-ea"/>
              <a:cs typeface="+mn-cs"/>
            </a:endParaRP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99085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42404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3219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11411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34588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37420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92974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84193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28883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en-US" dirty="0"/>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sv-SE"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07450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nSpc>
                <a:spcPct val="107000"/>
              </a:lnSpc>
              <a:spcAft>
                <a:spcPts val="800"/>
              </a:spcAft>
            </a:pPr>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29457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0F0D7D-55FE-44A9-BC53-498F976158E6}"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8011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11/7/2023</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839108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11/7/2023</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93882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11/7/2023</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60206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11/7/2023</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63181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11/7/2023</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12974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11/7/2023</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41679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11/7/2023</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044088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11/7/2023</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4943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11/7/2023</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9615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11/7/2023</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78572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11/7/2023</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87430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11/7/2023</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57179221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kooperativt.com/2016/05/26/skapa-grupper/"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cid:8A49A126-A5C9-4992-BD1B-3F6940D9DCB8"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BFB2D26E-FBAE-45B8-B0F6-80E4ABDEC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23442A66-721F-4552-A3AD-3A2215F0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6" name="Rectangle 45">
            <a:extLst>
              <a:ext uri="{FF2B5EF4-FFF2-40B4-BE49-F238E27FC236}">
                <a16:creationId xmlns:a16="http://schemas.microsoft.com/office/drawing/2014/main" id="{67EA5288-5BEB-4C44-949A-ED209FE21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ubrik 36">
            <a:extLst>
              <a:ext uri="{FF2B5EF4-FFF2-40B4-BE49-F238E27FC236}">
                <a16:creationId xmlns:a16="http://schemas.microsoft.com/office/drawing/2014/main" id="{F241EB60-5ED4-4D54-97A6-306A9D17AF79}"/>
              </a:ext>
            </a:extLst>
          </p:cNvPr>
          <p:cNvSpPr>
            <a:spLocks noGrp="1"/>
          </p:cNvSpPr>
          <p:nvPr>
            <p:ph type="title"/>
          </p:nvPr>
        </p:nvSpPr>
        <p:spPr>
          <a:xfrm>
            <a:off x="891048" y="980767"/>
            <a:ext cx="3628103" cy="4896464"/>
          </a:xfrm>
        </p:spPr>
        <p:txBody>
          <a:bodyPr vert="horz" lIns="91440" tIns="45720" rIns="91440" bIns="45720" rtlCol="0" anchor="b">
            <a:normAutofit fontScale="90000"/>
          </a:bodyPr>
          <a:lstStyle/>
          <a:p>
            <a:pPr algn="ctr"/>
            <a:br>
              <a:rPr lang="en-US" cap="all" spc="300" dirty="0">
                <a:cs typeface="Calibri Light" panose="020F0302020204030204" pitchFamily="34" charset="0"/>
              </a:rPr>
            </a:br>
            <a:r>
              <a:rPr lang="en-US" cap="all" spc="300" dirty="0" err="1">
                <a:cs typeface="Calibri Light" panose="020F0302020204030204" pitchFamily="34" charset="0"/>
              </a:rPr>
              <a:t>cpd</a:t>
            </a:r>
            <a:r>
              <a:rPr lang="en-US" cap="all" spc="300" dirty="0">
                <a:cs typeface="Calibri Light" panose="020F0302020204030204" pitchFamily="34" charset="0"/>
              </a:rPr>
              <a:t>-COURSE</a:t>
            </a:r>
            <a:br>
              <a:rPr lang="en-US" cap="all" spc="300" dirty="0">
                <a:cs typeface="Calibri Light" panose="020F0302020204030204" pitchFamily="34" charset="0"/>
              </a:rPr>
            </a:br>
            <a:br>
              <a:rPr lang="en-US" cap="all" spc="300" dirty="0">
                <a:cs typeface="Calibri Light" panose="020F0302020204030204" pitchFamily="34" charset="0"/>
              </a:rPr>
            </a:br>
            <a:r>
              <a:rPr lang="en-US" kern="1200" cap="all" spc="300" baseline="0" dirty="0">
                <a:solidFill>
                  <a:schemeClr val="tx2"/>
                </a:solidFill>
                <a:cs typeface="Calibri Light" panose="020F0302020204030204" pitchFamily="34" charset="0"/>
              </a:rPr>
              <a:t>PERSON-CENTERED CARE</a:t>
            </a:r>
            <a:br>
              <a:rPr lang="en-US" b="1" kern="1200" cap="all" spc="300" baseline="0" dirty="0">
                <a:solidFill>
                  <a:schemeClr val="tx2"/>
                </a:solidFill>
                <a:cs typeface="Calibri Light" panose="020F0302020204030204" pitchFamily="34" charset="0"/>
              </a:rPr>
            </a:br>
            <a:br>
              <a:rPr lang="en-US" b="1" kern="1200" cap="all" spc="300" baseline="0" dirty="0">
                <a:solidFill>
                  <a:schemeClr val="tx2"/>
                </a:solidFill>
                <a:cs typeface="Calibri Light" panose="020F0302020204030204" pitchFamily="34" charset="0"/>
              </a:rPr>
            </a:br>
            <a:br>
              <a:rPr lang="sv-SE" sz="2400" dirty="0">
                <a:solidFill>
                  <a:schemeClr val="bg2"/>
                </a:solidFill>
                <a:cs typeface="Calibri Light" panose="020F0302020204030204" pitchFamily="34" charset="0"/>
              </a:rPr>
            </a:br>
            <a:br>
              <a:rPr lang="en-US" sz="4400" b="1" kern="1200" cap="all" spc="300" baseline="0" dirty="0">
                <a:solidFill>
                  <a:schemeClr val="tx2"/>
                </a:solidFill>
                <a:latin typeface="Calibri Light" panose="020F0302020204030204" pitchFamily="34" charset="0"/>
                <a:cs typeface="Calibri Light" panose="020F0302020204030204" pitchFamily="34" charset="0"/>
              </a:rPr>
            </a:br>
            <a:br>
              <a:rPr lang="en-US" sz="3200" b="1" cap="all" spc="300" dirty="0">
                <a:solidFill>
                  <a:srgbClr val="293737"/>
                </a:solidFill>
                <a:cs typeface="Calibri Light" panose="020F0302020204030204" pitchFamily="34" charset="0"/>
              </a:rPr>
            </a:br>
            <a:endParaRPr lang="en-US" sz="4400" b="1" kern="1200" cap="all" spc="300" baseline="0" dirty="0">
              <a:solidFill>
                <a:schemeClr val="tx2"/>
              </a:solidFill>
              <a:latin typeface="Calibri Light" panose="020F0302020204030204" pitchFamily="34" charset="0"/>
              <a:cs typeface="Calibri Light" panose="020F0302020204030204" pitchFamily="34" charset="0"/>
            </a:endParaRPr>
          </a:p>
        </p:txBody>
      </p:sp>
      <p:pic>
        <p:nvPicPr>
          <p:cNvPr id="5" name="Bildobjekt 4" descr="En bild som visar person, person">
            <a:extLst>
              <a:ext uri="{FF2B5EF4-FFF2-40B4-BE49-F238E27FC236}">
                <a16:creationId xmlns:a16="http://schemas.microsoft.com/office/drawing/2014/main" id="{FBEB3357-6565-D953-1B52-E4A5DBD3E394}"/>
              </a:ext>
            </a:extLst>
          </p:cNvPr>
          <p:cNvPicPr>
            <a:picLocks noChangeAspect="1"/>
          </p:cNvPicPr>
          <p:nvPr/>
        </p:nvPicPr>
        <p:blipFill rotWithShape="1">
          <a:blip r:embed="rId3">
            <a:extLst>
              <a:ext uri="{28A0092B-C50C-407E-A947-70E740481C1C}">
                <a14:useLocalDpi xmlns:a14="http://schemas.microsoft.com/office/drawing/2010/main" val="0"/>
              </a:ext>
            </a:extLst>
          </a:blip>
          <a:srcRect l="12917" r="12917"/>
          <a:stretch/>
        </p:blipFill>
        <p:spPr>
          <a:xfrm>
            <a:off x="5410200" y="10"/>
            <a:ext cx="6781800" cy="6857990"/>
          </a:xfrm>
          <a:prstGeom prst="rect">
            <a:avLst/>
          </a:prstGeom>
        </p:spPr>
      </p:pic>
      <p:pic>
        <p:nvPicPr>
          <p:cNvPr id="38" name="Bildobjekt 37">
            <a:extLst>
              <a:ext uri="{FF2B5EF4-FFF2-40B4-BE49-F238E27FC236}">
                <a16:creationId xmlns:a16="http://schemas.microsoft.com/office/drawing/2014/main" id="{D5F38367-1C2C-1A3B-00C6-0704761279F2}"/>
              </a:ext>
            </a:extLst>
          </p:cNvPr>
          <p:cNvPicPr>
            <a:picLocks noChangeAspect="1"/>
          </p:cNvPicPr>
          <p:nvPr/>
        </p:nvPicPr>
        <p:blipFill>
          <a:blip r:embed="rId4"/>
          <a:stretch>
            <a:fillRect/>
          </a:stretch>
        </p:blipFill>
        <p:spPr>
          <a:xfrm>
            <a:off x="2032083" y="4113414"/>
            <a:ext cx="1379331" cy="1678738"/>
          </a:xfrm>
          <a:prstGeom prst="rect">
            <a:avLst/>
          </a:prstGeom>
        </p:spPr>
      </p:pic>
      <p:grpSp>
        <p:nvGrpSpPr>
          <p:cNvPr id="2" name="Group 6">
            <a:extLst>
              <a:ext uri="{FF2B5EF4-FFF2-40B4-BE49-F238E27FC236}">
                <a16:creationId xmlns:a16="http://schemas.microsoft.com/office/drawing/2014/main" id="{F014F474-D4C4-660B-99F6-E49985BBB7EF}"/>
              </a:ext>
            </a:extLst>
          </p:cNvPr>
          <p:cNvGrpSpPr/>
          <p:nvPr/>
        </p:nvGrpSpPr>
        <p:grpSpPr>
          <a:xfrm>
            <a:off x="222380" y="6271571"/>
            <a:ext cx="5187820" cy="584775"/>
            <a:chOff x="519728" y="10058718"/>
            <a:chExt cx="5401640" cy="664884"/>
          </a:xfrm>
        </p:grpSpPr>
        <p:pic>
          <p:nvPicPr>
            <p:cNvPr id="3" name="Picture 7">
              <a:extLst>
                <a:ext uri="{FF2B5EF4-FFF2-40B4-BE49-F238E27FC236}">
                  <a16:creationId xmlns:a16="http://schemas.microsoft.com/office/drawing/2014/main" id="{60E11332-78C8-4FAF-86F6-C11F4C6919E1}"/>
                </a:ext>
              </a:extLst>
            </p:cNvPr>
            <p:cNvPicPr/>
            <p:nvPr userDrawn="1"/>
          </p:nvPicPr>
          <p:blipFill>
            <a:blip r:embed="rId5">
              <a:extLst>
                <a:ext uri="{28A0092B-C50C-407E-A947-70E740481C1C}">
                  <a14:useLocalDpi xmlns:a14="http://schemas.microsoft.com/office/drawing/2010/main" val="0"/>
                </a:ext>
              </a:extLst>
            </a:blip>
            <a:stretch>
              <a:fillRect/>
            </a:stretch>
          </p:blipFill>
          <p:spPr>
            <a:xfrm>
              <a:off x="519728" y="10058718"/>
              <a:ext cx="2218055" cy="633095"/>
            </a:xfrm>
            <a:prstGeom prst="rect">
              <a:avLst/>
            </a:prstGeom>
          </p:spPr>
        </p:pic>
        <p:sp>
          <p:nvSpPr>
            <p:cNvPr id="4" name="TextBox 8">
              <a:extLst>
                <a:ext uri="{FF2B5EF4-FFF2-40B4-BE49-F238E27FC236}">
                  <a16:creationId xmlns:a16="http://schemas.microsoft.com/office/drawing/2014/main" id="{9EE9DC00-852F-E538-05B9-300B081FDCB2}"/>
                </a:ext>
              </a:extLst>
            </p:cNvPr>
            <p:cNvSpPr txBox="1"/>
            <p:nvPr userDrawn="1"/>
          </p:nvSpPr>
          <p:spPr>
            <a:xfrm>
              <a:off x="2796720" y="10058718"/>
              <a:ext cx="3124648" cy="664884"/>
            </a:xfrm>
            <a:prstGeom prst="rect">
              <a:avLst/>
            </a:prstGeom>
            <a:noFill/>
          </p:spPr>
          <p:txBody>
            <a:bodyPr wrap="square" rtlCol="0">
              <a:spAutoFit/>
            </a:bodyPr>
            <a:lstStyle/>
            <a:p>
              <a:r>
                <a:rPr lang="en-GB" sz="800" dirty="0">
                  <a:solidFill>
                    <a:schemeClr val="bg1"/>
                  </a:solidFill>
                </a:rPr>
                <a:t>Reference number: 618596-EPP-1-2020-1-SE-EPPKA2-CBHE-JP</a:t>
              </a:r>
              <a:br>
                <a:rPr lang="en-GB" sz="800" dirty="0">
                  <a:solidFill>
                    <a:schemeClr val="bg1"/>
                  </a:solidFill>
                </a:rPr>
              </a:br>
              <a:r>
                <a:rPr lang="en-GB" sz="800" dirty="0">
                  <a:solidFill>
                    <a:schemeClr val="bg1"/>
                  </a:solidFill>
                </a:rPr>
                <a:t>This publication [communication] reflects the views only of the authors, and the Commission cannot be held responsible for any use, which may be made of the information contained therein.</a:t>
              </a:r>
            </a:p>
          </p:txBody>
        </p:sp>
      </p:grpSp>
    </p:spTree>
    <p:extLst>
      <p:ext uri="{BB962C8B-B14F-4D97-AF65-F5344CB8AC3E}">
        <p14:creationId xmlns:p14="http://schemas.microsoft.com/office/powerpoint/2010/main" val="2733140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7"/>
                                        </p:tgtEl>
                                        <p:attrNameLst>
                                          <p:attrName>style.visibility</p:attrName>
                                        </p:attrNameLst>
                                      </p:cBhvr>
                                      <p:to>
                                        <p:strVal val="visible"/>
                                      </p:to>
                                    </p:set>
                                    <p:animEffect transition="in" filter="fade">
                                      <p:cBhvr>
                                        <p:cTn id="7" dur="7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121316-E4D0-41D7-9C79-9FF8F36D4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pic>
        <p:nvPicPr>
          <p:cNvPr id="1026" name="29F5AEE8-EC8F-486C-839C-E7BCE1B86606" descr="IMG_7613.jpg">
            <a:extLst>
              <a:ext uri="{FF2B5EF4-FFF2-40B4-BE49-F238E27FC236}">
                <a16:creationId xmlns:a16="http://schemas.microsoft.com/office/drawing/2014/main" id="{2D496D1C-7B53-C4E6-E018-5CE008525074}"/>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65" b="15561"/>
          <a:stretch/>
        </p:blipFill>
        <p:spPr bwMode="auto">
          <a:xfrm>
            <a:off x="1" y="10"/>
            <a:ext cx="609600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3" name="Rectangle 1032">
            <a:extLst>
              <a:ext uri="{FF2B5EF4-FFF2-40B4-BE49-F238E27FC236}">
                <a16:creationId xmlns:a16="http://schemas.microsoft.com/office/drawing/2014/main" id="{07EE0F9E-42CB-4AE4-971C-7BD191D5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useBgFill="1">
        <p:nvSpPr>
          <p:cNvPr id="1035" name="Rectangle 1034">
            <a:extLst>
              <a:ext uri="{FF2B5EF4-FFF2-40B4-BE49-F238E27FC236}">
                <a16:creationId xmlns:a16="http://schemas.microsoft.com/office/drawing/2014/main" id="{1AEB967B-31A3-42E3-8382-73443D264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6A20806-B56E-43E5-C9CF-AE70E281C9E1}"/>
              </a:ext>
            </a:extLst>
          </p:cNvPr>
          <p:cNvSpPr>
            <a:spLocks noGrp="1"/>
          </p:cNvSpPr>
          <p:nvPr>
            <p:ph type="title"/>
          </p:nvPr>
        </p:nvSpPr>
        <p:spPr>
          <a:xfrm>
            <a:off x="7952936" y="1674628"/>
            <a:ext cx="2550941" cy="2273427"/>
          </a:xfrm>
        </p:spPr>
        <p:txBody>
          <a:bodyPr vert="horz" lIns="91440" tIns="45720" rIns="91440" bIns="45720" rtlCol="0" anchor="b">
            <a:normAutofit/>
          </a:bodyPr>
          <a:lstStyle/>
          <a:p>
            <a:pPr algn="ctr"/>
            <a:r>
              <a:rPr lang="en-US" kern="1200" cap="all" spc="300" baseline="0" dirty="0">
                <a:solidFill>
                  <a:schemeClr val="tx2"/>
                </a:solidFill>
                <a:latin typeface="+mj-lt"/>
                <a:ea typeface="+mj-ea"/>
                <a:cs typeface="+mj-cs"/>
              </a:rPr>
              <a:t>WHAT DEFINES A PERSON?</a:t>
            </a:r>
          </a:p>
        </p:txBody>
      </p:sp>
    </p:spTree>
    <p:extLst>
      <p:ext uri="{BB962C8B-B14F-4D97-AF65-F5344CB8AC3E}">
        <p14:creationId xmlns:p14="http://schemas.microsoft.com/office/powerpoint/2010/main" val="2550096274"/>
      </p:ext>
    </p:extLst>
  </p:cSld>
  <p:clrMapOvr>
    <a:masterClrMapping/>
  </p:clrMapOvr>
  <mc:AlternateContent xmlns:mc="http://schemas.openxmlformats.org/markup-compatibility/2006" xmlns:p14="http://schemas.microsoft.com/office/powerpoint/2010/main">
    <mc:Choice Requires="p14">
      <p:transition spd="slow" p14:dur="2000" advTm="11658"/>
    </mc:Choice>
    <mc:Fallback xmlns="">
      <p:transition spd="slow" advTm="1165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774700" y="1010097"/>
            <a:ext cx="10731499" cy="602803"/>
          </a:xfrm>
        </p:spPr>
        <p:txBody>
          <a:bodyPr anchor="b">
            <a:normAutofit/>
          </a:bodyPr>
          <a:lstStyle/>
          <a:p>
            <a:pPr algn="ctr">
              <a:lnSpc>
                <a:spcPct val="100000"/>
              </a:lnSpc>
            </a:pPr>
            <a:r>
              <a:rPr lang="sv-SE" sz="2500" dirty="0" err="1">
                <a:solidFill>
                  <a:schemeClr val="tx1"/>
                </a:solidFill>
                <a:latin typeface="Goudy Old Style" panose="02020502050305020303" pitchFamily="18" charset="0"/>
                <a:cs typeface="Calibri Light" panose="020F0302020204030204" pitchFamily="34" charset="0"/>
              </a:rPr>
              <a:t>Four</a:t>
            </a:r>
            <a:r>
              <a:rPr lang="sv-SE" sz="2500" dirty="0">
                <a:solidFill>
                  <a:schemeClr val="tx1"/>
                </a:solidFill>
                <a:latin typeface="Goudy Old Style" panose="02020502050305020303" pitchFamily="18" charset="0"/>
                <a:cs typeface="Calibri Light" panose="020F0302020204030204" pitchFamily="34" charset="0"/>
              </a:rPr>
              <a:t> </a:t>
            </a:r>
            <a:r>
              <a:rPr lang="sv-SE" sz="2500" dirty="0" err="1">
                <a:solidFill>
                  <a:schemeClr val="tx1"/>
                </a:solidFill>
                <a:latin typeface="Goudy Old Style" panose="02020502050305020303" pitchFamily="18" charset="0"/>
                <a:cs typeface="Calibri Light" panose="020F0302020204030204" pitchFamily="34" charset="0"/>
              </a:rPr>
              <a:t>etical</a:t>
            </a:r>
            <a:r>
              <a:rPr lang="sv-SE" sz="2500" dirty="0">
                <a:solidFill>
                  <a:schemeClr val="tx1"/>
                </a:solidFill>
                <a:latin typeface="Goudy Old Style" panose="02020502050305020303" pitchFamily="18" charset="0"/>
                <a:cs typeface="Calibri Light" panose="020F0302020204030204" pitchFamily="34" charset="0"/>
              </a:rPr>
              <a:t> </a:t>
            </a:r>
            <a:r>
              <a:rPr lang="sv-SE" sz="2500" dirty="0" err="1">
                <a:solidFill>
                  <a:schemeClr val="tx1"/>
                </a:solidFill>
                <a:latin typeface="Goudy Old Style" panose="02020502050305020303" pitchFamily="18" charset="0"/>
                <a:cs typeface="Calibri Light" panose="020F0302020204030204" pitchFamily="34" charset="0"/>
              </a:rPr>
              <a:t>principles</a:t>
            </a:r>
            <a:endParaRPr lang="sv-SE" sz="2500" dirty="0">
              <a:solidFill>
                <a:schemeClr val="tx1"/>
              </a:solidFill>
              <a:latin typeface="Goudy Old Style" panose="02020502050305020303" pitchFamily="18" charset="0"/>
            </a:endParaRPr>
          </a:p>
        </p:txBody>
      </p:sp>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1371600" y="1937197"/>
            <a:ext cx="9486901" cy="3809702"/>
          </a:xfrm>
        </p:spPr>
        <p:txBody>
          <a:bodyPr>
            <a:normAutofit fontScale="92500" lnSpcReduction="10000"/>
          </a:bodyPr>
          <a:lstStyle/>
          <a:p>
            <a:pPr marL="0" indent="0" algn="ctr">
              <a:buNone/>
            </a:pPr>
            <a:r>
              <a:rPr lang="en-US" dirty="0"/>
              <a:t>The concept of a person can be defined using </a:t>
            </a:r>
            <a:r>
              <a:rPr lang="en-US" b="1" dirty="0"/>
              <a:t>four</a:t>
            </a:r>
            <a:r>
              <a:rPr lang="en-US" dirty="0"/>
              <a:t> ethical principles:</a:t>
            </a:r>
          </a:p>
          <a:p>
            <a:pPr marL="0" indent="0" algn="ctr">
              <a:buNone/>
            </a:pPr>
            <a:endParaRPr lang="en-US" dirty="0"/>
          </a:p>
          <a:p>
            <a:r>
              <a:rPr lang="en-US" dirty="0">
                <a:solidFill>
                  <a:srgbClr val="FF0000"/>
                </a:solidFill>
              </a:rPr>
              <a:t>Autonomy</a:t>
            </a:r>
            <a:r>
              <a:rPr lang="en-US" dirty="0"/>
              <a:t> – Each person’s right to choose their own path in life.</a:t>
            </a:r>
          </a:p>
          <a:p>
            <a:r>
              <a:rPr lang="en-US" dirty="0">
                <a:solidFill>
                  <a:srgbClr val="FFC000"/>
                </a:solidFill>
              </a:rPr>
              <a:t>Dignity</a:t>
            </a:r>
            <a:r>
              <a:rPr lang="en-US" dirty="0"/>
              <a:t> – Self-esteem. An expression of respect for other people with the same rights and obligations like myself.</a:t>
            </a:r>
          </a:p>
          <a:p>
            <a:r>
              <a:rPr lang="en-US" dirty="0">
                <a:solidFill>
                  <a:srgbClr val="00B050"/>
                </a:solidFill>
              </a:rPr>
              <a:t>Integrity </a:t>
            </a:r>
            <a:r>
              <a:rPr lang="en-US" dirty="0"/>
              <a:t>–Not to hurt, harm, destroy or change other people’s lives, but to respect and protect the person’s wholeness and unity, the person’s life context and life history.</a:t>
            </a:r>
          </a:p>
          <a:p>
            <a:r>
              <a:rPr lang="en-US" dirty="0">
                <a:solidFill>
                  <a:schemeClr val="bg2">
                    <a:lumMod val="50000"/>
                  </a:schemeClr>
                </a:solidFill>
              </a:rPr>
              <a:t>Vulnerability </a:t>
            </a:r>
            <a:r>
              <a:rPr lang="en-US" dirty="0"/>
              <a:t>– Vulnerability makes us human. It is not a defect but an important part of the human condition.</a:t>
            </a:r>
            <a:endParaRPr lang="sv-SE" dirty="0"/>
          </a:p>
        </p:txBody>
      </p:sp>
      <p:pic>
        <p:nvPicPr>
          <p:cNvPr id="4" name="Bildobjekt 3">
            <a:extLst>
              <a:ext uri="{FF2B5EF4-FFF2-40B4-BE49-F238E27FC236}">
                <a16:creationId xmlns:a16="http://schemas.microsoft.com/office/drawing/2014/main" id="{E94CECCF-3D24-D3A9-6F23-C2691A312F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829801" y="5355315"/>
            <a:ext cx="1468966" cy="734484"/>
          </a:xfrm>
          <a:prstGeom prst="rect">
            <a:avLst/>
          </a:prstGeom>
        </p:spPr>
      </p:pic>
    </p:spTree>
    <p:extLst>
      <p:ext uri="{BB962C8B-B14F-4D97-AF65-F5344CB8AC3E}">
        <p14:creationId xmlns:p14="http://schemas.microsoft.com/office/powerpoint/2010/main" val="1120506512"/>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A121316-E4D0-41D7-9C79-9FF8F36D4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pic>
        <p:nvPicPr>
          <p:cNvPr id="2050" name="AEF54B1E-52F5-493F-B300-7CD3717D004F" descr="IMG_7073.jpg">
            <a:extLst>
              <a:ext uri="{FF2B5EF4-FFF2-40B4-BE49-F238E27FC236}">
                <a16:creationId xmlns:a16="http://schemas.microsoft.com/office/drawing/2014/main" id="{4F599D69-3B6D-A1DC-5EEB-23967094DD3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9376" r="3957"/>
          <a:stretch/>
        </p:blipFill>
        <p:spPr bwMode="auto">
          <a:xfrm>
            <a:off x="1" y="10"/>
            <a:ext cx="609600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7" name="Rectangle 2056">
            <a:extLst>
              <a:ext uri="{FF2B5EF4-FFF2-40B4-BE49-F238E27FC236}">
                <a16:creationId xmlns:a16="http://schemas.microsoft.com/office/drawing/2014/main" id="{07EE0F9E-42CB-4AE4-971C-7BD191D5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2059" name="Rectangle 2058">
            <a:extLst>
              <a:ext uri="{FF2B5EF4-FFF2-40B4-BE49-F238E27FC236}">
                <a16:creationId xmlns:a16="http://schemas.microsoft.com/office/drawing/2014/main" id="{1AEB967B-31A3-42E3-8382-73443D264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6A20806-B56E-43E5-C9CF-AE70E281C9E1}"/>
              </a:ext>
            </a:extLst>
          </p:cNvPr>
          <p:cNvSpPr>
            <a:spLocks noGrp="1"/>
          </p:cNvSpPr>
          <p:nvPr>
            <p:ph type="title"/>
          </p:nvPr>
        </p:nvSpPr>
        <p:spPr>
          <a:xfrm>
            <a:off x="7952936" y="1674629"/>
            <a:ext cx="2550941" cy="2004486"/>
          </a:xfrm>
        </p:spPr>
        <p:txBody>
          <a:bodyPr vert="horz" lIns="91440" tIns="45720" rIns="91440" bIns="45720" rtlCol="0" anchor="b">
            <a:normAutofit/>
          </a:bodyPr>
          <a:lstStyle/>
          <a:p>
            <a:pPr algn="ctr"/>
            <a:br>
              <a:rPr lang="en-US" kern="1200" cap="all" spc="300" baseline="0" dirty="0">
                <a:solidFill>
                  <a:schemeClr val="tx2"/>
                </a:solidFill>
                <a:latin typeface="+mj-lt"/>
                <a:ea typeface="+mj-ea"/>
                <a:cs typeface="+mj-cs"/>
              </a:rPr>
            </a:br>
            <a:r>
              <a:rPr lang="en-US" kern="1200" cap="all" spc="300" baseline="0" dirty="0">
                <a:solidFill>
                  <a:schemeClr val="tx2"/>
                </a:solidFill>
                <a:latin typeface="+mj-lt"/>
                <a:ea typeface="+mj-ea"/>
                <a:cs typeface="+mj-cs"/>
              </a:rPr>
              <a:t>WHAT is health?</a:t>
            </a:r>
          </a:p>
        </p:txBody>
      </p:sp>
    </p:spTree>
    <p:extLst>
      <p:ext uri="{BB962C8B-B14F-4D97-AF65-F5344CB8AC3E}">
        <p14:creationId xmlns:p14="http://schemas.microsoft.com/office/powerpoint/2010/main" val="740348166"/>
      </p:ext>
    </p:extLst>
  </p:cSld>
  <p:clrMapOvr>
    <a:masterClrMapping/>
  </p:clrMapOvr>
  <mc:AlternateContent xmlns:mc="http://schemas.openxmlformats.org/markup-compatibility/2006" xmlns:p14="http://schemas.microsoft.com/office/powerpoint/2010/main">
    <mc:Choice Requires="p14">
      <p:transition spd="slow" p14:dur="2000" advTm="17755"/>
    </mc:Choice>
    <mc:Fallback xmlns="">
      <p:transition spd="slow" advTm="1775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BD1C247-1E5B-4399-87F8-31C532F0A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4" name="Rectangle 33">
            <a:extLst>
              <a:ext uri="{FF2B5EF4-FFF2-40B4-BE49-F238E27FC236}">
                <a16:creationId xmlns:a16="http://schemas.microsoft.com/office/drawing/2014/main" id="{D3F0F311-CB15-4C1D-937F-8DBB429D8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36" name="Rectangle 35">
            <a:extLst>
              <a:ext uri="{FF2B5EF4-FFF2-40B4-BE49-F238E27FC236}">
                <a16:creationId xmlns:a16="http://schemas.microsoft.com/office/drawing/2014/main" id="{E6F70DE8-A2A4-4336-A602-73036FED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B55C061C-7BF7-55B4-3502-08703D7E1153}"/>
              </a:ext>
            </a:extLst>
          </p:cNvPr>
          <p:cNvSpPr>
            <a:spLocks noGrp="1"/>
          </p:cNvSpPr>
          <p:nvPr>
            <p:ph type="title"/>
          </p:nvPr>
        </p:nvSpPr>
        <p:spPr>
          <a:xfrm>
            <a:off x="1157027" y="1587501"/>
            <a:ext cx="3702052" cy="4584700"/>
          </a:xfrm>
        </p:spPr>
        <p:txBody>
          <a:bodyPr anchor="ctr">
            <a:normAutofit/>
          </a:bodyPr>
          <a:lstStyle/>
          <a:p>
            <a:pPr marR="0" lvl="0" defTabSz="914400" rtl="0" eaLnBrk="1" fontAlgn="auto" latinLnBrk="0" hangingPunct="1">
              <a:lnSpc>
                <a:spcPct val="90000"/>
              </a:lnSpc>
              <a:spcBef>
                <a:spcPts val="1000"/>
              </a:spcBef>
              <a:spcAft>
                <a:spcPts val="0"/>
              </a:spcAft>
              <a:tabLst/>
              <a:defRPr/>
            </a:pPr>
            <a:br>
              <a:rPr kumimoji="0" lang="sv-SE" sz="2800" b="0" i="0" u="none" strike="noStrike" kern="1200" cap="none" spc="0" normalizeH="0" baseline="0" noProof="0" dirty="0">
                <a:ln>
                  <a:noFill/>
                </a:ln>
                <a:solidFill>
                  <a:prstClr val="black"/>
                </a:solidFill>
                <a:effectLst/>
                <a:uLnTx/>
                <a:uFillTx/>
                <a:latin typeface="Calibri Light" panose="020F0302020204030204"/>
                <a:ea typeface="+mn-ea"/>
                <a:cs typeface="+mn-cs"/>
              </a:rPr>
            </a:br>
            <a:endParaRPr lang="sv-SE" dirty="0"/>
          </a:p>
        </p:txBody>
      </p:sp>
      <p:sp>
        <p:nvSpPr>
          <p:cNvPr id="38" name="Rectangle 37">
            <a:extLst>
              <a:ext uri="{FF2B5EF4-FFF2-40B4-BE49-F238E27FC236}">
                <a16:creationId xmlns:a16="http://schemas.microsoft.com/office/drawing/2014/main" id="{0BC37474-18AF-4624-880A-2ACF6A650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4" name="textruta 3">
            <a:extLst>
              <a:ext uri="{FF2B5EF4-FFF2-40B4-BE49-F238E27FC236}">
                <a16:creationId xmlns:a16="http://schemas.microsoft.com/office/drawing/2014/main" id="{72CD3896-BD12-15D2-8447-C504FB5B17F2}"/>
              </a:ext>
            </a:extLst>
          </p:cNvPr>
          <p:cNvSpPr txBox="1"/>
          <p:nvPr/>
        </p:nvSpPr>
        <p:spPr>
          <a:xfrm>
            <a:off x="685800" y="700961"/>
            <a:ext cx="4724400" cy="156966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Goudy Old Style" panose="02020502050305020303" pitchFamily="18" charset="0"/>
                <a:ea typeface="+mn-ea"/>
                <a:cs typeface="+mn-cs"/>
              </a:rPr>
              <a:t>WHAT IS </a:t>
            </a:r>
            <a:r>
              <a:rPr kumimoji="0" lang="en-US" sz="3200" b="0" i="1" u="none" strike="noStrike" kern="1200" cap="none" spc="0" normalizeH="0" baseline="0" noProof="0" dirty="0">
                <a:ln>
                  <a:noFill/>
                </a:ln>
                <a:solidFill>
                  <a:srgbClr val="70AD47">
                    <a:lumMod val="75000"/>
                  </a:srgbClr>
                </a:solidFill>
                <a:effectLst/>
                <a:uLnTx/>
                <a:uFillTx/>
                <a:latin typeface="Goudy Old Style" panose="02020502050305020303" pitchFamily="18" charset="0"/>
                <a:ea typeface="+mn-ea"/>
                <a:cs typeface="+mn-cs"/>
              </a:rPr>
              <a:t>HEALTH</a:t>
            </a:r>
            <a:r>
              <a:rPr kumimoji="0" lang="en-US" sz="3200" b="0" i="0" u="none" strike="noStrike" kern="1200" cap="none" spc="0" normalizeH="0" baseline="0" noProof="0" dirty="0">
                <a:ln>
                  <a:noFill/>
                </a:ln>
                <a:solidFill>
                  <a:prstClr val="black"/>
                </a:solidFill>
                <a:effectLst/>
                <a:uLnTx/>
                <a:uFillTx/>
                <a:latin typeface="Goudy Old Style" panose="02020502050305020303" pitchFamily="18" charset="0"/>
                <a:ea typeface="+mn-ea"/>
                <a:cs typeface="+mn-cs"/>
              </a:rPr>
              <a:t> AND HOW DO WE DEFINE IT?</a:t>
            </a:r>
            <a:endParaRPr kumimoji="0" lang="sv-SE" sz="2800" b="0" i="0" u="none" strike="noStrike" kern="1200" cap="none" spc="0" normalizeH="0" baseline="0" noProof="0" dirty="0">
              <a:ln>
                <a:noFill/>
              </a:ln>
              <a:solidFill>
                <a:srgbClr val="293737">
                  <a:lumMod val="75000"/>
                  <a:lumOff val="25000"/>
                </a:srgbClr>
              </a:solidFill>
              <a:effectLst/>
              <a:uLnTx/>
              <a:uFillTx/>
              <a:latin typeface="Gill Sans MT"/>
              <a:ea typeface="+mn-ea"/>
              <a:cs typeface="+mn-cs"/>
            </a:endParaRPr>
          </a:p>
        </p:txBody>
      </p:sp>
      <p:sp>
        <p:nvSpPr>
          <p:cNvPr id="6" name="textruta 5">
            <a:extLst>
              <a:ext uri="{FF2B5EF4-FFF2-40B4-BE49-F238E27FC236}">
                <a16:creationId xmlns:a16="http://schemas.microsoft.com/office/drawing/2014/main" id="{F47CDF4E-2CF3-C83A-3776-9F59846234F5}"/>
              </a:ext>
            </a:extLst>
          </p:cNvPr>
          <p:cNvSpPr txBox="1"/>
          <p:nvPr/>
        </p:nvSpPr>
        <p:spPr>
          <a:xfrm>
            <a:off x="799208" y="2270621"/>
            <a:ext cx="4497584" cy="3797963"/>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1" u="none" strike="noStrike" kern="1200" cap="none" spc="0" normalizeH="0" baseline="0" noProof="0" dirty="0">
              <a:ln>
                <a:noFill/>
              </a:ln>
              <a:solidFill>
                <a:prstClr val="black"/>
              </a:solidFill>
              <a:effectLst/>
              <a:uLnTx/>
              <a:uFillTx/>
              <a:latin typeface="Calibri Light" panose="020F03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1" u="none" strike="noStrike" kern="1200" cap="none" spc="0" normalizeH="0" baseline="0" noProof="0" dirty="0">
              <a:ln>
                <a:noFill/>
              </a:ln>
              <a:solidFill>
                <a:prstClr val="black"/>
              </a:solidFill>
              <a:effectLst/>
              <a:uLnTx/>
              <a:uFillTx/>
              <a:latin typeface="Calibri Light" panose="020F03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prstClr val="black"/>
                </a:solidFill>
                <a:effectLst/>
                <a:uLnTx/>
                <a:uFillTx/>
                <a:latin typeface="Goudy Old Style" panose="02020502050305020303" pitchFamily="18" charset="0"/>
                <a:ea typeface="+mn-ea"/>
                <a:cs typeface="+mn-cs"/>
              </a:rPr>
              <a:t>“Health is a state of complete physical, mental and social well-being and not merely the absence of disease or infirmity” </a:t>
            </a:r>
          </a:p>
          <a:p>
            <a:pPr marL="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black"/>
                </a:solidFill>
                <a:effectLst/>
                <a:uLnTx/>
                <a:uFillTx/>
                <a:latin typeface="Calibri Light" panose="020F0302020204030204"/>
                <a:ea typeface="+mn-ea"/>
                <a:cs typeface="+mn-cs"/>
              </a:rPr>
              <a:t>(WHO, 1948)</a:t>
            </a:r>
          </a:p>
        </p:txBody>
      </p:sp>
      <p:pic>
        <p:nvPicPr>
          <p:cNvPr id="7" name="Platshållare för innehåll 6">
            <a:extLst>
              <a:ext uri="{FF2B5EF4-FFF2-40B4-BE49-F238E27FC236}">
                <a16:creationId xmlns:a16="http://schemas.microsoft.com/office/drawing/2014/main" id="{7F92E070-ED5E-C484-DDFF-4413AF6509A5}"/>
              </a:ext>
            </a:extLst>
          </p:cNvPr>
          <p:cNvPicPr>
            <a:picLocks noGrp="1" noChangeAspect="1"/>
          </p:cNvPicPr>
          <p:nvPr>
            <p:ph idx="1"/>
          </p:nvPr>
        </p:nvPicPr>
        <p:blipFill>
          <a:blip r:embed="rId3"/>
          <a:stretch>
            <a:fillRect/>
          </a:stretch>
        </p:blipFill>
        <p:spPr>
          <a:xfrm>
            <a:off x="6355532" y="1329802"/>
            <a:ext cx="5597861" cy="4198396"/>
          </a:xfrm>
          <a:prstGeom prst="rect">
            <a:avLst/>
          </a:prstGeom>
        </p:spPr>
      </p:pic>
    </p:spTree>
    <p:extLst>
      <p:ext uri="{BB962C8B-B14F-4D97-AF65-F5344CB8AC3E}">
        <p14:creationId xmlns:p14="http://schemas.microsoft.com/office/powerpoint/2010/main" val="2225055236"/>
      </p:ext>
    </p:extLst>
  </p:cSld>
  <p:clrMapOvr>
    <a:masterClrMapping/>
  </p:clrMapOvr>
  <mc:AlternateContent xmlns:mc="http://schemas.openxmlformats.org/markup-compatibility/2006" xmlns:p14="http://schemas.microsoft.com/office/powerpoint/2010/main">
    <mc:Choice Requires="p14">
      <p:transition spd="slow" p14:dur="2000" advTm="297599"/>
    </mc:Choice>
    <mc:Fallback xmlns="">
      <p:transition spd="slow" advTm="29759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43310152-12D9-435D-2D4A-1CED40C9EC31}"/>
              </a:ext>
            </a:extLst>
          </p:cNvPr>
          <p:cNvSpPr>
            <a:spLocks noGrp="1"/>
          </p:cNvSpPr>
          <p:nvPr>
            <p:ph type="title"/>
          </p:nvPr>
        </p:nvSpPr>
        <p:spPr>
          <a:xfrm>
            <a:off x="1371600" y="848979"/>
            <a:ext cx="9486901" cy="974648"/>
          </a:xfrm>
        </p:spPr>
        <p:txBody>
          <a:bodyPr anchor="b">
            <a:normAutofit/>
          </a:bodyPr>
          <a:lstStyle/>
          <a:p>
            <a:pPr marL="0" marR="0" lvl="0" indent="0" algn="ctr" defTabSz="914400" rtl="0" eaLnBrk="1" fontAlgn="auto" latinLnBrk="0" hangingPunct="1">
              <a:lnSpc>
                <a:spcPct val="100000"/>
              </a:lnSpc>
              <a:spcBef>
                <a:spcPts val="0"/>
              </a:spcBef>
              <a:spcAft>
                <a:spcPts val="0"/>
              </a:spcAft>
              <a:tabLst/>
              <a:defRPr/>
            </a:pPr>
            <a:r>
              <a:rPr kumimoji="0" lang="en-US" sz="2400" b="0" i="0" u="none" strike="noStrike" kern="1200" cap="none" spc="0" normalizeH="0" baseline="0" noProof="0" dirty="0">
                <a:ln>
                  <a:noFill/>
                </a:ln>
                <a:solidFill>
                  <a:prstClr val="black"/>
                </a:solidFill>
                <a:effectLst/>
                <a:uLnTx/>
                <a:uFillTx/>
                <a:latin typeface="Goudy Old Style" panose="02020502050305020303" pitchFamily="18" charset="0"/>
                <a:ea typeface="+mn-ea"/>
                <a:cs typeface="+mn-cs"/>
              </a:rPr>
              <a:t>WHAT IS </a:t>
            </a:r>
            <a:r>
              <a:rPr kumimoji="0" lang="en-US" sz="2400" b="0" i="1" u="none" strike="noStrike" kern="1200" cap="none" spc="0" normalizeH="0" baseline="0" noProof="0" dirty="0">
                <a:ln>
                  <a:noFill/>
                </a:ln>
                <a:solidFill>
                  <a:srgbClr val="70AD47">
                    <a:lumMod val="75000"/>
                  </a:srgbClr>
                </a:solidFill>
                <a:effectLst/>
                <a:uLnTx/>
                <a:uFillTx/>
                <a:latin typeface="Goudy Old Style" panose="02020502050305020303" pitchFamily="18" charset="0"/>
                <a:ea typeface="+mn-ea"/>
                <a:cs typeface="+mn-cs"/>
              </a:rPr>
              <a:t>HEALTH</a:t>
            </a:r>
            <a:r>
              <a:rPr kumimoji="0" lang="en-US" sz="2400" b="0" i="0" u="none" strike="noStrike" kern="1200" cap="none" spc="0" normalizeH="0" baseline="0" noProof="0" dirty="0">
                <a:ln>
                  <a:noFill/>
                </a:ln>
                <a:solidFill>
                  <a:prstClr val="black"/>
                </a:solidFill>
                <a:effectLst/>
                <a:uLnTx/>
                <a:uFillTx/>
                <a:latin typeface="Goudy Old Style" panose="02020502050305020303" pitchFamily="18" charset="0"/>
                <a:ea typeface="+mn-ea"/>
                <a:cs typeface="+mn-cs"/>
              </a:rPr>
              <a:t> AND HOW DO WE DEFINE IT?</a:t>
            </a:r>
            <a:br>
              <a:rPr kumimoji="0" lang="sv-SE" sz="2000" b="0" i="0" u="none" strike="noStrike" kern="1200" cap="none" spc="0" normalizeH="0" baseline="0" noProof="0" dirty="0">
                <a:ln>
                  <a:noFill/>
                </a:ln>
                <a:solidFill>
                  <a:srgbClr val="293737">
                    <a:lumMod val="75000"/>
                    <a:lumOff val="25000"/>
                  </a:srgbClr>
                </a:solidFill>
                <a:effectLst/>
                <a:uLnTx/>
                <a:uFillTx/>
                <a:latin typeface="Gill Sans MT"/>
                <a:ea typeface="+mn-ea"/>
                <a:cs typeface="+mn-cs"/>
              </a:rPr>
            </a:br>
            <a:endParaRPr lang="sv-SE" dirty="0"/>
          </a:p>
        </p:txBody>
      </p:sp>
      <p:sp>
        <p:nvSpPr>
          <p:cNvPr id="3" name="Platshållare för innehåll 2">
            <a:extLst>
              <a:ext uri="{FF2B5EF4-FFF2-40B4-BE49-F238E27FC236}">
                <a16:creationId xmlns:a16="http://schemas.microsoft.com/office/drawing/2014/main" id="{97BC9B62-1C9E-91E4-138E-7194A9F8CA88}"/>
              </a:ext>
            </a:extLst>
          </p:cNvPr>
          <p:cNvSpPr>
            <a:spLocks noGrp="1"/>
          </p:cNvSpPr>
          <p:nvPr>
            <p:ph idx="1"/>
          </p:nvPr>
        </p:nvSpPr>
        <p:spPr>
          <a:xfrm>
            <a:off x="1371600" y="1701209"/>
            <a:ext cx="9486901" cy="4045689"/>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4400" b="0" i="1" u="none" strike="noStrike" kern="1200" cap="none" spc="0" normalizeH="0" baseline="0" noProof="0" dirty="0">
              <a:ln>
                <a:noFill/>
              </a:ln>
              <a:solidFill>
                <a:prstClr val="black"/>
              </a:solidFill>
              <a:effectLst/>
              <a:uLnTx/>
              <a:uFillTx/>
              <a:latin typeface="Calibri Light" panose="020F03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4400" b="0" i="1" u="none" strike="noStrike" kern="1200" cap="none" spc="0" normalizeH="0" baseline="0" noProof="0" dirty="0">
              <a:ln>
                <a:noFill/>
              </a:ln>
              <a:solidFill>
                <a:prstClr val="black"/>
              </a:solidFill>
              <a:effectLst/>
              <a:uLnTx/>
              <a:uFillTx/>
              <a:latin typeface="Calibri Light" panose="020F03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endParaRPr>
          </a:p>
          <a:p>
            <a:pPr algn="ctr"/>
            <a:endParaRPr lang="sv-SE" dirty="0"/>
          </a:p>
        </p:txBody>
      </p:sp>
      <p:graphicFrame>
        <p:nvGraphicFramePr>
          <p:cNvPr id="4" name="Diagram 3">
            <a:extLst>
              <a:ext uri="{FF2B5EF4-FFF2-40B4-BE49-F238E27FC236}">
                <a16:creationId xmlns:a16="http://schemas.microsoft.com/office/drawing/2014/main" id="{59B432FC-1A13-B2AD-7A48-D63C543B5D73}"/>
              </a:ext>
            </a:extLst>
          </p:cNvPr>
          <p:cNvGraphicFramePr/>
          <p:nvPr/>
        </p:nvGraphicFramePr>
        <p:xfrm>
          <a:off x="2785877" y="1796552"/>
          <a:ext cx="6658344" cy="4153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ruta 4">
            <a:extLst>
              <a:ext uri="{FF2B5EF4-FFF2-40B4-BE49-F238E27FC236}">
                <a16:creationId xmlns:a16="http://schemas.microsoft.com/office/drawing/2014/main" id="{FB33071C-21AB-1304-F040-52575404234D}"/>
              </a:ext>
            </a:extLst>
          </p:cNvPr>
          <p:cNvSpPr txBox="1"/>
          <p:nvPr/>
        </p:nvSpPr>
        <p:spPr>
          <a:xfrm>
            <a:off x="7988593" y="3921170"/>
            <a:ext cx="3423090" cy="2159566"/>
          </a:xfrm>
          <a:prstGeom prst="rect">
            <a:avLst/>
          </a:prstGeom>
          <a:no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1000"/>
              </a:spcBef>
              <a:spcAft>
                <a:spcPts val="0"/>
              </a:spcAft>
              <a:buClrTx/>
              <a:buSzPct val="70000"/>
              <a:buFont typeface="Arial" panose="020B0604020202020204" pitchFamily="34" charset="0"/>
              <a:buNone/>
              <a:tabLst/>
              <a:defRPr/>
            </a:pPr>
            <a:r>
              <a:rPr kumimoji="0" lang="en-US" sz="1400" b="1" i="0" u="none" strike="noStrike" kern="1200" cap="none" spc="0" normalizeH="0" baseline="0" noProof="0" dirty="0">
                <a:ln>
                  <a:noFill/>
                </a:ln>
                <a:solidFill>
                  <a:srgbClr val="293737"/>
                </a:solidFill>
                <a:effectLst/>
                <a:uLnTx/>
                <a:uFillTx/>
                <a:latin typeface="Goudy Old Style"/>
                <a:ea typeface="+mn-ea"/>
                <a:cs typeface="+mn-cs"/>
              </a:rPr>
              <a:t>R</a:t>
            </a:r>
            <a:r>
              <a:rPr kumimoji="0" lang="en-US" sz="1400" b="0" i="0" u="none" strike="noStrike" kern="1200" cap="none" spc="0" normalizeH="0" baseline="0" noProof="0" dirty="0" err="1">
                <a:ln>
                  <a:noFill/>
                </a:ln>
                <a:solidFill>
                  <a:srgbClr val="293737"/>
                </a:solidFill>
                <a:effectLst/>
                <a:uLnTx/>
                <a:uFillTx/>
                <a:latin typeface="Goudy Old Style"/>
                <a:ea typeface="+mn-ea"/>
                <a:cs typeface="+mn-cs"/>
              </a:rPr>
              <a:t>efers</a:t>
            </a:r>
            <a:r>
              <a:rPr kumimoji="0" lang="en-US" sz="1400" b="0" i="0" u="none" strike="noStrike" kern="1200" cap="none" spc="0" normalizeH="0" baseline="0" noProof="0" dirty="0">
                <a:ln>
                  <a:noFill/>
                </a:ln>
                <a:solidFill>
                  <a:srgbClr val="293737"/>
                </a:solidFill>
                <a:effectLst/>
                <a:uLnTx/>
                <a:uFillTx/>
                <a:latin typeface="Goudy Old Style"/>
                <a:ea typeface="+mn-ea"/>
                <a:cs typeface="+mn-cs"/>
              </a:rPr>
              <a:t> to an individual's sense of purpose, values, and connection with something greater than themselves.</a:t>
            </a:r>
          </a:p>
          <a:p>
            <a:pPr marL="0" marR="0" lvl="0" indent="0" algn="l" defTabSz="914400" rtl="0" eaLnBrk="1" fontAlgn="auto" latinLnBrk="0" hangingPunct="1">
              <a:lnSpc>
                <a:spcPct val="100000"/>
              </a:lnSpc>
              <a:spcBef>
                <a:spcPts val="1000"/>
              </a:spcBef>
              <a:spcAft>
                <a:spcPts val="0"/>
              </a:spcAft>
              <a:buClrTx/>
              <a:buSzPct val="70000"/>
              <a:buFont typeface="Arial" panose="020B0604020202020204" pitchFamily="34" charset="0"/>
              <a:buNone/>
              <a:tabLst/>
              <a:defRPr/>
            </a:pPr>
            <a:r>
              <a:rPr kumimoji="0" lang="en-US" sz="1400" b="0" i="0" u="none" strike="noStrike" kern="1200" cap="none" spc="0" normalizeH="0" baseline="0" noProof="0" dirty="0">
                <a:ln>
                  <a:noFill/>
                </a:ln>
                <a:solidFill>
                  <a:srgbClr val="293737"/>
                </a:solidFill>
                <a:effectLst/>
                <a:uLnTx/>
                <a:uFillTx/>
                <a:latin typeface="Goudy Old Style"/>
                <a:ea typeface="+mn-ea"/>
                <a:cs typeface="+mn-cs"/>
              </a:rPr>
              <a:t>- It is not necessarily linked to religious beliefs but encompasses a broader understanding of meaning, values, and existential well-being. Spiritual health can involve practices such as meditation, reflection, self-discovery, and finding a sense of inner peace.</a:t>
            </a:r>
          </a:p>
        </p:txBody>
      </p:sp>
      <p:sp>
        <p:nvSpPr>
          <p:cNvPr id="6" name="textruta 5">
            <a:extLst>
              <a:ext uri="{FF2B5EF4-FFF2-40B4-BE49-F238E27FC236}">
                <a16:creationId xmlns:a16="http://schemas.microsoft.com/office/drawing/2014/main" id="{50DA65C5-E048-1A59-3418-E3972326C66A}"/>
              </a:ext>
            </a:extLst>
          </p:cNvPr>
          <p:cNvSpPr txBox="1"/>
          <p:nvPr/>
        </p:nvSpPr>
        <p:spPr>
          <a:xfrm>
            <a:off x="7989478" y="1469725"/>
            <a:ext cx="3421321" cy="2375009"/>
          </a:xfrm>
          <a:prstGeom prst="rect">
            <a:avLst/>
          </a:prstGeom>
          <a:no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1000"/>
              </a:spcBef>
              <a:spcAft>
                <a:spcPts val="0"/>
              </a:spcAft>
              <a:buClrTx/>
              <a:buSzPct val="70000"/>
              <a:buFont typeface="Arial" panose="020B0604020202020204" pitchFamily="34" charset="0"/>
              <a:buNone/>
              <a:tabLst/>
              <a:defRPr/>
            </a:pPr>
            <a:r>
              <a:rPr kumimoji="0" lang="en-US" sz="1400" b="0" i="0" u="none" strike="noStrike" kern="1200" cap="none" spc="0" normalizeH="0" baseline="0" noProof="0" dirty="0">
                <a:ln>
                  <a:noFill/>
                </a:ln>
                <a:solidFill>
                  <a:srgbClr val="293737"/>
                </a:solidFill>
                <a:effectLst/>
                <a:uLnTx/>
                <a:uFillTx/>
                <a:latin typeface="Goudy Old Style"/>
                <a:ea typeface="+mn-ea"/>
                <a:cs typeface="+mn-cs"/>
              </a:rPr>
              <a:t>Refers to a person's emotional, psychological, and cognitive well-being. </a:t>
            </a:r>
          </a:p>
          <a:p>
            <a:pPr marL="0" marR="0" lvl="0" indent="0" algn="l" defTabSz="914400" rtl="0" eaLnBrk="1" fontAlgn="auto" latinLnBrk="0" hangingPunct="1">
              <a:lnSpc>
                <a:spcPct val="100000"/>
              </a:lnSpc>
              <a:spcBef>
                <a:spcPts val="1000"/>
              </a:spcBef>
              <a:spcAft>
                <a:spcPts val="0"/>
              </a:spcAft>
              <a:buClrTx/>
              <a:buSzPct val="70000"/>
              <a:buFont typeface="Arial" panose="020B0604020202020204" pitchFamily="34" charset="0"/>
              <a:buNone/>
              <a:tabLst/>
              <a:defRPr/>
            </a:pPr>
            <a:r>
              <a:rPr kumimoji="0" lang="en-US" sz="1400" b="0" i="0" u="none" strike="noStrike" kern="1200" cap="none" spc="0" normalizeH="0" baseline="0" noProof="0" dirty="0">
                <a:ln>
                  <a:noFill/>
                </a:ln>
                <a:solidFill>
                  <a:srgbClr val="293737"/>
                </a:solidFill>
                <a:effectLst/>
                <a:uLnTx/>
                <a:uFillTx/>
                <a:latin typeface="Goudy Old Style"/>
                <a:ea typeface="+mn-ea"/>
                <a:cs typeface="+mn-cs"/>
              </a:rPr>
              <a:t>- It involves factors like emotional resilience, coping skills, self-esteem, and the ability to manage stress. Good mental health allows individuals to think clearly, handle life's challenges, and maintain healthy relationships. It also involves seeking support and treatment when experiencing mental health concerns or disorders.</a:t>
            </a:r>
          </a:p>
        </p:txBody>
      </p:sp>
      <p:sp>
        <p:nvSpPr>
          <p:cNvPr id="9" name="textruta 8">
            <a:extLst>
              <a:ext uri="{FF2B5EF4-FFF2-40B4-BE49-F238E27FC236}">
                <a16:creationId xmlns:a16="http://schemas.microsoft.com/office/drawing/2014/main" id="{5A200BFF-6B8F-EB0D-5008-8AEB576DD356}"/>
              </a:ext>
            </a:extLst>
          </p:cNvPr>
          <p:cNvSpPr txBox="1"/>
          <p:nvPr/>
        </p:nvSpPr>
        <p:spPr>
          <a:xfrm>
            <a:off x="738962" y="3921170"/>
            <a:ext cx="3465327" cy="2159566"/>
          </a:xfrm>
          <a:prstGeom prst="rect">
            <a:avLst/>
          </a:prstGeom>
          <a:no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1000"/>
              </a:spcBef>
              <a:spcAft>
                <a:spcPts val="0"/>
              </a:spcAft>
              <a:buClrTx/>
              <a:buSzPct val="70000"/>
              <a:buFont typeface="Arial" panose="020B0604020202020204" pitchFamily="34" charset="0"/>
              <a:buNone/>
              <a:tabLst/>
              <a:defRPr/>
            </a:pPr>
            <a:r>
              <a:rPr kumimoji="0" lang="en-US" sz="1400" b="0" i="0" u="none" strike="noStrike" kern="1200" cap="none" spc="0" normalizeH="0" baseline="0" noProof="0" dirty="0">
                <a:ln>
                  <a:noFill/>
                </a:ln>
                <a:solidFill>
                  <a:srgbClr val="293737"/>
                </a:solidFill>
                <a:effectLst/>
                <a:uLnTx/>
                <a:uFillTx/>
                <a:latin typeface="Goudy Old Style"/>
                <a:ea typeface="+mn-ea"/>
                <a:cs typeface="+mn-cs"/>
              </a:rPr>
              <a:t>Refers to quality of an individual's interactions and relationships with others. </a:t>
            </a:r>
          </a:p>
          <a:p>
            <a:pPr marL="0" marR="0" lvl="0" indent="0" algn="l" defTabSz="914400" rtl="0" eaLnBrk="1" fontAlgn="auto" latinLnBrk="0" hangingPunct="1">
              <a:lnSpc>
                <a:spcPct val="100000"/>
              </a:lnSpc>
              <a:spcBef>
                <a:spcPts val="1000"/>
              </a:spcBef>
              <a:spcAft>
                <a:spcPts val="0"/>
              </a:spcAft>
              <a:buClrTx/>
              <a:buSzPct val="70000"/>
              <a:buFont typeface="Arial" panose="020B0604020202020204" pitchFamily="34" charset="0"/>
              <a:buNone/>
              <a:tabLst/>
              <a:defRPr/>
            </a:pPr>
            <a:r>
              <a:rPr kumimoji="0" lang="en-US" sz="1400" b="0" i="0" u="none" strike="noStrike" kern="1200" cap="none" spc="0" normalizeH="0" baseline="0" noProof="0" dirty="0">
                <a:ln>
                  <a:noFill/>
                </a:ln>
                <a:solidFill>
                  <a:srgbClr val="293737"/>
                </a:solidFill>
                <a:effectLst/>
                <a:uLnTx/>
                <a:uFillTx/>
                <a:latin typeface="Goudy Old Style"/>
                <a:ea typeface="+mn-ea"/>
                <a:cs typeface="+mn-cs"/>
              </a:rPr>
              <a:t>- It involves having satisfying and supportive relationships, effective communication skills, and a sense of belonging within a community. Social health recognizes the importance of social connections, social support systems, and the ability to engage in meaningful social activities.</a:t>
            </a:r>
          </a:p>
        </p:txBody>
      </p:sp>
      <p:sp>
        <p:nvSpPr>
          <p:cNvPr id="11" name="textruta 10">
            <a:extLst>
              <a:ext uri="{FF2B5EF4-FFF2-40B4-BE49-F238E27FC236}">
                <a16:creationId xmlns:a16="http://schemas.microsoft.com/office/drawing/2014/main" id="{D73966CC-FEA2-D8EF-C9A0-4A54F0B6751E}"/>
              </a:ext>
            </a:extLst>
          </p:cNvPr>
          <p:cNvSpPr txBox="1"/>
          <p:nvPr/>
        </p:nvSpPr>
        <p:spPr>
          <a:xfrm>
            <a:off x="738963" y="1670141"/>
            <a:ext cx="3465327" cy="2159566"/>
          </a:xfrm>
          <a:prstGeom prst="rect">
            <a:avLst/>
          </a:prstGeom>
          <a:no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1000"/>
              </a:spcBef>
              <a:spcAft>
                <a:spcPts val="0"/>
              </a:spcAft>
              <a:buClrTx/>
              <a:buSzPct val="70000"/>
              <a:buFont typeface="Arial" panose="020B0604020202020204" pitchFamily="34" charset="0"/>
              <a:buNone/>
              <a:tabLst/>
              <a:defRPr/>
            </a:pPr>
            <a:r>
              <a:rPr kumimoji="0" lang="en-US" sz="1400" b="0" i="0" u="none" strike="noStrike" kern="1200" cap="none" spc="0" normalizeH="0" baseline="0" noProof="0" dirty="0">
                <a:ln>
                  <a:noFill/>
                </a:ln>
                <a:solidFill>
                  <a:srgbClr val="293737"/>
                </a:solidFill>
                <a:effectLst/>
                <a:uLnTx/>
                <a:uFillTx/>
                <a:latin typeface="Goudy Old Style"/>
                <a:ea typeface="+mn-ea"/>
                <a:cs typeface="+mn-cs"/>
              </a:rPr>
              <a:t>Refers to functioning and well-being of the body; body systems, organs, fitness levels, and the absence of illness or disease. </a:t>
            </a:r>
          </a:p>
          <a:p>
            <a:pPr marL="0" marR="0" lvl="0" indent="0" algn="l" defTabSz="914400" rtl="0" eaLnBrk="1" fontAlgn="auto" latinLnBrk="0" hangingPunct="1">
              <a:lnSpc>
                <a:spcPct val="100000"/>
              </a:lnSpc>
              <a:spcBef>
                <a:spcPts val="1000"/>
              </a:spcBef>
              <a:spcAft>
                <a:spcPts val="0"/>
              </a:spcAft>
              <a:buClrTx/>
              <a:buSzPct val="70000"/>
              <a:buFont typeface="Arial" panose="020B0604020202020204" pitchFamily="34" charset="0"/>
              <a:buNone/>
              <a:tabLst/>
              <a:defRPr/>
            </a:pPr>
            <a:r>
              <a:rPr kumimoji="0" lang="en-US" sz="1400" b="0" i="0" u="none" strike="noStrike" kern="1200" cap="none" spc="0" normalizeH="0" baseline="0" noProof="0" dirty="0">
                <a:ln>
                  <a:noFill/>
                </a:ln>
                <a:solidFill>
                  <a:srgbClr val="293737"/>
                </a:solidFill>
                <a:effectLst/>
                <a:uLnTx/>
                <a:uFillTx/>
                <a:latin typeface="Goudy Old Style"/>
                <a:ea typeface="+mn-ea"/>
                <a:cs typeface="+mn-cs"/>
              </a:rPr>
              <a:t>- It involves maintaining physical health involves adopting healthy lifestyle choices, including regular exercise, balanced nutrition, adequate sleep, and avoiding harmful habits such as smoking or excessive alcohol consumption.</a:t>
            </a:r>
          </a:p>
        </p:txBody>
      </p:sp>
    </p:spTree>
    <p:extLst>
      <p:ext uri="{BB962C8B-B14F-4D97-AF65-F5344CB8AC3E}">
        <p14:creationId xmlns:p14="http://schemas.microsoft.com/office/powerpoint/2010/main" val="4085830840"/>
      </p:ext>
    </p:extLst>
  </p:cSld>
  <p:clrMapOvr>
    <a:masterClrMapping/>
  </p:clrMapOvr>
  <mc:AlternateContent xmlns:mc="http://schemas.openxmlformats.org/markup-compatibility/2006" xmlns:p14="http://schemas.microsoft.com/office/powerpoint/2010/main">
    <mc:Choice Requires="p14">
      <p:transition spd="slow" p14:dur="2000" advTm="97697"/>
    </mc:Choice>
    <mc:Fallback xmlns="">
      <p:transition spd="slow" advTm="9769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xit" presetSubtype="0" fill="hold" grpId="1" nodeType="clickEffect">
                                  <p:stCondLst>
                                    <p:cond delay="0"/>
                                  </p:stCondLst>
                                  <p:childTnLst>
                                    <p:animEffect transition="out" filter="dissolve">
                                      <p:cBhvr>
                                        <p:cTn id="10" dur="500"/>
                                        <p:tgtEl>
                                          <p:spTgt spid="11"/>
                                        </p:tgtEl>
                                      </p:cBhvr>
                                    </p:animEffect>
                                    <p:set>
                                      <p:cBhvr>
                                        <p:cTn id="11" dur="1" fill="hold">
                                          <p:stCondLst>
                                            <p:cond delay="499"/>
                                          </p:stCondLst>
                                        </p:cTn>
                                        <p:tgtEl>
                                          <p:spTgt spid="11"/>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9" presetClass="exit" presetSubtype="0" fill="hold" grpId="1" nodeType="clickEffect">
                                  <p:stCondLst>
                                    <p:cond delay="0"/>
                                  </p:stCondLst>
                                  <p:childTnLst>
                                    <p:animEffect transition="out" filter="dissolve">
                                      <p:cBhvr>
                                        <p:cTn id="19" dur="500"/>
                                        <p:tgtEl>
                                          <p:spTgt spid="6"/>
                                        </p:tgtEl>
                                      </p:cBhvr>
                                    </p:animEffect>
                                    <p:set>
                                      <p:cBhvr>
                                        <p:cTn id="20" dur="1" fill="hold">
                                          <p:stCondLst>
                                            <p:cond delay="4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9" presetClass="exit" presetSubtype="0" fill="hold" grpId="1" nodeType="clickEffect">
                                  <p:stCondLst>
                                    <p:cond delay="0"/>
                                  </p:stCondLst>
                                  <p:childTnLst>
                                    <p:animEffect transition="out" filter="dissolve">
                                      <p:cBhvr>
                                        <p:cTn id="28" dur="500"/>
                                        <p:tgtEl>
                                          <p:spTgt spid="9"/>
                                        </p:tgtEl>
                                      </p:cBhvr>
                                    </p:animEffect>
                                    <p:set>
                                      <p:cBhvr>
                                        <p:cTn id="29" dur="1" fill="hold">
                                          <p:stCondLst>
                                            <p:cond delay="499"/>
                                          </p:stCondLst>
                                        </p:cTn>
                                        <p:tgtEl>
                                          <p:spTgt spid="9"/>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5"/>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9" presetClass="exit" presetSubtype="0" fill="hold" grpId="1" nodeType="clickEffect">
                                  <p:stCondLst>
                                    <p:cond delay="0"/>
                                  </p:stCondLst>
                                  <p:childTnLst>
                                    <p:animEffect transition="out" filter="dissolve">
                                      <p:cBhvr>
                                        <p:cTn id="37" dur="500"/>
                                        <p:tgtEl>
                                          <p:spTgt spid="5"/>
                                        </p:tgtEl>
                                      </p:cBhvr>
                                    </p:animEffect>
                                    <p:set>
                                      <p:cBhvr>
                                        <p:cTn id="38"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9" grpId="0" animBg="1"/>
      <p:bldP spid="9" grpId="1" animBg="1"/>
      <p:bldP spid="11" grpId="0" animBg="1"/>
      <p:bldP spid="11"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BFB2D26E-FBAE-45B8-B0F6-80E4ABDEC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23442A66-721F-4552-A3AD-3A2215F0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68" name="Rectangle 2067">
            <a:extLst>
              <a:ext uri="{FF2B5EF4-FFF2-40B4-BE49-F238E27FC236}">
                <a16:creationId xmlns:a16="http://schemas.microsoft.com/office/drawing/2014/main" id="{67EA5288-5BEB-4C44-949A-ED209FE21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ubrik 1">
            <a:extLst>
              <a:ext uri="{FF2B5EF4-FFF2-40B4-BE49-F238E27FC236}">
                <a16:creationId xmlns:a16="http://schemas.microsoft.com/office/drawing/2014/main" id="{E6A20806-B56E-43E5-C9CF-AE70E281C9E1}"/>
              </a:ext>
            </a:extLst>
          </p:cNvPr>
          <p:cNvSpPr>
            <a:spLocks noGrp="1"/>
          </p:cNvSpPr>
          <p:nvPr>
            <p:ph type="title"/>
          </p:nvPr>
        </p:nvSpPr>
        <p:spPr>
          <a:xfrm>
            <a:off x="1371599" y="1223889"/>
            <a:ext cx="2705101" cy="2508139"/>
          </a:xfrm>
        </p:spPr>
        <p:txBody>
          <a:bodyPr vert="horz" lIns="91440" tIns="45720" rIns="91440" bIns="45720" rtlCol="0" anchor="b">
            <a:normAutofit/>
          </a:bodyPr>
          <a:lstStyle/>
          <a:p>
            <a:pPr algn="ctr"/>
            <a:br>
              <a:rPr lang="en-US" kern="1200" cap="all" spc="300" baseline="0" dirty="0">
                <a:solidFill>
                  <a:schemeClr val="tx2"/>
                </a:solidFill>
                <a:latin typeface="+mj-lt"/>
                <a:ea typeface="+mj-ea"/>
                <a:cs typeface="+mj-cs"/>
              </a:rPr>
            </a:br>
            <a:r>
              <a:rPr lang="en-US" kern="1200" cap="all" spc="300" baseline="0" dirty="0">
                <a:solidFill>
                  <a:schemeClr val="tx2"/>
                </a:solidFill>
                <a:latin typeface="+mj-lt"/>
                <a:ea typeface="+mj-ea"/>
                <a:cs typeface="+mj-cs"/>
              </a:rPr>
              <a:t>WHAT is person-centered care?</a:t>
            </a:r>
          </a:p>
        </p:txBody>
      </p:sp>
      <p:pic>
        <p:nvPicPr>
          <p:cNvPr id="6" name="Bildobjekt 5">
            <a:extLst>
              <a:ext uri="{FF2B5EF4-FFF2-40B4-BE49-F238E27FC236}">
                <a16:creationId xmlns:a16="http://schemas.microsoft.com/office/drawing/2014/main" id="{8A8A4507-15A9-F453-6183-D7D3C693A0F9}"/>
              </a:ext>
            </a:extLst>
          </p:cNvPr>
          <p:cNvPicPr>
            <a:picLocks noChangeAspect="1"/>
          </p:cNvPicPr>
          <p:nvPr/>
        </p:nvPicPr>
        <p:blipFill rotWithShape="1">
          <a:blip r:embed="rId3"/>
          <a:srcRect t="7079" b="17079"/>
          <a:stretch/>
        </p:blipFill>
        <p:spPr>
          <a:xfrm>
            <a:off x="5410200" y="10"/>
            <a:ext cx="6781800" cy="6857990"/>
          </a:xfrm>
          <a:prstGeom prst="rect">
            <a:avLst/>
          </a:prstGeom>
        </p:spPr>
      </p:pic>
    </p:spTree>
    <p:extLst>
      <p:ext uri="{BB962C8B-B14F-4D97-AF65-F5344CB8AC3E}">
        <p14:creationId xmlns:p14="http://schemas.microsoft.com/office/powerpoint/2010/main" val="885669393"/>
      </p:ext>
    </p:extLst>
  </p:cSld>
  <p:clrMapOvr>
    <a:masterClrMapping/>
  </p:clrMapOvr>
  <mc:AlternateContent xmlns:mc="http://schemas.openxmlformats.org/markup-compatibility/2006" xmlns:p14="http://schemas.microsoft.com/office/powerpoint/2010/main">
    <mc:Choice Requires="p14">
      <p:transition spd="slow" p14:dur="2000" advTm="17755"/>
    </mc:Choice>
    <mc:Fallback xmlns="">
      <p:transition spd="slow" advTm="17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43310152-12D9-435D-2D4A-1CED40C9EC31}"/>
              </a:ext>
            </a:extLst>
          </p:cNvPr>
          <p:cNvSpPr>
            <a:spLocks noGrp="1"/>
          </p:cNvSpPr>
          <p:nvPr>
            <p:ph type="title"/>
          </p:nvPr>
        </p:nvSpPr>
        <p:spPr>
          <a:xfrm>
            <a:off x="1371599" y="1010096"/>
            <a:ext cx="9486901" cy="1358601"/>
          </a:xfrm>
        </p:spPr>
        <p:txBody>
          <a:bodyPr anchor="b">
            <a:normAutofit fontScale="90000"/>
          </a:bodyPr>
          <a:lstStyle/>
          <a:p>
            <a:pPr algn="ctr"/>
            <a:r>
              <a:rPr lang="sv-SE" sz="3200" dirty="0"/>
              <a:t>The </a:t>
            </a:r>
            <a:r>
              <a:rPr lang="sv-SE" sz="3200" dirty="0" err="1"/>
              <a:t>concept</a:t>
            </a:r>
            <a:r>
              <a:rPr lang="sv-SE" sz="3200" dirty="0"/>
              <a:t> </a:t>
            </a:r>
            <a:r>
              <a:rPr lang="sv-SE" sz="3200" dirty="0" err="1"/>
              <a:t>of</a:t>
            </a:r>
            <a:r>
              <a:rPr lang="sv-SE" sz="3200" dirty="0"/>
              <a:t> person-</a:t>
            </a:r>
            <a:r>
              <a:rPr lang="sv-SE" sz="3200" dirty="0" err="1"/>
              <a:t>centered</a:t>
            </a:r>
            <a:r>
              <a:rPr lang="sv-SE" sz="3200" dirty="0"/>
              <a:t> </a:t>
            </a:r>
            <a:r>
              <a:rPr lang="sv-SE" sz="3200" dirty="0" err="1"/>
              <a:t>care</a:t>
            </a:r>
            <a:r>
              <a:rPr lang="sv-SE" sz="3200" dirty="0"/>
              <a:t> </a:t>
            </a:r>
            <a:r>
              <a:rPr lang="sv-SE" sz="3200" dirty="0" err="1"/>
              <a:t>was</a:t>
            </a:r>
            <a:r>
              <a:rPr lang="sv-SE" sz="3200" dirty="0"/>
              <a:t> </a:t>
            </a:r>
            <a:r>
              <a:rPr lang="sv-SE" sz="3200" dirty="0" err="1"/>
              <a:t>developed</a:t>
            </a:r>
            <a:r>
              <a:rPr lang="sv-SE" sz="3200" dirty="0"/>
              <a:t> by professor Tom </a:t>
            </a:r>
            <a:r>
              <a:rPr lang="sv-SE" sz="3200" dirty="0" err="1"/>
              <a:t>Kitwood</a:t>
            </a:r>
            <a:endParaRPr lang="sv-SE" dirty="0"/>
          </a:p>
        </p:txBody>
      </p:sp>
      <p:sp>
        <p:nvSpPr>
          <p:cNvPr id="3" name="Platshållare för innehåll 2">
            <a:extLst>
              <a:ext uri="{FF2B5EF4-FFF2-40B4-BE49-F238E27FC236}">
                <a16:creationId xmlns:a16="http://schemas.microsoft.com/office/drawing/2014/main" id="{97BC9B62-1C9E-91E4-138E-7194A9F8CA88}"/>
              </a:ext>
            </a:extLst>
          </p:cNvPr>
          <p:cNvSpPr>
            <a:spLocks noGrp="1"/>
          </p:cNvSpPr>
          <p:nvPr>
            <p:ph idx="1"/>
          </p:nvPr>
        </p:nvSpPr>
        <p:spPr>
          <a:xfrm>
            <a:off x="1371600" y="2793999"/>
            <a:ext cx="9486901" cy="2952899"/>
          </a:xfrm>
        </p:spPr>
        <p:txBody>
          <a:bodyPr>
            <a:normAutofit/>
          </a:bodyPr>
          <a:lstStyle/>
          <a:p>
            <a:pPr marL="0" indent="0" algn="ctr">
              <a:buNone/>
            </a:pPr>
            <a:r>
              <a:rPr kumimoji="0" lang="sv-SE" sz="3200" b="0" i="1" u="none" strike="noStrike" kern="1200" cap="all" spc="300" normalizeH="0" baseline="0" noProof="0" dirty="0">
                <a:ln>
                  <a:noFill/>
                </a:ln>
                <a:solidFill>
                  <a:prstClr val="black"/>
                </a:solidFill>
                <a:effectLst/>
                <a:uLnTx/>
                <a:uFillTx/>
                <a:latin typeface="Goudy Old Style"/>
                <a:ea typeface="+mj-ea"/>
                <a:cs typeface="+mj-cs"/>
              </a:rPr>
              <a:t>”</a:t>
            </a:r>
            <a:r>
              <a:rPr kumimoji="0" lang="sv-SE" sz="3200" b="0" i="1" u="none" strike="noStrike" kern="1200" cap="all" spc="300" normalizeH="0" baseline="0" noProof="0" dirty="0">
                <a:ln>
                  <a:noFill/>
                </a:ln>
                <a:solidFill>
                  <a:srgbClr val="EEF2F0">
                    <a:lumMod val="50000"/>
                  </a:srgbClr>
                </a:solidFill>
                <a:effectLst/>
                <a:uLnTx/>
                <a:uFillTx/>
                <a:latin typeface="Goudy Old Style"/>
                <a:ea typeface="+mj-ea"/>
                <a:cs typeface="+mj-cs"/>
              </a:rPr>
              <a:t>The person </a:t>
            </a:r>
            <a:r>
              <a:rPr kumimoji="0" lang="sv-SE" sz="3200" b="0" i="1" u="none" strike="noStrike" kern="1200" cap="all" spc="300" normalizeH="0" baseline="0" noProof="0" dirty="0" err="1">
                <a:ln>
                  <a:noFill/>
                </a:ln>
                <a:solidFill>
                  <a:srgbClr val="EEF2F0">
                    <a:lumMod val="50000"/>
                  </a:srgbClr>
                </a:solidFill>
                <a:effectLst/>
                <a:uLnTx/>
                <a:uFillTx/>
                <a:latin typeface="Goudy Old Style"/>
                <a:ea typeface="+mj-ea"/>
                <a:cs typeface="+mj-cs"/>
              </a:rPr>
              <a:t>always</a:t>
            </a:r>
            <a:r>
              <a:rPr kumimoji="0" lang="sv-SE" sz="3200" b="0" i="1" u="none" strike="noStrike" kern="1200" cap="all" spc="300" normalizeH="0" baseline="0" noProof="0" dirty="0">
                <a:ln>
                  <a:noFill/>
                </a:ln>
                <a:solidFill>
                  <a:srgbClr val="EEF2F0">
                    <a:lumMod val="50000"/>
                  </a:srgbClr>
                </a:solidFill>
                <a:effectLst/>
                <a:uLnTx/>
                <a:uFillTx/>
                <a:latin typeface="Goudy Old Style"/>
                <a:ea typeface="+mj-ea"/>
                <a:cs typeface="+mj-cs"/>
              </a:rPr>
              <a:t> </a:t>
            </a:r>
            <a:r>
              <a:rPr kumimoji="0" lang="sv-SE" sz="3200" b="0" i="1" u="none" strike="noStrike" kern="1200" cap="all" spc="300" normalizeH="0" baseline="0" noProof="0" dirty="0" err="1">
                <a:ln>
                  <a:noFill/>
                </a:ln>
                <a:solidFill>
                  <a:srgbClr val="EEF2F0">
                    <a:lumMod val="50000"/>
                  </a:srgbClr>
                </a:solidFill>
                <a:effectLst/>
                <a:uLnTx/>
                <a:uFillTx/>
                <a:latin typeface="Goudy Old Style"/>
                <a:ea typeface="+mj-ea"/>
                <a:cs typeface="+mj-cs"/>
              </a:rPr>
              <a:t>comes</a:t>
            </a:r>
            <a:r>
              <a:rPr kumimoji="0" lang="sv-SE" sz="3200" b="0" i="1" u="none" strike="noStrike" kern="1200" cap="all" spc="300" normalizeH="0" baseline="0" noProof="0" dirty="0">
                <a:ln>
                  <a:noFill/>
                </a:ln>
                <a:solidFill>
                  <a:srgbClr val="EEF2F0">
                    <a:lumMod val="50000"/>
                  </a:srgbClr>
                </a:solidFill>
                <a:effectLst/>
                <a:uLnTx/>
                <a:uFillTx/>
                <a:latin typeface="Goudy Old Style"/>
                <a:ea typeface="+mj-ea"/>
                <a:cs typeface="+mj-cs"/>
              </a:rPr>
              <a:t> </a:t>
            </a:r>
            <a:r>
              <a:rPr kumimoji="0" lang="sv-SE" sz="3200" b="0" i="1" u="none" strike="noStrike" kern="1200" cap="all" spc="300" normalizeH="0" baseline="0" noProof="0" dirty="0" err="1">
                <a:ln>
                  <a:noFill/>
                </a:ln>
                <a:solidFill>
                  <a:srgbClr val="EEF2F0">
                    <a:lumMod val="50000"/>
                  </a:srgbClr>
                </a:solidFill>
                <a:effectLst/>
                <a:uLnTx/>
                <a:uFillTx/>
                <a:latin typeface="Goudy Old Style"/>
                <a:ea typeface="+mj-ea"/>
                <a:cs typeface="+mj-cs"/>
              </a:rPr>
              <a:t>first</a:t>
            </a:r>
            <a:r>
              <a:rPr kumimoji="0" lang="sv-SE" sz="3200" b="0" i="0" u="none" strike="noStrike" kern="1200" cap="all" spc="300" normalizeH="0" baseline="0" noProof="0" dirty="0">
                <a:ln>
                  <a:noFill/>
                </a:ln>
                <a:solidFill>
                  <a:srgbClr val="293737"/>
                </a:solidFill>
                <a:effectLst/>
                <a:uLnTx/>
                <a:uFillTx/>
                <a:latin typeface="Goudy Old Style"/>
                <a:ea typeface="+mj-ea"/>
                <a:cs typeface="+mj-cs"/>
              </a:rPr>
              <a:t>”</a:t>
            </a:r>
          </a:p>
          <a:p>
            <a:pPr marL="0" indent="0" algn="ctr">
              <a:buNone/>
            </a:pPr>
            <a:endParaRPr lang="sv-SE" sz="2400" dirty="0">
              <a:latin typeface="+mj-lt"/>
            </a:endParaRPr>
          </a:p>
          <a:p>
            <a:pPr marL="0" indent="0" algn="ctr">
              <a:buNone/>
            </a:pPr>
            <a:r>
              <a:rPr lang="sv-SE" sz="2400" dirty="0">
                <a:latin typeface="+mj-lt"/>
              </a:rPr>
              <a:t>A person-</a:t>
            </a:r>
            <a:r>
              <a:rPr lang="sv-SE" sz="2400" dirty="0" err="1">
                <a:latin typeface="+mj-lt"/>
              </a:rPr>
              <a:t>centered</a:t>
            </a:r>
            <a:r>
              <a:rPr lang="sv-SE" sz="2400" dirty="0">
                <a:latin typeface="+mj-lt"/>
              </a:rPr>
              <a:t> approach to </a:t>
            </a:r>
            <a:r>
              <a:rPr lang="sv-SE" sz="2400" dirty="0" err="1">
                <a:latin typeface="+mj-lt"/>
              </a:rPr>
              <a:t>care</a:t>
            </a:r>
            <a:r>
              <a:rPr lang="sv-SE" sz="2400" dirty="0">
                <a:latin typeface="+mj-lt"/>
              </a:rPr>
              <a:t> </a:t>
            </a:r>
            <a:r>
              <a:rPr lang="sv-SE" sz="2400" dirty="0" err="1">
                <a:latin typeface="+mj-lt"/>
              </a:rPr>
              <a:t>involves</a:t>
            </a:r>
            <a:r>
              <a:rPr lang="sv-SE" sz="2400" dirty="0">
                <a:latin typeface="+mj-lt"/>
              </a:rPr>
              <a:t> </a:t>
            </a:r>
            <a:r>
              <a:rPr lang="sv-SE" sz="2400" dirty="0" err="1">
                <a:latin typeface="+mj-lt"/>
              </a:rPr>
              <a:t>placing</a:t>
            </a:r>
            <a:r>
              <a:rPr lang="sv-SE" sz="2400" dirty="0">
                <a:latin typeface="+mj-lt"/>
              </a:rPr>
              <a:t> the person </a:t>
            </a:r>
            <a:r>
              <a:rPr lang="sv-SE" sz="2400" dirty="0" err="1">
                <a:latin typeface="+mj-lt"/>
              </a:rPr>
              <a:t>living</a:t>
            </a:r>
            <a:r>
              <a:rPr lang="sv-SE" sz="2400" dirty="0">
                <a:latin typeface="+mj-lt"/>
              </a:rPr>
              <a:t> (</a:t>
            </a:r>
            <a:r>
              <a:rPr lang="sv-SE" sz="2400" dirty="0" err="1">
                <a:latin typeface="+mj-lt"/>
              </a:rPr>
              <a:t>with</a:t>
            </a:r>
            <a:r>
              <a:rPr lang="sv-SE" sz="2400" dirty="0">
                <a:latin typeface="+mj-lt"/>
              </a:rPr>
              <a:t> </a:t>
            </a:r>
            <a:r>
              <a:rPr lang="sv-SE" sz="2400" dirty="0" err="1">
                <a:latin typeface="+mj-lt"/>
              </a:rPr>
              <a:t>dementia</a:t>
            </a:r>
            <a:r>
              <a:rPr lang="sv-SE" sz="2400" dirty="0">
                <a:latin typeface="+mj-lt"/>
              </a:rPr>
              <a:t>) at the </a:t>
            </a:r>
            <a:r>
              <a:rPr lang="sv-SE" sz="2400" dirty="0" err="1">
                <a:latin typeface="+mj-lt"/>
              </a:rPr>
              <a:t>centre</a:t>
            </a:r>
            <a:r>
              <a:rPr lang="sv-SE" sz="2400" dirty="0">
                <a:latin typeface="+mj-lt"/>
              </a:rPr>
              <a:t> of planning and decision-</a:t>
            </a:r>
            <a:r>
              <a:rPr lang="sv-SE" sz="2400" dirty="0" err="1">
                <a:latin typeface="+mj-lt"/>
              </a:rPr>
              <a:t>making</a:t>
            </a:r>
            <a:r>
              <a:rPr lang="sv-SE" sz="2400" dirty="0">
                <a:latin typeface="+mj-lt"/>
              </a:rPr>
              <a:t>; </a:t>
            </a:r>
            <a:r>
              <a:rPr lang="sv-SE" sz="2400" dirty="0" err="1">
                <a:latin typeface="+mj-lt"/>
              </a:rPr>
              <a:t>being</a:t>
            </a:r>
            <a:r>
              <a:rPr lang="sv-SE" sz="2400" dirty="0">
                <a:latin typeface="+mj-lt"/>
              </a:rPr>
              <a:t> </a:t>
            </a:r>
            <a:r>
              <a:rPr lang="sv-SE" sz="2400" dirty="0" err="1">
                <a:latin typeface="+mj-lt"/>
              </a:rPr>
              <a:t>respectful</a:t>
            </a:r>
            <a:r>
              <a:rPr lang="sv-SE" sz="2400" dirty="0">
                <a:latin typeface="+mj-lt"/>
              </a:rPr>
              <a:t> of </a:t>
            </a:r>
            <a:r>
              <a:rPr lang="sv-SE" sz="2400" dirty="0" err="1">
                <a:latin typeface="+mj-lt"/>
              </a:rPr>
              <a:t>individual</a:t>
            </a:r>
            <a:r>
              <a:rPr lang="sv-SE" sz="2400" dirty="0">
                <a:latin typeface="+mj-lt"/>
              </a:rPr>
              <a:t> </a:t>
            </a:r>
            <a:r>
              <a:rPr lang="sv-SE" sz="2400" dirty="0" err="1">
                <a:latin typeface="+mj-lt"/>
              </a:rPr>
              <a:t>beliefs</a:t>
            </a:r>
            <a:r>
              <a:rPr lang="sv-SE" sz="2400" dirty="0">
                <a:latin typeface="+mj-lt"/>
              </a:rPr>
              <a:t> and </a:t>
            </a:r>
            <a:r>
              <a:rPr lang="sv-SE" sz="2400" dirty="0" err="1">
                <a:latin typeface="+mj-lt"/>
              </a:rPr>
              <a:t>values</a:t>
            </a:r>
            <a:r>
              <a:rPr lang="sv-SE" sz="2400" dirty="0">
                <a:latin typeface="+mj-lt"/>
              </a:rPr>
              <a:t>; not </a:t>
            </a:r>
            <a:r>
              <a:rPr lang="sv-SE" sz="2400" dirty="0" err="1">
                <a:latin typeface="+mj-lt"/>
              </a:rPr>
              <a:t>making</a:t>
            </a:r>
            <a:r>
              <a:rPr lang="sv-SE" sz="2400" dirty="0">
                <a:latin typeface="+mj-lt"/>
              </a:rPr>
              <a:t> </a:t>
            </a:r>
            <a:r>
              <a:rPr lang="sv-SE" sz="2400" dirty="0" err="1">
                <a:latin typeface="+mj-lt"/>
              </a:rPr>
              <a:t>assumptions</a:t>
            </a:r>
            <a:r>
              <a:rPr lang="sv-SE" sz="2400" dirty="0">
                <a:latin typeface="+mj-lt"/>
              </a:rPr>
              <a:t> about a person </a:t>
            </a:r>
            <a:r>
              <a:rPr lang="sv-SE" sz="2400" dirty="0" err="1">
                <a:latin typeface="+mj-lt"/>
              </a:rPr>
              <a:t>before</a:t>
            </a:r>
            <a:r>
              <a:rPr lang="sv-SE" sz="2400" dirty="0">
                <a:latin typeface="+mj-lt"/>
              </a:rPr>
              <a:t> </a:t>
            </a:r>
            <a:r>
              <a:rPr lang="sv-SE" sz="2400" dirty="0" err="1">
                <a:latin typeface="+mj-lt"/>
              </a:rPr>
              <a:t>understanding</a:t>
            </a:r>
            <a:r>
              <a:rPr lang="sv-SE" sz="2400" dirty="0">
                <a:latin typeface="+mj-lt"/>
              </a:rPr>
              <a:t> </a:t>
            </a:r>
            <a:r>
              <a:rPr lang="sv-SE" sz="2400" dirty="0" err="1">
                <a:latin typeface="+mj-lt"/>
              </a:rPr>
              <a:t>thier</a:t>
            </a:r>
            <a:r>
              <a:rPr lang="sv-SE" sz="2400" dirty="0">
                <a:latin typeface="+mj-lt"/>
              </a:rPr>
              <a:t> </a:t>
            </a:r>
            <a:r>
              <a:rPr lang="sv-SE" sz="2400" dirty="0" err="1">
                <a:latin typeface="+mj-lt"/>
              </a:rPr>
              <a:t>life</a:t>
            </a:r>
            <a:r>
              <a:rPr lang="sv-SE" sz="2400" dirty="0">
                <a:latin typeface="+mj-lt"/>
              </a:rPr>
              <a:t> </a:t>
            </a:r>
            <a:r>
              <a:rPr lang="sv-SE" sz="2400" dirty="0" err="1">
                <a:latin typeface="+mj-lt"/>
              </a:rPr>
              <a:t>context</a:t>
            </a:r>
            <a:r>
              <a:rPr lang="sv-SE" sz="2400" dirty="0">
                <a:latin typeface="+mj-lt"/>
              </a:rPr>
              <a:t> and </a:t>
            </a:r>
            <a:r>
              <a:rPr lang="sv-SE" sz="2400" dirty="0" err="1">
                <a:latin typeface="+mj-lt"/>
              </a:rPr>
              <a:t>what</a:t>
            </a:r>
            <a:r>
              <a:rPr lang="sv-SE" sz="2400" dirty="0">
                <a:latin typeface="+mj-lt"/>
              </a:rPr>
              <a:t> is </a:t>
            </a:r>
            <a:r>
              <a:rPr lang="sv-SE" sz="2400" dirty="0" err="1">
                <a:latin typeface="+mj-lt"/>
              </a:rPr>
              <a:t>important</a:t>
            </a:r>
            <a:r>
              <a:rPr lang="sv-SE" sz="2400" dirty="0">
                <a:latin typeface="+mj-lt"/>
              </a:rPr>
              <a:t> to </a:t>
            </a:r>
            <a:r>
              <a:rPr lang="sv-SE" sz="2400" dirty="0" err="1">
                <a:latin typeface="+mj-lt"/>
              </a:rPr>
              <a:t>them</a:t>
            </a:r>
            <a:r>
              <a:rPr lang="sv-SE" sz="2400" dirty="0">
                <a:latin typeface="+mj-lt"/>
              </a:rPr>
              <a:t>.  </a:t>
            </a:r>
          </a:p>
          <a:p>
            <a:pPr algn="ctr"/>
            <a:endParaRPr lang="sv-SE" dirty="0"/>
          </a:p>
        </p:txBody>
      </p:sp>
    </p:spTree>
    <p:extLst>
      <p:ext uri="{BB962C8B-B14F-4D97-AF65-F5344CB8AC3E}">
        <p14:creationId xmlns:p14="http://schemas.microsoft.com/office/powerpoint/2010/main" val="3208684505"/>
      </p:ext>
    </p:extLst>
  </p:cSld>
  <p:clrMapOvr>
    <a:masterClrMapping/>
  </p:clrMapOvr>
  <mc:AlternateContent xmlns:mc="http://schemas.openxmlformats.org/markup-compatibility/2006" xmlns:p14="http://schemas.microsoft.com/office/powerpoint/2010/main">
    <mc:Choice Requires="p14">
      <p:transition spd="slow" p14:dur="2000" advTm="97697"/>
    </mc:Choice>
    <mc:Fallback xmlns="">
      <p:transition spd="slow" advTm="9769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BD1C247-1E5B-4399-87F8-31C532F0A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4" name="Rectangle 33">
            <a:extLst>
              <a:ext uri="{FF2B5EF4-FFF2-40B4-BE49-F238E27FC236}">
                <a16:creationId xmlns:a16="http://schemas.microsoft.com/office/drawing/2014/main" id="{D3F0F311-CB15-4C1D-937F-8DBB429D8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36" name="Rectangle 35">
            <a:extLst>
              <a:ext uri="{FF2B5EF4-FFF2-40B4-BE49-F238E27FC236}">
                <a16:creationId xmlns:a16="http://schemas.microsoft.com/office/drawing/2014/main" id="{E6F70DE8-A2A4-4336-A602-73036FED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B55C061C-7BF7-55B4-3502-08703D7E1153}"/>
              </a:ext>
            </a:extLst>
          </p:cNvPr>
          <p:cNvSpPr>
            <a:spLocks noGrp="1"/>
          </p:cNvSpPr>
          <p:nvPr>
            <p:ph type="title"/>
          </p:nvPr>
        </p:nvSpPr>
        <p:spPr>
          <a:xfrm>
            <a:off x="685800" y="1893346"/>
            <a:ext cx="4724400" cy="2757311"/>
          </a:xfrm>
        </p:spPr>
        <p:txBody>
          <a:bodyPr anchor="ctr">
            <a:normAutofit fontScale="90000"/>
          </a:bodyPr>
          <a:lstStyle/>
          <a:p>
            <a:pPr algn="ctr"/>
            <a:r>
              <a:rPr lang="en-GB" sz="2800" dirty="0">
                <a:effectLst/>
                <a:ea typeface="Calibri" panose="020F0502020204030204" pitchFamily="34" charset="0"/>
                <a:cs typeface="Times New Roman" panose="02020603050405020304" pitchFamily="18" charset="0"/>
              </a:rPr>
              <a:t>from system-oriented to person-centred</a:t>
            </a:r>
            <a:br>
              <a:rPr lang="en-US" sz="2400" i="1" cap="none" dirty="0"/>
            </a:br>
            <a:br>
              <a:rPr lang="en-US" sz="2400" i="1" cap="none" dirty="0"/>
            </a:br>
            <a:r>
              <a:rPr lang="en-US" sz="2400" i="1" cap="none" dirty="0"/>
              <a:t>“A future in which all people have access to health services that are provided in a way that responds to their life course needs and preferences, are coordinated across the continuum of care and are safe, effective, timely and of acceptable quality.”</a:t>
            </a:r>
            <a:br>
              <a:rPr lang="en-US" sz="2400" cap="none" dirty="0"/>
            </a:br>
            <a:br>
              <a:rPr lang="en-US" sz="2400" cap="none" dirty="0"/>
            </a:br>
            <a:br>
              <a:rPr lang="en-US" sz="2400" cap="none" dirty="0"/>
            </a:br>
            <a:r>
              <a:rPr lang="en-US" sz="1800" cap="none" dirty="0"/>
              <a:t>WHO (2015) Global strategy on integrated people-centered health services 2016-2026</a:t>
            </a:r>
            <a:endParaRPr lang="sv-SE" sz="2400" cap="none" dirty="0"/>
          </a:p>
        </p:txBody>
      </p:sp>
      <p:sp>
        <p:nvSpPr>
          <p:cNvPr id="38" name="Rectangle 37">
            <a:extLst>
              <a:ext uri="{FF2B5EF4-FFF2-40B4-BE49-F238E27FC236}">
                <a16:creationId xmlns:a16="http://schemas.microsoft.com/office/drawing/2014/main" id="{0BC37474-18AF-4624-880A-2ACF6A650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pic>
        <p:nvPicPr>
          <p:cNvPr id="4" name="Platshållare för innehåll 3" descr="En bild som visar mark, utomhus, betong, cement&#10;&#10;Automatiskt genererad beskrivning">
            <a:extLst>
              <a:ext uri="{FF2B5EF4-FFF2-40B4-BE49-F238E27FC236}">
                <a16:creationId xmlns:a16="http://schemas.microsoft.com/office/drawing/2014/main" id="{A7F36F5F-3A76-6365-104D-A3F4182114F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81800" y="194598"/>
            <a:ext cx="4851599" cy="6468799"/>
          </a:xfrm>
        </p:spPr>
      </p:pic>
    </p:spTree>
    <p:extLst>
      <p:ext uri="{BB962C8B-B14F-4D97-AF65-F5344CB8AC3E}">
        <p14:creationId xmlns:p14="http://schemas.microsoft.com/office/powerpoint/2010/main" val="1157034590"/>
      </p:ext>
    </p:extLst>
  </p:cSld>
  <p:clrMapOvr>
    <a:masterClrMapping/>
  </p:clrMapOvr>
  <mc:AlternateContent xmlns:mc="http://schemas.openxmlformats.org/markup-compatibility/2006" xmlns:p14="http://schemas.microsoft.com/office/powerpoint/2010/main">
    <mc:Choice Requires="p14">
      <p:transition spd="slow" p14:dur="2000" advTm="61155"/>
    </mc:Choice>
    <mc:Fallback xmlns="">
      <p:transition spd="slow" advTm="6115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BD1C247-1E5B-4399-87F8-31C532F0A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4" name="Rectangle 33">
            <a:extLst>
              <a:ext uri="{FF2B5EF4-FFF2-40B4-BE49-F238E27FC236}">
                <a16:creationId xmlns:a16="http://schemas.microsoft.com/office/drawing/2014/main" id="{D3F0F311-CB15-4C1D-937F-8DBB429D8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36" name="Rectangle 35">
            <a:extLst>
              <a:ext uri="{FF2B5EF4-FFF2-40B4-BE49-F238E27FC236}">
                <a16:creationId xmlns:a16="http://schemas.microsoft.com/office/drawing/2014/main" id="{E6F70DE8-A2A4-4336-A602-73036FED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B55C061C-7BF7-55B4-3502-08703D7E1153}"/>
              </a:ext>
            </a:extLst>
          </p:cNvPr>
          <p:cNvSpPr>
            <a:spLocks noGrp="1"/>
          </p:cNvSpPr>
          <p:nvPr>
            <p:ph type="title"/>
          </p:nvPr>
        </p:nvSpPr>
        <p:spPr>
          <a:xfrm>
            <a:off x="1157027" y="1587501"/>
            <a:ext cx="3702052" cy="4584700"/>
          </a:xfrm>
        </p:spPr>
        <p:txBody>
          <a:bodyPr anchor="ctr">
            <a:normAutofit fontScale="90000"/>
          </a:bodyPr>
          <a:lstStyle/>
          <a:p>
            <a:pPr marR="0" lvl="0" defTabSz="914400" rtl="0" eaLnBrk="1" fontAlgn="auto" latinLnBrk="0" hangingPunct="1">
              <a:lnSpc>
                <a:spcPct val="90000"/>
              </a:lnSpc>
              <a:spcBef>
                <a:spcPts val="1000"/>
              </a:spcBef>
              <a:spcAft>
                <a:spcPts val="0"/>
              </a:spcAft>
              <a:tabLst/>
              <a:defRPr/>
            </a:pPr>
            <a:br>
              <a:rPr kumimoji="0" lang="en-US" sz="1600" b="0" i="0" u="none" strike="noStrike" kern="1200" cap="none" spc="0" normalizeH="0" baseline="0" noProof="0" dirty="0">
                <a:ln>
                  <a:noFill/>
                </a:ln>
                <a:solidFill>
                  <a:prstClr val="black"/>
                </a:solidFill>
                <a:effectLst/>
                <a:uLnTx/>
                <a:uFillTx/>
                <a:ea typeface="+mn-ea"/>
                <a:cs typeface="+mn-cs"/>
              </a:rPr>
            </a:br>
            <a:br>
              <a:rPr kumimoji="0" lang="en-US" sz="1600" b="0" i="0" u="none" strike="noStrike" kern="1200" cap="none" spc="0" normalizeH="0" baseline="0" noProof="0" dirty="0">
                <a:ln>
                  <a:noFill/>
                </a:ln>
                <a:solidFill>
                  <a:prstClr val="black"/>
                </a:solidFill>
                <a:effectLst/>
                <a:uLnTx/>
                <a:uFillTx/>
                <a:ea typeface="+mn-ea"/>
                <a:cs typeface="+mn-cs"/>
              </a:rPr>
            </a:br>
            <a:br>
              <a:rPr kumimoji="0" lang="en-US" sz="2200" b="0" i="0" u="none" strike="noStrike" kern="1200" cap="none" spc="0" normalizeH="0" baseline="0" noProof="0" dirty="0">
                <a:ln>
                  <a:noFill/>
                </a:ln>
                <a:solidFill>
                  <a:prstClr val="black"/>
                </a:solidFill>
                <a:effectLst/>
                <a:uLnTx/>
                <a:uFillTx/>
                <a:ea typeface="+mn-ea"/>
                <a:cs typeface="+mn-cs"/>
              </a:rPr>
            </a:br>
            <a:br>
              <a:rPr kumimoji="0" lang="en-US" sz="2200" b="0" i="0" u="none" strike="noStrike" kern="1200" cap="none" spc="0" normalizeH="0" baseline="0" noProof="0" dirty="0">
                <a:ln>
                  <a:noFill/>
                </a:ln>
                <a:solidFill>
                  <a:prstClr val="black"/>
                </a:solidFill>
                <a:effectLst/>
                <a:uLnTx/>
                <a:uFillTx/>
                <a:ea typeface="+mn-ea"/>
                <a:cs typeface="+mn-cs"/>
              </a:rPr>
            </a:br>
            <a:br>
              <a:rPr kumimoji="0" lang="en-US" sz="2200" b="0" i="0" u="none" strike="noStrike" kern="1200" cap="none" spc="0" normalizeH="0" baseline="0" noProof="0" dirty="0">
                <a:ln>
                  <a:noFill/>
                </a:ln>
                <a:solidFill>
                  <a:prstClr val="black"/>
                </a:solidFill>
                <a:effectLst/>
                <a:uLnTx/>
                <a:uFillTx/>
                <a:ea typeface="+mn-ea"/>
                <a:cs typeface="+mn-cs"/>
              </a:rPr>
            </a:br>
            <a:r>
              <a:rPr kumimoji="0" lang="en-US" sz="2200" b="0" i="0" u="none" strike="noStrike" kern="1200" cap="none" spc="0" normalizeH="0" baseline="0" noProof="0" dirty="0">
                <a:ln>
                  <a:noFill/>
                </a:ln>
                <a:solidFill>
                  <a:prstClr val="black"/>
                </a:solidFill>
                <a:effectLst/>
                <a:uLnTx/>
                <a:uFillTx/>
                <a:ea typeface="+mn-ea"/>
                <a:cs typeface="+mn-cs"/>
              </a:rPr>
              <a:t>(1) </a:t>
            </a:r>
            <a:r>
              <a:rPr kumimoji="0" lang="en-US" sz="2200" b="1" i="0" u="none" strike="noStrike" kern="1200" cap="none" spc="0" normalizeH="0" baseline="0" noProof="0" dirty="0">
                <a:ln>
                  <a:noFill/>
                </a:ln>
                <a:solidFill>
                  <a:srgbClr val="FF0000"/>
                </a:solidFill>
                <a:effectLst/>
                <a:uLnTx/>
                <a:uFillTx/>
                <a:ea typeface="+mn-ea"/>
                <a:cs typeface="+mn-cs"/>
              </a:rPr>
              <a:t>V</a:t>
            </a:r>
            <a:r>
              <a:rPr kumimoji="0" lang="en-US" sz="2200" b="0" i="0" u="none" strike="noStrike" kern="1200" cap="none" spc="0" normalizeH="0" baseline="0" noProof="0" dirty="0">
                <a:ln>
                  <a:noFill/>
                </a:ln>
                <a:solidFill>
                  <a:prstClr val="black"/>
                </a:solidFill>
                <a:effectLst/>
                <a:uLnTx/>
                <a:uFillTx/>
                <a:ea typeface="+mn-ea"/>
                <a:cs typeface="+mn-cs"/>
              </a:rPr>
              <a:t>alue that asserts the absolute value of human lives regardless of age or cognitive ability.</a:t>
            </a:r>
            <a:br>
              <a:rPr kumimoji="0" lang="en-US" sz="2200" b="0" i="0" u="none" strike="noStrike" kern="1200" cap="none" spc="0" normalizeH="0" baseline="0" noProof="0" dirty="0">
                <a:ln>
                  <a:noFill/>
                </a:ln>
                <a:solidFill>
                  <a:prstClr val="black"/>
                </a:solidFill>
                <a:effectLst/>
                <a:uLnTx/>
                <a:uFillTx/>
                <a:ea typeface="+mn-ea"/>
                <a:cs typeface="+mn-cs"/>
              </a:rPr>
            </a:br>
            <a:br>
              <a:rPr kumimoji="0" lang="en-US" sz="2200" b="0" i="0" u="none" strike="noStrike" kern="1200" cap="none" spc="0" normalizeH="0" baseline="0" noProof="0" dirty="0">
                <a:ln>
                  <a:noFill/>
                </a:ln>
                <a:solidFill>
                  <a:prstClr val="black"/>
                </a:solidFill>
                <a:effectLst/>
                <a:uLnTx/>
                <a:uFillTx/>
                <a:ea typeface="+mn-ea"/>
                <a:cs typeface="+mn-cs"/>
              </a:rPr>
            </a:br>
            <a:r>
              <a:rPr kumimoji="0" lang="en-US" sz="2200" b="0" i="0" u="none" strike="noStrike" kern="1200" cap="none" spc="0" normalizeH="0" baseline="0" noProof="0" dirty="0">
                <a:ln>
                  <a:noFill/>
                </a:ln>
                <a:solidFill>
                  <a:prstClr val="black"/>
                </a:solidFill>
                <a:effectLst/>
                <a:uLnTx/>
                <a:uFillTx/>
                <a:ea typeface="+mn-ea"/>
                <a:cs typeface="+mn-cs"/>
              </a:rPr>
              <a:t>(2) An </a:t>
            </a:r>
            <a:r>
              <a:rPr kumimoji="0" lang="en-US" sz="2200" b="1" i="0" u="none" strike="noStrike" kern="1200" cap="none" spc="0" normalizeH="0" baseline="0" noProof="0" dirty="0">
                <a:ln>
                  <a:noFill/>
                </a:ln>
                <a:solidFill>
                  <a:srgbClr val="FF0000"/>
                </a:solidFill>
                <a:effectLst/>
                <a:uLnTx/>
                <a:uFillTx/>
                <a:ea typeface="+mn-ea"/>
                <a:cs typeface="+mn-cs"/>
              </a:rPr>
              <a:t>I</a:t>
            </a:r>
            <a:r>
              <a:rPr kumimoji="0" lang="en-US" sz="2200" b="0" i="0" u="none" strike="noStrike" kern="1200" cap="none" spc="0" normalizeH="0" baseline="0" noProof="0" dirty="0">
                <a:ln>
                  <a:noFill/>
                </a:ln>
                <a:solidFill>
                  <a:prstClr val="black"/>
                </a:solidFill>
                <a:effectLst/>
                <a:uLnTx/>
                <a:uFillTx/>
                <a:ea typeface="+mn-ea"/>
                <a:cs typeface="+mn-cs"/>
              </a:rPr>
              <a:t>ndividualized approach, recognizing uniqueness.</a:t>
            </a:r>
            <a:br>
              <a:rPr kumimoji="0" lang="en-US" sz="2200" b="0" i="0" u="none" strike="noStrike" kern="1200" cap="none" spc="0" normalizeH="0" baseline="0" noProof="0" dirty="0">
                <a:ln>
                  <a:noFill/>
                </a:ln>
                <a:solidFill>
                  <a:prstClr val="black"/>
                </a:solidFill>
                <a:effectLst/>
                <a:uLnTx/>
                <a:uFillTx/>
                <a:ea typeface="+mn-ea"/>
                <a:cs typeface="+mn-cs"/>
              </a:rPr>
            </a:br>
            <a:br>
              <a:rPr kumimoji="0" lang="en-US" sz="2200" b="0" i="0" u="none" strike="noStrike" kern="1200" cap="none" spc="0" normalizeH="0" baseline="0" noProof="0" dirty="0">
                <a:ln>
                  <a:noFill/>
                </a:ln>
                <a:solidFill>
                  <a:prstClr val="black"/>
                </a:solidFill>
                <a:effectLst/>
                <a:uLnTx/>
                <a:uFillTx/>
                <a:ea typeface="+mn-ea"/>
                <a:cs typeface="+mn-cs"/>
              </a:rPr>
            </a:br>
            <a:r>
              <a:rPr kumimoji="0" lang="en-US" sz="2200" b="0" i="0" u="none" strike="noStrike" kern="1200" cap="none" spc="0" normalizeH="0" baseline="0" noProof="0" dirty="0">
                <a:ln>
                  <a:noFill/>
                </a:ln>
                <a:solidFill>
                  <a:prstClr val="black"/>
                </a:solidFill>
                <a:effectLst/>
                <a:uLnTx/>
                <a:uFillTx/>
                <a:ea typeface="+mn-ea"/>
                <a:cs typeface="+mn-cs"/>
              </a:rPr>
              <a:t>(3)</a:t>
            </a:r>
            <a:r>
              <a:rPr lang="en-US" sz="2200" cap="none" spc="0" dirty="0">
                <a:solidFill>
                  <a:prstClr val="black"/>
                </a:solidFill>
                <a:ea typeface="+mn-ea"/>
                <a:cs typeface="+mn-cs"/>
              </a:rPr>
              <a:t> </a:t>
            </a:r>
            <a:r>
              <a:rPr kumimoji="0" lang="en-US" sz="2200" b="0" i="0" u="none" strike="noStrike" kern="1200" cap="none" spc="0" normalizeH="0" baseline="0" noProof="0" dirty="0">
                <a:ln>
                  <a:noFill/>
                </a:ln>
                <a:solidFill>
                  <a:prstClr val="black"/>
                </a:solidFill>
                <a:effectLst/>
                <a:uLnTx/>
                <a:uFillTx/>
                <a:ea typeface="+mn-ea"/>
                <a:cs typeface="+mn-cs"/>
              </a:rPr>
              <a:t>Understanding the world from the </a:t>
            </a:r>
            <a:r>
              <a:rPr kumimoji="0" lang="en-US" sz="2200" b="1" i="0" u="none" strike="noStrike" kern="1200" cap="none" spc="0" normalizeH="0" baseline="0" noProof="0" dirty="0">
                <a:ln>
                  <a:noFill/>
                </a:ln>
                <a:solidFill>
                  <a:srgbClr val="FF0000"/>
                </a:solidFill>
                <a:effectLst/>
                <a:uLnTx/>
                <a:uFillTx/>
                <a:ea typeface="+mn-ea"/>
                <a:cs typeface="+mn-cs"/>
              </a:rPr>
              <a:t>P</a:t>
            </a:r>
            <a:r>
              <a:rPr kumimoji="0" lang="en-US" sz="2200" b="0" i="0" u="none" strike="noStrike" kern="1200" cap="none" spc="0" normalizeH="0" baseline="0" noProof="0" dirty="0">
                <a:ln>
                  <a:noFill/>
                </a:ln>
                <a:solidFill>
                  <a:prstClr val="black"/>
                </a:solidFill>
                <a:effectLst/>
                <a:uLnTx/>
                <a:uFillTx/>
                <a:ea typeface="+mn-ea"/>
                <a:cs typeface="+mn-cs"/>
              </a:rPr>
              <a:t>erspective of the service user.</a:t>
            </a:r>
            <a:br>
              <a:rPr kumimoji="0" lang="en-US" sz="2200" b="0" i="0" u="none" strike="noStrike" kern="1200" cap="none" spc="0" normalizeH="0" baseline="0" noProof="0" dirty="0">
                <a:ln>
                  <a:noFill/>
                </a:ln>
                <a:solidFill>
                  <a:prstClr val="black"/>
                </a:solidFill>
                <a:effectLst/>
                <a:uLnTx/>
                <a:uFillTx/>
                <a:ea typeface="+mn-ea"/>
                <a:cs typeface="+mn-cs"/>
              </a:rPr>
            </a:br>
            <a:br>
              <a:rPr lang="en-US" sz="2200" cap="none" spc="0" dirty="0">
                <a:solidFill>
                  <a:prstClr val="black"/>
                </a:solidFill>
                <a:ea typeface="+mn-ea"/>
                <a:cs typeface="+mn-cs"/>
              </a:rPr>
            </a:br>
            <a:r>
              <a:rPr lang="en-US" sz="2200" cap="none" spc="0" dirty="0">
                <a:solidFill>
                  <a:prstClr val="black"/>
                </a:solidFill>
                <a:ea typeface="+mn-ea"/>
                <a:cs typeface="+mn-cs"/>
              </a:rPr>
              <a:t>(4) </a:t>
            </a:r>
            <a:r>
              <a:rPr kumimoji="0" lang="en-US" sz="2200" b="0" i="0" u="none" strike="noStrike" kern="1200" cap="none" spc="0" normalizeH="0" baseline="0" noProof="0" dirty="0">
                <a:ln>
                  <a:noFill/>
                </a:ln>
                <a:solidFill>
                  <a:prstClr val="black"/>
                </a:solidFill>
                <a:effectLst/>
                <a:uLnTx/>
                <a:uFillTx/>
                <a:ea typeface="+mn-ea"/>
                <a:cs typeface="+mn-cs"/>
              </a:rPr>
              <a:t>Providing a </a:t>
            </a:r>
            <a:r>
              <a:rPr kumimoji="0" lang="en-US" sz="2200" b="1" i="0" u="none" strike="noStrike" kern="1200" cap="none" spc="0" normalizeH="0" baseline="0" noProof="0" dirty="0">
                <a:ln>
                  <a:noFill/>
                </a:ln>
                <a:solidFill>
                  <a:srgbClr val="FF0000"/>
                </a:solidFill>
                <a:effectLst/>
                <a:uLnTx/>
                <a:uFillTx/>
                <a:ea typeface="+mn-ea"/>
                <a:cs typeface="+mn-cs"/>
              </a:rPr>
              <a:t>S</a:t>
            </a:r>
            <a:r>
              <a:rPr kumimoji="0" lang="en-US" sz="2200" b="0" i="0" u="none" strike="noStrike" kern="1200" cap="none" spc="0" normalizeH="0" baseline="0" noProof="0" dirty="0">
                <a:ln>
                  <a:noFill/>
                </a:ln>
                <a:solidFill>
                  <a:prstClr val="black"/>
                </a:solidFill>
                <a:effectLst/>
                <a:uLnTx/>
                <a:uFillTx/>
                <a:ea typeface="+mn-ea"/>
                <a:cs typeface="+mn-cs"/>
              </a:rPr>
              <a:t>ocial environment that supports psychological needs.</a:t>
            </a:r>
            <a:br>
              <a:rPr kumimoji="0" lang="en-US" sz="2200" b="0" i="0" u="none" strike="noStrike" kern="1200" cap="none" spc="0" normalizeH="0" baseline="0" noProof="0" dirty="0">
                <a:ln>
                  <a:noFill/>
                </a:ln>
                <a:solidFill>
                  <a:prstClr val="black"/>
                </a:solidFill>
                <a:effectLst/>
                <a:uLnTx/>
                <a:uFillTx/>
                <a:ea typeface="+mn-ea"/>
                <a:cs typeface="+mn-cs"/>
              </a:rPr>
            </a:br>
            <a:br>
              <a:rPr kumimoji="0" lang="en-US" sz="2800" b="0" i="0" u="none" strike="noStrike" kern="1200" cap="none" spc="0" normalizeH="0" baseline="0" noProof="0" dirty="0">
                <a:ln>
                  <a:noFill/>
                </a:ln>
                <a:solidFill>
                  <a:prstClr val="black"/>
                </a:solidFill>
                <a:effectLst/>
                <a:uLnTx/>
                <a:uFillTx/>
                <a:latin typeface="Calibri Light" panose="020F0302020204030204"/>
                <a:ea typeface="+mn-ea"/>
                <a:cs typeface="+mn-cs"/>
              </a:rPr>
            </a:br>
            <a:br>
              <a:rPr kumimoji="0" lang="sv-SE" sz="2800" b="0" i="0" u="none" strike="noStrike" kern="1200" cap="none" spc="0" normalizeH="0" baseline="0" noProof="0" dirty="0">
                <a:ln>
                  <a:noFill/>
                </a:ln>
                <a:solidFill>
                  <a:prstClr val="black"/>
                </a:solidFill>
                <a:effectLst/>
                <a:uLnTx/>
                <a:uFillTx/>
                <a:latin typeface="Calibri Light" panose="020F0302020204030204"/>
                <a:ea typeface="+mn-ea"/>
                <a:cs typeface="+mn-cs"/>
              </a:rPr>
            </a:br>
            <a:endParaRPr lang="sv-SE" dirty="0"/>
          </a:p>
        </p:txBody>
      </p:sp>
      <p:sp>
        <p:nvSpPr>
          <p:cNvPr id="38" name="Rectangle 37">
            <a:extLst>
              <a:ext uri="{FF2B5EF4-FFF2-40B4-BE49-F238E27FC236}">
                <a16:creationId xmlns:a16="http://schemas.microsoft.com/office/drawing/2014/main" id="{0BC37474-18AF-4624-880A-2ACF6A650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pic>
        <p:nvPicPr>
          <p:cNvPr id="6" name="Platshållare för innehåll 5" descr="En bild som visar träd, utomhus, mark, grön&#10;&#10;Automatiskt genererad beskrivning">
            <a:extLst>
              <a:ext uri="{FF2B5EF4-FFF2-40B4-BE49-F238E27FC236}">
                <a16:creationId xmlns:a16="http://schemas.microsoft.com/office/drawing/2014/main" id="{34F122A1-1A93-6A30-B095-74A2810D6E8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46701" y="520700"/>
            <a:ext cx="4394597" cy="5859463"/>
          </a:xfrm>
        </p:spPr>
      </p:pic>
      <p:sp>
        <p:nvSpPr>
          <p:cNvPr id="4" name="textruta 3">
            <a:extLst>
              <a:ext uri="{FF2B5EF4-FFF2-40B4-BE49-F238E27FC236}">
                <a16:creationId xmlns:a16="http://schemas.microsoft.com/office/drawing/2014/main" id="{72CD3896-BD12-15D2-8447-C504FB5B17F2}"/>
              </a:ext>
            </a:extLst>
          </p:cNvPr>
          <p:cNvSpPr txBox="1"/>
          <p:nvPr/>
        </p:nvSpPr>
        <p:spPr>
          <a:xfrm>
            <a:off x="645853" y="1064281"/>
            <a:ext cx="4724400"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sv-SE" sz="2800" b="0" i="0" u="none" strike="noStrike" kern="1200" cap="none" spc="0" normalizeH="0" baseline="0" noProof="0" dirty="0">
                <a:ln>
                  <a:noFill/>
                </a:ln>
                <a:solidFill>
                  <a:prstClr val="black"/>
                </a:solidFill>
                <a:effectLst/>
                <a:uLnTx/>
                <a:uFillTx/>
                <a:latin typeface="Goudy Old Style"/>
                <a:ea typeface="ＭＳ Ｐゴシック" charset="-128"/>
                <a:cs typeface="Calibri Light" panose="020F0302020204030204" pitchFamily="34" charset="0"/>
              </a:rPr>
              <a:t>THE CONCEPTS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sv-SE" sz="2800" b="1" i="0" u="none" strike="noStrike" kern="1200" cap="none" spc="0" normalizeH="0" baseline="0" noProof="0" dirty="0">
                <a:ln>
                  <a:noFill/>
                </a:ln>
                <a:solidFill>
                  <a:prstClr val="black"/>
                </a:solidFill>
                <a:effectLst/>
                <a:uLnTx/>
                <a:uFillTx/>
                <a:latin typeface="Goudy Old Style"/>
                <a:ea typeface="ＭＳ Ｐゴシック" charset="-128"/>
                <a:cs typeface="Calibri Light" panose="020F0302020204030204" pitchFamily="34" charset="0"/>
              </a:rPr>
              <a:t>V I P S</a:t>
            </a:r>
          </a:p>
        </p:txBody>
      </p:sp>
    </p:spTree>
    <p:extLst>
      <p:ext uri="{BB962C8B-B14F-4D97-AF65-F5344CB8AC3E}">
        <p14:creationId xmlns:p14="http://schemas.microsoft.com/office/powerpoint/2010/main" val="1168186021"/>
      </p:ext>
    </p:extLst>
  </p:cSld>
  <p:clrMapOvr>
    <a:masterClrMapping/>
  </p:clrMapOvr>
  <mc:AlternateContent xmlns:mc="http://schemas.openxmlformats.org/markup-compatibility/2006" xmlns:p14="http://schemas.microsoft.com/office/powerpoint/2010/main">
    <mc:Choice Requires="p14">
      <p:transition spd="slow" p14:dur="2000" advTm="65231"/>
    </mc:Choice>
    <mc:Fallback xmlns="">
      <p:transition spd="slow" advTm="6523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BFB2D26E-FBAE-45B8-B0F6-80E4ABDEC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44" name="Rectangle 43">
            <a:extLst>
              <a:ext uri="{FF2B5EF4-FFF2-40B4-BE49-F238E27FC236}">
                <a16:creationId xmlns:a16="http://schemas.microsoft.com/office/drawing/2014/main" id="{23442A66-721F-4552-A3AD-3A2215F0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46" name="Rectangle 45">
            <a:extLst>
              <a:ext uri="{FF2B5EF4-FFF2-40B4-BE49-F238E27FC236}">
                <a16:creationId xmlns:a16="http://schemas.microsoft.com/office/drawing/2014/main" id="{67EA5288-5BEB-4C44-949A-ED209FE21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7" name="Rubrik 36">
            <a:extLst>
              <a:ext uri="{FF2B5EF4-FFF2-40B4-BE49-F238E27FC236}">
                <a16:creationId xmlns:a16="http://schemas.microsoft.com/office/drawing/2014/main" id="{F241EB60-5ED4-4D54-97A6-306A9D17AF79}"/>
              </a:ext>
            </a:extLst>
          </p:cNvPr>
          <p:cNvSpPr>
            <a:spLocks noGrp="1"/>
          </p:cNvSpPr>
          <p:nvPr>
            <p:ph type="title"/>
          </p:nvPr>
        </p:nvSpPr>
        <p:spPr>
          <a:xfrm>
            <a:off x="910098" y="1132609"/>
            <a:ext cx="3628103" cy="4540603"/>
          </a:xfrm>
        </p:spPr>
        <p:txBody>
          <a:bodyPr vert="horz" lIns="91440" tIns="45720" rIns="91440" bIns="45720" rtlCol="0" anchor="b">
            <a:normAutofit fontScale="90000"/>
          </a:bodyPr>
          <a:lstStyle/>
          <a:p>
            <a:pPr algn="ctr"/>
            <a:br>
              <a:rPr lang="en-US" dirty="0">
                <a:solidFill>
                  <a:schemeClr val="tx1"/>
                </a:solidFill>
                <a:latin typeface="Calibri Light" panose="020F0302020204030204" pitchFamily="34" charset="0"/>
                <a:ea typeface="Calibri" panose="020F0502020204030204" pitchFamily="34" charset="0"/>
              </a:rPr>
            </a:br>
            <a:br>
              <a:rPr lang="en-US" dirty="0">
                <a:solidFill>
                  <a:schemeClr val="tx1"/>
                </a:solidFill>
                <a:latin typeface="Calibri Light" panose="020F0302020204030204" pitchFamily="34" charset="0"/>
                <a:ea typeface="Calibri" panose="020F0502020204030204" pitchFamily="34" charset="0"/>
              </a:rPr>
            </a:br>
            <a:br>
              <a:rPr lang="en-US" dirty="0">
                <a:solidFill>
                  <a:schemeClr val="tx1"/>
                </a:solidFill>
                <a:latin typeface="Calibri Light" panose="020F0302020204030204" pitchFamily="34" charset="0"/>
                <a:ea typeface="Calibri" panose="020F0502020204030204" pitchFamily="34" charset="0"/>
              </a:rPr>
            </a:br>
            <a:br>
              <a:rPr lang="en-US" dirty="0">
                <a:solidFill>
                  <a:schemeClr val="tx1"/>
                </a:solidFill>
                <a:latin typeface="Calibri Light" panose="020F0302020204030204" pitchFamily="34" charset="0"/>
                <a:ea typeface="Calibri" panose="020F0502020204030204" pitchFamily="34" charset="0"/>
              </a:rPr>
            </a:br>
            <a:br>
              <a:rPr lang="en-US" b="1" kern="1200" cap="all" spc="300" baseline="0" dirty="0">
                <a:solidFill>
                  <a:schemeClr val="tx2"/>
                </a:solidFill>
                <a:cs typeface="Calibri Light" panose="020F0302020204030204" pitchFamily="34" charset="0"/>
              </a:rPr>
            </a:br>
            <a:br>
              <a:rPr lang="en-US" b="1" kern="1200" cap="all" spc="300" baseline="0" dirty="0">
                <a:solidFill>
                  <a:schemeClr val="tx2"/>
                </a:solidFill>
                <a:cs typeface="Calibri Light" panose="020F0302020204030204" pitchFamily="34" charset="0"/>
              </a:rPr>
            </a:br>
            <a:br>
              <a:rPr lang="en-US" b="1" kern="1200" cap="all" spc="300" baseline="0" dirty="0">
                <a:solidFill>
                  <a:schemeClr val="tx2"/>
                </a:solidFill>
                <a:cs typeface="Calibri Light" panose="020F0302020204030204" pitchFamily="34" charset="0"/>
              </a:rPr>
            </a:br>
            <a:br>
              <a:rPr lang="sv-SE" sz="2400" dirty="0">
                <a:solidFill>
                  <a:schemeClr val="bg2"/>
                </a:solidFill>
                <a:cs typeface="Calibri Light" panose="020F0302020204030204" pitchFamily="34" charset="0"/>
              </a:rPr>
            </a:br>
            <a:br>
              <a:rPr lang="en-US" sz="2400" kern="1200" cap="all" spc="300" dirty="0">
                <a:solidFill>
                  <a:schemeClr val="tx2"/>
                </a:solidFill>
                <a:cs typeface="Calibri Light" panose="020F0302020204030204" pitchFamily="34" charset="0"/>
              </a:rPr>
            </a:br>
            <a:br>
              <a:rPr lang="en-US" sz="4400" b="1" kern="1200" cap="all" spc="300" baseline="0" dirty="0">
                <a:solidFill>
                  <a:schemeClr val="tx2"/>
                </a:solidFill>
                <a:latin typeface="Calibri Light" panose="020F0302020204030204" pitchFamily="34" charset="0"/>
                <a:cs typeface="Calibri Light" panose="020F0302020204030204" pitchFamily="34" charset="0"/>
              </a:rPr>
            </a:br>
            <a:br>
              <a:rPr lang="en-US" sz="4400" b="1" kern="1200" cap="all" spc="300" baseline="0" dirty="0">
                <a:solidFill>
                  <a:schemeClr val="tx2"/>
                </a:solidFill>
                <a:latin typeface="Calibri Light" panose="020F0302020204030204" pitchFamily="34" charset="0"/>
                <a:cs typeface="Calibri Light" panose="020F0302020204030204" pitchFamily="34" charset="0"/>
              </a:rPr>
            </a:br>
            <a:endParaRPr lang="en-US" sz="4400" b="1" kern="1200" cap="all" spc="300" baseline="0" dirty="0">
              <a:solidFill>
                <a:schemeClr val="tx2"/>
              </a:solidFill>
              <a:latin typeface="Calibri Light" panose="020F0302020204030204" pitchFamily="34" charset="0"/>
              <a:cs typeface="Calibri Light" panose="020F0302020204030204" pitchFamily="34" charset="0"/>
            </a:endParaRPr>
          </a:p>
        </p:txBody>
      </p:sp>
      <p:pic>
        <p:nvPicPr>
          <p:cNvPr id="2" name="Bildobjekt 1">
            <a:extLst>
              <a:ext uri="{FF2B5EF4-FFF2-40B4-BE49-F238E27FC236}">
                <a16:creationId xmlns:a16="http://schemas.microsoft.com/office/drawing/2014/main" id="{F1BC3D6A-F73C-144C-7FB0-F462548ADD99}"/>
              </a:ext>
            </a:extLst>
          </p:cNvPr>
          <p:cNvPicPr>
            <a:picLocks noChangeAspect="1"/>
          </p:cNvPicPr>
          <p:nvPr/>
        </p:nvPicPr>
        <p:blipFill>
          <a:blip r:embed="rId3"/>
          <a:stretch>
            <a:fillRect/>
          </a:stretch>
        </p:blipFill>
        <p:spPr>
          <a:xfrm>
            <a:off x="5715838" y="1229724"/>
            <a:ext cx="6192982" cy="464473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7" name="textruta 6">
            <a:extLst>
              <a:ext uri="{FF2B5EF4-FFF2-40B4-BE49-F238E27FC236}">
                <a16:creationId xmlns:a16="http://schemas.microsoft.com/office/drawing/2014/main" id="{984B85FF-5AF6-7518-809D-4A61D5299962}"/>
              </a:ext>
            </a:extLst>
          </p:cNvPr>
          <p:cNvSpPr txBox="1"/>
          <p:nvPr/>
        </p:nvSpPr>
        <p:spPr>
          <a:xfrm>
            <a:off x="1170708" y="1707551"/>
            <a:ext cx="3106882" cy="267765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Goudy Old Style" panose="02020502050305020303" pitchFamily="18" charset="0"/>
                <a:ea typeface="Calibri" panose="020F0502020204030204" pitchFamily="34" charset="0"/>
                <a:cs typeface="+mn-cs"/>
              </a:rPr>
              <a:t>(1) A </a:t>
            </a:r>
            <a:r>
              <a:rPr kumimoji="0" lang="en-US" sz="2400" b="1" i="0" u="none" strike="noStrike" kern="1200" cap="none" spc="0" normalizeH="0" baseline="0" noProof="0" dirty="0">
                <a:ln>
                  <a:noFill/>
                </a:ln>
                <a:solidFill>
                  <a:srgbClr val="FF0000"/>
                </a:solidFill>
                <a:effectLst/>
                <a:uLnTx/>
                <a:uFillTx/>
                <a:latin typeface="Goudy Old Style" panose="02020502050305020303" pitchFamily="18" charset="0"/>
                <a:ea typeface="Calibri" panose="020F0502020204030204" pitchFamily="34" charset="0"/>
                <a:cs typeface="+mn-cs"/>
              </a:rPr>
              <a:t>V</a:t>
            </a:r>
            <a:r>
              <a:rPr kumimoji="0" lang="en-US" sz="2400" b="0" i="0" u="none" strike="noStrike" kern="1200" cap="none" spc="0" normalizeH="0" baseline="0" noProof="0" dirty="0">
                <a:ln>
                  <a:noFill/>
                </a:ln>
                <a:solidFill>
                  <a:prstClr val="black"/>
                </a:solidFill>
                <a:effectLst/>
                <a:uLnTx/>
                <a:uFillTx/>
                <a:latin typeface="Goudy Old Style" panose="02020502050305020303" pitchFamily="18" charset="0"/>
                <a:ea typeface="Calibri" panose="020F0502020204030204" pitchFamily="34" charset="0"/>
                <a:cs typeface="+mn-cs"/>
              </a:rPr>
              <a:t>ALUE THAT ASSERTS THE ABSOLUTE VALUE OF HUMAN LIVES REGARDLESS OF AGE OR COGNITIVE ABILITY</a:t>
            </a:r>
            <a:endParaRPr kumimoji="0" lang="sv-SE" sz="2400" b="0" i="0" u="none" strike="noStrike" kern="1200" cap="none" spc="0" normalizeH="0" baseline="0" noProof="0" dirty="0">
              <a:ln>
                <a:noFill/>
              </a:ln>
              <a:solidFill>
                <a:prstClr val="black"/>
              </a:solidFill>
              <a:effectLst/>
              <a:uLnTx/>
              <a:uFillTx/>
              <a:latin typeface="Goudy Old Style" panose="02020502050305020303" pitchFamily="18" charset="0"/>
              <a:ea typeface="+mn-ea"/>
              <a:cs typeface="+mn-cs"/>
            </a:endParaRPr>
          </a:p>
        </p:txBody>
      </p:sp>
    </p:spTree>
    <p:extLst>
      <p:ext uri="{BB962C8B-B14F-4D97-AF65-F5344CB8AC3E}">
        <p14:creationId xmlns:p14="http://schemas.microsoft.com/office/powerpoint/2010/main" val="4144505781"/>
      </p:ext>
    </p:extLst>
  </p:cSld>
  <p:clrMapOvr>
    <a:masterClrMapping/>
  </p:clrMapOvr>
  <mc:AlternateContent xmlns:mc="http://schemas.openxmlformats.org/markup-compatibility/2006" xmlns:p14="http://schemas.microsoft.com/office/powerpoint/2010/main">
    <mc:Choice Requires="p14">
      <p:transition spd="slow" p14:dur="2000" advTm="139274"/>
    </mc:Choice>
    <mc:Fallback xmlns="">
      <p:transition spd="slow" advTm="139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7"/>
                                        </p:tgtEl>
                                        <p:attrNameLst>
                                          <p:attrName>style.visibility</p:attrName>
                                        </p:attrNameLst>
                                      </p:cBhvr>
                                      <p:to>
                                        <p:strVal val="visible"/>
                                      </p:to>
                                    </p:set>
                                    <p:animEffect transition="in" filter="fade">
                                      <p:cBhvr>
                                        <p:cTn id="7" dur="7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121316-E4D0-41D7-9C79-9FF8F36D4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pic>
        <p:nvPicPr>
          <p:cNvPr id="1026" name="29F5AEE8-EC8F-486C-839C-E7BCE1B86606" descr="IMG_7613.jpg">
            <a:extLst>
              <a:ext uri="{FF2B5EF4-FFF2-40B4-BE49-F238E27FC236}">
                <a16:creationId xmlns:a16="http://schemas.microsoft.com/office/drawing/2014/main" id="{2D496D1C-7B53-C4E6-E018-5CE008525074}"/>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65" b="15561"/>
          <a:stretch/>
        </p:blipFill>
        <p:spPr bwMode="auto">
          <a:xfrm>
            <a:off x="1" y="10"/>
            <a:ext cx="609600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3" name="Rectangle 1032">
            <a:extLst>
              <a:ext uri="{FF2B5EF4-FFF2-40B4-BE49-F238E27FC236}">
                <a16:creationId xmlns:a16="http://schemas.microsoft.com/office/drawing/2014/main" id="{07EE0F9E-42CB-4AE4-971C-7BD191D5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1035" name="Rectangle 1034">
            <a:extLst>
              <a:ext uri="{FF2B5EF4-FFF2-40B4-BE49-F238E27FC236}">
                <a16:creationId xmlns:a16="http://schemas.microsoft.com/office/drawing/2014/main" id="{1AEB967B-31A3-42E3-8382-73443D264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6A20806-B56E-43E5-C9CF-AE70E281C9E1}"/>
              </a:ext>
            </a:extLst>
          </p:cNvPr>
          <p:cNvSpPr>
            <a:spLocks noGrp="1"/>
          </p:cNvSpPr>
          <p:nvPr>
            <p:ph type="title"/>
          </p:nvPr>
        </p:nvSpPr>
        <p:spPr>
          <a:xfrm>
            <a:off x="7467599" y="1674629"/>
            <a:ext cx="3390901" cy="2518916"/>
          </a:xfrm>
        </p:spPr>
        <p:txBody>
          <a:bodyPr vert="horz" lIns="91440" tIns="45720" rIns="91440" bIns="45720" rtlCol="0" anchor="b">
            <a:noAutofit/>
          </a:bodyPr>
          <a:lstStyle/>
          <a:p>
            <a:pPr algn="ctr"/>
            <a:r>
              <a:rPr lang="en-US" sz="2400" kern="1200" cap="all" spc="300" baseline="0" dirty="0">
                <a:solidFill>
                  <a:schemeClr val="tx2"/>
                </a:solidFill>
                <a:latin typeface="+mj-lt"/>
                <a:ea typeface="+mj-ea"/>
                <a:cs typeface="+mj-cs"/>
              </a:rPr>
              <a:t>(2) AN </a:t>
            </a:r>
            <a:r>
              <a:rPr lang="en-US" sz="2400" b="1" kern="1200" cap="all" spc="300" baseline="0" dirty="0">
                <a:solidFill>
                  <a:srgbClr val="FF0000"/>
                </a:solidFill>
                <a:latin typeface="+mj-lt"/>
                <a:ea typeface="+mj-ea"/>
                <a:cs typeface="+mj-cs"/>
              </a:rPr>
              <a:t>I</a:t>
            </a:r>
            <a:r>
              <a:rPr lang="en-US" sz="2400" kern="1200" cap="all" spc="300" baseline="0" dirty="0">
                <a:solidFill>
                  <a:schemeClr val="tx2"/>
                </a:solidFill>
                <a:latin typeface="+mj-lt"/>
                <a:ea typeface="+mj-ea"/>
                <a:cs typeface="+mj-cs"/>
              </a:rPr>
              <a:t>NDIVIDUALIZED APPROACH, </a:t>
            </a:r>
            <a:br>
              <a:rPr lang="en-US" sz="2400" kern="1200" cap="all" spc="300" baseline="0" dirty="0">
                <a:solidFill>
                  <a:schemeClr val="tx2"/>
                </a:solidFill>
                <a:latin typeface="+mj-lt"/>
                <a:ea typeface="+mj-ea"/>
                <a:cs typeface="+mj-cs"/>
              </a:rPr>
            </a:br>
            <a:r>
              <a:rPr lang="en-US" sz="2400" kern="1200" cap="all" spc="300" baseline="0" dirty="0">
                <a:solidFill>
                  <a:schemeClr val="tx2"/>
                </a:solidFill>
                <a:latin typeface="+mj-lt"/>
                <a:ea typeface="+mj-ea"/>
                <a:cs typeface="+mj-cs"/>
              </a:rPr>
              <a:t>RECOGNISING UNIQUENESS</a:t>
            </a:r>
            <a:br>
              <a:rPr lang="en-US" sz="2400" kern="1200" cap="all" spc="300" baseline="0" dirty="0">
                <a:solidFill>
                  <a:schemeClr val="tx2"/>
                </a:solidFill>
                <a:latin typeface="+mj-lt"/>
                <a:ea typeface="+mj-ea"/>
                <a:cs typeface="+mj-cs"/>
              </a:rPr>
            </a:br>
            <a:endParaRPr lang="en-US" sz="2400" kern="1200" cap="all" spc="300" baseline="0" dirty="0">
              <a:solidFill>
                <a:schemeClr val="tx2"/>
              </a:solidFill>
              <a:latin typeface="+mj-lt"/>
              <a:ea typeface="+mj-ea"/>
              <a:cs typeface="+mj-cs"/>
            </a:endParaRPr>
          </a:p>
        </p:txBody>
      </p:sp>
    </p:spTree>
    <p:extLst>
      <p:ext uri="{BB962C8B-B14F-4D97-AF65-F5344CB8AC3E}">
        <p14:creationId xmlns:p14="http://schemas.microsoft.com/office/powerpoint/2010/main" val="1886049294"/>
      </p:ext>
    </p:extLst>
  </p:cSld>
  <p:clrMapOvr>
    <a:masterClrMapping/>
  </p:clrMapOvr>
  <mc:AlternateContent xmlns:mc="http://schemas.openxmlformats.org/markup-compatibility/2006" xmlns:p14="http://schemas.microsoft.com/office/powerpoint/2010/main">
    <mc:Choice Requires="p14">
      <p:transition spd="slow" p14:dur="2000" advTm="170691"/>
    </mc:Choice>
    <mc:Fallback xmlns="">
      <p:transition spd="slow" advTm="17069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1" name="Rectangle 3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299596" y="1719292"/>
            <a:ext cx="6070540" cy="1303606"/>
          </a:xfrm>
        </p:spPr>
        <p:txBody>
          <a:bodyPr>
            <a:normAutofit/>
          </a:bodyPr>
          <a:lstStyle/>
          <a:p>
            <a:pPr algn="ctr"/>
            <a:r>
              <a:rPr lang="sv-SE" sz="2500" dirty="0">
                <a:latin typeface="Goudy Old Style" panose="02020502050305020303" pitchFamily="18" charset="0"/>
                <a:cs typeface="Calibri Light" panose="020F0302020204030204" pitchFamily="34" charset="0"/>
              </a:rPr>
              <a:t>FROM </a:t>
            </a:r>
            <a:r>
              <a:rPr lang="sv-SE" sz="2500" b="1" i="1" dirty="0">
                <a:latin typeface="Goudy Old Style" panose="02020502050305020303" pitchFamily="18" charset="0"/>
                <a:cs typeface="Calibri Light" panose="020F0302020204030204" pitchFamily="34" charset="0"/>
              </a:rPr>
              <a:t>WHAT</a:t>
            </a:r>
            <a:r>
              <a:rPr lang="sv-SE" sz="2500" dirty="0">
                <a:latin typeface="Goudy Old Style" panose="02020502050305020303" pitchFamily="18" charset="0"/>
                <a:cs typeface="Calibri Light" panose="020F0302020204030204" pitchFamily="34" charset="0"/>
              </a:rPr>
              <a:t> TO </a:t>
            </a:r>
            <a:r>
              <a:rPr lang="sv-SE" sz="2500" b="1" i="1" dirty="0">
                <a:latin typeface="Goudy Old Style" panose="02020502050305020303" pitchFamily="18" charset="0"/>
                <a:cs typeface="Calibri Light" panose="020F0302020204030204" pitchFamily="34" charset="0"/>
              </a:rPr>
              <a:t>WHO</a:t>
            </a:r>
            <a:br>
              <a:rPr lang="sv-SE" sz="2500" b="1" dirty="0">
                <a:latin typeface="Goudy Old Style" panose="02020502050305020303" pitchFamily="18" charset="0"/>
                <a:cs typeface="Calibri Light" panose="020F0302020204030204" pitchFamily="34" charset="0"/>
              </a:rPr>
            </a:br>
            <a:r>
              <a:rPr lang="sv-SE" sz="2500" dirty="0">
                <a:latin typeface="Goudy Old Style" panose="02020502050305020303" pitchFamily="18" charset="0"/>
                <a:cs typeface="Calibri Light" panose="020F0302020204030204" pitchFamily="34" charset="0"/>
              </a:rPr>
              <a:t>- WHEN THE PATIENT BECOMES A PERSON</a:t>
            </a:r>
            <a:endParaRPr lang="sv-SE" sz="2500" dirty="0">
              <a:latin typeface="Goudy Old Style" panose="02020502050305020303" pitchFamily="18" charset="0"/>
            </a:endParaRPr>
          </a:p>
        </p:txBody>
      </p:sp>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401259" y="3022898"/>
            <a:ext cx="5992010" cy="3595951"/>
          </a:xfrm>
        </p:spPr>
        <p:txBody>
          <a:bodyPr>
            <a:normAutofit/>
          </a:bodyPr>
          <a:lstStyle/>
          <a:p>
            <a:pPr marL="0" indent="0">
              <a:buNone/>
            </a:pPr>
            <a:endParaRPr lang="en-US" sz="2200" dirty="0"/>
          </a:p>
          <a:p>
            <a:pPr marL="0" indent="0">
              <a:buNone/>
            </a:pPr>
            <a:r>
              <a:rPr lang="en-US" sz="2200" dirty="0"/>
              <a:t>The person-centered care is coherent and based on each person’s abilities, wishes, and needs. Person-centered care is planned based on the person’s entire life context. </a:t>
            </a:r>
          </a:p>
          <a:p>
            <a:pPr marL="0" indent="0">
              <a:buNone/>
            </a:pPr>
            <a:endParaRPr lang="en-US" sz="2200" dirty="0"/>
          </a:p>
        </p:txBody>
      </p:sp>
      <p:pic>
        <p:nvPicPr>
          <p:cNvPr id="4" name="29F5AEE8-EC8F-486C-839C-E7BCE1B86606" descr="IMG_7613.jpg">
            <a:extLst>
              <a:ext uri="{FF2B5EF4-FFF2-40B4-BE49-F238E27FC236}">
                <a16:creationId xmlns:a16="http://schemas.microsoft.com/office/drawing/2014/main" id="{3C9CB51B-9C59-A943-498D-2C56BBB643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 t="1521" r="9620" b="14105"/>
          <a:stretch/>
        </p:blipFill>
        <p:spPr bwMode="auto">
          <a:xfrm>
            <a:off x="6669732" y="0"/>
            <a:ext cx="5522268" cy="685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8888657"/>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66">
            <a:extLst>
              <a:ext uri="{FF2B5EF4-FFF2-40B4-BE49-F238E27FC236}">
                <a16:creationId xmlns:a16="http://schemas.microsoft.com/office/drawing/2014/main" id="{C6771E30-A604-493B-BC4C-1AA766591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069" name="Rectangle 2068">
            <a:extLst>
              <a:ext uri="{FF2B5EF4-FFF2-40B4-BE49-F238E27FC236}">
                <a16:creationId xmlns:a16="http://schemas.microsoft.com/office/drawing/2014/main" id="{913EDF91-3802-4360-909F-A0509363D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5" name="textruta 4">
            <a:extLst>
              <a:ext uri="{FF2B5EF4-FFF2-40B4-BE49-F238E27FC236}">
                <a16:creationId xmlns:a16="http://schemas.microsoft.com/office/drawing/2014/main" id="{7DEF8DA9-C522-642B-644A-E0C30987BC84}"/>
              </a:ext>
            </a:extLst>
          </p:cNvPr>
          <p:cNvSpPr txBox="1"/>
          <p:nvPr/>
        </p:nvSpPr>
        <p:spPr>
          <a:xfrm>
            <a:off x="5615491" y="318053"/>
            <a:ext cx="6282467" cy="640721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endPar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endPar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tab pos="457200" algn="l"/>
              </a:tabLst>
              <a:defRPr/>
            </a:pPr>
            <a:endPar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endPar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p:txBody>
      </p:sp>
      <p:pic>
        <p:nvPicPr>
          <p:cNvPr id="6" name="Bildobjekt 5">
            <a:extLst>
              <a:ext uri="{FF2B5EF4-FFF2-40B4-BE49-F238E27FC236}">
                <a16:creationId xmlns:a16="http://schemas.microsoft.com/office/drawing/2014/main" id="{E46883C0-BBA6-1A62-D196-0265FFF6287E}"/>
              </a:ext>
            </a:extLst>
          </p:cNvPr>
          <p:cNvPicPr>
            <a:picLocks noChangeAspect="1"/>
          </p:cNvPicPr>
          <p:nvPr/>
        </p:nvPicPr>
        <p:blipFill>
          <a:blip r:embed="rId3"/>
          <a:stretch>
            <a:fillRect/>
          </a:stretch>
        </p:blipFill>
        <p:spPr>
          <a:xfrm>
            <a:off x="0" y="-3"/>
            <a:ext cx="4913376" cy="6858000"/>
          </a:xfrm>
          <a:prstGeom prst="rect">
            <a:avLst/>
          </a:prstGeom>
        </p:spPr>
      </p:pic>
      <p:sp>
        <p:nvSpPr>
          <p:cNvPr id="7" name="textruta 6">
            <a:extLst>
              <a:ext uri="{FF2B5EF4-FFF2-40B4-BE49-F238E27FC236}">
                <a16:creationId xmlns:a16="http://schemas.microsoft.com/office/drawing/2014/main" id="{BAE3580D-E503-C5AB-560C-A1F4D6EE90AA}"/>
              </a:ext>
            </a:extLst>
          </p:cNvPr>
          <p:cNvSpPr txBox="1"/>
          <p:nvPr/>
        </p:nvSpPr>
        <p:spPr>
          <a:xfrm>
            <a:off x="5208105" y="318053"/>
            <a:ext cx="6533322" cy="6407212"/>
          </a:xfrm>
          <a:prstGeom prst="rect">
            <a:avLst/>
          </a:prstGeom>
        </p:spPr>
        <p:txBody>
          <a:bodyPr vert="horz" lIns="91440" tIns="45720" rIns="91440" bIns="45720" rtlCol="0">
            <a:normAutofit fontScale="85000" lnSpcReduction="20000"/>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How we deal with life and illness is a result of </a:t>
            </a:r>
            <a:r>
              <a:rPr kumimoji="0" lang="en-GB" sz="2400" b="1"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who we are</a:t>
            </a:r>
            <a:r>
              <a:rPr kumimoji="0" lang="en-GB"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 We all </a:t>
            </a: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have a unique history and a unique personality, physical and mental health, social and financial resources. All of this affects us and also our way of dealing with an illness. A prerequisite for being able to have a person-centered approach is thus to have </a:t>
            </a:r>
            <a:r>
              <a:rPr kumimoji="0" lang="en-US" sz="2400" b="1"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knowledge about the individual</a:t>
            </a: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Examples of areas that </a:t>
            </a:r>
            <a:r>
              <a:rPr lang="en-US" sz="2400" b="1" dirty="0">
                <a:solidFill>
                  <a:prstClr val="black"/>
                </a:solidFill>
                <a:latin typeface="Goudy Old Style"/>
                <a:ea typeface="Calibri" panose="020F0502020204030204" pitchFamily="34" charset="0"/>
                <a:cs typeface="Times New Roman" panose="02020603050405020304" pitchFamily="18" charset="0"/>
              </a:rPr>
              <a:t>is</a:t>
            </a:r>
            <a:r>
              <a:rPr kumimoji="0" lang="en-US" sz="2400" b="1"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 important to have knowledge about: </a:t>
            </a:r>
            <a:endParaRPr kumimoji="0" lang="sv-SE" sz="2400" b="1"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R="0" lvl="0" algn="l" defTabSz="914400" rtl="0" eaLnBrk="1" fontAlgn="auto" latinLnBrk="0" hangingPunct="1">
              <a:lnSpc>
                <a:spcPct val="107000"/>
              </a:lnSpc>
              <a:spcBef>
                <a:spcPts val="0"/>
              </a:spcBef>
              <a:spcAft>
                <a:spcPts val="800"/>
              </a:spcAft>
              <a:buClrTx/>
              <a:buSzTx/>
              <a:tabLst>
                <a:tab pos="457200" algn="l"/>
              </a:tabLst>
              <a:defRPr/>
            </a:pPr>
            <a:endPar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the individual's physical, psychological, social, cultural, spiritual and existential needs</a:t>
            </a:r>
            <a:endParaRPr kumimoji="0" lang="sv-SE"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personality </a:t>
            </a:r>
            <a:endParaRPr kumimoji="0" lang="sv-SE"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own resources and ways of cope with challenges</a:t>
            </a:r>
            <a:endParaRPr kumimoji="0" lang="sv-SE"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diseases and complaints</a:t>
            </a:r>
            <a:endParaRPr kumimoji="0" lang="sv-SE"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medication, effects and side effects</a:t>
            </a:r>
            <a:endParaRPr kumimoji="0" lang="sv-SE"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interests</a:t>
            </a:r>
            <a:endParaRPr kumimoji="0" lang="sv-SE"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what brings joy in everyday life</a:t>
            </a:r>
            <a:endParaRPr kumimoji="0" lang="sv-SE"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tab pos="457200" algn="l"/>
              </a:tabLst>
              <a:defRPr/>
            </a:pPr>
            <a:r>
              <a:rPr kumimoji="0" lang="en-US" sz="2400" b="0" i="0" u="none" strike="noStrike" kern="1200" cap="none" spc="0" normalizeH="0" baseline="0" noProof="0" dirty="0">
                <a:ln>
                  <a:noFill/>
                </a:ln>
                <a:solidFill>
                  <a:prstClr val="black"/>
                </a:solidFill>
                <a:effectLst/>
                <a:uLnTx/>
                <a:uFillTx/>
                <a:latin typeface="Goudy Old Style"/>
                <a:ea typeface="Calibri" panose="020F0502020204030204" pitchFamily="34" charset="0"/>
                <a:cs typeface="Times New Roman" panose="02020603050405020304" pitchFamily="18" charset="0"/>
              </a:rPr>
              <a:t>the significance of past life events </a:t>
            </a:r>
            <a:endParaRPr kumimoji="0" lang="en-US" sz="1600" b="0" i="0" u="none" strike="noStrike" kern="1200" cap="none" spc="0" normalizeH="0" baseline="0" noProof="0" dirty="0">
              <a:ln>
                <a:noFill/>
              </a:ln>
              <a:solidFill>
                <a:srgbClr val="000000"/>
              </a:solidFill>
              <a:effectLst/>
              <a:uLnTx/>
              <a:uFillTx/>
              <a:latin typeface="Goudy Old Style"/>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sv-SE"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spTree>
    <p:extLst>
      <p:ext uri="{BB962C8B-B14F-4D97-AF65-F5344CB8AC3E}">
        <p14:creationId xmlns:p14="http://schemas.microsoft.com/office/powerpoint/2010/main" val="4002267551"/>
      </p:ext>
    </p:extLst>
  </p:cSld>
  <p:clrMapOvr>
    <a:masterClrMapping/>
  </p:clrMapOvr>
  <mc:AlternateContent xmlns:mc="http://schemas.openxmlformats.org/markup-compatibility/2006" xmlns:p14="http://schemas.microsoft.com/office/powerpoint/2010/main">
    <mc:Choice Requires="p14">
      <p:transition spd="slow" p14:dur="2000" advTm="71380"/>
    </mc:Choice>
    <mc:Fallback xmlns="">
      <p:transition spd="slow" advTm="7138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D949742-730C-4F7B-88BE-E4E69F6D1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p:nvSpPr>
          <p:cNvPr id="38" name="Rectangle 37">
            <a:extLst>
              <a:ext uri="{FF2B5EF4-FFF2-40B4-BE49-F238E27FC236}">
                <a16:creationId xmlns:a16="http://schemas.microsoft.com/office/drawing/2014/main" id="{DC5C0732-01DA-4A7C-ABF5-56B3C5B0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685801"/>
            <a:ext cx="47244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7286565" y="1296783"/>
            <a:ext cx="3714872" cy="992512"/>
          </a:xfrm>
        </p:spPr>
        <p:txBody>
          <a:bodyPr>
            <a:noAutofit/>
          </a:bodyPr>
          <a:lstStyle/>
          <a:p>
            <a:pPr algn="ctr"/>
            <a:r>
              <a:rPr lang="sv-SE" sz="2500" dirty="0">
                <a:latin typeface="Goudy Old Style" panose="02020502050305020303" pitchFamily="18" charset="0"/>
                <a:cs typeface="Calibri Light" panose="020F0302020204030204" pitchFamily="34" charset="0"/>
              </a:rPr>
              <a:t>IT MATTERS HOW WE THINK and talk about OUR PATIENTS!</a:t>
            </a:r>
            <a:endParaRPr lang="sv-SE" sz="2500" dirty="0">
              <a:latin typeface="Goudy Old Style" panose="02020502050305020303" pitchFamily="18" charset="0"/>
            </a:endParaRPr>
          </a:p>
        </p:txBody>
      </p:sp>
      <p:pic>
        <p:nvPicPr>
          <p:cNvPr id="6" name="Bildobjekt 5">
            <a:extLst>
              <a:ext uri="{FF2B5EF4-FFF2-40B4-BE49-F238E27FC236}">
                <a16:creationId xmlns:a16="http://schemas.microsoft.com/office/drawing/2014/main" id="{F580F2F9-B375-459D-A3E7-AD2853FE4C6F}"/>
              </a:ext>
            </a:extLst>
          </p:cNvPr>
          <p:cNvPicPr>
            <a:picLocks noChangeAspect="1"/>
          </p:cNvPicPr>
          <p:nvPr/>
        </p:nvPicPr>
        <p:blipFill rotWithShape="1">
          <a:blip r:embed="rId3"/>
          <a:srcRect l="10217" r="23338" b="-2"/>
          <a:stretch/>
        </p:blipFill>
        <p:spPr>
          <a:xfrm>
            <a:off x="20" y="21526"/>
            <a:ext cx="6095980" cy="6857990"/>
          </a:xfrm>
          <a:prstGeom prst="rect">
            <a:avLst/>
          </a:prstGeom>
        </p:spPr>
      </p:pic>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6927925" y="2717945"/>
            <a:ext cx="4432150" cy="3596794"/>
          </a:xfrm>
        </p:spPr>
        <p:txBody>
          <a:bodyPr>
            <a:normAutofit fontScale="92500"/>
          </a:bodyPr>
          <a:lstStyle/>
          <a:p>
            <a:r>
              <a:rPr lang="sv-SE" dirty="0"/>
              <a:t>DEMENTIA PATIENT</a:t>
            </a:r>
          </a:p>
          <a:p>
            <a:r>
              <a:rPr lang="sv-SE" dirty="0"/>
              <a:t>PATIENT WITH DEMENTIA</a:t>
            </a:r>
          </a:p>
          <a:p>
            <a:r>
              <a:rPr lang="sv-SE" dirty="0"/>
              <a:t>PERSON WHO HAS DEMENTIA</a:t>
            </a:r>
          </a:p>
          <a:p>
            <a:r>
              <a:rPr lang="sv-SE" dirty="0">
                <a:solidFill>
                  <a:srgbClr val="008000"/>
                </a:solidFill>
              </a:rPr>
              <a:t>PERSON WHO IS A MOTHER, A GRANDMOTHER, A GREAT GRANDMOTHER, WAS A TEACHER, LOVED MUSIC AND HAD DEMENTIA</a:t>
            </a:r>
            <a:endParaRPr lang="sv-SE" dirty="0"/>
          </a:p>
          <a:p>
            <a:endParaRPr lang="sv-SE" dirty="0"/>
          </a:p>
          <a:p>
            <a:endParaRPr lang="sv-SE" dirty="0"/>
          </a:p>
          <a:p>
            <a:endParaRPr lang="sv-SE" dirty="0"/>
          </a:p>
        </p:txBody>
      </p:sp>
    </p:spTree>
    <p:extLst>
      <p:ext uri="{BB962C8B-B14F-4D97-AF65-F5344CB8AC3E}">
        <p14:creationId xmlns:p14="http://schemas.microsoft.com/office/powerpoint/2010/main" val="1113827161"/>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1040" name="Rectangle 1039">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5" name="textruta 4">
            <a:extLst>
              <a:ext uri="{FF2B5EF4-FFF2-40B4-BE49-F238E27FC236}">
                <a16:creationId xmlns:a16="http://schemas.microsoft.com/office/drawing/2014/main" id="{7DEF8DA9-C522-642B-644A-E0C30987BC84}"/>
              </a:ext>
            </a:extLst>
          </p:cNvPr>
          <p:cNvSpPr txBox="1"/>
          <p:nvPr/>
        </p:nvSpPr>
        <p:spPr>
          <a:xfrm>
            <a:off x="312739" y="1496023"/>
            <a:ext cx="6253317" cy="5614024"/>
          </a:xfrm>
          <a:prstGeom prst="rect">
            <a:avLst/>
          </a:prstGeom>
        </p:spPr>
        <p:txBody>
          <a:bodyPr vert="horz" lIns="91440" tIns="45720" rIns="91440" bIns="45720" rtlCol="0">
            <a:normAutofit fontScale="92500" lnSpcReduction="10000"/>
          </a:bodyPr>
          <a:lstStyle/>
          <a:p>
            <a:pPr marL="0" marR="0" lvl="0" indent="0" algn="l" defTabSz="914400" rtl="0" eaLnBrk="1" fontAlgn="auto" latinLnBrk="0" hangingPunct="1">
              <a:lnSpc>
                <a:spcPct val="100000"/>
              </a:lnSpc>
              <a:spcBef>
                <a:spcPts val="0"/>
              </a:spcBef>
              <a:spcAft>
                <a:spcPts val="800"/>
              </a:spcAft>
              <a:buClrTx/>
              <a:buSzPct val="70000"/>
              <a:buFontTx/>
              <a:buNone/>
              <a:tabLst/>
              <a:defRPr/>
            </a:pPr>
            <a:r>
              <a:rPr kumimoji="0" lang="en-US" sz="2600" b="0" i="1" u="none" strike="noStrike" kern="1200" cap="none" spc="0" normalizeH="0" baseline="0" noProof="0" dirty="0">
                <a:ln>
                  <a:noFill/>
                </a:ln>
                <a:solidFill>
                  <a:srgbClr val="293737"/>
                </a:solidFill>
                <a:effectLst/>
                <a:uLnTx/>
                <a:uFillTx/>
                <a:latin typeface="Goudy Old Style"/>
                <a:ea typeface="+mn-ea"/>
                <a:cs typeface="+mn-cs"/>
              </a:rPr>
              <a:t>“When we were told to leave our fixed schedules and structured way to work, I remember that we were all quite resistant. At that time everyone got help with their morning care first thing in the morning to be ready for breakfast at about 8 o´clock. When I look back at that time it was quite stressful for both the residents and for us. Many residents did not want to get out of bed, and it was quite a rush. But when we started to adjust our work to the individuals, someone wanted to sleep longer in the morning and someone else wanted to get up already at 6. Suddenly the pace slowed down. And who says that everyone needs to have breakfast at 8? It was really a change of mindset for us.”</a:t>
            </a:r>
          </a:p>
          <a:p>
            <a:pPr marL="0" marR="0" lvl="0" indent="0" algn="l" defTabSz="914400" rtl="0" eaLnBrk="1" fontAlgn="auto" latinLnBrk="0" hangingPunct="1">
              <a:lnSpc>
                <a:spcPct val="100000"/>
              </a:lnSpc>
              <a:spcBef>
                <a:spcPts val="0"/>
              </a:spcBef>
              <a:spcAft>
                <a:spcPts val="800"/>
              </a:spcAft>
              <a:buClrTx/>
              <a:buSzPct val="70000"/>
              <a:buFontTx/>
              <a:buNone/>
              <a:tabLst/>
              <a:defRPr/>
            </a:pPr>
            <a:endParaRPr kumimoji="0" lang="en-US" sz="1800" b="0" i="1" u="none" strike="noStrike" kern="1200" cap="none" spc="0" normalizeH="0" baseline="0" noProof="0" dirty="0">
              <a:ln>
                <a:noFill/>
              </a:ln>
              <a:solidFill>
                <a:srgbClr val="293737"/>
              </a:solidFill>
              <a:effectLst/>
              <a:uLnTx/>
              <a:uFillTx/>
              <a:latin typeface="Goudy Old Style"/>
              <a:ea typeface="+mn-ea"/>
              <a:cs typeface="+mn-cs"/>
            </a:endParaRPr>
          </a:p>
          <a:p>
            <a:pPr marL="0" marR="0" lvl="0" indent="0" algn="l" defTabSz="914400" rtl="0" eaLnBrk="1" fontAlgn="auto" latinLnBrk="0" hangingPunct="1">
              <a:lnSpc>
                <a:spcPct val="100000"/>
              </a:lnSpc>
              <a:spcBef>
                <a:spcPts val="0"/>
              </a:spcBef>
              <a:spcAft>
                <a:spcPts val="800"/>
              </a:spcAft>
              <a:buClrTx/>
              <a:buSzPct val="70000"/>
              <a:buFontTx/>
              <a:buNone/>
              <a:tabLst/>
              <a:defRPr/>
            </a:pPr>
            <a:r>
              <a:rPr kumimoji="0" lang="en-US" sz="1800" b="0" i="0" u="none" strike="noStrike" kern="1200" cap="none" spc="0" normalizeH="0" baseline="0" noProof="0" dirty="0">
                <a:ln>
                  <a:noFill/>
                </a:ln>
                <a:solidFill>
                  <a:srgbClr val="293737"/>
                </a:solidFill>
                <a:effectLst/>
                <a:uLnTx/>
                <a:uFillTx/>
                <a:latin typeface="Goudy Old Style"/>
                <a:ea typeface="+mn-ea"/>
                <a:cs typeface="+mn-cs"/>
              </a:rPr>
              <a:t>Woman, 62 years, nurse assistant at a residential care facility for people with dementia.</a:t>
            </a:r>
          </a:p>
        </p:txBody>
      </p:sp>
      <p:pic>
        <p:nvPicPr>
          <p:cNvPr id="1026" name="32BEBA06-A835-4D19-B236-1148B2B4D106" descr="IMG_7392.jpg">
            <a:extLst>
              <a:ext uri="{FF2B5EF4-FFF2-40B4-BE49-F238E27FC236}">
                <a16:creationId xmlns:a16="http://schemas.microsoft.com/office/drawing/2014/main" id="{135BE07D-FC2F-073C-7A31-90159FB59C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0" r="172"/>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ruta 2">
            <a:extLst>
              <a:ext uri="{FF2B5EF4-FFF2-40B4-BE49-F238E27FC236}">
                <a16:creationId xmlns:a16="http://schemas.microsoft.com/office/drawing/2014/main" id="{47A0CBCF-BECA-E93D-0D79-C0D48C097891}"/>
              </a:ext>
            </a:extLst>
          </p:cNvPr>
          <p:cNvSpPr txBox="1"/>
          <p:nvPr/>
        </p:nvSpPr>
        <p:spPr>
          <a:xfrm>
            <a:off x="312740" y="371949"/>
            <a:ext cx="6253316" cy="830997"/>
          </a:xfrm>
          <a:prstGeom prst="rect">
            <a:avLst/>
          </a:prstGeom>
          <a:noFill/>
        </p:spPr>
        <p:txBody>
          <a:bodyPr wrap="square">
            <a:spAutoFit/>
          </a:bodyPr>
          <a:lstStyle/>
          <a:p>
            <a:r>
              <a:rPr kumimoji="0" lang="sv-SE" sz="2400" b="0" i="0" u="none" strike="noStrike" kern="1200" cap="all" spc="300" normalizeH="0" baseline="0" noProof="0" dirty="0">
                <a:ln>
                  <a:noFill/>
                </a:ln>
                <a:solidFill>
                  <a:srgbClr val="293737"/>
                </a:solidFill>
                <a:effectLst/>
                <a:uLnTx/>
                <a:uFillTx/>
                <a:latin typeface="Goudy Old Style" panose="02020502050305020303" pitchFamily="18" charset="0"/>
                <a:ea typeface="+mj-ea"/>
                <a:cs typeface="Calibri Light" panose="020F0302020204030204" pitchFamily="34" charset="0"/>
              </a:rPr>
              <a:t>FROM </a:t>
            </a:r>
            <a:r>
              <a:rPr kumimoji="0" lang="sv-SE" sz="2400" b="1" i="1" u="none" strike="noStrike" kern="1200" cap="all" spc="300" normalizeH="0" baseline="0" noProof="0" dirty="0">
                <a:ln>
                  <a:noFill/>
                </a:ln>
                <a:solidFill>
                  <a:srgbClr val="293737"/>
                </a:solidFill>
                <a:effectLst/>
                <a:uLnTx/>
                <a:uFillTx/>
                <a:latin typeface="Goudy Old Style" panose="02020502050305020303" pitchFamily="18" charset="0"/>
                <a:ea typeface="+mj-ea"/>
                <a:cs typeface="Calibri Light" panose="020F0302020204030204" pitchFamily="34" charset="0"/>
              </a:rPr>
              <a:t>WHAT</a:t>
            </a:r>
            <a:r>
              <a:rPr kumimoji="0" lang="sv-SE" sz="2400" b="0" i="0" u="none" strike="noStrike" kern="1200" cap="all" spc="300" normalizeH="0" baseline="0" noProof="0" dirty="0">
                <a:ln>
                  <a:noFill/>
                </a:ln>
                <a:solidFill>
                  <a:srgbClr val="293737"/>
                </a:solidFill>
                <a:effectLst/>
                <a:uLnTx/>
                <a:uFillTx/>
                <a:latin typeface="Goudy Old Style" panose="02020502050305020303" pitchFamily="18" charset="0"/>
                <a:ea typeface="+mj-ea"/>
                <a:cs typeface="Calibri Light" panose="020F0302020204030204" pitchFamily="34" charset="0"/>
              </a:rPr>
              <a:t> TO </a:t>
            </a:r>
            <a:r>
              <a:rPr kumimoji="0" lang="sv-SE" sz="2400" b="1" i="1" u="none" strike="noStrike" kern="1200" cap="all" spc="300" normalizeH="0" baseline="0" noProof="0" dirty="0">
                <a:ln>
                  <a:noFill/>
                </a:ln>
                <a:solidFill>
                  <a:srgbClr val="293737"/>
                </a:solidFill>
                <a:effectLst/>
                <a:uLnTx/>
                <a:uFillTx/>
                <a:latin typeface="Goudy Old Style" panose="02020502050305020303" pitchFamily="18" charset="0"/>
                <a:ea typeface="+mj-ea"/>
                <a:cs typeface="Calibri Light" panose="020F0302020204030204" pitchFamily="34" charset="0"/>
              </a:rPr>
              <a:t>WHO- </a:t>
            </a:r>
            <a:r>
              <a:rPr kumimoji="0" lang="sv-SE" sz="2400" b="0" i="0" u="none" strike="noStrike" kern="1200" cap="all" spc="300" normalizeH="0" baseline="0" noProof="0" dirty="0">
                <a:ln>
                  <a:noFill/>
                </a:ln>
                <a:solidFill>
                  <a:srgbClr val="293737"/>
                </a:solidFill>
                <a:effectLst/>
                <a:uLnTx/>
                <a:uFillTx/>
                <a:latin typeface="Goudy Old Style" panose="02020502050305020303" pitchFamily="18" charset="0"/>
                <a:ea typeface="+mj-ea"/>
                <a:cs typeface="Calibri Light" panose="020F0302020204030204" pitchFamily="34" charset="0"/>
              </a:rPr>
              <a:t>WHEN THE PATIENT BECOMES A PERSON</a:t>
            </a:r>
            <a:endParaRPr lang="sv-SE" sz="1600" dirty="0"/>
          </a:p>
        </p:txBody>
      </p:sp>
    </p:spTree>
    <p:extLst>
      <p:ext uri="{BB962C8B-B14F-4D97-AF65-F5344CB8AC3E}">
        <p14:creationId xmlns:p14="http://schemas.microsoft.com/office/powerpoint/2010/main" val="271465001"/>
      </p:ext>
    </p:extLst>
  </p:cSld>
  <p:clrMapOvr>
    <a:masterClrMapping/>
  </p:clrMapOvr>
  <mc:AlternateContent xmlns:mc="http://schemas.openxmlformats.org/markup-compatibility/2006" xmlns:p14="http://schemas.microsoft.com/office/powerpoint/2010/main">
    <mc:Choice Requires="p14">
      <p:transition spd="slow" p14:dur="2000" advTm="57183"/>
    </mc:Choice>
    <mc:Fallback xmlns="">
      <p:transition spd="slow" advTm="5718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BD1C247-1E5B-4399-87F8-31C532F0A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4" name="Rectangle 33">
            <a:extLst>
              <a:ext uri="{FF2B5EF4-FFF2-40B4-BE49-F238E27FC236}">
                <a16:creationId xmlns:a16="http://schemas.microsoft.com/office/drawing/2014/main" id="{D3F0F311-CB15-4C1D-937F-8DBB429D8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36" name="Rectangle 35">
            <a:extLst>
              <a:ext uri="{FF2B5EF4-FFF2-40B4-BE49-F238E27FC236}">
                <a16:creationId xmlns:a16="http://schemas.microsoft.com/office/drawing/2014/main" id="{E6F70DE8-A2A4-4336-A602-73036FED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B55C061C-7BF7-55B4-3502-08703D7E1153}"/>
              </a:ext>
            </a:extLst>
          </p:cNvPr>
          <p:cNvSpPr>
            <a:spLocks noGrp="1"/>
          </p:cNvSpPr>
          <p:nvPr>
            <p:ph type="title"/>
          </p:nvPr>
        </p:nvSpPr>
        <p:spPr>
          <a:xfrm>
            <a:off x="1157027" y="2273300"/>
            <a:ext cx="3702052" cy="3898900"/>
          </a:xfrm>
        </p:spPr>
        <p:txBody>
          <a:bodyPr anchor="ctr">
            <a:normAutofit/>
          </a:bodyPr>
          <a:lstStyle/>
          <a:p>
            <a:pPr marR="0" lvl="0" defTabSz="914400" rtl="0" eaLnBrk="1" fontAlgn="auto" latinLnBrk="0" hangingPunct="1">
              <a:lnSpc>
                <a:spcPct val="90000"/>
              </a:lnSpc>
              <a:spcBef>
                <a:spcPts val="1000"/>
              </a:spcBef>
              <a:spcAft>
                <a:spcPts val="0"/>
              </a:spcAft>
              <a:tabLst/>
              <a:defRPr/>
            </a:pPr>
            <a:br>
              <a:rPr kumimoji="0" lang="sv-SE" sz="2800" b="0" i="0" u="none" strike="noStrike" kern="1200" cap="none" spc="0" normalizeH="0" baseline="0" noProof="0" dirty="0">
                <a:ln>
                  <a:noFill/>
                </a:ln>
                <a:solidFill>
                  <a:prstClr val="black"/>
                </a:solidFill>
                <a:effectLst/>
                <a:uLnTx/>
                <a:uFillTx/>
                <a:latin typeface="Calibri Light" panose="020F0302020204030204"/>
                <a:ea typeface="+mn-ea"/>
                <a:cs typeface="+mn-cs"/>
              </a:rPr>
            </a:br>
            <a:endParaRPr lang="sv-SE" dirty="0"/>
          </a:p>
        </p:txBody>
      </p:sp>
      <p:sp>
        <p:nvSpPr>
          <p:cNvPr id="38" name="Rectangle 37">
            <a:extLst>
              <a:ext uri="{FF2B5EF4-FFF2-40B4-BE49-F238E27FC236}">
                <a16:creationId xmlns:a16="http://schemas.microsoft.com/office/drawing/2014/main" id="{0BC37474-18AF-4624-880A-2ACF6A650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4" name="textruta 3">
            <a:extLst>
              <a:ext uri="{FF2B5EF4-FFF2-40B4-BE49-F238E27FC236}">
                <a16:creationId xmlns:a16="http://schemas.microsoft.com/office/drawing/2014/main" id="{72CD3896-BD12-15D2-8447-C504FB5B17F2}"/>
              </a:ext>
            </a:extLst>
          </p:cNvPr>
          <p:cNvSpPr txBox="1"/>
          <p:nvPr/>
        </p:nvSpPr>
        <p:spPr>
          <a:xfrm>
            <a:off x="685800" y="2417078"/>
            <a:ext cx="4724400" cy="156966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all" spc="300" normalizeH="0" baseline="0" noProof="0" dirty="0">
                <a:ln>
                  <a:noFill/>
                </a:ln>
                <a:solidFill>
                  <a:srgbClr val="293737"/>
                </a:solidFill>
                <a:effectLst/>
                <a:uLnTx/>
                <a:uFillTx/>
                <a:latin typeface="Goudy Old Style"/>
                <a:ea typeface="+mn-ea"/>
                <a:cs typeface="+mn-cs"/>
              </a:rPr>
              <a:t>(3) Understanding the world from the </a:t>
            </a:r>
            <a:r>
              <a:rPr kumimoji="0" lang="en-US" sz="2400" b="1" i="0" u="none" strike="noStrike" kern="1200" cap="all" spc="300" normalizeH="0" baseline="0" noProof="0" dirty="0">
                <a:ln>
                  <a:noFill/>
                </a:ln>
                <a:solidFill>
                  <a:srgbClr val="FF0000"/>
                </a:solidFill>
                <a:effectLst/>
                <a:uLnTx/>
                <a:uFillTx/>
                <a:latin typeface="Goudy Old Style"/>
                <a:ea typeface="+mn-ea"/>
                <a:cs typeface="+mn-cs"/>
              </a:rPr>
              <a:t>P</a:t>
            </a:r>
            <a:r>
              <a:rPr kumimoji="0" lang="en-US" sz="2400" b="0" i="0" u="none" strike="noStrike" kern="1200" cap="all" spc="300" normalizeH="0" baseline="0" noProof="0" dirty="0">
                <a:ln>
                  <a:noFill/>
                </a:ln>
                <a:solidFill>
                  <a:srgbClr val="293737"/>
                </a:solidFill>
                <a:effectLst/>
                <a:uLnTx/>
                <a:uFillTx/>
                <a:latin typeface="Goudy Old Style"/>
                <a:ea typeface="+mn-ea"/>
                <a:cs typeface="+mn-cs"/>
              </a:rPr>
              <a:t>erspective of the service user</a:t>
            </a:r>
            <a:endParaRPr kumimoji="0" lang="sv-SE" sz="2400" b="0" i="0" u="none" strike="noStrike" kern="1200" cap="none" spc="0" normalizeH="0" baseline="0" noProof="0" dirty="0">
              <a:ln>
                <a:noFill/>
              </a:ln>
              <a:solidFill>
                <a:prstClr val="black"/>
              </a:solidFill>
              <a:effectLst/>
              <a:uLnTx/>
              <a:uFillTx/>
              <a:latin typeface="Goudy Old Style"/>
              <a:ea typeface="+mn-ea"/>
              <a:cs typeface="+mn-cs"/>
            </a:endParaRPr>
          </a:p>
        </p:txBody>
      </p:sp>
      <p:pic>
        <p:nvPicPr>
          <p:cNvPr id="6" name="Bildobjekt 5">
            <a:extLst>
              <a:ext uri="{FF2B5EF4-FFF2-40B4-BE49-F238E27FC236}">
                <a16:creationId xmlns:a16="http://schemas.microsoft.com/office/drawing/2014/main" id="{AE9A2EF8-1F22-061A-21CA-A9DA425FE4ED}"/>
              </a:ext>
            </a:extLst>
          </p:cNvPr>
          <p:cNvPicPr>
            <a:picLocks noChangeAspect="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6748970" y="257511"/>
            <a:ext cx="4757230" cy="6342974"/>
          </a:xfrm>
          <a:prstGeom prst="rect">
            <a:avLst/>
          </a:prstGeom>
          <a:noFill/>
          <a:ln>
            <a:noFill/>
          </a:ln>
        </p:spPr>
      </p:pic>
    </p:spTree>
    <p:extLst>
      <p:ext uri="{BB962C8B-B14F-4D97-AF65-F5344CB8AC3E}">
        <p14:creationId xmlns:p14="http://schemas.microsoft.com/office/powerpoint/2010/main" val="18011719"/>
      </p:ext>
    </p:extLst>
  </p:cSld>
  <p:clrMapOvr>
    <a:masterClrMapping/>
  </p:clrMapOvr>
  <mc:AlternateContent xmlns:mc="http://schemas.openxmlformats.org/markup-compatibility/2006" xmlns:p14="http://schemas.microsoft.com/office/powerpoint/2010/main">
    <mc:Choice Requires="p14">
      <p:transition spd="slow" p14:dur="2000" advTm="179902"/>
    </mc:Choice>
    <mc:Fallback xmlns="">
      <p:transition spd="slow" advTm="179902"/>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66">
            <a:extLst>
              <a:ext uri="{FF2B5EF4-FFF2-40B4-BE49-F238E27FC236}">
                <a16:creationId xmlns:a16="http://schemas.microsoft.com/office/drawing/2014/main" id="{C6771E30-A604-493B-BC4C-1AA766591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069" name="Rectangle 2068">
            <a:extLst>
              <a:ext uri="{FF2B5EF4-FFF2-40B4-BE49-F238E27FC236}">
                <a16:creationId xmlns:a16="http://schemas.microsoft.com/office/drawing/2014/main" id="{913EDF91-3802-4360-909F-A0509363D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pic>
        <p:nvPicPr>
          <p:cNvPr id="2054" name="Picture 6" descr="Conductor of symphony orchestra with performers in background in concert hall">
            <a:extLst>
              <a:ext uri="{FF2B5EF4-FFF2-40B4-BE49-F238E27FC236}">
                <a16:creationId xmlns:a16="http://schemas.microsoft.com/office/drawing/2014/main" id="{F19A09AF-607B-58B5-4E82-F9D905DB95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77" r="35519"/>
          <a:stretch/>
        </p:blipFill>
        <p:spPr bwMode="auto">
          <a:xfrm>
            <a:off x="685800" y="685800"/>
            <a:ext cx="3390900" cy="5486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ruta 4">
            <a:extLst>
              <a:ext uri="{FF2B5EF4-FFF2-40B4-BE49-F238E27FC236}">
                <a16:creationId xmlns:a16="http://schemas.microsoft.com/office/drawing/2014/main" id="{7DEF8DA9-C522-642B-644A-E0C30987BC84}"/>
              </a:ext>
            </a:extLst>
          </p:cNvPr>
          <p:cNvSpPr txBox="1"/>
          <p:nvPr/>
        </p:nvSpPr>
        <p:spPr>
          <a:xfrm>
            <a:off x="4965290" y="685799"/>
            <a:ext cx="6951407" cy="6039465"/>
          </a:xfrm>
          <a:prstGeom prst="rect">
            <a:avLst/>
          </a:prstGeom>
        </p:spPr>
        <p:txBody>
          <a:bodyPr vert="horz" lIns="91440" tIns="45720" rIns="91440" bIns="45720" rtlCol="0">
            <a:normAutofit lnSpcReduction="10000"/>
          </a:bodyPr>
          <a:lstStyle/>
          <a:p>
            <a:pPr marL="0" marR="0" lvl="0" indent="0" algn="l" defTabSz="914400" rtl="0" eaLnBrk="1" fontAlgn="auto" latinLnBrk="0" hangingPunct="1">
              <a:lnSpc>
                <a:spcPct val="100000"/>
              </a:lnSpc>
              <a:spcBef>
                <a:spcPts val="0"/>
              </a:spcBef>
              <a:spcAft>
                <a:spcPts val="800"/>
              </a:spcAft>
              <a:buClrTx/>
              <a:buSzPct val="70000"/>
              <a:buFontTx/>
              <a:buNone/>
              <a:tabLst/>
              <a:defRPr/>
            </a:pPr>
            <a:r>
              <a:rPr kumimoji="0" lang="en-US" sz="2400" b="0" i="1" u="none" strike="noStrike" kern="1200" cap="none" spc="0" normalizeH="0" baseline="0" noProof="0" dirty="0">
                <a:ln>
                  <a:noFill/>
                </a:ln>
                <a:solidFill>
                  <a:srgbClr val="293737"/>
                </a:solidFill>
                <a:effectLst/>
                <a:uLnTx/>
                <a:uFillTx/>
                <a:latin typeface="Goudy Old Style"/>
                <a:ea typeface="+mn-ea"/>
                <a:cs typeface="+mn-cs"/>
              </a:rPr>
              <a:t>It is a lot of things that takes my energy these days. I often feel clumsy and awkward, walking against furniture, getting caught in doorknobs and walking into doorframes. It may seem like small everyday trifles that happens to most of us, but it happens all the time for me and it is incredibly tiring in the long run. I know that it comes with the disease and that the brain no longer has control over distance judgments and how close things are. But even though I know why, I get frustrated, it messes up my everyday life and takes all my energy. </a:t>
            </a:r>
          </a:p>
          <a:p>
            <a:pPr marL="0" marR="0" lvl="0" indent="0" algn="l" defTabSz="914400" rtl="0" eaLnBrk="1" fontAlgn="auto" latinLnBrk="0" hangingPunct="1">
              <a:lnSpc>
                <a:spcPct val="100000"/>
              </a:lnSpc>
              <a:spcBef>
                <a:spcPts val="0"/>
              </a:spcBef>
              <a:spcAft>
                <a:spcPts val="800"/>
              </a:spcAft>
              <a:buClrTx/>
              <a:buSzPct val="70000"/>
              <a:buFontTx/>
              <a:buNone/>
              <a:tabLst/>
              <a:defRPr/>
            </a:pPr>
            <a:endParaRPr kumimoji="0" lang="en-US" sz="2400" b="0" i="1" u="none" strike="noStrike" kern="1200" cap="none" spc="0" normalizeH="0" baseline="0" noProof="0" dirty="0">
              <a:ln>
                <a:noFill/>
              </a:ln>
              <a:solidFill>
                <a:srgbClr val="293737"/>
              </a:solidFill>
              <a:effectLst/>
              <a:uLnTx/>
              <a:uFillTx/>
              <a:latin typeface="Goudy Old Style"/>
              <a:ea typeface="+mn-ea"/>
              <a:cs typeface="+mn-cs"/>
            </a:endParaRPr>
          </a:p>
          <a:p>
            <a:pPr marL="0" marR="0" lvl="0" indent="0" algn="l" defTabSz="914400" rtl="0" eaLnBrk="1" fontAlgn="auto" latinLnBrk="0" hangingPunct="1">
              <a:lnSpc>
                <a:spcPct val="100000"/>
              </a:lnSpc>
              <a:spcBef>
                <a:spcPts val="0"/>
              </a:spcBef>
              <a:spcAft>
                <a:spcPts val="800"/>
              </a:spcAft>
              <a:buClrTx/>
              <a:buSzPct val="70000"/>
              <a:buFontTx/>
              <a:buNone/>
              <a:tabLst/>
              <a:defRPr/>
            </a:pPr>
            <a:r>
              <a:rPr kumimoji="0" lang="en-US" sz="2400" b="0" i="1" u="none" strike="noStrike" kern="1200" cap="none" spc="0" normalizeH="0" baseline="0" noProof="0" dirty="0">
                <a:ln>
                  <a:noFill/>
                </a:ln>
                <a:solidFill>
                  <a:srgbClr val="293737"/>
                </a:solidFill>
                <a:effectLst/>
                <a:uLnTx/>
                <a:uFillTx/>
                <a:latin typeface="Goudy Old Style"/>
                <a:ea typeface="+mn-ea"/>
                <a:cs typeface="+mn-cs"/>
              </a:rPr>
              <a:t>But there is also a lot of things that gives energy. It is about taking care of your resources and enjoying them. For me, music is my lifeline. I used to play in a full orchestra in my days…  It is actually quite strange how the brain works. Even though one moment I can hardly remember how to pick up my purse or read the newspaper, it is completely different as soon as there is music in the picture…</a:t>
            </a:r>
          </a:p>
        </p:txBody>
      </p:sp>
    </p:spTree>
    <p:extLst>
      <p:ext uri="{BB962C8B-B14F-4D97-AF65-F5344CB8AC3E}">
        <p14:creationId xmlns:p14="http://schemas.microsoft.com/office/powerpoint/2010/main" val="1228398083"/>
      </p:ext>
    </p:extLst>
  </p:cSld>
  <p:clrMapOvr>
    <a:masterClrMapping/>
  </p:clrMapOvr>
  <mc:AlternateContent xmlns:mc="http://schemas.openxmlformats.org/markup-compatibility/2006" xmlns:p14="http://schemas.microsoft.com/office/powerpoint/2010/main">
    <mc:Choice Requires="p14">
      <p:transition spd="slow" p14:dur="2000" advTm="71380"/>
    </mc:Choice>
    <mc:Fallback xmlns="">
      <p:transition spd="slow" advTm="7138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6771E30-A604-493B-BC4C-1AA766591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081" name="Rectangle 3080">
            <a:extLst>
              <a:ext uri="{FF2B5EF4-FFF2-40B4-BE49-F238E27FC236}">
                <a16:creationId xmlns:a16="http://schemas.microsoft.com/office/drawing/2014/main" id="{913EDF91-3802-4360-909F-A0509363D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pic>
        <p:nvPicPr>
          <p:cNvPr id="3074" name="Picture 2" descr="Close up of senior woman playing the piano">
            <a:extLst>
              <a:ext uri="{FF2B5EF4-FFF2-40B4-BE49-F238E27FC236}">
                <a16:creationId xmlns:a16="http://schemas.microsoft.com/office/drawing/2014/main" id="{4AEC6C75-1E98-A849-0A33-275A4075DF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788" r="45008"/>
          <a:stretch/>
        </p:blipFill>
        <p:spPr bwMode="auto">
          <a:xfrm>
            <a:off x="685800" y="685800"/>
            <a:ext cx="3390900" cy="5486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ruta 4">
            <a:extLst>
              <a:ext uri="{FF2B5EF4-FFF2-40B4-BE49-F238E27FC236}">
                <a16:creationId xmlns:a16="http://schemas.microsoft.com/office/drawing/2014/main" id="{7DEF8DA9-C522-642B-644A-E0C30987BC84}"/>
              </a:ext>
            </a:extLst>
          </p:cNvPr>
          <p:cNvSpPr txBox="1"/>
          <p:nvPr/>
        </p:nvSpPr>
        <p:spPr>
          <a:xfrm>
            <a:off x="5364126" y="1347019"/>
            <a:ext cx="6165978" cy="5388078"/>
          </a:xfrm>
          <a:prstGeom prst="rect">
            <a:avLst/>
          </a:prstGeom>
        </p:spPr>
        <p:txBody>
          <a:bodyPr vert="horz" lIns="91440" tIns="45720" rIns="91440" bIns="45720" rtlCol="0">
            <a:normAutofit fontScale="92500"/>
          </a:bodyPr>
          <a:lstStyle/>
          <a:p>
            <a:pPr marL="0" marR="0" lvl="0" indent="0" algn="l" defTabSz="914400" rtl="0" eaLnBrk="1" fontAlgn="auto" latinLnBrk="0" hangingPunct="1">
              <a:lnSpc>
                <a:spcPct val="100000"/>
              </a:lnSpc>
              <a:spcBef>
                <a:spcPts val="0"/>
              </a:spcBef>
              <a:spcAft>
                <a:spcPts val="800"/>
              </a:spcAft>
              <a:buClrTx/>
              <a:buSzPct val="70000"/>
              <a:buFontTx/>
              <a:buNone/>
              <a:tabLst/>
              <a:defRPr/>
            </a:pPr>
            <a:r>
              <a:rPr kumimoji="0" lang="en-US" sz="2600" b="0" i="1" u="none" strike="noStrike" kern="1200" cap="none" spc="0" normalizeH="0" baseline="0" noProof="0" dirty="0">
                <a:ln>
                  <a:noFill/>
                </a:ln>
                <a:solidFill>
                  <a:srgbClr val="293737"/>
                </a:solidFill>
                <a:effectLst/>
                <a:uLnTx/>
                <a:uFillTx/>
                <a:latin typeface="Goudy Old Style"/>
                <a:ea typeface="+mn-ea"/>
                <a:cs typeface="+mn-cs"/>
              </a:rPr>
              <a:t>… Yesterday I was at my daughter’s house who had one of her music students visiting. It was wonderful to sit in the armchair and listen to his violin practice. And then he says; Elizabeth can't you accompany me on the grand piano? And you know what; Right then, I both wanted and was able to. The fingers ran over the keys as before without me having to look for them or take support from the notes. And at that moment I could forget all the craziness and obstacles in everyday life that the disease brings and just enjoy being a capable human being. </a:t>
            </a:r>
          </a:p>
          <a:p>
            <a:pPr marL="0" marR="0" lvl="0" indent="-228600" algn="l" defTabSz="914400" rtl="0" eaLnBrk="1" fontAlgn="auto" latinLnBrk="0" hangingPunct="1">
              <a:lnSpc>
                <a:spcPct val="100000"/>
              </a:lnSpc>
              <a:spcBef>
                <a:spcPts val="0"/>
              </a:spcBef>
              <a:spcAft>
                <a:spcPts val="800"/>
              </a:spcAft>
              <a:buClrTx/>
              <a:buSzPct val="70000"/>
              <a:buFont typeface="Arial" panose="020B0604020202020204" pitchFamily="34" charset="0"/>
              <a:buChar char="•"/>
              <a:tabLst/>
              <a:defRPr/>
            </a:pPr>
            <a:endParaRPr kumimoji="0" lang="en-US" sz="1800" b="0" i="0" u="none" strike="noStrike" kern="1200" cap="none" spc="0" normalizeH="0" baseline="0" noProof="0" dirty="0">
              <a:ln>
                <a:noFill/>
              </a:ln>
              <a:solidFill>
                <a:srgbClr val="293737"/>
              </a:solidFill>
              <a:effectLst/>
              <a:uLnTx/>
              <a:uFillTx/>
              <a:latin typeface="Goudy Old Style"/>
              <a:ea typeface="+mn-ea"/>
              <a:cs typeface="+mn-cs"/>
            </a:endParaRPr>
          </a:p>
          <a:p>
            <a:pPr marL="0" marR="0" lvl="0" indent="-228600" algn="l" defTabSz="914400" rtl="0" eaLnBrk="1" fontAlgn="auto" latinLnBrk="0" hangingPunct="1">
              <a:lnSpc>
                <a:spcPct val="100000"/>
              </a:lnSpc>
              <a:spcBef>
                <a:spcPts val="0"/>
              </a:spcBef>
              <a:spcAft>
                <a:spcPts val="800"/>
              </a:spcAft>
              <a:buClrTx/>
              <a:buSzPct val="70000"/>
              <a:buFont typeface="Arial" panose="020B0604020202020204" pitchFamily="34" charset="0"/>
              <a:buChar char="•"/>
              <a:tabLst/>
              <a:defRPr/>
            </a:pPr>
            <a:endParaRPr kumimoji="0" lang="en-US" sz="1800" b="0" i="0" u="none" strike="noStrike" kern="1200" cap="none" spc="0" normalizeH="0" baseline="0" noProof="0" dirty="0">
              <a:ln>
                <a:noFill/>
              </a:ln>
              <a:solidFill>
                <a:srgbClr val="293737"/>
              </a:solidFill>
              <a:effectLst/>
              <a:uLnTx/>
              <a:uFillTx/>
              <a:latin typeface="Goudy Old Style"/>
              <a:ea typeface="+mn-ea"/>
              <a:cs typeface="+mn-cs"/>
            </a:endParaRPr>
          </a:p>
          <a:p>
            <a:pPr marL="0" marR="0" lvl="0" indent="0" algn="l" defTabSz="914400" rtl="0" eaLnBrk="1" fontAlgn="auto" latinLnBrk="0" hangingPunct="1">
              <a:lnSpc>
                <a:spcPct val="100000"/>
              </a:lnSpc>
              <a:spcBef>
                <a:spcPts val="0"/>
              </a:spcBef>
              <a:spcAft>
                <a:spcPts val="800"/>
              </a:spcAft>
              <a:buClrTx/>
              <a:buSzPct val="70000"/>
              <a:buFontTx/>
              <a:buNone/>
              <a:tabLst/>
              <a:defRPr/>
            </a:pPr>
            <a:r>
              <a:rPr kumimoji="0" lang="en-US" sz="1800" b="0" i="0" u="none" strike="noStrike" kern="1200" cap="none" spc="0" normalizeH="0" baseline="0" noProof="0" dirty="0">
                <a:ln>
                  <a:noFill/>
                </a:ln>
                <a:solidFill>
                  <a:srgbClr val="293737"/>
                </a:solidFill>
                <a:effectLst/>
                <a:uLnTx/>
                <a:uFillTx/>
                <a:latin typeface="Goudy Old Style"/>
                <a:ea typeface="+mn-ea"/>
                <a:cs typeface="+mn-cs"/>
              </a:rPr>
              <a:t>Elizabeth, 92 years, living with Alzheimer’s disease. </a:t>
            </a:r>
          </a:p>
        </p:txBody>
      </p:sp>
    </p:spTree>
    <p:extLst>
      <p:ext uri="{BB962C8B-B14F-4D97-AF65-F5344CB8AC3E}">
        <p14:creationId xmlns:p14="http://schemas.microsoft.com/office/powerpoint/2010/main" val="3281253925"/>
      </p:ext>
    </p:extLst>
  </p:cSld>
  <p:clrMapOvr>
    <a:masterClrMapping/>
  </p:clrMapOvr>
  <mc:AlternateContent xmlns:mc="http://schemas.openxmlformats.org/markup-compatibility/2006" xmlns:p14="http://schemas.microsoft.com/office/powerpoint/2010/main">
    <mc:Choice Requires="p14">
      <p:transition spd="slow" p14:dur="2000" advTm="42199"/>
    </mc:Choice>
    <mc:Fallback xmlns="">
      <p:transition spd="slow" advTm="4219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97C478F1-26B5-44C9-823B-523B85B1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1060" name="Rectangle 1059">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6A20806-B56E-43E5-C9CF-AE70E281C9E1}"/>
              </a:ext>
            </a:extLst>
          </p:cNvPr>
          <p:cNvSpPr>
            <a:spLocks noGrp="1"/>
          </p:cNvSpPr>
          <p:nvPr>
            <p:ph type="title"/>
          </p:nvPr>
        </p:nvSpPr>
        <p:spPr>
          <a:xfrm>
            <a:off x="355023" y="914401"/>
            <a:ext cx="4052454" cy="3046228"/>
          </a:xfrm>
        </p:spPr>
        <p:txBody>
          <a:bodyPr vert="horz" lIns="91440" tIns="45720" rIns="91440" bIns="45720" rtlCol="0" anchor="b">
            <a:normAutofit/>
          </a:bodyPr>
          <a:lstStyle/>
          <a:p>
            <a:pPr algn="ctr"/>
            <a:r>
              <a:rPr lang="en-US" sz="2400" kern="1200" cap="all" spc="300" baseline="0" dirty="0">
                <a:solidFill>
                  <a:schemeClr val="bg2"/>
                </a:solidFill>
                <a:latin typeface="Goudy Old Style" panose="02020502050305020303" pitchFamily="18" charset="0"/>
              </a:rPr>
              <a:t>(4) Providing a </a:t>
            </a:r>
            <a:r>
              <a:rPr lang="en-US" sz="2400" b="1" kern="1200" cap="all" spc="300" baseline="0" dirty="0">
                <a:solidFill>
                  <a:srgbClr val="FF0000"/>
                </a:solidFill>
                <a:latin typeface="Goudy Old Style" panose="02020502050305020303" pitchFamily="18" charset="0"/>
              </a:rPr>
              <a:t>S</a:t>
            </a:r>
            <a:r>
              <a:rPr lang="en-US" sz="2400" kern="1200" cap="all" spc="300" baseline="0" dirty="0">
                <a:solidFill>
                  <a:schemeClr val="bg2"/>
                </a:solidFill>
                <a:latin typeface="Goudy Old Style" panose="02020502050305020303" pitchFamily="18" charset="0"/>
              </a:rPr>
              <a:t>ocial environment that supports psychological needs</a:t>
            </a:r>
          </a:p>
        </p:txBody>
      </p:sp>
      <p:pic>
        <p:nvPicPr>
          <p:cNvPr id="4" name="Platshållare för innehåll 4" descr="En bild som visar text, inomhus, bärbar dator&#10;&#10;Automatiskt genererad beskrivning">
            <a:extLst>
              <a:ext uri="{FF2B5EF4-FFF2-40B4-BE49-F238E27FC236}">
                <a16:creationId xmlns:a16="http://schemas.microsoft.com/office/drawing/2014/main" id="{2A2484E6-7C87-2A6B-E050-C608594218EC}"/>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24157"/>
          <a:stretch/>
        </p:blipFill>
        <p:spPr>
          <a:xfrm rot="5400000">
            <a:off x="5715000" y="716290"/>
            <a:ext cx="5486399" cy="5425420"/>
          </a:xfrm>
          <a:prstGeom prst="rect">
            <a:avLst/>
          </a:prstGeom>
        </p:spPr>
      </p:pic>
    </p:spTree>
    <p:extLst>
      <p:ext uri="{BB962C8B-B14F-4D97-AF65-F5344CB8AC3E}">
        <p14:creationId xmlns:p14="http://schemas.microsoft.com/office/powerpoint/2010/main" val="2187523211"/>
      </p:ext>
    </p:extLst>
  </p:cSld>
  <p:clrMapOvr>
    <a:masterClrMapping/>
  </p:clrMapOvr>
  <mc:AlternateContent xmlns:mc="http://schemas.openxmlformats.org/markup-compatibility/2006" xmlns:p14="http://schemas.microsoft.com/office/powerpoint/2010/main">
    <mc:Choice Requires="p14">
      <p:transition spd="slow" p14:dur="2000" advTm="50337"/>
    </mc:Choice>
    <mc:Fallback xmlns="">
      <p:transition spd="slow" advTm="5033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401259" y="239149"/>
            <a:ext cx="5992010" cy="739797"/>
          </a:xfrm>
        </p:spPr>
        <p:txBody>
          <a:bodyPr>
            <a:normAutofit/>
          </a:bodyPr>
          <a:lstStyle/>
          <a:p>
            <a:pPr algn="ctr"/>
            <a:r>
              <a:rPr lang="en-US" sz="2500" dirty="0"/>
              <a:t>With and for others </a:t>
            </a:r>
            <a:endParaRPr lang="sv-SE" sz="2500" dirty="0">
              <a:latin typeface="Goudy Old Style" panose="02020502050305020303" pitchFamily="18" charset="0"/>
            </a:endParaRPr>
          </a:p>
        </p:txBody>
      </p:sp>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401259" y="1420010"/>
            <a:ext cx="5992010" cy="5198841"/>
          </a:xfrm>
        </p:spPr>
        <p:txBody>
          <a:bodyPr>
            <a:normAutofit fontScale="92500"/>
          </a:bodyPr>
          <a:lstStyle/>
          <a:p>
            <a:r>
              <a:rPr lang="en-US" dirty="0"/>
              <a:t>In person-centered care, the starting point is that all people have a will, abilities, and needs.</a:t>
            </a:r>
          </a:p>
          <a:p>
            <a:r>
              <a:rPr lang="en-US" dirty="0"/>
              <a:t>Health care professionals can pay attention to and strengthen a person’s abilities, just like we can neglect and thereby diminish a person’s abilities. </a:t>
            </a:r>
          </a:p>
          <a:p>
            <a:r>
              <a:rPr lang="en-US" dirty="0"/>
              <a:t>In the person-centered approach the partnership between the patient and the healthcare staff is emphasized. In this relationship, we are creator and co-creator alike of meaning itself.</a:t>
            </a:r>
          </a:p>
          <a:p>
            <a:r>
              <a:rPr lang="en-US" dirty="0"/>
              <a:t>In our professional role, we can contribute to the person’s insight into their own abilities. In the relationship with the patient, we can strengthen the person’s self-esteem and self-understanding.</a:t>
            </a:r>
          </a:p>
        </p:txBody>
      </p:sp>
      <p:pic>
        <p:nvPicPr>
          <p:cNvPr id="5" name="Bildobjekt 4">
            <a:extLst>
              <a:ext uri="{FF2B5EF4-FFF2-40B4-BE49-F238E27FC236}">
                <a16:creationId xmlns:a16="http://schemas.microsoft.com/office/drawing/2014/main" id="{866C785E-5A46-65A7-038A-912FF64AA9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5606" y="387275"/>
            <a:ext cx="4562587" cy="6083449"/>
          </a:xfrm>
          <a:prstGeom prst="rect">
            <a:avLst/>
          </a:prstGeom>
        </p:spPr>
      </p:pic>
    </p:spTree>
    <p:extLst>
      <p:ext uri="{BB962C8B-B14F-4D97-AF65-F5344CB8AC3E}">
        <p14:creationId xmlns:p14="http://schemas.microsoft.com/office/powerpoint/2010/main" val="3223150897"/>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4105" name="Rectangle 4104">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5" name="textruta 4">
            <a:extLst>
              <a:ext uri="{FF2B5EF4-FFF2-40B4-BE49-F238E27FC236}">
                <a16:creationId xmlns:a16="http://schemas.microsoft.com/office/drawing/2014/main" id="{7DEF8DA9-C522-642B-644A-E0C30987BC84}"/>
              </a:ext>
            </a:extLst>
          </p:cNvPr>
          <p:cNvSpPr txBox="1"/>
          <p:nvPr/>
        </p:nvSpPr>
        <p:spPr>
          <a:xfrm>
            <a:off x="314632" y="685800"/>
            <a:ext cx="6164826" cy="5614024"/>
          </a:xfrm>
          <a:prstGeom prst="rect">
            <a:avLst/>
          </a:prstGeom>
        </p:spPr>
        <p:txBody>
          <a:bodyPr vert="horz" lIns="91440" tIns="45720" rIns="91440" bIns="45720" rtlCol="0">
            <a:normAutofit/>
          </a:bodyPr>
          <a:lstStyle/>
          <a:p>
            <a:pPr marL="0" marR="0" lvl="0" indent="0" algn="l" defTabSz="914400" rtl="0" eaLnBrk="1" fontAlgn="auto" latinLnBrk="0" hangingPunct="1">
              <a:lnSpc>
                <a:spcPct val="100000"/>
              </a:lnSpc>
              <a:spcBef>
                <a:spcPts val="0"/>
              </a:spcBef>
              <a:spcAft>
                <a:spcPts val="800"/>
              </a:spcAft>
              <a:buClrTx/>
              <a:buSzPct val="70000"/>
              <a:buFontTx/>
              <a:buNone/>
              <a:tabLst/>
              <a:defRPr/>
            </a:pPr>
            <a:r>
              <a:rPr kumimoji="0" lang="en-US" sz="2400" b="0" i="1" u="none" strike="noStrike" kern="1200" cap="none" spc="0" normalizeH="0" baseline="0" noProof="0" dirty="0">
                <a:ln>
                  <a:noFill/>
                </a:ln>
                <a:solidFill>
                  <a:srgbClr val="293737"/>
                </a:solidFill>
                <a:effectLst/>
                <a:uLnTx/>
                <a:uFillTx/>
                <a:latin typeface="Goudy Old Style"/>
                <a:ea typeface="+mn-ea"/>
                <a:cs typeface="+mn-cs"/>
              </a:rPr>
              <a:t>“You see, it is far more than simply memory loss. We are confused, we have problems with our sight, with our balance, with numbers and with direction. It is a real disease, not a normal part of ageing. We have no sense of time passing, so we live in the present reality, with no past and no future. We put all our energy into now, not then or later. Sometimes this causes a lot of anxiety because we worry about the past or the future because we cannot ‘feel’ that it exists. But this fact that we live in the present, with a depth of spirit and some tangled emotions, rather than cognition, means you can connect with us at a deep level through touch, eye contact and smiles”. </a:t>
            </a:r>
            <a:endParaRPr kumimoji="0" lang="en-US" sz="2400" b="0" i="0" u="none" strike="noStrike" kern="1200" cap="none" spc="0" normalizeH="0" baseline="0" noProof="0" dirty="0">
              <a:ln>
                <a:noFill/>
              </a:ln>
              <a:solidFill>
                <a:srgbClr val="293737"/>
              </a:solidFill>
              <a:effectLst/>
              <a:uLnTx/>
              <a:uFillTx/>
              <a:latin typeface="Goudy Old Style"/>
              <a:ea typeface="+mn-ea"/>
              <a:cs typeface="+mn-cs"/>
            </a:endParaRPr>
          </a:p>
          <a:p>
            <a:pPr marL="0" marR="0" lvl="0" indent="0" algn="l" defTabSz="914400" rtl="0" eaLnBrk="1" fontAlgn="auto" latinLnBrk="0" hangingPunct="1">
              <a:lnSpc>
                <a:spcPct val="100000"/>
              </a:lnSpc>
              <a:spcBef>
                <a:spcPts val="0"/>
              </a:spcBef>
              <a:spcAft>
                <a:spcPts val="800"/>
              </a:spcAft>
              <a:buClrTx/>
              <a:buSzPct val="70000"/>
              <a:buFontTx/>
              <a:buNone/>
              <a:tabLst/>
              <a:defRPr/>
            </a:pPr>
            <a:endParaRPr kumimoji="0" lang="en-US" sz="1800" b="0" i="0" u="none" strike="noStrike" kern="1200" cap="none" spc="0" normalizeH="0" baseline="0" noProof="0" dirty="0">
              <a:ln>
                <a:noFill/>
              </a:ln>
              <a:solidFill>
                <a:srgbClr val="293737"/>
              </a:solidFill>
              <a:effectLst/>
              <a:uLnTx/>
              <a:uFillTx/>
              <a:latin typeface="Goudy Old Style"/>
              <a:ea typeface="+mn-ea"/>
              <a:cs typeface="+mn-cs"/>
            </a:endParaRPr>
          </a:p>
          <a:p>
            <a:pPr marL="0" marR="0" lvl="0" indent="0" algn="l" defTabSz="914400" rtl="0" eaLnBrk="1" fontAlgn="auto" latinLnBrk="0" hangingPunct="1">
              <a:lnSpc>
                <a:spcPct val="100000"/>
              </a:lnSpc>
              <a:spcBef>
                <a:spcPts val="0"/>
              </a:spcBef>
              <a:spcAft>
                <a:spcPts val="800"/>
              </a:spcAft>
              <a:buClrTx/>
              <a:buSzPct val="70000"/>
              <a:buFontTx/>
              <a:buNone/>
              <a:tabLst/>
              <a:defRPr/>
            </a:pPr>
            <a:r>
              <a:rPr kumimoji="0" lang="en-US" sz="1800" b="0" i="0" u="none" strike="noStrike" kern="1200" cap="none" spc="0" normalizeH="0" baseline="0" noProof="0" dirty="0">
                <a:ln>
                  <a:noFill/>
                </a:ln>
                <a:solidFill>
                  <a:srgbClr val="293737"/>
                </a:solidFill>
                <a:effectLst/>
                <a:uLnTx/>
                <a:uFillTx/>
                <a:latin typeface="Goudy Old Style"/>
                <a:ea typeface="+mn-ea"/>
                <a:cs typeface="+mn-cs"/>
              </a:rPr>
              <a:t>Christine Bryden, age 56, living with frontal lobe dementia.</a:t>
            </a:r>
          </a:p>
        </p:txBody>
      </p:sp>
      <p:pic>
        <p:nvPicPr>
          <p:cNvPr id="4098" name="E1EF5DB2-A784-44F6-A619-981C3EC17A7A" descr="IMG_7261.jpg">
            <a:extLst>
              <a:ext uri="{FF2B5EF4-FFF2-40B4-BE49-F238E27FC236}">
                <a16:creationId xmlns:a16="http://schemas.microsoft.com/office/drawing/2014/main" id="{FC1AD956-C677-45C2-B371-0BC04F08BC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852"/>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092817"/>
      </p:ext>
    </p:extLst>
  </p:cSld>
  <p:clrMapOvr>
    <a:masterClrMapping/>
  </p:clrMapOvr>
  <mc:AlternateContent xmlns:mc="http://schemas.openxmlformats.org/markup-compatibility/2006" xmlns:p14="http://schemas.microsoft.com/office/powerpoint/2010/main">
    <mc:Choice Requires="p14">
      <p:transition spd="slow" p14:dur="2000" advTm="63343"/>
    </mc:Choice>
    <mc:Fallback xmlns="">
      <p:transition spd="slow" advTm="6334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4" name="Rectangle 1073">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Bildobjekt 4" descr="En bild som visar utomhus, strand, himmel, träd">
            <a:extLst>
              <a:ext uri="{FF2B5EF4-FFF2-40B4-BE49-F238E27FC236}">
                <a16:creationId xmlns:a16="http://schemas.microsoft.com/office/drawing/2014/main" id="{C69DA92E-0A7B-E839-0BD5-CE57968404BE}"/>
              </a:ext>
            </a:extLst>
          </p:cNvPr>
          <p:cNvPicPr>
            <a:picLocks noChangeAspect="1"/>
          </p:cNvPicPr>
          <p:nvPr/>
        </p:nvPicPr>
        <p:blipFill rotWithShape="1">
          <a:blip r:embed="rId3">
            <a:extLst>
              <a:ext uri="{28A0092B-C50C-407E-A947-70E740481C1C}">
                <a14:useLocalDpi xmlns:a14="http://schemas.microsoft.com/office/drawing/2010/main" val="0"/>
              </a:ext>
            </a:extLst>
          </a:blip>
          <a:srcRect b="25000"/>
          <a:stretch/>
        </p:blipFill>
        <p:spPr>
          <a:xfrm>
            <a:off x="1" y="10"/>
            <a:ext cx="12192000" cy="6857990"/>
          </a:xfrm>
          <a:prstGeom prst="rect">
            <a:avLst/>
          </a:prstGeom>
        </p:spPr>
      </p:pic>
      <p:sp>
        <p:nvSpPr>
          <p:cNvPr id="1076" name="Rectangle 1075">
            <a:extLst>
              <a:ext uri="{FF2B5EF4-FFF2-40B4-BE49-F238E27FC236}">
                <a16:creationId xmlns:a16="http://schemas.microsoft.com/office/drawing/2014/main" id="{D37E9081-32E2-43C3-80C8-7F3854D9D0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2000" cy="3429000"/>
          </a:xfrm>
          <a:prstGeom prst="rect">
            <a:avLst/>
          </a:prstGeom>
          <a:gradFill>
            <a:gsLst>
              <a:gs pos="47000">
                <a:srgbClr val="000000">
                  <a:alpha val="23000"/>
                </a:srgbClr>
              </a:gs>
              <a:gs pos="0">
                <a:srgbClr val="000000">
                  <a:alpha val="0"/>
                </a:srgbClr>
              </a:gs>
              <a:gs pos="100000">
                <a:srgbClr val="000000">
                  <a:alpha val="3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5148620"/>
      </p:ext>
    </p:extLst>
  </p:cSld>
  <p:clrMapOvr>
    <a:masterClrMapping/>
  </p:clrMapOvr>
  <mc:AlternateContent xmlns:mc="http://schemas.openxmlformats.org/markup-compatibility/2006" xmlns:p14="http://schemas.microsoft.com/office/powerpoint/2010/main">
    <mc:Choice Requires="p14">
      <p:transition spd="slow" p14:dur="2000" advTm="50337"/>
    </mc:Choice>
    <mc:Fallback xmlns="">
      <p:transition spd="slow" advTm="50337"/>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1" name="Rectangle 3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401259" y="239150"/>
            <a:ext cx="5992010" cy="1148586"/>
          </a:xfrm>
        </p:spPr>
        <p:txBody>
          <a:bodyPr>
            <a:normAutofit/>
          </a:bodyPr>
          <a:lstStyle/>
          <a:p>
            <a:pPr algn="ctr"/>
            <a:r>
              <a:rPr lang="en-US" sz="2500" dirty="0"/>
              <a:t>Your professional ethics and professional identity </a:t>
            </a:r>
            <a:endParaRPr lang="sv-SE" sz="2500" dirty="0">
              <a:latin typeface="Goudy Old Style" panose="02020502050305020303" pitchFamily="18" charset="0"/>
            </a:endParaRPr>
          </a:p>
        </p:txBody>
      </p:sp>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401259" y="1781906"/>
            <a:ext cx="5992010" cy="4836944"/>
          </a:xfrm>
        </p:spPr>
        <p:txBody>
          <a:bodyPr>
            <a:normAutofit/>
          </a:bodyPr>
          <a:lstStyle/>
          <a:p>
            <a:r>
              <a:rPr lang="en-US" dirty="0"/>
              <a:t>Person-centered care is based on ethics and requires ethical competence. </a:t>
            </a:r>
          </a:p>
          <a:p>
            <a:r>
              <a:rPr lang="en-US" dirty="0"/>
              <a:t>Courses and books on ethics can give us a foundation with theories, concepts, and models. </a:t>
            </a:r>
          </a:p>
          <a:p>
            <a:r>
              <a:rPr lang="en-US" dirty="0"/>
              <a:t>But ethical competence within healthcare is also closely linked to daily operations – what you do, how you manage the care situation or how you treat patients, relatives, colleagues, and other professions.</a:t>
            </a:r>
          </a:p>
        </p:txBody>
      </p:sp>
      <p:pic>
        <p:nvPicPr>
          <p:cNvPr id="4" name="Bildobjekt 3">
            <a:extLst>
              <a:ext uri="{FF2B5EF4-FFF2-40B4-BE49-F238E27FC236}">
                <a16:creationId xmlns:a16="http://schemas.microsoft.com/office/drawing/2014/main" id="{E088B220-77FE-D62B-6677-BF6B95619E9A}"/>
              </a:ext>
            </a:extLst>
          </p:cNvPr>
          <p:cNvPicPr>
            <a:picLocks noChangeAspect="1"/>
          </p:cNvPicPr>
          <p:nvPr/>
        </p:nvPicPr>
        <p:blipFill>
          <a:blip r:embed="rId3"/>
          <a:stretch>
            <a:fillRect/>
          </a:stretch>
        </p:blipFill>
        <p:spPr>
          <a:xfrm>
            <a:off x="7288665" y="427616"/>
            <a:ext cx="4502076" cy="6002768"/>
          </a:xfrm>
          <a:prstGeom prst="rect">
            <a:avLst/>
          </a:prstGeom>
        </p:spPr>
      </p:pic>
    </p:spTree>
    <p:extLst>
      <p:ext uri="{BB962C8B-B14F-4D97-AF65-F5344CB8AC3E}">
        <p14:creationId xmlns:p14="http://schemas.microsoft.com/office/powerpoint/2010/main" val="2456301320"/>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1" name="Rectangle 3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401259" y="239150"/>
            <a:ext cx="5992010" cy="1030252"/>
          </a:xfrm>
        </p:spPr>
        <p:txBody>
          <a:bodyPr>
            <a:normAutofit/>
          </a:bodyPr>
          <a:lstStyle/>
          <a:p>
            <a:pPr algn="ctr"/>
            <a:r>
              <a:rPr lang="en-US" sz="2500" dirty="0"/>
              <a:t>What is professional ethics? </a:t>
            </a:r>
            <a:endParaRPr lang="sv-SE" sz="2500" dirty="0">
              <a:latin typeface="Goudy Old Style" panose="02020502050305020303" pitchFamily="18" charset="0"/>
            </a:endParaRPr>
          </a:p>
        </p:txBody>
      </p:sp>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401259" y="1592132"/>
            <a:ext cx="5992010" cy="5026718"/>
          </a:xfrm>
        </p:spPr>
        <p:txBody>
          <a:bodyPr>
            <a:normAutofit/>
          </a:bodyPr>
          <a:lstStyle/>
          <a:p>
            <a:pPr marL="0" indent="0">
              <a:buNone/>
            </a:pPr>
            <a:r>
              <a:rPr lang="en-US" sz="2200" dirty="0"/>
              <a:t>Our codes of professional ethics state, among other things, that you as a professional: </a:t>
            </a:r>
          </a:p>
          <a:p>
            <a:r>
              <a:rPr lang="en-US" sz="2200" dirty="0"/>
              <a:t>Shall respect and protect the patient’s/person’s integrity and dignity. </a:t>
            </a:r>
          </a:p>
          <a:p>
            <a:r>
              <a:rPr lang="en-US" sz="2200" dirty="0"/>
              <a:t>Have responsibility for developing your skills and knowledge.</a:t>
            </a:r>
          </a:p>
          <a:p>
            <a:r>
              <a:rPr lang="en-US" sz="2200" dirty="0"/>
              <a:t>Shall respect the knowledge of other professionals and follow laws and regulations if these do not conflict with professional ethics.</a:t>
            </a:r>
          </a:p>
          <a:p>
            <a:r>
              <a:rPr lang="en-US" sz="2200" dirty="0"/>
              <a:t>It is also included that you must work to improve and develop public health in society, nationally and globally. </a:t>
            </a:r>
          </a:p>
        </p:txBody>
      </p:sp>
      <p:pic>
        <p:nvPicPr>
          <p:cNvPr id="6" name="Bildobjekt 5">
            <a:extLst>
              <a:ext uri="{FF2B5EF4-FFF2-40B4-BE49-F238E27FC236}">
                <a16:creationId xmlns:a16="http://schemas.microsoft.com/office/drawing/2014/main" id="{F29B2881-A67B-0B9F-751A-EC9A73A3B340}"/>
              </a:ext>
            </a:extLst>
          </p:cNvPr>
          <p:cNvPicPr>
            <a:picLocks noChangeAspect="1"/>
          </p:cNvPicPr>
          <p:nvPr/>
        </p:nvPicPr>
        <p:blipFill>
          <a:blip r:embed="rId3"/>
          <a:stretch>
            <a:fillRect/>
          </a:stretch>
        </p:blipFill>
        <p:spPr>
          <a:xfrm>
            <a:off x="7237281" y="340398"/>
            <a:ext cx="4499238" cy="6005080"/>
          </a:xfrm>
          <a:prstGeom prst="rect">
            <a:avLst/>
          </a:prstGeom>
        </p:spPr>
      </p:pic>
    </p:spTree>
    <p:extLst>
      <p:ext uri="{BB962C8B-B14F-4D97-AF65-F5344CB8AC3E}">
        <p14:creationId xmlns:p14="http://schemas.microsoft.com/office/powerpoint/2010/main" val="3747162315"/>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8" name="Rectangle 37">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685800" y="412653"/>
            <a:ext cx="5410200" cy="846328"/>
          </a:xfrm>
        </p:spPr>
        <p:txBody>
          <a:bodyPr>
            <a:normAutofit/>
          </a:bodyPr>
          <a:lstStyle/>
          <a:p>
            <a:pPr algn="ctr"/>
            <a:r>
              <a:rPr lang="en-US" sz="2400" dirty="0"/>
              <a:t>What is Professional identity?</a:t>
            </a:r>
            <a:endParaRPr lang="sv-SE" sz="2400" dirty="0">
              <a:latin typeface="Goudy Old Style" panose="02020502050305020303" pitchFamily="18" charset="0"/>
            </a:endParaRPr>
          </a:p>
        </p:txBody>
      </p:sp>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685798" y="1516828"/>
            <a:ext cx="5410201" cy="4782996"/>
          </a:xfrm>
        </p:spPr>
        <p:txBody>
          <a:bodyPr>
            <a:noAutofit/>
          </a:bodyPr>
          <a:lstStyle/>
          <a:p>
            <a:pPr>
              <a:lnSpc>
                <a:spcPct val="90000"/>
              </a:lnSpc>
              <a:spcBef>
                <a:spcPts val="0"/>
              </a:spcBef>
              <a:spcAft>
                <a:spcPts val="600"/>
              </a:spcAft>
            </a:pPr>
            <a:r>
              <a:rPr lang="en-US" sz="1800" dirty="0"/>
              <a:t>Professional identity can be described as a profession’s shared identity that is created within its own knowledge area in combination with common norms and values – for example professional ethics.</a:t>
            </a:r>
          </a:p>
          <a:p>
            <a:pPr>
              <a:lnSpc>
                <a:spcPct val="90000"/>
              </a:lnSpc>
              <a:spcBef>
                <a:spcPts val="0"/>
              </a:spcBef>
              <a:spcAft>
                <a:spcPts val="600"/>
              </a:spcAft>
            </a:pPr>
            <a:endParaRPr lang="en-US" sz="1800" dirty="0"/>
          </a:p>
          <a:p>
            <a:pPr>
              <a:lnSpc>
                <a:spcPct val="90000"/>
              </a:lnSpc>
              <a:spcBef>
                <a:spcPts val="0"/>
              </a:spcBef>
              <a:spcAft>
                <a:spcPts val="600"/>
              </a:spcAft>
            </a:pPr>
            <a:r>
              <a:rPr lang="en-US" sz="1800" dirty="0"/>
              <a:t>When we are talking about professional identity, it can be perceived as something static and unchanging: it looks as it did as when you acquired it. </a:t>
            </a:r>
          </a:p>
          <a:p>
            <a:pPr>
              <a:lnSpc>
                <a:spcPct val="90000"/>
              </a:lnSpc>
              <a:spcBef>
                <a:spcPts val="0"/>
              </a:spcBef>
              <a:spcAft>
                <a:spcPts val="600"/>
              </a:spcAft>
            </a:pPr>
            <a:endParaRPr lang="en-US" sz="1800" dirty="0"/>
          </a:p>
          <a:p>
            <a:pPr>
              <a:lnSpc>
                <a:spcPct val="90000"/>
              </a:lnSpc>
              <a:spcBef>
                <a:spcPts val="0"/>
              </a:spcBef>
              <a:spcAft>
                <a:spcPts val="600"/>
              </a:spcAft>
            </a:pPr>
            <a:r>
              <a:rPr lang="en-US" sz="1800" dirty="0"/>
              <a:t>But if we instead see professional identity as something that is continuously shaped through action and reflection, we get a picture of something that is in constant development and change. </a:t>
            </a:r>
          </a:p>
          <a:p>
            <a:pPr>
              <a:lnSpc>
                <a:spcPct val="90000"/>
              </a:lnSpc>
              <a:spcBef>
                <a:spcPts val="0"/>
              </a:spcBef>
              <a:spcAft>
                <a:spcPts val="600"/>
              </a:spcAft>
            </a:pPr>
            <a:endParaRPr lang="en-US" sz="1800" dirty="0"/>
          </a:p>
          <a:p>
            <a:pPr>
              <a:lnSpc>
                <a:spcPct val="90000"/>
              </a:lnSpc>
              <a:spcBef>
                <a:spcPts val="0"/>
              </a:spcBef>
              <a:spcAft>
                <a:spcPts val="600"/>
              </a:spcAft>
            </a:pPr>
            <a:r>
              <a:rPr lang="en-US" sz="1800" dirty="0"/>
              <a:t>Identity can be seen as a process rather than an attribute. In this way, we can explain why a group’s identity can change over time.</a:t>
            </a:r>
          </a:p>
        </p:txBody>
      </p:sp>
      <p:pic>
        <p:nvPicPr>
          <p:cNvPr id="5" name="Bildobjekt 4" descr="En bild som visar däggdjur, utomhus, träd, mark&#10;&#10;Automatiskt genererad beskrivning">
            <a:extLst>
              <a:ext uri="{FF2B5EF4-FFF2-40B4-BE49-F238E27FC236}">
                <a16:creationId xmlns:a16="http://schemas.microsoft.com/office/drawing/2014/main" id="{0D7E583A-9469-B733-0F48-E15B1C0CAE2E}"/>
              </a:ext>
            </a:extLst>
          </p:cNvPr>
          <p:cNvPicPr>
            <a:picLocks noChangeAspect="1"/>
          </p:cNvPicPr>
          <p:nvPr/>
        </p:nvPicPr>
        <p:blipFill rotWithShape="1">
          <a:blip r:embed="rId3">
            <a:extLst>
              <a:ext uri="{28A0092B-C50C-407E-A947-70E740481C1C}">
                <a14:useLocalDpi xmlns:a14="http://schemas.microsoft.com/office/drawing/2010/main" val="0"/>
              </a:ext>
            </a:extLst>
          </a:blip>
          <a:srcRect l="35410" r="9382"/>
          <a:stretch/>
        </p:blipFill>
        <p:spPr>
          <a:xfrm>
            <a:off x="7467600" y="685800"/>
            <a:ext cx="4038600" cy="5486400"/>
          </a:xfrm>
          <a:prstGeom prst="rect">
            <a:avLst/>
          </a:prstGeom>
        </p:spPr>
      </p:pic>
    </p:spTree>
    <p:extLst>
      <p:ext uri="{BB962C8B-B14F-4D97-AF65-F5344CB8AC3E}">
        <p14:creationId xmlns:p14="http://schemas.microsoft.com/office/powerpoint/2010/main" val="3222586449"/>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394895" y="1994094"/>
            <a:ext cx="5992010" cy="1588202"/>
          </a:xfrm>
        </p:spPr>
        <p:txBody>
          <a:bodyPr>
            <a:normAutofit/>
          </a:bodyPr>
          <a:lstStyle/>
          <a:p>
            <a:pPr algn="ctr"/>
            <a:r>
              <a:rPr lang="en-US" sz="2500" dirty="0"/>
              <a:t>The essence of person-centered care – the philosophy</a:t>
            </a:r>
            <a:endParaRPr lang="sv-SE" sz="2500" dirty="0">
              <a:latin typeface="Goudy Old Style" panose="02020502050305020303" pitchFamily="18" charset="0"/>
            </a:endParaRPr>
          </a:p>
        </p:txBody>
      </p:sp>
      <p:pic>
        <p:nvPicPr>
          <p:cNvPr id="5" name="32BEBA06-A835-4D19-B236-1148B2B4D106" descr="IMG_7392.jpg">
            <a:extLst>
              <a:ext uri="{FF2B5EF4-FFF2-40B4-BE49-F238E27FC236}">
                <a16:creationId xmlns:a16="http://schemas.microsoft.com/office/drawing/2014/main" id="{48C68A7A-753C-9D27-44F8-1A5B54CF74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0" r="172"/>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6373232"/>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38" name="Rectangle 37">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685800" y="412652"/>
            <a:ext cx="5410200" cy="1125415"/>
          </a:xfrm>
        </p:spPr>
        <p:txBody>
          <a:bodyPr>
            <a:normAutofit/>
          </a:bodyPr>
          <a:lstStyle/>
          <a:p>
            <a:pPr algn="ctr"/>
            <a:r>
              <a:rPr lang="en-US" sz="2500" dirty="0"/>
              <a:t>What is philosophy and why is it important for person-centered care? </a:t>
            </a:r>
            <a:endParaRPr lang="sv-SE" sz="2500" dirty="0">
              <a:latin typeface="Goudy Old Style" panose="02020502050305020303" pitchFamily="18" charset="0"/>
            </a:endParaRPr>
          </a:p>
        </p:txBody>
      </p:sp>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685798" y="1817154"/>
            <a:ext cx="5410201" cy="4482670"/>
          </a:xfrm>
        </p:spPr>
        <p:txBody>
          <a:bodyPr>
            <a:normAutofit/>
          </a:bodyPr>
          <a:lstStyle/>
          <a:p>
            <a:r>
              <a:rPr lang="en-US" sz="2200" dirty="0"/>
              <a:t>Philosophy is the study of pure thinking and questions of right and wrong, true or false. </a:t>
            </a:r>
          </a:p>
          <a:p>
            <a:r>
              <a:rPr lang="en-US" sz="2200" dirty="0"/>
              <a:t>Using </a:t>
            </a:r>
            <a:r>
              <a:rPr lang="en-US" sz="2200" dirty="0" err="1"/>
              <a:t>philosophy</a:t>
            </a:r>
            <a:r>
              <a:rPr lang="en-US" sz="2200" dirty="0"/>
              <a:t> makes it easier for us to navigate life. Philosophy can also be difficult to absorb because it can challenge beliefs and attitudes that we have throughout life. </a:t>
            </a:r>
          </a:p>
          <a:p>
            <a:r>
              <a:rPr lang="en-US" sz="2200" dirty="0"/>
              <a:t>The word </a:t>
            </a:r>
            <a:r>
              <a:rPr lang="en-US" sz="2200" i="1" dirty="0"/>
              <a:t>philosophy</a:t>
            </a:r>
            <a:r>
              <a:rPr lang="en-US" sz="2200" dirty="0"/>
              <a:t> comes from the Greek words </a:t>
            </a:r>
            <a:r>
              <a:rPr lang="en-US" sz="2200" i="1" dirty="0" err="1"/>
              <a:t>philos</a:t>
            </a:r>
            <a:r>
              <a:rPr lang="en-US" sz="2200" dirty="0"/>
              <a:t> and </a:t>
            </a:r>
            <a:r>
              <a:rPr lang="en-US" sz="2200" i="1" dirty="0"/>
              <a:t>sofia</a:t>
            </a:r>
            <a:r>
              <a:rPr lang="en-US" sz="2200" dirty="0"/>
              <a:t> which together means “love of wisdom”. </a:t>
            </a:r>
          </a:p>
        </p:txBody>
      </p:sp>
      <p:pic>
        <p:nvPicPr>
          <p:cNvPr id="5" name="Bildobjekt 4">
            <a:extLst>
              <a:ext uri="{FF2B5EF4-FFF2-40B4-BE49-F238E27FC236}">
                <a16:creationId xmlns:a16="http://schemas.microsoft.com/office/drawing/2014/main" id="{E2D87C12-AC26-CB27-BF96-C50150447BEE}"/>
              </a:ext>
            </a:extLst>
          </p:cNvPr>
          <p:cNvPicPr>
            <a:picLocks noChangeAspect="1"/>
          </p:cNvPicPr>
          <p:nvPr/>
        </p:nvPicPr>
        <p:blipFill rotWithShape="1">
          <a:blip r:embed="rId3"/>
          <a:srcRect l="1852"/>
          <a:stretch/>
        </p:blipFill>
        <p:spPr>
          <a:xfrm>
            <a:off x="7467600" y="685800"/>
            <a:ext cx="4038600" cy="5486400"/>
          </a:xfrm>
          <a:prstGeom prst="rect">
            <a:avLst/>
          </a:prstGeom>
        </p:spPr>
      </p:pic>
    </p:spTree>
    <p:extLst>
      <p:ext uri="{BB962C8B-B14F-4D97-AF65-F5344CB8AC3E}">
        <p14:creationId xmlns:p14="http://schemas.microsoft.com/office/powerpoint/2010/main" val="2934555132"/>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401259" y="860613"/>
            <a:ext cx="5992010" cy="5758238"/>
          </a:xfrm>
        </p:spPr>
        <p:txBody>
          <a:bodyPr>
            <a:normAutofit/>
          </a:bodyPr>
          <a:lstStyle/>
          <a:p>
            <a:r>
              <a:rPr lang="en-US" dirty="0"/>
              <a:t>Philosophy is an important core of person-centered care. It is not just ”a new model” that is possible to apply to the current health system, it is an ethical approach. </a:t>
            </a:r>
          </a:p>
          <a:p>
            <a:r>
              <a:rPr lang="en-US" dirty="0"/>
              <a:t>”An ethical approach” can be described as people’s way of being and acting – an effect of knowledge and skills. It is a balance between common sense, ethical principles, intuition and the actual actions and their consequences. </a:t>
            </a:r>
          </a:p>
          <a:p>
            <a:r>
              <a:rPr lang="en-US" dirty="0"/>
              <a:t>An ethical approach requires reflection and thought among healthcare professionals</a:t>
            </a:r>
          </a:p>
        </p:txBody>
      </p:sp>
      <p:pic>
        <p:nvPicPr>
          <p:cNvPr id="5" name="10ABCB90-1ED5-4754-A498-7FA71E2252BE" descr="IMG_7067.jpg">
            <a:extLst>
              <a:ext uri="{FF2B5EF4-FFF2-40B4-BE49-F238E27FC236}">
                <a16:creationId xmlns:a16="http://schemas.microsoft.com/office/drawing/2014/main" id="{C55BA885-D647-1282-C36D-E882E2A41D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2"/>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992629"/>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FB2D26E-FBAE-45B8-B0F6-80E4ABDEC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3442A66-721F-4552-A3AD-3A2215F0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39">
            <a:extLst>
              <a:ext uri="{FF2B5EF4-FFF2-40B4-BE49-F238E27FC236}">
                <a16:creationId xmlns:a16="http://schemas.microsoft.com/office/drawing/2014/main" id="{67EA5288-5BEB-4C44-949A-ED209FE21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1371599" y="2019955"/>
            <a:ext cx="2705101" cy="2508139"/>
          </a:xfrm>
        </p:spPr>
        <p:txBody>
          <a:bodyPr vert="horz" lIns="91440" tIns="45720" rIns="91440" bIns="45720" rtlCol="0" anchor="b">
            <a:normAutofit/>
          </a:bodyPr>
          <a:lstStyle/>
          <a:p>
            <a:pPr algn="ctr"/>
            <a:r>
              <a:rPr lang="en-US" sz="2700" kern="1200" cap="all" spc="300" baseline="0" dirty="0">
                <a:solidFill>
                  <a:schemeClr val="tx2"/>
                </a:solidFill>
                <a:latin typeface="+mj-lt"/>
                <a:ea typeface="+mj-ea"/>
                <a:cs typeface="+mj-cs"/>
              </a:rPr>
              <a:t>The framework for the person-centered approach</a:t>
            </a:r>
          </a:p>
        </p:txBody>
      </p:sp>
      <p:pic>
        <p:nvPicPr>
          <p:cNvPr id="4" name="Bildobjekt 3">
            <a:extLst>
              <a:ext uri="{FF2B5EF4-FFF2-40B4-BE49-F238E27FC236}">
                <a16:creationId xmlns:a16="http://schemas.microsoft.com/office/drawing/2014/main" id="{3E7E499D-1F3F-99DE-74EF-689E908DE1A3}"/>
              </a:ext>
            </a:extLst>
          </p:cNvPr>
          <p:cNvPicPr>
            <a:picLocks noChangeAspect="1"/>
          </p:cNvPicPr>
          <p:nvPr/>
        </p:nvPicPr>
        <p:blipFill rotWithShape="1">
          <a:blip r:embed="rId3"/>
          <a:srcRect l="3822" r="22012"/>
          <a:stretch/>
        </p:blipFill>
        <p:spPr>
          <a:xfrm>
            <a:off x="5410200" y="10"/>
            <a:ext cx="6781800" cy="6857990"/>
          </a:xfrm>
          <a:prstGeom prst="rect">
            <a:avLst/>
          </a:prstGeom>
        </p:spPr>
      </p:pic>
    </p:spTree>
    <p:extLst>
      <p:ext uri="{BB962C8B-B14F-4D97-AF65-F5344CB8AC3E}">
        <p14:creationId xmlns:p14="http://schemas.microsoft.com/office/powerpoint/2010/main" val="1525551322"/>
      </p:ext>
    </p:extLst>
  </p:cSld>
  <p:clrMapOvr>
    <a:masterClrMapping/>
  </p:clrMapOvr>
  <mc:AlternateContent xmlns:mc="http://schemas.openxmlformats.org/markup-compatibility/2006" xmlns:p14="http://schemas.microsoft.com/office/powerpoint/2010/main">
    <mc:Choice Requires="p14">
      <p:transition spd="slow" p14:dur="2000" advTm="311942"/>
    </mc:Choice>
    <mc:Fallback xmlns="">
      <p:transition spd="slow" advTm="311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685800" y="1282700"/>
            <a:ext cx="10820399" cy="1943100"/>
          </a:xfrm>
        </p:spPr>
        <p:txBody>
          <a:bodyPr anchor="b">
            <a:normAutofit fontScale="90000"/>
          </a:bodyPr>
          <a:lstStyle/>
          <a:p>
            <a:pPr marL="457200" lvl="0" indent="-457200" algn="ctr">
              <a:spcBef>
                <a:spcPts val="1000"/>
              </a:spcBef>
              <a:buFont typeface="Arial" panose="020B0604020202020204" pitchFamily="34" charset="0"/>
              <a:buChar char="•"/>
            </a:pPr>
            <a:br>
              <a:rPr lang="sv-SE" sz="800" dirty="0">
                <a:latin typeface="Calibri Light" panose="020F0302020204030204" pitchFamily="34" charset="0"/>
                <a:cs typeface="Calibri Light" panose="020F0302020204030204" pitchFamily="34" charset="0"/>
              </a:rPr>
            </a:br>
            <a:br>
              <a:rPr lang="sv-SE" sz="800" dirty="0">
                <a:latin typeface="Calibri Light" panose="020F0302020204030204" pitchFamily="34" charset="0"/>
                <a:cs typeface="Calibri Light" panose="020F0302020204030204" pitchFamily="34" charset="0"/>
              </a:rPr>
            </a:br>
            <a:br>
              <a:rPr lang="sv-SE" sz="2700" dirty="0">
                <a:cs typeface="Calibri Light" panose="020F0302020204030204" pitchFamily="34" charset="0"/>
              </a:rPr>
            </a:br>
            <a:br>
              <a:rPr lang="sv-SE" sz="2700" dirty="0">
                <a:cs typeface="Calibri Light" panose="020F0302020204030204" pitchFamily="34" charset="0"/>
              </a:rPr>
            </a:br>
            <a:br>
              <a:rPr lang="sv-SE" sz="2700" dirty="0">
                <a:cs typeface="Calibri Light" panose="020F0302020204030204" pitchFamily="34" charset="0"/>
              </a:rPr>
            </a:br>
            <a:br>
              <a:rPr lang="sv-SE" sz="3600" dirty="0">
                <a:cs typeface="Calibri Light" panose="020F0302020204030204" pitchFamily="34" charset="0"/>
              </a:rPr>
            </a:br>
            <a:r>
              <a:rPr lang="sv-SE" sz="3600" dirty="0">
                <a:cs typeface="Calibri Light" panose="020F0302020204030204" pitchFamily="34" charset="0"/>
              </a:rPr>
              <a:t>WHY IS PERSON-CENTERED CARE IMPORTANT? </a:t>
            </a:r>
            <a:br>
              <a:rPr lang="sv-SE" sz="2700" dirty="0">
                <a:cs typeface="Calibri Light" panose="020F0302020204030204" pitchFamily="34" charset="0"/>
              </a:rPr>
            </a:br>
            <a:br>
              <a:rPr lang="sv-SE" sz="2700" dirty="0">
                <a:cs typeface="Calibri Light" panose="020F0302020204030204" pitchFamily="34" charset="0"/>
              </a:rPr>
            </a:br>
            <a:r>
              <a:rPr lang="en-US" sz="2700" cap="none" dirty="0">
                <a:cs typeface="Calibri Light" panose="020F0302020204030204" pitchFamily="34" charset="0"/>
              </a:rPr>
              <a:t>Research has found that person-centered care can have a big impact on the quality of care. It can:</a:t>
            </a:r>
            <a:br>
              <a:rPr lang="en-US" sz="800" dirty="0">
                <a:latin typeface="Calibri Light" panose="020F0302020204030204" pitchFamily="34" charset="0"/>
                <a:cs typeface="Calibri Light" panose="020F0302020204030204" pitchFamily="34" charset="0"/>
              </a:rPr>
            </a:br>
            <a:br>
              <a:rPr lang="en-US" sz="800" dirty="0">
                <a:latin typeface="Calibri Light" panose="020F0302020204030204" pitchFamily="34" charset="0"/>
                <a:cs typeface="Calibri Light" panose="020F0302020204030204" pitchFamily="34" charset="0"/>
              </a:rPr>
            </a:br>
            <a:br>
              <a:rPr lang="en-US" sz="800" dirty="0">
                <a:latin typeface="Calibri Light" panose="020F0302020204030204" pitchFamily="34" charset="0"/>
                <a:cs typeface="Calibri Light" panose="020F0302020204030204" pitchFamily="34" charset="0"/>
              </a:rPr>
            </a:br>
            <a:br>
              <a:rPr lang="en-US" sz="800" dirty="0"/>
            </a:br>
            <a:endParaRPr lang="sv-SE" sz="800" dirty="0"/>
          </a:p>
        </p:txBody>
      </p:sp>
      <p:sp>
        <p:nvSpPr>
          <p:cNvPr id="3" name="Platshållare för innehåll 2">
            <a:extLst>
              <a:ext uri="{FF2B5EF4-FFF2-40B4-BE49-F238E27FC236}">
                <a16:creationId xmlns:a16="http://schemas.microsoft.com/office/drawing/2014/main" id="{DFA619A0-C86E-2CE7-9E88-A1BFF5A3CE8C}"/>
              </a:ext>
            </a:extLst>
          </p:cNvPr>
          <p:cNvSpPr>
            <a:spLocks noGrp="1"/>
          </p:cNvSpPr>
          <p:nvPr>
            <p:ph idx="1"/>
          </p:nvPr>
        </p:nvSpPr>
        <p:spPr>
          <a:xfrm>
            <a:off x="1371600" y="3098799"/>
            <a:ext cx="9486901" cy="2648100"/>
          </a:xfrm>
        </p:spPr>
        <p:txBody>
          <a:bodyPr>
            <a:normAutofit fontScale="925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ea typeface="+mn-ea"/>
                <a:cs typeface="Calibri Light" panose="020F0302020204030204" pitchFamily="34" charset="0"/>
              </a:rPr>
              <a:t>improve the experience of health care and help people feel more satisfied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ea typeface="+mn-ea"/>
                <a:cs typeface="Calibri Light" panose="020F0302020204030204" pitchFamily="34" charset="0"/>
              </a:rPr>
              <a:t>encourage people to have a healthier lifestyle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prstClr val="black"/>
                </a:solidFill>
                <a:cs typeface="Calibri Light" panose="020F0302020204030204" pitchFamily="34" charset="0"/>
              </a:rPr>
              <a:t>e</a:t>
            </a:r>
            <a:r>
              <a:rPr kumimoji="0" lang="en-US" sz="2400" b="0" i="0" u="none" strike="noStrike" kern="1200" cap="none" spc="0" normalizeH="0" baseline="0" noProof="0" dirty="0" err="1">
                <a:ln>
                  <a:noFill/>
                </a:ln>
                <a:solidFill>
                  <a:prstClr val="black"/>
                </a:solidFill>
                <a:effectLst/>
                <a:uLnTx/>
                <a:uFillTx/>
                <a:ea typeface="+mn-ea"/>
                <a:cs typeface="Calibri Light" panose="020F0302020204030204" pitchFamily="34" charset="0"/>
              </a:rPr>
              <a:t>ncourage</a:t>
            </a:r>
            <a:r>
              <a:rPr kumimoji="0" lang="en-US" sz="2400" b="0" i="0" u="none" strike="noStrike" kern="1200" cap="none" spc="0" normalizeH="0" baseline="0" noProof="0" dirty="0">
                <a:ln>
                  <a:noFill/>
                </a:ln>
                <a:solidFill>
                  <a:prstClr val="black"/>
                </a:solidFill>
                <a:effectLst/>
                <a:uLnTx/>
                <a:uFillTx/>
                <a:ea typeface="+mn-ea"/>
                <a:cs typeface="Calibri Light" panose="020F0302020204030204" pitchFamily="34" charset="0"/>
              </a:rPr>
              <a:t> people to be more involved in decisions about their care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prstClr val="black"/>
                </a:solidFill>
                <a:cs typeface="Calibri Light" panose="020F0302020204030204" pitchFamily="34" charset="0"/>
              </a:rPr>
              <a:t>have an pos</a:t>
            </a:r>
            <a:r>
              <a:rPr kumimoji="0" lang="en-US" sz="2400" b="0" i="0" u="none" strike="noStrike" kern="1200" cap="none" spc="0" normalizeH="0" baseline="0" noProof="0" dirty="0" err="1">
                <a:ln>
                  <a:noFill/>
                </a:ln>
                <a:solidFill>
                  <a:prstClr val="black"/>
                </a:solidFill>
                <a:effectLst/>
                <a:uLnTx/>
                <a:uFillTx/>
                <a:ea typeface="+mn-ea"/>
                <a:cs typeface="Calibri Light" panose="020F0302020204030204" pitchFamily="34" charset="0"/>
              </a:rPr>
              <a:t>itive</a:t>
            </a:r>
            <a:r>
              <a:rPr kumimoji="0" lang="en-US" sz="2400" b="0" i="0" u="none" strike="noStrike" kern="1200" cap="none" spc="0" normalizeH="0" baseline="0" noProof="0" dirty="0">
                <a:ln>
                  <a:noFill/>
                </a:ln>
                <a:solidFill>
                  <a:prstClr val="black"/>
                </a:solidFill>
                <a:effectLst/>
                <a:uLnTx/>
                <a:uFillTx/>
                <a:ea typeface="+mn-ea"/>
                <a:cs typeface="Calibri Light" panose="020F0302020204030204" pitchFamily="34" charset="0"/>
              </a:rPr>
              <a:t> impact of people's health outcomes, such as their blood pressure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prstClr val="black"/>
                </a:solidFill>
                <a:cs typeface="Calibri Light" panose="020F0302020204030204" pitchFamily="34" charset="0"/>
              </a:rPr>
              <a:t>r</a:t>
            </a:r>
            <a:r>
              <a:rPr kumimoji="0" lang="en-US" sz="2400" b="0" i="0" u="none" strike="noStrike" kern="1200" cap="none" spc="0" normalizeH="0" baseline="0" noProof="0" dirty="0">
                <a:ln>
                  <a:noFill/>
                </a:ln>
                <a:solidFill>
                  <a:prstClr val="black"/>
                </a:solidFill>
                <a:effectLst/>
                <a:uLnTx/>
                <a:uFillTx/>
                <a:ea typeface="+mn-ea"/>
                <a:cs typeface="Calibri Light" panose="020F0302020204030204" pitchFamily="34" charset="0"/>
              </a:rPr>
              <a:t>educe how often people use health services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prstClr val="black"/>
                </a:solidFill>
                <a:cs typeface="Calibri Light" panose="020F0302020204030204" pitchFamily="34" charset="0"/>
              </a:rPr>
              <a:t>i</a:t>
            </a:r>
            <a:r>
              <a:rPr kumimoji="0" lang="en-US" sz="2400" b="0" i="0" u="none" strike="noStrike" kern="1200" cap="none" spc="0" normalizeH="0" baseline="0" noProof="0" dirty="0" err="1">
                <a:ln>
                  <a:noFill/>
                </a:ln>
                <a:solidFill>
                  <a:prstClr val="black"/>
                </a:solidFill>
                <a:effectLst/>
                <a:uLnTx/>
                <a:uFillTx/>
                <a:ea typeface="+mn-ea"/>
                <a:cs typeface="Calibri Light" panose="020F0302020204030204" pitchFamily="34" charset="0"/>
              </a:rPr>
              <a:t>mprove</a:t>
            </a:r>
            <a:r>
              <a:rPr kumimoji="0" lang="en-US" sz="2400" b="0" i="0" u="none" strike="noStrike" kern="1200" cap="none" spc="0" normalizeH="0" baseline="0" noProof="0" dirty="0">
                <a:ln>
                  <a:noFill/>
                </a:ln>
                <a:solidFill>
                  <a:prstClr val="black"/>
                </a:solidFill>
                <a:effectLst/>
                <a:uLnTx/>
                <a:uFillTx/>
                <a:ea typeface="+mn-ea"/>
                <a:cs typeface="Calibri Light" panose="020F0302020204030204" pitchFamily="34" charset="0"/>
              </a:rPr>
              <a:t> confident and satisfaction among health care professionals about the care provided</a:t>
            </a:r>
          </a:p>
          <a:p>
            <a:endParaRPr lang="sv-SE" dirty="0"/>
          </a:p>
        </p:txBody>
      </p:sp>
    </p:spTree>
    <p:extLst>
      <p:ext uri="{BB962C8B-B14F-4D97-AF65-F5344CB8AC3E}">
        <p14:creationId xmlns:p14="http://schemas.microsoft.com/office/powerpoint/2010/main" val="3238571963"/>
      </p:ext>
    </p:extLst>
  </p:cSld>
  <p:clrMapOvr>
    <a:masterClrMapping/>
  </p:clrMapOvr>
  <mc:AlternateContent xmlns:mc="http://schemas.openxmlformats.org/markup-compatibility/2006" xmlns:p14="http://schemas.microsoft.com/office/powerpoint/2010/main">
    <mc:Choice Requires="p14">
      <p:transition spd="slow" p14:dur="2000" advTm="112631"/>
    </mc:Choice>
    <mc:Fallback xmlns="">
      <p:transition spd="slow" advTm="112631"/>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5" name="Rectangle 1064">
            <a:extLst>
              <a:ext uri="{FF2B5EF4-FFF2-40B4-BE49-F238E27FC236}">
                <a16:creationId xmlns:a16="http://schemas.microsoft.com/office/drawing/2014/main" id="{30103171-0BA0-4AF0-AF05-04AFA1A4A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pic>
        <p:nvPicPr>
          <p:cNvPr id="12" name="Bildobjekt 11">
            <a:extLst>
              <a:ext uri="{FF2B5EF4-FFF2-40B4-BE49-F238E27FC236}">
                <a16:creationId xmlns:a16="http://schemas.microsoft.com/office/drawing/2014/main" id="{233BAC3D-0CFB-34AF-C60D-43FADBE8FF71}"/>
              </a:ext>
            </a:extLst>
          </p:cNvPr>
          <p:cNvPicPr>
            <a:picLocks noChangeAspect="1"/>
          </p:cNvPicPr>
          <p:nvPr/>
        </p:nvPicPr>
        <p:blipFill rotWithShape="1">
          <a:blip r:embed="rId3"/>
          <a:srcRect l="7408"/>
          <a:stretch/>
        </p:blipFill>
        <p:spPr>
          <a:xfrm>
            <a:off x="20" y="10"/>
            <a:ext cx="4762480" cy="6857989"/>
          </a:xfrm>
          <a:prstGeom prst="rect">
            <a:avLst/>
          </a:prstGeom>
        </p:spPr>
      </p:pic>
      <p:sp>
        <p:nvSpPr>
          <p:cNvPr id="1067" name="Rectangle 1066">
            <a:extLst>
              <a:ext uri="{FF2B5EF4-FFF2-40B4-BE49-F238E27FC236}">
                <a16:creationId xmlns:a16="http://schemas.microsoft.com/office/drawing/2014/main" id="{E128B901-D4EA-4C4D-A150-23D2A6DEC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1069" name="Rectangle 1068">
            <a:extLst>
              <a:ext uri="{FF2B5EF4-FFF2-40B4-BE49-F238E27FC236}">
                <a16:creationId xmlns:a16="http://schemas.microsoft.com/office/drawing/2014/main" id="{A760B08A-B322-4C79-AB6D-7E4246352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6A20806-B56E-43E5-C9CF-AE70E281C9E1}"/>
              </a:ext>
            </a:extLst>
          </p:cNvPr>
          <p:cNvSpPr>
            <a:spLocks noGrp="1"/>
          </p:cNvSpPr>
          <p:nvPr>
            <p:ph type="title"/>
          </p:nvPr>
        </p:nvSpPr>
        <p:spPr>
          <a:xfrm>
            <a:off x="6096000" y="1371600"/>
            <a:ext cx="4762500" cy="2215662"/>
          </a:xfrm>
        </p:spPr>
        <p:txBody>
          <a:bodyPr vert="horz" lIns="91440" tIns="45720" rIns="91440" bIns="45720" rtlCol="0" anchor="b">
            <a:normAutofit/>
          </a:bodyPr>
          <a:lstStyle/>
          <a:p>
            <a:pPr algn="ctr"/>
            <a:br>
              <a:rPr lang="sv-SE" sz="2500" dirty="0">
                <a:solidFill>
                  <a:schemeClr val="bg2">
                    <a:lumMod val="50000"/>
                  </a:schemeClr>
                </a:solidFill>
                <a:latin typeface="Goudy Old Style" panose="02020502050305020303" pitchFamily="18" charset="0"/>
                <a:cs typeface="Calibri Light" panose="020F0302020204030204" pitchFamily="34" charset="0"/>
              </a:rPr>
            </a:br>
            <a:r>
              <a:rPr lang="sv-SE" sz="2500" dirty="0">
                <a:solidFill>
                  <a:schemeClr val="tx1"/>
                </a:solidFill>
                <a:latin typeface="Goudy Old Style" panose="02020502050305020303" pitchFamily="18" charset="0"/>
                <a:cs typeface="Calibri Light" panose="020F0302020204030204" pitchFamily="34" charset="0"/>
              </a:rPr>
              <a:t>A person-</a:t>
            </a:r>
            <a:r>
              <a:rPr lang="sv-SE" sz="2500" dirty="0" err="1">
                <a:solidFill>
                  <a:schemeClr val="tx1"/>
                </a:solidFill>
                <a:latin typeface="Goudy Old Style" panose="02020502050305020303" pitchFamily="18" charset="0"/>
                <a:cs typeface="Calibri Light" panose="020F0302020204030204" pitchFamily="34" charset="0"/>
              </a:rPr>
              <a:t>centered</a:t>
            </a:r>
            <a:r>
              <a:rPr lang="sv-SE" sz="2500" dirty="0">
                <a:solidFill>
                  <a:schemeClr val="tx1"/>
                </a:solidFill>
                <a:latin typeface="Goudy Old Style" panose="02020502050305020303" pitchFamily="18" charset="0"/>
                <a:cs typeface="Calibri Light" panose="020F0302020204030204" pitchFamily="34" charset="0"/>
              </a:rPr>
              <a:t> </a:t>
            </a:r>
            <a:r>
              <a:rPr lang="sv-SE" sz="2500" dirty="0" err="1">
                <a:solidFill>
                  <a:schemeClr val="tx1"/>
                </a:solidFill>
                <a:latin typeface="Goudy Old Style" panose="02020502050305020303" pitchFamily="18" charset="0"/>
                <a:cs typeface="Calibri Light" panose="020F0302020204030204" pitchFamily="34" charset="0"/>
              </a:rPr>
              <a:t>conversation</a:t>
            </a:r>
            <a:r>
              <a:rPr lang="sv-SE" sz="2500" dirty="0">
                <a:solidFill>
                  <a:schemeClr val="tx1"/>
                </a:solidFill>
                <a:latin typeface="Goudy Old Style" panose="02020502050305020303" pitchFamily="18" charset="0"/>
                <a:cs typeface="Calibri Light" panose="020F0302020204030204" pitchFamily="34" charset="0"/>
              </a:rPr>
              <a:t> </a:t>
            </a:r>
            <a:endParaRPr lang="en-US" sz="2500" kern="1200" cap="all" spc="300" baseline="0" dirty="0">
              <a:solidFill>
                <a:schemeClr val="tx1"/>
              </a:solidFill>
              <a:latin typeface="+mj-lt"/>
              <a:ea typeface="+mj-ea"/>
              <a:cs typeface="+mj-cs"/>
            </a:endParaRPr>
          </a:p>
        </p:txBody>
      </p:sp>
    </p:spTree>
    <p:extLst>
      <p:ext uri="{BB962C8B-B14F-4D97-AF65-F5344CB8AC3E}">
        <p14:creationId xmlns:p14="http://schemas.microsoft.com/office/powerpoint/2010/main" val="978840300"/>
      </p:ext>
    </p:extLst>
  </p:cSld>
  <p:clrMapOvr>
    <a:masterClrMapping/>
  </p:clrMapOvr>
  <mc:AlternateContent xmlns:mc="http://schemas.openxmlformats.org/markup-compatibility/2006" xmlns:p14="http://schemas.microsoft.com/office/powerpoint/2010/main">
    <mc:Choice Requires="p14">
      <p:transition spd="slow" p14:dur="2000" advTm="50337"/>
    </mc:Choice>
    <mc:Fallback xmlns="">
      <p:transition spd="slow" advTm="50337"/>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EA96BB7C-FD09-D022-A16F-E8CD88D25B3E}"/>
              </a:ext>
            </a:extLst>
          </p:cNvPr>
          <p:cNvSpPr>
            <a:spLocks noGrp="1"/>
          </p:cNvSpPr>
          <p:nvPr>
            <p:ph type="title"/>
          </p:nvPr>
        </p:nvSpPr>
        <p:spPr>
          <a:xfrm>
            <a:off x="834529" y="1010097"/>
            <a:ext cx="10561044" cy="829461"/>
          </a:xfrm>
        </p:spPr>
        <p:txBody>
          <a:bodyPr anchor="b">
            <a:normAutofit fontScale="90000"/>
          </a:bodyPr>
          <a:lstStyle/>
          <a:p>
            <a:pPr algn="ctr">
              <a:lnSpc>
                <a:spcPct val="100000"/>
              </a:lnSpc>
            </a:pPr>
            <a:r>
              <a:rPr lang="sv-SE" sz="2500" dirty="0">
                <a:latin typeface="Goudy Old Style" panose="02020502050305020303" pitchFamily="18" charset="0"/>
                <a:cs typeface="Calibri Light" panose="020F0302020204030204" pitchFamily="34" charset="0"/>
              </a:rPr>
              <a:t>PERSON-CENTERED CARE </a:t>
            </a:r>
            <a:br>
              <a:rPr lang="sv-SE" sz="2500" dirty="0">
                <a:latin typeface="Goudy Old Style" panose="02020502050305020303" pitchFamily="18" charset="0"/>
                <a:cs typeface="Calibri Light" panose="020F0302020204030204" pitchFamily="34" charset="0"/>
              </a:rPr>
            </a:br>
            <a:r>
              <a:rPr lang="sv-SE" sz="2500" dirty="0">
                <a:latin typeface="Goudy Old Style" panose="02020502050305020303" pitchFamily="18" charset="0"/>
                <a:cs typeface="Calibri Light" panose="020F0302020204030204" pitchFamily="34" charset="0"/>
              </a:rPr>
              <a:t>&amp; </a:t>
            </a:r>
            <a:r>
              <a:rPr lang="sv-SE" sz="2500" dirty="0" err="1">
                <a:latin typeface="Goudy Old Style" panose="02020502050305020303" pitchFamily="18" charset="0"/>
                <a:cs typeface="Calibri Light" panose="020F0302020204030204" pitchFamily="34" charset="0"/>
              </a:rPr>
              <a:t>Encountering</a:t>
            </a:r>
            <a:r>
              <a:rPr lang="sv-SE" sz="2500" dirty="0">
                <a:latin typeface="Goudy Old Style" panose="02020502050305020303" pitchFamily="18" charset="0"/>
                <a:cs typeface="Calibri Light" panose="020F0302020204030204" pitchFamily="34" charset="0"/>
              </a:rPr>
              <a:t> </a:t>
            </a:r>
            <a:r>
              <a:rPr lang="sv-SE" sz="2500" dirty="0" err="1">
                <a:latin typeface="Goudy Old Style" panose="02020502050305020303" pitchFamily="18" charset="0"/>
                <a:cs typeface="Calibri Light" panose="020F0302020204030204" pitchFamily="34" charset="0"/>
              </a:rPr>
              <a:t>with</a:t>
            </a:r>
            <a:r>
              <a:rPr lang="sv-SE" sz="2500" dirty="0">
                <a:latin typeface="Goudy Old Style" panose="02020502050305020303" pitchFamily="18" charset="0"/>
                <a:cs typeface="Calibri Light" panose="020F0302020204030204" pitchFamily="34" charset="0"/>
              </a:rPr>
              <a:t> patients (persons)</a:t>
            </a:r>
            <a:endParaRPr lang="sv-SE" sz="2500" dirty="0">
              <a:solidFill>
                <a:schemeClr val="bg2">
                  <a:lumMod val="50000"/>
                </a:schemeClr>
              </a:solidFill>
              <a:latin typeface="Goudy Old Style" panose="02020502050305020303" pitchFamily="18" charset="0"/>
            </a:endParaRPr>
          </a:p>
        </p:txBody>
      </p:sp>
      <p:sp>
        <p:nvSpPr>
          <p:cNvPr id="3" name="Platshållare för innehåll 2">
            <a:extLst>
              <a:ext uri="{FF2B5EF4-FFF2-40B4-BE49-F238E27FC236}">
                <a16:creationId xmlns:a16="http://schemas.microsoft.com/office/drawing/2014/main" id="{FC6AF3BE-8321-DD6E-357D-450371FD1A2A}"/>
              </a:ext>
            </a:extLst>
          </p:cNvPr>
          <p:cNvSpPr>
            <a:spLocks noGrp="1"/>
          </p:cNvSpPr>
          <p:nvPr>
            <p:ph idx="1"/>
          </p:nvPr>
        </p:nvSpPr>
        <p:spPr>
          <a:xfrm>
            <a:off x="1371600" y="1968649"/>
            <a:ext cx="9486901" cy="3778249"/>
          </a:xfrm>
        </p:spPr>
        <p:txBody>
          <a:bodyPr>
            <a:normAutofit fontScale="70000" lnSpcReduction="20000"/>
          </a:bodyPr>
          <a:lstStyle/>
          <a:p>
            <a:pPr marL="0" indent="0">
              <a:lnSpc>
                <a:spcPct val="120000"/>
              </a:lnSpc>
              <a:spcBef>
                <a:spcPts val="0"/>
              </a:spcBef>
              <a:buNone/>
            </a:pPr>
            <a:r>
              <a:rPr lang="en-US" dirty="0"/>
              <a:t>When you encounter patients, try to focus on their stories/life situation to get an increased understanding</a:t>
            </a:r>
          </a:p>
          <a:p>
            <a:pPr>
              <a:lnSpc>
                <a:spcPct val="120000"/>
              </a:lnSpc>
              <a:spcBef>
                <a:spcPts val="0"/>
              </a:spcBef>
            </a:pPr>
            <a:endParaRPr lang="en-US" dirty="0"/>
          </a:p>
          <a:p>
            <a:pPr marL="0" indent="0">
              <a:lnSpc>
                <a:spcPct val="120000"/>
              </a:lnSpc>
              <a:spcBef>
                <a:spcPts val="0"/>
              </a:spcBef>
              <a:buNone/>
            </a:pPr>
            <a:r>
              <a:rPr lang="en-US" b="1" dirty="0"/>
              <a:t>Aim to:</a:t>
            </a:r>
          </a:p>
          <a:p>
            <a:pPr>
              <a:lnSpc>
                <a:spcPct val="120000"/>
              </a:lnSpc>
              <a:spcBef>
                <a:spcPts val="0"/>
              </a:spcBef>
            </a:pPr>
            <a:r>
              <a:rPr lang="en-US" dirty="0"/>
              <a:t>Put parentheses about your pre-understanding</a:t>
            </a:r>
          </a:p>
          <a:p>
            <a:pPr>
              <a:lnSpc>
                <a:spcPct val="120000"/>
              </a:lnSpc>
              <a:spcBef>
                <a:spcPts val="0"/>
              </a:spcBef>
            </a:pPr>
            <a:r>
              <a:rPr lang="en-US" dirty="0"/>
              <a:t>Try to stop impulses like helping</a:t>
            </a:r>
          </a:p>
          <a:p>
            <a:pPr>
              <a:lnSpc>
                <a:spcPct val="120000"/>
              </a:lnSpc>
              <a:spcBef>
                <a:spcPts val="0"/>
              </a:spcBef>
            </a:pPr>
            <a:r>
              <a:rPr lang="en-US" dirty="0"/>
              <a:t>Don't start being the one who understands, can and knows</a:t>
            </a:r>
          </a:p>
          <a:p>
            <a:pPr>
              <a:lnSpc>
                <a:spcPct val="120000"/>
              </a:lnSpc>
              <a:spcBef>
                <a:spcPts val="0"/>
              </a:spcBef>
            </a:pPr>
            <a:r>
              <a:rPr lang="en-US" dirty="0"/>
              <a:t>Let the person talk about their experiences and thoughts</a:t>
            </a:r>
          </a:p>
          <a:p>
            <a:pPr>
              <a:lnSpc>
                <a:spcPct val="120000"/>
              </a:lnSpc>
              <a:spcBef>
                <a:spcPts val="0"/>
              </a:spcBef>
            </a:pPr>
            <a:r>
              <a:rPr lang="en-US" dirty="0"/>
              <a:t>Resist impulses to comfort, advise and solve problems (less room for patient)</a:t>
            </a:r>
          </a:p>
          <a:p>
            <a:pPr>
              <a:lnSpc>
                <a:spcPct val="120000"/>
              </a:lnSpc>
              <a:spcBef>
                <a:spcPts val="0"/>
              </a:spcBef>
            </a:pPr>
            <a:r>
              <a:rPr lang="en-US" dirty="0"/>
              <a:t>Resist giving answers to questions</a:t>
            </a:r>
          </a:p>
          <a:p>
            <a:pPr>
              <a:lnSpc>
                <a:spcPct val="120000"/>
              </a:lnSpc>
              <a:spcBef>
                <a:spcPts val="0"/>
              </a:spcBef>
            </a:pPr>
            <a:r>
              <a:rPr lang="en-US" dirty="0"/>
              <a:t>Try to not focus on symptoms and medical conditions</a:t>
            </a:r>
          </a:p>
          <a:p>
            <a:pPr>
              <a:lnSpc>
                <a:spcPct val="120000"/>
              </a:lnSpc>
              <a:spcBef>
                <a:spcPts val="0"/>
              </a:spcBef>
            </a:pPr>
            <a:endParaRPr lang="en-US" dirty="0"/>
          </a:p>
          <a:p>
            <a:pPr marL="0" indent="0">
              <a:lnSpc>
                <a:spcPct val="120000"/>
              </a:lnSpc>
              <a:spcBef>
                <a:spcPts val="0"/>
              </a:spcBef>
              <a:buNone/>
            </a:pPr>
            <a:r>
              <a:rPr lang="en-US" dirty="0"/>
              <a:t>Increased understanding by: Listening actively, asking open-ended questions, allowing silence/pauses, repeating what was last said, put words on the other persons emotions (crying, laughing), summarize </a:t>
            </a:r>
          </a:p>
          <a:p>
            <a:pPr marL="0" indent="0">
              <a:lnSpc>
                <a:spcPct val="120000"/>
              </a:lnSpc>
              <a:spcBef>
                <a:spcPts val="0"/>
              </a:spcBef>
              <a:buNone/>
            </a:pPr>
            <a:r>
              <a:rPr lang="en-US" dirty="0"/>
              <a:t>the conversation.</a:t>
            </a:r>
            <a:endParaRPr lang="sv-SE" dirty="0"/>
          </a:p>
          <a:p>
            <a:endParaRPr lang="sv-SE" dirty="0"/>
          </a:p>
        </p:txBody>
      </p:sp>
      <p:pic>
        <p:nvPicPr>
          <p:cNvPr id="9" name="Picture 9">
            <a:extLst>
              <a:ext uri="{FF2B5EF4-FFF2-40B4-BE49-F238E27FC236}">
                <a16:creationId xmlns:a16="http://schemas.microsoft.com/office/drawing/2014/main" id="{645C4F8C-E87C-74B4-04C7-11F5C44AC1AE}"/>
              </a:ext>
            </a:extLst>
          </p:cNvPr>
          <p:cNvPicPr>
            <a:picLocks noChangeAspect="1"/>
          </p:cNvPicPr>
          <p:nvPr/>
        </p:nvPicPr>
        <p:blipFill>
          <a:blip r:embed="rId3"/>
          <a:stretch>
            <a:fillRect/>
          </a:stretch>
        </p:blipFill>
        <p:spPr>
          <a:xfrm>
            <a:off x="10317758" y="4780687"/>
            <a:ext cx="1074143" cy="1309111"/>
          </a:xfrm>
          <a:prstGeom prst="rect">
            <a:avLst/>
          </a:prstGeom>
        </p:spPr>
      </p:pic>
    </p:spTree>
    <p:extLst>
      <p:ext uri="{BB962C8B-B14F-4D97-AF65-F5344CB8AC3E}">
        <p14:creationId xmlns:p14="http://schemas.microsoft.com/office/powerpoint/2010/main" val="1335436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0103171-0BA0-4AF0-AF05-04AFA1A4A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pic>
        <p:nvPicPr>
          <p:cNvPr id="5" name="Platshållare för innehåll 4" descr="En bild som visar text, inomhus, bärbar dator&#10;&#10;Automatiskt genererad beskrivning">
            <a:extLst>
              <a:ext uri="{FF2B5EF4-FFF2-40B4-BE49-F238E27FC236}">
                <a16:creationId xmlns:a16="http://schemas.microsoft.com/office/drawing/2014/main" id="{8A854F48-C11E-5E03-99C4-88452F26DCC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7407"/>
          <a:stretch/>
        </p:blipFill>
        <p:spPr>
          <a:xfrm rot="5400000">
            <a:off x="-1047749" y="1047749"/>
            <a:ext cx="6857999" cy="4762500"/>
          </a:xfrm>
          <a:prstGeom prst="rect">
            <a:avLst/>
          </a:prstGeom>
        </p:spPr>
      </p:pic>
      <p:sp>
        <p:nvSpPr>
          <p:cNvPr id="19" name="Rectangle 18">
            <a:extLst>
              <a:ext uri="{FF2B5EF4-FFF2-40B4-BE49-F238E27FC236}">
                <a16:creationId xmlns:a16="http://schemas.microsoft.com/office/drawing/2014/main" id="{E128B901-D4EA-4C4D-A150-23D2A6DEC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useBgFill="1">
        <p:nvSpPr>
          <p:cNvPr id="21" name="Rectangle 20">
            <a:extLst>
              <a:ext uri="{FF2B5EF4-FFF2-40B4-BE49-F238E27FC236}">
                <a16:creationId xmlns:a16="http://schemas.microsoft.com/office/drawing/2014/main" id="{A760B08A-B322-4C79-AB6D-7E4246352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Rubrik 1">
            <a:extLst>
              <a:ext uri="{FF2B5EF4-FFF2-40B4-BE49-F238E27FC236}">
                <a16:creationId xmlns:a16="http://schemas.microsoft.com/office/drawing/2014/main" id="{C9A7F7D7-DB57-D079-B918-348AB43D4A6A}"/>
              </a:ext>
            </a:extLst>
          </p:cNvPr>
          <p:cNvSpPr>
            <a:spLocks noGrp="1"/>
          </p:cNvSpPr>
          <p:nvPr>
            <p:ph type="title"/>
          </p:nvPr>
        </p:nvSpPr>
        <p:spPr>
          <a:xfrm>
            <a:off x="5524499" y="1371599"/>
            <a:ext cx="5984801" cy="1961261"/>
          </a:xfrm>
        </p:spPr>
        <p:txBody>
          <a:bodyPr vert="horz" lIns="91440" tIns="45720" rIns="91440" bIns="45720" rtlCol="0" anchor="b">
            <a:normAutofit/>
          </a:bodyPr>
          <a:lstStyle/>
          <a:p>
            <a:pPr algn="ctr"/>
            <a:r>
              <a:rPr lang="en-US" sz="4400" kern="1200" cap="all" spc="300" baseline="0" dirty="0">
                <a:solidFill>
                  <a:schemeClr val="tx2"/>
                </a:solidFill>
                <a:latin typeface="+mj-lt"/>
                <a:ea typeface="+mj-ea"/>
                <a:cs typeface="+mj-cs"/>
              </a:rPr>
              <a:t>Thank you for listening!</a:t>
            </a:r>
          </a:p>
        </p:txBody>
      </p:sp>
      <p:grpSp>
        <p:nvGrpSpPr>
          <p:cNvPr id="3" name="Group 6">
            <a:extLst>
              <a:ext uri="{FF2B5EF4-FFF2-40B4-BE49-F238E27FC236}">
                <a16:creationId xmlns:a16="http://schemas.microsoft.com/office/drawing/2014/main" id="{5DC4E9D1-B161-C7A4-EB49-AA0BD3027A0F}"/>
              </a:ext>
            </a:extLst>
          </p:cNvPr>
          <p:cNvGrpSpPr/>
          <p:nvPr/>
        </p:nvGrpSpPr>
        <p:grpSpPr>
          <a:xfrm>
            <a:off x="5524499" y="5420761"/>
            <a:ext cx="5828546" cy="667573"/>
            <a:chOff x="1230612" y="9750059"/>
            <a:chExt cx="5852294" cy="652382"/>
          </a:xfrm>
          <a:solidFill>
            <a:schemeClr val="bg2"/>
          </a:solidFill>
        </p:grpSpPr>
        <p:pic>
          <p:nvPicPr>
            <p:cNvPr id="4" name="Picture 7">
              <a:extLst>
                <a:ext uri="{FF2B5EF4-FFF2-40B4-BE49-F238E27FC236}">
                  <a16:creationId xmlns:a16="http://schemas.microsoft.com/office/drawing/2014/main" id="{5940CE03-1798-607D-85C0-7EC3161FAA41}"/>
                </a:ext>
              </a:extLst>
            </p:cNvPr>
            <p:cNvPicPr/>
            <p:nvPr userDrawn="1"/>
          </p:nvPicPr>
          <p:blipFill>
            <a:blip r:embed="rId3">
              <a:extLst>
                <a:ext uri="{28A0092B-C50C-407E-A947-70E740481C1C}">
                  <a14:useLocalDpi xmlns:a14="http://schemas.microsoft.com/office/drawing/2010/main" val="0"/>
                </a:ext>
              </a:extLst>
            </a:blip>
            <a:stretch>
              <a:fillRect/>
            </a:stretch>
          </p:blipFill>
          <p:spPr>
            <a:xfrm>
              <a:off x="1230612" y="9750059"/>
              <a:ext cx="2218055" cy="633095"/>
            </a:xfrm>
            <a:prstGeom prst="rect">
              <a:avLst/>
            </a:prstGeom>
            <a:grpFill/>
            <a:ln>
              <a:solidFill>
                <a:schemeClr val="bg1"/>
              </a:solidFill>
            </a:ln>
          </p:spPr>
        </p:pic>
        <p:sp>
          <p:nvSpPr>
            <p:cNvPr id="6" name="TextBox 8">
              <a:extLst>
                <a:ext uri="{FF2B5EF4-FFF2-40B4-BE49-F238E27FC236}">
                  <a16:creationId xmlns:a16="http://schemas.microsoft.com/office/drawing/2014/main" id="{7F884C69-D7A3-C56C-5FEC-70F3C55C6569}"/>
                </a:ext>
              </a:extLst>
            </p:cNvPr>
            <p:cNvSpPr txBox="1"/>
            <p:nvPr userDrawn="1"/>
          </p:nvSpPr>
          <p:spPr>
            <a:xfrm>
              <a:off x="3448667" y="9770818"/>
              <a:ext cx="3634239" cy="631623"/>
            </a:xfrm>
            <a:prstGeom prst="rect">
              <a:avLst/>
            </a:prstGeom>
            <a:solidFill>
              <a:schemeClr val="bg1"/>
            </a:solidFill>
            <a:ln>
              <a:solidFill>
                <a:schemeClr val="bg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Gill Sans MT"/>
                  <a:ea typeface="+mn-ea"/>
                  <a:cs typeface="+mn-cs"/>
                </a:rPr>
                <a:t>Reference number: 618596-EPP-1-2020-1-SE-EPPKA2-CBHE-JP</a:t>
              </a:r>
              <a:br>
                <a:rPr kumimoji="0" lang="en-GB" sz="900" b="0" i="0" u="none" strike="noStrike" kern="1200" cap="none" spc="0" normalizeH="0" baseline="0" noProof="0" dirty="0">
                  <a:ln>
                    <a:noFill/>
                  </a:ln>
                  <a:noFill/>
                  <a:effectLst/>
                  <a:uLnTx/>
                  <a:uFillTx/>
                  <a:latin typeface="Gill Sans MT"/>
                  <a:ea typeface="+mn-ea"/>
                  <a:cs typeface="+mn-cs"/>
                </a:rPr>
              </a:br>
              <a:r>
                <a:rPr kumimoji="0" lang="en-GB" sz="900" b="0" i="0" u="none" strike="noStrike" kern="1200" cap="none" spc="0" normalizeH="0" baseline="0" noProof="0" dirty="0">
                  <a:ln>
                    <a:noFill/>
                  </a:ln>
                  <a:solidFill>
                    <a:prstClr val="black"/>
                  </a:solidFill>
                  <a:effectLst/>
                  <a:uLnTx/>
                  <a:uFillTx/>
                  <a:latin typeface="Gill Sans MT"/>
                  <a:ea typeface="+mn-ea"/>
                  <a:cs typeface="+mn-cs"/>
                </a:rPr>
                <a:t>This publication [communication] reflects the views only of the authors, and the Commission cannot be held responsible for any use, which may be made of the information contained therein.</a:t>
              </a:r>
            </a:p>
          </p:txBody>
        </p:sp>
      </p:grpSp>
      <p:pic>
        <p:nvPicPr>
          <p:cNvPr id="7" name="Bildobjekt 6">
            <a:extLst>
              <a:ext uri="{FF2B5EF4-FFF2-40B4-BE49-F238E27FC236}">
                <a16:creationId xmlns:a16="http://schemas.microsoft.com/office/drawing/2014/main" id="{BA09F313-89EC-2566-433D-D53BE2BC3174}"/>
              </a:ext>
            </a:extLst>
          </p:cNvPr>
          <p:cNvPicPr>
            <a:picLocks noChangeAspect="1"/>
          </p:cNvPicPr>
          <p:nvPr/>
        </p:nvPicPr>
        <p:blipFill>
          <a:blip r:embed="rId4"/>
          <a:stretch>
            <a:fillRect/>
          </a:stretch>
        </p:blipFill>
        <p:spPr>
          <a:xfrm>
            <a:off x="7872032" y="3837591"/>
            <a:ext cx="1175436" cy="1430584"/>
          </a:xfrm>
          <a:prstGeom prst="rect">
            <a:avLst/>
          </a:prstGeom>
        </p:spPr>
      </p:pic>
    </p:spTree>
    <p:extLst>
      <p:ext uri="{BB962C8B-B14F-4D97-AF65-F5344CB8AC3E}">
        <p14:creationId xmlns:p14="http://schemas.microsoft.com/office/powerpoint/2010/main" val="2878068765"/>
      </p:ext>
    </p:extLst>
  </p:cSld>
  <p:clrMapOvr>
    <a:masterClrMapping/>
  </p:clrMapOvr>
  <mc:AlternateContent xmlns:mc="http://schemas.openxmlformats.org/markup-compatibility/2006" xmlns:p14="http://schemas.microsoft.com/office/powerpoint/2010/main">
    <mc:Choice Requires="p14">
      <p:transition spd="slow" p14:dur="2000" advTm="23262"/>
    </mc:Choice>
    <mc:Fallback xmlns="">
      <p:transition spd="slow" advTm="23262"/>
    </mc:Fallback>
  </mc:AlternateContent>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8023</TotalTime>
  <Words>4757</Words>
  <Application>Microsoft Office PowerPoint</Application>
  <PresentationFormat>Bredbild</PresentationFormat>
  <Paragraphs>238</Paragraphs>
  <Slides>34</Slides>
  <Notes>33</Notes>
  <HiddenSlides>0</HiddenSlides>
  <MMClips>0</MMClips>
  <ScaleCrop>false</ScaleCrop>
  <HeadingPairs>
    <vt:vector size="6" baseType="variant">
      <vt:variant>
        <vt:lpstr>Använt teckensnitt</vt:lpstr>
      </vt:variant>
      <vt:variant>
        <vt:i4>8</vt:i4>
      </vt:variant>
      <vt:variant>
        <vt:lpstr>Tema</vt:lpstr>
      </vt:variant>
      <vt:variant>
        <vt:i4>1</vt:i4>
      </vt:variant>
      <vt:variant>
        <vt:lpstr>Bildrubriker</vt:lpstr>
      </vt:variant>
      <vt:variant>
        <vt:i4>34</vt:i4>
      </vt:variant>
    </vt:vector>
  </HeadingPairs>
  <TitlesOfParts>
    <vt:vector size="43" baseType="lpstr">
      <vt:lpstr>Arial</vt:lpstr>
      <vt:lpstr>Calibri</vt:lpstr>
      <vt:lpstr>Calibri Light</vt:lpstr>
      <vt:lpstr>Gill Sans MT</vt:lpstr>
      <vt:lpstr>Goudy Old Style</vt:lpstr>
      <vt:lpstr>Symbol</vt:lpstr>
      <vt:lpstr>Söhne</vt:lpstr>
      <vt:lpstr>Times New Roman</vt:lpstr>
      <vt:lpstr>ClassicFrameVTI</vt:lpstr>
      <vt:lpstr> cpd-COURSE  PERSON-CENTERED CARE     </vt:lpstr>
      <vt:lpstr>WHAT DEFINES A PERSON?</vt:lpstr>
      <vt:lpstr>Four etical principles</vt:lpstr>
      <vt:lpstr> WHAT is health?</vt:lpstr>
      <vt:lpstr> </vt:lpstr>
      <vt:lpstr>WHAT IS HEALTH AND HOW DO WE DEFINE IT? </vt:lpstr>
      <vt:lpstr> WHAT is person-centered care?</vt:lpstr>
      <vt:lpstr>The concept of person-centered care was developed by professor Tom Kitwood</vt:lpstr>
      <vt:lpstr>from system-oriented to person-centred  “A future in which all people have access to health services that are provided in a way that responds to their life course needs and preferences, are coordinated across the continuum of care and are safe, effective, timely and of acceptable quality.”   WHO (2015) Global strategy on integrated people-centered health services 2016-2026</vt:lpstr>
      <vt:lpstr>     (1) Value that asserts the absolute value of human lives regardless of age or cognitive ability.  (2) An Individualized approach, recognizing uniqueness.  (3) Understanding the world from the Perspective of the service user.  (4) Providing a Social environment that supports psychological needs.   </vt:lpstr>
      <vt:lpstr>           </vt:lpstr>
      <vt:lpstr>(2) AN INDIVIDUALIZED APPROACH,  RECOGNISING UNIQUENESS </vt:lpstr>
      <vt:lpstr>FROM WHAT TO WHO - WHEN THE PATIENT BECOMES A PERSON</vt:lpstr>
      <vt:lpstr>PowerPoint-presentation</vt:lpstr>
      <vt:lpstr>IT MATTERS HOW WE THINK and talk about OUR PATIENTS!</vt:lpstr>
      <vt:lpstr>PowerPoint-presentation</vt:lpstr>
      <vt:lpstr> </vt:lpstr>
      <vt:lpstr>PowerPoint-presentation</vt:lpstr>
      <vt:lpstr>PowerPoint-presentation</vt:lpstr>
      <vt:lpstr>(4) Providing a Social environment that supports psychological needs</vt:lpstr>
      <vt:lpstr>With and for others </vt:lpstr>
      <vt:lpstr>PowerPoint-presentation</vt:lpstr>
      <vt:lpstr>PowerPoint-presentation</vt:lpstr>
      <vt:lpstr>Your professional ethics and professional identity </vt:lpstr>
      <vt:lpstr>What is professional ethics? </vt:lpstr>
      <vt:lpstr>What is Professional identity?</vt:lpstr>
      <vt:lpstr>The essence of person-centered care – the philosophy</vt:lpstr>
      <vt:lpstr>What is philosophy and why is it important for person-centered care? </vt:lpstr>
      <vt:lpstr>PowerPoint-presentation</vt:lpstr>
      <vt:lpstr>The framework for the person-centered approach</vt:lpstr>
      <vt:lpstr>      WHY IS PERSON-CENTERED CARE IMPORTANT?   Research has found that person-centered care can have a big impact on the quality of care. It can:    </vt:lpstr>
      <vt:lpstr> A person-centered conversation </vt:lpstr>
      <vt:lpstr>PERSON-CENTERED CARE  &amp; Encountering with patients (persons)</vt:lpstr>
      <vt:lpstr>Thank you for listening!</vt:lpstr>
    </vt:vector>
  </TitlesOfParts>
  <Company>H?gskolan Kristianstad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PERSON-CENTERED CARE  what the presentation is about    </dc:title>
  <dc:creator>Emma Edberg Matei</dc:creator>
  <cp:lastModifiedBy>Emma Edberg Matei</cp:lastModifiedBy>
  <cp:revision>52</cp:revision>
  <dcterms:created xsi:type="dcterms:W3CDTF">2022-12-11T16:13:01Z</dcterms:created>
  <dcterms:modified xsi:type="dcterms:W3CDTF">2023-11-07T10:03:44Z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144ccec-98ca-4847-b090-103d5c6592f4_Enabled">
    <vt:lpwstr>true</vt:lpwstr>
  </property>
  <property fmtid="{D5CDD505-2E9C-101B-9397-08002B2CF9AE}" pid="3" name="MSIP_Label_9144ccec-98ca-4847-b090-103d5c6592f4_SetDate">
    <vt:lpwstr>2022-12-11T16:13:02Z</vt:lpwstr>
  </property>
  <property fmtid="{D5CDD505-2E9C-101B-9397-08002B2CF9AE}" pid="4" name="MSIP_Label_9144ccec-98ca-4847-b090-103d5c6592f4_Method">
    <vt:lpwstr>Standard</vt:lpwstr>
  </property>
  <property fmtid="{D5CDD505-2E9C-101B-9397-08002B2CF9AE}" pid="5" name="MSIP_Label_9144ccec-98ca-4847-b090-103d5c6592f4_Name">
    <vt:lpwstr>Information class 1</vt:lpwstr>
  </property>
  <property fmtid="{D5CDD505-2E9C-101B-9397-08002B2CF9AE}" pid="6" name="MSIP_Label_9144ccec-98ca-4847-b090-103d5c6592f4_SiteId">
    <vt:lpwstr>fb665cd7-b4b7-4578-8a42-29ff69176bdf</vt:lpwstr>
  </property>
  <property fmtid="{D5CDD505-2E9C-101B-9397-08002B2CF9AE}" pid="7" name="MSIP_Label_9144ccec-98ca-4847-b090-103d5c6592f4_ActionId">
    <vt:lpwstr>721c7930-584d-4c14-a89d-e9ba0372e23f</vt:lpwstr>
  </property>
  <property fmtid="{D5CDD505-2E9C-101B-9397-08002B2CF9AE}" pid="8" name="MSIP_Label_9144ccec-98ca-4847-b090-103d5c6592f4_ContentBits">
    <vt:lpwstr>0</vt:lpwstr>
  </property>
</Properties>
</file>