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61" r:id="rId3"/>
    <p:sldId id="260" r:id="rId4"/>
    <p:sldId id="761" r:id="rId5"/>
    <p:sldId id="274" r:id="rId6"/>
    <p:sldId id="709" r:id="rId7"/>
    <p:sldId id="807" r:id="rId8"/>
    <p:sldId id="283" r:id="rId9"/>
    <p:sldId id="808" r:id="rId10"/>
    <p:sldId id="815" r:id="rId11"/>
    <p:sldId id="287" r:id="rId12"/>
    <p:sldId id="814" r:id="rId13"/>
    <p:sldId id="372" r:id="rId14"/>
    <p:sldId id="295" r:id="rId15"/>
    <p:sldId id="288" r:id="rId16"/>
    <p:sldId id="812" r:id="rId17"/>
    <p:sldId id="482" r:id="rId18"/>
    <p:sldId id="822" r:id="rId19"/>
    <p:sldId id="258" r:id="rId20"/>
    <p:sldId id="340" r:id="rId21"/>
    <p:sldId id="334" r:id="rId22"/>
    <p:sldId id="821" r:id="rId23"/>
    <p:sldId id="528" r:id="rId24"/>
    <p:sldId id="843" r:id="rId25"/>
    <p:sldId id="841" r:id="rId26"/>
    <p:sldId id="844" r:id="rId27"/>
    <p:sldId id="278" r:id="rId28"/>
    <p:sldId id="846" r:id="rId29"/>
    <p:sldId id="263" r:id="rId30"/>
    <p:sldId id="735" r:id="rId31"/>
    <p:sldId id="466" r:id="rId32"/>
    <p:sldId id="741" r:id="rId33"/>
    <p:sldId id="335" r:id="rId34"/>
    <p:sldId id="366" r:id="rId35"/>
    <p:sldId id="652" r:id="rId36"/>
    <p:sldId id="842" r:id="rId37"/>
    <p:sldId id="823" r:id="rId38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1"/>
    <p:restoredTop sz="96327"/>
  </p:normalViewPr>
  <p:slideViewPr>
    <p:cSldViewPr snapToGrid="0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B75CF-5065-9946-91B6-C975A26C4B70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C194-2E01-9B40-9C97-87648299CB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689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AA10A0B9-520C-544C-BB8F-D753AD653D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AB504272-6087-F74F-A61D-47B8AAED5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FAF8AB9-2DAB-B241-9758-6893214E8222}" type="slidenum">
              <a:rPr lang="sv-SE" sz="1300">
                <a:latin typeface="Times New Roman" charset="0"/>
              </a:rPr>
              <a:t>29</a:t>
            </a:fld>
            <a:endParaRPr lang="sv-SE" sz="1300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96AE52D-0A0B-9641-8318-C083380F72DE}" type="slidenum">
              <a:rPr lang="sv-SE" sz="1200">
                <a:latin typeface="Times New Roman" charset="0"/>
              </a:rPr>
              <a:pPr eaLnBrk="1" hangingPunct="1"/>
              <a:t>30</a:t>
            </a:fld>
            <a:endParaRPr lang="sv-SE" sz="120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34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920DCD86-5F7D-4741-AFCD-A42344D94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5013900" indent="-3459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9BACE1-CF79-F443-8C5E-1A4C1A138457}" type="slidenum">
              <a:rPr lang="sv-SE" altLang="sv-S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84BCDAD1-B26D-4748-846B-C8A1B6DDD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A3BE0B5-B921-8B49-9B81-3A3B3834B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D6BF4BF-1B26-E449-8CBF-50EA7BD724FE}" type="slidenum">
              <a:rPr lang="sv-SE" sz="1200">
                <a:latin typeface="Times New Roman" charset="0"/>
              </a:rPr>
              <a:pPr eaLnBrk="1" hangingPunct="1"/>
              <a:t>32</a:t>
            </a:fld>
            <a:endParaRPr lang="sv-SE" sz="120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0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E5FB8A3D-776D-8645-BAA0-AFB6E604CB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6" tIns="47453" rIns="94906" bIns="4745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2A849DC-5492-3D4E-BEA3-7A6237B66378}" type="slidenum">
              <a:rPr lang="sv-SE" altLang="sv-SE" sz="1200"/>
              <a:t>11</a:t>
            </a:fld>
            <a:endParaRPr lang="sv-SE" altLang="sv-SE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8DEE75E-EB21-4849-9740-4C55EEE86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B4C097A-FFE0-8246-AFF0-8A82BAE8A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6" tIns="47453" rIns="94906" bIns="47453"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BD4192E-2315-614E-BAAB-5EB4D609D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86EED6-0220-B941-BFBB-446A3BF03E6F}" type="slidenum">
              <a:rPr lang="sv-SE" altLang="sv-SE"/>
              <a:pPr>
                <a:spcBef>
                  <a:spcPct val="0"/>
                </a:spcBef>
              </a:pPr>
              <a:t>12</a:t>
            </a:fld>
            <a:endParaRPr lang="sv-SE" altLang="sv-S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02E48DD-F11D-0143-85AB-B65183765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97B5905-9CCA-4949-94EE-FB4BCB934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13958BF9-8A46-DB42-88D9-CD4C181FD6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6" tIns="47453" rIns="94906" bIns="4745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F719489-5AB7-3045-B678-F43C60FE1D76}" type="slidenum">
              <a:rPr lang="sv-SE" altLang="sv-SE" sz="1200"/>
              <a:t>15</a:t>
            </a:fld>
            <a:endParaRPr lang="sv-SE" altLang="sv-SE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1FB8562-2007-814E-9F10-B168CF79FE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40B06BC-D89E-E54B-AF12-71BAE91C6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6" tIns="47453" rIns="94906" bIns="47453"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E575C9D-E407-8841-B1FA-804B9B7D6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D6D611-838F-6445-9EEA-F11BE8CD524D}" type="slidenum">
              <a:rPr lang="sv-SE" altLang="sv-SE" sz="1300"/>
              <a:t>17</a:t>
            </a:fld>
            <a:endParaRPr lang="sv-SE" altLang="sv-SE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6D590B9-F67C-FB4D-9F8C-6F08D4C79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431CBD9-2022-2545-AF5E-E8CFA43D2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8BC756A-73B1-8F4F-8F76-4AF1AD0A50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B6499C-1626-C744-8A45-6D2CDF64BBFA}" type="slidenum">
              <a:rPr lang="sv-SE" altLang="sv-SE"/>
              <a:t>19</a:t>
            </a:fld>
            <a:endParaRPr lang="sv-SE" altLang="sv-S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E7E98A5-E504-BE4B-B037-8E16DD3C9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7DA68FC-E7A0-2D4F-BDE9-F29C2D1FE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07B017C-07D2-124D-A5B5-399EB7B20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EE8461A-AFD1-334D-8D77-1F52110A92BB}" type="slidenum">
              <a:rPr lang="sv-SE" altLang="sv-SE"/>
              <a:t>21</a:t>
            </a:fld>
            <a:endParaRPr lang="sv-SE" altLang="sv-S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BE70117-6DE8-6E47-B53F-6F1810823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278BA43-DE27-6A4C-B688-AFDD758F5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51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8331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788B954B-C858-1E40-AAFD-67380744A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5010725" indent="-345884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88ED0D-98BE-F549-90DD-8289DDF30982}" type="slidenum">
              <a:rPr lang="sv-SE" altLang="sv-S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4F4B7FB2-8ED3-3340-9B5C-7DE5A1FCA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740FAE1-F4CA-D940-8950-1B23A7EB7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11/9/23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11/9/23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62B01-111C-FB4A-87AE-7DD6887494A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23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11/9/23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11/9/23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11/9/23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11/9/23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11/9/23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Reference number: 618596-EPP-1-2020-1-SE-EPPKA2-CBHE-JP</a:t>
              </a:r>
              <a:br>
                <a:rPr lang="en-GB" sz="800" dirty="0"/>
              </a:br>
              <a:r>
                <a:rPr lang="en-GB" sz="800" dirty="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CPCs.p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97/PHM.0000000000002028" TargetMode="External"/><Relationship Id="rId3" Type="http://schemas.openxmlformats.org/officeDocument/2006/relationships/hyperlink" Target="https://euroteq.nu/resources" TargetMode="External"/><Relationship Id="rId7" Type="http://schemas.openxmlformats.org/officeDocument/2006/relationships/hyperlink" Target="https://doi.org/10.3310/hta13120" TargetMode="External"/><Relationship Id="rId2" Type="http://schemas.openxmlformats.org/officeDocument/2006/relationships/hyperlink" Target="https://doi.org/10.2147/PPA.S143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36/jnnp.74.suppl_4.iv22" TargetMode="External"/><Relationship Id="rId5" Type="http://schemas.openxmlformats.org/officeDocument/2006/relationships/hyperlink" Target="https://www.hkr.se/globalassets/transfer/hagell-msrmnt-2019_accepted_ms.pdf" TargetMode="External"/><Relationship Id="rId4" Type="http://schemas.openxmlformats.org/officeDocument/2006/relationships/hyperlink" Target="https://doi.org/10.1016/j.measurement.2018.09.050" TargetMode="External"/><Relationship Id="rId9" Type="http://schemas.openxmlformats.org/officeDocument/2006/relationships/hyperlink" Target="https://www.rasch.org/memo44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438" y="1122363"/>
            <a:ext cx="9437511" cy="23876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assurance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clinical</a:t>
            </a:r>
            <a:r>
              <a:rPr lang="sv-SE" dirty="0"/>
              <a:t>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assessment</a:t>
            </a:r>
            <a:r>
              <a:rPr lang="sv-SE" dirty="0"/>
              <a:t> instruments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 dirty="0"/>
              <a:t>Clinical </a:t>
            </a:r>
            <a:r>
              <a:rPr lang="sv-SE" dirty="0" err="1"/>
              <a:t>assessment</a:t>
            </a:r>
            <a:r>
              <a:rPr lang="sv-SE" dirty="0"/>
              <a:t> and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15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Bildobjekt 90">
            <a:extLst>
              <a:ext uri="{FF2B5EF4-FFF2-40B4-BE49-F238E27FC236}">
                <a16:creationId xmlns:a16="http://schemas.microsoft.com/office/drawing/2014/main" id="{1D851559-3ABF-3845-98D8-794D7A1A5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907" y="266558"/>
            <a:ext cx="5842000" cy="4635500"/>
          </a:xfrm>
          <a:prstGeom prst="rect">
            <a:avLst/>
          </a:prstGeom>
        </p:spPr>
      </p:pic>
      <p:pic>
        <p:nvPicPr>
          <p:cNvPr id="56" name="Bildobjekt 55">
            <a:extLst>
              <a:ext uri="{FF2B5EF4-FFF2-40B4-BE49-F238E27FC236}">
                <a16:creationId xmlns:a16="http://schemas.microsoft.com/office/drawing/2014/main" id="{0C50363D-9793-424B-A83B-5FC6FA5D9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37630" r="4163" b="37234"/>
          <a:stretch/>
        </p:blipFill>
        <p:spPr bwMode="auto">
          <a:xfrm>
            <a:off x="3087049" y="5604165"/>
            <a:ext cx="6204373" cy="54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4">
            <a:extLst>
              <a:ext uri="{FF2B5EF4-FFF2-40B4-BE49-F238E27FC236}">
                <a16:creationId xmlns:a16="http://schemas.microsoft.com/office/drawing/2014/main" id="{23C0005F-9609-B344-B979-AAE29C312745}"/>
              </a:ext>
            </a:extLst>
          </p:cNvPr>
          <p:cNvGrpSpPr>
            <a:grpSpLocks/>
          </p:cNvGrpSpPr>
          <p:nvPr/>
        </p:nvGrpSpPr>
        <p:grpSpPr bwMode="auto">
          <a:xfrm>
            <a:off x="2279156" y="5600125"/>
            <a:ext cx="7872324" cy="401638"/>
            <a:chOff x="575" y="1542"/>
            <a:chExt cx="4578" cy="253"/>
          </a:xfrm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13B1F265-75CB-7C48-B7E2-705F6B8C3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543"/>
              <a:ext cx="3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92560" tIns="45468" rIns="92560" bIns="45468">
              <a:spAutoFit/>
            </a:bodyPr>
            <a:lstStyle/>
            <a:p>
              <a:pPr defTabSz="935038">
                <a:defRPr/>
              </a:pPr>
              <a:r>
                <a:rPr lang="en-US" sz="2000" i="1" dirty="0">
                  <a:latin typeface="+mj-lt"/>
                  <a:ea typeface="ＭＳ Ｐゴシック" charset="0"/>
                  <a:cs typeface="Arial" charset="0"/>
                </a:rPr>
                <a:t>Less</a:t>
              </a:r>
            </a:p>
          </p:txBody>
        </p:sp>
        <p:sp>
          <p:nvSpPr>
            <p:cNvPr id="59" name="Rectangle 6">
              <a:extLst>
                <a:ext uri="{FF2B5EF4-FFF2-40B4-BE49-F238E27FC236}">
                  <a16:creationId xmlns:a16="http://schemas.microsoft.com/office/drawing/2014/main" id="{EF7B76AA-867B-5748-8EA1-EA4A344B8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" y="1542"/>
              <a:ext cx="4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92560" tIns="45468" rIns="92560" bIns="45468">
              <a:spAutoFit/>
            </a:bodyPr>
            <a:lstStyle/>
            <a:p>
              <a:pPr defTabSz="935038">
                <a:defRPr/>
              </a:pPr>
              <a:r>
                <a:rPr lang="en-US" sz="2000" i="1" dirty="0">
                  <a:latin typeface="+mj-lt"/>
                  <a:ea typeface="ＭＳ Ｐゴシック" charset="0"/>
                  <a:cs typeface="Arial" charset="0"/>
                </a:rPr>
                <a:t>More</a:t>
              </a:r>
            </a:p>
          </p:txBody>
        </p:sp>
      </p:grpSp>
      <p:sp>
        <p:nvSpPr>
          <p:cNvPr id="75" name="Ned 74">
            <a:extLst>
              <a:ext uri="{FF2B5EF4-FFF2-40B4-BE49-F238E27FC236}">
                <a16:creationId xmlns:a16="http://schemas.microsoft.com/office/drawing/2014/main" id="{463918FA-AC36-9941-B32E-DFD3A9509922}"/>
              </a:ext>
            </a:extLst>
          </p:cNvPr>
          <p:cNvSpPr/>
          <p:nvPr/>
        </p:nvSpPr>
        <p:spPr>
          <a:xfrm>
            <a:off x="6035432" y="4789706"/>
            <a:ext cx="1460665" cy="78554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C620BA6-5B90-DADA-625B-B6ED1C858F19}"/>
              </a:ext>
            </a:extLst>
          </p:cNvPr>
          <p:cNvSpPr txBox="1"/>
          <p:nvPr/>
        </p:nvSpPr>
        <p:spPr>
          <a:xfrm>
            <a:off x="3832848" y="1743302"/>
            <a:ext cx="5257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err="1">
                <a:solidFill>
                  <a:srgbClr val="FF0000"/>
                </a:solidFill>
              </a:rPr>
              <a:t>Need</a:t>
            </a:r>
            <a:r>
              <a:rPr lang="sv-SE" sz="3200" b="1" dirty="0">
                <a:solidFill>
                  <a:srgbClr val="FF0000"/>
                </a:solidFill>
              </a:rPr>
              <a:t> for </a:t>
            </a:r>
            <a:r>
              <a:rPr lang="sv-SE" sz="3200" b="1" dirty="0" err="1">
                <a:solidFill>
                  <a:srgbClr val="FF0000"/>
                </a:solidFill>
              </a:rPr>
              <a:t>methods</a:t>
            </a:r>
            <a:r>
              <a:rPr lang="sv-SE" sz="3200" b="1" dirty="0">
                <a:solidFill>
                  <a:srgbClr val="FF0000"/>
                </a:solidFill>
              </a:rPr>
              <a:t> to </a:t>
            </a:r>
            <a:r>
              <a:rPr lang="sv-SE" sz="3200" b="1" dirty="0" err="1">
                <a:solidFill>
                  <a:srgbClr val="FF0000"/>
                </a:solidFill>
              </a:rPr>
              <a:t>turn</a:t>
            </a:r>
            <a:r>
              <a:rPr lang="sv-SE" sz="3200" b="1" dirty="0">
                <a:solidFill>
                  <a:srgbClr val="FF0000"/>
                </a:solidFill>
              </a:rPr>
              <a:t> </a:t>
            </a:r>
            <a:r>
              <a:rPr lang="sv-SE" sz="3200" b="1" dirty="0" err="1">
                <a:solidFill>
                  <a:srgbClr val="FF0000"/>
                </a:solidFill>
              </a:rPr>
              <a:t>qualitative</a:t>
            </a:r>
            <a:r>
              <a:rPr lang="sv-SE" sz="3200" b="1" dirty="0">
                <a:solidFill>
                  <a:srgbClr val="FF0000"/>
                </a:solidFill>
              </a:rPr>
              <a:t> observations </a:t>
            </a:r>
            <a:r>
              <a:rPr lang="sv-SE" sz="3200" b="1" dirty="0" err="1">
                <a:solidFill>
                  <a:srgbClr val="FF0000"/>
                </a:solidFill>
              </a:rPr>
              <a:t>into</a:t>
            </a:r>
            <a:r>
              <a:rPr lang="sv-SE" sz="3200" b="1" dirty="0">
                <a:solidFill>
                  <a:srgbClr val="FF0000"/>
                </a:solidFill>
              </a:rPr>
              <a:t> </a:t>
            </a:r>
            <a:r>
              <a:rPr lang="sv-SE" sz="3200" b="1" dirty="0" err="1">
                <a:solidFill>
                  <a:srgbClr val="FF0000"/>
                </a:solidFill>
              </a:rPr>
              <a:t>quantitative</a:t>
            </a:r>
            <a:r>
              <a:rPr lang="sv-SE" sz="3200" b="1" dirty="0">
                <a:solidFill>
                  <a:srgbClr val="FF0000"/>
                </a:solidFill>
              </a:rPr>
              <a:t> </a:t>
            </a:r>
            <a:r>
              <a:rPr lang="sv-SE" sz="3200" b="1" dirty="0" err="1">
                <a:solidFill>
                  <a:srgbClr val="FF0000"/>
                </a:solidFill>
              </a:rPr>
              <a:t>measures</a:t>
            </a:r>
            <a:endParaRPr lang="sv-S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4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>
            <a:extLst>
              <a:ext uri="{FF2B5EF4-FFF2-40B4-BE49-F238E27FC236}">
                <a16:creationId xmlns:a16="http://schemas.microsoft.com/office/drawing/2014/main" id="{329966A1-D608-C541-B899-337C4329D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5619" y="2226952"/>
            <a:ext cx="7623346" cy="375911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sv-SE" altLang="sv-SE" sz="2400" dirty="0"/>
              <a:t>O = </a:t>
            </a:r>
            <a:r>
              <a:rPr lang="sv-SE" altLang="sv-SE" sz="2400" dirty="0" err="1"/>
              <a:t>Observed </a:t>
            </a:r>
            <a:r>
              <a:rPr lang="sv-SE" altLang="sv-SE" sz="2400" dirty="0"/>
              <a:t>score</a:t>
            </a:r>
          </a:p>
          <a:p>
            <a:pPr marL="0" indent="0">
              <a:buNone/>
              <a:defRPr/>
            </a:pPr>
            <a:r>
              <a:rPr lang="sv-SE" altLang="sv-SE" sz="2400" dirty="0"/>
              <a:t>T = </a:t>
            </a:r>
            <a:r>
              <a:rPr lang="sv-SE" altLang="sv-SE" sz="2400" dirty="0" err="1"/>
              <a:t>True </a:t>
            </a:r>
            <a:r>
              <a:rPr lang="sv-SE" altLang="sv-SE" sz="2400" dirty="0"/>
              <a:t>score</a:t>
            </a:r>
          </a:p>
          <a:p>
            <a:pPr marL="0" indent="0">
              <a:buNone/>
              <a:defRPr/>
            </a:pPr>
            <a:r>
              <a:rPr lang="sv-SE" altLang="sv-SE" sz="2400" dirty="0"/>
              <a:t>E = </a:t>
            </a:r>
            <a:r>
              <a:rPr lang="sv-SE" altLang="sv-SE" sz="2400" dirty="0" err="1"/>
              <a:t>Error </a:t>
            </a:r>
            <a:r>
              <a:rPr lang="sv-SE" altLang="sv-SE" sz="2400" dirty="0"/>
              <a:t>score</a:t>
            </a:r>
          </a:p>
          <a:p>
            <a:pPr marL="0" indent="0">
              <a:buNone/>
              <a:defRPr/>
            </a:pPr>
            <a:endParaRPr lang="sv-SE" altLang="sv-SE" sz="2400" dirty="0"/>
          </a:p>
          <a:p>
            <a:pPr marL="0" indent="0">
              <a:buNone/>
              <a:defRPr/>
            </a:pPr>
            <a:r>
              <a:rPr lang="sv-SE" altLang="sv-SE" sz="2400" dirty="0" err="1"/>
              <a:t>Assumptions</a:t>
            </a:r>
            <a:endParaRPr lang="sv-SE" altLang="sv-SE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sz="2000" dirty="0"/>
              <a:t>T = mean of </a:t>
            </a:r>
            <a:r>
              <a:rPr lang="sv-SE" altLang="sv-SE" sz="2000" dirty="0" err="1"/>
              <a:t>repeated</a:t>
            </a:r>
            <a:r>
              <a:rPr lang="sv-SE" altLang="sv-SE" sz="2000" dirty="0"/>
              <a:t> </a:t>
            </a:r>
            <a:r>
              <a:rPr lang="sv-SE" altLang="sv-SE" sz="2000" dirty="0" err="1"/>
              <a:t>simultaneous</a:t>
            </a:r>
            <a:r>
              <a:rPr lang="sv-SE" altLang="sv-SE" sz="2000" dirty="0"/>
              <a:t> independent observations of the same person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sz="2000" dirty="0"/>
              <a:t>T and E are </a:t>
            </a:r>
            <a:r>
              <a:rPr lang="sv-SE" altLang="sv-SE" sz="2000" dirty="0" err="1"/>
              <a:t>uncorrelated</a:t>
            </a:r>
            <a:endParaRPr lang="sv-SE" altLang="sv-SE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sz="2000" dirty="0"/>
              <a:t>E </a:t>
            </a:r>
            <a:r>
              <a:rPr lang="sv-SE" altLang="sv-SE" sz="2000" dirty="0" err="1"/>
              <a:t>are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uncorrelated</a:t>
            </a:r>
            <a:endParaRPr lang="sv-SE" altLang="sv-SE" sz="2000" dirty="0"/>
          </a:p>
          <a:p>
            <a:pPr marL="0" indent="0">
              <a:defRPr/>
            </a:pPr>
            <a:endParaRPr lang="sv-SE" altLang="sv-SE" sz="2400" dirty="0"/>
          </a:p>
        </p:txBody>
      </p:sp>
      <p:sp>
        <p:nvSpPr>
          <p:cNvPr id="69635" name="Text Box 8">
            <a:extLst>
              <a:ext uri="{FF2B5EF4-FFF2-40B4-BE49-F238E27FC236}">
                <a16:creationId xmlns:a16="http://schemas.microsoft.com/office/drawing/2014/main" id="{E5BFBDF4-210D-2541-9442-B9477175D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1411654"/>
            <a:ext cx="2389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4000" dirty="0">
                <a:solidFill>
                  <a:srgbClr val="FF0000"/>
                </a:solidFill>
              </a:rPr>
              <a:t>O = T + 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F29C368-EDF0-22DC-6060-BCF0F569855F}"/>
              </a:ext>
            </a:extLst>
          </p:cNvPr>
          <p:cNvSpPr txBox="1"/>
          <p:nvPr/>
        </p:nvSpPr>
        <p:spPr>
          <a:xfrm>
            <a:off x="8942425" y="2226952"/>
            <a:ext cx="2723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/>
              <a:t>Largely</a:t>
            </a:r>
            <a:r>
              <a:rPr lang="sv-SE" sz="2400" dirty="0"/>
              <a:t> </a:t>
            </a:r>
            <a:r>
              <a:rPr lang="sv-SE" sz="2400" dirty="0" err="1"/>
              <a:t>correlational</a:t>
            </a:r>
            <a:endParaRPr lang="sv-SE" sz="2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91B197-C5BE-BB3A-3D50-7BD3D9AC2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44" t="56466" r="25800"/>
          <a:stretch/>
        </p:blipFill>
        <p:spPr>
          <a:xfrm rot="16200000">
            <a:off x="9041179" y="2634631"/>
            <a:ext cx="2570826" cy="2678799"/>
          </a:xfrm>
          <a:prstGeom prst="rect">
            <a:avLst/>
          </a:prstGeom>
        </p:spPr>
      </p:pic>
      <p:sp>
        <p:nvSpPr>
          <p:cNvPr id="6" name="Rubrik 3">
            <a:extLst>
              <a:ext uri="{FF2B5EF4-FFF2-40B4-BE49-F238E27FC236}">
                <a16:creationId xmlns:a16="http://schemas.microsoft.com/office/drawing/2014/main" id="{945AEFF2-00CE-CBA0-11AC-66A36CB3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 err="1"/>
              <a:t>Classical</a:t>
            </a:r>
            <a:r>
              <a:rPr lang="sv-SE" dirty="0"/>
              <a:t> Test </a:t>
            </a:r>
            <a:r>
              <a:rPr lang="sv-SE" dirty="0" err="1"/>
              <a:t>Theory</a:t>
            </a:r>
            <a:r>
              <a:rPr lang="sv-SE" dirty="0"/>
              <a:t> (CTT)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C42387E4-286C-3F27-4FBD-52DA717ED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984" y="314395"/>
            <a:ext cx="8229600" cy="8370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v-SE" sz="3600" dirty="0" err="1">
                <a:latin typeface="Arial" charset="0"/>
              </a:rPr>
              <a:t>Likert</a:t>
            </a:r>
            <a:r>
              <a:rPr lang="sv-SE" sz="3600" dirty="0">
                <a:latin typeface="Arial" charset="0"/>
              </a:rPr>
              <a:t> </a:t>
            </a:r>
            <a:r>
              <a:rPr lang="sv-SE" sz="3600" dirty="0" err="1">
                <a:latin typeface="Arial" charset="0"/>
              </a:rPr>
              <a:t>scaling</a:t>
            </a:r>
            <a:endParaRPr lang="sv-SE" sz="3600" dirty="0">
              <a:latin typeface="Arial" charset="0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061DA31-ED7F-A1C0-DCF3-DD82A4A6396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496784" y="1479973"/>
            <a:ext cx="5871450" cy="3349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GB" sz="2600" dirty="0">
                <a:latin typeface="Arial" charset="0"/>
              </a:rPr>
              <a:t>Can </a:t>
            </a:r>
            <a:r>
              <a:rPr lang="en-GB" sz="2600" dirty="0" err="1">
                <a:latin typeface="Arial" charset="0"/>
              </a:rPr>
              <a:t>legitimitely</a:t>
            </a:r>
            <a:r>
              <a:rPr lang="en-GB" sz="2600" dirty="0">
                <a:latin typeface="Arial" charset="0"/>
              </a:rPr>
              <a:t> be summed if:</a:t>
            </a:r>
          </a:p>
          <a:p>
            <a:pPr lvl="1" eaLnBrk="1" hangingPunct="1">
              <a:lnSpc>
                <a:spcPct val="100000"/>
              </a:lnSpc>
            </a:pPr>
            <a:r>
              <a:rPr lang="en-GB" dirty="0">
                <a:latin typeface="Arial" charset="0"/>
                <a:ea typeface="ＭＳ Ｐゴシック" charset="0"/>
              </a:rPr>
              <a:t>Items are unidimensional</a:t>
            </a:r>
          </a:p>
          <a:p>
            <a:pPr lvl="1" eaLnBrk="1" hangingPunct="1">
              <a:lnSpc>
                <a:spcPct val="100000"/>
              </a:lnSpc>
            </a:pPr>
            <a:r>
              <a:rPr lang="en-GB" dirty="0">
                <a:latin typeface="Arial" charset="0"/>
                <a:ea typeface="ＭＳ Ｐゴシック" charset="0"/>
              </a:rPr>
              <a:t>Items are approximately parallel (similar means and standard deviations)</a:t>
            </a:r>
          </a:p>
          <a:p>
            <a:pPr lvl="1" eaLnBrk="1" hangingPunct="1">
              <a:lnSpc>
                <a:spcPct val="100000"/>
              </a:lnSpc>
            </a:pPr>
            <a:r>
              <a:rPr lang="en-GB" dirty="0">
                <a:latin typeface="Arial" charset="0"/>
                <a:ea typeface="ＭＳ Ｐゴシック" charset="0"/>
              </a:rPr>
              <a:t>Items contribute about the same amount of information</a:t>
            </a: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874576-423D-86D7-5BC1-AC53BABDA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562" y="4288138"/>
            <a:ext cx="7772400" cy="1980745"/>
          </a:xfrm>
          <a:prstGeom prst="rect">
            <a:avLst/>
          </a:prstGeom>
        </p:spPr>
      </p:pic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3CB0FF35-53AD-F33F-9EDD-BF0B6F52806F}"/>
              </a:ext>
            </a:extLst>
          </p:cNvPr>
          <p:cNvSpPr txBox="1">
            <a:spLocks/>
          </p:cNvSpPr>
          <p:nvPr/>
        </p:nvSpPr>
        <p:spPr>
          <a:xfrm>
            <a:off x="1315184" y="1491900"/>
            <a:ext cx="5181600" cy="3533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dirty="0" err="1">
                <a:latin typeface="Arial" charset="0"/>
              </a:rPr>
              <a:t>Method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of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summated</a:t>
            </a:r>
            <a:r>
              <a:rPr lang="sv-SE" dirty="0">
                <a:latin typeface="Arial" charset="0"/>
              </a:rPr>
              <a:t> ratings</a:t>
            </a:r>
          </a:p>
          <a:p>
            <a:pPr>
              <a:lnSpc>
                <a:spcPct val="100000"/>
              </a:lnSpc>
            </a:pPr>
            <a:r>
              <a:rPr lang="sv-SE" dirty="0" err="1">
                <a:latin typeface="Arial" charset="0"/>
              </a:rPr>
              <a:t>Ordered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response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categories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with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equally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spaced</a:t>
            </a:r>
            <a:r>
              <a:rPr lang="sv-SE" dirty="0">
                <a:latin typeface="Arial" charset="0"/>
              </a:rPr>
              <a:t> integral </a:t>
            </a:r>
            <a:r>
              <a:rPr lang="sv-SE" dirty="0" err="1">
                <a:latin typeface="Arial" charset="0"/>
              </a:rPr>
              <a:t>scale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values</a:t>
            </a:r>
            <a:endParaRPr lang="sv-SE" dirty="0">
              <a:latin typeface="Arial" charset="0"/>
            </a:endParaRPr>
          </a:p>
          <a:p>
            <a:pPr marL="800100" lvl="1" indent="-3429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sv-SE" sz="2400" dirty="0" err="1">
                <a:latin typeface="Arial" charset="0"/>
                <a:ea typeface="ＭＳ Ｐゴシック" charset="0"/>
              </a:rPr>
              <a:t>strongly</a:t>
            </a:r>
            <a:r>
              <a:rPr lang="sv-SE" sz="2400" dirty="0">
                <a:latin typeface="Arial" charset="0"/>
                <a:ea typeface="ＭＳ Ｐゴシック" charset="0"/>
              </a:rPr>
              <a:t> </a:t>
            </a:r>
            <a:r>
              <a:rPr lang="sv-SE" sz="2400" dirty="0" err="1">
                <a:latin typeface="Arial" charset="0"/>
                <a:ea typeface="ＭＳ Ｐゴシック" charset="0"/>
              </a:rPr>
              <a:t>disagree</a:t>
            </a:r>
            <a:r>
              <a:rPr lang="sv-SE" sz="2400" dirty="0">
                <a:latin typeface="Arial" charset="0"/>
                <a:ea typeface="ＭＳ Ｐゴシック" charset="0"/>
              </a:rPr>
              <a:t> </a:t>
            </a:r>
          </a:p>
          <a:p>
            <a:pPr marL="800100" lvl="1" indent="-3429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sv-SE" sz="2400" dirty="0" err="1">
                <a:latin typeface="Arial" charset="0"/>
                <a:ea typeface="ＭＳ Ｐゴシック" charset="0"/>
              </a:rPr>
              <a:t>disagree</a:t>
            </a:r>
            <a:r>
              <a:rPr lang="sv-SE" sz="2400" dirty="0">
                <a:latin typeface="Arial" charset="0"/>
                <a:ea typeface="ＭＳ Ｐゴシック" charset="0"/>
              </a:rPr>
              <a:t> </a:t>
            </a:r>
          </a:p>
          <a:p>
            <a:pPr marL="800100" lvl="1" indent="-3429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sv-SE" sz="2400" dirty="0" err="1">
                <a:latin typeface="Arial" charset="0"/>
                <a:ea typeface="ＭＳ Ｐゴシック" charset="0"/>
              </a:rPr>
              <a:t>neither</a:t>
            </a:r>
            <a:r>
              <a:rPr lang="sv-SE" sz="2400" dirty="0">
                <a:latin typeface="Arial" charset="0"/>
                <a:ea typeface="ＭＳ Ｐゴシック" charset="0"/>
              </a:rPr>
              <a:t> </a:t>
            </a:r>
            <a:r>
              <a:rPr lang="sv-SE" sz="2400" dirty="0" err="1">
                <a:latin typeface="Arial" charset="0"/>
                <a:ea typeface="ＭＳ Ｐゴシック" charset="0"/>
              </a:rPr>
              <a:t>agree</a:t>
            </a:r>
            <a:r>
              <a:rPr lang="sv-SE" sz="2400" dirty="0">
                <a:latin typeface="Arial" charset="0"/>
                <a:ea typeface="ＭＳ Ｐゴシック" charset="0"/>
              </a:rPr>
              <a:t> nor </a:t>
            </a:r>
            <a:r>
              <a:rPr lang="sv-SE" sz="2400" dirty="0" err="1">
                <a:latin typeface="Arial" charset="0"/>
                <a:ea typeface="ＭＳ Ｐゴシック" charset="0"/>
              </a:rPr>
              <a:t>disagree</a:t>
            </a:r>
            <a:r>
              <a:rPr lang="sv-SE" sz="2400" dirty="0">
                <a:latin typeface="Arial" charset="0"/>
                <a:ea typeface="ＭＳ Ｐゴシック" charset="0"/>
              </a:rPr>
              <a:t> </a:t>
            </a:r>
          </a:p>
          <a:p>
            <a:pPr marL="800100" lvl="1" indent="-3429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sv-SE" sz="2400" dirty="0" err="1">
                <a:latin typeface="Arial" charset="0"/>
                <a:ea typeface="ＭＳ Ｐゴシック" charset="0"/>
              </a:rPr>
              <a:t>agree</a:t>
            </a:r>
            <a:r>
              <a:rPr lang="sv-SE" sz="2400" dirty="0">
                <a:latin typeface="Arial" charset="0"/>
                <a:ea typeface="ＭＳ Ｐゴシック" charset="0"/>
              </a:rPr>
              <a:t> </a:t>
            </a:r>
          </a:p>
          <a:p>
            <a:pPr marL="800100" lvl="1" indent="-3429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sv-SE" sz="2400" dirty="0" err="1">
                <a:latin typeface="Arial" charset="0"/>
                <a:ea typeface="ＭＳ Ｐゴシック" charset="0"/>
              </a:rPr>
              <a:t>strongly</a:t>
            </a:r>
            <a:r>
              <a:rPr lang="sv-SE" sz="2400" dirty="0">
                <a:latin typeface="Arial" charset="0"/>
                <a:ea typeface="ＭＳ Ｐゴシック" charset="0"/>
              </a:rPr>
              <a:t> </a:t>
            </a:r>
            <a:r>
              <a:rPr lang="sv-SE" sz="2400" dirty="0" err="1">
                <a:latin typeface="Arial" charset="0"/>
                <a:ea typeface="ＭＳ Ｐゴシック" charset="0"/>
              </a:rPr>
              <a:t>agree</a:t>
            </a:r>
            <a:endParaRPr lang="sv-SE" sz="24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endParaRPr lang="sv-SE" dirty="0"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sv-SE" dirty="0"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sv-SE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Bildobjekt 90">
            <a:extLst>
              <a:ext uri="{FF2B5EF4-FFF2-40B4-BE49-F238E27FC236}">
                <a16:creationId xmlns:a16="http://schemas.microsoft.com/office/drawing/2014/main" id="{1D851559-3ABF-3845-98D8-794D7A1A5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907" y="266558"/>
            <a:ext cx="5842000" cy="4635500"/>
          </a:xfrm>
          <a:prstGeom prst="rect">
            <a:avLst/>
          </a:prstGeom>
        </p:spPr>
      </p:pic>
      <p:grpSp>
        <p:nvGrpSpPr>
          <p:cNvPr id="44" name="Grupp 43">
            <a:extLst>
              <a:ext uri="{FF2B5EF4-FFF2-40B4-BE49-F238E27FC236}">
                <a16:creationId xmlns:a16="http://schemas.microsoft.com/office/drawing/2014/main" id="{D51B0C51-F77C-534A-85B4-87E8DA1540DF}"/>
              </a:ext>
            </a:extLst>
          </p:cNvPr>
          <p:cNvGrpSpPr/>
          <p:nvPr/>
        </p:nvGrpSpPr>
        <p:grpSpPr>
          <a:xfrm>
            <a:off x="5683691" y="668859"/>
            <a:ext cx="3064271" cy="4026517"/>
            <a:chOff x="5683691" y="668859"/>
            <a:chExt cx="3064271" cy="4026517"/>
          </a:xfrm>
        </p:grpSpPr>
        <p:sp>
          <p:nvSpPr>
            <p:cNvPr id="4" name="TextBox 22">
              <a:extLst>
                <a:ext uri="{FF2B5EF4-FFF2-40B4-BE49-F238E27FC236}">
                  <a16:creationId xmlns:a16="http://schemas.microsoft.com/office/drawing/2014/main" id="{38F7E6D0-A0B2-FB42-BBEB-A0E61A012A44}"/>
                </a:ext>
              </a:extLst>
            </p:cNvPr>
            <p:cNvSpPr txBox="1"/>
            <p:nvPr/>
          </p:nvSpPr>
          <p:spPr bwMode="auto">
            <a:xfrm>
              <a:off x="5690439" y="672034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5" name="TextBox 23">
              <a:extLst>
                <a:ext uri="{FF2B5EF4-FFF2-40B4-BE49-F238E27FC236}">
                  <a16:creationId xmlns:a16="http://schemas.microsoft.com/office/drawing/2014/main" id="{AB5B0056-5DEE-4144-ABA6-BCEAA570FE3F}"/>
                </a:ext>
              </a:extLst>
            </p:cNvPr>
            <p:cNvSpPr txBox="1"/>
            <p:nvPr/>
          </p:nvSpPr>
          <p:spPr bwMode="auto">
            <a:xfrm>
              <a:off x="6625433" y="668859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6" name="TextBox 24">
              <a:extLst>
                <a:ext uri="{FF2B5EF4-FFF2-40B4-BE49-F238E27FC236}">
                  <a16:creationId xmlns:a16="http://schemas.microsoft.com/office/drawing/2014/main" id="{8A29328E-16C9-A640-AB62-7027FAD602F4}"/>
                </a:ext>
              </a:extLst>
            </p:cNvPr>
            <p:cNvSpPr txBox="1"/>
            <p:nvPr/>
          </p:nvSpPr>
          <p:spPr bwMode="auto">
            <a:xfrm>
              <a:off x="7524803" y="678384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" name="TextBox 25">
              <a:extLst>
                <a:ext uri="{FF2B5EF4-FFF2-40B4-BE49-F238E27FC236}">
                  <a16:creationId xmlns:a16="http://schemas.microsoft.com/office/drawing/2014/main" id="{835E937F-F1AC-184D-8FAA-01FA90951FA5}"/>
                </a:ext>
              </a:extLst>
            </p:cNvPr>
            <p:cNvSpPr txBox="1"/>
            <p:nvPr/>
          </p:nvSpPr>
          <p:spPr bwMode="auto">
            <a:xfrm>
              <a:off x="8433637" y="675209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9" name="TextBox 22">
              <a:extLst>
                <a:ext uri="{FF2B5EF4-FFF2-40B4-BE49-F238E27FC236}">
                  <a16:creationId xmlns:a16="http://schemas.microsoft.com/office/drawing/2014/main" id="{0AC503B0-762A-9F40-AFC9-8196A9DEBF09}"/>
                </a:ext>
              </a:extLst>
            </p:cNvPr>
            <p:cNvSpPr txBox="1"/>
            <p:nvPr/>
          </p:nvSpPr>
          <p:spPr bwMode="auto">
            <a:xfrm>
              <a:off x="5683691" y="1192439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43E1E985-B1EF-5247-9B44-11C4C9684AA5}"/>
                </a:ext>
              </a:extLst>
            </p:cNvPr>
            <p:cNvSpPr txBox="1"/>
            <p:nvPr/>
          </p:nvSpPr>
          <p:spPr bwMode="auto">
            <a:xfrm>
              <a:off x="6618685" y="1189264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4BC77099-7D30-B744-8FDF-67F6B448C25D}"/>
                </a:ext>
              </a:extLst>
            </p:cNvPr>
            <p:cNvSpPr txBox="1"/>
            <p:nvPr/>
          </p:nvSpPr>
          <p:spPr bwMode="auto">
            <a:xfrm>
              <a:off x="7518055" y="1198789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D2230AA3-C967-394E-A83B-898823299657}"/>
                </a:ext>
              </a:extLst>
            </p:cNvPr>
            <p:cNvSpPr txBox="1"/>
            <p:nvPr/>
          </p:nvSpPr>
          <p:spPr bwMode="auto">
            <a:xfrm>
              <a:off x="8426889" y="1195614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84CBAAED-78AB-7942-A307-F7840E922220}"/>
                </a:ext>
              </a:extLst>
            </p:cNvPr>
            <p:cNvSpPr txBox="1"/>
            <p:nvPr/>
          </p:nvSpPr>
          <p:spPr bwMode="auto">
            <a:xfrm>
              <a:off x="5683691" y="1678360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AC12876D-4FF9-434B-92D9-0B0F747477A8}"/>
                </a:ext>
              </a:extLst>
            </p:cNvPr>
            <p:cNvSpPr txBox="1"/>
            <p:nvPr/>
          </p:nvSpPr>
          <p:spPr bwMode="auto">
            <a:xfrm>
              <a:off x="6618685" y="1675185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BF81270C-711C-5746-87C1-7EDE3E75BFB4}"/>
                </a:ext>
              </a:extLst>
            </p:cNvPr>
            <p:cNvSpPr txBox="1"/>
            <p:nvPr/>
          </p:nvSpPr>
          <p:spPr bwMode="auto">
            <a:xfrm>
              <a:off x="7518055" y="1684710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71E57C39-576B-0640-9AAC-3CF69C5C529C}"/>
                </a:ext>
              </a:extLst>
            </p:cNvPr>
            <p:cNvSpPr txBox="1"/>
            <p:nvPr/>
          </p:nvSpPr>
          <p:spPr bwMode="auto">
            <a:xfrm>
              <a:off x="8426889" y="1681535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133990FC-55AB-5447-B43C-385F5B66235F}"/>
                </a:ext>
              </a:extLst>
            </p:cNvPr>
            <p:cNvSpPr txBox="1"/>
            <p:nvPr/>
          </p:nvSpPr>
          <p:spPr bwMode="auto">
            <a:xfrm>
              <a:off x="5683691" y="2188634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D07F53C1-E739-7840-B96A-BA298DBC90EF}"/>
                </a:ext>
              </a:extLst>
            </p:cNvPr>
            <p:cNvSpPr txBox="1"/>
            <p:nvPr/>
          </p:nvSpPr>
          <p:spPr bwMode="auto">
            <a:xfrm>
              <a:off x="6618685" y="2185459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CC8E8C4C-18A1-A343-8F74-CE2F7325A985}"/>
                </a:ext>
              </a:extLst>
            </p:cNvPr>
            <p:cNvSpPr txBox="1"/>
            <p:nvPr/>
          </p:nvSpPr>
          <p:spPr bwMode="auto">
            <a:xfrm>
              <a:off x="7518055" y="2194984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CD49D220-010E-5E47-887F-40D015DE058A}"/>
                </a:ext>
              </a:extLst>
            </p:cNvPr>
            <p:cNvSpPr txBox="1"/>
            <p:nvPr/>
          </p:nvSpPr>
          <p:spPr bwMode="auto">
            <a:xfrm>
              <a:off x="8426889" y="2191809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90E70732-8C5C-F349-8622-124031047676}"/>
                </a:ext>
              </a:extLst>
            </p:cNvPr>
            <p:cNvSpPr txBox="1"/>
            <p:nvPr/>
          </p:nvSpPr>
          <p:spPr bwMode="auto">
            <a:xfrm>
              <a:off x="5683691" y="2769223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38226621-3EE3-344C-855D-2873A786CE27}"/>
                </a:ext>
              </a:extLst>
            </p:cNvPr>
            <p:cNvSpPr txBox="1"/>
            <p:nvPr/>
          </p:nvSpPr>
          <p:spPr bwMode="auto">
            <a:xfrm>
              <a:off x="6618685" y="2766048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485D11C9-7F65-B04C-9F16-85D5B664AA9E}"/>
                </a:ext>
              </a:extLst>
            </p:cNvPr>
            <p:cNvSpPr txBox="1"/>
            <p:nvPr/>
          </p:nvSpPr>
          <p:spPr bwMode="auto">
            <a:xfrm>
              <a:off x="7518055" y="2775573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356247FE-79FC-1A46-830D-86553877CF0A}"/>
                </a:ext>
              </a:extLst>
            </p:cNvPr>
            <p:cNvSpPr txBox="1"/>
            <p:nvPr/>
          </p:nvSpPr>
          <p:spPr bwMode="auto">
            <a:xfrm>
              <a:off x="8426889" y="2772398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B0692B4B-8A84-2A48-9E4F-DDBCE44E774E}"/>
                </a:ext>
              </a:extLst>
            </p:cNvPr>
            <p:cNvSpPr txBox="1"/>
            <p:nvPr/>
          </p:nvSpPr>
          <p:spPr bwMode="auto">
            <a:xfrm>
              <a:off x="5690439" y="3289689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30" name="TextBox 23">
              <a:extLst>
                <a:ext uri="{FF2B5EF4-FFF2-40B4-BE49-F238E27FC236}">
                  <a16:creationId xmlns:a16="http://schemas.microsoft.com/office/drawing/2014/main" id="{0040A1C6-7DAC-CB4A-B373-4FAEED0EA218}"/>
                </a:ext>
              </a:extLst>
            </p:cNvPr>
            <p:cNvSpPr txBox="1"/>
            <p:nvPr/>
          </p:nvSpPr>
          <p:spPr bwMode="auto">
            <a:xfrm>
              <a:off x="6625433" y="3286514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50824C02-DCEB-C44B-BF1F-2AC3F6F81274}"/>
                </a:ext>
              </a:extLst>
            </p:cNvPr>
            <p:cNvSpPr txBox="1"/>
            <p:nvPr/>
          </p:nvSpPr>
          <p:spPr bwMode="auto">
            <a:xfrm>
              <a:off x="7524803" y="3296039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32" name="TextBox 25">
              <a:extLst>
                <a:ext uri="{FF2B5EF4-FFF2-40B4-BE49-F238E27FC236}">
                  <a16:creationId xmlns:a16="http://schemas.microsoft.com/office/drawing/2014/main" id="{921A2D50-51F6-A94C-924F-8DD46F286923}"/>
                </a:ext>
              </a:extLst>
            </p:cNvPr>
            <p:cNvSpPr txBox="1"/>
            <p:nvPr/>
          </p:nvSpPr>
          <p:spPr bwMode="auto">
            <a:xfrm>
              <a:off x="8433637" y="3292864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34" name="TextBox 22">
              <a:extLst>
                <a:ext uri="{FF2B5EF4-FFF2-40B4-BE49-F238E27FC236}">
                  <a16:creationId xmlns:a16="http://schemas.microsoft.com/office/drawing/2014/main" id="{6B18E068-FD5F-B24D-9633-1857C6143350}"/>
                </a:ext>
              </a:extLst>
            </p:cNvPr>
            <p:cNvSpPr txBox="1"/>
            <p:nvPr/>
          </p:nvSpPr>
          <p:spPr bwMode="auto">
            <a:xfrm>
              <a:off x="5683691" y="3799963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id="{87064EC4-5D0A-3643-9F36-B45A266263F4}"/>
                </a:ext>
              </a:extLst>
            </p:cNvPr>
            <p:cNvSpPr txBox="1"/>
            <p:nvPr/>
          </p:nvSpPr>
          <p:spPr bwMode="auto">
            <a:xfrm>
              <a:off x="6618685" y="3796788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36" name="TextBox 24">
              <a:extLst>
                <a:ext uri="{FF2B5EF4-FFF2-40B4-BE49-F238E27FC236}">
                  <a16:creationId xmlns:a16="http://schemas.microsoft.com/office/drawing/2014/main" id="{B8AEEA86-A38F-624B-818D-9A246ADFB0B0}"/>
                </a:ext>
              </a:extLst>
            </p:cNvPr>
            <p:cNvSpPr txBox="1"/>
            <p:nvPr/>
          </p:nvSpPr>
          <p:spPr bwMode="auto">
            <a:xfrm>
              <a:off x="7518055" y="3806313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37" name="TextBox 25">
              <a:extLst>
                <a:ext uri="{FF2B5EF4-FFF2-40B4-BE49-F238E27FC236}">
                  <a16:creationId xmlns:a16="http://schemas.microsoft.com/office/drawing/2014/main" id="{17CC3D33-33F9-1846-96EC-A948FF169DD1}"/>
                </a:ext>
              </a:extLst>
            </p:cNvPr>
            <p:cNvSpPr txBox="1"/>
            <p:nvPr/>
          </p:nvSpPr>
          <p:spPr bwMode="auto">
            <a:xfrm>
              <a:off x="8426889" y="3803138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id="{E3E5F067-BF6F-554D-9F01-1F581C0542B5}"/>
                </a:ext>
              </a:extLst>
            </p:cNvPr>
            <p:cNvSpPr txBox="1"/>
            <p:nvPr/>
          </p:nvSpPr>
          <p:spPr bwMode="auto">
            <a:xfrm>
              <a:off x="5683691" y="4319138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40" name="TextBox 23">
              <a:extLst>
                <a:ext uri="{FF2B5EF4-FFF2-40B4-BE49-F238E27FC236}">
                  <a16:creationId xmlns:a16="http://schemas.microsoft.com/office/drawing/2014/main" id="{6C2C0ECF-BDDE-5F4F-9FF2-5FEE872CF224}"/>
                </a:ext>
              </a:extLst>
            </p:cNvPr>
            <p:cNvSpPr txBox="1"/>
            <p:nvPr/>
          </p:nvSpPr>
          <p:spPr bwMode="auto">
            <a:xfrm>
              <a:off x="6618685" y="4315963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C37238EF-3789-1A42-8ACC-C1FE07B04BC7}"/>
                </a:ext>
              </a:extLst>
            </p:cNvPr>
            <p:cNvSpPr txBox="1"/>
            <p:nvPr/>
          </p:nvSpPr>
          <p:spPr bwMode="auto">
            <a:xfrm>
              <a:off x="7518055" y="4325488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42" name="TextBox 25">
              <a:extLst>
                <a:ext uri="{FF2B5EF4-FFF2-40B4-BE49-F238E27FC236}">
                  <a16:creationId xmlns:a16="http://schemas.microsoft.com/office/drawing/2014/main" id="{6347DD06-8636-E24D-A054-259667B2859C}"/>
                </a:ext>
              </a:extLst>
            </p:cNvPr>
            <p:cNvSpPr txBox="1"/>
            <p:nvPr/>
          </p:nvSpPr>
          <p:spPr bwMode="auto">
            <a:xfrm>
              <a:off x="8426889" y="4322313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</p:grpSp>
      <p:grpSp>
        <p:nvGrpSpPr>
          <p:cNvPr id="54" name="Grupp 53">
            <a:extLst>
              <a:ext uri="{FF2B5EF4-FFF2-40B4-BE49-F238E27FC236}">
                <a16:creationId xmlns:a16="http://schemas.microsoft.com/office/drawing/2014/main" id="{248DFEF7-631E-3A46-9001-4E095C685102}"/>
              </a:ext>
            </a:extLst>
          </p:cNvPr>
          <p:cNvGrpSpPr/>
          <p:nvPr/>
        </p:nvGrpSpPr>
        <p:grpSpPr>
          <a:xfrm>
            <a:off x="5599976" y="633494"/>
            <a:ext cx="3141820" cy="4114058"/>
            <a:chOff x="5599976" y="633494"/>
            <a:chExt cx="3141820" cy="4114058"/>
          </a:xfrm>
        </p:grpSpPr>
        <p:sp>
          <p:nvSpPr>
            <p:cNvPr id="46" name="TextBox 72">
              <a:extLst>
                <a:ext uri="{FF2B5EF4-FFF2-40B4-BE49-F238E27FC236}">
                  <a16:creationId xmlns:a16="http://schemas.microsoft.com/office/drawing/2014/main" id="{FA83CF58-F794-EA41-B4FF-62253DC5C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8687" y="633494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7" name="TextBox 73">
              <a:extLst>
                <a:ext uri="{FF2B5EF4-FFF2-40B4-BE49-F238E27FC236}">
                  <a16:creationId xmlns:a16="http://schemas.microsoft.com/office/drawing/2014/main" id="{3479ABBA-C24E-D443-9293-99DD1A5AA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664" y="1175325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8" name="TextBox 74">
              <a:extLst>
                <a:ext uri="{FF2B5EF4-FFF2-40B4-BE49-F238E27FC236}">
                  <a16:creationId xmlns:a16="http://schemas.microsoft.com/office/drawing/2014/main" id="{F5D4541F-ED65-BD4D-8152-A983043C2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2040" y="1642043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9" name="TextBox 75">
              <a:extLst>
                <a:ext uri="{FF2B5EF4-FFF2-40B4-BE49-F238E27FC236}">
                  <a16:creationId xmlns:a16="http://schemas.microsoft.com/office/drawing/2014/main" id="{CFDA2198-D89D-3C4C-9FC5-2EB0596B19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976" y="2168456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50" name="TextBox 76">
              <a:extLst>
                <a:ext uri="{FF2B5EF4-FFF2-40B4-BE49-F238E27FC236}">
                  <a16:creationId xmlns:a16="http://schemas.microsoft.com/office/drawing/2014/main" id="{9E4C9FE8-4C25-7445-BADD-C8B0D43E2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772" y="2746590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51" name="TextBox 77">
              <a:extLst>
                <a:ext uri="{FF2B5EF4-FFF2-40B4-BE49-F238E27FC236}">
                  <a16:creationId xmlns:a16="http://schemas.microsoft.com/office/drawing/2014/main" id="{0F4059F1-A155-D141-9745-3758AD216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5292" y="3271002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52" name="TextBox 78">
              <a:extLst>
                <a:ext uri="{FF2B5EF4-FFF2-40B4-BE49-F238E27FC236}">
                  <a16:creationId xmlns:a16="http://schemas.microsoft.com/office/drawing/2014/main" id="{FE9AAEFD-A6D8-A146-A316-4975C37D0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0578" y="3769048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53" name="TextBox 79">
              <a:extLst>
                <a:ext uri="{FF2B5EF4-FFF2-40B4-BE49-F238E27FC236}">
                  <a16:creationId xmlns:a16="http://schemas.microsoft.com/office/drawing/2014/main" id="{08122664-345F-1C44-858B-782E18906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4944" y="4285884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55" name="TextBox 71">
            <a:extLst>
              <a:ext uri="{FF2B5EF4-FFF2-40B4-BE49-F238E27FC236}">
                <a16:creationId xmlns:a16="http://schemas.microsoft.com/office/drawing/2014/main" id="{54B18825-8384-E944-B4AD-15A568D7E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453" y="1814341"/>
            <a:ext cx="1222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9600" i="1" dirty="0" err="1">
                <a:solidFill>
                  <a:srgbClr val="FF0000"/>
                </a:solidFill>
              </a:rPr>
              <a:t>Σ</a:t>
            </a:r>
            <a:endParaRPr lang="en-US" altLang="sv-SE" sz="9600" i="1" dirty="0">
              <a:solidFill>
                <a:srgbClr val="FF0000"/>
              </a:solidFill>
            </a:endParaRPr>
          </a:p>
        </p:txBody>
      </p:sp>
      <p:pic>
        <p:nvPicPr>
          <p:cNvPr id="56" name="Bildobjekt 55">
            <a:extLst>
              <a:ext uri="{FF2B5EF4-FFF2-40B4-BE49-F238E27FC236}">
                <a16:creationId xmlns:a16="http://schemas.microsoft.com/office/drawing/2014/main" id="{0C50363D-9793-424B-A83B-5FC6FA5D9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37630" r="4163" b="37234"/>
          <a:stretch/>
        </p:blipFill>
        <p:spPr bwMode="auto">
          <a:xfrm>
            <a:off x="3087049" y="5604165"/>
            <a:ext cx="6204373" cy="54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4">
            <a:extLst>
              <a:ext uri="{FF2B5EF4-FFF2-40B4-BE49-F238E27FC236}">
                <a16:creationId xmlns:a16="http://schemas.microsoft.com/office/drawing/2014/main" id="{23C0005F-9609-B344-B979-AAE29C312745}"/>
              </a:ext>
            </a:extLst>
          </p:cNvPr>
          <p:cNvGrpSpPr>
            <a:grpSpLocks/>
          </p:cNvGrpSpPr>
          <p:nvPr/>
        </p:nvGrpSpPr>
        <p:grpSpPr bwMode="auto">
          <a:xfrm>
            <a:off x="2279156" y="5600125"/>
            <a:ext cx="7872324" cy="401638"/>
            <a:chOff x="575" y="1542"/>
            <a:chExt cx="4578" cy="253"/>
          </a:xfrm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13B1F265-75CB-7C48-B7E2-705F6B8C3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543"/>
              <a:ext cx="3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92560" tIns="45468" rIns="92560" bIns="45468">
              <a:spAutoFit/>
            </a:bodyPr>
            <a:lstStyle/>
            <a:p>
              <a:pPr defTabSz="935038">
                <a:defRPr/>
              </a:pPr>
              <a:r>
                <a:rPr lang="en-US" sz="2000" i="1" dirty="0">
                  <a:latin typeface="+mj-lt"/>
                  <a:ea typeface="ＭＳ Ｐゴシック" charset="0"/>
                  <a:cs typeface="Arial" charset="0"/>
                </a:rPr>
                <a:t>Less</a:t>
              </a:r>
            </a:p>
          </p:txBody>
        </p:sp>
        <p:sp>
          <p:nvSpPr>
            <p:cNvPr id="59" name="Rectangle 6">
              <a:extLst>
                <a:ext uri="{FF2B5EF4-FFF2-40B4-BE49-F238E27FC236}">
                  <a16:creationId xmlns:a16="http://schemas.microsoft.com/office/drawing/2014/main" id="{EF7B76AA-867B-5748-8EA1-EA4A344B8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" y="1542"/>
              <a:ext cx="4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92560" tIns="45468" rIns="92560" bIns="45468">
              <a:spAutoFit/>
            </a:bodyPr>
            <a:lstStyle/>
            <a:p>
              <a:pPr defTabSz="935038">
                <a:defRPr/>
              </a:pPr>
              <a:r>
                <a:rPr lang="en-US" sz="2000" i="1" dirty="0">
                  <a:latin typeface="+mj-lt"/>
                  <a:ea typeface="ＭＳ Ｐゴシック" charset="0"/>
                  <a:cs typeface="Arial" charset="0"/>
                </a:rPr>
                <a:t>More</a:t>
              </a:r>
            </a:p>
          </p:txBody>
        </p:sp>
      </p:grpSp>
      <p:sp>
        <p:nvSpPr>
          <p:cNvPr id="75" name="Ned 74">
            <a:extLst>
              <a:ext uri="{FF2B5EF4-FFF2-40B4-BE49-F238E27FC236}">
                <a16:creationId xmlns:a16="http://schemas.microsoft.com/office/drawing/2014/main" id="{463918FA-AC36-9941-B32E-DFD3A9509922}"/>
              </a:ext>
            </a:extLst>
          </p:cNvPr>
          <p:cNvSpPr/>
          <p:nvPr/>
        </p:nvSpPr>
        <p:spPr>
          <a:xfrm>
            <a:off x="6035432" y="4789706"/>
            <a:ext cx="1460665" cy="78554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6" name="Group 10">
            <a:extLst>
              <a:ext uri="{FF2B5EF4-FFF2-40B4-BE49-F238E27FC236}">
                <a16:creationId xmlns:a16="http://schemas.microsoft.com/office/drawing/2014/main" id="{CB54A42E-6E8A-6C44-A81D-44E6039017F9}"/>
              </a:ext>
            </a:extLst>
          </p:cNvPr>
          <p:cNvGrpSpPr>
            <a:grpSpLocks/>
          </p:cNvGrpSpPr>
          <p:nvPr/>
        </p:nvGrpSpPr>
        <p:grpSpPr bwMode="auto">
          <a:xfrm>
            <a:off x="2935805" y="5490588"/>
            <a:ext cx="6538912" cy="584200"/>
            <a:chOff x="817" y="3358"/>
            <a:chExt cx="3802" cy="368"/>
          </a:xfrm>
        </p:grpSpPr>
        <p:sp>
          <p:nvSpPr>
            <p:cNvPr id="77" name="Rectangle 11">
              <a:extLst>
                <a:ext uri="{FF2B5EF4-FFF2-40B4-BE49-F238E27FC236}">
                  <a16:creationId xmlns:a16="http://schemas.microsoft.com/office/drawing/2014/main" id="{3B48BC95-4AFF-894A-8DBF-5BDDE317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78" name="Rectangle 12">
              <a:extLst>
                <a:ext uri="{FF2B5EF4-FFF2-40B4-BE49-F238E27FC236}">
                  <a16:creationId xmlns:a16="http://schemas.microsoft.com/office/drawing/2014/main" id="{2D6A45C7-1DF5-D641-BC1D-240F7132F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79" name="Rectangle 13">
              <a:extLst>
                <a:ext uri="{FF2B5EF4-FFF2-40B4-BE49-F238E27FC236}">
                  <a16:creationId xmlns:a16="http://schemas.microsoft.com/office/drawing/2014/main" id="{E8CC934F-6364-4948-8C7E-0DAA61E9C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0" name="Rectangle 14">
              <a:extLst>
                <a:ext uri="{FF2B5EF4-FFF2-40B4-BE49-F238E27FC236}">
                  <a16:creationId xmlns:a16="http://schemas.microsoft.com/office/drawing/2014/main" id="{22E9FF7D-2F28-714F-8C30-8F7B6DC2F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1" name="Rectangle 15">
              <a:extLst>
                <a:ext uri="{FF2B5EF4-FFF2-40B4-BE49-F238E27FC236}">
                  <a16:creationId xmlns:a16="http://schemas.microsoft.com/office/drawing/2014/main" id="{C274750E-C1BF-6E45-96CF-699AB4D0B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2" name="Rectangle 16">
              <a:extLst>
                <a:ext uri="{FF2B5EF4-FFF2-40B4-BE49-F238E27FC236}">
                  <a16:creationId xmlns:a16="http://schemas.microsoft.com/office/drawing/2014/main" id="{73ABA270-8354-D044-9193-09F951749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3" name="Rectangle 17">
              <a:extLst>
                <a:ext uri="{FF2B5EF4-FFF2-40B4-BE49-F238E27FC236}">
                  <a16:creationId xmlns:a16="http://schemas.microsoft.com/office/drawing/2014/main" id="{3EE24B75-8852-024E-A90C-08BBA35B7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4" name="Rectangle 18">
              <a:extLst>
                <a:ext uri="{FF2B5EF4-FFF2-40B4-BE49-F238E27FC236}">
                  <a16:creationId xmlns:a16="http://schemas.microsoft.com/office/drawing/2014/main" id="{7C96E824-F4DC-AC49-A130-F23B5841C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5" name="Rectangle 19">
              <a:extLst>
                <a:ext uri="{FF2B5EF4-FFF2-40B4-BE49-F238E27FC236}">
                  <a16:creationId xmlns:a16="http://schemas.microsoft.com/office/drawing/2014/main" id="{5D1E1A9B-FA3E-124D-A9C2-798A3A582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6" name="Rectangle 20">
              <a:extLst>
                <a:ext uri="{FF2B5EF4-FFF2-40B4-BE49-F238E27FC236}">
                  <a16:creationId xmlns:a16="http://schemas.microsoft.com/office/drawing/2014/main" id="{55A3A75A-F3A5-A546-B191-1FCAA6B3D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7" name="Rectangle 21">
              <a:extLst>
                <a:ext uri="{FF2B5EF4-FFF2-40B4-BE49-F238E27FC236}">
                  <a16:creationId xmlns:a16="http://schemas.microsoft.com/office/drawing/2014/main" id="{9CCD0A16-0E52-BF43-85B4-CCEC63118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8" name="Rectangle 22">
              <a:extLst>
                <a:ext uri="{FF2B5EF4-FFF2-40B4-BE49-F238E27FC236}">
                  <a16:creationId xmlns:a16="http://schemas.microsoft.com/office/drawing/2014/main" id="{EA9A4C27-F947-054E-B0B5-655610780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D166F8CB-BB0A-4C47-8AEB-73465C979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90" name="Rectangle 24">
              <a:extLst>
                <a:ext uri="{FF2B5EF4-FFF2-40B4-BE49-F238E27FC236}">
                  <a16:creationId xmlns:a16="http://schemas.microsoft.com/office/drawing/2014/main" id="{BB5261CC-E855-FE42-A551-6C5C169E1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8773DC24-88A9-94AF-A3A7-4E8451303D81}"/>
              </a:ext>
            </a:extLst>
          </p:cNvPr>
          <p:cNvSpPr txBox="1"/>
          <p:nvPr/>
        </p:nvSpPr>
        <p:spPr>
          <a:xfrm>
            <a:off x="6378807" y="4809579"/>
            <a:ext cx="805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/>
              <a:t>TOTAL</a:t>
            </a:r>
          </a:p>
          <a:p>
            <a:r>
              <a:rPr lang="sv-SE" b="1" i="1" dirty="0"/>
              <a:t>SCORE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5552BB0-D5E5-DC27-0A56-BE4568F1EAD2}"/>
              </a:ext>
            </a:extLst>
          </p:cNvPr>
          <p:cNvSpPr txBox="1"/>
          <p:nvPr/>
        </p:nvSpPr>
        <p:spPr>
          <a:xfrm>
            <a:off x="8489422" y="4977791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/>
              <a:t>Non-</a:t>
            </a:r>
            <a:r>
              <a:rPr lang="sv-SE" b="1" i="1" dirty="0" err="1"/>
              <a:t>linear</a:t>
            </a:r>
            <a:endParaRPr lang="sv-SE" b="1" i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60F8CD5-FEE0-19D9-4118-15B0F42FD71F}"/>
              </a:ext>
            </a:extLst>
          </p:cNvPr>
          <p:cNvSpPr txBox="1"/>
          <p:nvPr/>
        </p:nvSpPr>
        <p:spPr>
          <a:xfrm>
            <a:off x="3294665" y="4993379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 err="1"/>
              <a:t>Ordinal</a:t>
            </a:r>
            <a:endParaRPr lang="sv-SE" b="1" i="1" dirty="0"/>
          </a:p>
        </p:txBody>
      </p:sp>
    </p:spTree>
    <p:extLst>
      <p:ext uri="{BB962C8B-B14F-4D97-AF65-F5344CB8AC3E}">
        <p14:creationId xmlns:p14="http://schemas.microsoft.com/office/powerpoint/2010/main" val="9994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5" grpId="0" animBg="1"/>
      <p:bldP spid="2" grpId="0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6C8EA0-D3A3-EC48-AD1D-1C6B7D35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03" y="139872"/>
            <a:ext cx="10515600" cy="830314"/>
          </a:xfrm>
        </p:spPr>
        <p:txBody>
          <a:bodyPr>
            <a:normAutofit/>
          </a:bodyPr>
          <a:lstStyle/>
          <a:p>
            <a:r>
              <a:rPr lang="sv-SE" dirty="0"/>
              <a:t>Challenges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629371-865B-644D-8DA8-AE69B7259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4" y="1047607"/>
            <a:ext cx="7470422" cy="546608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sv-SE" sz="2400" dirty="0"/>
              <a:t>Latent </a:t>
            </a:r>
            <a:r>
              <a:rPr lang="sv-SE" sz="2400" dirty="0" err="1"/>
              <a:t>variables</a:t>
            </a:r>
            <a:endParaRPr lang="sv-SE" sz="2400" dirty="0"/>
          </a:p>
          <a:p>
            <a:pPr>
              <a:lnSpc>
                <a:spcPct val="120000"/>
              </a:lnSpc>
            </a:pPr>
            <a:r>
              <a:rPr lang="sv-SE" sz="2400" dirty="0"/>
              <a:t>Turning </a:t>
            </a:r>
            <a:r>
              <a:rPr lang="sv-SE" sz="2400" dirty="0" err="1"/>
              <a:t>qualitative</a:t>
            </a:r>
            <a:r>
              <a:rPr lang="sv-SE" sz="2400" dirty="0"/>
              <a:t> observations </a:t>
            </a:r>
            <a:r>
              <a:rPr lang="sv-SE" sz="2400" dirty="0" err="1"/>
              <a:t>into</a:t>
            </a:r>
            <a:r>
              <a:rPr lang="sv-SE" sz="2400" dirty="0"/>
              <a:t> </a:t>
            </a:r>
            <a:r>
              <a:rPr lang="sv-SE" sz="2400" dirty="0" err="1"/>
              <a:t>quantitative</a:t>
            </a:r>
            <a:r>
              <a:rPr lang="sv-SE" sz="2400" dirty="0"/>
              <a:t> </a:t>
            </a:r>
            <a:r>
              <a:rPr lang="sv-SE" sz="2400" dirty="0" err="1"/>
              <a:t>measures</a:t>
            </a:r>
            <a:endParaRPr lang="sv-SE" sz="2400" dirty="0"/>
          </a:p>
          <a:p>
            <a:pPr>
              <a:lnSpc>
                <a:spcPct val="120000"/>
              </a:lnSpc>
            </a:pPr>
            <a:r>
              <a:rPr lang="sv-SE" sz="2400" dirty="0" err="1"/>
              <a:t>Validity</a:t>
            </a:r>
            <a:r>
              <a:rPr lang="sv-SE" sz="2400" dirty="0"/>
              <a:t>: </a:t>
            </a:r>
          </a:p>
          <a:p>
            <a:pPr lvl="1">
              <a:lnSpc>
                <a:spcPct val="120000"/>
              </a:lnSpc>
            </a:pPr>
            <a:r>
              <a:rPr lang="sv-SE" sz="1800" dirty="0"/>
              <a:t>The </a:t>
            </a:r>
            <a:r>
              <a:rPr lang="sv-SE" sz="1800" dirty="0" err="1"/>
              <a:t>extent</a:t>
            </a:r>
            <a:r>
              <a:rPr lang="sv-SE" sz="1800" dirty="0"/>
              <a:t> to </a:t>
            </a:r>
            <a:r>
              <a:rPr lang="sv-SE" sz="1800" dirty="0" err="1"/>
              <a:t>which</a:t>
            </a:r>
            <a:r>
              <a:rPr lang="sv-SE" sz="1800" dirty="0"/>
              <a:t> scores </a:t>
            </a:r>
            <a:r>
              <a:rPr lang="sv-SE" sz="1800" dirty="0" err="1"/>
              <a:t>represent</a:t>
            </a:r>
            <a:r>
              <a:rPr lang="sv-SE" sz="1800" dirty="0"/>
              <a:t> the </a:t>
            </a:r>
            <a:r>
              <a:rPr lang="sv-SE" sz="1800" dirty="0" err="1"/>
              <a:t>variable</a:t>
            </a:r>
            <a:r>
              <a:rPr lang="sv-SE" sz="1800" dirty="0"/>
              <a:t> </a:t>
            </a:r>
            <a:r>
              <a:rPr lang="sv-SE" sz="1800" dirty="0" err="1"/>
              <a:t>they</a:t>
            </a:r>
            <a:r>
              <a:rPr lang="sv-SE" sz="1800" dirty="0"/>
              <a:t> </a:t>
            </a:r>
            <a:r>
              <a:rPr lang="sv-SE" sz="1800" dirty="0" err="1"/>
              <a:t>intend</a:t>
            </a:r>
            <a:r>
              <a:rPr lang="sv-SE" sz="1800" dirty="0"/>
              <a:t> to </a:t>
            </a:r>
            <a:r>
              <a:rPr lang="sv-SE" sz="1800" dirty="0" err="1"/>
              <a:t>represent</a:t>
            </a:r>
            <a:endParaRPr lang="sv-SE" sz="1800" dirty="0"/>
          </a:p>
          <a:p>
            <a:pPr>
              <a:lnSpc>
                <a:spcPct val="120000"/>
              </a:lnSpc>
            </a:pPr>
            <a:r>
              <a:rPr lang="sv-SE" sz="2400" dirty="0" err="1"/>
              <a:t>Reliability</a:t>
            </a:r>
            <a:r>
              <a:rPr lang="sv-SE" sz="2400" dirty="0"/>
              <a:t>: </a:t>
            </a:r>
          </a:p>
          <a:p>
            <a:pPr lvl="1">
              <a:lnSpc>
                <a:spcPct val="120000"/>
              </a:lnSpc>
            </a:pPr>
            <a:r>
              <a:rPr lang="sv-SE" sz="1800" dirty="0"/>
              <a:t>T</a:t>
            </a:r>
            <a:r>
              <a:rPr lang="en-GB" sz="1800" dirty="0"/>
              <a:t>he extent to which scores are free from error</a:t>
            </a:r>
          </a:p>
          <a:p>
            <a:pPr lvl="1">
              <a:lnSpc>
                <a:spcPct val="120000"/>
              </a:lnSpc>
            </a:pPr>
            <a:r>
              <a:rPr lang="en-GB" sz="1800" dirty="0"/>
              <a:t>Range, 0-1; 1 = perfect reliability </a:t>
            </a:r>
          </a:p>
          <a:p>
            <a:pPr>
              <a:lnSpc>
                <a:spcPct val="120000"/>
              </a:lnSpc>
            </a:pPr>
            <a:r>
              <a:rPr lang="sv-SE" sz="2400" dirty="0" err="1"/>
              <a:t>Responsiveness</a:t>
            </a:r>
            <a:r>
              <a:rPr lang="sv-SE" sz="2400" dirty="0"/>
              <a:t>: </a:t>
            </a:r>
          </a:p>
          <a:p>
            <a:pPr lvl="1">
              <a:lnSpc>
                <a:spcPct val="120000"/>
              </a:lnSpc>
            </a:pPr>
            <a:r>
              <a:rPr lang="en-GB" sz="1800" dirty="0"/>
              <a:t>The ability of scores to reflect changes</a:t>
            </a:r>
            <a:r>
              <a:rPr lang="sv-SE" sz="1800" dirty="0"/>
              <a:t> </a:t>
            </a:r>
          </a:p>
          <a:p>
            <a:pPr lvl="1">
              <a:lnSpc>
                <a:spcPct val="120000"/>
              </a:lnSpc>
            </a:pPr>
            <a:r>
              <a:rPr lang="sv-SE" sz="1800" dirty="0"/>
              <a:t>A </a:t>
            </a:r>
            <a:r>
              <a:rPr lang="sv-SE" sz="1800" dirty="0" err="1"/>
              <a:t>function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validity</a:t>
            </a:r>
            <a:r>
              <a:rPr lang="sv-SE" sz="1800" dirty="0"/>
              <a:t> and </a:t>
            </a:r>
            <a:r>
              <a:rPr lang="sv-SE" sz="1800" dirty="0" err="1"/>
              <a:t>reliability</a:t>
            </a:r>
            <a:endParaRPr lang="sv-SE" sz="18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6A8F82-0BD2-7849-A1AB-739590141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966" y="3905325"/>
            <a:ext cx="4283034" cy="98609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B88083E2-2D3D-C105-ACCA-73F5FBAEF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352" y="2467776"/>
            <a:ext cx="3114251" cy="131287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E540054-4A31-8276-592E-224C0B543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608" y="5079381"/>
            <a:ext cx="2605617" cy="122885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753AABC-C602-3B6C-78E2-3CE37A3B2962}"/>
              </a:ext>
            </a:extLst>
          </p:cNvPr>
          <p:cNvSpPr txBox="1"/>
          <p:nvPr/>
        </p:nvSpPr>
        <p:spPr>
          <a:xfrm rot="1375603">
            <a:off x="8498756" y="1022436"/>
            <a:ext cx="286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err="1">
                <a:solidFill>
                  <a:srgbClr val="FF0000"/>
                </a:solidFill>
              </a:rPr>
              <a:t>Psychometrics</a:t>
            </a:r>
            <a:endParaRPr lang="sv-S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4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12825DF-E1A3-F185-61F7-35B18766B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288" y="2306124"/>
            <a:ext cx="2460354" cy="1952237"/>
          </a:xfrm>
          <a:prstGeom prst="rect">
            <a:avLst/>
          </a:prstGeom>
        </p:spPr>
      </p:pic>
      <p:sp>
        <p:nvSpPr>
          <p:cNvPr id="71682" name="Oval 3">
            <a:extLst>
              <a:ext uri="{FF2B5EF4-FFF2-40B4-BE49-F238E27FC236}">
                <a16:creationId xmlns:a16="http://schemas.microsoft.com/office/drawing/2014/main" id="{0BA35AEA-679D-034D-A73C-4244B19D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443" y="2878666"/>
            <a:ext cx="2221521" cy="93697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/>
              <a:t>Latent </a:t>
            </a:r>
            <a:r>
              <a:rPr lang="sv-SE" altLang="sv-SE" sz="2000" b="1" dirty="0" err="1"/>
              <a:t>variable</a:t>
            </a:r>
            <a:endParaRPr lang="sv-SE" altLang="sv-SE" sz="2000" b="1" dirty="0"/>
          </a:p>
        </p:txBody>
      </p:sp>
      <p:sp>
        <p:nvSpPr>
          <p:cNvPr id="71683" name="Rectangle 4">
            <a:extLst>
              <a:ext uri="{FF2B5EF4-FFF2-40B4-BE49-F238E27FC236}">
                <a16:creationId xmlns:a16="http://schemas.microsoft.com/office/drawing/2014/main" id="{FA88BCF5-3A4E-F840-9DC7-39A46CED0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249" y="161133"/>
            <a:ext cx="8915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 dirty="0"/>
              <a:t>A rating </a:t>
            </a:r>
            <a:r>
              <a:rPr lang="sv-SE" altLang="sv-SE" sz="2000" dirty="0" err="1"/>
              <a:t>scale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can</a:t>
            </a:r>
            <a:r>
              <a:rPr lang="sv-SE" altLang="sv-SE" sz="2000" dirty="0"/>
              <a:t> be </a:t>
            </a:r>
            <a:r>
              <a:rPr lang="sv-SE" altLang="sv-SE" sz="2000" dirty="0" err="1"/>
              <a:t>seen</a:t>
            </a:r>
            <a:r>
              <a:rPr lang="sv-SE" altLang="sv-SE" sz="2000" dirty="0"/>
              <a:t> as an </a:t>
            </a:r>
            <a:r>
              <a:rPr lang="sv-SE" altLang="sv-SE" sz="2000" dirty="0" err="1"/>
              <a:t>hypothesis</a:t>
            </a:r>
            <a:r>
              <a:rPr lang="sv-SE" altLang="sv-SE" sz="2000" dirty="0"/>
              <a:t> </a:t>
            </a:r>
            <a:r>
              <a:rPr lang="sv-SE" altLang="sv-SE" sz="2000" dirty="0" err="1"/>
              <a:t>about</a:t>
            </a:r>
            <a:r>
              <a:rPr lang="sv-SE" altLang="sv-SE" sz="2000" dirty="0"/>
              <a:t> a </a:t>
            </a:r>
            <a:r>
              <a:rPr lang="sv-SE" altLang="sv-SE" sz="2000" dirty="0" err="1"/>
              <a:t>variable</a:t>
            </a:r>
            <a:r>
              <a:rPr lang="sv-SE" altLang="sv-SE" sz="2000" dirty="0"/>
              <a:t> and </a:t>
            </a:r>
            <a:r>
              <a:rPr lang="sv-SE" altLang="sv-SE" sz="2000" dirty="0" err="1"/>
              <a:t>how</a:t>
            </a:r>
            <a:r>
              <a:rPr lang="sv-SE" altLang="sv-SE" sz="2000" dirty="0"/>
              <a:t> it </a:t>
            </a:r>
            <a:r>
              <a:rPr lang="sv-SE" altLang="sv-SE" sz="2000" dirty="0" err="1"/>
              <a:t>can</a:t>
            </a:r>
            <a:r>
              <a:rPr lang="sv-SE" altLang="sv-SE" sz="2000" dirty="0"/>
              <a:t> be </a:t>
            </a:r>
            <a:r>
              <a:rPr lang="sv-SE" altLang="sv-SE" sz="2000" dirty="0" err="1"/>
              <a:t>quantified</a:t>
            </a:r>
            <a:endParaRPr lang="sv-SE" altLang="sv-SE" sz="2000" dirty="0"/>
          </a:p>
          <a:p>
            <a:pPr eaLnBrk="1" hangingPunct="1"/>
            <a:r>
              <a:rPr lang="sv-SE" altLang="sv-SE" sz="2000" dirty="0" err="1"/>
              <a:t>Requires</a:t>
            </a:r>
            <a:r>
              <a:rPr lang="sv-SE" altLang="sv-SE" sz="2000" dirty="0"/>
              <a:t> </a:t>
            </a:r>
            <a:r>
              <a:rPr lang="sv-SE" altLang="sv-SE" sz="2000" dirty="0" err="1"/>
              <a:t>variable</a:t>
            </a:r>
            <a:r>
              <a:rPr lang="sv-SE" altLang="sv-SE" sz="2000" dirty="0"/>
              <a:t> definition </a:t>
            </a:r>
          </a:p>
          <a:p>
            <a:pPr eaLnBrk="1" hangingPunct="1"/>
            <a:r>
              <a:rPr lang="sv-SE" altLang="sv-SE" sz="2000" dirty="0" err="1"/>
              <a:t>Requires</a:t>
            </a:r>
            <a:r>
              <a:rPr lang="sv-SE" altLang="sv-SE" sz="2000" dirty="0"/>
              <a:t> explicit </a:t>
            </a:r>
            <a:r>
              <a:rPr lang="sv-SE" altLang="sv-SE" sz="2000" dirty="0" err="1"/>
              <a:t>operationalization</a:t>
            </a:r>
            <a:r>
              <a:rPr lang="sv-SE" altLang="sv-SE" sz="2000" dirty="0"/>
              <a:t> - </a:t>
            </a:r>
            <a:r>
              <a:rPr lang="sv-SE" altLang="sv-SE" sz="2000" dirty="0" err="1"/>
              <a:t>what</a:t>
            </a:r>
            <a:r>
              <a:rPr lang="sv-SE" altLang="sv-SE" sz="2000" dirty="0"/>
              <a:t> </a:t>
            </a:r>
            <a:r>
              <a:rPr lang="sv-SE" altLang="sv-SE" sz="2000" dirty="0" err="1"/>
              <a:t>characterizes</a:t>
            </a:r>
            <a:r>
              <a:rPr lang="sv-SE" altLang="sv-SE" sz="2000" dirty="0"/>
              <a:t> the </a:t>
            </a:r>
            <a:r>
              <a:rPr lang="sv-SE" altLang="sv-SE" sz="2000" dirty="0" err="1"/>
              <a:t>variable</a:t>
            </a:r>
            <a:r>
              <a:rPr lang="sv-SE" altLang="sv-SE" sz="2000" dirty="0"/>
              <a:t> as it </a:t>
            </a:r>
            <a:r>
              <a:rPr lang="sv-SE" altLang="sv-SE" sz="2000" dirty="0" err="1"/>
              <a:t>varies</a:t>
            </a:r>
            <a:r>
              <a:rPr lang="sv-SE" altLang="sv-SE" sz="2000" dirty="0"/>
              <a:t> from </a:t>
            </a:r>
            <a:r>
              <a:rPr lang="sv-SE" altLang="en-US" sz="2000" dirty="0"/>
              <a:t>"</a:t>
            </a:r>
            <a:r>
              <a:rPr lang="sv-SE" altLang="sv-SE" sz="2000" dirty="0"/>
              <a:t>less</a:t>
            </a:r>
            <a:r>
              <a:rPr lang="sv-SE" altLang="en-US" sz="2000" dirty="0"/>
              <a:t>" </a:t>
            </a:r>
            <a:r>
              <a:rPr lang="sv-SE" altLang="sv-SE" sz="2000" dirty="0"/>
              <a:t>to </a:t>
            </a:r>
            <a:r>
              <a:rPr lang="sv-SE" altLang="en-US" sz="2000" dirty="0"/>
              <a:t>"</a:t>
            </a:r>
            <a:r>
              <a:rPr lang="sv-SE" altLang="sv-SE" sz="2000" dirty="0" err="1"/>
              <a:t>more</a:t>
            </a:r>
            <a:r>
              <a:rPr lang="sv-SE" altLang="en-US" sz="2000" dirty="0"/>
              <a:t>" </a:t>
            </a:r>
            <a:r>
              <a:rPr lang="sv-SE" altLang="sv-SE" sz="2000" dirty="0"/>
              <a:t>and </a:t>
            </a:r>
            <a:r>
              <a:rPr lang="sv-SE" altLang="sv-SE" sz="2000" dirty="0" err="1"/>
              <a:t>how</a:t>
            </a:r>
            <a:r>
              <a:rPr lang="sv-SE" altLang="sv-SE" sz="2000" dirty="0"/>
              <a:t> is </a:t>
            </a:r>
            <a:r>
              <a:rPr lang="sv-SE" altLang="sv-SE" sz="2000" dirty="0" err="1"/>
              <a:t>this</a:t>
            </a:r>
            <a:r>
              <a:rPr lang="sv-SE" altLang="sv-SE" sz="2000" dirty="0"/>
              <a:t> variation </a:t>
            </a:r>
            <a:r>
              <a:rPr lang="sv-SE" altLang="sv-SE" sz="2000" dirty="0" err="1"/>
              <a:t>expressed</a:t>
            </a:r>
            <a:r>
              <a:rPr lang="sv-SE" altLang="sv-SE" sz="2000" dirty="0"/>
              <a:t> in </a:t>
            </a:r>
            <a:r>
              <a:rPr lang="sv-SE" altLang="sv-SE" sz="2000" dirty="0" err="1"/>
              <a:t>words</a:t>
            </a:r>
            <a:r>
              <a:rPr lang="sv-SE" altLang="sv-SE" sz="2000" dirty="0"/>
              <a:t> (i.e., rating </a:t>
            </a:r>
            <a:r>
              <a:rPr lang="sv-SE" altLang="sv-SE" sz="2000" dirty="0" err="1"/>
              <a:t>scale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items</a:t>
            </a:r>
            <a:r>
              <a:rPr lang="sv-SE" altLang="sv-SE" sz="2000" dirty="0"/>
              <a:t> and </a:t>
            </a:r>
            <a:r>
              <a:rPr lang="sv-SE" altLang="sv-SE" sz="2000" dirty="0" err="1"/>
              <a:t>response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categories</a:t>
            </a:r>
            <a:r>
              <a:rPr lang="sv-SE" altLang="sv-SE" sz="2000" dirty="0"/>
              <a:t>)?</a:t>
            </a:r>
          </a:p>
        </p:txBody>
      </p:sp>
      <p:sp>
        <p:nvSpPr>
          <p:cNvPr id="71684" name="Line 5">
            <a:extLst>
              <a:ext uri="{FF2B5EF4-FFF2-40B4-BE49-F238E27FC236}">
                <a16:creationId xmlns:a16="http://schemas.microsoft.com/office/drawing/2014/main" id="{54F203E2-3472-CC4B-9569-ECCDCEECF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1553" y="3365587"/>
            <a:ext cx="34321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46F80675-4B15-DE44-ABA9-553DB92F6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581" y="5050193"/>
            <a:ext cx="9462417" cy="11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à"/>
            </a:pPr>
            <a:r>
              <a:rPr lang="sv-SE" altLang="sv-SE" sz="1800" b="1" dirty="0"/>
              <a:t>Uncertainty</a:t>
            </a:r>
            <a:r>
              <a:rPr lang="sv-SE" altLang="sv-SE" sz="1800" dirty="0"/>
              <a:t> </a:t>
            </a:r>
          </a:p>
          <a:p>
            <a:r>
              <a:rPr lang="en-GB" altLang="sv-SE" sz="2000" dirty="0"/>
              <a:t>To what extent and with what precision do empirical observations (responses to items) reflect </a:t>
            </a:r>
            <a:r>
              <a:rPr lang="sv-SE" altLang="sv-SE" sz="2000" dirty="0"/>
              <a:t>the variable </a:t>
            </a:r>
            <a:r>
              <a:rPr lang="en-GB" altLang="sv-SE" sz="2000" dirty="0"/>
              <a:t>they intend to represent?</a:t>
            </a:r>
            <a:endParaRPr lang="sv-SE" altLang="sv-SE" sz="20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659C6F-22C1-ADDE-F643-CAA835065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37630" r="4163" b="45792"/>
          <a:stretch/>
        </p:blipFill>
        <p:spPr bwMode="auto">
          <a:xfrm>
            <a:off x="2914164" y="4547686"/>
            <a:ext cx="6204373" cy="36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167F6D9-5C5C-40A4-1702-5307E933F476}"/>
              </a:ext>
            </a:extLst>
          </p:cNvPr>
          <p:cNvSpPr/>
          <p:nvPr/>
        </p:nvSpPr>
        <p:spPr>
          <a:xfrm>
            <a:off x="7754288" y="2427111"/>
            <a:ext cx="926868" cy="17803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AE4D00D-C2F7-1283-B6DE-2464A52EC59A}"/>
              </a:ext>
            </a:extLst>
          </p:cNvPr>
          <p:cNvSpPr/>
          <p:nvPr/>
        </p:nvSpPr>
        <p:spPr>
          <a:xfrm>
            <a:off x="8691716" y="2255216"/>
            <a:ext cx="1522926" cy="1869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pil 6">
            <a:extLst>
              <a:ext uri="{FF2B5EF4-FFF2-40B4-BE49-F238E27FC236}">
                <a16:creationId xmlns:a16="http://schemas.microsoft.com/office/drawing/2014/main" id="{32DEBF49-DC0F-5A3E-3940-1B2CD4F2D1D7}"/>
              </a:ext>
            </a:extLst>
          </p:cNvPr>
          <p:cNvCxnSpPr>
            <a:cxnSpLocks/>
          </p:cNvCxnSpPr>
          <p:nvPr/>
        </p:nvCxnSpPr>
        <p:spPr>
          <a:xfrm flipH="1">
            <a:off x="3872089" y="2492855"/>
            <a:ext cx="3871639" cy="20548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>
            <a:extLst>
              <a:ext uri="{FF2B5EF4-FFF2-40B4-BE49-F238E27FC236}">
                <a16:creationId xmlns:a16="http://schemas.microsoft.com/office/drawing/2014/main" id="{4CC7C567-8C4B-A15F-11A1-D6FA13109F21}"/>
              </a:ext>
            </a:extLst>
          </p:cNvPr>
          <p:cNvCxnSpPr>
            <a:cxnSpLocks/>
          </p:cNvCxnSpPr>
          <p:nvPr/>
        </p:nvCxnSpPr>
        <p:spPr>
          <a:xfrm flipH="1">
            <a:off x="4470400" y="2788227"/>
            <a:ext cx="3262768" cy="175945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>
            <a:extLst>
              <a:ext uri="{FF2B5EF4-FFF2-40B4-BE49-F238E27FC236}">
                <a16:creationId xmlns:a16="http://schemas.microsoft.com/office/drawing/2014/main" id="{D40D63B6-72B9-1F76-DFD6-37F67AA23FED}"/>
              </a:ext>
            </a:extLst>
          </p:cNvPr>
          <p:cNvCxnSpPr>
            <a:cxnSpLocks/>
          </p:cNvCxnSpPr>
          <p:nvPr/>
        </p:nvCxnSpPr>
        <p:spPr>
          <a:xfrm flipH="1">
            <a:off x="5267889" y="2959543"/>
            <a:ext cx="2488308" cy="16037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>
            <a:extLst>
              <a:ext uri="{FF2B5EF4-FFF2-40B4-BE49-F238E27FC236}">
                <a16:creationId xmlns:a16="http://schemas.microsoft.com/office/drawing/2014/main" id="{C5D69AB7-C822-0DC1-9D08-047132F37E20}"/>
              </a:ext>
            </a:extLst>
          </p:cNvPr>
          <p:cNvCxnSpPr>
            <a:cxnSpLocks/>
          </p:cNvCxnSpPr>
          <p:nvPr/>
        </p:nvCxnSpPr>
        <p:spPr>
          <a:xfrm flipH="1">
            <a:off x="5589189" y="3187068"/>
            <a:ext cx="2177568" cy="13762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>
            <a:extLst>
              <a:ext uri="{FF2B5EF4-FFF2-40B4-BE49-F238E27FC236}">
                <a16:creationId xmlns:a16="http://schemas.microsoft.com/office/drawing/2014/main" id="{433E7E3D-AD10-5B16-B514-19E6B663220B}"/>
              </a:ext>
            </a:extLst>
          </p:cNvPr>
          <p:cNvCxnSpPr>
            <a:cxnSpLocks/>
          </p:cNvCxnSpPr>
          <p:nvPr/>
        </p:nvCxnSpPr>
        <p:spPr>
          <a:xfrm flipH="1">
            <a:off x="6347789" y="3408613"/>
            <a:ext cx="1412101" cy="11390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>
            <a:extLst>
              <a:ext uri="{FF2B5EF4-FFF2-40B4-BE49-F238E27FC236}">
                <a16:creationId xmlns:a16="http://schemas.microsoft.com/office/drawing/2014/main" id="{5D6A7436-E3E6-3A8B-154E-A23B142CCFA4}"/>
              </a:ext>
            </a:extLst>
          </p:cNvPr>
          <p:cNvCxnSpPr>
            <a:cxnSpLocks/>
          </p:cNvCxnSpPr>
          <p:nvPr/>
        </p:nvCxnSpPr>
        <p:spPr>
          <a:xfrm flipH="1">
            <a:off x="6888755" y="3630158"/>
            <a:ext cx="876415" cy="91752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>
            <a:extLst>
              <a:ext uri="{FF2B5EF4-FFF2-40B4-BE49-F238E27FC236}">
                <a16:creationId xmlns:a16="http://schemas.microsoft.com/office/drawing/2014/main" id="{EF49DD4C-579B-B6BA-61F3-DF66B7A2DECF}"/>
              </a:ext>
            </a:extLst>
          </p:cNvPr>
          <p:cNvCxnSpPr>
            <a:cxnSpLocks/>
          </p:cNvCxnSpPr>
          <p:nvPr/>
        </p:nvCxnSpPr>
        <p:spPr>
          <a:xfrm flipH="1">
            <a:off x="7369029" y="3842622"/>
            <a:ext cx="401161" cy="70506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>
            <a:extLst>
              <a:ext uri="{FF2B5EF4-FFF2-40B4-BE49-F238E27FC236}">
                <a16:creationId xmlns:a16="http://schemas.microsoft.com/office/drawing/2014/main" id="{053894A7-5802-FA03-20B3-31C4C350F1FE}"/>
              </a:ext>
            </a:extLst>
          </p:cNvPr>
          <p:cNvCxnSpPr>
            <a:cxnSpLocks/>
          </p:cNvCxnSpPr>
          <p:nvPr/>
        </p:nvCxnSpPr>
        <p:spPr>
          <a:xfrm>
            <a:off x="7816889" y="4073853"/>
            <a:ext cx="85686" cy="4738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6" name="Picture 6" descr="RS snurra2">
            <a:extLst>
              <a:ext uri="{FF2B5EF4-FFF2-40B4-BE49-F238E27FC236}">
                <a16:creationId xmlns:a16="http://schemas.microsoft.com/office/drawing/2014/main" id="{FC8968B5-0F40-5C4A-959E-D9F0FB73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t="1250" r="7680" b="8746"/>
          <a:stretch>
            <a:fillRect/>
          </a:stretch>
        </p:blipFill>
        <p:spPr bwMode="auto">
          <a:xfrm>
            <a:off x="4881207" y="2255216"/>
            <a:ext cx="1946856" cy="195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D765C9-A8C0-CBD2-F19E-913D5E9E8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Rating </a:t>
            </a:r>
            <a:r>
              <a:rPr lang="sv-SE" dirty="0" err="1"/>
              <a:t>scale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aspects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B027BD-55E9-738A-A0FD-22685668B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788085" cy="4805363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To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extent</a:t>
            </a:r>
            <a:r>
              <a:rPr lang="sv-SE" dirty="0"/>
              <a:t> is the </a:t>
            </a:r>
            <a:r>
              <a:rPr lang="sv-SE" dirty="0" err="1"/>
              <a:t>legitimacy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combining</a:t>
            </a:r>
            <a:r>
              <a:rPr lang="sv-SE" dirty="0"/>
              <a:t> </a:t>
            </a:r>
            <a:r>
              <a:rPr lang="sv-SE" dirty="0" err="1"/>
              <a:t>items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scales</a:t>
            </a:r>
            <a:r>
              <a:rPr lang="sv-SE" dirty="0"/>
              <a:t> </a:t>
            </a:r>
            <a:r>
              <a:rPr lang="sv-SE" dirty="0" err="1"/>
              <a:t>met</a:t>
            </a:r>
            <a:r>
              <a:rPr lang="sv-SE" dirty="0"/>
              <a:t>?</a:t>
            </a:r>
          </a:p>
          <a:p>
            <a:r>
              <a:rPr lang="sv-SE" dirty="0"/>
              <a:t>To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extent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scores be </a:t>
            </a:r>
            <a:r>
              <a:rPr lang="sv-SE" dirty="0" err="1"/>
              <a:t>interpreted</a:t>
            </a:r>
            <a:r>
              <a:rPr lang="sv-SE" dirty="0"/>
              <a:t> as representations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intended</a:t>
            </a:r>
            <a:r>
              <a:rPr lang="sv-SE" dirty="0"/>
              <a:t> </a:t>
            </a:r>
            <a:r>
              <a:rPr lang="sv-SE" dirty="0" err="1"/>
              <a:t>variable</a:t>
            </a:r>
            <a:r>
              <a:rPr lang="sv-SE" dirty="0"/>
              <a:t>?</a:t>
            </a:r>
          </a:p>
          <a:p>
            <a:r>
              <a:rPr lang="sv-SE" dirty="0"/>
              <a:t>To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extent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scores </a:t>
            </a:r>
            <a:r>
              <a:rPr lang="sv-SE" dirty="0" err="1"/>
              <a:t>useful</a:t>
            </a:r>
            <a:r>
              <a:rPr lang="sv-SE" dirty="0"/>
              <a:t> for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intended</a:t>
            </a:r>
            <a:r>
              <a:rPr lang="sv-SE" dirty="0"/>
              <a:t> </a:t>
            </a:r>
            <a:r>
              <a:rPr lang="sv-SE" dirty="0" err="1"/>
              <a:t>purpose</a:t>
            </a:r>
            <a:r>
              <a:rPr lang="sv-SE" dirty="0"/>
              <a:t>?</a:t>
            </a:r>
          </a:p>
          <a:p>
            <a:r>
              <a:rPr lang="sv-SE" dirty="0"/>
              <a:t>To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extent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scores </a:t>
            </a:r>
            <a:r>
              <a:rPr lang="sv-SE" dirty="0" err="1"/>
              <a:t>free</a:t>
            </a:r>
            <a:r>
              <a:rPr lang="sv-SE" dirty="0"/>
              <a:t> from </a:t>
            </a:r>
            <a:r>
              <a:rPr lang="sv-SE" dirty="0" err="1"/>
              <a:t>measurement</a:t>
            </a:r>
            <a:r>
              <a:rPr lang="sv-SE" dirty="0"/>
              <a:t> </a:t>
            </a:r>
            <a:r>
              <a:rPr lang="sv-SE" dirty="0" err="1"/>
              <a:t>error</a:t>
            </a:r>
            <a:r>
              <a:rPr lang="sv-SE" dirty="0"/>
              <a:t>?</a:t>
            </a:r>
          </a:p>
          <a:p>
            <a:r>
              <a:rPr lang="sv-SE" dirty="0"/>
              <a:t>To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extent</a:t>
            </a:r>
            <a:r>
              <a:rPr lang="sv-SE" dirty="0"/>
              <a:t> do scores </a:t>
            </a:r>
            <a:r>
              <a:rPr lang="sv-SE" dirty="0" err="1"/>
              <a:t>reflect</a:t>
            </a:r>
            <a:r>
              <a:rPr lang="sv-SE" dirty="0"/>
              <a:t> </a:t>
            </a:r>
            <a:r>
              <a:rPr lang="sv-SE" dirty="0" err="1"/>
              <a:t>differences</a:t>
            </a:r>
            <a:r>
              <a:rPr lang="sv-SE" dirty="0"/>
              <a:t> and </a:t>
            </a:r>
            <a:r>
              <a:rPr lang="sv-SE" dirty="0" err="1"/>
              <a:t>changes</a:t>
            </a:r>
            <a:r>
              <a:rPr lang="sv-SE" dirty="0"/>
              <a:t>?</a:t>
            </a:r>
          </a:p>
          <a:p>
            <a:r>
              <a:rPr lang="sv-SE" dirty="0" err="1"/>
              <a:t>Can</a:t>
            </a:r>
            <a:r>
              <a:rPr lang="sv-SE" dirty="0"/>
              <a:t> scores serve as a basis for </a:t>
            </a:r>
            <a:r>
              <a:rPr lang="sv-SE" dirty="0" err="1"/>
              <a:t>linear</a:t>
            </a:r>
            <a:r>
              <a:rPr lang="sv-SE" dirty="0"/>
              <a:t> </a:t>
            </a:r>
            <a:r>
              <a:rPr lang="sv-SE" dirty="0" err="1"/>
              <a:t>measurement</a:t>
            </a:r>
            <a:r>
              <a:rPr lang="sv-SE" dirty="0"/>
              <a:t>?</a:t>
            </a: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3105C036-8313-4B4F-483F-A5BC0A705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55" y="1371600"/>
            <a:ext cx="4392488" cy="329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218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388D647-84CB-6442-BE08-25B99957F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892" y="68116"/>
            <a:ext cx="10515600" cy="874395"/>
          </a:xfrm>
        </p:spPr>
        <p:txBody>
          <a:bodyPr/>
          <a:lstStyle/>
          <a:p>
            <a:pPr eaLnBrk="1" hangingPunct="1"/>
            <a:r>
              <a:rPr lang="sv-SE" altLang="sv-SE" dirty="0" err="1"/>
              <a:t>Reliability</a:t>
            </a:r>
            <a:endParaRPr lang="sv-SE" altLang="sv-SE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48574BE-A9C6-FE4D-87C4-4E30AEEFF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5922" y="1232186"/>
            <a:ext cx="4917185" cy="4805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v-SE" altLang="sv-SE" dirty="0" err="1"/>
              <a:t>Single</a:t>
            </a:r>
            <a:r>
              <a:rPr lang="sv-SE" altLang="sv-SE" dirty="0"/>
              <a:t> administration</a:t>
            </a:r>
          </a:p>
          <a:p>
            <a:pPr eaLnBrk="1" hangingPunct="1"/>
            <a:r>
              <a:rPr lang="sv-SE" altLang="sv-SE" dirty="0" err="1"/>
              <a:t>Internal</a:t>
            </a:r>
            <a:r>
              <a:rPr lang="sv-SE" altLang="sv-SE" dirty="0"/>
              <a:t> </a:t>
            </a:r>
            <a:r>
              <a:rPr lang="sv-SE" altLang="sv-SE" dirty="0" err="1"/>
              <a:t>consistency</a:t>
            </a:r>
            <a:endParaRPr lang="sv-SE" altLang="sv-SE" dirty="0"/>
          </a:p>
          <a:p>
            <a:pPr lvl="1"/>
            <a:r>
              <a:rPr lang="sv-SE" altLang="sv-SE" dirty="0" err="1"/>
              <a:t>Coefficient</a:t>
            </a:r>
            <a:r>
              <a:rPr lang="sv-SE" altLang="sv-SE" dirty="0"/>
              <a:t> </a:t>
            </a:r>
            <a:r>
              <a:rPr lang="sv-SE" altLang="sv-SE" dirty="0" err="1"/>
              <a:t>alpha</a:t>
            </a:r>
            <a:endParaRPr lang="sv-SE" altLang="sv-SE" dirty="0"/>
          </a:p>
          <a:p>
            <a:pPr eaLnBrk="1" hangingPunct="1"/>
            <a:endParaRPr lang="sv-SE" altLang="sv-SE" dirty="0"/>
          </a:p>
          <a:p>
            <a:pPr marL="0" indent="0" eaLnBrk="1" hangingPunct="1">
              <a:buNone/>
            </a:pPr>
            <a:r>
              <a:rPr lang="sv-SE" altLang="sv-SE" dirty="0" err="1"/>
              <a:t>Repeated</a:t>
            </a:r>
            <a:r>
              <a:rPr lang="sv-SE" altLang="sv-SE" dirty="0"/>
              <a:t> administrations</a:t>
            </a:r>
          </a:p>
          <a:p>
            <a:pPr eaLnBrk="1" hangingPunct="1"/>
            <a:r>
              <a:rPr lang="sv-SE" altLang="sv-SE" dirty="0"/>
              <a:t>Test-</a:t>
            </a:r>
            <a:r>
              <a:rPr lang="sv-SE" altLang="sv-SE" dirty="0" err="1"/>
              <a:t>retest</a:t>
            </a:r>
            <a:endParaRPr lang="sv-SE" altLang="sv-SE" dirty="0"/>
          </a:p>
          <a:p>
            <a:pPr eaLnBrk="1" hangingPunct="1"/>
            <a:r>
              <a:rPr lang="sv-SE" altLang="sv-SE" dirty="0"/>
              <a:t>Intra-rater</a:t>
            </a:r>
          </a:p>
          <a:p>
            <a:pPr eaLnBrk="1" hangingPunct="1"/>
            <a:r>
              <a:rPr lang="sv-SE" altLang="sv-SE" dirty="0"/>
              <a:t>Inter-rater</a:t>
            </a:r>
          </a:p>
          <a:p>
            <a:pPr lvl="1"/>
            <a:r>
              <a:rPr lang="sv-SE" altLang="sv-SE" dirty="0" err="1"/>
              <a:t>Intraclass</a:t>
            </a:r>
            <a:r>
              <a:rPr lang="sv-SE" altLang="sv-SE" dirty="0"/>
              <a:t> </a:t>
            </a:r>
            <a:r>
              <a:rPr lang="sv-SE" altLang="sv-SE" dirty="0" err="1"/>
              <a:t>correlation</a:t>
            </a:r>
            <a:r>
              <a:rPr lang="sv-SE" altLang="sv-SE" dirty="0"/>
              <a:t> (ICC)</a:t>
            </a:r>
          </a:p>
          <a:p>
            <a:pPr lvl="1"/>
            <a:r>
              <a:rPr lang="sv-SE" altLang="sv-SE" dirty="0"/>
              <a:t>Kappa, </a:t>
            </a:r>
            <a:r>
              <a:rPr lang="sv-SE" altLang="sv-SE" dirty="0" err="1"/>
              <a:t>weighted</a:t>
            </a:r>
            <a:r>
              <a:rPr lang="sv-SE" altLang="sv-SE" dirty="0"/>
              <a:t> Kappa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EACE810-6028-D4F1-4CCE-E66ADE2A091E}"/>
              </a:ext>
            </a:extLst>
          </p:cNvPr>
          <p:cNvSpPr txBox="1">
            <a:spLocks noChangeArrowheads="1"/>
          </p:cNvSpPr>
          <p:nvPr/>
        </p:nvSpPr>
        <p:spPr>
          <a:xfrm>
            <a:off x="168893" y="942511"/>
            <a:ext cx="6287404" cy="5650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sv-SE" sz="2600" dirty="0"/>
              <a:t>Reliability (</a:t>
            </a:r>
            <a:r>
              <a:rPr lang="en-GB" altLang="sv-SE" sz="2600" i="1" dirty="0" err="1"/>
              <a:t>r</a:t>
            </a:r>
            <a:r>
              <a:rPr lang="en-GB" altLang="sv-SE" sz="2600" baseline="-25000" dirty="0" err="1"/>
              <a:t>xx</a:t>
            </a:r>
            <a:r>
              <a:rPr lang="en-GB" altLang="sv-SE" sz="2600" dirty="0"/>
              <a:t> ) =</a:t>
            </a:r>
          </a:p>
          <a:p>
            <a:pPr>
              <a:buFontTx/>
              <a:buNone/>
            </a:pPr>
            <a:r>
              <a:rPr lang="en-GB" altLang="sv-SE" sz="2600" dirty="0"/>
              <a:t> </a:t>
            </a:r>
          </a:p>
          <a:p>
            <a:pPr lvl="1"/>
            <a:endParaRPr lang="en-GB" altLang="sv-SE" dirty="0"/>
          </a:p>
          <a:p>
            <a:pPr lvl="1"/>
            <a:endParaRPr lang="en-GB" altLang="sv-SE" dirty="0"/>
          </a:p>
          <a:p>
            <a:pPr lvl="1"/>
            <a:endParaRPr lang="en-GB" altLang="sv-SE" dirty="0"/>
          </a:p>
          <a:p>
            <a:pPr lvl="1"/>
            <a:endParaRPr lang="en-GB" altLang="sv-SE" dirty="0"/>
          </a:p>
          <a:p>
            <a:pPr lvl="1"/>
            <a:r>
              <a:rPr lang="en-GB" altLang="sv-SE" dirty="0"/>
              <a:t>Little measurement error </a:t>
            </a:r>
            <a:r>
              <a:rPr lang="en-GB" altLang="sv-SE" dirty="0">
                <a:sym typeface="Wingdings" pitchFamily="2" charset="2"/>
              </a:rPr>
              <a:t> High reliability</a:t>
            </a:r>
          </a:p>
          <a:p>
            <a:pPr lvl="1"/>
            <a:r>
              <a:rPr lang="en-GB" altLang="sv-SE" dirty="0">
                <a:sym typeface="Wingdings" pitchFamily="2" charset="2"/>
              </a:rPr>
              <a:t>Much </a:t>
            </a:r>
            <a:r>
              <a:rPr lang="en-GB" altLang="sv-SE" dirty="0"/>
              <a:t>measurement error </a:t>
            </a:r>
            <a:r>
              <a:rPr lang="en-GB" altLang="sv-SE" dirty="0">
                <a:sym typeface="Wingdings" pitchFamily="2" charset="2"/>
              </a:rPr>
              <a:t> Low reliability</a:t>
            </a:r>
          </a:p>
          <a:p>
            <a:pPr lvl="1"/>
            <a:endParaRPr lang="en-GB" altLang="sv-SE" dirty="0">
              <a:sym typeface="Wingdings" pitchFamily="2" charset="2"/>
            </a:endParaRPr>
          </a:p>
          <a:p>
            <a:pPr lvl="1"/>
            <a:endParaRPr lang="en-GB" altLang="sv-SE" dirty="0">
              <a:sym typeface="Wingdings" pitchFamily="2" charset="2"/>
            </a:endParaRPr>
          </a:p>
          <a:p>
            <a:pPr lvl="1"/>
            <a:endParaRPr lang="en-GB" altLang="sv-SE" dirty="0">
              <a:sym typeface="Wingdings" pitchFamily="2" charset="2"/>
            </a:endParaRPr>
          </a:p>
          <a:p>
            <a:pPr lvl="1"/>
            <a:endParaRPr lang="en-GB" altLang="sv-SE" dirty="0">
              <a:sym typeface="Wingdings" pitchFamily="2" charset="2"/>
            </a:endParaRPr>
          </a:p>
          <a:p>
            <a:pPr lvl="1"/>
            <a:endParaRPr lang="en-GB" altLang="sv-SE" dirty="0">
              <a:sym typeface="Wingdings" pitchFamily="2" charset="2"/>
            </a:endParaRPr>
          </a:p>
          <a:p>
            <a:pPr lvl="1"/>
            <a:endParaRPr lang="en-GB" altLang="sv-SE" dirty="0">
              <a:sym typeface="Wingdings" pitchFamily="2" charset="2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altLang="sv-SE" dirty="0">
                <a:sym typeface="Wingdings" pitchFamily="2" charset="2"/>
              </a:rPr>
              <a:t>Rules of thumb for acceptable reliability:</a:t>
            </a:r>
          </a:p>
          <a:p>
            <a:pPr lvl="2"/>
            <a:r>
              <a:rPr lang="en-GB" altLang="sv-SE" sz="2400" dirty="0">
                <a:cs typeface="Arial" panose="020B0604020202020204" pitchFamily="34" charset="0"/>
              </a:rPr>
              <a:t>≥0.7, preferably ≥0.8 (group level)</a:t>
            </a:r>
          </a:p>
          <a:p>
            <a:pPr lvl="2"/>
            <a:r>
              <a:rPr lang="en-GB" altLang="sv-SE" sz="2400" dirty="0">
                <a:cs typeface="Arial" panose="020B0604020202020204" pitchFamily="34" charset="0"/>
              </a:rPr>
              <a:t>≥0.9 (individual level)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B2EE7D-367E-1317-E96F-CE460829A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474" y="3074128"/>
            <a:ext cx="222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sv-SE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altLang="sv-SE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21">
            <a:extLst>
              <a:ext uri="{FF2B5EF4-FFF2-40B4-BE49-F238E27FC236}">
                <a16:creationId xmlns:a16="http://schemas.microsoft.com/office/drawing/2014/main" id="{E8B5737C-7934-BC00-6CC2-A15F3269D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414993"/>
              </p:ext>
            </p:extLst>
          </p:nvPr>
        </p:nvGraphicFramePr>
        <p:xfrm>
          <a:off x="5449821" y="1797714"/>
          <a:ext cx="10064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3462000" imgH="10528300" progId="Equation.3">
                  <p:embed/>
                </p:oleObj>
              </mc:Choice>
              <mc:Fallback>
                <p:oleObj name="Formel" r:id="rId3" imgW="13462000" imgH="10528300" progId="Equation.3">
                  <p:embed/>
                  <p:pic>
                    <p:nvPicPr>
                      <p:cNvPr id="8199" name="Object 21">
                        <a:extLst>
                          <a:ext uri="{FF2B5EF4-FFF2-40B4-BE49-F238E27FC236}">
                            <a16:creationId xmlns:a16="http://schemas.microsoft.com/office/drawing/2014/main" id="{E498131E-E6BD-E546-8834-23BE61C552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21" y="1797714"/>
                        <a:ext cx="10064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6E8E81D5-E474-DE71-F1BD-4ACD18A2D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19" y="3555780"/>
            <a:ext cx="5637777" cy="1298000"/>
          </a:xfrm>
          <a:prstGeom prst="rect">
            <a:avLst/>
          </a:prstGeom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7F277FDE-E8F0-38F9-85A3-B17B59042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135" y="753995"/>
            <a:ext cx="37655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2000" dirty="0" err="1"/>
              <a:t>True</a:t>
            </a:r>
            <a:r>
              <a:rPr lang="sv-SE" altLang="sv-SE" sz="2000" dirty="0"/>
              <a:t> score (T)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2000" dirty="0" err="1"/>
              <a:t>True</a:t>
            </a:r>
            <a:r>
              <a:rPr lang="sv-SE" altLang="sv-SE" sz="2000" dirty="0"/>
              <a:t> score (T) + </a:t>
            </a:r>
            <a:r>
              <a:rPr lang="sv-SE" altLang="sv-SE" sz="2000" dirty="0" err="1"/>
              <a:t>Error</a:t>
            </a:r>
            <a:r>
              <a:rPr lang="sv-SE" altLang="sv-SE" sz="2000" dirty="0"/>
              <a:t> score (E)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86D5EDAA-4607-CFC0-03E8-8D6656E3624F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2373135" y="1108008"/>
            <a:ext cx="37655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EB822832-C356-94C6-0131-6BC2E6C08F78}"/>
                  </a:ext>
                </a:extLst>
              </p:cNvPr>
              <p:cNvSpPr txBox="1"/>
              <p:nvPr/>
            </p:nvSpPr>
            <p:spPr>
              <a:xfrm>
                <a:off x="168892" y="1894561"/>
                <a:ext cx="4777655" cy="574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𝑣𝑎𝑟𝑖𝑎𝑛𝑐𝑒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𝑏𝑒𝑡𝑤𝑒𝑒𝑛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𝑝𝑒𝑟𝑠𝑜𝑛𝑠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𝑣𝑎𝑟𝑖𝑎𝑛𝑐𝑒</m:t>
                          </m:r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𝑏𝑒𝑡𝑤𝑒𝑒𝑛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𝑝𝑒𝑟𝑠𝑜𝑛𝑠</m:t>
                              </m:r>
                            </m:e>
                          </m:d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𝑒𝑟𝑟𝑜𝑟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𝑣𝑎𝑟𝑖𝑎𝑛𝑐𝑒</m:t>
                          </m:r>
                        </m:den>
                      </m:f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EB822832-C356-94C6-0131-6BC2E6C08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2" y="1894561"/>
                <a:ext cx="4777655" cy="574260"/>
              </a:xfrm>
              <a:prstGeom prst="rect">
                <a:avLst/>
              </a:prstGeom>
              <a:blipFill>
                <a:blip r:embed="rId6"/>
                <a:stretch>
                  <a:fillRect l="-531" t="-8696" r="-531" b="-1956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92D6B8-D441-10F3-1E3D-730B686C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/>
              <a:t>Standard </a:t>
            </a:r>
            <a:r>
              <a:rPr lang="sv-SE" sz="4400" dirty="0" err="1"/>
              <a:t>Error</a:t>
            </a:r>
            <a:r>
              <a:rPr lang="sv-SE" sz="4400" dirty="0"/>
              <a:t> </a:t>
            </a:r>
            <a:r>
              <a:rPr lang="sv-SE" sz="4400" dirty="0" err="1"/>
              <a:t>of</a:t>
            </a:r>
            <a:r>
              <a:rPr lang="sv-SE" sz="4400" dirty="0"/>
              <a:t> </a:t>
            </a:r>
            <a:r>
              <a:rPr lang="sv-SE" sz="4400" dirty="0" err="1"/>
              <a:t>Measurement</a:t>
            </a:r>
            <a:r>
              <a:rPr lang="sv-SE" sz="4400" dirty="0"/>
              <a:t> (SEM)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38DA23-A906-2FEE-6316-7DC0FA3DF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7733"/>
            <a:ext cx="5181600" cy="3569230"/>
          </a:xfrm>
        </p:spPr>
        <p:txBody>
          <a:bodyPr>
            <a:normAutofit/>
          </a:bodyPr>
          <a:lstStyle/>
          <a:p>
            <a:r>
              <a:rPr lang="sv-SE" dirty="0"/>
              <a:t>Precision (</a:t>
            </a:r>
            <a:r>
              <a:rPr lang="sv-SE" dirty="0" err="1"/>
              <a:t>estimated</a:t>
            </a:r>
            <a:r>
              <a:rPr lang="sv-SE" dirty="0"/>
              <a:t> deviation/variation) relative to the </a:t>
            </a:r>
            <a:r>
              <a:rPr lang="sv-SE" dirty="0" err="1"/>
              <a:t>true</a:t>
            </a:r>
            <a:r>
              <a:rPr lang="sv-SE" dirty="0"/>
              <a:t> score</a:t>
            </a:r>
          </a:p>
          <a:p>
            <a:r>
              <a:rPr lang="sv-SE" dirty="0" err="1"/>
              <a:t>Average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 over the full </a:t>
            </a:r>
            <a:r>
              <a:rPr lang="sv-SE" dirty="0" err="1"/>
              <a:t>sample</a:t>
            </a:r>
            <a:r>
              <a:rPr lang="sv-SE" dirty="0"/>
              <a:t>/</a:t>
            </a:r>
            <a:r>
              <a:rPr lang="sv-SE" dirty="0" err="1"/>
              <a:t>outcome</a:t>
            </a:r>
            <a:r>
              <a:rPr lang="sv-SE" dirty="0"/>
              <a:t> space</a:t>
            </a:r>
          </a:p>
          <a:p>
            <a:r>
              <a:rPr lang="en-US" dirty="0">
                <a:cs typeface="Arial" charset="0"/>
              </a:rPr>
              <a:t>±1</a:t>
            </a:r>
            <a:r>
              <a:rPr lang="sv-SE" dirty="0"/>
              <a:t>.</a:t>
            </a:r>
            <a:r>
              <a:rPr lang="sv-SE" i="1" dirty="0"/>
              <a:t>96SEM </a:t>
            </a:r>
            <a:r>
              <a:rPr lang="sv-SE" dirty="0"/>
              <a:t>= 95% CI </a:t>
            </a:r>
          </a:p>
          <a:p>
            <a:r>
              <a:rPr lang="sv-SE" dirty="0" err="1"/>
              <a:t>Suggested</a:t>
            </a:r>
            <a:r>
              <a:rPr lang="sv-SE" dirty="0"/>
              <a:t> </a:t>
            </a:r>
            <a:r>
              <a:rPr lang="sv-SE" dirty="0" err="1"/>
              <a:t>rule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thumb</a:t>
            </a:r>
            <a:r>
              <a:rPr lang="sv-SE" dirty="0"/>
              <a:t>: ≤½ SD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55F38E-D382-44D9-2B63-3ECBCADE1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607733"/>
            <a:ext cx="5534378" cy="34902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 err="1"/>
              <a:t>Expressed</a:t>
            </a:r>
            <a:r>
              <a:rPr lang="sv-SE" dirty="0"/>
              <a:t> in the same </a:t>
            </a:r>
            <a:r>
              <a:rPr lang="sv-SE" dirty="0" err="1"/>
              <a:t>unit</a:t>
            </a:r>
            <a:r>
              <a:rPr lang="sv-SE" dirty="0"/>
              <a:t> as the </a:t>
            </a:r>
            <a:r>
              <a:rPr lang="sv-SE" dirty="0" err="1"/>
              <a:t>scale</a:t>
            </a:r>
            <a:r>
              <a:rPr lang="sv-SE" dirty="0"/>
              <a:t> scores - less abstract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reliability</a:t>
            </a:r>
            <a:r>
              <a:rPr lang="sv-SE" dirty="0"/>
              <a:t> </a:t>
            </a:r>
            <a:r>
              <a:rPr lang="sv-SE" dirty="0" err="1"/>
              <a:t>coefficients</a:t>
            </a:r>
            <a:endParaRPr lang="sv-SE" dirty="0"/>
          </a:p>
          <a:p>
            <a:pPr>
              <a:lnSpc>
                <a:spcPct val="100000"/>
              </a:lnSpc>
            </a:pPr>
            <a:r>
              <a:rPr lang="sv-SE" dirty="0" err="1"/>
              <a:t>Average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 - </a:t>
            </a:r>
            <a:r>
              <a:rPr lang="sv-SE" dirty="0" err="1"/>
              <a:t>relevance</a:t>
            </a:r>
            <a:r>
              <a:rPr lang="sv-SE" dirty="0"/>
              <a:t> to </a:t>
            </a:r>
            <a:r>
              <a:rPr lang="sv-SE" dirty="0" err="1"/>
              <a:t>individual</a:t>
            </a:r>
            <a:r>
              <a:rPr lang="sv-SE" dirty="0"/>
              <a:t> observations?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71F126A-67F6-9545-BABF-2DA20B329C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3440" y="1500540"/>
          <a:ext cx="3393440" cy="74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266400" progId="Equation.3">
                  <p:embed/>
                </p:oleObj>
              </mc:Choice>
              <mc:Fallback>
                <p:oleObj name="Equation" r:id="rId2" imgW="1218960" imgH="2664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71F126A-67F6-9545-BABF-2DA20B329C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440" y="1500540"/>
                        <a:ext cx="3393440" cy="742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v="urn:schemas-microsoft-com:vml" xmlns:p14="http://schemas.microsoft.com/office/powerpoint/2010/main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v="urn:schemas-microsoft-com:vml" xmlns:p14="http://schemas.microsoft.com/office/powerpoint/2010/main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v="urn:schemas-microsoft-com:vml" xmlns:p14="http://schemas.microsoft.com/office/powerpoint/2010/main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7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37FA06D-A2BC-1842-908C-119EF728B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sz="4000"/>
              <a:t>Validity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D1D0BAF-76C0-614B-A074-9772093C6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713" y="1276405"/>
            <a:ext cx="8494644" cy="4556125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sv-SE" altLang="sv-SE" sz="2000" dirty="0"/>
              <a:t>Does the instrument </a:t>
            </a:r>
            <a:r>
              <a:rPr lang="sv-SE" altLang="sv-SE" sz="2000" dirty="0" err="1"/>
              <a:t>represent</a:t>
            </a:r>
            <a:r>
              <a:rPr lang="sv-SE" altLang="sv-SE" sz="2000" dirty="0"/>
              <a:t> the </a:t>
            </a:r>
            <a:r>
              <a:rPr lang="sv-SE" altLang="sv-SE" sz="2000" dirty="0" err="1"/>
              <a:t>variable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that</a:t>
            </a:r>
            <a:r>
              <a:rPr lang="sv-SE" altLang="sv-SE" sz="2000" dirty="0"/>
              <a:t> it </a:t>
            </a:r>
            <a:r>
              <a:rPr lang="sv-SE" altLang="sv-SE" sz="2000" dirty="0" err="1"/>
              <a:t>intends</a:t>
            </a:r>
            <a:r>
              <a:rPr lang="sv-SE" altLang="sv-SE" sz="2000" dirty="0"/>
              <a:t> to </a:t>
            </a:r>
            <a:r>
              <a:rPr lang="sv-SE" altLang="sv-SE" sz="2000" dirty="0" err="1"/>
              <a:t>represent</a:t>
            </a:r>
            <a:r>
              <a:rPr lang="sv-SE" altLang="sv-SE" sz="2000" dirty="0"/>
              <a:t>?</a:t>
            </a:r>
          </a:p>
          <a:p>
            <a:pPr eaLnBrk="1" hangingPunct="1">
              <a:lnSpc>
                <a:spcPct val="100000"/>
              </a:lnSpc>
            </a:pPr>
            <a:r>
              <a:rPr lang="sv-SE" altLang="sv-SE" sz="2000" dirty="0" err="1"/>
              <a:t>Many</a:t>
            </a:r>
            <a:r>
              <a:rPr lang="sv-SE" altLang="sv-SE" sz="2000" dirty="0"/>
              <a:t> different </a:t>
            </a:r>
            <a:r>
              <a:rPr lang="sv-SE" altLang="sv-SE" sz="2000" dirty="0" err="1"/>
              <a:t>names</a:t>
            </a:r>
            <a:r>
              <a:rPr lang="sv-SE" altLang="sv-SE" sz="2000" dirty="0"/>
              <a:t> (”</a:t>
            </a:r>
            <a:r>
              <a:rPr lang="sv-SE" altLang="sv-SE" sz="2000" dirty="0" err="1"/>
              <a:t>types</a:t>
            </a:r>
            <a:r>
              <a:rPr lang="sv-SE" altLang="sv-SE" sz="2000" dirty="0"/>
              <a:t>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</a:t>
            </a:r>
            <a:r>
              <a:rPr lang="sv-SE" altLang="sv-SE" sz="2000" dirty="0" err="1"/>
              <a:t>validity</a:t>
            </a:r>
            <a:r>
              <a:rPr lang="sv-SE" altLang="sv-SE" sz="2000" dirty="0"/>
              <a:t>”)</a:t>
            </a:r>
          </a:p>
          <a:p>
            <a:pPr eaLnBrk="1" hangingPunct="1">
              <a:lnSpc>
                <a:spcPct val="100000"/>
              </a:lnSpc>
            </a:pPr>
            <a:r>
              <a:rPr lang="sv-SE" altLang="sv-SE" sz="2000" dirty="0"/>
              <a:t>Main traditional types of evaluations</a:t>
            </a:r>
          </a:p>
          <a:p>
            <a:pPr lvl="1">
              <a:lnSpc>
                <a:spcPct val="100000"/>
              </a:lnSpc>
            </a:pPr>
            <a:r>
              <a:rPr lang="sv-SE" altLang="sv-SE" sz="2000" dirty="0" err="1"/>
              <a:t>Internal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psychometric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properties</a:t>
            </a:r>
            <a:endParaRPr lang="sv-SE" altLang="sv-SE" sz="2000" dirty="0"/>
          </a:p>
          <a:p>
            <a:pPr lvl="1" eaLnBrk="1" hangingPunct="1">
              <a:lnSpc>
                <a:spcPct val="100000"/>
              </a:lnSpc>
            </a:pPr>
            <a:r>
              <a:rPr lang="sv-SE" altLang="sv-SE" sz="2000" dirty="0" err="1"/>
              <a:t>Content</a:t>
            </a:r>
            <a:r>
              <a:rPr lang="sv-SE" altLang="sv-SE" sz="2000" dirty="0"/>
              <a:t> </a:t>
            </a:r>
            <a:r>
              <a:rPr lang="sv-SE" altLang="sv-SE" sz="2000" dirty="0" err="1"/>
              <a:t>validity</a:t>
            </a:r>
            <a:endParaRPr lang="sv-SE" altLang="sv-SE" sz="2000" dirty="0"/>
          </a:p>
          <a:p>
            <a:pPr lvl="1" eaLnBrk="1" hangingPunct="1">
              <a:lnSpc>
                <a:spcPct val="100000"/>
              </a:lnSpc>
            </a:pPr>
            <a:r>
              <a:rPr lang="sv-SE" altLang="sv-SE" sz="2000" dirty="0" err="1"/>
              <a:t>Criterion-related</a:t>
            </a:r>
            <a:r>
              <a:rPr lang="sv-SE" altLang="sv-SE" sz="2000" dirty="0"/>
              <a:t> </a:t>
            </a:r>
            <a:r>
              <a:rPr lang="sv-SE" altLang="sv-SE" sz="2000" dirty="0" err="1"/>
              <a:t>validity</a:t>
            </a:r>
          </a:p>
          <a:p>
            <a:pPr lvl="1" eaLnBrk="1" hangingPunct="1">
              <a:lnSpc>
                <a:spcPct val="100000"/>
              </a:lnSpc>
            </a:pPr>
            <a:r>
              <a:rPr lang="sv-SE" altLang="sv-SE" sz="2000" dirty="0" err="1"/>
              <a:t>Construct validity</a:t>
            </a:r>
          </a:p>
          <a:p>
            <a:pPr eaLnBrk="1" hangingPunct="1">
              <a:lnSpc>
                <a:spcPct val="100000"/>
              </a:lnSpc>
            </a:pPr>
            <a:r>
              <a:rPr lang="sv-SE" altLang="ja-JP" sz="2000" dirty="0" err="1"/>
              <a:t>Rarely</a:t>
            </a:r>
            <a:r>
              <a:rPr lang="sv-SE" altLang="ja-JP" sz="2000" dirty="0"/>
              <a:t>/never </a:t>
            </a:r>
            <a:r>
              <a:rPr lang="ja-JP" altLang="sv-SE" sz="2000"/>
              <a:t>"</a:t>
            </a:r>
            <a:r>
              <a:rPr lang="sv-SE" altLang="ja-JP" sz="2000" dirty="0"/>
              <a:t>proven</a:t>
            </a:r>
            <a:r>
              <a:rPr lang="ja-JP" altLang="sv-SE" sz="2000"/>
              <a:t>" </a:t>
            </a:r>
            <a:r>
              <a:rPr lang="sv-SE" altLang="ja-JP" sz="2000" dirty="0"/>
              <a:t>– </a:t>
            </a:r>
            <a:r>
              <a:rPr lang="sv-SE" altLang="ja-JP" sz="2000" dirty="0" err="1"/>
              <a:t>supporting</a:t>
            </a:r>
            <a:r>
              <a:rPr lang="sv-SE" altLang="ja-JP" sz="2000" dirty="0"/>
              <a:t> </a:t>
            </a:r>
            <a:r>
              <a:rPr lang="sv-SE" altLang="ja-JP" sz="2000" dirty="0" err="1"/>
              <a:t>evidence</a:t>
            </a:r>
            <a:r>
              <a:rPr lang="sv-SE" altLang="ja-JP" sz="2000" dirty="0"/>
              <a:t> accumulates</a:t>
            </a:r>
            <a:endParaRPr lang="sv-SE" altLang="sv-SE" sz="2000" dirty="0"/>
          </a:p>
        </p:txBody>
      </p:sp>
      <p:sp>
        <p:nvSpPr>
          <p:cNvPr id="6148" name="TextBox 2">
            <a:extLst>
              <a:ext uri="{FF2B5EF4-FFF2-40B4-BE49-F238E27FC236}">
                <a16:creationId xmlns:a16="http://schemas.microsoft.com/office/drawing/2014/main" id="{3ABD7D15-A75D-A446-B652-F6F180A3E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822" y="3457047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>
                <a:solidFill>
                  <a:srgbClr val="FF0000"/>
                </a:solidFill>
              </a:rPr>
              <a:t>External </a:t>
            </a:r>
            <a:r>
              <a:rPr lang="en-US" altLang="sv-SE" sz="1800" dirty="0" err="1">
                <a:solidFill>
                  <a:srgbClr val="FF0000"/>
                </a:solidFill>
              </a:rPr>
              <a:t>validity</a:t>
            </a:r>
            <a:endParaRPr lang="en-US" altLang="sv-SE" sz="1800" dirty="0">
              <a:solidFill>
                <a:srgbClr val="FF0000"/>
              </a:solidFill>
            </a:endParaRPr>
          </a:p>
        </p:txBody>
      </p:sp>
      <p:sp>
        <p:nvSpPr>
          <p:cNvPr id="6149" name="TextBox 5">
            <a:extLst>
              <a:ext uri="{FF2B5EF4-FFF2-40B4-BE49-F238E27FC236}">
                <a16:creationId xmlns:a16="http://schemas.microsoft.com/office/drawing/2014/main" id="{27795E69-4173-9D4C-8618-040AB5C86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822" y="2589580"/>
            <a:ext cx="1723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>
                <a:solidFill>
                  <a:srgbClr val="FF0000"/>
                </a:solidFill>
              </a:rPr>
              <a:t>Internal </a:t>
            </a:r>
            <a:r>
              <a:rPr lang="en-US" altLang="sv-SE" sz="1800" dirty="0" err="1">
                <a:solidFill>
                  <a:srgbClr val="FF0000"/>
                </a:solidFill>
              </a:rPr>
              <a:t>validity</a:t>
            </a:r>
            <a:endParaRPr lang="en-US" altLang="sv-SE" sz="1800" dirty="0">
              <a:solidFill>
                <a:srgbClr val="FF0000"/>
              </a:solidFill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21B5013-8DF5-F742-B02E-C7A2383DE2F2}"/>
              </a:ext>
            </a:extLst>
          </p:cNvPr>
          <p:cNvSpPr>
            <a:spLocks/>
          </p:cNvSpPr>
          <p:nvPr/>
        </p:nvSpPr>
        <p:spPr bwMode="auto">
          <a:xfrm>
            <a:off x="5682896" y="3358623"/>
            <a:ext cx="215900" cy="576263"/>
          </a:xfrm>
          <a:prstGeom prst="rightBrace">
            <a:avLst>
              <a:gd name="adj1" fmla="val 832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B252086-7C1D-DE7D-4FF8-72760E280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438" y="4403803"/>
            <a:ext cx="4765251" cy="20088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BFDEB3-5D86-B531-5BCE-5648E3E0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Outcomes</a:t>
            </a:r>
            <a:r>
              <a:rPr lang="sv-SE" dirty="0"/>
              <a:t> research</a:t>
            </a:r>
            <a:endParaRPr lang="sv-SE" i="1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A106DB65-6906-FAA4-1922-7DBFD37EE6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b="0" i="0" u="none" strike="noStrike" dirty="0" err="1">
                <a:effectLst/>
                <a:latin typeface="Open Sans" panose="020B0606030504020204" pitchFamily="34" charset="0"/>
              </a:rPr>
              <a:t>Purpose</a:t>
            </a:r>
            <a:endParaRPr lang="sv-SE" b="0" i="0" u="none" strike="noStrike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sv-SE" dirty="0" err="1">
                <a:latin typeface="Open Sans" panose="020B0606030504020204" pitchFamily="34" charset="0"/>
              </a:rPr>
              <a:t>Provide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evidence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about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benefits</a:t>
            </a:r>
            <a:r>
              <a:rPr lang="sv-SE" dirty="0">
                <a:latin typeface="Open Sans" panose="020B0606030504020204" pitchFamily="34" charset="0"/>
              </a:rPr>
              <a:t>, risks, and </a:t>
            </a:r>
            <a:r>
              <a:rPr lang="sv-SE" dirty="0" err="1">
                <a:latin typeface="Open Sans" panose="020B0606030504020204" pitchFamily="34" charset="0"/>
              </a:rPr>
              <a:t>results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of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therapies</a:t>
            </a:r>
            <a:r>
              <a:rPr lang="sv-SE" dirty="0">
                <a:latin typeface="Open Sans" panose="020B0606030504020204" pitchFamily="34" charset="0"/>
              </a:rPr>
              <a:t> and interventions so </a:t>
            </a:r>
            <a:r>
              <a:rPr lang="sv-SE" dirty="0" err="1">
                <a:latin typeface="Open Sans" panose="020B0606030504020204" pitchFamily="34" charset="0"/>
              </a:rPr>
              <a:t>clinicians</a:t>
            </a:r>
            <a:r>
              <a:rPr lang="sv-SE" dirty="0">
                <a:latin typeface="Open Sans" panose="020B0606030504020204" pitchFamily="34" charset="0"/>
              </a:rPr>
              <a:t> and patients </a:t>
            </a:r>
            <a:r>
              <a:rPr lang="sv-SE" dirty="0" err="1">
                <a:latin typeface="Open Sans" panose="020B0606030504020204" pitchFamily="34" charset="0"/>
              </a:rPr>
              <a:t>can</a:t>
            </a:r>
            <a:r>
              <a:rPr lang="sv-SE" dirty="0">
                <a:latin typeface="Open Sans" panose="020B0606030504020204" pitchFamily="34" charset="0"/>
              </a:rPr>
              <a:t> make </a:t>
            </a:r>
            <a:r>
              <a:rPr lang="sv-SE" dirty="0" err="1">
                <a:latin typeface="Open Sans" panose="020B0606030504020204" pitchFamily="34" charset="0"/>
              </a:rPr>
              <a:t>more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informed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decisions</a:t>
            </a:r>
            <a:endParaRPr lang="sv-SE" dirty="0">
              <a:latin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v-SE" dirty="0">
                <a:latin typeface="Open Sans" panose="020B0606030504020204" pitchFamily="34" charset="0"/>
              </a:rPr>
              <a:t>Process</a:t>
            </a:r>
          </a:p>
          <a:p>
            <a:pPr>
              <a:lnSpc>
                <a:spcPct val="120000"/>
              </a:lnSpc>
            </a:pPr>
            <a:r>
              <a:rPr lang="sv-SE" dirty="0" err="1">
                <a:latin typeface="Open Sans" panose="020B0606030504020204" pitchFamily="34" charset="0"/>
              </a:rPr>
              <a:t>Identifying</a:t>
            </a:r>
            <a:r>
              <a:rPr lang="sv-SE" dirty="0">
                <a:latin typeface="Open Sans" panose="020B0606030504020204" pitchFamily="34" charset="0"/>
              </a:rPr>
              <a:t>, </a:t>
            </a:r>
            <a:r>
              <a:rPr lang="sv-SE" dirty="0" err="1">
                <a:latin typeface="Open Sans" panose="020B0606030504020204" pitchFamily="34" charset="0"/>
              </a:rPr>
              <a:t>assessing</a:t>
            </a:r>
            <a:r>
              <a:rPr lang="sv-SE" dirty="0">
                <a:latin typeface="Open Sans" panose="020B0606030504020204" pitchFamily="34" charset="0"/>
              </a:rPr>
              <a:t> and </a:t>
            </a:r>
            <a:r>
              <a:rPr lang="sv-SE" dirty="0" err="1">
                <a:latin typeface="Open Sans" panose="020B0606030504020204" pitchFamily="34" charset="0"/>
              </a:rPr>
              <a:t>measuring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effects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of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care</a:t>
            </a:r>
            <a:endParaRPr lang="sv-SE" dirty="0">
              <a:latin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v-SE" dirty="0" err="1">
                <a:latin typeface="Open Sans" panose="020B0606030504020204" pitchFamily="34" charset="0"/>
              </a:rPr>
              <a:t>Results</a:t>
            </a:r>
            <a:endParaRPr lang="sv-SE" dirty="0"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sv-SE" dirty="0">
                <a:latin typeface="Open Sans" panose="020B0606030504020204" pitchFamily="34" charset="0"/>
              </a:rPr>
              <a:t>Guide </a:t>
            </a:r>
            <a:r>
              <a:rPr lang="sv-SE" dirty="0" err="1">
                <a:latin typeface="Open Sans" panose="020B0606030504020204" pitchFamily="34" charset="0"/>
              </a:rPr>
              <a:t>health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care</a:t>
            </a:r>
            <a:r>
              <a:rPr lang="sv-SE" dirty="0">
                <a:latin typeface="Open Sans" panose="020B0606030504020204" pitchFamily="34" charset="0"/>
              </a:rPr>
              <a:t> decision </a:t>
            </a:r>
            <a:r>
              <a:rPr lang="sv-SE" dirty="0" err="1">
                <a:latin typeface="Open Sans" panose="020B0606030504020204" pitchFamily="34" charset="0"/>
              </a:rPr>
              <a:t>makers</a:t>
            </a:r>
            <a:r>
              <a:rPr lang="sv-SE" dirty="0">
                <a:latin typeface="Open Sans" panose="020B0606030504020204" pitchFamily="34" charset="0"/>
              </a:rPr>
              <a:t> (</a:t>
            </a:r>
            <a:r>
              <a:rPr lang="sv-SE" dirty="0" err="1">
                <a:latin typeface="Open Sans" panose="020B0606030504020204" pitchFamily="34" charset="0"/>
              </a:rPr>
              <a:t>including</a:t>
            </a:r>
            <a:r>
              <a:rPr lang="sv-SE" dirty="0">
                <a:latin typeface="Open Sans" panose="020B0606030504020204" pitchFamily="34" charset="0"/>
              </a:rPr>
              <a:t> patients and </a:t>
            </a:r>
            <a:r>
              <a:rPr lang="sv-SE" dirty="0" err="1">
                <a:latin typeface="Open Sans" panose="020B0606030504020204" pitchFamily="34" charset="0"/>
              </a:rPr>
              <a:t>health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care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professionals</a:t>
            </a:r>
            <a:r>
              <a:rPr lang="sv-SE" dirty="0">
                <a:latin typeface="Open Sans" panose="020B0606030504020204" pitchFamily="34" charset="0"/>
              </a:rPr>
              <a:t>) in </a:t>
            </a:r>
            <a:r>
              <a:rPr lang="sv-SE" dirty="0" err="1">
                <a:latin typeface="Open Sans" panose="020B0606030504020204" pitchFamily="34" charset="0"/>
              </a:rPr>
              <a:t>selecting</a:t>
            </a:r>
            <a:r>
              <a:rPr lang="sv-SE" dirty="0">
                <a:latin typeface="Open Sans" panose="020B0606030504020204" pitchFamily="34" charset="0"/>
              </a:rPr>
              <a:t> the </a:t>
            </a:r>
            <a:r>
              <a:rPr lang="sv-SE" dirty="0" err="1">
                <a:latin typeface="Open Sans" panose="020B0606030504020204" pitchFamily="34" charset="0"/>
              </a:rPr>
              <a:t>most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effective</a:t>
            </a:r>
            <a:r>
              <a:rPr lang="sv-SE" dirty="0">
                <a:latin typeface="Open Sans" panose="020B0606030504020204" pitchFamily="34" charset="0"/>
              </a:rPr>
              <a:t> intervention or </a:t>
            </a:r>
            <a:r>
              <a:rPr lang="sv-SE" dirty="0" err="1">
                <a:latin typeface="Open Sans" panose="020B0606030504020204" pitchFamily="34" charset="0"/>
              </a:rPr>
              <a:t>strategy</a:t>
            </a:r>
            <a:r>
              <a:rPr lang="sv-SE" dirty="0">
                <a:latin typeface="Open Sans" panose="020B0606030504020204" pitchFamily="34" charset="0"/>
              </a:rPr>
              <a:t>, or </a:t>
            </a:r>
            <a:r>
              <a:rPr lang="sv-SE" dirty="0" err="1">
                <a:latin typeface="Open Sans" panose="020B0606030504020204" pitchFamily="34" charset="0"/>
              </a:rPr>
              <a:t>improve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current</a:t>
            </a:r>
            <a:r>
              <a:rPr lang="sv-SE" dirty="0">
                <a:latin typeface="Open Sans" panose="020B0606030504020204" pitchFamily="34" charset="0"/>
              </a:rPr>
              <a:t> </a:t>
            </a:r>
            <a:r>
              <a:rPr lang="sv-SE" dirty="0" err="1">
                <a:latin typeface="Open Sans" panose="020B0606030504020204" pitchFamily="34" charset="0"/>
              </a:rPr>
              <a:t>practice</a:t>
            </a:r>
            <a:endParaRPr lang="sv-SE" dirty="0">
              <a:latin typeface="Open Sans" panose="020B0606030504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7A13F46-CCA0-AA8C-66E5-4681E9D6C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48" y="1759004"/>
            <a:ext cx="3634408" cy="134256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9CBB1B1-2A4E-08B0-E501-979A4F547BC8}"/>
              </a:ext>
            </a:extLst>
          </p:cNvPr>
          <p:cNvSpPr txBox="1"/>
          <p:nvPr/>
        </p:nvSpPr>
        <p:spPr>
          <a:xfrm>
            <a:off x="1108750" y="5825876"/>
            <a:ext cx="3329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err="1"/>
              <a:t>Clancy</a:t>
            </a:r>
            <a:r>
              <a:rPr lang="sv-SE" sz="1100" dirty="0"/>
              <a:t> &amp; </a:t>
            </a:r>
            <a:r>
              <a:rPr lang="sv-SE" sz="1100" dirty="0" err="1"/>
              <a:t>Eisenberg</a:t>
            </a:r>
            <a:r>
              <a:rPr lang="sv-SE" sz="1100" dirty="0"/>
              <a:t>. </a:t>
            </a:r>
            <a:r>
              <a:rPr lang="sv-SE" sz="1100" i="1" dirty="0"/>
              <a:t>Science</a:t>
            </a:r>
            <a:r>
              <a:rPr lang="sv-SE" sz="1100" dirty="0"/>
              <a:t> 1998; 282(5387): 245-246.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0E9A477-FD5D-8EDC-C82C-43DF02A84EF4}"/>
              </a:ext>
            </a:extLst>
          </p:cNvPr>
          <p:cNvSpPr txBox="1"/>
          <p:nvPr/>
        </p:nvSpPr>
        <p:spPr>
          <a:xfrm>
            <a:off x="871016" y="3578578"/>
            <a:ext cx="4456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dirty="0"/>
              <a:t>the </a:t>
            </a:r>
            <a:r>
              <a:rPr lang="sv-SE" sz="2400" i="1" dirty="0" err="1"/>
              <a:t>study</a:t>
            </a:r>
            <a:r>
              <a:rPr lang="sv-SE" sz="2400" i="1" dirty="0"/>
              <a:t> </a:t>
            </a:r>
            <a:r>
              <a:rPr lang="sv-SE" sz="2400" i="1" dirty="0" err="1"/>
              <a:t>of</a:t>
            </a:r>
            <a:r>
              <a:rPr lang="sv-SE" sz="2400" i="1" dirty="0"/>
              <a:t> the end </a:t>
            </a:r>
            <a:r>
              <a:rPr lang="sv-SE" sz="2400" i="1" dirty="0" err="1"/>
              <a:t>results</a:t>
            </a:r>
            <a:r>
              <a:rPr lang="sv-SE" sz="2400" i="1" dirty="0"/>
              <a:t> </a:t>
            </a:r>
            <a:r>
              <a:rPr lang="sv-SE" sz="2400" i="1" dirty="0" err="1"/>
              <a:t>of</a:t>
            </a:r>
            <a:r>
              <a:rPr lang="sv-SE" sz="2400" i="1" dirty="0"/>
              <a:t> </a:t>
            </a:r>
            <a:r>
              <a:rPr lang="sv-SE" sz="2400" i="1" dirty="0" err="1"/>
              <a:t>health</a:t>
            </a:r>
            <a:r>
              <a:rPr lang="sv-SE" sz="2400" i="1" dirty="0"/>
              <a:t> services </a:t>
            </a:r>
            <a:r>
              <a:rPr lang="sv-SE" sz="2400" i="1" dirty="0" err="1"/>
              <a:t>that</a:t>
            </a:r>
            <a:r>
              <a:rPr lang="sv-SE" sz="2400" i="1" dirty="0"/>
              <a:t> </a:t>
            </a:r>
            <a:r>
              <a:rPr lang="sv-SE" sz="2400" i="1" dirty="0" err="1"/>
              <a:t>takes</a:t>
            </a:r>
            <a:r>
              <a:rPr lang="sv-SE" sz="2400" i="1" dirty="0"/>
              <a:t> patients' </a:t>
            </a:r>
            <a:r>
              <a:rPr lang="sv-SE" sz="2400" i="1" dirty="0" err="1"/>
              <a:t>experiences</a:t>
            </a:r>
            <a:r>
              <a:rPr lang="sv-SE" sz="2400" i="1" dirty="0"/>
              <a:t>, </a:t>
            </a:r>
            <a:r>
              <a:rPr lang="sv-SE" sz="2400" i="1" dirty="0" err="1"/>
              <a:t>preferences</a:t>
            </a:r>
            <a:r>
              <a:rPr lang="sv-SE" sz="2400" i="1" dirty="0"/>
              <a:t>, and </a:t>
            </a:r>
            <a:r>
              <a:rPr lang="sv-SE" sz="2400" i="1" dirty="0" err="1"/>
              <a:t>values</a:t>
            </a:r>
            <a:r>
              <a:rPr lang="sv-SE" sz="2400" i="1" dirty="0"/>
              <a:t> </a:t>
            </a:r>
            <a:r>
              <a:rPr lang="sv-SE" sz="2400" i="1" dirty="0" err="1"/>
              <a:t>into</a:t>
            </a:r>
            <a:r>
              <a:rPr lang="sv-SE" sz="2400" i="1" dirty="0"/>
              <a:t> </a:t>
            </a:r>
            <a:r>
              <a:rPr lang="sv-SE" sz="2400" i="1" dirty="0" err="1"/>
              <a:t>account</a:t>
            </a:r>
            <a:endParaRPr lang="sv-SE" sz="2400" i="1" dirty="0"/>
          </a:p>
        </p:txBody>
      </p:sp>
    </p:spTree>
    <p:extLst>
      <p:ext uri="{BB962C8B-B14F-4D97-AF65-F5344CB8AC3E}">
        <p14:creationId xmlns:p14="http://schemas.microsoft.com/office/powerpoint/2010/main" val="1933569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FA25B8-A3B5-E7AF-5AD8-802646D9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Internal</a:t>
            </a:r>
            <a:r>
              <a:rPr lang="sv-SE" dirty="0"/>
              <a:t> </a:t>
            </a:r>
            <a:r>
              <a:rPr lang="sv-SE" dirty="0" err="1"/>
              <a:t>validity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AA0703-34A1-176E-FE85-CF93941CA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65"/>
            <a:ext cx="10515600" cy="4455257"/>
          </a:xfrm>
        </p:spPr>
        <p:txBody>
          <a:bodyPr>
            <a:normAutofit/>
          </a:bodyPr>
          <a:lstStyle/>
          <a:p>
            <a:r>
              <a:rPr lang="sv-SE" dirty="0"/>
              <a:t>Do item scores </a:t>
            </a:r>
            <a:r>
              <a:rPr lang="sv-SE" dirty="0" err="1"/>
              <a:t>appear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together</a:t>
            </a:r>
            <a:r>
              <a:rPr lang="sv-SE" dirty="0"/>
              <a:t> to </a:t>
            </a:r>
            <a:r>
              <a:rPr lang="sv-SE" dirty="0" err="1"/>
              <a:t>yield</a:t>
            </a:r>
            <a:r>
              <a:rPr lang="sv-SE" dirty="0"/>
              <a:t> a valid total score?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altLang="sv-SE" sz="2800" dirty="0" err="1"/>
              <a:t>According</a:t>
            </a:r>
            <a:r>
              <a:rPr lang="sv-SE" altLang="sv-SE" sz="2800" dirty="0"/>
              <a:t> to CTT/</a:t>
            </a:r>
            <a:r>
              <a:rPr lang="sv-SE" altLang="sv-SE" sz="2800" dirty="0" err="1"/>
              <a:t>Likert</a:t>
            </a:r>
            <a:r>
              <a:rPr lang="sv-SE" altLang="sv-SE" sz="2800" dirty="0"/>
              <a:t> </a:t>
            </a:r>
            <a:r>
              <a:rPr lang="sv-SE" altLang="sv-SE" sz="2800" dirty="0" err="1"/>
              <a:t>scaling</a:t>
            </a:r>
            <a:endParaRPr lang="sv-SE" altLang="sv-SE" sz="2800" dirty="0"/>
          </a:p>
          <a:p>
            <a:r>
              <a:rPr lang="sv-SE" altLang="sv-SE" sz="2400" dirty="0" err="1"/>
              <a:t>Legitimacy</a:t>
            </a:r>
            <a:r>
              <a:rPr lang="sv-SE" altLang="sv-SE" sz="2400" dirty="0"/>
              <a:t> </a:t>
            </a:r>
            <a:r>
              <a:rPr lang="sv-SE" altLang="sv-SE" sz="2400" dirty="0" err="1"/>
              <a:t>of</a:t>
            </a:r>
            <a:r>
              <a:rPr lang="sv-SE" altLang="sv-SE" sz="2400" dirty="0"/>
              <a:t> </a:t>
            </a:r>
            <a:r>
              <a:rPr lang="sv-SE" altLang="sv-SE" sz="2400" dirty="0" err="1"/>
              <a:t>summing</a:t>
            </a:r>
            <a:r>
              <a:rPr lang="sv-SE" altLang="sv-SE" sz="2400" dirty="0"/>
              <a:t> </a:t>
            </a:r>
            <a:r>
              <a:rPr lang="sv-SE" altLang="sv-SE" sz="2400" dirty="0" err="1"/>
              <a:t>items</a:t>
            </a:r>
            <a:r>
              <a:rPr lang="sv-SE" altLang="sv-SE" sz="2400" dirty="0"/>
              <a:t> </a:t>
            </a:r>
            <a:r>
              <a:rPr lang="sv-SE" altLang="sv-SE" sz="2400" dirty="0" err="1"/>
              <a:t>into</a:t>
            </a:r>
            <a:r>
              <a:rPr lang="sv-SE" altLang="sv-SE" sz="2400" dirty="0"/>
              <a:t> total scores</a:t>
            </a:r>
          </a:p>
          <a:p>
            <a:r>
              <a:rPr lang="sv-SE" altLang="sv-SE" sz="2400" dirty="0" err="1"/>
              <a:t>Scale</a:t>
            </a:r>
            <a:r>
              <a:rPr lang="sv-SE" altLang="sv-SE" sz="2400" dirty="0"/>
              <a:t> unidimensionality (</a:t>
            </a:r>
            <a:r>
              <a:rPr lang="sv-SE" altLang="sv-SE" sz="2400" dirty="0" err="1"/>
              <a:t>items</a:t>
            </a:r>
            <a:r>
              <a:rPr lang="sv-SE" altLang="sv-SE" sz="2400" dirty="0"/>
              <a:t> </a:t>
            </a:r>
            <a:r>
              <a:rPr lang="sv-SE" altLang="sv-SE" sz="2400" dirty="0" err="1"/>
              <a:t>should</a:t>
            </a:r>
            <a:r>
              <a:rPr lang="sv-SE" altLang="sv-SE" sz="2400" dirty="0"/>
              <a:t> </a:t>
            </a:r>
            <a:r>
              <a:rPr lang="sv-SE" altLang="sv-SE" sz="2400" dirty="0" err="1"/>
              <a:t>represent</a:t>
            </a:r>
            <a:r>
              <a:rPr lang="sv-SE" altLang="sv-SE" sz="2400" dirty="0"/>
              <a:t> </a:t>
            </a:r>
            <a:r>
              <a:rPr lang="sv-SE" altLang="sv-SE" sz="2400" i="1" dirty="0" err="1"/>
              <a:t>one</a:t>
            </a:r>
            <a:r>
              <a:rPr lang="sv-SE" altLang="sv-SE" sz="2400" dirty="0"/>
              <a:t> common </a:t>
            </a:r>
            <a:r>
              <a:rPr lang="sv-SE" altLang="sv-SE" sz="2400" dirty="0" err="1"/>
              <a:t>variable</a:t>
            </a:r>
            <a:r>
              <a:rPr lang="sv-SE" altLang="sv-SE" sz="2400" dirty="0"/>
              <a:t>)</a:t>
            </a:r>
          </a:p>
          <a:p>
            <a:r>
              <a:rPr lang="sv-SE" altLang="sv-SE" sz="2400" dirty="0"/>
              <a:t>Score distribution; </a:t>
            </a:r>
            <a:r>
              <a:rPr lang="sv-SE" altLang="sv-SE" sz="2400" dirty="0" err="1"/>
              <a:t>floor</a:t>
            </a:r>
            <a:r>
              <a:rPr lang="sv-SE" altLang="sv-SE" sz="2400" dirty="0"/>
              <a:t>/</a:t>
            </a:r>
            <a:r>
              <a:rPr lang="sv-SE" altLang="sv-SE" sz="2400" dirty="0" err="1"/>
              <a:t>ceiling</a:t>
            </a:r>
            <a:r>
              <a:rPr lang="sv-SE" altLang="sv-SE" sz="2400" dirty="0"/>
              <a:t> </a:t>
            </a:r>
            <a:r>
              <a:rPr lang="sv-SE" altLang="sv-SE" sz="2400" dirty="0" err="1"/>
              <a:t>effects</a:t>
            </a:r>
            <a:r>
              <a:rPr lang="sv-SE" altLang="sv-SE" sz="2400" dirty="0"/>
              <a:t> (no excess </a:t>
            </a:r>
            <a:r>
              <a:rPr lang="sv-SE" altLang="sv-SE" sz="2400" dirty="0" err="1"/>
              <a:t>skewness</a:t>
            </a:r>
            <a:r>
              <a:rPr lang="sv-SE" altLang="sv-SE" sz="2400" dirty="0"/>
              <a:t>)</a:t>
            </a:r>
          </a:p>
          <a:p>
            <a:r>
              <a:rPr lang="sv-SE" sz="2400" dirty="0" err="1"/>
              <a:t>Reliability</a:t>
            </a:r>
            <a:r>
              <a:rPr lang="sv-SE" sz="2400" dirty="0"/>
              <a:t> (</a:t>
            </a:r>
            <a:r>
              <a:rPr lang="sv-SE" sz="2400" dirty="0" err="1"/>
              <a:t>internal</a:t>
            </a:r>
            <a:r>
              <a:rPr lang="sv-SE" sz="2400" dirty="0"/>
              <a:t> </a:t>
            </a:r>
            <a:r>
              <a:rPr lang="sv-SE" sz="2400" dirty="0" err="1"/>
              <a:t>consistency</a:t>
            </a:r>
            <a:r>
              <a:rPr lang="sv-SE" sz="2400" dirty="0"/>
              <a:t>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8240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537F455-B438-6D4D-A47C-EB65AEE33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sz="4000" dirty="0" err="1"/>
              <a:t>Content</a:t>
            </a:r>
            <a:r>
              <a:rPr lang="sv-SE" altLang="sv-SE" sz="4000" dirty="0"/>
              <a:t> </a:t>
            </a:r>
            <a:r>
              <a:rPr lang="sv-SE" altLang="sv-SE" sz="4000" dirty="0" err="1"/>
              <a:t>validity</a:t>
            </a:r>
            <a:endParaRPr lang="sv-SE" altLang="sv-SE" sz="40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F2A2E6-C617-8779-73E4-4AC5ECE5F3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sv-SE" altLang="sv-SE" sz="2800" dirty="0"/>
              <a:t>Does the instrument </a:t>
            </a:r>
            <a:r>
              <a:rPr lang="sv-SE" altLang="sv-SE" sz="2800" dirty="0" err="1"/>
              <a:t>contain</a:t>
            </a:r>
            <a:r>
              <a:rPr lang="sv-SE" altLang="sv-SE" sz="2800" dirty="0"/>
              <a:t> representative manifestations/ </a:t>
            </a:r>
            <a:r>
              <a:rPr lang="sv-SE" altLang="sv-SE" sz="2800" dirty="0" err="1"/>
              <a:t>aspects</a:t>
            </a:r>
            <a:r>
              <a:rPr lang="sv-SE" altLang="sv-SE" sz="2800" dirty="0"/>
              <a:t> (</a:t>
            </a:r>
            <a:r>
              <a:rPr lang="sv-SE" altLang="sv-SE" sz="2800" dirty="0" err="1"/>
              <a:t>items</a:t>
            </a:r>
            <a:r>
              <a:rPr lang="sv-SE" altLang="sv-SE" sz="2800" dirty="0"/>
              <a:t>, </a:t>
            </a:r>
            <a:r>
              <a:rPr lang="sv-SE" altLang="sv-SE" sz="2800" dirty="0" err="1"/>
              <a:t>response</a:t>
            </a:r>
            <a:r>
              <a:rPr lang="sv-SE" altLang="sv-SE" sz="2800" dirty="0"/>
              <a:t> </a:t>
            </a:r>
            <a:r>
              <a:rPr lang="sv-SE" altLang="sv-SE" sz="2800" dirty="0" err="1"/>
              <a:t>categories</a:t>
            </a:r>
            <a:r>
              <a:rPr lang="sv-SE" altLang="sv-SE" sz="2800" dirty="0"/>
              <a:t>)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the </a:t>
            </a:r>
            <a:r>
              <a:rPr lang="sv-SE" altLang="sv-SE" sz="2800" dirty="0" err="1"/>
              <a:t>target</a:t>
            </a:r>
            <a:r>
              <a:rPr lang="sv-SE" altLang="sv-SE" sz="2800" dirty="0"/>
              <a:t> </a:t>
            </a:r>
            <a:r>
              <a:rPr lang="sv-SE" altLang="sv-SE" sz="2800" dirty="0" err="1"/>
              <a:t>variable</a:t>
            </a:r>
            <a:r>
              <a:rPr lang="sv-SE" altLang="sv-SE" sz="2800" dirty="0"/>
              <a:t>?</a:t>
            </a:r>
          </a:p>
          <a:p>
            <a:pPr eaLnBrk="1" hangingPunct="1"/>
            <a:endParaRPr lang="sv-SE" altLang="sv-SE" sz="2800" dirty="0"/>
          </a:p>
          <a:p>
            <a:pPr eaLnBrk="1" hangingPunct="1"/>
            <a:r>
              <a:rPr lang="sv-SE" altLang="sv-SE" sz="2800" dirty="0"/>
              <a:t>Does the instrument </a:t>
            </a:r>
            <a:r>
              <a:rPr lang="sv-SE" altLang="sv-SE" sz="2800" dirty="0" err="1"/>
              <a:t>contain</a:t>
            </a:r>
            <a:r>
              <a:rPr lang="sv-SE" altLang="sv-SE" sz="2800" dirty="0"/>
              <a:t> manifestations/</a:t>
            </a:r>
            <a:r>
              <a:rPr lang="sv-SE" altLang="sv-SE" sz="2800" dirty="0" err="1"/>
              <a:t>aspects</a:t>
            </a:r>
            <a:r>
              <a:rPr lang="sv-SE" altLang="sv-SE" sz="2800" dirty="0"/>
              <a:t> </a:t>
            </a:r>
            <a:r>
              <a:rPr lang="sv-SE" altLang="sv-SE" sz="2800" dirty="0" err="1"/>
              <a:t>that</a:t>
            </a:r>
            <a:r>
              <a:rPr lang="sv-SE" altLang="sv-SE" sz="2800" dirty="0"/>
              <a:t> </a:t>
            </a:r>
            <a:r>
              <a:rPr lang="sv-SE" altLang="sv-SE" sz="2800" dirty="0" err="1"/>
              <a:t>are</a:t>
            </a:r>
            <a:r>
              <a:rPr lang="sv-SE" altLang="sv-SE" sz="2800" dirty="0"/>
              <a:t> not representative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the </a:t>
            </a:r>
            <a:r>
              <a:rPr lang="sv-SE" altLang="sv-SE" sz="2800" dirty="0" err="1"/>
              <a:t>target</a:t>
            </a:r>
            <a:r>
              <a:rPr lang="sv-SE" altLang="sv-SE" sz="2800" dirty="0"/>
              <a:t> </a:t>
            </a:r>
            <a:r>
              <a:rPr lang="sv-SE" altLang="sv-SE" sz="2800" dirty="0" err="1"/>
              <a:t>variable</a:t>
            </a:r>
            <a:r>
              <a:rPr lang="sv-SE" altLang="sv-SE" sz="2800" dirty="0"/>
              <a:t>?</a:t>
            </a:r>
          </a:p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992C906-E3EB-2E2B-E37B-F6AF29820C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sv-SE" altLang="sv-SE" dirty="0" err="1"/>
              <a:t>Evaluation</a:t>
            </a:r>
            <a:r>
              <a:rPr lang="sv-SE" altLang="sv-SE" dirty="0"/>
              <a:t>:</a:t>
            </a:r>
          </a:p>
          <a:p>
            <a:pPr eaLnBrk="1" hangingPunct="1"/>
            <a:r>
              <a:rPr lang="sv-SE" altLang="sv-SE" dirty="0" err="1"/>
              <a:t>How</a:t>
            </a:r>
            <a:r>
              <a:rPr lang="sv-SE" altLang="sv-SE" dirty="0"/>
              <a:t> </a:t>
            </a:r>
            <a:r>
              <a:rPr lang="sv-SE" altLang="sv-SE" dirty="0" err="1"/>
              <a:t>was</a:t>
            </a:r>
            <a:r>
              <a:rPr lang="sv-SE" altLang="sv-SE" dirty="0"/>
              <a:t> the instrument </a:t>
            </a:r>
            <a:r>
              <a:rPr lang="sv-SE" altLang="sv-SE" dirty="0" err="1"/>
              <a:t>developed</a:t>
            </a:r>
            <a:r>
              <a:rPr lang="sv-SE" altLang="sv-SE" dirty="0"/>
              <a:t>?</a:t>
            </a:r>
          </a:p>
          <a:p>
            <a:pPr eaLnBrk="1" hangingPunct="1"/>
            <a:r>
              <a:rPr lang="sv-SE" altLang="sv-SE" dirty="0" err="1"/>
              <a:t>Qualitative</a:t>
            </a:r>
            <a:r>
              <a:rPr lang="sv-SE" altLang="sv-SE" dirty="0"/>
              <a:t>/</a:t>
            </a:r>
            <a:r>
              <a:rPr lang="sv-SE" altLang="sv-SE" dirty="0" err="1"/>
              <a:t>theoretical</a:t>
            </a:r>
            <a:r>
              <a:rPr lang="sv-SE" altLang="sv-SE" dirty="0"/>
              <a:t>/</a:t>
            </a:r>
            <a:r>
              <a:rPr lang="sv-SE" altLang="sv-SE" dirty="0" err="1"/>
              <a:t>clinical</a:t>
            </a:r>
            <a:r>
              <a:rPr lang="sv-SE" altLang="sv-SE" dirty="0"/>
              <a:t> </a:t>
            </a:r>
            <a:r>
              <a:rPr lang="sv-SE" altLang="sv-SE" dirty="0" err="1"/>
              <a:t>considerations</a:t>
            </a:r>
            <a:endParaRPr lang="sv-SE" altLang="sv-SE" dirty="0"/>
          </a:p>
          <a:p>
            <a:pPr eaLnBrk="1" hangingPunct="1"/>
            <a:r>
              <a:rPr lang="sv-SE" altLang="sv-SE" dirty="0" err="1"/>
              <a:t>Cognitive</a:t>
            </a:r>
            <a:r>
              <a:rPr lang="sv-SE" altLang="sv-SE" dirty="0"/>
              <a:t> </a:t>
            </a:r>
            <a:r>
              <a:rPr lang="sv-SE" altLang="sv-SE" dirty="0" err="1"/>
              <a:t>interviews</a:t>
            </a:r>
            <a:endParaRPr lang="sv-SE" altLang="sv-SE" dirty="0"/>
          </a:p>
          <a:p>
            <a:pPr eaLnBrk="1" hangingPunct="1"/>
            <a:r>
              <a:rPr lang="sv-SE" altLang="sv-SE" dirty="0" err="1"/>
              <a:t>Evaluation</a:t>
            </a:r>
            <a:r>
              <a:rPr lang="sv-SE" altLang="sv-SE" dirty="0"/>
              <a:t> by experts/respondents</a:t>
            </a:r>
          </a:p>
          <a:p>
            <a:pPr lvl="1" eaLnBrk="1" hangingPunct="1"/>
            <a:r>
              <a:rPr lang="sv-SE" altLang="sv-SE" dirty="0" err="1"/>
              <a:t>Content</a:t>
            </a:r>
            <a:r>
              <a:rPr lang="sv-SE" altLang="sv-SE" dirty="0"/>
              <a:t> </a:t>
            </a:r>
            <a:r>
              <a:rPr lang="sv-SE" altLang="sv-SE" dirty="0" err="1"/>
              <a:t>Validity</a:t>
            </a:r>
            <a:r>
              <a:rPr lang="sv-SE" altLang="sv-SE" dirty="0"/>
              <a:t> Index (CVI)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388934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FD84BD-8F1E-F50F-E5A4-97AD8B4D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839"/>
            <a:ext cx="10515600" cy="874395"/>
          </a:xfrm>
        </p:spPr>
        <p:txBody>
          <a:bodyPr/>
          <a:lstStyle/>
          <a:p>
            <a:r>
              <a:rPr lang="sv-SE" dirty="0" err="1"/>
              <a:t>External</a:t>
            </a:r>
            <a:r>
              <a:rPr lang="sv-SE" dirty="0"/>
              <a:t> </a:t>
            </a:r>
            <a:r>
              <a:rPr lang="sv-SE" dirty="0" err="1"/>
              <a:t>validity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1EC9BD-6619-74B1-8298-54FC1FC74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422"/>
            <a:ext cx="10515600" cy="46755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3000" dirty="0"/>
              <a:t>Associations </a:t>
            </a:r>
            <a:r>
              <a:rPr lang="sv-SE" sz="3000" dirty="0" err="1"/>
              <a:t>with</a:t>
            </a:r>
            <a:r>
              <a:rPr lang="sv-SE" sz="3000" dirty="0"/>
              <a:t> </a:t>
            </a:r>
            <a:r>
              <a:rPr lang="sv-SE" sz="3000" dirty="0" err="1"/>
              <a:t>other</a:t>
            </a:r>
            <a:r>
              <a:rPr lang="sv-SE" sz="3000" dirty="0"/>
              <a:t> </a:t>
            </a:r>
            <a:r>
              <a:rPr lang="sv-SE" sz="3000" dirty="0" err="1"/>
              <a:t>variables</a:t>
            </a:r>
            <a:r>
              <a:rPr lang="sv-SE" sz="3000" dirty="0"/>
              <a:t> or scores, </a:t>
            </a:r>
            <a:r>
              <a:rPr lang="sv-SE" sz="3000" dirty="0" err="1"/>
              <a:t>external</a:t>
            </a:r>
            <a:r>
              <a:rPr lang="sv-SE" sz="3000" dirty="0"/>
              <a:t> to the instrument </a:t>
            </a:r>
            <a:r>
              <a:rPr lang="sv-SE" sz="3000" dirty="0" err="1"/>
              <a:t>being</a:t>
            </a:r>
            <a:r>
              <a:rPr lang="sv-SE" sz="3000" dirty="0"/>
              <a:t> </a:t>
            </a:r>
            <a:r>
              <a:rPr lang="sv-SE" sz="3000" dirty="0" err="1"/>
              <a:t>tested</a:t>
            </a:r>
            <a:endParaRPr lang="sv-SE" sz="3000" dirty="0"/>
          </a:p>
          <a:p>
            <a:endParaRPr lang="sv-SE" dirty="0"/>
          </a:p>
          <a:p>
            <a:r>
              <a:rPr lang="sv-SE" dirty="0" err="1"/>
              <a:t>Criterion-related</a:t>
            </a:r>
            <a:r>
              <a:rPr lang="sv-SE" dirty="0"/>
              <a:t> </a:t>
            </a:r>
            <a:r>
              <a:rPr lang="sv-SE" dirty="0" err="1"/>
              <a:t>validity</a:t>
            </a:r>
            <a:r>
              <a:rPr lang="sv-SE" dirty="0"/>
              <a:t> </a:t>
            </a:r>
          </a:p>
          <a:p>
            <a:pPr lvl="1"/>
            <a:r>
              <a:rPr lang="sv-SE" altLang="sv-SE" dirty="0" err="1"/>
              <a:t>Concurrent</a:t>
            </a:r>
            <a:r>
              <a:rPr lang="sv-SE" altLang="sv-SE" dirty="0"/>
              <a:t> </a:t>
            </a:r>
            <a:r>
              <a:rPr lang="sv-SE" altLang="sv-SE" dirty="0" err="1"/>
              <a:t>use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another</a:t>
            </a:r>
            <a:r>
              <a:rPr lang="sv-SE" altLang="sv-SE" dirty="0"/>
              <a:t> instrument (</a:t>
            </a:r>
            <a:r>
              <a:rPr lang="ja-JP" altLang="sv-SE"/>
              <a:t>"</a:t>
            </a:r>
            <a:r>
              <a:rPr lang="sv-SE" altLang="ja-JP" dirty="0" err="1"/>
              <a:t>gold</a:t>
            </a:r>
            <a:r>
              <a:rPr lang="sv-SE" altLang="ja-JP" dirty="0"/>
              <a:t> standard</a:t>
            </a:r>
            <a:r>
              <a:rPr lang="ja-JP" altLang="sv-SE"/>
              <a:t>"</a:t>
            </a:r>
            <a:r>
              <a:rPr lang="sv-SE" altLang="ja-JP" dirty="0"/>
              <a:t>) </a:t>
            </a:r>
            <a:r>
              <a:rPr lang="sv-SE" altLang="ja-JP" dirty="0" err="1"/>
              <a:t>that</a:t>
            </a:r>
            <a:r>
              <a:rPr lang="sv-SE" altLang="ja-JP" dirty="0"/>
              <a:t> </a:t>
            </a:r>
            <a:r>
              <a:rPr lang="sv-SE" altLang="ja-JP" dirty="0" err="1"/>
              <a:t>represents</a:t>
            </a:r>
            <a:r>
              <a:rPr lang="sv-SE" altLang="ja-JP" dirty="0"/>
              <a:t> the</a:t>
            </a:r>
            <a:r>
              <a:rPr lang="sv-SE" altLang="ja-JP" i="1" dirty="0"/>
              <a:t> same </a:t>
            </a:r>
            <a:r>
              <a:rPr lang="sv-SE" altLang="ja-JP" i="1" dirty="0" err="1"/>
              <a:t>thing</a:t>
            </a:r>
            <a:endParaRPr lang="sv-SE" dirty="0"/>
          </a:p>
          <a:p>
            <a:r>
              <a:rPr lang="sv-SE" dirty="0" err="1"/>
              <a:t>Construct</a:t>
            </a:r>
            <a:r>
              <a:rPr lang="sv-SE" dirty="0"/>
              <a:t> </a:t>
            </a:r>
            <a:r>
              <a:rPr lang="sv-SE" dirty="0" err="1"/>
              <a:t>validity</a:t>
            </a:r>
            <a:endParaRPr lang="sv-SE" dirty="0"/>
          </a:p>
          <a:p>
            <a:pPr lvl="1">
              <a:lnSpc>
                <a:spcPct val="100000"/>
              </a:lnSpc>
            </a:pPr>
            <a:r>
              <a:rPr lang="sv-SE" altLang="ja-JP" dirty="0"/>
              <a:t>Do scores </a:t>
            </a:r>
            <a:r>
              <a:rPr lang="ja-JP" altLang="sv-SE"/>
              <a:t>”</a:t>
            </a:r>
            <a:r>
              <a:rPr lang="sv-SE" altLang="ja-JP" dirty="0" err="1"/>
              <a:t>behave</a:t>
            </a:r>
            <a:r>
              <a:rPr lang="ja-JP" altLang="sv-SE"/>
              <a:t>" as </a:t>
            </a:r>
            <a:r>
              <a:rPr lang="sv-SE" altLang="ja-JP" dirty="0" err="1"/>
              <a:t>expected</a:t>
            </a:r>
            <a:r>
              <a:rPr lang="sv-SE" altLang="ja-JP" dirty="0"/>
              <a:t>?</a:t>
            </a:r>
          </a:p>
          <a:p>
            <a:pPr lvl="2">
              <a:lnSpc>
                <a:spcPct val="100000"/>
              </a:lnSpc>
            </a:pPr>
            <a:r>
              <a:rPr lang="sv-SE" altLang="sv-SE" dirty="0" err="1"/>
              <a:t>Between</a:t>
            </a:r>
            <a:r>
              <a:rPr lang="sv-SE" altLang="sv-SE" dirty="0"/>
              <a:t> </a:t>
            </a:r>
            <a:r>
              <a:rPr lang="sv-SE" altLang="sv-SE" dirty="0" err="1"/>
              <a:t>groups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people</a:t>
            </a:r>
            <a:r>
              <a:rPr lang="sv-SE" altLang="sv-SE" dirty="0"/>
              <a:t> (</a:t>
            </a:r>
            <a:r>
              <a:rPr lang="sv-SE" altLang="sv-SE" dirty="0" err="1"/>
              <a:t>differences</a:t>
            </a:r>
            <a:r>
              <a:rPr lang="sv-SE" altLang="sv-SE" dirty="0"/>
              <a:t>)</a:t>
            </a:r>
          </a:p>
          <a:p>
            <a:pPr lvl="2">
              <a:lnSpc>
                <a:spcPct val="100000"/>
              </a:lnSpc>
            </a:pPr>
            <a:r>
              <a:rPr lang="sv-SE" altLang="sv-SE" dirty="0"/>
              <a:t>In relation to </a:t>
            </a:r>
            <a:r>
              <a:rPr lang="sv-SE" altLang="sv-SE" dirty="0" err="1"/>
              <a:t>other</a:t>
            </a:r>
            <a:r>
              <a:rPr lang="sv-SE" altLang="sv-SE" dirty="0"/>
              <a:t> </a:t>
            </a:r>
            <a:r>
              <a:rPr lang="sv-SE" altLang="sv-SE" dirty="0" err="1"/>
              <a:t>variables</a:t>
            </a:r>
            <a:r>
              <a:rPr lang="sv-SE" altLang="sv-SE" dirty="0"/>
              <a:t> (</a:t>
            </a:r>
            <a:r>
              <a:rPr lang="sv-SE" altLang="sv-SE" dirty="0" err="1"/>
              <a:t>correlations</a:t>
            </a:r>
            <a:r>
              <a:rPr lang="sv-SE" altLang="sv-SE" dirty="0"/>
              <a:t>)</a:t>
            </a:r>
          </a:p>
          <a:p>
            <a:pPr lvl="1">
              <a:lnSpc>
                <a:spcPct val="100000"/>
              </a:lnSpc>
            </a:pPr>
            <a:r>
              <a:rPr lang="sv-SE" altLang="sv-SE" dirty="0" err="1"/>
              <a:t>Expected</a:t>
            </a:r>
            <a:r>
              <a:rPr lang="sv-SE" altLang="sv-SE" dirty="0"/>
              <a:t> </a:t>
            </a:r>
            <a:r>
              <a:rPr lang="sv-SE" altLang="sv-SE" dirty="0" err="1"/>
              <a:t>results</a:t>
            </a:r>
            <a:r>
              <a:rPr lang="sv-SE" altLang="sv-SE" dirty="0">
                <a:sym typeface="Wingdings" pitchFamily="2" charset="2"/>
              </a:rPr>
              <a:t> support </a:t>
            </a:r>
            <a:r>
              <a:rPr lang="sv-SE" altLang="sv-SE" dirty="0" err="1">
                <a:sym typeface="Wingdings" pitchFamily="2" charset="2"/>
              </a:rPr>
              <a:t>validity</a:t>
            </a:r>
            <a:r>
              <a:rPr lang="sv-SE" altLang="sv-SE" dirty="0">
                <a:sym typeface="Wingdings" pitchFamily="2" charset="2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sv-SE" altLang="sv-SE" dirty="0" err="1"/>
              <a:t>Requires</a:t>
            </a:r>
            <a:r>
              <a:rPr lang="sv-SE" altLang="sv-SE" dirty="0"/>
              <a:t> </a:t>
            </a:r>
            <a:r>
              <a:rPr lang="sv-SE" altLang="sv-SE" i="1" dirty="0"/>
              <a:t>a priori </a:t>
            </a:r>
            <a:r>
              <a:rPr lang="sv-SE" altLang="sv-SE" dirty="0" err="1"/>
              <a:t>hypothesis</a:t>
            </a:r>
            <a:r>
              <a:rPr lang="sv-SE" altLang="sv-SE" dirty="0"/>
              <a:t>/</a:t>
            </a:r>
            <a:r>
              <a:rPr lang="sv-SE" altLang="sv-SE" dirty="0" err="1"/>
              <a:t>theory</a:t>
            </a:r>
            <a:endParaRPr lang="sv-SE" alt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1435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D24306-E02A-FB81-C798-22987DCD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err="1"/>
              <a:t>Responsiveness</a:t>
            </a:r>
            <a:r>
              <a:rPr lang="sv-SE" sz="4400" dirty="0"/>
              <a:t> and </a:t>
            </a:r>
            <a:r>
              <a:rPr lang="sv-SE" sz="4400" dirty="0" err="1"/>
              <a:t>sensitivity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04F691-5DC2-C65C-0E18-5ACCB49C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596"/>
            <a:ext cx="10515600" cy="4124739"/>
          </a:xfrm>
        </p:spPr>
        <p:txBody>
          <a:bodyPr/>
          <a:lstStyle/>
          <a:p>
            <a:r>
              <a:rPr lang="sv-SE" dirty="0" err="1"/>
              <a:t>Responsiveness</a:t>
            </a:r>
            <a:endParaRPr lang="sv-SE" dirty="0"/>
          </a:p>
          <a:p>
            <a:pPr lvl="1"/>
            <a:r>
              <a:rPr lang="sv-SE" dirty="0" err="1"/>
              <a:t>Ability</a:t>
            </a:r>
            <a:r>
              <a:rPr lang="sv-SE" dirty="0"/>
              <a:t> to </a:t>
            </a:r>
            <a:r>
              <a:rPr lang="sv-SE" dirty="0" err="1"/>
              <a:t>capture</a:t>
            </a:r>
            <a:r>
              <a:rPr lang="sv-SE" dirty="0"/>
              <a:t> </a:t>
            </a:r>
            <a:r>
              <a:rPr lang="sv-SE" dirty="0" err="1"/>
              <a:t>differences</a:t>
            </a:r>
            <a:r>
              <a:rPr lang="sv-SE" dirty="0"/>
              <a:t> over </a:t>
            </a:r>
            <a:r>
              <a:rPr lang="sv-SE" dirty="0" err="1"/>
              <a:t>time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., intervention </a:t>
            </a:r>
            <a:r>
              <a:rPr lang="sv-SE" dirty="0" err="1"/>
              <a:t>effects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Sensitivity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Ability</a:t>
            </a:r>
            <a:r>
              <a:rPr lang="sv-SE" dirty="0"/>
              <a:t> to </a:t>
            </a:r>
            <a:r>
              <a:rPr lang="sv-SE" dirty="0" err="1"/>
              <a:t>capture</a:t>
            </a:r>
            <a:r>
              <a:rPr lang="sv-SE" dirty="0"/>
              <a:t> </a:t>
            </a:r>
            <a:r>
              <a:rPr lang="sv-SE" dirty="0" err="1"/>
              <a:t>differences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groups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., </a:t>
            </a:r>
            <a:r>
              <a:rPr lang="sv-SE" dirty="0" err="1"/>
              <a:t>stages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disease</a:t>
            </a:r>
            <a:endParaRPr lang="sv-SE" dirty="0"/>
          </a:p>
          <a:p>
            <a:endParaRPr lang="sv-SE" dirty="0"/>
          </a:p>
          <a:p>
            <a:r>
              <a:rPr lang="sv-SE" dirty="0"/>
              <a:t>A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reliability</a:t>
            </a:r>
            <a:r>
              <a:rPr lang="sv-SE" dirty="0"/>
              <a:t> and </a:t>
            </a:r>
            <a:r>
              <a:rPr lang="sv-SE" dirty="0" err="1"/>
              <a:t>validity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4F7FD10-1B79-CD51-9C79-49F63D8F8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912" y="373784"/>
            <a:ext cx="3671360" cy="173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39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35CA87-8DC9-5438-C253-2BE7F340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err="1"/>
              <a:t>Interpreting</a:t>
            </a:r>
            <a:r>
              <a:rPr lang="sv-SE" sz="4400" dirty="0"/>
              <a:t> </a:t>
            </a:r>
            <a:r>
              <a:rPr lang="sv-SE" sz="4400" dirty="0" err="1"/>
              <a:t>change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A7EBCE-F666-2120-68AF-13DCB85E45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does</a:t>
            </a:r>
            <a:r>
              <a:rPr lang="sv-SE" dirty="0"/>
              <a:t> a </a:t>
            </a:r>
            <a:r>
              <a:rPr lang="sv-SE" dirty="0" err="1"/>
              <a:t>particular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in scores </a:t>
            </a:r>
            <a:r>
              <a:rPr lang="sv-SE" dirty="0" err="1"/>
              <a:t>mean</a:t>
            </a:r>
            <a:r>
              <a:rPr lang="sv-SE" dirty="0"/>
              <a:t>?</a:t>
            </a:r>
          </a:p>
          <a:p>
            <a:r>
              <a:rPr lang="sv-SE" dirty="0" err="1"/>
              <a:t>What</a:t>
            </a:r>
            <a:r>
              <a:rPr lang="sv-SE" dirty="0"/>
              <a:t> is the minimal </a:t>
            </a:r>
            <a:r>
              <a:rPr lang="sv-SE" dirty="0" err="1"/>
              <a:t>meaningful</a:t>
            </a:r>
            <a:r>
              <a:rPr lang="sv-SE" dirty="0"/>
              <a:t> </a:t>
            </a:r>
            <a:r>
              <a:rPr lang="sv-SE" dirty="0" err="1"/>
              <a:t>difference</a:t>
            </a:r>
            <a:r>
              <a:rPr lang="sv-SE" dirty="0"/>
              <a:t>?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Minimally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Difference</a:t>
            </a:r>
            <a:r>
              <a:rPr lang="sv-SE" dirty="0"/>
              <a:t> (MID)</a:t>
            </a:r>
          </a:p>
          <a:p>
            <a:pPr lvl="1"/>
            <a:r>
              <a:rPr lang="sv-SE" dirty="0"/>
              <a:t>The </a:t>
            </a:r>
            <a:r>
              <a:rPr lang="sv-SE" dirty="0" err="1"/>
              <a:t>smallest</a:t>
            </a:r>
            <a:r>
              <a:rPr lang="sv-SE" dirty="0"/>
              <a:t> </a:t>
            </a:r>
            <a:r>
              <a:rPr lang="sv-SE" dirty="0" err="1"/>
              <a:t>difference</a:t>
            </a:r>
            <a:r>
              <a:rPr lang="sv-SE" dirty="0"/>
              <a:t> in a score </a:t>
            </a:r>
            <a:r>
              <a:rPr lang="sv-SE" dirty="0" err="1"/>
              <a:t>that</a:t>
            </a:r>
            <a:r>
              <a:rPr lang="sv-SE" dirty="0"/>
              <a:t> patients/</a:t>
            </a:r>
            <a:r>
              <a:rPr lang="sv-SE" dirty="0" err="1"/>
              <a:t>clinicians</a:t>
            </a:r>
            <a:r>
              <a:rPr lang="sv-SE" dirty="0"/>
              <a:t> </a:t>
            </a:r>
            <a:r>
              <a:rPr lang="sv-SE" dirty="0" err="1"/>
              <a:t>perceive</a:t>
            </a:r>
            <a:r>
              <a:rPr lang="sv-SE" dirty="0"/>
              <a:t> to be </a:t>
            </a:r>
            <a:r>
              <a:rPr lang="sv-SE" dirty="0" err="1"/>
              <a:t>beneficial</a:t>
            </a:r>
            <a:r>
              <a:rPr lang="sv-SE" dirty="0"/>
              <a:t>/</a:t>
            </a:r>
            <a:r>
              <a:rPr lang="sv-SE" dirty="0" err="1"/>
              <a:t>meaningful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Approaches</a:t>
            </a:r>
            <a:r>
              <a:rPr lang="sv-SE" dirty="0"/>
              <a:t> to </a:t>
            </a:r>
            <a:r>
              <a:rPr lang="sv-SE" dirty="0" err="1"/>
              <a:t>estimate</a:t>
            </a:r>
            <a:r>
              <a:rPr lang="sv-SE" dirty="0"/>
              <a:t> MID</a:t>
            </a:r>
          </a:p>
          <a:p>
            <a:pPr lvl="1"/>
            <a:r>
              <a:rPr lang="sv-SE" dirty="0" err="1"/>
              <a:t>Anchor</a:t>
            </a:r>
            <a:r>
              <a:rPr lang="sv-SE" dirty="0"/>
              <a:t> </a:t>
            </a:r>
            <a:r>
              <a:rPr lang="sv-SE" dirty="0" err="1"/>
              <a:t>based</a:t>
            </a:r>
            <a:endParaRPr lang="sv-SE" dirty="0"/>
          </a:p>
          <a:p>
            <a:pPr lvl="1"/>
            <a:r>
              <a:rPr lang="sv-SE" dirty="0"/>
              <a:t>Distribution </a:t>
            </a:r>
            <a:r>
              <a:rPr lang="sv-SE" dirty="0" err="1"/>
              <a:t>based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A6E196C-3F5D-50A5-C32A-2265979481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err="1"/>
              <a:t>Anchor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MID-</a:t>
            </a:r>
            <a:r>
              <a:rPr lang="sv-SE" dirty="0" err="1"/>
              <a:t>estimations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.,</a:t>
            </a:r>
          </a:p>
          <a:p>
            <a:pPr lvl="1"/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experienced</a:t>
            </a:r>
            <a:r>
              <a:rPr lang="sv-SE" dirty="0"/>
              <a:t> a </a:t>
            </a:r>
            <a:r>
              <a:rPr lang="sv-SE" dirty="0" err="1"/>
              <a:t>change</a:t>
            </a:r>
            <a:r>
              <a:rPr lang="sv-SE" dirty="0"/>
              <a:t>?</a:t>
            </a:r>
          </a:p>
          <a:p>
            <a:pPr lvl="1"/>
            <a:r>
              <a:rPr lang="sv-SE" dirty="0"/>
              <a:t>If so,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large</a:t>
            </a:r>
            <a:r>
              <a:rPr lang="sv-SE" dirty="0"/>
              <a:t> is the </a:t>
            </a:r>
            <a:r>
              <a:rPr lang="sv-SE" dirty="0" err="1"/>
              <a:t>change</a:t>
            </a:r>
            <a:r>
              <a:rPr lang="sv-SE" dirty="0"/>
              <a:t>? (small – moderate – </a:t>
            </a:r>
            <a:r>
              <a:rPr lang="sv-SE" dirty="0" err="1"/>
              <a:t>large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Mean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from </a:t>
            </a:r>
            <a:r>
              <a:rPr lang="sv-SE" dirty="0" err="1"/>
              <a:t>baseline</a:t>
            </a:r>
            <a:r>
              <a:rPr lang="sv-SE" dirty="0"/>
              <a:t> for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”small” </a:t>
            </a:r>
            <a:r>
              <a:rPr lang="sv-SE" dirty="0" err="1"/>
              <a:t>changes</a:t>
            </a:r>
            <a:r>
              <a:rPr lang="sv-SE" dirty="0"/>
              <a:t> = </a:t>
            </a:r>
            <a:r>
              <a:rPr lang="sv-SE" dirty="0" err="1"/>
              <a:t>Estimated</a:t>
            </a:r>
            <a:r>
              <a:rPr lang="sv-SE" dirty="0"/>
              <a:t> MID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Distribution </a:t>
            </a:r>
            <a:r>
              <a:rPr lang="sv-SE" dirty="0" err="1"/>
              <a:t>based</a:t>
            </a:r>
            <a:r>
              <a:rPr lang="sv-SE" dirty="0"/>
              <a:t> MID-</a:t>
            </a:r>
            <a:r>
              <a:rPr lang="sv-SE" dirty="0" err="1"/>
              <a:t>estimations</a:t>
            </a:r>
            <a:r>
              <a:rPr lang="sv-SE" dirty="0"/>
              <a:t>: </a:t>
            </a:r>
            <a:r>
              <a:rPr lang="sv-SE" dirty="0" err="1"/>
              <a:t>change</a:t>
            </a:r>
            <a:r>
              <a:rPr lang="sv-SE" dirty="0"/>
              <a:t> scores </a:t>
            </a:r>
            <a:r>
              <a:rPr lang="sv-SE" dirty="0" err="1"/>
              <a:t>corresponding</a:t>
            </a:r>
            <a:r>
              <a:rPr lang="sv-SE" dirty="0"/>
              <a:t> to, </a:t>
            </a:r>
            <a:r>
              <a:rPr lang="sv-SE" dirty="0" err="1"/>
              <a:t>e.g</a:t>
            </a:r>
            <a:r>
              <a:rPr lang="sv-SE" dirty="0"/>
              <a:t>.,</a:t>
            </a:r>
          </a:p>
          <a:p>
            <a:pPr lvl="1"/>
            <a:r>
              <a:rPr lang="sv-SE" dirty="0"/>
              <a:t>A ”small” to ”moderate” </a:t>
            </a:r>
            <a:r>
              <a:rPr lang="sv-SE" dirty="0" err="1"/>
              <a:t>effect</a:t>
            </a:r>
            <a:r>
              <a:rPr lang="sv-SE" dirty="0"/>
              <a:t> </a:t>
            </a:r>
            <a:r>
              <a:rPr lang="sv-SE" dirty="0" err="1"/>
              <a:t>size</a:t>
            </a:r>
            <a:r>
              <a:rPr lang="sv-SE" dirty="0"/>
              <a:t> (i.e., 0.2-0.5)</a:t>
            </a:r>
          </a:p>
          <a:p>
            <a:pPr lvl="1"/>
            <a:r>
              <a:rPr lang="sv-SE" dirty="0" err="1"/>
              <a:t>Half</a:t>
            </a:r>
            <a:r>
              <a:rPr lang="sv-SE" dirty="0"/>
              <a:t> a standard deviation</a:t>
            </a:r>
          </a:p>
          <a:p>
            <a:pPr lvl="1"/>
            <a:r>
              <a:rPr lang="sv-SE" dirty="0" err="1"/>
              <a:t>One</a:t>
            </a:r>
            <a:r>
              <a:rPr lang="sv-SE" dirty="0"/>
              <a:t> Standard </a:t>
            </a:r>
            <a:r>
              <a:rPr lang="sv-SE" dirty="0" err="1"/>
              <a:t>Error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Measurement</a:t>
            </a:r>
            <a:r>
              <a:rPr lang="sv-SE" dirty="0"/>
              <a:t> (SEM)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6922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2C11CDA-406B-2FD3-8C3D-25400EDED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523" y="1095128"/>
            <a:ext cx="8130509" cy="479808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1C7B4EFE-3BF9-725B-A6FA-4C68661E792F}"/>
              </a:ext>
            </a:extLst>
          </p:cNvPr>
          <p:cNvSpPr txBox="1">
            <a:spLocks/>
          </p:cNvSpPr>
          <p:nvPr/>
        </p:nvSpPr>
        <p:spPr>
          <a:xfrm>
            <a:off x="1143000" y="-459432"/>
            <a:ext cx="9906000" cy="6614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sv-SE" sz="2800" kern="0" dirty="0"/>
          </a:p>
        </p:txBody>
      </p:sp>
      <p:sp>
        <p:nvSpPr>
          <p:cNvPr id="11" name="textruta 3">
            <a:extLst>
              <a:ext uri="{FF2B5EF4-FFF2-40B4-BE49-F238E27FC236}">
                <a16:creationId xmlns:a16="http://schemas.microsoft.com/office/drawing/2014/main" id="{9E42A2C5-6CD2-A6A1-483A-45CAF5F1C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761" y="1967753"/>
            <a:ext cx="1507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 err="1">
                <a:solidFill>
                  <a:srgbClr val="FF0000"/>
                </a:solidFill>
              </a:rPr>
              <a:t>Ordinal</a:t>
            </a:r>
            <a:r>
              <a:rPr lang="sv-SE" altLang="sv-SE" sz="1600" dirty="0">
                <a:solidFill>
                  <a:srgbClr val="FF0000"/>
                </a:solidFill>
              </a:rPr>
              <a:t> scores</a:t>
            </a:r>
          </a:p>
        </p:txBody>
      </p:sp>
      <p:sp>
        <p:nvSpPr>
          <p:cNvPr id="13" name="Ned 12">
            <a:extLst>
              <a:ext uri="{FF2B5EF4-FFF2-40B4-BE49-F238E27FC236}">
                <a16:creationId xmlns:a16="http://schemas.microsoft.com/office/drawing/2014/main" id="{A7ADCE8B-6581-DB07-ED31-7238FBB16045}"/>
              </a:ext>
            </a:extLst>
          </p:cNvPr>
          <p:cNvSpPr/>
          <p:nvPr/>
        </p:nvSpPr>
        <p:spPr>
          <a:xfrm>
            <a:off x="9383041" y="2838782"/>
            <a:ext cx="398585" cy="118842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46"/>
          </a:p>
        </p:txBody>
      </p:sp>
      <p:pic>
        <p:nvPicPr>
          <p:cNvPr id="174" name="Bildobjekt 173">
            <a:extLst>
              <a:ext uri="{FF2B5EF4-FFF2-40B4-BE49-F238E27FC236}">
                <a16:creationId xmlns:a16="http://schemas.microsoft.com/office/drawing/2014/main" id="{94E9A625-43A1-0F41-C0C5-6F01A9C7D1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792"/>
          <a:stretch/>
        </p:blipFill>
        <p:spPr>
          <a:xfrm>
            <a:off x="7588897" y="2306307"/>
            <a:ext cx="3807957" cy="42599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ruta 4">
            <a:extLst>
              <a:ext uri="{FF2B5EF4-FFF2-40B4-BE49-F238E27FC236}">
                <a16:creationId xmlns:a16="http://schemas.microsoft.com/office/drawing/2014/main" id="{FA8D853E-C55D-7885-4846-0B7C9E052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251" y="4002894"/>
            <a:ext cx="17123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 err="1">
                <a:solidFill>
                  <a:srgbClr val="FF0000"/>
                </a:solidFill>
              </a:rPr>
              <a:t>Linear</a:t>
            </a:r>
            <a:r>
              <a:rPr lang="sv-SE" altLang="sv-SE" sz="1600" dirty="0">
                <a:solidFill>
                  <a:srgbClr val="FF0000"/>
                </a:solidFill>
              </a:rPr>
              <a:t> </a:t>
            </a:r>
            <a:r>
              <a:rPr lang="sv-SE" altLang="sv-SE" sz="1600" dirty="0" err="1">
                <a:solidFill>
                  <a:srgbClr val="FF0000"/>
                </a:solidFill>
              </a:rPr>
              <a:t>measures</a:t>
            </a:r>
            <a:endParaRPr lang="sv-SE" altLang="sv-SE" sz="1600" dirty="0">
              <a:solidFill>
                <a:srgbClr val="FF0000"/>
              </a:solidFill>
            </a:endParaRPr>
          </a:p>
        </p:txBody>
      </p:sp>
      <p:pic>
        <p:nvPicPr>
          <p:cNvPr id="175" name="Bildobjekt 174">
            <a:extLst>
              <a:ext uri="{FF2B5EF4-FFF2-40B4-BE49-F238E27FC236}">
                <a16:creationId xmlns:a16="http://schemas.microsoft.com/office/drawing/2014/main" id="{3F19C679-65E2-40A9-2B3C-2693FC86F5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165"/>
          <a:stretch/>
        </p:blipFill>
        <p:spPr>
          <a:xfrm>
            <a:off x="7573464" y="4378770"/>
            <a:ext cx="3917276" cy="4259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6E83680-2BAC-42D0-F25E-C6B183B4B04C}"/>
              </a:ext>
            </a:extLst>
          </p:cNvPr>
          <p:cNvSpPr txBox="1"/>
          <p:nvPr/>
        </p:nvSpPr>
        <p:spPr>
          <a:xfrm>
            <a:off x="1998571" y="405987"/>
            <a:ext cx="514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kern="0" dirty="0" err="1"/>
              <a:t>Ordinal</a:t>
            </a:r>
            <a:r>
              <a:rPr lang="sv-SE" sz="2800" kern="0" dirty="0"/>
              <a:t> scores vs. </a:t>
            </a:r>
            <a:r>
              <a:rPr lang="sv-SE" sz="2800" kern="0" dirty="0" err="1"/>
              <a:t>linear</a:t>
            </a:r>
            <a:r>
              <a:rPr lang="sv-SE" sz="2800" kern="0" dirty="0"/>
              <a:t> </a:t>
            </a:r>
            <a:r>
              <a:rPr lang="sv-SE" sz="2800" kern="0" dirty="0" err="1"/>
              <a:t>measures</a:t>
            </a:r>
            <a:endParaRPr lang="sv-SE" sz="2800" kern="0" dirty="0"/>
          </a:p>
        </p:txBody>
      </p:sp>
    </p:spTree>
    <p:extLst>
      <p:ext uri="{BB962C8B-B14F-4D97-AF65-F5344CB8AC3E}">
        <p14:creationId xmlns:p14="http://schemas.microsoft.com/office/powerpoint/2010/main" val="7847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F6115A-B50C-468D-F7F2-27E5DCB3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586089"/>
          </a:xfrm>
        </p:spPr>
        <p:txBody>
          <a:bodyPr>
            <a:normAutofit lnSpcReduction="10000"/>
          </a:bodyPr>
          <a:lstStyle/>
          <a:p>
            <a:r>
              <a:rPr lang="sv-SE" sz="3200" dirty="0" err="1"/>
              <a:t>Developed</a:t>
            </a:r>
            <a:r>
              <a:rPr lang="sv-SE" sz="3200" dirty="0"/>
              <a:t> by </a:t>
            </a:r>
            <a:r>
              <a:rPr lang="sv-SE" sz="3200" dirty="0" err="1"/>
              <a:t>Danish</a:t>
            </a:r>
            <a:r>
              <a:rPr lang="sv-SE" sz="3200" dirty="0"/>
              <a:t> </a:t>
            </a:r>
            <a:r>
              <a:rPr lang="sv-SE" sz="3200" dirty="0" err="1"/>
              <a:t>mathematician</a:t>
            </a:r>
            <a:r>
              <a:rPr lang="sv-SE" sz="3200" dirty="0"/>
              <a:t> Georg </a:t>
            </a:r>
            <a:r>
              <a:rPr lang="sv-SE" sz="3200" dirty="0" err="1"/>
              <a:t>Rasch</a:t>
            </a:r>
            <a:r>
              <a:rPr lang="sv-SE" sz="3200" dirty="0"/>
              <a:t> (1960)</a:t>
            </a:r>
          </a:p>
          <a:p>
            <a:endParaRPr lang="sv-SE" sz="3200" dirty="0"/>
          </a:p>
          <a:p>
            <a:r>
              <a:rPr lang="sv-SE" sz="3200" dirty="0"/>
              <a:t>Basic </a:t>
            </a:r>
            <a:r>
              <a:rPr lang="sv-SE" sz="3200" dirty="0" err="1"/>
              <a:t>logic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the </a:t>
            </a:r>
            <a:r>
              <a:rPr lang="sv-SE" sz="3200" dirty="0" err="1"/>
              <a:t>model</a:t>
            </a:r>
            <a:r>
              <a:rPr lang="sv-SE" sz="3200" dirty="0"/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562FD6-08CF-BC7E-0B48-48EA0F585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25413"/>
            <a:ext cx="7772400" cy="1143000"/>
          </a:xfrm>
        </p:spPr>
        <p:txBody>
          <a:bodyPr/>
          <a:lstStyle/>
          <a:p>
            <a:pPr algn="ctr" eaLnBrk="1" hangingPunct="1"/>
            <a:r>
              <a:rPr lang="sv-SE" altLang="sv-SE" dirty="0"/>
              <a:t>The </a:t>
            </a:r>
            <a:r>
              <a:rPr lang="sv-SE" altLang="sv-SE" dirty="0" err="1"/>
              <a:t>Rasch</a:t>
            </a:r>
            <a:r>
              <a:rPr lang="sv-SE" altLang="sv-SE" dirty="0"/>
              <a:t> </a:t>
            </a:r>
            <a:r>
              <a:rPr lang="sv-SE" altLang="sv-SE" dirty="0" err="1"/>
              <a:t>Measurement</a:t>
            </a:r>
            <a:r>
              <a:rPr lang="sv-SE" altLang="sv-SE" dirty="0"/>
              <a:t> </a:t>
            </a:r>
            <a:r>
              <a:rPr lang="sv-SE" altLang="sv-SE" dirty="0" err="1"/>
              <a:t>Theory</a:t>
            </a:r>
            <a:endParaRPr lang="sv-SE" altLang="sv-S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B2B4A58-1173-022D-A381-64E4142F6D4F}"/>
              </a:ext>
            </a:extLst>
          </p:cNvPr>
          <p:cNvSpPr txBox="1">
            <a:spLocks noChangeArrowheads="1"/>
          </p:cNvSpPr>
          <p:nvPr/>
        </p:nvSpPr>
        <p:spPr>
          <a:xfrm>
            <a:off x="2074333" y="3140998"/>
            <a:ext cx="7772400" cy="324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ja-JP" altLang="sv-SE"/>
              <a:t>”</a:t>
            </a:r>
            <a:r>
              <a:rPr lang="sv-SE" altLang="sv-SE" dirty="0"/>
              <a:t>A person </a:t>
            </a:r>
            <a:r>
              <a:rPr lang="sv-SE" altLang="sv-SE" dirty="0" err="1"/>
              <a:t>having</a:t>
            </a:r>
            <a:r>
              <a:rPr lang="sv-SE" altLang="sv-SE" dirty="0"/>
              <a:t> a </a:t>
            </a:r>
            <a:r>
              <a:rPr lang="sv-SE" altLang="sv-SE" dirty="0" err="1"/>
              <a:t>greater</a:t>
            </a:r>
            <a:r>
              <a:rPr lang="sv-SE" altLang="sv-SE" dirty="0"/>
              <a:t> </a:t>
            </a:r>
            <a:r>
              <a:rPr lang="sv-SE" altLang="sv-SE" dirty="0" err="1"/>
              <a:t>ability</a:t>
            </a:r>
            <a:r>
              <a:rPr lang="sv-SE" altLang="sv-SE" dirty="0"/>
              <a:t> </a:t>
            </a:r>
            <a:r>
              <a:rPr lang="sv-SE" altLang="sv-SE" dirty="0" err="1"/>
              <a:t>than</a:t>
            </a:r>
            <a:r>
              <a:rPr lang="sv-SE" altLang="sv-SE" dirty="0"/>
              <a:t> </a:t>
            </a:r>
            <a:r>
              <a:rPr lang="sv-SE" altLang="sv-SE" dirty="0" err="1"/>
              <a:t>another</a:t>
            </a:r>
            <a:r>
              <a:rPr lang="sv-SE" altLang="sv-SE" dirty="0"/>
              <a:t> </a:t>
            </a:r>
            <a:r>
              <a:rPr lang="sv-SE" altLang="sv-SE" dirty="0" err="1"/>
              <a:t>should</a:t>
            </a:r>
            <a:r>
              <a:rPr lang="sv-SE" altLang="sv-SE" dirty="0"/>
              <a:t> </a:t>
            </a:r>
            <a:r>
              <a:rPr lang="sv-SE" altLang="sv-SE" dirty="0" err="1"/>
              <a:t>have</a:t>
            </a:r>
            <a:r>
              <a:rPr lang="sv-SE" altLang="sv-SE" dirty="0"/>
              <a:t> the </a:t>
            </a:r>
            <a:r>
              <a:rPr lang="sv-SE" altLang="sv-SE" dirty="0" err="1"/>
              <a:t>greater</a:t>
            </a:r>
            <a:r>
              <a:rPr lang="sv-SE" altLang="sv-SE" dirty="0"/>
              <a:t> </a:t>
            </a:r>
            <a:r>
              <a:rPr lang="sv-SE" altLang="sv-SE" dirty="0" err="1"/>
              <a:t>probability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solving</a:t>
            </a:r>
            <a:r>
              <a:rPr lang="sv-SE" altLang="sv-SE" dirty="0"/>
              <a:t> </a:t>
            </a:r>
            <a:r>
              <a:rPr lang="sv-SE" altLang="sv-SE" i="1" dirty="0" err="1"/>
              <a:t>any</a:t>
            </a:r>
            <a:r>
              <a:rPr lang="sv-SE" altLang="sv-SE" dirty="0"/>
              <a:t> item </a:t>
            </a:r>
            <a:r>
              <a:rPr lang="sv-SE" altLang="sv-SE" dirty="0" err="1"/>
              <a:t>of</a:t>
            </a:r>
            <a:r>
              <a:rPr lang="sv-SE" altLang="sv-SE" dirty="0"/>
              <a:t> the </a:t>
            </a:r>
            <a:r>
              <a:rPr lang="sv-SE" altLang="sv-SE" dirty="0" err="1"/>
              <a:t>type</a:t>
            </a:r>
            <a:r>
              <a:rPr lang="sv-SE" altLang="sv-SE" dirty="0"/>
              <a:t> in </a:t>
            </a:r>
            <a:r>
              <a:rPr lang="sv-SE" altLang="sv-SE" dirty="0" err="1"/>
              <a:t>question</a:t>
            </a:r>
            <a:r>
              <a:rPr lang="sv-SE" altLang="sv-SE" dirty="0"/>
              <a:t>, and </a:t>
            </a:r>
            <a:r>
              <a:rPr lang="sv-SE" altLang="sv-SE" dirty="0" err="1"/>
              <a:t>similarly</a:t>
            </a:r>
            <a:r>
              <a:rPr lang="sv-SE" altLang="sv-SE" dirty="0"/>
              <a:t>, </a:t>
            </a:r>
            <a:r>
              <a:rPr lang="sv-SE" altLang="sv-SE" dirty="0" err="1"/>
              <a:t>one</a:t>
            </a:r>
            <a:r>
              <a:rPr lang="sv-SE" altLang="sv-SE" dirty="0"/>
              <a:t> item </a:t>
            </a:r>
            <a:r>
              <a:rPr lang="sv-SE" altLang="sv-SE" dirty="0" err="1"/>
              <a:t>being</a:t>
            </a:r>
            <a:r>
              <a:rPr lang="sv-SE" altLang="sv-SE" dirty="0"/>
              <a:t> </a:t>
            </a:r>
            <a:r>
              <a:rPr lang="sv-SE" altLang="sv-SE" dirty="0" err="1"/>
              <a:t>more</a:t>
            </a:r>
            <a:r>
              <a:rPr lang="sv-SE" altLang="sv-SE" dirty="0"/>
              <a:t> </a:t>
            </a:r>
            <a:r>
              <a:rPr lang="sv-SE" altLang="sv-SE" dirty="0" err="1"/>
              <a:t>difficult</a:t>
            </a:r>
            <a:r>
              <a:rPr lang="sv-SE" altLang="sv-SE" dirty="0"/>
              <a:t> </a:t>
            </a:r>
            <a:r>
              <a:rPr lang="sv-SE" altLang="sv-SE" dirty="0" err="1"/>
              <a:t>than</a:t>
            </a:r>
            <a:r>
              <a:rPr lang="sv-SE" altLang="sv-SE" dirty="0"/>
              <a:t> </a:t>
            </a:r>
            <a:r>
              <a:rPr lang="sv-SE" altLang="sv-SE" dirty="0" err="1"/>
              <a:t>another</a:t>
            </a:r>
            <a:r>
              <a:rPr lang="sv-SE" altLang="sv-SE" dirty="0"/>
              <a:t> </a:t>
            </a:r>
            <a:r>
              <a:rPr lang="sv-SE" altLang="sv-SE" dirty="0" err="1"/>
              <a:t>one</a:t>
            </a:r>
            <a:r>
              <a:rPr lang="sv-SE" altLang="sv-SE" dirty="0"/>
              <a:t> </a:t>
            </a:r>
            <a:r>
              <a:rPr lang="sv-SE" altLang="sv-SE" dirty="0" err="1"/>
              <a:t>means</a:t>
            </a:r>
            <a:r>
              <a:rPr lang="sv-SE" altLang="sv-SE" dirty="0"/>
              <a:t> </a:t>
            </a:r>
            <a:r>
              <a:rPr lang="sv-SE" altLang="sv-SE" dirty="0" err="1"/>
              <a:t>that</a:t>
            </a:r>
            <a:r>
              <a:rPr lang="sv-SE" altLang="sv-SE" dirty="0"/>
              <a:t> for </a:t>
            </a:r>
            <a:r>
              <a:rPr lang="sv-SE" altLang="sv-SE" i="1" dirty="0" err="1"/>
              <a:t>any</a:t>
            </a:r>
            <a:r>
              <a:rPr lang="sv-SE" altLang="sv-SE" dirty="0"/>
              <a:t> person the </a:t>
            </a:r>
            <a:r>
              <a:rPr lang="sv-SE" altLang="sv-SE" dirty="0" err="1"/>
              <a:t>probability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solving</a:t>
            </a:r>
            <a:r>
              <a:rPr lang="sv-SE" altLang="sv-SE" dirty="0"/>
              <a:t> the second item </a:t>
            </a:r>
            <a:r>
              <a:rPr lang="sv-SE" altLang="sv-SE" dirty="0" err="1"/>
              <a:t>correctly</a:t>
            </a:r>
            <a:r>
              <a:rPr lang="sv-SE" altLang="sv-SE" dirty="0"/>
              <a:t> is the </a:t>
            </a:r>
            <a:r>
              <a:rPr lang="sv-SE" altLang="sv-SE" dirty="0" err="1"/>
              <a:t>greater</a:t>
            </a:r>
            <a:r>
              <a:rPr lang="sv-SE" altLang="sv-SE" dirty="0"/>
              <a:t> </a:t>
            </a:r>
            <a:r>
              <a:rPr lang="sv-SE" altLang="sv-SE" dirty="0" err="1"/>
              <a:t>one</a:t>
            </a:r>
            <a:r>
              <a:rPr lang="ja-JP" altLang="sv-SE"/>
              <a:t>”</a:t>
            </a:r>
            <a:endParaRPr lang="sv-SE" altLang="sv-SE" dirty="0"/>
          </a:p>
          <a:p>
            <a:pPr>
              <a:buFontTx/>
              <a:buNone/>
            </a:pPr>
            <a:endParaRPr lang="sv-SE" altLang="sv-SE" dirty="0"/>
          </a:p>
          <a:p>
            <a:pPr algn="r">
              <a:buFontTx/>
              <a:buNone/>
            </a:pPr>
            <a:endParaRPr lang="sv-SE" altLang="sv-SE" sz="2000" dirty="0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01691B79-3909-4B07-62DC-FC47B1562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034" y="5668305"/>
            <a:ext cx="5711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200" dirty="0"/>
              <a:t>Rasch G. </a:t>
            </a:r>
            <a:r>
              <a:rPr lang="en-US" altLang="sv-SE" sz="1200" i="1" dirty="0"/>
              <a:t>Probabilistic models for some intelligence and attainment tests</a:t>
            </a:r>
            <a:r>
              <a:rPr lang="en-US" altLang="sv-SE" sz="1200" dirty="0"/>
              <a:t>. (p. 117)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200" dirty="0"/>
              <a:t>Danish Institute for Educational Research, Copenhagen, Denmark, 1960.</a:t>
            </a:r>
            <a:r>
              <a:rPr lang="sv-SE" altLang="sv-SE" sz="1200" dirty="0"/>
              <a:t> </a:t>
            </a:r>
          </a:p>
        </p:txBody>
      </p:sp>
      <p:graphicFrame>
        <p:nvGraphicFramePr>
          <p:cNvPr id="8" name="Object 56">
            <a:extLst>
              <a:ext uri="{FF2B5EF4-FFF2-40B4-BE49-F238E27FC236}">
                <a16:creationId xmlns:a16="http://schemas.microsoft.com/office/drawing/2014/main" id="{E9556FEB-6F3D-9B17-62D0-FC0C23CF52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49025" y="0"/>
          <a:ext cx="9429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2" imgW="2374900" imgH="3429000" progId="MSPhotoEd.3">
                  <p:embed/>
                </p:oleObj>
              </mc:Choice>
              <mc:Fallback>
                <p:oleObj name="Photo Editor-foto" r:id="rId2" imgW="2374900" imgH="3429000" progId="MSPhotoEd.3">
                  <p:embed/>
                  <p:pic>
                    <p:nvPicPr>
                      <p:cNvPr id="74754" name="Object 56">
                        <a:extLst>
                          <a:ext uri="{FF2B5EF4-FFF2-40B4-BE49-F238E27FC236}">
                            <a16:creationId xmlns:a16="http://schemas.microsoft.com/office/drawing/2014/main" id="{046ED6FC-20FD-2B45-A261-8A07CDD5AB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792" b="9583"/>
                      <a:stretch>
                        <a:fillRect/>
                      </a:stretch>
                    </p:blipFill>
                    <p:spPr bwMode="auto">
                      <a:xfrm>
                        <a:off x="11249025" y="0"/>
                        <a:ext cx="9429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646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2E71DA1A-3E15-264F-903D-635A2AA15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25413"/>
            <a:ext cx="7772400" cy="1143000"/>
          </a:xfrm>
        </p:spPr>
        <p:txBody>
          <a:bodyPr/>
          <a:lstStyle/>
          <a:p>
            <a:pPr algn="ctr" eaLnBrk="1" hangingPunct="1"/>
            <a:r>
              <a:rPr lang="sv-SE" altLang="sv-SE" dirty="0"/>
              <a:t>The </a:t>
            </a:r>
            <a:r>
              <a:rPr lang="sv-SE" altLang="sv-SE" dirty="0" err="1"/>
              <a:t>Rasch</a:t>
            </a:r>
            <a:r>
              <a:rPr lang="sv-SE" altLang="sv-SE" dirty="0"/>
              <a:t> </a:t>
            </a:r>
            <a:r>
              <a:rPr lang="sv-SE" altLang="sv-SE" dirty="0" err="1"/>
              <a:t>Measurement</a:t>
            </a:r>
            <a:r>
              <a:rPr lang="sv-SE" altLang="sv-SE" dirty="0"/>
              <a:t> </a:t>
            </a:r>
            <a:r>
              <a:rPr lang="sv-SE" altLang="sv-SE" dirty="0" err="1"/>
              <a:t>Theory</a:t>
            </a:r>
            <a:endParaRPr lang="sv-SE" altLang="sv-SE" dirty="0"/>
          </a:p>
        </p:txBody>
      </p:sp>
      <p:graphicFrame>
        <p:nvGraphicFramePr>
          <p:cNvPr id="74754" name="Object 56">
            <a:extLst>
              <a:ext uri="{FF2B5EF4-FFF2-40B4-BE49-F238E27FC236}">
                <a16:creationId xmlns:a16="http://schemas.microsoft.com/office/drawing/2014/main" id="{046ED6FC-20FD-2B45-A261-8A07CDD5AB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49025" y="0"/>
          <a:ext cx="9429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3" imgW="2374900" imgH="3429000" progId="MSPhotoEd.3">
                  <p:embed/>
                </p:oleObj>
              </mc:Choice>
              <mc:Fallback>
                <p:oleObj name="Photo Editor-foto" r:id="rId3" imgW="2374900" imgH="3429000" progId="MSPhotoEd.3">
                  <p:embed/>
                  <p:pic>
                    <p:nvPicPr>
                      <p:cNvPr id="74754" name="Object 56">
                        <a:extLst>
                          <a:ext uri="{FF2B5EF4-FFF2-40B4-BE49-F238E27FC236}">
                            <a16:creationId xmlns:a16="http://schemas.microsoft.com/office/drawing/2014/main" id="{046ED6FC-20FD-2B45-A261-8A07CDD5AB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792" b="9583"/>
                      <a:stretch>
                        <a:fillRect/>
                      </a:stretch>
                    </p:blipFill>
                    <p:spPr bwMode="auto">
                      <a:xfrm>
                        <a:off x="11249025" y="0"/>
                        <a:ext cx="9429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B0DCA292-433A-483D-D6E4-A958064AD4C4}"/>
              </a:ext>
            </a:extLst>
          </p:cNvPr>
          <p:cNvSpPr txBox="1"/>
          <p:nvPr/>
        </p:nvSpPr>
        <p:spPr>
          <a:xfrm>
            <a:off x="2456715" y="1640816"/>
            <a:ext cx="7667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Not </a:t>
            </a:r>
            <a:r>
              <a:rPr lang="sv-SE" sz="2400" dirty="0" err="1"/>
              <a:t>correlational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/>
              <a:t>Probabilistic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/>
              <a:t>Based</a:t>
            </a:r>
            <a:r>
              <a:rPr lang="sv-SE" sz="2400" dirty="0"/>
              <a:t> on </a:t>
            </a:r>
            <a:r>
              <a:rPr lang="sv-SE" sz="2400" dirty="0" err="1"/>
              <a:t>measurement</a:t>
            </a:r>
            <a:r>
              <a:rPr lang="sv-SE" sz="2400" dirty="0"/>
              <a:t> </a:t>
            </a:r>
            <a:r>
              <a:rPr lang="sv-SE" sz="2400" dirty="0" err="1"/>
              <a:t>principles</a:t>
            </a:r>
            <a:r>
              <a:rPr lang="sv-SE" sz="2400" dirty="0"/>
              <a:t> in the </a:t>
            </a:r>
            <a:r>
              <a:rPr lang="sv-SE" sz="2400" dirty="0" err="1"/>
              <a:t>physical</a:t>
            </a:r>
            <a:r>
              <a:rPr lang="sv-SE" sz="2400" dirty="0"/>
              <a:t> </a:t>
            </a:r>
            <a:r>
              <a:rPr lang="sv-SE" sz="2400" dirty="0" err="1"/>
              <a:t>sciences</a:t>
            </a:r>
            <a:endParaRPr lang="sv-SE" sz="2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C4C80A8-EE63-8DBC-BA6C-3A7F2DA22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213548"/>
            <a:ext cx="7772400" cy="28216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279ADFA2-7FA0-4303-3386-89368A21D6A6}"/>
              </a:ext>
            </a:extLst>
          </p:cNvPr>
          <p:cNvSpPr txBox="1"/>
          <p:nvPr/>
        </p:nvSpPr>
        <p:spPr>
          <a:xfrm>
            <a:off x="6972503" y="4734129"/>
            <a:ext cx="280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rgbClr val="FF0000"/>
                </a:solidFill>
              </a:rPr>
              <a:t>Data </a:t>
            </a:r>
            <a:r>
              <a:rPr lang="sv-SE" sz="2400" dirty="0" err="1">
                <a:solidFill>
                  <a:srgbClr val="FF0000"/>
                </a:solidFill>
              </a:rPr>
              <a:t>requirements</a:t>
            </a:r>
            <a:r>
              <a:rPr lang="sv-SE" sz="2400" dirty="0">
                <a:solidFill>
                  <a:srgbClr val="FF0000"/>
                </a:solidFill>
              </a:rPr>
              <a:t> for </a:t>
            </a:r>
            <a:r>
              <a:rPr lang="sv-SE" sz="2400" dirty="0" err="1">
                <a:solidFill>
                  <a:srgbClr val="FF0000"/>
                </a:solidFill>
              </a:rPr>
              <a:t>measurement</a:t>
            </a:r>
            <a:endParaRPr lang="sv-SE" sz="2400" dirty="0">
              <a:solidFill>
                <a:srgbClr val="FF000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36EFC63-A183-E9FD-DD69-367E0B4A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329"/>
            <a:ext cx="6702481" cy="493643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D3576DB-6453-3EE9-FE39-84219C4E6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436" y="557396"/>
            <a:ext cx="4620848" cy="3462345"/>
          </a:xfrm>
          <a:prstGeom prst="rect">
            <a:avLst/>
          </a:prstGeom>
        </p:spPr>
      </p:pic>
      <p:sp>
        <p:nvSpPr>
          <p:cNvPr id="7" name="Freeform 16">
            <a:extLst>
              <a:ext uri="{FF2B5EF4-FFF2-40B4-BE49-F238E27FC236}">
                <a16:creationId xmlns:a16="http://schemas.microsoft.com/office/drawing/2014/main" id="{5A2CEF61-2634-E60C-37AE-8C379151518C}"/>
              </a:ext>
            </a:extLst>
          </p:cNvPr>
          <p:cNvSpPr>
            <a:spLocks/>
          </p:cNvSpPr>
          <p:nvPr/>
        </p:nvSpPr>
        <p:spPr bwMode="auto">
          <a:xfrm rot="10556645">
            <a:off x="5281603" y="273573"/>
            <a:ext cx="2863774" cy="436254"/>
          </a:xfrm>
          <a:custGeom>
            <a:avLst/>
            <a:gdLst>
              <a:gd name="T0" fmla="*/ 2147483646 w 2592"/>
              <a:gd name="T1" fmla="*/ 0 h 576"/>
              <a:gd name="T2" fmla="*/ 2147483646 w 2592"/>
              <a:gd name="T3" fmla="*/ 2147483646 h 576"/>
              <a:gd name="T4" fmla="*/ 0 w 2592"/>
              <a:gd name="T5" fmla="*/ 0 h 576"/>
              <a:gd name="T6" fmla="*/ 0 60000 65536"/>
              <a:gd name="T7" fmla="*/ 0 60000 65536"/>
              <a:gd name="T8" fmla="*/ 0 60000 65536"/>
              <a:gd name="T9" fmla="*/ 0 w 2592"/>
              <a:gd name="T10" fmla="*/ 0 h 576"/>
              <a:gd name="T11" fmla="*/ 2592 w 25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576">
                <a:moveTo>
                  <a:pt x="2592" y="0"/>
                </a:moveTo>
                <a:cubicBezTo>
                  <a:pt x="2208" y="288"/>
                  <a:pt x="1824" y="576"/>
                  <a:pt x="1392" y="576"/>
                </a:cubicBezTo>
                <a:cubicBezTo>
                  <a:pt x="960" y="576"/>
                  <a:pt x="480" y="288"/>
                  <a:pt x="0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726DCA7-93AC-ED48-5C1E-CD8411440E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32"/>
          <a:stretch/>
        </p:blipFill>
        <p:spPr>
          <a:xfrm>
            <a:off x="6016977" y="3117467"/>
            <a:ext cx="1911053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7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2307" y="1540987"/>
            <a:ext cx="9541477" cy="2699066"/>
          </a:xfrm>
        </p:spPr>
        <p:txBody>
          <a:bodyPr>
            <a:normAutofit/>
          </a:bodyPr>
          <a:lstStyle/>
          <a:p>
            <a:pPr eaLnBrk="1" hangingPunct="1"/>
            <a:r>
              <a:rPr lang="sv-SE" sz="2000" dirty="0" err="1">
                <a:latin typeface="Arial" charset="0"/>
                <a:ea typeface="ＭＳ Ｐゴシック" charset="0"/>
              </a:rPr>
              <a:t>Measures</a:t>
            </a:r>
            <a:r>
              <a:rPr lang="sv-SE" sz="2000" dirty="0">
                <a:latin typeface="Arial" charset="0"/>
                <a:ea typeface="ＭＳ Ｐゴシック" charset="0"/>
              </a:rPr>
              <a:t> in logits (log-</a:t>
            </a:r>
            <a:r>
              <a:rPr lang="sv-SE" sz="2000" dirty="0" err="1">
                <a:latin typeface="Arial" charset="0"/>
                <a:ea typeface="ＭＳ Ｐゴシック" charset="0"/>
              </a:rPr>
              <a:t>odd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units</a:t>
            </a:r>
            <a:r>
              <a:rPr lang="sv-SE" sz="2000" dirty="0">
                <a:latin typeface="Arial" charset="0"/>
                <a:ea typeface="ＭＳ Ｐゴシック" charset="0"/>
              </a:rPr>
              <a:t>) – </a:t>
            </a:r>
            <a:r>
              <a:rPr lang="sv-SE" sz="2000" dirty="0" err="1">
                <a:latin typeface="Arial" charset="0"/>
                <a:ea typeface="ＭＳ Ｐゴシック" charset="0"/>
              </a:rPr>
              <a:t>Logarithmic</a:t>
            </a:r>
            <a:r>
              <a:rPr lang="sv-SE" sz="2000" dirty="0">
                <a:latin typeface="Arial" charset="0"/>
                <a:ea typeface="ＭＳ Ｐゴシック" charset="0"/>
              </a:rPr>
              <a:t> scale </a:t>
            </a:r>
          </a:p>
          <a:p>
            <a:pPr eaLnBrk="1" hangingPunct="1"/>
            <a:r>
              <a:rPr lang="sv-SE" sz="2000" dirty="0" err="1">
                <a:latin typeface="Arial" charset="0"/>
                <a:ea typeface="ＭＳ Ｐゴシック" charset="0"/>
              </a:rPr>
              <a:t>Linear</a:t>
            </a:r>
            <a:r>
              <a:rPr lang="sv-SE" sz="2000" dirty="0">
                <a:latin typeface="Arial" charset="0"/>
                <a:ea typeface="ＭＳ Ｐゴシック" charset="0"/>
              </a:rPr>
              <a:t> at the </a:t>
            </a:r>
            <a:r>
              <a:rPr lang="sv-SE" sz="2000" dirty="0" err="1">
                <a:latin typeface="Arial" charset="0"/>
                <a:ea typeface="ＭＳ Ｐゴシック" charset="0"/>
              </a:rPr>
              <a:t>interval</a:t>
            </a:r>
            <a:r>
              <a:rPr lang="sv-SE" sz="2000" dirty="0">
                <a:latin typeface="Arial" charset="0"/>
                <a:ea typeface="ＭＳ Ｐゴシック" charset="0"/>
              </a:rPr>
              <a:t> level </a:t>
            </a:r>
          </a:p>
          <a:p>
            <a:pPr eaLnBrk="1" hangingPunct="1"/>
            <a:r>
              <a:rPr lang="sv-SE" sz="2000" dirty="0">
                <a:latin typeface="Arial" charset="0"/>
                <a:ea typeface="ＭＳ Ｐゴシック" charset="0"/>
              </a:rPr>
              <a:t>Persons and </a:t>
            </a:r>
            <a:r>
              <a:rPr lang="sv-SE" sz="2000" dirty="0" err="1">
                <a:latin typeface="Arial" charset="0"/>
                <a:ea typeface="ＭＳ Ｐゴシック" charset="0"/>
              </a:rPr>
              <a:t>items</a:t>
            </a:r>
            <a:r>
              <a:rPr lang="sv-SE" sz="2000" dirty="0">
                <a:latin typeface="Arial" charset="0"/>
                <a:ea typeface="ＭＳ Ｐゴシック" charset="0"/>
              </a:rPr>
              <a:t> are located (measured) </a:t>
            </a:r>
            <a:r>
              <a:rPr lang="sv-SE" sz="2000" dirty="0" err="1">
                <a:latin typeface="Arial" charset="0"/>
                <a:ea typeface="ＭＳ Ｐゴシック" charset="0"/>
              </a:rPr>
              <a:t>independently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of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each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other</a:t>
            </a:r>
            <a:r>
              <a:rPr lang="sv-SE" sz="2000" dirty="0">
                <a:latin typeface="Arial" charset="0"/>
                <a:ea typeface="ＭＳ Ｐゴシック" charset="0"/>
              </a:rPr>
              <a:t> on the same </a:t>
            </a:r>
            <a:r>
              <a:rPr lang="sv-SE" sz="2000" dirty="0" err="1">
                <a:latin typeface="Arial" charset="0"/>
                <a:ea typeface="ＭＳ Ｐゴシック" charset="0"/>
              </a:rPr>
              <a:t>scale</a:t>
            </a:r>
            <a:r>
              <a:rPr lang="sv-SE" sz="2000" dirty="0">
                <a:latin typeface="Arial" charset="0"/>
                <a:ea typeface="ＭＳ Ｐゴシック" charset="0"/>
              </a:rPr>
              <a:t>, </a:t>
            </a:r>
            <a:r>
              <a:rPr lang="sv-SE" sz="2000" dirty="0" err="1">
                <a:latin typeface="Arial" charset="0"/>
                <a:ea typeface="ＭＳ Ｐゴシック" charset="0"/>
              </a:rPr>
              <a:t>with</a:t>
            </a:r>
            <a:r>
              <a:rPr lang="sv-SE" sz="2000" dirty="0">
                <a:latin typeface="Arial" charset="0"/>
                <a:ea typeface="ＭＳ Ｐゴシック" charset="0"/>
              </a:rPr>
              <a:t> known </a:t>
            </a:r>
            <a:r>
              <a:rPr lang="sv-SE" sz="2000" dirty="0" err="1">
                <a:latin typeface="Arial" charset="0"/>
                <a:ea typeface="ＭＳ Ｐゴシック" charset="0"/>
              </a:rPr>
              <a:t>measurement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uncertainties</a:t>
            </a:r>
            <a:endParaRPr lang="sv-SE" sz="20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sv-SE" sz="2000" dirty="0" err="1">
                <a:latin typeface="Arial" charset="0"/>
                <a:ea typeface="ＭＳ Ｐゴシック" charset="0"/>
              </a:rPr>
              <a:t>Mean</a:t>
            </a:r>
            <a:r>
              <a:rPr lang="sv-SE" sz="2000" dirty="0">
                <a:latin typeface="Arial" charset="0"/>
                <a:ea typeface="ＭＳ Ｐゴシック" charset="0"/>
              </a:rPr>
              <a:t> item </a:t>
            </a:r>
            <a:r>
              <a:rPr lang="sv-SE" sz="2000" dirty="0" err="1">
                <a:latin typeface="Arial" charset="0"/>
                <a:ea typeface="ＭＳ Ｐゴシック" charset="0"/>
              </a:rPr>
              <a:t>location</a:t>
            </a:r>
            <a:r>
              <a:rPr lang="sv-SE" sz="2000" dirty="0">
                <a:latin typeface="Arial" charset="0"/>
                <a:ea typeface="ＭＳ Ｐゴシック" charset="0"/>
              </a:rPr>
              <a:t> is set to 0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A9A3CB4-6208-7ABE-87C0-A43AB760E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476" y="3647608"/>
            <a:ext cx="7168662" cy="259571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EEA2933-D43A-6DE8-245C-2F0F584EE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25413"/>
            <a:ext cx="7772400" cy="1143000"/>
          </a:xfrm>
        </p:spPr>
        <p:txBody>
          <a:bodyPr/>
          <a:lstStyle/>
          <a:p>
            <a:pPr algn="ctr"/>
            <a:r>
              <a:rPr lang="sv-SE" altLang="sv-SE" dirty="0"/>
              <a:t>The </a:t>
            </a:r>
            <a:r>
              <a:rPr lang="sv-SE" altLang="sv-SE" dirty="0" err="1"/>
              <a:t>Rasch</a:t>
            </a:r>
            <a:r>
              <a:rPr lang="sv-SE" altLang="sv-SE" dirty="0"/>
              <a:t> </a:t>
            </a:r>
            <a:r>
              <a:rPr lang="sv-SE" altLang="sv-SE" dirty="0" err="1"/>
              <a:t>Measurement</a:t>
            </a:r>
            <a:r>
              <a:rPr lang="sv-SE" altLang="sv-SE" dirty="0"/>
              <a:t> </a:t>
            </a:r>
            <a:r>
              <a:rPr lang="sv-SE" altLang="sv-SE" dirty="0" err="1"/>
              <a:t>Theory</a:t>
            </a:r>
            <a:endParaRPr lang="sv-SE" altLang="sv-SE" dirty="0"/>
          </a:p>
        </p:txBody>
      </p:sp>
      <p:graphicFrame>
        <p:nvGraphicFramePr>
          <p:cNvPr id="5" name="Object 56">
            <a:extLst>
              <a:ext uri="{FF2B5EF4-FFF2-40B4-BE49-F238E27FC236}">
                <a16:creationId xmlns:a16="http://schemas.microsoft.com/office/drawing/2014/main" id="{B0B42FC0-F354-F5A1-1DF5-CEA18FF725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49025" y="0"/>
          <a:ext cx="9429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4" imgW="2374900" imgH="3429000" progId="MSPhotoEd.3">
                  <p:embed/>
                </p:oleObj>
              </mc:Choice>
              <mc:Fallback>
                <p:oleObj name="Photo Editor-foto" r:id="rId4" imgW="2374900" imgH="3429000" progId="MSPhotoEd.3">
                  <p:embed/>
                  <p:pic>
                    <p:nvPicPr>
                      <p:cNvPr id="74754" name="Object 56">
                        <a:extLst>
                          <a:ext uri="{FF2B5EF4-FFF2-40B4-BE49-F238E27FC236}">
                            <a16:creationId xmlns:a16="http://schemas.microsoft.com/office/drawing/2014/main" id="{046ED6FC-20FD-2B45-A261-8A07CDD5AB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792" b="9583"/>
                      <a:stretch>
                        <a:fillRect/>
                      </a:stretch>
                    </p:blipFill>
                    <p:spPr bwMode="auto">
                      <a:xfrm>
                        <a:off x="11249025" y="0"/>
                        <a:ext cx="9429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ABD11F-5A15-9566-F640-30DDE5FCB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Types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outcomes</a:t>
            </a:r>
            <a:r>
              <a:rPr lang="sv-SE"/>
              <a:t> in </a:t>
            </a:r>
            <a:r>
              <a:rPr lang="sv-SE" err="1"/>
              <a:t>outcomes</a:t>
            </a:r>
            <a:r>
              <a:rPr lang="sv-SE"/>
              <a:t> research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97931E-9624-DB4F-3B54-AEC053C3D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/>
              <a:t>Humanistic</a:t>
            </a:r>
          </a:p>
          <a:p>
            <a:pPr lvl="1"/>
            <a:r>
              <a:rPr lang="sv-SE"/>
              <a:t>Patient-</a:t>
            </a:r>
            <a:r>
              <a:rPr lang="sv-SE" err="1"/>
              <a:t>reported</a:t>
            </a:r>
            <a:r>
              <a:rPr lang="sv-SE"/>
              <a:t> </a:t>
            </a:r>
            <a:r>
              <a:rPr lang="sv-SE" err="1"/>
              <a:t>outcomes</a:t>
            </a:r>
            <a:r>
              <a:rPr lang="sv-SE"/>
              <a:t> (</a:t>
            </a:r>
            <a:r>
              <a:rPr lang="sv-SE" err="1"/>
              <a:t>health</a:t>
            </a:r>
            <a:r>
              <a:rPr lang="sv-SE"/>
              <a:t> status, symptoms, </a:t>
            </a:r>
            <a:r>
              <a:rPr lang="sv-SE" err="1"/>
              <a:t>well-being</a:t>
            </a:r>
            <a:r>
              <a:rPr lang="sv-SE"/>
              <a:t>, etc.)</a:t>
            </a:r>
          </a:p>
          <a:p>
            <a:pPr lvl="1"/>
            <a:r>
              <a:rPr lang="sv-SE" err="1"/>
              <a:t>Functional</a:t>
            </a:r>
            <a:r>
              <a:rPr lang="sv-SE"/>
              <a:t> status</a:t>
            </a:r>
          </a:p>
          <a:p>
            <a:pPr lvl="1"/>
            <a:r>
              <a:rPr lang="sv-SE" err="1"/>
              <a:t>Satisfaction</a:t>
            </a:r>
            <a:r>
              <a:rPr lang="sv-SE"/>
              <a:t> </a:t>
            </a:r>
            <a:r>
              <a:rPr lang="sv-SE" err="1"/>
              <a:t>with</a:t>
            </a:r>
            <a:r>
              <a:rPr lang="sv-SE"/>
              <a:t> and </a:t>
            </a:r>
            <a:r>
              <a:rPr lang="sv-SE" err="1"/>
              <a:t>quality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care</a:t>
            </a:r>
            <a:endParaRPr lang="sv-SE"/>
          </a:p>
          <a:p>
            <a:pPr lvl="1"/>
            <a:r>
              <a:rPr lang="sv-SE" err="1"/>
              <a:t>Preferences</a:t>
            </a:r>
            <a:endParaRPr lang="sv-SE"/>
          </a:p>
          <a:p>
            <a:r>
              <a:rPr lang="sv-SE"/>
              <a:t>Clinical</a:t>
            </a:r>
          </a:p>
          <a:p>
            <a:pPr lvl="1"/>
            <a:r>
              <a:rPr lang="sv-SE" err="1"/>
              <a:t>Effectiveness</a:t>
            </a:r>
            <a:endParaRPr lang="sv-SE"/>
          </a:p>
          <a:p>
            <a:pPr lvl="1"/>
            <a:r>
              <a:rPr lang="sv-SE"/>
              <a:t>Symptom/</a:t>
            </a:r>
            <a:r>
              <a:rPr lang="sv-SE" err="1"/>
              <a:t>disease</a:t>
            </a:r>
            <a:r>
              <a:rPr lang="sv-SE"/>
              <a:t> </a:t>
            </a:r>
            <a:r>
              <a:rPr lang="sv-SE" err="1"/>
              <a:t>severity</a:t>
            </a:r>
            <a:endParaRPr lang="sv-SE"/>
          </a:p>
          <a:p>
            <a:pPr lvl="1"/>
            <a:r>
              <a:rPr lang="sv-SE" err="1"/>
              <a:t>Biomarkers</a:t>
            </a:r>
            <a:endParaRPr lang="sv-SE"/>
          </a:p>
          <a:p>
            <a:pPr lvl="1"/>
            <a:r>
              <a:rPr lang="sv-SE" err="1"/>
              <a:t>Survival</a:t>
            </a:r>
            <a:endParaRPr lang="sv-SE"/>
          </a:p>
          <a:p>
            <a:r>
              <a:rPr lang="sv-SE"/>
              <a:t>(Health) </a:t>
            </a:r>
            <a:r>
              <a:rPr lang="sv-SE" err="1"/>
              <a:t>Economic</a:t>
            </a:r>
            <a:endParaRPr lang="sv-SE"/>
          </a:p>
          <a:p>
            <a:pPr lvl="1"/>
            <a:r>
              <a:rPr lang="sv-SE" err="1"/>
              <a:t>Costs</a:t>
            </a:r>
            <a:r>
              <a:rPr lang="sv-SE"/>
              <a:t> (</a:t>
            </a:r>
            <a:r>
              <a:rPr lang="sv-SE" err="1"/>
              <a:t>direct</a:t>
            </a:r>
            <a:r>
              <a:rPr lang="sv-SE"/>
              <a:t>, </a:t>
            </a:r>
            <a:r>
              <a:rPr lang="sv-SE" err="1"/>
              <a:t>indirect</a:t>
            </a:r>
            <a:r>
              <a:rPr lang="sv-SE"/>
              <a:t>, </a:t>
            </a:r>
            <a:r>
              <a:rPr lang="sv-SE" err="1"/>
              <a:t>intagible</a:t>
            </a:r>
            <a:r>
              <a:rPr lang="sv-SE"/>
              <a:t>)</a:t>
            </a:r>
          </a:p>
          <a:p>
            <a:pPr lvl="1"/>
            <a:r>
              <a:rPr lang="sv-SE" err="1"/>
              <a:t>Utilities</a:t>
            </a:r>
            <a:r>
              <a:rPr lang="sv-SE"/>
              <a:t> (</a:t>
            </a:r>
            <a:r>
              <a:rPr lang="sv-SE" err="1"/>
              <a:t>health</a:t>
            </a:r>
            <a:r>
              <a:rPr lang="sv-SE"/>
              <a:t> </a:t>
            </a:r>
            <a:r>
              <a:rPr lang="sv-SE" err="1"/>
              <a:t>value</a:t>
            </a:r>
            <a:r>
              <a:rPr lang="sv-SE"/>
              <a:t>; </a:t>
            </a:r>
            <a:r>
              <a:rPr lang="sv-SE" err="1"/>
              <a:t>typically</a:t>
            </a:r>
            <a:r>
              <a:rPr lang="sv-SE"/>
              <a:t> </a:t>
            </a:r>
            <a:r>
              <a:rPr lang="sv-SE" err="1"/>
              <a:t>based</a:t>
            </a:r>
            <a:r>
              <a:rPr lang="sv-SE"/>
              <a:t> on patient </a:t>
            </a:r>
            <a:r>
              <a:rPr lang="sv-SE" err="1"/>
              <a:t>report</a:t>
            </a:r>
            <a:r>
              <a:rPr lang="sv-SE"/>
              <a:t>)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5C8F36A-98C5-2177-714C-8AA3CD9F8DEB}"/>
              </a:ext>
            </a:extLst>
          </p:cNvPr>
          <p:cNvSpPr txBox="1"/>
          <p:nvPr/>
        </p:nvSpPr>
        <p:spPr>
          <a:xfrm>
            <a:off x="6585834" y="2804785"/>
            <a:ext cx="4787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FF0000"/>
                </a:solidFill>
              </a:rPr>
              <a:t>Rating </a:t>
            </a:r>
            <a:r>
              <a:rPr lang="sv-SE" sz="2400" dirty="0" err="1">
                <a:solidFill>
                  <a:srgbClr val="FF0000"/>
                </a:solidFill>
              </a:rPr>
              <a:t>scales</a:t>
            </a:r>
            <a:r>
              <a:rPr lang="sv-SE" sz="2400" dirty="0">
                <a:solidFill>
                  <a:srgbClr val="FF0000"/>
                </a:solidFill>
              </a:rPr>
              <a:t> and </a:t>
            </a:r>
            <a:r>
              <a:rPr lang="sv-SE" sz="2400" dirty="0" err="1">
                <a:solidFill>
                  <a:srgbClr val="FF0000"/>
                </a:solidFill>
              </a:rPr>
              <a:t>questionnaires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 err="1">
                <a:solidFill>
                  <a:srgbClr val="FF0000"/>
                </a:solidFill>
              </a:rPr>
              <a:t>dominate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 err="1">
                <a:solidFill>
                  <a:srgbClr val="FF0000"/>
                </a:solidFill>
              </a:rPr>
              <a:t>outcome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 err="1">
                <a:solidFill>
                  <a:srgbClr val="FF0000"/>
                </a:solidFill>
              </a:rPr>
              <a:t>assessments</a:t>
            </a:r>
            <a:endParaRPr lang="sv-SE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rgbClr val="FF0000"/>
                </a:solidFill>
              </a:rPr>
              <a:t>Quality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 err="1">
                <a:solidFill>
                  <a:srgbClr val="FF0000"/>
                </a:solidFill>
              </a:rPr>
              <a:t>assurance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 err="1">
                <a:solidFill>
                  <a:srgbClr val="FF0000"/>
                </a:solidFill>
              </a:rPr>
              <a:t>of</a:t>
            </a:r>
            <a:r>
              <a:rPr lang="sv-SE" sz="2400" dirty="0">
                <a:solidFill>
                  <a:srgbClr val="FF0000"/>
                </a:solidFill>
              </a:rPr>
              <a:t> rating </a:t>
            </a:r>
            <a:r>
              <a:rPr lang="sv-SE" sz="2400" dirty="0" err="1">
                <a:solidFill>
                  <a:srgbClr val="FF0000"/>
                </a:solidFill>
              </a:rPr>
              <a:t>scales</a:t>
            </a:r>
            <a:r>
              <a:rPr lang="sv-SE" sz="2400" dirty="0">
                <a:solidFill>
                  <a:srgbClr val="FF0000"/>
                </a:solidFill>
              </a:rPr>
              <a:t> and </a:t>
            </a:r>
            <a:r>
              <a:rPr lang="sv-SE" sz="2400" dirty="0" err="1">
                <a:solidFill>
                  <a:srgbClr val="FF0000"/>
                </a:solidFill>
              </a:rPr>
              <a:t>questionnaires</a:t>
            </a:r>
            <a:r>
              <a:rPr lang="sv-SE" sz="2400" dirty="0">
                <a:solidFill>
                  <a:srgbClr val="FF0000"/>
                </a:solidFill>
              </a:rPr>
              <a:t> is a major </a:t>
            </a:r>
            <a:r>
              <a:rPr lang="sv-SE" sz="2400" dirty="0" err="1">
                <a:solidFill>
                  <a:srgbClr val="FF0000"/>
                </a:solidFill>
              </a:rPr>
              <a:t>field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 err="1">
                <a:solidFill>
                  <a:srgbClr val="FF0000"/>
                </a:solidFill>
              </a:rPr>
              <a:t>of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 err="1">
                <a:solidFill>
                  <a:srgbClr val="FF0000"/>
                </a:solidFill>
              </a:rPr>
              <a:t>outcomes</a:t>
            </a:r>
            <a:r>
              <a:rPr lang="sv-SE" sz="2400" dirty="0">
                <a:solidFill>
                  <a:srgbClr val="FF0000"/>
                </a:solidFill>
              </a:rPr>
              <a:t> research</a:t>
            </a:r>
          </a:p>
        </p:txBody>
      </p:sp>
    </p:spTree>
    <p:extLst>
      <p:ext uri="{BB962C8B-B14F-4D97-AF65-F5344CB8AC3E}">
        <p14:creationId xmlns:p14="http://schemas.microsoft.com/office/powerpoint/2010/main" val="17620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680" y="197605"/>
            <a:ext cx="3153556" cy="1980401"/>
          </a:xfrm>
        </p:spPr>
        <p:txBody>
          <a:bodyPr>
            <a:noAutofit/>
          </a:bodyPr>
          <a:lstStyle/>
          <a:p>
            <a:pPr eaLnBrk="1" hangingPunct="1"/>
            <a:r>
              <a:rPr lang="sv-SE" sz="2800" dirty="0" err="1">
                <a:latin typeface="Arial" charset="0"/>
                <a:ea typeface="ＭＳ Ｐゴシック" charset="0"/>
                <a:cs typeface="ＭＳ Ｐゴシック" charset="0"/>
              </a:rPr>
              <a:t>Assessment</a:t>
            </a:r>
            <a:r>
              <a:rPr lang="sv-SE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sv-SE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" charset="0"/>
                <a:ea typeface="ＭＳ Ｐゴシック" charset="0"/>
                <a:cs typeface="ＭＳ Ｐゴシック" charset="0"/>
              </a:rPr>
              <a:t>how</a:t>
            </a:r>
            <a:r>
              <a:rPr lang="sv-SE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" charset="0"/>
                <a:ea typeface="ＭＳ Ｐゴシック" charset="0"/>
                <a:cs typeface="ＭＳ Ｐゴシック" charset="0"/>
              </a:rPr>
              <a:t>well</a:t>
            </a:r>
            <a:r>
              <a:rPr lang="sv-SE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" charset="0"/>
                <a:ea typeface="ＭＳ Ｐゴシック" charset="0"/>
                <a:cs typeface="ＭＳ Ｐゴシック" charset="0"/>
              </a:rPr>
              <a:t>items</a:t>
            </a:r>
            <a:r>
              <a:rPr lang="sv-SE" sz="2800" dirty="0">
                <a:latin typeface="Arial" charset="0"/>
                <a:ea typeface="ＭＳ Ｐゴシック" charset="0"/>
                <a:cs typeface="ＭＳ Ｐゴシック" charset="0"/>
              </a:rPr>
              <a:t> form a </a:t>
            </a:r>
            <a:r>
              <a:rPr lang="sv-SE" sz="2800" dirty="0" err="1">
                <a:latin typeface="Arial" charset="0"/>
                <a:ea typeface="ＭＳ Ｐゴシック" charset="0"/>
                <a:cs typeface="ＭＳ Ｐゴシック" charset="0"/>
              </a:rPr>
              <a:t>scale</a:t>
            </a:r>
            <a:r>
              <a:rPr lang="sv-SE" sz="2800" dirty="0">
                <a:latin typeface="Arial" charset="0"/>
                <a:ea typeface="ＭＳ Ｐゴシック" charset="0"/>
                <a:cs typeface="ＭＳ Ｐゴシック" charset="0"/>
              </a:rPr>
              <a:t> for </a:t>
            </a:r>
            <a:r>
              <a:rPr lang="sv-SE" sz="2800" dirty="0" err="1">
                <a:latin typeface="Arial" charset="0"/>
                <a:ea typeface="ＭＳ Ｐゴシック" charset="0"/>
                <a:cs typeface="ＭＳ Ｐゴシック" charset="0"/>
              </a:rPr>
              <a:t>measurement</a:t>
            </a:r>
            <a:endParaRPr lang="sv-SE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4756" name="Picture 38" descr="i21 ICC good fit NHPD24_2 rediger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2"/>
          <a:stretch/>
        </p:blipFill>
        <p:spPr bwMode="auto">
          <a:xfrm>
            <a:off x="3542394" y="323364"/>
            <a:ext cx="532006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0" descr="i4OVal ICC under discriminating redigerad2">
            <a:extLst>
              <a:ext uri="{FF2B5EF4-FFF2-40B4-BE49-F238E27FC236}">
                <a16:creationId xmlns:a16="http://schemas.microsoft.com/office/drawing/2014/main" id="{A32651C8-C04E-3A67-23E5-1FA22B804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r="5012"/>
          <a:stretch/>
        </p:blipFill>
        <p:spPr bwMode="auto">
          <a:xfrm>
            <a:off x="1294910" y="3429000"/>
            <a:ext cx="520883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8" descr="HYpt_i4 ICC over-discr redigerad">
            <a:extLst>
              <a:ext uri="{FF2B5EF4-FFF2-40B4-BE49-F238E27FC236}">
                <a16:creationId xmlns:a16="http://schemas.microsoft.com/office/drawing/2014/main" id="{6A5CC95E-7864-4F73-C765-672BA4E45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r="9738"/>
          <a:stretch/>
        </p:blipFill>
        <p:spPr bwMode="auto">
          <a:xfrm>
            <a:off x="6335470" y="3429000"/>
            <a:ext cx="471356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114CF75-6FAF-DC2A-D278-824E61F1D210}"/>
              </a:ext>
            </a:extLst>
          </p:cNvPr>
          <p:cNvSpPr txBox="1"/>
          <p:nvPr/>
        </p:nvSpPr>
        <p:spPr>
          <a:xfrm>
            <a:off x="6722736" y="1691516"/>
            <a:ext cx="196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err="1"/>
              <a:t>Good</a:t>
            </a:r>
            <a:r>
              <a:rPr lang="sv-SE" i="1" dirty="0"/>
              <a:t> </a:t>
            </a:r>
            <a:r>
              <a:rPr lang="sv-SE" i="1" dirty="0" err="1"/>
              <a:t>working</a:t>
            </a:r>
            <a:r>
              <a:rPr lang="sv-SE" i="1" dirty="0"/>
              <a:t> item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7CEC23C-0F4A-8320-48C9-F1321C6EC5A5}"/>
              </a:ext>
            </a:extLst>
          </p:cNvPr>
          <p:cNvSpPr txBox="1"/>
          <p:nvPr/>
        </p:nvSpPr>
        <p:spPr>
          <a:xfrm>
            <a:off x="3131846" y="5011641"/>
            <a:ext cx="307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err="1"/>
              <a:t>Problematic</a:t>
            </a:r>
            <a:r>
              <a:rPr lang="sv-SE" i="1" dirty="0"/>
              <a:t> item</a:t>
            </a:r>
          </a:p>
          <a:p>
            <a:r>
              <a:rPr lang="sv-SE" i="1" dirty="0"/>
              <a:t>(potential </a:t>
            </a:r>
            <a:r>
              <a:rPr lang="sv-SE" i="1" dirty="0" err="1"/>
              <a:t>multidimensionality</a:t>
            </a:r>
            <a:r>
              <a:rPr lang="sv-SE" i="1" dirty="0"/>
              <a:t>)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FDCB893-5882-A7B4-26B7-D79D4BE560AD}"/>
              </a:ext>
            </a:extLst>
          </p:cNvPr>
          <p:cNvSpPr txBox="1"/>
          <p:nvPr/>
        </p:nvSpPr>
        <p:spPr>
          <a:xfrm>
            <a:off x="8692250" y="5011640"/>
            <a:ext cx="282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err="1"/>
              <a:t>Problematic</a:t>
            </a:r>
            <a:r>
              <a:rPr lang="sv-SE" i="1" dirty="0"/>
              <a:t> item</a:t>
            </a:r>
          </a:p>
          <a:p>
            <a:r>
              <a:rPr lang="sv-SE" i="1" dirty="0"/>
              <a:t>(potential </a:t>
            </a:r>
            <a:r>
              <a:rPr lang="sv-SE" i="1" dirty="0" err="1"/>
              <a:t>redundancy</a:t>
            </a:r>
            <a:r>
              <a:rPr lang="sv-SE" i="1" dirty="0"/>
              <a:t>)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29E3168-87C9-B55B-9C45-E83767446046}"/>
              </a:ext>
            </a:extLst>
          </p:cNvPr>
          <p:cNvSpPr txBox="1"/>
          <p:nvPr/>
        </p:nvSpPr>
        <p:spPr>
          <a:xfrm>
            <a:off x="8146771" y="692696"/>
            <a:ext cx="32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Expected</a:t>
            </a:r>
            <a:r>
              <a:rPr lang="sv-SE" dirty="0"/>
              <a:t> </a:t>
            </a:r>
            <a:r>
              <a:rPr lang="sv-SE" dirty="0" err="1"/>
              <a:t>responses</a:t>
            </a:r>
            <a:r>
              <a:rPr lang="sv-SE" dirty="0"/>
              <a:t> (</a:t>
            </a:r>
            <a:r>
              <a:rPr lang="sv-SE" dirty="0" err="1"/>
              <a:t>grey</a:t>
            </a:r>
            <a:r>
              <a:rPr lang="sv-SE" dirty="0"/>
              <a:t> </a:t>
            </a:r>
            <a:r>
              <a:rPr lang="sv-SE" dirty="0" err="1"/>
              <a:t>curve</a:t>
            </a:r>
            <a:r>
              <a:rPr lang="sv-SE" dirty="0"/>
              <a:t>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9BFD47E-81E2-C3C4-C40E-196A09014C71}"/>
              </a:ext>
            </a:extLst>
          </p:cNvPr>
          <p:cNvSpPr txBox="1"/>
          <p:nvPr/>
        </p:nvSpPr>
        <p:spPr>
          <a:xfrm>
            <a:off x="8146771" y="1020111"/>
            <a:ext cx="318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Empirical</a:t>
            </a:r>
            <a:r>
              <a:rPr lang="sv-SE" dirty="0"/>
              <a:t> </a:t>
            </a:r>
            <a:r>
              <a:rPr lang="sv-SE" dirty="0" err="1"/>
              <a:t>responses</a:t>
            </a:r>
            <a:r>
              <a:rPr lang="sv-SE" dirty="0"/>
              <a:t> (black </a:t>
            </a:r>
            <a:r>
              <a:rPr lang="sv-SE" dirty="0" err="1"/>
              <a:t>dots</a:t>
            </a:r>
            <a:r>
              <a:rPr lang="sv-SE" dirty="0"/>
              <a:t>)</a:t>
            </a:r>
          </a:p>
        </p:txBody>
      </p:sp>
      <p:cxnSp>
        <p:nvCxnSpPr>
          <p:cNvPr id="12" name="Rak pil 11">
            <a:extLst>
              <a:ext uri="{FF2B5EF4-FFF2-40B4-BE49-F238E27FC236}">
                <a16:creationId xmlns:a16="http://schemas.microsoft.com/office/drawing/2014/main" id="{BD3FCA52-7D2C-A45A-5F50-CD3DB3DB647F}"/>
              </a:ext>
            </a:extLst>
          </p:cNvPr>
          <p:cNvCxnSpPr>
            <a:stCxn id="9" idx="1"/>
          </p:cNvCxnSpPr>
          <p:nvPr/>
        </p:nvCxnSpPr>
        <p:spPr>
          <a:xfrm flipH="1">
            <a:off x="7044267" y="877362"/>
            <a:ext cx="110250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>
            <a:extLst>
              <a:ext uri="{FF2B5EF4-FFF2-40B4-BE49-F238E27FC236}">
                <a16:creationId xmlns:a16="http://schemas.microsoft.com/office/drawing/2014/main" id="{6DD19976-AE35-6137-EF88-1DB5D0DE0409}"/>
              </a:ext>
            </a:extLst>
          </p:cNvPr>
          <p:cNvCxnSpPr>
            <a:cxnSpLocks/>
          </p:cNvCxnSpPr>
          <p:nvPr/>
        </p:nvCxnSpPr>
        <p:spPr>
          <a:xfrm flipH="1">
            <a:off x="6722736" y="1187806"/>
            <a:ext cx="142403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045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D645F09D-0C36-5D42-B81F-E754D3406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95336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dirty="0" err="1"/>
              <a:t>Assessment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response</a:t>
            </a:r>
            <a:r>
              <a:rPr lang="sv-SE" altLang="sv-SE" dirty="0"/>
              <a:t> </a:t>
            </a:r>
            <a:r>
              <a:rPr lang="sv-SE" altLang="sv-SE" dirty="0" err="1"/>
              <a:t>category</a:t>
            </a:r>
            <a:r>
              <a:rPr lang="sv-SE" altLang="sv-SE" dirty="0"/>
              <a:t> </a:t>
            </a:r>
            <a:r>
              <a:rPr lang="sv-SE" altLang="sv-SE" dirty="0" err="1"/>
              <a:t>functioning</a:t>
            </a:r>
            <a:endParaRPr lang="sv-SE" altLang="sv-SE" dirty="0"/>
          </a:p>
        </p:txBody>
      </p:sp>
      <p:pic>
        <p:nvPicPr>
          <p:cNvPr id="97282" name="Picture 3" descr="Image:CPCs.png">
            <a:hlinkClick r:id="rId3"/>
            <a:extLst>
              <a:ext uri="{FF2B5EF4-FFF2-40B4-BE49-F238E27FC236}">
                <a16:creationId xmlns:a16="http://schemas.microsoft.com/office/drawing/2014/main" id="{94F03593-161C-B247-A891-BE896DEB1F2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/>
          <a:stretch>
            <a:fillRect/>
          </a:stretch>
        </p:blipFill>
        <p:spPr>
          <a:xfrm>
            <a:off x="135468" y="1534425"/>
            <a:ext cx="6690885" cy="3109013"/>
          </a:xfrm>
        </p:spPr>
      </p:pic>
      <p:pic>
        <p:nvPicPr>
          <p:cNvPr id="3" name="Picture 2" descr="CPC GH i4 orig">
            <a:extLst>
              <a:ext uri="{FF2B5EF4-FFF2-40B4-BE49-F238E27FC236}">
                <a16:creationId xmlns:a16="http://schemas.microsoft.com/office/drawing/2014/main" id="{82AD8FB6-A1E5-EAD0-CE8C-6CA5211E2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8910" r="9451"/>
          <a:stretch/>
        </p:blipFill>
        <p:spPr>
          <a:xfrm>
            <a:off x="6037841" y="1514669"/>
            <a:ext cx="5936244" cy="2988792"/>
          </a:xfrm>
          <a:prstGeom prst="rect">
            <a:avLst/>
          </a:prstGeom>
          <a:noFill/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002AD8A8-AD6E-B251-B8B1-20D573C19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094" y="4643438"/>
            <a:ext cx="203986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600" dirty="0"/>
              <a:t>0 = </a:t>
            </a:r>
            <a:r>
              <a:rPr lang="sv-SE" altLang="sv-SE" sz="1600" dirty="0" err="1"/>
              <a:t>Definitely</a:t>
            </a:r>
            <a:r>
              <a:rPr lang="sv-SE" altLang="sv-SE" sz="1600" dirty="0"/>
              <a:t> </a:t>
            </a:r>
            <a:r>
              <a:rPr lang="sv-SE" altLang="sv-SE" sz="1600" dirty="0" err="1"/>
              <a:t>true</a:t>
            </a:r>
            <a:endParaRPr lang="sv-SE" altLang="sv-SE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600" dirty="0"/>
              <a:t>1 = </a:t>
            </a:r>
            <a:r>
              <a:rPr lang="sv-SE" altLang="sv-SE" sz="1600" dirty="0" err="1"/>
              <a:t>Mostly</a:t>
            </a:r>
            <a:r>
              <a:rPr lang="sv-SE" altLang="sv-SE" sz="1600" dirty="0"/>
              <a:t> </a:t>
            </a:r>
            <a:r>
              <a:rPr lang="sv-SE" altLang="sv-SE" sz="1600" dirty="0" err="1"/>
              <a:t>true</a:t>
            </a:r>
            <a:endParaRPr lang="sv-SE" altLang="sv-SE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600" dirty="0"/>
              <a:t>2 = </a:t>
            </a:r>
            <a:r>
              <a:rPr lang="sv-SE" altLang="sv-SE" sz="1600" dirty="0" err="1"/>
              <a:t>Don’t</a:t>
            </a:r>
            <a:r>
              <a:rPr lang="sv-SE" altLang="sv-SE" sz="1600" dirty="0"/>
              <a:t> </a:t>
            </a:r>
            <a:r>
              <a:rPr lang="sv-SE" altLang="sv-SE" sz="1600" dirty="0" err="1"/>
              <a:t>know</a:t>
            </a:r>
            <a:endParaRPr lang="sv-SE" altLang="sv-SE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600" dirty="0"/>
              <a:t>3 = </a:t>
            </a:r>
            <a:r>
              <a:rPr lang="sv-SE" altLang="sv-SE" sz="1600" dirty="0" err="1"/>
              <a:t>Mostly</a:t>
            </a:r>
            <a:r>
              <a:rPr lang="sv-SE" altLang="sv-SE" sz="1600" dirty="0"/>
              <a:t> </a:t>
            </a:r>
            <a:r>
              <a:rPr lang="sv-SE" altLang="sv-SE" sz="1600" dirty="0" err="1"/>
              <a:t>false</a:t>
            </a:r>
            <a:endParaRPr lang="sv-SE" altLang="sv-SE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600" dirty="0"/>
              <a:t>4 = </a:t>
            </a:r>
            <a:r>
              <a:rPr lang="sv-SE" altLang="sv-SE" sz="1600" dirty="0" err="1"/>
              <a:t>Definitely</a:t>
            </a:r>
            <a:r>
              <a:rPr lang="sv-SE" altLang="sv-SE" sz="1600" dirty="0"/>
              <a:t> </a:t>
            </a:r>
            <a:r>
              <a:rPr lang="sv-SE" altLang="sv-SE" sz="1600" dirty="0" err="1"/>
              <a:t>false</a:t>
            </a:r>
            <a:endParaRPr lang="sv-SE" altLang="sv-SE" sz="16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5D35910-0253-7C29-5AE3-545873789625}"/>
              </a:ext>
            </a:extLst>
          </p:cNvPr>
          <p:cNvSpPr txBox="1"/>
          <p:nvPr/>
        </p:nvSpPr>
        <p:spPr>
          <a:xfrm>
            <a:off x="9121422" y="4841264"/>
            <a:ext cx="2723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i="1" dirty="0">
                <a:solidFill>
                  <a:srgbClr val="FF0000"/>
                </a:solidFill>
              </a:rPr>
              <a:t>Not </a:t>
            </a:r>
            <a:r>
              <a:rPr lang="sv-SE" sz="2000" i="1" dirty="0" err="1">
                <a:solidFill>
                  <a:srgbClr val="FF0000"/>
                </a:solidFill>
              </a:rPr>
              <a:t>working</a:t>
            </a:r>
            <a:r>
              <a:rPr lang="sv-SE" sz="2000" i="1" dirty="0">
                <a:solidFill>
                  <a:srgbClr val="FF0000"/>
                </a:solidFill>
              </a:rPr>
              <a:t> as </a:t>
            </a:r>
            <a:r>
              <a:rPr lang="sv-SE" sz="2000" i="1" dirty="0" err="1">
                <a:solidFill>
                  <a:srgbClr val="FF0000"/>
                </a:solidFill>
              </a:rPr>
              <a:t>intended</a:t>
            </a:r>
            <a:endParaRPr lang="sv-SE" sz="2000" i="1" dirty="0">
              <a:solidFill>
                <a:srgbClr val="FF0000"/>
              </a:solidFill>
            </a:endParaRPr>
          </a:p>
        </p:txBody>
      </p:sp>
      <p:sp>
        <p:nvSpPr>
          <p:cNvPr id="6" name="Höger 5">
            <a:extLst>
              <a:ext uri="{FF2B5EF4-FFF2-40B4-BE49-F238E27FC236}">
                <a16:creationId xmlns:a16="http://schemas.microsoft.com/office/drawing/2014/main" id="{83AA2BF4-E07B-1FEA-DD1D-011C129B1976}"/>
              </a:ext>
            </a:extLst>
          </p:cNvPr>
          <p:cNvSpPr/>
          <p:nvPr/>
        </p:nvSpPr>
        <p:spPr>
          <a:xfrm rot="16200000">
            <a:off x="10003332" y="4169575"/>
            <a:ext cx="1151466" cy="1919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B9D9E8F-839B-4291-4316-8D0C5354064C}"/>
              </a:ext>
            </a:extLst>
          </p:cNvPr>
          <p:cNvSpPr txBox="1"/>
          <p:nvPr/>
        </p:nvSpPr>
        <p:spPr>
          <a:xfrm rot="16200000">
            <a:off x="-780598" y="2601422"/>
            <a:ext cx="1868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Probability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response</a:t>
            </a:r>
            <a:endParaRPr lang="sv-S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4" descr="PF10_3a_noD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7"/>
          <a:stretch/>
        </p:blipFill>
        <p:spPr bwMode="auto">
          <a:xfrm>
            <a:off x="106099" y="1854466"/>
            <a:ext cx="6118578" cy="315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D6F8C77-EDA5-ADC1-C449-D834863FE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4899" y="274815"/>
            <a:ext cx="11006667" cy="795336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sv-SE" sz="2800" dirty="0" err="1"/>
              <a:t>Assessment</a:t>
            </a:r>
            <a:r>
              <a:rPr lang="sv-SE" altLang="sv-SE" sz="2800" dirty="0"/>
              <a:t>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</a:t>
            </a:r>
            <a:r>
              <a:rPr lang="sv-SE" altLang="sv-SE" sz="2800" dirty="0" err="1"/>
              <a:t>measurement</a:t>
            </a:r>
            <a:r>
              <a:rPr lang="sv-SE" altLang="sv-SE" sz="2800" dirty="0"/>
              <a:t> </a:t>
            </a:r>
            <a:r>
              <a:rPr lang="sv-SE" altLang="sv-SE" sz="2800" dirty="0" err="1"/>
              <a:t>invariance</a:t>
            </a:r>
            <a:r>
              <a:rPr lang="sv-SE" altLang="sv-SE" sz="2800" dirty="0"/>
              <a:t> (DIF, differential item </a:t>
            </a:r>
            <a:r>
              <a:rPr lang="sv-SE" altLang="sv-SE" sz="2800" dirty="0" err="1"/>
              <a:t>functioning</a:t>
            </a:r>
            <a:r>
              <a:rPr lang="sv-SE" altLang="sv-SE" sz="2800" dirty="0"/>
              <a:t>):</a:t>
            </a:r>
            <a:br>
              <a:rPr lang="sv-SE" altLang="sv-SE" sz="2800" dirty="0"/>
            </a:br>
            <a:r>
              <a:rPr lang="sv-SE" altLang="sv-SE" sz="2800" dirty="0"/>
              <a:t>Do </a:t>
            </a:r>
            <a:r>
              <a:rPr lang="sv-SE" altLang="sv-SE" sz="2800" dirty="0" err="1"/>
              <a:t>items</a:t>
            </a:r>
            <a:r>
              <a:rPr lang="sv-SE" altLang="sv-SE" sz="2800" dirty="0"/>
              <a:t> </a:t>
            </a:r>
            <a:r>
              <a:rPr lang="sv-SE" altLang="sv-SE" sz="2800" dirty="0" err="1"/>
              <a:t>work</a:t>
            </a:r>
            <a:r>
              <a:rPr lang="sv-SE" altLang="sv-SE" sz="2800" dirty="0"/>
              <a:t> the same </a:t>
            </a:r>
            <a:r>
              <a:rPr lang="sv-SE" altLang="sv-SE" sz="2800" dirty="0" err="1"/>
              <a:t>way</a:t>
            </a:r>
            <a:r>
              <a:rPr lang="sv-SE" altLang="sv-SE" sz="2800" dirty="0"/>
              <a:t> in different </a:t>
            </a:r>
            <a:r>
              <a:rPr lang="sv-SE" altLang="sv-SE" sz="2800" dirty="0" err="1"/>
              <a:t>groups</a:t>
            </a:r>
            <a:r>
              <a:rPr lang="sv-SE" altLang="sv-SE" sz="2800" dirty="0"/>
              <a:t>?</a:t>
            </a:r>
          </a:p>
        </p:txBody>
      </p:sp>
      <p:pic>
        <p:nvPicPr>
          <p:cNvPr id="6" name="Picture 4" descr="PF10_3a_noDIF">
            <a:extLst>
              <a:ext uri="{FF2B5EF4-FFF2-40B4-BE49-F238E27FC236}">
                <a16:creationId xmlns:a16="http://schemas.microsoft.com/office/drawing/2014/main" id="{4BBCC634-7760-14EB-82C2-D501E1FE8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0" t="35159" b="43171"/>
          <a:stretch/>
        </p:blipFill>
        <p:spPr bwMode="auto">
          <a:xfrm>
            <a:off x="5749926" y="2845329"/>
            <a:ext cx="775407" cy="7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F10_3h_uniDIF">
            <a:extLst>
              <a:ext uri="{FF2B5EF4-FFF2-40B4-BE49-F238E27FC236}">
                <a16:creationId xmlns:a16="http://schemas.microsoft.com/office/drawing/2014/main" id="{307645E3-2DF5-A245-7240-A7E3A6DDB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r="9965"/>
          <a:stretch/>
        </p:blipFill>
        <p:spPr bwMode="auto">
          <a:xfrm>
            <a:off x="6491111" y="1861067"/>
            <a:ext cx="5700889" cy="314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75A78F6-E7E5-8E8A-AA94-8999159B62CA}"/>
              </a:ext>
            </a:extLst>
          </p:cNvPr>
          <p:cNvSpPr txBox="1"/>
          <p:nvPr/>
        </p:nvSpPr>
        <p:spPr>
          <a:xfrm>
            <a:off x="1896534" y="5013383"/>
            <a:ext cx="312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No DIF: Invariant </a:t>
            </a:r>
            <a:r>
              <a:rPr lang="sv-SE" dirty="0" err="1"/>
              <a:t>measurement</a:t>
            </a:r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79E541C-D703-490C-D194-BB28B1B5EAC7}"/>
              </a:ext>
            </a:extLst>
          </p:cNvPr>
          <p:cNvSpPr txBox="1"/>
          <p:nvPr/>
        </p:nvSpPr>
        <p:spPr>
          <a:xfrm>
            <a:off x="7925732" y="5010134"/>
            <a:ext cx="3745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DIF: Item </a:t>
            </a:r>
            <a:r>
              <a:rPr lang="sv-SE" dirty="0" err="1"/>
              <a:t>works</a:t>
            </a:r>
            <a:r>
              <a:rPr lang="sv-SE" dirty="0"/>
              <a:t> </a:t>
            </a:r>
            <a:r>
              <a:rPr lang="sv-SE" dirty="0" err="1"/>
              <a:t>differently</a:t>
            </a:r>
            <a:r>
              <a:rPr lang="sv-SE" dirty="0"/>
              <a:t> for </a:t>
            </a:r>
            <a:r>
              <a:rPr lang="sv-SE" dirty="0" err="1"/>
              <a:t>people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        from Sweden and the UK</a:t>
            </a:r>
          </a:p>
        </p:txBody>
      </p:sp>
    </p:spTree>
    <p:extLst>
      <p:ext uri="{BB962C8B-B14F-4D97-AF65-F5344CB8AC3E}">
        <p14:creationId xmlns:p14="http://schemas.microsoft.com/office/powerpoint/2010/main" val="582640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1D27538-6B21-1B79-C671-ACCDBF69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872" y="1988841"/>
            <a:ext cx="7772400" cy="3909195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48E83514-179A-083F-EA0B-15DDC65C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 err="1"/>
              <a:t>Raw</a:t>
            </a:r>
            <a:r>
              <a:rPr lang="sv-SE" dirty="0"/>
              <a:t> scores-to-</a:t>
            </a:r>
            <a:r>
              <a:rPr lang="sv-SE" dirty="0" err="1"/>
              <a:t>linear</a:t>
            </a:r>
            <a:r>
              <a:rPr lang="sv-SE" dirty="0"/>
              <a:t> measures 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4708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03E177-86B1-894B-B330-524414CF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Raw scores-to-linear </a:t>
            </a:r>
            <a:r>
              <a:rPr lang="sv-SE" dirty="0"/>
              <a:t>measures </a:t>
            </a:r>
            <a:br>
              <a:rPr lang="sv-SE" dirty="0"/>
            </a:br>
            <a:r>
              <a:rPr lang="sv-SE" dirty="0" err="1"/>
              <a:t>with known uncertainties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B87AC4-651D-673F-AC88-4A361904A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60849"/>
            <a:ext cx="7772400" cy="390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31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MMmeas example 6-mo postop 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41" y="1027906"/>
            <a:ext cx="9144000" cy="47702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Person-</a:t>
            </a:r>
            <a:r>
              <a:rPr lang="en-US" dirty="0" err="1"/>
              <a:t>centred</a:t>
            </a:r>
            <a:r>
              <a:rPr lang="en-US" dirty="0"/>
              <a:t> measurement:</a:t>
            </a:r>
            <a:br>
              <a:rPr lang="en-US" dirty="0"/>
            </a:br>
            <a:r>
              <a:rPr lang="en-US" sz="3100" dirty="0"/>
              <a:t>Known measurement uncertainties at the individual person level</a:t>
            </a:r>
            <a:endParaRPr lang="en-US" dirty="0"/>
          </a:p>
        </p:txBody>
      </p:sp>
      <p:cxnSp>
        <p:nvCxnSpPr>
          <p:cNvPr id="5" name="Rak pil 4">
            <a:extLst>
              <a:ext uri="{FF2B5EF4-FFF2-40B4-BE49-F238E27FC236}">
                <a16:creationId xmlns:a16="http://schemas.microsoft.com/office/drawing/2014/main" id="{18CF477C-EA88-98F3-ED04-385890F7DECD}"/>
              </a:ext>
            </a:extLst>
          </p:cNvPr>
          <p:cNvCxnSpPr/>
          <p:nvPr/>
        </p:nvCxnSpPr>
        <p:spPr>
          <a:xfrm flipV="1">
            <a:off x="2540000" y="4380089"/>
            <a:ext cx="564444" cy="22577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>
            <a:extLst>
              <a:ext uri="{FF2B5EF4-FFF2-40B4-BE49-F238E27FC236}">
                <a16:creationId xmlns:a16="http://schemas.microsoft.com/office/drawing/2014/main" id="{79F3AFDB-C569-C543-EBF0-DFB5646D5AE5}"/>
              </a:ext>
            </a:extLst>
          </p:cNvPr>
          <p:cNvSpPr txBox="1"/>
          <p:nvPr/>
        </p:nvSpPr>
        <p:spPr>
          <a:xfrm>
            <a:off x="2599939" y="42079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</a:p>
        </p:txBody>
      </p:sp>
      <p:cxnSp>
        <p:nvCxnSpPr>
          <p:cNvPr id="7" name="Rak pil 6">
            <a:extLst>
              <a:ext uri="{FF2B5EF4-FFF2-40B4-BE49-F238E27FC236}">
                <a16:creationId xmlns:a16="http://schemas.microsoft.com/office/drawing/2014/main" id="{3DA26754-6635-4DA4-96B7-659DCA232F21}"/>
              </a:ext>
            </a:extLst>
          </p:cNvPr>
          <p:cNvCxnSpPr>
            <a:cxnSpLocks/>
          </p:cNvCxnSpPr>
          <p:nvPr/>
        </p:nvCxnSpPr>
        <p:spPr>
          <a:xfrm flipV="1">
            <a:off x="3254648" y="3743325"/>
            <a:ext cx="588690" cy="57961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141FC3BB-2B51-C21F-3D5E-659C5BFB9EBD}"/>
              </a:ext>
            </a:extLst>
          </p:cNvPr>
          <p:cNvSpPr txBox="1"/>
          <p:nvPr/>
        </p:nvSpPr>
        <p:spPr>
          <a:xfrm>
            <a:off x="2540000" y="2128838"/>
            <a:ext cx="5129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1: No </a:t>
            </a:r>
            <a:r>
              <a:rPr lang="sv-SE" dirty="0" err="1"/>
              <a:t>change</a:t>
            </a:r>
            <a:r>
              <a:rPr lang="sv-SE" dirty="0"/>
              <a:t> given </a:t>
            </a:r>
            <a:r>
              <a:rPr lang="sv-SE" dirty="0" err="1"/>
              <a:t>measurement</a:t>
            </a:r>
            <a:r>
              <a:rPr lang="sv-SE" dirty="0"/>
              <a:t> </a:t>
            </a:r>
            <a:r>
              <a:rPr lang="sv-SE" dirty="0" err="1"/>
              <a:t>uncertainty</a:t>
            </a:r>
            <a:r>
              <a:rPr lang="sv-SE" dirty="0"/>
              <a:t> (</a:t>
            </a:r>
            <a:r>
              <a:rPr lang="sv-SE" dirty="0" err="1"/>
              <a:t>error</a:t>
            </a:r>
            <a:r>
              <a:rPr lang="sv-SE" dirty="0"/>
              <a:t>)</a:t>
            </a:r>
          </a:p>
          <a:p>
            <a:r>
              <a:rPr lang="sv-SE" dirty="0"/>
              <a:t>2: Change </a:t>
            </a:r>
            <a:r>
              <a:rPr lang="sv-SE" dirty="0" err="1"/>
              <a:t>beyond</a:t>
            </a:r>
            <a:r>
              <a:rPr lang="sv-SE" dirty="0"/>
              <a:t> </a:t>
            </a:r>
            <a:r>
              <a:rPr lang="sv-SE" dirty="0" err="1"/>
              <a:t>measurement</a:t>
            </a:r>
            <a:r>
              <a:rPr lang="sv-SE" dirty="0"/>
              <a:t> </a:t>
            </a:r>
            <a:r>
              <a:rPr lang="sv-SE" dirty="0" err="1"/>
              <a:t>uncertainty</a:t>
            </a:r>
            <a:r>
              <a:rPr lang="sv-SE" dirty="0"/>
              <a:t> (</a:t>
            </a:r>
            <a:r>
              <a:rPr lang="sv-SE" dirty="0" err="1"/>
              <a:t>error</a:t>
            </a:r>
            <a:r>
              <a:rPr lang="sv-SE" dirty="0"/>
              <a:t>)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27DFA49-3196-F583-AD12-E270C517C619}"/>
              </a:ext>
            </a:extLst>
          </p:cNvPr>
          <p:cNvSpPr txBox="1"/>
          <p:nvPr/>
        </p:nvSpPr>
        <p:spPr>
          <a:xfrm>
            <a:off x="3300299" y="37678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E8FD5528-4309-23A6-9C5E-430EE5A2C1AE}"/>
              </a:ext>
            </a:extLst>
          </p:cNvPr>
          <p:cNvCxnSpPr/>
          <p:nvPr/>
        </p:nvCxnSpPr>
        <p:spPr>
          <a:xfrm>
            <a:off x="3104444" y="4137197"/>
            <a:ext cx="89605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>
            <a:extLst>
              <a:ext uri="{FF2B5EF4-FFF2-40B4-BE49-F238E27FC236}">
                <a16:creationId xmlns:a16="http://schemas.microsoft.com/office/drawing/2014/main" id="{2316EC3F-CF3C-7B72-20BA-C02BA6F94EA1}"/>
              </a:ext>
            </a:extLst>
          </p:cNvPr>
          <p:cNvCxnSpPr/>
          <p:nvPr/>
        </p:nvCxnSpPr>
        <p:spPr>
          <a:xfrm>
            <a:off x="3113964" y="3932402"/>
            <a:ext cx="89605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6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F49ADA-3B18-4D07-A910-6A5E4DCE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home</a:t>
            </a:r>
            <a:r>
              <a:rPr lang="sv-SE" dirty="0"/>
              <a:t> </a:t>
            </a:r>
            <a:r>
              <a:rPr lang="sv-SE" dirty="0" err="1"/>
              <a:t>messages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6A50E6-32B6-4A50-5455-808D2E079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Beware</a:t>
            </a:r>
            <a:r>
              <a:rPr lang="sv-SE" dirty="0"/>
              <a:t> the </a:t>
            </a:r>
            <a:r>
              <a:rPr lang="sv-SE" dirty="0" err="1"/>
              <a:t>meaning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numbers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and interpret </a:t>
            </a:r>
            <a:r>
              <a:rPr lang="sv-SE" dirty="0" err="1"/>
              <a:t>them</a:t>
            </a:r>
            <a:r>
              <a:rPr lang="sv-SE" dirty="0"/>
              <a:t> </a:t>
            </a:r>
          </a:p>
          <a:p>
            <a:r>
              <a:rPr lang="sv-SE" dirty="0" err="1"/>
              <a:t>Beware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rating </a:t>
            </a:r>
            <a:r>
              <a:rPr lang="sv-SE" dirty="0" err="1"/>
              <a:t>scales</a:t>
            </a:r>
            <a:r>
              <a:rPr lang="sv-SE" dirty="0"/>
              <a:t> and </a:t>
            </a:r>
            <a:r>
              <a:rPr lang="sv-SE" dirty="0" err="1"/>
              <a:t>questionnaires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and interpret scores</a:t>
            </a:r>
          </a:p>
          <a:p>
            <a:r>
              <a:rPr lang="sv-SE" dirty="0"/>
              <a:t>If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serious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patients and the </a:t>
            </a:r>
            <a:r>
              <a:rPr lang="sv-SE" dirty="0" err="1"/>
              <a:t>care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provide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must be </a:t>
            </a:r>
            <a:r>
              <a:rPr lang="sv-SE" dirty="0" err="1"/>
              <a:t>serious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assessment</a:t>
            </a:r>
            <a:r>
              <a:rPr lang="sv-SE" dirty="0"/>
              <a:t> and </a:t>
            </a:r>
            <a:r>
              <a:rPr lang="sv-SE" dirty="0" err="1"/>
              <a:t>measurement</a:t>
            </a:r>
            <a:r>
              <a:rPr lang="sv-SE" dirty="0"/>
              <a:t> instruments (</a:t>
            </a:r>
            <a:r>
              <a:rPr lang="sv-SE" dirty="0" err="1"/>
              <a:t>e.g</a:t>
            </a:r>
            <a:r>
              <a:rPr lang="sv-SE" dirty="0"/>
              <a:t>., rating </a:t>
            </a:r>
            <a:r>
              <a:rPr lang="sv-SE" dirty="0" err="1"/>
              <a:t>scales</a:t>
            </a:r>
            <a:r>
              <a:rPr lang="sv-SE" dirty="0"/>
              <a:t>)</a:t>
            </a:r>
          </a:p>
          <a:p>
            <a:r>
              <a:rPr lang="sv-SE" dirty="0"/>
              <a:t>The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data,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results</a:t>
            </a:r>
            <a:r>
              <a:rPr lang="sv-SE" dirty="0"/>
              <a:t> and </a:t>
            </a:r>
            <a:r>
              <a:rPr lang="sv-SE" dirty="0" err="1"/>
              <a:t>conclusions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dependent</a:t>
            </a:r>
            <a:r>
              <a:rPr lang="sv-SE" dirty="0"/>
              <a:t> on the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instruments (</a:t>
            </a:r>
            <a:r>
              <a:rPr lang="sv-SE" dirty="0" err="1"/>
              <a:t>e.g</a:t>
            </a:r>
            <a:r>
              <a:rPr lang="sv-SE" dirty="0"/>
              <a:t>., rating </a:t>
            </a:r>
            <a:r>
              <a:rPr lang="sv-SE" dirty="0" err="1"/>
              <a:t>scales</a:t>
            </a:r>
            <a:r>
              <a:rPr lang="sv-SE" dirty="0"/>
              <a:t>)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produce</a:t>
            </a:r>
            <a:r>
              <a:rPr lang="sv-SE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592859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769"/>
            <a:ext cx="10515600" cy="874395"/>
          </a:xfrm>
        </p:spPr>
        <p:txBody>
          <a:bodyPr/>
          <a:lstStyle/>
          <a:p>
            <a:r>
              <a:rPr lang="sv-SE" dirty="0" err="1"/>
              <a:t>Recommended</a:t>
            </a:r>
            <a:r>
              <a:rPr lang="sv-SE" dirty="0"/>
              <a:t> </a:t>
            </a:r>
            <a:r>
              <a:rPr lang="sv-SE" dirty="0" err="1"/>
              <a:t>reading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520"/>
            <a:ext cx="10515600" cy="4805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Cano SJ, Hobart JC. The problem with health measurement.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Preference and Adherence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2011; 5: 279-290.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https://doi.org/10.2147/PPA.S14399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EuroTEQ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Theoretical Report Part I – Research Basics. 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https://euroteq.nu/resources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Hagell P. Measuring Activities of Daily Living in Parkinson's disease: On a road to nowhere and back again?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2019; 132: 109-124. 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https://doi.org/10.1016/j.measurement.2018.09.050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https://www.hkr.se/globalassets/transfer/hagell-msrmnt-2019_accepted_ms.pdf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Hobart J. Rating scales for neurologists.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Neurology Neurosurgery &amp; Psychiatry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2003; 74(Suppl 4): iv22-iv26.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http://dx.doi.org/10.1136/jnnp.74.suppl_4.iv22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Hobart J, Cano S. Improving the evaluation of therapeutic interventions in multiple sclerosis: the role of new psychometric methods.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Technology Assessment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2009; 13(12).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https://doi.org/10.3310/hta13120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Tesio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Caronni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Hassan S,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Kumbhare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Caronni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Why Questionnaire Scores Are Not Measures: A Question-Raising Article.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Journal of Physical Medicine &amp; Rehabilitation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2023; 102(1): 75-82.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https://doi.org/10.1097/PHM.0000000000002028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Wright BD, Linacre J M. Observations are always ordinal; measurements, however, must be interval.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Archives of Physical Medicine &amp; Rehabilitation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1989; 70(12): 857-860.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https://www.rasch.org/memo44.htm</a:t>
            </a:r>
            <a:r>
              <a:rPr lang="sv-SE" sz="1400" dirty="0">
                <a:effectLst/>
              </a:rPr>
              <a:t>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51298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C592E3-001F-8387-C5CF-E7FC8588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err="1"/>
              <a:t>Categorizing</a:t>
            </a:r>
            <a:r>
              <a:rPr lang="sv-SE"/>
              <a:t> instruments </a:t>
            </a:r>
            <a:r>
              <a:rPr lang="sv-SE" err="1"/>
              <a:t>according</a:t>
            </a:r>
            <a:r>
              <a:rPr lang="sv-SE"/>
              <a:t> to </a:t>
            </a:r>
            <a:r>
              <a:rPr lang="sv-SE" err="1"/>
              <a:t>their</a:t>
            </a:r>
            <a:r>
              <a:rPr lang="sv-SE"/>
              <a:t> </a:t>
            </a:r>
            <a:r>
              <a:rPr lang="sv-SE" err="1"/>
              <a:t>use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8B51DF-978B-740D-98C1-524C8C411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734" y="1877786"/>
            <a:ext cx="6403521" cy="3543300"/>
          </a:xfrm>
        </p:spPr>
        <p:txBody>
          <a:bodyPr>
            <a:normAutofit lnSpcReduction="10000"/>
          </a:bodyPr>
          <a:lstStyle/>
          <a:p>
            <a:r>
              <a:rPr lang="sv-SE" sz="2400" dirty="0"/>
              <a:t>Patient-</a:t>
            </a:r>
            <a:r>
              <a:rPr lang="sv-SE" sz="2400" dirty="0" err="1"/>
              <a:t>reported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(PROs/</a:t>
            </a:r>
            <a:r>
              <a:rPr lang="sv-SE" sz="2400" dirty="0" err="1"/>
              <a:t>PROMs</a:t>
            </a:r>
            <a:r>
              <a:rPr lang="sv-SE" sz="2400" dirty="0"/>
              <a:t>)</a:t>
            </a:r>
          </a:p>
          <a:p>
            <a:r>
              <a:rPr lang="sv-SE" sz="2400" dirty="0"/>
              <a:t>Patient-</a:t>
            </a:r>
            <a:r>
              <a:rPr lang="sv-SE" sz="2400" dirty="0" err="1"/>
              <a:t>reported</a:t>
            </a:r>
            <a:r>
              <a:rPr lang="sv-SE" sz="2400" dirty="0"/>
              <a:t> </a:t>
            </a:r>
            <a:r>
              <a:rPr lang="sv-SE" sz="2400" dirty="0" err="1"/>
              <a:t>experience</a:t>
            </a:r>
            <a:r>
              <a:rPr lang="sv-SE" sz="2400" dirty="0"/>
              <a:t> </a:t>
            </a:r>
            <a:r>
              <a:rPr lang="sv-SE" sz="2400" dirty="0" err="1"/>
              <a:t>measures</a:t>
            </a:r>
            <a:r>
              <a:rPr lang="sv-SE" sz="2400" dirty="0"/>
              <a:t> (</a:t>
            </a:r>
            <a:r>
              <a:rPr lang="sv-SE" sz="2400" dirty="0" err="1"/>
              <a:t>PREMs</a:t>
            </a:r>
            <a:r>
              <a:rPr lang="sv-SE" sz="2400" dirty="0"/>
              <a:t>)</a:t>
            </a:r>
          </a:p>
          <a:p>
            <a:r>
              <a:rPr lang="sv-SE" sz="2400" dirty="0" err="1"/>
              <a:t>Clinician-reported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(</a:t>
            </a:r>
            <a:r>
              <a:rPr lang="sv-SE" sz="2400" dirty="0" err="1"/>
              <a:t>ClinROs</a:t>
            </a:r>
            <a:r>
              <a:rPr lang="sv-SE" sz="2400" dirty="0"/>
              <a:t>)</a:t>
            </a:r>
          </a:p>
          <a:p>
            <a:r>
              <a:rPr lang="sv-SE" sz="2400" dirty="0"/>
              <a:t>Observer-</a:t>
            </a:r>
            <a:r>
              <a:rPr lang="sv-SE" sz="2400" dirty="0" err="1"/>
              <a:t>reported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(</a:t>
            </a:r>
            <a:r>
              <a:rPr lang="sv-SE" sz="2400" dirty="0" err="1"/>
              <a:t>ObsROs</a:t>
            </a:r>
            <a:r>
              <a:rPr lang="sv-SE" sz="2400" dirty="0"/>
              <a:t>)</a:t>
            </a:r>
          </a:p>
          <a:p>
            <a:r>
              <a:rPr lang="sv-SE" sz="2400" dirty="0" err="1"/>
              <a:t>Performance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(</a:t>
            </a:r>
            <a:r>
              <a:rPr lang="sv-SE" sz="2400" dirty="0" err="1"/>
              <a:t>PerfOs</a:t>
            </a:r>
            <a:r>
              <a:rPr lang="sv-SE" sz="2400" dirty="0"/>
              <a:t>)</a:t>
            </a:r>
          </a:p>
          <a:p>
            <a:pPr lvl="1"/>
            <a:r>
              <a:rPr lang="sv-SE" sz="2000" dirty="0" err="1"/>
              <a:t>Intended</a:t>
            </a:r>
            <a:r>
              <a:rPr lang="sv-SE" sz="2000" dirty="0"/>
              <a:t> to </a:t>
            </a:r>
            <a:r>
              <a:rPr lang="sv-SE" sz="2000" dirty="0" err="1"/>
              <a:t>produce</a:t>
            </a:r>
            <a:r>
              <a:rPr lang="sv-SE" sz="2000" dirty="0"/>
              <a:t> a score </a:t>
            </a:r>
            <a:r>
              <a:rPr lang="sv-SE" sz="2000" dirty="0" err="1"/>
              <a:t>representing</a:t>
            </a:r>
            <a:r>
              <a:rPr lang="sv-SE" sz="2000" dirty="0"/>
              <a:t> the (</a:t>
            </a:r>
            <a:r>
              <a:rPr lang="sv-SE" sz="2000" dirty="0" err="1"/>
              <a:t>outcome</a:t>
            </a:r>
            <a:r>
              <a:rPr lang="sv-SE" sz="2000" dirty="0"/>
              <a:t>) </a:t>
            </a:r>
            <a:r>
              <a:rPr lang="sv-SE" sz="2000" dirty="0" err="1"/>
              <a:t>variable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interest</a:t>
            </a:r>
            <a:endParaRPr lang="sv-SE" sz="2000" dirty="0"/>
          </a:p>
          <a:p>
            <a:pPr lvl="1"/>
            <a:r>
              <a:rPr lang="sv-SE" sz="2000" dirty="0" err="1"/>
              <a:t>Typically</a:t>
            </a:r>
            <a:r>
              <a:rPr lang="sv-SE" sz="2000" dirty="0"/>
              <a:t> </a:t>
            </a:r>
            <a:r>
              <a:rPr lang="sv-SE" sz="2000" dirty="0" err="1"/>
              <a:t>developed</a:t>
            </a:r>
            <a:r>
              <a:rPr lang="sv-SE" sz="2000" dirty="0"/>
              <a:t> to be </a:t>
            </a:r>
            <a:r>
              <a:rPr lang="sv-SE" sz="2000" dirty="0" err="1"/>
              <a:t>useful</a:t>
            </a:r>
            <a:r>
              <a:rPr lang="sv-SE" sz="2000" dirty="0"/>
              <a:t> for </a:t>
            </a:r>
            <a:r>
              <a:rPr lang="sv-SE" sz="2000" dirty="0" err="1"/>
              <a:t>outcome</a:t>
            </a:r>
            <a:r>
              <a:rPr lang="sv-SE" sz="2000" dirty="0"/>
              <a:t> </a:t>
            </a:r>
            <a:r>
              <a:rPr lang="sv-SE" sz="2000" dirty="0" err="1"/>
              <a:t>measurement</a:t>
            </a:r>
            <a:endParaRPr lang="sv-SE" sz="2000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B031A95-5D6F-F0C8-F9EA-63090BF2B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900" y="1804309"/>
            <a:ext cx="3525083" cy="402975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Checklists</a:t>
            </a:r>
          </a:p>
          <a:p>
            <a:pPr lvl="1"/>
            <a:r>
              <a:rPr lang="en-US" sz="2000" dirty="0"/>
              <a:t>Inventories</a:t>
            </a:r>
          </a:p>
          <a:p>
            <a:pPr lvl="1"/>
            <a:r>
              <a:rPr lang="en-US" sz="2000" dirty="0"/>
              <a:t>Item-level use</a:t>
            </a:r>
          </a:p>
          <a:p>
            <a:r>
              <a:rPr lang="en-US" sz="2400" dirty="0" err="1"/>
              <a:t>Utlilities</a:t>
            </a:r>
            <a:endParaRPr lang="en-US" sz="2400" dirty="0"/>
          </a:p>
          <a:p>
            <a:pPr lvl="1"/>
            <a:r>
              <a:rPr lang="en-US" sz="2000" dirty="0"/>
              <a:t>Valuation of health states</a:t>
            </a:r>
          </a:p>
          <a:p>
            <a:r>
              <a:rPr lang="sv-SE" sz="2400" dirty="0" err="1"/>
              <a:t>Classification</a:t>
            </a:r>
            <a:r>
              <a:rPr lang="sv-SE" sz="2400" dirty="0"/>
              <a:t> </a:t>
            </a:r>
            <a:r>
              <a:rPr lang="sv-SE" sz="2400" dirty="0" err="1"/>
              <a:t>tools</a:t>
            </a:r>
            <a:r>
              <a:rPr lang="sv-SE" sz="2400" dirty="0"/>
              <a:t> (</a:t>
            </a:r>
            <a:r>
              <a:rPr lang="sv-SE" sz="2400" dirty="0" err="1"/>
              <a:t>single-items</a:t>
            </a:r>
            <a:r>
              <a:rPr lang="sv-SE" sz="2400" dirty="0"/>
              <a:t>)</a:t>
            </a:r>
          </a:p>
          <a:p>
            <a:pPr lvl="1"/>
            <a:r>
              <a:rPr lang="sv-SE" sz="2000" dirty="0" err="1"/>
              <a:t>Coarse</a:t>
            </a:r>
            <a:r>
              <a:rPr lang="sv-SE" sz="2000" dirty="0"/>
              <a:t> </a:t>
            </a:r>
            <a:r>
              <a:rPr lang="sv-SE" sz="2000" dirty="0" err="1"/>
              <a:t>indicators</a:t>
            </a:r>
            <a:r>
              <a:rPr lang="sv-SE" sz="2000" dirty="0"/>
              <a:t> </a:t>
            </a:r>
          </a:p>
          <a:p>
            <a:pPr lvl="1"/>
            <a:r>
              <a:rPr lang="sv-SE" sz="2000" dirty="0" err="1"/>
              <a:t>Stages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disease</a:t>
            </a:r>
            <a:r>
              <a:rPr lang="sv-SE" sz="2000" dirty="0"/>
              <a:t>, etc.</a:t>
            </a:r>
          </a:p>
          <a:p>
            <a:r>
              <a:rPr lang="en-US" sz="2400" dirty="0"/>
              <a:t>Screening tools </a:t>
            </a:r>
          </a:p>
          <a:p>
            <a:pPr lvl="1"/>
            <a:r>
              <a:rPr lang="en-US" sz="2000" dirty="0"/>
              <a:t>Detect a potential problem or risk</a:t>
            </a:r>
          </a:p>
          <a:p>
            <a:endParaRPr lang="sv-SE" sz="24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1D358CE-B802-C1AE-3A8A-0835381A3E10}"/>
              </a:ext>
            </a:extLst>
          </p:cNvPr>
          <p:cNvSpPr txBox="1"/>
          <p:nvPr/>
        </p:nvSpPr>
        <p:spPr>
          <a:xfrm rot="2968039">
            <a:off x="9007401" y="2404861"/>
            <a:ext cx="360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May be patient-, </a:t>
            </a:r>
            <a:r>
              <a:rPr lang="sv-SE" dirty="0" err="1"/>
              <a:t>clinician</a:t>
            </a:r>
            <a:r>
              <a:rPr lang="sv-SE" dirty="0"/>
              <a:t>-, </a:t>
            </a:r>
            <a:r>
              <a:rPr lang="sv-SE" dirty="0" err="1"/>
              <a:t>observer</a:t>
            </a:r>
            <a:r>
              <a:rPr lang="sv-SE" dirty="0"/>
              <a:t>- </a:t>
            </a:r>
            <a:r>
              <a:rPr lang="sv-SE" dirty="0" err="1"/>
              <a:t>reported</a:t>
            </a:r>
            <a:r>
              <a:rPr lang="sv-SE" dirty="0"/>
              <a:t>, or </a:t>
            </a:r>
            <a:r>
              <a:rPr lang="sv-SE" dirty="0" err="1"/>
              <a:t>performance</a:t>
            </a:r>
            <a:r>
              <a:rPr lang="sv-SE" dirty="0"/>
              <a:t> </a:t>
            </a:r>
            <a:r>
              <a:rPr lang="sv-SE" dirty="0" err="1"/>
              <a:t>based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99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11CAC504-E30B-EE4B-880F-26775B57C417}"/>
              </a:ext>
            </a:extLst>
          </p:cNvPr>
          <p:cNvSpPr txBox="1">
            <a:spLocks/>
          </p:cNvSpPr>
          <p:nvPr/>
        </p:nvSpPr>
        <p:spPr>
          <a:xfrm>
            <a:off x="1073298" y="1668773"/>
            <a:ext cx="10680382" cy="352045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kern="0" dirty="0"/>
              <a:t>Outcome assessments and measurements produce numbers</a:t>
            </a:r>
          </a:p>
          <a:p>
            <a:pPr>
              <a:defRPr/>
            </a:pPr>
            <a:r>
              <a:rPr lang="en-GB" kern="0" dirty="0"/>
              <a:t>The meaning and use of numbers differ depending on what they represent</a:t>
            </a:r>
          </a:p>
          <a:p>
            <a:pPr>
              <a:defRPr/>
            </a:pPr>
            <a:r>
              <a:rPr lang="en-GB" kern="0" dirty="0"/>
              <a:t>Numerical data ≠ quantitative data</a:t>
            </a:r>
          </a:p>
          <a:p>
            <a:pPr lvl="1">
              <a:defRPr/>
            </a:pPr>
            <a:r>
              <a:rPr lang="en-GB" kern="0" dirty="0"/>
              <a:t>Nominal, ordinal = Qualitative data; categorizations, assessments</a:t>
            </a:r>
          </a:p>
          <a:p>
            <a:pPr lvl="1">
              <a:defRPr/>
            </a:pPr>
            <a:endParaRPr lang="en-GB" kern="0" dirty="0"/>
          </a:p>
          <a:p>
            <a:pPr marL="457200" lvl="1" indent="0">
              <a:buNone/>
              <a:defRPr/>
            </a:pPr>
            <a:endParaRPr lang="en-GB" kern="0" dirty="0"/>
          </a:p>
          <a:p>
            <a:pPr lvl="1">
              <a:defRPr/>
            </a:pPr>
            <a:r>
              <a:rPr lang="en-GB" kern="0" dirty="0"/>
              <a:t>Interval, ratio = Quantitative (linear) data; measurement</a:t>
            </a:r>
          </a:p>
          <a:p>
            <a:pPr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3060B490-F795-2D47-A27A-4043FC1DB8C8}"/>
              </a:ext>
            </a:extLst>
          </p:cNvPr>
          <p:cNvSpPr txBox="1">
            <a:spLocks noChangeArrowheads="1"/>
          </p:cNvSpPr>
          <p:nvPr/>
        </p:nvSpPr>
        <p:spPr>
          <a:xfrm>
            <a:off x="1941634" y="470620"/>
            <a:ext cx="8308731" cy="10550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sv-SE" sz="6000" b="1" i="1" dirty="0">
                <a:latin typeface="+mn-lt"/>
              </a:rPr>
              <a:t>0  1  2  3  4  5  6  7  8  9</a:t>
            </a:r>
            <a:endParaRPr lang="en-GB" altLang="sv-SE" sz="6000" dirty="0">
              <a:latin typeface="+mn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C13EE23-9340-7245-9AE3-02E1581D8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2477" r="3677" b="34122"/>
          <a:stretch>
            <a:fillRect/>
          </a:stretch>
        </p:blipFill>
        <p:spPr bwMode="auto">
          <a:xfrm>
            <a:off x="5518108" y="5471643"/>
            <a:ext cx="4587524" cy="53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2C204299-5528-4D73-AEBB-6ED3F70A7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669" y="4164583"/>
            <a:ext cx="957421" cy="7056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C5BC24B-CFDD-47F2-D8FD-A1F6B7A46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787" y="4016908"/>
            <a:ext cx="2413000" cy="10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3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objekt 3">
            <a:extLst>
              <a:ext uri="{FF2B5EF4-FFF2-40B4-BE49-F238E27FC236}">
                <a16:creationId xmlns:a16="http://schemas.microsoft.com/office/drawing/2014/main" id="{371731C4-EB63-A140-8009-3336C558D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86" y="304007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blodtrycksmätning">
            <a:extLst>
              <a:ext uri="{FF2B5EF4-FFF2-40B4-BE49-F238E27FC236}">
                <a16:creationId xmlns:a16="http://schemas.microsoft.com/office/drawing/2014/main" id="{A32D6650-2F1B-5946-8B8B-0CC76454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0"/>
          <a:stretch>
            <a:fillRect/>
          </a:stretch>
        </p:blipFill>
        <p:spPr bwMode="auto">
          <a:xfrm>
            <a:off x="8408988" y="207963"/>
            <a:ext cx="245586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Bildobjekt 1">
            <a:extLst>
              <a:ext uri="{FF2B5EF4-FFF2-40B4-BE49-F238E27FC236}">
                <a16:creationId xmlns:a16="http://schemas.microsoft.com/office/drawing/2014/main" id="{70EC3E39-CDC9-3D4E-AC90-5A78ABF2D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21" y="3401887"/>
            <a:ext cx="116522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Bildobjekt 6">
            <a:extLst>
              <a:ext uri="{FF2B5EF4-FFF2-40B4-BE49-F238E27FC236}">
                <a16:creationId xmlns:a16="http://schemas.microsoft.com/office/drawing/2014/main" id="{2442B97A-D804-824E-B645-78D4ADD16D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6528" r="2750" b="5516"/>
          <a:stretch>
            <a:fillRect/>
          </a:stretch>
        </p:blipFill>
        <p:spPr bwMode="auto">
          <a:xfrm>
            <a:off x="2710681" y="3913123"/>
            <a:ext cx="22320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Bildobjekt 7">
            <a:extLst>
              <a:ext uri="{FF2B5EF4-FFF2-40B4-BE49-F238E27FC236}">
                <a16:creationId xmlns:a16="http://schemas.microsoft.com/office/drawing/2014/main" id="{E76ED8CF-2868-8B4E-AF02-33184EEE18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2477" r="3677" b="34122"/>
          <a:stretch>
            <a:fillRect/>
          </a:stretch>
        </p:blipFill>
        <p:spPr bwMode="auto">
          <a:xfrm>
            <a:off x="1327150" y="2322512"/>
            <a:ext cx="95377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319508E8-971B-941C-6B4C-A1E3ECEE3C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9897" y="105427"/>
            <a:ext cx="2261653" cy="2284412"/>
          </a:xfrm>
          <a:prstGeom prst="rect">
            <a:avLst/>
          </a:prstGeom>
        </p:spPr>
      </p:pic>
      <p:pic>
        <p:nvPicPr>
          <p:cNvPr id="20484" name="Bildobjekt 4">
            <a:extLst>
              <a:ext uri="{FF2B5EF4-FFF2-40B4-BE49-F238E27FC236}">
                <a16:creationId xmlns:a16="http://schemas.microsoft.com/office/drawing/2014/main" id="{04874BD0-1F16-F443-9391-19B3EF722A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4233" r="19559" b="11092"/>
          <a:stretch>
            <a:fillRect/>
          </a:stretch>
        </p:blipFill>
        <p:spPr bwMode="auto">
          <a:xfrm>
            <a:off x="3411002" y="647535"/>
            <a:ext cx="10080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Blodprovstagning">
            <a:extLst>
              <a:ext uri="{FF2B5EF4-FFF2-40B4-BE49-F238E27FC236}">
                <a16:creationId xmlns:a16="http://schemas.microsoft.com/office/drawing/2014/main" id="{AF6D62C7-7396-8B4D-A3D0-F64AFB73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845" y="3784599"/>
            <a:ext cx="2581334" cy="2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F8D4D33-0296-0205-EA7C-4FA289235A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9875" y="3784599"/>
            <a:ext cx="3183633" cy="2381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ubrik 1">
            <a:extLst>
              <a:ext uri="{FF2B5EF4-FFF2-40B4-BE49-F238E27FC236}">
                <a16:creationId xmlns:a16="http://schemas.microsoft.com/office/drawing/2014/main" id="{8E439EA7-931E-7F47-BD94-B6A33305F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sv-SE" dirty="0"/>
              <a:t>Metrology: </a:t>
            </a:r>
            <a:br>
              <a:rPr lang="sv-SE" altLang="sv-SE" dirty="0"/>
            </a:br>
            <a:r>
              <a:rPr lang="sv-SE" altLang="sv-SE" sz="3200" dirty="0"/>
              <a:t>The Science </a:t>
            </a:r>
            <a:r>
              <a:rPr lang="sv-SE" altLang="sv-SE" sz="3200" dirty="0" err="1"/>
              <a:t>of</a:t>
            </a:r>
            <a:r>
              <a:rPr lang="sv-SE" altLang="sv-SE" sz="3200" dirty="0"/>
              <a:t> </a:t>
            </a:r>
            <a:r>
              <a:rPr lang="sv-SE" altLang="sv-SE" sz="3200" dirty="0" err="1"/>
              <a:t>Measurement</a:t>
            </a:r>
            <a:endParaRPr lang="sv-SE" altLang="sv-SE" dirty="0"/>
          </a:p>
        </p:txBody>
      </p:sp>
      <p:sp>
        <p:nvSpPr>
          <p:cNvPr id="25602" name="Platshållare för innehåll 2">
            <a:extLst>
              <a:ext uri="{FF2B5EF4-FFF2-40B4-BE49-F238E27FC236}">
                <a16:creationId xmlns:a16="http://schemas.microsoft.com/office/drawing/2014/main" id="{5B36A3B3-0C66-C342-863A-88E426F5EE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0200" y="1596143"/>
            <a:ext cx="5630333" cy="4525962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sv-SE" altLang="sv-SE" sz="2800" dirty="0" err="1"/>
              <a:t>Calibration</a:t>
            </a:r>
            <a:r>
              <a:rPr lang="sv-SE" altLang="sv-SE" sz="2800" dirty="0"/>
              <a:t> and </a:t>
            </a:r>
            <a:r>
              <a:rPr lang="sv-SE" altLang="sv-SE" sz="2800" dirty="0" err="1"/>
              <a:t>quality</a:t>
            </a:r>
            <a:r>
              <a:rPr lang="sv-SE" altLang="sv-SE" sz="2800" dirty="0"/>
              <a:t> </a:t>
            </a:r>
            <a:r>
              <a:rPr lang="sv-SE" altLang="sv-SE" sz="2800" dirty="0" err="1"/>
              <a:t>assurance</a:t>
            </a:r>
            <a:r>
              <a:rPr lang="sv-SE" altLang="sv-SE" sz="2800" dirty="0"/>
              <a:t>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</a:t>
            </a:r>
            <a:r>
              <a:rPr lang="sv-SE" altLang="sv-SE" sz="2800" dirty="0" err="1"/>
              <a:t>physical</a:t>
            </a:r>
            <a:r>
              <a:rPr lang="sv-SE" altLang="sv-SE" sz="2800" dirty="0"/>
              <a:t> and </a:t>
            </a:r>
            <a:r>
              <a:rPr lang="sv-SE" altLang="sv-SE" sz="2800" dirty="0" err="1"/>
              <a:t>chemical</a:t>
            </a:r>
            <a:r>
              <a:rPr lang="sv-SE" altLang="sv-SE" sz="2800" dirty="0"/>
              <a:t> </a:t>
            </a:r>
            <a:r>
              <a:rPr lang="sv-SE" altLang="sv-SE" sz="2800" dirty="0" err="1"/>
              <a:t>measures</a:t>
            </a:r>
            <a:r>
              <a:rPr lang="sv-SE" altLang="sv-SE" sz="2800" dirty="0"/>
              <a:t> </a:t>
            </a:r>
            <a:r>
              <a:rPr lang="sv-SE" altLang="sv-SE" dirty="0"/>
              <a:t>(</a:t>
            </a:r>
            <a:r>
              <a:rPr lang="sv-SE" altLang="sv-SE" dirty="0" err="1"/>
              <a:t>e.g</a:t>
            </a:r>
            <a:r>
              <a:rPr lang="sv-SE" altLang="sv-SE" dirty="0"/>
              <a:t>., </a:t>
            </a:r>
            <a:r>
              <a:rPr lang="sv-SE" altLang="sv-SE" dirty="0" err="1"/>
              <a:t>length</a:t>
            </a:r>
            <a:r>
              <a:rPr lang="sv-SE" altLang="sv-SE" dirty="0"/>
              <a:t>, </a:t>
            </a:r>
            <a:r>
              <a:rPr lang="sv-SE" altLang="sv-SE" dirty="0" err="1"/>
              <a:t>weight</a:t>
            </a:r>
            <a:r>
              <a:rPr lang="sv-SE" altLang="sv-SE" dirty="0"/>
              <a:t>, </a:t>
            </a:r>
            <a:r>
              <a:rPr lang="sv-SE" altLang="sv-SE" dirty="0" err="1"/>
              <a:t>time</a:t>
            </a:r>
            <a:r>
              <a:rPr lang="sv-SE" altLang="sv-SE" dirty="0"/>
              <a:t>, </a:t>
            </a:r>
            <a:r>
              <a:rPr lang="sv-SE" altLang="sv-SE" dirty="0" err="1"/>
              <a:t>temperature</a:t>
            </a:r>
            <a:r>
              <a:rPr lang="sv-SE" altLang="sv-SE" dirty="0"/>
              <a:t>)</a:t>
            </a:r>
          </a:p>
          <a:p>
            <a:pPr marL="457200" lvl="1" indent="0">
              <a:buNone/>
            </a:pPr>
            <a:endParaRPr lang="sv-SE" altLang="sv-SE" dirty="0"/>
          </a:p>
          <a:p>
            <a:pPr marL="457200" lvl="1" indent="0">
              <a:buNone/>
            </a:pPr>
            <a:r>
              <a:rPr lang="sv-SE" altLang="sv-SE" sz="2800" dirty="0"/>
              <a:t>Basic quality aspects:</a:t>
            </a:r>
          </a:p>
          <a:p>
            <a:pPr lvl="1"/>
            <a:r>
              <a:rPr lang="sv-SE" altLang="ja-JP" dirty="0" err="1">
                <a:sym typeface="Wingdings" pitchFamily="2" charset="2"/>
              </a:rPr>
              <a:t>M</a:t>
            </a:r>
            <a:r>
              <a:rPr lang="sv-SE" altLang="sv-SE" dirty="0" err="1"/>
              <a:t>easurement</a:t>
            </a:r>
            <a:r>
              <a:rPr lang="sv-SE" altLang="sv-SE" dirty="0"/>
              <a:t> </a:t>
            </a:r>
            <a:r>
              <a:rPr lang="sv-SE" altLang="sv-SE" dirty="0" err="1"/>
              <a:t>uncertainty</a:t>
            </a:r>
            <a:r>
              <a:rPr lang="sv-SE" altLang="sv-SE" dirty="0"/>
              <a:t>: </a:t>
            </a:r>
            <a:br>
              <a:rPr lang="sv-SE" altLang="sv-SE" dirty="0"/>
            </a:br>
            <a:r>
              <a:rPr lang="sv-SE" altLang="sv-SE" dirty="0" err="1"/>
              <a:t>K</a:t>
            </a:r>
            <a:r>
              <a:rPr lang="sv-SE" altLang="ja-JP" dirty="0" err="1">
                <a:sym typeface="Wingdings" pitchFamily="2" charset="2"/>
              </a:rPr>
              <a:t>nown</a:t>
            </a:r>
            <a:r>
              <a:rPr lang="sv-SE" altLang="ja-JP" dirty="0">
                <a:sym typeface="Wingdings" pitchFamily="2" charset="2"/>
              </a:rPr>
              <a:t> precision and risk of erroneous </a:t>
            </a:r>
            <a:r>
              <a:rPr lang="sv-SE" altLang="ja-JP" dirty="0" err="1">
                <a:sym typeface="Wingdings" pitchFamily="2" charset="2"/>
              </a:rPr>
              <a:t>results</a:t>
            </a:r>
            <a:r>
              <a:rPr lang="sv-SE" altLang="ja-JP" dirty="0">
                <a:sym typeface="Wingdings" pitchFamily="2" charset="2"/>
              </a:rPr>
              <a:t>/</a:t>
            </a:r>
            <a:r>
              <a:rPr lang="sv-SE" altLang="ja-JP" dirty="0" err="1">
                <a:sym typeface="Wingdings" pitchFamily="2" charset="2"/>
              </a:rPr>
              <a:t>decisions</a:t>
            </a:r>
            <a:r>
              <a:rPr lang="sv-SE" altLang="ja-JP" dirty="0">
                <a:sym typeface="Wingdings" pitchFamily="2" charset="2"/>
              </a:rPr>
              <a:t>/</a:t>
            </a:r>
            <a:r>
              <a:rPr lang="sv-SE" altLang="ja-JP" dirty="0" err="1">
                <a:sym typeface="Wingdings" pitchFamily="2" charset="2"/>
              </a:rPr>
              <a:t>inference</a:t>
            </a:r>
            <a:r>
              <a:rPr lang="sv-SE" altLang="ja-JP" dirty="0">
                <a:sym typeface="Wingdings" pitchFamily="2" charset="2"/>
              </a:rPr>
              <a:t>; allowed to vary to different degrees depending on purpose/context (</a:t>
            </a:r>
            <a:r>
              <a:rPr lang="ja-JP" altLang="sv-SE">
                <a:sym typeface="Wingdings" pitchFamily="2" charset="2"/>
              </a:rPr>
              <a:t>"</a:t>
            </a:r>
            <a:r>
              <a:rPr lang="sv-SE" altLang="ja-JP" dirty="0">
                <a:sym typeface="Wingdings" pitchFamily="2" charset="2"/>
              </a:rPr>
              <a:t>fit for </a:t>
            </a:r>
            <a:r>
              <a:rPr lang="sv-SE" altLang="ja-JP" dirty="0" err="1">
                <a:sym typeface="Wingdings" pitchFamily="2" charset="2"/>
              </a:rPr>
              <a:t>purpose</a:t>
            </a:r>
            <a:r>
              <a:rPr lang="ja-JP" altLang="sv-SE">
                <a:sym typeface="Wingdings" pitchFamily="2" charset="2"/>
              </a:rPr>
              <a:t>"</a:t>
            </a:r>
            <a:r>
              <a:rPr lang="sv-SE" altLang="ja-JP" dirty="0">
                <a:sym typeface="Wingdings" pitchFamily="2" charset="2"/>
              </a:rPr>
              <a:t>)</a:t>
            </a:r>
            <a:endParaRPr lang="sv-SE" altLang="ja-JP" dirty="0"/>
          </a:p>
          <a:p>
            <a:pPr lvl="1"/>
            <a:r>
              <a:rPr lang="sv-SE" altLang="ja-JP" dirty="0" err="1"/>
              <a:t>Traceability</a:t>
            </a:r>
            <a:r>
              <a:rPr lang="sv-SE" altLang="ja-JP" dirty="0"/>
              <a:t>:</a:t>
            </a:r>
            <a:r>
              <a:rPr lang="sv-SE" altLang="ja-JP" dirty="0">
                <a:sym typeface="Wingdings" pitchFamily="2" charset="2"/>
              </a:rPr>
              <a:t> </a:t>
            </a:r>
            <a:br>
              <a:rPr lang="sv-SE" altLang="ja-JP" dirty="0">
                <a:sym typeface="Wingdings" pitchFamily="2" charset="2"/>
              </a:rPr>
            </a:br>
            <a:r>
              <a:rPr lang="sv-SE" altLang="ja-JP" dirty="0" err="1">
                <a:sym typeface="Wingdings" pitchFamily="2" charset="2"/>
              </a:rPr>
              <a:t>Comparable</a:t>
            </a:r>
            <a:r>
              <a:rPr lang="sv-SE" altLang="ja-JP" dirty="0">
                <a:sym typeface="Wingdings" pitchFamily="2" charset="2"/>
              </a:rPr>
              <a:t> measures, with known measurement uncertainty</a:t>
            </a:r>
            <a:endParaRPr lang="sv-SE" altLang="ja-JP" dirty="0"/>
          </a:p>
          <a:p>
            <a:pPr lvl="1"/>
            <a:endParaRPr lang="sv-SE" altLang="sv-SE" dirty="0"/>
          </a:p>
          <a:p>
            <a:endParaRPr lang="sv-SE" alt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C472A89-E3DE-E59D-F8C3-295093B41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469" y="1395027"/>
            <a:ext cx="6062553" cy="40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9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139C54F-389F-A140-B32B-95D2B84B2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856" y="463137"/>
            <a:ext cx="5656144" cy="528451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0F2FFC8-7976-7148-8D23-EEB54981F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81" y="673924"/>
            <a:ext cx="6079137" cy="461356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1328E1D-56DE-2640-B61F-AFB2C664A1D0}"/>
              </a:ext>
            </a:extLst>
          </p:cNvPr>
          <p:cNvSpPr txBox="1"/>
          <p:nvPr/>
        </p:nvSpPr>
        <p:spPr>
          <a:xfrm rot="19902672">
            <a:off x="4369255" y="2239933"/>
            <a:ext cx="2759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FF0000"/>
                </a:solidFill>
              </a:rPr>
              <a:t>Observations</a:t>
            </a:r>
          </a:p>
          <a:p>
            <a:pPr algn="ctr"/>
            <a:r>
              <a:rPr lang="sv-SE" sz="3600" b="1" dirty="0" err="1">
                <a:solidFill>
                  <a:srgbClr val="FF0000"/>
                </a:solidFill>
              </a:rPr>
              <a:t>Assessments</a:t>
            </a:r>
            <a:r>
              <a:rPr lang="sv-SE" sz="3600" b="1" dirty="0">
                <a:solidFill>
                  <a:srgbClr val="FF0000"/>
                </a:solidFill>
              </a:rPr>
              <a:t> – </a:t>
            </a:r>
            <a:r>
              <a:rPr lang="sv-SE" sz="3600" b="1" dirty="0" err="1">
                <a:solidFill>
                  <a:srgbClr val="FF0000"/>
                </a:solidFill>
              </a:rPr>
              <a:t>Qualitative</a:t>
            </a:r>
            <a:endParaRPr lang="sv-SE" sz="3600" b="1" dirty="0">
              <a:solidFill>
                <a:srgbClr val="FF0000"/>
              </a:solidFill>
            </a:endParaRPr>
          </a:p>
          <a:p>
            <a:pPr algn="ctr"/>
            <a:r>
              <a:rPr lang="sv-SE" sz="3600" b="1" dirty="0">
                <a:solidFill>
                  <a:srgbClr val="FF0000"/>
                </a:solidFill>
              </a:rPr>
              <a:t>Nominal/</a:t>
            </a:r>
          </a:p>
          <a:p>
            <a:pPr algn="ctr"/>
            <a:r>
              <a:rPr lang="sv-SE" sz="3600" b="1" dirty="0" err="1">
                <a:solidFill>
                  <a:srgbClr val="FF0000"/>
                </a:solidFill>
              </a:rPr>
              <a:t>ordinal</a:t>
            </a:r>
            <a:r>
              <a:rPr lang="sv-SE" sz="36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80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395538E-5533-7625-404D-67EFECBC8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317" y="133905"/>
            <a:ext cx="6156553" cy="461303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501C011-A8FE-3B7E-786C-6C38F7971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85" y="1269274"/>
            <a:ext cx="4214048" cy="3343756"/>
          </a:xfrm>
          <a:prstGeom prst="rect">
            <a:avLst/>
          </a:prstGeom>
        </p:spPr>
      </p:pic>
      <p:sp>
        <p:nvSpPr>
          <p:cNvPr id="4" name="Freeform 16">
            <a:extLst>
              <a:ext uri="{FF2B5EF4-FFF2-40B4-BE49-F238E27FC236}">
                <a16:creationId xmlns:a16="http://schemas.microsoft.com/office/drawing/2014/main" id="{E6F31311-4EAD-D513-4F25-196157229D0A}"/>
              </a:ext>
            </a:extLst>
          </p:cNvPr>
          <p:cNvSpPr>
            <a:spLocks/>
          </p:cNvSpPr>
          <p:nvPr/>
        </p:nvSpPr>
        <p:spPr bwMode="auto">
          <a:xfrm rot="9989190">
            <a:off x="3674789" y="415055"/>
            <a:ext cx="2915928" cy="262047"/>
          </a:xfrm>
          <a:custGeom>
            <a:avLst/>
            <a:gdLst>
              <a:gd name="T0" fmla="*/ 2147483646 w 2592"/>
              <a:gd name="T1" fmla="*/ 0 h 576"/>
              <a:gd name="T2" fmla="*/ 2147483646 w 2592"/>
              <a:gd name="T3" fmla="*/ 2147483646 h 576"/>
              <a:gd name="T4" fmla="*/ 0 w 2592"/>
              <a:gd name="T5" fmla="*/ 0 h 576"/>
              <a:gd name="T6" fmla="*/ 0 60000 65536"/>
              <a:gd name="T7" fmla="*/ 0 60000 65536"/>
              <a:gd name="T8" fmla="*/ 0 60000 65536"/>
              <a:gd name="T9" fmla="*/ 0 w 2592"/>
              <a:gd name="T10" fmla="*/ 0 h 576"/>
              <a:gd name="T11" fmla="*/ 2592 w 25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576">
                <a:moveTo>
                  <a:pt x="2592" y="0"/>
                </a:moveTo>
                <a:cubicBezTo>
                  <a:pt x="2208" y="288"/>
                  <a:pt x="1824" y="576"/>
                  <a:pt x="1392" y="576"/>
                </a:cubicBezTo>
                <a:cubicBezTo>
                  <a:pt x="960" y="576"/>
                  <a:pt x="480" y="288"/>
                  <a:pt x="0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900B124-7285-309C-C0B1-C01DF872D28B}"/>
              </a:ext>
            </a:extLst>
          </p:cNvPr>
          <p:cNvSpPr txBox="1"/>
          <p:nvPr/>
        </p:nvSpPr>
        <p:spPr>
          <a:xfrm>
            <a:off x="120885" y="4803573"/>
            <a:ext cx="11791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Rating </a:t>
            </a:r>
            <a:r>
              <a:rPr lang="sv-SE" sz="2000" dirty="0" err="1"/>
              <a:t>scales</a:t>
            </a:r>
            <a:r>
              <a:rPr lang="sv-SE" sz="2000" dirty="0"/>
              <a:t> </a:t>
            </a:r>
            <a:r>
              <a:rPr lang="sv-SE" sz="2000" dirty="0" err="1"/>
              <a:t>provide</a:t>
            </a:r>
            <a:r>
              <a:rPr lang="sv-SE" sz="2000" dirty="0"/>
              <a:t> the </a:t>
            </a:r>
            <a:r>
              <a:rPr lang="sv-SE" sz="2000" dirty="0" err="1"/>
              <a:t>raw</a:t>
            </a:r>
            <a:r>
              <a:rPr lang="sv-SE" sz="2000" dirty="0"/>
              <a:t> data (observations) for </a:t>
            </a:r>
            <a:r>
              <a:rPr lang="sv-SE" sz="2000" dirty="0" err="1"/>
              <a:t>measurement</a:t>
            </a:r>
            <a:r>
              <a:rPr lang="sv-SE" sz="2000" dirty="0"/>
              <a:t>. </a:t>
            </a:r>
            <a:r>
              <a:rPr lang="sv-SE" sz="2000" dirty="0" err="1"/>
              <a:t>Measurement</a:t>
            </a:r>
            <a:r>
              <a:rPr lang="sv-SE" sz="2000" dirty="0"/>
              <a:t> </a:t>
            </a:r>
            <a:r>
              <a:rPr lang="sv-SE" sz="2000" dirty="0" err="1"/>
              <a:t>requires</a:t>
            </a:r>
            <a:r>
              <a:rPr lang="sv-SE" sz="2000" dirty="0"/>
              <a:t> </a:t>
            </a:r>
            <a:r>
              <a:rPr lang="sv-SE" sz="2000" dirty="0" err="1"/>
              <a:t>these</a:t>
            </a:r>
            <a:r>
              <a:rPr lang="sv-SE" sz="2000" dirty="0"/>
              <a:t> </a:t>
            </a:r>
            <a:r>
              <a:rPr lang="sv-SE" sz="2000" dirty="0" err="1"/>
              <a:t>raw</a:t>
            </a:r>
            <a:r>
              <a:rPr lang="sv-SE" sz="2000" dirty="0"/>
              <a:t> data to be </a:t>
            </a:r>
            <a:r>
              <a:rPr lang="sv-SE" sz="2000" dirty="0" err="1"/>
              <a:t>processed</a:t>
            </a:r>
            <a:r>
              <a:rPr lang="sv-SE" sz="2000" dirty="0"/>
              <a:t> </a:t>
            </a:r>
            <a:r>
              <a:rPr lang="sv-SE" sz="2000" dirty="0" err="1"/>
              <a:t>using</a:t>
            </a:r>
            <a:r>
              <a:rPr lang="sv-SE" sz="2000" dirty="0"/>
              <a:t> </a:t>
            </a:r>
            <a:r>
              <a:rPr lang="sv-SE" sz="2000" dirty="0" err="1"/>
              <a:t>methods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quantification</a:t>
            </a:r>
            <a:r>
              <a:rPr lang="sv-SE" sz="2000" dirty="0"/>
              <a:t> (a </a:t>
            </a:r>
            <a:r>
              <a:rPr lang="sv-SE" sz="2000" dirty="0" err="1"/>
              <a:t>measurement</a:t>
            </a:r>
            <a:r>
              <a:rPr lang="sv-SE" sz="2000" dirty="0"/>
              <a:t> </a:t>
            </a:r>
            <a:r>
              <a:rPr lang="sv-SE" sz="2000" dirty="0" err="1"/>
              <a:t>mechanism</a:t>
            </a:r>
            <a:r>
              <a:rPr lang="sv-SE" sz="2000" dirty="0"/>
              <a:t>) for </a:t>
            </a:r>
            <a:r>
              <a:rPr lang="sv-SE" sz="2000" dirty="0" err="1"/>
              <a:t>them</a:t>
            </a:r>
            <a:r>
              <a:rPr lang="sv-SE" sz="2000" dirty="0"/>
              <a:t> to </a:t>
            </a:r>
            <a:r>
              <a:rPr lang="sv-SE" sz="2000" dirty="0" err="1"/>
              <a:t>represent</a:t>
            </a:r>
            <a:r>
              <a:rPr lang="sv-SE" sz="2000" dirty="0"/>
              <a:t> </a:t>
            </a:r>
            <a:r>
              <a:rPr lang="sv-SE" sz="2000" dirty="0" err="1"/>
              <a:t>linear</a:t>
            </a:r>
            <a:r>
              <a:rPr lang="sv-SE" sz="2000" dirty="0"/>
              <a:t> </a:t>
            </a:r>
            <a:r>
              <a:rPr lang="sv-SE" sz="2000" dirty="0" err="1"/>
              <a:t>measures</a:t>
            </a:r>
            <a:r>
              <a:rPr lang="sv-S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33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2149</Words>
  <Application>Microsoft Macintosh PowerPoint</Application>
  <PresentationFormat>Bredbild</PresentationFormat>
  <Paragraphs>355</Paragraphs>
  <Slides>37</Slides>
  <Notes>13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3</vt:i4>
      </vt:variant>
      <vt:variant>
        <vt:lpstr>Bildrubriker</vt:lpstr>
      </vt:variant>
      <vt:variant>
        <vt:i4>37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Courier New</vt:lpstr>
      <vt:lpstr>Open Sans</vt:lpstr>
      <vt:lpstr>Times New Roman</vt:lpstr>
      <vt:lpstr>Wingdings</vt:lpstr>
      <vt:lpstr>Zapf Dingbats</vt:lpstr>
      <vt:lpstr>Office Theme</vt:lpstr>
      <vt:lpstr>Formel</vt:lpstr>
      <vt:lpstr>Equation</vt:lpstr>
      <vt:lpstr>Photo Editor-foto</vt:lpstr>
      <vt:lpstr>Quality assurance of clinical outcome assessment instruments</vt:lpstr>
      <vt:lpstr>Outcomes research</vt:lpstr>
      <vt:lpstr>Types of outcomes in outcomes research</vt:lpstr>
      <vt:lpstr>Categorizing instruments according to their use</vt:lpstr>
      <vt:lpstr>PowerPoint-presentation</vt:lpstr>
      <vt:lpstr>PowerPoint-presentation</vt:lpstr>
      <vt:lpstr>Metrology:  The Science of Measurement</vt:lpstr>
      <vt:lpstr>PowerPoint-presentation</vt:lpstr>
      <vt:lpstr>PowerPoint-presentation</vt:lpstr>
      <vt:lpstr>PowerPoint-presentation</vt:lpstr>
      <vt:lpstr>Classical Test Theory (CTT)</vt:lpstr>
      <vt:lpstr>Likert scaling</vt:lpstr>
      <vt:lpstr>PowerPoint-presentation</vt:lpstr>
      <vt:lpstr>Challenges</vt:lpstr>
      <vt:lpstr>PowerPoint-presentation</vt:lpstr>
      <vt:lpstr>Rating scale quality aspects</vt:lpstr>
      <vt:lpstr>Reliability</vt:lpstr>
      <vt:lpstr>Standard Error of Measurement (SEM)</vt:lpstr>
      <vt:lpstr>Validity</vt:lpstr>
      <vt:lpstr>Internal validity</vt:lpstr>
      <vt:lpstr>Content validity</vt:lpstr>
      <vt:lpstr>External validity</vt:lpstr>
      <vt:lpstr>Responsiveness and sensitivity</vt:lpstr>
      <vt:lpstr>Interpreting change</vt:lpstr>
      <vt:lpstr>PowerPoint-presentation</vt:lpstr>
      <vt:lpstr>The Rasch Measurement Theory</vt:lpstr>
      <vt:lpstr>The Rasch Measurement Theory</vt:lpstr>
      <vt:lpstr>PowerPoint-presentation</vt:lpstr>
      <vt:lpstr>The Rasch Measurement Theory</vt:lpstr>
      <vt:lpstr>Assessment of how well items form a scale for measurement</vt:lpstr>
      <vt:lpstr>Assessment of response category functioning</vt:lpstr>
      <vt:lpstr>Assessment of measurement invariance (DIF, differential item functioning): Do items work the same way in different groups?</vt:lpstr>
      <vt:lpstr>Raw scores-to-linear measures  </vt:lpstr>
      <vt:lpstr>Raw scores-to-linear measures  with known uncertainties</vt:lpstr>
      <vt:lpstr>Person-centred measurement: Known measurement uncertainties at the individual person level</vt:lpstr>
      <vt:lpstr>Take home messages</vt:lpstr>
      <vt:lpstr>Recommended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lastModifiedBy>Peter Hagell</cp:lastModifiedBy>
  <cp:revision>41</cp:revision>
  <dcterms:created xsi:type="dcterms:W3CDTF">2022-12-12T07:56:35Z</dcterms:created>
  <dcterms:modified xsi:type="dcterms:W3CDTF">2023-11-09T12:20:48Z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