
<file path=[Content_Types].xml><?xml version="1.0" encoding="utf-8"?>
<Types xmlns="http://schemas.openxmlformats.org/package/2006/content-types">
  <Default Extension="jpeg" ContentType="image/jpeg"/>
  <Default Extension="jpg" ContentType="image/jpeg"/>
  <Default Extension="m4a" ContentType="audio/mp4"/>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s/slide100.xml" ContentType="application/vnd.openxmlformats-officedocument.presentationml.slide+xml"/>
  <Override PartName="/ppt/slides/slide101.xml" ContentType="application/vnd.openxmlformats-officedocument.presentationml.slide+xml"/>
  <Override PartName="/ppt/slides/slide102.xml" ContentType="application/vnd.openxmlformats-officedocument.presentationml.slide+xml"/>
  <Override PartName="/ppt/slides/slide103.xml" ContentType="application/vnd.openxmlformats-officedocument.presentationml.slide+xml"/>
  <Override PartName="/ppt/slides/slide104.xml" ContentType="application/vnd.openxmlformats-officedocument.presentationml.slide+xml"/>
  <Override PartName="/ppt/slides/slide105.xml" ContentType="application/vnd.openxmlformats-officedocument.presentationml.slide+xml"/>
  <Override PartName="/ppt/slides/slide106.xml" ContentType="application/vnd.openxmlformats-officedocument.presentationml.slide+xml"/>
  <Override PartName="/ppt/slides/slide107.xml" ContentType="application/vnd.openxmlformats-officedocument.presentationml.slide+xml"/>
  <Override PartName="/ppt/slides/slide108.xml" ContentType="application/vnd.openxmlformats-officedocument.presentationml.slide+xml"/>
  <Override PartName="/ppt/slides/slide109.xml" ContentType="application/vnd.openxmlformats-officedocument.presentationml.slide+xml"/>
  <Override PartName="/ppt/slides/slide110.xml" ContentType="application/vnd.openxmlformats-officedocument.presentationml.slide+xml"/>
  <Override PartName="/ppt/slides/slide111.xml" ContentType="application/vnd.openxmlformats-officedocument.presentationml.slide+xml"/>
  <Override PartName="/ppt/slides/slide112.xml" ContentType="application/vnd.openxmlformats-officedocument.presentationml.slide+xml"/>
  <Override PartName="/ppt/slides/slide113.xml" ContentType="application/vnd.openxmlformats-officedocument.presentationml.slide+xml"/>
  <Override PartName="/ppt/slides/slide114.xml" ContentType="application/vnd.openxmlformats-officedocument.presentationml.slide+xml"/>
  <Override PartName="/ppt/slides/slide115.xml" ContentType="application/vnd.openxmlformats-officedocument.presentationml.slide+xml"/>
  <Override PartName="/ppt/slides/slide116.xml" ContentType="application/vnd.openxmlformats-officedocument.presentationml.slide+xml"/>
  <Override PartName="/ppt/slides/slide117.xml" ContentType="application/vnd.openxmlformats-officedocument.presentationml.slide+xml"/>
  <Override PartName="/ppt/slides/slide118.xml" ContentType="application/vnd.openxmlformats-officedocument.presentationml.slide+xml"/>
  <Override PartName="/ppt/slides/slide119.xml" ContentType="application/vnd.openxmlformats-officedocument.presentationml.slide+xml"/>
  <Override PartName="/ppt/slides/slide120.xml" ContentType="application/vnd.openxmlformats-officedocument.presentationml.slide+xml"/>
  <Override PartName="/ppt/slides/slide121.xml" ContentType="application/vnd.openxmlformats-officedocument.presentationml.slide+xml"/>
  <Override PartName="/ppt/slides/slide122.xml" ContentType="application/vnd.openxmlformats-officedocument.presentationml.slide+xml"/>
  <Override PartName="/ppt/slides/slide123.xml" ContentType="application/vnd.openxmlformats-officedocument.presentationml.slide+xml"/>
  <Override PartName="/ppt/slides/slide124.xml" ContentType="application/vnd.openxmlformats-officedocument.presentationml.slide+xml"/>
  <Override PartName="/ppt/slides/slide125.xml" ContentType="application/vnd.openxmlformats-officedocument.presentationml.slide+xml"/>
  <Override PartName="/ppt/slides/slide126.xml" ContentType="application/vnd.openxmlformats-officedocument.presentationml.slide+xml"/>
  <Override PartName="/ppt/slides/slide127.xml" ContentType="application/vnd.openxmlformats-officedocument.presentationml.slide+xml"/>
  <Override PartName="/ppt/slides/slide128.xml" ContentType="application/vnd.openxmlformats-officedocument.presentationml.slide+xml"/>
  <Override PartName="/ppt/slides/slide129.xml" ContentType="application/vnd.openxmlformats-officedocument.presentationml.slide+xml"/>
  <Override PartName="/ppt/slides/slide130.xml" ContentType="application/vnd.openxmlformats-officedocument.presentationml.slide+xml"/>
  <Override PartName="/ppt/slides/slide131.xml" ContentType="application/vnd.openxmlformats-officedocument.presentationml.slide+xml"/>
  <Override PartName="/ppt/slides/slide132.xml" ContentType="application/vnd.openxmlformats-officedocument.presentationml.slide+xml"/>
  <Override PartName="/ppt/slides/slide133.xml" ContentType="application/vnd.openxmlformats-officedocument.presentationml.slide+xml"/>
  <Override PartName="/ppt/slides/slide134.xml" ContentType="application/vnd.openxmlformats-officedocument.presentationml.slide+xml"/>
  <Override PartName="/ppt/slides/slide135.xml" ContentType="application/vnd.openxmlformats-officedocument.presentationml.slide+xml"/>
  <Override PartName="/ppt/slides/slide136.xml" ContentType="application/vnd.openxmlformats-officedocument.presentationml.slide+xml"/>
  <Override PartName="/ppt/slides/slide137.xml" ContentType="application/vnd.openxmlformats-officedocument.presentationml.slide+xml"/>
  <Override PartName="/ppt/slides/slide13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tags/tag1.xml" ContentType="application/vnd.openxmlformats-officedocument.presentationml.tags+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53.xml" ContentType="application/vnd.openxmlformats-officedocument.presentationml.notesSlide+xml"/>
  <Override PartName="/ppt/notesSlides/notesSlide54.xml" ContentType="application/vnd.openxmlformats-officedocument.presentationml.notesSlide+xml"/>
  <Override PartName="/ppt/notesSlides/notesSlide55.xml" ContentType="application/vnd.openxmlformats-officedocument.presentationml.notesSlide+xml"/>
  <Override PartName="/ppt/notesSlides/notesSlide56.xml" ContentType="application/vnd.openxmlformats-officedocument.presentationml.notesSlide+xml"/>
  <Override PartName="/ppt/notesSlides/notesSlide57.xml" ContentType="application/vnd.openxmlformats-officedocument.presentationml.notesSlide+xml"/>
  <Override PartName="/ppt/notesSlides/notesSlide58.xml" ContentType="application/vnd.openxmlformats-officedocument.presentationml.notesSlide+xml"/>
  <Override PartName="/ppt/notesSlides/notesSlide59.xml" ContentType="application/vnd.openxmlformats-officedocument.presentationml.notesSlide+xml"/>
  <Override PartName="/ppt/notesSlides/notesSlide60.xml" ContentType="application/vnd.openxmlformats-officedocument.presentationml.notesSlide+xml"/>
  <Override PartName="/ppt/notesSlides/notesSlide61.xml" ContentType="application/vnd.openxmlformats-officedocument.presentationml.notesSlide+xml"/>
  <Override PartName="/ppt/notesSlides/notesSlide62.xml" ContentType="application/vnd.openxmlformats-officedocument.presentationml.notesSlide+xml"/>
  <Override PartName="/ppt/notesSlides/notesSlide63.xml" ContentType="application/vnd.openxmlformats-officedocument.presentationml.notesSlide+xml"/>
  <Override PartName="/ppt/notesSlides/notesSlide64.xml" ContentType="application/vnd.openxmlformats-officedocument.presentationml.notesSlide+xml"/>
  <Override PartName="/ppt/notesSlides/notesSlide65.xml" ContentType="application/vnd.openxmlformats-officedocument.presentationml.notesSlide+xml"/>
  <Override PartName="/ppt/notesSlides/notesSlide66.xml" ContentType="application/vnd.openxmlformats-officedocument.presentationml.notesSlide+xml"/>
  <Override PartName="/ppt/notesSlides/notesSlide67.xml" ContentType="application/vnd.openxmlformats-officedocument.presentationml.notesSlide+xml"/>
  <Override PartName="/ppt/notesSlides/notesSlide68.xml" ContentType="application/vnd.openxmlformats-officedocument.presentationml.notesSlide+xml"/>
  <Override PartName="/ppt/notesSlides/notesSlide69.xml" ContentType="application/vnd.openxmlformats-officedocument.presentationml.notesSlide+xml"/>
  <Override PartName="/ppt/notesSlides/notesSlide70.xml" ContentType="application/vnd.openxmlformats-officedocument.presentationml.notesSlide+xml"/>
  <Override PartName="/ppt/notesSlides/notesSlide71.xml" ContentType="application/vnd.openxmlformats-officedocument.presentationml.notesSlide+xml"/>
  <Override PartName="/ppt/notesSlides/notesSlide72.xml" ContentType="application/vnd.openxmlformats-officedocument.presentationml.notesSlide+xml"/>
  <Override PartName="/ppt/notesSlides/notesSlide73.xml" ContentType="application/vnd.openxmlformats-officedocument.presentationml.notesSlide+xml"/>
  <Override PartName="/ppt/notesSlides/notesSlide74.xml" ContentType="application/vnd.openxmlformats-officedocument.presentationml.notesSlide+xml"/>
  <Override PartName="/ppt/notesSlides/notesSlide75.xml" ContentType="application/vnd.openxmlformats-officedocument.presentationml.notesSlide+xml"/>
  <Override PartName="/ppt/notesSlides/notesSlide76.xml" ContentType="application/vnd.openxmlformats-officedocument.presentationml.notesSlide+xml"/>
  <Override PartName="/ppt/notesSlides/notesSlide77.xml" ContentType="application/vnd.openxmlformats-officedocument.presentationml.notesSlide+xml"/>
  <Override PartName="/ppt/notesSlides/notesSlide78.xml" ContentType="application/vnd.openxmlformats-officedocument.presentationml.notesSlide+xml"/>
  <Override PartName="/ppt/notesSlides/notesSlide79.xml" ContentType="application/vnd.openxmlformats-officedocument.presentationml.notesSlide+xml"/>
  <Override PartName="/ppt/notesSlides/notesSlide80.xml" ContentType="application/vnd.openxmlformats-officedocument.presentationml.notesSlide+xml"/>
  <Override PartName="/ppt/notesSlides/notesSlide81.xml" ContentType="application/vnd.openxmlformats-officedocument.presentationml.notesSlide+xml"/>
  <Override PartName="/ppt/notesSlides/notesSlide82.xml" ContentType="application/vnd.openxmlformats-officedocument.presentationml.notesSlide+xml"/>
  <Override PartName="/ppt/notesSlides/notesSlide83.xml" ContentType="application/vnd.openxmlformats-officedocument.presentationml.notesSlide+xml"/>
  <Override PartName="/ppt/notesSlides/notesSlide84.xml" ContentType="application/vnd.openxmlformats-officedocument.presentationml.notesSlide+xml"/>
  <Override PartName="/ppt/notesSlides/notesSlide85.xml" ContentType="application/vnd.openxmlformats-officedocument.presentationml.notesSlide+xml"/>
  <Override PartName="/ppt/notesSlides/notesSlide86.xml" ContentType="application/vnd.openxmlformats-officedocument.presentationml.notesSlide+xml"/>
  <Override PartName="/ppt/notesSlides/notesSlide8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40"/>
  </p:notesMasterIdLst>
  <p:sldIdLst>
    <p:sldId id="256" r:id="rId2"/>
    <p:sldId id="257" r:id="rId3"/>
    <p:sldId id="480" r:id="rId4"/>
    <p:sldId id="481" r:id="rId5"/>
    <p:sldId id="427" r:id="rId6"/>
    <p:sldId id="283" r:id="rId7"/>
    <p:sldId id="262" r:id="rId8"/>
    <p:sldId id="295" r:id="rId9"/>
    <p:sldId id="296" r:id="rId10"/>
    <p:sldId id="264" r:id="rId11"/>
    <p:sldId id="259" r:id="rId12"/>
    <p:sldId id="277" r:id="rId13"/>
    <p:sldId id="306" r:id="rId14"/>
    <p:sldId id="302" r:id="rId15"/>
    <p:sldId id="308" r:id="rId16"/>
    <p:sldId id="489" r:id="rId17"/>
    <p:sldId id="380" r:id="rId18"/>
    <p:sldId id="389" r:id="rId19"/>
    <p:sldId id="407" r:id="rId20"/>
    <p:sldId id="412" r:id="rId21"/>
    <p:sldId id="414" r:id="rId22"/>
    <p:sldId id="415" r:id="rId23"/>
    <p:sldId id="418" r:id="rId24"/>
    <p:sldId id="419" r:id="rId25"/>
    <p:sldId id="373" r:id="rId26"/>
    <p:sldId id="383" r:id="rId27"/>
    <p:sldId id="431" r:id="rId28"/>
    <p:sldId id="384" r:id="rId29"/>
    <p:sldId id="385" r:id="rId30"/>
    <p:sldId id="387" r:id="rId31"/>
    <p:sldId id="375" r:id="rId32"/>
    <p:sldId id="438" r:id="rId33"/>
    <p:sldId id="402" r:id="rId34"/>
    <p:sldId id="403" r:id="rId35"/>
    <p:sldId id="405" r:id="rId36"/>
    <p:sldId id="406" r:id="rId37"/>
    <p:sldId id="409" r:id="rId38"/>
    <p:sldId id="411" r:id="rId39"/>
    <p:sldId id="442" r:id="rId40"/>
    <p:sldId id="416" r:id="rId41"/>
    <p:sldId id="362" r:id="rId42"/>
    <p:sldId id="395" r:id="rId43"/>
    <p:sldId id="340" r:id="rId44"/>
    <p:sldId id="341" r:id="rId45"/>
    <p:sldId id="325" r:id="rId46"/>
    <p:sldId id="343" r:id="rId47"/>
    <p:sldId id="345" r:id="rId48"/>
    <p:sldId id="300" r:id="rId49"/>
    <p:sldId id="350" r:id="rId50"/>
    <p:sldId id="352" r:id="rId51"/>
    <p:sldId id="348" r:id="rId52"/>
    <p:sldId id="364" r:id="rId53"/>
    <p:sldId id="354" r:id="rId54"/>
    <p:sldId id="319" r:id="rId55"/>
    <p:sldId id="447" r:id="rId56"/>
    <p:sldId id="448" r:id="rId57"/>
    <p:sldId id="376" r:id="rId58"/>
    <p:sldId id="377" r:id="rId59"/>
    <p:sldId id="449" r:id="rId60"/>
    <p:sldId id="382" r:id="rId61"/>
    <p:sldId id="388" r:id="rId62"/>
    <p:sldId id="453" r:id="rId63"/>
    <p:sldId id="339" r:id="rId64"/>
    <p:sldId id="459" r:id="rId65"/>
    <p:sldId id="460" r:id="rId66"/>
    <p:sldId id="342" r:id="rId67"/>
    <p:sldId id="351" r:id="rId68"/>
    <p:sldId id="490" r:id="rId69"/>
    <p:sldId id="464" r:id="rId70"/>
    <p:sldId id="465" r:id="rId71"/>
    <p:sldId id="367" r:id="rId72"/>
    <p:sldId id="368" r:id="rId73"/>
    <p:sldId id="369" r:id="rId74"/>
    <p:sldId id="371" r:id="rId75"/>
    <p:sldId id="488" r:id="rId76"/>
    <p:sldId id="386" r:id="rId77"/>
    <p:sldId id="374" r:id="rId78"/>
    <p:sldId id="379" r:id="rId79"/>
    <p:sldId id="483" r:id="rId80"/>
    <p:sldId id="492" r:id="rId81"/>
    <p:sldId id="493" r:id="rId82"/>
    <p:sldId id="363" r:id="rId83"/>
    <p:sldId id="494" r:id="rId84"/>
    <p:sldId id="365" r:id="rId85"/>
    <p:sldId id="495" r:id="rId86"/>
    <p:sldId id="323" r:id="rId87"/>
    <p:sldId id="324" r:id="rId88"/>
    <p:sldId id="496" r:id="rId89"/>
    <p:sldId id="326" r:id="rId90"/>
    <p:sldId id="327" r:id="rId91"/>
    <p:sldId id="328" r:id="rId92"/>
    <p:sldId id="317" r:id="rId93"/>
    <p:sldId id="329" r:id="rId94"/>
    <p:sldId id="330" r:id="rId95"/>
    <p:sldId id="331" r:id="rId96"/>
    <p:sldId id="318" r:id="rId97"/>
    <p:sldId id="332" r:id="rId98"/>
    <p:sldId id="497" r:id="rId99"/>
    <p:sldId id="498" r:id="rId100"/>
    <p:sldId id="333" r:id="rId101"/>
    <p:sldId id="334" r:id="rId102"/>
    <p:sldId id="335" r:id="rId103"/>
    <p:sldId id="336" r:id="rId104"/>
    <p:sldId id="337" r:id="rId105"/>
    <p:sldId id="338" r:id="rId106"/>
    <p:sldId id="499" r:id="rId107"/>
    <p:sldId id="316" r:id="rId108"/>
    <p:sldId id="500" r:id="rId109"/>
    <p:sldId id="501" r:id="rId110"/>
    <p:sldId id="502" r:id="rId111"/>
    <p:sldId id="503" r:id="rId112"/>
    <p:sldId id="344" r:id="rId113"/>
    <p:sldId id="504" r:id="rId114"/>
    <p:sldId id="346" r:id="rId115"/>
    <p:sldId id="347" r:id="rId116"/>
    <p:sldId id="320" r:id="rId117"/>
    <p:sldId id="505" r:id="rId118"/>
    <p:sldId id="349" r:id="rId119"/>
    <p:sldId id="506" r:id="rId120"/>
    <p:sldId id="507" r:id="rId121"/>
    <p:sldId id="508" r:id="rId122"/>
    <p:sldId id="353" r:id="rId123"/>
    <p:sldId id="509" r:id="rId124"/>
    <p:sldId id="355" r:id="rId125"/>
    <p:sldId id="356" r:id="rId126"/>
    <p:sldId id="357" r:id="rId127"/>
    <p:sldId id="358" r:id="rId128"/>
    <p:sldId id="359" r:id="rId129"/>
    <p:sldId id="360" r:id="rId130"/>
    <p:sldId id="361" r:id="rId131"/>
    <p:sldId id="366" r:id="rId132"/>
    <p:sldId id="291" r:id="rId133"/>
    <p:sldId id="289" r:id="rId134"/>
    <p:sldId id="485" r:id="rId135"/>
    <p:sldId id="486" r:id="rId136"/>
    <p:sldId id="476" r:id="rId137"/>
    <p:sldId id="477" r:id="rId138"/>
    <p:sldId id="315" r:id="rId139"/>
  </p:sldIdLst>
  <p:sldSz cx="12192000" cy="6858000"/>
  <p:notesSz cx="6858000" cy="9144000"/>
  <p:defaultTextStyle>
    <a:defPPr>
      <a:defRPr lang="en-SE"/>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1B239BB-1158-9D45-B353-AABDEDB4A876}" v="5" dt="2023-10-26T15:49:44.08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6608"/>
    <p:restoredTop sz="67246"/>
  </p:normalViewPr>
  <p:slideViewPr>
    <p:cSldViewPr snapToGrid="0">
      <p:cViewPr varScale="1">
        <p:scale>
          <a:sx n="78" d="100"/>
          <a:sy n="78" d="100"/>
        </p:scale>
        <p:origin x="208" y="176"/>
      </p:cViewPr>
      <p:guideLst/>
    </p:cSldViewPr>
  </p:slideViewPr>
  <p:outlineViewPr>
    <p:cViewPr>
      <p:scale>
        <a:sx n="33" d="100"/>
        <a:sy n="33" d="100"/>
      </p:scale>
      <p:origin x="0" y="-41968"/>
    </p:cViewPr>
  </p:outlineViewPr>
  <p:notesTextViewPr>
    <p:cViewPr>
      <p:scale>
        <a:sx n="1" d="1"/>
        <a:sy n="1" d="1"/>
      </p:scale>
      <p:origin x="0" y="0"/>
    </p:cViewPr>
  </p:notesTextViewPr>
  <p:sorterViewPr>
    <p:cViewPr>
      <p:scale>
        <a:sx n="80" d="100"/>
        <a:sy n="80" d="100"/>
      </p:scale>
      <p:origin x="0" y="0"/>
    </p:cViewPr>
  </p:sorterViewPr>
  <p:gridSpacing cx="72008" cy="72008"/>
</p:viewPr>
</file>

<file path=ppt/_rels/presentation.xml.rels><?xml version="1.0" encoding="UTF-8" standalone="yes"?>
<Relationships xmlns="http://schemas.openxmlformats.org/package/2006/relationships"><Relationship Id="rId117" Type="http://schemas.openxmlformats.org/officeDocument/2006/relationships/slide" Target="slides/slide116.xml"/><Relationship Id="rId21" Type="http://schemas.openxmlformats.org/officeDocument/2006/relationships/slide" Target="slides/slide20.xml"/><Relationship Id="rId42" Type="http://schemas.openxmlformats.org/officeDocument/2006/relationships/slide" Target="slides/slide41.xml"/><Relationship Id="rId63" Type="http://schemas.openxmlformats.org/officeDocument/2006/relationships/slide" Target="slides/slide62.xml"/><Relationship Id="rId84" Type="http://schemas.openxmlformats.org/officeDocument/2006/relationships/slide" Target="slides/slide83.xml"/><Relationship Id="rId138" Type="http://schemas.openxmlformats.org/officeDocument/2006/relationships/slide" Target="slides/slide137.xml"/><Relationship Id="rId107" Type="http://schemas.openxmlformats.org/officeDocument/2006/relationships/slide" Target="slides/slide106.xml"/><Relationship Id="rId11" Type="http://schemas.openxmlformats.org/officeDocument/2006/relationships/slide" Target="slides/slide10.xml"/><Relationship Id="rId32" Type="http://schemas.openxmlformats.org/officeDocument/2006/relationships/slide" Target="slides/slide31.xml"/><Relationship Id="rId53" Type="http://schemas.openxmlformats.org/officeDocument/2006/relationships/slide" Target="slides/slide52.xml"/><Relationship Id="rId74" Type="http://schemas.openxmlformats.org/officeDocument/2006/relationships/slide" Target="slides/slide73.xml"/><Relationship Id="rId128" Type="http://schemas.openxmlformats.org/officeDocument/2006/relationships/slide" Target="slides/slide127.xml"/><Relationship Id="rId5" Type="http://schemas.openxmlformats.org/officeDocument/2006/relationships/slide" Target="slides/slide4.xml"/><Relationship Id="rId90" Type="http://schemas.openxmlformats.org/officeDocument/2006/relationships/slide" Target="slides/slide89.xml"/><Relationship Id="rId95" Type="http://schemas.openxmlformats.org/officeDocument/2006/relationships/slide" Target="slides/slide94.xml"/><Relationship Id="rId22" Type="http://schemas.openxmlformats.org/officeDocument/2006/relationships/slide" Target="slides/slide21.xml"/><Relationship Id="rId27" Type="http://schemas.openxmlformats.org/officeDocument/2006/relationships/slide" Target="slides/slide26.xml"/><Relationship Id="rId43" Type="http://schemas.openxmlformats.org/officeDocument/2006/relationships/slide" Target="slides/slide42.xml"/><Relationship Id="rId48" Type="http://schemas.openxmlformats.org/officeDocument/2006/relationships/slide" Target="slides/slide47.xml"/><Relationship Id="rId64" Type="http://schemas.openxmlformats.org/officeDocument/2006/relationships/slide" Target="slides/slide63.xml"/><Relationship Id="rId69" Type="http://schemas.openxmlformats.org/officeDocument/2006/relationships/slide" Target="slides/slide68.xml"/><Relationship Id="rId113" Type="http://schemas.openxmlformats.org/officeDocument/2006/relationships/slide" Target="slides/slide112.xml"/><Relationship Id="rId118" Type="http://schemas.openxmlformats.org/officeDocument/2006/relationships/slide" Target="slides/slide117.xml"/><Relationship Id="rId134" Type="http://schemas.openxmlformats.org/officeDocument/2006/relationships/slide" Target="slides/slide133.xml"/><Relationship Id="rId139" Type="http://schemas.openxmlformats.org/officeDocument/2006/relationships/slide" Target="slides/slide138.xml"/><Relationship Id="rId80" Type="http://schemas.openxmlformats.org/officeDocument/2006/relationships/slide" Target="slides/slide79.xml"/><Relationship Id="rId85" Type="http://schemas.openxmlformats.org/officeDocument/2006/relationships/slide" Target="slides/slide84.xml"/><Relationship Id="rId12" Type="http://schemas.openxmlformats.org/officeDocument/2006/relationships/slide" Target="slides/slide11.xml"/><Relationship Id="rId17" Type="http://schemas.openxmlformats.org/officeDocument/2006/relationships/slide" Target="slides/slide16.xml"/><Relationship Id="rId33" Type="http://schemas.openxmlformats.org/officeDocument/2006/relationships/slide" Target="slides/slide32.xml"/><Relationship Id="rId38" Type="http://schemas.openxmlformats.org/officeDocument/2006/relationships/slide" Target="slides/slide37.xml"/><Relationship Id="rId59" Type="http://schemas.openxmlformats.org/officeDocument/2006/relationships/slide" Target="slides/slide58.xml"/><Relationship Id="rId103" Type="http://schemas.openxmlformats.org/officeDocument/2006/relationships/slide" Target="slides/slide102.xml"/><Relationship Id="rId108" Type="http://schemas.openxmlformats.org/officeDocument/2006/relationships/slide" Target="slides/slide107.xml"/><Relationship Id="rId124" Type="http://schemas.openxmlformats.org/officeDocument/2006/relationships/slide" Target="slides/slide123.xml"/><Relationship Id="rId129" Type="http://schemas.openxmlformats.org/officeDocument/2006/relationships/slide" Target="slides/slide128.xml"/><Relationship Id="rId54" Type="http://schemas.openxmlformats.org/officeDocument/2006/relationships/slide" Target="slides/slide53.xml"/><Relationship Id="rId70" Type="http://schemas.openxmlformats.org/officeDocument/2006/relationships/slide" Target="slides/slide69.xml"/><Relationship Id="rId75" Type="http://schemas.openxmlformats.org/officeDocument/2006/relationships/slide" Target="slides/slide74.xml"/><Relationship Id="rId91" Type="http://schemas.openxmlformats.org/officeDocument/2006/relationships/slide" Target="slides/slide90.xml"/><Relationship Id="rId96" Type="http://schemas.openxmlformats.org/officeDocument/2006/relationships/slide" Target="slides/slide95.xml"/><Relationship Id="rId140" Type="http://schemas.openxmlformats.org/officeDocument/2006/relationships/notesMaster" Target="notesMasters/notesMaster1.xml"/><Relationship Id="rId145"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23" Type="http://schemas.openxmlformats.org/officeDocument/2006/relationships/slide" Target="slides/slide22.xml"/><Relationship Id="rId28" Type="http://schemas.openxmlformats.org/officeDocument/2006/relationships/slide" Target="slides/slide27.xml"/><Relationship Id="rId49" Type="http://schemas.openxmlformats.org/officeDocument/2006/relationships/slide" Target="slides/slide48.xml"/><Relationship Id="rId114" Type="http://schemas.openxmlformats.org/officeDocument/2006/relationships/slide" Target="slides/slide113.xml"/><Relationship Id="rId119" Type="http://schemas.openxmlformats.org/officeDocument/2006/relationships/slide" Target="slides/slide118.xml"/><Relationship Id="rId44" Type="http://schemas.openxmlformats.org/officeDocument/2006/relationships/slide" Target="slides/slide43.xml"/><Relationship Id="rId60" Type="http://schemas.openxmlformats.org/officeDocument/2006/relationships/slide" Target="slides/slide59.xml"/><Relationship Id="rId65" Type="http://schemas.openxmlformats.org/officeDocument/2006/relationships/slide" Target="slides/slide64.xml"/><Relationship Id="rId81" Type="http://schemas.openxmlformats.org/officeDocument/2006/relationships/slide" Target="slides/slide80.xml"/><Relationship Id="rId86" Type="http://schemas.openxmlformats.org/officeDocument/2006/relationships/slide" Target="slides/slide85.xml"/><Relationship Id="rId130" Type="http://schemas.openxmlformats.org/officeDocument/2006/relationships/slide" Target="slides/slide129.xml"/><Relationship Id="rId135" Type="http://schemas.openxmlformats.org/officeDocument/2006/relationships/slide" Target="slides/slide134.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109" Type="http://schemas.openxmlformats.org/officeDocument/2006/relationships/slide" Target="slides/slide10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slide" Target="slides/slide75.xml"/><Relationship Id="rId97" Type="http://schemas.openxmlformats.org/officeDocument/2006/relationships/slide" Target="slides/slide96.xml"/><Relationship Id="rId104" Type="http://schemas.openxmlformats.org/officeDocument/2006/relationships/slide" Target="slides/slide103.xml"/><Relationship Id="rId120" Type="http://schemas.openxmlformats.org/officeDocument/2006/relationships/slide" Target="slides/slide119.xml"/><Relationship Id="rId125" Type="http://schemas.openxmlformats.org/officeDocument/2006/relationships/slide" Target="slides/slide124.xml"/><Relationship Id="rId141" Type="http://schemas.openxmlformats.org/officeDocument/2006/relationships/presProps" Target="presProps.xml"/><Relationship Id="rId146" Type="http://schemas.microsoft.com/office/2015/10/relationships/revisionInfo" Target="revisionInfo.xml"/><Relationship Id="rId7" Type="http://schemas.openxmlformats.org/officeDocument/2006/relationships/slide" Target="slides/slide6.xml"/><Relationship Id="rId71" Type="http://schemas.openxmlformats.org/officeDocument/2006/relationships/slide" Target="slides/slide70.xml"/><Relationship Id="rId92" Type="http://schemas.openxmlformats.org/officeDocument/2006/relationships/slide" Target="slides/slide91.xml"/><Relationship Id="rId2" Type="http://schemas.openxmlformats.org/officeDocument/2006/relationships/slide" Target="slides/slide1.xml"/><Relationship Id="rId29" Type="http://schemas.openxmlformats.org/officeDocument/2006/relationships/slide" Target="slides/slide28.xml"/><Relationship Id="rId24" Type="http://schemas.openxmlformats.org/officeDocument/2006/relationships/slide" Target="slides/slide23.xml"/><Relationship Id="rId40" Type="http://schemas.openxmlformats.org/officeDocument/2006/relationships/slide" Target="slides/slide39.xml"/><Relationship Id="rId45" Type="http://schemas.openxmlformats.org/officeDocument/2006/relationships/slide" Target="slides/slide44.xml"/><Relationship Id="rId66" Type="http://schemas.openxmlformats.org/officeDocument/2006/relationships/slide" Target="slides/slide65.xml"/><Relationship Id="rId87" Type="http://schemas.openxmlformats.org/officeDocument/2006/relationships/slide" Target="slides/slide86.xml"/><Relationship Id="rId110" Type="http://schemas.openxmlformats.org/officeDocument/2006/relationships/slide" Target="slides/slide109.xml"/><Relationship Id="rId115" Type="http://schemas.openxmlformats.org/officeDocument/2006/relationships/slide" Target="slides/slide114.xml"/><Relationship Id="rId131" Type="http://schemas.openxmlformats.org/officeDocument/2006/relationships/slide" Target="slides/slide130.xml"/><Relationship Id="rId136" Type="http://schemas.openxmlformats.org/officeDocument/2006/relationships/slide" Target="slides/slide135.xml"/><Relationship Id="rId61" Type="http://schemas.openxmlformats.org/officeDocument/2006/relationships/slide" Target="slides/slide60.xml"/><Relationship Id="rId82" Type="http://schemas.openxmlformats.org/officeDocument/2006/relationships/slide" Target="slides/slide81.xml"/><Relationship Id="rId19" Type="http://schemas.openxmlformats.org/officeDocument/2006/relationships/slide" Target="slides/slide18.xml"/><Relationship Id="rId14" Type="http://schemas.openxmlformats.org/officeDocument/2006/relationships/slide" Target="slides/slide13.xml"/><Relationship Id="rId30" Type="http://schemas.openxmlformats.org/officeDocument/2006/relationships/slide" Target="slides/slide29.xml"/><Relationship Id="rId35" Type="http://schemas.openxmlformats.org/officeDocument/2006/relationships/slide" Target="slides/slide34.xml"/><Relationship Id="rId56" Type="http://schemas.openxmlformats.org/officeDocument/2006/relationships/slide" Target="slides/slide55.xml"/><Relationship Id="rId77" Type="http://schemas.openxmlformats.org/officeDocument/2006/relationships/slide" Target="slides/slide76.xml"/><Relationship Id="rId100" Type="http://schemas.openxmlformats.org/officeDocument/2006/relationships/slide" Target="slides/slide99.xml"/><Relationship Id="rId105" Type="http://schemas.openxmlformats.org/officeDocument/2006/relationships/slide" Target="slides/slide104.xml"/><Relationship Id="rId126" Type="http://schemas.openxmlformats.org/officeDocument/2006/relationships/slide" Target="slides/slide125.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93" Type="http://schemas.openxmlformats.org/officeDocument/2006/relationships/slide" Target="slides/slide92.xml"/><Relationship Id="rId98" Type="http://schemas.openxmlformats.org/officeDocument/2006/relationships/slide" Target="slides/slide97.xml"/><Relationship Id="rId121" Type="http://schemas.openxmlformats.org/officeDocument/2006/relationships/slide" Target="slides/slide120.xml"/><Relationship Id="rId142" Type="http://schemas.openxmlformats.org/officeDocument/2006/relationships/viewProps" Target="viewProps.xml"/><Relationship Id="rId3" Type="http://schemas.openxmlformats.org/officeDocument/2006/relationships/slide" Target="slides/slide2.xml"/><Relationship Id="rId25" Type="http://schemas.openxmlformats.org/officeDocument/2006/relationships/slide" Target="slides/slide24.xml"/><Relationship Id="rId46" Type="http://schemas.openxmlformats.org/officeDocument/2006/relationships/slide" Target="slides/slide45.xml"/><Relationship Id="rId67" Type="http://schemas.openxmlformats.org/officeDocument/2006/relationships/slide" Target="slides/slide66.xml"/><Relationship Id="rId116" Type="http://schemas.openxmlformats.org/officeDocument/2006/relationships/slide" Target="slides/slide115.xml"/><Relationship Id="rId137" Type="http://schemas.openxmlformats.org/officeDocument/2006/relationships/slide" Target="slides/slide136.xml"/><Relationship Id="rId20" Type="http://schemas.openxmlformats.org/officeDocument/2006/relationships/slide" Target="slides/slide19.xml"/><Relationship Id="rId41" Type="http://schemas.openxmlformats.org/officeDocument/2006/relationships/slide" Target="slides/slide40.xml"/><Relationship Id="rId62" Type="http://schemas.openxmlformats.org/officeDocument/2006/relationships/slide" Target="slides/slide61.xml"/><Relationship Id="rId83" Type="http://schemas.openxmlformats.org/officeDocument/2006/relationships/slide" Target="slides/slide82.xml"/><Relationship Id="rId88" Type="http://schemas.openxmlformats.org/officeDocument/2006/relationships/slide" Target="slides/slide87.xml"/><Relationship Id="rId111" Type="http://schemas.openxmlformats.org/officeDocument/2006/relationships/slide" Target="slides/slide110.xml"/><Relationship Id="rId132" Type="http://schemas.openxmlformats.org/officeDocument/2006/relationships/slide" Target="slides/slide131.xml"/><Relationship Id="rId15" Type="http://schemas.openxmlformats.org/officeDocument/2006/relationships/slide" Target="slides/slide14.xml"/><Relationship Id="rId36" Type="http://schemas.openxmlformats.org/officeDocument/2006/relationships/slide" Target="slides/slide35.xml"/><Relationship Id="rId57" Type="http://schemas.openxmlformats.org/officeDocument/2006/relationships/slide" Target="slides/slide56.xml"/><Relationship Id="rId106" Type="http://schemas.openxmlformats.org/officeDocument/2006/relationships/slide" Target="slides/slide105.xml"/><Relationship Id="rId127" Type="http://schemas.openxmlformats.org/officeDocument/2006/relationships/slide" Target="slides/slide126.xml"/><Relationship Id="rId10" Type="http://schemas.openxmlformats.org/officeDocument/2006/relationships/slide" Target="slides/slide9.xml"/><Relationship Id="rId31" Type="http://schemas.openxmlformats.org/officeDocument/2006/relationships/slide" Target="slides/slide30.xml"/><Relationship Id="rId52" Type="http://schemas.openxmlformats.org/officeDocument/2006/relationships/slide" Target="slides/slide51.xml"/><Relationship Id="rId73" Type="http://schemas.openxmlformats.org/officeDocument/2006/relationships/slide" Target="slides/slide72.xml"/><Relationship Id="rId78" Type="http://schemas.openxmlformats.org/officeDocument/2006/relationships/slide" Target="slides/slide77.xml"/><Relationship Id="rId94" Type="http://schemas.openxmlformats.org/officeDocument/2006/relationships/slide" Target="slides/slide93.xml"/><Relationship Id="rId99" Type="http://schemas.openxmlformats.org/officeDocument/2006/relationships/slide" Target="slides/slide98.xml"/><Relationship Id="rId101" Type="http://schemas.openxmlformats.org/officeDocument/2006/relationships/slide" Target="slides/slide100.xml"/><Relationship Id="rId122" Type="http://schemas.openxmlformats.org/officeDocument/2006/relationships/slide" Target="slides/slide121.xml"/><Relationship Id="rId143"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26" Type="http://schemas.openxmlformats.org/officeDocument/2006/relationships/slide" Target="slides/slide25.xml"/><Relationship Id="rId47" Type="http://schemas.openxmlformats.org/officeDocument/2006/relationships/slide" Target="slides/slide46.xml"/><Relationship Id="rId68" Type="http://schemas.openxmlformats.org/officeDocument/2006/relationships/slide" Target="slides/slide67.xml"/><Relationship Id="rId89" Type="http://schemas.openxmlformats.org/officeDocument/2006/relationships/slide" Target="slides/slide88.xml"/><Relationship Id="rId112" Type="http://schemas.openxmlformats.org/officeDocument/2006/relationships/slide" Target="slides/slide111.xml"/><Relationship Id="rId133" Type="http://schemas.openxmlformats.org/officeDocument/2006/relationships/slide" Target="slides/slide132.xml"/><Relationship Id="rId16" Type="http://schemas.openxmlformats.org/officeDocument/2006/relationships/slide" Target="slides/slide15.xml"/><Relationship Id="rId37" Type="http://schemas.openxmlformats.org/officeDocument/2006/relationships/slide" Target="slides/slide36.xml"/><Relationship Id="rId58" Type="http://schemas.openxmlformats.org/officeDocument/2006/relationships/slide" Target="slides/slide57.xml"/><Relationship Id="rId79" Type="http://schemas.openxmlformats.org/officeDocument/2006/relationships/slide" Target="slides/slide78.xml"/><Relationship Id="rId102" Type="http://schemas.openxmlformats.org/officeDocument/2006/relationships/slide" Target="slides/slide101.xml"/><Relationship Id="rId123" Type="http://schemas.openxmlformats.org/officeDocument/2006/relationships/slide" Target="slides/slide122.xml"/><Relationship Id="rId144"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lly Anastasiades" userId="73977e1c-e180-4055-ae90-b545994b8f7a" providerId="ADAL" clId="{11B239BB-1158-9D45-B353-AABDEDB4A876}"/>
    <pc:docChg chg="undo custSel addSld delSld modSld">
      <pc:chgData name="Elly Anastasiades" userId="73977e1c-e180-4055-ae90-b545994b8f7a" providerId="ADAL" clId="{11B239BB-1158-9D45-B353-AABDEDB4A876}" dt="2023-10-26T15:53:43.656" v="135" actId="2696"/>
      <pc:docMkLst>
        <pc:docMk/>
      </pc:docMkLst>
      <pc:sldChg chg="modSp mod modNotesTx">
        <pc:chgData name="Elly Anastasiades" userId="73977e1c-e180-4055-ae90-b545994b8f7a" providerId="ADAL" clId="{11B239BB-1158-9D45-B353-AABDEDB4A876}" dt="2023-10-26T15:37:06.398" v="67" actId="20577"/>
        <pc:sldMkLst>
          <pc:docMk/>
          <pc:sldMk cId="1161591771" sldId="256"/>
        </pc:sldMkLst>
        <pc:spChg chg="mod">
          <ac:chgData name="Elly Anastasiades" userId="73977e1c-e180-4055-ae90-b545994b8f7a" providerId="ADAL" clId="{11B239BB-1158-9D45-B353-AABDEDB4A876}" dt="2023-10-26T15:31:12.535" v="0" actId="20577"/>
          <ac:spMkLst>
            <pc:docMk/>
            <pc:sldMk cId="1161591771" sldId="256"/>
            <ac:spMk id="3" creationId="{D41D21B8-B733-D6AC-A679-00D982C92189}"/>
          </ac:spMkLst>
        </pc:spChg>
        <pc:spChg chg="mod">
          <ac:chgData name="Elly Anastasiades" userId="73977e1c-e180-4055-ae90-b545994b8f7a" providerId="ADAL" clId="{11B239BB-1158-9D45-B353-AABDEDB4A876}" dt="2023-10-26T15:36:51.388" v="66" actId="20577"/>
          <ac:spMkLst>
            <pc:docMk/>
            <pc:sldMk cId="1161591771" sldId="256"/>
            <ac:spMk id="9" creationId="{5ADD9B8F-30B1-E9B3-FE6D-B4C2CCF58456}"/>
          </ac:spMkLst>
        </pc:spChg>
      </pc:sldChg>
      <pc:sldChg chg="modSp mod">
        <pc:chgData name="Elly Anastasiades" userId="73977e1c-e180-4055-ae90-b545994b8f7a" providerId="ADAL" clId="{11B239BB-1158-9D45-B353-AABDEDB4A876}" dt="2023-10-26T15:47:26.320" v="110" actId="20577"/>
        <pc:sldMkLst>
          <pc:docMk/>
          <pc:sldMk cId="3027216888" sldId="257"/>
        </pc:sldMkLst>
        <pc:spChg chg="mod">
          <ac:chgData name="Elly Anastasiades" userId="73977e1c-e180-4055-ae90-b545994b8f7a" providerId="ADAL" clId="{11B239BB-1158-9D45-B353-AABDEDB4A876}" dt="2023-10-26T15:47:26.320" v="110" actId="20577"/>
          <ac:spMkLst>
            <pc:docMk/>
            <pc:sldMk cId="3027216888" sldId="257"/>
            <ac:spMk id="3" creationId="{955EAADD-A301-109F-8EFC-1CA571189100}"/>
          </ac:spMkLst>
        </pc:spChg>
      </pc:sldChg>
      <pc:sldChg chg="add">
        <pc:chgData name="Elly Anastasiades" userId="73977e1c-e180-4055-ae90-b545994b8f7a" providerId="ADAL" clId="{11B239BB-1158-9D45-B353-AABDEDB4A876}" dt="2023-10-26T15:49:44.060" v="111"/>
        <pc:sldMkLst>
          <pc:docMk/>
          <pc:sldMk cId="2686294048" sldId="289"/>
        </pc:sldMkLst>
      </pc:sldChg>
      <pc:sldChg chg="add">
        <pc:chgData name="Elly Anastasiades" userId="73977e1c-e180-4055-ae90-b545994b8f7a" providerId="ADAL" clId="{11B239BB-1158-9D45-B353-AABDEDB4A876}" dt="2023-10-26T15:49:44.060" v="111"/>
        <pc:sldMkLst>
          <pc:docMk/>
          <pc:sldMk cId="231484864" sldId="291"/>
        </pc:sldMkLst>
      </pc:sldChg>
      <pc:sldChg chg="add">
        <pc:chgData name="Elly Anastasiades" userId="73977e1c-e180-4055-ae90-b545994b8f7a" providerId="ADAL" clId="{11B239BB-1158-9D45-B353-AABDEDB4A876}" dt="2023-10-26T15:49:44.060" v="111"/>
        <pc:sldMkLst>
          <pc:docMk/>
          <pc:sldMk cId="2877392971" sldId="316"/>
        </pc:sldMkLst>
      </pc:sldChg>
      <pc:sldChg chg="add">
        <pc:chgData name="Elly Anastasiades" userId="73977e1c-e180-4055-ae90-b545994b8f7a" providerId="ADAL" clId="{11B239BB-1158-9D45-B353-AABDEDB4A876}" dt="2023-10-26T15:49:44.060" v="111"/>
        <pc:sldMkLst>
          <pc:docMk/>
          <pc:sldMk cId="1163393318" sldId="317"/>
        </pc:sldMkLst>
      </pc:sldChg>
      <pc:sldChg chg="modSp add mod">
        <pc:chgData name="Elly Anastasiades" userId="73977e1c-e180-4055-ae90-b545994b8f7a" providerId="ADAL" clId="{11B239BB-1158-9D45-B353-AABDEDB4A876}" dt="2023-10-26T15:49:44.161" v="112" actId="27636"/>
        <pc:sldMkLst>
          <pc:docMk/>
          <pc:sldMk cId="3895839832" sldId="318"/>
        </pc:sldMkLst>
        <pc:spChg chg="mod">
          <ac:chgData name="Elly Anastasiades" userId="73977e1c-e180-4055-ae90-b545994b8f7a" providerId="ADAL" clId="{11B239BB-1158-9D45-B353-AABDEDB4A876}" dt="2023-10-26T15:49:44.161" v="112" actId="27636"/>
          <ac:spMkLst>
            <pc:docMk/>
            <pc:sldMk cId="3895839832" sldId="318"/>
            <ac:spMk id="3" creationId="{093F1DDF-D5A2-846E-48EF-DF14FDBC3AB6}"/>
          </ac:spMkLst>
        </pc:spChg>
      </pc:sldChg>
      <pc:sldChg chg="modSp add mod">
        <pc:chgData name="Elly Anastasiades" userId="73977e1c-e180-4055-ae90-b545994b8f7a" providerId="ADAL" clId="{11B239BB-1158-9D45-B353-AABDEDB4A876}" dt="2023-10-26T15:49:44.218" v="115" actId="27636"/>
        <pc:sldMkLst>
          <pc:docMk/>
          <pc:sldMk cId="3916949287" sldId="320"/>
        </pc:sldMkLst>
        <pc:spChg chg="mod">
          <ac:chgData name="Elly Anastasiades" userId="73977e1c-e180-4055-ae90-b545994b8f7a" providerId="ADAL" clId="{11B239BB-1158-9D45-B353-AABDEDB4A876}" dt="2023-10-26T15:49:44.213" v="114" actId="27636"/>
          <ac:spMkLst>
            <pc:docMk/>
            <pc:sldMk cId="3916949287" sldId="320"/>
            <ac:spMk id="2" creationId="{5B863422-31F7-CB6B-56C9-476110C06BD7}"/>
          </ac:spMkLst>
        </pc:spChg>
        <pc:spChg chg="mod">
          <ac:chgData name="Elly Anastasiades" userId="73977e1c-e180-4055-ae90-b545994b8f7a" providerId="ADAL" clId="{11B239BB-1158-9D45-B353-AABDEDB4A876}" dt="2023-10-26T15:49:44.218" v="115" actId="27636"/>
          <ac:spMkLst>
            <pc:docMk/>
            <pc:sldMk cId="3916949287" sldId="320"/>
            <ac:spMk id="3" creationId="{75775B6A-44AB-ACB8-2477-9113C8998065}"/>
          </ac:spMkLst>
        </pc:spChg>
      </pc:sldChg>
      <pc:sldChg chg="add">
        <pc:chgData name="Elly Anastasiades" userId="73977e1c-e180-4055-ae90-b545994b8f7a" providerId="ADAL" clId="{11B239BB-1158-9D45-B353-AABDEDB4A876}" dt="2023-10-26T15:49:44.060" v="111"/>
        <pc:sldMkLst>
          <pc:docMk/>
          <pc:sldMk cId="837562436" sldId="323"/>
        </pc:sldMkLst>
      </pc:sldChg>
      <pc:sldChg chg="add">
        <pc:chgData name="Elly Anastasiades" userId="73977e1c-e180-4055-ae90-b545994b8f7a" providerId="ADAL" clId="{11B239BB-1158-9D45-B353-AABDEDB4A876}" dt="2023-10-26T15:49:44.060" v="111"/>
        <pc:sldMkLst>
          <pc:docMk/>
          <pc:sldMk cId="453195814" sldId="324"/>
        </pc:sldMkLst>
      </pc:sldChg>
      <pc:sldChg chg="add">
        <pc:chgData name="Elly Anastasiades" userId="73977e1c-e180-4055-ae90-b545994b8f7a" providerId="ADAL" clId="{11B239BB-1158-9D45-B353-AABDEDB4A876}" dt="2023-10-26T15:49:44.060" v="111"/>
        <pc:sldMkLst>
          <pc:docMk/>
          <pc:sldMk cId="3228758623" sldId="326"/>
        </pc:sldMkLst>
      </pc:sldChg>
      <pc:sldChg chg="add">
        <pc:chgData name="Elly Anastasiades" userId="73977e1c-e180-4055-ae90-b545994b8f7a" providerId="ADAL" clId="{11B239BB-1158-9D45-B353-AABDEDB4A876}" dt="2023-10-26T15:49:44.060" v="111"/>
        <pc:sldMkLst>
          <pc:docMk/>
          <pc:sldMk cId="3005418071" sldId="327"/>
        </pc:sldMkLst>
      </pc:sldChg>
      <pc:sldChg chg="add">
        <pc:chgData name="Elly Anastasiades" userId="73977e1c-e180-4055-ae90-b545994b8f7a" providerId="ADAL" clId="{11B239BB-1158-9D45-B353-AABDEDB4A876}" dt="2023-10-26T15:49:44.060" v="111"/>
        <pc:sldMkLst>
          <pc:docMk/>
          <pc:sldMk cId="3244780509" sldId="328"/>
        </pc:sldMkLst>
      </pc:sldChg>
      <pc:sldChg chg="add">
        <pc:chgData name="Elly Anastasiades" userId="73977e1c-e180-4055-ae90-b545994b8f7a" providerId="ADAL" clId="{11B239BB-1158-9D45-B353-AABDEDB4A876}" dt="2023-10-26T15:49:44.060" v="111"/>
        <pc:sldMkLst>
          <pc:docMk/>
          <pc:sldMk cId="418812187" sldId="329"/>
        </pc:sldMkLst>
      </pc:sldChg>
      <pc:sldChg chg="add">
        <pc:chgData name="Elly Anastasiades" userId="73977e1c-e180-4055-ae90-b545994b8f7a" providerId="ADAL" clId="{11B239BB-1158-9D45-B353-AABDEDB4A876}" dt="2023-10-26T15:49:44.060" v="111"/>
        <pc:sldMkLst>
          <pc:docMk/>
          <pc:sldMk cId="485403970" sldId="330"/>
        </pc:sldMkLst>
      </pc:sldChg>
      <pc:sldChg chg="add">
        <pc:chgData name="Elly Anastasiades" userId="73977e1c-e180-4055-ae90-b545994b8f7a" providerId="ADAL" clId="{11B239BB-1158-9D45-B353-AABDEDB4A876}" dt="2023-10-26T15:49:44.060" v="111"/>
        <pc:sldMkLst>
          <pc:docMk/>
          <pc:sldMk cId="3822143751" sldId="331"/>
        </pc:sldMkLst>
      </pc:sldChg>
      <pc:sldChg chg="add">
        <pc:chgData name="Elly Anastasiades" userId="73977e1c-e180-4055-ae90-b545994b8f7a" providerId="ADAL" clId="{11B239BB-1158-9D45-B353-AABDEDB4A876}" dt="2023-10-26T15:49:44.060" v="111"/>
        <pc:sldMkLst>
          <pc:docMk/>
          <pc:sldMk cId="3567707652" sldId="332"/>
        </pc:sldMkLst>
      </pc:sldChg>
      <pc:sldChg chg="add">
        <pc:chgData name="Elly Anastasiades" userId="73977e1c-e180-4055-ae90-b545994b8f7a" providerId="ADAL" clId="{11B239BB-1158-9D45-B353-AABDEDB4A876}" dt="2023-10-26T15:49:44.060" v="111"/>
        <pc:sldMkLst>
          <pc:docMk/>
          <pc:sldMk cId="1985844311" sldId="333"/>
        </pc:sldMkLst>
      </pc:sldChg>
      <pc:sldChg chg="add">
        <pc:chgData name="Elly Anastasiades" userId="73977e1c-e180-4055-ae90-b545994b8f7a" providerId="ADAL" clId="{11B239BB-1158-9D45-B353-AABDEDB4A876}" dt="2023-10-26T15:49:44.060" v="111"/>
        <pc:sldMkLst>
          <pc:docMk/>
          <pc:sldMk cId="3811956952" sldId="334"/>
        </pc:sldMkLst>
      </pc:sldChg>
      <pc:sldChg chg="add">
        <pc:chgData name="Elly Anastasiades" userId="73977e1c-e180-4055-ae90-b545994b8f7a" providerId="ADAL" clId="{11B239BB-1158-9D45-B353-AABDEDB4A876}" dt="2023-10-26T15:49:44.060" v="111"/>
        <pc:sldMkLst>
          <pc:docMk/>
          <pc:sldMk cId="3315992564" sldId="335"/>
        </pc:sldMkLst>
      </pc:sldChg>
      <pc:sldChg chg="modSp add mod">
        <pc:chgData name="Elly Anastasiades" userId="73977e1c-e180-4055-ae90-b545994b8f7a" providerId="ADAL" clId="{11B239BB-1158-9D45-B353-AABDEDB4A876}" dt="2023-10-26T15:49:44.197" v="113" actId="27636"/>
        <pc:sldMkLst>
          <pc:docMk/>
          <pc:sldMk cId="2017606311" sldId="336"/>
        </pc:sldMkLst>
        <pc:spChg chg="mod">
          <ac:chgData name="Elly Anastasiades" userId="73977e1c-e180-4055-ae90-b545994b8f7a" providerId="ADAL" clId="{11B239BB-1158-9D45-B353-AABDEDB4A876}" dt="2023-10-26T15:49:44.197" v="113" actId="27636"/>
          <ac:spMkLst>
            <pc:docMk/>
            <pc:sldMk cId="2017606311" sldId="336"/>
            <ac:spMk id="5" creationId="{7173F3B4-E312-58C1-2AD5-719AE6BFB786}"/>
          </ac:spMkLst>
        </pc:spChg>
      </pc:sldChg>
      <pc:sldChg chg="add">
        <pc:chgData name="Elly Anastasiades" userId="73977e1c-e180-4055-ae90-b545994b8f7a" providerId="ADAL" clId="{11B239BB-1158-9D45-B353-AABDEDB4A876}" dt="2023-10-26T15:49:44.060" v="111"/>
        <pc:sldMkLst>
          <pc:docMk/>
          <pc:sldMk cId="2866149581" sldId="337"/>
        </pc:sldMkLst>
      </pc:sldChg>
      <pc:sldChg chg="add">
        <pc:chgData name="Elly Anastasiades" userId="73977e1c-e180-4055-ae90-b545994b8f7a" providerId="ADAL" clId="{11B239BB-1158-9D45-B353-AABDEDB4A876}" dt="2023-10-26T15:49:44.060" v="111"/>
        <pc:sldMkLst>
          <pc:docMk/>
          <pc:sldMk cId="1489997984" sldId="338"/>
        </pc:sldMkLst>
      </pc:sldChg>
      <pc:sldChg chg="add">
        <pc:chgData name="Elly Anastasiades" userId="73977e1c-e180-4055-ae90-b545994b8f7a" providerId="ADAL" clId="{11B239BB-1158-9D45-B353-AABDEDB4A876}" dt="2023-10-26T15:49:44.060" v="111"/>
        <pc:sldMkLst>
          <pc:docMk/>
          <pc:sldMk cId="2365030047" sldId="344"/>
        </pc:sldMkLst>
      </pc:sldChg>
      <pc:sldChg chg="add">
        <pc:chgData name="Elly Anastasiades" userId="73977e1c-e180-4055-ae90-b545994b8f7a" providerId="ADAL" clId="{11B239BB-1158-9D45-B353-AABDEDB4A876}" dt="2023-10-26T15:49:44.060" v="111"/>
        <pc:sldMkLst>
          <pc:docMk/>
          <pc:sldMk cId="2876259836" sldId="346"/>
        </pc:sldMkLst>
      </pc:sldChg>
      <pc:sldChg chg="add">
        <pc:chgData name="Elly Anastasiades" userId="73977e1c-e180-4055-ae90-b545994b8f7a" providerId="ADAL" clId="{11B239BB-1158-9D45-B353-AABDEDB4A876}" dt="2023-10-26T15:49:44.060" v="111"/>
        <pc:sldMkLst>
          <pc:docMk/>
          <pc:sldMk cId="2491675971" sldId="347"/>
        </pc:sldMkLst>
      </pc:sldChg>
      <pc:sldChg chg="modSp add mod">
        <pc:chgData name="Elly Anastasiades" userId="73977e1c-e180-4055-ae90-b545994b8f7a" providerId="ADAL" clId="{11B239BB-1158-9D45-B353-AABDEDB4A876}" dt="2023-10-26T15:49:44.225" v="117" actId="27636"/>
        <pc:sldMkLst>
          <pc:docMk/>
          <pc:sldMk cId="202690977" sldId="349"/>
        </pc:sldMkLst>
        <pc:spChg chg="mod">
          <ac:chgData name="Elly Anastasiades" userId="73977e1c-e180-4055-ae90-b545994b8f7a" providerId="ADAL" clId="{11B239BB-1158-9D45-B353-AABDEDB4A876}" dt="2023-10-26T15:49:44.225" v="117" actId="27636"/>
          <ac:spMkLst>
            <pc:docMk/>
            <pc:sldMk cId="202690977" sldId="349"/>
            <ac:spMk id="2" creationId="{5B863422-31F7-CB6B-56C9-476110C06BD7}"/>
          </ac:spMkLst>
        </pc:spChg>
      </pc:sldChg>
      <pc:sldChg chg="modSp add mod">
        <pc:chgData name="Elly Anastasiades" userId="73977e1c-e180-4055-ae90-b545994b8f7a" providerId="ADAL" clId="{11B239BB-1158-9D45-B353-AABDEDB4A876}" dt="2023-10-26T15:49:44.238" v="122" actId="27636"/>
        <pc:sldMkLst>
          <pc:docMk/>
          <pc:sldMk cId="951581192" sldId="353"/>
        </pc:sldMkLst>
        <pc:spChg chg="mod">
          <ac:chgData name="Elly Anastasiades" userId="73977e1c-e180-4055-ae90-b545994b8f7a" providerId="ADAL" clId="{11B239BB-1158-9D45-B353-AABDEDB4A876}" dt="2023-10-26T15:49:44.238" v="122" actId="27636"/>
          <ac:spMkLst>
            <pc:docMk/>
            <pc:sldMk cId="951581192" sldId="353"/>
            <ac:spMk id="2" creationId="{2D5FCBFF-3818-E6DD-18C1-43EAE240F72D}"/>
          </ac:spMkLst>
        </pc:spChg>
      </pc:sldChg>
      <pc:sldChg chg="add">
        <pc:chgData name="Elly Anastasiades" userId="73977e1c-e180-4055-ae90-b545994b8f7a" providerId="ADAL" clId="{11B239BB-1158-9D45-B353-AABDEDB4A876}" dt="2023-10-26T15:49:44.060" v="111"/>
        <pc:sldMkLst>
          <pc:docMk/>
          <pc:sldMk cId="594997547" sldId="355"/>
        </pc:sldMkLst>
      </pc:sldChg>
      <pc:sldChg chg="add">
        <pc:chgData name="Elly Anastasiades" userId="73977e1c-e180-4055-ae90-b545994b8f7a" providerId="ADAL" clId="{11B239BB-1158-9D45-B353-AABDEDB4A876}" dt="2023-10-26T15:49:44.060" v="111"/>
        <pc:sldMkLst>
          <pc:docMk/>
          <pc:sldMk cId="3652527167" sldId="356"/>
        </pc:sldMkLst>
      </pc:sldChg>
      <pc:sldChg chg="add">
        <pc:chgData name="Elly Anastasiades" userId="73977e1c-e180-4055-ae90-b545994b8f7a" providerId="ADAL" clId="{11B239BB-1158-9D45-B353-AABDEDB4A876}" dt="2023-10-26T15:49:44.060" v="111"/>
        <pc:sldMkLst>
          <pc:docMk/>
          <pc:sldMk cId="2846697304" sldId="357"/>
        </pc:sldMkLst>
      </pc:sldChg>
      <pc:sldChg chg="add">
        <pc:chgData name="Elly Anastasiades" userId="73977e1c-e180-4055-ae90-b545994b8f7a" providerId="ADAL" clId="{11B239BB-1158-9D45-B353-AABDEDB4A876}" dt="2023-10-26T15:49:44.060" v="111"/>
        <pc:sldMkLst>
          <pc:docMk/>
          <pc:sldMk cId="2342501690" sldId="358"/>
        </pc:sldMkLst>
      </pc:sldChg>
      <pc:sldChg chg="add">
        <pc:chgData name="Elly Anastasiades" userId="73977e1c-e180-4055-ae90-b545994b8f7a" providerId="ADAL" clId="{11B239BB-1158-9D45-B353-AABDEDB4A876}" dt="2023-10-26T15:49:44.060" v="111"/>
        <pc:sldMkLst>
          <pc:docMk/>
          <pc:sldMk cId="2898144117" sldId="359"/>
        </pc:sldMkLst>
      </pc:sldChg>
      <pc:sldChg chg="add">
        <pc:chgData name="Elly Anastasiades" userId="73977e1c-e180-4055-ae90-b545994b8f7a" providerId="ADAL" clId="{11B239BB-1158-9D45-B353-AABDEDB4A876}" dt="2023-10-26T15:49:44.060" v="111"/>
        <pc:sldMkLst>
          <pc:docMk/>
          <pc:sldMk cId="3964288418" sldId="360"/>
        </pc:sldMkLst>
      </pc:sldChg>
      <pc:sldChg chg="add">
        <pc:chgData name="Elly Anastasiades" userId="73977e1c-e180-4055-ae90-b545994b8f7a" providerId="ADAL" clId="{11B239BB-1158-9D45-B353-AABDEDB4A876}" dt="2023-10-26T15:49:44.060" v="111"/>
        <pc:sldMkLst>
          <pc:docMk/>
          <pc:sldMk cId="3241868863" sldId="361"/>
        </pc:sldMkLst>
      </pc:sldChg>
      <pc:sldChg chg="add del">
        <pc:chgData name="Elly Anastasiades" userId="73977e1c-e180-4055-ae90-b545994b8f7a" providerId="ADAL" clId="{11B239BB-1158-9D45-B353-AABDEDB4A876}" dt="2023-10-26T15:53:39.064" v="133" actId="2696"/>
        <pc:sldMkLst>
          <pc:docMk/>
          <pc:sldMk cId="3749664326" sldId="363"/>
        </pc:sldMkLst>
      </pc:sldChg>
      <pc:sldChg chg="add del">
        <pc:chgData name="Elly Anastasiades" userId="73977e1c-e180-4055-ae90-b545994b8f7a" providerId="ADAL" clId="{11B239BB-1158-9D45-B353-AABDEDB4A876}" dt="2023-10-26T15:53:04.166" v="131" actId="2696"/>
        <pc:sldMkLst>
          <pc:docMk/>
          <pc:sldMk cId="571426919" sldId="365"/>
        </pc:sldMkLst>
      </pc:sldChg>
      <pc:sldChg chg="add">
        <pc:chgData name="Elly Anastasiades" userId="73977e1c-e180-4055-ae90-b545994b8f7a" providerId="ADAL" clId="{11B239BB-1158-9D45-B353-AABDEDB4A876}" dt="2023-10-26T15:49:44.060" v="111"/>
        <pc:sldMkLst>
          <pc:docMk/>
          <pc:sldMk cId="2935288635" sldId="366"/>
        </pc:sldMkLst>
      </pc:sldChg>
      <pc:sldChg chg="add del">
        <pc:chgData name="Elly Anastasiades" userId="73977e1c-e180-4055-ae90-b545994b8f7a" providerId="ADAL" clId="{11B239BB-1158-9D45-B353-AABDEDB4A876}" dt="2023-10-26T15:49:58.605" v="125" actId="2696"/>
        <pc:sldMkLst>
          <pc:docMk/>
          <pc:sldMk cId="303048373" sldId="491"/>
        </pc:sldMkLst>
      </pc:sldChg>
      <pc:sldChg chg="modSp add del mod">
        <pc:chgData name="Elly Anastasiades" userId="73977e1c-e180-4055-ae90-b545994b8f7a" providerId="ADAL" clId="{11B239BB-1158-9D45-B353-AABDEDB4A876}" dt="2023-10-26T15:53:43.656" v="135" actId="2696"/>
        <pc:sldMkLst>
          <pc:docMk/>
          <pc:sldMk cId="3095192600" sldId="492"/>
        </pc:sldMkLst>
        <pc:spChg chg="mod">
          <ac:chgData name="Elly Anastasiades" userId="73977e1c-e180-4055-ae90-b545994b8f7a" providerId="ADAL" clId="{11B239BB-1158-9D45-B353-AABDEDB4A876}" dt="2023-10-26T15:49:44.290" v="124" actId="27636"/>
          <ac:spMkLst>
            <pc:docMk/>
            <pc:sldMk cId="3095192600" sldId="492"/>
            <ac:spMk id="3" creationId="{955EAADD-A301-109F-8EFC-1CA571189100}"/>
          </ac:spMkLst>
        </pc:spChg>
      </pc:sldChg>
      <pc:sldChg chg="add del">
        <pc:chgData name="Elly Anastasiades" userId="73977e1c-e180-4055-ae90-b545994b8f7a" providerId="ADAL" clId="{11B239BB-1158-9D45-B353-AABDEDB4A876}" dt="2023-10-26T15:53:40.064" v="134" actId="2696"/>
        <pc:sldMkLst>
          <pc:docMk/>
          <pc:sldMk cId="209930280" sldId="493"/>
        </pc:sldMkLst>
      </pc:sldChg>
      <pc:sldChg chg="add del">
        <pc:chgData name="Elly Anastasiades" userId="73977e1c-e180-4055-ae90-b545994b8f7a" providerId="ADAL" clId="{11B239BB-1158-9D45-B353-AABDEDB4A876}" dt="2023-10-26T15:53:35.971" v="132" actId="2696"/>
        <pc:sldMkLst>
          <pc:docMk/>
          <pc:sldMk cId="1084629489" sldId="494"/>
        </pc:sldMkLst>
      </pc:sldChg>
      <pc:sldChg chg="add">
        <pc:chgData name="Elly Anastasiades" userId="73977e1c-e180-4055-ae90-b545994b8f7a" providerId="ADAL" clId="{11B239BB-1158-9D45-B353-AABDEDB4A876}" dt="2023-10-26T15:49:44.060" v="111"/>
        <pc:sldMkLst>
          <pc:docMk/>
          <pc:sldMk cId="3194189961" sldId="495"/>
        </pc:sldMkLst>
      </pc:sldChg>
      <pc:sldChg chg="add">
        <pc:chgData name="Elly Anastasiades" userId="73977e1c-e180-4055-ae90-b545994b8f7a" providerId="ADAL" clId="{11B239BB-1158-9D45-B353-AABDEDB4A876}" dt="2023-10-26T15:49:44.060" v="111"/>
        <pc:sldMkLst>
          <pc:docMk/>
          <pc:sldMk cId="2077042909" sldId="496"/>
        </pc:sldMkLst>
      </pc:sldChg>
      <pc:sldChg chg="add">
        <pc:chgData name="Elly Anastasiades" userId="73977e1c-e180-4055-ae90-b545994b8f7a" providerId="ADAL" clId="{11B239BB-1158-9D45-B353-AABDEDB4A876}" dt="2023-10-26T15:49:44.060" v="111"/>
        <pc:sldMkLst>
          <pc:docMk/>
          <pc:sldMk cId="542823077" sldId="497"/>
        </pc:sldMkLst>
      </pc:sldChg>
      <pc:sldChg chg="add">
        <pc:chgData name="Elly Anastasiades" userId="73977e1c-e180-4055-ae90-b545994b8f7a" providerId="ADAL" clId="{11B239BB-1158-9D45-B353-AABDEDB4A876}" dt="2023-10-26T15:49:44.060" v="111"/>
        <pc:sldMkLst>
          <pc:docMk/>
          <pc:sldMk cId="12988292" sldId="498"/>
        </pc:sldMkLst>
      </pc:sldChg>
      <pc:sldChg chg="add">
        <pc:chgData name="Elly Anastasiades" userId="73977e1c-e180-4055-ae90-b545994b8f7a" providerId="ADAL" clId="{11B239BB-1158-9D45-B353-AABDEDB4A876}" dt="2023-10-26T15:49:44.060" v="111"/>
        <pc:sldMkLst>
          <pc:docMk/>
          <pc:sldMk cId="2753224210" sldId="499"/>
        </pc:sldMkLst>
      </pc:sldChg>
      <pc:sldChg chg="add">
        <pc:chgData name="Elly Anastasiades" userId="73977e1c-e180-4055-ae90-b545994b8f7a" providerId="ADAL" clId="{11B239BB-1158-9D45-B353-AABDEDB4A876}" dt="2023-10-26T15:49:44.060" v="111"/>
        <pc:sldMkLst>
          <pc:docMk/>
          <pc:sldMk cId="2927994047" sldId="500"/>
        </pc:sldMkLst>
      </pc:sldChg>
      <pc:sldChg chg="add">
        <pc:chgData name="Elly Anastasiades" userId="73977e1c-e180-4055-ae90-b545994b8f7a" providerId="ADAL" clId="{11B239BB-1158-9D45-B353-AABDEDB4A876}" dt="2023-10-26T15:49:44.060" v="111"/>
        <pc:sldMkLst>
          <pc:docMk/>
          <pc:sldMk cId="1224220762" sldId="501"/>
        </pc:sldMkLst>
      </pc:sldChg>
      <pc:sldChg chg="add">
        <pc:chgData name="Elly Anastasiades" userId="73977e1c-e180-4055-ae90-b545994b8f7a" providerId="ADAL" clId="{11B239BB-1158-9D45-B353-AABDEDB4A876}" dt="2023-10-26T15:49:44.060" v="111"/>
        <pc:sldMkLst>
          <pc:docMk/>
          <pc:sldMk cId="360593635" sldId="502"/>
        </pc:sldMkLst>
      </pc:sldChg>
      <pc:sldChg chg="add">
        <pc:chgData name="Elly Anastasiades" userId="73977e1c-e180-4055-ae90-b545994b8f7a" providerId="ADAL" clId="{11B239BB-1158-9D45-B353-AABDEDB4A876}" dt="2023-10-26T15:49:44.060" v="111"/>
        <pc:sldMkLst>
          <pc:docMk/>
          <pc:sldMk cId="2914860581" sldId="503"/>
        </pc:sldMkLst>
      </pc:sldChg>
      <pc:sldChg chg="add">
        <pc:chgData name="Elly Anastasiades" userId="73977e1c-e180-4055-ae90-b545994b8f7a" providerId="ADAL" clId="{11B239BB-1158-9D45-B353-AABDEDB4A876}" dt="2023-10-26T15:49:44.060" v="111"/>
        <pc:sldMkLst>
          <pc:docMk/>
          <pc:sldMk cId="3495013335" sldId="504"/>
        </pc:sldMkLst>
      </pc:sldChg>
      <pc:sldChg chg="modSp add mod">
        <pc:chgData name="Elly Anastasiades" userId="73977e1c-e180-4055-ae90-b545994b8f7a" providerId="ADAL" clId="{11B239BB-1158-9D45-B353-AABDEDB4A876}" dt="2023-10-26T15:49:44.222" v="116" actId="27636"/>
        <pc:sldMkLst>
          <pc:docMk/>
          <pc:sldMk cId="752630387" sldId="505"/>
        </pc:sldMkLst>
        <pc:spChg chg="mod">
          <ac:chgData name="Elly Anastasiades" userId="73977e1c-e180-4055-ae90-b545994b8f7a" providerId="ADAL" clId="{11B239BB-1158-9D45-B353-AABDEDB4A876}" dt="2023-10-26T15:49:44.222" v="116" actId="27636"/>
          <ac:spMkLst>
            <pc:docMk/>
            <pc:sldMk cId="752630387" sldId="505"/>
            <ac:spMk id="2" creationId="{5B863422-31F7-CB6B-56C9-476110C06BD7}"/>
          </ac:spMkLst>
        </pc:spChg>
      </pc:sldChg>
      <pc:sldChg chg="modSp add mod">
        <pc:chgData name="Elly Anastasiades" userId="73977e1c-e180-4055-ae90-b545994b8f7a" providerId="ADAL" clId="{11B239BB-1158-9D45-B353-AABDEDB4A876}" dt="2023-10-26T15:49:44.226" v="118" actId="27636"/>
        <pc:sldMkLst>
          <pc:docMk/>
          <pc:sldMk cId="863638548" sldId="506"/>
        </pc:sldMkLst>
        <pc:spChg chg="mod">
          <ac:chgData name="Elly Anastasiades" userId="73977e1c-e180-4055-ae90-b545994b8f7a" providerId="ADAL" clId="{11B239BB-1158-9D45-B353-AABDEDB4A876}" dt="2023-10-26T15:49:44.226" v="118" actId="27636"/>
          <ac:spMkLst>
            <pc:docMk/>
            <pc:sldMk cId="863638548" sldId="506"/>
            <ac:spMk id="2" creationId="{2D5FCBFF-3818-E6DD-18C1-43EAE240F72D}"/>
          </ac:spMkLst>
        </pc:spChg>
      </pc:sldChg>
      <pc:sldChg chg="modSp add mod">
        <pc:chgData name="Elly Anastasiades" userId="73977e1c-e180-4055-ae90-b545994b8f7a" providerId="ADAL" clId="{11B239BB-1158-9D45-B353-AABDEDB4A876}" dt="2023-10-26T15:49:44.233" v="120" actId="27636"/>
        <pc:sldMkLst>
          <pc:docMk/>
          <pc:sldMk cId="234202353" sldId="507"/>
        </pc:sldMkLst>
        <pc:spChg chg="mod">
          <ac:chgData name="Elly Anastasiades" userId="73977e1c-e180-4055-ae90-b545994b8f7a" providerId="ADAL" clId="{11B239BB-1158-9D45-B353-AABDEDB4A876}" dt="2023-10-26T15:49:44.233" v="120" actId="27636"/>
          <ac:spMkLst>
            <pc:docMk/>
            <pc:sldMk cId="234202353" sldId="507"/>
            <ac:spMk id="2" creationId="{2D5FCBFF-3818-E6DD-18C1-43EAE240F72D}"/>
          </ac:spMkLst>
        </pc:spChg>
        <pc:spChg chg="mod">
          <ac:chgData name="Elly Anastasiades" userId="73977e1c-e180-4055-ae90-b545994b8f7a" providerId="ADAL" clId="{11B239BB-1158-9D45-B353-AABDEDB4A876}" dt="2023-10-26T15:49:44.233" v="119" actId="27636"/>
          <ac:spMkLst>
            <pc:docMk/>
            <pc:sldMk cId="234202353" sldId="507"/>
            <ac:spMk id="3" creationId="{F5D2C865-8435-3B5F-F907-6C76B440E3BE}"/>
          </ac:spMkLst>
        </pc:spChg>
      </pc:sldChg>
      <pc:sldChg chg="modSp add mod">
        <pc:chgData name="Elly Anastasiades" userId="73977e1c-e180-4055-ae90-b545994b8f7a" providerId="ADAL" clId="{11B239BB-1158-9D45-B353-AABDEDB4A876}" dt="2023-10-26T15:49:44.235" v="121" actId="27636"/>
        <pc:sldMkLst>
          <pc:docMk/>
          <pc:sldMk cId="3188076521" sldId="508"/>
        </pc:sldMkLst>
        <pc:spChg chg="mod">
          <ac:chgData name="Elly Anastasiades" userId="73977e1c-e180-4055-ae90-b545994b8f7a" providerId="ADAL" clId="{11B239BB-1158-9D45-B353-AABDEDB4A876}" dt="2023-10-26T15:49:44.235" v="121" actId="27636"/>
          <ac:spMkLst>
            <pc:docMk/>
            <pc:sldMk cId="3188076521" sldId="508"/>
            <ac:spMk id="2" creationId="{2D5FCBFF-3818-E6DD-18C1-43EAE240F72D}"/>
          </ac:spMkLst>
        </pc:spChg>
      </pc:sldChg>
      <pc:sldChg chg="modSp add mod">
        <pc:chgData name="Elly Anastasiades" userId="73977e1c-e180-4055-ae90-b545994b8f7a" providerId="ADAL" clId="{11B239BB-1158-9D45-B353-AABDEDB4A876}" dt="2023-10-26T15:49:44.239" v="123" actId="27636"/>
        <pc:sldMkLst>
          <pc:docMk/>
          <pc:sldMk cId="1663717986" sldId="509"/>
        </pc:sldMkLst>
        <pc:spChg chg="mod">
          <ac:chgData name="Elly Anastasiades" userId="73977e1c-e180-4055-ae90-b545994b8f7a" providerId="ADAL" clId="{11B239BB-1158-9D45-B353-AABDEDB4A876}" dt="2023-10-26T15:49:44.239" v="123" actId="27636"/>
          <ac:spMkLst>
            <pc:docMk/>
            <pc:sldMk cId="1663717986" sldId="509"/>
            <ac:spMk id="2" creationId="{2D5FCBFF-3818-E6DD-18C1-43EAE240F72D}"/>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961248E-EF3A-F646-A58C-9AE6F2FD4524}" type="datetimeFigureOut">
              <a:rPr lang="en-GB" smtClean="0"/>
              <a:t>26/10/2023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8054EF4-7D90-9549-9545-B98BE5BE8DF2}" type="slidenum">
              <a:rPr lang="en-GB" smtClean="0"/>
              <a:t>‹#›</a:t>
            </a:fld>
            <a:endParaRPr lang="en-GB"/>
          </a:p>
        </p:txBody>
      </p:sp>
    </p:spTree>
    <p:extLst>
      <p:ext uri="{BB962C8B-B14F-4D97-AF65-F5344CB8AC3E}">
        <p14:creationId xmlns:p14="http://schemas.microsoft.com/office/powerpoint/2010/main" val="209173325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57.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58.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59.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60.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61.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62.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63.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64.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_rels/notesSlide65.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_rels/notesSlide66.xml.rels><?xml version="1.0" encoding="UTF-8" standalone="yes"?>
<Relationships xmlns="http://schemas.openxmlformats.org/package/2006/relationships"><Relationship Id="rId2" Type="http://schemas.openxmlformats.org/officeDocument/2006/relationships/slide" Target="../slides/slide69.xml"/><Relationship Id="rId1" Type="http://schemas.openxmlformats.org/officeDocument/2006/relationships/notesMaster" Target="../notesMasters/notesMaster1.xml"/></Relationships>
</file>

<file path=ppt/notesSlides/_rels/notesSlide67.xml.rels><?xml version="1.0" encoding="UTF-8" standalone="yes"?>
<Relationships xmlns="http://schemas.openxmlformats.org/package/2006/relationships"><Relationship Id="rId2" Type="http://schemas.openxmlformats.org/officeDocument/2006/relationships/slide" Target="../slides/slide70.xml"/><Relationship Id="rId1" Type="http://schemas.openxmlformats.org/officeDocument/2006/relationships/notesMaster" Target="../notesMasters/notesMaster1.xml"/></Relationships>
</file>

<file path=ppt/notesSlides/_rels/notesSlide68.xml.rels><?xml version="1.0" encoding="UTF-8" standalone="yes"?>
<Relationships xmlns="http://schemas.openxmlformats.org/package/2006/relationships"><Relationship Id="rId2" Type="http://schemas.openxmlformats.org/officeDocument/2006/relationships/slide" Target="../slides/slide71.xml"/><Relationship Id="rId1" Type="http://schemas.openxmlformats.org/officeDocument/2006/relationships/notesMaster" Target="../notesMasters/notesMaster1.xml"/></Relationships>
</file>

<file path=ppt/notesSlides/_rels/notesSlide69.xml.rels><?xml version="1.0" encoding="UTF-8" standalone="yes"?>
<Relationships xmlns="http://schemas.openxmlformats.org/package/2006/relationships"><Relationship Id="rId2" Type="http://schemas.openxmlformats.org/officeDocument/2006/relationships/slide" Target="../slides/slide72.xml"/><Relationship Id="rId1" Type="http://schemas.openxmlformats.org/officeDocument/2006/relationships/notesMaster" Target="../notesMasters/notesMaster1.xml"/></Relationships>
</file>

<file path=ppt/notesSlides/_rels/notesSlide70.xml.rels><?xml version="1.0" encoding="UTF-8" standalone="yes"?>
<Relationships xmlns="http://schemas.openxmlformats.org/package/2006/relationships"><Relationship Id="rId2" Type="http://schemas.openxmlformats.org/officeDocument/2006/relationships/slide" Target="../slides/slide73.xml"/><Relationship Id="rId1" Type="http://schemas.openxmlformats.org/officeDocument/2006/relationships/notesMaster" Target="../notesMasters/notesMaster1.xml"/></Relationships>
</file>

<file path=ppt/notesSlides/_rels/notesSlide71.xml.rels><?xml version="1.0" encoding="UTF-8" standalone="yes"?>
<Relationships xmlns="http://schemas.openxmlformats.org/package/2006/relationships"><Relationship Id="rId2" Type="http://schemas.openxmlformats.org/officeDocument/2006/relationships/slide" Target="../slides/slide74.xml"/><Relationship Id="rId1" Type="http://schemas.openxmlformats.org/officeDocument/2006/relationships/notesMaster" Target="../notesMasters/notesMaster1.xml"/></Relationships>
</file>

<file path=ppt/notesSlides/_rels/notesSlide72.xml.rels><?xml version="1.0" encoding="UTF-8" standalone="yes"?>
<Relationships xmlns="http://schemas.openxmlformats.org/package/2006/relationships"><Relationship Id="rId2" Type="http://schemas.openxmlformats.org/officeDocument/2006/relationships/slide" Target="../slides/slide75.xml"/><Relationship Id="rId1" Type="http://schemas.openxmlformats.org/officeDocument/2006/relationships/notesMaster" Target="../notesMasters/notesMaster1.xml"/></Relationships>
</file>

<file path=ppt/notesSlides/_rels/notesSlide73.xml.rels><?xml version="1.0" encoding="UTF-8" standalone="yes"?>
<Relationships xmlns="http://schemas.openxmlformats.org/package/2006/relationships"><Relationship Id="rId2" Type="http://schemas.openxmlformats.org/officeDocument/2006/relationships/slide" Target="../slides/slide76.xml"/><Relationship Id="rId1" Type="http://schemas.openxmlformats.org/officeDocument/2006/relationships/notesMaster" Target="../notesMasters/notesMaster1.xml"/></Relationships>
</file>

<file path=ppt/notesSlides/_rels/notesSlide74.xml.rels><?xml version="1.0" encoding="UTF-8" standalone="yes"?>
<Relationships xmlns="http://schemas.openxmlformats.org/package/2006/relationships"><Relationship Id="rId2" Type="http://schemas.openxmlformats.org/officeDocument/2006/relationships/slide" Target="../slides/slide77.xml"/><Relationship Id="rId1" Type="http://schemas.openxmlformats.org/officeDocument/2006/relationships/notesMaster" Target="../notesMasters/notesMaster1.xml"/></Relationships>
</file>

<file path=ppt/notesSlides/_rels/notesSlide75.xml.rels><?xml version="1.0" encoding="UTF-8" standalone="yes"?>
<Relationships xmlns="http://schemas.openxmlformats.org/package/2006/relationships"><Relationship Id="rId2" Type="http://schemas.openxmlformats.org/officeDocument/2006/relationships/slide" Target="../slides/slide78.xml"/><Relationship Id="rId1" Type="http://schemas.openxmlformats.org/officeDocument/2006/relationships/notesMaster" Target="../notesMasters/notesMaster1.xml"/></Relationships>
</file>

<file path=ppt/notesSlides/_rels/notesSlide76.xml.rels><?xml version="1.0" encoding="UTF-8" standalone="yes"?>
<Relationships xmlns="http://schemas.openxmlformats.org/package/2006/relationships"><Relationship Id="rId2" Type="http://schemas.openxmlformats.org/officeDocument/2006/relationships/slide" Target="../slides/slide80.xml"/><Relationship Id="rId1" Type="http://schemas.openxmlformats.org/officeDocument/2006/relationships/notesMaster" Target="../notesMasters/notesMaster1.xml"/></Relationships>
</file>

<file path=ppt/notesSlides/_rels/notesSlide77.xml.rels><?xml version="1.0" encoding="UTF-8" standalone="yes"?>
<Relationships xmlns="http://schemas.openxmlformats.org/package/2006/relationships"><Relationship Id="rId2" Type="http://schemas.openxmlformats.org/officeDocument/2006/relationships/slide" Target="../slides/slide97.xml"/><Relationship Id="rId1" Type="http://schemas.openxmlformats.org/officeDocument/2006/relationships/notesMaster" Target="../notesMasters/notesMaster1.xml"/></Relationships>
</file>

<file path=ppt/notesSlides/_rels/notesSlide78.xml.rels><?xml version="1.0" encoding="UTF-8" standalone="yes"?>
<Relationships xmlns="http://schemas.openxmlformats.org/package/2006/relationships"><Relationship Id="rId2" Type="http://schemas.openxmlformats.org/officeDocument/2006/relationships/slide" Target="../slides/slide98.xml"/><Relationship Id="rId1" Type="http://schemas.openxmlformats.org/officeDocument/2006/relationships/notesMaster" Target="../notesMasters/notesMaster1.xml"/></Relationships>
</file>

<file path=ppt/notesSlides/_rels/notesSlide79.xml.rels><?xml version="1.0" encoding="UTF-8" standalone="yes"?>
<Relationships xmlns="http://schemas.openxmlformats.org/package/2006/relationships"><Relationship Id="rId2" Type="http://schemas.openxmlformats.org/officeDocument/2006/relationships/slide" Target="../slides/slide107.xml"/><Relationship Id="rId1" Type="http://schemas.openxmlformats.org/officeDocument/2006/relationships/notesMaster" Target="../notesMasters/notesMaster1.xml"/></Relationships>
</file>

<file path=ppt/notesSlides/_rels/notesSlide80.xml.rels><?xml version="1.0" encoding="UTF-8" standalone="yes"?>
<Relationships xmlns="http://schemas.openxmlformats.org/package/2006/relationships"><Relationship Id="rId2" Type="http://schemas.openxmlformats.org/officeDocument/2006/relationships/slide" Target="../slides/slide108.xml"/><Relationship Id="rId1" Type="http://schemas.openxmlformats.org/officeDocument/2006/relationships/notesMaster" Target="../notesMasters/notesMaster1.xml"/></Relationships>
</file>

<file path=ppt/notesSlides/_rels/notesSlide81.xml.rels><?xml version="1.0" encoding="UTF-8" standalone="yes"?>
<Relationships xmlns="http://schemas.openxmlformats.org/package/2006/relationships"><Relationship Id="rId2" Type="http://schemas.openxmlformats.org/officeDocument/2006/relationships/slide" Target="../slides/slide109.xml"/><Relationship Id="rId1" Type="http://schemas.openxmlformats.org/officeDocument/2006/relationships/notesMaster" Target="../notesMasters/notesMaster1.xml"/></Relationships>
</file>

<file path=ppt/notesSlides/_rels/notesSlide82.xml.rels><?xml version="1.0" encoding="UTF-8" standalone="yes"?>
<Relationships xmlns="http://schemas.openxmlformats.org/package/2006/relationships"><Relationship Id="rId2" Type="http://schemas.openxmlformats.org/officeDocument/2006/relationships/slide" Target="../slides/slide114.xml"/><Relationship Id="rId1" Type="http://schemas.openxmlformats.org/officeDocument/2006/relationships/notesMaster" Target="../notesMasters/notesMaster1.xml"/></Relationships>
</file>

<file path=ppt/notesSlides/_rels/notesSlide83.xml.rels><?xml version="1.0" encoding="UTF-8" standalone="yes"?>
<Relationships xmlns="http://schemas.openxmlformats.org/package/2006/relationships"><Relationship Id="rId2" Type="http://schemas.openxmlformats.org/officeDocument/2006/relationships/slide" Target="../slides/slide115.xml"/><Relationship Id="rId1" Type="http://schemas.openxmlformats.org/officeDocument/2006/relationships/notesMaster" Target="../notesMasters/notesMaster1.xml"/></Relationships>
</file>

<file path=ppt/notesSlides/_rels/notesSlide84.xml.rels><?xml version="1.0" encoding="UTF-8" standalone="yes"?>
<Relationships xmlns="http://schemas.openxmlformats.org/package/2006/relationships"><Relationship Id="rId2" Type="http://schemas.openxmlformats.org/officeDocument/2006/relationships/slide" Target="../slides/slide117.xml"/><Relationship Id="rId1" Type="http://schemas.openxmlformats.org/officeDocument/2006/relationships/notesMaster" Target="../notesMasters/notesMaster1.xml"/></Relationships>
</file>

<file path=ppt/notesSlides/_rels/notesSlide85.xml.rels><?xml version="1.0" encoding="UTF-8" standalone="yes"?>
<Relationships xmlns="http://schemas.openxmlformats.org/package/2006/relationships"><Relationship Id="rId2" Type="http://schemas.openxmlformats.org/officeDocument/2006/relationships/slide" Target="../slides/slide118.xml"/><Relationship Id="rId1" Type="http://schemas.openxmlformats.org/officeDocument/2006/relationships/notesMaster" Target="../notesMasters/notesMaster1.xml"/></Relationships>
</file>

<file path=ppt/notesSlides/_rels/notesSlide86.xml.rels><?xml version="1.0" encoding="UTF-8" standalone="yes"?>
<Relationships xmlns="http://schemas.openxmlformats.org/package/2006/relationships"><Relationship Id="rId2" Type="http://schemas.openxmlformats.org/officeDocument/2006/relationships/slide" Target="../slides/slide136.xml"/><Relationship Id="rId1" Type="http://schemas.openxmlformats.org/officeDocument/2006/relationships/notesMaster" Target="../notesMasters/notesMaster1.xml"/></Relationships>
</file>

<file path=ppt/notesSlides/_rels/notesSlide87.xml.rels><?xml version="1.0" encoding="UTF-8" standalone="yes"?>
<Relationships xmlns="http://schemas.openxmlformats.org/package/2006/relationships"><Relationship Id="rId2" Type="http://schemas.openxmlformats.org/officeDocument/2006/relationships/slide" Target="../slides/slide13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8054EF4-7D90-9549-9545-B98BE5BE8DF2}" type="slidenum">
              <a:rPr lang="en-GB" smtClean="0"/>
              <a:t>1</a:t>
            </a:fld>
            <a:endParaRPr lang="en-GB"/>
          </a:p>
        </p:txBody>
      </p:sp>
    </p:spTree>
    <p:extLst>
      <p:ext uri="{BB962C8B-B14F-4D97-AF65-F5344CB8AC3E}">
        <p14:creationId xmlns:p14="http://schemas.microsoft.com/office/powerpoint/2010/main" val="358257738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8054EF4-7D90-9549-9545-B98BE5BE8DF2}" type="slidenum">
              <a:rPr lang="en-GB" smtClean="0"/>
              <a:t>2</a:t>
            </a:fld>
            <a:endParaRPr lang="en-GB"/>
          </a:p>
        </p:txBody>
      </p:sp>
    </p:spTree>
    <p:extLst>
      <p:ext uri="{BB962C8B-B14F-4D97-AF65-F5344CB8AC3E}">
        <p14:creationId xmlns:p14="http://schemas.microsoft.com/office/powerpoint/2010/main" val="13892766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AGaramondPro"/>
              </a:rPr>
              <a:t>When you are asked the question “How old are you?” what crosses your mind? Is it the number of years since the day of your birth? You may not have thought about it, but age is not a simple construct.</a:t>
            </a: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Most people know that age is just a number.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Several types of age have been identified, and they illustrate the many dimensions of adult development.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 number of years that have passed since your birth is your </a:t>
            </a:r>
            <a:r>
              <a:rPr lang="en-GB" b="1" dirty="0"/>
              <a:t>chronological age</a:t>
            </a:r>
            <a:r>
              <a:rPr lang="en-GB" dirty="0"/>
              <a:t>.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dirty="0">
                <a:solidFill>
                  <a:schemeClr val="accent1">
                    <a:lumMod val="50000"/>
                  </a:schemeClr>
                </a:solidFill>
                <a:effectLst/>
              </a:rPr>
              <a:t>Another type of age is </a:t>
            </a:r>
            <a:r>
              <a:rPr lang="en-GB" sz="1200" b="1" dirty="0">
                <a:solidFill>
                  <a:schemeClr val="accent1">
                    <a:lumMod val="50000"/>
                  </a:schemeClr>
                </a:solidFill>
                <a:effectLst/>
              </a:rPr>
              <a:t>Perceived Age </a:t>
            </a:r>
            <a:r>
              <a:rPr lang="en-GB" sz="1200" b="0" i="0" dirty="0">
                <a:solidFill>
                  <a:schemeClr val="accent1">
                    <a:lumMod val="50000"/>
                  </a:schemeClr>
                </a:solidFill>
                <a:effectLst/>
              </a:rPr>
              <a:t>which</a:t>
            </a:r>
            <a:r>
              <a:rPr lang="en-GB" sz="1200" b="1" dirty="0">
                <a:solidFill>
                  <a:schemeClr val="accent1">
                    <a:lumMod val="50000"/>
                  </a:schemeClr>
                </a:solidFill>
                <a:effectLst/>
              </a:rPr>
              <a:t> </a:t>
            </a:r>
            <a:r>
              <a:rPr lang="en-GB" sz="1200" dirty="0">
                <a:effectLst/>
              </a:rPr>
              <a:t>refers to the age you think of yourself as. </a:t>
            </a: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dirty="0">
                <a:solidFill>
                  <a:srgbClr val="00FFFF"/>
                </a:solidFill>
                <a:effectLst/>
                <a:latin typeface="+mn-lt"/>
              </a:rPr>
              <a:t>Biological age </a:t>
            </a:r>
            <a:r>
              <a:rPr lang="en-GB" sz="1200" dirty="0">
                <a:effectLst/>
                <a:latin typeface="+mn-lt"/>
              </a:rPr>
              <a:t>is a measure of how an adult’s physical condition compares with others.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Another type of age is </a:t>
            </a:r>
            <a:r>
              <a:rPr lang="en-GB" b="1" dirty="0"/>
              <a:t>psychological age</a:t>
            </a:r>
            <a:r>
              <a:rPr lang="en-GB" dirty="0"/>
              <a:t>, which is a measure of how an adult’s ability to deal </a:t>
            </a:r>
            <a:r>
              <a:rPr lang="en-GB" sz="1200" dirty="0">
                <a:latin typeface="+mn-lt"/>
              </a:rPr>
              <a:t>effectively with the environment compares to others.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dirty="0">
                <a:latin typeface="+mn-lt"/>
              </a:rPr>
              <a:t>Social age </a:t>
            </a:r>
            <a:r>
              <a:rPr lang="en-GB" sz="1200" dirty="0">
                <a:latin typeface="+mn-lt"/>
              </a:rPr>
              <a:t>r</a:t>
            </a:r>
            <a:r>
              <a:rPr lang="en-GB" sz="1200" dirty="0">
                <a:effectLst/>
                <a:latin typeface="+mn-lt"/>
              </a:rPr>
              <a:t>efers to the specific set of roles individuals adopt in relation to other members of the society and culture to which they belong</a:t>
            </a:r>
            <a:r>
              <a:rPr lang="en-GB" sz="1800" dirty="0">
                <a:effectLst/>
                <a:latin typeface="AGaramondPro"/>
              </a:rPr>
              <a:t>.  </a:t>
            </a: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Lastly the term </a:t>
            </a:r>
            <a:r>
              <a:rPr lang="en-GB" sz="1200" b="1" dirty="0">
                <a:solidFill>
                  <a:schemeClr val="accent1">
                    <a:lumMod val="75000"/>
                  </a:schemeClr>
                </a:solidFill>
              </a:rPr>
              <a:t>Functional Age </a:t>
            </a:r>
            <a:r>
              <a:rPr lang="en-GB" sz="1200" b="0" dirty="0">
                <a:solidFill>
                  <a:schemeClr val="accent1">
                    <a:lumMod val="75000"/>
                  </a:schemeClr>
                </a:solidFill>
              </a:rPr>
              <a:t>is </a:t>
            </a:r>
            <a:r>
              <a:rPr lang="en-US" altLang="en-CY" dirty="0"/>
              <a:t>an index of one’s level of competence in carrying out specific tasks.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latin typeface="+mn-lt"/>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endParaRPr lang="en-GB" dirty="0"/>
          </a:p>
        </p:txBody>
      </p:sp>
      <p:sp>
        <p:nvSpPr>
          <p:cNvPr id="4" name="Slide Number Placeholder 3"/>
          <p:cNvSpPr>
            <a:spLocks noGrp="1"/>
          </p:cNvSpPr>
          <p:nvPr>
            <p:ph type="sldNum" sz="quarter" idx="5"/>
          </p:nvPr>
        </p:nvSpPr>
        <p:spPr/>
        <p:txBody>
          <a:bodyPr/>
          <a:lstStyle/>
          <a:p>
            <a:fld id="{C8054EF4-7D90-9549-9545-B98BE5BE8DF2}" type="slidenum">
              <a:rPr lang="en-GB" smtClean="0"/>
              <a:t>6</a:t>
            </a:fld>
            <a:endParaRPr lang="en-GB" dirty="0"/>
          </a:p>
        </p:txBody>
      </p:sp>
    </p:spTree>
    <p:extLst>
      <p:ext uri="{BB962C8B-B14F-4D97-AF65-F5344CB8AC3E}">
        <p14:creationId xmlns:p14="http://schemas.microsoft.com/office/powerpoint/2010/main" val="102239230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does it mean to be “old”? Can you give a definition?</a:t>
            </a:r>
          </a:p>
          <a:p>
            <a:r>
              <a:rPr lang="en-GB" dirty="0"/>
              <a:t>Old age used to be defined by chronological years alone. For instance a 70-year-old was considered old because of his age. But now, many people in their 70s are as vigorous and involved with life as people several decades younger. </a:t>
            </a:r>
          </a:p>
          <a:p>
            <a:r>
              <a:rPr lang="en-GB" sz="1200" dirty="0">
                <a:effectLst/>
                <a:latin typeface="MinionPro"/>
              </a:rPr>
              <a:t>Old age was also used to be equated with loss: loss of brain cells, intellectual capabilities, energy.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effectLst/>
                <a:latin typeface="MinionPro"/>
              </a:rPr>
              <a:t>But, older people are pioneering new fields reshaping how we perceive the later stages of life.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effectLst/>
                <a:latin typeface="MinionPro"/>
              </a:rPr>
              <a:t>Therefore, now the definition of old changed </a:t>
            </a:r>
            <a:r>
              <a:rPr lang="en-GB" dirty="0"/>
              <a:t>to consider not only the chronological years, but also the person’s functional age.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Some researchers divide people into three groups according to functional ages: the young old are healthy and active; the old old have some health problems and difficulties with daily activities; and the oldest old are weak and need care.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According to functional age, an active, healthy 100-year-old would be considered young old, while a 65-year-old in the late stages of emphysema would be among the oldest old.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Note here that demographers use the exact same terms but purely regarding chronological age. For demographers the young old are people between 65 to 74 years old. The old old are between 75 and 84, and the oldest old are 85 and older.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a:lstStyle/>
          <a:p>
            <a:fld id="{C8054EF4-7D90-9549-9545-B98BE5BE8DF2}" type="slidenum">
              <a:rPr lang="en-GB" smtClean="0"/>
              <a:t>7</a:t>
            </a:fld>
            <a:endParaRPr lang="en-GB" dirty="0"/>
          </a:p>
        </p:txBody>
      </p:sp>
    </p:spTree>
    <p:extLst>
      <p:ext uri="{BB962C8B-B14F-4D97-AF65-F5344CB8AC3E}">
        <p14:creationId xmlns:p14="http://schemas.microsoft.com/office/powerpoint/2010/main" val="212425037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i="0" dirty="0">
                <a:solidFill>
                  <a:schemeClr val="accent1">
                    <a:lumMod val="75000"/>
                  </a:schemeClr>
                </a:solidFill>
                <a:latin typeface="+mn-lt"/>
              </a:rPr>
              <a:t>Ageing</a:t>
            </a:r>
            <a:r>
              <a:rPr lang="en-GB" sz="1200" i="0" dirty="0">
                <a:latin typeface="+mn-lt"/>
              </a:rPr>
              <a:t> </a:t>
            </a:r>
            <a:r>
              <a:rPr lang="en-GB" sz="1200" i="0" dirty="0">
                <a:latin typeface="+mn-lt"/>
                <a:sym typeface="Wingdings" pitchFamily="2" charset="2"/>
              </a:rPr>
              <a:t>is</a:t>
            </a:r>
            <a:r>
              <a:rPr lang="en-GB" sz="1200" i="0" dirty="0">
                <a:latin typeface="+mn-lt"/>
              </a:rPr>
              <a:t> the physical and psychological changes that occur with maturation.</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i="0" dirty="0">
                <a:latin typeface="+mn-lt"/>
              </a:rPr>
              <a:t>Ageing is not a single process.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i="0" dirty="0">
                <a:latin typeface="+mn-lt"/>
              </a:rPr>
              <a:t> It consists of at least three distinct processes: </a:t>
            </a:r>
            <a:r>
              <a:rPr lang="en-GB" sz="1200" b="1" i="0" dirty="0">
                <a:latin typeface="+mn-lt"/>
              </a:rPr>
              <a:t>primary ageing </a:t>
            </a:r>
            <a:r>
              <a:rPr lang="en-GB" sz="1200" i="0" dirty="0">
                <a:latin typeface="+mn-lt"/>
              </a:rPr>
              <a:t>which is the normal ageing, disease-free development during adulthood. Changes in biological, psychological, sociocultural, or life-cycle processes in primary ageing are an inevitable part of the developmental process; examples include decline in reaction time, and the loss of family and friends.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i="0" dirty="0">
                <a:latin typeface="+mn-lt"/>
              </a:rPr>
              <a:t>Secondary ageing </a:t>
            </a:r>
            <a:r>
              <a:rPr lang="en-GB" sz="1200" i="0" dirty="0">
                <a:latin typeface="+mn-lt"/>
              </a:rPr>
              <a:t>is developmental changes that are related to disease, lifestyle, and other environmentally induced changes that are not inevitable (e.g., pollution). The progressive loss of intellectual abilities in Alzheimer’s disease and related forms of dementia are examples of secondary ageing.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i="0" dirty="0">
                <a:latin typeface="+mn-lt"/>
              </a:rPr>
              <a:t>Finally, </a:t>
            </a:r>
            <a:r>
              <a:rPr lang="en-GB" sz="1200" b="1" i="0" dirty="0">
                <a:latin typeface="+mn-lt"/>
              </a:rPr>
              <a:t>tertiary ageing </a:t>
            </a:r>
            <a:r>
              <a:rPr lang="en-GB" sz="1200" i="0" dirty="0">
                <a:latin typeface="+mn-lt"/>
              </a:rPr>
              <a:t>is the rapid l</a:t>
            </a:r>
            <a:r>
              <a:rPr lang="en-GB" sz="1200" i="0" dirty="0">
                <a:effectLst/>
                <a:latin typeface="+mn-lt"/>
              </a:rPr>
              <a:t>osses that occur shortly before death. An example of tertiary ageing is a phenomenon known as terminal drop, in which intellectual abilities show a marked decline in the last few years before death. </a:t>
            </a:r>
            <a:endParaRPr lang="en-GB" sz="1200" i="0" dirty="0">
              <a:latin typeface="+mn-lt"/>
            </a:endParaRPr>
          </a:p>
          <a:p>
            <a:endParaRPr lang="en-GB" dirty="0"/>
          </a:p>
        </p:txBody>
      </p:sp>
      <p:sp>
        <p:nvSpPr>
          <p:cNvPr id="4" name="Slide Number Placeholder 3"/>
          <p:cNvSpPr>
            <a:spLocks noGrp="1"/>
          </p:cNvSpPr>
          <p:nvPr>
            <p:ph type="sldNum" sz="quarter" idx="5"/>
          </p:nvPr>
        </p:nvSpPr>
        <p:spPr/>
        <p:txBody>
          <a:bodyPr/>
          <a:lstStyle/>
          <a:p>
            <a:fld id="{C8054EF4-7D90-9549-9545-B98BE5BE8DF2}" type="slidenum">
              <a:rPr lang="en-GB" smtClean="0"/>
              <a:t>8</a:t>
            </a:fld>
            <a:endParaRPr lang="en-GB" dirty="0"/>
          </a:p>
        </p:txBody>
      </p:sp>
    </p:spTree>
    <p:extLst>
      <p:ext uri="{BB962C8B-B14F-4D97-AF65-F5344CB8AC3E}">
        <p14:creationId xmlns:p14="http://schemas.microsoft.com/office/powerpoint/2010/main" val="381683674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Not everyone grows old in the same way. </a:t>
            </a:r>
          </a:p>
          <a:p>
            <a:r>
              <a:rPr lang="en-GB" dirty="0"/>
              <a:t>Whereas most people tend to show usual patterns of ageing that reflect the typical, or normative, changes with age, other people show highly successful ageing in which few signs of change occur. </a:t>
            </a:r>
          </a:p>
          <a:p>
            <a:r>
              <a:rPr lang="en-GB" dirty="0"/>
              <a:t>For example, although most people tend to get chronic diseases as they get older, some people never do. </a:t>
            </a:r>
          </a:p>
          <a:p>
            <a:r>
              <a:rPr lang="en-GB" dirty="0"/>
              <a:t>What makes people who age successfully different? At this point, we do not know for sure. It may be a unique combination of genetics, optimal environment, flexibility in dealing with life situations, and a strong sense of personal control. </a:t>
            </a:r>
          </a:p>
          <a:p>
            <a:r>
              <a:rPr lang="en-GB" dirty="0"/>
              <a:t>The main point to remember is that everyone’s experience of growing old is somewhat different. </a:t>
            </a:r>
          </a:p>
          <a:p>
            <a:r>
              <a:rPr lang="en-GB" dirty="0"/>
              <a:t>Although many people develop arthritis, how each person learns to cope is unique. </a:t>
            </a:r>
          </a:p>
          <a:p>
            <a:endParaRPr lang="en-GB" dirty="0"/>
          </a:p>
        </p:txBody>
      </p:sp>
      <p:sp>
        <p:nvSpPr>
          <p:cNvPr id="4" name="Slide Number Placeholder 3"/>
          <p:cNvSpPr>
            <a:spLocks noGrp="1"/>
          </p:cNvSpPr>
          <p:nvPr>
            <p:ph type="sldNum" sz="quarter" idx="5"/>
          </p:nvPr>
        </p:nvSpPr>
        <p:spPr/>
        <p:txBody>
          <a:bodyPr/>
          <a:lstStyle/>
          <a:p>
            <a:fld id="{C8054EF4-7D90-9549-9545-B98BE5BE8DF2}" type="slidenum">
              <a:rPr lang="en-GB" smtClean="0"/>
              <a:t>9</a:t>
            </a:fld>
            <a:endParaRPr lang="en-GB" dirty="0"/>
          </a:p>
        </p:txBody>
      </p:sp>
    </p:spTree>
    <p:extLst>
      <p:ext uri="{BB962C8B-B14F-4D97-AF65-F5344CB8AC3E}">
        <p14:creationId xmlns:p14="http://schemas.microsoft.com/office/powerpoint/2010/main" val="227891449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It is important to start this module by defining some terms that will be used in this module. </a:t>
            </a:r>
          </a:p>
          <a:p>
            <a:r>
              <a:rPr lang="en-GB" b="1" dirty="0">
                <a:solidFill>
                  <a:schemeClr val="accent1">
                    <a:lumMod val="75000"/>
                  </a:schemeClr>
                </a:solidFill>
              </a:rPr>
              <a:t>Gerontology</a:t>
            </a:r>
            <a:r>
              <a:rPr lang="en-GB" dirty="0"/>
              <a:t> is the scientific study of the biological, psychological, and social aspects of ageing from maturity through old age.</a:t>
            </a:r>
          </a:p>
          <a:p>
            <a:r>
              <a:rPr lang="en-GB" dirty="0"/>
              <a:t>The name of our module </a:t>
            </a:r>
            <a:r>
              <a:rPr lang="en-GB" b="1" dirty="0">
                <a:solidFill>
                  <a:schemeClr val="accent1">
                    <a:lumMod val="75000"/>
                  </a:schemeClr>
                </a:solidFill>
              </a:rPr>
              <a:t>Psychology of Ageing </a:t>
            </a:r>
            <a:r>
              <a:rPr lang="en-GB" dirty="0"/>
              <a:t>also called </a:t>
            </a:r>
            <a:r>
              <a:rPr lang="en-GB" b="1" dirty="0">
                <a:solidFill>
                  <a:schemeClr val="accent1">
                    <a:lumMod val="75000"/>
                  </a:schemeClr>
                </a:solidFill>
              </a:rPr>
              <a:t>Geropsychology</a:t>
            </a:r>
            <a:r>
              <a:rPr lang="en-GB" dirty="0"/>
              <a:t> following the </a:t>
            </a:r>
            <a:r>
              <a:rPr lang="en-GB" b="0" i="0" u="none" strike="noStrike" dirty="0">
                <a:solidFill>
                  <a:srgbClr val="5F6368"/>
                </a:solidFill>
                <a:effectLst/>
                <a:latin typeface="arial" panose="020B0604020202020204" pitchFamily="34" charset="0"/>
              </a:rPr>
              <a:t>American Psychological Association</a:t>
            </a:r>
            <a:r>
              <a:rPr lang="en-GB" b="0" i="0" u="none" strike="noStrike" dirty="0">
                <a:solidFill>
                  <a:srgbClr val="4D5156"/>
                </a:solidFill>
                <a:effectLst/>
                <a:latin typeface="arial" panose="020B0604020202020204" pitchFamily="34" charset="0"/>
              </a:rPr>
              <a:t> (</a:t>
            </a:r>
            <a:r>
              <a:rPr lang="en-GB" b="0" i="0" u="none" strike="noStrike" dirty="0">
                <a:solidFill>
                  <a:srgbClr val="5F6368"/>
                </a:solidFill>
                <a:effectLst/>
                <a:latin typeface="arial" panose="020B0604020202020204" pitchFamily="34" charset="0"/>
              </a:rPr>
              <a:t>APA</a:t>
            </a:r>
            <a:r>
              <a:rPr lang="en-GB" b="0" i="0" u="none" strike="noStrike" dirty="0">
                <a:solidFill>
                  <a:srgbClr val="4D5156"/>
                </a:solidFill>
                <a:effectLst/>
                <a:latin typeface="arial" panose="020B0604020202020204" pitchFamily="34" charset="0"/>
              </a:rPr>
              <a:t>)</a:t>
            </a:r>
            <a:r>
              <a:rPr lang="en-GB" b="0" dirty="0"/>
              <a:t>, </a:t>
            </a:r>
            <a:r>
              <a:rPr lang="en-GB" dirty="0"/>
              <a:t>is defined as he field within psychology that applies the knowledge and methods of psychology to understanding and helping older persons and their families maintain well-being, overcome problems, and achieve maximum potential during later life.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endParaRPr lang="en-GB" dirty="0"/>
          </a:p>
        </p:txBody>
      </p:sp>
      <p:sp>
        <p:nvSpPr>
          <p:cNvPr id="4" name="Slide Number Placeholder 3"/>
          <p:cNvSpPr>
            <a:spLocks noGrp="1"/>
          </p:cNvSpPr>
          <p:nvPr>
            <p:ph type="sldNum" sz="quarter" idx="5"/>
          </p:nvPr>
        </p:nvSpPr>
        <p:spPr/>
        <p:txBody>
          <a:bodyPr/>
          <a:lstStyle/>
          <a:p>
            <a:fld id="{C8054EF4-7D90-9549-9545-B98BE5BE8DF2}" type="slidenum">
              <a:rPr lang="en-GB" smtClean="0"/>
              <a:t>10</a:t>
            </a:fld>
            <a:endParaRPr lang="en-GB" dirty="0"/>
          </a:p>
        </p:txBody>
      </p:sp>
    </p:spTree>
    <p:extLst>
      <p:ext uri="{BB962C8B-B14F-4D97-AF65-F5344CB8AC3E}">
        <p14:creationId xmlns:p14="http://schemas.microsoft.com/office/powerpoint/2010/main" val="111627986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ITCFranklinGothicStd"/>
              </a:rPr>
              <a:t>The period that most interests us in this module is late adulthood. Late adulthood starts around the age of 65 and is characterized by great changes—and ongoing personal development.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ITCFranklinGothicStd"/>
              </a:rPr>
              <a:t>Older adults face profound physical, cognitive, and social changes, and </a:t>
            </a:r>
            <a:r>
              <a:rPr lang="en-GB" sz="4000" dirty="0"/>
              <a:t>to a large extent, they figure out strategies for adjusting to them.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effectLst/>
              <a:latin typeface="MinionPro"/>
            </a:endParaRPr>
          </a:p>
        </p:txBody>
      </p:sp>
      <p:sp>
        <p:nvSpPr>
          <p:cNvPr id="4" name="Slide Number Placeholder 3"/>
          <p:cNvSpPr>
            <a:spLocks noGrp="1"/>
          </p:cNvSpPr>
          <p:nvPr>
            <p:ph type="sldNum" sz="quarter" idx="5"/>
          </p:nvPr>
        </p:nvSpPr>
        <p:spPr/>
        <p:txBody>
          <a:bodyPr/>
          <a:lstStyle/>
          <a:p>
            <a:fld id="{C8054EF4-7D90-9549-9545-B98BE5BE8DF2}" type="slidenum">
              <a:rPr lang="en-GB" smtClean="0"/>
              <a:t>11</a:t>
            </a:fld>
            <a:endParaRPr lang="en-GB" dirty="0"/>
          </a:p>
        </p:txBody>
      </p:sp>
    </p:spTree>
    <p:extLst>
      <p:ext uri="{BB962C8B-B14F-4D97-AF65-F5344CB8AC3E}">
        <p14:creationId xmlns:p14="http://schemas.microsoft.com/office/powerpoint/2010/main" val="413807773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MinionPro"/>
              </a:rPr>
              <a:t>Why do some people remain very active and mentally well into later life? How does growing up in Sri Lankan culture affect one’s views of family caregiving? Answering these questions requires us to consider the various forces that shape us as we mature.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MinionPro"/>
              </a:rPr>
              <a:t>Researchers place special emphasis on four forces that direct our development. </a:t>
            </a:r>
            <a:r>
              <a:rPr lang="en-GB" dirty="0"/>
              <a:t>These are:</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Biological which Include all genetic and health-related factors that affect development.</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Psychological: which include all internal perceptual, cognitive, emotional, and personality factors that affect development.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Sociocultural which include interpersonal, societal, cultural, and ethnic factors that affect development. </a:t>
            </a:r>
          </a:p>
          <a:p>
            <a:r>
              <a:rPr lang="en-GB" dirty="0"/>
              <a:t>and life-cycle which </a:t>
            </a:r>
            <a:r>
              <a:rPr lang="en-GB" sz="1200" dirty="0"/>
              <a:t>reflect differences in how the same event or combination of biological, psychological, and sociocultural forces affects people at different points in their lives. Life-cycle forces provide the context for the developmental differences of interest in adult development and ageing.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MinionPro"/>
              </a:rPr>
              <a:t>Note that all these forces are inter-related and combine to create people’s developmental experiences. </a:t>
            </a:r>
          </a:p>
        </p:txBody>
      </p:sp>
      <p:sp>
        <p:nvSpPr>
          <p:cNvPr id="4" name="Slide Number Placeholder 3"/>
          <p:cNvSpPr>
            <a:spLocks noGrp="1"/>
          </p:cNvSpPr>
          <p:nvPr>
            <p:ph type="sldNum" sz="quarter" idx="5"/>
          </p:nvPr>
        </p:nvSpPr>
        <p:spPr/>
        <p:txBody>
          <a:bodyPr/>
          <a:lstStyle/>
          <a:p>
            <a:fld id="{C8054EF4-7D90-9549-9545-B98BE5BE8DF2}" type="slidenum">
              <a:rPr lang="en-GB" smtClean="0"/>
              <a:t>12</a:t>
            </a:fld>
            <a:endParaRPr lang="en-GB" dirty="0"/>
          </a:p>
        </p:txBody>
      </p:sp>
    </p:spTree>
    <p:extLst>
      <p:ext uri="{BB962C8B-B14F-4D97-AF65-F5344CB8AC3E}">
        <p14:creationId xmlns:p14="http://schemas.microsoft.com/office/powerpoint/2010/main" val="345300011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Why do we age?</a:t>
            </a:r>
          </a:p>
          <a:p>
            <a:r>
              <a:rPr lang="en-GB" dirty="0"/>
              <a:t>Some creatures (e.g., lobsters) do not age as humans do. </a:t>
            </a:r>
          </a:p>
          <a:p>
            <a:r>
              <a:rPr lang="en-GB" dirty="0"/>
              <a:t>As far as scientists can tell, lobsters never show measurable signs of ageing, such as changes in metabolism or declines in strength or health.</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There are many theories available, but none provide a complete explanation of all the normative changes humans experience.</a:t>
            </a:r>
          </a:p>
          <a:p>
            <a:r>
              <a:rPr lang="en-GB" sz="1800" kern="100" dirty="0">
                <a:effectLst/>
                <a:latin typeface="Calibri" panose="020F0502020204030204" pitchFamily="34" charset="0"/>
                <a:ea typeface="Calibri" panose="020F0502020204030204" pitchFamily="34" charset="0"/>
                <a:cs typeface="Times New Roman" panose="02020603050405020304" pitchFamily="18" charset="0"/>
              </a:rPr>
              <a:t>Each theory offers a unique lens through which to understand and explain the ageing process, highlighting different factors and mechanisms that contribute to the physical, psychological, and social aspects of ageing.</a:t>
            </a:r>
            <a:endParaRPr lang="en-CY"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C8054EF4-7D90-9549-9545-B98BE5BE8DF2}" type="slidenum">
              <a:rPr lang="en-GB" smtClean="0"/>
              <a:t>13</a:t>
            </a:fld>
            <a:endParaRPr lang="en-GB"/>
          </a:p>
        </p:txBody>
      </p:sp>
    </p:spTree>
    <p:extLst>
      <p:ext uri="{BB962C8B-B14F-4D97-AF65-F5344CB8AC3E}">
        <p14:creationId xmlns:p14="http://schemas.microsoft.com/office/powerpoint/2010/main" val="277148204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0" i="0" u="none" strike="noStrike" dirty="0">
                <a:solidFill>
                  <a:srgbClr val="212121"/>
                </a:solidFill>
                <a:effectLst/>
                <a:latin typeface="+mn-lt"/>
              </a:rPr>
              <a:t>The programmed </a:t>
            </a:r>
            <a:r>
              <a:rPr lang="en-GB" dirty="0">
                <a:latin typeface="+mn-lt"/>
              </a:rPr>
              <a:t>or Adaptive Ageing Theories are based on the view that ageing is a physiologic function. </a:t>
            </a:r>
          </a:p>
          <a:p>
            <a:r>
              <a:rPr lang="en-GB" b="0" i="0" u="none" strike="noStrike" dirty="0">
                <a:solidFill>
                  <a:srgbClr val="212121"/>
                </a:solidFill>
                <a:effectLst/>
                <a:latin typeface="+mn-lt"/>
              </a:rPr>
              <a:t>The theories imply that ageing follows a biological timetable, perhaps a continuation of the one that regulates childhood growth and development.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They imply that ageing follows a biological timetable and that ageing is adaptive (that is favoured by natural selection) and programmed (in other words genetically determined and modulated).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These theories are opposed to the non-programmed or nonadaptive ageing theories.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endParaRPr lang="en-GB" b="0" i="0" u="none" strike="noStrike" dirty="0">
              <a:solidFill>
                <a:srgbClr val="212121"/>
              </a:solidFill>
              <a:effectLst/>
              <a:latin typeface="+mn-lt"/>
            </a:endParaRPr>
          </a:p>
        </p:txBody>
      </p:sp>
      <p:sp>
        <p:nvSpPr>
          <p:cNvPr id="4" name="Slide Number Placeholder 3"/>
          <p:cNvSpPr>
            <a:spLocks noGrp="1"/>
          </p:cNvSpPr>
          <p:nvPr>
            <p:ph type="sldNum" sz="quarter" idx="5"/>
          </p:nvPr>
        </p:nvSpPr>
        <p:spPr/>
        <p:txBody>
          <a:bodyPr/>
          <a:lstStyle/>
          <a:p>
            <a:fld id="{C8054EF4-7D90-9549-9545-B98BE5BE8DF2}" type="slidenum">
              <a:rPr lang="en-GB" smtClean="0"/>
              <a:t>14</a:t>
            </a:fld>
            <a:endParaRPr lang="en-GB"/>
          </a:p>
        </p:txBody>
      </p:sp>
    </p:spTree>
    <p:extLst>
      <p:ext uri="{BB962C8B-B14F-4D97-AF65-F5344CB8AC3E}">
        <p14:creationId xmlns:p14="http://schemas.microsoft.com/office/powerpoint/2010/main" val="167047064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For these theories ageing is due to the progressive accumulation of various damages that are insufficiently opposed by natural selection.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0" i="0" u="none" strike="noStrike" dirty="0">
                <a:solidFill>
                  <a:srgbClr val="212121"/>
                </a:solidFill>
                <a:effectLst/>
                <a:latin typeface="+mn-lt"/>
              </a:rPr>
              <a:t>They emphasize environmental assaults to living organisms that induce cumulative </a:t>
            </a:r>
            <a:r>
              <a:rPr lang="en-GB" b="1" i="0" u="none" strike="noStrike" dirty="0">
                <a:solidFill>
                  <a:srgbClr val="212121"/>
                </a:solidFill>
                <a:effectLst/>
                <a:latin typeface="+mn-lt"/>
              </a:rPr>
              <a:t>damage</a:t>
            </a:r>
            <a:r>
              <a:rPr lang="en-GB" b="0" i="0" u="none" strike="noStrike" dirty="0">
                <a:solidFill>
                  <a:srgbClr val="212121"/>
                </a:solidFill>
                <a:effectLst/>
                <a:latin typeface="+mn-lt"/>
              </a:rPr>
              <a:t> at various levels as the cause of ageing and this is why their also </a:t>
            </a:r>
            <a:r>
              <a:rPr lang="en-GB" dirty="0"/>
              <a:t>known as Damaged Theories.</a:t>
            </a:r>
          </a:p>
          <a:p>
            <a:r>
              <a:rPr lang="en-GB" dirty="0"/>
              <a:t>Non-programmed theories of ageing provide reasonable explanations about the question “how” does living organisms age. </a:t>
            </a:r>
          </a:p>
          <a:p>
            <a:r>
              <a:rPr lang="en-GB" dirty="0"/>
              <a:t>They integrate the complex interplay between environmental and biological characteristics, but also the evolutionary constraints, providing insights about the question “why” ageing happens. </a:t>
            </a:r>
          </a:p>
          <a:p>
            <a:r>
              <a:rPr lang="en-GB" dirty="0"/>
              <a:t>These theories move towards a more accurate understanding of the ageing process. </a:t>
            </a:r>
          </a:p>
        </p:txBody>
      </p:sp>
      <p:sp>
        <p:nvSpPr>
          <p:cNvPr id="4" name="Slide Number Placeholder 3"/>
          <p:cNvSpPr>
            <a:spLocks noGrp="1"/>
          </p:cNvSpPr>
          <p:nvPr>
            <p:ph type="sldNum" sz="quarter" idx="5"/>
          </p:nvPr>
        </p:nvSpPr>
        <p:spPr/>
        <p:txBody>
          <a:bodyPr/>
          <a:lstStyle/>
          <a:p>
            <a:fld id="{C8054EF4-7D90-9549-9545-B98BE5BE8DF2}" type="slidenum">
              <a:rPr lang="en-GB" smtClean="0"/>
              <a:t>15</a:t>
            </a:fld>
            <a:endParaRPr lang="en-GB"/>
          </a:p>
        </p:txBody>
      </p:sp>
    </p:spTree>
    <p:extLst>
      <p:ext uri="{BB962C8B-B14F-4D97-AF65-F5344CB8AC3E}">
        <p14:creationId xmlns:p14="http://schemas.microsoft.com/office/powerpoint/2010/main" val="310439634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late adulthood, individuals undergo various changes as part of the natural ageing process. </a:t>
            </a:r>
          </a:p>
          <a:p>
            <a:r>
              <a:rPr lang="en-GB" dirty="0"/>
              <a:t>The four main categories of changes are:</a:t>
            </a:r>
          </a:p>
          <a:p>
            <a:pPr marL="914400" lvl="1" indent="-457200">
              <a:buFont typeface="+mj-lt"/>
              <a:buAutoNum type="arabicPeriod"/>
            </a:pPr>
            <a:r>
              <a:rPr lang="en-GB" dirty="0"/>
              <a:t>Physical changes, which include changes in the body such as changes in vision, skin, brain, cardiovascular, respiratory system among others</a:t>
            </a:r>
          </a:p>
          <a:p>
            <a:pPr marL="914400" lvl="1" indent="-457200">
              <a:buFont typeface="+mj-lt"/>
              <a:buAutoNum type="arabicPeriod"/>
            </a:pPr>
            <a:r>
              <a:rPr lang="en-GB" dirty="0"/>
              <a:t>Cognitive changes which include changes in the cognition processes such as slower processing speed, changes in language and memory</a:t>
            </a:r>
          </a:p>
          <a:p>
            <a:pPr marL="914400" marR="0" lvl="1" indent="-457200" algn="l" defTabSz="914400" rtl="0" eaLnBrk="1" fontAlgn="auto" latinLnBrk="0" hangingPunct="1">
              <a:lnSpc>
                <a:spcPct val="100000"/>
              </a:lnSpc>
              <a:spcBef>
                <a:spcPts val="0"/>
              </a:spcBef>
              <a:spcAft>
                <a:spcPts val="0"/>
              </a:spcAft>
              <a:buClrTx/>
              <a:buSzTx/>
              <a:buFont typeface="+mj-lt"/>
              <a:buAutoNum type="arabicPeriod"/>
              <a:tabLst/>
              <a:defRPr/>
            </a:pPr>
            <a:r>
              <a:rPr lang="en-GB" dirty="0"/>
              <a:t>Socioemotional changes, which include changes in social roles and responsibilities because of retirement, caregiving. Also social network changes and emotional regulation challenges.</a:t>
            </a:r>
          </a:p>
          <a:p>
            <a:pPr marL="914400" lvl="1" indent="-457200">
              <a:buFont typeface="+mj-lt"/>
              <a:buAutoNum type="arabicPeriod"/>
            </a:pPr>
            <a:r>
              <a:rPr lang="en-GB" dirty="0"/>
              <a:t>Lastly Personality changes include changes in self-reflection, self-acceptance, and self-esteem among others.</a:t>
            </a:r>
          </a:p>
          <a:p>
            <a:endParaRPr lang="en-GB" dirty="0"/>
          </a:p>
          <a:p>
            <a:endParaRPr lang="en-GB" dirty="0"/>
          </a:p>
          <a:p>
            <a:r>
              <a:rPr lang="en-GB" dirty="0"/>
              <a:t>It is important to keep in mind that while common, these changes can vary among individuals.</a:t>
            </a:r>
          </a:p>
          <a:p>
            <a:endParaRPr lang="en-GB" dirty="0"/>
          </a:p>
        </p:txBody>
      </p:sp>
      <p:sp>
        <p:nvSpPr>
          <p:cNvPr id="4" name="Slide Number Placeholder 3"/>
          <p:cNvSpPr>
            <a:spLocks noGrp="1"/>
          </p:cNvSpPr>
          <p:nvPr>
            <p:ph type="sldNum" sz="quarter" idx="5"/>
          </p:nvPr>
        </p:nvSpPr>
        <p:spPr/>
        <p:txBody>
          <a:bodyPr/>
          <a:lstStyle/>
          <a:p>
            <a:fld id="{C8054EF4-7D90-9549-9545-B98BE5BE8DF2}" type="slidenum">
              <a:rPr lang="en-GB" smtClean="0"/>
              <a:t>16</a:t>
            </a:fld>
            <a:endParaRPr lang="en-GB"/>
          </a:p>
        </p:txBody>
      </p:sp>
    </p:spTree>
    <p:extLst>
      <p:ext uri="{BB962C8B-B14F-4D97-AF65-F5344CB8AC3E}">
        <p14:creationId xmlns:p14="http://schemas.microsoft.com/office/powerpoint/2010/main" val="317028534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There are Overall Health Maintenance for slowing down the physical changes. These are</a:t>
            </a:r>
            <a:r>
              <a:rPr lang="en-CY" dirty="0"/>
              <a:t>: </a:t>
            </a:r>
            <a:r>
              <a:rPr lang="en-GB" dirty="0"/>
              <a:t>Engaging in </a:t>
            </a:r>
            <a:r>
              <a:rPr lang="en-GB" b="1" dirty="0"/>
              <a:t>regular exercise and physical activity </a:t>
            </a:r>
            <a:r>
              <a:rPr lang="en-GB" dirty="0"/>
              <a:t>which helps maintain strength, flexibility, cardiovascular health, and overall well-being in late adulthood.</a:t>
            </a:r>
            <a:r>
              <a:rPr lang="en-CY" dirty="0"/>
              <a:t> </a:t>
            </a:r>
            <a:r>
              <a:rPr lang="en-GB" b="1" dirty="0"/>
              <a:t>Consuming a balanced and nutritious diet </a:t>
            </a:r>
            <a:r>
              <a:rPr lang="en-GB" dirty="0"/>
              <a:t>rich in vitamins, minerals, and antioxidants which supports physical health, cognitive function, and overall vitality. Also regular medical check-ups, preventive screenings, and discussions with healthcare professionals are crucial for early detection and management of age-related health conditions. And lastly, </a:t>
            </a:r>
            <a:r>
              <a:rPr lang="en-GB" sz="1800" dirty="0">
                <a:solidFill>
                  <a:srgbClr val="343541"/>
                </a:solidFill>
                <a:effectLst/>
                <a:latin typeface="Segoe UI" panose="020B0502040204020203" pitchFamily="34" charset="0"/>
                <a:ea typeface="Calibri" panose="020F0502020204030204" pitchFamily="34" charset="0"/>
              </a:rPr>
              <a:t>Getting sufficient sleep is essential for overall health and well-being. Older adults should aim for 7-9 hours of quality sleep per night. </a:t>
            </a:r>
          </a:p>
          <a:p>
            <a:endParaRPr lang="en-GB" dirty="0"/>
          </a:p>
        </p:txBody>
      </p:sp>
      <p:sp>
        <p:nvSpPr>
          <p:cNvPr id="4" name="Slide Number Placeholder 3"/>
          <p:cNvSpPr>
            <a:spLocks noGrp="1"/>
          </p:cNvSpPr>
          <p:nvPr>
            <p:ph type="sldNum" sz="quarter" idx="5"/>
          </p:nvPr>
        </p:nvSpPr>
        <p:spPr/>
        <p:txBody>
          <a:bodyPr/>
          <a:lstStyle/>
          <a:p>
            <a:fld id="{C8054EF4-7D90-9549-9545-B98BE5BE8DF2}" type="slidenum">
              <a:rPr lang="en-GB" smtClean="0"/>
              <a:t>17</a:t>
            </a:fld>
            <a:endParaRPr lang="en-GB"/>
          </a:p>
        </p:txBody>
      </p:sp>
    </p:spTree>
    <p:extLst>
      <p:ext uri="{BB962C8B-B14F-4D97-AF65-F5344CB8AC3E}">
        <p14:creationId xmlns:p14="http://schemas.microsoft.com/office/powerpoint/2010/main" val="360590847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kern="100" dirty="0">
                <a:effectLst/>
                <a:latin typeface="Calibri" panose="020F0502020204030204" pitchFamily="34" charset="0"/>
                <a:ea typeface="Calibri" panose="020F0502020204030204" pitchFamily="34" charset="0"/>
                <a:cs typeface="Times New Roman" panose="02020603050405020304" pitchFamily="18" charset="0"/>
              </a:rPr>
              <a:t>Cognitive reserve refers to the brain's ability to compensate for age-related cognitive decline.</a:t>
            </a:r>
            <a:endParaRPr lang="en-CY" sz="1800" kern="1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800" kern="100" dirty="0">
                <a:effectLst/>
                <a:latin typeface="Calibri" panose="020F0502020204030204" pitchFamily="34" charset="0"/>
                <a:ea typeface="Calibri" panose="020F0502020204030204" pitchFamily="34" charset="0"/>
                <a:cs typeface="Times New Roman" panose="02020603050405020304" pitchFamily="18" charset="0"/>
              </a:rPr>
              <a:t>Factors such as education, intellectual stimulation, and engaging in mentally challenging activities contribute to cognitive reserve.</a:t>
            </a:r>
            <a:endParaRPr lang="en-CY" sz="1800" kern="1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800" kern="100" dirty="0">
                <a:effectLst/>
                <a:latin typeface="Calibri" panose="020F0502020204030204" pitchFamily="34" charset="0"/>
                <a:ea typeface="Calibri" panose="020F0502020204030204" pitchFamily="34" charset="0"/>
                <a:cs typeface="Times New Roman" panose="02020603050405020304" pitchFamily="18" charset="0"/>
              </a:rPr>
              <a:t>Individuals with higher cognitive reserve may experience milder cognitive decline and have a lower risk of developing dementia.</a:t>
            </a:r>
            <a:endParaRPr lang="en-CY"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C8054EF4-7D90-9549-9545-B98BE5BE8DF2}" type="slidenum">
              <a:rPr lang="en-GB" smtClean="0"/>
              <a:t>18</a:t>
            </a:fld>
            <a:endParaRPr lang="en-GB"/>
          </a:p>
        </p:txBody>
      </p:sp>
    </p:spTree>
    <p:extLst>
      <p:ext uri="{BB962C8B-B14F-4D97-AF65-F5344CB8AC3E}">
        <p14:creationId xmlns:p14="http://schemas.microsoft.com/office/powerpoint/2010/main" val="253741196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dirty="0"/>
              <a:t>Growing old with a neurodegenerative disease poses unique challenges that impact individuals' physical, cognitive, emotional, and social well-being.</a:t>
            </a:r>
            <a:endParaRPr lang="en-CY" dirty="0"/>
          </a:p>
          <a:p>
            <a:pPr lvl="0"/>
            <a:r>
              <a:rPr lang="en-GB" dirty="0"/>
              <a:t>neurodegenerative diseases  often result in cognitive decline, including memory loss, confusion, impaired language and communication skills, and difficulties with problem-solving, decision-making and executive function.</a:t>
            </a:r>
            <a:endParaRPr lang="en-CY" dirty="0"/>
          </a:p>
          <a:p>
            <a:pPr lvl="0"/>
            <a:r>
              <a:rPr lang="en-GB" dirty="0"/>
              <a:t>Depending on the specific disease and stage of progression, these changes can have a significant impact on daily functioning and independence. </a:t>
            </a:r>
            <a:endParaRPr lang="en-CY" dirty="0"/>
          </a:p>
          <a:p>
            <a:endParaRPr lang="en-GB" dirty="0"/>
          </a:p>
        </p:txBody>
      </p:sp>
      <p:sp>
        <p:nvSpPr>
          <p:cNvPr id="4" name="Slide Number Placeholder 3"/>
          <p:cNvSpPr>
            <a:spLocks noGrp="1"/>
          </p:cNvSpPr>
          <p:nvPr>
            <p:ph type="sldNum" sz="quarter" idx="5"/>
          </p:nvPr>
        </p:nvSpPr>
        <p:spPr/>
        <p:txBody>
          <a:bodyPr/>
          <a:lstStyle/>
          <a:p>
            <a:fld id="{C8054EF4-7D90-9549-9545-B98BE5BE8DF2}" type="slidenum">
              <a:rPr lang="en-GB" smtClean="0"/>
              <a:t>19</a:t>
            </a:fld>
            <a:endParaRPr lang="en-GB"/>
          </a:p>
        </p:txBody>
      </p:sp>
    </p:spTree>
    <p:extLst>
      <p:ext uri="{BB962C8B-B14F-4D97-AF65-F5344CB8AC3E}">
        <p14:creationId xmlns:p14="http://schemas.microsoft.com/office/powerpoint/2010/main" val="150708809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kern="100" dirty="0">
                <a:effectLst/>
                <a:latin typeface="Calibri" panose="020F0502020204030204" pitchFamily="34" charset="0"/>
                <a:ea typeface="Calibri" panose="020F0502020204030204" pitchFamily="34" charset="0"/>
                <a:cs typeface="Times New Roman" panose="02020603050405020304" pitchFamily="18" charset="0"/>
              </a:rPr>
              <a:t>Individuals with </a:t>
            </a:r>
            <a:r>
              <a:rPr lang="en-GB" sz="1800" dirty="0"/>
              <a:t>neurodegenerative diseases</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often experience </a:t>
            </a:r>
            <a:r>
              <a:rPr lang="en-GB" sz="1800" b="1" kern="100" dirty="0">
                <a:effectLst/>
                <a:latin typeface="Calibri" panose="020F0502020204030204" pitchFamily="34" charset="0"/>
                <a:ea typeface="Calibri" panose="020F0502020204030204" pitchFamily="34" charset="0"/>
                <a:cs typeface="Times New Roman" panose="02020603050405020304" pitchFamily="18" charset="0"/>
              </a:rPr>
              <a:t>memory loss</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including difficulty remembering recent events, names, and faces. This can make it challenging to recall important information, maintain a schedule, and complete tasks that require remembering steps or instructions.</a:t>
            </a:r>
            <a:endParaRPr lang="en-CY" sz="1800" kern="1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800" kern="100" dirty="0">
                <a:effectLst/>
                <a:latin typeface="Calibri" panose="020F0502020204030204" pitchFamily="34" charset="0"/>
                <a:ea typeface="Calibri" panose="020F0502020204030204" pitchFamily="34" charset="0"/>
                <a:cs typeface="Times New Roman" panose="02020603050405020304" pitchFamily="18" charset="0"/>
              </a:rPr>
              <a:t>Cognitive changes in NDDs can affect an individual's ability to think </a:t>
            </a:r>
            <a:r>
              <a:rPr lang="en-GB" sz="1800" b="1" kern="100" dirty="0">
                <a:effectLst/>
                <a:latin typeface="Calibri" panose="020F0502020204030204" pitchFamily="34" charset="0"/>
                <a:ea typeface="Calibri" panose="020F0502020204030204" pitchFamily="34" charset="0"/>
                <a:cs typeface="Times New Roman" panose="02020603050405020304" pitchFamily="18" charset="0"/>
              </a:rPr>
              <a:t>critically, solve problems, and make decisions</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This can make it difficult to handle complex tasks, manage finances, or plan daily activities.</a:t>
            </a:r>
            <a:endParaRPr lang="en-CY" sz="1800" kern="1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800" kern="100" dirty="0">
                <a:effectLst/>
                <a:latin typeface="Calibri" panose="020F0502020204030204" pitchFamily="34" charset="0"/>
                <a:ea typeface="Calibri" panose="020F0502020204030204" pitchFamily="34" charset="0"/>
                <a:cs typeface="Times New Roman" panose="02020603050405020304" pitchFamily="18" charset="0"/>
              </a:rPr>
              <a:t>NDDs can lead to difficulties with </a:t>
            </a:r>
            <a:r>
              <a:rPr lang="en-GB" sz="1800" b="1" kern="100" dirty="0">
                <a:effectLst/>
                <a:latin typeface="Calibri" panose="020F0502020204030204" pitchFamily="34" charset="0"/>
                <a:ea typeface="Calibri" panose="020F0502020204030204" pitchFamily="34" charset="0"/>
                <a:cs typeface="Times New Roman" panose="02020603050405020304" pitchFamily="18" charset="0"/>
              </a:rPr>
              <a:t>sustaining attention and staying focused</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This can result in decreased productivity, decreased ability to multitask, and increased distractibility.</a:t>
            </a:r>
            <a:endParaRPr lang="en-CY" sz="1800" kern="1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800" b="1" kern="100" dirty="0">
                <a:effectLst/>
                <a:latin typeface="Calibri" panose="020F0502020204030204" pitchFamily="34" charset="0"/>
                <a:ea typeface="Calibri" panose="020F0502020204030204" pitchFamily="34" charset="0"/>
                <a:cs typeface="Times New Roman" panose="02020603050405020304" pitchFamily="18" charset="0"/>
              </a:rPr>
              <a:t>Language and communication abilities can be impaired </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in individuals with NDDs. They may have difficulty finding words, expressing themselves coherently, or understanding spoken or written language. This can impact social interactions, expressing needs and preferences, and participating in conversations.</a:t>
            </a:r>
            <a:endParaRPr lang="en-CY" sz="1800" kern="1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800" b="1" kern="100" dirty="0">
                <a:effectLst/>
                <a:latin typeface="Calibri" panose="020F0502020204030204" pitchFamily="34" charset="0"/>
                <a:ea typeface="Calibri" panose="020F0502020204030204" pitchFamily="34" charset="0"/>
                <a:cs typeface="Times New Roman" panose="02020603050405020304" pitchFamily="18" charset="0"/>
              </a:rPr>
              <a:t>Executive functions</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such as planning, organizing, and problem-solving, may be compromised in individuals with NDDs. They may struggle with initiating and completing tasks, managing time effectively, and adapting to changes in routine.</a:t>
            </a:r>
            <a:endParaRPr lang="en-CY" sz="1800" kern="100" dirty="0">
              <a:effectLst/>
              <a:latin typeface="Calibri" panose="020F0502020204030204" pitchFamily="34" charset="0"/>
              <a:ea typeface="Calibri" panose="020F0502020204030204" pitchFamily="34" charset="0"/>
              <a:cs typeface="Times New Roman" panose="02020603050405020304" pitchFamily="18" charset="0"/>
            </a:endParaRPr>
          </a:p>
          <a:p>
            <a:r>
              <a:rPr lang="en-GB" i="1" dirty="0"/>
              <a:t>Continues next slide</a:t>
            </a:r>
          </a:p>
        </p:txBody>
      </p:sp>
      <p:sp>
        <p:nvSpPr>
          <p:cNvPr id="4" name="Slide Number Placeholder 3"/>
          <p:cNvSpPr>
            <a:spLocks noGrp="1"/>
          </p:cNvSpPr>
          <p:nvPr>
            <p:ph type="sldNum" sz="quarter" idx="5"/>
          </p:nvPr>
        </p:nvSpPr>
        <p:spPr/>
        <p:txBody>
          <a:bodyPr/>
          <a:lstStyle/>
          <a:p>
            <a:fld id="{C8054EF4-7D90-9549-9545-B98BE5BE8DF2}" type="slidenum">
              <a:rPr lang="en-GB" smtClean="0"/>
              <a:t>20</a:t>
            </a:fld>
            <a:endParaRPr lang="en-GB"/>
          </a:p>
        </p:txBody>
      </p:sp>
    </p:spTree>
    <p:extLst>
      <p:ext uri="{BB962C8B-B14F-4D97-AF65-F5344CB8AC3E}">
        <p14:creationId xmlns:p14="http://schemas.microsoft.com/office/powerpoint/2010/main" val="203107224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impact of these cognitive changes on daily functioning can result in a loss of independence for individuals with NDDs. They may require assistance with activities of daily living, such as bathing, dressing, and meal preparation. In some cases, individuals may need supervision or support to ensure their safety and well-being.</a:t>
            </a:r>
            <a:endParaRPr lang="en-CY" dirty="0"/>
          </a:p>
          <a:p>
            <a:r>
              <a:rPr lang="en-GB" dirty="0"/>
              <a:t>Moreover, cognitive changes can also affect the individual's ability to drive safely, manage medications, and engage in hobbies or leisure activities they once enjoyed. These changes may lead to a decreased sense of autonomy and an increased reliance on caregivers or support services.</a:t>
            </a:r>
            <a:endParaRPr lang="en-CY" dirty="0"/>
          </a:p>
          <a:p>
            <a:endParaRPr lang="en-GB" dirty="0"/>
          </a:p>
        </p:txBody>
      </p:sp>
      <p:sp>
        <p:nvSpPr>
          <p:cNvPr id="4" name="Slide Number Placeholder 3"/>
          <p:cNvSpPr>
            <a:spLocks noGrp="1"/>
          </p:cNvSpPr>
          <p:nvPr>
            <p:ph type="sldNum" sz="quarter" idx="5"/>
          </p:nvPr>
        </p:nvSpPr>
        <p:spPr/>
        <p:txBody>
          <a:bodyPr/>
          <a:lstStyle/>
          <a:p>
            <a:fld id="{C8054EF4-7D90-9549-9545-B98BE5BE8DF2}" type="slidenum">
              <a:rPr lang="en-GB" smtClean="0"/>
              <a:t>21</a:t>
            </a:fld>
            <a:endParaRPr lang="en-GB"/>
          </a:p>
        </p:txBody>
      </p:sp>
    </p:spTree>
    <p:extLst>
      <p:ext uri="{BB962C8B-B14F-4D97-AF65-F5344CB8AC3E}">
        <p14:creationId xmlns:p14="http://schemas.microsoft.com/office/powerpoint/2010/main" val="85410468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Calibri" panose="020F0502020204030204" pitchFamily="34" charset="0"/>
                <a:ea typeface="Calibri" panose="020F0502020204030204" pitchFamily="34" charset="0"/>
                <a:cs typeface="Times New Roman" panose="02020603050405020304" pitchFamily="18" charset="0"/>
              </a:rPr>
              <a:t>Cognitive changes in neurodegenerative diseases (NDDs) can have a significant impact on social relations and interactions. </a:t>
            </a:r>
          </a:p>
          <a:p>
            <a:r>
              <a:rPr lang="en-GB" sz="1800" kern="100" dirty="0">
                <a:effectLst/>
                <a:latin typeface="Calibri" panose="020F0502020204030204" pitchFamily="34" charset="0"/>
                <a:ea typeface="Calibri" panose="020F0502020204030204" pitchFamily="34" charset="0"/>
                <a:cs typeface="Times New Roman" panose="02020603050405020304" pitchFamily="18" charset="0"/>
              </a:rPr>
              <a:t>Cognitive changes, such as word-finding difficulties and impaired language skills, can make it challenging for individuals with NDDs to express themselves effectively and understand others. This can lead to miscommunication, frustration, and difficulties in maintaining meaningful conversations and connections with others.</a:t>
            </a:r>
          </a:p>
          <a:p>
            <a:r>
              <a:rPr lang="en-GB" sz="1800" kern="100" dirty="0">
                <a:effectLst/>
                <a:latin typeface="Calibri" panose="020F0502020204030204" pitchFamily="34" charset="0"/>
                <a:ea typeface="Calibri" panose="020F0502020204030204" pitchFamily="34" charset="0"/>
                <a:cs typeface="Times New Roman" panose="02020603050405020304" pitchFamily="18" charset="0"/>
              </a:rPr>
              <a:t>Social cognition refers to the ability to understand and interpret social cues, emotions, and intentions of others. In NDDs, social cognition may be compromised, leading to difficulties in recognizing and responding to social cues, understanding others' perspectives, and appropriately navigating social situations.</a:t>
            </a:r>
            <a:endParaRPr lang="en-CY"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i="1" dirty="0"/>
              <a:t>Continues next slide</a:t>
            </a:r>
          </a:p>
          <a:p>
            <a:endParaRPr lang="en-CY"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C8054EF4-7D90-9549-9545-B98BE5BE8DF2}" type="slidenum">
              <a:rPr lang="en-GB" smtClean="0"/>
              <a:t>22</a:t>
            </a:fld>
            <a:endParaRPr lang="en-GB"/>
          </a:p>
        </p:txBody>
      </p:sp>
    </p:spTree>
    <p:extLst>
      <p:ext uri="{BB962C8B-B14F-4D97-AF65-F5344CB8AC3E}">
        <p14:creationId xmlns:p14="http://schemas.microsoft.com/office/powerpoint/2010/main" val="15326728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kern="100" dirty="0">
                <a:effectLst/>
                <a:latin typeface="Calibri" panose="020F0502020204030204" pitchFamily="34" charset="0"/>
                <a:ea typeface="Calibri" panose="020F0502020204030204" pitchFamily="34" charset="0"/>
                <a:cs typeface="Times New Roman" panose="02020603050405020304" pitchFamily="18" charset="0"/>
              </a:rPr>
              <a:t>Furthermore, memory loss and difficulties in remembering recent events or people's names can affect social relationships. Individuals with NDDs may struggle to recognize familiar faces or recall shared experiences, which can impact the quality and depth of their social interactions.</a:t>
            </a:r>
            <a:endParaRPr lang="en-CY" sz="1800" kern="1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800" kern="100" dirty="0">
                <a:effectLst/>
                <a:latin typeface="Calibri" panose="020F0502020204030204" pitchFamily="34" charset="0"/>
                <a:ea typeface="Calibri" panose="020F0502020204030204" pitchFamily="34" charset="0"/>
                <a:cs typeface="Times New Roman" panose="02020603050405020304" pitchFamily="18" charset="0"/>
              </a:rPr>
              <a:t>NDDs can result in changes in personality and </a:t>
            </a:r>
            <a:r>
              <a:rPr lang="en-GB" sz="1800" kern="100" dirty="0" err="1">
                <a:effectLst/>
                <a:latin typeface="Calibri" panose="020F0502020204030204" pitchFamily="34" charset="0"/>
                <a:ea typeface="Calibri" panose="020F0502020204030204" pitchFamily="34" charset="0"/>
                <a:cs typeface="Times New Roman" panose="02020603050405020304" pitchFamily="18" charset="0"/>
              </a:rPr>
              <a:t>behavior</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including irritability, apathy, and social withdrawal. These changes can affect the individual's willingness and ability to engage in social activities, maintain social connections, and participate in social events.</a:t>
            </a:r>
            <a:endParaRPr lang="en-CY" sz="1800" kern="1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800" kern="100" dirty="0">
                <a:effectLst/>
                <a:latin typeface="Calibri" panose="020F0502020204030204" pitchFamily="34" charset="0"/>
                <a:ea typeface="Calibri" panose="020F0502020204030204" pitchFamily="34" charset="0"/>
                <a:cs typeface="Times New Roman" panose="02020603050405020304" pitchFamily="18" charset="0"/>
              </a:rPr>
              <a:t>Cognitive changes in NDDs often require the involvement of caregivers in managing daily activities and providing support. This shift in the dynamic of social relationships can impact the individual's sense of autonomy and control over their social interactions.</a:t>
            </a:r>
            <a:endParaRPr lang="en-CY"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C8054EF4-7D90-9549-9545-B98BE5BE8DF2}" type="slidenum">
              <a:rPr lang="en-GB" smtClean="0"/>
              <a:t>23</a:t>
            </a:fld>
            <a:endParaRPr lang="en-GB"/>
          </a:p>
        </p:txBody>
      </p:sp>
    </p:spTree>
    <p:extLst>
      <p:ext uri="{BB962C8B-B14F-4D97-AF65-F5344CB8AC3E}">
        <p14:creationId xmlns:p14="http://schemas.microsoft.com/office/powerpoint/2010/main" val="118084829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These cognitive changes can lead to </a:t>
            </a:r>
            <a:r>
              <a:rPr lang="en-GB" b="1" dirty="0"/>
              <a:t>social isolation</a:t>
            </a:r>
            <a:r>
              <a:rPr lang="en-GB" dirty="0"/>
              <a:t>, </a:t>
            </a:r>
            <a:r>
              <a:rPr lang="en-GB" b="1" dirty="0"/>
              <a:t>loneliness</a:t>
            </a:r>
            <a:r>
              <a:rPr lang="en-GB" dirty="0"/>
              <a:t>, and a sense of </a:t>
            </a:r>
            <a:r>
              <a:rPr lang="en-GB" b="1" dirty="0"/>
              <a:t>disconnection from others</a:t>
            </a:r>
            <a:r>
              <a:rPr lang="en-GB" dirty="0"/>
              <a:t>. </a:t>
            </a:r>
          </a:p>
          <a:p>
            <a:r>
              <a:rPr lang="en-GB" dirty="0"/>
              <a:t>Individuals with NDDs may experience a reduced social network and decreased participation in social activities. </a:t>
            </a:r>
          </a:p>
          <a:p>
            <a:r>
              <a:rPr lang="en-GB" dirty="0"/>
              <a:t>Moreover, family members and friends may also struggle to adapt to the cognitive changes, leading to strained relationships and feelings of frustration or sadness.</a:t>
            </a:r>
            <a:endParaRPr lang="en-CY" dirty="0"/>
          </a:p>
          <a:p>
            <a:endParaRPr lang="en-GB" dirty="0"/>
          </a:p>
        </p:txBody>
      </p:sp>
      <p:sp>
        <p:nvSpPr>
          <p:cNvPr id="4" name="Slide Number Placeholder 3"/>
          <p:cNvSpPr>
            <a:spLocks noGrp="1"/>
          </p:cNvSpPr>
          <p:nvPr>
            <p:ph type="sldNum" sz="quarter" idx="5"/>
          </p:nvPr>
        </p:nvSpPr>
        <p:spPr/>
        <p:txBody>
          <a:bodyPr/>
          <a:lstStyle/>
          <a:p>
            <a:fld id="{C8054EF4-7D90-9549-9545-B98BE5BE8DF2}" type="slidenum">
              <a:rPr lang="en-GB" smtClean="0"/>
              <a:t>24</a:t>
            </a:fld>
            <a:endParaRPr lang="en-GB"/>
          </a:p>
        </p:txBody>
      </p:sp>
    </p:spTree>
    <p:extLst>
      <p:ext uri="{BB962C8B-B14F-4D97-AF65-F5344CB8AC3E}">
        <p14:creationId xmlns:p14="http://schemas.microsoft.com/office/powerpoint/2010/main" val="307065169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u="none" strike="noStrike" dirty="0">
                <a:solidFill>
                  <a:srgbClr val="282828"/>
                </a:solidFill>
                <a:effectLst/>
                <a:latin typeface="MuseoSans"/>
              </a:rPr>
              <a:t>Psychological well-being is a </a:t>
            </a:r>
            <a:r>
              <a:rPr lang="en-GB" dirty="0"/>
              <a:t>multidimensional</a:t>
            </a:r>
            <a:r>
              <a:rPr lang="en-GB" b="0" i="0" u="none" strike="noStrike" dirty="0">
                <a:solidFill>
                  <a:srgbClr val="282828"/>
                </a:solidFill>
                <a:effectLst/>
                <a:latin typeface="MuseoSans"/>
              </a:rPr>
              <a:t> construct that concerns optimal psychological functioning and experience. </a:t>
            </a:r>
          </a:p>
          <a:p>
            <a:r>
              <a:rPr lang="en-GB" dirty="0"/>
              <a:t>It encompasses various aspects of an individual's subjective experience, functioning, and overall life satisfaction. </a:t>
            </a:r>
          </a:p>
          <a:p>
            <a:r>
              <a:rPr lang="en-GB" dirty="0"/>
              <a:t>There is a growing awareness among researchers that well-being is not only the absence of emotional distress, but rather implies a positive physical, mental, and social condition.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It is influenced by personal, social, and environmental factors, and can be fostered through intentional efforts to promote positive emotions, self-care, personal growth, healthy relationships, and a sense of purpose and autonomy.</a:t>
            </a:r>
          </a:p>
          <a:p>
            <a:endParaRPr lang="en-GB" dirty="0"/>
          </a:p>
          <a:p>
            <a:endParaRPr lang="en-GB" dirty="0"/>
          </a:p>
        </p:txBody>
      </p:sp>
      <p:sp>
        <p:nvSpPr>
          <p:cNvPr id="4" name="Slide Number Placeholder 3"/>
          <p:cNvSpPr>
            <a:spLocks noGrp="1"/>
          </p:cNvSpPr>
          <p:nvPr>
            <p:ph type="sldNum" sz="quarter" idx="5"/>
          </p:nvPr>
        </p:nvSpPr>
        <p:spPr/>
        <p:txBody>
          <a:bodyPr/>
          <a:lstStyle/>
          <a:p>
            <a:fld id="{C8054EF4-7D90-9549-9545-B98BE5BE8DF2}" type="slidenum">
              <a:rPr lang="en-GB" smtClean="0"/>
              <a:t>25</a:t>
            </a:fld>
            <a:endParaRPr lang="en-GB"/>
          </a:p>
        </p:txBody>
      </p:sp>
    </p:spTree>
    <p:extLst>
      <p:ext uri="{BB962C8B-B14F-4D97-AF65-F5344CB8AC3E}">
        <p14:creationId xmlns:p14="http://schemas.microsoft.com/office/powerpoint/2010/main" val="437673155"/>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Psychological well-being is defined as an effort to improve ourselves and fulfil our potential, which is related to having a purpose in life and a sense of life, coping with challenges, and making a specific effort to overcome and achieve valuable goals. </a:t>
            </a:r>
          </a:p>
          <a:p>
            <a:r>
              <a:rPr lang="en-GB" dirty="0"/>
              <a:t>It refers to an individual's overall subjective experience of life, encompassing various dimensions of emotional, cognitive, and social functioning.</a:t>
            </a:r>
          </a:p>
          <a:p>
            <a:endParaRPr lang="en-GB" dirty="0"/>
          </a:p>
          <a:p>
            <a:endParaRPr lang="en-GB" dirty="0"/>
          </a:p>
        </p:txBody>
      </p:sp>
      <p:sp>
        <p:nvSpPr>
          <p:cNvPr id="4" name="Slide Number Placeholder 3"/>
          <p:cNvSpPr>
            <a:spLocks noGrp="1"/>
          </p:cNvSpPr>
          <p:nvPr>
            <p:ph type="sldNum" sz="quarter" idx="5"/>
          </p:nvPr>
        </p:nvSpPr>
        <p:spPr/>
        <p:txBody>
          <a:bodyPr/>
          <a:lstStyle/>
          <a:p>
            <a:fld id="{C8054EF4-7D90-9549-9545-B98BE5BE8DF2}" type="slidenum">
              <a:rPr lang="en-GB" smtClean="0"/>
              <a:t>26</a:t>
            </a:fld>
            <a:endParaRPr lang="en-GB"/>
          </a:p>
        </p:txBody>
      </p:sp>
    </p:spTree>
    <p:extLst>
      <p:ext uri="{BB962C8B-B14F-4D97-AF65-F5344CB8AC3E}">
        <p14:creationId xmlns:p14="http://schemas.microsoft.com/office/powerpoint/2010/main" val="101959396"/>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00" dirty="0">
                <a:effectLst/>
                <a:latin typeface="Calibri" panose="020F0502020204030204" pitchFamily="34" charset="0"/>
                <a:ea typeface="Calibri" panose="020F0502020204030204" pitchFamily="34" charset="0"/>
                <a:cs typeface="Times New Roman" panose="02020603050405020304" pitchFamily="18" charset="0"/>
              </a:rPr>
              <a:t>The following are some key components of psychological well-being :</a:t>
            </a:r>
          </a:p>
          <a:p>
            <a:r>
              <a:rPr lang="en-GB" sz="1200" b="1" kern="100" dirty="0">
                <a:effectLst/>
                <a:latin typeface="Calibri" panose="020F0502020204030204" pitchFamily="34" charset="0"/>
                <a:ea typeface="Calibri" panose="020F0502020204030204" pitchFamily="34" charset="0"/>
                <a:cs typeface="Times New Roman" panose="02020603050405020304" pitchFamily="18" charset="0"/>
              </a:rPr>
              <a:t>Emotional well-being</a:t>
            </a: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 which is experiencing positive emotions such as happiness, joy, contentment, and satisfaction, as well as effectively managing negative emotions and stress.</a:t>
            </a:r>
          </a:p>
          <a:p>
            <a:r>
              <a:rPr lang="en-GB" sz="1200" b="1" kern="100" dirty="0">
                <a:effectLst/>
                <a:latin typeface="Calibri" panose="020F0502020204030204" pitchFamily="34" charset="0"/>
                <a:ea typeface="Calibri" panose="020F0502020204030204" pitchFamily="34" charset="0"/>
                <a:cs typeface="Times New Roman" panose="02020603050405020304" pitchFamily="18" charset="0"/>
              </a:rPr>
              <a:t>Self-acceptance</a:t>
            </a: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 that is, having a positive self-image, self-compassion, and self-acceptance, including acceptance of one's strengths and weaknesses.</a:t>
            </a:r>
          </a:p>
          <a:p>
            <a:r>
              <a:rPr lang="en-GB" sz="1200" b="1" kern="100" dirty="0">
                <a:effectLst/>
                <a:latin typeface="Calibri" panose="020F0502020204030204" pitchFamily="34" charset="0"/>
                <a:ea typeface="Calibri" panose="020F0502020204030204" pitchFamily="34" charset="0"/>
                <a:cs typeface="Times New Roman" panose="02020603050405020304" pitchFamily="18" charset="0"/>
              </a:rPr>
              <a:t>Personal growth</a:t>
            </a: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 which is the pursuit of personal development, continuous learning, and achieving one's potential. It involves a sense of progress, self-improvement, and the development of new skills and competencies.</a:t>
            </a:r>
          </a:p>
          <a:p>
            <a:r>
              <a:rPr lang="en-GB" sz="1200" b="1" kern="100" dirty="0">
                <a:effectLst/>
                <a:latin typeface="Calibri" panose="020F0502020204030204" pitchFamily="34" charset="0"/>
                <a:ea typeface="Calibri" panose="020F0502020204030204" pitchFamily="34" charset="0"/>
                <a:cs typeface="Times New Roman" panose="02020603050405020304" pitchFamily="18" charset="0"/>
              </a:rPr>
              <a:t>Purpose in life</a:t>
            </a: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 that is having a sense of meaning, direction, and purpose in life. It includes having goals, aspirations, and a sense of direction that provides a sense of fulfilment and a reason for living.</a:t>
            </a:r>
          </a:p>
          <a:p>
            <a:r>
              <a:rPr lang="en-GB" b="1" dirty="0"/>
              <a:t>Autonomy</a:t>
            </a:r>
            <a:r>
              <a:rPr lang="en-GB" dirty="0"/>
              <a:t>: which is a feeling a sense of independence, self-determination, and freedom in making choices and decisions that align with one's values and preferences.</a:t>
            </a:r>
          </a:p>
          <a:p>
            <a:r>
              <a:rPr lang="en-GB" dirty="0"/>
              <a:t>And </a:t>
            </a:r>
            <a:r>
              <a:rPr lang="en-GB" b="1" dirty="0"/>
              <a:t>Positive relationships</a:t>
            </a:r>
            <a:r>
              <a:rPr lang="en-GB" dirty="0"/>
              <a:t>: that is having satisfying and supportive relationships with family, friends, and significant others. It involves experiencing love, intimacy, trust, and connection with others.</a:t>
            </a:r>
          </a:p>
          <a:p>
            <a:endParaRPr lang="en-GB" dirty="0"/>
          </a:p>
        </p:txBody>
      </p:sp>
      <p:sp>
        <p:nvSpPr>
          <p:cNvPr id="4" name="Slide Number Placeholder 3"/>
          <p:cNvSpPr>
            <a:spLocks noGrp="1"/>
          </p:cNvSpPr>
          <p:nvPr>
            <p:ph type="sldNum" sz="quarter" idx="5"/>
          </p:nvPr>
        </p:nvSpPr>
        <p:spPr/>
        <p:txBody>
          <a:bodyPr/>
          <a:lstStyle/>
          <a:p>
            <a:fld id="{C8054EF4-7D90-9549-9545-B98BE5BE8DF2}" type="slidenum">
              <a:rPr lang="en-GB" smtClean="0"/>
              <a:t>27</a:t>
            </a:fld>
            <a:endParaRPr lang="en-GB"/>
          </a:p>
        </p:txBody>
      </p:sp>
    </p:spTree>
    <p:extLst>
      <p:ext uri="{BB962C8B-B14F-4D97-AF65-F5344CB8AC3E}">
        <p14:creationId xmlns:p14="http://schemas.microsoft.com/office/powerpoint/2010/main" val="2185230224"/>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00" dirty="0">
                <a:effectLst/>
                <a:latin typeface="Calibri" panose="020F0502020204030204" pitchFamily="34" charset="0"/>
                <a:ea typeface="Calibri" panose="020F0502020204030204" pitchFamily="34" charset="0"/>
                <a:cs typeface="Times New Roman" panose="02020603050405020304" pitchFamily="18" charset="0"/>
              </a:rPr>
              <a:t>Psychological well-being in older adults refers to the overall mental and emotional state of individuals as they age. </a:t>
            </a:r>
          </a:p>
          <a:p>
            <a:r>
              <a:rPr lang="en-GB" sz="1200" kern="100" dirty="0">
                <a:effectLst/>
                <a:latin typeface="Calibri" panose="020F0502020204030204" pitchFamily="34" charset="0"/>
                <a:ea typeface="Calibri" panose="020F0502020204030204" pitchFamily="34" charset="0"/>
                <a:cs typeface="Times New Roman" panose="02020603050405020304" pitchFamily="18" charset="0"/>
              </a:rPr>
              <a:t>It encompasses various dimensions of psychological functioning and reflects their subjective experience and satisfaction with life.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Older adults face unique challenges and opportunities, and their psychological well-being plays a crucial role in their overall quality of life and successful aging.</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CY" sz="12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sz="12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C8054EF4-7D90-9549-9545-B98BE5BE8DF2}" type="slidenum">
              <a:rPr lang="en-GB" smtClean="0"/>
              <a:t>28</a:t>
            </a:fld>
            <a:endParaRPr lang="en-GB"/>
          </a:p>
        </p:txBody>
      </p:sp>
    </p:spTree>
    <p:extLst>
      <p:ext uri="{BB962C8B-B14F-4D97-AF65-F5344CB8AC3E}">
        <p14:creationId xmlns:p14="http://schemas.microsoft.com/office/powerpoint/2010/main" val="265672770"/>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There are several factors contributing to psychological well-being in older adults.</a:t>
            </a:r>
          </a:p>
          <a:p>
            <a:r>
              <a:rPr lang="en-GB" sz="1200" b="1" kern="100" dirty="0">
                <a:effectLst/>
                <a:latin typeface="Calibri" panose="020F0502020204030204" pitchFamily="34" charset="0"/>
                <a:ea typeface="Calibri" panose="020F0502020204030204" pitchFamily="34" charset="0"/>
                <a:cs typeface="Times New Roman" panose="02020603050405020304" pitchFamily="18" charset="0"/>
              </a:rPr>
              <a:t>Emotional well-being</a:t>
            </a: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 Older adults can experience a range of positive emotions, including happiness, contentment, and </a:t>
            </a:r>
            <a:r>
              <a:rPr lang="en-GB" sz="1200" kern="100" dirty="0" err="1">
                <a:effectLst/>
                <a:latin typeface="Calibri" panose="020F0502020204030204" pitchFamily="34" charset="0"/>
                <a:ea typeface="Calibri" panose="020F0502020204030204" pitchFamily="34" charset="0"/>
                <a:cs typeface="Times New Roman" panose="02020603050405020304" pitchFamily="18" charset="0"/>
              </a:rPr>
              <a:t>fulfillment</a:t>
            </a: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 They can also develop effective coping strategies to manage stress, loss, and life transitions.</a:t>
            </a:r>
            <a:endParaRPr lang="en-CY" sz="1200" kern="100" dirty="0">
              <a:latin typeface="Calibri" panose="020F0502020204030204" pitchFamily="34" charset="0"/>
              <a:ea typeface="Calibri" panose="020F0502020204030204" pitchFamily="34" charset="0"/>
              <a:cs typeface="Times New Roman" panose="02020603050405020304" pitchFamily="18" charset="0"/>
            </a:endParaRPr>
          </a:p>
          <a:p>
            <a:r>
              <a:rPr lang="en-GB" sz="1200" b="1" kern="100" dirty="0">
                <a:effectLst/>
                <a:latin typeface="Calibri" panose="020F0502020204030204" pitchFamily="34" charset="0"/>
                <a:ea typeface="Calibri" panose="020F0502020204030204" pitchFamily="34" charset="0"/>
                <a:cs typeface="Times New Roman" panose="02020603050405020304" pitchFamily="18" charset="0"/>
              </a:rPr>
              <a:t>Positive self-perception</a:t>
            </a: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 this involves Maintaining a positive self-image and self-acceptance is important for psychological well-being. Older adults who have a positive outlook, self-compassion, and self-esteem tend to experience higher levels of psychological well-being.</a:t>
            </a:r>
            <a:endParaRPr lang="en-CY" sz="1200" kern="100" dirty="0">
              <a:latin typeface="Calibri" panose="020F0502020204030204" pitchFamily="34" charset="0"/>
              <a:ea typeface="Calibri" panose="020F0502020204030204" pitchFamily="34" charset="0"/>
              <a:cs typeface="Times New Roman" panose="02020603050405020304" pitchFamily="18" charset="0"/>
            </a:endParaRPr>
          </a:p>
          <a:p>
            <a:r>
              <a:rPr lang="en-GB" sz="1200" b="1" kern="100" dirty="0">
                <a:effectLst/>
                <a:latin typeface="Calibri" panose="020F0502020204030204" pitchFamily="34" charset="0"/>
                <a:ea typeface="Calibri" panose="020F0502020204030204" pitchFamily="34" charset="0"/>
                <a:cs typeface="Times New Roman" panose="02020603050405020304" pitchFamily="18" charset="0"/>
              </a:rPr>
              <a:t>Resilience</a:t>
            </a: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 Older adults who demonstrate resilience, which is the ability to adapt and bounce back from adversity, tend to have better psychological well-being. Resilience helps them cope with challenges, maintain a positive outlook, and continue to find purpose and meaning in life.</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i="1" kern="100" dirty="0">
                <a:effectLst/>
                <a:latin typeface="Calibri" panose="020F0502020204030204" pitchFamily="34" charset="0"/>
                <a:ea typeface="Calibri" panose="020F0502020204030204" pitchFamily="34" charset="0"/>
                <a:cs typeface="Times New Roman" panose="02020603050405020304" pitchFamily="18" charset="0"/>
              </a:rPr>
              <a:t>Continues next slide</a:t>
            </a:r>
            <a:endParaRPr lang="en-CY" sz="1200" i="1"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CY" sz="12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CY" sz="12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C8054EF4-7D90-9549-9545-B98BE5BE8DF2}" type="slidenum">
              <a:rPr lang="en-GB" smtClean="0"/>
              <a:t>29</a:t>
            </a:fld>
            <a:endParaRPr lang="en-GB"/>
          </a:p>
        </p:txBody>
      </p:sp>
    </p:spTree>
    <p:extLst>
      <p:ext uri="{BB962C8B-B14F-4D97-AF65-F5344CB8AC3E}">
        <p14:creationId xmlns:p14="http://schemas.microsoft.com/office/powerpoint/2010/main" val="2609977505"/>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Some more factors contributing to psychological well-being in older adults include</a:t>
            </a:r>
            <a:endParaRPr lang="en-GB" sz="1200" b="1"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kern="100" dirty="0">
                <a:effectLst/>
                <a:latin typeface="Calibri" panose="020F0502020204030204" pitchFamily="34" charset="0"/>
                <a:ea typeface="Calibri" panose="020F0502020204030204" pitchFamily="34" charset="0"/>
                <a:cs typeface="Times New Roman" panose="02020603050405020304" pitchFamily="18" charset="0"/>
              </a:rPr>
              <a:t>Social connections</a:t>
            </a: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 that is social relationships and support networks are vital for psychological well-being in older adults. Maintaining close relationships with family, friends, and community members provides a sense of belonging, emotional support, and opportunities for engagement and social activities.</a:t>
            </a:r>
          </a:p>
          <a:p>
            <a:r>
              <a:rPr lang="en-GB" sz="1200" kern="100" dirty="0">
                <a:effectLst/>
                <a:latin typeface="Calibri" panose="020F0502020204030204" pitchFamily="34" charset="0"/>
                <a:ea typeface="Calibri" panose="020F0502020204030204" pitchFamily="34" charset="0"/>
                <a:cs typeface="Times New Roman" panose="02020603050405020304" pitchFamily="18" charset="0"/>
              </a:rPr>
              <a:t>Also having a sense of </a:t>
            </a:r>
            <a:r>
              <a:rPr lang="en-GB" sz="1200" b="1" kern="100" dirty="0">
                <a:effectLst/>
                <a:latin typeface="Calibri" panose="020F0502020204030204" pitchFamily="34" charset="0"/>
                <a:ea typeface="Calibri" panose="020F0502020204030204" pitchFamily="34" charset="0"/>
                <a:cs typeface="Times New Roman" panose="02020603050405020304" pitchFamily="18" charset="0"/>
              </a:rPr>
              <a:t>purpose and meaning </a:t>
            </a: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in life is important for psychological well-being. Older adults who continue to engage in meaningful activities, such as volunteering, pursuing hobbies, or contributing to their communities, experience a greater sense of </a:t>
            </a:r>
            <a:r>
              <a:rPr lang="en-GB" sz="1200" kern="100" dirty="0" err="1">
                <a:effectLst/>
                <a:latin typeface="Calibri" panose="020F0502020204030204" pitchFamily="34" charset="0"/>
                <a:ea typeface="Calibri" panose="020F0502020204030204" pitchFamily="34" charset="0"/>
                <a:cs typeface="Times New Roman" panose="02020603050405020304" pitchFamily="18" charset="0"/>
              </a:rPr>
              <a:t>fulfillment</a:t>
            </a: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 and satisfaction.</a:t>
            </a:r>
            <a:endParaRPr lang="en-CY" sz="1200" kern="1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200" b="1" kern="100" dirty="0">
                <a:effectLst/>
                <a:latin typeface="Calibri" panose="020F0502020204030204" pitchFamily="34" charset="0"/>
                <a:ea typeface="Calibri" panose="020F0502020204030204" pitchFamily="34" charset="0"/>
                <a:cs typeface="Times New Roman" panose="02020603050405020304" pitchFamily="18" charset="0"/>
              </a:rPr>
              <a:t>Adaptation to change</a:t>
            </a: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 Older adults who are able to adapt to the changes associated with aging, such as retirement, physical limitations, and the loss of loved ones, tend to have better psychological well-being. They can find new sources of enjoyment and purpose in their lives.</a:t>
            </a:r>
            <a:endParaRPr lang="en-CY" sz="1200" kern="1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200" kern="100" dirty="0">
                <a:effectLst/>
                <a:latin typeface="Calibri" panose="020F0502020204030204" pitchFamily="34" charset="0"/>
                <a:ea typeface="Calibri" panose="020F0502020204030204" pitchFamily="34" charset="0"/>
                <a:cs typeface="Times New Roman" panose="02020603050405020304" pitchFamily="18" charset="0"/>
              </a:rPr>
              <a:t>Lastly </a:t>
            </a:r>
            <a:r>
              <a:rPr lang="en-GB" sz="1200" b="1" kern="100" dirty="0">
                <a:effectLst/>
                <a:latin typeface="Calibri" panose="020F0502020204030204" pitchFamily="34" charset="0"/>
                <a:ea typeface="Calibri" panose="020F0502020204030204" pitchFamily="34" charset="0"/>
                <a:cs typeface="Times New Roman" panose="02020603050405020304" pitchFamily="18" charset="0"/>
              </a:rPr>
              <a:t>access to mental health services and support </a:t>
            </a: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is crucial for older adults' psychological well-being. Identifying and addressing mental health issues, such as depression, anxiety, and loneliness, can significantly improve their overall well-being.</a:t>
            </a:r>
            <a:endParaRPr lang="en-CY" sz="12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CY" sz="12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CY" sz="12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CY" sz="12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C8054EF4-7D90-9549-9545-B98BE5BE8DF2}" type="slidenum">
              <a:rPr lang="en-GB" smtClean="0"/>
              <a:t>30</a:t>
            </a:fld>
            <a:endParaRPr lang="en-GB"/>
          </a:p>
        </p:txBody>
      </p:sp>
    </p:spTree>
    <p:extLst>
      <p:ext uri="{BB962C8B-B14F-4D97-AF65-F5344CB8AC3E}">
        <p14:creationId xmlns:p14="http://schemas.microsoft.com/office/powerpoint/2010/main" val="2850333621"/>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Life satisfaction is another core aspect of psychological well-being. </a:t>
            </a:r>
          </a:p>
          <a:p>
            <a:r>
              <a:rPr lang="en-GB" dirty="0"/>
              <a:t>It refers to an individual's overall evaluation and subjective assessment of their life as a whole. </a:t>
            </a:r>
          </a:p>
          <a:p>
            <a:r>
              <a:rPr lang="en-GB" dirty="0"/>
              <a:t>It represents an individual's cognitive judgment of how satisfied they are with various aspects of their life, including relationships, work, health, and overall happiness. </a:t>
            </a:r>
          </a:p>
          <a:p>
            <a:r>
              <a:rPr lang="en-GB" dirty="0"/>
              <a:t>Life satisfaction is a key component of psychological well-being and is closely related to overall happiness and quality of life.</a:t>
            </a:r>
            <a:endParaRPr lang="en-CY"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endParaRPr lang="en-GB" dirty="0"/>
          </a:p>
        </p:txBody>
      </p:sp>
      <p:sp>
        <p:nvSpPr>
          <p:cNvPr id="4" name="Slide Number Placeholder 3"/>
          <p:cNvSpPr>
            <a:spLocks noGrp="1"/>
          </p:cNvSpPr>
          <p:nvPr>
            <p:ph type="sldNum" sz="quarter" idx="5"/>
          </p:nvPr>
        </p:nvSpPr>
        <p:spPr/>
        <p:txBody>
          <a:bodyPr/>
          <a:lstStyle/>
          <a:p>
            <a:fld id="{C8054EF4-7D90-9549-9545-B98BE5BE8DF2}" type="slidenum">
              <a:rPr lang="en-GB" smtClean="0"/>
              <a:t>31</a:t>
            </a:fld>
            <a:endParaRPr lang="en-GB"/>
          </a:p>
        </p:txBody>
      </p:sp>
    </p:spTree>
    <p:extLst>
      <p:ext uri="{BB962C8B-B14F-4D97-AF65-F5344CB8AC3E}">
        <p14:creationId xmlns:p14="http://schemas.microsoft.com/office/powerpoint/2010/main" val="1477001691"/>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Life satisfaction and psychological well-being are interrelated concepts. </a:t>
            </a:r>
          </a:p>
          <a:p>
            <a:r>
              <a:rPr lang="en-GB" dirty="0"/>
              <a:t>When an individual experiences higher levels of psychological well-being, they are more likely to report higher levels of life satisfaction. </a:t>
            </a:r>
          </a:p>
          <a:p>
            <a:r>
              <a:rPr lang="en-GB" dirty="0"/>
              <a:t>This is because psychological well-being encompasses positive emotions, a sense of purpose, and positive relationships, which are influential factors in shaping one's overall life satisfaction.</a:t>
            </a:r>
            <a:endParaRPr lang="en-CY" dirty="0"/>
          </a:p>
          <a:p>
            <a:r>
              <a:rPr lang="en-GB" dirty="0"/>
              <a:t>Conversely, low levels of psychological well-being, such as experiencing negative emotions, a lack of purpose, or difficulties in relationships, can negatively impact life satisfaction. </a:t>
            </a:r>
          </a:p>
          <a:p>
            <a:r>
              <a:rPr lang="en-GB" dirty="0"/>
              <a:t>When individuals struggle with mental health issues, relationship problems, or lack a sense of fulfilment, their overall life satisfaction tends to be lower.</a:t>
            </a:r>
            <a:endParaRPr lang="en-CY" dirty="0"/>
          </a:p>
          <a:p>
            <a:endParaRPr lang="en-GB" dirty="0"/>
          </a:p>
        </p:txBody>
      </p:sp>
      <p:sp>
        <p:nvSpPr>
          <p:cNvPr id="4" name="Slide Number Placeholder 3"/>
          <p:cNvSpPr>
            <a:spLocks noGrp="1"/>
          </p:cNvSpPr>
          <p:nvPr>
            <p:ph type="sldNum" sz="quarter" idx="5"/>
          </p:nvPr>
        </p:nvSpPr>
        <p:spPr/>
        <p:txBody>
          <a:bodyPr/>
          <a:lstStyle/>
          <a:p>
            <a:fld id="{C8054EF4-7D90-9549-9545-B98BE5BE8DF2}" type="slidenum">
              <a:rPr lang="en-GB" smtClean="0"/>
              <a:t>32</a:t>
            </a:fld>
            <a:endParaRPr lang="en-GB"/>
          </a:p>
        </p:txBody>
      </p:sp>
    </p:spTree>
    <p:extLst>
      <p:ext uri="{BB962C8B-B14F-4D97-AF65-F5344CB8AC3E}">
        <p14:creationId xmlns:p14="http://schemas.microsoft.com/office/powerpoint/2010/main" val="2642223373"/>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It is important to note that life satisfaction is subjective and can vary across individuals based on their unique circumstances, values, and expectations. </a:t>
            </a:r>
          </a:p>
          <a:p>
            <a:r>
              <a:rPr lang="en-GB" dirty="0"/>
              <a:t>Factors such as cultural influences, personal goals, and life circumstances can also influence an individual's perception of life satisfaction and its relationship with psychological well-being.</a:t>
            </a:r>
            <a:endParaRPr lang="en-CY" dirty="0"/>
          </a:p>
          <a:p>
            <a:endParaRPr lang="en-GB" dirty="0"/>
          </a:p>
        </p:txBody>
      </p:sp>
      <p:sp>
        <p:nvSpPr>
          <p:cNvPr id="4" name="Slide Number Placeholder 3"/>
          <p:cNvSpPr>
            <a:spLocks noGrp="1"/>
          </p:cNvSpPr>
          <p:nvPr>
            <p:ph type="sldNum" sz="quarter" idx="5"/>
          </p:nvPr>
        </p:nvSpPr>
        <p:spPr/>
        <p:txBody>
          <a:bodyPr/>
          <a:lstStyle/>
          <a:p>
            <a:fld id="{C8054EF4-7D90-9549-9545-B98BE5BE8DF2}" type="slidenum">
              <a:rPr lang="en-GB" smtClean="0"/>
              <a:t>33</a:t>
            </a:fld>
            <a:endParaRPr lang="en-GB"/>
          </a:p>
        </p:txBody>
      </p:sp>
    </p:spTree>
    <p:extLst>
      <p:ext uri="{BB962C8B-B14F-4D97-AF65-F5344CB8AC3E}">
        <p14:creationId xmlns:p14="http://schemas.microsoft.com/office/powerpoint/2010/main" val="1960410941"/>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2200" kern="100" dirty="0">
                <a:effectLst/>
                <a:latin typeface="Calibri" panose="020F0502020204030204" pitchFamily="34" charset="0"/>
                <a:ea typeface="Calibri" panose="020F0502020204030204" pitchFamily="34" charset="0"/>
                <a:cs typeface="Times New Roman" panose="02020603050405020304" pitchFamily="18" charset="0"/>
              </a:rPr>
              <a:t>Life satisfaction can vary across different cultures due to several factors:</a:t>
            </a:r>
            <a:endParaRPr lang="en-CY" sz="2200" kern="100" dirty="0">
              <a:effectLst/>
              <a:latin typeface="Calibri" panose="020F0502020204030204" pitchFamily="34" charset="0"/>
              <a:ea typeface="Calibri" panose="020F0502020204030204" pitchFamily="34" charset="0"/>
              <a:cs typeface="Times New Roman" panose="02020603050405020304" pitchFamily="18" charset="0"/>
            </a:endParaRPr>
          </a:p>
          <a:p>
            <a:r>
              <a:rPr lang="en-GB" sz="2200" kern="100" dirty="0">
                <a:effectLst/>
                <a:latin typeface="Calibri" panose="020F0502020204030204" pitchFamily="34" charset="0"/>
                <a:ea typeface="Calibri" panose="020F0502020204030204" pitchFamily="34" charset="0"/>
                <a:cs typeface="Times New Roman" panose="02020603050405020304" pitchFamily="18" charset="0"/>
              </a:rPr>
              <a:t>Starting with cultural </a:t>
            </a:r>
            <a:r>
              <a:rPr lang="en-GB" sz="2200" b="1" kern="100" dirty="0">
                <a:effectLst/>
                <a:latin typeface="Calibri" panose="020F0502020204030204" pitchFamily="34" charset="0"/>
                <a:ea typeface="Calibri" panose="020F0502020204030204" pitchFamily="34" charset="0"/>
                <a:cs typeface="Times New Roman" panose="02020603050405020304" pitchFamily="18" charset="0"/>
              </a:rPr>
              <a:t>Values and Priorities</a:t>
            </a:r>
            <a:r>
              <a:rPr lang="en-GB" sz="2200" kern="100" dirty="0">
                <a:effectLst/>
                <a:latin typeface="Calibri" panose="020F0502020204030204" pitchFamily="34" charset="0"/>
                <a:ea typeface="Calibri" panose="020F0502020204030204" pitchFamily="34" charset="0"/>
                <a:cs typeface="Times New Roman" panose="02020603050405020304" pitchFamily="18" charset="0"/>
              </a:rPr>
              <a:t>: Different cultures have distinct values and priorities that influence individuals' perceptions of what brings satisfaction and fulfilment in life.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2000" b="1" kern="100" dirty="0">
                <a:effectLst/>
                <a:latin typeface="Calibri" panose="020F0502020204030204" pitchFamily="34" charset="0"/>
                <a:ea typeface="Calibri" panose="020F0502020204030204" pitchFamily="34" charset="0"/>
                <a:cs typeface="Times New Roman" panose="02020603050405020304" pitchFamily="18" charset="0"/>
              </a:rPr>
              <a:t>Cultural norms and expectations </a:t>
            </a:r>
            <a:r>
              <a:rPr lang="en-GB" sz="2000" kern="100" dirty="0">
                <a:effectLst/>
                <a:latin typeface="Calibri" panose="020F0502020204030204" pitchFamily="34" charset="0"/>
                <a:ea typeface="Calibri" panose="020F0502020204030204" pitchFamily="34" charset="0"/>
                <a:cs typeface="Times New Roman" panose="02020603050405020304" pitchFamily="18" charset="0"/>
              </a:rPr>
              <a:t>shape individuals' understanding of what constitutes a satisfying life. These norms may include expectations related to family, work, social roles, and personal achievements. Conformity to these norms can impact one's perception of life satisfaction.</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2000" kern="100" dirty="0">
                <a:effectLst/>
                <a:latin typeface="Calibri" panose="020F0502020204030204" pitchFamily="34" charset="0"/>
                <a:ea typeface="Calibri" panose="020F0502020204030204" pitchFamily="34" charset="0"/>
                <a:cs typeface="Times New Roman" panose="02020603050405020304" pitchFamily="18" charset="0"/>
              </a:rPr>
              <a:t>Moreover, the social, economic, and environmental conditions of a culture can affect individuals' opportunities and resources, which, in turn, can influence their overall life satisfaction. Factors such as access to healthcare, education, employment opportunities, and social support systems can vary across cultures and impact individuals' well-being.</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2000" dirty="0"/>
              <a:t>Cultures often have u</a:t>
            </a:r>
            <a:r>
              <a:rPr lang="en-GB" sz="2000" b="1" dirty="0"/>
              <a:t>nique definitions of success and happiness</a:t>
            </a:r>
            <a:r>
              <a:rPr lang="en-GB" sz="2000" dirty="0"/>
              <a:t>. Some cultures may associate success with material wealth and status, while others may value spiritual well-being, community connections, or a balanced lifestyle.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2000" dirty="0"/>
              <a:t>Furthermore, Cultures may have </a:t>
            </a:r>
            <a:r>
              <a:rPr lang="en-GB" sz="2000" b="1" dirty="0"/>
              <a:t>different frameworks or understandings of well-being</a:t>
            </a:r>
            <a:r>
              <a:rPr lang="en-GB" sz="2000" dirty="0"/>
              <a:t>. These cultural perspectives of well-being can shape individuals' perceptions of what contributes to a satisfying and fulfilling life. For instance, some cultures may prioritize physical health, while others may focus on mental and emotional well-being..</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2000" dirty="0"/>
              <a:t>It is important to recognize that cultural variations exist within and across societies, and individuals within a culture may have diverse perspectives and experiences. Additionally, globalization and cultural influences from media and technology can also lead to cultural hybridization and the adoption of different values and aspirations.</a:t>
            </a:r>
            <a:endParaRPr lang="en-CY" sz="2000"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CY" sz="20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CY" sz="20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C8054EF4-7D90-9549-9545-B98BE5BE8DF2}" type="slidenum">
              <a:rPr lang="en-GB" smtClean="0"/>
              <a:t>34</a:t>
            </a:fld>
            <a:endParaRPr lang="en-GB"/>
          </a:p>
        </p:txBody>
      </p:sp>
    </p:spTree>
    <p:extLst>
      <p:ext uri="{BB962C8B-B14F-4D97-AF65-F5344CB8AC3E}">
        <p14:creationId xmlns:p14="http://schemas.microsoft.com/office/powerpoint/2010/main" val="4003877482"/>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Moving to the factors that influence life satisfaction in older adults, a range of factors can be identified.</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First </a:t>
            </a:r>
            <a:r>
              <a:rPr lang="en-GB" sz="1200" b="1" kern="100" dirty="0">
                <a:effectLst/>
                <a:latin typeface="Calibri" panose="020F0502020204030204" pitchFamily="34" charset="0"/>
                <a:ea typeface="Calibri" panose="020F0502020204030204" pitchFamily="34" charset="0"/>
                <a:cs typeface="Times New Roman" panose="02020603050405020304" pitchFamily="18" charset="0"/>
              </a:rPr>
              <a:t>Health and Functional Status</a:t>
            </a: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 Physical and mental health play a significant role in older adults' life satisfaction. Good health, freedom from pain, and the ability to engage in daily activities independently contribute to a higher sense of well-being.</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Also </a:t>
            </a:r>
            <a:r>
              <a:rPr lang="en-GB" sz="1200" b="1" kern="100" dirty="0">
                <a:effectLst/>
                <a:latin typeface="Calibri" panose="020F0502020204030204" pitchFamily="34" charset="0"/>
                <a:ea typeface="Calibri" panose="020F0502020204030204" pitchFamily="34" charset="0"/>
                <a:cs typeface="Times New Roman" panose="02020603050405020304" pitchFamily="18" charset="0"/>
              </a:rPr>
              <a:t>Maintaining strong social connections with family, friends, and community members </a:t>
            </a: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is crucial for life satisfaction in older adults. Supportive relationships, companionship, and opportunities for social engagement promote a sense of belonging and emotional well-being.</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Moreover, </a:t>
            </a:r>
            <a:r>
              <a:rPr lang="en-GB" sz="1200" b="1" kern="100" dirty="0">
                <a:effectLst/>
                <a:latin typeface="Calibri" panose="020F0502020204030204" pitchFamily="34" charset="0"/>
                <a:ea typeface="Calibri" panose="020F0502020204030204" pitchFamily="34" charset="0"/>
                <a:cs typeface="Times New Roman" panose="02020603050405020304" pitchFamily="18" charset="0"/>
              </a:rPr>
              <a:t>Economic stability and financial resources </a:t>
            </a: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are important considerations for life satisfaction in older adults. Adequate income, financial independence, and the ability to meet basic needs and engage in desired activities contribute to a higher level of life satisfaction.</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kern="100" dirty="0">
                <a:effectLst/>
                <a:latin typeface="Calibri" panose="020F0502020204030204" pitchFamily="34" charset="0"/>
                <a:ea typeface="Calibri" panose="020F0502020204030204" pitchFamily="34" charset="0"/>
                <a:cs typeface="Times New Roman" panose="02020603050405020304" pitchFamily="18" charset="0"/>
              </a:rPr>
              <a:t>Engaging in meaningful and purposeful activities</a:t>
            </a: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 such as hobbies, volunteering, or part-time work, can enhance life satisfaction in older adults. Having a sense of purpose and feeling productive contribute to a greater sense of well-being and satisfaction with life.</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i="1" kern="100" dirty="0">
                <a:effectLst/>
                <a:latin typeface="Calibri" panose="020F0502020204030204" pitchFamily="34" charset="0"/>
                <a:ea typeface="Calibri" panose="020F0502020204030204" pitchFamily="34" charset="0"/>
                <a:cs typeface="Times New Roman" panose="02020603050405020304" pitchFamily="18" charset="0"/>
              </a:rPr>
              <a:t>Continues next slide</a:t>
            </a:r>
            <a:endParaRPr lang="en-CY" sz="1200" i="1"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CY" sz="12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CY" sz="12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CY" sz="12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C8054EF4-7D90-9549-9545-B98BE5BE8DF2}" type="slidenum">
              <a:rPr lang="en-GB" smtClean="0"/>
              <a:t>35</a:t>
            </a:fld>
            <a:endParaRPr lang="en-GB"/>
          </a:p>
        </p:txBody>
      </p:sp>
    </p:spTree>
    <p:extLst>
      <p:ext uri="{BB962C8B-B14F-4D97-AF65-F5344CB8AC3E}">
        <p14:creationId xmlns:p14="http://schemas.microsoft.com/office/powerpoint/2010/main" val="2093848849"/>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dirty="0"/>
              <a:t>Personal Growth and Autonomy</a:t>
            </a:r>
            <a:r>
              <a:rPr lang="en-GB" sz="1200" dirty="0"/>
              <a:t>: Older adults who maintain a sense of personal growth, continue to set and pursue goals, and maintain a sense of control and autonomy over their lives often experience higher levels of life satisfaction.</a:t>
            </a:r>
            <a:endParaRPr lang="en-CY" sz="1200" dirty="0"/>
          </a:p>
          <a:p>
            <a:r>
              <a:rPr lang="en-GB" sz="1200" dirty="0"/>
              <a:t>Also a </a:t>
            </a:r>
            <a:r>
              <a:rPr lang="en-GB" sz="1200" b="1" dirty="0"/>
              <a:t>positive mindset</a:t>
            </a:r>
            <a:r>
              <a:rPr lang="en-GB" sz="1200" dirty="0"/>
              <a:t>, optimism, and the ability to cope with challenges and setbacks are associated with higher life satisfaction in older adults. Resilience, the capacity to adapt and bounce back from adversity, plays a crucial role in maintaining well-being.</a:t>
            </a:r>
            <a:endParaRPr lang="en-CY" sz="1200" dirty="0"/>
          </a:p>
          <a:p>
            <a:r>
              <a:rPr lang="en-GB" sz="1200" dirty="0"/>
              <a:t>Moreover, cultural values, norms, and societal attitudes towards aging can influence the life satisfaction of older adults. Cultural expectations, traditions, and the availability of resources and support systems in a specific cultural context may shape individuals' evaluation of their life satisfaction.</a:t>
            </a:r>
          </a:p>
          <a:p>
            <a:r>
              <a:rPr lang="en-GB" sz="1200" dirty="0"/>
              <a:t>Lastly, it is important to note that life satisfaction can vary among older adults due to individual differences, personal circumstances, and unique life experiences. </a:t>
            </a:r>
            <a:endParaRPr lang="en-CY" sz="1200"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CY" sz="12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CY" sz="12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CY" sz="12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C8054EF4-7D90-9549-9545-B98BE5BE8DF2}" type="slidenum">
              <a:rPr lang="en-GB" smtClean="0"/>
              <a:t>36</a:t>
            </a:fld>
            <a:endParaRPr lang="en-GB"/>
          </a:p>
        </p:txBody>
      </p:sp>
    </p:spTree>
    <p:extLst>
      <p:ext uri="{BB962C8B-B14F-4D97-AF65-F5344CB8AC3E}">
        <p14:creationId xmlns:p14="http://schemas.microsoft.com/office/powerpoint/2010/main" val="46236013"/>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Quality of life is also strongly linked to the psychological well-being of older adults.</a:t>
            </a:r>
          </a:p>
          <a:p>
            <a:r>
              <a:rPr lang="en-GB" sz="1200" kern="100" dirty="0">
                <a:effectLst/>
                <a:latin typeface="Calibri" panose="020F0502020204030204" pitchFamily="34" charset="0"/>
                <a:ea typeface="Calibri" panose="020F0502020204030204" pitchFamily="34" charset="0"/>
                <a:cs typeface="Times New Roman" panose="02020603050405020304" pitchFamily="18" charset="0"/>
              </a:rPr>
              <a:t>Psychological well-being and quality of life have a reciprocal relationship, with each influencing and being influenced by the other. </a:t>
            </a: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Quality of life refers to an individual's perception of their position in life, taking into account various aspects such as physical health, psychological well-being, social relationships, and environmental factors. </a:t>
            </a:r>
          </a:p>
          <a:p>
            <a:r>
              <a:rPr lang="en-GB" dirty="0"/>
              <a:t>While quality of life influences psychological well-being, individuals' psychological well-being also affects their perceptions and evaluations of their quality of life. </a:t>
            </a:r>
          </a:p>
          <a:p>
            <a:r>
              <a:rPr lang="en-GB" dirty="0"/>
              <a:t>Therefore, fostering both psychological well-being and quality of life is essential for promoting overall satisfaction, happiness, and fulfilment in individuals' lives.</a:t>
            </a:r>
            <a:endParaRPr lang="en-CY"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C8054EF4-7D90-9549-9545-B98BE5BE8DF2}" type="slidenum">
              <a:rPr lang="en-GB" smtClean="0"/>
              <a:t>37</a:t>
            </a:fld>
            <a:endParaRPr lang="en-GB"/>
          </a:p>
        </p:txBody>
      </p:sp>
    </p:spTree>
    <p:extLst>
      <p:ext uri="{BB962C8B-B14F-4D97-AF65-F5344CB8AC3E}">
        <p14:creationId xmlns:p14="http://schemas.microsoft.com/office/powerpoint/2010/main" val="1864293517"/>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00" dirty="0">
                <a:effectLst/>
                <a:latin typeface="Calibri" panose="020F0502020204030204" pitchFamily="34" charset="0"/>
                <a:ea typeface="Calibri" panose="020F0502020204030204" pitchFamily="34" charset="0"/>
                <a:cs typeface="Times New Roman" panose="02020603050405020304" pitchFamily="18" charset="0"/>
              </a:rPr>
              <a:t>Following are examples of the way Quality of life is related to psychological well-being. </a:t>
            </a:r>
          </a:p>
          <a:p>
            <a:r>
              <a:rPr lang="en-GB" sz="1200" kern="100" dirty="0">
                <a:effectLst/>
                <a:latin typeface="Calibri" panose="020F0502020204030204" pitchFamily="34" charset="0"/>
                <a:ea typeface="Calibri" panose="020F0502020204030204" pitchFamily="34" charset="0"/>
                <a:cs typeface="Times New Roman" panose="02020603050405020304" pitchFamily="18" charset="0"/>
              </a:rPr>
              <a:t>First is related to </a:t>
            </a:r>
            <a:r>
              <a:rPr lang="en-GB" sz="1200" b="1" dirty="0"/>
              <a:t>Satisfaction with Life</a:t>
            </a:r>
            <a:r>
              <a:rPr lang="en-GB" sz="1200" dirty="0"/>
              <a:t>: good health, positive social relationships, and a sense of purpose, contribute to overall life satisfaction. </a:t>
            </a:r>
          </a:p>
          <a:p>
            <a:r>
              <a:rPr lang="en-GB" sz="1200" b="1" dirty="0"/>
              <a:t>Social Connections</a:t>
            </a:r>
            <a:r>
              <a:rPr lang="en-GB" sz="1200" dirty="0"/>
              <a:t>: maintaining meaningful social connections, with family, friends, and communities, is essential for psychological well-being. </a:t>
            </a:r>
          </a:p>
          <a:p>
            <a:r>
              <a:rPr lang="en-GB" sz="1200" b="1" dirty="0"/>
              <a:t>Emotional Well-Being</a:t>
            </a:r>
            <a:r>
              <a:rPr lang="en-GB" sz="1200" dirty="0"/>
              <a:t>: positive emotions, emotional stability, and the absence of distress, impacts psychological well-being in older adults</a:t>
            </a:r>
            <a:r>
              <a:rPr lang="en-CY" sz="1200" dirty="0"/>
              <a:t> </a:t>
            </a:r>
            <a:endParaRPr lang="en-GB" sz="1200" dirty="0"/>
          </a:p>
          <a:p>
            <a:r>
              <a:rPr lang="en-GB" sz="1200" b="1" dirty="0"/>
              <a:t>Cognitive Function</a:t>
            </a:r>
            <a:r>
              <a:rPr lang="en-GB" sz="1200" dirty="0"/>
              <a:t>: maintaining cognitive function allows individuals to engage in activities, maintain independence, and experience a sense of accomplishment. </a:t>
            </a:r>
          </a:p>
          <a:p>
            <a:r>
              <a:rPr lang="en-GB" sz="1200" b="1" dirty="0"/>
              <a:t>Meaning and Purpose</a:t>
            </a:r>
            <a:r>
              <a:rPr lang="en-GB" sz="1200" dirty="0"/>
              <a:t>: older adults who have a sense of purpose, goals, and a feeling of contributing to something larger than themselves tend to have higher psychological well-being. </a:t>
            </a:r>
          </a:p>
        </p:txBody>
      </p:sp>
      <p:sp>
        <p:nvSpPr>
          <p:cNvPr id="4" name="Slide Number Placeholder 3"/>
          <p:cNvSpPr>
            <a:spLocks noGrp="1"/>
          </p:cNvSpPr>
          <p:nvPr>
            <p:ph type="sldNum" sz="quarter" idx="5"/>
          </p:nvPr>
        </p:nvSpPr>
        <p:spPr/>
        <p:txBody>
          <a:bodyPr/>
          <a:lstStyle/>
          <a:p>
            <a:fld id="{C8054EF4-7D90-9549-9545-B98BE5BE8DF2}" type="slidenum">
              <a:rPr lang="en-GB" smtClean="0"/>
              <a:t>38</a:t>
            </a:fld>
            <a:endParaRPr lang="en-GB"/>
          </a:p>
        </p:txBody>
      </p:sp>
    </p:spTree>
    <p:extLst>
      <p:ext uri="{BB962C8B-B14F-4D97-AF65-F5344CB8AC3E}">
        <p14:creationId xmlns:p14="http://schemas.microsoft.com/office/powerpoint/2010/main" val="2932906785"/>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t>The relationship between religiosity and psychological well-being has been the subject of extensive research. While the specific nature of this relationship can vary across individuals and cultures, there is evidence to suggest that religiosity can have a positive impact on psychological well-being.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First, religiosity often provides individuals with a sen</a:t>
            </a:r>
            <a:r>
              <a:rPr lang="en-GB" sz="1200" b="1" dirty="0"/>
              <a:t>se of meaning and purpose in life</a:t>
            </a:r>
            <a:r>
              <a:rPr lang="en-GB" sz="1200" dirty="0"/>
              <a:t>. Religious beliefs and practices can offer a framework for understanding life's challenges, providing guidance, and offering a sense of direction. This sense of purpose can contribute to overall psychological well-being.</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Religious communities often provide a </a:t>
            </a:r>
            <a:r>
              <a:rPr lang="en-GB" sz="1200" b="1" dirty="0"/>
              <a:t>strong sense of social support and connectedness</a:t>
            </a:r>
            <a:r>
              <a:rPr lang="en-GB" sz="1200" dirty="0"/>
              <a:t>. Participation in religious activities, such as attending worship services or engaging in religious rituals, can foster a sense of belonging and provide opportunities for social interaction and support. This social support network can positively impact psychological well-being by reducing feelings of loneliness and promoting a sense of connectedness.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p>
          <a:p>
            <a:endParaRPr lang="en-GB" sz="1200" dirty="0"/>
          </a:p>
          <a:p>
            <a:endParaRPr lang="en-GB" dirty="0"/>
          </a:p>
        </p:txBody>
      </p:sp>
      <p:sp>
        <p:nvSpPr>
          <p:cNvPr id="4" name="Slide Number Placeholder 3"/>
          <p:cNvSpPr>
            <a:spLocks noGrp="1"/>
          </p:cNvSpPr>
          <p:nvPr>
            <p:ph type="sldNum" sz="quarter" idx="5"/>
          </p:nvPr>
        </p:nvSpPr>
        <p:spPr/>
        <p:txBody>
          <a:bodyPr/>
          <a:lstStyle/>
          <a:p>
            <a:fld id="{C8054EF4-7D90-9549-9545-B98BE5BE8DF2}" type="slidenum">
              <a:rPr lang="en-GB" smtClean="0"/>
              <a:t>39</a:t>
            </a:fld>
            <a:endParaRPr lang="en-GB"/>
          </a:p>
        </p:txBody>
      </p:sp>
    </p:spTree>
    <p:extLst>
      <p:ext uri="{BB962C8B-B14F-4D97-AF65-F5344CB8AC3E}">
        <p14:creationId xmlns:p14="http://schemas.microsoft.com/office/powerpoint/2010/main" val="2976503663"/>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Moreover, Religiosity can serve as a cop</a:t>
            </a:r>
            <a:r>
              <a:rPr lang="en-GB" sz="1200" b="1" dirty="0"/>
              <a:t>ing mechanism </a:t>
            </a:r>
            <a:r>
              <a:rPr lang="en-GB" sz="1200" dirty="0"/>
              <a:t>during times of stress, grief, or adversity. Religious beliefs and practices may offer comfort, hope, and a sense of resilience. Engaging in prayer, meditation, or seeking solace in religious teachings can provide individuals with emotional support and aid in managing psychological distress.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Lastly, religious teachings often emphasise principles and values that guide individuals' behaviour and decision-making. Adhering to these </a:t>
            </a:r>
            <a:r>
              <a:rPr lang="en-GB" sz="1200" b="1" dirty="0"/>
              <a:t>moral and ethical guideli</a:t>
            </a:r>
            <a:r>
              <a:rPr lang="en-GB" sz="1200" dirty="0"/>
              <a:t>nes can contribute to a sense of personal integrity and satisfaction. Living in alignment with religious beliefs can foster a sense of well-being and fulfilment.</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It is important to note that the relationship between religiosity and psychological well-being is complex and multifaceted. It can be influenced by individual differences, personal interpretations of religious teachings, and the social and cultural context in which religiosity is practiced.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p>
          <a:p>
            <a:endParaRPr lang="en-GB" sz="1200"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p>
          <a:p>
            <a:endParaRPr lang="en-GB" sz="1200" dirty="0"/>
          </a:p>
          <a:p>
            <a:endParaRPr lang="en-GB" dirty="0"/>
          </a:p>
        </p:txBody>
      </p:sp>
      <p:sp>
        <p:nvSpPr>
          <p:cNvPr id="4" name="Slide Number Placeholder 3"/>
          <p:cNvSpPr>
            <a:spLocks noGrp="1"/>
          </p:cNvSpPr>
          <p:nvPr>
            <p:ph type="sldNum" sz="quarter" idx="5"/>
          </p:nvPr>
        </p:nvSpPr>
        <p:spPr/>
        <p:txBody>
          <a:bodyPr/>
          <a:lstStyle/>
          <a:p>
            <a:fld id="{C8054EF4-7D90-9549-9545-B98BE5BE8DF2}" type="slidenum">
              <a:rPr lang="en-GB" smtClean="0"/>
              <a:t>40</a:t>
            </a:fld>
            <a:endParaRPr lang="en-GB"/>
          </a:p>
        </p:txBody>
      </p:sp>
    </p:spTree>
    <p:extLst>
      <p:ext uri="{BB962C8B-B14F-4D97-AF65-F5344CB8AC3E}">
        <p14:creationId xmlns:p14="http://schemas.microsoft.com/office/powerpoint/2010/main" val="2360400196"/>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Are there positive aspects of ageing?</a:t>
            </a:r>
          </a:p>
          <a:p>
            <a:r>
              <a:rPr lang="en-GB" dirty="0"/>
              <a:t>Examining the positive aspects of ageing is an important trend in life-span development and is likely to benefit future generations of older adults. </a:t>
            </a:r>
          </a:p>
          <a:p>
            <a:r>
              <a:rPr lang="en-GB" dirty="0"/>
              <a:t>There are many robust, healthy older adults. </a:t>
            </a:r>
            <a:endParaRPr lang="el-GR" dirty="0"/>
          </a:p>
          <a:p>
            <a:r>
              <a:rPr lang="en-GB" dirty="0"/>
              <a:t>With a proper diet, an active lifestyle, mental stimulation and flexibility, positive coping skills, good social relationships and support, and the absence of disease, many abilities can be maintained or</a:t>
            </a:r>
            <a:r>
              <a:rPr lang="el-GR" dirty="0"/>
              <a:t>,</a:t>
            </a:r>
            <a:r>
              <a:rPr lang="en-GB" dirty="0"/>
              <a:t> in some cases even improved as we get older. </a:t>
            </a:r>
            <a:endParaRPr lang="el-GR" dirty="0"/>
          </a:p>
          <a:p>
            <a:r>
              <a:rPr lang="en-GB" dirty="0"/>
              <a:t>Even when individuals develop a disease, improvements in medical technology mean that increasing numbers of older adults can continue to lead active, constructive lives. </a:t>
            </a:r>
          </a:p>
          <a:p>
            <a:endParaRPr lang="en-GB" dirty="0"/>
          </a:p>
        </p:txBody>
      </p:sp>
      <p:sp>
        <p:nvSpPr>
          <p:cNvPr id="4" name="Slide Number Placeholder 3"/>
          <p:cNvSpPr>
            <a:spLocks noGrp="1"/>
          </p:cNvSpPr>
          <p:nvPr>
            <p:ph type="sldNum" sz="quarter" idx="5"/>
          </p:nvPr>
        </p:nvSpPr>
        <p:spPr/>
        <p:txBody>
          <a:bodyPr/>
          <a:lstStyle/>
          <a:p>
            <a:fld id="{C8054EF4-7D90-9549-9545-B98BE5BE8DF2}" type="slidenum">
              <a:rPr lang="en-GB" smtClean="0"/>
              <a:t>41</a:t>
            </a:fld>
            <a:endParaRPr lang="en-GB"/>
          </a:p>
        </p:txBody>
      </p:sp>
    </p:spTree>
    <p:extLst>
      <p:ext uri="{BB962C8B-B14F-4D97-AF65-F5344CB8AC3E}">
        <p14:creationId xmlns:p14="http://schemas.microsoft.com/office/powerpoint/2010/main" val="779978750"/>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800" kern="100" dirty="0">
                <a:effectLst/>
                <a:latin typeface="Calibri" panose="020F0502020204030204" pitchFamily="34" charset="0"/>
                <a:ea typeface="Calibri" panose="020F0502020204030204" pitchFamily="34" charset="0"/>
                <a:cs typeface="Times New Roman" panose="02020603050405020304" pitchFamily="18" charset="0"/>
              </a:rPr>
              <a:t>Successful ageing refers to </a:t>
            </a:r>
            <a:r>
              <a:rPr lang="en-GB" sz="1400" dirty="0"/>
              <a:t>the ability to maintain a high level of physical health, cognitive function, and psychological well-being and a sense of purpose and productivity. </a:t>
            </a:r>
          </a:p>
          <a:p>
            <a:r>
              <a:rPr lang="en-GB" sz="1400" dirty="0"/>
              <a:t>It involves adapting to age-related changes while continuing to pursue goals and engage in social activities that are personally meaningful and enjoyable.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Successful ageing is not simply the absence of disease or disability but rather a holistic approach </a:t>
            </a: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It that encompasses the ability to adapt, cope, and thrive in later life.</a:t>
            </a:r>
            <a:endParaRPr lang="en-CY" sz="1200" kern="100" dirty="0">
              <a:effectLst/>
              <a:latin typeface="Calibri" panose="020F0502020204030204" pitchFamily="34" charset="0"/>
              <a:ea typeface="Calibri" panose="020F0502020204030204" pitchFamily="34" charset="0"/>
              <a:cs typeface="Times New Roman" panose="02020603050405020304" pitchFamily="18" charset="0"/>
            </a:endParaRPr>
          </a:p>
          <a:p>
            <a:r>
              <a:rPr lang="en-GB" dirty="0"/>
              <a:t>It emphasises the importance of maintaining physical, cognitive, and emotional health and engaging in activities that promote a sense of purpose and fulfilment.</a:t>
            </a:r>
          </a:p>
          <a:p>
            <a:endParaRPr lang="en-GB" dirty="0"/>
          </a:p>
        </p:txBody>
      </p:sp>
      <p:sp>
        <p:nvSpPr>
          <p:cNvPr id="4" name="Slide Number Placeholder 3"/>
          <p:cNvSpPr>
            <a:spLocks noGrp="1"/>
          </p:cNvSpPr>
          <p:nvPr>
            <p:ph type="sldNum" sz="quarter" idx="5"/>
          </p:nvPr>
        </p:nvSpPr>
        <p:spPr/>
        <p:txBody>
          <a:bodyPr/>
          <a:lstStyle/>
          <a:p>
            <a:fld id="{C8054EF4-7D90-9549-9545-B98BE5BE8DF2}" type="slidenum">
              <a:rPr lang="en-GB" smtClean="0"/>
              <a:t>42</a:t>
            </a:fld>
            <a:endParaRPr lang="en-GB"/>
          </a:p>
        </p:txBody>
      </p:sp>
    </p:spTree>
    <p:extLst>
      <p:ext uri="{BB962C8B-B14F-4D97-AF65-F5344CB8AC3E}">
        <p14:creationId xmlns:p14="http://schemas.microsoft.com/office/powerpoint/2010/main" val="3905654274"/>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following are the characteristics of successful ageing:</a:t>
            </a:r>
          </a:p>
          <a:p>
            <a:r>
              <a:rPr lang="en-GB" dirty="0"/>
              <a:t>Good physical health and functional abilities.</a:t>
            </a:r>
          </a:p>
          <a:p>
            <a:r>
              <a:rPr lang="en-GB" dirty="0"/>
              <a:t>High cognitive functioning and mental well-being.</a:t>
            </a:r>
          </a:p>
          <a:p>
            <a:r>
              <a:rPr lang="en-GB" dirty="0"/>
              <a:t>Active engagement in social activities and maintaining strong social connections.</a:t>
            </a:r>
          </a:p>
          <a:p>
            <a:r>
              <a:rPr lang="en-GB" dirty="0"/>
              <a:t>Positive attitude and adaptability in the face of challenges.</a:t>
            </a:r>
          </a:p>
          <a:p>
            <a:r>
              <a:rPr lang="en-GB" dirty="0"/>
              <a:t>Continued pursuit of personal goals and finding meaning and purpose in life.</a:t>
            </a:r>
          </a:p>
          <a:p>
            <a:r>
              <a:rPr lang="en-GB" dirty="0"/>
              <a:t>Satisfaction with the overall quality of life.</a:t>
            </a:r>
          </a:p>
          <a:p>
            <a:endParaRPr lang="en-GB" dirty="0"/>
          </a:p>
        </p:txBody>
      </p:sp>
      <p:sp>
        <p:nvSpPr>
          <p:cNvPr id="4" name="Slide Number Placeholder 3"/>
          <p:cNvSpPr>
            <a:spLocks noGrp="1"/>
          </p:cNvSpPr>
          <p:nvPr>
            <p:ph type="sldNum" sz="quarter" idx="5"/>
          </p:nvPr>
        </p:nvSpPr>
        <p:spPr/>
        <p:txBody>
          <a:bodyPr/>
          <a:lstStyle/>
          <a:p>
            <a:fld id="{C8054EF4-7D90-9549-9545-B98BE5BE8DF2}" type="slidenum">
              <a:rPr lang="en-GB" smtClean="0"/>
              <a:t>43</a:t>
            </a:fld>
            <a:endParaRPr lang="en-GB"/>
          </a:p>
        </p:txBody>
      </p:sp>
    </p:spTree>
    <p:extLst>
      <p:ext uri="{BB962C8B-B14F-4D97-AF65-F5344CB8AC3E}">
        <p14:creationId xmlns:p14="http://schemas.microsoft.com/office/powerpoint/2010/main" val="1603833261"/>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kern="100" dirty="0">
                <a:effectLst/>
                <a:latin typeface="Calibri" panose="020F0502020204030204" pitchFamily="34" charset="0"/>
                <a:ea typeface="Calibri" panose="020F0502020204030204" pitchFamily="34" charset="0"/>
                <a:cs typeface="Times New Roman" panose="02020603050405020304" pitchFamily="18" charset="0"/>
              </a:rPr>
              <a:t>The reason successful ageing is important in psychology is because by studying successful ageing psychologists can have a more comprehensive understanding of the ageing process. It also supports individuals and society in fostering well-being, resilience, and positive ageing experiences.</a:t>
            </a:r>
            <a:endParaRPr lang="en-CY"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C8054EF4-7D90-9549-9545-B98BE5BE8DF2}" type="slidenum">
              <a:rPr lang="en-GB" smtClean="0"/>
              <a:t>44</a:t>
            </a:fld>
            <a:endParaRPr lang="en-GB"/>
          </a:p>
        </p:txBody>
      </p:sp>
    </p:spTree>
    <p:extLst>
      <p:ext uri="{BB962C8B-B14F-4D97-AF65-F5344CB8AC3E}">
        <p14:creationId xmlns:p14="http://schemas.microsoft.com/office/powerpoint/2010/main" val="606864484"/>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latin typeface="+mn-lt"/>
              </a:rPr>
              <a:t>Rowe and Kahn's Model of Successful Aging is a theoretical framework that was first proposed in the late 1980s.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00" dirty="0">
                <a:effectLst/>
                <a:latin typeface="+mn-lt"/>
                <a:ea typeface="Calibri" panose="020F0502020204030204" pitchFamily="34" charset="0"/>
                <a:cs typeface="Times New Roman" panose="02020603050405020304" pitchFamily="18" charset="0"/>
              </a:rPr>
              <a:t>According to this model successful ageing is defined by three components: avoidance of disease and disability, maintenance of high cognitive and physical functioning, and sustained engagement with life.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CY" sz="1200" kern="100" dirty="0">
              <a:effectLst/>
              <a:latin typeface="+mn-lt"/>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endParaRPr lang="en-GB" dirty="0"/>
          </a:p>
        </p:txBody>
      </p:sp>
      <p:sp>
        <p:nvSpPr>
          <p:cNvPr id="4" name="Slide Number Placeholder 3"/>
          <p:cNvSpPr>
            <a:spLocks noGrp="1"/>
          </p:cNvSpPr>
          <p:nvPr>
            <p:ph type="sldNum" sz="quarter" idx="5"/>
          </p:nvPr>
        </p:nvSpPr>
        <p:spPr/>
        <p:txBody>
          <a:bodyPr/>
          <a:lstStyle/>
          <a:p>
            <a:fld id="{C8054EF4-7D90-9549-9545-B98BE5BE8DF2}" type="slidenum">
              <a:rPr lang="en-GB" smtClean="0"/>
              <a:t>45</a:t>
            </a:fld>
            <a:endParaRPr lang="en-GB"/>
          </a:p>
        </p:txBody>
      </p:sp>
    </p:spTree>
    <p:extLst>
      <p:ext uri="{BB962C8B-B14F-4D97-AF65-F5344CB8AC3E}">
        <p14:creationId xmlns:p14="http://schemas.microsoft.com/office/powerpoint/2010/main" val="3744770194"/>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The first component</a:t>
            </a:r>
            <a:r>
              <a:rPr lang="en-GB" dirty="0"/>
              <a:t>, avoidance of disease and disability, emphasises the importance of maintaining physical health and preventing chronic health conditions. </a:t>
            </a:r>
          </a:p>
          <a:p>
            <a:r>
              <a:rPr lang="en-GB" dirty="0"/>
              <a:t>This involves engaging in behaviours such as exercising regularly, eating a healthy diet, and managing chronic health conditions such as diabetes and hypertension.</a:t>
            </a:r>
          </a:p>
          <a:p>
            <a:r>
              <a:rPr lang="en-GB" sz="800" kern="100" dirty="0">
                <a:effectLst/>
                <a:latin typeface="Calibri" panose="020F0502020204030204" pitchFamily="34" charset="0"/>
                <a:ea typeface="Calibri" panose="020F0502020204030204" pitchFamily="34" charset="0"/>
                <a:cs typeface="Times New Roman" panose="02020603050405020304" pitchFamily="18" charset="0"/>
              </a:rPr>
              <a:t>The second component of Rowes and </a:t>
            </a:r>
            <a:r>
              <a:rPr lang="en-GB" sz="800" kern="100" dirty="0" err="1">
                <a:effectLst/>
                <a:latin typeface="Calibri" panose="020F0502020204030204" pitchFamily="34" charset="0"/>
                <a:ea typeface="Calibri" panose="020F0502020204030204" pitchFamily="34" charset="0"/>
                <a:cs typeface="Times New Roman" panose="02020603050405020304" pitchFamily="18" charset="0"/>
              </a:rPr>
              <a:t>Kahns</a:t>
            </a:r>
            <a:r>
              <a:rPr lang="en-GB" sz="800" kern="100" dirty="0">
                <a:effectLst/>
                <a:latin typeface="Calibri" panose="020F0502020204030204" pitchFamily="34" charset="0"/>
                <a:ea typeface="Calibri" panose="020F0502020204030204" pitchFamily="34" charset="0"/>
                <a:cs typeface="Times New Roman" panose="02020603050405020304" pitchFamily="18" charset="0"/>
              </a:rPr>
              <a:t> model of successful aging is </a:t>
            </a:r>
            <a:r>
              <a:rPr lang="en-GB" sz="800" b="1" kern="100" dirty="0">
                <a:effectLst/>
                <a:latin typeface="Calibri" panose="020F0502020204030204" pitchFamily="34" charset="0"/>
                <a:ea typeface="Calibri" panose="020F0502020204030204" pitchFamily="34" charset="0"/>
                <a:cs typeface="Times New Roman" panose="02020603050405020304" pitchFamily="18" charset="0"/>
              </a:rPr>
              <a:t>Maintenance of High Cognitive and Physical Functioning</a:t>
            </a:r>
            <a:r>
              <a:rPr lang="en-GB" sz="800" kern="100" dirty="0">
                <a:effectLst/>
                <a:latin typeface="Calibri" panose="020F0502020204030204" pitchFamily="34" charset="0"/>
                <a:ea typeface="Calibri" panose="020F0502020204030204" pitchFamily="34" charset="0"/>
                <a:cs typeface="Times New Roman" panose="02020603050405020304" pitchFamily="18" charset="0"/>
              </a:rPr>
              <a:t>:</a:t>
            </a:r>
            <a:endParaRPr lang="en-CY" sz="800" kern="100" dirty="0">
              <a:effectLst/>
              <a:latin typeface="Calibri" panose="020F0502020204030204" pitchFamily="34" charset="0"/>
              <a:ea typeface="Calibri" panose="020F0502020204030204" pitchFamily="34" charset="0"/>
              <a:cs typeface="Times New Roman" panose="02020603050405020304" pitchFamily="18" charset="0"/>
            </a:endParaRPr>
          </a:p>
          <a:p>
            <a:r>
              <a:rPr lang="en-GB" sz="800" kern="100" dirty="0">
                <a:effectLst/>
                <a:latin typeface="Calibri" panose="020F0502020204030204" pitchFamily="34" charset="0"/>
                <a:ea typeface="Calibri" panose="020F0502020204030204" pitchFamily="34" charset="0"/>
                <a:cs typeface="Times New Roman" panose="02020603050405020304" pitchFamily="18" charset="0"/>
              </a:rPr>
              <a:t>Successful aging involves preserving and optimizing cognitive abilities, such as memory, attention, and problem-solving skills.</a:t>
            </a:r>
            <a:endParaRPr lang="en-CY" sz="800" kern="100" dirty="0">
              <a:effectLst/>
              <a:latin typeface="Calibri" panose="020F0502020204030204" pitchFamily="34" charset="0"/>
              <a:ea typeface="Calibri" panose="020F0502020204030204" pitchFamily="34" charset="0"/>
              <a:cs typeface="Times New Roman" panose="02020603050405020304" pitchFamily="18" charset="0"/>
            </a:endParaRPr>
          </a:p>
          <a:p>
            <a:r>
              <a:rPr lang="en-GB" sz="800" kern="100" dirty="0">
                <a:effectLst/>
                <a:latin typeface="Calibri" panose="020F0502020204030204" pitchFamily="34" charset="0"/>
                <a:ea typeface="Calibri" panose="020F0502020204030204" pitchFamily="34" charset="0"/>
                <a:cs typeface="Times New Roman" panose="02020603050405020304" pitchFamily="18" charset="0"/>
              </a:rPr>
              <a:t>It emphasizes maintaining physical health and functional abilities, including mobility, strength, and flexibility. </a:t>
            </a:r>
            <a:r>
              <a:rPr lang="en-GB" sz="800" dirty="0"/>
              <a:t>Maintaining physical health is crucial to successful aging. </a:t>
            </a:r>
            <a:r>
              <a:rPr lang="en-GB" sz="1200" dirty="0"/>
              <a:t>Similarly, cognitive health is another important aspect of successful aging. </a:t>
            </a:r>
            <a:r>
              <a:rPr lang="en-US" sz="1200" dirty="0"/>
              <a:t>As people age, they may experience cognitive changes, such as memory loss, slower processing speed, and difficulty multitasking. However, cognitive decline is not inevitable. By engaging in mentally stimulating activities, such as reading, playing games, and learning new skills, older adults can maintain their cognitive abilities and prevent cognitive decline.</a:t>
            </a:r>
          </a:p>
          <a:p>
            <a:endParaRPr lang="en-US" sz="1200" dirty="0">
              <a:effectLst/>
              <a:latin typeface="Calibri" panose="020F0502020204030204" pitchFamily="34" charset="0"/>
              <a:ea typeface="Calibri" panose="020F0502020204030204" pitchFamily="34" charset="0"/>
              <a:cs typeface="Times New Roman" panose="02020603050405020304" pitchFamily="18" charset="0"/>
            </a:endParaRPr>
          </a:p>
          <a:p>
            <a:endParaRPr lang="en-CY" sz="12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C8054EF4-7D90-9549-9545-B98BE5BE8DF2}" type="slidenum">
              <a:rPr lang="en-GB" smtClean="0"/>
              <a:t>46</a:t>
            </a:fld>
            <a:endParaRPr lang="en-GB"/>
          </a:p>
        </p:txBody>
      </p:sp>
    </p:spTree>
    <p:extLst>
      <p:ext uri="{BB962C8B-B14F-4D97-AF65-F5344CB8AC3E}">
        <p14:creationId xmlns:p14="http://schemas.microsoft.com/office/powerpoint/2010/main" val="1881211288"/>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The last component of Rowes and </a:t>
            </a:r>
            <a:r>
              <a:rPr lang="en-GB" sz="1200" kern="100" dirty="0" err="1">
                <a:effectLst/>
                <a:latin typeface="Calibri" panose="020F0502020204030204" pitchFamily="34" charset="0"/>
                <a:ea typeface="Calibri" panose="020F0502020204030204" pitchFamily="34" charset="0"/>
                <a:cs typeface="Times New Roman" panose="02020603050405020304" pitchFamily="18" charset="0"/>
              </a:rPr>
              <a:t>Kahns</a:t>
            </a: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 model of successful aging is</a:t>
            </a:r>
          </a:p>
          <a:p>
            <a:pPr marL="0" indent="0">
              <a:buNone/>
            </a:pPr>
            <a:r>
              <a:rPr lang="en-GB" b="1" dirty="0">
                <a:solidFill>
                  <a:schemeClr val="accent1">
                    <a:lumMod val="50000"/>
                  </a:schemeClr>
                </a:solidFill>
              </a:rPr>
              <a:t>Sustained Engagement with Life:</a:t>
            </a:r>
          </a:p>
          <a:p>
            <a:r>
              <a:rPr lang="en-GB" dirty="0"/>
              <a:t>Successful ageing involves active participation in social, productive, and leisure activities that provide a sense of purpose and fulfilment.</a:t>
            </a:r>
          </a:p>
          <a:p>
            <a:r>
              <a:rPr lang="en-GB" dirty="0"/>
              <a:t>It emphasises maintaining social connections, pursuing meaningful goals, and remaining intellectually and socially engaged.</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Social engagement is critical to successful aging. </a:t>
            </a:r>
            <a:r>
              <a:rPr lang="en-US" dirty="0"/>
              <a:t>Social isolation and loneliness can lead to depression, anxiety, and other negative health outcomes. </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By staying connected with friends, family, and community, older adults can maintain their social health and enjoy a sense of purpose and meaning.</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endParaRPr lang="en-GB" dirty="0"/>
          </a:p>
        </p:txBody>
      </p:sp>
      <p:sp>
        <p:nvSpPr>
          <p:cNvPr id="4" name="Slide Number Placeholder 3"/>
          <p:cNvSpPr>
            <a:spLocks noGrp="1"/>
          </p:cNvSpPr>
          <p:nvPr>
            <p:ph type="sldNum" sz="quarter" idx="5"/>
          </p:nvPr>
        </p:nvSpPr>
        <p:spPr/>
        <p:txBody>
          <a:bodyPr/>
          <a:lstStyle/>
          <a:p>
            <a:fld id="{C8054EF4-7D90-9549-9545-B98BE5BE8DF2}" type="slidenum">
              <a:rPr lang="en-GB" smtClean="0"/>
              <a:t>47</a:t>
            </a:fld>
            <a:endParaRPr lang="en-GB"/>
          </a:p>
        </p:txBody>
      </p:sp>
    </p:spTree>
    <p:extLst>
      <p:ext uri="{BB962C8B-B14F-4D97-AF65-F5344CB8AC3E}">
        <p14:creationId xmlns:p14="http://schemas.microsoft.com/office/powerpoint/2010/main" val="2165862025"/>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Θέση εικόνας διαφάνειας 1"/>
          <p:cNvSpPr>
            <a:spLocks noGrp="1" noRot="1" noChangeAspect="1"/>
          </p:cNvSpPr>
          <p:nvPr>
            <p:ph type="sldImg"/>
          </p:nvPr>
        </p:nvSpPr>
        <p:spPr/>
      </p:sp>
      <p:sp>
        <p:nvSpPr>
          <p:cNvPr id="3" name="Θέση σημειώσεων 2"/>
          <p:cNvSpPr>
            <a:spLocks noGrp="1"/>
          </p:cNvSpPr>
          <p:nvPr>
            <p:ph type="body" idx="1"/>
          </p:nvPr>
        </p:nvSpPr>
        <p:spPr/>
        <p:txBody>
          <a:bodyPr/>
          <a:lstStyle/>
          <a:p>
            <a:r>
              <a:rPr lang="en-GB" dirty="0"/>
              <a:t>This model recognises that successful aging is not solely determined by chronological age but is influenced by individual factors, lifestyle choices, and the broader social and environmental context. </a:t>
            </a:r>
          </a:p>
          <a:p>
            <a:r>
              <a:rPr lang="en-GB" dirty="0"/>
              <a:t>It highlights the importance of holistic well-being, encompassing physical health, cognitive functioning, and psychological fulfilment.</a:t>
            </a:r>
            <a:endParaRPr lang="en-CY" dirty="0"/>
          </a:p>
          <a:p>
            <a:r>
              <a:rPr lang="en-GB" dirty="0"/>
              <a:t>By incorporating these three components, the model emphasises that successful aging involves more than just the absence of illness or functional decline. </a:t>
            </a:r>
          </a:p>
          <a:p>
            <a:r>
              <a:rPr lang="en-GB" dirty="0"/>
              <a:t>It encourages individuals to take an active role in maintaining their physical and cognitive health, staying socially connected, and finding purpose and satisfaction in their later years.</a:t>
            </a:r>
            <a:endParaRPr lang="en-CY" dirty="0"/>
          </a:p>
          <a:p>
            <a:endParaRPr lang="el-CY" dirty="0"/>
          </a:p>
        </p:txBody>
      </p:sp>
      <p:sp>
        <p:nvSpPr>
          <p:cNvPr id="4" name="Θέση αριθμού διαφάνειας 3"/>
          <p:cNvSpPr>
            <a:spLocks noGrp="1"/>
          </p:cNvSpPr>
          <p:nvPr>
            <p:ph type="sldNum" sz="quarter" idx="5"/>
          </p:nvPr>
        </p:nvSpPr>
        <p:spPr/>
        <p:txBody>
          <a:bodyPr/>
          <a:lstStyle/>
          <a:p>
            <a:fld id="{6791E66C-68D2-42D9-B514-3392695D4425}" type="slidenum">
              <a:rPr lang="el-CY" smtClean="0"/>
              <a:t>48</a:t>
            </a:fld>
            <a:endParaRPr lang="el-CY"/>
          </a:p>
        </p:txBody>
      </p:sp>
    </p:spTree>
    <p:extLst>
      <p:ext uri="{BB962C8B-B14F-4D97-AF65-F5344CB8AC3E}">
        <p14:creationId xmlns:p14="http://schemas.microsoft.com/office/powerpoint/2010/main" val="3655357984"/>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application of Rowe and Kahn’s model of successful ageing in Sri Lanka can vary depending on various factors such as cultural norms, socioeconomic conditions, and individual circumstances. </a:t>
            </a:r>
          </a:p>
          <a:p>
            <a:r>
              <a:rPr lang="en-GB" dirty="0"/>
              <a:t>While the model's principles and components can be relevant and beneficial in any context, it's important to consider the specific </a:t>
            </a:r>
            <a:r>
              <a:rPr lang="en-GB" b="1" dirty="0"/>
              <a:t>cultural</a:t>
            </a:r>
            <a:r>
              <a:rPr lang="en-GB" dirty="0"/>
              <a:t> and </a:t>
            </a:r>
            <a:r>
              <a:rPr lang="en-GB" b="1" dirty="0"/>
              <a:t>social</a:t>
            </a:r>
            <a:r>
              <a:rPr lang="en-GB" dirty="0"/>
              <a:t> dynamics of Sri Lanka.</a:t>
            </a:r>
            <a:endParaRPr lang="en-CY" dirty="0"/>
          </a:p>
          <a:p>
            <a:r>
              <a:rPr lang="en-GB" dirty="0"/>
              <a:t>Certain aspects of Kahn's model, such as the avoidance of disease and disability, can align with Sri Lankan cultural practices. </a:t>
            </a:r>
          </a:p>
          <a:p>
            <a:r>
              <a:rPr lang="en-GB" dirty="0"/>
              <a:t>Traditional Sri Lankan diets, which are often plant-based and include a variety of local fruits, vegetables, and spices, can contribute to maintaining good health. Additionally, activities like yoga, meditation, and traditional martial arts have long-standing roots in Sri Lankan culture and can support physical and mental well-being.</a:t>
            </a:r>
          </a:p>
          <a:p>
            <a:r>
              <a:rPr lang="en-GB" dirty="0"/>
              <a:t>However, there may be challenges in fully implementing other components of the model. </a:t>
            </a:r>
            <a:endParaRPr lang="en-CY" dirty="0"/>
          </a:p>
          <a:p>
            <a:endParaRPr lang="en-GB" dirty="0"/>
          </a:p>
        </p:txBody>
      </p:sp>
      <p:sp>
        <p:nvSpPr>
          <p:cNvPr id="4" name="Slide Number Placeholder 3"/>
          <p:cNvSpPr>
            <a:spLocks noGrp="1"/>
          </p:cNvSpPr>
          <p:nvPr>
            <p:ph type="sldNum" sz="quarter" idx="5"/>
          </p:nvPr>
        </p:nvSpPr>
        <p:spPr/>
        <p:txBody>
          <a:bodyPr/>
          <a:lstStyle/>
          <a:p>
            <a:fld id="{C8054EF4-7D90-9549-9545-B98BE5BE8DF2}" type="slidenum">
              <a:rPr lang="en-GB" smtClean="0"/>
              <a:t>49</a:t>
            </a:fld>
            <a:endParaRPr lang="en-GB"/>
          </a:p>
        </p:txBody>
      </p:sp>
    </p:spTree>
    <p:extLst>
      <p:ext uri="{BB962C8B-B14F-4D97-AF65-F5344CB8AC3E}">
        <p14:creationId xmlns:p14="http://schemas.microsoft.com/office/powerpoint/2010/main" val="1050126075"/>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Sustained engagement with life may be influenced by social and economic factors and therefore might be a challenge in Sri Lanka. </a:t>
            </a:r>
          </a:p>
          <a:p>
            <a:r>
              <a:rPr lang="en-GB" dirty="0"/>
              <a:t>Access to community resources, educational opportunities, and social support networks can vary across different regions and communities in Sri Lanka which also can be a problem. </a:t>
            </a:r>
          </a:p>
          <a:p>
            <a:r>
              <a:rPr lang="en-GB" dirty="0"/>
              <a:t>Factors such as gender roles, family dynamics, and financial constraints may also impact an individual's ability to engage actively in meaningful activities and maintain social connections.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It is important to consider and address these contextual factors for this Model to be applied in Sri Lanka.</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This can involve promoting health education and awareness, improving access to healthcare services, strengthening community engagement initiatives, and fostering intergenerational connections.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By taking into account the unique cultural context of Sri Lanka and tailoring interventions accordingly, the principles of successful ageing outlined in Rowe and Kahn's model can be more effectively applied and integrated into the lives of individuals in Sri Lanka.</a:t>
            </a:r>
            <a:endParaRPr lang="en-CY" dirty="0"/>
          </a:p>
          <a:p>
            <a:endParaRPr lang="en-GB" dirty="0"/>
          </a:p>
        </p:txBody>
      </p:sp>
      <p:sp>
        <p:nvSpPr>
          <p:cNvPr id="4" name="Slide Number Placeholder 3"/>
          <p:cNvSpPr>
            <a:spLocks noGrp="1"/>
          </p:cNvSpPr>
          <p:nvPr>
            <p:ph type="sldNum" sz="quarter" idx="5"/>
          </p:nvPr>
        </p:nvSpPr>
        <p:spPr/>
        <p:txBody>
          <a:bodyPr/>
          <a:lstStyle/>
          <a:p>
            <a:fld id="{C8054EF4-7D90-9549-9545-B98BE5BE8DF2}" type="slidenum">
              <a:rPr lang="en-GB" smtClean="0"/>
              <a:t>50</a:t>
            </a:fld>
            <a:endParaRPr lang="en-GB"/>
          </a:p>
        </p:txBody>
      </p:sp>
    </p:spTree>
    <p:extLst>
      <p:ext uri="{BB962C8B-B14F-4D97-AF65-F5344CB8AC3E}">
        <p14:creationId xmlns:p14="http://schemas.microsoft.com/office/powerpoint/2010/main" val="3241297072"/>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latin typeface="+mn-lt"/>
              </a:rPr>
              <a:t>A closely related concept of successful aging is positive ageing. Whereas p</a:t>
            </a:r>
            <a:r>
              <a:rPr lang="en-GB" sz="1200" kern="100" dirty="0">
                <a:effectLst/>
                <a:latin typeface="+mn-lt"/>
                <a:ea typeface="Calibri" panose="020F0502020204030204" pitchFamily="34" charset="0"/>
                <a:cs typeface="Times New Roman" panose="02020603050405020304" pitchFamily="18" charset="0"/>
              </a:rPr>
              <a:t>ositive aging and successful aging share some similarities, they are distinct concepts.</a:t>
            </a:r>
          </a:p>
          <a:p>
            <a:r>
              <a:rPr lang="en-GB" sz="1200" kern="100" dirty="0">
                <a:effectLst/>
                <a:latin typeface="+mn-lt"/>
                <a:ea typeface="Calibri" panose="020F0502020204030204" pitchFamily="34" charset="0"/>
                <a:cs typeface="Times New Roman" panose="02020603050405020304" pitchFamily="18" charset="0"/>
              </a:rPr>
              <a:t>Positive ageing refers to the process of ageing with a focus on maintaining a positive outlook, promoting well-being, and embracing the opportunities and challenges that come with later life. It emphasizes the importance of optimizing physical, cognitive, and emotional health to enhance overall quality of life during the aging process. Positive aging goes beyond mere absence of disease and disability and encompasses aspects such as active engagement, personal growth, and meaningful connections.</a:t>
            </a:r>
            <a:r>
              <a:rPr lang="en-CY" sz="1200" kern="100" dirty="0">
                <a:effectLst/>
                <a:latin typeface="+mn-lt"/>
                <a:ea typeface="Calibri" panose="020F0502020204030204" pitchFamily="34" charset="0"/>
                <a:cs typeface="Times New Roman" panose="02020603050405020304" pitchFamily="18" charset="0"/>
              </a:rPr>
              <a:t> </a:t>
            </a:r>
          </a:p>
          <a:p>
            <a:endParaRPr lang="en-GB" dirty="0"/>
          </a:p>
        </p:txBody>
      </p:sp>
      <p:sp>
        <p:nvSpPr>
          <p:cNvPr id="4" name="Slide Number Placeholder 3"/>
          <p:cNvSpPr>
            <a:spLocks noGrp="1"/>
          </p:cNvSpPr>
          <p:nvPr>
            <p:ph type="sldNum" sz="quarter" idx="5"/>
          </p:nvPr>
        </p:nvSpPr>
        <p:spPr/>
        <p:txBody>
          <a:bodyPr/>
          <a:lstStyle/>
          <a:p>
            <a:fld id="{C8054EF4-7D90-9549-9545-B98BE5BE8DF2}" type="slidenum">
              <a:rPr lang="en-GB" smtClean="0"/>
              <a:t>51</a:t>
            </a:fld>
            <a:endParaRPr lang="en-GB"/>
          </a:p>
        </p:txBody>
      </p:sp>
    </p:spTree>
    <p:extLst>
      <p:ext uri="{BB962C8B-B14F-4D97-AF65-F5344CB8AC3E}">
        <p14:creationId xmlns:p14="http://schemas.microsoft.com/office/powerpoint/2010/main" val="179257470"/>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Another closely related concept is </a:t>
            </a:r>
            <a:r>
              <a:rPr lang="en-GB" b="1" dirty="0"/>
              <a:t>optimal aging </a:t>
            </a:r>
            <a:r>
              <a:rPr lang="en-GB" dirty="0"/>
              <a:t>which </a:t>
            </a:r>
            <a:r>
              <a:rPr lang="en-GB" b="0" i="0" u="none" strike="noStrike" dirty="0">
                <a:solidFill>
                  <a:srgbClr val="374151"/>
                </a:solidFill>
                <a:effectLst/>
                <a:latin typeface="Söhne"/>
              </a:rPr>
              <a:t>refers to the process of aging in a way that maximizes overall well-being, quality of life, and satisfaction.</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0" i="0" u="none" strike="noStrike" dirty="0">
                <a:solidFill>
                  <a:srgbClr val="374151"/>
                </a:solidFill>
                <a:effectLst/>
                <a:latin typeface="Söhne"/>
              </a:rPr>
              <a:t>It emphasizes the pursuit of physical, cognitive, emotional, and social well-being, aiming for the highest possible level of functioning and </a:t>
            </a:r>
            <a:r>
              <a:rPr lang="en-GB" b="0" i="0" u="none" strike="noStrike" dirty="0" err="1">
                <a:solidFill>
                  <a:srgbClr val="374151"/>
                </a:solidFill>
                <a:effectLst/>
                <a:latin typeface="Söhne"/>
              </a:rPr>
              <a:t>fulfillment</a:t>
            </a:r>
            <a:r>
              <a:rPr lang="en-GB" b="0" i="0" u="none" strike="noStrike" dirty="0">
                <a:solidFill>
                  <a:srgbClr val="374151"/>
                </a:solidFill>
                <a:effectLst/>
                <a:latin typeface="Söhne"/>
              </a:rPr>
              <a:t> in older adulthood.</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It reflects the reality that ageing well involves not only the achievement of desirable outcomes but also effective coping with life’s challenges and losses.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endParaRPr lang="en-GB" dirty="0"/>
          </a:p>
        </p:txBody>
      </p:sp>
      <p:sp>
        <p:nvSpPr>
          <p:cNvPr id="4" name="Slide Number Placeholder 3"/>
          <p:cNvSpPr>
            <a:spLocks noGrp="1"/>
          </p:cNvSpPr>
          <p:nvPr>
            <p:ph type="sldNum" sz="quarter" idx="5"/>
          </p:nvPr>
        </p:nvSpPr>
        <p:spPr/>
        <p:txBody>
          <a:bodyPr/>
          <a:lstStyle/>
          <a:p>
            <a:fld id="{C8054EF4-7D90-9549-9545-B98BE5BE8DF2}" type="slidenum">
              <a:rPr lang="en-GB" smtClean="0"/>
              <a:t>52</a:t>
            </a:fld>
            <a:endParaRPr lang="en-GB"/>
          </a:p>
        </p:txBody>
      </p:sp>
    </p:spTree>
    <p:extLst>
      <p:ext uri="{BB962C8B-B14F-4D97-AF65-F5344CB8AC3E}">
        <p14:creationId xmlns:p14="http://schemas.microsoft.com/office/powerpoint/2010/main" val="1752414536"/>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Protective factors for successful aging play a crucial role in promoting and maintaining well-being, health, and quality of life in older adults.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4000" b="0" i="0" dirty="0">
                <a:effectLst/>
                <a:latin typeface="Times New Roman" panose="02020603050405020304" pitchFamily="18" charset="0"/>
                <a:cs typeface="Times New Roman" panose="02020603050405020304" pitchFamily="18" charset="0"/>
              </a:rPr>
              <a:t>Protective factors are characteristics or behaviours that help individuals to reduce the likelihood or impact of negative outcomes or events.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4000" b="0" i="0" dirty="0">
                <a:effectLst/>
                <a:latin typeface="Times New Roman" panose="02020603050405020304" pitchFamily="18" charset="0"/>
                <a:cs typeface="Times New Roman" panose="02020603050405020304" pitchFamily="18" charset="0"/>
              </a:rPr>
              <a:t>In the context of health, protective factors are factors that can prevent or mitigate the risk of developing health conditions or diseases. </a:t>
            </a:r>
            <a:r>
              <a:rPr lang="en-GB" sz="7200" b="0" i="0" dirty="0">
                <a:effectLst/>
                <a:latin typeface="Times New Roman" panose="02020603050405020304" pitchFamily="18" charset="0"/>
                <a:cs typeface="Times New Roman" panose="02020603050405020304" pitchFamily="18" charset="0"/>
              </a:rPr>
              <a:t>These may include personal characteristics, such as resilience, positive coping strategies, and social support, as well as behaviours and lifestyle choices, such as regular exercise, healthy eating habits, and stress management. </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By understanding and implementing protective factors for successful aging, individuals can take proactive steps to promote their well-being, maintain their physical and cognitive health, foster social connections, and cultivate a positive outlook on aging. </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These factors empower older adults to live fulfilling lives and navigate the challenges and opportunities that come with aging.</a:t>
            </a:r>
            <a:endParaRPr lang="en-CY"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a:lstStyle/>
          <a:p>
            <a:fld id="{C8054EF4-7D90-9549-9545-B98BE5BE8DF2}" type="slidenum">
              <a:rPr lang="en-GB" smtClean="0"/>
              <a:t>53</a:t>
            </a:fld>
            <a:endParaRPr lang="en-GB"/>
          </a:p>
        </p:txBody>
      </p:sp>
    </p:spTree>
    <p:extLst>
      <p:ext uri="{BB962C8B-B14F-4D97-AF65-F5344CB8AC3E}">
        <p14:creationId xmlns:p14="http://schemas.microsoft.com/office/powerpoint/2010/main" val="153014950"/>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800" kern="100" dirty="0">
                <a:effectLst/>
                <a:latin typeface="Calibri" panose="020F0502020204030204" pitchFamily="34" charset="0"/>
                <a:ea typeface="Calibri" panose="020F0502020204030204" pitchFamily="34" charset="0"/>
                <a:cs typeface="Times New Roman" panose="02020603050405020304" pitchFamily="18" charset="0"/>
              </a:rPr>
              <a:t>Physical health is a critical aspect of aging successfully. Adopting a healthy lifestyle can have numerous benefits in this regard.</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Adopting a healthy lifestyle that includes regular physical activity, a balanced diet, and adequate rest can help maintain and improve physical health. </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Engaging in </a:t>
            </a:r>
            <a:r>
              <a:rPr lang="en-US" sz="1800" b="1" kern="100" dirty="0">
                <a:effectLst/>
                <a:latin typeface="Calibri" panose="020F0502020204030204" pitchFamily="34" charset="0"/>
                <a:ea typeface="Calibri" panose="020F0502020204030204" pitchFamily="34" charset="0"/>
                <a:cs typeface="Times New Roman" panose="02020603050405020304" pitchFamily="18" charset="0"/>
              </a:rPr>
              <a:t>regular exercise </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promotes cardiovascular fitness, muscle strength, and flexibility, reducing the risk of chronic diseases such as heart disease, diabetes, and obesity. Physical activity has also a positive impact on </a:t>
            </a:r>
            <a:r>
              <a:rPr lang="en-US" sz="1800" b="1" kern="100" dirty="0">
                <a:effectLst/>
                <a:latin typeface="Calibri" panose="020F0502020204030204" pitchFamily="34" charset="0"/>
                <a:ea typeface="Calibri" panose="020F0502020204030204" pitchFamily="34" charset="0"/>
                <a:cs typeface="Times New Roman" panose="02020603050405020304" pitchFamily="18" charset="0"/>
              </a:rPr>
              <a:t>sleep quality and duration</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Regular exercise can help regulate sleep patterns, promote deeper and more restorative sleep, and alleviate sleep disorders such as insomnia. </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A </a:t>
            </a:r>
            <a:r>
              <a:rPr lang="en-US" sz="1800" b="1" kern="100" dirty="0">
                <a:effectLst/>
                <a:latin typeface="Calibri" panose="020F0502020204030204" pitchFamily="34" charset="0"/>
                <a:ea typeface="Calibri" panose="020F0502020204030204" pitchFamily="34" charset="0"/>
                <a:cs typeface="Times New Roman" panose="02020603050405020304" pitchFamily="18" charset="0"/>
              </a:rPr>
              <a:t>nutritious diet </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provides essential nutrients, supports immune function, and helps maintain a healthy weight.</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800" b="1" kern="100" dirty="0">
                <a:effectLst/>
                <a:latin typeface="Calibri" panose="020F0502020204030204" pitchFamily="34" charset="0"/>
                <a:ea typeface="Calibri" panose="020F0502020204030204" pitchFamily="34" charset="0"/>
                <a:cs typeface="Times New Roman" panose="02020603050405020304" pitchFamily="18" charset="0"/>
              </a:rPr>
              <a:t>Better sleep </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enhances overall physical health, cognitive function, and emotional well-being.</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A healthy lifestyle significantly </a:t>
            </a:r>
            <a:r>
              <a:rPr lang="en-US" sz="1800" b="1" kern="100" dirty="0">
                <a:effectLst/>
                <a:latin typeface="Calibri" panose="020F0502020204030204" pitchFamily="34" charset="0"/>
                <a:ea typeface="Calibri" panose="020F0502020204030204" pitchFamily="34" charset="0"/>
                <a:cs typeface="Times New Roman" panose="02020603050405020304" pitchFamily="18" charset="0"/>
              </a:rPr>
              <a:t>reduces the risk of chronic diseases </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commonly associated with aging, including type 2 diabetes, certain cancers (such as breast cancer), and respiratory conditions. </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By prioritizing physical health through regular exercise, a balanced diet, and maintaining a healthy weight, older adults can enhance their overall well-being, reduce the risk of age-related diseases, and maintain their functional independence. Physical health forms a foundation for successful aging, enabling individuals to lead active, fulfilling lives as they grow older.</a:t>
            </a:r>
            <a:endParaRPr lang="en-CY"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CY" sz="18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C8054EF4-7D90-9549-9545-B98BE5BE8DF2}" type="slidenum">
              <a:rPr lang="en-GB" smtClean="0"/>
              <a:t>54</a:t>
            </a:fld>
            <a:endParaRPr lang="en-GB"/>
          </a:p>
        </p:txBody>
      </p:sp>
    </p:spTree>
    <p:extLst>
      <p:ext uri="{BB962C8B-B14F-4D97-AF65-F5344CB8AC3E}">
        <p14:creationId xmlns:p14="http://schemas.microsoft.com/office/powerpoint/2010/main" val="1929058514"/>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 healthy lifestyle that incorporates regular physical exercise, a balanced diet, and sufficient restful sleep, also enhances cognitive functioning, maintains brain health, and reduces the risk of age-related cognitive decline. These lifestyle factors provide a protective foundation for successful ageing and support individuals in maintaining cognitive vitality as they grow older.</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Engaging in a healthy lifestyle, which includes regular physical activity and a balanced diet, has been linked to </a:t>
            </a:r>
            <a:r>
              <a:rPr lang="en-GB" b="1" dirty="0"/>
              <a:t>improved brain health </a:t>
            </a:r>
            <a:r>
              <a:rPr lang="en-GB" dirty="0"/>
              <a:t>and cognitive function. Physical exercise promotes increased blood flow to the brain, which enhances the delivery of oxygen and nutrients to brain cells. This, in turn, supports neuroplasticity—the brain's ability to adapt and reorganize itself—and the formation of new neural connections, promoting optimal cognitive function.</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Research suggests that a healthy lifestyle may </a:t>
            </a:r>
            <a:r>
              <a:rPr lang="en-GB" b="1" dirty="0"/>
              <a:t>reduce the risk of cognitive decline </a:t>
            </a:r>
            <a:r>
              <a:rPr lang="en-GB" dirty="0"/>
              <a:t>and age-related cognitive disorders, such as dementia and Alzheimer's disease. Regular physical activity has been associated with a lower risk of cognitive impairment and dementia, potentially due to its positive effects on cardiovascular health, blood pressure regulation, and the reduction of risk factors for cerebrovascular disease.</a:t>
            </a:r>
            <a:endParaRPr lang="en-CY"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i="1" dirty="0"/>
              <a:t>C</a:t>
            </a:r>
            <a:r>
              <a:rPr lang="en-CY" i="1" dirty="0"/>
              <a:t>ontinues next slide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CY" dirty="0"/>
          </a:p>
        </p:txBody>
      </p:sp>
      <p:sp>
        <p:nvSpPr>
          <p:cNvPr id="4" name="Slide Number Placeholder 3"/>
          <p:cNvSpPr>
            <a:spLocks noGrp="1"/>
          </p:cNvSpPr>
          <p:nvPr>
            <p:ph type="sldNum" sz="quarter" idx="5"/>
          </p:nvPr>
        </p:nvSpPr>
        <p:spPr/>
        <p:txBody>
          <a:bodyPr/>
          <a:lstStyle/>
          <a:p>
            <a:fld id="{C8054EF4-7D90-9549-9545-B98BE5BE8DF2}" type="slidenum">
              <a:rPr lang="en-GB" smtClean="0"/>
              <a:t>55</a:t>
            </a:fld>
            <a:endParaRPr lang="en-GB"/>
          </a:p>
        </p:txBody>
      </p:sp>
    </p:spTree>
    <p:extLst>
      <p:ext uri="{BB962C8B-B14F-4D97-AF65-F5344CB8AC3E}">
        <p14:creationId xmlns:p14="http://schemas.microsoft.com/office/powerpoint/2010/main" val="2648291895"/>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Physical exercise has shown benefits for </a:t>
            </a:r>
            <a:r>
              <a:rPr lang="en-GB" b="1" dirty="0"/>
              <a:t>enhanced memory and attention </a:t>
            </a:r>
            <a:r>
              <a:rPr lang="en-GB" dirty="0"/>
              <a:t>in older adults. It improves memory recall, working memory, and information processing speed. Aerobic exercises, in particular, have been found to positively influence cognitive domains such as memory and executive functions. Additionally, engaging in mentally stimulating activities, such as puzzles, reading, or learning new skills, can further enhance cognitive functioning.</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 healthy diet, rich in nutrients and antioxidants, can have </a:t>
            </a:r>
            <a:r>
              <a:rPr lang="en-GB" b="1" dirty="0"/>
              <a:t>neuroprotective effects </a:t>
            </a:r>
            <a:r>
              <a:rPr lang="en-GB" dirty="0"/>
              <a:t>on the brain. Consuming foods high in omega-3 fatty acids (e.g., fatty fish, walnuts) and antioxidants (e.g., fruits, vegetables) has been associated with better cognitive performance and a reduced risk of cognitive decline. These nutrients help reduce inflammation, protect against oxidative stress, and support neuronal health.</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 healthy lifestyle contributes to </a:t>
            </a:r>
            <a:r>
              <a:rPr lang="en-GB" b="1" dirty="0"/>
              <a:t>emotional and psychological well-being</a:t>
            </a:r>
            <a:r>
              <a:rPr lang="en-GB" dirty="0"/>
              <a:t>, which in turn can positively impact cognitive function. Physical exercise stimulates the release of endorphins, serotonin, and other neurotransmitters that promote a positive mood, reduce stress, and enhance overall psychological well-being. Emotional well-being is closely linked to cognitive functioning, as individuals with better mental health often exhibit improved cognitive performance.</a:t>
            </a:r>
            <a:endParaRPr lang="en-CY"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Adopting a healthy lifestyle that includes regular physical activity and a balanced diet can also </a:t>
            </a:r>
            <a:r>
              <a:rPr lang="en-GB" b="1" dirty="0"/>
              <a:t>improve sleep quality</a:t>
            </a:r>
            <a:r>
              <a:rPr lang="en-GB" dirty="0"/>
              <a:t>. Sufficient and restful sleep is essential for cognitive functioning, as it allows the brain to consolidate memories, process information, and regenerate. By promoting healthy sleep patterns, a healthy lifestyle supports optimal cognitive functioning during waking hours.</a:t>
            </a:r>
            <a:endParaRPr lang="en-CY"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CY" dirty="0"/>
          </a:p>
          <a:p>
            <a:endParaRPr lang="en-CY" dirty="0"/>
          </a:p>
        </p:txBody>
      </p:sp>
      <p:sp>
        <p:nvSpPr>
          <p:cNvPr id="4" name="Slide Number Placeholder 3"/>
          <p:cNvSpPr>
            <a:spLocks noGrp="1"/>
          </p:cNvSpPr>
          <p:nvPr>
            <p:ph type="sldNum" sz="quarter" idx="5"/>
          </p:nvPr>
        </p:nvSpPr>
        <p:spPr/>
        <p:txBody>
          <a:bodyPr/>
          <a:lstStyle/>
          <a:p>
            <a:fld id="{C8054EF4-7D90-9549-9545-B98BE5BE8DF2}" type="slidenum">
              <a:rPr lang="en-GB" smtClean="0"/>
              <a:t>56</a:t>
            </a:fld>
            <a:endParaRPr lang="en-GB"/>
          </a:p>
        </p:txBody>
      </p:sp>
    </p:spTree>
    <p:extLst>
      <p:ext uri="{BB962C8B-B14F-4D97-AF65-F5344CB8AC3E}">
        <p14:creationId xmlns:p14="http://schemas.microsoft.com/office/powerpoint/2010/main" val="1420558017"/>
      </p:ext>
    </p:extLst>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Physical activity and a healthy diet have been linked to improved mental health and emotional well-being in older adults. </a:t>
            </a:r>
          </a:p>
          <a:p>
            <a:r>
              <a:rPr lang="en-US" dirty="0"/>
              <a:t>Exercise stimulates the release of endorphins, the "feel-good" hormones, which can reduce symptoms of depression and anxiety. </a:t>
            </a:r>
          </a:p>
          <a:p>
            <a:r>
              <a:rPr lang="en-US" dirty="0"/>
              <a:t>A nutritious diet that includes foods rich in antioxidants and omega-3 fatty acids can support brain health and contribute to a positive mood.</a:t>
            </a:r>
            <a:r>
              <a:rPr lang="en-CY" dirty="0"/>
              <a:t> </a:t>
            </a:r>
            <a:endParaRPr lang="en-GB" dirty="0"/>
          </a:p>
          <a:p>
            <a:endParaRPr lang="en-GB" dirty="0"/>
          </a:p>
        </p:txBody>
      </p:sp>
      <p:sp>
        <p:nvSpPr>
          <p:cNvPr id="4" name="Slide Number Placeholder 3"/>
          <p:cNvSpPr>
            <a:spLocks noGrp="1"/>
          </p:cNvSpPr>
          <p:nvPr>
            <p:ph type="sldNum" sz="quarter" idx="5"/>
          </p:nvPr>
        </p:nvSpPr>
        <p:spPr/>
        <p:txBody>
          <a:bodyPr/>
          <a:lstStyle/>
          <a:p>
            <a:fld id="{C8054EF4-7D90-9549-9545-B98BE5BE8DF2}" type="slidenum">
              <a:rPr lang="en-GB" smtClean="0"/>
              <a:t>57</a:t>
            </a:fld>
            <a:endParaRPr lang="en-GB"/>
          </a:p>
        </p:txBody>
      </p:sp>
    </p:spTree>
    <p:extLst>
      <p:ext uri="{BB962C8B-B14F-4D97-AF65-F5344CB8AC3E}">
        <p14:creationId xmlns:p14="http://schemas.microsoft.com/office/powerpoint/2010/main" val="3577798601"/>
      </p:ext>
    </p:extLst>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Other positive effects of healthy lifestyle choices include: increased </a:t>
            </a:r>
            <a:r>
              <a:rPr lang="en-US" b="1" dirty="0"/>
              <a:t>energy levels, vitality</a:t>
            </a:r>
            <a:r>
              <a:rPr lang="en-US" dirty="0"/>
              <a:t>, and overall well-being. </a:t>
            </a:r>
          </a:p>
          <a:p>
            <a:endParaRPr lang="en-US" dirty="0"/>
          </a:p>
          <a:p>
            <a:r>
              <a:rPr lang="en-GB" dirty="0"/>
              <a:t>A</a:t>
            </a:r>
            <a:r>
              <a:rPr lang="en-CY" dirty="0"/>
              <a:t>lso r</a:t>
            </a:r>
            <a:r>
              <a:rPr lang="en-US" dirty="0" err="1"/>
              <a:t>esearch</a:t>
            </a:r>
            <a:r>
              <a:rPr lang="en-US" dirty="0"/>
              <a:t> consistently shows that adopting a healthy lifestyle is associated with </a:t>
            </a:r>
            <a:r>
              <a:rPr lang="en-US" b="1" dirty="0"/>
              <a:t>increased longevity </a:t>
            </a:r>
            <a:r>
              <a:rPr lang="en-US" dirty="0"/>
              <a:t>and a </a:t>
            </a:r>
            <a:r>
              <a:rPr lang="en-US" b="1" dirty="0"/>
              <a:t>reduced risk of premature mortality</a:t>
            </a:r>
            <a:r>
              <a:rPr lang="en-US" dirty="0"/>
              <a:t>. </a:t>
            </a:r>
          </a:p>
          <a:p>
            <a:r>
              <a:rPr lang="en-US" dirty="0"/>
              <a:t>Individuals can increase their chances of living longer and healthier lives by </a:t>
            </a:r>
            <a:r>
              <a:rPr lang="en-US" dirty="0" err="1"/>
              <a:t>prioritising</a:t>
            </a:r>
            <a:r>
              <a:rPr lang="en-US" dirty="0"/>
              <a:t> physical activity, healthy eating, and restful sleep.</a:t>
            </a:r>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C8054EF4-7D90-9549-9545-B98BE5BE8DF2}" type="slidenum">
              <a:rPr lang="en-GB" smtClean="0"/>
              <a:t>58</a:t>
            </a:fld>
            <a:endParaRPr lang="en-GB"/>
          </a:p>
        </p:txBody>
      </p:sp>
    </p:spTree>
    <p:extLst>
      <p:ext uri="{BB962C8B-B14F-4D97-AF65-F5344CB8AC3E}">
        <p14:creationId xmlns:p14="http://schemas.microsoft.com/office/powerpoint/2010/main" val="26659038"/>
      </p:ext>
    </p:extLst>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Another crucial protective factor for aging successfully is </a:t>
            </a:r>
            <a:r>
              <a:rPr lang="en-GB" b="1" dirty="0"/>
              <a:t>Cognitive stimulation</a:t>
            </a:r>
            <a:r>
              <a:rPr lang="en-GB" dirty="0"/>
              <a:t>. </a:t>
            </a:r>
          </a:p>
          <a:p>
            <a:r>
              <a:rPr lang="en-GB" dirty="0"/>
              <a:t>Cognitive stimulation refers to engaging in activities that challenge and stimulate the brain, promoting cognitive functioning and reducing the risk of cognitive decline. </a:t>
            </a:r>
          </a:p>
          <a:p>
            <a:r>
              <a:rPr lang="en-US" dirty="0"/>
              <a:t>Cognitive stimulation can have a positive impact on individuals with neurodegenerative diseases, including those with Alzheimer’s and Parkinson's disease, helping to improve cognitive functioning, enhance the quality of life, and maintain independence for as long as possible.</a:t>
            </a:r>
            <a:r>
              <a:rPr lang="en-CY" dirty="0"/>
              <a:t> </a:t>
            </a:r>
            <a:endParaRPr lang="en-US" dirty="0"/>
          </a:p>
          <a:p>
            <a:r>
              <a:rPr lang="en-US" dirty="0"/>
              <a:t>Especially for dementia, research</a:t>
            </a:r>
            <a:r>
              <a:rPr lang="en-GB" dirty="0"/>
              <a:t> has shown that cognitive stimulation plays a significant role in reducing its risk and mitigating its impact.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a:lstStyle/>
          <a:p>
            <a:fld id="{C8054EF4-7D90-9549-9545-B98BE5BE8DF2}" type="slidenum">
              <a:rPr lang="en-GB" smtClean="0"/>
              <a:t>59</a:t>
            </a:fld>
            <a:endParaRPr lang="en-GB"/>
          </a:p>
        </p:txBody>
      </p:sp>
    </p:spTree>
    <p:extLst>
      <p:ext uri="{BB962C8B-B14F-4D97-AF65-F5344CB8AC3E}">
        <p14:creationId xmlns:p14="http://schemas.microsoft.com/office/powerpoint/2010/main" val="854908611"/>
      </p:ext>
    </p:extLst>
  </p:cSld>
  <p:clrMapOvr>
    <a:masterClrMapping/>
  </p:clrMapOvr>
</p:notes>
</file>

<file path=ppt/notesSlides/notesSlide5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Some positive effects of cognitive stimulation and the development of dementia are the following:</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First engaging in regular cognitive stimulation activities has been associated with a </a:t>
            </a:r>
            <a:r>
              <a:rPr lang="en-GB" b="1" dirty="0"/>
              <a:t>reduced risk of developing dementia</a:t>
            </a:r>
            <a:r>
              <a:rPr lang="en-GB" dirty="0"/>
              <a:t>. Studies have shown that individuals who consistently participate in mentally stimulating tasks, such as puzzles, reading, learning new skills, or engaging in intellectually challenging hobbies, have a lower risk of cognitive decline and dementia later in life. </a:t>
            </a:r>
          </a:p>
          <a:p>
            <a:r>
              <a:rPr lang="en-GB" sz="1200" dirty="0">
                <a:effectLst/>
                <a:latin typeface="Calibri" panose="020F0502020204030204" pitchFamily="34" charset="0"/>
                <a:ea typeface="Calibri" panose="020F0502020204030204" pitchFamily="34" charset="0"/>
                <a:cs typeface="Times New Roman" panose="02020603050405020304" pitchFamily="18" charset="0"/>
              </a:rPr>
              <a:t>Cognitive stimulation </a:t>
            </a:r>
            <a:r>
              <a:rPr lang="en-GB" sz="1200" dirty="0" err="1">
                <a:effectLst/>
                <a:latin typeface="Calibri" panose="020F0502020204030204" pitchFamily="34" charset="0"/>
                <a:ea typeface="Calibri" panose="020F0502020204030204" pitchFamily="34" charset="0"/>
                <a:cs typeface="Times New Roman" panose="02020603050405020304" pitchFamily="18" charset="0"/>
              </a:rPr>
              <a:t>zlso</a:t>
            </a:r>
            <a:r>
              <a:rPr lang="en-GB" sz="1200" dirty="0">
                <a:effectLst/>
                <a:latin typeface="Calibri" panose="020F0502020204030204" pitchFamily="34" charset="0"/>
                <a:ea typeface="Calibri" panose="020F0502020204030204" pitchFamily="34" charset="0"/>
                <a:cs typeface="Times New Roman" panose="02020603050405020304" pitchFamily="18" charset="0"/>
              </a:rPr>
              <a:t> contributes to the development of </a:t>
            </a:r>
            <a:r>
              <a:rPr lang="en-GB" sz="1200" b="1" dirty="0">
                <a:effectLst/>
                <a:latin typeface="Calibri" panose="020F0502020204030204" pitchFamily="34" charset="0"/>
                <a:ea typeface="Calibri" panose="020F0502020204030204" pitchFamily="34" charset="0"/>
                <a:cs typeface="Times New Roman" panose="02020603050405020304" pitchFamily="18" charset="0"/>
              </a:rPr>
              <a:t>cognitive reserve.</a:t>
            </a:r>
            <a:r>
              <a:rPr lang="en-GB" sz="1200" dirty="0">
                <a:effectLst/>
                <a:latin typeface="Calibri" panose="020F0502020204030204" pitchFamily="34" charset="0"/>
                <a:ea typeface="Calibri" panose="020F0502020204030204" pitchFamily="34" charset="0"/>
                <a:cs typeface="Times New Roman" panose="02020603050405020304" pitchFamily="18" charset="0"/>
              </a:rPr>
              <a:t> That is the brain's ability to adapt and compensate for brain changes or damage associated with dementia. Cognitive reserve acts as a protective buffer against the cognitive symptoms of dementia.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effectLst/>
                <a:latin typeface="Calibri" panose="020F0502020204030204" pitchFamily="34" charset="0"/>
                <a:ea typeface="Calibri" panose="020F0502020204030204" pitchFamily="34" charset="0"/>
                <a:cs typeface="Times New Roman" panose="02020603050405020304" pitchFamily="18" charset="0"/>
              </a:rPr>
              <a:t>Additionally, </a:t>
            </a:r>
            <a:r>
              <a:rPr lang="en-GB" dirty="0"/>
              <a:t>Cognitive stimulation can </a:t>
            </a:r>
            <a:r>
              <a:rPr lang="en-GB" b="1" dirty="0">
                <a:solidFill>
                  <a:schemeClr val="accent1">
                    <a:lumMod val="50000"/>
                  </a:schemeClr>
                </a:solidFill>
              </a:rPr>
              <a:t>slow down the rate of cognitive decline </a:t>
            </a:r>
            <a:r>
              <a:rPr lang="en-GB" dirty="0"/>
              <a:t>in individuals already diagnosed with dementia.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Moreover, Cognitive stimulation activities </a:t>
            </a:r>
            <a:r>
              <a:rPr lang="en-GB" b="1" dirty="0">
                <a:solidFill>
                  <a:schemeClr val="accent1">
                    <a:lumMod val="50000"/>
                  </a:schemeClr>
                </a:solidFill>
              </a:rPr>
              <a:t>enhance well-being </a:t>
            </a:r>
            <a:r>
              <a:rPr lang="en-GB" dirty="0"/>
              <a:t>since they can have positive emotional and psychological effects on individuals with dementia.</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Lastly, </a:t>
            </a:r>
            <a:r>
              <a:rPr lang="en-US" dirty="0"/>
              <a:t>cognitive stimulation can help individuals </a:t>
            </a:r>
            <a:r>
              <a:rPr lang="en-US" b="1" dirty="0">
                <a:solidFill>
                  <a:schemeClr val="accent1">
                    <a:lumMod val="50000"/>
                  </a:schemeClr>
                </a:solidFill>
              </a:rPr>
              <a:t>adapt</a:t>
            </a:r>
            <a:r>
              <a:rPr lang="en-US" dirty="0"/>
              <a:t> to structural and functional changes in the brain, by using alternative cognitive strategies and compensating for areas of cognitive impairment.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endParaRPr lang="en-GB" dirty="0"/>
          </a:p>
        </p:txBody>
      </p:sp>
      <p:sp>
        <p:nvSpPr>
          <p:cNvPr id="4" name="Slide Number Placeholder 3"/>
          <p:cNvSpPr>
            <a:spLocks noGrp="1"/>
          </p:cNvSpPr>
          <p:nvPr>
            <p:ph type="sldNum" sz="quarter" idx="5"/>
          </p:nvPr>
        </p:nvSpPr>
        <p:spPr/>
        <p:txBody>
          <a:bodyPr/>
          <a:lstStyle/>
          <a:p>
            <a:fld id="{C8054EF4-7D90-9549-9545-B98BE5BE8DF2}" type="slidenum">
              <a:rPr lang="en-GB" smtClean="0"/>
              <a:t>60</a:t>
            </a:fld>
            <a:endParaRPr lang="en-GB"/>
          </a:p>
        </p:txBody>
      </p:sp>
    </p:spTree>
    <p:extLst>
      <p:ext uri="{BB962C8B-B14F-4D97-AF65-F5344CB8AC3E}">
        <p14:creationId xmlns:p14="http://schemas.microsoft.com/office/powerpoint/2010/main" val="4039386237"/>
      </p:ext>
    </p:extLst>
  </p:cSld>
  <p:clrMapOvr>
    <a:masterClrMapping/>
  </p:clrMapOvr>
</p:notes>
</file>

<file path=ppt/notesSlides/notesSlide5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Cognitive stimulation is often incorporated into dementia care programs as a therapeutic intervention. </a:t>
            </a:r>
          </a:p>
          <a:p>
            <a:r>
              <a:rPr lang="en-GB" dirty="0"/>
              <a:t>It can be delivered through structured programs, such as cognitive rehabilitation or cognitive training, tailored to the specific needs and abilities of individuals with dementia. </a:t>
            </a:r>
          </a:p>
          <a:p>
            <a:r>
              <a:rPr lang="en-GB" dirty="0"/>
              <a:t>These programs aim to maintain cognitive functioning, improve specific cognitive skills, enhance communication, and promote overall well-being. </a:t>
            </a:r>
          </a:p>
          <a:p>
            <a:r>
              <a:rPr lang="en-GB" dirty="0"/>
              <a:t>Cognitive stimulation interventions may include memory exercises, problem-solving tasks, music therapy, or engagement in multi-sensory activities.</a:t>
            </a:r>
            <a:r>
              <a:rPr lang="en-CY" dirty="0"/>
              <a:t> </a:t>
            </a:r>
            <a:endParaRPr lang="en-GB" dirty="0"/>
          </a:p>
          <a:p>
            <a:endParaRPr lang="en-GB" dirty="0"/>
          </a:p>
        </p:txBody>
      </p:sp>
      <p:sp>
        <p:nvSpPr>
          <p:cNvPr id="4" name="Slide Number Placeholder 3"/>
          <p:cNvSpPr>
            <a:spLocks noGrp="1"/>
          </p:cNvSpPr>
          <p:nvPr>
            <p:ph type="sldNum" sz="quarter" idx="5"/>
          </p:nvPr>
        </p:nvSpPr>
        <p:spPr/>
        <p:txBody>
          <a:bodyPr/>
          <a:lstStyle/>
          <a:p>
            <a:fld id="{C8054EF4-7D90-9549-9545-B98BE5BE8DF2}" type="slidenum">
              <a:rPr lang="en-GB" smtClean="0"/>
              <a:t>61</a:t>
            </a:fld>
            <a:endParaRPr lang="en-GB"/>
          </a:p>
        </p:txBody>
      </p:sp>
    </p:spTree>
    <p:extLst>
      <p:ext uri="{BB962C8B-B14F-4D97-AF65-F5344CB8AC3E}">
        <p14:creationId xmlns:p14="http://schemas.microsoft.com/office/powerpoint/2010/main" val="2998141232"/>
      </p:ext>
    </p:extLst>
  </p:cSld>
  <p:clrMapOvr>
    <a:masterClrMapping/>
  </p:clrMapOvr>
</p:notes>
</file>

<file path=ppt/notesSlides/notesSlide5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Cognitive stimulation activities can involve caregivers, family members, or friends, creating opportunities for meaningful interactions and shared experiences. </a:t>
            </a:r>
          </a:p>
          <a:p>
            <a:r>
              <a:rPr lang="en-US" dirty="0"/>
              <a:t>Caregivers can actively participate in cognitive stimulation exercises, providing support and encouragement, and enhancing the overall engagement and well-being of individuals with NDDs. </a:t>
            </a:r>
          </a:p>
          <a:p>
            <a:r>
              <a:rPr lang="en-US" dirty="0"/>
              <a:t>Involving caregivers in cognitive stimulation activities can also strengthen the caregiver-patient bond and contribute to a positive caregiving relationship.</a:t>
            </a:r>
            <a:r>
              <a:rPr lang="en-CY" dirty="0"/>
              <a:t> </a:t>
            </a:r>
            <a:endParaRPr lang="en-GB" dirty="0"/>
          </a:p>
          <a:p>
            <a:endParaRPr lang="en-GB" dirty="0"/>
          </a:p>
        </p:txBody>
      </p:sp>
      <p:sp>
        <p:nvSpPr>
          <p:cNvPr id="4" name="Slide Number Placeholder 3"/>
          <p:cNvSpPr>
            <a:spLocks noGrp="1"/>
          </p:cNvSpPr>
          <p:nvPr>
            <p:ph type="sldNum" sz="quarter" idx="5"/>
          </p:nvPr>
        </p:nvSpPr>
        <p:spPr/>
        <p:txBody>
          <a:bodyPr/>
          <a:lstStyle/>
          <a:p>
            <a:fld id="{C8054EF4-7D90-9549-9545-B98BE5BE8DF2}" type="slidenum">
              <a:rPr lang="en-GB" smtClean="0"/>
              <a:t>62</a:t>
            </a:fld>
            <a:endParaRPr lang="en-GB"/>
          </a:p>
        </p:txBody>
      </p:sp>
    </p:spTree>
    <p:extLst>
      <p:ext uri="{BB962C8B-B14F-4D97-AF65-F5344CB8AC3E}">
        <p14:creationId xmlns:p14="http://schemas.microsoft.com/office/powerpoint/2010/main" val="2692373458"/>
      </p:ext>
    </p:extLst>
  </p:cSld>
  <p:clrMapOvr>
    <a:masterClrMapping/>
  </p:clrMapOvr>
</p:notes>
</file>

<file path=ppt/notesSlides/notesSlide6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400" dirty="0"/>
              <a:t>Sociocultural factors refer to the social and cultural influences that shape individuals' </a:t>
            </a:r>
            <a:r>
              <a:rPr lang="en-GB" sz="1400" dirty="0" err="1"/>
              <a:t>behaviors</a:t>
            </a:r>
            <a:r>
              <a:rPr lang="en-GB" sz="1400" dirty="0"/>
              <a:t>, beliefs, attitudes, and experiences within a particular society or cultural group. </a:t>
            </a:r>
          </a:p>
          <a:p>
            <a:r>
              <a:rPr lang="en-GB" sz="1400" dirty="0"/>
              <a:t>These factors encompass a wide range of elements, including social norms, values, customs, traditions, socioeconomic status, education, language, religion, and cultural practices. </a:t>
            </a:r>
          </a:p>
          <a:p>
            <a:r>
              <a:rPr lang="en-GB" sz="1400" dirty="0"/>
              <a:t>Sociocultural factors can vary across different societies and cultural contexts, and they play a significant role in shaping individuals' identities, social interactions, and overall well-being. </a:t>
            </a:r>
          </a:p>
          <a:p>
            <a:endParaRPr lang="en-GB" dirty="0"/>
          </a:p>
        </p:txBody>
      </p:sp>
      <p:sp>
        <p:nvSpPr>
          <p:cNvPr id="4" name="Slide Number Placeholder 3"/>
          <p:cNvSpPr>
            <a:spLocks noGrp="1"/>
          </p:cNvSpPr>
          <p:nvPr>
            <p:ph type="sldNum" sz="quarter" idx="5"/>
          </p:nvPr>
        </p:nvSpPr>
        <p:spPr/>
        <p:txBody>
          <a:bodyPr/>
          <a:lstStyle/>
          <a:p>
            <a:fld id="{C8054EF4-7D90-9549-9545-B98BE5BE8DF2}" type="slidenum">
              <a:rPr lang="en-GB" smtClean="0"/>
              <a:t>63</a:t>
            </a:fld>
            <a:endParaRPr lang="en-GB"/>
          </a:p>
        </p:txBody>
      </p:sp>
    </p:spTree>
    <p:extLst>
      <p:ext uri="{BB962C8B-B14F-4D97-AF65-F5344CB8AC3E}">
        <p14:creationId xmlns:p14="http://schemas.microsoft.com/office/powerpoint/2010/main" val="2846651800"/>
      </p:ext>
    </p:extLst>
  </p:cSld>
  <p:clrMapOvr>
    <a:masterClrMapping/>
  </p:clrMapOvr>
</p:notes>
</file>

<file path=ppt/notesSlides/notesSlide6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Understanding sociocultural factors is essential in studying human behaviour and development, as they provide insights into how individuals are influenced by their social and cultural environments and how these factors impact various aspects of their lives, including aging.</a:t>
            </a:r>
          </a:p>
          <a:p>
            <a:r>
              <a:rPr lang="en-GB" dirty="0"/>
              <a:t>They play a crucial role in shaping the experiences, well-being, and outcomes of older adults.  </a:t>
            </a:r>
            <a:endParaRPr lang="en-CY" dirty="0"/>
          </a:p>
          <a:p>
            <a:r>
              <a:rPr lang="en-GB" dirty="0"/>
              <a:t>They provide researchers and practitioners insights into the unique needs, challenges, and strengths of older adults. </a:t>
            </a:r>
          </a:p>
          <a:p>
            <a:endParaRPr lang="en-GB" dirty="0"/>
          </a:p>
        </p:txBody>
      </p:sp>
      <p:sp>
        <p:nvSpPr>
          <p:cNvPr id="4" name="Slide Number Placeholder 3"/>
          <p:cNvSpPr>
            <a:spLocks noGrp="1"/>
          </p:cNvSpPr>
          <p:nvPr>
            <p:ph type="sldNum" sz="quarter" idx="5"/>
          </p:nvPr>
        </p:nvSpPr>
        <p:spPr/>
        <p:txBody>
          <a:bodyPr/>
          <a:lstStyle/>
          <a:p>
            <a:fld id="{C8054EF4-7D90-9549-9545-B98BE5BE8DF2}" type="slidenum">
              <a:rPr lang="en-GB" smtClean="0"/>
              <a:t>64</a:t>
            </a:fld>
            <a:endParaRPr lang="en-GB"/>
          </a:p>
        </p:txBody>
      </p:sp>
    </p:spTree>
    <p:extLst>
      <p:ext uri="{BB962C8B-B14F-4D97-AF65-F5344CB8AC3E}">
        <p14:creationId xmlns:p14="http://schemas.microsoft.com/office/powerpoint/2010/main" val="2212124034"/>
      </p:ext>
    </p:extLst>
  </p:cSld>
  <p:clrMapOvr>
    <a:masterClrMapping/>
  </p:clrMapOvr>
</p:notes>
</file>

<file path=ppt/notesSlides/notesSlide6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Social</a:t>
            </a: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 connections refer to the relationships and interactions individuals have with others in their social networks.</a:t>
            </a:r>
          </a:p>
          <a:p>
            <a:r>
              <a:rPr lang="en-GB" sz="1200" kern="100" dirty="0">
                <a:effectLst/>
                <a:latin typeface="Calibri" panose="020F0502020204030204" pitchFamily="34" charset="0"/>
                <a:ea typeface="Calibri" panose="020F0502020204030204" pitchFamily="34" charset="0"/>
                <a:cs typeface="Times New Roman" panose="02020603050405020304" pitchFamily="18" charset="0"/>
              </a:rPr>
              <a:t>These connections encompass various dimensions, including family relationships, friendships, community ties, and broader social networks. </a:t>
            </a:r>
          </a:p>
          <a:p>
            <a:r>
              <a:rPr lang="en-GB" dirty="0"/>
              <a:t>As individuals age, social connections play a crucial role in their overall well-being and quality of life. </a:t>
            </a:r>
          </a:p>
          <a:p>
            <a:r>
              <a:rPr lang="en-GB" dirty="0"/>
              <a:t>In the context of ageing, social connections become increasingly important as older adults may face various life changes and transitions, such as retirement, loss of loved ones, and physical health challenges. </a:t>
            </a:r>
          </a:p>
          <a:p>
            <a:r>
              <a:rPr lang="en-GB" dirty="0"/>
              <a:t>Maintaining and nurturing social connections can have numerous positive effects on older adults' physical, mental, and emotional health.</a:t>
            </a:r>
          </a:p>
          <a:p>
            <a:endParaRPr lang="en-GB" sz="1200" dirty="0"/>
          </a:p>
          <a:p>
            <a:endParaRPr lang="en-GB" dirty="0"/>
          </a:p>
        </p:txBody>
      </p:sp>
      <p:sp>
        <p:nvSpPr>
          <p:cNvPr id="4" name="Slide Number Placeholder 3"/>
          <p:cNvSpPr>
            <a:spLocks noGrp="1"/>
          </p:cNvSpPr>
          <p:nvPr>
            <p:ph type="sldNum" sz="quarter" idx="5"/>
          </p:nvPr>
        </p:nvSpPr>
        <p:spPr/>
        <p:txBody>
          <a:bodyPr/>
          <a:lstStyle/>
          <a:p>
            <a:fld id="{C8054EF4-7D90-9549-9545-B98BE5BE8DF2}" type="slidenum">
              <a:rPr lang="en-GB" smtClean="0"/>
              <a:t>65</a:t>
            </a:fld>
            <a:endParaRPr lang="en-GB"/>
          </a:p>
        </p:txBody>
      </p:sp>
    </p:spTree>
    <p:extLst>
      <p:ext uri="{BB962C8B-B14F-4D97-AF65-F5344CB8AC3E}">
        <p14:creationId xmlns:p14="http://schemas.microsoft.com/office/powerpoint/2010/main" val="3360062457"/>
      </p:ext>
    </p:extLst>
  </p:cSld>
  <p:clrMapOvr>
    <a:masterClrMapping/>
  </p:clrMapOvr>
</p:notes>
</file>

<file path=ppt/notesSlides/notesSlide6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t>It is worth looking at the ways social connections are particularly important in late adulthood.</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Most importantly </a:t>
            </a: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Social connections provide </a:t>
            </a:r>
            <a:r>
              <a:rPr lang="en-GB" sz="1200" b="1" kern="100" dirty="0">
                <a:effectLst/>
                <a:latin typeface="Calibri" panose="020F0502020204030204" pitchFamily="34" charset="0"/>
                <a:ea typeface="Calibri" panose="020F0502020204030204" pitchFamily="34" charset="0"/>
                <a:cs typeface="Times New Roman" panose="02020603050405020304" pitchFamily="18" charset="0"/>
              </a:rPr>
              <a:t>emotional support</a:t>
            </a: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 </a:t>
            </a:r>
            <a:r>
              <a:rPr lang="en-GB" sz="1200" dirty="0"/>
              <a:t>empathy, and understanding during times of stress, grief, or loneliness. </a:t>
            </a:r>
            <a:endParaRPr lang="en-CY" sz="12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Social connections are also important because they have been linked to better </a:t>
            </a:r>
            <a:r>
              <a:rPr lang="en-GB" b="1" dirty="0"/>
              <a:t>physical health </a:t>
            </a:r>
            <a:r>
              <a:rPr lang="en-GB" dirty="0"/>
              <a:t>outcomes in older adults. Engaging in social activities and maintaining social networks can encourage healthier behaviours and they can buffer the negative effects of stress among others.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Social connections also provide opportunities for </a:t>
            </a:r>
            <a:r>
              <a:rPr lang="en-GB" b="1" dirty="0"/>
              <a:t>cognitive stimulation </a:t>
            </a:r>
            <a:r>
              <a:rPr lang="en-GB" dirty="0"/>
              <a:t>and engagement. </a:t>
            </a:r>
            <a:endParaRPr lang="en-GB" i="1" dirty="0"/>
          </a:p>
          <a:p>
            <a:r>
              <a:rPr lang="en-GB" dirty="0"/>
              <a:t>They also contribute to a </a:t>
            </a:r>
            <a:r>
              <a:rPr lang="en-GB" b="1" dirty="0"/>
              <a:t>sense of purpose and meaning in life</a:t>
            </a:r>
            <a:r>
              <a:rPr lang="en-GB" dirty="0"/>
              <a:t>.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a:t>
            </a:r>
            <a:r>
              <a:rPr lang="en-CY" dirty="0"/>
              <a:t>dditionally </a:t>
            </a:r>
            <a:r>
              <a:rPr lang="en-GB" dirty="0"/>
              <a:t>Social connections provide a </a:t>
            </a:r>
            <a:r>
              <a:rPr lang="en-GB" b="1" dirty="0"/>
              <a:t>sense of belonging</a:t>
            </a:r>
            <a:r>
              <a:rPr lang="en-GB" dirty="0"/>
              <a:t>, and have a </a:t>
            </a:r>
            <a:r>
              <a:rPr lang="en-GB" b="1" dirty="0"/>
              <a:t>direct impact on psychological well-being </a:t>
            </a:r>
            <a:r>
              <a:rPr lang="en-GB" dirty="0"/>
              <a:t>in late adulthood.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Moreover they help </a:t>
            </a:r>
            <a:r>
              <a:rPr lang="en-GB" b="1" dirty="0"/>
              <a:t>prevent social isolation and loneliness</a:t>
            </a:r>
            <a:r>
              <a:rPr lang="en-GB" dirty="0"/>
              <a:t>, and lastly they play a critical role in buffering the negative effects of life transitions and losses that are common in late adulthood, such as the loss of a spouse or health challenges.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endParaRPr lang="en-GB" dirty="0"/>
          </a:p>
          <a:p>
            <a:endParaRPr lang="en-GB" dirty="0"/>
          </a:p>
          <a:p>
            <a:endParaRPr lang="en-GB" sz="1200" dirty="0"/>
          </a:p>
        </p:txBody>
      </p:sp>
      <p:sp>
        <p:nvSpPr>
          <p:cNvPr id="4" name="Slide Number Placeholder 3"/>
          <p:cNvSpPr>
            <a:spLocks noGrp="1"/>
          </p:cNvSpPr>
          <p:nvPr>
            <p:ph type="sldNum" sz="quarter" idx="5"/>
          </p:nvPr>
        </p:nvSpPr>
        <p:spPr/>
        <p:txBody>
          <a:bodyPr/>
          <a:lstStyle/>
          <a:p>
            <a:fld id="{C8054EF4-7D90-9549-9545-B98BE5BE8DF2}" type="slidenum">
              <a:rPr lang="en-GB" smtClean="0"/>
              <a:t>66</a:t>
            </a:fld>
            <a:endParaRPr lang="en-GB"/>
          </a:p>
        </p:txBody>
      </p:sp>
    </p:spTree>
    <p:extLst>
      <p:ext uri="{BB962C8B-B14F-4D97-AF65-F5344CB8AC3E}">
        <p14:creationId xmlns:p14="http://schemas.microsoft.com/office/powerpoint/2010/main" val="2162564104"/>
      </p:ext>
    </p:extLst>
  </p:cSld>
  <p:clrMapOvr>
    <a:masterClrMapping/>
  </p:clrMapOvr>
</p:notes>
</file>

<file path=ppt/notesSlides/notesSlide6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In late adulthood, individuals may engage in various types of social connections, which can provide different forms of support and fulfilment.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Some common types of social connections in late adulthood that can be seen in Sri Lanka are the following. Note that the experience of social connections in late adulthood may vary among individuals based on their personal circumstances, cultural backgrounds, and geographical location within Sri Lanka. </a:t>
            </a:r>
            <a:endParaRPr lang="en-CY" dirty="0"/>
          </a:p>
          <a:p>
            <a:r>
              <a:rPr lang="en-GB" dirty="0"/>
              <a:t>Family connections and relationships with children, grandchildren, and extended family members can provide emotional support, companionship, and opportunities for intergenerational interactions. In Sri Lankan culture that a strong emphasis is placed on respect for elders, family relationships are of great significance. Older adults often rely on their children for support, both emotionally and financially. The family structure and multigenerational households provide a sense of security and interconnectedness.</a:t>
            </a:r>
            <a:r>
              <a:rPr lang="en-CY" dirty="0"/>
              <a:t>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Another type of social connection is extended family connections which offer a wider network of social support, companionship, and shared cultural traditions. Family gatherings and celebrations provide opportunities for social interactions and the strengthening of bonds.</a:t>
            </a:r>
            <a:r>
              <a:rPr lang="en-CY" dirty="0"/>
              <a:t> </a:t>
            </a:r>
          </a:p>
          <a:p>
            <a:endParaRPr lang="en-CY"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CY" dirty="0"/>
          </a:p>
          <a:p>
            <a:endParaRPr lang="en-GB" dirty="0"/>
          </a:p>
        </p:txBody>
      </p:sp>
      <p:sp>
        <p:nvSpPr>
          <p:cNvPr id="4" name="Slide Number Placeholder 3"/>
          <p:cNvSpPr>
            <a:spLocks noGrp="1"/>
          </p:cNvSpPr>
          <p:nvPr>
            <p:ph type="sldNum" sz="quarter" idx="5"/>
          </p:nvPr>
        </p:nvSpPr>
        <p:spPr/>
        <p:txBody>
          <a:bodyPr/>
          <a:lstStyle/>
          <a:p>
            <a:fld id="{C8054EF4-7D90-9549-9545-B98BE5BE8DF2}" type="slidenum">
              <a:rPr lang="en-GB" smtClean="0"/>
              <a:t>67</a:t>
            </a:fld>
            <a:endParaRPr lang="en-GB"/>
          </a:p>
        </p:txBody>
      </p:sp>
    </p:spTree>
    <p:extLst>
      <p:ext uri="{BB962C8B-B14F-4D97-AF65-F5344CB8AC3E}">
        <p14:creationId xmlns:p14="http://schemas.microsoft.com/office/powerpoint/2010/main" val="1362024622"/>
      </p:ext>
    </p:extLst>
  </p:cSld>
  <p:clrMapOvr>
    <a:masterClrMapping/>
  </p:clrMapOvr>
</p:notes>
</file>

<file path=ppt/notesSlides/notesSlide6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In late adulthood, individuals may engage in various types of social connections, which can provide different forms of support and fulfilment.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Some common types of social connections in late adulthood that can be seen in Sri Lanka are the following. Note that the experience of social connections in late adulthood may vary among individuals based on their personal circumstances, cultural backgrounds, and geographical location within Sri Lanka. </a:t>
            </a:r>
            <a:endParaRPr lang="en-CY" dirty="0"/>
          </a:p>
          <a:p>
            <a:r>
              <a:rPr lang="en-US" dirty="0"/>
              <a:t>Starting with, f</a:t>
            </a:r>
            <a:r>
              <a:rPr lang="en-GB" dirty="0" err="1"/>
              <a:t>amily</a:t>
            </a:r>
            <a:r>
              <a:rPr lang="en-GB" dirty="0"/>
              <a:t> connections and relationships with children, grandchildren, and extended family members can provide emotional support, companionship, and opportunities for intergenerational interactions. </a:t>
            </a:r>
          </a:p>
          <a:p>
            <a:r>
              <a:rPr lang="en-US" dirty="0"/>
              <a:t>Also</a:t>
            </a:r>
            <a:r>
              <a:rPr lang="en-GB" dirty="0"/>
              <a:t> </a:t>
            </a:r>
            <a:r>
              <a:rPr lang="en-GB" b="1" dirty="0"/>
              <a:t>Friendships</a:t>
            </a:r>
            <a:r>
              <a:rPr lang="en-GB" dirty="0"/>
              <a:t> play a significant role in social connections for older adults. Friends provide companionship and emotional support among others.</a:t>
            </a:r>
          </a:p>
          <a:p>
            <a:r>
              <a:rPr lang="en-GB" dirty="0"/>
              <a:t>Some individuals in late adulthood may engage in </a:t>
            </a:r>
            <a:r>
              <a:rPr lang="en-GB" b="1" dirty="0"/>
              <a:t>romantic relationships </a:t>
            </a:r>
            <a:r>
              <a:rPr lang="en-GB" dirty="0"/>
              <a:t>which can offer the opportunity to share life experiences and enjoy a fulfilling emotional connection.</a:t>
            </a:r>
            <a:r>
              <a:rPr lang="en-CY" dirty="0"/>
              <a:t> </a:t>
            </a:r>
          </a:p>
          <a:p>
            <a:r>
              <a:rPr lang="en-GB" dirty="0"/>
              <a:t>Being involved in the community is another type of social connections an older adult might have. This may involve participating in volunteer work or community events. </a:t>
            </a:r>
            <a:endParaRPr lang="en-CY" dirty="0"/>
          </a:p>
          <a:p>
            <a:r>
              <a:rPr lang="en-GB" sz="1200" dirty="0">
                <a:effectLst/>
                <a:latin typeface="Calibri" panose="020F0502020204030204" pitchFamily="34" charset="0"/>
                <a:ea typeface="Calibri" panose="020F0502020204030204" pitchFamily="34" charset="0"/>
                <a:cs typeface="Times New Roman" panose="02020603050405020304" pitchFamily="18" charset="0"/>
              </a:rPr>
              <a:t>Religious and Spiritual Communities are another type of social connections for older adults in Sri Lanka. </a:t>
            </a:r>
          </a:p>
          <a:p>
            <a:r>
              <a:rPr lang="en-GB" dirty="0"/>
              <a:t>Finally, cultural Festivals and Events can provide opportunities for social interaction and connection with cultural heritage.</a:t>
            </a:r>
            <a:endParaRPr lang="en-CY" dirty="0"/>
          </a:p>
          <a:p>
            <a:endParaRPr lang="en-CY"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CY" dirty="0"/>
          </a:p>
          <a:p>
            <a:endParaRPr lang="en-GB" dirty="0"/>
          </a:p>
        </p:txBody>
      </p:sp>
      <p:sp>
        <p:nvSpPr>
          <p:cNvPr id="4" name="Slide Number Placeholder 3"/>
          <p:cNvSpPr>
            <a:spLocks noGrp="1"/>
          </p:cNvSpPr>
          <p:nvPr>
            <p:ph type="sldNum" sz="quarter" idx="5"/>
          </p:nvPr>
        </p:nvSpPr>
        <p:spPr/>
        <p:txBody>
          <a:bodyPr/>
          <a:lstStyle/>
          <a:p>
            <a:fld id="{C8054EF4-7D90-9549-9545-B98BE5BE8DF2}" type="slidenum">
              <a:rPr lang="en-GB" smtClean="0"/>
              <a:t>68</a:t>
            </a:fld>
            <a:endParaRPr lang="en-GB"/>
          </a:p>
        </p:txBody>
      </p:sp>
    </p:spTree>
    <p:extLst>
      <p:ext uri="{BB962C8B-B14F-4D97-AF65-F5344CB8AC3E}">
        <p14:creationId xmlns:p14="http://schemas.microsoft.com/office/powerpoint/2010/main" val="1036105917"/>
      </p:ext>
    </p:extLst>
  </p:cSld>
  <p:clrMapOvr>
    <a:masterClrMapping/>
  </p:clrMapOvr>
</p:notes>
</file>

<file path=ppt/notesSlides/notesSlide6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t>Loss of social engagement is a common challenge that some individuals may experience in late adulthood. </a:t>
            </a:r>
          </a:p>
          <a:p>
            <a:r>
              <a:rPr lang="en-GB" sz="1200" kern="100" dirty="0">
                <a:effectLst/>
                <a:latin typeface="Calibri" panose="020F0502020204030204" pitchFamily="34" charset="0"/>
                <a:ea typeface="Calibri" panose="020F0502020204030204" pitchFamily="34" charset="0"/>
                <a:cs typeface="Times New Roman" panose="02020603050405020304" pitchFamily="18" charset="0"/>
              </a:rPr>
              <a:t>Loss of social engagement refers to a decrease or decline in an individual's involvement in social interactions and activities. </a:t>
            </a:r>
          </a:p>
          <a:p>
            <a:r>
              <a:rPr lang="en-GB" sz="1200" kern="100" dirty="0">
                <a:effectLst/>
                <a:latin typeface="Calibri" panose="020F0502020204030204" pitchFamily="34" charset="0"/>
                <a:ea typeface="Calibri" panose="020F0502020204030204" pitchFamily="34" charset="0"/>
                <a:cs typeface="Times New Roman" panose="02020603050405020304" pitchFamily="18" charset="0"/>
              </a:rPr>
              <a:t>It occurs when a person experiences a reduction in their participation in social relationships, such as spending less time with friends, family, or community groups. </a:t>
            </a:r>
          </a:p>
          <a:p>
            <a:r>
              <a:rPr lang="en-GB" sz="1200" kern="100" dirty="0">
                <a:effectLst/>
                <a:latin typeface="Calibri" panose="020F0502020204030204" pitchFamily="34" charset="0"/>
                <a:ea typeface="Calibri" panose="020F0502020204030204" pitchFamily="34" charset="0"/>
                <a:cs typeface="Times New Roman" panose="02020603050405020304" pitchFamily="18" charset="0"/>
              </a:rPr>
              <a:t>This loss can occur due to various factors, including retirement, physical limitations, geographic distance, the loss of significant others, or changes in social roles and responsibilities.</a:t>
            </a:r>
          </a:p>
          <a:p>
            <a:r>
              <a:rPr lang="en-GB" dirty="0"/>
              <a:t>It often leads to a decrease in the frequency and quality of social interactions, resulting in a </a:t>
            </a:r>
            <a:r>
              <a:rPr lang="en-GB" b="1" dirty="0"/>
              <a:t>reduced sense of connectedness and belonging</a:t>
            </a:r>
            <a:r>
              <a:rPr lang="en-GB" dirty="0"/>
              <a:t>. </a:t>
            </a:r>
          </a:p>
          <a:p>
            <a:r>
              <a:rPr lang="en-GB" dirty="0"/>
              <a:t>May result in feelings of </a:t>
            </a:r>
            <a:r>
              <a:rPr lang="en-GB" b="1" dirty="0"/>
              <a:t>isolation, loneliness, and a lack of emotional support.</a:t>
            </a:r>
            <a:r>
              <a:rPr lang="en-GB" dirty="0"/>
              <a:t> </a:t>
            </a:r>
          </a:p>
          <a:p>
            <a:r>
              <a:rPr lang="en-GB" dirty="0"/>
              <a:t>As a consequence, individuals may experience a decline in their overall well-being and psychological health.</a:t>
            </a:r>
          </a:p>
          <a:p>
            <a:endParaRPr lang="en-GB" dirty="0"/>
          </a:p>
        </p:txBody>
      </p:sp>
      <p:sp>
        <p:nvSpPr>
          <p:cNvPr id="4" name="Slide Number Placeholder 3"/>
          <p:cNvSpPr>
            <a:spLocks noGrp="1"/>
          </p:cNvSpPr>
          <p:nvPr>
            <p:ph type="sldNum" sz="quarter" idx="5"/>
          </p:nvPr>
        </p:nvSpPr>
        <p:spPr/>
        <p:txBody>
          <a:bodyPr/>
          <a:lstStyle/>
          <a:p>
            <a:fld id="{C8054EF4-7D90-9549-9545-B98BE5BE8DF2}" type="slidenum">
              <a:rPr lang="en-GB" smtClean="0"/>
              <a:t>69</a:t>
            </a:fld>
            <a:endParaRPr lang="en-GB"/>
          </a:p>
        </p:txBody>
      </p:sp>
    </p:spTree>
    <p:extLst>
      <p:ext uri="{BB962C8B-B14F-4D97-AF65-F5344CB8AC3E}">
        <p14:creationId xmlns:p14="http://schemas.microsoft.com/office/powerpoint/2010/main" val="70726109"/>
      </p:ext>
    </p:extLst>
  </p:cSld>
  <p:clrMapOvr>
    <a:masterClrMapping/>
  </p:clrMapOvr>
</p:notes>
</file>

<file path=ppt/notesSlides/notesSlide6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Loneliness is another </a:t>
            </a:r>
            <a:r>
              <a:rPr lang="en-GB" sz="1200" dirty="0"/>
              <a:t>common challenge that some individuals may experience in late adulthood. </a:t>
            </a:r>
          </a:p>
          <a:p>
            <a:r>
              <a:rPr lang="en-GB" dirty="0"/>
              <a:t>Loneliness refers to the subjective feeling of being socially isolated or lacking satisfying social connections. </a:t>
            </a:r>
          </a:p>
          <a:p>
            <a:r>
              <a:rPr lang="en-GB" dirty="0"/>
              <a:t>It is important to distinguish between social isolation (objective lack of social connections) and loneliness (subjective experience).</a:t>
            </a:r>
          </a:p>
          <a:p>
            <a:r>
              <a:rPr lang="en-GB" dirty="0"/>
              <a:t>Loneliness is the perception of having inadequate social relationships and a discrepancy between one's desired and actual level of social interaction.</a:t>
            </a:r>
          </a:p>
          <a:p>
            <a:r>
              <a:rPr lang="en-GB" dirty="0"/>
              <a:t>In late adulthood, individuals may face an increased risk of loneliness due to factors such as reduced social interactions, limited mobility, loss of loved ones, or changes in social roles.</a:t>
            </a:r>
          </a:p>
          <a:p>
            <a:r>
              <a:rPr lang="en-GB" i="1" dirty="0"/>
              <a:t>Continues next slide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p>
          <a:p>
            <a:endParaRPr lang="en-GB" dirty="0"/>
          </a:p>
        </p:txBody>
      </p:sp>
      <p:sp>
        <p:nvSpPr>
          <p:cNvPr id="4" name="Slide Number Placeholder 3"/>
          <p:cNvSpPr>
            <a:spLocks noGrp="1"/>
          </p:cNvSpPr>
          <p:nvPr>
            <p:ph type="sldNum" sz="quarter" idx="5"/>
          </p:nvPr>
        </p:nvSpPr>
        <p:spPr/>
        <p:txBody>
          <a:bodyPr/>
          <a:lstStyle/>
          <a:p>
            <a:fld id="{C8054EF4-7D90-9549-9545-B98BE5BE8DF2}" type="slidenum">
              <a:rPr lang="en-GB" smtClean="0"/>
              <a:t>70</a:t>
            </a:fld>
            <a:endParaRPr lang="en-GB"/>
          </a:p>
        </p:txBody>
      </p:sp>
    </p:spTree>
    <p:extLst>
      <p:ext uri="{BB962C8B-B14F-4D97-AF65-F5344CB8AC3E}">
        <p14:creationId xmlns:p14="http://schemas.microsoft.com/office/powerpoint/2010/main" val="1636584982"/>
      </p:ext>
    </p:extLst>
  </p:cSld>
  <p:clrMapOvr>
    <a:masterClrMapping/>
  </p:clrMapOvr>
</p:notes>
</file>

<file path=ppt/notesSlides/notesSlide6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loss of social engagement and the experience of loneliness can have significant impacts on the </a:t>
            </a:r>
            <a:r>
              <a:rPr lang="en-GB" b="1" dirty="0"/>
              <a:t>psychological and emotional well-being </a:t>
            </a:r>
            <a:r>
              <a:rPr lang="en-GB" dirty="0"/>
              <a:t>of older adults. </a:t>
            </a:r>
          </a:p>
          <a:p>
            <a:r>
              <a:rPr lang="en-GB" dirty="0"/>
              <a:t>Social connections provide opportunities for emotional support, companionship, a sense of belonging, and engagement in meaningful activities. </a:t>
            </a:r>
          </a:p>
          <a:p>
            <a:r>
              <a:rPr lang="en-GB" dirty="0"/>
              <a:t>When these connections are diminished or absent, individuals may experience feelings of sadness, anxiety, and a decline in their overall quality of life. </a:t>
            </a:r>
          </a:p>
          <a:p>
            <a:r>
              <a:rPr lang="en-GB" dirty="0"/>
              <a:t>Loneliness has been linked to various negative health outcomes.</a:t>
            </a:r>
          </a:p>
          <a:p>
            <a:r>
              <a:rPr lang="en-GB" dirty="0"/>
              <a:t>It is associated with increased risk of depression, anxiety, cognitive decline, cardiovascular problems, and overall mortality. </a:t>
            </a:r>
          </a:p>
          <a:p>
            <a:r>
              <a:rPr lang="en-GB" dirty="0"/>
              <a:t>In older adults, loss of social engagement and loneliness are common concerns due to various factors such as retirement, loss of loved ones, changes in health, and decreased social opportunities.</a:t>
            </a:r>
            <a:endParaRPr lang="en-CY" dirty="0"/>
          </a:p>
          <a:p>
            <a:endParaRPr lang="en-GB" dirty="0"/>
          </a:p>
        </p:txBody>
      </p:sp>
      <p:sp>
        <p:nvSpPr>
          <p:cNvPr id="4" name="Slide Number Placeholder 3"/>
          <p:cNvSpPr>
            <a:spLocks noGrp="1"/>
          </p:cNvSpPr>
          <p:nvPr>
            <p:ph type="sldNum" sz="quarter" idx="5"/>
          </p:nvPr>
        </p:nvSpPr>
        <p:spPr/>
        <p:txBody>
          <a:bodyPr/>
          <a:lstStyle/>
          <a:p>
            <a:fld id="{C8054EF4-7D90-9549-9545-B98BE5BE8DF2}" type="slidenum">
              <a:rPr lang="en-GB" smtClean="0"/>
              <a:t>71</a:t>
            </a:fld>
            <a:endParaRPr lang="en-GB"/>
          </a:p>
        </p:txBody>
      </p:sp>
    </p:spTree>
    <p:extLst>
      <p:ext uri="{BB962C8B-B14F-4D97-AF65-F5344CB8AC3E}">
        <p14:creationId xmlns:p14="http://schemas.microsoft.com/office/powerpoint/2010/main" val="592862573"/>
      </p:ext>
    </p:extLst>
  </p:cSld>
  <p:clrMapOvr>
    <a:masterClrMapping/>
  </p:clrMapOvr>
</p:notes>
</file>

<file path=ppt/notesSlides/notesSlide6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2300" kern="100" dirty="0">
                <a:effectLst/>
                <a:latin typeface="Calibri" panose="020F0502020204030204" pitchFamily="34" charset="0"/>
                <a:ea typeface="Calibri" panose="020F0502020204030204" pitchFamily="34" charset="0"/>
                <a:cs typeface="Times New Roman" panose="02020603050405020304" pitchFamily="18" charset="0"/>
              </a:rPr>
              <a:t>It is crucial to recognise and address the challenges of social disengagement and loneliness in late adulthood. </a:t>
            </a:r>
          </a:p>
          <a:p>
            <a:r>
              <a:rPr lang="en-GB" sz="2300" kern="100" dirty="0">
                <a:effectLst/>
                <a:latin typeface="Calibri" panose="020F0502020204030204" pitchFamily="34" charset="0"/>
                <a:ea typeface="Calibri" panose="020F0502020204030204" pitchFamily="34" charset="0"/>
                <a:cs typeface="Times New Roman" panose="02020603050405020304" pitchFamily="18" charset="0"/>
              </a:rPr>
              <a:t>Interventions and strategies can be implemented to mitigate these issues and enhance the psychological and emotional well-being of older adults.</a:t>
            </a:r>
          </a:p>
          <a:p>
            <a:r>
              <a:rPr lang="en-GB" dirty="0"/>
              <a:t>Examples of strategies include: Promotion of Social Participation, Enhancement of Intergenerational Connections, Provide Support Systems, Mental Health Support, Family and Community Involvement</a:t>
            </a:r>
          </a:p>
          <a:p>
            <a:endParaRPr lang="en-GB" sz="23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C8054EF4-7D90-9549-9545-B98BE5BE8DF2}" type="slidenum">
              <a:rPr lang="en-GB" smtClean="0"/>
              <a:t>72</a:t>
            </a:fld>
            <a:endParaRPr lang="en-GB"/>
          </a:p>
        </p:txBody>
      </p:sp>
    </p:spTree>
    <p:extLst>
      <p:ext uri="{BB962C8B-B14F-4D97-AF65-F5344CB8AC3E}">
        <p14:creationId xmlns:p14="http://schemas.microsoft.com/office/powerpoint/2010/main" val="4069626947"/>
      </p:ext>
    </p:extLst>
  </p:cSld>
  <p:clrMapOvr>
    <a:masterClrMapping/>
  </p:clrMapOvr>
</p:notes>
</file>

<file path=ppt/notesSlides/notesSlide7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Social support refers to the assistance, encouragement, and resources provided by individuals within one's social network. </a:t>
            </a:r>
          </a:p>
          <a:p>
            <a:r>
              <a:rPr lang="en-GB" dirty="0"/>
              <a:t>It encompasses emotional, instrumental, informational, and companionship support, as well as the sense of belonging and connection within a community.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latin typeface="Calibri" panose="020F0502020204030204" pitchFamily="34" charset="0"/>
                <a:ea typeface="Calibri" panose="020F0502020204030204" pitchFamily="34" charset="0"/>
                <a:cs typeface="Times New Roman" panose="02020603050405020304" pitchFamily="18" charset="0"/>
              </a:rPr>
              <a:t>In the context of older adults, social support refers to the assistance, resources, and emotional care provided by individuals within their social networks. </a:t>
            </a:r>
            <a:endParaRPr lang="en-GB" dirty="0"/>
          </a:p>
          <a:p>
            <a:r>
              <a:rPr lang="en-GB" dirty="0"/>
              <a:t>Social support is essential for the well-being of older adults as it promotes physical and mental health, reduces stress, and enhances overall quality of life</a:t>
            </a:r>
            <a:r>
              <a:rPr lang="en-CY" dirty="0"/>
              <a:t>.</a:t>
            </a:r>
            <a:endParaRPr lang="en-GB" dirty="0"/>
          </a:p>
          <a:p>
            <a:endParaRPr lang="en-GB" dirty="0"/>
          </a:p>
        </p:txBody>
      </p:sp>
      <p:sp>
        <p:nvSpPr>
          <p:cNvPr id="4" name="Slide Number Placeholder 3"/>
          <p:cNvSpPr>
            <a:spLocks noGrp="1"/>
          </p:cNvSpPr>
          <p:nvPr>
            <p:ph type="sldNum" sz="quarter" idx="5"/>
          </p:nvPr>
        </p:nvSpPr>
        <p:spPr/>
        <p:txBody>
          <a:bodyPr/>
          <a:lstStyle/>
          <a:p>
            <a:fld id="{C8054EF4-7D90-9549-9545-B98BE5BE8DF2}" type="slidenum">
              <a:rPr lang="en-GB" smtClean="0"/>
              <a:t>73</a:t>
            </a:fld>
            <a:endParaRPr lang="en-GB"/>
          </a:p>
        </p:txBody>
      </p:sp>
    </p:spTree>
    <p:extLst>
      <p:ext uri="{BB962C8B-B14F-4D97-AF65-F5344CB8AC3E}">
        <p14:creationId xmlns:p14="http://schemas.microsoft.com/office/powerpoint/2010/main" val="579044006"/>
      </p:ext>
    </p:extLst>
  </p:cSld>
  <p:clrMapOvr>
    <a:masterClrMapping/>
  </p:clrMapOvr>
</p:notes>
</file>

<file path=ppt/notesSlides/notesSlide7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effectLst/>
                <a:latin typeface="Calibri" panose="020F0502020204030204" pitchFamily="34" charset="0"/>
                <a:ea typeface="Calibri" panose="020F0502020204030204" pitchFamily="34" charset="0"/>
                <a:cs typeface="Times New Roman" panose="02020603050405020304" pitchFamily="18" charset="0"/>
              </a:rPr>
              <a:t>Various types of social support can be beneficial for older adults and contribute to their well-being.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effectLst/>
                <a:latin typeface="Calibri" panose="020F0502020204030204" pitchFamily="34" charset="0"/>
                <a:ea typeface="Calibri" panose="020F0502020204030204" pitchFamily="34" charset="0"/>
                <a:cs typeface="Times New Roman" panose="02020603050405020304" pitchFamily="18" charset="0"/>
              </a:rPr>
              <a:t>Firstly, </a:t>
            </a: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Emotional Support: which involves providing empathy, understanding, and reassurance to older adults.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Another type is Instrumental Support which involves practical assistance with daily tasks, such as help with transportation or managing medical appointments. Instrumental support helps older adults meet their practical needs and maintain their independence.</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Also Informational Support: which concerns providing information, guidance, and advice to older adults. </a:t>
            </a:r>
            <a:endParaRPr lang="en-CY" sz="12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effectLst/>
                <a:latin typeface="Calibri" panose="020F0502020204030204" pitchFamily="34" charset="0"/>
                <a:ea typeface="Calibri" panose="020F0502020204030204" pitchFamily="34" charset="0"/>
                <a:cs typeface="Times New Roman" panose="02020603050405020304" pitchFamily="18" charset="0"/>
              </a:rPr>
              <a:t>Moreover, </a:t>
            </a: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Appraisal Support: which involves providing feedback, guidance, and constructive criticism. </a:t>
            </a:r>
          </a:p>
          <a:p>
            <a:endParaRPr lang="en-CY" sz="12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C8054EF4-7D90-9549-9545-B98BE5BE8DF2}" type="slidenum">
              <a:rPr lang="en-GB" smtClean="0"/>
              <a:t>74</a:t>
            </a:fld>
            <a:endParaRPr lang="en-GB"/>
          </a:p>
        </p:txBody>
      </p:sp>
    </p:spTree>
    <p:extLst>
      <p:ext uri="{BB962C8B-B14F-4D97-AF65-F5344CB8AC3E}">
        <p14:creationId xmlns:p14="http://schemas.microsoft.com/office/powerpoint/2010/main" val="2180259519"/>
      </p:ext>
    </p:extLst>
  </p:cSld>
  <p:clrMapOvr>
    <a:masterClrMapping/>
  </p:clrMapOvr>
</p:notes>
</file>

<file path=ppt/notesSlides/notesSlide7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Another type is Companionship Support: that is, offering companionship, friendship, and social interaction to older adults. This includes spending time together, engaging in shared activities, and providing a sense of belonging and social connection.</a:t>
            </a:r>
          </a:p>
          <a:p>
            <a:r>
              <a:rPr lang="en-GB" sz="2300" kern="100" dirty="0">
                <a:effectLst/>
                <a:latin typeface="Calibri" panose="020F0502020204030204" pitchFamily="34" charset="0"/>
                <a:ea typeface="Calibri" panose="020F0502020204030204" pitchFamily="34" charset="0"/>
                <a:cs typeface="Times New Roman" panose="02020603050405020304" pitchFamily="18" charset="0"/>
              </a:rPr>
              <a:t>Also, Boosting older adults' self-esteem and sense of self-worth is another type of social support for older adults. That is offering compliments, recognition, and positive reinforcement. </a:t>
            </a:r>
          </a:p>
          <a:p>
            <a:r>
              <a:rPr lang="en-GB" b="0" dirty="0">
                <a:solidFill>
                  <a:schemeClr val="accent1">
                    <a:lumMod val="50000"/>
                  </a:schemeClr>
                </a:solidFill>
              </a:rPr>
              <a:t>Lastly, belonging Support</a:t>
            </a:r>
            <a:r>
              <a:rPr lang="en-GB" b="0" dirty="0"/>
              <a:t>: </a:t>
            </a:r>
            <a:r>
              <a:rPr lang="en-GB" dirty="0"/>
              <a:t>which involves promoting a sense of belonging and inclusion within social groups or communities. </a:t>
            </a:r>
          </a:p>
          <a:p>
            <a:r>
              <a:rPr lang="en-GB" sz="800" kern="100" dirty="0">
                <a:effectLst/>
                <a:latin typeface="Calibri" panose="020F0502020204030204" pitchFamily="34" charset="0"/>
                <a:ea typeface="Calibri" panose="020F0502020204030204" pitchFamily="34" charset="0"/>
                <a:cs typeface="Times New Roman" panose="02020603050405020304" pitchFamily="18" charset="0"/>
              </a:rPr>
              <a:t>Also it is important to </a:t>
            </a:r>
            <a:r>
              <a:rPr lang="en-GB" sz="1200" dirty="0"/>
              <a:t>Note that different individuals may have different needs for social support, and the types of support required may vary depending on personal circumstances and challenges. </a:t>
            </a:r>
          </a:p>
          <a:p>
            <a:r>
              <a:rPr lang="en-GB" sz="1200" dirty="0"/>
              <a:t>A combination of these social support types can contribute to the overall well-being and quality of life for older adults.</a:t>
            </a:r>
            <a:endParaRPr lang="en-CY" sz="1200" dirty="0"/>
          </a:p>
          <a:p>
            <a:endParaRPr lang="en-GB" dirty="0"/>
          </a:p>
          <a:p>
            <a:endParaRPr lang="en-CY" sz="12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C8054EF4-7D90-9549-9545-B98BE5BE8DF2}" type="slidenum">
              <a:rPr lang="en-GB" smtClean="0"/>
              <a:t>75</a:t>
            </a:fld>
            <a:endParaRPr lang="en-GB"/>
          </a:p>
        </p:txBody>
      </p:sp>
    </p:spTree>
    <p:extLst>
      <p:ext uri="{BB962C8B-B14F-4D97-AF65-F5344CB8AC3E}">
        <p14:creationId xmlns:p14="http://schemas.microsoft.com/office/powerpoint/2010/main" val="1738573410"/>
      </p:ext>
    </p:extLst>
  </p:cSld>
  <p:clrMapOvr>
    <a:masterClrMapping/>
  </p:clrMapOvr>
</p:notes>
</file>

<file path=ppt/notesSlides/notesSlide7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There are several ways that can be used to enhance social support of older adults. Importantly, any support programs that would be designed should be culture relevant. That is, something that is applicable, meaningful, and tailored to a specific cultural context or group of people. </a:t>
            </a:r>
          </a:p>
          <a:p>
            <a:r>
              <a:rPr lang="en-GB" dirty="0"/>
              <a:t>Culture Relevant involves acknowledging and considering the cultural beliefs, values, norms, traditions, and practices of a particular community or population when designing or implementing programs, interventions, or services.</a:t>
            </a:r>
          </a:p>
          <a:p>
            <a:r>
              <a:rPr lang="en-GB" dirty="0"/>
              <a:t>By embracing culture relevance, interventions and support systems can become more effective, acceptable, and meaningful to older adults. </a:t>
            </a:r>
          </a:p>
          <a:p>
            <a:endParaRPr lang="en-GB" dirty="0"/>
          </a:p>
          <a:p>
            <a:endParaRPr lang="en-GB" dirty="0"/>
          </a:p>
        </p:txBody>
      </p:sp>
      <p:sp>
        <p:nvSpPr>
          <p:cNvPr id="4" name="Slide Number Placeholder 3"/>
          <p:cNvSpPr>
            <a:spLocks noGrp="1"/>
          </p:cNvSpPr>
          <p:nvPr>
            <p:ph type="sldNum" sz="quarter" idx="5"/>
          </p:nvPr>
        </p:nvSpPr>
        <p:spPr/>
        <p:txBody>
          <a:bodyPr/>
          <a:lstStyle/>
          <a:p>
            <a:fld id="{C8054EF4-7D90-9549-9545-B98BE5BE8DF2}" type="slidenum">
              <a:rPr lang="en-GB" smtClean="0"/>
              <a:t>76</a:t>
            </a:fld>
            <a:endParaRPr lang="en-GB"/>
          </a:p>
        </p:txBody>
      </p:sp>
    </p:spTree>
    <p:extLst>
      <p:ext uri="{BB962C8B-B14F-4D97-AF65-F5344CB8AC3E}">
        <p14:creationId xmlns:p14="http://schemas.microsoft.com/office/powerpoint/2010/main" val="3000821311"/>
      </p:ext>
    </p:extLst>
  </p:cSld>
  <p:clrMapOvr>
    <a:masterClrMapping/>
  </p:clrMapOvr>
</p:notes>
</file>

<file path=ppt/notesSlides/notesSlide7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There are several ways that can be used to enhance social support of older adults in Sri Lanka. </a:t>
            </a:r>
          </a:p>
          <a:p>
            <a:r>
              <a:rPr lang="en-GB" dirty="0"/>
              <a:t>The following are some examples of culture relevant ways.</a:t>
            </a:r>
          </a:p>
          <a:p>
            <a:r>
              <a:rPr lang="en-GB" dirty="0"/>
              <a:t>One way is through </a:t>
            </a:r>
            <a:r>
              <a:rPr lang="en-GB" b="1" dirty="0">
                <a:solidFill>
                  <a:schemeClr val="accent1">
                    <a:lumMod val="50000"/>
                  </a:schemeClr>
                </a:solidFill>
              </a:rPr>
              <a:t>Community Engagement </a:t>
            </a:r>
            <a:r>
              <a:rPr lang="en-GB" dirty="0"/>
              <a:t>by organising cultural and social events that cater to older adults' interests and preferences. This can include traditional music and dance performances.</a:t>
            </a:r>
          </a:p>
          <a:p>
            <a:r>
              <a:rPr lang="en-GB" b="0" dirty="0">
                <a:solidFill>
                  <a:schemeClr val="accent1">
                    <a:lumMod val="50000"/>
                  </a:schemeClr>
                </a:solidFill>
              </a:rPr>
              <a:t>Another way is through </a:t>
            </a:r>
            <a:r>
              <a:rPr lang="en-GB" b="1" dirty="0">
                <a:solidFill>
                  <a:schemeClr val="accent1">
                    <a:lumMod val="50000"/>
                  </a:schemeClr>
                </a:solidFill>
              </a:rPr>
              <a:t>Intergenerational Programs</a:t>
            </a:r>
            <a:r>
              <a:rPr lang="en-GB" dirty="0"/>
              <a:t>: that create opportunities for intergenerational interactions, such as organising joint activities or programs between older adults and younger generations. This can be done through schools, community centres, or religious institutions.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Another way is the establishment and promotion of </a:t>
            </a:r>
            <a:r>
              <a:rPr lang="en-GB" sz="1200" b="1" kern="100" dirty="0">
                <a:effectLst/>
                <a:latin typeface="Calibri" panose="020F0502020204030204" pitchFamily="34" charset="0"/>
                <a:ea typeface="Calibri" panose="020F0502020204030204" pitchFamily="34" charset="0"/>
                <a:cs typeface="Times New Roman" panose="02020603050405020304" pitchFamily="18" charset="0"/>
              </a:rPr>
              <a:t>community </a:t>
            </a:r>
            <a:r>
              <a:rPr lang="en-GB" sz="1200" b="1" kern="100" dirty="0" err="1">
                <a:effectLst/>
                <a:latin typeface="Calibri" panose="020F0502020204030204" pitchFamily="34" charset="0"/>
                <a:ea typeface="Calibri" panose="020F0502020204030204" pitchFamily="34" charset="0"/>
                <a:cs typeface="Times New Roman" panose="02020603050405020304" pitchFamily="18" charset="0"/>
              </a:rPr>
              <a:t>centers</a:t>
            </a:r>
            <a:r>
              <a:rPr lang="en-GB" sz="1200" b="1" kern="100" dirty="0">
                <a:effectLst/>
                <a:latin typeface="Calibri" panose="020F0502020204030204" pitchFamily="34" charset="0"/>
                <a:ea typeface="Calibri" panose="020F0502020204030204" pitchFamily="34" charset="0"/>
                <a:cs typeface="Times New Roman" panose="02020603050405020304" pitchFamily="18" charset="0"/>
              </a:rPr>
              <a:t> </a:t>
            </a: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specifically catering to the needs of older adults. These </a:t>
            </a:r>
            <a:r>
              <a:rPr lang="en-GB" sz="1200" kern="100" dirty="0" err="1">
                <a:effectLst/>
                <a:latin typeface="Calibri" panose="020F0502020204030204" pitchFamily="34" charset="0"/>
                <a:ea typeface="Calibri" panose="020F0502020204030204" pitchFamily="34" charset="0"/>
                <a:cs typeface="Times New Roman" panose="02020603050405020304" pitchFamily="18" charset="0"/>
              </a:rPr>
              <a:t>centers</a:t>
            </a: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 can serve as gathering spaces, providing various services such as recreational activities.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Also </a:t>
            </a:r>
            <a:r>
              <a:rPr lang="en-GB" sz="1200" b="1" kern="100" dirty="0">
                <a:effectLst/>
                <a:latin typeface="Calibri" panose="020F0502020204030204" pitchFamily="34" charset="0"/>
                <a:ea typeface="Calibri" panose="020F0502020204030204" pitchFamily="34" charset="0"/>
                <a:cs typeface="Times New Roman" panose="02020603050405020304" pitchFamily="18" charset="0"/>
              </a:rPr>
              <a:t>Collaboration with Religious Institutions</a:t>
            </a: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 </a:t>
            </a:r>
            <a:r>
              <a:rPr lang="en-GB" sz="1200" dirty="0"/>
              <a:t>in Sri Lanka religious institutions play a significant role and they can provide social support to older adults. </a:t>
            </a:r>
            <a:endParaRPr lang="en-CY" sz="12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i="1"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CY" sz="12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C8054EF4-7D90-9549-9545-B98BE5BE8DF2}" type="slidenum">
              <a:rPr lang="en-GB" smtClean="0"/>
              <a:t>77</a:t>
            </a:fld>
            <a:endParaRPr lang="en-GB"/>
          </a:p>
        </p:txBody>
      </p:sp>
    </p:spTree>
    <p:extLst>
      <p:ext uri="{BB962C8B-B14F-4D97-AF65-F5344CB8AC3E}">
        <p14:creationId xmlns:p14="http://schemas.microsoft.com/office/powerpoint/2010/main" val="16923128"/>
      </p:ext>
    </p:extLst>
  </p:cSld>
  <p:clrMapOvr>
    <a:masterClrMapping/>
  </p:clrMapOvr>
</p:notes>
</file>

<file path=ppt/notesSlides/notesSlide7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kern="100" dirty="0">
                <a:effectLst/>
                <a:latin typeface="Calibri" panose="020F0502020204030204" pitchFamily="34" charset="0"/>
                <a:ea typeface="Calibri" panose="020F0502020204030204" pitchFamily="34" charset="0"/>
                <a:cs typeface="Times New Roman" panose="02020603050405020304" pitchFamily="18" charset="0"/>
              </a:rPr>
              <a:t>Moreover, Promote technol</a:t>
            </a:r>
            <a:r>
              <a:rPr lang="en-GB" sz="1800" b="1" kern="100" dirty="0">
                <a:effectLst/>
                <a:latin typeface="Calibri" panose="020F0502020204030204" pitchFamily="34" charset="0"/>
                <a:ea typeface="Calibri" panose="020F0502020204030204" pitchFamily="34" charset="0"/>
                <a:cs typeface="Times New Roman" panose="02020603050405020304" pitchFamily="18" charset="0"/>
              </a:rPr>
              <a:t>ogical literacy </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among older adults, providing training and support in using digital platforms, social media, and communication tools. This can help overcome geographical barriers and facilitate virtual social connections with family members or friends.</a:t>
            </a:r>
          </a:p>
          <a:p>
            <a:r>
              <a:rPr lang="en-GB" sz="1800" dirty="0"/>
              <a:t>Furthermore, creation of </a:t>
            </a:r>
            <a:r>
              <a:rPr lang="en-GB" sz="1800" b="1" dirty="0"/>
              <a:t>awareness campaigns </a:t>
            </a:r>
            <a:r>
              <a:rPr lang="en-GB" sz="1800" dirty="0"/>
              <a:t>to educate the general public, including younger generations, about the importance of social support for older adults. Promotion of a culture of respect, inclusion, and care for older adults.</a:t>
            </a:r>
            <a:r>
              <a:rPr lang="en-CY" sz="1800" dirty="0"/>
              <a:t> </a:t>
            </a:r>
          </a:p>
          <a:p>
            <a:r>
              <a:rPr lang="en-GB" sz="1800" dirty="0"/>
              <a:t>L</a:t>
            </a:r>
            <a:r>
              <a:rPr lang="en-CY" sz="1800" dirty="0"/>
              <a:t>astly, another way is through the </a:t>
            </a:r>
            <a:r>
              <a:rPr lang="en-GB" sz="1800" b="1" dirty="0"/>
              <a:t>design of supportive policies </a:t>
            </a:r>
            <a:r>
              <a:rPr lang="en-GB" sz="1800" dirty="0"/>
              <a:t>that promote the well-being and social inclusion of older adults in Sri Lanka. Such as policies that support community-based care and accessible healthcare services.</a:t>
            </a:r>
            <a:r>
              <a:rPr lang="en-CY" sz="1800" dirty="0"/>
              <a:t> </a:t>
            </a:r>
            <a:endParaRPr lang="en-GB" sz="1800" dirty="0"/>
          </a:p>
          <a:p>
            <a:endParaRPr lang="en-CY"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CY" sz="12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C8054EF4-7D90-9549-9545-B98BE5BE8DF2}" type="slidenum">
              <a:rPr lang="en-GB" smtClean="0"/>
              <a:t>78</a:t>
            </a:fld>
            <a:endParaRPr lang="en-GB"/>
          </a:p>
        </p:txBody>
      </p:sp>
    </p:spTree>
    <p:extLst>
      <p:ext uri="{BB962C8B-B14F-4D97-AF65-F5344CB8AC3E}">
        <p14:creationId xmlns:p14="http://schemas.microsoft.com/office/powerpoint/2010/main" val="3711824595"/>
      </p:ext>
    </p:extLst>
  </p:cSld>
  <p:clrMapOvr>
    <a:masterClrMapping/>
  </p:clrMapOvr>
</p:notes>
</file>

<file path=ppt/notesSlides/notesSlide7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15DA6E0-AF54-416B-A35D-0736465983E3}" type="slidenum">
              <a:rPr lang="en-GB" smtClean="0"/>
              <a:t>80</a:t>
            </a:fld>
            <a:endParaRPr lang="en-GB"/>
          </a:p>
        </p:txBody>
      </p:sp>
    </p:spTree>
    <p:extLst>
      <p:ext uri="{BB962C8B-B14F-4D97-AF65-F5344CB8AC3E}">
        <p14:creationId xmlns:p14="http://schemas.microsoft.com/office/powerpoint/2010/main" val="3679020443"/>
      </p:ext>
    </p:extLst>
  </p:cSld>
  <p:clrMapOvr>
    <a:masterClrMapping/>
  </p:clrMapOvr>
</p:notes>
</file>

<file path=ppt/notesSlides/notesSlide7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15DA6E0-AF54-416B-A35D-0736465983E3}" type="slidenum">
              <a:rPr lang="en-GB" smtClean="0"/>
              <a:t>97</a:t>
            </a:fld>
            <a:endParaRPr lang="en-GB"/>
          </a:p>
        </p:txBody>
      </p:sp>
    </p:spTree>
    <p:extLst>
      <p:ext uri="{BB962C8B-B14F-4D97-AF65-F5344CB8AC3E}">
        <p14:creationId xmlns:p14="http://schemas.microsoft.com/office/powerpoint/2010/main" val="2270384175"/>
      </p:ext>
    </p:extLst>
  </p:cSld>
  <p:clrMapOvr>
    <a:masterClrMapping/>
  </p:clrMapOvr>
</p:notes>
</file>

<file path=ppt/notesSlides/notesSlide7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15DA6E0-AF54-416B-A35D-0736465983E3}" type="slidenum">
              <a:rPr lang="en-GB" smtClean="0"/>
              <a:t>98</a:t>
            </a:fld>
            <a:endParaRPr lang="en-GB"/>
          </a:p>
        </p:txBody>
      </p:sp>
    </p:spTree>
    <p:extLst>
      <p:ext uri="{BB962C8B-B14F-4D97-AF65-F5344CB8AC3E}">
        <p14:creationId xmlns:p14="http://schemas.microsoft.com/office/powerpoint/2010/main" val="3117596373"/>
      </p:ext>
    </p:extLst>
  </p:cSld>
  <p:clrMapOvr>
    <a:masterClrMapping/>
  </p:clrMapOvr>
</p:notes>
</file>

<file path=ppt/notesSlides/notesSlide7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15DA6E0-AF54-416B-A35D-0736465983E3}" type="slidenum">
              <a:rPr lang="en-GB" smtClean="0"/>
              <a:t>107</a:t>
            </a:fld>
            <a:endParaRPr lang="en-GB"/>
          </a:p>
        </p:txBody>
      </p:sp>
    </p:spTree>
    <p:extLst>
      <p:ext uri="{BB962C8B-B14F-4D97-AF65-F5344CB8AC3E}">
        <p14:creationId xmlns:p14="http://schemas.microsoft.com/office/powerpoint/2010/main" val="3843450501"/>
      </p:ext>
    </p:extLst>
  </p:cSld>
  <p:clrMapOvr>
    <a:masterClrMapping/>
  </p:clrMapOvr>
</p:notes>
</file>

<file path=ppt/notesSlides/notesSlide8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15DA6E0-AF54-416B-A35D-0736465983E3}" type="slidenum">
              <a:rPr lang="en-GB" smtClean="0"/>
              <a:t>108</a:t>
            </a:fld>
            <a:endParaRPr lang="en-GB"/>
          </a:p>
        </p:txBody>
      </p:sp>
    </p:spTree>
    <p:extLst>
      <p:ext uri="{BB962C8B-B14F-4D97-AF65-F5344CB8AC3E}">
        <p14:creationId xmlns:p14="http://schemas.microsoft.com/office/powerpoint/2010/main" val="3801094151"/>
      </p:ext>
    </p:extLst>
  </p:cSld>
  <p:clrMapOvr>
    <a:masterClrMapping/>
  </p:clrMapOvr>
</p:notes>
</file>

<file path=ppt/notesSlides/notesSlide8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15DA6E0-AF54-416B-A35D-0736465983E3}" type="slidenum">
              <a:rPr lang="en-GB" smtClean="0"/>
              <a:t>109</a:t>
            </a:fld>
            <a:endParaRPr lang="en-GB"/>
          </a:p>
        </p:txBody>
      </p:sp>
    </p:spTree>
    <p:extLst>
      <p:ext uri="{BB962C8B-B14F-4D97-AF65-F5344CB8AC3E}">
        <p14:creationId xmlns:p14="http://schemas.microsoft.com/office/powerpoint/2010/main" val="1350023250"/>
      </p:ext>
    </p:extLst>
  </p:cSld>
  <p:clrMapOvr>
    <a:masterClrMapping/>
  </p:clrMapOvr>
</p:notes>
</file>

<file path=ppt/notesSlides/notesSlide8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15DA6E0-AF54-416B-A35D-0736465983E3}" type="slidenum">
              <a:rPr lang="en-GB" smtClean="0"/>
              <a:t>114</a:t>
            </a:fld>
            <a:endParaRPr lang="en-GB"/>
          </a:p>
        </p:txBody>
      </p:sp>
    </p:spTree>
    <p:extLst>
      <p:ext uri="{BB962C8B-B14F-4D97-AF65-F5344CB8AC3E}">
        <p14:creationId xmlns:p14="http://schemas.microsoft.com/office/powerpoint/2010/main" val="4114066919"/>
      </p:ext>
    </p:extLst>
  </p:cSld>
  <p:clrMapOvr>
    <a:masterClrMapping/>
  </p:clrMapOvr>
</p:notes>
</file>

<file path=ppt/notesSlides/notesSlide8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15DA6E0-AF54-416B-A35D-0736465983E3}" type="slidenum">
              <a:rPr lang="en-GB" smtClean="0"/>
              <a:t>115</a:t>
            </a:fld>
            <a:endParaRPr lang="en-GB"/>
          </a:p>
        </p:txBody>
      </p:sp>
    </p:spTree>
    <p:extLst>
      <p:ext uri="{BB962C8B-B14F-4D97-AF65-F5344CB8AC3E}">
        <p14:creationId xmlns:p14="http://schemas.microsoft.com/office/powerpoint/2010/main" val="1114401519"/>
      </p:ext>
    </p:extLst>
  </p:cSld>
  <p:clrMapOvr>
    <a:masterClrMapping/>
  </p:clrMapOvr>
</p:notes>
</file>

<file path=ppt/notesSlides/notesSlide8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15DA6E0-AF54-416B-A35D-0736465983E3}" type="slidenum">
              <a:rPr lang="en-GB" smtClean="0"/>
              <a:t>117</a:t>
            </a:fld>
            <a:endParaRPr lang="en-GB"/>
          </a:p>
        </p:txBody>
      </p:sp>
    </p:spTree>
    <p:extLst>
      <p:ext uri="{BB962C8B-B14F-4D97-AF65-F5344CB8AC3E}">
        <p14:creationId xmlns:p14="http://schemas.microsoft.com/office/powerpoint/2010/main" val="307174391"/>
      </p:ext>
    </p:extLst>
  </p:cSld>
  <p:clrMapOvr>
    <a:masterClrMapping/>
  </p:clrMapOvr>
</p:notes>
</file>

<file path=ppt/notesSlides/notesSlide8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15DA6E0-AF54-416B-A35D-0736465983E3}" type="slidenum">
              <a:rPr lang="en-GB" smtClean="0"/>
              <a:t>118</a:t>
            </a:fld>
            <a:endParaRPr lang="en-GB"/>
          </a:p>
        </p:txBody>
      </p:sp>
    </p:spTree>
    <p:extLst>
      <p:ext uri="{BB962C8B-B14F-4D97-AF65-F5344CB8AC3E}">
        <p14:creationId xmlns:p14="http://schemas.microsoft.com/office/powerpoint/2010/main" val="2130048096"/>
      </p:ext>
    </p:extLst>
  </p:cSld>
  <p:clrMapOvr>
    <a:masterClrMapping/>
  </p:clrMapOvr>
</p:notes>
</file>

<file path=ppt/notesSlides/notesSlide8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Θέση εικόνας διαφάνειας 1"/>
          <p:cNvSpPr>
            <a:spLocks noGrp="1" noRot="1" noChangeAspect="1"/>
          </p:cNvSpPr>
          <p:nvPr>
            <p:ph type="sldImg"/>
          </p:nvPr>
        </p:nvSpPr>
        <p:spPr/>
      </p:sp>
      <p:sp>
        <p:nvSpPr>
          <p:cNvPr id="3" name="Θέση σημειώσεων 2"/>
          <p:cNvSpPr>
            <a:spLocks noGrp="1"/>
          </p:cNvSpPr>
          <p:nvPr>
            <p:ph type="body" idx="1"/>
          </p:nvPr>
        </p:nvSpPr>
        <p:spPr/>
        <p:txBody>
          <a:bodyPr/>
          <a:lstStyle/>
          <a:p>
            <a:endParaRPr lang="el-CY" dirty="0"/>
          </a:p>
        </p:txBody>
      </p:sp>
      <p:sp>
        <p:nvSpPr>
          <p:cNvPr id="4" name="Θέση αριθμού διαφάνειας 3"/>
          <p:cNvSpPr>
            <a:spLocks noGrp="1"/>
          </p:cNvSpPr>
          <p:nvPr>
            <p:ph type="sldNum" sz="quarter" idx="5"/>
          </p:nvPr>
        </p:nvSpPr>
        <p:spPr/>
        <p:txBody>
          <a:bodyPr/>
          <a:lstStyle/>
          <a:p>
            <a:fld id="{6791E66C-68D2-42D9-B514-3392695D4425}" type="slidenum">
              <a:rPr lang="el-CY" smtClean="0"/>
              <a:t>136</a:t>
            </a:fld>
            <a:endParaRPr lang="el-CY"/>
          </a:p>
        </p:txBody>
      </p:sp>
    </p:spTree>
    <p:extLst>
      <p:ext uri="{BB962C8B-B14F-4D97-AF65-F5344CB8AC3E}">
        <p14:creationId xmlns:p14="http://schemas.microsoft.com/office/powerpoint/2010/main" val="1463190321"/>
      </p:ext>
    </p:extLst>
  </p:cSld>
  <p:clrMapOvr>
    <a:masterClrMapping/>
  </p:clrMapOvr>
</p:notes>
</file>

<file path=ppt/notesSlides/notesSlide8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C8054EF4-7D90-9549-9545-B98BE5BE8DF2}" type="slidenum">
              <a:rPr lang="en-GB" smtClean="0"/>
              <a:t>138</a:t>
            </a:fld>
            <a:endParaRPr lang="en-GB"/>
          </a:p>
        </p:txBody>
      </p:sp>
    </p:spTree>
    <p:extLst>
      <p:ext uri="{BB962C8B-B14F-4D97-AF65-F5344CB8AC3E}">
        <p14:creationId xmlns:p14="http://schemas.microsoft.com/office/powerpoint/2010/main" val="326706433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33179D-E8E9-E3EA-35D5-600D208EC14B}"/>
              </a:ext>
            </a:extLst>
          </p:cNvPr>
          <p:cNvSpPr>
            <a:spLocks noGrp="1"/>
          </p:cNvSpPr>
          <p:nvPr>
            <p:ph type="ctrTitle"/>
          </p:nvPr>
        </p:nvSpPr>
        <p:spPr>
          <a:xfrm>
            <a:off x="1524000" y="1122363"/>
            <a:ext cx="9144000" cy="2387600"/>
          </a:xfrm>
        </p:spPr>
        <p:txBody>
          <a:bodyPr anchor="b"/>
          <a:lstStyle>
            <a:lvl1pPr algn="ctr">
              <a:defRPr sz="6000">
                <a:solidFill>
                  <a:srgbClr val="7030A0"/>
                </a:solidFill>
              </a:defRPr>
            </a:lvl1pPr>
          </a:lstStyle>
          <a:p>
            <a:r>
              <a:rPr lang="en-GB"/>
              <a:t>Click to edit Master title style</a:t>
            </a:r>
            <a:endParaRPr lang="en-SE"/>
          </a:p>
        </p:txBody>
      </p:sp>
      <p:sp>
        <p:nvSpPr>
          <p:cNvPr id="3" name="Subtitle 2">
            <a:extLst>
              <a:ext uri="{FF2B5EF4-FFF2-40B4-BE49-F238E27FC236}">
                <a16:creationId xmlns:a16="http://schemas.microsoft.com/office/drawing/2014/main" id="{75B89B85-DB29-8CD7-3AAE-0C7D8A02ACA4}"/>
              </a:ext>
            </a:extLst>
          </p:cNvPr>
          <p:cNvSpPr>
            <a:spLocks noGrp="1"/>
          </p:cNvSpPr>
          <p:nvPr>
            <p:ph type="subTitle" idx="1"/>
          </p:nvPr>
        </p:nvSpPr>
        <p:spPr>
          <a:xfrm>
            <a:off x="1524000" y="3602038"/>
            <a:ext cx="9144000" cy="1655762"/>
          </a:xfrm>
        </p:spPr>
        <p:txBody>
          <a:bodyPr/>
          <a:lstStyle>
            <a:lvl1pPr marL="0" indent="0" algn="ctr">
              <a:buNone/>
              <a:defRPr sz="2400">
                <a:solidFill>
                  <a:srgbClr val="002060"/>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SE"/>
          </a:p>
        </p:txBody>
      </p:sp>
    </p:spTree>
    <p:extLst>
      <p:ext uri="{BB962C8B-B14F-4D97-AF65-F5344CB8AC3E}">
        <p14:creationId xmlns:p14="http://schemas.microsoft.com/office/powerpoint/2010/main" val="1845764945"/>
      </p:ext>
    </p:extLst>
  </p:cSld>
  <p:clrMapOvr>
    <a:masterClrMapping/>
  </p:clrMapOvr>
  <mc:AlternateContent xmlns:mc="http://schemas.openxmlformats.org/markup-compatibility/2006" xmlns:p14="http://schemas.microsoft.com/office/powerpoint/2010/main">
    <mc:Choice Requires="p14">
      <p:transition p14:dur="140" advClick="0" advTm="2000"/>
    </mc:Choice>
    <mc:Fallback xmlns="">
      <p:transition advClick="0" advTm="2000"/>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84F669-B068-836D-61D4-2A4838C78116}"/>
              </a:ext>
            </a:extLst>
          </p:cNvPr>
          <p:cNvSpPr>
            <a:spLocks noGrp="1"/>
          </p:cNvSpPr>
          <p:nvPr>
            <p:ph type="title"/>
          </p:nvPr>
        </p:nvSpPr>
        <p:spPr>
          <a:xfrm>
            <a:off x="838200" y="365125"/>
            <a:ext cx="10515600" cy="874395"/>
          </a:xfrm>
        </p:spPr>
        <p:txBody>
          <a:bodyPr>
            <a:normAutofit/>
          </a:bodyPr>
          <a:lstStyle>
            <a:lvl1pPr>
              <a:defRPr sz="4000">
                <a:solidFill>
                  <a:srgbClr val="7030A0"/>
                </a:solidFill>
              </a:defRPr>
            </a:lvl1pPr>
          </a:lstStyle>
          <a:p>
            <a:r>
              <a:rPr lang="en-GB" dirty="0"/>
              <a:t>Click to edit Master title style</a:t>
            </a:r>
            <a:endParaRPr lang="en-SE"/>
          </a:p>
        </p:txBody>
      </p:sp>
      <p:sp>
        <p:nvSpPr>
          <p:cNvPr id="3" name="Content Placeholder 2">
            <a:extLst>
              <a:ext uri="{FF2B5EF4-FFF2-40B4-BE49-F238E27FC236}">
                <a16:creationId xmlns:a16="http://schemas.microsoft.com/office/drawing/2014/main" id="{5F185C74-0254-0336-1B45-B061659A5D01}"/>
              </a:ext>
            </a:extLst>
          </p:cNvPr>
          <p:cNvSpPr>
            <a:spLocks noGrp="1"/>
          </p:cNvSpPr>
          <p:nvPr>
            <p:ph idx="1"/>
          </p:nvPr>
        </p:nvSpPr>
        <p:spPr>
          <a:xfrm>
            <a:off x="838200" y="1371600"/>
            <a:ext cx="10515600" cy="4805363"/>
          </a:xfrm>
        </p:spPr>
        <p:txBody>
          <a:bodyPr/>
          <a:lstStyle>
            <a:lvl1pPr>
              <a:defRPr sz="2700"/>
            </a:lvl1pPr>
            <a:lvl2pPr>
              <a:defRPr sz="2500"/>
            </a:lvl2pPr>
            <a:lvl3pPr>
              <a:defRPr sz="2400"/>
            </a:lvl3pPr>
            <a:lvl4pPr>
              <a:defRPr sz="2200"/>
            </a:lvl4pPr>
            <a:lvl5pPr>
              <a:defRPr sz="2200"/>
            </a:lvl5p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SE"/>
          </a:p>
        </p:txBody>
      </p:sp>
    </p:spTree>
    <p:extLst>
      <p:ext uri="{BB962C8B-B14F-4D97-AF65-F5344CB8AC3E}">
        <p14:creationId xmlns:p14="http://schemas.microsoft.com/office/powerpoint/2010/main" val="3250598647"/>
      </p:ext>
    </p:extLst>
  </p:cSld>
  <p:clrMapOvr>
    <a:masterClrMapping/>
  </p:clrMapOvr>
  <mc:AlternateContent xmlns:mc="http://schemas.openxmlformats.org/markup-compatibility/2006" xmlns:p14="http://schemas.microsoft.com/office/powerpoint/2010/main">
    <mc:Choice Requires="p14">
      <p:transition p14:dur="140" advClick="0" advTm="2000"/>
    </mc:Choice>
    <mc:Fallback xmlns="">
      <p:transition advClick="0" advTm="2000"/>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DB3096-5530-0861-0508-3A56D9D70718}"/>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SE"/>
          </a:p>
        </p:txBody>
      </p:sp>
      <p:sp>
        <p:nvSpPr>
          <p:cNvPr id="3" name="Text Placeholder 2">
            <a:extLst>
              <a:ext uri="{FF2B5EF4-FFF2-40B4-BE49-F238E27FC236}">
                <a16:creationId xmlns:a16="http://schemas.microsoft.com/office/drawing/2014/main" id="{419DF0C6-F634-D4EC-8A3D-15565EF7ACE4}"/>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Tree>
    <p:extLst>
      <p:ext uri="{BB962C8B-B14F-4D97-AF65-F5344CB8AC3E}">
        <p14:creationId xmlns:p14="http://schemas.microsoft.com/office/powerpoint/2010/main" val="384711813"/>
      </p:ext>
    </p:extLst>
  </p:cSld>
  <p:clrMapOvr>
    <a:masterClrMapping/>
  </p:clrMapOvr>
  <mc:AlternateContent xmlns:mc="http://schemas.openxmlformats.org/markup-compatibility/2006" xmlns:p14="http://schemas.microsoft.com/office/powerpoint/2010/main">
    <mc:Choice Requires="p14">
      <p:transition p14:dur="140" advClick="0" advTm="2000"/>
    </mc:Choice>
    <mc:Fallback xmlns="">
      <p:transition advClick="0" advTm="2000"/>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EE2962-CBB6-A5E1-9616-80A8151266CD}"/>
              </a:ext>
            </a:extLst>
          </p:cNvPr>
          <p:cNvSpPr>
            <a:spLocks noGrp="1"/>
          </p:cNvSpPr>
          <p:nvPr>
            <p:ph type="title"/>
          </p:nvPr>
        </p:nvSpPr>
        <p:spPr>
          <a:xfrm>
            <a:off x="838200" y="365125"/>
            <a:ext cx="10515600" cy="742315"/>
          </a:xfrm>
        </p:spPr>
        <p:txBody>
          <a:bodyPr/>
          <a:lstStyle/>
          <a:p>
            <a:r>
              <a:rPr lang="en-GB"/>
              <a:t>Click to edit Master title style</a:t>
            </a:r>
            <a:endParaRPr lang="en-SE"/>
          </a:p>
        </p:txBody>
      </p:sp>
      <p:sp>
        <p:nvSpPr>
          <p:cNvPr id="3" name="Content Placeholder 2">
            <a:extLst>
              <a:ext uri="{FF2B5EF4-FFF2-40B4-BE49-F238E27FC236}">
                <a16:creationId xmlns:a16="http://schemas.microsoft.com/office/drawing/2014/main" id="{BBA233BE-4880-12D2-FA56-FC85E6CFDFED}"/>
              </a:ext>
            </a:extLst>
          </p:cNvPr>
          <p:cNvSpPr>
            <a:spLocks noGrp="1"/>
          </p:cNvSpPr>
          <p:nvPr>
            <p:ph sz="half" idx="1"/>
          </p:nvPr>
        </p:nvSpPr>
        <p:spPr>
          <a:xfrm>
            <a:off x="838200" y="1361440"/>
            <a:ext cx="5181600" cy="4815523"/>
          </a:xfrm>
        </p:spPr>
        <p:txBody>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SE" dirty="0"/>
          </a:p>
        </p:txBody>
      </p:sp>
      <p:sp>
        <p:nvSpPr>
          <p:cNvPr id="4" name="Content Placeholder 3">
            <a:extLst>
              <a:ext uri="{FF2B5EF4-FFF2-40B4-BE49-F238E27FC236}">
                <a16:creationId xmlns:a16="http://schemas.microsoft.com/office/drawing/2014/main" id="{81BBFA12-D6DF-9E5F-5131-F67A929604E3}"/>
              </a:ext>
            </a:extLst>
          </p:cNvPr>
          <p:cNvSpPr>
            <a:spLocks noGrp="1"/>
          </p:cNvSpPr>
          <p:nvPr>
            <p:ph sz="half" idx="2"/>
          </p:nvPr>
        </p:nvSpPr>
        <p:spPr>
          <a:xfrm>
            <a:off x="6172200" y="1361440"/>
            <a:ext cx="5181600" cy="4815523"/>
          </a:xfrm>
        </p:spPr>
        <p:txBody>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SE" dirty="0"/>
          </a:p>
        </p:txBody>
      </p:sp>
    </p:spTree>
    <p:extLst>
      <p:ext uri="{BB962C8B-B14F-4D97-AF65-F5344CB8AC3E}">
        <p14:creationId xmlns:p14="http://schemas.microsoft.com/office/powerpoint/2010/main" val="1232968806"/>
      </p:ext>
    </p:extLst>
  </p:cSld>
  <p:clrMapOvr>
    <a:masterClrMapping/>
  </p:clrMapOvr>
  <mc:AlternateContent xmlns:mc="http://schemas.openxmlformats.org/markup-compatibility/2006" xmlns:p14="http://schemas.microsoft.com/office/powerpoint/2010/main">
    <mc:Choice Requires="p14">
      <p:transition p14:dur="140" advClick="0" advTm="2000"/>
    </mc:Choice>
    <mc:Fallback xmlns="">
      <p:transition advClick="0" advTm="2000"/>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67BA29-5628-36A3-2761-0E7FC6E0810C}"/>
              </a:ext>
            </a:extLst>
          </p:cNvPr>
          <p:cNvSpPr>
            <a:spLocks noGrp="1"/>
          </p:cNvSpPr>
          <p:nvPr>
            <p:ph type="title"/>
          </p:nvPr>
        </p:nvSpPr>
        <p:spPr>
          <a:xfrm>
            <a:off x="839788" y="365125"/>
            <a:ext cx="10515600" cy="1325563"/>
          </a:xfrm>
        </p:spPr>
        <p:txBody>
          <a:bodyPr/>
          <a:lstStyle/>
          <a:p>
            <a:r>
              <a:rPr lang="en-GB"/>
              <a:t>Click to edit Master title style</a:t>
            </a:r>
            <a:endParaRPr lang="en-SE"/>
          </a:p>
        </p:txBody>
      </p:sp>
      <p:sp>
        <p:nvSpPr>
          <p:cNvPr id="3" name="Text Placeholder 2">
            <a:extLst>
              <a:ext uri="{FF2B5EF4-FFF2-40B4-BE49-F238E27FC236}">
                <a16:creationId xmlns:a16="http://schemas.microsoft.com/office/drawing/2014/main" id="{CC3A6EB6-804D-D929-87AC-F81224EEE21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BD7CE9EE-D558-A4DF-6E49-AF196192C3D9}"/>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SE"/>
          </a:p>
        </p:txBody>
      </p:sp>
      <p:sp>
        <p:nvSpPr>
          <p:cNvPr id="5" name="Text Placeholder 4">
            <a:extLst>
              <a:ext uri="{FF2B5EF4-FFF2-40B4-BE49-F238E27FC236}">
                <a16:creationId xmlns:a16="http://schemas.microsoft.com/office/drawing/2014/main" id="{A22AEEF9-3009-ECFE-1246-06D673405B3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B21157B5-6FB0-0FE1-6228-F1997AF07118}"/>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SE"/>
          </a:p>
        </p:txBody>
      </p:sp>
      <p:sp>
        <p:nvSpPr>
          <p:cNvPr id="7" name="Date Placeholder 6">
            <a:extLst>
              <a:ext uri="{FF2B5EF4-FFF2-40B4-BE49-F238E27FC236}">
                <a16:creationId xmlns:a16="http://schemas.microsoft.com/office/drawing/2014/main" id="{C7B02BFE-CF35-6592-404A-0E1600F125B6}"/>
              </a:ext>
            </a:extLst>
          </p:cNvPr>
          <p:cNvSpPr>
            <a:spLocks noGrp="1"/>
          </p:cNvSpPr>
          <p:nvPr>
            <p:ph type="dt" sz="half" idx="10"/>
          </p:nvPr>
        </p:nvSpPr>
        <p:spPr>
          <a:xfrm>
            <a:off x="838200" y="6356350"/>
            <a:ext cx="2743200" cy="365125"/>
          </a:xfrm>
          <a:prstGeom prst="rect">
            <a:avLst/>
          </a:prstGeom>
        </p:spPr>
        <p:txBody>
          <a:bodyPr/>
          <a:lstStyle/>
          <a:p>
            <a:fld id="{5706EFCD-9E10-D444-B141-9B23EA676C6C}" type="datetimeFigureOut">
              <a:rPr lang="en-SE" smtClean="0"/>
              <a:t>10/26/23</a:t>
            </a:fld>
            <a:endParaRPr lang="en-SE"/>
          </a:p>
        </p:txBody>
      </p:sp>
      <p:sp>
        <p:nvSpPr>
          <p:cNvPr id="8" name="Footer Placeholder 7">
            <a:extLst>
              <a:ext uri="{FF2B5EF4-FFF2-40B4-BE49-F238E27FC236}">
                <a16:creationId xmlns:a16="http://schemas.microsoft.com/office/drawing/2014/main" id="{D8A930C2-AFB0-D70C-A7DB-0AFAFEE480A6}"/>
              </a:ext>
            </a:extLst>
          </p:cNvPr>
          <p:cNvSpPr>
            <a:spLocks noGrp="1"/>
          </p:cNvSpPr>
          <p:nvPr>
            <p:ph type="ftr" sz="quarter" idx="11"/>
          </p:nvPr>
        </p:nvSpPr>
        <p:spPr>
          <a:xfrm>
            <a:off x="4038600" y="6356350"/>
            <a:ext cx="4114800" cy="365125"/>
          </a:xfrm>
          <a:prstGeom prst="rect">
            <a:avLst/>
          </a:prstGeom>
        </p:spPr>
        <p:txBody>
          <a:bodyPr/>
          <a:lstStyle/>
          <a:p>
            <a:endParaRPr lang="en-SE"/>
          </a:p>
        </p:txBody>
      </p:sp>
      <p:sp>
        <p:nvSpPr>
          <p:cNvPr id="9" name="Slide Number Placeholder 8">
            <a:extLst>
              <a:ext uri="{FF2B5EF4-FFF2-40B4-BE49-F238E27FC236}">
                <a16:creationId xmlns:a16="http://schemas.microsoft.com/office/drawing/2014/main" id="{4DB32882-E567-3516-777B-1FB7A5BDB735}"/>
              </a:ext>
            </a:extLst>
          </p:cNvPr>
          <p:cNvSpPr>
            <a:spLocks noGrp="1"/>
          </p:cNvSpPr>
          <p:nvPr>
            <p:ph type="sldNum" sz="quarter" idx="12"/>
          </p:nvPr>
        </p:nvSpPr>
        <p:spPr>
          <a:xfrm>
            <a:off x="8610600" y="6356350"/>
            <a:ext cx="2743200" cy="365125"/>
          </a:xfrm>
          <a:prstGeom prst="rect">
            <a:avLst/>
          </a:prstGeom>
        </p:spPr>
        <p:txBody>
          <a:bodyPr/>
          <a:lstStyle/>
          <a:p>
            <a:fld id="{316871F5-4C52-B64A-ACD4-0F293C289581}" type="slidenum">
              <a:rPr lang="en-SE" smtClean="0"/>
              <a:t>‹#›</a:t>
            </a:fld>
            <a:endParaRPr lang="en-SE"/>
          </a:p>
        </p:txBody>
      </p:sp>
    </p:spTree>
    <p:extLst>
      <p:ext uri="{BB962C8B-B14F-4D97-AF65-F5344CB8AC3E}">
        <p14:creationId xmlns:p14="http://schemas.microsoft.com/office/powerpoint/2010/main" val="2960400445"/>
      </p:ext>
    </p:extLst>
  </p:cSld>
  <p:clrMapOvr>
    <a:masterClrMapping/>
  </p:clrMapOvr>
  <mc:AlternateContent xmlns:mc="http://schemas.openxmlformats.org/markup-compatibility/2006" xmlns:p14="http://schemas.microsoft.com/office/powerpoint/2010/main">
    <mc:Choice Requires="p14">
      <p:transition p14:dur="140" advClick="0" advTm="2000"/>
    </mc:Choice>
    <mc:Fallback xmlns="">
      <p:transition advClick="0" advTm="2000"/>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E88BB7-0C64-AC13-8355-4B321CB049D3}"/>
              </a:ext>
            </a:extLst>
          </p:cNvPr>
          <p:cNvSpPr>
            <a:spLocks noGrp="1"/>
          </p:cNvSpPr>
          <p:nvPr>
            <p:ph type="title"/>
          </p:nvPr>
        </p:nvSpPr>
        <p:spPr/>
        <p:txBody>
          <a:bodyPr/>
          <a:lstStyle/>
          <a:p>
            <a:r>
              <a:rPr lang="en-GB"/>
              <a:t>Click to edit Master title style</a:t>
            </a:r>
            <a:endParaRPr lang="en-SE"/>
          </a:p>
        </p:txBody>
      </p:sp>
      <p:sp>
        <p:nvSpPr>
          <p:cNvPr id="3" name="Date Placeholder 2">
            <a:extLst>
              <a:ext uri="{FF2B5EF4-FFF2-40B4-BE49-F238E27FC236}">
                <a16:creationId xmlns:a16="http://schemas.microsoft.com/office/drawing/2014/main" id="{7979993E-B2FE-38A6-9365-78334A1A51C3}"/>
              </a:ext>
            </a:extLst>
          </p:cNvPr>
          <p:cNvSpPr>
            <a:spLocks noGrp="1"/>
          </p:cNvSpPr>
          <p:nvPr>
            <p:ph type="dt" sz="half" idx="10"/>
          </p:nvPr>
        </p:nvSpPr>
        <p:spPr>
          <a:xfrm>
            <a:off x="838200" y="6356350"/>
            <a:ext cx="2743200" cy="365125"/>
          </a:xfrm>
          <a:prstGeom prst="rect">
            <a:avLst/>
          </a:prstGeom>
        </p:spPr>
        <p:txBody>
          <a:bodyPr/>
          <a:lstStyle/>
          <a:p>
            <a:fld id="{5706EFCD-9E10-D444-B141-9B23EA676C6C}" type="datetimeFigureOut">
              <a:rPr lang="en-SE" smtClean="0"/>
              <a:t>10/26/23</a:t>
            </a:fld>
            <a:endParaRPr lang="en-SE"/>
          </a:p>
        </p:txBody>
      </p:sp>
      <p:sp>
        <p:nvSpPr>
          <p:cNvPr id="4" name="Footer Placeholder 3">
            <a:extLst>
              <a:ext uri="{FF2B5EF4-FFF2-40B4-BE49-F238E27FC236}">
                <a16:creationId xmlns:a16="http://schemas.microsoft.com/office/drawing/2014/main" id="{586A1F94-D559-80C1-95D2-0856570B9393}"/>
              </a:ext>
            </a:extLst>
          </p:cNvPr>
          <p:cNvSpPr>
            <a:spLocks noGrp="1"/>
          </p:cNvSpPr>
          <p:nvPr>
            <p:ph type="ftr" sz="quarter" idx="11"/>
          </p:nvPr>
        </p:nvSpPr>
        <p:spPr>
          <a:xfrm>
            <a:off x="4038600" y="6356350"/>
            <a:ext cx="4114800" cy="365125"/>
          </a:xfrm>
          <a:prstGeom prst="rect">
            <a:avLst/>
          </a:prstGeom>
        </p:spPr>
        <p:txBody>
          <a:bodyPr/>
          <a:lstStyle/>
          <a:p>
            <a:endParaRPr lang="en-SE"/>
          </a:p>
        </p:txBody>
      </p:sp>
      <p:sp>
        <p:nvSpPr>
          <p:cNvPr id="5" name="Slide Number Placeholder 4">
            <a:extLst>
              <a:ext uri="{FF2B5EF4-FFF2-40B4-BE49-F238E27FC236}">
                <a16:creationId xmlns:a16="http://schemas.microsoft.com/office/drawing/2014/main" id="{0C92DB70-1391-1732-2CC3-BB2DEEEA0EB4}"/>
              </a:ext>
            </a:extLst>
          </p:cNvPr>
          <p:cNvSpPr>
            <a:spLocks noGrp="1"/>
          </p:cNvSpPr>
          <p:nvPr>
            <p:ph type="sldNum" sz="quarter" idx="12"/>
          </p:nvPr>
        </p:nvSpPr>
        <p:spPr>
          <a:xfrm>
            <a:off x="8610600" y="6356350"/>
            <a:ext cx="2743200" cy="365125"/>
          </a:xfrm>
          <a:prstGeom prst="rect">
            <a:avLst/>
          </a:prstGeom>
        </p:spPr>
        <p:txBody>
          <a:bodyPr/>
          <a:lstStyle/>
          <a:p>
            <a:fld id="{316871F5-4C52-B64A-ACD4-0F293C289581}" type="slidenum">
              <a:rPr lang="en-SE" smtClean="0"/>
              <a:t>‹#›</a:t>
            </a:fld>
            <a:endParaRPr lang="en-SE"/>
          </a:p>
        </p:txBody>
      </p:sp>
    </p:spTree>
    <p:extLst>
      <p:ext uri="{BB962C8B-B14F-4D97-AF65-F5344CB8AC3E}">
        <p14:creationId xmlns:p14="http://schemas.microsoft.com/office/powerpoint/2010/main" val="4126475681"/>
      </p:ext>
    </p:extLst>
  </p:cSld>
  <p:clrMapOvr>
    <a:masterClrMapping/>
  </p:clrMapOvr>
  <mc:AlternateContent xmlns:mc="http://schemas.openxmlformats.org/markup-compatibility/2006" xmlns:p14="http://schemas.microsoft.com/office/powerpoint/2010/main">
    <mc:Choice Requires="p14">
      <p:transition p14:dur="140" advClick="0" advTm="2000"/>
    </mc:Choice>
    <mc:Fallback xmlns="">
      <p:transition advClick="0" advTm="2000"/>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F18C9CB-B793-99AB-AA1C-F8D162975C18}"/>
              </a:ext>
            </a:extLst>
          </p:cNvPr>
          <p:cNvSpPr>
            <a:spLocks noGrp="1"/>
          </p:cNvSpPr>
          <p:nvPr>
            <p:ph type="dt" sz="half" idx="10"/>
          </p:nvPr>
        </p:nvSpPr>
        <p:spPr>
          <a:xfrm>
            <a:off x="838200" y="6356350"/>
            <a:ext cx="2743200" cy="365125"/>
          </a:xfrm>
          <a:prstGeom prst="rect">
            <a:avLst/>
          </a:prstGeom>
        </p:spPr>
        <p:txBody>
          <a:bodyPr/>
          <a:lstStyle/>
          <a:p>
            <a:fld id="{5706EFCD-9E10-D444-B141-9B23EA676C6C}" type="datetimeFigureOut">
              <a:rPr lang="en-SE" smtClean="0"/>
              <a:t>10/26/23</a:t>
            </a:fld>
            <a:endParaRPr lang="en-SE"/>
          </a:p>
        </p:txBody>
      </p:sp>
      <p:sp>
        <p:nvSpPr>
          <p:cNvPr id="3" name="Footer Placeholder 2">
            <a:extLst>
              <a:ext uri="{FF2B5EF4-FFF2-40B4-BE49-F238E27FC236}">
                <a16:creationId xmlns:a16="http://schemas.microsoft.com/office/drawing/2014/main" id="{4F21F578-1D3F-1983-2D46-0CA027B99EF9}"/>
              </a:ext>
            </a:extLst>
          </p:cNvPr>
          <p:cNvSpPr>
            <a:spLocks noGrp="1"/>
          </p:cNvSpPr>
          <p:nvPr>
            <p:ph type="ftr" sz="quarter" idx="11"/>
          </p:nvPr>
        </p:nvSpPr>
        <p:spPr>
          <a:xfrm>
            <a:off x="4038600" y="6356350"/>
            <a:ext cx="4114800" cy="365125"/>
          </a:xfrm>
          <a:prstGeom prst="rect">
            <a:avLst/>
          </a:prstGeom>
        </p:spPr>
        <p:txBody>
          <a:bodyPr/>
          <a:lstStyle/>
          <a:p>
            <a:endParaRPr lang="en-SE"/>
          </a:p>
        </p:txBody>
      </p:sp>
      <p:sp>
        <p:nvSpPr>
          <p:cNvPr id="4" name="Slide Number Placeholder 3">
            <a:extLst>
              <a:ext uri="{FF2B5EF4-FFF2-40B4-BE49-F238E27FC236}">
                <a16:creationId xmlns:a16="http://schemas.microsoft.com/office/drawing/2014/main" id="{00846DD7-663E-8D55-AE79-CE7021794BF4}"/>
              </a:ext>
            </a:extLst>
          </p:cNvPr>
          <p:cNvSpPr>
            <a:spLocks noGrp="1"/>
          </p:cNvSpPr>
          <p:nvPr>
            <p:ph type="sldNum" sz="quarter" idx="12"/>
          </p:nvPr>
        </p:nvSpPr>
        <p:spPr>
          <a:xfrm>
            <a:off x="8610600" y="6356350"/>
            <a:ext cx="2743200" cy="365125"/>
          </a:xfrm>
          <a:prstGeom prst="rect">
            <a:avLst/>
          </a:prstGeom>
        </p:spPr>
        <p:txBody>
          <a:bodyPr/>
          <a:lstStyle/>
          <a:p>
            <a:fld id="{316871F5-4C52-B64A-ACD4-0F293C289581}" type="slidenum">
              <a:rPr lang="en-SE" smtClean="0"/>
              <a:t>‹#›</a:t>
            </a:fld>
            <a:endParaRPr lang="en-SE"/>
          </a:p>
        </p:txBody>
      </p:sp>
    </p:spTree>
    <p:extLst>
      <p:ext uri="{BB962C8B-B14F-4D97-AF65-F5344CB8AC3E}">
        <p14:creationId xmlns:p14="http://schemas.microsoft.com/office/powerpoint/2010/main" val="701880873"/>
      </p:ext>
    </p:extLst>
  </p:cSld>
  <p:clrMapOvr>
    <a:masterClrMapping/>
  </p:clrMapOvr>
  <mc:AlternateContent xmlns:mc="http://schemas.openxmlformats.org/markup-compatibility/2006" xmlns:p14="http://schemas.microsoft.com/office/powerpoint/2010/main">
    <mc:Choice Requires="p14">
      <p:transition p14:dur="140" advClick="0" advTm="2000"/>
    </mc:Choice>
    <mc:Fallback xmlns="">
      <p:transition advClick="0" advTm="2000"/>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0F0088-7BEE-114C-47D2-7C75E421D6F3}"/>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SE"/>
          </a:p>
        </p:txBody>
      </p:sp>
      <p:sp>
        <p:nvSpPr>
          <p:cNvPr id="3" name="Content Placeholder 2">
            <a:extLst>
              <a:ext uri="{FF2B5EF4-FFF2-40B4-BE49-F238E27FC236}">
                <a16:creationId xmlns:a16="http://schemas.microsoft.com/office/drawing/2014/main" id="{E281FE15-BED3-4A69-C520-7C4D8C5B00E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SE"/>
          </a:p>
        </p:txBody>
      </p:sp>
      <p:sp>
        <p:nvSpPr>
          <p:cNvPr id="4" name="Text Placeholder 3">
            <a:extLst>
              <a:ext uri="{FF2B5EF4-FFF2-40B4-BE49-F238E27FC236}">
                <a16:creationId xmlns:a16="http://schemas.microsoft.com/office/drawing/2014/main" id="{B31A165C-8EDB-CB77-96EC-BEE223002F0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F8D5828D-86AC-8E80-0618-7E5119BB7C3B}"/>
              </a:ext>
            </a:extLst>
          </p:cNvPr>
          <p:cNvSpPr>
            <a:spLocks noGrp="1"/>
          </p:cNvSpPr>
          <p:nvPr>
            <p:ph type="dt" sz="half" idx="10"/>
          </p:nvPr>
        </p:nvSpPr>
        <p:spPr>
          <a:xfrm>
            <a:off x="838200" y="6356350"/>
            <a:ext cx="2743200" cy="365125"/>
          </a:xfrm>
          <a:prstGeom prst="rect">
            <a:avLst/>
          </a:prstGeom>
        </p:spPr>
        <p:txBody>
          <a:bodyPr/>
          <a:lstStyle/>
          <a:p>
            <a:fld id="{5706EFCD-9E10-D444-B141-9B23EA676C6C}" type="datetimeFigureOut">
              <a:rPr lang="en-SE" smtClean="0"/>
              <a:t>10/26/23</a:t>
            </a:fld>
            <a:endParaRPr lang="en-SE"/>
          </a:p>
        </p:txBody>
      </p:sp>
      <p:sp>
        <p:nvSpPr>
          <p:cNvPr id="6" name="Footer Placeholder 5">
            <a:extLst>
              <a:ext uri="{FF2B5EF4-FFF2-40B4-BE49-F238E27FC236}">
                <a16:creationId xmlns:a16="http://schemas.microsoft.com/office/drawing/2014/main" id="{F41FC49E-0B95-1ACB-11FE-932A3352D1A6}"/>
              </a:ext>
            </a:extLst>
          </p:cNvPr>
          <p:cNvSpPr>
            <a:spLocks noGrp="1"/>
          </p:cNvSpPr>
          <p:nvPr>
            <p:ph type="ftr" sz="quarter" idx="11"/>
          </p:nvPr>
        </p:nvSpPr>
        <p:spPr>
          <a:xfrm>
            <a:off x="4038600" y="6356350"/>
            <a:ext cx="4114800" cy="365125"/>
          </a:xfrm>
          <a:prstGeom prst="rect">
            <a:avLst/>
          </a:prstGeom>
        </p:spPr>
        <p:txBody>
          <a:bodyPr/>
          <a:lstStyle/>
          <a:p>
            <a:endParaRPr lang="en-SE"/>
          </a:p>
        </p:txBody>
      </p:sp>
      <p:sp>
        <p:nvSpPr>
          <p:cNvPr id="7" name="Slide Number Placeholder 6">
            <a:extLst>
              <a:ext uri="{FF2B5EF4-FFF2-40B4-BE49-F238E27FC236}">
                <a16:creationId xmlns:a16="http://schemas.microsoft.com/office/drawing/2014/main" id="{2A459BAC-511D-50A7-5A19-87FF49189BF6}"/>
              </a:ext>
            </a:extLst>
          </p:cNvPr>
          <p:cNvSpPr>
            <a:spLocks noGrp="1"/>
          </p:cNvSpPr>
          <p:nvPr>
            <p:ph type="sldNum" sz="quarter" idx="12"/>
          </p:nvPr>
        </p:nvSpPr>
        <p:spPr>
          <a:xfrm>
            <a:off x="8610600" y="6356350"/>
            <a:ext cx="2743200" cy="365125"/>
          </a:xfrm>
          <a:prstGeom prst="rect">
            <a:avLst/>
          </a:prstGeom>
        </p:spPr>
        <p:txBody>
          <a:bodyPr/>
          <a:lstStyle/>
          <a:p>
            <a:fld id="{316871F5-4C52-B64A-ACD4-0F293C289581}" type="slidenum">
              <a:rPr lang="en-SE" smtClean="0"/>
              <a:t>‹#›</a:t>
            </a:fld>
            <a:endParaRPr lang="en-SE"/>
          </a:p>
        </p:txBody>
      </p:sp>
    </p:spTree>
    <p:extLst>
      <p:ext uri="{BB962C8B-B14F-4D97-AF65-F5344CB8AC3E}">
        <p14:creationId xmlns:p14="http://schemas.microsoft.com/office/powerpoint/2010/main" val="24297432"/>
      </p:ext>
    </p:extLst>
  </p:cSld>
  <p:clrMapOvr>
    <a:masterClrMapping/>
  </p:clrMapOvr>
  <mc:AlternateContent xmlns:mc="http://schemas.openxmlformats.org/markup-compatibility/2006" xmlns:p14="http://schemas.microsoft.com/office/powerpoint/2010/main">
    <mc:Choice Requires="p14">
      <p:transition p14:dur="140" advClick="0" advTm="2000"/>
    </mc:Choice>
    <mc:Fallback xmlns="">
      <p:transition advClick="0" advTm="2000"/>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69537C-4A27-EA8C-7671-C1B8B3187519}"/>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SE"/>
          </a:p>
        </p:txBody>
      </p:sp>
      <p:sp>
        <p:nvSpPr>
          <p:cNvPr id="3" name="Picture Placeholder 2">
            <a:extLst>
              <a:ext uri="{FF2B5EF4-FFF2-40B4-BE49-F238E27FC236}">
                <a16:creationId xmlns:a16="http://schemas.microsoft.com/office/drawing/2014/main" id="{CE3BA6F3-D164-C635-D6FE-E6D0FBDCD9F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SE"/>
          </a:p>
        </p:txBody>
      </p:sp>
      <p:sp>
        <p:nvSpPr>
          <p:cNvPr id="4" name="Text Placeholder 3">
            <a:extLst>
              <a:ext uri="{FF2B5EF4-FFF2-40B4-BE49-F238E27FC236}">
                <a16:creationId xmlns:a16="http://schemas.microsoft.com/office/drawing/2014/main" id="{5FDB5F6A-9E7A-4DBD-7561-3ABB1CDF4A2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85081FD9-7B78-D626-212F-84DC21CE6E07}"/>
              </a:ext>
            </a:extLst>
          </p:cNvPr>
          <p:cNvSpPr>
            <a:spLocks noGrp="1"/>
          </p:cNvSpPr>
          <p:nvPr>
            <p:ph type="dt" sz="half" idx="10"/>
          </p:nvPr>
        </p:nvSpPr>
        <p:spPr>
          <a:xfrm>
            <a:off x="838200" y="6356350"/>
            <a:ext cx="2743200" cy="365125"/>
          </a:xfrm>
          <a:prstGeom prst="rect">
            <a:avLst/>
          </a:prstGeom>
        </p:spPr>
        <p:txBody>
          <a:bodyPr/>
          <a:lstStyle/>
          <a:p>
            <a:fld id="{5706EFCD-9E10-D444-B141-9B23EA676C6C}" type="datetimeFigureOut">
              <a:rPr lang="en-SE" smtClean="0"/>
              <a:t>10/26/23</a:t>
            </a:fld>
            <a:endParaRPr lang="en-SE"/>
          </a:p>
        </p:txBody>
      </p:sp>
      <p:sp>
        <p:nvSpPr>
          <p:cNvPr id="6" name="Footer Placeholder 5">
            <a:extLst>
              <a:ext uri="{FF2B5EF4-FFF2-40B4-BE49-F238E27FC236}">
                <a16:creationId xmlns:a16="http://schemas.microsoft.com/office/drawing/2014/main" id="{00AF957F-24B7-0B57-8FC3-B96A03172986}"/>
              </a:ext>
            </a:extLst>
          </p:cNvPr>
          <p:cNvSpPr>
            <a:spLocks noGrp="1"/>
          </p:cNvSpPr>
          <p:nvPr>
            <p:ph type="ftr" sz="quarter" idx="11"/>
          </p:nvPr>
        </p:nvSpPr>
        <p:spPr>
          <a:xfrm>
            <a:off x="4038600" y="6356350"/>
            <a:ext cx="4114800" cy="365125"/>
          </a:xfrm>
          <a:prstGeom prst="rect">
            <a:avLst/>
          </a:prstGeom>
        </p:spPr>
        <p:txBody>
          <a:bodyPr/>
          <a:lstStyle/>
          <a:p>
            <a:endParaRPr lang="en-SE"/>
          </a:p>
        </p:txBody>
      </p:sp>
      <p:sp>
        <p:nvSpPr>
          <p:cNvPr id="7" name="Slide Number Placeholder 6">
            <a:extLst>
              <a:ext uri="{FF2B5EF4-FFF2-40B4-BE49-F238E27FC236}">
                <a16:creationId xmlns:a16="http://schemas.microsoft.com/office/drawing/2014/main" id="{7034E2AA-53BF-1C4E-F268-4F6427E3BDDB}"/>
              </a:ext>
            </a:extLst>
          </p:cNvPr>
          <p:cNvSpPr>
            <a:spLocks noGrp="1"/>
          </p:cNvSpPr>
          <p:nvPr>
            <p:ph type="sldNum" sz="quarter" idx="12"/>
          </p:nvPr>
        </p:nvSpPr>
        <p:spPr>
          <a:xfrm>
            <a:off x="8610600" y="6356350"/>
            <a:ext cx="2743200" cy="365125"/>
          </a:xfrm>
          <a:prstGeom prst="rect">
            <a:avLst/>
          </a:prstGeom>
        </p:spPr>
        <p:txBody>
          <a:bodyPr/>
          <a:lstStyle/>
          <a:p>
            <a:fld id="{316871F5-4C52-B64A-ACD4-0F293C289581}" type="slidenum">
              <a:rPr lang="en-SE" smtClean="0"/>
              <a:t>‹#›</a:t>
            </a:fld>
            <a:endParaRPr lang="en-SE"/>
          </a:p>
        </p:txBody>
      </p:sp>
    </p:spTree>
    <p:extLst>
      <p:ext uri="{BB962C8B-B14F-4D97-AF65-F5344CB8AC3E}">
        <p14:creationId xmlns:p14="http://schemas.microsoft.com/office/powerpoint/2010/main" val="1254545304"/>
      </p:ext>
    </p:extLst>
  </p:cSld>
  <p:clrMapOvr>
    <a:masterClrMapping/>
  </p:clrMapOvr>
  <mc:AlternateContent xmlns:mc="http://schemas.openxmlformats.org/markup-compatibility/2006" xmlns:p14="http://schemas.microsoft.com/office/powerpoint/2010/main">
    <mc:Choice Requires="p14">
      <p:transition p14:dur="140" advClick="0" advTm="2000"/>
    </mc:Choice>
    <mc:Fallback xmlns="">
      <p:transition advClick="0" advTm="2000"/>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7307A5-4DC7-1BEC-3FDB-979134770DC9}"/>
              </a:ext>
            </a:extLst>
          </p:cNvPr>
          <p:cNvSpPr>
            <a:spLocks noGrp="1"/>
          </p:cNvSpPr>
          <p:nvPr>
            <p:ph type="title"/>
          </p:nvPr>
        </p:nvSpPr>
        <p:spPr/>
        <p:txBody>
          <a:bodyPr/>
          <a:lstStyle/>
          <a:p>
            <a:r>
              <a:rPr lang="en-GB"/>
              <a:t>Click to edit Master title style</a:t>
            </a:r>
            <a:endParaRPr lang="en-SE"/>
          </a:p>
        </p:txBody>
      </p:sp>
      <p:sp>
        <p:nvSpPr>
          <p:cNvPr id="3" name="Vertical Text Placeholder 2">
            <a:extLst>
              <a:ext uri="{FF2B5EF4-FFF2-40B4-BE49-F238E27FC236}">
                <a16:creationId xmlns:a16="http://schemas.microsoft.com/office/drawing/2014/main" id="{8D4E0F90-C813-648E-2596-CCCDB1834445}"/>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SE"/>
          </a:p>
        </p:txBody>
      </p:sp>
      <p:sp>
        <p:nvSpPr>
          <p:cNvPr id="4" name="Date Placeholder 3">
            <a:extLst>
              <a:ext uri="{FF2B5EF4-FFF2-40B4-BE49-F238E27FC236}">
                <a16:creationId xmlns:a16="http://schemas.microsoft.com/office/drawing/2014/main" id="{927869CE-9132-EE61-FA52-BA7AD4776A40}"/>
              </a:ext>
            </a:extLst>
          </p:cNvPr>
          <p:cNvSpPr>
            <a:spLocks noGrp="1"/>
          </p:cNvSpPr>
          <p:nvPr>
            <p:ph type="dt" sz="half" idx="10"/>
          </p:nvPr>
        </p:nvSpPr>
        <p:spPr>
          <a:xfrm>
            <a:off x="838200" y="6356350"/>
            <a:ext cx="2743200" cy="365125"/>
          </a:xfrm>
          <a:prstGeom prst="rect">
            <a:avLst/>
          </a:prstGeom>
        </p:spPr>
        <p:txBody>
          <a:bodyPr/>
          <a:lstStyle/>
          <a:p>
            <a:fld id="{5706EFCD-9E10-D444-B141-9B23EA676C6C}" type="datetimeFigureOut">
              <a:rPr lang="en-SE" smtClean="0"/>
              <a:t>10/26/23</a:t>
            </a:fld>
            <a:endParaRPr lang="en-SE"/>
          </a:p>
        </p:txBody>
      </p:sp>
      <p:sp>
        <p:nvSpPr>
          <p:cNvPr id="5" name="Footer Placeholder 4">
            <a:extLst>
              <a:ext uri="{FF2B5EF4-FFF2-40B4-BE49-F238E27FC236}">
                <a16:creationId xmlns:a16="http://schemas.microsoft.com/office/drawing/2014/main" id="{426063DB-CC34-9C76-201D-9521D56A93F8}"/>
              </a:ext>
            </a:extLst>
          </p:cNvPr>
          <p:cNvSpPr>
            <a:spLocks noGrp="1"/>
          </p:cNvSpPr>
          <p:nvPr>
            <p:ph type="ftr" sz="quarter" idx="11"/>
          </p:nvPr>
        </p:nvSpPr>
        <p:spPr>
          <a:xfrm>
            <a:off x="4038600" y="6356350"/>
            <a:ext cx="4114800" cy="365125"/>
          </a:xfrm>
          <a:prstGeom prst="rect">
            <a:avLst/>
          </a:prstGeom>
        </p:spPr>
        <p:txBody>
          <a:bodyPr/>
          <a:lstStyle/>
          <a:p>
            <a:endParaRPr lang="en-SE"/>
          </a:p>
        </p:txBody>
      </p:sp>
      <p:sp>
        <p:nvSpPr>
          <p:cNvPr id="6" name="Slide Number Placeholder 5">
            <a:extLst>
              <a:ext uri="{FF2B5EF4-FFF2-40B4-BE49-F238E27FC236}">
                <a16:creationId xmlns:a16="http://schemas.microsoft.com/office/drawing/2014/main" id="{408370E2-DD8D-4EB9-D006-29F9ABCEB149}"/>
              </a:ext>
            </a:extLst>
          </p:cNvPr>
          <p:cNvSpPr>
            <a:spLocks noGrp="1"/>
          </p:cNvSpPr>
          <p:nvPr>
            <p:ph type="sldNum" sz="quarter" idx="12"/>
          </p:nvPr>
        </p:nvSpPr>
        <p:spPr>
          <a:xfrm>
            <a:off x="8610600" y="6356350"/>
            <a:ext cx="2743200" cy="365125"/>
          </a:xfrm>
          <a:prstGeom prst="rect">
            <a:avLst/>
          </a:prstGeom>
        </p:spPr>
        <p:txBody>
          <a:bodyPr/>
          <a:lstStyle/>
          <a:p>
            <a:fld id="{316871F5-4C52-B64A-ACD4-0F293C289581}" type="slidenum">
              <a:rPr lang="en-SE" smtClean="0"/>
              <a:t>‹#›</a:t>
            </a:fld>
            <a:endParaRPr lang="en-SE"/>
          </a:p>
        </p:txBody>
      </p:sp>
    </p:spTree>
    <p:extLst>
      <p:ext uri="{BB962C8B-B14F-4D97-AF65-F5344CB8AC3E}">
        <p14:creationId xmlns:p14="http://schemas.microsoft.com/office/powerpoint/2010/main" val="3382965977"/>
      </p:ext>
    </p:extLst>
  </p:cSld>
  <p:clrMapOvr>
    <a:masterClrMapping/>
  </p:clrMapOvr>
  <mc:AlternateContent xmlns:mc="http://schemas.openxmlformats.org/markup-compatibility/2006" xmlns:p14="http://schemas.microsoft.com/office/powerpoint/2010/main">
    <mc:Choice Requires="p14">
      <p:transition p14:dur="140" advClick="0" advTm="2000"/>
    </mc:Choice>
    <mc:Fallback xmlns="">
      <p:transition advClick="0" advTm="2000"/>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9787589-EAF7-7FD7-F2EC-6EBA2A3283E4}"/>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SE"/>
          </a:p>
        </p:txBody>
      </p:sp>
      <p:sp>
        <p:nvSpPr>
          <p:cNvPr id="3" name="Vertical Text Placeholder 2">
            <a:extLst>
              <a:ext uri="{FF2B5EF4-FFF2-40B4-BE49-F238E27FC236}">
                <a16:creationId xmlns:a16="http://schemas.microsoft.com/office/drawing/2014/main" id="{98F28D9D-9C67-F350-392F-B149C9094345}"/>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SE"/>
          </a:p>
        </p:txBody>
      </p:sp>
      <p:sp>
        <p:nvSpPr>
          <p:cNvPr id="4" name="Date Placeholder 3">
            <a:extLst>
              <a:ext uri="{FF2B5EF4-FFF2-40B4-BE49-F238E27FC236}">
                <a16:creationId xmlns:a16="http://schemas.microsoft.com/office/drawing/2014/main" id="{8D2DD0BF-8FCE-1370-F91F-8098E20D0D50}"/>
              </a:ext>
            </a:extLst>
          </p:cNvPr>
          <p:cNvSpPr>
            <a:spLocks noGrp="1"/>
          </p:cNvSpPr>
          <p:nvPr>
            <p:ph type="dt" sz="half" idx="10"/>
          </p:nvPr>
        </p:nvSpPr>
        <p:spPr>
          <a:xfrm>
            <a:off x="838200" y="6356350"/>
            <a:ext cx="2743200" cy="365125"/>
          </a:xfrm>
          <a:prstGeom prst="rect">
            <a:avLst/>
          </a:prstGeom>
        </p:spPr>
        <p:txBody>
          <a:bodyPr/>
          <a:lstStyle/>
          <a:p>
            <a:fld id="{5706EFCD-9E10-D444-B141-9B23EA676C6C}" type="datetimeFigureOut">
              <a:rPr lang="en-SE" smtClean="0"/>
              <a:t>10/26/23</a:t>
            </a:fld>
            <a:endParaRPr lang="en-SE"/>
          </a:p>
        </p:txBody>
      </p:sp>
      <p:sp>
        <p:nvSpPr>
          <p:cNvPr id="5" name="Footer Placeholder 4">
            <a:extLst>
              <a:ext uri="{FF2B5EF4-FFF2-40B4-BE49-F238E27FC236}">
                <a16:creationId xmlns:a16="http://schemas.microsoft.com/office/drawing/2014/main" id="{84033D41-00BB-F0AC-11EF-165F08B4ADBE}"/>
              </a:ext>
            </a:extLst>
          </p:cNvPr>
          <p:cNvSpPr>
            <a:spLocks noGrp="1"/>
          </p:cNvSpPr>
          <p:nvPr>
            <p:ph type="ftr" sz="quarter" idx="11"/>
          </p:nvPr>
        </p:nvSpPr>
        <p:spPr>
          <a:xfrm>
            <a:off x="4038600" y="6356350"/>
            <a:ext cx="4114800" cy="365125"/>
          </a:xfrm>
          <a:prstGeom prst="rect">
            <a:avLst/>
          </a:prstGeom>
        </p:spPr>
        <p:txBody>
          <a:bodyPr/>
          <a:lstStyle/>
          <a:p>
            <a:endParaRPr lang="en-SE"/>
          </a:p>
        </p:txBody>
      </p:sp>
      <p:sp>
        <p:nvSpPr>
          <p:cNvPr id="6" name="Slide Number Placeholder 5">
            <a:extLst>
              <a:ext uri="{FF2B5EF4-FFF2-40B4-BE49-F238E27FC236}">
                <a16:creationId xmlns:a16="http://schemas.microsoft.com/office/drawing/2014/main" id="{6344EC5C-F93C-2349-D975-91319D085E64}"/>
              </a:ext>
            </a:extLst>
          </p:cNvPr>
          <p:cNvSpPr>
            <a:spLocks noGrp="1"/>
          </p:cNvSpPr>
          <p:nvPr>
            <p:ph type="sldNum" sz="quarter" idx="12"/>
          </p:nvPr>
        </p:nvSpPr>
        <p:spPr>
          <a:xfrm>
            <a:off x="8610600" y="6356350"/>
            <a:ext cx="2743200" cy="365125"/>
          </a:xfrm>
          <a:prstGeom prst="rect">
            <a:avLst/>
          </a:prstGeom>
        </p:spPr>
        <p:txBody>
          <a:bodyPr/>
          <a:lstStyle/>
          <a:p>
            <a:fld id="{316871F5-4C52-B64A-ACD4-0F293C289581}" type="slidenum">
              <a:rPr lang="en-SE" smtClean="0"/>
              <a:t>‹#›</a:t>
            </a:fld>
            <a:endParaRPr lang="en-SE"/>
          </a:p>
        </p:txBody>
      </p:sp>
    </p:spTree>
    <p:extLst>
      <p:ext uri="{BB962C8B-B14F-4D97-AF65-F5344CB8AC3E}">
        <p14:creationId xmlns:p14="http://schemas.microsoft.com/office/powerpoint/2010/main" val="2920510800"/>
      </p:ext>
    </p:extLst>
  </p:cSld>
  <p:clrMapOvr>
    <a:masterClrMapping/>
  </p:clrMapOvr>
  <mc:AlternateContent xmlns:mc="http://schemas.openxmlformats.org/markup-compatibility/2006" xmlns:p14="http://schemas.microsoft.com/office/powerpoint/2010/main">
    <mc:Choice Requires="p14">
      <p:transition p14:dur="140" advClick="0" advTm="2000"/>
    </mc:Choice>
    <mc:Fallback xmlns="">
      <p:transition advClick="0" advTm="2000"/>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2.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A684F64-240D-C9B3-4318-EA03C8CB63E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SE"/>
          </a:p>
        </p:txBody>
      </p:sp>
      <p:sp>
        <p:nvSpPr>
          <p:cNvPr id="3" name="Text Placeholder 2">
            <a:extLst>
              <a:ext uri="{FF2B5EF4-FFF2-40B4-BE49-F238E27FC236}">
                <a16:creationId xmlns:a16="http://schemas.microsoft.com/office/drawing/2014/main" id="{C1998B89-FF20-91B4-3503-8B6F258DF77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SE"/>
          </a:p>
        </p:txBody>
      </p:sp>
      <p:grpSp>
        <p:nvGrpSpPr>
          <p:cNvPr id="7" name="Group 6">
            <a:extLst>
              <a:ext uri="{FF2B5EF4-FFF2-40B4-BE49-F238E27FC236}">
                <a16:creationId xmlns:a16="http://schemas.microsoft.com/office/drawing/2014/main" id="{43CAFB99-334F-065D-1C77-534D9178CA71}"/>
              </a:ext>
            </a:extLst>
          </p:cNvPr>
          <p:cNvGrpSpPr/>
          <p:nvPr userDrawn="1"/>
        </p:nvGrpSpPr>
        <p:grpSpPr>
          <a:xfrm>
            <a:off x="179523" y="6121210"/>
            <a:ext cx="6520219" cy="633095"/>
            <a:chOff x="519728" y="10058718"/>
            <a:chExt cx="6520219" cy="633095"/>
          </a:xfrm>
        </p:grpSpPr>
        <p:pic>
          <p:nvPicPr>
            <p:cNvPr id="8" name="Picture 7">
              <a:extLst>
                <a:ext uri="{FF2B5EF4-FFF2-40B4-BE49-F238E27FC236}">
                  <a16:creationId xmlns:a16="http://schemas.microsoft.com/office/drawing/2014/main" id="{37173820-6D4F-B0C4-A30B-F7D0678B2B6A}"/>
                </a:ext>
              </a:extLst>
            </p:cNvPr>
            <p:cNvPicPr/>
            <p:nvPr userDrawn="1"/>
          </p:nvPicPr>
          <p:blipFill>
            <a:blip r:embed="rId13">
              <a:extLst>
                <a:ext uri="{28A0092B-C50C-407E-A947-70E740481C1C}">
                  <a14:useLocalDpi xmlns:a14="http://schemas.microsoft.com/office/drawing/2010/main" val="0"/>
                </a:ext>
              </a:extLst>
            </a:blip>
            <a:stretch>
              <a:fillRect/>
            </a:stretch>
          </p:blipFill>
          <p:spPr>
            <a:xfrm>
              <a:off x="519728" y="10058718"/>
              <a:ext cx="2218055" cy="633095"/>
            </a:xfrm>
            <a:prstGeom prst="rect">
              <a:avLst/>
            </a:prstGeom>
          </p:spPr>
        </p:pic>
        <p:sp>
          <p:nvSpPr>
            <p:cNvPr id="9" name="TextBox 8">
              <a:extLst>
                <a:ext uri="{FF2B5EF4-FFF2-40B4-BE49-F238E27FC236}">
                  <a16:creationId xmlns:a16="http://schemas.microsoft.com/office/drawing/2014/main" id="{1D579E16-F6AE-08E5-6699-4737ED30B6B0}"/>
                </a:ext>
              </a:extLst>
            </p:cNvPr>
            <p:cNvSpPr txBox="1"/>
            <p:nvPr userDrawn="1"/>
          </p:nvSpPr>
          <p:spPr>
            <a:xfrm>
              <a:off x="2796720" y="10142137"/>
              <a:ext cx="4243227" cy="461665"/>
            </a:xfrm>
            <a:prstGeom prst="rect">
              <a:avLst/>
            </a:prstGeom>
            <a:noFill/>
          </p:spPr>
          <p:txBody>
            <a:bodyPr wrap="square" rtlCol="0">
              <a:spAutoFit/>
            </a:bodyPr>
            <a:lstStyle/>
            <a:p>
              <a:r>
                <a:rPr lang="en-GB" sz="800"/>
                <a:t>Reference number: 618596-EPP-1-2020-1-SE-EPPKA2-CBHE-JP</a:t>
              </a:r>
              <a:br>
                <a:rPr lang="en-GB" sz="800"/>
              </a:br>
              <a:r>
                <a:rPr lang="en-GB" sz="800"/>
                <a:t>This publication [communication] reflects the views only of the authors, and the Commission cannot be held responsible for any use, which may be made of the information contained therein.</a:t>
              </a:r>
            </a:p>
          </p:txBody>
        </p:sp>
      </p:grpSp>
      <p:pic>
        <p:nvPicPr>
          <p:cNvPr id="10" name="Picture 9">
            <a:extLst>
              <a:ext uri="{FF2B5EF4-FFF2-40B4-BE49-F238E27FC236}">
                <a16:creationId xmlns:a16="http://schemas.microsoft.com/office/drawing/2014/main" id="{87B58126-C7BE-5D18-F25B-55D3658D4AEE}"/>
              </a:ext>
            </a:extLst>
          </p:cNvPr>
          <p:cNvPicPr>
            <a:picLocks noChangeAspect="1"/>
          </p:cNvPicPr>
          <p:nvPr userDrawn="1"/>
        </p:nvPicPr>
        <p:blipFill>
          <a:blip r:embed="rId14"/>
          <a:stretch>
            <a:fillRect/>
          </a:stretch>
        </p:blipFill>
        <p:spPr>
          <a:xfrm>
            <a:off x="11058439" y="5504807"/>
            <a:ext cx="1074143" cy="1309111"/>
          </a:xfrm>
          <a:prstGeom prst="rect">
            <a:avLst/>
          </a:prstGeom>
        </p:spPr>
      </p:pic>
    </p:spTree>
    <p:extLst>
      <p:ext uri="{BB962C8B-B14F-4D97-AF65-F5344CB8AC3E}">
        <p14:creationId xmlns:p14="http://schemas.microsoft.com/office/powerpoint/2010/main" val="47609454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mc:AlternateContent xmlns:mc="http://schemas.openxmlformats.org/markup-compatibility/2006" xmlns:p14="http://schemas.microsoft.com/office/powerpoint/2010/main">
    <mc:Choice Requires="p14">
      <p:transition p14:dur="140" advClick="0" advTm="2000"/>
    </mc:Choice>
    <mc:Fallback xmlns="">
      <p:transition advClick="0" advTm="2000"/>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SE"/>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1.m4a"/><Relationship Id="rId1" Type="http://schemas.microsoft.com/office/2007/relationships/media" Target="../media/media1.m4a"/><Relationship Id="rId4" Type="http://schemas.openxmlformats.org/officeDocument/2006/relationships/image" Target="../media/image3.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5" Type="http://schemas.openxmlformats.org/officeDocument/2006/relationships/image" Target="../media/image3.png"/><Relationship Id="rId4" Type="http://schemas.openxmlformats.org/officeDocument/2006/relationships/notesSlide" Target="../notesSlides/notesSlide3.xml"/></Relationships>
</file>

<file path=ppt/slides/_rels/slide7.xml.rels><?xml version="1.0" encoding="UTF-8" standalone="yes"?>
<Relationships xmlns="http://schemas.openxmlformats.org/package/2006/relationships"><Relationship Id="rId3" Type="http://schemas.openxmlformats.org/officeDocument/2006/relationships/audio" Target="../media/media3.m4a"/><Relationship Id="rId2" Type="http://schemas.microsoft.com/office/2007/relationships/media" Target="../media/media3.m4a"/><Relationship Id="rId1" Type="http://schemas.openxmlformats.org/officeDocument/2006/relationships/tags" Target="../tags/tag1.xml"/><Relationship Id="rId6" Type="http://schemas.openxmlformats.org/officeDocument/2006/relationships/image" Target="../media/image3.png"/><Relationship Id="rId5" Type="http://schemas.openxmlformats.org/officeDocument/2006/relationships/notesSlide" Target="../notesSlides/notesSlide4.xml"/><Relationship Id="rId4"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5" Type="http://schemas.openxmlformats.org/officeDocument/2006/relationships/image" Target="../media/image3.png"/><Relationship Id="rId4" Type="http://schemas.openxmlformats.org/officeDocument/2006/relationships/notesSlide" Target="../notesSlides/notesSlide5.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5" Type="http://schemas.openxmlformats.org/officeDocument/2006/relationships/image" Target="../media/image3.png"/><Relationship Id="rId4" Type="http://schemas.openxmlformats.org/officeDocument/2006/relationships/notesSlide" Target="../notesSlides/notesSlide6.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5" Type="http://schemas.openxmlformats.org/officeDocument/2006/relationships/image" Target="../media/image3.png"/><Relationship Id="rId4" Type="http://schemas.openxmlformats.org/officeDocument/2006/relationships/notesSlide" Target="../notesSlides/notesSlide7.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5" Type="http://schemas.openxmlformats.org/officeDocument/2006/relationships/image" Target="../media/image3.png"/><Relationship Id="rId4" Type="http://schemas.openxmlformats.org/officeDocument/2006/relationships/notesSlide" Target="../notesSlides/notesSlide8.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5" Type="http://schemas.openxmlformats.org/officeDocument/2006/relationships/image" Target="../media/image3.png"/><Relationship Id="rId4" Type="http://schemas.openxmlformats.org/officeDocument/2006/relationships/notesSlide" Target="../notesSlides/notesSlide9.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5" Type="http://schemas.openxmlformats.org/officeDocument/2006/relationships/image" Target="../media/image3.png"/><Relationship Id="rId4" Type="http://schemas.openxmlformats.org/officeDocument/2006/relationships/notesSlide" Target="../notesSlides/notesSlide10.xml"/></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5" Type="http://schemas.openxmlformats.org/officeDocument/2006/relationships/image" Target="../media/image3.png"/><Relationship Id="rId4" Type="http://schemas.openxmlformats.org/officeDocument/2006/relationships/notesSlide" Target="../notesSlides/notesSlide11.xml"/></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5" Type="http://schemas.openxmlformats.org/officeDocument/2006/relationships/image" Target="../media/image3.png"/><Relationship Id="rId4" Type="http://schemas.openxmlformats.org/officeDocument/2006/relationships/notesSlide" Target="../notesSlides/notesSlide12.xml"/></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5" Type="http://schemas.openxmlformats.org/officeDocument/2006/relationships/image" Target="../media/image3.png"/><Relationship Id="rId4" Type="http://schemas.openxmlformats.org/officeDocument/2006/relationships/notesSlide" Target="../notesSlides/notesSlide13.xml"/></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3.m4a"/><Relationship Id="rId1" Type="http://schemas.microsoft.com/office/2007/relationships/media" Target="../media/media13.m4a"/><Relationship Id="rId5" Type="http://schemas.openxmlformats.org/officeDocument/2006/relationships/image" Target="../media/image3.png"/><Relationship Id="rId4" Type="http://schemas.openxmlformats.org/officeDocument/2006/relationships/notesSlide" Target="../notesSlides/notesSlide14.xml"/></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4.m4a"/><Relationship Id="rId1" Type="http://schemas.microsoft.com/office/2007/relationships/media" Target="../media/media14.m4a"/><Relationship Id="rId5" Type="http://schemas.openxmlformats.org/officeDocument/2006/relationships/image" Target="../media/image3.png"/><Relationship Id="rId4" Type="http://schemas.openxmlformats.org/officeDocument/2006/relationships/notesSlide" Target="../notesSlides/notesSlide15.xml"/></Relationships>
</file>

<file path=ppt/slides/_rels/slide1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5.m4a"/><Relationship Id="rId1" Type="http://schemas.microsoft.com/office/2007/relationships/media" Target="../media/media15.m4a"/><Relationship Id="rId5" Type="http://schemas.openxmlformats.org/officeDocument/2006/relationships/image" Target="../media/image3.png"/><Relationship Id="rId4" Type="http://schemas.openxmlformats.org/officeDocument/2006/relationships/notesSlide" Target="../notesSlides/notesSlide16.xml"/></Relationships>
</file>

<file path=ppt/slides/_rels/slide2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6.m4a"/><Relationship Id="rId1" Type="http://schemas.microsoft.com/office/2007/relationships/media" Target="../media/media16.m4a"/><Relationship Id="rId5" Type="http://schemas.openxmlformats.org/officeDocument/2006/relationships/image" Target="../media/image3.png"/><Relationship Id="rId4" Type="http://schemas.openxmlformats.org/officeDocument/2006/relationships/notesSlide" Target="../notesSlides/notesSlide17.xml"/></Relationships>
</file>

<file path=ppt/slides/_rels/slide2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7.m4a"/><Relationship Id="rId1" Type="http://schemas.microsoft.com/office/2007/relationships/media" Target="../media/media17.m4a"/><Relationship Id="rId5" Type="http://schemas.openxmlformats.org/officeDocument/2006/relationships/image" Target="../media/image3.png"/><Relationship Id="rId4" Type="http://schemas.openxmlformats.org/officeDocument/2006/relationships/notesSlide" Target="../notesSlides/notesSlide18.xml"/></Relationships>
</file>

<file path=ppt/slides/_rels/slide2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8.m4a"/><Relationship Id="rId1" Type="http://schemas.microsoft.com/office/2007/relationships/media" Target="../media/media18.m4a"/><Relationship Id="rId5" Type="http://schemas.openxmlformats.org/officeDocument/2006/relationships/image" Target="../media/image3.png"/><Relationship Id="rId4" Type="http://schemas.openxmlformats.org/officeDocument/2006/relationships/notesSlide" Target="../notesSlides/notesSlide19.xml"/></Relationships>
</file>

<file path=ppt/slides/_rels/slide2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9.m4a"/><Relationship Id="rId1" Type="http://schemas.microsoft.com/office/2007/relationships/media" Target="../media/media19.m4a"/><Relationship Id="rId5" Type="http://schemas.openxmlformats.org/officeDocument/2006/relationships/image" Target="../media/image3.png"/><Relationship Id="rId4" Type="http://schemas.openxmlformats.org/officeDocument/2006/relationships/notesSlide" Target="../notesSlides/notesSlide20.xml"/></Relationships>
</file>

<file path=ppt/slides/_rels/slide2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0.m4a"/><Relationship Id="rId1" Type="http://schemas.microsoft.com/office/2007/relationships/media" Target="../media/media20.m4a"/><Relationship Id="rId5" Type="http://schemas.openxmlformats.org/officeDocument/2006/relationships/image" Target="../media/image3.png"/><Relationship Id="rId4" Type="http://schemas.openxmlformats.org/officeDocument/2006/relationships/notesSlide" Target="../notesSlides/notesSlide21.xml"/></Relationships>
</file>

<file path=ppt/slides/_rels/slide2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1.m4a"/><Relationship Id="rId1" Type="http://schemas.microsoft.com/office/2007/relationships/media" Target="../media/media21.m4a"/><Relationship Id="rId5" Type="http://schemas.openxmlformats.org/officeDocument/2006/relationships/image" Target="../media/image3.png"/><Relationship Id="rId4" Type="http://schemas.openxmlformats.org/officeDocument/2006/relationships/notesSlide" Target="../notesSlides/notesSlide22.xml"/></Relationships>
</file>

<file path=ppt/slides/_rels/slide2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2.m4a"/><Relationship Id="rId1" Type="http://schemas.microsoft.com/office/2007/relationships/media" Target="../media/media22.m4a"/><Relationship Id="rId5" Type="http://schemas.openxmlformats.org/officeDocument/2006/relationships/image" Target="../media/image3.png"/><Relationship Id="rId4" Type="http://schemas.openxmlformats.org/officeDocument/2006/relationships/notesSlide" Target="../notesSlides/notesSlide23.xml"/></Relationships>
</file>

<file path=ppt/slides/_rels/slide2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3.m4a"/><Relationship Id="rId1" Type="http://schemas.microsoft.com/office/2007/relationships/media" Target="../media/media23.m4a"/><Relationship Id="rId5" Type="http://schemas.openxmlformats.org/officeDocument/2006/relationships/image" Target="../media/image3.png"/><Relationship Id="rId4" Type="http://schemas.openxmlformats.org/officeDocument/2006/relationships/notesSlide" Target="../notesSlides/notesSlide24.xml"/></Relationships>
</file>

<file path=ppt/slides/_rels/slide2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4.m4a"/><Relationship Id="rId1" Type="http://schemas.microsoft.com/office/2007/relationships/media" Target="../media/media24.m4a"/><Relationship Id="rId5" Type="http://schemas.openxmlformats.org/officeDocument/2006/relationships/image" Target="../media/image3.png"/><Relationship Id="rId4" Type="http://schemas.openxmlformats.org/officeDocument/2006/relationships/notesSlide" Target="../notesSlides/notesSlide25.xml"/></Relationships>
</file>

<file path=ppt/slides/_rels/slide2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5.m4a"/><Relationship Id="rId1" Type="http://schemas.microsoft.com/office/2007/relationships/media" Target="../media/media25.m4a"/><Relationship Id="rId5" Type="http://schemas.openxmlformats.org/officeDocument/2006/relationships/image" Target="../media/image3.png"/><Relationship Id="rId4" Type="http://schemas.openxmlformats.org/officeDocument/2006/relationships/notesSlide" Target="../notesSlides/notesSlide26.xml"/></Relationships>
</file>

<file path=ppt/slides/_rels/slide3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6.m4a"/><Relationship Id="rId1" Type="http://schemas.microsoft.com/office/2007/relationships/media" Target="../media/media26.m4a"/><Relationship Id="rId5" Type="http://schemas.openxmlformats.org/officeDocument/2006/relationships/image" Target="../media/image3.png"/><Relationship Id="rId4" Type="http://schemas.openxmlformats.org/officeDocument/2006/relationships/notesSlide" Target="../notesSlides/notesSlide27.xml"/></Relationships>
</file>

<file path=ppt/slides/_rels/slide3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7.m4a"/><Relationship Id="rId1" Type="http://schemas.microsoft.com/office/2007/relationships/media" Target="../media/media27.m4a"/><Relationship Id="rId5" Type="http://schemas.openxmlformats.org/officeDocument/2006/relationships/image" Target="../media/image3.png"/><Relationship Id="rId4" Type="http://schemas.openxmlformats.org/officeDocument/2006/relationships/notesSlide" Target="../notesSlides/notesSlide28.xml"/></Relationships>
</file>

<file path=ppt/slides/_rels/slide3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8.m4a"/><Relationship Id="rId1" Type="http://schemas.microsoft.com/office/2007/relationships/media" Target="../media/media28.m4a"/><Relationship Id="rId5" Type="http://schemas.openxmlformats.org/officeDocument/2006/relationships/image" Target="../media/image3.png"/><Relationship Id="rId4" Type="http://schemas.openxmlformats.org/officeDocument/2006/relationships/notesSlide" Target="../notesSlides/notesSlide29.xml"/></Relationships>
</file>

<file path=ppt/slides/_rels/slide3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9.m4a"/><Relationship Id="rId1" Type="http://schemas.microsoft.com/office/2007/relationships/media" Target="../media/media29.m4a"/><Relationship Id="rId5" Type="http://schemas.openxmlformats.org/officeDocument/2006/relationships/image" Target="../media/image3.png"/><Relationship Id="rId4" Type="http://schemas.openxmlformats.org/officeDocument/2006/relationships/notesSlide" Target="../notesSlides/notesSlide30.xml"/></Relationships>
</file>

<file path=ppt/slides/_rels/slide3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0.m4a"/><Relationship Id="rId1" Type="http://schemas.microsoft.com/office/2007/relationships/media" Target="../media/media30.m4a"/><Relationship Id="rId5" Type="http://schemas.openxmlformats.org/officeDocument/2006/relationships/image" Target="../media/image3.png"/><Relationship Id="rId4" Type="http://schemas.openxmlformats.org/officeDocument/2006/relationships/notesSlide" Target="../notesSlides/notesSlide31.xml"/></Relationships>
</file>

<file path=ppt/slides/_rels/slide3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1.m4a"/><Relationship Id="rId1" Type="http://schemas.microsoft.com/office/2007/relationships/media" Target="../media/media31.m4a"/><Relationship Id="rId5" Type="http://schemas.openxmlformats.org/officeDocument/2006/relationships/image" Target="../media/image3.png"/><Relationship Id="rId4" Type="http://schemas.openxmlformats.org/officeDocument/2006/relationships/notesSlide" Target="../notesSlides/notesSlide32.xml"/></Relationships>
</file>

<file path=ppt/slides/_rels/slide3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2.m4a"/><Relationship Id="rId1" Type="http://schemas.microsoft.com/office/2007/relationships/media" Target="../media/media32.m4a"/><Relationship Id="rId5" Type="http://schemas.openxmlformats.org/officeDocument/2006/relationships/image" Target="../media/image3.png"/><Relationship Id="rId4" Type="http://schemas.openxmlformats.org/officeDocument/2006/relationships/notesSlide" Target="../notesSlides/notesSlide33.xml"/></Relationships>
</file>

<file path=ppt/slides/_rels/slide3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3.m4a"/><Relationship Id="rId1" Type="http://schemas.microsoft.com/office/2007/relationships/media" Target="../media/media33.m4a"/><Relationship Id="rId5" Type="http://schemas.openxmlformats.org/officeDocument/2006/relationships/image" Target="../media/image3.png"/><Relationship Id="rId4" Type="http://schemas.openxmlformats.org/officeDocument/2006/relationships/notesSlide" Target="../notesSlides/notesSlide34.xml"/></Relationships>
</file>

<file path=ppt/slides/_rels/slide3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4.m4a"/><Relationship Id="rId1" Type="http://schemas.microsoft.com/office/2007/relationships/media" Target="../media/media34.m4a"/><Relationship Id="rId5" Type="http://schemas.openxmlformats.org/officeDocument/2006/relationships/image" Target="../media/image3.png"/><Relationship Id="rId4" Type="http://schemas.openxmlformats.org/officeDocument/2006/relationships/notesSlide" Target="../notesSlides/notesSlide35.xml"/></Relationships>
</file>

<file path=ppt/slides/_rels/slide3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5.m4a"/><Relationship Id="rId1" Type="http://schemas.microsoft.com/office/2007/relationships/media" Target="../media/media35.m4a"/><Relationship Id="rId5" Type="http://schemas.openxmlformats.org/officeDocument/2006/relationships/image" Target="../media/image3.png"/><Relationship Id="rId4" Type="http://schemas.openxmlformats.org/officeDocument/2006/relationships/notesSlide" Target="../notesSlides/notesSlide36.xml"/></Relationships>
</file>

<file path=ppt/slides/_rels/slide4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6.m4a"/><Relationship Id="rId1" Type="http://schemas.microsoft.com/office/2007/relationships/media" Target="../media/media36.m4a"/><Relationship Id="rId5" Type="http://schemas.openxmlformats.org/officeDocument/2006/relationships/image" Target="../media/image3.png"/><Relationship Id="rId4" Type="http://schemas.openxmlformats.org/officeDocument/2006/relationships/notesSlide" Target="../notesSlides/notesSlide37.xml"/></Relationships>
</file>

<file path=ppt/slides/_rels/slide4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7.m4a"/><Relationship Id="rId1" Type="http://schemas.microsoft.com/office/2007/relationships/media" Target="../media/media37.m4a"/><Relationship Id="rId5" Type="http://schemas.openxmlformats.org/officeDocument/2006/relationships/image" Target="../media/image3.png"/><Relationship Id="rId4" Type="http://schemas.openxmlformats.org/officeDocument/2006/relationships/notesSlide" Target="../notesSlides/notesSlide38.xml"/></Relationships>
</file>

<file path=ppt/slides/_rels/slide4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8.m4a"/><Relationship Id="rId1" Type="http://schemas.microsoft.com/office/2007/relationships/media" Target="../media/media38.m4a"/><Relationship Id="rId5" Type="http://schemas.openxmlformats.org/officeDocument/2006/relationships/image" Target="../media/image3.png"/><Relationship Id="rId4" Type="http://schemas.openxmlformats.org/officeDocument/2006/relationships/notesSlide" Target="../notesSlides/notesSlide39.xml"/></Relationships>
</file>

<file path=ppt/slides/_rels/slide4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9.m4a"/><Relationship Id="rId1" Type="http://schemas.microsoft.com/office/2007/relationships/media" Target="../media/media39.m4a"/><Relationship Id="rId5" Type="http://schemas.openxmlformats.org/officeDocument/2006/relationships/image" Target="../media/image3.png"/><Relationship Id="rId4" Type="http://schemas.openxmlformats.org/officeDocument/2006/relationships/notesSlide" Target="../notesSlides/notesSlide40.xml"/></Relationships>
</file>

<file path=ppt/slides/_rels/slide4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0.m4a"/><Relationship Id="rId1" Type="http://schemas.microsoft.com/office/2007/relationships/media" Target="../media/media40.m4a"/><Relationship Id="rId5" Type="http://schemas.openxmlformats.org/officeDocument/2006/relationships/image" Target="../media/image3.png"/><Relationship Id="rId4" Type="http://schemas.openxmlformats.org/officeDocument/2006/relationships/notesSlide" Target="../notesSlides/notesSlide41.xml"/></Relationships>
</file>

<file path=ppt/slides/_rels/slide4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1.m4a"/><Relationship Id="rId1" Type="http://schemas.microsoft.com/office/2007/relationships/media" Target="../media/media41.m4a"/><Relationship Id="rId6" Type="http://schemas.openxmlformats.org/officeDocument/2006/relationships/image" Target="../media/image3.png"/><Relationship Id="rId5" Type="http://schemas.openxmlformats.org/officeDocument/2006/relationships/image" Target="../media/image4.jpg"/><Relationship Id="rId4" Type="http://schemas.openxmlformats.org/officeDocument/2006/relationships/notesSlide" Target="../notesSlides/notesSlide42.xml"/></Relationships>
</file>

<file path=ppt/slides/_rels/slide4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2.m4a"/><Relationship Id="rId1" Type="http://schemas.microsoft.com/office/2007/relationships/media" Target="../media/media42.m4a"/><Relationship Id="rId5" Type="http://schemas.openxmlformats.org/officeDocument/2006/relationships/image" Target="../media/image3.png"/><Relationship Id="rId4" Type="http://schemas.openxmlformats.org/officeDocument/2006/relationships/notesSlide" Target="../notesSlides/notesSlide43.xml"/></Relationships>
</file>

<file path=ppt/slides/_rels/slide4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3.m4a"/><Relationship Id="rId1" Type="http://schemas.microsoft.com/office/2007/relationships/media" Target="../media/media43.m4a"/><Relationship Id="rId5" Type="http://schemas.openxmlformats.org/officeDocument/2006/relationships/image" Target="../media/image3.png"/><Relationship Id="rId4" Type="http://schemas.openxmlformats.org/officeDocument/2006/relationships/notesSlide" Target="../notesSlides/notesSlide44.xml"/></Relationships>
</file>

<file path=ppt/slides/_rels/slide4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4.m4a"/><Relationship Id="rId1" Type="http://schemas.microsoft.com/office/2007/relationships/media" Target="../media/media44.m4a"/><Relationship Id="rId5" Type="http://schemas.openxmlformats.org/officeDocument/2006/relationships/image" Target="../media/image3.png"/><Relationship Id="rId4" Type="http://schemas.openxmlformats.org/officeDocument/2006/relationships/notesSlide" Target="../notesSlides/notesSlide45.xml"/></Relationships>
</file>

<file path=ppt/slides/_rels/slide4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5.m4a"/><Relationship Id="rId1" Type="http://schemas.microsoft.com/office/2007/relationships/media" Target="../media/media45.m4a"/><Relationship Id="rId5" Type="http://schemas.openxmlformats.org/officeDocument/2006/relationships/image" Target="../media/image3.png"/><Relationship Id="rId4" Type="http://schemas.openxmlformats.org/officeDocument/2006/relationships/notesSlide" Target="../notesSlides/notesSlide46.xml"/></Relationships>
</file>

<file path=ppt/slides/_rels/slide5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6.m4a"/><Relationship Id="rId1" Type="http://schemas.microsoft.com/office/2007/relationships/media" Target="../media/media46.m4a"/><Relationship Id="rId5" Type="http://schemas.openxmlformats.org/officeDocument/2006/relationships/image" Target="../media/image3.png"/><Relationship Id="rId4" Type="http://schemas.openxmlformats.org/officeDocument/2006/relationships/notesSlide" Target="../notesSlides/notesSlide47.xml"/></Relationships>
</file>

<file path=ppt/slides/_rels/slide5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7.m4a"/><Relationship Id="rId1" Type="http://schemas.microsoft.com/office/2007/relationships/media" Target="../media/media47.m4a"/><Relationship Id="rId5" Type="http://schemas.openxmlformats.org/officeDocument/2006/relationships/image" Target="../media/image3.png"/><Relationship Id="rId4" Type="http://schemas.openxmlformats.org/officeDocument/2006/relationships/notesSlide" Target="../notesSlides/notesSlide48.xml"/></Relationships>
</file>

<file path=ppt/slides/_rels/slide5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8.m4a"/><Relationship Id="rId1" Type="http://schemas.microsoft.com/office/2007/relationships/media" Target="../media/media48.m4a"/><Relationship Id="rId5" Type="http://schemas.openxmlformats.org/officeDocument/2006/relationships/image" Target="../media/image3.png"/><Relationship Id="rId4" Type="http://schemas.openxmlformats.org/officeDocument/2006/relationships/notesSlide" Target="../notesSlides/notesSlide49.xml"/></Relationships>
</file>

<file path=ppt/slides/_rels/slide5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9.m4a"/><Relationship Id="rId1" Type="http://schemas.microsoft.com/office/2007/relationships/media" Target="../media/media49.m4a"/><Relationship Id="rId5" Type="http://schemas.openxmlformats.org/officeDocument/2006/relationships/image" Target="../media/image3.png"/><Relationship Id="rId4" Type="http://schemas.openxmlformats.org/officeDocument/2006/relationships/notesSlide" Target="../notesSlides/notesSlide50.xml"/></Relationships>
</file>

<file path=ppt/slides/_rels/slide5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0.m4a"/><Relationship Id="rId1" Type="http://schemas.microsoft.com/office/2007/relationships/media" Target="../media/media50.m4a"/><Relationship Id="rId5" Type="http://schemas.openxmlformats.org/officeDocument/2006/relationships/image" Target="../media/image3.png"/><Relationship Id="rId4" Type="http://schemas.openxmlformats.org/officeDocument/2006/relationships/notesSlide" Target="../notesSlides/notesSlide51.xml"/></Relationships>
</file>

<file path=ppt/slides/_rels/slide5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1.m4a"/><Relationship Id="rId1" Type="http://schemas.microsoft.com/office/2007/relationships/media" Target="../media/media51.m4a"/><Relationship Id="rId5" Type="http://schemas.openxmlformats.org/officeDocument/2006/relationships/image" Target="../media/image3.png"/><Relationship Id="rId4" Type="http://schemas.openxmlformats.org/officeDocument/2006/relationships/notesSlide" Target="../notesSlides/notesSlide52.xml"/></Relationships>
</file>

<file path=ppt/slides/_rels/slide5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2.m4a"/><Relationship Id="rId1" Type="http://schemas.microsoft.com/office/2007/relationships/media" Target="../media/media52.m4a"/><Relationship Id="rId5" Type="http://schemas.openxmlformats.org/officeDocument/2006/relationships/image" Target="../media/image3.png"/><Relationship Id="rId4" Type="http://schemas.openxmlformats.org/officeDocument/2006/relationships/notesSlide" Target="../notesSlides/notesSlide53.xml"/></Relationships>
</file>

<file path=ppt/slides/_rels/slide5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3.m4a"/><Relationship Id="rId1" Type="http://schemas.microsoft.com/office/2007/relationships/media" Target="../media/media53.m4a"/><Relationship Id="rId5" Type="http://schemas.openxmlformats.org/officeDocument/2006/relationships/image" Target="../media/image3.png"/><Relationship Id="rId4" Type="http://schemas.openxmlformats.org/officeDocument/2006/relationships/notesSlide" Target="../notesSlides/notesSlide54.xml"/></Relationships>
</file>

<file path=ppt/slides/_rels/slide5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4.m4a"/><Relationship Id="rId1" Type="http://schemas.microsoft.com/office/2007/relationships/media" Target="../media/media54.m4a"/><Relationship Id="rId5" Type="http://schemas.openxmlformats.org/officeDocument/2006/relationships/image" Target="../media/image3.png"/><Relationship Id="rId4" Type="http://schemas.openxmlformats.org/officeDocument/2006/relationships/notesSlide" Target="../notesSlides/notesSlide55.xml"/></Relationships>
</file>

<file path=ppt/slides/_rels/slide5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5.m4a"/><Relationship Id="rId1" Type="http://schemas.microsoft.com/office/2007/relationships/media" Target="../media/media55.m4a"/><Relationship Id="rId5" Type="http://schemas.openxmlformats.org/officeDocument/2006/relationships/image" Target="../media/image3.png"/><Relationship Id="rId4" Type="http://schemas.openxmlformats.org/officeDocument/2006/relationships/notesSlide" Target="../notesSlides/notesSlide56.xml"/></Relationships>
</file>

<file path=ppt/slides/_rels/slide6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6.m4a"/><Relationship Id="rId1" Type="http://schemas.microsoft.com/office/2007/relationships/media" Target="../media/media56.m4a"/><Relationship Id="rId5" Type="http://schemas.openxmlformats.org/officeDocument/2006/relationships/image" Target="../media/image3.png"/><Relationship Id="rId4" Type="http://schemas.openxmlformats.org/officeDocument/2006/relationships/notesSlide" Target="../notesSlides/notesSlide57.xml"/></Relationships>
</file>

<file path=ppt/slides/_rels/slide6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7.m4a"/><Relationship Id="rId1" Type="http://schemas.microsoft.com/office/2007/relationships/media" Target="../media/media57.m4a"/><Relationship Id="rId5" Type="http://schemas.openxmlformats.org/officeDocument/2006/relationships/image" Target="../media/image3.png"/><Relationship Id="rId4" Type="http://schemas.openxmlformats.org/officeDocument/2006/relationships/notesSlide" Target="../notesSlides/notesSlide58.xml"/></Relationships>
</file>

<file path=ppt/slides/_rels/slide6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8.m4a"/><Relationship Id="rId1" Type="http://schemas.microsoft.com/office/2007/relationships/media" Target="../media/media58.m4a"/><Relationship Id="rId5" Type="http://schemas.openxmlformats.org/officeDocument/2006/relationships/image" Target="../media/image3.png"/><Relationship Id="rId4" Type="http://schemas.openxmlformats.org/officeDocument/2006/relationships/notesSlide" Target="../notesSlides/notesSlide59.xml"/></Relationships>
</file>

<file path=ppt/slides/_rels/slide6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9.m4a"/><Relationship Id="rId1" Type="http://schemas.microsoft.com/office/2007/relationships/media" Target="../media/media59.m4a"/><Relationship Id="rId5" Type="http://schemas.openxmlformats.org/officeDocument/2006/relationships/image" Target="../media/image3.png"/><Relationship Id="rId4" Type="http://schemas.openxmlformats.org/officeDocument/2006/relationships/notesSlide" Target="../notesSlides/notesSlide60.xml"/></Relationships>
</file>

<file path=ppt/slides/_rels/slide6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0.m4a"/><Relationship Id="rId1" Type="http://schemas.microsoft.com/office/2007/relationships/media" Target="../media/media60.m4a"/><Relationship Id="rId5" Type="http://schemas.openxmlformats.org/officeDocument/2006/relationships/image" Target="../media/image3.png"/><Relationship Id="rId4" Type="http://schemas.openxmlformats.org/officeDocument/2006/relationships/notesSlide" Target="../notesSlides/notesSlide61.xml"/></Relationships>
</file>

<file path=ppt/slides/_rels/slide6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1.m4a"/><Relationship Id="rId1" Type="http://schemas.microsoft.com/office/2007/relationships/media" Target="../media/media61.m4a"/><Relationship Id="rId5" Type="http://schemas.openxmlformats.org/officeDocument/2006/relationships/image" Target="../media/image3.png"/><Relationship Id="rId4" Type="http://schemas.openxmlformats.org/officeDocument/2006/relationships/notesSlide" Target="../notesSlides/notesSlide62.xml"/></Relationships>
</file>

<file path=ppt/slides/_rels/slide6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2.m4a"/><Relationship Id="rId1" Type="http://schemas.microsoft.com/office/2007/relationships/media" Target="../media/media62.m4a"/><Relationship Id="rId5" Type="http://schemas.openxmlformats.org/officeDocument/2006/relationships/image" Target="../media/image3.png"/><Relationship Id="rId4" Type="http://schemas.openxmlformats.org/officeDocument/2006/relationships/notesSlide" Target="../notesSlides/notesSlide63.xml"/></Relationships>
</file>

<file path=ppt/slides/_rels/slide6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3.m4a"/><Relationship Id="rId1" Type="http://schemas.microsoft.com/office/2007/relationships/media" Target="../media/media63.m4a"/><Relationship Id="rId5" Type="http://schemas.openxmlformats.org/officeDocument/2006/relationships/image" Target="../media/image3.png"/><Relationship Id="rId4" Type="http://schemas.openxmlformats.org/officeDocument/2006/relationships/notesSlide" Target="../notesSlides/notesSlide64.xml"/></Relationships>
</file>

<file path=ppt/slides/_rels/slide6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4.m4a"/><Relationship Id="rId1" Type="http://schemas.microsoft.com/office/2007/relationships/media" Target="../media/media64.m4a"/><Relationship Id="rId5" Type="http://schemas.openxmlformats.org/officeDocument/2006/relationships/image" Target="../media/image3.png"/><Relationship Id="rId4" Type="http://schemas.openxmlformats.org/officeDocument/2006/relationships/notesSlide" Target="../notesSlides/notesSlide65.xml"/></Relationships>
</file>

<file path=ppt/slides/_rels/slide6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5.m4a"/><Relationship Id="rId1" Type="http://schemas.microsoft.com/office/2007/relationships/media" Target="../media/media65.m4a"/><Relationship Id="rId5" Type="http://schemas.openxmlformats.org/officeDocument/2006/relationships/image" Target="../media/image3.png"/><Relationship Id="rId4" Type="http://schemas.openxmlformats.org/officeDocument/2006/relationships/notesSlide" Target="../notesSlides/notesSlide66.xml"/></Relationships>
</file>

<file path=ppt/slides/_rels/slide7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6.m4a"/><Relationship Id="rId1" Type="http://schemas.microsoft.com/office/2007/relationships/media" Target="../media/media66.m4a"/><Relationship Id="rId5" Type="http://schemas.openxmlformats.org/officeDocument/2006/relationships/image" Target="../media/image3.png"/><Relationship Id="rId4" Type="http://schemas.openxmlformats.org/officeDocument/2006/relationships/notesSlide" Target="../notesSlides/notesSlide67.xml"/></Relationships>
</file>

<file path=ppt/slides/_rels/slide7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7.m4a"/><Relationship Id="rId1" Type="http://schemas.microsoft.com/office/2007/relationships/media" Target="../media/media67.m4a"/><Relationship Id="rId5" Type="http://schemas.openxmlformats.org/officeDocument/2006/relationships/image" Target="../media/image3.png"/><Relationship Id="rId4" Type="http://schemas.openxmlformats.org/officeDocument/2006/relationships/notesSlide" Target="../notesSlides/notesSlide68.xml"/></Relationships>
</file>

<file path=ppt/slides/_rels/slide7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8.m4a"/><Relationship Id="rId1" Type="http://schemas.microsoft.com/office/2007/relationships/media" Target="../media/media68.m4a"/><Relationship Id="rId5" Type="http://schemas.openxmlformats.org/officeDocument/2006/relationships/image" Target="../media/image3.png"/><Relationship Id="rId4" Type="http://schemas.openxmlformats.org/officeDocument/2006/relationships/notesSlide" Target="../notesSlides/notesSlide69.xml"/></Relationships>
</file>

<file path=ppt/slides/_rels/slide7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9.m4a"/><Relationship Id="rId1" Type="http://schemas.microsoft.com/office/2007/relationships/media" Target="../media/media69.m4a"/><Relationship Id="rId5" Type="http://schemas.openxmlformats.org/officeDocument/2006/relationships/image" Target="../media/image3.png"/><Relationship Id="rId4" Type="http://schemas.openxmlformats.org/officeDocument/2006/relationships/notesSlide" Target="../notesSlides/notesSlide70.xml"/></Relationships>
</file>

<file path=ppt/slides/_rels/slide7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microsoft.com/office/2007/relationships/media" Target="../media/media70.m4a"/><Relationship Id="rId1" Type="http://schemas.openxmlformats.org/officeDocument/2006/relationships/audio" Target="NULL" TargetMode="External"/><Relationship Id="rId5" Type="http://schemas.openxmlformats.org/officeDocument/2006/relationships/image" Target="../media/image3.png"/><Relationship Id="rId4" Type="http://schemas.openxmlformats.org/officeDocument/2006/relationships/notesSlide" Target="../notesSlides/notesSlide71.xml"/></Relationships>
</file>

<file path=ppt/slides/_rels/slide7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1.m4a"/><Relationship Id="rId1" Type="http://schemas.microsoft.com/office/2007/relationships/media" Target="../media/media71.m4a"/><Relationship Id="rId5" Type="http://schemas.openxmlformats.org/officeDocument/2006/relationships/image" Target="../media/image3.png"/><Relationship Id="rId4" Type="http://schemas.openxmlformats.org/officeDocument/2006/relationships/notesSlide" Target="../notesSlides/notesSlide72.xml"/></Relationships>
</file>

<file path=ppt/slides/_rels/slide7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2.m4a"/><Relationship Id="rId1" Type="http://schemas.microsoft.com/office/2007/relationships/media" Target="../media/media72.m4a"/><Relationship Id="rId5" Type="http://schemas.openxmlformats.org/officeDocument/2006/relationships/image" Target="../media/image3.png"/><Relationship Id="rId4" Type="http://schemas.openxmlformats.org/officeDocument/2006/relationships/notesSlide" Target="../notesSlides/notesSlide73.xml"/></Relationships>
</file>

<file path=ppt/slides/_rels/slide7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3.m4a"/><Relationship Id="rId1" Type="http://schemas.microsoft.com/office/2007/relationships/media" Target="../media/media73.m4a"/><Relationship Id="rId5" Type="http://schemas.openxmlformats.org/officeDocument/2006/relationships/image" Target="../media/image3.png"/><Relationship Id="rId4" Type="http://schemas.openxmlformats.org/officeDocument/2006/relationships/notesSlide" Target="../notesSlides/notesSlide74.xml"/></Relationships>
</file>

<file path=ppt/slides/_rels/slide7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4.m4a"/><Relationship Id="rId1" Type="http://schemas.microsoft.com/office/2007/relationships/media" Target="../media/media74.m4a"/><Relationship Id="rId5" Type="http://schemas.openxmlformats.org/officeDocument/2006/relationships/image" Target="../media/image3.png"/><Relationship Id="rId4" Type="http://schemas.openxmlformats.org/officeDocument/2006/relationships/notesSlide" Target="../notesSlides/notesSlide75.xml"/></Relationships>
</file>

<file path=ppt/slides/_rels/slide7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8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5.m4a"/><Relationship Id="rId1" Type="http://schemas.microsoft.com/office/2007/relationships/media" Target="../media/media75.m4a"/><Relationship Id="rId5" Type="http://schemas.openxmlformats.org/officeDocument/2006/relationships/image" Target="../media/image5.png"/><Relationship Id="rId4" Type="http://schemas.openxmlformats.org/officeDocument/2006/relationships/notesSlide" Target="../notesSlides/notesSlide76.xml"/></Relationships>
</file>

<file path=ppt/slides/_rels/slide8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6.m4a"/><Relationship Id="rId1" Type="http://schemas.microsoft.com/office/2007/relationships/media" Target="../media/media76.m4a"/><Relationship Id="rId4" Type="http://schemas.openxmlformats.org/officeDocument/2006/relationships/image" Target="../media/image5.png"/></Relationships>
</file>

<file path=ppt/slides/_rels/slide8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7.m4a"/><Relationship Id="rId1" Type="http://schemas.microsoft.com/office/2007/relationships/media" Target="../media/media77.m4a"/><Relationship Id="rId4" Type="http://schemas.openxmlformats.org/officeDocument/2006/relationships/image" Target="../media/image5.png"/></Relationships>
</file>

<file path=ppt/slides/_rels/slide8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8.m4a"/><Relationship Id="rId1" Type="http://schemas.microsoft.com/office/2007/relationships/media" Target="../media/media78.m4a"/><Relationship Id="rId4" Type="http://schemas.openxmlformats.org/officeDocument/2006/relationships/image" Target="../media/image5.png"/></Relationships>
</file>

<file path=ppt/slides/_rels/slide8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9.m4a"/><Relationship Id="rId1" Type="http://schemas.microsoft.com/office/2007/relationships/media" Target="../media/media79.m4a"/><Relationship Id="rId4" Type="http://schemas.openxmlformats.org/officeDocument/2006/relationships/image" Target="../media/image5.png"/></Relationships>
</file>

<file path=ppt/slides/_rels/slide8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0.m4a"/><Relationship Id="rId1" Type="http://schemas.microsoft.com/office/2007/relationships/media" Target="../media/media80.m4a"/><Relationship Id="rId4" Type="http://schemas.openxmlformats.org/officeDocument/2006/relationships/image" Target="../media/image5.png"/></Relationships>
</file>

<file path=ppt/slides/_rels/slide86.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81.m4a"/><Relationship Id="rId1" Type="http://schemas.microsoft.com/office/2007/relationships/media" Target="../media/media81.m4a"/><Relationship Id="rId5" Type="http://schemas.openxmlformats.org/officeDocument/2006/relationships/image" Target="../media/image5.png"/><Relationship Id="rId4" Type="http://schemas.openxmlformats.org/officeDocument/2006/relationships/image" Target="../media/image6.png"/></Relationships>
</file>

<file path=ppt/slides/_rels/slide8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2.m4a"/><Relationship Id="rId1" Type="http://schemas.microsoft.com/office/2007/relationships/media" Target="../media/media82.m4a"/><Relationship Id="rId4" Type="http://schemas.openxmlformats.org/officeDocument/2006/relationships/image" Target="../media/image5.png"/></Relationships>
</file>

<file path=ppt/slides/_rels/slide88.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83.m4a"/><Relationship Id="rId1" Type="http://schemas.microsoft.com/office/2007/relationships/media" Target="../media/media83.m4a"/><Relationship Id="rId5" Type="http://schemas.openxmlformats.org/officeDocument/2006/relationships/image" Target="../media/image5.png"/><Relationship Id="rId4" Type="http://schemas.openxmlformats.org/officeDocument/2006/relationships/image" Target="../media/image7.png"/></Relationships>
</file>

<file path=ppt/slides/_rels/slide89.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84.m4a"/><Relationship Id="rId1" Type="http://schemas.microsoft.com/office/2007/relationships/media" Target="../media/media84.m4a"/><Relationship Id="rId5" Type="http://schemas.openxmlformats.org/officeDocument/2006/relationships/image" Target="../media/image5.png"/><Relationship Id="rId4" Type="http://schemas.openxmlformats.org/officeDocument/2006/relationships/image" Target="../media/image8.png"/></Relationships>
</file>

<file path=ppt/slides/_rels/slide90.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85.m4a"/><Relationship Id="rId1" Type="http://schemas.microsoft.com/office/2007/relationships/media" Target="../media/media85.m4a"/><Relationship Id="rId4" Type="http://schemas.openxmlformats.org/officeDocument/2006/relationships/image" Target="../media/image5.png"/></Relationships>
</file>

<file path=ppt/slides/_rels/slide9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6.m4a"/><Relationship Id="rId1" Type="http://schemas.microsoft.com/office/2007/relationships/media" Target="../media/media86.m4a"/><Relationship Id="rId4" Type="http://schemas.openxmlformats.org/officeDocument/2006/relationships/image" Target="../media/image5.png"/></Relationships>
</file>

<file path=ppt/slides/_rels/slide9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7.m4a"/><Relationship Id="rId1" Type="http://schemas.microsoft.com/office/2007/relationships/media" Target="../media/media87.m4a"/><Relationship Id="rId4" Type="http://schemas.openxmlformats.org/officeDocument/2006/relationships/image" Target="../media/image5.png"/></Relationships>
</file>

<file path=ppt/slides/_rels/slide93.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88.m4a"/><Relationship Id="rId1" Type="http://schemas.microsoft.com/office/2007/relationships/media" Target="../media/media88.m4a"/><Relationship Id="rId5" Type="http://schemas.openxmlformats.org/officeDocument/2006/relationships/image" Target="../media/image5.png"/><Relationship Id="rId4" Type="http://schemas.openxmlformats.org/officeDocument/2006/relationships/image" Target="../media/image9.png"/></Relationships>
</file>

<file path=ppt/slides/_rels/slide94.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89.m4a"/><Relationship Id="rId1" Type="http://schemas.microsoft.com/office/2007/relationships/media" Target="../media/media89.m4a"/><Relationship Id="rId5" Type="http://schemas.openxmlformats.org/officeDocument/2006/relationships/image" Target="../media/image5.png"/><Relationship Id="rId4" Type="http://schemas.openxmlformats.org/officeDocument/2006/relationships/image" Target="../media/image10.png"/></Relationships>
</file>

<file path=ppt/slides/_rels/slide95.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90.m4a"/><Relationship Id="rId1" Type="http://schemas.microsoft.com/office/2007/relationships/media" Target="../media/media90.m4a"/><Relationship Id="rId5" Type="http://schemas.openxmlformats.org/officeDocument/2006/relationships/image" Target="../media/image5.png"/><Relationship Id="rId4" Type="http://schemas.openxmlformats.org/officeDocument/2006/relationships/image" Target="../media/image11.png"/></Relationships>
</file>

<file path=ppt/slides/_rels/slide9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1.m4a"/><Relationship Id="rId1" Type="http://schemas.microsoft.com/office/2007/relationships/media" Target="../media/media91.m4a"/><Relationship Id="rId4" Type="http://schemas.openxmlformats.org/officeDocument/2006/relationships/image" Target="../media/image5.png"/></Relationships>
</file>

<file path=ppt/slides/_rels/slide97.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92.m4a"/><Relationship Id="rId1" Type="http://schemas.microsoft.com/office/2007/relationships/media" Target="../media/media92.m4a"/><Relationship Id="rId6" Type="http://schemas.openxmlformats.org/officeDocument/2006/relationships/image" Target="../media/image5.png"/><Relationship Id="rId5" Type="http://schemas.openxmlformats.org/officeDocument/2006/relationships/image" Target="../media/image12.png"/><Relationship Id="rId4" Type="http://schemas.openxmlformats.org/officeDocument/2006/relationships/notesSlide" Target="../notesSlides/notesSlide77.xml"/></Relationships>
</file>

<file path=ppt/slides/_rels/slide9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3.m4a"/><Relationship Id="rId1" Type="http://schemas.microsoft.com/office/2007/relationships/media" Target="../media/media93.m4a"/><Relationship Id="rId5" Type="http://schemas.openxmlformats.org/officeDocument/2006/relationships/image" Target="../media/image5.png"/><Relationship Id="rId4" Type="http://schemas.openxmlformats.org/officeDocument/2006/relationships/notesSlide" Target="../notesSlides/notesSlide78.xml"/></Relationships>
</file>

<file path=ppt/slides/_rels/slide99.xml.rels><?xml version="1.0" encoding="UTF-8" standalone="yes"?>
<Relationships xmlns="http://schemas.openxmlformats.org/package/2006/relationships"><Relationship Id="rId3" Type="http://schemas.microsoft.com/office/2007/relationships/media" Target="../media/media95.m4a"/><Relationship Id="rId7" Type="http://schemas.openxmlformats.org/officeDocument/2006/relationships/image" Target="../media/image5.png"/><Relationship Id="rId2" Type="http://schemas.openxmlformats.org/officeDocument/2006/relationships/video" Target="../media/media94.mp4"/><Relationship Id="rId1" Type="http://schemas.microsoft.com/office/2007/relationships/media" Target="../media/media94.mp4"/><Relationship Id="rId6" Type="http://schemas.openxmlformats.org/officeDocument/2006/relationships/image" Target="../media/image13.png"/><Relationship Id="rId5" Type="http://schemas.openxmlformats.org/officeDocument/2006/relationships/slideLayout" Target="../slideLayouts/slideLayout2.xml"/><Relationship Id="rId4" Type="http://schemas.openxmlformats.org/officeDocument/2006/relationships/audio" Target="../media/media95.m4a"/></Relationships>
</file>

<file path=ppt/slides/_rels/slide100.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96.m4a"/><Relationship Id="rId1" Type="http://schemas.microsoft.com/office/2007/relationships/media" Target="../media/media96.m4a"/><Relationship Id="rId5" Type="http://schemas.openxmlformats.org/officeDocument/2006/relationships/image" Target="../media/image5.png"/><Relationship Id="rId4" Type="http://schemas.openxmlformats.org/officeDocument/2006/relationships/image" Target="../media/image14.png"/></Relationships>
</file>

<file path=ppt/slides/_rels/slide101.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97.m4a"/><Relationship Id="rId1" Type="http://schemas.microsoft.com/office/2007/relationships/media" Target="../media/media97.m4a"/><Relationship Id="rId5" Type="http://schemas.openxmlformats.org/officeDocument/2006/relationships/image" Target="../media/image5.png"/><Relationship Id="rId4" Type="http://schemas.openxmlformats.org/officeDocument/2006/relationships/image" Target="../media/image15.png"/></Relationships>
</file>

<file path=ppt/slides/_rels/slide102.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98.m4a"/><Relationship Id="rId1" Type="http://schemas.microsoft.com/office/2007/relationships/media" Target="../media/media98.m4a"/><Relationship Id="rId4" Type="http://schemas.openxmlformats.org/officeDocument/2006/relationships/image" Target="../media/image5.png"/></Relationships>
</file>

<file path=ppt/slides/_rels/slide10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9.m4a"/><Relationship Id="rId1" Type="http://schemas.microsoft.com/office/2007/relationships/media" Target="../media/media99.m4a"/><Relationship Id="rId4" Type="http://schemas.openxmlformats.org/officeDocument/2006/relationships/image" Target="../media/image5.png"/></Relationships>
</file>

<file path=ppt/slides/_rels/slide10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0.m4a"/><Relationship Id="rId1" Type="http://schemas.microsoft.com/office/2007/relationships/media" Target="../media/media100.m4a"/><Relationship Id="rId4" Type="http://schemas.openxmlformats.org/officeDocument/2006/relationships/image" Target="../media/image5.png"/></Relationships>
</file>

<file path=ppt/slides/_rels/slide105.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101.m4a"/><Relationship Id="rId1" Type="http://schemas.microsoft.com/office/2007/relationships/media" Target="../media/media101.m4a"/><Relationship Id="rId5" Type="http://schemas.openxmlformats.org/officeDocument/2006/relationships/image" Target="../media/image5.png"/><Relationship Id="rId4" Type="http://schemas.openxmlformats.org/officeDocument/2006/relationships/image" Target="../media/image16.png"/></Relationships>
</file>

<file path=ppt/slides/_rels/slide10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2.m4a"/><Relationship Id="rId1" Type="http://schemas.microsoft.com/office/2007/relationships/media" Target="../media/media102.m4a"/><Relationship Id="rId4" Type="http://schemas.openxmlformats.org/officeDocument/2006/relationships/image" Target="../media/image5.png"/></Relationships>
</file>

<file path=ppt/slides/_rels/slide10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3.m4a"/><Relationship Id="rId1" Type="http://schemas.microsoft.com/office/2007/relationships/media" Target="../media/media103.m4a"/><Relationship Id="rId5" Type="http://schemas.openxmlformats.org/officeDocument/2006/relationships/image" Target="../media/image5.png"/><Relationship Id="rId4" Type="http://schemas.openxmlformats.org/officeDocument/2006/relationships/notesSlide" Target="../notesSlides/notesSlide79.xml"/></Relationships>
</file>

<file path=ppt/slides/_rels/slide10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4.m4a"/><Relationship Id="rId1" Type="http://schemas.microsoft.com/office/2007/relationships/media" Target="../media/media104.m4a"/><Relationship Id="rId5" Type="http://schemas.openxmlformats.org/officeDocument/2006/relationships/image" Target="../media/image5.png"/><Relationship Id="rId4" Type="http://schemas.openxmlformats.org/officeDocument/2006/relationships/notesSlide" Target="../notesSlides/notesSlide80.xml"/></Relationships>
</file>

<file path=ppt/slides/_rels/slide10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5.m4a"/><Relationship Id="rId1" Type="http://schemas.microsoft.com/office/2007/relationships/media" Target="../media/media105.m4a"/><Relationship Id="rId5" Type="http://schemas.openxmlformats.org/officeDocument/2006/relationships/image" Target="../media/image5.png"/><Relationship Id="rId4" Type="http://schemas.openxmlformats.org/officeDocument/2006/relationships/notesSlide" Target="../notesSlides/notesSlide81.xml"/></Relationships>
</file>

<file path=ppt/slides/_rels/slide1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6.m4a"/><Relationship Id="rId1" Type="http://schemas.microsoft.com/office/2007/relationships/media" Target="../media/media106.m4a"/><Relationship Id="rId4" Type="http://schemas.openxmlformats.org/officeDocument/2006/relationships/image" Target="../media/image5.png"/></Relationships>
</file>

<file path=ppt/slides/_rels/slide111.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107.m4a"/><Relationship Id="rId1" Type="http://schemas.microsoft.com/office/2007/relationships/media" Target="../media/media107.m4a"/><Relationship Id="rId5" Type="http://schemas.openxmlformats.org/officeDocument/2006/relationships/image" Target="../media/image5.png"/><Relationship Id="rId4" Type="http://schemas.openxmlformats.org/officeDocument/2006/relationships/image" Target="../media/image17.png"/></Relationships>
</file>

<file path=ppt/slides/_rels/slide112.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108.m4a"/><Relationship Id="rId1" Type="http://schemas.microsoft.com/office/2007/relationships/media" Target="../media/media108.m4a"/><Relationship Id="rId5" Type="http://schemas.openxmlformats.org/officeDocument/2006/relationships/image" Target="../media/image5.png"/><Relationship Id="rId4" Type="http://schemas.openxmlformats.org/officeDocument/2006/relationships/image" Target="../media/image18.png"/></Relationships>
</file>

<file path=ppt/slides/_rels/slide113.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109.m4a"/><Relationship Id="rId1" Type="http://schemas.microsoft.com/office/2007/relationships/media" Target="../media/media109.m4a"/><Relationship Id="rId5" Type="http://schemas.openxmlformats.org/officeDocument/2006/relationships/image" Target="../media/image5.png"/><Relationship Id="rId4" Type="http://schemas.openxmlformats.org/officeDocument/2006/relationships/image" Target="../media/image19.png"/></Relationships>
</file>

<file path=ppt/slides/_rels/slide114.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110.m4a"/><Relationship Id="rId1" Type="http://schemas.microsoft.com/office/2007/relationships/media" Target="../media/media110.m4a"/><Relationship Id="rId6" Type="http://schemas.openxmlformats.org/officeDocument/2006/relationships/image" Target="../media/image5.png"/><Relationship Id="rId5" Type="http://schemas.openxmlformats.org/officeDocument/2006/relationships/image" Target="../media/image20.png"/><Relationship Id="rId4" Type="http://schemas.openxmlformats.org/officeDocument/2006/relationships/notesSlide" Target="../notesSlides/notesSlide82.xml"/></Relationships>
</file>

<file path=ppt/slides/_rels/slide11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1.m4a"/><Relationship Id="rId1" Type="http://schemas.microsoft.com/office/2007/relationships/media" Target="../media/media111.m4a"/><Relationship Id="rId5" Type="http://schemas.openxmlformats.org/officeDocument/2006/relationships/image" Target="../media/image5.png"/><Relationship Id="rId4" Type="http://schemas.openxmlformats.org/officeDocument/2006/relationships/notesSlide" Target="../notesSlides/notesSlide83.xml"/></Relationships>
</file>

<file path=ppt/slides/_rels/slide11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2.m4a"/><Relationship Id="rId1" Type="http://schemas.microsoft.com/office/2007/relationships/media" Target="../media/media112.m4a"/><Relationship Id="rId4" Type="http://schemas.openxmlformats.org/officeDocument/2006/relationships/image" Target="../media/image5.png"/></Relationships>
</file>

<file path=ppt/slides/_rels/slide11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3.m4a"/><Relationship Id="rId1" Type="http://schemas.microsoft.com/office/2007/relationships/media" Target="../media/media113.m4a"/><Relationship Id="rId5" Type="http://schemas.openxmlformats.org/officeDocument/2006/relationships/image" Target="../media/image5.png"/><Relationship Id="rId4" Type="http://schemas.openxmlformats.org/officeDocument/2006/relationships/notesSlide" Target="../notesSlides/notesSlide84.xml"/></Relationships>
</file>

<file path=ppt/slides/_rels/slide11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4.m4a"/><Relationship Id="rId1" Type="http://schemas.microsoft.com/office/2007/relationships/media" Target="../media/media114.m4a"/><Relationship Id="rId5" Type="http://schemas.openxmlformats.org/officeDocument/2006/relationships/image" Target="../media/image5.png"/><Relationship Id="rId4" Type="http://schemas.openxmlformats.org/officeDocument/2006/relationships/notesSlide" Target="../notesSlides/notesSlide85.xml"/></Relationships>
</file>

<file path=ppt/slides/_rels/slide11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5.m4a"/><Relationship Id="rId1" Type="http://schemas.microsoft.com/office/2007/relationships/media" Target="../media/media115.m4a"/><Relationship Id="rId4" Type="http://schemas.openxmlformats.org/officeDocument/2006/relationships/image" Target="../media/image5.png"/></Relationships>
</file>

<file path=ppt/slides/_rels/slide12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6.m4a"/><Relationship Id="rId1" Type="http://schemas.microsoft.com/office/2007/relationships/media" Target="../media/media116.m4a"/><Relationship Id="rId4" Type="http://schemas.openxmlformats.org/officeDocument/2006/relationships/image" Target="../media/image5.png"/></Relationships>
</file>

<file path=ppt/slides/_rels/slide12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7.m4a"/><Relationship Id="rId1" Type="http://schemas.microsoft.com/office/2007/relationships/media" Target="../media/media117.m4a"/><Relationship Id="rId4" Type="http://schemas.openxmlformats.org/officeDocument/2006/relationships/image" Target="../media/image5.png"/></Relationships>
</file>

<file path=ppt/slides/_rels/slide12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8.m4a"/><Relationship Id="rId1" Type="http://schemas.microsoft.com/office/2007/relationships/media" Target="../media/media118.m4a"/><Relationship Id="rId4" Type="http://schemas.openxmlformats.org/officeDocument/2006/relationships/image" Target="../media/image5.png"/></Relationships>
</file>

<file path=ppt/slides/_rels/slide12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9.m4a"/><Relationship Id="rId1" Type="http://schemas.microsoft.com/office/2007/relationships/media" Target="../media/media119.m4a"/><Relationship Id="rId4" Type="http://schemas.openxmlformats.org/officeDocument/2006/relationships/image" Target="../media/image5.png"/></Relationships>
</file>

<file path=ppt/slides/_rels/slide12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0.m4a"/><Relationship Id="rId1" Type="http://schemas.microsoft.com/office/2007/relationships/media" Target="../media/media120.m4a"/><Relationship Id="rId4" Type="http://schemas.openxmlformats.org/officeDocument/2006/relationships/image" Target="../media/image5.png"/></Relationships>
</file>

<file path=ppt/slides/_rels/slide12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1.m4a"/><Relationship Id="rId1" Type="http://schemas.microsoft.com/office/2007/relationships/media" Target="../media/media121.m4a"/><Relationship Id="rId4" Type="http://schemas.openxmlformats.org/officeDocument/2006/relationships/image" Target="../media/image5.png"/></Relationships>
</file>

<file path=ppt/slides/_rels/slide12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2.m4a"/><Relationship Id="rId1" Type="http://schemas.microsoft.com/office/2007/relationships/media" Target="../media/media122.m4a"/><Relationship Id="rId4" Type="http://schemas.openxmlformats.org/officeDocument/2006/relationships/image" Target="../media/image5.png"/></Relationships>
</file>

<file path=ppt/slides/_rels/slide12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3.m4a"/><Relationship Id="rId1" Type="http://schemas.microsoft.com/office/2007/relationships/media" Target="../media/media123.m4a"/><Relationship Id="rId4" Type="http://schemas.openxmlformats.org/officeDocument/2006/relationships/image" Target="../media/image5.png"/></Relationships>
</file>

<file path=ppt/slides/_rels/slide12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4.m4a"/><Relationship Id="rId1" Type="http://schemas.microsoft.com/office/2007/relationships/media" Target="../media/media124.m4a"/><Relationship Id="rId4" Type="http://schemas.openxmlformats.org/officeDocument/2006/relationships/image" Target="../media/image5.png"/></Relationships>
</file>

<file path=ppt/slides/_rels/slide12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5.m4a"/><Relationship Id="rId1" Type="http://schemas.microsoft.com/office/2007/relationships/media" Target="../media/media125.m4a"/><Relationship Id="rId4" Type="http://schemas.openxmlformats.org/officeDocument/2006/relationships/image" Target="../media/image5.png"/></Relationships>
</file>

<file path=ppt/slides/_rels/slide13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6.m4a"/><Relationship Id="rId1" Type="http://schemas.microsoft.com/office/2007/relationships/media" Target="../media/media126.m4a"/><Relationship Id="rId4" Type="http://schemas.openxmlformats.org/officeDocument/2006/relationships/image" Target="../media/image5.png"/></Relationships>
</file>

<file path=ppt/slides/_rels/slide13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7.m4a"/><Relationship Id="rId1" Type="http://schemas.microsoft.com/office/2007/relationships/media" Target="../media/media127.m4a"/><Relationship Id="rId4" Type="http://schemas.openxmlformats.org/officeDocument/2006/relationships/image" Target="../media/image5.png"/></Relationships>
</file>

<file path=ppt/slides/_rels/slide132.xml.rels><?xml version="1.0" encoding="UTF-8" standalone="yes"?>
<Relationships xmlns="http://schemas.openxmlformats.org/package/2006/relationships"><Relationship Id="rId8" Type="http://schemas.openxmlformats.org/officeDocument/2006/relationships/hyperlink" Target="https://www.bristol.ac.uk/religion/buddhist-centre/langer.html" TargetMode="External"/><Relationship Id="rId3" Type="http://schemas.openxmlformats.org/officeDocument/2006/relationships/slideLayout" Target="../slideLayouts/slideLayout2.xml"/><Relationship Id="rId7" Type="http://schemas.openxmlformats.org/officeDocument/2006/relationships/hyperlink" Target="http://ir.kdu.ac.lk/handle/345/5286" TargetMode="External"/><Relationship Id="rId2" Type="http://schemas.openxmlformats.org/officeDocument/2006/relationships/audio" Target="../media/media128.m4a"/><Relationship Id="rId1" Type="http://schemas.microsoft.com/office/2007/relationships/media" Target="../media/media128.m4a"/><Relationship Id="rId6" Type="http://schemas.openxmlformats.org/officeDocument/2006/relationships/hyperlink" Target="https://www.buddhanet.net/pdf_file/ceremonies-srilanka6.pdf" TargetMode="External"/><Relationship Id="rId11" Type="http://schemas.openxmlformats.org/officeDocument/2006/relationships/image" Target="../media/image5.png"/><Relationship Id="rId5" Type="http://schemas.openxmlformats.org/officeDocument/2006/relationships/hyperlink" Target="https://doi.org/10.1186/s40359-021-00675-7" TargetMode="External"/><Relationship Id="rId10" Type="http://schemas.openxmlformats.org/officeDocument/2006/relationships/hyperlink" Target="https://roar.media/english/life/in-the-know/dealing-with-death-funeral-rituals-sri-lanka" TargetMode="External"/><Relationship Id="rId4" Type="http://schemas.openxmlformats.org/officeDocument/2006/relationships/hyperlink" Target="https://doi.org/10.1186/s12910-021-00631-5" TargetMode="External"/><Relationship Id="rId9" Type="http://schemas.openxmlformats.org/officeDocument/2006/relationships/hyperlink" Target="https://slma.lk/wp-content/uploads/2021/12/Practice-guidelines-in-EoL-care.pdf" TargetMode="External"/></Relationships>
</file>

<file path=ppt/slides/_rels/slide133.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129.m4a"/><Relationship Id="rId1" Type="http://schemas.microsoft.com/office/2007/relationships/media" Target="../media/media129.m4a"/><Relationship Id="rId4" Type="http://schemas.openxmlformats.org/officeDocument/2006/relationships/image" Target="../media/image5.png"/></Relationships>
</file>

<file path=ppt/slides/_rels/slide13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3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36.xml.rels><?xml version="1.0" encoding="UTF-8" standalone="yes"?>
<Relationships xmlns="http://schemas.openxmlformats.org/package/2006/relationships"><Relationship Id="rId8" Type="http://schemas.openxmlformats.org/officeDocument/2006/relationships/image" Target="../media/image3.png"/><Relationship Id="rId3" Type="http://schemas.openxmlformats.org/officeDocument/2006/relationships/slideLayout" Target="../slideLayouts/slideLayout2.xml"/><Relationship Id="rId7" Type="http://schemas.openxmlformats.org/officeDocument/2006/relationships/hyperlink" Target="https://bmcpublichealth.biomedcentral.com/articles/10.1186/s12889-018-5482-x" TargetMode="External"/><Relationship Id="rId2" Type="http://schemas.openxmlformats.org/officeDocument/2006/relationships/audio" Target="../media/media130.m4a"/><Relationship Id="rId1" Type="http://schemas.microsoft.com/office/2007/relationships/media" Target="../media/media130.m4a"/><Relationship Id="rId6" Type="http://schemas.openxmlformats.org/officeDocument/2006/relationships/hyperlink" Target="https://www.mdpi.com/2673-9259/2/3/17" TargetMode="External"/><Relationship Id="rId5" Type="http://schemas.openxmlformats.org/officeDocument/2006/relationships/hyperlink" Target="https://www.sciencedirect.com/science/article/pii/S2667032121000275" TargetMode="External"/><Relationship Id="rId4" Type="http://schemas.openxmlformats.org/officeDocument/2006/relationships/notesSlide" Target="../notesSlides/notesSlide86.xml"/></Relationships>
</file>

<file path=ppt/slides/_rels/slide137.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3.png"/><Relationship Id="rId2" Type="http://schemas.openxmlformats.org/officeDocument/2006/relationships/audio" Target="../media/media131.m4a"/><Relationship Id="rId1" Type="http://schemas.microsoft.com/office/2007/relationships/media" Target="../media/media131.m4a"/><Relationship Id="rId6" Type="http://schemas.openxmlformats.org/officeDocument/2006/relationships/hyperlink" Target="https://gmj.sljol.info/articles/10.4038/gmj.v16i2.3748" TargetMode="External"/><Relationship Id="rId5" Type="http://schemas.openxmlformats.org/officeDocument/2006/relationships/hyperlink" Target="https://www.sciencedirect.com/science/article/pii/S2667032122000221#:~:text=Highlights&amp;text=Prevalence%20of%20social%20and%20emotional,emotional%20loneliness%20in%20aging%20population" TargetMode="External"/><Relationship Id="rId4" Type="http://schemas.openxmlformats.org/officeDocument/2006/relationships/hyperlink" Target="https://www.sciencedirect.com/science/article/pii/S277265332200079X" TargetMode="External"/></Relationships>
</file>

<file path=ppt/slides/_rels/slide13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32.m4a"/><Relationship Id="rId1" Type="http://schemas.microsoft.com/office/2007/relationships/media" Target="../media/media132.m4a"/><Relationship Id="rId5" Type="http://schemas.openxmlformats.org/officeDocument/2006/relationships/image" Target="../media/image3.png"/><Relationship Id="rId4" Type="http://schemas.openxmlformats.org/officeDocument/2006/relationships/notesSlide" Target="../notesSlides/notesSlide8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DF4CEB-918A-0472-B6E4-4689B9CD397B}"/>
              </a:ext>
            </a:extLst>
          </p:cNvPr>
          <p:cNvSpPr>
            <a:spLocks noGrp="1"/>
          </p:cNvSpPr>
          <p:nvPr>
            <p:ph type="ctrTitle"/>
          </p:nvPr>
        </p:nvSpPr>
        <p:spPr/>
        <p:txBody>
          <a:bodyPr>
            <a:normAutofit/>
          </a:bodyPr>
          <a:lstStyle/>
          <a:p>
            <a:r>
              <a:rPr lang="en-GB" dirty="0">
                <a:latin typeface="Times New Roman" panose="02020603050405020304" pitchFamily="18" charset="0"/>
                <a:cs typeface="Times New Roman" panose="02020603050405020304" pitchFamily="18" charset="0"/>
              </a:rPr>
              <a:t>Module</a:t>
            </a:r>
            <a:br>
              <a:rPr lang="en-GB" dirty="0">
                <a:latin typeface="Times New Roman" panose="02020603050405020304" pitchFamily="18" charset="0"/>
                <a:cs typeface="Times New Roman" panose="02020603050405020304" pitchFamily="18" charset="0"/>
              </a:rPr>
            </a:br>
            <a:r>
              <a:rPr lang="en-GB" dirty="0">
                <a:latin typeface="Times New Roman" panose="02020603050405020304" pitchFamily="18" charset="0"/>
                <a:cs typeface="Times New Roman" panose="02020603050405020304" pitchFamily="18" charset="0"/>
              </a:rPr>
              <a:t>Psychology I</a:t>
            </a:r>
            <a:endParaRPr lang="en-GB" dirty="0"/>
          </a:p>
        </p:txBody>
      </p:sp>
      <p:sp>
        <p:nvSpPr>
          <p:cNvPr id="3" name="Subtitle 2">
            <a:extLst>
              <a:ext uri="{FF2B5EF4-FFF2-40B4-BE49-F238E27FC236}">
                <a16:creationId xmlns:a16="http://schemas.microsoft.com/office/drawing/2014/main" id="{D41D21B8-B733-D6AC-A679-00D982C92189}"/>
              </a:ext>
            </a:extLst>
          </p:cNvPr>
          <p:cNvSpPr>
            <a:spLocks noGrp="1"/>
          </p:cNvSpPr>
          <p:nvPr>
            <p:ph type="subTitle" idx="1"/>
          </p:nvPr>
        </p:nvSpPr>
        <p:spPr>
          <a:xfrm>
            <a:off x="1524000" y="3602038"/>
            <a:ext cx="9144000" cy="633095"/>
          </a:xfrm>
        </p:spPr>
        <p:txBody>
          <a:bodyPr>
            <a:normAutofit fontScale="92500" lnSpcReduction="20000"/>
          </a:bodyPr>
          <a:lstStyle/>
          <a:p>
            <a:br>
              <a:rPr lang="en-GB" dirty="0"/>
            </a:br>
            <a:r>
              <a:rPr lang="en-GB" dirty="0"/>
              <a:t>(Neurology and medical care of neurodegenerative disorders)</a:t>
            </a:r>
          </a:p>
        </p:txBody>
      </p:sp>
      <p:sp>
        <p:nvSpPr>
          <p:cNvPr id="9" name="Subtitle 2">
            <a:extLst>
              <a:ext uri="{FF2B5EF4-FFF2-40B4-BE49-F238E27FC236}">
                <a16:creationId xmlns:a16="http://schemas.microsoft.com/office/drawing/2014/main" id="{5ADD9B8F-30B1-E9B3-FE6D-B4C2CCF58456}"/>
              </a:ext>
            </a:extLst>
          </p:cNvPr>
          <p:cNvSpPr txBox="1">
            <a:spLocks/>
          </p:cNvSpPr>
          <p:nvPr/>
        </p:nvSpPr>
        <p:spPr>
          <a:xfrm>
            <a:off x="1696949" y="4327208"/>
            <a:ext cx="9144000" cy="1408429"/>
          </a:xfrm>
          <a:prstGeom prst="rect">
            <a:avLst/>
          </a:prstGeom>
        </p:spPr>
        <p:txBody>
          <a:bodyPr vert="horz" lIns="91440" tIns="45720" rIns="91440" bIns="45720" rtlCol="0">
            <a:normAutofit fontScale="85000" lnSpcReduction="20000"/>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GB" dirty="0"/>
              <a:t>Neapolis University Pafos</a:t>
            </a:r>
          </a:p>
          <a:p>
            <a:r>
              <a:rPr lang="en-GB" dirty="0"/>
              <a:t>Kristianstad University</a:t>
            </a:r>
          </a:p>
          <a:p>
            <a:r>
              <a:rPr lang="en-GB" dirty="0"/>
              <a:t>General Sir John Kotelawala Defence University</a:t>
            </a:r>
          </a:p>
          <a:p>
            <a:r>
              <a:rPr lang="en-GB" dirty="0"/>
              <a:t>University of Colombo </a:t>
            </a:r>
          </a:p>
        </p:txBody>
      </p:sp>
    </p:spTree>
    <p:extLst>
      <p:ext uri="{BB962C8B-B14F-4D97-AF65-F5344CB8AC3E}">
        <p14:creationId xmlns:p14="http://schemas.microsoft.com/office/powerpoint/2010/main" val="1161591771"/>
      </p:ext>
    </p:extLst>
  </p:cSld>
  <p:clrMapOvr>
    <a:masterClrMapping/>
  </p:clrMapOvr>
  <mc:AlternateContent xmlns:mc="http://schemas.openxmlformats.org/markup-compatibility/2006" xmlns:p14="http://schemas.microsoft.com/office/powerpoint/2010/main">
    <mc:Choice Requires="p14">
      <p:transition p14:dur="140" advClick="0" advTm="2000"/>
    </mc:Choice>
    <mc:Fallback xmlns="">
      <p:transition advClick="0" advTm="2000"/>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986437-F497-C477-5649-627CBB2C9056}"/>
              </a:ext>
            </a:extLst>
          </p:cNvPr>
          <p:cNvSpPr>
            <a:spLocks noGrp="1"/>
          </p:cNvSpPr>
          <p:nvPr>
            <p:ph type="title"/>
          </p:nvPr>
        </p:nvSpPr>
        <p:spPr/>
        <p:txBody>
          <a:bodyPr/>
          <a:lstStyle/>
          <a:p>
            <a:r>
              <a:rPr lang="en-GB" dirty="0"/>
              <a:t>Learning Objectives</a:t>
            </a:r>
          </a:p>
        </p:txBody>
      </p:sp>
      <p:sp>
        <p:nvSpPr>
          <p:cNvPr id="3" name="Content Placeholder 2">
            <a:extLst>
              <a:ext uri="{FF2B5EF4-FFF2-40B4-BE49-F238E27FC236}">
                <a16:creationId xmlns:a16="http://schemas.microsoft.com/office/drawing/2014/main" id="{955EAADD-A301-109F-8EFC-1CA571189100}"/>
              </a:ext>
            </a:extLst>
          </p:cNvPr>
          <p:cNvSpPr>
            <a:spLocks noGrp="1"/>
          </p:cNvSpPr>
          <p:nvPr>
            <p:ph idx="1"/>
          </p:nvPr>
        </p:nvSpPr>
        <p:spPr/>
        <p:txBody>
          <a:bodyPr>
            <a:normAutofit fontScale="92500" lnSpcReduction="20000"/>
          </a:bodyPr>
          <a:lstStyle/>
          <a:p>
            <a:r>
              <a:rPr lang="en-GB" dirty="0"/>
              <a:t>Understand the significance of psychology in healthcare and its role in supporting patients and their families.</a:t>
            </a:r>
          </a:p>
          <a:p>
            <a:r>
              <a:rPr lang="en-GB" dirty="0"/>
              <a:t>Explore and apply key psychological theories of health behaviour when working with patients.</a:t>
            </a:r>
          </a:p>
          <a:p>
            <a:r>
              <a:rPr lang="en-GB" dirty="0"/>
              <a:t>Describe the typical aging process, encompassing physical, cognitive, socio-emotional, and personality changes.</a:t>
            </a:r>
          </a:p>
          <a:p>
            <a:r>
              <a:rPr lang="en-GB" dirty="0"/>
              <a:t>Analyse the emotional and psychological aspects of death and dying for patients and their families, including the stages of grief.</a:t>
            </a:r>
          </a:p>
          <a:p>
            <a:r>
              <a:rPr lang="en-GB" dirty="0"/>
              <a:t>Assess the cultural impact on the experience and meaning of life and death and recognise the role of spirituality, religion, family, and the community in caregiving practices for patients with NDDs.</a:t>
            </a:r>
          </a:p>
          <a:p>
            <a:r>
              <a:rPr lang="en-GB" dirty="0"/>
              <a:t>Explore the connection between neurodegenerative disorders, psychopathology, and their effects on patients' quality of life and disease progression.</a:t>
            </a:r>
          </a:p>
        </p:txBody>
      </p:sp>
    </p:spTree>
    <p:extLst>
      <p:ext uri="{BB962C8B-B14F-4D97-AF65-F5344CB8AC3E}">
        <p14:creationId xmlns:p14="http://schemas.microsoft.com/office/powerpoint/2010/main" val="3027216888"/>
      </p:ext>
    </p:extLst>
  </p:cSld>
  <p:clrMapOvr>
    <a:masterClrMapping/>
  </p:clrMapOvr>
  <mc:AlternateContent xmlns:mc="http://schemas.openxmlformats.org/markup-compatibility/2006" xmlns:p14="http://schemas.microsoft.com/office/powerpoint/2010/main">
    <mc:Choice Requires="p14">
      <p:transition p14:dur="140" advClick="0" advTm="2000"/>
    </mc:Choice>
    <mc:Fallback xmlns="">
      <p:transition advClick="0" advTm="2000"/>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1ED044-201A-9DD4-3C4F-FAAB939C3F9A}"/>
              </a:ext>
            </a:extLst>
          </p:cNvPr>
          <p:cNvSpPr>
            <a:spLocks noGrp="1"/>
          </p:cNvSpPr>
          <p:nvPr>
            <p:ph type="title"/>
          </p:nvPr>
        </p:nvSpPr>
        <p:spPr/>
        <p:txBody>
          <a:bodyPr/>
          <a:lstStyle/>
          <a:p>
            <a:r>
              <a:rPr lang="en-GB" dirty="0"/>
              <a:t>Introduction</a:t>
            </a:r>
          </a:p>
        </p:txBody>
      </p:sp>
      <p:sp>
        <p:nvSpPr>
          <p:cNvPr id="3" name="Text Placeholder 2">
            <a:extLst>
              <a:ext uri="{FF2B5EF4-FFF2-40B4-BE49-F238E27FC236}">
                <a16:creationId xmlns:a16="http://schemas.microsoft.com/office/drawing/2014/main" id="{EC5E3A31-22AE-7494-28AF-9A78C533E3A8}"/>
              </a:ext>
            </a:extLst>
          </p:cNvPr>
          <p:cNvSpPr>
            <a:spLocks noGrp="1"/>
          </p:cNvSpPr>
          <p:nvPr>
            <p:ph type="body" idx="1"/>
          </p:nvPr>
        </p:nvSpPr>
        <p:spPr/>
        <p:txBody>
          <a:bodyPr/>
          <a:lstStyle/>
          <a:p>
            <a:endParaRPr lang="en-GB"/>
          </a:p>
        </p:txBody>
      </p:sp>
    </p:spTree>
    <p:extLst>
      <p:ext uri="{BB962C8B-B14F-4D97-AF65-F5344CB8AC3E}">
        <p14:creationId xmlns:p14="http://schemas.microsoft.com/office/powerpoint/2010/main" val="3331793266"/>
      </p:ext>
    </p:extLst>
  </p:cSld>
  <p:clrMapOvr>
    <a:masterClrMapping/>
  </p:clrMapOvr>
  <mc:AlternateContent xmlns:mc="http://schemas.openxmlformats.org/markup-compatibility/2006" xmlns:p14="http://schemas.microsoft.com/office/powerpoint/2010/main">
    <mc:Choice Requires="p14">
      <p:transition p14:dur="140" advClick="0" advTm="2000"/>
    </mc:Choice>
    <mc:Fallback xmlns="">
      <p:transition advClick="0" advTm="2000"/>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F56698-F2C2-ED7B-F108-4E0B45CDF176}"/>
              </a:ext>
            </a:extLst>
          </p:cNvPr>
          <p:cNvSpPr>
            <a:spLocks noGrp="1"/>
          </p:cNvSpPr>
          <p:nvPr>
            <p:ph type="title"/>
          </p:nvPr>
        </p:nvSpPr>
        <p:spPr/>
        <p:txBody>
          <a:bodyPr/>
          <a:lstStyle/>
          <a:p>
            <a:r>
              <a:rPr lang="en-GB" dirty="0"/>
              <a:t>Theories of Health Behaviour</a:t>
            </a:r>
          </a:p>
        </p:txBody>
      </p:sp>
      <p:sp>
        <p:nvSpPr>
          <p:cNvPr id="3" name="Text Placeholder 2">
            <a:extLst>
              <a:ext uri="{FF2B5EF4-FFF2-40B4-BE49-F238E27FC236}">
                <a16:creationId xmlns:a16="http://schemas.microsoft.com/office/drawing/2014/main" id="{7D72F64C-C323-B1C1-AEB6-A0859EFFF677}"/>
              </a:ext>
            </a:extLst>
          </p:cNvPr>
          <p:cNvSpPr>
            <a:spLocks noGrp="1"/>
          </p:cNvSpPr>
          <p:nvPr>
            <p:ph type="body" idx="1"/>
          </p:nvPr>
        </p:nvSpPr>
        <p:spPr/>
        <p:txBody>
          <a:bodyPr/>
          <a:lstStyle/>
          <a:p>
            <a:endParaRPr lang="en-GB"/>
          </a:p>
        </p:txBody>
      </p:sp>
    </p:spTree>
    <p:extLst>
      <p:ext uri="{BB962C8B-B14F-4D97-AF65-F5344CB8AC3E}">
        <p14:creationId xmlns:p14="http://schemas.microsoft.com/office/powerpoint/2010/main" val="364551693"/>
      </p:ext>
    </p:extLst>
  </p:cSld>
  <p:clrMapOvr>
    <a:masterClrMapping/>
  </p:clrMapOvr>
  <mc:AlternateContent xmlns:mc="http://schemas.openxmlformats.org/markup-compatibility/2006" xmlns:p14="http://schemas.microsoft.com/office/powerpoint/2010/main">
    <mc:Choice Requires="p14">
      <p:transition p14:dur="140" advClick="0" advTm="2000"/>
    </mc:Choice>
    <mc:Fallback xmlns="">
      <p:transition advClick="0" advTm="2000"/>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4143E1-868D-A46A-3818-28C8B0FF7D31}"/>
              </a:ext>
            </a:extLst>
          </p:cNvPr>
          <p:cNvSpPr>
            <a:spLocks noGrp="1"/>
          </p:cNvSpPr>
          <p:nvPr>
            <p:ph type="title"/>
          </p:nvPr>
        </p:nvSpPr>
        <p:spPr/>
        <p:txBody>
          <a:bodyPr/>
          <a:lstStyle/>
          <a:p>
            <a:r>
              <a:rPr lang="en-GB" dirty="0"/>
              <a:t>Psychology of Ageing</a:t>
            </a:r>
          </a:p>
        </p:txBody>
      </p:sp>
      <p:sp>
        <p:nvSpPr>
          <p:cNvPr id="3" name="Text Placeholder 2">
            <a:extLst>
              <a:ext uri="{FF2B5EF4-FFF2-40B4-BE49-F238E27FC236}">
                <a16:creationId xmlns:a16="http://schemas.microsoft.com/office/drawing/2014/main" id="{9B64AE10-C03E-B768-1DA9-58A5344993B8}"/>
              </a:ext>
            </a:extLst>
          </p:cNvPr>
          <p:cNvSpPr>
            <a:spLocks noGrp="1"/>
          </p:cNvSpPr>
          <p:nvPr>
            <p:ph type="body" idx="1"/>
          </p:nvPr>
        </p:nvSpPr>
        <p:spPr/>
        <p:txBody>
          <a:bodyPr/>
          <a:lstStyle/>
          <a:p>
            <a:endParaRPr lang="en-GB"/>
          </a:p>
        </p:txBody>
      </p:sp>
      <p:pic>
        <p:nvPicPr>
          <p:cNvPr id="4" name="Audio Recording 25 Oct 2023 at 09:13:17">
            <a:hlinkClick r:id="" action="ppaction://media"/>
            <a:extLst>
              <a:ext uri="{FF2B5EF4-FFF2-40B4-BE49-F238E27FC236}">
                <a16:creationId xmlns:a16="http://schemas.microsoft.com/office/drawing/2014/main" id="{C886631F-8EEF-FDFE-2D67-8B6C5DBA542F}"/>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0" y="4933156"/>
            <a:ext cx="812800" cy="812800"/>
          </a:xfrm>
          <a:prstGeom prst="rect">
            <a:avLst/>
          </a:prstGeom>
        </p:spPr>
      </p:pic>
    </p:spTree>
    <p:extLst>
      <p:ext uri="{BB962C8B-B14F-4D97-AF65-F5344CB8AC3E}">
        <p14:creationId xmlns:p14="http://schemas.microsoft.com/office/powerpoint/2010/main" val="4265971044"/>
      </p:ext>
    </p:extLst>
  </p:cSld>
  <p:clrMapOvr>
    <a:masterClrMapping/>
  </p:clrMapOvr>
  <mc:AlternateContent xmlns:mc="http://schemas.openxmlformats.org/markup-compatibility/2006" xmlns:p14="http://schemas.microsoft.com/office/powerpoint/2010/main">
    <mc:Choice Requires="p14">
      <p:transition p14:dur="140" advClick="0" advTm="2000"/>
    </mc:Choice>
    <mc:Fallback xmlns="">
      <p:transition advClick="0" advTm="20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848"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51DC92-E315-F91F-E82E-F435FF5702AB}"/>
              </a:ext>
            </a:extLst>
          </p:cNvPr>
          <p:cNvSpPr>
            <a:spLocks noGrp="1"/>
          </p:cNvSpPr>
          <p:nvPr>
            <p:ph type="title"/>
          </p:nvPr>
        </p:nvSpPr>
        <p:spPr/>
        <p:txBody>
          <a:bodyPr/>
          <a:lstStyle/>
          <a:p>
            <a:r>
              <a:rPr lang="en-GB" dirty="0"/>
              <a:t>The Meaning of Age</a:t>
            </a:r>
          </a:p>
        </p:txBody>
      </p:sp>
      <p:sp>
        <p:nvSpPr>
          <p:cNvPr id="3" name="Content Placeholder 2">
            <a:extLst>
              <a:ext uri="{FF2B5EF4-FFF2-40B4-BE49-F238E27FC236}">
                <a16:creationId xmlns:a16="http://schemas.microsoft.com/office/drawing/2014/main" id="{EB31A62E-5AC0-8264-1D12-8E018FE6C752}"/>
              </a:ext>
            </a:extLst>
          </p:cNvPr>
          <p:cNvSpPr>
            <a:spLocks noGrp="1"/>
          </p:cNvSpPr>
          <p:nvPr>
            <p:ph idx="1"/>
          </p:nvPr>
        </p:nvSpPr>
        <p:spPr/>
        <p:txBody>
          <a:bodyPr>
            <a:normAutofit fontScale="92500" lnSpcReduction="10000"/>
          </a:bodyPr>
          <a:lstStyle/>
          <a:p>
            <a:r>
              <a:rPr lang="en-GB" sz="3200" dirty="0"/>
              <a:t>How old are you?</a:t>
            </a:r>
          </a:p>
          <a:p>
            <a:r>
              <a:rPr lang="en-GB" sz="3200" dirty="0"/>
              <a:t>Variability among people.</a:t>
            </a:r>
          </a:p>
          <a:p>
            <a:r>
              <a:rPr lang="en-GB" sz="3200" dirty="0"/>
              <a:t>Several types of age have been identified:</a:t>
            </a:r>
          </a:p>
          <a:p>
            <a:pPr lvl="1"/>
            <a:r>
              <a:rPr lang="en-GB" sz="2700" b="1" dirty="0">
                <a:solidFill>
                  <a:schemeClr val="accent1">
                    <a:lumMod val="50000"/>
                  </a:schemeClr>
                </a:solidFill>
              </a:rPr>
              <a:t>Chronological Age</a:t>
            </a:r>
            <a:r>
              <a:rPr lang="en-GB" sz="2700" dirty="0">
                <a:solidFill>
                  <a:schemeClr val="accent1">
                    <a:lumMod val="50000"/>
                  </a:schemeClr>
                </a:solidFill>
              </a:rPr>
              <a:t>: </a:t>
            </a:r>
            <a:r>
              <a:rPr lang="en-GB" sz="2700" dirty="0"/>
              <a:t>the number of years that have passed since your birth.</a:t>
            </a:r>
          </a:p>
          <a:p>
            <a:pPr lvl="1"/>
            <a:r>
              <a:rPr lang="en-GB" sz="2700" b="1" dirty="0">
                <a:solidFill>
                  <a:schemeClr val="accent1">
                    <a:lumMod val="50000"/>
                  </a:schemeClr>
                </a:solidFill>
                <a:effectLst/>
              </a:rPr>
              <a:t>Perceived Age</a:t>
            </a:r>
            <a:r>
              <a:rPr lang="en-GB" sz="2700" dirty="0">
                <a:solidFill>
                  <a:schemeClr val="accent1">
                    <a:lumMod val="50000"/>
                  </a:schemeClr>
                </a:solidFill>
                <a:effectLst/>
              </a:rPr>
              <a:t>: </a:t>
            </a:r>
            <a:r>
              <a:rPr lang="en-GB" sz="2700" dirty="0">
                <a:effectLst/>
              </a:rPr>
              <a:t>refers to the age you think of yourself as. </a:t>
            </a:r>
            <a:endParaRPr lang="en-GB" sz="2700" dirty="0"/>
          </a:p>
          <a:p>
            <a:pPr lvl="1"/>
            <a:r>
              <a:rPr lang="en-GB" sz="2700" b="1" dirty="0">
                <a:solidFill>
                  <a:schemeClr val="accent1">
                    <a:lumMod val="50000"/>
                  </a:schemeClr>
                </a:solidFill>
              </a:rPr>
              <a:t>Biological Age</a:t>
            </a:r>
            <a:r>
              <a:rPr lang="en-GB" sz="2700" dirty="0">
                <a:solidFill>
                  <a:schemeClr val="accent1">
                    <a:lumMod val="50000"/>
                  </a:schemeClr>
                </a:solidFill>
              </a:rPr>
              <a:t>: </a:t>
            </a:r>
            <a:r>
              <a:rPr lang="en-GB" sz="2700" dirty="0"/>
              <a:t>an adult’s physical condition compared with others (e.g., cardiovascular system). </a:t>
            </a:r>
          </a:p>
          <a:p>
            <a:pPr lvl="1"/>
            <a:r>
              <a:rPr lang="en-GB" sz="2700" b="1" dirty="0">
                <a:solidFill>
                  <a:schemeClr val="accent1">
                    <a:lumMod val="50000"/>
                  </a:schemeClr>
                </a:solidFill>
              </a:rPr>
              <a:t>Psychological Age</a:t>
            </a:r>
            <a:r>
              <a:rPr lang="en-GB" sz="2700" dirty="0">
                <a:solidFill>
                  <a:schemeClr val="accent1">
                    <a:lumMod val="50000"/>
                  </a:schemeClr>
                </a:solidFill>
              </a:rPr>
              <a:t>: </a:t>
            </a:r>
            <a:r>
              <a:rPr lang="en-GB" sz="2700" dirty="0"/>
              <a:t>an adult’s ability to deal effectively with the environment compared to others. </a:t>
            </a:r>
          </a:p>
          <a:p>
            <a:pPr lvl="1"/>
            <a:r>
              <a:rPr lang="en-GB" sz="2700" b="1" dirty="0">
                <a:solidFill>
                  <a:schemeClr val="accent1">
                    <a:lumMod val="50000"/>
                  </a:schemeClr>
                </a:solidFill>
              </a:rPr>
              <a:t>Social Age</a:t>
            </a:r>
            <a:r>
              <a:rPr lang="en-GB" sz="2700" dirty="0">
                <a:solidFill>
                  <a:schemeClr val="accent1">
                    <a:lumMod val="50000"/>
                  </a:schemeClr>
                </a:solidFill>
              </a:rPr>
              <a:t>: </a:t>
            </a:r>
            <a:r>
              <a:rPr lang="en-GB" sz="2700" dirty="0"/>
              <a:t>the </a:t>
            </a:r>
            <a:r>
              <a:rPr lang="en-GB" sz="2700" dirty="0">
                <a:effectLst/>
              </a:rPr>
              <a:t>specific set of roles individuals adopt in relation to other members of the society and culture to which they belong. </a:t>
            </a:r>
          </a:p>
          <a:p>
            <a:pPr lvl="1"/>
            <a:r>
              <a:rPr lang="en-GB" sz="2700" b="1" dirty="0">
                <a:solidFill>
                  <a:schemeClr val="accent1">
                    <a:lumMod val="50000"/>
                  </a:schemeClr>
                </a:solidFill>
              </a:rPr>
              <a:t>Functional Age</a:t>
            </a:r>
            <a:r>
              <a:rPr lang="en-GB" sz="2700" dirty="0">
                <a:solidFill>
                  <a:schemeClr val="accent1">
                    <a:lumMod val="50000"/>
                  </a:schemeClr>
                </a:solidFill>
              </a:rPr>
              <a:t>: </a:t>
            </a:r>
            <a:r>
              <a:rPr lang="en-GB" sz="2700" dirty="0"/>
              <a:t>a person’s physical and psychological well-being.</a:t>
            </a:r>
          </a:p>
          <a:p>
            <a:pPr lvl="1"/>
            <a:endParaRPr lang="en-GB" dirty="0"/>
          </a:p>
          <a:p>
            <a:endParaRPr lang="en-GB" dirty="0"/>
          </a:p>
          <a:p>
            <a:endParaRPr lang="en-GB" dirty="0"/>
          </a:p>
        </p:txBody>
      </p:sp>
      <p:pic>
        <p:nvPicPr>
          <p:cNvPr id="4" name="Audio Recording 26 Oct 2023 at 11:09:57">
            <a:hlinkClick r:id="" action="ppaction://media"/>
            <a:extLst>
              <a:ext uri="{FF2B5EF4-FFF2-40B4-BE49-F238E27FC236}">
                <a16:creationId xmlns:a16="http://schemas.microsoft.com/office/drawing/2014/main" id="{46E8F1DA-1D4F-ED93-CDFA-861109D458A4}"/>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6927" y="4934528"/>
            <a:ext cx="812800" cy="812800"/>
          </a:xfrm>
          <a:prstGeom prst="rect">
            <a:avLst/>
          </a:prstGeom>
        </p:spPr>
      </p:pic>
    </p:spTree>
    <p:extLst>
      <p:ext uri="{BB962C8B-B14F-4D97-AF65-F5344CB8AC3E}">
        <p14:creationId xmlns:p14="http://schemas.microsoft.com/office/powerpoint/2010/main" val="2052203705"/>
      </p:ext>
    </p:extLst>
  </p:cSld>
  <p:clrMapOvr>
    <a:masterClrMapping/>
  </p:clrMapOvr>
  <mc:AlternateContent xmlns:mc="http://schemas.openxmlformats.org/markup-compatibility/2006" xmlns:p14="http://schemas.microsoft.com/office/powerpoint/2010/main">
    <mc:Choice Requires="p14">
      <p:transition spd="slow" p14:dur="2000" advTm="2000"/>
    </mc:Choice>
    <mc:Fallback xmlns="">
      <p:transition spd="slow" advTm="20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75968"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EA8EA7EF-17DC-887C-906A-7A5F10E6211C}"/>
              </a:ext>
            </a:extLst>
          </p:cNvPr>
          <p:cNvSpPr>
            <a:spLocks noGrp="1"/>
          </p:cNvSpPr>
          <p:nvPr>
            <p:ph type="title"/>
          </p:nvPr>
        </p:nvSpPr>
        <p:spPr/>
        <p:txBody>
          <a:bodyPr/>
          <a:lstStyle/>
          <a:p>
            <a:r>
              <a:rPr lang="en-GB" dirty="0"/>
              <a:t>Old Age?</a:t>
            </a:r>
          </a:p>
        </p:txBody>
      </p:sp>
      <p:sp>
        <p:nvSpPr>
          <p:cNvPr id="3" name="Content Placeholder 2">
            <a:extLst>
              <a:ext uri="{FF2B5EF4-FFF2-40B4-BE49-F238E27FC236}">
                <a16:creationId xmlns:a16="http://schemas.microsoft.com/office/drawing/2014/main" id="{D8262BF8-AF9F-0691-B861-4B976695CEA7}"/>
              </a:ext>
            </a:extLst>
          </p:cNvPr>
          <p:cNvSpPr>
            <a:spLocks noGrp="1"/>
          </p:cNvSpPr>
          <p:nvPr>
            <p:ph idx="1"/>
          </p:nvPr>
        </p:nvSpPr>
        <p:spPr/>
        <p:txBody>
          <a:bodyPr>
            <a:normAutofit/>
          </a:bodyPr>
          <a:lstStyle/>
          <a:p>
            <a:r>
              <a:rPr lang="en-GB" dirty="0"/>
              <a:t>What does it mean to be “old”? Definition?</a:t>
            </a:r>
          </a:p>
          <a:p>
            <a:r>
              <a:rPr lang="en-GB" dirty="0"/>
              <a:t>Old age used to be defined by the </a:t>
            </a:r>
            <a:r>
              <a:rPr lang="en-GB" b="1" dirty="0"/>
              <a:t>chronological age </a:t>
            </a:r>
            <a:r>
              <a:rPr lang="en-GB" dirty="0"/>
              <a:t>of the person.</a:t>
            </a:r>
          </a:p>
          <a:p>
            <a:pPr lvl="1"/>
            <a:r>
              <a:rPr lang="en-GB" dirty="0"/>
              <a:t>E.g., a 70-year-old was considered old because of his age.</a:t>
            </a:r>
          </a:p>
          <a:p>
            <a:r>
              <a:rPr lang="en-GB" dirty="0"/>
              <a:t>Now the definition of old changed to consider the </a:t>
            </a:r>
            <a:r>
              <a:rPr lang="en-GB" b="1" dirty="0"/>
              <a:t>functional age</a:t>
            </a:r>
            <a:r>
              <a:rPr lang="en-GB" dirty="0"/>
              <a:t>.</a:t>
            </a:r>
          </a:p>
          <a:p>
            <a:r>
              <a:rPr lang="en-GB" dirty="0"/>
              <a:t>Three groups according to functional age: </a:t>
            </a:r>
          </a:p>
          <a:p>
            <a:pPr lvl="1"/>
            <a:r>
              <a:rPr lang="en-GB" b="1" dirty="0">
                <a:solidFill>
                  <a:schemeClr val="accent1">
                    <a:lumMod val="50000"/>
                  </a:schemeClr>
                </a:solidFill>
              </a:rPr>
              <a:t>Young-Old</a:t>
            </a:r>
            <a:r>
              <a:rPr lang="en-GB" dirty="0"/>
              <a:t> are healthy and active,</a:t>
            </a:r>
          </a:p>
          <a:p>
            <a:pPr lvl="1"/>
            <a:r>
              <a:rPr lang="en-GB" b="1" dirty="0">
                <a:solidFill>
                  <a:schemeClr val="accent1">
                    <a:lumMod val="50000"/>
                  </a:schemeClr>
                </a:solidFill>
              </a:rPr>
              <a:t>Old-Old</a:t>
            </a:r>
            <a:r>
              <a:rPr lang="en-GB" dirty="0"/>
              <a:t> have some health problems and difficulties with daily activities,</a:t>
            </a:r>
          </a:p>
          <a:p>
            <a:pPr lvl="1"/>
            <a:r>
              <a:rPr lang="en-GB" b="1" dirty="0">
                <a:solidFill>
                  <a:schemeClr val="accent1">
                    <a:lumMod val="50000"/>
                  </a:schemeClr>
                </a:solidFill>
              </a:rPr>
              <a:t>Oldest-Old</a:t>
            </a:r>
            <a:r>
              <a:rPr lang="en-GB" dirty="0"/>
              <a:t> are weak and need care. </a:t>
            </a:r>
          </a:p>
          <a:p>
            <a:pPr lvl="1"/>
            <a:r>
              <a:rPr lang="en-GB" dirty="0"/>
              <a:t>E.g., a healthy 100-year-old would be considered young old, while a 65-year-old in the late stages of emphysema would be among the oldest old.</a:t>
            </a:r>
          </a:p>
        </p:txBody>
      </p:sp>
      <p:pic>
        <p:nvPicPr>
          <p:cNvPr id="2" name="Audio Recording 12 Oct 2023 at 16:33:42">
            <a:hlinkClick r:id="" action="ppaction://media"/>
            <a:extLst>
              <a:ext uri="{FF2B5EF4-FFF2-40B4-BE49-F238E27FC236}">
                <a16:creationId xmlns:a16="http://schemas.microsoft.com/office/drawing/2014/main" id="{79102E68-B81A-2882-F6D3-0E88B3C5D7CA}"/>
              </a:ext>
            </a:extLst>
          </p:cNvPr>
          <p:cNvPicPr>
            <a:picLocks noChangeAspect="1"/>
          </p:cNvPicPr>
          <p:nvPr>
            <a:audioFile r:link="rId3"/>
            <p:extLst>
              <p:ext uri="{DAA4B4D4-6D71-4841-9C94-3DE7FCFB9230}">
                <p14:media xmlns:p14="http://schemas.microsoft.com/office/powerpoint/2010/main" r:embed="rId2"/>
              </p:ext>
            </p:extLst>
          </p:nvPr>
        </p:nvPicPr>
        <p:blipFill>
          <a:blip r:embed="rId6"/>
          <a:stretch>
            <a:fillRect/>
          </a:stretch>
        </p:blipFill>
        <p:spPr>
          <a:xfrm>
            <a:off x="0" y="4906395"/>
            <a:ext cx="812800" cy="812800"/>
          </a:xfrm>
          <a:prstGeom prst="rect">
            <a:avLst/>
          </a:prstGeom>
        </p:spPr>
      </p:pic>
    </p:spTree>
    <p:custDataLst>
      <p:tags r:id="rId1"/>
    </p:custDataLst>
    <p:extLst>
      <p:ext uri="{BB962C8B-B14F-4D97-AF65-F5344CB8AC3E}">
        <p14:creationId xmlns:p14="http://schemas.microsoft.com/office/powerpoint/2010/main" val="1406392823"/>
      </p:ext>
    </p:extLst>
  </p:cSld>
  <p:clrMapOvr>
    <a:masterClrMapping/>
  </p:clrMapOvr>
  <mc:AlternateContent xmlns:mc="http://schemas.openxmlformats.org/markup-compatibility/2006" xmlns:p14="http://schemas.microsoft.com/office/powerpoint/2010/main">
    <mc:Choice Requires="p14">
      <p:transition spd="slow" p14:dur="2000" advTm="2000"/>
    </mc:Choice>
    <mc:Fallback xmlns="">
      <p:transition spd="slow" advTm="20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04384"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1399D9B-101C-F38E-9D2E-F3D9FD727E33}"/>
              </a:ext>
            </a:extLst>
          </p:cNvPr>
          <p:cNvSpPr>
            <a:spLocks noGrp="1"/>
          </p:cNvSpPr>
          <p:nvPr>
            <p:ph type="title"/>
          </p:nvPr>
        </p:nvSpPr>
        <p:spPr/>
        <p:txBody>
          <a:bodyPr/>
          <a:lstStyle/>
          <a:p>
            <a:r>
              <a:rPr lang="en-GB" dirty="0"/>
              <a:t>Ageing</a:t>
            </a:r>
          </a:p>
        </p:txBody>
      </p:sp>
      <p:sp>
        <p:nvSpPr>
          <p:cNvPr id="3" name="Content Placeholder 2">
            <a:extLst>
              <a:ext uri="{FF2B5EF4-FFF2-40B4-BE49-F238E27FC236}">
                <a16:creationId xmlns:a16="http://schemas.microsoft.com/office/drawing/2014/main" id="{97DFA7F6-629D-8A90-A415-48D152F0669E}"/>
              </a:ext>
            </a:extLst>
          </p:cNvPr>
          <p:cNvSpPr>
            <a:spLocks noGrp="1"/>
          </p:cNvSpPr>
          <p:nvPr>
            <p:ph idx="1"/>
          </p:nvPr>
        </p:nvSpPr>
        <p:spPr/>
        <p:txBody>
          <a:bodyPr>
            <a:normAutofit fontScale="92500" lnSpcReduction="10000"/>
          </a:bodyPr>
          <a:lstStyle/>
          <a:p>
            <a:r>
              <a:rPr lang="en-GB" sz="3000" b="1" dirty="0">
                <a:solidFill>
                  <a:schemeClr val="accent1">
                    <a:lumMod val="50000"/>
                  </a:schemeClr>
                </a:solidFill>
              </a:rPr>
              <a:t>Ageing</a:t>
            </a:r>
            <a:r>
              <a:rPr lang="en-GB" sz="3000" dirty="0"/>
              <a:t> </a:t>
            </a:r>
            <a:r>
              <a:rPr lang="en-GB" sz="3000" dirty="0">
                <a:sym typeface="Wingdings" pitchFamily="2" charset="2"/>
              </a:rPr>
              <a:t>is</a:t>
            </a:r>
            <a:r>
              <a:rPr lang="en-GB" sz="3000" dirty="0"/>
              <a:t> the physical and psychological changes that occur with maturation.</a:t>
            </a:r>
          </a:p>
          <a:p>
            <a:r>
              <a:rPr lang="en-GB" sz="3000" dirty="0"/>
              <a:t>It consists of at least three distinct processes:</a:t>
            </a:r>
          </a:p>
          <a:p>
            <a:pPr marL="514350" indent="-514350">
              <a:buFont typeface="+mj-lt"/>
              <a:buAutoNum type="arabicPeriod"/>
            </a:pPr>
            <a:r>
              <a:rPr lang="en-GB" sz="2900" b="1" dirty="0">
                <a:solidFill>
                  <a:schemeClr val="accent1">
                    <a:lumMod val="50000"/>
                  </a:schemeClr>
                </a:solidFill>
              </a:rPr>
              <a:t>Primary Ageing</a:t>
            </a:r>
            <a:r>
              <a:rPr lang="en-GB" sz="2900" dirty="0"/>
              <a:t>: normal, disease-free development during adulthood. </a:t>
            </a:r>
          </a:p>
          <a:p>
            <a:pPr lvl="1"/>
            <a:r>
              <a:rPr lang="en-GB" sz="2700" dirty="0"/>
              <a:t>E.g., decline in reaction time and the loss of family and friends.</a:t>
            </a:r>
          </a:p>
          <a:p>
            <a:pPr marL="514350" indent="-514350">
              <a:buFont typeface="+mj-lt"/>
              <a:buAutoNum type="arabicPeriod"/>
            </a:pPr>
            <a:r>
              <a:rPr lang="en-GB" sz="2900" b="1" dirty="0">
                <a:solidFill>
                  <a:schemeClr val="accent1">
                    <a:lumMod val="50000"/>
                  </a:schemeClr>
                </a:solidFill>
              </a:rPr>
              <a:t>Secondary Ageing: </a:t>
            </a:r>
            <a:r>
              <a:rPr lang="en-GB" sz="2900" dirty="0"/>
              <a:t>developmental changes that are related to disease, lifestyle, and other environmentally induced changes that are not inevitable (e.g., pollution). </a:t>
            </a:r>
          </a:p>
          <a:p>
            <a:pPr lvl="1"/>
            <a:r>
              <a:rPr lang="en-GB" sz="2700" dirty="0"/>
              <a:t>E.g., Alzheimer’s disease and related forms of dementia. </a:t>
            </a:r>
          </a:p>
          <a:p>
            <a:pPr marL="514350" lvl="0" indent="-514350">
              <a:buFont typeface="+mj-lt"/>
              <a:buAutoNum type="arabicPeriod"/>
            </a:pPr>
            <a:r>
              <a:rPr lang="en-GB" sz="2900" b="1" dirty="0">
                <a:solidFill>
                  <a:schemeClr val="accent1">
                    <a:lumMod val="50000"/>
                  </a:schemeClr>
                </a:solidFill>
              </a:rPr>
              <a:t>Tertiary Ageing: </a:t>
            </a:r>
            <a:r>
              <a:rPr lang="en-GB" sz="2900" dirty="0"/>
              <a:t>the rapid losses that occur shortly before death. </a:t>
            </a:r>
          </a:p>
          <a:p>
            <a:pPr lvl="1"/>
            <a:r>
              <a:rPr lang="en-GB" sz="2700" dirty="0"/>
              <a:t>E.g., the </a:t>
            </a:r>
            <a:r>
              <a:rPr lang="en-GB" sz="2700" b="1" dirty="0"/>
              <a:t>terminal drop </a:t>
            </a:r>
            <a:r>
              <a:rPr lang="en-GB" sz="2700" dirty="0"/>
              <a:t>in which intellectual abilities show a marked decline in the last few years before death. </a:t>
            </a:r>
          </a:p>
          <a:p>
            <a:endParaRPr lang="en-GB" dirty="0"/>
          </a:p>
        </p:txBody>
      </p:sp>
      <p:pic>
        <p:nvPicPr>
          <p:cNvPr id="2" name="Audio Recording 12 Oct 2023 at 16:52:44">
            <a:hlinkClick r:id="" action="ppaction://media"/>
            <a:extLst>
              <a:ext uri="{FF2B5EF4-FFF2-40B4-BE49-F238E27FC236}">
                <a16:creationId xmlns:a16="http://schemas.microsoft.com/office/drawing/2014/main" id="{4FC164D6-36C8-7A7A-2FA4-0E72146976C2}"/>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25400" y="4592484"/>
            <a:ext cx="812800" cy="812800"/>
          </a:xfrm>
          <a:prstGeom prst="rect">
            <a:avLst/>
          </a:prstGeom>
        </p:spPr>
      </p:pic>
    </p:spTree>
    <p:extLst>
      <p:ext uri="{BB962C8B-B14F-4D97-AF65-F5344CB8AC3E}">
        <p14:creationId xmlns:p14="http://schemas.microsoft.com/office/powerpoint/2010/main" val="194533296"/>
      </p:ext>
    </p:extLst>
  </p:cSld>
  <p:clrMapOvr>
    <a:masterClrMapping/>
  </p:clrMapOvr>
  <mc:AlternateContent xmlns:mc="http://schemas.openxmlformats.org/markup-compatibility/2006" xmlns:p14="http://schemas.microsoft.com/office/powerpoint/2010/main">
    <mc:Choice Requires="p14">
      <p:transition spd="slow" p14:dur="2000" advTm="2000"/>
    </mc:Choice>
    <mc:Fallback xmlns="">
      <p:transition spd="slow" advTm="20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72320"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92ACB36-B5E0-DCCF-A0AC-34D910394774}"/>
              </a:ext>
            </a:extLst>
          </p:cNvPr>
          <p:cNvSpPr>
            <a:spLocks noGrp="1"/>
          </p:cNvSpPr>
          <p:nvPr>
            <p:ph idx="1"/>
          </p:nvPr>
        </p:nvSpPr>
        <p:spPr/>
        <p:txBody>
          <a:bodyPr/>
          <a:lstStyle/>
          <a:p>
            <a:r>
              <a:rPr lang="en-GB" dirty="0"/>
              <a:t>Not everyone grows old in the same way. </a:t>
            </a:r>
          </a:p>
          <a:p>
            <a:r>
              <a:rPr lang="en-GB" dirty="0"/>
              <a:t>Whereas most people tend to show usual patterns of ageing that reflect the typical, or normative, changes with age, other people show highly successful ageing in which few signs of change occur. </a:t>
            </a:r>
          </a:p>
          <a:p>
            <a:r>
              <a:rPr lang="en-GB" dirty="0"/>
              <a:t>What makes people who age successfully different? </a:t>
            </a:r>
          </a:p>
          <a:p>
            <a:pPr lvl="1"/>
            <a:r>
              <a:rPr lang="en-GB" dirty="0"/>
              <a:t>At this point, we do not know for sure. </a:t>
            </a:r>
          </a:p>
          <a:p>
            <a:r>
              <a:rPr lang="en-GB" dirty="0"/>
              <a:t>Everyone’s experience of growing old is somewhat different. </a:t>
            </a:r>
          </a:p>
          <a:p>
            <a:r>
              <a:rPr lang="en-GB" dirty="0"/>
              <a:t>Although many people develop arthritis, how each person learns to cope is unique. </a:t>
            </a:r>
          </a:p>
          <a:p>
            <a:endParaRPr lang="en-GB" dirty="0"/>
          </a:p>
        </p:txBody>
      </p:sp>
      <p:pic>
        <p:nvPicPr>
          <p:cNvPr id="2" name="Audio Recording 12 Oct 2023 at 16:54:00">
            <a:hlinkClick r:id="" action="ppaction://media"/>
            <a:extLst>
              <a:ext uri="{FF2B5EF4-FFF2-40B4-BE49-F238E27FC236}">
                <a16:creationId xmlns:a16="http://schemas.microsoft.com/office/drawing/2014/main" id="{D1730F4C-68F7-2776-C7A4-C37B9CCEAD3B}"/>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0" y="4762910"/>
            <a:ext cx="812800" cy="812800"/>
          </a:xfrm>
          <a:prstGeom prst="rect">
            <a:avLst/>
          </a:prstGeom>
        </p:spPr>
      </p:pic>
    </p:spTree>
    <p:extLst>
      <p:ext uri="{BB962C8B-B14F-4D97-AF65-F5344CB8AC3E}">
        <p14:creationId xmlns:p14="http://schemas.microsoft.com/office/powerpoint/2010/main" val="822152480"/>
      </p:ext>
    </p:extLst>
  </p:cSld>
  <p:clrMapOvr>
    <a:masterClrMapping/>
  </p:clrMapOvr>
  <mc:AlternateContent xmlns:mc="http://schemas.openxmlformats.org/markup-compatibility/2006" xmlns:p14="http://schemas.microsoft.com/office/powerpoint/2010/main">
    <mc:Choice Requires="p14">
      <p:transition spd="slow" p14:dur="2000" advTm="2000"/>
    </mc:Choice>
    <mc:Fallback xmlns="">
      <p:transition spd="slow" advTm="20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1840"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060986-31FB-5CEB-C562-272898F1F778}"/>
              </a:ext>
            </a:extLst>
          </p:cNvPr>
          <p:cNvSpPr>
            <a:spLocks noGrp="1"/>
          </p:cNvSpPr>
          <p:nvPr>
            <p:ph type="title"/>
          </p:nvPr>
        </p:nvSpPr>
        <p:spPr/>
        <p:txBody>
          <a:bodyPr/>
          <a:lstStyle/>
          <a:p>
            <a:r>
              <a:rPr lang="en-GB" dirty="0"/>
              <a:t>Psychology of Ageing </a:t>
            </a:r>
          </a:p>
        </p:txBody>
      </p:sp>
      <p:sp>
        <p:nvSpPr>
          <p:cNvPr id="3" name="Content Placeholder 2">
            <a:extLst>
              <a:ext uri="{FF2B5EF4-FFF2-40B4-BE49-F238E27FC236}">
                <a16:creationId xmlns:a16="http://schemas.microsoft.com/office/drawing/2014/main" id="{45722C4A-4C5D-8CAA-03BB-23C78AA983CD}"/>
              </a:ext>
            </a:extLst>
          </p:cNvPr>
          <p:cNvSpPr>
            <a:spLocks noGrp="1"/>
          </p:cNvSpPr>
          <p:nvPr>
            <p:ph idx="1"/>
          </p:nvPr>
        </p:nvSpPr>
        <p:spPr/>
        <p:txBody>
          <a:bodyPr/>
          <a:lstStyle/>
          <a:p>
            <a:r>
              <a:rPr lang="en-GB" b="1" dirty="0">
                <a:solidFill>
                  <a:schemeClr val="accent1">
                    <a:lumMod val="50000"/>
                  </a:schemeClr>
                </a:solidFill>
              </a:rPr>
              <a:t>Gerontology</a:t>
            </a:r>
            <a:r>
              <a:rPr lang="en-GB" dirty="0"/>
              <a:t> is the scientific study of the biological, psychological, and social aspects of ageing from maturity through old age.</a:t>
            </a:r>
          </a:p>
          <a:p>
            <a:r>
              <a:rPr lang="en-GB" b="1" dirty="0">
                <a:solidFill>
                  <a:schemeClr val="accent1">
                    <a:lumMod val="50000"/>
                  </a:schemeClr>
                </a:solidFill>
              </a:rPr>
              <a:t>Psychology of Ageing </a:t>
            </a:r>
            <a:r>
              <a:rPr lang="en-GB" dirty="0"/>
              <a:t>or </a:t>
            </a:r>
            <a:r>
              <a:rPr lang="en-GB" b="1" dirty="0">
                <a:solidFill>
                  <a:schemeClr val="accent1">
                    <a:lumMod val="50000"/>
                  </a:schemeClr>
                </a:solidFill>
              </a:rPr>
              <a:t>Geropsychology</a:t>
            </a:r>
            <a:r>
              <a:rPr lang="en-GB" dirty="0"/>
              <a:t> is the field within psychology that applies the knowledge and methods of psychology to understanding and helping older persons and their families maintain well-being, overcome problems, and achieve maximum potential during later life (APA, 2016).</a:t>
            </a:r>
          </a:p>
          <a:p>
            <a:endParaRPr lang="en-GB" dirty="0"/>
          </a:p>
          <a:p>
            <a:endParaRPr lang="en-GB" dirty="0"/>
          </a:p>
        </p:txBody>
      </p:sp>
      <p:pic>
        <p:nvPicPr>
          <p:cNvPr id="4" name="Audio Recording 12 Oct 2023 at 16:55:46">
            <a:hlinkClick r:id="" action="ppaction://media"/>
            <a:extLst>
              <a:ext uri="{FF2B5EF4-FFF2-40B4-BE49-F238E27FC236}">
                <a16:creationId xmlns:a16="http://schemas.microsoft.com/office/drawing/2014/main" id="{0499B8BE-2474-6CFA-535F-E6AE539BFF39}"/>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25400" y="4673600"/>
            <a:ext cx="812800" cy="812800"/>
          </a:xfrm>
          <a:prstGeom prst="rect">
            <a:avLst/>
          </a:prstGeom>
        </p:spPr>
      </p:pic>
    </p:spTree>
    <p:extLst>
      <p:ext uri="{BB962C8B-B14F-4D97-AF65-F5344CB8AC3E}">
        <p14:creationId xmlns:p14="http://schemas.microsoft.com/office/powerpoint/2010/main" val="4287478471"/>
      </p:ext>
    </p:extLst>
  </p:cSld>
  <p:clrMapOvr>
    <a:masterClrMapping/>
  </p:clrMapOvr>
  <mc:AlternateContent xmlns:mc="http://schemas.openxmlformats.org/markup-compatibility/2006" xmlns:p14="http://schemas.microsoft.com/office/powerpoint/2010/main">
    <mc:Choice Requires="p14">
      <p:transition spd="slow" p14:dur="2000" advTm="2000"/>
    </mc:Choice>
    <mc:Fallback xmlns="">
      <p:transition spd="slow" advTm="20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160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060986-31FB-5CEB-C562-272898F1F778}"/>
              </a:ext>
            </a:extLst>
          </p:cNvPr>
          <p:cNvSpPr>
            <a:spLocks noGrp="1"/>
          </p:cNvSpPr>
          <p:nvPr>
            <p:ph type="title"/>
          </p:nvPr>
        </p:nvSpPr>
        <p:spPr/>
        <p:txBody>
          <a:bodyPr/>
          <a:lstStyle/>
          <a:p>
            <a:r>
              <a:rPr lang="en-GB" dirty="0"/>
              <a:t>Late Adulthood</a:t>
            </a:r>
          </a:p>
        </p:txBody>
      </p:sp>
      <p:sp>
        <p:nvSpPr>
          <p:cNvPr id="3" name="Content Placeholder 2">
            <a:extLst>
              <a:ext uri="{FF2B5EF4-FFF2-40B4-BE49-F238E27FC236}">
                <a16:creationId xmlns:a16="http://schemas.microsoft.com/office/drawing/2014/main" id="{45722C4A-4C5D-8CAA-03BB-23C78AA983CD}"/>
              </a:ext>
            </a:extLst>
          </p:cNvPr>
          <p:cNvSpPr>
            <a:spLocks noGrp="1"/>
          </p:cNvSpPr>
          <p:nvPr>
            <p:ph idx="1"/>
          </p:nvPr>
        </p:nvSpPr>
        <p:spPr/>
        <p:txBody>
          <a:bodyPr>
            <a:normAutofit/>
          </a:bodyPr>
          <a:lstStyle/>
          <a:p>
            <a:r>
              <a:rPr lang="en-GB" b="1" dirty="0">
                <a:solidFill>
                  <a:schemeClr val="accent1">
                    <a:lumMod val="50000"/>
                  </a:schemeClr>
                </a:solidFill>
              </a:rPr>
              <a:t>Late Adulthood </a:t>
            </a:r>
            <a:r>
              <a:rPr lang="en-GB" dirty="0"/>
              <a:t>starts around age 65 and is characterized by great changes and ongoing personal development. </a:t>
            </a:r>
          </a:p>
          <a:p>
            <a:r>
              <a:rPr lang="en-GB" dirty="0"/>
              <a:t>Older adults face profound physical, cognitive, and social changes, and to a large extent, they figure out strategies for adjusting to them. </a:t>
            </a:r>
          </a:p>
        </p:txBody>
      </p:sp>
      <p:pic>
        <p:nvPicPr>
          <p:cNvPr id="5" name="Audio Recording 26 Oct 2023 at 11:11:32">
            <a:hlinkClick r:id="" action="ppaction://media"/>
            <a:extLst>
              <a:ext uri="{FF2B5EF4-FFF2-40B4-BE49-F238E27FC236}">
                <a16:creationId xmlns:a16="http://schemas.microsoft.com/office/drawing/2014/main" id="{AF1459A4-A568-E030-5E31-1CEC95077278}"/>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27709" y="4518890"/>
            <a:ext cx="812800" cy="812800"/>
          </a:xfrm>
          <a:prstGeom prst="rect">
            <a:avLst/>
          </a:prstGeom>
        </p:spPr>
      </p:pic>
    </p:spTree>
    <p:extLst>
      <p:ext uri="{BB962C8B-B14F-4D97-AF65-F5344CB8AC3E}">
        <p14:creationId xmlns:p14="http://schemas.microsoft.com/office/powerpoint/2010/main" val="1441799728"/>
      </p:ext>
    </p:extLst>
  </p:cSld>
  <p:clrMapOvr>
    <a:masterClrMapping/>
  </p:clrMapOvr>
  <mc:AlternateContent xmlns:mc="http://schemas.openxmlformats.org/markup-compatibility/2006" xmlns:p14="http://schemas.microsoft.com/office/powerpoint/2010/main">
    <mc:Choice Requires="p14">
      <p:transition spd="slow" p14:dur="2000" advTm="2000"/>
    </mc:Choice>
    <mc:Fallback xmlns="">
      <p:transition spd="slow" advTm="20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9968"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042C1751-C326-BC5C-4E5C-6635A57232B8}"/>
              </a:ext>
            </a:extLst>
          </p:cNvPr>
          <p:cNvSpPr>
            <a:spLocks noGrp="1"/>
          </p:cNvSpPr>
          <p:nvPr>
            <p:ph type="title"/>
          </p:nvPr>
        </p:nvSpPr>
        <p:spPr/>
        <p:txBody>
          <a:bodyPr/>
          <a:lstStyle/>
          <a:p>
            <a:r>
              <a:rPr lang="en-GB" dirty="0"/>
              <a:t>Main Forces that Shape Development</a:t>
            </a:r>
          </a:p>
        </p:txBody>
      </p:sp>
      <p:sp>
        <p:nvSpPr>
          <p:cNvPr id="3" name="Content Placeholder 2">
            <a:extLst>
              <a:ext uri="{FF2B5EF4-FFF2-40B4-BE49-F238E27FC236}">
                <a16:creationId xmlns:a16="http://schemas.microsoft.com/office/drawing/2014/main" id="{853BD406-AED4-9C1D-63C1-A9A1B2BA129D}"/>
              </a:ext>
            </a:extLst>
          </p:cNvPr>
          <p:cNvSpPr>
            <a:spLocks noGrp="1"/>
          </p:cNvSpPr>
          <p:nvPr>
            <p:ph idx="1"/>
          </p:nvPr>
        </p:nvSpPr>
        <p:spPr/>
        <p:txBody>
          <a:bodyPr>
            <a:normAutofit lnSpcReduction="10000"/>
          </a:bodyPr>
          <a:lstStyle/>
          <a:p>
            <a:pPr marL="514350" indent="-514350">
              <a:buFont typeface="+mj-lt"/>
              <a:buAutoNum type="arabicPeriod"/>
            </a:pPr>
            <a:endParaRPr lang="en-GB" dirty="0"/>
          </a:p>
          <a:p>
            <a:pPr marL="514350" indent="-514350">
              <a:buFont typeface="+mj-lt"/>
              <a:buAutoNum type="arabicPeriod"/>
            </a:pPr>
            <a:r>
              <a:rPr lang="en-GB" b="1" dirty="0">
                <a:solidFill>
                  <a:schemeClr val="accent1">
                    <a:lumMod val="50000"/>
                  </a:schemeClr>
                </a:solidFill>
              </a:rPr>
              <a:t>Biological: i</a:t>
            </a:r>
            <a:r>
              <a:rPr lang="en-GB" dirty="0"/>
              <a:t>nclude all genetic and health-related factors that affect development.</a:t>
            </a:r>
          </a:p>
          <a:p>
            <a:pPr marL="514350" indent="-514350">
              <a:buFont typeface="+mj-lt"/>
              <a:buAutoNum type="arabicPeriod"/>
            </a:pPr>
            <a:r>
              <a:rPr lang="en-GB" b="1" dirty="0">
                <a:solidFill>
                  <a:schemeClr val="accent1">
                    <a:lumMod val="50000"/>
                  </a:schemeClr>
                </a:solidFill>
              </a:rPr>
              <a:t>Psychological: </a:t>
            </a:r>
            <a:r>
              <a:rPr lang="en-GB" dirty="0"/>
              <a:t>include all internal perceptual, cognitive, emotional, and personality factors that affect development. </a:t>
            </a:r>
          </a:p>
          <a:p>
            <a:pPr marL="514350" indent="-514350">
              <a:buFont typeface="+mj-lt"/>
              <a:buAutoNum type="arabicPeriod"/>
            </a:pPr>
            <a:r>
              <a:rPr lang="en-GB" b="1" dirty="0">
                <a:solidFill>
                  <a:schemeClr val="accent1">
                    <a:lumMod val="50000"/>
                  </a:schemeClr>
                </a:solidFill>
              </a:rPr>
              <a:t>Sociocultural: </a:t>
            </a:r>
            <a:r>
              <a:rPr lang="en-GB" dirty="0"/>
              <a:t>include interpersonal, societal, cultural, and ethnic factors that affect development. </a:t>
            </a:r>
          </a:p>
          <a:p>
            <a:pPr marL="514350" indent="-514350">
              <a:buFont typeface="+mj-lt"/>
              <a:buAutoNum type="arabicPeriod"/>
            </a:pPr>
            <a:r>
              <a:rPr lang="en-GB" b="1" dirty="0">
                <a:solidFill>
                  <a:schemeClr val="accent1">
                    <a:lumMod val="50000"/>
                  </a:schemeClr>
                </a:solidFill>
              </a:rPr>
              <a:t>Life-Cycle forces: </a:t>
            </a:r>
            <a:r>
              <a:rPr lang="en-GB" dirty="0"/>
              <a:t>reflect differences in how the same event or combination of biological, psychological, and sociocultural forces affects people at different points in their lives. </a:t>
            </a:r>
          </a:p>
          <a:p>
            <a:pPr marL="0" indent="0">
              <a:buNone/>
            </a:pPr>
            <a:endParaRPr lang="en-GB" sz="500" dirty="0"/>
          </a:p>
          <a:p>
            <a:r>
              <a:rPr lang="en-US" altLang="en-CY" sz="2800" dirty="0"/>
              <a:t>All these forces are inter-related.</a:t>
            </a:r>
          </a:p>
          <a:p>
            <a:pPr marL="514350" indent="-514350">
              <a:buFont typeface="+mj-lt"/>
              <a:buAutoNum type="arabicPeriod"/>
            </a:pPr>
            <a:endParaRPr lang="en-GB" dirty="0"/>
          </a:p>
        </p:txBody>
      </p:sp>
      <p:pic>
        <p:nvPicPr>
          <p:cNvPr id="4" name="Audio Recording 26 Oct 2023 at 11:20:10">
            <a:hlinkClick r:id="" action="ppaction://media"/>
            <a:extLst>
              <a:ext uri="{FF2B5EF4-FFF2-40B4-BE49-F238E27FC236}">
                <a16:creationId xmlns:a16="http://schemas.microsoft.com/office/drawing/2014/main" id="{1E104B7A-1D8C-AA30-6CD4-205B4EBA3439}"/>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96982" y="4809836"/>
            <a:ext cx="812800" cy="812800"/>
          </a:xfrm>
          <a:prstGeom prst="rect">
            <a:avLst/>
          </a:prstGeom>
        </p:spPr>
      </p:pic>
    </p:spTree>
    <p:extLst>
      <p:ext uri="{BB962C8B-B14F-4D97-AF65-F5344CB8AC3E}">
        <p14:creationId xmlns:p14="http://schemas.microsoft.com/office/powerpoint/2010/main" val="2603960505"/>
      </p:ext>
    </p:extLst>
  </p:cSld>
  <p:clrMapOvr>
    <a:masterClrMapping/>
  </p:clrMapOvr>
  <mc:AlternateContent xmlns:mc="http://schemas.openxmlformats.org/markup-compatibility/2006" xmlns:p14="http://schemas.microsoft.com/office/powerpoint/2010/main">
    <mc:Choice Requires="p14">
      <p:transition spd="slow" p14:dur="2000" advTm="2000"/>
    </mc:Choice>
    <mc:Fallback xmlns="">
      <p:transition spd="slow" advTm="20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80896"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0C64DE-5A82-CC87-36DA-6B4E6DB7C7F4}"/>
              </a:ext>
            </a:extLst>
          </p:cNvPr>
          <p:cNvSpPr>
            <a:spLocks noGrp="1"/>
          </p:cNvSpPr>
          <p:nvPr>
            <p:ph type="title"/>
          </p:nvPr>
        </p:nvSpPr>
        <p:spPr/>
        <p:txBody>
          <a:bodyPr/>
          <a:lstStyle/>
          <a:p>
            <a:r>
              <a:rPr lang="en-GB" dirty="0"/>
              <a:t>Theories of Ageing – Why do we Age?</a:t>
            </a:r>
          </a:p>
        </p:txBody>
      </p:sp>
      <p:sp>
        <p:nvSpPr>
          <p:cNvPr id="3" name="Content Placeholder 2">
            <a:extLst>
              <a:ext uri="{FF2B5EF4-FFF2-40B4-BE49-F238E27FC236}">
                <a16:creationId xmlns:a16="http://schemas.microsoft.com/office/drawing/2014/main" id="{E72F05E4-B55B-FECD-ECC3-DE09F08B577F}"/>
              </a:ext>
            </a:extLst>
          </p:cNvPr>
          <p:cNvSpPr>
            <a:spLocks noGrp="1"/>
          </p:cNvSpPr>
          <p:nvPr>
            <p:ph idx="1"/>
          </p:nvPr>
        </p:nvSpPr>
        <p:spPr/>
        <p:txBody>
          <a:bodyPr/>
          <a:lstStyle/>
          <a:p>
            <a:r>
              <a:rPr lang="en-GB" dirty="0"/>
              <a:t>Why do we age?</a:t>
            </a:r>
          </a:p>
          <a:p>
            <a:r>
              <a:rPr lang="en-GB" dirty="0"/>
              <a:t>Some creatures (e.g., lobsters) do not age as humans do. </a:t>
            </a:r>
          </a:p>
          <a:p>
            <a:pPr lvl="1"/>
            <a:r>
              <a:rPr lang="en-GB" dirty="0"/>
              <a:t>As far as scientists can tell, lobsters never show measurable signs of ageing.</a:t>
            </a:r>
          </a:p>
          <a:p>
            <a:r>
              <a:rPr lang="en-GB" dirty="0"/>
              <a:t>Many theories, but none provide a complete explanation of all the normative changes humans experience.</a:t>
            </a:r>
          </a:p>
          <a:p>
            <a:r>
              <a:rPr lang="en-GB" dirty="0"/>
              <a:t>Each theory offers a unique lens through which to understand and explain the ageing process, highlighting different factors and mechanisms that contribute to the physical, psychological, and social aspects of ageing.</a:t>
            </a:r>
            <a:endParaRPr lang="en-CY" dirty="0"/>
          </a:p>
          <a:p>
            <a:endParaRPr lang="en-GB" dirty="0"/>
          </a:p>
          <a:p>
            <a:endParaRPr lang="en-GB" dirty="0"/>
          </a:p>
          <a:p>
            <a:pPr lvl="1"/>
            <a:endParaRPr lang="en-GB" dirty="0"/>
          </a:p>
          <a:p>
            <a:endParaRPr lang="en-GB" dirty="0"/>
          </a:p>
        </p:txBody>
      </p:sp>
      <p:pic>
        <p:nvPicPr>
          <p:cNvPr id="4" name="Audio Recording 12 Oct 2023 at 17:46:07">
            <a:hlinkClick r:id="" action="ppaction://media"/>
            <a:extLst>
              <a:ext uri="{FF2B5EF4-FFF2-40B4-BE49-F238E27FC236}">
                <a16:creationId xmlns:a16="http://schemas.microsoft.com/office/drawing/2014/main" id="{11B5EE30-D904-F32D-7154-A9FC63274115}"/>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90090" y="4754716"/>
            <a:ext cx="812800" cy="812800"/>
          </a:xfrm>
          <a:prstGeom prst="rect">
            <a:avLst/>
          </a:prstGeom>
        </p:spPr>
      </p:pic>
    </p:spTree>
    <p:extLst>
      <p:ext uri="{BB962C8B-B14F-4D97-AF65-F5344CB8AC3E}">
        <p14:creationId xmlns:p14="http://schemas.microsoft.com/office/powerpoint/2010/main" val="2746569729"/>
      </p:ext>
    </p:extLst>
  </p:cSld>
  <p:clrMapOvr>
    <a:masterClrMapping/>
  </p:clrMapOvr>
  <mc:AlternateContent xmlns:mc="http://schemas.openxmlformats.org/markup-compatibility/2006" xmlns:p14="http://schemas.microsoft.com/office/powerpoint/2010/main">
    <mc:Choice Requires="p14">
      <p:transition spd="slow" p14:dur="2000" advTm="2000"/>
    </mc:Choice>
    <mc:Fallback xmlns="">
      <p:transition spd="slow" advTm="20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1472"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22C9D5-025B-7406-C113-B8D51AAB74B9}"/>
              </a:ext>
            </a:extLst>
          </p:cNvPr>
          <p:cNvSpPr>
            <a:spLocks noGrp="1"/>
          </p:cNvSpPr>
          <p:nvPr>
            <p:ph type="title"/>
          </p:nvPr>
        </p:nvSpPr>
        <p:spPr/>
        <p:txBody>
          <a:bodyPr/>
          <a:lstStyle/>
          <a:p>
            <a:r>
              <a:rPr lang="en-GB" dirty="0"/>
              <a:t>Programmed or Adaptive Ageing Theories</a:t>
            </a:r>
          </a:p>
        </p:txBody>
      </p:sp>
      <p:sp>
        <p:nvSpPr>
          <p:cNvPr id="3" name="Content Placeholder 2">
            <a:extLst>
              <a:ext uri="{FF2B5EF4-FFF2-40B4-BE49-F238E27FC236}">
                <a16:creationId xmlns:a16="http://schemas.microsoft.com/office/drawing/2014/main" id="{FA5D1018-71D0-BBCF-B7B4-518921C774BF}"/>
              </a:ext>
            </a:extLst>
          </p:cNvPr>
          <p:cNvSpPr>
            <a:spLocks noGrp="1"/>
          </p:cNvSpPr>
          <p:nvPr>
            <p:ph idx="1"/>
          </p:nvPr>
        </p:nvSpPr>
        <p:spPr/>
        <p:txBody>
          <a:bodyPr/>
          <a:lstStyle/>
          <a:p>
            <a:r>
              <a:rPr lang="en-GB" dirty="0"/>
              <a:t>They are based on the view that ageing is a physiologic function. </a:t>
            </a:r>
          </a:p>
          <a:p>
            <a:r>
              <a:rPr lang="en-GB" dirty="0"/>
              <a:t>They imply that ageing follows a biological timetable and that ageing is adaptive (i.e., favoured by natural selection) and programmed (i.e., genetically determined and modulated). </a:t>
            </a:r>
          </a:p>
          <a:p>
            <a:r>
              <a:rPr lang="en-GB" dirty="0"/>
              <a:t>These theories are opposed to the non-programmed or nonadaptive ageing theories.</a:t>
            </a:r>
          </a:p>
          <a:p>
            <a:pPr marL="0" indent="0">
              <a:buNone/>
            </a:pPr>
            <a:endParaRPr lang="en-GB" dirty="0"/>
          </a:p>
        </p:txBody>
      </p:sp>
      <p:pic>
        <p:nvPicPr>
          <p:cNvPr id="4" name="Audio Recording 12 Oct 2023 at 17:46:55">
            <a:hlinkClick r:id="" action="ppaction://media"/>
            <a:extLst>
              <a:ext uri="{FF2B5EF4-FFF2-40B4-BE49-F238E27FC236}">
                <a16:creationId xmlns:a16="http://schemas.microsoft.com/office/drawing/2014/main" id="{EEA17135-2133-3AA8-9CB2-EFD8B49C3E30}"/>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25400" y="4883253"/>
            <a:ext cx="812800" cy="812800"/>
          </a:xfrm>
          <a:prstGeom prst="rect">
            <a:avLst/>
          </a:prstGeom>
        </p:spPr>
      </p:pic>
    </p:spTree>
    <p:extLst>
      <p:ext uri="{BB962C8B-B14F-4D97-AF65-F5344CB8AC3E}">
        <p14:creationId xmlns:p14="http://schemas.microsoft.com/office/powerpoint/2010/main" val="1956980095"/>
      </p:ext>
    </p:extLst>
  </p:cSld>
  <p:clrMapOvr>
    <a:masterClrMapping/>
  </p:clrMapOvr>
  <mc:AlternateContent xmlns:mc="http://schemas.openxmlformats.org/markup-compatibility/2006" xmlns:p14="http://schemas.microsoft.com/office/powerpoint/2010/main">
    <mc:Choice Requires="p14">
      <p:transition spd="slow" p14:dur="2000" advTm="2000"/>
    </mc:Choice>
    <mc:Fallback xmlns="">
      <p:transition spd="slow" advTm="20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616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3AE82A-F8C0-C9C8-CAD7-9D01369599B9}"/>
              </a:ext>
            </a:extLst>
          </p:cNvPr>
          <p:cNvSpPr>
            <a:spLocks noGrp="1"/>
          </p:cNvSpPr>
          <p:nvPr>
            <p:ph type="title"/>
          </p:nvPr>
        </p:nvSpPr>
        <p:spPr/>
        <p:txBody>
          <a:bodyPr/>
          <a:lstStyle/>
          <a:p>
            <a:r>
              <a:rPr lang="en-GB" dirty="0"/>
              <a:t>Non-Programmed or Nonadaptive Ageing Theories</a:t>
            </a:r>
          </a:p>
        </p:txBody>
      </p:sp>
      <p:sp>
        <p:nvSpPr>
          <p:cNvPr id="3" name="Content Placeholder 2">
            <a:extLst>
              <a:ext uri="{FF2B5EF4-FFF2-40B4-BE49-F238E27FC236}">
                <a16:creationId xmlns:a16="http://schemas.microsoft.com/office/drawing/2014/main" id="{DD34F2E2-6130-6C46-6161-5D0757EDD9F8}"/>
              </a:ext>
            </a:extLst>
          </p:cNvPr>
          <p:cNvSpPr>
            <a:spLocks noGrp="1"/>
          </p:cNvSpPr>
          <p:nvPr>
            <p:ph idx="1"/>
          </p:nvPr>
        </p:nvSpPr>
        <p:spPr/>
        <p:txBody>
          <a:bodyPr>
            <a:normAutofit/>
          </a:bodyPr>
          <a:lstStyle/>
          <a:p>
            <a:r>
              <a:rPr lang="en-GB" dirty="0"/>
              <a:t>For these theories ageing is due to the progressive accumulation of various damages that are insufficiently opposed by natural selection. </a:t>
            </a:r>
          </a:p>
          <a:p>
            <a:r>
              <a:rPr lang="en-GB" b="0" i="0" u="none" strike="noStrike" dirty="0">
                <a:solidFill>
                  <a:srgbClr val="212121"/>
                </a:solidFill>
                <a:effectLst/>
                <a:latin typeface="+mn-lt"/>
              </a:rPr>
              <a:t>They emphasize environmental assaults to living organisms that induce cumulative </a:t>
            </a:r>
            <a:r>
              <a:rPr lang="en-GB" b="1" i="0" u="none" strike="noStrike" dirty="0">
                <a:solidFill>
                  <a:srgbClr val="212121"/>
                </a:solidFill>
                <a:effectLst/>
                <a:latin typeface="+mn-lt"/>
              </a:rPr>
              <a:t>damage</a:t>
            </a:r>
            <a:r>
              <a:rPr lang="en-GB" b="0" i="0" u="none" strike="noStrike" dirty="0">
                <a:solidFill>
                  <a:srgbClr val="212121"/>
                </a:solidFill>
                <a:effectLst/>
                <a:latin typeface="+mn-lt"/>
              </a:rPr>
              <a:t> at various levels as the cause of ageing.</a:t>
            </a:r>
            <a:endParaRPr lang="en-GB" dirty="0"/>
          </a:p>
          <a:p>
            <a:r>
              <a:rPr lang="en-GB" dirty="0"/>
              <a:t>Non-programmed theories of ageing provide reasonable explanations about the question “how” does living organisms age. </a:t>
            </a:r>
          </a:p>
          <a:p>
            <a:r>
              <a:rPr lang="en-GB" dirty="0"/>
              <a:t>They integrate the complex interplay between environmental and biological characteristics, but also the evolutionary constraints, providing insights about the question “why” ageing happens. </a:t>
            </a:r>
          </a:p>
        </p:txBody>
      </p:sp>
      <p:pic>
        <p:nvPicPr>
          <p:cNvPr id="4" name="Audio Recording 12 Oct 2023 at 17:47:59">
            <a:hlinkClick r:id="" action="ppaction://media"/>
            <a:extLst>
              <a:ext uri="{FF2B5EF4-FFF2-40B4-BE49-F238E27FC236}">
                <a16:creationId xmlns:a16="http://schemas.microsoft.com/office/drawing/2014/main" id="{F056A48B-61AD-D081-B651-02A2BB7A7BDC}"/>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0" y="5013633"/>
            <a:ext cx="812800" cy="812800"/>
          </a:xfrm>
          <a:prstGeom prst="rect">
            <a:avLst/>
          </a:prstGeom>
        </p:spPr>
      </p:pic>
    </p:spTree>
    <p:extLst>
      <p:ext uri="{BB962C8B-B14F-4D97-AF65-F5344CB8AC3E}">
        <p14:creationId xmlns:p14="http://schemas.microsoft.com/office/powerpoint/2010/main" val="3466033721"/>
      </p:ext>
    </p:extLst>
  </p:cSld>
  <p:clrMapOvr>
    <a:masterClrMapping/>
  </p:clrMapOvr>
  <mc:AlternateContent xmlns:mc="http://schemas.openxmlformats.org/markup-compatibility/2006" xmlns:p14="http://schemas.microsoft.com/office/powerpoint/2010/main">
    <mc:Choice Requires="p14">
      <p:transition spd="slow" p14:dur="2000" advTm="2000"/>
    </mc:Choice>
    <mc:Fallback xmlns="">
      <p:transition spd="slow" advTm="20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992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E7A2DA-CD35-A004-C48E-782F2482474C}"/>
              </a:ext>
            </a:extLst>
          </p:cNvPr>
          <p:cNvSpPr>
            <a:spLocks noGrp="1"/>
          </p:cNvSpPr>
          <p:nvPr>
            <p:ph type="title"/>
          </p:nvPr>
        </p:nvSpPr>
        <p:spPr/>
        <p:txBody>
          <a:bodyPr/>
          <a:lstStyle/>
          <a:p>
            <a:r>
              <a:rPr lang="en-GB" dirty="0"/>
              <a:t>Typical Changes in Late Adulthood</a:t>
            </a:r>
          </a:p>
        </p:txBody>
      </p:sp>
      <p:sp>
        <p:nvSpPr>
          <p:cNvPr id="3" name="Content Placeholder 2">
            <a:extLst>
              <a:ext uri="{FF2B5EF4-FFF2-40B4-BE49-F238E27FC236}">
                <a16:creationId xmlns:a16="http://schemas.microsoft.com/office/drawing/2014/main" id="{C551C0D2-5BAA-FB16-3A50-EE3F8B46B4B7}"/>
              </a:ext>
            </a:extLst>
          </p:cNvPr>
          <p:cNvSpPr>
            <a:spLocks noGrp="1"/>
          </p:cNvSpPr>
          <p:nvPr>
            <p:ph idx="1"/>
          </p:nvPr>
        </p:nvSpPr>
        <p:spPr/>
        <p:txBody>
          <a:bodyPr/>
          <a:lstStyle/>
          <a:p>
            <a:r>
              <a:rPr lang="en-GB" dirty="0"/>
              <a:t>Four main categories of changes:</a:t>
            </a:r>
          </a:p>
          <a:p>
            <a:pPr marL="914400" lvl="1" indent="-457200">
              <a:buFont typeface="+mj-lt"/>
              <a:buAutoNum type="arabicPeriod"/>
            </a:pPr>
            <a:r>
              <a:rPr lang="en-GB" dirty="0"/>
              <a:t>Physical changes (e.g., changes in vision, skin, brain, cardiovascular, respiratory system among others).</a:t>
            </a:r>
          </a:p>
          <a:p>
            <a:pPr marL="914400" lvl="1" indent="-457200">
              <a:buFont typeface="+mj-lt"/>
              <a:buAutoNum type="arabicPeriod"/>
            </a:pPr>
            <a:r>
              <a:rPr lang="en-GB" dirty="0"/>
              <a:t>Cognitive changes (e.g., slower processing speed, language, memory).</a:t>
            </a:r>
          </a:p>
          <a:p>
            <a:pPr marL="914400" lvl="1" indent="-457200">
              <a:buFont typeface="+mj-lt"/>
              <a:buAutoNum type="arabicPeriod"/>
            </a:pPr>
            <a:r>
              <a:rPr lang="en-GB" dirty="0"/>
              <a:t>Socioemotional changes (e.g., social role and responsibility changes because of retirement, caregiving, social network changes and emotional regulation challenges).</a:t>
            </a:r>
          </a:p>
          <a:p>
            <a:pPr marL="914400" lvl="1" indent="-457200">
              <a:buFont typeface="+mj-lt"/>
              <a:buAutoNum type="arabicPeriod"/>
            </a:pPr>
            <a:r>
              <a:rPr lang="en-GB" dirty="0"/>
              <a:t>Personality changes (e.g., self-reflection, self-acceptance, and self-esteem).</a:t>
            </a:r>
          </a:p>
          <a:p>
            <a:pPr marL="0" indent="0">
              <a:buNone/>
            </a:pPr>
            <a:endParaRPr lang="en-GB" sz="500" dirty="0"/>
          </a:p>
          <a:p>
            <a:r>
              <a:rPr lang="en-GB" dirty="0"/>
              <a:t>While common, these changes can vary among individuals.</a:t>
            </a:r>
          </a:p>
        </p:txBody>
      </p:sp>
      <p:pic>
        <p:nvPicPr>
          <p:cNvPr id="5" name="Audio Recording 26 Oct 2023 at 11:51:09">
            <a:hlinkClick r:id="" action="ppaction://media"/>
            <a:extLst>
              <a:ext uri="{FF2B5EF4-FFF2-40B4-BE49-F238E27FC236}">
                <a16:creationId xmlns:a16="http://schemas.microsoft.com/office/drawing/2014/main" id="{9F847A90-18A3-67C5-7CEA-DC8D1ACCBD60}"/>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25400" y="4907384"/>
            <a:ext cx="812800" cy="812800"/>
          </a:xfrm>
          <a:prstGeom prst="rect">
            <a:avLst/>
          </a:prstGeom>
        </p:spPr>
      </p:pic>
    </p:spTree>
    <p:extLst>
      <p:ext uri="{BB962C8B-B14F-4D97-AF65-F5344CB8AC3E}">
        <p14:creationId xmlns:p14="http://schemas.microsoft.com/office/powerpoint/2010/main" val="3629033272"/>
      </p:ext>
    </p:extLst>
  </p:cSld>
  <p:clrMapOvr>
    <a:masterClrMapping/>
  </p:clrMapOvr>
  <mc:AlternateContent xmlns:mc="http://schemas.openxmlformats.org/markup-compatibility/2006" xmlns:p14="http://schemas.microsoft.com/office/powerpoint/2010/main">
    <mc:Choice Requires="p14">
      <p:transition p14:dur="140" advClick="0" advTm="2000"/>
    </mc:Choice>
    <mc:Fallback xmlns="">
      <p:transition advClick="0" advTm="20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72512"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A10BE842-D148-D78C-E4F5-B23134098007}"/>
              </a:ext>
            </a:extLst>
          </p:cNvPr>
          <p:cNvSpPr>
            <a:spLocks noGrp="1"/>
          </p:cNvSpPr>
          <p:nvPr>
            <p:ph type="title"/>
          </p:nvPr>
        </p:nvSpPr>
        <p:spPr>
          <a:xfrm>
            <a:off x="838200" y="365125"/>
            <a:ext cx="10515600" cy="874395"/>
          </a:xfrm>
        </p:spPr>
        <p:txBody>
          <a:bodyPr>
            <a:normAutofit/>
          </a:bodyPr>
          <a:lstStyle/>
          <a:p>
            <a:r>
              <a:rPr lang="en-GB" dirty="0"/>
              <a:t>Overall Health Maintenance</a:t>
            </a:r>
          </a:p>
        </p:txBody>
      </p:sp>
      <p:sp>
        <p:nvSpPr>
          <p:cNvPr id="3" name="Content Placeholder 2">
            <a:extLst>
              <a:ext uri="{FF2B5EF4-FFF2-40B4-BE49-F238E27FC236}">
                <a16:creationId xmlns:a16="http://schemas.microsoft.com/office/drawing/2014/main" id="{D41A3153-621D-F43C-B4D2-01BBEAC9F2E6}"/>
              </a:ext>
            </a:extLst>
          </p:cNvPr>
          <p:cNvSpPr>
            <a:spLocks noGrp="1"/>
          </p:cNvSpPr>
          <p:nvPr>
            <p:ph idx="1"/>
          </p:nvPr>
        </p:nvSpPr>
        <p:spPr>
          <a:xfrm>
            <a:off x="838200" y="1371600"/>
            <a:ext cx="10515600" cy="4805363"/>
          </a:xfrm>
        </p:spPr>
        <p:txBody>
          <a:bodyPr/>
          <a:lstStyle/>
          <a:p>
            <a:r>
              <a:rPr lang="en-GB" dirty="0"/>
              <a:t>Regular exercise and physical activity.</a:t>
            </a:r>
          </a:p>
          <a:p>
            <a:r>
              <a:rPr lang="en-GB" dirty="0"/>
              <a:t>Balanced and nutritious diet for optimal health.</a:t>
            </a:r>
            <a:endParaRPr lang="en-CY" dirty="0"/>
          </a:p>
          <a:p>
            <a:r>
              <a:rPr lang="en-GB" dirty="0"/>
              <a:t>Regular medical check-ups and screenings.</a:t>
            </a:r>
          </a:p>
          <a:p>
            <a:r>
              <a:rPr lang="en-GB" dirty="0"/>
              <a:t>Adequate sleep.</a:t>
            </a:r>
          </a:p>
          <a:p>
            <a:endParaRPr lang="en-GB" dirty="0"/>
          </a:p>
        </p:txBody>
      </p:sp>
      <p:pic>
        <p:nvPicPr>
          <p:cNvPr id="2" name="Audio Recording 12 Oct 2023 at 18:19:39">
            <a:hlinkClick r:id="" action="ppaction://media"/>
            <a:extLst>
              <a:ext uri="{FF2B5EF4-FFF2-40B4-BE49-F238E27FC236}">
                <a16:creationId xmlns:a16="http://schemas.microsoft.com/office/drawing/2014/main" id="{79BD2DFB-DA95-4437-2B15-BF14FA17A2CC}"/>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25400" y="4673600"/>
            <a:ext cx="812800" cy="812800"/>
          </a:xfrm>
          <a:prstGeom prst="rect">
            <a:avLst/>
          </a:prstGeom>
        </p:spPr>
      </p:pic>
    </p:spTree>
    <p:extLst>
      <p:ext uri="{BB962C8B-B14F-4D97-AF65-F5344CB8AC3E}">
        <p14:creationId xmlns:p14="http://schemas.microsoft.com/office/powerpoint/2010/main" val="3116842177"/>
      </p:ext>
    </p:extLst>
  </p:cSld>
  <p:clrMapOvr>
    <a:masterClrMapping/>
  </p:clrMapOvr>
  <mc:AlternateContent xmlns:mc="http://schemas.openxmlformats.org/markup-compatibility/2006" xmlns:p14="http://schemas.microsoft.com/office/powerpoint/2010/main">
    <mc:Choice Requires="p14">
      <p:transition p14:dur="140" advClick="0" advTm="2000"/>
    </mc:Choice>
    <mc:Fallback xmlns="">
      <p:transition advClick="0" advTm="20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9024"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BC81FF47-8C33-E624-8B06-56E36C3A7B69}"/>
              </a:ext>
            </a:extLst>
          </p:cNvPr>
          <p:cNvSpPr>
            <a:spLocks noGrp="1"/>
          </p:cNvSpPr>
          <p:nvPr>
            <p:ph type="title"/>
          </p:nvPr>
        </p:nvSpPr>
        <p:spPr>
          <a:xfrm>
            <a:off x="838200" y="365125"/>
            <a:ext cx="10515600" cy="874395"/>
          </a:xfrm>
        </p:spPr>
        <p:txBody>
          <a:bodyPr>
            <a:normAutofit/>
          </a:bodyPr>
          <a:lstStyle/>
          <a:p>
            <a:r>
              <a:rPr lang="en-GB" dirty="0"/>
              <a:t>Cognitive Reserve</a:t>
            </a:r>
          </a:p>
        </p:txBody>
      </p:sp>
      <p:sp>
        <p:nvSpPr>
          <p:cNvPr id="3" name="Content Placeholder 2">
            <a:extLst>
              <a:ext uri="{FF2B5EF4-FFF2-40B4-BE49-F238E27FC236}">
                <a16:creationId xmlns:a16="http://schemas.microsoft.com/office/drawing/2014/main" id="{56146944-C202-EF26-29F7-6503E787AA12}"/>
              </a:ext>
            </a:extLst>
          </p:cNvPr>
          <p:cNvSpPr>
            <a:spLocks noGrp="1"/>
          </p:cNvSpPr>
          <p:nvPr>
            <p:ph idx="1"/>
          </p:nvPr>
        </p:nvSpPr>
        <p:spPr>
          <a:xfrm>
            <a:off x="838200" y="1371600"/>
            <a:ext cx="10515600" cy="4805363"/>
          </a:xfrm>
        </p:spPr>
        <p:txBody>
          <a:bodyPr/>
          <a:lstStyle/>
          <a:p>
            <a:r>
              <a:rPr lang="en-GB" dirty="0"/>
              <a:t>The brain's ability to compensate for age-related cognitive decline.</a:t>
            </a:r>
            <a:endParaRPr lang="en-CY" dirty="0"/>
          </a:p>
          <a:p>
            <a:r>
              <a:rPr lang="en-GB" dirty="0"/>
              <a:t>Education, intellectual stimulation, and engaging in mentally challenging activities contribute to cognitive reserve.</a:t>
            </a:r>
            <a:endParaRPr lang="en-CY" dirty="0"/>
          </a:p>
          <a:p>
            <a:r>
              <a:rPr lang="en-GB" dirty="0"/>
              <a:t>Individuals with higher cognitive reserve may experience milder cognitive decline and have a lower risk of developing dementia.</a:t>
            </a:r>
            <a:endParaRPr lang="en-CY" dirty="0"/>
          </a:p>
          <a:p>
            <a:endParaRPr lang="en-GB" dirty="0"/>
          </a:p>
        </p:txBody>
      </p:sp>
      <p:pic>
        <p:nvPicPr>
          <p:cNvPr id="2" name="Audio Recording 12 Oct 2023 at 18:29:11">
            <a:hlinkClick r:id="" action="ppaction://media"/>
            <a:extLst>
              <a:ext uri="{FF2B5EF4-FFF2-40B4-BE49-F238E27FC236}">
                <a16:creationId xmlns:a16="http://schemas.microsoft.com/office/drawing/2014/main" id="{8F33E513-BA55-0BF1-C1CF-C754BF792D55}"/>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75342" y="4673600"/>
            <a:ext cx="812800" cy="812800"/>
          </a:xfrm>
          <a:prstGeom prst="rect">
            <a:avLst/>
          </a:prstGeom>
        </p:spPr>
      </p:pic>
    </p:spTree>
    <p:extLst>
      <p:ext uri="{BB962C8B-B14F-4D97-AF65-F5344CB8AC3E}">
        <p14:creationId xmlns:p14="http://schemas.microsoft.com/office/powerpoint/2010/main" val="1638198158"/>
      </p:ext>
    </p:extLst>
  </p:cSld>
  <p:clrMapOvr>
    <a:masterClrMapping/>
  </p:clrMapOvr>
  <mc:AlternateContent xmlns:mc="http://schemas.openxmlformats.org/markup-compatibility/2006" xmlns:p14="http://schemas.microsoft.com/office/powerpoint/2010/main">
    <mc:Choice Requires="p14">
      <p:transition p14:dur="140" advClick="0" advTm="2000"/>
    </mc:Choice>
    <mc:Fallback xmlns="">
      <p:transition advClick="0" advTm="20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5088"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FA1A7C-389C-EDDD-E71D-9FA33E39109B}"/>
              </a:ext>
            </a:extLst>
          </p:cNvPr>
          <p:cNvSpPr>
            <a:spLocks noGrp="1"/>
          </p:cNvSpPr>
          <p:nvPr>
            <p:ph type="title"/>
          </p:nvPr>
        </p:nvSpPr>
        <p:spPr/>
        <p:txBody>
          <a:bodyPr/>
          <a:lstStyle/>
          <a:p>
            <a:r>
              <a:rPr lang="en-GB" dirty="0"/>
              <a:t>Growing Old with NDDs: Challenges</a:t>
            </a:r>
          </a:p>
        </p:txBody>
      </p:sp>
      <p:sp>
        <p:nvSpPr>
          <p:cNvPr id="3" name="Content Placeholder 2">
            <a:extLst>
              <a:ext uri="{FF2B5EF4-FFF2-40B4-BE49-F238E27FC236}">
                <a16:creationId xmlns:a16="http://schemas.microsoft.com/office/drawing/2014/main" id="{2452F709-67C9-1459-D5B0-277FC399119C}"/>
              </a:ext>
            </a:extLst>
          </p:cNvPr>
          <p:cNvSpPr>
            <a:spLocks noGrp="1"/>
          </p:cNvSpPr>
          <p:nvPr>
            <p:ph idx="1"/>
          </p:nvPr>
        </p:nvSpPr>
        <p:spPr/>
        <p:txBody>
          <a:bodyPr/>
          <a:lstStyle/>
          <a:p>
            <a:pPr lvl="0"/>
            <a:r>
              <a:rPr lang="en-GB" dirty="0"/>
              <a:t>Growing old with a neurodegenerative disease poses unique challenges that impact individuals' physical, cognitive, emotional, and social well-being.</a:t>
            </a:r>
            <a:endParaRPr lang="en-CY" dirty="0"/>
          </a:p>
          <a:p>
            <a:pPr lvl="0"/>
            <a:r>
              <a:rPr lang="en-GB" dirty="0"/>
              <a:t>NDDs often result in cognitive decline, including memory loss, confusion, impaired language and communication skills, and difficulties with problem-solving, decision-making and executive function.</a:t>
            </a:r>
            <a:endParaRPr lang="en-CY" dirty="0"/>
          </a:p>
          <a:p>
            <a:pPr lvl="0"/>
            <a:r>
              <a:rPr lang="en-GB" dirty="0"/>
              <a:t>Depending on the specific disease and stage of progression, these changes can have a significant impact on daily functioning and independence. </a:t>
            </a:r>
            <a:endParaRPr lang="en-CY" dirty="0"/>
          </a:p>
          <a:p>
            <a:endParaRPr lang="en-GB" dirty="0"/>
          </a:p>
        </p:txBody>
      </p:sp>
      <p:pic>
        <p:nvPicPr>
          <p:cNvPr id="4" name="Audio Recording 12 Oct 2023 at 18:49:58">
            <a:hlinkClick r:id="" action="ppaction://media"/>
            <a:extLst>
              <a:ext uri="{FF2B5EF4-FFF2-40B4-BE49-F238E27FC236}">
                <a16:creationId xmlns:a16="http://schemas.microsoft.com/office/drawing/2014/main" id="{5868D281-89C7-08DD-9240-D20FFF672F6D}"/>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0" y="4800600"/>
            <a:ext cx="812800" cy="812800"/>
          </a:xfrm>
          <a:prstGeom prst="rect">
            <a:avLst/>
          </a:prstGeom>
        </p:spPr>
      </p:pic>
    </p:spTree>
    <p:extLst>
      <p:ext uri="{BB962C8B-B14F-4D97-AF65-F5344CB8AC3E}">
        <p14:creationId xmlns:p14="http://schemas.microsoft.com/office/powerpoint/2010/main" val="903626734"/>
      </p:ext>
    </p:extLst>
  </p:cSld>
  <p:clrMapOvr>
    <a:masterClrMapping/>
  </p:clrMapOvr>
  <mc:AlternateContent xmlns:mc="http://schemas.openxmlformats.org/markup-compatibility/2006" xmlns:p14="http://schemas.microsoft.com/office/powerpoint/2010/main">
    <mc:Choice Requires="p14">
      <p:transition p14:dur="140" advClick="0" advTm="2000"/>
    </mc:Choice>
    <mc:Fallback xmlns="">
      <p:transition advClick="0" advTm="20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3024"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7765B0F1-4604-4797-A0F9-DBE297C28E2E}"/>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DA8E71F7-F9B5-0820-C242-D76221DD7C60}"/>
              </a:ext>
            </a:extLst>
          </p:cNvPr>
          <p:cNvSpPr>
            <a:spLocks noGrp="1"/>
          </p:cNvSpPr>
          <p:nvPr>
            <p:ph idx="1"/>
          </p:nvPr>
        </p:nvSpPr>
        <p:spPr/>
        <p:txBody>
          <a:bodyPr>
            <a:normAutofit lnSpcReduction="10000"/>
          </a:bodyPr>
          <a:lstStyle/>
          <a:p>
            <a:pPr marL="0" indent="0">
              <a:buNone/>
            </a:pPr>
            <a:r>
              <a:rPr lang="en-GB" b="1" dirty="0">
                <a:solidFill>
                  <a:schemeClr val="accent1">
                    <a:lumMod val="50000"/>
                  </a:schemeClr>
                </a:solidFill>
              </a:rPr>
              <a:t>Impact on Daily Functioning and Independence</a:t>
            </a:r>
          </a:p>
          <a:p>
            <a:r>
              <a:rPr lang="en-GB" b="1" dirty="0"/>
              <a:t>Memory Loss: </a:t>
            </a:r>
            <a:r>
              <a:rPr lang="en-GB" dirty="0"/>
              <a:t>challenging to recall important information, maintain a schedule, and complete tasks that require remembering steps or instructions.</a:t>
            </a:r>
            <a:endParaRPr lang="en-CY" dirty="0"/>
          </a:p>
          <a:p>
            <a:r>
              <a:rPr lang="en-GB" b="1" dirty="0"/>
              <a:t>Problem Solving and Decision-Making: </a:t>
            </a:r>
            <a:r>
              <a:rPr lang="en-GB" dirty="0"/>
              <a:t>difficulty to handle complex tasks, manage finances, or plan daily activities.</a:t>
            </a:r>
          </a:p>
          <a:p>
            <a:r>
              <a:rPr lang="en-GB" b="1" dirty="0"/>
              <a:t>Attention and Concentration:</a:t>
            </a:r>
            <a:r>
              <a:rPr lang="en-CY" b="1" dirty="0"/>
              <a:t> </a:t>
            </a:r>
            <a:r>
              <a:rPr lang="en-CY" dirty="0"/>
              <a:t>may lead to </a:t>
            </a:r>
            <a:r>
              <a:rPr lang="en-GB" dirty="0"/>
              <a:t>decreased productivity, decreased ability to multitask, and increased distractibility.</a:t>
            </a:r>
          </a:p>
          <a:p>
            <a:r>
              <a:rPr lang="en-GB" b="1" dirty="0"/>
              <a:t>Language and Communication: </a:t>
            </a:r>
            <a:r>
              <a:rPr lang="en-GB" dirty="0"/>
              <a:t>can impact social interactions, expressing needs and preferences, and participating in conversations.</a:t>
            </a:r>
          </a:p>
          <a:p>
            <a:r>
              <a:rPr lang="en-GB" b="1" dirty="0"/>
              <a:t>Executive Functioning: </a:t>
            </a:r>
            <a:r>
              <a:rPr lang="en-GB" dirty="0"/>
              <a:t>may struggle with initiating and completing tasks, managing time effectively, and adapting to changes in routine.</a:t>
            </a:r>
          </a:p>
        </p:txBody>
      </p:sp>
      <p:pic>
        <p:nvPicPr>
          <p:cNvPr id="2" name="Audio Recording 12 Oct 2023 at 18:51:43">
            <a:hlinkClick r:id="" action="ppaction://media"/>
            <a:extLst>
              <a:ext uri="{FF2B5EF4-FFF2-40B4-BE49-F238E27FC236}">
                <a16:creationId xmlns:a16="http://schemas.microsoft.com/office/drawing/2014/main" id="{6DD717DF-A6AA-F17B-69B3-BD623709B619}"/>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25400" y="4673600"/>
            <a:ext cx="812800" cy="812800"/>
          </a:xfrm>
          <a:prstGeom prst="rect">
            <a:avLst/>
          </a:prstGeom>
        </p:spPr>
      </p:pic>
    </p:spTree>
    <p:extLst>
      <p:ext uri="{BB962C8B-B14F-4D97-AF65-F5344CB8AC3E}">
        <p14:creationId xmlns:p14="http://schemas.microsoft.com/office/powerpoint/2010/main" val="2626837416"/>
      </p:ext>
    </p:extLst>
  </p:cSld>
  <p:clrMapOvr>
    <a:masterClrMapping/>
  </p:clrMapOvr>
  <mc:AlternateContent xmlns:mc="http://schemas.openxmlformats.org/markup-compatibility/2006" xmlns:p14="http://schemas.microsoft.com/office/powerpoint/2010/main">
    <mc:Choice Requires="p14">
      <p:transition p14:dur="140" advClick="0" advTm="2000"/>
    </mc:Choice>
    <mc:Fallback xmlns="">
      <p:transition advClick="0" advTm="20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85056"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20137FA2-7BC7-D501-3C9B-BCD9E98A7314}"/>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9836C102-866D-55F4-BFED-4CA4B351EA50}"/>
              </a:ext>
            </a:extLst>
          </p:cNvPr>
          <p:cNvSpPr>
            <a:spLocks noGrp="1"/>
          </p:cNvSpPr>
          <p:nvPr>
            <p:ph idx="1"/>
          </p:nvPr>
        </p:nvSpPr>
        <p:spPr/>
        <p:txBody>
          <a:bodyPr>
            <a:normAutofit lnSpcReduction="10000"/>
          </a:bodyPr>
          <a:lstStyle/>
          <a:p>
            <a:pPr marL="0" indent="0">
              <a:buNone/>
            </a:pPr>
            <a:r>
              <a:rPr lang="en-GB" b="1" dirty="0">
                <a:solidFill>
                  <a:schemeClr val="accent1">
                    <a:lumMod val="50000"/>
                  </a:schemeClr>
                </a:solidFill>
              </a:rPr>
              <a:t>Impact on Daily Functioning and Independence (cont.)</a:t>
            </a:r>
          </a:p>
          <a:p>
            <a:r>
              <a:rPr lang="en-GB" dirty="0"/>
              <a:t>The impact of these cognitive changes on daily functioning can result in a </a:t>
            </a:r>
            <a:r>
              <a:rPr lang="en-GB" b="1" dirty="0"/>
              <a:t>loss of independence </a:t>
            </a:r>
            <a:r>
              <a:rPr lang="en-GB" dirty="0"/>
              <a:t>for individuals with NDDs. </a:t>
            </a:r>
          </a:p>
          <a:p>
            <a:pPr lvl="1"/>
            <a:r>
              <a:rPr lang="en-GB" dirty="0"/>
              <a:t>They may require assistance with activities of daily living, such as bathing, dressing, and meal preparation. </a:t>
            </a:r>
          </a:p>
          <a:p>
            <a:pPr lvl="1"/>
            <a:r>
              <a:rPr lang="en-GB" dirty="0"/>
              <a:t>They may need supervision or support to ensure their safety and well-being.</a:t>
            </a:r>
            <a:endParaRPr lang="en-CY" dirty="0"/>
          </a:p>
          <a:p>
            <a:r>
              <a:rPr lang="en-GB" dirty="0"/>
              <a:t>They can also affect the individual's ability to drive safely, manage medications, and engage in hobbies or leisure activities they once enjoyed. </a:t>
            </a:r>
          </a:p>
          <a:p>
            <a:pPr lvl="1"/>
            <a:r>
              <a:rPr lang="en-GB" dirty="0"/>
              <a:t>These changes may lead to a </a:t>
            </a:r>
            <a:r>
              <a:rPr lang="en-GB" b="1" dirty="0"/>
              <a:t>decreased sense of autonomy </a:t>
            </a:r>
            <a:r>
              <a:rPr lang="en-GB" dirty="0"/>
              <a:t>and an </a:t>
            </a:r>
            <a:r>
              <a:rPr lang="en-GB" b="1" dirty="0"/>
              <a:t>increased reliance on caregivers </a:t>
            </a:r>
            <a:r>
              <a:rPr lang="en-GB" dirty="0"/>
              <a:t>or support services.</a:t>
            </a:r>
            <a:endParaRPr lang="en-CY" dirty="0"/>
          </a:p>
        </p:txBody>
      </p:sp>
      <p:pic>
        <p:nvPicPr>
          <p:cNvPr id="2" name="Audio Recording 12 Oct 2023 at 18:53:11">
            <a:hlinkClick r:id="" action="ppaction://media"/>
            <a:extLst>
              <a:ext uri="{FF2B5EF4-FFF2-40B4-BE49-F238E27FC236}">
                <a16:creationId xmlns:a16="http://schemas.microsoft.com/office/drawing/2014/main" id="{78376976-4312-21CB-B754-F842ED0A09B1}"/>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0" y="4902200"/>
            <a:ext cx="812800" cy="812800"/>
          </a:xfrm>
          <a:prstGeom prst="rect">
            <a:avLst/>
          </a:prstGeom>
        </p:spPr>
      </p:pic>
    </p:spTree>
    <p:extLst>
      <p:ext uri="{BB962C8B-B14F-4D97-AF65-F5344CB8AC3E}">
        <p14:creationId xmlns:p14="http://schemas.microsoft.com/office/powerpoint/2010/main" val="3604567060"/>
      </p:ext>
    </p:extLst>
  </p:cSld>
  <p:clrMapOvr>
    <a:masterClrMapping/>
  </p:clrMapOvr>
  <mc:AlternateContent xmlns:mc="http://schemas.openxmlformats.org/markup-compatibility/2006" xmlns:p14="http://schemas.microsoft.com/office/powerpoint/2010/main">
    <mc:Choice Requires="p14">
      <p:transition p14:dur="140" advClick="0" advTm="2000"/>
    </mc:Choice>
    <mc:Fallback xmlns="">
      <p:transition advClick="0" advTm="20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3008"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66C0BBEB-AA58-6E91-38BD-CED0E293D4EA}"/>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B1106232-2C86-4E94-D23D-3901697FD3D7}"/>
              </a:ext>
            </a:extLst>
          </p:cNvPr>
          <p:cNvSpPr>
            <a:spLocks noGrp="1"/>
          </p:cNvSpPr>
          <p:nvPr>
            <p:ph idx="1"/>
          </p:nvPr>
        </p:nvSpPr>
        <p:spPr/>
        <p:txBody>
          <a:bodyPr/>
          <a:lstStyle/>
          <a:p>
            <a:pPr marL="0" indent="0">
              <a:buNone/>
            </a:pPr>
            <a:r>
              <a:rPr lang="en-GB" b="1" dirty="0">
                <a:solidFill>
                  <a:schemeClr val="accent1">
                    <a:lumMod val="50000"/>
                  </a:schemeClr>
                </a:solidFill>
              </a:rPr>
              <a:t>Impact on Social Relations and Interactions</a:t>
            </a:r>
          </a:p>
          <a:p>
            <a:pPr lvl="0"/>
            <a:r>
              <a:rPr lang="en-GB" b="1" dirty="0"/>
              <a:t>Communication Difficulties</a:t>
            </a:r>
            <a:r>
              <a:rPr lang="en-GB" dirty="0"/>
              <a:t>: miscommunication, frustration, and difficulties in maintaining meaningful conversations and connections with others.</a:t>
            </a:r>
            <a:endParaRPr lang="en-CY" dirty="0"/>
          </a:p>
          <a:p>
            <a:pPr lvl="0"/>
            <a:r>
              <a:rPr lang="en-GB" b="1" dirty="0"/>
              <a:t>Impaired Social Cognition</a:t>
            </a:r>
            <a:r>
              <a:rPr lang="en-GB" dirty="0"/>
              <a:t>: difficulties in recognising and responding to social cues, understanding others' perspectives, and appropriately navigating social situations.</a:t>
            </a:r>
            <a:endParaRPr lang="en-CY" dirty="0"/>
          </a:p>
          <a:p>
            <a:endParaRPr lang="en-GB" dirty="0"/>
          </a:p>
          <a:p>
            <a:endParaRPr lang="en-GB" dirty="0"/>
          </a:p>
        </p:txBody>
      </p:sp>
      <p:pic>
        <p:nvPicPr>
          <p:cNvPr id="2" name="Audio Recording 12 Oct 2023 at 18:54:16">
            <a:hlinkClick r:id="" action="ppaction://media"/>
            <a:extLst>
              <a:ext uri="{FF2B5EF4-FFF2-40B4-BE49-F238E27FC236}">
                <a16:creationId xmlns:a16="http://schemas.microsoft.com/office/drawing/2014/main" id="{C09E143C-045A-7308-783D-0A079C52E8DB}"/>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25400" y="4161631"/>
            <a:ext cx="812800" cy="812800"/>
          </a:xfrm>
          <a:prstGeom prst="rect">
            <a:avLst/>
          </a:prstGeom>
        </p:spPr>
      </p:pic>
    </p:spTree>
    <p:extLst>
      <p:ext uri="{BB962C8B-B14F-4D97-AF65-F5344CB8AC3E}">
        <p14:creationId xmlns:p14="http://schemas.microsoft.com/office/powerpoint/2010/main" val="2997541663"/>
      </p:ext>
    </p:extLst>
  </p:cSld>
  <p:clrMapOvr>
    <a:masterClrMapping/>
  </p:clrMapOvr>
  <mc:AlternateContent xmlns:mc="http://schemas.openxmlformats.org/markup-compatibility/2006" xmlns:p14="http://schemas.microsoft.com/office/powerpoint/2010/main">
    <mc:Choice Requires="p14">
      <p:transition p14:dur="140" advClick="0" advTm="2000"/>
    </mc:Choice>
    <mc:Fallback xmlns="">
      <p:transition advClick="0" advTm="20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1968"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A3E565FB-DFBB-B5D9-6693-A9246103AD12}"/>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B1106232-2C86-4E94-D23D-3901697FD3D7}"/>
              </a:ext>
            </a:extLst>
          </p:cNvPr>
          <p:cNvSpPr>
            <a:spLocks noGrp="1"/>
          </p:cNvSpPr>
          <p:nvPr>
            <p:ph idx="1"/>
          </p:nvPr>
        </p:nvSpPr>
        <p:spPr/>
        <p:txBody>
          <a:bodyPr/>
          <a:lstStyle/>
          <a:p>
            <a:pPr marL="0" indent="0">
              <a:buNone/>
            </a:pPr>
            <a:r>
              <a:rPr lang="en-GB" b="1" dirty="0">
                <a:solidFill>
                  <a:schemeClr val="accent1">
                    <a:lumMod val="50000"/>
                  </a:schemeClr>
                </a:solidFill>
              </a:rPr>
              <a:t>Impact on Social Relations and Interactions (cont.)</a:t>
            </a:r>
          </a:p>
          <a:p>
            <a:pPr lvl="0"/>
            <a:r>
              <a:rPr lang="en-GB" b="1" dirty="0"/>
              <a:t>Memory Impairment</a:t>
            </a:r>
            <a:r>
              <a:rPr lang="en-GB" dirty="0"/>
              <a:t>: may struggle to recognise familiar faces or recall shared experiences, which can impact the quality and depth of their social interactions.</a:t>
            </a:r>
            <a:endParaRPr lang="en-CY" dirty="0"/>
          </a:p>
          <a:p>
            <a:pPr lvl="0"/>
            <a:r>
              <a:rPr lang="en-GB" b="1" dirty="0"/>
              <a:t>Changes in Personality and Behaviour</a:t>
            </a:r>
            <a:r>
              <a:rPr lang="en-GB" dirty="0"/>
              <a:t>: irritability, apathy, and social withdrawal, which can affect the individual's willingness and ability to engage in social activities, maintain social connections, and participate in social events.</a:t>
            </a:r>
            <a:endParaRPr lang="en-CY" dirty="0"/>
          </a:p>
          <a:p>
            <a:pPr lvl="0"/>
            <a:r>
              <a:rPr lang="en-GB" b="1" dirty="0"/>
              <a:t>Caregiver Role and Support</a:t>
            </a:r>
            <a:r>
              <a:rPr lang="en-GB" dirty="0"/>
              <a:t>: the shift in the dynamic of social relationships can impact the individual's sense of autonomy and control over their social interactions.</a:t>
            </a:r>
            <a:endParaRPr lang="en-CY" dirty="0"/>
          </a:p>
          <a:p>
            <a:endParaRPr lang="en-GB" dirty="0"/>
          </a:p>
          <a:p>
            <a:endParaRPr lang="en-GB" dirty="0"/>
          </a:p>
        </p:txBody>
      </p:sp>
      <p:pic>
        <p:nvPicPr>
          <p:cNvPr id="2" name="Audio Recording 12 Oct 2023 at 18:56:24">
            <a:hlinkClick r:id="" action="ppaction://media"/>
            <a:extLst>
              <a:ext uri="{FF2B5EF4-FFF2-40B4-BE49-F238E27FC236}">
                <a16:creationId xmlns:a16="http://schemas.microsoft.com/office/drawing/2014/main" id="{A32AD145-21D6-669D-1A1D-6DF7239C0CFA}"/>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0" y="4464050"/>
            <a:ext cx="812800" cy="812800"/>
          </a:xfrm>
          <a:prstGeom prst="rect">
            <a:avLst/>
          </a:prstGeom>
        </p:spPr>
      </p:pic>
    </p:spTree>
    <p:extLst>
      <p:ext uri="{BB962C8B-B14F-4D97-AF65-F5344CB8AC3E}">
        <p14:creationId xmlns:p14="http://schemas.microsoft.com/office/powerpoint/2010/main" val="3658493601"/>
      </p:ext>
    </p:extLst>
  </p:cSld>
  <p:clrMapOvr>
    <a:masterClrMapping/>
  </p:clrMapOvr>
  <mc:AlternateContent xmlns:mc="http://schemas.openxmlformats.org/markup-compatibility/2006" xmlns:p14="http://schemas.microsoft.com/office/powerpoint/2010/main">
    <mc:Choice Requires="p14">
      <p:transition p14:dur="140" advClick="0" advTm="2000"/>
    </mc:Choice>
    <mc:Fallback xmlns="">
      <p:transition advClick="0" advTm="20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8304"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83DCC1-687A-5A1D-2E21-B8BDFCEBEFA4}"/>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B1106232-2C86-4E94-D23D-3901697FD3D7}"/>
              </a:ext>
            </a:extLst>
          </p:cNvPr>
          <p:cNvSpPr>
            <a:spLocks noGrp="1"/>
          </p:cNvSpPr>
          <p:nvPr>
            <p:ph idx="1"/>
          </p:nvPr>
        </p:nvSpPr>
        <p:spPr/>
        <p:txBody>
          <a:bodyPr/>
          <a:lstStyle/>
          <a:p>
            <a:pPr marL="0" indent="0">
              <a:buNone/>
            </a:pPr>
            <a:r>
              <a:rPr lang="en-GB" b="1" dirty="0">
                <a:solidFill>
                  <a:schemeClr val="accent1">
                    <a:lumMod val="50000"/>
                  </a:schemeClr>
                </a:solidFill>
              </a:rPr>
              <a:t>Impact on Social Relations and Interactions (cont.)</a:t>
            </a:r>
          </a:p>
          <a:p>
            <a:r>
              <a:rPr lang="en-GB" dirty="0"/>
              <a:t>These cognitive changes can lead to </a:t>
            </a:r>
            <a:r>
              <a:rPr lang="en-GB" b="1" dirty="0"/>
              <a:t>social isolation</a:t>
            </a:r>
            <a:r>
              <a:rPr lang="en-GB" dirty="0"/>
              <a:t>, </a:t>
            </a:r>
            <a:r>
              <a:rPr lang="en-GB" b="1" dirty="0"/>
              <a:t>loneliness</a:t>
            </a:r>
            <a:r>
              <a:rPr lang="en-GB" dirty="0"/>
              <a:t>, and a sense of </a:t>
            </a:r>
            <a:r>
              <a:rPr lang="en-GB" b="1" dirty="0"/>
              <a:t>disconnection from others</a:t>
            </a:r>
            <a:r>
              <a:rPr lang="en-GB" dirty="0"/>
              <a:t>. </a:t>
            </a:r>
          </a:p>
          <a:p>
            <a:pPr lvl="1"/>
            <a:r>
              <a:rPr lang="en-GB" dirty="0"/>
              <a:t>Individuals with NDDs may experience a reduced social network and decreased participation in social activities. </a:t>
            </a:r>
          </a:p>
          <a:p>
            <a:pPr lvl="1"/>
            <a:r>
              <a:rPr lang="en-GB" dirty="0"/>
              <a:t>Family members and friends may also struggle to adapt to the cognitive changes, leading to strained relationships and feelings of frustration or sadness.</a:t>
            </a:r>
            <a:endParaRPr lang="en-CY" dirty="0"/>
          </a:p>
          <a:p>
            <a:pPr marL="0" indent="0">
              <a:buNone/>
            </a:pPr>
            <a:endParaRPr lang="en-CY" dirty="0"/>
          </a:p>
          <a:p>
            <a:endParaRPr lang="en-GB" dirty="0"/>
          </a:p>
          <a:p>
            <a:endParaRPr lang="en-GB" dirty="0"/>
          </a:p>
        </p:txBody>
      </p:sp>
      <p:pic>
        <p:nvPicPr>
          <p:cNvPr id="2" name="Audio Recording 12 Oct 2023 at 18:57:12">
            <a:hlinkClick r:id="" action="ppaction://media"/>
            <a:extLst>
              <a:ext uri="{FF2B5EF4-FFF2-40B4-BE49-F238E27FC236}">
                <a16:creationId xmlns:a16="http://schemas.microsoft.com/office/drawing/2014/main" id="{B127D761-9B3F-EC97-6914-CBFE8C103523}"/>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25400" y="4260850"/>
            <a:ext cx="812800" cy="812800"/>
          </a:xfrm>
          <a:prstGeom prst="rect">
            <a:avLst/>
          </a:prstGeom>
        </p:spPr>
      </p:pic>
    </p:spTree>
    <p:extLst>
      <p:ext uri="{BB962C8B-B14F-4D97-AF65-F5344CB8AC3E}">
        <p14:creationId xmlns:p14="http://schemas.microsoft.com/office/powerpoint/2010/main" val="3435670223"/>
      </p:ext>
    </p:extLst>
  </p:cSld>
  <p:clrMapOvr>
    <a:masterClrMapping/>
  </p:clrMapOvr>
  <mc:AlternateContent xmlns:mc="http://schemas.openxmlformats.org/markup-compatibility/2006" xmlns:p14="http://schemas.microsoft.com/office/powerpoint/2010/main">
    <mc:Choice Requires="p14">
      <p:transition p14:dur="140" advClick="0" advTm="2000"/>
    </mc:Choice>
    <mc:Fallback xmlns="">
      <p:transition advClick="0" advTm="20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7072"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A4C3D11A-05CC-0B36-A38B-1489204C7A2C}"/>
              </a:ext>
            </a:extLst>
          </p:cNvPr>
          <p:cNvSpPr>
            <a:spLocks noGrp="1"/>
          </p:cNvSpPr>
          <p:nvPr>
            <p:ph type="title"/>
          </p:nvPr>
        </p:nvSpPr>
        <p:spPr/>
        <p:txBody>
          <a:bodyPr/>
          <a:lstStyle/>
          <a:p>
            <a:r>
              <a:rPr lang="en-GB" dirty="0"/>
              <a:t>Psychological Well-Being</a:t>
            </a:r>
          </a:p>
        </p:txBody>
      </p:sp>
      <p:sp>
        <p:nvSpPr>
          <p:cNvPr id="3" name="Content Placeholder 2">
            <a:extLst>
              <a:ext uri="{FF2B5EF4-FFF2-40B4-BE49-F238E27FC236}">
                <a16:creationId xmlns:a16="http://schemas.microsoft.com/office/drawing/2014/main" id="{4380009B-4FFC-B79B-C259-147F9C1FAD35}"/>
              </a:ext>
            </a:extLst>
          </p:cNvPr>
          <p:cNvSpPr>
            <a:spLocks noGrp="1"/>
          </p:cNvSpPr>
          <p:nvPr>
            <p:ph idx="1"/>
          </p:nvPr>
        </p:nvSpPr>
        <p:spPr/>
        <p:txBody>
          <a:bodyPr vert="horz" lIns="91440" tIns="45720" rIns="91440" bIns="45720" rtlCol="0" anchor="t">
            <a:normAutofit/>
          </a:bodyPr>
          <a:lstStyle/>
          <a:p>
            <a:r>
              <a:rPr lang="en-GB" dirty="0"/>
              <a:t>Psychological well-being is a multidimensional construct that concerns optimal psychological functioning and experience. </a:t>
            </a:r>
          </a:p>
          <a:p>
            <a:r>
              <a:rPr lang="en-GB" dirty="0"/>
              <a:t>It encompasses various aspects of an individual's subjective experience, functioning, and overall life satisfaction. </a:t>
            </a:r>
          </a:p>
          <a:p>
            <a:r>
              <a:rPr lang="en-GB" dirty="0"/>
              <a:t>It is not only the absence of emotional distress, but rather implies a positive physical, mental, and social condition. </a:t>
            </a:r>
          </a:p>
          <a:p>
            <a:r>
              <a:rPr lang="en-GB" dirty="0"/>
              <a:t>It is influenced by personal, social, and environmental factors, and can be fostered through intentional efforts to promote positive emotions, self-care, personal growth, healthy relationships, and a sense of purpose and autonomy.</a:t>
            </a:r>
            <a:endParaRPr lang="en-GB" dirty="0">
              <a:ea typeface="Calibri"/>
              <a:cs typeface="Calibri"/>
            </a:endParaRPr>
          </a:p>
          <a:p>
            <a:endParaRPr lang="en-GB" dirty="0"/>
          </a:p>
        </p:txBody>
      </p:sp>
      <p:pic>
        <p:nvPicPr>
          <p:cNvPr id="2" name="Audio Recording 17 Oct 2023 at 16:53:27">
            <a:hlinkClick r:id="" action="ppaction://media"/>
            <a:extLst>
              <a:ext uri="{FF2B5EF4-FFF2-40B4-BE49-F238E27FC236}">
                <a16:creationId xmlns:a16="http://schemas.microsoft.com/office/drawing/2014/main" id="{499FB2D7-EC60-F0E7-1AE4-1D3E5C58FC46}"/>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84912" y="4774184"/>
            <a:ext cx="812800" cy="812800"/>
          </a:xfrm>
          <a:prstGeom prst="rect">
            <a:avLst/>
          </a:prstGeom>
        </p:spPr>
      </p:pic>
    </p:spTree>
    <p:extLst>
      <p:ext uri="{BB962C8B-B14F-4D97-AF65-F5344CB8AC3E}">
        <p14:creationId xmlns:p14="http://schemas.microsoft.com/office/powerpoint/2010/main" val="3546471505"/>
      </p:ext>
    </p:extLst>
  </p:cSld>
  <p:clrMapOvr>
    <a:masterClrMapping/>
  </p:clrMapOvr>
  <mc:AlternateContent xmlns:mc="http://schemas.openxmlformats.org/markup-compatibility/2006" xmlns:p14="http://schemas.microsoft.com/office/powerpoint/2010/main">
    <mc:Choice Requires="p14">
      <p:transition spd="slow" p14:dur="2000" advTm="2000"/>
    </mc:Choice>
    <mc:Fallback xmlns="">
      <p:transition spd="slow" advTm="20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5632"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380009B-4FFC-B79B-C259-147F9C1FAD35}"/>
              </a:ext>
            </a:extLst>
          </p:cNvPr>
          <p:cNvSpPr>
            <a:spLocks noGrp="1"/>
          </p:cNvSpPr>
          <p:nvPr>
            <p:ph idx="1"/>
          </p:nvPr>
        </p:nvSpPr>
        <p:spPr/>
        <p:txBody>
          <a:bodyPr>
            <a:normAutofit/>
          </a:bodyPr>
          <a:lstStyle/>
          <a:p>
            <a:r>
              <a:rPr lang="en-GB" dirty="0"/>
              <a:t>Psychological well-being is defined as an effort to improve ourselves and fulfil our potential, which is related to having a purpose in life and a sense of life, coping with challenges, and making a specific effort to overcome and achieve valuable goals. </a:t>
            </a:r>
          </a:p>
          <a:p>
            <a:r>
              <a:rPr lang="en-GB" dirty="0"/>
              <a:t>It refers to an individual's overall subjective experience of life, encompassing various dimensions of emotional, cognitive, and social functioning.</a:t>
            </a:r>
          </a:p>
          <a:p>
            <a:endParaRPr lang="en-GB" dirty="0"/>
          </a:p>
        </p:txBody>
      </p:sp>
      <p:sp>
        <p:nvSpPr>
          <p:cNvPr id="4" name="Title 3">
            <a:extLst>
              <a:ext uri="{FF2B5EF4-FFF2-40B4-BE49-F238E27FC236}">
                <a16:creationId xmlns:a16="http://schemas.microsoft.com/office/drawing/2014/main" id="{81F9EF6E-E5B8-62B6-BA45-AF988C440504}"/>
              </a:ext>
            </a:extLst>
          </p:cNvPr>
          <p:cNvSpPr>
            <a:spLocks noGrp="1"/>
          </p:cNvSpPr>
          <p:nvPr>
            <p:ph type="title"/>
          </p:nvPr>
        </p:nvSpPr>
        <p:spPr/>
        <p:txBody>
          <a:bodyPr/>
          <a:lstStyle/>
          <a:p>
            <a:endParaRPr lang="en-GB"/>
          </a:p>
        </p:txBody>
      </p:sp>
      <p:pic>
        <p:nvPicPr>
          <p:cNvPr id="2" name="Audio Recording 17 Oct 2023 at 16:55:27">
            <a:hlinkClick r:id="" action="ppaction://media"/>
            <a:extLst>
              <a:ext uri="{FF2B5EF4-FFF2-40B4-BE49-F238E27FC236}">
                <a16:creationId xmlns:a16="http://schemas.microsoft.com/office/drawing/2014/main" id="{32F8DCF0-F326-16B7-C37D-98061E9EC80C}"/>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203200" y="4591304"/>
            <a:ext cx="812800" cy="812800"/>
          </a:xfrm>
          <a:prstGeom prst="rect">
            <a:avLst/>
          </a:prstGeom>
        </p:spPr>
      </p:pic>
    </p:spTree>
    <p:extLst>
      <p:ext uri="{BB962C8B-B14F-4D97-AF65-F5344CB8AC3E}">
        <p14:creationId xmlns:p14="http://schemas.microsoft.com/office/powerpoint/2010/main" val="2571869409"/>
      </p:ext>
    </p:extLst>
  </p:cSld>
  <p:clrMapOvr>
    <a:masterClrMapping/>
  </p:clrMapOvr>
  <mc:AlternateContent xmlns:mc="http://schemas.openxmlformats.org/markup-compatibility/2006" xmlns:p14="http://schemas.microsoft.com/office/powerpoint/2010/main">
    <mc:Choice Requires="p14">
      <p:transition spd="slow" p14:dur="2000" advTm="2000"/>
    </mc:Choice>
    <mc:Fallback xmlns="">
      <p:transition spd="slow" advTm="20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9184"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8F1AF7-3B47-F05D-E46C-7CD2C3AA8182}"/>
              </a:ext>
            </a:extLst>
          </p:cNvPr>
          <p:cNvSpPr>
            <a:spLocks noGrp="1"/>
          </p:cNvSpPr>
          <p:nvPr>
            <p:ph type="title"/>
          </p:nvPr>
        </p:nvSpPr>
        <p:spPr/>
        <p:txBody>
          <a:bodyPr/>
          <a:lstStyle/>
          <a:p>
            <a:r>
              <a:rPr lang="en-GB" dirty="0"/>
              <a:t>Key Components of Psychological Well-Being</a:t>
            </a:r>
          </a:p>
        </p:txBody>
      </p:sp>
      <p:sp>
        <p:nvSpPr>
          <p:cNvPr id="3" name="Content Placeholder 2">
            <a:extLst>
              <a:ext uri="{FF2B5EF4-FFF2-40B4-BE49-F238E27FC236}">
                <a16:creationId xmlns:a16="http://schemas.microsoft.com/office/drawing/2014/main" id="{EAD43F87-D7A2-7066-D8B9-F6FE80B6EDAE}"/>
              </a:ext>
            </a:extLst>
          </p:cNvPr>
          <p:cNvSpPr>
            <a:spLocks noGrp="1"/>
          </p:cNvSpPr>
          <p:nvPr>
            <p:ph idx="1"/>
          </p:nvPr>
        </p:nvSpPr>
        <p:spPr/>
        <p:txBody>
          <a:bodyPr>
            <a:normAutofit/>
          </a:bodyPr>
          <a:lstStyle/>
          <a:p>
            <a:r>
              <a:rPr lang="en-GB" b="1" dirty="0">
                <a:solidFill>
                  <a:schemeClr val="accent1">
                    <a:lumMod val="50000"/>
                  </a:schemeClr>
                </a:solidFill>
              </a:rPr>
              <a:t>Emotional Well-Being</a:t>
            </a:r>
          </a:p>
          <a:p>
            <a:r>
              <a:rPr lang="en-GB" b="1" dirty="0">
                <a:solidFill>
                  <a:schemeClr val="accent1">
                    <a:lumMod val="50000"/>
                  </a:schemeClr>
                </a:solidFill>
              </a:rPr>
              <a:t>Self-Acceptance</a:t>
            </a:r>
            <a:endParaRPr lang="en-GB" dirty="0">
              <a:solidFill>
                <a:schemeClr val="accent1">
                  <a:lumMod val="50000"/>
                </a:schemeClr>
              </a:solidFill>
            </a:endParaRPr>
          </a:p>
          <a:p>
            <a:r>
              <a:rPr lang="en-GB" b="1" dirty="0">
                <a:solidFill>
                  <a:schemeClr val="accent1">
                    <a:lumMod val="50000"/>
                  </a:schemeClr>
                </a:solidFill>
              </a:rPr>
              <a:t>Personal Growth</a:t>
            </a:r>
          </a:p>
          <a:p>
            <a:r>
              <a:rPr lang="en-GB" sz="2800" b="1" kern="100" dirty="0">
                <a:solidFill>
                  <a:schemeClr val="accent1">
                    <a:lumMod val="50000"/>
                  </a:schemeClr>
                </a:solidFill>
                <a:effectLst/>
                <a:latin typeface="Calibri" panose="020F0502020204030204" pitchFamily="34" charset="0"/>
                <a:ea typeface="Calibri" panose="020F0502020204030204" pitchFamily="34" charset="0"/>
                <a:cs typeface="Times New Roman" panose="02020603050405020304" pitchFamily="18" charset="0"/>
              </a:rPr>
              <a:t>Purpose in Life</a:t>
            </a:r>
            <a:endParaRPr lang="en-GB" sz="2800" kern="100" dirty="0">
              <a:solidFill>
                <a:schemeClr val="accent1">
                  <a:lumMod val="50000"/>
                </a:schemeClr>
              </a:solidFill>
              <a:effectLst/>
              <a:latin typeface="Calibri" panose="020F0502020204030204" pitchFamily="34" charset="0"/>
              <a:ea typeface="Calibri" panose="020F0502020204030204" pitchFamily="34" charset="0"/>
              <a:cs typeface="Times New Roman" panose="02020603050405020304" pitchFamily="18" charset="0"/>
            </a:endParaRPr>
          </a:p>
          <a:p>
            <a:r>
              <a:rPr lang="en-GB" b="1" dirty="0">
                <a:solidFill>
                  <a:schemeClr val="accent1">
                    <a:lumMod val="50000"/>
                  </a:schemeClr>
                </a:solidFill>
              </a:rPr>
              <a:t>Autonomy</a:t>
            </a:r>
            <a:endParaRPr lang="en-GB" dirty="0">
              <a:solidFill>
                <a:schemeClr val="accent1">
                  <a:lumMod val="50000"/>
                </a:schemeClr>
              </a:solidFill>
            </a:endParaRPr>
          </a:p>
          <a:p>
            <a:r>
              <a:rPr lang="en-GB" b="1" dirty="0">
                <a:solidFill>
                  <a:schemeClr val="accent1">
                    <a:lumMod val="50000"/>
                  </a:schemeClr>
                </a:solidFill>
              </a:rPr>
              <a:t>Positive relationships</a:t>
            </a:r>
            <a:endParaRPr lang="en-GB" dirty="0">
              <a:solidFill>
                <a:schemeClr val="accent1">
                  <a:lumMod val="50000"/>
                </a:schemeClr>
              </a:solidFill>
            </a:endParaRPr>
          </a:p>
        </p:txBody>
      </p:sp>
      <p:pic>
        <p:nvPicPr>
          <p:cNvPr id="5" name="Audio Recording 25 Oct 2023 at 10:03:15">
            <a:hlinkClick r:id="" action="ppaction://media"/>
            <a:extLst>
              <a:ext uri="{FF2B5EF4-FFF2-40B4-BE49-F238E27FC236}">
                <a16:creationId xmlns:a16="http://schemas.microsoft.com/office/drawing/2014/main" id="{8DA2A77B-144B-994F-0BA2-6C5B2068C423}"/>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221488" y="4833112"/>
            <a:ext cx="812800" cy="812800"/>
          </a:xfrm>
          <a:prstGeom prst="rect">
            <a:avLst/>
          </a:prstGeom>
        </p:spPr>
      </p:pic>
    </p:spTree>
    <p:extLst>
      <p:ext uri="{BB962C8B-B14F-4D97-AF65-F5344CB8AC3E}">
        <p14:creationId xmlns:p14="http://schemas.microsoft.com/office/powerpoint/2010/main" val="397321213"/>
      </p:ext>
    </p:extLst>
  </p:cSld>
  <p:clrMapOvr>
    <a:masterClrMapping/>
  </p:clrMapOvr>
  <mc:AlternateContent xmlns:mc="http://schemas.openxmlformats.org/markup-compatibility/2006" xmlns:p14="http://schemas.microsoft.com/office/powerpoint/2010/main">
    <mc:Choice Requires="p14">
      <p:transition spd="slow" p14:dur="2000" advTm="2000"/>
    </mc:Choice>
    <mc:Fallback xmlns="">
      <p:transition spd="slow" advTm="20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84160"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FE5F6C-DCC2-4F02-E202-F14114454730}"/>
              </a:ext>
            </a:extLst>
          </p:cNvPr>
          <p:cNvSpPr>
            <a:spLocks noGrp="1"/>
          </p:cNvSpPr>
          <p:nvPr>
            <p:ph type="title"/>
          </p:nvPr>
        </p:nvSpPr>
        <p:spPr/>
        <p:txBody>
          <a:bodyPr/>
          <a:lstStyle/>
          <a:p>
            <a:r>
              <a:rPr lang="en-GB" dirty="0"/>
              <a:t>Psychological Well-Being in Older Adults</a:t>
            </a:r>
          </a:p>
        </p:txBody>
      </p:sp>
      <p:sp>
        <p:nvSpPr>
          <p:cNvPr id="3" name="Content Placeholder 2">
            <a:extLst>
              <a:ext uri="{FF2B5EF4-FFF2-40B4-BE49-F238E27FC236}">
                <a16:creationId xmlns:a16="http://schemas.microsoft.com/office/drawing/2014/main" id="{A5DF8905-32AE-C804-3F53-47DAE396CEB7}"/>
              </a:ext>
            </a:extLst>
          </p:cNvPr>
          <p:cNvSpPr>
            <a:spLocks noGrp="1"/>
          </p:cNvSpPr>
          <p:nvPr>
            <p:ph idx="1"/>
          </p:nvPr>
        </p:nvSpPr>
        <p:spPr/>
        <p:txBody>
          <a:bodyPr/>
          <a:lstStyle/>
          <a:p>
            <a:r>
              <a:rPr lang="en-GB" dirty="0"/>
              <a:t>Psychological well-being in older adults refers to the overall mental and emotional state of individuals as they age. </a:t>
            </a:r>
          </a:p>
          <a:p>
            <a:r>
              <a:rPr lang="en-GB" dirty="0"/>
              <a:t>It encompasses various dimensions of psychological functioning and reflects their subjective experience and satisfaction with life. </a:t>
            </a:r>
          </a:p>
          <a:p>
            <a:r>
              <a:rPr lang="en-GB" dirty="0"/>
              <a:t>Older adults face unique challenges and opportunities, and their psychological well-being plays a crucial role in their overall quality of life and successful ageing.</a:t>
            </a:r>
            <a:endParaRPr lang="en-CY" dirty="0"/>
          </a:p>
          <a:p>
            <a:endParaRPr lang="en-GB" dirty="0"/>
          </a:p>
        </p:txBody>
      </p:sp>
      <p:pic>
        <p:nvPicPr>
          <p:cNvPr id="4" name="Audio Recording 17 Oct 2023 at 17:02:39">
            <a:hlinkClick r:id="" action="ppaction://media"/>
            <a:extLst>
              <a:ext uri="{FF2B5EF4-FFF2-40B4-BE49-F238E27FC236}">
                <a16:creationId xmlns:a16="http://schemas.microsoft.com/office/drawing/2014/main" id="{07C575DB-55D5-22A9-3A25-AAEBB97904DE}"/>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431800" y="4646168"/>
            <a:ext cx="812800" cy="812800"/>
          </a:xfrm>
          <a:prstGeom prst="rect">
            <a:avLst/>
          </a:prstGeom>
        </p:spPr>
      </p:pic>
    </p:spTree>
    <p:extLst>
      <p:ext uri="{BB962C8B-B14F-4D97-AF65-F5344CB8AC3E}">
        <p14:creationId xmlns:p14="http://schemas.microsoft.com/office/powerpoint/2010/main" val="1732392311"/>
      </p:ext>
    </p:extLst>
  </p:cSld>
  <p:clrMapOvr>
    <a:masterClrMapping/>
  </p:clrMapOvr>
  <mc:AlternateContent xmlns:mc="http://schemas.openxmlformats.org/markup-compatibility/2006" xmlns:p14="http://schemas.microsoft.com/office/powerpoint/2010/main">
    <mc:Choice Requires="p14">
      <p:transition spd="slow" p14:dur="2000" advTm="2000"/>
    </mc:Choice>
    <mc:Fallback xmlns="">
      <p:transition spd="slow" advTm="20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200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FE5F6C-DCC2-4F02-E202-F14114454730}"/>
              </a:ext>
            </a:extLst>
          </p:cNvPr>
          <p:cNvSpPr>
            <a:spLocks noGrp="1"/>
          </p:cNvSpPr>
          <p:nvPr>
            <p:ph type="title"/>
          </p:nvPr>
        </p:nvSpPr>
        <p:spPr/>
        <p:txBody>
          <a:bodyPr/>
          <a:lstStyle/>
          <a:p>
            <a:r>
              <a:rPr lang="en-GB" dirty="0"/>
              <a:t>Psychological Well-Being in Older Adults: Factors</a:t>
            </a:r>
          </a:p>
        </p:txBody>
      </p:sp>
      <p:sp>
        <p:nvSpPr>
          <p:cNvPr id="3" name="Content Placeholder 2">
            <a:extLst>
              <a:ext uri="{FF2B5EF4-FFF2-40B4-BE49-F238E27FC236}">
                <a16:creationId xmlns:a16="http://schemas.microsoft.com/office/drawing/2014/main" id="{A5DF8905-32AE-C804-3F53-47DAE396CEB7}"/>
              </a:ext>
            </a:extLst>
          </p:cNvPr>
          <p:cNvSpPr>
            <a:spLocks noGrp="1"/>
          </p:cNvSpPr>
          <p:nvPr>
            <p:ph idx="1"/>
          </p:nvPr>
        </p:nvSpPr>
        <p:spPr/>
        <p:txBody>
          <a:bodyPr>
            <a:normAutofit/>
          </a:bodyPr>
          <a:lstStyle/>
          <a:p>
            <a:r>
              <a:rPr lang="en-GB" b="1" dirty="0">
                <a:solidFill>
                  <a:schemeClr val="accent1">
                    <a:lumMod val="50000"/>
                  </a:schemeClr>
                </a:solidFill>
              </a:rPr>
              <a:t>Emotional Well-Being</a:t>
            </a:r>
            <a:r>
              <a:rPr lang="en-GB" dirty="0">
                <a:solidFill>
                  <a:schemeClr val="accent1">
                    <a:lumMod val="50000"/>
                  </a:schemeClr>
                </a:solidFill>
              </a:rPr>
              <a:t>: </a:t>
            </a:r>
            <a:r>
              <a:rPr lang="en-GB" dirty="0"/>
              <a:t>older adults can experience a range of positive emotions, including happiness, contentment, and fulfilment. They can also develop effective coping strategies to manage stress, loss, and life transitions.</a:t>
            </a:r>
            <a:endParaRPr lang="en-CY" dirty="0"/>
          </a:p>
          <a:p>
            <a:r>
              <a:rPr lang="en-GB" b="1" dirty="0">
                <a:solidFill>
                  <a:schemeClr val="accent1">
                    <a:lumMod val="50000"/>
                  </a:schemeClr>
                </a:solidFill>
              </a:rPr>
              <a:t>Positive Self-Perception</a:t>
            </a:r>
            <a:r>
              <a:rPr lang="en-GB" dirty="0">
                <a:solidFill>
                  <a:schemeClr val="accent1">
                    <a:lumMod val="50000"/>
                  </a:schemeClr>
                </a:solidFill>
              </a:rPr>
              <a:t>: </a:t>
            </a:r>
            <a:r>
              <a:rPr lang="en-GB" dirty="0"/>
              <a:t>maintaining a positive self-image and self-acceptance. Older adults who have a positive outlook, self-compassion, and self-esteem tend to experience higher levels of psychological well-being.</a:t>
            </a:r>
            <a:endParaRPr lang="en-CY" dirty="0"/>
          </a:p>
          <a:p>
            <a:r>
              <a:rPr lang="en-GB" b="1" dirty="0">
                <a:solidFill>
                  <a:schemeClr val="accent1">
                    <a:lumMod val="50000"/>
                  </a:schemeClr>
                </a:solidFill>
              </a:rPr>
              <a:t>Resilience</a:t>
            </a:r>
            <a:r>
              <a:rPr lang="en-GB" dirty="0">
                <a:solidFill>
                  <a:schemeClr val="accent1">
                    <a:lumMod val="50000"/>
                  </a:schemeClr>
                </a:solidFill>
              </a:rPr>
              <a:t>: </a:t>
            </a:r>
            <a:r>
              <a:rPr lang="en-GB" dirty="0"/>
              <a:t>those who demonstrate resilience tend to have better psychological well-being. Resilience helps them cope with challenges, maintain a positive outlook, and continue to find purpose and meaning in life.</a:t>
            </a:r>
            <a:endParaRPr lang="en-CY" dirty="0"/>
          </a:p>
        </p:txBody>
      </p:sp>
      <p:pic>
        <p:nvPicPr>
          <p:cNvPr id="4" name="Audio Recording 17 Oct 2023 at 17:03:57">
            <a:hlinkClick r:id="" action="ppaction://media"/>
            <a:extLst>
              <a:ext uri="{FF2B5EF4-FFF2-40B4-BE49-F238E27FC236}">
                <a16:creationId xmlns:a16="http://schemas.microsoft.com/office/drawing/2014/main" id="{A730C2BC-0762-25E1-81A7-3B01751B77FD}"/>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25400" y="4961128"/>
            <a:ext cx="812800" cy="812800"/>
          </a:xfrm>
          <a:prstGeom prst="rect">
            <a:avLst/>
          </a:prstGeom>
        </p:spPr>
      </p:pic>
    </p:spTree>
    <p:extLst>
      <p:ext uri="{BB962C8B-B14F-4D97-AF65-F5344CB8AC3E}">
        <p14:creationId xmlns:p14="http://schemas.microsoft.com/office/powerpoint/2010/main" val="1531499025"/>
      </p:ext>
    </p:extLst>
  </p:cSld>
  <p:clrMapOvr>
    <a:masterClrMapping/>
  </p:clrMapOvr>
  <mc:AlternateContent xmlns:mc="http://schemas.openxmlformats.org/markup-compatibility/2006" xmlns:p14="http://schemas.microsoft.com/office/powerpoint/2010/main">
    <mc:Choice Requires="p14">
      <p:transition spd="slow" p14:dur="2000" advTm="2000"/>
    </mc:Choice>
    <mc:Fallback xmlns="">
      <p:transition spd="slow" advTm="20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176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5DF8905-32AE-C804-3F53-47DAE396CEB7}"/>
              </a:ext>
            </a:extLst>
          </p:cNvPr>
          <p:cNvSpPr>
            <a:spLocks noGrp="1"/>
          </p:cNvSpPr>
          <p:nvPr>
            <p:ph idx="1"/>
          </p:nvPr>
        </p:nvSpPr>
        <p:spPr/>
        <p:txBody>
          <a:bodyPr>
            <a:noAutofit/>
          </a:bodyPr>
          <a:lstStyle/>
          <a:p>
            <a:r>
              <a:rPr lang="en-GB" b="1" dirty="0">
                <a:solidFill>
                  <a:schemeClr val="accent1">
                    <a:lumMod val="50000"/>
                  </a:schemeClr>
                </a:solidFill>
              </a:rPr>
              <a:t>Social Connections</a:t>
            </a:r>
            <a:r>
              <a:rPr lang="en-GB" dirty="0">
                <a:solidFill>
                  <a:schemeClr val="accent1">
                    <a:lumMod val="50000"/>
                  </a:schemeClr>
                </a:solidFill>
              </a:rPr>
              <a:t>: </a:t>
            </a:r>
            <a:r>
              <a:rPr lang="en-GB" dirty="0"/>
              <a:t>maintaining close relationships with family, friends, and community members provides a sense of belonging, emotional support, and opportunities for engagement and social activities.</a:t>
            </a:r>
          </a:p>
          <a:p>
            <a:r>
              <a:rPr lang="en-GB" b="1" dirty="0">
                <a:solidFill>
                  <a:schemeClr val="accent1">
                    <a:lumMod val="50000"/>
                  </a:schemeClr>
                </a:solidFill>
              </a:rPr>
              <a:t>Meaning and Purpose</a:t>
            </a:r>
            <a:r>
              <a:rPr lang="en-GB" dirty="0">
                <a:solidFill>
                  <a:schemeClr val="accent1">
                    <a:lumMod val="50000"/>
                  </a:schemeClr>
                </a:solidFill>
              </a:rPr>
              <a:t>: </a:t>
            </a:r>
            <a:r>
              <a:rPr lang="en-GB" dirty="0"/>
              <a:t>those who continue to engage in meaningful activities experience a greater sense of fulfilment and satisfaction.</a:t>
            </a:r>
            <a:endParaRPr lang="en-CY" dirty="0"/>
          </a:p>
          <a:p>
            <a:r>
              <a:rPr lang="en-GB" b="1" dirty="0">
                <a:solidFill>
                  <a:schemeClr val="accent1">
                    <a:lumMod val="50000"/>
                  </a:schemeClr>
                </a:solidFill>
              </a:rPr>
              <a:t>Adaptation to Change</a:t>
            </a:r>
            <a:r>
              <a:rPr lang="en-GB" dirty="0">
                <a:solidFill>
                  <a:schemeClr val="accent1">
                    <a:lumMod val="50000"/>
                  </a:schemeClr>
                </a:solidFill>
              </a:rPr>
              <a:t>: </a:t>
            </a:r>
            <a:r>
              <a:rPr lang="en-GB" dirty="0"/>
              <a:t>those who are able to adapt to the changes associated with ageing can find new sources of enjoyment and purpose in their lives.</a:t>
            </a:r>
            <a:endParaRPr lang="en-CY" dirty="0"/>
          </a:p>
          <a:p>
            <a:r>
              <a:rPr lang="en-GB" b="1" dirty="0">
                <a:solidFill>
                  <a:schemeClr val="accent1">
                    <a:lumMod val="50000"/>
                  </a:schemeClr>
                </a:solidFill>
              </a:rPr>
              <a:t>Mental Health Support</a:t>
            </a:r>
            <a:r>
              <a:rPr lang="en-GB" dirty="0">
                <a:solidFill>
                  <a:schemeClr val="accent1">
                    <a:lumMod val="50000"/>
                  </a:schemeClr>
                </a:solidFill>
              </a:rPr>
              <a:t>: </a:t>
            </a:r>
            <a:r>
              <a:rPr lang="en-GB" dirty="0"/>
              <a:t>Access to mental health services and support is crucial. Identifying and addressing mental health issues can significantly improve their overall well-being.</a:t>
            </a:r>
            <a:endParaRPr lang="en-CY" dirty="0"/>
          </a:p>
          <a:p>
            <a:endParaRPr lang="en-GB" dirty="0"/>
          </a:p>
        </p:txBody>
      </p:sp>
      <p:sp>
        <p:nvSpPr>
          <p:cNvPr id="9" name="Title 8">
            <a:extLst>
              <a:ext uri="{FF2B5EF4-FFF2-40B4-BE49-F238E27FC236}">
                <a16:creationId xmlns:a16="http://schemas.microsoft.com/office/drawing/2014/main" id="{8E03C3D1-04A5-E879-C0F6-D2F4F53CA9D6}"/>
              </a:ext>
            </a:extLst>
          </p:cNvPr>
          <p:cNvSpPr>
            <a:spLocks noGrp="1"/>
          </p:cNvSpPr>
          <p:nvPr>
            <p:ph type="title"/>
          </p:nvPr>
        </p:nvSpPr>
        <p:spPr/>
        <p:txBody>
          <a:bodyPr/>
          <a:lstStyle/>
          <a:p>
            <a:endParaRPr lang="en-GB"/>
          </a:p>
        </p:txBody>
      </p:sp>
      <p:pic>
        <p:nvPicPr>
          <p:cNvPr id="4" name="Audio Recording 17 Oct 2023 at 17:16:29">
            <a:hlinkClick r:id="" action="ppaction://media"/>
            <a:extLst>
              <a:ext uri="{FF2B5EF4-FFF2-40B4-BE49-F238E27FC236}">
                <a16:creationId xmlns:a16="http://schemas.microsoft.com/office/drawing/2014/main" id="{52F24CF8-1D4E-0973-A5D0-ED06ABC58D86}"/>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0" y="5125720"/>
            <a:ext cx="812800" cy="812800"/>
          </a:xfrm>
          <a:prstGeom prst="rect">
            <a:avLst/>
          </a:prstGeom>
        </p:spPr>
      </p:pic>
    </p:spTree>
    <p:extLst>
      <p:ext uri="{BB962C8B-B14F-4D97-AF65-F5344CB8AC3E}">
        <p14:creationId xmlns:p14="http://schemas.microsoft.com/office/powerpoint/2010/main" val="3404348931"/>
      </p:ext>
    </p:extLst>
  </p:cSld>
  <p:clrMapOvr>
    <a:masterClrMapping/>
  </p:clrMapOvr>
  <mc:AlternateContent xmlns:mc="http://schemas.openxmlformats.org/markup-compatibility/2006" xmlns:p14="http://schemas.microsoft.com/office/powerpoint/2010/main">
    <mc:Choice Requires="p14">
      <p:transition spd="slow" p14:dur="2000" advTm="2000"/>
    </mc:Choice>
    <mc:Fallback xmlns="">
      <p:transition spd="slow" advTm="20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120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B3B13B92-180D-62B2-8FD7-796D63CFD157}"/>
              </a:ext>
            </a:extLst>
          </p:cNvPr>
          <p:cNvSpPr>
            <a:spLocks noGrp="1"/>
          </p:cNvSpPr>
          <p:nvPr>
            <p:ph type="title"/>
          </p:nvPr>
        </p:nvSpPr>
        <p:spPr/>
        <p:txBody>
          <a:bodyPr/>
          <a:lstStyle/>
          <a:p>
            <a:r>
              <a:rPr lang="en-GB" dirty="0"/>
              <a:t>Life Satisfaction</a:t>
            </a:r>
          </a:p>
        </p:txBody>
      </p:sp>
      <p:sp>
        <p:nvSpPr>
          <p:cNvPr id="3" name="Content Placeholder 2">
            <a:extLst>
              <a:ext uri="{FF2B5EF4-FFF2-40B4-BE49-F238E27FC236}">
                <a16:creationId xmlns:a16="http://schemas.microsoft.com/office/drawing/2014/main" id="{00477AAF-1EE3-DE7E-EC83-B25E0731A772}"/>
              </a:ext>
            </a:extLst>
          </p:cNvPr>
          <p:cNvSpPr>
            <a:spLocks noGrp="1"/>
          </p:cNvSpPr>
          <p:nvPr>
            <p:ph idx="1"/>
          </p:nvPr>
        </p:nvSpPr>
        <p:spPr/>
        <p:txBody>
          <a:bodyPr>
            <a:normAutofit/>
          </a:bodyPr>
          <a:lstStyle/>
          <a:p>
            <a:pPr lvl="0"/>
            <a:r>
              <a:rPr lang="en-GB" dirty="0"/>
              <a:t>Life satisfaction is another core aspect of psychological well-being. </a:t>
            </a:r>
          </a:p>
          <a:p>
            <a:r>
              <a:rPr lang="en-GB" dirty="0"/>
              <a:t>It refers to an individual's overall evaluation and subjective assessment of their life as a whole. </a:t>
            </a:r>
          </a:p>
          <a:p>
            <a:r>
              <a:rPr lang="en-GB" dirty="0"/>
              <a:t>It represents an individual's cognitive judgment of how satisfied they are with various aspects of their life, including relationships, work, health, and overall happiness. </a:t>
            </a:r>
          </a:p>
          <a:p>
            <a:r>
              <a:rPr lang="en-GB" dirty="0"/>
              <a:t>Life satisfaction is a key component of psychological well-being and is closely related to overall happiness and quality of life.</a:t>
            </a:r>
            <a:endParaRPr lang="en-CY" dirty="0"/>
          </a:p>
          <a:p>
            <a:endParaRPr lang="en-GB" dirty="0"/>
          </a:p>
        </p:txBody>
      </p:sp>
      <p:pic>
        <p:nvPicPr>
          <p:cNvPr id="2" name="Audio Recording 17 Oct 2023 at 17:36:56">
            <a:hlinkClick r:id="" action="ppaction://media"/>
            <a:extLst>
              <a:ext uri="{FF2B5EF4-FFF2-40B4-BE49-F238E27FC236}">
                <a16:creationId xmlns:a16="http://schemas.microsoft.com/office/drawing/2014/main" id="{52E4A491-EFF0-1954-FC9D-66D52EEFF2C9}"/>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96253" y="4915569"/>
            <a:ext cx="812800" cy="812800"/>
          </a:xfrm>
          <a:prstGeom prst="rect">
            <a:avLst/>
          </a:prstGeom>
        </p:spPr>
      </p:pic>
    </p:spTree>
    <p:extLst>
      <p:ext uri="{BB962C8B-B14F-4D97-AF65-F5344CB8AC3E}">
        <p14:creationId xmlns:p14="http://schemas.microsoft.com/office/powerpoint/2010/main" val="4113810720"/>
      </p:ext>
    </p:extLst>
  </p:cSld>
  <p:clrMapOvr>
    <a:masterClrMapping/>
  </p:clrMapOvr>
  <mc:AlternateContent xmlns:mc="http://schemas.openxmlformats.org/markup-compatibility/2006" xmlns:p14="http://schemas.microsoft.com/office/powerpoint/2010/main">
    <mc:Choice Requires="p14">
      <p:transition spd="slow" p14:dur="2000" advTm="2000"/>
    </mc:Choice>
    <mc:Fallback xmlns="">
      <p:transition spd="slow" advTm="20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8720"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C018030F-0D7A-6F1E-6AA8-E85E7D2089C6}"/>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8CB9DF1C-066B-5D74-5820-880B22BA699A}"/>
              </a:ext>
            </a:extLst>
          </p:cNvPr>
          <p:cNvSpPr>
            <a:spLocks noGrp="1"/>
          </p:cNvSpPr>
          <p:nvPr>
            <p:ph idx="1"/>
          </p:nvPr>
        </p:nvSpPr>
        <p:spPr/>
        <p:txBody>
          <a:bodyPr>
            <a:normAutofit lnSpcReduction="10000"/>
          </a:bodyPr>
          <a:lstStyle/>
          <a:p>
            <a:r>
              <a:rPr lang="en-GB" dirty="0"/>
              <a:t>Life satisfaction and psychological well-being are interrelated concepts. </a:t>
            </a:r>
          </a:p>
          <a:p>
            <a:r>
              <a:rPr lang="en-GB" dirty="0"/>
              <a:t>When an individual experiences higher levels of psychological well-being, they are more likely to report higher levels of life satisfaction. </a:t>
            </a:r>
          </a:p>
          <a:p>
            <a:r>
              <a:rPr lang="en-GB" dirty="0"/>
              <a:t>This is because psychological well-being encompasses positive emotions, a sense of purpose, and positive relationships, which are influential factors in shaping one's overall life satisfaction.</a:t>
            </a:r>
            <a:endParaRPr lang="en-CY" dirty="0"/>
          </a:p>
          <a:p>
            <a:r>
              <a:rPr lang="en-GB" dirty="0"/>
              <a:t>Conversely, low levels of psychological well-being, such as experiencing negative emotions, a lack of purpose, or difficulties in relationships, can negatively impact life satisfaction. </a:t>
            </a:r>
          </a:p>
          <a:p>
            <a:r>
              <a:rPr lang="en-GB" dirty="0"/>
              <a:t>When individuals struggle with mental health issues, relationship problems, or lack a sense of fulfilment, their overall life satisfaction tends to be lower.</a:t>
            </a:r>
            <a:endParaRPr lang="en-CY" dirty="0"/>
          </a:p>
          <a:p>
            <a:endParaRPr lang="en-GB" dirty="0"/>
          </a:p>
        </p:txBody>
      </p:sp>
      <p:pic>
        <p:nvPicPr>
          <p:cNvPr id="2" name="Audio Recording 17 Oct 2023 at 17:38:29">
            <a:hlinkClick r:id="" action="ppaction://media"/>
            <a:extLst>
              <a:ext uri="{FF2B5EF4-FFF2-40B4-BE49-F238E27FC236}">
                <a16:creationId xmlns:a16="http://schemas.microsoft.com/office/drawing/2014/main" id="{E3270B7B-12C6-8F24-ABEE-DD3858C50B9E}"/>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39032" y="5080000"/>
            <a:ext cx="812800" cy="812800"/>
          </a:xfrm>
          <a:prstGeom prst="rect">
            <a:avLst/>
          </a:prstGeom>
        </p:spPr>
      </p:pic>
    </p:spTree>
    <p:extLst>
      <p:ext uri="{BB962C8B-B14F-4D97-AF65-F5344CB8AC3E}">
        <p14:creationId xmlns:p14="http://schemas.microsoft.com/office/powerpoint/2010/main" val="1509056265"/>
      </p:ext>
    </p:extLst>
  </p:cSld>
  <p:clrMapOvr>
    <a:masterClrMapping/>
  </p:clrMapOvr>
  <mc:AlternateContent xmlns:mc="http://schemas.openxmlformats.org/markup-compatibility/2006" xmlns:p14="http://schemas.microsoft.com/office/powerpoint/2010/main">
    <mc:Choice Requires="p14">
      <p:transition spd="slow" p14:dur="2000" advTm="2000"/>
    </mc:Choice>
    <mc:Fallback xmlns="">
      <p:transition spd="slow" advTm="20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5168"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9BDD7C27-29DA-8ED8-4D8F-CA4205AFE0EE}"/>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290345DB-7521-9537-AEDC-106B53DF65E8}"/>
              </a:ext>
            </a:extLst>
          </p:cNvPr>
          <p:cNvSpPr>
            <a:spLocks noGrp="1"/>
          </p:cNvSpPr>
          <p:nvPr>
            <p:ph idx="1"/>
          </p:nvPr>
        </p:nvSpPr>
        <p:spPr/>
        <p:txBody>
          <a:bodyPr/>
          <a:lstStyle/>
          <a:p>
            <a:r>
              <a:rPr lang="en-GB" dirty="0"/>
              <a:t>It is important to note that life satisfaction is subjective and can vary across individuals based on their unique circumstances, values, and expectations. </a:t>
            </a:r>
          </a:p>
          <a:p>
            <a:r>
              <a:rPr lang="en-GB" dirty="0"/>
              <a:t>Factors such as cultural influences, personal goals, and life circumstances can also influence an individual's perception of life satisfaction and its relationship with psychological well-being.</a:t>
            </a:r>
            <a:endParaRPr lang="en-CY" dirty="0"/>
          </a:p>
          <a:p>
            <a:endParaRPr lang="en-GB" dirty="0"/>
          </a:p>
        </p:txBody>
      </p:sp>
      <p:pic>
        <p:nvPicPr>
          <p:cNvPr id="2" name="Audio Recording 17 Oct 2023 at 17:39:19">
            <a:hlinkClick r:id="" action="ppaction://media"/>
            <a:extLst>
              <a:ext uri="{FF2B5EF4-FFF2-40B4-BE49-F238E27FC236}">
                <a16:creationId xmlns:a16="http://schemas.microsoft.com/office/drawing/2014/main" id="{AF16B41C-88C3-AF0C-4FD5-41D56223A463}"/>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48390" y="4673600"/>
            <a:ext cx="812800" cy="812800"/>
          </a:xfrm>
          <a:prstGeom prst="rect">
            <a:avLst/>
          </a:prstGeom>
        </p:spPr>
      </p:pic>
    </p:spTree>
    <p:extLst>
      <p:ext uri="{BB962C8B-B14F-4D97-AF65-F5344CB8AC3E}">
        <p14:creationId xmlns:p14="http://schemas.microsoft.com/office/powerpoint/2010/main" val="1818538817"/>
      </p:ext>
    </p:extLst>
  </p:cSld>
  <p:clrMapOvr>
    <a:masterClrMapping/>
  </p:clrMapOvr>
  <mc:AlternateContent xmlns:mc="http://schemas.openxmlformats.org/markup-compatibility/2006" xmlns:p14="http://schemas.microsoft.com/office/powerpoint/2010/main">
    <mc:Choice Requires="p14">
      <p:transition spd="slow" p14:dur="2000" advTm="2000"/>
    </mc:Choice>
    <mc:Fallback xmlns="">
      <p:transition spd="slow" advTm="20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7648"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B54B4B-355C-D44E-ADDE-B37FAEBC34B9}"/>
              </a:ext>
            </a:extLst>
          </p:cNvPr>
          <p:cNvSpPr>
            <a:spLocks noGrp="1"/>
          </p:cNvSpPr>
          <p:nvPr>
            <p:ph type="title"/>
          </p:nvPr>
        </p:nvSpPr>
        <p:spPr/>
        <p:txBody>
          <a:bodyPr/>
          <a:lstStyle/>
          <a:p>
            <a:r>
              <a:rPr lang="en-GB" dirty="0"/>
              <a:t>Life Satisfaction Across Different Cultures</a:t>
            </a:r>
          </a:p>
        </p:txBody>
      </p:sp>
      <p:sp>
        <p:nvSpPr>
          <p:cNvPr id="3" name="Content Placeholder 2">
            <a:extLst>
              <a:ext uri="{FF2B5EF4-FFF2-40B4-BE49-F238E27FC236}">
                <a16:creationId xmlns:a16="http://schemas.microsoft.com/office/drawing/2014/main" id="{997FF057-A356-AA7C-44B4-13826F85565B}"/>
              </a:ext>
            </a:extLst>
          </p:cNvPr>
          <p:cNvSpPr>
            <a:spLocks noGrp="1"/>
          </p:cNvSpPr>
          <p:nvPr>
            <p:ph idx="1"/>
          </p:nvPr>
        </p:nvSpPr>
        <p:spPr/>
        <p:txBody>
          <a:bodyPr>
            <a:normAutofit/>
          </a:bodyPr>
          <a:lstStyle/>
          <a:p>
            <a:r>
              <a:rPr lang="en-GB" b="1" dirty="0">
                <a:solidFill>
                  <a:schemeClr val="accent1">
                    <a:lumMod val="50000"/>
                  </a:schemeClr>
                </a:solidFill>
              </a:rPr>
              <a:t>Cultural Values and Priorities</a:t>
            </a:r>
          </a:p>
          <a:p>
            <a:r>
              <a:rPr lang="en-GB" b="1" dirty="0">
                <a:solidFill>
                  <a:schemeClr val="accent1">
                    <a:lumMod val="50000"/>
                  </a:schemeClr>
                </a:solidFill>
              </a:rPr>
              <a:t>Social Norms and Expectations</a:t>
            </a:r>
            <a:endParaRPr lang="en-US" b="1" dirty="0">
              <a:solidFill>
                <a:schemeClr val="accent1">
                  <a:lumMod val="50000"/>
                </a:schemeClr>
              </a:solidFill>
            </a:endParaRPr>
          </a:p>
          <a:p>
            <a:r>
              <a:rPr lang="en-GB" b="1" dirty="0">
                <a:solidFill>
                  <a:schemeClr val="accent1">
                    <a:lumMod val="50000"/>
                  </a:schemeClr>
                </a:solidFill>
              </a:rPr>
              <a:t>Cultural Context and Life Circumstances</a:t>
            </a:r>
          </a:p>
          <a:p>
            <a:r>
              <a:rPr lang="en-GB" b="1" dirty="0">
                <a:solidFill>
                  <a:schemeClr val="accent1">
                    <a:lumMod val="50000"/>
                  </a:schemeClr>
                </a:solidFill>
              </a:rPr>
              <a:t>Cultural Definitions of Success and Happiness </a:t>
            </a:r>
          </a:p>
          <a:p>
            <a:r>
              <a:rPr lang="en-GB" b="1" dirty="0">
                <a:solidFill>
                  <a:schemeClr val="accent1">
                    <a:lumMod val="50000"/>
                  </a:schemeClr>
                </a:solidFill>
              </a:rPr>
              <a:t>Cultural Perception of Well-being </a:t>
            </a:r>
            <a:endParaRPr lang="en-US" dirty="0"/>
          </a:p>
          <a:p>
            <a:pPr marL="0" indent="0">
              <a:buNone/>
            </a:pPr>
            <a:endParaRPr lang="en-GB" sz="1500" dirty="0"/>
          </a:p>
          <a:p>
            <a:r>
              <a:rPr lang="en-GB" dirty="0"/>
              <a:t>Cultural variations exist within and across societies, and individuals within a culture may have diverse perspectives and experiences. </a:t>
            </a:r>
            <a:endParaRPr lang="en-US" dirty="0"/>
          </a:p>
          <a:p>
            <a:endParaRPr lang="en-GB" dirty="0"/>
          </a:p>
        </p:txBody>
      </p:sp>
      <p:pic>
        <p:nvPicPr>
          <p:cNvPr id="5" name="Audio Recording 25 Oct 2023 at 10:30:57">
            <a:hlinkClick r:id="" action="ppaction://media"/>
            <a:extLst>
              <a:ext uri="{FF2B5EF4-FFF2-40B4-BE49-F238E27FC236}">
                <a16:creationId xmlns:a16="http://schemas.microsoft.com/office/drawing/2014/main" id="{0D05265F-60E5-4214-EFC2-D9D5F0ED4B55}"/>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93785" y="4874846"/>
            <a:ext cx="812800" cy="812800"/>
          </a:xfrm>
          <a:prstGeom prst="rect">
            <a:avLst/>
          </a:prstGeom>
        </p:spPr>
      </p:pic>
    </p:spTree>
    <p:extLst>
      <p:ext uri="{BB962C8B-B14F-4D97-AF65-F5344CB8AC3E}">
        <p14:creationId xmlns:p14="http://schemas.microsoft.com/office/powerpoint/2010/main" val="1600955772"/>
      </p:ext>
    </p:extLst>
  </p:cSld>
  <p:clrMapOvr>
    <a:masterClrMapping/>
  </p:clrMapOvr>
  <mc:AlternateContent xmlns:mc="http://schemas.openxmlformats.org/markup-compatibility/2006" xmlns:p14="http://schemas.microsoft.com/office/powerpoint/2010/main">
    <mc:Choice Requires="p14">
      <p:transition spd="slow" p14:dur="2000" advTm="2000"/>
    </mc:Choice>
    <mc:Fallback xmlns="">
      <p:transition spd="slow" advTm="20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17120"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FF4B37-26BB-951B-F92D-284ECF8A13CF}"/>
              </a:ext>
            </a:extLst>
          </p:cNvPr>
          <p:cNvSpPr>
            <a:spLocks noGrp="1"/>
          </p:cNvSpPr>
          <p:nvPr>
            <p:ph type="title"/>
          </p:nvPr>
        </p:nvSpPr>
        <p:spPr/>
        <p:txBody>
          <a:bodyPr/>
          <a:lstStyle/>
          <a:p>
            <a:r>
              <a:rPr lang="en-GB" dirty="0"/>
              <a:t>Factors Influencing Life Satisfaction in Older Adults</a:t>
            </a:r>
          </a:p>
        </p:txBody>
      </p:sp>
      <p:sp>
        <p:nvSpPr>
          <p:cNvPr id="3" name="Content Placeholder 2">
            <a:extLst>
              <a:ext uri="{FF2B5EF4-FFF2-40B4-BE49-F238E27FC236}">
                <a16:creationId xmlns:a16="http://schemas.microsoft.com/office/drawing/2014/main" id="{823068DD-9569-39F2-57EA-CCDFE134C59D}"/>
              </a:ext>
            </a:extLst>
          </p:cNvPr>
          <p:cNvSpPr>
            <a:spLocks noGrp="1"/>
          </p:cNvSpPr>
          <p:nvPr>
            <p:ph idx="1"/>
          </p:nvPr>
        </p:nvSpPr>
        <p:spPr/>
        <p:txBody>
          <a:bodyPr>
            <a:normAutofit lnSpcReduction="10000"/>
          </a:bodyPr>
          <a:lstStyle/>
          <a:p>
            <a:r>
              <a:rPr lang="en-GB" b="1" dirty="0">
                <a:solidFill>
                  <a:schemeClr val="accent1">
                    <a:lumMod val="50000"/>
                  </a:schemeClr>
                </a:solidFill>
              </a:rPr>
              <a:t>Health and Functional Status</a:t>
            </a:r>
            <a:r>
              <a:rPr lang="en-GB" dirty="0"/>
              <a:t>: good health, freedom from pain, and the ability to engage in daily activities independently contribute to a higher sense of well-being.</a:t>
            </a:r>
            <a:endParaRPr lang="en-CY" dirty="0"/>
          </a:p>
          <a:p>
            <a:r>
              <a:rPr lang="en-GB" b="1" dirty="0">
                <a:solidFill>
                  <a:schemeClr val="accent1">
                    <a:lumMod val="50000"/>
                  </a:schemeClr>
                </a:solidFill>
              </a:rPr>
              <a:t>Social Relationships</a:t>
            </a:r>
            <a:r>
              <a:rPr lang="en-GB" dirty="0"/>
              <a:t>: maintaining strong social connections with family, friends, and community members is crucial for life satisfaction in older adults. </a:t>
            </a:r>
          </a:p>
          <a:p>
            <a:r>
              <a:rPr lang="en-GB" b="1" dirty="0">
                <a:solidFill>
                  <a:schemeClr val="accent1">
                    <a:lumMod val="50000"/>
                  </a:schemeClr>
                </a:solidFill>
              </a:rPr>
              <a:t>Financial Security</a:t>
            </a:r>
            <a:r>
              <a:rPr lang="en-GB" dirty="0"/>
              <a:t>: adequate income, financial independence, and the ability to meet basic needs and engage in desired activities contribute to a higher level of life satisfaction.</a:t>
            </a:r>
            <a:endParaRPr lang="en-CY" dirty="0"/>
          </a:p>
          <a:p>
            <a:r>
              <a:rPr lang="en-GB" b="1" dirty="0">
                <a:solidFill>
                  <a:schemeClr val="accent1">
                    <a:lumMod val="50000"/>
                  </a:schemeClr>
                </a:solidFill>
              </a:rPr>
              <a:t>Meaningful Activities and Productivity</a:t>
            </a:r>
            <a:r>
              <a:rPr lang="en-GB" dirty="0"/>
              <a:t>: Engaging in meaningful and purposeful activities and having a sense of purpose and feeling productive contribute to a greater sense of well-being and satisfaction with life.</a:t>
            </a:r>
            <a:endParaRPr lang="en-CY" dirty="0"/>
          </a:p>
          <a:p>
            <a:endParaRPr lang="en-GB" dirty="0"/>
          </a:p>
        </p:txBody>
      </p:sp>
      <p:pic>
        <p:nvPicPr>
          <p:cNvPr id="4" name="Audio Recording 17 Oct 2023 at 17:48:19">
            <a:hlinkClick r:id="" action="ppaction://media"/>
            <a:extLst>
              <a:ext uri="{FF2B5EF4-FFF2-40B4-BE49-F238E27FC236}">
                <a16:creationId xmlns:a16="http://schemas.microsoft.com/office/drawing/2014/main" id="{620F71CF-D4C4-C8B9-A751-7248B60D0E4A}"/>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0211" y="5080000"/>
            <a:ext cx="812800" cy="812800"/>
          </a:xfrm>
          <a:prstGeom prst="rect">
            <a:avLst/>
          </a:prstGeom>
        </p:spPr>
      </p:pic>
    </p:spTree>
    <p:extLst>
      <p:ext uri="{BB962C8B-B14F-4D97-AF65-F5344CB8AC3E}">
        <p14:creationId xmlns:p14="http://schemas.microsoft.com/office/powerpoint/2010/main" val="1717950620"/>
      </p:ext>
    </p:extLst>
  </p:cSld>
  <p:clrMapOvr>
    <a:masterClrMapping/>
  </p:clrMapOvr>
  <mc:AlternateContent xmlns:mc="http://schemas.openxmlformats.org/markup-compatibility/2006" xmlns:p14="http://schemas.microsoft.com/office/powerpoint/2010/main">
    <mc:Choice Requires="p14">
      <p:transition spd="slow" p14:dur="2000" advTm="2000"/>
    </mc:Choice>
    <mc:Fallback xmlns="">
      <p:transition spd="slow" advTm="20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86272"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23068DD-9569-39F2-57EA-CCDFE134C59D}"/>
              </a:ext>
            </a:extLst>
          </p:cNvPr>
          <p:cNvSpPr>
            <a:spLocks noGrp="1"/>
          </p:cNvSpPr>
          <p:nvPr>
            <p:ph idx="1"/>
          </p:nvPr>
        </p:nvSpPr>
        <p:spPr/>
        <p:txBody>
          <a:bodyPr>
            <a:normAutofit lnSpcReduction="10000"/>
          </a:bodyPr>
          <a:lstStyle/>
          <a:p>
            <a:r>
              <a:rPr lang="en-GB" b="1" dirty="0">
                <a:solidFill>
                  <a:schemeClr val="accent1">
                    <a:lumMod val="50000"/>
                  </a:schemeClr>
                </a:solidFill>
              </a:rPr>
              <a:t>Personal Growth and Autonomy</a:t>
            </a:r>
            <a:r>
              <a:rPr lang="en-GB" dirty="0"/>
              <a:t>: older adults who maintain a sense of personal growth, continue to set and pursue goals, and maintain a sense of control and autonomy over their lives often experience higher levels of life satisfaction.</a:t>
            </a:r>
            <a:endParaRPr lang="en-CY" dirty="0"/>
          </a:p>
          <a:p>
            <a:r>
              <a:rPr lang="en-GB" b="1" dirty="0">
                <a:solidFill>
                  <a:schemeClr val="accent1">
                    <a:lumMod val="50000"/>
                  </a:schemeClr>
                </a:solidFill>
              </a:rPr>
              <a:t>Positive Outlook and Resilience</a:t>
            </a:r>
            <a:r>
              <a:rPr lang="en-GB" dirty="0"/>
              <a:t>: a positive mindset, optimism, and the ability to cope with challenges and setbacks (resilience) are associated with higher life satisfaction in older adults. </a:t>
            </a:r>
          </a:p>
          <a:p>
            <a:r>
              <a:rPr lang="en-GB" b="1" dirty="0">
                <a:solidFill>
                  <a:schemeClr val="accent1">
                    <a:lumMod val="50000"/>
                  </a:schemeClr>
                </a:solidFill>
              </a:rPr>
              <a:t>Cultural and Contextual Factors</a:t>
            </a:r>
            <a:r>
              <a:rPr lang="en-GB" dirty="0"/>
              <a:t>: cultural expectations, traditions, and the availability of resources and support systems in a specific cultural context may shape individuals' evaluation of their life satisfaction.</a:t>
            </a:r>
            <a:endParaRPr lang="en-CY" dirty="0"/>
          </a:p>
          <a:p>
            <a:r>
              <a:rPr lang="en-GB" dirty="0"/>
              <a:t>Life satisfaction can vary among older adults due to individual differences, personal circumstances, and unique life experiences.</a:t>
            </a:r>
          </a:p>
        </p:txBody>
      </p:sp>
      <p:sp>
        <p:nvSpPr>
          <p:cNvPr id="9" name="Title 8">
            <a:extLst>
              <a:ext uri="{FF2B5EF4-FFF2-40B4-BE49-F238E27FC236}">
                <a16:creationId xmlns:a16="http://schemas.microsoft.com/office/drawing/2014/main" id="{1A94F3ED-B1AF-926C-B099-D4E3954BF1D7}"/>
              </a:ext>
            </a:extLst>
          </p:cNvPr>
          <p:cNvSpPr>
            <a:spLocks noGrp="1"/>
          </p:cNvSpPr>
          <p:nvPr>
            <p:ph type="title"/>
          </p:nvPr>
        </p:nvSpPr>
        <p:spPr/>
        <p:txBody>
          <a:bodyPr/>
          <a:lstStyle/>
          <a:p>
            <a:endParaRPr lang="en-GB"/>
          </a:p>
        </p:txBody>
      </p:sp>
      <p:pic>
        <p:nvPicPr>
          <p:cNvPr id="2" name="Audio Recording 17 Oct 2023 at 17:49:54">
            <a:hlinkClick r:id="" action="ppaction://media"/>
            <a:extLst>
              <a:ext uri="{FF2B5EF4-FFF2-40B4-BE49-F238E27FC236}">
                <a16:creationId xmlns:a16="http://schemas.microsoft.com/office/drawing/2014/main" id="{E21D27C9-CBA7-A575-621D-DA15101F6F5A}"/>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48126" y="5204326"/>
            <a:ext cx="812800" cy="812800"/>
          </a:xfrm>
          <a:prstGeom prst="rect">
            <a:avLst/>
          </a:prstGeom>
        </p:spPr>
      </p:pic>
    </p:spTree>
    <p:extLst>
      <p:ext uri="{BB962C8B-B14F-4D97-AF65-F5344CB8AC3E}">
        <p14:creationId xmlns:p14="http://schemas.microsoft.com/office/powerpoint/2010/main" val="2609017042"/>
      </p:ext>
    </p:extLst>
  </p:cSld>
  <p:clrMapOvr>
    <a:masterClrMapping/>
  </p:clrMapOvr>
  <mc:AlternateContent xmlns:mc="http://schemas.openxmlformats.org/markup-compatibility/2006" xmlns:p14="http://schemas.microsoft.com/office/powerpoint/2010/main">
    <mc:Choice Requires="p14">
      <p:transition spd="slow" p14:dur="2000" advTm="2000"/>
    </mc:Choice>
    <mc:Fallback xmlns="">
      <p:transition spd="slow" advTm="20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76800"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8A8F13-7443-1D86-9BCE-DC29E26E2F1C}"/>
              </a:ext>
            </a:extLst>
          </p:cNvPr>
          <p:cNvSpPr>
            <a:spLocks noGrp="1"/>
          </p:cNvSpPr>
          <p:nvPr>
            <p:ph type="title"/>
          </p:nvPr>
        </p:nvSpPr>
        <p:spPr/>
        <p:txBody>
          <a:bodyPr/>
          <a:lstStyle/>
          <a:p>
            <a:r>
              <a:rPr lang="en-GB" dirty="0"/>
              <a:t>Quality of Life (QoL) and Psychological Well-Being</a:t>
            </a:r>
          </a:p>
        </p:txBody>
      </p:sp>
      <p:sp>
        <p:nvSpPr>
          <p:cNvPr id="3" name="Content Placeholder 2">
            <a:extLst>
              <a:ext uri="{FF2B5EF4-FFF2-40B4-BE49-F238E27FC236}">
                <a16:creationId xmlns:a16="http://schemas.microsoft.com/office/drawing/2014/main" id="{A541CB4C-3938-3102-1FD2-40F7B292A610}"/>
              </a:ext>
            </a:extLst>
          </p:cNvPr>
          <p:cNvSpPr>
            <a:spLocks noGrp="1"/>
          </p:cNvSpPr>
          <p:nvPr>
            <p:ph idx="1"/>
          </p:nvPr>
        </p:nvSpPr>
        <p:spPr/>
        <p:txBody>
          <a:bodyPr/>
          <a:lstStyle/>
          <a:p>
            <a:r>
              <a:rPr lang="en-GB" dirty="0"/>
              <a:t>Psychological well-being and quality of life have a reciprocal relationship, with each influencing and being influenced by the other.</a:t>
            </a:r>
          </a:p>
          <a:p>
            <a:r>
              <a:rPr lang="en-GB" b="1" dirty="0"/>
              <a:t>Quality of Life: </a:t>
            </a:r>
            <a:r>
              <a:rPr lang="en-GB" dirty="0"/>
              <a:t>an individual's perception of their position in life, taking into account various aspects such as physical health, psychological well-being, social relationships, and environmental factors.  </a:t>
            </a:r>
          </a:p>
          <a:p>
            <a:r>
              <a:rPr lang="en-GB" dirty="0"/>
              <a:t>While quality of life influences psychological well-being, individuals' psychological well-being also affects their perceptions and evaluations of their quality of life. </a:t>
            </a:r>
          </a:p>
          <a:p>
            <a:r>
              <a:rPr lang="en-GB" dirty="0"/>
              <a:t>Therefore, fostering both psychological well-being and quality of life is essential for promoting overall satisfaction, happiness, and fulfilment in individuals' lives.</a:t>
            </a:r>
            <a:endParaRPr lang="en-CY" dirty="0"/>
          </a:p>
          <a:p>
            <a:endParaRPr lang="en-CY" dirty="0"/>
          </a:p>
        </p:txBody>
      </p:sp>
      <p:pic>
        <p:nvPicPr>
          <p:cNvPr id="4" name="Audio Recording 17 Oct 2023 at 17:55:09">
            <a:hlinkClick r:id="" action="ppaction://media"/>
            <a:extLst>
              <a:ext uri="{FF2B5EF4-FFF2-40B4-BE49-F238E27FC236}">
                <a16:creationId xmlns:a16="http://schemas.microsoft.com/office/drawing/2014/main" id="{5BE6478C-7B33-7290-462B-E56C33A639C0}"/>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203200" y="5364163"/>
            <a:ext cx="812800" cy="812800"/>
          </a:xfrm>
          <a:prstGeom prst="rect">
            <a:avLst/>
          </a:prstGeom>
        </p:spPr>
      </p:pic>
    </p:spTree>
    <p:extLst>
      <p:ext uri="{BB962C8B-B14F-4D97-AF65-F5344CB8AC3E}">
        <p14:creationId xmlns:p14="http://schemas.microsoft.com/office/powerpoint/2010/main" val="420064165"/>
      </p:ext>
    </p:extLst>
  </p:cSld>
  <p:clrMapOvr>
    <a:masterClrMapping/>
  </p:clrMapOvr>
  <mc:AlternateContent xmlns:mc="http://schemas.openxmlformats.org/markup-compatibility/2006" xmlns:p14="http://schemas.microsoft.com/office/powerpoint/2010/main">
    <mc:Choice Requires="p14">
      <p:transition spd="slow" p14:dur="2000" advTm="2000"/>
    </mc:Choice>
    <mc:Fallback xmlns="">
      <p:transition spd="slow" advTm="20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208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2">
            <a:extLst>
              <a:ext uri="{FF2B5EF4-FFF2-40B4-BE49-F238E27FC236}">
                <a16:creationId xmlns:a16="http://schemas.microsoft.com/office/drawing/2014/main" id="{6B1701EA-B118-3442-BBCB-252E27D658B4}"/>
              </a:ext>
            </a:extLst>
          </p:cNvPr>
          <p:cNvSpPr>
            <a:spLocks noGrp="1"/>
          </p:cNvSpPr>
          <p:nvPr>
            <p:ph type="title"/>
          </p:nvPr>
        </p:nvSpPr>
        <p:spPr/>
        <p:txBody>
          <a:bodyPr>
            <a:normAutofit/>
          </a:bodyPr>
          <a:lstStyle/>
          <a:p>
            <a:r>
              <a:rPr lang="en-GB" dirty="0"/>
              <a:t>QoL and Psychological Well-Being in Older Adults</a:t>
            </a:r>
          </a:p>
        </p:txBody>
      </p:sp>
      <p:sp>
        <p:nvSpPr>
          <p:cNvPr id="3" name="Content Placeholder 2">
            <a:extLst>
              <a:ext uri="{FF2B5EF4-FFF2-40B4-BE49-F238E27FC236}">
                <a16:creationId xmlns:a16="http://schemas.microsoft.com/office/drawing/2014/main" id="{A541CB4C-3938-3102-1FD2-40F7B292A610}"/>
              </a:ext>
            </a:extLst>
          </p:cNvPr>
          <p:cNvSpPr>
            <a:spLocks noGrp="1"/>
          </p:cNvSpPr>
          <p:nvPr>
            <p:ph idx="1"/>
          </p:nvPr>
        </p:nvSpPr>
        <p:spPr/>
        <p:txBody>
          <a:bodyPr>
            <a:noAutofit/>
          </a:bodyPr>
          <a:lstStyle/>
          <a:p>
            <a:r>
              <a:rPr lang="en-GB" sz="2600" b="1" dirty="0"/>
              <a:t>Satisfaction with Life</a:t>
            </a:r>
            <a:r>
              <a:rPr lang="en-GB" sz="2600" dirty="0"/>
              <a:t>: good health, positive social relationships, and a sense of purpose, contribute to overall life satisfaction. </a:t>
            </a:r>
          </a:p>
          <a:p>
            <a:r>
              <a:rPr lang="en-GB" sz="2600" b="1" dirty="0"/>
              <a:t>Social Connections</a:t>
            </a:r>
            <a:r>
              <a:rPr lang="en-GB" sz="2600" dirty="0"/>
              <a:t>: maintaining meaningful social connections, with family, friends, and communities, is essential for psychological well-being. </a:t>
            </a:r>
          </a:p>
          <a:p>
            <a:r>
              <a:rPr lang="en-GB" sz="2600" b="1" dirty="0"/>
              <a:t>Emotional Well-Being</a:t>
            </a:r>
            <a:r>
              <a:rPr lang="en-GB" sz="2600" dirty="0"/>
              <a:t>: positive emotions, emotional stability, and the absence of distress, impacts psychological well-being in older adults</a:t>
            </a:r>
            <a:r>
              <a:rPr lang="en-CY" sz="2600" dirty="0"/>
              <a:t> </a:t>
            </a:r>
            <a:endParaRPr lang="en-GB" sz="2600" dirty="0"/>
          </a:p>
          <a:p>
            <a:r>
              <a:rPr lang="en-GB" sz="2600" b="1" dirty="0"/>
              <a:t>Cognitive Function</a:t>
            </a:r>
            <a:r>
              <a:rPr lang="en-GB" sz="2600" dirty="0"/>
              <a:t>: maintaining cognitive function allows individuals to engage in activities, maintain independence, and experience a sense of accomplishment. </a:t>
            </a:r>
          </a:p>
          <a:p>
            <a:r>
              <a:rPr lang="en-GB" sz="2600" b="1" dirty="0"/>
              <a:t>Meaning and Purpose</a:t>
            </a:r>
            <a:r>
              <a:rPr lang="en-GB" sz="2600" dirty="0"/>
              <a:t>: older adults who have a sense of purpose, goals, and a feeling of contributing to something larger than themselves tend to have higher psychological well-being. </a:t>
            </a:r>
          </a:p>
          <a:p>
            <a:endParaRPr lang="en-GB" sz="2600" dirty="0"/>
          </a:p>
        </p:txBody>
      </p:sp>
      <p:pic>
        <p:nvPicPr>
          <p:cNvPr id="4" name="Audio Recording 25 Oct 2023 at 10:48:44">
            <a:hlinkClick r:id="" action="ppaction://media"/>
            <a:extLst>
              <a:ext uri="{FF2B5EF4-FFF2-40B4-BE49-F238E27FC236}">
                <a16:creationId xmlns:a16="http://schemas.microsoft.com/office/drawing/2014/main" id="{62C21562-F057-3E32-CFF5-E93FD537A572}"/>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0" y="5192059"/>
            <a:ext cx="812800" cy="812800"/>
          </a:xfrm>
          <a:prstGeom prst="rect">
            <a:avLst/>
          </a:prstGeom>
        </p:spPr>
      </p:pic>
    </p:spTree>
    <p:extLst>
      <p:ext uri="{BB962C8B-B14F-4D97-AF65-F5344CB8AC3E}">
        <p14:creationId xmlns:p14="http://schemas.microsoft.com/office/powerpoint/2010/main" val="1349367577"/>
      </p:ext>
    </p:extLst>
  </p:cSld>
  <p:clrMapOvr>
    <a:masterClrMapping/>
  </p:clrMapOvr>
  <mc:AlternateContent xmlns:mc="http://schemas.openxmlformats.org/markup-compatibility/2006" xmlns:p14="http://schemas.microsoft.com/office/powerpoint/2010/main">
    <mc:Choice Requires="p14">
      <p:transition spd="slow" p14:dur="2000" advTm="2000"/>
    </mc:Choice>
    <mc:Fallback xmlns="">
      <p:transition spd="slow" advTm="20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0608"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F3A8CB-C882-CBC4-031D-12B6AA1A1AE1}"/>
              </a:ext>
            </a:extLst>
          </p:cNvPr>
          <p:cNvSpPr>
            <a:spLocks noGrp="1"/>
          </p:cNvSpPr>
          <p:nvPr>
            <p:ph type="title"/>
          </p:nvPr>
        </p:nvSpPr>
        <p:spPr/>
        <p:txBody>
          <a:bodyPr/>
          <a:lstStyle/>
          <a:p>
            <a:r>
              <a:rPr lang="en-GB" dirty="0"/>
              <a:t>Religiosity and Psychological Well-Being</a:t>
            </a:r>
          </a:p>
        </p:txBody>
      </p:sp>
      <p:sp>
        <p:nvSpPr>
          <p:cNvPr id="3" name="Content Placeholder 2">
            <a:extLst>
              <a:ext uri="{FF2B5EF4-FFF2-40B4-BE49-F238E27FC236}">
                <a16:creationId xmlns:a16="http://schemas.microsoft.com/office/drawing/2014/main" id="{F0901485-D529-B1D8-B87B-C81240145148}"/>
              </a:ext>
            </a:extLst>
          </p:cNvPr>
          <p:cNvSpPr>
            <a:spLocks noGrp="1"/>
          </p:cNvSpPr>
          <p:nvPr>
            <p:ph idx="1"/>
          </p:nvPr>
        </p:nvSpPr>
        <p:spPr/>
        <p:txBody>
          <a:bodyPr>
            <a:normAutofit lnSpcReduction="10000"/>
          </a:bodyPr>
          <a:lstStyle/>
          <a:p>
            <a:r>
              <a:rPr lang="en-GB" dirty="0"/>
              <a:t>The relationship between religiosity and psychological well-being has been the subject of extensive research. </a:t>
            </a:r>
          </a:p>
          <a:p>
            <a:r>
              <a:rPr lang="en-GB" dirty="0"/>
              <a:t>While the specific nature of this relationship can vary across individuals and cultures, there is evidence to suggest that religiosity can have a positive impact on psychological well-being. </a:t>
            </a:r>
          </a:p>
          <a:p>
            <a:r>
              <a:rPr lang="en-GB" b="1" dirty="0"/>
              <a:t>Sense of Meaning and Purpose</a:t>
            </a:r>
            <a:r>
              <a:rPr lang="en-GB" dirty="0"/>
              <a:t>: religious beliefs and practices can offer a framework for understanding life's challenges, providing guidance, and offering a sense of direction. </a:t>
            </a:r>
          </a:p>
          <a:p>
            <a:r>
              <a:rPr lang="en-GB" b="1" dirty="0"/>
              <a:t>Social Support and Community</a:t>
            </a:r>
            <a:r>
              <a:rPr lang="en-GB" dirty="0"/>
              <a:t>: participation in religious activities (e.g., attending worship services or engaging in religious rituals) can foster a sense of belonging and provide opportunities for social interaction and support that might reduce feelings of loneliness and promote a sense of connectedness.</a:t>
            </a:r>
          </a:p>
        </p:txBody>
      </p:sp>
      <p:pic>
        <p:nvPicPr>
          <p:cNvPr id="4" name="Audio Recording 17 Oct 2023 at 18:03:28">
            <a:hlinkClick r:id="" action="ppaction://media"/>
            <a:extLst>
              <a:ext uri="{FF2B5EF4-FFF2-40B4-BE49-F238E27FC236}">
                <a16:creationId xmlns:a16="http://schemas.microsoft.com/office/drawing/2014/main" id="{3E6BA9D9-3949-89AE-D0B8-A30DD4388FB7}"/>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7484" y="5080000"/>
            <a:ext cx="812800" cy="812800"/>
          </a:xfrm>
          <a:prstGeom prst="rect">
            <a:avLst/>
          </a:prstGeom>
        </p:spPr>
      </p:pic>
    </p:spTree>
    <p:extLst>
      <p:ext uri="{BB962C8B-B14F-4D97-AF65-F5344CB8AC3E}">
        <p14:creationId xmlns:p14="http://schemas.microsoft.com/office/powerpoint/2010/main" val="752092568"/>
      </p:ext>
    </p:extLst>
  </p:cSld>
  <p:clrMapOvr>
    <a:masterClrMapping/>
  </p:clrMapOvr>
  <mc:AlternateContent xmlns:mc="http://schemas.openxmlformats.org/markup-compatibility/2006" xmlns:p14="http://schemas.microsoft.com/office/powerpoint/2010/main">
    <mc:Choice Requires="p14">
      <p:transition spd="slow" p14:dur="2000" advTm="2000"/>
    </mc:Choice>
    <mc:Fallback xmlns="">
      <p:transition spd="slow" advTm="20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81344"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58CE89C1-96FE-64A0-31B6-C52A8C8870D2}"/>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F0901485-D529-B1D8-B87B-C81240145148}"/>
              </a:ext>
            </a:extLst>
          </p:cNvPr>
          <p:cNvSpPr>
            <a:spLocks noGrp="1"/>
          </p:cNvSpPr>
          <p:nvPr>
            <p:ph idx="1"/>
          </p:nvPr>
        </p:nvSpPr>
        <p:spPr/>
        <p:txBody>
          <a:bodyPr>
            <a:noAutofit/>
          </a:bodyPr>
          <a:lstStyle/>
          <a:p>
            <a:r>
              <a:rPr lang="en-GB" sz="2600" b="1" dirty="0"/>
              <a:t>Coping Mechanisms</a:t>
            </a:r>
            <a:r>
              <a:rPr lang="en-GB" sz="2600" dirty="0"/>
              <a:t>: religious beliefs and practices may offer comfort, hope, and a sense of resilience. Engaging in prayer, meditation, or seeking solace in religious teachings can provide individuals with emotional support and aid in managing psychological distress.</a:t>
            </a:r>
          </a:p>
          <a:p>
            <a:r>
              <a:rPr lang="en-GB" sz="2600" b="1" dirty="0"/>
              <a:t>Moral and Ethical Guidelines</a:t>
            </a:r>
            <a:r>
              <a:rPr lang="en-GB" sz="2600" dirty="0"/>
              <a:t>: religious teachings often emphasise principles and values that guide individuals' behaviour and decision-making. Adhering to these can contribute to a sense of personal integrity and satisfaction.</a:t>
            </a:r>
          </a:p>
          <a:p>
            <a:endParaRPr lang="en-GB" sz="300" dirty="0"/>
          </a:p>
          <a:p>
            <a:r>
              <a:rPr lang="en-GB" sz="2600" dirty="0"/>
              <a:t>The relationship between religiosity and psychological well-being is complex and multifaceted. It can be influenced by individual differences, personal interpretations of religious teachings, and the social and cultural context in which religiosity is practiced. </a:t>
            </a:r>
          </a:p>
        </p:txBody>
      </p:sp>
      <p:pic>
        <p:nvPicPr>
          <p:cNvPr id="2" name="Audio Recording 17 Oct 2023 at 18:04:53">
            <a:hlinkClick r:id="" action="ppaction://media"/>
            <a:extLst>
              <a:ext uri="{FF2B5EF4-FFF2-40B4-BE49-F238E27FC236}">
                <a16:creationId xmlns:a16="http://schemas.microsoft.com/office/drawing/2014/main" id="{DB4A6DBF-3E2E-AAFF-09DC-ACB142B91E6B}"/>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25400" y="5172242"/>
            <a:ext cx="812800" cy="812800"/>
          </a:xfrm>
          <a:prstGeom prst="rect">
            <a:avLst/>
          </a:prstGeom>
        </p:spPr>
      </p:pic>
    </p:spTree>
    <p:extLst>
      <p:ext uri="{BB962C8B-B14F-4D97-AF65-F5344CB8AC3E}">
        <p14:creationId xmlns:p14="http://schemas.microsoft.com/office/powerpoint/2010/main" val="2734243638"/>
      </p:ext>
    </p:extLst>
  </p:cSld>
  <p:clrMapOvr>
    <a:masterClrMapping/>
  </p:clrMapOvr>
  <mc:AlternateContent xmlns:mc="http://schemas.openxmlformats.org/markup-compatibility/2006" xmlns:p14="http://schemas.microsoft.com/office/powerpoint/2010/main">
    <mc:Choice Requires="p14">
      <p:transition spd="slow" p14:dur="2000" advTm="2000"/>
    </mc:Choice>
    <mc:Fallback xmlns="">
      <p:transition spd="slow" advTm="20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71360"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A13915-9D5C-0D70-E79A-A448F9095E64}"/>
              </a:ext>
            </a:extLst>
          </p:cNvPr>
          <p:cNvSpPr>
            <a:spLocks noGrp="1"/>
          </p:cNvSpPr>
          <p:nvPr>
            <p:ph type="title"/>
          </p:nvPr>
        </p:nvSpPr>
        <p:spPr/>
        <p:txBody>
          <a:bodyPr/>
          <a:lstStyle/>
          <a:p>
            <a:r>
              <a:rPr lang="en-GB" dirty="0"/>
              <a:t>Positive Aspect of Ageing? </a:t>
            </a:r>
          </a:p>
        </p:txBody>
      </p:sp>
      <p:sp>
        <p:nvSpPr>
          <p:cNvPr id="3" name="Content Placeholder 2">
            <a:extLst>
              <a:ext uri="{FF2B5EF4-FFF2-40B4-BE49-F238E27FC236}">
                <a16:creationId xmlns:a16="http://schemas.microsoft.com/office/drawing/2014/main" id="{B92FAFE5-95D6-19BA-4544-258B3DD3C261}"/>
              </a:ext>
            </a:extLst>
          </p:cNvPr>
          <p:cNvSpPr>
            <a:spLocks noGrp="1"/>
          </p:cNvSpPr>
          <p:nvPr>
            <p:ph idx="1"/>
          </p:nvPr>
        </p:nvSpPr>
        <p:spPr/>
        <p:txBody>
          <a:bodyPr>
            <a:normAutofit/>
          </a:bodyPr>
          <a:lstStyle/>
          <a:p>
            <a:r>
              <a:rPr lang="en-GB" dirty="0"/>
              <a:t>Are there positive aspects of ageing?</a:t>
            </a:r>
          </a:p>
          <a:p>
            <a:r>
              <a:rPr lang="en-GB" dirty="0"/>
              <a:t>There are many robust, healthy older adults. </a:t>
            </a:r>
            <a:endParaRPr lang="el-GR" dirty="0"/>
          </a:p>
          <a:p>
            <a:r>
              <a:rPr lang="en-GB" dirty="0"/>
              <a:t>With a proper diet, an active lifestyle, mental stimulation and flexibility, positive coping skills, good social relationships and support, and the absence of disease, many abilities can be maintained or</a:t>
            </a:r>
            <a:r>
              <a:rPr lang="el-GR" dirty="0"/>
              <a:t>,</a:t>
            </a:r>
            <a:r>
              <a:rPr lang="en-GB" dirty="0"/>
              <a:t> in some cases even improved as we get older. </a:t>
            </a:r>
            <a:endParaRPr lang="el-GR" dirty="0"/>
          </a:p>
          <a:p>
            <a:r>
              <a:rPr lang="en-GB" dirty="0"/>
              <a:t>Even when individuals develop a disease, improvements in medical technology mean that increasing numbers of older adults can continue to lead active, constructive lives. </a:t>
            </a:r>
          </a:p>
          <a:p>
            <a:endParaRPr lang="en-GB" dirty="0"/>
          </a:p>
        </p:txBody>
      </p:sp>
      <p:pic>
        <p:nvPicPr>
          <p:cNvPr id="4" name="Audio Recording 17 Oct 2023 at 18:33:26">
            <a:hlinkClick r:id="" action="ppaction://media"/>
            <a:extLst>
              <a:ext uri="{FF2B5EF4-FFF2-40B4-BE49-F238E27FC236}">
                <a16:creationId xmlns:a16="http://schemas.microsoft.com/office/drawing/2014/main" id="{AACD71DB-3488-0D38-B913-0E88FDFF1D0A}"/>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0" y="4969933"/>
            <a:ext cx="812800" cy="812800"/>
          </a:xfrm>
          <a:prstGeom prst="rect">
            <a:avLst/>
          </a:prstGeom>
        </p:spPr>
      </p:pic>
    </p:spTree>
    <p:extLst>
      <p:ext uri="{BB962C8B-B14F-4D97-AF65-F5344CB8AC3E}">
        <p14:creationId xmlns:p14="http://schemas.microsoft.com/office/powerpoint/2010/main" val="933538177"/>
      </p:ext>
    </p:extLst>
  </p:cSld>
  <p:clrMapOvr>
    <a:masterClrMapping/>
  </p:clrMapOvr>
  <mc:AlternateContent xmlns:mc="http://schemas.openxmlformats.org/markup-compatibility/2006" xmlns:p14="http://schemas.microsoft.com/office/powerpoint/2010/main">
    <mc:Choice Requires="p14">
      <p:transition spd="slow" p14:dur="2000" advClick="0" advTm="0"/>
    </mc:Choice>
    <mc:Fallback xmlns="">
      <p:transition spd="slow" advClick="0" advTm="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056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Τίτλος 1">
            <a:extLst>
              <a:ext uri="{FF2B5EF4-FFF2-40B4-BE49-F238E27FC236}">
                <a16:creationId xmlns:a16="http://schemas.microsoft.com/office/drawing/2014/main" id="{11C0364F-24FE-7913-4738-7DD015289A5D}"/>
              </a:ext>
            </a:extLst>
          </p:cNvPr>
          <p:cNvSpPr>
            <a:spLocks noGrp="1"/>
          </p:cNvSpPr>
          <p:nvPr>
            <p:ph type="title"/>
          </p:nvPr>
        </p:nvSpPr>
        <p:spPr/>
        <p:txBody>
          <a:bodyPr/>
          <a:lstStyle/>
          <a:p>
            <a:r>
              <a:rPr lang="en-GB" dirty="0"/>
              <a:t>Successful Ageing</a:t>
            </a:r>
          </a:p>
        </p:txBody>
      </p:sp>
      <p:sp>
        <p:nvSpPr>
          <p:cNvPr id="3" name="Θέση περιεχομένου 2">
            <a:extLst>
              <a:ext uri="{FF2B5EF4-FFF2-40B4-BE49-F238E27FC236}">
                <a16:creationId xmlns:a16="http://schemas.microsoft.com/office/drawing/2014/main" id="{CF8FDF84-73CB-3DEC-9236-71BAF89A60FC}"/>
              </a:ext>
            </a:extLst>
          </p:cNvPr>
          <p:cNvSpPr>
            <a:spLocks noGrp="1"/>
          </p:cNvSpPr>
          <p:nvPr>
            <p:ph idx="1"/>
          </p:nvPr>
        </p:nvSpPr>
        <p:spPr/>
        <p:txBody>
          <a:bodyPr>
            <a:normAutofit/>
          </a:bodyPr>
          <a:lstStyle/>
          <a:p>
            <a:r>
              <a:rPr lang="en-GB" dirty="0"/>
              <a:t>What does it mean to age successfully? </a:t>
            </a:r>
            <a:endParaRPr lang="en-GB" b="1" dirty="0">
              <a:solidFill>
                <a:schemeClr val="accent1">
                  <a:lumMod val="50000"/>
                </a:schemeClr>
              </a:solidFill>
            </a:endParaRPr>
          </a:p>
          <a:p>
            <a:r>
              <a:rPr lang="en-GB" b="1" dirty="0">
                <a:solidFill>
                  <a:schemeClr val="accent1">
                    <a:lumMod val="50000"/>
                  </a:schemeClr>
                </a:solidFill>
              </a:rPr>
              <a:t>Successful Ageing: </a:t>
            </a:r>
            <a:r>
              <a:rPr lang="en-GB" dirty="0"/>
              <a:t>the ability to maintain a high level of physical health, cognitive function, and psychological well-being and a sense of purpose and productivity. </a:t>
            </a:r>
          </a:p>
          <a:p>
            <a:r>
              <a:rPr lang="en-GB" dirty="0"/>
              <a:t>It involves adapting to age-related changes while continuing to pursue goals and engage in social activities that are personally meaningful and enjoyable. </a:t>
            </a:r>
          </a:p>
          <a:p>
            <a:r>
              <a:rPr lang="en-GB" dirty="0"/>
              <a:t>Successful ageing is not simply the absence of disease or disability but encompasses the ability to adapt, cope, and thrive in later life</a:t>
            </a:r>
          </a:p>
        </p:txBody>
      </p:sp>
      <p:pic>
        <p:nvPicPr>
          <p:cNvPr id="5" name="Audio Recording 17 Oct 2023 at 18:35:09">
            <a:hlinkClick r:id="" action="ppaction://media"/>
            <a:extLst>
              <a:ext uri="{FF2B5EF4-FFF2-40B4-BE49-F238E27FC236}">
                <a16:creationId xmlns:a16="http://schemas.microsoft.com/office/drawing/2014/main" id="{449F7BDA-EEA9-69C9-D4ED-6AFA1BC5E9FA}"/>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4233" y="5071533"/>
            <a:ext cx="812800" cy="812800"/>
          </a:xfrm>
          <a:prstGeom prst="rect">
            <a:avLst/>
          </a:prstGeom>
        </p:spPr>
      </p:pic>
    </p:spTree>
    <p:extLst>
      <p:ext uri="{BB962C8B-B14F-4D97-AF65-F5344CB8AC3E}">
        <p14:creationId xmlns:p14="http://schemas.microsoft.com/office/powerpoint/2010/main" val="1123536972"/>
      </p:ext>
    </p:extLst>
  </p:cSld>
  <p:clrMapOvr>
    <a:masterClrMapping/>
  </p:clrMapOvr>
  <mc:AlternateContent xmlns:mc="http://schemas.openxmlformats.org/markup-compatibility/2006" xmlns:p14="http://schemas.microsoft.com/office/powerpoint/2010/main">
    <mc:Choice Requires="p14">
      <p:transition spd="slow" p14:dur="2000" advClick="0" advTm="0"/>
    </mc:Choice>
    <mc:Fallback xmlns="">
      <p:transition spd="slow" advClick="0" advTm="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0240"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535EFF-244E-2937-53B4-4AF472F334BD}"/>
              </a:ext>
            </a:extLst>
          </p:cNvPr>
          <p:cNvSpPr>
            <a:spLocks noGrp="1"/>
          </p:cNvSpPr>
          <p:nvPr>
            <p:ph type="title"/>
          </p:nvPr>
        </p:nvSpPr>
        <p:spPr/>
        <p:txBody>
          <a:bodyPr/>
          <a:lstStyle/>
          <a:p>
            <a:r>
              <a:rPr lang="en-GB" dirty="0"/>
              <a:t>Characteristics of Successful Ageing</a:t>
            </a:r>
          </a:p>
        </p:txBody>
      </p:sp>
      <p:sp>
        <p:nvSpPr>
          <p:cNvPr id="3" name="Content Placeholder 2">
            <a:extLst>
              <a:ext uri="{FF2B5EF4-FFF2-40B4-BE49-F238E27FC236}">
                <a16:creationId xmlns:a16="http://schemas.microsoft.com/office/drawing/2014/main" id="{4C0811D3-9EDC-2044-FE47-A2805BB8A9E5}"/>
              </a:ext>
            </a:extLst>
          </p:cNvPr>
          <p:cNvSpPr>
            <a:spLocks noGrp="1"/>
          </p:cNvSpPr>
          <p:nvPr>
            <p:ph idx="1"/>
          </p:nvPr>
        </p:nvSpPr>
        <p:spPr/>
        <p:txBody>
          <a:bodyPr/>
          <a:lstStyle/>
          <a:p>
            <a:r>
              <a:rPr lang="en-GB" dirty="0"/>
              <a:t>Good physical health and functional abilities.</a:t>
            </a:r>
          </a:p>
          <a:p>
            <a:r>
              <a:rPr lang="en-GB" dirty="0"/>
              <a:t>High cognitive functioning and mental well-being.</a:t>
            </a:r>
          </a:p>
          <a:p>
            <a:r>
              <a:rPr lang="en-GB" dirty="0"/>
              <a:t>Active engagement in social activities and maintaining strong social connections.</a:t>
            </a:r>
          </a:p>
          <a:p>
            <a:r>
              <a:rPr lang="en-GB" dirty="0"/>
              <a:t>Positive attitude and adaptability in the face of challenges.</a:t>
            </a:r>
          </a:p>
          <a:p>
            <a:r>
              <a:rPr lang="en-GB" dirty="0"/>
              <a:t>Continued pursuit of personal goals and finding meaning and purpose in life.</a:t>
            </a:r>
          </a:p>
          <a:p>
            <a:r>
              <a:rPr lang="en-GB" dirty="0"/>
              <a:t>Satisfaction with the overall quality of life.</a:t>
            </a:r>
          </a:p>
          <a:p>
            <a:endParaRPr lang="en-GB" dirty="0"/>
          </a:p>
        </p:txBody>
      </p:sp>
      <p:pic>
        <p:nvPicPr>
          <p:cNvPr id="4" name="Audio Recording 17 Oct 2023 at 18:43:33">
            <a:hlinkClick r:id="" action="ppaction://media"/>
            <a:extLst>
              <a:ext uri="{FF2B5EF4-FFF2-40B4-BE49-F238E27FC236}">
                <a16:creationId xmlns:a16="http://schemas.microsoft.com/office/drawing/2014/main" id="{FC48F3DF-1573-44FB-A4F8-90D675CDA3F1}"/>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270933" y="5080000"/>
            <a:ext cx="812800" cy="812800"/>
          </a:xfrm>
          <a:prstGeom prst="rect">
            <a:avLst/>
          </a:prstGeom>
        </p:spPr>
      </p:pic>
    </p:spTree>
    <p:extLst>
      <p:ext uri="{BB962C8B-B14F-4D97-AF65-F5344CB8AC3E}">
        <p14:creationId xmlns:p14="http://schemas.microsoft.com/office/powerpoint/2010/main" val="2766454654"/>
      </p:ext>
    </p:extLst>
  </p:cSld>
  <p:clrMapOvr>
    <a:masterClrMapping/>
  </p:clrMapOvr>
  <mc:AlternateContent xmlns:mc="http://schemas.openxmlformats.org/markup-compatibility/2006" xmlns:p14="http://schemas.microsoft.com/office/powerpoint/2010/main">
    <mc:Choice Requires="p14">
      <p:transition spd="slow" p14:dur="2000" advClick="0" advTm="0"/>
    </mc:Choice>
    <mc:Fallback xmlns="">
      <p:transition spd="slow" advClick="0" advTm="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128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E2CD3B-0E68-9AE6-BC5D-3BA8C7EE617F}"/>
              </a:ext>
            </a:extLst>
          </p:cNvPr>
          <p:cNvSpPr>
            <a:spLocks noGrp="1"/>
          </p:cNvSpPr>
          <p:nvPr>
            <p:ph type="title"/>
          </p:nvPr>
        </p:nvSpPr>
        <p:spPr>
          <a:xfrm>
            <a:off x="838200" y="365125"/>
            <a:ext cx="10515600" cy="874395"/>
          </a:xfrm>
        </p:spPr>
        <p:txBody>
          <a:bodyPr/>
          <a:lstStyle/>
          <a:p>
            <a:r>
              <a:rPr lang="en-GB" dirty="0"/>
              <a:t>Why Successful Ageing is Important in Psychology</a:t>
            </a:r>
          </a:p>
        </p:txBody>
      </p:sp>
      <p:sp>
        <p:nvSpPr>
          <p:cNvPr id="3" name="Content Placeholder 2">
            <a:extLst>
              <a:ext uri="{FF2B5EF4-FFF2-40B4-BE49-F238E27FC236}">
                <a16:creationId xmlns:a16="http://schemas.microsoft.com/office/drawing/2014/main" id="{F2659F79-4D64-EAAB-0280-88F26733DEE4}"/>
              </a:ext>
            </a:extLst>
          </p:cNvPr>
          <p:cNvSpPr>
            <a:spLocks noGrp="1"/>
          </p:cNvSpPr>
          <p:nvPr>
            <p:ph idx="1"/>
          </p:nvPr>
        </p:nvSpPr>
        <p:spPr>
          <a:xfrm>
            <a:off x="838200" y="1371600"/>
            <a:ext cx="10515600" cy="4805363"/>
          </a:xfrm>
        </p:spPr>
        <p:txBody>
          <a:bodyPr/>
          <a:lstStyle/>
          <a:p>
            <a:r>
              <a:rPr lang="en-GB" dirty="0"/>
              <a:t>Studying successful ageing in psychology helps create a more comprehensive understanding of the ageing process.</a:t>
            </a:r>
          </a:p>
          <a:p>
            <a:r>
              <a:rPr lang="en-GB" dirty="0"/>
              <a:t>It also supports individuals and society in fostering well-being, resilience, and positive ageing experiences.</a:t>
            </a:r>
          </a:p>
        </p:txBody>
      </p:sp>
      <p:pic>
        <p:nvPicPr>
          <p:cNvPr id="8" name="Audio Recording 26 Oct 2023 at 11:27:23">
            <a:hlinkClick r:id="" action="ppaction://media"/>
            <a:extLst>
              <a:ext uri="{FF2B5EF4-FFF2-40B4-BE49-F238E27FC236}">
                <a16:creationId xmlns:a16="http://schemas.microsoft.com/office/drawing/2014/main" id="{BA0EEE12-352E-189B-1199-444BA300020A}"/>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3855" y="4477328"/>
            <a:ext cx="812800" cy="812800"/>
          </a:xfrm>
          <a:prstGeom prst="rect">
            <a:avLst/>
          </a:prstGeom>
        </p:spPr>
      </p:pic>
    </p:spTree>
    <p:extLst>
      <p:ext uri="{BB962C8B-B14F-4D97-AF65-F5344CB8AC3E}">
        <p14:creationId xmlns:p14="http://schemas.microsoft.com/office/powerpoint/2010/main" val="1479084544"/>
      </p:ext>
    </p:extLst>
  </p:cSld>
  <p:clrMapOvr>
    <a:masterClrMapping/>
  </p:clrMapOvr>
  <mc:AlternateContent xmlns:mc="http://schemas.openxmlformats.org/markup-compatibility/2006" xmlns:p14="http://schemas.microsoft.com/office/powerpoint/2010/main">
    <mc:Choice Requires="p14">
      <p:transition spd="slow" p14:dur="2000" advClick="0" advTm="0"/>
    </mc:Choice>
    <mc:Fallback xmlns="">
      <p:transition spd="slow" advClick="0" advTm="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3168"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DDF18066-BA24-B06D-10E2-E005D514C562}"/>
              </a:ext>
            </a:extLst>
          </p:cNvPr>
          <p:cNvSpPr>
            <a:spLocks noGrp="1"/>
          </p:cNvSpPr>
          <p:nvPr>
            <p:ph type="title"/>
          </p:nvPr>
        </p:nvSpPr>
        <p:spPr/>
        <p:txBody>
          <a:bodyPr>
            <a:normAutofit/>
          </a:bodyPr>
          <a:lstStyle/>
          <a:p>
            <a:r>
              <a:rPr lang="en-GB" dirty="0"/>
              <a:t>Rowe &amp; Kahn’s Model (1997) of Successful Ageing</a:t>
            </a:r>
          </a:p>
        </p:txBody>
      </p:sp>
      <p:sp>
        <p:nvSpPr>
          <p:cNvPr id="4" name="Θέση περιεχομένου 2">
            <a:extLst>
              <a:ext uri="{FF2B5EF4-FFF2-40B4-BE49-F238E27FC236}">
                <a16:creationId xmlns:a16="http://schemas.microsoft.com/office/drawing/2014/main" id="{9D95200C-9335-54DA-39D2-248576B4CD8C}"/>
              </a:ext>
            </a:extLst>
          </p:cNvPr>
          <p:cNvSpPr>
            <a:spLocks noGrp="1"/>
          </p:cNvSpPr>
          <p:nvPr>
            <p:ph idx="1"/>
          </p:nvPr>
        </p:nvSpPr>
        <p:spPr>
          <a:xfrm>
            <a:off x="838200" y="1371600"/>
            <a:ext cx="6019800" cy="4805363"/>
          </a:xfrm>
        </p:spPr>
        <p:txBody>
          <a:bodyPr/>
          <a:lstStyle/>
          <a:p>
            <a:r>
              <a:rPr lang="en-GB" dirty="0"/>
              <a:t>According to this model of successful ageing, successful ageing is defined by three components: </a:t>
            </a:r>
          </a:p>
          <a:p>
            <a:pPr marL="914400" lvl="1" indent="-457200">
              <a:buFont typeface="+mj-lt"/>
              <a:buAutoNum type="arabicPeriod"/>
            </a:pPr>
            <a:r>
              <a:rPr lang="en-GB" dirty="0"/>
              <a:t>Avoidance of disease and disability, </a:t>
            </a:r>
          </a:p>
          <a:p>
            <a:pPr marL="914400" lvl="1" indent="-457200">
              <a:buFont typeface="+mj-lt"/>
              <a:buAutoNum type="arabicPeriod"/>
            </a:pPr>
            <a:r>
              <a:rPr lang="en-GB" dirty="0"/>
              <a:t>Maintenance of high cognitive and physical functioning, and </a:t>
            </a:r>
          </a:p>
          <a:p>
            <a:pPr marL="914400" lvl="1" indent="-457200">
              <a:buFont typeface="+mj-lt"/>
              <a:buAutoNum type="arabicPeriod"/>
            </a:pPr>
            <a:r>
              <a:rPr lang="en-GB" dirty="0"/>
              <a:t>Sustained engagement with life.</a:t>
            </a:r>
          </a:p>
          <a:p>
            <a:endParaRPr lang="en-GB" dirty="0"/>
          </a:p>
        </p:txBody>
      </p:sp>
      <p:pic>
        <p:nvPicPr>
          <p:cNvPr id="8" name="Θέση περιεχομένου 6" descr="Εικόνα που περιέχει κείμενο, στιγμιότυπο οθόνης, γραμματοσειρά, κύκλος">
            <a:extLst>
              <a:ext uri="{FF2B5EF4-FFF2-40B4-BE49-F238E27FC236}">
                <a16:creationId xmlns:a16="http://schemas.microsoft.com/office/drawing/2014/main" id="{EED65F85-E81F-EFED-5116-264AB54687C4}"/>
              </a:ext>
            </a:extLst>
          </p:cNvPr>
          <p:cNvPicPr>
            <a:picLocks noChangeAspect="1"/>
          </p:cNvPicPr>
          <p:nvPr/>
        </p:nvPicPr>
        <p:blipFill>
          <a:blip r:embed="rId5"/>
          <a:stretch>
            <a:fillRect/>
          </a:stretch>
        </p:blipFill>
        <p:spPr>
          <a:xfrm>
            <a:off x="6858000" y="1580659"/>
            <a:ext cx="4990260" cy="3126807"/>
          </a:xfrm>
          <a:prstGeom prst="rect">
            <a:avLst/>
          </a:prstGeom>
        </p:spPr>
      </p:pic>
      <p:pic>
        <p:nvPicPr>
          <p:cNvPr id="2" name="Audio Recording 17 Oct 2023 at 18:47:30">
            <a:hlinkClick r:id="" action="ppaction://media"/>
            <a:extLst>
              <a:ext uri="{FF2B5EF4-FFF2-40B4-BE49-F238E27FC236}">
                <a16:creationId xmlns:a16="http://schemas.microsoft.com/office/drawing/2014/main" id="{3D0F6FF5-45C5-8F9A-2A26-7E54CABB5B68}"/>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0" y="4969933"/>
            <a:ext cx="812800" cy="812800"/>
          </a:xfrm>
          <a:prstGeom prst="rect">
            <a:avLst/>
          </a:prstGeom>
        </p:spPr>
      </p:pic>
    </p:spTree>
    <p:extLst>
      <p:ext uri="{BB962C8B-B14F-4D97-AF65-F5344CB8AC3E}">
        <p14:creationId xmlns:p14="http://schemas.microsoft.com/office/powerpoint/2010/main" val="543714455"/>
      </p:ext>
    </p:extLst>
  </p:cSld>
  <p:clrMapOvr>
    <a:masterClrMapping/>
  </p:clrMapOvr>
  <mc:AlternateContent xmlns:mc="http://schemas.openxmlformats.org/markup-compatibility/2006" xmlns:p14="http://schemas.microsoft.com/office/powerpoint/2010/main">
    <mc:Choice Requires="p14">
      <p:transition spd="slow" p14:dur="2000" advClick="0" advTm="0"/>
    </mc:Choice>
    <mc:Fallback xmlns="">
      <p:transition spd="slow" advClick="0" advTm="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1680"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0F46E0E-A4E4-88D2-6B3B-BC7FF42E38C7}"/>
              </a:ext>
            </a:extLst>
          </p:cNvPr>
          <p:cNvSpPr>
            <a:spLocks noGrp="1"/>
          </p:cNvSpPr>
          <p:nvPr>
            <p:ph idx="1"/>
          </p:nvPr>
        </p:nvSpPr>
        <p:spPr/>
        <p:txBody>
          <a:bodyPr>
            <a:normAutofit/>
          </a:bodyPr>
          <a:lstStyle/>
          <a:p>
            <a:r>
              <a:rPr lang="en-GB" sz="2900" b="1" dirty="0">
                <a:solidFill>
                  <a:schemeClr val="accent1">
                    <a:lumMod val="50000"/>
                  </a:schemeClr>
                </a:solidFill>
              </a:rPr>
              <a:t>Avoidance of Disease and Disability</a:t>
            </a:r>
          </a:p>
          <a:p>
            <a:pPr lvl="1"/>
            <a:r>
              <a:rPr lang="en-GB" sz="2700" dirty="0"/>
              <a:t>Emphasises the importance of maintaining physical health and preventing chronic health conditions. </a:t>
            </a:r>
          </a:p>
          <a:p>
            <a:pPr lvl="1"/>
            <a:r>
              <a:rPr lang="en-GB" sz="2700" dirty="0"/>
              <a:t>This involves engaging in behaviours such as exercising regularly, eating a healthy diet, and managing chronic health conditions.</a:t>
            </a:r>
            <a:endParaRPr lang="en-GB" dirty="0"/>
          </a:p>
          <a:p>
            <a:r>
              <a:rPr lang="en-GB" b="1" dirty="0">
                <a:solidFill>
                  <a:schemeClr val="accent1">
                    <a:lumMod val="50000"/>
                  </a:schemeClr>
                </a:solidFill>
              </a:rPr>
              <a:t>Maintenance of High Cognitive and Physical Functioning</a:t>
            </a:r>
            <a:endParaRPr lang="en-CY" b="1" dirty="0">
              <a:solidFill>
                <a:schemeClr val="accent1">
                  <a:lumMod val="50000"/>
                </a:schemeClr>
              </a:solidFill>
            </a:endParaRPr>
          </a:p>
          <a:p>
            <a:pPr lvl="1"/>
            <a:r>
              <a:rPr lang="en-GB" dirty="0"/>
              <a:t>Successful ageing involves preserving and optimising cognitive abilities, such as memory, attention, and problem-solving skills.</a:t>
            </a:r>
            <a:endParaRPr lang="en-CY" dirty="0"/>
          </a:p>
          <a:p>
            <a:pPr lvl="1"/>
            <a:r>
              <a:rPr lang="en-GB" dirty="0"/>
              <a:t>It emphasizes maintaining physical health and functional abilities, including mobility, strength, and flexibility.</a:t>
            </a:r>
          </a:p>
          <a:p>
            <a:endParaRPr lang="en-CY" dirty="0"/>
          </a:p>
          <a:p>
            <a:endParaRPr lang="en-GB" dirty="0"/>
          </a:p>
        </p:txBody>
      </p:sp>
      <p:pic>
        <p:nvPicPr>
          <p:cNvPr id="4" name="Audio Recording 25 Oct 2023 at 11:11:53">
            <a:hlinkClick r:id="" action="ppaction://media"/>
            <a:extLst>
              <a:ext uri="{FF2B5EF4-FFF2-40B4-BE49-F238E27FC236}">
                <a16:creationId xmlns:a16="http://schemas.microsoft.com/office/drawing/2014/main" id="{47038C31-552E-1885-9D04-4FFEA4357943}"/>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25400" y="5080000"/>
            <a:ext cx="812800" cy="812800"/>
          </a:xfrm>
          <a:prstGeom prst="rect">
            <a:avLst/>
          </a:prstGeom>
        </p:spPr>
      </p:pic>
    </p:spTree>
    <p:extLst>
      <p:ext uri="{BB962C8B-B14F-4D97-AF65-F5344CB8AC3E}">
        <p14:creationId xmlns:p14="http://schemas.microsoft.com/office/powerpoint/2010/main" val="2567068173"/>
      </p:ext>
    </p:extLst>
  </p:cSld>
  <p:clrMapOvr>
    <a:masterClrMapping/>
  </p:clrMapOvr>
  <mc:AlternateContent xmlns:mc="http://schemas.openxmlformats.org/markup-compatibility/2006" xmlns:p14="http://schemas.microsoft.com/office/powerpoint/2010/main">
    <mc:Choice Requires="p14">
      <p:transition spd="slow" p14:dur="2000" advClick="0" advTm="0"/>
    </mc:Choice>
    <mc:Fallback xmlns="">
      <p:transition spd="slow" advClick="0" advTm="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7456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AD943E4-6260-3D8E-2056-1A7455B6E497}"/>
              </a:ext>
            </a:extLst>
          </p:cNvPr>
          <p:cNvSpPr>
            <a:spLocks noGrp="1"/>
          </p:cNvSpPr>
          <p:nvPr>
            <p:ph idx="1"/>
          </p:nvPr>
        </p:nvSpPr>
        <p:spPr/>
        <p:txBody>
          <a:bodyPr>
            <a:normAutofit/>
          </a:bodyPr>
          <a:lstStyle/>
          <a:p>
            <a:r>
              <a:rPr lang="en-GB" b="1" dirty="0">
                <a:solidFill>
                  <a:schemeClr val="accent1">
                    <a:lumMod val="50000"/>
                  </a:schemeClr>
                </a:solidFill>
              </a:rPr>
              <a:t>Sustained Engagement with Life</a:t>
            </a:r>
          </a:p>
          <a:p>
            <a:pPr lvl="1"/>
            <a:r>
              <a:rPr lang="en-GB" dirty="0"/>
              <a:t>Successful ageing involves active participation in social, productive, and leisure activities that provide a sense of purpose and fulfilment.</a:t>
            </a:r>
          </a:p>
          <a:p>
            <a:pPr lvl="1"/>
            <a:r>
              <a:rPr lang="en-GB" dirty="0"/>
              <a:t>It emphasises maintaining social connections, pursuing meaningful goals, and remaining intellectually and socially engaged.</a:t>
            </a:r>
          </a:p>
          <a:p>
            <a:endParaRPr lang="en-GB" dirty="0"/>
          </a:p>
        </p:txBody>
      </p:sp>
      <p:pic>
        <p:nvPicPr>
          <p:cNvPr id="4" name="Audio Recording 25 Oct 2023 at 11:12:53">
            <a:hlinkClick r:id="" action="ppaction://media"/>
            <a:extLst>
              <a:ext uri="{FF2B5EF4-FFF2-40B4-BE49-F238E27FC236}">
                <a16:creationId xmlns:a16="http://schemas.microsoft.com/office/drawing/2014/main" id="{E89BC2F9-FFF2-4690-02F3-A61A38FCB6DF}"/>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203200" y="4673600"/>
            <a:ext cx="812800" cy="812800"/>
          </a:xfrm>
          <a:prstGeom prst="rect">
            <a:avLst/>
          </a:prstGeom>
        </p:spPr>
      </p:pic>
    </p:spTree>
    <p:extLst>
      <p:ext uri="{BB962C8B-B14F-4D97-AF65-F5344CB8AC3E}">
        <p14:creationId xmlns:p14="http://schemas.microsoft.com/office/powerpoint/2010/main" val="3425715768"/>
      </p:ext>
    </p:extLst>
  </p:cSld>
  <p:clrMapOvr>
    <a:masterClrMapping/>
  </p:clrMapOvr>
  <mc:AlternateContent xmlns:mc="http://schemas.openxmlformats.org/markup-compatibility/2006" xmlns:p14="http://schemas.microsoft.com/office/powerpoint/2010/main">
    <mc:Choice Requires="p14">
      <p:transition spd="slow" p14:dur="2000" advClick="0" advTm="0"/>
    </mc:Choice>
    <mc:Fallback xmlns="">
      <p:transition spd="slow" advClick="0" advTm="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0832"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EB6A9891-6A73-5D3D-9090-E0D2BC321DB1}"/>
              </a:ext>
            </a:extLst>
          </p:cNvPr>
          <p:cNvSpPr>
            <a:spLocks noGrp="1"/>
          </p:cNvSpPr>
          <p:nvPr>
            <p:ph type="title"/>
          </p:nvPr>
        </p:nvSpPr>
        <p:spPr/>
        <p:txBody>
          <a:bodyPr/>
          <a:lstStyle/>
          <a:p>
            <a:r>
              <a:rPr lang="en-GB" dirty="0"/>
              <a:t>Evaluation of the Model</a:t>
            </a:r>
          </a:p>
        </p:txBody>
      </p:sp>
      <p:sp>
        <p:nvSpPr>
          <p:cNvPr id="3" name="Θέση περιεχομένου 2">
            <a:extLst>
              <a:ext uri="{FF2B5EF4-FFF2-40B4-BE49-F238E27FC236}">
                <a16:creationId xmlns:a16="http://schemas.microsoft.com/office/drawing/2014/main" id="{66E9983B-D65F-7629-E167-779E7C9DFFF3}"/>
              </a:ext>
            </a:extLst>
          </p:cNvPr>
          <p:cNvSpPr>
            <a:spLocks noGrp="1"/>
          </p:cNvSpPr>
          <p:nvPr>
            <p:ph idx="1"/>
          </p:nvPr>
        </p:nvSpPr>
        <p:spPr/>
        <p:txBody>
          <a:bodyPr/>
          <a:lstStyle/>
          <a:p>
            <a:r>
              <a:rPr lang="en-GB" dirty="0"/>
              <a:t>This model recognises that successful ageing is not solely determined by chronological age but is influenced by individual factors, lifestyle choices, and the broader social and environmental context. </a:t>
            </a:r>
          </a:p>
          <a:p>
            <a:r>
              <a:rPr lang="en-GB" dirty="0"/>
              <a:t>It highlights the importance of holistic well-being, encompassing physical health, cognitive functioning, and psychological fulfilment.</a:t>
            </a:r>
            <a:endParaRPr lang="en-CY" dirty="0"/>
          </a:p>
          <a:p>
            <a:r>
              <a:rPr lang="en-GB" dirty="0"/>
              <a:t>By incorporating these three components, the model emphasises that successful ageing involves more than just the absence of illness or functional decline. </a:t>
            </a:r>
          </a:p>
          <a:p>
            <a:r>
              <a:rPr lang="en-GB" dirty="0"/>
              <a:t>It encourages individuals to take an active role in maintaining their physical and cognitive health, staying socially connected, and finding purpose and satisfaction in their later years.</a:t>
            </a:r>
            <a:endParaRPr lang="en-CY" dirty="0"/>
          </a:p>
        </p:txBody>
      </p:sp>
      <p:pic>
        <p:nvPicPr>
          <p:cNvPr id="2" name="Audio Recording 17 Oct 2023 at 19:00:58">
            <a:hlinkClick r:id="" action="ppaction://media"/>
            <a:extLst>
              <a:ext uri="{FF2B5EF4-FFF2-40B4-BE49-F238E27FC236}">
                <a16:creationId xmlns:a16="http://schemas.microsoft.com/office/drawing/2014/main" id="{0E57A1BB-8428-6F72-F9A5-3AD1F1BAE196}"/>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0" y="5122334"/>
            <a:ext cx="812800" cy="812800"/>
          </a:xfrm>
          <a:prstGeom prst="rect">
            <a:avLst/>
          </a:prstGeom>
        </p:spPr>
      </p:pic>
    </p:spTree>
    <p:extLst>
      <p:ext uri="{BB962C8B-B14F-4D97-AF65-F5344CB8AC3E}">
        <p14:creationId xmlns:p14="http://schemas.microsoft.com/office/powerpoint/2010/main" val="1840129652"/>
      </p:ext>
    </p:extLst>
  </p:cSld>
  <p:clrMapOvr>
    <a:masterClrMapping/>
  </p:clrMapOvr>
  <mc:AlternateContent xmlns:mc="http://schemas.openxmlformats.org/markup-compatibility/2006" xmlns:p14="http://schemas.microsoft.com/office/powerpoint/2010/main">
    <mc:Choice Requires="p14">
      <p:transition spd="slow" p14:dur="2000" advClick="0" advTm="0"/>
    </mc:Choice>
    <mc:Fallback xmlns="">
      <p:transition spd="slow" advClick="0" advTm="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2416"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126987-8DF4-89E8-9DF5-27BA94ED8589}"/>
              </a:ext>
            </a:extLst>
          </p:cNvPr>
          <p:cNvSpPr>
            <a:spLocks noGrp="1"/>
          </p:cNvSpPr>
          <p:nvPr>
            <p:ph type="title"/>
          </p:nvPr>
        </p:nvSpPr>
        <p:spPr/>
        <p:txBody>
          <a:bodyPr/>
          <a:lstStyle/>
          <a:p>
            <a:r>
              <a:rPr lang="en-GB" dirty="0"/>
              <a:t>Application of this Model in Sri Lanka</a:t>
            </a:r>
          </a:p>
        </p:txBody>
      </p:sp>
      <p:sp>
        <p:nvSpPr>
          <p:cNvPr id="3" name="Content Placeholder 2">
            <a:extLst>
              <a:ext uri="{FF2B5EF4-FFF2-40B4-BE49-F238E27FC236}">
                <a16:creationId xmlns:a16="http://schemas.microsoft.com/office/drawing/2014/main" id="{2BA17FC6-1662-CDD1-3C56-728ABEC8F1F9}"/>
              </a:ext>
            </a:extLst>
          </p:cNvPr>
          <p:cNvSpPr>
            <a:spLocks noGrp="1"/>
          </p:cNvSpPr>
          <p:nvPr>
            <p:ph idx="1"/>
          </p:nvPr>
        </p:nvSpPr>
        <p:spPr/>
        <p:txBody>
          <a:bodyPr>
            <a:normAutofit/>
          </a:bodyPr>
          <a:lstStyle/>
          <a:p>
            <a:r>
              <a:rPr lang="en-GB" dirty="0"/>
              <a:t>Depends on various factors (e.g., cultural norms, socioeconomic conditions, and individual circumstances). </a:t>
            </a:r>
          </a:p>
          <a:p>
            <a:r>
              <a:rPr lang="en-GB" dirty="0"/>
              <a:t>The model's principles and components can be relevant and beneficial in any context, it's important to consider the specific </a:t>
            </a:r>
            <a:r>
              <a:rPr lang="en-GB" b="1" dirty="0"/>
              <a:t>cultural</a:t>
            </a:r>
            <a:r>
              <a:rPr lang="en-GB" dirty="0"/>
              <a:t> and </a:t>
            </a:r>
            <a:r>
              <a:rPr lang="en-GB" b="1" dirty="0"/>
              <a:t>social</a:t>
            </a:r>
            <a:r>
              <a:rPr lang="en-GB" dirty="0"/>
              <a:t> dynamics of Sri Lanka.</a:t>
            </a:r>
            <a:endParaRPr lang="en-CY" dirty="0"/>
          </a:p>
          <a:p>
            <a:r>
              <a:rPr lang="en-GB" dirty="0"/>
              <a:t>Certain aspects of this model (e.g., avoidance of disease and disability) can align with Sri Lankan cultural practices. </a:t>
            </a:r>
          </a:p>
          <a:p>
            <a:r>
              <a:rPr lang="en-GB" dirty="0"/>
              <a:t>However, there may be challenges in fully implementing other components of the model.  </a:t>
            </a:r>
            <a:endParaRPr lang="en-CY" dirty="0"/>
          </a:p>
          <a:p>
            <a:endParaRPr lang="en-GB" dirty="0"/>
          </a:p>
        </p:txBody>
      </p:sp>
      <p:pic>
        <p:nvPicPr>
          <p:cNvPr id="4" name="Audio Recording 17 Oct 2023 at 19:07:30">
            <a:hlinkClick r:id="" action="ppaction://media"/>
            <a:extLst>
              <a:ext uri="{FF2B5EF4-FFF2-40B4-BE49-F238E27FC236}">
                <a16:creationId xmlns:a16="http://schemas.microsoft.com/office/drawing/2014/main" id="{0F854C9F-423B-A0C8-3CF5-56051F438087}"/>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25400" y="5105400"/>
            <a:ext cx="812800" cy="812800"/>
          </a:xfrm>
          <a:prstGeom prst="rect">
            <a:avLst/>
          </a:prstGeom>
        </p:spPr>
      </p:pic>
    </p:spTree>
    <p:extLst>
      <p:ext uri="{BB962C8B-B14F-4D97-AF65-F5344CB8AC3E}">
        <p14:creationId xmlns:p14="http://schemas.microsoft.com/office/powerpoint/2010/main" val="1098433223"/>
      </p:ext>
    </p:extLst>
  </p:cSld>
  <p:clrMapOvr>
    <a:masterClrMapping/>
  </p:clrMapOvr>
  <mc:AlternateContent xmlns:mc="http://schemas.openxmlformats.org/markup-compatibility/2006" xmlns:p14="http://schemas.microsoft.com/office/powerpoint/2010/main">
    <mc:Choice Requires="p14">
      <p:transition spd="slow" p14:dur="2000" advClick="0" advTm="0"/>
    </mc:Choice>
    <mc:Fallback xmlns="">
      <p:transition spd="slow" advClick="0" advTm="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5984"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BA17FC6-1662-CDD1-3C56-728ABEC8F1F9}"/>
              </a:ext>
            </a:extLst>
          </p:cNvPr>
          <p:cNvSpPr>
            <a:spLocks noGrp="1"/>
          </p:cNvSpPr>
          <p:nvPr>
            <p:ph idx="1"/>
          </p:nvPr>
        </p:nvSpPr>
        <p:spPr/>
        <p:txBody>
          <a:bodyPr>
            <a:normAutofit/>
          </a:bodyPr>
          <a:lstStyle/>
          <a:p>
            <a:r>
              <a:rPr lang="en-GB" dirty="0"/>
              <a:t>P</a:t>
            </a:r>
            <a:r>
              <a:rPr lang="en-CY" dirty="0"/>
              <a:t>ossible challenges to think of:</a:t>
            </a:r>
          </a:p>
          <a:p>
            <a:pPr lvl="1"/>
            <a:r>
              <a:rPr lang="en-GB" dirty="0"/>
              <a:t>Social and economic factors. </a:t>
            </a:r>
          </a:p>
          <a:p>
            <a:pPr lvl="1"/>
            <a:r>
              <a:rPr lang="en-GB" dirty="0"/>
              <a:t>Access to community resources, educational opportunities, and social support networks can vary across different regions and communities in Sri Lanka. </a:t>
            </a:r>
          </a:p>
          <a:p>
            <a:pPr lvl="1"/>
            <a:r>
              <a:rPr lang="en-GB" dirty="0"/>
              <a:t>Gender roles, family dynamics, and financial constraints.</a:t>
            </a:r>
            <a:endParaRPr lang="en-CY" dirty="0"/>
          </a:p>
          <a:p>
            <a:r>
              <a:rPr lang="en-GB" dirty="0"/>
              <a:t>It is important to consider and address these contextual factors for this Model to be applied in Sri Lanka  </a:t>
            </a:r>
          </a:p>
          <a:p>
            <a:r>
              <a:rPr lang="en-GB" dirty="0"/>
              <a:t>Promoting health education and awareness, improving access to healthcare services, strengthening community engagement initiatives, and fostering intergenerational connections. </a:t>
            </a:r>
          </a:p>
        </p:txBody>
      </p:sp>
      <p:pic>
        <p:nvPicPr>
          <p:cNvPr id="2" name="Audio Recording 17 Oct 2023 at 19:09:06">
            <a:hlinkClick r:id="" action="ppaction://media"/>
            <a:extLst>
              <a:ext uri="{FF2B5EF4-FFF2-40B4-BE49-F238E27FC236}">
                <a16:creationId xmlns:a16="http://schemas.microsoft.com/office/drawing/2014/main" id="{D22D979E-FF68-FEA5-FB4C-E935C034A82E}"/>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0" y="5156200"/>
            <a:ext cx="812800" cy="812800"/>
          </a:xfrm>
          <a:prstGeom prst="rect">
            <a:avLst/>
          </a:prstGeom>
        </p:spPr>
      </p:pic>
    </p:spTree>
    <p:extLst>
      <p:ext uri="{BB962C8B-B14F-4D97-AF65-F5344CB8AC3E}">
        <p14:creationId xmlns:p14="http://schemas.microsoft.com/office/powerpoint/2010/main" val="936021406"/>
      </p:ext>
    </p:extLst>
  </p:cSld>
  <p:clrMapOvr>
    <a:masterClrMapping/>
  </p:clrMapOvr>
  <mc:AlternateContent xmlns:mc="http://schemas.openxmlformats.org/markup-compatibility/2006" xmlns:p14="http://schemas.microsoft.com/office/powerpoint/2010/main">
    <mc:Choice Requires="p14">
      <p:transition spd="slow" p14:dur="2000" advClick="0" advTm="0"/>
    </mc:Choice>
    <mc:Fallback xmlns="">
      <p:transition spd="slow" advClick="0" advTm="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78400"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60166C-B846-F484-AF0F-EA173FBB8EBD}"/>
              </a:ext>
            </a:extLst>
          </p:cNvPr>
          <p:cNvSpPr>
            <a:spLocks noGrp="1"/>
          </p:cNvSpPr>
          <p:nvPr>
            <p:ph type="title"/>
          </p:nvPr>
        </p:nvSpPr>
        <p:spPr/>
        <p:txBody>
          <a:bodyPr/>
          <a:lstStyle/>
          <a:p>
            <a:r>
              <a:rPr lang="en-GB" dirty="0"/>
              <a:t>Positive Ageing</a:t>
            </a:r>
          </a:p>
        </p:txBody>
      </p:sp>
      <p:sp>
        <p:nvSpPr>
          <p:cNvPr id="3" name="Content Placeholder 2">
            <a:extLst>
              <a:ext uri="{FF2B5EF4-FFF2-40B4-BE49-F238E27FC236}">
                <a16:creationId xmlns:a16="http://schemas.microsoft.com/office/drawing/2014/main" id="{FEACD347-C7EA-EA23-FBF7-EF3CCAAC8220}"/>
              </a:ext>
            </a:extLst>
          </p:cNvPr>
          <p:cNvSpPr>
            <a:spLocks noGrp="1"/>
          </p:cNvSpPr>
          <p:nvPr>
            <p:ph idx="1"/>
          </p:nvPr>
        </p:nvSpPr>
        <p:spPr/>
        <p:txBody>
          <a:bodyPr>
            <a:normAutofit/>
          </a:bodyPr>
          <a:lstStyle/>
          <a:p>
            <a:r>
              <a:rPr lang="en-GB" b="1" dirty="0">
                <a:solidFill>
                  <a:schemeClr val="accent1">
                    <a:lumMod val="50000"/>
                  </a:schemeClr>
                </a:solidFill>
              </a:rPr>
              <a:t>Positive Ageing: </a:t>
            </a:r>
            <a:r>
              <a:rPr lang="en-GB" dirty="0"/>
              <a:t>the process of ageing with a focus on maintaining a positive outlook, promoting well-being, and embracing the opportunities and challenges that come with later life. </a:t>
            </a:r>
          </a:p>
          <a:p>
            <a:r>
              <a:rPr lang="en-GB" dirty="0"/>
              <a:t>It emphasises the importance of optimising physical, cognitive, and emotional health to enhance overall quality of life during the ageing process. </a:t>
            </a:r>
          </a:p>
          <a:p>
            <a:pPr marL="0" indent="0">
              <a:buNone/>
            </a:pPr>
            <a:endParaRPr lang="en-CY" dirty="0"/>
          </a:p>
          <a:p>
            <a:endParaRPr lang="en-GB" dirty="0"/>
          </a:p>
        </p:txBody>
      </p:sp>
      <p:pic>
        <p:nvPicPr>
          <p:cNvPr id="5" name="Audio Recording 26 Oct 2023 at 11:30:07">
            <a:hlinkClick r:id="" action="ppaction://media"/>
            <a:extLst>
              <a:ext uri="{FF2B5EF4-FFF2-40B4-BE49-F238E27FC236}">
                <a16:creationId xmlns:a16="http://schemas.microsoft.com/office/drawing/2014/main" id="{1B3C4865-B550-E0CC-FF4A-D5AE2655C41F}"/>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25400" y="4631612"/>
            <a:ext cx="812800" cy="812800"/>
          </a:xfrm>
          <a:prstGeom prst="rect">
            <a:avLst/>
          </a:prstGeom>
        </p:spPr>
      </p:pic>
    </p:spTree>
    <p:extLst>
      <p:ext uri="{BB962C8B-B14F-4D97-AF65-F5344CB8AC3E}">
        <p14:creationId xmlns:p14="http://schemas.microsoft.com/office/powerpoint/2010/main" val="3391101630"/>
      </p:ext>
    </p:extLst>
  </p:cSld>
  <p:clrMapOvr>
    <a:masterClrMapping/>
  </p:clrMapOvr>
  <mc:AlternateContent xmlns:mc="http://schemas.openxmlformats.org/markup-compatibility/2006" xmlns:p14="http://schemas.microsoft.com/office/powerpoint/2010/main">
    <mc:Choice Requires="p14">
      <p:transition spd="slow" p14:dur="2000" advClick="0" advTm="0"/>
    </mc:Choice>
    <mc:Fallback xmlns="">
      <p:transition spd="slow" advClick="0" advTm="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0496"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67D3AF-3C10-08E8-CCB7-6E18C94A9823}"/>
              </a:ext>
            </a:extLst>
          </p:cNvPr>
          <p:cNvSpPr>
            <a:spLocks noGrp="1"/>
          </p:cNvSpPr>
          <p:nvPr>
            <p:ph type="title"/>
          </p:nvPr>
        </p:nvSpPr>
        <p:spPr/>
        <p:txBody>
          <a:bodyPr/>
          <a:lstStyle/>
          <a:p>
            <a:r>
              <a:rPr lang="en-GB" dirty="0"/>
              <a:t>Optimal Ageing</a:t>
            </a:r>
          </a:p>
        </p:txBody>
      </p:sp>
      <p:sp>
        <p:nvSpPr>
          <p:cNvPr id="3" name="Content Placeholder 2">
            <a:extLst>
              <a:ext uri="{FF2B5EF4-FFF2-40B4-BE49-F238E27FC236}">
                <a16:creationId xmlns:a16="http://schemas.microsoft.com/office/drawing/2014/main" id="{4F93BEEB-97CF-F435-A693-8BF72BD7AD4E}"/>
              </a:ext>
            </a:extLst>
          </p:cNvPr>
          <p:cNvSpPr>
            <a:spLocks noGrp="1"/>
          </p:cNvSpPr>
          <p:nvPr>
            <p:ph idx="1"/>
          </p:nvPr>
        </p:nvSpPr>
        <p:spPr/>
        <p:txBody>
          <a:bodyPr>
            <a:normAutofit/>
          </a:bodyPr>
          <a:lstStyle/>
          <a:p>
            <a:r>
              <a:rPr lang="en-GB" b="1" dirty="0">
                <a:solidFill>
                  <a:schemeClr val="accent1">
                    <a:lumMod val="50000"/>
                  </a:schemeClr>
                </a:solidFill>
              </a:rPr>
              <a:t>Optimal Ageing</a:t>
            </a:r>
            <a:r>
              <a:rPr lang="en-GB" dirty="0"/>
              <a:t>: the process of ageing in a way that maximises overall well-being, quality of life, and satisfaction. </a:t>
            </a:r>
          </a:p>
          <a:p>
            <a:r>
              <a:rPr lang="en-GB" dirty="0"/>
              <a:t>It emphasises pursuing physical, cognitive, emotional, and social well-being, aiming for the highest possible level of functioning and fulfilment in older adulthood.</a:t>
            </a:r>
          </a:p>
          <a:p>
            <a:r>
              <a:rPr lang="en-GB" dirty="0"/>
              <a:t>It reflects the reality that ageing well involves not only the achievement of desirable outcomes but also effective coping with life’s challenges and losses. </a:t>
            </a:r>
          </a:p>
          <a:p>
            <a:pPr marL="0" indent="0">
              <a:buNone/>
            </a:pPr>
            <a:endParaRPr lang="en-GB" dirty="0"/>
          </a:p>
        </p:txBody>
      </p:sp>
      <p:pic>
        <p:nvPicPr>
          <p:cNvPr id="4" name="Audio Recording 23 Oct 2023 at 13:46:13">
            <a:hlinkClick r:id="" action="ppaction://media"/>
            <a:extLst>
              <a:ext uri="{FF2B5EF4-FFF2-40B4-BE49-F238E27FC236}">
                <a16:creationId xmlns:a16="http://schemas.microsoft.com/office/drawing/2014/main" id="{71FEB0F0-0D50-6ADE-3C50-7B24C3145CE8}"/>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25400" y="4851400"/>
            <a:ext cx="812800" cy="812800"/>
          </a:xfrm>
          <a:prstGeom prst="rect">
            <a:avLst/>
          </a:prstGeom>
        </p:spPr>
      </p:pic>
    </p:spTree>
    <p:extLst>
      <p:ext uri="{BB962C8B-B14F-4D97-AF65-F5344CB8AC3E}">
        <p14:creationId xmlns:p14="http://schemas.microsoft.com/office/powerpoint/2010/main" val="2356869047"/>
      </p:ext>
    </p:extLst>
  </p:cSld>
  <p:clrMapOvr>
    <a:masterClrMapping/>
  </p:clrMapOvr>
  <mc:AlternateContent xmlns:mc="http://schemas.openxmlformats.org/markup-compatibility/2006" xmlns:p14="http://schemas.microsoft.com/office/powerpoint/2010/main">
    <mc:Choice Requires="p14">
      <p:transition spd="slow" p14:dur="2000" advClick="0" advTm="0"/>
    </mc:Choice>
    <mc:Fallback xmlns="">
      <p:transition spd="slow" advClick="0" advTm="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4688"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8DB232-F630-7C96-08E0-E5CA915382E2}"/>
              </a:ext>
            </a:extLst>
          </p:cNvPr>
          <p:cNvSpPr>
            <a:spLocks noGrp="1"/>
          </p:cNvSpPr>
          <p:nvPr>
            <p:ph type="title"/>
          </p:nvPr>
        </p:nvSpPr>
        <p:spPr/>
        <p:txBody>
          <a:bodyPr/>
          <a:lstStyle/>
          <a:p>
            <a:r>
              <a:rPr lang="en-GB" dirty="0"/>
              <a:t>Protective Factors for Ageing Successfully</a:t>
            </a:r>
          </a:p>
        </p:txBody>
      </p:sp>
      <p:sp>
        <p:nvSpPr>
          <p:cNvPr id="3" name="Content Placeholder 2">
            <a:extLst>
              <a:ext uri="{FF2B5EF4-FFF2-40B4-BE49-F238E27FC236}">
                <a16:creationId xmlns:a16="http://schemas.microsoft.com/office/drawing/2014/main" id="{D299E83B-A698-3215-EB7E-E1E7A663C242}"/>
              </a:ext>
            </a:extLst>
          </p:cNvPr>
          <p:cNvSpPr>
            <a:spLocks noGrp="1"/>
          </p:cNvSpPr>
          <p:nvPr>
            <p:ph idx="1"/>
          </p:nvPr>
        </p:nvSpPr>
        <p:spPr/>
        <p:txBody>
          <a:bodyPr>
            <a:normAutofit fontScale="92500" lnSpcReduction="10000"/>
          </a:bodyPr>
          <a:lstStyle/>
          <a:p>
            <a:r>
              <a:rPr lang="en-GB" dirty="0"/>
              <a:t>Protective factors are characteristics or behaviours that help individuals to reduce the likelihood or impact of negative outcomes or events. </a:t>
            </a:r>
          </a:p>
          <a:p>
            <a:r>
              <a:rPr lang="en-GB" dirty="0"/>
              <a:t>In the context of health, protective factors are factors that can prevent or mitigate the risk of developing health conditions or diseases.</a:t>
            </a:r>
          </a:p>
          <a:p>
            <a:pPr lvl="1"/>
            <a:r>
              <a:rPr lang="en-GB" dirty="0"/>
              <a:t>Personal characteristics (e.g., resilience, positive coping strategies, and social support).</a:t>
            </a:r>
          </a:p>
          <a:p>
            <a:pPr lvl="1"/>
            <a:r>
              <a:rPr lang="en-GB" dirty="0"/>
              <a:t>Behaviours and lifestyle choices (e.g., regular exercise, healthy eating habits, and stress management). </a:t>
            </a:r>
          </a:p>
          <a:p>
            <a:r>
              <a:rPr lang="en-US" dirty="0"/>
              <a:t>Understanding and implementing protective factors individuals can take proactive steps to promote their well-being, maintain their physical and cognitive health, foster social connections, and cultivate a positive outlook on aging.</a:t>
            </a:r>
          </a:p>
          <a:p>
            <a:r>
              <a:rPr lang="en-US" dirty="0"/>
              <a:t>These factors empower older adults to live fulfilling lives and navigate the challenges and opportunities that come with ageing.</a:t>
            </a:r>
            <a:endParaRPr lang="en-CY" dirty="0"/>
          </a:p>
          <a:p>
            <a:endParaRPr lang="en-GB" dirty="0"/>
          </a:p>
        </p:txBody>
      </p:sp>
      <p:pic>
        <p:nvPicPr>
          <p:cNvPr id="4" name="Audio Recording 23 Oct 2023 at 13:55:18">
            <a:hlinkClick r:id="" action="ppaction://media"/>
            <a:extLst>
              <a:ext uri="{FF2B5EF4-FFF2-40B4-BE49-F238E27FC236}">
                <a16:creationId xmlns:a16="http://schemas.microsoft.com/office/drawing/2014/main" id="{FC40B4AC-BFCB-9343-B8E2-453394997D08}"/>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0" y="4969934"/>
            <a:ext cx="812800" cy="812800"/>
          </a:xfrm>
          <a:prstGeom prst="rect">
            <a:avLst/>
          </a:prstGeom>
        </p:spPr>
      </p:pic>
    </p:spTree>
    <p:extLst>
      <p:ext uri="{BB962C8B-B14F-4D97-AF65-F5344CB8AC3E}">
        <p14:creationId xmlns:p14="http://schemas.microsoft.com/office/powerpoint/2010/main" val="2533402807"/>
      </p:ext>
    </p:extLst>
  </p:cSld>
  <p:clrMapOvr>
    <a:masterClrMapping/>
  </p:clrMapOvr>
  <mc:AlternateContent xmlns:mc="http://schemas.openxmlformats.org/markup-compatibility/2006" xmlns:p14="http://schemas.microsoft.com/office/powerpoint/2010/main">
    <mc:Choice Requires="p14">
      <p:transition spd="slow" p14:dur="2000" advClick="0" advTm="0"/>
    </mc:Choice>
    <mc:Fallback xmlns="">
      <p:transition spd="slow" advClick="0" advTm="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70912"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Τίτλος 1">
            <a:extLst>
              <a:ext uri="{FF2B5EF4-FFF2-40B4-BE49-F238E27FC236}">
                <a16:creationId xmlns:a16="http://schemas.microsoft.com/office/drawing/2014/main" id="{58B16F35-F2EC-5699-9026-4A3D0DC25C6D}"/>
              </a:ext>
            </a:extLst>
          </p:cNvPr>
          <p:cNvSpPr>
            <a:spLocks noGrp="1"/>
          </p:cNvSpPr>
          <p:nvPr>
            <p:ph type="title"/>
          </p:nvPr>
        </p:nvSpPr>
        <p:spPr/>
        <p:txBody>
          <a:bodyPr/>
          <a:lstStyle/>
          <a:p>
            <a:r>
              <a:rPr lang="en-GB" dirty="0"/>
              <a:t>Healthy Lifestyle Choices – Physical Health</a:t>
            </a:r>
          </a:p>
        </p:txBody>
      </p:sp>
      <p:sp>
        <p:nvSpPr>
          <p:cNvPr id="3" name="Θέση περιεχομένου 2">
            <a:extLst>
              <a:ext uri="{FF2B5EF4-FFF2-40B4-BE49-F238E27FC236}">
                <a16:creationId xmlns:a16="http://schemas.microsoft.com/office/drawing/2014/main" id="{EE6162A0-D7A6-5AD2-2262-3DC538C15D97}"/>
              </a:ext>
            </a:extLst>
          </p:cNvPr>
          <p:cNvSpPr>
            <a:spLocks noGrp="1"/>
          </p:cNvSpPr>
          <p:nvPr>
            <p:ph idx="1"/>
          </p:nvPr>
        </p:nvSpPr>
        <p:spPr>
          <a:xfrm>
            <a:off x="838199" y="1371600"/>
            <a:ext cx="10659533" cy="4805363"/>
          </a:xfrm>
        </p:spPr>
        <p:txBody>
          <a:bodyPr>
            <a:noAutofit/>
          </a:bodyPr>
          <a:lstStyle/>
          <a:p>
            <a:pPr lvl="0"/>
            <a:r>
              <a:rPr lang="en-GB" b="1" dirty="0">
                <a:solidFill>
                  <a:schemeClr val="accent1">
                    <a:lumMod val="50000"/>
                  </a:schemeClr>
                </a:solidFill>
              </a:rPr>
              <a:t>Regular exercise </a:t>
            </a:r>
            <a:r>
              <a:rPr lang="en-GB" dirty="0"/>
              <a:t>promotes cardiovascular fitness, muscle strength, and flexibility, reducing the risk of chronic diseases like heart disease, diabetes, and obesity. </a:t>
            </a:r>
          </a:p>
          <a:p>
            <a:pPr lvl="0"/>
            <a:r>
              <a:rPr lang="en-GB" dirty="0"/>
              <a:t>A </a:t>
            </a:r>
            <a:r>
              <a:rPr lang="en-GB" b="1" dirty="0">
                <a:solidFill>
                  <a:schemeClr val="accent1">
                    <a:lumMod val="50000"/>
                  </a:schemeClr>
                </a:solidFill>
              </a:rPr>
              <a:t>nutritious diet </a:t>
            </a:r>
            <a:r>
              <a:rPr lang="en-GB" dirty="0"/>
              <a:t>provides essential nutrients, supports immune function, and helps maintain a healthy weight.</a:t>
            </a:r>
          </a:p>
          <a:p>
            <a:pPr lvl="0"/>
            <a:r>
              <a:rPr lang="en-GB" b="1" dirty="0">
                <a:solidFill>
                  <a:schemeClr val="accent1">
                    <a:lumMod val="50000"/>
                  </a:schemeClr>
                </a:solidFill>
              </a:rPr>
              <a:t>Better sleep </a:t>
            </a:r>
            <a:r>
              <a:rPr lang="en-GB" dirty="0"/>
              <a:t>enhances overall physical health, cognitive function, and emotional well-being.</a:t>
            </a:r>
          </a:p>
          <a:p>
            <a:pPr lvl="0"/>
            <a:r>
              <a:rPr lang="en-GB" b="1" dirty="0">
                <a:solidFill>
                  <a:schemeClr val="accent1">
                    <a:lumMod val="50000"/>
                  </a:schemeClr>
                </a:solidFill>
              </a:rPr>
              <a:t>Reduction of risk for chronic diseases </a:t>
            </a:r>
            <a:r>
              <a:rPr lang="en-GB" dirty="0"/>
              <a:t>commonly associated with ageing.</a:t>
            </a:r>
          </a:p>
          <a:p>
            <a:r>
              <a:rPr lang="en-GB" dirty="0"/>
              <a:t>Physical health forms a foundation for successful ageing, enabling individuals to lead active, fulfilling lives as they grow older.</a:t>
            </a:r>
          </a:p>
        </p:txBody>
      </p:sp>
      <p:pic>
        <p:nvPicPr>
          <p:cNvPr id="4" name="Audio Recording 23 Oct 2023 at 14:47:23">
            <a:hlinkClick r:id="" action="ppaction://media"/>
            <a:extLst>
              <a:ext uri="{FF2B5EF4-FFF2-40B4-BE49-F238E27FC236}">
                <a16:creationId xmlns:a16="http://schemas.microsoft.com/office/drawing/2014/main" id="{5D571B55-77C4-3CCF-A835-7B18DE02794F}"/>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26999" y="5080000"/>
            <a:ext cx="812800" cy="812800"/>
          </a:xfrm>
          <a:prstGeom prst="rect">
            <a:avLst/>
          </a:prstGeom>
        </p:spPr>
      </p:pic>
    </p:spTree>
    <p:extLst>
      <p:ext uri="{BB962C8B-B14F-4D97-AF65-F5344CB8AC3E}">
        <p14:creationId xmlns:p14="http://schemas.microsoft.com/office/powerpoint/2010/main" val="2413142882"/>
      </p:ext>
    </p:extLst>
  </p:cSld>
  <p:clrMapOvr>
    <a:masterClrMapping/>
  </p:clrMapOvr>
  <mc:AlternateContent xmlns:mc="http://schemas.openxmlformats.org/markup-compatibility/2006" xmlns:p14="http://schemas.microsoft.com/office/powerpoint/2010/main">
    <mc:Choice Requires="p14">
      <p:transition spd="slow" p14:dur="2000" advClick="0" advTm="0"/>
    </mc:Choice>
    <mc:Fallback xmlns="">
      <p:transition spd="slow" advClick="0" advTm="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5296"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Τίτλος 1">
            <a:extLst>
              <a:ext uri="{FF2B5EF4-FFF2-40B4-BE49-F238E27FC236}">
                <a16:creationId xmlns:a16="http://schemas.microsoft.com/office/drawing/2014/main" id="{58B16F35-F2EC-5699-9026-4A3D0DC25C6D}"/>
              </a:ext>
            </a:extLst>
          </p:cNvPr>
          <p:cNvSpPr>
            <a:spLocks noGrp="1"/>
          </p:cNvSpPr>
          <p:nvPr>
            <p:ph type="title"/>
          </p:nvPr>
        </p:nvSpPr>
        <p:spPr/>
        <p:txBody>
          <a:bodyPr/>
          <a:lstStyle/>
          <a:p>
            <a:r>
              <a:rPr lang="en-GB" dirty="0"/>
              <a:t>Healthy Lifestyle Choices – Cognitive Functioning</a:t>
            </a:r>
          </a:p>
        </p:txBody>
      </p:sp>
      <p:sp>
        <p:nvSpPr>
          <p:cNvPr id="3" name="Θέση περιεχομένου 2">
            <a:extLst>
              <a:ext uri="{FF2B5EF4-FFF2-40B4-BE49-F238E27FC236}">
                <a16:creationId xmlns:a16="http://schemas.microsoft.com/office/drawing/2014/main" id="{EE6162A0-D7A6-5AD2-2262-3DC538C15D97}"/>
              </a:ext>
            </a:extLst>
          </p:cNvPr>
          <p:cNvSpPr>
            <a:spLocks noGrp="1"/>
          </p:cNvSpPr>
          <p:nvPr>
            <p:ph idx="1"/>
          </p:nvPr>
        </p:nvSpPr>
        <p:spPr/>
        <p:txBody>
          <a:bodyPr>
            <a:normAutofit/>
          </a:bodyPr>
          <a:lstStyle/>
          <a:p>
            <a:r>
              <a:rPr lang="en-GB" dirty="0"/>
              <a:t>A healthy lifestyle that incorporates regular physical exercise, a balanced diet, and sufficient restful sleep, also enhances cognitive functioning, maintains brain health, and reduces the risk of age-related cognitive decline. </a:t>
            </a:r>
          </a:p>
          <a:p>
            <a:r>
              <a:rPr lang="en-GB" b="1" dirty="0">
                <a:solidFill>
                  <a:schemeClr val="accent1">
                    <a:lumMod val="50000"/>
                  </a:schemeClr>
                </a:solidFill>
              </a:rPr>
              <a:t>Enhanced Brain Health: </a:t>
            </a:r>
            <a:r>
              <a:rPr lang="en-GB" dirty="0"/>
              <a:t>healthy lifestyle has been linked to improved brain health and cognitive function.  </a:t>
            </a:r>
            <a:endParaRPr lang="en-CY" dirty="0"/>
          </a:p>
          <a:p>
            <a:r>
              <a:rPr lang="en-GB" b="1" dirty="0">
                <a:solidFill>
                  <a:schemeClr val="accent1">
                    <a:lumMod val="50000"/>
                  </a:schemeClr>
                </a:solidFill>
              </a:rPr>
              <a:t>Reduced Risk of Cognitive Decline: </a:t>
            </a:r>
            <a:r>
              <a:rPr lang="en-GB" dirty="0"/>
              <a:t>healthy lifestyle may reduce the risk of cognitive decline and age-related cognitive disorders (dementia and Alzheimer’s). </a:t>
            </a:r>
          </a:p>
          <a:p>
            <a:pPr lvl="1"/>
            <a:r>
              <a:rPr lang="en-GB" dirty="0"/>
              <a:t>Regular physical activity has been associated with a lower risk of cognitive impairment and dementia</a:t>
            </a:r>
            <a:r>
              <a:rPr lang="en-US" dirty="0"/>
              <a:t>.</a:t>
            </a:r>
            <a:endParaRPr lang="en-CY" dirty="0"/>
          </a:p>
          <a:p>
            <a:endParaRPr lang="en-CY" dirty="0"/>
          </a:p>
        </p:txBody>
      </p:sp>
      <p:pic>
        <p:nvPicPr>
          <p:cNvPr id="4" name="Audio Recording 23 Oct 2023 at 14:49:58">
            <a:hlinkClick r:id="" action="ppaction://media"/>
            <a:extLst>
              <a:ext uri="{FF2B5EF4-FFF2-40B4-BE49-F238E27FC236}">
                <a16:creationId xmlns:a16="http://schemas.microsoft.com/office/drawing/2014/main" id="{37D65A92-5EC1-E416-A290-80488AE09191}"/>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25400" y="5080000"/>
            <a:ext cx="812800" cy="812800"/>
          </a:xfrm>
          <a:prstGeom prst="rect">
            <a:avLst/>
          </a:prstGeom>
        </p:spPr>
      </p:pic>
    </p:spTree>
    <p:extLst>
      <p:ext uri="{BB962C8B-B14F-4D97-AF65-F5344CB8AC3E}">
        <p14:creationId xmlns:p14="http://schemas.microsoft.com/office/powerpoint/2010/main" val="185665392"/>
      </p:ext>
    </p:extLst>
  </p:cSld>
  <p:clrMapOvr>
    <a:masterClrMapping/>
  </p:clrMapOvr>
  <mc:AlternateContent xmlns:mc="http://schemas.openxmlformats.org/markup-compatibility/2006" xmlns:p14="http://schemas.microsoft.com/office/powerpoint/2010/main">
    <mc:Choice Requires="p14">
      <p:transition spd="slow" p14:dur="2000" advClick="0" advTm="0"/>
    </mc:Choice>
    <mc:Fallback xmlns="">
      <p:transition spd="slow" advClick="0" advTm="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79552"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Θέση περιεχομένου 2">
            <a:extLst>
              <a:ext uri="{FF2B5EF4-FFF2-40B4-BE49-F238E27FC236}">
                <a16:creationId xmlns:a16="http://schemas.microsoft.com/office/drawing/2014/main" id="{EE6162A0-D7A6-5AD2-2262-3DC538C15D97}"/>
              </a:ext>
            </a:extLst>
          </p:cNvPr>
          <p:cNvSpPr>
            <a:spLocks noGrp="1"/>
          </p:cNvSpPr>
          <p:nvPr>
            <p:ph idx="1"/>
          </p:nvPr>
        </p:nvSpPr>
        <p:spPr/>
        <p:txBody>
          <a:bodyPr>
            <a:normAutofit/>
          </a:bodyPr>
          <a:lstStyle/>
          <a:p>
            <a:r>
              <a:rPr lang="en-GB" b="1" dirty="0">
                <a:solidFill>
                  <a:schemeClr val="accent1">
                    <a:lumMod val="50000"/>
                  </a:schemeClr>
                </a:solidFill>
              </a:rPr>
              <a:t>Enhanced Memory and Attention: </a:t>
            </a:r>
            <a:r>
              <a:rPr lang="en-GB" dirty="0"/>
              <a:t>physical exercise improves memory recall, working memory, and information processing speed.</a:t>
            </a:r>
            <a:endParaRPr lang="en-CY" dirty="0"/>
          </a:p>
          <a:p>
            <a:r>
              <a:rPr lang="en-GB" b="1" dirty="0">
                <a:solidFill>
                  <a:schemeClr val="accent1">
                    <a:lumMod val="50000"/>
                  </a:schemeClr>
                </a:solidFill>
              </a:rPr>
              <a:t>Neuroprotective Effects: </a:t>
            </a:r>
            <a:r>
              <a:rPr lang="en-GB" dirty="0"/>
              <a:t>a healthy diet, rich in nutrients and antioxidants, can support neuronal health.</a:t>
            </a:r>
            <a:endParaRPr lang="en-CY" dirty="0"/>
          </a:p>
          <a:p>
            <a:r>
              <a:rPr lang="en-GB" b="1" dirty="0">
                <a:solidFill>
                  <a:schemeClr val="accent1">
                    <a:lumMod val="50000"/>
                  </a:schemeClr>
                </a:solidFill>
              </a:rPr>
              <a:t>Emotional and Psychological Well-Being: </a:t>
            </a:r>
            <a:r>
              <a:rPr lang="en-GB" dirty="0"/>
              <a:t>physical exercise contributes to emotional and psychological well-being, which in turn can positively impact cognitive function.  </a:t>
            </a:r>
            <a:endParaRPr lang="en-CY" dirty="0"/>
          </a:p>
          <a:p>
            <a:r>
              <a:rPr lang="en-GB" b="1" dirty="0">
                <a:solidFill>
                  <a:schemeClr val="accent1">
                    <a:lumMod val="50000"/>
                  </a:schemeClr>
                </a:solidFill>
              </a:rPr>
              <a:t>Sleep Quality: </a:t>
            </a:r>
            <a:r>
              <a:rPr lang="en-GB" dirty="0"/>
              <a:t>healthy sleep patterns support optimal cognitive functioning during waking hours.</a:t>
            </a:r>
            <a:endParaRPr lang="en-CY" dirty="0"/>
          </a:p>
          <a:p>
            <a:endParaRPr lang="en-GB" dirty="0"/>
          </a:p>
        </p:txBody>
      </p:sp>
      <p:sp>
        <p:nvSpPr>
          <p:cNvPr id="5" name="Title 4">
            <a:extLst>
              <a:ext uri="{FF2B5EF4-FFF2-40B4-BE49-F238E27FC236}">
                <a16:creationId xmlns:a16="http://schemas.microsoft.com/office/drawing/2014/main" id="{4AD38304-3907-24AC-0FFA-FC33A84B0147}"/>
              </a:ext>
            </a:extLst>
          </p:cNvPr>
          <p:cNvSpPr>
            <a:spLocks noGrp="1"/>
          </p:cNvSpPr>
          <p:nvPr>
            <p:ph type="title"/>
          </p:nvPr>
        </p:nvSpPr>
        <p:spPr/>
        <p:txBody>
          <a:bodyPr/>
          <a:lstStyle/>
          <a:p>
            <a:endParaRPr lang="en-GB"/>
          </a:p>
        </p:txBody>
      </p:sp>
      <p:pic>
        <p:nvPicPr>
          <p:cNvPr id="2" name="Audio Recording 23 Oct 2023 at 14:52:08">
            <a:hlinkClick r:id="" action="ppaction://media"/>
            <a:extLst>
              <a:ext uri="{FF2B5EF4-FFF2-40B4-BE49-F238E27FC236}">
                <a16:creationId xmlns:a16="http://schemas.microsoft.com/office/drawing/2014/main" id="{A7CE3069-B050-1A2D-335B-75E331770373}"/>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25400" y="5080000"/>
            <a:ext cx="812800" cy="812800"/>
          </a:xfrm>
          <a:prstGeom prst="rect">
            <a:avLst/>
          </a:prstGeom>
        </p:spPr>
      </p:pic>
    </p:spTree>
    <p:extLst>
      <p:ext uri="{BB962C8B-B14F-4D97-AF65-F5344CB8AC3E}">
        <p14:creationId xmlns:p14="http://schemas.microsoft.com/office/powerpoint/2010/main" val="429257959"/>
      </p:ext>
    </p:extLst>
  </p:cSld>
  <p:clrMapOvr>
    <a:masterClrMapping/>
  </p:clrMapOvr>
  <mc:AlternateContent xmlns:mc="http://schemas.openxmlformats.org/markup-compatibility/2006" xmlns:p14="http://schemas.microsoft.com/office/powerpoint/2010/main">
    <mc:Choice Requires="p14">
      <p:transition spd="slow" p14:dur="2000" advClick="0" advTm="0"/>
    </mc:Choice>
    <mc:Fallback xmlns="">
      <p:transition spd="slow" advClick="0" advTm="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09056"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622FA8-4298-AC64-C494-F7AE82C67299}"/>
              </a:ext>
            </a:extLst>
          </p:cNvPr>
          <p:cNvSpPr>
            <a:spLocks noGrp="1"/>
          </p:cNvSpPr>
          <p:nvPr>
            <p:ph type="title"/>
          </p:nvPr>
        </p:nvSpPr>
        <p:spPr/>
        <p:txBody>
          <a:bodyPr/>
          <a:lstStyle/>
          <a:p>
            <a:r>
              <a:rPr lang="en-GB" dirty="0"/>
              <a:t>Healthy Lifestyle Choices – Emotional Well-Being</a:t>
            </a:r>
          </a:p>
        </p:txBody>
      </p:sp>
      <p:sp>
        <p:nvSpPr>
          <p:cNvPr id="3" name="Content Placeholder 2">
            <a:extLst>
              <a:ext uri="{FF2B5EF4-FFF2-40B4-BE49-F238E27FC236}">
                <a16:creationId xmlns:a16="http://schemas.microsoft.com/office/drawing/2014/main" id="{6A0DA206-F505-6F1A-562A-69AD86CE0E09}"/>
              </a:ext>
            </a:extLst>
          </p:cNvPr>
          <p:cNvSpPr>
            <a:spLocks noGrp="1"/>
          </p:cNvSpPr>
          <p:nvPr>
            <p:ph idx="1"/>
          </p:nvPr>
        </p:nvSpPr>
        <p:spPr/>
        <p:txBody>
          <a:bodyPr/>
          <a:lstStyle/>
          <a:p>
            <a:r>
              <a:rPr lang="en-US" dirty="0"/>
              <a:t>Physical activity and a healthy diet have been linked to improved mental health and emotional well-being in older adults. </a:t>
            </a:r>
          </a:p>
          <a:p>
            <a:r>
              <a:rPr lang="en-US" dirty="0"/>
              <a:t>Exercise stimulates the release of endorphins ("feel-good" hormones), which can reduce symptoms of depression and anxiety. </a:t>
            </a:r>
          </a:p>
          <a:p>
            <a:r>
              <a:rPr lang="en-US" dirty="0"/>
              <a:t>A nutritious diet that includes foods rich in antioxidants and omega-3 fatty acids can support brain health and contribute to a positive mood.</a:t>
            </a:r>
            <a:r>
              <a:rPr lang="en-CY" dirty="0"/>
              <a:t> </a:t>
            </a:r>
            <a:endParaRPr lang="en-GB" dirty="0"/>
          </a:p>
        </p:txBody>
      </p:sp>
      <p:pic>
        <p:nvPicPr>
          <p:cNvPr id="4" name="Audio Recording 23 Oct 2023 at 14:52:47">
            <a:hlinkClick r:id="" action="ppaction://media"/>
            <a:extLst>
              <a:ext uri="{FF2B5EF4-FFF2-40B4-BE49-F238E27FC236}">
                <a16:creationId xmlns:a16="http://schemas.microsoft.com/office/drawing/2014/main" id="{B29B1A95-4146-010F-87A3-8110477CE091}"/>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9267" y="4673600"/>
            <a:ext cx="812800" cy="812800"/>
          </a:xfrm>
          <a:prstGeom prst="rect">
            <a:avLst/>
          </a:prstGeom>
        </p:spPr>
      </p:pic>
    </p:spTree>
    <p:extLst>
      <p:ext uri="{BB962C8B-B14F-4D97-AF65-F5344CB8AC3E}">
        <p14:creationId xmlns:p14="http://schemas.microsoft.com/office/powerpoint/2010/main" val="3046292208"/>
      </p:ext>
    </p:extLst>
  </p:cSld>
  <p:clrMapOvr>
    <a:masterClrMapping/>
  </p:clrMapOvr>
  <mc:AlternateContent xmlns:mc="http://schemas.openxmlformats.org/markup-compatibility/2006" xmlns:p14="http://schemas.microsoft.com/office/powerpoint/2010/main">
    <mc:Choice Requires="p14">
      <p:transition spd="slow" p14:dur="2000" advClick="0" advTm="0"/>
    </mc:Choice>
    <mc:Fallback xmlns="">
      <p:transition spd="slow" advClick="0" advTm="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4832"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6C618B-9926-E695-B410-204F6BBBDEC9}"/>
              </a:ext>
            </a:extLst>
          </p:cNvPr>
          <p:cNvSpPr>
            <a:spLocks noGrp="1"/>
          </p:cNvSpPr>
          <p:nvPr>
            <p:ph type="title"/>
          </p:nvPr>
        </p:nvSpPr>
        <p:spPr/>
        <p:txBody>
          <a:bodyPr>
            <a:normAutofit/>
          </a:bodyPr>
          <a:lstStyle/>
          <a:p>
            <a:r>
              <a:rPr lang="en-GB" dirty="0"/>
              <a:t>Healthy Lifestyle Choices – Other Positive Effects</a:t>
            </a:r>
          </a:p>
        </p:txBody>
      </p:sp>
      <p:sp>
        <p:nvSpPr>
          <p:cNvPr id="3" name="Content Placeholder 2">
            <a:extLst>
              <a:ext uri="{FF2B5EF4-FFF2-40B4-BE49-F238E27FC236}">
                <a16:creationId xmlns:a16="http://schemas.microsoft.com/office/drawing/2014/main" id="{C95ADEE9-F94F-F5EF-3327-34676E47F7CF}"/>
              </a:ext>
            </a:extLst>
          </p:cNvPr>
          <p:cNvSpPr>
            <a:spLocks noGrp="1"/>
          </p:cNvSpPr>
          <p:nvPr>
            <p:ph idx="1"/>
          </p:nvPr>
        </p:nvSpPr>
        <p:spPr/>
        <p:txBody>
          <a:bodyPr>
            <a:normAutofit/>
          </a:bodyPr>
          <a:lstStyle/>
          <a:p>
            <a:r>
              <a:rPr lang="en-US" b="1" dirty="0">
                <a:solidFill>
                  <a:schemeClr val="accent1">
                    <a:lumMod val="50000"/>
                  </a:schemeClr>
                </a:solidFill>
              </a:rPr>
              <a:t>Energy and Vitality</a:t>
            </a:r>
          </a:p>
          <a:p>
            <a:pPr lvl="1"/>
            <a:r>
              <a:rPr lang="en-US" dirty="0"/>
              <a:t>Healthy lifestyle choices contribute to increased energy levels, vitality, and overall well-being. </a:t>
            </a:r>
          </a:p>
          <a:p>
            <a:pPr lvl="1"/>
            <a:endParaRPr lang="en-US" dirty="0"/>
          </a:p>
          <a:p>
            <a:r>
              <a:rPr lang="en-CY" b="1" dirty="0">
                <a:solidFill>
                  <a:schemeClr val="accent1">
                    <a:lumMod val="50000"/>
                  </a:schemeClr>
                </a:solidFill>
              </a:rPr>
              <a:t>Longevity</a:t>
            </a:r>
          </a:p>
          <a:p>
            <a:pPr lvl="1"/>
            <a:r>
              <a:rPr lang="en-US" dirty="0"/>
              <a:t>Adopting a healthy lifestyle is associated with increased longevity and a reduced risk of premature mortality. </a:t>
            </a:r>
          </a:p>
          <a:p>
            <a:pPr marL="457200" lvl="1" indent="0">
              <a:buNone/>
            </a:pPr>
            <a:endParaRPr lang="en-GB" dirty="0"/>
          </a:p>
        </p:txBody>
      </p:sp>
      <p:pic>
        <p:nvPicPr>
          <p:cNvPr id="5" name="Audio Recording 25 Oct 2023 at 11:21:40">
            <a:hlinkClick r:id="" action="ppaction://media"/>
            <a:extLst>
              <a:ext uri="{FF2B5EF4-FFF2-40B4-BE49-F238E27FC236}">
                <a16:creationId xmlns:a16="http://schemas.microsoft.com/office/drawing/2014/main" id="{F61E1E9D-EB00-89EB-91D3-75D78EF7182B}"/>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25400" y="4887259"/>
            <a:ext cx="812800" cy="812800"/>
          </a:xfrm>
          <a:prstGeom prst="rect">
            <a:avLst/>
          </a:prstGeom>
        </p:spPr>
      </p:pic>
    </p:spTree>
    <p:extLst>
      <p:ext uri="{BB962C8B-B14F-4D97-AF65-F5344CB8AC3E}">
        <p14:creationId xmlns:p14="http://schemas.microsoft.com/office/powerpoint/2010/main" val="2477759918"/>
      </p:ext>
    </p:extLst>
  </p:cSld>
  <p:clrMapOvr>
    <a:masterClrMapping/>
  </p:clrMapOvr>
  <mc:AlternateContent xmlns:mc="http://schemas.openxmlformats.org/markup-compatibility/2006" xmlns:p14="http://schemas.microsoft.com/office/powerpoint/2010/main">
    <mc:Choice Requires="p14">
      <p:transition spd="slow" p14:dur="2000" advClick="0" advTm="0"/>
    </mc:Choice>
    <mc:Fallback xmlns="">
      <p:transition spd="slow" advClick="0" advTm="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9824"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DC9AE3-4057-B1CC-50C0-385A128353D2}"/>
              </a:ext>
            </a:extLst>
          </p:cNvPr>
          <p:cNvSpPr>
            <a:spLocks noGrp="1"/>
          </p:cNvSpPr>
          <p:nvPr>
            <p:ph type="title"/>
          </p:nvPr>
        </p:nvSpPr>
        <p:spPr/>
        <p:txBody>
          <a:bodyPr/>
          <a:lstStyle/>
          <a:p>
            <a:r>
              <a:rPr lang="en-GB" dirty="0"/>
              <a:t>Cognitive Stimulation</a:t>
            </a:r>
          </a:p>
        </p:txBody>
      </p:sp>
      <p:sp>
        <p:nvSpPr>
          <p:cNvPr id="3" name="Content Placeholder 2">
            <a:extLst>
              <a:ext uri="{FF2B5EF4-FFF2-40B4-BE49-F238E27FC236}">
                <a16:creationId xmlns:a16="http://schemas.microsoft.com/office/drawing/2014/main" id="{4A2E25E3-9F16-7E44-9545-AEA3880BD1E3}"/>
              </a:ext>
            </a:extLst>
          </p:cNvPr>
          <p:cNvSpPr>
            <a:spLocks noGrp="1"/>
          </p:cNvSpPr>
          <p:nvPr>
            <p:ph idx="1"/>
          </p:nvPr>
        </p:nvSpPr>
        <p:spPr/>
        <p:txBody>
          <a:bodyPr/>
          <a:lstStyle/>
          <a:p>
            <a:r>
              <a:rPr lang="en-GB" dirty="0"/>
              <a:t>Cognitive stimulation refers to engaging in activities that challenge and stimulate the brain, promoting cognitive functioning and reducing the risk of cognitive decline. </a:t>
            </a:r>
          </a:p>
          <a:p>
            <a:r>
              <a:rPr lang="en-US" dirty="0"/>
              <a:t>Cognitive stimulation can have a positive impact on individuals with neurodegenerative diseases, including those with Alzheimer’s and Parkinson's disease, helping to improve cognitive functioning, enhance the quality of life, and maintain independence for as long as possible.</a:t>
            </a:r>
            <a:r>
              <a:rPr lang="en-CY" dirty="0"/>
              <a:t> </a:t>
            </a:r>
            <a:endParaRPr lang="en-US" dirty="0"/>
          </a:p>
          <a:p>
            <a:r>
              <a:rPr lang="en-US" dirty="0"/>
              <a:t>Especially for dementia, research</a:t>
            </a:r>
            <a:r>
              <a:rPr lang="en-GB" dirty="0"/>
              <a:t> has shown that cognitive stimulation plays a significant role in reducing its risk and mitigating its impact. </a:t>
            </a:r>
          </a:p>
          <a:p>
            <a:endParaRPr lang="en-GB" dirty="0"/>
          </a:p>
        </p:txBody>
      </p:sp>
      <p:pic>
        <p:nvPicPr>
          <p:cNvPr id="4" name="Audio Recording 23 Oct 2023 at 14:55:16">
            <a:hlinkClick r:id="" action="ppaction://media"/>
            <a:extLst>
              <a:ext uri="{FF2B5EF4-FFF2-40B4-BE49-F238E27FC236}">
                <a16:creationId xmlns:a16="http://schemas.microsoft.com/office/drawing/2014/main" id="{0550EA87-8D9C-29BA-449F-21503AFAF3E2}"/>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25400" y="5080000"/>
            <a:ext cx="812800" cy="812800"/>
          </a:xfrm>
          <a:prstGeom prst="rect">
            <a:avLst/>
          </a:prstGeom>
        </p:spPr>
      </p:pic>
    </p:spTree>
    <p:extLst>
      <p:ext uri="{BB962C8B-B14F-4D97-AF65-F5344CB8AC3E}">
        <p14:creationId xmlns:p14="http://schemas.microsoft.com/office/powerpoint/2010/main" val="1805461097"/>
      </p:ext>
    </p:extLst>
  </p:cSld>
  <p:clrMapOvr>
    <a:masterClrMapping/>
  </p:clrMapOvr>
  <mc:AlternateContent xmlns:mc="http://schemas.openxmlformats.org/markup-compatibility/2006" xmlns:p14="http://schemas.microsoft.com/office/powerpoint/2010/main">
    <mc:Choice Requires="p14">
      <p:transition spd="slow" p14:dur="2000" advClick="0" advTm="0"/>
    </mc:Choice>
    <mc:Fallback xmlns="">
      <p:transition spd="slow" advClick="0" advTm="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0704"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504DB604-54B3-0BCE-769E-38213806914E}"/>
              </a:ext>
            </a:extLst>
          </p:cNvPr>
          <p:cNvSpPr>
            <a:spLocks noGrp="1"/>
          </p:cNvSpPr>
          <p:nvPr>
            <p:ph type="title"/>
          </p:nvPr>
        </p:nvSpPr>
        <p:spPr/>
        <p:txBody>
          <a:bodyPr/>
          <a:lstStyle/>
          <a:p>
            <a:r>
              <a:rPr lang="en-GB" dirty="0"/>
              <a:t>Cognitive Stimulation and Dementia</a:t>
            </a:r>
          </a:p>
        </p:txBody>
      </p:sp>
      <p:sp>
        <p:nvSpPr>
          <p:cNvPr id="3" name="Content Placeholder 2">
            <a:extLst>
              <a:ext uri="{FF2B5EF4-FFF2-40B4-BE49-F238E27FC236}">
                <a16:creationId xmlns:a16="http://schemas.microsoft.com/office/drawing/2014/main" id="{BCF67764-D3FD-8CF3-6B58-977BE37E5D0C}"/>
              </a:ext>
            </a:extLst>
          </p:cNvPr>
          <p:cNvSpPr>
            <a:spLocks noGrp="1"/>
          </p:cNvSpPr>
          <p:nvPr>
            <p:ph idx="1"/>
          </p:nvPr>
        </p:nvSpPr>
        <p:spPr>
          <a:xfrm>
            <a:off x="838199" y="1371600"/>
            <a:ext cx="10708341" cy="4805363"/>
          </a:xfrm>
        </p:spPr>
        <p:txBody>
          <a:bodyPr>
            <a:noAutofit/>
          </a:bodyPr>
          <a:lstStyle/>
          <a:p>
            <a:r>
              <a:rPr lang="en-GB" sz="2650" dirty="0"/>
              <a:t>Regular cognitive stimulation activities have been associated with a </a:t>
            </a:r>
            <a:r>
              <a:rPr lang="en-GB" sz="2650" b="1" dirty="0">
                <a:solidFill>
                  <a:schemeClr val="accent1">
                    <a:lumMod val="50000"/>
                  </a:schemeClr>
                </a:solidFill>
              </a:rPr>
              <a:t>reduced risk of developing dementia</a:t>
            </a:r>
            <a:r>
              <a:rPr lang="en-GB" sz="2650" dirty="0"/>
              <a:t>. </a:t>
            </a:r>
          </a:p>
          <a:p>
            <a:r>
              <a:rPr lang="en-GB" sz="2650" dirty="0"/>
              <a:t>It contributes to the development of </a:t>
            </a:r>
            <a:r>
              <a:rPr lang="en-GB" sz="2650" b="1" dirty="0">
                <a:solidFill>
                  <a:schemeClr val="accent1">
                    <a:lumMod val="50000"/>
                  </a:schemeClr>
                </a:solidFill>
              </a:rPr>
              <a:t>cognitive reserve,</a:t>
            </a:r>
            <a:r>
              <a:rPr lang="en-GB" sz="2650" dirty="0"/>
              <a:t> which acts as a protective buffer against the cognitive symptoms of dementia.</a:t>
            </a:r>
          </a:p>
          <a:p>
            <a:r>
              <a:rPr lang="en-GB" sz="2650" dirty="0"/>
              <a:t>Cognitive stimulation can </a:t>
            </a:r>
            <a:r>
              <a:rPr lang="en-GB" sz="2650" b="1" dirty="0">
                <a:solidFill>
                  <a:schemeClr val="accent1">
                    <a:lumMod val="50000"/>
                  </a:schemeClr>
                </a:solidFill>
              </a:rPr>
              <a:t>slow down the rate of cognitive decline </a:t>
            </a:r>
            <a:r>
              <a:rPr lang="en-GB" sz="2650" dirty="0"/>
              <a:t>in individuals already diagnosed with dementia. </a:t>
            </a:r>
          </a:p>
          <a:p>
            <a:r>
              <a:rPr lang="en-GB" sz="2650" dirty="0"/>
              <a:t>Cognitive stimulation activities </a:t>
            </a:r>
            <a:r>
              <a:rPr lang="en-GB" sz="2650" b="1" dirty="0">
                <a:solidFill>
                  <a:schemeClr val="accent1">
                    <a:lumMod val="50000"/>
                  </a:schemeClr>
                </a:solidFill>
              </a:rPr>
              <a:t>enhance well-being </a:t>
            </a:r>
            <a:r>
              <a:rPr lang="en-GB" sz="2650" dirty="0"/>
              <a:t>since they can have positive emotional and psychological effects on individuals with dementia.</a:t>
            </a:r>
          </a:p>
          <a:p>
            <a:r>
              <a:rPr lang="en-US" sz="2650" dirty="0"/>
              <a:t>Cognitive stimulation can help individuals </a:t>
            </a:r>
            <a:r>
              <a:rPr lang="en-US" sz="2650" b="1" dirty="0">
                <a:solidFill>
                  <a:schemeClr val="accent1">
                    <a:lumMod val="50000"/>
                  </a:schemeClr>
                </a:solidFill>
              </a:rPr>
              <a:t>adapt</a:t>
            </a:r>
            <a:r>
              <a:rPr lang="en-US" sz="2650" dirty="0"/>
              <a:t> to structural and functional changes in the brain, by using alternative cognitive strategies and compensating for areas of cognitive impairment. </a:t>
            </a:r>
          </a:p>
        </p:txBody>
      </p:sp>
      <p:pic>
        <p:nvPicPr>
          <p:cNvPr id="4" name="Audio Recording 25 Oct 2023 at 11:28:12">
            <a:hlinkClick r:id="" action="ppaction://media"/>
            <a:extLst>
              <a:ext uri="{FF2B5EF4-FFF2-40B4-BE49-F238E27FC236}">
                <a16:creationId xmlns:a16="http://schemas.microsoft.com/office/drawing/2014/main" id="{2BFDD92D-4763-7D94-9216-95386CC2540C}"/>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61258" y="4887259"/>
            <a:ext cx="812800" cy="812800"/>
          </a:xfrm>
          <a:prstGeom prst="rect">
            <a:avLst/>
          </a:prstGeom>
        </p:spPr>
      </p:pic>
    </p:spTree>
    <p:extLst>
      <p:ext uri="{BB962C8B-B14F-4D97-AF65-F5344CB8AC3E}">
        <p14:creationId xmlns:p14="http://schemas.microsoft.com/office/powerpoint/2010/main" val="3242455775"/>
      </p:ext>
    </p:extLst>
  </p:cSld>
  <p:clrMapOvr>
    <a:masterClrMapping/>
  </p:clrMapOvr>
  <mc:AlternateContent xmlns:mc="http://schemas.openxmlformats.org/markup-compatibility/2006" xmlns:p14="http://schemas.microsoft.com/office/powerpoint/2010/main">
    <mc:Choice Requires="p14">
      <p:transition spd="slow" p14:dur="2000" advClick="0" advTm="0"/>
    </mc:Choice>
    <mc:Fallback xmlns="">
      <p:transition spd="slow" advClick="0" advTm="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78784"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F4CD4D3C-DC30-96E1-E132-9E7A207D59C7}"/>
              </a:ext>
            </a:extLst>
          </p:cNvPr>
          <p:cNvSpPr>
            <a:spLocks noGrp="1"/>
          </p:cNvSpPr>
          <p:nvPr>
            <p:ph type="title"/>
          </p:nvPr>
        </p:nvSpPr>
        <p:spPr>
          <a:xfrm>
            <a:off x="838199" y="365125"/>
            <a:ext cx="10710333" cy="874395"/>
          </a:xfrm>
        </p:spPr>
        <p:txBody>
          <a:bodyPr>
            <a:noAutofit/>
          </a:bodyPr>
          <a:lstStyle/>
          <a:p>
            <a:r>
              <a:rPr lang="en-GB" dirty="0"/>
              <a:t>Cognitive Stimulation as a Therapeutic Intervention</a:t>
            </a:r>
          </a:p>
        </p:txBody>
      </p:sp>
      <p:sp>
        <p:nvSpPr>
          <p:cNvPr id="3" name="Content Placeholder 2">
            <a:extLst>
              <a:ext uri="{FF2B5EF4-FFF2-40B4-BE49-F238E27FC236}">
                <a16:creationId xmlns:a16="http://schemas.microsoft.com/office/drawing/2014/main" id="{3371C533-8E74-E1A5-5AE3-497B7EA8D9DE}"/>
              </a:ext>
            </a:extLst>
          </p:cNvPr>
          <p:cNvSpPr>
            <a:spLocks noGrp="1"/>
          </p:cNvSpPr>
          <p:nvPr>
            <p:ph idx="1"/>
          </p:nvPr>
        </p:nvSpPr>
        <p:spPr/>
        <p:txBody>
          <a:bodyPr/>
          <a:lstStyle/>
          <a:p>
            <a:r>
              <a:rPr lang="en-GB" dirty="0"/>
              <a:t>Cognitive stimulation is often incorporated into dementia care programs as a therapeutic intervention. </a:t>
            </a:r>
          </a:p>
          <a:p>
            <a:r>
              <a:rPr lang="en-GB" dirty="0"/>
              <a:t>It can be delivered through structured programs (e.g., cognitive training) tailored to the specific needs and abilities of individuals with dementia. </a:t>
            </a:r>
          </a:p>
          <a:p>
            <a:r>
              <a:rPr lang="en-GB" dirty="0"/>
              <a:t>These programs aim to maintain cognitive functioning, improve specific cognitive skills, enhance communication, and promote overall well-being. </a:t>
            </a:r>
          </a:p>
          <a:p>
            <a:r>
              <a:rPr lang="en-GB" dirty="0"/>
              <a:t>Cognitive stimulation interventions may include memory exercises, problem-solving tasks, music therapy, or engagement in multi-sensory activities.</a:t>
            </a:r>
            <a:r>
              <a:rPr lang="en-CY" dirty="0"/>
              <a:t> </a:t>
            </a:r>
            <a:endParaRPr lang="en-GB" dirty="0"/>
          </a:p>
        </p:txBody>
      </p:sp>
      <p:pic>
        <p:nvPicPr>
          <p:cNvPr id="2" name="Audio Recording 23 Oct 2023 at 15:02:22">
            <a:hlinkClick r:id="" action="ppaction://media"/>
            <a:extLst>
              <a:ext uri="{FF2B5EF4-FFF2-40B4-BE49-F238E27FC236}">
                <a16:creationId xmlns:a16="http://schemas.microsoft.com/office/drawing/2014/main" id="{AB5F607D-4547-B16D-D2A2-0F39ABFAE32D}"/>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52400" y="5080000"/>
            <a:ext cx="812800" cy="812800"/>
          </a:xfrm>
          <a:prstGeom prst="rect">
            <a:avLst/>
          </a:prstGeom>
        </p:spPr>
      </p:pic>
    </p:spTree>
    <p:extLst>
      <p:ext uri="{BB962C8B-B14F-4D97-AF65-F5344CB8AC3E}">
        <p14:creationId xmlns:p14="http://schemas.microsoft.com/office/powerpoint/2010/main" val="2389720560"/>
      </p:ext>
    </p:extLst>
  </p:cSld>
  <p:clrMapOvr>
    <a:masterClrMapping/>
  </p:clrMapOvr>
  <mc:AlternateContent xmlns:mc="http://schemas.openxmlformats.org/markup-compatibility/2006" xmlns:p14="http://schemas.microsoft.com/office/powerpoint/2010/main">
    <mc:Choice Requires="p14">
      <p:transition spd="slow" p14:dur="2000" advClick="0" advTm="0"/>
    </mc:Choice>
    <mc:Fallback xmlns="">
      <p:transition spd="slow" advClick="0" advTm="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8336"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09250B-C3B5-A835-0034-2541E71F14BC}"/>
              </a:ext>
            </a:extLst>
          </p:cNvPr>
          <p:cNvSpPr>
            <a:spLocks noGrp="1"/>
          </p:cNvSpPr>
          <p:nvPr>
            <p:ph type="title"/>
          </p:nvPr>
        </p:nvSpPr>
        <p:spPr/>
        <p:txBody>
          <a:bodyPr/>
          <a:lstStyle/>
          <a:p>
            <a:r>
              <a:rPr lang="en-GB" dirty="0"/>
              <a:t>Cognitive Stimulating Activities</a:t>
            </a:r>
          </a:p>
        </p:txBody>
      </p:sp>
      <p:sp>
        <p:nvSpPr>
          <p:cNvPr id="3" name="Content Placeholder 2">
            <a:extLst>
              <a:ext uri="{FF2B5EF4-FFF2-40B4-BE49-F238E27FC236}">
                <a16:creationId xmlns:a16="http://schemas.microsoft.com/office/drawing/2014/main" id="{64B953DA-29E6-266E-A900-5BD2DEA8099B}"/>
              </a:ext>
            </a:extLst>
          </p:cNvPr>
          <p:cNvSpPr>
            <a:spLocks noGrp="1"/>
          </p:cNvSpPr>
          <p:nvPr>
            <p:ph idx="1"/>
          </p:nvPr>
        </p:nvSpPr>
        <p:spPr/>
        <p:txBody>
          <a:bodyPr/>
          <a:lstStyle/>
          <a:p>
            <a:r>
              <a:rPr lang="en-US" dirty="0"/>
              <a:t>Cognitive stimulation activities can involve caregivers, family members, or friends, creating opportunities for meaningful interactions and shared experiences. </a:t>
            </a:r>
          </a:p>
          <a:p>
            <a:r>
              <a:rPr lang="en-US" dirty="0"/>
              <a:t>Caregivers can actively participate in cognitive stimulation exercises, providing support and encouragement, and enhancing the overall engagement and well-being of individuals with NDDs. </a:t>
            </a:r>
          </a:p>
          <a:p>
            <a:r>
              <a:rPr lang="en-US" dirty="0"/>
              <a:t>Involving caregivers in cognitive stimulation activities can also strengthen the caregiver-patient bond and contribute to a positive caregiving relationship.</a:t>
            </a:r>
            <a:r>
              <a:rPr lang="en-CY" dirty="0"/>
              <a:t> </a:t>
            </a:r>
            <a:endParaRPr lang="en-GB" dirty="0"/>
          </a:p>
        </p:txBody>
      </p:sp>
      <p:pic>
        <p:nvPicPr>
          <p:cNvPr id="4" name="Audio Recording 23 Oct 2023 at 15:03:22">
            <a:hlinkClick r:id="" action="ppaction://media"/>
            <a:extLst>
              <a:ext uri="{FF2B5EF4-FFF2-40B4-BE49-F238E27FC236}">
                <a16:creationId xmlns:a16="http://schemas.microsoft.com/office/drawing/2014/main" id="{1A6FA34D-AF9B-582F-76B8-A5701C259C91}"/>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76200" y="4919133"/>
            <a:ext cx="812800" cy="812800"/>
          </a:xfrm>
          <a:prstGeom prst="rect">
            <a:avLst/>
          </a:prstGeom>
        </p:spPr>
      </p:pic>
    </p:spTree>
    <p:extLst>
      <p:ext uri="{BB962C8B-B14F-4D97-AF65-F5344CB8AC3E}">
        <p14:creationId xmlns:p14="http://schemas.microsoft.com/office/powerpoint/2010/main" val="2429309481"/>
      </p:ext>
    </p:extLst>
  </p:cSld>
  <p:clrMapOvr>
    <a:masterClrMapping/>
  </p:clrMapOvr>
  <mc:AlternateContent xmlns:mc="http://schemas.openxmlformats.org/markup-compatibility/2006" xmlns:p14="http://schemas.microsoft.com/office/powerpoint/2010/main">
    <mc:Choice Requires="p14">
      <p:transition spd="slow" p14:dur="2000" advClick="0" advTm="0"/>
    </mc:Choice>
    <mc:Fallback xmlns="">
      <p:transition spd="slow" advClick="0" advTm="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5776"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F910FA-5048-BE41-7609-8B38D7CBEB7E}"/>
              </a:ext>
            </a:extLst>
          </p:cNvPr>
          <p:cNvSpPr>
            <a:spLocks noGrp="1"/>
          </p:cNvSpPr>
          <p:nvPr>
            <p:ph type="title"/>
          </p:nvPr>
        </p:nvSpPr>
        <p:spPr/>
        <p:txBody>
          <a:bodyPr/>
          <a:lstStyle/>
          <a:p>
            <a:r>
              <a:rPr lang="en-GB" dirty="0"/>
              <a:t>Sociocultural Factors and Ageing</a:t>
            </a:r>
          </a:p>
        </p:txBody>
      </p:sp>
      <p:sp>
        <p:nvSpPr>
          <p:cNvPr id="3" name="Content Placeholder 2">
            <a:extLst>
              <a:ext uri="{FF2B5EF4-FFF2-40B4-BE49-F238E27FC236}">
                <a16:creationId xmlns:a16="http://schemas.microsoft.com/office/drawing/2014/main" id="{963E5576-B9EA-62AE-9A80-9C0165DE7291}"/>
              </a:ext>
            </a:extLst>
          </p:cNvPr>
          <p:cNvSpPr>
            <a:spLocks noGrp="1"/>
          </p:cNvSpPr>
          <p:nvPr>
            <p:ph idx="1"/>
          </p:nvPr>
        </p:nvSpPr>
        <p:spPr/>
        <p:txBody>
          <a:bodyPr>
            <a:normAutofit/>
          </a:bodyPr>
          <a:lstStyle/>
          <a:p>
            <a:r>
              <a:rPr lang="en-GB" dirty="0"/>
              <a:t>Sociocultural factors refer to the social and cultural influences that shape individuals' behaviours, beliefs, attitudes, and experiences within a particular society or cultural group. </a:t>
            </a:r>
          </a:p>
          <a:p>
            <a:r>
              <a:rPr lang="en-GB" dirty="0"/>
              <a:t>They encompass a wide range of elements, including social norms, values, customs, traditions, socioeconomic status, education, language, religion, and cultural practices. </a:t>
            </a:r>
          </a:p>
          <a:p>
            <a:r>
              <a:rPr lang="en-GB" dirty="0"/>
              <a:t>They can vary across different societies and cultural contexts, and they play a significant role in shaping individuals' identities, social interactions, and overall well-being. </a:t>
            </a:r>
          </a:p>
        </p:txBody>
      </p:sp>
      <p:pic>
        <p:nvPicPr>
          <p:cNvPr id="4" name="Audio Recording 23 Oct 2023 at 15:43:53">
            <a:hlinkClick r:id="" action="ppaction://media"/>
            <a:extLst>
              <a:ext uri="{FF2B5EF4-FFF2-40B4-BE49-F238E27FC236}">
                <a16:creationId xmlns:a16="http://schemas.microsoft.com/office/drawing/2014/main" id="{6114543D-CFE0-55A4-33DC-AAC233817932}"/>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43239" y="5080000"/>
            <a:ext cx="812800" cy="812800"/>
          </a:xfrm>
          <a:prstGeom prst="rect">
            <a:avLst/>
          </a:prstGeom>
        </p:spPr>
      </p:pic>
    </p:spTree>
    <p:extLst>
      <p:ext uri="{BB962C8B-B14F-4D97-AF65-F5344CB8AC3E}">
        <p14:creationId xmlns:p14="http://schemas.microsoft.com/office/powerpoint/2010/main" val="1172441112"/>
      </p:ext>
    </p:extLst>
  </p:cSld>
  <p:clrMapOvr>
    <a:masterClrMapping/>
  </p:clrMapOvr>
  <mc:AlternateContent xmlns:mc="http://schemas.openxmlformats.org/markup-compatibility/2006" xmlns:p14="http://schemas.microsoft.com/office/powerpoint/2010/main">
    <mc:Choice Requires="p14">
      <p:transition spd="slow" p14:dur="2000" advClick="0" advTm="2000"/>
    </mc:Choice>
    <mc:Fallback xmlns="">
      <p:transition spd="slow" advClick="0" advTm="20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4416"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24DBB61C-7F21-DED8-1786-00B967E5A5B3}"/>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3E50E78C-7018-4B75-A52D-92A9349EEA12}"/>
              </a:ext>
            </a:extLst>
          </p:cNvPr>
          <p:cNvSpPr>
            <a:spLocks noGrp="1"/>
          </p:cNvSpPr>
          <p:nvPr>
            <p:ph idx="1"/>
          </p:nvPr>
        </p:nvSpPr>
        <p:spPr/>
        <p:txBody>
          <a:bodyPr/>
          <a:lstStyle/>
          <a:p>
            <a:r>
              <a:rPr lang="en-GB" dirty="0"/>
              <a:t>Understanding sociocultural factors is essential in studying human behaviour and development, as they provide insights into how individuals are influenced by their social and cultural environments and how these factors impact various aspects of their lives, including ageing.</a:t>
            </a:r>
          </a:p>
          <a:p>
            <a:r>
              <a:rPr lang="en-GB" dirty="0"/>
              <a:t>They play a crucial role in shaping the experiences, well-being, and outcomes of older adults.  </a:t>
            </a:r>
            <a:endParaRPr lang="en-CY" dirty="0"/>
          </a:p>
          <a:p>
            <a:r>
              <a:rPr lang="en-GB" dirty="0"/>
              <a:t>They provide researchers and practitioners insights into the unique needs, challenges, and strengths of older adults. </a:t>
            </a:r>
          </a:p>
        </p:txBody>
      </p:sp>
      <p:pic>
        <p:nvPicPr>
          <p:cNvPr id="2" name="Audio Recording 23 Oct 2023 at 15:48:18">
            <a:hlinkClick r:id="" action="ppaction://media"/>
            <a:extLst>
              <a:ext uri="{FF2B5EF4-FFF2-40B4-BE49-F238E27FC236}">
                <a16:creationId xmlns:a16="http://schemas.microsoft.com/office/drawing/2014/main" id="{099C9968-6705-2179-24B1-D61F3432465C}"/>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95354" y="4911361"/>
            <a:ext cx="812800" cy="812800"/>
          </a:xfrm>
          <a:prstGeom prst="rect">
            <a:avLst/>
          </a:prstGeom>
        </p:spPr>
      </p:pic>
    </p:spTree>
    <p:extLst>
      <p:ext uri="{BB962C8B-B14F-4D97-AF65-F5344CB8AC3E}">
        <p14:creationId xmlns:p14="http://schemas.microsoft.com/office/powerpoint/2010/main" val="3216582591"/>
      </p:ext>
    </p:extLst>
  </p:cSld>
  <p:clrMapOvr>
    <a:masterClrMapping/>
  </p:clrMapOvr>
  <mc:AlternateContent xmlns:mc="http://schemas.openxmlformats.org/markup-compatibility/2006" xmlns:p14="http://schemas.microsoft.com/office/powerpoint/2010/main">
    <mc:Choice Requires="p14">
      <p:transition spd="slow" p14:dur="2000" advClick="0" advTm="2000"/>
    </mc:Choice>
    <mc:Fallback xmlns="">
      <p:transition spd="slow" advClick="0" advTm="20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3024"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1164B8-319C-AB25-E738-A298CA2E4E1F}"/>
              </a:ext>
            </a:extLst>
          </p:cNvPr>
          <p:cNvSpPr>
            <a:spLocks noGrp="1"/>
          </p:cNvSpPr>
          <p:nvPr>
            <p:ph type="title"/>
          </p:nvPr>
        </p:nvSpPr>
        <p:spPr/>
        <p:txBody>
          <a:bodyPr/>
          <a:lstStyle/>
          <a:p>
            <a:r>
              <a:rPr lang="en-GB" dirty="0"/>
              <a:t>Social Connections and Ageing</a:t>
            </a:r>
          </a:p>
        </p:txBody>
      </p:sp>
      <p:sp>
        <p:nvSpPr>
          <p:cNvPr id="3" name="Content Placeholder 2">
            <a:extLst>
              <a:ext uri="{FF2B5EF4-FFF2-40B4-BE49-F238E27FC236}">
                <a16:creationId xmlns:a16="http://schemas.microsoft.com/office/drawing/2014/main" id="{527CA80E-F9EC-CB75-7B52-3E7B243ADBB4}"/>
              </a:ext>
            </a:extLst>
          </p:cNvPr>
          <p:cNvSpPr>
            <a:spLocks noGrp="1"/>
          </p:cNvSpPr>
          <p:nvPr>
            <p:ph idx="1"/>
          </p:nvPr>
        </p:nvSpPr>
        <p:spPr/>
        <p:txBody>
          <a:bodyPr/>
          <a:lstStyle/>
          <a:p>
            <a:r>
              <a:rPr lang="en-GB" b="1" dirty="0"/>
              <a:t>Social connections: </a:t>
            </a:r>
            <a:r>
              <a:rPr lang="en-GB" dirty="0"/>
              <a:t>the relationships and interactions individuals have with others in their social networks. </a:t>
            </a:r>
          </a:p>
          <a:p>
            <a:r>
              <a:rPr lang="en-GB" dirty="0"/>
              <a:t>As individuals age, social connections play a crucial role in their overall well-being and quality of life. </a:t>
            </a:r>
          </a:p>
          <a:p>
            <a:r>
              <a:rPr lang="en-GB" dirty="0"/>
              <a:t>In the context of ageing, social connections become increasingly important as older adults may face various life changes and transitions, such as retirement, loss of loved ones, and physical health challenges. </a:t>
            </a:r>
          </a:p>
          <a:p>
            <a:r>
              <a:rPr lang="en-GB" dirty="0"/>
              <a:t>Maintaining and nurturing social connections can have numerous positive effects on older adults' physical, mental, and emotional health.</a:t>
            </a:r>
          </a:p>
        </p:txBody>
      </p:sp>
      <p:pic>
        <p:nvPicPr>
          <p:cNvPr id="5" name="Audio Recording 26 Oct 2023 at 09:14:40">
            <a:hlinkClick r:id="" action="ppaction://media"/>
            <a:extLst>
              <a:ext uri="{FF2B5EF4-FFF2-40B4-BE49-F238E27FC236}">
                <a16:creationId xmlns:a16="http://schemas.microsoft.com/office/drawing/2014/main" id="{150DC337-2829-71CC-98DB-F2CAF851A025}"/>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25400" y="5080000"/>
            <a:ext cx="812800" cy="812800"/>
          </a:xfrm>
          <a:prstGeom prst="rect">
            <a:avLst/>
          </a:prstGeom>
        </p:spPr>
      </p:pic>
    </p:spTree>
    <p:extLst>
      <p:ext uri="{BB962C8B-B14F-4D97-AF65-F5344CB8AC3E}">
        <p14:creationId xmlns:p14="http://schemas.microsoft.com/office/powerpoint/2010/main" val="3380365731"/>
      </p:ext>
    </p:extLst>
  </p:cSld>
  <p:clrMapOvr>
    <a:masterClrMapping/>
  </p:clrMapOvr>
  <mc:AlternateContent xmlns:mc="http://schemas.openxmlformats.org/markup-compatibility/2006" xmlns:p14="http://schemas.microsoft.com/office/powerpoint/2010/main">
    <mc:Choice Requires="p14">
      <p:transition spd="slow" p14:dur="2000" advClick="0" advTm="2000"/>
    </mc:Choice>
    <mc:Fallback xmlns="">
      <p:transition spd="slow" advClick="0" advTm="20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8832"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1164B8-319C-AB25-E738-A298CA2E4E1F}"/>
              </a:ext>
            </a:extLst>
          </p:cNvPr>
          <p:cNvSpPr>
            <a:spLocks noGrp="1"/>
          </p:cNvSpPr>
          <p:nvPr>
            <p:ph type="title"/>
          </p:nvPr>
        </p:nvSpPr>
        <p:spPr/>
        <p:txBody>
          <a:bodyPr>
            <a:normAutofit fontScale="90000"/>
          </a:bodyPr>
          <a:lstStyle/>
          <a:p>
            <a:r>
              <a:rPr lang="en-GB" dirty="0"/>
              <a:t>Importance of Social Connections in Late Adulthood</a:t>
            </a:r>
          </a:p>
        </p:txBody>
      </p:sp>
      <p:sp>
        <p:nvSpPr>
          <p:cNvPr id="3" name="Content Placeholder 2">
            <a:extLst>
              <a:ext uri="{FF2B5EF4-FFF2-40B4-BE49-F238E27FC236}">
                <a16:creationId xmlns:a16="http://schemas.microsoft.com/office/drawing/2014/main" id="{527CA80E-F9EC-CB75-7B52-3E7B243ADBB4}"/>
              </a:ext>
            </a:extLst>
          </p:cNvPr>
          <p:cNvSpPr>
            <a:spLocks noGrp="1"/>
          </p:cNvSpPr>
          <p:nvPr>
            <p:ph idx="1"/>
          </p:nvPr>
        </p:nvSpPr>
        <p:spPr/>
        <p:txBody>
          <a:bodyPr>
            <a:normAutofit/>
          </a:bodyPr>
          <a:lstStyle/>
          <a:p>
            <a:r>
              <a:rPr lang="en-GB" dirty="0"/>
              <a:t>Social connections…</a:t>
            </a:r>
          </a:p>
          <a:p>
            <a:pPr lvl="1"/>
            <a:r>
              <a:rPr lang="en-GB" dirty="0"/>
              <a:t>Provide </a:t>
            </a:r>
            <a:r>
              <a:rPr lang="en-GB" b="1" dirty="0">
                <a:solidFill>
                  <a:schemeClr val="accent1">
                    <a:lumMod val="50000"/>
                  </a:schemeClr>
                </a:solidFill>
              </a:rPr>
              <a:t>Emotional Support</a:t>
            </a:r>
            <a:r>
              <a:rPr lang="en-GB" dirty="0"/>
              <a:t>, empathy, and understanding during times of stress, grief, or loneliness.</a:t>
            </a:r>
          </a:p>
          <a:p>
            <a:pPr lvl="1"/>
            <a:r>
              <a:rPr lang="en-GB" dirty="0"/>
              <a:t>Have been linked to better </a:t>
            </a:r>
            <a:r>
              <a:rPr lang="en-GB" b="1" dirty="0">
                <a:solidFill>
                  <a:schemeClr val="accent1">
                    <a:lumMod val="50000"/>
                  </a:schemeClr>
                </a:solidFill>
              </a:rPr>
              <a:t>Physical Health </a:t>
            </a:r>
            <a:r>
              <a:rPr lang="en-GB" dirty="0"/>
              <a:t>outcomes in older adults. </a:t>
            </a:r>
          </a:p>
          <a:p>
            <a:pPr lvl="1"/>
            <a:r>
              <a:rPr lang="en-GB" dirty="0"/>
              <a:t>Provide opportunities for </a:t>
            </a:r>
            <a:r>
              <a:rPr lang="en-GB" b="1" dirty="0">
                <a:solidFill>
                  <a:schemeClr val="accent1">
                    <a:lumMod val="50000"/>
                  </a:schemeClr>
                </a:solidFill>
              </a:rPr>
              <a:t>Cognitive Stimulation </a:t>
            </a:r>
            <a:r>
              <a:rPr lang="en-GB" dirty="0"/>
              <a:t>and engagement. </a:t>
            </a:r>
          </a:p>
          <a:p>
            <a:pPr lvl="1"/>
            <a:r>
              <a:rPr lang="en-GB" dirty="0"/>
              <a:t>Give a </a:t>
            </a:r>
            <a:r>
              <a:rPr lang="en-GB" b="1" dirty="0">
                <a:solidFill>
                  <a:schemeClr val="accent1">
                    <a:lumMod val="50000"/>
                  </a:schemeClr>
                </a:solidFill>
              </a:rPr>
              <a:t>Sense of Purpose and Meaning.</a:t>
            </a:r>
          </a:p>
          <a:p>
            <a:pPr lvl="1"/>
            <a:r>
              <a:rPr lang="en-GB" dirty="0"/>
              <a:t>Provide a </a:t>
            </a:r>
            <a:r>
              <a:rPr lang="en-GB" b="1" dirty="0">
                <a:solidFill>
                  <a:schemeClr val="accent1">
                    <a:lumMod val="50000"/>
                  </a:schemeClr>
                </a:solidFill>
              </a:rPr>
              <a:t>Sense of Belonging</a:t>
            </a:r>
            <a:r>
              <a:rPr lang="en-GB" dirty="0"/>
              <a:t>.</a:t>
            </a:r>
          </a:p>
          <a:p>
            <a:pPr lvl="1"/>
            <a:r>
              <a:rPr lang="en-GB" dirty="0"/>
              <a:t>Have a direct impact on </a:t>
            </a:r>
            <a:r>
              <a:rPr lang="en-GB" b="1" dirty="0">
                <a:solidFill>
                  <a:schemeClr val="accent1">
                    <a:lumMod val="50000"/>
                  </a:schemeClr>
                </a:solidFill>
              </a:rPr>
              <a:t>Psychological Well-Being.</a:t>
            </a:r>
          </a:p>
          <a:p>
            <a:pPr lvl="1"/>
            <a:r>
              <a:rPr lang="en-GB" dirty="0"/>
              <a:t>Help prevent </a:t>
            </a:r>
            <a:r>
              <a:rPr lang="en-GB" b="1" dirty="0">
                <a:solidFill>
                  <a:schemeClr val="accent1">
                    <a:lumMod val="50000"/>
                  </a:schemeClr>
                </a:solidFill>
              </a:rPr>
              <a:t>Social Isolation and Loneliness</a:t>
            </a:r>
            <a:r>
              <a:rPr lang="en-GB" dirty="0"/>
              <a:t>.</a:t>
            </a:r>
          </a:p>
          <a:p>
            <a:pPr lvl="1"/>
            <a:r>
              <a:rPr lang="en-GB" dirty="0"/>
              <a:t>Play a critical role in </a:t>
            </a:r>
            <a:r>
              <a:rPr lang="en-GB" b="1" dirty="0">
                <a:solidFill>
                  <a:schemeClr val="accent1">
                    <a:lumMod val="50000"/>
                  </a:schemeClr>
                </a:solidFill>
              </a:rPr>
              <a:t>Buffering the Negative Effects of Life Transitions and Losses.</a:t>
            </a:r>
          </a:p>
          <a:p>
            <a:pPr lvl="1"/>
            <a:endParaRPr lang="en-GB" dirty="0"/>
          </a:p>
          <a:p>
            <a:pPr lvl="1"/>
            <a:endParaRPr lang="en-GB" dirty="0"/>
          </a:p>
          <a:p>
            <a:pPr marL="0" indent="0">
              <a:buNone/>
            </a:pPr>
            <a:endParaRPr lang="en-GB" b="1" dirty="0">
              <a:solidFill>
                <a:schemeClr val="accent1">
                  <a:lumMod val="50000"/>
                </a:schemeClr>
              </a:solidFill>
            </a:endParaRPr>
          </a:p>
          <a:p>
            <a:endParaRPr lang="en-GB" dirty="0"/>
          </a:p>
          <a:p>
            <a:endParaRPr lang="en-GB" dirty="0"/>
          </a:p>
          <a:p>
            <a:endParaRPr lang="en-GB" dirty="0"/>
          </a:p>
          <a:p>
            <a:endParaRPr lang="en-GB" dirty="0"/>
          </a:p>
        </p:txBody>
      </p:sp>
      <p:pic>
        <p:nvPicPr>
          <p:cNvPr id="6" name="Audio Recording 26 Oct 2023 at 11:36:10">
            <a:hlinkClick r:id="" action="ppaction://media"/>
            <a:extLst>
              <a:ext uri="{FF2B5EF4-FFF2-40B4-BE49-F238E27FC236}">
                <a16:creationId xmlns:a16="http://schemas.microsoft.com/office/drawing/2014/main" id="{B52A4429-15EB-4F74-8F5B-2E6B57FBB2BB}"/>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25400" y="5080000"/>
            <a:ext cx="812800" cy="812800"/>
          </a:xfrm>
          <a:prstGeom prst="rect">
            <a:avLst/>
          </a:prstGeom>
        </p:spPr>
      </p:pic>
    </p:spTree>
    <p:extLst>
      <p:ext uri="{BB962C8B-B14F-4D97-AF65-F5344CB8AC3E}">
        <p14:creationId xmlns:p14="http://schemas.microsoft.com/office/powerpoint/2010/main" val="2430208053"/>
      </p:ext>
    </p:extLst>
  </p:cSld>
  <p:clrMapOvr>
    <a:masterClrMapping/>
  </p:clrMapOvr>
  <mc:AlternateContent xmlns:mc="http://schemas.openxmlformats.org/markup-compatibility/2006" xmlns:p14="http://schemas.microsoft.com/office/powerpoint/2010/main">
    <mc:Choice Requires="p14">
      <p:transition spd="slow" p14:dur="2000" advClick="0" advTm="2000"/>
    </mc:Choice>
    <mc:Fallback xmlns="">
      <p:transition spd="slow" advClick="0" advTm="20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74624"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3C11B8-F004-A019-1A4C-FCFCC348A002}"/>
              </a:ext>
            </a:extLst>
          </p:cNvPr>
          <p:cNvSpPr>
            <a:spLocks noGrp="1"/>
          </p:cNvSpPr>
          <p:nvPr>
            <p:ph type="title"/>
          </p:nvPr>
        </p:nvSpPr>
        <p:spPr/>
        <p:txBody>
          <a:bodyPr/>
          <a:lstStyle/>
          <a:p>
            <a:r>
              <a:rPr lang="en-GB" dirty="0"/>
              <a:t>Types of Social Connections in Sri Lanka</a:t>
            </a:r>
          </a:p>
        </p:txBody>
      </p:sp>
      <p:sp>
        <p:nvSpPr>
          <p:cNvPr id="3" name="Content Placeholder 2">
            <a:extLst>
              <a:ext uri="{FF2B5EF4-FFF2-40B4-BE49-F238E27FC236}">
                <a16:creationId xmlns:a16="http://schemas.microsoft.com/office/drawing/2014/main" id="{833DB74E-F1A5-458B-757B-E4F4CFF3B0F1}"/>
              </a:ext>
            </a:extLst>
          </p:cNvPr>
          <p:cNvSpPr>
            <a:spLocks noGrp="1"/>
          </p:cNvSpPr>
          <p:nvPr>
            <p:ph idx="1"/>
          </p:nvPr>
        </p:nvSpPr>
        <p:spPr/>
        <p:txBody>
          <a:bodyPr>
            <a:normAutofit/>
          </a:bodyPr>
          <a:lstStyle/>
          <a:p>
            <a:r>
              <a:rPr lang="en-GB" b="1" dirty="0">
                <a:solidFill>
                  <a:schemeClr val="accent1">
                    <a:lumMod val="50000"/>
                  </a:schemeClr>
                </a:solidFill>
              </a:rPr>
              <a:t>Family Relationships</a:t>
            </a:r>
          </a:p>
          <a:p>
            <a:pPr lvl="1"/>
            <a:r>
              <a:rPr lang="en-GB" dirty="0"/>
              <a:t>Provide emotional support, companionship, and opportunities for intergenerational interactions.</a:t>
            </a:r>
          </a:p>
          <a:p>
            <a:pPr lvl="1"/>
            <a:r>
              <a:rPr lang="en-GB" dirty="0"/>
              <a:t>The family structure and multigenerational households provide a sense of security and interconnectedness.</a:t>
            </a:r>
            <a:r>
              <a:rPr lang="en-CY" dirty="0"/>
              <a:t> </a:t>
            </a:r>
          </a:p>
          <a:p>
            <a:r>
              <a:rPr lang="en-GB" b="1" dirty="0">
                <a:solidFill>
                  <a:schemeClr val="accent1">
                    <a:lumMod val="50000"/>
                  </a:schemeClr>
                </a:solidFill>
              </a:rPr>
              <a:t>Extended Family Connections </a:t>
            </a:r>
          </a:p>
          <a:p>
            <a:pPr lvl="1"/>
            <a:r>
              <a:rPr lang="en-GB" dirty="0"/>
              <a:t>They offer a wider network of social support, companionship, and shared cultural traditions. </a:t>
            </a:r>
          </a:p>
          <a:p>
            <a:pPr lvl="1"/>
            <a:r>
              <a:rPr lang="en-GB" dirty="0"/>
              <a:t>Family gatherings and celebrations provide opportunities for social interactions and the strengthening of bonds.</a:t>
            </a:r>
            <a:r>
              <a:rPr lang="en-CY" dirty="0"/>
              <a:t> </a:t>
            </a:r>
          </a:p>
          <a:p>
            <a:pPr marL="0" indent="0">
              <a:buNone/>
            </a:pPr>
            <a:endParaRPr lang="en-GB" dirty="0"/>
          </a:p>
        </p:txBody>
      </p:sp>
      <p:pic>
        <p:nvPicPr>
          <p:cNvPr id="5" name="Audio Recording 26 Oct 2023 at 09:39:45">
            <a:hlinkClick r:id="" action="ppaction://media"/>
            <a:extLst>
              <a:ext uri="{FF2B5EF4-FFF2-40B4-BE49-F238E27FC236}">
                <a16:creationId xmlns:a16="http://schemas.microsoft.com/office/drawing/2014/main" id="{7C3475CB-6746-81A9-65B0-9676CF2DBB22}"/>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79188" y="5080000"/>
            <a:ext cx="812800" cy="812800"/>
          </a:xfrm>
          <a:prstGeom prst="rect">
            <a:avLst/>
          </a:prstGeom>
        </p:spPr>
      </p:pic>
    </p:spTree>
    <p:extLst>
      <p:ext uri="{BB962C8B-B14F-4D97-AF65-F5344CB8AC3E}">
        <p14:creationId xmlns:p14="http://schemas.microsoft.com/office/powerpoint/2010/main" val="3470908846"/>
      </p:ext>
    </p:extLst>
  </p:cSld>
  <p:clrMapOvr>
    <a:masterClrMapping/>
  </p:clrMapOvr>
  <mc:AlternateContent xmlns:mc="http://schemas.openxmlformats.org/markup-compatibility/2006" xmlns:p14="http://schemas.microsoft.com/office/powerpoint/2010/main">
    <mc:Choice Requires="p14">
      <p:transition spd="slow" p14:dur="2000" advClick="0" advTm="2000"/>
    </mc:Choice>
    <mc:Fallback xmlns="">
      <p:transition spd="slow" advClick="0" advTm="20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77568"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3C11B8-F004-A019-1A4C-FCFCC348A002}"/>
              </a:ext>
            </a:extLst>
          </p:cNvPr>
          <p:cNvSpPr>
            <a:spLocks noGrp="1"/>
          </p:cNvSpPr>
          <p:nvPr>
            <p:ph type="title"/>
          </p:nvPr>
        </p:nvSpPr>
        <p:spPr>
          <a:xfrm>
            <a:off x="838200" y="365125"/>
            <a:ext cx="10515600" cy="874395"/>
          </a:xfrm>
        </p:spPr>
        <p:txBody>
          <a:bodyPr/>
          <a:lstStyle/>
          <a:p>
            <a:r>
              <a:rPr lang="en-GB" dirty="0"/>
              <a:t>Types of Social Connections in Sri Lanka</a:t>
            </a:r>
          </a:p>
        </p:txBody>
      </p:sp>
      <p:sp>
        <p:nvSpPr>
          <p:cNvPr id="3" name="Content Placeholder 2">
            <a:extLst>
              <a:ext uri="{FF2B5EF4-FFF2-40B4-BE49-F238E27FC236}">
                <a16:creationId xmlns:a16="http://schemas.microsoft.com/office/drawing/2014/main" id="{833DB74E-F1A5-458B-757B-E4F4CFF3B0F1}"/>
              </a:ext>
            </a:extLst>
          </p:cNvPr>
          <p:cNvSpPr>
            <a:spLocks noGrp="1"/>
          </p:cNvSpPr>
          <p:nvPr>
            <p:ph idx="1"/>
          </p:nvPr>
        </p:nvSpPr>
        <p:spPr>
          <a:xfrm>
            <a:off x="838200" y="1371600"/>
            <a:ext cx="10515600" cy="4805363"/>
          </a:xfrm>
        </p:spPr>
        <p:txBody>
          <a:bodyPr>
            <a:normAutofit/>
          </a:bodyPr>
          <a:lstStyle/>
          <a:p>
            <a:r>
              <a:rPr lang="en-GB" dirty="0"/>
              <a:t>Family Relationships</a:t>
            </a:r>
          </a:p>
          <a:p>
            <a:r>
              <a:rPr lang="en-GB" dirty="0"/>
              <a:t>Extended Family Connections</a:t>
            </a:r>
          </a:p>
          <a:p>
            <a:r>
              <a:rPr lang="en-GB" dirty="0"/>
              <a:t>Friendships</a:t>
            </a:r>
          </a:p>
          <a:p>
            <a:r>
              <a:rPr lang="en-GB" dirty="0"/>
              <a:t>Romantic Relationships</a:t>
            </a:r>
          </a:p>
          <a:p>
            <a:r>
              <a:rPr lang="en-GB" dirty="0"/>
              <a:t>Community Involvement</a:t>
            </a:r>
          </a:p>
          <a:p>
            <a:r>
              <a:rPr lang="en-GB" dirty="0"/>
              <a:t>Religious and Spiritual Communities </a:t>
            </a:r>
          </a:p>
          <a:p>
            <a:r>
              <a:rPr lang="en-GB" dirty="0"/>
              <a:t>Cultural Festivals and Events</a:t>
            </a:r>
          </a:p>
          <a:p>
            <a:endParaRPr lang="en-GB" dirty="0"/>
          </a:p>
        </p:txBody>
      </p:sp>
      <p:pic>
        <p:nvPicPr>
          <p:cNvPr id="7" name="Audio Recording 26 Oct 2023 at 12:03:16">
            <a:hlinkClick r:id="" action="ppaction://media"/>
            <a:extLst>
              <a:ext uri="{FF2B5EF4-FFF2-40B4-BE49-F238E27FC236}">
                <a16:creationId xmlns:a16="http://schemas.microsoft.com/office/drawing/2014/main" id="{F7D67D56-DC7B-C6FF-F45A-CD3BB2D2B3C6}"/>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25400" y="4888722"/>
            <a:ext cx="812800" cy="812800"/>
          </a:xfrm>
          <a:prstGeom prst="rect">
            <a:avLst/>
          </a:prstGeom>
        </p:spPr>
      </p:pic>
    </p:spTree>
    <p:extLst>
      <p:ext uri="{BB962C8B-B14F-4D97-AF65-F5344CB8AC3E}">
        <p14:creationId xmlns:p14="http://schemas.microsoft.com/office/powerpoint/2010/main" val="2158442861"/>
      </p:ext>
    </p:extLst>
  </p:cSld>
  <p:clrMapOvr>
    <a:masterClrMapping/>
  </p:clrMapOvr>
  <mc:AlternateContent xmlns:mc="http://schemas.openxmlformats.org/markup-compatibility/2006" xmlns:p14="http://schemas.microsoft.com/office/powerpoint/2010/main">
    <mc:Choice Requires="p14">
      <p:transition spd="slow" p14:dur="2000" advClick="0" advTm="2000"/>
    </mc:Choice>
    <mc:Fallback xmlns="">
      <p:transition spd="slow" advClick="0" advTm="20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00928"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F0CC9F04-B700-38DD-AE90-42C22031311B}"/>
              </a:ext>
            </a:extLst>
          </p:cNvPr>
          <p:cNvSpPr>
            <a:spLocks noGrp="1"/>
          </p:cNvSpPr>
          <p:nvPr>
            <p:ph type="title"/>
          </p:nvPr>
        </p:nvSpPr>
        <p:spPr/>
        <p:txBody>
          <a:bodyPr/>
          <a:lstStyle/>
          <a:p>
            <a:r>
              <a:rPr lang="en-GB" dirty="0"/>
              <a:t>Loss of Social Engagement / Social Disengagement</a:t>
            </a:r>
          </a:p>
        </p:txBody>
      </p:sp>
      <p:sp>
        <p:nvSpPr>
          <p:cNvPr id="3" name="Content Placeholder 2">
            <a:extLst>
              <a:ext uri="{FF2B5EF4-FFF2-40B4-BE49-F238E27FC236}">
                <a16:creationId xmlns:a16="http://schemas.microsoft.com/office/drawing/2014/main" id="{EDF77DBE-1550-6788-20BD-BE43FA7B5424}"/>
              </a:ext>
            </a:extLst>
          </p:cNvPr>
          <p:cNvSpPr>
            <a:spLocks noGrp="1"/>
          </p:cNvSpPr>
          <p:nvPr>
            <p:ph idx="1"/>
          </p:nvPr>
        </p:nvSpPr>
        <p:spPr>
          <a:xfrm>
            <a:off x="838199" y="1371600"/>
            <a:ext cx="10727267" cy="4805363"/>
          </a:xfrm>
        </p:spPr>
        <p:txBody>
          <a:bodyPr>
            <a:normAutofit fontScale="92500"/>
          </a:bodyPr>
          <a:lstStyle/>
          <a:p>
            <a:r>
              <a:rPr lang="en-GB" b="1" dirty="0">
                <a:solidFill>
                  <a:schemeClr val="accent1">
                    <a:lumMod val="50000"/>
                  </a:schemeClr>
                </a:solidFill>
              </a:rPr>
              <a:t>Loss of Social Engagement</a:t>
            </a:r>
            <a:r>
              <a:rPr lang="en-GB" dirty="0"/>
              <a:t>: a decrease or decline in an individual's involvement in social interactions and activities. </a:t>
            </a:r>
          </a:p>
          <a:p>
            <a:r>
              <a:rPr lang="en-GB" dirty="0"/>
              <a:t>It occurs when a person experiences a reduction in their participation in social relationships, such as spending less time with friends, family, or community. </a:t>
            </a:r>
          </a:p>
          <a:p>
            <a:r>
              <a:rPr lang="en-GB" dirty="0"/>
              <a:t>This loss can occur due to various factors (e.g., retirement, the loss of significant others, changes in social roles and responsibilities).</a:t>
            </a:r>
          </a:p>
          <a:p>
            <a:r>
              <a:rPr lang="en-GB" dirty="0"/>
              <a:t>It often leads to a decrease in the frequency and quality of social interactions, resulting in a </a:t>
            </a:r>
            <a:r>
              <a:rPr lang="en-GB" b="1" dirty="0"/>
              <a:t>reduced sense of connectedness and belonging</a:t>
            </a:r>
            <a:r>
              <a:rPr lang="en-GB" dirty="0"/>
              <a:t>. </a:t>
            </a:r>
          </a:p>
          <a:p>
            <a:r>
              <a:rPr lang="en-GB" dirty="0"/>
              <a:t>May result in feelings of </a:t>
            </a:r>
            <a:r>
              <a:rPr lang="en-GB" b="1" dirty="0"/>
              <a:t>isolation, loneliness, and a lack of emotional support.</a:t>
            </a:r>
            <a:r>
              <a:rPr lang="en-GB" dirty="0"/>
              <a:t> </a:t>
            </a:r>
          </a:p>
          <a:p>
            <a:r>
              <a:rPr lang="en-GB" dirty="0"/>
              <a:t>As a consequence, individuals may experience a decline in their overall          well-being and psychological health.</a:t>
            </a:r>
            <a:endParaRPr lang="en-CY" dirty="0"/>
          </a:p>
          <a:p>
            <a:pPr marL="0" indent="0">
              <a:buNone/>
            </a:pPr>
            <a:endParaRPr lang="en-GB" dirty="0"/>
          </a:p>
        </p:txBody>
      </p:sp>
      <p:pic>
        <p:nvPicPr>
          <p:cNvPr id="2" name="Audio Recording 23 Oct 2023 at 17:01:44">
            <a:hlinkClick r:id="" action="ppaction://media"/>
            <a:extLst>
              <a:ext uri="{FF2B5EF4-FFF2-40B4-BE49-F238E27FC236}">
                <a16:creationId xmlns:a16="http://schemas.microsoft.com/office/drawing/2014/main" id="{DFB46C8B-CB8D-6FBB-BF91-F9592538BC2C}"/>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25399" y="5080000"/>
            <a:ext cx="812800" cy="812800"/>
          </a:xfrm>
          <a:prstGeom prst="rect">
            <a:avLst/>
          </a:prstGeom>
        </p:spPr>
      </p:pic>
    </p:spTree>
    <p:extLst>
      <p:ext uri="{BB962C8B-B14F-4D97-AF65-F5344CB8AC3E}">
        <p14:creationId xmlns:p14="http://schemas.microsoft.com/office/powerpoint/2010/main" val="1843224071"/>
      </p:ext>
    </p:extLst>
  </p:cSld>
  <p:clrMapOvr>
    <a:masterClrMapping/>
  </p:clrMapOvr>
  <mc:AlternateContent xmlns:mc="http://schemas.openxmlformats.org/markup-compatibility/2006" xmlns:p14="http://schemas.microsoft.com/office/powerpoint/2010/main">
    <mc:Choice Requires="p14">
      <p:transition spd="slow" p14:dur="2000" advClick="0" advTm="2000"/>
    </mc:Choice>
    <mc:Fallback xmlns="">
      <p:transition spd="slow" advClick="0" advTm="20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2784"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F0CC9F04-B700-38DD-AE90-42C22031311B}"/>
              </a:ext>
            </a:extLst>
          </p:cNvPr>
          <p:cNvSpPr>
            <a:spLocks noGrp="1"/>
          </p:cNvSpPr>
          <p:nvPr>
            <p:ph type="title"/>
          </p:nvPr>
        </p:nvSpPr>
        <p:spPr/>
        <p:txBody>
          <a:bodyPr/>
          <a:lstStyle/>
          <a:p>
            <a:r>
              <a:rPr lang="en-GB" dirty="0"/>
              <a:t>Loneliness</a:t>
            </a:r>
          </a:p>
        </p:txBody>
      </p:sp>
      <p:sp>
        <p:nvSpPr>
          <p:cNvPr id="3" name="Content Placeholder 2">
            <a:extLst>
              <a:ext uri="{FF2B5EF4-FFF2-40B4-BE49-F238E27FC236}">
                <a16:creationId xmlns:a16="http://schemas.microsoft.com/office/drawing/2014/main" id="{EDF77DBE-1550-6788-20BD-BE43FA7B5424}"/>
              </a:ext>
            </a:extLst>
          </p:cNvPr>
          <p:cNvSpPr>
            <a:spLocks noGrp="1"/>
          </p:cNvSpPr>
          <p:nvPr>
            <p:ph idx="1"/>
          </p:nvPr>
        </p:nvSpPr>
        <p:spPr/>
        <p:txBody>
          <a:bodyPr/>
          <a:lstStyle/>
          <a:p>
            <a:r>
              <a:rPr lang="en-GB" b="1" dirty="0">
                <a:solidFill>
                  <a:schemeClr val="accent1">
                    <a:lumMod val="50000"/>
                  </a:schemeClr>
                </a:solidFill>
              </a:rPr>
              <a:t>Loneliness</a:t>
            </a:r>
            <a:r>
              <a:rPr lang="en-GB" dirty="0"/>
              <a:t>: the </a:t>
            </a:r>
            <a:r>
              <a:rPr lang="en-GB" i="1" dirty="0"/>
              <a:t>subjective</a:t>
            </a:r>
            <a:r>
              <a:rPr lang="en-GB" dirty="0"/>
              <a:t> feeling of being socially isolated or lacking satisfying social connections. </a:t>
            </a:r>
          </a:p>
          <a:p>
            <a:r>
              <a:rPr lang="en-GB" dirty="0"/>
              <a:t>It is important to distinguish between social isolation (objective lack of social connections) and loneliness (subjective experience).</a:t>
            </a:r>
          </a:p>
          <a:p>
            <a:r>
              <a:rPr lang="en-GB" dirty="0"/>
              <a:t>Loneliness is the </a:t>
            </a:r>
            <a:r>
              <a:rPr lang="en-GB" i="1" dirty="0"/>
              <a:t>perception</a:t>
            </a:r>
            <a:r>
              <a:rPr lang="en-GB" dirty="0"/>
              <a:t> of having inadequate social relationships and a </a:t>
            </a:r>
            <a:r>
              <a:rPr lang="en-GB" i="1" dirty="0"/>
              <a:t>discrepancy</a:t>
            </a:r>
            <a:r>
              <a:rPr lang="en-GB" dirty="0"/>
              <a:t> between one's desired and actual level of social interaction.</a:t>
            </a:r>
          </a:p>
          <a:p>
            <a:r>
              <a:rPr lang="en-GB" dirty="0"/>
              <a:t>In late adulthood, individuals may face an increased risk of loneliness due to factors such as reduced social interactions, limited mobility, loss of loved ones, or changes in social roles.</a:t>
            </a:r>
          </a:p>
        </p:txBody>
      </p:sp>
      <p:pic>
        <p:nvPicPr>
          <p:cNvPr id="2" name="Audio Recording 23 Oct 2023 at 17:02:51">
            <a:hlinkClick r:id="" action="ppaction://media"/>
            <a:extLst>
              <a:ext uri="{FF2B5EF4-FFF2-40B4-BE49-F238E27FC236}">
                <a16:creationId xmlns:a16="http://schemas.microsoft.com/office/drawing/2014/main" id="{844CCD2C-14B1-3429-428B-843A85E57C2C}"/>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25400" y="5364163"/>
            <a:ext cx="812800" cy="812800"/>
          </a:xfrm>
          <a:prstGeom prst="rect">
            <a:avLst/>
          </a:prstGeom>
        </p:spPr>
      </p:pic>
    </p:spTree>
    <p:extLst>
      <p:ext uri="{BB962C8B-B14F-4D97-AF65-F5344CB8AC3E}">
        <p14:creationId xmlns:p14="http://schemas.microsoft.com/office/powerpoint/2010/main" val="360122710"/>
      </p:ext>
    </p:extLst>
  </p:cSld>
  <p:clrMapOvr>
    <a:masterClrMapping/>
  </p:clrMapOvr>
  <mc:AlternateContent xmlns:mc="http://schemas.openxmlformats.org/markup-compatibility/2006" xmlns:p14="http://schemas.microsoft.com/office/powerpoint/2010/main">
    <mc:Choice Requires="p14">
      <p:transition spd="slow" p14:dur="2000" advClick="0" advTm="2000"/>
    </mc:Choice>
    <mc:Fallback xmlns="">
      <p:transition spd="slow" advClick="0" advTm="20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1456"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BC547C-0873-B37E-639F-A76007D7159C}"/>
              </a:ext>
            </a:extLst>
          </p:cNvPr>
          <p:cNvSpPr>
            <a:spLocks noGrp="1"/>
          </p:cNvSpPr>
          <p:nvPr>
            <p:ph type="title"/>
          </p:nvPr>
        </p:nvSpPr>
        <p:spPr/>
        <p:txBody>
          <a:bodyPr>
            <a:normAutofit/>
          </a:bodyPr>
          <a:lstStyle/>
          <a:p>
            <a:r>
              <a:rPr lang="en-GB" dirty="0"/>
              <a:t>Impact of Social Disengagement &amp; Loneliness</a:t>
            </a:r>
          </a:p>
        </p:txBody>
      </p:sp>
      <p:sp>
        <p:nvSpPr>
          <p:cNvPr id="3" name="Content Placeholder 2">
            <a:extLst>
              <a:ext uri="{FF2B5EF4-FFF2-40B4-BE49-F238E27FC236}">
                <a16:creationId xmlns:a16="http://schemas.microsoft.com/office/drawing/2014/main" id="{28E2C176-D43B-C0E7-E185-591D47131B06}"/>
              </a:ext>
            </a:extLst>
          </p:cNvPr>
          <p:cNvSpPr>
            <a:spLocks noGrp="1"/>
          </p:cNvSpPr>
          <p:nvPr>
            <p:ph idx="1"/>
          </p:nvPr>
        </p:nvSpPr>
        <p:spPr>
          <a:xfrm>
            <a:off x="838199" y="1371600"/>
            <a:ext cx="10913533" cy="4805363"/>
          </a:xfrm>
        </p:spPr>
        <p:txBody>
          <a:bodyPr>
            <a:normAutofit fontScale="92500"/>
          </a:bodyPr>
          <a:lstStyle/>
          <a:p>
            <a:r>
              <a:rPr lang="en-GB" dirty="0"/>
              <a:t>Significant impact on the </a:t>
            </a:r>
            <a:r>
              <a:rPr lang="en-GB" b="1" dirty="0"/>
              <a:t>psychological and emotional well-being </a:t>
            </a:r>
            <a:r>
              <a:rPr lang="en-GB" dirty="0"/>
              <a:t>of older adults. </a:t>
            </a:r>
          </a:p>
          <a:p>
            <a:r>
              <a:rPr lang="en-GB" dirty="0"/>
              <a:t>Social connections provide opportunities for emotional support, companionship, a sense of belonging, and engagement in meaningful activities. </a:t>
            </a:r>
          </a:p>
          <a:p>
            <a:r>
              <a:rPr lang="en-GB" dirty="0"/>
              <a:t>When these connections are diminished or absent, individuals may experience feelings of sadness, anxiety, and a decline in their overall quality of life. </a:t>
            </a:r>
          </a:p>
          <a:p>
            <a:r>
              <a:rPr lang="en-GB" dirty="0"/>
              <a:t>Loneliness has been linked to various negative health outcomes, such as increased risk of depression, anxiety, cognitive decline, cardiovascular problems, and overall mortality. </a:t>
            </a:r>
          </a:p>
          <a:p>
            <a:r>
              <a:rPr lang="en-GB" dirty="0"/>
              <a:t>In older adults, loss of social engagement and loneliness are common concerns due to various factors such as retirement, loss of loved ones, changes in health, and decreased social opportunities.</a:t>
            </a:r>
            <a:endParaRPr lang="en-CY" dirty="0"/>
          </a:p>
          <a:p>
            <a:pPr lvl="1"/>
            <a:endParaRPr lang="en-GB" dirty="0"/>
          </a:p>
          <a:p>
            <a:endParaRPr lang="en-GB" dirty="0"/>
          </a:p>
        </p:txBody>
      </p:sp>
      <p:pic>
        <p:nvPicPr>
          <p:cNvPr id="4" name="Audio Recording 23 Oct 2023 at 17:04:09">
            <a:hlinkClick r:id="" action="ppaction://media"/>
            <a:extLst>
              <a:ext uri="{FF2B5EF4-FFF2-40B4-BE49-F238E27FC236}">
                <a16:creationId xmlns:a16="http://schemas.microsoft.com/office/drawing/2014/main" id="{1C392350-C10E-B0B3-96E8-58EC33F8A15E}"/>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33868" y="5080000"/>
            <a:ext cx="812800" cy="812800"/>
          </a:xfrm>
          <a:prstGeom prst="rect">
            <a:avLst/>
          </a:prstGeom>
        </p:spPr>
      </p:pic>
    </p:spTree>
    <p:extLst>
      <p:ext uri="{BB962C8B-B14F-4D97-AF65-F5344CB8AC3E}">
        <p14:creationId xmlns:p14="http://schemas.microsoft.com/office/powerpoint/2010/main" val="3210480053"/>
      </p:ext>
    </p:extLst>
  </p:cSld>
  <p:clrMapOvr>
    <a:masterClrMapping/>
  </p:clrMapOvr>
  <mc:AlternateContent xmlns:mc="http://schemas.openxmlformats.org/markup-compatibility/2006" xmlns:p14="http://schemas.microsoft.com/office/powerpoint/2010/main">
    <mc:Choice Requires="p14">
      <p:transition spd="slow" p14:dur="2000" advClick="0" advTm="2000"/>
    </mc:Choice>
    <mc:Fallback xmlns="">
      <p:transition spd="slow" advClick="0" advTm="20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6448"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C38A58-3B0D-078C-7789-7C5645FD5AC4}"/>
              </a:ext>
            </a:extLst>
          </p:cNvPr>
          <p:cNvSpPr>
            <a:spLocks noGrp="1"/>
          </p:cNvSpPr>
          <p:nvPr>
            <p:ph type="title"/>
          </p:nvPr>
        </p:nvSpPr>
        <p:spPr/>
        <p:txBody>
          <a:bodyPr/>
          <a:lstStyle/>
          <a:p>
            <a:r>
              <a:rPr lang="en-GB" dirty="0"/>
              <a:t>Social Disengagement &amp; Loneliness: Strategies</a:t>
            </a:r>
          </a:p>
        </p:txBody>
      </p:sp>
      <p:sp>
        <p:nvSpPr>
          <p:cNvPr id="3" name="Content Placeholder 2">
            <a:extLst>
              <a:ext uri="{FF2B5EF4-FFF2-40B4-BE49-F238E27FC236}">
                <a16:creationId xmlns:a16="http://schemas.microsoft.com/office/drawing/2014/main" id="{8C06A4D6-003F-CEFE-85AB-6084621BF0D3}"/>
              </a:ext>
            </a:extLst>
          </p:cNvPr>
          <p:cNvSpPr>
            <a:spLocks noGrp="1"/>
          </p:cNvSpPr>
          <p:nvPr>
            <p:ph idx="1"/>
          </p:nvPr>
        </p:nvSpPr>
        <p:spPr/>
        <p:txBody>
          <a:bodyPr>
            <a:normAutofit/>
          </a:bodyPr>
          <a:lstStyle/>
          <a:p>
            <a:r>
              <a:rPr lang="en-GB" dirty="0"/>
              <a:t>It is crucial to recognise and address the challenges of social disengagement and loneliness in late adulthood. </a:t>
            </a:r>
          </a:p>
          <a:p>
            <a:r>
              <a:rPr lang="en-GB" dirty="0"/>
              <a:t>Interventions and strategies can be implemented to mitigate these issues and enhance the psychological and emotional well-being of older adults.</a:t>
            </a:r>
          </a:p>
          <a:p>
            <a:r>
              <a:rPr lang="en-GB" dirty="0"/>
              <a:t>Examples of strategies include:</a:t>
            </a:r>
          </a:p>
          <a:p>
            <a:pPr lvl="1"/>
            <a:r>
              <a:rPr lang="en-GB" dirty="0"/>
              <a:t>Promotion of Social Participation</a:t>
            </a:r>
            <a:endParaRPr lang="en-US" dirty="0"/>
          </a:p>
          <a:p>
            <a:pPr lvl="1"/>
            <a:r>
              <a:rPr lang="en-GB" dirty="0"/>
              <a:t>Enhancement of Intergenerational Connections</a:t>
            </a:r>
          </a:p>
          <a:p>
            <a:pPr lvl="1"/>
            <a:r>
              <a:rPr lang="en-GB" dirty="0"/>
              <a:t>Provide Support Systems</a:t>
            </a:r>
          </a:p>
          <a:p>
            <a:pPr lvl="1"/>
            <a:r>
              <a:rPr lang="en-GB" dirty="0"/>
              <a:t>Mental Health Support</a:t>
            </a:r>
          </a:p>
          <a:p>
            <a:pPr lvl="1"/>
            <a:r>
              <a:rPr lang="en-GB" dirty="0"/>
              <a:t>Family and Community Involvement</a:t>
            </a:r>
          </a:p>
          <a:p>
            <a:endParaRPr lang="en-CY" dirty="0"/>
          </a:p>
        </p:txBody>
      </p:sp>
      <p:pic>
        <p:nvPicPr>
          <p:cNvPr id="4" name="Audio Recording 26 Oct 2023 at 09:56:33">
            <a:hlinkClick r:id="" action="ppaction://media"/>
            <a:extLst>
              <a:ext uri="{FF2B5EF4-FFF2-40B4-BE49-F238E27FC236}">
                <a16:creationId xmlns:a16="http://schemas.microsoft.com/office/drawing/2014/main" id="{D9571C16-932B-CF61-D8AE-ED8256D1BF8C}"/>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25400" y="5080000"/>
            <a:ext cx="812800" cy="812800"/>
          </a:xfrm>
          <a:prstGeom prst="rect">
            <a:avLst/>
          </a:prstGeom>
        </p:spPr>
      </p:pic>
    </p:spTree>
    <p:extLst>
      <p:ext uri="{BB962C8B-B14F-4D97-AF65-F5344CB8AC3E}">
        <p14:creationId xmlns:p14="http://schemas.microsoft.com/office/powerpoint/2010/main" val="2764547451"/>
      </p:ext>
    </p:extLst>
  </p:cSld>
  <p:clrMapOvr>
    <a:masterClrMapping/>
  </p:clrMapOvr>
  <mc:AlternateContent xmlns:mc="http://schemas.openxmlformats.org/markup-compatibility/2006" xmlns:p14="http://schemas.microsoft.com/office/powerpoint/2010/main">
    <mc:Choice Requires="p14">
      <p:transition spd="slow" p14:dur="2000" advClick="0" advTm="2000"/>
    </mc:Choice>
    <mc:Fallback xmlns="">
      <p:transition spd="slow" advClick="0" advTm="20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168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8F924CE4-DC26-F700-09B3-EEC46F7DD7F3}"/>
              </a:ext>
            </a:extLst>
          </p:cNvPr>
          <p:cNvSpPr>
            <a:spLocks noGrp="1"/>
          </p:cNvSpPr>
          <p:nvPr>
            <p:ph type="title"/>
          </p:nvPr>
        </p:nvSpPr>
        <p:spPr/>
        <p:txBody>
          <a:bodyPr/>
          <a:lstStyle/>
          <a:p>
            <a:r>
              <a:rPr lang="en-GB" dirty="0"/>
              <a:t>Social Support</a:t>
            </a:r>
          </a:p>
        </p:txBody>
      </p:sp>
      <p:sp>
        <p:nvSpPr>
          <p:cNvPr id="3" name="Content Placeholder 2">
            <a:extLst>
              <a:ext uri="{FF2B5EF4-FFF2-40B4-BE49-F238E27FC236}">
                <a16:creationId xmlns:a16="http://schemas.microsoft.com/office/drawing/2014/main" id="{8022E84E-B480-3B08-325A-C4B1573523BA}"/>
              </a:ext>
            </a:extLst>
          </p:cNvPr>
          <p:cNvSpPr>
            <a:spLocks noGrp="1"/>
          </p:cNvSpPr>
          <p:nvPr>
            <p:ph idx="1"/>
          </p:nvPr>
        </p:nvSpPr>
        <p:spPr/>
        <p:txBody>
          <a:bodyPr/>
          <a:lstStyle/>
          <a:p>
            <a:r>
              <a:rPr lang="en-GB" dirty="0"/>
              <a:t>Social support refers to the assistance, encouragement, and resources provided by individuals within one's social network. </a:t>
            </a:r>
          </a:p>
          <a:p>
            <a:r>
              <a:rPr lang="en-GB" dirty="0"/>
              <a:t>It encompasses emotional, instrumental, informational, and companionship support, as well as the sense of belonging and connection within a community. </a:t>
            </a:r>
          </a:p>
          <a:p>
            <a:r>
              <a:rPr lang="en-GB" sz="2800" dirty="0">
                <a:latin typeface="Calibri" panose="020F0502020204030204" pitchFamily="34" charset="0"/>
                <a:ea typeface="Calibri" panose="020F0502020204030204" pitchFamily="34" charset="0"/>
                <a:cs typeface="Times New Roman" panose="02020603050405020304" pitchFamily="18" charset="0"/>
              </a:rPr>
              <a:t>In the context of older adults, social support refers to the assistance, resources, and emotional care, provided by individuals within their social networks. </a:t>
            </a:r>
          </a:p>
          <a:p>
            <a:r>
              <a:rPr lang="en-GB" dirty="0"/>
              <a:t>Social support is essential for the well-being of older adults as it promotes physical and mental health, reduces stress, and enhances overall quality of life</a:t>
            </a:r>
            <a:r>
              <a:rPr lang="en-CY" dirty="0"/>
              <a:t>.</a:t>
            </a:r>
          </a:p>
        </p:txBody>
      </p:sp>
      <p:pic>
        <p:nvPicPr>
          <p:cNvPr id="2" name="Audio Recording 23 Oct 2023 at 17:22:18">
            <a:hlinkClick r:id="" action="ppaction://media"/>
            <a:extLst>
              <a:ext uri="{FF2B5EF4-FFF2-40B4-BE49-F238E27FC236}">
                <a16:creationId xmlns:a16="http://schemas.microsoft.com/office/drawing/2014/main" id="{C67388AE-8078-D8EA-155A-C7A9FD38CCBA}"/>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25400" y="5080000"/>
            <a:ext cx="812800" cy="812800"/>
          </a:xfrm>
          <a:prstGeom prst="rect">
            <a:avLst/>
          </a:prstGeom>
        </p:spPr>
      </p:pic>
    </p:spTree>
    <p:extLst>
      <p:ext uri="{BB962C8B-B14F-4D97-AF65-F5344CB8AC3E}">
        <p14:creationId xmlns:p14="http://schemas.microsoft.com/office/powerpoint/2010/main" val="660011449"/>
      </p:ext>
    </p:extLst>
  </p:cSld>
  <p:clrMapOvr>
    <a:masterClrMapping/>
  </p:clrMapOvr>
  <mc:AlternateContent xmlns:mc="http://schemas.openxmlformats.org/markup-compatibility/2006" xmlns:p14="http://schemas.microsoft.com/office/powerpoint/2010/main">
    <mc:Choice Requires="p14">
      <p:transition spd="slow" p14:dur="2000" advClick="0" advTm="2000"/>
    </mc:Choice>
    <mc:Fallback xmlns="">
      <p:transition spd="slow" advClick="0" advTm="20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3136"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4DED48-8F9D-54F9-6DE5-ED174CFC5241}"/>
              </a:ext>
            </a:extLst>
          </p:cNvPr>
          <p:cNvSpPr>
            <a:spLocks noGrp="1"/>
          </p:cNvSpPr>
          <p:nvPr>
            <p:ph type="title"/>
          </p:nvPr>
        </p:nvSpPr>
        <p:spPr/>
        <p:txBody>
          <a:bodyPr/>
          <a:lstStyle/>
          <a:p>
            <a:r>
              <a:rPr lang="en-GB"/>
              <a:t>Types of Social Support for Older Adults</a:t>
            </a:r>
            <a:endParaRPr lang="en-GB" dirty="0"/>
          </a:p>
        </p:txBody>
      </p:sp>
      <p:sp>
        <p:nvSpPr>
          <p:cNvPr id="3" name="Content Placeholder 2">
            <a:extLst>
              <a:ext uri="{FF2B5EF4-FFF2-40B4-BE49-F238E27FC236}">
                <a16:creationId xmlns:a16="http://schemas.microsoft.com/office/drawing/2014/main" id="{B7CD1F60-E4A0-F95A-1A08-9A55685FF203}"/>
              </a:ext>
            </a:extLst>
          </p:cNvPr>
          <p:cNvSpPr>
            <a:spLocks noGrp="1"/>
          </p:cNvSpPr>
          <p:nvPr>
            <p:ph idx="1"/>
          </p:nvPr>
        </p:nvSpPr>
        <p:spPr>
          <a:xfrm>
            <a:off x="838199" y="1371600"/>
            <a:ext cx="10654554" cy="4805363"/>
          </a:xfrm>
        </p:spPr>
        <p:txBody>
          <a:bodyPr>
            <a:noAutofit/>
          </a:bodyPr>
          <a:lstStyle/>
          <a:p>
            <a:r>
              <a:rPr lang="en-GB" b="1" dirty="0">
                <a:solidFill>
                  <a:schemeClr val="accent1">
                    <a:lumMod val="50000"/>
                  </a:schemeClr>
                </a:solidFill>
              </a:rPr>
              <a:t>Emotional Support</a:t>
            </a:r>
            <a:r>
              <a:rPr lang="en-GB" dirty="0"/>
              <a:t>: providing empathy, understanding, and reassurance.</a:t>
            </a:r>
          </a:p>
          <a:p>
            <a:r>
              <a:rPr lang="en-GB" b="1" dirty="0">
                <a:solidFill>
                  <a:schemeClr val="accent1">
                    <a:lumMod val="50000"/>
                  </a:schemeClr>
                </a:solidFill>
              </a:rPr>
              <a:t>Instrumental Support</a:t>
            </a:r>
            <a:r>
              <a:rPr lang="en-GB" dirty="0"/>
              <a:t>: practical assistance with daily tasks, such as help with household chores, financial matters, or managing medical appointments. </a:t>
            </a:r>
          </a:p>
          <a:p>
            <a:r>
              <a:rPr lang="en-GB" b="1" dirty="0">
                <a:solidFill>
                  <a:schemeClr val="accent1">
                    <a:lumMod val="50000"/>
                  </a:schemeClr>
                </a:solidFill>
              </a:rPr>
              <a:t>Informational Support</a:t>
            </a:r>
            <a:r>
              <a:rPr lang="en-GB" dirty="0"/>
              <a:t>: providing information, guidance, and advice to older adults. </a:t>
            </a:r>
          </a:p>
          <a:p>
            <a:r>
              <a:rPr lang="en-GB" b="1" kern="100" dirty="0">
                <a:solidFill>
                  <a:schemeClr val="accent1">
                    <a:lumMod val="50000"/>
                  </a:schemeClr>
                </a:solidFill>
                <a:effectLst/>
                <a:latin typeface="Calibri" panose="020F0502020204030204" pitchFamily="34" charset="0"/>
                <a:ea typeface="Calibri" panose="020F0502020204030204" pitchFamily="34" charset="0"/>
                <a:cs typeface="Times New Roman" panose="02020603050405020304" pitchFamily="18" charset="0"/>
              </a:rPr>
              <a:t>Appraisal Support</a:t>
            </a:r>
            <a:r>
              <a:rPr lang="en-GB" kern="100" dirty="0">
                <a:effectLst/>
                <a:latin typeface="Calibri" panose="020F0502020204030204" pitchFamily="34" charset="0"/>
                <a:ea typeface="Calibri" panose="020F0502020204030204" pitchFamily="34" charset="0"/>
                <a:cs typeface="Times New Roman" panose="02020603050405020304" pitchFamily="18" charset="0"/>
              </a:rPr>
              <a:t>: providing feedback, guidance, and constructive criticism. </a:t>
            </a:r>
          </a:p>
        </p:txBody>
      </p:sp>
      <p:pic>
        <p:nvPicPr>
          <p:cNvPr id="5" name="Audio Recording 26 Oct 2023 at 10:02:19">
            <a:hlinkClick r:id="" action="ppaction://media"/>
            <a:extLst>
              <a:ext uri="{FF2B5EF4-FFF2-40B4-BE49-F238E27FC236}">
                <a16:creationId xmlns:a16="http://schemas.microsoft.com/office/drawing/2014/main" id="{23EF035C-47E0-DB16-8D01-E6BB16913E44}"/>
              </a:ext>
            </a:extLst>
          </p:cNvPr>
          <p:cNvPicPr>
            <a:picLocks noChangeAspect="1"/>
          </p:cNvPicPr>
          <p:nvPr>
            <a:audioFile r:link="rId1"/>
            <p:extLst>
              <p:ext uri="{DAA4B4D4-6D71-4841-9C94-3DE7FCFB9230}">
                <p14:media xmlns:p14="http://schemas.microsoft.com/office/powerpoint/2010/main" r:embed="rId2">
                  <p14:trim end="32097.9216"/>
                </p14:media>
              </p:ext>
            </p:extLst>
          </p:nvPr>
        </p:nvPicPr>
        <p:blipFill>
          <a:blip r:embed="rId5"/>
          <a:stretch>
            <a:fillRect/>
          </a:stretch>
        </p:blipFill>
        <p:spPr>
          <a:xfrm>
            <a:off x="25399" y="5080000"/>
            <a:ext cx="812800" cy="812800"/>
          </a:xfrm>
          <a:prstGeom prst="rect">
            <a:avLst/>
          </a:prstGeom>
        </p:spPr>
      </p:pic>
    </p:spTree>
    <p:extLst>
      <p:ext uri="{BB962C8B-B14F-4D97-AF65-F5344CB8AC3E}">
        <p14:creationId xmlns:p14="http://schemas.microsoft.com/office/powerpoint/2010/main" val="956647620"/>
      </p:ext>
    </p:extLst>
  </p:cSld>
  <p:clrMapOvr>
    <a:masterClrMapping/>
  </p:clrMapOvr>
  <mc:AlternateContent xmlns:mc="http://schemas.openxmlformats.org/markup-compatibility/2006" xmlns:p14="http://schemas.microsoft.com/office/powerpoint/2010/main">
    <mc:Choice Requires="p14">
      <p:transition spd="slow" p14:dur="2000" advClick="0" advTm="2000"/>
    </mc:Choice>
    <mc:Fallback xmlns="">
      <p:transition spd="slow" advClick="0" advTm="20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7326"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4DED48-8F9D-54F9-6DE5-ED174CFC5241}"/>
              </a:ext>
            </a:extLst>
          </p:cNvPr>
          <p:cNvSpPr>
            <a:spLocks noGrp="1"/>
          </p:cNvSpPr>
          <p:nvPr>
            <p:ph type="title"/>
          </p:nvPr>
        </p:nvSpPr>
        <p:spPr/>
        <p:txBody>
          <a:bodyPr/>
          <a:lstStyle/>
          <a:p>
            <a:r>
              <a:rPr lang="en-GB"/>
              <a:t>Types of Social Support for Older Adults</a:t>
            </a:r>
            <a:endParaRPr lang="en-GB" dirty="0"/>
          </a:p>
        </p:txBody>
      </p:sp>
      <p:sp>
        <p:nvSpPr>
          <p:cNvPr id="3" name="Content Placeholder 2">
            <a:extLst>
              <a:ext uri="{FF2B5EF4-FFF2-40B4-BE49-F238E27FC236}">
                <a16:creationId xmlns:a16="http://schemas.microsoft.com/office/drawing/2014/main" id="{B7CD1F60-E4A0-F95A-1A08-9A55685FF203}"/>
              </a:ext>
            </a:extLst>
          </p:cNvPr>
          <p:cNvSpPr>
            <a:spLocks noGrp="1"/>
          </p:cNvSpPr>
          <p:nvPr>
            <p:ph idx="1"/>
          </p:nvPr>
        </p:nvSpPr>
        <p:spPr>
          <a:xfrm>
            <a:off x="838199" y="1371600"/>
            <a:ext cx="10654554" cy="4805363"/>
          </a:xfrm>
        </p:spPr>
        <p:txBody>
          <a:bodyPr>
            <a:noAutofit/>
          </a:bodyPr>
          <a:lstStyle/>
          <a:p>
            <a:r>
              <a:rPr lang="en-GB" b="1" kern="100" dirty="0">
                <a:solidFill>
                  <a:schemeClr val="accent1">
                    <a:lumMod val="50000"/>
                  </a:schemeClr>
                </a:solidFill>
                <a:effectLst/>
                <a:latin typeface="Calibri" panose="020F0502020204030204" pitchFamily="34" charset="0"/>
                <a:ea typeface="Calibri" panose="020F0502020204030204" pitchFamily="34" charset="0"/>
                <a:cs typeface="Times New Roman" panose="02020603050405020304" pitchFamily="18" charset="0"/>
              </a:rPr>
              <a:t>Companionship Support</a:t>
            </a:r>
            <a:r>
              <a:rPr lang="en-GB" kern="100" dirty="0">
                <a:effectLst/>
                <a:latin typeface="Calibri" panose="020F0502020204030204" pitchFamily="34" charset="0"/>
                <a:ea typeface="Calibri" panose="020F0502020204030204" pitchFamily="34" charset="0"/>
                <a:cs typeface="Times New Roman" panose="02020603050405020304" pitchFamily="18" charset="0"/>
              </a:rPr>
              <a:t>: offering companionship, friendship, and social interaction. </a:t>
            </a:r>
          </a:p>
          <a:p>
            <a:r>
              <a:rPr lang="en-GB" b="1" kern="100" dirty="0">
                <a:solidFill>
                  <a:schemeClr val="accent1">
                    <a:lumMod val="50000"/>
                  </a:schemeClr>
                </a:solidFill>
                <a:effectLst/>
                <a:latin typeface="Calibri" panose="020F0502020204030204" pitchFamily="34" charset="0"/>
                <a:ea typeface="Calibri" panose="020F0502020204030204" pitchFamily="34" charset="0"/>
                <a:cs typeface="Times New Roman" panose="02020603050405020304" pitchFamily="18" charset="0"/>
              </a:rPr>
              <a:t>Esteem Support</a:t>
            </a:r>
            <a:r>
              <a:rPr lang="en-GB" kern="100" dirty="0">
                <a:effectLst/>
                <a:latin typeface="Calibri" panose="020F0502020204030204" pitchFamily="34" charset="0"/>
                <a:ea typeface="Calibri" panose="020F0502020204030204" pitchFamily="34" charset="0"/>
                <a:cs typeface="Times New Roman" panose="02020603050405020304" pitchFamily="18" charset="0"/>
              </a:rPr>
              <a:t>: boosting older adults' self-esteem and sense of self-worth by offering compliments, recognition, and positive reinforcement. </a:t>
            </a:r>
          </a:p>
          <a:p>
            <a:r>
              <a:rPr lang="en-GB" b="1" dirty="0">
                <a:solidFill>
                  <a:schemeClr val="accent1">
                    <a:lumMod val="50000"/>
                  </a:schemeClr>
                </a:solidFill>
              </a:rPr>
              <a:t>Belonging Support</a:t>
            </a:r>
            <a:r>
              <a:rPr lang="en-GB" dirty="0"/>
              <a:t>: promoting a sense of belonging and inclusion within social groups or communities.</a:t>
            </a:r>
          </a:p>
          <a:p>
            <a:endParaRPr lang="en-GB" dirty="0"/>
          </a:p>
          <a:p>
            <a:r>
              <a:rPr lang="en-GB" dirty="0"/>
              <a:t>Note that different individuals may have different needs for social support, and the types of support required may vary depending on personal circumstances and challenges. </a:t>
            </a:r>
          </a:p>
          <a:p>
            <a:endParaRPr lang="en-GB" dirty="0"/>
          </a:p>
        </p:txBody>
      </p:sp>
      <p:pic>
        <p:nvPicPr>
          <p:cNvPr id="4" name="Audio Recording 26 Oct 2023 at 10:10:33">
            <a:hlinkClick r:id="" action="ppaction://media"/>
            <a:extLst>
              <a:ext uri="{FF2B5EF4-FFF2-40B4-BE49-F238E27FC236}">
                <a16:creationId xmlns:a16="http://schemas.microsoft.com/office/drawing/2014/main" id="{3E67D632-6003-9867-358D-003B5639152B}"/>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25399" y="5080000"/>
            <a:ext cx="812800" cy="812800"/>
          </a:xfrm>
          <a:prstGeom prst="rect">
            <a:avLst/>
          </a:prstGeom>
        </p:spPr>
      </p:pic>
    </p:spTree>
    <p:extLst>
      <p:ext uri="{BB962C8B-B14F-4D97-AF65-F5344CB8AC3E}">
        <p14:creationId xmlns:p14="http://schemas.microsoft.com/office/powerpoint/2010/main" val="228596432"/>
      </p:ext>
    </p:extLst>
  </p:cSld>
  <p:clrMapOvr>
    <a:masterClrMapping/>
  </p:clrMapOvr>
  <mc:AlternateContent xmlns:mc="http://schemas.openxmlformats.org/markup-compatibility/2006" xmlns:p14="http://schemas.microsoft.com/office/powerpoint/2010/main">
    <mc:Choice Requires="p14">
      <p:transition spd="slow" p14:dur="2000" advClick="0" advTm="2000"/>
    </mc:Choice>
    <mc:Fallback xmlns="">
      <p:transition spd="slow" advClick="0" advTm="20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2912"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F3CC65-C7EF-CC90-3BF6-1B3826D7FD61}"/>
              </a:ext>
            </a:extLst>
          </p:cNvPr>
          <p:cNvSpPr>
            <a:spLocks noGrp="1"/>
          </p:cNvSpPr>
          <p:nvPr>
            <p:ph type="title"/>
          </p:nvPr>
        </p:nvSpPr>
        <p:spPr/>
        <p:txBody>
          <a:bodyPr/>
          <a:lstStyle/>
          <a:p>
            <a:r>
              <a:rPr lang="en-GB" dirty="0"/>
              <a:t>Promoting Social Support in Older Adults</a:t>
            </a:r>
          </a:p>
        </p:txBody>
      </p:sp>
      <p:sp>
        <p:nvSpPr>
          <p:cNvPr id="3" name="Content Placeholder 2">
            <a:extLst>
              <a:ext uri="{FF2B5EF4-FFF2-40B4-BE49-F238E27FC236}">
                <a16:creationId xmlns:a16="http://schemas.microsoft.com/office/drawing/2014/main" id="{590F6D6F-880C-CF71-935F-41364AD077A5}"/>
              </a:ext>
            </a:extLst>
          </p:cNvPr>
          <p:cNvSpPr>
            <a:spLocks noGrp="1"/>
          </p:cNvSpPr>
          <p:nvPr>
            <p:ph idx="1"/>
          </p:nvPr>
        </p:nvSpPr>
        <p:spPr/>
        <p:txBody>
          <a:bodyPr>
            <a:normAutofit/>
          </a:bodyPr>
          <a:lstStyle/>
          <a:p>
            <a:r>
              <a:rPr lang="en-GB" b="1" dirty="0">
                <a:solidFill>
                  <a:schemeClr val="accent1">
                    <a:lumMod val="50000"/>
                  </a:schemeClr>
                </a:solidFill>
              </a:rPr>
              <a:t>Culture Relevant</a:t>
            </a:r>
            <a:r>
              <a:rPr lang="en-GB" dirty="0"/>
              <a:t>: something that is applicable, meaningful, and tailored to a specific cultural context or group of people. </a:t>
            </a:r>
          </a:p>
          <a:p>
            <a:r>
              <a:rPr lang="en-GB" dirty="0"/>
              <a:t>Cultural relevance involves acknowledging and considering the cultural beliefs, values, norms, traditions, and practices of a particular community or population when designing or implementing programs, interventions, or services.</a:t>
            </a:r>
          </a:p>
          <a:p>
            <a:r>
              <a:rPr lang="en-GB" dirty="0"/>
              <a:t>By embracing cultural relevance, interventions and support systems can become more effective, acceptable, and meaningful to older adults. </a:t>
            </a:r>
          </a:p>
          <a:p>
            <a:pPr marL="0" indent="0">
              <a:buNone/>
            </a:pPr>
            <a:endParaRPr lang="en-GB" dirty="0"/>
          </a:p>
        </p:txBody>
      </p:sp>
      <p:pic>
        <p:nvPicPr>
          <p:cNvPr id="7" name="Audio Recording 26 Oct 2023 at 10:24:12">
            <a:hlinkClick r:id="" action="ppaction://media"/>
            <a:extLst>
              <a:ext uri="{FF2B5EF4-FFF2-40B4-BE49-F238E27FC236}">
                <a16:creationId xmlns:a16="http://schemas.microsoft.com/office/drawing/2014/main" id="{23721721-A563-8923-9966-776528A3115B}"/>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25400" y="5012765"/>
            <a:ext cx="812800" cy="812800"/>
          </a:xfrm>
          <a:prstGeom prst="rect">
            <a:avLst/>
          </a:prstGeom>
        </p:spPr>
      </p:pic>
    </p:spTree>
    <p:extLst>
      <p:ext uri="{BB962C8B-B14F-4D97-AF65-F5344CB8AC3E}">
        <p14:creationId xmlns:p14="http://schemas.microsoft.com/office/powerpoint/2010/main" val="3320918510"/>
      </p:ext>
    </p:extLst>
  </p:cSld>
  <p:clrMapOvr>
    <a:masterClrMapping/>
  </p:clrMapOvr>
  <mc:AlternateContent xmlns:mc="http://schemas.openxmlformats.org/markup-compatibility/2006" xmlns:p14="http://schemas.microsoft.com/office/powerpoint/2010/main">
    <mc:Choice Requires="p14">
      <p:transition spd="slow" p14:dur="2000" advClick="0" advTm="2000"/>
    </mc:Choice>
    <mc:Fallback xmlns="">
      <p:transition spd="slow" advClick="0" advTm="20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6016"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4178A09-91F2-1BA1-B84D-3333C99D978A}"/>
              </a:ext>
            </a:extLst>
          </p:cNvPr>
          <p:cNvSpPr>
            <a:spLocks noGrp="1"/>
          </p:cNvSpPr>
          <p:nvPr>
            <p:ph idx="1"/>
          </p:nvPr>
        </p:nvSpPr>
        <p:spPr/>
        <p:txBody>
          <a:bodyPr/>
          <a:lstStyle/>
          <a:p>
            <a:r>
              <a:rPr lang="en-GB" b="1" dirty="0">
                <a:solidFill>
                  <a:schemeClr val="accent1">
                    <a:lumMod val="50000"/>
                  </a:schemeClr>
                </a:solidFill>
              </a:rPr>
              <a:t>Community Engagement</a:t>
            </a:r>
            <a:r>
              <a:rPr lang="en-GB" dirty="0"/>
              <a:t>: promotion of community engagement by organising cultural and social events that cater to older adults' interests and preferences (such as traditional music and dance performances).</a:t>
            </a:r>
          </a:p>
          <a:p>
            <a:r>
              <a:rPr lang="en-GB" b="1" dirty="0">
                <a:solidFill>
                  <a:schemeClr val="accent1">
                    <a:lumMod val="50000"/>
                  </a:schemeClr>
                </a:solidFill>
              </a:rPr>
              <a:t>Intergenerational Programs</a:t>
            </a:r>
            <a:r>
              <a:rPr lang="en-GB" dirty="0"/>
              <a:t>: creation of opportunities for intergenerational interactions, such as organising joint activities or programs between older adults and younger generations. </a:t>
            </a:r>
          </a:p>
          <a:p>
            <a:r>
              <a:rPr lang="en-GB" sz="2800" b="1" dirty="0">
                <a:solidFill>
                  <a:schemeClr val="accent1">
                    <a:lumMod val="50000"/>
                  </a:schemeClr>
                </a:solidFill>
              </a:rPr>
              <a:t>Community Centres</a:t>
            </a:r>
            <a:r>
              <a:rPr lang="en-GB" sz="2800" dirty="0"/>
              <a:t>: establishment and promotion of community centres specifically catering to the needs of older adults. </a:t>
            </a:r>
          </a:p>
          <a:p>
            <a:r>
              <a:rPr lang="en-GB" sz="2800" b="1" dirty="0">
                <a:solidFill>
                  <a:schemeClr val="accent1">
                    <a:lumMod val="50000"/>
                  </a:schemeClr>
                </a:solidFill>
              </a:rPr>
              <a:t>Collaboration with Religious Institutions</a:t>
            </a:r>
            <a:r>
              <a:rPr lang="en-GB" sz="2800" dirty="0"/>
              <a:t>: in Sri Lanka religious institutions play a significant role and they can provide social support to older adults. </a:t>
            </a:r>
          </a:p>
          <a:p>
            <a:endParaRPr lang="en-GB" sz="2800" dirty="0"/>
          </a:p>
          <a:p>
            <a:endParaRPr lang="en-GB" dirty="0"/>
          </a:p>
        </p:txBody>
      </p:sp>
      <p:sp>
        <p:nvSpPr>
          <p:cNvPr id="10" name="Title 4">
            <a:extLst>
              <a:ext uri="{FF2B5EF4-FFF2-40B4-BE49-F238E27FC236}">
                <a16:creationId xmlns:a16="http://schemas.microsoft.com/office/drawing/2014/main" id="{48A6E14A-FBEE-CF47-13F0-FBD5E84A43B8}"/>
              </a:ext>
            </a:extLst>
          </p:cNvPr>
          <p:cNvSpPr>
            <a:spLocks noGrp="1"/>
          </p:cNvSpPr>
          <p:nvPr>
            <p:ph type="title"/>
          </p:nvPr>
        </p:nvSpPr>
        <p:spPr/>
        <p:txBody>
          <a:bodyPr>
            <a:noAutofit/>
          </a:bodyPr>
          <a:lstStyle/>
          <a:p>
            <a:r>
              <a:rPr lang="en-GB" dirty="0"/>
              <a:t>Culture Relevant Ways to Enhance Social Support of Older Adults in Sri Lanka</a:t>
            </a:r>
          </a:p>
        </p:txBody>
      </p:sp>
      <p:pic>
        <p:nvPicPr>
          <p:cNvPr id="4" name="Audio Recording 26 Oct 2023 at 10:30:30">
            <a:hlinkClick r:id="" action="ppaction://media"/>
            <a:extLst>
              <a:ext uri="{FF2B5EF4-FFF2-40B4-BE49-F238E27FC236}">
                <a16:creationId xmlns:a16="http://schemas.microsoft.com/office/drawing/2014/main" id="{DFA07197-74CE-F3C0-650F-86E56D1B820D}"/>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25400" y="5080000"/>
            <a:ext cx="812800" cy="812800"/>
          </a:xfrm>
          <a:prstGeom prst="rect">
            <a:avLst/>
          </a:prstGeom>
        </p:spPr>
      </p:pic>
    </p:spTree>
    <p:extLst>
      <p:ext uri="{BB962C8B-B14F-4D97-AF65-F5344CB8AC3E}">
        <p14:creationId xmlns:p14="http://schemas.microsoft.com/office/powerpoint/2010/main" val="1511274410"/>
      </p:ext>
    </p:extLst>
  </p:cSld>
  <p:clrMapOvr>
    <a:masterClrMapping/>
  </p:clrMapOvr>
  <mc:AlternateContent xmlns:mc="http://schemas.openxmlformats.org/markup-compatibility/2006" xmlns:p14="http://schemas.microsoft.com/office/powerpoint/2010/main">
    <mc:Choice Requires="p14">
      <p:transition spd="slow" p14:dur="2000" advClick="0" advTm="2000"/>
    </mc:Choice>
    <mc:Fallback xmlns="">
      <p:transition spd="slow" advClick="0" advTm="20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848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4178A09-91F2-1BA1-B84D-3333C99D978A}"/>
              </a:ext>
            </a:extLst>
          </p:cNvPr>
          <p:cNvSpPr>
            <a:spLocks noGrp="1"/>
          </p:cNvSpPr>
          <p:nvPr>
            <p:ph idx="1"/>
          </p:nvPr>
        </p:nvSpPr>
        <p:spPr>
          <a:xfrm>
            <a:off x="838199" y="1371600"/>
            <a:ext cx="10913533" cy="4805363"/>
          </a:xfrm>
        </p:spPr>
        <p:txBody>
          <a:bodyPr>
            <a:noAutofit/>
          </a:bodyPr>
          <a:lstStyle/>
          <a:p>
            <a:r>
              <a:rPr lang="en-GB" sz="2600" b="1" dirty="0">
                <a:solidFill>
                  <a:schemeClr val="accent1">
                    <a:lumMod val="50000"/>
                  </a:schemeClr>
                </a:solidFill>
              </a:rPr>
              <a:t>Technological Literacy</a:t>
            </a:r>
            <a:r>
              <a:rPr lang="en-GB" sz="2600" dirty="0"/>
              <a:t>: promotion of technological literacy, providing training and support in using digital platforms, social media, and communication tools.</a:t>
            </a:r>
          </a:p>
          <a:p>
            <a:r>
              <a:rPr lang="en-GB" b="1" dirty="0">
                <a:solidFill>
                  <a:schemeClr val="accent1">
                    <a:lumMod val="50000"/>
                  </a:schemeClr>
                </a:solidFill>
              </a:rPr>
              <a:t>Awareness Campaigns</a:t>
            </a:r>
            <a:r>
              <a:rPr lang="en-GB" dirty="0"/>
              <a:t>: creation of awareness campaigns to educate the general public, including younger generations, about the importance of social support for older adults. </a:t>
            </a:r>
          </a:p>
          <a:p>
            <a:r>
              <a:rPr lang="en-GB" b="1" dirty="0">
                <a:solidFill>
                  <a:schemeClr val="accent1">
                    <a:lumMod val="50000"/>
                  </a:schemeClr>
                </a:solidFill>
              </a:rPr>
              <a:t>Supportive Policies</a:t>
            </a:r>
            <a:r>
              <a:rPr lang="en-GB" dirty="0"/>
              <a:t>: design policies that promote the well-being and social inclusion of older adults in Sri Lanka. </a:t>
            </a:r>
          </a:p>
        </p:txBody>
      </p:sp>
      <p:sp>
        <p:nvSpPr>
          <p:cNvPr id="7" name="Title 6">
            <a:extLst>
              <a:ext uri="{FF2B5EF4-FFF2-40B4-BE49-F238E27FC236}">
                <a16:creationId xmlns:a16="http://schemas.microsoft.com/office/drawing/2014/main" id="{0D8F9205-001F-8DA0-4ABA-4FFA4B07E895}"/>
              </a:ext>
            </a:extLst>
          </p:cNvPr>
          <p:cNvSpPr>
            <a:spLocks noGrp="1"/>
          </p:cNvSpPr>
          <p:nvPr>
            <p:ph type="title"/>
          </p:nvPr>
        </p:nvSpPr>
        <p:spPr/>
        <p:txBody>
          <a:bodyPr/>
          <a:lstStyle/>
          <a:p>
            <a:endParaRPr lang="en-GB"/>
          </a:p>
        </p:txBody>
      </p:sp>
      <p:pic>
        <p:nvPicPr>
          <p:cNvPr id="4" name="Audio Recording 26 Oct 2023 at 10:35:59">
            <a:hlinkClick r:id="" action="ppaction://media"/>
            <a:extLst>
              <a:ext uri="{FF2B5EF4-FFF2-40B4-BE49-F238E27FC236}">
                <a16:creationId xmlns:a16="http://schemas.microsoft.com/office/drawing/2014/main" id="{DFFC13E5-4707-46ED-10F0-528D9AE280EE}"/>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0" y="4869329"/>
            <a:ext cx="812800" cy="812800"/>
          </a:xfrm>
          <a:prstGeom prst="rect">
            <a:avLst/>
          </a:prstGeom>
        </p:spPr>
      </p:pic>
    </p:spTree>
    <p:extLst>
      <p:ext uri="{BB962C8B-B14F-4D97-AF65-F5344CB8AC3E}">
        <p14:creationId xmlns:p14="http://schemas.microsoft.com/office/powerpoint/2010/main" val="4070382644"/>
      </p:ext>
    </p:extLst>
  </p:cSld>
  <p:clrMapOvr>
    <a:masterClrMapping/>
  </p:clrMapOvr>
  <mc:AlternateContent xmlns:mc="http://schemas.openxmlformats.org/markup-compatibility/2006" xmlns:p14="http://schemas.microsoft.com/office/powerpoint/2010/main">
    <mc:Choice Requires="p14">
      <p:transition spd="slow" p14:dur="2000" advClick="0" advTm="2000"/>
    </mc:Choice>
    <mc:Fallback xmlns="">
      <p:transition spd="slow" advClick="0" advTm="20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2928"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EC144B-5712-3E34-DD54-C3F12EA63B2C}"/>
              </a:ext>
            </a:extLst>
          </p:cNvPr>
          <p:cNvSpPr>
            <a:spLocks noGrp="1"/>
          </p:cNvSpPr>
          <p:nvPr>
            <p:ph type="title"/>
          </p:nvPr>
        </p:nvSpPr>
        <p:spPr/>
        <p:txBody>
          <a:bodyPr/>
          <a:lstStyle/>
          <a:p>
            <a:r>
              <a:rPr lang="en-GB" dirty="0"/>
              <a:t>Cultural and Religious Considerations in PCC</a:t>
            </a:r>
          </a:p>
        </p:txBody>
      </p:sp>
      <p:sp>
        <p:nvSpPr>
          <p:cNvPr id="3" name="Text Placeholder 2">
            <a:extLst>
              <a:ext uri="{FF2B5EF4-FFF2-40B4-BE49-F238E27FC236}">
                <a16:creationId xmlns:a16="http://schemas.microsoft.com/office/drawing/2014/main" id="{451BA0A5-72A6-D2B3-BD55-0F754E0272FB}"/>
              </a:ext>
            </a:extLst>
          </p:cNvPr>
          <p:cNvSpPr>
            <a:spLocks noGrp="1"/>
          </p:cNvSpPr>
          <p:nvPr>
            <p:ph type="body" idx="1"/>
          </p:nvPr>
        </p:nvSpPr>
        <p:spPr/>
        <p:txBody>
          <a:bodyPr/>
          <a:lstStyle/>
          <a:p>
            <a:endParaRPr lang="en-GB"/>
          </a:p>
        </p:txBody>
      </p:sp>
    </p:spTree>
    <p:extLst>
      <p:ext uri="{BB962C8B-B14F-4D97-AF65-F5344CB8AC3E}">
        <p14:creationId xmlns:p14="http://schemas.microsoft.com/office/powerpoint/2010/main" val="2782939145"/>
      </p:ext>
    </p:extLst>
  </p:cSld>
  <p:clrMapOvr>
    <a:masterClrMapping/>
  </p:clrMapOvr>
  <mc:AlternateContent xmlns:mc="http://schemas.openxmlformats.org/markup-compatibility/2006" xmlns:p14="http://schemas.microsoft.com/office/powerpoint/2010/main">
    <mc:Choice Requires="p14">
      <p:transition p14:dur="140" advClick="0" advTm="2000"/>
    </mc:Choice>
    <mc:Fallback xmlns="">
      <p:transition advClick="0" advTm="2000"/>
    </mc:Fallback>
  </mc:AlternateContent>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986437-F497-C477-5649-627CBB2C9056}"/>
              </a:ext>
            </a:extLst>
          </p:cNvPr>
          <p:cNvSpPr>
            <a:spLocks noGrp="1"/>
          </p:cNvSpPr>
          <p:nvPr>
            <p:ph type="title"/>
          </p:nvPr>
        </p:nvSpPr>
        <p:spPr/>
        <p:txBody>
          <a:bodyPr/>
          <a:lstStyle/>
          <a:p>
            <a:r>
              <a:rPr lang="en-SE" dirty="0"/>
              <a:t>Learning Objectives</a:t>
            </a:r>
          </a:p>
        </p:txBody>
      </p:sp>
      <p:sp>
        <p:nvSpPr>
          <p:cNvPr id="3" name="Content Placeholder 2">
            <a:extLst>
              <a:ext uri="{FF2B5EF4-FFF2-40B4-BE49-F238E27FC236}">
                <a16:creationId xmlns:a16="http://schemas.microsoft.com/office/drawing/2014/main" id="{955EAADD-A301-109F-8EFC-1CA571189100}"/>
              </a:ext>
            </a:extLst>
          </p:cNvPr>
          <p:cNvSpPr>
            <a:spLocks noGrp="1"/>
          </p:cNvSpPr>
          <p:nvPr>
            <p:ph idx="1"/>
          </p:nvPr>
        </p:nvSpPr>
        <p:spPr/>
        <p:txBody>
          <a:bodyPr>
            <a:normAutofit fontScale="92500"/>
          </a:bodyPr>
          <a:lstStyle/>
          <a:p>
            <a:pPr marL="0" indent="0" algn="just">
              <a:buNone/>
            </a:pPr>
            <a:r>
              <a:rPr lang="en-GB" dirty="0"/>
              <a:t>At the end of this session the student should be able to;</a:t>
            </a:r>
          </a:p>
          <a:p>
            <a:pPr algn="just"/>
            <a:r>
              <a:rPr lang="en-GB" dirty="0"/>
              <a:t>Understand the importance of cultural and religious competence in providing psychosocial care to patients with neurodegenerative disorders (NDDs).</a:t>
            </a:r>
          </a:p>
          <a:p>
            <a:pPr algn="just"/>
            <a:r>
              <a:rPr lang="en-GB" dirty="0"/>
              <a:t>Identify potential challenges and barriers in Sri Lanka in providing culturally and religiously sensitive psychosocial care.</a:t>
            </a:r>
          </a:p>
          <a:p>
            <a:pPr algn="just"/>
            <a:r>
              <a:rPr lang="en-GB" dirty="0"/>
              <a:t>Apply inclusive strategies effectively communicate and build rapport with diverse cultural and religious backgrounds of Sri Lanka in the context of NDDs.</a:t>
            </a:r>
          </a:p>
          <a:p>
            <a:pPr algn="just"/>
            <a:r>
              <a:rPr lang="en-GB" dirty="0"/>
              <a:t>Identify the impact of cultural and religious beliefs in Sri Lanka on the experiences, perceptions, and attitudes of patients with NDDs.</a:t>
            </a:r>
          </a:p>
          <a:p>
            <a:pPr algn="just"/>
            <a:r>
              <a:rPr lang="en-GB" dirty="0"/>
              <a:t>Explore common cultural and religious practices and beliefs in Sri Lanka that may influence the provision of psychosocial care for patients with NDDs.</a:t>
            </a:r>
          </a:p>
          <a:p>
            <a:pPr algn="just"/>
            <a:endParaRPr lang="en-GB" dirty="0"/>
          </a:p>
          <a:p>
            <a:pPr algn="just"/>
            <a:endParaRPr lang="en-SE" dirty="0"/>
          </a:p>
        </p:txBody>
      </p:sp>
      <p:pic>
        <p:nvPicPr>
          <p:cNvPr id="22" name="Audio 21">
            <a:hlinkClick r:id="" action="ppaction://media"/>
            <a:extLst>
              <a:ext uri="{FF2B5EF4-FFF2-40B4-BE49-F238E27FC236}">
                <a16:creationId xmlns:a16="http://schemas.microsoft.com/office/drawing/2014/main" id="{3A60E2CA-1041-6486-B26B-DD03F2CF64CE}"/>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095192600"/>
      </p:ext>
    </p:extLst>
  </p:cSld>
  <p:clrMapOvr>
    <a:masterClrMapping/>
  </p:clrMapOvr>
  <mc:AlternateContent xmlns:mc="http://schemas.openxmlformats.org/markup-compatibility/2006" xmlns:p14="http://schemas.microsoft.com/office/powerpoint/2010/main">
    <mc:Choice Requires="p14">
      <p:transition spd="slow" p14:dur="2000" advTm="64479"/>
    </mc:Choice>
    <mc:Fallback xmlns="">
      <p:transition spd="slow" advTm="6447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2"/>
                </p:tgtEl>
              </p:cMediaNode>
            </p:audio>
          </p:childTnLst>
        </p:cTn>
      </p:par>
    </p:tnLst>
  </p:timing>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4ED6FE-1DA8-83E8-B8D5-F965EDFECC9B}"/>
              </a:ext>
            </a:extLst>
          </p:cNvPr>
          <p:cNvSpPr>
            <a:spLocks noGrp="1"/>
          </p:cNvSpPr>
          <p:nvPr>
            <p:ph type="title"/>
          </p:nvPr>
        </p:nvSpPr>
        <p:spPr/>
        <p:txBody>
          <a:bodyPr/>
          <a:lstStyle/>
          <a:p>
            <a:r>
              <a:rPr lang="en-US" dirty="0"/>
              <a:t>Critical thinking questions</a:t>
            </a:r>
            <a:endParaRPr lang="en-GB" dirty="0"/>
          </a:p>
        </p:txBody>
      </p:sp>
      <p:sp>
        <p:nvSpPr>
          <p:cNvPr id="3" name="Content Placeholder 2">
            <a:extLst>
              <a:ext uri="{FF2B5EF4-FFF2-40B4-BE49-F238E27FC236}">
                <a16:creationId xmlns:a16="http://schemas.microsoft.com/office/drawing/2014/main" id="{931ED962-C4D8-B230-0DB9-6B8D55462A36}"/>
              </a:ext>
            </a:extLst>
          </p:cNvPr>
          <p:cNvSpPr>
            <a:spLocks noGrp="1"/>
          </p:cNvSpPr>
          <p:nvPr>
            <p:ph idx="1"/>
          </p:nvPr>
        </p:nvSpPr>
        <p:spPr/>
        <p:txBody>
          <a:bodyPr/>
          <a:lstStyle/>
          <a:p>
            <a:pPr marL="0" indent="0">
              <a:buNone/>
            </a:pPr>
            <a:r>
              <a:rPr lang="en-GB" b="1" dirty="0"/>
              <a:t>Q1: </a:t>
            </a:r>
            <a:r>
              <a:rPr lang="en-GB" dirty="0"/>
              <a:t>Why is cultural and religious competence essential in healthcare, especially when caring for patients with NDDs in Sri Lanka?</a:t>
            </a:r>
          </a:p>
          <a:p>
            <a:pPr marL="0" indent="0">
              <a:buNone/>
            </a:pPr>
            <a:r>
              <a:rPr lang="en-GB" b="1" dirty="0"/>
              <a:t>Q2:</a:t>
            </a:r>
            <a:r>
              <a:rPr lang="en-GB" dirty="0"/>
              <a:t>How can healthcare providers actively incorporate cultural and religious considerations into their everyday practice to improve patient care in Sri Lanka?</a:t>
            </a:r>
          </a:p>
          <a:p>
            <a:pPr marL="0" indent="0">
              <a:buNone/>
            </a:pPr>
            <a:r>
              <a:rPr lang="en-GB" b="1" dirty="0"/>
              <a:t>Q3: </a:t>
            </a:r>
            <a:r>
              <a:rPr lang="en-GB" dirty="0"/>
              <a:t>What are the potential challenges healthcare providers might face when addressing cultural and religious beliefs in psychosocial care in Sri Lanka, and how can they overcome these challenges effectively?</a:t>
            </a:r>
          </a:p>
        </p:txBody>
      </p:sp>
      <p:pic>
        <p:nvPicPr>
          <p:cNvPr id="20" name="Audio 19">
            <a:hlinkClick r:id="" action="ppaction://media"/>
            <a:extLst>
              <a:ext uri="{FF2B5EF4-FFF2-40B4-BE49-F238E27FC236}">
                <a16:creationId xmlns:a16="http://schemas.microsoft.com/office/drawing/2014/main" id="{E8B43087-654F-124F-5A73-C6269C1FA149}"/>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09930280"/>
      </p:ext>
    </p:extLst>
  </p:cSld>
  <p:clrMapOvr>
    <a:masterClrMapping/>
  </p:clrMapOvr>
  <mc:AlternateContent xmlns:mc="http://schemas.openxmlformats.org/markup-compatibility/2006" xmlns:p14="http://schemas.microsoft.com/office/powerpoint/2010/main">
    <mc:Choice Requires="p14">
      <p:transition spd="slow" p14:dur="2000" advTm="46674"/>
    </mc:Choice>
    <mc:Fallback xmlns="">
      <p:transition spd="slow" advTm="4667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0"/>
                </p:tgtEl>
              </p:cMediaNode>
            </p:audio>
          </p:childTnLst>
        </p:cTn>
      </p:par>
    </p:tnLst>
  </p:timing>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4ED6FE-1DA8-83E8-B8D5-F965EDFECC9B}"/>
              </a:ext>
            </a:extLst>
          </p:cNvPr>
          <p:cNvSpPr>
            <a:spLocks noGrp="1"/>
          </p:cNvSpPr>
          <p:nvPr>
            <p:ph type="title"/>
          </p:nvPr>
        </p:nvSpPr>
        <p:spPr/>
        <p:txBody>
          <a:bodyPr/>
          <a:lstStyle/>
          <a:p>
            <a:r>
              <a:rPr lang="en-US" dirty="0"/>
              <a:t>Critical thinking questions</a:t>
            </a:r>
            <a:endParaRPr lang="en-GB" dirty="0"/>
          </a:p>
        </p:txBody>
      </p:sp>
      <p:sp>
        <p:nvSpPr>
          <p:cNvPr id="3" name="Content Placeholder 2">
            <a:extLst>
              <a:ext uri="{FF2B5EF4-FFF2-40B4-BE49-F238E27FC236}">
                <a16:creationId xmlns:a16="http://schemas.microsoft.com/office/drawing/2014/main" id="{931ED962-C4D8-B230-0DB9-6B8D55462A36}"/>
              </a:ext>
            </a:extLst>
          </p:cNvPr>
          <p:cNvSpPr>
            <a:spLocks noGrp="1"/>
          </p:cNvSpPr>
          <p:nvPr>
            <p:ph idx="1"/>
          </p:nvPr>
        </p:nvSpPr>
        <p:spPr/>
        <p:txBody>
          <a:bodyPr/>
          <a:lstStyle/>
          <a:p>
            <a:pPr marL="0" indent="0">
              <a:buNone/>
            </a:pPr>
            <a:r>
              <a:rPr lang="en-GB" b="1" dirty="0"/>
              <a:t>Q1: </a:t>
            </a:r>
            <a:r>
              <a:rPr lang="en-GB" dirty="0"/>
              <a:t>Why is cultural and religious competence essential in healthcare, especially when caring for patients with NDDs in Sri Lanka?</a:t>
            </a:r>
          </a:p>
          <a:p>
            <a:pPr marL="0" indent="0">
              <a:buNone/>
            </a:pPr>
            <a:endParaRPr lang="en-GB" dirty="0"/>
          </a:p>
          <a:p>
            <a:r>
              <a:rPr lang="en-GB" dirty="0"/>
              <a:t>It helps healthcare providers understand and respect patients' beliefs and values, ensuring that care is tailored to individual needs. </a:t>
            </a:r>
          </a:p>
          <a:p>
            <a:r>
              <a:rPr lang="en-GB" dirty="0"/>
              <a:t>In the context of NDDs, this can lead to better psychosocial support, improved patient outcomes, and enhanced trust between patients and providers.</a:t>
            </a:r>
          </a:p>
        </p:txBody>
      </p:sp>
      <p:pic>
        <p:nvPicPr>
          <p:cNvPr id="6" name="Audio 5">
            <a:hlinkClick r:id="" action="ppaction://media"/>
            <a:extLst>
              <a:ext uri="{FF2B5EF4-FFF2-40B4-BE49-F238E27FC236}">
                <a16:creationId xmlns:a16="http://schemas.microsoft.com/office/drawing/2014/main" id="{ED84E6BE-1FB5-502B-7F22-877CA152D9C8}"/>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749664326"/>
      </p:ext>
    </p:extLst>
  </p:cSld>
  <p:clrMapOvr>
    <a:masterClrMapping/>
  </p:clrMapOvr>
  <mc:AlternateContent xmlns:mc="http://schemas.openxmlformats.org/markup-compatibility/2006" xmlns:p14="http://schemas.microsoft.com/office/powerpoint/2010/main">
    <mc:Choice Requires="p14">
      <p:transition spd="slow" p14:dur="2000" advTm="51544"/>
    </mc:Choice>
    <mc:Fallback xmlns="">
      <p:transition spd="slow" advTm="5154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4ED6FE-1DA8-83E8-B8D5-F965EDFECC9B}"/>
              </a:ext>
            </a:extLst>
          </p:cNvPr>
          <p:cNvSpPr>
            <a:spLocks noGrp="1"/>
          </p:cNvSpPr>
          <p:nvPr>
            <p:ph type="title"/>
          </p:nvPr>
        </p:nvSpPr>
        <p:spPr/>
        <p:txBody>
          <a:bodyPr/>
          <a:lstStyle/>
          <a:p>
            <a:r>
              <a:rPr lang="en-US" dirty="0"/>
              <a:t>Critical thinking questions</a:t>
            </a:r>
            <a:endParaRPr lang="en-GB" dirty="0"/>
          </a:p>
        </p:txBody>
      </p:sp>
      <p:sp>
        <p:nvSpPr>
          <p:cNvPr id="3" name="Content Placeholder 2">
            <a:extLst>
              <a:ext uri="{FF2B5EF4-FFF2-40B4-BE49-F238E27FC236}">
                <a16:creationId xmlns:a16="http://schemas.microsoft.com/office/drawing/2014/main" id="{931ED962-C4D8-B230-0DB9-6B8D55462A36}"/>
              </a:ext>
            </a:extLst>
          </p:cNvPr>
          <p:cNvSpPr>
            <a:spLocks noGrp="1"/>
          </p:cNvSpPr>
          <p:nvPr>
            <p:ph idx="1"/>
          </p:nvPr>
        </p:nvSpPr>
        <p:spPr/>
        <p:txBody>
          <a:bodyPr/>
          <a:lstStyle/>
          <a:p>
            <a:pPr marL="0" indent="0">
              <a:buNone/>
            </a:pPr>
            <a:r>
              <a:rPr lang="en-GB" b="1" dirty="0"/>
              <a:t>Q2: </a:t>
            </a:r>
            <a:r>
              <a:rPr lang="en-GB" dirty="0"/>
              <a:t>How can healthcare providers actively incorporate cultural and religious considerations into their everyday practice to improve patient care in Sri Lanka?</a:t>
            </a:r>
          </a:p>
          <a:p>
            <a:r>
              <a:rPr lang="en-GB" dirty="0"/>
              <a:t>Healthcare providers can actively incorporate cultural and religious considerations by engaging in active listening, using interpretation services, respecting rituals and practices, and collaborating with cultural liaisons and religious leaders. </a:t>
            </a:r>
          </a:p>
          <a:p>
            <a:r>
              <a:rPr lang="en-GB" dirty="0"/>
              <a:t>By doing so, they create a more inclusive and patient-centered care environment.</a:t>
            </a:r>
          </a:p>
        </p:txBody>
      </p:sp>
      <p:pic>
        <p:nvPicPr>
          <p:cNvPr id="7" name="Audio 6">
            <a:hlinkClick r:id="" action="ppaction://media"/>
            <a:extLst>
              <a:ext uri="{FF2B5EF4-FFF2-40B4-BE49-F238E27FC236}">
                <a16:creationId xmlns:a16="http://schemas.microsoft.com/office/drawing/2014/main" id="{613B8B22-BDB6-996A-4101-F09C59B3FCC2}"/>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084629489"/>
      </p:ext>
    </p:extLst>
  </p:cSld>
  <p:clrMapOvr>
    <a:masterClrMapping/>
  </p:clrMapOvr>
  <mc:AlternateContent xmlns:mc="http://schemas.openxmlformats.org/markup-compatibility/2006" xmlns:p14="http://schemas.microsoft.com/office/powerpoint/2010/main">
    <mc:Choice Requires="p14">
      <p:transition spd="slow" p14:dur="2000" advTm="55972"/>
    </mc:Choice>
    <mc:Fallback xmlns="">
      <p:transition spd="slow" advTm="5597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4ED6FE-1DA8-83E8-B8D5-F965EDFECC9B}"/>
              </a:ext>
            </a:extLst>
          </p:cNvPr>
          <p:cNvSpPr>
            <a:spLocks noGrp="1"/>
          </p:cNvSpPr>
          <p:nvPr>
            <p:ph type="title"/>
          </p:nvPr>
        </p:nvSpPr>
        <p:spPr/>
        <p:txBody>
          <a:bodyPr/>
          <a:lstStyle/>
          <a:p>
            <a:r>
              <a:rPr lang="en-US" dirty="0"/>
              <a:t>Critical thinking questions</a:t>
            </a:r>
            <a:endParaRPr lang="en-GB" dirty="0"/>
          </a:p>
        </p:txBody>
      </p:sp>
      <p:sp>
        <p:nvSpPr>
          <p:cNvPr id="3" name="Content Placeholder 2">
            <a:extLst>
              <a:ext uri="{FF2B5EF4-FFF2-40B4-BE49-F238E27FC236}">
                <a16:creationId xmlns:a16="http://schemas.microsoft.com/office/drawing/2014/main" id="{931ED962-C4D8-B230-0DB9-6B8D55462A36}"/>
              </a:ext>
            </a:extLst>
          </p:cNvPr>
          <p:cNvSpPr>
            <a:spLocks noGrp="1"/>
          </p:cNvSpPr>
          <p:nvPr>
            <p:ph idx="1"/>
          </p:nvPr>
        </p:nvSpPr>
        <p:spPr/>
        <p:txBody>
          <a:bodyPr/>
          <a:lstStyle/>
          <a:p>
            <a:pPr marL="0" indent="0">
              <a:buNone/>
            </a:pPr>
            <a:r>
              <a:rPr lang="en-GB" b="1" dirty="0"/>
              <a:t>Q3: </a:t>
            </a:r>
            <a:r>
              <a:rPr lang="en-GB" dirty="0"/>
              <a:t>What are the potential challenges healthcare providers might face when addressing cultural and religious beliefs in psychosocial care in Sri Lanka, and how can they overcome these challenges effectively?</a:t>
            </a:r>
          </a:p>
          <a:p>
            <a:r>
              <a:rPr lang="en-GB" dirty="0"/>
              <a:t>Challenges may include language barriers, misunderstandings, and differing beliefs. </a:t>
            </a:r>
          </a:p>
          <a:p>
            <a:r>
              <a:rPr lang="en-GB" dirty="0"/>
              <a:t>Healthcare providers can overcome these challenges by seeking cultural competence training, involving interpreters, promoting open communication, and fostering a culture of respect and sensitivity within healthcare institutions. </a:t>
            </a:r>
          </a:p>
          <a:p>
            <a:r>
              <a:rPr lang="en-GB" dirty="0"/>
              <a:t>This would enhance the ability to provide culturally competent care.</a:t>
            </a:r>
          </a:p>
        </p:txBody>
      </p:sp>
      <p:pic>
        <p:nvPicPr>
          <p:cNvPr id="8" name="Audio 7">
            <a:hlinkClick r:id="" action="ppaction://media"/>
            <a:extLst>
              <a:ext uri="{FF2B5EF4-FFF2-40B4-BE49-F238E27FC236}">
                <a16:creationId xmlns:a16="http://schemas.microsoft.com/office/drawing/2014/main" id="{01BF4D1E-1D2E-FBBE-B05C-5C9B67FF9A24}"/>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571426919"/>
      </p:ext>
    </p:extLst>
  </p:cSld>
  <p:clrMapOvr>
    <a:masterClrMapping/>
  </p:clrMapOvr>
  <mc:AlternateContent xmlns:mc="http://schemas.openxmlformats.org/markup-compatibility/2006" xmlns:p14="http://schemas.microsoft.com/office/powerpoint/2010/main">
    <mc:Choice Requires="p14">
      <p:transition spd="slow" p14:dur="2000" advTm="63969"/>
    </mc:Choice>
    <mc:Fallback xmlns="">
      <p:transition spd="slow" advTm="6396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3063C6-BF07-5997-7848-9B0E6380358B}"/>
              </a:ext>
            </a:extLst>
          </p:cNvPr>
          <p:cNvSpPr>
            <a:spLocks noGrp="1"/>
          </p:cNvSpPr>
          <p:nvPr>
            <p:ph type="title"/>
          </p:nvPr>
        </p:nvSpPr>
        <p:spPr/>
        <p:txBody>
          <a:bodyPr>
            <a:normAutofit fontScale="90000"/>
          </a:bodyPr>
          <a:lstStyle/>
          <a:p>
            <a:r>
              <a:rPr lang="en-GB" dirty="0"/>
              <a:t>Meaning of life and death: Cultural differences in end-of-life decisions</a:t>
            </a:r>
          </a:p>
        </p:txBody>
      </p:sp>
      <p:sp>
        <p:nvSpPr>
          <p:cNvPr id="3" name="Content Placeholder 2">
            <a:extLst>
              <a:ext uri="{FF2B5EF4-FFF2-40B4-BE49-F238E27FC236}">
                <a16:creationId xmlns:a16="http://schemas.microsoft.com/office/drawing/2014/main" id="{093F1DDF-D5A2-846E-48EF-DF14FDBC3AB6}"/>
              </a:ext>
            </a:extLst>
          </p:cNvPr>
          <p:cNvSpPr>
            <a:spLocks noGrp="1"/>
          </p:cNvSpPr>
          <p:nvPr>
            <p:ph idx="1"/>
          </p:nvPr>
        </p:nvSpPr>
        <p:spPr>
          <a:xfrm>
            <a:off x="838200" y="1596044"/>
            <a:ext cx="10515600" cy="4580919"/>
          </a:xfrm>
        </p:spPr>
        <p:txBody>
          <a:bodyPr>
            <a:normAutofit/>
          </a:bodyPr>
          <a:lstStyle/>
          <a:p>
            <a:pPr algn="just"/>
            <a:r>
              <a:rPr lang="en-GB" sz="3200" dirty="0"/>
              <a:t>End-of-life decisions are profoundly influenced by cultural backgrounds and beliefs. </a:t>
            </a:r>
          </a:p>
          <a:p>
            <a:pPr algn="just"/>
            <a:r>
              <a:rPr lang="en-GB" sz="3200" dirty="0"/>
              <a:t>In Sri Lanka, a country rich in cultural diversity, these variations are particularly significant.</a:t>
            </a:r>
          </a:p>
          <a:p>
            <a:pPr algn="just"/>
            <a:endParaRPr lang="en-GB" sz="2800" dirty="0"/>
          </a:p>
        </p:txBody>
      </p:sp>
      <p:pic>
        <p:nvPicPr>
          <p:cNvPr id="13" name="Audio 12">
            <a:hlinkClick r:id="" action="ppaction://media"/>
            <a:extLst>
              <a:ext uri="{FF2B5EF4-FFF2-40B4-BE49-F238E27FC236}">
                <a16:creationId xmlns:a16="http://schemas.microsoft.com/office/drawing/2014/main" id="{C79A7DE1-5F6C-F799-FEE3-987E1EB9BA88}"/>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194189961"/>
      </p:ext>
    </p:extLst>
  </p:cSld>
  <p:clrMapOvr>
    <a:masterClrMapping/>
  </p:clrMapOvr>
  <mc:AlternateContent xmlns:mc="http://schemas.openxmlformats.org/markup-compatibility/2006" xmlns:p14="http://schemas.microsoft.com/office/powerpoint/2010/main">
    <mc:Choice Requires="p14">
      <p:transition spd="slow" p14:dur="2000" advTm="24586"/>
    </mc:Choice>
    <mc:Fallback xmlns="">
      <p:transition spd="slow" advTm="2458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3"/>
                </p:tgtEl>
              </p:cMediaNode>
            </p:audio>
          </p:childTnLst>
        </p:cTn>
      </p:par>
    </p:tnLst>
  </p:timing>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3063C6-BF07-5997-7848-9B0E6380358B}"/>
              </a:ext>
            </a:extLst>
          </p:cNvPr>
          <p:cNvSpPr>
            <a:spLocks noGrp="1"/>
          </p:cNvSpPr>
          <p:nvPr>
            <p:ph type="title"/>
          </p:nvPr>
        </p:nvSpPr>
        <p:spPr/>
        <p:txBody>
          <a:bodyPr>
            <a:normAutofit fontScale="90000"/>
          </a:bodyPr>
          <a:lstStyle/>
          <a:p>
            <a:pPr algn="ctr"/>
            <a:r>
              <a:rPr lang="en-GB" b="1" dirty="0"/>
              <a:t>Meaning of life and death: Cultural differences in end-of-life decisions</a:t>
            </a:r>
          </a:p>
        </p:txBody>
      </p:sp>
      <p:sp>
        <p:nvSpPr>
          <p:cNvPr id="5" name="Content Placeholder 4">
            <a:extLst>
              <a:ext uri="{FF2B5EF4-FFF2-40B4-BE49-F238E27FC236}">
                <a16:creationId xmlns:a16="http://schemas.microsoft.com/office/drawing/2014/main" id="{0137CF8C-18AD-1937-EF22-4178DF3658FA}"/>
              </a:ext>
            </a:extLst>
          </p:cNvPr>
          <p:cNvSpPr>
            <a:spLocks noGrp="1"/>
          </p:cNvSpPr>
          <p:nvPr>
            <p:ph sz="half" idx="2"/>
          </p:nvPr>
        </p:nvSpPr>
        <p:spPr/>
        <p:txBody>
          <a:bodyPr/>
          <a:lstStyle/>
          <a:p>
            <a:r>
              <a:rPr lang="en-GB"/>
              <a:t>Buddhism, one of the major religions in Sri Lanka, emphasizes the impermanence of life and the cycle of rebirth.</a:t>
            </a:r>
          </a:p>
          <a:p>
            <a:r>
              <a:rPr lang="en-GB"/>
              <a:t>Buddhists may approach end-of-life decisions with a focus on spiritual preparations, acceptance of death, and minimizing suffering.</a:t>
            </a:r>
            <a:endParaRPr lang="en-GB" dirty="0"/>
          </a:p>
        </p:txBody>
      </p:sp>
      <p:pic>
        <p:nvPicPr>
          <p:cNvPr id="9" name="Content Placeholder 8">
            <a:extLst>
              <a:ext uri="{FF2B5EF4-FFF2-40B4-BE49-F238E27FC236}">
                <a16:creationId xmlns:a16="http://schemas.microsoft.com/office/drawing/2014/main" id="{F0723504-446B-8F2E-DA48-FEBC1DBB3267}"/>
              </a:ext>
            </a:extLst>
          </p:cNvPr>
          <p:cNvPicPr>
            <a:picLocks noGrp="1" noChangeAspect="1"/>
          </p:cNvPicPr>
          <p:nvPr>
            <p:ph sz="half" idx="1"/>
          </p:nvPr>
        </p:nvPicPr>
        <p:blipFill rotWithShape="1">
          <a:blip r:embed="rId4"/>
          <a:srcRect b="11235"/>
          <a:stretch/>
        </p:blipFill>
        <p:spPr>
          <a:xfrm>
            <a:off x="1021556" y="1362075"/>
            <a:ext cx="4814888" cy="4473460"/>
          </a:xfrm>
          <a:prstGeom prst="rect">
            <a:avLst/>
          </a:prstGeom>
        </p:spPr>
      </p:pic>
      <p:sp>
        <p:nvSpPr>
          <p:cNvPr id="3" name="TextBox 2">
            <a:extLst>
              <a:ext uri="{FF2B5EF4-FFF2-40B4-BE49-F238E27FC236}">
                <a16:creationId xmlns:a16="http://schemas.microsoft.com/office/drawing/2014/main" id="{77892386-1E06-D06C-D73D-2BB4333F1F2B}"/>
              </a:ext>
            </a:extLst>
          </p:cNvPr>
          <p:cNvSpPr txBox="1"/>
          <p:nvPr/>
        </p:nvSpPr>
        <p:spPr>
          <a:xfrm>
            <a:off x="8121274" y="5141408"/>
            <a:ext cx="3232526" cy="458780"/>
          </a:xfrm>
          <a:prstGeom prst="rect">
            <a:avLst/>
          </a:prstGeom>
          <a:noFill/>
        </p:spPr>
        <p:txBody>
          <a:bodyPr wrap="square">
            <a:spAutoFit/>
          </a:bodyPr>
          <a:lstStyle/>
          <a:p>
            <a:pPr marL="0" marR="0">
              <a:lnSpc>
                <a:spcPct val="107000"/>
              </a:lnSpc>
              <a:spcBef>
                <a:spcPts val="0"/>
              </a:spcBef>
              <a:spcAft>
                <a:spcPts val="800"/>
              </a:spcAft>
            </a:pPr>
            <a:r>
              <a:rPr lang="en-GB" sz="2400" kern="100" dirty="0">
                <a:effectLst/>
                <a:latin typeface="Arial" panose="020B0604020202020204" pitchFamily="34" charset="0"/>
                <a:ea typeface="Calibri" panose="020F0502020204030204" pitchFamily="34" charset="0"/>
                <a:cs typeface="Arial" panose="020B0604020202020204" pitchFamily="34" charset="0"/>
              </a:rPr>
              <a:t>(Kariyawasam, 1996)</a:t>
            </a:r>
          </a:p>
        </p:txBody>
      </p:sp>
      <p:pic>
        <p:nvPicPr>
          <p:cNvPr id="11" name="Audio 10">
            <a:hlinkClick r:id="" action="ppaction://media"/>
            <a:extLst>
              <a:ext uri="{FF2B5EF4-FFF2-40B4-BE49-F238E27FC236}">
                <a16:creationId xmlns:a16="http://schemas.microsoft.com/office/drawing/2014/main" id="{19F1E117-72A3-D718-31C1-0F3ECFA175E9}"/>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837562436"/>
      </p:ext>
    </p:extLst>
  </p:cSld>
  <p:clrMapOvr>
    <a:masterClrMapping/>
  </p:clrMapOvr>
  <mc:AlternateContent xmlns:mc="http://schemas.openxmlformats.org/markup-compatibility/2006" xmlns:p14="http://schemas.microsoft.com/office/powerpoint/2010/main">
    <mc:Choice Requires="p14">
      <p:transition spd="slow" p14:dur="2000" advTm="22464"/>
    </mc:Choice>
    <mc:Fallback xmlns="">
      <p:transition spd="slow" advTm="2246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1"/>
                </p:tgtEl>
              </p:cMediaNode>
            </p:audio>
          </p:childTnLst>
        </p:cTn>
      </p:par>
    </p:tnLst>
  </p:timing>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3063C6-BF07-5997-7848-9B0E6380358B}"/>
              </a:ext>
            </a:extLst>
          </p:cNvPr>
          <p:cNvSpPr>
            <a:spLocks noGrp="1"/>
          </p:cNvSpPr>
          <p:nvPr>
            <p:ph type="title"/>
          </p:nvPr>
        </p:nvSpPr>
        <p:spPr/>
        <p:txBody>
          <a:bodyPr>
            <a:normAutofit fontScale="90000"/>
          </a:bodyPr>
          <a:lstStyle/>
          <a:p>
            <a:pPr algn="ctr"/>
            <a:r>
              <a:rPr lang="en-GB" b="1" dirty="0"/>
              <a:t>Meaning of life and death: Cultural differences in end-of-life decisions</a:t>
            </a:r>
          </a:p>
        </p:txBody>
      </p:sp>
      <p:sp>
        <p:nvSpPr>
          <p:cNvPr id="5" name="Content Placeholder 4">
            <a:extLst>
              <a:ext uri="{FF2B5EF4-FFF2-40B4-BE49-F238E27FC236}">
                <a16:creationId xmlns:a16="http://schemas.microsoft.com/office/drawing/2014/main" id="{0137CF8C-18AD-1937-EF22-4178DF3658FA}"/>
              </a:ext>
            </a:extLst>
          </p:cNvPr>
          <p:cNvSpPr>
            <a:spLocks noGrp="1"/>
          </p:cNvSpPr>
          <p:nvPr>
            <p:ph idx="1"/>
          </p:nvPr>
        </p:nvSpPr>
        <p:spPr/>
        <p:txBody>
          <a:bodyPr/>
          <a:lstStyle/>
          <a:p>
            <a:r>
              <a:rPr lang="en-GB" dirty="0"/>
              <a:t>Hinduism, another prominent religion, often involves intricate rituals and ceremonies during the end-of-life process.</a:t>
            </a:r>
          </a:p>
          <a:p>
            <a:r>
              <a:rPr lang="en-GB" dirty="0"/>
              <a:t>Cremation, for example, is a common practice among Hindus in Sri Lanka, symbolizing the release of the soul from the physical body.</a:t>
            </a:r>
          </a:p>
          <a:p>
            <a:r>
              <a:rPr lang="en-GB" dirty="0"/>
              <a:t>In the Hindu tradition, however, only Hindu males are allowed to attend the cremation, where the body is laid on top of a wooden pyre that is lit by the most senior member of the family. </a:t>
            </a:r>
          </a:p>
          <a:p>
            <a:r>
              <a:rPr lang="en-GB" dirty="0"/>
              <a:t>The women, meanwhile, remain at home, chanting mantras and singing hymns in reminiscence of life after death.</a:t>
            </a:r>
          </a:p>
        </p:txBody>
      </p:sp>
      <p:sp>
        <p:nvSpPr>
          <p:cNvPr id="7" name="TextBox 6">
            <a:extLst>
              <a:ext uri="{FF2B5EF4-FFF2-40B4-BE49-F238E27FC236}">
                <a16:creationId xmlns:a16="http://schemas.microsoft.com/office/drawing/2014/main" id="{8EB79FA1-2BC0-0039-6E08-CA5EEED0E908}"/>
              </a:ext>
            </a:extLst>
          </p:cNvPr>
          <p:cNvSpPr txBox="1"/>
          <p:nvPr/>
        </p:nvSpPr>
        <p:spPr>
          <a:xfrm>
            <a:off x="8067112" y="5486400"/>
            <a:ext cx="2925144" cy="461665"/>
          </a:xfrm>
          <a:prstGeom prst="rect">
            <a:avLst/>
          </a:prstGeom>
          <a:noFill/>
        </p:spPr>
        <p:txBody>
          <a:bodyPr wrap="square">
            <a:spAutoFit/>
          </a:bodyPr>
          <a:lstStyle/>
          <a:p>
            <a:r>
              <a:rPr lang="en-GB" sz="2400" dirty="0">
                <a:latin typeface="Arial" panose="020B0604020202020204" pitchFamily="34" charset="0"/>
                <a:cs typeface="Arial" panose="020B0604020202020204" pitchFamily="34" charset="0"/>
              </a:rPr>
              <a:t>(Thomas, 2020)</a:t>
            </a:r>
          </a:p>
        </p:txBody>
      </p:sp>
      <p:pic>
        <p:nvPicPr>
          <p:cNvPr id="17" name="Audio 16">
            <a:hlinkClick r:id="" action="ppaction://media"/>
            <a:extLst>
              <a:ext uri="{FF2B5EF4-FFF2-40B4-BE49-F238E27FC236}">
                <a16:creationId xmlns:a16="http://schemas.microsoft.com/office/drawing/2014/main" id="{B8D1E632-AFC4-4A89-A723-8A14AD44E509}"/>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53195814"/>
      </p:ext>
    </p:extLst>
  </p:cSld>
  <p:clrMapOvr>
    <a:masterClrMapping/>
  </p:clrMapOvr>
  <mc:AlternateContent xmlns:mc="http://schemas.openxmlformats.org/markup-compatibility/2006" xmlns:p14="http://schemas.microsoft.com/office/powerpoint/2010/main">
    <mc:Choice Requires="p14">
      <p:transition spd="slow" p14:dur="2000" advTm="37839"/>
    </mc:Choice>
    <mc:Fallback xmlns="">
      <p:transition spd="slow" advTm="3783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7"/>
                </p:tgtEl>
              </p:cMediaNode>
            </p:audio>
          </p:childTnLst>
        </p:cTn>
      </p:par>
    </p:tnLst>
  </p:timing>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3063C6-BF07-5997-7848-9B0E6380358B}"/>
              </a:ext>
            </a:extLst>
          </p:cNvPr>
          <p:cNvSpPr>
            <a:spLocks noGrp="1"/>
          </p:cNvSpPr>
          <p:nvPr>
            <p:ph type="title"/>
          </p:nvPr>
        </p:nvSpPr>
        <p:spPr/>
        <p:txBody>
          <a:bodyPr>
            <a:normAutofit fontScale="90000"/>
          </a:bodyPr>
          <a:lstStyle/>
          <a:p>
            <a:pPr algn="ctr"/>
            <a:r>
              <a:rPr lang="en-GB" b="1" dirty="0"/>
              <a:t>Meaning of life and death: Cultural differences in end-of-life decisions</a:t>
            </a:r>
          </a:p>
        </p:txBody>
      </p:sp>
      <p:pic>
        <p:nvPicPr>
          <p:cNvPr id="4" name="Content Placeholder 3">
            <a:extLst>
              <a:ext uri="{FF2B5EF4-FFF2-40B4-BE49-F238E27FC236}">
                <a16:creationId xmlns:a16="http://schemas.microsoft.com/office/drawing/2014/main" id="{37AF1AC3-CB93-FF26-6359-87F6C19D60C0}"/>
              </a:ext>
            </a:extLst>
          </p:cNvPr>
          <p:cNvPicPr>
            <a:picLocks noGrp="1" noChangeAspect="1"/>
          </p:cNvPicPr>
          <p:nvPr>
            <p:ph sz="half" idx="1"/>
          </p:nvPr>
        </p:nvPicPr>
        <p:blipFill rotWithShape="1">
          <a:blip r:embed="rId4"/>
          <a:srcRect b="11580"/>
          <a:stretch/>
        </p:blipFill>
        <p:spPr>
          <a:xfrm>
            <a:off x="1021555" y="1362075"/>
            <a:ext cx="5078127" cy="4490085"/>
          </a:xfrm>
          <a:prstGeom prst="rect">
            <a:avLst/>
          </a:prstGeom>
        </p:spPr>
      </p:pic>
      <p:sp>
        <p:nvSpPr>
          <p:cNvPr id="5" name="Content Placeholder 4">
            <a:extLst>
              <a:ext uri="{FF2B5EF4-FFF2-40B4-BE49-F238E27FC236}">
                <a16:creationId xmlns:a16="http://schemas.microsoft.com/office/drawing/2014/main" id="{0137CF8C-18AD-1937-EF22-4178DF3658FA}"/>
              </a:ext>
            </a:extLst>
          </p:cNvPr>
          <p:cNvSpPr>
            <a:spLocks noGrp="1"/>
          </p:cNvSpPr>
          <p:nvPr>
            <p:ph sz="half" idx="2"/>
          </p:nvPr>
        </p:nvSpPr>
        <p:spPr/>
        <p:txBody>
          <a:bodyPr/>
          <a:lstStyle/>
          <a:p>
            <a:r>
              <a:rPr lang="en-GB" dirty="0"/>
              <a:t>Christians in Sri Lanka may follow their respective denominational customs when dealing with death. </a:t>
            </a:r>
          </a:p>
          <a:p>
            <a:r>
              <a:rPr lang="en-GB" dirty="0"/>
              <a:t>This could include funeral services at a church, prayers, and gatherings with the community.</a:t>
            </a:r>
          </a:p>
        </p:txBody>
      </p:sp>
      <p:sp>
        <p:nvSpPr>
          <p:cNvPr id="3" name="TextBox 2">
            <a:extLst>
              <a:ext uri="{FF2B5EF4-FFF2-40B4-BE49-F238E27FC236}">
                <a16:creationId xmlns:a16="http://schemas.microsoft.com/office/drawing/2014/main" id="{D8B6C441-85ED-5EB8-60CC-6CCCECF7C3D0}"/>
              </a:ext>
            </a:extLst>
          </p:cNvPr>
          <p:cNvSpPr txBox="1"/>
          <p:nvPr/>
        </p:nvSpPr>
        <p:spPr>
          <a:xfrm>
            <a:off x="8067112" y="5486400"/>
            <a:ext cx="2925144" cy="461665"/>
          </a:xfrm>
          <a:prstGeom prst="rect">
            <a:avLst/>
          </a:prstGeom>
          <a:noFill/>
        </p:spPr>
        <p:txBody>
          <a:bodyPr wrap="square">
            <a:spAutoFit/>
          </a:bodyPr>
          <a:lstStyle/>
          <a:p>
            <a:r>
              <a:rPr lang="en-GB" sz="2400" dirty="0">
                <a:latin typeface="Arial" panose="020B0604020202020204" pitchFamily="34" charset="0"/>
                <a:cs typeface="Arial" panose="020B0604020202020204" pitchFamily="34" charset="0"/>
              </a:rPr>
              <a:t>(Thomas, 2020)</a:t>
            </a:r>
          </a:p>
        </p:txBody>
      </p:sp>
      <p:pic>
        <p:nvPicPr>
          <p:cNvPr id="10" name="Audio 9">
            <a:hlinkClick r:id="" action="ppaction://media"/>
            <a:extLst>
              <a:ext uri="{FF2B5EF4-FFF2-40B4-BE49-F238E27FC236}">
                <a16:creationId xmlns:a16="http://schemas.microsoft.com/office/drawing/2014/main" id="{822D34CF-5DE5-7FCA-C41A-82BF3CF01F3A}"/>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077042909"/>
      </p:ext>
    </p:extLst>
  </p:cSld>
  <p:clrMapOvr>
    <a:masterClrMapping/>
  </p:clrMapOvr>
  <mc:AlternateContent xmlns:mc="http://schemas.openxmlformats.org/markup-compatibility/2006" xmlns:p14="http://schemas.microsoft.com/office/powerpoint/2010/main">
    <mc:Choice Requires="p14">
      <p:transition spd="slow" p14:dur="2000" advTm="15353"/>
    </mc:Choice>
    <mc:Fallback xmlns="">
      <p:transition spd="slow" advTm="1535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3063C6-BF07-5997-7848-9B0E6380358B}"/>
              </a:ext>
            </a:extLst>
          </p:cNvPr>
          <p:cNvSpPr>
            <a:spLocks noGrp="1"/>
          </p:cNvSpPr>
          <p:nvPr>
            <p:ph type="title"/>
          </p:nvPr>
        </p:nvSpPr>
        <p:spPr/>
        <p:txBody>
          <a:bodyPr>
            <a:normAutofit fontScale="90000"/>
          </a:bodyPr>
          <a:lstStyle/>
          <a:p>
            <a:pPr algn="ctr"/>
            <a:r>
              <a:rPr lang="en-GB" b="1" dirty="0"/>
              <a:t>Meaning of life and death: Cultural differences in end-of-life decisions</a:t>
            </a:r>
          </a:p>
        </p:txBody>
      </p:sp>
      <p:pic>
        <p:nvPicPr>
          <p:cNvPr id="4" name="Content Placeholder 3">
            <a:extLst>
              <a:ext uri="{FF2B5EF4-FFF2-40B4-BE49-F238E27FC236}">
                <a16:creationId xmlns:a16="http://schemas.microsoft.com/office/drawing/2014/main" id="{C3E96CA8-29D9-5725-7C6B-672B2511FE8B}"/>
              </a:ext>
            </a:extLst>
          </p:cNvPr>
          <p:cNvPicPr>
            <a:picLocks noGrp="1" noChangeAspect="1"/>
          </p:cNvPicPr>
          <p:nvPr>
            <p:ph sz="half" idx="1"/>
          </p:nvPr>
        </p:nvPicPr>
        <p:blipFill rotWithShape="1">
          <a:blip r:embed="rId4"/>
          <a:srcRect b="12961"/>
          <a:stretch/>
        </p:blipFill>
        <p:spPr>
          <a:xfrm>
            <a:off x="1021556" y="1361440"/>
            <a:ext cx="4814888" cy="4190827"/>
          </a:xfrm>
          <a:prstGeom prst="rect">
            <a:avLst/>
          </a:prstGeom>
        </p:spPr>
      </p:pic>
      <p:sp>
        <p:nvSpPr>
          <p:cNvPr id="5" name="Content Placeholder 4">
            <a:extLst>
              <a:ext uri="{FF2B5EF4-FFF2-40B4-BE49-F238E27FC236}">
                <a16:creationId xmlns:a16="http://schemas.microsoft.com/office/drawing/2014/main" id="{0137CF8C-18AD-1937-EF22-4178DF3658FA}"/>
              </a:ext>
            </a:extLst>
          </p:cNvPr>
          <p:cNvSpPr>
            <a:spLocks noGrp="1"/>
          </p:cNvSpPr>
          <p:nvPr>
            <p:ph sz="half" idx="2"/>
          </p:nvPr>
        </p:nvSpPr>
        <p:spPr>
          <a:xfrm>
            <a:off x="6096000" y="1358775"/>
            <a:ext cx="5181600" cy="5131435"/>
          </a:xfrm>
        </p:spPr>
        <p:txBody>
          <a:bodyPr>
            <a:normAutofit fontScale="77500" lnSpcReduction="20000"/>
          </a:bodyPr>
          <a:lstStyle/>
          <a:p>
            <a:pPr algn="just"/>
            <a:r>
              <a:rPr lang="en-GB" dirty="0"/>
              <a:t>Muslims adhere to Islamic traditions when handling death. </a:t>
            </a:r>
          </a:p>
          <a:p>
            <a:pPr algn="just"/>
            <a:r>
              <a:rPr lang="en-GB" dirty="0"/>
              <a:t>They prioritize a swift burial, recitation of Quranic verses, and communal prayers.</a:t>
            </a:r>
          </a:p>
          <a:p>
            <a:pPr algn="just"/>
            <a:r>
              <a:rPr lang="en-GB" dirty="0"/>
              <a:t>When a Muslim is approaching death, closest family members should be present at the situation and they encourage the dying person to say </a:t>
            </a:r>
            <a:r>
              <a:rPr lang="en-GB" i="1" dirty="0"/>
              <a:t>shahada</a:t>
            </a:r>
            <a:r>
              <a:rPr lang="en-GB" dirty="0"/>
              <a:t>, in the belief that the deceased soul would enter heaven. </a:t>
            </a:r>
          </a:p>
          <a:p>
            <a:pPr algn="just"/>
            <a:r>
              <a:rPr lang="en-GB" dirty="0"/>
              <a:t>Once death occurs the people present at the site should close the eyes of the perished and should cover the body with a white sheet. </a:t>
            </a:r>
          </a:p>
          <a:p>
            <a:pPr algn="just"/>
            <a:r>
              <a:rPr lang="en-GB" dirty="0"/>
              <a:t>Universally Muslims prepare “dua” (supplication) with the aspirations that Allah would forgive the sins of the deceased (</a:t>
            </a:r>
            <a:r>
              <a:rPr lang="en-GB" dirty="0" err="1"/>
              <a:t>Medawatte</a:t>
            </a:r>
            <a:r>
              <a:rPr lang="en-GB" dirty="0"/>
              <a:t>, 2021).</a:t>
            </a:r>
          </a:p>
        </p:txBody>
      </p:sp>
      <p:pic>
        <p:nvPicPr>
          <p:cNvPr id="25" name="Audio 24">
            <a:hlinkClick r:id="" action="ppaction://media"/>
            <a:extLst>
              <a:ext uri="{FF2B5EF4-FFF2-40B4-BE49-F238E27FC236}">
                <a16:creationId xmlns:a16="http://schemas.microsoft.com/office/drawing/2014/main" id="{7348CA28-8517-942B-CEAD-99131F9DE195}"/>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228758623"/>
      </p:ext>
    </p:extLst>
  </p:cSld>
  <p:clrMapOvr>
    <a:masterClrMapping/>
  </p:clrMapOvr>
  <mc:AlternateContent xmlns:mc="http://schemas.openxmlformats.org/markup-compatibility/2006" xmlns:p14="http://schemas.microsoft.com/office/powerpoint/2010/main">
    <mc:Choice Requires="p14">
      <p:transition spd="slow" p14:dur="2000" advTm="42917"/>
    </mc:Choice>
    <mc:Fallback xmlns="">
      <p:transition spd="slow" advTm="4291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5"/>
                </p:tgtEl>
              </p:cMediaNode>
            </p:audio>
          </p:childTnLst>
        </p:cTn>
      </p:par>
    </p:tnLst>
  </p:timing>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3063C6-BF07-5997-7848-9B0E6380358B}"/>
              </a:ext>
            </a:extLst>
          </p:cNvPr>
          <p:cNvSpPr>
            <a:spLocks noGrp="1"/>
          </p:cNvSpPr>
          <p:nvPr>
            <p:ph type="title"/>
          </p:nvPr>
        </p:nvSpPr>
        <p:spPr/>
        <p:txBody>
          <a:bodyPr>
            <a:normAutofit fontScale="90000"/>
          </a:bodyPr>
          <a:lstStyle/>
          <a:p>
            <a:pPr algn="ctr"/>
            <a:r>
              <a:rPr lang="en-GB" b="1" dirty="0"/>
              <a:t>Meaning of life and death: Cultural differences in end-of-life decisions</a:t>
            </a:r>
          </a:p>
        </p:txBody>
      </p:sp>
      <p:sp>
        <p:nvSpPr>
          <p:cNvPr id="5" name="Content Placeholder 4">
            <a:extLst>
              <a:ext uri="{FF2B5EF4-FFF2-40B4-BE49-F238E27FC236}">
                <a16:creationId xmlns:a16="http://schemas.microsoft.com/office/drawing/2014/main" id="{0137CF8C-18AD-1937-EF22-4178DF3658FA}"/>
              </a:ext>
            </a:extLst>
          </p:cNvPr>
          <p:cNvSpPr>
            <a:spLocks noGrp="1"/>
          </p:cNvSpPr>
          <p:nvPr>
            <p:ph sz="half" idx="2"/>
          </p:nvPr>
        </p:nvSpPr>
        <p:spPr>
          <a:xfrm>
            <a:off x="838200" y="1361440"/>
            <a:ext cx="10515600" cy="4815523"/>
          </a:xfrm>
        </p:spPr>
        <p:txBody>
          <a:bodyPr/>
          <a:lstStyle/>
          <a:p>
            <a:r>
              <a:rPr lang="en-GB" dirty="0"/>
              <a:t>Vedda, people of Sri Lanka who were that island's aboriginal inhabitants prior to the 6th century BCE maintain their unique customs and beliefs, which can vary widely. </a:t>
            </a:r>
          </a:p>
          <a:p>
            <a:r>
              <a:rPr lang="en-GB" dirty="0"/>
              <a:t>These practices may include traditional healing methods, offerings to ancestral spirits, and specific rituals.</a:t>
            </a:r>
          </a:p>
        </p:txBody>
      </p:sp>
      <p:pic>
        <p:nvPicPr>
          <p:cNvPr id="28" name="Audio 27">
            <a:hlinkClick r:id="" action="ppaction://media"/>
            <a:extLst>
              <a:ext uri="{FF2B5EF4-FFF2-40B4-BE49-F238E27FC236}">
                <a16:creationId xmlns:a16="http://schemas.microsoft.com/office/drawing/2014/main" id="{FC3F6254-6802-763B-C10A-EC020639F860}"/>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005418071"/>
      </p:ext>
    </p:extLst>
  </p:cSld>
  <p:clrMapOvr>
    <a:masterClrMapping/>
  </p:clrMapOvr>
  <mc:AlternateContent xmlns:mc="http://schemas.openxmlformats.org/markup-compatibility/2006" xmlns:p14="http://schemas.microsoft.com/office/powerpoint/2010/main">
    <mc:Choice Requires="p14">
      <p:transition spd="slow" p14:dur="2000" advTm="22176"/>
    </mc:Choice>
    <mc:Fallback xmlns="">
      <p:transition spd="slow" advTm="2217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8"/>
                </p:tgtEl>
              </p:cMediaNode>
            </p:audio>
          </p:childTnLst>
        </p:cTn>
      </p:par>
    </p:tnLst>
  </p:timing>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3063C6-BF07-5997-7848-9B0E6380358B}"/>
              </a:ext>
            </a:extLst>
          </p:cNvPr>
          <p:cNvSpPr>
            <a:spLocks noGrp="1"/>
          </p:cNvSpPr>
          <p:nvPr>
            <p:ph type="title"/>
          </p:nvPr>
        </p:nvSpPr>
        <p:spPr/>
        <p:txBody>
          <a:bodyPr>
            <a:normAutofit fontScale="90000"/>
          </a:bodyPr>
          <a:lstStyle/>
          <a:p>
            <a:r>
              <a:rPr lang="en-GB" dirty="0"/>
              <a:t>Meaning of life and death: Cultural differences in end-of-life decisions</a:t>
            </a:r>
          </a:p>
        </p:txBody>
      </p:sp>
      <p:sp>
        <p:nvSpPr>
          <p:cNvPr id="3" name="Content Placeholder 2">
            <a:extLst>
              <a:ext uri="{FF2B5EF4-FFF2-40B4-BE49-F238E27FC236}">
                <a16:creationId xmlns:a16="http://schemas.microsoft.com/office/drawing/2014/main" id="{093F1DDF-D5A2-846E-48EF-DF14FDBC3AB6}"/>
              </a:ext>
            </a:extLst>
          </p:cNvPr>
          <p:cNvSpPr>
            <a:spLocks noGrp="1"/>
          </p:cNvSpPr>
          <p:nvPr>
            <p:ph idx="1"/>
          </p:nvPr>
        </p:nvSpPr>
        <p:spPr>
          <a:xfrm>
            <a:off x="838200" y="1596044"/>
            <a:ext cx="10515600" cy="4580919"/>
          </a:xfrm>
        </p:spPr>
        <p:txBody>
          <a:bodyPr>
            <a:normAutofit/>
          </a:bodyPr>
          <a:lstStyle/>
          <a:p>
            <a:pPr algn="just"/>
            <a:r>
              <a:rPr lang="en-GB" sz="3200" dirty="0"/>
              <a:t>Understanding these cultural differences is essential in providing effective psychosocial care. </a:t>
            </a:r>
          </a:p>
          <a:p>
            <a:pPr algn="just"/>
            <a:r>
              <a:rPr lang="en-GB" sz="3200" dirty="0"/>
              <a:t>It allows healthcare professionals to respect and accommodate the wishes and values of patients and their families, ensuring a more compassionate and culturally sensitive approach.</a:t>
            </a:r>
          </a:p>
          <a:p>
            <a:pPr algn="just"/>
            <a:endParaRPr lang="en-GB" sz="2800" dirty="0"/>
          </a:p>
        </p:txBody>
      </p:sp>
      <p:pic>
        <p:nvPicPr>
          <p:cNvPr id="19" name="Audio 18">
            <a:hlinkClick r:id="" action="ppaction://media"/>
            <a:extLst>
              <a:ext uri="{FF2B5EF4-FFF2-40B4-BE49-F238E27FC236}">
                <a16:creationId xmlns:a16="http://schemas.microsoft.com/office/drawing/2014/main" id="{63718880-91D2-3418-0011-1EC602A8E637}"/>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244780509"/>
      </p:ext>
    </p:extLst>
  </p:cSld>
  <p:clrMapOvr>
    <a:masterClrMapping/>
  </p:clrMapOvr>
  <mc:AlternateContent xmlns:mc="http://schemas.openxmlformats.org/markup-compatibility/2006" xmlns:p14="http://schemas.microsoft.com/office/powerpoint/2010/main">
    <mc:Choice Requires="p14">
      <p:transition spd="slow" p14:dur="2000" advTm="21589"/>
    </mc:Choice>
    <mc:Fallback xmlns="">
      <p:transition spd="slow" advTm="2158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9"/>
                </p:tgtEl>
              </p:cMediaNode>
            </p:audio>
          </p:childTnLst>
        </p:cTn>
      </p:par>
    </p:tnLst>
  </p:timing>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3063C6-BF07-5997-7848-9B0E6380358B}"/>
              </a:ext>
            </a:extLst>
          </p:cNvPr>
          <p:cNvSpPr>
            <a:spLocks noGrp="1"/>
          </p:cNvSpPr>
          <p:nvPr>
            <p:ph type="title"/>
          </p:nvPr>
        </p:nvSpPr>
        <p:spPr/>
        <p:txBody>
          <a:bodyPr>
            <a:normAutofit fontScale="90000"/>
          </a:bodyPr>
          <a:lstStyle/>
          <a:p>
            <a:r>
              <a:rPr lang="en-GB" dirty="0"/>
              <a:t>Meaning of life and death: Attitudes about death and dying change as people age</a:t>
            </a:r>
          </a:p>
        </p:txBody>
      </p:sp>
      <p:sp>
        <p:nvSpPr>
          <p:cNvPr id="3" name="Content Placeholder 2">
            <a:extLst>
              <a:ext uri="{FF2B5EF4-FFF2-40B4-BE49-F238E27FC236}">
                <a16:creationId xmlns:a16="http://schemas.microsoft.com/office/drawing/2014/main" id="{093F1DDF-D5A2-846E-48EF-DF14FDBC3AB6}"/>
              </a:ext>
            </a:extLst>
          </p:cNvPr>
          <p:cNvSpPr>
            <a:spLocks noGrp="1"/>
          </p:cNvSpPr>
          <p:nvPr>
            <p:ph idx="1"/>
          </p:nvPr>
        </p:nvSpPr>
        <p:spPr>
          <a:xfrm>
            <a:off x="838200" y="1687512"/>
            <a:ext cx="10515600" cy="4805363"/>
          </a:xfrm>
        </p:spPr>
        <p:txBody>
          <a:bodyPr/>
          <a:lstStyle/>
          <a:p>
            <a:r>
              <a:rPr lang="en-GB" dirty="0"/>
              <a:t>Understanding these age-related attitudes from a Sri Lankan perspective is critical for healthcare providers.</a:t>
            </a:r>
          </a:p>
          <a:p>
            <a:r>
              <a:rPr lang="en-GB" dirty="0"/>
              <a:t>It enables them to tailor their approach to the emotional and psychological needs of patients and their families while respecting cultural distinctions.</a:t>
            </a:r>
          </a:p>
        </p:txBody>
      </p:sp>
      <p:pic>
        <p:nvPicPr>
          <p:cNvPr id="34" name="Audio 33">
            <a:hlinkClick r:id="" action="ppaction://media"/>
            <a:extLst>
              <a:ext uri="{FF2B5EF4-FFF2-40B4-BE49-F238E27FC236}">
                <a16:creationId xmlns:a16="http://schemas.microsoft.com/office/drawing/2014/main" id="{8A43CCF6-5A7A-4312-3569-118C0E02CE3F}"/>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163393318"/>
      </p:ext>
    </p:extLst>
  </p:cSld>
  <p:clrMapOvr>
    <a:masterClrMapping/>
  </p:clrMapOvr>
  <mc:AlternateContent xmlns:mc="http://schemas.openxmlformats.org/markup-compatibility/2006" xmlns:p14="http://schemas.microsoft.com/office/powerpoint/2010/main">
    <mc:Choice Requires="p14">
      <p:transition spd="slow" p14:dur="2000" advTm="27286"/>
    </mc:Choice>
    <mc:Fallback xmlns="">
      <p:transition spd="slow" advTm="2728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4"/>
                </p:tgtEl>
              </p:cMediaNode>
            </p:audio>
          </p:childTnLst>
        </p:cTn>
      </p:par>
    </p:tnLst>
  </p:timing>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3063C6-BF07-5997-7848-9B0E6380358B}"/>
              </a:ext>
            </a:extLst>
          </p:cNvPr>
          <p:cNvSpPr>
            <a:spLocks noGrp="1"/>
          </p:cNvSpPr>
          <p:nvPr>
            <p:ph type="title"/>
          </p:nvPr>
        </p:nvSpPr>
        <p:spPr/>
        <p:txBody>
          <a:bodyPr>
            <a:normAutofit fontScale="90000"/>
          </a:bodyPr>
          <a:lstStyle/>
          <a:p>
            <a:pPr algn="ctr"/>
            <a:r>
              <a:rPr lang="en-GB" b="1" dirty="0"/>
              <a:t>Meaning of life and death: Attitudes about death and dying change as people age</a:t>
            </a:r>
          </a:p>
        </p:txBody>
      </p:sp>
      <p:sp>
        <p:nvSpPr>
          <p:cNvPr id="3" name="Content Placeholder 2">
            <a:extLst>
              <a:ext uri="{FF2B5EF4-FFF2-40B4-BE49-F238E27FC236}">
                <a16:creationId xmlns:a16="http://schemas.microsoft.com/office/drawing/2014/main" id="{093F1DDF-D5A2-846E-48EF-DF14FDBC3AB6}"/>
              </a:ext>
            </a:extLst>
          </p:cNvPr>
          <p:cNvSpPr>
            <a:spLocks noGrp="1"/>
          </p:cNvSpPr>
          <p:nvPr>
            <p:ph sz="half" idx="1"/>
          </p:nvPr>
        </p:nvSpPr>
        <p:spPr/>
        <p:txBody>
          <a:bodyPr>
            <a:normAutofit/>
          </a:bodyPr>
          <a:lstStyle/>
          <a:p>
            <a:r>
              <a:rPr lang="en-GB" dirty="0"/>
              <a:t>Younger individuals in Sri Lanka often view death as a distant concept, and their attitudes are influenced by cultural optimism and hope. </a:t>
            </a:r>
          </a:p>
          <a:p>
            <a:r>
              <a:rPr lang="en-GB" dirty="0"/>
              <a:t>They may have limited exposure to end-of-life situations and may not fully comprehend the emotional complexities involved.</a:t>
            </a:r>
          </a:p>
        </p:txBody>
      </p:sp>
      <p:pic>
        <p:nvPicPr>
          <p:cNvPr id="8" name="Content Placeholder 7">
            <a:extLst>
              <a:ext uri="{FF2B5EF4-FFF2-40B4-BE49-F238E27FC236}">
                <a16:creationId xmlns:a16="http://schemas.microsoft.com/office/drawing/2014/main" id="{FC5398E5-2612-1989-949F-E908D49565FE}"/>
              </a:ext>
            </a:extLst>
          </p:cNvPr>
          <p:cNvPicPr>
            <a:picLocks noGrp="1" noChangeAspect="1"/>
          </p:cNvPicPr>
          <p:nvPr>
            <p:ph sz="half" idx="2"/>
          </p:nvPr>
        </p:nvPicPr>
        <p:blipFill rotWithShape="1">
          <a:blip r:embed="rId4"/>
          <a:srcRect b="11580"/>
          <a:stretch/>
        </p:blipFill>
        <p:spPr>
          <a:xfrm>
            <a:off x="6355556" y="1362075"/>
            <a:ext cx="4814888" cy="4257329"/>
          </a:xfrm>
          <a:prstGeom prst="rect">
            <a:avLst/>
          </a:prstGeom>
        </p:spPr>
      </p:pic>
      <p:pic>
        <p:nvPicPr>
          <p:cNvPr id="13" name="Audio 12">
            <a:hlinkClick r:id="" action="ppaction://media"/>
            <a:extLst>
              <a:ext uri="{FF2B5EF4-FFF2-40B4-BE49-F238E27FC236}">
                <a16:creationId xmlns:a16="http://schemas.microsoft.com/office/drawing/2014/main" id="{BEAA604F-9E0A-2222-B29A-09EAD570F0C0}"/>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18812187"/>
      </p:ext>
    </p:extLst>
  </p:cSld>
  <p:clrMapOvr>
    <a:masterClrMapping/>
  </p:clrMapOvr>
  <mc:AlternateContent xmlns:mc="http://schemas.openxmlformats.org/markup-compatibility/2006" xmlns:p14="http://schemas.microsoft.com/office/powerpoint/2010/main">
    <mc:Choice Requires="p14">
      <p:transition spd="slow" p14:dur="2000" advTm="20649"/>
    </mc:Choice>
    <mc:Fallback xmlns="">
      <p:transition spd="slow" advTm="2064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3"/>
                </p:tgtEl>
              </p:cMediaNode>
            </p:audio>
          </p:childTnLst>
        </p:cTn>
      </p:par>
    </p:tnLst>
  </p:timing>
</p:sld>
</file>

<file path=ppt/slides/slide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3063C6-BF07-5997-7848-9B0E6380358B}"/>
              </a:ext>
            </a:extLst>
          </p:cNvPr>
          <p:cNvSpPr>
            <a:spLocks noGrp="1"/>
          </p:cNvSpPr>
          <p:nvPr>
            <p:ph type="title"/>
          </p:nvPr>
        </p:nvSpPr>
        <p:spPr/>
        <p:txBody>
          <a:bodyPr>
            <a:normAutofit fontScale="90000"/>
          </a:bodyPr>
          <a:lstStyle/>
          <a:p>
            <a:pPr algn="ctr"/>
            <a:r>
              <a:rPr lang="en-GB" b="1" dirty="0"/>
              <a:t>Meaning of life and death: Attitudes about death and dying change as people age</a:t>
            </a:r>
          </a:p>
        </p:txBody>
      </p:sp>
      <p:sp>
        <p:nvSpPr>
          <p:cNvPr id="3" name="Content Placeholder 2">
            <a:extLst>
              <a:ext uri="{FF2B5EF4-FFF2-40B4-BE49-F238E27FC236}">
                <a16:creationId xmlns:a16="http://schemas.microsoft.com/office/drawing/2014/main" id="{093F1DDF-D5A2-846E-48EF-DF14FDBC3AB6}"/>
              </a:ext>
            </a:extLst>
          </p:cNvPr>
          <p:cNvSpPr>
            <a:spLocks noGrp="1"/>
          </p:cNvSpPr>
          <p:nvPr>
            <p:ph sz="half" idx="1"/>
          </p:nvPr>
        </p:nvSpPr>
        <p:spPr/>
        <p:txBody>
          <a:bodyPr>
            <a:normAutofit/>
          </a:bodyPr>
          <a:lstStyle/>
          <a:p>
            <a:r>
              <a:rPr lang="en-GB" dirty="0"/>
              <a:t>Middle-aged Sri Lankans often find themselves in the "sandwich generation," caring for both their aging parents and their own families. </a:t>
            </a:r>
          </a:p>
          <a:p>
            <a:r>
              <a:rPr lang="en-GB" dirty="0"/>
              <a:t>This phase prompts them to confront the reality of mortality, especially when their elderly parents face health challenges.</a:t>
            </a:r>
          </a:p>
          <a:p>
            <a:r>
              <a:rPr lang="en-GB" dirty="0"/>
              <a:t>They may experience heightened anxiety about death.</a:t>
            </a:r>
          </a:p>
        </p:txBody>
      </p:sp>
      <p:pic>
        <p:nvPicPr>
          <p:cNvPr id="5" name="Content Placeholder 4">
            <a:extLst>
              <a:ext uri="{FF2B5EF4-FFF2-40B4-BE49-F238E27FC236}">
                <a16:creationId xmlns:a16="http://schemas.microsoft.com/office/drawing/2014/main" id="{DA1E4A29-C5D6-060F-7F90-3C178898767F}"/>
              </a:ext>
            </a:extLst>
          </p:cNvPr>
          <p:cNvPicPr>
            <a:picLocks noGrp="1" noChangeAspect="1"/>
          </p:cNvPicPr>
          <p:nvPr>
            <p:ph sz="half" idx="2"/>
          </p:nvPr>
        </p:nvPicPr>
        <p:blipFill rotWithShape="1">
          <a:blip r:embed="rId4"/>
          <a:srcRect b="12961"/>
          <a:stretch/>
        </p:blipFill>
        <p:spPr>
          <a:xfrm>
            <a:off x="6355556" y="1362075"/>
            <a:ext cx="4814888" cy="4190827"/>
          </a:xfrm>
          <a:prstGeom prst="rect">
            <a:avLst/>
          </a:prstGeom>
        </p:spPr>
      </p:pic>
      <p:pic>
        <p:nvPicPr>
          <p:cNvPr id="7" name="Audio 6">
            <a:hlinkClick r:id="" action="ppaction://media"/>
            <a:extLst>
              <a:ext uri="{FF2B5EF4-FFF2-40B4-BE49-F238E27FC236}">
                <a16:creationId xmlns:a16="http://schemas.microsoft.com/office/drawing/2014/main" id="{0F28757E-C911-D3A6-B5E1-75CCB5E2851F}"/>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85403970"/>
      </p:ext>
    </p:extLst>
  </p:cSld>
  <p:clrMapOvr>
    <a:masterClrMapping/>
  </p:clrMapOvr>
  <mc:AlternateContent xmlns:mc="http://schemas.openxmlformats.org/markup-compatibility/2006" xmlns:p14="http://schemas.microsoft.com/office/powerpoint/2010/main">
    <mc:Choice Requires="p14">
      <p:transition spd="slow" p14:dur="2000" advTm="29591"/>
    </mc:Choice>
    <mc:Fallback xmlns="">
      <p:transition spd="slow" advTm="2959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3063C6-BF07-5997-7848-9B0E6380358B}"/>
              </a:ext>
            </a:extLst>
          </p:cNvPr>
          <p:cNvSpPr>
            <a:spLocks noGrp="1"/>
          </p:cNvSpPr>
          <p:nvPr>
            <p:ph type="title"/>
          </p:nvPr>
        </p:nvSpPr>
        <p:spPr/>
        <p:txBody>
          <a:bodyPr>
            <a:normAutofit fontScale="90000"/>
          </a:bodyPr>
          <a:lstStyle/>
          <a:p>
            <a:pPr algn="ctr"/>
            <a:r>
              <a:rPr lang="en-GB" b="1" dirty="0"/>
              <a:t>Meaning of life and death: Attitudes about death and dying change as people age</a:t>
            </a:r>
          </a:p>
        </p:txBody>
      </p:sp>
      <p:sp>
        <p:nvSpPr>
          <p:cNvPr id="3" name="Content Placeholder 2">
            <a:extLst>
              <a:ext uri="{FF2B5EF4-FFF2-40B4-BE49-F238E27FC236}">
                <a16:creationId xmlns:a16="http://schemas.microsoft.com/office/drawing/2014/main" id="{093F1DDF-D5A2-846E-48EF-DF14FDBC3AB6}"/>
              </a:ext>
            </a:extLst>
          </p:cNvPr>
          <p:cNvSpPr>
            <a:spLocks noGrp="1"/>
          </p:cNvSpPr>
          <p:nvPr>
            <p:ph sz="half" idx="1"/>
          </p:nvPr>
        </p:nvSpPr>
        <p:spPr/>
        <p:txBody>
          <a:bodyPr>
            <a:normAutofit lnSpcReduction="10000"/>
          </a:bodyPr>
          <a:lstStyle/>
          <a:p>
            <a:r>
              <a:rPr lang="en-GB" dirty="0"/>
              <a:t>Elderly Sri Lankans hold unique perspectives on death.</a:t>
            </a:r>
          </a:p>
          <a:p>
            <a:r>
              <a:rPr lang="en-GB" dirty="0"/>
              <a:t>Influenced by their cultural and religious beliefs, they often exhibit a greater acceptance of death as a natural part of the life cycle. </a:t>
            </a:r>
          </a:p>
          <a:p>
            <a:r>
              <a:rPr lang="en-GB" dirty="0"/>
              <a:t>They may have strong preferences for traditional end-of-life care practices and may wish to openly discuss their desires and expectations.</a:t>
            </a:r>
          </a:p>
        </p:txBody>
      </p:sp>
      <p:pic>
        <p:nvPicPr>
          <p:cNvPr id="5" name="Content Placeholder 4">
            <a:extLst>
              <a:ext uri="{FF2B5EF4-FFF2-40B4-BE49-F238E27FC236}">
                <a16:creationId xmlns:a16="http://schemas.microsoft.com/office/drawing/2014/main" id="{42578C7D-620C-4F56-6A78-249EF79FA09B}"/>
              </a:ext>
            </a:extLst>
          </p:cNvPr>
          <p:cNvPicPr>
            <a:picLocks noGrp="1" noChangeAspect="1"/>
          </p:cNvPicPr>
          <p:nvPr>
            <p:ph sz="half" idx="2"/>
          </p:nvPr>
        </p:nvPicPr>
        <p:blipFill rotWithShape="1">
          <a:blip r:embed="rId4"/>
          <a:srcRect b="11580"/>
          <a:stretch/>
        </p:blipFill>
        <p:spPr>
          <a:xfrm>
            <a:off x="6355556" y="1362075"/>
            <a:ext cx="4814888" cy="4257329"/>
          </a:xfrm>
          <a:prstGeom prst="rect">
            <a:avLst/>
          </a:prstGeom>
        </p:spPr>
      </p:pic>
      <p:pic>
        <p:nvPicPr>
          <p:cNvPr id="8" name="Audio 7">
            <a:hlinkClick r:id="" action="ppaction://media"/>
            <a:extLst>
              <a:ext uri="{FF2B5EF4-FFF2-40B4-BE49-F238E27FC236}">
                <a16:creationId xmlns:a16="http://schemas.microsoft.com/office/drawing/2014/main" id="{4F9A4A50-59F9-F0CA-AFAE-C7D93B2F7721}"/>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822143751"/>
      </p:ext>
    </p:extLst>
  </p:cSld>
  <p:clrMapOvr>
    <a:masterClrMapping/>
  </p:clrMapOvr>
  <mc:AlternateContent xmlns:mc="http://schemas.openxmlformats.org/markup-compatibility/2006" xmlns:p14="http://schemas.microsoft.com/office/powerpoint/2010/main">
    <mc:Choice Requires="p14">
      <p:transition spd="slow" p14:dur="2000" advTm="27231"/>
    </mc:Choice>
    <mc:Fallback xmlns="">
      <p:transition spd="slow" advTm="2723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3063C6-BF07-5997-7848-9B0E6380358B}"/>
              </a:ext>
            </a:extLst>
          </p:cNvPr>
          <p:cNvSpPr>
            <a:spLocks noGrp="1"/>
          </p:cNvSpPr>
          <p:nvPr>
            <p:ph type="title"/>
          </p:nvPr>
        </p:nvSpPr>
        <p:spPr/>
        <p:txBody>
          <a:bodyPr>
            <a:normAutofit fontScale="90000"/>
          </a:bodyPr>
          <a:lstStyle/>
          <a:p>
            <a:r>
              <a:rPr lang="en-GB" dirty="0"/>
              <a:t>Meaning of life and death: Funeral ritual in different religions </a:t>
            </a:r>
          </a:p>
        </p:txBody>
      </p:sp>
      <p:sp>
        <p:nvSpPr>
          <p:cNvPr id="3" name="Content Placeholder 2">
            <a:extLst>
              <a:ext uri="{FF2B5EF4-FFF2-40B4-BE49-F238E27FC236}">
                <a16:creationId xmlns:a16="http://schemas.microsoft.com/office/drawing/2014/main" id="{093F1DDF-D5A2-846E-48EF-DF14FDBC3AB6}"/>
              </a:ext>
            </a:extLst>
          </p:cNvPr>
          <p:cNvSpPr>
            <a:spLocks noGrp="1"/>
          </p:cNvSpPr>
          <p:nvPr>
            <p:ph idx="1"/>
          </p:nvPr>
        </p:nvSpPr>
        <p:spPr/>
        <p:txBody>
          <a:bodyPr>
            <a:normAutofit/>
          </a:bodyPr>
          <a:lstStyle/>
          <a:p>
            <a:pPr algn="just"/>
            <a:r>
              <a:rPr lang="en-GB" dirty="0"/>
              <a:t>Death is a fact of life. </a:t>
            </a:r>
          </a:p>
          <a:p>
            <a:pPr algn="just"/>
            <a:r>
              <a:rPr lang="en-GB" dirty="0"/>
              <a:t>It transcends cultures and borders and is a universal human experience. </a:t>
            </a:r>
          </a:p>
          <a:p>
            <a:pPr algn="just"/>
            <a:r>
              <a:rPr lang="en-GB" dirty="0"/>
              <a:t>However, rites and rituals concerning death vary; in a multi-ethnic, multi-cultural country such as ours, rituals and rites surrounding funerals reflect the hopes, values and dreams of the community. </a:t>
            </a:r>
          </a:p>
          <a:p>
            <a:pPr algn="just"/>
            <a:r>
              <a:rPr lang="en-GB" dirty="0"/>
              <a:t>In Sri Lanka, a country known for its cultural diversity, various religious communities coexist, each with its unique funeral practices.</a:t>
            </a:r>
          </a:p>
          <a:p>
            <a:pPr algn="just"/>
            <a:r>
              <a:rPr lang="en-GB" dirty="0"/>
              <a:t>These practices not only reflect religious beliefs but also play a significant role in the grieving process and the cultural fabric of the nation.</a:t>
            </a:r>
          </a:p>
          <a:p>
            <a:endParaRPr lang="en-GB" dirty="0"/>
          </a:p>
        </p:txBody>
      </p:sp>
      <p:pic>
        <p:nvPicPr>
          <p:cNvPr id="10" name="Audio 9">
            <a:hlinkClick r:id="" action="ppaction://media"/>
            <a:extLst>
              <a:ext uri="{FF2B5EF4-FFF2-40B4-BE49-F238E27FC236}">
                <a16:creationId xmlns:a16="http://schemas.microsoft.com/office/drawing/2014/main" id="{029C3D58-B433-09CA-C30D-F2A5252478DD}"/>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895839832"/>
      </p:ext>
    </p:extLst>
  </p:cSld>
  <p:clrMapOvr>
    <a:masterClrMapping/>
  </p:clrMapOvr>
  <mc:AlternateContent xmlns:mc="http://schemas.openxmlformats.org/markup-compatibility/2006" xmlns:p14="http://schemas.microsoft.com/office/powerpoint/2010/main">
    <mc:Choice Requires="p14">
      <p:transition spd="slow" p14:dur="2000" advTm="55322"/>
    </mc:Choice>
    <mc:Fallback xmlns="">
      <p:transition spd="slow" advTm="5532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3063C6-BF07-5997-7848-9B0E6380358B}"/>
              </a:ext>
            </a:extLst>
          </p:cNvPr>
          <p:cNvSpPr>
            <a:spLocks noGrp="1"/>
          </p:cNvSpPr>
          <p:nvPr>
            <p:ph type="title"/>
          </p:nvPr>
        </p:nvSpPr>
        <p:spPr/>
        <p:txBody>
          <a:bodyPr>
            <a:normAutofit fontScale="90000"/>
          </a:bodyPr>
          <a:lstStyle/>
          <a:p>
            <a:pPr algn="ctr"/>
            <a:r>
              <a:rPr lang="en-GB" b="1" dirty="0"/>
              <a:t>Meaning of life and death: Funeral ritual in different religions </a:t>
            </a:r>
          </a:p>
        </p:txBody>
      </p:sp>
      <p:sp>
        <p:nvSpPr>
          <p:cNvPr id="5" name="Content Placeholder 4">
            <a:extLst>
              <a:ext uri="{FF2B5EF4-FFF2-40B4-BE49-F238E27FC236}">
                <a16:creationId xmlns:a16="http://schemas.microsoft.com/office/drawing/2014/main" id="{7173F3B4-E312-58C1-2AD5-719AE6BFB786}"/>
              </a:ext>
            </a:extLst>
          </p:cNvPr>
          <p:cNvSpPr>
            <a:spLocks noGrp="1"/>
          </p:cNvSpPr>
          <p:nvPr>
            <p:ph sz="half" idx="1"/>
          </p:nvPr>
        </p:nvSpPr>
        <p:spPr/>
        <p:txBody>
          <a:bodyPr>
            <a:normAutofit fontScale="92500" lnSpcReduction="20000"/>
          </a:bodyPr>
          <a:lstStyle/>
          <a:p>
            <a:r>
              <a:rPr lang="en-GB" dirty="0"/>
              <a:t>Buddhism is a dominant religion in Sri Lanka, and Buddhist funeral rituals emphasize simplicity and spiritual significance. </a:t>
            </a:r>
          </a:p>
          <a:p>
            <a:r>
              <a:rPr lang="en-GB" dirty="0"/>
              <a:t>Traditionally, a Buddhist funeral involves the bathing and dressing of the deceased, followed by a funeral service that includes chanting of scriptures by monks.</a:t>
            </a:r>
          </a:p>
          <a:p>
            <a:r>
              <a:rPr lang="en-GB" dirty="0"/>
              <a:t>Cremation is common, reflecting the belief in the impermanence of life.</a:t>
            </a:r>
          </a:p>
          <a:p>
            <a:r>
              <a:rPr lang="en-GB" dirty="0"/>
              <a:t>Families may also engage in meritorious deeds on behalf of the departed.</a:t>
            </a:r>
          </a:p>
        </p:txBody>
      </p:sp>
      <p:pic>
        <p:nvPicPr>
          <p:cNvPr id="7" name="Content Placeholder 6">
            <a:extLst>
              <a:ext uri="{FF2B5EF4-FFF2-40B4-BE49-F238E27FC236}">
                <a16:creationId xmlns:a16="http://schemas.microsoft.com/office/drawing/2014/main" id="{DE5C630D-BF90-1D41-2AA4-2F1862DA27FD}"/>
              </a:ext>
            </a:extLst>
          </p:cNvPr>
          <p:cNvPicPr>
            <a:picLocks noGrp="1" noChangeAspect="1"/>
          </p:cNvPicPr>
          <p:nvPr>
            <p:ph sz="half" idx="2"/>
          </p:nvPr>
        </p:nvPicPr>
        <p:blipFill rotWithShape="1">
          <a:blip r:embed="rId5"/>
          <a:srcRect b="11925"/>
          <a:stretch/>
        </p:blipFill>
        <p:spPr>
          <a:xfrm>
            <a:off x="6355556" y="1362075"/>
            <a:ext cx="4814888" cy="4323830"/>
          </a:xfrm>
          <a:prstGeom prst="rect">
            <a:avLst/>
          </a:prstGeom>
        </p:spPr>
      </p:pic>
      <p:sp>
        <p:nvSpPr>
          <p:cNvPr id="4" name="TextBox 3">
            <a:extLst>
              <a:ext uri="{FF2B5EF4-FFF2-40B4-BE49-F238E27FC236}">
                <a16:creationId xmlns:a16="http://schemas.microsoft.com/office/drawing/2014/main" id="{AB7B3086-6D59-C562-8166-2E288122DCDA}"/>
              </a:ext>
            </a:extLst>
          </p:cNvPr>
          <p:cNvSpPr txBox="1"/>
          <p:nvPr/>
        </p:nvSpPr>
        <p:spPr>
          <a:xfrm>
            <a:off x="2658533" y="5715298"/>
            <a:ext cx="4814888" cy="461665"/>
          </a:xfrm>
          <a:prstGeom prst="rect">
            <a:avLst/>
          </a:prstGeom>
          <a:noFill/>
        </p:spPr>
        <p:txBody>
          <a:bodyPr wrap="square">
            <a:spAutoFit/>
          </a:bodyPr>
          <a:lstStyle/>
          <a:p>
            <a:r>
              <a:rPr lang="en-GB" sz="2400" dirty="0">
                <a:latin typeface="Arial" panose="020B0604020202020204" pitchFamily="34" charset="0"/>
                <a:cs typeface="Arial" panose="020B0604020202020204" pitchFamily="34" charset="0"/>
              </a:rPr>
              <a:t>(Langer, 2007; Thomas, 2020)</a:t>
            </a:r>
          </a:p>
        </p:txBody>
      </p:sp>
      <p:pic>
        <p:nvPicPr>
          <p:cNvPr id="16" name="Audio 15">
            <a:hlinkClick r:id="" action="ppaction://media"/>
            <a:extLst>
              <a:ext uri="{FF2B5EF4-FFF2-40B4-BE49-F238E27FC236}">
                <a16:creationId xmlns:a16="http://schemas.microsoft.com/office/drawing/2014/main" id="{A7B79276-FB27-5646-AFB1-84CD27981C9F}"/>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567707652"/>
      </p:ext>
    </p:extLst>
  </p:cSld>
  <p:clrMapOvr>
    <a:masterClrMapping/>
  </p:clrMapOvr>
  <mc:AlternateContent xmlns:mc="http://schemas.openxmlformats.org/markup-compatibility/2006" xmlns:p14="http://schemas.microsoft.com/office/powerpoint/2010/main">
    <mc:Choice Requires="p14">
      <p:transition spd="slow" p14:dur="2000" advTm="40071"/>
    </mc:Choice>
    <mc:Fallback xmlns="">
      <p:transition spd="slow" advTm="4007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6"/>
                </p:tgtEl>
              </p:cMediaNode>
            </p:audio>
          </p:childTnLst>
        </p:cTn>
      </p:par>
    </p:tnLst>
  </p:timing>
</p:sld>
</file>

<file path=ppt/slides/slide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3063C6-BF07-5997-7848-9B0E6380358B}"/>
              </a:ext>
            </a:extLst>
          </p:cNvPr>
          <p:cNvSpPr>
            <a:spLocks noGrp="1"/>
          </p:cNvSpPr>
          <p:nvPr>
            <p:ph type="title"/>
          </p:nvPr>
        </p:nvSpPr>
        <p:spPr/>
        <p:txBody>
          <a:bodyPr>
            <a:normAutofit fontScale="90000"/>
          </a:bodyPr>
          <a:lstStyle/>
          <a:p>
            <a:pPr algn="ctr"/>
            <a:r>
              <a:rPr lang="en-GB" b="1" dirty="0"/>
              <a:t>Meaning of life and death: Funeral ritual in different religions </a:t>
            </a:r>
          </a:p>
        </p:txBody>
      </p:sp>
      <p:sp>
        <p:nvSpPr>
          <p:cNvPr id="5" name="Content Placeholder 4">
            <a:extLst>
              <a:ext uri="{FF2B5EF4-FFF2-40B4-BE49-F238E27FC236}">
                <a16:creationId xmlns:a16="http://schemas.microsoft.com/office/drawing/2014/main" id="{7173F3B4-E312-58C1-2AD5-719AE6BFB786}"/>
              </a:ext>
            </a:extLst>
          </p:cNvPr>
          <p:cNvSpPr>
            <a:spLocks noGrp="1"/>
          </p:cNvSpPr>
          <p:nvPr>
            <p:ph idx="1"/>
          </p:nvPr>
        </p:nvSpPr>
        <p:spPr>
          <a:xfrm>
            <a:off x="838200" y="1371600"/>
            <a:ext cx="10515600" cy="4504544"/>
          </a:xfrm>
        </p:spPr>
        <p:txBody>
          <a:bodyPr>
            <a:normAutofit fontScale="77500" lnSpcReduction="20000"/>
          </a:bodyPr>
          <a:lstStyle/>
          <a:p>
            <a:pPr algn="just"/>
            <a:r>
              <a:rPr lang="en-GB" dirty="0">
                <a:cs typeface="Arial" panose="020B0604020202020204" pitchFamily="34" charset="0"/>
              </a:rPr>
              <a:t>The concept of impermanence features strongly in Buddhism  and adherents embrace the concept of death from an early age. As a result, it is expected that </a:t>
            </a:r>
            <a:r>
              <a:rPr lang="en-GB" i="1" dirty="0" err="1">
                <a:cs typeface="Arial" panose="020B0604020202020204" pitchFamily="34" charset="0"/>
              </a:rPr>
              <a:t>dhana</a:t>
            </a:r>
            <a:r>
              <a:rPr lang="en-GB" dirty="0">
                <a:cs typeface="Arial" panose="020B0604020202020204" pitchFamily="34" charset="0"/>
              </a:rPr>
              <a:t> (charity), or the virtues of </a:t>
            </a:r>
            <a:r>
              <a:rPr lang="en-GB" i="1" dirty="0" err="1">
                <a:cs typeface="Arial" panose="020B0604020202020204" pitchFamily="34" charset="0"/>
              </a:rPr>
              <a:t>metta</a:t>
            </a:r>
            <a:r>
              <a:rPr lang="en-GB" dirty="0">
                <a:cs typeface="Arial" panose="020B0604020202020204" pitchFamily="34" charset="0"/>
              </a:rPr>
              <a:t> (kindness) and </a:t>
            </a:r>
            <a:r>
              <a:rPr lang="en-GB" i="1" dirty="0">
                <a:cs typeface="Arial" panose="020B0604020202020204" pitchFamily="34" charset="0"/>
              </a:rPr>
              <a:t>karuna</a:t>
            </a:r>
            <a:r>
              <a:rPr lang="en-GB" dirty="0">
                <a:cs typeface="Arial" panose="020B0604020202020204" pitchFamily="34" charset="0"/>
              </a:rPr>
              <a:t> (compassion) are practiced throughout this life cycle to aid the person in achieving </a:t>
            </a:r>
            <a:r>
              <a:rPr lang="en-GB" i="1" dirty="0">
                <a:cs typeface="Arial" panose="020B0604020202020204" pitchFamily="34" charset="0"/>
              </a:rPr>
              <a:t>nibbana</a:t>
            </a:r>
            <a:r>
              <a:rPr lang="en-GB" dirty="0">
                <a:cs typeface="Arial" panose="020B0604020202020204" pitchFamily="34" charset="0"/>
              </a:rPr>
              <a:t> (or </a:t>
            </a:r>
            <a:r>
              <a:rPr lang="en-GB" i="1" dirty="0">
                <a:cs typeface="Arial" panose="020B0604020202020204" pitchFamily="34" charset="0"/>
              </a:rPr>
              <a:t>nirvana</a:t>
            </a:r>
            <a:r>
              <a:rPr lang="en-GB" dirty="0">
                <a:cs typeface="Arial" panose="020B0604020202020204" pitchFamily="34" charset="0"/>
              </a:rPr>
              <a:t>, the ultimate spiritual goal of release from rebirth). </a:t>
            </a:r>
          </a:p>
          <a:p>
            <a:pPr algn="just"/>
            <a:r>
              <a:rPr lang="en-GB" dirty="0">
                <a:cs typeface="Arial" panose="020B0604020202020204" pitchFamily="34" charset="0"/>
              </a:rPr>
              <a:t>As an extension of this, it has become customary for families to organise a ‘</a:t>
            </a:r>
            <a:r>
              <a:rPr lang="en-GB" i="1" dirty="0">
                <a:cs typeface="Arial" panose="020B0604020202020204" pitchFamily="34" charset="0"/>
              </a:rPr>
              <a:t>mala </a:t>
            </a:r>
            <a:r>
              <a:rPr lang="en-GB" i="1" dirty="0" err="1">
                <a:cs typeface="Arial" panose="020B0604020202020204" pitchFamily="34" charset="0"/>
              </a:rPr>
              <a:t>batha</a:t>
            </a:r>
            <a:r>
              <a:rPr lang="en-GB" dirty="0">
                <a:cs typeface="Arial" panose="020B0604020202020204" pitchFamily="34" charset="0"/>
              </a:rPr>
              <a:t>’, a simple, vegetarian meal of rice and curries, at the home of the deceased after he or she has been cremated, for those attending the wake. “This </a:t>
            </a:r>
            <a:r>
              <a:rPr lang="en-GB" i="1" dirty="0">
                <a:cs typeface="Arial" panose="020B0604020202020204" pitchFamily="34" charset="0"/>
              </a:rPr>
              <a:t>mala </a:t>
            </a:r>
            <a:r>
              <a:rPr lang="en-GB" i="1" dirty="0" err="1">
                <a:cs typeface="Arial" panose="020B0604020202020204" pitchFamily="34" charset="0"/>
              </a:rPr>
              <a:t>batha</a:t>
            </a:r>
            <a:r>
              <a:rPr lang="en-GB" i="1" dirty="0">
                <a:cs typeface="Arial" panose="020B0604020202020204" pitchFamily="34" charset="0"/>
              </a:rPr>
              <a:t> </a:t>
            </a:r>
            <a:r>
              <a:rPr lang="en-GB" dirty="0">
                <a:cs typeface="Arial" panose="020B0604020202020204" pitchFamily="34" charset="0"/>
              </a:rPr>
              <a:t>is cooked for the wake as well as the spirit who they believe has not left the household yet,”</a:t>
            </a:r>
          </a:p>
          <a:p>
            <a:pPr algn="just"/>
            <a:r>
              <a:rPr lang="en-GB" dirty="0"/>
              <a:t>When a person dies in a Buddhist home, the body is laid with its head facing towards the West.</a:t>
            </a:r>
            <a:endParaRPr lang="en-GB" dirty="0">
              <a:cs typeface="Arial" panose="020B0604020202020204" pitchFamily="34" charset="0"/>
            </a:endParaRPr>
          </a:p>
          <a:p>
            <a:pPr algn="just"/>
            <a:r>
              <a:rPr lang="en-GB" dirty="0">
                <a:cs typeface="Arial" panose="020B0604020202020204" pitchFamily="34" charset="0"/>
              </a:rPr>
              <a:t>It is a common sight to see flickering oil lamps kept burning throughout day and night, until the corpse is removed out of home</a:t>
            </a:r>
          </a:p>
          <a:p>
            <a:pPr algn="just"/>
            <a:r>
              <a:rPr lang="en-GB" dirty="0">
                <a:cs typeface="Arial" panose="020B0604020202020204" pitchFamily="34" charset="0"/>
              </a:rPr>
              <a:t>In any funeral house, the family photographs hanging on the walls are kept over-turned, also those of the close relatives of the dead, and, perhaps, of others known to him when alive. </a:t>
            </a:r>
          </a:p>
          <a:p>
            <a:endParaRPr lang="en-GB" dirty="0"/>
          </a:p>
        </p:txBody>
      </p:sp>
      <p:sp>
        <p:nvSpPr>
          <p:cNvPr id="4" name="TextBox 3">
            <a:extLst>
              <a:ext uri="{FF2B5EF4-FFF2-40B4-BE49-F238E27FC236}">
                <a16:creationId xmlns:a16="http://schemas.microsoft.com/office/drawing/2014/main" id="{AB7B3086-6D59-C562-8166-2E288122DCDA}"/>
              </a:ext>
            </a:extLst>
          </p:cNvPr>
          <p:cNvSpPr txBox="1"/>
          <p:nvPr/>
        </p:nvSpPr>
        <p:spPr>
          <a:xfrm>
            <a:off x="8321945" y="6031210"/>
            <a:ext cx="2925144" cy="461665"/>
          </a:xfrm>
          <a:prstGeom prst="rect">
            <a:avLst/>
          </a:prstGeom>
          <a:noFill/>
        </p:spPr>
        <p:txBody>
          <a:bodyPr wrap="square">
            <a:spAutoFit/>
          </a:bodyPr>
          <a:lstStyle/>
          <a:p>
            <a:r>
              <a:rPr lang="en-GB" sz="2400" dirty="0">
                <a:latin typeface="Arial" panose="020B0604020202020204" pitchFamily="34" charset="0"/>
                <a:cs typeface="Arial" panose="020B0604020202020204" pitchFamily="34" charset="0"/>
              </a:rPr>
              <a:t>(Thomas, 2020)</a:t>
            </a:r>
          </a:p>
        </p:txBody>
      </p:sp>
      <p:pic>
        <p:nvPicPr>
          <p:cNvPr id="12" name="Audio 11">
            <a:hlinkClick r:id="" action="ppaction://media"/>
            <a:extLst>
              <a:ext uri="{FF2B5EF4-FFF2-40B4-BE49-F238E27FC236}">
                <a16:creationId xmlns:a16="http://schemas.microsoft.com/office/drawing/2014/main" id="{518CFF6A-3646-0650-D4A5-CF6C38A7986D}"/>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542823077"/>
      </p:ext>
    </p:extLst>
  </p:cSld>
  <p:clrMapOvr>
    <a:masterClrMapping/>
  </p:clrMapOvr>
  <mc:AlternateContent xmlns:mc="http://schemas.openxmlformats.org/markup-compatibility/2006" xmlns:p14="http://schemas.microsoft.com/office/powerpoint/2010/main">
    <mc:Choice Requires="p14">
      <p:transition spd="slow" p14:dur="2000" advTm="95277"/>
    </mc:Choice>
    <mc:Fallback xmlns="">
      <p:transition spd="slow" advTm="9527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2"/>
                </p:tgtEl>
              </p:cMediaNode>
            </p:audio>
          </p:childTnLst>
        </p:cTn>
      </p:par>
    </p:tnLst>
  </p:timing>
</p:sld>
</file>

<file path=ppt/slides/slide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Funeral in Sri Lanka">
            <a:hlinkClick r:id="" action="ppaction://media"/>
            <a:extLst>
              <a:ext uri="{FF2B5EF4-FFF2-40B4-BE49-F238E27FC236}">
                <a16:creationId xmlns:a16="http://schemas.microsoft.com/office/drawing/2014/main" id="{70966EC6-AC41-96FF-FCA2-70F0500E7AB9}"/>
              </a:ext>
            </a:extLst>
          </p:cNvPr>
          <p:cNvPicPr>
            <a:picLocks noChangeAspect="1"/>
          </p:cNvPicPr>
          <p:nvPr>
            <a:videoFile r:link="rId2"/>
            <p:extLst>
              <p:ext uri="{DAA4B4D4-6D71-4841-9C94-3DE7FCFB9230}">
                <p14:media xmlns:p14="http://schemas.microsoft.com/office/powerpoint/2010/main" r:embed="rId1"/>
              </p:ext>
            </p:extLst>
          </p:nvPr>
        </p:nvPicPr>
        <p:blipFill>
          <a:blip r:embed="rId6"/>
          <a:stretch>
            <a:fillRect/>
          </a:stretch>
        </p:blipFill>
        <p:spPr>
          <a:xfrm>
            <a:off x="2233533" y="197010"/>
            <a:ext cx="8784237" cy="4953620"/>
          </a:xfrm>
          <a:prstGeom prst="rect">
            <a:avLst/>
          </a:prstGeom>
        </p:spPr>
      </p:pic>
      <p:sp>
        <p:nvSpPr>
          <p:cNvPr id="6" name="TextBox 5">
            <a:extLst>
              <a:ext uri="{FF2B5EF4-FFF2-40B4-BE49-F238E27FC236}">
                <a16:creationId xmlns:a16="http://schemas.microsoft.com/office/drawing/2014/main" id="{57930BDE-D824-2D56-8D69-B8026239102E}"/>
              </a:ext>
            </a:extLst>
          </p:cNvPr>
          <p:cNvSpPr txBox="1"/>
          <p:nvPr/>
        </p:nvSpPr>
        <p:spPr>
          <a:xfrm>
            <a:off x="2233533" y="5429150"/>
            <a:ext cx="7644985" cy="369332"/>
          </a:xfrm>
          <a:prstGeom prst="rect">
            <a:avLst/>
          </a:prstGeom>
          <a:noFill/>
        </p:spPr>
        <p:txBody>
          <a:bodyPr wrap="square">
            <a:spAutoFit/>
          </a:bodyPr>
          <a:lstStyle/>
          <a:p>
            <a:r>
              <a:rPr lang="en-GB" dirty="0"/>
              <a:t>Open-Source documentary :https://www.youtube.com/watch?v=zGWRTrHDiKw</a:t>
            </a:r>
          </a:p>
        </p:txBody>
      </p:sp>
      <p:pic>
        <p:nvPicPr>
          <p:cNvPr id="5" name="Audio 4">
            <a:hlinkClick r:id="" action="ppaction://media"/>
            <a:extLst>
              <a:ext uri="{FF2B5EF4-FFF2-40B4-BE49-F238E27FC236}">
                <a16:creationId xmlns:a16="http://schemas.microsoft.com/office/drawing/2014/main" id="{F1F56F2C-88F5-282D-DF39-0EF67D2B3884}"/>
              </a:ext>
            </a:extLst>
          </p:cNvPr>
          <p:cNvPicPr>
            <a:picLocks noChangeAspect="1"/>
          </p:cNvPicPr>
          <p:nvPr>
            <a:audioFile r:link="rId4"/>
            <p:extLst>
              <p:ext uri="{DAA4B4D4-6D71-4841-9C94-3DE7FCFB9230}">
                <p14:media xmlns:p14="http://schemas.microsoft.com/office/powerpoint/2010/main" r:embed="rId3"/>
              </p:ext>
            </p:extLst>
          </p:nvPr>
        </p:nvPicPr>
        <p:blipFill>
          <a:blip r:embed="rId7"/>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2988292"/>
      </p:ext>
    </p:extLst>
  </p:cSld>
  <p:clrMapOvr>
    <a:masterClrMapping/>
  </p:clrMapOvr>
  <mc:AlternateContent xmlns:mc="http://schemas.openxmlformats.org/markup-compatibility/2006" xmlns:p14="http://schemas.microsoft.com/office/powerpoint/2010/main">
    <mc:Choice Requires="p14">
      <p:transition spd="slow" p14:dur="2000" advTm="547538"/>
    </mc:Choice>
    <mc:Fallback xmlns="">
      <p:transition spd="slow" advTm="54753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512379"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11" fill="hold" display="0">
                  <p:stCondLst>
                    <p:cond delay="indefinite"/>
                  </p:stCondLst>
                </p:cTn>
                <p:tgtEl>
                  <p:spTgt spid="4"/>
                </p:tgtEl>
              </p:cMediaNode>
            </p:video>
            <p:seq concurrent="1" nextAc="seek">
              <p:cTn id="12" restart="whenNotActive" fill="hold" evtFilter="cancelBubble" nodeType="interactiveSeq">
                <p:stCondLst>
                  <p:cond evt="onClick" delay="0">
                    <p:tgtEl>
                      <p:spTgt spid="4"/>
                    </p:tgtEl>
                  </p:cond>
                </p:stCondLst>
                <p:endSync evt="end" delay="0">
                  <p:rtn val="all"/>
                </p:endSync>
                <p:childTnLst>
                  <p:par>
                    <p:cTn id="13" fill="hold">
                      <p:stCondLst>
                        <p:cond delay="0"/>
                      </p:stCondLst>
                      <p:childTnLst>
                        <p:par>
                          <p:cTn id="14" fill="hold">
                            <p:stCondLst>
                              <p:cond delay="0"/>
                            </p:stCondLst>
                            <p:childTnLst>
                              <p:par>
                                <p:cTn id="15" presetID="2" presetClass="mediacall" presetSubtype="0" fill="hold" nodeType="clickEffect">
                                  <p:stCondLst>
                                    <p:cond delay="0"/>
                                  </p:stCondLst>
                                  <p:childTnLst>
                                    <p:cmd type="call" cmd="togglePause">
                                      <p:cBhvr>
                                        <p:cTn id="16" dur="1" fill="hold"/>
                                        <p:tgtEl>
                                          <p:spTgt spid="4"/>
                                        </p:tgtEl>
                                      </p:cBhvr>
                                    </p:cmd>
                                  </p:childTnLst>
                                </p:cTn>
                              </p:par>
                            </p:childTnLst>
                          </p:cTn>
                        </p:par>
                      </p:childTnLst>
                    </p:cTn>
                  </p:par>
                </p:childTnLst>
              </p:cTn>
              <p:nextCondLst>
                <p:cond evt="onClick" delay="0">
                  <p:tgtEl>
                    <p:spTgt spid="4"/>
                  </p:tgtEl>
                </p:cond>
              </p:nextCondLst>
            </p:seq>
            <p:audio isNarration="1">
              <p:cMediaNode vol="80000" showWhenStopped="0">
                <p:cTn id="17" fill="hold" display="0">
                  <p:stCondLst>
                    <p:cond delay="indefinite"/>
                  </p:stCondLst>
                  <p:endCondLst>
                    <p:cond evt="onStopAudio" delay="0">
                      <p:tgtEl>
                        <p:sldTgt/>
                      </p:tgtEl>
                    </p:cond>
                  </p:endCondLst>
                </p:cTn>
                <p:tgtEl>
                  <p:spTgt spid="5"/>
                </p:tgtEl>
              </p:cMediaNode>
            </p:audio>
          </p:childTnLst>
        </p:cTn>
      </p:par>
    </p:tnLst>
  </p:timing>
  <p:extLst>
    <p:ext uri="{E180D4A7-C9FB-4DFB-919C-405C955672EB}">
      <p14:showEvtLst xmlns:p14="http://schemas.microsoft.com/office/powerpoint/2010/main">
        <p14:playEvt time="19134" objId="4"/>
        <p14:pauseEvt time="325806" objId="4"/>
        <p14:seekEvt time="325806" objId="4" seek="306577"/>
        <p14:resumeEvt time="325810" objId="4"/>
        <p14:stopEvt time="531856" objId="4"/>
      </p14:showEvtLst>
    </p:ext>
  </p:extLst>
</p:sld>
</file>

<file path=ppt/slides/slide1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3063C6-BF07-5997-7848-9B0E6380358B}"/>
              </a:ext>
            </a:extLst>
          </p:cNvPr>
          <p:cNvSpPr>
            <a:spLocks noGrp="1"/>
          </p:cNvSpPr>
          <p:nvPr>
            <p:ph type="title"/>
          </p:nvPr>
        </p:nvSpPr>
        <p:spPr/>
        <p:txBody>
          <a:bodyPr>
            <a:normAutofit fontScale="90000"/>
          </a:bodyPr>
          <a:lstStyle/>
          <a:p>
            <a:pPr algn="ctr"/>
            <a:r>
              <a:rPr lang="en-GB" b="1" dirty="0"/>
              <a:t>Meaning of life and death: Funeral ritual in different religions </a:t>
            </a:r>
          </a:p>
        </p:txBody>
      </p:sp>
      <p:sp>
        <p:nvSpPr>
          <p:cNvPr id="5" name="Content Placeholder 4">
            <a:extLst>
              <a:ext uri="{FF2B5EF4-FFF2-40B4-BE49-F238E27FC236}">
                <a16:creationId xmlns:a16="http://schemas.microsoft.com/office/drawing/2014/main" id="{7173F3B4-E312-58C1-2AD5-719AE6BFB786}"/>
              </a:ext>
            </a:extLst>
          </p:cNvPr>
          <p:cNvSpPr>
            <a:spLocks noGrp="1"/>
          </p:cNvSpPr>
          <p:nvPr>
            <p:ph sz="half" idx="1"/>
          </p:nvPr>
        </p:nvSpPr>
        <p:spPr/>
        <p:txBody>
          <a:bodyPr>
            <a:normAutofit fontScale="92500"/>
          </a:bodyPr>
          <a:lstStyle/>
          <a:p>
            <a:r>
              <a:rPr lang="en-GB" dirty="0"/>
              <a:t>Hinduism is practiced by a significant portion of Sri Lanka's population. </a:t>
            </a:r>
          </a:p>
          <a:p>
            <a:r>
              <a:rPr lang="en-GB" dirty="0"/>
              <a:t>Hindu funeral customs are elaborate and steeped in tradition.</a:t>
            </a:r>
          </a:p>
          <a:p>
            <a:r>
              <a:rPr lang="en-GB" dirty="0"/>
              <a:t>They often involve cremation, where the body is placed on a pyre, symbolizing the release of the soul from the physical body. </a:t>
            </a:r>
          </a:p>
          <a:p>
            <a:r>
              <a:rPr lang="en-GB" dirty="0"/>
              <a:t>Family members may engage in rituals, including offering prayers and food to honour the deceased.</a:t>
            </a:r>
          </a:p>
        </p:txBody>
      </p:sp>
      <p:pic>
        <p:nvPicPr>
          <p:cNvPr id="3" name="Content Placeholder 2">
            <a:extLst>
              <a:ext uri="{FF2B5EF4-FFF2-40B4-BE49-F238E27FC236}">
                <a16:creationId xmlns:a16="http://schemas.microsoft.com/office/drawing/2014/main" id="{26BF8B12-B8D3-4690-030C-B837EE99576A}"/>
              </a:ext>
            </a:extLst>
          </p:cNvPr>
          <p:cNvPicPr>
            <a:picLocks noGrp="1" noChangeAspect="1"/>
          </p:cNvPicPr>
          <p:nvPr>
            <p:ph sz="half" idx="2"/>
          </p:nvPr>
        </p:nvPicPr>
        <p:blipFill rotWithShape="1">
          <a:blip r:embed="rId4"/>
          <a:srcRect b="11235"/>
          <a:stretch/>
        </p:blipFill>
        <p:spPr>
          <a:xfrm>
            <a:off x="6355556" y="1362075"/>
            <a:ext cx="4814888" cy="4273954"/>
          </a:xfrm>
          <a:prstGeom prst="rect">
            <a:avLst/>
          </a:prstGeom>
        </p:spPr>
      </p:pic>
      <p:pic>
        <p:nvPicPr>
          <p:cNvPr id="7" name="Audio 6">
            <a:hlinkClick r:id="" action="ppaction://media"/>
            <a:extLst>
              <a:ext uri="{FF2B5EF4-FFF2-40B4-BE49-F238E27FC236}">
                <a16:creationId xmlns:a16="http://schemas.microsoft.com/office/drawing/2014/main" id="{9F2A3950-3A27-03C8-E386-A55CAC96BF56}"/>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985844311"/>
      </p:ext>
    </p:extLst>
  </p:cSld>
  <p:clrMapOvr>
    <a:masterClrMapping/>
  </p:clrMapOvr>
  <mc:AlternateContent xmlns:mc="http://schemas.openxmlformats.org/markup-compatibility/2006" xmlns:p14="http://schemas.microsoft.com/office/powerpoint/2010/main">
    <mc:Choice Requires="p14">
      <p:transition spd="slow" p14:dur="2000" advTm="32657"/>
    </mc:Choice>
    <mc:Fallback xmlns="">
      <p:transition spd="slow" advTm="3265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3063C6-BF07-5997-7848-9B0E6380358B}"/>
              </a:ext>
            </a:extLst>
          </p:cNvPr>
          <p:cNvSpPr>
            <a:spLocks noGrp="1"/>
          </p:cNvSpPr>
          <p:nvPr>
            <p:ph type="title"/>
          </p:nvPr>
        </p:nvSpPr>
        <p:spPr/>
        <p:txBody>
          <a:bodyPr>
            <a:normAutofit fontScale="90000"/>
          </a:bodyPr>
          <a:lstStyle/>
          <a:p>
            <a:pPr algn="ctr"/>
            <a:r>
              <a:rPr lang="en-GB" b="1" dirty="0"/>
              <a:t>Meaning of life and death: Funeral ritual in different religions </a:t>
            </a:r>
          </a:p>
        </p:txBody>
      </p:sp>
      <p:sp>
        <p:nvSpPr>
          <p:cNvPr id="5" name="Content Placeholder 4">
            <a:extLst>
              <a:ext uri="{FF2B5EF4-FFF2-40B4-BE49-F238E27FC236}">
                <a16:creationId xmlns:a16="http://schemas.microsoft.com/office/drawing/2014/main" id="{7173F3B4-E312-58C1-2AD5-719AE6BFB786}"/>
              </a:ext>
            </a:extLst>
          </p:cNvPr>
          <p:cNvSpPr>
            <a:spLocks noGrp="1"/>
          </p:cNvSpPr>
          <p:nvPr>
            <p:ph sz="half" idx="1"/>
          </p:nvPr>
        </p:nvSpPr>
        <p:spPr>
          <a:xfrm>
            <a:off x="838200" y="1488758"/>
            <a:ext cx="5843020" cy="4688205"/>
          </a:xfrm>
        </p:spPr>
        <p:txBody>
          <a:bodyPr>
            <a:normAutofit fontScale="92500" lnSpcReduction="20000"/>
          </a:bodyPr>
          <a:lstStyle/>
          <a:p>
            <a:r>
              <a:rPr lang="en-GB" dirty="0"/>
              <a:t>Christians have traditionally been buried</a:t>
            </a:r>
          </a:p>
          <a:p>
            <a:r>
              <a:rPr lang="en-GB" dirty="0"/>
              <a:t>Many Sri Lankan Christians practice </a:t>
            </a:r>
            <a:r>
              <a:rPr lang="en-GB" dirty="0" err="1"/>
              <a:t>lathoni</a:t>
            </a:r>
            <a:r>
              <a:rPr lang="en-GB" dirty="0"/>
              <a:t> during a funeral. </a:t>
            </a:r>
          </a:p>
          <a:p>
            <a:r>
              <a:rPr lang="en-GB" dirty="0"/>
              <a:t>Literally, ‘laments’, </a:t>
            </a:r>
            <a:r>
              <a:rPr lang="en-GB" dirty="0" err="1"/>
              <a:t>lathoni</a:t>
            </a:r>
            <a:r>
              <a:rPr lang="en-GB" dirty="0"/>
              <a:t> refers to the practice of reading stories from the Bible or singing hymns during a funeral. </a:t>
            </a:r>
          </a:p>
          <a:p>
            <a:r>
              <a:rPr lang="en-GB" dirty="0"/>
              <a:t>Typically conducted by a priest or community leader, the </a:t>
            </a:r>
            <a:r>
              <a:rPr lang="en-GB" dirty="0" err="1"/>
              <a:t>lathoni</a:t>
            </a:r>
            <a:r>
              <a:rPr lang="en-GB" dirty="0"/>
              <a:t> is practiced with the intention of reminding those at the funeral of the eventual resurrection of the dead with the second coming of Jesus Christ or for calling blessings on the deceased and on the family left behind (Thomas, 2020).</a:t>
            </a:r>
          </a:p>
        </p:txBody>
      </p:sp>
      <p:pic>
        <p:nvPicPr>
          <p:cNvPr id="8" name="Content Placeholder 7">
            <a:extLst>
              <a:ext uri="{FF2B5EF4-FFF2-40B4-BE49-F238E27FC236}">
                <a16:creationId xmlns:a16="http://schemas.microsoft.com/office/drawing/2014/main" id="{B260BEC6-9C41-AD7E-124A-609B519E8F00}"/>
              </a:ext>
            </a:extLst>
          </p:cNvPr>
          <p:cNvPicPr>
            <a:picLocks noGrp="1" noChangeAspect="1"/>
          </p:cNvPicPr>
          <p:nvPr>
            <p:ph sz="half" idx="2"/>
          </p:nvPr>
        </p:nvPicPr>
        <p:blipFill rotWithShape="1">
          <a:blip r:embed="rId4"/>
          <a:srcRect b="11952"/>
          <a:stretch/>
        </p:blipFill>
        <p:spPr>
          <a:xfrm>
            <a:off x="6681220" y="1488759"/>
            <a:ext cx="4489224" cy="3952672"/>
          </a:xfrm>
          <a:prstGeom prst="rect">
            <a:avLst/>
          </a:prstGeom>
        </p:spPr>
      </p:pic>
      <p:pic>
        <p:nvPicPr>
          <p:cNvPr id="16" name="Audio 15">
            <a:hlinkClick r:id="" action="ppaction://media"/>
            <a:extLst>
              <a:ext uri="{FF2B5EF4-FFF2-40B4-BE49-F238E27FC236}">
                <a16:creationId xmlns:a16="http://schemas.microsoft.com/office/drawing/2014/main" id="{7C0D51A5-1F01-FCDA-986C-1C7A94EDE6C1}"/>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811956952"/>
      </p:ext>
    </p:extLst>
  </p:cSld>
  <p:clrMapOvr>
    <a:masterClrMapping/>
  </p:clrMapOvr>
  <mc:AlternateContent xmlns:mc="http://schemas.openxmlformats.org/markup-compatibility/2006" xmlns:p14="http://schemas.microsoft.com/office/powerpoint/2010/main">
    <mc:Choice Requires="p14">
      <p:transition spd="slow" p14:dur="2000" advTm="42132"/>
    </mc:Choice>
    <mc:Fallback xmlns="">
      <p:transition spd="slow" advTm="4213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6"/>
                </p:tgtEl>
              </p:cMediaNode>
            </p:audio>
          </p:childTnLst>
        </p:cTn>
      </p:par>
    </p:tnLst>
  </p:timing>
</p:sld>
</file>

<file path=ppt/slides/slide1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3063C6-BF07-5997-7848-9B0E6380358B}"/>
              </a:ext>
            </a:extLst>
          </p:cNvPr>
          <p:cNvSpPr>
            <a:spLocks noGrp="1"/>
          </p:cNvSpPr>
          <p:nvPr>
            <p:ph type="title"/>
          </p:nvPr>
        </p:nvSpPr>
        <p:spPr/>
        <p:txBody>
          <a:bodyPr>
            <a:normAutofit fontScale="90000"/>
          </a:bodyPr>
          <a:lstStyle/>
          <a:p>
            <a:pPr algn="ctr"/>
            <a:r>
              <a:rPr lang="en-GB" b="1" dirty="0"/>
              <a:t>Meaning of life and death: Funeral ritual in different religions </a:t>
            </a:r>
          </a:p>
        </p:txBody>
      </p:sp>
      <p:sp>
        <p:nvSpPr>
          <p:cNvPr id="5" name="Content Placeholder 4">
            <a:extLst>
              <a:ext uri="{FF2B5EF4-FFF2-40B4-BE49-F238E27FC236}">
                <a16:creationId xmlns:a16="http://schemas.microsoft.com/office/drawing/2014/main" id="{7173F3B4-E312-58C1-2AD5-719AE6BFB786}"/>
              </a:ext>
            </a:extLst>
          </p:cNvPr>
          <p:cNvSpPr>
            <a:spLocks noGrp="1"/>
          </p:cNvSpPr>
          <p:nvPr>
            <p:ph sz="half" idx="1"/>
          </p:nvPr>
        </p:nvSpPr>
        <p:spPr>
          <a:xfrm>
            <a:off x="838200" y="1361440"/>
            <a:ext cx="10344462" cy="4815523"/>
          </a:xfrm>
        </p:spPr>
        <p:txBody>
          <a:bodyPr>
            <a:normAutofit/>
          </a:bodyPr>
          <a:lstStyle/>
          <a:p>
            <a:r>
              <a:rPr lang="en-GB" dirty="0"/>
              <a:t>A </a:t>
            </a:r>
            <a:r>
              <a:rPr lang="en-GB" dirty="0" err="1"/>
              <a:t>muslim</a:t>
            </a:r>
            <a:r>
              <a:rPr lang="en-GB" dirty="0"/>
              <a:t> person on his deathbed is expected to invoke God through the recitation of </a:t>
            </a:r>
            <a:r>
              <a:rPr lang="en-GB" dirty="0" err="1"/>
              <a:t>Talqeen</a:t>
            </a:r>
            <a:r>
              <a:rPr lang="en-GB" dirty="0"/>
              <a:t> (a phrase uttered in good faith) while those around him read the Quran out aloud.</a:t>
            </a:r>
          </a:p>
          <a:p>
            <a:r>
              <a:rPr lang="en-GB" dirty="0"/>
              <a:t>After death, the body must be washed three times, shrouded (if it’s a man, the body is shrouded in three pieces of white cloth, five if it’s a woman, to safeguard modesty) and buried within a day.</a:t>
            </a:r>
          </a:p>
          <a:p>
            <a:r>
              <a:rPr lang="en-GB" dirty="0"/>
              <a:t>The bodies are not placed in a coffin and are placed on the right side facing the Qibla (the direction of the Kaaba in Mecca). </a:t>
            </a:r>
          </a:p>
          <a:p>
            <a:r>
              <a:rPr lang="en-GB" dirty="0"/>
              <a:t>These are practices that have passed down from generation to generation and have not changed since they were taught. </a:t>
            </a:r>
          </a:p>
        </p:txBody>
      </p:sp>
      <p:sp>
        <p:nvSpPr>
          <p:cNvPr id="9" name="TextBox 8">
            <a:extLst>
              <a:ext uri="{FF2B5EF4-FFF2-40B4-BE49-F238E27FC236}">
                <a16:creationId xmlns:a16="http://schemas.microsoft.com/office/drawing/2014/main" id="{CB9B4E7E-E03F-7852-238F-48692517F1CE}"/>
              </a:ext>
            </a:extLst>
          </p:cNvPr>
          <p:cNvSpPr txBox="1"/>
          <p:nvPr/>
        </p:nvSpPr>
        <p:spPr>
          <a:xfrm>
            <a:off x="7674964" y="5683983"/>
            <a:ext cx="2623279" cy="523220"/>
          </a:xfrm>
          <a:prstGeom prst="rect">
            <a:avLst/>
          </a:prstGeom>
          <a:noFill/>
        </p:spPr>
        <p:txBody>
          <a:bodyPr wrap="square">
            <a:spAutoFit/>
          </a:bodyPr>
          <a:lstStyle/>
          <a:p>
            <a:r>
              <a:rPr lang="en-GB" sz="2800" dirty="0"/>
              <a:t>(Thomas, 2020)</a:t>
            </a:r>
          </a:p>
        </p:txBody>
      </p:sp>
      <p:pic>
        <p:nvPicPr>
          <p:cNvPr id="7" name="Audio 6">
            <a:hlinkClick r:id="" action="ppaction://media"/>
            <a:extLst>
              <a:ext uri="{FF2B5EF4-FFF2-40B4-BE49-F238E27FC236}">
                <a16:creationId xmlns:a16="http://schemas.microsoft.com/office/drawing/2014/main" id="{F54EF067-0F11-1723-870E-A6C0B59DC401}"/>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315992564"/>
      </p:ext>
    </p:extLst>
  </p:cSld>
  <p:clrMapOvr>
    <a:masterClrMapping/>
  </p:clrMapOvr>
  <mc:AlternateContent xmlns:mc="http://schemas.openxmlformats.org/markup-compatibility/2006" xmlns:p14="http://schemas.microsoft.com/office/powerpoint/2010/main">
    <mc:Choice Requires="p14">
      <p:transition spd="slow" p14:dur="2000" advTm="58040"/>
    </mc:Choice>
    <mc:Fallback xmlns="">
      <p:transition spd="slow" advTm="5804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3063C6-BF07-5997-7848-9B0E6380358B}"/>
              </a:ext>
            </a:extLst>
          </p:cNvPr>
          <p:cNvSpPr>
            <a:spLocks noGrp="1"/>
          </p:cNvSpPr>
          <p:nvPr>
            <p:ph type="title"/>
          </p:nvPr>
        </p:nvSpPr>
        <p:spPr>
          <a:xfrm>
            <a:off x="838200" y="215223"/>
            <a:ext cx="10515600" cy="874395"/>
          </a:xfrm>
        </p:spPr>
        <p:txBody>
          <a:bodyPr>
            <a:normAutofit fontScale="90000"/>
          </a:bodyPr>
          <a:lstStyle/>
          <a:p>
            <a:pPr algn="ctr"/>
            <a:r>
              <a:rPr lang="en-GB" b="1" dirty="0"/>
              <a:t>Meaning of life and death: Funeral ritual in different religions </a:t>
            </a:r>
          </a:p>
        </p:txBody>
      </p:sp>
      <p:sp>
        <p:nvSpPr>
          <p:cNvPr id="5" name="Content Placeholder 4">
            <a:extLst>
              <a:ext uri="{FF2B5EF4-FFF2-40B4-BE49-F238E27FC236}">
                <a16:creationId xmlns:a16="http://schemas.microsoft.com/office/drawing/2014/main" id="{7173F3B4-E312-58C1-2AD5-719AE6BFB786}"/>
              </a:ext>
            </a:extLst>
          </p:cNvPr>
          <p:cNvSpPr>
            <a:spLocks noGrp="1"/>
          </p:cNvSpPr>
          <p:nvPr>
            <p:ph idx="1"/>
          </p:nvPr>
        </p:nvSpPr>
        <p:spPr>
          <a:xfrm>
            <a:off x="838200" y="1251679"/>
            <a:ext cx="10515600" cy="5121275"/>
          </a:xfrm>
        </p:spPr>
        <p:txBody>
          <a:bodyPr>
            <a:normAutofit fontScale="92500" lnSpcReduction="10000"/>
          </a:bodyPr>
          <a:lstStyle/>
          <a:p>
            <a:r>
              <a:rPr lang="en-GB" dirty="0"/>
              <a:t>The Vedda, Indigenous community in Sri Lanka have religious beliefs which are built on the concept of death, considered the deceased ancestors are living in a different world and can affect the living decedent’s life directly or indirectly.  </a:t>
            </a:r>
          </a:p>
          <a:p>
            <a:r>
              <a:rPr lang="en-GB" dirty="0"/>
              <a:t>Thus, it is crucial for them to perform the necessary death rituals. </a:t>
            </a:r>
          </a:p>
          <a:p>
            <a:r>
              <a:rPr lang="en-GB" dirty="0"/>
              <a:t>In Vedda religion it is customary to abandon the place the death has occurred, and the body is usually covered with leaves. </a:t>
            </a:r>
          </a:p>
          <a:p>
            <a:r>
              <a:rPr lang="en-GB" dirty="0"/>
              <a:t>The body is not washed or garlanded and is covered with branches, leaves and sometimes stones. The cave would carry the status of abandonment till twelve years pass after the death. The dead body will be carried by brothers of the deceased and will be buried in an around four feet depth grave. </a:t>
            </a:r>
          </a:p>
          <a:p>
            <a:r>
              <a:rPr lang="en-GB" dirty="0"/>
              <a:t>Bodies will be wrapped in a cloth and bows, and arrows will be buried with the dead. </a:t>
            </a:r>
          </a:p>
          <a:p>
            <a:r>
              <a:rPr lang="en-GB" dirty="0"/>
              <a:t>The ancient man believed that the spirits of the dead can haunt the living, thus they always buried the dead far from chena.</a:t>
            </a:r>
          </a:p>
        </p:txBody>
      </p:sp>
      <p:sp>
        <p:nvSpPr>
          <p:cNvPr id="10" name="TextBox 9">
            <a:extLst>
              <a:ext uri="{FF2B5EF4-FFF2-40B4-BE49-F238E27FC236}">
                <a16:creationId xmlns:a16="http://schemas.microsoft.com/office/drawing/2014/main" id="{64FA92BC-5DF2-20B5-0317-DF5EC51946D6}"/>
              </a:ext>
            </a:extLst>
          </p:cNvPr>
          <p:cNvSpPr txBox="1"/>
          <p:nvPr/>
        </p:nvSpPr>
        <p:spPr>
          <a:xfrm>
            <a:off x="7674964" y="5890736"/>
            <a:ext cx="2698229" cy="470000"/>
          </a:xfrm>
          <a:prstGeom prst="rect">
            <a:avLst/>
          </a:prstGeom>
          <a:noFill/>
        </p:spPr>
        <p:txBody>
          <a:bodyPr wrap="square">
            <a:spAutoFit/>
          </a:bodyPr>
          <a:lstStyle/>
          <a:p>
            <a:pPr marL="0" marR="0">
              <a:lnSpc>
                <a:spcPct val="107000"/>
              </a:lnSpc>
              <a:spcBef>
                <a:spcPts val="0"/>
              </a:spcBef>
              <a:spcAft>
                <a:spcPts val="800"/>
              </a:spcAft>
            </a:pPr>
            <a:r>
              <a:rPr lang="en-GB" sz="2400" kern="100" dirty="0">
                <a:effectLst/>
                <a:latin typeface="Calibri" panose="020F0502020204030204" pitchFamily="34" charset="0"/>
                <a:ea typeface="Calibri" panose="020F0502020204030204" pitchFamily="34" charset="0"/>
                <a:cs typeface="Calibri" panose="020F0502020204030204" pitchFamily="34" charset="0"/>
              </a:rPr>
              <a:t>(</a:t>
            </a:r>
            <a:r>
              <a:rPr lang="en-GB" sz="2400" kern="100" dirty="0" err="1">
                <a:effectLst/>
                <a:latin typeface="Calibri" panose="020F0502020204030204" pitchFamily="34" charset="0"/>
                <a:ea typeface="Calibri" panose="020F0502020204030204" pitchFamily="34" charset="0"/>
                <a:cs typeface="Calibri" panose="020F0502020204030204" pitchFamily="34" charset="0"/>
              </a:rPr>
              <a:t>Medawatte</a:t>
            </a:r>
            <a:r>
              <a:rPr lang="en-GB" sz="2400" kern="100" dirty="0">
                <a:effectLst/>
                <a:latin typeface="Calibri" panose="020F0502020204030204" pitchFamily="34" charset="0"/>
                <a:ea typeface="Calibri" panose="020F0502020204030204" pitchFamily="34" charset="0"/>
                <a:cs typeface="Calibri" panose="020F0502020204030204" pitchFamily="34" charset="0"/>
              </a:rPr>
              <a:t>, 2021)</a:t>
            </a:r>
            <a:endParaRPr lang="en-GB" sz="2400" kern="100" dirty="0">
              <a:effectLst/>
              <a:latin typeface="Calibri" panose="020F0502020204030204" pitchFamily="34" charset="0"/>
              <a:ea typeface="Calibri" panose="020F0502020204030204" pitchFamily="34" charset="0"/>
              <a:cs typeface="Iskoola Pota" panose="020B0502040204020203" pitchFamily="34" charset="0"/>
            </a:endParaRPr>
          </a:p>
        </p:txBody>
      </p:sp>
      <p:pic>
        <p:nvPicPr>
          <p:cNvPr id="28" name="Audio 27">
            <a:hlinkClick r:id="" action="ppaction://media"/>
            <a:extLst>
              <a:ext uri="{FF2B5EF4-FFF2-40B4-BE49-F238E27FC236}">
                <a16:creationId xmlns:a16="http://schemas.microsoft.com/office/drawing/2014/main" id="{9DF1DA73-78A2-9AAF-FC71-57FF5CB57BBC}"/>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017606311"/>
      </p:ext>
    </p:extLst>
  </p:cSld>
  <p:clrMapOvr>
    <a:masterClrMapping/>
  </p:clrMapOvr>
  <mc:AlternateContent xmlns:mc="http://schemas.openxmlformats.org/markup-compatibility/2006" xmlns:p14="http://schemas.microsoft.com/office/powerpoint/2010/main">
    <mc:Choice Requires="p14">
      <p:transition spd="slow" p14:dur="2000" advTm="83504"/>
    </mc:Choice>
    <mc:Fallback xmlns="">
      <p:transition spd="slow" advTm="8350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8"/>
                </p:tgtEl>
              </p:cMediaNode>
            </p:audio>
          </p:childTnLst>
        </p:cTn>
      </p:par>
    </p:tnLst>
  </p:timing>
</p:sld>
</file>

<file path=ppt/slides/slide1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3063C6-BF07-5997-7848-9B0E6380358B}"/>
              </a:ext>
            </a:extLst>
          </p:cNvPr>
          <p:cNvSpPr>
            <a:spLocks noGrp="1"/>
          </p:cNvSpPr>
          <p:nvPr>
            <p:ph type="title"/>
          </p:nvPr>
        </p:nvSpPr>
        <p:spPr/>
        <p:txBody>
          <a:bodyPr>
            <a:normAutofit fontScale="90000"/>
          </a:bodyPr>
          <a:lstStyle/>
          <a:p>
            <a:r>
              <a:rPr lang="en-GB" dirty="0"/>
              <a:t>Meaning of life and death: Funeral ritual in different religions </a:t>
            </a:r>
          </a:p>
        </p:txBody>
      </p:sp>
      <p:sp>
        <p:nvSpPr>
          <p:cNvPr id="5" name="Content Placeholder 4">
            <a:extLst>
              <a:ext uri="{FF2B5EF4-FFF2-40B4-BE49-F238E27FC236}">
                <a16:creationId xmlns:a16="http://schemas.microsoft.com/office/drawing/2014/main" id="{7173F3B4-E312-58C1-2AD5-719AE6BFB786}"/>
              </a:ext>
            </a:extLst>
          </p:cNvPr>
          <p:cNvSpPr>
            <a:spLocks noGrp="1"/>
          </p:cNvSpPr>
          <p:nvPr>
            <p:ph idx="1"/>
          </p:nvPr>
        </p:nvSpPr>
        <p:spPr/>
        <p:txBody>
          <a:bodyPr>
            <a:normAutofit/>
          </a:bodyPr>
          <a:lstStyle/>
          <a:p>
            <a:r>
              <a:rPr lang="en-GB" dirty="0"/>
              <a:t>For healthcare providers and caregivers, understanding these diverse funeral practices is vital. </a:t>
            </a:r>
          </a:p>
          <a:p>
            <a:r>
              <a:rPr lang="en-GB" dirty="0"/>
              <a:t>It enables them to offer respectful and culturally sensitive support to patients and their families during times of loss. </a:t>
            </a:r>
          </a:p>
          <a:p>
            <a:r>
              <a:rPr lang="en-GB" dirty="0"/>
              <a:t>Respect for these rituals can foster trust and empathy, enhancing the psychosocial care provided.</a:t>
            </a:r>
          </a:p>
        </p:txBody>
      </p:sp>
      <p:pic>
        <p:nvPicPr>
          <p:cNvPr id="15" name="Audio 14">
            <a:hlinkClick r:id="" action="ppaction://media"/>
            <a:extLst>
              <a:ext uri="{FF2B5EF4-FFF2-40B4-BE49-F238E27FC236}">
                <a16:creationId xmlns:a16="http://schemas.microsoft.com/office/drawing/2014/main" id="{7F53A47E-6FD9-E785-E61E-0C2AA77EC88F}"/>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866149581"/>
      </p:ext>
    </p:extLst>
  </p:cSld>
  <p:clrMapOvr>
    <a:masterClrMapping/>
  </p:clrMapOvr>
  <mc:AlternateContent xmlns:mc="http://schemas.openxmlformats.org/markup-compatibility/2006" xmlns:p14="http://schemas.microsoft.com/office/powerpoint/2010/main">
    <mc:Choice Requires="p14">
      <p:transition spd="slow" p14:dur="2000" advTm="37383"/>
    </mc:Choice>
    <mc:Fallback xmlns="">
      <p:transition spd="slow" advTm="3738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5"/>
                </p:tgtEl>
              </p:cMediaNode>
            </p:audio>
          </p:childTnLst>
        </p:cTn>
      </p:par>
    </p:tnLst>
  </p:timing>
</p:sld>
</file>

<file path=ppt/slides/slide1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3063C6-BF07-5997-7848-9B0E6380358B}"/>
              </a:ext>
            </a:extLst>
          </p:cNvPr>
          <p:cNvSpPr>
            <a:spLocks noGrp="1"/>
          </p:cNvSpPr>
          <p:nvPr>
            <p:ph type="title"/>
          </p:nvPr>
        </p:nvSpPr>
        <p:spPr/>
        <p:txBody>
          <a:bodyPr>
            <a:normAutofit fontScale="90000"/>
          </a:bodyPr>
          <a:lstStyle/>
          <a:p>
            <a:pPr algn="ctr"/>
            <a:r>
              <a:rPr lang="en-GB" b="1" dirty="0"/>
              <a:t>Meaning of life and death: New Practice of Green Burials</a:t>
            </a:r>
          </a:p>
        </p:txBody>
      </p:sp>
      <p:sp>
        <p:nvSpPr>
          <p:cNvPr id="3" name="Content Placeholder 2">
            <a:extLst>
              <a:ext uri="{FF2B5EF4-FFF2-40B4-BE49-F238E27FC236}">
                <a16:creationId xmlns:a16="http://schemas.microsoft.com/office/drawing/2014/main" id="{07DA1DA5-6678-BCCE-E759-328EDFCC7685}"/>
              </a:ext>
            </a:extLst>
          </p:cNvPr>
          <p:cNvSpPr>
            <a:spLocks noGrp="1"/>
          </p:cNvSpPr>
          <p:nvPr>
            <p:ph sz="half" idx="1"/>
          </p:nvPr>
        </p:nvSpPr>
        <p:spPr/>
        <p:txBody>
          <a:bodyPr/>
          <a:lstStyle/>
          <a:p>
            <a:r>
              <a:rPr lang="en-GB" dirty="0"/>
              <a:t>Green burials, also known as natural or eco-friendly burials, prioritize a more environmentally sustainable approach to burial. </a:t>
            </a:r>
          </a:p>
          <a:p>
            <a:r>
              <a:rPr lang="en-GB" dirty="0"/>
              <a:t>This practice aims to minimize the ecological impact of traditional burials, such as embalming chemicals and non-biodegradable caskets.</a:t>
            </a:r>
          </a:p>
        </p:txBody>
      </p:sp>
      <p:pic>
        <p:nvPicPr>
          <p:cNvPr id="6" name="Content Placeholder 5">
            <a:extLst>
              <a:ext uri="{FF2B5EF4-FFF2-40B4-BE49-F238E27FC236}">
                <a16:creationId xmlns:a16="http://schemas.microsoft.com/office/drawing/2014/main" id="{2B376B7D-7AC3-4B47-C98F-12689AB8E1FD}"/>
              </a:ext>
            </a:extLst>
          </p:cNvPr>
          <p:cNvPicPr>
            <a:picLocks noGrp="1" noChangeAspect="1"/>
          </p:cNvPicPr>
          <p:nvPr>
            <p:ph sz="half" idx="2"/>
          </p:nvPr>
        </p:nvPicPr>
        <p:blipFill rotWithShape="1">
          <a:blip r:embed="rId4"/>
          <a:srcRect b="12616"/>
          <a:stretch/>
        </p:blipFill>
        <p:spPr>
          <a:xfrm>
            <a:off x="6355556" y="1362075"/>
            <a:ext cx="4814888" cy="4207452"/>
          </a:xfrm>
          <a:prstGeom prst="rect">
            <a:avLst/>
          </a:prstGeom>
        </p:spPr>
      </p:pic>
      <p:pic>
        <p:nvPicPr>
          <p:cNvPr id="16" name="Audio 15">
            <a:hlinkClick r:id="" action="ppaction://media"/>
            <a:extLst>
              <a:ext uri="{FF2B5EF4-FFF2-40B4-BE49-F238E27FC236}">
                <a16:creationId xmlns:a16="http://schemas.microsoft.com/office/drawing/2014/main" id="{8719B792-BB5D-BAA3-5F8B-27AE995F5E9C}"/>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489997984"/>
      </p:ext>
    </p:extLst>
  </p:cSld>
  <p:clrMapOvr>
    <a:masterClrMapping/>
  </p:clrMapOvr>
  <mc:AlternateContent xmlns:mc="http://schemas.openxmlformats.org/markup-compatibility/2006" xmlns:p14="http://schemas.microsoft.com/office/powerpoint/2010/main">
    <mc:Choice Requires="p14">
      <p:transition spd="slow" p14:dur="2000" advTm="34969"/>
    </mc:Choice>
    <mc:Fallback xmlns="">
      <p:transition spd="slow" advTm="3496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6"/>
                </p:tgtEl>
              </p:cMediaNode>
            </p:audio>
          </p:childTnLst>
        </p:cTn>
      </p:par>
    </p:tnLst>
  </p:timing>
</p:sld>
</file>

<file path=ppt/slides/slide1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3063C6-BF07-5997-7848-9B0E6380358B}"/>
              </a:ext>
            </a:extLst>
          </p:cNvPr>
          <p:cNvSpPr>
            <a:spLocks noGrp="1"/>
          </p:cNvSpPr>
          <p:nvPr>
            <p:ph type="title"/>
          </p:nvPr>
        </p:nvSpPr>
        <p:spPr/>
        <p:txBody>
          <a:bodyPr>
            <a:normAutofit fontScale="90000"/>
          </a:bodyPr>
          <a:lstStyle/>
          <a:p>
            <a:r>
              <a:rPr lang="en-GB" dirty="0"/>
              <a:t>Meaning of life and death: New Practice of Green Burials</a:t>
            </a:r>
          </a:p>
        </p:txBody>
      </p:sp>
      <p:sp>
        <p:nvSpPr>
          <p:cNvPr id="3" name="Content Placeholder 2">
            <a:extLst>
              <a:ext uri="{FF2B5EF4-FFF2-40B4-BE49-F238E27FC236}">
                <a16:creationId xmlns:a16="http://schemas.microsoft.com/office/drawing/2014/main" id="{07DA1DA5-6678-BCCE-E759-328EDFCC7685}"/>
              </a:ext>
            </a:extLst>
          </p:cNvPr>
          <p:cNvSpPr>
            <a:spLocks noGrp="1"/>
          </p:cNvSpPr>
          <p:nvPr>
            <p:ph idx="1"/>
          </p:nvPr>
        </p:nvSpPr>
        <p:spPr/>
        <p:txBody>
          <a:bodyPr>
            <a:normAutofit/>
          </a:bodyPr>
          <a:lstStyle/>
          <a:p>
            <a:pPr algn="just"/>
            <a:r>
              <a:rPr lang="en-GB" dirty="0"/>
              <a:t>Before modern funeral techniques were adopted and elaborate ceremonies became a thing, Sri Lankan’s practiced an age-old tradition, in which cadavers were discarded in the forest to be consumed by animals</a:t>
            </a:r>
          </a:p>
          <a:p>
            <a:pPr algn="just"/>
            <a:r>
              <a:rPr lang="en-GB" i="1" dirty="0"/>
              <a:t>‘Kale </a:t>
            </a:r>
            <a:r>
              <a:rPr lang="en-GB" i="1" dirty="0" err="1"/>
              <a:t>gahanawa</a:t>
            </a:r>
            <a:r>
              <a:rPr lang="en-GB" i="1" dirty="0"/>
              <a:t>’ </a:t>
            </a:r>
            <a:r>
              <a:rPr lang="en-GB" dirty="0"/>
              <a:t>was widely practiced in the 1920s: When a person died, they were not embalmed and preserved. What they did was wrap the body in a white cloth first and then in a mat. The body was then taken to the forest.</a:t>
            </a:r>
          </a:p>
          <a:p>
            <a:pPr algn="just"/>
            <a:r>
              <a:rPr lang="en-GB" dirty="0"/>
              <a:t>While green burials may not align with the traditional practices of all religions in Sri Lanka at present, they can be compatible with certain belief systems that emphasize simplicity and a return to the earth.</a:t>
            </a:r>
          </a:p>
        </p:txBody>
      </p:sp>
      <p:sp>
        <p:nvSpPr>
          <p:cNvPr id="7" name="TextBox 6">
            <a:extLst>
              <a:ext uri="{FF2B5EF4-FFF2-40B4-BE49-F238E27FC236}">
                <a16:creationId xmlns:a16="http://schemas.microsoft.com/office/drawing/2014/main" id="{4E6DC4E2-D42C-579D-963D-B233B1C0C80D}"/>
              </a:ext>
            </a:extLst>
          </p:cNvPr>
          <p:cNvSpPr txBox="1"/>
          <p:nvPr/>
        </p:nvSpPr>
        <p:spPr>
          <a:xfrm>
            <a:off x="8686800" y="5847378"/>
            <a:ext cx="2793999" cy="461665"/>
          </a:xfrm>
          <a:prstGeom prst="rect">
            <a:avLst/>
          </a:prstGeom>
          <a:noFill/>
        </p:spPr>
        <p:txBody>
          <a:bodyPr wrap="square">
            <a:spAutoFit/>
          </a:bodyPr>
          <a:lstStyle/>
          <a:p>
            <a:r>
              <a:rPr lang="en-GB" sz="2400" dirty="0">
                <a:latin typeface="Arial" panose="020B0604020202020204" pitchFamily="34" charset="0"/>
                <a:cs typeface="Arial" panose="020B0604020202020204" pitchFamily="34" charset="0"/>
              </a:rPr>
              <a:t>(Thomas, 2020)</a:t>
            </a:r>
          </a:p>
        </p:txBody>
      </p:sp>
      <p:pic>
        <p:nvPicPr>
          <p:cNvPr id="19" name="Audio 18">
            <a:hlinkClick r:id="" action="ppaction://media"/>
            <a:extLst>
              <a:ext uri="{FF2B5EF4-FFF2-40B4-BE49-F238E27FC236}">
                <a16:creationId xmlns:a16="http://schemas.microsoft.com/office/drawing/2014/main" id="{835F4A42-406A-818E-2F4A-D812AAA2204B}"/>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753224210"/>
      </p:ext>
    </p:extLst>
  </p:cSld>
  <p:clrMapOvr>
    <a:masterClrMapping/>
  </p:clrMapOvr>
  <mc:AlternateContent xmlns:mc="http://schemas.openxmlformats.org/markup-compatibility/2006" xmlns:p14="http://schemas.microsoft.com/office/powerpoint/2010/main">
    <mc:Choice Requires="p14">
      <p:transition spd="slow" p14:dur="2000" advTm="51801"/>
    </mc:Choice>
    <mc:Fallback xmlns="">
      <p:transition spd="slow" advTm="5180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9"/>
                </p:tgtEl>
              </p:cMediaNode>
            </p:audio>
          </p:childTnLst>
        </p:cTn>
      </p:par>
    </p:tnLst>
  </p:timing>
</p:sld>
</file>

<file path=ppt/slides/slide1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70647A-7210-EBA4-2B88-ED90B8D4C849}"/>
              </a:ext>
            </a:extLst>
          </p:cNvPr>
          <p:cNvSpPr>
            <a:spLocks noGrp="1"/>
          </p:cNvSpPr>
          <p:nvPr>
            <p:ph type="title"/>
          </p:nvPr>
        </p:nvSpPr>
        <p:spPr/>
        <p:txBody>
          <a:bodyPr>
            <a:normAutofit fontScale="90000"/>
          </a:bodyPr>
          <a:lstStyle/>
          <a:p>
            <a:r>
              <a:rPr lang="en-GB" dirty="0"/>
              <a:t>Spiritual and religious care: Family and community involvement in caregiving and death </a:t>
            </a:r>
          </a:p>
        </p:txBody>
      </p:sp>
      <p:sp>
        <p:nvSpPr>
          <p:cNvPr id="3" name="Content Placeholder 2">
            <a:extLst>
              <a:ext uri="{FF2B5EF4-FFF2-40B4-BE49-F238E27FC236}">
                <a16:creationId xmlns:a16="http://schemas.microsoft.com/office/drawing/2014/main" id="{1069EC28-C88F-C60E-F90A-7C65E7E4D77B}"/>
              </a:ext>
            </a:extLst>
          </p:cNvPr>
          <p:cNvSpPr>
            <a:spLocks noGrp="1"/>
          </p:cNvSpPr>
          <p:nvPr>
            <p:ph idx="1"/>
          </p:nvPr>
        </p:nvSpPr>
        <p:spPr/>
        <p:txBody>
          <a:bodyPr/>
          <a:lstStyle/>
          <a:p>
            <a:pPr marL="0" indent="0">
              <a:buNone/>
            </a:pPr>
            <a:r>
              <a:rPr lang="en-GB" b="1" dirty="0"/>
              <a:t>Family Support </a:t>
            </a:r>
          </a:p>
          <a:p>
            <a:r>
              <a:rPr lang="en-GB" dirty="0"/>
              <a:t>Family plays a central and revered role in Sri Lankan culture, especially in caregiving and end-of-life care. </a:t>
            </a:r>
          </a:p>
          <a:p>
            <a:r>
              <a:rPr lang="en-GB" dirty="0"/>
              <a:t>Understanding the dynamics of family involvement is crucial for providing psychosocial care that aligns with cultural values.</a:t>
            </a:r>
          </a:p>
          <a:p>
            <a:pPr lvl="1"/>
            <a:r>
              <a:rPr lang="en-GB" sz="2800" dirty="0"/>
              <a:t>Collectivist Culture</a:t>
            </a:r>
          </a:p>
          <a:p>
            <a:pPr lvl="1"/>
            <a:r>
              <a:rPr lang="en-GB" sz="2800" dirty="0"/>
              <a:t>Multigenerational Care</a:t>
            </a:r>
          </a:p>
          <a:p>
            <a:pPr lvl="1"/>
            <a:r>
              <a:rPr lang="en-GB" sz="2800" dirty="0"/>
              <a:t>Emotional and Practical Support</a:t>
            </a:r>
          </a:p>
        </p:txBody>
      </p:sp>
      <p:pic>
        <p:nvPicPr>
          <p:cNvPr id="50" name="Audio 49">
            <a:hlinkClick r:id="" action="ppaction://media"/>
            <a:extLst>
              <a:ext uri="{FF2B5EF4-FFF2-40B4-BE49-F238E27FC236}">
                <a16:creationId xmlns:a16="http://schemas.microsoft.com/office/drawing/2014/main" id="{EC21B24C-6060-7374-432E-353777A9FD98}"/>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877392971"/>
      </p:ext>
    </p:extLst>
  </p:cSld>
  <p:clrMapOvr>
    <a:masterClrMapping/>
  </p:clrMapOvr>
  <mc:AlternateContent xmlns:mc="http://schemas.openxmlformats.org/markup-compatibility/2006" xmlns:p14="http://schemas.microsoft.com/office/powerpoint/2010/main">
    <mc:Choice Requires="p14">
      <p:transition spd="slow" p14:dur="2000" advTm="82757"/>
    </mc:Choice>
    <mc:Fallback xmlns="">
      <p:transition spd="slow" advTm="8275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0"/>
                </p:tgtEl>
              </p:cMediaNode>
            </p:audio>
          </p:childTnLst>
        </p:cTn>
      </p:par>
    </p:tnLst>
  </p:timing>
</p:sld>
</file>

<file path=ppt/slides/slide1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70647A-7210-EBA4-2B88-ED90B8D4C849}"/>
              </a:ext>
            </a:extLst>
          </p:cNvPr>
          <p:cNvSpPr>
            <a:spLocks noGrp="1"/>
          </p:cNvSpPr>
          <p:nvPr>
            <p:ph type="title"/>
          </p:nvPr>
        </p:nvSpPr>
        <p:spPr/>
        <p:txBody>
          <a:bodyPr>
            <a:normAutofit fontScale="90000"/>
          </a:bodyPr>
          <a:lstStyle/>
          <a:p>
            <a:r>
              <a:rPr lang="en-GB" dirty="0"/>
              <a:t>Spiritual and religious care: Family and community involvement in caregiving and death </a:t>
            </a:r>
          </a:p>
        </p:txBody>
      </p:sp>
      <p:sp>
        <p:nvSpPr>
          <p:cNvPr id="3" name="Content Placeholder 2">
            <a:extLst>
              <a:ext uri="{FF2B5EF4-FFF2-40B4-BE49-F238E27FC236}">
                <a16:creationId xmlns:a16="http://schemas.microsoft.com/office/drawing/2014/main" id="{1069EC28-C88F-C60E-F90A-7C65E7E4D77B}"/>
              </a:ext>
            </a:extLst>
          </p:cNvPr>
          <p:cNvSpPr>
            <a:spLocks noGrp="1"/>
          </p:cNvSpPr>
          <p:nvPr>
            <p:ph idx="1"/>
          </p:nvPr>
        </p:nvSpPr>
        <p:spPr/>
        <p:txBody>
          <a:bodyPr>
            <a:normAutofit/>
          </a:bodyPr>
          <a:lstStyle/>
          <a:p>
            <a:pPr marL="0" indent="0">
              <a:buNone/>
            </a:pPr>
            <a:r>
              <a:rPr lang="en-GB" sz="2800" b="1" dirty="0"/>
              <a:t>Community Networks</a:t>
            </a:r>
          </a:p>
          <a:p>
            <a:r>
              <a:rPr lang="en-GB" sz="2800" dirty="0"/>
              <a:t>Beyond the family, communities in Sri Lanka also play a vital role in caregiving and death-related practices. </a:t>
            </a:r>
          </a:p>
          <a:p>
            <a:r>
              <a:rPr lang="en-GB" sz="2800" dirty="0"/>
              <a:t>Community support can be especially evident during times of illness and bereavement.</a:t>
            </a:r>
          </a:p>
          <a:p>
            <a:pPr lvl="1"/>
            <a:r>
              <a:rPr lang="en-GB" sz="2800" dirty="0"/>
              <a:t>Neighbours and Friends</a:t>
            </a:r>
          </a:p>
          <a:p>
            <a:pPr lvl="1"/>
            <a:r>
              <a:rPr lang="en-GB" sz="2800" dirty="0"/>
              <a:t>Religious and Cultural Organizations</a:t>
            </a:r>
          </a:p>
          <a:p>
            <a:endParaRPr lang="en-GB" sz="2800" dirty="0"/>
          </a:p>
        </p:txBody>
      </p:sp>
      <p:pic>
        <p:nvPicPr>
          <p:cNvPr id="37" name="Audio 36">
            <a:hlinkClick r:id="" action="ppaction://media"/>
            <a:extLst>
              <a:ext uri="{FF2B5EF4-FFF2-40B4-BE49-F238E27FC236}">
                <a16:creationId xmlns:a16="http://schemas.microsoft.com/office/drawing/2014/main" id="{8A88E87C-40FB-28A4-7F00-92B37C9CD8C5}"/>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927994047"/>
      </p:ext>
    </p:extLst>
  </p:cSld>
  <p:clrMapOvr>
    <a:masterClrMapping/>
  </p:clrMapOvr>
  <mc:AlternateContent xmlns:mc="http://schemas.openxmlformats.org/markup-compatibility/2006" xmlns:p14="http://schemas.microsoft.com/office/powerpoint/2010/main">
    <mc:Choice Requires="p14">
      <p:transition spd="slow" p14:dur="2000" advTm="55641"/>
    </mc:Choice>
    <mc:Fallback xmlns="">
      <p:transition spd="slow" advTm="5564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7"/>
                </p:tgtEl>
              </p:cMediaNode>
            </p:audio>
          </p:childTnLst>
        </p:cTn>
      </p:par>
    </p:tnLst>
  </p:timing>
</p:sld>
</file>

<file path=ppt/slides/slide1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70647A-7210-EBA4-2B88-ED90B8D4C849}"/>
              </a:ext>
            </a:extLst>
          </p:cNvPr>
          <p:cNvSpPr>
            <a:spLocks noGrp="1"/>
          </p:cNvSpPr>
          <p:nvPr>
            <p:ph type="title"/>
          </p:nvPr>
        </p:nvSpPr>
        <p:spPr/>
        <p:txBody>
          <a:bodyPr>
            <a:normAutofit fontScale="90000"/>
          </a:bodyPr>
          <a:lstStyle/>
          <a:p>
            <a:r>
              <a:rPr lang="en-GB" dirty="0"/>
              <a:t>Spiritual and religious care: Family and community involvement in caregiving and death </a:t>
            </a:r>
          </a:p>
        </p:txBody>
      </p:sp>
      <p:sp>
        <p:nvSpPr>
          <p:cNvPr id="3" name="Content Placeholder 2">
            <a:extLst>
              <a:ext uri="{FF2B5EF4-FFF2-40B4-BE49-F238E27FC236}">
                <a16:creationId xmlns:a16="http://schemas.microsoft.com/office/drawing/2014/main" id="{1069EC28-C88F-C60E-F90A-7C65E7E4D77B}"/>
              </a:ext>
            </a:extLst>
          </p:cNvPr>
          <p:cNvSpPr>
            <a:spLocks noGrp="1"/>
          </p:cNvSpPr>
          <p:nvPr>
            <p:ph idx="1"/>
          </p:nvPr>
        </p:nvSpPr>
        <p:spPr/>
        <p:txBody>
          <a:bodyPr>
            <a:normAutofit/>
          </a:bodyPr>
          <a:lstStyle/>
          <a:p>
            <a:r>
              <a:rPr lang="en-GB" dirty="0"/>
              <a:t>Healthcare providers must recognize the significance of family and community involvement in Sri Lankan culture, and should engage with families respectfully, considering the roles and expectations of all involved.</a:t>
            </a:r>
          </a:p>
          <a:p>
            <a:r>
              <a:rPr lang="en-GB" dirty="0"/>
              <a:t>Acknowledging and respecting these support systems is essential for effective psychosocial care.</a:t>
            </a:r>
          </a:p>
          <a:p>
            <a:r>
              <a:rPr lang="en-GB" dirty="0"/>
              <a:t>Being culturally sensitive involves recognizing that decisions related to caregiving and death often involve extended family and community input. </a:t>
            </a:r>
          </a:p>
        </p:txBody>
      </p:sp>
      <p:pic>
        <p:nvPicPr>
          <p:cNvPr id="17" name="Audio 16">
            <a:hlinkClick r:id="" action="ppaction://media"/>
            <a:extLst>
              <a:ext uri="{FF2B5EF4-FFF2-40B4-BE49-F238E27FC236}">
                <a16:creationId xmlns:a16="http://schemas.microsoft.com/office/drawing/2014/main" id="{41F586BF-D13D-E8BF-5BEE-937A6E441CC7}"/>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224220762"/>
      </p:ext>
    </p:extLst>
  </p:cSld>
  <p:clrMapOvr>
    <a:masterClrMapping/>
  </p:clrMapOvr>
  <mc:AlternateContent xmlns:mc="http://schemas.openxmlformats.org/markup-compatibility/2006" xmlns:p14="http://schemas.microsoft.com/office/powerpoint/2010/main">
    <mc:Choice Requires="p14">
      <p:transition spd="slow" p14:dur="2000" advTm="38178"/>
    </mc:Choice>
    <mc:Fallback xmlns="">
      <p:transition spd="slow" advTm="3817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7"/>
                </p:tgtEl>
              </p:cMediaNode>
            </p:audio>
          </p:childTnLst>
        </p:cTn>
      </p:par>
    </p:tnLst>
  </p:timing>
</p:sld>
</file>

<file path=ppt/slides/slide1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70647A-7210-EBA4-2B88-ED90B8D4C849}"/>
              </a:ext>
            </a:extLst>
          </p:cNvPr>
          <p:cNvSpPr>
            <a:spLocks noGrp="1"/>
          </p:cNvSpPr>
          <p:nvPr>
            <p:ph type="title"/>
          </p:nvPr>
        </p:nvSpPr>
        <p:spPr/>
        <p:txBody>
          <a:bodyPr>
            <a:normAutofit fontScale="90000"/>
          </a:bodyPr>
          <a:lstStyle/>
          <a:p>
            <a:r>
              <a:rPr lang="en-GB" dirty="0"/>
              <a:t>Spiritual and Religious Practices After Death: Involvement of Community and Family</a:t>
            </a:r>
          </a:p>
        </p:txBody>
      </p:sp>
      <p:sp>
        <p:nvSpPr>
          <p:cNvPr id="3" name="Content Placeholder 2">
            <a:extLst>
              <a:ext uri="{FF2B5EF4-FFF2-40B4-BE49-F238E27FC236}">
                <a16:creationId xmlns:a16="http://schemas.microsoft.com/office/drawing/2014/main" id="{1069EC28-C88F-C60E-F90A-7C65E7E4D77B}"/>
              </a:ext>
            </a:extLst>
          </p:cNvPr>
          <p:cNvSpPr>
            <a:spLocks noGrp="1"/>
          </p:cNvSpPr>
          <p:nvPr>
            <p:ph idx="1"/>
          </p:nvPr>
        </p:nvSpPr>
        <p:spPr/>
        <p:txBody>
          <a:bodyPr/>
          <a:lstStyle/>
          <a:p>
            <a:r>
              <a:rPr lang="en-GB" dirty="0"/>
              <a:t>After the passing of a loved one in Sri Lanka, various rituals and practices come into play, offering solace, closure, and a sense of community. </a:t>
            </a:r>
          </a:p>
          <a:p>
            <a:r>
              <a:rPr lang="en-GB" dirty="0"/>
              <a:t>These post-death traditions are deeply rooted in cultural and religious beliefs.</a:t>
            </a:r>
          </a:p>
        </p:txBody>
      </p:sp>
      <p:pic>
        <p:nvPicPr>
          <p:cNvPr id="14" name="Audio 13">
            <a:hlinkClick r:id="" action="ppaction://media"/>
            <a:extLst>
              <a:ext uri="{FF2B5EF4-FFF2-40B4-BE49-F238E27FC236}">
                <a16:creationId xmlns:a16="http://schemas.microsoft.com/office/drawing/2014/main" id="{5C9D5261-99D5-CEE6-958C-1243D500634A}"/>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60593635"/>
      </p:ext>
    </p:extLst>
  </p:cSld>
  <p:clrMapOvr>
    <a:masterClrMapping/>
  </p:clrMapOvr>
  <mc:AlternateContent xmlns:mc="http://schemas.openxmlformats.org/markup-compatibility/2006" xmlns:p14="http://schemas.microsoft.com/office/powerpoint/2010/main">
    <mc:Choice Requires="p14">
      <p:transition spd="slow" p14:dur="2000" advTm="30971"/>
    </mc:Choice>
    <mc:Fallback xmlns="">
      <p:transition spd="slow" advTm="3097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4"/>
                </p:tgtEl>
              </p:cMediaNode>
            </p:audio>
          </p:childTnLst>
        </p:cTn>
      </p:par>
    </p:tnLst>
  </p:timing>
</p:sld>
</file>

<file path=ppt/slides/slide1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70647A-7210-EBA4-2B88-ED90B8D4C849}"/>
              </a:ext>
            </a:extLst>
          </p:cNvPr>
          <p:cNvSpPr>
            <a:spLocks noGrp="1"/>
          </p:cNvSpPr>
          <p:nvPr>
            <p:ph type="title"/>
          </p:nvPr>
        </p:nvSpPr>
        <p:spPr/>
        <p:txBody>
          <a:bodyPr>
            <a:normAutofit fontScale="90000"/>
          </a:bodyPr>
          <a:lstStyle/>
          <a:p>
            <a:pPr algn="ctr"/>
            <a:r>
              <a:rPr lang="en-GB" b="1" dirty="0"/>
              <a:t>Spiritual and Religious Practices After Death: Involvement of Community and Family</a:t>
            </a:r>
          </a:p>
        </p:txBody>
      </p:sp>
      <p:sp>
        <p:nvSpPr>
          <p:cNvPr id="3" name="Content Placeholder 2">
            <a:extLst>
              <a:ext uri="{FF2B5EF4-FFF2-40B4-BE49-F238E27FC236}">
                <a16:creationId xmlns:a16="http://schemas.microsoft.com/office/drawing/2014/main" id="{1069EC28-C88F-C60E-F90A-7C65E7E4D77B}"/>
              </a:ext>
            </a:extLst>
          </p:cNvPr>
          <p:cNvSpPr>
            <a:spLocks noGrp="1"/>
          </p:cNvSpPr>
          <p:nvPr>
            <p:ph sz="half" idx="1"/>
          </p:nvPr>
        </p:nvSpPr>
        <p:spPr/>
        <p:txBody>
          <a:bodyPr/>
          <a:lstStyle/>
          <a:p>
            <a:pPr marL="0" indent="0">
              <a:buNone/>
            </a:pPr>
            <a:r>
              <a:rPr lang="en-GB" b="1" dirty="0"/>
              <a:t>Community Gatherings:</a:t>
            </a:r>
          </a:p>
          <a:p>
            <a:r>
              <a:rPr lang="en-GB" dirty="0"/>
              <a:t>Following a death, family and community members often gather to offer condolences, support, and comfort. </a:t>
            </a:r>
          </a:p>
          <a:p>
            <a:r>
              <a:rPr lang="en-GB" dirty="0"/>
              <a:t>These gatherings can last for several days and provide a space for collective mourning.</a:t>
            </a:r>
          </a:p>
        </p:txBody>
      </p:sp>
      <p:pic>
        <p:nvPicPr>
          <p:cNvPr id="6" name="Content Placeholder 5">
            <a:extLst>
              <a:ext uri="{FF2B5EF4-FFF2-40B4-BE49-F238E27FC236}">
                <a16:creationId xmlns:a16="http://schemas.microsoft.com/office/drawing/2014/main" id="{F4DD4C5C-F856-D90C-CD06-09610D4518DF}"/>
              </a:ext>
            </a:extLst>
          </p:cNvPr>
          <p:cNvPicPr>
            <a:picLocks noGrp="1" noChangeAspect="1"/>
          </p:cNvPicPr>
          <p:nvPr>
            <p:ph sz="half" idx="2"/>
          </p:nvPr>
        </p:nvPicPr>
        <p:blipFill rotWithShape="1">
          <a:blip r:embed="rId4"/>
          <a:srcRect b="11925"/>
          <a:stretch/>
        </p:blipFill>
        <p:spPr>
          <a:xfrm>
            <a:off x="6355556" y="1362075"/>
            <a:ext cx="4814888" cy="4240703"/>
          </a:xfrm>
          <a:prstGeom prst="rect">
            <a:avLst/>
          </a:prstGeom>
        </p:spPr>
      </p:pic>
      <p:sp>
        <p:nvSpPr>
          <p:cNvPr id="4" name="TextBox 3">
            <a:extLst>
              <a:ext uri="{FF2B5EF4-FFF2-40B4-BE49-F238E27FC236}">
                <a16:creationId xmlns:a16="http://schemas.microsoft.com/office/drawing/2014/main" id="{914EF630-E9C6-C008-4450-243D49C69279}"/>
              </a:ext>
            </a:extLst>
          </p:cNvPr>
          <p:cNvSpPr txBox="1"/>
          <p:nvPr/>
        </p:nvSpPr>
        <p:spPr>
          <a:xfrm>
            <a:off x="2787274" y="5143998"/>
            <a:ext cx="3232526" cy="458780"/>
          </a:xfrm>
          <a:prstGeom prst="rect">
            <a:avLst/>
          </a:prstGeom>
          <a:noFill/>
        </p:spPr>
        <p:txBody>
          <a:bodyPr wrap="square">
            <a:spAutoFit/>
          </a:bodyPr>
          <a:lstStyle/>
          <a:p>
            <a:pPr marL="0" marR="0">
              <a:lnSpc>
                <a:spcPct val="107000"/>
              </a:lnSpc>
              <a:spcBef>
                <a:spcPts val="0"/>
              </a:spcBef>
              <a:spcAft>
                <a:spcPts val="800"/>
              </a:spcAft>
            </a:pPr>
            <a:r>
              <a:rPr lang="en-GB" sz="2400" kern="100" dirty="0">
                <a:effectLst/>
                <a:latin typeface="Arial" panose="020B0604020202020204" pitchFamily="34" charset="0"/>
                <a:ea typeface="Calibri" panose="020F0502020204030204" pitchFamily="34" charset="0"/>
                <a:cs typeface="Arial" panose="020B0604020202020204" pitchFamily="34" charset="0"/>
              </a:rPr>
              <a:t>(Kariyawasam, 1996)</a:t>
            </a:r>
          </a:p>
        </p:txBody>
      </p:sp>
      <p:pic>
        <p:nvPicPr>
          <p:cNvPr id="10" name="Audio 9">
            <a:hlinkClick r:id="" action="ppaction://media"/>
            <a:extLst>
              <a:ext uri="{FF2B5EF4-FFF2-40B4-BE49-F238E27FC236}">
                <a16:creationId xmlns:a16="http://schemas.microsoft.com/office/drawing/2014/main" id="{02FB21C1-ED5F-A482-2C87-6A6F5AB73839}"/>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914860581"/>
      </p:ext>
    </p:extLst>
  </p:cSld>
  <p:clrMapOvr>
    <a:masterClrMapping/>
  </p:clrMapOvr>
  <mc:AlternateContent xmlns:mc="http://schemas.openxmlformats.org/markup-compatibility/2006" xmlns:p14="http://schemas.microsoft.com/office/powerpoint/2010/main">
    <mc:Choice Requires="p14">
      <p:transition spd="slow" p14:dur="2000" advTm="19137"/>
    </mc:Choice>
    <mc:Fallback xmlns="">
      <p:transition spd="slow" advTm="1913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1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70647A-7210-EBA4-2B88-ED90B8D4C849}"/>
              </a:ext>
            </a:extLst>
          </p:cNvPr>
          <p:cNvSpPr>
            <a:spLocks noGrp="1"/>
          </p:cNvSpPr>
          <p:nvPr>
            <p:ph type="title"/>
          </p:nvPr>
        </p:nvSpPr>
        <p:spPr/>
        <p:txBody>
          <a:bodyPr>
            <a:normAutofit fontScale="90000"/>
          </a:bodyPr>
          <a:lstStyle/>
          <a:p>
            <a:pPr algn="ctr"/>
            <a:r>
              <a:rPr lang="en-GB" b="1" dirty="0"/>
              <a:t>Spiritual and Religious Practices After Death: Involvement of Community and Family</a:t>
            </a:r>
          </a:p>
        </p:txBody>
      </p:sp>
      <p:sp>
        <p:nvSpPr>
          <p:cNvPr id="3" name="Content Placeholder 2">
            <a:extLst>
              <a:ext uri="{FF2B5EF4-FFF2-40B4-BE49-F238E27FC236}">
                <a16:creationId xmlns:a16="http://schemas.microsoft.com/office/drawing/2014/main" id="{1069EC28-C88F-C60E-F90A-7C65E7E4D77B}"/>
              </a:ext>
            </a:extLst>
          </p:cNvPr>
          <p:cNvSpPr>
            <a:spLocks noGrp="1"/>
          </p:cNvSpPr>
          <p:nvPr>
            <p:ph sz="half" idx="1"/>
          </p:nvPr>
        </p:nvSpPr>
        <p:spPr/>
        <p:txBody>
          <a:bodyPr/>
          <a:lstStyle/>
          <a:p>
            <a:pPr marL="0" indent="0">
              <a:buNone/>
            </a:pPr>
            <a:r>
              <a:rPr lang="en-GB" b="1" dirty="0"/>
              <a:t>Religious Ceremonies:</a:t>
            </a:r>
          </a:p>
          <a:p>
            <a:r>
              <a:rPr lang="en-GB" dirty="0"/>
              <a:t>Religious ceremonies are an integral part of the grieving process in Sri Lanka. </a:t>
            </a:r>
          </a:p>
          <a:p>
            <a:r>
              <a:rPr lang="en-GB" dirty="0"/>
              <a:t>Depending on the deceased's religious affiliation, there may be prayer sessions, chants, and rituals conducted by religious leaders or priests.</a:t>
            </a:r>
          </a:p>
        </p:txBody>
      </p:sp>
      <p:pic>
        <p:nvPicPr>
          <p:cNvPr id="7" name="Content Placeholder 6">
            <a:extLst>
              <a:ext uri="{FF2B5EF4-FFF2-40B4-BE49-F238E27FC236}">
                <a16:creationId xmlns:a16="http://schemas.microsoft.com/office/drawing/2014/main" id="{8D1016E1-9B6E-3E7A-EB17-EBE6FAEDC3E7}"/>
              </a:ext>
            </a:extLst>
          </p:cNvPr>
          <p:cNvPicPr>
            <a:picLocks noGrp="1" noChangeAspect="1"/>
          </p:cNvPicPr>
          <p:nvPr>
            <p:ph sz="half" idx="2"/>
          </p:nvPr>
        </p:nvPicPr>
        <p:blipFill>
          <a:blip r:embed="rId4"/>
          <a:stretch>
            <a:fillRect/>
          </a:stretch>
        </p:blipFill>
        <p:spPr>
          <a:xfrm>
            <a:off x="6355556" y="1362075"/>
            <a:ext cx="4814888" cy="4814888"/>
          </a:xfrm>
          <a:prstGeom prst="rect">
            <a:avLst/>
          </a:prstGeom>
        </p:spPr>
      </p:pic>
      <p:sp>
        <p:nvSpPr>
          <p:cNvPr id="5" name="TextBox 4">
            <a:extLst>
              <a:ext uri="{FF2B5EF4-FFF2-40B4-BE49-F238E27FC236}">
                <a16:creationId xmlns:a16="http://schemas.microsoft.com/office/drawing/2014/main" id="{7C3A30F7-E3B4-E4F1-E259-657241AEB5F0}"/>
              </a:ext>
            </a:extLst>
          </p:cNvPr>
          <p:cNvSpPr txBox="1"/>
          <p:nvPr/>
        </p:nvSpPr>
        <p:spPr>
          <a:xfrm>
            <a:off x="3123030" y="5718183"/>
            <a:ext cx="3232526" cy="458780"/>
          </a:xfrm>
          <a:prstGeom prst="rect">
            <a:avLst/>
          </a:prstGeom>
          <a:noFill/>
        </p:spPr>
        <p:txBody>
          <a:bodyPr wrap="square">
            <a:spAutoFit/>
          </a:bodyPr>
          <a:lstStyle/>
          <a:p>
            <a:pPr marL="0" marR="0">
              <a:lnSpc>
                <a:spcPct val="107000"/>
              </a:lnSpc>
              <a:spcBef>
                <a:spcPts val="0"/>
              </a:spcBef>
              <a:spcAft>
                <a:spcPts val="800"/>
              </a:spcAft>
            </a:pPr>
            <a:r>
              <a:rPr lang="en-GB" sz="2400" kern="100" dirty="0">
                <a:effectLst/>
                <a:latin typeface="Arial" panose="020B0604020202020204" pitchFamily="34" charset="0"/>
                <a:ea typeface="Calibri" panose="020F0502020204030204" pitchFamily="34" charset="0"/>
                <a:cs typeface="Arial" panose="020B0604020202020204" pitchFamily="34" charset="0"/>
              </a:rPr>
              <a:t>(Kariyawasam, 1996)</a:t>
            </a:r>
          </a:p>
        </p:txBody>
      </p:sp>
      <p:pic>
        <p:nvPicPr>
          <p:cNvPr id="13" name="Audio 12">
            <a:hlinkClick r:id="" action="ppaction://media"/>
            <a:extLst>
              <a:ext uri="{FF2B5EF4-FFF2-40B4-BE49-F238E27FC236}">
                <a16:creationId xmlns:a16="http://schemas.microsoft.com/office/drawing/2014/main" id="{921C71F7-4CAD-1087-FED8-29F03A382F89}"/>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365030047"/>
      </p:ext>
    </p:extLst>
  </p:cSld>
  <p:clrMapOvr>
    <a:masterClrMapping/>
  </p:clrMapOvr>
  <mc:AlternateContent xmlns:mc="http://schemas.openxmlformats.org/markup-compatibility/2006" xmlns:p14="http://schemas.microsoft.com/office/powerpoint/2010/main">
    <mc:Choice Requires="p14">
      <p:transition spd="slow" p14:dur="2000" advTm="22430"/>
    </mc:Choice>
    <mc:Fallback xmlns="">
      <p:transition spd="slow" advTm="2243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3"/>
                </p:tgtEl>
              </p:cMediaNode>
            </p:audio>
          </p:childTnLst>
        </p:cTn>
      </p:par>
    </p:tnLst>
  </p:timing>
</p:sld>
</file>

<file path=ppt/slides/slide1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70647A-7210-EBA4-2B88-ED90B8D4C849}"/>
              </a:ext>
            </a:extLst>
          </p:cNvPr>
          <p:cNvSpPr>
            <a:spLocks noGrp="1"/>
          </p:cNvSpPr>
          <p:nvPr>
            <p:ph type="title"/>
          </p:nvPr>
        </p:nvSpPr>
        <p:spPr/>
        <p:txBody>
          <a:bodyPr>
            <a:normAutofit fontScale="90000"/>
          </a:bodyPr>
          <a:lstStyle/>
          <a:p>
            <a:pPr algn="ctr"/>
            <a:r>
              <a:rPr lang="en-GB" b="1" dirty="0"/>
              <a:t>Spiritual and Religious Practices After Death: Involvement of Community and Family</a:t>
            </a:r>
          </a:p>
        </p:txBody>
      </p:sp>
      <p:sp>
        <p:nvSpPr>
          <p:cNvPr id="3" name="Content Placeholder 2">
            <a:extLst>
              <a:ext uri="{FF2B5EF4-FFF2-40B4-BE49-F238E27FC236}">
                <a16:creationId xmlns:a16="http://schemas.microsoft.com/office/drawing/2014/main" id="{1069EC28-C88F-C60E-F90A-7C65E7E4D77B}"/>
              </a:ext>
            </a:extLst>
          </p:cNvPr>
          <p:cNvSpPr>
            <a:spLocks noGrp="1"/>
          </p:cNvSpPr>
          <p:nvPr>
            <p:ph sz="half" idx="1"/>
          </p:nvPr>
        </p:nvSpPr>
        <p:spPr/>
        <p:txBody>
          <a:bodyPr/>
          <a:lstStyle/>
          <a:p>
            <a:pPr marL="0" indent="0">
              <a:buNone/>
            </a:pPr>
            <a:r>
              <a:rPr lang="en-GB" b="1" dirty="0"/>
              <a:t>Offerings and Donations:</a:t>
            </a:r>
          </a:p>
          <a:p>
            <a:r>
              <a:rPr lang="en-GB" dirty="0"/>
              <a:t>It is customary to make offerings or donations to religious institutions or charitable causes in memory of the deceased. </a:t>
            </a:r>
          </a:p>
          <a:p>
            <a:r>
              <a:rPr lang="en-GB" dirty="0"/>
              <a:t>This practice is believed to bring merit to the departed soul and foster a sense of goodwill in the community.</a:t>
            </a:r>
          </a:p>
        </p:txBody>
      </p:sp>
      <p:pic>
        <p:nvPicPr>
          <p:cNvPr id="7" name="Content Placeholder 6">
            <a:extLst>
              <a:ext uri="{FF2B5EF4-FFF2-40B4-BE49-F238E27FC236}">
                <a16:creationId xmlns:a16="http://schemas.microsoft.com/office/drawing/2014/main" id="{FDB030FE-3637-5FD1-7D9F-25011C58D7D2}"/>
              </a:ext>
            </a:extLst>
          </p:cNvPr>
          <p:cNvPicPr>
            <a:picLocks noGrp="1" noChangeAspect="1"/>
          </p:cNvPicPr>
          <p:nvPr>
            <p:ph sz="half" idx="2"/>
          </p:nvPr>
        </p:nvPicPr>
        <p:blipFill rotWithShape="1">
          <a:blip r:embed="rId4"/>
          <a:srcRect l="-1" r="14561"/>
          <a:stretch/>
        </p:blipFill>
        <p:spPr>
          <a:xfrm>
            <a:off x="6172202" y="1362075"/>
            <a:ext cx="4683746" cy="4814888"/>
          </a:xfrm>
          <a:prstGeom prst="rect">
            <a:avLst/>
          </a:prstGeom>
        </p:spPr>
      </p:pic>
      <p:sp>
        <p:nvSpPr>
          <p:cNvPr id="6" name="TextBox 5">
            <a:extLst>
              <a:ext uri="{FF2B5EF4-FFF2-40B4-BE49-F238E27FC236}">
                <a16:creationId xmlns:a16="http://schemas.microsoft.com/office/drawing/2014/main" id="{87AEF4B1-4C63-EAC3-E4C2-E6E7F1D5F50D}"/>
              </a:ext>
            </a:extLst>
          </p:cNvPr>
          <p:cNvSpPr txBox="1"/>
          <p:nvPr/>
        </p:nvSpPr>
        <p:spPr>
          <a:xfrm>
            <a:off x="3851033" y="5375104"/>
            <a:ext cx="2321169" cy="461665"/>
          </a:xfrm>
          <a:prstGeom prst="rect">
            <a:avLst/>
          </a:prstGeom>
          <a:noFill/>
        </p:spPr>
        <p:txBody>
          <a:bodyPr wrap="square">
            <a:spAutoFit/>
          </a:bodyPr>
          <a:lstStyle/>
          <a:p>
            <a:r>
              <a:rPr lang="en-GB" sz="2400" dirty="0">
                <a:latin typeface="Arial" panose="020B0604020202020204" pitchFamily="34" charset="0"/>
                <a:cs typeface="Arial" panose="020B0604020202020204" pitchFamily="34" charset="0"/>
              </a:rPr>
              <a:t>(Langer,2007)</a:t>
            </a:r>
          </a:p>
        </p:txBody>
      </p:sp>
      <p:pic>
        <p:nvPicPr>
          <p:cNvPr id="9" name="Audio 8">
            <a:hlinkClick r:id="" action="ppaction://media"/>
            <a:extLst>
              <a:ext uri="{FF2B5EF4-FFF2-40B4-BE49-F238E27FC236}">
                <a16:creationId xmlns:a16="http://schemas.microsoft.com/office/drawing/2014/main" id="{A9F57D0B-1178-F5FB-60BF-A4CB5F3E879D}"/>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495013335"/>
      </p:ext>
    </p:extLst>
  </p:cSld>
  <p:clrMapOvr>
    <a:masterClrMapping/>
  </p:clrMapOvr>
  <mc:AlternateContent xmlns:mc="http://schemas.openxmlformats.org/markup-compatibility/2006" xmlns:p14="http://schemas.microsoft.com/office/powerpoint/2010/main">
    <mc:Choice Requires="p14">
      <p:transition spd="slow" p14:dur="2000" advTm="25276"/>
    </mc:Choice>
    <mc:Fallback xmlns="">
      <p:transition spd="slow" advTm="2527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1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70647A-7210-EBA4-2B88-ED90B8D4C849}"/>
              </a:ext>
            </a:extLst>
          </p:cNvPr>
          <p:cNvSpPr>
            <a:spLocks noGrp="1"/>
          </p:cNvSpPr>
          <p:nvPr>
            <p:ph type="title"/>
          </p:nvPr>
        </p:nvSpPr>
        <p:spPr/>
        <p:txBody>
          <a:bodyPr>
            <a:normAutofit fontScale="90000"/>
          </a:bodyPr>
          <a:lstStyle/>
          <a:p>
            <a:pPr algn="ctr"/>
            <a:r>
              <a:rPr lang="en-GB" b="1" dirty="0"/>
              <a:t>Spiritual and Religious Practices After Death: Involvement of Community and Family</a:t>
            </a:r>
          </a:p>
        </p:txBody>
      </p:sp>
      <p:sp>
        <p:nvSpPr>
          <p:cNvPr id="3" name="Content Placeholder 2">
            <a:extLst>
              <a:ext uri="{FF2B5EF4-FFF2-40B4-BE49-F238E27FC236}">
                <a16:creationId xmlns:a16="http://schemas.microsoft.com/office/drawing/2014/main" id="{1069EC28-C88F-C60E-F90A-7C65E7E4D77B}"/>
              </a:ext>
            </a:extLst>
          </p:cNvPr>
          <p:cNvSpPr>
            <a:spLocks noGrp="1"/>
          </p:cNvSpPr>
          <p:nvPr>
            <p:ph sz="half" idx="1"/>
          </p:nvPr>
        </p:nvSpPr>
        <p:spPr/>
        <p:txBody>
          <a:bodyPr/>
          <a:lstStyle/>
          <a:p>
            <a:pPr marL="0" indent="0">
              <a:buNone/>
            </a:pPr>
            <a:r>
              <a:rPr lang="en-GB" b="1" dirty="0"/>
              <a:t>Cultural Practices:</a:t>
            </a:r>
          </a:p>
          <a:p>
            <a:r>
              <a:rPr lang="en-GB" dirty="0"/>
              <a:t>Cultural practices, such as lighting oil lamps around the tombstone, displaying photographs of the deceased, and sharing stories and memories, are common ways for families to pay their respects and remember their loved ones.</a:t>
            </a:r>
          </a:p>
        </p:txBody>
      </p:sp>
      <p:pic>
        <p:nvPicPr>
          <p:cNvPr id="9" name="Content Placeholder 8">
            <a:extLst>
              <a:ext uri="{FF2B5EF4-FFF2-40B4-BE49-F238E27FC236}">
                <a16:creationId xmlns:a16="http://schemas.microsoft.com/office/drawing/2014/main" id="{B7B82CAD-8983-8EE1-F975-B4E05F2708EF}"/>
              </a:ext>
            </a:extLst>
          </p:cNvPr>
          <p:cNvPicPr>
            <a:picLocks noGrp="1" noChangeAspect="1"/>
          </p:cNvPicPr>
          <p:nvPr>
            <p:ph sz="half" idx="2"/>
          </p:nvPr>
        </p:nvPicPr>
        <p:blipFill>
          <a:blip r:embed="rId5"/>
          <a:stretch>
            <a:fillRect/>
          </a:stretch>
        </p:blipFill>
        <p:spPr>
          <a:xfrm>
            <a:off x="6340839" y="1454001"/>
            <a:ext cx="4630399" cy="4630399"/>
          </a:xfrm>
          <a:prstGeom prst="rect">
            <a:avLst/>
          </a:prstGeom>
        </p:spPr>
      </p:pic>
      <p:pic>
        <p:nvPicPr>
          <p:cNvPr id="13" name="Audio 12">
            <a:hlinkClick r:id="" action="ppaction://media"/>
            <a:extLst>
              <a:ext uri="{FF2B5EF4-FFF2-40B4-BE49-F238E27FC236}">
                <a16:creationId xmlns:a16="http://schemas.microsoft.com/office/drawing/2014/main" id="{583E9124-CA53-C982-81DE-1422353A4486}"/>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876259836"/>
      </p:ext>
    </p:extLst>
  </p:cSld>
  <p:clrMapOvr>
    <a:masterClrMapping/>
  </p:clrMapOvr>
  <mc:AlternateContent xmlns:mc="http://schemas.openxmlformats.org/markup-compatibility/2006" xmlns:p14="http://schemas.microsoft.com/office/powerpoint/2010/main">
    <mc:Choice Requires="p14">
      <p:transition spd="slow" p14:dur="2000" advTm="28012"/>
    </mc:Choice>
    <mc:Fallback xmlns="">
      <p:transition spd="slow" advTm="2801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3"/>
                </p:tgtEl>
              </p:cMediaNode>
            </p:audio>
          </p:childTnLst>
        </p:cTn>
      </p:par>
    </p:tnLst>
  </p:timing>
</p:sld>
</file>

<file path=ppt/slides/slide1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70647A-7210-EBA4-2B88-ED90B8D4C849}"/>
              </a:ext>
            </a:extLst>
          </p:cNvPr>
          <p:cNvSpPr>
            <a:spLocks noGrp="1"/>
          </p:cNvSpPr>
          <p:nvPr>
            <p:ph type="title"/>
          </p:nvPr>
        </p:nvSpPr>
        <p:spPr/>
        <p:txBody>
          <a:bodyPr>
            <a:normAutofit fontScale="90000"/>
          </a:bodyPr>
          <a:lstStyle/>
          <a:p>
            <a:r>
              <a:rPr lang="en-GB" dirty="0"/>
              <a:t>Spiritual and Religious Practices After Death: Involvement of Community and Family</a:t>
            </a:r>
          </a:p>
        </p:txBody>
      </p:sp>
      <p:sp>
        <p:nvSpPr>
          <p:cNvPr id="3" name="Content Placeholder 2">
            <a:extLst>
              <a:ext uri="{FF2B5EF4-FFF2-40B4-BE49-F238E27FC236}">
                <a16:creationId xmlns:a16="http://schemas.microsoft.com/office/drawing/2014/main" id="{1069EC28-C88F-C60E-F90A-7C65E7E4D77B}"/>
              </a:ext>
            </a:extLst>
          </p:cNvPr>
          <p:cNvSpPr>
            <a:spLocks noGrp="1"/>
          </p:cNvSpPr>
          <p:nvPr>
            <p:ph idx="1"/>
          </p:nvPr>
        </p:nvSpPr>
        <p:spPr/>
        <p:txBody>
          <a:bodyPr>
            <a:normAutofit/>
          </a:bodyPr>
          <a:lstStyle/>
          <a:p>
            <a:r>
              <a:rPr lang="en-GB" dirty="0"/>
              <a:t>Healthcare providers and caregivers should be aware of these post-death rituals in Sri Lanka and receptive to family preferences regarding religious ceremonies and cultural practices.</a:t>
            </a:r>
          </a:p>
          <a:p>
            <a:r>
              <a:rPr lang="en-GB" dirty="0"/>
              <a:t>Respecting and acknowledging these rituals fosters trust and rapport with the grieving family. </a:t>
            </a:r>
          </a:p>
          <a:p>
            <a:r>
              <a:rPr lang="en-GB" dirty="0"/>
              <a:t>Offering support and understanding during these times is crucial for providing compassionate psychosocial care.</a:t>
            </a:r>
          </a:p>
          <a:p>
            <a:r>
              <a:rPr lang="en-GB" dirty="0"/>
              <a:t>Providing emotional support, active listening, and offering resources for grief counseling are ways healthcare providers can assist families in coping with their loss.</a:t>
            </a:r>
          </a:p>
        </p:txBody>
      </p:sp>
      <p:pic>
        <p:nvPicPr>
          <p:cNvPr id="12" name="Audio 11">
            <a:hlinkClick r:id="" action="ppaction://media"/>
            <a:extLst>
              <a:ext uri="{FF2B5EF4-FFF2-40B4-BE49-F238E27FC236}">
                <a16:creationId xmlns:a16="http://schemas.microsoft.com/office/drawing/2014/main" id="{77E3EA17-AA8B-CEE1-9B07-93397A0C065E}"/>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491675971"/>
      </p:ext>
    </p:extLst>
  </p:cSld>
  <p:clrMapOvr>
    <a:masterClrMapping/>
  </p:clrMapOvr>
  <mc:AlternateContent xmlns:mc="http://schemas.openxmlformats.org/markup-compatibility/2006" xmlns:p14="http://schemas.microsoft.com/office/powerpoint/2010/main">
    <mc:Choice Requires="p14">
      <p:transition spd="slow" p14:dur="2000" advTm="58889"/>
    </mc:Choice>
    <mc:Fallback xmlns="">
      <p:transition spd="slow" advTm="5888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2"/>
                </p:tgtEl>
              </p:cMediaNode>
            </p:audio>
          </p:childTnLst>
        </p:cTn>
      </p:par>
    </p:tnLst>
  </p:timing>
</p:sld>
</file>

<file path=ppt/slides/slide1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863422-31F7-CB6B-56C9-476110C06BD7}"/>
              </a:ext>
            </a:extLst>
          </p:cNvPr>
          <p:cNvSpPr>
            <a:spLocks noGrp="1"/>
          </p:cNvSpPr>
          <p:nvPr>
            <p:ph type="title"/>
          </p:nvPr>
        </p:nvSpPr>
        <p:spPr>
          <a:xfrm>
            <a:off x="838200" y="243839"/>
            <a:ext cx="10515600" cy="874395"/>
          </a:xfrm>
        </p:spPr>
        <p:txBody>
          <a:bodyPr>
            <a:normAutofit/>
          </a:bodyPr>
          <a:lstStyle/>
          <a:p>
            <a:r>
              <a:rPr lang="en-GB" dirty="0"/>
              <a:t>Language and communication: Announcing death </a:t>
            </a:r>
          </a:p>
        </p:txBody>
      </p:sp>
      <p:sp>
        <p:nvSpPr>
          <p:cNvPr id="3" name="Content Placeholder 2">
            <a:extLst>
              <a:ext uri="{FF2B5EF4-FFF2-40B4-BE49-F238E27FC236}">
                <a16:creationId xmlns:a16="http://schemas.microsoft.com/office/drawing/2014/main" id="{75775B6A-44AB-ACB8-2477-9113C8998065}"/>
              </a:ext>
            </a:extLst>
          </p:cNvPr>
          <p:cNvSpPr>
            <a:spLocks noGrp="1"/>
          </p:cNvSpPr>
          <p:nvPr>
            <p:ph idx="1"/>
          </p:nvPr>
        </p:nvSpPr>
        <p:spPr>
          <a:xfrm>
            <a:off x="838200" y="1118234"/>
            <a:ext cx="10515600" cy="5057714"/>
          </a:xfrm>
        </p:spPr>
        <p:txBody>
          <a:bodyPr>
            <a:normAutofit fontScale="85000" lnSpcReduction="20000"/>
          </a:bodyPr>
          <a:lstStyle/>
          <a:p>
            <a:r>
              <a:rPr lang="en-GB" dirty="0"/>
              <a:t>Announcing the death of a loved one is a delicate and culturally significant matter in Sri Lanka. </a:t>
            </a:r>
          </a:p>
          <a:p>
            <a:r>
              <a:rPr lang="en-GB" dirty="0"/>
              <a:t>Ensuring that this news is conveyed with sensitivity and respect is essential for providing psychosocial care.</a:t>
            </a:r>
          </a:p>
          <a:p>
            <a:pPr marL="0" indent="0">
              <a:buNone/>
            </a:pPr>
            <a:r>
              <a:rPr lang="en-GB" b="1" dirty="0"/>
              <a:t>Cultural Norms and Practices:</a:t>
            </a:r>
          </a:p>
          <a:p>
            <a:r>
              <a:rPr lang="en-GB" dirty="0"/>
              <a:t>Sri Lanka has well-established cultural norms and practices surrounding death announcements. </a:t>
            </a:r>
          </a:p>
          <a:p>
            <a:r>
              <a:rPr lang="en-GB" dirty="0"/>
              <a:t>These may vary depending on the deceased's religious background and regional customs.</a:t>
            </a:r>
          </a:p>
          <a:p>
            <a:pPr marL="0" indent="0">
              <a:buNone/>
            </a:pPr>
            <a:r>
              <a:rPr lang="en-GB" b="1" dirty="0"/>
              <a:t>Roles of Family and Community:</a:t>
            </a:r>
          </a:p>
          <a:p>
            <a:r>
              <a:rPr lang="en-GB" dirty="0"/>
              <a:t>Families often play a central role in announcing a death. </a:t>
            </a:r>
          </a:p>
          <a:p>
            <a:r>
              <a:rPr lang="en-GB" dirty="0"/>
              <a:t>Community members may also participate in conveying the news, especially in close-knit communities</a:t>
            </a:r>
          </a:p>
          <a:p>
            <a:r>
              <a:rPr lang="en-GB" dirty="0"/>
              <a:t>Both Buddhists and Hindus tie white funeral flags along fences and poles</a:t>
            </a:r>
          </a:p>
          <a:p>
            <a:r>
              <a:rPr lang="en-GB" dirty="0"/>
              <a:t>Buddhist funeral processions often feature drum beating</a:t>
            </a:r>
          </a:p>
        </p:txBody>
      </p:sp>
      <p:sp>
        <p:nvSpPr>
          <p:cNvPr id="5" name="TextBox 4">
            <a:extLst>
              <a:ext uri="{FF2B5EF4-FFF2-40B4-BE49-F238E27FC236}">
                <a16:creationId xmlns:a16="http://schemas.microsoft.com/office/drawing/2014/main" id="{819C273E-0C61-128E-3A27-84319A7BEDBA}"/>
              </a:ext>
            </a:extLst>
          </p:cNvPr>
          <p:cNvSpPr txBox="1"/>
          <p:nvPr/>
        </p:nvSpPr>
        <p:spPr>
          <a:xfrm>
            <a:off x="7585023" y="5991282"/>
            <a:ext cx="2878111" cy="461665"/>
          </a:xfrm>
          <a:prstGeom prst="rect">
            <a:avLst/>
          </a:prstGeom>
          <a:noFill/>
        </p:spPr>
        <p:txBody>
          <a:bodyPr wrap="square">
            <a:spAutoFit/>
          </a:bodyPr>
          <a:lstStyle/>
          <a:p>
            <a:r>
              <a:rPr lang="en-GB" sz="2400" dirty="0"/>
              <a:t>(</a:t>
            </a:r>
            <a:r>
              <a:rPr lang="en-GB" sz="2400" dirty="0" err="1"/>
              <a:t>Medawatte</a:t>
            </a:r>
            <a:r>
              <a:rPr lang="en-GB" sz="2400" dirty="0"/>
              <a:t>, 2021)</a:t>
            </a:r>
          </a:p>
        </p:txBody>
      </p:sp>
      <p:pic>
        <p:nvPicPr>
          <p:cNvPr id="9" name="Audio 8">
            <a:hlinkClick r:id="" action="ppaction://media"/>
            <a:extLst>
              <a:ext uri="{FF2B5EF4-FFF2-40B4-BE49-F238E27FC236}">
                <a16:creationId xmlns:a16="http://schemas.microsoft.com/office/drawing/2014/main" id="{F017484C-CC46-B0AF-51C2-BE29D1077A55}"/>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916949287"/>
      </p:ext>
    </p:extLst>
  </p:cSld>
  <p:clrMapOvr>
    <a:masterClrMapping/>
  </p:clrMapOvr>
  <mc:AlternateContent xmlns:mc="http://schemas.openxmlformats.org/markup-compatibility/2006" xmlns:p14="http://schemas.microsoft.com/office/powerpoint/2010/main">
    <mc:Choice Requires="p14">
      <p:transition spd="slow" p14:dur="2000" advTm="95418"/>
    </mc:Choice>
    <mc:Fallback xmlns="">
      <p:transition spd="slow" advTm="9541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1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863422-31F7-CB6B-56C9-476110C06BD7}"/>
              </a:ext>
            </a:extLst>
          </p:cNvPr>
          <p:cNvSpPr>
            <a:spLocks noGrp="1"/>
          </p:cNvSpPr>
          <p:nvPr>
            <p:ph type="title"/>
          </p:nvPr>
        </p:nvSpPr>
        <p:spPr/>
        <p:txBody>
          <a:bodyPr>
            <a:normAutofit/>
          </a:bodyPr>
          <a:lstStyle/>
          <a:p>
            <a:r>
              <a:rPr lang="en-GB" dirty="0"/>
              <a:t>Language and communication: Announcing death </a:t>
            </a:r>
          </a:p>
        </p:txBody>
      </p:sp>
      <p:sp>
        <p:nvSpPr>
          <p:cNvPr id="3" name="Content Placeholder 2">
            <a:extLst>
              <a:ext uri="{FF2B5EF4-FFF2-40B4-BE49-F238E27FC236}">
                <a16:creationId xmlns:a16="http://schemas.microsoft.com/office/drawing/2014/main" id="{75775B6A-44AB-ACB8-2477-9113C8998065}"/>
              </a:ext>
            </a:extLst>
          </p:cNvPr>
          <p:cNvSpPr>
            <a:spLocks noGrp="1"/>
          </p:cNvSpPr>
          <p:nvPr>
            <p:ph idx="1"/>
          </p:nvPr>
        </p:nvSpPr>
        <p:spPr/>
        <p:txBody>
          <a:bodyPr>
            <a:normAutofit/>
          </a:bodyPr>
          <a:lstStyle/>
          <a:p>
            <a:r>
              <a:rPr lang="en-GB" dirty="0"/>
              <a:t>Effective communication during this challenging time requires understanding cultural and religious considerations and adopting appropriate strategies.</a:t>
            </a:r>
          </a:p>
          <a:p>
            <a:pPr lvl="1"/>
            <a:r>
              <a:rPr lang="en-GB" sz="2800" dirty="0"/>
              <a:t>Choosing the Right Time</a:t>
            </a:r>
          </a:p>
          <a:p>
            <a:pPr lvl="1"/>
            <a:r>
              <a:rPr lang="en-GB" sz="2800" dirty="0"/>
              <a:t>Use of Empathetic Language</a:t>
            </a:r>
          </a:p>
          <a:p>
            <a:pPr lvl="1"/>
            <a:r>
              <a:rPr lang="en-GB" sz="2800" dirty="0"/>
              <a:t>Respecting Religious Beliefs</a:t>
            </a:r>
          </a:p>
          <a:p>
            <a:pPr lvl="1"/>
            <a:r>
              <a:rPr lang="en-GB" sz="2800" dirty="0"/>
              <a:t>Community Involvement</a:t>
            </a:r>
          </a:p>
          <a:p>
            <a:pPr lvl="1"/>
            <a:r>
              <a:rPr lang="en-GB" sz="2800" dirty="0"/>
              <a:t>Offering Support Resources</a:t>
            </a:r>
          </a:p>
        </p:txBody>
      </p:sp>
      <p:pic>
        <p:nvPicPr>
          <p:cNvPr id="11" name="Audio 10">
            <a:hlinkClick r:id="" action="ppaction://media"/>
            <a:extLst>
              <a:ext uri="{FF2B5EF4-FFF2-40B4-BE49-F238E27FC236}">
                <a16:creationId xmlns:a16="http://schemas.microsoft.com/office/drawing/2014/main" id="{41C8A80E-2897-5778-C161-A9FE58572B90}"/>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752630387"/>
      </p:ext>
    </p:extLst>
  </p:cSld>
  <p:clrMapOvr>
    <a:masterClrMapping/>
  </p:clrMapOvr>
  <mc:AlternateContent xmlns:mc="http://schemas.openxmlformats.org/markup-compatibility/2006" xmlns:p14="http://schemas.microsoft.com/office/powerpoint/2010/main">
    <mc:Choice Requires="p14">
      <p:transition spd="slow" p14:dur="2000" advTm="102730"/>
    </mc:Choice>
    <mc:Fallback xmlns="">
      <p:transition spd="slow" advTm="10273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1"/>
                </p:tgtEl>
              </p:cMediaNode>
            </p:audio>
          </p:childTnLst>
        </p:cTn>
      </p:par>
    </p:tnLst>
  </p:timing>
</p:sld>
</file>

<file path=ppt/slides/slide1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863422-31F7-CB6B-56C9-476110C06BD7}"/>
              </a:ext>
            </a:extLst>
          </p:cNvPr>
          <p:cNvSpPr>
            <a:spLocks noGrp="1"/>
          </p:cNvSpPr>
          <p:nvPr>
            <p:ph type="title"/>
          </p:nvPr>
        </p:nvSpPr>
        <p:spPr/>
        <p:txBody>
          <a:bodyPr>
            <a:normAutofit/>
          </a:bodyPr>
          <a:lstStyle/>
          <a:p>
            <a:r>
              <a:rPr lang="en-GB" dirty="0"/>
              <a:t>Language and communication: Announcing death </a:t>
            </a:r>
          </a:p>
        </p:txBody>
      </p:sp>
      <p:sp>
        <p:nvSpPr>
          <p:cNvPr id="3" name="Content Placeholder 2">
            <a:extLst>
              <a:ext uri="{FF2B5EF4-FFF2-40B4-BE49-F238E27FC236}">
                <a16:creationId xmlns:a16="http://schemas.microsoft.com/office/drawing/2014/main" id="{75775B6A-44AB-ACB8-2477-9113C8998065}"/>
              </a:ext>
            </a:extLst>
          </p:cNvPr>
          <p:cNvSpPr>
            <a:spLocks noGrp="1"/>
          </p:cNvSpPr>
          <p:nvPr>
            <p:ph idx="1"/>
          </p:nvPr>
        </p:nvSpPr>
        <p:spPr/>
        <p:txBody>
          <a:bodyPr>
            <a:normAutofit/>
          </a:bodyPr>
          <a:lstStyle/>
          <a:p>
            <a:pPr algn="just"/>
            <a:r>
              <a:rPr lang="en-GB" sz="2800" dirty="0"/>
              <a:t>Healthcare providers and caregivers should approach the announcement of death with cultural competence and awareness of the unique practices and preferences of the family and community.</a:t>
            </a:r>
          </a:p>
          <a:p>
            <a:pPr algn="just"/>
            <a:r>
              <a:rPr lang="en-GB" sz="2800" dirty="0"/>
              <a:t>Training and education on cultural practices and communication in Sri Lankan contexts can enhance the ability of healthcare providers to navigate these sensitive conversations.</a:t>
            </a:r>
          </a:p>
          <a:p>
            <a:pPr algn="just"/>
            <a:r>
              <a:rPr lang="en-GB" sz="2800" dirty="0"/>
              <a:t>Actively listening to the family's needs and providing emotional support during the announcement process can make a significant difference in their experience.</a:t>
            </a:r>
          </a:p>
        </p:txBody>
      </p:sp>
      <p:pic>
        <p:nvPicPr>
          <p:cNvPr id="7" name="Audio 6">
            <a:hlinkClick r:id="" action="ppaction://media"/>
            <a:extLst>
              <a:ext uri="{FF2B5EF4-FFF2-40B4-BE49-F238E27FC236}">
                <a16:creationId xmlns:a16="http://schemas.microsoft.com/office/drawing/2014/main" id="{534692AC-4456-790E-CF4C-397E0DAB5166}"/>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02690977"/>
      </p:ext>
    </p:extLst>
  </p:cSld>
  <p:clrMapOvr>
    <a:masterClrMapping/>
  </p:clrMapOvr>
  <mc:AlternateContent xmlns:mc="http://schemas.openxmlformats.org/markup-compatibility/2006" xmlns:p14="http://schemas.microsoft.com/office/powerpoint/2010/main">
    <mc:Choice Requires="p14">
      <p:transition spd="slow" p14:dur="2000" advTm="53939"/>
    </mc:Choice>
    <mc:Fallback xmlns="">
      <p:transition spd="slow" advTm="5393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5FCBFF-3818-E6DD-18C1-43EAE240F72D}"/>
              </a:ext>
            </a:extLst>
          </p:cNvPr>
          <p:cNvSpPr>
            <a:spLocks noGrp="1"/>
          </p:cNvSpPr>
          <p:nvPr>
            <p:ph type="title"/>
          </p:nvPr>
        </p:nvSpPr>
        <p:spPr/>
        <p:txBody>
          <a:bodyPr>
            <a:normAutofit/>
          </a:bodyPr>
          <a:lstStyle/>
          <a:p>
            <a:r>
              <a:rPr lang="en-GB" dirty="0"/>
              <a:t> Impact of cultural and religious beliefs on NDDs</a:t>
            </a:r>
          </a:p>
        </p:txBody>
      </p:sp>
      <p:sp>
        <p:nvSpPr>
          <p:cNvPr id="3" name="Content Placeholder 2">
            <a:extLst>
              <a:ext uri="{FF2B5EF4-FFF2-40B4-BE49-F238E27FC236}">
                <a16:creationId xmlns:a16="http://schemas.microsoft.com/office/drawing/2014/main" id="{F5D2C865-8435-3B5F-F907-6C76B440E3BE}"/>
              </a:ext>
            </a:extLst>
          </p:cNvPr>
          <p:cNvSpPr>
            <a:spLocks noGrp="1"/>
          </p:cNvSpPr>
          <p:nvPr>
            <p:ph idx="1"/>
          </p:nvPr>
        </p:nvSpPr>
        <p:spPr/>
        <p:txBody>
          <a:bodyPr/>
          <a:lstStyle/>
          <a:p>
            <a:pPr marL="0" indent="0">
              <a:buNone/>
            </a:pPr>
            <a:r>
              <a:rPr lang="en-GB" b="1" dirty="0"/>
              <a:t>Influence on Experiences, Perceptions, and Attitudes</a:t>
            </a:r>
          </a:p>
          <a:p>
            <a:pPr algn="just"/>
            <a:r>
              <a:rPr lang="en-GB" dirty="0"/>
              <a:t>Cultural and religious beliefs have a profound impact on the experiences, perceptions, and attitudes of patients with NDDs in Sri Lanka. </a:t>
            </a:r>
          </a:p>
          <a:p>
            <a:pPr algn="just"/>
            <a:r>
              <a:rPr lang="en-GB" dirty="0"/>
              <a:t>Understanding this influence is essential for providing effective psychosocial care.</a:t>
            </a:r>
          </a:p>
        </p:txBody>
      </p:sp>
      <p:pic>
        <p:nvPicPr>
          <p:cNvPr id="11" name="Audio 10">
            <a:hlinkClick r:id="" action="ppaction://media"/>
            <a:extLst>
              <a:ext uri="{FF2B5EF4-FFF2-40B4-BE49-F238E27FC236}">
                <a16:creationId xmlns:a16="http://schemas.microsoft.com/office/drawing/2014/main" id="{13C5B6FF-E516-4EF0-3EC6-F447934F6BC3}"/>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863638548"/>
      </p:ext>
    </p:extLst>
  </p:cSld>
  <p:clrMapOvr>
    <a:masterClrMapping/>
  </p:clrMapOvr>
  <mc:AlternateContent xmlns:mc="http://schemas.openxmlformats.org/markup-compatibility/2006" xmlns:p14="http://schemas.microsoft.com/office/powerpoint/2010/main">
    <mc:Choice Requires="p14">
      <p:transition spd="slow" p14:dur="2000" advTm="46081"/>
    </mc:Choice>
    <mc:Fallback xmlns="">
      <p:transition spd="slow" advTm="4608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1"/>
                </p:tgtEl>
              </p:cMediaNode>
            </p:audio>
          </p:childTnLst>
        </p:cTn>
      </p:par>
    </p:tnLst>
  </p:timing>
</p:sld>
</file>

<file path=ppt/slides/slide1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5FCBFF-3818-E6DD-18C1-43EAE240F72D}"/>
              </a:ext>
            </a:extLst>
          </p:cNvPr>
          <p:cNvSpPr>
            <a:spLocks noGrp="1"/>
          </p:cNvSpPr>
          <p:nvPr>
            <p:ph type="title"/>
          </p:nvPr>
        </p:nvSpPr>
        <p:spPr/>
        <p:txBody>
          <a:bodyPr>
            <a:normAutofit/>
          </a:bodyPr>
          <a:lstStyle/>
          <a:p>
            <a:r>
              <a:rPr lang="en-GB" dirty="0"/>
              <a:t> Impact of cultural and religious beliefs on NDDs</a:t>
            </a:r>
          </a:p>
        </p:txBody>
      </p:sp>
      <p:sp>
        <p:nvSpPr>
          <p:cNvPr id="3" name="Content Placeholder 2">
            <a:extLst>
              <a:ext uri="{FF2B5EF4-FFF2-40B4-BE49-F238E27FC236}">
                <a16:creationId xmlns:a16="http://schemas.microsoft.com/office/drawing/2014/main" id="{F5D2C865-8435-3B5F-F907-6C76B440E3BE}"/>
              </a:ext>
            </a:extLst>
          </p:cNvPr>
          <p:cNvSpPr>
            <a:spLocks noGrp="1"/>
          </p:cNvSpPr>
          <p:nvPr>
            <p:ph idx="1"/>
          </p:nvPr>
        </p:nvSpPr>
        <p:spPr/>
        <p:txBody>
          <a:bodyPr>
            <a:normAutofit/>
          </a:bodyPr>
          <a:lstStyle/>
          <a:p>
            <a:pPr marL="0" indent="0">
              <a:buNone/>
            </a:pPr>
            <a:r>
              <a:rPr lang="en-GB" b="1" dirty="0"/>
              <a:t>Cultural Perspectives:</a:t>
            </a:r>
          </a:p>
          <a:p>
            <a:pPr algn="just"/>
            <a:r>
              <a:rPr lang="en-GB" dirty="0"/>
              <a:t>Cultural beliefs often shape the way individuals view illness and disability. </a:t>
            </a:r>
          </a:p>
          <a:p>
            <a:pPr algn="just"/>
            <a:r>
              <a:rPr lang="en-GB" dirty="0"/>
              <a:t>In Sri Lanka, some cultural perspectives may view illness because of karma or fate, influencing how patients and families cope with a neurodegenerative diagnosis.</a:t>
            </a:r>
          </a:p>
          <a:p>
            <a:pPr marL="0" indent="0" algn="just">
              <a:buNone/>
            </a:pPr>
            <a:r>
              <a:rPr lang="en-GB" b="1" dirty="0"/>
              <a:t>Religious Beliefs and Coping Strategies:</a:t>
            </a:r>
          </a:p>
          <a:p>
            <a:pPr algn="just"/>
            <a:r>
              <a:rPr lang="en-GB" dirty="0"/>
              <a:t>Religious beliefs play a significant role in coping with illness. Patients and families may draw strength and solace from their faith. </a:t>
            </a:r>
          </a:p>
          <a:p>
            <a:pPr algn="just"/>
            <a:r>
              <a:rPr lang="en-GB" dirty="0"/>
              <a:t>For example, Buddhist patients may find comfort in mindfulness practices, while Hindus may engage in devotional rituals.</a:t>
            </a:r>
          </a:p>
          <a:p>
            <a:pPr marL="0" indent="0" algn="just">
              <a:buNone/>
            </a:pPr>
            <a:endParaRPr lang="en-GB" dirty="0"/>
          </a:p>
        </p:txBody>
      </p:sp>
      <p:pic>
        <p:nvPicPr>
          <p:cNvPr id="8" name="Audio 7">
            <a:hlinkClick r:id="" action="ppaction://media"/>
            <a:extLst>
              <a:ext uri="{FF2B5EF4-FFF2-40B4-BE49-F238E27FC236}">
                <a16:creationId xmlns:a16="http://schemas.microsoft.com/office/drawing/2014/main" id="{962F4A1B-8FF4-D865-BF27-95C25E2C4524}"/>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34202353"/>
      </p:ext>
    </p:extLst>
  </p:cSld>
  <p:clrMapOvr>
    <a:masterClrMapping/>
  </p:clrMapOvr>
  <mc:AlternateContent xmlns:mc="http://schemas.openxmlformats.org/markup-compatibility/2006" xmlns:p14="http://schemas.microsoft.com/office/powerpoint/2010/main">
    <mc:Choice Requires="p14">
      <p:transition spd="slow" p14:dur="2000" advTm="59689"/>
    </mc:Choice>
    <mc:Fallback xmlns="">
      <p:transition spd="slow" advTm="5968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1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5FCBFF-3818-E6DD-18C1-43EAE240F72D}"/>
              </a:ext>
            </a:extLst>
          </p:cNvPr>
          <p:cNvSpPr>
            <a:spLocks noGrp="1"/>
          </p:cNvSpPr>
          <p:nvPr>
            <p:ph type="title"/>
          </p:nvPr>
        </p:nvSpPr>
        <p:spPr/>
        <p:txBody>
          <a:bodyPr>
            <a:normAutofit/>
          </a:bodyPr>
          <a:lstStyle/>
          <a:p>
            <a:r>
              <a:rPr lang="en-GB" dirty="0"/>
              <a:t> Impact of cultural and religious beliefs on NDDs</a:t>
            </a:r>
          </a:p>
        </p:txBody>
      </p:sp>
      <p:sp>
        <p:nvSpPr>
          <p:cNvPr id="3" name="Content Placeholder 2">
            <a:extLst>
              <a:ext uri="{FF2B5EF4-FFF2-40B4-BE49-F238E27FC236}">
                <a16:creationId xmlns:a16="http://schemas.microsoft.com/office/drawing/2014/main" id="{F5D2C865-8435-3B5F-F907-6C76B440E3BE}"/>
              </a:ext>
            </a:extLst>
          </p:cNvPr>
          <p:cNvSpPr>
            <a:spLocks noGrp="1"/>
          </p:cNvSpPr>
          <p:nvPr>
            <p:ph idx="1"/>
          </p:nvPr>
        </p:nvSpPr>
        <p:spPr/>
        <p:txBody>
          <a:bodyPr>
            <a:normAutofit/>
          </a:bodyPr>
          <a:lstStyle/>
          <a:p>
            <a:pPr marL="0" indent="0">
              <a:buNone/>
            </a:pPr>
            <a:r>
              <a:rPr lang="en-GB" b="1" dirty="0"/>
              <a:t>Attitudes Toward Care:</a:t>
            </a:r>
          </a:p>
          <a:p>
            <a:r>
              <a:rPr lang="en-GB" dirty="0"/>
              <a:t>Cultural and religious attitudes can influence the types of care sought by patients. </a:t>
            </a:r>
          </a:p>
          <a:p>
            <a:r>
              <a:rPr lang="en-GB" dirty="0"/>
              <a:t>Some may prioritize traditional or alternative healing methods alongside medical treatment.</a:t>
            </a:r>
          </a:p>
          <a:p>
            <a:pPr marL="0" indent="0">
              <a:buNone/>
            </a:pPr>
            <a:r>
              <a:rPr lang="en-GB" b="1" dirty="0"/>
              <a:t>Community and Family Dynamics:</a:t>
            </a:r>
          </a:p>
          <a:p>
            <a:r>
              <a:rPr lang="en-GB" dirty="0"/>
              <a:t>Cultural and religious beliefs often dictate the roles of family members and the community in caregiving. </a:t>
            </a:r>
          </a:p>
          <a:p>
            <a:r>
              <a:rPr lang="en-GB" dirty="0"/>
              <a:t>Understanding these roles is crucial for healthcare providers to support the patient effectively.</a:t>
            </a:r>
          </a:p>
        </p:txBody>
      </p:sp>
      <p:pic>
        <p:nvPicPr>
          <p:cNvPr id="6" name="Audio 5">
            <a:hlinkClick r:id="" action="ppaction://media"/>
            <a:extLst>
              <a:ext uri="{FF2B5EF4-FFF2-40B4-BE49-F238E27FC236}">
                <a16:creationId xmlns:a16="http://schemas.microsoft.com/office/drawing/2014/main" id="{12BB2E0C-1CF6-4B6B-21B6-E309E9768335}"/>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188076521"/>
      </p:ext>
    </p:extLst>
  </p:cSld>
  <p:clrMapOvr>
    <a:masterClrMapping/>
  </p:clrMapOvr>
  <mc:AlternateContent xmlns:mc="http://schemas.openxmlformats.org/markup-compatibility/2006" xmlns:p14="http://schemas.microsoft.com/office/powerpoint/2010/main">
    <mc:Choice Requires="p14">
      <p:transition spd="slow" p14:dur="2000" advTm="49586"/>
    </mc:Choice>
    <mc:Fallback xmlns="">
      <p:transition spd="slow" advTm="4958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5FCBFF-3818-E6DD-18C1-43EAE240F72D}"/>
              </a:ext>
            </a:extLst>
          </p:cNvPr>
          <p:cNvSpPr>
            <a:spLocks noGrp="1"/>
          </p:cNvSpPr>
          <p:nvPr>
            <p:ph type="title"/>
          </p:nvPr>
        </p:nvSpPr>
        <p:spPr/>
        <p:txBody>
          <a:bodyPr>
            <a:normAutofit/>
          </a:bodyPr>
          <a:lstStyle/>
          <a:p>
            <a:r>
              <a:rPr lang="en-GB" dirty="0"/>
              <a:t> Impact of cultural and religious beliefs on NDDs</a:t>
            </a:r>
          </a:p>
        </p:txBody>
      </p:sp>
      <p:sp>
        <p:nvSpPr>
          <p:cNvPr id="3" name="Content Placeholder 2">
            <a:extLst>
              <a:ext uri="{FF2B5EF4-FFF2-40B4-BE49-F238E27FC236}">
                <a16:creationId xmlns:a16="http://schemas.microsoft.com/office/drawing/2014/main" id="{F5D2C865-8435-3B5F-F907-6C76B440E3BE}"/>
              </a:ext>
            </a:extLst>
          </p:cNvPr>
          <p:cNvSpPr>
            <a:spLocks noGrp="1"/>
          </p:cNvSpPr>
          <p:nvPr>
            <p:ph idx="1"/>
          </p:nvPr>
        </p:nvSpPr>
        <p:spPr/>
        <p:txBody>
          <a:bodyPr>
            <a:normAutofit/>
          </a:bodyPr>
          <a:lstStyle/>
          <a:p>
            <a:pPr marL="0" indent="0">
              <a:buNone/>
            </a:pPr>
            <a:r>
              <a:rPr lang="en-GB" b="1" dirty="0"/>
              <a:t>Cultural Competence in Providing Care </a:t>
            </a:r>
          </a:p>
          <a:p>
            <a:r>
              <a:rPr lang="en-GB" dirty="0"/>
              <a:t>To provide culturally competent care to patients with NDDs in Sri Lanka, healthcare providers must recognize the influence of cultural and religious beliefs and tailor their approach accordingly.</a:t>
            </a:r>
          </a:p>
        </p:txBody>
      </p:sp>
      <p:pic>
        <p:nvPicPr>
          <p:cNvPr id="8" name="Audio 7">
            <a:hlinkClick r:id="" action="ppaction://media"/>
            <a:extLst>
              <a:ext uri="{FF2B5EF4-FFF2-40B4-BE49-F238E27FC236}">
                <a16:creationId xmlns:a16="http://schemas.microsoft.com/office/drawing/2014/main" id="{0A2766C5-28A3-226D-B3AA-D83D85A404D8}"/>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951581192"/>
      </p:ext>
    </p:extLst>
  </p:cSld>
  <p:clrMapOvr>
    <a:masterClrMapping/>
  </p:clrMapOvr>
  <mc:AlternateContent xmlns:mc="http://schemas.openxmlformats.org/markup-compatibility/2006" xmlns:p14="http://schemas.microsoft.com/office/powerpoint/2010/main">
    <mc:Choice Requires="p14">
      <p:transition spd="slow" p14:dur="2000" advTm="25504"/>
    </mc:Choice>
    <mc:Fallback xmlns="">
      <p:transition spd="slow" advTm="2550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1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5FCBFF-3818-E6DD-18C1-43EAE240F72D}"/>
              </a:ext>
            </a:extLst>
          </p:cNvPr>
          <p:cNvSpPr>
            <a:spLocks noGrp="1"/>
          </p:cNvSpPr>
          <p:nvPr>
            <p:ph type="title"/>
          </p:nvPr>
        </p:nvSpPr>
        <p:spPr/>
        <p:txBody>
          <a:bodyPr>
            <a:normAutofit/>
          </a:bodyPr>
          <a:lstStyle/>
          <a:p>
            <a:r>
              <a:rPr lang="en-GB" dirty="0"/>
              <a:t> Impact of cultural and religious beliefs on NDDs</a:t>
            </a:r>
          </a:p>
        </p:txBody>
      </p:sp>
      <p:sp>
        <p:nvSpPr>
          <p:cNvPr id="3" name="Content Placeholder 2">
            <a:extLst>
              <a:ext uri="{FF2B5EF4-FFF2-40B4-BE49-F238E27FC236}">
                <a16:creationId xmlns:a16="http://schemas.microsoft.com/office/drawing/2014/main" id="{F5D2C865-8435-3B5F-F907-6C76B440E3BE}"/>
              </a:ext>
            </a:extLst>
          </p:cNvPr>
          <p:cNvSpPr>
            <a:spLocks noGrp="1"/>
          </p:cNvSpPr>
          <p:nvPr>
            <p:ph idx="1"/>
          </p:nvPr>
        </p:nvSpPr>
        <p:spPr/>
        <p:txBody>
          <a:bodyPr>
            <a:normAutofit fontScale="92500" lnSpcReduction="20000"/>
          </a:bodyPr>
          <a:lstStyle/>
          <a:p>
            <a:pPr marL="0" indent="0">
              <a:buNone/>
            </a:pPr>
            <a:r>
              <a:rPr lang="en-GB" b="1" dirty="0"/>
              <a:t>Respect for patients' cultural and religious beliefs:</a:t>
            </a:r>
          </a:p>
          <a:p>
            <a:pPr algn="just"/>
            <a:r>
              <a:rPr lang="en-GB" dirty="0"/>
              <a:t>Healthcare providers should engage in open and respectful conversations to understand how these beliefs impact the patient's experience.</a:t>
            </a:r>
          </a:p>
          <a:p>
            <a:pPr marL="0" indent="0" algn="just">
              <a:buNone/>
            </a:pPr>
            <a:r>
              <a:rPr lang="en-GB" b="1" dirty="0"/>
              <a:t>Collaboration with Religious Leaders:</a:t>
            </a:r>
          </a:p>
          <a:p>
            <a:pPr algn="just"/>
            <a:r>
              <a:rPr lang="en-GB" dirty="0"/>
              <a:t>Collaborating with religious leaders or counsellors, if the patient desires, can be beneficial in addressing spiritual and emotional needs.</a:t>
            </a:r>
          </a:p>
          <a:p>
            <a:pPr marL="0" indent="0" algn="just">
              <a:buNone/>
            </a:pPr>
            <a:r>
              <a:rPr lang="en-GB" b="1" dirty="0"/>
              <a:t>Family Involvement:</a:t>
            </a:r>
          </a:p>
          <a:p>
            <a:pPr algn="just"/>
            <a:r>
              <a:rPr lang="en-GB" dirty="0"/>
              <a:t>In Sri Lanka, families often play a central role in caregiving. Healthcare providers should involve and support the family in a way that aligns with cultural norms. </a:t>
            </a:r>
          </a:p>
          <a:p>
            <a:pPr marL="0" indent="0" algn="just">
              <a:buNone/>
            </a:pPr>
            <a:r>
              <a:rPr lang="en-GB" b="1" dirty="0"/>
              <a:t>Holistic Care:</a:t>
            </a:r>
          </a:p>
          <a:p>
            <a:pPr algn="just"/>
            <a:r>
              <a:rPr lang="en-GB" dirty="0"/>
              <a:t>Adopting a holistic approach to care that incorporates cultural and religious practices can enhance the overall well-being of the patient.</a:t>
            </a:r>
          </a:p>
        </p:txBody>
      </p:sp>
      <p:pic>
        <p:nvPicPr>
          <p:cNvPr id="15" name="Audio 14">
            <a:hlinkClick r:id="" action="ppaction://media"/>
            <a:extLst>
              <a:ext uri="{FF2B5EF4-FFF2-40B4-BE49-F238E27FC236}">
                <a16:creationId xmlns:a16="http://schemas.microsoft.com/office/drawing/2014/main" id="{78069E04-76BA-71E0-745D-8E0945CC41CB}"/>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663717986"/>
      </p:ext>
    </p:extLst>
  </p:cSld>
  <p:clrMapOvr>
    <a:masterClrMapping/>
  </p:clrMapOvr>
  <mc:AlternateContent xmlns:mc="http://schemas.openxmlformats.org/markup-compatibility/2006" xmlns:p14="http://schemas.microsoft.com/office/powerpoint/2010/main">
    <mc:Choice Requires="p14">
      <p:transition spd="slow" p14:dur="2000" advTm="82091"/>
    </mc:Choice>
    <mc:Fallback xmlns="">
      <p:transition spd="slow" advTm="8209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5"/>
                </p:tgtEl>
              </p:cMediaNode>
            </p:audio>
          </p:childTnLst>
        </p:cTn>
      </p:par>
    </p:tnLst>
  </p:timing>
</p:sld>
</file>

<file path=ppt/slides/slide1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5FCBFF-3818-E6DD-18C1-43EAE240F72D}"/>
              </a:ext>
            </a:extLst>
          </p:cNvPr>
          <p:cNvSpPr>
            <a:spLocks noGrp="1"/>
          </p:cNvSpPr>
          <p:nvPr>
            <p:ph type="title"/>
          </p:nvPr>
        </p:nvSpPr>
        <p:spPr/>
        <p:txBody>
          <a:bodyPr>
            <a:normAutofit fontScale="90000"/>
          </a:bodyPr>
          <a:lstStyle/>
          <a:p>
            <a:r>
              <a:rPr lang="en-GB" dirty="0"/>
              <a:t>Common Cultural and Religious Practices influence the psychosocial care for patients with NDDs</a:t>
            </a:r>
          </a:p>
        </p:txBody>
      </p:sp>
      <p:sp>
        <p:nvSpPr>
          <p:cNvPr id="3" name="Content Placeholder 2">
            <a:extLst>
              <a:ext uri="{FF2B5EF4-FFF2-40B4-BE49-F238E27FC236}">
                <a16:creationId xmlns:a16="http://schemas.microsoft.com/office/drawing/2014/main" id="{F5D2C865-8435-3B5F-F907-6C76B440E3BE}"/>
              </a:ext>
            </a:extLst>
          </p:cNvPr>
          <p:cNvSpPr>
            <a:spLocks noGrp="1"/>
          </p:cNvSpPr>
          <p:nvPr>
            <p:ph idx="1"/>
          </p:nvPr>
        </p:nvSpPr>
        <p:spPr/>
        <p:txBody>
          <a:bodyPr>
            <a:normAutofit/>
          </a:bodyPr>
          <a:lstStyle/>
          <a:p>
            <a:r>
              <a:rPr lang="en-GB" dirty="0"/>
              <a:t>Sri Lanka's rich cultural and religious diversity gives rise to a range of practices that can significantly influence the provision of psychosocial care for patients with NDDs. </a:t>
            </a:r>
          </a:p>
          <a:p>
            <a:r>
              <a:rPr lang="en-GB" dirty="0"/>
              <a:t>Understanding these practices is essential for culturally competent care.</a:t>
            </a:r>
          </a:p>
        </p:txBody>
      </p:sp>
      <p:pic>
        <p:nvPicPr>
          <p:cNvPr id="9" name="Audio 8">
            <a:hlinkClick r:id="" action="ppaction://media"/>
            <a:extLst>
              <a:ext uri="{FF2B5EF4-FFF2-40B4-BE49-F238E27FC236}">
                <a16:creationId xmlns:a16="http://schemas.microsoft.com/office/drawing/2014/main" id="{AB04864F-D7ED-8AA6-B723-74929A843590}"/>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594997547"/>
      </p:ext>
    </p:extLst>
  </p:cSld>
  <p:clrMapOvr>
    <a:masterClrMapping/>
  </p:clrMapOvr>
  <mc:AlternateContent xmlns:mc="http://schemas.openxmlformats.org/markup-compatibility/2006" xmlns:p14="http://schemas.microsoft.com/office/powerpoint/2010/main">
    <mc:Choice Requires="p14">
      <p:transition spd="slow" p14:dur="2000" advTm="41735"/>
    </mc:Choice>
    <mc:Fallback xmlns="">
      <p:transition spd="slow" advTm="4173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1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5FCBFF-3818-E6DD-18C1-43EAE240F72D}"/>
              </a:ext>
            </a:extLst>
          </p:cNvPr>
          <p:cNvSpPr>
            <a:spLocks noGrp="1"/>
          </p:cNvSpPr>
          <p:nvPr>
            <p:ph type="title"/>
          </p:nvPr>
        </p:nvSpPr>
        <p:spPr/>
        <p:txBody>
          <a:bodyPr>
            <a:normAutofit fontScale="90000"/>
          </a:bodyPr>
          <a:lstStyle/>
          <a:p>
            <a:r>
              <a:rPr lang="en-GB" dirty="0"/>
              <a:t>Common Cultural and Religious Practices influence the psychosocial care for patients with NDDs</a:t>
            </a:r>
          </a:p>
        </p:txBody>
      </p:sp>
      <p:sp>
        <p:nvSpPr>
          <p:cNvPr id="3" name="Content Placeholder 2">
            <a:extLst>
              <a:ext uri="{FF2B5EF4-FFF2-40B4-BE49-F238E27FC236}">
                <a16:creationId xmlns:a16="http://schemas.microsoft.com/office/drawing/2014/main" id="{F5D2C865-8435-3B5F-F907-6C76B440E3BE}"/>
              </a:ext>
            </a:extLst>
          </p:cNvPr>
          <p:cNvSpPr>
            <a:spLocks noGrp="1"/>
          </p:cNvSpPr>
          <p:nvPr>
            <p:ph idx="1"/>
          </p:nvPr>
        </p:nvSpPr>
        <p:spPr/>
        <p:txBody>
          <a:bodyPr>
            <a:normAutofit/>
          </a:bodyPr>
          <a:lstStyle/>
          <a:p>
            <a:pPr marL="0" indent="0">
              <a:buNone/>
            </a:pPr>
            <a:r>
              <a:rPr lang="en-GB" b="1" dirty="0"/>
              <a:t>Prayer and Meditation:</a:t>
            </a:r>
          </a:p>
          <a:p>
            <a:r>
              <a:rPr lang="en-GB" dirty="0"/>
              <a:t>Prayer and meditation are common practices across various religious communities in Sri Lanka. </a:t>
            </a:r>
          </a:p>
          <a:p>
            <a:r>
              <a:rPr lang="en-GB" dirty="0"/>
              <a:t>Patients and families may turn to these practices for comfort, strength, and coping during challenging times. </a:t>
            </a:r>
          </a:p>
          <a:p>
            <a:r>
              <a:rPr lang="en-GB" dirty="0"/>
              <a:t>Buddhist meditation and </a:t>
            </a:r>
            <a:r>
              <a:rPr lang="en-GB" i="1" dirty="0"/>
              <a:t>bodhi pooja</a:t>
            </a:r>
            <a:r>
              <a:rPr lang="en-GB" dirty="0"/>
              <a:t>,  Hindu bhajans (devotional songs), Christian prayers, and Islamic supplications all serve as powerful tools for emotional support.</a:t>
            </a:r>
          </a:p>
        </p:txBody>
      </p:sp>
      <p:pic>
        <p:nvPicPr>
          <p:cNvPr id="6" name="Audio 5">
            <a:hlinkClick r:id="" action="ppaction://media"/>
            <a:extLst>
              <a:ext uri="{FF2B5EF4-FFF2-40B4-BE49-F238E27FC236}">
                <a16:creationId xmlns:a16="http://schemas.microsoft.com/office/drawing/2014/main" id="{C04C2A72-A905-D742-DA84-320A6D377711}"/>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652527167"/>
      </p:ext>
    </p:extLst>
  </p:cSld>
  <p:clrMapOvr>
    <a:masterClrMapping/>
  </p:clrMapOvr>
  <mc:AlternateContent xmlns:mc="http://schemas.openxmlformats.org/markup-compatibility/2006" xmlns:p14="http://schemas.microsoft.com/office/powerpoint/2010/main">
    <mc:Choice Requires="p14">
      <p:transition spd="slow" p14:dur="2000" advTm="51145"/>
    </mc:Choice>
    <mc:Fallback xmlns="">
      <p:transition spd="slow" advTm="5114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5FCBFF-3818-E6DD-18C1-43EAE240F72D}"/>
              </a:ext>
            </a:extLst>
          </p:cNvPr>
          <p:cNvSpPr>
            <a:spLocks noGrp="1"/>
          </p:cNvSpPr>
          <p:nvPr>
            <p:ph type="title"/>
          </p:nvPr>
        </p:nvSpPr>
        <p:spPr/>
        <p:txBody>
          <a:bodyPr>
            <a:normAutofit fontScale="90000"/>
          </a:bodyPr>
          <a:lstStyle/>
          <a:p>
            <a:r>
              <a:rPr lang="en-GB" dirty="0"/>
              <a:t>Common Cultural and Religious Practices influence the psychosocial care for patients with NDDs</a:t>
            </a:r>
          </a:p>
        </p:txBody>
      </p:sp>
      <p:sp>
        <p:nvSpPr>
          <p:cNvPr id="3" name="Content Placeholder 2">
            <a:extLst>
              <a:ext uri="{FF2B5EF4-FFF2-40B4-BE49-F238E27FC236}">
                <a16:creationId xmlns:a16="http://schemas.microsoft.com/office/drawing/2014/main" id="{F5D2C865-8435-3B5F-F907-6C76B440E3BE}"/>
              </a:ext>
            </a:extLst>
          </p:cNvPr>
          <p:cNvSpPr>
            <a:spLocks noGrp="1"/>
          </p:cNvSpPr>
          <p:nvPr>
            <p:ph idx="1"/>
          </p:nvPr>
        </p:nvSpPr>
        <p:spPr/>
        <p:txBody>
          <a:bodyPr>
            <a:normAutofit/>
          </a:bodyPr>
          <a:lstStyle/>
          <a:p>
            <a:pPr marL="0" indent="0">
              <a:buNone/>
            </a:pPr>
            <a:r>
              <a:rPr lang="en-GB" b="1" dirty="0"/>
              <a:t>Traditional Healing Methods:</a:t>
            </a:r>
          </a:p>
          <a:p>
            <a:r>
              <a:rPr lang="en-GB" dirty="0"/>
              <a:t>Sri Lanka has a long history of traditional medicine, including Ayurveda and indigenous healing practices. </a:t>
            </a:r>
          </a:p>
          <a:p>
            <a:r>
              <a:rPr lang="en-GB" dirty="0"/>
              <a:t>Some patients and families may seek these alternative therapies alongside conventional medical treatment.</a:t>
            </a:r>
          </a:p>
          <a:p>
            <a:pPr marL="0" indent="0">
              <a:buNone/>
            </a:pPr>
            <a:r>
              <a:rPr lang="en-GB" dirty="0"/>
              <a:t>Ex: Thovil, Shanthi karma, Bodhi Pooja </a:t>
            </a:r>
          </a:p>
          <a:p>
            <a:r>
              <a:rPr lang="en-GB" dirty="0"/>
              <a:t>Healthcare providers should be aware of these practices and their potential benefits or limitations.</a:t>
            </a:r>
          </a:p>
        </p:txBody>
      </p:sp>
      <p:pic>
        <p:nvPicPr>
          <p:cNvPr id="16" name="Audio 15">
            <a:hlinkClick r:id="" action="ppaction://media"/>
            <a:extLst>
              <a:ext uri="{FF2B5EF4-FFF2-40B4-BE49-F238E27FC236}">
                <a16:creationId xmlns:a16="http://schemas.microsoft.com/office/drawing/2014/main" id="{4B999E64-8769-E3B7-6E7A-38C73DBD9315}"/>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846697304"/>
      </p:ext>
    </p:extLst>
  </p:cSld>
  <p:clrMapOvr>
    <a:masterClrMapping/>
  </p:clrMapOvr>
  <mc:AlternateContent xmlns:mc="http://schemas.openxmlformats.org/markup-compatibility/2006" xmlns:p14="http://schemas.microsoft.com/office/powerpoint/2010/main">
    <mc:Choice Requires="p14">
      <p:transition spd="slow" p14:dur="2000" advTm="57930"/>
    </mc:Choice>
    <mc:Fallback xmlns="">
      <p:transition spd="slow" advTm="5793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6"/>
                </p:tgtEl>
              </p:cMediaNode>
            </p:audio>
          </p:childTnLst>
        </p:cTn>
      </p:par>
    </p:tnLst>
  </p:timing>
</p:sld>
</file>

<file path=ppt/slides/slide1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5FCBFF-3818-E6DD-18C1-43EAE240F72D}"/>
              </a:ext>
            </a:extLst>
          </p:cNvPr>
          <p:cNvSpPr>
            <a:spLocks noGrp="1"/>
          </p:cNvSpPr>
          <p:nvPr>
            <p:ph type="title"/>
          </p:nvPr>
        </p:nvSpPr>
        <p:spPr/>
        <p:txBody>
          <a:bodyPr>
            <a:normAutofit fontScale="90000"/>
          </a:bodyPr>
          <a:lstStyle/>
          <a:p>
            <a:r>
              <a:rPr lang="en-GB" dirty="0"/>
              <a:t>Common Cultural and Religious Practices influence the psychosocial care for patients with NDDs</a:t>
            </a:r>
          </a:p>
        </p:txBody>
      </p:sp>
      <p:sp>
        <p:nvSpPr>
          <p:cNvPr id="3" name="Content Placeholder 2">
            <a:extLst>
              <a:ext uri="{FF2B5EF4-FFF2-40B4-BE49-F238E27FC236}">
                <a16:creationId xmlns:a16="http://schemas.microsoft.com/office/drawing/2014/main" id="{F5D2C865-8435-3B5F-F907-6C76B440E3BE}"/>
              </a:ext>
            </a:extLst>
          </p:cNvPr>
          <p:cNvSpPr>
            <a:spLocks noGrp="1"/>
          </p:cNvSpPr>
          <p:nvPr>
            <p:ph idx="1"/>
          </p:nvPr>
        </p:nvSpPr>
        <p:spPr/>
        <p:txBody>
          <a:bodyPr>
            <a:normAutofit/>
          </a:bodyPr>
          <a:lstStyle/>
          <a:p>
            <a:pPr marL="0" indent="0">
              <a:buNone/>
            </a:pPr>
            <a:r>
              <a:rPr lang="en-GB" b="1" dirty="0"/>
              <a:t>Offerings and Rituals:</a:t>
            </a:r>
          </a:p>
          <a:p>
            <a:r>
              <a:rPr lang="en-GB" dirty="0"/>
              <a:t>Religious offerings and rituals are common in Sri Lanka. </a:t>
            </a:r>
          </a:p>
          <a:p>
            <a:r>
              <a:rPr lang="en-GB" dirty="0"/>
              <a:t>Families may engage in puja (Hindu worship), almsgiving (Buddhist offering of food), or religious ceremonies to seek blessings, healing, or peace for the patient. </a:t>
            </a:r>
          </a:p>
          <a:p>
            <a:r>
              <a:rPr lang="en-GB" dirty="0"/>
              <a:t>These rituals can provide emotional support and a sense of connection to something larger.</a:t>
            </a:r>
          </a:p>
        </p:txBody>
      </p:sp>
      <p:pic>
        <p:nvPicPr>
          <p:cNvPr id="8" name="Audio 7">
            <a:hlinkClick r:id="" action="ppaction://media"/>
            <a:extLst>
              <a:ext uri="{FF2B5EF4-FFF2-40B4-BE49-F238E27FC236}">
                <a16:creationId xmlns:a16="http://schemas.microsoft.com/office/drawing/2014/main" id="{A26897C3-5996-EBEE-FBBD-54941296456E}"/>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342501690"/>
      </p:ext>
    </p:extLst>
  </p:cSld>
  <p:clrMapOvr>
    <a:masterClrMapping/>
  </p:clrMapOvr>
  <mc:AlternateContent xmlns:mc="http://schemas.openxmlformats.org/markup-compatibility/2006" xmlns:p14="http://schemas.microsoft.com/office/powerpoint/2010/main">
    <mc:Choice Requires="p14">
      <p:transition spd="slow" p14:dur="2000" advTm="36845"/>
    </mc:Choice>
    <mc:Fallback xmlns="">
      <p:transition spd="slow" advTm="3684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1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5FCBFF-3818-E6DD-18C1-43EAE240F72D}"/>
              </a:ext>
            </a:extLst>
          </p:cNvPr>
          <p:cNvSpPr>
            <a:spLocks noGrp="1"/>
          </p:cNvSpPr>
          <p:nvPr>
            <p:ph type="title"/>
          </p:nvPr>
        </p:nvSpPr>
        <p:spPr/>
        <p:txBody>
          <a:bodyPr>
            <a:normAutofit fontScale="90000"/>
          </a:bodyPr>
          <a:lstStyle/>
          <a:p>
            <a:r>
              <a:rPr lang="en-GB" dirty="0"/>
              <a:t>Common Cultural and Religious Practices influence the psychosocial care for patients with NDDs</a:t>
            </a:r>
          </a:p>
        </p:txBody>
      </p:sp>
      <p:sp>
        <p:nvSpPr>
          <p:cNvPr id="3" name="Content Placeholder 2">
            <a:extLst>
              <a:ext uri="{FF2B5EF4-FFF2-40B4-BE49-F238E27FC236}">
                <a16:creationId xmlns:a16="http://schemas.microsoft.com/office/drawing/2014/main" id="{F5D2C865-8435-3B5F-F907-6C76B440E3BE}"/>
              </a:ext>
            </a:extLst>
          </p:cNvPr>
          <p:cNvSpPr>
            <a:spLocks noGrp="1"/>
          </p:cNvSpPr>
          <p:nvPr>
            <p:ph idx="1"/>
          </p:nvPr>
        </p:nvSpPr>
        <p:spPr/>
        <p:txBody>
          <a:bodyPr>
            <a:normAutofit/>
          </a:bodyPr>
          <a:lstStyle/>
          <a:p>
            <a:pPr marL="0" indent="0">
              <a:buNone/>
            </a:pPr>
            <a:r>
              <a:rPr lang="en-GB" b="1" dirty="0"/>
              <a:t>Use of Sacred Objects:</a:t>
            </a:r>
          </a:p>
          <a:p>
            <a:r>
              <a:rPr lang="en-GB" dirty="0"/>
              <a:t>Patients or their families may keep sacred objects, such as religious texts, images of deities, or amulets, nearby for comfort and protection.</a:t>
            </a:r>
          </a:p>
          <a:p>
            <a:r>
              <a:rPr lang="en-GB" dirty="0"/>
              <a:t>Healthcare providers should respect the presence of these objects and understand their significance.</a:t>
            </a:r>
          </a:p>
        </p:txBody>
      </p:sp>
      <p:pic>
        <p:nvPicPr>
          <p:cNvPr id="5" name="Audio 4">
            <a:hlinkClick r:id="" action="ppaction://media"/>
            <a:extLst>
              <a:ext uri="{FF2B5EF4-FFF2-40B4-BE49-F238E27FC236}">
                <a16:creationId xmlns:a16="http://schemas.microsoft.com/office/drawing/2014/main" id="{7C95A2AD-151E-BD8B-F71D-0F9EFAED9471}"/>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898144117"/>
      </p:ext>
    </p:extLst>
  </p:cSld>
  <p:clrMapOvr>
    <a:masterClrMapping/>
  </p:clrMapOvr>
  <mc:AlternateContent xmlns:mc="http://schemas.openxmlformats.org/markup-compatibility/2006" xmlns:p14="http://schemas.microsoft.com/office/powerpoint/2010/main">
    <mc:Choice Requires="p14">
      <p:transition spd="slow" p14:dur="2000" advTm="38315"/>
    </mc:Choice>
    <mc:Fallback xmlns="">
      <p:transition spd="slow" advTm="3831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5FCBFF-3818-E6DD-18C1-43EAE240F72D}"/>
              </a:ext>
            </a:extLst>
          </p:cNvPr>
          <p:cNvSpPr>
            <a:spLocks noGrp="1"/>
          </p:cNvSpPr>
          <p:nvPr>
            <p:ph type="title"/>
          </p:nvPr>
        </p:nvSpPr>
        <p:spPr/>
        <p:txBody>
          <a:bodyPr>
            <a:normAutofit fontScale="90000"/>
          </a:bodyPr>
          <a:lstStyle/>
          <a:p>
            <a:r>
              <a:rPr lang="en-GB" dirty="0"/>
              <a:t>Common Cultural and Religious Practices influence the psychosocial care for patients with NDDs</a:t>
            </a:r>
          </a:p>
        </p:txBody>
      </p:sp>
      <p:sp>
        <p:nvSpPr>
          <p:cNvPr id="3" name="Content Placeholder 2">
            <a:extLst>
              <a:ext uri="{FF2B5EF4-FFF2-40B4-BE49-F238E27FC236}">
                <a16:creationId xmlns:a16="http://schemas.microsoft.com/office/drawing/2014/main" id="{F5D2C865-8435-3B5F-F907-6C76B440E3BE}"/>
              </a:ext>
            </a:extLst>
          </p:cNvPr>
          <p:cNvSpPr>
            <a:spLocks noGrp="1"/>
          </p:cNvSpPr>
          <p:nvPr>
            <p:ph idx="1"/>
          </p:nvPr>
        </p:nvSpPr>
        <p:spPr/>
        <p:txBody>
          <a:bodyPr>
            <a:normAutofit/>
          </a:bodyPr>
          <a:lstStyle/>
          <a:p>
            <a:pPr marL="0" indent="0">
              <a:buNone/>
            </a:pPr>
            <a:r>
              <a:rPr lang="en-GB" b="1" dirty="0"/>
              <a:t>Community Support Networks:</a:t>
            </a:r>
          </a:p>
          <a:p>
            <a:r>
              <a:rPr lang="en-GB" dirty="0"/>
              <a:t>Sri Lankan communities often provide emotional and practical support to those facing health challenges. </a:t>
            </a:r>
          </a:p>
          <a:p>
            <a:r>
              <a:rPr lang="en-GB" dirty="0"/>
              <a:t>Patients and families may turn to their local religious or cultural organizations for assistance and companionship.</a:t>
            </a:r>
          </a:p>
        </p:txBody>
      </p:sp>
      <p:pic>
        <p:nvPicPr>
          <p:cNvPr id="6" name="Audio 5">
            <a:hlinkClick r:id="" action="ppaction://media"/>
            <a:extLst>
              <a:ext uri="{FF2B5EF4-FFF2-40B4-BE49-F238E27FC236}">
                <a16:creationId xmlns:a16="http://schemas.microsoft.com/office/drawing/2014/main" id="{316DED5B-9026-35CA-7FE3-F005B001E9CD}"/>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964288418"/>
      </p:ext>
    </p:extLst>
  </p:cSld>
  <p:clrMapOvr>
    <a:masterClrMapping/>
  </p:clrMapOvr>
  <mc:AlternateContent xmlns:mc="http://schemas.openxmlformats.org/markup-compatibility/2006" xmlns:p14="http://schemas.microsoft.com/office/powerpoint/2010/main">
    <mc:Choice Requires="p14">
      <p:transition spd="slow" p14:dur="2000" advTm="23880"/>
    </mc:Choice>
    <mc:Fallback xmlns="">
      <p:transition spd="slow" advTm="2388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5FCBFF-3818-E6DD-18C1-43EAE240F72D}"/>
              </a:ext>
            </a:extLst>
          </p:cNvPr>
          <p:cNvSpPr>
            <a:spLocks noGrp="1"/>
          </p:cNvSpPr>
          <p:nvPr>
            <p:ph type="title"/>
          </p:nvPr>
        </p:nvSpPr>
        <p:spPr/>
        <p:txBody>
          <a:bodyPr>
            <a:normAutofit fontScale="90000"/>
          </a:bodyPr>
          <a:lstStyle/>
          <a:p>
            <a:r>
              <a:rPr lang="en-GB" dirty="0"/>
              <a:t>Common Cultural and Religious Practices influence the psychosocial care for patients with NDDs</a:t>
            </a:r>
          </a:p>
        </p:txBody>
      </p:sp>
      <p:sp>
        <p:nvSpPr>
          <p:cNvPr id="3" name="Content Placeholder 2">
            <a:extLst>
              <a:ext uri="{FF2B5EF4-FFF2-40B4-BE49-F238E27FC236}">
                <a16:creationId xmlns:a16="http://schemas.microsoft.com/office/drawing/2014/main" id="{F5D2C865-8435-3B5F-F907-6C76B440E3BE}"/>
              </a:ext>
            </a:extLst>
          </p:cNvPr>
          <p:cNvSpPr>
            <a:spLocks noGrp="1"/>
          </p:cNvSpPr>
          <p:nvPr>
            <p:ph idx="1"/>
          </p:nvPr>
        </p:nvSpPr>
        <p:spPr/>
        <p:txBody>
          <a:bodyPr>
            <a:normAutofit fontScale="92500" lnSpcReduction="10000"/>
          </a:bodyPr>
          <a:lstStyle/>
          <a:p>
            <a:pPr marL="0" indent="0">
              <a:buNone/>
            </a:pPr>
            <a:r>
              <a:rPr lang="en-GB" dirty="0"/>
              <a:t>Healthcare providers must be culturally competent to effectively incorporate these practices into psychosocial care for patients with NDDs in Sri Lanka.</a:t>
            </a:r>
          </a:p>
          <a:p>
            <a:pPr marL="0" indent="0">
              <a:buNone/>
            </a:pPr>
            <a:r>
              <a:rPr lang="en-GB" b="1" dirty="0"/>
              <a:t>Open Communication</a:t>
            </a:r>
          </a:p>
          <a:p>
            <a:r>
              <a:rPr lang="en-GB" dirty="0"/>
              <a:t>Encouraging open communication with patients and families about their cultural and religious practices can lead to a more holistic approach to care.</a:t>
            </a:r>
          </a:p>
          <a:p>
            <a:pPr marL="0" indent="0">
              <a:buNone/>
            </a:pPr>
            <a:r>
              <a:rPr lang="en-GB" b="1" dirty="0"/>
              <a:t>Collaboration with Spiritual Leaders</a:t>
            </a:r>
          </a:p>
          <a:p>
            <a:r>
              <a:rPr lang="en-GB" dirty="0"/>
              <a:t>Collaborating with religious or spiritual leaders, if the patient desires, can help address spiritual and emotional needs.</a:t>
            </a:r>
          </a:p>
          <a:p>
            <a:pPr marL="0" indent="0">
              <a:buNone/>
            </a:pPr>
            <a:r>
              <a:rPr lang="en-GB" b="1" dirty="0"/>
              <a:t>Respect for Traditions</a:t>
            </a:r>
          </a:p>
          <a:p>
            <a:r>
              <a:rPr lang="en-GB" dirty="0"/>
              <a:t>Respecting and accommodating cultural and religious practices within the care plan demonstrates cultural sensitivity and can enhance the patient's overall well-being.</a:t>
            </a:r>
          </a:p>
        </p:txBody>
      </p:sp>
      <p:pic>
        <p:nvPicPr>
          <p:cNvPr id="5" name="Audio 4">
            <a:hlinkClick r:id="" action="ppaction://media"/>
            <a:extLst>
              <a:ext uri="{FF2B5EF4-FFF2-40B4-BE49-F238E27FC236}">
                <a16:creationId xmlns:a16="http://schemas.microsoft.com/office/drawing/2014/main" id="{2F81695A-6300-7D45-EF52-DDE8239315F3}"/>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241868863"/>
      </p:ext>
    </p:extLst>
  </p:cSld>
  <p:clrMapOvr>
    <a:masterClrMapping/>
  </p:clrMapOvr>
  <mc:AlternateContent xmlns:mc="http://schemas.openxmlformats.org/markup-compatibility/2006" xmlns:p14="http://schemas.microsoft.com/office/powerpoint/2010/main">
    <mc:Choice Requires="p14">
      <p:transition spd="slow" p14:dur="2000" advTm="66192"/>
    </mc:Choice>
    <mc:Fallback xmlns="">
      <p:transition spd="slow" advTm="6619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6DAD38-0367-6885-BC9E-95B5E659BA38}"/>
              </a:ext>
            </a:extLst>
          </p:cNvPr>
          <p:cNvSpPr>
            <a:spLocks noGrp="1"/>
          </p:cNvSpPr>
          <p:nvPr>
            <p:ph type="title"/>
          </p:nvPr>
        </p:nvSpPr>
        <p:spPr/>
        <p:txBody>
          <a:bodyPr/>
          <a:lstStyle/>
          <a:p>
            <a:r>
              <a:rPr lang="en-US" dirty="0"/>
              <a:t>Summary</a:t>
            </a:r>
            <a:endParaRPr lang="en-GB" dirty="0"/>
          </a:p>
        </p:txBody>
      </p:sp>
      <p:sp>
        <p:nvSpPr>
          <p:cNvPr id="3" name="Content Placeholder 2">
            <a:extLst>
              <a:ext uri="{FF2B5EF4-FFF2-40B4-BE49-F238E27FC236}">
                <a16:creationId xmlns:a16="http://schemas.microsoft.com/office/drawing/2014/main" id="{6CCF866B-1E4E-6F34-72B3-452D243BAE67}"/>
              </a:ext>
            </a:extLst>
          </p:cNvPr>
          <p:cNvSpPr>
            <a:spLocks noGrp="1"/>
          </p:cNvSpPr>
          <p:nvPr>
            <p:ph idx="1"/>
          </p:nvPr>
        </p:nvSpPr>
        <p:spPr>
          <a:xfrm>
            <a:off x="838200" y="1239520"/>
            <a:ext cx="10515600" cy="4937443"/>
          </a:xfrm>
        </p:spPr>
        <p:txBody>
          <a:bodyPr>
            <a:normAutofit fontScale="77500" lnSpcReduction="20000"/>
          </a:bodyPr>
          <a:lstStyle/>
          <a:p>
            <a:pPr marL="0" indent="0">
              <a:buNone/>
            </a:pPr>
            <a:r>
              <a:rPr lang="en-GB" b="1" dirty="0"/>
              <a:t>Cultural &amp; Religious Competence in Care</a:t>
            </a:r>
          </a:p>
          <a:p>
            <a:r>
              <a:rPr lang="en-GB" dirty="0"/>
              <a:t>Understanding the cultural and religious backgrounds of patients is essential for providing compassionate and effective psychosocial care.</a:t>
            </a:r>
          </a:p>
          <a:p>
            <a:pPr marL="0" indent="0">
              <a:buNone/>
            </a:pPr>
            <a:r>
              <a:rPr lang="en-GB" b="1" dirty="0"/>
              <a:t>Takeaways</a:t>
            </a:r>
          </a:p>
          <a:p>
            <a:r>
              <a:rPr lang="en-GB" dirty="0"/>
              <a:t>Active listening, cultural assessment, and individualized care plans enhance patient-provider relationships.</a:t>
            </a:r>
          </a:p>
          <a:p>
            <a:r>
              <a:rPr lang="en-GB" dirty="0"/>
              <a:t>Collaboration with interdisciplinary teams and continuous self-reflection promote cultural competence.</a:t>
            </a:r>
          </a:p>
          <a:p>
            <a:r>
              <a:rPr lang="en-GB" dirty="0"/>
              <a:t>Ethical decision-making and cultural competence training are vital in addressing complex situations</a:t>
            </a:r>
          </a:p>
          <a:p>
            <a:pPr marL="0" indent="0">
              <a:buNone/>
            </a:pPr>
            <a:r>
              <a:rPr lang="en-GB" b="1" dirty="0"/>
              <a:t>Integration</a:t>
            </a:r>
          </a:p>
          <a:p>
            <a:r>
              <a:rPr lang="en-GB" dirty="0"/>
              <a:t>Incorporating cultural and religious considerations into practice through effective communication, cultural assessment, and ethical decision-making.</a:t>
            </a:r>
          </a:p>
          <a:p>
            <a:pPr marL="0" indent="0">
              <a:buNone/>
            </a:pPr>
            <a:r>
              <a:rPr lang="en-GB" b="1" dirty="0"/>
              <a:t>Continuous Learning</a:t>
            </a:r>
          </a:p>
          <a:p>
            <a:r>
              <a:rPr lang="en-GB" dirty="0"/>
              <a:t>Culturally competent care is an ongoing journey of learning, reflection, and adaptation.</a:t>
            </a:r>
          </a:p>
        </p:txBody>
      </p:sp>
      <p:pic>
        <p:nvPicPr>
          <p:cNvPr id="10" name="Audio 9">
            <a:hlinkClick r:id="" action="ppaction://media"/>
            <a:extLst>
              <a:ext uri="{FF2B5EF4-FFF2-40B4-BE49-F238E27FC236}">
                <a16:creationId xmlns:a16="http://schemas.microsoft.com/office/drawing/2014/main" id="{482F0397-029F-623A-2550-2F5813D325FC}"/>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935288635"/>
      </p:ext>
    </p:extLst>
  </p:cSld>
  <p:clrMapOvr>
    <a:masterClrMapping/>
  </p:clrMapOvr>
  <mc:AlternateContent xmlns:mc="http://schemas.openxmlformats.org/markup-compatibility/2006" xmlns:p14="http://schemas.microsoft.com/office/powerpoint/2010/main">
    <mc:Choice Requires="p14">
      <p:transition spd="slow" p14:dur="2000" advTm="99065"/>
    </mc:Choice>
    <mc:Fallback xmlns="">
      <p:transition spd="slow" advTm="9906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1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5FD801-6F76-9E48-E450-497C6D97727A}"/>
              </a:ext>
            </a:extLst>
          </p:cNvPr>
          <p:cNvSpPr>
            <a:spLocks noGrp="1"/>
          </p:cNvSpPr>
          <p:nvPr>
            <p:ph type="title"/>
          </p:nvPr>
        </p:nvSpPr>
        <p:spPr/>
        <p:txBody>
          <a:bodyPr/>
          <a:lstStyle/>
          <a:p>
            <a:r>
              <a:rPr lang="en-US" dirty="0"/>
              <a:t>References</a:t>
            </a:r>
            <a:endParaRPr lang="en-GB" dirty="0"/>
          </a:p>
        </p:txBody>
      </p:sp>
      <p:sp>
        <p:nvSpPr>
          <p:cNvPr id="3" name="Content Placeholder 2">
            <a:extLst>
              <a:ext uri="{FF2B5EF4-FFF2-40B4-BE49-F238E27FC236}">
                <a16:creationId xmlns:a16="http://schemas.microsoft.com/office/drawing/2014/main" id="{B59F0280-63BA-5491-50EA-EB7F47647C5C}"/>
              </a:ext>
            </a:extLst>
          </p:cNvPr>
          <p:cNvSpPr>
            <a:spLocks noGrp="1"/>
          </p:cNvSpPr>
          <p:nvPr>
            <p:ph idx="1"/>
          </p:nvPr>
        </p:nvSpPr>
        <p:spPr>
          <a:xfrm>
            <a:off x="838200" y="1083212"/>
            <a:ext cx="10515600" cy="5093751"/>
          </a:xfrm>
        </p:spPr>
        <p:txBody>
          <a:bodyPr>
            <a:normAutofit lnSpcReduction="10000"/>
          </a:bodyPr>
          <a:lstStyle/>
          <a:p>
            <a:pPr algn="just"/>
            <a:r>
              <a:rPr lang="en-GB" sz="1800" dirty="0"/>
              <a:t>Chang, T., </a:t>
            </a:r>
            <a:r>
              <a:rPr lang="en-GB" sz="1800" dirty="0" err="1"/>
              <a:t>Darshani</a:t>
            </a:r>
            <a:r>
              <a:rPr lang="en-GB" sz="1800" dirty="0"/>
              <a:t>, S., </a:t>
            </a:r>
            <a:r>
              <a:rPr lang="en-GB" sz="1800" dirty="0" err="1"/>
              <a:t>Manikavasagam</a:t>
            </a:r>
            <a:r>
              <a:rPr lang="en-GB" sz="1800" dirty="0"/>
              <a:t>, P. et al. Knowledge and attitudes about end-of-life decisions, good death and principles of medical ethics among doctors in tertiary care hospitals in Sri Lanka: a cross-sectional study. BMC Med Ethics 22, 66 (2021). </a:t>
            </a:r>
            <a:r>
              <a:rPr lang="en-GB" sz="1800" dirty="0">
                <a:hlinkClick r:id="rId4">
                  <a:extLst>
                    <a:ext uri="{A12FA001-AC4F-418D-AE19-62706E023703}">
                      <ahyp:hlinkClr xmlns:ahyp="http://schemas.microsoft.com/office/drawing/2018/hyperlinkcolor" val="tx"/>
                    </a:ext>
                  </a:extLst>
                </a:hlinkClick>
              </a:rPr>
              <a:t>https://doi.org/10.1186/s12910-021-00631-5</a:t>
            </a:r>
            <a:endParaRPr lang="en-GB" sz="1800" dirty="0"/>
          </a:p>
          <a:p>
            <a:pPr algn="just"/>
            <a:r>
              <a:rPr lang="en-GB" sz="1800" dirty="0"/>
              <a:t>Isuru, A., </a:t>
            </a:r>
            <a:r>
              <a:rPr lang="en-GB" sz="1800" dirty="0" err="1"/>
              <a:t>Bandumithra</a:t>
            </a:r>
            <a:r>
              <a:rPr lang="en-GB" sz="1800" dirty="0"/>
              <a:t>, P. &amp; Williams, S.S. Locked in grief: a qualitative study of grief among family members of missing persons in southern Sri Lanka. BMC Psychol 9, 167 (2021). </a:t>
            </a:r>
            <a:r>
              <a:rPr lang="en-GB" sz="1800" dirty="0">
                <a:hlinkClick r:id="rId5">
                  <a:extLst>
                    <a:ext uri="{A12FA001-AC4F-418D-AE19-62706E023703}">
                      <ahyp:hlinkClr xmlns:ahyp="http://schemas.microsoft.com/office/drawing/2018/hyperlinkcolor" val="tx"/>
                    </a:ext>
                  </a:extLst>
                </a:hlinkClick>
              </a:rPr>
              <a:t>https://doi.org/10.1186/s40359-021-00675-7</a:t>
            </a:r>
            <a:endParaRPr lang="en-GB" sz="1800" dirty="0"/>
          </a:p>
          <a:p>
            <a:pPr marL="225425" marR="0" indent="-225425">
              <a:lnSpc>
                <a:spcPct val="107000"/>
              </a:lnSpc>
              <a:spcBef>
                <a:spcPts val="0"/>
              </a:spcBef>
              <a:spcAft>
                <a:spcPts val="800"/>
              </a:spcAft>
            </a:pPr>
            <a:r>
              <a:rPr lang="en-GB" sz="1800" kern="100" dirty="0">
                <a:effectLst/>
                <a:latin typeface="Calibri" panose="020F0502020204030204" pitchFamily="34" charset="0"/>
                <a:ea typeface="Calibri" panose="020F0502020204030204" pitchFamily="34" charset="0"/>
                <a:cs typeface="Calibri" panose="020F0502020204030204" pitchFamily="34" charset="0"/>
              </a:rPr>
              <a:t>Kariyawasam, A., 1996. Buddhist Ceremonies and Rituals of Sri Lanka, 1st ed. The Wheel Publication - Buddhist Publication Society.  URL: </a:t>
            </a:r>
            <a:r>
              <a:rPr lang="en-GB" sz="1800" kern="100" dirty="0">
                <a:effectLst/>
                <a:latin typeface="Calibri" panose="020F0502020204030204" pitchFamily="34" charset="0"/>
                <a:ea typeface="Calibri" panose="020F0502020204030204" pitchFamily="34" charset="0"/>
                <a:cs typeface="Calibri" panose="020F0502020204030204" pitchFamily="34" charset="0"/>
                <a:hlinkClick r:id="rId6"/>
              </a:rPr>
              <a:t>https://www.buddhanet.net/pdf_file/ceremonies-srilanka6.pdf</a:t>
            </a:r>
            <a:endParaRPr lang="en-GB" sz="1800" kern="100" dirty="0">
              <a:effectLst/>
              <a:latin typeface="Calibri" panose="020F0502020204030204" pitchFamily="34" charset="0"/>
              <a:ea typeface="Calibri" panose="020F0502020204030204" pitchFamily="34" charset="0"/>
              <a:cs typeface="Calibri" panose="020F0502020204030204" pitchFamily="34" charset="0"/>
            </a:endParaRPr>
          </a:p>
          <a:p>
            <a:pPr marL="225425" marR="0" indent="-225425">
              <a:lnSpc>
                <a:spcPct val="107000"/>
              </a:lnSpc>
              <a:spcBef>
                <a:spcPts val="0"/>
              </a:spcBef>
              <a:spcAft>
                <a:spcPts val="800"/>
              </a:spcAft>
            </a:pPr>
            <a:r>
              <a:rPr lang="en-GB" sz="1800" dirty="0" err="1"/>
              <a:t>Medawatte</a:t>
            </a:r>
            <a:r>
              <a:rPr lang="en-GB" sz="1800" dirty="0"/>
              <a:t>, A.U., 2021. Practices Of Ceremonial Rituals Related to Death In Sri Lanka: Ancient Times Up To The Covid-19 Pandemic.URL: </a:t>
            </a:r>
            <a:r>
              <a:rPr lang="en-GB" sz="1800" dirty="0">
                <a:hlinkClick r:id="rId7"/>
              </a:rPr>
              <a:t>http://ir.kdu.ac.lk/handle/345/5286</a:t>
            </a:r>
            <a:endParaRPr lang="en-GB" sz="1800" dirty="0"/>
          </a:p>
          <a:p>
            <a:pPr algn="just"/>
            <a:r>
              <a:rPr lang="en-GB" sz="1800" dirty="0"/>
              <a:t>Langer, R., 2007. Buddhist Rituals of Death and Rebirth: Contemporary Sri Lankan practice and its origins. URL: </a:t>
            </a:r>
            <a:r>
              <a:rPr lang="en-GB" sz="1800" dirty="0">
                <a:hlinkClick r:id="rId8"/>
              </a:rPr>
              <a:t>https://www.bristol.ac.uk/religion/buddhist-centre/langer.html</a:t>
            </a:r>
            <a:endParaRPr lang="en-GB" sz="1800" dirty="0"/>
          </a:p>
          <a:p>
            <a:pPr algn="just"/>
            <a:r>
              <a:rPr lang="en-GB" sz="1800" dirty="0" err="1"/>
              <a:t>Medawatte</a:t>
            </a:r>
            <a:r>
              <a:rPr lang="en-GB" sz="1800" dirty="0"/>
              <a:t>, </a:t>
            </a:r>
            <a:r>
              <a:rPr lang="en-GB" sz="1800" dirty="0" err="1"/>
              <a:t>Arthana</a:t>
            </a:r>
            <a:r>
              <a:rPr lang="en-GB" sz="1800" dirty="0"/>
              <a:t> U.  Practices of Ceremonial Rituals Related to Death in Sri Lanka: Ancient Times Up to the Covid-19 Pandemic. URL: </a:t>
            </a:r>
            <a:r>
              <a:rPr lang="en-GB" sz="1800" dirty="0">
                <a:hlinkClick r:id="rId7">
                  <a:extLst>
                    <a:ext uri="{A12FA001-AC4F-418D-AE19-62706E023703}">
                      <ahyp:hlinkClr xmlns:ahyp="http://schemas.microsoft.com/office/drawing/2018/hyperlinkcolor" val="tx"/>
                    </a:ext>
                  </a:extLst>
                </a:hlinkClick>
              </a:rPr>
              <a:t>http://ir.kdu.ac.lk/handle/345/5286</a:t>
            </a:r>
            <a:endParaRPr lang="en-GB" sz="1800" dirty="0"/>
          </a:p>
          <a:p>
            <a:pPr algn="just"/>
            <a:r>
              <a:rPr lang="en-GB" sz="1800" dirty="0"/>
              <a:t>Practice guidelines in the end-of-life care URL: </a:t>
            </a:r>
            <a:r>
              <a:rPr lang="en-GB" sz="1800" dirty="0">
                <a:solidFill>
                  <a:srgbClr val="0563C1"/>
                </a:solidFill>
                <a:hlinkClick r:id="rId9">
                  <a:extLst>
                    <a:ext uri="{A12FA001-AC4F-418D-AE19-62706E023703}">
                      <ahyp:hlinkClr xmlns:ahyp="http://schemas.microsoft.com/office/drawing/2018/hyperlinkcolor" val="tx"/>
                    </a:ext>
                  </a:extLst>
                </a:hlinkClick>
              </a:rPr>
              <a:t>https://slma.lk/wp-content/uploads/2021/12/Practice-guidelines-in-EoL-care.</a:t>
            </a:r>
            <a:r>
              <a:rPr lang="en-GB" sz="1800" dirty="0">
                <a:hlinkClick r:id="rId9">
                  <a:extLst>
                    <a:ext uri="{A12FA001-AC4F-418D-AE19-62706E023703}">
                      <ahyp:hlinkClr xmlns:ahyp="http://schemas.microsoft.com/office/drawing/2018/hyperlinkcolor" val="tx"/>
                    </a:ext>
                  </a:extLst>
                </a:hlinkClick>
              </a:rPr>
              <a:t>pdf</a:t>
            </a:r>
            <a:endParaRPr lang="en-GB" sz="1800" dirty="0"/>
          </a:p>
          <a:p>
            <a:pPr marL="0" marR="0">
              <a:lnSpc>
                <a:spcPct val="107000"/>
              </a:lnSpc>
              <a:spcBef>
                <a:spcPts val="0"/>
              </a:spcBef>
              <a:spcAft>
                <a:spcPts val="800"/>
              </a:spcAft>
            </a:pPr>
            <a:r>
              <a:rPr lang="en-GB" sz="1800" kern="100" dirty="0">
                <a:effectLst/>
                <a:latin typeface="Calibri" panose="020F0502020204030204" pitchFamily="34" charset="0"/>
                <a:ea typeface="Calibri" panose="020F0502020204030204" pitchFamily="34" charset="0"/>
                <a:cs typeface="Calibri" panose="020F0502020204030204" pitchFamily="34" charset="0"/>
              </a:rPr>
              <a:t>Thomas, K., 2020. Dealing With Death: Funeral Rituals In Sri Lanka.</a:t>
            </a:r>
            <a:r>
              <a:rPr lang="en-GB" sz="1800" kern="100" dirty="0">
                <a:latin typeface="Calibri" panose="020F0502020204030204" pitchFamily="34" charset="0"/>
                <a:ea typeface="Calibri" panose="020F0502020204030204" pitchFamily="34" charset="0"/>
                <a:cs typeface="Iskoola Pota" panose="020B0502040204020203" pitchFamily="34" charset="0"/>
              </a:rPr>
              <a:t> </a:t>
            </a:r>
            <a:r>
              <a:rPr lang="en-GB" sz="1800" dirty="0">
                <a:effectLst/>
                <a:latin typeface="Calibri" panose="020F0502020204030204" pitchFamily="34" charset="0"/>
                <a:ea typeface="Calibri" panose="020F0502020204030204" pitchFamily="34" charset="0"/>
                <a:cs typeface="Iskoola Pota" panose="020B0502040204020203" pitchFamily="34" charset="0"/>
              </a:rPr>
              <a:t>URL: </a:t>
            </a:r>
            <a:r>
              <a:rPr lang="en-GB" sz="1800" u="sng" dirty="0">
                <a:solidFill>
                  <a:srgbClr val="0563C1"/>
                </a:solidFill>
                <a:effectLst/>
                <a:latin typeface="Calibri" panose="020F0502020204030204" pitchFamily="34" charset="0"/>
                <a:ea typeface="Calibri" panose="020F0502020204030204" pitchFamily="34" charset="0"/>
                <a:cs typeface="Iskoola Pota" panose="020B0502040204020203" pitchFamily="34" charset="0"/>
                <a:hlinkClick r:id="rId10"/>
              </a:rPr>
              <a:t>https://roar.media/english/life/in-the-know/dealing-with-death-funeral-rituals-sri-lanka</a:t>
            </a:r>
            <a:endParaRPr lang="en-GB" sz="1800" dirty="0"/>
          </a:p>
        </p:txBody>
      </p:sp>
      <p:pic>
        <p:nvPicPr>
          <p:cNvPr id="17" name="Audio 16">
            <a:hlinkClick r:id="" action="ppaction://media"/>
            <a:extLst>
              <a:ext uri="{FF2B5EF4-FFF2-40B4-BE49-F238E27FC236}">
                <a16:creationId xmlns:a16="http://schemas.microsoft.com/office/drawing/2014/main" id="{44314C25-27DF-06F8-4ACC-7FC69A9CF222}"/>
              </a:ext>
            </a:extLst>
          </p:cNvPr>
          <p:cNvPicPr>
            <a:picLocks noChangeAspect="1"/>
          </p:cNvPicPr>
          <p:nvPr>
            <a:audioFile r:link="rId2"/>
            <p:extLst>
              <p:ext uri="{DAA4B4D4-6D71-4841-9C94-3DE7FCFB9230}">
                <p14:media xmlns:p14="http://schemas.microsoft.com/office/powerpoint/2010/main" r:embed="rId1"/>
              </p:ext>
            </p:extLst>
          </p:nvPr>
        </p:nvPicPr>
        <p:blipFill>
          <a:blip r:embed="rId11"/>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31484864"/>
      </p:ext>
    </p:extLst>
  </p:cSld>
  <p:clrMapOvr>
    <a:masterClrMapping/>
  </p:clrMapOvr>
  <mc:AlternateContent xmlns:mc="http://schemas.openxmlformats.org/markup-compatibility/2006" xmlns:p14="http://schemas.microsoft.com/office/powerpoint/2010/main">
    <mc:Choice Requires="p14">
      <p:transition spd="slow" p14:dur="2000" advTm="12860"/>
    </mc:Choice>
    <mc:Fallback xmlns="">
      <p:transition spd="slow" advTm="1286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7"/>
                </p:tgtEl>
              </p:cMediaNode>
            </p:audio>
          </p:childTnLst>
        </p:cTn>
      </p:par>
    </p:tnLst>
  </p:timing>
</p:sld>
</file>

<file path=ppt/slides/slide1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059D319B-B058-756E-6A37-C3D601C6BAAA}"/>
              </a:ext>
            </a:extLst>
          </p:cNvPr>
          <p:cNvSpPr>
            <a:spLocks noGrp="1"/>
          </p:cNvSpPr>
          <p:nvPr>
            <p:ph type="title"/>
          </p:nvPr>
        </p:nvSpPr>
        <p:spPr>
          <a:xfrm>
            <a:off x="1063283" y="2587820"/>
            <a:ext cx="10515600" cy="1325563"/>
          </a:xfrm>
        </p:spPr>
        <p:txBody>
          <a:bodyPr>
            <a:normAutofit/>
          </a:bodyPr>
          <a:lstStyle/>
          <a:p>
            <a:pPr algn="ctr"/>
            <a:r>
              <a:rPr lang="en-US" sz="5400" b="1" dirty="0">
                <a:effectLst>
                  <a:outerShdw blurRad="38100" dist="38100" dir="2700000" algn="tl">
                    <a:srgbClr val="000000">
                      <a:alpha val="43137"/>
                    </a:srgbClr>
                  </a:outerShdw>
                </a:effectLst>
              </a:rPr>
              <a:t>Thank You</a:t>
            </a:r>
            <a:endParaRPr lang="en-GB" sz="5400" b="1" dirty="0">
              <a:effectLst>
                <a:outerShdw blurRad="38100" dist="38100" dir="2700000" algn="tl">
                  <a:srgbClr val="000000">
                    <a:alpha val="43137"/>
                  </a:srgbClr>
                </a:outerShdw>
              </a:effectLst>
            </a:endParaRPr>
          </a:p>
        </p:txBody>
      </p:sp>
      <p:sp>
        <p:nvSpPr>
          <p:cNvPr id="2" name="Slide Number Placeholder 1">
            <a:extLst>
              <a:ext uri="{FF2B5EF4-FFF2-40B4-BE49-F238E27FC236}">
                <a16:creationId xmlns:a16="http://schemas.microsoft.com/office/drawing/2014/main" id="{315C5F3C-B730-8450-4E0B-C4DB15DDA3F7}"/>
              </a:ext>
            </a:extLst>
          </p:cNvPr>
          <p:cNvSpPr>
            <a:spLocks noGrp="1"/>
          </p:cNvSpPr>
          <p:nvPr>
            <p:ph type="sldNum" sz="quarter" idx="12"/>
          </p:nvPr>
        </p:nvSpPr>
        <p:spPr/>
        <p:txBody>
          <a:bodyPr/>
          <a:lstStyle/>
          <a:p>
            <a:fld id="{316871F5-4C52-B64A-ACD4-0F293C289581}" type="slidenum">
              <a:rPr lang="en-SE" smtClean="0"/>
              <a:t>133</a:t>
            </a:fld>
            <a:endParaRPr lang="en-SE"/>
          </a:p>
        </p:txBody>
      </p:sp>
      <p:pic>
        <p:nvPicPr>
          <p:cNvPr id="8" name="Audio 7">
            <a:hlinkClick r:id="" action="ppaction://media"/>
            <a:extLst>
              <a:ext uri="{FF2B5EF4-FFF2-40B4-BE49-F238E27FC236}">
                <a16:creationId xmlns:a16="http://schemas.microsoft.com/office/drawing/2014/main" id="{90DC8F77-AAFB-7F87-C814-C62383EA13AA}"/>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686294048"/>
      </p:ext>
    </p:extLst>
  </p:cSld>
  <p:clrMapOvr>
    <a:masterClrMapping/>
  </p:clrMapOvr>
  <mc:AlternateContent xmlns:mc="http://schemas.openxmlformats.org/markup-compatibility/2006" xmlns:p14="http://schemas.microsoft.com/office/powerpoint/2010/main">
    <mc:Choice Requires="p14">
      <p:transition spd="slow" p14:dur="2000" advTm="7485"/>
    </mc:Choice>
    <mc:Fallback xmlns="">
      <p:transition spd="slow" advTm="748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1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EF2BFA-5462-1537-699C-C315108B1D01}"/>
              </a:ext>
            </a:extLst>
          </p:cNvPr>
          <p:cNvSpPr>
            <a:spLocks noGrp="1"/>
          </p:cNvSpPr>
          <p:nvPr>
            <p:ph type="title"/>
          </p:nvPr>
        </p:nvSpPr>
        <p:spPr/>
        <p:txBody>
          <a:bodyPr/>
          <a:lstStyle/>
          <a:p>
            <a:r>
              <a:rPr lang="en-GB" dirty="0"/>
              <a:t>Understanding Grief and Loss</a:t>
            </a:r>
          </a:p>
        </p:txBody>
      </p:sp>
      <p:sp>
        <p:nvSpPr>
          <p:cNvPr id="3" name="Text Placeholder 2">
            <a:extLst>
              <a:ext uri="{FF2B5EF4-FFF2-40B4-BE49-F238E27FC236}">
                <a16:creationId xmlns:a16="http://schemas.microsoft.com/office/drawing/2014/main" id="{F3056D57-F9D4-2C29-B3D1-1589226DD93E}"/>
              </a:ext>
            </a:extLst>
          </p:cNvPr>
          <p:cNvSpPr>
            <a:spLocks noGrp="1"/>
          </p:cNvSpPr>
          <p:nvPr>
            <p:ph type="body" idx="1"/>
          </p:nvPr>
        </p:nvSpPr>
        <p:spPr/>
        <p:txBody>
          <a:bodyPr/>
          <a:lstStyle/>
          <a:p>
            <a:endParaRPr lang="en-GB"/>
          </a:p>
        </p:txBody>
      </p:sp>
    </p:spTree>
    <p:extLst>
      <p:ext uri="{BB962C8B-B14F-4D97-AF65-F5344CB8AC3E}">
        <p14:creationId xmlns:p14="http://schemas.microsoft.com/office/powerpoint/2010/main" val="943604493"/>
      </p:ext>
    </p:extLst>
  </p:cSld>
  <p:clrMapOvr>
    <a:masterClrMapping/>
  </p:clrMapOvr>
  <mc:AlternateContent xmlns:mc="http://schemas.openxmlformats.org/markup-compatibility/2006" xmlns:p14="http://schemas.microsoft.com/office/powerpoint/2010/main">
    <mc:Choice Requires="p14">
      <p:transition p14:dur="140" advClick="0" advTm="2000"/>
    </mc:Choice>
    <mc:Fallback xmlns="">
      <p:transition advClick="0" advTm="2000"/>
    </mc:Fallback>
  </mc:AlternateContent>
</p:sld>
</file>

<file path=ppt/slides/slide1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2EAFC2-8890-366F-7D1F-0F7F3CEA33F3}"/>
              </a:ext>
            </a:extLst>
          </p:cNvPr>
          <p:cNvSpPr>
            <a:spLocks noGrp="1"/>
          </p:cNvSpPr>
          <p:nvPr>
            <p:ph type="title"/>
          </p:nvPr>
        </p:nvSpPr>
        <p:spPr/>
        <p:txBody>
          <a:bodyPr/>
          <a:lstStyle/>
          <a:p>
            <a:r>
              <a:rPr lang="en-GB" dirty="0"/>
              <a:t>Psychopathology</a:t>
            </a:r>
          </a:p>
        </p:txBody>
      </p:sp>
      <p:sp>
        <p:nvSpPr>
          <p:cNvPr id="3" name="Text Placeholder 2">
            <a:extLst>
              <a:ext uri="{FF2B5EF4-FFF2-40B4-BE49-F238E27FC236}">
                <a16:creationId xmlns:a16="http://schemas.microsoft.com/office/drawing/2014/main" id="{6C5A5184-2D64-F0D3-84C8-2781AB58A9F9}"/>
              </a:ext>
            </a:extLst>
          </p:cNvPr>
          <p:cNvSpPr>
            <a:spLocks noGrp="1"/>
          </p:cNvSpPr>
          <p:nvPr>
            <p:ph type="body" idx="1"/>
          </p:nvPr>
        </p:nvSpPr>
        <p:spPr/>
        <p:txBody>
          <a:bodyPr/>
          <a:lstStyle/>
          <a:p>
            <a:endParaRPr lang="en-GB"/>
          </a:p>
        </p:txBody>
      </p:sp>
    </p:spTree>
    <p:extLst>
      <p:ext uri="{BB962C8B-B14F-4D97-AF65-F5344CB8AC3E}">
        <p14:creationId xmlns:p14="http://schemas.microsoft.com/office/powerpoint/2010/main" val="2862907626"/>
      </p:ext>
    </p:extLst>
  </p:cSld>
  <p:clrMapOvr>
    <a:masterClrMapping/>
  </p:clrMapOvr>
  <mc:AlternateContent xmlns:mc="http://schemas.openxmlformats.org/markup-compatibility/2006" xmlns:p14="http://schemas.microsoft.com/office/powerpoint/2010/main">
    <mc:Choice Requires="p14">
      <p:transition p14:dur="140" advClick="0" advTm="2000"/>
    </mc:Choice>
    <mc:Fallback xmlns="">
      <p:transition advClick="0" advTm="2000"/>
    </mc:Fallback>
  </mc:AlternateContent>
</p:sld>
</file>

<file path=ppt/slides/slide1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Τίτλος 1">
            <a:extLst>
              <a:ext uri="{FF2B5EF4-FFF2-40B4-BE49-F238E27FC236}">
                <a16:creationId xmlns:a16="http://schemas.microsoft.com/office/drawing/2014/main" id="{40F34BAD-D825-C5FC-0F4F-7E2F61A65BB7}"/>
              </a:ext>
            </a:extLst>
          </p:cNvPr>
          <p:cNvSpPr>
            <a:spLocks noGrp="1"/>
          </p:cNvSpPr>
          <p:nvPr>
            <p:ph type="title"/>
          </p:nvPr>
        </p:nvSpPr>
        <p:spPr>
          <a:xfrm>
            <a:off x="838200" y="365125"/>
            <a:ext cx="10515600" cy="874395"/>
          </a:xfrm>
        </p:spPr>
        <p:txBody>
          <a:bodyPr/>
          <a:lstStyle/>
          <a:p>
            <a:r>
              <a:rPr lang="en-GB"/>
              <a:t>References </a:t>
            </a:r>
            <a:endParaRPr lang="en-GB" dirty="0"/>
          </a:p>
        </p:txBody>
      </p:sp>
      <p:sp>
        <p:nvSpPr>
          <p:cNvPr id="3" name="Θέση περιεχομένου 2">
            <a:extLst>
              <a:ext uri="{FF2B5EF4-FFF2-40B4-BE49-F238E27FC236}">
                <a16:creationId xmlns:a16="http://schemas.microsoft.com/office/drawing/2014/main" id="{CB7223A2-5FA5-1938-2A11-982172178907}"/>
              </a:ext>
            </a:extLst>
          </p:cNvPr>
          <p:cNvSpPr>
            <a:spLocks noGrp="1"/>
          </p:cNvSpPr>
          <p:nvPr>
            <p:ph idx="1"/>
          </p:nvPr>
        </p:nvSpPr>
        <p:spPr>
          <a:xfrm>
            <a:off x="838200" y="1371600"/>
            <a:ext cx="10515600" cy="4805363"/>
          </a:xfrm>
        </p:spPr>
        <p:txBody>
          <a:bodyPr>
            <a:noAutofit/>
          </a:bodyPr>
          <a:lstStyle/>
          <a:p>
            <a:r>
              <a:rPr lang="en-GB" dirty="0"/>
              <a:t>Approaches to enhance social connection in older adults: an integrative review of literature </a:t>
            </a:r>
          </a:p>
          <a:p>
            <a:pPr lvl="1"/>
            <a:r>
              <a:rPr lang="en-GB" dirty="0">
                <a:hlinkClick r:id="rId5"/>
              </a:rPr>
              <a:t>https://www.sciencedirect.com/science/article/pii/S2667032121000275</a:t>
            </a:r>
            <a:endParaRPr lang="en-GB" dirty="0"/>
          </a:p>
          <a:p>
            <a:r>
              <a:rPr lang="en-GB" dirty="0"/>
              <a:t>Social Isolation and Loneliness in Older Adults: Why Proper Conceptualization Matters</a:t>
            </a:r>
          </a:p>
          <a:p>
            <a:pPr lvl="1"/>
            <a:r>
              <a:rPr lang="en-GB" dirty="0">
                <a:hlinkClick r:id="rId6"/>
              </a:rPr>
              <a:t>https://www.mdpi.com/2673-9259/2/3/17</a:t>
            </a:r>
            <a:endParaRPr lang="en-GB" dirty="0"/>
          </a:p>
          <a:p>
            <a:r>
              <a:rPr lang="en-GB" dirty="0"/>
              <a:t>Factors associated with social participation amongst elders in rural Sri Lanka: a cross-sectional mixed methods analysis </a:t>
            </a:r>
          </a:p>
          <a:p>
            <a:pPr lvl="1"/>
            <a:r>
              <a:rPr lang="en-GB" dirty="0">
                <a:hlinkClick r:id="rId7"/>
              </a:rPr>
              <a:t>https://bmcpublichealth.biomedcentral.com/articles/10.1186/s12889-018-5482-x</a:t>
            </a:r>
            <a:endParaRPr lang="en-GB" dirty="0"/>
          </a:p>
          <a:p>
            <a:pPr marL="457200" lvl="1" indent="0">
              <a:buNone/>
            </a:pPr>
            <a:endParaRPr lang="en-GB" dirty="0"/>
          </a:p>
        </p:txBody>
      </p:sp>
      <p:pic>
        <p:nvPicPr>
          <p:cNvPr id="5" name="Audio Recording 25 Oct 2023 at 08:17:40">
            <a:hlinkClick r:id="" action="ppaction://media"/>
            <a:extLst>
              <a:ext uri="{FF2B5EF4-FFF2-40B4-BE49-F238E27FC236}">
                <a16:creationId xmlns:a16="http://schemas.microsoft.com/office/drawing/2014/main" id="{BEB39A52-2791-9520-390A-B221569C8A0D}"/>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25400" y="5080000"/>
            <a:ext cx="812800" cy="812800"/>
          </a:xfrm>
          <a:prstGeom prst="rect">
            <a:avLst/>
          </a:prstGeom>
        </p:spPr>
      </p:pic>
    </p:spTree>
    <p:extLst>
      <p:ext uri="{BB962C8B-B14F-4D97-AF65-F5344CB8AC3E}">
        <p14:creationId xmlns:p14="http://schemas.microsoft.com/office/powerpoint/2010/main" val="212057592"/>
      </p:ext>
    </p:extLst>
  </p:cSld>
  <p:clrMapOvr>
    <a:masterClrMapping/>
  </p:clrMapOvr>
  <mc:AlternateContent xmlns:mc="http://schemas.openxmlformats.org/markup-compatibility/2006" xmlns:p14="http://schemas.microsoft.com/office/powerpoint/2010/main">
    <mc:Choice Requires="p14">
      <p:transition spd="slow" p14:dur="2000" advClick="0" advTm="8000"/>
    </mc:Choice>
    <mc:Fallback xmlns="">
      <p:transition spd="slow" advClick="0" advTm="80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7424"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4982CBC1-3B23-BE4D-86DB-94DDB3F323BA}"/>
              </a:ext>
            </a:extLst>
          </p:cNvPr>
          <p:cNvSpPr>
            <a:spLocks noGrp="1"/>
          </p:cNvSpPr>
          <p:nvPr>
            <p:ph type="title"/>
          </p:nvPr>
        </p:nvSpPr>
        <p:spPr/>
        <p:txBody>
          <a:bodyPr/>
          <a:lstStyle/>
          <a:p>
            <a:endParaRPr lang="en-GB"/>
          </a:p>
        </p:txBody>
      </p:sp>
      <p:sp>
        <p:nvSpPr>
          <p:cNvPr id="3" name="Θέση περιεχομένου 2">
            <a:extLst>
              <a:ext uri="{FF2B5EF4-FFF2-40B4-BE49-F238E27FC236}">
                <a16:creationId xmlns:a16="http://schemas.microsoft.com/office/drawing/2014/main" id="{45F2B05C-9454-A1A1-C110-3A0C6F6247AE}"/>
              </a:ext>
            </a:extLst>
          </p:cNvPr>
          <p:cNvSpPr>
            <a:spLocks noGrp="1"/>
          </p:cNvSpPr>
          <p:nvPr>
            <p:ph idx="1"/>
          </p:nvPr>
        </p:nvSpPr>
        <p:spPr>
          <a:xfrm>
            <a:off x="838200" y="1371600"/>
            <a:ext cx="10515600" cy="4805363"/>
          </a:xfrm>
        </p:spPr>
        <p:txBody>
          <a:bodyPr>
            <a:normAutofit/>
          </a:bodyPr>
          <a:lstStyle/>
          <a:p>
            <a:r>
              <a:rPr lang="en-GB" dirty="0"/>
              <a:t>Impact of perceived social support and physical fitness on quality of life of institutionalized and non-institutionalized older adults in Sri Lanka </a:t>
            </a:r>
          </a:p>
          <a:p>
            <a:pPr lvl="1"/>
            <a:r>
              <a:rPr lang="en-GB" dirty="0">
                <a:hlinkClick r:id="rId4"/>
              </a:rPr>
              <a:t>https://www.sciencedirect.com/science/article/pii/S277265332200079X</a:t>
            </a:r>
            <a:endParaRPr lang="en-GB" dirty="0"/>
          </a:p>
          <a:p>
            <a:r>
              <a:rPr lang="en-GB" b="0" i="0" u="none" strike="noStrike" dirty="0">
                <a:solidFill>
                  <a:srgbClr val="1F1F1F"/>
                </a:solidFill>
                <a:effectLst/>
                <a:latin typeface="ElsevierGulliver"/>
              </a:rPr>
              <a:t>Social and emotional loneliness among older adults in a coastal suburb in Sri Lanka</a:t>
            </a:r>
            <a:endParaRPr lang="en-GB" dirty="0"/>
          </a:p>
          <a:p>
            <a:pPr lvl="1"/>
            <a:r>
              <a:rPr lang="en-GB" dirty="0">
                <a:hlinkClick r:id="rId5"/>
              </a:rPr>
              <a:t>https://www.sciencedirect.com/science/article/pii/S2667032122000221#:~:text=Highlights&amp;text=Prevalence%20of%20social%20and%20emotional,emotional%20loneliness%20in%20aging%20population</a:t>
            </a:r>
            <a:r>
              <a:rPr lang="en-GB" dirty="0"/>
              <a:t>.</a:t>
            </a:r>
          </a:p>
          <a:p>
            <a:r>
              <a:rPr lang="en-GB" dirty="0"/>
              <a:t>Social support and social security issues of elders in Sri Lanka </a:t>
            </a:r>
          </a:p>
          <a:p>
            <a:pPr lvl="1"/>
            <a:r>
              <a:rPr lang="en-GB" dirty="0">
                <a:hlinkClick r:id="rId6"/>
              </a:rPr>
              <a:t>https://gmj.sljol.info/articles/10.4038/gmj.v16i2.3748</a:t>
            </a:r>
            <a:endParaRPr lang="en-GB" dirty="0"/>
          </a:p>
          <a:p>
            <a:endParaRPr lang="en-GB" dirty="0"/>
          </a:p>
          <a:p>
            <a:endParaRPr lang="en-GB" dirty="0"/>
          </a:p>
          <a:p>
            <a:pPr lvl="1"/>
            <a:endParaRPr lang="en-GB" dirty="0"/>
          </a:p>
        </p:txBody>
      </p:sp>
      <p:pic>
        <p:nvPicPr>
          <p:cNvPr id="10" name="Audio Recording 25 Oct 2023 at 08:20:04">
            <a:hlinkClick r:id="" action="ppaction://media"/>
            <a:extLst>
              <a:ext uri="{FF2B5EF4-FFF2-40B4-BE49-F238E27FC236}">
                <a16:creationId xmlns:a16="http://schemas.microsoft.com/office/drawing/2014/main" id="{7A17D86E-4736-6533-9E00-D6CBC09C5EB6}"/>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67733" y="5080000"/>
            <a:ext cx="812800" cy="812800"/>
          </a:xfrm>
          <a:prstGeom prst="rect">
            <a:avLst/>
          </a:prstGeom>
        </p:spPr>
      </p:pic>
    </p:spTree>
    <p:extLst>
      <p:ext uri="{BB962C8B-B14F-4D97-AF65-F5344CB8AC3E}">
        <p14:creationId xmlns:p14="http://schemas.microsoft.com/office/powerpoint/2010/main" val="2104049071"/>
      </p:ext>
    </p:extLst>
  </p:cSld>
  <p:clrMapOvr>
    <a:masterClrMapping/>
  </p:clrMapOvr>
  <mc:AlternateContent xmlns:mc="http://schemas.openxmlformats.org/markup-compatibility/2006" xmlns:p14="http://schemas.microsoft.com/office/powerpoint/2010/main">
    <mc:Choice Requires="p14">
      <p:transition spd="slow" p14:dur="2000" advClick="0" advTm="8000"/>
    </mc:Choice>
    <mc:Fallback xmlns="">
      <p:transition spd="slow" advClick="0" advTm="80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120"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1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DD403CE7-854A-3907-74B1-05489AD1724D}"/>
              </a:ext>
            </a:extLst>
          </p:cNvPr>
          <p:cNvSpPr/>
          <p:nvPr/>
        </p:nvSpPr>
        <p:spPr>
          <a:xfrm>
            <a:off x="1430866" y="2782669"/>
            <a:ext cx="9330267" cy="1292662"/>
          </a:xfrm>
          <a:prstGeom prst="rect">
            <a:avLst/>
          </a:prstGeom>
          <a:noFill/>
        </p:spPr>
        <p:txBody>
          <a:bodyPr wrap="square" lIns="91440" tIns="45720" rIns="91440" bIns="45720">
            <a:spAutoFit/>
          </a:bodyPr>
          <a:lstStyle/>
          <a:p>
            <a:pPr algn="ctr"/>
            <a:r>
              <a:rPr lang="en-GB" sz="7800" b="1" dirty="0">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rPr>
              <a:t>Thank You</a:t>
            </a:r>
          </a:p>
        </p:txBody>
      </p:sp>
      <p:pic>
        <p:nvPicPr>
          <p:cNvPr id="2" name="Audio Recording 23 Oct 2023 at 17:39:15">
            <a:hlinkClick r:id="" action="ppaction://media"/>
            <a:extLst>
              <a:ext uri="{FF2B5EF4-FFF2-40B4-BE49-F238E27FC236}">
                <a16:creationId xmlns:a16="http://schemas.microsoft.com/office/drawing/2014/main" id="{15BBFDE8-3A8C-34EB-7098-79D7BB0CFDBB}"/>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69333" y="4902200"/>
            <a:ext cx="812800" cy="812800"/>
          </a:xfrm>
          <a:prstGeom prst="rect">
            <a:avLst/>
          </a:prstGeom>
        </p:spPr>
      </p:pic>
    </p:spTree>
    <p:extLst>
      <p:ext uri="{BB962C8B-B14F-4D97-AF65-F5344CB8AC3E}">
        <p14:creationId xmlns:p14="http://schemas.microsoft.com/office/powerpoint/2010/main" val="849370728"/>
      </p:ext>
    </p:extLst>
  </p:cSld>
  <p:clrMapOvr>
    <a:masterClrMapping/>
  </p:clrMapOvr>
  <mc:AlternateContent xmlns:mc="http://schemas.openxmlformats.org/markup-compatibility/2006" xmlns:p14="http://schemas.microsoft.com/office/powerpoint/2010/main">
    <mc:Choice Requires="p14">
      <p:transition spd="slow" p14:dur="2000" advClick="0" advTm="2000"/>
    </mc:Choice>
    <mc:Fallback xmlns="">
      <p:transition spd="slow" advClick="0" advTm="20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288"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tags/tag1.xml><?xml version="1.0" encoding="utf-8"?>
<p:tagLst xmlns:a="http://schemas.openxmlformats.org/drawingml/2006/main" xmlns:r="http://schemas.openxmlformats.org/officeDocument/2006/relationships" xmlns:p="http://schemas.openxmlformats.org/presentationml/2006/main">
  <p:tag name="TIMING" val="|85.7|1.1"/>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15033</TotalTime>
  <Words>20690</Words>
  <Application>Microsoft Macintosh PowerPoint</Application>
  <PresentationFormat>Widescreen</PresentationFormat>
  <Paragraphs>1157</Paragraphs>
  <Slides>138</Slides>
  <Notes>87</Notes>
  <HiddenSlides>0</HiddenSlides>
  <MMClips>132</MMClips>
  <ScaleCrop>false</ScaleCrop>
  <HeadingPairs>
    <vt:vector size="6" baseType="variant">
      <vt:variant>
        <vt:lpstr>Fonts Used</vt:lpstr>
      </vt:variant>
      <vt:variant>
        <vt:i4>12</vt:i4>
      </vt:variant>
      <vt:variant>
        <vt:lpstr>Theme</vt:lpstr>
      </vt:variant>
      <vt:variant>
        <vt:i4>1</vt:i4>
      </vt:variant>
      <vt:variant>
        <vt:lpstr>Slide Titles</vt:lpstr>
      </vt:variant>
      <vt:variant>
        <vt:i4>138</vt:i4>
      </vt:variant>
    </vt:vector>
  </HeadingPairs>
  <TitlesOfParts>
    <vt:vector size="151" baseType="lpstr">
      <vt:lpstr>AGaramondPro</vt:lpstr>
      <vt:lpstr>Arial</vt:lpstr>
      <vt:lpstr>Arial</vt:lpstr>
      <vt:lpstr>Calibri</vt:lpstr>
      <vt:lpstr>Calibri Light</vt:lpstr>
      <vt:lpstr>ElsevierGulliver</vt:lpstr>
      <vt:lpstr>ITCFranklinGothicStd</vt:lpstr>
      <vt:lpstr>MinionPro</vt:lpstr>
      <vt:lpstr>MuseoSans</vt:lpstr>
      <vt:lpstr>Segoe UI</vt:lpstr>
      <vt:lpstr>Söhne</vt:lpstr>
      <vt:lpstr>Times New Roman</vt:lpstr>
      <vt:lpstr>Office Theme</vt:lpstr>
      <vt:lpstr>Module Psychology I</vt:lpstr>
      <vt:lpstr>Learning Objectives</vt:lpstr>
      <vt:lpstr>Introduction</vt:lpstr>
      <vt:lpstr>Theories of Health Behaviour</vt:lpstr>
      <vt:lpstr>Psychology of Ageing</vt:lpstr>
      <vt:lpstr>The Meaning of Age</vt:lpstr>
      <vt:lpstr>Old Age?</vt:lpstr>
      <vt:lpstr>Ageing</vt:lpstr>
      <vt:lpstr>PowerPoint Presentation</vt:lpstr>
      <vt:lpstr>Psychology of Ageing </vt:lpstr>
      <vt:lpstr>Late Adulthood</vt:lpstr>
      <vt:lpstr>Main Forces that Shape Development</vt:lpstr>
      <vt:lpstr>Theories of Ageing – Why do we Age?</vt:lpstr>
      <vt:lpstr>Programmed or Adaptive Ageing Theories</vt:lpstr>
      <vt:lpstr>Non-Programmed or Nonadaptive Ageing Theories</vt:lpstr>
      <vt:lpstr>Typical Changes in Late Adulthood</vt:lpstr>
      <vt:lpstr>Overall Health Maintenance</vt:lpstr>
      <vt:lpstr>Cognitive Reserve</vt:lpstr>
      <vt:lpstr>Growing Old with NDDs: Challenges</vt:lpstr>
      <vt:lpstr>PowerPoint Presentation</vt:lpstr>
      <vt:lpstr>PowerPoint Presentation</vt:lpstr>
      <vt:lpstr>PowerPoint Presentation</vt:lpstr>
      <vt:lpstr>PowerPoint Presentation</vt:lpstr>
      <vt:lpstr>PowerPoint Presentation</vt:lpstr>
      <vt:lpstr>Psychological Well-Being</vt:lpstr>
      <vt:lpstr>PowerPoint Presentation</vt:lpstr>
      <vt:lpstr>Key Components of Psychological Well-Being</vt:lpstr>
      <vt:lpstr>Psychological Well-Being in Older Adults</vt:lpstr>
      <vt:lpstr>Psychological Well-Being in Older Adults: Factors</vt:lpstr>
      <vt:lpstr>PowerPoint Presentation</vt:lpstr>
      <vt:lpstr>Life Satisfaction</vt:lpstr>
      <vt:lpstr>PowerPoint Presentation</vt:lpstr>
      <vt:lpstr>PowerPoint Presentation</vt:lpstr>
      <vt:lpstr>Life Satisfaction Across Different Cultures</vt:lpstr>
      <vt:lpstr>Factors Influencing Life Satisfaction in Older Adults</vt:lpstr>
      <vt:lpstr>PowerPoint Presentation</vt:lpstr>
      <vt:lpstr>Quality of Life (QoL) and Psychological Well-Being</vt:lpstr>
      <vt:lpstr>QoL and Psychological Well-Being in Older Adults</vt:lpstr>
      <vt:lpstr>Religiosity and Psychological Well-Being</vt:lpstr>
      <vt:lpstr>PowerPoint Presentation</vt:lpstr>
      <vt:lpstr>Positive Aspect of Ageing? </vt:lpstr>
      <vt:lpstr>Successful Ageing</vt:lpstr>
      <vt:lpstr>Characteristics of Successful Ageing</vt:lpstr>
      <vt:lpstr>Why Successful Ageing is Important in Psychology</vt:lpstr>
      <vt:lpstr>Rowe &amp; Kahn’s Model (1997) of Successful Ageing</vt:lpstr>
      <vt:lpstr>PowerPoint Presentation</vt:lpstr>
      <vt:lpstr>PowerPoint Presentation</vt:lpstr>
      <vt:lpstr>Evaluation of the Model</vt:lpstr>
      <vt:lpstr>Application of this Model in Sri Lanka</vt:lpstr>
      <vt:lpstr>PowerPoint Presentation</vt:lpstr>
      <vt:lpstr>Positive Ageing</vt:lpstr>
      <vt:lpstr>Optimal Ageing</vt:lpstr>
      <vt:lpstr>Protective Factors for Ageing Successfully</vt:lpstr>
      <vt:lpstr>Healthy Lifestyle Choices – Physical Health</vt:lpstr>
      <vt:lpstr>Healthy Lifestyle Choices – Cognitive Functioning</vt:lpstr>
      <vt:lpstr>PowerPoint Presentation</vt:lpstr>
      <vt:lpstr>Healthy Lifestyle Choices – Emotional Well-Being</vt:lpstr>
      <vt:lpstr>Healthy Lifestyle Choices – Other Positive Effects</vt:lpstr>
      <vt:lpstr>Cognitive Stimulation</vt:lpstr>
      <vt:lpstr>Cognitive Stimulation and Dementia</vt:lpstr>
      <vt:lpstr>Cognitive Stimulation as a Therapeutic Intervention</vt:lpstr>
      <vt:lpstr>Cognitive Stimulating Activities</vt:lpstr>
      <vt:lpstr>Sociocultural Factors and Ageing</vt:lpstr>
      <vt:lpstr>PowerPoint Presentation</vt:lpstr>
      <vt:lpstr>Social Connections and Ageing</vt:lpstr>
      <vt:lpstr>Importance of Social Connections in Late Adulthood</vt:lpstr>
      <vt:lpstr>Types of Social Connections in Sri Lanka</vt:lpstr>
      <vt:lpstr>Types of Social Connections in Sri Lanka</vt:lpstr>
      <vt:lpstr>Loss of Social Engagement / Social Disengagement</vt:lpstr>
      <vt:lpstr>Loneliness</vt:lpstr>
      <vt:lpstr>Impact of Social Disengagement &amp; Loneliness</vt:lpstr>
      <vt:lpstr>Social Disengagement &amp; Loneliness: Strategies</vt:lpstr>
      <vt:lpstr>Social Support</vt:lpstr>
      <vt:lpstr>Types of Social Support for Older Adults</vt:lpstr>
      <vt:lpstr>Types of Social Support for Older Adults</vt:lpstr>
      <vt:lpstr>Promoting Social Support in Older Adults</vt:lpstr>
      <vt:lpstr>Culture Relevant Ways to Enhance Social Support of Older Adults in Sri Lanka</vt:lpstr>
      <vt:lpstr>PowerPoint Presentation</vt:lpstr>
      <vt:lpstr>Cultural and Religious Considerations in PCC</vt:lpstr>
      <vt:lpstr>Learning Objectives</vt:lpstr>
      <vt:lpstr>Critical thinking questions</vt:lpstr>
      <vt:lpstr>Critical thinking questions</vt:lpstr>
      <vt:lpstr>Critical thinking questions</vt:lpstr>
      <vt:lpstr>Critical thinking questions</vt:lpstr>
      <vt:lpstr>Meaning of life and death: Cultural differences in end-of-life decisions</vt:lpstr>
      <vt:lpstr>Meaning of life and death: Cultural differences in end-of-life decisions</vt:lpstr>
      <vt:lpstr>Meaning of life and death: Cultural differences in end-of-life decisions</vt:lpstr>
      <vt:lpstr>Meaning of life and death: Cultural differences in end-of-life decisions</vt:lpstr>
      <vt:lpstr>Meaning of life and death: Cultural differences in end-of-life decisions</vt:lpstr>
      <vt:lpstr>Meaning of life and death: Cultural differences in end-of-life decisions</vt:lpstr>
      <vt:lpstr>Meaning of life and death: Cultural differences in end-of-life decisions</vt:lpstr>
      <vt:lpstr>Meaning of life and death: Attitudes about death and dying change as people age</vt:lpstr>
      <vt:lpstr>Meaning of life and death: Attitudes about death and dying change as people age</vt:lpstr>
      <vt:lpstr>Meaning of life and death: Attitudes about death and dying change as people age</vt:lpstr>
      <vt:lpstr>Meaning of life and death: Attitudes about death and dying change as people age</vt:lpstr>
      <vt:lpstr>Meaning of life and death: Funeral ritual in different religions </vt:lpstr>
      <vt:lpstr>Meaning of life and death: Funeral ritual in different religions </vt:lpstr>
      <vt:lpstr>Meaning of life and death: Funeral ritual in different religions </vt:lpstr>
      <vt:lpstr>PowerPoint Presentation</vt:lpstr>
      <vt:lpstr>Meaning of life and death: Funeral ritual in different religions </vt:lpstr>
      <vt:lpstr>Meaning of life and death: Funeral ritual in different religions </vt:lpstr>
      <vt:lpstr>Meaning of life and death: Funeral ritual in different religions </vt:lpstr>
      <vt:lpstr>Meaning of life and death: Funeral ritual in different religions </vt:lpstr>
      <vt:lpstr>Meaning of life and death: Funeral ritual in different religions </vt:lpstr>
      <vt:lpstr>Meaning of life and death: New Practice of Green Burials</vt:lpstr>
      <vt:lpstr>Meaning of life and death: New Practice of Green Burials</vt:lpstr>
      <vt:lpstr>Spiritual and religious care: Family and community involvement in caregiving and death </vt:lpstr>
      <vt:lpstr>Spiritual and religious care: Family and community involvement in caregiving and death </vt:lpstr>
      <vt:lpstr>Spiritual and religious care: Family and community involvement in caregiving and death </vt:lpstr>
      <vt:lpstr>Spiritual and Religious Practices After Death: Involvement of Community and Family</vt:lpstr>
      <vt:lpstr>Spiritual and Religious Practices After Death: Involvement of Community and Family</vt:lpstr>
      <vt:lpstr>Spiritual and Religious Practices After Death: Involvement of Community and Family</vt:lpstr>
      <vt:lpstr>Spiritual and Religious Practices After Death: Involvement of Community and Family</vt:lpstr>
      <vt:lpstr>Spiritual and Religious Practices After Death: Involvement of Community and Family</vt:lpstr>
      <vt:lpstr>Spiritual and Religious Practices After Death: Involvement of Community and Family</vt:lpstr>
      <vt:lpstr>Language and communication: Announcing death </vt:lpstr>
      <vt:lpstr>Language and communication: Announcing death </vt:lpstr>
      <vt:lpstr>Language and communication: Announcing death </vt:lpstr>
      <vt:lpstr> Impact of cultural and religious beliefs on NDDs</vt:lpstr>
      <vt:lpstr> Impact of cultural and religious beliefs on NDDs</vt:lpstr>
      <vt:lpstr> Impact of cultural and religious beliefs on NDDs</vt:lpstr>
      <vt:lpstr> Impact of cultural and religious beliefs on NDDs</vt:lpstr>
      <vt:lpstr> Impact of cultural and religious beliefs on NDDs</vt:lpstr>
      <vt:lpstr>Common Cultural and Religious Practices influence the psychosocial care for patients with NDDs</vt:lpstr>
      <vt:lpstr>Common Cultural and Religious Practices influence the psychosocial care for patients with NDDs</vt:lpstr>
      <vt:lpstr>Common Cultural and Religious Practices influence the psychosocial care for patients with NDDs</vt:lpstr>
      <vt:lpstr>Common Cultural and Religious Practices influence the psychosocial care for patients with NDDs</vt:lpstr>
      <vt:lpstr>Common Cultural and Religious Practices influence the psychosocial care for patients with NDDs</vt:lpstr>
      <vt:lpstr>Common Cultural and Religious Practices influence the psychosocial care for patients with NDDs</vt:lpstr>
      <vt:lpstr>Common Cultural and Religious Practices influence the psychosocial care for patients with NDDs</vt:lpstr>
      <vt:lpstr>Summary</vt:lpstr>
      <vt:lpstr>References</vt:lpstr>
      <vt:lpstr>Thank You</vt:lpstr>
      <vt:lpstr>Understanding Grief and Loss</vt:lpstr>
      <vt:lpstr>Psychopathology</vt:lpstr>
      <vt:lpstr>References </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Title presentation</dc:title>
  <dc:creator>Martin Jens Persson</dc:creator>
  <cp:lastModifiedBy>Elly Anastasiades</cp:lastModifiedBy>
  <cp:revision>200</cp:revision>
  <dcterms:created xsi:type="dcterms:W3CDTF">2022-12-12T07:56:35Z</dcterms:created>
  <dcterms:modified xsi:type="dcterms:W3CDTF">2023-10-26T15:53:46Z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9144ccec-98ca-4847-b090-103d5c6592f4_Enabled">
    <vt:lpwstr>true</vt:lpwstr>
  </property>
  <property fmtid="{D5CDD505-2E9C-101B-9397-08002B2CF9AE}" pid="3" name="MSIP_Label_9144ccec-98ca-4847-b090-103d5c6592f4_SetDate">
    <vt:lpwstr>2022-12-12T08:01:38Z</vt:lpwstr>
  </property>
  <property fmtid="{D5CDD505-2E9C-101B-9397-08002B2CF9AE}" pid="4" name="MSIP_Label_9144ccec-98ca-4847-b090-103d5c6592f4_Method">
    <vt:lpwstr>Standard</vt:lpwstr>
  </property>
  <property fmtid="{D5CDD505-2E9C-101B-9397-08002B2CF9AE}" pid="5" name="MSIP_Label_9144ccec-98ca-4847-b090-103d5c6592f4_Name">
    <vt:lpwstr>Information class 1</vt:lpwstr>
  </property>
  <property fmtid="{D5CDD505-2E9C-101B-9397-08002B2CF9AE}" pid="6" name="MSIP_Label_9144ccec-98ca-4847-b090-103d5c6592f4_SiteId">
    <vt:lpwstr>fb665cd7-b4b7-4578-8a42-29ff69176bdf</vt:lpwstr>
  </property>
  <property fmtid="{D5CDD505-2E9C-101B-9397-08002B2CF9AE}" pid="7" name="MSIP_Label_9144ccec-98ca-4847-b090-103d5c6592f4_ActionId">
    <vt:lpwstr>a68d1860-4a23-49fb-977d-35382d0eacfc</vt:lpwstr>
  </property>
  <property fmtid="{D5CDD505-2E9C-101B-9397-08002B2CF9AE}" pid="8" name="MSIP_Label_9144ccec-98ca-4847-b090-103d5c6592f4_ContentBits">
    <vt:lpwstr>0</vt:lpwstr>
  </property>
</Properties>
</file>