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300" r:id="rId2"/>
    <p:sldId id="332" r:id="rId3"/>
    <p:sldId id="333" r:id="rId4"/>
    <p:sldId id="334" r:id="rId5"/>
    <p:sldId id="301" r:id="rId6"/>
    <p:sldId id="302" r:id="rId7"/>
    <p:sldId id="303" r:id="rId8"/>
    <p:sldId id="304" r:id="rId9"/>
    <p:sldId id="305" r:id="rId10"/>
    <p:sldId id="308" r:id="rId11"/>
    <p:sldId id="306" r:id="rId12"/>
    <p:sldId id="307" r:id="rId13"/>
    <p:sldId id="309" r:id="rId14"/>
    <p:sldId id="310" r:id="rId15"/>
    <p:sldId id="311" r:id="rId16"/>
    <p:sldId id="312" r:id="rId17"/>
    <p:sldId id="313" r:id="rId18"/>
    <p:sldId id="314" r:id="rId19"/>
    <p:sldId id="315" r:id="rId20"/>
    <p:sldId id="316" r:id="rId21"/>
    <p:sldId id="317" r:id="rId22"/>
    <p:sldId id="319" r:id="rId23"/>
    <p:sldId id="320" r:id="rId24"/>
    <p:sldId id="321" r:id="rId25"/>
    <p:sldId id="322" r:id="rId26"/>
    <p:sldId id="335" r:id="rId27"/>
    <p:sldId id="323" r:id="rId28"/>
    <p:sldId id="336" r:id="rId29"/>
    <p:sldId id="324" r:id="rId30"/>
    <p:sldId id="325" r:id="rId31"/>
    <p:sldId id="326" r:id="rId32"/>
    <p:sldId id="328" r:id="rId33"/>
    <p:sldId id="338" r:id="rId34"/>
    <p:sldId id="33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p:cViewPr varScale="1">
        <p:scale>
          <a:sx n="80" d="100"/>
          <a:sy n="80" d="100"/>
        </p:scale>
        <p:origin x="58"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4A7D9-9245-4881-B037-E94DBF4AC5EE}"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AB546B49-3A15-4462-952B-8C103212FF37}">
      <dgm:prSet/>
      <dgm:spPr/>
      <dgm:t>
        <a:bodyPr/>
        <a:lstStyle/>
        <a:p>
          <a:r>
            <a:rPr lang="en-US" b="1"/>
            <a:t>Policy Improvement: </a:t>
          </a:r>
          <a:r>
            <a:rPr lang="en-US"/>
            <a:t>Evaluation findings can inform the development and improvement of healthcare and social care policies. It provides data to support evidence-based policy decisions and revisions.</a:t>
          </a:r>
        </a:p>
      </dgm:t>
    </dgm:pt>
    <dgm:pt modelId="{FBC8150A-157B-4E3A-903F-01F8DE89D80E}" type="parTrans" cxnId="{DA9E6F3C-0316-4C0A-AC34-4E4020CB014E}">
      <dgm:prSet/>
      <dgm:spPr/>
      <dgm:t>
        <a:bodyPr/>
        <a:lstStyle/>
        <a:p>
          <a:endParaRPr lang="en-US"/>
        </a:p>
      </dgm:t>
    </dgm:pt>
    <dgm:pt modelId="{4ACC3132-5A8C-4DAC-B3EE-DACF1008D6B3}" type="sibTrans" cxnId="{DA9E6F3C-0316-4C0A-AC34-4E4020CB014E}">
      <dgm:prSet/>
      <dgm:spPr/>
      <dgm:t>
        <a:bodyPr/>
        <a:lstStyle/>
        <a:p>
          <a:endParaRPr lang="en-US"/>
        </a:p>
      </dgm:t>
    </dgm:pt>
    <dgm:pt modelId="{4AEEACAF-AF19-463E-8855-5BE225CF5E54}">
      <dgm:prSet/>
      <dgm:spPr/>
      <dgm:t>
        <a:bodyPr/>
        <a:lstStyle/>
        <a:p>
          <a:r>
            <a:rPr lang="en-US" b="1"/>
            <a:t>Quality Assurance: </a:t>
          </a:r>
          <a:r>
            <a:rPr lang="en-US"/>
            <a:t>Evaluation ensures the quality and safety of healthcare services. By monitoring and assessing the quality of care, it helps identify areas that require improvement and drives efforts to enhance the quality of services.</a:t>
          </a:r>
        </a:p>
      </dgm:t>
    </dgm:pt>
    <dgm:pt modelId="{F3EE81D7-9E10-488A-AD8F-5F08129AF1D5}" type="parTrans" cxnId="{F948F1AE-8F95-49C8-A502-2650487EC231}">
      <dgm:prSet/>
      <dgm:spPr/>
      <dgm:t>
        <a:bodyPr/>
        <a:lstStyle/>
        <a:p>
          <a:endParaRPr lang="en-US"/>
        </a:p>
      </dgm:t>
    </dgm:pt>
    <dgm:pt modelId="{BEAC18AF-BC76-40DA-8299-94E1E45D371C}" type="sibTrans" cxnId="{F948F1AE-8F95-49C8-A502-2650487EC231}">
      <dgm:prSet/>
      <dgm:spPr/>
      <dgm:t>
        <a:bodyPr/>
        <a:lstStyle/>
        <a:p>
          <a:endParaRPr lang="en-US"/>
        </a:p>
      </dgm:t>
    </dgm:pt>
    <dgm:pt modelId="{FF28CBC2-96BD-4E1C-AC1F-47623E226740}">
      <dgm:prSet/>
      <dgm:spPr/>
      <dgm:t>
        <a:bodyPr/>
        <a:lstStyle/>
        <a:p>
          <a:r>
            <a:rPr lang="en-US" b="1"/>
            <a:t>Accountability and Transparency: </a:t>
          </a:r>
          <a:r>
            <a:rPr lang="en-US"/>
            <a:t>Evaluation promotes accountability in the healthcare and social care sectors. It holds organizations and individuals responsible for delivering services up to specified standards. Transparency in evaluation processes enhances trust among stakeholders.</a:t>
          </a:r>
        </a:p>
      </dgm:t>
    </dgm:pt>
    <dgm:pt modelId="{9E198269-7FBF-46E8-9A38-A75E39E96E09}" type="parTrans" cxnId="{E40BF766-F806-4AA0-B5EF-78F25F57AA30}">
      <dgm:prSet/>
      <dgm:spPr/>
      <dgm:t>
        <a:bodyPr/>
        <a:lstStyle/>
        <a:p>
          <a:endParaRPr lang="en-US"/>
        </a:p>
      </dgm:t>
    </dgm:pt>
    <dgm:pt modelId="{47FDD2D6-80A4-4060-A59E-E0D31DA115C1}" type="sibTrans" cxnId="{E40BF766-F806-4AA0-B5EF-78F25F57AA30}">
      <dgm:prSet/>
      <dgm:spPr/>
      <dgm:t>
        <a:bodyPr/>
        <a:lstStyle/>
        <a:p>
          <a:endParaRPr lang="en-US"/>
        </a:p>
      </dgm:t>
    </dgm:pt>
    <dgm:pt modelId="{ADD2E335-4831-4BD2-94A4-0A5F89C01740}">
      <dgm:prSet/>
      <dgm:spPr/>
      <dgm:t>
        <a:bodyPr/>
        <a:lstStyle/>
        <a:p>
          <a:r>
            <a:rPr lang="en-US" b="1"/>
            <a:t>Continuous Improvement: </a:t>
          </a:r>
          <a:r>
            <a:rPr lang="en-US"/>
            <a:t>Evaluation is an essential tool for continuous improvement. It helps identify areas that need enhancement, leading to an ongoing cycle of quality improvement in healthcare and social support services.</a:t>
          </a:r>
        </a:p>
      </dgm:t>
    </dgm:pt>
    <dgm:pt modelId="{39023AF3-60A3-4B06-9AE6-B130AACC7121}" type="parTrans" cxnId="{8601881D-22BB-4FF4-A561-D43E912BA305}">
      <dgm:prSet/>
      <dgm:spPr/>
      <dgm:t>
        <a:bodyPr/>
        <a:lstStyle/>
        <a:p>
          <a:endParaRPr lang="en-US"/>
        </a:p>
      </dgm:t>
    </dgm:pt>
    <dgm:pt modelId="{F775EB44-3E4D-4999-A846-D184FB0827D2}" type="sibTrans" cxnId="{8601881D-22BB-4FF4-A561-D43E912BA305}">
      <dgm:prSet/>
      <dgm:spPr/>
      <dgm:t>
        <a:bodyPr/>
        <a:lstStyle/>
        <a:p>
          <a:endParaRPr lang="en-US"/>
        </a:p>
      </dgm:t>
    </dgm:pt>
    <dgm:pt modelId="{42D17008-9CC4-4066-8753-501CE9BF59DD}" type="pres">
      <dgm:prSet presAssocID="{16C4A7D9-9245-4881-B037-E94DBF4AC5EE}" presName="root" presStyleCnt="0">
        <dgm:presLayoutVars>
          <dgm:dir/>
          <dgm:resizeHandles val="exact"/>
        </dgm:presLayoutVars>
      </dgm:prSet>
      <dgm:spPr/>
    </dgm:pt>
    <dgm:pt modelId="{A50C0AF6-3393-44DE-B335-4C3E80B350D3}" type="pres">
      <dgm:prSet presAssocID="{AB546B49-3A15-4462-952B-8C103212FF37}" presName="compNode" presStyleCnt="0"/>
      <dgm:spPr/>
    </dgm:pt>
    <dgm:pt modelId="{62FF352E-621A-4DF0-B684-72A59C813F23}" type="pres">
      <dgm:prSet presAssocID="{AB546B49-3A15-4462-952B-8C103212FF37}" presName="bgRect" presStyleLbl="bgShp" presStyleIdx="0" presStyleCnt="4"/>
      <dgm:spPr/>
    </dgm:pt>
    <dgm:pt modelId="{D504635B-CBF5-44AC-93FE-223CF4690BE4}" type="pres">
      <dgm:prSet presAssocID="{AB546B49-3A15-4462-952B-8C103212FF3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780FE442-D518-4329-B10C-28C2407FA471}" type="pres">
      <dgm:prSet presAssocID="{AB546B49-3A15-4462-952B-8C103212FF37}" presName="spaceRect" presStyleCnt="0"/>
      <dgm:spPr/>
    </dgm:pt>
    <dgm:pt modelId="{1BC43495-AA5E-43E9-9E3C-7D3D32868028}" type="pres">
      <dgm:prSet presAssocID="{AB546B49-3A15-4462-952B-8C103212FF37}" presName="parTx" presStyleLbl="revTx" presStyleIdx="0" presStyleCnt="4">
        <dgm:presLayoutVars>
          <dgm:chMax val="0"/>
          <dgm:chPref val="0"/>
        </dgm:presLayoutVars>
      </dgm:prSet>
      <dgm:spPr/>
    </dgm:pt>
    <dgm:pt modelId="{F489FAAA-8357-4B5D-8074-B096022FFA5D}" type="pres">
      <dgm:prSet presAssocID="{4ACC3132-5A8C-4DAC-B3EE-DACF1008D6B3}" presName="sibTrans" presStyleCnt="0"/>
      <dgm:spPr/>
    </dgm:pt>
    <dgm:pt modelId="{2782D63B-38C9-4299-9B3E-7069796BF511}" type="pres">
      <dgm:prSet presAssocID="{4AEEACAF-AF19-463E-8855-5BE225CF5E54}" presName="compNode" presStyleCnt="0"/>
      <dgm:spPr/>
    </dgm:pt>
    <dgm:pt modelId="{9BFF809E-1626-485F-ADB2-A87E94DCBC90}" type="pres">
      <dgm:prSet presAssocID="{4AEEACAF-AF19-463E-8855-5BE225CF5E54}" presName="bgRect" presStyleLbl="bgShp" presStyleIdx="1" presStyleCnt="4"/>
      <dgm:spPr/>
    </dgm:pt>
    <dgm:pt modelId="{D8D012CD-10F3-4546-9594-8A5A0DE88EBA}" type="pres">
      <dgm:prSet presAssocID="{4AEEACAF-AF19-463E-8855-5BE225CF5E5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A5A2E97B-4401-483A-ADD3-0F02D8B963CB}" type="pres">
      <dgm:prSet presAssocID="{4AEEACAF-AF19-463E-8855-5BE225CF5E54}" presName="spaceRect" presStyleCnt="0"/>
      <dgm:spPr/>
    </dgm:pt>
    <dgm:pt modelId="{7EF81E96-2437-44F7-A43B-2AB44E8AE67E}" type="pres">
      <dgm:prSet presAssocID="{4AEEACAF-AF19-463E-8855-5BE225CF5E54}" presName="parTx" presStyleLbl="revTx" presStyleIdx="1" presStyleCnt="4">
        <dgm:presLayoutVars>
          <dgm:chMax val="0"/>
          <dgm:chPref val="0"/>
        </dgm:presLayoutVars>
      </dgm:prSet>
      <dgm:spPr/>
    </dgm:pt>
    <dgm:pt modelId="{8B77233A-17EB-4523-AA78-ADB25057B145}" type="pres">
      <dgm:prSet presAssocID="{BEAC18AF-BC76-40DA-8299-94E1E45D371C}" presName="sibTrans" presStyleCnt="0"/>
      <dgm:spPr/>
    </dgm:pt>
    <dgm:pt modelId="{1B3433FD-557F-4672-9BF2-81E9B4442FF9}" type="pres">
      <dgm:prSet presAssocID="{FF28CBC2-96BD-4E1C-AC1F-47623E226740}" presName="compNode" presStyleCnt="0"/>
      <dgm:spPr/>
    </dgm:pt>
    <dgm:pt modelId="{197DD045-36AE-4B41-A446-EACADE32E91A}" type="pres">
      <dgm:prSet presAssocID="{FF28CBC2-96BD-4E1C-AC1F-47623E226740}" presName="bgRect" presStyleLbl="bgShp" presStyleIdx="2" presStyleCnt="4"/>
      <dgm:spPr/>
    </dgm:pt>
    <dgm:pt modelId="{0F6EFB85-2BE8-48B9-ABF2-BACBCCB59FC6}" type="pres">
      <dgm:prSet presAssocID="{FF28CBC2-96BD-4E1C-AC1F-47623E22674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A1EA5716-9426-4E0E-AAB9-024CFDD85F36}" type="pres">
      <dgm:prSet presAssocID="{FF28CBC2-96BD-4E1C-AC1F-47623E226740}" presName="spaceRect" presStyleCnt="0"/>
      <dgm:spPr/>
    </dgm:pt>
    <dgm:pt modelId="{9DB86D2D-45D7-42EB-86C7-3C3649E23BAB}" type="pres">
      <dgm:prSet presAssocID="{FF28CBC2-96BD-4E1C-AC1F-47623E226740}" presName="parTx" presStyleLbl="revTx" presStyleIdx="2" presStyleCnt="4">
        <dgm:presLayoutVars>
          <dgm:chMax val="0"/>
          <dgm:chPref val="0"/>
        </dgm:presLayoutVars>
      </dgm:prSet>
      <dgm:spPr/>
    </dgm:pt>
    <dgm:pt modelId="{C8CC4535-CE5D-4CF5-A443-8AD2F18A324A}" type="pres">
      <dgm:prSet presAssocID="{47FDD2D6-80A4-4060-A59E-E0D31DA115C1}" presName="sibTrans" presStyleCnt="0"/>
      <dgm:spPr/>
    </dgm:pt>
    <dgm:pt modelId="{98A92336-2934-451A-BDCA-293752E10DAC}" type="pres">
      <dgm:prSet presAssocID="{ADD2E335-4831-4BD2-94A4-0A5F89C01740}" presName="compNode" presStyleCnt="0"/>
      <dgm:spPr/>
    </dgm:pt>
    <dgm:pt modelId="{0D8A8AA4-47E7-497E-8C12-B51F934CBE05}" type="pres">
      <dgm:prSet presAssocID="{ADD2E335-4831-4BD2-94A4-0A5F89C01740}" presName="bgRect" presStyleLbl="bgShp" presStyleIdx="3" presStyleCnt="4"/>
      <dgm:spPr/>
    </dgm:pt>
    <dgm:pt modelId="{25F2CA13-8FE3-4CDA-9AA9-161123C2A425}" type="pres">
      <dgm:prSet presAssocID="{ADD2E335-4831-4BD2-94A4-0A5F89C0174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orkflow"/>
        </a:ext>
      </dgm:extLst>
    </dgm:pt>
    <dgm:pt modelId="{46D177BD-3008-43E8-A7DA-B503434758F7}" type="pres">
      <dgm:prSet presAssocID="{ADD2E335-4831-4BD2-94A4-0A5F89C01740}" presName="spaceRect" presStyleCnt="0"/>
      <dgm:spPr/>
    </dgm:pt>
    <dgm:pt modelId="{1F6B139D-3A9D-40B5-AE2A-313D53E1E7FD}" type="pres">
      <dgm:prSet presAssocID="{ADD2E335-4831-4BD2-94A4-0A5F89C01740}" presName="parTx" presStyleLbl="revTx" presStyleIdx="3" presStyleCnt="4">
        <dgm:presLayoutVars>
          <dgm:chMax val="0"/>
          <dgm:chPref val="0"/>
        </dgm:presLayoutVars>
      </dgm:prSet>
      <dgm:spPr/>
    </dgm:pt>
  </dgm:ptLst>
  <dgm:cxnLst>
    <dgm:cxn modelId="{8601881D-22BB-4FF4-A561-D43E912BA305}" srcId="{16C4A7D9-9245-4881-B037-E94DBF4AC5EE}" destId="{ADD2E335-4831-4BD2-94A4-0A5F89C01740}" srcOrd="3" destOrd="0" parTransId="{39023AF3-60A3-4B06-9AE6-B130AACC7121}" sibTransId="{F775EB44-3E4D-4999-A846-D184FB0827D2}"/>
    <dgm:cxn modelId="{DA9E6F3C-0316-4C0A-AC34-4E4020CB014E}" srcId="{16C4A7D9-9245-4881-B037-E94DBF4AC5EE}" destId="{AB546B49-3A15-4462-952B-8C103212FF37}" srcOrd="0" destOrd="0" parTransId="{FBC8150A-157B-4E3A-903F-01F8DE89D80E}" sibTransId="{4ACC3132-5A8C-4DAC-B3EE-DACF1008D6B3}"/>
    <dgm:cxn modelId="{E40BF766-F806-4AA0-B5EF-78F25F57AA30}" srcId="{16C4A7D9-9245-4881-B037-E94DBF4AC5EE}" destId="{FF28CBC2-96BD-4E1C-AC1F-47623E226740}" srcOrd="2" destOrd="0" parTransId="{9E198269-7FBF-46E8-9A38-A75E39E96E09}" sibTransId="{47FDD2D6-80A4-4060-A59E-E0D31DA115C1}"/>
    <dgm:cxn modelId="{D87F4795-C058-44C1-9D03-0981DEC9DDEF}" type="presOf" srcId="{4AEEACAF-AF19-463E-8855-5BE225CF5E54}" destId="{7EF81E96-2437-44F7-A43B-2AB44E8AE67E}" srcOrd="0" destOrd="0" presId="urn:microsoft.com/office/officeart/2018/2/layout/IconVerticalSolidList"/>
    <dgm:cxn modelId="{F948F1AE-8F95-49C8-A502-2650487EC231}" srcId="{16C4A7D9-9245-4881-B037-E94DBF4AC5EE}" destId="{4AEEACAF-AF19-463E-8855-5BE225CF5E54}" srcOrd="1" destOrd="0" parTransId="{F3EE81D7-9E10-488A-AD8F-5F08129AF1D5}" sibTransId="{BEAC18AF-BC76-40DA-8299-94E1E45D371C}"/>
    <dgm:cxn modelId="{326131E2-2CFB-4F81-B77F-F9218F093613}" type="presOf" srcId="{FF28CBC2-96BD-4E1C-AC1F-47623E226740}" destId="{9DB86D2D-45D7-42EB-86C7-3C3649E23BAB}" srcOrd="0" destOrd="0" presId="urn:microsoft.com/office/officeart/2018/2/layout/IconVerticalSolidList"/>
    <dgm:cxn modelId="{874AB6EA-A313-424E-8F1A-1E935815F14D}" type="presOf" srcId="{ADD2E335-4831-4BD2-94A4-0A5F89C01740}" destId="{1F6B139D-3A9D-40B5-AE2A-313D53E1E7FD}" srcOrd="0" destOrd="0" presId="urn:microsoft.com/office/officeart/2018/2/layout/IconVerticalSolidList"/>
    <dgm:cxn modelId="{67523FED-8A27-498C-8817-C05A5AB56266}" type="presOf" srcId="{AB546B49-3A15-4462-952B-8C103212FF37}" destId="{1BC43495-AA5E-43E9-9E3C-7D3D32868028}" srcOrd="0" destOrd="0" presId="urn:microsoft.com/office/officeart/2018/2/layout/IconVerticalSolidList"/>
    <dgm:cxn modelId="{6F3ABFED-7BED-4105-8F26-5CA17816F570}" type="presOf" srcId="{16C4A7D9-9245-4881-B037-E94DBF4AC5EE}" destId="{42D17008-9CC4-4066-8753-501CE9BF59DD}" srcOrd="0" destOrd="0" presId="urn:microsoft.com/office/officeart/2018/2/layout/IconVerticalSolidList"/>
    <dgm:cxn modelId="{D48213E9-6440-4DE5-A4F1-6A348882FFB9}" type="presParOf" srcId="{42D17008-9CC4-4066-8753-501CE9BF59DD}" destId="{A50C0AF6-3393-44DE-B335-4C3E80B350D3}" srcOrd="0" destOrd="0" presId="urn:microsoft.com/office/officeart/2018/2/layout/IconVerticalSolidList"/>
    <dgm:cxn modelId="{E41F2F3F-BC18-4318-BB2C-CCB14E339794}" type="presParOf" srcId="{A50C0AF6-3393-44DE-B335-4C3E80B350D3}" destId="{62FF352E-621A-4DF0-B684-72A59C813F23}" srcOrd="0" destOrd="0" presId="urn:microsoft.com/office/officeart/2018/2/layout/IconVerticalSolidList"/>
    <dgm:cxn modelId="{D7695E5B-7995-49D3-BA73-60595CA9A654}" type="presParOf" srcId="{A50C0AF6-3393-44DE-B335-4C3E80B350D3}" destId="{D504635B-CBF5-44AC-93FE-223CF4690BE4}" srcOrd="1" destOrd="0" presId="urn:microsoft.com/office/officeart/2018/2/layout/IconVerticalSolidList"/>
    <dgm:cxn modelId="{C9D547AB-838D-4C6D-8638-5197277E3D8B}" type="presParOf" srcId="{A50C0AF6-3393-44DE-B335-4C3E80B350D3}" destId="{780FE442-D518-4329-B10C-28C2407FA471}" srcOrd="2" destOrd="0" presId="urn:microsoft.com/office/officeart/2018/2/layout/IconVerticalSolidList"/>
    <dgm:cxn modelId="{618959E8-B07E-4BE5-A254-0F262C649605}" type="presParOf" srcId="{A50C0AF6-3393-44DE-B335-4C3E80B350D3}" destId="{1BC43495-AA5E-43E9-9E3C-7D3D32868028}" srcOrd="3" destOrd="0" presId="urn:microsoft.com/office/officeart/2018/2/layout/IconVerticalSolidList"/>
    <dgm:cxn modelId="{C452C17B-8082-4CB7-9F98-935E04981DD1}" type="presParOf" srcId="{42D17008-9CC4-4066-8753-501CE9BF59DD}" destId="{F489FAAA-8357-4B5D-8074-B096022FFA5D}" srcOrd="1" destOrd="0" presId="urn:microsoft.com/office/officeart/2018/2/layout/IconVerticalSolidList"/>
    <dgm:cxn modelId="{3A1F9FE2-2000-4AD5-8B19-42EB394DFC5D}" type="presParOf" srcId="{42D17008-9CC4-4066-8753-501CE9BF59DD}" destId="{2782D63B-38C9-4299-9B3E-7069796BF511}" srcOrd="2" destOrd="0" presId="urn:microsoft.com/office/officeart/2018/2/layout/IconVerticalSolidList"/>
    <dgm:cxn modelId="{D3BE4530-B62B-4FE9-925E-610803242A83}" type="presParOf" srcId="{2782D63B-38C9-4299-9B3E-7069796BF511}" destId="{9BFF809E-1626-485F-ADB2-A87E94DCBC90}" srcOrd="0" destOrd="0" presId="urn:microsoft.com/office/officeart/2018/2/layout/IconVerticalSolidList"/>
    <dgm:cxn modelId="{A0374DEA-C38D-4FC8-8A87-1318350D7A49}" type="presParOf" srcId="{2782D63B-38C9-4299-9B3E-7069796BF511}" destId="{D8D012CD-10F3-4546-9594-8A5A0DE88EBA}" srcOrd="1" destOrd="0" presId="urn:microsoft.com/office/officeart/2018/2/layout/IconVerticalSolidList"/>
    <dgm:cxn modelId="{B0C3F517-726D-4F24-B212-C3215004949F}" type="presParOf" srcId="{2782D63B-38C9-4299-9B3E-7069796BF511}" destId="{A5A2E97B-4401-483A-ADD3-0F02D8B963CB}" srcOrd="2" destOrd="0" presId="urn:microsoft.com/office/officeart/2018/2/layout/IconVerticalSolidList"/>
    <dgm:cxn modelId="{226CF221-5B37-4007-B795-D84B2B1DBB2E}" type="presParOf" srcId="{2782D63B-38C9-4299-9B3E-7069796BF511}" destId="{7EF81E96-2437-44F7-A43B-2AB44E8AE67E}" srcOrd="3" destOrd="0" presId="urn:microsoft.com/office/officeart/2018/2/layout/IconVerticalSolidList"/>
    <dgm:cxn modelId="{5F2F0A33-B6A2-4E98-8895-0BDC955E4D8E}" type="presParOf" srcId="{42D17008-9CC4-4066-8753-501CE9BF59DD}" destId="{8B77233A-17EB-4523-AA78-ADB25057B145}" srcOrd="3" destOrd="0" presId="urn:microsoft.com/office/officeart/2018/2/layout/IconVerticalSolidList"/>
    <dgm:cxn modelId="{5BC6FDD5-B1E8-4EFB-A3B0-421E14EDDD2D}" type="presParOf" srcId="{42D17008-9CC4-4066-8753-501CE9BF59DD}" destId="{1B3433FD-557F-4672-9BF2-81E9B4442FF9}" srcOrd="4" destOrd="0" presId="urn:microsoft.com/office/officeart/2018/2/layout/IconVerticalSolidList"/>
    <dgm:cxn modelId="{F6624602-8560-4F67-89CB-C2FD2EDC7785}" type="presParOf" srcId="{1B3433FD-557F-4672-9BF2-81E9B4442FF9}" destId="{197DD045-36AE-4B41-A446-EACADE32E91A}" srcOrd="0" destOrd="0" presId="urn:microsoft.com/office/officeart/2018/2/layout/IconVerticalSolidList"/>
    <dgm:cxn modelId="{353F4CA7-82BD-4570-85A6-1BE33633FFC0}" type="presParOf" srcId="{1B3433FD-557F-4672-9BF2-81E9B4442FF9}" destId="{0F6EFB85-2BE8-48B9-ABF2-BACBCCB59FC6}" srcOrd="1" destOrd="0" presId="urn:microsoft.com/office/officeart/2018/2/layout/IconVerticalSolidList"/>
    <dgm:cxn modelId="{83592BF4-951A-4CDF-9910-07C1C2220A98}" type="presParOf" srcId="{1B3433FD-557F-4672-9BF2-81E9B4442FF9}" destId="{A1EA5716-9426-4E0E-AAB9-024CFDD85F36}" srcOrd="2" destOrd="0" presId="urn:microsoft.com/office/officeart/2018/2/layout/IconVerticalSolidList"/>
    <dgm:cxn modelId="{C30049DC-6BB9-4659-A3D8-F6131098C40B}" type="presParOf" srcId="{1B3433FD-557F-4672-9BF2-81E9B4442FF9}" destId="{9DB86D2D-45D7-42EB-86C7-3C3649E23BAB}" srcOrd="3" destOrd="0" presId="urn:microsoft.com/office/officeart/2018/2/layout/IconVerticalSolidList"/>
    <dgm:cxn modelId="{57BCE705-47A5-41CB-8EA0-7BD181F5A674}" type="presParOf" srcId="{42D17008-9CC4-4066-8753-501CE9BF59DD}" destId="{C8CC4535-CE5D-4CF5-A443-8AD2F18A324A}" srcOrd="5" destOrd="0" presId="urn:microsoft.com/office/officeart/2018/2/layout/IconVerticalSolidList"/>
    <dgm:cxn modelId="{B0292D7F-A05E-431D-A5CB-61B62884A061}" type="presParOf" srcId="{42D17008-9CC4-4066-8753-501CE9BF59DD}" destId="{98A92336-2934-451A-BDCA-293752E10DAC}" srcOrd="6" destOrd="0" presId="urn:microsoft.com/office/officeart/2018/2/layout/IconVerticalSolidList"/>
    <dgm:cxn modelId="{1E9496DA-074A-4368-8DC9-E44CD44A58BC}" type="presParOf" srcId="{98A92336-2934-451A-BDCA-293752E10DAC}" destId="{0D8A8AA4-47E7-497E-8C12-B51F934CBE05}" srcOrd="0" destOrd="0" presId="urn:microsoft.com/office/officeart/2018/2/layout/IconVerticalSolidList"/>
    <dgm:cxn modelId="{1C445AB2-C4B2-4713-918D-9F1720147C82}" type="presParOf" srcId="{98A92336-2934-451A-BDCA-293752E10DAC}" destId="{25F2CA13-8FE3-4CDA-9AA9-161123C2A425}" srcOrd="1" destOrd="0" presId="urn:microsoft.com/office/officeart/2018/2/layout/IconVerticalSolidList"/>
    <dgm:cxn modelId="{BA76D466-48E8-4AE5-8A41-1F3D9846E305}" type="presParOf" srcId="{98A92336-2934-451A-BDCA-293752E10DAC}" destId="{46D177BD-3008-43E8-A7DA-B503434758F7}" srcOrd="2" destOrd="0" presId="urn:microsoft.com/office/officeart/2018/2/layout/IconVerticalSolidList"/>
    <dgm:cxn modelId="{D77A13B5-C2A5-4A28-8418-140F9437E42E}" type="presParOf" srcId="{98A92336-2934-451A-BDCA-293752E10DAC}" destId="{1F6B139D-3A9D-40B5-AE2A-313D53E1E7F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EE3CFB-5BD5-4EF1-AE20-B1DCE996A5C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F5BC9C4-D2DD-4DF2-AD79-9F6D9F844D0F}">
      <dgm:prSet/>
      <dgm:spPr/>
      <dgm:t>
        <a:bodyPr/>
        <a:lstStyle/>
        <a:p>
          <a:r>
            <a:rPr lang="en-US" b="1"/>
            <a:t>Client-Centered Services: </a:t>
          </a:r>
          <a:r>
            <a:rPr lang="en-US"/>
            <a:t>Evaluation can help ensure that healthcare and social care services are client-centered, meeting the unique needs of the Sri Lankan population, including diverse groups and marginalized communities.</a:t>
          </a:r>
        </a:p>
      </dgm:t>
    </dgm:pt>
    <dgm:pt modelId="{A9236897-94D7-4C51-8927-E2EC220AACEC}" type="parTrans" cxnId="{77E02865-375B-4A5A-8DA9-AF2C47F64B61}">
      <dgm:prSet/>
      <dgm:spPr/>
      <dgm:t>
        <a:bodyPr/>
        <a:lstStyle/>
        <a:p>
          <a:endParaRPr lang="en-US"/>
        </a:p>
      </dgm:t>
    </dgm:pt>
    <dgm:pt modelId="{4000E5CD-F210-4BE9-BAC1-5CB7E37DFBFB}" type="sibTrans" cxnId="{77E02865-375B-4A5A-8DA9-AF2C47F64B61}">
      <dgm:prSet/>
      <dgm:spPr/>
      <dgm:t>
        <a:bodyPr/>
        <a:lstStyle/>
        <a:p>
          <a:endParaRPr lang="en-US"/>
        </a:p>
      </dgm:t>
    </dgm:pt>
    <dgm:pt modelId="{D2DE7B58-5B2B-464D-98C6-4353029EC0DA}">
      <dgm:prSet/>
      <dgm:spPr/>
      <dgm:t>
        <a:bodyPr/>
        <a:lstStyle/>
        <a:p>
          <a:r>
            <a:rPr lang="en-US" b="1"/>
            <a:t>Resource Management: </a:t>
          </a:r>
          <a:r>
            <a:rPr lang="en-US"/>
            <a:t>It aids in the efficient management of healthcare resources, preventing wastage and ensuring that resources are directed where they are needed the most.</a:t>
          </a:r>
        </a:p>
      </dgm:t>
    </dgm:pt>
    <dgm:pt modelId="{CE793A1F-BD7A-4F0B-8176-EBB7B11496E9}" type="parTrans" cxnId="{60D62806-CD86-4AE9-A5EF-501F03ED2308}">
      <dgm:prSet/>
      <dgm:spPr/>
      <dgm:t>
        <a:bodyPr/>
        <a:lstStyle/>
        <a:p>
          <a:endParaRPr lang="en-US"/>
        </a:p>
      </dgm:t>
    </dgm:pt>
    <dgm:pt modelId="{BBF7A8C3-A1DF-4F2C-BDB2-83589C09966A}" type="sibTrans" cxnId="{60D62806-CD86-4AE9-A5EF-501F03ED2308}">
      <dgm:prSet/>
      <dgm:spPr/>
      <dgm:t>
        <a:bodyPr/>
        <a:lstStyle/>
        <a:p>
          <a:endParaRPr lang="en-US"/>
        </a:p>
      </dgm:t>
    </dgm:pt>
    <dgm:pt modelId="{307EE3F2-C216-45A1-BBF1-981D3FF71671}">
      <dgm:prSet/>
      <dgm:spPr/>
      <dgm:t>
        <a:bodyPr/>
        <a:lstStyle/>
        <a:p>
          <a:r>
            <a:rPr lang="en-US" b="1"/>
            <a:t>Evidence-Based Practice: </a:t>
          </a:r>
          <a:r>
            <a:rPr lang="en-US"/>
            <a:t>Evaluation generates evidence that can inform best practices in healthcare and social care. It allows professionals to make informed decisions about treatments, interventions, and service delivery.</a:t>
          </a:r>
        </a:p>
      </dgm:t>
    </dgm:pt>
    <dgm:pt modelId="{BE53C6C3-3079-429D-AD6C-620E0E9675D3}" type="parTrans" cxnId="{A42E71D3-0421-41A4-9790-03771EDD103F}">
      <dgm:prSet/>
      <dgm:spPr/>
      <dgm:t>
        <a:bodyPr/>
        <a:lstStyle/>
        <a:p>
          <a:endParaRPr lang="en-US"/>
        </a:p>
      </dgm:t>
    </dgm:pt>
    <dgm:pt modelId="{DCE43F7F-9086-4D88-9740-67932CFF1B94}" type="sibTrans" cxnId="{A42E71D3-0421-41A4-9790-03771EDD103F}">
      <dgm:prSet/>
      <dgm:spPr/>
      <dgm:t>
        <a:bodyPr/>
        <a:lstStyle/>
        <a:p>
          <a:endParaRPr lang="en-US"/>
        </a:p>
      </dgm:t>
    </dgm:pt>
    <dgm:pt modelId="{7709FCF7-6A6E-4E6B-A9E5-3F702D244A57}">
      <dgm:prSet/>
      <dgm:spPr/>
      <dgm:t>
        <a:bodyPr/>
        <a:lstStyle/>
        <a:p>
          <a:r>
            <a:rPr lang="en-US" b="1"/>
            <a:t>Community Engagement: </a:t>
          </a:r>
          <a:r>
            <a:rPr lang="en-US"/>
            <a:t>Evaluation encourages community engagement and participation in the planning and delivery of healthcare and social services. It ensures that the voice of the community is heard and integrated into service design.</a:t>
          </a:r>
        </a:p>
      </dgm:t>
    </dgm:pt>
    <dgm:pt modelId="{57F04415-B3D5-4B1E-AAF9-C4A8851277E1}" type="parTrans" cxnId="{B8617647-4D76-40D1-94FC-B509EA20E706}">
      <dgm:prSet/>
      <dgm:spPr/>
      <dgm:t>
        <a:bodyPr/>
        <a:lstStyle/>
        <a:p>
          <a:endParaRPr lang="en-US"/>
        </a:p>
      </dgm:t>
    </dgm:pt>
    <dgm:pt modelId="{7EEEC2EF-8FEA-4626-A00B-7723B5297A2E}" type="sibTrans" cxnId="{B8617647-4D76-40D1-94FC-B509EA20E706}">
      <dgm:prSet/>
      <dgm:spPr/>
      <dgm:t>
        <a:bodyPr/>
        <a:lstStyle/>
        <a:p>
          <a:endParaRPr lang="en-US"/>
        </a:p>
      </dgm:t>
    </dgm:pt>
    <dgm:pt modelId="{8B7F979E-6D75-4026-B913-9E4E151B837D}" type="pres">
      <dgm:prSet presAssocID="{CEEE3CFB-5BD5-4EF1-AE20-B1DCE996A5CB}" presName="vert0" presStyleCnt="0">
        <dgm:presLayoutVars>
          <dgm:dir/>
          <dgm:animOne val="branch"/>
          <dgm:animLvl val="lvl"/>
        </dgm:presLayoutVars>
      </dgm:prSet>
      <dgm:spPr/>
    </dgm:pt>
    <dgm:pt modelId="{D07FD86F-CDD1-48B0-8D24-FEF4FBF51AC8}" type="pres">
      <dgm:prSet presAssocID="{DF5BC9C4-D2DD-4DF2-AD79-9F6D9F844D0F}" presName="thickLine" presStyleLbl="alignNode1" presStyleIdx="0" presStyleCnt="4"/>
      <dgm:spPr/>
    </dgm:pt>
    <dgm:pt modelId="{4F7B1CCB-5050-4497-BAEC-C107BB5FE4D1}" type="pres">
      <dgm:prSet presAssocID="{DF5BC9C4-D2DD-4DF2-AD79-9F6D9F844D0F}" presName="horz1" presStyleCnt="0"/>
      <dgm:spPr/>
    </dgm:pt>
    <dgm:pt modelId="{A04C13E4-0A56-4C43-A064-519FF2A27F7E}" type="pres">
      <dgm:prSet presAssocID="{DF5BC9C4-D2DD-4DF2-AD79-9F6D9F844D0F}" presName="tx1" presStyleLbl="revTx" presStyleIdx="0" presStyleCnt="4"/>
      <dgm:spPr/>
    </dgm:pt>
    <dgm:pt modelId="{6F1A8976-BF39-4B25-AFB6-A41F1A196218}" type="pres">
      <dgm:prSet presAssocID="{DF5BC9C4-D2DD-4DF2-AD79-9F6D9F844D0F}" presName="vert1" presStyleCnt="0"/>
      <dgm:spPr/>
    </dgm:pt>
    <dgm:pt modelId="{8D31F37B-F5FD-4F0F-9BDA-7A750A60224E}" type="pres">
      <dgm:prSet presAssocID="{D2DE7B58-5B2B-464D-98C6-4353029EC0DA}" presName="thickLine" presStyleLbl="alignNode1" presStyleIdx="1" presStyleCnt="4"/>
      <dgm:spPr/>
    </dgm:pt>
    <dgm:pt modelId="{B93648CB-C035-4761-BE15-DC10AE4AD361}" type="pres">
      <dgm:prSet presAssocID="{D2DE7B58-5B2B-464D-98C6-4353029EC0DA}" presName="horz1" presStyleCnt="0"/>
      <dgm:spPr/>
    </dgm:pt>
    <dgm:pt modelId="{A81EF1F1-38D1-4175-ADDF-24DECAE80326}" type="pres">
      <dgm:prSet presAssocID="{D2DE7B58-5B2B-464D-98C6-4353029EC0DA}" presName="tx1" presStyleLbl="revTx" presStyleIdx="1" presStyleCnt="4"/>
      <dgm:spPr/>
    </dgm:pt>
    <dgm:pt modelId="{C90BDEAF-976A-40B0-B47A-C7A1B0670F26}" type="pres">
      <dgm:prSet presAssocID="{D2DE7B58-5B2B-464D-98C6-4353029EC0DA}" presName="vert1" presStyleCnt="0"/>
      <dgm:spPr/>
    </dgm:pt>
    <dgm:pt modelId="{A1791E69-6F7B-4E0F-B5B3-F0599FAAE6CE}" type="pres">
      <dgm:prSet presAssocID="{307EE3F2-C216-45A1-BBF1-981D3FF71671}" presName="thickLine" presStyleLbl="alignNode1" presStyleIdx="2" presStyleCnt="4"/>
      <dgm:spPr/>
    </dgm:pt>
    <dgm:pt modelId="{A5ECE002-A28D-4DA3-AB1F-B29870C854FD}" type="pres">
      <dgm:prSet presAssocID="{307EE3F2-C216-45A1-BBF1-981D3FF71671}" presName="horz1" presStyleCnt="0"/>
      <dgm:spPr/>
    </dgm:pt>
    <dgm:pt modelId="{BFA28862-B44A-40CA-A3C2-99471FEF0670}" type="pres">
      <dgm:prSet presAssocID="{307EE3F2-C216-45A1-BBF1-981D3FF71671}" presName="tx1" presStyleLbl="revTx" presStyleIdx="2" presStyleCnt="4"/>
      <dgm:spPr/>
    </dgm:pt>
    <dgm:pt modelId="{C99EA192-E935-4820-9B30-92DFACE3DC11}" type="pres">
      <dgm:prSet presAssocID="{307EE3F2-C216-45A1-BBF1-981D3FF71671}" presName="vert1" presStyleCnt="0"/>
      <dgm:spPr/>
    </dgm:pt>
    <dgm:pt modelId="{0C42E2C0-BB04-4FEF-8B2A-6A2D7C03B417}" type="pres">
      <dgm:prSet presAssocID="{7709FCF7-6A6E-4E6B-A9E5-3F702D244A57}" presName="thickLine" presStyleLbl="alignNode1" presStyleIdx="3" presStyleCnt="4"/>
      <dgm:spPr/>
    </dgm:pt>
    <dgm:pt modelId="{9254E525-3348-48D8-8152-F584D7380AD0}" type="pres">
      <dgm:prSet presAssocID="{7709FCF7-6A6E-4E6B-A9E5-3F702D244A57}" presName="horz1" presStyleCnt="0"/>
      <dgm:spPr/>
    </dgm:pt>
    <dgm:pt modelId="{D6457DF7-26F7-4045-AC1B-6AD2307D008A}" type="pres">
      <dgm:prSet presAssocID="{7709FCF7-6A6E-4E6B-A9E5-3F702D244A57}" presName="tx1" presStyleLbl="revTx" presStyleIdx="3" presStyleCnt="4"/>
      <dgm:spPr/>
    </dgm:pt>
    <dgm:pt modelId="{567E46C4-8170-40C0-96C2-0F6018EAF9EB}" type="pres">
      <dgm:prSet presAssocID="{7709FCF7-6A6E-4E6B-A9E5-3F702D244A57}" presName="vert1" presStyleCnt="0"/>
      <dgm:spPr/>
    </dgm:pt>
  </dgm:ptLst>
  <dgm:cxnLst>
    <dgm:cxn modelId="{60D62806-CD86-4AE9-A5EF-501F03ED2308}" srcId="{CEEE3CFB-5BD5-4EF1-AE20-B1DCE996A5CB}" destId="{D2DE7B58-5B2B-464D-98C6-4353029EC0DA}" srcOrd="1" destOrd="0" parTransId="{CE793A1F-BD7A-4F0B-8176-EBB7B11496E9}" sibTransId="{BBF7A8C3-A1DF-4F2C-BDB2-83589C09966A}"/>
    <dgm:cxn modelId="{1ACF6309-59F0-41D2-A121-E44DE9F0A135}" type="presOf" srcId="{D2DE7B58-5B2B-464D-98C6-4353029EC0DA}" destId="{A81EF1F1-38D1-4175-ADDF-24DECAE80326}" srcOrd="0" destOrd="0" presId="urn:microsoft.com/office/officeart/2008/layout/LinedList"/>
    <dgm:cxn modelId="{77E02865-375B-4A5A-8DA9-AF2C47F64B61}" srcId="{CEEE3CFB-5BD5-4EF1-AE20-B1DCE996A5CB}" destId="{DF5BC9C4-D2DD-4DF2-AD79-9F6D9F844D0F}" srcOrd="0" destOrd="0" parTransId="{A9236897-94D7-4C51-8927-E2EC220AACEC}" sibTransId="{4000E5CD-F210-4BE9-BAC1-5CB7E37DFBFB}"/>
    <dgm:cxn modelId="{B8617647-4D76-40D1-94FC-B509EA20E706}" srcId="{CEEE3CFB-5BD5-4EF1-AE20-B1DCE996A5CB}" destId="{7709FCF7-6A6E-4E6B-A9E5-3F702D244A57}" srcOrd="3" destOrd="0" parTransId="{57F04415-B3D5-4B1E-AAF9-C4A8851277E1}" sibTransId="{7EEEC2EF-8FEA-4626-A00B-7723B5297A2E}"/>
    <dgm:cxn modelId="{49376449-837A-461C-A8D0-D2FA76E336BA}" type="presOf" srcId="{DF5BC9C4-D2DD-4DF2-AD79-9F6D9F844D0F}" destId="{A04C13E4-0A56-4C43-A064-519FF2A27F7E}" srcOrd="0" destOrd="0" presId="urn:microsoft.com/office/officeart/2008/layout/LinedList"/>
    <dgm:cxn modelId="{B1DB2EA6-E004-41B0-8170-7D0C766E8377}" type="presOf" srcId="{CEEE3CFB-5BD5-4EF1-AE20-B1DCE996A5CB}" destId="{8B7F979E-6D75-4026-B913-9E4E151B837D}" srcOrd="0" destOrd="0" presId="urn:microsoft.com/office/officeart/2008/layout/LinedList"/>
    <dgm:cxn modelId="{A42E71D3-0421-41A4-9790-03771EDD103F}" srcId="{CEEE3CFB-5BD5-4EF1-AE20-B1DCE996A5CB}" destId="{307EE3F2-C216-45A1-BBF1-981D3FF71671}" srcOrd="2" destOrd="0" parTransId="{BE53C6C3-3079-429D-AD6C-620E0E9675D3}" sibTransId="{DCE43F7F-9086-4D88-9740-67932CFF1B94}"/>
    <dgm:cxn modelId="{CE8B59E0-ADC6-49BA-8C0F-2989563A6E89}" type="presOf" srcId="{307EE3F2-C216-45A1-BBF1-981D3FF71671}" destId="{BFA28862-B44A-40CA-A3C2-99471FEF0670}" srcOrd="0" destOrd="0" presId="urn:microsoft.com/office/officeart/2008/layout/LinedList"/>
    <dgm:cxn modelId="{DF5D3FF2-832F-4C4D-BD88-A07BBE3A00BA}" type="presOf" srcId="{7709FCF7-6A6E-4E6B-A9E5-3F702D244A57}" destId="{D6457DF7-26F7-4045-AC1B-6AD2307D008A}" srcOrd="0" destOrd="0" presId="urn:microsoft.com/office/officeart/2008/layout/LinedList"/>
    <dgm:cxn modelId="{D1D97431-024C-4318-AED6-4F0DA3B002AE}" type="presParOf" srcId="{8B7F979E-6D75-4026-B913-9E4E151B837D}" destId="{D07FD86F-CDD1-48B0-8D24-FEF4FBF51AC8}" srcOrd="0" destOrd="0" presId="urn:microsoft.com/office/officeart/2008/layout/LinedList"/>
    <dgm:cxn modelId="{8EDA33A2-EE79-45BA-9007-09A5937D7463}" type="presParOf" srcId="{8B7F979E-6D75-4026-B913-9E4E151B837D}" destId="{4F7B1CCB-5050-4497-BAEC-C107BB5FE4D1}" srcOrd="1" destOrd="0" presId="urn:microsoft.com/office/officeart/2008/layout/LinedList"/>
    <dgm:cxn modelId="{FEB3B0DD-9019-4308-B450-F27AF2C490BE}" type="presParOf" srcId="{4F7B1CCB-5050-4497-BAEC-C107BB5FE4D1}" destId="{A04C13E4-0A56-4C43-A064-519FF2A27F7E}" srcOrd="0" destOrd="0" presId="urn:microsoft.com/office/officeart/2008/layout/LinedList"/>
    <dgm:cxn modelId="{201804AA-9823-4409-9171-1742E9A51FD3}" type="presParOf" srcId="{4F7B1CCB-5050-4497-BAEC-C107BB5FE4D1}" destId="{6F1A8976-BF39-4B25-AFB6-A41F1A196218}" srcOrd="1" destOrd="0" presId="urn:microsoft.com/office/officeart/2008/layout/LinedList"/>
    <dgm:cxn modelId="{E3C6E916-1EF0-4C50-AF00-0BF88000D765}" type="presParOf" srcId="{8B7F979E-6D75-4026-B913-9E4E151B837D}" destId="{8D31F37B-F5FD-4F0F-9BDA-7A750A60224E}" srcOrd="2" destOrd="0" presId="urn:microsoft.com/office/officeart/2008/layout/LinedList"/>
    <dgm:cxn modelId="{42667E70-8D39-4B48-B119-7693971A4800}" type="presParOf" srcId="{8B7F979E-6D75-4026-B913-9E4E151B837D}" destId="{B93648CB-C035-4761-BE15-DC10AE4AD361}" srcOrd="3" destOrd="0" presId="urn:microsoft.com/office/officeart/2008/layout/LinedList"/>
    <dgm:cxn modelId="{787C7145-FEC2-4EF0-BCAE-03D87ED4C519}" type="presParOf" srcId="{B93648CB-C035-4761-BE15-DC10AE4AD361}" destId="{A81EF1F1-38D1-4175-ADDF-24DECAE80326}" srcOrd="0" destOrd="0" presId="urn:microsoft.com/office/officeart/2008/layout/LinedList"/>
    <dgm:cxn modelId="{327D6E93-1A5A-4A14-B8CA-E1411CB7911F}" type="presParOf" srcId="{B93648CB-C035-4761-BE15-DC10AE4AD361}" destId="{C90BDEAF-976A-40B0-B47A-C7A1B0670F26}" srcOrd="1" destOrd="0" presId="urn:microsoft.com/office/officeart/2008/layout/LinedList"/>
    <dgm:cxn modelId="{A72CC414-59D7-4543-9BB2-F85DE1A6973E}" type="presParOf" srcId="{8B7F979E-6D75-4026-B913-9E4E151B837D}" destId="{A1791E69-6F7B-4E0F-B5B3-F0599FAAE6CE}" srcOrd="4" destOrd="0" presId="urn:microsoft.com/office/officeart/2008/layout/LinedList"/>
    <dgm:cxn modelId="{548F7F2D-F022-427B-B702-051BA395AAEC}" type="presParOf" srcId="{8B7F979E-6D75-4026-B913-9E4E151B837D}" destId="{A5ECE002-A28D-4DA3-AB1F-B29870C854FD}" srcOrd="5" destOrd="0" presId="urn:microsoft.com/office/officeart/2008/layout/LinedList"/>
    <dgm:cxn modelId="{915212E7-BDBA-45B7-936F-4B178A697AA8}" type="presParOf" srcId="{A5ECE002-A28D-4DA3-AB1F-B29870C854FD}" destId="{BFA28862-B44A-40CA-A3C2-99471FEF0670}" srcOrd="0" destOrd="0" presId="urn:microsoft.com/office/officeart/2008/layout/LinedList"/>
    <dgm:cxn modelId="{AAF2D21F-2D34-4E3D-A829-8EDC2888B93E}" type="presParOf" srcId="{A5ECE002-A28D-4DA3-AB1F-B29870C854FD}" destId="{C99EA192-E935-4820-9B30-92DFACE3DC11}" srcOrd="1" destOrd="0" presId="urn:microsoft.com/office/officeart/2008/layout/LinedList"/>
    <dgm:cxn modelId="{5DBF01C3-9BD8-4C30-A8EF-AECF757EFA25}" type="presParOf" srcId="{8B7F979E-6D75-4026-B913-9E4E151B837D}" destId="{0C42E2C0-BB04-4FEF-8B2A-6A2D7C03B417}" srcOrd="6" destOrd="0" presId="urn:microsoft.com/office/officeart/2008/layout/LinedList"/>
    <dgm:cxn modelId="{A6C49268-00FF-4B13-A061-FD80F28C7D93}" type="presParOf" srcId="{8B7F979E-6D75-4026-B913-9E4E151B837D}" destId="{9254E525-3348-48D8-8152-F584D7380AD0}" srcOrd="7" destOrd="0" presId="urn:microsoft.com/office/officeart/2008/layout/LinedList"/>
    <dgm:cxn modelId="{A8C6D097-C591-479F-AE0D-694A7E132E9F}" type="presParOf" srcId="{9254E525-3348-48D8-8152-F584D7380AD0}" destId="{D6457DF7-26F7-4045-AC1B-6AD2307D008A}" srcOrd="0" destOrd="0" presId="urn:microsoft.com/office/officeart/2008/layout/LinedList"/>
    <dgm:cxn modelId="{C73FD6A3-6886-4D5B-831C-F67C7F76FB69}" type="presParOf" srcId="{9254E525-3348-48D8-8152-F584D7380AD0}" destId="{567E46C4-8170-40C0-96C2-0F6018EAF9E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E14D8C-90BC-42B2-AD7E-AEDADAFA7AB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E2895A0-B6DD-447F-916A-F5E82F91C210}">
      <dgm:prSet/>
      <dgm:spPr/>
      <dgm:t>
        <a:bodyPr/>
        <a:lstStyle/>
        <a:p>
          <a:pPr>
            <a:lnSpc>
              <a:spcPct val="100000"/>
            </a:lnSpc>
          </a:pPr>
          <a:r>
            <a:rPr lang="en-US" b="1"/>
            <a:t>Prevention and Early Intervention:</a:t>
          </a:r>
          <a:r>
            <a:rPr lang="en-US"/>
            <a:t> Through evaluation, preventive measures and early intervention strategies can be identified and implemented, which can be particularly effective in managing public health challenges.</a:t>
          </a:r>
        </a:p>
      </dgm:t>
    </dgm:pt>
    <dgm:pt modelId="{3F1B7886-A4CD-45BE-9566-EB672509C659}" type="parTrans" cxnId="{36EF2802-240D-4E10-9F78-03CEA3BB6318}">
      <dgm:prSet/>
      <dgm:spPr/>
      <dgm:t>
        <a:bodyPr/>
        <a:lstStyle/>
        <a:p>
          <a:endParaRPr lang="en-US"/>
        </a:p>
      </dgm:t>
    </dgm:pt>
    <dgm:pt modelId="{4C7D67EB-3CCA-4A17-A975-242E88C4823B}" type="sibTrans" cxnId="{36EF2802-240D-4E10-9F78-03CEA3BB6318}">
      <dgm:prSet/>
      <dgm:spPr/>
      <dgm:t>
        <a:bodyPr/>
        <a:lstStyle/>
        <a:p>
          <a:endParaRPr lang="en-US"/>
        </a:p>
      </dgm:t>
    </dgm:pt>
    <dgm:pt modelId="{E0F6BD9D-6144-46FC-BA18-FB7C3F4D7C2D}">
      <dgm:prSet/>
      <dgm:spPr/>
      <dgm:t>
        <a:bodyPr/>
        <a:lstStyle/>
        <a:p>
          <a:pPr>
            <a:lnSpc>
              <a:spcPct val="100000"/>
            </a:lnSpc>
          </a:pPr>
          <a:r>
            <a:rPr lang="en-US" b="1"/>
            <a:t>Innovation and Adaptation: </a:t>
          </a:r>
          <a:r>
            <a:rPr lang="en-US"/>
            <a:t>It fosters innovation and adaptation in the healthcare and social care sectors. By evaluating existing programs and services, organizations can identify opportunities for innovation and improvement.</a:t>
          </a:r>
        </a:p>
      </dgm:t>
    </dgm:pt>
    <dgm:pt modelId="{949A91CA-3011-4CF5-9747-438EC79A4E86}" type="parTrans" cxnId="{B5385849-BBD3-44AB-81D7-658145D65C7A}">
      <dgm:prSet/>
      <dgm:spPr/>
      <dgm:t>
        <a:bodyPr/>
        <a:lstStyle/>
        <a:p>
          <a:endParaRPr lang="en-US"/>
        </a:p>
      </dgm:t>
    </dgm:pt>
    <dgm:pt modelId="{92C383C2-6D96-4074-801A-C023A19C2AAD}" type="sibTrans" cxnId="{B5385849-BBD3-44AB-81D7-658145D65C7A}">
      <dgm:prSet/>
      <dgm:spPr/>
      <dgm:t>
        <a:bodyPr/>
        <a:lstStyle/>
        <a:p>
          <a:endParaRPr lang="en-US"/>
        </a:p>
      </dgm:t>
    </dgm:pt>
    <dgm:pt modelId="{0AA38705-6D70-47A7-8B60-4D557BD0792E}" type="pres">
      <dgm:prSet presAssocID="{D7E14D8C-90BC-42B2-AD7E-AEDADAFA7AB8}" presName="root" presStyleCnt="0">
        <dgm:presLayoutVars>
          <dgm:dir/>
          <dgm:resizeHandles val="exact"/>
        </dgm:presLayoutVars>
      </dgm:prSet>
      <dgm:spPr/>
    </dgm:pt>
    <dgm:pt modelId="{CA9DC43B-6FE4-4585-94D2-1B84A38D1977}" type="pres">
      <dgm:prSet presAssocID="{5E2895A0-B6DD-447F-916A-F5E82F91C210}" presName="compNode" presStyleCnt="0"/>
      <dgm:spPr/>
    </dgm:pt>
    <dgm:pt modelId="{F687D783-1048-49D3-9D8E-5886B34696A7}" type="pres">
      <dgm:prSet presAssocID="{5E2895A0-B6DD-447F-916A-F5E82F91C210}" presName="bgRect" presStyleLbl="bgShp" presStyleIdx="0" presStyleCnt="2"/>
      <dgm:spPr/>
    </dgm:pt>
    <dgm:pt modelId="{FC57E1A2-9281-4060-810C-7D5FA41D5258}" type="pres">
      <dgm:prSet presAssocID="{5E2895A0-B6DD-447F-916A-F5E82F91C21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siness Growth"/>
        </a:ext>
      </dgm:extLst>
    </dgm:pt>
    <dgm:pt modelId="{BDB51E5C-42C2-46C6-84D8-3D01682E0B93}" type="pres">
      <dgm:prSet presAssocID="{5E2895A0-B6DD-447F-916A-F5E82F91C210}" presName="spaceRect" presStyleCnt="0"/>
      <dgm:spPr/>
    </dgm:pt>
    <dgm:pt modelId="{D1B396BF-25CD-4B18-97C5-B496AC3DC9F4}" type="pres">
      <dgm:prSet presAssocID="{5E2895A0-B6DD-447F-916A-F5E82F91C210}" presName="parTx" presStyleLbl="revTx" presStyleIdx="0" presStyleCnt="2">
        <dgm:presLayoutVars>
          <dgm:chMax val="0"/>
          <dgm:chPref val="0"/>
        </dgm:presLayoutVars>
      </dgm:prSet>
      <dgm:spPr/>
    </dgm:pt>
    <dgm:pt modelId="{5DB32FC9-3434-4FA6-B811-C9A0BFB7EB84}" type="pres">
      <dgm:prSet presAssocID="{4C7D67EB-3CCA-4A17-A975-242E88C4823B}" presName="sibTrans" presStyleCnt="0"/>
      <dgm:spPr/>
    </dgm:pt>
    <dgm:pt modelId="{CE575247-A4CE-42F4-BBBA-29ABF65B41E9}" type="pres">
      <dgm:prSet presAssocID="{E0F6BD9D-6144-46FC-BA18-FB7C3F4D7C2D}" presName="compNode" presStyleCnt="0"/>
      <dgm:spPr/>
    </dgm:pt>
    <dgm:pt modelId="{7D70B6C6-D8A0-4EF5-B1B0-455FAC5C2590}" type="pres">
      <dgm:prSet presAssocID="{E0F6BD9D-6144-46FC-BA18-FB7C3F4D7C2D}" presName="bgRect" presStyleLbl="bgShp" presStyleIdx="1" presStyleCnt="2"/>
      <dgm:spPr/>
    </dgm:pt>
    <dgm:pt modelId="{72DA51ED-2C33-43E6-BD9B-18C260938ECB}" type="pres">
      <dgm:prSet presAssocID="{E0F6BD9D-6144-46FC-BA18-FB7C3F4D7C2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spital"/>
        </a:ext>
      </dgm:extLst>
    </dgm:pt>
    <dgm:pt modelId="{9014D1C9-4DDA-44C3-A9B2-A87C8657B4CE}" type="pres">
      <dgm:prSet presAssocID="{E0F6BD9D-6144-46FC-BA18-FB7C3F4D7C2D}" presName="spaceRect" presStyleCnt="0"/>
      <dgm:spPr/>
    </dgm:pt>
    <dgm:pt modelId="{54EC5FDD-4AF1-4716-9B67-C62FFF546044}" type="pres">
      <dgm:prSet presAssocID="{E0F6BD9D-6144-46FC-BA18-FB7C3F4D7C2D}" presName="parTx" presStyleLbl="revTx" presStyleIdx="1" presStyleCnt="2">
        <dgm:presLayoutVars>
          <dgm:chMax val="0"/>
          <dgm:chPref val="0"/>
        </dgm:presLayoutVars>
      </dgm:prSet>
      <dgm:spPr/>
    </dgm:pt>
  </dgm:ptLst>
  <dgm:cxnLst>
    <dgm:cxn modelId="{36EF2802-240D-4E10-9F78-03CEA3BB6318}" srcId="{D7E14D8C-90BC-42B2-AD7E-AEDADAFA7AB8}" destId="{5E2895A0-B6DD-447F-916A-F5E82F91C210}" srcOrd="0" destOrd="0" parTransId="{3F1B7886-A4CD-45BE-9566-EB672509C659}" sibTransId="{4C7D67EB-3CCA-4A17-A975-242E88C4823B}"/>
    <dgm:cxn modelId="{E1FB640F-5817-4E36-8022-4CD24F357E61}" type="presOf" srcId="{5E2895A0-B6DD-447F-916A-F5E82F91C210}" destId="{D1B396BF-25CD-4B18-97C5-B496AC3DC9F4}" srcOrd="0" destOrd="0" presId="urn:microsoft.com/office/officeart/2018/2/layout/IconVerticalSolidList"/>
    <dgm:cxn modelId="{9770612B-A577-4BF6-B8EA-D221F28F0290}" type="presOf" srcId="{D7E14D8C-90BC-42B2-AD7E-AEDADAFA7AB8}" destId="{0AA38705-6D70-47A7-8B60-4D557BD0792E}" srcOrd="0" destOrd="0" presId="urn:microsoft.com/office/officeart/2018/2/layout/IconVerticalSolidList"/>
    <dgm:cxn modelId="{B5385849-BBD3-44AB-81D7-658145D65C7A}" srcId="{D7E14D8C-90BC-42B2-AD7E-AEDADAFA7AB8}" destId="{E0F6BD9D-6144-46FC-BA18-FB7C3F4D7C2D}" srcOrd="1" destOrd="0" parTransId="{949A91CA-3011-4CF5-9747-438EC79A4E86}" sibTransId="{92C383C2-6D96-4074-801A-C023A19C2AAD}"/>
    <dgm:cxn modelId="{56B2894E-165A-4880-8FC3-B0205896B40A}" type="presOf" srcId="{E0F6BD9D-6144-46FC-BA18-FB7C3F4D7C2D}" destId="{54EC5FDD-4AF1-4716-9B67-C62FFF546044}" srcOrd="0" destOrd="0" presId="urn:microsoft.com/office/officeart/2018/2/layout/IconVerticalSolidList"/>
    <dgm:cxn modelId="{6E3BA650-777E-48A3-96BE-87C925CA4FE2}" type="presParOf" srcId="{0AA38705-6D70-47A7-8B60-4D557BD0792E}" destId="{CA9DC43B-6FE4-4585-94D2-1B84A38D1977}" srcOrd="0" destOrd="0" presId="urn:microsoft.com/office/officeart/2018/2/layout/IconVerticalSolidList"/>
    <dgm:cxn modelId="{E9ADB403-0187-4B34-88A5-4B51FF4FE7DB}" type="presParOf" srcId="{CA9DC43B-6FE4-4585-94D2-1B84A38D1977}" destId="{F687D783-1048-49D3-9D8E-5886B34696A7}" srcOrd="0" destOrd="0" presId="urn:microsoft.com/office/officeart/2018/2/layout/IconVerticalSolidList"/>
    <dgm:cxn modelId="{1CB18408-8FE8-4433-8109-BE8A353D153A}" type="presParOf" srcId="{CA9DC43B-6FE4-4585-94D2-1B84A38D1977}" destId="{FC57E1A2-9281-4060-810C-7D5FA41D5258}" srcOrd="1" destOrd="0" presId="urn:microsoft.com/office/officeart/2018/2/layout/IconVerticalSolidList"/>
    <dgm:cxn modelId="{37ED1C8C-32EE-4EC6-9175-1173B95868A4}" type="presParOf" srcId="{CA9DC43B-6FE4-4585-94D2-1B84A38D1977}" destId="{BDB51E5C-42C2-46C6-84D8-3D01682E0B93}" srcOrd="2" destOrd="0" presId="urn:microsoft.com/office/officeart/2018/2/layout/IconVerticalSolidList"/>
    <dgm:cxn modelId="{3B60F24C-D3A1-41D1-B62E-2B90352E3224}" type="presParOf" srcId="{CA9DC43B-6FE4-4585-94D2-1B84A38D1977}" destId="{D1B396BF-25CD-4B18-97C5-B496AC3DC9F4}" srcOrd="3" destOrd="0" presId="urn:microsoft.com/office/officeart/2018/2/layout/IconVerticalSolidList"/>
    <dgm:cxn modelId="{95A6AEB5-6EBF-4D0F-96C6-CE32FD98E947}" type="presParOf" srcId="{0AA38705-6D70-47A7-8B60-4D557BD0792E}" destId="{5DB32FC9-3434-4FA6-B811-C9A0BFB7EB84}" srcOrd="1" destOrd="0" presId="urn:microsoft.com/office/officeart/2018/2/layout/IconVerticalSolidList"/>
    <dgm:cxn modelId="{7527F8A1-F5D0-46BA-A0BC-4C56D4C40225}" type="presParOf" srcId="{0AA38705-6D70-47A7-8B60-4D557BD0792E}" destId="{CE575247-A4CE-42F4-BBBA-29ABF65B41E9}" srcOrd="2" destOrd="0" presId="urn:microsoft.com/office/officeart/2018/2/layout/IconVerticalSolidList"/>
    <dgm:cxn modelId="{3C7BC8D3-5D34-463C-AEF9-F9255E08BEBD}" type="presParOf" srcId="{CE575247-A4CE-42F4-BBBA-29ABF65B41E9}" destId="{7D70B6C6-D8A0-4EF5-B1B0-455FAC5C2590}" srcOrd="0" destOrd="0" presId="urn:microsoft.com/office/officeart/2018/2/layout/IconVerticalSolidList"/>
    <dgm:cxn modelId="{5BC80F8E-74E9-4427-A1C9-3BBF81CC4CDF}" type="presParOf" srcId="{CE575247-A4CE-42F4-BBBA-29ABF65B41E9}" destId="{72DA51ED-2C33-43E6-BD9B-18C260938ECB}" srcOrd="1" destOrd="0" presId="urn:microsoft.com/office/officeart/2018/2/layout/IconVerticalSolidList"/>
    <dgm:cxn modelId="{2497C29C-5F68-4F36-ADC2-564E5F1FDCE8}" type="presParOf" srcId="{CE575247-A4CE-42F4-BBBA-29ABF65B41E9}" destId="{9014D1C9-4DDA-44C3-A9B2-A87C8657B4CE}" srcOrd="2" destOrd="0" presId="urn:microsoft.com/office/officeart/2018/2/layout/IconVerticalSolidList"/>
    <dgm:cxn modelId="{9D61972D-A445-4C11-A7E8-2901D2A65CC9}" type="presParOf" srcId="{CE575247-A4CE-42F4-BBBA-29ABF65B41E9}" destId="{54EC5FDD-4AF1-4716-9B67-C62FFF54604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E92235-BF23-426B-AE83-FC86207C64A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9F564A0-88A0-44A2-9B55-D3655A62E79A}">
      <dgm:prSet/>
      <dgm:spPr/>
      <dgm:t>
        <a:bodyPr/>
        <a:lstStyle/>
        <a:p>
          <a:r>
            <a:rPr lang="en-US"/>
            <a:t>In summary, evaluation is a vital component of the health and social care system in Sri Lanka. </a:t>
          </a:r>
        </a:p>
      </dgm:t>
    </dgm:pt>
    <dgm:pt modelId="{22CF4C5E-0D98-4E32-9923-9E7B25EB3AA5}" type="parTrans" cxnId="{D672AB19-DEC0-4309-9E80-A6AB272063EE}">
      <dgm:prSet/>
      <dgm:spPr/>
      <dgm:t>
        <a:bodyPr/>
        <a:lstStyle/>
        <a:p>
          <a:endParaRPr lang="en-US"/>
        </a:p>
      </dgm:t>
    </dgm:pt>
    <dgm:pt modelId="{E3073A57-F3DA-4B0F-B8F9-6F3960BCD3ED}" type="sibTrans" cxnId="{D672AB19-DEC0-4309-9E80-A6AB272063EE}">
      <dgm:prSet/>
      <dgm:spPr/>
      <dgm:t>
        <a:bodyPr/>
        <a:lstStyle/>
        <a:p>
          <a:endParaRPr lang="en-US"/>
        </a:p>
      </dgm:t>
    </dgm:pt>
    <dgm:pt modelId="{4C9CAA2B-5594-4D57-91FE-C075270B1925}">
      <dgm:prSet/>
      <dgm:spPr/>
      <dgm:t>
        <a:bodyPr/>
        <a:lstStyle/>
        <a:p>
          <a:r>
            <a:rPr lang="en-US"/>
            <a:t>It helps ensure that services are effective, efficient, and responsive to the needs of the population. </a:t>
          </a:r>
        </a:p>
      </dgm:t>
    </dgm:pt>
    <dgm:pt modelId="{BAF57B0C-409E-4DF8-A21C-ADA67246878B}" type="parTrans" cxnId="{8AC55C7E-3713-4FB8-BDC5-42790CFC71E3}">
      <dgm:prSet/>
      <dgm:spPr/>
      <dgm:t>
        <a:bodyPr/>
        <a:lstStyle/>
        <a:p>
          <a:endParaRPr lang="en-US"/>
        </a:p>
      </dgm:t>
    </dgm:pt>
    <dgm:pt modelId="{06D0340F-DF0E-424F-9003-D539682B1A43}" type="sibTrans" cxnId="{8AC55C7E-3713-4FB8-BDC5-42790CFC71E3}">
      <dgm:prSet/>
      <dgm:spPr/>
      <dgm:t>
        <a:bodyPr/>
        <a:lstStyle/>
        <a:p>
          <a:endParaRPr lang="en-US"/>
        </a:p>
      </dgm:t>
    </dgm:pt>
    <dgm:pt modelId="{DB7C074F-57AB-431F-A69F-99BF626118C4}">
      <dgm:prSet/>
      <dgm:spPr/>
      <dgm:t>
        <a:bodyPr/>
        <a:lstStyle/>
        <a:p>
          <a:r>
            <a:rPr lang="en-US"/>
            <a:t>It supports informed decision-making, accountability, and continuous improvement, ultimately leading to better health and social outcomes for the people of Sri Lanka.</a:t>
          </a:r>
        </a:p>
      </dgm:t>
    </dgm:pt>
    <dgm:pt modelId="{1B5D6409-EE63-4C12-B4B4-3E6CC1B907E5}" type="parTrans" cxnId="{30011BFB-F20B-4A79-81F6-32644AE1FAF4}">
      <dgm:prSet/>
      <dgm:spPr/>
      <dgm:t>
        <a:bodyPr/>
        <a:lstStyle/>
        <a:p>
          <a:endParaRPr lang="en-US"/>
        </a:p>
      </dgm:t>
    </dgm:pt>
    <dgm:pt modelId="{8496CC27-845C-4362-A828-ED190C838C02}" type="sibTrans" cxnId="{30011BFB-F20B-4A79-81F6-32644AE1FAF4}">
      <dgm:prSet/>
      <dgm:spPr/>
      <dgm:t>
        <a:bodyPr/>
        <a:lstStyle/>
        <a:p>
          <a:endParaRPr lang="en-US"/>
        </a:p>
      </dgm:t>
    </dgm:pt>
    <dgm:pt modelId="{0CB45416-EACB-487F-BC39-CF6A502DD3C8}" type="pres">
      <dgm:prSet presAssocID="{E2E92235-BF23-426B-AE83-FC86207C64A4}" presName="vert0" presStyleCnt="0">
        <dgm:presLayoutVars>
          <dgm:dir/>
          <dgm:animOne val="branch"/>
          <dgm:animLvl val="lvl"/>
        </dgm:presLayoutVars>
      </dgm:prSet>
      <dgm:spPr/>
    </dgm:pt>
    <dgm:pt modelId="{79BADD98-4FC3-491A-9BCB-5D8E834B3220}" type="pres">
      <dgm:prSet presAssocID="{69F564A0-88A0-44A2-9B55-D3655A62E79A}" presName="thickLine" presStyleLbl="alignNode1" presStyleIdx="0" presStyleCnt="3"/>
      <dgm:spPr/>
    </dgm:pt>
    <dgm:pt modelId="{DC0D000B-947A-4F06-9E89-311AC6331382}" type="pres">
      <dgm:prSet presAssocID="{69F564A0-88A0-44A2-9B55-D3655A62E79A}" presName="horz1" presStyleCnt="0"/>
      <dgm:spPr/>
    </dgm:pt>
    <dgm:pt modelId="{650B7AD5-21B3-4889-8FFB-855994B88346}" type="pres">
      <dgm:prSet presAssocID="{69F564A0-88A0-44A2-9B55-D3655A62E79A}" presName="tx1" presStyleLbl="revTx" presStyleIdx="0" presStyleCnt="3"/>
      <dgm:spPr/>
    </dgm:pt>
    <dgm:pt modelId="{1C1E9DC9-3288-4A49-A712-01E0B8B5EFE8}" type="pres">
      <dgm:prSet presAssocID="{69F564A0-88A0-44A2-9B55-D3655A62E79A}" presName="vert1" presStyleCnt="0"/>
      <dgm:spPr/>
    </dgm:pt>
    <dgm:pt modelId="{C8AB9012-7051-44AB-A2C8-89BB01217C23}" type="pres">
      <dgm:prSet presAssocID="{4C9CAA2B-5594-4D57-91FE-C075270B1925}" presName="thickLine" presStyleLbl="alignNode1" presStyleIdx="1" presStyleCnt="3"/>
      <dgm:spPr/>
    </dgm:pt>
    <dgm:pt modelId="{2E90DE07-E3AF-4EDF-AA4C-A713103B342D}" type="pres">
      <dgm:prSet presAssocID="{4C9CAA2B-5594-4D57-91FE-C075270B1925}" presName="horz1" presStyleCnt="0"/>
      <dgm:spPr/>
    </dgm:pt>
    <dgm:pt modelId="{504CA4A3-0865-4A1D-BDDE-3AB02A9D3E69}" type="pres">
      <dgm:prSet presAssocID="{4C9CAA2B-5594-4D57-91FE-C075270B1925}" presName="tx1" presStyleLbl="revTx" presStyleIdx="1" presStyleCnt="3"/>
      <dgm:spPr/>
    </dgm:pt>
    <dgm:pt modelId="{BD58E8AF-84D9-44CB-B764-E297286D9B4F}" type="pres">
      <dgm:prSet presAssocID="{4C9CAA2B-5594-4D57-91FE-C075270B1925}" presName="vert1" presStyleCnt="0"/>
      <dgm:spPr/>
    </dgm:pt>
    <dgm:pt modelId="{D411A0ED-BA49-4A8C-BE7D-F4490F59E563}" type="pres">
      <dgm:prSet presAssocID="{DB7C074F-57AB-431F-A69F-99BF626118C4}" presName="thickLine" presStyleLbl="alignNode1" presStyleIdx="2" presStyleCnt="3"/>
      <dgm:spPr/>
    </dgm:pt>
    <dgm:pt modelId="{C27DE2AC-56D8-4E53-A202-C79E4CC77552}" type="pres">
      <dgm:prSet presAssocID="{DB7C074F-57AB-431F-A69F-99BF626118C4}" presName="horz1" presStyleCnt="0"/>
      <dgm:spPr/>
    </dgm:pt>
    <dgm:pt modelId="{62F71757-5D38-4C71-A5BA-1A2A61A80A2E}" type="pres">
      <dgm:prSet presAssocID="{DB7C074F-57AB-431F-A69F-99BF626118C4}" presName="tx1" presStyleLbl="revTx" presStyleIdx="2" presStyleCnt="3"/>
      <dgm:spPr/>
    </dgm:pt>
    <dgm:pt modelId="{C5289E8F-E829-4AB9-8F28-E7377FD37322}" type="pres">
      <dgm:prSet presAssocID="{DB7C074F-57AB-431F-A69F-99BF626118C4}" presName="vert1" presStyleCnt="0"/>
      <dgm:spPr/>
    </dgm:pt>
  </dgm:ptLst>
  <dgm:cxnLst>
    <dgm:cxn modelId="{DBCA1405-A357-4D56-91A7-1CB9C1A29B4A}" type="presOf" srcId="{E2E92235-BF23-426B-AE83-FC86207C64A4}" destId="{0CB45416-EACB-487F-BC39-CF6A502DD3C8}" srcOrd="0" destOrd="0" presId="urn:microsoft.com/office/officeart/2008/layout/LinedList"/>
    <dgm:cxn modelId="{D672AB19-DEC0-4309-9E80-A6AB272063EE}" srcId="{E2E92235-BF23-426B-AE83-FC86207C64A4}" destId="{69F564A0-88A0-44A2-9B55-D3655A62E79A}" srcOrd="0" destOrd="0" parTransId="{22CF4C5E-0D98-4E32-9923-9E7B25EB3AA5}" sibTransId="{E3073A57-F3DA-4B0F-B8F9-6F3960BCD3ED}"/>
    <dgm:cxn modelId="{766ABA6A-29C1-4C12-A967-A2F3F2F533FC}" type="presOf" srcId="{DB7C074F-57AB-431F-A69F-99BF626118C4}" destId="{62F71757-5D38-4C71-A5BA-1A2A61A80A2E}" srcOrd="0" destOrd="0" presId="urn:microsoft.com/office/officeart/2008/layout/LinedList"/>
    <dgm:cxn modelId="{8AC55C7E-3713-4FB8-BDC5-42790CFC71E3}" srcId="{E2E92235-BF23-426B-AE83-FC86207C64A4}" destId="{4C9CAA2B-5594-4D57-91FE-C075270B1925}" srcOrd="1" destOrd="0" parTransId="{BAF57B0C-409E-4DF8-A21C-ADA67246878B}" sibTransId="{06D0340F-DF0E-424F-9003-D539682B1A43}"/>
    <dgm:cxn modelId="{90FE3B92-ABCC-4A7B-B5D1-E6D814978ECF}" type="presOf" srcId="{69F564A0-88A0-44A2-9B55-D3655A62E79A}" destId="{650B7AD5-21B3-4889-8FFB-855994B88346}" srcOrd="0" destOrd="0" presId="urn:microsoft.com/office/officeart/2008/layout/LinedList"/>
    <dgm:cxn modelId="{105879AC-227C-4184-93F2-DA8C5A2189D7}" type="presOf" srcId="{4C9CAA2B-5594-4D57-91FE-C075270B1925}" destId="{504CA4A3-0865-4A1D-BDDE-3AB02A9D3E69}" srcOrd="0" destOrd="0" presId="urn:microsoft.com/office/officeart/2008/layout/LinedList"/>
    <dgm:cxn modelId="{30011BFB-F20B-4A79-81F6-32644AE1FAF4}" srcId="{E2E92235-BF23-426B-AE83-FC86207C64A4}" destId="{DB7C074F-57AB-431F-A69F-99BF626118C4}" srcOrd="2" destOrd="0" parTransId="{1B5D6409-EE63-4C12-B4B4-3E6CC1B907E5}" sibTransId="{8496CC27-845C-4362-A828-ED190C838C02}"/>
    <dgm:cxn modelId="{170F0F41-C9B4-421B-86E2-71E9FC109C53}" type="presParOf" srcId="{0CB45416-EACB-487F-BC39-CF6A502DD3C8}" destId="{79BADD98-4FC3-491A-9BCB-5D8E834B3220}" srcOrd="0" destOrd="0" presId="urn:microsoft.com/office/officeart/2008/layout/LinedList"/>
    <dgm:cxn modelId="{C4F6085B-8DA1-4FDA-B021-946062727869}" type="presParOf" srcId="{0CB45416-EACB-487F-BC39-CF6A502DD3C8}" destId="{DC0D000B-947A-4F06-9E89-311AC6331382}" srcOrd="1" destOrd="0" presId="urn:microsoft.com/office/officeart/2008/layout/LinedList"/>
    <dgm:cxn modelId="{57BFEE6C-E2B1-4311-8DE6-1C983234B535}" type="presParOf" srcId="{DC0D000B-947A-4F06-9E89-311AC6331382}" destId="{650B7AD5-21B3-4889-8FFB-855994B88346}" srcOrd="0" destOrd="0" presId="urn:microsoft.com/office/officeart/2008/layout/LinedList"/>
    <dgm:cxn modelId="{0D3EE5C8-23E4-4427-BA5D-DF79141CF0BB}" type="presParOf" srcId="{DC0D000B-947A-4F06-9E89-311AC6331382}" destId="{1C1E9DC9-3288-4A49-A712-01E0B8B5EFE8}" srcOrd="1" destOrd="0" presId="urn:microsoft.com/office/officeart/2008/layout/LinedList"/>
    <dgm:cxn modelId="{2699D8C4-0607-4694-8396-71AE281BB6C4}" type="presParOf" srcId="{0CB45416-EACB-487F-BC39-CF6A502DD3C8}" destId="{C8AB9012-7051-44AB-A2C8-89BB01217C23}" srcOrd="2" destOrd="0" presId="urn:microsoft.com/office/officeart/2008/layout/LinedList"/>
    <dgm:cxn modelId="{7F1C194A-F380-43D1-A166-A45AB25E4DE5}" type="presParOf" srcId="{0CB45416-EACB-487F-BC39-CF6A502DD3C8}" destId="{2E90DE07-E3AF-4EDF-AA4C-A713103B342D}" srcOrd="3" destOrd="0" presId="urn:microsoft.com/office/officeart/2008/layout/LinedList"/>
    <dgm:cxn modelId="{7FD90694-EC98-4C21-870B-D641582A8478}" type="presParOf" srcId="{2E90DE07-E3AF-4EDF-AA4C-A713103B342D}" destId="{504CA4A3-0865-4A1D-BDDE-3AB02A9D3E69}" srcOrd="0" destOrd="0" presId="urn:microsoft.com/office/officeart/2008/layout/LinedList"/>
    <dgm:cxn modelId="{C8E245EE-464B-437B-8340-61F65FDB0EBF}" type="presParOf" srcId="{2E90DE07-E3AF-4EDF-AA4C-A713103B342D}" destId="{BD58E8AF-84D9-44CB-B764-E297286D9B4F}" srcOrd="1" destOrd="0" presId="urn:microsoft.com/office/officeart/2008/layout/LinedList"/>
    <dgm:cxn modelId="{A13C12E9-EB1B-4561-BFA9-E4B55AA113D3}" type="presParOf" srcId="{0CB45416-EACB-487F-BC39-CF6A502DD3C8}" destId="{D411A0ED-BA49-4A8C-BE7D-F4490F59E563}" srcOrd="4" destOrd="0" presId="urn:microsoft.com/office/officeart/2008/layout/LinedList"/>
    <dgm:cxn modelId="{9FE4B6FA-957F-4DAB-8883-DBE8BAB231C0}" type="presParOf" srcId="{0CB45416-EACB-487F-BC39-CF6A502DD3C8}" destId="{C27DE2AC-56D8-4E53-A202-C79E4CC77552}" srcOrd="5" destOrd="0" presId="urn:microsoft.com/office/officeart/2008/layout/LinedList"/>
    <dgm:cxn modelId="{BE15EDAB-8BCE-450B-A7B1-DDF4FFFEE84D}" type="presParOf" srcId="{C27DE2AC-56D8-4E53-A202-C79E4CC77552}" destId="{62F71757-5D38-4C71-A5BA-1A2A61A80A2E}" srcOrd="0" destOrd="0" presId="urn:microsoft.com/office/officeart/2008/layout/LinedList"/>
    <dgm:cxn modelId="{53683FF2-17B7-4073-ACF7-6F1515A1D958}" type="presParOf" srcId="{C27DE2AC-56D8-4E53-A202-C79E4CC77552}" destId="{C5289E8F-E829-4AB9-8F28-E7377FD373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F352E-621A-4DF0-B684-72A59C813F23}">
      <dsp:nvSpPr>
        <dsp:cNvPr id="0" name=""/>
        <dsp:cNvSpPr/>
      </dsp:nvSpPr>
      <dsp:spPr>
        <a:xfrm>
          <a:off x="0" y="1805"/>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04635B-CBF5-44AC-93FE-223CF4690BE4}">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C43495-AA5E-43E9-9E3C-7D3D32868028}">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b="1" kern="1200"/>
            <a:t>Policy Improvement: </a:t>
          </a:r>
          <a:r>
            <a:rPr lang="en-US" sz="1700" kern="1200"/>
            <a:t>Evaluation findings can inform the development and improvement of healthcare and social care policies. It provides data to support evidence-based policy decisions and revisions.</a:t>
          </a:r>
        </a:p>
      </dsp:txBody>
      <dsp:txXfrm>
        <a:off x="1057183" y="1805"/>
        <a:ext cx="9458416" cy="915310"/>
      </dsp:txXfrm>
    </dsp:sp>
    <dsp:sp modelId="{9BFF809E-1626-485F-ADB2-A87E94DCBC90}">
      <dsp:nvSpPr>
        <dsp:cNvPr id="0" name=""/>
        <dsp:cNvSpPr/>
      </dsp:nvSpPr>
      <dsp:spPr>
        <a:xfrm>
          <a:off x="0" y="1145944"/>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D012CD-10F3-4546-9594-8A5A0DE88EBA}">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F81E96-2437-44F7-A43B-2AB44E8AE67E}">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b="1" kern="1200"/>
            <a:t>Quality Assurance: </a:t>
          </a:r>
          <a:r>
            <a:rPr lang="en-US" sz="1700" kern="1200"/>
            <a:t>Evaluation ensures the quality and safety of healthcare services. By monitoring and assessing the quality of care, it helps identify areas that require improvement and drives efforts to enhance the quality of services.</a:t>
          </a:r>
        </a:p>
      </dsp:txBody>
      <dsp:txXfrm>
        <a:off x="1057183" y="1145944"/>
        <a:ext cx="9458416" cy="915310"/>
      </dsp:txXfrm>
    </dsp:sp>
    <dsp:sp modelId="{197DD045-36AE-4B41-A446-EACADE32E91A}">
      <dsp:nvSpPr>
        <dsp:cNvPr id="0" name=""/>
        <dsp:cNvSpPr/>
      </dsp:nvSpPr>
      <dsp:spPr>
        <a:xfrm>
          <a:off x="0" y="2290082"/>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6EFB85-2BE8-48B9-ABF2-BACBCCB59FC6}">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B86D2D-45D7-42EB-86C7-3C3649E23BAB}">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b="1" kern="1200"/>
            <a:t>Accountability and Transparency: </a:t>
          </a:r>
          <a:r>
            <a:rPr lang="en-US" sz="1700" kern="1200"/>
            <a:t>Evaluation promotes accountability in the healthcare and social care sectors. It holds organizations and individuals responsible for delivering services up to specified standards. Transparency in evaluation processes enhances trust among stakeholders.</a:t>
          </a:r>
        </a:p>
      </dsp:txBody>
      <dsp:txXfrm>
        <a:off x="1057183" y="2290082"/>
        <a:ext cx="9458416" cy="915310"/>
      </dsp:txXfrm>
    </dsp:sp>
    <dsp:sp modelId="{0D8A8AA4-47E7-497E-8C12-B51F934CBE05}">
      <dsp:nvSpPr>
        <dsp:cNvPr id="0" name=""/>
        <dsp:cNvSpPr/>
      </dsp:nvSpPr>
      <dsp:spPr>
        <a:xfrm>
          <a:off x="0" y="3434221"/>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F2CA13-8FE3-4CDA-9AA9-161123C2A425}">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6B139D-3A9D-40B5-AE2A-313D53E1E7FD}">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b="1" kern="1200"/>
            <a:t>Continuous Improvement: </a:t>
          </a:r>
          <a:r>
            <a:rPr lang="en-US" sz="1700" kern="1200"/>
            <a:t>Evaluation is an essential tool for continuous improvement. It helps identify areas that need enhancement, leading to an ongoing cycle of quality improvement in healthcare and social support services.</a:t>
          </a:r>
        </a:p>
      </dsp:txBody>
      <dsp:txXfrm>
        <a:off x="1057183" y="3434221"/>
        <a:ext cx="9458416"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FD86F-CDD1-48B0-8D24-FEF4FBF51AC8}">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C13E4-0A56-4C43-A064-519FF2A27F7E}">
      <dsp:nvSpPr>
        <dsp:cNvPr id="0" name=""/>
        <dsp:cNvSpPr/>
      </dsp:nvSpPr>
      <dsp:spPr>
        <a:xfrm>
          <a:off x="0" y="0"/>
          <a:ext cx="10515600" cy="1201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Client-Centered Services: </a:t>
          </a:r>
          <a:r>
            <a:rPr lang="en-US" sz="2300" kern="1200"/>
            <a:t>Evaluation can help ensure that healthcare and social care services are client-centered, meeting the unique needs of the Sri Lankan population, including diverse groups and marginalized communities.</a:t>
          </a:r>
        </a:p>
      </dsp:txBody>
      <dsp:txXfrm>
        <a:off x="0" y="0"/>
        <a:ext cx="10515600" cy="1201340"/>
      </dsp:txXfrm>
    </dsp:sp>
    <dsp:sp modelId="{8D31F37B-F5FD-4F0F-9BDA-7A750A60224E}">
      <dsp:nvSpPr>
        <dsp:cNvPr id="0" name=""/>
        <dsp:cNvSpPr/>
      </dsp:nvSpPr>
      <dsp:spPr>
        <a:xfrm>
          <a:off x="0" y="120134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1EF1F1-38D1-4175-ADDF-24DECAE80326}">
      <dsp:nvSpPr>
        <dsp:cNvPr id="0" name=""/>
        <dsp:cNvSpPr/>
      </dsp:nvSpPr>
      <dsp:spPr>
        <a:xfrm>
          <a:off x="0" y="1201340"/>
          <a:ext cx="10515600" cy="1201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Resource Management: </a:t>
          </a:r>
          <a:r>
            <a:rPr lang="en-US" sz="2300" kern="1200"/>
            <a:t>It aids in the efficient management of healthcare resources, preventing wastage and ensuring that resources are directed where they are needed the most.</a:t>
          </a:r>
        </a:p>
      </dsp:txBody>
      <dsp:txXfrm>
        <a:off x="0" y="1201340"/>
        <a:ext cx="10515600" cy="1201340"/>
      </dsp:txXfrm>
    </dsp:sp>
    <dsp:sp modelId="{A1791E69-6F7B-4E0F-B5B3-F0599FAAE6CE}">
      <dsp:nvSpPr>
        <dsp:cNvPr id="0" name=""/>
        <dsp:cNvSpPr/>
      </dsp:nvSpPr>
      <dsp:spPr>
        <a:xfrm>
          <a:off x="0" y="240268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A28862-B44A-40CA-A3C2-99471FEF0670}">
      <dsp:nvSpPr>
        <dsp:cNvPr id="0" name=""/>
        <dsp:cNvSpPr/>
      </dsp:nvSpPr>
      <dsp:spPr>
        <a:xfrm>
          <a:off x="0" y="2402681"/>
          <a:ext cx="10515600" cy="1201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Evidence-Based Practice: </a:t>
          </a:r>
          <a:r>
            <a:rPr lang="en-US" sz="2300" kern="1200"/>
            <a:t>Evaluation generates evidence that can inform best practices in healthcare and social care. It allows professionals to make informed decisions about treatments, interventions, and service delivery.</a:t>
          </a:r>
        </a:p>
      </dsp:txBody>
      <dsp:txXfrm>
        <a:off x="0" y="2402681"/>
        <a:ext cx="10515600" cy="1201340"/>
      </dsp:txXfrm>
    </dsp:sp>
    <dsp:sp modelId="{0C42E2C0-BB04-4FEF-8B2A-6A2D7C03B417}">
      <dsp:nvSpPr>
        <dsp:cNvPr id="0" name=""/>
        <dsp:cNvSpPr/>
      </dsp:nvSpPr>
      <dsp:spPr>
        <a:xfrm>
          <a:off x="0" y="360402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457DF7-26F7-4045-AC1B-6AD2307D008A}">
      <dsp:nvSpPr>
        <dsp:cNvPr id="0" name=""/>
        <dsp:cNvSpPr/>
      </dsp:nvSpPr>
      <dsp:spPr>
        <a:xfrm>
          <a:off x="0" y="3604022"/>
          <a:ext cx="10515600" cy="1201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Community Engagement: </a:t>
          </a:r>
          <a:r>
            <a:rPr lang="en-US" sz="2300" kern="1200"/>
            <a:t>Evaluation encourages community engagement and participation in the planning and delivery of healthcare and social services. It ensures that the voice of the community is heard and integrated into service design.</a:t>
          </a:r>
        </a:p>
      </dsp:txBody>
      <dsp:txXfrm>
        <a:off x="0" y="3604022"/>
        <a:ext cx="10515600" cy="1201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7D783-1048-49D3-9D8E-5886B34696A7}">
      <dsp:nvSpPr>
        <dsp:cNvPr id="0" name=""/>
        <dsp:cNvSpPr/>
      </dsp:nvSpPr>
      <dsp:spPr>
        <a:xfrm>
          <a:off x="0" y="780871"/>
          <a:ext cx="10515600" cy="14416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57E1A2-9281-4060-810C-7D5FA41D5258}">
      <dsp:nvSpPr>
        <dsp:cNvPr id="0" name=""/>
        <dsp:cNvSpPr/>
      </dsp:nvSpPr>
      <dsp:spPr>
        <a:xfrm>
          <a:off x="436086" y="1105233"/>
          <a:ext cx="792884" cy="7928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B396BF-25CD-4B18-97C5-B496AC3DC9F4}">
      <dsp:nvSpPr>
        <dsp:cNvPr id="0" name=""/>
        <dsp:cNvSpPr/>
      </dsp:nvSpPr>
      <dsp:spPr>
        <a:xfrm>
          <a:off x="1665058" y="780871"/>
          <a:ext cx="8850541" cy="144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570" tIns="152570" rIns="152570" bIns="152570" numCol="1" spcCol="1270" anchor="ctr" anchorCtr="0">
          <a:noAutofit/>
        </a:bodyPr>
        <a:lstStyle/>
        <a:p>
          <a:pPr marL="0" lvl="0" indent="0" algn="l" defTabSz="889000">
            <a:lnSpc>
              <a:spcPct val="100000"/>
            </a:lnSpc>
            <a:spcBef>
              <a:spcPct val="0"/>
            </a:spcBef>
            <a:spcAft>
              <a:spcPct val="35000"/>
            </a:spcAft>
            <a:buNone/>
          </a:pPr>
          <a:r>
            <a:rPr lang="en-US" sz="2000" b="1" kern="1200"/>
            <a:t>Prevention and Early Intervention:</a:t>
          </a:r>
          <a:r>
            <a:rPr lang="en-US" sz="2000" kern="1200"/>
            <a:t> Through evaluation, preventive measures and early intervention strategies can be identified and implemented, which can be particularly effective in managing public health challenges.</a:t>
          </a:r>
        </a:p>
      </dsp:txBody>
      <dsp:txXfrm>
        <a:off x="1665058" y="780871"/>
        <a:ext cx="8850541" cy="1441608"/>
      </dsp:txXfrm>
    </dsp:sp>
    <dsp:sp modelId="{7D70B6C6-D8A0-4EF5-B1B0-455FAC5C2590}">
      <dsp:nvSpPr>
        <dsp:cNvPr id="0" name=""/>
        <dsp:cNvSpPr/>
      </dsp:nvSpPr>
      <dsp:spPr>
        <a:xfrm>
          <a:off x="0" y="2582882"/>
          <a:ext cx="10515600" cy="14416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DA51ED-2C33-43E6-BD9B-18C260938ECB}">
      <dsp:nvSpPr>
        <dsp:cNvPr id="0" name=""/>
        <dsp:cNvSpPr/>
      </dsp:nvSpPr>
      <dsp:spPr>
        <a:xfrm>
          <a:off x="436086" y="2907244"/>
          <a:ext cx="792884" cy="7928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EC5FDD-4AF1-4716-9B67-C62FFF546044}">
      <dsp:nvSpPr>
        <dsp:cNvPr id="0" name=""/>
        <dsp:cNvSpPr/>
      </dsp:nvSpPr>
      <dsp:spPr>
        <a:xfrm>
          <a:off x="1665058" y="2582882"/>
          <a:ext cx="8850541" cy="144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570" tIns="152570" rIns="152570" bIns="152570" numCol="1" spcCol="1270" anchor="ctr" anchorCtr="0">
          <a:noAutofit/>
        </a:bodyPr>
        <a:lstStyle/>
        <a:p>
          <a:pPr marL="0" lvl="0" indent="0" algn="l" defTabSz="889000">
            <a:lnSpc>
              <a:spcPct val="100000"/>
            </a:lnSpc>
            <a:spcBef>
              <a:spcPct val="0"/>
            </a:spcBef>
            <a:spcAft>
              <a:spcPct val="35000"/>
            </a:spcAft>
            <a:buNone/>
          </a:pPr>
          <a:r>
            <a:rPr lang="en-US" sz="2000" b="1" kern="1200"/>
            <a:t>Innovation and Adaptation: </a:t>
          </a:r>
          <a:r>
            <a:rPr lang="en-US" sz="2000" kern="1200"/>
            <a:t>It fosters innovation and adaptation in the healthcare and social care sectors. By evaluating existing programs and services, organizations can identify opportunities for innovation and improvement.</a:t>
          </a:r>
        </a:p>
      </dsp:txBody>
      <dsp:txXfrm>
        <a:off x="1665058" y="2582882"/>
        <a:ext cx="8850541" cy="14416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ADD98-4FC3-491A-9BCB-5D8E834B3220}">
      <dsp:nvSpPr>
        <dsp:cNvPr id="0" name=""/>
        <dsp:cNvSpPr/>
      </dsp:nvSpPr>
      <dsp:spPr>
        <a:xfrm>
          <a:off x="0" y="234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0B7AD5-21B3-4889-8FFB-855994B88346}">
      <dsp:nvSpPr>
        <dsp:cNvPr id="0" name=""/>
        <dsp:cNvSpPr/>
      </dsp:nvSpPr>
      <dsp:spPr>
        <a:xfrm>
          <a:off x="0" y="2346"/>
          <a:ext cx="10515600" cy="1600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In summary, evaluation is a vital component of the health and social care system in Sri Lanka. </a:t>
          </a:r>
        </a:p>
      </dsp:txBody>
      <dsp:txXfrm>
        <a:off x="0" y="2346"/>
        <a:ext cx="10515600" cy="1600223"/>
      </dsp:txXfrm>
    </dsp:sp>
    <dsp:sp modelId="{C8AB9012-7051-44AB-A2C8-89BB01217C23}">
      <dsp:nvSpPr>
        <dsp:cNvPr id="0" name=""/>
        <dsp:cNvSpPr/>
      </dsp:nvSpPr>
      <dsp:spPr>
        <a:xfrm>
          <a:off x="0" y="16025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4CA4A3-0865-4A1D-BDDE-3AB02A9D3E69}">
      <dsp:nvSpPr>
        <dsp:cNvPr id="0" name=""/>
        <dsp:cNvSpPr/>
      </dsp:nvSpPr>
      <dsp:spPr>
        <a:xfrm>
          <a:off x="0" y="1602569"/>
          <a:ext cx="10515600" cy="1600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It helps ensure that services are effective, efficient, and responsive to the needs of the population. </a:t>
          </a:r>
        </a:p>
      </dsp:txBody>
      <dsp:txXfrm>
        <a:off x="0" y="1602569"/>
        <a:ext cx="10515600" cy="1600223"/>
      </dsp:txXfrm>
    </dsp:sp>
    <dsp:sp modelId="{D411A0ED-BA49-4A8C-BE7D-F4490F59E563}">
      <dsp:nvSpPr>
        <dsp:cNvPr id="0" name=""/>
        <dsp:cNvSpPr/>
      </dsp:nvSpPr>
      <dsp:spPr>
        <a:xfrm>
          <a:off x="0" y="320279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F71757-5D38-4C71-A5BA-1A2A61A80A2E}">
      <dsp:nvSpPr>
        <dsp:cNvPr id="0" name=""/>
        <dsp:cNvSpPr/>
      </dsp:nvSpPr>
      <dsp:spPr>
        <a:xfrm>
          <a:off x="0" y="3202793"/>
          <a:ext cx="10515600" cy="1600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It supports informed decision-making, accountability, and continuous improvement, ultimately leading to better health and social outcomes for the people of Sri Lanka.</a:t>
          </a:r>
        </a:p>
      </dsp:txBody>
      <dsp:txXfrm>
        <a:off x="0" y="3202793"/>
        <a:ext cx="10515600" cy="160022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41BBC-C006-4834-8CF4-B18F8AF0171F}"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BBD6D-6784-4BF2-B187-7E73A12AF03F}" type="slidenum">
              <a:rPr lang="en-US" smtClean="0"/>
              <a:t>‹#›</a:t>
            </a:fld>
            <a:endParaRPr lang="en-US"/>
          </a:p>
        </p:txBody>
      </p:sp>
    </p:spTree>
    <p:extLst>
      <p:ext uri="{BB962C8B-B14F-4D97-AF65-F5344CB8AC3E}">
        <p14:creationId xmlns:p14="http://schemas.microsoft.com/office/powerpoint/2010/main" val="3266246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179D-E8E9-E3EA-35D5-600D208EC14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E"/>
          </a:p>
        </p:txBody>
      </p:sp>
      <p:sp>
        <p:nvSpPr>
          <p:cNvPr id="3" name="Subtitle 2">
            <a:extLst>
              <a:ext uri="{FF2B5EF4-FFF2-40B4-BE49-F238E27FC236}">
                <a16:creationId xmlns:a16="http://schemas.microsoft.com/office/drawing/2014/main" id="{75B89B85-DB29-8CD7-3AAE-0C7D8A02AC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Tree>
    <p:extLst>
      <p:ext uri="{BB962C8B-B14F-4D97-AF65-F5344CB8AC3E}">
        <p14:creationId xmlns:p14="http://schemas.microsoft.com/office/powerpoint/2010/main" val="281378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307A5-4DC7-1BEC-3FDB-979134770DC9}"/>
              </a:ext>
            </a:extLst>
          </p:cNvPr>
          <p:cNvSpPr>
            <a:spLocks noGrp="1"/>
          </p:cNvSpPr>
          <p:nvPr>
            <p:ph type="title"/>
          </p:nvPr>
        </p:nvSpPr>
        <p:spPr/>
        <p:txBody>
          <a:bodyPr/>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8D4E0F90-C813-648E-2596-CCCDB18344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927869CE-9132-EE61-FA52-BA7AD4776A40}"/>
              </a:ext>
            </a:extLst>
          </p:cNvPr>
          <p:cNvSpPr>
            <a:spLocks noGrp="1"/>
          </p:cNvSpPr>
          <p:nvPr>
            <p:ph type="dt" sz="half" idx="10"/>
          </p:nvPr>
        </p:nvSpPr>
        <p:spPr>
          <a:xfrm>
            <a:off x="838200" y="6356350"/>
            <a:ext cx="2743200" cy="365125"/>
          </a:xfrm>
          <a:prstGeom prst="rect">
            <a:avLst/>
          </a:prstGeom>
        </p:spPr>
        <p:txBody>
          <a:bodyPr/>
          <a:lstStyle/>
          <a:p>
            <a:endParaRPr lang="en-SE"/>
          </a:p>
        </p:txBody>
      </p:sp>
      <p:sp>
        <p:nvSpPr>
          <p:cNvPr id="5" name="Footer Placeholder 4">
            <a:extLst>
              <a:ext uri="{FF2B5EF4-FFF2-40B4-BE49-F238E27FC236}">
                <a16:creationId xmlns:a16="http://schemas.microsoft.com/office/drawing/2014/main" id="{426063DB-CC34-9C76-201D-9521D56A93F8}"/>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6" name="Slide Number Placeholder 5">
            <a:extLst>
              <a:ext uri="{FF2B5EF4-FFF2-40B4-BE49-F238E27FC236}">
                <a16:creationId xmlns:a16="http://schemas.microsoft.com/office/drawing/2014/main" id="{408370E2-DD8D-4EB9-D006-29F9ABCEB149}"/>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98189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787589-EAF7-7FD7-F2EC-6EBA2A3283E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98F28D9D-9C67-F350-392F-B149C909434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8D2DD0BF-8FCE-1370-F91F-8098E20D0D50}"/>
              </a:ext>
            </a:extLst>
          </p:cNvPr>
          <p:cNvSpPr>
            <a:spLocks noGrp="1"/>
          </p:cNvSpPr>
          <p:nvPr>
            <p:ph type="dt" sz="half" idx="10"/>
          </p:nvPr>
        </p:nvSpPr>
        <p:spPr>
          <a:xfrm>
            <a:off x="838200" y="6356350"/>
            <a:ext cx="2743200" cy="365125"/>
          </a:xfrm>
          <a:prstGeom prst="rect">
            <a:avLst/>
          </a:prstGeom>
        </p:spPr>
        <p:txBody>
          <a:bodyPr/>
          <a:lstStyle/>
          <a:p>
            <a:endParaRPr lang="en-SE"/>
          </a:p>
        </p:txBody>
      </p:sp>
      <p:sp>
        <p:nvSpPr>
          <p:cNvPr id="5" name="Footer Placeholder 4">
            <a:extLst>
              <a:ext uri="{FF2B5EF4-FFF2-40B4-BE49-F238E27FC236}">
                <a16:creationId xmlns:a16="http://schemas.microsoft.com/office/drawing/2014/main" id="{84033D41-00BB-F0AC-11EF-165F08B4ADBE}"/>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6" name="Slide Number Placeholder 5">
            <a:extLst>
              <a:ext uri="{FF2B5EF4-FFF2-40B4-BE49-F238E27FC236}">
                <a16:creationId xmlns:a16="http://schemas.microsoft.com/office/drawing/2014/main" id="{6344EC5C-F93C-2349-D975-91319D085E6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85038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F669-B068-836D-61D4-2A4838C78116}"/>
              </a:ext>
            </a:extLst>
          </p:cNvPr>
          <p:cNvSpPr>
            <a:spLocks noGrp="1"/>
          </p:cNvSpPr>
          <p:nvPr>
            <p:ph type="title"/>
          </p:nvPr>
        </p:nvSpPr>
        <p:spPr>
          <a:xfrm>
            <a:off x="838200" y="365125"/>
            <a:ext cx="10515600" cy="874395"/>
          </a:xfrm>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5F185C74-0254-0336-1B45-B061659A5D01}"/>
              </a:ext>
            </a:extLst>
          </p:cNvPr>
          <p:cNvSpPr>
            <a:spLocks noGrp="1"/>
          </p:cNvSpPr>
          <p:nvPr>
            <p:ph idx="1"/>
          </p:nvPr>
        </p:nvSpPr>
        <p:spPr>
          <a:xfrm>
            <a:off x="838200" y="1371600"/>
            <a:ext cx="10515600" cy="48053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389565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3096-5530-0861-0508-3A56D9D7071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E"/>
          </a:p>
        </p:txBody>
      </p:sp>
      <p:sp>
        <p:nvSpPr>
          <p:cNvPr id="3" name="Text Placeholder 2">
            <a:extLst>
              <a:ext uri="{FF2B5EF4-FFF2-40B4-BE49-F238E27FC236}">
                <a16:creationId xmlns:a16="http://schemas.microsoft.com/office/drawing/2014/main" id="{419DF0C6-F634-D4EC-8A3D-15565EF7AC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587323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2962-CBB6-A5E1-9616-80A8151266CD}"/>
              </a:ext>
            </a:extLst>
          </p:cNvPr>
          <p:cNvSpPr>
            <a:spLocks noGrp="1"/>
          </p:cNvSpPr>
          <p:nvPr>
            <p:ph type="title"/>
          </p:nvPr>
        </p:nvSpPr>
        <p:spPr>
          <a:xfrm>
            <a:off x="838200" y="365125"/>
            <a:ext cx="10515600" cy="742315"/>
          </a:xfrm>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BBA233BE-4880-12D2-FA56-FC85E6CFDFED}"/>
              </a:ext>
            </a:extLst>
          </p:cNvPr>
          <p:cNvSpPr>
            <a:spLocks noGrp="1"/>
          </p:cNvSpPr>
          <p:nvPr>
            <p:ph sz="half" idx="1"/>
          </p:nvPr>
        </p:nvSpPr>
        <p:spPr>
          <a:xfrm>
            <a:off x="838200" y="1361440"/>
            <a:ext cx="5181600" cy="481552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81BBFA12-D6DF-9E5F-5131-F67A929604E3}"/>
              </a:ext>
            </a:extLst>
          </p:cNvPr>
          <p:cNvSpPr>
            <a:spLocks noGrp="1"/>
          </p:cNvSpPr>
          <p:nvPr>
            <p:ph sz="half" idx="2"/>
          </p:nvPr>
        </p:nvSpPr>
        <p:spPr>
          <a:xfrm>
            <a:off x="6172200" y="1361440"/>
            <a:ext cx="5181600" cy="481552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30802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BA29-5628-36A3-2761-0E7FC6E0810C}"/>
              </a:ext>
            </a:extLst>
          </p:cNvPr>
          <p:cNvSpPr>
            <a:spLocks noGrp="1"/>
          </p:cNvSpPr>
          <p:nvPr>
            <p:ph type="title"/>
          </p:nvPr>
        </p:nvSpPr>
        <p:spPr>
          <a:xfrm>
            <a:off x="839788" y="365125"/>
            <a:ext cx="10515600" cy="1325563"/>
          </a:xfrm>
        </p:spPr>
        <p:txBody>
          <a:bodyPr/>
          <a:lstStyle/>
          <a:p>
            <a:r>
              <a:rPr lang="en-GB"/>
              <a:t>Click to edit Master title style</a:t>
            </a:r>
            <a:endParaRPr lang="en-SE"/>
          </a:p>
        </p:txBody>
      </p:sp>
      <p:sp>
        <p:nvSpPr>
          <p:cNvPr id="3" name="Text Placeholder 2">
            <a:extLst>
              <a:ext uri="{FF2B5EF4-FFF2-40B4-BE49-F238E27FC236}">
                <a16:creationId xmlns:a16="http://schemas.microsoft.com/office/drawing/2014/main" id="{CC3A6EB6-804D-D929-87AC-F81224EEE2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D7CE9EE-D558-A4DF-6E49-AF196192C3D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A22AEEF9-3009-ECFE-1246-06D673405B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21157B5-6FB0-0FE1-6228-F1997AF0711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Date Placeholder 6">
            <a:extLst>
              <a:ext uri="{FF2B5EF4-FFF2-40B4-BE49-F238E27FC236}">
                <a16:creationId xmlns:a16="http://schemas.microsoft.com/office/drawing/2014/main" id="{C7B02BFE-CF35-6592-404A-0E1600F125B6}"/>
              </a:ext>
            </a:extLst>
          </p:cNvPr>
          <p:cNvSpPr>
            <a:spLocks noGrp="1"/>
          </p:cNvSpPr>
          <p:nvPr>
            <p:ph type="dt" sz="half" idx="10"/>
          </p:nvPr>
        </p:nvSpPr>
        <p:spPr>
          <a:xfrm>
            <a:off x="838200" y="6356350"/>
            <a:ext cx="2743200" cy="365125"/>
          </a:xfrm>
          <a:prstGeom prst="rect">
            <a:avLst/>
          </a:prstGeom>
        </p:spPr>
        <p:txBody>
          <a:bodyPr/>
          <a:lstStyle/>
          <a:p>
            <a:endParaRPr lang="en-SE"/>
          </a:p>
        </p:txBody>
      </p:sp>
      <p:sp>
        <p:nvSpPr>
          <p:cNvPr id="8" name="Footer Placeholder 7">
            <a:extLst>
              <a:ext uri="{FF2B5EF4-FFF2-40B4-BE49-F238E27FC236}">
                <a16:creationId xmlns:a16="http://schemas.microsoft.com/office/drawing/2014/main" id="{D8A930C2-AFB0-D70C-A7DB-0AFAFEE480A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9" name="Slide Number Placeholder 8">
            <a:extLst>
              <a:ext uri="{FF2B5EF4-FFF2-40B4-BE49-F238E27FC236}">
                <a16:creationId xmlns:a16="http://schemas.microsoft.com/office/drawing/2014/main" id="{4DB32882-E567-3516-777B-1FB7A5BDB735}"/>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817975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8BB7-0C64-AC13-8355-4B321CB049D3}"/>
              </a:ext>
            </a:extLst>
          </p:cNvPr>
          <p:cNvSpPr>
            <a:spLocks noGrp="1"/>
          </p:cNvSpPr>
          <p:nvPr>
            <p:ph type="title"/>
          </p:nvPr>
        </p:nvSpPr>
        <p:spPr/>
        <p:txBody>
          <a:bodyPr/>
          <a:lstStyle/>
          <a:p>
            <a:r>
              <a:rPr lang="en-GB"/>
              <a:t>Click to edit Master title style</a:t>
            </a:r>
            <a:endParaRPr lang="en-SE"/>
          </a:p>
        </p:txBody>
      </p:sp>
      <p:sp>
        <p:nvSpPr>
          <p:cNvPr id="3" name="Date Placeholder 2">
            <a:extLst>
              <a:ext uri="{FF2B5EF4-FFF2-40B4-BE49-F238E27FC236}">
                <a16:creationId xmlns:a16="http://schemas.microsoft.com/office/drawing/2014/main" id="{7979993E-B2FE-38A6-9365-78334A1A51C3}"/>
              </a:ext>
            </a:extLst>
          </p:cNvPr>
          <p:cNvSpPr>
            <a:spLocks noGrp="1"/>
          </p:cNvSpPr>
          <p:nvPr>
            <p:ph type="dt" sz="half" idx="10"/>
          </p:nvPr>
        </p:nvSpPr>
        <p:spPr>
          <a:xfrm>
            <a:off x="838200" y="6356350"/>
            <a:ext cx="2743200" cy="365125"/>
          </a:xfrm>
          <a:prstGeom prst="rect">
            <a:avLst/>
          </a:prstGeom>
        </p:spPr>
        <p:txBody>
          <a:bodyPr/>
          <a:lstStyle/>
          <a:p>
            <a:endParaRPr lang="en-SE"/>
          </a:p>
        </p:txBody>
      </p:sp>
      <p:sp>
        <p:nvSpPr>
          <p:cNvPr id="4" name="Footer Placeholder 3">
            <a:extLst>
              <a:ext uri="{FF2B5EF4-FFF2-40B4-BE49-F238E27FC236}">
                <a16:creationId xmlns:a16="http://schemas.microsoft.com/office/drawing/2014/main" id="{586A1F94-D559-80C1-95D2-0856570B9393}"/>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5" name="Slide Number Placeholder 4">
            <a:extLst>
              <a:ext uri="{FF2B5EF4-FFF2-40B4-BE49-F238E27FC236}">
                <a16:creationId xmlns:a16="http://schemas.microsoft.com/office/drawing/2014/main" id="{0C92DB70-1391-1732-2CC3-BB2DEEEA0EB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13946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18C9CB-B793-99AB-AA1C-F8D162975C18}"/>
              </a:ext>
            </a:extLst>
          </p:cNvPr>
          <p:cNvSpPr>
            <a:spLocks noGrp="1"/>
          </p:cNvSpPr>
          <p:nvPr>
            <p:ph type="dt" sz="half" idx="10"/>
          </p:nvPr>
        </p:nvSpPr>
        <p:spPr>
          <a:xfrm>
            <a:off x="838200" y="6356350"/>
            <a:ext cx="2743200" cy="365125"/>
          </a:xfrm>
          <a:prstGeom prst="rect">
            <a:avLst/>
          </a:prstGeom>
        </p:spPr>
        <p:txBody>
          <a:bodyPr/>
          <a:lstStyle/>
          <a:p>
            <a:endParaRPr lang="en-SE"/>
          </a:p>
        </p:txBody>
      </p:sp>
      <p:sp>
        <p:nvSpPr>
          <p:cNvPr id="3" name="Footer Placeholder 2">
            <a:extLst>
              <a:ext uri="{FF2B5EF4-FFF2-40B4-BE49-F238E27FC236}">
                <a16:creationId xmlns:a16="http://schemas.microsoft.com/office/drawing/2014/main" id="{4F21F578-1D3F-1983-2D46-0CA027B99EF9}"/>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4" name="Slide Number Placeholder 3">
            <a:extLst>
              <a:ext uri="{FF2B5EF4-FFF2-40B4-BE49-F238E27FC236}">
                <a16:creationId xmlns:a16="http://schemas.microsoft.com/office/drawing/2014/main" id="{00846DD7-663E-8D55-AE79-CE7021794BF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514234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0088-7BEE-114C-47D2-7C75E421D6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Content Placeholder 2">
            <a:extLst>
              <a:ext uri="{FF2B5EF4-FFF2-40B4-BE49-F238E27FC236}">
                <a16:creationId xmlns:a16="http://schemas.microsoft.com/office/drawing/2014/main" id="{E281FE15-BED3-4A69-C520-7C4D8C5B00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Text Placeholder 3">
            <a:extLst>
              <a:ext uri="{FF2B5EF4-FFF2-40B4-BE49-F238E27FC236}">
                <a16:creationId xmlns:a16="http://schemas.microsoft.com/office/drawing/2014/main" id="{B31A165C-8EDB-CB77-96EC-BEE223002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D5828D-86AC-8E80-0618-7E5119BB7C3B}"/>
              </a:ext>
            </a:extLst>
          </p:cNvPr>
          <p:cNvSpPr>
            <a:spLocks noGrp="1"/>
          </p:cNvSpPr>
          <p:nvPr>
            <p:ph type="dt" sz="half" idx="10"/>
          </p:nvPr>
        </p:nvSpPr>
        <p:spPr>
          <a:xfrm>
            <a:off x="838200" y="6356350"/>
            <a:ext cx="2743200" cy="365125"/>
          </a:xfrm>
          <a:prstGeom prst="rect">
            <a:avLst/>
          </a:prstGeom>
        </p:spPr>
        <p:txBody>
          <a:bodyPr/>
          <a:lstStyle/>
          <a:p>
            <a:endParaRPr lang="en-SE"/>
          </a:p>
        </p:txBody>
      </p:sp>
      <p:sp>
        <p:nvSpPr>
          <p:cNvPr id="6" name="Footer Placeholder 5">
            <a:extLst>
              <a:ext uri="{FF2B5EF4-FFF2-40B4-BE49-F238E27FC236}">
                <a16:creationId xmlns:a16="http://schemas.microsoft.com/office/drawing/2014/main" id="{F41FC49E-0B95-1ACB-11FE-932A3352D1A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7" name="Slide Number Placeholder 6">
            <a:extLst>
              <a:ext uri="{FF2B5EF4-FFF2-40B4-BE49-F238E27FC236}">
                <a16:creationId xmlns:a16="http://schemas.microsoft.com/office/drawing/2014/main" id="{2A459BAC-511D-50A7-5A19-87FF49189BF6}"/>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059422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537C-4A27-EA8C-7671-C1B8B31875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Picture Placeholder 2">
            <a:extLst>
              <a:ext uri="{FF2B5EF4-FFF2-40B4-BE49-F238E27FC236}">
                <a16:creationId xmlns:a16="http://schemas.microsoft.com/office/drawing/2014/main" id="{CE3BA6F3-D164-C635-D6FE-E6D0FBDCD9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5FDB5F6A-9E7A-4DBD-7561-3ABB1CDF4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081FD9-7B78-D626-212F-84DC21CE6E07}"/>
              </a:ext>
            </a:extLst>
          </p:cNvPr>
          <p:cNvSpPr>
            <a:spLocks noGrp="1"/>
          </p:cNvSpPr>
          <p:nvPr>
            <p:ph type="dt" sz="half" idx="10"/>
          </p:nvPr>
        </p:nvSpPr>
        <p:spPr>
          <a:xfrm>
            <a:off x="838200" y="6356350"/>
            <a:ext cx="2743200" cy="365125"/>
          </a:xfrm>
          <a:prstGeom prst="rect">
            <a:avLst/>
          </a:prstGeom>
        </p:spPr>
        <p:txBody>
          <a:bodyPr/>
          <a:lstStyle/>
          <a:p>
            <a:endParaRPr lang="en-SE"/>
          </a:p>
        </p:txBody>
      </p:sp>
      <p:sp>
        <p:nvSpPr>
          <p:cNvPr id="6" name="Footer Placeholder 5">
            <a:extLst>
              <a:ext uri="{FF2B5EF4-FFF2-40B4-BE49-F238E27FC236}">
                <a16:creationId xmlns:a16="http://schemas.microsoft.com/office/drawing/2014/main" id="{00AF957F-24B7-0B57-8FC3-B96A0317298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7" name="Slide Number Placeholder 6">
            <a:extLst>
              <a:ext uri="{FF2B5EF4-FFF2-40B4-BE49-F238E27FC236}">
                <a16:creationId xmlns:a16="http://schemas.microsoft.com/office/drawing/2014/main" id="{7034E2AA-53BF-1C4E-F268-4F6427E3BDDB}"/>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95229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84F64-240D-C9B3-4318-EA03C8CB63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E"/>
          </a:p>
        </p:txBody>
      </p:sp>
      <p:sp>
        <p:nvSpPr>
          <p:cNvPr id="3" name="Text Placeholder 2">
            <a:extLst>
              <a:ext uri="{FF2B5EF4-FFF2-40B4-BE49-F238E27FC236}">
                <a16:creationId xmlns:a16="http://schemas.microsoft.com/office/drawing/2014/main" id="{C1998B89-FF20-91B4-3503-8B6F258DF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grpSp>
        <p:nvGrpSpPr>
          <p:cNvPr id="7" name="Group 6">
            <a:extLst>
              <a:ext uri="{FF2B5EF4-FFF2-40B4-BE49-F238E27FC236}">
                <a16:creationId xmlns:a16="http://schemas.microsoft.com/office/drawing/2014/main" id="{43CAFB99-334F-065D-1C77-534D9178CA71}"/>
              </a:ext>
            </a:extLst>
          </p:cNvPr>
          <p:cNvGrpSpPr/>
          <p:nvPr userDrawn="1"/>
        </p:nvGrpSpPr>
        <p:grpSpPr>
          <a:xfrm>
            <a:off x="179523" y="6121210"/>
            <a:ext cx="6520219" cy="633095"/>
            <a:chOff x="519728" y="10058718"/>
            <a:chExt cx="6520219" cy="633095"/>
          </a:xfrm>
        </p:grpSpPr>
        <p:pic>
          <p:nvPicPr>
            <p:cNvPr id="8" name="Picture 7">
              <a:extLst>
                <a:ext uri="{FF2B5EF4-FFF2-40B4-BE49-F238E27FC236}">
                  <a16:creationId xmlns:a16="http://schemas.microsoft.com/office/drawing/2014/main" id="{37173820-6D4F-B0C4-A30B-F7D0678B2B6A}"/>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9" name="TextBox 8">
              <a:extLst>
                <a:ext uri="{FF2B5EF4-FFF2-40B4-BE49-F238E27FC236}">
                  <a16:creationId xmlns:a16="http://schemas.microsoft.com/office/drawing/2014/main" id="{1D579E16-F6AE-08E5-6699-4737ED30B6B0}"/>
                </a:ext>
              </a:extLst>
            </p:cNvPr>
            <p:cNvSpPr txBox="1"/>
            <p:nvPr userDrawn="1"/>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10" name="Picture 9">
            <a:extLst>
              <a:ext uri="{FF2B5EF4-FFF2-40B4-BE49-F238E27FC236}">
                <a16:creationId xmlns:a16="http://schemas.microsoft.com/office/drawing/2014/main" id="{87B58126-C7BE-5D18-F25B-55D3658D4AEE}"/>
              </a:ext>
            </a:extLst>
          </p:cNvPr>
          <p:cNvPicPr>
            <a:picLocks noChangeAspect="1"/>
          </p:cNvPicPr>
          <p:nvPr userDrawn="1"/>
        </p:nvPicPr>
        <p:blipFill>
          <a:blip r:embed="rId14"/>
          <a:stretch>
            <a:fillRect/>
          </a:stretch>
        </p:blipFill>
        <p:spPr>
          <a:xfrm>
            <a:off x="11058439" y="5504807"/>
            <a:ext cx="1074143" cy="1309111"/>
          </a:xfrm>
          <a:prstGeom prst="rect">
            <a:avLst/>
          </a:prstGeom>
        </p:spPr>
      </p:pic>
    </p:spTree>
    <p:extLst>
      <p:ext uri="{BB962C8B-B14F-4D97-AF65-F5344CB8AC3E}">
        <p14:creationId xmlns:p14="http://schemas.microsoft.com/office/powerpoint/2010/main" val="1078787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4CEB-918A-0472-B6E4-4689B9CD397B}"/>
              </a:ext>
            </a:extLst>
          </p:cNvPr>
          <p:cNvSpPr>
            <a:spLocks noGrp="1"/>
          </p:cNvSpPr>
          <p:nvPr>
            <p:ph type="ctrTitle"/>
          </p:nvPr>
        </p:nvSpPr>
        <p:spPr>
          <a:xfrm>
            <a:off x="747132" y="657923"/>
            <a:ext cx="10023193" cy="1817054"/>
          </a:xfrm>
        </p:spPr>
        <p:txBody>
          <a:bodyPr>
            <a:normAutofit fontScale="90000"/>
          </a:bodyPr>
          <a:lstStyle/>
          <a:p>
            <a:r>
              <a:rPr lang="en-US" sz="5400" b="1" dirty="0">
                <a:latin typeface="+mn-lt"/>
              </a:rPr>
              <a:t>How to implement evaluation in a Sri Lankan context in relation to health and social care</a:t>
            </a:r>
            <a:endParaRPr lang="en-SE" sz="5400" b="1" dirty="0">
              <a:latin typeface="+mn-lt"/>
            </a:endParaRPr>
          </a:p>
        </p:txBody>
      </p:sp>
      <p:sp>
        <p:nvSpPr>
          <p:cNvPr id="3" name="Subtitle 2">
            <a:extLst>
              <a:ext uri="{FF2B5EF4-FFF2-40B4-BE49-F238E27FC236}">
                <a16:creationId xmlns:a16="http://schemas.microsoft.com/office/drawing/2014/main" id="{D41D21B8-B733-D6AC-A679-00D982C92189}"/>
              </a:ext>
            </a:extLst>
          </p:cNvPr>
          <p:cNvSpPr>
            <a:spLocks noGrp="1"/>
          </p:cNvSpPr>
          <p:nvPr>
            <p:ph type="subTitle" idx="1"/>
          </p:nvPr>
        </p:nvSpPr>
        <p:spPr>
          <a:xfrm>
            <a:off x="1524000" y="3182112"/>
            <a:ext cx="9144000" cy="2553525"/>
          </a:xfrm>
        </p:spPr>
        <p:txBody>
          <a:bodyPr>
            <a:normAutofit/>
          </a:body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SE" sz="2400" b="1" i="0" u="none" strike="noStrike" kern="1200" cap="none" spc="0" normalizeH="0" baseline="0" noProof="0" dirty="0">
                <a:ln>
                  <a:noFill/>
                </a:ln>
                <a:solidFill>
                  <a:prstClr val="black"/>
                </a:solidFill>
                <a:effectLst/>
                <a:uLnTx/>
                <a:uFillTx/>
                <a:latin typeface="Calibri" panose="020F0502020204030204"/>
                <a:ea typeface="+mn-ea"/>
                <a:cs typeface="+mn-cs"/>
              </a:rPr>
              <a:t>Dr HMP Herath</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SE" sz="2400" b="1" i="0" u="none" strike="noStrike" kern="1200" cap="none" spc="0" normalizeH="0" baseline="0" noProof="0" dirty="0">
                <a:ln>
                  <a:noFill/>
                </a:ln>
                <a:solidFill>
                  <a:prstClr val="black"/>
                </a:solidFill>
                <a:effectLst/>
                <a:uLnTx/>
                <a:uFillTx/>
                <a:latin typeface="Calibri" panose="020F0502020204030204"/>
                <a:ea typeface="+mn-ea"/>
                <a:cs typeface="+mn-cs"/>
              </a:rPr>
              <a:t>Senior lecturer</a:t>
            </a:r>
            <a:br>
              <a:rPr kumimoji="0" lang="en-SE" sz="2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SE" sz="2400" b="1" i="0" u="none" strike="noStrike" kern="1200" cap="none" spc="0" normalizeH="0" baseline="0" noProof="0" dirty="0">
                <a:ln>
                  <a:noFill/>
                </a:ln>
                <a:solidFill>
                  <a:prstClr val="black"/>
                </a:solidFill>
                <a:effectLst/>
                <a:uLnTx/>
                <a:uFillTx/>
                <a:latin typeface="Calibri" panose="020F0502020204030204"/>
                <a:ea typeface="+mn-ea"/>
                <a:cs typeface="+mn-cs"/>
              </a:rPr>
              <a:t>Ph.D. (USJ), RN(SLNC), B.Sc. (Nursing) Hons(UPSL), CTHE (KDU) </a:t>
            </a:r>
            <a:br>
              <a:rPr kumimoji="0" lang="en-SE" sz="2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SE" sz="2400" b="1" i="0" u="none" strike="noStrike" kern="1200" cap="none" spc="0" normalizeH="0" baseline="0" noProof="0" dirty="0">
                <a:ln>
                  <a:noFill/>
                </a:ln>
                <a:solidFill>
                  <a:prstClr val="black"/>
                </a:solidFill>
                <a:effectLst/>
                <a:uLnTx/>
                <a:uFillTx/>
                <a:latin typeface="Calibri" panose="020F0502020204030204"/>
                <a:ea typeface="+mn-ea"/>
                <a:cs typeface="+mn-cs"/>
              </a:rPr>
              <a:t>Department of Nursing &amp; Midwifery</a:t>
            </a:r>
            <a:br>
              <a:rPr kumimoji="0" lang="en-SE" sz="2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SE" sz="2400" b="1" i="0" u="none" strike="noStrike" kern="1200" cap="none" spc="0" normalizeH="0" baseline="0" noProof="0" dirty="0">
                <a:ln>
                  <a:noFill/>
                </a:ln>
                <a:solidFill>
                  <a:prstClr val="black"/>
                </a:solidFill>
                <a:effectLst/>
                <a:uLnTx/>
                <a:uFillTx/>
                <a:latin typeface="Calibri" panose="020F0502020204030204"/>
                <a:ea typeface="+mn-ea"/>
                <a:cs typeface="+mn-cs"/>
              </a:rPr>
              <a:t>FAHS, KDU</a:t>
            </a:r>
          </a:p>
          <a:p>
            <a:endParaRPr lang="en-SE" dirty="0"/>
          </a:p>
        </p:txBody>
      </p:sp>
      <p:sp>
        <p:nvSpPr>
          <p:cNvPr id="9" name="Subtitle 2">
            <a:extLst>
              <a:ext uri="{FF2B5EF4-FFF2-40B4-BE49-F238E27FC236}">
                <a16:creationId xmlns:a16="http://schemas.microsoft.com/office/drawing/2014/main" id="{5ADD9B8F-30B1-E9B3-FE6D-B4C2CCF58456}"/>
              </a:ext>
            </a:extLst>
          </p:cNvPr>
          <p:cNvSpPr txBox="1">
            <a:spLocks/>
          </p:cNvSpPr>
          <p:nvPr/>
        </p:nvSpPr>
        <p:spPr>
          <a:xfrm>
            <a:off x="1696949" y="4327208"/>
            <a:ext cx="9144000" cy="6330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894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29E5F9-3E37-6A33-85A6-D76D03A12F0F}"/>
              </a:ext>
            </a:extLst>
          </p:cNvPr>
          <p:cNvSpPr>
            <a:spLocks noGrp="1"/>
          </p:cNvSpPr>
          <p:nvPr>
            <p:ph type="title"/>
          </p:nvPr>
        </p:nvSpPr>
        <p:spPr>
          <a:xfrm>
            <a:off x="1371599" y="294538"/>
            <a:ext cx="9895951" cy="1033669"/>
          </a:xfrm>
        </p:spPr>
        <p:txBody>
          <a:bodyPr>
            <a:normAutofit/>
          </a:bodyPr>
          <a:lstStyle/>
          <a:p>
            <a:r>
              <a:rPr lang="en-US" sz="3400" b="1">
                <a:solidFill>
                  <a:srgbClr val="FFFFFF"/>
                </a:solidFill>
                <a:latin typeface="+mn-lt"/>
              </a:rPr>
              <a:t>Role of various stakeholders, in the evaluation process.</a:t>
            </a:r>
          </a:p>
        </p:txBody>
      </p:sp>
      <p:sp>
        <p:nvSpPr>
          <p:cNvPr id="3" name="Content Placeholder 2">
            <a:extLst>
              <a:ext uri="{FF2B5EF4-FFF2-40B4-BE49-F238E27FC236}">
                <a16:creationId xmlns:a16="http://schemas.microsoft.com/office/drawing/2014/main" id="{02740D28-6A15-C8CA-2D2D-695EC113AA25}"/>
              </a:ext>
            </a:extLst>
          </p:cNvPr>
          <p:cNvSpPr>
            <a:spLocks noGrp="1"/>
          </p:cNvSpPr>
          <p:nvPr>
            <p:ph idx="1"/>
          </p:nvPr>
        </p:nvSpPr>
        <p:spPr>
          <a:xfrm>
            <a:off x="752475" y="1800225"/>
            <a:ext cx="10343155" cy="4201330"/>
          </a:xfrm>
        </p:spPr>
        <p:txBody>
          <a:bodyPr anchor="ctr">
            <a:normAutofit fontScale="92500" lnSpcReduction="20000"/>
          </a:bodyPr>
          <a:lstStyle/>
          <a:p>
            <a:r>
              <a:rPr lang="en-US" b="0" i="1" dirty="0">
                <a:effectLst/>
                <a:latin typeface="Söhne"/>
              </a:rPr>
              <a:t>The successful implementation of evaluation in the context of health and social care in Sri Lanka relies heavily on the active involvement and collaboration of various stakeholders. </a:t>
            </a:r>
          </a:p>
          <a:p>
            <a:r>
              <a:rPr lang="en-US" b="0" i="1" dirty="0">
                <a:effectLst/>
                <a:latin typeface="Söhne"/>
              </a:rPr>
              <a:t>These stakeholders encompass government agencies, healthcare providers, and community members, each playing distinct roles in the evaluation process</a:t>
            </a:r>
            <a:r>
              <a:rPr lang="en-US" b="0" i="0" dirty="0">
                <a:effectLst/>
                <a:latin typeface="Söhne"/>
              </a:rPr>
              <a:t>.</a:t>
            </a:r>
          </a:p>
          <a:p>
            <a:r>
              <a:rPr lang="en-US" b="1" i="0" dirty="0">
                <a:effectLst/>
                <a:latin typeface="Söhne"/>
              </a:rPr>
              <a:t>Government Agencies</a:t>
            </a:r>
            <a:r>
              <a:rPr lang="en-US" b="0" i="0" dirty="0">
                <a:effectLst/>
                <a:latin typeface="Söhne"/>
              </a:rPr>
              <a:t>: Government agencies are pivotal stakeholders in the evaluation of health and social care programs. They are responsible for policy development, program funding, and regulatory oversight. </a:t>
            </a:r>
          </a:p>
          <a:p>
            <a:r>
              <a:rPr lang="en-US" b="0" i="0" dirty="0">
                <a:effectLst/>
                <a:latin typeface="Söhne"/>
              </a:rPr>
              <a:t>Their role includes setting the evaluation agenda, defining performance indicators, and ensuring that programs align with national health and social care objectives. Government agencies also use evaluation findings to inform policy decisions and allocate resources effectively.</a:t>
            </a:r>
          </a:p>
          <a:p>
            <a:endParaRPr lang="en-US" sz="2000" dirty="0"/>
          </a:p>
        </p:txBody>
      </p:sp>
    </p:spTree>
    <p:extLst>
      <p:ext uri="{BB962C8B-B14F-4D97-AF65-F5344CB8AC3E}">
        <p14:creationId xmlns:p14="http://schemas.microsoft.com/office/powerpoint/2010/main" val="295406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EFCD0E-4CE1-3EDA-6927-5E2B91D57DF0}"/>
              </a:ext>
            </a:extLst>
          </p:cNvPr>
          <p:cNvSpPr>
            <a:spLocks noGrp="1"/>
          </p:cNvSpPr>
          <p:nvPr>
            <p:ph type="title"/>
          </p:nvPr>
        </p:nvSpPr>
        <p:spPr>
          <a:xfrm>
            <a:off x="1371599" y="294538"/>
            <a:ext cx="9895951" cy="1033669"/>
          </a:xfrm>
        </p:spPr>
        <p:txBody>
          <a:bodyPr>
            <a:normAutofit/>
          </a:bodyPr>
          <a:lstStyle/>
          <a:p>
            <a:r>
              <a:rPr kumimoji="0" lang="en-US" sz="3400" b="1" i="0" u="none" strike="noStrike" kern="1200" cap="none" spc="0" normalizeH="0" baseline="0" noProof="0">
                <a:ln>
                  <a:noFill/>
                </a:ln>
                <a:solidFill>
                  <a:srgbClr val="FFFFFF"/>
                </a:solidFill>
                <a:effectLst/>
                <a:uLnTx/>
                <a:uFillTx/>
                <a:latin typeface="Calibri" panose="020F0502020204030204"/>
                <a:ea typeface="+mj-ea"/>
                <a:cs typeface="+mj-cs"/>
              </a:rPr>
              <a:t>Role of various stakeholders, in the evaluation process.</a:t>
            </a:r>
            <a:endParaRPr lang="en-US" sz="3400">
              <a:solidFill>
                <a:srgbClr val="FFFFFF"/>
              </a:solidFill>
            </a:endParaRPr>
          </a:p>
        </p:txBody>
      </p:sp>
      <p:sp>
        <p:nvSpPr>
          <p:cNvPr id="3" name="Content Placeholder 2">
            <a:extLst>
              <a:ext uri="{FF2B5EF4-FFF2-40B4-BE49-F238E27FC236}">
                <a16:creationId xmlns:a16="http://schemas.microsoft.com/office/drawing/2014/main" id="{82E110E7-3254-23C1-5824-82E5C4B52FA3}"/>
              </a:ext>
            </a:extLst>
          </p:cNvPr>
          <p:cNvSpPr>
            <a:spLocks noGrp="1"/>
          </p:cNvSpPr>
          <p:nvPr>
            <p:ph idx="1"/>
          </p:nvPr>
        </p:nvSpPr>
        <p:spPr>
          <a:xfrm>
            <a:off x="1371599" y="2318197"/>
            <a:ext cx="9724031" cy="3683358"/>
          </a:xfrm>
        </p:spPr>
        <p:txBody>
          <a:bodyPr anchor="ctr">
            <a:normAutofit/>
          </a:bodyPr>
          <a:lstStyle/>
          <a:p>
            <a:r>
              <a:rPr lang="en-US" sz="2000" b="1" i="0" dirty="0">
                <a:effectLst/>
                <a:latin typeface="Söhne"/>
              </a:rPr>
              <a:t>Healthcare Providers</a:t>
            </a:r>
            <a:r>
              <a:rPr lang="en-US" sz="2000" b="0" i="0" dirty="0">
                <a:effectLst/>
                <a:latin typeface="Söhne"/>
              </a:rPr>
              <a:t>: Healthcare providers, including hospitals, clinics, and medical professionals, are directly involved in delivering healthcare services to the population. In the evaluation process, they play a critical role in data collection and reporting. Their insights and expertise contribute to assessing the quality of care, identifying areas for improvement, and optimizing service delivery. Healthcare providers are essential in ensuring that healthcare programs meet the needs of patients and communities.</a:t>
            </a:r>
          </a:p>
          <a:p>
            <a:r>
              <a:rPr lang="en-US" sz="2000" b="1" i="0" dirty="0">
                <a:effectLst/>
                <a:latin typeface="Söhne"/>
              </a:rPr>
              <a:t>Community Members</a:t>
            </a:r>
            <a:r>
              <a:rPr lang="en-US" sz="2000" b="0" i="0" dirty="0">
                <a:effectLst/>
                <a:latin typeface="Söhne"/>
              </a:rPr>
              <a:t>: Community members are valuable stakeholders in the evaluation process. They provide insights from the grassroots level, offering perspectives on the impact of health and social care programs on their lives. Their involvement ensures that services are culturally sensitive, accessible, and responsive to community needs. Community engagement fosters a sense of ownership and empowers individuals to take an active role in their own healthcare and well-being.</a:t>
            </a:r>
          </a:p>
          <a:p>
            <a:endParaRPr lang="en-US" sz="2000" dirty="0"/>
          </a:p>
        </p:txBody>
      </p:sp>
    </p:spTree>
    <p:extLst>
      <p:ext uri="{BB962C8B-B14F-4D97-AF65-F5344CB8AC3E}">
        <p14:creationId xmlns:p14="http://schemas.microsoft.com/office/powerpoint/2010/main" val="2623845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37640-4911-BF7A-7DE3-17767DF8604C}"/>
              </a:ext>
            </a:extLst>
          </p:cNvPr>
          <p:cNvSpPr>
            <a:spLocks noGrp="1"/>
          </p:cNvSpPr>
          <p:nvPr>
            <p:ph type="title"/>
          </p:nvPr>
        </p:nvSpPr>
        <p:spPr/>
        <p:txBody>
          <a:bodyPr>
            <a:normAutofit fontScale="90000"/>
          </a:bodyPr>
          <a:lstStyle/>
          <a:p>
            <a:r>
              <a:rPr kumimoji="0" lang="en-US" sz="4000" b="1" i="0" u="none" strike="noStrike" kern="1200" cap="none" spc="0" normalizeH="0" baseline="0" noProof="0" dirty="0">
                <a:ln>
                  <a:noFill/>
                </a:ln>
                <a:solidFill>
                  <a:prstClr val="black"/>
                </a:solidFill>
                <a:effectLst/>
                <a:uLnTx/>
                <a:uFillTx/>
                <a:latin typeface="Calibri" panose="020F0502020204030204"/>
                <a:ea typeface="+mj-ea"/>
                <a:cs typeface="+mj-cs"/>
              </a:rPr>
              <a:t>Role of various stakeholders, in the evaluation process.</a:t>
            </a:r>
            <a:endParaRPr lang="en-US" dirty="0"/>
          </a:p>
        </p:txBody>
      </p:sp>
      <p:sp>
        <p:nvSpPr>
          <p:cNvPr id="3" name="Content Placeholder 2">
            <a:extLst>
              <a:ext uri="{FF2B5EF4-FFF2-40B4-BE49-F238E27FC236}">
                <a16:creationId xmlns:a16="http://schemas.microsoft.com/office/drawing/2014/main" id="{AA41FFDC-D196-EFF8-8000-A5DE2B57B3B1}"/>
              </a:ext>
            </a:extLst>
          </p:cNvPr>
          <p:cNvSpPr>
            <a:spLocks noGrp="1"/>
          </p:cNvSpPr>
          <p:nvPr>
            <p:ph idx="1"/>
          </p:nvPr>
        </p:nvSpPr>
        <p:spPr/>
        <p:txBody>
          <a:bodyPr>
            <a:normAutofit fontScale="92500" lnSpcReduction="10000"/>
          </a:bodyPr>
          <a:lstStyle/>
          <a:p>
            <a:r>
              <a:rPr lang="en-US" b="1" dirty="0"/>
              <a:t>Collaborative Efforts: </a:t>
            </a:r>
            <a:r>
              <a:rPr lang="en-US" dirty="0"/>
              <a:t>Collaboration among these stakeholders is fundamental. Government agencies set the framework, healthcare providers implement services, and community members provide feedback and hold the system accountable. Effective communication and cooperation among these stakeholders lead to the development of relevant evaluation criteria, data collection methods, and the utilization of evaluation findings for informed decision-making.</a:t>
            </a:r>
          </a:p>
          <a:p>
            <a:endParaRPr lang="en-US" dirty="0"/>
          </a:p>
          <a:p>
            <a:r>
              <a:rPr lang="en-US" dirty="0"/>
              <a:t>In summary, the involvement of government agencies, healthcare providers, and community members in the evaluation process is essential for a holistic and effective approach to health and social care in Sri Lanka. Their collaboration ensures that programs are tailored to the needs of the population, and that resources are allocated efficiently to maximize the impact of healthcare and social support services.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42258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2A321-03FA-C2F6-E101-0FC4D09D3098}"/>
              </a:ext>
            </a:extLst>
          </p:cNvPr>
          <p:cNvSpPr>
            <a:spLocks noGrp="1"/>
          </p:cNvSpPr>
          <p:nvPr>
            <p:ph type="title"/>
          </p:nvPr>
        </p:nvSpPr>
        <p:spPr>
          <a:xfrm>
            <a:off x="838200" y="843107"/>
            <a:ext cx="10515600" cy="874395"/>
          </a:xfrm>
        </p:spPr>
        <p:txBody>
          <a:bodyPr>
            <a:normAutofit fontScale="90000"/>
          </a:bodyPr>
          <a:lstStyle/>
          <a:p>
            <a:r>
              <a:rPr lang="en-US" sz="3100" b="1" dirty="0">
                <a:latin typeface="+mn-lt"/>
              </a:rPr>
              <a:t>Assessment of health outcomes, including key indicators, disease prevention, and healthcare access.</a:t>
            </a:r>
            <a:endParaRPr lang="en-US" b="1" dirty="0">
              <a:latin typeface="+mn-lt"/>
            </a:endParaRPr>
          </a:p>
        </p:txBody>
      </p:sp>
      <p:sp>
        <p:nvSpPr>
          <p:cNvPr id="3" name="Content Placeholder 2">
            <a:extLst>
              <a:ext uri="{FF2B5EF4-FFF2-40B4-BE49-F238E27FC236}">
                <a16:creationId xmlns:a16="http://schemas.microsoft.com/office/drawing/2014/main" id="{10E27988-8E89-C488-1095-94A0A3E7FDFB}"/>
              </a:ext>
            </a:extLst>
          </p:cNvPr>
          <p:cNvSpPr>
            <a:spLocks noGrp="1"/>
          </p:cNvSpPr>
          <p:nvPr>
            <p:ph idx="1"/>
          </p:nvPr>
        </p:nvSpPr>
        <p:spPr/>
        <p:txBody>
          <a:bodyPr/>
          <a:lstStyle/>
          <a:p>
            <a:endParaRPr lang="en-US" dirty="0"/>
          </a:p>
          <a:p>
            <a:endParaRPr lang="en-US" dirty="0"/>
          </a:p>
          <a:p>
            <a:r>
              <a:rPr lang="en-US" dirty="0"/>
              <a:t>Assessing health outcomes, including key indicators, disease prevention, and healthcare access, is essential to understanding the effectiveness of healthcare systems and public health initiatives. </a:t>
            </a:r>
          </a:p>
          <a:p>
            <a:r>
              <a:rPr lang="en-US" dirty="0"/>
              <a:t>In the context of Sri Lanka, examining these aspects is crucial for improving the overall well-being of the population. Here's an examination of each component:</a:t>
            </a:r>
          </a:p>
        </p:txBody>
      </p:sp>
    </p:spTree>
    <p:extLst>
      <p:ext uri="{BB962C8B-B14F-4D97-AF65-F5344CB8AC3E}">
        <p14:creationId xmlns:p14="http://schemas.microsoft.com/office/powerpoint/2010/main" val="3517235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87F9-9D65-F09F-E699-798ED2E4FE37}"/>
              </a:ext>
            </a:extLst>
          </p:cNvPr>
          <p:cNvSpPr>
            <a:spLocks noGrp="1"/>
          </p:cNvSpPr>
          <p:nvPr>
            <p:ph type="title"/>
          </p:nvPr>
        </p:nvSpPr>
        <p:spPr/>
        <p:txBody>
          <a:bodyPr/>
          <a:lstStyle/>
          <a:p>
            <a:r>
              <a:rPr kumimoji="0" lang="en-US" sz="2800" b="1" i="0" u="none" strike="noStrike" kern="1200" cap="none" spc="0" normalizeH="0" baseline="0" noProof="0" dirty="0">
                <a:ln>
                  <a:noFill/>
                </a:ln>
                <a:solidFill>
                  <a:prstClr val="black"/>
                </a:solidFill>
                <a:effectLst/>
                <a:uLnTx/>
                <a:uFillTx/>
                <a:latin typeface="Calibri" panose="020F0502020204030204"/>
                <a:ea typeface="+mj-ea"/>
                <a:cs typeface="+mj-cs"/>
              </a:rPr>
              <a:t>Assessment of health outcomes, including key indicators, disease prevention, and healthcare access</a:t>
            </a:r>
            <a:endParaRPr lang="en-US" dirty="0"/>
          </a:p>
        </p:txBody>
      </p:sp>
      <p:sp>
        <p:nvSpPr>
          <p:cNvPr id="3" name="Content Placeholder 2">
            <a:extLst>
              <a:ext uri="{FF2B5EF4-FFF2-40B4-BE49-F238E27FC236}">
                <a16:creationId xmlns:a16="http://schemas.microsoft.com/office/drawing/2014/main" id="{42FDE009-A7A2-4C62-A3AE-E72C7439D597}"/>
              </a:ext>
            </a:extLst>
          </p:cNvPr>
          <p:cNvSpPr>
            <a:spLocks noGrp="1"/>
          </p:cNvSpPr>
          <p:nvPr>
            <p:ph idx="1"/>
          </p:nvPr>
        </p:nvSpPr>
        <p:spPr/>
        <p:txBody>
          <a:bodyPr>
            <a:normAutofit fontScale="85000" lnSpcReduction="10000"/>
          </a:bodyPr>
          <a:lstStyle/>
          <a:p>
            <a:pPr marL="0" indent="0">
              <a:buNone/>
            </a:pPr>
            <a:r>
              <a:rPr lang="en-US" dirty="0"/>
              <a:t>Key Health Outcome Indicators:</a:t>
            </a:r>
          </a:p>
          <a:p>
            <a:r>
              <a:rPr lang="en-US" b="1" dirty="0"/>
              <a:t>Life Expectancy: </a:t>
            </a:r>
            <a:r>
              <a:rPr lang="en-US" dirty="0"/>
              <a:t>Life expectancy at birth is a key indicator of overall health and well-being. It reflects the average number of years a person can expect to live. In Sri Lanka, tracking changes in life expectancy over time can help assess improvements in healthcare and living conditions.</a:t>
            </a:r>
          </a:p>
          <a:p>
            <a:r>
              <a:rPr lang="en-US" b="1" dirty="0"/>
              <a:t>Infant Mortality Rate:</a:t>
            </a:r>
            <a:r>
              <a:rPr lang="en-US" dirty="0"/>
              <a:t> The infant mortality rate is the number of infants who die before reaching their first birthday per 1,000 live births. Monitoring this rate helps evaluate the quality of maternal and child healthcare services.</a:t>
            </a:r>
          </a:p>
          <a:p>
            <a:r>
              <a:rPr lang="en-US" b="1" dirty="0"/>
              <a:t>Maternal Mortality Rate: </a:t>
            </a:r>
            <a:r>
              <a:rPr lang="en-US" dirty="0"/>
              <a:t>The maternal mortality rate measures the number of maternal deaths per 100,000 live births. Reducing maternal mortality is a critical goal for healthcare systems.</a:t>
            </a:r>
          </a:p>
          <a:p>
            <a:r>
              <a:rPr lang="en-US" b="1" dirty="0"/>
              <a:t>Disease-Specific Mortality: </a:t>
            </a:r>
            <a:r>
              <a:rPr lang="en-US" dirty="0"/>
              <a:t>Assessing mortality rates for specific diseases, such as cardiovascular diseases, cancer, and infectious diseases, provides insights into the effectiveness of disease prevention and treatment programs.</a:t>
            </a:r>
          </a:p>
        </p:txBody>
      </p:sp>
    </p:spTree>
    <p:extLst>
      <p:ext uri="{BB962C8B-B14F-4D97-AF65-F5344CB8AC3E}">
        <p14:creationId xmlns:p14="http://schemas.microsoft.com/office/powerpoint/2010/main" val="363672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57429-29C9-BA36-23EE-AFCB3889590E}"/>
              </a:ext>
            </a:extLst>
          </p:cNvPr>
          <p:cNvSpPr>
            <a:spLocks noGrp="1"/>
          </p:cNvSpPr>
          <p:nvPr>
            <p:ph type="title"/>
          </p:nvPr>
        </p:nvSpPr>
        <p:spPr/>
        <p:txBody>
          <a:bodyPr/>
          <a:lstStyle/>
          <a:p>
            <a:r>
              <a:rPr kumimoji="0" lang="en-US" sz="2800" b="1" i="0" u="none" strike="noStrike" kern="1200" cap="none" spc="0" normalizeH="0" baseline="0" noProof="0" dirty="0">
                <a:ln>
                  <a:noFill/>
                </a:ln>
                <a:solidFill>
                  <a:prstClr val="black"/>
                </a:solidFill>
                <a:effectLst/>
                <a:uLnTx/>
                <a:uFillTx/>
                <a:latin typeface="Calibri" panose="020F0502020204030204"/>
                <a:ea typeface="+mj-ea"/>
                <a:cs typeface="+mj-cs"/>
              </a:rPr>
              <a:t>Assessment of health outcomes, including key indicators, disease prevention, and healthcare access</a:t>
            </a:r>
            <a:endParaRPr lang="en-US" dirty="0"/>
          </a:p>
        </p:txBody>
      </p:sp>
      <p:sp>
        <p:nvSpPr>
          <p:cNvPr id="3" name="Content Placeholder 2">
            <a:extLst>
              <a:ext uri="{FF2B5EF4-FFF2-40B4-BE49-F238E27FC236}">
                <a16:creationId xmlns:a16="http://schemas.microsoft.com/office/drawing/2014/main" id="{7D74A7A7-A548-60D6-5430-FE0B9FFF4B5A}"/>
              </a:ext>
            </a:extLst>
          </p:cNvPr>
          <p:cNvSpPr>
            <a:spLocks noGrp="1"/>
          </p:cNvSpPr>
          <p:nvPr>
            <p:ph idx="1"/>
          </p:nvPr>
        </p:nvSpPr>
        <p:spPr/>
        <p:txBody>
          <a:bodyPr>
            <a:normAutofit fontScale="92500" lnSpcReduction="20000"/>
          </a:bodyPr>
          <a:lstStyle/>
          <a:p>
            <a:pPr marL="0" indent="0" algn="l">
              <a:buNone/>
            </a:pPr>
            <a:r>
              <a:rPr lang="en-US" b="1" i="0" dirty="0">
                <a:solidFill>
                  <a:srgbClr val="374151"/>
                </a:solidFill>
                <a:effectLst/>
                <a:latin typeface="Söhne"/>
              </a:rPr>
              <a:t>Disease Prevention:</a:t>
            </a:r>
            <a:endParaRPr lang="en-US" b="0" i="0" dirty="0">
              <a:solidFill>
                <a:srgbClr val="374151"/>
              </a:solidFill>
              <a:effectLst/>
              <a:latin typeface="Söhne"/>
            </a:endParaRPr>
          </a:p>
          <a:p>
            <a:r>
              <a:rPr lang="en-US" b="1" i="0" dirty="0">
                <a:solidFill>
                  <a:srgbClr val="374151"/>
                </a:solidFill>
                <a:effectLst/>
                <a:latin typeface="Söhne"/>
              </a:rPr>
              <a:t>Immunization Coverage</a:t>
            </a:r>
            <a:r>
              <a:rPr lang="en-US" b="0" i="0" dirty="0">
                <a:solidFill>
                  <a:srgbClr val="374151"/>
                </a:solidFill>
                <a:effectLst/>
                <a:latin typeface="Söhne"/>
              </a:rPr>
              <a:t>: Evaluating the percentage of the population that receives recommended vaccinations is essential for disease prevention. Sri Lanka's healthcare system should ensure that vaccines are accessible and that immunization rates are high.</a:t>
            </a:r>
          </a:p>
          <a:p>
            <a:r>
              <a:rPr lang="en-US" b="1" i="0" dirty="0">
                <a:solidFill>
                  <a:srgbClr val="374151"/>
                </a:solidFill>
                <a:effectLst/>
                <a:latin typeface="Söhne"/>
              </a:rPr>
              <a:t>Health Education and Promotion</a:t>
            </a:r>
            <a:r>
              <a:rPr lang="en-US" b="0" i="0" dirty="0">
                <a:solidFill>
                  <a:srgbClr val="374151"/>
                </a:solidFill>
                <a:effectLst/>
                <a:latin typeface="Söhne"/>
              </a:rPr>
              <a:t>: Assessing the reach and effectiveness of health education programs can help reduce risk factors and promote healthy behaviors. This includes awareness campaigns for smoking cessation, nutrition, and physical activity.</a:t>
            </a:r>
          </a:p>
          <a:p>
            <a:r>
              <a:rPr lang="en-US" b="1" i="0" dirty="0">
                <a:solidFill>
                  <a:srgbClr val="374151"/>
                </a:solidFill>
                <a:effectLst/>
                <a:latin typeface="Söhne"/>
              </a:rPr>
              <a:t>Access to Clean Water and Sanitation</a:t>
            </a:r>
            <a:r>
              <a:rPr lang="en-US" b="0" i="0" dirty="0">
                <a:solidFill>
                  <a:srgbClr val="374151"/>
                </a:solidFill>
                <a:effectLst/>
                <a:latin typeface="Söhne"/>
              </a:rPr>
              <a:t>: Access to clean water and proper sanitation facilities is critical for preventing waterborne diseases. Evaluating access to these basic services is essential for public health.</a:t>
            </a:r>
          </a:p>
          <a:p>
            <a:r>
              <a:rPr lang="en-US" b="1" i="0" dirty="0">
                <a:solidFill>
                  <a:srgbClr val="374151"/>
                </a:solidFill>
                <a:effectLst/>
                <a:latin typeface="Söhne"/>
              </a:rPr>
              <a:t>Vector Control</a:t>
            </a:r>
            <a:r>
              <a:rPr lang="en-US" b="0" i="0" dirty="0">
                <a:solidFill>
                  <a:srgbClr val="374151"/>
                </a:solidFill>
                <a:effectLst/>
                <a:latin typeface="Söhne"/>
              </a:rPr>
              <a:t>: Sri Lanka faces challenges related to vector-borne diseases such as dengue fever. Assessing vector control programs and their impact on disease transmission is vital.</a:t>
            </a:r>
          </a:p>
          <a:p>
            <a:endParaRPr lang="en-US" dirty="0"/>
          </a:p>
        </p:txBody>
      </p:sp>
    </p:spTree>
    <p:extLst>
      <p:ext uri="{BB962C8B-B14F-4D97-AF65-F5344CB8AC3E}">
        <p14:creationId xmlns:p14="http://schemas.microsoft.com/office/powerpoint/2010/main" val="3228826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02063-2911-950E-330C-65B3F0370F74}"/>
              </a:ext>
            </a:extLst>
          </p:cNvPr>
          <p:cNvSpPr>
            <a:spLocks noGrp="1"/>
          </p:cNvSpPr>
          <p:nvPr>
            <p:ph type="title"/>
          </p:nvPr>
        </p:nvSpPr>
        <p:spPr/>
        <p:txBody>
          <a:bodyPr/>
          <a:lstStyle/>
          <a:p>
            <a:r>
              <a:rPr kumimoji="0" lang="en-US" sz="2800" b="1" i="0" u="none" strike="noStrike" kern="1200" cap="none" spc="0" normalizeH="0" baseline="0" noProof="0" dirty="0">
                <a:ln>
                  <a:noFill/>
                </a:ln>
                <a:solidFill>
                  <a:prstClr val="black"/>
                </a:solidFill>
                <a:effectLst/>
                <a:uLnTx/>
                <a:uFillTx/>
                <a:latin typeface="Calibri" panose="020F0502020204030204"/>
                <a:ea typeface="+mj-ea"/>
                <a:cs typeface="+mj-cs"/>
              </a:rPr>
              <a:t>Assessment of health outcomes, including key indicators, disease prevention, and healthcare access</a:t>
            </a:r>
            <a:endParaRPr lang="en-US" dirty="0"/>
          </a:p>
        </p:txBody>
      </p:sp>
      <p:sp>
        <p:nvSpPr>
          <p:cNvPr id="3" name="Content Placeholder 2">
            <a:extLst>
              <a:ext uri="{FF2B5EF4-FFF2-40B4-BE49-F238E27FC236}">
                <a16:creationId xmlns:a16="http://schemas.microsoft.com/office/drawing/2014/main" id="{8A54C407-E744-6EB6-77CE-AA4833CB68ED}"/>
              </a:ext>
            </a:extLst>
          </p:cNvPr>
          <p:cNvSpPr>
            <a:spLocks noGrp="1"/>
          </p:cNvSpPr>
          <p:nvPr>
            <p:ph idx="1"/>
          </p:nvPr>
        </p:nvSpPr>
        <p:spPr>
          <a:xfrm>
            <a:off x="838199" y="1371600"/>
            <a:ext cx="10965873" cy="4805363"/>
          </a:xfrm>
        </p:spPr>
        <p:txBody>
          <a:bodyPr>
            <a:normAutofit fontScale="70000" lnSpcReduction="20000"/>
          </a:bodyPr>
          <a:lstStyle/>
          <a:p>
            <a:pPr marL="0" indent="0" algn="l">
              <a:buNone/>
            </a:pPr>
            <a:r>
              <a:rPr lang="en-US" sz="3100" b="1" i="0" dirty="0">
                <a:solidFill>
                  <a:srgbClr val="374151"/>
                </a:solidFill>
                <a:effectLst/>
                <a:latin typeface="Söhne"/>
              </a:rPr>
              <a:t>Healthcare Access:</a:t>
            </a:r>
            <a:endParaRPr lang="en-US" sz="3100" b="0" i="0" dirty="0">
              <a:solidFill>
                <a:srgbClr val="374151"/>
              </a:solidFill>
              <a:effectLst/>
              <a:latin typeface="Söhne"/>
            </a:endParaRPr>
          </a:p>
          <a:p>
            <a:r>
              <a:rPr lang="en-US" sz="3100" b="1" i="0" dirty="0">
                <a:solidFill>
                  <a:srgbClr val="374151"/>
                </a:solidFill>
                <a:effectLst/>
                <a:latin typeface="Söhne"/>
              </a:rPr>
              <a:t>Healthcare Infrastructure</a:t>
            </a:r>
            <a:r>
              <a:rPr lang="en-US" sz="3100" b="0" i="0" dirty="0">
                <a:solidFill>
                  <a:srgbClr val="374151"/>
                </a:solidFill>
                <a:effectLst/>
                <a:latin typeface="Söhne"/>
              </a:rPr>
              <a:t>: Assess the availability of healthcare facilities, including hospitals, clinics, and primary healthcare centers. Ensuring that healthcare services are geographically accessible is important.</a:t>
            </a:r>
          </a:p>
          <a:p>
            <a:r>
              <a:rPr lang="en-US" sz="3100" b="1" i="0" dirty="0">
                <a:solidFill>
                  <a:srgbClr val="374151"/>
                </a:solidFill>
                <a:effectLst/>
                <a:latin typeface="Söhne"/>
              </a:rPr>
              <a:t>Healthcare Utilization</a:t>
            </a:r>
            <a:r>
              <a:rPr lang="en-US" sz="3100" b="0" i="0" dirty="0">
                <a:solidFill>
                  <a:srgbClr val="374151"/>
                </a:solidFill>
                <a:effectLst/>
                <a:latin typeface="Söhne"/>
              </a:rPr>
              <a:t>: Evaluate how healthcare services are utilized by the population. This includes measuring the number of healthcare visits, hospital admissions, and utilization rates for various services.</a:t>
            </a:r>
          </a:p>
          <a:p>
            <a:r>
              <a:rPr lang="en-US" sz="3100" b="1" i="0" dirty="0">
                <a:solidFill>
                  <a:srgbClr val="374151"/>
                </a:solidFill>
                <a:effectLst/>
                <a:latin typeface="Söhne"/>
              </a:rPr>
              <a:t>Healthcare Financing</a:t>
            </a:r>
            <a:r>
              <a:rPr lang="en-US" sz="3100" b="0" i="0" dirty="0">
                <a:solidFill>
                  <a:srgbClr val="374151"/>
                </a:solidFill>
                <a:effectLst/>
                <a:latin typeface="Söhne"/>
              </a:rPr>
              <a:t>: Analyze the healthcare financing system to ensure that healthcare services are affordable and accessible to all socioeconomic groups. Assess the effectiveness of health insurance programs and government subsidies.</a:t>
            </a:r>
          </a:p>
          <a:p>
            <a:r>
              <a:rPr lang="en-US" sz="3100" b="1" i="0" dirty="0">
                <a:solidFill>
                  <a:srgbClr val="374151"/>
                </a:solidFill>
                <a:effectLst/>
                <a:latin typeface="Söhne"/>
              </a:rPr>
              <a:t>Timely Access to Care</a:t>
            </a:r>
            <a:r>
              <a:rPr lang="en-US" sz="3100" b="0" i="0" dirty="0">
                <a:solidFill>
                  <a:srgbClr val="374151"/>
                </a:solidFill>
                <a:effectLst/>
                <a:latin typeface="Söhne"/>
              </a:rPr>
              <a:t>: Timely access to healthcare services is critical in emergency situations and for managing chronic diseases. Evaluate waiting times, accessibility to specialist care, and the availability of essential medicines.</a:t>
            </a:r>
          </a:p>
          <a:p>
            <a:r>
              <a:rPr lang="en-US" sz="3100" b="1" i="0" dirty="0">
                <a:solidFill>
                  <a:srgbClr val="374151"/>
                </a:solidFill>
                <a:effectLst/>
                <a:latin typeface="Söhne"/>
              </a:rPr>
              <a:t>Equity in Healthcare Access</a:t>
            </a:r>
            <a:r>
              <a:rPr lang="en-US" sz="3100" b="0" i="0" dirty="0">
                <a:solidFill>
                  <a:srgbClr val="374151"/>
                </a:solidFill>
                <a:effectLst/>
                <a:latin typeface="Söhne"/>
              </a:rPr>
              <a:t>: Assess whether healthcare services are equitably distributed among different population groups, including urban and rural areas, and marginalized communities.</a:t>
            </a:r>
          </a:p>
          <a:p>
            <a:endParaRPr lang="en-US" dirty="0"/>
          </a:p>
        </p:txBody>
      </p:sp>
    </p:spTree>
    <p:extLst>
      <p:ext uri="{BB962C8B-B14F-4D97-AF65-F5344CB8AC3E}">
        <p14:creationId xmlns:p14="http://schemas.microsoft.com/office/powerpoint/2010/main" val="1652245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57332-3A9E-2CBA-13C9-24045B8018C0}"/>
              </a:ext>
            </a:extLst>
          </p:cNvPr>
          <p:cNvSpPr>
            <a:spLocks noGrp="1"/>
          </p:cNvSpPr>
          <p:nvPr>
            <p:ph type="title"/>
          </p:nvPr>
        </p:nvSpPr>
        <p:spPr/>
        <p:txBody>
          <a:bodyPr/>
          <a:lstStyle/>
          <a:p>
            <a:r>
              <a:rPr kumimoji="0" lang="en-US" sz="2800" b="1" i="0" u="none" strike="noStrike" kern="1200" cap="none" spc="0" normalizeH="0" baseline="0" noProof="0" dirty="0">
                <a:ln>
                  <a:noFill/>
                </a:ln>
                <a:solidFill>
                  <a:prstClr val="black"/>
                </a:solidFill>
                <a:effectLst/>
                <a:uLnTx/>
                <a:uFillTx/>
                <a:latin typeface="Calibri" panose="020F0502020204030204"/>
                <a:ea typeface="+mj-ea"/>
                <a:cs typeface="+mj-cs"/>
              </a:rPr>
              <a:t>Assessment of health outcomes, including key indicators, disease prevention, and healthcare access</a:t>
            </a:r>
            <a:endParaRPr lang="en-US" dirty="0"/>
          </a:p>
        </p:txBody>
      </p:sp>
      <p:sp>
        <p:nvSpPr>
          <p:cNvPr id="3" name="Content Placeholder 2">
            <a:extLst>
              <a:ext uri="{FF2B5EF4-FFF2-40B4-BE49-F238E27FC236}">
                <a16:creationId xmlns:a16="http://schemas.microsoft.com/office/drawing/2014/main" id="{77259816-6881-1812-11F4-D64EC2817EC2}"/>
              </a:ext>
            </a:extLst>
          </p:cNvPr>
          <p:cNvSpPr>
            <a:spLocks noGrp="1"/>
          </p:cNvSpPr>
          <p:nvPr>
            <p:ph idx="1"/>
          </p:nvPr>
        </p:nvSpPr>
        <p:spPr/>
        <p:txBody>
          <a:bodyPr/>
          <a:lstStyle/>
          <a:p>
            <a:r>
              <a:rPr lang="en-US" dirty="0"/>
              <a:t>In conclusion, the assessment of health outcomes, disease prevention, and healthcare access in Sri Lanka is essential for improving public health and healthcare services. </a:t>
            </a:r>
          </a:p>
          <a:p>
            <a:r>
              <a:rPr lang="en-US" dirty="0"/>
              <a:t>By monitoring key indicators and implementing effective prevention strategies, the healthcare system can better serve the population and achieve positive health outcomes.</a:t>
            </a:r>
          </a:p>
        </p:txBody>
      </p:sp>
    </p:spTree>
    <p:extLst>
      <p:ext uri="{BB962C8B-B14F-4D97-AF65-F5344CB8AC3E}">
        <p14:creationId xmlns:p14="http://schemas.microsoft.com/office/powerpoint/2010/main" val="3482116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6BF3B-D418-24B4-6279-D9B34EC1B214}"/>
              </a:ext>
            </a:extLst>
          </p:cNvPr>
          <p:cNvSpPr>
            <a:spLocks noGrp="1"/>
          </p:cNvSpPr>
          <p:nvPr>
            <p:ph type="title"/>
          </p:nvPr>
        </p:nvSpPr>
        <p:spPr/>
        <p:txBody>
          <a:bodyPr>
            <a:noAutofit/>
          </a:bodyPr>
          <a:lstStyle/>
          <a:p>
            <a:r>
              <a:rPr lang="en-US" sz="3600" b="1" dirty="0">
                <a:latin typeface="+mn-lt"/>
              </a:rPr>
              <a:t>How to evaluate social care programs, considering factors such as poverty reduction and social inclusion.</a:t>
            </a:r>
          </a:p>
        </p:txBody>
      </p:sp>
      <p:sp>
        <p:nvSpPr>
          <p:cNvPr id="3" name="Content Placeholder 2">
            <a:extLst>
              <a:ext uri="{FF2B5EF4-FFF2-40B4-BE49-F238E27FC236}">
                <a16:creationId xmlns:a16="http://schemas.microsoft.com/office/drawing/2014/main" id="{0E117C6E-B77D-AD43-B90A-AE6B0AEE1E17}"/>
              </a:ext>
            </a:extLst>
          </p:cNvPr>
          <p:cNvSpPr>
            <a:spLocks noGrp="1"/>
          </p:cNvSpPr>
          <p:nvPr>
            <p:ph idx="1"/>
          </p:nvPr>
        </p:nvSpPr>
        <p:spPr/>
        <p:txBody>
          <a:bodyPr/>
          <a:lstStyle/>
          <a:p>
            <a:r>
              <a:rPr lang="en-US" b="0" i="0" dirty="0">
                <a:solidFill>
                  <a:srgbClr val="374151"/>
                </a:solidFill>
                <a:effectLst/>
                <a:latin typeface="Söhne"/>
              </a:rPr>
              <a:t>Evaluating social care programs is vital to ensure their effectiveness in addressing critical socio-economic issues, such as poverty reduction and social inclusion. </a:t>
            </a:r>
          </a:p>
          <a:p>
            <a:r>
              <a:rPr lang="en-US" b="0" i="0" dirty="0">
                <a:solidFill>
                  <a:srgbClr val="374151"/>
                </a:solidFill>
                <a:effectLst/>
                <a:latin typeface="Söhne"/>
              </a:rPr>
              <a:t>This process involves a systematic examination of program outcomes and impacts, as well as considerations of cost-effectiveness. </a:t>
            </a:r>
          </a:p>
          <a:p>
            <a:r>
              <a:rPr lang="en-US" b="0" i="0" dirty="0">
                <a:solidFill>
                  <a:srgbClr val="374151"/>
                </a:solidFill>
                <a:effectLst/>
                <a:latin typeface="Söhne"/>
              </a:rPr>
              <a:t>By understanding how to evaluate these programs, we can make informed decisions to improve the well-being of vulnerable populations and create a more inclusive society.</a:t>
            </a:r>
            <a:endParaRPr lang="en-US" dirty="0"/>
          </a:p>
        </p:txBody>
      </p:sp>
    </p:spTree>
    <p:extLst>
      <p:ext uri="{BB962C8B-B14F-4D97-AF65-F5344CB8AC3E}">
        <p14:creationId xmlns:p14="http://schemas.microsoft.com/office/powerpoint/2010/main" val="578491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02C5-A70B-0B5E-1802-A3243954696C}"/>
              </a:ext>
            </a:extLst>
          </p:cNvPr>
          <p:cNvSpPr>
            <a:spLocks noGrp="1"/>
          </p:cNvSpPr>
          <p:nvPr>
            <p:ph type="title"/>
          </p:nvPr>
        </p:nvSpPr>
        <p:spPr/>
        <p:txBody>
          <a:bodyPr>
            <a:normAutofit fontScale="90000"/>
          </a:bodyPr>
          <a:lstStyle/>
          <a:p>
            <a:r>
              <a:rPr lang="en-US" sz="4000" b="1" dirty="0">
                <a:latin typeface="+mn-lt"/>
              </a:rPr>
              <a:t>Key performance indicators (KPIs) that will help measure the program's impact. </a:t>
            </a:r>
            <a:endParaRPr lang="en-US" b="1" dirty="0">
              <a:latin typeface="+mn-lt"/>
            </a:endParaRPr>
          </a:p>
        </p:txBody>
      </p:sp>
      <p:sp>
        <p:nvSpPr>
          <p:cNvPr id="3" name="Content Placeholder 2">
            <a:extLst>
              <a:ext uri="{FF2B5EF4-FFF2-40B4-BE49-F238E27FC236}">
                <a16:creationId xmlns:a16="http://schemas.microsoft.com/office/drawing/2014/main" id="{DFAADEC4-F8D8-2CA7-58BD-DA5690FFE1CD}"/>
              </a:ext>
            </a:extLst>
          </p:cNvPr>
          <p:cNvSpPr>
            <a:spLocks noGrp="1"/>
          </p:cNvSpPr>
          <p:nvPr>
            <p:ph idx="1"/>
          </p:nvPr>
        </p:nvSpPr>
        <p:spPr/>
        <p:txBody>
          <a:bodyPr/>
          <a:lstStyle/>
          <a:p>
            <a:pPr marL="0" indent="0">
              <a:buNone/>
            </a:pPr>
            <a:r>
              <a:rPr lang="en-US" dirty="0"/>
              <a:t>These indicators may include:</a:t>
            </a:r>
          </a:p>
          <a:p>
            <a:r>
              <a:rPr lang="en-US" dirty="0"/>
              <a:t>Poverty rates</a:t>
            </a:r>
          </a:p>
          <a:p>
            <a:r>
              <a:rPr lang="en-US" dirty="0"/>
              <a:t>Income distribution</a:t>
            </a:r>
          </a:p>
          <a:p>
            <a:r>
              <a:rPr lang="en-US" dirty="0"/>
              <a:t>Employment rates</a:t>
            </a:r>
          </a:p>
          <a:p>
            <a:r>
              <a:rPr lang="en-US" dirty="0"/>
              <a:t>Access to education</a:t>
            </a:r>
          </a:p>
          <a:p>
            <a:r>
              <a:rPr lang="en-US" dirty="0"/>
              <a:t>Access to healthcare</a:t>
            </a:r>
          </a:p>
          <a:p>
            <a:r>
              <a:rPr lang="en-US" dirty="0"/>
              <a:t>Social participation</a:t>
            </a:r>
          </a:p>
          <a:p>
            <a:r>
              <a:rPr lang="en-US" dirty="0"/>
              <a:t>Inclusivity in decision-making processes</a:t>
            </a:r>
          </a:p>
        </p:txBody>
      </p:sp>
    </p:spTree>
    <p:extLst>
      <p:ext uri="{BB962C8B-B14F-4D97-AF65-F5344CB8AC3E}">
        <p14:creationId xmlns:p14="http://schemas.microsoft.com/office/powerpoint/2010/main" val="155861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EFFAB2-6750-3444-5FD9-CC5325420ABE}"/>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latin typeface="+mn-lt"/>
              </a:rPr>
              <a:t>Objectives</a:t>
            </a:r>
          </a:p>
        </p:txBody>
      </p:sp>
      <p:sp>
        <p:nvSpPr>
          <p:cNvPr id="3" name="Content Placeholder 2">
            <a:extLst>
              <a:ext uri="{FF2B5EF4-FFF2-40B4-BE49-F238E27FC236}">
                <a16:creationId xmlns:a16="http://schemas.microsoft.com/office/drawing/2014/main" id="{91744699-E433-136C-CC30-4768A599066D}"/>
              </a:ext>
            </a:extLst>
          </p:cNvPr>
          <p:cNvSpPr>
            <a:spLocks noGrp="1"/>
          </p:cNvSpPr>
          <p:nvPr>
            <p:ph idx="1"/>
          </p:nvPr>
        </p:nvSpPr>
        <p:spPr>
          <a:xfrm>
            <a:off x="4810259" y="649480"/>
            <a:ext cx="6555347" cy="5546047"/>
          </a:xfrm>
        </p:spPr>
        <p:txBody>
          <a:bodyPr anchor="ctr">
            <a:normAutofit/>
          </a:bodyPr>
          <a:lstStyle/>
          <a:p>
            <a:r>
              <a:rPr lang="en-US" sz="2000"/>
              <a:t>Recognize the importance of evaluation in the context of health and social care in Sri Lanka.</a:t>
            </a:r>
          </a:p>
          <a:p>
            <a:r>
              <a:rPr lang="en-US" sz="2000"/>
              <a:t>Examine the assessment of health outcomes, including key indicators, disease prevention, and healthcare access.</a:t>
            </a:r>
          </a:p>
          <a:p>
            <a:r>
              <a:rPr lang="en-US" sz="2000"/>
              <a:t>Understand how to evaluate social care programs, considering factors such as poverty reduction and social inclusion.</a:t>
            </a:r>
          </a:p>
          <a:p>
            <a:r>
              <a:rPr lang="en-US" sz="2000"/>
              <a:t>Explore the evaluation of resource allocation, cost-effectiveness, and the sustainability of health and social care services.</a:t>
            </a:r>
          </a:p>
          <a:p>
            <a:r>
              <a:rPr lang="en-US" sz="2000"/>
              <a:t>Assess the impact of healthcare policies and social care programs in the Sri Lankan context.</a:t>
            </a:r>
          </a:p>
          <a:p>
            <a:endParaRPr lang="en-US" sz="2000"/>
          </a:p>
        </p:txBody>
      </p:sp>
    </p:spTree>
    <p:extLst>
      <p:ext uri="{BB962C8B-B14F-4D97-AF65-F5344CB8AC3E}">
        <p14:creationId xmlns:p14="http://schemas.microsoft.com/office/powerpoint/2010/main" val="3995404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0E42-8E67-C215-AEFC-F0D2A6559824}"/>
              </a:ext>
            </a:extLst>
          </p:cNvPr>
          <p:cNvSpPr>
            <a:spLocks noGrp="1"/>
          </p:cNvSpPr>
          <p:nvPr>
            <p:ph type="title"/>
          </p:nvPr>
        </p:nvSpPr>
        <p:spPr/>
        <p:txBody>
          <a:bodyPr>
            <a:noAutofit/>
          </a:bodyPr>
          <a:lstStyle/>
          <a:p>
            <a:r>
              <a:rPr lang="en-US" sz="3200" b="1" dirty="0">
                <a:latin typeface="+mn-lt"/>
              </a:rPr>
              <a:t>Evaluation of resource allocation, cost-effectiveness, and the sustainability of health and social care services.</a:t>
            </a:r>
          </a:p>
        </p:txBody>
      </p:sp>
      <p:sp>
        <p:nvSpPr>
          <p:cNvPr id="3" name="Content Placeholder 2">
            <a:extLst>
              <a:ext uri="{FF2B5EF4-FFF2-40B4-BE49-F238E27FC236}">
                <a16:creationId xmlns:a16="http://schemas.microsoft.com/office/drawing/2014/main" id="{5A6614C6-83AB-66D4-0527-786B071E7113}"/>
              </a:ext>
            </a:extLst>
          </p:cNvPr>
          <p:cNvSpPr>
            <a:spLocks noGrp="1"/>
          </p:cNvSpPr>
          <p:nvPr>
            <p:ph idx="1"/>
          </p:nvPr>
        </p:nvSpPr>
        <p:spPr/>
        <p:txBody>
          <a:bodyPr>
            <a:normAutofit fontScale="40000" lnSpcReduction="20000"/>
          </a:bodyPr>
          <a:lstStyle/>
          <a:p>
            <a:pPr marL="0" indent="0">
              <a:buNone/>
            </a:pPr>
            <a:r>
              <a:rPr lang="en-US" sz="5100" dirty="0"/>
              <a:t>Analyzing efficiency and cost in the evaluation of health and social care services is crucial to ensure that resources are allocated effectively and that services are sustainable. Here's how to explore this aspect:</a:t>
            </a:r>
            <a:endParaRPr lang="en-US" dirty="0"/>
          </a:p>
          <a:p>
            <a:r>
              <a:rPr lang="en-US" sz="5100" dirty="0"/>
              <a:t>Resource Allocation Analysis: Evaluate how resources, including financial, human, and infrastructural, are allocated within health and social care services. This includes examining budget allocation, staff deployment, and the distribution of healthcare facilities.</a:t>
            </a:r>
          </a:p>
          <a:p>
            <a:r>
              <a:rPr lang="en-US" sz="5100" dirty="0"/>
              <a:t>Cost-Effectiveness Evaluation: Determine the cost-effectiveness of healthcare interventions and programs. Assess whether the benefits derived from an intervention outweigh the costs incurred. This analysis helps prioritize interventions that provide the best value for money.</a:t>
            </a:r>
          </a:p>
          <a:p>
            <a:r>
              <a:rPr lang="en-US" sz="5100" dirty="0"/>
              <a:t>Cost-Benefit Analysis: Conduct a cost-benefit analysis to assess whether the overall benefits of a healthcare or social care service exceed the total costs, including both direct and indirect costs. This analysis helps in making informed investment decisions.</a:t>
            </a:r>
          </a:p>
          <a:p>
            <a:r>
              <a:rPr lang="en-US" sz="5100" dirty="0"/>
              <a:t>Efficiency Metrics: Develop efficiency metrics and benchmarks to measure the productivity and efficiency of healthcare facilities and services. This may include indicators such as patient wait times, bed utilization rates, and staff-to-patient ratios.</a:t>
            </a:r>
          </a:p>
        </p:txBody>
      </p:sp>
    </p:spTree>
    <p:extLst>
      <p:ext uri="{BB962C8B-B14F-4D97-AF65-F5344CB8AC3E}">
        <p14:creationId xmlns:p14="http://schemas.microsoft.com/office/powerpoint/2010/main" val="2828463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2B69-8B4E-B7CE-51B8-BA8012F0B9FB}"/>
              </a:ext>
            </a:extLst>
          </p:cNvPr>
          <p:cNvSpPr>
            <a:spLocks noGrp="1"/>
          </p:cNvSpPr>
          <p:nvPr>
            <p:ph type="title"/>
          </p:nvPr>
        </p:nvSpPr>
        <p:spPr/>
        <p:txBody>
          <a:bodyPr>
            <a:normAutofit fontScale="90000"/>
          </a:bodyPr>
          <a:lstStyle/>
          <a:p>
            <a:r>
              <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rPr>
              <a:t>Evaluation of resource allocation, cost-effectiveness, and the sustainability of health and social care services.</a:t>
            </a:r>
            <a:endParaRPr lang="en-US" dirty="0"/>
          </a:p>
        </p:txBody>
      </p:sp>
      <p:sp>
        <p:nvSpPr>
          <p:cNvPr id="3" name="Content Placeholder 2">
            <a:extLst>
              <a:ext uri="{FF2B5EF4-FFF2-40B4-BE49-F238E27FC236}">
                <a16:creationId xmlns:a16="http://schemas.microsoft.com/office/drawing/2014/main" id="{260A2CF9-9D4C-66F7-2BB5-DC063BFDAD13}"/>
              </a:ext>
            </a:extLst>
          </p:cNvPr>
          <p:cNvSpPr>
            <a:spLocks noGrp="1"/>
          </p:cNvSpPr>
          <p:nvPr>
            <p:ph idx="1"/>
          </p:nvPr>
        </p:nvSpPr>
        <p:spPr/>
        <p:txBody>
          <a:bodyPr>
            <a:normAutofit fontScale="70000" lnSpcReduction="20000"/>
          </a:bodyPr>
          <a:lstStyle/>
          <a:p>
            <a:pPr algn="l"/>
            <a:r>
              <a:rPr lang="en-US" b="1" i="0" dirty="0">
                <a:solidFill>
                  <a:srgbClr val="374151"/>
                </a:solidFill>
                <a:effectLst/>
                <a:latin typeface="Söhne"/>
              </a:rPr>
              <a:t>Sustainability Assessment:</a:t>
            </a:r>
            <a:r>
              <a:rPr lang="en-US" dirty="0">
                <a:solidFill>
                  <a:srgbClr val="374151"/>
                </a:solidFill>
                <a:latin typeface="Söhne"/>
              </a:rPr>
              <a:t> </a:t>
            </a:r>
            <a:r>
              <a:rPr lang="en-US" b="0" i="0" dirty="0">
                <a:solidFill>
                  <a:srgbClr val="374151"/>
                </a:solidFill>
                <a:effectLst/>
                <a:latin typeface="Söhne"/>
              </a:rPr>
              <a:t>Evaluate the long-term sustainability of health and social care services. This includes assessing the ability to maintain services over time without depleting resources or causing adverse environmental or social impacts.</a:t>
            </a:r>
          </a:p>
          <a:p>
            <a:pPr algn="l"/>
            <a:r>
              <a:rPr lang="en-US" b="1" i="0" dirty="0">
                <a:solidFill>
                  <a:srgbClr val="374151"/>
                </a:solidFill>
                <a:effectLst/>
                <a:latin typeface="Söhne"/>
              </a:rPr>
              <a:t>Equity Consideration:</a:t>
            </a:r>
            <a:r>
              <a:rPr lang="en-US" dirty="0">
                <a:solidFill>
                  <a:srgbClr val="374151"/>
                </a:solidFill>
                <a:latin typeface="Söhne"/>
              </a:rPr>
              <a:t> </a:t>
            </a:r>
            <a:r>
              <a:rPr lang="en-US" b="0" i="0" dirty="0">
                <a:solidFill>
                  <a:srgbClr val="374151"/>
                </a:solidFill>
                <a:effectLst/>
                <a:latin typeface="Söhne"/>
              </a:rPr>
              <a:t>Analyze the equity implications of resource allocation and cost-effectiveness. Ensure that healthcare services are accessible and affordable for all segments of the population, regardless of their socio-economic status.</a:t>
            </a:r>
          </a:p>
          <a:p>
            <a:pPr algn="l"/>
            <a:r>
              <a:rPr lang="en-US" b="1" i="0" dirty="0">
                <a:solidFill>
                  <a:srgbClr val="374151"/>
                </a:solidFill>
                <a:effectLst/>
                <a:latin typeface="Söhne"/>
              </a:rPr>
              <a:t>Data Collection and Analysis:</a:t>
            </a:r>
            <a:r>
              <a:rPr lang="en-US" dirty="0">
                <a:solidFill>
                  <a:srgbClr val="374151"/>
                </a:solidFill>
                <a:latin typeface="Söhne"/>
              </a:rPr>
              <a:t> </a:t>
            </a:r>
            <a:r>
              <a:rPr lang="en-US" b="0" i="0" dirty="0">
                <a:solidFill>
                  <a:srgbClr val="374151"/>
                </a:solidFill>
                <a:effectLst/>
                <a:latin typeface="Söhne"/>
              </a:rPr>
              <a:t>Collect data on the utilization of resources, costs incurred, and outcomes achieved. Analyze this data to identify areas where resource allocation can be optimized.</a:t>
            </a:r>
          </a:p>
          <a:p>
            <a:pPr algn="l"/>
            <a:r>
              <a:rPr lang="en-US" b="1" i="0" dirty="0">
                <a:solidFill>
                  <a:srgbClr val="374151"/>
                </a:solidFill>
                <a:effectLst/>
                <a:latin typeface="Söhne"/>
              </a:rPr>
              <a:t>Value-Based Healthcare: </a:t>
            </a:r>
            <a:r>
              <a:rPr lang="en-US" b="0" i="0" dirty="0">
                <a:solidFill>
                  <a:srgbClr val="374151"/>
                </a:solidFill>
                <a:effectLst/>
                <a:latin typeface="Söhne"/>
              </a:rPr>
              <a:t>Embrace a value-based healthcare approach that focuses on delivering high-quality care while minimizing costs. Value-based care emphasizes outcomes and patient satisfaction.</a:t>
            </a:r>
          </a:p>
          <a:p>
            <a:pPr algn="l"/>
            <a:r>
              <a:rPr lang="en-US" b="1" i="0" dirty="0">
                <a:solidFill>
                  <a:srgbClr val="374151"/>
                </a:solidFill>
                <a:effectLst/>
                <a:latin typeface="Söhne"/>
              </a:rPr>
              <a:t>Technological Advancements:</a:t>
            </a:r>
            <a:r>
              <a:rPr lang="en-US" dirty="0">
                <a:solidFill>
                  <a:srgbClr val="374151"/>
                </a:solidFill>
                <a:latin typeface="Söhne"/>
              </a:rPr>
              <a:t> </a:t>
            </a:r>
            <a:r>
              <a:rPr lang="en-US" b="0" i="0" dirty="0">
                <a:solidFill>
                  <a:srgbClr val="374151"/>
                </a:solidFill>
                <a:effectLst/>
                <a:latin typeface="Söhne"/>
              </a:rPr>
              <a:t>Explore the use of technology and data analytics to enhance efficiency. Electronic health records, telemedicine, and predictive analytics can help streamline processes and reduce costs.</a:t>
            </a:r>
          </a:p>
          <a:p>
            <a:pPr algn="l"/>
            <a:r>
              <a:rPr lang="en-US" b="1" i="0" dirty="0">
                <a:solidFill>
                  <a:srgbClr val="374151"/>
                </a:solidFill>
                <a:effectLst/>
                <a:latin typeface="Söhne"/>
              </a:rPr>
              <a:t> Environmental Sustainability:</a:t>
            </a:r>
            <a:r>
              <a:rPr lang="en-US" dirty="0">
                <a:solidFill>
                  <a:srgbClr val="374151"/>
                </a:solidFill>
                <a:latin typeface="Söhne"/>
              </a:rPr>
              <a:t> </a:t>
            </a:r>
            <a:r>
              <a:rPr lang="en-US" b="0" i="0" dirty="0">
                <a:solidFill>
                  <a:srgbClr val="374151"/>
                </a:solidFill>
                <a:effectLst/>
                <a:latin typeface="Söhne"/>
              </a:rPr>
              <a:t>Consider the environmental impact of healthcare services, including energy consumption, waste generation, and the carbon footprint. Implement eco-friendly practices to ensure long-term sustainability.</a:t>
            </a:r>
          </a:p>
          <a:p>
            <a:endParaRPr lang="en-US" dirty="0"/>
          </a:p>
        </p:txBody>
      </p:sp>
    </p:spTree>
    <p:extLst>
      <p:ext uri="{BB962C8B-B14F-4D97-AF65-F5344CB8AC3E}">
        <p14:creationId xmlns:p14="http://schemas.microsoft.com/office/powerpoint/2010/main" val="483865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5A30F-61C3-AD35-4A0F-422C9FC20DDB}"/>
              </a:ext>
            </a:extLst>
          </p:cNvPr>
          <p:cNvSpPr>
            <a:spLocks noGrp="1"/>
          </p:cNvSpPr>
          <p:nvPr>
            <p:ph type="title"/>
          </p:nvPr>
        </p:nvSpPr>
        <p:spPr/>
        <p:txBody>
          <a:bodyPr>
            <a:noAutofit/>
          </a:bodyPr>
          <a:lstStyle/>
          <a:p>
            <a:r>
              <a:rPr lang="en-US" sz="3600" dirty="0">
                <a:latin typeface="+mn-lt"/>
              </a:rPr>
              <a:t>Assess the impact of healthcare policies and social care programs in the Sri Lankan context</a:t>
            </a:r>
          </a:p>
        </p:txBody>
      </p:sp>
      <p:sp>
        <p:nvSpPr>
          <p:cNvPr id="3" name="Content Placeholder 2">
            <a:extLst>
              <a:ext uri="{FF2B5EF4-FFF2-40B4-BE49-F238E27FC236}">
                <a16:creationId xmlns:a16="http://schemas.microsoft.com/office/drawing/2014/main" id="{5B081AC6-B27E-B3CF-B794-469C7289D05B}"/>
              </a:ext>
            </a:extLst>
          </p:cNvPr>
          <p:cNvSpPr>
            <a:spLocks noGrp="1"/>
          </p:cNvSpPr>
          <p:nvPr>
            <p:ph idx="1"/>
          </p:nvPr>
        </p:nvSpPr>
        <p:spPr>
          <a:xfrm>
            <a:off x="838199" y="1371600"/>
            <a:ext cx="10622973" cy="5121275"/>
          </a:xfrm>
        </p:spPr>
        <p:txBody>
          <a:bodyPr>
            <a:normAutofit fontScale="77500" lnSpcReduction="20000"/>
          </a:bodyPr>
          <a:lstStyle/>
          <a:p>
            <a:pPr algn="l"/>
            <a:r>
              <a:rPr lang="en-US" sz="3100" b="0" i="0" dirty="0">
                <a:solidFill>
                  <a:srgbClr val="374151"/>
                </a:solidFill>
                <a:effectLst/>
                <a:latin typeface="Söhne"/>
              </a:rPr>
              <a:t>Reviewing policies and programs in the Sri Lankan context is essential for understanding their impact on healthcare and social care. Here are key considerations when assessing the impact of healthcare policies and social care programs:</a:t>
            </a:r>
          </a:p>
          <a:p>
            <a:pPr algn="l">
              <a:buFont typeface="+mj-lt"/>
              <a:buAutoNum type="arabicPeriod"/>
            </a:pPr>
            <a:r>
              <a:rPr lang="en-US" sz="3100" b="1" i="0" dirty="0">
                <a:solidFill>
                  <a:srgbClr val="374151"/>
                </a:solidFill>
                <a:effectLst/>
                <a:latin typeface="Söhne"/>
              </a:rPr>
              <a:t>Policy Objectives:</a:t>
            </a:r>
            <a:r>
              <a:rPr lang="en-US" sz="3100" b="0" i="0" dirty="0">
                <a:solidFill>
                  <a:srgbClr val="374151"/>
                </a:solidFill>
                <a:effectLst/>
                <a:latin typeface="Söhne"/>
              </a:rPr>
              <a:t> Begin by examining the objectives and goals of healthcare policies and social care programs. What outcomes were intended, and are they clearly defined?</a:t>
            </a:r>
          </a:p>
          <a:p>
            <a:pPr algn="l">
              <a:buFont typeface="+mj-lt"/>
              <a:buAutoNum type="arabicPeriod"/>
            </a:pPr>
            <a:r>
              <a:rPr lang="en-US" sz="3100" b="1" i="0" dirty="0">
                <a:solidFill>
                  <a:srgbClr val="374151"/>
                </a:solidFill>
                <a:effectLst/>
                <a:latin typeface="Söhne"/>
              </a:rPr>
              <a:t>Target Population:</a:t>
            </a:r>
            <a:r>
              <a:rPr lang="en-US" sz="3100" b="0" i="0" dirty="0">
                <a:solidFill>
                  <a:srgbClr val="374151"/>
                </a:solidFill>
                <a:effectLst/>
                <a:latin typeface="Söhne"/>
              </a:rPr>
              <a:t> Identify the specific population or communities targeted by these policies and programs. Assess whether the intended beneficiaries are reached.</a:t>
            </a:r>
          </a:p>
          <a:p>
            <a:pPr algn="l">
              <a:buFont typeface="+mj-lt"/>
              <a:buAutoNum type="arabicPeriod"/>
            </a:pPr>
            <a:r>
              <a:rPr lang="en-US" sz="3100" b="1" i="0" dirty="0">
                <a:solidFill>
                  <a:srgbClr val="374151"/>
                </a:solidFill>
                <a:effectLst/>
                <a:latin typeface="Söhne"/>
              </a:rPr>
              <a:t>Resource Allocation:</a:t>
            </a:r>
            <a:r>
              <a:rPr lang="en-US" sz="3100" b="0" i="0" dirty="0">
                <a:solidFill>
                  <a:srgbClr val="374151"/>
                </a:solidFill>
                <a:effectLst/>
                <a:latin typeface="Söhne"/>
              </a:rPr>
              <a:t> Evaluate how resources, including financial, human, and infrastructural, are allocated to implement these policies and programs. Are resources distributed effectively?</a:t>
            </a:r>
          </a:p>
          <a:p>
            <a:pPr algn="l">
              <a:buFont typeface="+mj-lt"/>
              <a:buAutoNum type="arabicPeriod"/>
            </a:pPr>
            <a:r>
              <a:rPr lang="en-US" sz="3100" b="1" i="0" dirty="0">
                <a:solidFill>
                  <a:srgbClr val="374151"/>
                </a:solidFill>
                <a:effectLst/>
                <a:latin typeface="Söhne"/>
              </a:rPr>
              <a:t>Equity and Accessibility:</a:t>
            </a:r>
            <a:r>
              <a:rPr lang="en-US" sz="3100" b="0" i="0" dirty="0">
                <a:solidFill>
                  <a:srgbClr val="374151"/>
                </a:solidFill>
                <a:effectLst/>
                <a:latin typeface="Söhne"/>
              </a:rPr>
              <a:t> Analyze the policies and programs to ensure they promote equity and accessibility to healthcare and social care services for all segments of the population, regardless of socio-economic status or geographical location.</a:t>
            </a:r>
          </a:p>
          <a:p>
            <a:endParaRPr lang="en-US" dirty="0"/>
          </a:p>
        </p:txBody>
      </p:sp>
    </p:spTree>
    <p:extLst>
      <p:ext uri="{BB962C8B-B14F-4D97-AF65-F5344CB8AC3E}">
        <p14:creationId xmlns:p14="http://schemas.microsoft.com/office/powerpoint/2010/main" val="3100824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25A40-9ED8-04CB-D9BA-00BE878FB3BA}"/>
              </a:ext>
            </a:extLst>
          </p:cNvPr>
          <p:cNvSpPr>
            <a:spLocks noGrp="1"/>
          </p:cNvSpPr>
          <p:nvPr>
            <p:ph type="title"/>
          </p:nvPr>
        </p:nvSpPr>
        <p:spPr/>
        <p:txBody>
          <a:bodyPr>
            <a:normAutofit fontScale="90000"/>
          </a:bodyPr>
          <a:lstStyle/>
          <a:p>
            <a:r>
              <a:rPr kumimoji="0" lang="en-US" sz="3600" b="0" i="0" u="none" strike="noStrike" kern="1200" cap="none" spc="0" normalizeH="0" baseline="0" noProof="0" dirty="0">
                <a:ln>
                  <a:noFill/>
                </a:ln>
                <a:solidFill>
                  <a:prstClr val="black"/>
                </a:solidFill>
                <a:effectLst/>
                <a:uLnTx/>
                <a:uFillTx/>
                <a:latin typeface="Calibri" panose="020F0502020204030204"/>
                <a:ea typeface="+mj-ea"/>
                <a:cs typeface="+mj-cs"/>
              </a:rPr>
              <a:t>Assess the impact of healthcare policies and social care programs in the Sri Lankan context</a:t>
            </a:r>
            <a:endParaRPr lang="en-US" dirty="0"/>
          </a:p>
        </p:txBody>
      </p:sp>
      <p:sp>
        <p:nvSpPr>
          <p:cNvPr id="3" name="Content Placeholder 2">
            <a:extLst>
              <a:ext uri="{FF2B5EF4-FFF2-40B4-BE49-F238E27FC236}">
                <a16:creationId xmlns:a16="http://schemas.microsoft.com/office/drawing/2014/main" id="{55EEF59E-C53E-CB1B-B768-16F106A05999}"/>
              </a:ext>
            </a:extLst>
          </p:cNvPr>
          <p:cNvSpPr>
            <a:spLocks noGrp="1"/>
          </p:cNvSpPr>
          <p:nvPr>
            <p:ph idx="1"/>
          </p:nvPr>
        </p:nvSpPr>
        <p:spPr/>
        <p:txBody>
          <a:bodyPr>
            <a:normAutofit fontScale="92500" lnSpcReduction="20000"/>
          </a:bodyPr>
          <a:lstStyle/>
          <a:p>
            <a:pPr algn="l">
              <a:buFont typeface="+mj-lt"/>
              <a:buAutoNum type="arabicPeriod"/>
            </a:pPr>
            <a:r>
              <a:rPr lang="en-US" b="1" i="0" dirty="0">
                <a:solidFill>
                  <a:srgbClr val="374151"/>
                </a:solidFill>
                <a:effectLst/>
                <a:latin typeface="Söhne"/>
              </a:rPr>
              <a:t>Health Outcomes:</a:t>
            </a:r>
            <a:r>
              <a:rPr lang="en-US" b="0" i="0" dirty="0">
                <a:solidFill>
                  <a:srgbClr val="374151"/>
                </a:solidFill>
                <a:effectLst/>
                <a:latin typeface="Söhne"/>
              </a:rPr>
              <a:t> Assess the impact on health outcomes, such as disease prevention, mortality rates, and the overall well-being of the population. Are there measurable improvements in health indicators?</a:t>
            </a:r>
          </a:p>
          <a:p>
            <a:pPr algn="l">
              <a:buFont typeface="+mj-lt"/>
              <a:buAutoNum type="arabicPeriod"/>
            </a:pPr>
            <a:r>
              <a:rPr lang="en-US" b="1" i="0" dirty="0">
                <a:solidFill>
                  <a:srgbClr val="374151"/>
                </a:solidFill>
                <a:effectLst/>
                <a:latin typeface="Söhne"/>
              </a:rPr>
              <a:t>Social Inclusion:</a:t>
            </a:r>
            <a:r>
              <a:rPr lang="en-US" b="0" i="0" dirty="0">
                <a:solidFill>
                  <a:srgbClr val="374151"/>
                </a:solidFill>
                <a:effectLst/>
                <a:latin typeface="Söhne"/>
              </a:rPr>
              <a:t> Consider the impact on social inclusion and community well-being. Are vulnerable or marginalized groups included and supported by these policies and programs?</a:t>
            </a:r>
          </a:p>
          <a:p>
            <a:pPr algn="l">
              <a:buFont typeface="+mj-lt"/>
              <a:buAutoNum type="arabicPeriod"/>
            </a:pPr>
            <a:r>
              <a:rPr lang="en-US" b="1" i="0" dirty="0">
                <a:solidFill>
                  <a:srgbClr val="374151"/>
                </a:solidFill>
                <a:effectLst/>
                <a:latin typeface="Söhne"/>
              </a:rPr>
              <a:t>Quality of Care:</a:t>
            </a:r>
            <a:r>
              <a:rPr lang="en-US" b="0" i="0" dirty="0">
                <a:solidFill>
                  <a:srgbClr val="374151"/>
                </a:solidFill>
                <a:effectLst/>
                <a:latin typeface="Söhne"/>
              </a:rPr>
              <a:t> Evaluate the quality of healthcare and social care services provided under these policies and programs. Is the care delivered in line with international standards and best practices?</a:t>
            </a:r>
          </a:p>
          <a:p>
            <a:pPr algn="l">
              <a:buFont typeface="+mj-lt"/>
              <a:buAutoNum type="arabicPeriod"/>
            </a:pPr>
            <a:r>
              <a:rPr lang="en-US" b="1" i="0" dirty="0">
                <a:solidFill>
                  <a:srgbClr val="374151"/>
                </a:solidFill>
                <a:effectLst/>
                <a:latin typeface="Söhne"/>
              </a:rPr>
              <a:t>Cost-Effectiveness:</a:t>
            </a:r>
            <a:r>
              <a:rPr lang="en-US" b="0" i="0" dirty="0">
                <a:solidFill>
                  <a:srgbClr val="374151"/>
                </a:solidFill>
                <a:effectLst/>
                <a:latin typeface="Söhne"/>
              </a:rPr>
              <a:t> Determine whether the policies and programs are cost-effective, i.e., whether the benefits derived outweigh the costs incurred. Are resources optimized to achieve the desired outcomes?</a:t>
            </a:r>
          </a:p>
          <a:p>
            <a:pPr algn="l">
              <a:buFont typeface="+mj-lt"/>
              <a:buAutoNum type="arabicPeriod"/>
            </a:pPr>
            <a:r>
              <a:rPr lang="en-US" b="1" i="0" dirty="0">
                <a:solidFill>
                  <a:srgbClr val="374151"/>
                </a:solidFill>
                <a:effectLst/>
                <a:latin typeface="Söhne"/>
              </a:rPr>
              <a:t>Community Feedback:</a:t>
            </a:r>
            <a:r>
              <a:rPr lang="en-US" b="0" i="0" dirty="0">
                <a:solidFill>
                  <a:srgbClr val="374151"/>
                </a:solidFill>
                <a:effectLst/>
                <a:latin typeface="Söhne"/>
              </a:rPr>
              <a:t> Seek input from community members and healthcare providers to gauge their perspectives on the impact of these policies and programs. Community feedback can reveal valuable insights.</a:t>
            </a:r>
          </a:p>
          <a:p>
            <a:endParaRPr lang="en-US" dirty="0"/>
          </a:p>
        </p:txBody>
      </p:sp>
    </p:spTree>
    <p:extLst>
      <p:ext uri="{BB962C8B-B14F-4D97-AF65-F5344CB8AC3E}">
        <p14:creationId xmlns:p14="http://schemas.microsoft.com/office/powerpoint/2010/main" val="1292843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26615-2874-AEC5-6922-573CDCC543B4}"/>
              </a:ext>
            </a:extLst>
          </p:cNvPr>
          <p:cNvSpPr>
            <a:spLocks noGrp="1"/>
          </p:cNvSpPr>
          <p:nvPr>
            <p:ph type="title"/>
          </p:nvPr>
        </p:nvSpPr>
        <p:spPr/>
        <p:txBody>
          <a:bodyPr>
            <a:normAutofit fontScale="90000"/>
          </a:bodyPr>
          <a:lstStyle/>
          <a:p>
            <a:r>
              <a:rPr kumimoji="0" lang="en-US" sz="3600" b="0" i="0" u="none" strike="noStrike" kern="1200" cap="none" spc="0" normalizeH="0" baseline="0" noProof="0" dirty="0">
                <a:ln>
                  <a:noFill/>
                </a:ln>
                <a:solidFill>
                  <a:prstClr val="black"/>
                </a:solidFill>
                <a:effectLst/>
                <a:uLnTx/>
                <a:uFillTx/>
                <a:latin typeface="Calibri" panose="020F0502020204030204"/>
                <a:ea typeface="+mj-ea"/>
                <a:cs typeface="+mj-cs"/>
              </a:rPr>
              <a:t>Assess the impact of healthcare policies and social care programs in the Sri Lankan context</a:t>
            </a:r>
            <a:endParaRPr lang="en-US" dirty="0"/>
          </a:p>
        </p:txBody>
      </p:sp>
      <p:sp>
        <p:nvSpPr>
          <p:cNvPr id="3" name="Content Placeholder 2">
            <a:extLst>
              <a:ext uri="{FF2B5EF4-FFF2-40B4-BE49-F238E27FC236}">
                <a16:creationId xmlns:a16="http://schemas.microsoft.com/office/drawing/2014/main" id="{6A759598-0C6A-FDD8-880A-8BB8C7FE0371}"/>
              </a:ext>
            </a:extLst>
          </p:cNvPr>
          <p:cNvSpPr>
            <a:spLocks noGrp="1"/>
          </p:cNvSpPr>
          <p:nvPr>
            <p:ph idx="1"/>
          </p:nvPr>
        </p:nvSpPr>
        <p:spPr/>
        <p:txBody>
          <a:bodyPr>
            <a:normAutofit fontScale="70000" lnSpcReduction="20000"/>
          </a:bodyPr>
          <a:lstStyle/>
          <a:p>
            <a:r>
              <a:rPr lang="en-US" b="1" i="0" dirty="0">
                <a:solidFill>
                  <a:srgbClr val="374151"/>
                </a:solidFill>
                <a:effectLst/>
                <a:latin typeface="Söhne"/>
              </a:rPr>
              <a:t>Monitoring and Evaluation:</a:t>
            </a:r>
            <a:r>
              <a:rPr lang="en-US" b="0" i="0" dirty="0">
                <a:solidFill>
                  <a:srgbClr val="374151"/>
                </a:solidFill>
                <a:effectLst/>
                <a:latin typeface="Söhne"/>
              </a:rPr>
              <a:t> Examine the monitoring and evaluation mechanisms in place to track the progress and impact of policies and programs. Are there robust data collection and reporting systems?</a:t>
            </a:r>
          </a:p>
          <a:p>
            <a:r>
              <a:rPr lang="en-US" b="1" i="0" dirty="0">
                <a:solidFill>
                  <a:srgbClr val="374151"/>
                </a:solidFill>
                <a:effectLst/>
                <a:latin typeface="Söhne"/>
              </a:rPr>
              <a:t>Adaptation and Improvement:</a:t>
            </a:r>
            <a:r>
              <a:rPr lang="en-US" b="0" i="0" dirty="0">
                <a:solidFill>
                  <a:srgbClr val="374151"/>
                </a:solidFill>
                <a:effectLst/>
                <a:latin typeface="Söhne"/>
              </a:rPr>
              <a:t> Assess whether there is flexibility for policy adaptation based on evolving healthcare needs and challenges. Continuous improvement is crucial.</a:t>
            </a:r>
          </a:p>
          <a:p>
            <a:r>
              <a:rPr lang="en-US" b="1" i="0" dirty="0">
                <a:solidFill>
                  <a:srgbClr val="374151"/>
                </a:solidFill>
                <a:effectLst/>
                <a:latin typeface="Söhne"/>
              </a:rPr>
              <a:t>Alignment with International Standards:</a:t>
            </a:r>
            <a:r>
              <a:rPr lang="en-US" b="0" i="0" dirty="0">
                <a:solidFill>
                  <a:srgbClr val="374151"/>
                </a:solidFill>
                <a:effectLst/>
                <a:latin typeface="Söhne"/>
              </a:rPr>
              <a:t> Ensure that policies and programs align with international healthcare and social care standards and best practices.</a:t>
            </a:r>
          </a:p>
          <a:p>
            <a:r>
              <a:rPr lang="en-US" b="1" i="0" dirty="0">
                <a:solidFill>
                  <a:srgbClr val="374151"/>
                </a:solidFill>
                <a:effectLst/>
                <a:latin typeface="Söhne"/>
              </a:rPr>
              <a:t>Environmental Considerations:</a:t>
            </a:r>
            <a:r>
              <a:rPr lang="en-US" b="0" i="0" dirty="0">
                <a:solidFill>
                  <a:srgbClr val="374151"/>
                </a:solidFill>
                <a:effectLst/>
                <a:latin typeface="Söhne"/>
              </a:rPr>
              <a:t> Consider the environmental impact of these policies and programs, including sustainability and eco-friendly practices.</a:t>
            </a:r>
          </a:p>
          <a:p>
            <a:r>
              <a:rPr lang="en-US" b="1" i="0" dirty="0">
                <a:solidFill>
                  <a:srgbClr val="374151"/>
                </a:solidFill>
                <a:effectLst/>
                <a:latin typeface="Söhne"/>
              </a:rPr>
              <a:t>Policy Gaps:</a:t>
            </a:r>
            <a:r>
              <a:rPr lang="en-US" b="0" i="0" dirty="0">
                <a:solidFill>
                  <a:srgbClr val="374151"/>
                </a:solidFill>
                <a:effectLst/>
                <a:latin typeface="Söhne"/>
              </a:rPr>
              <a:t> Identify any gaps or areas where policies and programs may fall short of achieving their intended outcomes.</a:t>
            </a:r>
          </a:p>
          <a:p>
            <a:r>
              <a:rPr lang="en-US" b="1" i="0" dirty="0">
                <a:solidFill>
                  <a:srgbClr val="374151"/>
                </a:solidFill>
                <a:effectLst/>
                <a:latin typeface="Söhne"/>
              </a:rPr>
              <a:t>Recommendations:</a:t>
            </a:r>
            <a:r>
              <a:rPr lang="en-US" b="0" i="0" dirty="0">
                <a:solidFill>
                  <a:srgbClr val="374151"/>
                </a:solidFill>
                <a:effectLst/>
                <a:latin typeface="Söhne"/>
              </a:rPr>
              <a:t> Based on the assessment, provide recommendations for policy enhancements, program modifications, or new initiatives to better address healthcare and social care needs in Sri Lanka.</a:t>
            </a:r>
          </a:p>
          <a:p>
            <a:pPr algn="l"/>
            <a:r>
              <a:rPr lang="en-US" b="0" i="0" dirty="0">
                <a:solidFill>
                  <a:srgbClr val="374151"/>
                </a:solidFill>
                <a:effectLst/>
                <a:latin typeface="Söhne"/>
              </a:rPr>
              <a:t>Assessing the impact of healthcare policies and social care programs in Sri Lanka is a multifaceted process that requires thorough evaluation and the involvement of various stakeholders to ensure that the well-being of the population is effectively supported and improved</a:t>
            </a:r>
          </a:p>
          <a:p>
            <a:endParaRPr lang="en-US" dirty="0"/>
          </a:p>
        </p:txBody>
      </p:sp>
    </p:spTree>
    <p:extLst>
      <p:ext uri="{BB962C8B-B14F-4D97-AF65-F5344CB8AC3E}">
        <p14:creationId xmlns:p14="http://schemas.microsoft.com/office/powerpoint/2010/main" val="560336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8DC6-B4F1-A3AC-FDF3-703278B6415C}"/>
              </a:ext>
            </a:extLst>
          </p:cNvPr>
          <p:cNvSpPr>
            <a:spLocks noGrp="1"/>
          </p:cNvSpPr>
          <p:nvPr>
            <p:ph type="title"/>
          </p:nvPr>
        </p:nvSpPr>
        <p:spPr/>
        <p:txBody>
          <a:bodyPr>
            <a:noAutofit/>
          </a:bodyPr>
          <a:lstStyle/>
          <a:p>
            <a:r>
              <a:rPr lang="en-US" sz="2800" dirty="0"/>
              <a:t>Importance of maintaining a culture of continuous monitoring and improvement in health and social care.</a:t>
            </a:r>
          </a:p>
        </p:txBody>
      </p:sp>
      <p:sp>
        <p:nvSpPr>
          <p:cNvPr id="3" name="Content Placeholder 2">
            <a:extLst>
              <a:ext uri="{FF2B5EF4-FFF2-40B4-BE49-F238E27FC236}">
                <a16:creationId xmlns:a16="http://schemas.microsoft.com/office/drawing/2014/main" id="{31F92B1C-FAFD-97CA-41DF-713E4106B7DC}"/>
              </a:ext>
            </a:extLst>
          </p:cNvPr>
          <p:cNvSpPr>
            <a:spLocks noGrp="1"/>
          </p:cNvSpPr>
          <p:nvPr>
            <p:ph idx="1"/>
          </p:nvPr>
        </p:nvSpPr>
        <p:spPr/>
        <p:txBody>
          <a:bodyPr>
            <a:normAutofit fontScale="85000" lnSpcReduction="20000"/>
          </a:bodyPr>
          <a:lstStyle/>
          <a:p>
            <a:pPr algn="l"/>
            <a:r>
              <a:rPr lang="en-US" b="0" i="0" dirty="0">
                <a:solidFill>
                  <a:srgbClr val="374151"/>
                </a:solidFill>
                <a:effectLst/>
                <a:latin typeface="Söhne"/>
              </a:rPr>
              <a:t>Emphasizing sustainability and continuous monitoring is crucial in the context of health and social care. Here are five key points highlighting the importance of maintaining a culture of continuous monitoring and improvement:</a:t>
            </a:r>
          </a:p>
          <a:p>
            <a:pPr algn="l">
              <a:buFont typeface="+mj-lt"/>
              <a:buAutoNum type="arabicPeriod"/>
            </a:pPr>
            <a:r>
              <a:rPr lang="en-US" b="1" i="0" dirty="0">
                <a:solidFill>
                  <a:srgbClr val="374151"/>
                </a:solidFill>
                <a:effectLst/>
                <a:latin typeface="Söhne"/>
              </a:rPr>
              <a:t>Long-Term Impact:</a:t>
            </a:r>
            <a:r>
              <a:rPr lang="en-US" b="0" i="0" dirty="0">
                <a:solidFill>
                  <a:srgbClr val="374151"/>
                </a:solidFill>
                <a:effectLst/>
                <a:latin typeface="Söhne"/>
              </a:rPr>
              <a:t> Continuous monitoring ensures the long-term sustainability of healthcare and social care programs. By regularly assessing their effectiveness and adapting to changing needs, these programs can continue to benefit the population over time.</a:t>
            </a:r>
          </a:p>
          <a:p>
            <a:pPr algn="l">
              <a:buFont typeface="+mj-lt"/>
              <a:buAutoNum type="arabicPeriod"/>
            </a:pPr>
            <a:r>
              <a:rPr lang="en-US" b="1" i="0" dirty="0">
                <a:solidFill>
                  <a:srgbClr val="374151"/>
                </a:solidFill>
                <a:effectLst/>
                <a:latin typeface="Söhne"/>
              </a:rPr>
              <a:t>Adaptation to Changing Needs:</a:t>
            </a:r>
            <a:r>
              <a:rPr lang="en-US" b="0" i="0" dirty="0">
                <a:solidFill>
                  <a:srgbClr val="374151"/>
                </a:solidFill>
                <a:effectLst/>
                <a:latin typeface="Söhne"/>
              </a:rPr>
              <a:t> Healthcare and social care requirements evolve, influenced by factors such as demographics, emerging health issues, and economic conditions. Continuous monitoring allows for the timely adaptation of services to address these changing needs.</a:t>
            </a:r>
          </a:p>
          <a:p>
            <a:pPr algn="l">
              <a:buFont typeface="+mj-lt"/>
              <a:buAutoNum type="arabicPeriod"/>
            </a:pPr>
            <a:r>
              <a:rPr lang="en-US" b="1" i="0" dirty="0">
                <a:solidFill>
                  <a:srgbClr val="374151"/>
                </a:solidFill>
                <a:effectLst/>
                <a:latin typeface="Söhne"/>
              </a:rPr>
              <a:t>Quality Assurance:</a:t>
            </a:r>
            <a:r>
              <a:rPr lang="en-US" b="0" i="0" dirty="0">
                <a:solidFill>
                  <a:srgbClr val="374151"/>
                </a:solidFill>
                <a:effectLst/>
                <a:latin typeface="Söhne"/>
              </a:rPr>
              <a:t> Ongoing monitoring helps maintain and improve the quality of care. It enables healthcare providers to identify areas for improvement, implement best practices, and ensure that services meet or exceed established standards.</a:t>
            </a:r>
          </a:p>
          <a:p>
            <a:endParaRPr lang="en-US" dirty="0"/>
          </a:p>
        </p:txBody>
      </p:sp>
    </p:spTree>
    <p:extLst>
      <p:ext uri="{BB962C8B-B14F-4D97-AF65-F5344CB8AC3E}">
        <p14:creationId xmlns:p14="http://schemas.microsoft.com/office/powerpoint/2010/main" val="2547702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8DC6-B4F1-A3AC-FDF3-703278B6415C}"/>
              </a:ext>
            </a:extLst>
          </p:cNvPr>
          <p:cNvSpPr>
            <a:spLocks noGrp="1"/>
          </p:cNvSpPr>
          <p:nvPr>
            <p:ph type="title"/>
          </p:nvPr>
        </p:nvSpPr>
        <p:spPr/>
        <p:txBody>
          <a:bodyPr>
            <a:noAutofit/>
          </a:bodyPr>
          <a:lstStyle/>
          <a:p>
            <a:r>
              <a:rPr lang="en-US" sz="2800" dirty="0"/>
              <a:t>Importance of maintaining a culture of continuous monitoring and improvement in health and social care.</a:t>
            </a:r>
          </a:p>
        </p:txBody>
      </p:sp>
      <p:sp>
        <p:nvSpPr>
          <p:cNvPr id="3" name="Content Placeholder 2">
            <a:extLst>
              <a:ext uri="{FF2B5EF4-FFF2-40B4-BE49-F238E27FC236}">
                <a16:creationId xmlns:a16="http://schemas.microsoft.com/office/drawing/2014/main" id="{31F92B1C-FAFD-97CA-41DF-713E4106B7DC}"/>
              </a:ext>
            </a:extLst>
          </p:cNvPr>
          <p:cNvSpPr>
            <a:spLocks noGrp="1"/>
          </p:cNvSpPr>
          <p:nvPr>
            <p:ph idx="1"/>
          </p:nvPr>
        </p:nvSpPr>
        <p:spPr/>
        <p:txBody>
          <a:bodyPr>
            <a:normAutofit fontScale="92500" lnSpcReduction="10000"/>
          </a:bodyPr>
          <a:lstStyle/>
          <a:p>
            <a:r>
              <a:rPr lang="en-US" b="1" i="0" dirty="0">
                <a:solidFill>
                  <a:srgbClr val="374151"/>
                </a:solidFill>
                <a:effectLst/>
                <a:latin typeface="Söhne"/>
              </a:rPr>
              <a:t>Data-Driven Decision-Making:</a:t>
            </a:r>
            <a:r>
              <a:rPr lang="en-US" b="0" i="0" dirty="0">
                <a:solidFill>
                  <a:srgbClr val="374151"/>
                </a:solidFill>
                <a:effectLst/>
                <a:latin typeface="Söhne"/>
              </a:rPr>
              <a:t> Continuous monitoring relies on data collection and analysis. This data-driven approach enables evidence-based decision-making, ensuring that resources are allocated effectively and interventions are tailored to achieve the best outcomes.</a:t>
            </a:r>
          </a:p>
          <a:p>
            <a:r>
              <a:rPr lang="en-US" b="1" i="0" dirty="0">
                <a:solidFill>
                  <a:srgbClr val="374151"/>
                </a:solidFill>
                <a:effectLst/>
                <a:latin typeface="Söhne"/>
              </a:rPr>
              <a:t>Stakeholder Engagement:</a:t>
            </a:r>
            <a:r>
              <a:rPr lang="en-US" b="0" i="0" dirty="0">
                <a:solidFill>
                  <a:srgbClr val="374151"/>
                </a:solidFill>
                <a:effectLst/>
                <a:latin typeface="Söhne"/>
              </a:rPr>
              <a:t> Involving healthcare providers, policymakers, and community members in the monitoring process fosters collaboration and accountability. Their input and feedback contribute to the ongoing improvement of healthcare and social care services.</a:t>
            </a:r>
          </a:p>
          <a:p>
            <a:pPr algn="l"/>
            <a:r>
              <a:rPr lang="en-US" b="0" i="0" dirty="0">
                <a:solidFill>
                  <a:srgbClr val="374151"/>
                </a:solidFill>
                <a:effectLst/>
                <a:latin typeface="Söhne"/>
              </a:rPr>
              <a:t>Incorporating sustainability and continuous monitoring into the culture of health and social care in Sri Lanka not only ensures the present well-being of the population but also safeguards the future by adapting to changing circumstances and continuously enhancing the quality and effectiveness of services.</a:t>
            </a:r>
          </a:p>
          <a:p>
            <a:endParaRPr lang="en-US" dirty="0"/>
          </a:p>
        </p:txBody>
      </p:sp>
    </p:spTree>
    <p:extLst>
      <p:ext uri="{BB962C8B-B14F-4D97-AF65-F5344CB8AC3E}">
        <p14:creationId xmlns:p14="http://schemas.microsoft.com/office/powerpoint/2010/main" val="285333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1DD0C-6D3F-A95D-6A2C-34CF0A223FD0}"/>
              </a:ext>
            </a:extLst>
          </p:cNvPr>
          <p:cNvSpPr>
            <a:spLocks noGrp="1"/>
          </p:cNvSpPr>
          <p:nvPr>
            <p:ph type="title"/>
          </p:nvPr>
        </p:nvSpPr>
        <p:spPr/>
        <p:txBody>
          <a:bodyPr>
            <a:noAutofit/>
          </a:bodyPr>
          <a:lstStyle/>
          <a:p>
            <a:r>
              <a:rPr lang="en-US" sz="2800" b="1" dirty="0"/>
              <a:t>Need for capacity building among healthcare professionals and social workers in Sri Lanka.</a:t>
            </a:r>
          </a:p>
        </p:txBody>
      </p:sp>
      <p:sp>
        <p:nvSpPr>
          <p:cNvPr id="3" name="Content Placeholder 2">
            <a:extLst>
              <a:ext uri="{FF2B5EF4-FFF2-40B4-BE49-F238E27FC236}">
                <a16:creationId xmlns:a16="http://schemas.microsoft.com/office/drawing/2014/main" id="{C3FF7096-E86D-8AD6-C06F-9DA0021AAF37}"/>
              </a:ext>
            </a:extLst>
          </p:cNvPr>
          <p:cNvSpPr>
            <a:spLocks noGrp="1"/>
          </p:cNvSpPr>
          <p:nvPr>
            <p:ph idx="1"/>
          </p:nvPr>
        </p:nvSpPr>
        <p:spPr/>
        <p:txBody>
          <a:bodyPr>
            <a:normAutofit lnSpcReduction="10000"/>
          </a:bodyPr>
          <a:lstStyle/>
          <a:p>
            <a:pPr marL="0" indent="0" algn="l">
              <a:buNone/>
            </a:pPr>
            <a:r>
              <a:rPr lang="en-US" b="0" i="0" dirty="0">
                <a:solidFill>
                  <a:srgbClr val="374151"/>
                </a:solidFill>
                <a:effectLst/>
                <a:latin typeface="Söhne"/>
              </a:rPr>
              <a:t>Capacity building is a crucial aspect of improving healthcare and social services in Sri Lanka. Here are five key facts that highlight the importance of capacity building:</a:t>
            </a:r>
          </a:p>
          <a:p>
            <a:r>
              <a:rPr lang="en-US" b="1" i="0" dirty="0">
                <a:solidFill>
                  <a:srgbClr val="374151"/>
                </a:solidFill>
                <a:effectLst/>
                <a:latin typeface="Söhne"/>
              </a:rPr>
              <a:t>Enhancing Skillsets:</a:t>
            </a:r>
            <a:r>
              <a:rPr lang="en-US" b="0" i="0" dirty="0">
                <a:solidFill>
                  <a:srgbClr val="374151"/>
                </a:solidFill>
                <a:effectLst/>
                <a:latin typeface="Söhne"/>
              </a:rPr>
              <a:t> Capacity building programs provide healthcare professionals and social workers with opportunities to enhance their knowledge and skills. This enables them to stay up-to-date with the latest advancements in healthcare and social work, ultimately improving the quality of services they provide.</a:t>
            </a:r>
          </a:p>
          <a:p>
            <a:r>
              <a:rPr lang="en-US" b="1" i="0" dirty="0">
                <a:solidFill>
                  <a:srgbClr val="374151"/>
                </a:solidFill>
                <a:effectLst/>
                <a:latin typeface="Söhne"/>
              </a:rPr>
              <a:t>Meeting Diverse Needs:</a:t>
            </a:r>
            <a:r>
              <a:rPr lang="en-US" b="0" i="0" dirty="0">
                <a:solidFill>
                  <a:srgbClr val="374151"/>
                </a:solidFill>
                <a:effectLst/>
                <a:latin typeface="Söhne"/>
              </a:rPr>
              <a:t> Sri Lanka's healthcare and social care landscape is diverse, with varying needs in different regions. Capacity building ensures that professionals are equipped to address these unique challenges effectively, providing tailored services to local communities.</a:t>
            </a:r>
          </a:p>
          <a:p>
            <a:endParaRPr lang="en-US" dirty="0"/>
          </a:p>
        </p:txBody>
      </p:sp>
    </p:spTree>
    <p:extLst>
      <p:ext uri="{BB962C8B-B14F-4D97-AF65-F5344CB8AC3E}">
        <p14:creationId xmlns:p14="http://schemas.microsoft.com/office/powerpoint/2010/main" val="3495002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1DD0C-6D3F-A95D-6A2C-34CF0A223FD0}"/>
              </a:ext>
            </a:extLst>
          </p:cNvPr>
          <p:cNvSpPr>
            <a:spLocks noGrp="1"/>
          </p:cNvSpPr>
          <p:nvPr>
            <p:ph type="title"/>
          </p:nvPr>
        </p:nvSpPr>
        <p:spPr/>
        <p:txBody>
          <a:bodyPr>
            <a:noAutofit/>
          </a:bodyPr>
          <a:lstStyle/>
          <a:p>
            <a:r>
              <a:rPr lang="en-US" sz="3200" b="1" dirty="0"/>
              <a:t>Need for capacity building among healthcare professionals and social workers in Sri Lanka.</a:t>
            </a:r>
          </a:p>
        </p:txBody>
      </p:sp>
      <p:sp>
        <p:nvSpPr>
          <p:cNvPr id="3" name="Content Placeholder 2">
            <a:extLst>
              <a:ext uri="{FF2B5EF4-FFF2-40B4-BE49-F238E27FC236}">
                <a16:creationId xmlns:a16="http://schemas.microsoft.com/office/drawing/2014/main" id="{C3FF7096-E86D-8AD6-C06F-9DA0021AAF37}"/>
              </a:ext>
            </a:extLst>
          </p:cNvPr>
          <p:cNvSpPr>
            <a:spLocks noGrp="1"/>
          </p:cNvSpPr>
          <p:nvPr>
            <p:ph idx="1"/>
          </p:nvPr>
        </p:nvSpPr>
        <p:spPr/>
        <p:txBody>
          <a:bodyPr>
            <a:normAutofit fontScale="85000" lnSpcReduction="20000"/>
          </a:bodyPr>
          <a:lstStyle/>
          <a:p>
            <a:r>
              <a:rPr lang="en-US" b="1" i="0" dirty="0">
                <a:solidFill>
                  <a:srgbClr val="374151"/>
                </a:solidFill>
                <a:effectLst/>
                <a:latin typeface="Söhne"/>
              </a:rPr>
              <a:t>Strengthening Resilience:</a:t>
            </a:r>
            <a:r>
              <a:rPr lang="en-US" b="0" i="0" dirty="0">
                <a:solidFill>
                  <a:srgbClr val="374151"/>
                </a:solidFill>
                <a:effectLst/>
                <a:latin typeface="Söhne"/>
              </a:rPr>
              <a:t> Capacity building equips professionals with the skills needed to respond to emergencies and health crises, such as natural disasters or disease outbreaks. This resilience is vital in ensuring the continuity of essential services during challenging times.</a:t>
            </a:r>
          </a:p>
          <a:p>
            <a:r>
              <a:rPr lang="en-US" b="1" i="0" dirty="0">
                <a:solidFill>
                  <a:srgbClr val="374151"/>
                </a:solidFill>
                <a:effectLst/>
                <a:latin typeface="Söhne"/>
              </a:rPr>
              <a:t>Supporting Policy Implementation:</a:t>
            </a:r>
            <a:r>
              <a:rPr lang="en-US" b="0" i="0" dirty="0">
                <a:solidFill>
                  <a:srgbClr val="374151"/>
                </a:solidFill>
                <a:effectLst/>
                <a:latin typeface="Söhne"/>
              </a:rPr>
              <a:t> Healthcare and social care policies often require trained professionals to implement them effectively. Capacity building helps bridge the gap between policy formulation and successful execution, leading to better policy outcomes.</a:t>
            </a:r>
          </a:p>
          <a:p>
            <a:r>
              <a:rPr lang="en-US" b="1" i="0" dirty="0">
                <a:solidFill>
                  <a:srgbClr val="374151"/>
                </a:solidFill>
                <a:effectLst/>
                <a:latin typeface="Söhne"/>
              </a:rPr>
              <a:t>Empowering Local Workforce:</a:t>
            </a:r>
            <a:r>
              <a:rPr lang="en-US" b="0" i="0" dirty="0">
                <a:solidFill>
                  <a:srgbClr val="374151"/>
                </a:solidFill>
                <a:effectLst/>
                <a:latin typeface="Söhne"/>
              </a:rPr>
              <a:t> Investing in capacity building empowers the local healthcare and social work workforce. It reduces dependency on external expertise and encourages a sense of ownership and responsibility for the well-being of the community. This empowerment is key to sustainable and locally-led development.</a:t>
            </a:r>
          </a:p>
          <a:p>
            <a:pPr algn="l"/>
            <a:r>
              <a:rPr lang="en-US" b="0" i="0" dirty="0">
                <a:solidFill>
                  <a:srgbClr val="374151"/>
                </a:solidFill>
                <a:effectLst/>
                <a:latin typeface="Söhne"/>
              </a:rPr>
              <a:t>In summary, capacity building is an essential component of improving healthcare and social services in Sri Lanka, as it ensures that professionals are well-prepared, adaptable, and responsive to the evolving needs of the population.</a:t>
            </a:r>
          </a:p>
          <a:p>
            <a:endParaRPr lang="en-US" dirty="0"/>
          </a:p>
        </p:txBody>
      </p:sp>
    </p:spTree>
    <p:extLst>
      <p:ext uri="{BB962C8B-B14F-4D97-AF65-F5344CB8AC3E}">
        <p14:creationId xmlns:p14="http://schemas.microsoft.com/office/powerpoint/2010/main" val="2291264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75834-6545-E273-90B5-ED7FDC9D8A57}"/>
              </a:ext>
            </a:extLst>
          </p:cNvPr>
          <p:cNvSpPr>
            <a:spLocks noGrp="1"/>
          </p:cNvSpPr>
          <p:nvPr>
            <p:ph type="title"/>
          </p:nvPr>
        </p:nvSpPr>
        <p:spPr/>
        <p:txBody>
          <a:bodyPr>
            <a:normAutofit fontScale="90000"/>
          </a:bodyPr>
          <a:lstStyle/>
          <a:p>
            <a:r>
              <a:rPr lang="en-US" sz="4000" dirty="0">
                <a:solidFill>
                  <a:srgbClr val="374151"/>
                </a:solidFill>
                <a:latin typeface="+mn-lt"/>
              </a:rPr>
              <a:t>Address Ethical Considerations:</a:t>
            </a:r>
            <a:br>
              <a:rPr lang="en-US" sz="2800" dirty="0">
                <a:solidFill>
                  <a:srgbClr val="374151"/>
                </a:solidFill>
                <a:latin typeface="Söhne"/>
              </a:rPr>
            </a:br>
            <a:endParaRPr lang="en-US" dirty="0"/>
          </a:p>
        </p:txBody>
      </p:sp>
      <p:sp>
        <p:nvSpPr>
          <p:cNvPr id="3" name="Content Placeholder 2">
            <a:extLst>
              <a:ext uri="{FF2B5EF4-FFF2-40B4-BE49-F238E27FC236}">
                <a16:creationId xmlns:a16="http://schemas.microsoft.com/office/drawing/2014/main" id="{D97D246A-E5D5-F6DC-4126-A7DD0953064A}"/>
              </a:ext>
            </a:extLst>
          </p:cNvPr>
          <p:cNvSpPr>
            <a:spLocks noGrp="1"/>
          </p:cNvSpPr>
          <p:nvPr>
            <p:ph idx="1"/>
          </p:nvPr>
        </p:nvSpPr>
        <p:spPr/>
        <p:txBody>
          <a:bodyPr>
            <a:normAutofit fontScale="77500" lnSpcReduction="20000"/>
          </a:bodyPr>
          <a:lstStyle/>
          <a:p>
            <a:r>
              <a:rPr lang="en-US" b="1" i="0" dirty="0">
                <a:solidFill>
                  <a:srgbClr val="374151"/>
                </a:solidFill>
                <a:effectLst/>
                <a:latin typeface="Söhne"/>
              </a:rPr>
              <a:t>Informed Consent:</a:t>
            </a:r>
            <a:r>
              <a:rPr lang="en-US" b="0" i="0" dirty="0">
                <a:solidFill>
                  <a:srgbClr val="374151"/>
                </a:solidFill>
                <a:effectLst/>
                <a:latin typeface="Söhne"/>
              </a:rPr>
              <a:t> Ethical evaluations in healthcare and social services in Sri Lanka prioritize obtaining informed consent from participants. This means that individuals should be fully aware of the evaluation process, its purpose, and potential implications before they can voluntarily participate.</a:t>
            </a:r>
          </a:p>
          <a:p>
            <a:r>
              <a:rPr lang="en-US" b="1" i="0" dirty="0">
                <a:solidFill>
                  <a:srgbClr val="374151"/>
                </a:solidFill>
                <a:effectLst/>
                <a:latin typeface="Söhne"/>
              </a:rPr>
              <a:t>Privacy and Confidentiality:</a:t>
            </a:r>
            <a:r>
              <a:rPr lang="en-US" b="0" i="0" dirty="0">
                <a:solidFill>
                  <a:srgbClr val="374151"/>
                </a:solidFill>
                <a:effectLst/>
                <a:latin typeface="Söhne"/>
              </a:rPr>
              <a:t> Ethical standards demand the protection of individuals' privacy and confidentiality. Data collected during evaluations must be securely stored and anonymized to prevent any harm or breaches of privacy.</a:t>
            </a:r>
          </a:p>
          <a:p>
            <a:r>
              <a:rPr lang="en-US" b="1" i="0" dirty="0">
                <a:solidFill>
                  <a:srgbClr val="374151"/>
                </a:solidFill>
                <a:effectLst/>
                <a:latin typeface="Söhne"/>
              </a:rPr>
              <a:t>Avoid Harm:</a:t>
            </a:r>
            <a:r>
              <a:rPr lang="en-US" b="0" i="0" dirty="0">
                <a:solidFill>
                  <a:srgbClr val="374151"/>
                </a:solidFill>
                <a:effectLst/>
                <a:latin typeface="Söhne"/>
              </a:rPr>
              <a:t> Evaluations should not cause harm to individuals or communities. Ethical considerations require evaluators to minimize any potential negative impacts and ensure that the benefits outweigh the risks.</a:t>
            </a:r>
          </a:p>
          <a:p>
            <a:r>
              <a:rPr lang="en-US" b="1" i="0" dirty="0">
                <a:solidFill>
                  <a:srgbClr val="374151"/>
                </a:solidFill>
                <a:effectLst/>
                <a:latin typeface="Söhne"/>
              </a:rPr>
              <a:t>Cultural Sensitivity:</a:t>
            </a:r>
            <a:r>
              <a:rPr lang="en-US" b="0" i="0" dirty="0">
                <a:solidFill>
                  <a:srgbClr val="374151"/>
                </a:solidFill>
                <a:effectLst/>
                <a:latin typeface="Söhne"/>
              </a:rPr>
              <a:t> Evaluations in Sri Lanka must be culturally sensitive. This includes respecting local customs, traditions, and values when conducting assessments. Cultural competence is essential to ensure the evaluation process is respectful and relevant.</a:t>
            </a:r>
          </a:p>
          <a:p>
            <a:r>
              <a:rPr lang="en-US" b="1" i="0" dirty="0">
                <a:solidFill>
                  <a:srgbClr val="374151"/>
                </a:solidFill>
                <a:effectLst/>
                <a:latin typeface="Söhne"/>
              </a:rPr>
              <a:t>Transparency and Accountability:</a:t>
            </a:r>
            <a:r>
              <a:rPr lang="en-US" b="0" i="0" dirty="0">
                <a:solidFill>
                  <a:srgbClr val="374151"/>
                </a:solidFill>
                <a:effectLst/>
                <a:latin typeface="Söhne"/>
              </a:rPr>
              <a:t> Ethical evaluations emphasize transparency in methods, findings, and reporting. Stakeholders should have access to the evaluation process and results. Additionally, accountability is essential to address any ethical violations or concerns promptly.</a:t>
            </a:r>
          </a:p>
          <a:p>
            <a:endParaRPr lang="en-US" dirty="0"/>
          </a:p>
        </p:txBody>
      </p:sp>
    </p:spTree>
    <p:extLst>
      <p:ext uri="{BB962C8B-B14F-4D97-AF65-F5344CB8AC3E}">
        <p14:creationId xmlns:p14="http://schemas.microsoft.com/office/powerpoint/2010/main" val="134315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34A6B1-D78B-39F5-D60D-B75EC6CAC15A}"/>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latin typeface="+mn-lt"/>
              </a:rPr>
              <a:t>Objectives</a:t>
            </a:r>
          </a:p>
        </p:txBody>
      </p:sp>
      <p:sp>
        <p:nvSpPr>
          <p:cNvPr id="3" name="Content Placeholder 2">
            <a:extLst>
              <a:ext uri="{FF2B5EF4-FFF2-40B4-BE49-F238E27FC236}">
                <a16:creationId xmlns:a16="http://schemas.microsoft.com/office/drawing/2014/main" id="{C5F35F32-527C-421E-2840-9ADCBF9F57CD}"/>
              </a:ext>
            </a:extLst>
          </p:cNvPr>
          <p:cNvSpPr>
            <a:spLocks noGrp="1"/>
          </p:cNvSpPr>
          <p:nvPr>
            <p:ph idx="1"/>
          </p:nvPr>
        </p:nvSpPr>
        <p:spPr>
          <a:xfrm>
            <a:off x="4810259" y="649480"/>
            <a:ext cx="6555347" cy="5546047"/>
          </a:xfrm>
        </p:spPr>
        <p:txBody>
          <a:bodyPr anchor="ctr">
            <a:normAutofit/>
          </a:bodyPr>
          <a:lstStyle/>
          <a:p>
            <a:r>
              <a:rPr lang="en-US" sz="2000"/>
              <a:t>Understand the importance of maintaining a culture of continuous monitoring and improvement in health and social care.</a:t>
            </a:r>
          </a:p>
          <a:p>
            <a:r>
              <a:rPr lang="en-US" sz="2000"/>
              <a:t>Recognize the need for capacity building among healthcare professionals and social workers in Sri Lanka.</a:t>
            </a:r>
          </a:p>
          <a:p>
            <a:r>
              <a:rPr lang="en-US" sz="2000"/>
              <a:t>Discuss ethical standards and considerations in the evaluation process.</a:t>
            </a:r>
          </a:p>
          <a:p>
            <a:r>
              <a:rPr lang="en-US" sz="2000"/>
              <a:t>Learn how evaluation findings are used to make data-informed decisions and improve healthcare and social care services.</a:t>
            </a:r>
          </a:p>
          <a:p>
            <a:endParaRPr lang="en-US" sz="2000"/>
          </a:p>
        </p:txBody>
      </p:sp>
    </p:spTree>
    <p:extLst>
      <p:ext uri="{BB962C8B-B14F-4D97-AF65-F5344CB8AC3E}">
        <p14:creationId xmlns:p14="http://schemas.microsoft.com/office/powerpoint/2010/main" val="2090210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7E91A-7874-0536-B3A2-0BA687D87500}"/>
              </a:ext>
            </a:extLst>
          </p:cNvPr>
          <p:cNvSpPr>
            <a:spLocks noGrp="1"/>
          </p:cNvSpPr>
          <p:nvPr>
            <p:ph type="title"/>
          </p:nvPr>
        </p:nvSpPr>
        <p:spPr/>
        <p:txBody>
          <a:bodyPr/>
          <a:lstStyle/>
          <a:p>
            <a:r>
              <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rPr>
              <a:t>Need for capacity building among healthcare professionals and social workers in Sri Lanka.</a:t>
            </a:r>
            <a:endParaRPr lang="en-US" dirty="0"/>
          </a:p>
        </p:txBody>
      </p:sp>
      <p:sp>
        <p:nvSpPr>
          <p:cNvPr id="3" name="Content Placeholder 2">
            <a:extLst>
              <a:ext uri="{FF2B5EF4-FFF2-40B4-BE49-F238E27FC236}">
                <a16:creationId xmlns:a16="http://schemas.microsoft.com/office/drawing/2014/main" id="{1D9A3F9E-8528-76AA-7269-5E8279E5738C}"/>
              </a:ext>
            </a:extLst>
          </p:cNvPr>
          <p:cNvSpPr>
            <a:spLocks noGrp="1"/>
          </p:cNvSpPr>
          <p:nvPr>
            <p:ph idx="1"/>
          </p:nvPr>
        </p:nvSpPr>
        <p:spPr/>
        <p:txBody>
          <a:bodyPr>
            <a:normAutofit fontScale="62500" lnSpcReduction="20000"/>
          </a:bodyPr>
          <a:lstStyle/>
          <a:p>
            <a:pPr algn="l">
              <a:buFont typeface="+mj-lt"/>
              <a:buAutoNum type="arabicPeriod"/>
            </a:pPr>
            <a:r>
              <a:rPr lang="en-US" b="1" i="0" dirty="0">
                <a:solidFill>
                  <a:srgbClr val="374151"/>
                </a:solidFill>
                <a:effectLst/>
                <a:latin typeface="Söhne"/>
              </a:rPr>
              <a:t>Comprehensive Reporting:</a:t>
            </a:r>
            <a:r>
              <a:rPr lang="en-US" b="0" i="0" dirty="0">
                <a:solidFill>
                  <a:srgbClr val="374151"/>
                </a:solidFill>
                <a:effectLst/>
                <a:latin typeface="Söhne"/>
              </a:rPr>
              <a:t> The reporting of evaluation findings should be comprehensive and transparent. It should provide a clear overview of the evaluation's objectives, methods, results, and conclusions. This enables stakeholders to make informed decisions based on the report.</a:t>
            </a:r>
          </a:p>
          <a:p>
            <a:pPr algn="l">
              <a:buFont typeface="+mj-lt"/>
              <a:buAutoNum type="arabicPeriod"/>
            </a:pPr>
            <a:r>
              <a:rPr lang="en-US" b="1" i="0" dirty="0">
                <a:solidFill>
                  <a:srgbClr val="374151"/>
                </a:solidFill>
                <a:effectLst/>
                <a:latin typeface="Söhne"/>
              </a:rPr>
              <a:t>Accessible Formats:</a:t>
            </a:r>
            <a:r>
              <a:rPr lang="en-US" b="0" i="0" dirty="0">
                <a:solidFill>
                  <a:srgbClr val="374151"/>
                </a:solidFill>
                <a:effectLst/>
                <a:latin typeface="Söhne"/>
              </a:rPr>
              <a:t> Evaluation reports should be disseminated in accessible formats, ensuring that they can be understood by a wide range of stakeholders, including the public. Using plain language and visual aids can enhance accessibility.</a:t>
            </a:r>
          </a:p>
          <a:p>
            <a:pPr algn="l">
              <a:buFont typeface="+mj-lt"/>
              <a:buAutoNum type="arabicPeriod"/>
            </a:pPr>
            <a:r>
              <a:rPr lang="en-US" b="1" i="0" dirty="0">
                <a:solidFill>
                  <a:srgbClr val="374151"/>
                </a:solidFill>
                <a:effectLst/>
                <a:latin typeface="Söhne"/>
              </a:rPr>
              <a:t>Timely Dissemination:</a:t>
            </a:r>
            <a:r>
              <a:rPr lang="en-US" b="0" i="0" dirty="0">
                <a:solidFill>
                  <a:srgbClr val="374151"/>
                </a:solidFill>
                <a:effectLst/>
                <a:latin typeface="Söhne"/>
              </a:rPr>
              <a:t> Timeliness is crucial in disseminating evaluation findings. Stakeholders and the public need access to relevant information in a timely manner to make informed decisions and take necessary actions.</a:t>
            </a:r>
          </a:p>
          <a:p>
            <a:pPr algn="l">
              <a:buFont typeface="+mj-lt"/>
              <a:buAutoNum type="arabicPeriod"/>
            </a:pPr>
            <a:r>
              <a:rPr lang="en-US" b="1" i="0" dirty="0">
                <a:solidFill>
                  <a:srgbClr val="374151"/>
                </a:solidFill>
                <a:effectLst/>
                <a:latin typeface="Söhne"/>
              </a:rPr>
              <a:t>Engagement of Stakeholders:</a:t>
            </a:r>
            <a:r>
              <a:rPr lang="en-US" b="0" i="0" dirty="0">
                <a:solidFill>
                  <a:srgbClr val="374151"/>
                </a:solidFill>
                <a:effectLst/>
                <a:latin typeface="Söhne"/>
              </a:rPr>
              <a:t> Involving stakeholders in the dissemination process is essential. Engaging with government agencies, healthcare providers, social workers, and community members ensures that the findings are well-received and can lead to meaningful improvements.</a:t>
            </a:r>
          </a:p>
          <a:p>
            <a:pPr algn="l">
              <a:buFont typeface="+mj-lt"/>
              <a:buAutoNum type="arabicPeriod"/>
            </a:pPr>
            <a:r>
              <a:rPr lang="en-US" b="1" i="0" dirty="0">
                <a:solidFill>
                  <a:srgbClr val="374151"/>
                </a:solidFill>
                <a:effectLst/>
                <a:latin typeface="Söhne"/>
              </a:rPr>
              <a:t>Feedback Mechanisms:</a:t>
            </a:r>
            <a:r>
              <a:rPr lang="en-US" b="0" i="0" dirty="0">
                <a:solidFill>
                  <a:srgbClr val="374151"/>
                </a:solidFill>
                <a:effectLst/>
                <a:latin typeface="Söhne"/>
              </a:rPr>
              <a:t> Establishing feedback mechanisms in the dissemination process allows stakeholders to provide input and share their perspectives on the evaluation findings. This two-way communication fosters collaboration and continuous improvement in healthcare and social services.</a:t>
            </a:r>
          </a:p>
          <a:p>
            <a:pPr algn="l"/>
            <a:r>
              <a:rPr lang="en-US" b="0" i="0" dirty="0">
                <a:solidFill>
                  <a:srgbClr val="374151"/>
                </a:solidFill>
                <a:effectLst/>
                <a:latin typeface="Söhne"/>
              </a:rPr>
              <a:t>In summary, addressing ethical considerations and mastering the reporting and dissemination of evaluation findings are crucial aspects of ensuring that evaluations in Sri Lanka are conducted with integrity, respect, and transparency, ultimately leading to improved healthcare and social care services.</a:t>
            </a:r>
          </a:p>
          <a:p>
            <a:endParaRPr lang="en-US" dirty="0"/>
          </a:p>
        </p:txBody>
      </p:sp>
    </p:spTree>
    <p:extLst>
      <p:ext uri="{BB962C8B-B14F-4D97-AF65-F5344CB8AC3E}">
        <p14:creationId xmlns:p14="http://schemas.microsoft.com/office/powerpoint/2010/main" val="338479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F6B5-D939-FDA9-86BA-51C499E7AF47}"/>
              </a:ext>
            </a:extLst>
          </p:cNvPr>
          <p:cNvSpPr>
            <a:spLocks noGrp="1"/>
          </p:cNvSpPr>
          <p:nvPr>
            <p:ph type="title"/>
          </p:nvPr>
        </p:nvSpPr>
        <p:spPr/>
        <p:txBody>
          <a:bodyPr>
            <a:normAutofit fontScale="90000"/>
          </a:bodyPr>
          <a:lstStyle/>
          <a:p>
            <a:r>
              <a:rPr lang="en-US" dirty="0">
                <a:solidFill>
                  <a:srgbClr val="374151"/>
                </a:solidFill>
                <a:latin typeface="Söhne"/>
              </a:rPr>
              <a:t>Establish a Feedback Loop:</a:t>
            </a:r>
            <a:br>
              <a:rPr lang="en-US" dirty="0">
                <a:solidFill>
                  <a:srgbClr val="374151"/>
                </a:solidFill>
                <a:latin typeface="Söhne"/>
              </a:rPr>
            </a:br>
            <a:endParaRPr lang="en-US" dirty="0"/>
          </a:p>
        </p:txBody>
      </p:sp>
      <p:sp>
        <p:nvSpPr>
          <p:cNvPr id="3" name="Content Placeholder 2">
            <a:extLst>
              <a:ext uri="{FF2B5EF4-FFF2-40B4-BE49-F238E27FC236}">
                <a16:creationId xmlns:a16="http://schemas.microsoft.com/office/drawing/2014/main" id="{39D0F099-38D9-3DC7-075C-B290005271D9}"/>
              </a:ext>
            </a:extLst>
          </p:cNvPr>
          <p:cNvSpPr>
            <a:spLocks noGrp="1"/>
          </p:cNvSpPr>
          <p:nvPr>
            <p:ph idx="1"/>
          </p:nvPr>
        </p:nvSpPr>
        <p:spPr/>
        <p:txBody>
          <a:bodyPr>
            <a:normAutofit fontScale="92500"/>
          </a:bodyPr>
          <a:lstStyle/>
          <a:p>
            <a:r>
              <a:rPr lang="en-US" b="1" i="0" dirty="0">
                <a:solidFill>
                  <a:srgbClr val="374151"/>
                </a:solidFill>
                <a:effectLst/>
                <a:latin typeface="Söhne"/>
              </a:rPr>
              <a:t>Iterative Improvement:</a:t>
            </a:r>
            <a:r>
              <a:rPr lang="en-US" b="0" i="0" dirty="0">
                <a:solidFill>
                  <a:srgbClr val="374151"/>
                </a:solidFill>
                <a:effectLst/>
                <a:latin typeface="Söhne"/>
              </a:rPr>
              <a:t> A feedback loop in evaluation allows for an iterative improvement process. Stakeholders, including healthcare professionals, social workers, and government agencies, can provide feedback on evaluation findings and recommendations, leading to continuous enhancements in services and programs.</a:t>
            </a:r>
          </a:p>
          <a:p>
            <a:r>
              <a:rPr lang="en-US" b="1" i="0" dirty="0">
                <a:solidFill>
                  <a:srgbClr val="374151"/>
                </a:solidFill>
                <a:effectLst/>
                <a:latin typeface="Söhne"/>
              </a:rPr>
              <a:t>Collaborative Decision-Making:</a:t>
            </a:r>
            <a:r>
              <a:rPr lang="en-US" b="0" i="0" dirty="0">
                <a:solidFill>
                  <a:srgbClr val="374151"/>
                </a:solidFill>
                <a:effectLst/>
                <a:latin typeface="Söhne"/>
              </a:rPr>
              <a:t> The feedback loop fosters collaborative decision-making. It ensures that the voices and perspectives of all stakeholders are considered, leading to more inclusive and effective policies and programs in the Sri Lankan context.</a:t>
            </a:r>
          </a:p>
          <a:p>
            <a:r>
              <a:rPr lang="en-US" b="1" i="0" dirty="0">
                <a:solidFill>
                  <a:srgbClr val="374151"/>
                </a:solidFill>
                <a:effectLst/>
                <a:latin typeface="Söhne"/>
              </a:rPr>
              <a:t>Real-time Adjustments:</a:t>
            </a:r>
            <a:r>
              <a:rPr lang="en-US" b="0" i="0" dirty="0">
                <a:solidFill>
                  <a:srgbClr val="374151"/>
                </a:solidFill>
                <a:effectLst/>
                <a:latin typeface="Söhne"/>
              </a:rPr>
              <a:t> Timely feedback enables real-time adjustments. When stakeholders communicate issues or opportunities, healthcare and social care services can adapt and address emerging needs promptly.</a:t>
            </a:r>
          </a:p>
          <a:p>
            <a:endParaRPr lang="en-US" dirty="0"/>
          </a:p>
        </p:txBody>
      </p:sp>
    </p:spTree>
    <p:extLst>
      <p:ext uri="{BB962C8B-B14F-4D97-AF65-F5344CB8AC3E}">
        <p14:creationId xmlns:p14="http://schemas.microsoft.com/office/powerpoint/2010/main" val="740561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32C72-2954-E64A-92B7-184461189D4E}"/>
              </a:ext>
            </a:extLst>
          </p:cNvPr>
          <p:cNvSpPr>
            <a:spLocks noGrp="1"/>
          </p:cNvSpPr>
          <p:nvPr>
            <p:ph type="title"/>
          </p:nvPr>
        </p:nvSpPr>
        <p:spPr/>
        <p:txBody>
          <a:bodyPr>
            <a:normAutofit fontScale="90000"/>
          </a:bodyPr>
          <a:lstStyle/>
          <a:p>
            <a:r>
              <a:rPr lang="en-US" dirty="0">
                <a:solidFill>
                  <a:srgbClr val="374151"/>
                </a:solidFill>
                <a:latin typeface="Söhne"/>
              </a:rPr>
              <a:t>Adapt to the Evolving Context:</a:t>
            </a:r>
            <a:br>
              <a:rPr lang="en-US" dirty="0">
                <a:solidFill>
                  <a:srgbClr val="374151"/>
                </a:solidFill>
                <a:latin typeface="Söhne"/>
              </a:rPr>
            </a:br>
            <a:endParaRPr lang="en-US" dirty="0"/>
          </a:p>
        </p:txBody>
      </p:sp>
      <p:sp>
        <p:nvSpPr>
          <p:cNvPr id="3" name="Content Placeholder 2">
            <a:extLst>
              <a:ext uri="{FF2B5EF4-FFF2-40B4-BE49-F238E27FC236}">
                <a16:creationId xmlns:a16="http://schemas.microsoft.com/office/drawing/2014/main" id="{DE81CFDE-3522-CCF1-33BB-6580FB611BE7}"/>
              </a:ext>
            </a:extLst>
          </p:cNvPr>
          <p:cNvSpPr>
            <a:spLocks noGrp="1"/>
          </p:cNvSpPr>
          <p:nvPr>
            <p:ph idx="1"/>
          </p:nvPr>
        </p:nvSpPr>
        <p:spPr/>
        <p:txBody>
          <a:bodyPr>
            <a:normAutofit lnSpcReduction="10000"/>
          </a:bodyPr>
          <a:lstStyle/>
          <a:p>
            <a:r>
              <a:rPr lang="en-US" b="1" i="0" dirty="0">
                <a:solidFill>
                  <a:srgbClr val="374151"/>
                </a:solidFill>
                <a:effectLst/>
                <a:latin typeface="Söhne"/>
              </a:rPr>
              <a:t>Dynamic Healthcare Landscape:</a:t>
            </a:r>
            <a:r>
              <a:rPr lang="en-US" b="0" i="0" dirty="0">
                <a:solidFill>
                  <a:srgbClr val="374151"/>
                </a:solidFill>
                <a:effectLst/>
                <a:latin typeface="Söhne"/>
              </a:rPr>
              <a:t> The healthcare landscape in Sri Lanka is dynamic, with evolving health challenges and advancements. Adapting the evaluation approach ensures that assessments remain relevant and responsive to emerging health and social care needs.</a:t>
            </a:r>
          </a:p>
          <a:p>
            <a:r>
              <a:rPr lang="en-US" b="1" i="0" dirty="0">
                <a:solidFill>
                  <a:srgbClr val="374151"/>
                </a:solidFill>
                <a:effectLst/>
                <a:latin typeface="Söhne"/>
              </a:rPr>
              <a:t>Flexibility in Interventions:</a:t>
            </a:r>
            <a:r>
              <a:rPr lang="en-US" b="0" i="0" dirty="0">
                <a:solidFill>
                  <a:srgbClr val="374151"/>
                </a:solidFill>
                <a:effectLst/>
                <a:latin typeface="Söhne"/>
              </a:rPr>
              <a:t> Adapting the evaluation approach allows for flexibility in healthcare and social care interventions. This ensures that programs can be tailored to address changing circumstances and priorities effectively.</a:t>
            </a:r>
          </a:p>
          <a:p>
            <a:r>
              <a:rPr lang="en-US" b="1" i="0" dirty="0">
                <a:solidFill>
                  <a:srgbClr val="374151"/>
                </a:solidFill>
                <a:effectLst/>
                <a:latin typeface="Söhne"/>
              </a:rPr>
              <a:t>Resource Optimization:</a:t>
            </a:r>
            <a:r>
              <a:rPr lang="en-US" b="0" i="0" dirty="0">
                <a:solidFill>
                  <a:srgbClr val="374151"/>
                </a:solidFill>
                <a:effectLst/>
                <a:latin typeface="Söhne"/>
              </a:rPr>
              <a:t> Adapting to the evolving context helps in optimizing resource allocation. By aligning evaluation methods with current needs, resources can be efficiently directed towards areas that require the most attention in Sri Lanka's healthcare and social care sectors.</a:t>
            </a:r>
          </a:p>
          <a:p>
            <a:endParaRPr lang="en-US" dirty="0"/>
          </a:p>
        </p:txBody>
      </p:sp>
    </p:spTree>
    <p:extLst>
      <p:ext uri="{BB962C8B-B14F-4D97-AF65-F5344CB8AC3E}">
        <p14:creationId xmlns:p14="http://schemas.microsoft.com/office/powerpoint/2010/main" val="3497849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7B7F3-14D3-E2F1-8FFF-98A34399528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3030D9B-1E78-19C9-A841-E9D71BB916ED}"/>
              </a:ext>
            </a:extLst>
          </p:cNvPr>
          <p:cNvSpPr>
            <a:spLocks noGrp="1"/>
          </p:cNvSpPr>
          <p:nvPr>
            <p:ph idx="1"/>
          </p:nvPr>
        </p:nvSpPr>
        <p:spPr/>
        <p:txBody>
          <a:bodyPr>
            <a:normAutofit fontScale="85000" lnSpcReduction="20000"/>
          </a:bodyPr>
          <a:lstStyle/>
          <a:p>
            <a:r>
              <a:rPr lang="en-US" dirty="0"/>
              <a:t>Fernando, D. N., &amp; Jayasuriya, R. (2015). Health systems in transition: Sri Lanka. World Health Organization. </a:t>
            </a:r>
          </a:p>
          <a:p>
            <a:r>
              <a:rPr lang="en-US" dirty="0" err="1"/>
              <a:t>Abeykoon</a:t>
            </a:r>
            <a:r>
              <a:rPr lang="en-US" dirty="0"/>
              <a:t>, P. (2016). Health financing in Sri Lanka: Challenges and opportunities. WHO South-East Asia Journal of Public Health, 5(1), 13-18.</a:t>
            </a:r>
          </a:p>
          <a:p>
            <a:r>
              <a:rPr lang="en-US" dirty="0" err="1"/>
              <a:t>Sumanasena</a:t>
            </a:r>
            <a:r>
              <a:rPr lang="en-US" dirty="0"/>
              <a:t>, S. P., Samaranayake, A. N., Wickramarachchi, B., &amp; Samaranayake, P. L. (2017). The role of community pharmacists in oral health in Sri Lanka. International Dental Journal, 67(6), 370-374.</a:t>
            </a:r>
          </a:p>
          <a:p>
            <a:r>
              <a:rPr lang="en-US" dirty="0"/>
              <a:t>Ministry of Health, Sri Lanka. (2016). National Policy on Medicines. Link</a:t>
            </a:r>
          </a:p>
          <a:p>
            <a:r>
              <a:rPr lang="en-US" dirty="0" err="1"/>
              <a:t>Wickramasinghe</a:t>
            </a:r>
            <a:r>
              <a:rPr lang="en-US" dirty="0"/>
              <a:t>, N. D., &amp; </a:t>
            </a:r>
            <a:r>
              <a:rPr lang="en-US" dirty="0" err="1"/>
              <a:t>Beratarrechea</a:t>
            </a:r>
            <a:r>
              <a:rPr lang="en-US" dirty="0"/>
              <a:t>, A. (2018). Chronic kidney disease of unknown etiology in Sri Lanka: A call for scientific-based action. Public Health Reviews, 39(1), 24.</a:t>
            </a:r>
          </a:p>
          <a:p>
            <a:r>
              <a:rPr lang="en-US" dirty="0"/>
              <a:t>De Silva, S. T., De Silva, T., Perera, B., &amp; De Silva, H. A. (2017). The National Medicines Regulatory Authority (NMRA) of Sri Lanka: The journey of a thousand miles. Journal of Pharmaceutical Policy and Practice, 10(1), 18.</a:t>
            </a:r>
          </a:p>
        </p:txBody>
      </p:sp>
    </p:spTree>
    <p:extLst>
      <p:ext uri="{BB962C8B-B14F-4D97-AF65-F5344CB8AC3E}">
        <p14:creationId xmlns:p14="http://schemas.microsoft.com/office/powerpoint/2010/main" val="3067105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right modern kitchen">
            <a:extLst>
              <a:ext uri="{FF2B5EF4-FFF2-40B4-BE49-F238E27FC236}">
                <a16:creationId xmlns:a16="http://schemas.microsoft.com/office/drawing/2014/main" id="{5CB794F3-6D8D-0EDF-C952-4EB9BD0B4793}"/>
              </a:ext>
            </a:extLst>
          </p:cNvPr>
          <p:cNvPicPr>
            <a:picLocks noChangeAspect="1"/>
          </p:cNvPicPr>
          <p:nvPr/>
        </p:nvPicPr>
        <p:blipFill rotWithShape="1">
          <a:blip r:embed="rId2"/>
          <a:srcRect l="15470" r="-1"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1D24109B-EDEE-2716-55FE-85C71F0BE53A}"/>
              </a:ext>
            </a:extLst>
          </p:cNvPr>
          <p:cNvSpPr>
            <a:spLocks noGrp="1"/>
          </p:cNvSpPr>
          <p:nvPr>
            <p:ph idx="1"/>
          </p:nvPr>
        </p:nvSpPr>
        <p:spPr>
          <a:xfrm>
            <a:off x="8643193" y="2418408"/>
            <a:ext cx="2942813" cy="3540265"/>
          </a:xfrm>
        </p:spPr>
        <p:txBody>
          <a:bodyPr>
            <a:normAutofit/>
          </a:bodyPr>
          <a:lstStyle/>
          <a:p>
            <a:pPr marL="0" indent="0">
              <a:buNone/>
            </a:pPr>
            <a:r>
              <a:rPr lang="en-US" sz="3200" dirty="0"/>
              <a:t>Thank you</a:t>
            </a: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9241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741CB-5A03-6EE8-1896-B58A15586041}"/>
              </a:ext>
            </a:extLst>
          </p:cNvPr>
          <p:cNvSpPr>
            <a:spLocks noGrp="1"/>
          </p:cNvSpPr>
          <p:nvPr>
            <p:ph type="title"/>
          </p:nvPr>
        </p:nvSpPr>
        <p:spPr>
          <a:xfrm>
            <a:off x="656823" y="962166"/>
            <a:ext cx="3103808" cy="4421876"/>
          </a:xfrm>
        </p:spPr>
        <p:txBody>
          <a:bodyPr anchor="t">
            <a:normAutofit/>
          </a:bodyPr>
          <a:lstStyle/>
          <a:p>
            <a:pPr algn="r"/>
            <a:r>
              <a:rPr lang="en-US" sz="4000" b="1">
                <a:latin typeface="+mn-lt"/>
              </a:rPr>
              <a:t>Importance of evaluation in the context of health and social care in Sri Lanka</a:t>
            </a:r>
            <a:r>
              <a:rPr lang="en-US" sz="4000">
                <a:latin typeface="+mn-lt"/>
              </a:rPr>
              <a:t>.</a:t>
            </a:r>
          </a:p>
        </p:txBody>
      </p:sp>
      <p:sp>
        <p:nvSpPr>
          <p:cNvPr id="3" name="Content Placeholder 2">
            <a:extLst>
              <a:ext uri="{FF2B5EF4-FFF2-40B4-BE49-F238E27FC236}">
                <a16:creationId xmlns:a16="http://schemas.microsoft.com/office/drawing/2014/main" id="{66F4D55E-9717-9F45-E65D-376585803F83}"/>
              </a:ext>
            </a:extLst>
          </p:cNvPr>
          <p:cNvSpPr>
            <a:spLocks noGrp="1"/>
          </p:cNvSpPr>
          <p:nvPr>
            <p:ph idx="1"/>
          </p:nvPr>
        </p:nvSpPr>
        <p:spPr>
          <a:xfrm>
            <a:off x="4088929" y="962167"/>
            <a:ext cx="6858113" cy="4743174"/>
          </a:xfrm>
        </p:spPr>
        <p:txBody>
          <a:bodyPr anchor="t">
            <a:normAutofit/>
          </a:bodyPr>
          <a:lstStyle/>
          <a:p>
            <a:r>
              <a:rPr lang="en-US" sz="2000"/>
              <a:t>The importance of evaluation in the context of health and social care in Sri Lanka cannot be overstated. </a:t>
            </a:r>
          </a:p>
          <a:p>
            <a:r>
              <a:rPr lang="en-US" sz="2000"/>
              <a:t>Evaluation plays a crucial role in improving the effectiveness, efficiency, and quality of healthcare and social support services in the country. </a:t>
            </a:r>
          </a:p>
          <a:p>
            <a:r>
              <a:rPr lang="en-US" sz="2000"/>
              <a:t>Here are some key reasons why evaluation is essential:</a:t>
            </a:r>
          </a:p>
          <a:p>
            <a:pPr marL="228600" marR="0" lvl="0" indent="-228600" defTabSz="914400" rtl="0" eaLnBrk="1" fontAlgn="auto" latinLnBrk="0" hangingPunct="1">
              <a:spcBef>
                <a:spcPts val="1000"/>
              </a:spcBef>
              <a:spcAft>
                <a:spcPts val="0"/>
              </a:spcAft>
              <a:buClrTx/>
              <a:buSzTx/>
              <a:buFont typeface="+mj-lt"/>
              <a:buAutoNum type="arabicPeriod"/>
              <a:tabLst/>
              <a:defRPr/>
            </a:pPr>
            <a:r>
              <a:rPr kumimoji="0" lang="en-US" sz="2000" b="1" i="0" u="none" strike="noStrike" kern="1200" cap="none" spc="0" normalizeH="0" baseline="0" noProof="0">
                <a:ln>
                  <a:noFill/>
                </a:ln>
                <a:effectLst/>
                <a:uLnTx/>
                <a:uFillTx/>
                <a:latin typeface="Söhne"/>
                <a:ea typeface="+mn-ea"/>
                <a:cs typeface="+mn-cs"/>
              </a:rPr>
              <a:t>Understand the Significance of Evaluation:</a:t>
            </a:r>
            <a:endParaRPr kumimoji="0" lang="en-US" sz="2000" b="0" i="0" u="none" strike="noStrike" kern="1200" cap="none" spc="0" normalizeH="0" baseline="0" noProof="0">
              <a:ln>
                <a:noFill/>
              </a:ln>
              <a:effectLst/>
              <a:uLnTx/>
              <a:uFillTx/>
              <a:latin typeface="Söhne"/>
              <a:ea typeface="+mn-ea"/>
              <a:cs typeface="+mn-cs"/>
            </a:endParaRPr>
          </a:p>
          <a:p>
            <a:pPr marL="457200" marR="0" lvl="1" indent="0" defTabSz="914400" rtl="0" eaLnBrk="1" fontAlgn="auto" latinLnBrk="0" hangingPunct="1">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effectLst/>
                <a:uLnTx/>
                <a:uFillTx/>
                <a:latin typeface="Söhne"/>
                <a:ea typeface="+mn-ea"/>
                <a:cs typeface="+mn-cs"/>
              </a:rPr>
              <a:t>Recognize the importance of evaluation in the context of health and social care in Sri Lanka.</a:t>
            </a:r>
          </a:p>
          <a:p>
            <a:pPr marL="228600" marR="0" lvl="0" indent="-228600" defTabSz="914400" rtl="0" eaLnBrk="1" fontAlgn="auto" latinLnBrk="0" hangingPunct="1">
              <a:spcBef>
                <a:spcPts val="1000"/>
              </a:spcBef>
              <a:spcAft>
                <a:spcPts val="0"/>
              </a:spcAft>
              <a:buClrTx/>
              <a:buSzTx/>
              <a:buFont typeface="+mj-lt"/>
              <a:buAutoNum type="arabicPeriod"/>
              <a:tabLst/>
              <a:defRPr/>
            </a:pPr>
            <a:r>
              <a:rPr kumimoji="0" lang="en-US" sz="2000" b="1" i="0" u="none" strike="noStrike" kern="1200" cap="none" spc="0" normalizeH="0" baseline="0" noProof="0">
                <a:ln>
                  <a:noFill/>
                </a:ln>
                <a:effectLst/>
                <a:uLnTx/>
                <a:uFillTx/>
                <a:latin typeface="Söhne"/>
                <a:ea typeface="+mn-ea"/>
                <a:cs typeface="+mn-cs"/>
              </a:rPr>
              <a:t>Explore the Role of Stakeholders:</a:t>
            </a:r>
            <a:endParaRPr kumimoji="0" lang="en-US" sz="2000" b="0" i="0" u="none" strike="noStrike" kern="1200" cap="none" spc="0" normalizeH="0" baseline="0" noProof="0">
              <a:ln>
                <a:noFill/>
              </a:ln>
              <a:effectLst/>
              <a:uLnTx/>
              <a:uFillTx/>
              <a:latin typeface="Söhne"/>
              <a:ea typeface="+mn-ea"/>
              <a:cs typeface="+mn-cs"/>
            </a:endParaRPr>
          </a:p>
          <a:p>
            <a:pPr marL="457200" marR="0" lvl="1" indent="0" defTabSz="914400" rtl="0" eaLnBrk="1" fontAlgn="auto" latinLnBrk="0" hangingPunct="1">
              <a:spcBef>
                <a:spcPts val="500"/>
              </a:spcBef>
              <a:spcAft>
                <a:spcPts val="0"/>
              </a:spcAft>
              <a:buClrTx/>
              <a:buSzTx/>
              <a:buNone/>
              <a:tabLst/>
              <a:defRPr/>
            </a:pPr>
            <a:r>
              <a:rPr kumimoji="0" lang="en-US" sz="2000" b="0" i="0" u="none" strike="noStrike" kern="1200" cap="none" spc="0" normalizeH="0" baseline="0" noProof="0">
                <a:ln>
                  <a:noFill/>
                </a:ln>
                <a:effectLst/>
                <a:uLnTx/>
                <a:uFillTx/>
                <a:latin typeface="Söhne"/>
                <a:ea typeface="+mn-ea"/>
                <a:cs typeface="+mn-cs"/>
              </a:rPr>
              <a:t>Discuss the role of various stakeholders, including government agencies, healthcare providers, and community members, in the evaluation process.</a:t>
            </a:r>
          </a:p>
          <a:p>
            <a:endParaRPr lang="en-US" sz="2000"/>
          </a:p>
        </p:txBody>
      </p:sp>
      <p:sp>
        <p:nvSpPr>
          <p:cNvPr id="25" name="Rectangle 2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300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EC181-CAF4-D2BE-55C0-5E0F4CB98D23}"/>
              </a:ext>
            </a:extLst>
          </p:cNvPr>
          <p:cNvSpPr>
            <a:spLocks noGrp="1"/>
          </p:cNvSpPr>
          <p:nvPr>
            <p:ph type="title"/>
          </p:nvPr>
        </p:nvSpPr>
        <p:spPr>
          <a:xfrm>
            <a:off x="656823" y="962166"/>
            <a:ext cx="3103808" cy="4421876"/>
          </a:xfrm>
        </p:spPr>
        <p:txBody>
          <a:bodyPr anchor="t">
            <a:normAutofit/>
          </a:bodyPr>
          <a:lstStyle/>
          <a:p>
            <a:pPr algn="r"/>
            <a:r>
              <a:rPr lang="en-US" sz="4000" b="1">
                <a:latin typeface="+mn-lt"/>
              </a:rPr>
              <a:t>Importance of evaluation in the context of health and social care in Sri Lanka.</a:t>
            </a:r>
          </a:p>
        </p:txBody>
      </p:sp>
      <p:sp>
        <p:nvSpPr>
          <p:cNvPr id="3" name="Content Placeholder 2">
            <a:extLst>
              <a:ext uri="{FF2B5EF4-FFF2-40B4-BE49-F238E27FC236}">
                <a16:creationId xmlns:a16="http://schemas.microsoft.com/office/drawing/2014/main" id="{0B47CAF3-78DF-A602-29D2-8CE5B05F672F}"/>
              </a:ext>
            </a:extLst>
          </p:cNvPr>
          <p:cNvSpPr>
            <a:spLocks noGrp="1"/>
          </p:cNvSpPr>
          <p:nvPr>
            <p:ph idx="1"/>
          </p:nvPr>
        </p:nvSpPr>
        <p:spPr>
          <a:xfrm>
            <a:off x="4088929" y="962167"/>
            <a:ext cx="6858113" cy="4743174"/>
          </a:xfrm>
        </p:spPr>
        <p:txBody>
          <a:bodyPr anchor="t">
            <a:normAutofit lnSpcReduction="10000"/>
          </a:bodyPr>
          <a:lstStyle/>
          <a:p>
            <a:pPr marL="0" indent="0">
              <a:buNone/>
            </a:pPr>
            <a:r>
              <a:rPr lang="en-US" sz="2400" dirty="0"/>
              <a:t>Here are some key reasons why evaluation is essential:</a:t>
            </a:r>
          </a:p>
          <a:p>
            <a:r>
              <a:rPr lang="en-US" sz="2400" b="1" i="0" dirty="0">
                <a:effectLst/>
                <a:latin typeface="Söhne"/>
              </a:rPr>
              <a:t>Assessment of Impact</a:t>
            </a:r>
            <a:r>
              <a:rPr lang="en-US" sz="2400" b="0" i="0" dirty="0">
                <a:effectLst/>
                <a:latin typeface="Söhne"/>
              </a:rPr>
              <a:t>: Evaluation allows for the assessment of the impact of health and social care programs. It helps determine whether these programs are achieving their intended outcomes and making a positive difference in the lives of the Sri Lankan population.</a:t>
            </a:r>
          </a:p>
          <a:p>
            <a:r>
              <a:rPr lang="en-US" sz="2400" b="1" i="0" dirty="0">
                <a:effectLst/>
                <a:latin typeface="Söhne"/>
              </a:rPr>
              <a:t>Resource Allocation</a:t>
            </a:r>
            <a:r>
              <a:rPr lang="en-US" sz="2400" b="0" i="0" dirty="0">
                <a:effectLst/>
                <a:latin typeface="Söhne"/>
              </a:rPr>
              <a:t>: It helps in the efficient allocation of resources. Sri Lanka, like many countries, has limited resources for healthcare and social services. Evaluation helps identify which programs are most cost-effective and where resources should be directed for maximum benefit.</a:t>
            </a:r>
          </a:p>
          <a:p>
            <a:endParaRPr lang="en-US" sz="20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629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5F7799-ABED-4D3F-0D74-CE449A7AA634}"/>
              </a:ext>
            </a:extLst>
          </p:cNvPr>
          <p:cNvSpPr>
            <a:spLocks noGrp="1"/>
          </p:cNvSpPr>
          <p:nvPr>
            <p:ph type="title"/>
          </p:nvPr>
        </p:nvSpPr>
        <p:spPr>
          <a:xfrm>
            <a:off x="838200" y="556995"/>
            <a:ext cx="10515600" cy="1133693"/>
          </a:xfrm>
        </p:spPr>
        <p:txBody>
          <a:bodyPr>
            <a:normAutofit/>
          </a:bodyPr>
          <a:lstStyle/>
          <a:p>
            <a:r>
              <a:rPr lang="en-US" sz="5200" b="1">
                <a:latin typeface="Calibri" panose="020F0502020204030204"/>
                <a:ea typeface="+mn-ea"/>
                <a:cs typeface="+mn-cs"/>
              </a:rPr>
              <a:t>W</a:t>
            </a:r>
            <a:r>
              <a:rPr kumimoji="0" lang="en-US" sz="5200" b="1" i="0" u="none" strike="noStrike" kern="1200" cap="none" spc="0" normalizeH="0" baseline="0" noProof="0">
                <a:ln>
                  <a:noFill/>
                </a:ln>
                <a:effectLst/>
                <a:uLnTx/>
                <a:uFillTx/>
                <a:latin typeface="Calibri" panose="020F0502020204030204"/>
                <a:ea typeface="+mn-ea"/>
                <a:cs typeface="+mn-cs"/>
              </a:rPr>
              <a:t>hy evaluation is essential?</a:t>
            </a:r>
            <a:endParaRPr lang="en-US" sz="5200" b="1"/>
          </a:p>
        </p:txBody>
      </p:sp>
      <p:graphicFrame>
        <p:nvGraphicFramePr>
          <p:cNvPr id="5" name="Content Placeholder 2">
            <a:extLst>
              <a:ext uri="{FF2B5EF4-FFF2-40B4-BE49-F238E27FC236}">
                <a16:creationId xmlns:a16="http://schemas.microsoft.com/office/drawing/2014/main" id="{C8E56312-0D58-98BB-3810-9A85773A5625}"/>
              </a:ext>
            </a:extLst>
          </p:cNvPr>
          <p:cNvGraphicFramePr>
            <a:graphicFrameLocks noGrp="1"/>
          </p:cNvGraphicFramePr>
          <p:nvPr>
            <p:ph idx="1"/>
            <p:extLst>
              <p:ext uri="{D42A27DB-BD31-4B8C-83A1-F6EECF244321}">
                <p14:modId xmlns:p14="http://schemas.microsoft.com/office/powerpoint/2010/main" val="7955687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156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4843-491B-7D16-9C49-26E103A791D9}"/>
              </a:ext>
            </a:extLst>
          </p:cNvPr>
          <p:cNvSpPr>
            <a:spLocks noGrp="1"/>
          </p:cNvSpPr>
          <p:nvPr>
            <p:ph type="title"/>
          </p:nvPr>
        </p:nvSpPr>
        <p:spPr/>
        <p:txBody>
          <a:bodyPr/>
          <a:lstStyle/>
          <a:p>
            <a:r>
              <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rPr>
              <a:t>Why evaluation is essential</a:t>
            </a:r>
            <a:endParaRPr lang="en-US" dirty="0"/>
          </a:p>
        </p:txBody>
      </p:sp>
      <p:graphicFrame>
        <p:nvGraphicFramePr>
          <p:cNvPr id="5" name="Content Placeholder 2">
            <a:extLst>
              <a:ext uri="{FF2B5EF4-FFF2-40B4-BE49-F238E27FC236}">
                <a16:creationId xmlns:a16="http://schemas.microsoft.com/office/drawing/2014/main" id="{DCFB3B29-3EE6-E15D-BF32-1D68A208CEC8}"/>
              </a:ext>
            </a:extLst>
          </p:cNvPr>
          <p:cNvGraphicFramePr>
            <a:graphicFrameLocks noGrp="1"/>
          </p:cNvGraphicFramePr>
          <p:nvPr>
            <p:ph idx="1"/>
          </p:nvPr>
        </p:nvGraphicFramePr>
        <p:xfrm>
          <a:off x="838200" y="1371600"/>
          <a:ext cx="10515600" cy="480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130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3A0A1-380D-6251-6979-ACD80EF4D5F1}"/>
              </a:ext>
            </a:extLst>
          </p:cNvPr>
          <p:cNvSpPr>
            <a:spLocks noGrp="1"/>
          </p:cNvSpPr>
          <p:nvPr>
            <p:ph type="title"/>
          </p:nvPr>
        </p:nvSpPr>
        <p:spPr/>
        <p:txBody>
          <a:bodyPr>
            <a:normAutofit/>
          </a:bodyPr>
          <a:lstStyle/>
          <a:p>
            <a:r>
              <a:rPr lang="en-US" sz="4000" b="1" dirty="0">
                <a:latin typeface="+mn-lt"/>
              </a:rPr>
              <a:t>Why evaluation is essential</a:t>
            </a:r>
          </a:p>
        </p:txBody>
      </p:sp>
      <p:graphicFrame>
        <p:nvGraphicFramePr>
          <p:cNvPr id="5" name="Content Placeholder 2">
            <a:extLst>
              <a:ext uri="{FF2B5EF4-FFF2-40B4-BE49-F238E27FC236}">
                <a16:creationId xmlns:a16="http://schemas.microsoft.com/office/drawing/2014/main" id="{13D0E2ED-39DF-63FF-EF8C-21BF62C4FDC2}"/>
              </a:ext>
            </a:extLst>
          </p:cNvPr>
          <p:cNvGraphicFramePr>
            <a:graphicFrameLocks noGrp="1"/>
          </p:cNvGraphicFramePr>
          <p:nvPr>
            <p:ph idx="1"/>
          </p:nvPr>
        </p:nvGraphicFramePr>
        <p:xfrm>
          <a:off x="838200" y="1371600"/>
          <a:ext cx="10515600" cy="480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0215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09B2C-645C-8E94-F948-91507C51C2E9}"/>
              </a:ext>
            </a:extLst>
          </p:cNvPr>
          <p:cNvSpPr>
            <a:spLocks noGrp="1"/>
          </p:cNvSpPr>
          <p:nvPr>
            <p:ph type="title"/>
          </p:nvPr>
        </p:nvSpPr>
        <p:spPr/>
        <p:txBody>
          <a:bodyPr/>
          <a:lstStyle/>
          <a:p>
            <a:r>
              <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rPr>
              <a:t>Why evaluation is essential</a:t>
            </a:r>
            <a:endParaRPr lang="en-US" dirty="0"/>
          </a:p>
        </p:txBody>
      </p:sp>
      <p:graphicFrame>
        <p:nvGraphicFramePr>
          <p:cNvPr id="5" name="Content Placeholder 2">
            <a:extLst>
              <a:ext uri="{FF2B5EF4-FFF2-40B4-BE49-F238E27FC236}">
                <a16:creationId xmlns:a16="http://schemas.microsoft.com/office/drawing/2014/main" id="{72944112-5A35-5A9D-4817-150DEB3F6475}"/>
              </a:ext>
            </a:extLst>
          </p:cNvPr>
          <p:cNvGraphicFramePr>
            <a:graphicFrameLocks noGrp="1"/>
          </p:cNvGraphicFramePr>
          <p:nvPr>
            <p:ph idx="1"/>
          </p:nvPr>
        </p:nvGraphicFramePr>
        <p:xfrm>
          <a:off x="838200" y="1371600"/>
          <a:ext cx="10515600" cy="480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783939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3061</TotalTime>
  <Words>4555</Words>
  <Application>Microsoft Office PowerPoint</Application>
  <PresentationFormat>Widescreen</PresentationFormat>
  <Paragraphs>178</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Söhne</vt:lpstr>
      <vt:lpstr>1_Office Theme</vt:lpstr>
      <vt:lpstr>How to implement evaluation in a Sri Lankan context in relation to health and social care</vt:lpstr>
      <vt:lpstr>Objectives</vt:lpstr>
      <vt:lpstr>Objectives</vt:lpstr>
      <vt:lpstr>Importance of evaluation in the context of health and social care in Sri Lanka.</vt:lpstr>
      <vt:lpstr>Importance of evaluation in the context of health and social care in Sri Lanka.</vt:lpstr>
      <vt:lpstr>Why evaluation is essential?</vt:lpstr>
      <vt:lpstr>Why evaluation is essential</vt:lpstr>
      <vt:lpstr>Why evaluation is essential</vt:lpstr>
      <vt:lpstr>Why evaluation is essential</vt:lpstr>
      <vt:lpstr>Role of various stakeholders, in the evaluation process.</vt:lpstr>
      <vt:lpstr>Role of various stakeholders, in the evaluation process.</vt:lpstr>
      <vt:lpstr>Role of various stakeholders, in the evaluation process.</vt:lpstr>
      <vt:lpstr>Assessment of health outcomes, including key indicators, disease prevention, and healthcare access.</vt:lpstr>
      <vt:lpstr>Assessment of health outcomes, including key indicators, disease prevention, and healthcare access</vt:lpstr>
      <vt:lpstr>Assessment of health outcomes, including key indicators, disease prevention, and healthcare access</vt:lpstr>
      <vt:lpstr>Assessment of health outcomes, including key indicators, disease prevention, and healthcare access</vt:lpstr>
      <vt:lpstr>Assessment of health outcomes, including key indicators, disease prevention, and healthcare access</vt:lpstr>
      <vt:lpstr>How to evaluate social care programs, considering factors such as poverty reduction and social inclusion.</vt:lpstr>
      <vt:lpstr>Key performance indicators (KPIs) that will help measure the program's impact. </vt:lpstr>
      <vt:lpstr>Evaluation of resource allocation, cost-effectiveness, and the sustainability of health and social care services.</vt:lpstr>
      <vt:lpstr>Evaluation of resource allocation, cost-effectiveness, and the sustainability of health and social care services.</vt:lpstr>
      <vt:lpstr>Assess the impact of healthcare policies and social care programs in the Sri Lankan context</vt:lpstr>
      <vt:lpstr>Assess the impact of healthcare policies and social care programs in the Sri Lankan context</vt:lpstr>
      <vt:lpstr>Assess the impact of healthcare policies and social care programs in the Sri Lankan context</vt:lpstr>
      <vt:lpstr>Importance of maintaining a culture of continuous monitoring and improvement in health and social care.</vt:lpstr>
      <vt:lpstr>Importance of maintaining a culture of continuous monitoring and improvement in health and social care.</vt:lpstr>
      <vt:lpstr>Need for capacity building among healthcare professionals and social workers in Sri Lanka.</vt:lpstr>
      <vt:lpstr>Need for capacity building among healthcare professionals and social workers in Sri Lanka.</vt:lpstr>
      <vt:lpstr>Address Ethical Considerations: </vt:lpstr>
      <vt:lpstr>Need for capacity building among healthcare professionals and social workers in Sri Lanka.</vt:lpstr>
      <vt:lpstr>Establish a Feedback Loop: </vt:lpstr>
      <vt:lpstr>Adapt to the Evolving Context: </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User</dc:creator>
  <cp:lastModifiedBy>User</cp:lastModifiedBy>
  <cp:revision>20</cp:revision>
  <dcterms:created xsi:type="dcterms:W3CDTF">2023-09-28T06:09:59Z</dcterms:created>
  <dcterms:modified xsi:type="dcterms:W3CDTF">2023-11-06T21:11:13Z</dcterms:modified>
</cp:coreProperties>
</file>