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300" r:id="rId2"/>
    <p:sldId id="301" r:id="rId3"/>
    <p:sldId id="303" r:id="rId4"/>
    <p:sldId id="305" r:id="rId5"/>
    <p:sldId id="331" r:id="rId6"/>
    <p:sldId id="306" r:id="rId7"/>
    <p:sldId id="307" r:id="rId8"/>
    <p:sldId id="308" r:id="rId9"/>
    <p:sldId id="309" r:id="rId10"/>
    <p:sldId id="332" r:id="rId11"/>
    <p:sldId id="334" r:id="rId12"/>
    <p:sldId id="310" r:id="rId13"/>
    <p:sldId id="311" r:id="rId14"/>
    <p:sldId id="312" r:id="rId15"/>
    <p:sldId id="335" r:id="rId16"/>
    <p:sldId id="313" r:id="rId17"/>
    <p:sldId id="314" r:id="rId18"/>
    <p:sldId id="315" r:id="rId19"/>
    <p:sldId id="317" r:id="rId20"/>
    <p:sldId id="318" r:id="rId21"/>
    <p:sldId id="319" r:id="rId22"/>
    <p:sldId id="320" r:id="rId23"/>
    <p:sldId id="321" r:id="rId24"/>
    <p:sldId id="322" r:id="rId25"/>
    <p:sldId id="323" r:id="rId26"/>
    <p:sldId id="324" r:id="rId27"/>
    <p:sldId id="325" r:id="rId28"/>
    <p:sldId id="336" r:id="rId29"/>
    <p:sldId id="326" r:id="rId30"/>
    <p:sldId id="327" r:id="rId31"/>
    <p:sldId id="32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226" autoAdjust="0"/>
  </p:normalViewPr>
  <p:slideViewPr>
    <p:cSldViewPr snapToGrid="0">
      <p:cViewPr varScale="1">
        <p:scale>
          <a:sx n="74" d="100"/>
          <a:sy n="74" d="100"/>
        </p:scale>
        <p:origin x="37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603C0B-45DB-4E5E-B154-17D8EE616D2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72F7183-5062-4933-8D96-801CC42CC940}">
      <dgm:prSet custT="1"/>
      <dgm:spPr/>
      <dgm:t>
        <a:bodyPr/>
        <a:lstStyle/>
        <a:p>
          <a:r>
            <a:rPr lang="en-US" sz="2200" b="1" i="0" dirty="0"/>
            <a:t>1. Accountability and Transparency: </a:t>
          </a:r>
          <a:r>
            <a:rPr lang="en-US" sz="2200" b="0" i="0" dirty="0"/>
            <a:t>Effective evaluations promote accountability by assessing the performance and outcomes of government programs and policies. They help identify whether public funds are being used efficiently and whether public officials are delivering on their promises. Transparent evaluation results can build trust between the government and its citizens.</a:t>
          </a:r>
        </a:p>
        <a:p>
          <a:endParaRPr lang="en-US" sz="2200" b="0" dirty="0"/>
        </a:p>
      </dgm:t>
    </dgm:pt>
    <dgm:pt modelId="{2B0F8E02-8FE1-4210-A0A9-30B4745AC2E4}" type="parTrans" cxnId="{6E3D0A8D-09F8-4F9D-9233-09A7F3582779}">
      <dgm:prSet/>
      <dgm:spPr/>
      <dgm:t>
        <a:bodyPr/>
        <a:lstStyle/>
        <a:p>
          <a:endParaRPr lang="en-US" sz="2200" b="0"/>
        </a:p>
      </dgm:t>
    </dgm:pt>
    <dgm:pt modelId="{D681BC33-372D-4756-B19C-9D58E8E35773}" type="sibTrans" cxnId="{6E3D0A8D-09F8-4F9D-9233-09A7F3582779}">
      <dgm:prSet/>
      <dgm:spPr/>
      <dgm:t>
        <a:bodyPr/>
        <a:lstStyle/>
        <a:p>
          <a:endParaRPr lang="en-US" sz="2200" b="0"/>
        </a:p>
      </dgm:t>
    </dgm:pt>
    <dgm:pt modelId="{72252F05-31AC-4D5A-A7FD-AD6B02A96D07}">
      <dgm:prSet custT="1"/>
      <dgm:spPr/>
      <dgm:t>
        <a:bodyPr/>
        <a:lstStyle/>
        <a:p>
          <a:r>
            <a:rPr lang="en-US" sz="2200" b="1" i="0" dirty="0"/>
            <a:t>2. Improved Decision-Making: </a:t>
          </a:r>
          <a:r>
            <a:rPr lang="en-US" sz="2200" b="0" i="0" dirty="0"/>
            <a:t>Evaluations provide data and evidence that can inform decision-making processes. By understanding what works and what doesn't, governments can allocate resources more effectively, make informed policy choices, and adjust programs to achieve better outcomes.</a:t>
          </a:r>
        </a:p>
        <a:p>
          <a:endParaRPr lang="en-US" sz="2200" b="0" dirty="0"/>
        </a:p>
      </dgm:t>
    </dgm:pt>
    <dgm:pt modelId="{CEC3920E-D13F-4FA4-AE01-F548DD669D11}" type="parTrans" cxnId="{E079B202-19AF-4B4F-BF35-9CAC69B60982}">
      <dgm:prSet/>
      <dgm:spPr/>
      <dgm:t>
        <a:bodyPr/>
        <a:lstStyle/>
        <a:p>
          <a:endParaRPr lang="en-US" sz="2200" b="0"/>
        </a:p>
      </dgm:t>
    </dgm:pt>
    <dgm:pt modelId="{79A8E78B-C0AE-462C-8787-F65897D4F043}" type="sibTrans" cxnId="{E079B202-19AF-4B4F-BF35-9CAC69B60982}">
      <dgm:prSet/>
      <dgm:spPr/>
      <dgm:t>
        <a:bodyPr/>
        <a:lstStyle/>
        <a:p>
          <a:endParaRPr lang="en-US" sz="2200" b="0"/>
        </a:p>
      </dgm:t>
    </dgm:pt>
    <dgm:pt modelId="{941578E3-37C6-4086-BED5-31715B3A5426}">
      <dgm:prSet custT="1"/>
      <dgm:spPr/>
      <dgm:t>
        <a:bodyPr/>
        <a:lstStyle/>
        <a:p>
          <a:r>
            <a:rPr lang="en-US" sz="2200" b="1" i="0" dirty="0"/>
            <a:t>3. Resource Allocation: </a:t>
          </a:r>
          <a:r>
            <a:rPr lang="en-US" sz="2200" b="0" i="0" dirty="0"/>
            <a:t>Evaluation results help governments allocate resources where they are most needed. By identifying successful programs and initiatives, funding can be directed to those areas, while underperforming or inefficient programs can be adjusted or discontinued.</a:t>
          </a:r>
        </a:p>
        <a:p>
          <a:endParaRPr lang="en-US" sz="2200" b="0" dirty="0"/>
        </a:p>
      </dgm:t>
    </dgm:pt>
    <dgm:pt modelId="{206CB6F8-5BE3-4B43-A355-2D383B66B40A}" type="parTrans" cxnId="{A3D7A983-6D3E-4A2B-9A03-CE278E04F300}">
      <dgm:prSet/>
      <dgm:spPr/>
      <dgm:t>
        <a:bodyPr/>
        <a:lstStyle/>
        <a:p>
          <a:endParaRPr lang="en-US" sz="2200" b="0"/>
        </a:p>
      </dgm:t>
    </dgm:pt>
    <dgm:pt modelId="{14E8CE65-64EA-4C4F-8308-0D7E783F313E}" type="sibTrans" cxnId="{A3D7A983-6D3E-4A2B-9A03-CE278E04F300}">
      <dgm:prSet/>
      <dgm:spPr/>
      <dgm:t>
        <a:bodyPr/>
        <a:lstStyle/>
        <a:p>
          <a:endParaRPr lang="en-US" sz="2200" b="0"/>
        </a:p>
      </dgm:t>
    </dgm:pt>
    <dgm:pt modelId="{0262078C-5BD7-4A55-BB01-84C4DDDE9EFA}" type="pres">
      <dgm:prSet presAssocID="{00603C0B-45DB-4E5E-B154-17D8EE616D24}" presName="vert0" presStyleCnt="0">
        <dgm:presLayoutVars>
          <dgm:dir/>
          <dgm:animOne val="branch"/>
          <dgm:animLvl val="lvl"/>
        </dgm:presLayoutVars>
      </dgm:prSet>
      <dgm:spPr/>
    </dgm:pt>
    <dgm:pt modelId="{D40D5ADA-3683-43DD-B25A-7ACCA19C104C}" type="pres">
      <dgm:prSet presAssocID="{472F7183-5062-4933-8D96-801CC42CC940}" presName="thickLine" presStyleLbl="alignNode1" presStyleIdx="0" presStyleCnt="3"/>
      <dgm:spPr/>
    </dgm:pt>
    <dgm:pt modelId="{AE02C897-FD2D-4230-855E-F211E6E0D081}" type="pres">
      <dgm:prSet presAssocID="{472F7183-5062-4933-8D96-801CC42CC940}" presName="horz1" presStyleCnt="0"/>
      <dgm:spPr/>
    </dgm:pt>
    <dgm:pt modelId="{3369F198-5857-45FA-B108-BB8C39DC1236}" type="pres">
      <dgm:prSet presAssocID="{472F7183-5062-4933-8D96-801CC42CC940}" presName="tx1" presStyleLbl="revTx" presStyleIdx="0" presStyleCnt="3"/>
      <dgm:spPr/>
    </dgm:pt>
    <dgm:pt modelId="{38722EC8-2293-4DF2-9002-D05323963817}" type="pres">
      <dgm:prSet presAssocID="{472F7183-5062-4933-8D96-801CC42CC940}" presName="vert1" presStyleCnt="0"/>
      <dgm:spPr/>
    </dgm:pt>
    <dgm:pt modelId="{02C62391-F078-4B92-BF6F-0A2C144E98B8}" type="pres">
      <dgm:prSet presAssocID="{72252F05-31AC-4D5A-A7FD-AD6B02A96D07}" presName="thickLine" presStyleLbl="alignNode1" presStyleIdx="1" presStyleCnt="3"/>
      <dgm:spPr/>
    </dgm:pt>
    <dgm:pt modelId="{67A89856-4F70-4551-873A-058DEC62747F}" type="pres">
      <dgm:prSet presAssocID="{72252F05-31AC-4D5A-A7FD-AD6B02A96D07}" presName="horz1" presStyleCnt="0"/>
      <dgm:spPr/>
    </dgm:pt>
    <dgm:pt modelId="{6D0BBBBC-364E-463B-B967-88AC6F17E4F2}" type="pres">
      <dgm:prSet presAssocID="{72252F05-31AC-4D5A-A7FD-AD6B02A96D07}" presName="tx1" presStyleLbl="revTx" presStyleIdx="1" presStyleCnt="3"/>
      <dgm:spPr/>
    </dgm:pt>
    <dgm:pt modelId="{654484DF-27FB-4452-A04C-C42B47E39371}" type="pres">
      <dgm:prSet presAssocID="{72252F05-31AC-4D5A-A7FD-AD6B02A96D07}" presName="vert1" presStyleCnt="0"/>
      <dgm:spPr/>
    </dgm:pt>
    <dgm:pt modelId="{2F040130-1E2F-40CE-BD2A-159EDC74CF65}" type="pres">
      <dgm:prSet presAssocID="{941578E3-37C6-4086-BED5-31715B3A5426}" presName="thickLine" presStyleLbl="alignNode1" presStyleIdx="2" presStyleCnt="3"/>
      <dgm:spPr/>
    </dgm:pt>
    <dgm:pt modelId="{559891EF-9E47-44A8-BFBF-6E200D2C69FB}" type="pres">
      <dgm:prSet presAssocID="{941578E3-37C6-4086-BED5-31715B3A5426}" presName="horz1" presStyleCnt="0"/>
      <dgm:spPr/>
    </dgm:pt>
    <dgm:pt modelId="{5EAC76D4-C076-4A28-A074-C00559E9F8ED}" type="pres">
      <dgm:prSet presAssocID="{941578E3-37C6-4086-BED5-31715B3A5426}" presName="tx1" presStyleLbl="revTx" presStyleIdx="2" presStyleCnt="3"/>
      <dgm:spPr/>
    </dgm:pt>
    <dgm:pt modelId="{AF77EDB6-3226-4DBD-AFDF-A571A79DDE23}" type="pres">
      <dgm:prSet presAssocID="{941578E3-37C6-4086-BED5-31715B3A5426}" presName="vert1" presStyleCnt="0"/>
      <dgm:spPr/>
    </dgm:pt>
  </dgm:ptLst>
  <dgm:cxnLst>
    <dgm:cxn modelId="{E079B202-19AF-4B4F-BF35-9CAC69B60982}" srcId="{00603C0B-45DB-4E5E-B154-17D8EE616D24}" destId="{72252F05-31AC-4D5A-A7FD-AD6B02A96D07}" srcOrd="1" destOrd="0" parTransId="{CEC3920E-D13F-4FA4-AE01-F548DD669D11}" sibTransId="{79A8E78B-C0AE-462C-8787-F65897D4F043}"/>
    <dgm:cxn modelId="{B5DF7008-CE78-4F54-8E1E-307DEE43A245}" type="presOf" srcId="{72252F05-31AC-4D5A-A7FD-AD6B02A96D07}" destId="{6D0BBBBC-364E-463B-B967-88AC6F17E4F2}" srcOrd="0" destOrd="0" presId="urn:microsoft.com/office/officeart/2008/layout/LinedList"/>
    <dgm:cxn modelId="{9D55F042-A086-4A8E-BC5D-64BC8AF44448}" type="presOf" srcId="{941578E3-37C6-4086-BED5-31715B3A5426}" destId="{5EAC76D4-C076-4A28-A074-C00559E9F8ED}" srcOrd="0" destOrd="0" presId="urn:microsoft.com/office/officeart/2008/layout/LinedList"/>
    <dgm:cxn modelId="{A3D7A983-6D3E-4A2B-9A03-CE278E04F300}" srcId="{00603C0B-45DB-4E5E-B154-17D8EE616D24}" destId="{941578E3-37C6-4086-BED5-31715B3A5426}" srcOrd="2" destOrd="0" parTransId="{206CB6F8-5BE3-4B43-A355-2D383B66B40A}" sibTransId="{14E8CE65-64EA-4C4F-8308-0D7E783F313E}"/>
    <dgm:cxn modelId="{6E3D0A8D-09F8-4F9D-9233-09A7F3582779}" srcId="{00603C0B-45DB-4E5E-B154-17D8EE616D24}" destId="{472F7183-5062-4933-8D96-801CC42CC940}" srcOrd="0" destOrd="0" parTransId="{2B0F8E02-8FE1-4210-A0A9-30B4745AC2E4}" sibTransId="{D681BC33-372D-4756-B19C-9D58E8E35773}"/>
    <dgm:cxn modelId="{0A6846B5-31AE-4149-A16A-F62EC01DFA16}" type="presOf" srcId="{00603C0B-45DB-4E5E-B154-17D8EE616D24}" destId="{0262078C-5BD7-4A55-BB01-84C4DDDE9EFA}" srcOrd="0" destOrd="0" presId="urn:microsoft.com/office/officeart/2008/layout/LinedList"/>
    <dgm:cxn modelId="{889D0EEA-2DCD-402C-823C-657CD59078FE}" type="presOf" srcId="{472F7183-5062-4933-8D96-801CC42CC940}" destId="{3369F198-5857-45FA-B108-BB8C39DC1236}" srcOrd="0" destOrd="0" presId="urn:microsoft.com/office/officeart/2008/layout/LinedList"/>
    <dgm:cxn modelId="{E93AD4D4-A920-4FAD-A83F-F8A4B5375393}" type="presParOf" srcId="{0262078C-5BD7-4A55-BB01-84C4DDDE9EFA}" destId="{D40D5ADA-3683-43DD-B25A-7ACCA19C104C}" srcOrd="0" destOrd="0" presId="urn:microsoft.com/office/officeart/2008/layout/LinedList"/>
    <dgm:cxn modelId="{01418604-908A-41F3-B4F2-BEE0DF6ECBE0}" type="presParOf" srcId="{0262078C-5BD7-4A55-BB01-84C4DDDE9EFA}" destId="{AE02C897-FD2D-4230-855E-F211E6E0D081}" srcOrd="1" destOrd="0" presId="urn:microsoft.com/office/officeart/2008/layout/LinedList"/>
    <dgm:cxn modelId="{77B1C7D7-6330-4824-A3BE-2CB24B2A4C17}" type="presParOf" srcId="{AE02C897-FD2D-4230-855E-F211E6E0D081}" destId="{3369F198-5857-45FA-B108-BB8C39DC1236}" srcOrd="0" destOrd="0" presId="urn:microsoft.com/office/officeart/2008/layout/LinedList"/>
    <dgm:cxn modelId="{02DEF4BD-2F63-488F-A6E7-FF0FEA96EC6F}" type="presParOf" srcId="{AE02C897-FD2D-4230-855E-F211E6E0D081}" destId="{38722EC8-2293-4DF2-9002-D05323963817}" srcOrd="1" destOrd="0" presId="urn:microsoft.com/office/officeart/2008/layout/LinedList"/>
    <dgm:cxn modelId="{479D933C-9DFD-445C-B71F-0C0CDC5CCD93}" type="presParOf" srcId="{0262078C-5BD7-4A55-BB01-84C4DDDE9EFA}" destId="{02C62391-F078-4B92-BF6F-0A2C144E98B8}" srcOrd="2" destOrd="0" presId="urn:microsoft.com/office/officeart/2008/layout/LinedList"/>
    <dgm:cxn modelId="{2396B4B2-EA5B-425A-8D53-89090D5504EB}" type="presParOf" srcId="{0262078C-5BD7-4A55-BB01-84C4DDDE9EFA}" destId="{67A89856-4F70-4551-873A-058DEC62747F}" srcOrd="3" destOrd="0" presId="urn:microsoft.com/office/officeart/2008/layout/LinedList"/>
    <dgm:cxn modelId="{C07E72AB-C466-41C6-8B50-62C56448ACBF}" type="presParOf" srcId="{67A89856-4F70-4551-873A-058DEC62747F}" destId="{6D0BBBBC-364E-463B-B967-88AC6F17E4F2}" srcOrd="0" destOrd="0" presId="urn:microsoft.com/office/officeart/2008/layout/LinedList"/>
    <dgm:cxn modelId="{61EE32D5-76E1-403F-8936-B469D95D5F14}" type="presParOf" srcId="{67A89856-4F70-4551-873A-058DEC62747F}" destId="{654484DF-27FB-4452-A04C-C42B47E39371}" srcOrd="1" destOrd="0" presId="urn:microsoft.com/office/officeart/2008/layout/LinedList"/>
    <dgm:cxn modelId="{B6AC6938-4184-4A13-92DF-C6D6BCA2B7B0}" type="presParOf" srcId="{0262078C-5BD7-4A55-BB01-84C4DDDE9EFA}" destId="{2F040130-1E2F-40CE-BD2A-159EDC74CF65}" srcOrd="4" destOrd="0" presId="urn:microsoft.com/office/officeart/2008/layout/LinedList"/>
    <dgm:cxn modelId="{1CC3B589-4CEF-4DC5-BE03-1859764ADFD6}" type="presParOf" srcId="{0262078C-5BD7-4A55-BB01-84C4DDDE9EFA}" destId="{559891EF-9E47-44A8-BFBF-6E200D2C69FB}" srcOrd="5" destOrd="0" presId="urn:microsoft.com/office/officeart/2008/layout/LinedList"/>
    <dgm:cxn modelId="{6DAC55DB-3B1D-49E9-A3A2-92900CBE348F}" type="presParOf" srcId="{559891EF-9E47-44A8-BFBF-6E200D2C69FB}" destId="{5EAC76D4-C076-4A28-A074-C00559E9F8ED}" srcOrd="0" destOrd="0" presId="urn:microsoft.com/office/officeart/2008/layout/LinedList"/>
    <dgm:cxn modelId="{AC560137-D7A8-4AAE-8C6D-2236E92CC140}" type="presParOf" srcId="{559891EF-9E47-44A8-BFBF-6E200D2C69FB}" destId="{AF77EDB6-3226-4DBD-AFDF-A571A79DDE2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603C0B-45DB-4E5E-B154-17D8EE616D24}"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472F7183-5062-4933-8D96-801CC42CC940}">
      <dgm:prSet/>
      <dgm:spPr/>
      <dgm:t>
        <a:bodyPr/>
        <a:lstStyle/>
        <a:p>
          <a:r>
            <a:rPr lang="en-US" b="1" i="0" dirty="0"/>
            <a:t>4. Enhanced Efficiency:</a:t>
          </a:r>
          <a:r>
            <a:rPr lang="en-US" b="0" i="0" dirty="0"/>
            <a:t> Effective evaluations identify inefficiencies and wasteful practices in government programs. This leads to improved processes, reduced bureaucracy, and cost savings, allowing governments to do more with less.</a:t>
          </a:r>
          <a:endParaRPr lang="en-US" dirty="0"/>
        </a:p>
      </dgm:t>
    </dgm:pt>
    <dgm:pt modelId="{2B0F8E02-8FE1-4210-A0A9-30B4745AC2E4}" type="parTrans" cxnId="{6E3D0A8D-09F8-4F9D-9233-09A7F3582779}">
      <dgm:prSet/>
      <dgm:spPr/>
      <dgm:t>
        <a:bodyPr/>
        <a:lstStyle/>
        <a:p>
          <a:endParaRPr lang="en-US"/>
        </a:p>
      </dgm:t>
    </dgm:pt>
    <dgm:pt modelId="{D681BC33-372D-4756-B19C-9D58E8E35773}" type="sibTrans" cxnId="{6E3D0A8D-09F8-4F9D-9233-09A7F3582779}">
      <dgm:prSet/>
      <dgm:spPr/>
      <dgm:t>
        <a:bodyPr/>
        <a:lstStyle/>
        <a:p>
          <a:endParaRPr lang="en-US"/>
        </a:p>
      </dgm:t>
    </dgm:pt>
    <dgm:pt modelId="{72252F05-31AC-4D5A-A7FD-AD6B02A96D07}">
      <dgm:prSet/>
      <dgm:spPr/>
      <dgm:t>
        <a:bodyPr/>
        <a:lstStyle/>
        <a:p>
          <a:r>
            <a:rPr lang="en-US" b="1" i="0" dirty="0"/>
            <a:t>5. Policy Development:</a:t>
          </a:r>
          <a:r>
            <a:rPr lang="en-US" b="0" i="0" dirty="0"/>
            <a:t> Evaluations can inform the development of evidence-based policies. By examining the impact of existing policies, governments can refine and adapt them to better address the needs and challenges of society.</a:t>
          </a:r>
          <a:endParaRPr lang="en-US" dirty="0"/>
        </a:p>
      </dgm:t>
    </dgm:pt>
    <dgm:pt modelId="{CEC3920E-D13F-4FA4-AE01-F548DD669D11}" type="parTrans" cxnId="{E079B202-19AF-4B4F-BF35-9CAC69B60982}">
      <dgm:prSet/>
      <dgm:spPr/>
      <dgm:t>
        <a:bodyPr/>
        <a:lstStyle/>
        <a:p>
          <a:endParaRPr lang="en-US"/>
        </a:p>
      </dgm:t>
    </dgm:pt>
    <dgm:pt modelId="{79A8E78B-C0AE-462C-8787-F65897D4F043}" type="sibTrans" cxnId="{E079B202-19AF-4B4F-BF35-9CAC69B60982}">
      <dgm:prSet/>
      <dgm:spPr/>
      <dgm:t>
        <a:bodyPr/>
        <a:lstStyle/>
        <a:p>
          <a:endParaRPr lang="en-US"/>
        </a:p>
      </dgm:t>
    </dgm:pt>
    <dgm:pt modelId="{941578E3-37C6-4086-BED5-31715B3A5426}">
      <dgm:prSet/>
      <dgm:spPr/>
      <dgm:t>
        <a:bodyPr/>
        <a:lstStyle/>
        <a:p>
          <a:r>
            <a:rPr lang="en-US" b="0" i="0" dirty="0"/>
            <a:t>6. </a:t>
          </a:r>
          <a:r>
            <a:rPr lang="en-US" b="1" i="0" dirty="0"/>
            <a:t>Program Improvement:</a:t>
          </a:r>
          <a:r>
            <a:rPr lang="en-US" b="0" i="0" dirty="0"/>
            <a:t> Public programs and services can be enhanced and tailored to better meet the needs of citizens. Evaluation feedback can help program managers identify areas for improvement, leading to more effective and responsive services.</a:t>
          </a:r>
          <a:endParaRPr lang="en-US" dirty="0"/>
        </a:p>
      </dgm:t>
    </dgm:pt>
    <dgm:pt modelId="{206CB6F8-5BE3-4B43-A355-2D383B66B40A}" type="parTrans" cxnId="{A3D7A983-6D3E-4A2B-9A03-CE278E04F300}">
      <dgm:prSet/>
      <dgm:spPr/>
      <dgm:t>
        <a:bodyPr/>
        <a:lstStyle/>
        <a:p>
          <a:endParaRPr lang="en-US"/>
        </a:p>
      </dgm:t>
    </dgm:pt>
    <dgm:pt modelId="{14E8CE65-64EA-4C4F-8308-0D7E783F313E}" type="sibTrans" cxnId="{A3D7A983-6D3E-4A2B-9A03-CE278E04F300}">
      <dgm:prSet/>
      <dgm:spPr/>
      <dgm:t>
        <a:bodyPr/>
        <a:lstStyle/>
        <a:p>
          <a:endParaRPr lang="en-US"/>
        </a:p>
      </dgm:t>
    </dgm:pt>
    <dgm:pt modelId="{0262078C-5BD7-4A55-BB01-84C4DDDE9EFA}" type="pres">
      <dgm:prSet presAssocID="{00603C0B-45DB-4E5E-B154-17D8EE616D24}" presName="vert0" presStyleCnt="0">
        <dgm:presLayoutVars>
          <dgm:dir/>
          <dgm:animOne val="branch"/>
          <dgm:animLvl val="lvl"/>
        </dgm:presLayoutVars>
      </dgm:prSet>
      <dgm:spPr/>
    </dgm:pt>
    <dgm:pt modelId="{D40D5ADA-3683-43DD-B25A-7ACCA19C104C}" type="pres">
      <dgm:prSet presAssocID="{472F7183-5062-4933-8D96-801CC42CC940}" presName="thickLine" presStyleLbl="alignNode1" presStyleIdx="0" presStyleCnt="3"/>
      <dgm:spPr/>
    </dgm:pt>
    <dgm:pt modelId="{AE02C897-FD2D-4230-855E-F211E6E0D081}" type="pres">
      <dgm:prSet presAssocID="{472F7183-5062-4933-8D96-801CC42CC940}" presName="horz1" presStyleCnt="0"/>
      <dgm:spPr/>
    </dgm:pt>
    <dgm:pt modelId="{3369F198-5857-45FA-B108-BB8C39DC1236}" type="pres">
      <dgm:prSet presAssocID="{472F7183-5062-4933-8D96-801CC42CC940}" presName="tx1" presStyleLbl="revTx" presStyleIdx="0" presStyleCnt="3"/>
      <dgm:spPr/>
    </dgm:pt>
    <dgm:pt modelId="{38722EC8-2293-4DF2-9002-D05323963817}" type="pres">
      <dgm:prSet presAssocID="{472F7183-5062-4933-8D96-801CC42CC940}" presName="vert1" presStyleCnt="0"/>
      <dgm:spPr/>
    </dgm:pt>
    <dgm:pt modelId="{02C62391-F078-4B92-BF6F-0A2C144E98B8}" type="pres">
      <dgm:prSet presAssocID="{72252F05-31AC-4D5A-A7FD-AD6B02A96D07}" presName="thickLine" presStyleLbl="alignNode1" presStyleIdx="1" presStyleCnt="3"/>
      <dgm:spPr/>
    </dgm:pt>
    <dgm:pt modelId="{67A89856-4F70-4551-873A-058DEC62747F}" type="pres">
      <dgm:prSet presAssocID="{72252F05-31AC-4D5A-A7FD-AD6B02A96D07}" presName="horz1" presStyleCnt="0"/>
      <dgm:spPr/>
    </dgm:pt>
    <dgm:pt modelId="{6D0BBBBC-364E-463B-B967-88AC6F17E4F2}" type="pres">
      <dgm:prSet presAssocID="{72252F05-31AC-4D5A-A7FD-AD6B02A96D07}" presName="tx1" presStyleLbl="revTx" presStyleIdx="1" presStyleCnt="3"/>
      <dgm:spPr/>
    </dgm:pt>
    <dgm:pt modelId="{654484DF-27FB-4452-A04C-C42B47E39371}" type="pres">
      <dgm:prSet presAssocID="{72252F05-31AC-4D5A-A7FD-AD6B02A96D07}" presName="vert1" presStyleCnt="0"/>
      <dgm:spPr/>
    </dgm:pt>
    <dgm:pt modelId="{2F040130-1E2F-40CE-BD2A-159EDC74CF65}" type="pres">
      <dgm:prSet presAssocID="{941578E3-37C6-4086-BED5-31715B3A5426}" presName="thickLine" presStyleLbl="alignNode1" presStyleIdx="2" presStyleCnt="3"/>
      <dgm:spPr/>
    </dgm:pt>
    <dgm:pt modelId="{559891EF-9E47-44A8-BFBF-6E200D2C69FB}" type="pres">
      <dgm:prSet presAssocID="{941578E3-37C6-4086-BED5-31715B3A5426}" presName="horz1" presStyleCnt="0"/>
      <dgm:spPr/>
    </dgm:pt>
    <dgm:pt modelId="{5EAC76D4-C076-4A28-A074-C00559E9F8ED}" type="pres">
      <dgm:prSet presAssocID="{941578E3-37C6-4086-BED5-31715B3A5426}" presName="tx1" presStyleLbl="revTx" presStyleIdx="2" presStyleCnt="3"/>
      <dgm:spPr/>
    </dgm:pt>
    <dgm:pt modelId="{AF77EDB6-3226-4DBD-AFDF-A571A79DDE23}" type="pres">
      <dgm:prSet presAssocID="{941578E3-37C6-4086-BED5-31715B3A5426}" presName="vert1" presStyleCnt="0"/>
      <dgm:spPr/>
    </dgm:pt>
  </dgm:ptLst>
  <dgm:cxnLst>
    <dgm:cxn modelId="{E079B202-19AF-4B4F-BF35-9CAC69B60982}" srcId="{00603C0B-45DB-4E5E-B154-17D8EE616D24}" destId="{72252F05-31AC-4D5A-A7FD-AD6B02A96D07}" srcOrd="1" destOrd="0" parTransId="{CEC3920E-D13F-4FA4-AE01-F548DD669D11}" sibTransId="{79A8E78B-C0AE-462C-8787-F65897D4F043}"/>
    <dgm:cxn modelId="{B5DF7008-CE78-4F54-8E1E-307DEE43A245}" type="presOf" srcId="{72252F05-31AC-4D5A-A7FD-AD6B02A96D07}" destId="{6D0BBBBC-364E-463B-B967-88AC6F17E4F2}" srcOrd="0" destOrd="0" presId="urn:microsoft.com/office/officeart/2008/layout/LinedList"/>
    <dgm:cxn modelId="{9D55F042-A086-4A8E-BC5D-64BC8AF44448}" type="presOf" srcId="{941578E3-37C6-4086-BED5-31715B3A5426}" destId="{5EAC76D4-C076-4A28-A074-C00559E9F8ED}" srcOrd="0" destOrd="0" presId="urn:microsoft.com/office/officeart/2008/layout/LinedList"/>
    <dgm:cxn modelId="{A3D7A983-6D3E-4A2B-9A03-CE278E04F300}" srcId="{00603C0B-45DB-4E5E-B154-17D8EE616D24}" destId="{941578E3-37C6-4086-BED5-31715B3A5426}" srcOrd="2" destOrd="0" parTransId="{206CB6F8-5BE3-4B43-A355-2D383B66B40A}" sibTransId="{14E8CE65-64EA-4C4F-8308-0D7E783F313E}"/>
    <dgm:cxn modelId="{6E3D0A8D-09F8-4F9D-9233-09A7F3582779}" srcId="{00603C0B-45DB-4E5E-B154-17D8EE616D24}" destId="{472F7183-5062-4933-8D96-801CC42CC940}" srcOrd="0" destOrd="0" parTransId="{2B0F8E02-8FE1-4210-A0A9-30B4745AC2E4}" sibTransId="{D681BC33-372D-4756-B19C-9D58E8E35773}"/>
    <dgm:cxn modelId="{0A6846B5-31AE-4149-A16A-F62EC01DFA16}" type="presOf" srcId="{00603C0B-45DB-4E5E-B154-17D8EE616D24}" destId="{0262078C-5BD7-4A55-BB01-84C4DDDE9EFA}" srcOrd="0" destOrd="0" presId="urn:microsoft.com/office/officeart/2008/layout/LinedList"/>
    <dgm:cxn modelId="{889D0EEA-2DCD-402C-823C-657CD59078FE}" type="presOf" srcId="{472F7183-5062-4933-8D96-801CC42CC940}" destId="{3369F198-5857-45FA-B108-BB8C39DC1236}" srcOrd="0" destOrd="0" presId="urn:microsoft.com/office/officeart/2008/layout/LinedList"/>
    <dgm:cxn modelId="{E93AD4D4-A920-4FAD-A83F-F8A4B5375393}" type="presParOf" srcId="{0262078C-5BD7-4A55-BB01-84C4DDDE9EFA}" destId="{D40D5ADA-3683-43DD-B25A-7ACCA19C104C}" srcOrd="0" destOrd="0" presId="urn:microsoft.com/office/officeart/2008/layout/LinedList"/>
    <dgm:cxn modelId="{01418604-908A-41F3-B4F2-BEE0DF6ECBE0}" type="presParOf" srcId="{0262078C-5BD7-4A55-BB01-84C4DDDE9EFA}" destId="{AE02C897-FD2D-4230-855E-F211E6E0D081}" srcOrd="1" destOrd="0" presId="urn:microsoft.com/office/officeart/2008/layout/LinedList"/>
    <dgm:cxn modelId="{77B1C7D7-6330-4824-A3BE-2CB24B2A4C17}" type="presParOf" srcId="{AE02C897-FD2D-4230-855E-F211E6E0D081}" destId="{3369F198-5857-45FA-B108-BB8C39DC1236}" srcOrd="0" destOrd="0" presId="urn:microsoft.com/office/officeart/2008/layout/LinedList"/>
    <dgm:cxn modelId="{02DEF4BD-2F63-488F-A6E7-FF0FEA96EC6F}" type="presParOf" srcId="{AE02C897-FD2D-4230-855E-F211E6E0D081}" destId="{38722EC8-2293-4DF2-9002-D05323963817}" srcOrd="1" destOrd="0" presId="urn:microsoft.com/office/officeart/2008/layout/LinedList"/>
    <dgm:cxn modelId="{479D933C-9DFD-445C-B71F-0C0CDC5CCD93}" type="presParOf" srcId="{0262078C-5BD7-4A55-BB01-84C4DDDE9EFA}" destId="{02C62391-F078-4B92-BF6F-0A2C144E98B8}" srcOrd="2" destOrd="0" presId="urn:microsoft.com/office/officeart/2008/layout/LinedList"/>
    <dgm:cxn modelId="{2396B4B2-EA5B-425A-8D53-89090D5504EB}" type="presParOf" srcId="{0262078C-5BD7-4A55-BB01-84C4DDDE9EFA}" destId="{67A89856-4F70-4551-873A-058DEC62747F}" srcOrd="3" destOrd="0" presId="urn:microsoft.com/office/officeart/2008/layout/LinedList"/>
    <dgm:cxn modelId="{C07E72AB-C466-41C6-8B50-62C56448ACBF}" type="presParOf" srcId="{67A89856-4F70-4551-873A-058DEC62747F}" destId="{6D0BBBBC-364E-463B-B967-88AC6F17E4F2}" srcOrd="0" destOrd="0" presId="urn:microsoft.com/office/officeart/2008/layout/LinedList"/>
    <dgm:cxn modelId="{61EE32D5-76E1-403F-8936-B469D95D5F14}" type="presParOf" srcId="{67A89856-4F70-4551-873A-058DEC62747F}" destId="{654484DF-27FB-4452-A04C-C42B47E39371}" srcOrd="1" destOrd="0" presId="urn:microsoft.com/office/officeart/2008/layout/LinedList"/>
    <dgm:cxn modelId="{B6AC6938-4184-4A13-92DF-C6D6BCA2B7B0}" type="presParOf" srcId="{0262078C-5BD7-4A55-BB01-84C4DDDE9EFA}" destId="{2F040130-1E2F-40CE-BD2A-159EDC74CF65}" srcOrd="4" destOrd="0" presId="urn:microsoft.com/office/officeart/2008/layout/LinedList"/>
    <dgm:cxn modelId="{1CC3B589-4CEF-4DC5-BE03-1859764ADFD6}" type="presParOf" srcId="{0262078C-5BD7-4A55-BB01-84C4DDDE9EFA}" destId="{559891EF-9E47-44A8-BFBF-6E200D2C69FB}" srcOrd="5" destOrd="0" presId="urn:microsoft.com/office/officeart/2008/layout/LinedList"/>
    <dgm:cxn modelId="{6DAC55DB-3B1D-49E9-A3A2-92900CBE348F}" type="presParOf" srcId="{559891EF-9E47-44A8-BFBF-6E200D2C69FB}" destId="{5EAC76D4-C076-4A28-A074-C00559E9F8ED}" srcOrd="0" destOrd="0" presId="urn:microsoft.com/office/officeart/2008/layout/LinedList"/>
    <dgm:cxn modelId="{AC560137-D7A8-4AAE-8C6D-2236E92CC140}" type="presParOf" srcId="{559891EF-9E47-44A8-BFBF-6E200D2C69FB}" destId="{AF77EDB6-3226-4DBD-AFDF-A571A79DDE2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6CB6BB-7599-4FD7-90AD-CF79BD2326A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E144882-5346-418E-8B99-DA3D4733EB7B}">
      <dgm:prSet/>
      <dgm:spPr/>
      <dgm:t>
        <a:bodyPr/>
        <a:lstStyle/>
        <a:p>
          <a:r>
            <a:rPr lang="en-US" b="1" dirty="0"/>
            <a:t>7. Learning and Knowledge Sharing: </a:t>
          </a:r>
          <a:r>
            <a:rPr lang="en-US" dirty="0"/>
            <a:t>The evaluation process encourages learning and the exchange of best practices within government agencies. It helps public servants and policymakers understand what works in different contexts and apply those lessons to new initiatives.</a:t>
          </a:r>
        </a:p>
      </dgm:t>
    </dgm:pt>
    <dgm:pt modelId="{2C651630-1922-40F1-82A2-D93548AB35C1}" type="parTrans" cxnId="{5792FCC4-D455-4153-84BF-40324D8A2010}">
      <dgm:prSet/>
      <dgm:spPr/>
      <dgm:t>
        <a:bodyPr/>
        <a:lstStyle/>
        <a:p>
          <a:endParaRPr lang="en-US"/>
        </a:p>
      </dgm:t>
    </dgm:pt>
    <dgm:pt modelId="{E395BAFA-D120-4126-AD97-664B8B0B070B}" type="sibTrans" cxnId="{5792FCC4-D455-4153-84BF-40324D8A2010}">
      <dgm:prSet/>
      <dgm:spPr/>
      <dgm:t>
        <a:bodyPr/>
        <a:lstStyle/>
        <a:p>
          <a:endParaRPr lang="en-US"/>
        </a:p>
      </dgm:t>
    </dgm:pt>
    <dgm:pt modelId="{4689AE3D-6DD0-4B50-8514-34FA62638CCD}">
      <dgm:prSet/>
      <dgm:spPr/>
      <dgm:t>
        <a:bodyPr/>
        <a:lstStyle/>
        <a:p>
          <a:r>
            <a:rPr lang="en-US" b="1" dirty="0"/>
            <a:t>8. Public Engagement: </a:t>
          </a:r>
          <a:r>
            <a:rPr lang="en-US" dirty="0"/>
            <a:t>Evaluation results can be shared with the public to inform citizens about the effectiveness of government programs. This transparency can foster public engagement and encourage citizen participation in decision-making processes.</a:t>
          </a:r>
        </a:p>
      </dgm:t>
    </dgm:pt>
    <dgm:pt modelId="{5633E5D5-A476-42D8-A0B4-A617F8042CAB}" type="parTrans" cxnId="{C47B9036-234E-4023-94B7-D17289B93080}">
      <dgm:prSet/>
      <dgm:spPr/>
      <dgm:t>
        <a:bodyPr/>
        <a:lstStyle/>
        <a:p>
          <a:endParaRPr lang="en-US"/>
        </a:p>
      </dgm:t>
    </dgm:pt>
    <dgm:pt modelId="{A661C293-6C39-453B-99E3-B7DDAE02EBBD}" type="sibTrans" cxnId="{C47B9036-234E-4023-94B7-D17289B93080}">
      <dgm:prSet/>
      <dgm:spPr/>
      <dgm:t>
        <a:bodyPr/>
        <a:lstStyle/>
        <a:p>
          <a:endParaRPr lang="en-US"/>
        </a:p>
      </dgm:t>
    </dgm:pt>
    <dgm:pt modelId="{C829ACA6-800B-441D-B1EE-8A9F865BE623}">
      <dgm:prSet/>
      <dgm:spPr/>
      <dgm:t>
        <a:bodyPr/>
        <a:lstStyle/>
        <a:p>
          <a:r>
            <a:rPr lang="en-US" b="1" dirty="0"/>
            <a:t>9. Prevention of Fraud and Corruption: </a:t>
          </a:r>
          <a:r>
            <a:rPr lang="en-US" dirty="0"/>
            <a:t>Evaluations can uncover irregularities, fraud, or corruption within government programs. Identifying and addressing these issues can help maintain the integrity of public institutions and protect public funds.</a:t>
          </a:r>
        </a:p>
      </dgm:t>
    </dgm:pt>
    <dgm:pt modelId="{A9C7B419-3B2B-4F5F-A8C8-7A71B3FCC785}" type="parTrans" cxnId="{877EF42C-0474-43AF-96C5-EC4E45A6133E}">
      <dgm:prSet/>
      <dgm:spPr/>
      <dgm:t>
        <a:bodyPr/>
        <a:lstStyle/>
        <a:p>
          <a:endParaRPr lang="en-US"/>
        </a:p>
      </dgm:t>
    </dgm:pt>
    <dgm:pt modelId="{518E3203-9431-4AD5-A5B5-72FF07541A54}" type="sibTrans" cxnId="{877EF42C-0474-43AF-96C5-EC4E45A6133E}">
      <dgm:prSet/>
      <dgm:spPr/>
      <dgm:t>
        <a:bodyPr/>
        <a:lstStyle/>
        <a:p>
          <a:endParaRPr lang="en-US"/>
        </a:p>
      </dgm:t>
    </dgm:pt>
    <dgm:pt modelId="{1786D61A-F3D5-49A4-9BD0-CA689380ACA7}">
      <dgm:prSet/>
      <dgm:spPr/>
      <dgm:t>
        <a:bodyPr/>
        <a:lstStyle/>
        <a:p>
          <a:r>
            <a:rPr lang="en-US" b="1" dirty="0"/>
            <a:t>10. Risk Management: </a:t>
          </a:r>
          <a:r>
            <a:rPr lang="en-US" dirty="0"/>
            <a:t>Evaluations can help government agencies identify and mitigate risks associated with various programs and policies, ensuring that potential problems are addressed proactively.</a:t>
          </a:r>
        </a:p>
      </dgm:t>
    </dgm:pt>
    <dgm:pt modelId="{1400F635-1C47-4818-889B-E70C1DEAECD5}" type="parTrans" cxnId="{B6890913-DFD8-4358-8056-86E23D8877F5}">
      <dgm:prSet/>
      <dgm:spPr/>
      <dgm:t>
        <a:bodyPr/>
        <a:lstStyle/>
        <a:p>
          <a:endParaRPr lang="en-US"/>
        </a:p>
      </dgm:t>
    </dgm:pt>
    <dgm:pt modelId="{A31DED25-4447-4605-9CAE-464289826F23}" type="sibTrans" cxnId="{B6890913-DFD8-4358-8056-86E23D8877F5}">
      <dgm:prSet/>
      <dgm:spPr/>
      <dgm:t>
        <a:bodyPr/>
        <a:lstStyle/>
        <a:p>
          <a:endParaRPr lang="en-US"/>
        </a:p>
      </dgm:t>
    </dgm:pt>
    <dgm:pt modelId="{7D898013-AA67-4D90-A1C3-333BFF702DE7}" type="pres">
      <dgm:prSet presAssocID="{1B6CB6BB-7599-4FD7-90AD-CF79BD2326A2}" presName="vert0" presStyleCnt="0">
        <dgm:presLayoutVars>
          <dgm:dir/>
          <dgm:animOne val="branch"/>
          <dgm:animLvl val="lvl"/>
        </dgm:presLayoutVars>
      </dgm:prSet>
      <dgm:spPr/>
    </dgm:pt>
    <dgm:pt modelId="{FE5CC2AD-9081-48F1-B963-D14C1DFFA186}" type="pres">
      <dgm:prSet presAssocID="{EE144882-5346-418E-8B99-DA3D4733EB7B}" presName="thickLine" presStyleLbl="alignNode1" presStyleIdx="0" presStyleCnt="4"/>
      <dgm:spPr/>
    </dgm:pt>
    <dgm:pt modelId="{24D2181F-91FA-4666-A643-D404C539E758}" type="pres">
      <dgm:prSet presAssocID="{EE144882-5346-418E-8B99-DA3D4733EB7B}" presName="horz1" presStyleCnt="0"/>
      <dgm:spPr/>
    </dgm:pt>
    <dgm:pt modelId="{92B133D9-B63C-4154-8BFD-441FFF27F927}" type="pres">
      <dgm:prSet presAssocID="{EE144882-5346-418E-8B99-DA3D4733EB7B}" presName="tx1" presStyleLbl="revTx" presStyleIdx="0" presStyleCnt="4"/>
      <dgm:spPr/>
    </dgm:pt>
    <dgm:pt modelId="{E65C7761-EC95-435A-8E5E-5FCA562C3416}" type="pres">
      <dgm:prSet presAssocID="{EE144882-5346-418E-8B99-DA3D4733EB7B}" presName="vert1" presStyleCnt="0"/>
      <dgm:spPr/>
    </dgm:pt>
    <dgm:pt modelId="{B2C48E2E-2AE7-48D8-93B4-995F93F5DDF7}" type="pres">
      <dgm:prSet presAssocID="{4689AE3D-6DD0-4B50-8514-34FA62638CCD}" presName="thickLine" presStyleLbl="alignNode1" presStyleIdx="1" presStyleCnt="4"/>
      <dgm:spPr/>
    </dgm:pt>
    <dgm:pt modelId="{FB11BB40-79D6-4D20-A03C-F38421B0B181}" type="pres">
      <dgm:prSet presAssocID="{4689AE3D-6DD0-4B50-8514-34FA62638CCD}" presName="horz1" presStyleCnt="0"/>
      <dgm:spPr/>
    </dgm:pt>
    <dgm:pt modelId="{A3B9F18E-81E9-4C35-9C84-70351D00A11D}" type="pres">
      <dgm:prSet presAssocID="{4689AE3D-6DD0-4B50-8514-34FA62638CCD}" presName="tx1" presStyleLbl="revTx" presStyleIdx="1" presStyleCnt="4"/>
      <dgm:spPr/>
    </dgm:pt>
    <dgm:pt modelId="{1344F532-8F2C-41AE-BA51-38C409A776F0}" type="pres">
      <dgm:prSet presAssocID="{4689AE3D-6DD0-4B50-8514-34FA62638CCD}" presName="vert1" presStyleCnt="0"/>
      <dgm:spPr/>
    </dgm:pt>
    <dgm:pt modelId="{84328DDE-0544-48AF-A20A-2184F479E627}" type="pres">
      <dgm:prSet presAssocID="{C829ACA6-800B-441D-B1EE-8A9F865BE623}" presName="thickLine" presStyleLbl="alignNode1" presStyleIdx="2" presStyleCnt="4"/>
      <dgm:spPr/>
    </dgm:pt>
    <dgm:pt modelId="{C9390B2F-A7D1-4906-80AE-1B92E446AC10}" type="pres">
      <dgm:prSet presAssocID="{C829ACA6-800B-441D-B1EE-8A9F865BE623}" presName="horz1" presStyleCnt="0"/>
      <dgm:spPr/>
    </dgm:pt>
    <dgm:pt modelId="{F410C3B0-741A-49BF-AFA5-29E6BF640EBD}" type="pres">
      <dgm:prSet presAssocID="{C829ACA6-800B-441D-B1EE-8A9F865BE623}" presName="tx1" presStyleLbl="revTx" presStyleIdx="2" presStyleCnt="4"/>
      <dgm:spPr/>
    </dgm:pt>
    <dgm:pt modelId="{50718559-A91B-4C3F-AE0E-8465DF6DA38F}" type="pres">
      <dgm:prSet presAssocID="{C829ACA6-800B-441D-B1EE-8A9F865BE623}" presName="vert1" presStyleCnt="0"/>
      <dgm:spPr/>
    </dgm:pt>
    <dgm:pt modelId="{9C9D77C8-92A7-4837-A9A1-E6412D627304}" type="pres">
      <dgm:prSet presAssocID="{1786D61A-F3D5-49A4-9BD0-CA689380ACA7}" presName="thickLine" presStyleLbl="alignNode1" presStyleIdx="3" presStyleCnt="4"/>
      <dgm:spPr/>
    </dgm:pt>
    <dgm:pt modelId="{B8805A7A-6DD9-465A-8F8C-160ACCD7E3A5}" type="pres">
      <dgm:prSet presAssocID="{1786D61A-F3D5-49A4-9BD0-CA689380ACA7}" presName="horz1" presStyleCnt="0"/>
      <dgm:spPr/>
    </dgm:pt>
    <dgm:pt modelId="{C560B53C-0C91-4DA4-B65B-8F34DD814E7E}" type="pres">
      <dgm:prSet presAssocID="{1786D61A-F3D5-49A4-9BD0-CA689380ACA7}" presName="tx1" presStyleLbl="revTx" presStyleIdx="3" presStyleCnt="4"/>
      <dgm:spPr/>
    </dgm:pt>
    <dgm:pt modelId="{3F5EC4C3-B622-4AA9-A7F5-D3B30C170648}" type="pres">
      <dgm:prSet presAssocID="{1786D61A-F3D5-49A4-9BD0-CA689380ACA7}" presName="vert1" presStyleCnt="0"/>
      <dgm:spPr/>
    </dgm:pt>
  </dgm:ptLst>
  <dgm:cxnLst>
    <dgm:cxn modelId="{B6890913-DFD8-4358-8056-86E23D8877F5}" srcId="{1B6CB6BB-7599-4FD7-90AD-CF79BD2326A2}" destId="{1786D61A-F3D5-49A4-9BD0-CA689380ACA7}" srcOrd="3" destOrd="0" parTransId="{1400F635-1C47-4818-889B-E70C1DEAECD5}" sibTransId="{A31DED25-4447-4605-9CAE-464289826F23}"/>
    <dgm:cxn modelId="{A2526329-1747-4C13-9BA7-A0E19DD4EF3C}" type="presOf" srcId="{EE144882-5346-418E-8B99-DA3D4733EB7B}" destId="{92B133D9-B63C-4154-8BFD-441FFF27F927}" srcOrd="0" destOrd="0" presId="urn:microsoft.com/office/officeart/2008/layout/LinedList"/>
    <dgm:cxn modelId="{877EF42C-0474-43AF-96C5-EC4E45A6133E}" srcId="{1B6CB6BB-7599-4FD7-90AD-CF79BD2326A2}" destId="{C829ACA6-800B-441D-B1EE-8A9F865BE623}" srcOrd="2" destOrd="0" parTransId="{A9C7B419-3B2B-4F5F-A8C8-7A71B3FCC785}" sibTransId="{518E3203-9431-4AD5-A5B5-72FF07541A54}"/>
    <dgm:cxn modelId="{C47B9036-234E-4023-94B7-D17289B93080}" srcId="{1B6CB6BB-7599-4FD7-90AD-CF79BD2326A2}" destId="{4689AE3D-6DD0-4B50-8514-34FA62638CCD}" srcOrd="1" destOrd="0" parTransId="{5633E5D5-A476-42D8-A0B4-A617F8042CAB}" sibTransId="{A661C293-6C39-453B-99E3-B7DDAE02EBBD}"/>
    <dgm:cxn modelId="{D27B6357-09F3-4713-A20F-FE728D1CFE95}" type="presOf" srcId="{1B6CB6BB-7599-4FD7-90AD-CF79BD2326A2}" destId="{7D898013-AA67-4D90-A1C3-333BFF702DE7}" srcOrd="0" destOrd="0" presId="urn:microsoft.com/office/officeart/2008/layout/LinedList"/>
    <dgm:cxn modelId="{F05EED89-44E3-4908-A5F3-EFB16FBA7C8F}" type="presOf" srcId="{C829ACA6-800B-441D-B1EE-8A9F865BE623}" destId="{F410C3B0-741A-49BF-AFA5-29E6BF640EBD}" srcOrd="0" destOrd="0" presId="urn:microsoft.com/office/officeart/2008/layout/LinedList"/>
    <dgm:cxn modelId="{F93210B8-673A-4032-9FAF-DE827651EA01}" type="presOf" srcId="{4689AE3D-6DD0-4B50-8514-34FA62638CCD}" destId="{A3B9F18E-81E9-4C35-9C84-70351D00A11D}" srcOrd="0" destOrd="0" presId="urn:microsoft.com/office/officeart/2008/layout/LinedList"/>
    <dgm:cxn modelId="{C8FF81BA-2ED2-4B47-B81A-377055ECFD14}" type="presOf" srcId="{1786D61A-F3D5-49A4-9BD0-CA689380ACA7}" destId="{C560B53C-0C91-4DA4-B65B-8F34DD814E7E}" srcOrd="0" destOrd="0" presId="urn:microsoft.com/office/officeart/2008/layout/LinedList"/>
    <dgm:cxn modelId="{5792FCC4-D455-4153-84BF-40324D8A2010}" srcId="{1B6CB6BB-7599-4FD7-90AD-CF79BD2326A2}" destId="{EE144882-5346-418E-8B99-DA3D4733EB7B}" srcOrd="0" destOrd="0" parTransId="{2C651630-1922-40F1-82A2-D93548AB35C1}" sibTransId="{E395BAFA-D120-4126-AD97-664B8B0B070B}"/>
    <dgm:cxn modelId="{F8013C18-B352-4C7F-A130-0E31E4E65F02}" type="presParOf" srcId="{7D898013-AA67-4D90-A1C3-333BFF702DE7}" destId="{FE5CC2AD-9081-48F1-B963-D14C1DFFA186}" srcOrd="0" destOrd="0" presId="urn:microsoft.com/office/officeart/2008/layout/LinedList"/>
    <dgm:cxn modelId="{CED692BD-8A54-4638-B4C2-097C82793037}" type="presParOf" srcId="{7D898013-AA67-4D90-A1C3-333BFF702DE7}" destId="{24D2181F-91FA-4666-A643-D404C539E758}" srcOrd="1" destOrd="0" presId="urn:microsoft.com/office/officeart/2008/layout/LinedList"/>
    <dgm:cxn modelId="{F67BA24A-AAAE-450D-8755-652F122F8E25}" type="presParOf" srcId="{24D2181F-91FA-4666-A643-D404C539E758}" destId="{92B133D9-B63C-4154-8BFD-441FFF27F927}" srcOrd="0" destOrd="0" presId="urn:microsoft.com/office/officeart/2008/layout/LinedList"/>
    <dgm:cxn modelId="{75D2AECE-3DCC-45FB-B022-A520C18656F8}" type="presParOf" srcId="{24D2181F-91FA-4666-A643-D404C539E758}" destId="{E65C7761-EC95-435A-8E5E-5FCA562C3416}" srcOrd="1" destOrd="0" presId="urn:microsoft.com/office/officeart/2008/layout/LinedList"/>
    <dgm:cxn modelId="{CAC223DA-F048-4CCE-932F-C6C1C39251A2}" type="presParOf" srcId="{7D898013-AA67-4D90-A1C3-333BFF702DE7}" destId="{B2C48E2E-2AE7-48D8-93B4-995F93F5DDF7}" srcOrd="2" destOrd="0" presId="urn:microsoft.com/office/officeart/2008/layout/LinedList"/>
    <dgm:cxn modelId="{A2BC8114-2028-4D9D-9DB7-9156E42CA766}" type="presParOf" srcId="{7D898013-AA67-4D90-A1C3-333BFF702DE7}" destId="{FB11BB40-79D6-4D20-A03C-F38421B0B181}" srcOrd="3" destOrd="0" presId="urn:microsoft.com/office/officeart/2008/layout/LinedList"/>
    <dgm:cxn modelId="{4A5E32A0-065C-4C07-B890-E6AFFB735D05}" type="presParOf" srcId="{FB11BB40-79D6-4D20-A03C-F38421B0B181}" destId="{A3B9F18E-81E9-4C35-9C84-70351D00A11D}" srcOrd="0" destOrd="0" presId="urn:microsoft.com/office/officeart/2008/layout/LinedList"/>
    <dgm:cxn modelId="{AC003EFB-97AE-4F28-8CE1-51733A689758}" type="presParOf" srcId="{FB11BB40-79D6-4D20-A03C-F38421B0B181}" destId="{1344F532-8F2C-41AE-BA51-38C409A776F0}" srcOrd="1" destOrd="0" presId="urn:microsoft.com/office/officeart/2008/layout/LinedList"/>
    <dgm:cxn modelId="{48326E6C-7E40-4D57-8093-435F8182F8F9}" type="presParOf" srcId="{7D898013-AA67-4D90-A1C3-333BFF702DE7}" destId="{84328DDE-0544-48AF-A20A-2184F479E627}" srcOrd="4" destOrd="0" presId="urn:microsoft.com/office/officeart/2008/layout/LinedList"/>
    <dgm:cxn modelId="{9A003D8F-00B6-4039-A009-C3A5693FBF00}" type="presParOf" srcId="{7D898013-AA67-4D90-A1C3-333BFF702DE7}" destId="{C9390B2F-A7D1-4906-80AE-1B92E446AC10}" srcOrd="5" destOrd="0" presId="urn:microsoft.com/office/officeart/2008/layout/LinedList"/>
    <dgm:cxn modelId="{90DCF390-38DD-4BCA-BF16-239AB1ED8CBD}" type="presParOf" srcId="{C9390B2F-A7D1-4906-80AE-1B92E446AC10}" destId="{F410C3B0-741A-49BF-AFA5-29E6BF640EBD}" srcOrd="0" destOrd="0" presId="urn:microsoft.com/office/officeart/2008/layout/LinedList"/>
    <dgm:cxn modelId="{F60B062B-82C8-4A2F-AFC0-ABDF02B23405}" type="presParOf" srcId="{C9390B2F-A7D1-4906-80AE-1B92E446AC10}" destId="{50718559-A91B-4C3F-AE0E-8465DF6DA38F}" srcOrd="1" destOrd="0" presId="urn:microsoft.com/office/officeart/2008/layout/LinedList"/>
    <dgm:cxn modelId="{8C1D8775-8C6B-4EC6-A589-E4001205856B}" type="presParOf" srcId="{7D898013-AA67-4D90-A1C3-333BFF702DE7}" destId="{9C9D77C8-92A7-4837-A9A1-E6412D627304}" srcOrd="6" destOrd="0" presId="urn:microsoft.com/office/officeart/2008/layout/LinedList"/>
    <dgm:cxn modelId="{E81B17AB-FA75-423C-AE18-34802CF35AA4}" type="presParOf" srcId="{7D898013-AA67-4D90-A1C3-333BFF702DE7}" destId="{B8805A7A-6DD9-465A-8F8C-160ACCD7E3A5}" srcOrd="7" destOrd="0" presId="urn:microsoft.com/office/officeart/2008/layout/LinedList"/>
    <dgm:cxn modelId="{89773D75-6840-48FF-9369-31940FF94941}" type="presParOf" srcId="{B8805A7A-6DD9-465A-8F8C-160ACCD7E3A5}" destId="{C560B53C-0C91-4DA4-B65B-8F34DD814E7E}" srcOrd="0" destOrd="0" presId="urn:microsoft.com/office/officeart/2008/layout/LinedList"/>
    <dgm:cxn modelId="{10170958-3FF4-47BB-B7AC-C14ADCA2F00F}" type="presParOf" srcId="{B8805A7A-6DD9-465A-8F8C-160ACCD7E3A5}" destId="{3F5EC4C3-B622-4AA9-A7F5-D3B30C17064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EF0100-91E2-4D79-8E89-AC3ADDF0D8A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FFB0A0B-F6B2-4C4C-875E-EFE58A370C96}">
      <dgm:prSet custT="1"/>
      <dgm:spPr/>
      <dgm:t>
        <a:bodyPr/>
        <a:lstStyle/>
        <a:p>
          <a:r>
            <a:rPr lang="en-US" sz="2400" b="1" dirty="0"/>
            <a:t>11. Sustainable Development: </a:t>
          </a:r>
          <a:r>
            <a:rPr lang="en-US" sz="2400" dirty="0"/>
            <a:t>Evaluations can assess the environmental and social impact of government actions, ensuring that policies and programs are aligned with sustainability goals and the well-being of future generations.</a:t>
          </a:r>
        </a:p>
      </dgm:t>
    </dgm:pt>
    <dgm:pt modelId="{4524C04A-6B22-4127-AE37-A422DD8EBE44}" type="parTrans" cxnId="{1F750A22-911E-4B9E-A19A-D7883E69B38A}">
      <dgm:prSet/>
      <dgm:spPr/>
      <dgm:t>
        <a:bodyPr/>
        <a:lstStyle/>
        <a:p>
          <a:endParaRPr lang="en-US" sz="2000"/>
        </a:p>
      </dgm:t>
    </dgm:pt>
    <dgm:pt modelId="{E54C3B1A-E752-4E6C-8A04-D7C236AF4224}" type="sibTrans" cxnId="{1F750A22-911E-4B9E-A19A-D7883E69B38A}">
      <dgm:prSet/>
      <dgm:spPr/>
      <dgm:t>
        <a:bodyPr/>
        <a:lstStyle/>
        <a:p>
          <a:endParaRPr lang="en-US" sz="2000"/>
        </a:p>
      </dgm:t>
    </dgm:pt>
    <dgm:pt modelId="{C4FB972F-5A56-4E01-A4F6-36FB5CEE95DA}">
      <dgm:prSet custT="1"/>
      <dgm:spPr/>
      <dgm:t>
        <a:bodyPr/>
        <a:lstStyle/>
        <a:p>
          <a:r>
            <a:rPr lang="en-US" sz="2400" b="1" dirty="0"/>
            <a:t>12. Economic Development: </a:t>
          </a:r>
          <a:r>
            <a:rPr lang="en-US" sz="2400" dirty="0"/>
            <a:t>By assessing the economic impact of government programs and investments, evaluations can help governments stimulate economic growth and job creation in the public and private sectors.</a:t>
          </a:r>
        </a:p>
      </dgm:t>
    </dgm:pt>
    <dgm:pt modelId="{C2E5E7B6-77D4-4C06-A7A4-FA183AAAC15A}" type="parTrans" cxnId="{208EF185-45E0-4648-9E6A-C164C9D978ED}">
      <dgm:prSet/>
      <dgm:spPr/>
      <dgm:t>
        <a:bodyPr/>
        <a:lstStyle/>
        <a:p>
          <a:endParaRPr lang="en-US" sz="2000"/>
        </a:p>
      </dgm:t>
    </dgm:pt>
    <dgm:pt modelId="{0C143957-AC59-434D-A757-4B23C6E0BE8F}" type="sibTrans" cxnId="{208EF185-45E0-4648-9E6A-C164C9D978ED}">
      <dgm:prSet/>
      <dgm:spPr/>
      <dgm:t>
        <a:bodyPr/>
        <a:lstStyle/>
        <a:p>
          <a:endParaRPr lang="en-US" sz="2000"/>
        </a:p>
      </dgm:t>
    </dgm:pt>
    <dgm:pt modelId="{EC37B474-5687-4C23-B47C-062A0DD1C0F0}">
      <dgm:prSet custT="1"/>
      <dgm:spPr/>
      <dgm:t>
        <a:bodyPr/>
        <a:lstStyle/>
        <a:p>
          <a:r>
            <a:rPr lang="en-US" sz="2400" b="1" dirty="0"/>
            <a:t>13. Legal Compliance: </a:t>
          </a:r>
          <a:r>
            <a:rPr lang="en-US" sz="2400" dirty="0"/>
            <a:t>Ensuring that government actions are in compliance with laws and regulations is a critical benefit of evaluations. It helps avoid legal challenges and ensures the government operates within the bounds of the law.</a:t>
          </a:r>
        </a:p>
      </dgm:t>
    </dgm:pt>
    <dgm:pt modelId="{D8164677-81F2-4B6B-A824-9603E12145BA}" type="parTrans" cxnId="{EE001F8C-0EB4-408D-837D-EB609078DA64}">
      <dgm:prSet/>
      <dgm:spPr/>
      <dgm:t>
        <a:bodyPr/>
        <a:lstStyle/>
        <a:p>
          <a:endParaRPr lang="en-US" sz="2000"/>
        </a:p>
      </dgm:t>
    </dgm:pt>
    <dgm:pt modelId="{3AD57B93-7A3B-4246-9DA5-C8767FDAAFE8}" type="sibTrans" cxnId="{EE001F8C-0EB4-408D-837D-EB609078DA64}">
      <dgm:prSet/>
      <dgm:spPr/>
      <dgm:t>
        <a:bodyPr/>
        <a:lstStyle/>
        <a:p>
          <a:endParaRPr lang="en-US" sz="2000"/>
        </a:p>
      </dgm:t>
    </dgm:pt>
    <dgm:pt modelId="{EFA6DE84-14B4-4E0F-B8A6-E6E846391242}">
      <dgm:prSet custT="1"/>
      <dgm:spPr/>
      <dgm:t>
        <a:bodyPr/>
        <a:lstStyle/>
        <a:p>
          <a:r>
            <a:rPr lang="en-US" sz="2400" dirty="0"/>
            <a:t>Overall, effective evaluations are essential for ensuring that government and public sector organizations operate efficiently, responsibly, and in the best interests of their citizens. They contribute to better governance, improved public services, and the achievement of societal goals.</a:t>
          </a:r>
        </a:p>
      </dgm:t>
    </dgm:pt>
    <dgm:pt modelId="{4056097D-63A0-4389-89CA-262F3D91E3D2}" type="parTrans" cxnId="{D002B005-C16F-4FDA-8FAD-888C04CF33C7}">
      <dgm:prSet/>
      <dgm:spPr/>
      <dgm:t>
        <a:bodyPr/>
        <a:lstStyle/>
        <a:p>
          <a:endParaRPr lang="en-US" sz="2000"/>
        </a:p>
      </dgm:t>
    </dgm:pt>
    <dgm:pt modelId="{5524FBF8-14DA-43C1-BF91-1BBFE04D9E68}" type="sibTrans" cxnId="{D002B005-C16F-4FDA-8FAD-888C04CF33C7}">
      <dgm:prSet/>
      <dgm:spPr/>
      <dgm:t>
        <a:bodyPr/>
        <a:lstStyle/>
        <a:p>
          <a:endParaRPr lang="en-US" sz="2000"/>
        </a:p>
      </dgm:t>
    </dgm:pt>
    <dgm:pt modelId="{A04E0FFD-89C8-4374-9AF3-2D4D98E05F99}" type="pres">
      <dgm:prSet presAssocID="{20EF0100-91E2-4D79-8E89-AC3ADDF0D8A3}" presName="vert0" presStyleCnt="0">
        <dgm:presLayoutVars>
          <dgm:dir/>
          <dgm:animOne val="branch"/>
          <dgm:animLvl val="lvl"/>
        </dgm:presLayoutVars>
      </dgm:prSet>
      <dgm:spPr/>
    </dgm:pt>
    <dgm:pt modelId="{9CC32053-5B99-43F8-B811-C4D7E1CFF9A5}" type="pres">
      <dgm:prSet presAssocID="{DFFB0A0B-F6B2-4C4C-875E-EFE58A370C96}" presName="thickLine" presStyleLbl="alignNode1" presStyleIdx="0" presStyleCnt="4"/>
      <dgm:spPr/>
    </dgm:pt>
    <dgm:pt modelId="{7266E38A-912C-48A1-B431-4C2B26BBAAA7}" type="pres">
      <dgm:prSet presAssocID="{DFFB0A0B-F6B2-4C4C-875E-EFE58A370C96}" presName="horz1" presStyleCnt="0"/>
      <dgm:spPr/>
    </dgm:pt>
    <dgm:pt modelId="{01224A21-06ED-4968-B5FA-627B58CC738B}" type="pres">
      <dgm:prSet presAssocID="{DFFB0A0B-F6B2-4C4C-875E-EFE58A370C96}" presName="tx1" presStyleLbl="revTx" presStyleIdx="0" presStyleCnt="4"/>
      <dgm:spPr/>
    </dgm:pt>
    <dgm:pt modelId="{2B563B2C-0899-499F-A2A1-51EAE14D6BD2}" type="pres">
      <dgm:prSet presAssocID="{DFFB0A0B-F6B2-4C4C-875E-EFE58A370C96}" presName="vert1" presStyleCnt="0"/>
      <dgm:spPr/>
    </dgm:pt>
    <dgm:pt modelId="{80D57B39-2B52-4F1E-9B6D-EC735594F6C0}" type="pres">
      <dgm:prSet presAssocID="{C4FB972F-5A56-4E01-A4F6-36FB5CEE95DA}" presName="thickLine" presStyleLbl="alignNode1" presStyleIdx="1" presStyleCnt="4"/>
      <dgm:spPr/>
    </dgm:pt>
    <dgm:pt modelId="{285ECB51-26FF-4A11-8B25-7C1DED0FA01E}" type="pres">
      <dgm:prSet presAssocID="{C4FB972F-5A56-4E01-A4F6-36FB5CEE95DA}" presName="horz1" presStyleCnt="0"/>
      <dgm:spPr/>
    </dgm:pt>
    <dgm:pt modelId="{32761AAF-6969-4492-94CE-97F1E4D04B5D}" type="pres">
      <dgm:prSet presAssocID="{C4FB972F-5A56-4E01-A4F6-36FB5CEE95DA}" presName="tx1" presStyleLbl="revTx" presStyleIdx="1" presStyleCnt="4"/>
      <dgm:spPr/>
    </dgm:pt>
    <dgm:pt modelId="{8F6607BE-D607-40E0-B8CD-D9EC79AF99A4}" type="pres">
      <dgm:prSet presAssocID="{C4FB972F-5A56-4E01-A4F6-36FB5CEE95DA}" presName="vert1" presStyleCnt="0"/>
      <dgm:spPr/>
    </dgm:pt>
    <dgm:pt modelId="{FD582333-0FED-4B8F-B1AB-4342E789D8C9}" type="pres">
      <dgm:prSet presAssocID="{EC37B474-5687-4C23-B47C-062A0DD1C0F0}" presName="thickLine" presStyleLbl="alignNode1" presStyleIdx="2" presStyleCnt="4"/>
      <dgm:spPr/>
    </dgm:pt>
    <dgm:pt modelId="{80C3547A-22ED-4BEF-AFF3-96DEB8A1ED8E}" type="pres">
      <dgm:prSet presAssocID="{EC37B474-5687-4C23-B47C-062A0DD1C0F0}" presName="horz1" presStyleCnt="0"/>
      <dgm:spPr/>
    </dgm:pt>
    <dgm:pt modelId="{BE190905-2D8F-4C1E-B519-08C506170F7D}" type="pres">
      <dgm:prSet presAssocID="{EC37B474-5687-4C23-B47C-062A0DD1C0F0}" presName="tx1" presStyleLbl="revTx" presStyleIdx="2" presStyleCnt="4"/>
      <dgm:spPr/>
    </dgm:pt>
    <dgm:pt modelId="{9317B6D0-88CD-4147-96C4-9B60B9D71F15}" type="pres">
      <dgm:prSet presAssocID="{EC37B474-5687-4C23-B47C-062A0DD1C0F0}" presName="vert1" presStyleCnt="0"/>
      <dgm:spPr/>
    </dgm:pt>
    <dgm:pt modelId="{0F439E22-C7D1-4CD3-B1E0-BFACB66360EF}" type="pres">
      <dgm:prSet presAssocID="{EFA6DE84-14B4-4E0F-B8A6-E6E846391242}" presName="thickLine" presStyleLbl="alignNode1" presStyleIdx="3" presStyleCnt="4"/>
      <dgm:spPr/>
    </dgm:pt>
    <dgm:pt modelId="{3AC198EB-AB03-40C8-9719-A163C029F918}" type="pres">
      <dgm:prSet presAssocID="{EFA6DE84-14B4-4E0F-B8A6-E6E846391242}" presName="horz1" presStyleCnt="0"/>
      <dgm:spPr/>
    </dgm:pt>
    <dgm:pt modelId="{4DB58E1B-CB1B-45AF-9190-706B518853BE}" type="pres">
      <dgm:prSet presAssocID="{EFA6DE84-14B4-4E0F-B8A6-E6E846391242}" presName="tx1" presStyleLbl="revTx" presStyleIdx="3" presStyleCnt="4"/>
      <dgm:spPr/>
    </dgm:pt>
    <dgm:pt modelId="{685F6BBA-3A80-48B5-8CE8-ADBE0B5A978D}" type="pres">
      <dgm:prSet presAssocID="{EFA6DE84-14B4-4E0F-B8A6-E6E846391242}" presName="vert1" presStyleCnt="0"/>
      <dgm:spPr/>
    </dgm:pt>
  </dgm:ptLst>
  <dgm:cxnLst>
    <dgm:cxn modelId="{D002B005-C16F-4FDA-8FAD-888C04CF33C7}" srcId="{20EF0100-91E2-4D79-8E89-AC3ADDF0D8A3}" destId="{EFA6DE84-14B4-4E0F-B8A6-E6E846391242}" srcOrd="3" destOrd="0" parTransId="{4056097D-63A0-4389-89CA-262F3D91E3D2}" sibTransId="{5524FBF8-14DA-43C1-BF91-1BBFE04D9E68}"/>
    <dgm:cxn modelId="{AB4C8F0A-0BB8-4E62-8A8A-0E51385BB0CA}" type="presOf" srcId="{20EF0100-91E2-4D79-8E89-AC3ADDF0D8A3}" destId="{A04E0FFD-89C8-4374-9AF3-2D4D98E05F99}" srcOrd="0" destOrd="0" presId="urn:microsoft.com/office/officeart/2008/layout/LinedList"/>
    <dgm:cxn modelId="{1F750A22-911E-4B9E-A19A-D7883E69B38A}" srcId="{20EF0100-91E2-4D79-8E89-AC3ADDF0D8A3}" destId="{DFFB0A0B-F6B2-4C4C-875E-EFE58A370C96}" srcOrd="0" destOrd="0" parTransId="{4524C04A-6B22-4127-AE37-A422DD8EBE44}" sibTransId="{E54C3B1A-E752-4E6C-8A04-D7C236AF4224}"/>
    <dgm:cxn modelId="{208EF185-45E0-4648-9E6A-C164C9D978ED}" srcId="{20EF0100-91E2-4D79-8E89-AC3ADDF0D8A3}" destId="{C4FB972F-5A56-4E01-A4F6-36FB5CEE95DA}" srcOrd="1" destOrd="0" parTransId="{C2E5E7B6-77D4-4C06-A7A4-FA183AAAC15A}" sibTransId="{0C143957-AC59-434D-A757-4B23C6E0BE8F}"/>
    <dgm:cxn modelId="{EE001F8C-0EB4-408D-837D-EB609078DA64}" srcId="{20EF0100-91E2-4D79-8E89-AC3ADDF0D8A3}" destId="{EC37B474-5687-4C23-B47C-062A0DD1C0F0}" srcOrd="2" destOrd="0" parTransId="{D8164677-81F2-4B6B-A824-9603E12145BA}" sibTransId="{3AD57B93-7A3B-4246-9DA5-C8767FDAAFE8}"/>
    <dgm:cxn modelId="{C4F4A5A3-8230-4827-8357-BA9272311AB3}" type="presOf" srcId="{EC37B474-5687-4C23-B47C-062A0DD1C0F0}" destId="{BE190905-2D8F-4C1E-B519-08C506170F7D}" srcOrd="0" destOrd="0" presId="urn:microsoft.com/office/officeart/2008/layout/LinedList"/>
    <dgm:cxn modelId="{3FF264C0-4D63-478B-8787-067A4A427725}" type="presOf" srcId="{DFFB0A0B-F6B2-4C4C-875E-EFE58A370C96}" destId="{01224A21-06ED-4968-B5FA-627B58CC738B}" srcOrd="0" destOrd="0" presId="urn:microsoft.com/office/officeart/2008/layout/LinedList"/>
    <dgm:cxn modelId="{792B0CEB-71F6-44A8-8FB3-37EB803E30B2}" type="presOf" srcId="{EFA6DE84-14B4-4E0F-B8A6-E6E846391242}" destId="{4DB58E1B-CB1B-45AF-9190-706B518853BE}" srcOrd="0" destOrd="0" presId="urn:microsoft.com/office/officeart/2008/layout/LinedList"/>
    <dgm:cxn modelId="{09D170FD-27B9-4524-9EB9-050015121ADF}" type="presOf" srcId="{C4FB972F-5A56-4E01-A4F6-36FB5CEE95DA}" destId="{32761AAF-6969-4492-94CE-97F1E4D04B5D}" srcOrd="0" destOrd="0" presId="urn:microsoft.com/office/officeart/2008/layout/LinedList"/>
    <dgm:cxn modelId="{62B5CA4B-BABF-4A26-9256-72E82E1FB3BE}" type="presParOf" srcId="{A04E0FFD-89C8-4374-9AF3-2D4D98E05F99}" destId="{9CC32053-5B99-43F8-B811-C4D7E1CFF9A5}" srcOrd="0" destOrd="0" presId="urn:microsoft.com/office/officeart/2008/layout/LinedList"/>
    <dgm:cxn modelId="{9D39E393-1C9D-4A14-BF8A-250D37DE83A8}" type="presParOf" srcId="{A04E0FFD-89C8-4374-9AF3-2D4D98E05F99}" destId="{7266E38A-912C-48A1-B431-4C2B26BBAAA7}" srcOrd="1" destOrd="0" presId="urn:microsoft.com/office/officeart/2008/layout/LinedList"/>
    <dgm:cxn modelId="{5DB2CDFD-9B49-40A8-8DC1-E1F677A9345E}" type="presParOf" srcId="{7266E38A-912C-48A1-B431-4C2B26BBAAA7}" destId="{01224A21-06ED-4968-B5FA-627B58CC738B}" srcOrd="0" destOrd="0" presId="urn:microsoft.com/office/officeart/2008/layout/LinedList"/>
    <dgm:cxn modelId="{2CE096C1-9C25-4A70-B563-C0B3D10E0D1B}" type="presParOf" srcId="{7266E38A-912C-48A1-B431-4C2B26BBAAA7}" destId="{2B563B2C-0899-499F-A2A1-51EAE14D6BD2}" srcOrd="1" destOrd="0" presId="urn:microsoft.com/office/officeart/2008/layout/LinedList"/>
    <dgm:cxn modelId="{B65BD725-828F-4139-9A3F-87DE4775B38F}" type="presParOf" srcId="{A04E0FFD-89C8-4374-9AF3-2D4D98E05F99}" destId="{80D57B39-2B52-4F1E-9B6D-EC735594F6C0}" srcOrd="2" destOrd="0" presId="urn:microsoft.com/office/officeart/2008/layout/LinedList"/>
    <dgm:cxn modelId="{FC1A793D-C671-408F-BB7B-9133A43DCC63}" type="presParOf" srcId="{A04E0FFD-89C8-4374-9AF3-2D4D98E05F99}" destId="{285ECB51-26FF-4A11-8B25-7C1DED0FA01E}" srcOrd="3" destOrd="0" presId="urn:microsoft.com/office/officeart/2008/layout/LinedList"/>
    <dgm:cxn modelId="{1D0F2B88-E143-4A02-B5EE-14B17827A8BE}" type="presParOf" srcId="{285ECB51-26FF-4A11-8B25-7C1DED0FA01E}" destId="{32761AAF-6969-4492-94CE-97F1E4D04B5D}" srcOrd="0" destOrd="0" presId="urn:microsoft.com/office/officeart/2008/layout/LinedList"/>
    <dgm:cxn modelId="{FC784112-7A99-4464-BC4B-775F572D52AF}" type="presParOf" srcId="{285ECB51-26FF-4A11-8B25-7C1DED0FA01E}" destId="{8F6607BE-D607-40E0-B8CD-D9EC79AF99A4}" srcOrd="1" destOrd="0" presId="urn:microsoft.com/office/officeart/2008/layout/LinedList"/>
    <dgm:cxn modelId="{5663C012-65A4-4444-8040-F0E36D5C28E1}" type="presParOf" srcId="{A04E0FFD-89C8-4374-9AF3-2D4D98E05F99}" destId="{FD582333-0FED-4B8F-B1AB-4342E789D8C9}" srcOrd="4" destOrd="0" presId="urn:microsoft.com/office/officeart/2008/layout/LinedList"/>
    <dgm:cxn modelId="{73C73A6F-084C-4A38-BF4F-792B64B295E4}" type="presParOf" srcId="{A04E0FFD-89C8-4374-9AF3-2D4D98E05F99}" destId="{80C3547A-22ED-4BEF-AFF3-96DEB8A1ED8E}" srcOrd="5" destOrd="0" presId="urn:microsoft.com/office/officeart/2008/layout/LinedList"/>
    <dgm:cxn modelId="{468CB6AA-943E-441B-A6C0-7AF29FA54C6F}" type="presParOf" srcId="{80C3547A-22ED-4BEF-AFF3-96DEB8A1ED8E}" destId="{BE190905-2D8F-4C1E-B519-08C506170F7D}" srcOrd="0" destOrd="0" presId="urn:microsoft.com/office/officeart/2008/layout/LinedList"/>
    <dgm:cxn modelId="{25C7C697-DE98-4B9B-8528-4640F84A1D33}" type="presParOf" srcId="{80C3547A-22ED-4BEF-AFF3-96DEB8A1ED8E}" destId="{9317B6D0-88CD-4147-96C4-9B60B9D71F15}" srcOrd="1" destOrd="0" presId="urn:microsoft.com/office/officeart/2008/layout/LinedList"/>
    <dgm:cxn modelId="{ADFBC4D8-B843-4304-9990-A04B65966666}" type="presParOf" srcId="{A04E0FFD-89C8-4374-9AF3-2D4D98E05F99}" destId="{0F439E22-C7D1-4CD3-B1E0-BFACB66360EF}" srcOrd="6" destOrd="0" presId="urn:microsoft.com/office/officeart/2008/layout/LinedList"/>
    <dgm:cxn modelId="{E3F2156C-1B86-4165-9C1C-97E61320549A}" type="presParOf" srcId="{A04E0FFD-89C8-4374-9AF3-2D4D98E05F99}" destId="{3AC198EB-AB03-40C8-9719-A163C029F918}" srcOrd="7" destOrd="0" presId="urn:microsoft.com/office/officeart/2008/layout/LinedList"/>
    <dgm:cxn modelId="{6527C68F-E94E-477A-BBF5-63E05607E661}" type="presParOf" srcId="{3AC198EB-AB03-40C8-9719-A163C029F918}" destId="{4DB58E1B-CB1B-45AF-9190-706B518853BE}" srcOrd="0" destOrd="0" presId="urn:microsoft.com/office/officeart/2008/layout/LinedList"/>
    <dgm:cxn modelId="{3E7B12AB-6C40-4EFF-AC74-24EBD6DD105F}" type="presParOf" srcId="{3AC198EB-AB03-40C8-9719-A163C029F918}" destId="{685F6BBA-3A80-48B5-8CE8-ADBE0B5A978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21AB15-CBDF-43A7-A756-56CC1F86842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F3BB4F6-0DB8-47EF-8918-81B7011C4A1E}">
      <dgm:prSet custT="1"/>
      <dgm:spPr/>
      <dgm:t>
        <a:bodyPr/>
        <a:lstStyle/>
        <a:p>
          <a:r>
            <a:rPr lang="en-US" sz="2400" dirty="0"/>
            <a:t>External pressures from sources like the media, public opinion, and donor requirements can influence political decision-making, policy development, and implementation. </a:t>
          </a:r>
        </a:p>
      </dgm:t>
    </dgm:pt>
    <dgm:pt modelId="{097D3AB3-283C-4732-B3FD-7824FDD7FBAF}" type="parTrans" cxnId="{C3CBF78C-762D-4780-B556-A012BBD9F192}">
      <dgm:prSet/>
      <dgm:spPr/>
      <dgm:t>
        <a:bodyPr/>
        <a:lstStyle/>
        <a:p>
          <a:endParaRPr lang="en-US" sz="2000"/>
        </a:p>
      </dgm:t>
    </dgm:pt>
    <dgm:pt modelId="{EC7D44E1-10FB-4E17-BEC7-10A2C3A0D070}" type="sibTrans" cxnId="{C3CBF78C-762D-4780-B556-A012BBD9F192}">
      <dgm:prSet/>
      <dgm:spPr/>
      <dgm:t>
        <a:bodyPr/>
        <a:lstStyle/>
        <a:p>
          <a:endParaRPr lang="en-US" sz="2000"/>
        </a:p>
      </dgm:t>
    </dgm:pt>
    <dgm:pt modelId="{BB5FCA23-8B0E-4F4D-967B-E16FA284E97B}">
      <dgm:prSet custT="1"/>
      <dgm:spPr/>
      <dgm:t>
        <a:bodyPr/>
        <a:lstStyle/>
        <a:p>
          <a:r>
            <a:rPr lang="en-US" sz="2400" dirty="0"/>
            <a:t>These pressures can either act as checks and balances on government actions or, in some cases, exacerbate political agendas. </a:t>
          </a:r>
        </a:p>
      </dgm:t>
    </dgm:pt>
    <dgm:pt modelId="{55369910-8866-417A-A81A-E475E855375B}" type="parTrans" cxnId="{8AB8E479-C42E-4352-9C2C-E25128CBEE76}">
      <dgm:prSet/>
      <dgm:spPr/>
      <dgm:t>
        <a:bodyPr/>
        <a:lstStyle/>
        <a:p>
          <a:endParaRPr lang="en-US" sz="2000"/>
        </a:p>
      </dgm:t>
    </dgm:pt>
    <dgm:pt modelId="{4F990A82-05B0-4CA4-AE0A-48502BD84180}" type="sibTrans" cxnId="{8AB8E479-C42E-4352-9C2C-E25128CBEE76}">
      <dgm:prSet/>
      <dgm:spPr/>
      <dgm:t>
        <a:bodyPr/>
        <a:lstStyle/>
        <a:p>
          <a:endParaRPr lang="en-US" sz="2000"/>
        </a:p>
      </dgm:t>
    </dgm:pt>
    <dgm:pt modelId="{B61C9417-DF77-41F5-9224-5F0ED689966D}">
      <dgm:prSet custT="1"/>
      <dgm:spPr/>
      <dgm:t>
        <a:bodyPr/>
        <a:lstStyle/>
        <a:p>
          <a:r>
            <a:rPr lang="en-US" sz="2400" dirty="0"/>
            <a:t>Balancing the influence of external pressures with democratic processes and the needs of the population is a complex challenge. </a:t>
          </a:r>
        </a:p>
      </dgm:t>
    </dgm:pt>
    <dgm:pt modelId="{EB8863AC-599B-40BE-AD53-C573B3187854}" type="parTrans" cxnId="{390DA113-3485-45B8-819D-6C8A8FFA4052}">
      <dgm:prSet/>
      <dgm:spPr/>
      <dgm:t>
        <a:bodyPr/>
        <a:lstStyle/>
        <a:p>
          <a:endParaRPr lang="en-US" sz="2000"/>
        </a:p>
      </dgm:t>
    </dgm:pt>
    <dgm:pt modelId="{6E977365-A4D2-4EC3-875C-18E4137901A3}" type="sibTrans" cxnId="{390DA113-3485-45B8-819D-6C8A8FFA4052}">
      <dgm:prSet/>
      <dgm:spPr/>
      <dgm:t>
        <a:bodyPr/>
        <a:lstStyle/>
        <a:p>
          <a:endParaRPr lang="en-US" sz="2000"/>
        </a:p>
      </dgm:t>
    </dgm:pt>
    <dgm:pt modelId="{833A1912-AEE2-4D1D-816A-6185C03DE5CF}">
      <dgm:prSet custT="1"/>
      <dgm:spPr/>
      <dgm:t>
        <a:bodyPr/>
        <a:lstStyle/>
        <a:p>
          <a:r>
            <a:rPr lang="en-US" sz="2400" dirty="0"/>
            <a:t>It requires vigilance, transparency, and public participation to ensure that external pressures do not distort the policymaking process. </a:t>
          </a:r>
        </a:p>
      </dgm:t>
    </dgm:pt>
    <dgm:pt modelId="{A1EACFA2-45BF-42C9-BAD1-300BBDE0B7B3}" type="parTrans" cxnId="{0E43B7E2-1319-4FE4-859A-F7C7EEFEB14C}">
      <dgm:prSet/>
      <dgm:spPr/>
      <dgm:t>
        <a:bodyPr/>
        <a:lstStyle/>
        <a:p>
          <a:endParaRPr lang="en-US" sz="2000"/>
        </a:p>
      </dgm:t>
    </dgm:pt>
    <dgm:pt modelId="{558DE704-F12A-49D9-9095-2420FB6CBBAE}" type="sibTrans" cxnId="{0E43B7E2-1319-4FE4-859A-F7C7EEFEB14C}">
      <dgm:prSet/>
      <dgm:spPr/>
      <dgm:t>
        <a:bodyPr/>
        <a:lstStyle/>
        <a:p>
          <a:endParaRPr lang="en-US" sz="2000"/>
        </a:p>
      </dgm:t>
    </dgm:pt>
    <dgm:pt modelId="{B3350727-407D-4841-B3CD-CC6D98A4CF0A}">
      <dgm:prSet custT="1"/>
      <dgm:spPr/>
      <dgm:t>
        <a:bodyPr/>
        <a:lstStyle/>
        <a:p>
          <a:r>
            <a:rPr lang="en-US" sz="2400" dirty="0"/>
            <a:t>Effective governance includes the ability to navigate these external forces while remaining accountable to the public.</a:t>
          </a:r>
        </a:p>
      </dgm:t>
    </dgm:pt>
    <dgm:pt modelId="{F66FC751-54E9-47E5-9802-C33319905046}" type="parTrans" cxnId="{EA2A9349-263B-410C-B82F-AAFBD12C66E8}">
      <dgm:prSet/>
      <dgm:spPr/>
      <dgm:t>
        <a:bodyPr/>
        <a:lstStyle/>
        <a:p>
          <a:endParaRPr lang="en-US" sz="2000"/>
        </a:p>
      </dgm:t>
    </dgm:pt>
    <dgm:pt modelId="{ED4C7945-7884-465A-8321-38B740F4316D}" type="sibTrans" cxnId="{EA2A9349-263B-410C-B82F-AAFBD12C66E8}">
      <dgm:prSet/>
      <dgm:spPr/>
      <dgm:t>
        <a:bodyPr/>
        <a:lstStyle/>
        <a:p>
          <a:endParaRPr lang="en-US" sz="2000"/>
        </a:p>
      </dgm:t>
    </dgm:pt>
    <dgm:pt modelId="{0AC194D7-666F-46B6-B524-9BFE24F1502D}" type="pres">
      <dgm:prSet presAssocID="{A821AB15-CBDF-43A7-A756-56CC1F868420}" presName="vert0" presStyleCnt="0">
        <dgm:presLayoutVars>
          <dgm:dir/>
          <dgm:animOne val="branch"/>
          <dgm:animLvl val="lvl"/>
        </dgm:presLayoutVars>
      </dgm:prSet>
      <dgm:spPr/>
    </dgm:pt>
    <dgm:pt modelId="{0D8A7761-2F0C-4A1C-A2EF-771D1D9C81DB}" type="pres">
      <dgm:prSet presAssocID="{FF3BB4F6-0DB8-47EF-8918-81B7011C4A1E}" presName="thickLine" presStyleLbl="alignNode1" presStyleIdx="0" presStyleCnt="5"/>
      <dgm:spPr/>
    </dgm:pt>
    <dgm:pt modelId="{5DEE76E8-3D09-465B-A01C-38C3C9675B96}" type="pres">
      <dgm:prSet presAssocID="{FF3BB4F6-0DB8-47EF-8918-81B7011C4A1E}" presName="horz1" presStyleCnt="0"/>
      <dgm:spPr/>
    </dgm:pt>
    <dgm:pt modelId="{766BB80A-58B2-40D1-A684-892121F600F3}" type="pres">
      <dgm:prSet presAssocID="{FF3BB4F6-0DB8-47EF-8918-81B7011C4A1E}" presName="tx1" presStyleLbl="revTx" presStyleIdx="0" presStyleCnt="5"/>
      <dgm:spPr/>
    </dgm:pt>
    <dgm:pt modelId="{8F24A56F-21B2-46D3-AAFF-569F34FC4A93}" type="pres">
      <dgm:prSet presAssocID="{FF3BB4F6-0DB8-47EF-8918-81B7011C4A1E}" presName="vert1" presStyleCnt="0"/>
      <dgm:spPr/>
    </dgm:pt>
    <dgm:pt modelId="{14C72CA2-D45B-4AA9-B0FB-6CBC7CA8874C}" type="pres">
      <dgm:prSet presAssocID="{BB5FCA23-8B0E-4F4D-967B-E16FA284E97B}" presName="thickLine" presStyleLbl="alignNode1" presStyleIdx="1" presStyleCnt="5"/>
      <dgm:spPr/>
    </dgm:pt>
    <dgm:pt modelId="{E8D8C288-CADE-41C6-9B8E-37348AE0046E}" type="pres">
      <dgm:prSet presAssocID="{BB5FCA23-8B0E-4F4D-967B-E16FA284E97B}" presName="horz1" presStyleCnt="0"/>
      <dgm:spPr/>
    </dgm:pt>
    <dgm:pt modelId="{7DBC210A-012B-4B10-99A2-5D25E6A9B695}" type="pres">
      <dgm:prSet presAssocID="{BB5FCA23-8B0E-4F4D-967B-E16FA284E97B}" presName="tx1" presStyleLbl="revTx" presStyleIdx="1" presStyleCnt="5"/>
      <dgm:spPr/>
    </dgm:pt>
    <dgm:pt modelId="{0C995CF3-F2E3-4630-A95B-4FC4055222AB}" type="pres">
      <dgm:prSet presAssocID="{BB5FCA23-8B0E-4F4D-967B-E16FA284E97B}" presName="vert1" presStyleCnt="0"/>
      <dgm:spPr/>
    </dgm:pt>
    <dgm:pt modelId="{53999AF5-38BC-43DF-9064-FA44462026CD}" type="pres">
      <dgm:prSet presAssocID="{B61C9417-DF77-41F5-9224-5F0ED689966D}" presName="thickLine" presStyleLbl="alignNode1" presStyleIdx="2" presStyleCnt="5"/>
      <dgm:spPr/>
    </dgm:pt>
    <dgm:pt modelId="{941B20A1-14DC-48BD-AE4A-558B02168844}" type="pres">
      <dgm:prSet presAssocID="{B61C9417-DF77-41F5-9224-5F0ED689966D}" presName="horz1" presStyleCnt="0"/>
      <dgm:spPr/>
    </dgm:pt>
    <dgm:pt modelId="{E709F8AD-7A5B-4EC9-A492-CFE3E39CD590}" type="pres">
      <dgm:prSet presAssocID="{B61C9417-DF77-41F5-9224-5F0ED689966D}" presName="tx1" presStyleLbl="revTx" presStyleIdx="2" presStyleCnt="5"/>
      <dgm:spPr/>
    </dgm:pt>
    <dgm:pt modelId="{55DD7D89-C8BC-40D1-B007-228F14319F80}" type="pres">
      <dgm:prSet presAssocID="{B61C9417-DF77-41F5-9224-5F0ED689966D}" presName="vert1" presStyleCnt="0"/>
      <dgm:spPr/>
    </dgm:pt>
    <dgm:pt modelId="{D8B35095-1B12-4038-8544-A82DE466A2C9}" type="pres">
      <dgm:prSet presAssocID="{833A1912-AEE2-4D1D-816A-6185C03DE5CF}" presName="thickLine" presStyleLbl="alignNode1" presStyleIdx="3" presStyleCnt="5"/>
      <dgm:spPr/>
    </dgm:pt>
    <dgm:pt modelId="{B577F6B4-A4AC-4D68-8793-EBDF151C8364}" type="pres">
      <dgm:prSet presAssocID="{833A1912-AEE2-4D1D-816A-6185C03DE5CF}" presName="horz1" presStyleCnt="0"/>
      <dgm:spPr/>
    </dgm:pt>
    <dgm:pt modelId="{D80CCEA2-EAF5-428E-9ECA-E2CA0645D0B7}" type="pres">
      <dgm:prSet presAssocID="{833A1912-AEE2-4D1D-816A-6185C03DE5CF}" presName="tx1" presStyleLbl="revTx" presStyleIdx="3" presStyleCnt="5"/>
      <dgm:spPr/>
    </dgm:pt>
    <dgm:pt modelId="{9709F5F7-3D1F-4D94-B293-3A0B165A8030}" type="pres">
      <dgm:prSet presAssocID="{833A1912-AEE2-4D1D-816A-6185C03DE5CF}" presName="vert1" presStyleCnt="0"/>
      <dgm:spPr/>
    </dgm:pt>
    <dgm:pt modelId="{E92D4BF0-085C-4DC5-9CE8-DA21CBC3B96E}" type="pres">
      <dgm:prSet presAssocID="{B3350727-407D-4841-B3CD-CC6D98A4CF0A}" presName="thickLine" presStyleLbl="alignNode1" presStyleIdx="4" presStyleCnt="5"/>
      <dgm:spPr/>
    </dgm:pt>
    <dgm:pt modelId="{2541EF54-A326-4D8D-A511-FC32F200CF2D}" type="pres">
      <dgm:prSet presAssocID="{B3350727-407D-4841-B3CD-CC6D98A4CF0A}" presName="horz1" presStyleCnt="0"/>
      <dgm:spPr/>
    </dgm:pt>
    <dgm:pt modelId="{3767CE6E-EA20-4EBE-96AA-1C36D9FCDC28}" type="pres">
      <dgm:prSet presAssocID="{B3350727-407D-4841-B3CD-CC6D98A4CF0A}" presName="tx1" presStyleLbl="revTx" presStyleIdx="4" presStyleCnt="5"/>
      <dgm:spPr/>
    </dgm:pt>
    <dgm:pt modelId="{E1BF9F9D-261B-43D6-9405-5FE15C52820D}" type="pres">
      <dgm:prSet presAssocID="{B3350727-407D-4841-B3CD-CC6D98A4CF0A}" presName="vert1" presStyleCnt="0"/>
      <dgm:spPr/>
    </dgm:pt>
  </dgm:ptLst>
  <dgm:cxnLst>
    <dgm:cxn modelId="{9BE6760E-1811-4C9F-A032-94717C4C7AB4}" type="presOf" srcId="{FF3BB4F6-0DB8-47EF-8918-81B7011C4A1E}" destId="{766BB80A-58B2-40D1-A684-892121F600F3}" srcOrd="0" destOrd="0" presId="urn:microsoft.com/office/officeart/2008/layout/LinedList"/>
    <dgm:cxn modelId="{390DA113-3485-45B8-819D-6C8A8FFA4052}" srcId="{A821AB15-CBDF-43A7-A756-56CC1F868420}" destId="{B61C9417-DF77-41F5-9224-5F0ED689966D}" srcOrd="2" destOrd="0" parTransId="{EB8863AC-599B-40BE-AD53-C573B3187854}" sibTransId="{6E977365-A4D2-4EC3-875C-18E4137901A3}"/>
    <dgm:cxn modelId="{69C73B47-B56B-47CC-88BE-5E71B33CF701}" type="presOf" srcId="{833A1912-AEE2-4D1D-816A-6185C03DE5CF}" destId="{D80CCEA2-EAF5-428E-9ECA-E2CA0645D0B7}" srcOrd="0" destOrd="0" presId="urn:microsoft.com/office/officeart/2008/layout/LinedList"/>
    <dgm:cxn modelId="{EA2A9349-263B-410C-B82F-AAFBD12C66E8}" srcId="{A821AB15-CBDF-43A7-A756-56CC1F868420}" destId="{B3350727-407D-4841-B3CD-CC6D98A4CF0A}" srcOrd="4" destOrd="0" parTransId="{F66FC751-54E9-47E5-9802-C33319905046}" sibTransId="{ED4C7945-7884-465A-8321-38B740F4316D}"/>
    <dgm:cxn modelId="{8FB57B4B-482E-40C0-B612-F6C994CA82DB}" type="presOf" srcId="{BB5FCA23-8B0E-4F4D-967B-E16FA284E97B}" destId="{7DBC210A-012B-4B10-99A2-5D25E6A9B695}" srcOrd="0" destOrd="0" presId="urn:microsoft.com/office/officeart/2008/layout/LinedList"/>
    <dgm:cxn modelId="{8AB8E479-C42E-4352-9C2C-E25128CBEE76}" srcId="{A821AB15-CBDF-43A7-A756-56CC1F868420}" destId="{BB5FCA23-8B0E-4F4D-967B-E16FA284E97B}" srcOrd="1" destOrd="0" parTransId="{55369910-8866-417A-A81A-E475E855375B}" sibTransId="{4F990A82-05B0-4CA4-AE0A-48502BD84180}"/>
    <dgm:cxn modelId="{C3CBF78C-762D-4780-B556-A012BBD9F192}" srcId="{A821AB15-CBDF-43A7-A756-56CC1F868420}" destId="{FF3BB4F6-0DB8-47EF-8918-81B7011C4A1E}" srcOrd="0" destOrd="0" parTransId="{097D3AB3-283C-4732-B3FD-7824FDD7FBAF}" sibTransId="{EC7D44E1-10FB-4E17-BEC7-10A2C3A0D070}"/>
    <dgm:cxn modelId="{D32279B4-83ED-408B-BF1A-A3AE4015DFE3}" type="presOf" srcId="{A821AB15-CBDF-43A7-A756-56CC1F868420}" destId="{0AC194D7-666F-46B6-B524-9BFE24F1502D}" srcOrd="0" destOrd="0" presId="urn:microsoft.com/office/officeart/2008/layout/LinedList"/>
    <dgm:cxn modelId="{0E43B7E2-1319-4FE4-859A-F7C7EEFEB14C}" srcId="{A821AB15-CBDF-43A7-A756-56CC1F868420}" destId="{833A1912-AEE2-4D1D-816A-6185C03DE5CF}" srcOrd="3" destOrd="0" parTransId="{A1EACFA2-45BF-42C9-BAD1-300BBDE0B7B3}" sibTransId="{558DE704-F12A-49D9-9095-2420FB6CBBAE}"/>
    <dgm:cxn modelId="{3C2BCEE3-8244-4AE7-89FD-D3A8F4C978A6}" type="presOf" srcId="{B3350727-407D-4841-B3CD-CC6D98A4CF0A}" destId="{3767CE6E-EA20-4EBE-96AA-1C36D9FCDC28}" srcOrd="0" destOrd="0" presId="urn:microsoft.com/office/officeart/2008/layout/LinedList"/>
    <dgm:cxn modelId="{CE65FCE4-8ADE-4C62-89EC-773CFC1F68A1}" type="presOf" srcId="{B61C9417-DF77-41F5-9224-5F0ED689966D}" destId="{E709F8AD-7A5B-4EC9-A492-CFE3E39CD590}" srcOrd="0" destOrd="0" presId="urn:microsoft.com/office/officeart/2008/layout/LinedList"/>
    <dgm:cxn modelId="{440DCDFE-18DA-433C-B5AE-57794CC6031E}" type="presParOf" srcId="{0AC194D7-666F-46B6-B524-9BFE24F1502D}" destId="{0D8A7761-2F0C-4A1C-A2EF-771D1D9C81DB}" srcOrd="0" destOrd="0" presId="urn:microsoft.com/office/officeart/2008/layout/LinedList"/>
    <dgm:cxn modelId="{9C656544-993E-420A-A155-58B83048FF66}" type="presParOf" srcId="{0AC194D7-666F-46B6-B524-9BFE24F1502D}" destId="{5DEE76E8-3D09-465B-A01C-38C3C9675B96}" srcOrd="1" destOrd="0" presId="urn:microsoft.com/office/officeart/2008/layout/LinedList"/>
    <dgm:cxn modelId="{60823E7C-B45B-41F2-84CC-61A7C7E9D84B}" type="presParOf" srcId="{5DEE76E8-3D09-465B-A01C-38C3C9675B96}" destId="{766BB80A-58B2-40D1-A684-892121F600F3}" srcOrd="0" destOrd="0" presId="urn:microsoft.com/office/officeart/2008/layout/LinedList"/>
    <dgm:cxn modelId="{62F11E40-68E3-49E2-8917-C55C8692A33D}" type="presParOf" srcId="{5DEE76E8-3D09-465B-A01C-38C3C9675B96}" destId="{8F24A56F-21B2-46D3-AAFF-569F34FC4A93}" srcOrd="1" destOrd="0" presId="urn:microsoft.com/office/officeart/2008/layout/LinedList"/>
    <dgm:cxn modelId="{75CD25AA-146C-4061-9584-26B3DA0E9A67}" type="presParOf" srcId="{0AC194D7-666F-46B6-B524-9BFE24F1502D}" destId="{14C72CA2-D45B-4AA9-B0FB-6CBC7CA8874C}" srcOrd="2" destOrd="0" presId="urn:microsoft.com/office/officeart/2008/layout/LinedList"/>
    <dgm:cxn modelId="{B4A25093-79F1-4095-BD7E-0885655B1DD1}" type="presParOf" srcId="{0AC194D7-666F-46B6-B524-9BFE24F1502D}" destId="{E8D8C288-CADE-41C6-9B8E-37348AE0046E}" srcOrd="3" destOrd="0" presId="urn:microsoft.com/office/officeart/2008/layout/LinedList"/>
    <dgm:cxn modelId="{5435AC6D-44F0-4091-AC62-F44F02778ADF}" type="presParOf" srcId="{E8D8C288-CADE-41C6-9B8E-37348AE0046E}" destId="{7DBC210A-012B-4B10-99A2-5D25E6A9B695}" srcOrd="0" destOrd="0" presId="urn:microsoft.com/office/officeart/2008/layout/LinedList"/>
    <dgm:cxn modelId="{DC270661-869E-4980-8826-8C52A2E712FA}" type="presParOf" srcId="{E8D8C288-CADE-41C6-9B8E-37348AE0046E}" destId="{0C995CF3-F2E3-4630-A95B-4FC4055222AB}" srcOrd="1" destOrd="0" presId="urn:microsoft.com/office/officeart/2008/layout/LinedList"/>
    <dgm:cxn modelId="{4585B55A-44EA-4CF1-BA3C-BE456B2A713C}" type="presParOf" srcId="{0AC194D7-666F-46B6-B524-9BFE24F1502D}" destId="{53999AF5-38BC-43DF-9064-FA44462026CD}" srcOrd="4" destOrd="0" presId="urn:microsoft.com/office/officeart/2008/layout/LinedList"/>
    <dgm:cxn modelId="{1B1372E7-B272-427D-B396-AA5C9C5E5E97}" type="presParOf" srcId="{0AC194D7-666F-46B6-B524-9BFE24F1502D}" destId="{941B20A1-14DC-48BD-AE4A-558B02168844}" srcOrd="5" destOrd="0" presId="urn:microsoft.com/office/officeart/2008/layout/LinedList"/>
    <dgm:cxn modelId="{E1F24AEB-8542-4F32-A8C6-89796515ADD1}" type="presParOf" srcId="{941B20A1-14DC-48BD-AE4A-558B02168844}" destId="{E709F8AD-7A5B-4EC9-A492-CFE3E39CD590}" srcOrd="0" destOrd="0" presId="urn:microsoft.com/office/officeart/2008/layout/LinedList"/>
    <dgm:cxn modelId="{F4A9C4E6-0CD5-4818-B2DB-70446FE61BF2}" type="presParOf" srcId="{941B20A1-14DC-48BD-AE4A-558B02168844}" destId="{55DD7D89-C8BC-40D1-B007-228F14319F80}" srcOrd="1" destOrd="0" presId="urn:microsoft.com/office/officeart/2008/layout/LinedList"/>
    <dgm:cxn modelId="{0C7C1772-DC2A-43C9-8BEA-64884C496D49}" type="presParOf" srcId="{0AC194D7-666F-46B6-B524-9BFE24F1502D}" destId="{D8B35095-1B12-4038-8544-A82DE466A2C9}" srcOrd="6" destOrd="0" presId="urn:microsoft.com/office/officeart/2008/layout/LinedList"/>
    <dgm:cxn modelId="{92BC7E05-AAFF-4375-BB9E-851FBED0AE25}" type="presParOf" srcId="{0AC194D7-666F-46B6-B524-9BFE24F1502D}" destId="{B577F6B4-A4AC-4D68-8793-EBDF151C8364}" srcOrd="7" destOrd="0" presId="urn:microsoft.com/office/officeart/2008/layout/LinedList"/>
    <dgm:cxn modelId="{A5C80B5D-757B-4DF1-8145-89ED84964413}" type="presParOf" srcId="{B577F6B4-A4AC-4D68-8793-EBDF151C8364}" destId="{D80CCEA2-EAF5-428E-9ECA-E2CA0645D0B7}" srcOrd="0" destOrd="0" presId="urn:microsoft.com/office/officeart/2008/layout/LinedList"/>
    <dgm:cxn modelId="{BDD37E0A-DA56-4B07-865B-74B9525AF7B8}" type="presParOf" srcId="{B577F6B4-A4AC-4D68-8793-EBDF151C8364}" destId="{9709F5F7-3D1F-4D94-B293-3A0B165A8030}" srcOrd="1" destOrd="0" presId="urn:microsoft.com/office/officeart/2008/layout/LinedList"/>
    <dgm:cxn modelId="{5231351B-A20E-4636-AC2F-38E40F74B4B5}" type="presParOf" srcId="{0AC194D7-666F-46B6-B524-9BFE24F1502D}" destId="{E92D4BF0-085C-4DC5-9CE8-DA21CBC3B96E}" srcOrd="8" destOrd="0" presId="urn:microsoft.com/office/officeart/2008/layout/LinedList"/>
    <dgm:cxn modelId="{CBD24766-FCF1-487D-B6EE-28F05498F149}" type="presParOf" srcId="{0AC194D7-666F-46B6-B524-9BFE24F1502D}" destId="{2541EF54-A326-4D8D-A511-FC32F200CF2D}" srcOrd="9" destOrd="0" presId="urn:microsoft.com/office/officeart/2008/layout/LinedList"/>
    <dgm:cxn modelId="{F6FEF2FE-B95E-4164-9AC1-BE552DD70498}" type="presParOf" srcId="{2541EF54-A326-4D8D-A511-FC32F200CF2D}" destId="{3767CE6E-EA20-4EBE-96AA-1C36D9FCDC28}" srcOrd="0" destOrd="0" presId="urn:microsoft.com/office/officeart/2008/layout/LinedList"/>
    <dgm:cxn modelId="{A9DFDA59-1E85-4122-9056-060C18D0498D}" type="presParOf" srcId="{2541EF54-A326-4D8D-A511-FC32F200CF2D}" destId="{E1BF9F9D-261B-43D6-9405-5FE15C52820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FE36564-3704-4F5C-9DAB-2FB7AACEB07C}"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6C01A78-CD08-4626-9816-A8A0E6002248}">
      <dgm:prSet/>
      <dgm:spPr/>
      <dgm:t>
        <a:bodyPr/>
        <a:lstStyle/>
        <a:p>
          <a:r>
            <a:rPr lang="en-US" b="0" i="0"/>
            <a:t>In conclusion, unbiased evaluations are of paramount importance in the realm of governance and public policy. They serve as a critical tool for assessing the effectiveness and impact of policies, programs, and decisions. The benefits of keeping political implications at bay in the evaluation process are numerous and essential for the betterment of governance and the well-being of the public.</a:t>
          </a:r>
          <a:endParaRPr lang="en-US"/>
        </a:p>
      </dgm:t>
    </dgm:pt>
    <dgm:pt modelId="{D1C486DE-9843-48AD-BDC0-0ECA28E9ED43}" type="parTrans" cxnId="{5105053D-0C17-4FC5-8FAB-AE0CD18F1977}">
      <dgm:prSet/>
      <dgm:spPr/>
      <dgm:t>
        <a:bodyPr/>
        <a:lstStyle/>
        <a:p>
          <a:endParaRPr lang="en-US"/>
        </a:p>
      </dgm:t>
    </dgm:pt>
    <dgm:pt modelId="{D39F46D8-7D19-4B43-88E5-1158F0D69FD2}" type="sibTrans" cxnId="{5105053D-0C17-4FC5-8FAB-AE0CD18F1977}">
      <dgm:prSet/>
      <dgm:spPr/>
      <dgm:t>
        <a:bodyPr/>
        <a:lstStyle/>
        <a:p>
          <a:endParaRPr lang="en-US"/>
        </a:p>
      </dgm:t>
    </dgm:pt>
    <dgm:pt modelId="{01ED8A6E-F1B8-49AA-93C9-E1A3A764470B}">
      <dgm:prSet custT="1"/>
      <dgm:spPr/>
      <dgm:t>
        <a:bodyPr/>
        <a:lstStyle/>
        <a:p>
          <a:r>
            <a:rPr lang="en-US" sz="2000" b="1" i="0" dirty="0"/>
            <a:t>Objective Decision-Making</a:t>
          </a:r>
          <a:r>
            <a:rPr lang="en-US" sz="2000" b="0" i="0" dirty="0"/>
            <a:t>: Unbiased evaluations provide decision-makers with accurate and reliable information on which to base their choices. When political agendas are kept in check, policies and programs can be designed to address real needs rather than political expediency.</a:t>
          </a:r>
          <a:endParaRPr lang="en-US" sz="2000" dirty="0"/>
        </a:p>
      </dgm:t>
    </dgm:pt>
    <dgm:pt modelId="{03786DDF-7E1D-40BF-89F2-4ADBFBF5B4D6}" type="parTrans" cxnId="{D7C0CF0F-8AAA-460B-9510-BCC8E8020047}">
      <dgm:prSet/>
      <dgm:spPr/>
      <dgm:t>
        <a:bodyPr/>
        <a:lstStyle/>
        <a:p>
          <a:endParaRPr lang="en-US"/>
        </a:p>
      </dgm:t>
    </dgm:pt>
    <dgm:pt modelId="{E78D96FA-DE7E-4406-8E62-A91D11262906}" type="sibTrans" cxnId="{D7C0CF0F-8AAA-460B-9510-BCC8E8020047}">
      <dgm:prSet/>
      <dgm:spPr/>
      <dgm:t>
        <a:bodyPr/>
        <a:lstStyle/>
        <a:p>
          <a:endParaRPr lang="en-US"/>
        </a:p>
      </dgm:t>
    </dgm:pt>
    <dgm:pt modelId="{84A878AF-B101-4959-96D8-158692AF890C}">
      <dgm:prSet custT="1"/>
      <dgm:spPr/>
      <dgm:t>
        <a:bodyPr/>
        <a:lstStyle/>
        <a:p>
          <a:r>
            <a:rPr lang="en-US" sz="2000" b="1" i="0" dirty="0"/>
            <a:t>Effective Resource Allocation: </a:t>
          </a:r>
          <a:r>
            <a:rPr lang="en-US" sz="2000" b="0" i="0" dirty="0"/>
            <a:t>Unbiased evaluations ensure that resources are allocated efficiently and to where they are needed the most. This reduces the risk of misallocation and wasted public funds, contributing to a more equitable and productive society.</a:t>
          </a:r>
          <a:endParaRPr lang="en-US" sz="2000" b="0" dirty="0"/>
        </a:p>
      </dgm:t>
    </dgm:pt>
    <dgm:pt modelId="{020C301E-0A36-4988-A1E8-65C53415C7FE}" type="parTrans" cxnId="{D6FAE01B-E356-4EBA-94A1-0A86C24000EF}">
      <dgm:prSet/>
      <dgm:spPr/>
      <dgm:t>
        <a:bodyPr/>
        <a:lstStyle/>
        <a:p>
          <a:endParaRPr lang="en-US"/>
        </a:p>
      </dgm:t>
    </dgm:pt>
    <dgm:pt modelId="{14B32666-A690-4422-B918-B7E1B63407C3}" type="sibTrans" cxnId="{D6FAE01B-E356-4EBA-94A1-0A86C24000EF}">
      <dgm:prSet/>
      <dgm:spPr/>
      <dgm:t>
        <a:bodyPr/>
        <a:lstStyle/>
        <a:p>
          <a:endParaRPr lang="en-US"/>
        </a:p>
      </dgm:t>
    </dgm:pt>
    <dgm:pt modelId="{A186F00A-2A6B-4EFF-9E64-6A0B27FCF579}">
      <dgm:prSet custT="1"/>
      <dgm:spPr/>
      <dgm:t>
        <a:bodyPr/>
        <a:lstStyle/>
        <a:p>
          <a:r>
            <a:rPr lang="en-US" sz="2000" b="1" i="0" dirty="0"/>
            <a:t>Protection of Vulnerable Populations</a:t>
          </a:r>
          <a:r>
            <a:rPr lang="en-US" sz="2000" b="0" i="0" dirty="0"/>
            <a:t>: By focusing on objective evaluation, policymakers can better safeguard the interests of vulnerable and marginalized populations. They are less likely to be adversely affected by policies influenced by political considerations.</a:t>
          </a:r>
          <a:endParaRPr lang="en-US" sz="2000" dirty="0"/>
        </a:p>
      </dgm:t>
    </dgm:pt>
    <dgm:pt modelId="{98E74475-21C5-4E6E-846D-63F328A62ECE}" type="parTrans" cxnId="{066E9EE2-5540-41ED-8997-3A6130EDF75F}">
      <dgm:prSet/>
      <dgm:spPr/>
      <dgm:t>
        <a:bodyPr/>
        <a:lstStyle/>
        <a:p>
          <a:endParaRPr lang="en-US"/>
        </a:p>
      </dgm:t>
    </dgm:pt>
    <dgm:pt modelId="{9F1707A1-1E5B-4311-9327-DCF314BBE400}" type="sibTrans" cxnId="{066E9EE2-5540-41ED-8997-3A6130EDF75F}">
      <dgm:prSet/>
      <dgm:spPr/>
      <dgm:t>
        <a:bodyPr/>
        <a:lstStyle/>
        <a:p>
          <a:endParaRPr lang="en-US"/>
        </a:p>
      </dgm:t>
    </dgm:pt>
    <dgm:pt modelId="{F5BD9184-0875-4271-BE67-1D602D5C33A7}" type="pres">
      <dgm:prSet presAssocID="{FFE36564-3704-4F5C-9DAB-2FB7AACEB07C}" presName="vert0" presStyleCnt="0">
        <dgm:presLayoutVars>
          <dgm:dir/>
          <dgm:animOne val="branch"/>
          <dgm:animLvl val="lvl"/>
        </dgm:presLayoutVars>
      </dgm:prSet>
      <dgm:spPr/>
    </dgm:pt>
    <dgm:pt modelId="{F1C59404-8082-42FC-A4E5-74FB6A3C75C8}" type="pres">
      <dgm:prSet presAssocID="{56C01A78-CD08-4626-9816-A8A0E6002248}" presName="thickLine" presStyleLbl="alignNode1" presStyleIdx="0" presStyleCnt="4"/>
      <dgm:spPr/>
    </dgm:pt>
    <dgm:pt modelId="{96612480-1876-4E83-A1F0-B9B5AA3F09E0}" type="pres">
      <dgm:prSet presAssocID="{56C01A78-CD08-4626-9816-A8A0E6002248}" presName="horz1" presStyleCnt="0"/>
      <dgm:spPr/>
    </dgm:pt>
    <dgm:pt modelId="{5D88386E-B898-479D-A69A-2CFD0708CDFE}" type="pres">
      <dgm:prSet presAssocID="{56C01A78-CD08-4626-9816-A8A0E6002248}" presName="tx1" presStyleLbl="revTx" presStyleIdx="0" presStyleCnt="4"/>
      <dgm:spPr/>
    </dgm:pt>
    <dgm:pt modelId="{3DD1B9FE-E99C-4973-948B-9127CA9624CC}" type="pres">
      <dgm:prSet presAssocID="{56C01A78-CD08-4626-9816-A8A0E6002248}" presName="vert1" presStyleCnt="0"/>
      <dgm:spPr/>
    </dgm:pt>
    <dgm:pt modelId="{B84DF5B6-FC19-4D43-A7FA-2CA071A2AB4A}" type="pres">
      <dgm:prSet presAssocID="{01ED8A6E-F1B8-49AA-93C9-E1A3A764470B}" presName="thickLine" presStyleLbl="alignNode1" presStyleIdx="1" presStyleCnt="4"/>
      <dgm:spPr/>
    </dgm:pt>
    <dgm:pt modelId="{69FCAA6D-077B-4C53-A81E-61F1029A718E}" type="pres">
      <dgm:prSet presAssocID="{01ED8A6E-F1B8-49AA-93C9-E1A3A764470B}" presName="horz1" presStyleCnt="0"/>
      <dgm:spPr/>
    </dgm:pt>
    <dgm:pt modelId="{84A4FB62-047D-4B69-9209-20B1621D7B61}" type="pres">
      <dgm:prSet presAssocID="{01ED8A6E-F1B8-49AA-93C9-E1A3A764470B}" presName="tx1" presStyleLbl="revTx" presStyleIdx="1" presStyleCnt="4"/>
      <dgm:spPr/>
    </dgm:pt>
    <dgm:pt modelId="{6EF81BE5-6EBD-489C-84B0-3195702A75D2}" type="pres">
      <dgm:prSet presAssocID="{01ED8A6E-F1B8-49AA-93C9-E1A3A764470B}" presName="vert1" presStyleCnt="0"/>
      <dgm:spPr/>
    </dgm:pt>
    <dgm:pt modelId="{57A94557-4390-44B4-B858-579CD7454999}" type="pres">
      <dgm:prSet presAssocID="{84A878AF-B101-4959-96D8-158692AF890C}" presName="thickLine" presStyleLbl="alignNode1" presStyleIdx="2" presStyleCnt="4"/>
      <dgm:spPr/>
    </dgm:pt>
    <dgm:pt modelId="{DA454924-8907-4565-BB8A-31EC65B2286A}" type="pres">
      <dgm:prSet presAssocID="{84A878AF-B101-4959-96D8-158692AF890C}" presName="horz1" presStyleCnt="0"/>
      <dgm:spPr/>
    </dgm:pt>
    <dgm:pt modelId="{FD6CC222-FC1C-4EC4-BF88-E4A2B2B8C2A9}" type="pres">
      <dgm:prSet presAssocID="{84A878AF-B101-4959-96D8-158692AF890C}" presName="tx1" presStyleLbl="revTx" presStyleIdx="2" presStyleCnt="4"/>
      <dgm:spPr/>
    </dgm:pt>
    <dgm:pt modelId="{47884960-3AFF-4718-ADB2-FC6FAC395876}" type="pres">
      <dgm:prSet presAssocID="{84A878AF-B101-4959-96D8-158692AF890C}" presName="vert1" presStyleCnt="0"/>
      <dgm:spPr/>
    </dgm:pt>
    <dgm:pt modelId="{B87F07DB-2195-4490-8A96-659CCBD3C679}" type="pres">
      <dgm:prSet presAssocID="{A186F00A-2A6B-4EFF-9E64-6A0B27FCF579}" presName="thickLine" presStyleLbl="alignNode1" presStyleIdx="3" presStyleCnt="4"/>
      <dgm:spPr/>
    </dgm:pt>
    <dgm:pt modelId="{B375A3BA-A0BE-42FF-A7E0-C80284C4479F}" type="pres">
      <dgm:prSet presAssocID="{A186F00A-2A6B-4EFF-9E64-6A0B27FCF579}" presName="horz1" presStyleCnt="0"/>
      <dgm:spPr/>
    </dgm:pt>
    <dgm:pt modelId="{E6F76F6F-1A48-444A-B7E1-65A456384B52}" type="pres">
      <dgm:prSet presAssocID="{A186F00A-2A6B-4EFF-9E64-6A0B27FCF579}" presName="tx1" presStyleLbl="revTx" presStyleIdx="3" presStyleCnt="4"/>
      <dgm:spPr/>
    </dgm:pt>
    <dgm:pt modelId="{46E8C0EE-EC78-4C55-9CF6-3A3498FCD3B6}" type="pres">
      <dgm:prSet presAssocID="{A186F00A-2A6B-4EFF-9E64-6A0B27FCF579}" presName="vert1" presStyleCnt="0"/>
      <dgm:spPr/>
    </dgm:pt>
  </dgm:ptLst>
  <dgm:cxnLst>
    <dgm:cxn modelId="{D7C0CF0F-8AAA-460B-9510-BCC8E8020047}" srcId="{FFE36564-3704-4F5C-9DAB-2FB7AACEB07C}" destId="{01ED8A6E-F1B8-49AA-93C9-E1A3A764470B}" srcOrd="1" destOrd="0" parTransId="{03786DDF-7E1D-40BF-89F2-4ADBFBF5B4D6}" sibTransId="{E78D96FA-DE7E-4406-8E62-A91D11262906}"/>
    <dgm:cxn modelId="{68221112-AE56-4C90-84B5-90DE83944F54}" type="presOf" srcId="{FFE36564-3704-4F5C-9DAB-2FB7AACEB07C}" destId="{F5BD9184-0875-4271-BE67-1D602D5C33A7}" srcOrd="0" destOrd="0" presId="urn:microsoft.com/office/officeart/2008/layout/LinedList"/>
    <dgm:cxn modelId="{D6FAE01B-E356-4EBA-94A1-0A86C24000EF}" srcId="{FFE36564-3704-4F5C-9DAB-2FB7AACEB07C}" destId="{84A878AF-B101-4959-96D8-158692AF890C}" srcOrd="2" destOrd="0" parTransId="{020C301E-0A36-4988-A1E8-65C53415C7FE}" sibTransId="{14B32666-A690-4422-B918-B7E1B63407C3}"/>
    <dgm:cxn modelId="{5105053D-0C17-4FC5-8FAB-AE0CD18F1977}" srcId="{FFE36564-3704-4F5C-9DAB-2FB7AACEB07C}" destId="{56C01A78-CD08-4626-9816-A8A0E6002248}" srcOrd="0" destOrd="0" parTransId="{D1C486DE-9843-48AD-BDC0-0ECA28E9ED43}" sibTransId="{D39F46D8-7D19-4B43-88E5-1158F0D69FD2}"/>
    <dgm:cxn modelId="{9A24FD71-3B3A-42C0-9290-DF79949DBBBA}" type="presOf" srcId="{56C01A78-CD08-4626-9816-A8A0E6002248}" destId="{5D88386E-B898-479D-A69A-2CFD0708CDFE}" srcOrd="0" destOrd="0" presId="urn:microsoft.com/office/officeart/2008/layout/LinedList"/>
    <dgm:cxn modelId="{102F94AC-023D-4F29-86BF-31465B4A5EC8}" type="presOf" srcId="{01ED8A6E-F1B8-49AA-93C9-E1A3A764470B}" destId="{84A4FB62-047D-4B69-9209-20B1621D7B61}" srcOrd="0" destOrd="0" presId="urn:microsoft.com/office/officeart/2008/layout/LinedList"/>
    <dgm:cxn modelId="{D76D02D5-BE51-4F3B-81D4-1CE750F37ABD}" type="presOf" srcId="{84A878AF-B101-4959-96D8-158692AF890C}" destId="{FD6CC222-FC1C-4EC4-BF88-E4A2B2B8C2A9}" srcOrd="0" destOrd="0" presId="urn:microsoft.com/office/officeart/2008/layout/LinedList"/>
    <dgm:cxn modelId="{066E9EE2-5540-41ED-8997-3A6130EDF75F}" srcId="{FFE36564-3704-4F5C-9DAB-2FB7AACEB07C}" destId="{A186F00A-2A6B-4EFF-9E64-6A0B27FCF579}" srcOrd="3" destOrd="0" parTransId="{98E74475-21C5-4E6E-846D-63F328A62ECE}" sibTransId="{9F1707A1-1E5B-4311-9327-DCF314BBE400}"/>
    <dgm:cxn modelId="{673BDCFE-D1AF-4D76-B98A-E056449C9C61}" type="presOf" srcId="{A186F00A-2A6B-4EFF-9E64-6A0B27FCF579}" destId="{E6F76F6F-1A48-444A-B7E1-65A456384B52}" srcOrd="0" destOrd="0" presId="urn:microsoft.com/office/officeart/2008/layout/LinedList"/>
    <dgm:cxn modelId="{1C5C5421-6584-4030-BB22-B3FC505B49C0}" type="presParOf" srcId="{F5BD9184-0875-4271-BE67-1D602D5C33A7}" destId="{F1C59404-8082-42FC-A4E5-74FB6A3C75C8}" srcOrd="0" destOrd="0" presId="urn:microsoft.com/office/officeart/2008/layout/LinedList"/>
    <dgm:cxn modelId="{359FBB73-0F55-41AA-B047-44555A78C566}" type="presParOf" srcId="{F5BD9184-0875-4271-BE67-1D602D5C33A7}" destId="{96612480-1876-4E83-A1F0-B9B5AA3F09E0}" srcOrd="1" destOrd="0" presId="urn:microsoft.com/office/officeart/2008/layout/LinedList"/>
    <dgm:cxn modelId="{D37FBD59-A3C4-4C46-BB1F-ACF6F69A7312}" type="presParOf" srcId="{96612480-1876-4E83-A1F0-B9B5AA3F09E0}" destId="{5D88386E-B898-479D-A69A-2CFD0708CDFE}" srcOrd="0" destOrd="0" presId="urn:microsoft.com/office/officeart/2008/layout/LinedList"/>
    <dgm:cxn modelId="{625B2F0D-5ED8-40F4-A372-26ABDC4093ED}" type="presParOf" srcId="{96612480-1876-4E83-A1F0-B9B5AA3F09E0}" destId="{3DD1B9FE-E99C-4973-948B-9127CA9624CC}" srcOrd="1" destOrd="0" presId="urn:microsoft.com/office/officeart/2008/layout/LinedList"/>
    <dgm:cxn modelId="{55975D1E-65C8-48B4-BB86-5F59B8158835}" type="presParOf" srcId="{F5BD9184-0875-4271-BE67-1D602D5C33A7}" destId="{B84DF5B6-FC19-4D43-A7FA-2CA071A2AB4A}" srcOrd="2" destOrd="0" presId="urn:microsoft.com/office/officeart/2008/layout/LinedList"/>
    <dgm:cxn modelId="{69F1DAC6-9AD3-4ACA-98A0-0089705B0F3A}" type="presParOf" srcId="{F5BD9184-0875-4271-BE67-1D602D5C33A7}" destId="{69FCAA6D-077B-4C53-A81E-61F1029A718E}" srcOrd="3" destOrd="0" presId="urn:microsoft.com/office/officeart/2008/layout/LinedList"/>
    <dgm:cxn modelId="{FD78BC53-F5AC-4A81-833E-A88D06756CAF}" type="presParOf" srcId="{69FCAA6D-077B-4C53-A81E-61F1029A718E}" destId="{84A4FB62-047D-4B69-9209-20B1621D7B61}" srcOrd="0" destOrd="0" presId="urn:microsoft.com/office/officeart/2008/layout/LinedList"/>
    <dgm:cxn modelId="{5E59EC90-8095-4315-90BA-81D706AC1313}" type="presParOf" srcId="{69FCAA6D-077B-4C53-A81E-61F1029A718E}" destId="{6EF81BE5-6EBD-489C-84B0-3195702A75D2}" srcOrd="1" destOrd="0" presId="urn:microsoft.com/office/officeart/2008/layout/LinedList"/>
    <dgm:cxn modelId="{B4C93DD1-1C26-46E5-826B-EAECBE54675B}" type="presParOf" srcId="{F5BD9184-0875-4271-BE67-1D602D5C33A7}" destId="{57A94557-4390-44B4-B858-579CD7454999}" srcOrd="4" destOrd="0" presId="urn:microsoft.com/office/officeart/2008/layout/LinedList"/>
    <dgm:cxn modelId="{010FA83D-CA65-4248-AAD1-AFC0C8FAFF3C}" type="presParOf" srcId="{F5BD9184-0875-4271-BE67-1D602D5C33A7}" destId="{DA454924-8907-4565-BB8A-31EC65B2286A}" srcOrd="5" destOrd="0" presId="urn:microsoft.com/office/officeart/2008/layout/LinedList"/>
    <dgm:cxn modelId="{02585EDC-79A4-4F2C-AB32-1B30131B8D63}" type="presParOf" srcId="{DA454924-8907-4565-BB8A-31EC65B2286A}" destId="{FD6CC222-FC1C-4EC4-BF88-E4A2B2B8C2A9}" srcOrd="0" destOrd="0" presId="urn:microsoft.com/office/officeart/2008/layout/LinedList"/>
    <dgm:cxn modelId="{BAD63684-16C2-4205-9267-33DABE864D67}" type="presParOf" srcId="{DA454924-8907-4565-BB8A-31EC65B2286A}" destId="{47884960-3AFF-4718-ADB2-FC6FAC395876}" srcOrd="1" destOrd="0" presId="urn:microsoft.com/office/officeart/2008/layout/LinedList"/>
    <dgm:cxn modelId="{CC39F875-BF0A-4FC7-AEFE-5C5AD0CDE520}" type="presParOf" srcId="{F5BD9184-0875-4271-BE67-1D602D5C33A7}" destId="{B87F07DB-2195-4490-8A96-659CCBD3C679}" srcOrd="6" destOrd="0" presId="urn:microsoft.com/office/officeart/2008/layout/LinedList"/>
    <dgm:cxn modelId="{C7B3DD62-ED86-4084-B2FD-C5F7379F5F6E}" type="presParOf" srcId="{F5BD9184-0875-4271-BE67-1D602D5C33A7}" destId="{B375A3BA-A0BE-42FF-A7E0-C80284C4479F}" srcOrd="7" destOrd="0" presId="urn:microsoft.com/office/officeart/2008/layout/LinedList"/>
    <dgm:cxn modelId="{96995C53-A79F-42E6-A38B-86B24825816C}" type="presParOf" srcId="{B375A3BA-A0BE-42FF-A7E0-C80284C4479F}" destId="{E6F76F6F-1A48-444A-B7E1-65A456384B52}" srcOrd="0" destOrd="0" presId="urn:microsoft.com/office/officeart/2008/layout/LinedList"/>
    <dgm:cxn modelId="{A68DA75D-71C9-447A-B791-D865EAA37F93}" type="presParOf" srcId="{B375A3BA-A0BE-42FF-A7E0-C80284C4479F}" destId="{46E8C0EE-EC78-4C55-9CF6-3A3498FCD3B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FB61C0-040A-461D-B337-C8A6D48AC85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9BCC11D6-3F0D-44D8-A71A-2EBFE094170A}">
      <dgm:prSet custT="1"/>
      <dgm:spPr/>
      <dgm:t>
        <a:bodyPr/>
        <a:lstStyle/>
        <a:p>
          <a:r>
            <a:rPr lang="en-US" sz="1800" b="1" i="0"/>
            <a:t>Trust in Governance</a:t>
          </a:r>
          <a:r>
            <a:rPr lang="en-US" sz="1800" b="0" i="0"/>
            <a:t>: When evaluations are conducted with integrity and independence, public trust in government institutions and decision-makers is bolstered. This trust is the cornerstone of effective governance and democratic stability.</a:t>
          </a:r>
          <a:endParaRPr lang="en-US" sz="1800"/>
        </a:p>
      </dgm:t>
    </dgm:pt>
    <dgm:pt modelId="{3E9339A1-4AEB-44CB-A2E2-3CA02D58678E}" type="parTrans" cxnId="{FD07C38E-4D73-47CE-9F72-6E50A49DC6FC}">
      <dgm:prSet/>
      <dgm:spPr/>
      <dgm:t>
        <a:bodyPr/>
        <a:lstStyle/>
        <a:p>
          <a:endParaRPr lang="en-US" sz="2000"/>
        </a:p>
      </dgm:t>
    </dgm:pt>
    <dgm:pt modelId="{F44F0582-8332-44DB-8E1C-C6622D5F52DB}" type="sibTrans" cxnId="{FD07C38E-4D73-47CE-9F72-6E50A49DC6FC}">
      <dgm:prSet/>
      <dgm:spPr/>
      <dgm:t>
        <a:bodyPr/>
        <a:lstStyle/>
        <a:p>
          <a:endParaRPr lang="en-US" sz="2000"/>
        </a:p>
      </dgm:t>
    </dgm:pt>
    <dgm:pt modelId="{FACB0991-1616-423E-9204-60C6C0AED564}">
      <dgm:prSet custT="1"/>
      <dgm:spPr/>
      <dgm:t>
        <a:bodyPr/>
        <a:lstStyle/>
        <a:p>
          <a:r>
            <a:rPr lang="en-US" sz="1800" b="1" i="0"/>
            <a:t>Objective Decision-Making</a:t>
          </a:r>
          <a:r>
            <a:rPr lang="en-US" sz="1800" b="0" i="0"/>
            <a:t>: Unbiased evaluations provide decision-makers with accurate and reliable information on which to base their choices. When political agendas are kept in check, policies and programs can be designed to address real needs rather than political expediency.</a:t>
          </a:r>
          <a:endParaRPr lang="en-US" sz="1800"/>
        </a:p>
      </dgm:t>
    </dgm:pt>
    <dgm:pt modelId="{364DDC5D-0BCD-4DF4-88D8-104F175207E6}" type="parTrans" cxnId="{81F66CD3-82C1-471C-A64C-40D7183DACAF}">
      <dgm:prSet/>
      <dgm:spPr/>
      <dgm:t>
        <a:bodyPr/>
        <a:lstStyle/>
        <a:p>
          <a:endParaRPr lang="en-US" sz="2000"/>
        </a:p>
      </dgm:t>
    </dgm:pt>
    <dgm:pt modelId="{9470B48A-44E9-4B13-9230-3DA21870BD8C}" type="sibTrans" cxnId="{81F66CD3-82C1-471C-A64C-40D7183DACAF}">
      <dgm:prSet/>
      <dgm:spPr/>
      <dgm:t>
        <a:bodyPr/>
        <a:lstStyle/>
        <a:p>
          <a:endParaRPr lang="en-US" sz="2000"/>
        </a:p>
      </dgm:t>
    </dgm:pt>
    <dgm:pt modelId="{9AE9ACE6-156D-4850-87E1-1F87D2AE4339}">
      <dgm:prSet custT="1"/>
      <dgm:spPr/>
      <dgm:t>
        <a:bodyPr/>
        <a:lstStyle/>
        <a:p>
          <a:r>
            <a:rPr lang="en-US" sz="1800" b="1" i="0" dirty="0"/>
            <a:t>Effective Resource Allocation</a:t>
          </a:r>
          <a:r>
            <a:rPr lang="en-US" sz="1800" b="0" i="0" dirty="0"/>
            <a:t>: Unbiased evaluations ensure that resources are allocated efficiently and to where they are needed the most. This reduces the risk of misallocation and wasted public funds, contributing to a more equitable and productive society.</a:t>
          </a:r>
          <a:endParaRPr lang="en-US" sz="1800" dirty="0"/>
        </a:p>
      </dgm:t>
    </dgm:pt>
    <dgm:pt modelId="{AD525600-B59F-4CF2-9662-6456DE62D72D}" type="parTrans" cxnId="{40EA0C0B-239B-408F-93A1-3D1BF219A0A6}">
      <dgm:prSet/>
      <dgm:spPr/>
      <dgm:t>
        <a:bodyPr/>
        <a:lstStyle/>
        <a:p>
          <a:endParaRPr lang="en-US" sz="2000"/>
        </a:p>
      </dgm:t>
    </dgm:pt>
    <dgm:pt modelId="{26EB3DD5-40E4-485E-B886-A92A19FEFF6D}" type="sibTrans" cxnId="{40EA0C0B-239B-408F-93A1-3D1BF219A0A6}">
      <dgm:prSet/>
      <dgm:spPr/>
      <dgm:t>
        <a:bodyPr/>
        <a:lstStyle/>
        <a:p>
          <a:endParaRPr lang="en-US" sz="2000"/>
        </a:p>
      </dgm:t>
    </dgm:pt>
    <dgm:pt modelId="{88BA4FC5-38D1-4BD2-A817-B7E1B7793B3C}">
      <dgm:prSet custT="1"/>
      <dgm:spPr/>
      <dgm:t>
        <a:bodyPr/>
        <a:lstStyle/>
        <a:p>
          <a:r>
            <a:rPr lang="en-US" sz="1800" b="1" i="0"/>
            <a:t>Protection of Vulnerable Populations</a:t>
          </a:r>
          <a:r>
            <a:rPr lang="en-US" sz="1800" b="0" i="0"/>
            <a:t>: By focusing on objective evaluation, policymakers can better safeguard the interests of vulnerable and marginalized populations. They are less likely to be adversely affected by policies influenced by political considerations.</a:t>
          </a:r>
          <a:endParaRPr lang="en-US" sz="1800"/>
        </a:p>
      </dgm:t>
    </dgm:pt>
    <dgm:pt modelId="{FE6672C6-5501-4ABD-B27B-BEA8E53DAE53}" type="parTrans" cxnId="{496A72CE-4221-4CD6-9EA5-C3E5094E4DED}">
      <dgm:prSet/>
      <dgm:spPr/>
      <dgm:t>
        <a:bodyPr/>
        <a:lstStyle/>
        <a:p>
          <a:endParaRPr lang="en-US" sz="2000"/>
        </a:p>
      </dgm:t>
    </dgm:pt>
    <dgm:pt modelId="{26559103-B113-4AB4-BE6E-0154E724565A}" type="sibTrans" cxnId="{496A72CE-4221-4CD6-9EA5-C3E5094E4DED}">
      <dgm:prSet/>
      <dgm:spPr/>
      <dgm:t>
        <a:bodyPr/>
        <a:lstStyle/>
        <a:p>
          <a:endParaRPr lang="en-US" sz="2000"/>
        </a:p>
      </dgm:t>
    </dgm:pt>
    <dgm:pt modelId="{AAE10368-001E-44A9-8A6C-4909D041931C}">
      <dgm:prSet custT="1"/>
      <dgm:spPr/>
      <dgm:t>
        <a:bodyPr/>
        <a:lstStyle/>
        <a:p>
          <a:r>
            <a:rPr lang="en-US" sz="1800" b="1" i="0"/>
            <a:t>Trust in Governance</a:t>
          </a:r>
          <a:r>
            <a:rPr lang="en-US" sz="1800" b="0" i="0"/>
            <a:t>: When evaluations are conducted with integrity and independence, public trust in government institutions and decision-makers is bolstered. This trust is the cornerstone of effective governance and democratic stability.</a:t>
          </a:r>
          <a:endParaRPr lang="en-US" sz="1800"/>
        </a:p>
      </dgm:t>
    </dgm:pt>
    <dgm:pt modelId="{D3DEF253-A9EE-4A79-BC30-F7CFFCB38551}" type="parTrans" cxnId="{6698D86B-7539-4D21-81AF-D1C78BB1B5D1}">
      <dgm:prSet/>
      <dgm:spPr/>
      <dgm:t>
        <a:bodyPr/>
        <a:lstStyle/>
        <a:p>
          <a:endParaRPr lang="en-US" sz="2000"/>
        </a:p>
      </dgm:t>
    </dgm:pt>
    <dgm:pt modelId="{B50ECE75-C3C5-49CE-8FEC-5A8EB7625AF2}" type="sibTrans" cxnId="{6698D86B-7539-4D21-81AF-D1C78BB1B5D1}">
      <dgm:prSet/>
      <dgm:spPr/>
      <dgm:t>
        <a:bodyPr/>
        <a:lstStyle/>
        <a:p>
          <a:endParaRPr lang="en-US" sz="2000"/>
        </a:p>
      </dgm:t>
    </dgm:pt>
    <dgm:pt modelId="{7A9E4B59-ED21-4DDC-95BC-FA77041E8A92}">
      <dgm:prSet custT="1"/>
      <dgm:spPr/>
      <dgm:t>
        <a:bodyPr/>
        <a:lstStyle/>
        <a:p>
          <a:r>
            <a:rPr lang="en-US" sz="1800" b="1" i="0"/>
            <a:t>Accountability</a:t>
          </a:r>
          <a:r>
            <a:rPr lang="en-US" sz="1800" b="0" i="0"/>
            <a:t>: Unbiased evaluations promote accountability among government officials, as the results of evaluations provide a basis for holding them responsible for their decisions. This encourages transparency and fosters a culture of public service.</a:t>
          </a:r>
          <a:endParaRPr lang="en-US" sz="1800"/>
        </a:p>
      </dgm:t>
    </dgm:pt>
    <dgm:pt modelId="{0490F188-BE60-4305-BAA1-0DD5BB4C710B}" type="parTrans" cxnId="{5449BDDA-0535-40E2-93ED-956DBE0B42AE}">
      <dgm:prSet/>
      <dgm:spPr/>
      <dgm:t>
        <a:bodyPr/>
        <a:lstStyle/>
        <a:p>
          <a:endParaRPr lang="en-US" sz="2000"/>
        </a:p>
      </dgm:t>
    </dgm:pt>
    <dgm:pt modelId="{59D35B8A-77B8-421F-B7B1-5B382FAE9DAC}" type="sibTrans" cxnId="{5449BDDA-0535-40E2-93ED-956DBE0B42AE}">
      <dgm:prSet/>
      <dgm:spPr/>
      <dgm:t>
        <a:bodyPr/>
        <a:lstStyle/>
        <a:p>
          <a:endParaRPr lang="en-US" sz="2000"/>
        </a:p>
      </dgm:t>
    </dgm:pt>
    <dgm:pt modelId="{B6ADFD2B-DFFD-4F1B-985A-FF9E5E99B4F0}" type="pres">
      <dgm:prSet presAssocID="{EAFB61C0-040A-461D-B337-C8A6D48AC85D}" presName="vert0" presStyleCnt="0">
        <dgm:presLayoutVars>
          <dgm:dir/>
          <dgm:animOne val="branch"/>
          <dgm:animLvl val="lvl"/>
        </dgm:presLayoutVars>
      </dgm:prSet>
      <dgm:spPr/>
    </dgm:pt>
    <dgm:pt modelId="{21374E88-FEE2-492F-8FE1-586F2C02D1A4}" type="pres">
      <dgm:prSet presAssocID="{9BCC11D6-3F0D-44D8-A71A-2EBFE094170A}" presName="thickLine" presStyleLbl="alignNode1" presStyleIdx="0" presStyleCnt="6"/>
      <dgm:spPr/>
    </dgm:pt>
    <dgm:pt modelId="{E8A054F8-098E-425E-9A73-5CAB75E6F72A}" type="pres">
      <dgm:prSet presAssocID="{9BCC11D6-3F0D-44D8-A71A-2EBFE094170A}" presName="horz1" presStyleCnt="0"/>
      <dgm:spPr/>
    </dgm:pt>
    <dgm:pt modelId="{7744A2F7-5955-4467-8858-AE36800E386C}" type="pres">
      <dgm:prSet presAssocID="{9BCC11D6-3F0D-44D8-A71A-2EBFE094170A}" presName="tx1" presStyleLbl="revTx" presStyleIdx="0" presStyleCnt="6"/>
      <dgm:spPr/>
    </dgm:pt>
    <dgm:pt modelId="{0C4D7556-04FB-4DAE-A447-2ECDA9C29B34}" type="pres">
      <dgm:prSet presAssocID="{9BCC11D6-3F0D-44D8-A71A-2EBFE094170A}" presName="vert1" presStyleCnt="0"/>
      <dgm:spPr/>
    </dgm:pt>
    <dgm:pt modelId="{1F48F34F-5CB0-47F6-BC5E-F752B0660A79}" type="pres">
      <dgm:prSet presAssocID="{FACB0991-1616-423E-9204-60C6C0AED564}" presName="thickLine" presStyleLbl="alignNode1" presStyleIdx="1" presStyleCnt="6"/>
      <dgm:spPr/>
    </dgm:pt>
    <dgm:pt modelId="{F951BCCC-4587-4F2F-AAC6-73CC8987BCAF}" type="pres">
      <dgm:prSet presAssocID="{FACB0991-1616-423E-9204-60C6C0AED564}" presName="horz1" presStyleCnt="0"/>
      <dgm:spPr/>
    </dgm:pt>
    <dgm:pt modelId="{7A82FCEB-3CFC-4BE0-8802-B05A69091500}" type="pres">
      <dgm:prSet presAssocID="{FACB0991-1616-423E-9204-60C6C0AED564}" presName="tx1" presStyleLbl="revTx" presStyleIdx="1" presStyleCnt="6"/>
      <dgm:spPr/>
    </dgm:pt>
    <dgm:pt modelId="{B3D5FFE4-32C6-4F6E-8228-078931CE3D26}" type="pres">
      <dgm:prSet presAssocID="{FACB0991-1616-423E-9204-60C6C0AED564}" presName="vert1" presStyleCnt="0"/>
      <dgm:spPr/>
    </dgm:pt>
    <dgm:pt modelId="{4E00D213-8EA4-4BE2-9CAA-486CC44E7D75}" type="pres">
      <dgm:prSet presAssocID="{9AE9ACE6-156D-4850-87E1-1F87D2AE4339}" presName="thickLine" presStyleLbl="alignNode1" presStyleIdx="2" presStyleCnt="6"/>
      <dgm:spPr/>
    </dgm:pt>
    <dgm:pt modelId="{7D3264F2-D677-41B8-99BE-31778B3994FE}" type="pres">
      <dgm:prSet presAssocID="{9AE9ACE6-156D-4850-87E1-1F87D2AE4339}" presName="horz1" presStyleCnt="0"/>
      <dgm:spPr/>
    </dgm:pt>
    <dgm:pt modelId="{473B5DAA-B44F-4AAC-BDD5-AA80FD7A3BD8}" type="pres">
      <dgm:prSet presAssocID="{9AE9ACE6-156D-4850-87E1-1F87D2AE4339}" presName="tx1" presStyleLbl="revTx" presStyleIdx="2" presStyleCnt="6"/>
      <dgm:spPr/>
    </dgm:pt>
    <dgm:pt modelId="{64063E88-08E5-4767-8464-AD9AE387EF57}" type="pres">
      <dgm:prSet presAssocID="{9AE9ACE6-156D-4850-87E1-1F87D2AE4339}" presName="vert1" presStyleCnt="0"/>
      <dgm:spPr/>
    </dgm:pt>
    <dgm:pt modelId="{A46343A5-AFD7-444F-AFF5-0F67EDE43461}" type="pres">
      <dgm:prSet presAssocID="{88BA4FC5-38D1-4BD2-A817-B7E1B7793B3C}" presName="thickLine" presStyleLbl="alignNode1" presStyleIdx="3" presStyleCnt="6"/>
      <dgm:spPr/>
    </dgm:pt>
    <dgm:pt modelId="{99AAD757-D4BC-48AD-8F83-40ECDB16B35C}" type="pres">
      <dgm:prSet presAssocID="{88BA4FC5-38D1-4BD2-A817-B7E1B7793B3C}" presName="horz1" presStyleCnt="0"/>
      <dgm:spPr/>
    </dgm:pt>
    <dgm:pt modelId="{7943DA51-CC39-43F4-9CA8-57610F3255CD}" type="pres">
      <dgm:prSet presAssocID="{88BA4FC5-38D1-4BD2-A817-B7E1B7793B3C}" presName="tx1" presStyleLbl="revTx" presStyleIdx="3" presStyleCnt="6"/>
      <dgm:spPr/>
    </dgm:pt>
    <dgm:pt modelId="{A4D73061-DC67-4E42-A7C8-42FB433122B0}" type="pres">
      <dgm:prSet presAssocID="{88BA4FC5-38D1-4BD2-A817-B7E1B7793B3C}" presName="vert1" presStyleCnt="0"/>
      <dgm:spPr/>
    </dgm:pt>
    <dgm:pt modelId="{CA30FA2D-326B-4EFD-80E3-D767E6118CF3}" type="pres">
      <dgm:prSet presAssocID="{AAE10368-001E-44A9-8A6C-4909D041931C}" presName="thickLine" presStyleLbl="alignNode1" presStyleIdx="4" presStyleCnt="6"/>
      <dgm:spPr/>
    </dgm:pt>
    <dgm:pt modelId="{0EA4C87D-F1D2-44DA-8B4C-073B024BE88B}" type="pres">
      <dgm:prSet presAssocID="{AAE10368-001E-44A9-8A6C-4909D041931C}" presName="horz1" presStyleCnt="0"/>
      <dgm:spPr/>
    </dgm:pt>
    <dgm:pt modelId="{04C06350-6093-4C00-B799-FF3C8D9076C6}" type="pres">
      <dgm:prSet presAssocID="{AAE10368-001E-44A9-8A6C-4909D041931C}" presName="tx1" presStyleLbl="revTx" presStyleIdx="4" presStyleCnt="6"/>
      <dgm:spPr/>
    </dgm:pt>
    <dgm:pt modelId="{8BD7C43B-A48E-4FA8-B2F2-0FABCE0BA1B9}" type="pres">
      <dgm:prSet presAssocID="{AAE10368-001E-44A9-8A6C-4909D041931C}" presName="vert1" presStyleCnt="0"/>
      <dgm:spPr/>
    </dgm:pt>
    <dgm:pt modelId="{BB140D2F-A2D3-4CE2-B5EC-C3877DCFB5A4}" type="pres">
      <dgm:prSet presAssocID="{7A9E4B59-ED21-4DDC-95BC-FA77041E8A92}" presName="thickLine" presStyleLbl="alignNode1" presStyleIdx="5" presStyleCnt="6"/>
      <dgm:spPr/>
    </dgm:pt>
    <dgm:pt modelId="{68308C7A-9CF8-4BAD-9AFC-4094FD010F73}" type="pres">
      <dgm:prSet presAssocID="{7A9E4B59-ED21-4DDC-95BC-FA77041E8A92}" presName="horz1" presStyleCnt="0"/>
      <dgm:spPr/>
    </dgm:pt>
    <dgm:pt modelId="{415F5F6C-31D3-44C8-8F63-BE437F2C0C66}" type="pres">
      <dgm:prSet presAssocID="{7A9E4B59-ED21-4DDC-95BC-FA77041E8A92}" presName="tx1" presStyleLbl="revTx" presStyleIdx="5" presStyleCnt="6"/>
      <dgm:spPr/>
    </dgm:pt>
    <dgm:pt modelId="{46662F8A-A7A8-404A-88CE-D5F5F49E1E7A}" type="pres">
      <dgm:prSet presAssocID="{7A9E4B59-ED21-4DDC-95BC-FA77041E8A92}" presName="vert1" presStyleCnt="0"/>
      <dgm:spPr/>
    </dgm:pt>
  </dgm:ptLst>
  <dgm:cxnLst>
    <dgm:cxn modelId="{40EA0C0B-239B-408F-93A1-3D1BF219A0A6}" srcId="{EAFB61C0-040A-461D-B337-C8A6D48AC85D}" destId="{9AE9ACE6-156D-4850-87E1-1F87D2AE4339}" srcOrd="2" destOrd="0" parTransId="{AD525600-B59F-4CF2-9662-6456DE62D72D}" sibTransId="{26EB3DD5-40E4-485E-B886-A92A19FEFF6D}"/>
    <dgm:cxn modelId="{6698D86B-7539-4D21-81AF-D1C78BB1B5D1}" srcId="{EAFB61C0-040A-461D-B337-C8A6D48AC85D}" destId="{AAE10368-001E-44A9-8A6C-4909D041931C}" srcOrd="4" destOrd="0" parTransId="{D3DEF253-A9EE-4A79-BC30-F7CFFCB38551}" sibTransId="{B50ECE75-C3C5-49CE-8FEC-5A8EB7625AF2}"/>
    <dgm:cxn modelId="{034FF280-1AD2-4E89-BCA5-229C70B428DC}" type="presOf" srcId="{EAFB61C0-040A-461D-B337-C8A6D48AC85D}" destId="{B6ADFD2B-DFFD-4F1B-985A-FF9E5E99B4F0}" srcOrd="0" destOrd="0" presId="urn:microsoft.com/office/officeart/2008/layout/LinedList"/>
    <dgm:cxn modelId="{B8A19483-8865-47C9-AAA2-73588968F395}" type="presOf" srcId="{9BCC11D6-3F0D-44D8-A71A-2EBFE094170A}" destId="{7744A2F7-5955-4467-8858-AE36800E386C}" srcOrd="0" destOrd="0" presId="urn:microsoft.com/office/officeart/2008/layout/LinedList"/>
    <dgm:cxn modelId="{FD07C38E-4D73-47CE-9F72-6E50A49DC6FC}" srcId="{EAFB61C0-040A-461D-B337-C8A6D48AC85D}" destId="{9BCC11D6-3F0D-44D8-A71A-2EBFE094170A}" srcOrd="0" destOrd="0" parTransId="{3E9339A1-4AEB-44CB-A2E2-3CA02D58678E}" sibTransId="{F44F0582-8332-44DB-8E1C-C6622D5F52DB}"/>
    <dgm:cxn modelId="{1B509CC5-2278-42FE-9278-DE7115921ED1}" type="presOf" srcId="{7A9E4B59-ED21-4DDC-95BC-FA77041E8A92}" destId="{415F5F6C-31D3-44C8-8F63-BE437F2C0C66}" srcOrd="0" destOrd="0" presId="urn:microsoft.com/office/officeart/2008/layout/LinedList"/>
    <dgm:cxn modelId="{4F17DDCC-B5BB-417F-A3DB-026C2A915004}" type="presOf" srcId="{AAE10368-001E-44A9-8A6C-4909D041931C}" destId="{04C06350-6093-4C00-B799-FF3C8D9076C6}" srcOrd="0" destOrd="0" presId="urn:microsoft.com/office/officeart/2008/layout/LinedList"/>
    <dgm:cxn modelId="{496A72CE-4221-4CD6-9EA5-C3E5094E4DED}" srcId="{EAFB61C0-040A-461D-B337-C8A6D48AC85D}" destId="{88BA4FC5-38D1-4BD2-A817-B7E1B7793B3C}" srcOrd="3" destOrd="0" parTransId="{FE6672C6-5501-4ABD-B27B-BEA8E53DAE53}" sibTransId="{26559103-B113-4AB4-BE6E-0154E724565A}"/>
    <dgm:cxn modelId="{81F66CD3-82C1-471C-A64C-40D7183DACAF}" srcId="{EAFB61C0-040A-461D-B337-C8A6D48AC85D}" destId="{FACB0991-1616-423E-9204-60C6C0AED564}" srcOrd="1" destOrd="0" parTransId="{364DDC5D-0BCD-4DF4-88D8-104F175207E6}" sibTransId="{9470B48A-44E9-4B13-9230-3DA21870BD8C}"/>
    <dgm:cxn modelId="{5449BDDA-0535-40E2-93ED-956DBE0B42AE}" srcId="{EAFB61C0-040A-461D-B337-C8A6D48AC85D}" destId="{7A9E4B59-ED21-4DDC-95BC-FA77041E8A92}" srcOrd="5" destOrd="0" parTransId="{0490F188-BE60-4305-BAA1-0DD5BB4C710B}" sibTransId="{59D35B8A-77B8-421F-B7B1-5B382FAE9DAC}"/>
    <dgm:cxn modelId="{D34821EF-AB2F-42F2-9F47-1D4D214D6B29}" type="presOf" srcId="{9AE9ACE6-156D-4850-87E1-1F87D2AE4339}" destId="{473B5DAA-B44F-4AAC-BDD5-AA80FD7A3BD8}" srcOrd="0" destOrd="0" presId="urn:microsoft.com/office/officeart/2008/layout/LinedList"/>
    <dgm:cxn modelId="{AF9225EF-C0A4-4F05-970C-FBC526138E94}" type="presOf" srcId="{88BA4FC5-38D1-4BD2-A817-B7E1B7793B3C}" destId="{7943DA51-CC39-43F4-9CA8-57610F3255CD}" srcOrd="0" destOrd="0" presId="urn:microsoft.com/office/officeart/2008/layout/LinedList"/>
    <dgm:cxn modelId="{91B922F5-386B-4EF0-8DEA-02C5A938DD2F}" type="presOf" srcId="{FACB0991-1616-423E-9204-60C6C0AED564}" destId="{7A82FCEB-3CFC-4BE0-8802-B05A69091500}" srcOrd="0" destOrd="0" presId="urn:microsoft.com/office/officeart/2008/layout/LinedList"/>
    <dgm:cxn modelId="{7CD8233D-BE74-4A25-80DE-36EFB9293758}" type="presParOf" srcId="{B6ADFD2B-DFFD-4F1B-985A-FF9E5E99B4F0}" destId="{21374E88-FEE2-492F-8FE1-586F2C02D1A4}" srcOrd="0" destOrd="0" presId="urn:microsoft.com/office/officeart/2008/layout/LinedList"/>
    <dgm:cxn modelId="{4D83D815-13BE-49F1-AE0C-8DFFB074538E}" type="presParOf" srcId="{B6ADFD2B-DFFD-4F1B-985A-FF9E5E99B4F0}" destId="{E8A054F8-098E-425E-9A73-5CAB75E6F72A}" srcOrd="1" destOrd="0" presId="urn:microsoft.com/office/officeart/2008/layout/LinedList"/>
    <dgm:cxn modelId="{81CC58C4-D56F-4F21-B7A1-382CA50F446C}" type="presParOf" srcId="{E8A054F8-098E-425E-9A73-5CAB75E6F72A}" destId="{7744A2F7-5955-4467-8858-AE36800E386C}" srcOrd="0" destOrd="0" presId="urn:microsoft.com/office/officeart/2008/layout/LinedList"/>
    <dgm:cxn modelId="{ECC224E4-DBDE-4E84-AF43-AF2D4256CEAC}" type="presParOf" srcId="{E8A054F8-098E-425E-9A73-5CAB75E6F72A}" destId="{0C4D7556-04FB-4DAE-A447-2ECDA9C29B34}" srcOrd="1" destOrd="0" presId="urn:microsoft.com/office/officeart/2008/layout/LinedList"/>
    <dgm:cxn modelId="{18533185-2A27-4715-9211-C70DD247C9BC}" type="presParOf" srcId="{B6ADFD2B-DFFD-4F1B-985A-FF9E5E99B4F0}" destId="{1F48F34F-5CB0-47F6-BC5E-F752B0660A79}" srcOrd="2" destOrd="0" presId="urn:microsoft.com/office/officeart/2008/layout/LinedList"/>
    <dgm:cxn modelId="{A7E6EA29-8BCA-4273-962D-9859E4923697}" type="presParOf" srcId="{B6ADFD2B-DFFD-4F1B-985A-FF9E5E99B4F0}" destId="{F951BCCC-4587-4F2F-AAC6-73CC8987BCAF}" srcOrd="3" destOrd="0" presId="urn:microsoft.com/office/officeart/2008/layout/LinedList"/>
    <dgm:cxn modelId="{712C5A39-815C-45A1-9487-8850173BD6F9}" type="presParOf" srcId="{F951BCCC-4587-4F2F-AAC6-73CC8987BCAF}" destId="{7A82FCEB-3CFC-4BE0-8802-B05A69091500}" srcOrd="0" destOrd="0" presId="urn:microsoft.com/office/officeart/2008/layout/LinedList"/>
    <dgm:cxn modelId="{28C4FC8D-EC0A-442C-B2BC-819D04EAA7AB}" type="presParOf" srcId="{F951BCCC-4587-4F2F-AAC6-73CC8987BCAF}" destId="{B3D5FFE4-32C6-4F6E-8228-078931CE3D26}" srcOrd="1" destOrd="0" presId="urn:microsoft.com/office/officeart/2008/layout/LinedList"/>
    <dgm:cxn modelId="{F262A069-F4FA-496F-AD4D-5EBB73A86CE6}" type="presParOf" srcId="{B6ADFD2B-DFFD-4F1B-985A-FF9E5E99B4F0}" destId="{4E00D213-8EA4-4BE2-9CAA-486CC44E7D75}" srcOrd="4" destOrd="0" presId="urn:microsoft.com/office/officeart/2008/layout/LinedList"/>
    <dgm:cxn modelId="{F2B371FD-8478-42F4-B078-77CAEF93B9C6}" type="presParOf" srcId="{B6ADFD2B-DFFD-4F1B-985A-FF9E5E99B4F0}" destId="{7D3264F2-D677-41B8-99BE-31778B3994FE}" srcOrd="5" destOrd="0" presId="urn:microsoft.com/office/officeart/2008/layout/LinedList"/>
    <dgm:cxn modelId="{62BA0DA4-C05D-4D4E-AB9C-0EA715A1C55B}" type="presParOf" srcId="{7D3264F2-D677-41B8-99BE-31778B3994FE}" destId="{473B5DAA-B44F-4AAC-BDD5-AA80FD7A3BD8}" srcOrd="0" destOrd="0" presId="urn:microsoft.com/office/officeart/2008/layout/LinedList"/>
    <dgm:cxn modelId="{0E31FA0A-2179-4550-9093-1CC35622B6C5}" type="presParOf" srcId="{7D3264F2-D677-41B8-99BE-31778B3994FE}" destId="{64063E88-08E5-4767-8464-AD9AE387EF57}" srcOrd="1" destOrd="0" presId="urn:microsoft.com/office/officeart/2008/layout/LinedList"/>
    <dgm:cxn modelId="{CFF18EEB-6C00-4AB0-9224-0F913DE9B155}" type="presParOf" srcId="{B6ADFD2B-DFFD-4F1B-985A-FF9E5E99B4F0}" destId="{A46343A5-AFD7-444F-AFF5-0F67EDE43461}" srcOrd="6" destOrd="0" presId="urn:microsoft.com/office/officeart/2008/layout/LinedList"/>
    <dgm:cxn modelId="{4F9F046F-3370-431C-9008-08D15CCE4CC7}" type="presParOf" srcId="{B6ADFD2B-DFFD-4F1B-985A-FF9E5E99B4F0}" destId="{99AAD757-D4BC-48AD-8F83-40ECDB16B35C}" srcOrd="7" destOrd="0" presId="urn:microsoft.com/office/officeart/2008/layout/LinedList"/>
    <dgm:cxn modelId="{07308B0B-49D6-42BD-A3F1-ACFE41AC9DF3}" type="presParOf" srcId="{99AAD757-D4BC-48AD-8F83-40ECDB16B35C}" destId="{7943DA51-CC39-43F4-9CA8-57610F3255CD}" srcOrd="0" destOrd="0" presId="urn:microsoft.com/office/officeart/2008/layout/LinedList"/>
    <dgm:cxn modelId="{1404FB4D-2EF3-4954-BCA9-FD427BEE26DB}" type="presParOf" srcId="{99AAD757-D4BC-48AD-8F83-40ECDB16B35C}" destId="{A4D73061-DC67-4E42-A7C8-42FB433122B0}" srcOrd="1" destOrd="0" presId="urn:microsoft.com/office/officeart/2008/layout/LinedList"/>
    <dgm:cxn modelId="{D1939862-18E6-4A4D-8602-77224DD817D2}" type="presParOf" srcId="{B6ADFD2B-DFFD-4F1B-985A-FF9E5E99B4F0}" destId="{CA30FA2D-326B-4EFD-80E3-D767E6118CF3}" srcOrd="8" destOrd="0" presId="urn:microsoft.com/office/officeart/2008/layout/LinedList"/>
    <dgm:cxn modelId="{94E7D306-DD38-45AB-B8B9-F75970480C6F}" type="presParOf" srcId="{B6ADFD2B-DFFD-4F1B-985A-FF9E5E99B4F0}" destId="{0EA4C87D-F1D2-44DA-8B4C-073B024BE88B}" srcOrd="9" destOrd="0" presId="urn:microsoft.com/office/officeart/2008/layout/LinedList"/>
    <dgm:cxn modelId="{F3AB6016-74D2-4621-8C52-CA19F027932A}" type="presParOf" srcId="{0EA4C87D-F1D2-44DA-8B4C-073B024BE88B}" destId="{04C06350-6093-4C00-B799-FF3C8D9076C6}" srcOrd="0" destOrd="0" presId="urn:microsoft.com/office/officeart/2008/layout/LinedList"/>
    <dgm:cxn modelId="{B9CF776C-DB7E-4F09-BC7E-6F1D89C95418}" type="presParOf" srcId="{0EA4C87D-F1D2-44DA-8B4C-073B024BE88B}" destId="{8BD7C43B-A48E-4FA8-B2F2-0FABCE0BA1B9}" srcOrd="1" destOrd="0" presId="urn:microsoft.com/office/officeart/2008/layout/LinedList"/>
    <dgm:cxn modelId="{584E7B1F-EC79-4170-BEE7-71EB06C2D8CD}" type="presParOf" srcId="{B6ADFD2B-DFFD-4F1B-985A-FF9E5E99B4F0}" destId="{BB140D2F-A2D3-4CE2-B5EC-C3877DCFB5A4}" srcOrd="10" destOrd="0" presId="urn:microsoft.com/office/officeart/2008/layout/LinedList"/>
    <dgm:cxn modelId="{7DED1EA4-EA28-4526-A5E1-0206CDBE0C0F}" type="presParOf" srcId="{B6ADFD2B-DFFD-4F1B-985A-FF9E5E99B4F0}" destId="{68308C7A-9CF8-4BAD-9AFC-4094FD010F73}" srcOrd="11" destOrd="0" presId="urn:microsoft.com/office/officeart/2008/layout/LinedList"/>
    <dgm:cxn modelId="{194DC698-E8BB-4CB4-B405-DA150493B5AB}" type="presParOf" srcId="{68308C7A-9CF8-4BAD-9AFC-4094FD010F73}" destId="{415F5F6C-31D3-44C8-8F63-BE437F2C0C66}" srcOrd="0" destOrd="0" presId="urn:microsoft.com/office/officeart/2008/layout/LinedList"/>
    <dgm:cxn modelId="{4469E6A0-F68B-4372-87A4-4198107DE905}" type="presParOf" srcId="{68308C7A-9CF8-4BAD-9AFC-4094FD010F73}" destId="{46662F8A-A7A8-404A-88CE-D5F5F49E1E7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0D5ADA-3683-43DD-B25A-7ACCA19C104C}">
      <dsp:nvSpPr>
        <dsp:cNvPr id="0" name=""/>
        <dsp:cNvSpPr/>
      </dsp:nvSpPr>
      <dsp:spPr>
        <a:xfrm>
          <a:off x="0" y="232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69F198-5857-45FA-B108-BB8C39DC1236}">
      <dsp:nvSpPr>
        <dsp:cNvPr id="0" name=""/>
        <dsp:cNvSpPr/>
      </dsp:nvSpPr>
      <dsp:spPr>
        <a:xfrm>
          <a:off x="0" y="2328"/>
          <a:ext cx="10515600" cy="1587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i="0" kern="1200" dirty="0"/>
            <a:t>1. Accountability and Transparency: </a:t>
          </a:r>
          <a:r>
            <a:rPr lang="en-US" sz="2200" b="0" i="0" kern="1200" dirty="0"/>
            <a:t>Effective evaluations promote accountability by assessing the performance and outcomes of government programs and policies. They help identify whether public funds are being used efficiently and whether public officials are delivering on their promises. Transparent evaluation results can build trust between the government and its citizens.</a:t>
          </a:r>
        </a:p>
        <a:p>
          <a:pPr marL="0" lvl="0" indent="0" algn="l" defTabSz="977900">
            <a:lnSpc>
              <a:spcPct val="90000"/>
            </a:lnSpc>
            <a:spcBef>
              <a:spcPct val="0"/>
            </a:spcBef>
            <a:spcAft>
              <a:spcPct val="35000"/>
            </a:spcAft>
            <a:buNone/>
          </a:pPr>
          <a:endParaRPr lang="en-US" sz="2200" b="0" kern="1200" dirty="0"/>
        </a:p>
      </dsp:txBody>
      <dsp:txXfrm>
        <a:off x="0" y="2328"/>
        <a:ext cx="10515600" cy="1587794"/>
      </dsp:txXfrm>
    </dsp:sp>
    <dsp:sp modelId="{02C62391-F078-4B92-BF6F-0A2C144E98B8}">
      <dsp:nvSpPr>
        <dsp:cNvPr id="0" name=""/>
        <dsp:cNvSpPr/>
      </dsp:nvSpPr>
      <dsp:spPr>
        <a:xfrm>
          <a:off x="0" y="159012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0BBBBC-364E-463B-B967-88AC6F17E4F2}">
      <dsp:nvSpPr>
        <dsp:cNvPr id="0" name=""/>
        <dsp:cNvSpPr/>
      </dsp:nvSpPr>
      <dsp:spPr>
        <a:xfrm>
          <a:off x="0" y="1590123"/>
          <a:ext cx="10515600" cy="1587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i="0" kern="1200" dirty="0"/>
            <a:t>2. Improved Decision-Making: </a:t>
          </a:r>
          <a:r>
            <a:rPr lang="en-US" sz="2200" b="0" i="0" kern="1200" dirty="0"/>
            <a:t>Evaluations provide data and evidence that can inform decision-making processes. By understanding what works and what doesn't, governments can allocate resources more effectively, make informed policy choices, and adjust programs to achieve better outcomes.</a:t>
          </a:r>
        </a:p>
        <a:p>
          <a:pPr marL="0" lvl="0" indent="0" algn="l" defTabSz="977900">
            <a:lnSpc>
              <a:spcPct val="90000"/>
            </a:lnSpc>
            <a:spcBef>
              <a:spcPct val="0"/>
            </a:spcBef>
            <a:spcAft>
              <a:spcPct val="35000"/>
            </a:spcAft>
            <a:buNone/>
          </a:pPr>
          <a:endParaRPr lang="en-US" sz="2200" b="0" kern="1200" dirty="0"/>
        </a:p>
      </dsp:txBody>
      <dsp:txXfrm>
        <a:off x="0" y="1590123"/>
        <a:ext cx="10515600" cy="1587794"/>
      </dsp:txXfrm>
    </dsp:sp>
    <dsp:sp modelId="{2F040130-1E2F-40CE-BD2A-159EDC74CF65}">
      <dsp:nvSpPr>
        <dsp:cNvPr id="0" name=""/>
        <dsp:cNvSpPr/>
      </dsp:nvSpPr>
      <dsp:spPr>
        <a:xfrm>
          <a:off x="0" y="317791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AC76D4-C076-4A28-A074-C00559E9F8ED}">
      <dsp:nvSpPr>
        <dsp:cNvPr id="0" name=""/>
        <dsp:cNvSpPr/>
      </dsp:nvSpPr>
      <dsp:spPr>
        <a:xfrm>
          <a:off x="0" y="3177917"/>
          <a:ext cx="10515600" cy="1587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i="0" kern="1200" dirty="0"/>
            <a:t>3. Resource Allocation: </a:t>
          </a:r>
          <a:r>
            <a:rPr lang="en-US" sz="2200" b="0" i="0" kern="1200" dirty="0"/>
            <a:t>Evaluation results help governments allocate resources where they are most needed. By identifying successful programs and initiatives, funding can be directed to those areas, while underperforming or inefficient programs can be adjusted or discontinued.</a:t>
          </a:r>
        </a:p>
        <a:p>
          <a:pPr marL="0" lvl="0" indent="0" algn="l" defTabSz="977900">
            <a:lnSpc>
              <a:spcPct val="90000"/>
            </a:lnSpc>
            <a:spcBef>
              <a:spcPct val="0"/>
            </a:spcBef>
            <a:spcAft>
              <a:spcPct val="35000"/>
            </a:spcAft>
            <a:buNone/>
          </a:pPr>
          <a:endParaRPr lang="en-US" sz="2200" b="0" kern="1200" dirty="0"/>
        </a:p>
      </dsp:txBody>
      <dsp:txXfrm>
        <a:off x="0" y="3177917"/>
        <a:ext cx="10515600" cy="15877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0D5ADA-3683-43DD-B25A-7ACCA19C104C}">
      <dsp:nvSpPr>
        <dsp:cNvPr id="0" name=""/>
        <dsp:cNvSpPr/>
      </dsp:nvSpPr>
      <dsp:spPr>
        <a:xfrm>
          <a:off x="0" y="234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69F198-5857-45FA-B108-BB8C39DC1236}">
      <dsp:nvSpPr>
        <dsp:cNvPr id="0" name=""/>
        <dsp:cNvSpPr/>
      </dsp:nvSpPr>
      <dsp:spPr>
        <a:xfrm>
          <a:off x="0" y="2346"/>
          <a:ext cx="10515600" cy="1600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i="0" kern="1200" dirty="0"/>
            <a:t>4. Enhanced Efficiency:</a:t>
          </a:r>
          <a:r>
            <a:rPr lang="en-US" sz="2500" b="0" i="0" kern="1200" dirty="0"/>
            <a:t> Effective evaluations identify inefficiencies and wasteful practices in government programs. This leads to improved processes, reduced bureaucracy, and cost savings, allowing governments to do more with less.</a:t>
          </a:r>
          <a:endParaRPr lang="en-US" sz="2500" kern="1200" dirty="0"/>
        </a:p>
      </dsp:txBody>
      <dsp:txXfrm>
        <a:off x="0" y="2346"/>
        <a:ext cx="10515600" cy="1600223"/>
      </dsp:txXfrm>
    </dsp:sp>
    <dsp:sp modelId="{02C62391-F078-4B92-BF6F-0A2C144E98B8}">
      <dsp:nvSpPr>
        <dsp:cNvPr id="0" name=""/>
        <dsp:cNvSpPr/>
      </dsp:nvSpPr>
      <dsp:spPr>
        <a:xfrm>
          <a:off x="0" y="16025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0BBBBC-364E-463B-B967-88AC6F17E4F2}">
      <dsp:nvSpPr>
        <dsp:cNvPr id="0" name=""/>
        <dsp:cNvSpPr/>
      </dsp:nvSpPr>
      <dsp:spPr>
        <a:xfrm>
          <a:off x="0" y="1602569"/>
          <a:ext cx="10515600" cy="1600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i="0" kern="1200" dirty="0"/>
            <a:t>5. Policy Development:</a:t>
          </a:r>
          <a:r>
            <a:rPr lang="en-US" sz="2500" b="0" i="0" kern="1200" dirty="0"/>
            <a:t> Evaluations can inform the development of evidence-based policies. By examining the impact of existing policies, governments can refine and adapt them to better address the needs and challenges of society.</a:t>
          </a:r>
          <a:endParaRPr lang="en-US" sz="2500" kern="1200" dirty="0"/>
        </a:p>
      </dsp:txBody>
      <dsp:txXfrm>
        <a:off x="0" y="1602569"/>
        <a:ext cx="10515600" cy="1600223"/>
      </dsp:txXfrm>
    </dsp:sp>
    <dsp:sp modelId="{2F040130-1E2F-40CE-BD2A-159EDC74CF65}">
      <dsp:nvSpPr>
        <dsp:cNvPr id="0" name=""/>
        <dsp:cNvSpPr/>
      </dsp:nvSpPr>
      <dsp:spPr>
        <a:xfrm>
          <a:off x="0" y="320279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AC76D4-C076-4A28-A074-C00559E9F8ED}">
      <dsp:nvSpPr>
        <dsp:cNvPr id="0" name=""/>
        <dsp:cNvSpPr/>
      </dsp:nvSpPr>
      <dsp:spPr>
        <a:xfrm>
          <a:off x="0" y="3202793"/>
          <a:ext cx="10515600" cy="1600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0" i="0" kern="1200" dirty="0"/>
            <a:t>6. </a:t>
          </a:r>
          <a:r>
            <a:rPr lang="en-US" sz="2500" b="1" i="0" kern="1200" dirty="0"/>
            <a:t>Program Improvement:</a:t>
          </a:r>
          <a:r>
            <a:rPr lang="en-US" sz="2500" b="0" i="0" kern="1200" dirty="0"/>
            <a:t> Public programs and services can be enhanced and tailored to better meet the needs of citizens. Evaluation feedback can help program managers identify areas for improvement, leading to more effective and responsive services.</a:t>
          </a:r>
          <a:endParaRPr lang="en-US" sz="2500" kern="1200" dirty="0"/>
        </a:p>
      </dsp:txBody>
      <dsp:txXfrm>
        <a:off x="0" y="3202793"/>
        <a:ext cx="10515600" cy="16002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CC2AD-9081-48F1-B963-D14C1DFFA186}">
      <dsp:nvSpPr>
        <dsp:cNvPr id="0" name=""/>
        <dsp:cNvSpPr/>
      </dsp:nvSpPr>
      <dsp:spPr>
        <a:xfrm>
          <a:off x="0" y="0"/>
          <a:ext cx="112200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B133D9-B63C-4154-8BFD-441FFF27F927}">
      <dsp:nvSpPr>
        <dsp:cNvPr id="0" name=""/>
        <dsp:cNvSpPr/>
      </dsp:nvSpPr>
      <dsp:spPr>
        <a:xfrm>
          <a:off x="0" y="0"/>
          <a:ext cx="11220060" cy="1277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7. Learning and Knowledge Sharing: </a:t>
          </a:r>
          <a:r>
            <a:rPr lang="en-US" sz="2200" kern="1200" dirty="0"/>
            <a:t>The evaluation process encourages learning and the exchange of best practices within government agencies. It helps public servants and policymakers understand what works in different contexts and apply those lessons to new initiatives.</a:t>
          </a:r>
        </a:p>
      </dsp:txBody>
      <dsp:txXfrm>
        <a:off x="0" y="0"/>
        <a:ext cx="11220060" cy="1277540"/>
      </dsp:txXfrm>
    </dsp:sp>
    <dsp:sp modelId="{B2C48E2E-2AE7-48D8-93B4-995F93F5DDF7}">
      <dsp:nvSpPr>
        <dsp:cNvPr id="0" name=""/>
        <dsp:cNvSpPr/>
      </dsp:nvSpPr>
      <dsp:spPr>
        <a:xfrm>
          <a:off x="0" y="1277540"/>
          <a:ext cx="112200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B9F18E-81E9-4C35-9C84-70351D00A11D}">
      <dsp:nvSpPr>
        <dsp:cNvPr id="0" name=""/>
        <dsp:cNvSpPr/>
      </dsp:nvSpPr>
      <dsp:spPr>
        <a:xfrm>
          <a:off x="0" y="1277540"/>
          <a:ext cx="11220060" cy="1277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8. Public Engagement: </a:t>
          </a:r>
          <a:r>
            <a:rPr lang="en-US" sz="2200" kern="1200" dirty="0"/>
            <a:t>Evaluation results can be shared with the public to inform citizens about the effectiveness of government programs. This transparency can foster public engagement and encourage citizen participation in decision-making processes.</a:t>
          </a:r>
        </a:p>
      </dsp:txBody>
      <dsp:txXfrm>
        <a:off x="0" y="1277540"/>
        <a:ext cx="11220060" cy="1277540"/>
      </dsp:txXfrm>
    </dsp:sp>
    <dsp:sp modelId="{84328DDE-0544-48AF-A20A-2184F479E627}">
      <dsp:nvSpPr>
        <dsp:cNvPr id="0" name=""/>
        <dsp:cNvSpPr/>
      </dsp:nvSpPr>
      <dsp:spPr>
        <a:xfrm>
          <a:off x="0" y="2555081"/>
          <a:ext cx="112200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10C3B0-741A-49BF-AFA5-29E6BF640EBD}">
      <dsp:nvSpPr>
        <dsp:cNvPr id="0" name=""/>
        <dsp:cNvSpPr/>
      </dsp:nvSpPr>
      <dsp:spPr>
        <a:xfrm>
          <a:off x="0" y="2555081"/>
          <a:ext cx="11220060" cy="1277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9. Prevention of Fraud and Corruption: </a:t>
          </a:r>
          <a:r>
            <a:rPr lang="en-US" sz="2200" kern="1200" dirty="0"/>
            <a:t>Evaluations can uncover irregularities, fraud, or corruption within government programs. Identifying and addressing these issues can help maintain the integrity of public institutions and protect public funds.</a:t>
          </a:r>
        </a:p>
      </dsp:txBody>
      <dsp:txXfrm>
        <a:off x="0" y="2555081"/>
        <a:ext cx="11220060" cy="1277540"/>
      </dsp:txXfrm>
    </dsp:sp>
    <dsp:sp modelId="{9C9D77C8-92A7-4837-A9A1-E6412D627304}">
      <dsp:nvSpPr>
        <dsp:cNvPr id="0" name=""/>
        <dsp:cNvSpPr/>
      </dsp:nvSpPr>
      <dsp:spPr>
        <a:xfrm>
          <a:off x="0" y="3832622"/>
          <a:ext cx="1122006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60B53C-0C91-4DA4-B65B-8F34DD814E7E}">
      <dsp:nvSpPr>
        <dsp:cNvPr id="0" name=""/>
        <dsp:cNvSpPr/>
      </dsp:nvSpPr>
      <dsp:spPr>
        <a:xfrm>
          <a:off x="0" y="3832622"/>
          <a:ext cx="11220060" cy="1277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10. Risk Management: </a:t>
          </a:r>
          <a:r>
            <a:rPr lang="en-US" sz="2200" kern="1200" dirty="0"/>
            <a:t>Evaluations can help government agencies identify and mitigate risks associated with various programs and policies, ensuring that potential problems are addressed proactively.</a:t>
          </a:r>
        </a:p>
      </dsp:txBody>
      <dsp:txXfrm>
        <a:off x="0" y="3832622"/>
        <a:ext cx="11220060" cy="12775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32053-5B99-43F8-B811-C4D7E1CFF9A5}">
      <dsp:nvSpPr>
        <dsp:cNvPr id="0" name=""/>
        <dsp:cNvSpPr/>
      </dsp:nvSpPr>
      <dsp:spPr>
        <a:xfrm>
          <a:off x="0" y="0"/>
          <a:ext cx="1102722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224A21-06ED-4968-B5FA-627B58CC738B}">
      <dsp:nvSpPr>
        <dsp:cNvPr id="0" name=""/>
        <dsp:cNvSpPr/>
      </dsp:nvSpPr>
      <dsp:spPr>
        <a:xfrm>
          <a:off x="0" y="0"/>
          <a:ext cx="11027228" cy="123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11. Sustainable Development: </a:t>
          </a:r>
          <a:r>
            <a:rPr lang="en-US" sz="2400" kern="1200" dirty="0"/>
            <a:t>Evaluations can assess the environmental and social impact of government actions, ensuring that policies and programs are aligned with sustainability goals and the well-being of future generations.</a:t>
          </a:r>
        </a:p>
      </dsp:txBody>
      <dsp:txXfrm>
        <a:off x="0" y="0"/>
        <a:ext cx="11027228" cy="1234360"/>
      </dsp:txXfrm>
    </dsp:sp>
    <dsp:sp modelId="{80D57B39-2B52-4F1E-9B6D-EC735594F6C0}">
      <dsp:nvSpPr>
        <dsp:cNvPr id="0" name=""/>
        <dsp:cNvSpPr/>
      </dsp:nvSpPr>
      <dsp:spPr>
        <a:xfrm>
          <a:off x="0" y="1234360"/>
          <a:ext cx="1102722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761AAF-6969-4492-94CE-97F1E4D04B5D}">
      <dsp:nvSpPr>
        <dsp:cNvPr id="0" name=""/>
        <dsp:cNvSpPr/>
      </dsp:nvSpPr>
      <dsp:spPr>
        <a:xfrm>
          <a:off x="0" y="1234360"/>
          <a:ext cx="11027228" cy="123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12. Economic Development: </a:t>
          </a:r>
          <a:r>
            <a:rPr lang="en-US" sz="2400" kern="1200" dirty="0"/>
            <a:t>By assessing the economic impact of government programs and investments, evaluations can help governments stimulate economic growth and job creation in the public and private sectors.</a:t>
          </a:r>
        </a:p>
      </dsp:txBody>
      <dsp:txXfrm>
        <a:off x="0" y="1234360"/>
        <a:ext cx="11027228" cy="1234360"/>
      </dsp:txXfrm>
    </dsp:sp>
    <dsp:sp modelId="{FD582333-0FED-4B8F-B1AB-4342E789D8C9}">
      <dsp:nvSpPr>
        <dsp:cNvPr id="0" name=""/>
        <dsp:cNvSpPr/>
      </dsp:nvSpPr>
      <dsp:spPr>
        <a:xfrm>
          <a:off x="0" y="2468721"/>
          <a:ext cx="1102722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190905-2D8F-4C1E-B519-08C506170F7D}">
      <dsp:nvSpPr>
        <dsp:cNvPr id="0" name=""/>
        <dsp:cNvSpPr/>
      </dsp:nvSpPr>
      <dsp:spPr>
        <a:xfrm>
          <a:off x="0" y="2468721"/>
          <a:ext cx="11027228" cy="123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13. Legal Compliance: </a:t>
          </a:r>
          <a:r>
            <a:rPr lang="en-US" sz="2400" kern="1200" dirty="0"/>
            <a:t>Ensuring that government actions are in compliance with laws and regulations is a critical benefit of evaluations. It helps avoid legal challenges and ensures the government operates within the bounds of the law.</a:t>
          </a:r>
        </a:p>
      </dsp:txBody>
      <dsp:txXfrm>
        <a:off x="0" y="2468721"/>
        <a:ext cx="11027228" cy="1234360"/>
      </dsp:txXfrm>
    </dsp:sp>
    <dsp:sp modelId="{0F439E22-C7D1-4CD3-B1E0-BFACB66360EF}">
      <dsp:nvSpPr>
        <dsp:cNvPr id="0" name=""/>
        <dsp:cNvSpPr/>
      </dsp:nvSpPr>
      <dsp:spPr>
        <a:xfrm>
          <a:off x="0" y="3703082"/>
          <a:ext cx="1102722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B58E1B-CB1B-45AF-9190-706B518853BE}">
      <dsp:nvSpPr>
        <dsp:cNvPr id="0" name=""/>
        <dsp:cNvSpPr/>
      </dsp:nvSpPr>
      <dsp:spPr>
        <a:xfrm>
          <a:off x="0" y="3703082"/>
          <a:ext cx="11027228" cy="123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Overall, effective evaluations are essential for ensuring that government and public sector organizations operate efficiently, responsibly, and in the best interests of their citizens. They contribute to better governance, improved public services, and the achievement of societal goals.</a:t>
          </a:r>
        </a:p>
      </dsp:txBody>
      <dsp:txXfrm>
        <a:off x="0" y="3703082"/>
        <a:ext cx="11027228" cy="12343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8A7761-2F0C-4A1C-A2EF-771D1D9C81DB}">
      <dsp:nvSpPr>
        <dsp:cNvPr id="0" name=""/>
        <dsp:cNvSpPr/>
      </dsp:nvSpPr>
      <dsp:spPr>
        <a:xfrm>
          <a:off x="0" y="586"/>
          <a:ext cx="111156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BB80A-58B2-40D1-A684-892121F600F3}">
      <dsp:nvSpPr>
        <dsp:cNvPr id="0" name=""/>
        <dsp:cNvSpPr/>
      </dsp:nvSpPr>
      <dsp:spPr>
        <a:xfrm>
          <a:off x="0" y="586"/>
          <a:ext cx="11115675" cy="960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External pressures from sources like the media, public opinion, and donor requirements can influence political decision-making, policy development, and implementation. </a:t>
          </a:r>
        </a:p>
      </dsp:txBody>
      <dsp:txXfrm>
        <a:off x="0" y="586"/>
        <a:ext cx="11115675" cy="960837"/>
      </dsp:txXfrm>
    </dsp:sp>
    <dsp:sp modelId="{14C72CA2-D45B-4AA9-B0FB-6CBC7CA8874C}">
      <dsp:nvSpPr>
        <dsp:cNvPr id="0" name=""/>
        <dsp:cNvSpPr/>
      </dsp:nvSpPr>
      <dsp:spPr>
        <a:xfrm>
          <a:off x="0" y="961424"/>
          <a:ext cx="111156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BC210A-012B-4B10-99A2-5D25E6A9B695}">
      <dsp:nvSpPr>
        <dsp:cNvPr id="0" name=""/>
        <dsp:cNvSpPr/>
      </dsp:nvSpPr>
      <dsp:spPr>
        <a:xfrm>
          <a:off x="0" y="961424"/>
          <a:ext cx="11115675" cy="960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These pressures can either act as checks and balances on government actions or, in some cases, exacerbate political agendas. </a:t>
          </a:r>
        </a:p>
      </dsp:txBody>
      <dsp:txXfrm>
        <a:off x="0" y="961424"/>
        <a:ext cx="11115675" cy="960837"/>
      </dsp:txXfrm>
    </dsp:sp>
    <dsp:sp modelId="{53999AF5-38BC-43DF-9064-FA44462026CD}">
      <dsp:nvSpPr>
        <dsp:cNvPr id="0" name=""/>
        <dsp:cNvSpPr/>
      </dsp:nvSpPr>
      <dsp:spPr>
        <a:xfrm>
          <a:off x="0" y="1922262"/>
          <a:ext cx="111156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09F8AD-7A5B-4EC9-A492-CFE3E39CD590}">
      <dsp:nvSpPr>
        <dsp:cNvPr id="0" name=""/>
        <dsp:cNvSpPr/>
      </dsp:nvSpPr>
      <dsp:spPr>
        <a:xfrm>
          <a:off x="0" y="1922262"/>
          <a:ext cx="11115675" cy="960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Balancing the influence of external pressures with democratic processes and the needs of the population is a complex challenge. </a:t>
          </a:r>
        </a:p>
      </dsp:txBody>
      <dsp:txXfrm>
        <a:off x="0" y="1922262"/>
        <a:ext cx="11115675" cy="960837"/>
      </dsp:txXfrm>
    </dsp:sp>
    <dsp:sp modelId="{D8B35095-1B12-4038-8544-A82DE466A2C9}">
      <dsp:nvSpPr>
        <dsp:cNvPr id="0" name=""/>
        <dsp:cNvSpPr/>
      </dsp:nvSpPr>
      <dsp:spPr>
        <a:xfrm>
          <a:off x="0" y="2883100"/>
          <a:ext cx="111156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0CCEA2-EAF5-428E-9ECA-E2CA0645D0B7}">
      <dsp:nvSpPr>
        <dsp:cNvPr id="0" name=""/>
        <dsp:cNvSpPr/>
      </dsp:nvSpPr>
      <dsp:spPr>
        <a:xfrm>
          <a:off x="0" y="2883100"/>
          <a:ext cx="11115675" cy="960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It requires vigilance, transparency, and public participation to ensure that external pressures do not distort the policymaking process. </a:t>
          </a:r>
        </a:p>
      </dsp:txBody>
      <dsp:txXfrm>
        <a:off x="0" y="2883100"/>
        <a:ext cx="11115675" cy="960837"/>
      </dsp:txXfrm>
    </dsp:sp>
    <dsp:sp modelId="{E92D4BF0-085C-4DC5-9CE8-DA21CBC3B96E}">
      <dsp:nvSpPr>
        <dsp:cNvPr id="0" name=""/>
        <dsp:cNvSpPr/>
      </dsp:nvSpPr>
      <dsp:spPr>
        <a:xfrm>
          <a:off x="0" y="3843938"/>
          <a:ext cx="111156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67CE6E-EA20-4EBE-96AA-1C36D9FCDC28}">
      <dsp:nvSpPr>
        <dsp:cNvPr id="0" name=""/>
        <dsp:cNvSpPr/>
      </dsp:nvSpPr>
      <dsp:spPr>
        <a:xfrm>
          <a:off x="0" y="3843938"/>
          <a:ext cx="11115675" cy="960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Effective governance includes the ability to navigate these external forces while remaining accountable to the public.</a:t>
          </a:r>
        </a:p>
      </dsp:txBody>
      <dsp:txXfrm>
        <a:off x="0" y="3843938"/>
        <a:ext cx="11115675" cy="9608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C59404-8082-42FC-A4E5-74FB6A3C75C8}">
      <dsp:nvSpPr>
        <dsp:cNvPr id="0" name=""/>
        <dsp:cNvSpPr/>
      </dsp:nvSpPr>
      <dsp:spPr>
        <a:xfrm>
          <a:off x="0" y="0"/>
          <a:ext cx="103920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88386E-B898-479D-A69A-2CFD0708CDFE}">
      <dsp:nvSpPr>
        <dsp:cNvPr id="0" name=""/>
        <dsp:cNvSpPr/>
      </dsp:nvSpPr>
      <dsp:spPr>
        <a:xfrm>
          <a:off x="0" y="0"/>
          <a:ext cx="10392052" cy="128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0" i="0" kern="1200"/>
            <a:t>In conclusion, unbiased evaluations are of paramount importance in the realm of governance and public policy. They serve as a critical tool for assessing the effectiveness and impact of policies, programs, and decisions. The benefits of keeping political implications at bay in the evaluation process are numerous and essential for the betterment of governance and the well-being of the public.</a:t>
          </a:r>
          <a:endParaRPr lang="en-US" sz="1900" kern="1200"/>
        </a:p>
      </dsp:txBody>
      <dsp:txXfrm>
        <a:off x="0" y="0"/>
        <a:ext cx="10392052" cy="1280130"/>
      </dsp:txXfrm>
    </dsp:sp>
    <dsp:sp modelId="{B84DF5B6-FC19-4D43-A7FA-2CA071A2AB4A}">
      <dsp:nvSpPr>
        <dsp:cNvPr id="0" name=""/>
        <dsp:cNvSpPr/>
      </dsp:nvSpPr>
      <dsp:spPr>
        <a:xfrm>
          <a:off x="0" y="1280130"/>
          <a:ext cx="103920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A4FB62-047D-4B69-9209-20B1621D7B61}">
      <dsp:nvSpPr>
        <dsp:cNvPr id="0" name=""/>
        <dsp:cNvSpPr/>
      </dsp:nvSpPr>
      <dsp:spPr>
        <a:xfrm>
          <a:off x="0" y="1280130"/>
          <a:ext cx="10392052" cy="128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i="0" kern="1200" dirty="0"/>
            <a:t>Objective Decision-Making</a:t>
          </a:r>
          <a:r>
            <a:rPr lang="en-US" sz="2000" b="0" i="0" kern="1200" dirty="0"/>
            <a:t>: Unbiased evaluations provide decision-makers with accurate and reliable information on which to base their choices. When political agendas are kept in check, policies and programs can be designed to address real needs rather than political expediency.</a:t>
          </a:r>
          <a:endParaRPr lang="en-US" sz="2000" kern="1200" dirty="0"/>
        </a:p>
      </dsp:txBody>
      <dsp:txXfrm>
        <a:off x="0" y="1280130"/>
        <a:ext cx="10392052" cy="1280130"/>
      </dsp:txXfrm>
    </dsp:sp>
    <dsp:sp modelId="{57A94557-4390-44B4-B858-579CD7454999}">
      <dsp:nvSpPr>
        <dsp:cNvPr id="0" name=""/>
        <dsp:cNvSpPr/>
      </dsp:nvSpPr>
      <dsp:spPr>
        <a:xfrm>
          <a:off x="0" y="2560260"/>
          <a:ext cx="103920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6CC222-FC1C-4EC4-BF88-E4A2B2B8C2A9}">
      <dsp:nvSpPr>
        <dsp:cNvPr id="0" name=""/>
        <dsp:cNvSpPr/>
      </dsp:nvSpPr>
      <dsp:spPr>
        <a:xfrm>
          <a:off x="0" y="2560260"/>
          <a:ext cx="10392052" cy="128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i="0" kern="1200" dirty="0"/>
            <a:t>Effective Resource Allocation: </a:t>
          </a:r>
          <a:r>
            <a:rPr lang="en-US" sz="2000" b="0" i="0" kern="1200" dirty="0"/>
            <a:t>Unbiased evaluations ensure that resources are allocated efficiently and to where they are needed the most. This reduces the risk of misallocation and wasted public funds, contributing to a more equitable and productive society.</a:t>
          </a:r>
          <a:endParaRPr lang="en-US" sz="2000" b="0" kern="1200" dirty="0"/>
        </a:p>
      </dsp:txBody>
      <dsp:txXfrm>
        <a:off x="0" y="2560260"/>
        <a:ext cx="10392052" cy="1280130"/>
      </dsp:txXfrm>
    </dsp:sp>
    <dsp:sp modelId="{B87F07DB-2195-4490-8A96-659CCBD3C679}">
      <dsp:nvSpPr>
        <dsp:cNvPr id="0" name=""/>
        <dsp:cNvSpPr/>
      </dsp:nvSpPr>
      <dsp:spPr>
        <a:xfrm>
          <a:off x="0" y="3840390"/>
          <a:ext cx="103920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F76F6F-1A48-444A-B7E1-65A456384B52}">
      <dsp:nvSpPr>
        <dsp:cNvPr id="0" name=""/>
        <dsp:cNvSpPr/>
      </dsp:nvSpPr>
      <dsp:spPr>
        <a:xfrm>
          <a:off x="0" y="3840390"/>
          <a:ext cx="10392052" cy="128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i="0" kern="1200" dirty="0"/>
            <a:t>Protection of Vulnerable Populations</a:t>
          </a:r>
          <a:r>
            <a:rPr lang="en-US" sz="2000" b="0" i="0" kern="1200" dirty="0"/>
            <a:t>: By focusing on objective evaluation, policymakers can better safeguard the interests of vulnerable and marginalized populations. They are less likely to be adversely affected by policies influenced by political considerations.</a:t>
          </a:r>
          <a:endParaRPr lang="en-US" sz="2000" kern="1200" dirty="0"/>
        </a:p>
      </dsp:txBody>
      <dsp:txXfrm>
        <a:off x="0" y="3840390"/>
        <a:ext cx="10392052" cy="12801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74E88-FEE2-492F-8FE1-586F2C02D1A4}">
      <dsp:nvSpPr>
        <dsp:cNvPr id="0" name=""/>
        <dsp:cNvSpPr/>
      </dsp:nvSpPr>
      <dsp:spPr>
        <a:xfrm>
          <a:off x="0" y="254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44A2F7-5955-4467-8858-AE36800E386C}">
      <dsp:nvSpPr>
        <dsp:cNvPr id="0" name=""/>
        <dsp:cNvSpPr/>
      </dsp:nvSpPr>
      <dsp:spPr>
        <a:xfrm>
          <a:off x="0" y="2543"/>
          <a:ext cx="10515600" cy="867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a:t>Trust in Governance</a:t>
          </a:r>
          <a:r>
            <a:rPr lang="en-US" sz="1800" b="0" i="0" kern="1200"/>
            <a:t>: When evaluations are conducted with integrity and independence, public trust in government institutions and decision-makers is bolstered. This trust is the cornerstone of effective governance and democratic stability.</a:t>
          </a:r>
          <a:endParaRPr lang="en-US" sz="1800" kern="1200"/>
        </a:p>
      </dsp:txBody>
      <dsp:txXfrm>
        <a:off x="0" y="2543"/>
        <a:ext cx="10515600" cy="867368"/>
      </dsp:txXfrm>
    </dsp:sp>
    <dsp:sp modelId="{1F48F34F-5CB0-47F6-BC5E-F752B0660A79}">
      <dsp:nvSpPr>
        <dsp:cNvPr id="0" name=""/>
        <dsp:cNvSpPr/>
      </dsp:nvSpPr>
      <dsp:spPr>
        <a:xfrm>
          <a:off x="0" y="86991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82FCEB-3CFC-4BE0-8802-B05A69091500}">
      <dsp:nvSpPr>
        <dsp:cNvPr id="0" name=""/>
        <dsp:cNvSpPr/>
      </dsp:nvSpPr>
      <dsp:spPr>
        <a:xfrm>
          <a:off x="0" y="869911"/>
          <a:ext cx="10515600" cy="867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a:t>Objective Decision-Making</a:t>
          </a:r>
          <a:r>
            <a:rPr lang="en-US" sz="1800" b="0" i="0" kern="1200"/>
            <a:t>: Unbiased evaluations provide decision-makers with accurate and reliable information on which to base their choices. When political agendas are kept in check, policies and programs can be designed to address real needs rather than political expediency.</a:t>
          </a:r>
          <a:endParaRPr lang="en-US" sz="1800" kern="1200"/>
        </a:p>
      </dsp:txBody>
      <dsp:txXfrm>
        <a:off x="0" y="869911"/>
        <a:ext cx="10515600" cy="867368"/>
      </dsp:txXfrm>
    </dsp:sp>
    <dsp:sp modelId="{4E00D213-8EA4-4BE2-9CAA-486CC44E7D75}">
      <dsp:nvSpPr>
        <dsp:cNvPr id="0" name=""/>
        <dsp:cNvSpPr/>
      </dsp:nvSpPr>
      <dsp:spPr>
        <a:xfrm>
          <a:off x="0" y="173728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3B5DAA-B44F-4AAC-BDD5-AA80FD7A3BD8}">
      <dsp:nvSpPr>
        <dsp:cNvPr id="0" name=""/>
        <dsp:cNvSpPr/>
      </dsp:nvSpPr>
      <dsp:spPr>
        <a:xfrm>
          <a:off x="0" y="1737280"/>
          <a:ext cx="10515600" cy="867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t>Effective Resource Allocation</a:t>
          </a:r>
          <a:r>
            <a:rPr lang="en-US" sz="1800" b="0" i="0" kern="1200" dirty="0"/>
            <a:t>: Unbiased evaluations ensure that resources are allocated efficiently and to where they are needed the most. This reduces the risk of misallocation and wasted public funds, contributing to a more equitable and productive society.</a:t>
          </a:r>
          <a:endParaRPr lang="en-US" sz="1800" kern="1200" dirty="0"/>
        </a:p>
      </dsp:txBody>
      <dsp:txXfrm>
        <a:off x="0" y="1737280"/>
        <a:ext cx="10515600" cy="867368"/>
      </dsp:txXfrm>
    </dsp:sp>
    <dsp:sp modelId="{A46343A5-AFD7-444F-AFF5-0F67EDE43461}">
      <dsp:nvSpPr>
        <dsp:cNvPr id="0" name=""/>
        <dsp:cNvSpPr/>
      </dsp:nvSpPr>
      <dsp:spPr>
        <a:xfrm>
          <a:off x="0" y="260464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43DA51-CC39-43F4-9CA8-57610F3255CD}">
      <dsp:nvSpPr>
        <dsp:cNvPr id="0" name=""/>
        <dsp:cNvSpPr/>
      </dsp:nvSpPr>
      <dsp:spPr>
        <a:xfrm>
          <a:off x="0" y="2604648"/>
          <a:ext cx="10515600" cy="867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a:t>Protection of Vulnerable Populations</a:t>
          </a:r>
          <a:r>
            <a:rPr lang="en-US" sz="1800" b="0" i="0" kern="1200"/>
            <a:t>: By focusing on objective evaluation, policymakers can better safeguard the interests of vulnerable and marginalized populations. They are less likely to be adversely affected by policies influenced by political considerations.</a:t>
          </a:r>
          <a:endParaRPr lang="en-US" sz="1800" kern="1200"/>
        </a:p>
      </dsp:txBody>
      <dsp:txXfrm>
        <a:off x="0" y="2604648"/>
        <a:ext cx="10515600" cy="867368"/>
      </dsp:txXfrm>
    </dsp:sp>
    <dsp:sp modelId="{CA30FA2D-326B-4EFD-80E3-D767E6118CF3}">
      <dsp:nvSpPr>
        <dsp:cNvPr id="0" name=""/>
        <dsp:cNvSpPr/>
      </dsp:nvSpPr>
      <dsp:spPr>
        <a:xfrm>
          <a:off x="0" y="347201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C06350-6093-4C00-B799-FF3C8D9076C6}">
      <dsp:nvSpPr>
        <dsp:cNvPr id="0" name=""/>
        <dsp:cNvSpPr/>
      </dsp:nvSpPr>
      <dsp:spPr>
        <a:xfrm>
          <a:off x="0" y="3472016"/>
          <a:ext cx="10515600" cy="867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a:t>Trust in Governance</a:t>
          </a:r>
          <a:r>
            <a:rPr lang="en-US" sz="1800" b="0" i="0" kern="1200"/>
            <a:t>: When evaluations are conducted with integrity and independence, public trust in government institutions and decision-makers is bolstered. This trust is the cornerstone of effective governance and democratic stability.</a:t>
          </a:r>
          <a:endParaRPr lang="en-US" sz="1800" kern="1200"/>
        </a:p>
      </dsp:txBody>
      <dsp:txXfrm>
        <a:off x="0" y="3472016"/>
        <a:ext cx="10515600" cy="867368"/>
      </dsp:txXfrm>
    </dsp:sp>
    <dsp:sp modelId="{BB140D2F-A2D3-4CE2-B5EC-C3877DCFB5A4}">
      <dsp:nvSpPr>
        <dsp:cNvPr id="0" name=""/>
        <dsp:cNvSpPr/>
      </dsp:nvSpPr>
      <dsp:spPr>
        <a:xfrm>
          <a:off x="0" y="433938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5F5F6C-31D3-44C8-8F63-BE437F2C0C66}">
      <dsp:nvSpPr>
        <dsp:cNvPr id="0" name=""/>
        <dsp:cNvSpPr/>
      </dsp:nvSpPr>
      <dsp:spPr>
        <a:xfrm>
          <a:off x="0" y="4339385"/>
          <a:ext cx="10515600" cy="867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a:t>Accountability</a:t>
          </a:r>
          <a:r>
            <a:rPr lang="en-US" sz="1800" b="0" i="0" kern="1200"/>
            <a:t>: Unbiased evaluations promote accountability among government officials, as the results of evaluations provide a basis for holding them responsible for their decisions. This encourages transparency and fosters a culture of public service.</a:t>
          </a:r>
          <a:endParaRPr lang="en-US" sz="1800" kern="1200"/>
        </a:p>
      </dsp:txBody>
      <dsp:txXfrm>
        <a:off x="0" y="4339385"/>
        <a:ext cx="10515600" cy="86736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341BBC-C006-4834-8CF4-B18F8AF0171F}" type="datetimeFigureOut">
              <a:rPr lang="en-US" smtClean="0"/>
              <a:t>10/17/2023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DBBD6D-6784-4BF2-B187-7E73A12AF03F}" type="slidenum">
              <a:rPr lang="en-US" smtClean="0"/>
              <a:t>‹#›</a:t>
            </a:fld>
            <a:endParaRPr lang="en-US"/>
          </a:p>
        </p:txBody>
      </p:sp>
    </p:spTree>
    <p:extLst>
      <p:ext uri="{BB962C8B-B14F-4D97-AF65-F5344CB8AC3E}">
        <p14:creationId xmlns:p14="http://schemas.microsoft.com/office/powerpoint/2010/main" val="3266246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1" i="0" dirty="0">
                <a:solidFill>
                  <a:srgbClr val="000000"/>
                </a:solidFill>
                <a:effectLst/>
                <a:latin typeface="Söhne"/>
              </a:rPr>
              <a:t>Project Initiation Evaluation:</a:t>
            </a:r>
            <a:r>
              <a:rPr lang="en-US" b="0" i="0" dirty="0">
                <a:solidFill>
                  <a:srgbClr val="000000"/>
                </a:solidFill>
                <a:effectLst/>
                <a:latin typeface="Söhne"/>
              </a:rPr>
              <a:t> This evaluation occurs at the beginning of a project and involves assessing the project's feasibility, alignment with organizational goals, and the potential return on investment. It helps in deciding whether to proceed with the project.</a:t>
            </a:r>
          </a:p>
          <a:p>
            <a:pPr algn="l">
              <a:buFont typeface="+mj-lt"/>
              <a:buAutoNum type="arabicPeriod"/>
            </a:pPr>
            <a:r>
              <a:rPr lang="en-US" b="1" i="0" dirty="0">
                <a:solidFill>
                  <a:srgbClr val="000000"/>
                </a:solidFill>
                <a:effectLst/>
                <a:latin typeface="Söhne"/>
              </a:rPr>
              <a:t>Project Feasibility Evaluation:</a:t>
            </a:r>
            <a:r>
              <a:rPr lang="en-US" b="0" i="0" dirty="0">
                <a:solidFill>
                  <a:srgbClr val="000000"/>
                </a:solidFill>
                <a:effectLst/>
                <a:latin typeface="Söhne"/>
              </a:rPr>
              <a:t> Before committing resources, project managers evaluate the feasibility of the project. This includes examining technical, operational, economic, and scheduling feasibility to determine if the project is viable.</a:t>
            </a:r>
          </a:p>
          <a:p>
            <a:pPr algn="l">
              <a:buFont typeface="+mj-lt"/>
              <a:buAutoNum type="arabicPeriod"/>
            </a:pPr>
            <a:r>
              <a:rPr lang="en-US" b="1" i="0" dirty="0">
                <a:solidFill>
                  <a:srgbClr val="000000"/>
                </a:solidFill>
                <a:effectLst/>
                <a:latin typeface="Söhne"/>
              </a:rPr>
              <a:t>Formative Evaluation:</a:t>
            </a:r>
            <a:r>
              <a:rPr lang="en-US" b="0" i="0" dirty="0">
                <a:solidFill>
                  <a:srgbClr val="000000"/>
                </a:solidFill>
                <a:effectLst/>
                <a:latin typeface="Söhne"/>
              </a:rPr>
              <a:t> This type of evaluation takes place during the project's development phase. It aims to identify issues and areas for improvement as the project progresses. Formative evaluations help project teams make necessary adjustments to stay on track.</a:t>
            </a:r>
          </a:p>
          <a:p>
            <a:pPr algn="l">
              <a:buFont typeface="+mj-lt"/>
              <a:buAutoNum type="arabicPeriod"/>
            </a:pPr>
            <a:r>
              <a:rPr lang="en-US" b="1" i="0" dirty="0">
                <a:solidFill>
                  <a:srgbClr val="000000"/>
                </a:solidFill>
                <a:effectLst/>
                <a:latin typeface="Söhne"/>
              </a:rPr>
              <a:t>Summative Evaluation:</a:t>
            </a:r>
            <a:r>
              <a:rPr lang="en-US" b="0" i="0" dirty="0">
                <a:solidFill>
                  <a:srgbClr val="000000"/>
                </a:solidFill>
                <a:effectLst/>
                <a:latin typeface="Söhne"/>
              </a:rPr>
              <a:t> Summative evaluations occur at the end of a project to assess its overall success and impact. This evaluation helps determine if the project met its objectives and delivered the expected outcomes.</a:t>
            </a:r>
          </a:p>
          <a:p>
            <a:pPr algn="l">
              <a:buFont typeface="+mj-lt"/>
              <a:buAutoNum type="arabicPeriod"/>
            </a:pPr>
            <a:r>
              <a:rPr lang="en-US" b="1" i="0" dirty="0">
                <a:solidFill>
                  <a:srgbClr val="000000"/>
                </a:solidFill>
                <a:effectLst/>
                <a:latin typeface="Söhne"/>
              </a:rPr>
              <a:t>Performance Evaluation:</a:t>
            </a:r>
            <a:r>
              <a:rPr lang="en-US" b="0" i="0" dirty="0">
                <a:solidFill>
                  <a:srgbClr val="000000"/>
                </a:solidFill>
                <a:effectLst/>
                <a:latin typeface="Söhne"/>
              </a:rPr>
              <a:t> Project managers continuously monitor and evaluate the performance of team members and the project as a whole throughout its lifecycle. This can involve assessing the quality, timeliness, and cost-effectiveness of work.</a:t>
            </a:r>
          </a:p>
          <a:p>
            <a:pPr algn="l">
              <a:buFont typeface="+mj-lt"/>
              <a:buAutoNum type="arabicPeriod"/>
            </a:pPr>
            <a:r>
              <a:rPr lang="en-US" b="1" i="0" dirty="0">
                <a:solidFill>
                  <a:srgbClr val="000000"/>
                </a:solidFill>
                <a:effectLst/>
                <a:latin typeface="Söhne"/>
              </a:rPr>
              <a:t>Process Evaluation:</a:t>
            </a:r>
            <a:r>
              <a:rPr lang="en-US" b="0" i="0" dirty="0">
                <a:solidFill>
                  <a:srgbClr val="000000"/>
                </a:solidFill>
                <a:effectLst/>
                <a:latin typeface="Söhne"/>
              </a:rPr>
              <a:t> This evaluation focuses on the processes and methods used in the project. It helps identify inefficiencies, bottlenecks, and areas for improvement in the project management process.</a:t>
            </a:r>
          </a:p>
          <a:p>
            <a:pPr algn="l">
              <a:buFont typeface="+mj-lt"/>
              <a:buAutoNum type="arabicPeriod"/>
            </a:pPr>
            <a:r>
              <a:rPr lang="en-US" b="1" i="0" dirty="0">
                <a:solidFill>
                  <a:srgbClr val="000000"/>
                </a:solidFill>
                <a:effectLst/>
                <a:latin typeface="Söhne"/>
              </a:rPr>
              <a:t>Cost-Benefit Analysis (CBA):</a:t>
            </a:r>
            <a:r>
              <a:rPr lang="en-US" b="0" i="0" dirty="0">
                <a:solidFill>
                  <a:srgbClr val="000000"/>
                </a:solidFill>
                <a:effectLst/>
                <a:latin typeface="Söhne"/>
              </a:rPr>
              <a:t> CBA is a financial evaluation that assesses the costs incurred during the project against the expected benefits and returns. It helps determine if the project is financially viable and justifiable.</a:t>
            </a:r>
          </a:p>
          <a:p>
            <a:pPr algn="l">
              <a:buFont typeface="+mj-lt"/>
              <a:buAutoNum type="arabicPeriod"/>
            </a:pPr>
            <a:r>
              <a:rPr lang="en-US" b="1" i="0" dirty="0">
                <a:solidFill>
                  <a:srgbClr val="000000"/>
                </a:solidFill>
                <a:effectLst/>
                <a:latin typeface="Söhne"/>
              </a:rPr>
              <a:t>Risk Evaluation:</a:t>
            </a:r>
            <a:r>
              <a:rPr lang="en-US" b="0" i="0" dirty="0">
                <a:solidFill>
                  <a:srgbClr val="000000"/>
                </a:solidFill>
                <a:effectLst/>
                <a:latin typeface="Söhne"/>
              </a:rPr>
              <a:t> Identifying, assessing, and managing risks is a crucial part of project management. Risk evaluations involve analyzing potential risks, their impact, and the likelihood of occurrence, as well as developing risk mitigation strategies.</a:t>
            </a:r>
          </a:p>
          <a:p>
            <a:pPr algn="l">
              <a:buFont typeface="+mj-lt"/>
              <a:buAutoNum type="arabicPeriod"/>
            </a:pPr>
            <a:r>
              <a:rPr lang="en-US" b="1" i="0" dirty="0">
                <a:solidFill>
                  <a:srgbClr val="000000"/>
                </a:solidFill>
                <a:effectLst/>
                <a:latin typeface="Söhne"/>
              </a:rPr>
              <a:t>Stakeholder Evaluation:</a:t>
            </a:r>
            <a:r>
              <a:rPr lang="en-US" b="0" i="0" dirty="0">
                <a:solidFill>
                  <a:srgbClr val="000000"/>
                </a:solidFill>
                <a:effectLst/>
                <a:latin typeface="Söhne"/>
              </a:rPr>
              <a:t> It involves assessing the satisfaction, engagement, and communication with project stakeholders, such as clients, team members, and sponsors. The aim is to ensure that stakeholders' expectations are met and their concerns are addressed.</a:t>
            </a:r>
          </a:p>
          <a:p>
            <a:pPr algn="l">
              <a:buFont typeface="+mj-lt"/>
              <a:buAutoNum type="arabicPeriod"/>
            </a:pPr>
            <a:r>
              <a:rPr lang="en-US" b="1" i="0" dirty="0">
                <a:solidFill>
                  <a:srgbClr val="000000"/>
                </a:solidFill>
                <a:effectLst/>
                <a:latin typeface="Söhne"/>
              </a:rPr>
              <a:t>Quality Evaluation:</a:t>
            </a:r>
            <a:r>
              <a:rPr lang="en-US" b="0" i="0" dirty="0">
                <a:solidFill>
                  <a:srgbClr val="000000"/>
                </a:solidFill>
                <a:effectLst/>
                <a:latin typeface="Söhne"/>
              </a:rPr>
              <a:t> This evaluation focuses on the quality of deliverables and whether they meet predefined standards and specifications. It often involves quality control and quality assurance processes.</a:t>
            </a:r>
          </a:p>
          <a:p>
            <a:pPr algn="l">
              <a:buFont typeface="+mj-lt"/>
              <a:buAutoNum type="arabicPeriod"/>
            </a:pPr>
            <a:r>
              <a:rPr lang="en-US" b="1" i="0" dirty="0">
                <a:solidFill>
                  <a:srgbClr val="000000"/>
                </a:solidFill>
                <a:effectLst/>
                <a:latin typeface="Söhne"/>
              </a:rPr>
              <a:t>Post-Implementation Evaluation:</a:t>
            </a:r>
            <a:r>
              <a:rPr lang="en-US" b="0" i="0" dirty="0">
                <a:solidFill>
                  <a:srgbClr val="000000"/>
                </a:solidFill>
                <a:effectLst/>
                <a:latin typeface="Söhne"/>
              </a:rPr>
              <a:t> After project completion, this evaluation assesses the long-term impact of the project on the organization or its intended beneficiaries. It helps to identify whether the expected benefits are realized.</a:t>
            </a:r>
          </a:p>
          <a:p>
            <a:pPr algn="l">
              <a:buFont typeface="+mj-lt"/>
              <a:buAutoNum type="arabicPeriod"/>
            </a:pPr>
            <a:r>
              <a:rPr lang="en-US" b="1" i="0" dirty="0">
                <a:solidFill>
                  <a:srgbClr val="000000"/>
                </a:solidFill>
                <a:effectLst/>
                <a:latin typeface="Söhne"/>
              </a:rPr>
              <a:t>Lessons Learned Evaluation:</a:t>
            </a:r>
            <a:r>
              <a:rPr lang="en-US" b="0" i="0" dirty="0">
                <a:solidFill>
                  <a:srgbClr val="000000"/>
                </a:solidFill>
                <a:effectLst/>
                <a:latin typeface="Söhne"/>
              </a:rPr>
              <a:t> A retrospective assessment that identifies what went well and what didn't during the project. Lessons learned evaluations provide insights for future projects and help in continuous improvement.</a:t>
            </a:r>
          </a:p>
          <a:p>
            <a:pPr algn="l">
              <a:buFont typeface="+mj-lt"/>
              <a:buAutoNum type="arabicPeriod"/>
            </a:pPr>
            <a:r>
              <a:rPr lang="en-US" b="1" i="0" dirty="0">
                <a:solidFill>
                  <a:srgbClr val="000000"/>
                </a:solidFill>
                <a:effectLst/>
                <a:latin typeface="Söhne"/>
              </a:rPr>
              <a:t>Benchmarking:</a:t>
            </a:r>
            <a:r>
              <a:rPr lang="en-US" b="0" i="0" dirty="0">
                <a:solidFill>
                  <a:srgbClr val="000000"/>
                </a:solidFill>
                <a:effectLst/>
                <a:latin typeface="Söhne"/>
              </a:rPr>
              <a:t> Comparing the project's performance and outcomes to industry standards or best practices to identify areas for improvement.</a:t>
            </a:r>
          </a:p>
          <a:p>
            <a:pPr algn="l">
              <a:buFont typeface="+mj-lt"/>
              <a:buAutoNum type="arabicPeriod"/>
            </a:pPr>
            <a:r>
              <a:rPr lang="en-US" b="1" i="0" dirty="0">
                <a:solidFill>
                  <a:srgbClr val="000000"/>
                </a:solidFill>
                <a:effectLst/>
                <a:latin typeface="Söhne"/>
              </a:rPr>
              <a:t>Customer Satisfaction Evaluation:</a:t>
            </a:r>
            <a:r>
              <a:rPr lang="en-US" b="0" i="0" dirty="0">
                <a:solidFill>
                  <a:srgbClr val="000000"/>
                </a:solidFill>
                <a:effectLst/>
                <a:latin typeface="Söhne"/>
              </a:rPr>
              <a:t> For projects involving the delivery of products or services to external customers, this evaluation gauges the satisfaction of the end-users or customers with the project's results.</a:t>
            </a:r>
          </a:p>
          <a:p>
            <a:pPr algn="l">
              <a:buFont typeface="+mj-lt"/>
              <a:buAutoNum type="arabicPeriod"/>
            </a:pPr>
            <a:r>
              <a:rPr lang="en-US" b="1" i="0" dirty="0">
                <a:solidFill>
                  <a:srgbClr val="000000"/>
                </a:solidFill>
                <a:effectLst/>
                <a:latin typeface="Söhne"/>
              </a:rPr>
              <a:t>Environmental and Social Impact Assessment:</a:t>
            </a:r>
            <a:r>
              <a:rPr lang="en-US" b="0" i="0" dirty="0">
                <a:solidFill>
                  <a:srgbClr val="000000"/>
                </a:solidFill>
                <a:effectLst/>
                <a:latin typeface="Söhne"/>
              </a:rPr>
              <a:t> For projects that have potential environmental or social impacts, this evaluation assesses the effects and helps ensure compliance with regulations and ethical standards.</a:t>
            </a:r>
          </a:p>
          <a:p>
            <a:pPr algn="l"/>
            <a:r>
              <a:rPr lang="en-US" b="0" i="0" dirty="0">
                <a:solidFill>
                  <a:srgbClr val="000000"/>
                </a:solidFill>
                <a:effectLst/>
                <a:latin typeface="Söhne"/>
              </a:rPr>
              <a:t>These different types of evaluations in project management serve distinct purposes and are typically integrated throughout the project's life cycle to ensure that the project meets its goals, satisfies stakeholders, and delivers value.</a:t>
            </a:r>
          </a:p>
          <a:p>
            <a:br>
              <a:rPr lang="en-US" b="0" i="0" dirty="0">
                <a:solidFill>
                  <a:srgbClr val="000000"/>
                </a:solidFill>
                <a:effectLst/>
                <a:latin typeface="Söhne"/>
              </a:rPr>
            </a:br>
            <a:endParaRPr lang="en-US" dirty="0"/>
          </a:p>
        </p:txBody>
      </p:sp>
      <p:sp>
        <p:nvSpPr>
          <p:cNvPr id="4" name="Slide Number Placeholder 3"/>
          <p:cNvSpPr>
            <a:spLocks noGrp="1"/>
          </p:cNvSpPr>
          <p:nvPr>
            <p:ph type="sldNum" sz="quarter" idx="5"/>
          </p:nvPr>
        </p:nvSpPr>
        <p:spPr/>
        <p:txBody>
          <a:bodyPr/>
          <a:lstStyle/>
          <a:p>
            <a:fld id="{9ADBBD6D-6784-4BF2-B187-7E73A12AF03F}" type="slidenum">
              <a:rPr lang="en-US" smtClean="0"/>
              <a:t>3</a:t>
            </a:fld>
            <a:endParaRPr lang="en-US"/>
          </a:p>
        </p:txBody>
      </p:sp>
    </p:spTree>
    <p:extLst>
      <p:ext uri="{BB962C8B-B14F-4D97-AF65-F5344CB8AC3E}">
        <p14:creationId xmlns:p14="http://schemas.microsoft.com/office/powerpoint/2010/main" val="115949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3179D-E8E9-E3EA-35D5-600D208EC1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75B89B85-DB29-8CD7-3AAE-0C7D8A02AC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Tree>
    <p:extLst>
      <p:ext uri="{BB962C8B-B14F-4D97-AF65-F5344CB8AC3E}">
        <p14:creationId xmlns:p14="http://schemas.microsoft.com/office/powerpoint/2010/main" val="2813783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07A5-4DC7-1BEC-3FDB-979134770DC9}"/>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8D4E0F90-C813-648E-2596-CCCDB183444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927869CE-9132-EE61-FA52-BA7AD4776A40}"/>
              </a:ext>
            </a:extLst>
          </p:cNvPr>
          <p:cNvSpPr>
            <a:spLocks noGrp="1"/>
          </p:cNvSpPr>
          <p:nvPr>
            <p:ph type="dt" sz="half" idx="10"/>
          </p:nvPr>
        </p:nvSpPr>
        <p:spPr>
          <a:xfrm>
            <a:off x="838200" y="6356350"/>
            <a:ext cx="2743200" cy="365125"/>
          </a:xfrm>
          <a:prstGeom prst="rect">
            <a:avLst/>
          </a:prstGeom>
        </p:spPr>
        <p:txBody>
          <a:bodyPr/>
          <a:lstStyle/>
          <a:p>
            <a:endParaRPr lang="en-SE"/>
          </a:p>
        </p:txBody>
      </p:sp>
      <p:sp>
        <p:nvSpPr>
          <p:cNvPr id="5" name="Footer Placeholder 4">
            <a:extLst>
              <a:ext uri="{FF2B5EF4-FFF2-40B4-BE49-F238E27FC236}">
                <a16:creationId xmlns:a16="http://schemas.microsoft.com/office/drawing/2014/main" id="{426063DB-CC34-9C76-201D-9521D56A93F8}"/>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408370E2-DD8D-4EB9-D006-29F9ABCEB149}"/>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98189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787589-EAF7-7FD7-F2EC-6EBA2A3283E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98F28D9D-9C67-F350-392F-B149C90943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8D2DD0BF-8FCE-1370-F91F-8098E20D0D50}"/>
              </a:ext>
            </a:extLst>
          </p:cNvPr>
          <p:cNvSpPr>
            <a:spLocks noGrp="1"/>
          </p:cNvSpPr>
          <p:nvPr>
            <p:ph type="dt" sz="half" idx="10"/>
          </p:nvPr>
        </p:nvSpPr>
        <p:spPr>
          <a:xfrm>
            <a:off x="838200" y="6356350"/>
            <a:ext cx="2743200" cy="365125"/>
          </a:xfrm>
          <a:prstGeom prst="rect">
            <a:avLst/>
          </a:prstGeom>
        </p:spPr>
        <p:txBody>
          <a:bodyPr/>
          <a:lstStyle/>
          <a:p>
            <a:endParaRPr lang="en-SE"/>
          </a:p>
        </p:txBody>
      </p:sp>
      <p:sp>
        <p:nvSpPr>
          <p:cNvPr id="5" name="Footer Placeholder 4">
            <a:extLst>
              <a:ext uri="{FF2B5EF4-FFF2-40B4-BE49-F238E27FC236}">
                <a16:creationId xmlns:a16="http://schemas.microsoft.com/office/drawing/2014/main" id="{84033D41-00BB-F0AC-11EF-165F08B4ADBE}"/>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6344EC5C-F93C-2349-D975-91319D085E6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850386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4F669-B068-836D-61D4-2A4838C78116}"/>
              </a:ext>
            </a:extLst>
          </p:cNvPr>
          <p:cNvSpPr>
            <a:spLocks noGrp="1"/>
          </p:cNvSpPr>
          <p:nvPr>
            <p:ph type="title"/>
          </p:nvPr>
        </p:nvSpPr>
        <p:spPr>
          <a:xfrm>
            <a:off x="838200" y="365125"/>
            <a:ext cx="10515600" cy="87439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5F185C74-0254-0336-1B45-B061659A5D01}"/>
              </a:ext>
            </a:extLst>
          </p:cNvPr>
          <p:cNvSpPr>
            <a:spLocks noGrp="1"/>
          </p:cNvSpPr>
          <p:nvPr>
            <p:ph idx="1"/>
          </p:nvPr>
        </p:nvSpPr>
        <p:spPr>
          <a:xfrm>
            <a:off x="838200" y="1371600"/>
            <a:ext cx="10515600" cy="48053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Tree>
    <p:extLst>
      <p:ext uri="{BB962C8B-B14F-4D97-AF65-F5344CB8AC3E}">
        <p14:creationId xmlns:p14="http://schemas.microsoft.com/office/powerpoint/2010/main" val="3895653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3096-5530-0861-0508-3A56D9D7071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419DF0C6-F634-D4EC-8A3D-15565EF7AC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587323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2962-CBB6-A5E1-9616-80A8151266CD}"/>
              </a:ext>
            </a:extLst>
          </p:cNvPr>
          <p:cNvSpPr>
            <a:spLocks noGrp="1"/>
          </p:cNvSpPr>
          <p:nvPr>
            <p:ph type="title"/>
          </p:nvPr>
        </p:nvSpPr>
        <p:spPr>
          <a:xfrm>
            <a:off x="838200" y="365125"/>
            <a:ext cx="10515600" cy="74231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BBA233BE-4880-12D2-FA56-FC85E6CFDFED}"/>
              </a:ext>
            </a:extLst>
          </p:cNvPr>
          <p:cNvSpPr>
            <a:spLocks noGrp="1"/>
          </p:cNvSpPr>
          <p:nvPr>
            <p:ph sz="half" idx="1"/>
          </p:nvPr>
        </p:nvSpPr>
        <p:spPr>
          <a:xfrm>
            <a:off x="838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
        <p:nvSpPr>
          <p:cNvPr id="4" name="Content Placeholder 3">
            <a:extLst>
              <a:ext uri="{FF2B5EF4-FFF2-40B4-BE49-F238E27FC236}">
                <a16:creationId xmlns:a16="http://schemas.microsoft.com/office/drawing/2014/main" id="{81BBFA12-D6DF-9E5F-5131-F67A929604E3}"/>
              </a:ext>
            </a:extLst>
          </p:cNvPr>
          <p:cNvSpPr>
            <a:spLocks noGrp="1"/>
          </p:cNvSpPr>
          <p:nvPr>
            <p:ph sz="half" idx="2"/>
          </p:nvPr>
        </p:nvSpPr>
        <p:spPr>
          <a:xfrm>
            <a:off x="6172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3308023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7BA29-5628-36A3-2761-0E7FC6E0810C}"/>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C3A6EB6-804D-D929-87AC-F81224EEE2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7CE9EE-D558-A4DF-6E49-AF196192C3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A22AEEF9-3009-ECFE-1246-06D673405B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21157B5-6FB0-0FE1-6228-F1997AF071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C7B02BFE-CF35-6592-404A-0E1600F125B6}"/>
              </a:ext>
            </a:extLst>
          </p:cNvPr>
          <p:cNvSpPr>
            <a:spLocks noGrp="1"/>
          </p:cNvSpPr>
          <p:nvPr>
            <p:ph type="dt" sz="half" idx="10"/>
          </p:nvPr>
        </p:nvSpPr>
        <p:spPr>
          <a:xfrm>
            <a:off x="838200" y="6356350"/>
            <a:ext cx="2743200" cy="365125"/>
          </a:xfrm>
          <a:prstGeom prst="rect">
            <a:avLst/>
          </a:prstGeom>
        </p:spPr>
        <p:txBody>
          <a:bodyPr/>
          <a:lstStyle/>
          <a:p>
            <a:endParaRPr lang="en-SE"/>
          </a:p>
        </p:txBody>
      </p:sp>
      <p:sp>
        <p:nvSpPr>
          <p:cNvPr id="8" name="Footer Placeholder 7">
            <a:extLst>
              <a:ext uri="{FF2B5EF4-FFF2-40B4-BE49-F238E27FC236}">
                <a16:creationId xmlns:a16="http://schemas.microsoft.com/office/drawing/2014/main" id="{D8A930C2-AFB0-D70C-A7DB-0AFAFEE480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9" name="Slide Number Placeholder 8">
            <a:extLst>
              <a:ext uri="{FF2B5EF4-FFF2-40B4-BE49-F238E27FC236}">
                <a16:creationId xmlns:a16="http://schemas.microsoft.com/office/drawing/2014/main" id="{4DB32882-E567-3516-777B-1FB7A5BDB735}"/>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1817975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8BB7-0C64-AC13-8355-4B321CB049D3}"/>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7979993E-B2FE-38A6-9365-78334A1A51C3}"/>
              </a:ext>
            </a:extLst>
          </p:cNvPr>
          <p:cNvSpPr>
            <a:spLocks noGrp="1"/>
          </p:cNvSpPr>
          <p:nvPr>
            <p:ph type="dt" sz="half" idx="10"/>
          </p:nvPr>
        </p:nvSpPr>
        <p:spPr>
          <a:xfrm>
            <a:off x="838200" y="6356350"/>
            <a:ext cx="2743200" cy="365125"/>
          </a:xfrm>
          <a:prstGeom prst="rect">
            <a:avLst/>
          </a:prstGeom>
        </p:spPr>
        <p:txBody>
          <a:bodyPr/>
          <a:lstStyle/>
          <a:p>
            <a:endParaRPr lang="en-SE"/>
          </a:p>
        </p:txBody>
      </p:sp>
      <p:sp>
        <p:nvSpPr>
          <p:cNvPr id="4" name="Footer Placeholder 3">
            <a:extLst>
              <a:ext uri="{FF2B5EF4-FFF2-40B4-BE49-F238E27FC236}">
                <a16:creationId xmlns:a16="http://schemas.microsoft.com/office/drawing/2014/main" id="{586A1F94-D559-80C1-95D2-0856570B9393}"/>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5" name="Slide Number Placeholder 4">
            <a:extLst>
              <a:ext uri="{FF2B5EF4-FFF2-40B4-BE49-F238E27FC236}">
                <a16:creationId xmlns:a16="http://schemas.microsoft.com/office/drawing/2014/main" id="{0C92DB70-1391-1732-2CC3-BB2DEEEA0EB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139469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8C9CB-B793-99AB-AA1C-F8D162975C18}"/>
              </a:ext>
            </a:extLst>
          </p:cNvPr>
          <p:cNvSpPr>
            <a:spLocks noGrp="1"/>
          </p:cNvSpPr>
          <p:nvPr>
            <p:ph type="dt" sz="half" idx="10"/>
          </p:nvPr>
        </p:nvSpPr>
        <p:spPr>
          <a:xfrm>
            <a:off x="838200" y="6356350"/>
            <a:ext cx="2743200" cy="365125"/>
          </a:xfrm>
          <a:prstGeom prst="rect">
            <a:avLst/>
          </a:prstGeom>
        </p:spPr>
        <p:txBody>
          <a:bodyPr/>
          <a:lstStyle/>
          <a:p>
            <a:endParaRPr lang="en-SE"/>
          </a:p>
        </p:txBody>
      </p:sp>
      <p:sp>
        <p:nvSpPr>
          <p:cNvPr id="3" name="Footer Placeholder 2">
            <a:extLst>
              <a:ext uri="{FF2B5EF4-FFF2-40B4-BE49-F238E27FC236}">
                <a16:creationId xmlns:a16="http://schemas.microsoft.com/office/drawing/2014/main" id="{4F21F578-1D3F-1983-2D46-0CA027B99EF9}"/>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4" name="Slide Number Placeholder 3">
            <a:extLst>
              <a:ext uri="{FF2B5EF4-FFF2-40B4-BE49-F238E27FC236}">
                <a16:creationId xmlns:a16="http://schemas.microsoft.com/office/drawing/2014/main" id="{00846DD7-663E-8D55-AE79-CE7021794BF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514234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0088-7BEE-114C-47D2-7C75E421D6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E281FE15-BED3-4A69-C520-7C4D8C5B00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B31A165C-8EDB-CB77-96EC-BEE223002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D5828D-86AC-8E80-0618-7E5119BB7C3B}"/>
              </a:ext>
            </a:extLst>
          </p:cNvPr>
          <p:cNvSpPr>
            <a:spLocks noGrp="1"/>
          </p:cNvSpPr>
          <p:nvPr>
            <p:ph type="dt" sz="half" idx="10"/>
          </p:nvPr>
        </p:nvSpPr>
        <p:spPr>
          <a:xfrm>
            <a:off x="838200" y="6356350"/>
            <a:ext cx="2743200" cy="365125"/>
          </a:xfrm>
          <a:prstGeom prst="rect">
            <a:avLst/>
          </a:prstGeom>
        </p:spPr>
        <p:txBody>
          <a:bodyPr/>
          <a:lstStyle/>
          <a:p>
            <a:endParaRPr lang="en-SE"/>
          </a:p>
        </p:txBody>
      </p:sp>
      <p:sp>
        <p:nvSpPr>
          <p:cNvPr id="6" name="Footer Placeholder 5">
            <a:extLst>
              <a:ext uri="{FF2B5EF4-FFF2-40B4-BE49-F238E27FC236}">
                <a16:creationId xmlns:a16="http://schemas.microsoft.com/office/drawing/2014/main" id="{F41FC49E-0B95-1ACB-11FE-932A3352D1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2A459BAC-511D-50A7-5A19-87FF49189BF6}"/>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1059422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537C-4A27-EA8C-7671-C1B8B31875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CE3BA6F3-D164-C635-D6FE-E6D0FBDCD9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5FDB5F6A-9E7A-4DBD-7561-3ABB1CDF4A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5081FD9-7B78-D626-212F-84DC21CE6E07}"/>
              </a:ext>
            </a:extLst>
          </p:cNvPr>
          <p:cNvSpPr>
            <a:spLocks noGrp="1"/>
          </p:cNvSpPr>
          <p:nvPr>
            <p:ph type="dt" sz="half" idx="10"/>
          </p:nvPr>
        </p:nvSpPr>
        <p:spPr>
          <a:xfrm>
            <a:off x="838200" y="6356350"/>
            <a:ext cx="2743200" cy="365125"/>
          </a:xfrm>
          <a:prstGeom prst="rect">
            <a:avLst/>
          </a:prstGeom>
        </p:spPr>
        <p:txBody>
          <a:bodyPr/>
          <a:lstStyle/>
          <a:p>
            <a:endParaRPr lang="en-SE"/>
          </a:p>
        </p:txBody>
      </p:sp>
      <p:sp>
        <p:nvSpPr>
          <p:cNvPr id="6" name="Footer Placeholder 5">
            <a:extLst>
              <a:ext uri="{FF2B5EF4-FFF2-40B4-BE49-F238E27FC236}">
                <a16:creationId xmlns:a16="http://schemas.microsoft.com/office/drawing/2014/main" id="{00AF957F-24B7-0B57-8FC3-B96A0317298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7034E2AA-53BF-1C4E-F268-4F6427E3BDDB}"/>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952291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84F64-240D-C9B3-4318-EA03C8CB63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1998B89-FF20-91B4-3503-8B6F258DF7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grpSp>
        <p:nvGrpSpPr>
          <p:cNvPr id="7" name="Group 6">
            <a:extLst>
              <a:ext uri="{FF2B5EF4-FFF2-40B4-BE49-F238E27FC236}">
                <a16:creationId xmlns:a16="http://schemas.microsoft.com/office/drawing/2014/main" id="{43CAFB99-334F-065D-1C77-534D9178CA71}"/>
              </a:ext>
            </a:extLst>
          </p:cNvPr>
          <p:cNvGrpSpPr/>
          <p:nvPr userDrawn="1"/>
        </p:nvGrpSpPr>
        <p:grpSpPr>
          <a:xfrm>
            <a:off x="179523" y="6121210"/>
            <a:ext cx="6520219" cy="633095"/>
            <a:chOff x="519728" y="10058718"/>
            <a:chExt cx="6520219" cy="633095"/>
          </a:xfrm>
        </p:grpSpPr>
        <p:pic>
          <p:nvPicPr>
            <p:cNvPr id="8" name="Picture 7">
              <a:extLst>
                <a:ext uri="{FF2B5EF4-FFF2-40B4-BE49-F238E27FC236}">
                  <a16:creationId xmlns:a16="http://schemas.microsoft.com/office/drawing/2014/main" id="{37173820-6D4F-B0C4-A30B-F7D0678B2B6A}"/>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519728" y="10058718"/>
              <a:ext cx="2218055" cy="633095"/>
            </a:xfrm>
            <a:prstGeom prst="rect">
              <a:avLst/>
            </a:prstGeom>
          </p:spPr>
        </p:pic>
        <p:sp>
          <p:nvSpPr>
            <p:cNvPr id="9" name="TextBox 8">
              <a:extLst>
                <a:ext uri="{FF2B5EF4-FFF2-40B4-BE49-F238E27FC236}">
                  <a16:creationId xmlns:a16="http://schemas.microsoft.com/office/drawing/2014/main" id="{1D579E16-F6AE-08E5-6699-4737ED30B6B0}"/>
                </a:ext>
              </a:extLst>
            </p:cNvPr>
            <p:cNvSpPr txBox="1"/>
            <p:nvPr userDrawn="1"/>
          </p:nvSpPr>
          <p:spPr>
            <a:xfrm>
              <a:off x="2796720" y="10142137"/>
              <a:ext cx="4243227" cy="461665"/>
            </a:xfrm>
            <a:prstGeom prst="rect">
              <a:avLst/>
            </a:prstGeom>
            <a:noFill/>
          </p:spPr>
          <p:txBody>
            <a:bodyPr wrap="square" rtlCol="0">
              <a:spAutoFit/>
            </a:bodyPr>
            <a:lstStyle/>
            <a:p>
              <a:r>
                <a:rPr lang="en-GB" sz="800" dirty="0"/>
                <a:t>Reference number: 618596-EPP-1-2020-1-SE-EPPKA2-CBHE-JP</a:t>
              </a:r>
              <a:br>
                <a:rPr lang="en-GB" sz="800" dirty="0"/>
              </a:br>
              <a:r>
                <a:rPr lang="en-GB" sz="800" dirty="0"/>
                <a:t>This publication [communication] reflects the views only of the authors, and the Commission cannot be held responsible for any use, which may be made of the information contained therein.</a:t>
              </a:r>
            </a:p>
          </p:txBody>
        </p:sp>
      </p:grpSp>
      <p:pic>
        <p:nvPicPr>
          <p:cNvPr id="10" name="Picture 9">
            <a:extLst>
              <a:ext uri="{FF2B5EF4-FFF2-40B4-BE49-F238E27FC236}">
                <a16:creationId xmlns:a16="http://schemas.microsoft.com/office/drawing/2014/main" id="{87B58126-C7BE-5D18-F25B-55D3658D4AEE}"/>
              </a:ext>
            </a:extLst>
          </p:cNvPr>
          <p:cNvPicPr>
            <a:picLocks noChangeAspect="1"/>
          </p:cNvPicPr>
          <p:nvPr userDrawn="1"/>
        </p:nvPicPr>
        <p:blipFill>
          <a:blip r:embed="rId14"/>
          <a:stretch>
            <a:fillRect/>
          </a:stretch>
        </p:blipFill>
        <p:spPr>
          <a:xfrm>
            <a:off x="11058439" y="5504807"/>
            <a:ext cx="1074143" cy="1309111"/>
          </a:xfrm>
          <a:prstGeom prst="rect">
            <a:avLst/>
          </a:prstGeom>
        </p:spPr>
      </p:pic>
    </p:spTree>
    <p:extLst>
      <p:ext uri="{BB962C8B-B14F-4D97-AF65-F5344CB8AC3E}">
        <p14:creationId xmlns:p14="http://schemas.microsoft.com/office/powerpoint/2010/main" val="1078787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3.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3.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3.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3.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3.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2.xml"/><Relationship Id="rId7" Type="http://schemas.openxmlformats.org/officeDocument/2006/relationships/diagramColors" Target="../diagrams/colors6.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2.xml"/><Relationship Id="rId7" Type="http://schemas.openxmlformats.org/officeDocument/2006/relationships/diagramColors" Target="../diagrams/colors7.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3.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4CEB-918A-0472-B6E4-4689B9CD397B}"/>
              </a:ext>
            </a:extLst>
          </p:cNvPr>
          <p:cNvSpPr>
            <a:spLocks noGrp="1"/>
          </p:cNvSpPr>
          <p:nvPr>
            <p:ph type="ctrTitle"/>
          </p:nvPr>
        </p:nvSpPr>
        <p:spPr>
          <a:xfrm>
            <a:off x="747132" y="657923"/>
            <a:ext cx="10023193" cy="1817054"/>
          </a:xfrm>
        </p:spPr>
        <p:txBody>
          <a:bodyPr>
            <a:normAutofit/>
          </a:bodyPr>
          <a:lstStyle/>
          <a:p>
            <a:r>
              <a:rPr lang="en-US" sz="5400" b="1" dirty="0">
                <a:latin typeface="+mn-lt"/>
              </a:rPr>
              <a:t>Political Implications in evaluation</a:t>
            </a:r>
            <a:endParaRPr lang="en-SE" sz="5400" b="1" dirty="0">
              <a:latin typeface="+mn-lt"/>
            </a:endParaRPr>
          </a:p>
        </p:txBody>
      </p:sp>
      <p:sp>
        <p:nvSpPr>
          <p:cNvPr id="3" name="Subtitle 2">
            <a:extLst>
              <a:ext uri="{FF2B5EF4-FFF2-40B4-BE49-F238E27FC236}">
                <a16:creationId xmlns:a16="http://schemas.microsoft.com/office/drawing/2014/main" id="{D41D21B8-B733-D6AC-A679-00D982C92189}"/>
              </a:ext>
            </a:extLst>
          </p:cNvPr>
          <p:cNvSpPr>
            <a:spLocks noGrp="1"/>
          </p:cNvSpPr>
          <p:nvPr>
            <p:ph type="subTitle" idx="1"/>
          </p:nvPr>
        </p:nvSpPr>
        <p:spPr>
          <a:xfrm>
            <a:off x="1524000" y="3182112"/>
            <a:ext cx="9144000" cy="2553525"/>
          </a:xfrm>
        </p:spPr>
        <p:txBody>
          <a:bodyPr>
            <a:normAutofit/>
          </a:body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Dr HMP Herath</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Senior lecturer</a:t>
            </a:r>
            <a:b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Ph.D. (USJ), RN(SLNC), B.Sc. (Nursing) Hons(UPSL), CTHE (KDU) </a:t>
            </a:r>
            <a:b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Department of Nursing &amp; Midwifery</a:t>
            </a:r>
            <a:b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FAHS, KDU</a:t>
            </a:r>
          </a:p>
          <a:p>
            <a:endParaRPr lang="en-SE" dirty="0"/>
          </a:p>
        </p:txBody>
      </p:sp>
      <p:sp>
        <p:nvSpPr>
          <p:cNvPr id="9" name="Subtitle 2">
            <a:extLst>
              <a:ext uri="{FF2B5EF4-FFF2-40B4-BE49-F238E27FC236}">
                <a16:creationId xmlns:a16="http://schemas.microsoft.com/office/drawing/2014/main" id="{5ADD9B8F-30B1-E9B3-FE6D-B4C2CCF58456}"/>
              </a:ext>
            </a:extLst>
          </p:cNvPr>
          <p:cNvSpPr txBox="1">
            <a:spLocks/>
          </p:cNvSpPr>
          <p:nvPr/>
        </p:nvSpPr>
        <p:spPr>
          <a:xfrm>
            <a:off x="1696949" y="4327208"/>
            <a:ext cx="9144000" cy="63309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ElevenLabs_2023-10-17T03_36_08_Daniel_pre_s38_sb83_m1">
            <a:hlinkClick r:id="" action="ppaction://media"/>
            <a:extLst>
              <a:ext uri="{FF2B5EF4-FFF2-40B4-BE49-F238E27FC236}">
                <a16:creationId xmlns:a16="http://schemas.microsoft.com/office/drawing/2014/main" id="{B9D051A9-1FEB-C896-CC89-D772F0CAD0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60100" y="569913"/>
            <a:ext cx="487363" cy="487362"/>
          </a:xfrm>
          <a:prstGeom prst="rect">
            <a:avLst/>
          </a:prstGeom>
        </p:spPr>
      </p:pic>
    </p:spTree>
    <p:extLst>
      <p:ext uri="{BB962C8B-B14F-4D97-AF65-F5344CB8AC3E}">
        <p14:creationId xmlns:p14="http://schemas.microsoft.com/office/powerpoint/2010/main" val="301289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descr="Light bulb on yellow background with sketched light beams and cord">
            <a:extLst>
              <a:ext uri="{FF2B5EF4-FFF2-40B4-BE49-F238E27FC236}">
                <a16:creationId xmlns:a16="http://schemas.microsoft.com/office/drawing/2014/main" id="{BE57901B-5B66-4673-3BCA-667371ABD253}"/>
              </a:ext>
            </a:extLst>
          </p:cNvPr>
          <p:cNvPicPr>
            <a:picLocks noChangeAspect="1"/>
          </p:cNvPicPr>
          <p:nvPr/>
        </p:nvPicPr>
        <p:blipFill rotWithShape="1">
          <a:blip r:embed="rId4"/>
          <a:srcRect b="8537"/>
          <a:stretch/>
        </p:blipFill>
        <p:spPr>
          <a:xfrm>
            <a:off x="20" y="10"/>
            <a:ext cx="12191980" cy="6857990"/>
          </a:xfrm>
          <a:prstGeom prst="rect">
            <a:avLst/>
          </a:prstGeom>
        </p:spPr>
      </p:pic>
      <p:sp>
        <p:nvSpPr>
          <p:cNvPr id="26" name="Rectangle 25">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1A5FC4-703A-6415-F512-1E16BC5ED29F}"/>
              </a:ext>
            </a:extLst>
          </p:cNvPr>
          <p:cNvSpPr>
            <a:spLocks noGrp="1"/>
          </p:cNvSpPr>
          <p:nvPr>
            <p:ph type="title"/>
          </p:nvPr>
        </p:nvSpPr>
        <p:spPr>
          <a:xfrm>
            <a:off x="838199" y="365125"/>
            <a:ext cx="10818181" cy="433865"/>
          </a:xfrm>
        </p:spPr>
        <p:txBody>
          <a:bodyPr>
            <a:normAutofit fontScale="90000"/>
          </a:bodyPr>
          <a:lstStyle/>
          <a:p>
            <a:r>
              <a:rPr lang="en-US" sz="3200" b="1" dirty="0">
                <a:latin typeface="+mn-lt"/>
              </a:rPr>
              <a:t>How political agendas can influence the goals of an evaluation</a:t>
            </a:r>
          </a:p>
        </p:txBody>
      </p:sp>
      <p:sp>
        <p:nvSpPr>
          <p:cNvPr id="3" name="Content Placeholder 2">
            <a:extLst>
              <a:ext uri="{FF2B5EF4-FFF2-40B4-BE49-F238E27FC236}">
                <a16:creationId xmlns:a16="http://schemas.microsoft.com/office/drawing/2014/main" id="{AC933FCE-4130-B5C5-1E6D-06271CF6A48A}"/>
              </a:ext>
            </a:extLst>
          </p:cNvPr>
          <p:cNvSpPr>
            <a:spLocks noGrp="1"/>
          </p:cNvSpPr>
          <p:nvPr>
            <p:ph idx="1"/>
          </p:nvPr>
        </p:nvSpPr>
        <p:spPr>
          <a:xfrm>
            <a:off x="838200" y="949911"/>
            <a:ext cx="10515600" cy="5227052"/>
          </a:xfrm>
        </p:spPr>
        <p:txBody>
          <a:bodyPr>
            <a:normAutofit/>
          </a:bodyPr>
          <a:lstStyle/>
          <a:p>
            <a:r>
              <a:rPr lang="en-US" sz="2400" b="1" i="0" dirty="0">
                <a:effectLst/>
              </a:rPr>
              <a:t>Defining the Scope</a:t>
            </a:r>
            <a:r>
              <a:rPr lang="en-US" sz="2400" b="0" i="0" dirty="0">
                <a:effectLst/>
              </a:rPr>
              <a:t>: Political agendas can influence what issues, policies, or programs are subject to evaluation. Government officials or leaders may prioritize evaluations of programs or policies that align with their political priorities or campaign promises.</a:t>
            </a:r>
          </a:p>
          <a:p>
            <a:r>
              <a:rPr lang="en-US" sz="2400" b="1" i="0" dirty="0">
                <a:effectLst/>
              </a:rPr>
              <a:t>Setting Objectives</a:t>
            </a:r>
            <a:r>
              <a:rPr lang="en-US" sz="2400" b="0" i="0" dirty="0">
                <a:effectLst/>
              </a:rPr>
              <a:t>: Political considerations can affect the specific objectives of an evaluation. For example, an evaluation might be framed in a way that seeks to highlight the positive aspects of a policy or program that a particular political group supports.</a:t>
            </a:r>
          </a:p>
          <a:p>
            <a:r>
              <a:rPr lang="en-US" sz="2400" b="1" i="0" dirty="0">
                <a:effectLst/>
              </a:rPr>
              <a:t>Data Collection and Methodology</a:t>
            </a:r>
            <a:r>
              <a:rPr lang="en-US" sz="2400" b="0" i="0" dirty="0">
                <a:effectLst/>
              </a:rPr>
              <a:t>: There may be pressure to collect data that supports a preconceived narrative or to employ methods that are less likely to reveal negative outcomes.</a:t>
            </a:r>
          </a:p>
          <a:p>
            <a:r>
              <a:rPr lang="en-US" sz="2400" b="1" i="0" dirty="0">
                <a:solidFill>
                  <a:srgbClr val="374151"/>
                </a:solidFill>
                <a:effectLst/>
              </a:rPr>
              <a:t>Influence on the Choice of Evaluator</a:t>
            </a:r>
            <a:r>
              <a:rPr lang="en-US" sz="2400" b="0" i="0" dirty="0">
                <a:solidFill>
                  <a:srgbClr val="374151"/>
                </a:solidFill>
                <a:effectLst/>
              </a:rPr>
              <a:t>: Political leaders may select evaluators or agencies</a:t>
            </a:r>
            <a:r>
              <a:rPr lang="en-US" sz="2400" dirty="0">
                <a:solidFill>
                  <a:srgbClr val="374151"/>
                </a:solidFill>
              </a:rPr>
              <a:t> </a:t>
            </a:r>
            <a:r>
              <a:rPr lang="en-US" sz="2400" dirty="0"/>
              <a:t>Supporting a preconceived narrative or to employ methods</a:t>
            </a:r>
          </a:p>
        </p:txBody>
      </p:sp>
      <p:pic>
        <p:nvPicPr>
          <p:cNvPr id="4" name="ElevenLabs_2023-10-17T01_20_20_Daniel_pre_s38_sb83_m1">
            <a:hlinkClick r:id="" action="ppaction://media"/>
            <a:extLst>
              <a:ext uri="{FF2B5EF4-FFF2-40B4-BE49-F238E27FC236}">
                <a16:creationId xmlns:a16="http://schemas.microsoft.com/office/drawing/2014/main" id="{F5386F3E-9CFA-0E61-FADF-288D58FECD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2700" y="520700"/>
            <a:ext cx="487363" cy="487363"/>
          </a:xfrm>
          <a:prstGeom prst="rect">
            <a:avLst/>
          </a:prstGeom>
        </p:spPr>
      </p:pic>
    </p:spTree>
    <p:extLst>
      <p:ext uri="{BB962C8B-B14F-4D97-AF65-F5344CB8AC3E}">
        <p14:creationId xmlns:p14="http://schemas.microsoft.com/office/powerpoint/2010/main" val="61822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agnifying glass showing decling performance">
            <a:extLst>
              <a:ext uri="{FF2B5EF4-FFF2-40B4-BE49-F238E27FC236}">
                <a16:creationId xmlns:a16="http://schemas.microsoft.com/office/drawing/2014/main" id="{5900A924-0C6E-49D5-5FD2-1ECCCA332C5F}"/>
              </a:ext>
            </a:extLst>
          </p:cNvPr>
          <p:cNvPicPr>
            <a:picLocks noChangeAspect="1"/>
          </p:cNvPicPr>
          <p:nvPr/>
        </p:nvPicPr>
        <p:blipFill rotWithShape="1">
          <a:blip r:embed="rId4"/>
          <a:srcRect b="1573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3755A1-BA3B-B6C8-EA72-5F3745286699}"/>
              </a:ext>
            </a:extLst>
          </p:cNvPr>
          <p:cNvSpPr>
            <a:spLocks noGrp="1"/>
          </p:cNvSpPr>
          <p:nvPr>
            <p:ph type="title"/>
          </p:nvPr>
        </p:nvSpPr>
        <p:spPr>
          <a:xfrm>
            <a:off x="561975" y="365125"/>
            <a:ext cx="11382375" cy="873125"/>
          </a:xfrm>
        </p:spPr>
        <p:txBody>
          <a:bodyPr>
            <a:normAutofit fontScale="90000"/>
          </a:bodyPr>
          <a:lstStyle/>
          <a:p>
            <a:r>
              <a:rPr kumimoji="0" lang="en-US" sz="3600" b="1" i="0" u="none" strike="noStrike" kern="1200" cap="none" spc="0" normalizeH="0" baseline="0" noProof="0" dirty="0">
                <a:ln>
                  <a:noFill/>
                </a:ln>
                <a:effectLst/>
                <a:uLnTx/>
                <a:uFillTx/>
                <a:latin typeface="Calibri" panose="020F0502020204030204"/>
                <a:ea typeface="+mj-ea"/>
                <a:cs typeface="+mj-cs"/>
              </a:rPr>
              <a:t>How political agendas can influence the goals of an evaluation</a:t>
            </a:r>
            <a:endParaRPr lang="en-US" sz="3600" dirty="0"/>
          </a:p>
        </p:txBody>
      </p:sp>
      <p:sp>
        <p:nvSpPr>
          <p:cNvPr id="3" name="Content Placeholder 2">
            <a:extLst>
              <a:ext uri="{FF2B5EF4-FFF2-40B4-BE49-F238E27FC236}">
                <a16:creationId xmlns:a16="http://schemas.microsoft.com/office/drawing/2014/main" id="{4D871BE3-56DD-6B0B-E222-AB0F19980DA5}"/>
              </a:ext>
            </a:extLst>
          </p:cNvPr>
          <p:cNvSpPr>
            <a:spLocks noGrp="1"/>
          </p:cNvSpPr>
          <p:nvPr>
            <p:ph idx="1"/>
          </p:nvPr>
        </p:nvSpPr>
        <p:spPr>
          <a:xfrm>
            <a:off x="814387" y="1238250"/>
            <a:ext cx="10563225" cy="5053013"/>
          </a:xfrm>
        </p:spPr>
        <p:txBody>
          <a:bodyPr>
            <a:normAutofit/>
          </a:bodyPr>
          <a:lstStyle/>
          <a:p>
            <a:r>
              <a:rPr lang="en-US" sz="2400" b="1" i="0" dirty="0">
                <a:effectLst/>
                <a:latin typeface="Söhne"/>
              </a:rPr>
              <a:t>Interpreting Findings</a:t>
            </a:r>
            <a:r>
              <a:rPr lang="en-US" sz="2400" b="0" i="0" dirty="0">
                <a:effectLst/>
                <a:latin typeface="Söhne"/>
              </a:rPr>
              <a:t>: Different stakeholders may view the same results in a way that aligns with their political positions. Findings may be selectively emphasized or downplayed to support a particular agenda.</a:t>
            </a:r>
          </a:p>
          <a:p>
            <a:r>
              <a:rPr lang="en-US" sz="2400" b="1" i="0" dirty="0">
                <a:effectLst/>
                <a:latin typeface="Söhne"/>
              </a:rPr>
              <a:t>Timing of Evaluations</a:t>
            </a:r>
            <a:r>
              <a:rPr lang="en-US" sz="2400" b="0" i="0" dirty="0">
                <a:effectLst/>
                <a:latin typeface="Söhne"/>
              </a:rPr>
              <a:t>: The timing of evaluations can be politically motivated. Politicians may choose to conduct evaluations closer to an election.</a:t>
            </a:r>
          </a:p>
          <a:p>
            <a:r>
              <a:rPr lang="en-US" sz="2400" b="1" i="0" dirty="0">
                <a:effectLst/>
                <a:latin typeface="Söhne"/>
              </a:rPr>
              <a:t>Funding and Resources</a:t>
            </a:r>
            <a:r>
              <a:rPr lang="en-US" sz="2400" b="0" i="0" dirty="0">
                <a:effectLst/>
                <a:latin typeface="Söhne"/>
              </a:rPr>
              <a:t>: Programs or policies aligned with a political agenda may receive more funding for evaluations, while those in opposition to the agenda might not.</a:t>
            </a:r>
          </a:p>
          <a:p>
            <a:r>
              <a:rPr lang="en-US" sz="2400" b="1" i="0" dirty="0">
                <a:effectLst/>
                <a:latin typeface="Söhne"/>
              </a:rPr>
              <a:t>Suppression or Alteration of Results</a:t>
            </a:r>
            <a:r>
              <a:rPr lang="en-US" sz="2400" b="0" i="0" dirty="0">
                <a:effectLst/>
                <a:latin typeface="Söhne"/>
              </a:rPr>
              <a:t>: In extreme cases, political agendas can lead to the suppression or alteration of evaluation results. </a:t>
            </a:r>
          </a:p>
          <a:p>
            <a:pPr>
              <a:defRPr/>
            </a:pPr>
            <a:r>
              <a:rPr kumimoji="0" lang="en-US" sz="2400" b="1" i="0" u="none" strike="noStrike" kern="1200" cap="none" spc="0" normalizeH="0" baseline="0" noProof="0" dirty="0">
                <a:ln>
                  <a:noFill/>
                </a:ln>
                <a:solidFill>
                  <a:srgbClr val="374151"/>
                </a:solidFill>
                <a:effectLst/>
                <a:uLnTx/>
                <a:uFillTx/>
                <a:latin typeface="Söhne"/>
                <a:ea typeface="+mn-ea"/>
                <a:cs typeface="+mn-cs"/>
              </a:rPr>
              <a:t>Selective Release of Information</a:t>
            </a:r>
            <a:r>
              <a:rPr kumimoji="0" lang="en-US" sz="2400" b="0" i="0" u="none" strike="noStrike" kern="1200" cap="none" spc="0" normalizeH="0" baseline="0" noProof="0" dirty="0">
                <a:ln>
                  <a:noFill/>
                </a:ln>
                <a:solidFill>
                  <a:srgbClr val="374151"/>
                </a:solidFill>
                <a:effectLst/>
                <a:uLnTx/>
                <a:uFillTx/>
                <a:latin typeface="Söhne"/>
                <a:ea typeface="+mn-ea"/>
                <a:cs typeface="+mn-cs"/>
              </a:rPr>
              <a:t>: Only the findings that support a particular agenda may be made public, while unfavorable findings might be kept confidential.</a:t>
            </a:r>
          </a:p>
          <a:p>
            <a:endParaRPr lang="en-US" sz="2400" dirty="0"/>
          </a:p>
        </p:txBody>
      </p:sp>
      <p:pic>
        <p:nvPicPr>
          <p:cNvPr id="4" name="ElevenLabs_2023-10-17T01_21_34_Daniel_pre_s38_sb83_m1">
            <a:hlinkClick r:id="" action="ppaction://media"/>
            <a:extLst>
              <a:ext uri="{FF2B5EF4-FFF2-40B4-BE49-F238E27FC236}">
                <a16:creationId xmlns:a16="http://schemas.microsoft.com/office/drawing/2014/main" id="{E972E82E-22A0-766F-BFF2-14ABADC91A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3350" y="450850"/>
            <a:ext cx="487363" cy="487363"/>
          </a:xfrm>
          <a:prstGeom prst="rect">
            <a:avLst/>
          </a:prstGeom>
        </p:spPr>
      </p:pic>
    </p:spTree>
    <p:extLst>
      <p:ext uri="{BB962C8B-B14F-4D97-AF65-F5344CB8AC3E}">
        <p14:creationId xmlns:p14="http://schemas.microsoft.com/office/powerpoint/2010/main" val="55987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4A518-AC4F-1448-AB26-E058FF52391F}"/>
              </a:ext>
            </a:extLst>
          </p:cNvPr>
          <p:cNvSpPr>
            <a:spLocks noGrp="1"/>
          </p:cNvSpPr>
          <p:nvPr>
            <p:ph type="title"/>
          </p:nvPr>
        </p:nvSpPr>
        <p:spPr>
          <a:xfrm>
            <a:off x="511112" y="164387"/>
            <a:ext cx="11570677" cy="1520941"/>
          </a:xfrm>
        </p:spPr>
        <p:txBody>
          <a:bodyPr anchor="b">
            <a:normAutofit/>
          </a:bodyPr>
          <a:lstStyle/>
          <a:p>
            <a:r>
              <a:rPr lang="en-US" sz="3200" b="1" dirty="0">
                <a:latin typeface="+mn-lt"/>
              </a:rPr>
              <a:t>The role of stakeholders and power dynamics in political implications</a:t>
            </a:r>
          </a:p>
        </p:txBody>
      </p:sp>
      <p:grpSp>
        <p:nvGrpSpPr>
          <p:cNvPr id="8" name="Group 7">
            <a:extLst>
              <a:ext uri="{FF2B5EF4-FFF2-40B4-BE49-F238E27FC236}">
                <a16:creationId xmlns:a16="http://schemas.microsoft.com/office/drawing/2014/main" id="{D99D003E-0ABA-2640-4DCE-C83118F8B8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64608" y="74723"/>
            <a:ext cx="1821184" cy="2084383"/>
            <a:chOff x="10264608" y="74723"/>
            <a:chExt cx="1821184" cy="2084383"/>
          </a:xfrm>
        </p:grpSpPr>
        <p:sp>
          <p:nvSpPr>
            <p:cNvPr id="9" name="Freeform: Shape 8">
              <a:extLst>
                <a:ext uri="{FF2B5EF4-FFF2-40B4-BE49-F238E27FC236}">
                  <a16:creationId xmlns:a16="http://schemas.microsoft.com/office/drawing/2014/main" id="{0CFE9322-8412-2C6F-73B8-3B230B6C32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1465047" flipV="1">
              <a:off x="11636678" y="400406"/>
              <a:ext cx="413532" cy="368654"/>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760044"/>
                <a:gd name="connsiteY0" fmla="*/ 300 h 4964247"/>
                <a:gd name="connsiteX1" fmla="*/ 3813909 w 4760044"/>
                <a:gd name="connsiteY1" fmla="*/ 619239 h 4964247"/>
                <a:gd name="connsiteX2" fmla="*/ 4735908 w 4760044"/>
                <a:gd name="connsiteY2" fmla="*/ 1906206 h 4964247"/>
                <a:gd name="connsiteX3" fmla="*/ 4451030 w 4760044"/>
                <a:gd name="connsiteY3" fmla="*/ 3809387 h 4964247"/>
                <a:gd name="connsiteX4" fmla="*/ 3419865 w 4760044"/>
                <a:gd name="connsiteY4" fmla="*/ 4845155 h 4964247"/>
                <a:gd name="connsiteX5" fmla="*/ 1074535 w 4760044"/>
                <a:gd name="connsiteY5" fmla="*/ 4657536 h 4964247"/>
                <a:gd name="connsiteX6" fmla="*/ 33359 w 4760044"/>
                <a:gd name="connsiteY6" fmla="*/ 2995965 h 4964247"/>
                <a:gd name="connsiteX7" fmla="*/ 592137 w 4760044"/>
                <a:gd name="connsiteY7" fmla="*/ 806156 h 4964247"/>
                <a:gd name="connsiteX8" fmla="*/ 2649000 w 4760044"/>
                <a:gd name="connsiteY8" fmla="*/ 300 h 4964247"/>
                <a:gd name="connsiteX0" fmla="*/ 2649000 w 4849477"/>
                <a:gd name="connsiteY0" fmla="*/ -2 h 4963945"/>
                <a:gd name="connsiteX1" fmla="*/ 4735908 w 4849477"/>
                <a:gd name="connsiteY1" fmla="*/ 1905904 h 4963945"/>
                <a:gd name="connsiteX2" fmla="*/ 4451030 w 4849477"/>
                <a:gd name="connsiteY2" fmla="*/ 3809085 h 4963945"/>
                <a:gd name="connsiteX3" fmla="*/ 3419865 w 4849477"/>
                <a:gd name="connsiteY3" fmla="*/ 4844853 h 4963945"/>
                <a:gd name="connsiteX4" fmla="*/ 1074535 w 4849477"/>
                <a:gd name="connsiteY4" fmla="*/ 4657234 h 4963945"/>
                <a:gd name="connsiteX5" fmla="*/ 33359 w 4849477"/>
                <a:gd name="connsiteY5" fmla="*/ 2995663 h 4963945"/>
                <a:gd name="connsiteX6" fmla="*/ 592137 w 4849477"/>
                <a:gd name="connsiteY6" fmla="*/ 805854 h 4963945"/>
                <a:gd name="connsiteX7" fmla="*/ 2649000 w 4849477"/>
                <a:gd name="connsiteY7" fmla="*/ -2 h 4963945"/>
                <a:gd name="connsiteX0" fmla="*/ 2649000 w 4859466"/>
                <a:gd name="connsiteY0" fmla="*/ -2 h 5536260"/>
                <a:gd name="connsiteX1" fmla="*/ 4735908 w 4859466"/>
                <a:gd name="connsiteY1" fmla="*/ 1905904 h 5536260"/>
                <a:gd name="connsiteX2" fmla="*/ 4451030 w 4859466"/>
                <a:gd name="connsiteY2" fmla="*/ 3809085 h 5536260"/>
                <a:gd name="connsiteX3" fmla="*/ 3067466 w 4859466"/>
                <a:gd name="connsiteY3" fmla="*/ 5491001 h 5536260"/>
                <a:gd name="connsiteX4" fmla="*/ 1074535 w 4859466"/>
                <a:gd name="connsiteY4" fmla="*/ 4657234 h 5536260"/>
                <a:gd name="connsiteX5" fmla="*/ 33359 w 4859466"/>
                <a:gd name="connsiteY5" fmla="*/ 2995663 h 5536260"/>
                <a:gd name="connsiteX6" fmla="*/ 592137 w 4859466"/>
                <a:gd name="connsiteY6" fmla="*/ 805854 h 5536260"/>
                <a:gd name="connsiteX7" fmla="*/ 2649000 w 4859466"/>
                <a:gd name="connsiteY7" fmla="*/ -2 h 5536260"/>
                <a:gd name="connsiteX0" fmla="*/ 2780481 w 4861205"/>
                <a:gd name="connsiteY0" fmla="*/ -2 h 5864449"/>
                <a:gd name="connsiteX1" fmla="*/ 4737647 w 4861205"/>
                <a:gd name="connsiteY1" fmla="*/ 2234093 h 5864449"/>
                <a:gd name="connsiteX2" fmla="*/ 4452769 w 4861205"/>
                <a:gd name="connsiteY2" fmla="*/ 4137274 h 5864449"/>
                <a:gd name="connsiteX3" fmla="*/ 3069205 w 4861205"/>
                <a:gd name="connsiteY3" fmla="*/ 5819190 h 5864449"/>
                <a:gd name="connsiteX4" fmla="*/ 1076274 w 4861205"/>
                <a:gd name="connsiteY4" fmla="*/ 4985423 h 5864449"/>
                <a:gd name="connsiteX5" fmla="*/ 35098 w 4861205"/>
                <a:gd name="connsiteY5" fmla="*/ 3323852 h 5864449"/>
                <a:gd name="connsiteX6" fmla="*/ 593876 w 4861205"/>
                <a:gd name="connsiteY6" fmla="*/ 1134043 h 5864449"/>
                <a:gd name="connsiteX7" fmla="*/ 2780481 w 4861205"/>
                <a:gd name="connsiteY7" fmla="*/ -2 h 586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1205" h="5864449">
                  <a:moveTo>
                    <a:pt x="2780481" y="-2"/>
                  </a:moveTo>
                  <a:cubicBezTo>
                    <a:pt x="3471109" y="183340"/>
                    <a:pt x="4437309" y="1599245"/>
                    <a:pt x="4737647" y="2234093"/>
                  </a:cubicBezTo>
                  <a:cubicBezTo>
                    <a:pt x="5037985" y="2868941"/>
                    <a:pt x="4730843" y="3539758"/>
                    <a:pt x="4452769" y="4137274"/>
                  </a:cubicBezTo>
                  <a:cubicBezTo>
                    <a:pt x="4174695" y="4734790"/>
                    <a:pt x="3382031" y="5704221"/>
                    <a:pt x="3069205" y="5819190"/>
                  </a:cubicBezTo>
                  <a:cubicBezTo>
                    <a:pt x="2358359" y="6040255"/>
                    <a:pt x="1581959" y="5401313"/>
                    <a:pt x="1076274" y="4985423"/>
                  </a:cubicBezTo>
                  <a:cubicBezTo>
                    <a:pt x="570590" y="4569533"/>
                    <a:pt x="146935" y="3953087"/>
                    <a:pt x="35098" y="3323852"/>
                  </a:cubicBezTo>
                  <a:cubicBezTo>
                    <a:pt x="-92687" y="2646770"/>
                    <a:pt x="136312" y="1688019"/>
                    <a:pt x="593876" y="1134043"/>
                  </a:cubicBezTo>
                  <a:cubicBezTo>
                    <a:pt x="1051440" y="580067"/>
                    <a:pt x="2127808" y="30746"/>
                    <a:pt x="2780481" y="-2"/>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A9D4868E-6D79-0426-1A49-3C86BD22D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7320892">
              <a:off x="11193220" y="1266534"/>
              <a:ext cx="1341234" cy="443910"/>
            </a:xfrm>
            <a:custGeom>
              <a:avLst/>
              <a:gdLst>
                <a:gd name="connsiteX0" fmla="*/ 0 w 1341234"/>
                <a:gd name="connsiteY0" fmla="*/ 254220 h 443910"/>
                <a:gd name="connsiteX1" fmla="*/ 406601 w 1341234"/>
                <a:gd name="connsiteY1" fmla="*/ 0 h 443910"/>
                <a:gd name="connsiteX2" fmla="*/ 457611 w 1341234"/>
                <a:gd name="connsiteY2" fmla="*/ 13676 h 443910"/>
                <a:gd name="connsiteX3" fmla="*/ 1341234 w 1341234"/>
                <a:gd name="connsiteY3" fmla="*/ 259580 h 443910"/>
                <a:gd name="connsiteX4" fmla="*/ 1301190 w 1341234"/>
                <a:gd name="connsiteY4" fmla="*/ 443736 h 443910"/>
                <a:gd name="connsiteX5" fmla="*/ 359344 w 1341234"/>
                <a:gd name="connsiteY5" fmla="*/ 311216 h 443910"/>
                <a:gd name="connsiteX6" fmla="*/ 47147 w 1341234"/>
                <a:gd name="connsiteY6" fmla="*/ 262014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234" h="443910">
                  <a:moveTo>
                    <a:pt x="0" y="254220"/>
                  </a:moveTo>
                  <a:lnTo>
                    <a:pt x="406601" y="0"/>
                  </a:lnTo>
                  <a:lnTo>
                    <a:pt x="457611" y="13676"/>
                  </a:lnTo>
                  <a:cubicBezTo>
                    <a:pt x="858001" y="120586"/>
                    <a:pt x="1311317" y="239969"/>
                    <a:pt x="1341234" y="259580"/>
                  </a:cubicBezTo>
                  <a:cubicBezTo>
                    <a:pt x="1337155" y="299693"/>
                    <a:pt x="1315377" y="449736"/>
                    <a:pt x="1301190" y="443736"/>
                  </a:cubicBezTo>
                  <a:cubicBezTo>
                    <a:pt x="1267732" y="445553"/>
                    <a:pt x="557777" y="378967"/>
                    <a:pt x="359344" y="311216"/>
                  </a:cubicBezTo>
                  <a:cubicBezTo>
                    <a:pt x="245881" y="291075"/>
                    <a:pt x="140295" y="276238"/>
                    <a:pt x="47147" y="262014"/>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8C88C9C6-35F2-12BD-71B4-D1433301B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7320892">
              <a:off x="11193220" y="1266534"/>
              <a:ext cx="1341234" cy="443910"/>
            </a:xfrm>
            <a:custGeom>
              <a:avLst/>
              <a:gdLst>
                <a:gd name="connsiteX0" fmla="*/ 0 w 1341234"/>
                <a:gd name="connsiteY0" fmla="*/ 254220 h 443910"/>
                <a:gd name="connsiteX1" fmla="*/ 406601 w 1341234"/>
                <a:gd name="connsiteY1" fmla="*/ 0 h 443910"/>
                <a:gd name="connsiteX2" fmla="*/ 457611 w 1341234"/>
                <a:gd name="connsiteY2" fmla="*/ 13676 h 443910"/>
                <a:gd name="connsiteX3" fmla="*/ 1341234 w 1341234"/>
                <a:gd name="connsiteY3" fmla="*/ 259580 h 443910"/>
                <a:gd name="connsiteX4" fmla="*/ 1301190 w 1341234"/>
                <a:gd name="connsiteY4" fmla="*/ 443736 h 443910"/>
                <a:gd name="connsiteX5" fmla="*/ 359344 w 1341234"/>
                <a:gd name="connsiteY5" fmla="*/ 311216 h 443910"/>
                <a:gd name="connsiteX6" fmla="*/ 47147 w 1341234"/>
                <a:gd name="connsiteY6" fmla="*/ 262014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234" h="443910">
                  <a:moveTo>
                    <a:pt x="0" y="254220"/>
                  </a:moveTo>
                  <a:lnTo>
                    <a:pt x="406601" y="0"/>
                  </a:lnTo>
                  <a:lnTo>
                    <a:pt x="457611" y="13676"/>
                  </a:lnTo>
                  <a:cubicBezTo>
                    <a:pt x="858001" y="120586"/>
                    <a:pt x="1311317" y="239969"/>
                    <a:pt x="1341234" y="259580"/>
                  </a:cubicBezTo>
                  <a:cubicBezTo>
                    <a:pt x="1337155" y="299693"/>
                    <a:pt x="1315377" y="449736"/>
                    <a:pt x="1301190" y="443736"/>
                  </a:cubicBezTo>
                  <a:cubicBezTo>
                    <a:pt x="1267732" y="445553"/>
                    <a:pt x="557777" y="378967"/>
                    <a:pt x="359344" y="311216"/>
                  </a:cubicBezTo>
                  <a:cubicBezTo>
                    <a:pt x="245881" y="291075"/>
                    <a:pt x="140295" y="276238"/>
                    <a:pt x="47147" y="262014"/>
                  </a:cubicBezTo>
                  <a:close/>
                </a:path>
              </a:pathLst>
            </a:custGeom>
            <a:solidFill>
              <a:schemeClr val="accent3">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127C1964-ED6C-3A69-CCE9-475EE236C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9842612" flipH="1" flipV="1">
              <a:off x="10264608" y="74723"/>
              <a:ext cx="1083994" cy="1037613"/>
            </a:xfrm>
            <a:custGeom>
              <a:avLst/>
              <a:gdLst>
                <a:gd name="connsiteX0" fmla="*/ 886520 w 1083994"/>
                <a:gd name="connsiteY0" fmla="*/ 0 h 1037613"/>
                <a:gd name="connsiteX1" fmla="*/ 990233 w 1083994"/>
                <a:gd name="connsiteY1" fmla="*/ 29654 h 1037613"/>
                <a:gd name="connsiteX2" fmla="*/ 993535 w 1083994"/>
                <a:gd name="connsiteY2" fmla="*/ 43082 h 1037613"/>
                <a:gd name="connsiteX3" fmla="*/ 1051675 w 1083994"/>
                <a:gd name="connsiteY3" fmla="*/ 356973 h 1037613"/>
                <a:gd name="connsiteX4" fmla="*/ 1083975 w 1083994"/>
                <a:gd name="connsiteY4" fmla="*/ 602023 h 1037613"/>
                <a:gd name="connsiteX5" fmla="*/ 966613 w 1083994"/>
                <a:gd name="connsiteY5" fmla="*/ 901753 h 1037613"/>
                <a:gd name="connsiteX6" fmla="*/ 713135 w 1083994"/>
                <a:gd name="connsiteY6" fmla="*/ 1026319 h 1037613"/>
                <a:gd name="connsiteX7" fmla="*/ 318855 w 1083994"/>
                <a:gd name="connsiteY7" fmla="*/ 989106 h 1037613"/>
                <a:gd name="connsiteX8" fmla="*/ 128776 w 1083994"/>
                <a:gd name="connsiteY8" fmla="*/ 649273 h 1037613"/>
                <a:gd name="connsiteX9" fmla="*/ 0 w 1083994"/>
                <a:gd name="connsiteY9" fmla="*/ 49738 h 1037613"/>
                <a:gd name="connsiteX10" fmla="*/ 620956 w 1083994"/>
                <a:gd name="connsiteY10" fmla="*/ 642355 h 1037613"/>
                <a:gd name="connsiteX11" fmla="*/ 886064 w 1083994"/>
                <a:gd name="connsiteY11" fmla="*/ 1039 h 103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3994" h="1037613">
                  <a:moveTo>
                    <a:pt x="886520" y="0"/>
                  </a:moveTo>
                  <a:lnTo>
                    <a:pt x="990233" y="29654"/>
                  </a:lnTo>
                  <a:lnTo>
                    <a:pt x="993535" y="43082"/>
                  </a:lnTo>
                  <a:cubicBezTo>
                    <a:pt x="1016489" y="140998"/>
                    <a:pt x="1041157" y="264776"/>
                    <a:pt x="1051675" y="356973"/>
                  </a:cubicBezTo>
                  <a:lnTo>
                    <a:pt x="1083975" y="602023"/>
                  </a:lnTo>
                  <a:cubicBezTo>
                    <a:pt x="1084789" y="765231"/>
                    <a:pt x="1059669" y="806637"/>
                    <a:pt x="966613" y="901753"/>
                  </a:cubicBezTo>
                  <a:cubicBezTo>
                    <a:pt x="910153" y="966250"/>
                    <a:pt x="821095" y="1011760"/>
                    <a:pt x="713135" y="1026319"/>
                  </a:cubicBezTo>
                  <a:cubicBezTo>
                    <a:pt x="605175" y="1040878"/>
                    <a:pt x="416248" y="1051946"/>
                    <a:pt x="318855" y="989106"/>
                  </a:cubicBezTo>
                  <a:cubicBezTo>
                    <a:pt x="221462" y="926265"/>
                    <a:pt x="147001" y="727446"/>
                    <a:pt x="128776" y="649273"/>
                  </a:cubicBezTo>
                  <a:cubicBezTo>
                    <a:pt x="93895" y="519198"/>
                    <a:pt x="28063" y="235695"/>
                    <a:pt x="0" y="49738"/>
                  </a:cubicBezTo>
                  <a:cubicBezTo>
                    <a:pt x="152500" y="20987"/>
                    <a:pt x="429040" y="429202"/>
                    <a:pt x="620956" y="642355"/>
                  </a:cubicBezTo>
                  <a:cubicBezTo>
                    <a:pt x="695371" y="468649"/>
                    <a:pt x="814439" y="166732"/>
                    <a:pt x="886064" y="1039"/>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24F4E174-07D6-0E6C-AA5A-531E0B8A72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9842612" flipH="1" flipV="1">
              <a:off x="10264609" y="74723"/>
              <a:ext cx="1083994" cy="1037611"/>
            </a:xfrm>
            <a:custGeom>
              <a:avLst/>
              <a:gdLst>
                <a:gd name="connsiteX0" fmla="*/ 886519 w 1083994"/>
                <a:gd name="connsiteY0" fmla="*/ 0 h 1037611"/>
                <a:gd name="connsiteX1" fmla="*/ 990233 w 1083994"/>
                <a:gd name="connsiteY1" fmla="*/ 29654 h 1037611"/>
                <a:gd name="connsiteX2" fmla="*/ 993535 w 1083994"/>
                <a:gd name="connsiteY2" fmla="*/ 43080 h 1037611"/>
                <a:gd name="connsiteX3" fmla="*/ 1051675 w 1083994"/>
                <a:gd name="connsiteY3" fmla="*/ 356971 h 1037611"/>
                <a:gd name="connsiteX4" fmla="*/ 1083975 w 1083994"/>
                <a:gd name="connsiteY4" fmla="*/ 602021 h 1037611"/>
                <a:gd name="connsiteX5" fmla="*/ 966613 w 1083994"/>
                <a:gd name="connsiteY5" fmla="*/ 901751 h 1037611"/>
                <a:gd name="connsiteX6" fmla="*/ 713135 w 1083994"/>
                <a:gd name="connsiteY6" fmla="*/ 1026317 h 1037611"/>
                <a:gd name="connsiteX7" fmla="*/ 318855 w 1083994"/>
                <a:gd name="connsiteY7" fmla="*/ 989104 h 1037611"/>
                <a:gd name="connsiteX8" fmla="*/ 128776 w 1083994"/>
                <a:gd name="connsiteY8" fmla="*/ 649271 h 1037611"/>
                <a:gd name="connsiteX9" fmla="*/ 0 w 1083994"/>
                <a:gd name="connsiteY9" fmla="*/ 49736 h 1037611"/>
                <a:gd name="connsiteX10" fmla="*/ 620956 w 1083994"/>
                <a:gd name="connsiteY10" fmla="*/ 642353 h 1037611"/>
                <a:gd name="connsiteX11" fmla="*/ 886064 w 1083994"/>
                <a:gd name="connsiteY11" fmla="*/ 1037 h 103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3994" h="1037611">
                  <a:moveTo>
                    <a:pt x="886519" y="0"/>
                  </a:moveTo>
                  <a:lnTo>
                    <a:pt x="990233" y="29654"/>
                  </a:lnTo>
                  <a:lnTo>
                    <a:pt x="993535" y="43080"/>
                  </a:lnTo>
                  <a:cubicBezTo>
                    <a:pt x="1016489" y="140996"/>
                    <a:pt x="1041157" y="264774"/>
                    <a:pt x="1051675" y="356971"/>
                  </a:cubicBezTo>
                  <a:lnTo>
                    <a:pt x="1083975" y="602021"/>
                  </a:lnTo>
                  <a:cubicBezTo>
                    <a:pt x="1084789" y="765229"/>
                    <a:pt x="1059669" y="806635"/>
                    <a:pt x="966613" y="901751"/>
                  </a:cubicBezTo>
                  <a:cubicBezTo>
                    <a:pt x="910153" y="966248"/>
                    <a:pt x="821095" y="1011758"/>
                    <a:pt x="713135" y="1026317"/>
                  </a:cubicBezTo>
                  <a:cubicBezTo>
                    <a:pt x="605175" y="1040876"/>
                    <a:pt x="416248" y="1051944"/>
                    <a:pt x="318855" y="989104"/>
                  </a:cubicBezTo>
                  <a:cubicBezTo>
                    <a:pt x="221462" y="926263"/>
                    <a:pt x="147001" y="727444"/>
                    <a:pt x="128776" y="649271"/>
                  </a:cubicBezTo>
                  <a:cubicBezTo>
                    <a:pt x="93895" y="519196"/>
                    <a:pt x="28063" y="235693"/>
                    <a:pt x="0" y="49736"/>
                  </a:cubicBezTo>
                  <a:cubicBezTo>
                    <a:pt x="152500" y="20985"/>
                    <a:pt x="429040" y="429200"/>
                    <a:pt x="620956" y="642353"/>
                  </a:cubicBezTo>
                  <a:cubicBezTo>
                    <a:pt x="695371" y="468647"/>
                    <a:pt x="814439" y="166730"/>
                    <a:pt x="886064" y="1037"/>
                  </a:cubicBezTo>
                  <a:close/>
                </a:path>
              </a:pathLst>
            </a:custGeom>
            <a:solidFill>
              <a:schemeClr val="accent4">
                <a:lumMod val="40000"/>
                <a:lumOff val="60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Content Placeholder 2">
            <a:extLst>
              <a:ext uri="{FF2B5EF4-FFF2-40B4-BE49-F238E27FC236}">
                <a16:creationId xmlns:a16="http://schemas.microsoft.com/office/drawing/2014/main" id="{FEE0606A-28B6-4147-5740-07D88DAB9155}"/>
              </a:ext>
            </a:extLst>
          </p:cNvPr>
          <p:cNvSpPr>
            <a:spLocks noGrp="1"/>
          </p:cNvSpPr>
          <p:nvPr>
            <p:ph idx="1"/>
          </p:nvPr>
        </p:nvSpPr>
        <p:spPr>
          <a:xfrm>
            <a:off x="762000" y="1685328"/>
            <a:ext cx="10229850" cy="4484409"/>
          </a:xfrm>
        </p:spPr>
        <p:txBody>
          <a:bodyPr>
            <a:normAutofit fontScale="92500"/>
          </a:bodyPr>
          <a:lstStyle/>
          <a:p>
            <a:r>
              <a:rPr lang="en-US" sz="2600" dirty="0"/>
              <a:t>Stakeholders and power dynamics play a crucial role in shaping and being shaped by political influences in various contexts, particularly in government decision-making, policy development, and implementation. </a:t>
            </a:r>
          </a:p>
          <a:p>
            <a:r>
              <a:rPr lang="en-US" sz="2600" dirty="0"/>
              <a:t>To navigate these complex power dynamics and political influences, it is crucial for policymakers, evaluators, and the public to be aware of the interests and power dynamics at play.</a:t>
            </a:r>
          </a:p>
          <a:p>
            <a:r>
              <a:rPr lang="en-US" sz="2600" dirty="0"/>
              <a:t>Efforts should be made to ensure transparency, accountability, and equity in the decision-making process, and evaluations should be conducted independently to provide an objective assessment of policies and programs. </a:t>
            </a:r>
          </a:p>
          <a:p>
            <a:r>
              <a:rPr lang="en-US" sz="2600" dirty="0"/>
              <a:t>Public engagement and the inclusion of diverse perspectives are also important for mitigating the disproportionate influence of powerful stakeholders.</a:t>
            </a:r>
          </a:p>
          <a:p>
            <a:endParaRPr lang="en-US" sz="1600" dirty="0"/>
          </a:p>
          <a:p>
            <a:endParaRPr lang="en-US" sz="1600" dirty="0"/>
          </a:p>
          <a:p>
            <a:endParaRPr lang="en-US" sz="1600" dirty="0"/>
          </a:p>
          <a:p>
            <a:endParaRPr lang="en-US" sz="1600" dirty="0"/>
          </a:p>
          <a:p>
            <a:endParaRPr lang="en-US" sz="1600" dirty="0"/>
          </a:p>
        </p:txBody>
      </p:sp>
      <p:pic>
        <p:nvPicPr>
          <p:cNvPr id="4" name="ElevenLabs_2023-10-17T03_56_40_Daniel_pre_s42_sb80_m1">
            <a:hlinkClick r:id="" action="ppaction://media"/>
            <a:extLst>
              <a:ext uri="{FF2B5EF4-FFF2-40B4-BE49-F238E27FC236}">
                <a16:creationId xmlns:a16="http://schemas.microsoft.com/office/drawing/2014/main" id="{092A3C24-11EA-4E81-5BC8-6A47409875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14150" y="720725"/>
            <a:ext cx="487363" cy="487363"/>
          </a:xfrm>
          <a:prstGeom prst="rect">
            <a:avLst/>
          </a:prstGeom>
        </p:spPr>
      </p:pic>
    </p:spTree>
    <p:extLst>
      <p:ext uri="{BB962C8B-B14F-4D97-AF65-F5344CB8AC3E}">
        <p14:creationId xmlns:p14="http://schemas.microsoft.com/office/powerpoint/2010/main" val="307234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D4C3589-2ADB-FCE0-E0A7-5790BFD022F1}"/>
              </a:ext>
            </a:extLst>
          </p:cNvPr>
          <p:cNvSpPr>
            <a:spLocks noGrp="1"/>
          </p:cNvSpPr>
          <p:nvPr>
            <p:ph type="title"/>
          </p:nvPr>
        </p:nvSpPr>
        <p:spPr>
          <a:xfrm>
            <a:off x="373950" y="231063"/>
            <a:ext cx="9768916" cy="1010282"/>
          </a:xfrm>
        </p:spPr>
        <p:txBody>
          <a:bodyPr anchor="b">
            <a:normAutofit fontScale="90000"/>
          </a:bodyPr>
          <a:lstStyle/>
          <a:p>
            <a:r>
              <a:rPr lang="en-US" sz="3600" b="1" dirty="0">
                <a:latin typeface="+mn-lt"/>
              </a:rPr>
              <a:t>The role of stakeholders and power dynamics in political implications</a:t>
            </a:r>
          </a:p>
        </p:txBody>
      </p:sp>
      <p:grpSp>
        <p:nvGrpSpPr>
          <p:cNvPr id="9" name="Group 8">
            <a:extLst>
              <a:ext uri="{FF2B5EF4-FFF2-40B4-BE49-F238E27FC236}">
                <a16:creationId xmlns:a16="http://schemas.microsoft.com/office/drawing/2014/main" id="{D99D003E-0ABA-2640-4DCE-C83118F8B8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64608" y="74723"/>
            <a:ext cx="1821184" cy="2084383"/>
            <a:chOff x="10264608" y="74723"/>
            <a:chExt cx="1821184" cy="2084383"/>
          </a:xfrm>
        </p:grpSpPr>
        <p:sp>
          <p:nvSpPr>
            <p:cNvPr id="10" name="Freeform: Shape 9">
              <a:extLst>
                <a:ext uri="{FF2B5EF4-FFF2-40B4-BE49-F238E27FC236}">
                  <a16:creationId xmlns:a16="http://schemas.microsoft.com/office/drawing/2014/main" id="{0CFE9322-8412-2C6F-73B8-3B230B6C32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1465047" flipV="1">
              <a:off x="11636678" y="400406"/>
              <a:ext cx="413532" cy="368654"/>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760044"/>
                <a:gd name="connsiteY0" fmla="*/ 300 h 4964247"/>
                <a:gd name="connsiteX1" fmla="*/ 3813909 w 4760044"/>
                <a:gd name="connsiteY1" fmla="*/ 619239 h 4964247"/>
                <a:gd name="connsiteX2" fmla="*/ 4735908 w 4760044"/>
                <a:gd name="connsiteY2" fmla="*/ 1906206 h 4964247"/>
                <a:gd name="connsiteX3" fmla="*/ 4451030 w 4760044"/>
                <a:gd name="connsiteY3" fmla="*/ 3809387 h 4964247"/>
                <a:gd name="connsiteX4" fmla="*/ 3419865 w 4760044"/>
                <a:gd name="connsiteY4" fmla="*/ 4845155 h 4964247"/>
                <a:gd name="connsiteX5" fmla="*/ 1074535 w 4760044"/>
                <a:gd name="connsiteY5" fmla="*/ 4657536 h 4964247"/>
                <a:gd name="connsiteX6" fmla="*/ 33359 w 4760044"/>
                <a:gd name="connsiteY6" fmla="*/ 2995965 h 4964247"/>
                <a:gd name="connsiteX7" fmla="*/ 592137 w 4760044"/>
                <a:gd name="connsiteY7" fmla="*/ 806156 h 4964247"/>
                <a:gd name="connsiteX8" fmla="*/ 2649000 w 4760044"/>
                <a:gd name="connsiteY8" fmla="*/ 300 h 4964247"/>
                <a:gd name="connsiteX0" fmla="*/ 2649000 w 4849477"/>
                <a:gd name="connsiteY0" fmla="*/ -2 h 4963945"/>
                <a:gd name="connsiteX1" fmla="*/ 4735908 w 4849477"/>
                <a:gd name="connsiteY1" fmla="*/ 1905904 h 4963945"/>
                <a:gd name="connsiteX2" fmla="*/ 4451030 w 4849477"/>
                <a:gd name="connsiteY2" fmla="*/ 3809085 h 4963945"/>
                <a:gd name="connsiteX3" fmla="*/ 3419865 w 4849477"/>
                <a:gd name="connsiteY3" fmla="*/ 4844853 h 4963945"/>
                <a:gd name="connsiteX4" fmla="*/ 1074535 w 4849477"/>
                <a:gd name="connsiteY4" fmla="*/ 4657234 h 4963945"/>
                <a:gd name="connsiteX5" fmla="*/ 33359 w 4849477"/>
                <a:gd name="connsiteY5" fmla="*/ 2995663 h 4963945"/>
                <a:gd name="connsiteX6" fmla="*/ 592137 w 4849477"/>
                <a:gd name="connsiteY6" fmla="*/ 805854 h 4963945"/>
                <a:gd name="connsiteX7" fmla="*/ 2649000 w 4849477"/>
                <a:gd name="connsiteY7" fmla="*/ -2 h 4963945"/>
                <a:gd name="connsiteX0" fmla="*/ 2649000 w 4859466"/>
                <a:gd name="connsiteY0" fmla="*/ -2 h 5536260"/>
                <a:gd name="connsiteX1" fmla="*/ 4735908 w 4859466"/>
                <a:gd name="connsiteY1" fmla="*/ 1905904 h 5536260"/>
                <a:gd name="connsiteX2" fmla="*/ 4451030 w 4859466"/>
                <a:gd name="connsiteY2" fmla="*/ 3809085 h 5536260"/>
                <a:gd name="connsiteX3" fmla="*/ 3067466 w 4859466"/>
                <a:gd name="connsiteY3" fmla="*/ 5491001 h 5536260"/>
                <a:gd name="connsiteX4" fmla="*/ 1074535 w 4859466"/>
                <a:gd name="connsiteY4" fmla="*/ 4657234 h 5536260"/>
                <a:gd name="connsiteX5" fmla="*/ 33359 w 4859466"/>
                <a:gd name="connsiteY5" fmla="*/ 2995663 h 5536260"/>
                <a:gd name="connsiteX6" fmla="*/ 592137 w 4859466"/>
                <a:gd name="connsiteY6" fmla="*/ 805854 h 5536260"/>
                <a:gd name="connsiteX7" fmla="*/ 2649000 w 4859466"/>
                <a:gd name="connsiteY7" fmla="*/ -2 h 5536260"/>
                <a:gd name="connsiteX0" fmla="*/ 2780481 w 4861205"/>
                <a:gd name="connsiteY0" fmla="*/ -2 h 5864449"/>
                <a:gd name="connsiteX1" fmla="*/ 4737647 w 4861205"/>
                <a:gd name="connsiteY1" fmla="*/ 2234093 h 5864449"/>
                <a:gd name="connsiteX2" fmla="*/ 4452769 w 4861205"/>
                <a:gd name="connsiteY2" fmla="*/ 4137274 h 5864449"/>
                <a:gd name="connsiteX3" fmla="*/ 3069205 w 4861205"/>
                <a:gd name="connsiteY3" fmla="*/ 5819190 h 5864449"/>
                <a:gd name="connsiteX4" fmla="*/ 1076274 w 4861205"/>
                <a:gd name="connsiteY4" fmla="*/ 4985423 h 5864449"/>
                <a:gd name="connsiteX5" fmla="*/ 35098 w 4861205"/>
                <a:gd name="connsiteY5" fmla="*/ 3323852 h 5864449"/>
                <a:gd name="connsiteX6" fmla="*/ 593876 w 4861205"/>
                <a:gd name="connsiteY6" fmla="*/ 1134043 h 5864449"/>
                <a:gd name="connsiteX7" fmla="*/ 2780481 w 4861205"/>
                <a:gd name="connsiteY7" fmla="*/ -2 h 586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1205" h="5864449">
                  <a:moveTo>
                    <a:pt x="2780481" y="-2"/>
                  </a:moveTo>
                  <a:cubicBezTo>
                    <a:pt x="3471109" y="183340"/>
                    <a:pt x="4437309" y="1599245"/>
                    <a:pt x="4737647" y="2234093"/>
                  </a:cubicBezTo>
                  <a:cubicBezTo>
                    <a:pt x="5037985" y="2868941"/>
                    <a:pt x="4730843" y="3539758"/>
                    <a:pt x="4452769" y="4137274"/>
                  </a:cubicBezTo>
                  <a:cubicBezTo>
                    <a:pt x="4174695" y="4734790"/>
                    <a:pt x="3382031" y="5704221"/>
                    <a:pt x="3069205" y="5819190"/>
                  </a:cubicBezTo>
                  <a:cubicBezTo>
                    <a:pt x="2358359" y="6040255"/>
                    <a:pt x="1581959" y="5401313"/>
                    <a:pt x="1076274" y="4985423"/>
                  </a:cubicBezTo>
                  <a:cubicBezTo>
                    <a:pt x="570590" y="4569533"/>
                    <a:pt x="146935" y="3953087"/>
                    <a:pt x="35098" y="3323852"/>
                  </a:cubicBezTo>
                  <a:cubicBezTo>
                    <a:pt x="-92687" y="2646770"/>
                    <a:pt x="136312" y="1688019"/>
                    <a:pt x="593876" y="1134043"/>
                  </a:cubicBezTo>
                  <a:cubicBezTo>
                    <a:pt x="1051440" y="580067"/>
                    <a:pt x="2127808" y="30746"/>
                    <a:pt x="2780481" y="-2"/>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A9D4868E-6D79-0426-1A49-3C86BD22D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7320892">
              <a:off x="11193220" y="1266534"/>
              <a:ext cx="1341234" cy="443910"/>
            </a:xfrm>
            <a:custGeom>
              <a:avLst/>
              <a:gdLst>
                <a:gd name="connsiteX0" fmla="*/ 0 w 1341234"/>
                <a:gd name="connsiteY0" fmla="*/ 254220 h 443910"/>
                <a:gd name="connsiteX1" fmla="*/ 406601 w 1341234"/>
                <a:gd name="connsiteY1" fmla="*/ 0 h 443910"/>
                <a:gd name="connsiteX2" fmla="*/ 457611 w 1341234"/>
                <a:gd name="connsiteY2" fmla="*/ 13676 h 443910"/>
                <a:gd name="connsiteX3" fmla="*/ 1341234 w 1341234"/>
                <a:gd name="connsiteY3" fmla="*/ 259580 h 443910"/>
                <a:gd name="connsiteX4" fmla="*/ 1301190 w 1341234"/>
                <a:gd name="connsiteY4" fmla="*/ 443736 h 443910"/>
                <a:gd name="connsiteX5" fmla="*/ 359344 w 1341234"/>
                <a:gd name="connsiteY5" fmla="*/ 311216 h 443910"/>
                <a:gd name="connsiteX6" fmla="*/ 47147 w 1341234"/>
                <a:gd name="connsiteY6" fmla="*/ 262014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234" h="443910">
                  <a:moveTo>
                    <a:pt x="0" y="254220"/>
                  </a:moveTo>
                  <a:lnTo>
                    <a:pt x="406601" y="0"/>
                  </a:lnTo>
                  <a:lnTo>
                    <a:pt x="457611" y="13676"/>
                  </a:lnTo>
                  <a:cubicBezTo>
                    <a:pt x="858001" y="120586"/>
                    <a:pt x="1311317" y="239969"/>
                    <a:pt x="1341234" y="259580"/>
                  </a:cubicBezTo>
                  <a:cubicBezTo>
                    <a:pt x="1337155" y="299693"/>
                    <a:pt x="1315377" y="449736"/>
                    <a:pt x="1301190" y="443736"/>
                  </a:cubicBezTo>
                  <a:cubicBezTo>
                    <a:pt x="1267732" y="445553"/>
                    <a:pt x="557777" y="378967"/>
                    <a:pt x="359344" y="311216"/>
                  </a:cubicBezTo>
                  <a:cubicBezTo>
                    <a:pt x="245881" y="291075"/>
                    <a:pt x="140295" y="276238"/>
                    <a:pt x="47147" y="262014"/>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C88C9C6-35F2-12BD-71B4-D1433301B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7320892">
              <a:off x="11193220" y="1266534"/>
              <a:ext cx="1341234" cy="443910"/>
            </a:xfrm>
            <a:custGeom>
              <a:avLst/>
              <a:gdLst>
                <a:gd name="connsiteX0" fmla="*/ 0 w 1341234"/>
                <a:gd name="connsiteY0" fmla="*/ 254220 h 443910"/>
                <a:gd name="connsiteX1" fmla="*/ 406601 w 1341234"/>
                <a:gd name="connsiteY1" fmla="*/ 0 h 443910"/>
                <a:gd name="connsiteX2" fmla="*/ 457611 w 1341234"/>
                <a:gd name="connsiteY2" fmla="*/ 13676 h 443910"/>
                <a:gd name="connsiteX3" fmla="*/ 1341234 w 1341234"/>
                <a:gd name="connsiteY3" fmla="*/ 259580 h 443910"/>
                <a:gd name="connsiteX4" fmla="*/ 1301190 w 1341234"/>
                <a:gd name="connsiteY4" fmla="*/ 443736 h 443910"/>
                <a:gd name="connsiteX5" fmla="*/ 359344 w 1341234"/>
                <a:gd name="connsiteY5" fmla="*/ 311216 h 443910"/>
                <a:gd name="connsiteX6" fmla="*/ 47147 w 1341234"/>
                <a:gd name="connsiteY6" fmla="*/ 262014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234" h="443910">
                  <a:moveTo>
                    <a:pt x="0" y="254220"/>
                  </a:moveTo>
                  <a:lnTo>
                    <a:pt x="406601" y="0"/>
                  </a:lnTo>
                  <a:lnTo>
                    <a:pt x="457611" y="13676"/>
                  </a:lnTo>
                  <a:cubicBezTo>
                    <a:pt x="858001" y="120586"/>
                    <a:pt x="1311317" y="239969"/>
                    <a:pt x="1341234" y="259580"/>
                  </a:cubicBezTo>
                  <a:cubicBezTo>
                    <a:pt x="1337155" y="299693"/>
                    <a:pt x="1315377" y="449736"/>
                    <a:pt x="1301190" y="443736"/>
                  </a:cubicBezTo>
                  <a:cubicBezTo>
                    <a:pt x="1267732" y="445553"/>
                    <a:pt x="557777" y="378967"/>
                    <a:pt x="359344" y="311216"/>
                  </a:cubicBezTo>
                  <a:cubicBezTo>
                    <a:pt x="245881" y="291075"/>
                    <a:pt x="140295" y="276238"/>
                    <a:pt x="47147" y="262014"/>
                  </a:cubicBezTo>
                  <a:close/>
                </a:path>
              </a:pathLst>
            </a:custGeom>
            <a:solidFill>
              <a:schemeClr val="accent3">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127C1964-ED6C-3A69-CCE9-475EE236C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9842612" flipH="1" flipV="1">
              <a:off x="10264608" y="74723"/>
              <a:ext cx="1083994" cy="1037613"/>
            </a:xfrm>
            <a:custGeom>
              <a:avLst/>
              <a:gdLst>
                <a:gd name="connsiteX0" fmla="*/ 886520 w 1083994"/>
                <a:gd name="connsiteY0" fmla="*/ 0 h 1037613"/>
                <a:gd name="connsiteX1" fmla="*/ 990233 w 1083994"/>
                <a:gd name="connsiteY1" fmla="*/ 29654 h 1037613"/>
                <a:gd name="connsiteX2" fmla="*/ 993535 w 1083994"/>
                <a:gd name="connsiteY2" fmla="*/ 43082 h 1037613"/>
                <a:gd name="connsiteX3" fmla="*/ 1051675 w 1083994"/>
                <a:gd name="connsiteY3" fmla="*/ 356973 h 1037613"/>
                <a:gd name="connsiteX4" fmla="*/ 1083975 w 1083994"/>
                <a:gd name="connsiteY4" fmla="*/ 602023 h 1037613"/>
                <a:gd name="connsiteX5" fmla="*/ 966613 w 1083994"/>
                <a:gd name="connsiteY5" fmla="*/ 901753 h 1037613"/>
                <a:gd name="connsiteX6" fmla="*/ 713135 w 1083994"/>
                <a:gd name="connsiteY6" fmla="*/ 1026319 h 1037613"/>
                <a:gd name="connsiteX7" fmla="*/ 318855 w 1083994"/>
                <a:gd name="connsiteY7" fmla="*/ 989106 h 1037613"/>
                <a:gd name="connsiteX8" fmla="*/ 128776 w 1083994"/>
                <a:gd name="connsiteY8" fmla="*/ 649273 h 1037613"/>
                <a:gd name="connsiteX9" fmla="*/ 0 w 1083994"/>
                <a:gd name="connsiteY9" fmla="*/ 49738 h 1037613"/>
                <a:gd name="connsiteX10" fmla="*/ 620956 w 1083994"/>
                <a:gd name="connsiteY10" fmla="*/ 642355 h 1037613"/>
                <a:gd name="connsiteX11" fmla="*/ 886064 w 1083994"/>
                <a:gd name="connsiteY11" fmla="*/ 1039 h 103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3994" h="1037613">
                  <a:moveTo>
                    <a:pt x="886520" y="0"/>
                  </a:moveTo>
                  <a:lnTo>
                    <a:pt x="990233" y="29654"/>
                  </a:lnTo>
                  <a:lnTo>
                    <a:pt x="993535" y="43082"/>
                  </a:lnTo>
                  <a:cubicBezTo>
                    <a:pt x="1016489" y="140998"/>
                    <a:pt x="1041157" y="264776"/>
                    <a:pt x="1051675" y="356973"/>
                  </a:cubicBezTo>
                  <a:lnTo>
                    <a:pt x="1083975" y="602023"/>
                  </a:lnTo>
                  <a:cubicBezTo>
                    <a:pt x="1084789" y="765231"/>
                    <a:pt x="1059669" y="806637"/>
                    <a:pt x="966613" y="901753"/>
                  </a:cubicBezTo>
                  <a:cubicBezTo>
                    <a:pt x="910153" y="966250"/>
                    <a:pt x="821095" y="1011760"/>
                    <a:pt x="713135" y="1026319"/>
                  </a:cubicBezTo>
                  <a:cubicBezTo>
                    <a:pt x="605175" y="1040878"/>
                    <a:pt x="416248" y="1051946"/>
                    <a:pt x="318855" y="989106"/>
                  </a:cubicBezTo>
                  <a:cubicBezTo>
                    <a:pt x="221462" y="926265"/>
                    <a:pt x="147001" y="727446"/>
                    <a:pt x="128776" y="649273"/>
                  </a:cubicBezTo>
                  <a:cubicBezTo>
                    <a:pt x="93895" y="519198"/>
                    <a:pt x="28063" y="235695"/>
                    <a:pt x="0" y="49738"/>
                  </a:cubicBezTo>
                  <a:cubicBezTo>
                    <a:pt x="152500" y="20987"/>
                    <a:pt x="429040" y="429202"/>
                    <a:pt x="620956" y="642355"/>
                  </a:cubicBezTo>
                  <a:cubicBezTo>
                    <a:pt x="695371" y="468649"/>
                    <a:pt x="814439" y="166732"/>
                    <a:pt x="886064" y="1039"/>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24F4E174-07D6-0E6C-AA5A-531E0B8A72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9842612" flipH="1" flipV="1">
              <a:off x="10264609" y="74723"/>
              <a:ext cx="1083994" cy="1037611"/>
            </a:xfrm>
            <a:custGeom>
              <a:avLst/>
              <a:gdLst>
                <a:gd name="connsiteX0" fmla="*/ 886519 w 1083994"/>
                <a:gd name="connsiteY0" fmla="*/ 0 h 1037611"/>
                <a:gd name="connsiteX1" fmla="*/ 990233 w 1083994"/>
                <a:gd name="connsiteY1" fmla="*/ 29654 h 1037611"/>
                <a:gd name="connsiteX2" fmla="*/ 993535 w 1083994"/>
                <a:gd name="connsiteY2" fmla="*/ 43080 h 1037611"/>
                <a:gd name="connsiteX3" fmla="*/ 1051675 w 1083994"/>
                <a:gd name="connsiteY3" fmla="*/ 356971 h 1037611"/>
                <a:gd name="connsiteX4" fmla="*/ 1083975 w 1083994"/>
                <a:gd name="connsiteY4" fmla="*/ 602021 h 1037611"/>
                <a:gd name="connsiteX5" fmla="*/ 966613 w 1083994"/>
                <a:gd name="connsiteY5" fmla="*/ 901751 h 1037611"/>
                <a:gd name="connsiteX6" fmla="*/ 713135 w 1083994"/>
                <a:gd name="connsiteY6" fmla="*/ 1026317 h 1037611"/>
                <a:gd name="connsiteX7" fmla="*/ 318855 w 1083994"/>
                <a:gd name="connsiteY7" fmla="*/ 989104 h 1037611"/>
                <a:gd name="connsiteX8" fmla="*/ 128776 w 1083994"/>
                <a:gd name="connsiteY8" fmla="*/ 649271 h 1037611"/>
                <a:gd name="connsiteX9" fmla="*/ 0 w 1083994"/>
                <a:gd name="connsiteY9" fmla="*/ 49736 h 1037611"/>
                <a:gd name="connsiteX10" fmla="*/ 620956 w 1083994"/>
                <a:gd name="connsiteY10" fmla="*/ 642353 h 1037611"/>
                <a:gd name="connsiteX11" fmla="*/ 886064 w 1083994"/>
                <a:gd name="connsiteY11" fmla="*/ 1037 h 103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3994" h="1037611">
                  <a:moveTo>
                    <a:pt x="886519" y="0"/>
                  </a:moveTo>
                  <a:lnTo>
                    <a:pt x="990233" y="29654"/>
                  </a:lnTo>
                  <a:lnTo>
                    <a:pt x="993535" y="43080"/>
                  </a:lnTo>
                  <a:cubicBezTo>
                    <a:pt x="1016489" y="140996"/>
                    <a:pt x="1041157" y="264774"/>
                    <a:pt x="1051675" y="356971"/>
                  </a:cubicBezTo>
                  <a:lnTo>
                    <a:pt x="1083975" y="602021"/>
                  </a:lnTo>
                  <a:cubicBezTo>
                    <a:pt x="1084789" y="765229"/>
                    <a:pt x="1059669" y="806635"/>
                    <a:pt x="966613" y="901751"/>
                  </a:cubicBezTo>
                  <a:cubicBezTo>
                    <a:pt x="910153" y="966248"/>
                    <a:pt x="821095" y="1011758"/>
                    <a:pt x="713135" y="1026317"/>
                  </a:cubicBezTo>
                  <a:cubicBezTo>
                    <a:pt x="605175" y="1040876"/>
                    <a:pt x="416248" y="1051944"/>
                    <a:pt x="318855" y="989104"/>
                  </a:cubicBezTo>
                  <a:cubicBezTo>
                    <a:pt x="221462" y="926263"/>
                    <a:pt x="147001" y="727444"/>
                    <a:pt x="128776" y="649271"/>
                  </a:cubicBezTo>
                  <a:cubicBezTo>
                    <a:pt x="93895" y="519196"/>
                    <a:pt x="28063" y="235693"/>
                    <a:pt x="0" y="49736"/>
                  </a:cubicBezTo>
                  <a:cubicBezTo>
                    <a:pt x="152500" y="20985"/>
                    <a:pt x="429040" y="429200"/>
                    <a:pt x="620956" y="642353"/>
                  </a:cubicBezTo>
                  <a:cubicBezTo>
                    <a:pt x="695371" y="468647"/>
                    <a:pt x="814439" y="166730"/>
                    <a:pt x="886064" y="1037"/>
                  </a:cubicBezTo>
                  <a:close/>
                </a:path>
              </a:pathLst>
            </a:custGeom>
            <a:solidFill>
              <a:schemeClr val="accent4">
                <a:lumMod val="40000"/>
                <a:lumOff val="60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Content Placeholder 2">
            <a:extLst>
              <a:ext uri="{FF2B5EF4-FFF2-40B4-BE49-F238E27FC236}">
                <a16:creationId xmlns:a16="http://schemas.microsoft.com/office/drawing/2014/main" id="{480ADE2F-A39B-F0E8-1D80-D84C8405CC52}"/>
              </a:ext>
            </a:extLst>
          </p:cNvPr>
          <p:cNvSpPr>
            <a:spLocks noGrp="1"/>
          </p:cNvSpPr>
          <p:nvPr>
            <p:ph idx="1"/>
          </p:nvPr>
        </p:nvSpPr>
        <p:spPr>
          <a:xfrm>
            <a:off x="373950" y="1488489"/>
            <a:ext cx="10598850" cy="4712286"/>
          </a:xfrm>
        </p:spPr>
        <p:txBody>
          <a:bodyPr>
            <a:normAutofit/>
          </a:bodyPr>
          <a:lstStyle/>
          <a:p>
            <a:r>
              <a:rPr lang="en-US" sz="2400" b="1" i="0" dirty="0">
                <a:effectLst/>
                <a:latin typeface="Söhne"/>
              </a:rPr>
              <a:t>Identification of Stakeholders</a:t>
            </a:r>
            <a:r>
              <a:rPr lang="en-US" sz="2400" b="0" i="0" dirty="0">
                <a:effectLst/>
                <a:latin typeface="Söhne"/>
              </a:rPr>
              <a:t>: Identifying stakeholders is the first step in any political process. Stakeholders are individuals, groups, organizations, or communities. These stakeholders can include government agencies, interest groups, businesses, advocacy organizations, and the general public.</a:t>
            </a:r>
          </a:p>
          <a:p>
            <a:r>
              <a:rPr lang="en-US" sz="2400" b="1" i="0" dirty="0">
                <a:effectLst/>
                <a:latin typeface="Söhne"/>
              </a:rPr>
              <a:t>Stakeholder Interests and Goals</a:t>
            </a:r>
            <a:r>
              <a:rPr lang="en-US" sz="2400" b="0" i="0" dirty="0">
                <a:effectLst/>
                <a:latin typeface="Söhne"/>
              </a:rPr>
              <a:t>: Stakeholders often have divergent interests and goals. For example, a government agency may be interested in demonstrating the success of its programs, while an advocacy group may seek to expose flaws and advocate for changes. Understanding these interests is key to recognizing potential political influences.</a:t>
            </a:r>
          </a:p>
          <a:p>
            <a:r>
              <a:rPr lang="en-US" sz="2400" b="1" i="0" dirty="0">
                <a:effectLst/>
                <a:latin typeface="Söhne"/>
              </a:rPr>
              <a:t>Power Imbalance</a:t>
            </a:r>
            <a:r>
              <a:rPr lang="en-US" sz="2400" b="0" i="0" dirty="0">
                <a:effectLst/>
                <a:latin typeface="Söhne"/>
              </a:rPr>
              <a:t>: Power dynamics play a significant role in political influence. Some stakeholders may possess more power and resources than others. </a:t>
            </a:r>
          </a:p>
          <a:p>
            <a:endParaRPr lang="en-US" sz="1600" dirty="0"/>
          </a:p>
        </p:txBody>
      </p:sp>
      <p:pic>
        <p:nvPicPr>
          <p:cNvPr id="2" name="ElevenLabs_2023-10-17T03_58_11_Daniel_pre_s42_sb80_m1">
            <a:hlinkClick r:id="" action="ppaction://media"/>
            <a:extLst>
              <a:ext uri="{FF2B5EF4-FFF2-40B4-BE49-F238E27FC236}">
                <a16:creationId xmlns:a16="http://schemas.microsoft.com/office/drawing/2014/main" id="{98430749-B22A-9C2C-B6B2-0EF5E49F87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213" y="560388"/>
            <a:ext cx="487362" cy="487362"/>
          </a:xfrm>
          <a:prstGeom prst="rect">
            <a:avLst/>
          </a:prstGeom>
        </p:spPr>
      </p:pic>
    </p:spTree>
    <p:extLst>
      <p:ext uri="{BB962C8B-B14F-4D97-AF65-F5344CB8AC3E}">
        <p14:creationId xmlns:p14="http://schemas.microsoft.com/office/powerpoint/2010/main" val="420199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3A06F4-93E4-337F-5797-18DD1ED5BA91}"/>
              </a:ext>
            </a:extLst>
          </p:cNvPr>
          <p:cNvSpPr>
            <a:spLocks noGrp="1"/>
          </p:cNvSpPr>
          <p:nvPr>
            <p:ph type="title"/>
          </p:nvPr>
        </p:nvSpPr>
        <p:spPr>
          <a:xfrm>
            <a:off x="473013" y="288936"/>
            <a:ext cx="8831704" cy="1199553"/>
          </a:xfrm>
        </p:spPr>
        <p:txBody>
          <a:bodyPr anchor="b">
            <a:normAutofit/>
          </a:bodyPr>
          <a:lstStyle/>
          <a:p>
            <a:r>
              <a:rPr lang="en-US" sz="3600" b="1" dirty="0">
                <a:latin typeface="+mn-lt"/>
              </a:rPr>
              <a:t>The role of stakeholders and power dynamics in political implications</a:t>
            </a:r>
          </a:p>
        </p:txBody>
      </p:sp>
      <p:grpSp>
        <p:nvGrpSpPr>
          <p:cNvPr id="9" name="Group 8">
            <a:extLst>
              <a:ext uri="{FF2B5EF4-FFF2-40B4-BE49-F238E27FC236}">
                <a16:creationId xmlns:a16="http://schemas.microsoft.com/office/drawing/2014/main" id="{D99D003E-0ABA-2640-4DCE-C83118F8B8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64608" y="74723"/>
            <a:ext cx="1821184" cy="2084383"/>
            <a:chOff x="10264608" y="74723"/>
            <a:chExt cx="1821184" cy="2084383"/>
          </a:xfrm>
        </p:grpSpPr>
        <p:sp>
          <p:nvSpPr>
            <p:cNvPr id="10" name="Freeform: Shape 9">
              <a:extLst>
                <a:ext uri="{FF2B5EF4-FFF2-40B4-BE49-F238E27FC236}">
                  <a16:creationId xmlns:a16="http://schemas.microsoft.com/office/drawing/2014/main" id="{0CFE9322-8412-2C6F-73B8-3B230B6C32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1465047" flipV="1">
              <a:off x="11636678" y="400406"/>
              <a:ext cx="413532" cy="368654"/>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760044"/>
                <a:gd name="connsiteY0" fmla="*/ 300 h 4964247"/>
                <a:gd name="connsiteX1" fmla="*/ 3813909 w 4760044"/>
                <a:gd name="connsiteY1" fmla="*/ 619239 h 4964247"/>
                <a:gd name="connsiteX2" fmla="*/ 4735908 w 4760044"/>
                <a:gd name="connsiteY2" fmla="*/ 1906206 h 4964247"/>
                <a:gd name="connsiteX3" fmla="*/ 4451030 w 4760044"/>
                <a:gd name="connsiteY3" fmla="*/ 3809387 h 4964247"/>
                <a:gd name="connsiteX4" fmla="*/ 3419865 w 4760044"/>
                <a:gd name="connsiteY4" fmla="*/ 4845155 h 4964247"/>
                <a:gd name="connsiteX5" fmla="*/ 1074535 w 4760044"/>
                <a:gd name="connsiteY5" fmla="*/ 4657536 h 4964247"/>
                <a:gd name="connsiteX6" fmla="*/ 33359 w 4760044"/>
                <a:gd name="connsiteY6" fmla="*/ 2995965 h 4964247"/>
                <a:gd name="connsiteX7" fmla="*/ 592137 w 4760044"/>
                <a:gd name="connsiteY7" fmla="*/ 806156 h 4964247"/>
                <a:gd name="connsiteX8" fmla="*/ 2649000 w 4760044"/>
                <a:gd name="connsiteY8" fmla="*/ 300 h 4964247"/>
                <a:gd name="connsiteX0" fmla="*/ 2649000 w 4849477"/>
                <a:gd name="connsiteY0" fmla="*/ -2 h 4963945"/>
                <a:gd name="connsiteX1" fmla="*/ 4735908 w 4849477"/>
                <a:gd name="connsiteY1" fmla="*/ 1905904 h 4963945"/>
                <a:gd name="connsiteX2" fmla="*/ 4451030 w 4849477"/>
                <a:gd name="connsiteY2" fmla="*/ 3809085 h 4963945"/>
                <a:gd name="connsiteX3" fmla="*/ 3419865 w 4849477"/>
                <a:gd name="connsiteY3" fmla="*/ 4844853 h 4963945"/>
                <a:gd name="connsiteX4" fmla="*/ 1074535 w 4849477"/>
                <a:gd name="connsiteY4" fmla="*/ 4657234 h 4963945"/>
                <a:gd name="connsiteX5" fmla="*/ 33359 w 4849477"/>
                <a:gd name="connsiteY5" fmla="*/ 2995663 h 4963945"/>
                <a:gd name="connsiteX6" fmla="*/ 592137 w 4849477"/>
                <a:gd name="connsiteY6" fmla="*/ 805854 h 4963945"/>
                <a:gd name="connsiteX7" fmla="*/ 2649000 w 4849477"/>
                <a:gd name="connsiteY7" fmla="*/ -2 h 4963945"/>
                <a:gd name="connsiteX0" fmla="*/ 2649000 w 4859466"/>
                <a:gd name="connsiteY0" fmla="*/ -2 h 5536260"/>
                <a:gd name="connsiteX1" fmla="*/ 4735908 w 4859466"/>
                <a:gd name="connsiteY1" fmla="*/ 1905904 h 5536260"/>
                <a:gd name="connsiteX2" fmla="*/ 4451030 w 4859466"/>
                <a:gd name="connsiteY2" fmla="*/ 3809085 h 5536260"/>
                <a:gd name="connsiteX3" fmla="*/ 3067466 w 4859466"/>
                <a:gd name="connsiteY3" fmla="*/ 5491001 h 5536260"/>
                <a:gd name="connsiteX4" fmla="*/ 1074535 w 4859466"/>
                <a:gd name="connsiteY4" fmla="*/ 4657234 h 5536260"/>
                <a:gd name="connsiteX5" fmla="*/ 33359 w 4859466"/>
                <a:gd name="connsiteY5" fmla="*/ 2995663 h 5536260"/>
                <a:gd name="connsiteX6" fmla="*/ 592137 w 4859466"/>
                <a:gd name="connsiteY6" fmla="*/ 805854 h 5536260"/>
                <a:gd name="connsiteX7" fmla="*/ 2649000 w 4859466"/>
                <a:gd name="connsiteY7" fmla="*/ -2 h 5536260"/>
                <a:gd name="connsiteX0" fmla="*/ 2780481 w 4861205"/>
                <a:gd name="connsiteY0" fmla="*/ -2 h 5864449"/>
                <a:gd name="connsiteX1" fmla="*/ 4737647 w 4861205"/>
                <a:gd name="connsiteY1" fmla="*/ 2234093 h 5864449"/>
                <a:gd name="connsiteX2" fmla="*/ 4452769 w 4861205"/>
                <a:gd name="connsiteY2" fmla="*/ 4137274 h 5864449"/>
                <a:gd name="connsiteX3" fmla="*/ 3069205 w 4861205"/>
                <a:gd name="connsiteY3" fmla="*/ 5819190 h 5864449"/>
                <a:gd name="connsiteX4" fmla="*/ 1076274 w 4861205"/>
                <a:gd name="connsiteY4" fmla="*/ 4985423 h 5864449"/>
                <a:gd name="connsiteX5" fmla="*/ 35098 w 4861205"/>
                <a:gd name="connsiteY5" fmla="*/ 3323852 h 5864449"/>
                <a:gd name="connsiteX6" fmla="*/ 593876 w 4861205"/>
                <a:gd name="connsiteY6" fmla="*/ 1134043 h 5864449"/>
                <a:gd name="connsiteX7" fmla="*/ 2780481 w 4861205"/>
                <a:gd name="connsiteY7" fmla="*/ -2 h 586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1205" h="5864449">
                  <a:moveTo>
                    <a:pt x="2780481" y="-2"/>
                  </a:moveTo>
                  <a:cubicBezTo>
                    <a:pt x="3471109" y="183340"/>
                    <a:pt x="4437309" y="1599245"/>
                    <a:pt x="4737647" y="2234093"/>
                  </a:cubicBezTo>
                  <a:cubicBezTo>
                    <a:pt x="5037985" y="2868941"/>
                    <a:pt x="4730843" y="3539758"/>
                    <a:pt x="4452769" y="4137274"/>
                  </a:cubicBezTo>
                  <a:cubicBezTo>
                    <a:pt x="4174695" y="4734790"/>
                    <a:pt x="3382031" y="5704221"/>
                    <a:pt x="3069205" y="5819190"/>
                  </a:cubicBezTo>
                  <a:cubicBezTo>
                    <a:pt x="2358359" y="6040255"/>
                    <a:pt x="1581959" y="5401313"/>
                    <a:pt x="1076274" y="4985423"/>
                  </a:cubicBezTo>
                  <a:cubicBezTo>
                    <a:pt x="570590" y="4569533"/>
                    <a:pt x="146935" y="3953087"/>
                    <a:pt x="35098" y="3323852"/>
                  </a:cubicBezTo>
                  <a:cubicBezTo>
                    <a:pt x="-92687" y="2646770"/>
                    <a:pt x="136312" y="1688019"/>
                    <a:pt x="593876" y="1134043"/>
                  </a:cubicBezTo>
                  <a:cubicBezTo>
                    <a:pt x="1051440" y="580067"/>
                    <a:pt x="2127808" y="30746"/>
                    <a:pt x="2780481" y="-2"/>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A9D4868E-6D79-0426-1A49-3C86BD22D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7320892">
              <a:off x="11193220" y="1266534"/>
              <a:ext cx="1341234" cy="443910"/>
            </a:xfrm>
            <a:custGeom>
              <a:avLst/>
              <a:gdLst>
                <a:gd name="connsiteX0" fmla="*/ 0 w 1341234"/>
                <a:gd name="connsiteY0" fmla="*/ 254220 h 443910"/>
                <a:gd name="connsiteX1" fmla="*/ 406601 w 1341234"/>
                <a:gd name="connsiteY1" fmla="*/ 0 h 443910"/>
                <a:gd name="connsiteX2" fmla="*/ 457611 w 1341234"/>
                <a:gd name="connsiteY2" fmla="*/ 13676 h 443910"/>
                <a:gd name="connsiteX3" fmla="*/ 1341234 w 1341234"/>
                <a:gd name="connsiteY3" fmla="*/ 259580 h 443910"/>
                <a:gd name="connsiteX4" fmla="*/ 1301190 w 1341234"/>
                <a:gd name="connsiteY4" fmla="*/ 443736 h 443910"/>
                <a:gd name="connsiteX5" fmla="*/ 359344 w 1341234"/>
                <a:gd name="connsiteY5" fmla="*/ 311216 h 443910"/>
                <a:gd name="connsiteX6" fmla="*/ 47147 w 1341234"/>
                <a:gd name="connsiteY6" fmla="*/ 262014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234" h="443910">
                  <a:moveTo>
                    <a:pt x="0" y="254220"/>
                  </a:moveTo>
                  <a:lnTo>
                    <a:pt x="406601" y="0"/>
                  </a:lnTo>
                  <a:lnTo>
                    <a:pt x="457611" y="13676"/>
                  </a:lnTo>
                  <a:cubicBezTo>
                    <a:pt x="858001" y="120586"/>
                    <a:pt x="1311317" y="239969"/>
                    <a:pt x="1341234" y="259580"/>
                  </a:cubicBezTo>
                  <a:cubicBezTo>
                    <a:pt x="1337155" y="299693"/>
                    <a:pt x="1315377" y="449736"/>
                    <a:pt x="1301190" y="443736"/>
                  </a:cubicBezTo>
                  <a:cubicBezTo>
                    <a:pt x="1267732" y="445553"/>
                    <a:pt x="557777" y="378967"/>
                    <a:pt x="359344" y="311216"/>
                  </a:cubicBezTo>
                  <a:cubicBezTo>
                    <a:pt x="245881" y="291075"/>
                    <a:pt x="140295" y="276238"/>
                    <a:pt x="47147" y="262014"/>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C88C9C6-35F2-12BD-71B4-D1433301B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7320892">
              <a:off x="11193220" y="1266534"/>
              <a:ext cx="1341234" cy="443910"/>
            </a:xfrm>
            <a:custGeom>
              <a:avLst/>
              <a:gdLst>
                <a:gd name="connsiteX0" fmla="*/ 0 w 1341234"/>
                <a:gd name="connsiteY0" fmla="*/ 254220 h 443910"/>
                <a:gd name="connsiteX1" fmla="*/ 406601 w 1341234"/>
                <a:gd name="connsiteY1" fmla="*/ 0 h 443910"/>
                <a:gd name="connsiteX2" fmla="*/ 457611 w 1341234"/>
                <a:gd name="connsiteY2" fmla="*/ 13676 h 443910"/>
                <a:gd name="connsiteX3" fmla="*/ 1341234 w 1341234"/>
                <a:gd name="connsiteY3" fmla="*/ 259580 h 443910"/>
                <a:gd name="connsiteX4" fmla="*/ 1301190 w 1341234"/>
                <a:gd name="connsiteY4" fmla="*/ 443736 h 443910"/>
                <a:gd name="connsiteX5" fmla="*/ 359344 w 1341234"/>
                <a:gd name="connsiteY5" fmla="*/ 311216 h 443910"/>
                <a:gd name="connsiteX6" fmla="*/ 47147 w 1341234"/>
                <a:gd name="connsiteY6" fmla="*/ 262014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234" h="443910">
                  <a:moveTo>
                    <a:pt x="0" y="254220"/>
                  </a:moveTo>
                  <a:lnTo>
                    <a:pt x="406601" y="0"/>
                  </a:lnTo>
                  <a:lnTo>
                    <a:pt x="457611" y="13676"/>
                  </a:lnTo>
                  <a:cubicBezTo>
                    <a:pt x="858001" y="120586"/>
                    <a:pt x="1311317" y="239969"/>
                    <a:pt x="1341234" y="259580"/>
                  </a:cubicBezTo>
                  <a:cubicBezTo>
                    <a:pt x="1337155" y="299693"/>
                    <a:pt x="1315377" y="449736"/>
                    <a:pt x="1301190" y="443736"/>
                  </a:cubicBezTo>
                  <a:cubicBezTo>
                    <a:pt x="1267732" y="445553"/>
                    <a:pt x="557777" y="378967"/>
                    <a:pt x="359344" y="311216"/>
                  </a:cubicBezTo>
                  <a:cubicBezTo>
                    <a:pt x="245881" y="291075"/>
                    <a:pt x="140295" y="276238"/>
                    <a:pt x="47147" y="262014"/>
                  </a:cubicBezTo>
                  <a:close/>
                </a:path>
              </a:pathLst>
            </a:custGeom>
            <a:solidFill>
              <a:schemeClr val="accent3">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127C1964-ED6C-3A69-CCE9-475EE236C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9842612" flipH="1" flipV="1">
              <a:off x="10264608" y="74723"/>
              <a:ext cx="1083994" cy="1037613"/>
            </a:xfrm>
            <a:custGeom>
              <a:avLst/>
              <a:gdLst>
                <a:gd name="connsiteX0" fmla="*/ 886520 w 1083994"/>
                <a:gd name="connsiteY0" fmla="*/ 0 h 1037613"/>
                <a:gd name="connsiteX1" fmla="*/ 990233 w 1083994"/>
                <a:gd name="connsiteY1" fmla="*/ 29654 h 1037613"/>
                <a:gd name="connsiteX2" fmla="*/ 993535 w 1083994"/>
                <a:gd name="connsiteY2" fmla="*/ 43082 h 1037613"/>
                <a:gd name="connsiteX3" fmla="*/ 1051675 w 1083994"/>
                <a:gd name="connsiteY3" fmla="*/ 356973 h 1037613"/>
                <a:gd name="connsiteX4" fmla="*/ 1083975 w 1083994"/>
                <a:gd name="connsiteY4" fmla="*/ 602023 h 1037613"/>
                <a:gd name="connsiteX5" fmla="*/ 966613 w 1083994"/>
                <a:gd name="connsiteY5" fmla="*/ 901753 h 1037613"/>
                <a:gd name="connsiteX6" fmla="*/ 713135 w 1083994"/>
                <a:gd name="connsiteY6" fmla="*/ 1026319 h 1037613"/>
                <a:gd name="connsiteX7" fmla="*/ 318855 w 1083994"/>
                <a:gd name="connsiteY7" fmla="*/ 989106 h 1037613"/>
                <a:gd name="connsiteX8" fmla="*/ 128776 w 1083994"/>
                <a:gd name="connsiteY8" fmla="*/ 649273 h 1037613"/>
                <a:gd name="connsiteX9" fmla="*/ 0 w 1083994"/>
                <a:gd name="connsiteY9" fmla="*/ 49738 h 1037613"/>
                <a:gd name="connsiteX10" fmla="*/ 620956 w 1083994"/>
                <a:gd name="connsiteY10" fmla="*/ 642355 h 1037613"/>
                <a:gd name="connsiteX11" fmla="*/ 886064 w 1083994"/>
                <a:gd name="connsiteY11" fmla="*/ 1039 h 103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3994" h="1037613">
                  <a:moveTo>
                    <a:pt x="886520" y="0"/>
                  </a:moveTo>
                  <a:lnTo>
                    <a:pt x="990233" y="29654"/>
                  </a:lnTo>
                  <a:lnTo>
                    <a:pt x="993535" y="43082"/>
                  </a:lnTo>
                  <a:cubicBezTo>
                    <a:pt x="1016489" y="140998"/>
                    <a:pt x="1041157" y="264776"/>
                    <a:pt x="1051675" y="356973"/>
                  </a:cubicBezTo>
                  <a:lnTo>
                    <a:pt x="1083975" y="602023"/>
                  </a:lnTo>
                  <a:cubicBezTo>
                    <a:pt x="1084789" y="765231"/>
                    <a:pt x="1059669" y="806637"/>
                    <a:pt x="966613" y="901753"/>
                  </a:cubicBezTo>
                  <a:cubicBezTo>
                    <a:pt x="910153" y="966250"/>
                    <a:pt x="821095" y="1011760"/>
                    <a:pt x="713135" y="1026319"/>
                  </a:cubicBezTo>
                  <a:cubicBezTo>
                    <a:pt x="605175" y="1040878"/>
                    <a:pt x="416248" y="1051946"/>
                    <a:pt x="318855" y="989106"/>
                  </a:cubicBezTo>
                  <a:cubicBezTo>
                    <a:pt x="221462" y="926265"/>
                    <a:pt x="147001" y="727446"/>
                    <a:pt x="128776" y="649273"/>
                  </a:cubicBezTo>
                  <a:cubicBezTo>
                    <a:pt x="93895" y="519198"/>
                    <a:pt x="28063" y="235695"/>
                    <a:pt x="0" y="49738"/>
                  </a:cubicBezTo>
                  <a:cubicBezTo>
                    <a:pt x="152500" y="20987"/>
                    <a:pt x="429040" y="429202"/>
                    <a:pt x="620956" y="642355"/>
                  </a:cubicBezTo>
                  <a:cubicBezTo>
                    <a:pt x="695371" y="468649"/>
                    <a:pt x="814439" y="166732"/>
                    <a:pt x="886064" y="1039"/>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24F4E174-07D6-0E6C-AA5A-531E0B8A72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9842612" flipH="1" flipV="1">
              <a:off x="10264609" y="74723"/>
              <a:ext cx="1083994" cy="1037611"/>
            </a:xfrm>
            <a:custGeom>
              <a:avLst/>
              <a:gdLst>
                <a:gd name="connsiteX0" fmla="*/ 886519 w 1083994"/>
                <a:gd name="connsiteY0" fmla="*/ 0 h 1037611"/>
                <a:gd name="connsiteX1" fmla="*/ 990233 w 1083994"/>
                <a:gd name="connsiteY1" fmla="*/ 29654 h 1037611"/>
                <a:gd name="connsiteX2" fmla="*/ 993535 w 1083994"/>
                <a:gd name="connsiteY2" fmla="*/ 43080 h 1037611"/>
                <a:gd name="connsiteX3" fmla="*/ 1051675 w 1083994"/>
                <a:gd name="connsiteY3" fmla="*/ 356971 h 1037611"/>
                <a:gd name="connsiteX4" fmla="*/ 1083975 w 1083994"/>
                <a:gd name="connsiteY4" fmla="*/ 602021 h 1037611"/>
                <a:gd name="connsiteX5" fmla="*/ 966613 w 1083994"/>
                <a:gd name="connsiteY5" fmla="*/ 901751 h 1037611"/>
                <a:gd name="connsiteX6" fmla="*/ 713135 w 1083994"/>
                <a:gd name="connsiteY6" fmla="*/ 1026317 h 1037611"/>
                <a:gd name="connsiteX7" fmla="*/ 318855 w 1083994"/>
                <a:gd name="connsiteY7" fmla="*/ 989104 h 1037611"/>
                <a:gd name="connsiteX8" fmla="*/ 128776 w 1083994"/>
                <a:gd name="connsiteY8" fmla="*/ 649271 h 1037611"/>
                <a:gd name="connsiteX9" fmla="*/ 0 w 1083994"/>
                <a:gd name="connsiteY9" fmla="*/ 49736 h 1037611"/>
                <a:gd name="connsiteX10" fmla="*/ 620956 w 1083994"/>
                <a:gd name="connsiteY10" fmla="*/ 642353 h 1037611"/>
                <a:gd name="connsiteX11" fmla="*/ 886064 w 1083994"/>
                <a:gd name="connsiteY11" fmla="*/ 1037 h 103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3994" h="1037611">
                  <a:moveTo>
                    <a:pt x="886519" y="0"/>
                  </a:moveTo>
                  <a:lnTo>
                    <a:pt x="990233" y="29654"/>
                  </a:lnTo>
                  <a:lnTo>
                    <a:pt x="993535" y="43080"/>
                  </a:lnTo>
                  <a:cubicBezTo>
                    <a:pt x="1016489" y="140996"/>
                    <a:pt x="1041157" y="264774"/>
                    <a:pt x="1051675" y="356971"/>
                  </a:cubicBezTo>
                  <a:lnTo>
                    <a:pt x="1083975" y="602021"/>
                  </a:lnTo>
                  <a:cubicBezTo>
                    <a:pt x="1084789" y="765229"/>
                    <a:pt x="1059669" y="806635"/>
                    <a:pt x="966613" y="901751"/>
                  </a:cubicBezTo>
                  <a:cubicBezTo>
                    <a:pt x="910153" y="966248"/>
                    <a:pt x="821095" y="1011758"/>
                    <a:pt x="713135" y="1026317"/>
                  </a:cubicBezTo>
                  <a:cubicBezTo>
                    <a:pt x="605175" y="1040876"/>
                    <a:pt x="416248" y="1051944"/>
                    <a:pt x="318855" y="989104"/>
                  </a:cubicBezTo>
                  <a:cubicBezTo>
                    <a:pt x="221462" y="926263"/>
                    <a:pt x="147001" y="727444"/>
                    <a:pt x="128776" y="649271"/>
                  </a:cubicBezTo>
                  <a:cubicBezTo>
                    <a:pt x="93895" y="519196"/>
                    <a:pt x="28063" y="235693"/>
                    <a:pt x="0" y="49736"/>
                  </a:cubicBezTo>
                  <a:cubicBezTo>
                    <a:pt x="152500" y="20985"/>
                    <a:pt x="429040" y="429200"/>
                    <a:pt x="620956" y="642353"/>
                  </a:cubicBezTo>
                  <a:cubicBezTo>
                    <a:pt x="695371" y="468647"/>
                    <a:pt x="814439" y="166730"/>
                    <a:pt x="886064" y="1037"/>
                  </a:cubicBezTo>
                  <a:close/>
                </a:path>
              </a:pathLst>
            </a:custGeom>
            <a:solidFill>
              <a:schemeClr val="accent4">
                <a:lumMod val="40000"/>
                <a:lumOff val="60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Content Placeholder 2">
            <a:extLst>
              <a:ext uri="{FF2B5EF4-FFF2-40B4-BE49-F238E27FC236}">
                <a16:creationId xmlns:a16="http://schemas.microsoft.com/office/drawing/2014/main" id="{2700731A-A5AE-1989-6847-0BFA53488EA2}"/>
              </a:ext>
            </a:extLst>
          </p:cNvPr>
          <p:cNvSpPr>
            <a:spLocks noGrp="1"/>
          </p:cNvSpPr>
          <p:nvPr>
            <p:ph idx="1"/>
          </p:nvPr>
        </p:nvSpPr>
        <p:spPr>
          <a:xfrm>
            <a:off x="600076" y="1783765"/>
            <a:ext cx="10487024" cy="4681248"/>
          </a:xfrm>
        </p:spPr>
        <p:txBody>
          <a:bodyPr>
            <a:normAutofit fontScale="92500"/>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effectLst/>
                <a:uLnTx/>
                <a:uFillTx/>
                <a:latin typeface="Söhne"/>
                <a:ea typeface="+mn-ea"/>
                <a:cs typeface="+mn-cs"/>
              </a:rPr>
              <a:t>Lobbying and Advocacy: </a:t>
            </a:r>
            <a:r>
              <a:rPr kumimoji="0" lang="en-US" sz="2600" b="0" i="0" u="none" strike="noStrike" kern="1200" cap="none" spc="0" normalizeH="0" baseline="0" noProof="0" dirty="0">
                <a:ln>
                  <a:noFill/>
                </a:ln>
                <a:effectLst/>
                <a:uLnTx/>
                <a:uFillTx/>
                <a:latin typeface="Söhne"/>
                <a:ea typeface="+mn-ea"/>
                <a:cs typeface="+mn-cs"/>
              </a:rPr>
              <a:t>Stakeholders often engage in lobbying and advocacy efforts to influence political decisions. They may use financial contributions, public relations campaigns, or legal actions to promote their interests. </a:t>
            </a:r>
            <a:endParaRPr lang="en-US" sz="2600" b="1" i="0" dirty="0">
              <a:effectLst/>
              <a:latin typeface="Söhne"/>
            </a:endParaRPr>
          </a:p>
          <a:p>
            <a:r>
              <a:rPr lang="en-US" sz="2600" b="1" i="0" dirty="0">
                <a:effectLst/>
                <a:latin typeface="Söhne"/>
              </a:rPr>
              <a:t>Access to Decision-Makers</a:t>
            </a:r>
            <a:r>
              <a:rPr lang="en-US" sz="2600" b="0" i="0" dirty="0">
                <a:effectLst/>
                <a:latin typeface="Söhne"/>
              </a:rPr>
              <a:t>: Access to decision-makers is a critical factor in political influence. Stakeholders with close relationships with policymakers or government officials may have more influence on policy decisions. This can be due to campaign donations, personal relationships, or professional networks.</a:t>
            </a:r>
          </a:p>
          <a:p>
            <a:r>
              <a:rPr lang="en-US" sz="2600" b="1" i="0" dirty="0">
                <a:effectLst/>
                <a:latin typeface="Söhne"/>
              </a:rPr>
              <a:t>Public Opinion</a:t>
            </a:r>
            <a:r>
              <a:rPr lang="en-US" sz="2600" b="0" i="0" dirty="0">
                <a:effectLst/>
                <a:latin typeface="Söhne"/>
              </a:rPr>
              <a:t>: Stakeholders can attempt to shape public opinion through various means, including media campaigns, grassroots organizing, and public relations efforts. Public support or opposition can have a significant impact on political decisions, and this dynamic can be influenced by the resources and strategies of various stakeholders.</a:t>
            </a:r>
          </a:p>
          <a:p>
            <a:endParaRPr lang="en-US" sz="1600" dirty="0"/>
          </a:p>
        </p:txBody>
      </p:sp>
      <p:pic>
        <p:nvPicPr>
          <p:cNvPr id="2" name="ElevenLabs_2023-10-17T04_00_22_Daniel_pre_s42_sb80_m1">
            <a:hlinkClick r:id="" action="ppaction://media"/>
            <a:extLst>
              <a:ext uri="{FF2B5EF4-FFF2-40B4-BE49-F238E27FC236}">
                <a16:creationId xmlns:a16="http://schemas.microsoft.com/office/drawing/2014/main" id="{82EE7D20-B37E-9BAE-4619-0F1160F148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42675" y="750888"/>
            <a:ext cx="487363" cy="487362"/>
          </a:xfrm>
          <a:prstGeom prst="rect">
            <a:avLst/>
          </a:prstGeom>
        </p:spPr>
      </p:pic>
    </p:spTree>
    <p:extLst>
      <p:ext uri="{BB962C8B-B14F-4D97-AF65-F5344CB8AC3E}">
        <p14:creationId xmlns:p14="http://schemas.microsoft.com/office/powerpoint/2010/main" val="404110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3A06F4-93E4-337F-5797-18DD1ED5BA91}"/>
              </a:ext>
            </a:extLst>
          </p:cNvPr>
          <p:cNvSpPr>
            <a:spLocks noGrp="1"/>
          </p:cNvSpPr>
          <p:nvPr>
            <p:ph type="title"/>
          </p:nvPr>
        </p:nvSpPr>
        <p:spPr>
          <a:xfrm>
            <a:off x="299716" y="364093"/>
            <a:ext cx="10083189" cy="1184187"/>
          </a:xfrm>
        </p:spPr>
        <p:txBody>
          <a:bodyPr anchor="b">
            <a:normAutofit/>
          </a:bodyPr>
          <a:lstStyle/>
          <a:p>
            <a:r>
              <a:rPr lang="en-US" sz="3600" b="1" dirty="0">
                <a:latin typeface="+mn-lt"/>
              </a:rPr>
              <a:t>The role of stakeholders and power dynamics in political implications</a:t>
            </a:r>
          </a:p>
        </p:txBody>
      </p:sp>
      <p:grpSp>
        <p:nvGrpSpPr>
          <p:cNvPr id="9" name="Group 8">
            <a:extLst>
              <a:ext uri="{FF2B5EF4-FFF2-40B4-BE49-F238E27FC236}">
                <a16:creationId xmlns:a16="http://schemas.microsoft.com/office/drawing/2014/main" id="{D99D003E-0ABA-2640-4DCE-C83118F8B8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64608" y="74723"/>
            <a:ext cx="1821184" cy="2084383"/>
            <a:chOff x="10264608" y="74723"/>
            <a:chExt cx="1821184" cy="2084383"/>
          </a:xfrm>
        </p:grpSpPr>
        <p:sp>
          <p:nvSpPr>
            <p:cNvPr id="10" name="Freeform: Shape 9">
              <a:extLst>
                <a:ext uri="{FF2B5EF4-FFF2-40B4-BE49-F238E27FC236}">
                  <a16:creationId xmlns:a16="http://schemas.microsoft.com/office/drawing/2014/main" id="{0CFE9322-8412-2C6F-73B8-3B230B6C32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1465047" flipV="1">
              <a:off x="11636678" y="400406"/>
              <a:ext cx="413532" cy="368654"/>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760044"/>
                <a:gd name="connsiteY0" fmla="*/ 300 h 4964247"/>
                <a:gd name="connsiteX1" fmla="*/ 3813909 w 4760044"/>
                <a:gd name="connsiteY1" fmla="*/ 619239 h 4964247"/>
                <a:gd name="connsiteX2" fmla="*/ 4735908 w 4760044"/>
                <a:gd name="connsiteY2" fmla="*/ 1906206 h 4964247"/>
                <a:gd name="connsiteX3" fmla="*/ 4451030 w 4760044"/>
                <a:gd name="connsiteY3" fmla="*/ 3809387 h 4964247"/>
                <a:gd name="connsiteX4" fmla="*/ 3419865 w 4760044"/>
                <a:gd name="connsiteY4" fmla="*/ 4845155 h 4964247"/>
                <a:gd name="connsiteX5" fmla="*/ 1074535 w 4760044"/>
                <a:gd name="connsiteY5" fmla="*/ 4657536 h 4964247"/>
                <a:gd name="connsiteX6" fmla="*/ 33359 w 4760044"/>
                <a:gd name="connsiteY6" fmla="*/ 2995965 h 4964247"/>
                <a:gd name="connsiteX7" fmla="*/ 592137 w 4760044"/>
                <a:gd name="connsiteY7" fmla="*/ 806156 h 4964247"/>
                <a:gd name="connsiteX8" fmla="*/ 2649000 w 4760044"/>
                <a:gd name="connsiteY8" fmla="*/ 300 h 4964247"/>
                <a:gd name="connsiteX0" fmla="*/ 2649000 w 4849477"/>
                <a:gd name="connsiteY0" fmla="*/ -2 h 4963945"/>
                <a:gd name="connsiteX1" fmla="*/ 4735908 w 4849477"/>
                <a:gd name="connsiteY1" fmla="*/ 1905904 h 4963945"/>
                <a:gd name="connsiteX2" fmla="*/ 4451030 w 4849477"/>
                <a:gd name="connsiteY2" fmla="*/ 3809085 h 4963945"/>
                <a:gd name="connsiteX3" fmla="*/ 3419865 w 4849477"/>
                <a:gd name="connsiteY3" fmla="*/ 4844853 h 4963945"/>
                <a:gd name="connsiteX4" fmla="*/ 1074535 w 4849477"/>
                <a:gd name="connsiteY4" fmla="*/ 4657234 h 4963945"/>
                <a:gd name="connsiteX5" fmla="*/ 33359 w 4849477"/>
                <a:gd name="connsiteY5" fmla="*/ 2995663 h 4963945"/>
                <a:gd name="connsiteX6" fmla="*/ 592137 w 4849477"/>
                <a:gd name="connsiteY6" fmla="*/ 805854 h 4963945"/>
                <a:gd name="connsiteX7" fmla="*/ 2649000 w 4849477"/>
                <a:gd name="connsiteY7" fmla="*/ -2 h 4963945"/>
                <a:gd name="connsiteX0" fmla="*/ 2649000 w 4859466"/>
                <a:gd name="connsiteY0" fmla="*/ -2 h 5536260"/>
                <a:gd name="connsiteX1" fmla="*/ 4735908 w 4859466"/>
                <a:gd name="connsiteY1" fmla="*/ 1905904 h 5536260"/>
                <a:gd name="connsiteX2" fmla="*/ 4451030 w 4859466"/>
                <a:gd name="connsiteY2" fmla="*/ 3809085 h 5536260"/>
                <a:gd name="connsiteX3" fmla="*/ 3067466 w 4859466"/>
                <a:gd name="connsiteY3" fmla="*/ 5491001 h 5536260"/>
                <a:gd name="connsiteX4" fmla="*/ 1074535 w 4859466"/>
                <a:gd name="connsiteY4" fmla="*/ 4657234 h 5536260"/>
                <a:gd name="connsiteX5" fmla="*/ 33359 w 4859466"/>
                <a:gd name="connsiteY5" fmla="*/ 2995663 h 5536260"/>
                <a:gd name="connsiteX6" fmla="*/ 592137 w 4859466"/>
                <a:gd name="connsiteY6" fmla="*/ 805854 h 5536260"/>
                <a:gd name="connsiteX7" fmla="*/ 2649000 w 4859466"/>
                <a:gd name="connsiteY7" fmla="*/ -2 h 5536260"/>
                <a:gd name="connsiteX0" fmla="*/ 2780481 w 4861205"/>
                <a:gd name="connsiteY0" fmla="*/ -2 h 5864449"/>
                <a:gd name="connsiteX1" fmla="*/ 4737647 w 4861205"/>
                <a:gd name="connsiteY1" fmla="*/ 2234093 h 5864449"/>
                <a:gd name="connsiteX2" fmla="*/ 4452769 w 4861205"/>
                <a:gd name="connsiteY2" fmla="*/ 4137274 h 5864449"/>
                <a:gd name="connsiteX3" fmla="*/ 3069205 w 4861205"/>
                <a:gd name="connsiteY3" fmla="*/ 5819190 h 5864449"/>
                <a:gd name="connsiteX4" fmla="*/ 1076274 w 4861205"/>
                <a:gd name="connsiteY4" fmla="*/ 4985423 h 5864449"/>
                <a:gd name="connsiteX5" fmla="*/ 35098 w 4861205"/>
                <a:gd name="connsiteY5" fmla="*/ 3323852 h 5864449"/>
                <a:gd name="connsiteX6" fmla="*/ 593876 w 4861205"/>
                <a:gd name="connsiteY6" fmla="*/ 1134043 h 5864449"/>
                <a:gd name="connsiteX7" fmla="*/ 2780481 w 4861205"/>
                <a:gd name="connsiteY7" fmla="*/ -2 h 586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1205" h="5864449">
                  <a:moveTo>
                    <a:pt x="2780481" y="-2"/>
                  </a:moveTo>
                  <a:cubicBezTo>
                    <a:pt x="3471109" y="183340"/>
                    <a:pt x="4437309" y="1599245"/>
                    <a:pt x="4737647" y="2234093"/>
                  </a:cubicBezTo>
                  <a:cubicBezTo>
                    <a:pt x="5037985" y="2868941"/>
                    <a:pt x="4730843" y="3539758"/>
                    <a:pt x="4452769" y="4137274"/>
                  </a:cubicBezTo>
                  <a:cubicBezTo>
                    <a:pt x="4174695" y="4734790"/>
                    <a:pt x="3382031" y="5704221"/>
                    <a:pt x="3069205" y="5819190"/>
                  </a:cubicBezTo>
                  <a:cubicBezTo>
                    <a:pt x="2358359" y="6040255"/>
                    <a:pt x="1581959" y="5401313"/>
                    <a:pt x="1076274" y="4985423"/>
                  </a:cubicBezTo>
                  <a:cubicBezTo>
                    <a:pt x="570590" y="4569533"/>
                    <a:pt x="146935" y="3953087"/>
                    <a:pt x="35098" y="3323852"/>
                  </a:cubicBezTo>
                  <a:cubicBezTo>
                    <a:pt x="-92687" y="2646770"/>
                    <a:pt x="136312" y="1688019"/>
                    <a:pt x="593876" y="1134043"/>
                  </a:cubicBezTo>
                  <a:cubicBezTo>
                    <a:pt x="1051440" y="580067"/>
                    <a:pt x="2127808" y="30746"/>
                    <a:pt x="2780481" y="-2"/>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A9D4868E-6D79-0426-1A49-3C86BD22D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7320892">
              <a:off x="11193220" y="1266534"/>
              <a:ext cx="1341234" cy="443910"/>
            </a:xfrm>
            <a:custGeom>
              <a:avLst/>
              <a:gdLst>
                <a:gd name="connsiteX0" fmla="*/ 0 w 1341234"/>
                <a:gd name="connsiteY0" fmla="*/ 254220 h 443910"/>
                <a:gd name="connsiteX1" fmla="*/ 406601 w 1341234"/>
                <a:gd name="connsiteY1" fmla="*/ 0 h 443910"/>
                <a:gd name="connsiteX2" fmla="*/ 457611 w 1341234"/>
                <a:gd name="connsiteY2" fmla="*/ 13676 h 443910"/>
                <a:gd name="connsiteX3" fmla="*/ 1341234 w 1341234"/>
                <a:gd name="connsiteY3" fmla="*/ 259580 h 443910"/>
                <a:gd name="connsiteX4" fmla="*/ 1301190 w 1341234"/>
                <a:gd name="connsiteY4" fmla="*/ 443736 h 443910"/>
                <a:gd name="connsiteX5" fmla="*/ 359344 w 1341234"/>
                <a:gd name="connsiteY5" fmla="*/ 311216 h 443910"/>
                <a:gd name="connsiteX6" fmla="*/ 47147 w 1341234"/>
                <a:gd name="connsiteY6" fmla="*/ 262014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234" h="443910">
                  <a:moveTo>
                    <a:pt x="0" y="254220"/>
                  </a:moveTo>
                  <a:lnTo>
                    <a:pt x="406601" y="0"/>
                  </a:lnTo>
                  <a:lnTo>
                    <a:pt x="457611" y="13676"/>
                  </a:lnTo>
                  <a:cubicBezTo>
                    <a:pt x="858001" y="120586"/>
                    <a:pt x="1311317" y="239969"/>
                    <a:pt x="1341234" y="259580"/>
                  </a:cubicBezTo>
                  <a:cubicBezTo>
                    <a:pt x="1337155" y="299693"/>
                    <a:pt x="1315377" y="449736"/>
                    <a:pt x="1301190" y="443736"/>
                  </a:cubicBezTo>
                  <a:cubicBezTo>
                    <a:pt x="1267732" y="445553"/>
                    <a:pt x="557777" y="378967"/>
                    <a:pt x="359344" y="311216"/>
                  </a:cubicBezTo>
                  <a:cubicBezTo>
                    <a:pt x="245881" y="291075"/>
                    <a:pt x="140295" y="276238"/>
                    <a:pt x="47147" y="262014"/>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C88C9C6-35F2-12BD-71B4-D1433301B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7320892">
              <a:off x="11193220" y="1266534"/>
              <a:ext cx="1341234" cy="443910"/>
            </a:xfrm>
            <a:custGeom>
              <a:avLst/>
              <a:gdLst>
                <a:gd name="connsiteX0" fmla="*/ 0 w 1341234"/>
                <a:gd name="connsiteY0" fmla="*/ 254220 h 443910"/>
                <a:gd name="connsiteX1" fmla="*/ 406601 w 1341234"/>
                <a:gd name="connsiteY1" fmla="*/ 0 h 443910"/>
                <a:gd name="connsiteX2" fmla="*/ 457611 w 1341234"/>
                <a:gd name="connsiteY2" fmla="*/ 13676 h 443910"/>
                <a:gd name="connsiteX3" fmla="*/ 1341234 w 1341234"/>
                <a:gd name="connsiteY3" fmla="*/ 259580 h 443910"/>
                <a:gd name="connsiteX4" fmla="*/ 1301190 w 1341234"/>
                <a:gd name="connsiteY4" fmla="*/ 443736 h 443910"/>
                <a:gd name="connsiteX5" fmla="*/ 359344 w 1341234"/>
                <a:gd name="connsiteY5" fmla="*/ 311216 h 443910"/>
                <a:gd name="connsiteX6" fmla="*/ 47147 w 1341234"/>
                <a:gd name="connsiteY6" fmla="*/ 262014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234" h="443910">
                  <a:moveTo>
                    <a:pt x="0" y="254220"/>
                  </a:moveTo>
                  <a:lnTo>
                    <a:pt x="406601" y="0"/>
                  </a:lnTo>
                  <a:lnTo>
                    <a:pt x="457611" y="13676"/>
                  </a:lnTo>
                  <a:cubicBezTo>
                    <a:pt x="858001" y="120586"/>
                    <a:pt x="1311317" y="239969"/>
                    <a:pt x="1341234" y="259580"/>
                  </a:cubicBezTo>
                  <a:cubicBezTo>
                    <a:pt x="1337155" y="299693"/>
                    <a:pt x="1315377" y="449736"/>
                    <a:pt x="1301190" y="443736"/>
                  </a:cubicBezTo>
                  <a:cubicBezTo>
                    <a:pt x="1267732" y="445553"/>
                    <a:pt x="557777" y="378967"/>
                    <a:pt x="359344" y="311216"/>
                  </a:cubicBezTo>
                  <a:cubicBezTo>
                    <a:pt x="245881" y="291075"/>
                    <a:pt x="140295" y="276238"/>
                    <a:pt x="47147" y="262014"/>
                  </a:cubicBezTo>
                  <a:close/>
                </a:path>
              </a:pathLst>
            </a:custGeom>
            <a:solidFill>
              <a:schemeClr val="accent3">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127C1964-ED6C-3A69-CCE9-475EE236C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9842612" flipH="1" flipV="1">
              <a:off x="10264608" y="74723"/>
              <a:ext cx="1083994" cy="1037613"/>
            </a:xfrm>
            <a:custGeom>
              <a:avLst/>
              <a:gdLst>
                <a:gd name="connsiteX0" fmla="*/ 886520 w 1083994"/>
                <a:gd name="connsiteY0" fmla="*/ 0 h 1037613"/>
                <a:gd name="connsiteX1" fmla="*/ 990233 w 1083994"/>
                <a:gd name="connsiteY1" fmla="*/ 29654 h 1037613"/>
                <a:gd name="connsiteX2" fmla="*/ 993535 w 1083994"/>
                <a:gd name="connsiteY2" fmla="*/ 43082 h 1037613"/>
                <a:gd name="connsiteX3" fmla="*/ 1051675 w 1083994"/>
                <a:gd name="connsiteY3" fmla="*/ 356973 h 1037613"/>
                <a:gd name="connsiteX4" fmla="*/ 1083975 w 1083994"/>
                <a:gd name="connsiteY4" fmla="*/ 602023 h 1037613"/>
                <a:gd name="connsiteX5" fmla="*/ 966613 w 1083994"/>
                <a:gd name="connsiteY5" fmla="*/ 901753 h 1037613"/>
                <a:gd name="connsiteX6" fmla="*/ 713135 w 1083994"/>
                <a:gd name="connsiteY6" fmla="*/ 1026319 h 1037613"/>
                <a:gd name="connsiteX7" fmla="*/ 318855 w 1083994"/>
                <a:gd name="connsiteY7" fmla="*/ 989106 h 1037613"/>
                <a:gd name="connsiteX8" fmla="*/ 128776 w 1083994"/>
                <a:gd name="connsiteY8" fmla="*/ 649273 h 1037613"/>
                <a:gd name="connsiteX9" fmla="*/ 0 w 1083994"/>
                <a:gd name="connsiteY9" fmla="*/ 49738 h 1037613"/>
                <a:gd name="connsiteX10" fmla="*/ 620956 w 1083994"/>
                <a:gd name="connsiteY10" fmla="*/ 642355 h 1037613"/>
                <a:gd name="connsiteX11" fmla="*/ 886064 w 1083994"/>
                <a:gd name="connsiteY11" fmla="*/ 1039 h 103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3994" h="1037613">
                  <a:moveTo>
                    <a:pt x="886520" y="0"/>
                  </a:moveTo>
                  <a:lnTo>
                    <a:pt x="990233" y="29654"/>
                  </a:lnTo>
                  <a:lnTo>
                    <a:pt x="993535" y="43082"/>
                  </a:lnTo>
                  <a:cubicBezTo>
                    <a:pt x="1016489" y="140998"/>
                    <a:pt x="1041157" y="264776"/>
                    <a:pt x="1051675" y="356973"/>
                  </a:cubicBezTo>
                  <a:lnTo>
                    <a:pt x="1083975" y="602023"/>
                  </a:lnTo>
                  <a:cubicBezTo>
                    <a:pt x="1084789" y="765231"/>
                    <a:pt x="1059669" y="806637"/>
                    <a:pt x="966613" y="901753"/>
                  </a:cubicBezTo>
                  <a:cubicBezTo>
                    <a:pt x="910153" y="966250"/>
                    <a:pt x="821095" y="1011760"/>
                    <a:pt x="713135" y="1026319"/>
                  </a:cubicBezTo>
                  <a:cubicBezTo>
                    <a:pt x="605175" y="1040878"/>
                    <a:pt x="416248" y="1051946"/>
                    <a:pt x="318855" y="989106"/>
                  </a:cubicBezTo>
                  <a:cubicBezTo>
                    <a:pt x="221462" y="926265"/>
                    <a:pt x="147001" y="727446"/>
                    <a:pt x="128776" y="649273"/>
                  </a:cubicBezTo>
                  <a:cubicBezTo>
                    <a:pt x="93895" y="519198"/>
                    <a:pt x="28063" y="235695"/>
                    <a:pt x="0" y="49738"/>
                  </a:cubicBezTo>
                  <a:cubicBezTo>
                    <a:pt x="152500" y="20987"/>
                    <a:pt x="429040" y="429202"/>
                    <a:pt x="620956" y="642355"/>
                  </a:cubicBezTo>
                  <a:cubicBezTo>
                    <a:pt x="695371" y="468649"/>
                    <a:pt x="814439" y="166732"/>
                    <a:pt x="886064" y="1039"/>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24F4E174-07D6-0E6C-AA5A-531E0B8A72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9842612" flipH="1" flipV="1">
              <a:off x="10264609" y="74723"/>
              <a:ext cx="1083994" cy="1037611"/>
            </a:xfrm>
            <a:custGeom>
              <a:avLst/>
              <a:gdLst>
                <a:gd name="connsiteX0" fmla="*/ 886519 w 1083994"/>
                <a:gd name="connsiteY0" fmla="*/ 0 h 1037611"/>
                <a:gd name="connsiteX1" fmla="*/ 990233 w 1083994"/>
                <a:gd name="connsiteY1" fmla="*/ 29654 h 1037611"/>
                <a:gd name="connsiteX2" fmla="*/ 993535 w 1083994"/>
                <a:gd name="connsiteY2" fmla="*/ 43080 h 1037611"/>
                <a:gd name="connsiteX3" fmla="*/ 1051675 w 1083994"/>
                <a:gd name="connsiteY3" fmla="*/ 356971 h 1037611"/>
                <a:gd name="connsiteX4" fmla="*/ 1083975 w 1083994"/>
                <a:gd name="connsiteY4" fmla="*/ 602021 h 1037611"/>
                <a:gd name="connsiteX5" fmla="*/ 966613 w 1083994"/>
                <a:gd name="connsiteY5" fmla="*/ 901751 h 1037611"/>
                <a:gd name="connsiteX6" fmla="*/ 713135 w 1083994"/>
                <a:gd name="connsiteY6" fmla="*/ 1026317 h 1037611"/>
                <a:gd name="connsiteX7" fmla="*/ 318855 w 1083994"/>
                <a:gd name="connsiteY7" fmla="*/ 989104 h 1037611"/>
                <a:gd name="connsiteX8" fmla="*/ 128776 w 1083994"/>
                <a:gd name="connsiteY8" fmla="*/ 649271 h 1037611"/>
                <a:gd name="connsiteX9" fmla="*/ 0 w 1083994"/>
                <a:gd name="connsiteY9" fmla="*/ 49736 h 1037611"/>
                <a:gd name="connsiteX10" fmla="*/ 620956 w 1083994"/>
                <a:gd name="connsiteY10" fmla="*/ 642353 h 1037611"/>
                <a:gd name="connsiteX11" fmla="*/ 886064 w 1083994"/>
                <a:gd name="connsiteY11" fmla="*/ 1037 h 103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3994" h="1037611">
                  <a:moveTo>
                    <a:pt x="886519" y="0"/>
                  </a:moveTo>
                  <a:lnTo>
                    <a:pt x="990233" y="29654"/>
                  </a:lnTo>
                  <a:lnTo>
                    <a:pt x="993535" y="43080"/>
                  </a:lnTo>
                  <a:cubicBezTo>
                    <a:pt x="1016489" y="140996"/>
                    <a:pt x="1041157" y="264774"/>
                    <a:pt x="1051675" y="356971"/>
                  </a:cubicBezTo>
                  <a:lnTo>
                    <a:pt x="1083975" y="602021"/>
                  </a:lnTo>
                  <a:cubicBezTo>
                    <a:pt x="1084789" y="765229"/>
                    <a:pt x="1059669" y="806635"/>
                    <a:pt x="966613" y="901751"/>
                  </a:cubicBezTo>
                  <a:cubicBezTo>
                    <a:pt x="910153" y="966248"/>
                    <a:pt x="821095" y="1011758"/>
                    <a:pt x="713135" y="1026317"/>
                  </a:cubicBezTo>
                  <a:cubicBezTo>
                    <a:pt x="605175" y="1040876"/>
                    <a:pt x="416248" y="1051944"/>
                    <a:pt x="318855" y="989104"/>
                  </a:cubicBezTo>
                  <a:cubicBezTo>
                    <a:pt x="221462" y="926263"/>
                    <a:pt x="147001" y="727444"/>
                    <a:pt x="128776" y="649271"/>
                  </a:cubicBezTo>
                  <a:cubicBezTo>
                    <a:pt x="93895" y="519196"/>
                    <a:pt x="28063" y="235693"/>
                    <a:pt x="0" y="49736"/>
                  </a:cubicBezTo>
                  <a:cubicBezTo>
                    <a:pt x="152500" y="20985"/>
                    <a:pt x="429040" y="429200"/>
                    <a:pt x="620956" y="642353"/>
                  </a:cubicBezTo>
                  <a:cubicBezTo>
                    <a:pt x="695371" y="468647"/>
                    <a:pt x="814439" y="166730"/>
                    <a:pt x="886064" y="1037"/>
                  </a:cubicBezTo>
                  <a:close/>
                </a:path>
              </a:pathLst>
            </a:custGeom>
            <a:solidFill>
              <a:schemeClr val="accent4">
                <a:lumMod val="40000"/>
                <a:lumOff val="60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Content Placeholder 2">
            <a:extLst>
              <a:ext uri="{FF2B5EF4-FFF2-40B4-BE49-F238E27FC236}">
                <a16:creationId xmlns:a16="http://schemas.microsoft.com/office/drawing/2014/main" id="{2700731A-A5AE-1989-6847-0BFA53488EA2}"/>
              </a:ext>
            </a:extLst>
          </p:cNvPr>
          <p:cNvSpPr>
            <a:spLocks noGrp="1"/>
          </p:cNvSpPr>
          <p:nvPr>
            <p:ph idx="1"/>
          </p:nvPr>
        </p:nvSpPr>
        <p:spPr>
          <a:xfrm>
            <a:off x="390525" y="1548280"/>
            <a:ext cx="10229849" cy="4621457"/>
          </a:xfrm>
        </p:spPr>
        <p:txBody>
          <a:bodyPr>
            <a:normAutofit/>
          </a:bodyPr>
          <a:lstStyle/>
          <a:p>
            <a:r>
              <a:rPr lang="en-US" sz="2400" b="1" i="0" dirty="0">
                <a:effectLst/>
                <a:latin typeface="Söhne"/>
              </a:rPr>
              <a:t>Regulatory Capture</a:t>
            </a:r>
            <a:r>
              <a:rPr lang="en-US" sz="2400" b="0" i="0" dirty="0">
                <a:effectLst/>
                <a:latin typeface="Söhne"/>
              </a:rPr>
              <a:t>: In some cases, stakeholders with significant power and resources can exert undue influence over regulatory agencies, leading to what is known as regulatory capture. This can result in policies and regulations that primarily serve the interests of these powerful stakeholders rather than the public.</a:t>
            </a:r>
          </a:p>
          <a:p>
            <a:r>
              <a:rPr lang="en-US" sz="2400" b="1" i="0" dirty="0">
                <a:effectLst/>
                <a:latin typeface="Söhne"/>
              </a:rPr>
              <a:t>Coalitions and Alliances</a:t>
            </a:r>
            <a:r>
              <a:rPr lang="en-US" sz="2400" b="0" i="0" dirty="0">
                <a:effectLst/>
                <a:latin typeface="Söhne"/>
              </a:rPr>
              <a:t>: Stakeholders often form alliances or coalitions to pool their resources and amplify their influence. These alliances can help smaller stakeholders leverage their power and achieve their policy objectives.</a:t>
            </a:r>
          </a:p>
          <a:p>
            <a:r>
              <a:rPr lang="en-US" sz="2400" b="1" i="0" dirty="0">
                <a:effectLst/>
                <a:latin typeface="Söhne"/>
              </a:rPr>
              <a:t>Public Scrutiny</a:t>
            </a:r>
            <a:r>
              <a:rPr lang="en-US" sz="2400" b="0" i="0" dirty="0">
                <a:effectLst/>
                <a:latin typeface="Söhne"/>
              </a:rPr>
              <a:t>: The role of the public and the media is essential in holding stakeholders and decision-makers accountable. Transparency and open debate can help to mitigate the undue influence of powerful stakeholders and balance the interests of different groups.</a:t>
            </a:r>
          </a:p>
          <a:p>
            <a:endParaRPr lang="en-US" sz="1600" dirty="0"/>
          </a:p>
        </p:txBody>
      </p:sp>
      <p:pic>
        <p:nvPicPr>
          <p:cNvPr id="2" name="ElevenLabs_2023-10-17T04_02_16_Daniel_pre_s42_sb80_m1">
            <a:hlinkClick r:id="" action="ppaction://media"/>
            <a:extLst>
              <a:ext uri="{FF2B5EF4-FFF2-40B4-BE49-F238E27FC236}">
                <a16:creationId xmlns:a16="http://schemas.microsoft.com/office/drawing/2014/main" id="{0BEF05FA-0D87-A0CF-5ED0-09DFE36678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22050" y="581025"/>
            <a:ext cx="487363" cy="487363"/>
          </a:xfrm>
          <a:prstGeom prst="rect">
            <a:avLst/>
          </a:prstGeom>
        </p:spPr>
      </p:pic>
    </p:spTree>
    <p:extLst>
      <p:ext uri="{BB962C8B-B14F-4D97-AF65-F5344CB8AC3E}">
        <p14:creationId xmlns:p14="http://schemas.microsoft.com/office/powerpoint/2010/main" val="257967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00F19-0037-D9D3-7146-4FED673FBA52}"/>
              </a:ext>
            </a:extLst>
          </p:cNvPr>
          <p:cNvSpPr>
            <a:spLocks noGrp="1"/>
          </p:cNvSpPr>
          <p:nvPr>
            <p:ph type="title"/>
          </p:nvPr>
        </p:nvSpPr>
        <p:spPr>
          <a:xfrm>
            <a:off x="581025" y="365125"/>
            <a:ext cx="10772775" cy="874395"/>
          </a:xfrm>
        </p:spPr>
        <p:txBody>
          <a:bodyPr>
            <a:noAutofit/>
          </a:bodyPr>
          <a:lstStyle/>
          <a:p>
            <a:r>
              <a:rPr lang="en-US" sz="3200" b="1" dirty="0">
                <a:latin typeface="+mn-lt"/>
              </a:rPr>
              <a:t>External pressures like media, public opinion, and donor requirements. </a:t>
            </a:r>
          </a:p>
        </p:txBody>
      </p:sp>
      <p:graphicFrame>
        <p:nvGraphicFramePr>
          <p:cNvPr id="5" name="Content Placeholder 2">
            <a:extLst>
              <a:ext uri="{FF2B5EF4-FFF2-40B4-BE49-F238E27FC236}">
                <a16:creationId xmlns:a16="http://schemas.microsoft.com/office/drawing/2014/main" id="{A7C33F11-5FD3-C3CA-CCB6-BCC88CA7ECF7}"/>
              </a:ext>
            </a:extLst>
          </p:cNvPr>
          <p:cNvGraphicFramePr>
            <a:graphicFrameLocks noGrp="1"/>
          </p:cNvGraphicFramePr>
          <p:nvPr>
            <p:ph idx="1"/>
            <p:extLst>
              <p:ext uri="{D42A27DB-BD31-4B8C-83A1-F6EECF244321}">
                <p14:modId xmlns:p14="http://schemas.microsoft.com/office/powerpoint/2010/main" val="1145439399"/>
              </p:ext>
            </p:extLst>
          </p:nvPr>
        </p:nvGraphicFramePr>
        <p:xfrm>
          <a:off x="838199" y="1371600"/>
          <a:ext cx="11115676" cy="48053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ElevenLabs_2023-10-17T04_05_50_Daniel_pre_s42_sb80_m1">
            <a:hlinkClick r:id="" action="ppaction://media"/>
            <a:extLst>
              <a:ext uri="{FF2B5EF4-FFF2-40B4-BE49-F238E27FC236}">
                <a16:creationId xmlns:a16="http://schemas.microsoft.com/office/drawing/2014/main" id="{5FBAA2E8-410B-3B4D-9934-A06A77A9784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84000" y="600075"/>
            <a:ext cx="487363" cy="487363"/>
          </a:xfrm>
          <a:prstGeom prst="rect">
            <a:avLst/>
          </a:prstGeom>
        </p:spPr>
      </p:pic>
    </p:spTree>
    <p:extLst>
      <p:ext uri="{BB962C8B-B14F-4D97-AF65-F5344CB8AC3E}">
        <p14:creationId xmlns:p14="http://schemas.microsoft.com/office/powerpoint/2010/main" val="341420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024687B-3153-123C-0A8C-D7D007FAF1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23" name="Rectangle 22">
              <a:extLst>
                <a:ext uri="{FF2B5EF4-FFF2-40B4-BE49-F238E27FC236}">
                  <a16:creationId xmlns:a16="http://schemas.microsoft.com/office/drawing/2014/main" id="{8D6305F5-7509-0BF5-12D3-30451FCD73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71C5C7A-6D55-5B27-646E-39C962693C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3B3B1F4-948C-963C-E6EA-60CF7FBFA2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D4EFC6F-2F23-EA13-7D1E-B6296198F431}"/>
              </a:ext>
            </a:extLst>
          </p:cNvPr>
          <p:cNvSpPr>
            <a:spLocks noGrp="1"/>
          </p:cNvSpPr>
          <p:nvPr>
            <p:ph type="title"/>
          </p:nvPr>
        </p:nvSpPr>
        <p:spPr>
          <a:xfrm>
            <a:off x="876691" y="301843"/>
            <a:ext cx="10477109" cy="1003532"/>
          </a:xfrm>
        </p:spPr>
        <p:txBody>
          <a:bodyPr anchor="ctr">
            <a:normAutofit/>
          </a:bodyPr>
          <a:lstStyle/>
          <a:p>
            <a:r>
              <a:rPr lang="en-US" sz="3200" b="1" dirty="0">
                <a:solidFill>
                  <a:srgbClr val="FFFFFF"/>
                </a:solidFill>
                <a:latin typeface="+mn-lt"/>
              </a:rPr>
              <a:t>Here's how these external factors can exert influence:</a:t>
            </a:r>
            <a:br>
              <a:rPr lang="en-US" sz="3200" b="1" dirty="0">
                <a:solidFill>
                  <a:srgbClr val="FFFFFF"/>
                </a:solidFill>
                <a:latin typeface="+mn-lt"/>
              </a:rPr>
            </a:br>
            <a:endParaRPr lang="en-US" sz="3200" b="1" dirty="0">
              <a:solidFill>
                <a:srgbClr val="FFFFFF"/>
              </a:solidFill>
              <a:latin typeface="+mn-lt"/>
            </a:endParaRPr>
          </a:p>
        </p:txBody>
      </p:sp>
      <p:sp>
        <p:nvSpPr>
          <p:cNvPr id="3" name="Content Placeholder 2">
            <a:extLst>
              <a:ext uri="{FF2B5EF4-FFF2-40B4-BE49-F238E27FC236}">
                <a16:creationId xmlns:a16="http://schemas.microsoft.com/office/drawing/2014/main" id="{BE130D48-C785-4DC7-B04C-A54D0587F56F}"/>
              </a:ext>
            </a:extLst>
          </p:cNvPr>
          <p:cNvSpPr>
            <a:spLocks noGrp="1"/>
          </p:cNvSpPr>
          <p:nvPr>
            <p:ph idx="1"/>
          </p:nvPr>
        </p:nvSpPr>
        <p:spPr>
          <a:xfrm>
            <a:off x="352425" y="1483471"/>
            <a:ext cx="7720782" cy="4822079"/>
          </a:xfrm>
        </p:spPr>
        <p:txBody>
          <a:bodyPr>
            <a:normAutofit/>
          </a:bodyPr>
          <a:lstStyle/>
          <a:p>
            <a:pPr marL="0" indent="0">
              <a:buNone/>
            </a:pPr>
            <a:r>
              <a:rPr lang="en-US" sz="2400" b="1" i="0" dirty="0">
                <a:effectLst/>
                <a:latin typeface="Söhne"/>
              </a:rPr>
              <a:t>Media Influence</a:t>
            </a:r>
            <a:r>
              <a:rPr lang="en-US" sz="2400" b="0" i="0" dirty="0">
                <a:effectLst/>
                <a:latin typeface="Söhne"/>
              </a:rPr>
              <a:t>:</a:t>
            </a:r>
          </a:p>
          <a:p>
            <a:pPr>
              <a:buFont typeface="Arial" panose="020B0604020202020204" pitchFamily="34" charset="0"/>
              <a:buChar char="•"/>
            </a:pPr>
            <a:r>
              <a:rPr lang="en-US" sz="2400" b="1" i="0" dirty="0">
                <a:effectLst/>
                <a:latin typeface="Söhne"/>
              </a:rPr>
              <a:t>Agenda-Setting</a:t>
            </a:r>
            <a:r>
              <a:rPr lang="en-US" sz="2400" b="0" i="0" dirty="0">
                <a:effectLst/>
                <a:latin typeface="Söhne"/>
              </a:rPr>
              <a:t>: Media plays a crucial role in setting the public agenda by deciding which issues to cover and how to frame them. Policymakers often respond to media coverage and public attention.</a:t>
            </a:r>
          </a:p>
          <a:p>
            <a:pPr>
              <a:buFont typeface="Arial" panose="020B0604020202020204" pitchFamily="34" charset="0"/>
              <a:buChar char="•"/>
            </a:pPr>
            <a:r>
              <a:rPr lang="en-US" sz="2400" b="1" i="0" dirty="0">
                <a:effectLst/>
                <a:latin typeface="Söhne"/>
              </a:rPr>
              <a:t>Information Dissemination</a:t>
            </a:r>
            <a:r>
              <a:rPr lang="en-US" sz="2400" b="0" i="0" dirty="0">
                <a:effectLst/>
                <a:latin typeface="Söhne"/>
              </a:rPr>
              <a:t>: The media provides information on government actions, policies, and their outcomes, shaping public perception and knowledge. Positive or negative media coverage can impact how policies are viewed.</a:t>
            </a:r>
          </a:p>
          <a:p>
            <a:pPr>
              <a:buFont typeface="Arial" panose="020B0604020202020204" pitchFamily="34" charset="0"/>
              <a:buChar char="•"/>
            </a:pPr>
            <a:r>
              <a:rPr lang="en-US" sz="2400" b="1" i="0" dirty="0">
                <a:effectLst/>
                <a:latin typeface="Söhne"/>
              </a:rPr>
              <a:t>Investigative Reporting</a:t>
            </a:r>
            <a:r>
              <a:rPr lang="en-US" sz="2400" b="0" i="0" dirty="0">
                <a:effectLst/>
                <a:latin typeface="Söhne"/>
              </a:rPr>
              <a:t>: In-depth investigative reporting can uncover government failures, corruption, or injustices, leading to public outrage and pressure for change.</a:t>
            </a:r>
          </a:p>
          <a:p>
            <a:endParaRPr lang="en-US" sz="1600" dirty="0"/>
          </a:p>
        </p:txBody>
      </p:sp>
      <p:pic>
        <p:nvPicPr>
          <p:cNvPr id="4" name="Picture 3">
            <a:extLst>
              <a:ext uri="{FF2B5EF4-FFF2-40B4-BE49-F238E27FC236}">
                <a16:creationId xmlns:a16="http://schemas.microsoft.com/office/drawing/2014/main" id="{E75F7E50-A3F2-05A5-6C27-916BA0A3AB53}"/>
              </a:ext>
            </a:extLst>
          </p:cNvPr>
          <p:cNvPicPr>
            <a:picLocks noChangeAspect="1"/>
          </p:cNvPicPr>
          <p:nvPr/>
        </p:nvPicPr>
        <p:blipFill rotWithShape="1">
          <a:blip r:embed="rId4"/>
          <a:srcRect l="4049" r="22281"/>
          <a:stretch/>
        </p:blipFill>
        <p:spPr>
          <a:xfrm>
            <a:off x="7996382" y="2362200"/>
            <a:ext cx="3766993" cy="2876205"/>
          </a:xfrm>
          <a:prstGeom prst="rect">
            <a:avLst/>
          </a:prstGeom>
        </p:spPr>
      </p:pic>
      <p:pic>
        <p:nvPicPr>
          <p:cNvPr id="5" name="ElevenLabs_2023-10-17T04_25_36_Daniel_pre_s42_sb80_m1">
            <a:hlinkClick r:id="" action="ppaction://media"/>
            <a:extLst>
              <a:ext uri="{FF2B5EF4-FFF2-40B4-BE49-F238E27FC236}">
                <a16:creationId xmlns:a16="http://schemas.microsoft.com/office/drawing/2014/main" id="{E4720DEB-55CC-9151-94D8-0062FB214E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45963" y="330200"/>
            <a:ext cx="487362" cy="487363"/>
          </a:xfrm>
          <a:prstGeom prst="rect">
            <a:avLst/>
          </a:prstGeom>
        </p:spPr>
      </p:pic>
    </p:spTree>
    <p:extLst>
      <p:ext uri="{BB962C8B-B14F-4D97-AF65-F5344CB8AC3E}">
        <p14:creationId xmlns:p14="http://schemas.microsoft.com/office/powerpoint/2010/main" val="324659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45C2-693A-D794-57F4-050D622A0B12}"/>
              </a:ext>
            </a:extLst>
          </p:cNvPr>
          <p:cNvSpPr>
            <a:spLocks noGrp="1"/>
          </p:cNvSpPr>
          <p:nvPr>
            <p:ph type="title"/>
          </p:nvPr>
        </p:nvSpPr>
        <p:spPr>
          <a:xfrm>
            <a:off x="396943" y="188616"/>
            <a:ext cx="10597409" cy="886397"/>
          </a:xfrm>
        </p:spPr>
        <p:txBody>
          <a:bodyPr anchor="b">
            <a:normAutofit fontScale="90000"/>
          </a:bodyPr>
          <a:lstStyle/>
          <a:p>
            <a:r>
              <a:rPr lang="en-US" sz="3300" b="1" dirty="0">
                <a:latin typeface="+mn-lt"/>
              </a:rPr>
              <a:t>Here's how these external factors can exert influence:</a:t>
            </a:r>
            <a:r>
              <a:rPr kumimoji="0" lang="en-US" sz="3300" b="1" i="0" u="none" strike="noStrike" kern="1200" cap="none" spc="0" normalizeH="0" baseline="0" noProof="0" dirty="0">
                <a:ln>
                  <a:noFill/>
                </a:ln>
                <a:effectLst/>
                <a:uLnTx/>
                <a:uFillTx/>
                <a:latin typeface="Calibri" panose="020F0502020204030204"/>
                <a:ea typeface="+mj-ea"/>
                <a:cs typeface="+mj-cs"/>
              </a:rPr>
              <a:t>influence:</a:t>
            </a:r>
            <a:endParaRPr lang="en-US" sz="3300" dirty="0"/>
          </a:p>
        </p:txBody>
      </p:sp>
      <p:pic>
        <p:nvPicPr>
          <p:cNvPr id="4" name="Picture 3" descr="A large crowd of people holding flags&#10;&#10;Description automatically generated">
            <a:extLst>
              <a:ext uri="{FF2B5EF4-FFF2-40B4-BE49-F238E27FC236}">
                <a16:creationId xmlns:a16="http://schemas.microsoft.com/office/drawing/2014/main" id="{7BFD7226-2FAA-C6C1-CBB0-C1CCDA884F52}"/>
              </a:ext>
            </a:extLst>
          </p:cNvPr>
          <p:cNvPicPr>
            <a:picLocks noChangeAspect="1"/>
          </p:cNvPicPr>
          <p:nvPr/>
        </p:nvPicPr>
        <p:blipFill rotWithShape="1">
          <a:blip r:embed="rId4"/>
          <a:srcRect l="27131" r="13460" b="-2"/>
          <a:stretch/>
        </p:blipFill>
        <p:spPr>
          <a:xfrm>
            <a:off x="614645" y="1180729"/>
            <a:ext cx="4187834" cy="4934463"/>
          </a:xfrm>
          <a:prstGeom prst="rect">
            <a:avLst/>
          </a:prstGeom>
        </p:spPr>
      </p:pic>
      <p:sp>
        <p:nvSpPr>
          <p:cNvPr id="23" name="Freeform: Shape 22">
            <a:extLst>
              <a:ext uri="{FF2B5EF4-FFF2-40B4-BE49-F238E27FC236}">
                <a16:creationId xmlns:a16="http://schemas.microsoft.com/office/drawing/2014/main" id="{D4420C61-30B9-D26F-6720-C32154CA34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465047" flipV="1">
            <a:off x="11636678" y="400406"/>
            <a:ext cx="413532" cy="368654"/>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760044"/>
              <a:gd name="connsiteY0" fmla="*/ 300 h 4964247"/>
              <a:gd name="connsiteX1" fmla="*/ 3813909 w 4760044"/>
              <a:gd name="connsiteY1" fmla="*/ 619239 h 4964247"/>
              <a:gd name="connsiteX2" fmla="*/ 4735908 w 4760044"/>
              <a:gd name="connsiteY2" fmla="*/ 1906206 h 4964247"/>
              <a:gd name="connsiteX3" fmla="*/ 4451030 w 4760044"/>
              <a:gd name="connsiteY3" fmla="*/ 3809387 h 4964247"/>
              <a:gd name="connsiteX4" fmla="*/ 3419865 w 4760044"/>
              <a:gd name="connsiteY4" fmla="*/ 4845155 h 4964247"/>
              <a:gd name="connsiteX5" fmla="*/ 1074535 w 4760044"/>
              <a:gd name="connsiteY5" fmla="*/ 4657536 h 4964247"/>
              <a:gd name="connsiteX6" fmla="*/ 33359 w 4760044"/>
              <a:gd name="connsiteY6" fmla="*/ 2995965 h 4964247"/>
              <a:gd name="connsiteX7" fmla="*/ 592137 w 4760044"/>
              <a:gd name="connsiteY7" fmla="*/ 806156 h 4964247"/>
              <a:gd name="connsiteX8" fmla="*/ 2649000 w 4760044"/>
              <a:gd name="connsiteY8" fmla="*/ 300 h 4964247"/>
              <a:gd name="connsiteX0" fmla="*/ 2649000 w 4849477"/>
              <a:gd name="connsiteY0" fmla="*/ -2 h 4963945"/>
              <a:gd name="connsiteX1" fmla="*/ 4735908 w 4849477"/>
              <a:gd name="connsiteY1" fmla="*/ 1905904 h 4963945"/>
              <a:gd name="connsiteX2" fmla="*/ 4451030 w 4849477"/>
              <a:gd name="connsiteY2" fmla="*/ 3809085 h 4963945"/>
              <a:gd name="connsiteX3" fmla="*/ 3419865 w 4849477"/>
              <a:gd name="connsiteY3" fmla="*/ 4844853 h 4963945"/>
              <a:gd name="connsiteX4" fmla="*/ 1074535 w 4849477"/>
              <a:gd name="connsiteY4" fmla="*/ 4657234 h 4963945"/>
              <a:gd name="connsiteX5" fmla="*/ 33359 w 4849477"/>
              <a:gd name="connsiteY5" fmla="*/ 2995663 h 4963945"/>
              <a:gd name="connsiteX6" fmla="*/ 592137 w 4849477"/>
              <a:gd name="connsiteY6" fmla="*/ 805854 h 4963945"/>
              <a:gd name="connsiteX7" fmla="*/ 2649000 w 4849477"/>
              <a:gd name="connsiteY7" fmla="*/ -2 h 4963945"/>
              <a:gd name="connsiteX0" fmla="*/ 2649000 w 4859466"/>
              <a:gd name="connsiteY0" fmla="*/ -2 h 5536260"/>
              <a:gd name="connsiteX1" fmla="*/ 4735908 w 4859466"/>
              <a:gd name="connsiteY1" fmla="*/ 1905904 h 5536260"/>
              <a:gd name="connsiteX2" fmla="*/ 4451030 w 4859466"/>
              <a:gd name="connsiteY2" fmla="*/ 3809085 h 5536260"/>
              <a:gd name="connsiteX3" fmla="*/ 3067466 w 4859466"/>
              <a:gd name="connsiteY3" fmla="*/ 5491001 h 5536260"/>
              <a:gd name="connsiteX4" fmla="*/ 1074535 w 4859466"/>
              <a:gd name="connsiteY4" fmla="*/ 4657234 h 5536260"/>
              <a:gd name="connsiteX5" fmla="*/ 33359 w 4859466"/>
              <a:gd name="connsiteY5" fmla="*/ 2995663 h 5536260"/>
              <a:gd name="connsiteX6" fmla="*/ 592137 w 4859466"/>
              <a:gd name="connsiteY6" fmla="*/ 805854 h 5536260"/>
              <a:gd name="connsiteX7" fmla="*/ 2649000 w 4859466"/>
              <a:gd name="connsiteY7" fmla="*/ -2 h 5536260"/>
              <a:gd name="connsiteX0" fmla="*/ 2780481 w 4861205"/>
              <a:gd name="connsiteY0" fmla="*/ -2 h 5864449"/>
              <a:gd name="connsiteX1" fmla="*/ 4737647 w 4861205"/>
              <a:gd name="connsiteY1" fmla="*/ 2234093 h 5864449"/>
              <a:gd name="connsiteX2" fmla="*/ 4452769 w 4861205"/>
              <a:gd name="connsiteY2" fmla="*/ 4137274 h 5864449"/>
              <a:gd name="connsiteX3" fmla="*/ 3069205 w 4861205"/>
              <a:gd name="connsiteY3" fmla="*/ 5819190 h 5864449"/>
              <a:gd name="connsiteX4" fmla="*/ 1076274 w 4861205"/>
              <a:gd name="connsiteY4" fmla="*/ 4985423 h 5864449"/>
              <a:gd name="connsiteX5" fmla="*/ 35098 w 4861205"/>
              <a:gd name="connsiteY5" fmla="*/ 3323852 h 5864449"/>
              <a:gd name="connsiteX6" fmla="*/ 593876 w 4861205"/>
              <a:gd name="connsiteY6" fmla="*/ 1134043 h 5864449"/>
              <a:gd name="connsiteX7" fmla="*/ 2780481 w 4861205"/>
              <a:gd name="connsiteY7" fmla="*/ -2 h 586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1205" h="5864449">
                <a:moveTo>
                  <a:pt x="2780481" y="-2"/>
                </a:moveTo>
                <a:cubicBezTo>
                  <a:pt x="3471109" y="183340"/>
                  <a:pt x="4437309" y="1599245"/>
                  <a:pt x="4737647" y="2234093"/>
                </a:cubicBezTo>
                <a:cubicBezTo>
                  <a:pt x="5037985" y="2868941"/>
                  <a:pt x="4730843" y="3539758"/>
                  <a:pt x="4452769" y="4137274"/>
                </a:cubicBezTo>
                <a:cubicBezTo>
                  <a:pt x="4174695" y="4734790"/>
                  <a:pt x="3382031" y="5704221"/>
                  <a:pt x="3069205" y="5819190"/>
                </a:cubicBezTo>
                <a:cubicBezTo>
                  <a:pt x="2358359" y="6040255"/>
                  <a:pt x="1581959" y="5401313"/>
                  <a:pt x="1076274" y="4985423"/>
                </a:cubicBezTo>
                <a:cubicBezTo>
                  <a:pt x="570590" y="4569533"/>
                  <a:pt x="146935" y="3953087"/>
                  <a:pt x="35098" y="3323852"/>
                </a:cubicBezTo>
                <a:cubicBezTo>
                  <a:pt x="-92687" y="2646770"/>
                  <a:pt x="136312" y="1688019"/>
                  <a:pt x="593876" y="1134043"/>
                </a:cubicBezTo>
                <a:cubicBezTo>
                  <a:pt x="1051440" y="580067"/>
                  <a:pt x="2127808" y="30746"/>
                  <a:pt x="2780481" y="-2"/>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38505720-2558-A390-8612-99A55D48F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320892">
            <a:off x="11193220" y="1266534"/>
            <a:ext cx="1341234" cy="443910"/>
          </a:xfrm>
          <a:custGeom>
            <a:avLst/>
            <a:gdLst>
              <a:gd name="connsiteX0" fmla="*/ 0 w 1341234"/>
              <a:gd name="connsiteY0" fmla="*/ 254220 h 443910"/>
              <a:gd name="connsiteX1" fmla="*/ 406601 w 1341234"/>
              <a:gd name="connsiteY1" fmla="*/ 0 h 443910"/>
              <a:gd name="connsiteX2" fmla="*/ 457611 w 1341234"/>
              <a:gd name="connsiteY2" fmla="*/ 13676 h 443910"/>
              <a:gd name="connsiteX3" fmla="*/ 1341234 w 1341234"/>
              <a:gd name="connsiteY3" fmla="*/ 259580 h 443910"/>
              <a:gd name="connsiteX4" fmla="*/ 1301190 w 1341234"/>
              <a:gd name="connsiteY4" fmla="*/ 443736 h 443910"/>
              <a:gd name="connsiteX5" fmla="*/ 359344 w 1341234"/>
              <a:gd name="connsiteY5" fmla="*/ 311216 h 443910"/>
              <a:gd name="connsiteX6" fmla="*/ 47147 w 1341234"/>
              <a:gd name="connsiteY6" fmla="*/ 262014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234" h="443910">
                <a:moveTo>
                  <a:pt x="0" y="254220"/>
                </a:moveTo>
                <a:lnTo>
                  <a:pt x="406601" y="0"/>
                </a:lnTo>
                <a:lnTo>
                  <a:pt x="457611" y="13676"/>
                </a:lnTo>
                <a:cubicBezTo>
                  <a:pt x="858001" y="120586"/>
                  <a:pt x="1311317" y="239969"/>
                  <a:pt x="1341234" y="259580"/>
                </a:cubicBezTo>
                <a:cubicBezTo>
                  <a:pt x="1337155" y="299693"/>
                  <a:pt x="1315377" y="449736"/>
                  <a:pt x="1301190" y="443736"/>
                </a:cubicBezTo>
                <a:cubicBezTo>
                  <a:pt x="1267732" y="445553"/>
                  <a:pt x="557777" y="378967"/>
                  <a:pt x="359344" y="311216"/>
                </a:cubicBezTo>
                <a:cubicBezTo>
                  <a:pt x="245881" y="291075"/>
                  <a:pt x="140295" y="276238"/>
                  <a:pt x="47147" y="262014"/>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720743B-9C97-37DF-D56A-D2A9E750BD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320892">
            <a:off x="11193220" y="1266534"/>
            <a:ext cx="1341234" cy="443910"/>
          </a:xfrm>
          <a:custGeom>
            <a:avLst/>
            <a:gdLst>
              <a:gd name="connsiteX0" fmla="*/ 0 w 1341234"/>
              <a:gd name="connsiteY0" fmla="*/ 254220 h 443910"/>
              <a:gd name="connsiteX1" fmla="*/ 406601 w 1341234"/>
              <a:gd name="connsiteY1" fmla="*/ 0 h 443910"/>
              <a:gd name="connsiteX2" fmla="*/ 457611 w 1341234"/>
              <a:gd name="connsiteY2" fmla="*/ 13676 h 443910"/>
              <a:gd name="connsiteX3" fmla="*/ 1341234 w 1341234"/>
              <a:gd name="connsiteY3" fmla="*/ 259580 h 443910"/>
              <a:gd name="connsiteX4" fmla="*/ 1301190 w 1341234"/>
              <a:gd name="connsiteY4" fmla="*/ 443736 h 443910"/>
              <a:gd name="connsiteX5" fmla="*/ 359344 w 1341234"/>
              <a:gd name="connsiteY5" fmla="*/ 311216 h 443910"/>
              <a:gd name="connsiteX6" fmla="*/ 47147 w 1341234"/>
              <a:gd name="connsiteY6" fmla="*/ 262014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234" h="443910">
                <a:moveTo>
                  <a:pt x="0" y="254220"/>
                </a:moveTo>
                <a:lnTo>
                  <a:pt x="406601" y="0"/>
                </a:lnTo>
                <a:lnTo>
                  <a:pt x="457611" y="13676"/>
                </a:lnTo>
                <a:cubicBezTo>
                  <a:pt x="858001" y="120586"/>
                  <a:pt x="1311317" y="239969"/>
                  <a:pt x="1341234" y="259580"/>
                </a:cubicBezTo>
                <a:cubicBezTo>
                  <a:pt x="1337155" y="299693"/>
                  <a:pt x="1315377" y="449736"/>
                  <a:pt x="1301190" y="443736"/>
                </a:cubicBezTo>
                <a:cubicBezTo>
                  <a:pt x="1267732" y="445553"/>
                  <a:pt x="557777" y="378967"/>
                  <a:pt x="359344" y="311216"/>
                </a:cubicBezTo>
                <a:cubicBezTo>
                  <a:pt x="245881" y="291075"/>
                  <a:pt x="140295" y="276238"/>
                  <a:pt x="47147" y="262014"/>
                </a:cubicBezTo>
                <a:close/>
              </a:path>
            </a:pathLst>
          </a:custGeom>
          <a:solidFill>
            <a:schemeClr val="accent3">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39C3539A-A126-556F-3B61-690C785C7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842612" flipH="1" flipV="1">
            <a:off x="10382778" y="58162"/>
            <a:ext cx="944833" cy="904406"/>
          </a:xfrm>
          <a:custGeom>
            <a:avLst/>
            <a:gdLst>
              <a:gd name="connsiteX0" fmla="*/ 886520 w 1083994"/>
              <a:gd name="connsiteY0" fmla="*/ 0 h 1037613"/>
              <a:gd name="connsiteX1" fmla="*/ 990233 w 1083994"/>
              <a:gd name="connsiteY1" fmla="*/ 29654 h 1037613"/>
              <a:gd name="connsiteX2" fmla="*/ 993535 w 1083994"/>
              <a:gd name="connsiteY2" fmla="*/ 43082 h 1037613"/>
              <a:gd name="connsiteX3" fmla="*/ 1051675 w 1083994"/>
              <a:gd name="connsiteY3" fmla="*/ 356973 h 1037613"/>
              <a:gd name="connsiteX4" fmla="*/ 1083975 w 1083994"/>
              <a:gd name="connsiteY4" fmla="*/ 602023 h 1037613"/>
              <a:gd name="connsiteX5" fmla="*/ 966613 w 1083994"/>
              <a:gd name="connsiteY5" fmla="*/ 901753 h 1037613"/>
              <a:gd name="connsiteX6" fmla="*/ 713135 w 1083994"/>
              <a:gd name="connsiteY6" fmla="*/ 1026319 h 1037613"/>
              <a:gd name="connsiteX7" fmla="*/ 318855 w 1083994"/>
              <a:gd name="connsiteY7" fmla="*/ 989106 h 1037613"/>
              <a:gd name="connsiteX8" fmla="*/ 128776 w 1083994"/>
              <a:gd name="connsiteY8" fmla="*/ 649273 h 1037613"/>
              <a:gd name="connsiteX9" fmla="*/ 0 w 1083994"/>
              <a:gd name="connsiteY9" fmla="*/ 49738 h 1037613"/>
              <a:gd name="connsiteX10" fmla="*/ 620956 w 1083994"/>
              <a:gd name="connsiteY10" fmla="*/ 642355 h 1037613"/>
              <a:gd name="connsiteX11" fmla="*/ 886064 w 1083994"/>
              <a:gd name="connsiteY11" fmla="*/ 1039 h 103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3994" h="1037613">
                <a:moveTo>
                  <a:pt x="886520" y="0"/>
                </a:moveTo>
                <a:lnTo>
                  <a:pt x="990233" y="29654"/>
                </a:lnTo>
                <a:lnTo>
                  <a:pt x="993535" y="43082"/>
                </a:lnTo>
                <a:cubicBezTo>
                  <a:pt x="1016489" y="140998"/>
                  <a:pt x="1041157" y="264776"/>
                  <a:pt x="1051675" y="356973"/>
                </a:cubicBezTo>
                <a:lnTo>
                  <a:pt x="1083975" y="602023"/>
                </a:lnTo>
                <a:cubicBezTo>
                  <a:pt x="1084789" y="765231"/>
                  <a:pt x="1059669" y="806637"/>
                  <a:pt x="966613" y="901753"/>
                </a:cubicBezTo>
                <a:cubicBezTo>
                  <a:pt x="910153" y="966250"/>
                  <a:pt x="821095" y="1011760"/>
                  <a:pt x="713135" y="1026319"/>
                </a:cubicBezTo>
                <a:cubicBezTo>
                  <a:pt x="605175" y="1040878"/>
                  <a:pt x="416248" y="1051946"/>
                  <a:pt x="318855" y="989106"/>
                </a:cubicBezTo>
                <a:cubicBezTo>
                  <a:pt x="221462" y="926265"/>
                  <a:pt x="147001" y="727446"/>
                  <a:pt x="128776" y="649273"/>
                </a:cubicBezTo>
                <a:cubicBezTo>
                  <a:pt x="93895" y="519198"/>
                  <a:pt x="28063" y="235695"/>
                  <a:pt x="0" y="49738"/>
                </a:cubicBezTo>
                <a:cubicBezTo>
                  <a:pt x="152500" y="20987"/>
                  <a:pt x="429040" y="429202"/>
                  <a:pt x="620956" y="642355"/>
                </a:cubicBezTo>
                <a:cubicBezTo>
                  <a:pt x="695371" y="468649"/>
                  <a:pt x="814439" y="166732"/>
                  <a:pt x="886064" y="1039"/>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E5089FB1-F28D-0DD0-436F-D094F3C82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842612" flipH="1" flipV="1">
            <a:off x="10382780" y="58161"/>
            <a:ext cx="944832" cy="904404"/>
          </a:xfrm>
          <a:custGeom>
            <a:avLst/>
            <a:gdLst>
              <a:gd name="connsiteX0" fmla="*/ 886519 w 1083994"/>
              <a:gd name="connsiteY0" fmla="*/ 0 h 1037611"/>
              <a:gd name="connsiteX1" fmla="*/ 990233 w 1083994"/>
              <a:gd name="connsiteY1" fmla="*/ 29654 h 1037611"/>
              <a:gd name="connsiteX2" fmla="*/ 993535 w 1083994"/>
              <a:gd name="connsiteY2" fmla="*/ 43080 h 1037611"/>
              <a:gd name="connsiteX3" fmla="*/ 1051675 w 1083994"/>
              <a:gd name="connsiteY3" fmla="*/ 356971 h 1037611"/>
              <a:gd name="connsiteX4" fmla="*/ 1083975 w 1083994"/>
              <a:gd name="connsiteY4" fmla="*/ 602021 h 1037611"/>
              <a:gd name="connsiteX5" fmla="*/ 966613 w 1083994"/>
              <a:gd name="connsiteY5" fmla="*/ 901751 h 1037611"/>
              <a:gd name="connsiteX6" fmla="*/ 713135 w 1083994"/>
              <a:gd name="connsiteY6" fmla="*/ 1026317 h 1037611"/>
              <a:gd name="connsiteX7" fmla="*/ 318855 w 1083994"/>
              <a:gd name="connsiteY7" fmla="*/ 989104 h 1037611"/>
              <a:gd name="connsiteX8" fmla="*/ 128776 w 1083994"/>
              <a:gd name="connsiteY8" fmla="*/ 649271 h 1037611"/>
              <a:gd name="connsiteX9" fmla="*/ 0 w 1083994"/>
              <a:gd name="connsiteY9" fmla="*/ 49736 h 1037611"/>
              <a:gd name="connsiteX10" fmla="*/ 620956 w 1083994"/>
              <a:gd name="connsiteY10" fmla="*/ 642353 h 1037611"/>
              <a:gd name="connsiteX11" fmla="*/ 886064 w 1083994"/>
              <a:gd name="connsiteY11" fmla="*/ 1037 h 103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3994" h="1037611">
                <a:moveTo>
                  <a:pt x="886519" y="0"/>
                </a:moveTo>
                <a:lnTo>
                  <a:pt x="990233" y="29654"/>
                </a:lnTo>
                <a:lnTo>
                  <a:pt x="993535" y="43080"/>
                </a:lnTo>
                <a:cubicBezTo>
                  <a:pt x="1016489" y="140996"/>
                  <a:pt x="1041157" y="264774"/>
                  <a:pt x="1051675" y="356971"/>
                </a:cubicBezTo>
                <a:lnTo>
                  <a:pt x="1083975" y="602021"/>
                </a:lnTo>
                <a:cubicBezTo>
                  <a:pt x="1084789" y="765229"/>
                  <a:pt x="1059669" y="806635"/>
                  <a:pt x="966613" y="901751"/>
                </a:cubicBezTo>
                <a:cubicBezTo>
                  <a:pt x="910153" y="966248"/>
                  <a:pt x="821095" y="1011758"/>
                  <a:pt x="713135" y="1026317"/>
                </a:cubicBezTo>
                <a:cubicBezTo>
                  <a:pt x="605175" y="1040876"/>
                  <a:pt x="416248" y="1051944"/>
                  <a:pt x="318855" y="989104"/>
                </a:cubicBezTo>
                <a:cubicBezTo>
                  <a:pt x="221462" y="926263"/>
                  <a:pt x="147001" y="727444"/>
                  <a:pt x="128776" y="649271"/>
                </a:cubicBezTo>
                <a:cubicBezTo>
                  <a:pt x="93895" y="519196"/>
                  <a:pt x="28063" y="235693"/>
                  <a:pt x="0" y="49736"/>
                </a:cubicBezTo>
                <a:cubicBezTo>
                  <a:pt x="152500" y="20985"/>
                  <a:pt x="429040" y="429200"/>
                  <a:pt x="620956" y="642353"/>
                </a:cubicBezTo>
                <a:cubicBezTo>
                  <a:pt x="695371" y="468647"/>
                  <a:pt x="814439" y="166730"/>
                  <a:pt x="886064" y="1037"/>
                </a:cubicBezTo>
                <a:close/>
              </a:path>
            </a:pathLst>
          </a:custGeom>
          <a:solidFill>
            <a:schemeClr val="accent4">
              <a:lumMod val="40000"/>
              <a:lumOff val="60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4ABAD437-64B5-C413-146B-69B89C5AE6C3}"/>
              </a:ext>
            </a:extLst>
          </p:cNvPr>
          <p:cNvSpPr>
            <a:spLocks noGrp="1"/>
          </p:cNvSpPr>
          <p:nvPr>
            <p:ph idx="1"/>
          </p:nvPr>
        </p:nvSpPr>
        <p:spPr>
          <a:xfrm>
            <a:off x="4930459" y="1317915"/>
            <a:ext cx="6503263" cy="4851821"/>
          </a:xfrm>
        </p:spPr>
        <p:txBody>
          <a:bodyPr>
            <a:normAutofit fontScale="92500" lnSpcReduction="10000"/>
          </a:bodyPr>
          <a:lstStyle/>
          <a:p>
            <a:pPr marL="0" indent="0">
              <a:buNone/>
            </a:pPr>
            <a:r>
              <a:rPr lang="en-US" sz="3000" b="1" i="0" dirty="0">
                <a:effectLst/>
                <a:latin typeface="Söhne"/>
              </a:rPr>
              <a:t>Public Opinion:</a:t>
            </a:r>
          </a:p>
          <a:p>
            <a:pPr>
              <a:buFont typeface="Arial" panose="020B0604020202020204" pitchFamily="34" charset="0"/>
              <a:buChar char="•"/>
            </a:pPr>
            <a:r>
              <a:rPr lang="en-US" sz="2600" b="1" i="0" dirty="0">
                <a:effectLst/>
                <a:latin typeface="Söhne"/>
              </a:rPr>
              <a:t>Election Outcomes</a:t>
            </a:r>
            <a:r>
              <a:rPr lang="en-US" sz="2600" b="0" i="0" dirty="0">
                <a:effectLst/>
                <a:latin typeface="Söhne"/>
              </a:rPr>
              <a:t>: Politicians are often responsive to public opinion, as elections can hinge on public approval. Public support or opposition can influence the decision-making process.</a:t>
            </a:r>
          </a:p>
          <a:p>
            <a:pPr>
              <a:buFont typeface="Arial" panose="020B0604020202020204" pitchFamily="34" charset="0"/>
              <a:buChar char="•"/>
            </a:pPr>
            <a:r>
              <a:rPr lang="en-US" sz="2600" b="1" i="0" dirty="0">
                <a:effectLst/>
                <a:latin typeface="Söhne"/>
              </a:rPr>
              <a:t>Protests and Activism</a:t>
            </a:r>
            <a:r>
              <a:rPr lang="en-US" sz="2600" b="0" i="0" dirty="0">
                <a:effectLst/>
                <a:latin typeface="Söhne"/>
              </a:rPr>
              <a:t>: When public opinion coalesces around a particular issue, it can lead to grassroots activism, protests, and social movements that demand policy changes.</a:t>
            </a:r>
          </a:p>
          <a:p>
            <a:pPr>
              <a:buFont typeface="Arial" panose="020B0604020202020204" pitchFamily="34" charset="0"/>
              <a:buChar char="•"/>
            </a:pPr>
            <a:r>
              <a:rPr lang="en-US" sz="2600" b="1" i="0" dirty="0">
                <a:effectLst/>
                <a:latin typeface="Söhne"/>
              </a:rPr>
              <a:t>Policy Priorities</a:t>
            </a:r>
            <a:r>
              <a:rPr lang="en-US" sz="2600" b="0" i="0" dirty="0">
                <a:effectLst/>
                <a:latin typeface="Söhne"/>
              </a:rPr>
              <a:t>: Public opinion can shape the priorities of government leaders, who may align their policies with popular demands to maintain their political viability.</a:t>
            </a:r>
          </a:p>
          <a:p>
            <a:endParaRPr lang="en-US" sz="1600" dirty="0">
              <a:solidFill>
                <a:schemeClr val="tx2"/>
              </a:solidFill>
            </a:endParaRPr>
          </a:p>
        </p:txBody>
      </p:sp>
      <p:pic>
        <p:nvPicPr>
          <p:cNvPr id="5" name="ElevenLabs_2023-10-17T04_41_14_Daniel_pre_s42_sb80_m1">
            <a:hlinkClick r:id="" action="ppaction://media"/>
            <a:extLst>
              <a:ext uri="{FF2B5EF4-FFF2-40B4-BE49-F238E27FC236}">
                <a16:creationId xmlns:a16="http://schemas.microsoft.com/office/drawing/2014/main" id="{ECE81973-5EB3-3A87-3A0E-051A6C80EA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71225" y="660400"/>
            <a:ext cx="487363" cy="487363"/>
          </a:xfrm>
          <a:prstGeom prst="rect">
            <a:avLst/>
          </a:prstGeom>
        </p:spPr>
      </p:pic>
    </p:spTree>
    <p:extLst>
      <p:ext uri="{BB962C8B-B14F-4D97-AF65-F5344CB8AC3E}">
        <p14:creationId xmlns:p14="http://schemas.microsoft.com/office/powerpoint/2010/main" val="404968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D77349-6ADE-99FE-8E04-12919EE56F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D5B2B92C-44DF-B41D-C67A-EBF175DF5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1EB2F1-D26A-D7C9-E9AC-B63BE629A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D16430-53D3-47E5-F4B8-B441E710D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4B292E0-9C3A-1854-EC8E-F202DE17BC5D}"/>
              </a:ext>
            </a:extLst>
          </p:cNvPr>
          <p:cNvSpPr>
            <a:spLocks noGrp="1"/>
          </p:cNvSpPr>
          <p:nvPr>
            <p:ph type="title"/>
          </p:nvPr>
        </p:nvSpPr>
        <p:spPr>
          <a:xfrm>
            <a:off x="876691" y="301843"/>
            <a:ext cx="10477109" cy="1003532"/>
          </a:xfrm>
        </p:spPr>
        <p:txBody>
          <a:bodyPr anchor="ctr">
            <a:normAutofit/>
          </a:bodyPr>
          <a:lstStyle/>
          <a:p>
            <a:r>
              <a:rPr lang="en-US" sz="3200" b="1" dirty="0">
                <a:solidFill>
                  <a:srgbClr val="FFFFFF"/>
                </a:solidFill>
                <a:latin typeface="+mn-lt"/>
              </a:rPr>
              <a:t>Here's how these external factors can exert influence:</a:t>
            </a:r>
          </a:p>
        </p:txBody>
      </p:sp>
      <p:sp>
        <p:nvSpPr>
          <p:cNvPr id="3" name="Content Placeholder 2">
            <a:extLst>
              <a:ext uri="{FF2B5EF4-FFF2-40B4-BE49-F238E27FC236}">
                <a16:creationId xmlns:a16="http://schemas.microsoft.com/office/drawing/2014/main" id="{8EFF4ED2-EB37-62BB-B40D-DE305E97C8BC}"/>
              </a:ext>
            </a:extLst>
          </p:cNvPr>
          <p:cNvSpPr>
            <a:spLocks noGrp="1"/>
          </p:cNvSpPr>
          <p:nvPr>
            <p:ph idx="1"/>
          </p:nvPr>
        </p:nvSpPr>
        <p:spPr>
          <a:xfrm>
            <a:off x="594804" y="1630869"/>
            <a:ext cx="11301274" cy="4627346"/>
          </a:xfrm>
        </p:spPr>
        <p:txBody>
          <a:bodyPr>
            <a:normAutofit fontScale="85000" lnSpcReduction="10000"/>
          </a:bodyPr>
          <a:lstStyle/>
          <a:p>
            <a:pPr marL="0" indent="0">
              <a:buNone/>
            </a:pPr>
            <a:r>
              <a:rPr lang="en-US" sz="2600" b="1" i="0" dirty="0">
                <a:effectLst/>
                <a:latin typeface="Söhne"/>
              </a:rPr>
              <a:t>Donor Requirements</a:t>
            </a:r>
            <a:r>
              <a:rPr lang="en-US" sz="2600" b="0" i="0" dirty="0">
                <a:effectLst/>
                <a:latin typeface="Söhne"/>
              </a:rPr>
              <a:t>:</a:t>
            </a:r>
          </a:p>
          <a:p>
            <a:pPr lvl="1"/>
            <a:r>
              <a:rPr lang="en-US" sz="2600" b="1" i="0" dirty="0">
                <a:effectLst/>
                <a:latin typeface="Söhne"/>
              </a:rPr>
              <a:t>International Aid and Development</a:t>
            </a:r>
            <a:r>
              <a:rPr lang="en-US" sz="2600" b="0" i="0" dirty="0">
                <a:effectLst/>
                <a:latin typeface="Söhne"/>
              </a:rPr>
              <a:t>: Donor countries and organizations often provide financial assistance to governments, and their requirements can influence policy decisions. Donors may insist on specific conditions or reforms in exchange for funding.</a:t>
            </a:r>
          </a:p>
          <a:p>
            <a:pPr lvl="1"/>
            <a:r>
              <a:rPr lang="en-US" sz="2600" b="1" i="0" dirty="0">
                <a:effectLst/>
                <a:latin typeface="Söhne"/>
              </a:rPr>
              <a:t>Non-Governmental Organizations (NGOs)</a:t>
            </a:r>
            <a:r>
              <a:rPr lang="en-US" sz="2600" b="0" i="0" dirty="0">
                <a:effectLst/>
                <a:latin typeface="Söhne"/>
              </a:rPr>
              <a:t>: NGOs that receive donor support may also influence policies and programs based on their funding agreements and priorities.</a:t>
            </a:r>
          </a:p>
          <a:p>
            <a:pPr marL="0" indent="0">
              <a:buNone/>
            </a:pPr>
            <a:r>
              <a:rPr lang="en-US" sz="2600" b="1" i="0" dirty="0">
                <a:effectLst/>
                <a:latin typeface="Söhne"/>
              </a:rPr>
              <a:t>Advocacy and Lobbying</a:t>
            </a:r>
            <a:r>
              <a:rPr lang="en-US" sz="2600" b="0" i="0" dirty="0">
                <a:effectLst/>
                <a:latin typeface="Söhne"/>
              </a:rPr>
              <a:t>:</a:t>
            </a:r>
          </a:p>
          <a:p>
            <a:pPr lvl="1"/>
            <a:r>
              <a:rPr lang="en-US" sz="2600" b="0" i="0" dirty="0">
                <a:effectLst/>
                <a:latin typeface="Söhne"/>
              </a:rPr>
              <a:t>Organizations and interest groups can actively lobby and advocate for their positions. They may use media campaigns, public opinion polling, and donor funding to amplify their influence on decision-makers.</a:t>
            </a:r>
          </a:p>
          <a:p>
            <a:pPr marL="0" indent="0">
              <a:buNone/>
            </a:pPr>
            <a:r>
              <a:rPr lang="en-US" sz="2600" b="1" i="0" dirty="0">
                <a:effectLst/>
                <a:latin typeface="Söhne"/>
              </a:rPr>
              <a:t>Transparency and Accountability</a:t>
            </a:r>
            <a:r>
              <a:rPr lang="en-US" sz="2600" b="0" i="0" dirty="0">
                <a:effectLst/>
                <a:latin typeface="Söhne"/>
              </a:rPr>
              <a:t>:</a:t>
            </a:r>
          </a:p>
          <a:p>
            <a:pPr lvl="1"/>
            <a:r>
              <a:rPr lang="en-US" sz="2600" b="0" i="0" dirty="0">
                <a:effectLst/>
                <a:latin typeface="Söhne"/>
              </a:rPr>
              <a:t>External pressures, especially from media and public opinion, can promote transparency and accountability in government actions. They can encourage officials to be more responsive to the needs and expectations of their constituents</a:t>
            </a:r>
          </a:p>
          <a:p>
            <a:endParaRPr lang="en-US" sz="1400" dirty="0"/>
          </a:p>
        </p:txBody>
      </p:sp>
      <p:pic>
        <p:nvPicPr>
          <p:cNvPr id="4" name="ElevenLabs_2023-10-17T04_47_25_Daniel_pre_s42_sb80_m1">
            <a:hlinkClick r:id="" action="ppaction://media"/>
            <a:extLst>
              <a:ext uri="{FF2B5EF4-FFF2-40B4-BE49-F238E27FC236}">
                <a16:creationId xmlns:a16="http://schemas.microsoft.com/office/drawing/2014/main" id="{08501165-6131-6A35-E167-EE903A5B7A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34305" y="112422"/>
            <a:ext cx="487363" cy="487363"/>
          </a:xfrm>
          <a:prstGeom prst="rect">
            <a:avLst/>
          </a:prstGeom>
        </p:spPr>
      </p:pic>
    </p:spTree>
    <p:extLst>
      <p:ext uri="{BB962C8B-B14F-4D97-AF65-F5344CB8AC3E}">
        <p14:creationId xmlns:p14="http://schemas.microsoft.com/office/powerpoint/2010/main" val="55428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FFE18-93B8-6F79-1D81-D01DDE8490F9}"/>
              </a:ext>
            </a:extLst>
          </p:cNvPr>
          <p:cNvSpPr>
            <a:spLocks noGrp="1"/>
          </p:cNvSpPr>
          <p:nvPr>
            <p:ph type="title"/>
          </p:nvPr>
        </p:nvSpPr>
        <p:spPr>
          <a:xfrm>
            <a:off x="4159740" y="168655"/>
            <a:ext cx="4952999" cy="866804"/>
          </a:xfrm>
        </p:spPr>
        <p:txBody>
          <a:bodyPr anchor="b">
            <a:normAutofit/>
          </a:bodyPr>
          <a:lstStyle/>
          <a:p>
            <a:r>
              <a:rPr lang="en-US" sz="3600" b="1" dirty="0">
                <a:solidFill>
                  <a:schemeClr val="tx1">
                    <a:lumMod val="95000"/>
                    <a:lumOff val="5000"/>
                  </a:schemeClr>
                </a:solidFill>
              </a:rPr>
              <a:t>Objectives</a:t>
            </a:r>
          </a:p>
        </p:txBody>
      </p:sp>
      <p:pic>
        <p:nvPicPr>
          <p:cNvPr id="11" name="Graphic 10" descr="Scales of Justice">
            <a:extLst>
              <a:ext uri="{FF2B5EF4-FFF2-40B4-BE49-F238E27FC236}">
                <a16:creationId xmlns:a16="http://schemas.microsoft.com/office/drawing/2014/main" id="{CD665DE0-D4CB-02D1-28DE-371DEFE37B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459" y="1241344"/>
            <a:ext cx="4131345" cy="4131345"/>
          </a:xfrm>
          <a:prstGeom prst="rect">
            <a:avLst/>
          </a:prstGeom>
        </p:spPr>
      </p:pic>
      <p:grpSp>
        <p:nvGrpSpPr>
          <p:cNvPr id="23" name="Group 22">
            <a:extLst>
              <a:ext uri="{FF2B5EF4-FFF2-40B4-BE49-F238E27FC236}">
                <a16:creationId xmlns:a16="http://schemas.microsoft.com/office/drawing/2014/main" id="{9B991AFC-21D0-28BD-C527-F66B1B56F8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64608" y="74723"/>
            <a:ext cx="1821184" cy="2084383"/>
            <a:chOff x="10264608" y="74723"/>
            <a:chExt cx="1821184" cy="2084383"/>
          </a:xfrm>
        </p:grpSpPr>
        <p:sp>
          <p:nvSpPr>
            <p:cNvPr id="24" name="Freeform: Shape 23">
              <a:extLst>
                <a:ext uri="{FF2B5EF4-FFF2-40B4-BE49-F238E27FC236}">
                  <a16:creationId xmlns:a16="http://schemas.microsoft.com/office/drawing/2014/main" id="{D4420C61-30B9-D26F-6720-C32154CA3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1465047" flipV="1">
              <a:off x="11636678" y="400406"/>
              <a:ext cx="413532" cy="368654"/>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760044"/>
                <a:gd name="connsiteY0" fmla="*/ 300 h 4964247"/>
                <a:gd name="connsiteX1" fmla="*/ 3813909 w 4760044"/>
                <a:gd name="connsiteY1" fmla="*/ 619239 h 4964247"/>
                <a:gd name="connsiteX2" fmla="*/ 4735908 w 4760044"/>
                <a:gd name="connsiteY2" fmla="*/ 1906206 h 4964247"/>
                <a:gd name="connsiteX3" fmla="*/ 4451030 w 4760044"/>
                <a:gd name="connsiteY3" fmla="*/ 3809387 h 4964247"/>
                <a:gd name="connsiteX4" fmla="*/ 3419865 w 4760044"/>
                <a:gd name="connsiteY4" fmla="*/ 4845155 h 4964247"/>
                <a:gd name="connsiteX5" fmla="*/ 1074535 w 4760044"/>
                <a:gd name="connsiteY5" fmla="*/ 4657536 h 4964247"/>
                <a:gd name="connsiteX6" fmla="*/ 33359 w 4760044"/>
                <a:gd name="connsiteY6" fmla="*/ 2995965 h 4964247"/>
                <a:gd name="connsiteX7" fmla="*/ 592137 w 4760044"/>
                <a:gd name="connsiteY7" fmla="*/ 806156 h 4964247"/>
                <a:gd name="connsiteX8" fmla="*/ 2649000 w 4760044"/>
                <a:gd name="connsiteY8" fmla="*/ 300 h 4964247"/>
                <a:gd name="connsiteX0" fmla="*/ 2649000 w 4849477"/>
                <a:gd name="connsiteY0" fmla="*/ -2 h 4963945"/>
                <a:gd name="connsiteX1" fmla="*/ 4735908 w 4849477"/>
                <a:gd name="connsiteY1" fmla="*/ 1905904 h 4963945"/>
                <a:gd name="connsiteX2" fmla="*/ 4451030 w 4849477"/>
                <a:gd name="connsiteY2" fmla="*/ 3809085 h 4963945"/>
                <a:gd name="connsiteX3" fmla="*/ 3419865 w 4849477"/>
                <a:gd name="connsiteY3" fmla="*/ 4844853 h 4963945"/>
                <a:gd name="connsiteX4" fmla="*/ 1074535 w 4849477"/>
                <a:gd name="connsiteY4" fmla="*/ 4657234 h 4963945"/>
                <a:gd name="connsiteX5" fmla="*/ 33359 w 4849477"/>
                <a:gd name="connsiteY5" fmla="*/ 2995663 h 4963945"/>
                <a:gd name="connsiteX6" fmla="*/ 592137 w 4849477"/>
                <a:gd name="connsiteY6" fmla="*/ 805854 h 4963945"/>
                <a:gd name="connsiteX7" fmla="*/ 2649000 w 4849477"/>
                <a:gd name="connsiteY7" fmla="*/ -2 h 4963945"/>
                <a:gd name="connsiteX0" fmla="*/ 2649000 w 4859466"/>
                <a:gd name="connsiteY0" fmla="*/ -2 h 5536260"/>
                <a:gd name="connsiteX1" fmla="*/ 4735908 w 4859466"/>
                <a:gd name="connsiteY1" fmla="*/ 1905904 h 5536260"/>
                <a:gd name="connsiteX2" fmla="*/ 4451030 w 4859466"/>
                <a:gd name="connsiteY2" fmla="*/ 3809085 h 5536260"/>
                <a:gd name="connsiteX3" fmla="*/ 3067466 w 4859466"/>
                <a:gd name="connsiteY3" fmla="*/ 5491001 h 5536260"/>
                <a:gd name="connsiteX4" fmla="*/ 1074535 w 4859466"/>
                <a:gd name="connsiteY4" fmla="*/ 4657234 h 5536260"/>
                <a:gd name="connsiteX5" fmla="*/ 33359 w 4859466"/>
                <a:gd name="connsiteY5" fmla="*/ 2995663 h 5536260"/>
                <a:gd name="connsiteX6" fmla="*/ 592137 w 4859466"/>
                <a:gd name="connsiteY6" fmla="*/ 805854 h 5536260"/>
                <a:gd name="connsiteX7" fmla="*/ 2649000 w 4859466"/>
                <a:gd name="connsiteY7" fmla="*/ -2 h 5536260"/>
                <a:gd name="connsiteX0" fmla="*/ 2780481 w 4861205"/>
                <a:gd name="connsiteY0" fmla="*/ -2 h 5864449"/>
                <a:gd name="connsiteX1" fmla="*/ 4737647 w 4861205"/>
                <a:gd name="connsiteY1" fmla="*/ 2234093 h 5864449"/>
                <a:gd name="connsiteX2" fmla="*/ 4452769 w 4861205"/>
                <a:gd name="connsiteY2" fmla="*/ 4137274 h 5864449"/>
                <a:gd name="connsiteX3" fmla="*/ 3069205 w 4861205"/>
                <a:gd name="connsiteY3" fmla="*/ 5819190 h 5864449"/>
                <a:gd name="connsiteX4" fmla="*/ 1076274 w 4861205"/>
                <a:gd name="connsiteY4" fmla="*/ 4985423 h 5864449"/>
                <a:gd name="connsiteX5" fmla="*/ 35098 w 4861205"/>
                <a:gd name="connsiteY5" fmla="*/ 3323852 h 5864449"/>
                <a:gd name="connsiteX6" fmla="*/ 593876 w 4861205"/>
                <a:gd name="connsiteY6" fmla="*/ 1134043 h 5864449"/>
                <a:gd name="connsiteX7" fmla="*/ 2780481 w 4861205"/>
                <a:gd name="connsiteY7" fmla="*/ -2 h 586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1205" h="5864449">
                  <a:moveTo>
                    <a:pt x="2780481" y="-2"/>
                  </a:moveTo>
                  <a:cubicBezTo>
                    <a:pt x="3471109" y="183340"/>
                    <a:pt x="4437309" y="1599245"/>
                    <a:pt x="4737647" y="2234093"/>
                  </a:cubicBezTo>
                  <a:cubicBezTo>
                    <a:pt x="5037985" y="2868941"/>
                    <a:pt x="4730843" y="3539758"/>
                    <a:pt x="4452769" y="4137274"/>
                  </a:cubicBezTo>
                  <a:cubicBezTo>
                    <a:pt x="4174695" y="4734790"/>
                    <a:pt x="3382031" y="5704221"/>
                    <a:pt x="3069205" y="5819190"/>
                  </a:cubicBezTo>
                  <a:cubicBezTo>
                    <a:pt x="2358359" y="6040255"/>
                    <a:pt x="1581959" y="5401313"/>
                    <a:pt x="1076274" y="4985423"/>
                  </a:cubicBezTo>
                  <a:cubicBezTo>
                    <a:pt x="570590" y="4569533"/>
                    <a:pt x="146935" y="3953087"/>
                    <a:pt x="35098" y="3323852"/>
                  </a:cubicBezTo>
                  <a:cubicBezTo>
                    <a:pt x="-92687" y="2646770"/>
                    <a:pt x="136312" y="1688019"/>
                    <a:pt x="593876" y="1134043"/>
                  </a:cubicBezTo>
                  <a:cubicBezTo>
                    <a:pt x="1051440" y="580067"/>
                    <a:pt x="2127808" y="30746"/>
                    <a:pt x="2780481" y="-2"/>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38505720-2558-A390-8612-99A55D48F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7320892">
              <a:off x="11193220" y="1266534"/>
              <a:ext cx="1341234" cy="443910"/>
            </a:xfrm>
            <a:custGeom>
              <a:avLst/>
              <a:gdLst>
                <a:gd name="connsiteX0" fmla="*/ 0 w 1341234"/>
                <a:gd name="connsiteY0" fmla="*/ 254220 h 443910"/>
                <a:gd name="connsiteX1" fmla="*/ 406601 w 1341234"/>
                <a:gd name="connsiteY1" fmla="*/ 0 h 443910"/>
                <a:gd name="connsiteX2" fmla="*/ 457611 w 1341234"/>
                <a:gd name="connsiteY2" fmla="*/ 13676 h 443910"/>
                <a:gd name="connsiteX3" fmla="*/ 1341234 w 1341234"/>
                <a:gd name="connsiteY3" fmla="*/ 259580 h 443910"/>
                <a:gd name="connsiteX4" fmla="*/ 1301190 w 1341234"/>
                <a:gd name="connsiteY4" fmla="*/ 443736 h 443910"/>
                <a:gd name="connsiteX5" fmla="*/ 359344 w 1341234"/>
                <a:gd name="connsiteY5" fmla="*/ 311216 h 443910"/>
                <a:gd name="connsiteX6" fmla="*/ 47147 w 1341234"/>
                <a:gd name="connsiteY6" fmla="*/ 262014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234" h="443910">
                  <a:moveTo>
                    <a:pt x="0" y="254220"/>
                  </a:moveTo>
                  <a:lnTo>
                    <a:pt x="406601" y="0"/>
                  </a:lnTo>
                  <a:lnTo>
                    <a:pt x="457611" y="13676"/>
                  </a:lnTo>
                  <a:cubicBezTo>
                    <a:pt x="858001" y="120586"/>
                    <a:pt x="1311317" y="239969"/>
                    <a:pt x="1341234" y="259580"/>
                  </a:cubicBezTo>
                  <a:cubicBezTo>
                    <a:pt x="1337155" y="299693"/>
                    <a:pt x="1315377" y="449736"/>
                    <a:pt x="1301190" y="443736"/>
                  </a:cubicBezTo>
                  <a:cubicBezTo>
                    <a:pt x="1267732" y="445553"/>
                    <a:pt x="557777" y="378967"/>
                    <a:pt x="359344" y="311216"/>
                  </a:cubicBezTo>
                  <a:cubicBezTo>
                    <a:pt x="245881" y="291075"/>
                    <a:pt x="140295" y="276238"/>
                    <a:pt x="47147" y="262014"/>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F720743B-9C97-37DF-D56A-D2A9E750BD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7320892">
              <a:off x="11193220" y="1266534"/>
              <a:ext cx="1341234" cy="443910"/>
            </a:xfrm>
            <a:custGeom>
              <a:avLst/>
              <a:gdLst>
                <a:gd name="connsiteX0" fmla="*/ 0 w 1341234"/>
                <a:gd name="connsiteY0" fmla="*/ 254220 h 443910"/>
                <a:gd name="connsiteX1" fmla="*/ 406601 w 1341234"/>
                <a:gd name="connsiteY1" fmla="*/ 0 h 443910"/>
                <a:gd name="connsiteX2" fmla="*/ 457611 w 1341234"/>
                <a:gd name="connsiteY2" fmla="*/ 13676 h 443910"/>
                <a:gd name="connsiteX3" fmla="*/ 1341234 w 1341234"/>
                <a:gd name="connsiteY3" fmla="*/ 259580 h 443910"/>
                <a:gd name="connsiteX4" fmla="*/ 1301190 w 1341234"/>
                <a:gd name="connsiteY4" fmla="*/ 443736 h 443910"/>
                <a:gd name="connsiteX5" fmla="*/ 359344 w 1341234"/>
                <a:gd name="connsiteY5" fmla="*/ 311216 h 443910"/>
                <a:gd name="connsiteX6" fmla="*/ 47147 w 1341234"/>
                <a:gd name="connsiteY6" fmla="*/ 262014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234" h="443910">
                  <a:moveTo>
                    <a:pt x="0" y="254220"/>
                  </a:moveTo>
                  <a:lnTo>
                    <a:pt x="406601" y="0"/>
                  </a:lnTo>
                  <a:lnTo>
                    <a:pt x="457611" y="13676"/>
                  </a:lnTo>
                  <a:cubicBezTo>
                    <a:pt x="858001" y="120586"/>
                    <a:pt x="1311317" y="239969"/>
                    <a:pt x="1341234" y="259580"/>
                  </a:cubicBezTo>
                  <a:cubicBezTo>
                    <a:pt x="1337155" y="299693"/>
                    <a:pt x="1315377" y="449736"/>
                    <a:pt x="1301190" y="443736"/>
                  </a:cubicBezTo>
                  <a:cubicBezTo>
                    <a:pt x="1267732" y="445553"/>
                    <a:pt x="557777" y="378967"/>
                    <a:pt x="359344" y="311216"/>
                  </a:cubicBezTo>
                  <a:cubicBezTo>
                    <a:pt x="245881" y="291075"/>
                    <a:pt x="140295" y="276238"/>
                    <a:pt x="47147" y="262014"/>
                  </a:cubicBezTo>
                  <a:close/>
                </a:path>
              </a:pathLst>
            </a:custGeom>
            <a:solidFill>
              <a:schemeClr val="accent3">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39C3539A-A126-556F-3B61-690C785C7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9842612" flipH="1" flipV="1">
              <a:off x="10264608" y="74723"/>
              <a:ext cx="1083994" cy="1037613"/>
            </a:xfrm>
            <a:custGeom>
              <a:avLst/>
              <a:gdLst>
                <a:gd name="connsiteX0" fmla="*/ 886520 w 1083994"/>
                <a:gd name="connsiteY0" fmla="*/ 0 h 1037613"/>
                <a:gd name="connsiteX1" fmla="*/ 990233 w 1083994"/>
                <a:gd name="connsiteY1" fmla="*/ 29654 h 1037613"/>
                <a:gd name="connsiteX2" fmla="*/ 993535 w 1083994"/>
                <a:gd name="connsiteY2" fmla="*/ 43082 h 1037613"/>
                <a:gd name="connsiteX3" fmla="*/ 1051675 w 1083994"/>
                <a:gd name="connsiteY3" fmla="*/ 356973 h 1037613"/>
                <a:gd name="connsiteX4" fmla="*/ 1083975 w 1083994"/>
                <a:gd name="connsiteY4" fmla="*/ 602023 h 1037613"/>
                <a:gd name="connsiteX5" fmla="*/ 966613 w 1083994"/>
                <a:gd name="connsiteY5" fmla="*/ 901753 h 1037613"/>
                <a:gd name="connsiteX6" fmla="*/ 713135 w 1083994"/>
                <a:gd name="connsiteY6" fmla="*/ 1026319 h 1037613"/>
                <a:gd name="connsiteX7" fmla="*/ 318855 w 1083994"/>
                <a:gd name="connsiteY7" fmla="*/ 989106 h 1037613"/>
                <a:gd name="connsiteX8" fmla="*/ 128776 w 1083994"/>
                <a:gd name="connsiteY8" fmla="*/ 649273 h 1037613"/>
                <a:gd name="connsiteX9" fmla="*/ 0 w 1083994"/>
                <a:gd name="connsiteY9" fmla="*/ 49738 h 1037613"/>
                <a:gd name="connsiteX10" fmla="*/ 620956 w 1083994"/>
                <a:gd name="connsiteY10" fmla="*/ 642355 h 1037613"/>
                <a:gd name="connsiteX11" fmla="*/ 886064 w 1083994"/>
                <a:gd name="connsiteY11" fmla="*/ 1039 h 103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3994" h="1037613">
                  <a:moveTo>
                    <a:pt x="886520" y="0"/>
                  </a:moveTo>
                  <a:lnTo>
                    <a:pt x="990233" y="29654"/>
                  </a:lnTo>
                  <a:lnTo>
                    <a:pt x="993535" y="43082"/>
                  </a:lnTo>
                  <a:cubicBezTo>
                    <a:pt x="1016489" y="140998"/>
                    <a:pt x="1041157" y="264776"/>
                    <a:pt x="1051675" y="356973"/>
                  </a:cubicBezTo>
                  <a:lnTo>
                    <a:pt x="1083975" y="602023"/>
                  </a:lnTo>
                  <a:cubicBezTo>
                    <a:pt x="1084789" y="765231"/>
                    <a:pt x="1059669" y="806637"/>
                    <a:pt x="966613" y="901753"/>
                  </a:cubicBezTo>
                  <a:cubicBezTo>
                    <a:pt x="910153" y="966250"/>
                    <a:pt x="821095" y="1011760"/>
                    <a:pt x="713135" y="1026319"/>
                  </a:cubicBezTo>
                  <a:cubicBezTo>
                    <a:pt x="605175" y="1040878"/>
                    <a:pt x="416248" y="1051946"/>
                    <a:pt x="318855" y="989106"/>
                  </a:cubicBezTo>
                  <a:cubicBezTo>
                    <a:pt x="221462" y="926265"/>
                    <a:pt x="147001" y="727446"/>
                    <a:pt x="128776" y="649273"/>
                  </a:cubicBezTo>
                  <a:cubicBezTo>
                    <a:pt x="93895" y="519198"/>
                    <a:pt x="28063" y="235695"/>
                    <a:pt x="0" y="49738"/>
                  </a:cubicBezTo>
                  <a:cubicBezTo>
                    <a:pt x="152500" y="20987"/>
                    <a:pt x="429040" y="429202"/>
                    <a:pt x="620956" y="642355"/>
                  </a:cubicBezTo>
                  <a:cubicBezTo>
                    <a:pt x="695371" y="468649"/>
                    <a:pt x="814439" y="166732"/>
                    <a:pt x="886064" y="1039"/>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E5089FB1-F28D-0DD0-436F-D094F3C82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9842612" flipH="1" flipV="1">
              <a:off x="10264609" y="74723"/>
              <a:ext cx="1083994" cy="1037611"/>
            </a:xfrm>
            <a:custGeom>
              <a:avLst/>
              <a:gdLst>
                <a:gd name="connsiteX0" fmla="*/ 886519 w 1083994"/>
                <a:gd name="connsiteY0" fmla="*/ 0 h 1037611"/>
                <a:gd name="connsiteX1" fmla="*/ 990233 w 1083994"/>
                <a:gd name="connsiteY1" fmla="*/ 29654 h 1037611"/>
                <a:gd name="connsiteX2" fmla="*/ 993535 w 1083994"/>
                <a:gd name="connsiteY2" fmla="*/ 43080 h 1037611"/>
                <a:gd name="connsiteX3" fmla="*/ 1051675 w 1083994"/>
                <a:gd name="connsiteY3" fmla="*/ 356971 h 1037611"/>
                <a:gd name="connsiteX4" fmla="*/ 1083975 w 1083994"/>
                <a:gd name="connsiteY4" fmla="*/ 602021 h 1037611"/>
                <a:gd name="connsiteX5" fmla="*/ 966613 w 1083994"/>
                <a:gd name="connsiteY5" fmla="*/ 901751 h 1037611"/>
                <a:gd name="connsiteX6" fmla="*/ 713135 w 1083994"/>
                <a:gd name="connsiteY6" fmla="*/ 1026317 h 1037611"/>
                <a:gd name="connsiteX7" fmla="*/ 318855 w 1083994"/>
                <a:gd name="connsiteY7" fmla="*/ 989104 h 1037611"/>
                <a:gd name="connsiteX8" fmla="*/ 128776 w 1083994"/>
                <a:gd name="connsiteY8" fmla="*/ 649271 h 1037611"/>
                <a:gd name="connsiteX9" fmla="*/ 0 w 1083994"/>
                <a:gd name="connsiteY9" fmla="*/ 49736 h 1037611"/>
                <a:gd name="connsiteX10" fmla="*/ 620956 w 1083994"/>
                <a:gd name="connsiteY10" fmla="*/ 642353 h 1037611"/>
                <a:gd name="connsiteX11" fmla="*/ 886064 w 1083994"/>
                <a:gd name="connsiteY11" fmla="*/ 1037 h 103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3994" h="1037611">
                  <a:moveTo>
                    <a:pt x="886519" y="0"/>
                  </a:moveTo>
                  <a:lnTo>
                    <a:pt x="990233" y="29654"/>
                  </a:lnTo>
                  <a:lnTo>
                    <a:pt x="993535" y="43080"/>
                  </a:lnTo>
                  <a:cubicBezTo>
                    <a:pt x="1016489" y="140996"/>
                    <a:pt x="1041157" y="264774"/>
                    <a:pt x="1051675" y="356971"/>
                  </a:cubicBezTo>
                  <a:lnTo>
                    <a:pt x="1083975" y="602021"/>
                  </a:lnTo>
                  <a:cubicBezTo>
                    <a:pt x="1084789" y="765229"/>
                    <a:pt x="1059669" y="806635"/>
                    <a:pt x="966613" y="901751"/>
                  </a:cubicBezTo>
                  <a:cubicBezTo>
                    <a:pt x="910153" y="966248"/>
                    <a:pt x="821095" y="1011758"/>
                    <a:pt x="713135" y="1026317"/>
                  </a:cubicBezTo>
                  <a:cubicBezTo>
                    <a:pt x="605175" y="1040876"/>
                    <a:pt x="416248" y="1051944"/>
                    <a:pt x="318855" y="989104"/>
                  </a:cubicBezTo>
                  <a:cubicBezTo>
                    <a:pt x="221462" y="926263"/>
                    <a:pt x="147001" y="727444"/>
                    <a:pt x="128776" y="649271"/>
                  </a:cubicBezTo>
                  <a:cubicBezTo>
                    <a:pt x="93895" y="519196"/>
                    <a:pt x="28063" y="235693"/>
                    <a:pt x="0" y="49736"/>
                  </a:cubicBezTo>
                  <a:cubicBezTo>
                    <a:pt x="152500" y="20985"/>
                    <a:pt x="429040" y="429200"/>
                    <a:pt x="620956" y="642353"/>
                  </a:cubicBezTo>
                  <a:cubicBezTo>
                    <a:pt x="695371" y="468647"/>
                    <a:pt x="814439" y="166730"/>
                    <a:pt x="886064" y="1037"/>
                  </a:cubicBezTo>
                  <a:close/>
                </a:path>
              </a:pathLst>
            </a:custGeom>
            <a:solidFill>
              <a:schemeClr val="accent4">
                <a:lumMod val="40000"/>
                <a:lumOff val="60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9" name="Content Placeholder 2">
            <a:extLst>
              <a:ext uri="{FF2B5EF4-FFF2-40B4-BE49-F238E27FC236}">
                <a16:creationId xmlns:a16="http://schemas.microsoft.com/office/drawing/2014/main" id="{6945024B-ADAE-D1DB-63D1-7B65B4BB0374}"/>
              </a:ext>
            </a:extLst>
          </p:cNvPr>
          <p:cNvSpPr>
            <a:spLocks noGrp="1"/>
          </p:cNvSpPr>
          <p:nvPr>
            <p:ph idx="1"/>
          </p:nvPr>
        </p:nvSpPr>
        <p:spPr>
          <a:xfrm>
            <a:off x="4159740" y="1402672"/>
            <a:ext cx="7445358" cy="4419869"/>
          </a:xfrm>
        </p:spPr>
        <p:txBody>
          <a:bodyPr>
            <a:normAutofit lnSpcReduction="10000"/>
          </a:bodyPr>
          <a:lstStyle/>
          <a:p>
            <a:r>
              <a:rPr lang="en-US" sz="2400" dirty="0">
                <a:solidFill>
                  <a:schemeClr val="tx1">
                    <a:lumMod val="95000"/>
                    <a:lumOff val="5000"/>
                  </a:schemeClr>
                </a:solidFill>
              </a:rPr>
              <a:t>Understanding the importance of unbiased evaluations in governance and public policy.</a:t>
            </a:r>
          </a:p>
          <a:p>
            <a:r>
              <a:rPr lang="en-US" sz="2400" dirty="0">
                <a:solidFill>
                  <a:schemeClr val="tx1">
                    <a:lumMod val="95000"/>
                    <a:lumOff val="5000"/>
                  </a:schemeClr>
                </a:solidFill>
              </a:rPr>
              <a:t>Recognizing the potential consequences of biased evaluations.</a:t>
            </a:r>
          </a:p>
          <a:p>
            <a:r>
              <a:rPr lang="en-US" sz="2400" dirty="0">
                <a:solidFill>
                  <a:schemeClr val="tx1">
                    <a:lumMod val="95000"/>
                    <a:lumOff val="5000"/>
                  </a:schemeClr>
                </a:solidFill>
              </a:rPr>
              <a:t>Understanding how political implications can influence the outcomes of evaluations.</a:t>
            </a:r>
          </a:p>
          <a:p>
            <a:r>
              <a:rPr lang="en-US" sz="2400" dirty="0">
                <a:solidFill>
                  <a:schemeClr val="tx1">
                    <a:lumMod val="95000"/>
                    <a:lumOff val="5000"/>
                  </a:schemeClr>
                </a:solidFill>
              </a:rPr>
              <a:t>Identifying the benefits of keeping political implications in check for governance and the public.</a:t>
            </a:r>
          </a:p>
          <a:p>
            <a:r>
              <a:rPr lang="en-US" sz="2400" dirty="0">
                <a:solidFill>
                  <a:schemeClr val="tx1">
                    <a:lumMod val="95000"/>
                    <a:lumOff val="5000"/>
                  </a:schemeClr>
                </a:solidFill>
              </a:rPr>
              <a:t>Analyzing specific case studies where political implications affected evaluation outcomes.</a:t>
            </a:r>
          </a:p>
          <a:p>
            <a:r>
              <a:rPr lang="en-US" sz="2400" dirty="0">
                <a:solidFill>
                  <a:schemeClr val="tx1">
                    <a:lumMod val="95000"/>
                    <a:lumOff val="5000"/>
                  </a:schemeClr>
                </a:solidFill>
              </a:rPr>
              <a:t>Analyzing lessons learned from these case studies and their implications for governance.</a:t>
            </a:r>
          </a:p>
        </p:txBody>
      </p:sp>
      <p:pic>
        <p:nvPicPr>
          <p:cNvPr id="3" name="ElevenLabs_2023-10-17T01_11_25_Daniel_pre_s57_sb83_m1">
            <a:hlinkClick r:id="" action="ppaction://media"/>
            <a:extLst>
              <a:ext uri="{FF2B5EF4-FFF2-40B4-BE49-F238E27FC236}">
                <a16:creationId xmlns:a16="http://schemas.microsoft.com/office/drawing/2014/main" id="{DEF66A55-76A4-FF49-5577-BF0A1CCC4F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3163" y="469900"/>
            <a:ext cx="487362" cy="487363"/>
          </a:xfrm>
          <a:prstGeom prst="rect">
            <a:avLst/>
          </a:prstGeom>
        </p:spPr>
      </p:pic>
    </p:spTree>
    <p:extLst>
      <p:ext uri="{BB962C8B-B14F-4D97-AF65-F5344CB8AC3E}">
        <p14:creationId xmlns:p14="http://schemas.microsoft.com/office/powerpoint/2010/main" val="193133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7768C-F7FD-F3F3-03E7-3727E00436DF}"/>
              </a:ext>
            </a:extLst>
          </p:cNvPr>
          <p:cNvSpPr>
            <a:spLocks noGrp="1"/>
          </p:cNvSpPr>
          <p:nvPr>
            <p:ph type="title"/>
          </p:nvPr>
        </p:nvSpPr>
        <p:spPr>
          <a:xfrm>
            <a:off x="838200" y="497205"/>
            <a:ext cx="10791548" cy="874395"/>
          </a:xfrm>
        </p:spPr>
        <p:txBody>
          <a:bodyPr>
            <a:normAutofit fontScale="90000"/>
          </a:bodyPr>
          <a:lstStyle/>
          <a:p>
            <a:r>
              <a:rPr lang="en-US" sz="4000" b="1" dirty="0">
                <a:latin typeface="+mn-lt"/>
              </a:rPr>
              <a:t>Implications and Consequences of Political Influences in Evaluation. </a:t>
            </a:r>
            <a:br>
              <a:rPr lang="en-US" dirty="0"/>
            </a:br>
            <a:endParaRPr lang="en-US" dirty="0"/>
          </a:p>
        </p:txBody>
      </p:sp>
      <p:sp>
        <p:nvSpPr>
          <p:cNvPr id="3" name="Content Placeholder 2">
            <a:extLst>
              <a:ext uri="{FF2B5EF4-FFF2-40B4-BE49-F238E27FC236}">
                <a16:creationId xmlns:a16="http://schemas.microsoft.com/office/drawing/2014/main" id="{12171F9D-6223-982C-738F-C6757FE45346}"/>
              </a:ext>
            </a:extLst>
          </p:cNvPr>
          <p:cNvSpPr>
            <a:spLocks noGrp="1"/>
          </p:cNvSpPr>
          <p:nvPr>
            <p:ph idx="1"/>
          </p:nvPr>
        </p:nvSpPr>
        <p:spPr>
          <a:xfrm>
            <a:off x="976174" y="1371600"/>
            <a:ext cx="10653574" cy="4805363"/>
          </a:xfrm>
        </p:spPr>
        <p:txBody>
          <a:bodyPr>
            <a:normAutofit fontScale="92500" lnSpcReduction="20000"/>
          </a:bodyPr>
          <a:lstStyle/>
          <a:p>
            <a:r>
              <a:rPr lang="en-US" dirty="0"/>
              <a:t>The implications and consequences of biased findings and misleading conclusions in evaluations, misallocation of resources, and the potential harm to targeted populations, as well as the erosion of trust in governance and institutions, are significant and far-reaching.</a:t>
            </a:r>
          </a:p>
          <a:p>
            <a:r>
              <a:rPr lang="en-US" dirty="0"/>
              <a:t>To avoid these repercussions and maintain evaluation integrity, transparency, independence, and objectivity must be maintained.</a:t>
            </a:r>
          </a:p>
          <a:p>
            <a:r>
              <a:rPr lang="en-US" dirty="0"/>
              <a:t>Independent assessment bodies, non-partisan specialists, and diverse stakeholders should plan, conduct, and interpret evaluations. Evaluation outcomes should be clearly reported and made public for examination and accountability.</a:t>
            </a:r>
          </a:p>
          <a:p>
            <a:r>
              <a:rPr lang="en-US" dirty="0"/>
              <a:t>In addition, oversight mechanisms, such as governmental audit offices and legislative bodies, can play a vital role in holding policymakers accountable for their decisions and the allocation of resources. Building a culture of evidence-based decision-making and public participation can also contribute to more effective governance and better policy outcomes.</a:t>
            </a:r>
          </a:p>
        </p:txBody>
      </p:sp>
      <p:pic>
        <p:nvPicPr>
          <p:cNvPr id="4" name="ElevenLabs_2023-10-17T04_50_22_Daniel_pre_s42_sb80_m1">
            <a:hlinkClick r:id="" action="ppaction://media"/>
            <a:extLst>
              <a:ext uri="{FF2B5EF4-FFF2-40B4-BE49-F238E27FC236}">
                <a16:creationId xmlns:a16="http://schemas.microsoft.com/office/drawing/2014/main" id="{E5AE4027-5FE1-ACCF-EE17-08F1F49593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9331" y="497205"/>
            <a:ext cx="548919" cy="487363"/>
          </a:xfrm>
          <a:prstGeom prst="rect">
            <a:avLst/>
          </a:prstGeom>
        </p:spPr>
      </p:pic>
    </p:spTree>
    <p:extLst>
      <p:ext uri="{BB962C8B-B14F-4D97-AF65-F5344CB8AC3E}">
        <p14:creationId xmlns:p14="http://schemas.microsoft.com/office/powerpoint/2010/main" val="78656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C9829-4799-E571-DB74-42917529451A}"/>
              </a:ext>
            </a:extLst>
          </p:cNvPr>
          <p:cNvSpPr>
            <a:spLocks noGrp="1"/>
          </p:cNvSpPr>
          <p:nvPr>
            <p:ph type="title"/>
          </p:nvPr>
        </p:nvSpPr>
        <p:spPr/>
        <p:txBody>
          <a:bodyPr>
            <a:noAutofit/>
          </a:bodyPr>
          <a:lstStyle/>
          <a:p>
            <a:r>
              <a:rPr lang="en-US" sz="3600" b="1" dirty="0">
                <a:latin typeface="+mn-lt"/>
              </a:rPr>
              <a:t>Implications and Consequences of Political Influences in Evaluation: Here is how:</a:t>
            </a:r>
          </a:p>
        </p:txBody>
      </p:sp>
      <p:sp>
        <p:nvSpPr>
          <p:cNvPr id="3" name="Content Placeholder 2">
            <a:extLst>
              <a:ext uri="{FF2B5EF4-FFF2-40B4-BE49-F238E27FC236}">
                <a16:creationId xmlns:a16="http://schemas.microsoft.com/office/drawing/2014/main" id="{A2BB13E3-39A9-E49C-64C8-E6F30FB58A93}"/>
              </a:ext>
            </a:extLst>
          </p:cNvPr>
          <p:cNvSpPr>
            <a:spLocks noGrp="1"/>
          </p:cNvSpPr>
          <p:nvPr>
            <p:ph idx="1"/>
          </p:nvPr>
        </p:nvSpPr>
        <p:spPr/>
        <p:txBody>
          <a:bodyPr>
            <a:normAutofit lnSpcReduction="10000"/>
          </a:bodyPr>
          <a:lstStyle/>
          <a:p>
            <a:pPr marL="0" indent="0" algn="l">
              <a:buNone/>
            </a:pPr>
            <a:endParaRPr lang="en-US" b="1" i="0" dirty="0">
              <a:effectLst/>
              <a:latin typeface="Söhne"/>
            </a:endParaRPr>
          </a:p>
          <a:p>
            <a:pPr marL="0" indent="0" algn="l">
              <a:buNone/>
            </a:pPr>
            <a:r>
              <a:rPr lang="en-US" b="1" i="0" dirty="0">
                <a:effectLst/>
                <a:latin typeface="Söhne"/>
              </a:rPr>
              <a:t>1. Biased Findings and Misleading Conclusions</a:t>
            </a:r>
            <a:r>
              <a:rPr lang="en-US" b="0" i="0" dirty="0">
                <a:effectLst/>
                <a:latin typeface="Söhne"/>
              </a:rPr>
              <a:t>:</a:t>
            </a:r>
          </a:p>
          <a:p>
            <a:pPr algn="l">
              <a:buFont typeface="Arial" panose="020B0604020202020204" pitchFamily="34" charset="0"/>
              <a:buChar char="•"/>
            </a:pPr>
            <a:r>
              <a:rPr lang="en-US" b="1" i="0" dirty="0">
                <a:effectLst/>
                <a:latin typeface="Söhne"/>
              </a:rPr>
              <a:t>Policy Ineffectiveness</a:t>
            </a:r>
            <a:r>
              <a:rPr lang="en-US" b="0" i="0" dirty="0">
                <a:effectLst/>
                <a:latin typeface="Söhne"/>
              </a:rPr>
              <a:t>: Biased or misleading evaluation findings can lead to the adoption of policies and programs that do not effectively address the intended issues or achieve desired outcomes.</a:t>
            </a:r>
          </a:p>
          <a:p>
            <a:pPr algn="l">
              <a:buFont typeface="Arial" panose="020B0604020202020204" pitchFamily="34" charset="0"/>
              <a:buChar char="•"/>
            </a:pPr>
            <a:r>
              <a:rPr lang="en-US" b="1" i="0" dirty="0">
                <a:effectLst/>
                <a:latin typeface="Söhne"/>
              </a:rPr>
              <a:t>Wasted Resources</a:t>
            </a:r>
            <a:r>
              <a:rPr lang="en-US" b="0" i="0" dirty="0">
                <a:effectLst/>
                <a:latin typeface="Söhne"/>
              </a:rPr>
              <a:t>: Resources may be wasted on initiatives based on inaccurate findings, diverting valuable funds from more productive and impactful endeavors.</a:t>
            </a:r>
          </a:p>
          <a:p>
            <a:pPr algn="l">
              <a:buFont typeface="Arial" panose="020B0604020202020204" pitchFamily="34" charset="0"/>
              <a:buChar char="•"/>
            </a:pPr>
            <a:r>
              <a:rPr lang="en-US" b="1" i="0" dirty="0">
                <a:effectLst/>
                <a:latin typeface="Söhne"/>
              </a:rPr>
              <a:t>Distorted Understanding</a:t>
            </a:r>
            <a:r>
              <a:rPr lang="en-US" b="0" i="0" dirty="0">
                <a:effectLst/>
                <a:latin typeface="Söhne"/>
              </a:rPr>
              <a:t>: Policymakers and the public may develop a distorted understanding of what works and what doesn't, undermining the potential for evidence-based decision-making.</a:t>
            </a:r>
          </a:p>
          <a:p>
            <a:endParaRPr lang="en-US" dirty="0"/>
          </a:p>
        </p:txBody>
      </p:sp>
      <p:pic>
        <p:nvPicPr>
          <p:cNvPr id="4" name="ElevenLabs_2023-10-17T04_56_24_Daniel_pre_s42_sb80_m1">
            <a:hlinkClick r:id="" action="ppaction://media"/>
            <a:extLst>
              <a:ext uri="{FF2B5EF4-FFF2-40B4-BE49-F238E27FC236}">
                <a16:creationId xmlns:a16="http://schemas.microsoft.com/office/drawing/2014/main" id="{044BEBD4-F837-ABDE-5F33-6A54267FE1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314960"/>
            <a:ext cx="487363" cy="487362"/>
          </a:xfrm>
          <a:prstGeom prst="rect">
            <a:avLst/>
          </a:prstGeom>
        </p:spPr>
      </p:pic>
    </p:spTree>
    <p:extLst>
      <p:ext uri="{BB962C8B-B14F-4D97-AF65-F5344CB8AC3E}">
        <p14:creationId xmlns:p14="http://schemas.microsoft.com/office/powerpoint/2010/main" val="146052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9E174-A4F7-16C1-6397-5B9ED2E480CE}"/>
              </a:ext>
            </a:extLst>
          </p:cNvPr>
          <p:cNvSpPr>
            <a:spLocks noGrp="1"/>
          </p:cNvSpPr>
          <p:nvPr>
            <p:ph type="title"/>
          </p:nvPr>
        </p:nvSpPr>
        <p:spPr/>
        <p:txBody>
          <a:bodyPr>
            <a:normAutofit fontScale="90000"/>
          </a:bodyPr>
          <a:lstStyle/>
          <a:p>
            <a:r>
              <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mj-cs"/>
              </a:rPr>
              <a:t>Implications and Consequences of Political Influences in Evaluation: Here is how:</a:t>
            </a:r>
            <a:endParaRPr lang="en-US" dirty="0"/>
          </a:p>
        </p:txBody>
      </p:sp>
      <p:sp>
        <p:nvSpPr>
          <p:cNvPr id="3" name="Content Placeholder 2">
            <a:extLst>
              <a:ext uri="{FF2B5EF4-FFF2-40B4-BE49-F238E27FC236}">
                <a16:creationId xmlns:a16="http://schemas.microsoft.com/office/drawing/2014/main" id="{6B1A1786-9121-E61F-069D-B1AA03363F01}"/>
              </a:ext>
            </a:extLst>
          </p:cNvPr>
          <p:cNvSpPr>
            <a:spLocks noGrp="1"/>
          </p:cNvSpPr>
          <p:nvPr>
            <p:ph idx="1"/>
          </p:nvPr>
        </p:nvSpPr>
        <p:spPr/>
        <p:txBody>
          <a:bodyPr/>
          <a:lstStyle/>
          <a:p>
            <a:pPr marL="0" indent="0" algn="l">
              <a:buNone/>
            </a:pPr>
            <a:r>
              <a:rPr lang="en-US" b="1" i="0" dirty="0">
                <a:effectLst/>
                <a:latin typeface="Söhne"/>
              </a:rPr>
              <a:t>2. Misallocation of Resources</a:t>
            </a:r>
            <a:r>
              <a:rPr lang="en-US" b="0" i="0" dirty="0">
                <a:effectLst/>
                <a:latin typeface="Söhne"/>
              </a:rPr>
              <a:t>:</a:t>
            </a:r>
          </a:p>
          <a:p>
            <a:pPr algn="l">
              <a:buFont typeface="Arial" panose="020B0604020202020204" pitchFamily="34" charset="0"/>
              <a:buChar char="•"/>
            </a:pPr>
            <a:r>
              <a:rPr lang="en-US" b="1" i="0" dirty="0">
                <a:effectLst/>
                <a:latin typeface="Söhne"/>
              </a:rPr>
              <a:t>Resource Diversion</a:t>
            </a:r>
            <a:r>
              <a:rPr lang="en-US" b="0" i="0" dirty="0">
                <a:effectLst/>
                <a:latin typeface="Söhne"/>
              </a:rPr>
              <a:t>: Misallocation of resources can lead to the diversion of public funds away from programs that genuinely benefit the population or communities in need.</a:t>
            </a:r>
          </a:p>
          <a:p>
            <a:pPr algn="l">
              <a:buFont typeface="Arial" panose="020B0604020202020204" pitchFamily="34" charset="0"/>
              <a:buChar char="•"/>
            </a:pPr>
            <a:r>
              <a:rPr lang="en-US" b="1" i="0" dirty="0">
                <a:effectLst/>
                <a:latin typeface="Söhne"/>
              </a:rPr>
              <a:t>Inequities</a:t>
            </a:r>
            <a:r>
              <a:rPr lang="en-US" b="0" i="0" dirty="0">
                <a:effectLst/>
                <a:latin typeface="Söhne"/>
              </a:rPr>
              <a:t>: Misallocation can exacerbate social and economic inequities, as funds may disproportionately benefit certain groups or areas at the expense of others.</a:t>
            </a:r>
          </a:p>
          <a:p>
            <a:pPr algn="l">
              <a:buFont typeface="Arial" panose="020B0604020202020204" pitchFamily="34" charset="0"/>
              <a:buChar char="•"/>
            </a:pPr>
            <a:r>
              <a:rPr lang="en-US" b="1" i="0" dirty="0">
                <a:effectLst/>
                <a:latin typeface="Söhne"/>
              </a:rPr>
              <a:t>Inefficient Spending</a:t>
            </a:r>
            <a:r>
              <a:rPr lang="en-US" b="0" i="0" dirty="0">
                <a:effectLst/>
                <a:latin typeface="Söhne"/>
              </a:rPr>
              <a:t>: When resources are not allocated efficiently, government spending becomes less effective, reducing the overall impact of public policies</a:t>
            </a:r>
          </a:p>
          <a:p>
            <a:endParaRPr lang="en-US" dirty="0"/>
          </a:p>
        </p:txBody>
      </p:sp>
      <p:pic>
        <p:nvPicPr>
          <p:cNvPr id="4" name="ElevenLabs_2023-10-17T05_17_47_Daniel_pre_s42_sb80_m1">
            <a:hlinkClick r:id="" action="ppaction://media"/>
            <a:extLst>
              <a:ext uri="{FF2B5EF4-FFF2-40B4-BE49-F238E27FC236}">
                <a16:creationId xmlns:a16="http://schemas.microsoft.com/office/drawing/2014/main" id="{4259C447-B152-1BE7-AA60-6CBCC45B7C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193675"/>
            <a:ext cx="487363" cy="487362"/>
          </a:xfrm>
          <a:prstGeom prst="rect">
            <a:avLst/>
          </a:prstGeom>
        </p:spPr>
      </p:pic>
    </p:spTree>
    <p:extLst>
      <p:ext uri="{BB962C8B-B14F-4D97-AF65-F5344CB8AC3E}">
        <p14:creationId xmlns:p14="http://schemas.microsoft.com/office/powerpoint/2010/main" val="2843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676EE-970C-FAAC-35DD-859FA32E5D10}"/>
              </a:ext>
            </a:extLst>
          </p:cNvPr>
          <p:cNvSpPr>
            <a:spLocks noGrp="1"/>
          </p:cNvSpPr>
          <p:nvPr>
            <p:ph type="title"/>
          </p:nvPr>
        </p:nvSpPr>
        <p:spPr/>
        <p:txBody>
          <a:bodyPr>
            <a:normAutofit fontScale="90000"/>
          </a:bodyPr>
          <a:lstStyle/>
          <a:p>
            <a:r>
              <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mj-cs"/>
              </a:rPr>
              <a:t>Implications and Consequences of Political Influences in Evaluation: Here is how:</a:t>
            </a:r>
            <a:endParaRPr lang="en-US" dirty="0"/>
          </a:p>
        </p:txBody>
      </p:sp>
      <p:sp>
        <p:nvSpPr>
          <p:cNvPr id="3" name="Content Placeholder 2">
            <a:extLst>
              <a:ext uri="{FF2B5EF4-FFF2-40B4-BE49-F238E27FC236}">
                <a16:creationId xmlns:a16="http://schemas.microsoft.com/office/drawing/2014/main" id="{C0BC5770-2768-2C3E-BF3C-BD57B38384FA}"/>
              </a:ext>
            </a:extLst>
          </p:cNvPr>
          <p:cNvSpPr>
            <a:spLocks noGrp="1"/>
          </p:cNvSpPr>
          <p:nvPr>
            <p:ph idx="1"/>
          </p:nvPr>
        </p:nvSpPr>
        <p:spPr>
          <a:xfrm>
            <a:off x="838200" y="1371600"/>
            <a:ext cx="10942468" cy="5038078"/>
          </a:xfrm>
        </p:spPr>
        <p:txBody>
          <a:bodyPr>
            <a:normAutofit fontScale="92500"/>
          </a:bodyPr>
          <a:lstStyle/>
          <a:p>
            <a:pPr marL="0" indent="0" algn="l">
              <a:buNone/>
            </a:pPr>
            <a:r>
              <a:rPr lang="en-US" b="1" i="0" dirty="0">
                <a:effectLst/>
                <a:latin typeface="Söhne"/>
              </a:rPr>
              <a:t>3. Harm to Targeted Populations</a:t>
            </a:r>
            <a:r>
              <a:rPr lang="en-US" b="0" i="0" dirty="0">
                <a:effectLst/>
                <a:latin typeface="Söhne"/>
              </a:rPr>
              <a:t>:</a:t>
            </a:r>
          </a:p>
          <a:p>
            <a:pPr lvl="1"/>
            <a:r>
              <a:rPr lang="en-US" b="1" i="0" dirty="0">
                <a:effectLst/>
                <a:latin typeface="Söhne"/>
              </a:rPr>
              <a:t>Vulnerable Populations</a:t>
            </a:r>
            <a:r>
              <a:rPr lang="en-US" b="0" i="0" dirty="0">
                <a:effectLst/>
                <a:latin typeface="Söhne"/>
              </a:rPr>
              <a:t>: Flawed evaluations may result in policies or programs that unintentionally harm vulnerable or marginalized populations, as they are often the most affected by government decisions.</a:t>
            </a:r>
          </a:p>
          <a:p>
            <a:pPr lvl="1"/>
            <a:r>
              <a:rPr lang="en-US" b="1" i="0" dirty="0">
                <a:effectLst/>
                <a:latin typeface="Söhne"/>
              </a:rPr>
              <a:t>Negative Consequences</a:t>
            </a:r>
            <a:r>
              <a:rPr lang="en-US" b="0" i="0" dirty="0">
                <a:effectLst/>
                <a:latin typeface="Söhne"/>
              </a:rPr>
              <a:t>: Harm can manifest in various forms, including decreased access to services, increased economic disparities, or violations of individual rights.</a:t>
            </a:r>
          </a:p>
          <a:p>
            <a:pPr marL="0" indent="0" algn="l">
              <a:buNone/>
            </a:pPr>
            <a:r>
              <a:rPr lang="en-US" b="1" i="0" dirty="0">
                <a:effectLst/>
                <a:latin typeface="Söhne"/>
              </a:rPr>
              <a:t>4. Erosion of Trust in Governance and Institutions</a:t>
            </a:r>
            <a:r>
              <a:rPr lang="en-US" b="0" i="0" dirty="0">
                <a:effectLst/>
                <a:latin typeface="Söhne"/>
              </a:rPr>
              <a:t>:</a:t>
            </a:r>
          </a:p>
          <a:p>
            <a:pPr lvl="1"/>
            <a:r>
              <a:rPr lang="en-US" b="1" i="0" dirty="0">
                <a:effectLst/>
                <a:latin typeface="Söhne"/>
              </a:rPr>
              <a:t>Public Distrust</a:t>
            </a:r>
            <a:r>
              <a:rPr lang="en-US" b="0" i="0" dirty="0">
                <a:effectLst/>
                <a:latin typeface="Söhne"/>
              </a:rPr>
              <a:t>: Biased or misleading evaluation findings can erode public trust in government institutions, as people may perceive decision-makers as unresponsive, unaccountable, or more concerned with political interests than the public welfare.</a:t>
            </a:r>
          </a:p>
          <a:p>
            <a:pPr lvl="1"/>
            <a:r>
              <a:rPr lang="en-US" b="1" i="0" dirty="0">
                <a:effectLst/>
                <a:latin typeface="Söhne"/>
              </a:rPr>
              <a:t>Reduced Participation</a:t>
            </a:r>
            <a:r>
              <a:rPr lang="en-US" b="0" i="0" dirty="0">
                <a:effectLst/>
                <a:latin typeface="Söhne"/>
              </a:rPr>
              <a:t>: A lack of trust in governance can reduce civic engagement and participation, diminishing the effectiveness of democratic processes.</a:t>
            </a:r>
          </a:p>
          <a:p>
            <a:pPr lvl="1"/>
            <a:r>
              <a:rPr lang="en-US" b="1" i="0" dirty="0">
                <a:effectLst/>
                <a:latin typeface="Söhne"/>
              </a:rPr>
              <a:t>Political Instability</a:t>
            </a:r>
            <a:r>
              <a:rPr lang="en-US" b="0" i="0" dirty="0">
                <a:effectLst/>
                <a:latin typeface="Söhne"/>
              </a:rPr>
              <a:t>: Pervasive mistrust in institutions can lead to political instability, protests, and even regime changes in extreme cases.</a:t>
            </a:r>
          </a:p>
          <a:p>
            <a:endParaRPr lang="en-US" dirty="0"/>
          </a:p>
        </p:txBody>
      </p:sp>
      <p:pic>
        <p:nvPicPr>
          <p:cNvPr id="4" name="23">
            <a:hlinkClick r:id="" action="ppaction://media"/>
            <a:extLst>
              <a:ext uri="{FF2B5EF4-FFF2-40B4-BE49-F238E27FC236}">
                <a16:creationId xmlns:a16="http://schemas.microsoft.com/office/drawing/2014/main" id="{293E5D44-6ADE-F30B-4669-7D872A14B2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45731" y="204641"/>
            <a:ext cx="487362" cy="487362"/>
          </a:xfrm>
          <a:prstGeom prst="rect">
            <a:avLst/>
          </a:prstGeom>
        </p:spPr>
      </p:pic>
    </p:spTree>
    <p:extLst>
      <p:ext uri="{BB962C8B-B14F-4D97-AF65-F5344CB8AC3E}">
        <p14:creationId xmlns:p14="http://schemas.microsoft.com/office/powerpoint/2010/main" val="238478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8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DC5119-766B-88D3-D546-CB4C95225087}"/>
              </a:ext>
            </a:extLst>
          </p:cNvPr>
          <p:cNvPicPr>
            <a:picLocks noChangeAspect="1"/>
          </p:cNvPicPr>
          <p:nvPr/>
        </p:nvPicPr>
        <p:blipFill>
          <a:blip r:embed="rId4"/>
          <a:stretch>
            <a:fillRect/>
          </a:stretch>
        </p:blipFill>
        <p:spPr>
          <a:xfrm>
            <a:off x="8701749" y="1785049"/>
            <a:ext cx="2842826" cy="4120038"/>
          </a:xfrm>
          <a:prstGeom prst="rect">
            <a:avLst/>
          </a:prstGeom>
        </p:spPr>
      </p:pic>
      <p:sp>
        <p:nvSpPr>
          <p:cNvPr id="2" name="Title 1">
            <a:extLst>
              <a:ext uri="{FF2B5EF4-FFF2-40B4-BE49-F238E27FC236}">
                <a16:creationId xmlns:a16="http://schemas.microsoft.com/office/drawing/2014/main" id="{686ADA44-1397-7572-993F-78992198D6BD}"/>
              </a:ext>
            </a:extLst>
          </p:cNvPr>
          <p:cNvSpPr>
            <a:spLocks noGrp="1"/>
          </p:cNvSpPr>
          <p:nvPr>
            <p:ph type="title"/>
          </p:nvPr>
        </p:nvSpPr>
        <p:spPr>
          <a:xfrm>
            <a:off x="309758" y="360392"/>
            <a:ext cx="11572482" cy="1008590"/>
          </a:xfrm>
        </p:spPr>
        <p:txBody>
          <a:bodyPr anchor="b">
            <a:normAutofit/>
          </a:bodyPr>
          <a:lstStyle/>
          <a:p>
            <a:r>
              <a:rPr lang="en-US" sz="2700" b="1" dirty="0">
                <a:latin typeface="+mn-lt"/>
              </a:rPr>
              <a:t>Real-life instances where political implications affected the outcome of evaluations. - Lessons learned from each case. </a:t>
            </a:r>
          </a:p>
        </p:txBody>
      </p:sp>
      <p:sp>
        <p:nvSpPr>
          <p:cNvPr id="3" name="Content Placeholder 2">
            <a:extLst>
              <a:ext uri="{FF2B5EF4-FFF2-40B4-BE49-F238E27FC236}">
                <a16:creationId xmlns:a16="http://schemas.microsoft.com/office/drawing/2014/main" id="{7C72AC1C-3DDE-2B27-987A-FA25651B5FE4}"/>
              </a:ext>
            </a:extLst>
          </p:cNvPr>
          <p:cNvSpPr>
            <a:spLocks noGrp="1"/>
          </p:cNvSpPr>
          <p:nvPr>
            <p:ph idx="1"/>
          </p:nvPr>
        </p:nvSpPr>
        <p:spPr>
          <a:xfrm>
            <a:off x="419100" y="1368982"/>
            <a:ext cx="8058150" cy="4701904"/>
          </a:xfrm>
        </p:spPr>
        <p:txBody>
          <a:bodyPr anchor="t">
            <a:normAutofit lnSpcReduction="10000"/>
          </a:bodyPr>
          <a:lstStyle/>
          <a:p>
            <a:pPr marL="0" indent="0">
              <a:buNone/>
            </a:pPr>
            <a:r>
              <a:rPr lang="en-US" sz="2000" dirty="0"/>
              <a:t>Certainly, there have been many real-life instances where political implications affected the outcome of evaluations. Here are a few case studies with lessons learned from each:</a:t>
            </a:r>
          </a:p>
          <a:p>
            <a:pPr marL="0" indent="0">
              <a:buNone/>
            </a:pPr>
            <a:r>
              <a:rPr lang="en-US" sz="2000" b="1" i="0" dirty="0">
                <a:effectLst/>
              </a:rPr>
              <a:t>1. Iraq War and Intelligence Assessment</a:t>
            </a:r>
            <a:r>
              <a:rPr lang="en-US" sz="2000" b="0" i="0" dirty="0">
                <a:effectLst/>
              </a:rPr>
              <a:t>:</a:t>
            </a:r>
          </a:p>
          <a:p>
            <a:pPr marL="0" indent="0">
              <a:buNone/>
            </a:pPr>
            <a:r>
              <a:rPr lang="en-US" sz="2000" b="1" i="0" dirty="0">
                <a:effectLst/>
              </a:rPr>
              <a:t>Case Study</a:t>
            </a:r>
            <a:r>
              <a:rPr lang="en-US" sz="2000" b="0" i="0" dirty="0">
                <a:effectLst/>
              </a:rPr>
              <a:t>: In the lead-up to the 2003 invasion of Iraq, the U.S. government relied on intelligence assessments that claimed Iraq possessed weapons of mass destruction (WMDs). These assessments were a significant part of the justification for the war. However, after the invasion, it was revealed that these assessments were flawed, and no WMDs were found.</a:t>
            </a:r>
          </a:p>
          <a:p>
            <a:pPr marL="0" indent="0">
              <a:buNone/>
            </a:pPr>
            <a:r>
              <a:rPr lang="en-US" sz="2000" b="1" i="0" dirty="0">
                <a:effectLst/>
              </a:rPr>
              <a:t>Lessons Learned</a:t>
            </a:r>
            <a:r>
              <a:rPr lang="en-US" sz="2000" b="0" i="0" dirty="0">
                <a:effectLst/>
              </a:rPr>
              <a:t>:</a:t>
            </a:r>
          </a:p>
          <a:p>
            <a:pPr>
              <a:buFont typeface="Arial" panose="020B0604020202020204" pitchFamily="34" charset="0"/>
              <a:buChar char="•"/>
            </a:pPr>
            <a:r>
              <a:rPr lang="en-US" sz="2000" b="0" i="0" dirty="0">
                <a:effectLst/>
              </a:rPr>
              <a:t>Political pressure can lead to biased intelligence assessments, which can have severe consequences when used to justify military actions.</a:t>
            </a:r>
          </a:p>
          <a:p>
            <a:pPr>
              <a:buFont typeface="Arial" panose="020B0604020202020204" pitchFamily="34" charset="0"/>
              <a:buChar char="•"/>
            </a:pPr>
            <a:r>
              <a:rPr lang="en-US" sz="2000" b="0" i="0" dirty="0">
                <a:effectLst/>
              </a:rPr>
              <a:t>The need for independent and objective evaluation of intelligence data is crucial to prevent policy decisions based on flawed or politically motivated information.</a:t>
            </a:r>
          </a:p>
          <a:p>
            <a:endParaRPr lang="en-US" sz="1100" dirty="0"/>
          </a:p>
        </p:txBody>
      </p:sp>
      <p:grpSp>
        <p:nvGrpSpPr>
          <p:cNvPr id="9" name="Group 8">
            <a:extLst>
              <a:ext uri="{FF2B5EF4-FFF2-40B4-BE49-F238E27FC236}">
                <a16:creationId xmlns:a16="http://schemas.microsoft.com/office/drawing/2014/main" id="{C54A2A4D-19EF-3552-F383-6AD9587C8A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0" name="Rectangle 9">
              <a:extLst>
                <a:ext uri="{FF2B5EF4-FFF2-40B4-BE49-F238E27FC236}">
                  <a16:creationId xmlns:a16="http://schemas.microsoft.com/office/drawing/2014/main" id="{A9208F0F-2734-3945-8FD0-EEB19CF41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CFF5D9-43B9-9D58-6F3F-25041716D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24">
            <a:hlinkClick r:id="" action="ppaction://media"/>
            <a:extLst>
              <a:ext uri="{FF2B5EF4-FFF2-40B4-BE49-F238E27FC236}">
                <a16:creationId xmlns:a16="http://schemas.microsoft.com/office/drawing/2014/main" id="{B5919C0B-5742-85F6-72AF-8BC9DD33AC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2213" y="420688"/>
            <a:ext cx="487362" cy="487362"/>
          </a:xfrm>
          <a:prstGeom prst="rect">
            <a:avLst/>
          </a:prstGeom>
        </p:spPr>
      </p:pic>
    </p:spTree>
    <p:extLst>
      <p:ext uri="{BB962C8B-B14F-4D97-AF65-F5344CB8AC3E}">
        <p14:creationId xmlns:p14="http://schemas.microsoft.com/office/powerpoint/2010/main" val="71205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0DBC7E-6D41-19BC-E122-8566E2E8E2EB}"/>
              </a:ext>
            </a:extLst>
          </p:cNvPr>
          <p:cNvSpPr>
            <a:spLocks noGrp="1"/>
          </p:cNvSpPr>
          <p:nvPr>
            <p:ph type="title"/>
          </p:nvPr>
        </p:nvSpPr>
        <p:spPr>
          <a:xfrm>
            <a:off x="542925" y="390525"/>
            <a:ext cx="7448550" cy="755724"/>
          </a:xfrm>
        </p:spPr>
        <p:txBody>
          <a:bodyPr anchor="b">
            <a:noAutofit/>
          </a:bodyPr>
          <a:lstStyle/>
          <a:p>
            <a:r>
              <a:rPr kumimoji="0" lang="en-US" sz="2800" b="1" i="0" u="none" strike="noStrike" kern="1200" cap="none" spc="0" normalizeH="0" baseline="0" noProof="0" dirty="0">
                <a:ln>
                  <a:noFill/>
                </a:ln>
                <a:effectLst/>
                <a:uLnTx/>
                <a:uFillTx/>
                <a:latin typeface="Calibri" panose="020F0502020204030204"/>
                <a:ea typeface="+mj-ea"/>
                <a:cs typeface="+mj-cs"/>
              </a:rPr>
              <a:t>Real-life instances where political implications affected the outcome of evaluations. </a:t>
            </a:r>
            <a:endParaRPr lang="en-US" sz="2800" b="1" dirty="0"/>
          </a:p>
        </p:txBody>
      </p:sp>
      <p:sp>
        <p:nvSpPr>
          <p:cNvPr id="3" name="Content Placeholder 2">
            <a:extLst>
              <a:ext uri="{FF2B5EF4-FFF2-40B4-BE49-F238E27FC236}">
                <a16:creationId xmlns:a16="http://schemas.microsoft.com/office/drawing/2014/main" id="{76E05155-6D7E-D67E-0BF0-E04E526D4DB4}"/>
              </a:ext>
            </a:extLst>
          </p:cNvPr>
          <p:cNvSpPr>
            <a:spLocks noGrp="1"/>
          </p:cNvSpPr>
          <p:nvPr>
            <p:ph idx="1"/>
          </p:nvPr>
        </p:nvSpPr>
        <p:spPr>
          <a:xfrm>
            <a:off x="819151" y="1238250"/>
            <a:ext cx="6232962" cy="5029200"/>
          </a:xfrm>
        </p:spPr>
        <p:txBody>
          <a:bodyPr anchor="t">
            <a:normAutofit fontScale="92500"/>
          </a:bodyPr>
          <a:lstStyle/>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effectLst/>
                <a:uLnTx/>
                <a:uFillTx/>
                <a:ea typeface="+mn-ea"/>
                <a:cs typeface="+mn-cs"/>
              </a:rPr>
              <a:t>2. No Child Left Behind Act</a:t>
            </a:r>
            <a:r>
              <a:rPr kumimoji="0" lang="en-US" sz="2400" b="0" i="0" u="none" strike="noStrike" kern="1200" cap="none" spc="0" normalizeH="0" baseline="0" noProof="0" dirty="0">
                <a:ln>
                  <a:noFill/>
                </a:ln>
                <a:effectLst/>
                <a:uLnTx/>
                <a:uFillTx/>
                <a:ea typeface="+mn-ea"/>
                <a:cs typeface="+mn-cs"/>
              </a:rPr>
              <a:t>:</a:t>
            </a:r>
          </a:p>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effectLst/>
                <a:uLnTx/>
                <a:uFillTx/>
                <a:ea typeface="+mn-ea"/>
                <a:cs typeface="+mn-cs"/>
              </a:rPr>
              <a:t>Case Study</a:t>
            </a:r>
            <a:r>
              <a:rPr kumimoji="0" lang="en-US" sz="2400" b="0" i="0" u="none" strike="noStrike" kern="1200" cap="none" spc="0" normalizeH="0" baseline="0" noProof="0" dirty="0">
                <a:ln>
                  <a:noFill/>
                </a:ln>
                <a:effectLst/>
                <a:uLnTx/>
                <a:uFillTx/>
                <a:ea typeface="+mn-ea"/>
                <a:cs typeface="+mn-cs"/>
              </a:rPr>
              <a:t>: The No Child Left Behind (NCLB) Act, signed into law in 2002, introduced a system of standardized testing in U.S. schools to measure student progress. However, the policy led to criticisms that schools focused excessively on test scores and "teaching to the test," which limited the quality of education.</a:t>
            </a:r>
          </a:p>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effectLst/>
                <a:uLnTx/>
                <a:uFillTx/>
                <a:ea typeface="+mn-ea"/>
                <a:cs typeface="+mn-cs"/>
              </a:rPr>
              <a:t>Lessons Learned</a:t>
            </a:r>
            <a:r>
              <a:rPr kumimoji="0" lang="en-US" sz="2400" b="0" i="0" u="none" strike="noStrike" kern="1200" cap="none" spc="0" normalizeH="0" baseline="0" noProof="0" dirty="0">
                <a:ln>
                  <a:noFill/>
                </a:ln>
                <a:effectLst/>
                <a:uLnTx/>
                <a:uFillTx/>
                <a:ea typeface="+mn-ea"/>
                <a:cs typeface="+mn-cs"/>
              </a:rPr>
              <a:t>:</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ea typeface="+mn-ea"/>
                <a:cs typeface="+mn-cs"/>
              </a:rPr>
              <a:t>Political pressure to demonstrate progress can lead to a narrow focus on specific indicators, potentially distorting the educational system's overall goals.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ea typeface="+mn-ea"/>
                <a:cs typeface="+mn-cs"/>
              </a:rPr>
              <a:t>Evaluations should consider unintended consequences and be adaptable to evolving needs.</a:t>
            </a:r>
          </a:p>
          <a:p>
            <a:endParaRPr lang="en-US" sz="1600" dirty="0"/>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52FB04F-28C2-6588-609B-9248B516F607}"/>
              </a:ext>
            </a:extLst>
          </p:cNvPr>
          <p:cNvPicPr>
            <a:picLocks noChangeAspect="1"/>
          </p:cNvPicPr>
          <p:nvPr/>
        </p:nvPicPr>
        <p:blipFill>
          <a:blip r:embed="rId4"/>
          <a:stretch>
            <a:fillRect/>
          </a:stretch>
        </p:blipFill>
        <p:spPr>
          <a:xfrm>
            <a:off x="7075967" y="1453518"/>
            <a:ext cx="4170530" cy="3982856"/>
          </a:xfrm>
          <a:prstGeom prst="rect">
            <a:avLst/>
          </a:prstGeom>
        </p:spPr>
      </p:pic>
      <p:pic>
        <p:nvPicPr>
          <p:cNvPr id="5" name="25">
            <a:hlinkClick r:id="" action="ppaction://media"/>
            <a:extLst>
              <a:ext uri="{FF2B5EF4-FFF2-40B4-BE49-F238E27FC236}">
                <a16:creationId xmlns:a16="http://schemas.microsoft.com/office/drawing/2014/main" id="{C4F1FA51-F3AB-82F8-F9AC-85536B9C8A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74513" y="514350"/>
            <a:ext cx="487362" cy="487363"/>
          </a:xfrm>
          <a:prstGeom prst="rect">
            <a:avLst/>
          </a:prstGeom>
        </p:spPr>
      </p:pic>
    </p:spTree>
    <p:extLst>
      <p:ext uri="{BB962C8B-B14F-4D97-AF65-F5344CB8AC3E}">
        <p14:creationId xmlns:p14="http://schemas.microsoft.com/office/powerpoint/2010/main" val="44915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9B4E6-2514-B1EC-76D4-B2D7502BA531}"/>
              </a:ext>
            </a:extLst>
          </p:cNvPr>
          <p:cNvSpPr>
            <a:spLocks noGrp="1"/>
          </p:cNvSpPr>
          <p:nvPr>
            <p:ph type="title"/>
          </p:nvPr>
        </p:nvSpPr>
        <p:spPr/>
        <p:txBody>
          <a:bodyPr/>
          <a:lstStyle/>
          <a:p>
            <a:r>
              <a:rPr kumimoji="0" lang="en-US" sz="2800" b="1" i="0" u="none" strike="noStrike" kern="1200" cap="none" spc="0" normalizeH="0" baseline="0" noProof="0" dirty="0">
                <a:ln>
                  <a:noFill/>
                </a:ln>
                <a:solidFill>
                  <a:prstClr val="black"/>
                </a:solidFill>
                <a:effectLst/>
                <a:uLnTx/>
                <a:uFillTx/>
                <a:latin typeface="Calibri" panose="020F0502020204030204"/>
                <a:ea typeface="+mj-ea"/>
                <a:cs typeface="+mj-cs"/>
              </a:rPr>
              <a:t>Real-life instances where political implications affected the outcome of evaluations. </a:t>
            </a:r>
            <a:endParaRPr lang="en-US" dirty="0"/>
          </a:p>
        </p:txBody>
      </p:sp>
      <p:sp>
        <p:nvSpPr>
          <p:cNvPr id="3" name="Content Placeholder 2">
            <a:extLst>
              <a:ext uri="{FF2B5EF4-FFF2-40B4-BE49-F238E27FC236}">
                <a16:creationId xmlns:a16="http://schemas.microsoft.com/office/drawing/2014/main" id="{0FBD7FE8-ABE0-B6FF-3006-28051CF85C38}"/>
              </a:ext>
            </a:extLst>
          </p:cNvPr>
          <p:cNvSpPr>
            <a:spLocks noGrp="1"/>
          </p:cNvSpPr>
          <p:nvPr>
            <p:ph idx="1"/>
          </p:nvPr>
        </p:nvSpPr>
        <p:spPr>
          <a:xfrm>
            <a:off x="838199" y="1371600"/>
            <a:ext cx="10696575" cy="4805363"/>
          </a:xfrm>
        </p:spPr>
        <p:txBody>
          <a:bodyPr>
            <a:normAutofit fontScale="77500" lnSpcReduction="20000"/>
          </a:bodyPr>
          <a:lstStyle/>
          <a:p>
            <a:pPr marL="0" indent="0" algn="l">
              <a:buNone/>
            </a:pPr>
            <a:r>
              <a:rPr lang="en-US" b="1" i="0" dirty="0">
                <a:effectLst/>
                <a:latin typeface="Söhne"/>
              </a:rPr>
              <a:t>3. World Bank's Economic and Structural Adjustment Programs</a:t>
            </a:r>
            <a:r>
              <a:rPr lang="en-US" b="0" i="0" dirty="0">
                <a:effectLst/>
                <a:latin typeface="Söhne"/>
              </a:rPr>
              <a:t>:</a:t>
            </a:r>
          </a:p>
          <a:p>
            <a:pPr marL="0" indent="0" algn="l">
              <a:buNone/>
            </a:pPr>
            <a:r>
              <a:rPr lang="en-US" b="1" i="0" dirty="0">
                <a:effectLst/>
                <a:latin typeface="Söhne"/>
              </a:rPr>
              <a:t>Case Study</a:t>
            </a:r>
            <a:r>
              <a:rPr lang="en-US" b="0" i="0" dirty="0">
                <a:effectLst/>
                <a:latin typeface="Söhne"/>
              </a:rPr>
              <a:t>: The World Bank's Structural Adjustment Programs (SAPs) in the 1980s and 1990s faced criticism for their social and economic impact in developing countries. Critics argued that these programs were influenced by political and ideological agendas, leading to negative consequences in recipient countries.</a:t>
            </a:r>
          </a:p>
          <a:p>
            <a:pPr marL="0" indent="0" algn="l">
              <a:buNone/>
            </a:pPr>
            <a:r>
              <a:rPr lang="en-US" b="1" i="0" dirty="0">
                <a:effectLst/>
                <a:latin typeface="Söhne"/>
              </a:rPr>
              <a:t>Lessons Learned</a:t>
            </a:r>
            <a:r>
              <a:rPr lang="en-US" b="0" i="0" dirty="0">
                <a:effectLst/>
                <a:latin typeface="Söhne"/>
              </a:rPr>
              <a:t>:</a:t>
            </a:r>
          </a:p>
          <a:p>
            <a:pPr algn="l">
              <a:buFont typeface="Arial" panose="020B0604020202020204" pitchFamily="34" charset="0"/>
              <a:buChar char="•"/>
            </a:pPr>
            <a:r>
              <a:rPr lang="en-US" b="0" i="0" dirty="0">
                <a:effectLst/>
                <a:latin typeface="Söhne"/>
              </a:rPr>
              <a:t>Evaluations of international development programs should consider their impact on the target population rather than simply meeting economic and political goals.</a:t>
            </a:r>
          </a:p>
          <a:p>
            <a:pPr algn="l">
              <a:buFont typeface="Arial" panose="020B0604020202020204" pitchFamily="34" charset="0"/>
              <a:buChar char="•"/>
            </a:pPr>
            <a:r>
              <a:rPr lang="en-US" b="0" i="0" dirty="0">
                <a:effectLst/>
                <a:latin typeface="Söhne"/>
              </a:rPr>
              <a:t>The importance of feedback and accountability in shaping international policies and development programs.</a:t>
            </a:r>
          </a:p>
          <a:p>
            <a:pPr marL="0" indent="0" algn="l">
              <a:buNone/>
            </a:pPr>
            <a:r>
              <a:rPr lang="en-US" b="0" i="0" dirty="0">
                <a:effectLst/>
                <a:latin typeface="Söhne"/>
              </a:rPr>
              <a:t>These case studies illustrate the significant impact that political pressures and agendas can have on the outcomes of evaluations. They underscore the importance of maintaining independence and objectivity in evaluation processes and ensuring that evaluations are used to inform policy decisions rather than justify preconceived political positions. Transparency and open communication of findings are also essential to prevent the manipulation of evaluation outcomes for political purposes.</a:t>
            </a:r>
          </a:p>
          <a:p>
            <a:endParaRPr lang="en-US" dirty="0"/>
          </a:p>
        </p:txBody>
      </p:sp>
      <p:pic>
        <p:nvPicPr>
          <p:cNvPr id="4" name="26">
            <a:hlinkClick r:id="" action="ppaction://media"/>
            <a:extLst>
              <a:ext uri="{FF2B5EF4-FFF2-40B4-BE49-F238E27FC236}">
                <a16:creationId xmlns:a16="http://schemas.microsoft.com/office/drawing/2014/main" id="{E501C9F9-A262-FEF4-30D8-27172EA192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22088" y="596900"/>
            <a:ext cx="487362" cy="487363"/>
          </a:xfrm>
          <a:prstGeom prst="rect">
            <a:avLst/>
          </a:prstGeom>
        </p:spPr>
      </p:pic>
    </p:spTree>
    <p:extLst>
      <p:ext uri="{BB962C8B-B14F-4D97-AF65-F5344CB8AC3E}">
        <p14:creationId xmlns:p14="http://schemas.microsoft.com/office/powerpoint/2010/main" val="16977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D369A-B71D-874F-CCDD-29D556FE938D}"/>
              </a:ext>
            </a:extLst>
          </p:cNvPr>
          <p:cNvSpPr>
            <a:spLocks noGrp="1"/>
          </p:cNvSpPr>
          <p:nvPr>
            <p:ph type="title"/>
          </p:nvPr>
        </p:nvSpPr>
        <p:spPr>
          <a:xfrm>
            <a:off x="714652" y="379765"/>
            <a:ext cx="10515600" cy="602541"/>
          </a:xfrm>
        </p:spPr>
        <p:txBody>
          <a:bodyPr>
            <a:normAutofit/>
          </a:bodyPr>
          <a:lstStyle/>
          <a:p>
            <a:r>
              <a:rPr lang="en-US" sz="3600" b="1" dirty="0">
                <a:latin typeface="+mn-lt"/>
              </a:rPr>
              <a:t>Conclusion-importance of unbiased evaluations</a:t>
            </a:r>
          </a:p>
        </p:txBody>
      </p:sp>
      <p:graphicFrame>
        <p:nvGraphicFramePr>
          <p:cNvPr id="5" name="Content Placeholder 2">
            <a:extLst>
              <a:ext uri="{FF2B5EF4-FFF2-40B4-BE49-F238E27FC236}">
                <a16:creationId xmlns:a16="http://schemas.microsoft.com/office/drawing/2014/main" id="{72D301E9-471F-CB76-7CEE-11A6A9812A60}"/>
              </a:ext>
            </a:extLst>
          </p:cNvPr>
          <p:cNvGraphicFramePr>
            <a:graphicFrameLocks noGrp="1"/>
          </p:cNvGraphicFramePr>
          <p:nvPr>
            <p:ph idx="1"/>
            <p:extLst>
              <p:ext uri="{D42A27DB-BD31-4B8C-83A1-F6EECF244321}">
                <p14:modId xmlns:p14="http://schemas.microsoft.com/office/powerpoint/2010/main" val="3878010"/>
              </p:ext>
            </p:extLst>
          </p:nvPr>
        </p:nvGraphicFramePr>
        <p:xfrm>
          <a:off x="838200" y="1056444"/>
          <a:ext cx="10392052" cy="5120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27">
            <a:hlinkClick r:id="" action="ppaction://media"/>
            <a:extLst>
              <a:ext uri="{FF2B5EF4-FFF2-40B4-BE49-F238E27FC236}">
                <a16:creationId xmlns:a16="http://schemas.microsoft.com/office/drawing/2014/main" id="{A3A696A7-E9BD-6FDA-5994-2DD5497D44F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4888" y="711200"/>
            <a:ext cx="487362" cy="487363"/>
          </a:xfrm>
          <a:prstGeom prst="rect">
            <a:avLst/>
          </a:prstGeom>
        </p:spPr>
      </p:pic>
    </p:spTree>
    <p:extLst>
      <p:ext uri="{BB962C8B-B14F-4D97-AF65-F5344CB8AC3E}">
        <p14:creationId xmlns:p14="http://schemas.microsoft.com/office/powerpoint/2010/main" val="132694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D369A-B71D-874F-CCDD-29D556FE938D}"/>
              </a:ext>
            </a:extLst>
          </p:cNvPr>
          <p:cNvSpPr>
            <a:spLocks noGrp="1"/>
          </p:cNvSpPr>
          <p:nvPr>
            <p:ph type="title"/>
          </p:nvPr>
        </p:nvSpPr>
        <p:spPr>
          <a:xfrm>
            <a:off x="495300" y="365125"/>
            <a:ext cx="10858500" cy="602541"/>
          </a:xfrm>
        </p:spPr>
        <p:txBody>
          <a:bodyPr>
            <a:normAutofit/>
          </a:bodyPr>
          <a:lstStyle/>
          <a:p>
            <a:r>
              <a:rPr lang="en-US" sz="3600" b="1" dirty="0">
                <a:latin typeface="+mn-lt"/>
              </a:rPr>
              <a:t>Conclusion-importance of unbiased evaluations</a:t>
            </a:r>
          </a:p>
        </p:txBody>
      </p:sp>
      <p:graphicFrame>
        <p:nvGraphicFramePr>
          <p:cNvPr id="5" name="Content Placeholder 2">
            <a:extLst>
              <a:ext uri="{FF2B5EF4-FFF2-40B4-BE49-F238E27FC236}">
                <a16:creationId xmlns:a16="http://schemas.microsoft.com/office/drawing/2014/main" id="{29015AC6-AB47-E019-5745-4BC6507688E8}"/>
              </a:ext>
            </a:extLst>
          </p:cNvPr>
          <p:cNvGraphicFramePr>
            <a:graphicFrameLocks noGrp="1"/>
          </p:cNvGraphicFramePr>
          <p:nvPr>
            <p:ph idx="1"/>
            <p:extLst>
              <p:ext uri="{D42A27DB-BD31-4B8C-83A1-F6EECF244321}">
                <p14:modId xmlns:p14="http://schemas.microsoft.com/office/powerpoint/2010/main" val="277593570"/>
              </p:ext>
            </p:extLst>
          </p:nvPr>
        </p:nvGraphicFramePr>
        <p:xfrm>
          <a:off x="838200" y="967666"/>
          <a:ext cx="10515600" cy="52092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28">
            <a:hlinkClick r:id="" action="ppaction://media"/>
            <a:extLst>
              <a:ext uri="{FF2B5EF4-FFF2-40B4-BE49-F238E27FC236}">
                <a16:creationId xmlns:a16="http://schemas.microsoft.com/office/drawing/2014/main" id="{2FCB8A25-F6C7-2CA9-F9A5-29B3D87FA49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90563"/>
            <a:ext cx="487363" cy="487362"/>
          </a:xfrm>
          <a:prstGeom prst="rect">
            <a:avLst/>
          </a:prstGeom>
        </p:spPr>
      </p:pic>
    </p:spTree>
    <p:extLst>
      <p:ext uri="{BB962C8B-B14F-4D97-AF65-F5344CB8AC3E}">
        <p14:creationId xmlns:p14="http://schemas.microsoft.com/office/powerpoint/2010/main" val="39849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8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0AA9E-BF9A-0B7A-8A2F-436DAC74AA11}"/>
              </a:ext>
            </a:extLst>
          </p:cNvPr>
          <p:cNvSpPr>
            <a:spLocks noGrp="1"/>
          </p:cNvSpPr>
          <p:nvPr>
            <p:ph type="title"/>
          </p:nvPr>
        </p:nvSpPr>
        <p:spPr/>
        <p:txBody>
          <a:bodyPr/>
          <a:lstStyle/>
          <a:p>
            <a:r>
              <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mj-cs"/>
              </a:rPr>
              <a:t>Conclusion-importance of unbiased evaluations</a:t>
            </a:r>
            <a:endParaRPr lang="en-US" dirty="0"/>
          </a:p>
        </p:txBody>
      </p:sp>
      <p:sp>
        <p:nvSpPr>
          <p:cNvPr id="3" name="Content Placeholder 2">
            <a:extLst>
              <a:ext uri="{FF2B5EF4-FFF2-40B4-BE49-F238E27FC236}">
                <a16:creationId xmlns:a16="http://schemas.microsoft.com/office/drawing/2014/main" id="{115FE3FF-3C5B-C85D-A1D1-0EADDCF71C2B}"/>
              </a:ext>
            </a:extLst>
          </p:cNvPr>
          <p:cNvSpPr>
            <a:spLocks noGrp="1"/>
          </p:cNvSpPr>
          <p:nvPr>
            <p:ph idx="1"/>
          </p:nvPr>
        </p:nvSpPr>
        <p:spPr/>
        <p:txBody>
          <a:bodyPr>
            <a:normAutofit fontScale="77500" lnSpcReduction="20000"/>
          </a:bodyPr>
          <a:lstStyle/>
          <a:p>
            <a:r>
              <a:rPr lang="en-US" sz="3100" b="1" i="0" dirty="0">
                <a:solidFill>
                  <a:schemeClr val="tx1">
                    <a:lumMod val="95000"/>
                    <a:lumOff val="5000"/>
                  </a:schemeClr>
                </a:solidFill>
                <a:effectLst/>
                <a:latin typeface="Söhne"/>
              </a:rPr>
              <a:t>Learning and Adaptation</a:t>
            </a:r>
            <a:r>
              <a:rPr lang="en-US" sz="3100" b="0" i="0" dirty="0">
                <a:solidFill>
                  <a:schemeClr val="tx1">
                    <a:lumMod val="95000"/>
                    <a:lumOff val="5000"/>
                  </a:schemeClr>
                </a:solidFill>
                <a:effectLst/>
                <a:latin typeface="Söhne"/>
              </a:rPr>
              <a:t>: Objective evaluations enable governments to learn from past experiences and adapt policies to better meet the evolving needs of the public. This flexibility is crucial in an ever-changing world.</a:t>
            </a:r>
          </a:p>
          <a:p>
            <a:r>
              <a:rPr lang="en-US" sz="3100" b="1" i="0" dirty="0">
                <a:solidFill>
                  <a:schemeClr val="tx1">
                    <a:lumMod val="95000"/>
                    <a:lumOff val="5000"/>
                  </a:schemeClr>
                </a:solidFill>
                <a:effectLst/>
                <a:latin typeface="Söhne"/>
              </a:rPr>
              <a:t>Long-term Success</a:t>
            </a:r>
            <a:r>
              <a:rPr lang="en-US" sz="3100" b="0" i="0" dirty="0">
                <a:solidFill>
                  <a:schemeClr val="tx1">
                    <a:lumMod val="95000"/>
                    <a:lumOff val="5000"/>
                  </a:schemeClr>
                </a:solidFill>
                <a:effectLst/>
                <a:latin typeface="Söhne"/>
              </a:rPr>
              <a:t>: Policies and programs founded on unbiased evaluations are more likely to yield long-term success. They stand a greater chance of addressing complex challenges and delivering sustainable, positive outcomes.</a:t>
            </a:r>
          </a:p>
          <a:p>
            <a:r>
              <a:rPr lang="en-US" sz="3100" b="1" i="0" dirty="0">
                <a:solidFill>
                  <a:schemeClr val="tx1">
                    <a:lumMod val="95000"/>
                    <a:lumOff val="5000"/>
                  </a:schemeClr>
                </a:solidFill>
                <a:effectLst/>
                <a:latin typeface="Söhne"/>
              </a:rPr>
              <a:t>Evidence-Based Policymaking</a:t>
            </a:r>
            <a:r>
              <a:rPr lang="en-US" sz="3100" b="0" i="0" dirty="0">
                <a:solidFill>
                  <a:schemeClr val="tx1">
                    <a:lumMod val="95000"/>
                    <a:lumOff val="5000"/>
                  </a:schemeClr>
                </a:solidFill>
                <a:effectLst/>
                <a:latin typeface="Söhne"/>
              </a:rPr>
              <a:t>: Sound evaluations promote evidence-based policymaking, which enhances the likelihood of successful and effective governance. Decisions driven by data and evidence tend to produce better results for the public.</a:t>
            </a:r>
            <a:endParaRPr lang="en-US" b="0" i="0" dirty="0">
              <a:solidFill>
                <a:schemeClr val="tx1">
                  <a:lumMod val="95000"/>
                  <a:lumOff val="5000"/>
                </a:schemeClr>
              </a:solidFill>
              <a:effectLst/>
              <a:latin typeface="Söhne"/>
            </a:endParaRPr>
          </a:p>
          <a:p>
            <a:pPr marL="0" indent="0">
              <a:buNone/>
            </a:pPr>
            <a:r>
              <a:rPr lang="en-US" b="0" i="0" dirty="0">
                <a:solidFill>
                  <a:schemeClr val="tx1">
                    <a:lumMod val="95000"/>
                    <a:lumOff val="5000"/>
                  </a:schemeClr>
                </a:solidFill>
                <a:effectLst/>
                <a:latin typeface="Söhne"/>
              </a:rPr>
              <a:t>In a democratic society, the pursuit of unbiased evaluations is a fundamental commitment to the welfare of the people and the integrity of governance. While political considerations will always play a role in decision-making, they should never compromise the essential task of conducting evaluations in an objective, transparent, and independent manner. </a:t>
            </a:r>
          </a:p>
          <a:p>
            <a:pPr marL="0" indent="0">
              <a:buNone/>
            </a:pPr>
            <a:r>
              <a:rPr lang="en-US" b="0" i="0" dirty="0">
                <a:solidFill>
                  <a:schemeClr val="tx1">
                    <a:lumMod val="95000"/>
                    <a:lumOff val="5000"/>
                  </a:schemeClr>
                </a:solidFill>
                <a:effectLst/>
                <a:latin typeface="Söhne"/>
              </a:rPr>
              <a:t>In doing so, we prioritize the needs of the public, foster trust in our institutions, and work toward a more equitable and prosperous society for all.</a:t>
            </a:r>
          </a:p>
          <a:p>
            <a:endParaRPr lang="en-US" dirty="0"/>
          </a:p>
        </p:txBody>
      </p:sp>
      <p:pic>
        <p:nvPicPr>
          <p:cNvPr id="4" name="29">
            <a:hlinkClick r:id="" action="ppaction://media"/>
            <a:extLst>
              <a:ext uri="{FF2B5EF4-FFF2-40B4-BE49-F238E27FC236}">
                <a16:creationId xmlns:a16="http://schemas.microsoft.com/office/drawing/2014/main" id="{8B11D29C-1951-A6D5-8481-3756F5A136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82375" y="555625"/>
            <a:ext cx="487363" cy="487363"/>
          </a:xfrm>
          <a:prstGeom prst="rect">
            <a:avLst/>
          </a:prstGeom>
        </p:spPr>
      </p:pic>
    </p:spTree>
    <p:extLst>
      <p:ext uri="{BB962C8B-B14F-4D97-AF65-F5344CB8AC3E}">
        <p14:creationId xmlns:p14="http://schemas.microsoft.com/office/powerpoint/2010/main" val="179409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5D378-EA8B-AA1E-81ED-3AB73D669277}"/>
              </a:ext>
            </a:extLst>
          </p:cNvPr>
          <p:cNvSpPr>
            <a:spLocks noGrp="1"/>
          </p:cNvSpPr>
          <p:nvPr>
            <p:ph type="title"/>
          </p:nvPr>
        </p:nvSpPr>
        <p:spPr/>
        <p:txBody>
          <a:bodyPr>
            <a:normAutofit fontScale="90000"/>
          </a:bodyPr>
          <a:lstStyle/>
          <a:p>
            <a:r>
              <a:rPr lang="en-US" sz="4000" dirty="0">
                <a:latin typeface="Calibri" panose="020F0502020204030204" pitchFamily="34" charset="0"/>
                <a:ea typeface="Calibri" panose="020F0502020204030204" pitchFamily="34" charset="0"/>
                <a:cs typeface="Iskoola Pota" panose="020B0502040204020203" pitchFamily="34" charset="0"/>
              </a:rPr>
              <a:t>Different types of evaluations </a:t>
            </a:r>
            <a:br>
              <a:rPr lang="en-US" dirty="0">
                <a:latin typeface="Calibri" panose="020F0502020204030204" pitchFamily="34" charset="0"/>
                <a:ea typeface="Calibri" panose="020F0502020204030204" pitchFamily="34" charset="0"/>
                <a:cs typeface="Iskoola Pota" panose="020B0502040204020203" pitchFamily="34" charset="0"/>
              </a:rPr>
            </a:br>
            <a:endParaRPr lang="en-US" dirty="0"/>
          </a:p>
        </p:txBody>
      </p:sp>
      <p:sp>
        <p:nvSpPr>
          <p:cNvPr id="3" name="Content Placeholder 2">
            <a:extLst>
              <a:ext uri="{FF2B5EF4-FFF2-40B4-BE49-F238E27FC236}">
                <a16:creationId xmlns:a16="http://schemas.microsoft.com/office/drawing/2014/main" id="{03599A2F-2C0B-FE60-2B93-527916F2B085}"/>
              </a:ext>
            </a:extLst>
          </p:cNvPr>
          <p:cNvSpPr>
            <a:spLocks noGrp="1"/>
          </p:cNvSpPr>
          <p:nvPr>
            <p:ph idx="1"/>
          </p:nvPr>
        </p:nvSpPr>
        <p:spPr>
          <a:xfrm>
            <a:off x="838200" y="1055802"/>
            <a:ext cx="10515600" cy="5121161"/>
          </a:xfrm>
        </p:spPr>
        <p:txBody>
          <a:bodyPr>
            <a:normAutofit lnSpcReduction="10000"/>
          </a:bodyPr>
          <a:lstStyle/>
          <a:p>
            <a:r>
              <a:rPr lang="en-US" sz="2400" dirty="0"/>
              <a:t>Project management involves various types of evaluations to assess the progress, performance, and outcomes of a project. These evaluations help project managers make informed decisions and improve project success. </a:t>
            </a:r>
          </a:p>
          <a:p>
            <a:r>
              <a:rPr lang="en-US" sz="2400" dirty="0"/>
              <a:t>Here are some of the different types of evaluations in project management:</a:t>
            </a:r>
          </a:p>
          <a:p>
            <a:pPr lvl="1"/>
            <a:r>
              <a:rPr lang="en-US" i="0" dirty="0">
                <a:effectLst/>
              </a:rPr>
              <a:t>Project Initiation Evaluation</a:t>
            </a:r>
          </a:p>
          <a:p>
            <a:pPr lvl="1"/>
            <a:r>
              <a:rPr lang="en-US" i="0" dirty="0">
                <a:effectLst/>
              </a:rPr>
              <a:t>Project Feasibility Evaluation</a:t>
            </a:r>
          </a:p>
          <a:p>
            <a:pPr lvl="1"/>
            <a:r>
              <a:rPr lang="en-US" i="0" dirty="0">
                <a:effectLst/>
              </a:rPr>
              <a:t>Formative Evaluation</a:t>
            </a:r>
          </a:p>
          <a:p>
            <a:pPr lvl="1"/>
            <a:r>
              <a:rPr lang="en-US" i="0" dirty="0">
                <a:effectLst/>
              </a:rPr>
              <a:t>Summative Evaluation</a:t>
            </a:r>
          </a:p>
          <a:p>
            <a:pPr lvl="1"/>
            <a:r>
              <a:rPr lang="en-US" dirty="0"/>
              <a:t>Performance Evaluation</a:t>
            </a:r>
          </a:p>
          <a:p>
            <a:pPr lvl="1"/>
            <a:r>
              <a:rPr lang="en-US" dirty="0"/>
              <a:t>Process Evaluation</a:t>
            </a:r>
          </a:p>
          <a:p>
            <a:pPr lvl="1"/>
            <a:r>
              <a:rPr lang="en-US" dirty="0"/>
              <a:t> Cost-benefit analysis (CBA)</a:t>
            </a:r>
          </a:p>
          <a:p>
            <a:pPr lvl="1"/>
            <a:r>
              <a:rPr lang="en-US" dirty="0"/>
              <a:t>Risk Evaluation </a:t>
            </a:r>
          </a:p>
          <a:p>
            <a:pPr lvl="1"/>
            <a:r>
              <a:rPr lang="en-US" dirty="0"/>
              <a:t>Stakeholder Evaluation</a:t>
            </a:r>
          </a:p>
          <a:p>
            <a:pPr lvl="1"/>
            <a:r>
              <a:rPr lang="en-US" dirty="0"/>
              <a:t>Quality Evaluation</a:t>
            </a:r>
          </a:p>
        </p:txBody>
      </p:sp>
      <p:pic>
        <p:nvPicPr>
          <p:cNvPr id="4" name="Picture 3">
            <a:extLst>
              <a:ext uri="{FF2B5EF4-FFF2-40B4-BE49-F238E27FC236}">
                <a16:creationId xmlns:a16="http://schemas.microsoft.com/office/drawing/2014/main" id="{CC72B090-A6C9-FD3C-FF1A-0D108F626679}"/>
              </a:ext>
            </a:extLst>
          </p:cNvPr>
          <p:cNvPicPr>
            <a:picLocks noChangeAspect="1"/>
          </p:cNvPicPr>
          <p:nvPr/>
        </p:nvPicPr>
        <p:blipFill>
          <a:blip r:embed="rId5"/>
          <a:stretch>
            <a:fillRect/>
          </a:stretch>
        </p:blipFill>
        <p:spPr>
          <a:xfrm>
            <a:off x="6096000" y="2583805"/>
            <a:ext cx="5313959" cy="2988320"/>
          </a:xfrm>
          <a:prstGeom prst="rect">
            <a:avLst/>
          </a:prstGeom>
        </p:spPr>
      </p:pic>
      <p:pic>
        <p:nvPicPr>
          <p:cNvPr id="5" name="ElevenLabs_2023-10-17T01_13_06_Daniel_pre_s57_sb83_m1">
            <a:hlinkClick r:id="" action="ppaction://media"/>
            <a:extLst>
              <a:ext uri="{FF2B5EF4-FFF2-40B4-BE49-F238E27FC236}">
                <a16:creationId xmlns:a16="http://schemas.microsoft.com/office/drawing/2014/main" id="{98BAA567-0204-F998-A9D0-1207AA0E48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6488" y="488950"/>
            <a:ext cx="487362" cy="487363"/>
          </a:xfrm>
          <a:prstGeom prst="rect">
            <a:avLst/>
          </a:prstGeom>
        </p:spPr>
      </p:pic>
    </p:spTree>
    <p:extLst>
      <p:ext uri="{BB962C8B-B14F-4D97-AF65-F5344CB8AC3E}">
        <p14:creationId xmlns:p14="http://schemas.microsoft.com/office/powerpoint/2010/main" val="20338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D77349-6ADE-99FE-8E04-12919EE56F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D5B2B92C-44DF-B41D-C67A-EBF175DF5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1EB2F1-D26A-D7C9-E9AC-B63BE629A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D16430-53D3-47E5-F4B8-B441E710D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ED8AFBA-02C1-D9E9-F417-639EC603C5FD}"/>
              </a:ext>
            </a:extLst>
          </p:cNvPr>
          <p:cNvSpPr>
            <a:spLocks noGrp="1"/>
          </p:cNvSpPr>
          <p:nvPr>
            <p:ph type="title"/>
          </p:nvPr>
        </p:nvSpPr>
        <p:spPr>
          <a:xfrm>
            <a:off x="876691" y="301843"/>
            <a:ext cx="10477109" cy="1003532"/>
          </a:xfrm>
        </p:spPr>
        <p:txBody>
          <a:bodyPr anchor="ctr">
            <a:normAutofit/>
          </a:bodyPr>
          <a:lstStyle/>
          <a:p>
            <a:r>
              <a:rPr lang="en-US" sz="3200">
                <a:solidFill>
                  <a:srgbClr val="FFFFFF"/>
                </a:solidFill>
              </a:rPr>
              <a:t>References</a:t>
            </a:r>
          </a:p>
        </p:txBody>
      </p:sp>
      <p:sp>
        <p:nvSpPr>
          <p:cNvPr id="3" name="Content Placeholder 2">
            <a:extLst>
              <a:ext uri="{FF2B5EF4-FFF2-40B4-BE49-F238E27FC236}">
                <a16:creationId xmlns:a16="http://schemas.microsoft.com/office/drawing/2014/main" id="{0317EC44-2901-4212-5920-ACC9BF04CEEE}"/>
              </a:ext>
            </a:extLst>
          </p:cNvPr>
          <p:cNvSpPr>
            <a:spLocks noGrp="1"/>
          </p:cNvSpPr>
          <p:nvPr>
            <p:ph idx="1"/>
          </p:nvPr>
        </p:nvSpPr>
        <p:spPr>
          <a:xfrm>
            <a:off x="2241754" y="2308124"/>
            <a:ext cx="7720781" cy="3673576"/>
          </a:xfrm>
        </p:spPr>
        <p:txBody>
          <a:bodyPr>
            <a:normAutofit/>
          </a:bodyPr>
          <a:lstStyle/>
          <a:p>
            <a:r>
              <a:rPr lang="en-US" sz="1700" dirty="0"/>
              <a:t>Azzam, T., Wanzer, D.L., Knight, C., Codd, H., 2021. The manifestations of politics in evaluation: An exploratory study across the evaluation process. Evaluation and Program Planning 88, 101947. https://doi.org/10.1016/j.evalprogplan.2021.101947</a:t>
            </a:r>
          </a:p>
          <a:p>
            <a:r>
              <a:rPr lang="en-US" sz="1700" dirty="0"/>
              <a:t>Governance - </a:t>
            </a:r>
            <a:r>
              <a:rPr lang="en-US" sz="1700" dirty="0" err="1"/>
              <a:t>Organisation</a:t>
            </a:r>
            <a:r>
              <a:rPr lang="en-US" sz="1700" dirty="0"/>
              <a:t> for Economic Co-operation and Development [WWW Document], n.d. URL https://www.oecd.org/mena/governance/promoting-access-to-information.htm (accessed 10.14.23).</a:t>
            </a:r>
          </a:p>
          <a:p>
            <a:r>
              <a:rPr lang="en-US" sz="1700" dirty="0"/>
              <a:t>OECD, 2020. Improving Governance with Policy Evaluation: Lessons From Country Experience, OECD Public Governance Reviews. OECD. https://doi.org/10.1787/89b1577d-en</a:t>
            </a:r>
          </a:p>
          <a:p>
            <a:r>
              <a:rPr lang="en-US" sz="1700" dirty="0"/>
              <a:t>The politics of evaluation: Participation and policy implementation on JSTOR [WWW Document], n.d. URL https://www.jstor.org/stable/j.ctt9qgmph (accessed 10.14.23).</a:t>
            </a:r>
          </a:p>
          <a:p>
            <a:endParaRPr lang="en-US" sz="1700" dirty="0"/>
          </a:p>
        </p:txBody>
      </p:sp>
    </p:spTree>
    <p:extLst>
      <p:ext uri="{BB962C8B-B14F-4D97-AF65-F5344CB8AC3E}">
        <p14:creationId xmlns:p14="http://schemas.microsoft.com/office/powerpoint/2010/main" val="3944949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48B4BC-9482-7DE1-948A-B9FDE0E6F75B}"/>
              </a:ext>
            </a:extLst>
          </p:cNvPr>
          <p:cNvPicPr>
            <a:picLocks noChangeAspect="1"/>
          </p:cNvPicPr>
          <p:nvPr/>
        </p:nvPicPr>
        <p:blipFill rotWithShape="1">
          <a:blip r:embed="rId4"/>
          <a:srcRect t="8092" b="7638"/>
          <a:stretch/>
        </p:blipFill>
        <p:spPr>
          <a:xfrm>
            <a:off x="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D7BC68-CEE1-0B3D-B725-49EF9A806B5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b="1" dirty="0">
                <a:solidFill>
                  <a:schemeClr val="tx1">
                    <a:lumMod val="85000"/>
                    <a:lumOff val="15000"/>
                  </a:schemeClr>
                </a:solidFill>
              </a:rPr>
              <a:t>Thank you</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3" name="30">
            <a:hlinkClick r:id="" action="ppaction://media"/>
            <a:extLst>
              <a:ext uri="{FF2B5EF4-FFF2-40B4-BE49-F238E27FC236}">
                <a16:creationId xmlns:a16="http://schemas.microsoft.com/office/drawing/2014/main" id="{F83B5DF3-9053-9943-B82B-9F49DE03A0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4475" y="669925"/>
            <a:ext cx="487363" cy="487363"/>
          </a:xfrm>
          <a:prstGeom prst="rect">
            <a:avLst/>
          </a:prstGeom>
        </p:spPr>
      </p:pic>
    </p:spTree>
    <p:extLst>
      <p:ext uri="{BB962C8B-B14F-4D97-AF65-F5344CB8AC3E}">
        <p14:creationId xmlns:p14="http://schemas.microsoft.com/office/powerpoint/2010/main" val="218426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9331-EC24-F501-9D96-FBFFBD1631BD}"/>
              </a:ext>
            </a:extLst>
          </p:cNvPr>
          <p:cNvSpPr>
            <a:spLocks noGrp="1"/>
          </p:cNvSpPr>
          <p:nvPr>
            <p:ph type="title"/>
          </p:nvPr>
        </p:nvSpPr>
        <p:spPr>
          <a:xfrm>
            <a:off x="529781" y="3752851"/>
            <a:ext cx="4123644" cy="2452687"/>
          </a:xfrm>
        </p:spPr>
        <p:txBody>
          <a:bodyPr anchor="ctr">
            <a:normAutofit/>
          </a:bodyPr>
          <a:lstStyle/>
          <a:p>
            <a:r>
              <a:rPr lang="en-US" sz="3300" b="1" dirty="0">
                <a:latin typeface="+mn-lt"/>
              </a:rPr>
              <a:t>Benefits of effective evaluations for governments and public. </a:t>
            </a:r>
          </a:p>
        </p:txBody>
      </p:sp>
      <p:pic>
        <p:nvPicPr>
          <p:cNvPr id="4" name="Picture 3">
            <a:extLst>
              <a:ext uri="{FF2B5EF4-FFF2-40B4-BE49-F238E27FC236}">
                <a16:creationId xmlns:a16="http://schemas.microsoft.com/office/drawing/2014/main" id="{2201884B-ABA6-4285-E597-F6FA7FDD541C}"/>
              </a:ext>
            </a:extLst>
          </p:cNvPr>
          <p:cNvPicPr>
            <a:picLocks noChangeAspect="1"/>
          </p:cNvPicPr>
          <p:nvPr/>
        </p:nvPicPr>
        <p:blipFill rotWithShape="1">
          <a:blip r:embed="rId4"/>
          <a:srcRect t="41665" b="36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CE9B8FB7-87C3-A835-2F1B-3214816A9D14}"/>
              </a:ext>
            </a:extLst>
          </p:cNvPr>
          <p:cNvSpPr>
            <a:spLocks noGrp="1"/>
          </p:cNvSpPr>
          <p:nvPr>
            <p:ph idx="1"/>
          </p:nvPr>
        </p:nvSpPr>
        <p:spPr>
          <a:xfrm>
            <a:off x="5290457" y="3710614"/>
            <a:ext cx="6716486" cy="2494924"/>
          </a:xfrm>
        </p:spPr>
        <p:txBody>
          <a:bodyPr anchor="ctr">
            <a:normAutofit/>
          </a:bodyPr>
          <a:lstStyle/>
          <a:p>
            <a:pPr marL="0" indent="0">
              <a:buNone/>
            </a:pPr>
            <a:r>
              <a:rPr lang="en-US" b="0" i="0" dirty="0">
                <a:effectLst/>
              </a:rPr>
              <a:t>Effective evaluations play a crucial role in government and public sector organizations by providing a range of benefits. </a:t>
            </a:r>
            <a:endParaRPr lang="en-US" dirty="0"/>
          </a:p>
        </p:txBody>
      </p:sp>
      <p:pic>
        <p:nvPicPr>
          <p:cNvPr id="5" name="ElevenLabs_2023-10-17T01_13_44_Daniel_pre_s57_sb83_m1">
            <a:hlinkClick r:id="" action="ppaction://media"/>
            <a:extLst>
              <a:ext uri="{FF2B5EF4-FFF2-40B4-BE49-F238E27FC236}">
                <a16:creationId xmlns:a16="http://schemas.microsoft.com/office/drawing/2014/main" id="{56EF7097-52F3-117A-A697-7921635484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63388" y="-401638"/>
            <a:ext cx="487362" cy="487363"/>
          </a:xfrm>
          <a:prstGeom prst="rect">
            <a:avLst/>
          </a:prstGeom>
        </p:spPr>
      </p:pic>
    </p:spTree>
    <p:extLst>
      <p:ext uri="{BB962C8B-B14F-4D97-AF65-F5344CB8AC3E}">
        <p14:creationId xmlns:p14="http://schemas.microsoft.com/office/powerpoint/2010/main" val="413764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B16E-4C79-4BDC-8490-C014B5EC94F4}"/>
              </a:ext>
            </a:extLst>
          </p:cNvPr>
          <p:cNvSpPr>
            <a:spLocks noGrp="1"/>
          </p:cNvSpPr>
          <p:nvPr>
            <p:ph type="title"/>
          </p:nvPr>
        </p:nvSpPr>
        <p:spPr/>
        <p:txBody>
          <a:bodyPr>
            <a:noAutofit/>
          </a:bodyPr>
          <a:lstStyle/>
          <a:p>
            <a:r>
              <a:rPr lang="en-US" sz="3200" b="1" dirty="0">
                <a:latin typeface="+mn-lt"/>
              </a:rPr>
              <a:t>Benefits of effective evaluations for governments and public. </a:t>
            </a:r>
          </a:p>
        </p:txBody>
      </p:sp>
      <p:graphicFrame>
        <p:nvGraphicFramePr>
          <p:cNvPr id="5" name="Content Placeholder 2">
            <a:extLst>
              <a:ext uri="{FF2B5EF4-FFF2-40B4-BE49-F238E27FC236}">
                <a16:creationId xmlns:a16="http://schemas.microsoft.com/office/drawing/2014/main" id="{CE1EBB90-9552-228D-B4A6-A7FF38B2C367}"/>
              </a:ext>
            </a:extLst>
          </p:cNvPr>
          <p:cNvGraphicFramePr>
            <a:graphicFrameLocks noGrp="1"/>
          </p:cNvGraphicFramePr>
          <p:nvPr>
            <p:ph idx="1"/>
            <p:extLst>
              <p:ext uri="{D42A27DB-BD31-4B8C-83A1-F6EECF244321}">
                <p14:modId xmlns:p14="http://schemas.microsoft.com/office/powerpoint/2010/main" val="3446301886"/>
              </p:ext>
            </p:extLst>
          </p:nvPr>
        </p:nvGraphicFramePr>
        <p:xfrm>
          <a:off x="838200" y="1436914"/>
          <a:ext cx="10515600" cy="47680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ElevenLabs_2023-10-17T01_15_00_Daniel_pre_s57_sb83_m1">
            <a:hlinkClick r:id="" action="ppaction://media"/>
            <a:extLst>
              <a:ext uri="{FF2B5EF4-FFF2-40B4-BE49-F238E27FC236}">
                <a16:creationId xmlns:a16="http://schemas.microsoft.com/office/drawing/2014/main" id="{160F76F8-D2FD-0EF6-31ED-C1F34E4AE43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53800" y="167731"/>
            <a:ext cx="487363" cy="487362"/>
          </a:xfrm>
          <a:prstGeom prst="rect">
            <a:avLst/>
          </a:prstGeom>
        </p:spPr>
      </p:pic>
    </p:spTree>
    <p:extLst>
      <p:ext uri="{BB962C8B-B14F-4D97-AF65-F5344CB8AC3E}">
        <p14:creationId xmlns:p14="http://schemas.microsoft.com/office/powerpoint/2010/main" val="305362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B16E-4C79-4BDC-8490-C014B5EC94F4}"/>
              </a:ext>
            </a:extLst>
          </p:cNvPr>
          <p:cNvSpPr>
            <a:spLocks noGrp="1"/>
          </p:cNvSpPr>
          <p:nvPr>
            <p:ph type="title"/>
          </p:nvPr>
        </p:nvSpPr>
        <p:spPr/>
        <p:txBody>
          <a:bodyPr>
            <a:noAutofit/>
          </a:bodyPr>
          <a:lstStyle/>
          <a:p>
            <a:r>
              <a:rPr lang="en-US" sz="3200" b="1" dirty="0">
                <a:latin typeface="+mn-lt"/>
              </a:rPr>
              <a:t>Benefits of effective evaluations for governments and public. </a:t>
            </a:r>
          </a:p>
        </p:txBody>
      </p:sp>
      <p:graphicFrame>
        <p:nvGraphicFramePr>
          <p:cNvPr id="5" name="Content Placeholder 2">
            <a:extLst>
              <a:ext uri="{FF2B5EF4-FFF2-40B4-BE49-F238E27FC236}">
                <a16:creationId xmlns:a16="http://schemas.microsoft.com/office/drawing/2014/main" id="{CE1EBB90-9552-228D-B4A6-A7FF38B2C367}"/>
              </a:ext>
            </a:extLst>
          </p:cNvPr>
          <p:cNvGraphicFramePr>
            <a:graphicFrameLocks noGrp="1"/>
          </p:cNvGraphicFramePr>
          <p:nvPr>
            <p:ph idx="1"/>
          </p:nvPr>
        </p:nvGraphicFramePr>
        <p:xfrm>
          <a:off x="838200" y="1371600"/>
          <a:ext cx="10515600" cy="48053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ElevenLabs_2023-10-17T01_16_00_Daniel_pre_s57_sb83_m1">
            <a:hlinkClick r:id="" action="ppaction://media"/>
            <a:extLst>
              <a:ext uri="{FF2B5EF4-FFF2-40B4-BE49-F238E27FC236}">
                <a16:creationId xmlns:a16="http://schemas.microsoft.com/office/drawing/2014/main" id="{6C1FE949-6EC3-07DE-8A00-D6948C8831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42700" y="771525"/>
            <a:ext cx="487363" cy="487363"/>
          </a:xfrm>
          <a:prstGeom prst="rect">
            <a:avLst/>
          </a:prstGeom>
        </p:spPr>
      </p:pic>
    </p:spTree>
    <p:extLst>
      <p:ext uri="{BB962C8B-B14F-4D97-AF65-F5344CB8AC3E}">
        <p14:creationId xmlns:p14="http://schemas.microsoft.com/office/powerpoint/2010/main" val="170373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A77FD-96DF-2B1F-FB33-F8D153C5152C}"/>
              </a:ext>
            </a:extLst>
          </p:cNvPr>
          <p:cNvSpPr>
            <a:spLocks noGrp="1"/>
          </p:cNvSpPr>
          <p:nvPr>
            <p:ph type="title"/>
          </p:nvPr>
        </p:nvSpPr>
        <p:spPr>
          <a:xfrm>
            <a:off x="533400" y="243839"/>
            <a:ext cx="10515600" cy="874395"/>
          </a:xfrm>
        </p:spPr>
        <p:txBody>
          <a:bodyPr>
            <a:noAutofit/>
          </a:bodyPr>
          <a:lstStyle/>
          <a:p>
            <a:r>
              <a:rPr lang="en-US" sz="3200" b="1" dirty="0">
                <a:latin typeface="+mn-lt"/>
              </a:rPr>
              <a:t>Benefits of effective evaluations for governments and public. </a:t>
            </a:r>
          </a:p>
        </p:txBody>
      </p:sp>
      <p:graphicFrame>
        <p:nvGraphicFramePr>
          <p:cNvPr id="5" name="Content Placeholder 2">
            <a:extLst>
              <a:ext uri="{FF2B5EF4-FFF2-40B4-BE49-F238E27FC236}">
                <a16:creationId xmlns:a16="http://schemas.microsoft.com/office/drawing/2014/main" id="{6E6D3C7A-1B3E-046B-D4C6-770597DD176D}"/>
              </a:ext>
            </a:extLst>
          </p:cNvPr>
          <p:cNvGraphicFramePr>
            <a:graphicFrameLocks noGrp="1"/>
          </p:cNvGraphicFramePr>
          <p:nvPr>
            <p:ph idx="1"/>
            <p:extLst>
              <p:ext uri="{D42A27DB-BD31-4B8C-83A1-F6EECF244321}">
                <p14:modId xmlns:p14="http://schemas.microsoft.com/office/powerpoint/2010/main" val="465026287"/>
              </p:ext>
            </p:extLst>
          </p:nvPr>
        </p:nvGraphicFramePr>
        <p:xfrm>
          <a:off x="620487" y="1066800"/>
          <a:ext cx="11220060" cy="51101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ElevenLabs_2023-10-17T01_16_59_Daniel_pre_s57_sb83_m1">
            <a:hlinkClick r:id="" action="ppaction://media"/>
            <a:extLst>
              <a:ext uri="{FF2B5EF4-FFF2-40B4-BE49-F238E27FC236}">
                <a16:creationId xmlns:a16="http://schemas.microsoft.com/office/drawing/2014/main" id="{6B063BBA-22EC-699C-B2C1-54840ECDC0C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3350" y="660400"/>
            <a:ext cx="487363" cy="487363"/>
          </a:xfrm>
          <a:prstGeom prst="rect">
            <a:avLst/>
          </a:prstGeom>
        </p:spPr>
      </p:pic>
    </p:spTree>
    <p:extLst>
      <p:ext uri="{BB962C8B-B14F-4D97-AF65-F5344CB8AC3E}">
        <p14:creationId xmlns:p14="http://schemas.microsoft.com/office/powerpoint/2010/main" val="293948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7A49F-9B6C-9CC5-536A-4449410A6A66}"/>
              </a:ext>
            </a:extLst>
          </p:cNvPr>
          <p:cNvSpPr>
            <a:spLocks noGrp="1"/>
          </p:cNvSpPr>
          <p:nvPr>
            <p:ph type="title"/>
          </p:nvPr>
        </p:nvSpPr>
        <p:spPr>
          <a:xfrm>
            <a:off x="315686" y="136525"/>
            <a:ext cx="10515600" cy="874395"/>
          </a:xfrm>
        </p:spPr>
        <p:txBody>
          <a:bodyPr>
            <a:noAutofit/>
          </a:bodyPr>
          <a:lstStyle/>
          <a:p>
            <a:r>
              <a:rPr lang="en-US" sz="3200" b="1" dirty="0">
                <a:latin typeface="+mn-lt"/>
              </a:rPr>
              <a:t>Benefits of effective evaluations for governments and public. </a:t>
            </a:r>
          </a:p>
        </p:txBody>
      </p:sp>
      <p:graphicFrame>
        <p:nvGraphicFramePr>
          <p:cNvPr id="5" name="Content Placeholder 2">
            <a:extLst>
              <a:ext uri="{FF2B5EF4-FFF2-40B4-BE49-F238E27FC236}">
                <a16:creationId xmlns:a16="http://schemas.microsoft.com/office/drawing/2014/main" id="{3F658724-8365-8F08-F828-5444273C40B3}"/>
              </a:ext>
            </a:extLst>
          </p:cNvPr>
          <p:cNvGraphicFramePr>
            <a:graphicFrameLocks noGrp="1"/>
          </p:cNvGraphicFramePr>
          <p:nvPr>
            <p:ph idx="1"/>
            <p:extLst>
              <p:ext uri="{D42A27DB-BD31-4B8C-83A1-F6EECF244321}">
                <p14:modId xmlns:p14="http://schemas.microsoft.com/office/powerpoint/2010/main" val="4127662546"/>
              </p:ext>
            </p:extLst>
          </p:nvPr>
        </p:nvGraphicFramePr>
        <p:xfrm>
          <a:off x="446315" y="960278"/>
          <a:ext cx="11027228" cy="49374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ElevenLabs_2023-10-17T01_18_01_Daniel_pre_s57_sb83_m1">
            <a:hlinkClick r:id="" action="ppaction://media"/>
            <a:extLst>
              <a:ext uri="{FF2B5EF4-FFF2-40B4-BE49-F238E27FC236}">
                <a16:creationId xmlns:a16="http://schemas.microsoft.com/office/drawing/2014/main" id="{0E7E1AB4-0FCC-597A-82DC-8DD740C48AF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72863" y="481013"/>
            <a:ext cx="487362" cy="487362"/>
          </a:xfrm>
          <a:prstGeom prst="rect">
            <a:avLst/>
          </a:prstGeom>
        </p:spPr>
      </p:pic>
    </p:spTree>
    <p:extLst>
      <p:ext uri="{BB962C8B-B14F-4D97-AF65-F5344CB8AC3E}">
        <p14:creationId xmlns:p14="http://schemas.microsoft.com/office/powerpoint/2010/main" val="136475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F5F25-60A1-808D-8D85-83116F2C2C44}"/>
              </a:ext>
            </a:extLst>
          </p:cNvPr>
          <p:cNvSpPr>
            <a:spLocks noGrp="1"/>
          </p:cNvSpPr>
          <p:nvPr>
            <p:ph type="title"/>
          </p:nvPr>
        </p:nvSpPr>
        <p:spPr/>
        <p:txBody>
          <a:bodyPr>
            <a:normAutofit fontScale="90000"/>
          </a:bodyPr>
          <a:lstStyle/>
          <a:p>
            <a:r>
              <a:rPr lang="en-US" sz="3600" b="1" dirty="0">
                <a:latin typeface="Calibri" panose="020F0502020204030204" pitchFamily="34" charset="0"/>
                <a:ea typeface="Calibri" panose="020F0502020204030204" pitchFamily="34" charset="0"/>
                <a:cs typeface="Iskoola Pota" panose="020B0502040204020203" pitchFamily="34" charset="0"/>
              </a:rPr>
              <a:t>Political Influences in Evaluation</a:t>
            </a:r>
            <a:br>
              <a:rPr lang="en-US" sz="3600" dirty="0">
                <a:latin typeface="Calibri" panose="020F0502020204030204" pitchFamily="34" charset="0"/>
                <a:ea typeface="Calibri" panose="020F0502020204030204" pitchFamily="34" charset="0"/>
                <a:cs typeface="Iskoola Pota" panose="020B0502040204020203" pitchFamily="34" charset="0"/>
              </a:rPr>
            </a:br>
            <a:endParaRPr lang="en-US" sz="3600" b="1" dirty="0"/>
          </a:p>
        </p:txBody>
      </p:sp>
      <p:sp>
        <p:nvSpPr>
          <p:cNvPr id="3" name="Content Placeholder 2">
            <a:extLst>
              <a:ext uri="{FF2B5EF4-FFF2-40B4-BE49-F238E27FC236}">
                <a16:creationId xmlns:a16="http://schemas.microsoft.com/office/drawing/2014/main" id="{4376E587-FE02-2836-B839-E827AF553F43}"/>
              </a:ext>
            </a:extLst>
          </p:cNvPr>
          <p:cNvSpPr>
            <a:spLocks noGrp="1"/>
          </p:cNvSpPr>
          <p:nvPr>
            <p:ph idx="1"/>
          </p:nvPr>
        </p:nvSpPr>
        <p:spPr>
          <a:xfrm>
            <a:off x="838200" y="1166328"/>
            <a:ext cx="10515600" cy="5010636"/>
          </a:xfrm>
        </p:spPr>
        <p:txBody>
          <a:bodyPr>
            <a:normAutofit fontScale="92500" lnSpcReduction="20000"/>
          </a:bodyPr>
          <a:lstStyle/>
          <a:p>
            <a:r>
              <a:rPr lang="en-US" dirty="0"/>
              <a:t>Political agendas can significantly influence the goals of an evaluation in several ways. </a:t>
            </a:r>
          </a:p>
          <a:p>
            <a:r>
              <a:rPr lang="en-US" dirty="0"/>
              <a:t>While evaluations ideally aim to provide objective and evidence-based assessments of policies, programs, or projects, political considerations can impact the objectives, scope, and outcomes of the evaluation.</a:t>
            </a:r>
          </a:p>
          <a:p>
            <a:r>
              <a:rPr lang="en-US" dirty="0"/>
              <a:t>It's important to recognize that while political agendas can influence evaluations, there is also a need for independence and integrity in the evaluation process. </a:t>
            </a:r>
          </a:p>
          <a:p>
            <a:r>
              <a:rPr lang="en-US" dirty="0"/>
              <a:t>Independent evaluations, conducted with impartiality and adherence to recognized evaluation standards, are essential for ensuring that the results accurately reflect the impact of policies and programs, regardless of political influences. </a:t>
            </a:r>
          </a:p>
          <a:p>
            <a:r>
              <a:rPr lang="en-US" dirty="0"/>
              <a:t>However, achieving this independence can be challenging in politically charged environments.</a:t>
            </a:r>
          </a:p>
          <a:p>
            <a:endParaRPr lang="en-US" dirty="0"/>
          </a:p>
          <a:p>
            <a:endParaRPr lang="en-US" dirty="0"/>
          </a:p>
          <a:p>
            <a:endParaRPr lang="en-US" dirty="0"/>
          </a:p>
          <a:p>
            <a:endParaRPr lang="en-US" dirty="0"/>
          </a:p>
          <a:p>
            <a:endParaRPr lang="en-US" dirty="0"/>
          </a:p>
        </p:txBody>
      </p:sp>
      <p:pic>
        <p:nvPicPr>
          <p:cNvPr id="4" name="ElevenLabs_2023-10-17T01_19_08_Daniel_pre_s57_sb83_m1">
            <a:hlinkClick r:id="" action="ppaction://media"/>
            <a:extLst>
              <a:ext uri="{FF2B5EF4-FFF2-40B4-BE49-F238E27FC236}">
                <a16:creationId xmlns:a16="http://schemas.microsoft.com/office/drawing/2014/main" id="{246D3890-ED42-17F8-6199-7F3C70147A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33163" y="511175"/>
            <a:ext cx="487362" cy="487363"/>
          </a:xfrm>
          <a:prstGeom prst="rect">
            <a:avLst/>
          </a:prstGeom>
        </p:spPr>
      </p:pic>
    </p:spTree>
    <p:extLst>
      <p:ext uri="{BB962C8B-B14F-4D97-AF65-F5344CB8AC3E}">
        <p14:creationId xmlns:p14="http://schemas.microsoft.com/office/powerpoint/2010/main" val="177480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2883</TotalTime>
  <Words>4592</Words>
  <Application>Microsoft Office PowerPoint</Application>
  <PresentationFormat>Widescreen</PresentationFormat>
  <Paragraphs>193</Paragraphs>
  <Slides>31</Slides>
  <Notes>1</Notes>
  <HiddenSlides>0</HiddenSlides>
  <MMClips>30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Söhne</vt:lpstr>
      <vt:lpstr>1_Office Theme</vt:lpstr>
      <vt:lpstr>Political Implications in evaluation</vt:lpstr>
      <vt:lpstr>Objectives</vt:lpstr>
      <vt:lpstr>Different types of evaluations  </vt:lpstr>
      <vt:lpstr>Benefits of effective evaluations for governments and public. </vt:lpstr>
      <vt:lpstr>Benefits of effective evaluations for governments and public. </vt:lpstr>
      <vt:lpstr>Benefits of effective evaluations for governments and public. </vt:lpstr>
      <vt:lpstr>Benefits of effective evaluations for governments and public. </vt:lpstr>
      <vt:lpstr>Benefits of effective evaluations for governments and public. </vt:lpstr>
      <vt:lpstr>Political Influences in Evaluation </vt:lpstr>
      <vt:lpstr>How political agendas can influence the goals of an evaluation</vt:lpstr>
      <vt:lpstr>How political agendas can influence the goals of an evaluation</vt:lpstr>
      <vt:lpstr>The role of stakeholders and power dynamics in political implications</vt:lpstr>
      <vt:lpstr>The role of stakeholders and power dynamics in political implications</vt:lpstr>
      <vt:lpstr>The role of stakeholders and power dynamics in political implications</vt:lpstr>
      <vt:lpstr>The role of stakeholders and power dynamics in political implications</vt:lpstr>
      <vt:lpstr>External pressures like media, public opinion, and donor requirements. </vt:lpstr>
      <vt:lpstr>Here's how these external factors can exert influence: </vt:lpstr>
      <vt:lpstr>Here's how these external factors can exert influence:influence:</vt:lpstr>
      <vt:lpstr>Here's how these external factors can exert influence:</vt:lpstr>
      <vt:lpstr>Implications and Consequences of Political Influences in Evaluation.  </vt:lpstr>
      <vt:lpstr>Implications and Consequences of Political Influences in Evaluation: Here is how:</vt:lpstr>
      <vt:lpstr>Implications and Consequences of Political Influences in Evaluation: Here is how:</vt:lpstr>
      <vt:lpstr>Implications and Consequences of Political Influences in Evaluation: Here is how:</vt:lpstr>
      <vt:lpstr>Real-life instances where political implications affected the outcome of evaluations. - Lessons learned from each case. </vt:lpstr>
      <vt:lpstr>Real-life instances where political implications affected the outcome of evaluations. </vt:lpstr>
      <vt:lpstr>Real-life instances where political implications affected the outcome of evaluations. </vt:lpstr>
      <vt:lpstr>Conclusion-importance of unbiased evaluations</vt:lpstr>
      <vt:lpstr>Conclusion-importance of unbiased evaluations</vt:lpstr>
      <vt:lpstr>Conclusion-importance of unbiased evaluations</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User</dc:creator>
  <cp:lastModifiedBy>User</cp:lastModifiedBy>
  <cp:revision>17</cp:revision>
  <dcterms:created xsi:type="dcterms:W3CDTF">2023-09-28T06:09:59Z</dcterms:created>
  <dcterms:modified xsi:type="dcterms:W3CDTF">2023-10-17T09:20:03Z</dcterms:modified>
</cp:coreProperties>
</file>