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300" r:id="rId3"/>
    <p:sldId id="301" r:id="rId4"/>
    <p:sldId id="303" r:id="rId5"/>
    <p:sldId id="304" r:id="rId6"/>
    <p:sldId id="305" r:id="rId7"/>
    <p:sldId id="306" r:id="rId8"/>
    <p:sldId id="317" r:id="rId9"/>
    <p:sldId id="307" r:id="rId10"/>
    <p:sldId id="308" r:id="rId11"/>
    <p:sldId id="310" r:id="rId12"/>
    <p:sldId id="318" r:id="rId13"/>
    <p:sldId id="311" r:id="rId14"/>
    <p:sldId id="309" r:id="rId15"/>
    <p:sldId id="312" r:id="rId16"/>
    <p:sldId id="269" r:id="rId17"/>
    <p:sldId id="313" r:id="rId18"/>
    <p:sldId id="319" r:id="rId19"/>
    <p:sldId id="314" r:id="rId20"/>
    <p:sldId id="315" r:id="rId21"/>
    <p:sldId id="316" r:id="rId22"/>
    <p:sldId id="320" r:id="rId23"/>
    <p:sldId id="321" r:id="rId24"/>
    <p:sldId id="323" r:id="rId25"/>
    <p:sldId id="325" r:id="rId26"/>
    <p:sldId id="32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37" autoAdjust="0"/>
    <p:restoredTop sz="94660"/>
  </p:normalViewPr>
  <p:slideViewPr>
    <p:cSldViewPr snapToGrid="0">
      <p:cViewPr varScale="1">
        <p:scale>
          <a:sx n="81" d="100"/>
          <a:sy n="81" d="100"/>
        </p:scale>
        <p:origin x="2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94D780-6990-4461-9BC1-36E633A899B5}"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AD372D3-2BF0-4DDF-9A7C-31A128E1E7F1}">
      <dgm:prSet custT="1"/>
      <dgm:spPr/>
      <dgm:t>
        <a:bodyPr/>
        <a:lstStyle/>
        <a:p>
          <a:pPr>
            <a:lnSpc>
              <a:spcPct val="100000"/>
            </a:lnSpc>
          </a:pPr>
          <a:r>
            <a:rPr lang="en-US" sz="2400" dirty="0"/>
            <a:t>Ethical considerations should be active in evaluation design, delivery, and reporting. </a:t>
          </a:r>
        </a:p>
      </dgm:t>
    </dgm:pt>
    <dgm:pt modelId="{95F1C6A9-773A-4C10-A63E-C4F72F34983D}" type="parTrans" cxnId="{1CC33D9F-A473-46A4-A00D-23545B9AF185}">
      <dgm:prSet/>
      <dgm:spPr/>
      <dgm:t>
        <a:bodyPr/>
        <a:lstStyle/>
        <a:p>
          <a:endParaRPr lang="en-US" sz="2400"/>
        </a:p>
      </dgm:t>
    </dgm:pt>
    <dgm:pt modelId="{41165962-32CF-492A-9C90-0F2467EC4C6F}" type="sibTrans" cxnId="{1CC33D9F-A473-46A4-A00D-23545B9AF185}">
      <dgm:prSet/>
      <dgm:spPr/>
      <dgm:t>
        <a:bodyPr/>
        <a:lstStyle/>
        <a:p>
          <a:endParaRPr lang="en-US" sz="2400"/>
        </a:p>
      </dgm:t>
    </dgm:pt>
    <dgm:pt modelId="{B6D19266-52A1-439D-A90B-714C6A66506B}">
      <dgm:prSet custT="1"/>
      <dgm:spPr/>
      <dgm:t>
        <a:bodyPr/>
        <a:lstStyle/>
        <a:p>
          <a:pPr>
            <a:lnSpc>
              <a:spcPct val="100000"/>
            </a:lnSpc>
          </a:pPr>
          <a:r>
            <a:rPr lang="en-US" sz="2400" dirty="0"/>
            <a:t>Evaluation, like social research, raises ethical problems that may affect methodologies, fieldwork, and reporting. </a:t>
          </a:r>
        </a:p>
      </dgm:t>
    </dgm:pt>
    <dgm:pt modelId="{258AB645-7DBE-4D3B-9468-AEB1D3D6B9F4}" type="parTrans" cxnId="{0D4BB7F5-04AE-41A6-9952-C88B5B0FAEBB}">
      <dgm:prSet/>
      <dgm:spPr/>
      <dgm:t>
        <a:bodyPr/>
        <a:lstStyle/>
        <a:p>
          <a:endParaRPr lang="en-US" sz="2400"/>
        </a:p>
      </dgm:t>
    </dgm:pt>
    <dgm:pt modelId="{DDC25E34-B880-44CD-88AE-0E48BB77B209}" type="sibTrans" cxnId="{0D4BB7F5-04AE-41A6-9952-C88B5B0FAEBB}">
      <dgm:prSet/>
      <dgm:spPr/>
      <dgm:t>
        <a:bodyPr/>
        <a:lstStyle/>
        <a:p>
          <a:endParaRPr lang="en-US" sz="2400"/>
        </a:p>
      </dgm:t>
    </dgm:pt>
    <dgm:pt modelId="{9BD1D02E-2804-442E-B9E7-20F4E9636E0D}">
      <dgm:prSet custT="1"/>
      <dgm:spPr/>
      <dgm:t>
        <a:bodyPr/>
        <a:lstStyle/>
        <a:p>
          <a:pPr>
            <a:lnSpc>
              <a:spcPct val="100000"/>
            </a:lnSpc>
          </a:pPr>
          <a:r>
            <a:rPr lang="en-US" sz="2400" dirty="0"/>
            <a:t>Ethical project management involves minimizing environmental impact, promoting diversity and inclusion, and contributing to the well-being of local communities. </a:t>
          </a:r>
        </a:p>
      </dgm:t>
    </dgm:pt>
    <dgm:pt modelId="{E85353A6-C826-4FDD-A7F4-B3654F63B217}" type="parTrans" cxnId="{59F93AAA-F2A4-46AA-BB0B-0EE701AB2A5C}">
      <dgm:prSet/>
      <dgm:spPr/>
      <dgm:t>
        <a:bodyPr/>
        <a:lstStyle/>
        <a:p>
          <a:endParaRPr lang="en-US" sz="2400"/>
        </a:p>
      </dgm:t>
    </dgm:pt>
    <dgm:pt modelId="{AAAC6A9F-9868-4665-9264-2484A0BE8CAB}" type="sibTrans" cxnId="{59F93AAA-F2A4-46AA-BB0B-0EE701AB2A5C}">
      <dgm:prSet/>
      <dgm:spPr/>
      <dgm:t>
        <a:bodyPr/>
        <a:lstStyle/>
        <a:p>
          <a:endParaRPr lang="en-US" sz="2400"/>
        </a:p>
      </dgm:t>
    </dgm:pt>
    <dgm:pt modelId="{EC7BD755-A877-4C7D-A87E-33088588DC3A}">
      <dgm:prSet custT="1"/>
      <dgm:spPr/>
      <dgm:t>
        <a:bodyPr/>
        <a:lstStyle/>
        <a:p>
          <a:pPr>
            <a:lnSpc>
              <a:spcPct val="100000"/>
            </a:lnSpc>
          </a:pPr>
          <a:r>
            <a:rPr lang="en-US" sz="2400" dirty="0"/>
            <a:t>The consequences of unethical project management can be severe, leading to reputational damage, legal disputes, and financial losses. </a:t>
          </a:r>
        </a:p>
      </dgm:t>
    </dgm:pt>
    <dgm:pt modelId="{AE5B8087-7567-4A30-B082-D3186CA51715}" type="parTrans" cxnId="{210D698D-D2C8-4103-8683-4F44367AAFC0}">
      <dgm:prSet/>
      <dgm:spPr/>
      <dgm:t>
        <a:bodyPr/>
        <a:lstStyle/>
        <a:p>
          <a:endParaRPr lang="en-US" sz="2400"/>
        </a:p>
      </dgm:t>
    </dgm:pt>
    <dgm:pt modelId="{96261C07-42BB-45CA-913E-E2350A3D237C}" type="sibTrans" cxnId="{210D698D-D2C8-4103-8683-4F44367AAFC0}">
      <dgm:prSet/>
      <dgm:spPr/>
      <dgm:t>
        <a:bodyPr/>
        <a:lstStyle/>
        <a:p>
          <a:endParaRPr lang="en-US" sz="2400"/>
        </a:p>
      </dgm:t>
    </dgm:pt>
    <dgm:pt modelId="{6118340B-5AE6-4B20-8DDE-CBD6BA64F56A}" type="pres">
      <dgm:prSet presAssocID="{5B94D780-6990-4461-9BC1-36E633A899B5}" presName="vert0" presStyleCnt="0">
        <dgm:presLayoutVars>
          <dgm:dir/>
          <dgm:animOne val="branch"/>
          <dgm:animLvl val="lvl"/>
        </dgm:presLayoutVars>
      </dgm:prSet>
      <dgm:spPr/>
    </dgm:pt>
    <dgm:pt modelId="{D1CF0101-D15A-4017-B097-3ABD2413C481}" type="pres">
      <dgm:prSet presAssocID="{CAD372D3-2BF0-4DDF-9A7C-31A128E1E7F1}" presName="thickLine" presStyleLbl="alignNode1" presStyleIdx="0" presStyleCnt="4"/>
      <dgm:spPr/>
    </dgm:pt>
    <dgm:pt modelId="{28AF14DC-E1A7-4D2E-B8AD-615537C4E777}" type="pres">
      <dgm:prSet presAssocID="{CAD372D3-2BF0-4DDF-9A7C-31A128E1E7F1}" presName="horz1" presStyleCnt="0"/>
      <dgm:spPr/>
    </dgm:pt>
    <dgm:pt modelId="{7161A112-C6D5-4701-B5EC-88EEB3037D27}" type="pres">
      <dgm:prSet presAssocID="{CAD372D3-2BF0-4DDF-9A7C-31A128E1E7F1}" presName="tx1" presStyleLbl="revTx" presStyleIdx="0" presStyleCnt="4"/>
      <dgm:spPr/>
    </dgm:pt>
    <dgm:pt modelId="{B86EBE31-6507-466D-B72D-24F481B1597E}" type="pres">
      <dgm:prSet presAssocID="{CAD372D3-2BF0-4DDF-9A7C-31A128E1E7F1}" presName="vert1" presStyleCnt="0"/>
      <dgm:spPr/>
    </dgm:pt>
    <dgm:pt modelId="{C9EB1D65-700F-4E7F-A7D7-AC8924E402A7}" type="pres">
      <dgm:prSet presAssocID="{B6D19266-52A1-439D-A90B-714C6A66506B}" presName="thickLine" presStyleLbl="alignNode1" presStyleIdx="1" presStyleCnt="4"/>
      <dgm:spPr/>
    </dgm:pt>
    <dgm:pt modelId="{2A323676-67F0-4022-9695-34E0153AE16C}" type="pres">
      <dgm:prSet presAssocID="{B6D19266-52A1-439D-A90B-714C6A66506B}" presName="horz1" presStyleCnt="0"/>
      <dgm:spPr/>
    </dgm:pt>
    <dgm:pt modelId="{8E95D62E-2DD3-4ED1-BB23-A4532E3118B6}" type="pres">
      <dgm:prSet presAssocID="{B6D19266-52A1-439D-A90B-714C6A66506B}" presName="tx1" presStyleLbl="revTx" presStyleIdx="1" presStyleCnt="4"/>
      <dgm:spPr/>
    </dgm:pt>
    <dgm:pt modelId="{9E8E7AC7-8BC8-4C06-88F6-7F2AEF1A926F}" type="pres">
      <dgm:prSet presAssocID="{B6D19266-52A1-439D-A90B-714C6A66506B}" presName="vert1" presStyleCnt="0"/>
      <dgm:spPr/>
    </dgm:pt>
    <dgm:pt modelId="{BEA7655F-3EB5-4C17-B7F0-CD5C1EFF1257}" type="pres">
      <dgm:prSet presAssocID="{9BD1D02E-2804-442E-B9E7-20F4E9636E0D}" presName="thickLine" presStyleLbl="alignNode1" presStyleIdx="2" presStyleCnt="4"/>
      <dgm:spPr/>
    </dgm:pt>
    <dgm:pt modelId="{7212C48B-3D35-42C9-A4CE-E9F769451C83}" type="pres">
      <dgm:prSet presAssocID="{9BD1D02E-2804-442E-B9E7-20F4E9636E0D}" presName="horz1" presStyleCnt="0"/>
      <dgm:spPr/>
    </dgm:pt>
    <dgm:pt modelId="{C5044478-CAE2-4D27-8092-EC97D1F98D8E}" type="pres">
      <dgm:prSet presAssocID="{9BD1D02E-2804-442E-B9E7-20F4E9636E0D}" presName="tx1" presStyleLbl="revTx" presStyleIdx="2" presStyleCnt="4"/>
      <dgm:spPr/>
    </dgm:pt>
    <dgm:pt modelId="{FAA3B353-E83E-400B-8828-3959BD05DEF2}" type="pres">
      <dgm:prSet presAssocID="{9BD1D02E-2804-442E-B9E7-20F4E9636E0D}" presName="vert1" presStyleCnt="0"/>
      <dgm:spPr/>
    </dgm:pt>
    <dgm:pt modelId="{EC0AD201-D39A-4705-B363-35C6719611C5}" type="pres">
      <dgm:prSet presAssocID="{EC7BD755-A877-4C7D-A87E-33088588DC3A}" presName="thickLine" presStyleLbl="alignNode1" presStyleIdx="3" presStyleCnt="4"/>
      <dgm:spPr/>
    </dgm:pt>
    <dgm:pt modelId="{C5744993-DE42-4CC1-8181-FFCAA76CB01A}" type="pres">
      <dgm:prSet presAssocID="{EC7BD755-A877-4C7D-A87E-33088588DC3A}" presName="horz1" presStyleCnt="0"/>
      <dgm:spPr/>
    </dgm:pt>
    <dgm:pt modelId="{D8F6DEBC-83A3-49C0-A49D-0DFCF92272A5}" type="pres">
      <dgm:prSet presAssocID="{EC7BD755-A877-4C7D-A87E-33088588DC3A}" presName="tx1" presStyleLbl="revTx" presStyleIdx="3" presStyleCnt="4"/>
      <dgm:spPr/>
    </dgm:pt>
    <dgm:pt modelId="{7213EF30-C0B5-4264-BED1-1D9ED7AF08B0}" type="pres">
      <dgm:prSet presAssocID="{EC7BD755-A877-4C7D-A87E-33088588DC3A}" presName="vert1" presStyleCnt="0"/>
      <dgm:spPr/>
    </dgm:pt>
  </dgm:ptLst>
  <dgm:cxnLst>
    <dgm:cxn modelId="{7D0B320E-04F9-4C5C-B396-6819743676E0}" type="presOf" srcId="{9BD1D02E-2804-442E-B9E7-20F4E9636E0D}" destId="{C5044478-CAE2-4D27-8092-EC97D1F98D8E}" srcOrd="0" destOrd="0" presId="urn:microsoft.com/office/officeart/2008/layout/LinedList"/>
    <dgm:cxn modelId="{6285680E-7C68-4C12-8E9F-DE5872AE4FB9}" type="presOf" srcId="{5B94D780-6990-4461-9BC1-36E633A899B5}" destId="{6118340B-5AE6-4B20-8DDE-CBD6BA64F56A}" srcOrd="0" destOrd="0" presId="urn:microsoft.com/office/officeart/2008/layout/LinedList"/>
    <dgm:cxn modelId="{D63DA91B-0DC7-4548-B499-93A02D3D8FF3}" type="presOf" srcId="{EC7BD755-A877-4C7D-A87E-33088588DC3A}" destId="{D8F6DEBC-83A3-49C0-A49D-0DFCF92272A5}" srcOrd="0" destOrd="0" presId="urn:microsoft.com/office/officeart/2008/layout/LinedList"/>
    <dgm:cxn modelId="{CF5BAC84-17EC-4041-9193-33A3630A2CF0}" type="presOf" srcId="{CAD372D3-2BF0-4DDF-9A7C-31A128E1E7F1}" destId="{7161A112-C6D5-4701-B5EC-88EEB3037D27}" srcOrd="0" destOrd="0" presId="urn:microsoft.com/office/officeart/2008/layout/LinedList"/>
    <dgm:cxn modelId="{210D698D-D2C8-4103-8683-4F44367AAFC0}" srcId="{5B94D780-6990-4461-9BC1-36E633A899B5}" destId="{EC7BD755-A877-4C7D-A87E-33088588DC3A}" srcOrd="3" destOrd="0" parTransId="{AE5B8087-7567-4A30-B082-D3186CA51715}" sibTransId="{96261C07-42BB-45CA-913E-E2350A3D237C}"/>
    <dgm:cxn modelId="{1CC33D9F-A473-46A4-A00D-23545B9AF185}" srcId="{5B94D780-6990-4461-9BC1-36E633A899B5}" destId="{CAD372D3-2BF0-4DDF-9A7C-31A128E1E7F1}" srcOrd="0" destOrd="0" parTransId="{95F1C6A9-773A-4C10-A63E-C4F72F34983D}" sibTransId="{41165962-32CF-492A-9C90-0F2467EC4C6F}"/>
    <dgm:cxn modelId="{59F93AAA-F2A4-46AA-BB0B-0EE701AB2A5C}" srcId="{5B94D780-6990-4461-9BC1-36E633A899B5}" destId="{9BD1D02E-2804-442E-B9E7-20F4E9636E0D}" srcOrd="2" destOrd="0" parTransId="{E85353A6-C826-4FDD-A7F4-B3654F63B217}" sibTransId="{AAAC6A9F-9868-4665-9264-2484A0BE8CAB}"/>
    <dgm:cxn modelId="{230EBFD3-FF62-48D7-AF46-F9A1BEB79A1F}" type="presOf" srcId="{B6D19266-52A1-439D-A90B-714C6A66506B}" destId="{8E95D62E-2DD3-4ED1-BB23-A4532E3118B6}" srcOrd="0" destOrd="0" presId="urn:microsoft.com/office/officeart/2008/layout/LinedList"/>
    <dgm:cxn modelId="{0D4BB7F5-04AE-41A6-9952-C88B5B0FAEBB}" srcId="{5B94D780-6990-4461-9BC1-36E633A899B5}" destId="{B6D19266-52A1-439D-A90B-714C6A66506B}" srcOrd="1" destOrd="0" parTransId="{258AB645-7DBE-4D3B-9468-AEB1D3D6B9F4}" sibTransId="{DDC25E34-B880-44CD-88AE-0E48BB77B209}"/>
    <dgm:cxn modelId="{C40F4975-5225-4964-97BA-E3B4E8273E39}" type="presParOf" srcId="{6118340B-5AE6-4B20-8DDE-CBD6BA64F56A}" destId="{D1CF0101-D15A-4017-B097-3ABD2413C481}" srcOrd="0" destOrd="0" presId="urn:microsoft.com/office/officeart/2008/layout/LinedList"/>
    <dgm:cxn modelId="{FAF8BDC5-F03B-437E-A774-AAF88EAA03B5}" type="presParOf" srcId="{6118340B-5AE6-4B20-8DDE-CBD6BA64F56A}" destId="{28AF14DC-E1A7-4D2E-B8AD-615537C4E777}" srcOrd="1" destOrd="0" presId="urn:microsoft.com/office/officeart/2008/layout/LinedList"/>
    <dgm:cxn modelId="{7150F8EB-F150-4279-BA05-1E4028C1BC88}" type="presParOf" srcId="{28AF14DC-E1A7-4D2E-B8AD-615537C4E777}" destId="{7161A112-C6D5-4701-B5EC-88EEB3037D27}" srcOrd="0" destOrd="0" presId="urn:microsoft.com/office/officeart/2008/layout/LinedList"/>
    <dgm:cxn modelId="{7E350C65-C1E9-417C-B0AB-21576F76A388}" type="presParOf" srcId="{28AF14DC-E1A7-4D2E-B8AD-615537C4E777}" destId="{B86EBE31-6507-466D-B72D-24F481B1597E}" srcOrd="1" destOrd="0" presId="urn:microsoft.com/office/officeart/2008/layout/LinedList"/>
    <dgm:cxn modelId="{E501D655-9E10-4FEF-BA35-7E8F684C098C}" type="presParOf" srcId="{6118340B-5AE6-4B20-8DDE-CBD6BA64F56A}" destId="{C9EB1D65-700F-4E7F-A7D7-AC8924E402A7}" srcOrd="2" destOrd="0" presId="urn:microsoft.com/office/officeart/2008/layout/LinedList"/>
    <dgm:cxn modelId="{A30ED8A9-E9D3-47E7-B69D-ACEBF391B944}" type="presParOf" srcId="{6118340B-5AE6-4B20-8DDE-CBD6BA64F56A}" destId="{2A323676-67F0-4022-9695-34E0153AE16C}" srcOrd="3" destOrd="0" presId="urn:microsoft.com/office/officeart/2008/layout/LinedList"/>
    <dgm:cxn modelId="{E3C0C90C-A361-47CA-86D2-210E71617C6C}" type="presParOf" srcId="{2A323676-67F0-4022-9695-34E0153AE16C}" destId="{8E95D62E-2DD3-4ED1-BB23-A4532E3118B6}" srcOrd="0" destOrd="0" presId="urn:microsoft.com/office/officeart/2008/layout/LinedList"/>
    <dgm:cxn modelId="{B1023AB2-8A04-49B8-8314-B93269B2EABD}" type="presParOf" srcId="{2A323676-67F0-4022-9695-34E0153AE16C}" destId="{9E8E7AC7-8BC8-4C06-88F6-7F2AEF1A926F}" srcOrd="1" destOrd="0" presId="urn:microsoft.com/office/officeart/2008/layout/LinedList"/>
    <dgm:cxn modelId="{0EBBCF00-0D66-4460-B3F0-CA3CBC8EAEEB}" type="presParOf" srcId="{6118340B-5AE6-4B20-8DDE-CBD6BA64F56A}" destId="{BEA7655F-3EB5-4C17-B7F0-CD5C1EFF1257}" srcOrd="4" destOrd="0" presId="urn:microsoft.com/office/officeart/2008/layout/LinedList"/>
    <dgm:cxn modelId="{7B8E1CB2-A35F-4161-94BE-E939DD16F895}" type="presParOf" srcId="{6118340B-5AE6-4B20-8DDE-CBD6BA64F56A}" destId="{7212C48B-3D35-42C9-A4CE-E9F769451C83}" srcOrd="5" destOrd="0" presId="urn:microsoft.com/office/officeart/2008/layout/LinedList"/>
    <dgm:cxn modelId="{F9E5C553-DCB9-4DDA-B5EA-133666B99598}" type="presParOf" srcId="{7212C48B-3D35-42C9-A4CE-E9F769451C83}" destId="{C5044478-CAE2-4D27-8092-EC97D1F98D8E}" srcOrd="0" destOrd="0" presId="urn:microsoft.com/office/officeart/2008/layout/LinedList"/>
    <dgm:cxn modelId="{EA321E91-ED6A-4E2B-8007-99E594D8FF69}" type="presParOf" srcId="{7212C48B-3D35-42C9-A4CE-E9F769451C83}" destId="{FAA3B353-E83E-400B-8828-3959BD05DEF2}" srcOrd="1" destOrd="0" presId="urn:microsoft.com/office/officeart/2008/layout/LinedList"/>
    <dgm:cxn modelId="{3A136315-B4F1-4C75-B691-9DA3F5C104FD}" type="presParOf" srcId="{6118340B-5AE6-4B20-8DDE-CBD6BA64F56A}" destId="{EC0AD201-D39A-4705-B363-35C6719611C5}" srcOrd="6" destOrd="0" presId="urn:microsoft.com/office/officeart/2008/layout/LinedList"/>
    <dgm:cxn modelId="{1D749898-F288-42D4-A0B6-2EBD98B109BE}" type="presParOf" srcId="{6118340B-5AE6-4B20-8DDE-CBD6BA64F56A}" destId="{C5744993-DE42-4CC1-8181-FFCAA76CB01A}" srcOrd="7" destOrd="0" presId="urn:microsoft.com/office/officeart/2008/layout/LinedList"/>
    <dgm:cxn modelId="{ABFC2205-A58B-48F9-9196-D5F503FF58B8}" type="presParOf" srcId="{C5744993-DE42-4CC1-8181-FFCAA76CB01A}" destId="{D8F6DEBC-83A3-49C0-A49D-0DFCF92272A5}" srcOrd="0" destOrd="0" presId="urn:microsoft.com/office/officeart/2008/layout/LinedList"/>
    <dgm:cxn modelId="{8D5083DD-0AE6-486E-BB74-0D6F337FA18D}" type="presParOf" srcId="{C5744993-DE42-4CC1-8181-FFCAA76CB01A}" destId="{7213EF30-C0B5-4264-BED1-1D9ED7AF08B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E77540-ED6E-4280-BA2D-A868817B25A2}"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7FEA4C12-14D9-48C1-ACEC-76F27D67558E}">
      <dgm:prSet/>
      <dgm:spPr/>
      <dgm:t>
        <a:bodyPr/>
        <a:lstStyle/>
        <a:p>
          <a:r>
            <a:rPr lang="en-US" b="1" dirty="0"/>
            <a:t>1. Participants</a:t>
          </a:r>
          <a:endParaRPr lang="en-US" dirty="0"/>
        </a:p>
      </dgm:t>
    </dgm:pt>
    <dgm:pt modelId="{DA2E1646-4D42-4E59-B73D-C1D42A835C91}" type="parTrans" cxnId="{78257EBA-12BB-4668-A557-6CD60680E15E}">
      <dgm:prSet/>
      <dgm:spPr/>
      <dgm:t>
        <a:bodyPr/>
        <a:lstStyle/>
        <a:p>
          <a:endParaRPr lang="en-US"/>
        </a:p>
      </dgm:t>
    </dgm:pt>
    <dgm:pt modelId="{88DEA841-3A45-4BE9-B23B-01776ABEF24F}" type="sibTrans" cxnId="{78257EBA-12BB-4668-A557-6CD60680E15E}">
      <dgm:prSet/>
      <dgm:spPr/>
      <dgm:t>
        <a:bodyPr/>
        <a:lstStyle/>
        <a:p>
          <a:endParaRPr lang="en-US"/>
        </a:p>
      </dgm:t>
    </dgm:pt>
    <dgm:pt modelId="{E7B0354F-A517-425A-9F4F-B6B945706CD7}">
      <dgm:prSet/>
      <dgm:spPr/>
      <dgm:t>
        <a:bodyPr/>
        <a:lstStyle/>
        <a:p>
          <a:r>
            <a:rPr lang="en-US" b="0" i="0" dirty="0"/>
            <a:t>Protecting confidentiality</a:t>
          </a:r>
          <a:endParaRPr lang="en-US" dirty="0"/>
        </a:p>
      </dgm:t>
    </dgm:pt>
    <dgm:pt modelId="{FEF22D6D-6918-47C9-B76F-FC50681B37DE}" type="parTrans" cxnId="{C3CF3BB9-0D6A-498B-A906-1BF34B2C412C}">
      <dgm:prSet/>
      <dgm:spPr/>
      <dgm:t>
        <a:bodyPr/>
        <a:lstStyle/>
        <a:p>
          <a:endParaRPr lang="en-US"/>
        </a:p>
      </dgm:t>
    </dgm:pt>
    <dgm:pt modelId="{8F2D0F9C-EBB1-450E-B9F7-640CC5682D04}" type="sibTrans" cxnId="{C3CF3BB9-0D6A-498B-A906-1BF34B2C412C}">
      <dgm:prSet/>
      <dgm:spPr/>
      <dgm:t>
        <a:bodyPr/>
        <a:lstStyle/>
        <a:p>
          <a:endParaRPr lang="en-US"/>
        </a:p>
      </dgm:t>
    </dgm:pt>
    <dgm:pt modelId="{CF3C1709-E4F2-4F9A-87BA-7069D60F7748}">
      <dgm:prSet/>
      <dgm:spPr/>
      <dgm:t>
        <a:bodyPr/>
        <a:lstStyle/>
        <a:p>
          <a:r>
            <a:rPr lang="en-US" b="0" i="0" dirty="0"/>
            <a:t>Avoiding harm Minimizing respondent burden and avoiding intrusion</a:t>
          </a:r>
          <a:endParaRPr lang="en-US" dirty="0"/>
        </a:p>
      </dgm:t>
    </dgm:pt>
    <dgm:pt modelId="{46D5BD2F-97DD-45DE-886A-BDC21C6AD7C0}" type="parTrans" cxnId="{F39237B1-3E4B-4CDB-8BAB-829940DA2A5A}">
      <dgm:prSet/>
      <dgm:spPr/>
      <dgm:t>
        <a:bodyPr/>
        <a:lstStyle/>
        <a:p>
          <a:endParaRPr lang="en-US"/>
        </a:p>
      </dgm:t>
    </dgm:pt>
    <dgm:pt modelId="{1E4B4595-139A-4D67-B09A-A0809B09B051}" type="sibTrans" cxnId="{F39237B1-3E4B-4CDB-8BAB-829940DA2A5A}">
      <dgm:prSet/>
      <dgm:spPr/>
      <dgm:t>
        <a:bodyPr/>
        <a:lstStyle/>
        <a:p>
          <a:endParaRPr lang="en-US"/>
        </a:p>
      </dgm:t>
    </dgm:pt>
    <dgm:pt modelId="{F953885D-6796-4BF6-9973-5393F5D6C1CB}">
      <dgm:prSet/>
      <dgm:spPr/>
      <dgm:t>
        <a:bodyPr/>
        <a:lstStyle/>
        <a:p>
          <a:r>
            <a:rPr lang="en-US" b="0" i="0" dirty="0"/>
            <a:t>Avoiding manipulation or deception</a:t>
          </a:r>
          <a:endParaRPr lang="en-US" dirty="0"/>
        </a:p>
      </dgm:t>
    </dgm:pt>
    <dgm:pt modelId="{758F9035-9234-457A-812E-E08AC741901E}" type="parTrans" cxnId="{D61489AB-6C79-498A-AB12-557201882AD3}">
      <dgm:prSet/>
      <dgm:spPr/>
      <dgm:t>
        <a:bodyPr/>
        <a:lstStyle/>
        <a:p>
          <a:endParaRPr lang="en-US"/>
        </a:p>
      </dgm:t>
    </dgm:pt>
    <dgm:pt modelId="{58377107-2389-4A1E-9A7E-F9ED06DD5BEF}" type="sibTrans" cxnId="{D61489AB-6C79-498A-AB12-557201882AD3}">
      <dgm:prSet/>
      <dgm:spPr/>
      <dgm:t>
        <a:bodyPr/>
        <a:lstStyle/>
        <a:p>
          <a:endParaRPr lang="en-US"/>
        </a:p>
      </dgm:t>
    </dgm:pt>
    <dgm:pt modelId="{CEC9A5CB-825A-4FB3-94E5-8369476A38C6}">
      <dgm:prSet/>
      <dgm:spPr/>
      <dgm:t>
        <a:bodyPr/>
        <a:lstStyle/>
        <a:p>
          <a:r>
            <a:rPr lang="en-US" b="1" dirty="0"/>
            <a:t>2. Colleagues/ partner agencies</a:t>
          </a:r>
          <a:endParaRPr lang="en-US" dirty="0"/>
        </a:p>
      </dgm:t>
    </dgm:pt>
    <dgm:pt modelId="{9315EF2D-0F84-40FC-BF56-14FE40CE3849}" type="parTrans" cxnId="{C892EB8A-21B1-49D9-AE5C-BA04316D6E0B}">
      <dgm:prSet/>
      <dgm:spPr/>
      <dgm:t>
        <a:bodyPr/>
        <a:lstStyle/>
        <a:p>
          <a:endParaRPr lang="en-US"/>
        </a:p>
      </dgm:t>
    </dgm:pt>
    <dgm:pt modelId="{9A8D1CE6-D543-40B5-958A-429A11E6D471}" type="sibTrans" cxnId="{C892EB8A-21B1-49D9-AE5C-BA04316D6E0B}">
      <dgm:prSet/>
      <dgm:spPr/>
      <dgm:t>
        <a:bodyPr/>
        <a:lstStyle/>
        <a:p>
          <a:endParaRPr lang="en-US"/>
        </a:p>
      </dgm:t>
    </dgm:pt>
    <dgm:pt modelId="{3D7BC874-2B0B-4E36-9844-2F392480DB03}">
      <dgm:prSet/>
      <dgm:spPr/>
      <dgm:t>
        <a:bodyPr/>
        <a:lstStyle/>
        <a:p>
          <a:r>
            <a:rPr lang="en-US" dirty="0"/>
            <a:t>Reporting of controversial or potentially damaging findings (</a:t>
          </a:r>
          <a:r>
            <a:rPr lang="en-US" dirty="0" err="1"/>
            <a:t>e.g.reputational</a:t>
          </a:r>
          <a:r>
            <a:rPr lang="en-US" dirty="0"/>
            <a:t>)</a:t>
          </a:r>
        </a:p>
      </dgm:t>
    </dgm:pt>
    <dgm:pt modelId="{1C37063C-34E7-4E59-95BD-2A841C7C5E84}" type="parTrans" cxnId="{E25B8FAF-B62F-4D69-95AE-852BA2DE2BB9}">
      <dgm:prSet/>
      <dgm:spPr/>
      <dgm:t>
        <a:bodyPr/>
        <a:lstStyle/>
        <a:p>
          <a:endParaRPr lang="en-US"/>
        </a:p>
      </dgm:t>
    </dgm:pt>
    <dgm:pt modelId="{4102E928-D0FE-4F9C-91E1-7A613AEB5518}" type="sibTrans" cxnId="{E25B8FAF-B62F-4D69-95AE-852BA2DE2BB9}">
      <dgm:prSet/>
      <dgm:spPr/>
      <dgm:t>
        <a:bodyPr/>
        <a:lstStyle/>
        <a:p>
          <a:endParaRPr lang="en-US"/>
        </a:p>
      </dgm:t>
    </dgm:pt>
    <dgm:pt modelId="{4D935BDE-492F-4C9E-AEDF-B76C26496831}">
      <dgm:prSet/>
      <dgm:spPr/>
      <dgm:t>
        <a:bodyPr/>
        <a:lstStyle/>
        <a:p>
          <a:r>
            <a:rPr lang="en-US" dirty="0"/>
            <a:t>Additional burden created through collection and sharing of data</a:t>
          </a:r>
        </a:p>
      </dgm:t>
    </dgm:pt>
    <dgm:pt modelId="{2EDBB86D-AD93-47F4-B5CE-3F4E2F1CDF94}" type="parTrans" cxnId="{EE30EC09-69FC-48DF-80F7-72B588DCF030}">
      <dgm:prSet/>
      <dgm:spPr/>
      <dgm:t>
        <a:bodyPr/>
        <a:lstStyle/>
        <a:p>
          <a:endParaRPr lang="en-US"/>
        </a:p>
      </dgm:t>
    </dgm:pt>
    <dgm:pt modelId="{EDC4A38E-AB52-423A-9DDD-23ACDD836AEF}" type="sibTrans" cxnId="{EE30EC09-69FC-48DF-80F7-72B588DCF030}">
      <dgm:prSet/>
      <dgm:spPr/>
      <dgm:t>
        <a:bodyPr/>
        <a:lstStyle/>
        <a:p>
          <a:endParaRPr lang="en-US"/>
        </a:p>
      </dgm:t>
    </dgm:pt>
    <dgm:pt modelId="{7FF8810B-E2E5-4ACF-8DB4-30CAA4441347}">
      <dgm:prSet/>
      <dgm:spPr/>
      <dgm:t>
        <a:bodyPr/>
        <a:lstStyle/>
        <a:p>
          <a:r>
            <a:rPr lang="en-US" dirty="0"/>
            <a:t>Authorship and appropriate credit</a:t>
          </a:r>
        </a:p>
      </dgm:t>
    </dgm:pt>
    <dgm:pt modelId="{79AA1FB6-BF5F-47FD-ACA0-D076EE08A22E}" type="parTrans" cxnId="{BE51FD8B-0FEA-4C1A-8174-3A46DFF7CBDB}">
      <dgm:prSet/>
      <dgm:spPr/>
      <dgm:t>
        <a:bodyPr/>
        <a:lstStyle/>
        <a:p>
          <a:endParaRPr lang="en-US"/>
        </a:p>
      </dgm:t>
    </dgm:pt>
    <dgm:pt modelId="{E46F70E8-79D5-44FD-B599-4CB9CAFA07F2}" type="sibTrans" cxnId="{BE51FD8B-0FEA-4C1A-8174-3A46DFF7CBDB}">
      <dgm:prSet/>
      <dgm:spPr/>
      <dgm:t>
        <a:bodyPr/>
        <a:lstStyle/>
        <a:p>
          <a:endParaRPr lang="en-US"/>
        </a:p>
      </dgm:t>
    </dgm:pt>
    <dgm:pt modelId="{F4A5CFDC-8B9B-4AAF-BBE0-525FC8BAEA15}" type="pres">
      <dgm:prSet presAssocID="{9EE77540-ED6E-4280-BA2D-A868817B25A2}" presName="linear" presStyleCnt="0">
        <dgm:presLayoutVars>
          <dgm:dir/>
          <dgm:animLvl val="lvl"/>
          <dgm:resizeHandles val="exact"/>
        </dgm:presLayoutVars>
      </dgm:prSet>
      <dgm:spPr/>
    </dgm:pt>
    <dgm:pt modelId="{08883760-7CCE-4978-B9DB-A563BDB3FA17}" type="pres">
      <dgm:prSet presAssocID="{7FEA4C12-14D9-48C1-ACEC-76F27D67558E}" presName="parentLin" presStyleCnt="0"/>
      <dgm:spPr/>
    </dgm:pt>
    <dgm:pt modelId="{5D98B409-E18B-4364-BE5A-A32EAEACB4C2}" type="pres">
      <dgm:prSet presAssocID="{7FEA4C12-14D9-48C1-ACEC-76F27D67558E}" presName="parentLeftMargin" presStyleLbl="node1" presStyleIdx="0" presStyleCnt="2"/>
      <dgm:spPr/>
    </dgm:pt>
    <dgm:pt modelId="{3DCDDB06-262F-41F7-9B61-EAC4FEAB5C2E}" type="pres">
      <dgm:prSet presAssocID="{7FEA4C12-14D9-48C1-ACEC-76F27D67558E}" presName="parentText" presStyleLbl="node1" presStyleIdx="0" presStyleCnt="2">
        <dgm:presLayoutVars>
          <dgm:chMax val="0"/>
          <dgm:bulletEnabled val="1"/>
        </dgm:presLayoutVars>
      </dgm:prSet>
      <dgm:spPr/>
    </dgm:pt>
    <dgm:pt modelId="{27721BB8-2A1B-45AB-A6B8-69A62137E3F0}" type="pres">
      <dgm:prSet presAssocID="{7FEA4C12-14D9-48C1-ACEC-76F27D67558E}" presName="negativeSpace" presStyleCnt="0"/>
      <dgm:spPr/>
    </dgm:pt>
    <dgm:pt modelId="{97AE5C3F-6A18-4880-BF35-DE3BDD63A216}" type="pres">
      <dgm:prSet presAssocID="{7FEA4C12-14D9-48C1-ACEC-76F27D67558E}" presName="childText" presStyleLbl="conFgAcc1" presStyleIdx="0" presStyleCnt="2">
        <dgm:presLayoutVars>
          <dgm:bulletEnabled val="1"/>
        </dgm:presLayoutVars>
      </dgm:prSet>
      <dgm:spPr/>
    </dgm:pt>
    <dgm:pt modelId="{A4AE92FF-7B74-4448-900B-B4162AEE31FF}" type="pres">
      <dgm:prSet presAssocID="{88DEA841-3A45-4BE9-B23B-01776ABEF24F}" presName="spaceBetweenRectangles" presStyleCnt="0"/>
      <dgm:spPr/>
    </dgm:pt>
    <dgm:pt modelId="{1CFDB661-B586-43AB-92EF-542BE8629567}" type="pres">
      <dgm:prSet presAssocID="{CEC9A5CB-825A-4FB3-94E5-8369476A38C6}" presName="parentLin" presStyleCnt="0"/>
      <dgm:spPr/>
    </dgm:pt>
    <dgm:pt modelId="{00C65066-BAE9-4CFF-A64A-78B549D82DC0}" type="pres">
      <dgm:prSet presAssocID="{CEC9A5CB-825A-4FB3-94E5-8369476A38C6}" presName="parentLeftMargin" presStyleLbl="node1" presStyleIdx="0" presStyleCnt="2"/>
      <dgm:spPr/>
    </dgm:pt>
    <dgm:pt modelId="{F0960914-8C17-44F5-BE32-244D9D75CA1A}" type="pres">
      <dgm:prSet presAssocID="{CEC9A5CB-825A-4FB3-94E5-8369476A38C6}" presName="parentText" presStyleLbl="node1" presStyleIdx="1" presStyleCnt="2">
        <dgm:presLayoutVars>
          <dgm:chMax val="0"/>
          <dgm:bulletEnabled val="1"/>
        </dgm:presLayoutVars>
      </dgm:prSet>
      <dgm:spPr/>
    </dgm:pt>
    <dgm:pt modelId="{9ACD2174-427B-4CBC-8810-53F1B2613DB6}" type="pres">
      <dgm:prSet presAssocID="{CEC9A5CB-825A-4FB3-94E5-8369476A38C6}" presName="negativeSpace" presStyleCnt="0"/>
      <dgm:spPr/>
    </dgm:pt>
    <dgm:pt modelId="{C0D263B8-D64E-445F-9DC0-4DB4CCE1244A}" type="pres">
      <dgm:prSet presAssocID="{CEC9A5CB-825A-4FB3-94E5-8369476A38C6}" presName="childText" presStyleLbl="conFgAcc1" presStyleIdx="1" presStyleCnt="2">
        <dgm:presLayoutVars>
          <dgm:bulletEnabled val="1"/>
        </dgm:presLayoutVars>
      </dgm:prSet>
      <dgm:spPr/>
    </dgm:pt>
  </dgm:ptLst>
  <dgm:cxnLst>
    <dgm:cxn modelId="{28519806-DA43-4E5E-844F-424AA86C8E5B}" type="presOf" srcId="{4D935BDE-492F-4C9E-AEDF-B76C26496831}" destId="{C0D263B8-D64E-445F-9DC0-4DB4CCE1244A}" srcOrd="0" destOrd="1" presId="urn:microsoft.com/office/officeart/2005/8/layout/list1"/>
    <dgm:cxn modelId="{EE30EC09-69FC-48DF-80F7-72B588DCF030}" srcId="{CEC9A5CB-825A-4FB3-94E5-8369476A38C6}" destId="{4D935BDE-492F-4C9E-AEDF-B76C26496831}" srcOrd="1" destOrd="0" parTransId="{2EDBB86D-AD93-47F4-B5CE-3F4E2F1CDF94}" sibTransId="{EDC4A38E-AB52-423A-9DDD-23ACDD836AEF}"/>
    <dgm:cxn modelId="{4F83BF22-1D0F-44AD-84F3-EC76DACDDFA9}" type="presOf" srcId="{7FEA4C12-14D9-48C1-ACEC-76F27D67558E}" destId="{3DCDDB06-262F-41F7-9B61-EAC4FEAB5C2E}" srcOrd="1" destOrd="0" presId="urn:microsoft.com/office/officeart/2005/8/layout/list1"/>
    <dgm:cxn modelId="{0B80D43D-AB4B-48E6-9EBC-A44FB0177FC9}" type="presOf" srcId="{9EE77540-ED6E-4280-BA2D-A868817B25A2}" destId="{F4A5CFDC-8B9B-4AAF-BBE0-525FC8BAEA15}" srcOrd="0" destOrd="0" presId="urn:microsoft.com/office/officeart/2005/8/layout/list1"/>
    <dgm:cxn modelId="{E2C5375E-778D-4F16-8875-16E8032571FB}" type="presOf" srcId="{CF3C1709-E4F2-4F9A-87BA-7069D60F7748}" destId="{97AE5C3F-6A18-4880-BF35-DE3BDD63A216}" srcOrd="0" destOrd="1" presId="urn:microsoft.com/office/officeart/2005/8/layout/list1"/>
    <dgm:cxn modelId="{2C9C3381-077D-40D7-A051-41835AADA2D7}" type="presOf" srcId="{E7B0354F-A517-425A-9F4F-B6B945706CD7}" destId="{97AE5C3F-6A18-4880-BF35-DE3BDD63A216}" srcOrd="0" destOrd="0" presId="urn:microsoft.com/office/officeart/2005/8/layout/list1"/>
    <dgm:cxn modelId="{C892EB8A-21B1-49D9-AE5C-BA04316D6E0B}" srcId="{9EE77540-ED6E-4280-BA2D-A868817B25A2}" destId="{CEC9A5CB-825A-4FB3-94E5-8369476A38C6}" srcOrd="1" destOrd="0" parTransId="{9315EF2D-0F84-40FC-BF56-14FE40CE3849}" sibTransId="{9A8D1CE6-D543-40B5-958A-429A11E6D471}"/>
    <dgm:cxn modelId="{BE51FD8B-0FEA-4C1A-8174-3A46DFF7CBDB}" srcId="{CEC9A5CB-825A-4FB3-94E5-8369476A38C6}" destId="{7FF8810B-E2E5-4ACF-8DB4-30CAA4441347}" srcOrd="2" destOrd="0" parTransId="{79AA1FB6-BF5F-47FD-ACA0-D076EE08A22E}" sibTransId="{E46F70E8-79D5-44FD-B599-4CB9CAFA07F2}"/>
    <dgm:cxn modelId="{0C1CBFA8-B4BB-444E-A318-5E54CBD0CA0A}" type="presOf" srcId="{3D7BC874-2B0B-4E36-9844-2F392480DB03}" destId="{C0D263B8-D64E-445F-9DC0-4DB4CCE1244A}" srcOrd="0" destOrd="0" presId="urn:microsoft.com/office/officeart/2005/8/layout/list1"/>
    <dgm:cxn modelId="{D61489AB-6C79-498A-AB12-557201882AD3}" srcId="{7FEA4C12-14D9-48C1-ACEC-76F27D67558E}" destId="{F953885D-6796-4BF6-9973-5393F5D6C1CB}" srcOrd="2" destOrd="0" parTransId="{758F9035-9234-457A-812E-E08AC741901E}" sibTransId="{58377107-2389-4A1E-9A7E-F9ED06DD5BEF}"/>
    <dgm:cxn modelId="{E25B8FAF-B62F-4D69-95AE-852BA2DE2BB9}" srcId="{CEC9A5CB-825A-4FB3-94E5-8369476A38C6}" destId="{3D7BC874-2B0B-4E36-9844-2F392480DB03}" srcOrd="0" destOrd="0" parTransId="{1C37063C-34E7-4E59-95BD-2A841C7C5E84}" sibTransId="{4102E928-D0FE-4F9C-91E1-7A613AEB5518}"/>
    <dgm:cxn modelId="{F39237B1-3E4B-4CDB-8BAB-829940DA2A5A}" srcId="{7FEA4C12-14D9-48C1-ACEC-76F27D67558E}" destId="{CF3C1709-E4F2-4F9A-87BA-7069D60F7748}" srcOrd="1" destOrd="0" parTransId="{46D5BD2F-97DD-45DE-886A-BDC21C6AD7C0}" sibTransId="{1E4B4595-139A-4D67-B09A-A0809B09B051}"/>
    <dgm:cxn modelId="{709AA0B4-A4AA-4945-B4D3-E97722B7BBDA}" type="presOf" srcId="{CEC9A5CB-825A-4FB3-94E5-8369476A38C6}" destId="{F0960914-8C17-44F5-BE32-244D9D75CA1A}" srcOrd="1" destOrd="0" presId="urn:microsoft.com/office/officeart/2005/8/layout/list1"/>
    <dgm:cxn modelId="{C3CF3BB9-0D6A-498B-A906-1BF34B2C412C}" srcId="{7FEA4C12-14D9-48C1-ACEC-76F27D67558E}" destId="{E7B0354F-A517-425A-9F4F-B6B945706CD7}" srcOrd="0" destOrd="0" parTransId="{FEF22D6D-6918-47C9-B76F-FC50681B37DE}" sibTransId="{8F2D0F9C-EBB1-450E-B9F7-640CC5682D04}"/>
    <dgm:cxn modelId="{78257EBA-12BB-4668-A557-6CD60680E15E}" srcId="{9EE77540-ED6E-4280-BA2D-A868817B25A2}" destId="{7FEA4C12-14D9-48C1-ACEC-76F27D67558E}" srcOrd="0" destOrd="0" parTransId="{DA2E1646-4D42-4E59-B73D-C1D42A835C91}" sibTransId="{88DEA841-3A45-4BE9-B23B-01776ABEF24F}"/>
    <dgm:cxn modelId="{9C7B49C6-3EA9-410A-A405-A0D3D4ED17F6}" type="presOf" srcId="{F953885D-6796-4BF6-9973-5393F5D6C1CB}" destId="{97AE5C3F-6A18-4880-BF35-DE3BDD63A216}" srcOrd="0" destOrd="2" presId="urn:microsoft.com/office/officeart/2005/8/layout/list1"/>
    <dgm:cxn modelId="{0AF0A4CD-68F6-4644-B998-0D5499EBF153}" type="presOf" srcId="{7FEA4C12-14D9-48C1-ACEC-76F27D67558E}" destId="{5D98B409-E18B-4364-BE5A-A32EAEACB4C2}" srcOrd="0" destOrd="0" presId="urn:microsoft.com/office/officeart/2005/8/layout/list1"/>
    <dgm:cxn modelId="{19C637E6-DCB9-4DC5-A17A-EC49EA235C8B}" type="presOf" srcId="{CEC9A5CB-825A-4FB3-94E5-8369476A38C6}" destId="{00C65066-BAE9-4CFF-A64A-78B549D82DC0}" srcOrd="0" destOrd="0" presId="urn:microsoft.com/office/officeart/2005/8/layout/list1"/>
    <dgm:cxn modelId="{E32F35F9-5A32-4B99-A33A-11674465774D}" type="presOf" srcId="{7FF8810B-E2E5-4ACF-8DB4-30CAA4441347}" destId="{C0D263B8-D64E-445F-9DC0-4DB4CCE1244A}" srcOrd="0" destOrd="2" presId="urn:microsoft.com/office/officeart/2005/8/layout/list1"/>
    <dgm:cxn modelId="{F09A17CC-0620-49BA-9327-A2245ABD2D19}" type="presParOf" srcId="{F4A5CFDC-8B9B-4AAF-BBE0-525FC8BAEA15}" destId="{08883760-7CCE-4978-B9DB-A563BDB3FA17}" srcOrd="0" destOrd="0" presId="urn:microsoft.com/office/officeart/2005/8/layout/list1"/>
    <dgm:cxn modelId="{36B1FC94-0F9C-4CB5-8CDE-BD2409DC4FAF}" type="presParOf" srcId="{08883760-7CCE-4978-B9DB-A563BDB3FA17}" destId="{5D98B409-E18B-4364-BE5A-A32EAEACB4C2}" srcOrd="0" destOrd="0" presId="urn:microsoft.com/office/officeart/2005/8/layout/list1"/>
    <dgm:cxn modelId="{2149FA6D-4614-42DE-93E2-AA58641D7D2A}" type="presParOf" srcId="{08883760-7CCE-4978-B9DB-A563BDB3FA17}" destId="{3DCDDB06-262F-41F7-9B61-EAC4FEAB5C2E}" srcOrd="1" destOrd="0" presId="urn:microsoft.com/office/officeart/2005/8/layout/list1"/>
    <dgm:cxn modelId="{DB51B9DC-5888-4658-8692-23E0D8152E6E}" type="presParOf" srcId="{F4A5CFDC-8B9B-4AAF-BBE0-525FC8BAEA15}" destId="{27721BB8-2A1B-45AB-A6B8-69A62137E3F0}" srcOrd="1" destOrd="0" presId="urn:microsoft.com/office/officeart/2005/8/layout/list1"/>
    <dgm:cxn modelId="{B1F2CE56-9C79-4BA2-99C3-6C9280AF009B}" type="presParOf" srcId="{F4A5CFDC-8B9B-4AAF-BBE0-525FC8BAEA15}" destId="{97AE5C3F-6A18-4880-BF35-DE3BDD63A216}" srcOrd="2" destOrd="0" presId="urn:microsoft.com/office/officeart/2005/8/layout/list1"/>
    <dgm:cxn modelId="{DD4AFEE3-ACAD-4BA8-B4B1-6AA6890FA815}" type="presParOf" srcId="{F4A5CFDC-8B9B-4AAF-BBE0-525FC8BAEA15}" destId="{A4AE92FF-7B74-4448-900B-B4162AEE31FF}" srcOrd="3" destOrd="0" presId="urn:microsoft.com/office/officeart/2005/8/layout/list1"/>
    <dgm:cxn modelId="{BB9AFC47-E211-44C2-B59E-7D4A32F35FA3}" type="presParOf" srcId="{F4A5CFDC-8B9B-4AAF-BBE0-525FC8BAEA15}" destId="{1CFDB661-B586-43AB-92EF-542BE8629567}" srcOrd="4" destOrd="0" presId="urn:microsoft.com/office/officeart/2005/8/layout/list1"/>
    <dgm:cxn modelId="{4A900C3D-19EC-4BCA-AEDF-DA0E40A5FDF1}" type="presParOf" srcId="{1CFDB661-B586-43AB-92EF-542BE8629567}" destId="{00C65066-BAE9-4CFF-A64A-78B549D82DC0}" srcOrd="0" destOrd="0" presId="urn:microsoft.com/office/officeart/2005/8/layout/list1"/>
    <dgm:cxn modelId="{6847C6AD-4B0B-427B-9B5A-24B123D3D284}" type="presParOf" srcId="{1CFDB661-B586-43AB-92EF-542BE8629567}" destId="{F0960914-8C17-44F5-BE32-244D9D75CA1A}" srcOrd="1" destOrd="0" presId="urn:microsoft.com/office/officeart/2005/8/layout/list1"/>
    <dgm:cxn modelId="{C250072D-44C6-4B7B-82F9-31A230526BEB}" type="presParOf" srcId="{F4A5CFDC-8B9B-4AAF-BBE0-525FC8BAEA15}" destId="{9ACD2174-427B-4CBC-8810-53F1B2613DB6}" srcOrd="5" destOrd="0" presId="urn:microsoft.com/office/officeart/2005/8/layout/list1"/>
    <dgm:cxn modelId="{874AC0E2-611B-4F50-828D-5B48DA1DEEFF}" type="presParOf" srcId="{F4A5CFDC-8B9B-4AAF-BBE0-525FC8BAEA15}" destId="{C0D263B8-D64E-445F-9DC0-4DB4CCE1244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C9C463-32DE-448D-AD74-7FE00A8CBD34}"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B89FDB31-D532-4B53-851B-3F83BE83F872}">
      <dgm:prSet/>
      <dgm:spPr/>
      <dgm:t>
        <a:bodyPr/>
        <a:lstStyle/>
        <a:p>
          <a:r>
            <a:rPr lang="en-US" b="1" dirty="0"/>
            <a:t>3. Funders, employers and researchers</a:t>
          </a:r>
          <a:endParaRPr lang="en-US" dirty="0"/>
        </a:p>
      </dgm:t>
    </dgm:pt>
    <dgm:pt modelId="{6D26295F-1CEB-4C09-938F-8979868D4152}" type="parTrans" cxnId="{A77678A8-A088-40FA-9F2E-E17D3D062BBE}">
      <dgm:prSet/>
      <dgm:spPr/>
      <dgm:t>
        <a:bodyPr/>
        <a:lstStyle/>
        <a:p>
          <a:endParaRPr lang="en-US"/>
        </a:p>
      </dgm:t>
    </dgm:pt>
    <dgm:pt modelId="{5876CA19-7B9F-4773-8731-7887F230B6ED}" type="sibTrans" cxnId="{A77678A8-A088-40FA-9F2E-E17D3D062BBE}">
      <dgm:prSet/>
      <dgm:spPr/>
      <dgm:t>
        <a:bodyPr/>
        <a:lstStyle/>
        <a:p>
          <a:endParaRPr lang="en-US"/>
        </a:p>
      </dgm:t>
    </dgm:pt>
    <dgm:pt modelId="{53E34A76-0500-4604-874C-A6A28BE49802}">
      <dgm:prSet/>
      <dgm:spPr/>
      <dgm:t>
        <a:bodyPr/>
        <a:lstStyle/>
        <a:p>
          <a:r>
            <a:rPr lang="en-US" dirty="0"/>
            <a:t>Tendering rules and procedures</a:t>
          </a:r>
        </a:p>
      </dgm:t>
    </dgm:pt>
    <dgm:pt modelId="{418AF52B-1E2B-46AF-99FB-F6799AF168C2}" type="parTrans" cxnId="{F546908C-DBB0-4E9D-87A4-2AC25850DCC4}">
      <dgm:prSet/>
      <dgm:spPr/>
      <dgm:t>
        <a:bodyPr/>
        <a:lstStyle/>
        <a:p>
          <a:endParaRPr lang="en-US"/>
        </a:p>
      </dgm:t>
    </dgm:pt>
    <dgm:pt modelId="{E8CBB29E-3ABE-4FC4-963D-8AEBFC44B861}" type="sibTrans" cxnId="{F546908C-DBB0-4E9D-87A4-2AC25850DCC4}">
      <dgm:prSet/>
      <dgm:spPr/>
      <dgm:t>
        <a:bodyPr/>
        <a:lstStyle/>
        <a:p>
          <a:endParaRPr lang="en-US"/>
        </a:p>
      </dgm:t>
    </dgm:pt>
    <dgm:pt modelId="{F8DDC46E-6DB9-4AB6-9E2F-0A6A7510947B}">
      <dgm:prSet/>
      <dgm:spPr/>
      <dgm:t>
        <a:bodyPr/>
        <a:lstStyle/>
        <a:p>
          <a:r>
            <a:rPr lang="en-US"/>
            <a:t>Contractual clarity and division of responsibilities</a:t>
          </a:r>
        </a:p>
      </dgm:t>
    </dgm:pt>
    <dgm:pt modelId="{03272CE5-F7C6-4CBB-B2F6-1D49D1B6D012}" type="parTrans" cxnId="{95089684-C0D8-4378-8E26-10DB710DEB00}">
      <dgm:prSet/>
      <dgm:spPr/>
      <dgm:t>
        <a:bodyPr/>
        <a:lstStyle/>
        <a:p>
          <a:endParaRPr lang="en-US"/>
        </a:p>
      </dgm:t>
    </dgm:pt>
    <dgm:pt modelId="{8402F9A6-9DDF-4E21-9C06-693CED3E7C40}" type="sibTrans" cxnId="{95089684-C0D8-4378-8E26-10DB710DEB00}">
      <dgm:prSet/>
      <dgm:spPr/>
      <dgm:t>
        <a:bodyPr/>
        <a:lstStyle/>
        <a:p>
          <a:endParaRPr lang="en-US"/>
        </a:p>
      </dgm:t>
    </dgm:pt>
    <dgm:pt modelId="{275B9EAC-1F4B-4811-A5D4-D92D4823DFDB}">
      <dgm:prSet/>
      <dgm:spPr/>
      <dgm:t>
        <a:bodyPr/>
        <a:lstStyle/>
        <a:p>
          <a:r>
            <a:rPr lang="en-US" dirty="0"/>
            <a:t>Rules/norms of publication</a:t>
          </a:r>
        </a:p>
      </dgm:t>
    </dgm:pt>
    <dgm:pt modelId="{21EB9449-5294-4F13-9850-84A1B4125138}" type="parTrans" cxnId="{335B4526-783F-4120-A678-7BD26550A6A4}">
      <dgm:prSet/>
      <dgm:spPr/>
      <dgm:t>
        <a:bodyPr/>
        <a:lstStyle/>
        <a:p>
          <a:endParaRPr lang="en-US"/>
        </a:p>
      </dgm:t>
    </dgm:pt>
    <dgm:pt modelId="{9540837D-2FB6-4F66-AB7A-76FFC9541CD6}" type="sibTrans" cxnId="{335B4526-783F-4120-A678-7BD26550A6A4}">
      <dgm:prSet/>
      <dgm:spPr/>
      <dgm:t>
        <a:bodyPr/>
        <a:lstStyle/>
        <a:p>
          <a:endParaRPr lang="en-US"/>
        </a:p>
      </dgm:t>
    </dgm:pt>
    <dgm:pt modelId="{61049751-82CB-437B-82C0-C1336B11B1F0}">
      <dgm:prSet/>
      <dgm:spPr/>
      <dgm:t>
        <a:bodyPr/>
        <a:lstStyle/>
        <a:p>
          <a:r>
            <a:rPr lang="en-US" dirty="0"/>
            <a:t>Protecting fieldworkers </a:t>
          </a:r>
        </a:p>
      </dgm:t>
    </dgm:pt>
    <dgm:pt modelId="{CC70304A-2F38-46CC-9C91-EE2BF261B5CD}" type="parTrans" cxnId="{3B3186A8-8A96-4739-81DD-24CD387AADC2}">
      <dgm:prSet/>
      <dgm:spPr/>
      <dgm:t>
        <a:bodyPr/>
        <a:lstStyle/>
        <a:p>
          <a:endParaRPr lang="en-US"/>
        </a:p>
      </dgm:t>
    </dgm:pt>
    <dgm:pt modelId="{E91AC87D-9A16-466D-A80F-1DF2432EE701}" type="sibTrans" cxnId="{3B3186A8-8A96-4739-81DD-24CD387AADC2}">
      <dgm:prSet/>
      <dgm:spPr/>
      <dgm:t>
        <a:bodyPr/>
        <a:lstStyle/>
        <a:p>
          <a:endParaRPr lang="en-US"/>
        </a:p>
      </dgm:t>
    </dgm:pt>
    <dgm:pt modelId="{6EDE618E-3AA7-4709-BDD9-B80E5933B895}">
      <dgm:prSet/>
      <dgm:spPr/>
      <dgm:t>
        <a:bodyPr/>
        <a:lstStyle/>
        <a:p>
          <a:r>
            <a:rPr lang="en-US" dirty="0"/>
            <a:t>Whistle-blowing</a:t>
          </a:r>
        </a:p>
      </dgm:t>
    </dgm:pt>
    <dgm:pt modelId="{DD0C69D9-2600-4F48-9597-AB908D52C527}" type="parTrans" cxnId="{2DE072E9-609F-4342-9FFC-DD8C07FB5AAD}">
      <dgm:prSet/>
      <dgm:spPr/>
      <dgm:t>
        <a:bodyPr/>
        <a:lstStyle/>
        <a:p>
          <a:endParaRPr lang="en-US"/>
        </a:p>
      </dgm:t>
    </dgm:pt>
    <dgm:pt modelId="{4E5FD850-BDA1-4615-92C0-CEDA80BDD628}" type="sibTrans" cxnId="{2DE072E9-609F-4342-9FFC-DD8C07FB5AAD}">
      <dgm:prSet/>
      <dgm:spPr/>
      <dgm:t>
        <a:bodyPr/>
        <a:lstStyle/>
        <a:p>
          <a:endParaRPr lang="en-US"/>
        </a:p>
      </dgm:t>
    </dgm:pt>
    <dgm:pt modelId="{B036E9F6-4AD1-4AFD-87B4-918969DF2CF8}">
      <dgm:prSet/>
      <dgm:spPr/>
      <dgm:t>
        <a:bodyPr/>
        <a:lstStyle/>
        <a:p>
          <a:r>
            <a:rPr lang="en-US" b="1" dirty="0"/>
            <a:t>4. Wider society</a:t>
          </a:r>
          <a:endParaRPr lang="en-US" dirty="0"/>
        </a:p>
      </dgm:t>
    </dgm:pt>
    <dgm:pt modelId="{AB0BD20C-E23C-4348-A1E1-A6ADDCF79D1C}" type="parTrans" cxnId="{F4A2B26A-830F-489F-8843-7EF3C606474D}">
      <dgm:prSet/>
      <dgm:spPr/>
      <dgm:t>
        <a:bodyPr/>
        <a:lstStyle/>
        <a:p>
          <a:endParaRPr lang="en-US"/>
        </a:p>
      </dgm:t>
    </dgm:pt>
    <dgm:pt modelId="{F175473F-61D3-4238-BC6F-C37A6A102FD4}" type="sibTrans" cxnId="{F4A2B26A-830F-489F-8843-7EF3C606474D}">
      <dgm:prSet/>
      <dgm:spPr/>
      <dgm:t>
        <a:bodyPr/>
        <a:lstStyle/>
        <a:p>
          <a:endParaRPr lang="en-US"/>
        </a:p>
      </dgm:t>
    </dgm:pt>
    <dgm:pt modelId="{A9091655-B992-45E9-BF0A-4A0AA05B267C}">
      <dgm:prSet/>
      <dgm:spPr/>
      <dgm:t>
        <a:bodyPr/>
        <a:lstStyle/>
        <a:p>
          <a:r>
            <a:rPr lang="en-US" dirty="0"/>
            <a:t>Protecting the vulnerable</a:t>
          </a:r>
        </a:p>
      </dgm:t>
    </dgm:pt>
    <dgm:pt modelId="{407469E7-948E-46E6-8117-9D9F993E64C3}" type="parTrans" cxnId="{A4FA1B34-086B-4A61-8F08-A4AE984DE717}">
      <dgm:prSet/>
      <dgm:spPr/>
      <dgm:t>
        <a:bodyPr/>
        <a:lstStyle/>
        <a:p>
          <a:endParaRPr lang="en-US"/>
        </a:p>
      </dgm:t>
    </dgm:pt>
    <dgm:pt modelId="{256C2A6B-4DB0-4070-8732-36073A9B9DF8}" type="sibTrans" cxnId="{A4FA1B34-086B-4A61-8F08-A4AE984DE717}">
      <dgm:prSet/>
      <dgm:spPr/>
      <dgm:t>
        <a:bodyPr/>
        <a:lstStyle/>
        <a:p>
          <a:endParaRPr lang="en-US"/>
        </a:p>
      </dgm:t>
    </dgm:pt>
    <dgm:pt modelId="{E7D8EF8F-7422-4F1B-8E54-4BCE4A72F1D8}">
      <dgm:prSet/>
      <dgm:spPr/>
      <dgm:t>
        <a:bodyPr/>
        <a:lstStyle/>
        <a:p>
          <a:r>
            <a:rPr lang="en-US" dirty="0"/>
            <a:t>Publishing publicly-funded research</a:t>
          </a:r>
        </a:p>
      </dgm:t>
    </dgm:pt>
    <dgm:pt modelId="{5E519116-32E8-4D2B-AFE9-3017D8DC06F6}" type="parTrans" cxnId="{7B19F9D8-F9B4-4453-99B6-EB5DE0D98CC2}">
      <dgm:prSet/>
      <dgm:spPr/>
      <dgm:t>
        <a:bodyPr/>
        <a:lstStyle/>
        <a:p>
          <a:endParaRPr lang="en-US"/>
        </a:p>
      </dgm:t>
    </dgm:pt>
    <dgm:pt modelId="{BFD006CE-1C93-44A5-BBA5-2EE30D4E713C}" type="sibTrans" cxnId="{7B19F9D8-F9B4-4453-99B6-EB5DE0D98CC2}">
      <dgm:prSet/>
      <dgm:spPr/>
      <dgm:t>
        <a:bodyPr/>
        <a:lstStyle/>
        <a:p>
          <a:endParaRPr lang="en-US"/>
        </a:p>
      </dgm:t>
    </dgm:pt>
    <dgm:pt modelId="{2395251C-BECC-41E1-8F00-FAE45BC08E9F}">
      <dgm:prSet/>
      <dgm:spPr/>
      <dgm:t>
        <a:bodyPr/>
        <a:lstStyle/>
        <a:p>
          <a:r>
            <a:rPr lang="en-US" dirty="0"/>
            <a:t>Being honest about the limitations of research</a:t>
          </a:r>
        </a:p>
      </dgm:t>
    </dgm:pt>
    <dgm:pt modelId="{3F79F3A2-BCF4-462A-846D-D67F6905920E}" type="parTrans" cxnId="{5A4BF071-4939-4278-A2A0-ABF987F5B7B7}">
      <dgm:prSet/>
      <dgm:spPr/>
      <dgm:t>
        <a:bodyPr/>
        <a:lstStyle/>
        <a:p>
          <a:endParaRPr lang="en-US"/>
        </a:p>
      </dgm:t>
    </dgm:pt>
    <dgm:pt modelId="{F60D7CA1-8973-4808-8095-FFA87765DEAF}" type="sibTrans" cxnId="{5A4BF071-4939-4278-A2A0-ABF987F5B7B7}">
      <dgm:prSet/>
      <dgm:spPr/>
      <dgm:t>
        <a:bodyPr/>
        <a:lstStyle/>
        <a:p>
          <a:endParaRPr lang="en-US"/>
        </a:p>
      </dgm:t>
    </dgm:pt>
    <dgm:pt modelId="{72A9680B-82D0-4806-8E70-48593FEE67D6}" type="pres">
      <dgm:prSet presAssocID="{E8C9C463-32DE-448D-AD74-7FE00A8CBD34}" presName="linear" presStyleCnt="0">
        <dgm:presLayoutVars>
          <dgm:dir/>
          <dgm:animLvl val="lvl"/>
          <dgm:resizeHandles val="exact"/>
        </dgm:presLayoutVars>
      </dgm:prSet>
      <dgm:spPr/>
    </dgm:pt>
    <dgm:pt modelId="{2A306BAD-C66B-47CF-8323-4249C3344D9D}" type="pres">
      <dgm:prSet presAssocID="{B89FDB31-D532-4B53-851B-3F83BE83F872}" presName="parentLin" presStyleCnt="0"/>
      <dgm:spPr/>
    </dgm:pt>
    <dgm:pt modelId="{E424BFAA-EE1A-4EFC-8828-8E377037CE91}" type="pres">
      <dgm:prSet presAssocID="{B89FDB31-D532-4B53-851B-3F83BE83F872}" presName="parentLeftMargin" presStyleLbl="node1" presStyleIdx="0" presStyleCnt="2"/>
      <dgm:spPr/>
    </dgm:pt>
    <dgm:pt modelId="{FA82EB51-A934-4AE9-8B30-0EF435466750}" type="pres">
      <dgm:prSet presAssocID="{B89FDB31-D532-4B53-851B-3F83BE83F872}" presName="parentText" presStyleLbl="node1" presStyleIdx="0" presStyleCnt="2">
        <dgm:presLayoutVars>
          <dgm:chMax val="0"/>
          <dgm:bulletEnabled val="1"/>
        </dgm:presLayoutVars>
      </dgm:prSet>
      <dgm:spPr/>
    </dgm:pt>
    <dgm:pt modelId="{033F1C5B-ECFB-4C1C-8CE0-5E38487160A4}" type="pres">
      <dgm:prSet presAssocID="{B89FDB31-D532-4B53-851B-3F83BE83F872}" presName="negativeSpace" presStyleCnt="0"/>
      <dgm:spPr/>
    </dgm:pt>
    <dgm:pt modelId="{36D02BD2-89A1-45D9-A93C-D7701C7E1063}" type="pres">
      <dgm:prSet presAssocID="{B89FDB31-D532-4B53-851B-3F83BE83F872}" presName="childText" presStyleLbl="conFgAcc1" presStyleIdx="0" presStyleCnt="2">
        <dgm:presLayoutVars>
          <dgm:bulletEnabled val="1"/>
        </dgm:presLayoutVars>
      </dgm:prSet>
      <dgm:spPr/>
    </dgm:pt>
    <dgm:pt modelId="{575EFE0A-BE23-49EF-A91B-8A2C2AF8C155}" type="pres">
      <dgm:prSet presAssocID="{5876CA19-7B9F-4773-8731-7887F230B6ED}" presName="spaceBetweenRectangles" presStyleCnt="0"/>
      <dgm:spPr/>
    </dgm:pt>
    <dgm:pt modelId="{60C5946B-2A49-4C19-927B-83DD7DB1135E}" type="pres">
      <dgm:prSet presAssocID="{B036E9F6-4AD1-4AFD-87B4-918969DF2CF8}" presName="parentLin" presStyleCnt="0"/>
      <dgm:spPr/>
    </dgm:pt>
    <dgm:pt modelId="{C5A0F187-0F3E-4A63-AE85-77E2313B2B76}" type="pres">
      <dgm:prSet presAssocID="{B036E9F6-4AD1-4AFD-87B4-918969DF2CF8}" presName="parentLeftMargin" presStyleLbl="node1" presStyleIdx="0" presStyleCnt="2"/>
      <dgm:spPr/>
    </dgm:pt>
    <dgm:pt modelId="{1421F006-B073-4378-AC47-F8BC9F8BBE7F}" type="pres">
      <dgm:prSet presAssocID="{B036E9F6-4AD1-4AFD-87B4-918969DF2CF8}" presName="parentText" presStyleLbl="node1" presStyleIdx="1" presStyleCnt="2">
        <dgm:presLayoutVars>
          <dgm:chMax val="0"/>
          <dgm:bulletEnabled val="1"/>
        </dgm:presLayoutVars>
      </dgm:prSet>
      <dgm:spPr/>
    </dgm:pt>
    <dgm:pt modelId="{EA174125-1E1E-45B5-A9F1-55826A80DA2C}" type="pres">
      <dgm:prSet presAssocID="{B036E9F6-4AD1-4AFD-87B4-918969DF2CF8}" presName="negativeSpace" presStyleCnt="0"/>
      <dgm:spPr/>
    </dgm:pt>
    <dgm:pt modelId="{BC1A64F7-70F5-4BD2-8423-67EFB1A990D8}" type="pres">
      <dgm:prSet presAssocID="{B036E9F6-4AD1-4AFD-87B4-918969DF2CF8}" presName="childText" presStyleLbl="conFgAcc1" presStyleIdx="1" presStyleCnt="2">
        <dgm:presLayoutVars>
          <dgm:bulletEnabled val="1"/>
        </dgm:presLayoutVars>
      </dgm:prSet>
      <dgm:spPr/>
    </dgm:pt>
  </dgm:ptLst>
  <dgm:cxnLst>
    <dgm:cxn modelId="{F631C100-74A7-40D5-BF24-099298B17D6C}" type="presOf" srcId="{B89FDB31-D532-4B53-851B-3F83BE83F872}" destId="{E424BFAA-EE1A-4EFC-8828-8E377037CE91}" srcOrd="0" destOrd="0" presId="urn:microsoft.com/office/officeart/2005/8/layout/list1"/>
    <dgm:cxn modelId="{335B4526-783F-4120-A678-7BD26550A6A4}" srcId="{B89FDB31-D532-4B53-851B-3F83BE83F872}" destId="{275B9EAC-1F4B-4811-A5D4-D92D4823DFDB}" srcOrd="2" destOrd="0" parTransId="{21EB9449-5294-4F13-9850-84A1B4125138}" sibTransId="{9540837D-2FB6-4F66-AB7A-76FFC9541CD6}"/>
    <dgm:cxn modelId="{A4FA1B34-086B-4A61-8F08-A4AE984DE717}" srcId="{B036E9F6-4AD1-4AFD-87B4-918969DF2CF8}" destId="{A9091655-B992-45E9-BF0A-4A0AA05B267C}" srcOrd="0" destOrd="0" parTransId="{407469E7-948E-46E6-8117-9D9F993E64C3}" sibTransId="{256C2A6B-4DB0-4070-8732-36073A9B9DF8}"/>
    <dgm:cxn modelId="{17117D40-9D87-4236-89DB-82CB7A915994}" type="presOf" srcId="{53E34A76-0500-4604-874C-A6A28BE49802}" destId="{36D02BD2-89A1-45D9-A93C-D7701C7E1063}" srcOrd="0" destOrd="0" presId="urn:microsoft.com/office/officeart/2005/8/layout/list1"/>
    <dgm:cxn modelId="{476C785E-E8A7-4BA8-8FDE-FBD0EF12D3DF}" type="presOf" srcId="{275B9EAC-1F4B-4811-A5D4-D92D4823DFDB}" destId="{36D02BD2-89A1-45D9-A93C-D7701C7E1063}" srcOrd="0" destOrd="2" presId="urn:microsoft.com/office/officeart/2005/8/layout/list1"/>
    <dgm:cxn modelId="{F4A2B26A-830F-489F-8843-7EF3C606474D}" srcId="{E8C9C463-32DE-448D-AD74-7FE00A8CBD34}" destId="{B036E9F6-4AD1-4AFD-87B4-918969DF2CF8}" srcOrd="1" destOrd="0" parTransId="{AB0BD20C-E23C-4348-A1E1-A6ADDCF79D1C}" sibTransId="{F175473F-61D3-4238-BC6F-C37A6A102FD4}"/>
    <dgm:cxn modelId="{7E55C26B-1327-4967-AB7A-B009A193F3D3}" type="presOf" srcId="{6EDE618E-3AA7-4709-BDD9-B80E5933B895}" destId="{36D02BD2-89A1-45D9-A93C-D7701C7E1063}" srcOrd="0" destOrd="4" presId="urn:microsoft.com/office/officeart/2005/8/layout/list1"/>
    <dgm:cxn modelId="{EF995771-A53A-4CE3-AA2B-567D64FAB971}" type="presOf" srcId="{B036E9F6-4AD1-4AFD-87B4-918969DF2CF8}" destId="{1421F006-B073-4378-AC47-F8BC9F8BBE7F}" srcOrd="1" destOrd="0" presId="urn:microsoft.com/office/officeart/2005/8/layout/list1"/>
    <dgm:cxn modelId="{5A4BF071-4939-4278-A2A0-ABF987F5B7B7}" srcId="{B036E9F6-4AD1-4AFD-87B4-918969DF2CF8}" destId="{2395251C-BECC-41E1-8F00-FAE45BC08E9F}" srcOrd="2" destOrd="0" parTransId="{3F79F3A2-BCF4-462A-846D-D67F6905920E}" sibTransId="{F60D7CA1-8973-4808-8095-FFA87765DEAF}"/>
    <dgm:cxn modelId="{05129075-331C-4B00-B913-365198F248AB}" type="presOf" srcId="{F8DDC46E-6DB9-4AB6-9E2F-0A6A7510947B}" destId="{36D02BD2-89A1-45D9-A93C-D7701C7E1063}" srcOrd="0" destOrd="1" presId="urn:microsoft.com/office/officeart/2005/8/layout/list1"/>
    <dgm:cxn modelId="{FA22CD55-6D3A-40B8-AB17-742F92DE158D}" type="presOf" srcId="{B89FDB31-D532-4B53-851B-3F83BE83F872}" destId="{FA82EB51-A934-4AE9-8B30-0EF435466750}" srcOrd="1" destOrd="0" presId="urn:microsoft.com/office/officeart/2005/8/layout/list1"/>
    <dgm:cxn modelId="{95089684-C0D8-4378-8E26-10DB710DEB00}" srcId="{B89FDB31-D532-4B53-851B-3F83BE83F872}" destId="{F8DDC46E-6DB9-4AB6-9E2F-0A6A7510947B}" srcOrd="1" destOrd="0" parTransId="{03272CE5-F7C6-4CBB-B2F6-1D49D1B6D012}" sibTransId="{8402F9A6-9DDF-4E21-9C06-693CED3E7C40}"/>
    <dgm:cxn modelId="{AB5D3087-E396-472B-A0D1-0E1504188735}" type="presOf" srcId="{2395251C-BECC-41E1-8F00-FAE45BC08E9F}" destId="{BC1A64F7-70F5-4BD2-8423-67EFB1A990D8}" srcOrd="0" destOrd="2" presId="urn:microsoft.com/office/officeart/2005/8/layout/list1"/>
    <dgm:cxn modelId="{F546908C-DBB0-4E9D-87A4-2AC25850DCC4}" srcId="{B89FDB31-D532-4B53-851B-3F83BE83F872}" destId="{53E34A76-0500-4604-874C-A6A28BE49802}" srcOrd="0" destOrd="0" parTransId="{418AF52B-1E2B-46AF-99FB-F6799AF168C2}" sibTransId="{E8CBB29E-3ABE-4FC4-963D-8AEBFC44B861}"/>
    <dgm:cxn modelId="{8798EB92-B249-44C8-B149-4905B08A97C8}" type="presOf" srcId="{E8C9C463-32DE-448D-AD74-7FE00A8CBD34}" destId="{72A9680B-82D0-4806-8E70-48593FEE67D6}" srcOrd="0" destOrd="0" presId="urn:microsoft.com/office/officeart/2005/8/layout/list1"/>
    <dgm:cxn modelId="{A77678A8-A088-40FA-9F2E-E17D3D062BBE}" srcId="{E8C9C463-32DE-448D-AD74-7FE00A8CBD34}" destId="{B89FDB31-D532-4B53-851B-3F83BE83F872}" srcOrd="0" destOrd="0" parTransId="{6D26295F-1CEB-4C09-938F-8979868D4152}" sibTransId="{5876CA19-7B9F-4773-8731-7887F230B6ED}"/>
    <dgm:cxn modelId="{3B3186A8-8A96-4739-81DD-24CD387AADC2}" srcId="{B89FDB31-D532-4B53-851B-3F83BE83F872}" destId="{61049751-82CB-437B-82C0-C1336B11B1F0}" srcOrd="3" destOrd="0" parTransId="{CC70304A-2F38-46CC-9C91-EE2BF261B5CD}" sibTransId="{E91AC87D-9A16-466D-A80F-1DF2432EE701}"/>
    <dgm:cxn modelId="{67B973AB-16D5-4859-BFA2-5135D7EBD7DD}" type="presOf" srcId="{61049751-82CB-437B-82C0-C1336B11B1F0}" destId="{36D02BD2-89A1-45D9-A93C-D7701C7E1063}" srcOrd="0" destOrd="3" presId="urn:microsoft.com/office/officeart/2005/8/layout/list1"/>
    <dgm:cxn modelId="{96C4DAB4-5A77-48B4-BFDA-4DD8B93FCD7F}" type="presOf" srcId="{B036E9F6-4AD1-4AFD-87B4-918969DF2CF8}" destId="{C5A0F187-0F3E-4A63-AE85-77E2313B2B76}" srcOrd="0" destOrd="0" presId="urn:microsoft.com/office/officeart/2005/8/layout/list1"/>
    <dgm:cxn modelId="{7B19F9D8-F9B4-4453-99B6-EB5DE0D98CC2}" srcId="{B036E9F6-4AD1-4AFD-87B4-918969DF2CF8}" destId="{E7D8EF8F-7422-4F1B-8E54-4BCE4A72F1D8}" srcOrd="1" destOrd="0" parTransId="{5E519116-32E8-4D2B-AFE9-3017D8DC06F6}" sibTransId="{BFD006CE-1C93-44A5-BBA5-2EE30D4E713C}"/>
    <dgm:cxn modelId="{2DE072E9-609F-4342-9FFC-DD8C07FB5AAD}" srcId="{B89FDB31-D532-4B53-851B-3F83BE83F872}" destId="{6EDE618E-3AA7-4709-BDD9-B80E5933B895}" srcOrd="4" destOrd="0" parTransId="{DD0C69D9-2600-4F48-9597-AB908D52C527}" sibTransId="{4E5FD850-BDA1-4615-92C0-CEDA80BDD628}"/>
    <dgm:cxn modelId="{413AECEF-AF44-47CA-8D3D-596C36D29F30}" type="presOf" srcId="{E7D8EF8F-7422-4F1B-8E54-4BCE4A72F1D8}" destId="{BC1A64F7-70F5-4BD2-8423-67EFB1A990D8}" srcOrd="0" destOrd="1" presId="urn:microsoft.com/office/officeart/2005/8/layout/list1"/>
    <dgm:cxn modelId="{8130F0F0-A2B2-460D-B5FF-462B5CC3E714}" type="presOf" srcId="{A9091655-B992-45E9-BF0A-4A0AA05B267C}" destId="{BC1A64F7-70F5-4BD2-8423-67EFB1A990D8}" srcOrd="0" destOrd="0" presId="urn:microsoft.com/office/officeart/2005/8/layout/list1"/>
    <dgm:cxn modelId="{20C15C83-4038-4130-B69E-92DB69B28EE8}" type="presParOf" srcId="{72A9680B-82D0-4806-8E70-48593FEE67D6}" destId="{2A306BAD-C66B-47CF-8323-4249C3344D9D}" srcOrd="0" destOrd="0" presId="urn:microsoft.com/office/officeart/2005/8/layout/list1"/>
    <dgm:cxn modelId="{3511CC73-774F-40AF-84D9-35B036E77340}" type="presParOf" srcId="{2A306BAD-C66B-47CF-8323-4249C3344D9D}" destId="{E424BFAA-EE1A-4EFC-8828-8E377037CE91}" srcOrd="0" destOrd="0" presId="urn:microsoft.com/office/officeart/2005/8/layout/list1"/>
    <dgm:cxn modelId="{A6AC6F4B-8E48-4A0C-A7D8-3D8D552406B8}" type="presParOf" srcId="{2A306BAD-C66B-47CF-8323-4249C3344D9D}" destId="{FA82EB51-A934-4AE9-8B30-0EF435466750}" srcOrd="1" destOrd="0" presId="urn:microsoft.com/office/officeart/2005/8/layout/list1"/>
    <dgm:cxn modelId="{A1DBCD6E-9F41-45C6-81CF-A14A64162B9C}" type="presParOf" srcId="{72A9680B-82D0-4806-8E70-48593FEE67D6}" destId="{033F1C5B-ECFB-4C1C-8CE0-5E38487160A4}" srcOrd="1" destOrd="0" presId="urn:microsoft.com/office/officeart/2005/8/layout/list1"/>
    <dgm:cxn modelId="{2F0B33C7-43BC-46F9-AAB0-67118A75C3AB}" type="presParOf" srcId="{72A9680B-82D0-4806-8E70-48593FEE67D6}" destId="{36D02BD2-89A1-45D9-A93C-D7701C7E1063}" srcOrd="2" destOrd="0" presId="urn:microsoft.com/office/officeart/2005/8/layout/list1"/>
    <dgm:cxn modelId="{B06FFD97-C663-4C38-A2A5-FDAFCFC3DFEC}" type="presParOf" srcId="{72A9680B-82D0-4806-8E70-48593FEE67D6}" destId="{575EFE0A-BE23-49EF-A91B-8A2C2AF8C155}" srcOrd="3" destOrd="0" presId="urn:microsoft.com/office/officeart/2005/8/layout/list1"/>
    <dgm:cxn modelId="{30FB948E-8868-4D3F-8045-BD7D6392752B}" type="presParOf" srcId="{72A9680B-82D0-4806-8E70-48593FEE67D6}" destId="{60C5946B-2A49-4C19-927B-83DD7DB1135E}" srcOrd="4" destOrd="0" presId="urn:microsoft.com/office/officeart/2005/8/layout/list1"/>
    <dgm:cxn modelId="{CA4D46F9-58BF-4A3A-8719-7689B01B5866}" type="presParOf" srcId="{60C5946B-2A49-4C19-927B-83DD7DB1135E}" destId="{C5A0F187-0F3E-4A63-AE85-77E2313B2B76}" srcOrd="0" destOrd="0" presId="urn:microsoft.com/office/officeart/2005/8/layout/list1"/>
    <dgm:cxn modelId="{7B719596-4E68-4AD2-8411-4AA5E930D999}" type="presParOf" srcId="{60C5946B-2A49-4C19-927B-83DD7DB1135E}" destId="{1421F006-B073-4378-AC47-F8BC9F8BBE7F}" srcOrd="1" destOrd="0" presId="urn:microsoft.com/office/officeart/2005/8/layout/list1"/>
    <dgm:cxn modelId="{89183E8F-D1A1-41DD-B650-81624F9D59D8}" type="presParOf" srcId="{72A9680B-82D0-4806-8E70-48593FEE67D6}" destId="{EA174125-1E1E-45B5-A9F1-55826A80DA2C}" srcOrd="5" destOrd="0" presId="urn:microsoft.com/office/officeart/2005/8/layout/list1"/>
    <dgm:cxn modelId="{6DD931FA-B6BC-4A83-A572-2A5859E21748}" type="presParOf" srcId="{72A9680B-82D0-4806-8E70-48593FEE67D6}" destId="{BC1A64F7-70F5-4BD2-8423-67EFB1A990D8}"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F0101-D15A-4017-B097-3ABD2413C481}">
      <dsp:nvSpPr>
        <dsp:cNvPr id="0" name=""/>
        <dsp:cNvSpPr/>
      </dsp:nvSpPr>
      <dsp:spPr>
        <a:xfrm>
          <a:off x="0" y="0"/>
          <a:ext cx="654070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61A112-C6D5-4701-B5EC-88EEB3037D27}">
      <dsp:nvSpPr>
        <dsp:cNvPr id="0" name=""/>
        <dsp:cNvSpPr/>
      </dsp:nvSpPr>
      <dsp:spPr>
        <a:xfrm>
          <a:off x="0" y="0"/>
          <a:ext cx="6540702" cy="1503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US" sz="2400" kern="1200" dirty="0"/>
            <a:t>Ethical considerations should be active in evaluation design, delivery, and reporting. </a:t>
          </a:r>
        </a:p>
      </dsp:txBody>
      <dsp:txXfrm>
        <a:off x="0" y="0"/>
        <a:ext cx="6540702" cy="1503970"/>
      </dsp:txXfrm>
    </dsp:sp>
    <dsp:sp modelId="{C9EB1D65-700F-4E7F-A7D7-AC8924E402A7}">
      <dsp:nvSpPr>
        <dsp:cNvPr id="0" name=""/>
        <dsp:cNvSpPr/>
      </dsp:nvSpPr>
      <dsp:spPr>
        <a:xfrm>
          <a:off x="0" y="1503970"/>
          <a:ext cx="654070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95D62E-2DD3-4ED1-BB23-A4532E3118B6}">
      <dsp:nvSpPr>
        <dsp:cNvPr id="0" name=""/>
        <dsp:cNvSpPr/>
      </dsp:nvSpPr>
      <dsp:spPr>
        <a:xfrm>
          <a:off x="0" y="1503970"/>
          <a:ext cx="6540702" cy="1503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US" sz="2400" kern="1200" dirty="0"/>
            <a:t>Evaluation, like social research, raises ethical problems that may affect methodologies, fieldwork, and reporting. </a:t>
          </a:r>
        </a:p>
      </dsp:txBody>
      <dsp:txXfrm>
        <a:off x="0" y="1503970"/>
        <a:ext cx="6540702" cy="1503970"/>
      </dsp:txXfrm>
    </dsp:sp>
    <dsp:sp modelId="{BEA7655F-3EB5-4C17-B7F0-CD5C1EFF1257}">
      <dsp:nvSpPr>
        <dsp:cNvPr id="0" name=""/>
        <dsp:cNvSpPr/>
      </dsp:nvSpPr>
      <dsp:spPr>
        <a:xfrm>
          <a:off x="0" y="3007940"/>
          <a:ext cx="654070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044478-CAE2-4D27-8092-EC97D1F98D8E}">
      <dsp:nvSpPr>
        <dsp:cNvPr id="0" name=""/>
        <dsp:cNvSpPr/>
      </dsp:nvSpPr>
      <dsp:spPr>
        <a:xfrm>
          <a:off x="0" y="3007940"/>
          <a:ext cx="6540702" cy="1503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US" sz="2400" kern="1200" dirty="0"/>
            <a:t>Ethical project management involves minimizing environmental impact, promoting diversity and inclusion, and contributing to the well-being of local communities. </a:t>
          </a:r>
        </a:p>
      </dsp:txBody>
      <dsp:txXfrm>
        <a:off x="0" y="3007940"/>
        <a:ext cx="6540702" cy="1503970"/>
      </dsp:txXfrm>
    </dsp:sp>
    <dsp:sp modelId="{EC0AD201-D39A-4705-B363-35C6719611C5}">
      <dsp:nvSpPr>
        <dsp:cNvPr id="0" name=""/>
        <dsp:cNvSpPr/>
      </dsp:nvSpPr>
      <dsp:spPr>
        <a:xfrm>
          <a:off x="0" y="4511910"/>
          <a:ext cx="654070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F6DEBC-83A3-49C0-A49D-0DFCF92272A5}">
      <dsp:nvSpPr>
        <dsp:cNvPr id="0" name=""/>
        <dsp:cNvSpPr/>
      </dsp:nvSpPr>
      <dsp:spPr>
        <a:xfrm>
          <a:off x="0" y="4511910"/>
          <a:ext cx="6540702" cy="1503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n-US" sz="2400" kern="1200" dirty="0"/>
            <a:t>The consequences of unethical project management can be severe, leading to reputational damage, legal disputes, and financial losses. </a:t>
          </a:r>
        </a:p>
      </dsp:txBody>
      <dsp:txXfrm>
        <a:off x="0" y="4511910"/>
        <a:ext cx="6540702" cy="15039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E5C3F-6A18-4880-BF35-DE3BDD63A216}">
      <dsp:nvSpPr>
        <dsp:cNvPr id="0" name=""/>
        <dsp:cNvSpPr/>
      </dsp:nvSpPr>
      <dsp:spPr>
        <a:xfrm>
          <a:off x="0" y="378570"/>
          <a:ext cx="6900512" cy="2154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499872" rIns="535556" bIns="170688" numCol="1" spcCol="1270" anchor="t" anchorCtr="0">
          <a:noAutofit/>
        </a:bodyPr>
        <a:lstStyle/>
        <a:p>
          <a:pPr marL="228600" lvl="1" indent="-228600" algn="l" defTabSz="1066800">
            <a:lnSpc>
              <a:spcPct val="90000"/>
            </a:lnSpc>
            <a:spcBef>
              <a:spcPct val="0"/>
            </a:spcBef>
            <a:spcAft>
              <a:spcPct val="15000"/>
            </a:spcAft>
            <a:buChar char="•"/>
          </a:pPr>
          <a:r>
            <a:rPr lang="en-US" sz="2400" b="0" i="0" kern="1200" dirty="0"/>
            <a:t>Protecting confidentiality</a:t>
          </a:r>
          <a:endParaRPr lang="en-US" sz="2400" kern="1200" dirty="0"/>
        </a:p>
        <a:p>
          <a:pPr marL="228600" lvl="1" indent="-228600" algn="l" defTabSz="1066800">
            <a:lnSpc>
              <a:spcPct val="90000"/>
            </a:lnSpc>
            <a:spcBef>
              <a:spcPct val="0"/>
            </a:spcBef>
            <a:spcAft>
              <a:spcPct val="15000"/>
            </a:spcAft>
            <a:buChar char="•"/>
          </a:pPr>
          <a:r>
            <a:rPr lang="en-US" sz="2400" b="0" i="0" kern="1200" dirty="0"/>
            <a:t>Avoiding harm Minimizing respondent burden and avoiding intrusion</a:t>
          </a:r>
          <a:endParaRPr lang="en-US" sz="2400" kern="1200" dirty="0"/>
        </a:p>
        <a:p>
          <a:pPr marL="228600" lvl="1" indent="-228600" algn="l" defTabSz="1066800">
            <a:lnSpc>
              <a:spcPct val="90000"/>
            </a:lnSpc>
            <a:spcBef>
              <a:spcPct val="0"/>
            </a:spcBef>
            <a:spcAft>
              <a:spcPct val="15000"/>
            </a:spcAft>
            <a:buChar char="•"/>
          </a:pPr>
          <a:r>
            <a:rPr lang="en-US" sz="2400" b="0" i="0" kern="1200" dirty="0"/>
            <a:t>Avoiding manipulation or deception</a:t>
          </a:r>
          <a:endParaRPr lang="en-US" sz="2400" kern="1200" dirty="0"/>
        </a:p>
      </dsp:txBody>
      <dsp:txXfrm>
        <a:off x="0" y="378570"/>
        <a:ext cx="6900512" cy="2154600"/>
      </dsp:txXfrm>
    </dsp:sp>
    <dsp:sp modelId="{3DCDDB06-262F-41F7-9B61-EAC4FEAB5C2E}">
      <dsp:nvSpPr>
        <dsp:cNvPr id="0" name=""/>
        <dsp:cNvSpPr/>
      </dsp:nvSpPr>
      <dsp:spPr>
        <a:xfrm>
          <a:off x="345025" y="24330"/>
          <a:ext cx="4830358" cy="7084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066800">
            <a:lnSpc>
              <a:spcPct val="90000"/>
            </a:lnSpc>
            <a:spcBef>
              <a:spcPct val="0"/>
            </a:spcBef>
            <a:spcAft>
              <a:spcPct val="35000"/>
            </a:spcAft>
            <a:buNone/>
          </a:pPr>
          <a:r>
            <a:rPr lang="en-US" sz="2400" b="1" kern="1200" dirty="0"/>
            <a:t>1. Participants</a:t>
          </a:r>
          <a:endParaRPr lang="en-US" sz="2400" kern="1200" dirty="0"/>
        </a:p>
      </dsp:txBody>
      <dsp:txXfrm>
        <a:off x="379610" y="58915"/>
        <a:ext cx="4761188" cy="639310"/>
      </dsp:txXfrm>
    </dsp:sp>
    <dsp:sp modelId="{C0D263B8-D64E-445F-9DC0-4DB4CCE1244A}">
      <dsp:nvSpPr>
        <dsp:cNvPr id="0" name=""/>
        <dsp:cNvSpPr/>
      </dsp:nvSpPr>
      <dsp:spPr>
        <a:xfrm>
          <a:off x="0" y="3017010"/>
          <a:ext cx="6900512" cy="24948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499872" rIns="5355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Reporting of controversial or potentially damaging findings (</a:t>
          </a:r>
          <a:r>
            <a:rPr lang="en-US" sz="2400" kern="1200" dirty="0" err="1"/>
            <a:t>e.g.reputational</a:t>
          </a:r>
          <a:r>
            <a:rPr lang="en-US" sz="2400" kern="1200" dirty="0"/>
            <a:t>)</a:t>
          </a:r>
        </a:p>
        <a:p>
          <a:pPr marL="228600" lvl="1" indent="-228600" algn="l" defTabSz="1066800">
            <a:lnSpc>
              <a:spcPct val="90000"/>
            </a:lnSpc>
            <a:spcBef>
              <a:spcPct val="0"/>
            </a:spcBef>
            <a:spcAft>
              <a:spcPct val="15000"/>
            </a:spcAft>
            <a:buChar char="•"/>
          </a:pPr>
          <a:r>
            <a:rPr lang="en-US" sz="2400" kern="1200" dirty="0"/>
            <a:t>Additional burden created through collection and sharing of data</a:t>
          </a:r>
        </a:p>
        <a:p>
          <a:pPr marL="228600" lvl="1" indent="-228600" algn="l" defTabSz="1066800">
            <a:lnSpc>
              <a:spcPct val="90000"/>
            </a:lnSpc>
            <a:spcBef>
              <a:spcPct val="0"/>
            </a:spcBef>
            <a:spcAft>
              <a:spcPct val="15000"/>
            </a:spcAft>
            <a:buChar char="•"/>
          </a:pPr>
          <a:r>
            <a:rPr lang="en-US" sz="2400" kern="1200" dirty="0"/>
            <a:t>Authorship and appropriate credit</a:t>
          </a:r>
        </a:p>
      </dsp:txBody>
      <dsp:txXfrm>
        <a:off x="0" y="3017010"/>
        <a:ext cx="6900512" cy="2494800"/>
      </dsp:txXfrm>
    </dsp:sp>
    <dsp:sp modelId="{F0960914-8C17-44F5-BE32-244D9D75CA1A}">
      <dsp:nvSpPr>
        <dsp:cNvPr id="0" name=""/>
        <dsp:cNvSpPr/>
      </dsp:nvSpPr>
      <dsp:spPr>
        <a:xfrm>
          <a:off x="345025" y="2662770"/>
          <a:ext cx="4830358" cy="7084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066800">
            <a:lnSpc>
              <a:spcPct val="90000"/>
            </a:lnSpc>
            <a:spcBef>
              <a:spcPct val="0"/>
            </a:spcBef>
            <a:spcAft>
              <a:spcPct val="35000"/>
            </a:spcAft>
            <a:buNone/>
          </a:pPr>
          <a:r>
            <a:rPr lang="en-US" sz="2400" b="1" kern="1200" dirty="0"/>
            <a:t>2. Colleagues/ partner agencies</a:t>
          </a:r>
          <a:endParaRPr lang="en-US" sz="2400" kern="1200" dirty="0"/>
        </a:p>
      </dsp:txBody>
      <dsp:txXfrm>
        <a:off x="379610" y="2697355"/>
        <a:ext cx="4761188"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02BD2-89A1-45D9-A93C-D7701C7E1063}">
      <dsp:nvSpPr>
        <dsp:cNvPr id="0" name=""/>
        <dsp:cNvSpPr/>
      </dsp:nvSpPr>
      <dsp:spPr>
        <a:xfrm>
          <a:off x="0" y="793020"/>
          <a:ext cx="6900512" cy="22491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437388" rIns="5355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Tendering rules and procedures</a:t>
          </a:r>
        </a:p>
        <a:p>
          <a:pPr marL="228600" lvl="1" indent="-228600" algn="l" defTabSz="933450">
            <a:lnSpc>
              <a:spcPct val="90000"/>
            </a:lnSpc>
            <a:spcBef>
              <a:spcPct val="0"/>
            </a:spcBef>
            <a:spcAft>
              <a:spcPct val="15000"/>
            </a:spcAft>
            <a:buChar char="•"/>
          </a:pPr>
          <a:r>
            <a:rPr lang="en-US" sz="2100" kern="1200"/>
            <a:t>Contractual clarity and division of responsibilities</a:t>
          </a:r>
        </a:p>
        <a:p>
          <a:pPr marL="228600" lvl="1" indent="-228600" algn="l" defTabSz="933450">
            <a:lnSpc>
              <a:spcPct val="90000"/>
            </a:lnSpc>
            <a:spcBef>
              <a:spcPct val="0"/>
            </a:spcBef>
            <a:spcAft>
              <a:spcPct val="15000"/>
            </a:spcAft>
            <a:buChar char="•"/>
          </a:pPr>
          <a:r>
            <a:rPr lang="en-US" sz="2100" kern="1200" dirty="0"/>
            <a:t>Rules/norms of publication</a:t>
          </a:r>
        </a:p>
        <a:p>
          <a:pPr marL="228600" lvl="1" indent="-228600" algn="l" defTabSz="933450">
            <a:lnSpc>
              <a:spcPct val="90000"/>
            </a:lnSpc>
            <a:spcBef>
              <a:spcPct val="0"/>
            </a:spcBef>
            <a:spcAft>
              <a:spcPct val="15000"/>
            </a:spcAft>
            <a:buChar char="•"/>
          </a:pPr>
          <a:r>
            <a:rPr lang="en-US" sz="2100" kern="1200" dirty="0"/>
            <a:t>Protecting fieldworkers </a:t>
          </a:r>
        </a:p>
        <a:p>
          <a:pPr marL="228600" lvl="1" indent="-228600" algn="l" defTabSz="933450">
            <a:lnSpc>
              <a:spcPct val="90000"/>
            </a:lnSpc>
            <a:spcBef>
              <a:spcPct val="0"/>
            </a:spcBef>
            <a:spcAft>
              <a:spcPct val="15000"/>
            </a:spcAft>
            <a:buChar char="•"/>
          </a:pPr>
          <a:r>
            <a:rPr lang="en-US" sz="2100" kern="1200" dirty="0"/>
            <a:t>Whistle-blowing</a:t>
          </a:r>
        </a:p>
      </dsp:txBody>
      <dsp:txXfrm>
        <a:off x="0" y="793020"/>
        <a:ext cx="6900512" cy="2249100"/>
      </dsp:txXfrm>
    </dsp:sp>
    <dsp:sp modelId="{FA82EB51-A934-4AE9-8B30-0EF435466750}">
      <dsp:nvSpPr>
        <dsp:cNvPr id="0" name=""/>
        <dsp:cNvSpPr/>
      </dsp:nvSpPr>
      <dsp:spPr>
        <a:xfrm>
          <a:off x="345025" y="483060"/>
          <a:ext cx="4830358" cy="619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933450">
            <a:lnSpc>
              <a:spcPct val="90000"/>
            </a:lnSpc>
            <a:spcBef>
              <a:spcPct val="0"/>
            </a:spcBef>
            <a:spcAft>
              <a:spcPct val="35000"/>
            </a:spcAft>
            <a:buNone/>
          </a:pPr>
          <a:r>
            <a:rPr lang="en-US" sz="2100" b="1" kern="1200" dirty="0"/>
            <a:t>3. Funders, employers and researchers</a:t>
          </a:r>
          <a:endParaRPr lang="en-US" sz="2100" kern="1200" dirty="0"/>
        </a:p>
      </dsp:txBody>
      <dsp:txXfrm>
        <a:off x="375287" y="513322"/>
        <a:ext cx="4769834" cy="559396"/>
      </dsp:txXfrm>
    </dsp:sp>
    <dsp:sp modelId="{BC1A64F7-70F5-4BD2-8423-67EFB1A990D8}">
      <dsp:nvSpPr>
        <dsp:cNvPr id="0" name=""/>
        <dsp:cNvSpPr/>
      </dsp:nvSpPr>
      <dsp:spPr>
        <a:xfrm>
          <a:off x="0" y="3465480"/>
          <a:ext cx="6900512" cy="15876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437388" rIns="5355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Protecting the vulnerable</a:t>
          </a:r>
        </a:p>
        <a:p>
          <a:pPr marL="228600" lvl="1" indent="-228600" algn="l" defTabSz="933450">
            <a:lnSpc>
              <a:spcPct val="90000"/>
            </a:lnSpc>
            <a:spcBef>
              <a:spcPct val="0"/>
            </a:spcBef>
            <a:spcAft>
              <a:spcPct val="15000"/>
            </a:spcAft>
            <a:buChar char="•"/>
          </a:pPr>
          <a:r>
            <a:rPr lang="en-US" sz="2100" kern="1200" dirty="0"/>
            <a:t>Publishing publicly-funded research</a:t>
          </a:r>
        </a:p>
        <a:p>
          <a:pPr marL="228600" lvl="1" indent="-228600" algn="l" defTabSz="933450">
            <a:lnSpc>
              <a:spcPct val="90000"/>
            </a:lnSpc>
            <a:spcBef>
              <a:spcPct val="0"/>
            </a:spcBef>
            <a:spcAft>
              <a:spcPct val="15000"/>
            </a:spcAft>
            <a:buChar char="•"/>
          </a:pPr>
          <a:r>
            <a:rPr lang="en-US" sz="2100" kern="1200" dirty="0"/>
            <a:t>Being honest about the limitations of research</a:t>
          </a:r>
        </a:p>
      </dsp:txBody>
      <dsp:txXfrm>
        <a:off x="0" y="3465480"/>
        <a:ext cx="6900512" cy="1587600"/>
      </dsp:txXfrm>
    </dsp:sp>
    <dsp:sp modelId="{1421F006-B073-4378-AC47-F8BC9F8BBE7F}">
      <dsp:nvSpPr>
        <dsp:cNvPr id="0" name=""/>
        <dsp:cNvSpPr/>
      </dsp:nvSpPr>
      <dsp:spPr>
        <a:xfrm>
          <a:off x="345025" y="3155520"/>
          <a:ext cx="4830358" cy="6199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933450">
            <a:lnSpc>
              <a:spcPct val="90000"/>
            </a:lnSpc>
            <a:spcBef>
              <a:spcPct val="0"/>
            </a:spcBef>
            <a:spcAft>
              <a:spcPct val="35000"/>
            </a:spcAft>
            <a:buNone/>
          </a:pPr>
          <a:r>
            <a:rPr lang="en-US" sz="2100" b="1" kern="1200" dirty="0"/>
            <a:t>4. Wider society</a:t>
          </a:r>
          <a:endParaRPr lang="en-US" sz="2100" kern="1200" dirty="0"/>
        </a:p>
      </dsp:txBody>
      <dsp:txXfrm>
        <a:off x="375287" y="3185782"/>
        <a:ext cx="4769834" cy="55939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84E7A-9A70-4E47-8863-69AC159F74F5}"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76164-99EC-4325-A961-FA12F30D48A4}" type="slidenum">
              <a:rPr lang="en-US" smtClean="0"/>
              <a:t>‹#›</a:t>
            </a:fld>
            <a:endParaRPr lang="en-US"/>
          </a:p>
        </p:txBody>
      </p:sp>
    </p:spTree>
    <p:extLst>
      <p:ext uri="{BB962C8B-B14F-4D97-AF65-F5344CB8AC3E}">
        <p14:creationId xmlns:p14="http://schemas.microsoft.com/office/powerpoint/2010/main" val="3364316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2E7FC-5598-C1D5-1DD0-517EC41CD9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F860D2-FBAF-CBB9-F609-0BCCD48BA5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A36C8E-95A3-5E68-42E4-24B5CDBB547D}"/>
              </a:ext>
            </a:extLst>
          </p:cNvPr>
          <p:cNvSpPr>
            <a:spLocks noGrp="1"/>
          </p:cNvSpPr>
          <p:nvPr>
            <p:ph type="dt" sz="half" idx="10"/>
          </p:nvPr>
        </p:nvSpPr>
        <p:spPr/>
        <p:txBody>
          <a:bodyPr/>
          <a:lstStyle/>
          <a:p>
            <a:fld id="{0BE41B6F-F05A-4A0F-9ADA-76EFF0FEBEE6}" type="datetimeFigureOut">
              <a:rPr lang="en-US" smtClean="0"/>
              <a:t>10/21/2023</a:t>
            </a:fld>
            <a:endParaRPr lang="en-US"/>
          </a:p>
        </p:txBody>
      </p:sp>
      <p:sp>
        <p:nvSpPr>
          <p:cNvPr id="5" name="Footer Placeholder 4">
            <a:extLst>
              <a:ext uri="{FF2B5EF4-FFF2-40B4-BE49-F238E27FC236}">
                <a16:creationId xmlns:a16="http://schemas.microsoft.com/office/drawing/2014/main" id="{AD53C2A9-EA82-CE06-7624-853866ECF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A00C4-2709-A7C2-5BA3-4343900CF5C0}"/>
              </a:ext>
            </a:extLst>
          </p:cNvPr>
          <p:cNvSpPr>
            <a:spLocks noGrp="1"/>
          </p:cNvSpPr>
          <p:nvPr>
            <p:ph type="sldNum" sz="quarter" idx="12"/>
          </p:nvPr>
        </p:nvSpPr>
        <p:spPr/>
        <p:txBody>
          <a:bodyPr/>
          <a:lstStyle/>
          <a:p>
            <a:fld id="{47B6FB5C-3AC7-481A-AA35-61305C5EDB9C}" type="slidenum">
              <a:rPr lang="en-US" smtClean="0"/>
              <a:t>‹#›</a:t>
            </a:fld>
            <a:endParaRPr lang="en-US"/>
          </a:p>
        </p:txBody>
      </p:sp>
    </p:spTree>
    <p:extLst>
      <p:ext uri="{BB962C8B-B14F-4D97-AF65-F5344CB8AC3E}">
        <p14:creationId xmlns:p14="http://schemas.microsoft.com/office/powerpoint/2010/main" val="2382114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358FF-E0BD-D3F0-BE59-F59A691A57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67C089-0D70-1B55-41F3-A437F46C92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0FF56-0FBA-D51D-B064-7C32E6A49748}"/>
              </a:ext>
            </a:extLst>
          </p:cNvPr>
          <p:cNvSpPr>
            <a:spLocks noGrp="1"/>
          </p:cNvSpPr>
          <p:nvPr>
            <p:ph type="dt" sz="half" idx="10"/>
          </p:nvPr>
        </p:nvSpPr>
        <p:spPr/>
        <p:txBody>
          <a:bodyPr/>
          <a:lstStyle/>
          <a:p>
            <a:fld id="{0BE41B6F-F05A-4A0F-9ADA-76EFF0FEBEE6}" type="datetimeFigureOut">
              <a:rPr lang="en-US" smtClean="0"/>
              <a:t>10/21/2023</a:t>
            </a:fld>
            <a:endParaRPr lang="en-US"/>
          </a:p>
        </p:txBody>
      </p:sp>
      <p:sp>
        <p:nvSpPr>
          <p:cNvPr id="5" name="Footer Placeholder 4">
            <a:extLst>
              <a:ext uri="{FF2B5EF4-FFF2-40B4-BE49-F238E27FC236}">
                <a16:creationId xmlns:a16="http://schemas.microsoft.com/office/drawing/2014/main" id="{77B7FC8A-369B-0DB7-491A-F52AF9FF03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6CB32-F29B-6FB2-6013-52D1C8BB0255}"/>
              </a:ext>
            </a:extLst>
          </p:cNvPr>
          <p:cNvSpPr>
            <a:spLocks noGrp="1"/>
          </p:cNvSpPr>
          <p:nvPr>
            <p:ph type="sldNum" sz="quarter" idx="12"/>
          </p:nvPr>
        </p:nvSpPr>
        <p:spPr/>
        <p:txBody>
          <a:bodyPr/>
          <a:lstStyle/>
          <a:p>
            <a:fld id="{47B6FB5C-3AC7-481A-AA35-61305C5EDB9C}" type="slidenum">
              <a:rPr lang="en-US" smtClean="0"/>
              <a:t>‹#›</a:t>
            </a:fld>
            <a:endParaRPr lang="en-US"/>
          </a:p>
        </p:txBody>
      </p:sp>
    </p:spTree>
    <p:extLst>
      <p:ext uri="{BB962C8B-B14F-4D97-AF65-F5344CB8AC3E}">
        <p14:creationId xmlns:p14="http://schemas.microsoft.com/office/powerpoint/2010/main" val="2528370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D1B211-B26F-22F1-4E73-6F745BC2B6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E24384-0510-7646-46B0-70075FDE53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BFE33-6BFF-C54A-B999-3C5DD2DB4F84}"/>
              </a:ext>
            </a:extLst>
          </p:cNvPr>
          <p:cNvSpPr>
            <a:spLocks noGrp="1"/>
          </p:cNvSpPr>
          <p:nvPr>
            <p:ph type="dt" sz="half" idx="10"/>
          </p:nvPr>
        </p:nvSpPr>
        <p:spPr/>
        <p:txBody>
          <a:bodyPr/>
          <a:lstStyle/>
          <a:p>
            <a:fld id="{0BE41B6F-F05A-4A0F-9ADA-76EFF0FEBEE6}" type="datetimeFigureOut">
              <a:rPr lang="en-US" smtClean="0"/>
              <a:t>10/21/2023</a:t>
            </a:fld>
            <a:endParaRPr lang="en-US"/>
          </a:p>
        </p:txBody>
      </p:sp>
      <p:sp>
        <p:nvSpPr>
          <p:cNvPr id="5" name="Footer Placeholder 4">
            <a:extLst>
              <a:ext uri="{FF2B5EF4-FFF2-40B4-BE49-F238E27FC236}">
                <a16:creationId xmlns:a16="http://schemas.microsoft.com/office/drawing/2014/main" id="{C9000CA2-73E3-CF8B-532B-D33F9D0F0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9DF2E-F6EF-3FA9-05C9-74CFF08683C6}"/>
              </a:ext>
            </a:extLst>
          </p:cNvPr>
          <p:cNvSpPr>
            <a:spLocks noGrp="1"/>
          </p:cNvSpPr>
          <p:nvPr>
            <p:ph type="sldNum" sz="quarter" idx="12"/>
          </p:nvPr>
        </p:nvSpPr>
        <p:spPr/>
        <p:txBody>
          <a:bodyPr/>
          <a:lstStyle/>
          <a:p>
            <a:fld id="{47B6FB5C-3AC7-481A-AA35-61305C5EDB9C}" type="slidenum">
              <a:rPr lang="en-US" smtClean="0"/>
              <a:t>‹#›</a:t>
            </a:fld>
            <a:endParaRPr lang="en-US"/>
          </a:p>
        </p:txBody>
      </p:sp>
    </p:spTree>
    <p:extLst>
      <p:ext uri="{BB962C8B-B14F-4D97-AF65-F5344CB8AC3E}">
        <p14:creationId xmlns:p14="http://schemas.microsoft.com/office/powerpoint/2010/main" val="2816920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2813783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89565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587323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3308023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817975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139469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514234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05942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84F63-8169-991F-ECE1-DA0C265281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895BDF-468E-BE5E-312A-A69EAD3EA5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8479E-256F-239B-4E12-6A37D69D109C}"/>
              </a:ext>
            </a:extLst>
          </p:cNvPr>
          <p:cNvSpPr>
            <a:spLocks noGrp="1"/>
          </p:cNvSpPr>
          <p:nvPr>
            <p:ph type="dt" sz="half" idx="10"/>
          </p:nvPr>
        </p:nvSpPr>
        <p:spPr/>
        <p:txBody>
          <a:bodyPr/>
          <a:lstStyle/>
          <a:p>
            <a:fld id="{0BE41B6F-F05A-4A0F-9ADA-76EFF0FEBEE6}" type="datetimeFigureOut">
              <a:rPr lang="en-US" smtClean="0"/>
              <a:t>10/21/2023</a:t>
            </a:fld>
            <a:endParaRPr lang="en-US"/>
          </a:p>
        </p:txBody>
      </p:sp>
      <p:sp>
        <p:nvSpPr>
          <p:cNvPr id="5" name="Footer Placeholder 4">
            <a:extLst>
              <a:ext uri="{FF2B5EF4-FFF2-40B4-BE49-F238E27FC236}">
                <a16:creationId xmlns:a16="http://schemas.microsoft.com/office/drawing/2014/main" id="{F0F52D6B-26C8-4BB2-8A85-D02E33FA0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61233-A63D-78CF-8C8E-65934020D564}"/>
              </a:ext>
            </a:extLst>
          </p:cNvPr>
          <p:cNvSpPr>
            <a:spLocks noGrp="1"/>
          </p:cNvSpPr>
          <p:nvPr>
            <p:ph type="sldNum" sz="quarter" idx="12"/>
          </p:nvPr>
        </p:nvSpPr>
        <p:spPr/>
        <p:txBody>
          <a:bodyPr/>
          <a:lstStyle/>
          <a:p>
            <a:fld id="{47B6FB5C-3AC7-481A-AA35-61305C5EDB9C}" type="slidenum">
              <a:rPr lang="en-US" smtClean="0"/>
              <a:t>‹#›</a:t>
            </a:fld>
            <a:endParaRPr lang="en-US"/>
          </a:p>
        </p:txBody>
      </p:sp>
    </p:spTree>
    <p:extLst>
      <p:ext uri="{BB962C8B-B14F-4D97-AF65-F5344CB8AC3E}">
        <p14:creationId xmlns:p14="http://schemas.microsoft.com/office/powerpoint/2010/main" val="2552021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952291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98189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85038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C2B0-D413-B14F-21CC-8329F253CC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B9EF9C-B6F0-09F2-03E3-FCDA660396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FAC857-6A31-5367-A187-6599E628BCE1}"/>
              </a:ext>
            </a:extLst>
          </p:cNvPr>
          <p:cNvSpPr>
            <a:spLocks noGrp="1"/>
          </p:cNvSpPr>
          <p:nvPr>
            <p:ph type="dt" sz="half" idx="10"/>
          </p:nvPr>
        </p:nvSpPr>
        <p:spPr/>
        <p:txBody>
          <a:bodyPr/>
          <a:lstStyle/>
          <a:p>
            <a:fld id="{0BE41B6F-F05A-4A0F-9ADA-76EFF0FEBEE6}" type="datetimeFigureOut">
              <a:rPr lang="en-US" smtClean="0"/>
              <a:t>10/21/2023</a:t>
            </a:fld>
            <a:endParaRPr lang="en-US"/>
          </a:p>
        </p:txBody>
      </p:sp>
      <p:sp>
        <p:nvSpPr>
          <p:cNvPr id="5" name="Footer Placeholder 4">
            <a:extLst>
              <a:ext uri="{FF2B5EF4-FFF2-40B4-BE49-F238E27FC236}">
                <a16:creationId xmlns:a16="http://schemas.microsoft.com/office/drawing/2014/main" id="{45914117-DCC7-C5B6-C742-142C51223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BFBA9-63D7-70B6-3DF1-1E0D12923267}"/>
              </a:ext>
            </a:extLst>
          </p:cNvPr>
          <p:cNvSpPr>
            <a:spLocks noGrp="1"/>
          </p:cNvSpPr>
          <p:nvPr>
            <p:ph type="sldNum" sz="quarter" idx="12"/>
          </p:nvPr>
        </p:nvSpPr>
        <p:spPr/>
        <p:txBody>
          <a:bodyPr/>
          <a:lstStyle/>
          <a:p>
            <a:fld id="{47B6FB5C-3AC7-481A-AA35-61305C5EDB9C}" type="slidenum">
              <a:rPr lang="en-US" smtClean="0"/>
              <a:t>‹#›</a:t>
            </a:fld>
            <a:endParaRPr lang="en-US"/>
          </a:p>
        </p:txBody>
      </p:sp>
    </p:spTree>
    <p:extLst>
      <p:ext uri="{BB962C8B-B14F-4D97-AF65-F5344CB8AC3E}">
        <p14:creationId xmlns:p14="http://schemas.microsoft.com/office/powerpoint/2010/main" val="1308905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40FC-4EAE-441C-6909-8D57274355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D50A-1515-44FB-E46E-74DC33B28C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56B0B8-C64F-CE04-12A9-0F0FD863AD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F9D977-70D4-9823-BC3C-797EF8203331}"/>
              </a:ext>
            </a:extLst>
          </p:cNvPr>
          <p:cNvSpPr>
            <a:spLocks noGrp="1"/>
          </p:cNvSpPr>
          <p:nvPr>
            <p:ph type="dt" sz="half" idx="10"/>
          </p:nvPr>
        </p:nvSpPr>
        <p:spPr/>
        <p:txBody>
          <a:bodyPr/>
          <a:lstStyle/>
          <a:p>
            <a:fld id="{0BE41B6F-F05A-4A0F-9ADA-76EFF0FEBEE6}" type="datetimeFigureOut">
              <a:rPr lang="en-US" smtClean="0"/>
              <a:t>10/21/2023</a:t>
            </a:fld>
            <a:endParaRPr lang="en-US"/>
          </a:p>
        </p:txBody>
      </p:sp>
      <p:sp>
        <p:nvSpPr>
          <p:cNvPr id="6" name="Footer Placeholder 5">
            <a:extLst>
              <a:ext uri="{FF2B5EF4-FFF2-40B4-BE49-F238E27FC236}">
                <a16:creationId xmlns:a16="http://schemas.microsoft.com/office/drawing/2014/main" id="{5DEABD8D-E7A7-6577-637B-FC86CFAB3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6C8CF0-6539-C592-0969-395D61560B77}"/>
              </a:ext>
            </a:extLst>
          </p:cNvPr>
          <p:cNvSpPr>
            <a:spLocks noGrp="1"/>
          </p:cNvSpPr>
          <p:nvPr>
            <p:ph type="sldNum" sz="quarter" idx="12"/>
          </p:nvPr>
        </p:nvSpPr>
        <p:spPr/>
        <p:txBody>
          <a:bodyPr/>
          <a:lstStyle/>
          <a:p>
            <a:fld id="{47B6FB5C-3AC7-481A-AA35-61305C5EDB9C}" type="slidenum">
              <a:rPr lang="en-US" smtClean="0"/>
              <a:t>‹#›</a:t>
            </a:fld>
            <a:endParaRPr lang="en-US"/>
          </a:p>
        </p:txBody>
      </p:sp>
    </p:spTree>
    <p:extLst>
      <p:ext uri="{BB962C8B-B14F-4D97-AF65-F5344CB8AC3E}">
        <p14:creationId xmlns:p14="http://schemas.microsoft.com/office/powerpoint/2010/main" val="3352331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D998-8A84-469E-7D3A-D7D96FE3C1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065C6C-FC5B-626A-6279-6694F91B62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E7168E-13E6-3C1C-B7DC-1D620620B0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11F0CF-CC3C-DCD4-A794-35AB9FE629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88A441-8BDB-2930-2787-C858AE474B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09E8E3-658F-D895-C065-CDC4B774D261}"/>
              </a:ext>
            </a:extLst>
          </p:cNvPr>
          <p:cNvSpPr>
            <a:spLocks noGrp="1"/>
          </p:cNvSpPr>
          <p:nvPr>
            <p:ph type="dt" sz="half" idx="10"/>
          </p:nvPr>
        </p:nvSpPr>
        <p:spPr/>
        <p:txBody>
          <a:bodyPr/>
          <a:lstStyle/>
          <a:p>
            <a:fld id="{0BE41B6F-F05A-4A0F-9ADA-76EFF0FEBEE6}" type="datetimeFigureOut">
              <a:rPr lang="en-US" smtClean="0"/>
              <a:t>10/21/2023</a:t>
            </a:fld>
            <a:endParaRPr lang="en-US"/>
          </a:p>
        </p:txBody>
      </p:sp>
      <p:sp>
        <p:nvSpPr>
          <p:cNvPr id="8" name="Footer Placeholder 7">
            <a:extLst>
              <a:ext uri="{FF2B5EF4-FFF2-40B4-BE49-F238E27FC236}">
                <a16:creationId xmlns:a16="http://schemas.microsoft.com/office/drawing/2014/main" id="{E8BD61D3-3BF3-94FC-5912-A16977C440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980662-B57D-415D-E724-53076839C0FC}"/>
              </a:ext>
            </a:extLst>
          </p:cNvPr>
          <p:cNvSpPr>
            <a:spLocks noGrp="1"/>
          </p:cNvSpPr>
          <p:nvPr>
            <p:ph type="sldNum" sz="quarter" idx="12"/>
          </p:nvPr>
        </p:nvSpPr>
        <p:spPr/>
        <p:txBody>
          <a:bodyPr/>
          <a:lstStyle/>
          <a:p>
            <a:fld id="{47B6FB5C-3AC7-481A-AA35-61305C5EDB9C}" type="slidenum">
              <a:rPr lang="en-US" smtClean="0"/>
              <a:t>‹#›</a:t>
            </a:fld>
            <a:endParaRPr lang="en-US"/>
          </a:p>
        </p:txBody>
      </p:sp>
    </p:spTree>
    <p:extLst>
      <p:ext uri="{BB962C8B-B14F-4D97-AF65-F5344CB8AC3E}">
        <p14:creationId xmlns:p14="http://schemas.microsoft.com/office/powerpoint/2010/main" val="765328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7CDDF-8543-B7BF-5E88-2FAF00BC4C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B1CFF6-072E-CBE2-EA48-8B05634832AD}"/>
              </a:ext>
            </a:extLst>
          </p:cNvPr>
          <p:cNvSpPr>
            <a:spLocks noGrp="1"/>
          </p:cNvSpPr>
          <p:nvPr>
            <p:ph type="dt" sz="half" idx="10"/>
          </p:nvPr>
        </p:nvSpPr>
        <p:spPr/>
        <p:txBody>
          <a:bodyPr/>
          <a:lstStyle/>
          <a:p>
            <a:fld id="{0BE41B6F-F05A-4A0F-9ADA-76EFF0FEBEE6}" type="datetimeFigureOut">
              <a:rPr lang="en-US" smtClean="0"/>
              <a:t>10/21/2023</a:t>
            </a:fld>
            <a:endParaRPr lang="en-US"/>
          </a:p>
        </p:txBody>
      </p:sp>
      <p:sp>
        <p:nvSpPr>
          <p:cNvPr id="4" name="Footer Placeholder 3">
            <a:extLst>
              <a:ext uri="{FF2B5EF4-FFF2-40B4-BE49-F238E27FC236}">
                <a16:creationId xmlns:a16="http://schemas.microsoft.com/office/drawing/2014/main" id="{947F6101-2AE9-8590-C4B4-BBDA156CA8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2D467B-4A39-4F7F-931F-AD237905A536}"/>
              </a:ext>
            </a:extLst>
          </p:cNvPr>
          <p:cNvSpPr>
            <a:spLocks noGrp="1"/>
          </p:cNvSpPr>
          <p:nvPr>
            <p:ph type="sldNum" sz="quarter" idx="12"/>
          </p:nvPr>
        </p:nvSpPr>
        <p:spPr/>
        <p:txBody>
          <a:bodyPr/>
          <a:lstStyle/>
          <a:p>
            <a:fld id="{47B6FB5C-3AC7-481A-AA35-61305C5EDB9C}" type="slidenum">
              <a:rPr lang="en-US" smtClean="0"/>
              <a:t>‹#›</a:t>
            </a:fld>
            <a:endParaRPr lang="en-US"/>
          </a:p>
        </p:txBody>
      </p:sp>
    </p:spTree>
    <p:extLst>
      <p:ext uri="{BB962C8B-B14F-4D97-AF65-F5344CB8AC3E}">
        <p14:creationId xmlns:p14="http://schemas.microsoft.com/office/powerpoint/2010/main" val="63969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B39B0C-2541-660C-341D-7BCD30A76B16}"/>
              </a:ext>
            </a:extLst>
          </p:cNvPr>
          <p:cNvSpPr>
            <a:spLocks noGrp="1"/>
          </p:cNvSpPr>
          <p:nvPr>
            <p:ph type="dt" sz="half" idx="10"/>
          </p:nvPr>
        </p:nvSpPr>
        <p:spPr/>
        <p:txBody>
          <a:bodyPr/>
          <a:lstStyle/>
          <a:p>
            <a:fld id="{0BE41B6F-F05A-4A0F-9ADA-76EFF0FEBEE6}" type="datetimeFigureOut">
              <a:rPr lang="en-US" smtClean="0"/>
              <a:t>10/21/2023</a:t>
            </a:fld>
            <a:endParaRPr lang="en-US"/>
          </a:p>
        </p:txBody>
      </p:sp>
      <p:sp>
        <p:nvSpPr>
          <p:cNvPr id="3" name="Footer Placeholder 2">
            <a:extLst>
              <a:ext uri="{FF2B5EF4-FFF2-40B4-BE49-F238E27FC236}">
                <a16:creationId xmlns:a16="http://schemas.microsoft.com/office/drawing/2014/main" id="{6C4AD6D3-4B14-3E4D-BBAB-D4C905FF30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547695-377D-5348-DFE7-E68771111D35}"/>
              </a:ext>
            </a:extLst>
          </p:cNvPr>
          <p:cNvSpPr>
            <a:spLocks noGrp="1"/>
          </p:cNvSpPr>
          <p:nvPr>
            <p:ph type="sldNum" sz="quarter" idx="12"/>
          </p:nvPr>
        </p:nvSpPr>
        <p:spPr/>
        <p:txBody>
          <a:bodyPr/>
          <a:lstStyle/>
          <a:p>
            <a:fld id="{47B6FB5C-3AC7-481A-AA35-61305C5EDB9C}" type="slidenum">
              <a:rPr lang="en-US" smtClean="0"/>
              <a:t>‹#›</a:t>
            </a:fld>
            <a:endParaRPr lang="en-US"/>
          </a:p>
        </p:txBody>
      </p:sp>
    </p:spTree>
    <p:extLst>
      <p:ext uri="{BB962C8B-B14F-4D97-AF65-F5344CB8AC3E}">
        <p14:creationId xmlns:p14="http://schemas.microsoft.com/office/powerpoint/2010/main" val="280896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9FC7-FBD4-02F6-6725-8D4D199492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991DA5-4DC8-83EA-6ED9-986A0E3A75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53392B-1ADD-F309-7B8C-0F366F13A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72EB16-A4FD-01C5-6966-433DFF589464}"/>
              </a:ext>
            </a:extLst>
          </p:cNvPr>
          <p:cNvSpPr>
            <a:spLocks noGrp="1"/>
          </p:cNvSpPr>
          <p:nvPr>
            <p:ph type="dt" sz="half" idx="10"/>
          </p:nvPr>
        </p:nvSpPr>
        <p:spPr/>
        <p:txBody>
          <a:bodyPr/>
          <a:lstStyle/>
          <a:p>
            <a:fld id="{0BE41B6F-F05A-4A0F-9ADA-76EFF0FEBEE6}" type="datetimeFigureOut">
              <a:rPr lang="en-US" smtClean="0"/>
              <a:t>10/21/2023</a:t>
            </a:fld>
            <a:endParaRPr lang="en-US"/>
          </a:p>
        </p:txBody>
      </p:sp>
      <p:sp>
        <p:nvSpPr>
          <p:cNvPr id="6" name="Footer Placeholder 5">
            <a:extLst>
              <a:ext uri="{FF2B5EF4-FFF2-40B4-BE49-F238E27FC236}">
                <a16:creationId xmlns:a16="http://schemas.microsoft.com/office/drawing/2014/main" id="{75D75B82-2139-EF69-359D-F736DDA841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9C49C1-5399-CD86-0015-EBECAC407F50}"/>
              </a:ext>
            </a:extLst>
          </p:cNvPr>
          <p:cNvSpPr>
            <a:spLocks noGrp="1"/>
          </p:cNvSpPr>
          <p:nvPr>
            <p:ph type="sldNum" sz="quarter" idx="12"/>
          </p:nvPr>
        </p:nvSpPr>
        <p:spPr/>
        <p:txBody>
          <a:bodyPr/>
          <a:lstStyle/>
          <a:p>
            <a:fld id="{47B6FB5C-3AC7-481A-AA35-61305C5EDB9C}" type="slidenum">
              <a:rPr lang="en-US" smtClean="0"/>
              <a:t>‹#›</a:t>
            </a:fld>
            <a:endParaRPr lang="en-US"/>
          </a:p>
        </p:txBody>
      </p:sp>
    </p:spTree>
    <p:extLst>
      <p:ext uri="{BB962C8B-B14F-4D97-AF65-F5344CB8AC3E}">
        <p14:creationId xmlns:p14="http://schemas.microsoft.com/office/powerpoint/2010/main" val="2436155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EB46-CC1F-2A33-A7BE-2CD8ED831E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0CABD4-34FA-E6BE-5AD4-6C51BBE4CD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4A831A-181A-AFD3-69E9-47426D340D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5A1618-1FD3-8A4E-F19A-ECD575B5ABFC}"/>
              </a:ext>
            </a:extLst>
          </p:cNvPr>
          <p:cNvSpPr>
            <a:spLocks noGrp="1"/>
          </p:cNvSpPr>
          <p:nvPr>
            <p:ph type="dt" sz="half" idx="10"/>
          </p:nvPr>
        </p:nvSpPr>
        <p:spPr/>
        <p:txBody>
          <a:bodyPr/>
          <a:lstStyle/>
          <a:p>
            <a:fld id="{0BE41B6F-F05A-4A0F-9ADA-76EFF0FEBEE6}" type="datetimeFigureOut">
              <a:rPr lang="en-US" smtClean="0"/>
              <a:t>10/21/2023</a:t>
            </a:fld>
            <a:endParaRPr lang="en-US"/>
          </a:p>
        </p:txBody>
      </p:sp>
      <p:sp>
        <p:nvSpPr>
          <p:cNvPr id="6" name="Footer Placeholder 5">
            <a:extLst>
              <a:ext uri="{FF2B5EF4-FFF2-40B4-BE49-F238E27FC236}">
                <a16:creationId xmlns:a16="http://schemas.microsoft.com/office/drawing/2014/main" id="{E8BC6E4D-9842-8E1F-1E9A-5B1D91F663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723BC-AFAB-0EFB-CAED-F092BFD11AED}"/>
              </a:ext>
            </a:extLst>
          </p:cNvPr>
          <p:cNvSpPr>
            <a:spLocks noGrp="1"/>
          </p:cNvSpPr>
          <p:nvPr>
            <p:ph type="sldNum" sz="quarter" idx="12"/>
          </p:nvPr>
        </p:nvSpPr>
        <p:spPr/>
        <p:txBody>
          <a:bodyPr/>
          <a:lstStyle/>
          <a:p>
            <a:fld id="{47B6FB5C-3AC7-481A-AA35-61305C5EDB9C}" type="slidenum">
              <a:rPr lang="en-US" smtClean="0"/>
              <a:t>‹#›</a:t>
            </a:fld>
            <a:endParaRPr lang="en-US"/>
          </a:p>
        </p:txBody>
      </p:sp>
    </p:spTree>
    <p:extLst>
      <p:ext uri="{BB962C8B-B14F-4D97-AF65-F5344CB8AC3E}">
        <p14:creationId xmlns:p14="http://schemas.microsoft.com/office/powerpoint/2010/main" val="1134605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B4472-E5DB-F0E7-AA72-B42B2FFA4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37B1E4-ED6F-C54C-D3DB-A2B0386567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43DA4-AF23-B3ED-F3BE-6C90CAAF7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41B6F-F05A-4A0F-9ADA-76EFF0FEBEE6}" type="datetimeFigureOut">
              <a:rPr lang="en-US" smtClean="0"/>
              <a:t>10/21/2023</a:t>
            </a:fld>
            <a:endParaRPr lang="en-US"/>
          </a:p>
        </p:txBody>
      </p:sp>
      <p:sp>
        <p:nvSpPr>
          <p:cNvPr id="5" name="Footer Placeholder 4">
            <a:extLst>
              <a:ext uri="{FF2B5EF4-FFF2-40B4-BE49-F238E27FC236}">
                <a16:creationId xmlns:a16="http://schemas.microsoft.com/office/drawing/2014/main" id="{5FC38BB9-A95D-8FBD-F8E9-41282543D1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F84DDF-B6B8-AF2C-2B60-E66523EFF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6FB5C-3AC7-481A-AA35-61305C5EDB9C}" type="slidenum">
              <a:rPr lang="en-US" smtClean="0"/>
              <a:t>‹#›</a:t>
            </a:fld>
            <a:endParaRPr lang="en-US"/>
          </a:p>
        </p:txBody>
      </p:sp>
    </p:spTree>
    <p:extLst>
      <p:ext uri="{BB962C8B-B14F-4D97-AF65-F5344CB8AC3E}">
        <p14:creationId xmlns:p14="http://schemas.microsoft.com/office/powerpoint/2010/main" val="1574086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1078787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3.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diagramColors" Target="../diagrams/colors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3.xml"/><Relationship Id="rId7" Type="http://schemas.openxmlformats.org/officeDocument/2006/relationships/diagramColors" Target="../diagrams/colors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13.xml"/><Relationship Id="rId7" Type="http://schemas.openxmlformats.org/officeDocument/2006/relationships/diagramColors" Target="../diagrams/colors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a:xfrm>
            <a:off x="747132" y="657923"/>
            <a:ext cx="10023193" cy="1817054"/>
          </a:xfrm>
        </p:spPr>
        <p:txBody>
          <a:bodyPr>
            <a:normAutofit/>
          </a:bodyPr>
          <a:lstStyle/>
          <a:p>
            <a:r>
              <a:rPr lang="en-US" sz="4400" b="1" dirty="0">
                <a:latin typeface="+mn-lt"/>
              </a:rPr>
              <a:t>Ethical Implications &amp; dissemination of</a:t>
            </a:r>
            <a:br>
              <a:rPr lang="en-US" sz="4400" b="1" dirty="0">
                <a:latin typeface="+mn-lt"/>
              </a:rPr>
            </a:br>
            <a:r>
              <a:rPr lang="en-US" sz="4400" b="1" dirty="0">
                <a:latin typeface="+mn-lt"/>
              </a:rPr>
              <a:t>evaluation findings</a:t>
            </a:r>
            <a:endParaRPr lang="en-SE" sz="4400" b="1" dirty="0">
              <a:latin typeface="+mn-lt"/>
            </a:endParaRPr>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24000" y="3182112"/>
            <a:ext cx="9144000" cy="2553525"/>
          </a:xfrm>
        </p:spPr>
        <p:txBody>
          <a:bodyPr>
            <a:normAutofit/>
          </a:body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Dr HMP Herath</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Senior lecturer</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Ph.D. (USJ), RN(SLNC), B.Sc. (Nursing) Hons(UPSL), CTHE (KDU) </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Department of Nursing &amp; Midwifery</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FAHS, KDU</a:t>
            </a:r>
          </a:p>
          <a:p>
            <a:endParaRPr lang="en-SE"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96949" y="4327208"/>
            <a:ext cx="9144000" cy="6330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ElevenLabs_2023-10-16T22_50_29_Daniel_pre_s94_sb21_m1">
            <a:hlinkClick r:id="" action="ppaction://media"/>
            <a:extLst>
              <a:ext uri="{FF2B5EF4-FFF2-40B4-BE49-F238E27FC236}">
                <a16:creationId xmlns:a16="http://schemas.microsoft.com/office/drawing/2014/main" id="{273DCDDE-81F1-75AC-5411-8D444740AF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43777" y="170561"/>
            <a:ext cx="487363" cy="487362"/>
          </a:xfrm>
          <a:prstGeom prst="rect">
            <a:avLst/>
          </a:prstGeom>
        </p:spPr>
      </p:pic>
    </p:spTree>
    <p:extLst>
      <p:ext uri="{BB962C8B-B14F-4D97-AF65-F5344CB8AC3E}">
        <p14:creationId xmlns:p14="http://schemas.microsoft.com/office/powerpoint/2010/main" val="301289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DA2C3E-9F35-69E7-08C5-4F6F1BA6ED93}"/>
              </a:ext>
            </a:extLst>
          </p:cNvPr>
          <p:cNvSpPr>
            <a:spLocks noGrp="1"/>
          </p:cNvSpPr>
          <p:nvPr>
            <p:ph type="title"/>
          </p:nvPr>
        </p:nvSpPr>
        <p:spPr>
          <a:xfrm>
            <a:off x="1285240" y="1050596"/>
            <a:ext cx="8074815" cy="887062"/>
          </a:xfrm>
        </p:spPr>
        <p:txBody>
          <a:bodyPr anchor="ctr">
            <a:normAutofit fontScale="90000"/>
          </a:bodyPr>
          <a:lstStyle/>
          <a:p>
            <a:r>
              <a:rPr lang="en-US" sz="3600" dirty="0">
                <a:latin typeface="Humanist777BT-LightB"/>
                <a:ea typeface="+mn-ea"/>
                <a:cs typeface="+mn-cs"/>
              </a:rPr>
              <a:t>3. Enabling participation</a:t>
            </a:r>
            <a:br>
              <a:rPr lang="en-US" sz="3600" dirty="0">
                <a:latin typeface="Humanist777BT-LightB"/>
                <a:ea typeface="+mn-ea"/>
                <a:cs typeface="+mn-cs"/>
              </a:rPr>
            </a:br>
            <a:endParaRPr lang="en-US" sz="3600" dirty="0"/>
          </a:p>
        </p:txBody>
      </p:sp>
      <p:sp>
        <p:nvSpPr>
          <p:cNvPr id="3" name="Content Placeholder 2">
            <a:extLst>
              <a:ext uri="{FF2B5EF4-FFF2-40B4-BE49-F238E27FC236}">
                <a16:creationId xmlns:a16="http://schemas.microsoft.com/office/drawing/2014/main" id="{F80DC744-6936-8F9A-3CE0-9E46B5CAFFBE}"/>
              </a:ext>
            </a:extLst>
          </p:cNvPr>
          <p:cNvSpPr>
            <a:spLocks noGrp="1"/>
          </p:cNvSpPr>
          <p:nvPr>
            <p:ph idx="1"/>
          </p:nvPr>
        </p:nvSpPr>
        <p:spPr>
          <a:xfrm>
            <a:off x="1285240" y="1937657"/>
            <a:ext cx="9235073" cy="3832208"/>
          </a:xfrm>
        </p:spPr>
        <p:txBody>
          <a:bodyPr anchor="t">
            <a:normAutofit fontScale="92500"/>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Humanist777BT-LightB"/>
                <a:ea typeface="+mn-ea"/>
                <a:cs typeface="+mn-cs"/>
              </a:rPr>
              <a:t>Discrimination based on ‘protected characteristics’ as age, handicap, sex, sexual orientation, or race is illegal.</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Humanist777BT-LightB"/>
                <a:ea typeface="+mn-ea"/>
                <a:cs typeface="+mn-cs"/>
              </a:rPr>
              <a:t>Consider geographical, cultural, economic, and communication constraints. The evaluation should identify potential barriers to participation (e.g., people with disabilities, people living in excluded communities where interviewers are unwilling to travel, people whose first language is not English, or people without a permanent address) and reasonable solutions.</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Humanist777BT-LightB"/>
                <a:ea typeface="+mn-ea"/>
                <a:cs typeface="+mn-cs"/>
              </a:rPr>
              <a:t>The merits and cons of reaching potentially excluded populations should be considered for each research tool, and inclusion strategies should be devised throughout the design. </a:t>
            </a:r>
            <a:br>
              <a:rPr kumimoji="0" lang="en-US" sz="2400" b="0" i="0" u="none" strike="noStrike" kern="1200" cap="none" spc="0" normalizeH="0" baseline="0" noProof="0" dirty="0">
                <a:ln>
                  <a:noFill/>
                </a:ln>
                <a:effectLst/>
                <a:uLnTx/>
                <a:uFillTx/>
                <a:latin typeface="Calibri" panose="020F0502020204030204"/>
                <a:ea typeface="+mn-ea"/>
                <a:cs typeface="+mn-cs"/>
              </a:rPr>
            </a:br>
            <a:endParaRPr kumimoji="0" lang="en-US" sz="2400" b="0" i="0" u="none" strike="noStrike" kern="1200" cap="none" spc="0" normalizeH="0" baseline="0" noProof="0" dirty="0">
              <a:ln>
                <a:noFill/>
              </a:ln>
              <a:effectLst/>
              <a:uLnTx/>
              <a:uFillTx/>
              <a:latin typeface="Calibri" panose="020F0502020204030204"/>
              <a:ea typeface="+mn-ea"/>
              <a:cs typeface="+mn-cs"/>
            </a:endParaRPr>
          </a:p>
          <a:p>
            <a:endParaRPr lang="en-US" sz="2400" dirty="0"/>
          </a:p>
        </p:txBody>
      </p:sp>
      <p:pic>
        <p:nvPicPr>
          <p:cNvPr id="4" name="ElevenLabs_2023-10-16T23_16_25_Daniel_pre_s50_sb75_m1">
            <a:hlinkClick r:id="" action="ppaction://media"/>
            <a:extLst>
              <a:ext uri="{FF2B5EF4-FFF2-40B4-BE49-F238E27FC236}">
                <a16:creationId xmlns:a16="http://schemas.microsoft.com/office/drawing/2014/main" id="{79016391-1561-EACE-D818-68F068DAAA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1198" y="299183"/>
            <a:ext cx="487362" cy="487362"/>
          </a:xfrm>
          <a:prstGeom prst="rect">
            <a:avLst/>
          </a:prstGeom>
        </p:spPr>
      </p:pic>
    </p:spTree>
    <p:extLst>
      <p:ext uri="{BB962C8B-B14F-4D97-AF65-F5344CB8AC3E}">
        <p14:creationId xmlns:p14="http://schemas.microsoft.com/office/powerpoint/2010/main" val="210191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7F10DA-4F27-A140-E7EC-64200EB8BAC8}"/>
              </a:ext>
            </a:extLst>
          </p:cNvPr>
          <p:cNvSpPr>
            <a:spLocks noGrp="1"/>
          </p:cNvSpPr>
          <p:nvPr>
            <p:ph type="title"/>
          </p:nvPr>
        </p:nvSpPr>
        <p:spPr>
          <a:xfrm>
            <a:off x="1285240" y="1050595"/>
            <a:ext cx="8074815" cy="1618489"/>
          </a:xfrm>
        </p:spPr>
        <p:txBody>
          <a:bodyPr anchor="ctr">
            <a:normAutofit/>
          </a:bodyPr>
          <a:lstStyle/>
          <a:p>
            <a:r>
              <a:rPr lang="en-US" sz="3400" dirty="0">
                <a:latin typeface="Humanist777BT-LightB"/>
              </a:rPr>
              <a:t>4. Avoidance of personal and social harm</a:t>
            </a:r>
            <a:br>
              <a:rPr lang="en-US" sz="3400" dirty="0">
                <a:latin typeface="Humanist777BT-LightB"/>
              </a:rPr>
            </a:br>
            <a:endParaRPr lang="en-US" sz="3400" dirty="0"/>
          </a:p>
        </p:txBody>
      </p:sp>
      <p:sp>
        <p:nvSpPr>
          <p:cNvPr id="3" name="Content Placeholder 2">
            <a:extLst>
              <a:ext uri="{FF2B5EF4-FFF2-40B4-BE49-F238E27FC236}">
                <a16:creationId xmlns:a16="http://schemas.microsoft.com/office/drawing/2014/main" id="{641E02C0-E1B3-78D4-50A5-BB2AD5C39214}"/>
              </a:ext>
            </a:extLst>
          </p:cNvPr>
          <p:cNvSpPr>
            <a:spLocks noGrp="1"/>
          </p:cNvSpPr>
          <p:nvPr>
            <p:ph idx="1"/>
          </p:nvPr>
        </p:nvSpPr>
        <p:spPr>
          <a:xfrm>
            <a:off x="1285240" y="2068286"/>
            <a:ext cx="9284789" cy="3701579"/>
          </a:xfrm>
        </p:spPr>
        <p:txBody>
          <a:bodyPr anchor="t">
            <a:normAutofit/>
          </a:bodyPr>
          <a:lstStyle/>
          <a:p>
            <a:r>
              <a:rPr lang="en-US" sz="2400" b="0" i="0" dirty="0">
                <a:effectLst/>
                <a:latin typeface="Humanist777BT-LightB"/>
              </a:rPr>
              <a:t>Research participants (including dropouts), social groups or organizations, and researchers should be protected physically, socially, and psychologically throughout the research process.</a:t>
            </a:r>
          </a:p>
          <a:p>
            <a:r>
              <a:rPr lang="en-US" sz="2400" b="0" i="0" dirty="0">
                <a:effectLst/>
                <a:latin typeface="Humanist777BT-LightB"/>
              </a:rPr>
              <a:t>Data collection for evaluations should not invade respondents' privacy. For instance, discussing illness and job loss may be distressing or traumatic for certain individuals.</a:t>
            </a:r>
          </a:p>
          <a:p>
            <a:r>
              <a:rPr lang="en-US" sz="2400" b="0" i="0" dirty="0">
                <a:effectLst/>
                <a:latin typeface="Humanist777BT-LightB"/>
              </a:rPr>
              <a:t>A formal risk assessment may be needed when there is ‘more than minimal’ danger to participants, especially when research concerns vulnerable populations (e.g., children, offenders, or disabled persons) and/or socially sensitive issues like mental health, according to GSR.</a:t>
            </a:r>
            <a:endParaRPr kumimoji="0" lang="en-US" sz="2400" b="0" i="0" u="none" strike="noStrike" kern="1200" cap="none" spc="0" normalizeH="0" baseline="0" noProof="0" dirty="0">
              <a:ln>
                <a:noFill/>
              </a:ln>
              <a:effectLst/>
              <a:uLnTx/>
              <a:uFillTx/>
              <a:latin typeface="Humanist777BT-LightB"/>
              <a:ea typeface="+mn-ea"/>
              <a:cs typeface="+mn-cs"/>
            </a:endParaRPr>
          </a:p>
        </p:txBody>
      </p:sp>
      <p:pic>
        <p:nvPicPr>
          <p:cNvPr id="4" name="ElevenLabs_2023-10-16T23_18_04_Daniel_pre_s50_sb75_m1">
            <a:hlinkClick r:id="" action="ppaction://media"/>
            <a:extLst>
              <a:ext uri="{FF2B5EF4-FFF2-40B4-BE49-F238E27FC236}">
                <a16:creationId xmlns:a16="http://schemas.microsoft.com/office/drawing/2014/main" id="{65EB99A4-14E7-8493-2EDB-58D1DF0D48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9400" y="135913"/>
            <a:ext cx="487362" cy="487362"/>
          </a:xfrm>
          <a:prstGeom prst="rect">
            <a:avLst/>
          </a:prstGeom>
        </p:spPr>
      </p:pic>
    </p:spTree>
    <p:extLst>
      <p:ext uri="{BB962C8B-B14F-4D97-AF65-F5344CB8AC3E}">
        <p14:creationId xmlns:p14="http://schemas.microsoft.com/office/powerpoint/2010/main" val="14634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7F10DA-4F27-A140-E7EC-64200EB8BAC8}"/>
              </a:ext>
            </a:extLst>
          </p:cNvPr>
          <p:cNvSpPr>
            <a:spLocks noGrp="1"/>
          </p:cNvSpPr>
          <p:nvPr>
            <p:ph type="title"/>
          </p:nvPr>
        </p:nvSpPr>
        <p:spPr>
          <a:xfrm>
            <a:off x="1285240" y="1050595"/>
            <a:ext cx="8074815" cy="995919"/>
          </a:xfrm>
        </p:spPr>
        <p:txBody>
          <a:bodyPr anchor="ctr">
            <a:normAutofit/>
          </a:bodyPr>
          <a:lstStyle/>
          <a:p>
            <a:r>
              <a:rPr lang="en-US" sz="2800" dirty="0">
                <a:latin typeface="Humanist777BT-LightB"/>
                <a:ea typeface="+mn-ea"/>
                <a:cs typeface="+mn-cs"/>
              </a:rPr>
              <a:t>5: Non-disclosure of identity</a:t>
            </a:r>
            <a:br>
              <a:rPr lang="en-US" sz="2800" b="1" dirty="0">
                <a:latin typeface="Humanist777BT-LightB"/>
                <a:ea typeface="+mn-ea"/>
                <a:cs typeface="+mn-cs"/>
              </a:rPr>
            </a:br>
            <a:endParaRPr lang="en-US" sz="2800" b="1" dirty="0"/>
          </a:p>
        </p:txBody>
      </p:sp>
      <p:sp>
        <p:nvSpPr>
          <p:cNvPr id="3" name="Content Placeholder 2">
            <a:extLst>
              <a:ext uri="{FF2B5EF4-FFF2-40B4-BE49-F238E27FC236}">
                <a16:creationId xmlns:a16="http://schemas.microsoft.com/office/drawing/2014/main" id="{641E02C0-E1B3-78D4-50A5-BB2AD5C39214}"/>
              </a:ext>
            </a:extLst>
          </p:cNvPr>
          <p:cNvSpPr>
            <a:spLocks noGrp="1"/>
          </p:cNvSpPr>
          <p:nvPr>
            <p:ph idx="1"/>
          </p:nvPr>
        </p:nvSpPr>
        <p:spPr>
          <a:xfrm>
            <a:off x="1173164" y="1613936"/>
            <a:ext cx="8634865" cy="2800395"/>
          </a:xfrm>
        </p:spPr>
        <p:txBody>
          <a:bodyPr anchor="t">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latin typeface="Humanist777BT-LightB"/>
              <a:ea typeface="+mn-ea"/>
              <a:cs typeface="+mn-cs"/>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Humanist777BT-LightB"/>
                <a:ea typeface="+mn-ea"/>
                <a:cs typeface="+mn-cs"/>
              </a:rPr>
              <a:t>The identity of, and data belonging to, participants and potential participants (including information about the decision whether or not to participate), should be protected throughout the research process, including respondent recruitment, data collection, data storage, analysis and reporting.</a:t>
            </a:r>
            <a:endParaRPr lang="en-US" sz="2400" dirty="0"/>
          </a:p>
        </p:txBody>
      </p:sp>
      <p:pic>
        <p:nvPicPr>
          <p:cNvPr id="4" name="ElevenLabs_2023-10-16T23_19_01_Daniel_pre_s50_sb75_m1">
            <a:hlinkClick r:id="" action="ppaction://media"/>
            <a:extLst>
              <a:ext uri="{FF2B5EF4-FFF2-40B4-BE49-F238E27FC236}">
                <a16:creationId xmlns:a16="http://schemas.microsoft.com/office/drawing/2014/main" id="{A71157FD-900F-8FB5-8238-C788EFD47B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76050" y="420688"/>
            <a:ext cx="487363" cy="487362"/>
          </a:xfrm>
          <a:prstGeom prst="rect">
            <a:avLst/>
          </a:prstGeom>
        </p:spPr>
      </p:pic>
    </p:spTree>
    <p:extLst>
      <p:ext uri="{BB962C8B-B14F-4D97-AF65-F5344CB8AC3E}">
        <p14:creationId xmlns:p14="http://schemas.microsoft.com/office/powerpoint/2010/main" val="260346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19E5-979C-35F0-2EA3-34B2723BF58A}"/>
              </a:ext>
            </a:extLst>
          </p:cNvPr>
          <p:cNvSpPr>
            <a:spLocks noGrp="1"/>
          </p:cNvSpPr>
          <p:nvPr>
            <p:ph type="title"/>
          </p:nvPr>
        </p:nvSpPr>
        <p:spPr/>
        <p:txBody>
          <a:bodyPr>
            <a:noAutofit/>
          </a:bodyPr>
          <a:lstStyle/>
          <a:p>
            <a:r>
              <a:rPr lang="en-US" sz="2800" b="1" dirty="0">
                <a:latin typeface="+mn-lt"/>
              </a:rPr>
              <a:t>Informed consent raises a number of legal issues that are outlined in:</a:t>
            </a:r>
          </a:p>
        </p:txBody>
      </p:sp>
      <p:sp>
        <p:nvSpPr>
          <p:cNvPr id="3" name="Content Placeholder 2">
            <a:extLst>
              <a:ext uri="{FF2B5EF4-FFF2-40B4-BE49-F238E27FC236}">
                <a16:creationId xmlns:a16="http://schemas.microsoft.com/office/drawing/2014/main" id="{8A4387DB-1FD9-CCAD-6523-7916BC2F88CF}"/>
              </a:ext>
            </a:extLst>
          </p:cNvPr>
          <p:cNvSpPr>
            <a:spLocks noGrp="1"/>
          </p:cNvSpPr>
          <p:nvPr>
            <p:ph idx="1"/>
          </p:nvPr>
        </p:nvSpPr>
        <p:spPr/>
        <p:txBody>
          <a:bodyPr>
            <a:normAutofit fontScale="92500" lnSpcReduction="10000"/>
          </a:bodyPr>
          <a:lstStyle/>
          <a:p>
            <a:r>
              <a:rPr lang="en-US" b="1" dirty="0"/>
              <a:t>Data Protection Act -</a:t>
            </a:r>
            <a:r>
              <a:rPr lang="en-US" dirty="0"/>
              <a:t>which sets out regulations for the processing of information relating to individuals, and what information individuals can request about themselves</a:t>
            </a:r>
          </a:p>
          <a:p>
            <a:r>
              <a:rPr lang="en-US" b="1" dirty="0"/>
              <a:t>General Data Protection Regulations -</a:t>
            </a:r>
            <a:r>
              <a:rPr lang="en-US" dirty="0"/>
              <a:t> which sets out rules on controlling and processing personally identifiable information;</a:t>
            </a:r>
          </a:p>
          <a:p>
            <a:r>
              <a:rPr lang="en-US" b="1" dirty="0"/>
              <a:t>Equality act- </a:t>
            </a:r>
            <a:r>
              <a:rPr lang="en-US" dirty="0"/>
              <a:t>which requires public bodies to ensure their work supports equality by treating people from different groups fairly and equally. Therefore, evaluations should be conducted in a way that enables people from different groups to participate;</a:t>
            </a:r>
          </a:p>
          <a:p>
            <a:r>
              <a:rPr lang="en-US" b="1" dirty="0"/>
              <a:t>Mental Health Act- </a:t>
            </a:r>
            <a:r>
              <a:rPr lang="en-US" dirty="0"/>
              <a:t>which stipulates that research should only involve those lacking mental capacity under certain conditions;</a:t>
            </a:r>
          </a:p>
          <a:p>
            <a:r>
              <a:rPr lang="en-US" b="1" dirty="0"/>
              <a:t>Freedom of Information Act - </a:t>
            </a:r>
            <a:r>
              <a:rPr lang="en-US" dirty="0"/>
              <a:t>which provides a right of access to information held by a public authority, including research information. </a:t>
            </a:r>
          </a:p>
        </p:txBody>
      </p:sp>
      <p:pic>
        <p:nvPicPr>
          <p:cNvPr id="4" name="ElevenLabs_2023-10-16T23_14_38_Daniel_pre_s50_sb75_m1">
            <a:hlinkClick r:id="" action="ppaction://media"/>
            <a:extLst>
              <a:ext uri="{FF2B5EF4-FFF2-40B4-BE49-F238E27FC236}">
                <a16:creationId xmlns:a16="http://schemas.microsoft.com/office/drawing/2014/main" id="{815EC2F2-65E4-EE07-FC90-B0F7CC296D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6013" y="657225"/>
            <a:ext cx="487362" cy="487363"/>
          </a:xfrm>
          <a:prstGeom prst="rect">
            <a:avLst/>
          </a:prstGeom>
        </p:spPr>
      </p:pic>
    </p:spTree>
    <p:extLst>
      <p:ext uri="{BB962C8B-B14F-4D97-AF65-F5344CB8AC3E}">
        <p14:creationId xmlns:p14="http://schemas.microsoft.com/office/powerpoint/2010/main" val="330720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E5C5-8A1F-F7CE-E2F7-274380C7D8C0}"/>
              </a:ext>
            </a:extLst>
          </p:cNvPr>
          <p:cNvSpPr>
            <a:spLocks noGrp="1"/>
          </p:cNvSpPr>
          <p:nvPr>
            <p:ph type="title"/>
          </p:nvPr>
        </p:nvSpPr>
        <p:spPr/>
        <p:txBody>
          <a:bodyPr>
            <a:normAutofit fontScale="90000"/>
          </a:bodyPr>
          <a:lstStyle/>
          <a:p>
            <a:r>
              <a:rPr lang="en-US" dirty="0">
                <a:solidFill>
                  <a:srgbClr val="E100E1"/>
                </a:solidFill>
                <a:latin typeface="Humanist777BT-RomanCondensedB"/>
                <a:ea typeface="+mn-ea"/>
                <a:cs typeface="+mn-cs"/>
              </a:rPr>
              <a:t> </a:t>
            </a:r>
            <a:r>
              <a:rPr lang="en-US" sz="4000" b="1" dirty="0">
                <a:solidFill>
                  <a:schemeClr val="bg2">
                    <a:lumMod val="10000"/>
                  </a:schemeClr>
                </a:solidFill>
                <a:latin typeface="+mn-lt"/>
                <a:ea typeface="+mn-ea"/>
                <a:cs typeface="+mn-cs"/>
              </a:rPr>
              <a:t>Ethics in social media research</a:t>
            </a:r>
            <a:br>
              <a:rPr lang="en-US" dirty="0">
                <a:solidFill>
                  <a:srgbClr val="E100E1"/>
                </a:solidFill>
                <a:latin typeface="Humanist777BT-RomanCondensedB"/>
                <a:ea typeface="+mn-ea"/>
                <a:cs typeface="+mn-cs"/>
              </a:rPr>
            </a:br>
            <a:endParaRPr lang="en-US" dirty="0"/>
          </a:p>
        </p:txBody>
      </p:sp>
      <p:sp>
        <p:nvSpPr>
          <p:cNvPr id="3" name="Content Placeholder 2">
            <a:extLst>
              <a:ext uri="{FF2B5EF4-FFF2-40B4-BE49-F238E27FC236}">
                <a16:creationId xmlns:a16="http://schemas.microsoft.com/office/drawing/2014/main" id="{DF5DC84E-1D8C-6FC8-42E9-B8B745BF7C6C}"/>
              </a:ext>
            </a:extLst>
          </p:cNvPr>
          <p:cNvSpPr>
            <a:spLocks noGrp="1"/>
          </p:cNvSpPr>
          <p:nvPr>
            <p:ph idx="1"/>
          </p:nvPr>
        </p:nvSpPr>
        <p:spPr>
          <a:xfrm>
            <a:off x="838200" y="910840"/>
            <a:ext cx="10515600" cy="5262563"/>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ea typeface="+mn-ea"/>
                <a:cs typeface="+mn-cs"/>
              </a:rPr>
              <a:t>As social media research and assessment develops, ethical considerations may not apply as well as in traditional research methodologies. Following the GSR's five essential principles, the government's Social Media Research Group (UK) has issued five guidelines.</a:t>
            </a:r>
            <a:endParaRPr lang="en-US" dirty="0"/>
          </a:p>
        </p:txBody>
      </p:sp>
      <p:graphicFrame>
        <p:nvGraphicFramePr>
          <p:cNvPr id="4" name="Table 4">
            <a:extLst>
              <a:ext uri="{FF2B5EF4-FFF2-40B4-BE49-F238E27FC236}">
                <a16:creationId xmlns:a16="http://schemas.microsoft.com/office/drawing/2014/main" id="{17059829-5BDD-166B-8104-B4779F6AA80A}"/>
              </a:ext>
            </a:extLst>
          </p:cNvPr>
          <p:cNvGraphicFramePr>
            <a:graphicFrameLocks/>
          </p:cNvGraphicFramePr>
          <p:nvPr>
            <p:extLst>
              <p:ext uri="{D42A27DB-BD31-4B8C-83A1-F6EECF244321}">
                <p14:modId xmlns:p14="http://schemas.microsoft.com/office/powerpoint/2010/main" val="3457735178"/>
              </p:ext>
            </p:extLst>
          </p:nvPr>
        </p:nvGraphicFramePr>
        <p:xfrm>
          <a:off x="838200" y="1833075"/>
          <a:ext cx="10803118" cy="4227206"/>
        </p:xfrm>
        <a:graphic>
          <a:graphicData uri="http://schemas.openxmlformats.org/drawingml/2006/table">
            <a:tbl>
              <a:tblPr firstRow="1" bandRow="1">
                <a:tableStyleId>{5C22544A-7EE6-4342-B048-85BDC9FD1C3A}</a:tableStyleId>
              </a:tblPr>
              <a:tblGrid>
                <a:gridCol w="2488677">
                  <a:extLst>
                    <a:ext uri="{9D8B030D-6E8A-4147-A177-3AD203B41FA5}">
                      <a16:colId xmlns:a16="http://schemas.microsoft.com/office/drawing/2014/main" val="2284252560"/>
                    </a:ext>
                  </a:extLst>
                </a:gridCol>
                <a:gridCol w="8314441">
                  <a:extLst>
                    <a:ext uri="{9D8B030D-6E8A-4147-A177-3AD203B41FA5}">
                      <a16:colId xmlns:a16="http://schemas.microsoft.com/office/drawing/2014/main" val="2358090356"/>
                    </a:ext>
                  </a:extLst>
                </a:gridCol>
              </a:tblGrid>
              <a:tr h="824501">
                <a:tc>
                  <a:txBody>
                    <a:bodyPr/>
                    <a:lstStyle/>
                    <a:p>
                      <a:r>
                        <a:rPr lang="en-US" sz="2800" dirty="0"/>
                        <a:t>Principle</a:t>
                      </a:r>
                    </a:p>
                  </a:txBody>
                  <a:tcPr/>
                </a:tc>
                <a:tc>
                  <a:txBody>
                    <a:bodyPr/>
                    <a:lstStyle/>
                    <a:p>
                      <a:r>
                        <a:rPr lang="en-US" sz="2800" dirty="0"/>
                        <a:t>Key consideration</a:t>
                      </a:r>
                    </a:p>
                  </a:txBody>
                  <a:tcPr/>
                </a:tc>
                <a:extLst>
                  <a:ext uri="{0D108BD9-81ED-4DB2-BD59-A6C34878D82A}">
                    <a16:rowId xmlns:a16="http://schemas.microsoft.com/office/drawing/2014/main" val="895559337"/>
                  </a:ext>
                </a:extLst>
              </a:tr>
              <a:tr h="1711258">
                <a:tc>
                  <a:txBody>
                    <a:bodyPr/>
                    <a:lstStyle/>
                    <a:p>
                      <a:r>
                        <a:rPr lang="en-US" sz="2000" b="0" i="0" dirty="0">
                          <a:solidFill>
                            <a:srgbClr val="000000"/>
                          </a:solidFill>
                          <a:effectLst/>
                          <a:latin typeface="Humanist777BT-LightB"/>
                        </a:rPr>
                        <a:t>1: Sound application and conduct of social research methods and interpretation of the findings</a:t>
                      </a:r>
                      <a:endParaRPr lang="en-US" sz="4400" dirty="0">
                        <a:effectLst/>
                      </a:endParaRPr>
                    </a:p>
                  </a:txBody>
                  <a:tcPr anchor="ctr"/>
                </a:tc>
                <a:tc>
                  <a:txBody>
                    <a:bodyPr/>
                    <a:lstStyle/>
                    <a:p>
                      <a:pPr marL="285750" indent="-285750">
                        <a:buFont typeface="Arial" panose="020B0604020202020204" pitchFamily="34" charset="0"/>
                        <a:buChar char="•"/>
                      </a:pPr>
                      <a:r>
                        <a:rPr lang="en-US" sz="2000" b="0" i="0" dirty="0">
                          <a:solidFill>
                            <a:srgbClr val="000000"/>
                          </a:solidFill>
                          <a:effectLst/>
                          <a:latin typeface="Humanist777BT-LightB"/>
                        </a:rPr>
                        <a:t>Are social media strategies the best approach?</a:t>
                      </a:r>
                    </a:p>
                    <a:p>
                      <a:pPr marL="285750" indent="-285750">
                        <a:buFont typeface="Arial" panose="020B0604020202020204" pitchFamily="34" charset="0"/>
                        <a:buChar char="•"/>
                      </a:pPr>
                      <a:r>
                        <a:rPr lang="en-US" sz="2000" b="0" i="0" dirty="0">
                          <a:solidFill>
                            <a:srgbClr val="000000"/>
                          </a:solidFill>
                          <a:effectLst/>
                          <a:latin typeface="Humanist777BT-LightB"/>
                        </a:rPr>
                        <a:t>Do techniques have a professional application?</a:t>
                      </a:r>
                    </a:p>
                    <a:p>
                      <a:pPr marL="285750" indent="-285750">
                        <a:buFont typeface="Arial" panose="020B0604020202020204" pitchFamily="34" charset="0"/>
                        <a:buChar char="•"/>
                      </a:pPr>
                      <a:r>
                        <a:rPr lang="en-US" sz="2000" b="0" i="0" dirty="0">
                          <a:solidFill>
                            <a:srgbClr val="000000"/>
                          </a:solidFill>
                          <a:effectLst/>
                          <a:latin typeface="Humanist777BT-LightB"/>
                        </a:rPr>
                        <a:t>Is there enough quality control in place?</a:t>
                      </a:r>
                    </a:p>
                    <a:p>
                      <a:pPr marL="285750" indent="-285750">
                        <a:buFont typeface="Arial" panose="020B0604020202020204" pitchFamily="34" charset="0"/>
                        <a:buChar char="•"/>
                      </a:pPr>
                      <a:r>
                        <a:rPr lang="en-US" sz="2000" b="0" i="0" dirty="0">
                          <a:solidFill>
                            <a:srgbClr val="000000"/>
                          </a:solidFill>
                          <a:effectLst/>
                          <a:latin typeface="Humanist777BT-LightB"/>
                        </a:rPr>
                        <a:t>Are all project specifics, such as the data being used and the study goal, available to the public?</a:t>
                      </a:r>
                    </a:p>
                    <a:p>
                      <a:pPr marL="285750" indent="-285750">
                        <a:buFont typeface="Arial" panose="020B0604020202020204" pitchFamily="34" charset="0"/>
                        <a:buChar char="•"/>
                      </a:pPr>
                      <a:endParaRPr lang="en-US" sz="2000" b="0" i="0" dirty="0">
                        <a:solidFill>
                          <a:srgbClr val="000000"/>
                        </a:solidFill>
                        <a:effectLst/>
                        <a:latin typeface="Humanist777BT-LightB"/>
                      </a:endParaRPr>
                    </a:p>
                  </a:txBody>
                  <a:tcPr anchor="ctr"/>
                </a:tc>
                <a:extLst>
                  <a:ext uri="{0D108BD9-81ED-4DB2-BD59-A6C34878D82A}">
                    <a16:rowId xmlns:a16="http://schemas.microsoft.com/office/drawing/2014/main" val="3808563735"/>
                  </a:ext>
                </a:extLst>
              </a:tr>
              <a:tr h="1482465">
                <a:tc>
                  <a:txBody>
                    <a:bodyPr/>
                    <a:lstStyle/>
                    <a:p>
                      <a:r>
                        <a:rPr lang="en-US" sz="2000" b="0" i="0" dirty="0">
                          <a:solidFill>
                            <a:srgbClr val="000000"/>
                          </a:solidFill>
                          <a:effectLst/>
                          <a:latin typeface="Humanist777BT-LightB"/>
                        </a:rPr>
                        <a:t>2: Participation based on informed consent</a:t>
                      </a:r>
                      <a:endParaRPr lang="en-US" sz="4400" dirty="0">
                        <a:effectLst/>
                      </a:endParaRPr>
                    </a:p>
                  </a:txBody>
                  <a:tcPr anchor="ctr"/>
                </a:tc>
                <a:tc>
                  <a:txBody>
                    <a:bodyPr/>
                    <a:lstStyle/>
                    <a:p>
                      <a:pPr marL="285750" indent="-285750">
                        <a:buFont typeface="Arial" panose="020B0604020202020204" pitchFamily="34" charset="0"/>
                        <a:buChar char="•"/>
                      </a:pPr>
                      <a:r>
                        <a:rPr lang="en-US" sz="2000" b="0" i="0" dirty="0">
                          <a:solidFill>
                            <a:srgbClr val="000000"/>
                          </a:solidFill>
                          <a:effectLst/>
                          <a:latin typeface="Humanist777BT-LightB"/>
                        </a:rPr>
                        <a:t>Do user agreements include data collection, analysis, and use?</a:t>
                      </a:r>
                    </a:p>
                    <a:p>
                      <a:pPr marL="285750" indent="-285750">
                        <a:buFont typeface="Arial" panose="020B0604020202020204" pitchFamily="34" charset="0"/>
                        <a:buChar char="•"/>
                      </a:pPr>
                      <a:r>
                        <a:rPr lang="en-US" sz="2000" b="0" i="0" dirty="0">
                          <a:solidFill>
                            <a:srgbClr val="000000"/>
                          </a:solidFill>
                          <a:effectLst/>
                          <a:latin typeface="Humanist777BT-LightB"/>
                        </a:rPr>
                        <a:t>How will participants be contacted for informed consent?</a:t>
                      </a:r>
                    </a:p>
                    <a:p>
                      <a:pPr marL="285750" indent="-285750">
                        <a:buFont typeface="Arial" panose="020B0604020202020204" pitchFamily="34" charset="0"/>
                        <a:buChar char="•"/>
                      </a:pPr>
                      <a:r>
                        <a:rPr lang="en-US" sz="2000" b="0" i="0" dirty="0">
                          <a:solidFill>
                            <a:srgbClr val="000000"/>
                          </a:solidFill>
                          <a:effectLst/>
                          <a:latin typeface="Humanist777BT-LightB"/>
                        </a:rPr>
                        <a:t>Does consent stand if social media data is deleted?</a:t>
                      </a:r>
                    </a:p>
                  </a:txBody>
                  <a:tcPr anchor="ctr"/>
                </a:tc>
                <a:extLst>
                  <a:ext uri="{0D108BD9-81ED-4DB2-BD59-A6C34878D82A}">
                    <a16:rowId xmlns:a16="http://schemas.microsoft.com/office/drawing/2014/main" val="3489986357"/>
                  </a:ext>
                </a:extLst>
              </a:tr>
            </a:tbl>
          </a:graphicData>
        </a:graphic>
      </p:graphicFrame>
      <p:pic>
        <p:nvPicPr>
          <p:cNvPr id="5" name="ElevenLabs_2023-10-16T23_22_38_Daniel_pre_s50_sb75_m1">
            <a:hlinkClick r:id="" action="ppaction://media"/>
            <a:extLst>
              <a:ext uri="{FF2B5EF4-FFF2-40B4-BE49-F238E27FC236}">
                <a16:creationId xmlns:a16="http://schemas.microsoft.com/office/drawing/2014/main" id="{98C3A927-4E92-955D-67E1-6C8E93D085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0625" y="517525"/>
            <a:ext cx="487363" cy="487363"/>
          </a:xfrm>
          <a:prstGeom prst="rect">
            <a:avLst/>
          </a:prstGeom>
        </p:spPr>
      </p:pic>
    </p:spTree>
    <p:extLst>
      <p:ext uri="{BB962C8B-B14F-4D97-AF65-F5344CB8AC3E}">
        <p14:creationId xmlns:p14="http://schemas.microsoft.com/office/powerpoint/2010/main" val="123302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DC0AE-56FB-5CD4-5CDA-EF7DBE441864}"/>
              </a:ext>
            </a:extLst>
          </p:cNvPr>
          <p:cNvSpPr>
            <a:spLocks noGrp="1"/>
          </p:cNvSpPr>
          <p:nvPr>
            <p:ph type="title"/>
          </p:nvPr>
        </p:nvSpPr>
        <p:spPr/>
        <p:txBody>
          <a:bodyPr>
            <a:normAutofit/>
          </a:bodyPr>
          <a:lstStyle/>
          <a:p>
            <a:r>
              <a:rPr lang="en-US" sz="3600" b="1" dirty="0">
                <a:latin typeface="+mn-lt"/>
              </a:rPr>
              <a:t>Ethical principles for social media research </a:t>
            </a:r>
          </a:p>
        </p:txBody>
      </p:sp>
      <p:graphicFrame>
        <p:nvGraphicFramePr>
          <p:cNvPr id="4" name="Table 4">
            <a:extLst>
              <a:ext uri="{FF2B5EF4-FFF2-40B4-BE49-F238E27FC236}">
                <a16:creationId xmlns:a16="http://schemas.microsoft.com/office/drawing/2014/main" id="{584CB4DF-0977-1490-2AB7-B72C9F36C030}"/>
              </a:ext>
            </a:extLst>
          </p:cNvPr>
          <p:cNvGraphicFramePr>
            <a:graphicFrameLocks noGrp="1"/>
          </p:cNvGraphicFramePr>
          <p:nvPr>
            <p:ph idx="1"/>
            <p:extLst>
              <p:ext uri="{D42A27DB-BD31-4B8C-83A1-F6EECF244321}">
                <p14:modId xmlns:p14="http://schemas.microsoft.com/office/powerpoint/2010/main" val="1914847770"/>
              </p:ext>
            </p:extLst>
          </p:nvPr>
        </p:nvGraphicFramePr>
        <p:xfrm>
          <a:off x="722329" y="1565536"/>
          <a:ext cx="10747342" cy="4929159"/>
        </p:xfrm>
        <a:graphic>
          <a:graphicData uri="http://schemas.openxmlformats.org/drawingml/2006/table">
            <a:tbl>
              <a:tblPr firstRow="1" bandRow="1">
                <a:tableStyleId>{5C22544A-7EE6-4342-B048-85BDC9FD1C3A}</a:tableStyleId>
              </a:tblPr>
              <a:tblGrid>
                <a:gridCol w="2162273">
                  <a:extLst>
                    <a:ext uri="{9D8B030D-6E8A-4147-A177-3AD203B41FA5}">
                      <a16:colId xmlns:a16="http://schemas.microsoft.com/office/drawing/2014/main" val="2284252560"/>
                    </a:ext>
                  </a:extLst>
                </a:gridCol>
                <a:gridCol w="8585069">
                  <a:extLst>
                    <a:ext uri="{9D8B030D-6E8A-4147-A177-3AD203B41FA5}">
                      <a16:colId xmlns:a16="http://schemas.microsoft.com/office/drawing/2014/main" val="2358090356"/>
                    </a:ext>
                  </a:extLst>
                </a:gridCol>
              </a:tblGrid>
              <a:tr h="631479">
                <a:tc>
                  <a:txBody>
                    <a:bodyPr/>
                    <a:lstStyle/>
                    <a:p>
                      <a:r>
                        <a:rPr lang="en-US" sz="2800" dirty="0"/>
                        <a:t>Principle</a:t>
                      </a:r>
                    </a:p>
                  </a:txBody>
                  <a:tcPr/>
                </a:tc>
                <a:tc>
                  <a:txBody>
                    <a:bodyPr/>
                    <a:lstStyle/>
                    <a:p>
                      <a:r>
                        <a:rPr lang="en-US" sz="2800" dirty="0"/>
                        <a:t>Key consideration</a:t>
                      </a:r>
                    </a:p>
                  </a:txBody>
                  <a:tcPr/>
                </a:tc>
                <a:extLst>
                  <a:ext uri="{0D108BD9-81ED-4DB2-BD59-A6C34878D82A}">
                    <a16:rowId xmlns:a16="http://schemas.microsoft.com/office/drawing/2014/main" val="895559337"/>
                  </a:ext>
                </a:extLst>
              </a:tr>
              <a:tr h="631479">
                <a:tc>
                  <a:txBody>
                    <a:bodyPr/>
                    <a:lstStyle/>
                    <a:p>
                      <a:r>
                        <a:rPr lang="en-US" sz="2400" b="0" i="0" dirty="0">
                          <a:solidFill>
                            <a:srgbClr val="000000"/>
                          </a:solidFill>
                          <a:effectLst/>
                          <a:latin typeface="Humanist777BT-LightB"/>
                        </a:rPr>
                        <a:t>3: Enabling participation </a:t>
                      </a:r>
                      <a:endParaRPr lang="en-US" sz="4800" dirty="0">
                        <a:effectLst/>
                      </a:endParaRPr>
                    </a:p>
                  </a:txBody>
                  <a:tcPr anchor="ctr"/>
                </a:tc>
                <a:tc>
                  <a:txBody>
                    <a:bodyPr/>
                    <a:lstStyle/>
                    <a:p>
                      <a:r>
                        <a:rPr lang="en-US" sz="2400" b="0" i="0" dirty="0">
                          <a:solidFill>
                            <a:srgbClr val="000000"/>
                          </a:solidFill>
                          <a:effectLst/>
                          <a:latin typeface="SymbolMT"/>
                        </a:rPr>
                        <a:t>• </a:t>
                      </a:r>
                      <a:r>
                        <a:rPr lang="en-US" sz="2400" b="0" i="0" dirty="0">
                          <a:solidFill>
                            <a:srgbClr val="000000"/>
                          </a:solidFill>
                          <a:effectLst/>
                          <a:latin typeface="Humanist777BT-LightB"/>
                        </a:rPr>
                        <a:t>Are any groups being inappropriately excluded given the nature of the research questions and/or platforms used?</a:t>
                      </a:r>
                      <a:endParaRPr lang="en-US" sz="4800" dirty="0">
                        <a:effectLst/>
                      </a:endParaRPr>
                    </a:p>
                  </a:txBody>
                  <a:tcPr anchor="ctr"/>
                </a:tc>
                <a:extLst>
                  <a:ext uri="{0D108BD9-81ED-4DB2-BD59-A6C34878D82A}">
                    <a16:rowId xmlns:a16="http://schemas.microsoft.com/office/drawing/2014/main" val="3765850850"/>
                  </a:ext>
                </a:extLst>
              </a:tr>
              <a:tr h="674731">
                <a:tc>
                  <a:txBody>
                    <a:bodyPr/>
                    <a:lstStyle/>
                    <a:p>
                      <a:r>
                        <a:rPr lang="en-US" sz="2400" b="0" i="0" dirty="0">
                          <a:solidFill>
                            <a:srgbClr val="000000"/>
                          </a:solidFill>
                          <a:effectLst/>
                          <a:latin typeface="Humanist777BT-LightB"/>
                        </a:rPr>
                        <a:t>4: Avoidance of personal and social harm</a:t>
                      </a:r>
                      <a:endParaRPr lang="en-US" sz="4800" dirty="0">
                        <a:effectLst/>
                      </a:endParaRPr>
                    </a:p>
                  </a:txBody>
                  <a:tcPr anchor="ctr"/>
                </a:tc>
                <a:tc>
                  <a:txBody>
                    <a:bodyPr/>
                    <a:lstStyle/>
                    <a:p>
                      <a:r>
                        <a:rPr lang="en-US" sz="2400" b="0" i="0" dirty="0">
                          <a:solidFill>
                            <a:srgbClr val="000000"/>
                          </a:solidFill>
                          <a:effectLst/>
                          <a:latin typeface="SymbolMT"/>
                        </a:rPr>
                        <a:t>• </a:t>
                      </a:r>
                      <a:r>
                        <a:rPr lang="en-US" sz="2400" b="0" i="0" dirty="0">
                          <a:solidFill>
                            <a:srgbClr val="000000"/>
                          </a:solidFill>
                          <a:effectLst/>
                          <a:latin typeface="Humanist777BT-LightB"/>
                        </a:rPr>
                        <a:t>Are the data public or private? Any research involving private content should only be conducted with explicit informed consent from the user.</a:t>
                      </a:r>
                    </a:p>
                    <a:p>
                      <a:r>
                        <a:rPr lang="en-US" sz="2400" b="0" i="0" dirty="0">
                          <a:solidFill>
                            <a:srgbClr val="000000"/>
                          </a:solidFill>
                          <a:effectLst/>
                          <a:latin typeface="SymbolMT"/>
                        </a:rPr>
                        <a:t>• </a:t>
                      </a:r>
                      <a:r>
                        <a:rPr lang="en-US" sz="2400" b="0" i="0" dirty="0">
                          <a:solidFill>
                            <a:srgbClr val="000000"/>
                          </a:solidFill>
                          <a:effectLst/>
                          <a:latin typeface="Humanist777BT-LightB"/>
                        </a:rPr>
                        <a:t>How will the collection of unnecessary personal data minimized?</a:t>
                      </a:r>
                      <a:endParaRPr lang="en-US" sz="4800" dirty="0">
                        <a:effectLst/>
                      </a:endParaRPr>
                    </a:p>
                  </a:txBody>
                  <a:tcPr anchor="ctr"/>
                </a:tc>
                <a:extLst>
                  <a:ext uri="{0D108BD9-81ED-4DB2-BD59-A6C34878D82A}">
                    <a16:rowId xmlns:a16="http://schemas.microsoft.com/office/drawing/2014/main" val="2521647344"/>
                  </a:ext>
                </a:extLst>
              </a:tr>
              <a:tr h="934243">
                <a:tc>
                  <a:txBody>
                    <a:bodyPr/>
                    <a:lstStyle/>
                    <a:p>
                      <a:r>
                        <a:rPr lang="en-US" sz="2400" b="0" i="0" dirty="0">
                          <a:solidFill>
                            <a:srgbClr val="000000"/>
                          </a:solidFill>
                          <a:effectLst/>
                          <a:latin typeface="Humanist777BT-LightB"/>
                        </a:rPr>
                        <a:t>5. Non-disclosure of identity</a:t>
                      </a:r>
                      <a:endParaRPr lang="en-US" sz="4800" dirty="0">
                        <a:effectLst/>
                      </a:endParaRPr>
                    </a:p>
                  </a:txBody>
                  <a:tcPr anchor="ctr"/>
                </a:tc>
                <a:tc>
                  <a:txBody>
                    <a:bodyPr/>
                    <a:lstStyle/>
                    <a:p>
                      <a:r>
                        <a:rPr lang="en-US" sz="2400" b="0" i="0" dirty="0">
                          <a:solidFill>
                            <a:srgbClr val="000000"/>
                          </a:solidFill>
                          <a:effectLst/>
                          <a:latin typeface="SymbolMT"/>
                        </a:rPr>
                        <a:t>• </a:t>
                      </a:r>
                      <a:r>
                        <a:rPr lang="en-US" sz="2400" b="0" i="0" dirty="0">
                          <a:solidFill>
                            <a:srgbClr val="000000"/>
                          </a:solidFill>
                          <a:effectLst/>
                          <a:latin typeface="Humanist777BT-LightB"/>
                        </a:rPr>
                        <a:t>How will the identity of users be protected? (There can be no guarantee of full anonymity with social media research. If researchers wish to include verbatim content, </a:t>
                      </a:r>
                      <a:r>
                        <a:rPr lang="en-US" sz="2400" b="0" i="0" dirty="0" err="1">
                          <a:solidFill>
                            <a:srgbClr val="000000"/>
                          </a:solidFill>
                          <a:effectLst/>
                          <a:latin typeface="Humanist777BT-LightB"/>
                        </a:rPr>
                        <a:t>theyshould</a:t>
                      </a:r>
                      <a:r>
                        <a:rPr lang="en-US" sz="2400" b="0" i="0" dirty="0">
                          <a:solidFill>
                            <a:srgbClr val="000000"/>
                          </a:solidFill>
                          <a:effectLst/>
                          <a:latin typeface="Humanist777BT-LightB"/>
                        </a:rPr>
                        <a:t> consider contacting social media users to ask them if they would be happy for their content to be cited.)</a:t>
                      </a:r>
                      <a:endParaRPr lang="en-US" sz="4800" dirty="0">
                        <a:effectLst/>
                      </a:endParaRPr>
                    </a:p>
                  </a:txBody>
                  <a:tcPr anchor="ctr"/>
                </a:tc>
                <a:extLst>
                  <a:ext uri="{0D108BD9-81ED-4DB2-BD59-A6C34878D82A}">
                    <a16:rowId xmlns:a16="http://schemas.microsoft.com/office/drawing/2014/main" val="3678143476"/>
                  </a:ext>
                </a:extLst>
              </a:tr>
            </a:tbl>
          </a:graphicData>
        </a:graphic>
      </p:graphicFrame>
      <p:pic>
        <p:nvPicPr>
          <p:cNvPr id="3" name="ElevenLabs_2023-10-16T23_25_46_Daniel_pre_s50_sb75_m1">
            <a:hlinkClick r:id="" action="ppaction://media"/>
            <a:extLst>
              <a:ext uri="{FF2B5EF4-FFF2-40B4-BE49-F238E27FC236}">
                <a16:creationId xmlns:a16="http://schemas.microsoft.com/office/drawing/2014/main" id="{084258E6-5C98-2443-FEAB-26736F7981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8875" y="679450"/>
            <a:ext cx="487363" cy="487363"/>
          </a:xfrm>
          <a:prstGeom prst="rect">
            <a:avLst/>
          </a:prstGeom>
        </p:spPr>
      </p:pic>
    </p:spTree>
    <p:extLst>
      <p:ext uri="{BB962C8B-B14F-4D97-AF65-F5344CB8AC3E}">
        <p14:creationId xmlns:p14="http://schemas.microsoft.com/office/powerpoint/2010/main" val="37490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3660-DFDF-29D9-5BD5-EA30BCB781EE}"/>
              </a:ext>
            </a:extLst>
          </p:cNvPr>
          <p:cNvSpPr>
            <a:spLocks noGrp="1"/>
          </p:cNvSpPr>
          <p:nvPr>
            <p:ph type="title"/>
          </p:nvPr>
        </p:nvSpPr>
        <p:spPr>
          <a:xfrm>
            <a:off x="838200" y="386640"/>
            <a:ext cx="10515600" cy="895405"/>
          </a:xfrm>
        </p:spPr>
        <p:txBody>
          <a:bodyPr>
            <a:normAutofit fontScale="90000"/>
          </a:bodyPr>
          <a:lstStyle/>
          <a:p>
            <a:r>
              <a:rPr lang="en-US" sz="4000" b="1" dirty="0">
                <a:latin typeface="+mn-lt"/>
              </a:rPr>
              <a:t>Developing an evaluation use and dissemination plan</a:t>
            </a:r>
            <a:endParaRPr lang="en-US" dirty="0"/>
          </a:p>
        </p:txBody>
      </p:sp>
      <p:sp>
        <p:nvSpPr>
          <p:cNvPr id="3" name="Content Placeholder 2">
            <a:extLst>
              <a:ext uri="{FF2B5EF4-FFF2-40B4-BE49-F238E27FC236}">
                <a16:creationId xmlns:a16="http://schemas.microsoft.com/office/drawing/2014/main" id="{28B0C876-7CC4-7D75-5DDC-AECBFFE4241F}"/>
              </a:ext>
            </a:extLst>
          </p:cNvPr>
          <p:cNvSpPr>
            <a:spLocks noGrp="1"/>
          </p:cNvSpPr>
          <p:nvPr>
            <p:ph idx="1"/>
          </p:nvPr>
        </p:nvSpPr>
        <p:spPr/>
        <p:txBody>
          <a:bodyPr>
            <a:normAutofit lnSpcReduction="10000"/>
          </a:bodyPr>
          <a:lstStyle/>
          <a:p>
            <a:r>
              <a:rPr lang="en-US" sz="2800" b="0" i="0" dirty="0">
                <a:solidFill>
                  <a:srgbClr val="000000"/>
                </a:solidFill>
                <a:effectLst/>
              </a:rPr>
              <a:t>There is no fixed way to develop an evaluation use and dissemination plan. The key is considering the four questions below:</a:t>
            </a:r>
          </a:p>
          <a:p>
            <a:pPr marL="514350" indent="-514350">
              <a:buAutoNum type="arabicPeriod"/>
            </a:pPr>
            <a:r>
              <a:rPr lang="en-US" sz="2800" b="0" i="0" dirty="0">
                <a:solidFill>
                  <a:srgbClr val="E100E1"/>
                </a:solidFill>
                <a:effectLst/>
              </a:rPr>
              <a:t>Which groups? </a:t>
            </a:r>
            <a:r>
              <a:rPr lang="en-US" sz="2800" b="0" i="0" dirty="0">
                <a:solidFill>
                  <a:srgbClr val="000000"/>
                </a:solidFill>
                <a:effectLst/>
              </a:rPr>
              <a:t>It is worth considering all potential users individually as it is easy to miss key stakeholders who might have very different needs from the evaluation. A stakeholder mapping exercise can be useful.</a:t>
            </a:r>
          </a:p>
          <a:p>
            <a:pPr marL="514350" indent="-514350">
              <a:buAutoNum type="arabicPeriod"/>
            </a:pPr>
            <a:r>
              <a:rPr lang="en-US" sz="2800" b="0" i="0" dirty="0">
                <a:solidFill>
                  <a:srgbClr val="E100E1"/>
                </a:solidFill>
                <a:effectLst/>
              </a:rPr>
              <a:t>What information? </a:t>
            </a:r>
            <a:r>
              <a:rPr lang="en-US" sz="2800" b="0" i="0" dirty="0">
                <a:solidFill>
                  <a:srgbClr val="000000"/>
                </a:solidFill>
                <a:effectLst/>
              </a:rPr>
              <a:t>Knowing what information is needed by each group should inform the evaluation questions posed.</a:t>
            </a:r>
          </a:p>
          <a:p>
            <a:pPr marL="514350" indent="-514350">
              <a:buAutoNum type="arabicPeriod"/>
            </a:pPr>
            <a:r>
              <a:rPr lang="en-US" sz="2800" b="0" i="0" dirty="0">
                <a:solidFill>
                  <a:srgbClr val="E100E1"/>
                </a:solidFill>
                <a:effectLst/>
              </a:rPr>
              <a:t>Which point in time? </a:t>
            </a:r>
            <a:r>
              <a:rPr lang="en-US" sz="2800" b="0" i="0" dirty="0">
                <a:solidFill>
                  <a:srgbClr val="000000"/>
                </a:solidFill>
                <a:effectLst/>
              </a:rPr>
              <a:t>There will be decision points throughout the implementation and delivery of any intervention. Knowing these points can allow the various data collection plans in place to be designed to meet these requirements.</a:t>
            </a:r>
          </a:p>
          <a:p>
            <a:pPr marL="514350" indent="-514350">
              <a:buAutoNum type="arabicPeriod"/>
            </a:pPr>
            <a:endParaRPr lang="en-US" sz="2800" b="0" i="0" dirty="0">
              <a:solidFill>
                <a:srgbClr val="000000"/>
              </a:solidFill>
              <a:effectLst/>
            </a:endParaRPr>
          </a:p>
        </p:txBody>
      </p:sp>
      <p:pic>
        <p:nvPicPr>
          <p:cNvPr id="4" name="ElevenLabs_2023-10-16T23_28_00_Daniel_pre_s50_sb75_m1">
            <a:hlinkClick r:id="" action="ppaction://media"/>
            <a:extLst>
              <a:ext uri="{FF2B5EF4-FFF2-40B4-BE49-F238E27FC236}">
                <a16:creationId xmlns:a16="http://schemas.microsoft.com/office/drawing/2014/main" id="{1657E012-1607-D24A-42C4-757AEAA043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2888" y="539750"/>
            <a:ext cx="487362" cy="487363"/>
          </a:xfrm>
          <a:prstGeom prst="rect">
            <a:avLst/>
          </a:prstGeom>
        </p:spPr>
      </p:pic>
    </p:spTree>
    <p:extLst>
      <p:ext uri="{BB962C8B-B14F-4D97-AF65-F5344CB8AC3E}">
        <p14:creationId xmlns:p14="http://schemas.microsoft.com/office/powerpoint/2010/main" val="315090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3660-DFDF-29D9-5BD5-EA30BCB781EE}"/>
              </a:ext>
            </a:extLst>
          </p:cNvPr>
          <p:cNvSpPr>
            <a:spLocks noGrp="1"/>
          </p:cNvSpPr>
          <p:nvPr>
            <p:ph type="title"/>
          </p:nvPr>
        </p:nvSpPr>
        <p:spPr/>
        <p:txBody>
          <a:bodyPr>
            <a:noAutofit/>
          </a:bodyPr>
          <a:lstStyle/>
          <a:p>
            <a:r>
              <a:rPr lang="en-US" sz="3600" b="1" dirty="0">
                <a:latin typeface="+mn-lt"/>
              </a:rPr>
              <a:t>Developing an evaluation use and dissemination plan</a:t>
            </a:r>
          </a:p>
        </p:txBody>
      </p:sp>
      <p:sp>
        <p:nvSpPr>
          <p:cNvPr id="3" name="Content Placeholder 2">
            <a:extLst>
              <a:ext uri="{FF2B5EF4-FFF2-40B4-BE49-F238E27FC236}">
                <a16:creationId xmlns:a16="http://schemas.microsoft.com/office/drawing/2014/main" id="{28B0C876-7CC4-7D75-5DDC-AECBFFE4241F}"/>
              </a:ext>
            </a:extLst>
          </p:cNvPr>
          <p:cNvSpPr>
            <a:spLocks noGrp="1"/>
          </p:cNvSpPr>
          <p:nvPr>
            <p:ph idx="1"/>
          </p:nvPr>
        </p:nvSpPr>
        <p:spPr/>
        <p:txBody>
          <a:bodyPr>
            <a:normAutofit/>
          </a:bodyPr>
          <a:lstStyle/>
          <a:p>
            <a:pPr marL="0" indent="0">
              <a:buNone/>
            </a:pPr>
            <a:r>
              <a:rPr lang="en-US" dirty="0">
                <a:solidFill>
                  <a:srgbClr val="000000"/>
                </a:solidFill>
                <a:latin typeface="SymbolMT"/>
              </a:rPr>
              <a:t>4. </a:t>
            </a:r>
            <a:r>
              <a:rPr lang="en-US" sz="2800" b="0" i="0" dirty="0">
                <a:solidFill>
                  <a:srgbClr val="E100E1"/>
                </a:solidFill>
                <a:effectLst/>
                <a:latin typeface="Humanist777BT-LightB"/>
              </a:rPr>
              <a:t>For what purpose? </a:t>
            </a:r>
            <a:r>
              <a:rPr lang="en-US" sz="2800" b="0" i="0" dirty="0">
                <a:solidFill>
                  <a:srgbClr val="000000"/>
                </a:solidFill>
                <a:effectLst/>
                <a:latin typeface="Humanist777BT-LightB"/>
              </a:rPr>
              <a:t>Evaluation evidence can be used for various purposes, which will impact on the type of evidence generated and how it is used and disseminated. </a:t>
            </a:r>
          </a:p>
          <a:p>
            <a:pPr marL="0" indent="0">
              <a:buNone/>
            </a:pPr>
            <a:r>
              <a:rPr lang="en-US" sz="2800" b="0" i="0" dirty="0">
                <a:solidFill>
                  <a:srgbClr val="000000"/>
                </a:solidFill>
                <a:effectLst/>
                <a:latin typeface="Humanist777BT-LightB"/>
              </a:rPr>
              <a:t>This is particularly important for interim decision points. When the decision is small (for example, a review of staffing numbers to support the intervention), emerging monitoring data may suffice. However, if the decision is large (for example, whether to roll out an intervention nationally), the evidence needs will be much greater and call for a much higher level of robustness.</a:t>
            </a:r>
            <a:r>
              <a:rPr lang="en-US" dirty="0"/>
              <a:t> </a:t>
            </a:r>
            <a:br>
              <a:rPr lang="en-US" dirty="0"/>
            </a:br>
            <a:endParaRPr lang="en-US" dirty="0"/>
          </a:p>
        </p:txBody>
      </p:sp>
      <p:pic>
        <p:nvPicPr>
          <p:cNvPr id="4" name="ElevenLabs_2023-10-17T00_36_27_Daniel_pre_s50_sb75_m1">
            <a:hlinkClick r:id="" action="ppaction://media"/>
            <a:extLst>
              <a:ext uri="{FF2B5EF4-FFF2-40B4-BE49-F238E27FC236}">
                <a16:creationId xmlns:a16="http://schemas.microsoft.com/office/drawing/2014/main" id="{A99E8A32-2078-794B-8798-E3F10FBD05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2850" y="636588"/>
            <a:ext cx="487363" cy="487362"/>
          </a:xfrm>
          <a:prstGeom prst="rect">
            <a:avLst/>
          </a:prstGeom>
        </p:spPr>
      </p:pic>
    </p:spTree>
    <p:extLst>
      <p:ext uri="{BB962C8B-B14F-4D97-AF65-F5344CB8AC3E}">
        <p14:creationId xmlns:p14="http://schemas.microsoft.com/office/powerpoint/2010/main" val="348529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9EC04-800C-C7DA-9188-72FD425EE8A4}"/>
              </a:ext>
            </a:extLst>
          </p:cNvPr>
          <p:cNvSpPr>
            <a:spLocks noGrp="1"/>
          </p:cNvSpPr>
          <p:nvPr>
            <p:ph type="title"/>
          </p:nvPr>
        </p:nvSpPr>
        <p:spPr>
          <a:xfrm>
            <a:off x="838200" y="82321"/>
            <a:ext cx="10515600" cy="874395"/>
          </a:xfrm>
        </p:spPr>
        <p:txBody>
          <a:bodyPr>
            <a:normAutofit/>
          </a:bodyPr>
          <a:lstStyle/>
          <a:p>
            <a:r>
              <a:rPr lang="en-US" sz="3600" b="1" dirty="0">
                <a:latin typeface="+mn-lt"/>
              </a:rPr>
              <a:t>Developing an evaluation and dissemination plan</a:t>
            </a:r>
          </a:p>
        </p:txBody>
      </p:sp>
      <p:sp>
        <p:nvSpPr>
          <p:cNvPr id="3" name="Content Placeholder 2">
            <a:extLst>
              <a:ext uri="{FF2B5EF4-FFF2-40B4-BE49-F238E27FC236}">
                <a16:creationId xmlns:a16="http://schemas.microsoft.com/office/drawing/2014/main" id="{4F588073-8104-B542-3990-75E39EF7C3F3}"/>
              </a:ext>
            </a:extLst>
          </p:cNvPr>
          <p:cNvSpPr>
            <a:spLocks noGrp="1"/>
          </p:cNvSpPr>
          <p:nvPr>
            <p:ph idx="1"/>
          </p:nvPr>
        </p:nvSpPr>
        <p:spPr>
          <a:xfrm>
            <a:off x="838200" y="956716"/>
            <a:ext cx="10515600" cy="5220247"/>
          </a:xfrm>
        </p:spPr>
        <p:txBody>
          <a:bodyPr>
            <a:normAutofit/>
          </a:bodyPr>
          <a:lstStyle/>
          <a:p>
            <a:r>
              <a:rPr lang="en-US" sz="2400" b="0" i="0" dirty="0">
                <a:solidFill>
                  <a:srgbClr val="000000"/>
                </a:solidFill>
                <a:effectLst/>
                <a:latin typeface="Humanist777BT-LightB"/>
              </a:rPr>
              <a:t>Identifying these needs during evaluation design allows for early discussion, negotiation, and expectation management.</a:t>
            </a:r>
          </a:p>
          <a:p>
            <a:r>
              <a:rPr lang="en-US" sz="2400" b="0" i="0" dirty="0">
                <a:solidFill>
                  <a:srgbClr val="000000"/>
                </a:solidFill>
                <a:effectLst/>
                <a:latin typeface="Humanist777BT-LightB"/>
              </a:rPr>
              <a:t>The strategy should include what will be published, when, and how (paper, hard, social media, seminars, conference presentations). This should contain decision points and when evidence will be available. Reports, data, and research tools should be published.</a:t>
            </a:r>
          </a:p>
          <a:p>
            <a:r>
              <a:rPr lang="en-US" sz="2400" b="0" i="0" dirty="0">
                <a:solidFill>
                  <a:srgbClr val="000000"/>
                </a:solidFill>
                <a:effectLst/>
                <a:latin typeface="Humanist777BT-LightB"/>
              </a:rPr>
              <a:t>Including ‘influence objectives’ in the use and distribution plan can help. Evaluation influence objectives specify the desired impact. For example, an evaluation could be conducted to identify good practice in prison rehabilitation schemes. </a:t>
            </a:r>
          </a:p>
          <a:p>
            <a:r>
              <a:rPr lang="en-US" sz="2400" b="0" i="0" dirty="0">
                <a:solidFill>
                  <a:srgbClr val="000000"/>
                </a:solidFill>
                <a:effectLst/>
                <a:latin typeface="Humanist777BT-LightB"/>
              </a:rPr>
              <a:t>The influence objective could be using the evaluation findings to positively change the way that rehabilitation programmes are implemented.</a:t>
            </a:r>
            <a:endParaRPr lang="en-US" sz="2400" dirty="0"/>
          </a:p>
          <a:p>
            <a:r>
              <a:rPr lang="en-US" sz="2400" dirty="0"/>
              <a:t>Influence objectives are clear, the evaluation outputs can be tailored to meet this goal.</a:t>
            </a:r>
          </a:p>
        </p:txBody>
      </p:sp>
      <p:pic>
        <p:nvPicPr>
          <p:cNvPr id="4" name="ElevenLabs_2023-10-17T00_37_53_Daniel_pre_s50_sb75_m1 (1)">
            <a:hlinkClick r:id="" action="ppaction://media"/>
            <a:extLst>
              <a:ext uri="{FF2B5EF4-FFF2-40B4-BE49-F238E27FC236}">
                <a16:creationId xmlns:a16="http://schemas.microsoft.com/office/drawing/2014/main" id="{F1C7BA49-9D58-8C25-BC18-B6BD11E8F3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275837"/>
            <a:ext cx="487362" cy="487362"/>
          </a:xfrm>
          <a:prstGeom prst="rect">
            <a:avLst/>
          </a:prstGeom>
        </p:spPr>
      </p:pic>
    </p:spTree>
    <p:extLst>
      <p:ext uri="{BB962C8B-B14F-4D97-AF65-F5344CB8AC3E}">
        <p14:creationId xmlns:p14="http://schemas.microsoft.com/office/powerpoint/2010/main" val="34761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5E60-EAC3-5F50-AACB-335B0561F9A7}"/>
              </a:ext>
            </a:extLst>
          </p:cNvPr>
          <p:cNvSpPr>
            <a:spLocks noGrp="1"/>
          </p:cNvSpPr>
          <p:nvPr>
            <p:ph type="title"/>
          </p:nvPr>
        </p:nvSpPr>
        <p:spPr/>
        <p:txBody>
          <a:bodyPr/>
          <a:lstStyle/>
          <a:p>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Developing an evaluation and dissemination plan</a:t>
            </a:r>
            <a:endParaRPr lang="en-US" dirty="0"/>
          </a:p>
        </p:txBody>
      </p:sp>
      <p:sp>
        <p:nvSpPr>
          <p:cNvPr id="3" name="Content Placeholder 2">
            <a:extLst>
              <a:ext uri="{FF2B5EF4-FFF2-40B4-BE49-F238E27FC236}">
                <a16:creationId xmlns:a16="http://schemas.microsoft.com/office/drawing/2014/main" id="{838BB367-C36C-69D1-64FE-B72ECA1CB2DF}"/>
              </a:ext>
            </a:extLst>
          </p:cNvPr>
          <p:cNvSpPr>
            <a:spLocks noGrp="1"/>
          </p:cNvSpPr>
          <p:nvPr>
            <p:ph idx="1"/>
          </p:nvPr>
        </p:nvSpPr>
        <p:spPr/>
        <p:txBody>
          <a:bodyPr>
            <a:normAutofit/>
          </a:bodyPr>
          <a:lstStyle/>
          <a:p>
            <a:r>
              <a:rPr lang="en-US" dirty="0">
                <a:solidFill>
                  <a:srgbClr val="000000"/>
                </a:solidFill>
                <a:latin typeface="Humanist777BT-LightB"/>
              </a:rPr>
              <a:t>It</a:t>
            </a:r>
            <a:r>
              <a:rPr lang="en-US" b="0" i="0" dirty="0">
                <a:solidFill>
                  <a:srgbClr val="000000"/>
                </a:solidFill>
                <a:effectLst/>
                <a:latin typeface="Humanist777BT-LightB"/>
              </a:rPr>
              <a:t> is good practice to agree the use and dissemination plan with as wide a range of stakeholders as possible; this is typically covered by the programme board and steering group. This early interaction can also help focus and manage expectations since not all queries can be answered.</a:t>
            </a:r>
          </a:p>
          <a:p>
            <a:r>
              <a:rPr lang="en-US" b="0" i="0" dirty="0">
                <a:solidFill>
                  <a:srgbClr val="000000"/>
                </a:solidFill>
                <a:effectLst/>
                <a:latin typeface="Humanist777BT-LightB"/>
              </a:rPr>
              <a:t>The use and dissemination plan can also be developed with departmental press offices (to agree on the general principles and broad approach) and ministers' offices (to get their buy-in and agreement to publication plans up front). To avoid the impression that findings affect publication decisions, this is best practice. </a:t>
            </a:r>
            <a:endParaRPr lang="en-US" dirty="0"/>
          </a:p>
        </p:txBody>
      </p:sp>
      <p:pic>
        <p:nvPicPr>
          <p:cNvPr id="4" name="ElevenLabs_2023-10-17T00_42_15_Daniel_pre_s50_sb75_m1">
            <a:hlinkClick r:id="" action="ppaction://media"/>
            <a:extLst>
              <a:ext uri="{FF2B5EF4-FFF2-40B4-BE49-F238E27FC236}">
                <a16:creationId xmlns:a16="http://schemas.microsoft.com/office/drawing/2014/main" id="{A9022F6A-FC48-2E8D-F7F3-C8BC12288E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6405" y="314959"/>
            <a:ext cx="487363" cy="487363"/>
          </a:xfrm>
          <a:prstGeom prst="rect">
            <a:avLst/>
          </a:prstGeom>
        </p:spPr>
      </p:pic>
    </p:spTree>
    <p:extLst>
      <p:ext uri="{BB962C8B-B14F-4D97-AF65-F5344CB8AC3E}">
        <p14:creationId xmlns:p14="http://schemas.microsoft.com/office/powerpoint/2010/main" val="75715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EBFA4C8-C301-60A7-C96E-E85360F5D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BFFE18-93B8-6F79-1D81-D01DDE8490F9}"/>
              </a:ext>
            </a:extLst>
          </p:cNvPr>
          <p:cNvSpPr>
            <a:spLocks noGrp="1"/>
          </p:cNvSpPr>
          <p:nvPr>
            <p:ph type="title"/>
          </p:nvPr>
        </p:nvSpPr>
        <p:spPr>
          <a:xfrm>
            <a:off x="433634" y="225493"/>
            <a:ext cx="9906799" cy="753234"/>
          </a:xfrm>
        </p:spPr>
        <p:txBody>
          <a:bodyPr anchor="ctr">
            <a:normAutofit/>
          </a:bodyPr>
          <a:lstStyle/>
          <a:p>
            <a:r>
              <a:rPr lang="en-US" sz="3600" b="1" dirty="0">
                <a:latin typeface="+mn-lt"/>
              </a:rPr>
              <a:t>Objectives</a:t>
            </a:r>
          </a:p>
        </p:txBody>
      </p:sp>
      <p:sp>
        <p:nvSpPr>
          <p:cNvPr id="15" name="Content Placeholder 2">
            <a:extLst>
              <a:ext uri="{FF2B5EF4-FFF2-40B4-BE49-F238E27FC236}">
                <a16:creationId xmlns:a16="http://schemas.microsoft.com/office/drawing/2014/main" id="{6945024B-ADAE-D1DB-63D1-7B65B4BB0374}"/>
              </a:ext>
            </a:extLst>
          </p:cNvPr>
          <p:cNvSpPr>
            <a:spLocks noGrp="1"/>
          </p:cNvSpPr>
          <p:nvPr>
            <p:ph idx="1"/>
          </p:nvPr>
        </p:nvSpPr>
        <p:spPr>
          <a:xfrm>
            <a:off x="433634" y="1272620"/>
            <a:ext cx="10878532" cy="4983270"/>
          </a:xfrm>
        </p:spPr>
        <p:txBody>
          <a:bodyPr anchor="ctr">
            <a:normAutofit lnSpcReduction="10000"/>
          </a:bodyPr>
          <a:lstStyle/>
          <a:p>
            <a:pPr>
              <a:buFont typeface="+mj-lt"/>
              <a:buAutoNum type="arabicPeriod"/>
            </a:pPr>
            <a:r>
              <a:rPr lang="en-US" sz="2400" i="0" dirty="0">
                <a:effectLst/>
                <a:latin typeface="Söhne"/>
              </a:rPr>
              <a:t>Define ethics in the context of project management and explain its relevance.</a:t>
            </a:r>
          </a:p>
          <a:p>
            <a:pPr>
              <a:buFont typeface="+mj-lt"/>
              <a:buAutoNum type="arabicPeriod"/>
            </a:pPr>
            <a:r>
              <a:rPr lang="en-US" sz="2400" i="0" dirty="0">
                <a:effectLst/>
                <a:latin typeface="Söhne"/>
              </a:rPr>
              <a:t>Identify the four core values central to project management and describe their significance.</a:t>
            </a:r>
          </a:p>
          <a:p>
            <a:pPr>
              <a:buFont typeface="+mj-lt"/>
              <a:buAutoNum type="arabicPeriod"/>
            </a:pPr>
            <a:r>
              <a:rPr lang="en-US" sz="2400" i="0" dirty="0">
                <a:effectLst/>
                <a:latin typeface="Söhne"/>
              </a:rPr>
              <a:t>Explain the ethical principles related to research and evaluation, including the Social Research Association Evaluation Society's guidelines and the Government Social Research (GSR) service's five principles.</a:t>
            </a:r>
          </a:p>
          <a:p>
            <a:pPr>
              <a:buFont typeface="+mj-lt"/>
              <a:buAutoNum type="arabicPeriod"/>
            </a:pPr>
            <a:r>
              <a:rPr lang="en-US" sz="2400" i="0" dirty="0">
                <a:effectLst/>
                <a:latin typeface="Söhne"/>
              </a:rPr>
              <a:t>Describe the legal and ethical considerations related to informed consent, data protection, equality, and privacy.</a:t>
            </a:r>
          </a:p>
          <a:p>
            <a:pPr>
              <a:buFont typeface="+mj-lt"/>
              <a:buAutoNum type="arabicPeriod"/>
            </a:pPr>
            <a:r>
              <a:rPr lang="en-US" sz="2400" i="0" dirty="0">
                <a:effectLst/>
                <a:latin typeface="Söhne"/>
              </a:rPr>
              <a:t>Recognize the unique ethical considerations in social media research.</a:t>
            </a:r>
          </a:p>
          <a:p>
            <a:pPr>
              <a:buFont typeface="+mj-lt"/>
              <a:buAutoNum type="arabicPeriod" startAt="6"/>
            </a:pPr>
            <a:r>
              <a:rPr lang="en-US" sz="2400" i="0" dirty="0">
                <a:effectLst/>
                <a:latin typeface="Söhne"/>
              </a:rPr>
              <a:t>Discuss the ethical principles for protecting participants and avoiding harm in research.</a:t>
            </a:r>
          </a:p>
          <a:p>
            <a:pPr>
              <a:buFont typeface="+mj-lt"/>
              <a:buAutoNum type="arabicPeriod" startAt="6"/>
            </a:pPr>
            <a:r>
              <a:rPr lang="en-US" sz="2400" i="0" dirty="0">
                <a:effectLst/>
                <a:latin typeface="Söhne"/>
              </a:rPr>
              <a:t>Differentiate between traditional research methodologies and social media research in terms of ethical considerations.</a:t>
            </a:r>
          </a:p>
          <a:p>
            <a:endParaRPr lang="en-US" sz="1700" dirty="0"/>
          </a:p>
        </p:txBody>
      </p:sp>
      <p:pic>
        <p:nvPicPr>
          <p:cNvPr id="3" name="ElevenLabs_2023-10-16T22_52_01_Daniel_pre_s94_sb85_m1">
            <a:hlinkClick r:id="" action="ppaction://media"/>
            <a:extLst>
              <a:ext uri="{FF2B5EF4-FFF2-40B4-BE49-F238E27FC236}">
                <a16:creationId xmlns:a16="http://schemas.microsoft.com/office/drawing/2014/main" id="{BCA80E96-89BF-698E-8DFE-4F3A5B10D0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0325" y="474663"/>
            <a:ext cx="487363" cy="487362"/>
          </a:xfrm>
          <a:prstGeom prst="rect">
            <a:avLst/>
          </a:prstGeom>
        </p:spPr>
      </p:pic>
    </p:spTree>
    <p:extLst>
      <p:ext uri="{BB962C8B-B14F-4D97-AF65-F5344CB8AC3E}">
        <p14:creationId xmlns:p14="http://schemas.microsoft.com/office/powerpoint/2010/main" val="193133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A86E-A3F9-E2F0-113D-E1E6EA7D88DB}"/>
              </a:ext>
            </a:extLst>
          </p:cNvPr>
          <p:cNvSpPr>
            <a:spLocks noGrp="1"/>
          </p:cNvSpPr>
          <p:nvPr>
            <p:ph type="title"/>
          </p:nvPr>
        </p:nvSpPr>
        <p:spPr/>
        <p:txBody>
          <a:bodyPr>
            <a:noAutofit/>
          </a:bodyPr>
          <a:lstStyle/>
          <a:p>
            <a:r>
              <a:rPr lang="en-US" sz="3600" b="1" dirty="0">
                <a:latin typeface="+mn-lt"/>
              </a:rPr>
              <a:t>Developing an evaluation and dissemination plan</a:t>
            </a:r>
          </a:p>
        </p:txBody>
      </p:sp>
      <p:sp>
        <p:nvSpPr>
          <p:cNvPr id="3" name="Content Placeholder 2">
            <a:extLst>
              <a:ext uri="{FF2B5EF4-FFF2-40B4-BE49-F238E27FC236}">
                <a16:creationId xmlns:a16="http://schemas.microsoft.com/office/drawing/2014/main" id="{02239207-7C7B-25A0-D920-16B69423326E}"/>
              </a:ext>
            </a:extLst>
          </p:cNvPr>
          <p:cNvSpPr>
            <a:spLocks noGrp="1"/>
          </p:cNvSpPr>
          <p:nvPr>
            <p:ph idx="1"/>
          </p:nvPr>
        </p:nvSpPr>
        <p:spPr>
          <a:xfrm>
            <a:off x="838200" y="1418734"/>
            <a:ext cx="10515600" cy="4805363"/>
          </a:xfrm>
        </p:spPr>
        <p:txBody>
          <a:bodyPr>
            <a:normAutofit/>
          </a:bodyPr>
          <a:lstStyle/>
          <a:p>
            <a:r>
              <a:rPr lang="en-US" dirty="0"/>
              <a:t>Once the different audiences and their evidence needs are known and prioritized, reporting and communications should be tailored to meet these needs. </a:t>
            </a:r>
          </a:p>
          <a:p>
            <a:r>
              <a:rPr lang="en-US" dirty="0"/>
              <a:t>The value of tailoring communications in this way cannot be underestimated. Improving the usability of the findings by helping specific audiences understand how findings directly relate to their areas of interest and can be invaluable in ensuring the findings are used.</a:t>
            </a:r>
          </a:p>
          <a:p>
            <a:r>
              <a:rPr lang="en-US" dirty="0"/>
              <a:t>Improving the use of the findings involves considering which groups have the capacity to act on the findings, in what ways and the constraints they may be under.</a:t>
            </a:r>
          </a:p>
        </p:txBody>
      </p:sp>
      <p:pic>
        <p:nvPicPr>
          <p:cNvPr id="4" name="ElevenLabs_2023-10-17T00_43_03_Daniel_pre_s50_sb75_m1">
            <a:hlinkClick r:id="" action="ppaction://media"/>
            <a:extLst>
              <a:ext uri="{FF2B5EF4-FFF2-40B4-BE49-F238E27FC236}">
                <a16:creationId xmlns:a16="http://schemas.microsoft.com/office/drawing/2014/main" id="{50167F7A-4537-0137-94E1-0D0A65FACA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3049" y="365125"/>
            <a:ext cx="487363" cy="487363"/>
          </a:xfrm>
          <a:prstGeom prst="rect">
            <a:avLst/>
          </a:prstGeom>
        </p:spPr>
      </p:pic>
    </p:spTree>
    <p:extLst>
      <p:ext uri="{BB962C8B-B14F-4D97-AF65-F5344CB8AC3E}">
        <p14:creationId xmlns:p14="http://schemas.microsoft.com/office/powerpoint/2010/main" val="236641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F5A6-3613-C7C2-886B-20D41863049F}"/>
              </a:ext>
            </a:extLst>
          </p:cNvPr>
          <p:cNvSpPr>
            <a:spLocks noGrp="1"/>
          </p:cNvSpPr>
          <p:nvPr>
            <p:ph type="title"/>
          </p:nvPr>
        </p:nvSpPr>
        <p:spPr/>
        <p:txBody>
          <a:bodyPr>
            <a:normAutofit/>
          </a:bodyPr>
          <a:lstStyle/>
          <a:p>
            <a:r>
              <a:rPr lang="en-US" sz="3600" b="1" dirty="0">
                <a:latin typeface="+mn-lt"/>
              </a:rPr>
              <a:t>Disseminating evaluation findings</a:t>
            </a:r>
          </a:p>
        </p:txBody>
      </p:sp>
      <p:sp>
        <p:nvSpPr>
          <p:cNvPr id="3" name="Content Placeholder 2">
            <a:extLst>
              <a:ext uri="{FF2B5EF4-FFF2-40B4-BE49-F238E27FC236}">
                <a16:creationId xmlns:a16="http://schemas.microsoft.com/office/drawing/2014/main" id="{F835835B-343C-E51C-063B-8590423A5469}"/>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umanist777BT-LightB"/>
                <a:ea typeface="+mn-ea"/>
                <a:cs typeface="+mn-cs"/>
              </a:rPr>
              <a:t>Selecting and using the best outputs and communication channels is crucial.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umanist777BT-LightB"/>
                <a:ea typeface="+mn-ea"/>
                <a:cs typeface="+mn-cs"/>
              </a:rPr>
              <a:t>An evaluation study's final report is vital, but it rarely ensures impact and influence.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umanist777BT-LightB"/>
                <a:ea typeface="+mn-ea"/>
                <a:cs typeface="+mn-cs"/>
              </a:rPr>
              <a:t>Alternative communication methods include one-page summaries, videos, infographics, data sharing, newsletters, social media, conference presentations, and seminars.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umanist777BT-LightB"/>
                <a:ea typeface="+mn-ea"/>
                <a:cs typeface="+mn-cs"/>
              </a:rPr>
              <a:t>It is inappropriate to discuss findings publicly before publication. Before publishing, steering groups and policy/delivery heads should support the messages, especially when managing bad findings.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Humanist777BT-LightB"/>
                <a:ea typeface="+mn-ea"/>
                <a:cs typeface="+mn-cs"/>
              </a:rPr>
              <a:t>Quality assurance, editing, ministerial clearance, and press office input make publication resource-intensive for government evaluation managers. If appropriate, publish regular, short outputs to release findings and allow for rapid utilization.</a:t>
            </a:r>
          </a:p>
          <a:p>
            <a:endParaRPr lang="en-US" dirty="0"/>
          </a:p>
        </p:txBody>
      </p:sp>
      <p:pic>
        <p:nvPicPr>
          <p:cNvPr id="4" name="ElevenLabs_2023-10-17T01_05_39_Daniel_pre_s57_sb83_m1">
            <a:hlinkClick r:id="" action="ppaction://media"/>
            <a:extLst>
              <a:ext uri="{FF2B5EF4-FFF2-40B4-BE49-F238E27FC236}">
                <a16:creationId xmlns:a16="http://schemas.microsoft.com/office/drawing/2014/main" id="{D742BB32-4255-21F8-AC76-9330F0EAD9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365125"/>
            <a:ext cx="487363" cy="487362"/>
          </a:xfrm>
          <a:prstGeom prst="rect">
            <a:avLst/>
          </a:prstGeom>
        </p:spPr>
      </p:pic>
    </p:spTree>
    <p:extLst>
      <p:ext uri="{BB962C8B-B14F-4D97-AF65-F5344CB8AC3E}">
        <p14:creationId xmlns:p14="http://schemas.microsoft.com/office/powerpoint/2010/main" val="297714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EE4CA-ED02-1275-630C-A825B5D05A58}"/>
              </a:ext>
            </a:extLst>
          </p:cNvPr>
          <p:cNvSpPr>
            <a:spLocks noGrp="1"/>
          </p:cNvSpPr>
          <p:nvPr>
            <p:ph type="title"/>
          </p:nvPr>
        </p:nvSpPr>
        <p:spPr>
          <a:xfrm>
            <a:off x="0" y="263950"/>
            <a:ext cx="6061435" cy="1090122"/>
          </a:xfrm>
        </p:spPr>
        <p:txBody>
          <a:bodyPr anchor="b">
            <a:normAutofit fontScale="90000"/>
          </a:bodyPr>
          <a:lstStyle/>
          <a:p>
            <a:r>
              <a:rPr lang="en-US" sz="4000" b="1" dirty="0">
                <a:latin typeface="Humanist777BT-BoldCondensedB"/>
              </a:rPr>
              <a:t>Building an evaluation culture</a:t>
            </a:r>
            <a:br>
              <a:rPr lang="en-US" sz="4000" b="1" dirty="0">
                <a:latin typeface="Humanist777BT-BoldCondensedB"/>
              </a:rPr>
            </a:br>
            <a:r>
              <a:rPr lang="en-US" sz="4000" b="1" dirty="0">
                <a:latin typeface="Humanist777BT-BoldCondensedB"/>
              </a:rPr>
              <a:t>                                                                                                                                                                                                                                                                                                                                                                                                                                                                                                                                                                                                                                                                                                                                                                      </a:t>
            </a:r>
            <a:endParaRPr lang="en-US" sz="4000" dirty="0"/>
          </a:p>
        </p:txBody>
      </p:sp>
      <p:sp>
        <p:nvSpPr>
          <p:cNvPr id="3" name="Content Placeholder 2">
            <a:extLst>
              <a:ext uri="{FF2B5EF4-FFF2-40B4-BE49-F238E27FC236}">
                <a16:creationId xmlns:a16="http://schemas.microsoft.com/office/drawing/2014/main" id="{C2E34674-8F1E-3A1C-A114-CC8E38F5AC8B}"/>
              </a:ext>
            </a:extLst>
          </p:cNvPr>
          <p:cNvSpPr>
            <a:spLocks noGrp="1"/>
          </p:cNvSpPr>
          <p:nvPr>
            <p:ph idx="1"/>
          </p:nvPr>
        </p:nvSpPr>
        <p:spPr>
          <a:xfrm>
            <a:off x="179109" y="904974"/>
            <a:ext cx="5626379" cy="5300566"/>
          </a:xfrm>
        </p:spPr>
        <p:txBody>
          <a:bodyPr anchor="t">
            <a:normAutofit/>
          </a:bodyPr>
          <a:lstStyle/>
          <a:p>
            <a:r>
              <a:rPr lang="en-US" sz="2400" b="0" i="0" dirty="0">
                <a:effectLst/>
                <a:latin typeface="Humanist777BT-LightB"/>
              </a:rPr>
              <a:t>Evaluation should be interwoven into an organization's culture and operations. </a:t>
            </a:r>
          </a:p>
          <a:p>
            <a:r>
              <a:rPr lang="en-US" sz="2400" b="0" i="0" dirty="0">
                <a:effectLst/>
                <a:latin typeface="Humanist777BT-LightB"/>
              </a:rPr>
              <a:t>This means that evaluative and reflective practice is part of the ‘way we do things around here’ where all colleagues explore, learn, and scrutinize their evidence. </a:t>
            </a:r>
          </a:p>
          <a:p>
            <a:r>
              <a:rPr lang="en-US" sz="2400" b="0" i="0" dirty="0">
                <a:effectLst/>
                <a:latin typeface="Humanist777BT-LightB"/>
              </a:rPr>
              <a:t>It suggests that excellent policy practice requires attaching value to policy implementation, rather than viewing evaluation as a necessary evil or ritualistic necessity. </a:t>
            </a:r>
            <a:endParaRPr lang="en-US" sz="2400" dirty="0"/>
          </a:p>
        </p:txBody>
      </p:sp>
      <p:pic>
        <p:nvPicPr>
          <p:cNvPr id="4" name="Picture 3">
            <a:extLst>
              <a:ext uri="{FF2B5EF4-FFF2-40B4-BE49-F238E27FC236}">
                <a16:creationId xmlns:a16="http://schemas.microsoft.com/office/drawing/2014/main" id="{2AEA42AE-DC58-D84B-8778-81429C2D1408}"/>
              </a:ext>
            </a:extLst>
          </p:cNvPr>
          <p:cNvPicPr>
            <a:picLocks noChangeAspect="1"/>
          </p:cNvPicPr>
          <p:nvPr/>
        </p:nvPicPr>
        <p:blipFill rotWithShape="1">
          <a:blip r:embed="rId4"/>
          <a:srcRect l="16239" r="23151" b="-2"/>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pic>
        <p:nvPicPr>
          <p:cNvPr id="5" name="ElevenLabs_2023-10-17T01_07_18_Daniel_pre_s57_sb83_m1">
            <a:hlinkClick r:id="" action="ppaction://media"/>
            <a:extLst>
              <a:ext uri="{FF2B5EF4-FFF2-40B4-BE49-F238E27FC236}">
                <a16:creationId xmlns:a16="http://schemas.microsoft.com/office/drawing/2014/main" id="{55862568-E276-5C32-ECCD-0DD3AF2B05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11013" y="357188"/>
            <a:ext cx="487362" cy="487362"/>
          </a:xfrm>
          <a:prstGeom prst="rect">
            <a:avLst/>
          </a:prstGeom>
        </p:spPr>
      </p:pic>
    </p:spTree>
    <p:extLst>
      <p:ext uri="{BB962C8B-B14F-4D97-AF65-F5344CB8AC3E}">
        <p14:creationId xmlns:p14="http://schemas.microsoft.com/office/powerpoint/2010/main" val="409761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7A26-A56E-772A-86C4-3047EA18B533}"/>
              </a:ext>
            </a:extLst>
          </p:cNvPr>
          <p:cNvSpPr>
            <a:spLocks noGrp="1"/>
          </p:cNvSpPr>
          <p:nvPr>
            <p:ph type="title"/>
          </p:nvPr>
        </p:nvSpPr>
        <p:spPr/>
        <p:txBody>
          <a:bodyPr>
            <a:normAutofit fontScale="90000"/>
          </a:bodyPr>
          <a:lstStyle/>
          <a:p>
            <a:r>
              <a:rPr lang="en-US" sz="4000" b="1" dirty="0">
                <a:latin typeface="+mn-lt"/>
              </a:rPr>
              <a:t>Openness and transparency</a:t>
            </a:r>
            <a:br>
              <a:rPr lang="en-US" b="1" dirty="0">
                <a:solidFill>
                  <a:srgbClr val="E100E1"/>
                </a:solidFill>
                <a:latin typeface="Humanist777BT-BoldCondensedB"/>
              </a:rPr>
            </a:br>
            <a:endParaRPr lang="en-US" dirty="0"/>
          </a:p>
        </p:txBody>
      </p:sp>
      <p:sp>
        <p:nvSpPr>
          <p:cNvPr id="3" name="Content Placeholder 2">
            <a:extLst>
              <a:ext uri="{FF2B5EF4-FFF2-40B4-BE49-F238E27FC236}">
                <a16:creationId xmlns:a16="http://schemas.microsoft.com/office/drawing/2014/main" id="{C8ED2F9E-F181-23EC-A35E-ABA1F8030942}"/>
              </a:ext>
            </a:extLst>
          </p:cNvPr>
          <p:cNvSpPr>
            <a:spLocks noGrp="1"/>
          </p:cNvSpPr>
          <p:nvPr>
            <p:ph idx="1"/>
          </p:nvPr>
        </p:nvSpPr>
        <p:spPr/>
        <p:txBody>
          <a:bodyPr>
            <a:normAutofit fontScale="92500" lnSpcReduction="10000"/>
          </a:bodyPr>
          <a:lstStyle/>
          <a:p>
            <a:r>
              <a:rPr lang="en-US" sz="2800" b="0" i="0" dirty="0">
                <a:solidFill>
                  <a:srgbClr val="000000"/>
                </a:solidFill>
                <a:effectLst/>
                <a:latin typeface="Humanist777BT-LightB"/>
              </a:rPr>
              <a:t>Openness and transparency should be the default to allow others to critique, learn from, and imitate approaches. Publishing the communications plan so outsiders know what will be published when is also good.</a:t>
            </a:r>
          </a:p>
          <a:p>
            <a:r>
              <a:rPr lang="en-US" sz="2800" b="0" i="0" dirty="0">
                <a:solidFill>
                  <a:srgbClr val="000000"/>
                </a:solidFill>
                <a:effectLst/>
                <a:latin typeface="Humanist777BT-LightB"/>
              </a:rPr>
              <a:t>The whole record should include how evaluation outputs were obtained, even though immediate users may not need to know. For openness and reader convenience, technical annexes, data tables, peer review comments, etc. provide extra methodological detail.</a:t>
            </a:r>
          </a:p>
          <a:p>
            <a:r>
              <a:rPr lang="en-US" sz="2800" b="0" i="0" dirty="0">
                <a:solidFill>
                  <a:srgbClr val="000000"/>
                </a:solidFill>
                <a:effectLst/>
                <a:latin typeface="Humanist777BT-LightB"/>
              </a:rPr>
              <a:t>Archiving data should be considered if others can benefit from its use, provided the expenditures are proportional. Evaluations that address specific questions can illuminate a larger range of issues, enhancing the value of data collecting costs. </a:t>
            </a:r>
            <a:br>
              <a:rPr lang="en-US" dirty="0"/>
            </a:br>
            <a:endParaRPr lang="en-US" dirty="0"/>
          </a:p>
        </p:txBody>
      </p:sp>
      <p:pic>
        <p:nvPicPr>
          <p:cNvPr id="4" name="ElevenLabs_2023-10-17T01_08_35_Daniel_pre_s57_sb83_m1">
            <a:hlinkClick r:id="" action="ppaction://media"/>
            <a:extLst>
              <a:ext uri="{FF2B5EF4-FFF2-40B4-BE49-F238E27FC236}">
                <a16:creationId xmlns:a16="http://schemas.microsoft.com/office/drawing/2014/main" id="{A0F02D1D-834D-E7AC-4F8B-F93B0EEF39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7763" y="657225"/>
            <a:ext cx="487362" cy="487363"/>
          </a:xfrm>
          <a:prstGeom prst="rect">
            <a:avLst/>
          </a:prstGeom>
        </p:spPr>
      </p:pic>
    </p:spTree>
    <p:extLst>
      <p:ext uri="{BB962C8B-B14F-4D97-AF65-F5344CB8AC3E}">
        <p14:creationId xmlns:p14="http://schemas.microsoft.com/office/powerpoint/2010/main" val="290745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474090D-CD95-4B41-BE3D-6596953D3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8F3E811-B104-4DFF-951A-008C860FF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9F168-6DCF-A6CC-CD64-2799DEF519D5}"/>
              </a:ext>
            </a:extLst>
          </p:cNvPr>
          <p:cNvSpPr>
            <a:spLocks noGrp="1"/>
          </p:cNvSpPr>
          <p:nvPr>
            <p:ph type="title"/>
          </p:nvPr>
        </p:nvSpPr>
        <p:spPr>
          <a:xfrm>
            <a:off x="8026203" y="1443390"/>
            <a:ext cx="3268216" cy="3405880"/>
          </a:xfrm>
        </p:spPr>
        <p:txBody>
          <a:bodyPr>
            <a:normAutofit/>
          </a:bodyPr>
          <a:lstStyle/>
          <a:p>
            <a:r>
              <a:rPr lang="en-US" sz="5100"/>
              <a:t>References</a:t>
            </a:r>
          </a:p>
        </p:txBody>
      </p:sp>
      <p:sp>
        <p:nvSpPr>
          <p:cNvPr id="3" name="Content Placeholder 2">
            <a:extLst>
              <a:ext uri="{FF2B5EF4-FFF2-40B4-BE49-F238E27FC236}">
                <a16:creationId xmlns:a16="http://schemas.microsoft.com/office/drawing/2014/main" id="{F99A732B-09D3-56AD-ED12-4FE744DAE22A}"/>
              </a:ext>
            </a:extLst>
          </p:cNvPr>
          <p:cNvSpPr>
            <a:spLocks noGrp="1"/>
          </p:cNvSpPr>
          <p:nvPr>
            <p:ph idx="1"/>
          </p:nvPr>
        </p:nvSpPr>
        <p:spPr>
          <a:xfrm>
            <a:off x="1289304" y="1266614"/>
            <a:ext cx="5769224" cy="3759434"/>
          </a:xfrm>
        </p:spPr>
        <p:txBody>
          <a:bodyPr anchor="ctr">
            <a:normAutofit/>
          </a:bodyPr>
          <a:lstStyle/>
          <a:p>
            <a:r>
              <a:rPr lang="en-US" sz="2400"/>
              <a:t>HMT Magenta Book: Prudential standards in the Financial Services Bill: Policy statement, 2020. . HM Treasury, United Kingdom.</a:t>
            </a:r>
          </a:p>
          <a:p>
            <a:endParaRPr lang="en-US" sz="2400"/>
          </a:p>
        </p:txBody>
      </p:sp>
    </p:spTree>
    <p:extLst>
      <p:ext uri="{BB962C8B-B14F-4D97-AF65-F5344CB8AC3E}">
        <p14:creationId xmlns:p14="http://schemas.microsoft.com/office/powerpoint/2010/main" val="3960962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right modern kitchen">
            <a:extLst>
              <a:ext uri="{FF2B5EF4-FFF2-40B4-BE49-F238E27FC236}">
                <a16:creationId xmlns:a16="http://schemas.microsoft.com/office/drawing/2014/main" id="{0E4DBC58-09B6-4D08-C776-5D5C1D6CD8D2}"/>
              </a:ext>
            </a:extLst>
          </p:cNvPr>
          <p:cNvPicPr>
            <a:picLocks noChangeAspect="1"/>
          </p:cNvPicPr>
          <p:nvPr/>
        </p:nvPicPr>
        <p:blipFill rotWithShape="1">
          <a:blip r:embed="rId4"/>
          <a:srcRect l="15470" r="-1"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B8D3850F-6699-5E30-2888-690C4DFA03BF}"/>
              </a:ext>
            </a:extLst>
          </p:cNvPr>
          <p:cNvSpPr>
            <a:spLocks noGrp="1"/>
          </p:cNvSpPr>
          <p:nvPr>
            <p:ph idx="1"/>
          </p:nvPr>
        </p:nvSpPr>
        <p:spPr>
          <a:xfrm>
            <a:off x="8414593" y="5183379"/>
            <a:ext cx="2942813" cy="1348047"/>
          </a:xfrm>
        </p:spPr>
        <p:txBody>
          <a:bodyPr>
            <a:normAutofit/>
          </a:bodyPr>
          <a:lstStyle/>
          <a:p>
            <a:pPr marL="0" indent="0">
              <a:buNone/>
            </a:pPr>
            <a:r>
              <a:rPr lang="en-US" sz="4400" b="1" dirty="0"/>
              <a:t>Thank you</a:t>
            </a:r>
          </a:p>
        </p:txBody>
      </p:sp>
      <p:sp>
        <p:nvSpPr>
          <p:cNvPr id="20" name="Rectangle 1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ElevenLabs_2023-10-17T01_09_32_Daniel_pre_s57_sb83_m1">
            <a:hlinkClick r:id="" action="ppaction://media"/>
            <a:extLst>
              <a:ext uri="{FF2B5EF4-FFF2-40B4-BE49-F238E27FC236}">
                <a16:creationId xmlns:a16="http://schemas.microsoft.com/office/drawing/2014/main" id="{BAD51B0A-E9E6-01E3-50F3-1CAB12A610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3188" y="528638"/>
            <a:ext cx="487362" cy="487362"/>
          </a:xfrm>
          <a:prstGeom prst="rect">
            <a:avLst/>
          </a:prstGeom>
        </p:spPr>
      </p:pic>
    </p:spTree>
    <p:extLst>
      <p:ext uri="{BB962C8B-B14F-4D97-AF65-F5344CB8AC3E}">
        <p14:creationId xmlns:p14="http://schemas.microsoft.com/office/powerpoint/2010/main" val="170083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C5D3B-429A-C98F-ADB0-BD2B78A7C7E2}"/>
              </a:ext>
            </a:extLst>
          </p:cNvPr>
          <p:cNvSpPr>
            <a:spLocks noGrp="1"/>
          </p:cNvSpPr>
          <p:nvPr>
            <p:ph type="title"/>
          </p:nvPr>
        </p:nvSpPr>
        <p:spPr>
          <a:xfrm>
            <a:off x="876693" y="741391"/>
            <a:ext cx="4597747" cy="698303"/>
          </a:xfrm>
        </p:spPr>
        <p:txBody>
          <a:bodyPr anchor="b">
            <a:normAutofit/>
          </a:bodyPr>
          <a:lstStyle/>
          <a:p>
            <a:r>
              <a:rPr lang="en-US" sz="3600" b="1" dirty="0">
                <a:latin typeface="+mn-lt"/>
              </a:rPr>
              <a:t>What are ethics?</a:t>
            </a:r>
          </a:p>
        </p:txBody>
      </p:sp>
      <p:sp>
        <p:nvSpPr>
          <p:cNvPr id="3" name="Content Placeholder 2">
            <a:extLst>
              <a:ext uri="{FF2B5EF4-FFF2-40B4-BE49-F238E27FC236}">
                <a16:creationId xmlns:a16="http://schemas.microsoft.com/office/drawing/2014/main" id="{710396AE-7CDF-6319-D315-615CE2CAF190}"/>
              </a:ext>
            </a:extLst>
          </p:cNvPr>
          <p:cNvSpPr>
            <a:spLocks noGrp="1"/>
          </p:cNvSpPr>
          <p:nvPr>
            <p:ph idx="1"/>
          </p:nvPr>
        </p:nvSpPr>
        <p:spPr>
          <a:xfrm>
            <a:off x="876693" y="1681999"/>
            <a:ext cx="5103779" cy="4434610"/>
          </a:xfrm>
        </p:spPr>
        <p:txBody>
          <a:bodyPr anchor="t">
            <a:normAutofit/>
          </a:bodyPr>
          <a:lstStyle/>
          <a:p>
            <a:r>
              <a:rPr lang="en-US" sz="2400" dirty="0"/>
              <a:t>Ethics in project management are certain beliefs about what is morally acceptable or appropriate. </a:t>
            </a:r>
          </a:p>
          <a:p>
            <a:r>
              <a:rPr lang="en-US" sz="2400" dirty="0"/>
              <a:t>It comprises the values of responsibility, honesty, respect and fairness. </a:t>
            </a:r>
          </a:p>
          <a:p>
            <a:r>
              <a:rPr lang="en-US" sz="2400" dirty="0"/>
              <a:t>These four core values are central to the project management profession and must be adhered to by project management professionals</a:t>
            </a:r>
          </a:p>
        </p:txBody>
      </p:sp>
      <p:pic>
        <p:nvPicPr>
          <p:cNvPr id="4" name="Picture 3">
            <a:extLst>
              <a:ext uri="{FF2B5EF4-FFF2-40B4-BE49-F238E27FC236}">
                <a16:creationId xmlns:a16="http://schemas.microsoft.com/office/drawing/2014/main" id="{89CFDE31-7AD1-285A-E10E-6FDD109B10B8}"/>
              </a:ext>
            </a:extLst>
          </p:cNvPr>
          <p:cNvPicPr>
            <a:picLocks noChangeAspect="1"/>
          </p:cNvPicPr>
          <p:nvPr/>
        </p:nvPicPr>
        <p:blipFill>
          <a:blip r:embed="rId4"/>
          <a:stretch>
            <a:fillRect/>
          </a:stretch>
        </p:blipFill>
        <p:spPr>
          <a:xfrm>
            <a:off x="6096001" y="1036666"/>
            <a:ext cx="5319062" cy="4709586"/>
          </a:xfrm>
          <a:prstGeom prst="rect">
            <a:avLst/>
          </a:prstGeom>
        </p:spPr>
      </p:pic>
      <p:grpSp>
        <p:nvGrpSpPr>
          <p:cNvPr id="9" name="Group 8">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ElevenLabs_2023-10-16T22_52_52_Daniel_pre_s94_sb85_m1">
            <a:hlinkClick r:id="" action="ppaction://media"/>
            <a:extLst>
              <a:ext uri="{FF2B5EF4-FFF2-40B4-BE49-F238E27FC236}">
                <a16:creationId xmlns:a16="http://schemas.microsoft.com/office/drawing/2014/main" id="{B3D9D22A-5D9F-7E21-B773-A51B93A46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25475"/>
            <a:ext cx="487363" cy="487363"/>
          </a:xfrm>
          <a:prstGeom prst="rect">
            <a:avLst/>
          </a:prstGeom>
        </p:spPr>
      </p:pic>
    </p:spTree>
    <p:extLst>
      <p:ext uri="{BB962C8B-B14F-4D97-AF65-F5344CB8AC3E}">
        <p14:creationId xmlns:p14="http://schemas.microsoft.com/office/powerpoint/2010/main" val="404715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2B0EC8-DE6C-B047-5D13-5318EBEE0355}"/>
              </a:ext>
            </a:extLst>
          </p:cNvPr>
          <p:cNvSpPr>
            <a:spLocks noGrp="1"/>
          </p:cNvSpPr>
          <p:nvPr>
            <p:ph type="title"/>
          </p:nvPr>
        </p:nvSpPr>
        <p:spPr>
          <a:xfrm>
            <a:off x="838200" y="1195697"/>
            <a:ext cx="3200400" cy="4238118"/>
          </a:xfrm>
        </p:spPr>
        <p:txBody>
          <a:bodyPr>
            <a:normAutofit/>
          </a:bodyPr>
          <a:lstStyle/>
          <a:p>
            <a:r>
              <a:rPr lang="en-US" sz="4100" b="1" dirty="0">
                <a:solidFill>
                  <a:schemeClr val="bg1"/>
                </a:solidFill>
                <a:latin typeface="+mn-lt"/>
              </a:rPr>
              <a:t>Ethics in project management</a:t>
            </a:r>
            <a:br>
              <a:rPr lang="en-US" sz="4100" dirty="0">
                <a:solidFill>
                  <a:schemeClr val="bg1"/>
                </a:solidFill>
              </a:rPr>
            </a:br>
            <a:endParaRPr lang="en-US" sz="4100" dirty="0">
              <a:solidFill>
                <a:schemeClr val="bg1"/>
              </a:solidFill>
            </a:endParaRP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8921EF8A-49CE-2320-FC9C-8C7B99033773}"/>
              </a:ext>
            </a:extLst>
          </p:cNvPr>
          <p:cNvGraphicFramePr>
            <a:graphicFrameLocks noGrp="1"/>
          </p:cNvGraphicFramePr>
          <p:nvPr>
            <p:ph idx="1"/>
            <p:extLst>
              <p:ext uri="{D42A27DB-BD31-4B8C-83A1-F6EECF244321}">
                <p14:modId xmlns:p14="http://schemas.microsoft.com/office/powerpoint/2010/main" val="899902808"/>
              </p:ext>
            </p:extLst>
          </p:nvPr>
        </p:nvGraphicFramePr>
        <p:xfrm>
          <a:off x="5245039" y="340468"/>
          <a:ext cx="6540702" cy="60158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ElevenLabs_2023-10-16T23_02_30_Daniel_pre_s50_sb75_m1">
            <a:hlinkClick r:id="" action="ppaction://media"/>
            <a:extLst>
              <a:ext uri="{FF2B5EF4-FFF2-40B4-BE49-F238E27FC236}">
                <a16:creationId xmlns:a16="http://schemas.microsoft.com/office/drawing/2014/main" id="{B8A1D0A7-9757-F430-5497-485DC1E7B3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2038" y="442913"/>
            <a:ext cx="487362" cy="487362"/>
          </a:xfrm>
          <a:prstGeom prst="rect">
            <a:avLst/>
          </a:prstGeom>
        </p:spPr>
      </p:pic>
    </p:spTree>
    <p:extLst>
      <p:ext uri="{BB962C8B-B14F-4D97-AF65-F5344CB8AC3E}">
        <p14:creationId xmlns:p14="http://schemas.microsoft.com/office/powerpoint/2010/main" val="113874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AD5F8B-858E-1025-09FF-40558A9749AA}"/>
              </a:ext>
            </a:extLst>
          </p:cNvPr>
          <p:cNvSpPr>
            <a:spLocks noGrp="1"/>
          </p:cNvSpPr>
          <p:nvPr>
            <p:ph type="title"/>
          </p:nvPr>
        </p:nvSpPr>
        <p:spPr>
          <a:xfrm>
            <a:off x="635000" y="640823"/>
            <a:ext cx="3418659" cy="5583148"/>
          </a:xfrm>
        </p:spPr>
        <p:txBody>
          <a:bodyPr anchor="ctr">
            <a:normAutofit/>
          </a:bodyPr>
          <a:lstStyle/>
          <a:p>
            <a:r>
              <a:rPr lang="en-US" sz="4000" b="1" dirty="0">
                <a:latin typeface="+mn-lt"/>
              </a:rPr>
              <a:t>Stakeholder groups and their ethical considerations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00202EA-AB5B-B7B8-6F2D-350359380365}"/>
              </a:ext>
            </a:extLst>
          </p:cNvPr>
          <p:cNvGraphicFramePr>
            <a:graphicFrameLocks noGrp="1"/>
          </p:cNvGraphicFramePr>
          <p:nvPr>
            <p:ph idx="1"/>
            <p:extLst>
              <p:ext uri="{D42A27DB-BD31-4B8C-83A1-F6EECF244321}">
                <p14:modId xmlns:p14="http://schemas.microsoft.com/office/powerpoint/2010/main" val="266185731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6T23_04_06_Daniel_pre_s50_sb75_m1">
            <a:hlinkClick r:id="" action="ppaction://media"/>
            <a:extLst>
              <a:ext uri="{FF2B5EF4-FFF2-40B4-BE49-F238E27FC236}">
                <a16:creationId xmlns:a16="http://schemas.microsoft.com/office/drawing/2014/main" id="{062EC734-5A31-1F81-CD6E-41B2644B7DD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96650" y="400050"/>
            <a:ext cx="487363" cy="487363"/>
          </a:xfrm>
          <a:prstGeom prst="rect">
            <a:avLst/>
          </a:prstGeom>
        </p:spPr>
      </p:pic>
    </p:spTree>
    <p:extLst>
      <p:ext uri="{BB962C8B-B14F-4D97-AF65-F5344CB8AC3E}">
        <p14:creationId xmlns:p14="http://schemas.microsoft.com/office/powerpoint/2010/main" val="23828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2A34D-B01F-3FCA-24AB-077918C57817}"/>
              </a:ext>
            </a:extLst>
          </p:cNvPr>
          <p:cNvSpPr>
            <a:spLocks noGrp="1"/>
          </p:cNvSpPr>
          <p:nvPr>
            <p:ph type="title"/>
          </p:nvPr>
        </p:nvSpPr>
        <p:spPr>
          <a:xfrm>
            <a:off x="635000" y="640823"/>
            <a:ext cx="3418659" cy="5583148"/>
          </a:xfrm>
        </p:spPr>
        <p:txBody>
          <a:bodyPr anchor="ctr">
            <a:normAutofit/>
          </a:bodyPr>
          <a:lstStyle/>
          <a:p>
            <a:r>
              <a:rPr lang="en-US" sz="4200" b="1">
                <a:latin typeface="+mn-lt"/>
              </a:rPr>
              <a:t>Stakeholder groups and their ethical considerations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E7B509A-83E3-CB15-BDC2-4278299305AA}"/>
              </a:ext>
            </a:extLst>
          </p:cNvPr>
          <p:cNvGraphicFramePr>
            <a:graphicFrameLocks noGrp="1"/>
          </p:cNvGraphicFramePr>
          <p:nvPr>
            <p:ph idx="1"/>
            <p:extLst>
              <p:ext uri="{D42A27DB-BD31-4B8C-83A1-F6EECF244321}">
                <p14:modId xmlns:p14="http://schemas.microsoft.com/office/powerpoint/2010/main" val="149004311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6T23_04_53_Daniel_pre_s50_sb75_m1">
            <a:hlinkClick r:id="" action="ppaction://media"/>
            <a:extLst>
              <a:ext uri="{FF2B5EF4-FFF2-40B4-BE49-F238E27FC236}">
                <a16:creationId xmlns:a16="http://schemas.microsoft.com/office/drawing/2014/main" id="{299EECB2-4403-0D4B-99FF-5B88B8C8571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83823" y="35243"/>
            <a:ext cx="487363" cy="487362"/>
          </a:xfrm>
          <a:prstGeom prst="rect">
            <a:avLst/>
          </a:prstGeom>
        </p:spPr>
      </p:pic>
    </p:spTree>
    <p:extLst>
      <p:ext uri="{BB962C8B-B14F-4D97-AF65-F5344CB8AC3E}">
        <p14:creationId xmlns:p14="http://schemas.microsoft.com/office/powerpoint/2010/main" val="219866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04774-C9B1-2B67-ABC9-5BFE4DB0CE17}"/>
              </a:ext>
            </a:extLst>
          </p:cNvPr>
          <p:cNvSpPr>
            <a:spLocks noGrp="1"/>
          </p:cNvSpPr>
          <p:nvPr>
            <p:ph type="title"/>
          </p:nvPr>
        </p:nvSpPr>
        <p:spPr>
          <a:xfrm>
            <a:off x="1245072" y="1289765"/>
            <a:ext cx="3651101" cy="4270963"/>
          </a:xfrm>
        </p:spPr>
        <p:txBody>
          <a:bodyPr anchor="ctr">
            <a:normAutofit/>
          </a:bodyPr>
          <a:lstStyle/>
          <a:p>
            <a:pPr algn="ctr"/>
            <a:r>
              <a:rPr lang="en-US" sz="5600" dirty="0">
                <a:solidFill>
                  <a:srgbClr val="FFFFFF"/>
                </a:solidFill>
              </a:rPr>
              <a:t>Ethical principles</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292AFAB2-78D0-8749-6698-7FB77BDD51AF}"/>
              </a:ext>
            </a:extLst>
          </p:cNvPr>
          <p:cNvSpPr>
            <a:spLocks noGrp="1"/>
          </p:cNvSpPr>
          <p:nvPr>
            <p:ph idx="1"/>
          </p:nvPr>
        </p:nvSpPr>
        <p:spPr>
          <a:xfrm>
            <a:off x="6297233" y="518400"/>
            <a:ext cx="4771607" cy="5837949"/>
          </a:xfrm>
        </p:spPr>
        <p:txBody>
          <a:bodyPr anchor="ctr">
            <a:normAutofit/>
          </a:bodyPr>
          <a:lstStyle/>
          <a:p>
            <a:r>
              <a:rPr lang="en-US" dirty="0">
                <a:solidFill>
                  <a:schemeClr val="tx1">
                    <a:alpha val="80000"/>
                  </a:schemeClr>
                </a:solidFill>
              </a:rPr>
              <a:t>There are a number of sources of guidance on research ethics, including the Social Research Association Evaluation Society. </a:t>
            </a:r>
          </a:p>
          <a:p>
            <a:r>
              <a:rPr lang="en-US" dirty="0">
                <a:solidFill>
                  <a:schemeClr val="tx1">
                    <a:alpha val="80000"/>
                  </a:schemeClr>
                </a:solidFill>
              </a:rPr>
              <a:t>In government, the Government Social Research (GSR) service (UK) has guidance on ethics, which is applicable to evaluation. It has five principles.</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ElevenLabs_2023-10-16T23_05_59_Daniel_pre_s50_sb75_m1">
            <a:hlinkClick r:id="" action="ppaction://media"/>
            <a:extLst>
              <a:ext uri="{FF2B5EF4-FFF2-40B4-BE49-F238E27FC236}">
                <a16:creationId xmlns:a16="http://schemas.microsoft.com/office/drawing/2014/main" id="{BE8C9AE6-FD70-15C7-21F9-9B9B1B182A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98275" y="227013"/>
            <a:ext cx="487363" cy="487362"/>
          </a:xfrm>
          <a:prstGeom prst="rect">
            <a:avLst/>
          </a:prstGeom>
        </p:spPr>
      </p:pic>
    </p:spTree>
    <p:extLst>
      <p:ext uri="{BB962C8B-B14F-4D97-AF65-F5344CB8AC3E}">
        <p14:creationId xmlns:p14="http://schemas.microsoft.com/office/powerpoint/2010/main" val="52637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Triangle 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25ED68-BD37-9772-16F5-D6764DF3649A}"/>
              </a:ext>
            </a:extLst>
          </p:cNvPr>
          <p:cNvSpPr>
            <a:spLocks noGrp="1"/>
          </p:cNvSpPr>
          <p:nvPr>
            <p:ph type="title"/>
          </p:nvPr>
        </p:nvSpPr>
        <p:spPr>
          <a:xfrm>
            <a:off x="1285240" y="1050595"/>
            <a:ext cx="8074815" cy="1618489"/>
          </a:xfrm>
        </p:spPr>
        <p:txBody>
          <a:bodyPr anchor="ctr">
            <a:normAutofit/>
          </a:bodyPr>
          <a:lstStyle/>
          <a:p>
            <a:r>
              <a:rPr lang="en-US" sz="2800" dirty="0">
                <a:latin typeface="+mn-lt"/>
              </a:rPr>
              <a:t>1. Sound application and conduct of social research methods, and interpretation of the findings.</a:t>
            </a:r>
            <a:br>
              <a:rPr lang="en-US" sz="2300" dirty="0"/>
            </a:br>
            <a:br>
              <a:rPr lang="en-US" sz="2300" dirty="0"/>
            </a:br>
            <a:endParaRPr lang="en-US" sz="2300" dirty="0"/>
          </a:p>
        </p:txBody>
      </p:sp>
      <p:sp>
        <p:nvSpPr>
          <p:cNvPr id="3" name="Content Placeholder 2">
            <a:extLst>
              <a:ext uri="{FF2B5EF4-FFF2-40B4-BE49-F238E27FC236}">
                <a16:creationId xmlns:a16="http://schemas.microsoft.com/office/drawing/2014/main" id="{B4F7AD23-4EA1-790F-3E3F-8A018693031A}"/>
              </a:ext>
            </a:extLst>
          </p:cNvPr>
          <p:cNvSpPr>
            <a:spLocks noGrp="1"/>
          </p:cNvSpPr>
          <p:nvPr>
            <p:ph idx="1"/>
          </p:nvPr>
        </p:nvSpPr>
        <p:spPr>
          <a:xfrm>
            <a:off x="1446106" y="2271886"/>
            <a:ext cx="8074815" cy="2800395"/>
          </a:xfrm>
        </p:spPr>
        <p:txBody>
          <a:bodyPr anchor="t">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Humanist777BT-LightB"/>
                <a:ea typeface="+mn-ea"/>
                <a:cs typeface="+mn-cs"/>
              </a:rPr>
              <a:t>All methodology, analysis, and reporting should be effective, withstand external examination, and address an unmet need.</a:t>
            </a:r>
            <a:br>
              <a:rPr kumimoji="0" lang="en-US" sz="2400" b="0" i="0" u="none" strike="noStrike" kern="1200" cap="none" spc="0" normalizeH="0" baseline="0" noProof="0" dirty="0">
                <a:ln>
                  <a:noFill/>
                </a:ln>
                <a:effectLst/>
                <a:uLnTx/>
                <a:uFillTx/>
                <a:latin typeface="Calibri" panose="020F0502020204030204"/>
                <a:ea typeface="+mn-ea"/>
                <a:cs typeface="+mn-cs"/>
              </a:rPr>
            </a:br>
            <a:endParaRPr kumimoji="0" lang="en-US" sz="2400" b="0" i="0" u="none" strike="noStrike" kern="1200" cap="none" spc="0" normalizeH="0" baseline="0" noProof="0" dirty="0">
              <a:ln>
                <a:noFill/>
              </a:ln>
              <a:effectLst/>
              <a:uLnTx/>
              <a:uFillTx/>
              <a:latin typeface="Calibri" panose="020F0502020204030204"/>
              <a:ea typeface="+mn-ea"/>
              <a:cs typeface="+mn-cs"/>
            </a:endParaRPr>
          </a:p>
          <a:p>
            <a:endParaRPr lang="en-US" sz="2400" dirty="0"/>
          </a:p>
        </p:txBody>
      </p:sp>
      <p:pic>
        <p:nvPicPr>
          <p:cNvPr id="5" name="ElevenLabs_2023-10-16T23_08_32_Daniel_pre_s50_sb75_m1 (1)">
            <a:hlinkClick r:id="" action="ppaction://media"/>
            <a:extLst>
              <a:ext uri="{FF2B5EF4-FFF2-40B4-BE49-F238E27FC236}">
                <a16:creationId xmlns:a16="http://schemas.microsoft.com/office/drawing/2014/main" id="{4406D677-8966-49CF-9627-C97EE49A20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0113" y="508000"/>
            <a:ext cx="487362" cy="487363"/>
          </a:xfrm>
          <a:prstGeom prst="rect">
            <a:avLst/>
          </a:prstGeom>
        </p:spPr>
      </p:pic>
    </p:spTree>
    <p:extLst>
      <p:ext uri="{BB962C8B-B14F-4D97-AF65-F5344CB8AC3E}">
        <p14:creationId xmlns:p14="http://schemas.microsoft.com/office/powerpoint/2010/main" val="335770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87AA15-12F3-B673-46EF-77C48404B4FD}"/>
              </a:ext>
            </a:extLst>
          </p:cNvPr>
          <p:cNvSpPr>
            <a:spLocks noGrp="1"/>
          </p:cNvSpPr>
          <p:nvPr>
            <p:ph type="title"/>
          </p:nvPr>
        </p:nvSpPr>
        <p:spPr>
          <a:xfrm>
            <a:off x="1285240" y="1050595"/>
            <a:ext cx="8074815" cy="1618489"/>
          </a:xfrm>
        </p:spPr>
        <p:txBody>
          <a:bodyPr anchor="ctr">
            <a:normAutofit/>
          </a:bodyPr>
          <a:lstStyle/>
          <a:p>
            <a:r>
              <a:rPr lang="en-US" sz="3400" dirty="0">
                <a:latin typeface="Calibri" panose="020F0502020204030204"/>
                <a:ea typeface="+mn-ea"/>
                <a:cs typeface="+mn-cs"/>
              </a:rPr>
              <a:t>2: Participation based on informed consent</a:t>
            </a:r>
            <a:br>
              <a:rPr lang="en-US" sz="3400" dirty="0">
                <a:latin typeface="Calibri" panose="020F0502020204030204"/>
                <a:ea typeface="+mn-ea"/>
                <a:cs typeface="+mn-cs"/>
              </a:rPr>
            </a:br>
            <a:endParaRPr lang="en-US" sz="3400" dirty="0"/>
          </a:p>
        </p:txBody>
      </p:sp>
      <p:sp>
        <p:nvSpPr>
          <p:cNvPr id="3" name="Content Placeholder 2">
            <a:extLst>
              <a:ext uri="{FF2B5EF4-FFF2-40B4-BE49-F238E27FC236}">
                <a16:creationId xmlns:a16="http://schemas.microsoft.com/office/drawing/2014/main" id="{320BE813-6163-60E5-809C-745DD6C630CB}"/>
              </a:ext>
            </a:extLst>
          </p:cNvPr>
          <p:cNvSpPr>
            <a:spLocks noGrp="1"/>
          </p:cNvSpPr>
          <p:nvPr>
            <p:ph idx="1"/>
          </p:nvPr>
        </p:nvSpPr>
        <p:spPr>
          <a:xfrm>
            <a:off x="1285240" y="2340429"/>
            <a:ext cx="9306560" cy="3429435"/>
          </a:xfrm>
        </p:spPr>
        <p:txBody>
          <a:bodyPr anchor="t">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Research participants must give informed consent to collect, </a:t>
            </a:r>
            <a:r>
              <a:rPr kumimoji="0" lang="en-US" sz="2400" b="0" i="0" u="none" strike="noStrike" kern="1200" cap="none" spc="0" normalizeH="0" baseline="0" noProof="0" dirty="0" err="1">
                <a:ln>
                  <a:noFill/>
                </a:ln>
                <a:effectLst/>
                <a:uLnTx/>
                <a:uFillTx/>
                <a:latin typeface="Calibri" panose="020F0502020204030204"/>
                <a:ea typeface="+mn-ea"/>
                <a:cs typeface="+mn-cs"/>
              </a:rPr>
              <a:t>analyse</a:t>
            </a:r>
            <a:r>
              <a:rPr kumimoji="0" lang="en-US" sz="2400" b="0" i="0" u="none" strike="noStrike" kern="1200" cap="none" spc="0" normalizeH="0" baseline="0" noProof="0" dirty="0">
                <a:ln>
                  <a:noFill/>
                </a:ln>
                <a:effectLst/>
                <a:uLnTx/>
                <a:uFillTx/>
                <a:latin typeface="Calibri" panose="020F0502020204030204"/>
                <a:ea typeface="+mn-ea"/>
                <a:cs typeface="+mn-cs"/>
              </a:rPr>
              <a:t>, transfer, store, and link data. A person gives continuing informed consent to engage in the evaluation if they understand the research's aim and their involvement in it.</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how data will be managed; how data will be used in the future; that their participation is voluntary / they can withdraw at any time. </a:t>
            </a:r>
          </a:p>
        </p:txBody>
      </p:sp>
      <p:pic>
        <p:nvPicPr>
          <p:cNvPr id="4" name="ElevenLabs_2023-10-16T23_09_43_Daniel_pre_s50_sb75_m1">
            <a:hlinkClick r:id="" action="ppaction://media"/>
            <a:extLst>
              <a:ext uri="{FF2B5EF4-FFF2-40B4-BE49-F238E27FC236}">
                <a16:creationId xmlns:a16="http://schemas.microsoft.com/office/drawing/2014/main" id="{DD41D8B1-BAAA-A0A9-B061-C2ADAA7492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7463" y="668338"/>
            <a:ext cx="487362" cy="487362"/>
          </a:xfrm>
          <a:prstGeom prst="rect">
            <a:avLst/>
          </a:prstGeom>
        </p:spPr>
      </p:pic>
    </p:spTree>
    <p:extLst>
      <p:ext uri="{BB962C8B-B14F-4D97-AF65-F5344CB8AC3E}">
        <p14:creationId xmlns:p14="http://schemas.microsoft.com/office/powerpoint/2010/main" val="279366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1832</TotalTime>
  <Words>2223</Words>
  <Application>Microsoft Office PowerPoint</Application>
  <PresentationFormat>Widescreen</PresentationFormat>
  <Paragraphs>126</Paragraphs>
  <Slides>25</Slides>
  <Notes>0</Notes>
  <HiddenSlides>0</HiddenSlides>
  <MMClips>24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Calibri Light</vt:lpstr>
      <vt:lpstr>Humanist777BT-BoldCondensedB</vt:lpstr>
      <vt:lpstr>Humanist777BT-LightB</vt:lpstr>
      <vt:lpstr>Humanist777BT-RomanCondensedB</vt:lpstr>
      <vt:lpstr>Söhne</vt:lpstr>
      <vt:lpstr>SymbolMT</vt:lpstr>
      <vt:lpstr>Office Theme</vt:lpstr>
      <vt:lpstr>1_Office Theme</vt:lpstr>
      <vt:lpstr>Ethical Implications &amp; dissemination of evaluation findings</vt:lpstr>
      <vt:lpstr>Objectives</vt:lpstr>
      <vt:lpstr>What are ethics?</vt:lpstr>
      <vt:lpstr>Ethics in project management </vt:lpstr>
      <vt:lpstr>Stakeholder groups and their ethical considerations</vt:lpstr>
      <vt:lpstr>Stakeholder groups and their ethical considerations</vt:lpstr>
      <vt:lpstr>Ethical principles</vt:lpstr>
      <vt:lpstr>1. Sound application and conduct of social research methods, and interpretation of the findings.  </vt:lpstr>
      <vt:lpstr>2: Participation based on informed consent </vt:lpstr>
      <vt:lpstr>3. Enabling participation </vt:lpstr>
      <vt:lpstr>4. Avoidance of personal and social harm </vt:lpstr>
      <vt:lpstr>5: Non-disclosure of identity </vt:lpstr>
      <vt:lpstr>Informed consent raises a number of legal issues that are outlined in:</vt:lpstr>
      <vt:lpstr> Ethics in social media research </vt:lpstr>
      <vt:lpstr>Ethical principles for social media research </vt:lpstr>
      <vt:lpstr>Developing an evaluation use and dissemination plan</vt:lpstr>
      <vt:lpstr>Developing an evaluation use and dissemination plan</vt:lpstr>
      <vt:lpstr>Developing an evaluation and dissemination plan</vt:lpstr>
      <vt:lpstr>Developing an evaluation and dissemination plan</vt:lpstr>
      <vt:lpstr>Developing an evaluation and dissemination plan</vt:lpstr>
      <vt:lpstr>Disseminating evaluation findings</vt:lpstr>
      <vt:lpstr>Building an evaluation culture                                                                                                                                                                                                                                                                                                                                                                                                                                                                                                                                                                                                                                                                                                                                                                       </vt:lpstr>
      <vt:lpstr>Openness and transparency </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User</dc:creator>
  <cp:lastModifiedBy>User</cp:lastModifiedBy>
  <cp:revision>16</cp:revision>
  <cp:lastPrinted>2023-10-14T23:38:50Z</cp:lastPrinted>
  <dcterms:created xsi:type="dcterms:W3CDTF">2023-09-28T06:09:59Z</dcterms:created>
  <dcterms:modified xsi:type="dcterms:W3CDTF">2023-10-20T22:43:38Z</dcterms:modified>
</cp:coreProperties>
</file>