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1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8632/AGING.103880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doi.org/10.12659/MSM.90703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93/GERONB/GBAB174" TargetMode="External"/><Relationship Id="rId5" Type="http://schemas.openxmlformats.org/officeDocument/2006/relationships/hyperlink" Target="https://doi.org/10.1007/S12062-019-09248-4" TargetMode="External"/><Relationship Id="rId4" Type="http://schemas.openxmlformats.org/officeDocument/2006/relationships/hyperlink" Target="https://doi.org/10.1371/JOURNAL.PONE.022362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30893" y="2970868"/>
            <a:ext cx="8361229" cy="2098226"/>
          </a:xfrm>
        </p:spPr>
        <p:txBody>
          <a:bodyPr/>
          <a:lstStyle/>
          <a:p>
            <a:r>
              <a:rPr lang="sl-SI" dirty="0" err="1"/>
              <a:t>Mental</a:t>
            </a:r>
            <a:r>
              <a:rPr lang="sl-SI" dirty="0"/>
              <a:t> </a:t>
            </a:r>
            <a:r>
              <a:rPr lang="sl-SI" dirty="0" err="1"/>
              <a:t>health</a:t>
            </a:r>
            <a:r>
              <a:rPr lang="sl-SI" dirty="0"/>
              <a:t> </a:t>
            </a:r>
            <a:r>
              <a:rPr lang="sl-SI" dirty="0" err="1"/>
              <a:t>related</a:t>
            </a:r>
            <a:r>
              <a:rPr lang="sl-SI" dirty="0"/>
              <a:t> </a:t>
            </a:r>
            <a:r>
              <a:rPr lang="sl-SI" dirty="0" err="1"/>
              <a:t>needs</a:t>
            </a:r>
            <a:r>
              <a:rPr lang="sl-SI" dirty="0"/>
              <a:t> in </a:t>
            </a:r>
            <a:r>
              <a:rPr lang="sl-SI" dirty="0" err="1"/>
              <a:t>ageing</a:t>
            </a:r>
            <a:endParaRPr lang="sl-SI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70" y="4197330"/>
            <a:ext cx="2036064" cy="247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1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Aim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lecture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At </a:t>
            </a:r>
            <a:r>
              <a:rPr lang="sl-SI" b="1" dirty="0" err="1" smtClean="0"/>
              <a:t>the</a:t>
            </a:r>
            <a:r>
              <a:rPr lang="sl-SI" b="1" dirty="0" smtClean="0"/>
              <a:t> </a:t>
            </a:r>
            <a:r>
              <a:rPr lang="sl-SI" b="1" dirty="0" err="1" smtClean="0"/>
              <a:t>end</a:t>
            </a:r>
            <a:r>
              <a:rPr lang="sl-SI" b="1" dirty="0" smtClean="0"/>
              <a:t> </a:t>
            </a:r>
            <a:r>
              <a:rPr lang="sl-SI" b="1" dirty="0" err="1" smtClean="0"/>
              <a:t>of</a:t>
            </a:r>
            <a:r>
              <a:rPr lang="sl-SI" b="1" dirty="0" smtClean="0"/>
              <a:t> </a:t>
            </a:r>
            <a:r>
              <a:rPr lang="sl-SI" b="1" dirty="0" err="1" smtClean="0"/>
              <a:t>this</a:t>
            </a:r>
            <a:r>
              <a:rPr lang="sl-SI" b="1" dirty="0" smtClean="0"/>
              <a:t> </a:t>
            </a:r>
            <a:r>
              <a:rPr lang="sl-SI" b="1" dirty="0" err="1" smtClean="0"/>
              <a:t>lecture</a:t>
            </a:r>
            <a:r>
              <a:rPr lang="sl-SI" b="1" dirty="0" smtClean="0"/>
              <a:t>, </a:t>
            </a:r>
            <a:r>
              <a:rPr lang="sl-SI" b="1" dirty="0" err="1" smtClean="0"/>
              <a:t>students</a:t>
            </a:r>
            <a:r>
              <a:rPr lang="sl-SI" b="1" dirty="0" smtClean="0"/>
              <a:t> </a:t>
            </a:r>
            <a:r>
              <a:rPr lang="sl-SI" b="1" dirty="0" err="1" smtClean="0"/>
              <a:t>should</a:t>
            </a:r>
            <a:r>
              <a:rPr lang="sl-SI" b="1" dirty="0" smtClean="0"/>
              <a:t> be </a:t>
            </a:r>
            <a:r>
              <a:rPr lang="sl-SI" b="1" dirty="0" err="1" smtClean="0"/>
              <a:t>able</a:t>
            </a:r>
            <a:r>
              <a:rPr lang="sl-SI" b="1" dirty="0" smtClean="0"/>
              <a:t> to:</a:t>
            </a:r>
          </a:p>
          <a:p>
            <a:r>
              <a:rPr lang="sl-SI" dirty="0" err="1" smtClean="0"/>
              <a:t>Understand</a:t>
            </a:r>
            <a:r>
              <a:rPr lang="sl-SI" dirty="0" smtClean="0"/>
              <a:t> </a:t>
            </a:r>
            <a:r>
              <a:rPr lang="sl-SI" dirty="0" err="1" smtClean="0"/>
              <a:t>what</a:t>
            </a:r>
            <a:r>
              <a:rPr lang="sl-SI" dirty="0" smtClean="0"/>
              <a:t> are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modifiable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non-</a:t>
            </a:r>
            <a:r>
              <a:rPr lang="sl-SI" dirty="0" err="1" smtClean="0"/>
              <a:t>modifiable</a:t>
            </a:r>
            <a:r>
              <a:rPr lang="sl-SI" dirty="0" smtClean="0"/>
              <a:t> </a:t>
            </a:r>
            <a:r>
              <a:rPr lang="sl-SI" dirty="0" err="1" smtClean="0"/>
              <a:t>factors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wellbeing</a:t>
            </a:r>
            <a:r>
              <a:rPr lang="sl-SI" dirty="0" smtClean="0"/>
              <a:t> in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older</a:t>
            </a:r>
            <a:r>
              <a:rPr lang="sl-SI" dirty="0" smtClean="0"/>
              <a:t> </a:t>
            </a:r>
            <a:r>
              <a:rPr lang="sl-SI" dirty="0" err="1" smtClean="0"/>
              <a:t>population</a:t>
            </a:r>
            <a:endParaRPr lang="sl-SI" dirty="0" smtClean="0"/>
          </a:p>
          <a:p>
            <a:r>
              <a:rPr lang="sl-SI" dirty="0" err="1"/>
              <a:t>U</a:t>
            </a:r>
            <a:r>
              <a:rPr lang="sl-SI" dirty="0" err="1" smtClean="0"/>
              <a:t>nderstand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mind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body</a:t>
            </a:r>
            <a:r>
              <a:rPr lang="sl-SI" dirty="0" smtClean="0"/>
              <a:t> </a:t>
            </a:r>
            <a:r>
              <a:rPr lang="sl-SI" dirty="0" err="1" smtClean="0"/>
              <a:t>connection</a:t>
            </a:r>
            <a:r>
              <a:rPr lang="sl-SI" dirty="0" smtClean="0"/>
              <a:t> in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scope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wellbeing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mental</a:t>
            </a:r>
            <a:r>
              <a:rPr lang="sl-SI" dirty="0" smtClean="0"/>
              <a:t> </a:t>
            </a:r>
            <a:r>
              <a:rPr lang="sl-SI" dirty="0" err="1" smtClean="0"/>
              <a:t>health</a:t>
            </a:r>
            <a:endParaRPr lang="sl-SI" dirty="0" smtClean="0"/>
          </a:p>
          <a:p>
            <a:r>
              <a:rPr lang="sl-SI" dirty="0" err="1"/>
              <a:t>U</a:t>
            </a:r>
            <a:r>
              <a:rPr lang="sl-SI" dirty="0" err="1" smtClean="0"/>
              <a:t>nderstand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importance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subjective</a:t>
            </a:r>
            <a:r>
              <a:rPr lang="sl-SI" dirty="0" smtClean="0"/>
              <a:t> </a:t>
            </a:r>
            <a:r>
              <a:rPr lang="sl-SI" dirty="0" err="1" smtClean="0"/>
              <a:t>experience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aging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mental</a:t>
            </a:r>
            <a:r>
              <a:rPr lang="sl-SI" dirty="0" smtClean="0"/>
              <a:t> </a:t>
            </a:r>
            <a:r>
              <a:rPr lang="sl-SI" dirty="0" err="1" smtClean="0"/>
              <a:t>health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wellbeing</a:t>
            </a:r>
            <a:endParaRPr lang="sl-SI" dirty="0" smtClean="0"/>
          </a:p>
          <a:p>
            <a:r>
              <a:rPr lang="sl-SI" dirty="0" err="1"/>
              <a:t>U</a:t>
            </a:r>
            <a:r>
              <a:rPr lang="sl-SI" dirty="0" err="1" smtClean="0"/>
              <a:t>nderstand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/>
              <a:t> </a:t>
            </a:r>
            <a:r>
              <a:rPr lang="sl-SI" dirty="0" err="1" smtClean="0"/>
              <a:t>important</a:t>
            </a:r>
            <a:r>
              <a:rPr lang="sl-SI" dirty="0" smtClean="0"/>
              <a:t> </a:t>
            </a:r>
            <a:r>
              <a:rPr lang="sl-SI" dirty="0" err="1" smtClean="0"/>
              <a:t>needs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older</a:t>
            </a:r>
            <a:r>
              <a:rPr lang="sl-SI" dirty="0" smtClean="0"/>
              <a:t> </a:t>
            </a:r>
            <a:r>
              <a:rPr lang="sl-SI" dirty="0" err="1" smtClean="0"/>
              <a:t>population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mental</a:t>
            </a:r>
            <a:r>
              <a:rPr lang="sl-SI" dirty="0" smtClean="0"/>
              <a:t> </a:t>
            </a:r>
            <a:r>
              <a:rPr lang="sl-SI" dirty="0" err="1" smtClean="0"/>
              <a:t>health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well</a:t>
            </a:r>
            <a:r>
              <a:rPr lang="sl-SI" dirty="0" smtClean="0"/>
              <a:t> </a:t>
            </a:r>
            <a:r>
              <a:rPr lang="sl-SI" dirty="0" err="1" smtClean="0"/>
              <a:t>being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125" y="5056093"/>
            <a:ext cx="979657" cy="119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696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484000"/>
            <a:ext cx="9601200" cy="1485900"/>
          </a:xfrm>
        </p:spPr>
        <p:txBody>
          <a:bodyPr/>
          <a:lstStyle/>
          <a:p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content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lecture</a:t>
            </a:r>
            <a:r>
              <a:rPr lang="sl-SI" dirty="0" smtClean="0"/>
              <a:t> in </a:t>
            </a:r>
            <a:r>
              <a:rPr lang="sl-SI" dirty="0" err="1" smtClean="0"/>
              <a:t>abstract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71600" y="1668162"/>
            <a:ext cx="9601200" cy="3581400"/>
          </a:xfrm>
        </p:spPr>
        <p:txBody>
          <a:bodyPr/>
          <a:lstStyle/>
          <a:p>
            <a:r>
              <a:rPr lang="sl-SI" dirty="0" err="1" smtClean="0"/>
              <a:t>Modifiable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non-</a:t>
            </a:r>
            <a:r>
              <a:rPr lang="sl-SI" dirty="0" err="1" smtClean="0"/>
              <a:t>modifiable</a:t>
            </a:r>
            <a:r>
              <a:rPr lang="sl-SI" dirty="0" smtClean="0"/>
              <a:t> </a:t>
            </a:r>
            <a:r>
              <a:rPr lang="sl-SI" dirty="0" err="1" smtClean="0"/>
              <a:t>factors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wellbeing</a:t>
            </a:r>
            <a:endParaRPr lang="sl-SI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15423" t="11579" r="18860" b="43626"/>
          <a:stretch/>
        </p:blipFill>
        <p:spPr>
          <a:xfrm>
            <a:off x="2566737" y="2653668"/>
            <a:ext cx="7210926" cy="3072063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125" y="5056093"/>
            <a:ext cx="979657" cy="119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679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306859"/>
            <a:ext cx="9601200" cy="1485900"/>
          </a:xfrm>
        </p:spPr>
        <p:txBody>
          <a:bodyPr/>
          <a:lstStyle/>
          <a:p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content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lecture</a:t>
            </a:r>
            <a:r>
              <a:rPr lang="sl-SI" dirty="0"/>
              <a:t> in </a:t>
            </a:r>
            <a:r>
              <a:rPr lang="sl-SI" dirty="0" err="1"/>
              <a:t>abstract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71600" y="1289222"/>
            <a:ext cx="9601200" cy="3581400"/>
          </a:xfrm>
        </p:spPr>
        <p:txBody>
          <a:bodyPr/>
          <a:lstStyle/>
          <a:p>
            <a:r>
              <a:rPr lang="sl-SI" dirty="0" err="1"/>
              <a:t>T</a:t>
            </a:r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/>
              <a:t>mind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body</a:t>
            </a:r>
            <a:r>
              <a:rPr lang="sl-SI" dirty="0"/>
              <a:t> </a:t>
            </a:r>
            <a:r>
              <a:rPr lang="sl-SI" dirty="0" err="1"/>
              <a:t>connection</a:t>
            </a:r>
            <a:r>
              <a:rPr lang="sl-SI" dirty="0"/>
              <a:t> in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scope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 smtClean="0"/>
              <a:t>wellbeing</a:t>
            </a:r>
            <a:r>
              <a:rPr lang="sl-SI" dirty="0" smtClean="0"/>
              <a:t>,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interplay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various</a:t>
            </a:r>
            <a:r>
              <a:rPr lang="sl-SI" dirty="0" smtClean="0"/>
              <a:t> </a:t>
            </a:r>
            <a:r>
              <a:rPr lang="sl-SI" dirty="0" err="1" smtClean="0"/>
              <a:t>factors</a:t>
            </a:r>
            <a:r>
              <a:rPr lang="sl-SI" dirty="0" smtClean="0"/>
              <a:t> </a:t>
            </a:r>
            <a:r>
              <a:rPr lang="sl-SI" dirty="0" err="1" smtClean="0"/>
              <a:t>that</a:t>
            </a:r>
            <a:r>
              <a:rPr lang="sl-SI" dirty="0" smtClean="0"/>
              <a:t> </a:t>
            </a:r>
            <a:r>
              <a:rPr lang="sl-SI" dirty="0" err="1" smtClean="0"/>
              <a:t>affect</a:t>
            </a:r>
            <a:r>
              <a:rPr lang="sl-SI" dirty="0" smtClean="0"/>
              <a:t> </a:t>
            </a:r>
            <a:r>
              <a:rPr lang="sl-SI" dirty="0" err="1" smtClean="0"/>
              <a:t>mental</a:t>
            </a:r>
            <a:r>
              <a:rPr lang="sl-SI" dirty="0" smtClean="0"/>
              <a:t> </a:t>
            </a:r>
            <a:r>
              <a:rPr lang="sl-SI" dirty="0" err="1" smtClean="0"/>
              <a:t>health</a:t>
            </a:r>
            <a:r>
              <a:rPr lang="sl-SI" dirty="0" smtClean="0"/>
              <a:t> in </a:t>
            </a:r>
            <a:r>
              <a:rPr lang="sl-SI" dirty="0" err="1" smtClean="0"/>
              <a:t>later</a:t>
            </a:r>
            <a:r>
              <a:rPr lang="sl-SI" dirty="0" smtClean="0"/>
              <a:t> </a:t>
            </a:r>
            <a:r>
              <a:rPr lang="sl-SI" dirty="0" err="1" smtClean="0"/>
              <a:t>life</a:t>
            </a:r>
            <a:r>
              <a:rPr lang="sl-SI" dirty="0" smtClean="0"/>
              <a:t> </a:t>
            </a:r>
            <a:r>
              <a:rPr lang="sl-SI" dirty="0" err="1" smtClean="0"/>
              <a:t>periods</a:t>
            </a:r>
            <a:endParaRPr lang="sl-SI" dirty="0"/>
          </a:p>
          <a:p>
            <a:endParaRPr lang="sl-SI" dirty="0"/>
          </a:p>
        </p:txBody>
      </p:sp>
      <p:pic>
        <p:nvPicPr>
          <p:cNvPr id="4" name="Picture 2" descr="An external file that holds a picture, illustration, etc.&#10;Object name is aging-12-103880-g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770" y="2015115"/>
            <a:ext cx="4738102" cy="4566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125" y="5056093"/>
            <a:ext cx="979657" cy="119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34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content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lecture</a:t>
            </a:r>
            <a:r>
              <a:rPr lang="sl-SI" dirty="0"/>
              <a:t> in </a:t>
            </a:r>
            <a:r>
              <a:rPr lang="sl-SI" dirty="0" err="1"/>
              <a:t>abstract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/>
              <a:t>importance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subjectivity</a:t>
            </a:r>
            <a:r>
              <a:rPr lang="sl-SI" dirty="0"/>
              <a:t> in </a:t>
            </a:r>
            <a:r>
              <a:rPr lang="sl-SI" dirty="0" err="1" smtClean="0"/>
              <a:t>wellbeing</a:t>
            </a:r>
            <a:r>
              <a:rPr lang="sl-SI" dirty="0" smtClean="0"/>
              <a:t>,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ties</a:t>
            </a:r>
            <a:r>
              <a:rPr lang="sl-SI" dirty="0" smtClean="0"/>
              <a:t> to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topic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with</a:t>
            </a:r>
            <a:r>
              <a:rPr lang="sl-SI" dirty="0" smtClean="0"/>
              <a:t> </a:t>
            </a:r>
            <a:r>
              <a:rPr lang="sl-SI" dirty="0" err="1" smtClean="0"/>
              <a:t>mind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body</a:t>
            </a:r>
            <a:r>
              <a:rPr lang="sl-SI" dirty="0" smtClean="0"/>
              <a:t> </a:t>
            </a:r>
            <a:r>
              <a:rPr lang="sl-SI" dirty="0" err="1" smtClean="0"/>
              <a:t>connection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modifiable</a:t>
            </a:r>
            <a:r>
              <a:rPr lang="sl-SI" dirty="0" smtClean="0"/>
              <a:t> </a:t>
            </a:r>
            <a:r>
              <a:rPr lang="sl-SI" dirty="0" err="1" smtClean="0"/>
              <a:t>factors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wellbeing</a:t>
            </a:r>
            <a:endParaRPr lang="sl-SI" dirty="0"/>
          </a:p>
          <a:p>
            <a:r>
              <a:rPr lang="sl-SI" dirty="0" err="1" smtClean="0"/>
              <a:t>Main</a:t>
            </a:r>
            <a:r>
              <a:rPr lang="sl-SI" dirty="0" smtClean="0"/>
              <a:t> </a:t>
            </a:r>
            <a:r>
              <a:rPr lang="sl-SI" dirty="0" err="1" smtClean="0"/>
              <a:t>contents</a:t>
            </a:r>
            <a:r>
              <a:rPr lang="sl-SI" dirty="0" smtClean="0"/>
              <a:t>;</a:t>
            </a:r>
          </a:p>
          <a:p>
            <a:pPr lvl="1"/>
            <a:r>
              <a:rPr lang="sl-SI" dirty="0"/>
              <a:t>s</a:t>
            </a:r>
            <a:r>
              <a:rPr lang="en-GB" dirty="0" err="1"/>
              <a:t>ubjective</a:t>
            </a:r>
            <a:r>
              <a:rPr lang="en-GB" dirty="0"/>
              <a:t> age, </a:t>
            </a:r>
            <a:endParaRPr lang="sl-SI" dirty="0"/>
          </a:p>
          <a:p>
            <a:pPr lvl="1"/>
            <a:r>
              <a:rPr lang="en-GB" dirty="0"/>
              <a:t>age identity, </a:t>
            </a:r>
            <a:endParaRPr lang="sl-SI" dirty="0"/>
          </a:p>
          <a:p>
            <a:pPr lvl="1"/>
            <a:r>
              <a:rPr lang="en-GB" dirty="0"/>
              <a:t>the aging self, </a:t>
            </a:r>
            <a:endParaRPr lang="sl-SI" dirty="0"/>
          </a:p>
          <a:p>
            <a:pPr lvl="1"/>
            <a:r>
              <a:rPr lang="en-GB" dirty="0"/>
              <a:t>attitudes toward one’s own aging, </a:t>
            </a:r>
            <a:endParaRPr lang="sl-SI" dirty="0"/>
          </a:p>
          <a:p>
            <a:pPr lvl="1"/>
            <a:r>
              <a:rPr lang="en-GB" dirty="0"/>
              <a:t>self-perceptions of aging,</a:t>
            </a:r>
            <a:endParaRPr lang="sl-SI" dirty="0"/>
          </a:p>
          <a:p>
            <a:pPr lvl="1"/>
            <a:r>
              <a:rPr lang="en-GB" dirty="0"/>
              <a:t>satisfaction with aging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125" y="5056093"/>
            <a:ext cx="979657" cy="119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779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content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lecture</a:t>
            </a:r>
            <a:r>
              <a:rPr lang="sl-SI" dirty="0"/>
              <a:t> in </a:t>
            </a:r>
            <a:r>
              <a:rPr lang="sl-SI" dirty="0" err="1"/>
              <a:t>abstract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71600" y="1874109"/>
            <a:ext cx="9601200" cy="3581400"/>
          </a:xfrm>
        </p:spPr>
        <p:txBody>
          <a:bodyPr/>
          <a:lstStyle/>
          <a:p>
            <a:r>
              <a:rPr lang="sl-SI" dirty="0" err="1" smtClean="0"/>
              <a:t>Elaboration</a:t>
            </a:r>
            <a:r>
              <a:rPr lang="sl-SI" dirty="0" smtClean="0"/>
              <a:t> on </a:t>
            </a:r>
            <a:r>
              <a:rPr lang="sl-SI" dirty="0" err="1" smtClean="0"/>
              <a:t>important</a:t>
            </a:r>
            <a:r>
              <a:rPr lang="sl-SI" dirty="0" smtClean="0"/>
              <a:t> </a:t>
            </a:r>
            <a:r>
              <a:rPr lang="sl-SI" dirty="0" err="1"/>
              <a:t>needs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older</a:t>
            </a:r>
            <a:r>
              <a:rPr lang="sl-SI" dirty="0"/>
              <a:t> </a:t>
            </a:r>
            <a:r>
              <a:rPr lang="sl-SI" dirty="0" err="1"/>
              <a:t>population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wellbeing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possible</a:t>
            </a:r>
            <a:r>
              <a:rPr lang="sl-SI" dirty="0"/>
              <a:t> </a:t>
            </a:r>
            <a:r>
              <a:rPr lang="sl-SI" dirty="0" err="1"/>
              <a:t>psychotherapeutic</a:t>
            </a:r>
            <a:r>
              <a:rPr lang="sl-SI" dirty="0"/>
              <a:t> </a:t>
            </a:r>
            <a:r>
              <a:rPr lang="sl-SI" dirty="0" err="1" smtClean="0"/>
              <a:t>interventions</a:t>
            </a:r>
            <a:endParaRPr lang="sl-SI" dirty="0" smtClean="0"/>
          </a:p>
          <a:p>
            <a:pPr lvl="1"/>
            <a:r>
              <a:rPr lang="sl-SI" dirty="0" err="1" smtClean="0"/>
              <a:t>Congruence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genuinity</a:t>
            </a:r>
            <a:r>
              <a:rPr lang="sl-SI" dirty="0" smtClean="0"/>
              <a:t> in </a:t>
            </a:r>
            <a:r>
              <a:rPr lang="sl-SI" dirty="0" err="1" smtClean="0"/>
              <a:t>interactions</a:t>
            </a:r>
            <a:endParaRPr lang="sl-SI" dirty="0" smtClean="0"/>
          </a:p>
          <a:p>
            <a:pPr lvl="1"/>
            <a:r>
              <a:rPr lang="sl-SI" dirty="0" err="1" smtClean="0"/>
              <a:t>Understanding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effects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accumulation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psychological</a:t>
            </a:r>
            <a:r>
              <a:rPr lang="sl-SI" dirty="0" smtClean="0"/>
              <a:t> </a:t>
            </a:r>
            <a:r>
              <a:rPr lang="sl-SI" dirty="0" err="1" smtClean="0"/>
              <a:t>issues</a:t>
            </a:r>
            <a:r>
              <a:rPr lang="sl-SI" dirty="0" smtClean="0"/>
              <a:t> </a:t>
            </a:r>
            <a:r>
              <a:rPr lang="sl-SI" dirty="0" err="1" smtClean="0"/>
              <a:t>due</a:t>
            </a:r>
            <a:r>
              <a:rPr lang="sl-SI" dirty="0" smtClean="0"/>
              <a:t> to time</a:t>
            </a:r>
          </a:p>
          <a:p>
            <a:pPr lvl="1"/>
            <a:r>
              <a:rPr lang="sl-SI" dirty="0" err="1" smtClean="0"/>
              <a:t>Importance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sleep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physical</a:t>
            </a:r>
            <a:r>
              <a:rPr lang="sl-SI" dirty="0" smtClean="0"/>
              <a:t> </a:t>
            </a:r>
            <a:r>
              <a:rPr lang="sl-SI" dirty="0" err="1" smtClean="0"/>
              <a:t>activity</a:t>
            </a:r>
            <a:endParaRPr lang="sl-SI" dirty="0" smtClean="0"/>
          </a:p>
          <a:p>
            <a:pPr lvl="1"/>
            <a:r>
              <a:rPr lang="sl-SI" dirty="0" err="1" smtClean="0"/>
              <a:t>Importance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managment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physical</a:t>
            </a:r>
            <a:r>
              <a:rPr lang="sl-SI" dirty="0" smtClean="0"/>
              <a:t> </a:t>
            </a:r>
            <a:r>
              <a:rPr lang="sl-SI" dirty="0" err="1" smtClean="0"/>
              <a:t>issues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managing</a:t>
            </a:r>
            <a:r>
              <a:rPr lang="sl-SI" dirty="0" smtClean="0"/>
              <a:t> </a:t>
            </a:r>
            <a:r>
              <a:rPr lang="sl-SI" dirty="0" err="1" smtClean="0"/>
              <a:t>fears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shame</a:t>
            </a:r>
            <a:r>
              <a:rPr lang="sl-SI" dirty="0" smtClean="0"/>
              <a:t> </a:t>
            </a:r>
            <a:r>
              <a:rPr lang="sl-SI" dirty="0" err="1" smtClean="0"/>
              <a:t>arising</a:t>
            </a:r>
            <a:r>
              <a:rPr lang="sl-SI" dirty="0" smtClean="0"/>
              <a:t>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that</a:t>
            </a:r>
            <a:endParaRPr lang="sl-SI" dirty="0" smtClean="0"/>
          </a:p>
          <a:p>
            <a:pPr lvl="1"/>
            <a:endParaRPr lang="sl-SI" dirty="0" smtClean="0"/>
          </a:p>
          <a:p>
            <a:pPr lvl="1"/>
            <a:endParaRPr lang="sl-SI" dirty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125" y="5056093"/>
            <a:ext cx="979657" cy="119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57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Methods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learning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Ex-</a:t>
            </a:r>
            <a:r>
              <a:rPr lang="sl-SI" dirty="0" err="1" smtClean="0"/>
              <a:t>catedra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125" y="5056093"/>
            <a:ext cx="979657" cy="119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126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Sources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b="1" dirty="0" err="1" smtClean="0"/>
              <a:t>Mandatory</a:t>
            </a:r>
            <a:endParaRPr lang="sl-SI" b="1" dirty="0" smtClean="0"/>
          </a:p>
          <a:p>
            <a:r>
              <a:rPr lang="sl-SI" dirty="0" err="1"/>
              <a:t>Talarska</a:t>
            </a:r>
            <a:r>
              <a:rPr lang="sl-SI" dirty="0"/>
              <a:t>, D., </a:t>
            </a:r>
            <a:r>
              <a:rPr lang="sl-SI" dirty="0" err="1"/>
              <a:t>Tobis</a:t>
            </a:r>
            <a:r>
              <a:rPr lang="sl-SI" dirty="0"/>
              <a:t>, S., </a:t>
            </a:r>
            <a:r>
              <a:rPr lang="sl-SI" dirty="0" err="1"/>
              <a:t>Kotkowiak</a:t>
            </a:r>
            <a:r>
              <a:rPr lang="sl-SI" dirty="0"/>
              <a:t>, M., </a:t>
            </a:r>
            <a:r>
              <a:rPr lang="sl-SI" dirty="0" err="1"/>
              <a:t>Strugała</a:t>
            </a:r>
            <a:r>
              <a:rPr lang="sl-SI" dirty="0"/>
              <a:t>, M., </a:t>
            </a:r>
            <a:r>
              <a:rPr lang="sl-SI" dirty="0" err="1"/>
              <a:t>Stanisławska</a:t>
            </a:r>
            <a:r>
              <a:rPr lang="sl-SI" dirty="0"/>
              <a:t>, J., &amp; </a:t>
            </a:r>
            <a:r>
              <a:rPr lang="sl-SI" dirty="0" err="1"/>
              <a:t>Wieczorowska-Tobis</a:t>
            </a:r>
            <a:r>
              <a:rPr lang="sl-SI" dirty="0"/>
              <a:t>, K. (2018). </a:t>
            </a:r>
            <a:r>
              <a:rPr lang="sl-SI" dirty="0" err="1"/>
              <a:t>Determinants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Quality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Life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Need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Support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Elderly</a:t>
            </a:r>
            <a:r>
              <a:rPr lang="sl-SI" dirty="0"/>
              <a:t> </a:t>
            </a:r>
            <a:r>
              <a:rPr lang="sl-SI" dirty="0" err="1"/>
              <a:t>with</a:t>
            </a:r>
            <a:r>
              <a:rPr lang="sl-SI" dirty="0"/>
              <a:t> </a:t>
            </a:r>
            <a:r>
              <a:rPr lang="sl-SI" dirty="0" err="1"/>
              <a:t>Good</a:t>
            </a:r>
            <a:r>
              <a:rPr lang="sl-SI" dirty="0"/>
              <a:t> </a:t>
            </a:r>
            <a:r>
              <a:rPr lang="sl-SI" dirty="0" err="1"/>
              <a:t>Physical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Mental</a:t>
            </a:r>
            <a:r>
              <a:rPr lang="sl-SI" dirty="0"/>
              <a:t> </a:t>
            </a:r>
            <a:r>
              <a:rPr lang="sl-SI" dirty="0" err="1"/>
              <a:t>Functioning</a:t>
            </a:r>
            <a:r>
              <a:rPr lang="sl-SI" dirty="0"/>
              <a:t>. </a:t>
            </a:r>
            <a:r>
              <a:rPr lang="sl-SI" i="1" dirty="0" err="1"/>
              <a:t>Medical</a:t>
            </a:r>
            <a:r>
              <a:rPr lang="sl-SI" i="1" dirty="0"/>
              <a:t> Science Monitor : </a:t>
            </a:r>
            <a:r>
              <a:rPr lang="sl-SI" i="1" dirty="0" err="1"/>
              <a:t>International</a:t>
            </a:r>
            <a:r>
              <a:rPr lang="sl-SI" i="1" dirty="0"/>
              <a:t> </a:t>
            </a:r>
            <a:r>
              <a:rPr lang="sl-SI" i="1" dirty="0" err="1"/>
              <a:t>Medical</a:t>
            </a:r>
            <a:r>
              <a:rPr lang="sl-SI" i="1" dirty="0"/>
              <a:t> </a:t>
            </a:r>
            <a:r>
              <a:rPr lang="sl-SI" i="1" dirty="0" err="1"/>
              <a:t>Journal</a:t>
            </a:r>
            <a:r>
              <a:rPr lang="sl-SI" i="1" dirty="0"/>
              <a:t> </a:t>
            </a:r>
            <a:r>
              <a:rPr lang="sl-SI" i="1" dirty="0" err="1"/>
              <a:t>of</a:t>
            </a:r>
            <a:r>
              <a:rPr lang="sl-SI" i="1" dirty="0"/>
              <a:t> </a:t>
            </a:r>
            <a:r>
              <a:rPr lang="sl-SI" i="1" dirty="0" err="1"/>
              <a:t>Experimental</a:t>
            </a:r>
            <a:r>
              <a:rPr lang="sl-SI" i="1" dirty="0"/>
              <a:t> </a:t>
            </a:r>
            <a:r>
              <a:rPr lang="sl-SI" i="1" dirty="0" err="1"/>
              <a:t>and</a:t>
            </a:r>
            <a:r>
              <a:rPr lang="sl-SI" i="1" dirty="0"/>
              <a:t> </a:t>
            </a:r>
            <a:r>
              <a:rPr lang="sl-SI" i="1" dirty="0" err="1"/>
              <a:t>Clinical</a:t>
            </a:r>
            <a:r>
              <a:rPr lang="sl-SI" i="1" dirty="0"/>
              <a:t> </a:t>
            </a:r>
            <a:r>
              <a:rPr lang="sl-SI" i="1" dirty="0" err="1"/>
              <a:t>Research</a:t>
            </a:r>
            <a:r>
              <a:rPr lang="sl-SI" dirty="0"/>
              <a:t>, </a:t>
            </a:r>
            <a:r>
              <a:rPr lang="sl-SI" i="1" dirty="0"/>
              <a:t>24</a:t>
            </a:r>
            <a:r>
              <a:rPr lang="sl-SI" dirty="0"/>
              <a:t>, 1604. </a:t>
            </a:r>
            <a:r>
              <a:rPr lang="sl-SI" dirty="0">
                <a:hlinkClick r:id="rId2"/>
              </a:rPr>
              <a:t>https://doi.org/10.12659/MSM.907032</a:t>
            </a:r>
            <a:endParaRPr lang="sl-SI" dirty="0"/>
          </a:p>
          <a:p>
            <a:r>
              <a:rPr lang="en-GB" dirty="0" err="1"/>
              <a:t>Mitina</a:t>
            </a:r>
            <a:r>
              <a:rPr lang="en-GB" dirty="0"/>
              <a:t>, M., Young, S., &amp; </a:t>
            </a:r>
            <a:r>
              <a:rPr lang="en-GB" dirty="0" err="1"/>
              <a:t>Zhavoronkov</a:t>
            </a:r>
            <a:r>
              <a:rPr lang="en-GB" dirty="0"/>
              <a:t>, A. (2020). Psychological aging, depression, and well-being. </a:t>
            </a:r>
            <a:r>
              <a:rPr lang="en-GB" i="1" dirty="0"/>
              <a:t>Aging (Albany NY)</a:t>
            </a:r>
            <a:r>
              <a:rPr lang="en-GB" dirty="0"/>
              <a:t>, </a:t>
            </a:r>
            <a:r>
              <a:rPr lang="en-GB" i="1" dirty="0"/>
              <a:t>12</a:t>
            </a:r>
            <a:r>
              <a:rPr lang="en-GB" dirty="0"/>
              <a:t>(18), 18765. </a:t>
            </a:r>
            <a:r>
              <a:rPr lang="en-GB" dirty="0">
                <a:hlinkClick r:id="rId3"/>
              </a:rPr>
              <a:t>https://doi.org/10.18632/AGING.103880</a:t>
            </a:r>
            <a:endParaRPr lang="sl-SI" dirty="0"/>
          </a:p>
          <a:p>
            <a:r>
              <a:rPr lang="en-GB" dirty="0" err="1"/>
              <a:t>Kornadt</a:t>
            </a:r>
            <a:r>
              <a:rPr lang="en-GB" dirty="0"/>
              <a:t>, A. E., Siebert, J. S., &amp; Wahl, H. W. (2019). The interplay of personality and attitudes toward own aging across two decades of later life. </a:t>
            </a:r>
            <a:r>
              <a:rPr lang="en-GB" i="1" dirty="0"/>
              <a:t>PLOS ONE</a:t>
            </a:r>
            <a:r>
              <a:rPr lang="en-GB" dirty="0"/>
              <a:t>, </a:t>
            </a:r>
            <a:r>
              <a:rPr lang="en-GB" i="1" dirty="0"/>
              <a:t>14</a:t>
            </a:r>
            <a:r>
              <a:rPr lang="en-GB" dirty="0"/>
              <a:t>(10), e0223622.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doi.org/10.1371/JOURNAL.PONE.0223622</a:t>
            </a:r>
            <a:endParaRPr lang="sl-SI" b="1" dirty="0"/>
          </a:p>
          <a:p>
            <a:pPr marL="0" indent="0">
              <a:buNone/>
            </a:pPr>
            <a:r>
              <a:rPr lang="sl-SI" b="1" dirty="0" err="1" smtClean="0"/>
              <a:t>Additional</a:t>
            </a:r>
            <a:endParaRPr lang="sl-SI" b="1" dirty="0" smtClean="0"/>
          </a:p>
          <a:p>
            <a:r>
              <a:rPr lang="en-GB" dirty="0" smtClean="0"/>
              <a:t>Harper</a:t>
            </a:r>
            <a:r>
              <a:rPr lang="en-GB" dirty="0"/>
              <a:t>, S. (2019). Living Longer within Ageing Societies. </a:t>
            </a:r>
            <a:r>
              <a:rPr lang="en-GB" i="1" dirty="0"/>
              <a:t>Journal of Population Ageing 2019 12:2</a:t>
            </a:r>
            <a:r>
              <a:rPr lang="en-GB" dirty="0"/>
              <a:t>, </a:t>
            </a:r>
            <a:r>
              <a:rPr lang="en-GB" i="1" dirty="0"/>
              <a:t>12</a:t>
            </a:r>
            <a:r>
              <a:rPr lang="en-GB" dirty="0"/>
              <a:t>(2), 133–136. </a:t>
            </a: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doi.org/10.1007/S12062-019-09248-4</a:t>
            </a:r>
            <a:endParaRPr lang="sl-SI" dirty="0" smtClean="0"/>
          </a:p>
          <a:p>
            <a:r>
              <a:rPr lang="en-GB" dirty="0" smtClean="0"/>
              <a:t>Muñoz</a:t>
            </a:r>
            <a:r>
              <a:rPr lang="en-GB" dirty="0"/>
              <a:t>, E. (2021). Challenges and Opportunities During a “New Normal” of Psychological Aging Research. </a:t>
            </a:r>
            <a:r>
              <a:rPr lang="en-GB" i="1" dirty="0"/>
              <a:t>The Journals of Gerontology: Series B</a:t>
            </a:r>
            <a:r>
              <a:rPr lang="en-GB" dirty="0"/>
              <a:t>, </a:t>
            </a:r>
            <a:r>
              <a:rPr lang="en-GB" i="1" dirty="0"/>
              <a:t>76</a:t>
            </a:r>
            <a:r>
              <a:rPr lang="en-GB" dirty="0"/>
              <a:t>(9), 1697–1699. </a:t>
            </a: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doi.org/10.1093/GERONB/GBAB174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125" y="5056093"/>
            <a:ext cx="979657" cy="119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28179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Obrezovanje</Template>
  <TotalTime>26</TotalTime>
  <Words>298</Words>
  <Application>Microsoft Office PowerPoint</Application>
  <PresentationFormat>Širokozaslonsko</PresentationFormat>
  <Paragraphs>37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Mental health related needs in ageing</vt:lpstr>
      <vt:lpstr>Aim of the lecture</vt:lpstr>
      <vt:lpstr>The content of the lecture in abstract</vt:lpstr>
      <vt:lpstr>The content of the lecture in abstract</vt:lpstr>
      <vt:lpstr>The content of the lecture in abstract</vt:lpstr>
      <vt:lpstr>The content of the lecture in abstract</vt:lpstr>
      <vt:lpstr>Methods of learning</vt:lpstr>
      <vt:lpstr>Sources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related needs in ageing</dc:title>
  <dc:creator>Jakob Sajovic</dc:creator>
  <cp:lastModifiedBy>Jakob Sajovic</cp:lastModifiedBy>
  <cp:revision>7</cp:revision>
  <dcterms:created xsi:type="dcterms:W3CDTF">2022-08-30T08:51:23Z</dcterms:created>
  <dcterms:modified xsi:type="dcterms:W3CDTF">2022-09-01T08:07:22Z</dcterms:modified>
</cp:coreProperties>
</file>