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6" r:id="rId2"/>
    <p:sldId id="259" r:id="rId3"/>
    <p:sldId id="261" r:id="rId4"/>
    <p:sldId id="361" r:id="rId5"/>
    <p:sldId id="320" r:id="rId6"/>
    <p:sldId id="310" r:id="rId7"/>
    <p:sldId id="349" r:id="rId8"/>
    <p:sldId id="350" r:id="rId9"/>
    <p:sldId id="311" r:id="rId10"/>
    <p:sldId id="353" r:id="rId11"/>
    <p:sldId id="359" r:id="rId12"/>
    <p:sldId id="360" r:id="rId13"/>
    <p:sldId id="352" r:id="rId14"/>
    <p:sldId id="357" r:id="rId15"/>
    <p:sldId id="355" r:id="rId16"/>
    <p:sldId id="356" r:id="rId17"/>
    <p:sldId id="269" r:id="rId18"/>
    <p:sldId id="313" r:id="rId19"/>
    <p:sldId id="314" r:id="rId20"/>
    <p:sldId id="362" r:id="rId21"/>
    <p:sldId id="363" r:id="rId22"/>
    <p:sldId id="364" r:id="rId23"/>
    <p:sldId id="365" r:id="rId24"/>
    <p:sldId id="341" r:id="rId25"/>
    <p:sldId id="342" r:id="rId26"/>
    <p:sldId id="325" r:id="rId27"/>
    <p:sldId id="328" r:id="rId28"/>
    <p:sldId id="343" r:id="rId29"/>
    <p:sldId id="329" r:id="rId30"/>
    <p:sldId id="330" r:id="rId31"/>
    <p:sldId id="333" r:id="rId32"/>
    <p:sldId id="344" r:id="rId33"/>
    <p:sldId id="336" r:id="rId34"/>
    <p:sldId id="337" r:id="rId35"/>
    <p:sldId id="278" r:id="rId36"/>
    <p:sldId id="308" r:id="rId37"/>
    <p:sldId id="339" r:id="rId38"/>
    <p:sldId id="305" r:id="rId39"/>
    <p:sldId id="306" r:id="rId40"/>
    <p:sldId id="280" r:id="rId41"/>
    <p:sldId id="307" r:id="rId42"/>
    <p:sldId id="321" r:id="rId43"/>
    <p:sldId id="322" r:id="rId44"/>
    <p:sldId id="318" r:id="rId45"/>
    <p:sldId id="265" r:id="rId46"/>
    <p:sldId id="346" r:id="rId47"/>
    <p:sldId id="345" r:id="rId48"/>
    <p:sldId id="268" r:id="rId49"/>
    <p:sldId id="266" r:id="rId50"/>
    <p:sldId id="267" r:id="rId51"/>
    <p:sldId id="348" r:id="rId52"/>
    <p:sldId id="260" r:id="rId53"/>
    <p:sldId id="263" r:id="rId54"/>
    <p:sldId id="264" r:id="rId55"/>
    <p:sldId id="258" r:id="rId56"/>
    <p:sldId id="351" r:id="rId57"/>
    <p:sldId id="262" r:id="rId58"/>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2F61"/>
    <a:srgbClr val="BDDAE1"/>
    <a:srgbClr val="1C439B"/>
    <a:srgbClr val="B8B29A"/>
    <a:srgbClr val="68C7B5"/>
    <a:srgbClr val="47496E"/>
    <a:srgbClr val="E9DECA"/>
    <a:srgbClr val="579E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0"/>
    <p:restoredTop sz="90172"/>
  </p:normalViewPr>
  <p:slideViewPr>
    <p:cSldViewPr snapToGrid="0">
      <p:cViewPr varScale="1">
        <p:scale>
          <a:sx n="80" d="100"/>
          <a:sy n="80" d="100"/>
        </p:scale>
        <p:origin x="102" y="3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C9F19-8C10-7F41-808E-93E23F597FAE}" type="datetimeFigureOut">
              <a:rPr lang="en-US" smtClean="0"/>
              <a:t>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7DAF44-DC16-5840-BD44-3E98CA2F02D1}" type="slidenum">
              <a:rPr lang="en-US" smtClean="0"/>
              <a:t>‹#›</a:t>
            </a:fld>
            <a:endParaRPr lang="en-US"/>
          </a:p>
        </p:txBody>
      </p:sp>
    </p:spTree>
    <p:extLst>
      <p:ext uri="{BB962C8B-B14F-4D97-AF65-F5344CB8AC3E}">
        <p14:creationId xmlns:p14="http://schemas.microsoft.com/office/powerpoint/2010/main" val="4001092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elancet.com/journals/lanhl/article/PIIS2666-7568(22)00120-9/fulltext#gr1"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thelancet.com/journals/lanhl/article/PIIS2666-7568(22)00120-9/fulltext#bib8" TargetMode="External"/><Relationship Id="rId4" Type="http://schemas.openxmlformats.org/officeDocument/2006/relationships/hyperlink" Target="https://www.thelancet.com/journals/lanhl/article/PIIS2666-7568(22)00120-9/fulltex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andfonline.com/doi/full/10.1080/1028415X.2019.168108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nlinelibrary.wiley.com/doi/full/10.1111/jnc.14860#jnc14860-bib-0016"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onlinelibrary.wiley.com/doi/full/10.1111/jnc.14860#jnc14860-bib-0018" TargetMode="External"/><Relationship Id="rId4" Type="http://schemas.openxmlformats.org/officeDocument/2006/relationships/hyperlink" Target="https://onlinelibrary.wiley.com/doi/full/10.1111/jnc.14860#jnc14860-bib-0022"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ciencedirect.com/science/article/pii/S1551714421000069#bb0155"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sciencedirect.com/topics/medicine-and-dentistry/caloric-restriction" TargetMode="External"/><Relationship Id="rId5" Type="http://schemas.openxmlformats.org/officeDocument/2006/relationships/hyperlink" Target="https://www.sciencedirect.com/science/article/pii/S1551714421000069#bb0165" TargetMode="External"/><Relationship Id="rId4" Type="http://schemas.openxmlformats.org/officeDocument/2006/relationships/hyperlink" Target="https://www.sciencedirect.com/science/article/pii/S1551714421000069#bb0160"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www.sciencedirect.com/science/article/pii/S0028390817305233#bib142" TargetMode="External"/><Relationship Id="rId13" Type="http://schemas.openxmlformats.org/officeDocument/2006/relationships/hyperlink" Target="https://www.sciencedirect.com/science/article/pii/S0028390817305233#bib24" TargetMode="External"/><Relationship Id="rId18" Type="http://schemas.openxmlformats.org/officeDocument/2006/relationships/hyperlink" Target="https://www.sciencedirect.com/science/article/pii/S0028390817305233#bib7" TargetMode="External"/><Relationship Id="rId3" Type="http://schemas.openxmlformats.org/officeDocument/2006/relationships/hyperlink" Target="https://www.sciencedirect.com/science/article/pii/S0024320520313989#bb0005" TargetMode="External"/><Relationship Id="rId7" Type="http://schemas.openxmlformats.org/officeDocument/2006/relationships/hyperlink" Target="https://www.sciencedirect.com/topics/medicine-and-dentistry/glycemic-control" TargetMode="External"/><Relationship Id="rId12" Type="http://schemas.openxmlformats.org/officeDocument/2006/relationships/hyperlink" Target="https://www.sciencedirect.com/topics/neuroscience/cognitive-disorders" TargetMode="External"/><Relationship Id="rId17" Type="http://schemas.openxmlformats.org/officeDocument/2006/relationships/hyperlink" Target="https://www.sciencedirect.com/topics/neuroscience/hyperglycemia" TargetMode="External"/><Relationship Id="rId2" Type="http://schemas.openxmlformats.org/officeDocument/2006/relationships/slide" Target="../slides/slide45.xml"/><Relationship Id="rId16" Type="http://schemas.openxmlformats.org/officeDocument/2006/relationships/hyperlink" Target="https://www.sciencedirect.com/topics/neuroscience/hyperinsulinemia" TargetMode="External"/><Relationship Id="rId20" Type="http://schemas.openxmlformats.org/officeDocument/2006/relationships/hyperlink" Target="https://www.sciencedirect.com/science/article/pii/S0028390817305233#bib93"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024320520313989#bb0015" TargetMode="External"/><Relationship Id="rId11" Type="http://schemas.openxmlformats.org/officeDocument/2006/relationships/hyperlink" Target="https://www.sciencedirect.com/science/article/pii/S0028390817305233#bib139" TargetMode="External"/><Relationship Id="rId5" Type="http://schemas.openxmlformats.org/officeDocument/2006/relationships/hyperlink" Target="https://www.sciencedirect.com/science/article/pii/S0024320520313989#bb0010" TargetMode="External"/><Relationship Id="rId15" Type="http://schemas.openxmlformats.org/officeDocument/2006/relationships/hyperlink" Target="https://www.sciencedirect.com/science/article/pii/S0028390817305233#bib104" TargetMode="External"/><Relationship Id="rId10" Type="http://schemas.openxmlformats.org/officeDocument/2006/relationships/hyperlink" Target="https://www.sciencedirect.com/science/article/pii/S0028390817305233#bib86" TargetMode="External"/><Relationship Id="rId19" Type="http://schemas.openxmlformats.org/officeDocument/2006/relationships/hyperlink" Target="https://www.sciencedirect.com/science/article/pii/S0028390817305233#bib128" TargetMode="External"/><Relationship Id="rId4" Type="http://schemas.openxmlformats.org/officeDocument/2006/relationships/hyperlink" Target="https://www.sciencedirect.com/topics/medicine-and-dentistry/complications-of-diabetes-mellitus" TargetMode="External"/><Relationship Id="rId9" Type="http://schemas.openxmlformats.org/officeDocument/2006/relationships/hyperlink" Target="https://www.sciencedirect.com/science/article/pii/S0028390817305233#bib141" TargetMode="External"/><Relationship Id="rId14" Type="http://schemas.openxmlformats.org/officeDocument/2006/relationships/hyperlink" Target="https://www.sciencedirect.com/science/article/pii/S0028390817305233#bib36"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s://www.sciencedirect.com/science/article/pii/S0028390817305233#bib142" TargetMode="External"/><Relationship Id="rId13" Type="http://schemas.openxmlformats.org/officeDocument/2006/relationships/hyperlink" Target="https://www.sciencedirect.com/science/article/pii/S0028390817305233#bib24" TargetMode="External"/><Relationship Id="rId18" Type="http://schemas.openxmlformats.org/officeDocument/2006/relationships/hyperlink" Target="https://www.sciencedirect.com/science/article/pii/S0028390817305233#bib7" TargetMode="External"/><Relationship Id="rId3" Type="http://schemas.openxmlformats.org/officeDocument/2006/relationships/hyperlink" Target="https://www.sciencedirect.com/science/article/pii/S0024320520313989#bb0005" TargetMode="External"/><Relationship Id="rId7" Type="http://schemas.openxmlformats.org/officeDocument/2006/relationships/hyperlink" Target="https://www.sciencedirect.com/topics/medicine-and-dentistry/glycemic-control" TargetMode="External"/><Relationship Id="rId12" Type="http://schemas.openxmlformats.org/officeDocument/2006/relationships/hyperlink" Target="https://www.sciencedirect.com/topics/neuroscience/cognitive-disorders" TargetMode="External"/><Relationship Id="rId17" Type="http://schemas.openxmlformats.org/officeDocument/2006/relationships/hyperlink" Target="https://www.sciencedirect.com/topics/neuroscience/hyperglycemia" TargetMode="External"/><Relationship Id="rId2" Type="http://schemas.openxmlformats.org/officeDocument/2006/relationships/slide" Target="../slides/slide46.xml"/><Relationship Id="rId16" Type="http://schemas.openxmlformats.org/officeDocument/2006/relationships/hyperlink" Target="https://www.sciencedirect.com/topics/neuroscience/hyperinsulinemia" TargetMode="External"/><Relationship Id="rId20" Type="http://schemas.openxmlformats.org/officeDocument/2006/relationships/hyperlink" Target="https://www.sciencedirect.com/science/article/pii/S0028390817305233#bib93"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024320520313989#bb0015" TargetMode="External"/><Relationship Id="rId11" Type="http://schemas.openxmlformats.org/officeDocument/2006/relationships/hyperlink" Target="https://www.sciencedirect.com/science/article/pii/S0028390817305233#bib139" TargetMode="External"/><Relationship Id="rId5" Type="http://schemas.openxmlformats.org/officeDocument/2006/relationships/hyperlink" Target="https://www.sciencedirect.com/science/article/pii/S0024320520313989#bb0010" TargetMode="External"/><Relationship Id="rId15" Type="http://schemas.openxmlformats.org/officeDocument/2006/relationships/hyperlink" Target="https://www.sciencedirect.com/science/article/pii/S0028390817305233#bib104" TargetMode="External"/><Relationship Id="rId10" Type="http://schemas.openxmlformats.org/officeDocument/2006/relationships/hyperlink" Target="https://www.sciencedirect.com/science/article/pii/S0028390817305233#bib86" TargetMode="External"/><Relationship Id="rId19" Type="http://schemas.openxmlformats.org/officeDocument/2006/relationships/hyperlink" Target="https://www.sciencedirect.com/science/article/pii/S0028390817305233#bib128" TargetMode="External"/><Relationship Id="rId4" Type="http://schemas.openxmlformats.org/officeDocument/2006/relationships/hyperlink" Target="https://www.sciencedirect.com/topics/medicine-and-dentistry/complications-of-diabetes-mellitus" TargetMode="External"/><Relationship Id="rId9" Type="http://schemas.openxmlformats.org/officeDocument/2006/relationships/hyperlink" Target="https://www.sciencedirect.com/science/article/pii/S0028390817305233#bib141" TargetMode="External"/><Relationship Id="rId14" Type="http://schemas.openxmlformats.org/officeDocument/2006/relationships/hyperlink" Target="https://www.sciencedirect.com/science/article/pii/S0028390817305233#bib36"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sciencedirect.com/science/article/pii/S0024320520313989#bb0005" TargetMode="External"/><Relationship Id="rId7" Type="http://schemas.openxmlformats.org/officeDocument/2006/relationships/hyperlink" Target="https://www.sciencedirect.com/topics/medicine-and-dentistry/glycemic-control"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sciencedirect.com/science/article/pii/S0024320520313989#bb0015" TargetMode="External"/><Relationship Id="rId5" Type="http://schemas.openxmlformats.org/officeDocument/2006/relationships/hyperlink" Target="https://www.sciencedirect.com/science/article/pii/S0024320520313989#bb0010" TargetMode="External"/><Relationship Id="rId4" Type="http://schemas.openxmlformats.org/officeDocument/2006/relationships/hyperlink" Target="https://www.sciencedirect.com/topics/medicine-and-dentistry/complications-of-diabetes-mellitu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ww.sciencedirect.com/science/article/pii/S0924977X1400176X#bib45" TargetMode="External"/><Relationship Id="rId13" Type="http://schemas.openxmlformats.org/officeDocument/2006/relationships/hyperlink" Target="https://www.sciencedirect.com/science/article/pii/S0924977X1400176X#bib72" TargetMode="External"/><Relationship Id="rId18" Type="http://schemas.openxmlformats.org/officeDocument/2006/relationships/hyperlink" Target="https://www.sciencedirect.com/topics/medicine-and-dentistry/insulin-signaling" TargetMode="External"/><Relationship Id="rId3" Type="http://schemas.openxmlformats.org/officeDocument/2006/relationships/hyperlink" Target="https://www.sciencedirect.com/topics/medicine-and-dentistry/neurodegeneration" TargetMode="External"/><Relationship Id="rId7" Type="http://schemas.openxmlformats.org/officeDocument/2006/relationships/hyperlink" Target="https://www.sciencedirect.com/science/article/pii/S0924977X1400176X#bib13" TargetMode="External"/><Relationship Id="rId12" Type="http://schemas.openxmlformats.org/officeDocument/2006/relationships/hyperlink" Target="https://www.sciencedirect.com/science/article/pii/S0924977X1400176X#bib67" TargetMode="External"/><Relationship Id="rId17" Type="http://schemas.openxmlformats.org/officeDocument/2006/relationships/hyperlink" Target="https://www.sciencedirect.com/science/article/pii/S0924977X1400176X#bib84" TargetMode="External"/><Relationship Id="rId2" Type="http://schemas.openxmlformats.org/officeDocument/2006/relationships/slide" Target="../slides/slide50.xml"/><Relationship Id="rId16" Type="http://schemas.openxmlformats.org/officeDocument/2006/relationships/hyperlink" Target="https://www.sciencedirect.com/science/article/pii/S0924977X1400176X#bib79" TargetMode="External"/><Relationship Id="rId20" Type="http://schemas.openxmlformats.org/officeDocument/2006/relationships/hyperlink" Target="https://www.sciencedirect.com/science/article/pii/S0924977X1400176X#bib21"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924977X1400176X#bib2" TargetMode="External"/><Relationship Id="rId11" Type="http://schemas.openxmlformats.org/officeDocument/2006/relationships/hyperlink" Target="https://www.sciencedirect.com/science/article/pii/S0924977X1400176X#bib61" TargetMode="External"/><Relationship Id="rId5" Type="http://schemas.openxmlformats.org/officeDocument/2006/relationships/hyperlink" Target="https://www.sciencedirect.com/topics/medicine-and-dentistry/trophic-factor" TargetMode="External"/><Relationship Id="rId15" Type="http://schemas.openxmlformats.org/officeDocument/2006/relationships/hyperlink" Target="https://www.sciencedirect.com/science/article/pii/S0924977X1400176X#bib75" TargetMode="External"/><Relationship Id="rId10" Type="http://schemas.openxmlformats.org/officeDocument/2006/relationships/hyperlink" Target="https://www.sciencedirect.com/science/article/pii/S0924977X1400176X#bib54" TargetMode="External"/><Relationship Id="rId19" Type="http://schemas.openxmlformats.org/officeDocument/2006/relationships/hyperlink" Target="https://www.sciencedirect.com/science/article/pii/S0924977X1400176X#bib17" TargetMode="External"/><Relationship Id="rId4" Type="http://schemas.openxmlformats.org/officeDocument/2006/relationships/hyperlink" Target="https://www.sciencedirect.com/topics/medicine-and-dentistry/water-electrolyte-imbalance" TargetMode="External"/><Relationship Id="rId9" Type="http://schemas.openxmlformats.org/officeDocument/2006/relationships/hyperlink" Target="https://www.sciencedirect.com/science/article/pii/S0924977X1400176X#bib47" TargetMode="External"/><Relationship Id="rId14" Type="http://schemas.openxmlformats.org/officeDocument/2006/relationships/hyperlink" Target="https://www.sciencedirect.com/science/article/pii/S0924977X1400176X#bib7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www.sciencedirect.com/science/article/pii/S0924977X1400176X#bib45" TargetMode="External"/><Relationship Id="rId13" Type="http://schemas.openxmlformats.org/officeDocument/2006/relationships/hyperlink" Target="https://www.sciencedirect.com/science/article/pii/S0924977X1400176X#bib72" TargetMode="External"/><Relationship Id="rId18" Type="http://schemas.openxmlformats.org/officeDocument/2006/relationships/hyperlink" Target="https://www.sciencedirect.com/topics/medicine-and-dentistry/insulin-signaling" TargetMode="External"/><Relationship Id="rId3" Type="http://schemas.openxmlformats.org/officeDocument/2006/relationships/hyperlink" Target="https://www.sciencedirect.com/topics/medicine-and-dentistry/neurodegeneration" TargetMode="External"/><Relationship Id="rId7" Type="http://schemas.openxmlformats.org/officeDocument/2006/relationships/hyperlink" Target="https://www.sciencedirect.com/science/article/pii/S0924977X1400176X#bib13" TargetMode="External"/><Relationship Id="rId12" Type="http://schemas.openxmlformats.org/officeDocument/2006/relationships/hyperlink" Target="https://www.sciencedirect.com/science/article/pii/S0924977X1400176X#bib67" TargetMode="External"/><Relationship Id="rId17" Type="http://schemas.openxmlformats.org/officeDocument/2006/relationships/hyperlink" Target="https://www.sciencedirect.com/science/article/pii/S0924977X1400176X#bib84" TargetMode="External"/><Relationship Id="rId2" Type="http://schemas.openxmlformats.org/officeDocument/2006/relationships/slide" Target="../slides/slide51.xml"/><Relationship Id="rId16" Type="http://schemas.openxmlformats.org/officeDocument/2006/relationships/hyperlink" Target="https://www.sciencedirect.com/science/article/pii/S0924977X1400176X#bib79" TargetMode="External"/><Relationship Id="rId20" Type="http://schemas.openxmlformats.org/officeDocument/2006/relationships/hyperlink" Target="https://www.sciencedirect.com/science/article/pii/S0924977X1400176X#bib21" TargetMode="External"/><Relationship Id="rId1" Type="http://schemas.openxmlformats.org/officeDocument/2006/relationships/notesMaster" Target="../notesMasters/notesMaster1.xml"/><Relationship Id="rId6" Type="http://schemas.openxmlformats.org/officeDocument/2006/relationships/hyperlink" Target="https://www.sciencedirect.com/science/article/pii/S0924977X1400176X#bib2" TargetMode="External"/><Relationship Id="rId11" Type="http://schemas.openxmlformats.org/officeDocument/2006/relationships/hyperlink" Target="https://www.sciencedirect.com/science/article/pii/S0924977X1400176X#bib61" TargetMode="External"/><Relationship Id="rId5" Type="http://schemas.openxmlformats.org/officeDocument/2006/relationships/hyperlink" Target="https://www.sciencedirect.com/topics/medicine-and-dentistry/trophic-factor" TargetMode="External"/><Relationship Id="rId15" Type="http://schemas.openxmlformats.org/officeDocument/2006/relationships/hyperlink" Target="https://www.sciencedirect.com/science/article/pii/S0924977X1400176X#bib75" TargetMode="External"/><Relationship Id="rId10" Type="http://schemas.openxmlformats.org/officeDocument/2006/relationships/hyperlink" Target="https://www.sciencedirect.com/science/article/pii/S0924977X1400176X#bib54" TargetMode="External"/><Relationship Id="rId19" Type="http://schemas.openxmlformats.org/officeDocument/2006/relationships/hyperlink" Target="https://www.sciencedirect.com/science/article/pii/S0924977X1400176X#bib17" TargetMode="External"/><Relationship Id="rId4" Type="http://schemas.openxmlformats.org/officeDocument/2006/relationships/hyperlink" Target="https://www.sciencedirect.com/topics/medicine-and-dentistry/water-electrolyte-imbalance" TargetMode="External"/><Relationship Id="rId9" Type="http://schemas.openxmlformats.org/officeDocument/2006/relationships/hyperlink" Target="https://www.sciencedirect.com/science/article/pii/S0924977X1400176X#bib47" TargetMode="External"/><Relationship Id="rId14" Type="http://schemas.openxmlformats.org/officeDocument/2006/relationships/hyperlink" Target="https://www.sciencedirect.com/science/article/pii/S0924977X1400176X#bib74" TargetMode="Externa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www.sciencedirect.com/science/article/pii/S019701862030098X#bib95" TargetMode="External"/><Relationship Id="rId13" Type="http://schemas.openxmlformats.org/officeDocument/2006/relationships/hyperlink" Target="https://www.sciencedirect.com/topics/pharmacology-toxicology-and-pharmaceutical-science/insulinase" TargetMode="External"/><Relationship Id="rId3" Type="http://schemas.openxmlformats.org/officeDocument/2006/relationships/hyperlink" Target="https://www.sciencedirect.com/topics/pharmacology-toxicology-and-pharmaceutical-science/neurologic-disease" TargetMode="External"/><Relationship Id="rId7" Type="http://schemas.openxmlformats.org/officeDocument/2006/relationships/hyperlink" Target="https://www.sciencedirect.com/science/article/pii/S019701862030098X#bib22" TargetMode="External"/><Relationship Id="rId12" Type="http://schemas.openxmlformats.org/officeDocument/2006/relationships/hyperlink" Target="https://www.sciencedirect.com/topics/pharmacology-toxicology-and-pharmaceutical-science/hyperinsulinemia"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sciencedirect.com/science/article/pii/S019701862030098X#bib144" TargetMode="External"/><Relationship Id="rId11" Type="http://schemas.openxmlformats.org/officeDocument/2006/relationships/hyperlink" Target="https://www.sciencedirect.com/science/article/pii/S019701862030098X#bib138" TargetMode="External"/><Relationship Id="rId5" Type="http://schemas.openxmlformats.org/officeDocument/2006/relationships/hyperlink" Target="https://www.sciencedirect.com/topics/neuroscience/neurotropism" TargetMode="External"/><Relationship Id="rId10" Type="http://schemas.openxmlformats.org/officeDocument/2006/relationships/hyperlink" Target="https://www.sciencedirect.com/science/article/pii/S019701862030098X#bib51" TargetMode="External"/><Relationship Id="rId4" Type="http://schemas.openxmlformats.org/officeDocument/2006/relationships/hyperlink" Target="https://www.sciencedirect.com/topics/neuroscience/neuromodulation" TargetMode="External"/><Relationship Id="rId9" Type="http://schemas.openxmlformats.org/officeDocument/2006/relationships/hyperlink" Target="https://www.sciencedirect.com/topics/pharmacology-toxicology-and-pharmaceutical-science/proteinase" TargetMode="External"/><Relationship Id="rId14" Type="http://schemas.openxmlformats.org/officeDocument/2006/relationships/hyperlink" Target="https://www.sciencedirect.com/science/article/pii/S019701862030098X#bib129"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sciencedirect.com/topics/medicine-and-dentistry/glycemic-control"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www.sciencedirect.com/topics/medicine-and-dentistry/tau-protein" TargetMode="External"/><Relationship Id="rId4" Type="http://schemas.openxmlformats.org/officeDocument/2006/relationships/hyperlink" Target="https://www.sciencedirect.com/topics/medicine-and-dentistry/neuroapoptosi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3</a:t>
            </a:fld>
            <a:endParaRPr lang="en-US"/>
          </a:p>
        </p:txBody>
      </p:sp>
    </p:spTree>
    <p:extLst>
      <p:ext uri="{BB962C8B-B14F-4D97-AF65-F5344CB8AC3E}">
        <p14:creationId xmlns:p14="http://schemas.microsoft.com/office/powerpoint/2010/main" val="2542980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14</a:t>
            </a:fld>
            <a:endParaRPr lang="en-US"/>
          </a:p>
        </p:txBody>
      </p:sp>
    </p:spTree>
    <p:extLst>
      <p:ext uri="{BB962C8B-B14F-4D97-AF65-F5344CB8AC3E}">
        <p14:creationId xmlns:p14="http://schemas.microsoft.com/office/powerpoint/2010/main" val="4081740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17</a:t>
            </a:fld>
            <a:endParaRPr lang="en-US"/>
          </a:p>
        </p:txBody>
      </p:sp>
    </p:spTree>
    <p:extLst>
      <p:ext uri="{BB962C8B-B14F-4D97-AF65-F5344CB8AC3E}">
        <p14:creationId xmlns:p14="http://schemas.microsoft.com/office/powerpoint/2010/main" val="1556492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issue of whether the effects of nutrition on the brain are independent or correlates of other healthy behaviours remains open to debate. The biological pathways mediating the relationship between diet and cognition involve both direct and indirect effects on the brain (</a:t>
            </a:r>
            <a:r>
              <a:rPr lang="en-GB" u="none" strike="noStrike" dirty="0">
                <a:solidFill>
                  <a:srgbClr val="00549E"/>
                </a:solidFill>
                <a:effectLst/>
                <a:hlinkClick r:id="rId3"/>
              </a:rPr>
              <a:t>figure 1</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Shaker2Lanc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haker2Lancet"/>
              </a:rPr>
              <a:t>The effect of the diet on cognition involves complex interactions that include behavioural, genetic, systemic, and brain factors. The diet can affect the brain directly or indirectly through chronic diseases (dementia risk factors). The blood-brain barrier has pleiotropic functions that include nutrient brain delivery, and a leaky blood-brain barrier in Alzheimer’s disease is associated with brain glucose hypometabolism.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Although important from a public health point of view, interventions of diet since 2010, along with other lifestyle changes,</a:t>
            </a:r>
            <a:r>
              <a:rPr lang="en-GB" u="none" strike="noStrike" baseline="30000" dirty="0">
                <a:solidFill>
                  <a:srgbClr val="00549E"/>
                </a:solidFill>
                <a:effectLst/>
                <a:hlinkClick r:id="rId4"/>
              </a:rPr>
              <a:t>5</a:t>
            </a:r>
            <a:r>
              <a:rPr lang="en-GB" baseline="30000" dirty="0">
                <a:effectLst/>
              </a:rPr>
              <a:t>, </a:t>
            </a:r>
            <a:r>
              <a:rPr lang="en-GB" dirty="0">
                <a:effectLst/>
              </a:rPr>
              <a:t> </a:t>
            </a:r>
            <a:r>
              <a:rPr lang="en-GB" u="none" strike="noStrike" baseline="30000" dirty="0">
                <a:solidFill>
                  <a:srgbClr val="00549E"/>
                </a:solidFill>
                <a:effectLst/>
                <a:hlinkClick r:id="rId4"/>
              </a:rPr>
              <a:t>6</a:t>
            </a:r>
            <a:r>
              <a:rPr lang="en-GB" baseline="30000" dirty="0">
                <a:effectLst/>
              </a:rPr>
              <a:t>, </a:t>
            </a:r>
            <a:r>
              <a:rPr lang="en-GB" dirty="0">
                <a:effectLst/>
              </a:rPr>
              <a:t> </a:t>
            </a:r>
            <a:r>
              <a:rPr lang="en-GB" u="none" strike="noStrike" baseline="30000" dirty="0">
                <a:solidFill>
                  <a:srgbClr val="00549E"/>
                </a:solidFill>
                <a:effectLst/>
                <a:hlinkClick r:id="rId4"/>
              </a:rPr>
              <a:t>7</a:t>
            </a:r>
            <a:r>
              <a:rPr lang="en-GB" dirty="0">
                <a:effectLst/>
              </a:rPr>
              <a:t> have not addressed whether the effects are independent or correlates. Previous epidemiological observations examining diet in relation to physical activity has reported independent effects.</a:t>
            </a:r>
            <a:r>
              <a:rPr lang="en-GB" u="none" strike="noStrike" baseline="30000" dirty="0">
                <a:solidFill>
                  <a:srgbClr val="00549E"/>
                </a:solidFill>
                <a:effectLst/>
                <a:hlinkClick r:id="rId5"/>
              </a:rPr>
              <a:t>8</a:t>
            </a:r>
            <a:endParaRPr lang="en-GB" dirty="0">
              <a:effectLst/>
            </a:endParaRPr>
          </a:p>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18</a:t>
            </a:fld>
            <a:endParaRPr lang="en-US"/>
          </a:p>
        </p:txBody>
      </p:sp>
    </p:spTree>
    <p:extLst>
      <p:ext uri="{BB962C8B-B14F-4D97-AF65-F5344CB8AC3E}">
        <p14:creationId xmlns:p14="http://schemas.microsoft.com/office/powerpoint/2010/main" val="1014524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Nutrition can affect brain function and neurodegenerative process profoundly. Low intake of nutrients induces a malnutritional</a:t>
            </a:r>
          </a:p>
          <a:p>
            <a:r>
              <a:rPr lang="en-GB" dirty="0">
                <a:effectLst/>
                <a:latin typeface="Helvetica" pitchFamily="2" charset="0"/>
              </a:rPr>
              <a:t>condition, with low BMI increasing the neurodegenerative process. Differently, overnutrition can generate obesity and metabolic</a:t>
            </a:r>
          </a:p>
          <a:p>
            <a:r>
              <a:rPr lang="en-GB" dirty="0">
                <a:effectLst/>
                <a:latin typeface="Helvetica" pitchFamily="2" charset="0"/>
              </a:rPr>
              <a:t>syndrome, which is also responsible of neurodegeneration due to insulin resistance and inflammatory markers. Mediterranean diet, due</a:t>
            </a:r>
          </a:p>
          <a:p>
            <a:r>
              <a:rPr lang="en-GB" dirty="0">
                <a:effectLst/>
                <a:latin typeface="Helvetica" pitchFamily="2" charset="0"/>
              </a:rPr>
              <a:t>to the controlled caloric intake, polyphenol and flavonoids (fruit, vegetables, olive oil, red wine) plus a regular intake of protein (fish and</a:t>
            </a:r>
          </a:p>
          <a:p>
            <a:r>
              <a:rPr lang="en-GB" dirty="0">
                <a:effectLst/>
                <a:latin typeface="Helvetica" pitchFamily="2" charset="0"/>
              </a:rPr>
              <a:t>meets) and carbohydrates (cereals) reduces the insulin resistance and the pro-inflammatory cytokines level determining neuronal protection</a:t>
            </a:r>
          </a:p>
          <a:p>
            <a:r>
              <a:rPr lang="en-GB" dirty="0">
                <a:effectLst/>
                <a:latin typeface="Helvetica" pitchFamily="2" charset="0"/>
              </a:rPr>
              <a:t>and </a:t>
            </a:r>
            <a:r>
              <a:rPr lang="en-GB" dirty="0" err="1">
                <a:effectLst/>
                <a:latin typeface="Helvetica" pitchFamily="2" charset="0"/>
              </a:rPr>
              <a:t>slowering</a:t>
            </a:r>
            <a:r>
              <a:rPr lang="en-GB" dirty="0">
                <a:effectLst/>
                <a:latin typeface="Helvetica" pitchFamily="2" charset="0"/>
              </a:rPr>
              <a:t> </a:t>
            </a:r>
            <a:r>
              <a:rPr lang="en-GB" dirty="0" err="1">
                <a:effectLst/>
                <a:latin typeface="Helvetica" pitchFamily="2" charset="0"/>
              </a:rPr>
              <a:t>neuorodegenerative</a:t>
            </a:r>
            <a:r>
              <a:rPr lang="en-GB" dirty="0">
                <a:effectLst/>
                <a:latin typeface="Helvetica" pitchFamily="2" charset="0"/>
              </a:rPr>
              <a:t> progression.</a:t>
            </a:r>
          </a:p>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19</a:t>
            </a:fld>
            <a:endParaRPr lang="en-US"/>
          </a:p>
        </p:txBody>
      </p:sp>
    </p:spTree>
    <p:extLst>
      <p:ext uri="{BB962C8B-B14F-4D97-AF65-F5344CB8AC3E}">
        <p14:creationId xmlns:p14="http://schemas.microsoft.com/office/powerpoint/2010/main" val="100974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20</a:t>
            </a:fld>
            <a:endParaRPr lang="en-US"/>
          </a:p>
        </p:txBody>
      </p:sp>
    </p:spTree>
    <p:extLst>
      <p:ext uri="{BB962C8B-B14F-4D97-AF65-F5344CB8AC3E}">
        <p14:creationId xmlns:p14="http://schemas.microsoft.com/office/powerpoint/2010/main" val="3257775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21</a:t>
            </a:fld>
            <a:endParaRPr lang="en-US"/>
          </a:p>
        </p:txBody>
      </p:sp>
    </p:spTree>
    <p:extLst>
      <p:ext uri="{BB962C8B-B14F-4D97-AF65-F5344CB8AC3E}">
        <p14:creationId xmlns:p14="http://schemas.microsoft.com/office/powerpoint/2010/main" val="1777849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Thirteen studies investigated the effect of vitamins supplementation on cognitive performance and dementia [</a:t>
            </a:r>
            <a:r>
              <a:rPr lang="en-GB" u="none" strike="noStrike" dirty="0">
                <a:solidFill>
                  <a:srgbClr val="10147E"/>
                </a:solidFill>
                <a:effectLst/>
                <a:hlinkClick r:id="rId3"/>
              </a:rPr>
              <a:t>51</a:t>
            </a:r>
            <a:r>
              <a:rPr lang="en-GB" dirty="0">
                <a:effectLst/>
              </a:rPr>
              <a:t>,</a:t>
            </a:r>
            <a:r>
              <a:rPr lang="en-GB" u="none" strike="noStrike" dirty="0">
                <a:solidFill>
                  <a:srgbClr val="10147E"/>
                </a:solidFill>
                <a:effectLst/>
                <a:hlinkClick r:id="rId3"/>
              </a:rPr>
              <a:t>86</a:t>
            </a:r>
            <a:r>
              <a:rPr lang="en-GB" dirty="0">
                <a:effectLst/>
              </a:rPr>
              <a:t>,</a:t>
            </a:r>
            <a:r>
              <a:rPr lang="en-GB" u="none" strike="noStrike" dirty="0">
                <a:solidFill>
                  <a:srgbClr val="10147E"/>
                </a:solidFill>
                <a:effectLst/>
                <a:hlinkClick r:id="rId3"/>
              </a:rPr>
              <a:t>116</a:t>
            </a:r>
            <a:r>
              <a:rPr lang="en-GB" dirty="0">
                <a:effectLst/>
              </a:rPr>
              <a:t>,</a:t>
            </a:r>
            <a:r>
              <a:rPr lang="en-GB" u="none" strike="noStrike" dirty="0">
                <a:solidFill>
                  <a:srgbClr val="10147E"/>
                </a:solidFill>
                <a:effectLst/>
                <a:hlinkClick r:id="rId3"/>
              </a:rPr>
              <a:t>119–128</a:t>
            </a:r>
            <a:r>
              <a:rPr lang="en-GB" dirty="0">
                <a:effectLst/>
              </a:rPr>
              <a:t>] and summarized in Table 4. Most of the studies showed no effect of vitamins and mineral supplementation on cognitive function and AD progression. A few found that a high-dose of B vitamin supplementation was beneficial in patients with cognitive dysfunction [</a:t>
            </a:r>
            <a:r>
              <a:rPr lang="en-GB" u="none" strike="noStrike" dirty="0">
                <a:solidFill>
                  <a:srgbClr val="10147E"/>
                </a:solidFill>
                <a:effectLst/>
                <a:hlinkClick r:id="rId3"/>
              </a:rPr>
              <a:t>52</a:t>
            </a:r>
            <a:r>
              <a:rPr lang="en-GB" dirty="0">
                <a:effectLst/>
              </a:rPr>
              <a:t>,</a:t>
            </a:r>
            <a:r>
              <a:rPr lang="en-GB" u="none" strike="noStrike" dirty="0">
                <a:solidFill>
                  <a:srgbClr val="10147E"/>
                </a:solidFill>
                <a:effectLst/>
                <a:hlinkClick r:id="rId3"/>
              </a:rPr>
              <a:t>116</a:t>
            </a:r>
            <a:r>
              <a:rPr lang="en-GB" dirty="0">
                <a:effectLst/>
              </a:rPr>
              <a:t>,</a:t>
            </a:r>
            <a:r>
              <a:rPr lang="en-GB" u="none" strike="noStrike" dirty="0">
                <a:solidFill>
                  <a:srgbClr val="10147E"/>
                </a:solidFill>
                <a:effectLst/>
                <a:hlinkClick r:id="rId3"/>
              </a:rPr>
              <a:t>123</a:t>
            </a:r>
            <a:r>
              <a:rPr lang="en-GB" dirty="0">
                <a:effectLst/>
              </a:rPr>
              <a:t>,</a:t>
            </a:r>
            <a:r>
              <a:rPr lang="en-GB" u="none" strike="noStrike" dirty="0">
                <a:solidFill>
                  <a:srgbClr val="10147E"/>
                </a:solidFill>
                <a:effectLst/>
                <a:hlinkClick r:id="rId3"/>
              </a:rPr>
              <a:t>126</a:t>
            </a:r>
            <a:r>
              <a:rPr lang="en-GB" dirty="0">
                <a:effectLst/>
              </a:rPr>
              <a:t>,</a:t>
            </a:r>
            <a:r>
              <a:rPr lang="en-GB" u="none" strike="noStrike" dirty="0">
                <a:solidFill>
                  <a:srgbClr val="10147E"/>
                </a:solidFill>
                <a:effectLst/>
                <a:hlinkClick r:id="rId3"/>
              </a:rPr>
              <a:t>128</a:t>
            </a:r>
            <a:r>
              <a:rPr lang="en-GB" dirty="0">
                <a:effectLst/>
              </a:rPr>
              <a:t>]. </a:t>
            </a:r>
            <a:r>
              <a:rPr lang="en-GB" dirty="0" err="1">
                <a:effectLst/>
              </a:rPr>
              <a:t>Ascherio</a:t>
            </a:r>
            <a:r>
              <a:rPr lang="en-GB" dirty="0">
                <a:effectLst/>
              </a:rPr>
              <a:t> et al. [</a:t>
            </a:r>
            <a:r>
              <a:rPr lang="en-GB" u="none" strike="noStrike" dirty="0">
                <a:solidFill>
                  <a:srgbClr val="10147E"/>
                </a:solidFill>
                <a:effectLst/>
                <a:hlinkClick r:id="rId3"/>
              </a:rPr>
              <a:t>128</a:t>
            </a:r>
            <a:r>
              <a:rPr lang="en-GB" dirty="0">
                <a:effectLst/>
              </a:rPr>
              <a:t>] in a large population study found that vitamin E supplementation lowered the risk of ALS, but not among the user of other vitamins. A recent meta-analysis confirmed that vitamin E seems to have also some beneficial effect in preventing AD [</a:t>
            </a:r>
            <a:r>
              <a:rPr lang="en-GB" u="none" strike="noStrike" dirty="0">
                <a:solidFill>
                  <a:srgbClr val="10147E"/>
                </a:solidFill>
                <a:effectLst/>
                <a:hlinkClick r:id="rId3"/>
              </a:rPr>
              <a:t>129</a:t>
            </a:r>
            <a:r>
              <a:rPr lang="en-GB" dirty="0">
                <a:effectLst/>
              </a:rPr>
              <a:t>]. However, other studies did not find any positive impact mediated by vitamins supplementation on cognitive function [</a:t>
            </a:r>
            <a:r>
              <a:rPr lang="en-GB" u="none" strike="noStrike" dirty="0">
                <a:solidFill>
                  <a:srgbClr val="10147E"/>
                </a:solidFill>
                <a:effectLst/>
                <a:hlinkClick r:id="rId3"/>
              </a:rPr>
              <a:t>51</a:t>
            </a:r>
            <a:r>
              <a:rPr lang="en-GB" dirty="0">
                <a:effectLst/>
              </a:rPr>
              <a:t>,</a:t>
            </a:r>
            <a:r>
              <a:rPr lang="en-GB" u="none" strike="noStrike" dirty="0">
                <a:solidFill>
                  <a:srgbClr val="10147E"/>
                </a:solidFill>
                <a:effectLst/>
                <a:hlinkClick r:id="rId3"/>
              </a:rPr>
              <a:t>119</a:t>
            </a:r>
            <a:r>
              <a:rPr lang="en-GB" dirty="0">
                <a:effectLst/>
              </a:rPr>
              <a:t>,</a:t>
            </a:r>
            <a:r>
              <a:rPr lang="en-GB" u="none" strike="noStrike" dirty="0">
                <a:solidFill>
                  <a:srgbClr val="10147E"/>
                </a:solidFill>
                <a:effectLst/>
                <a:hlinkClick r:id="rId3"/>
              </a:rPr>
              <a:t>122</a:t>
            </a:r>
            <a:r>
              <a:rPr lang="en-GB" dirty="0">
                <a:effectLst/>
              </a:rPr>
              <a:t>,</a:t>
            </a:r>
            <a:r>
              <a:rPr lang="en-GB" u="none" strike="noStrike" dirty="0">
                <a:solidFill>
                  <a:srgbClr val="10147E"/>
                </a:solidFill>
                <a:effectLst/>
                <a:hlinkClick r:id="rId3"/>
              </a:rPr>
              <a:t>124</a:t>
            </a:r>
            <a:r>
              <a:rPr lang="en-GB" dirty="0">
                <a:effectLst/>
              </a:rPr>
              <a:t>,</a:t>
            </a:r>
            <a:r>
              <a:rPr lang="en-GB" u="none" strike="noStrike" dirty="0">
                <a:solidFill>
                  <a:srgbClr val="10147E"/>
                </a:solidFill>
                <a:effectLst/>
                <a:hlinkClick r:id="rId3"/>
              </a:rPr>
              <a:t>125</a:t>
            </a:r>
            <a:r>
              <a:rPr lang="en-GB" dirty="0">
                <a:effectLst/>
              </a:rPr>
              <a:t>]. </a:t>
            </a:r>
          </a:p>
          <a:p>
            <a:r>
              <a:rPr lang="en-GB" dirty="0">
                <a:effectLst/>
              </a:rPr>
              <a:t>The efficacy of vitamins supplementation remains to be demonstrated, though they can have some positive influence on the progression of cognitive impairment and AD, their impact seems related to other metabolic condition. </a:t>
            </a:r>
          </a:p>
          <a:p>
            <a:r>
              <a:rPr lang="en-GB" dirty="0"/>
              <a:t>Although in patients with AD, a low plasma level of vitamin C was found [</a:t>
            </a:r>
            <a:r>
              <a:rPr lang="en-GB" u="none" strike="noStrike" dirty="0">
                <a:solidFill>
                  <a:srgbClr val="10147E"/>
                </a:solidFill>
                <a:effectLst/>
                <a:hlinkClick r:id="rId3"/>
              </a:rPr>
              <a:t>131</a:t>
            </a:r>
            <a:r>
              <a:rPr lang="en-GB" dirty="0">
                <a:effectLst/>
              </a:rPr>
              <a:t>], but the beneficial effect of vitamin C administration in the prevention and treatment of AD is still lacking </a:t>
            </a:r>
          </a:p>
          <a:p>
            <a:r>
              <a:rPr lang="en-GB" b="0" i="0" u="none" strike="noStrike" dirty="0">
                <a:solidFill>
                  <a:srgbClr val="333333"/>
                </a:solidFill>
                <a:effectLst/>
                <a:latin typeface="Open Sans" panose="020B0606030504020204" pitchFamily="34" charset="0"/>
              </a:rPr>
              <a:t>Folic acid in patients with AD caused a reduction of inflammatory markers (IL-6, TNF-</a:t>
            </a:r>
            <a:r>
              <a:rPr lang="el-GR" b="0" i="0" u="none" strike="noStrike" dirty="0">
                <a:solidFill>
                  <a:srgbClr val="333333"/>
                </a:solidFill>
                <a:effectLst/>
                <a:latin typeface="Open Sans" panose="020B0606030504020204" pitchFamily="34" charset="0"/>
              </a:rPr>
              <a:t>α) </a:t>
            </a:r>
            <a:r>
              <a:rPr lang="en-GB" b="0" i="0" u="none" strike="noStrike" dirty="0">
                <a:solidFill>
                  <a:srgbClr val="333333"/>
                </a:solidFill>
                <a:effectLst/>
                <a:latin typeface="Open Sans" panose="020B0606030504020204" pitchFamily="34" charset="0"/>
              </a:rPr>
              <a:t>and a slight cognitive improvement</a:t>
            </a:r>
            <a:r>
              <a:rPr lang="en-GB" dirty="0">
                <a:solidFill>
                  <a:srgbClr val="FFFFFF"/>
                </a:solidFill>
                <a:effectLst/>
              </a:rPr>
              <a:t/>
            </a:r>
            <a:br>
              <a:rPr lang="en-GB" dirty="0">
                <a:solidFill>
                  <a:srgbClr val="FFFFFF"/>
                </a:solidFill>
                <a:effectLst/>
              </a:rPr>
            </a:br>
            <a:endParaRPr lang="en-GB" dirty="0">
              <a:solidFill>
                <a:srgbClr val="FFFFFF"/>
              </a:solidFill>
              <a:effectLst/>
            </a:endParaRPr>
          </a:p>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22</a:t>
            </a:fld>
            <a:endParaRPr lang="en-US"/>
          </a:p>
        </p:txBody>
      </p:sp>
    </p:spTree>
    <p:extLst>
      <p:ext uri="{BB962C8B-B14F-4D97-AF65-F5344CB8AC3E}">
        <p14:creationId xmlns:p14="http://schemas.microsoft.com/office/powerpoint/2010/main" val="1381235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Predlagam</a:t>
            </a:r>
            <a:r>
              <a:rPr lang="en-US" dirty="0"/>
              <a:t> da to </a:t>
            </a:r>
            <a:r>
              <a:rPr lang="en-US" dirty="0" err="1"/>
              <a:t>pustimo</a:t>
            </a:r>
            <a:r>
              <a:rPr lang="en-US" dirty="0"/>
              <a:t> v </a:t>
            </a:r>
            <a:r>
              <a:rPr lang="en-US" dirty="0" err="1"/>
              <a:t>enem</a:t>
            </a:r>
            <a:r>
              <a:rPr lang="en-US" dirty="0"/>
              <a:t> </a:t>
            </a:r>
            <a:r>
              <a:rPr lang="en-US" dirty="0" err="1"/>
              <a:t>slajdu</a:t>
            </a:r>
            <a:r>
              <a:rPr lang="en-US" dirty="0"/>
              <a:t>  da se </a:t>
            </a:r>
            <a:r>
              <a:rPr lang="en-US" dirty="0" err="1"/>
              <a:t>pokaže</a:t>
            </a:r>
            <a:r>
              <a:rPr lang="en-US" dirty="0"/>
              <a:t> </a:t>
            </a:r>
            <a:r>
              <a:rPr lang="en-US" dirty="0" err="1"/>
              <a:t>število</a:t>
            </a:r>
            <a:r>
              <a:rPr lang="en-US" dirty="0"/>
              <a:t> </a:t>
            </a:r>
            <a:r>
              <a:rPr lang="en-US" dirty="0" err="1"/>
              <a:t>studij</a:t>
            </a:r>
            <a:r>
              <a:rPr lang="en-US" dirty="0"/>
              <a:t> ki so </a:t>
            </a:r>
            <a:r>
              <a:rPr lang="en-US" dirty="0" err="1"/>
              <a:t>raziskale</a:t>
            </a:r>
            <a:r>
              <a:rPr lang="en-US" dirty="0"/>
              <a:t> </a:t>
            </a:r>
            <a:r>
              <a:rPr lang="en-US" dirty="0" err="1"/>
              <a:t>ker</a:t>
            </a:r>
            <a:r>
              <a:rPr lang="en-US" dirty="0"/>
              <a:t> je </a:t>
            </a:r>
            <a:r>
              <a:rPr lang="en-US" dirty="0" err="1"/>
              <a:t>zakljucek</a:t>
            </a:r>
            <a:r>
              <a:rPr lang="en-US" dirty="0"/>
              <a:t> da EPA in DHA </a:t>
            </a:r>
            <a:r>
              <a:rPr lang="en-US" dirty="0" err="1"/>
              <a:t>nimajo</a:t>
            </a:r>
            <a:r>
              <a:rPr lang="en-US" dirty="0"/>
              <a:t> </a:t>
            </a:r>
            <a:r>
              <a:rPr lang="en-US" dirty="0" err="1"/>
              <a:t>pozitiven</a:t>
            </a:r>
            <a:r>
              <a:rPr lang="en-US" dirty="0"/>
              <a:t> </a:t>
            </a:r>
            <a:r>
              <a:rPr lang="en-US" dirty="0" err="1"/>
              <a:t>učinek</a:t>
            </a:r>
            <a:r>
              <a:rPr lang="en-US" dirty="0"/>
              <a:t> oz. </a:t>
            </a:r>
            <a:r>
              <a:rPr lang="en-US" dirty="0" err="1"/>
              <a:t>ni</a:t>
            </a:r>
            <a:r>
              <a:rPr lang="en-US" dirty="0"/>
              <a:t> </a:t>
            </a:r>
            <a:r>
              <a:rPr lang="en-US" dirty="0" err="1"/>
              <a:t>dokazov</a:t>
            </a:r>
            <a:r>
              <a:rPr lang="en-US" dirty="0"/>
              <a:t> za </a:t>
            </a:r>
            <a:r>
              <a:rPr lang="en-US" dirty="0" err="1"/>
              <a:t>uporabo</a:t>
            </a:r>
            <a:r>
              <a:rPr lang="en-US" dirty="0"/>
              <a:t> v NDD</a:t>
            </a:r>
          </a:p>
        </p:txBody>
      </p:sp>
      <p:sp>
        <p:nvSpPr>
          <p:cNvPr id="4" name="Slide Number Placeholder 3"/>
          <p:cNvSpPr>
            <a:spLocks noGrp="1"/>
          </p:cNvSpPr>
          <p:nvPr>
            <p:ph type="sldNum" sz="quarter" idx="5"/>
          </p:nvPr>
        </p:nvSpPr>
        <p:spPr/>
        <p:txBody>
          <a:bodyPr/>
          <a:lstStyle/>
          <a:p>
            <a:fld id="{4B7DAF44-DC16-5840-BD44-3E98CA2F02D1}" type="slidenum">
              <a:rPr lang="en-US" smtClean="0"/>
              <a:t>23</a:t>
            </a:fld>
            <a:endParaRPr lang="en-US"/>
          </a:p>
        </p:txBody>
      </p:sp>
    </p:spTree>
    <p:extLst>
      <p:ext uri="{BB962C8B-B14F-4D97-AF65-F5344CB8AC3E}">
        <p14:creationId xmlns:p14="http://schemas.microsoft.com/office/powerpoint/2010/main" val="1381183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AdvOT863180fb"/>
              </a:rPr>
              <a:t>hus</a:t>
            </a:r>
            <a:r>
              <a:rPr lang="en-GB" sz="1800" dirty="0">
                <a:effectLst/>
                <a:latin typeface="AdvOT863180fb"/>
              </a:rPr>
              <a:t>, in a cohort of 414 community-dwelling ambulatory patients with a diagnosis of probable Alzheimer's disease, weight loss of 4% body weight or more during the </a:t>
            </a:r>
            <a:r>
              <a:rPr lang="en-GB" sz="1800" dirty="0">
                <a:effectLst/>
                <a:latin typeface="AdvOT863180fb+fb"/>
              </a:rPr>
              <a:t>fi</a:t>
            </a:r>
            <a:r>
              <a:rPr lang="en-GB" sz="1800" dirty="0">
                <a:effectLst/>
                <a:latin typeface="AdvOT863180fb"/>
              </a:rPr>
              <a:t>rst year of follow up was independently predictive for rapid cognitive decline (loss of 3 points or more in MMSE over 6 months) during the following 3 years in a multivariate cox-proportional model (HR </a:t>
            </a:r>
            <a:r>
              <a:rPr lang="en-GB" sz="1800" dirty="0">
                <a:effectLst/>
                <a:latin typeface="AdvP4C4E74"/>
              </a:rPr>
              <a:t>1⁄4 </a:t>
            </a:r>
            <a:r>
              <a:rPr lang="en-GB" sz="1800" dirty="0">
                <a:effectLst/>
                <a:latin typeface="AdvOT863180fb"/>
              </a:rPr>
              <a:t>1.5, 95%-CI 1.0</a:t>
            </a:r>
            <a:r>
              <a:rPr lang="en-GB" sz="1800" dirty="0">
                <a:effectLst/>
                <a:latin typeface="AdvPS44A44B"/>
              </a:rPr>
              <a:t>e</a:t>
            </a:r>
            <a:r>
              <a:rPr lang="en-GB" sz="1800" dirty="0">
                <a:effectLst/>
                <a:latin typeface="AdvOT863180fb"/>
              </a:rPr>
              <a:t>2.2) </a:t>
            </a:r>
            <a:r>
              <a:rPr lang="en-GB" sz="1800" dirty="0">
                <a:solidFill>
                  <a:srgbClr val="2196D1"/>
                </a:solidFill>
                <a:effectLst/>
                <a:latin typeface="AdvOT863180fb"/>
              </a:rPr>
              <a:t>[58]</a:t>
            </a:r>
            <a:r>
              <a:rPr lang="en-GB" sz="1800" dirty="0">
                <a:effectLst/>
                <a:latin typeface="AdvOT863180fb"/>
              </a:rPr>
              <a:t>. </a:t>
            </a:r>
            <a:endParaRPr lang="en-GB" dirty="0"/>
          </a:p>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24</a:t>
            </a:fld>
            <a:endParaRPr lang="en-US"/>
          </a:p>
        </p:txBody>
      </p:sp>
    </p:spTree>
    <p:extLst>
      <p:ext uri="{BB962C8B-B14F-4D97-AF65-F5344CB8AC3E}">
        <p14:creationId xmlns:p14="http://schemas.microsoft.com/office/powerpoint/2010/main" val="1616164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AdvOT863180fb"/>
              </a:rPr>
              <a:t>hus</a:t>
            </a:r>
            <a:r>
              <a:rPr lang="en-GB" sz="1800" dirty="0">
                <a:effectLst/>
                <a:latin typeface="AdvOT863180fb"/>
              </a:rPr>
              <a:t>, in a cohort of 414 community-dwelling ambulatory patients with a diagnosis of probable Alzheimer's disease, weight loss of 4% body weight or more during the </a:t>
            </a:r>
            <a:r>
              <a:rPr lang="en-GB" sz="1800" dirty="0">
                <a:effectLst/>
                <a:latin typeface="AdvOT863180fb+fb"/>
              </a:rPr>
              <a:t>fi</a:t>
            </a:r>
            <a:r>
              <a:rPr lang="en-GB" sz="1800" dirty="0">
                <a:effectLst/>
                <a:latin typeface="AdvOT863180fb"/>
              </a:rPr>
              <a:t>rst year of follow up was independently predictive for rapid cognitive decline (loss of 3 points or more in MMSE over 6 months) during the following 3 years in a multivariate cox-proportional model (HR </a:t>
            </a:r>
            <a:r>
              <a:rPr lang="en-GB" sz="1800" dirty="0">
                <a:effectLst/>
                <a:latin typeface="AdvP4C4E74"/>
              </a:rPr>
              <a:t>1⁄4 </a:t>
            </a:r>
            <a:r>
              <a:rPr lang="en-GB" sz="1800" dirty="0">
                <a:effectLst/>
                <a:latin typeface="AdvOT863180fb"/>
              </a:rPr>
              <a:t>1.5, 95%-CI 1.0</a:t>
            </a:r>
            <a:r>
              <a:rPr lang="en-GB" sz="1800" dirty="0">
                <a:effectLst/>
                <a:latin typeface="AdvPS44A44B"/>
              </a:rPr>
              <a:t>e</a:t>
            </a:r>
            <a:r>
              <a:rPr lang="en-GB" sz="1800" dirty="0">
                <a:effectLst/>
                <a:latin typeface="AdvOT863180fb"/>
              </a:rPr>
              <a:t>2.2) </a:t>
            </a:r>
            <a:r>
              <a:rPr lang="en-GB" sz="1800" dirty="0">
                <a:solidFill>
                  <a:srgbClr val="2196D1"/>
                </a:solidFill>
                <a:effectLst/>
                <a:latin typeface="AdvOT863180fb"/>
              </a:rPr>
              <a:t>[58]</a:t>
            </a:r>
            <a:r>
              <a:rPr lang="en-GB" sz="1800" dirty="0">
                <a:effectLst/>
                <a:latin typeface="AdvOT863180fb"/>
              </a:rPr>
              <a:t>. </a:t>
            </a:r>
            <a:endParaRPr lang="en-GB" dirty="0"/>
          </a:p>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25</a:t>
            </a:fld>
            <a:endParaRPr lang="en-US"/>
          </a:p>
        </p:txBody>
      </p:sp>
    </p:spTree>
    <p:extLst>
      <p:ext uri="{BB962C8B-B14F-4D97-AF65-F5344CB8AC3E}">
        <p14:creationId xmlns:p14="http://schemas.microsoft.com/office/powerpoint/2010/main" val="303729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1C1D1E"/>
                </a:solidFill>
                <a:effectLst/>
                <a:latin typeface="Open Sans" panose="020B0606030504020204" pitchFamily="34" charset="0"/>
              </a:rPr>
              <a:t>Microglia in the brain. Healthy microglial cells play a myriad of supportive roles in the brain including sensing, intercellular communication, promotion of inflammation, degradation, and repair.</a:t>
            </a:r>
          </a:p>
          <a:p>
            <a:r>
              <a:rPr lang="en-GB" b="0" i="0" u="none" strike="noStrike" dirty="0">
                <a:solidFill>
                  <a:srgbClr val="1C1D1E"/>
                </a:solidFill>
                <a:effectLst/>
                <a:latin typeface="Open Sans" panose="020B0606030504020204" pitchFamily="34" charset="0"/>
              </a:rPr>
              <a:t>Senescent can also imply different states. Originally derived from the study of cancer cells, cellular senescence implied a loss of the ability to divide (</a:t>
            </a:r>
            <a:r>
              <a:rPr lang="en-GB" b="0" i="0" u="none" strike="noStrike" dirty="0" err="1">
                <a:solidFill>
                  <a:srgbClr val="1C1D1E"/>
                </a:solidFill>
                <a:effectLst/>
                <a:latin typeface="Open Sans" panose="020B0606030504020204" pitchFamily="34" charset="0"/>
              </a:rPr>
              <a:t>Campisi</a:t>
            </a:r>
            <a:r>
              <a:rPr lang="en-GB" b="0" i="0" u="none" strike="noStrike" dirty="0">
                <a:solidFill>
                  <a:srgbClr val="1C1D1E"/>
                </a:solidFill>
                <a:effectLst/>
                <a:latin typeface="Open Sans" panose="020B0606030504020204" pitchFamily="34" charset="0"/>
              </a:rPr>
              <a:t> </a:t>
            </a:r>
            <a:r>
              <a:rPr lang="en-GB" b="1" i="0" u="sng" strike="noStrike" dirty="0">
                <a:solidFill>
                  <a:srgbClr val="2F7BAE"/>
                </a:solidFill>
                <a:effectLst/>
                <a:latin typeface="Open Sans" panose="020B0606030504020204" pitchFamily="34" charset="0"/>
                <a:hlinkClick r:id="rId3"/>
              </a:rPr>
              <a:t>2013</a:t>
            </a:r>
            <a:r>
              <a:rPr lang="en-GB" b="0" i="0" u="none" strike="noStrike" dirty="0">
                <a:solidFill>
                  <a:srgbClr val="1C1D1E"/>
                </a:solidFill>
                <a:effectLst/>
                <a:latin typeface="Open Sans" panose="020B0606030504020204" pitchFamily="34" charset="0"/>
              </a:rPr>
              <a:t>). However, more recently this has come to imply an age-related change in the secretory profile, as in the senescence-associated secretory phenotype (SASP) (</a:t>
            </a:r>
            <a:r>
              <a:rPr lang="en-GB" b="0" i="0" u="none" strike="noStrike" dirty="0" err="1">
                <a:solidFill>
                  <a:srgbClr val="1C1D1E"/>
                </a:solidFill>
                <a:effectLst/>
                <a:latin typeface="Open Sans" panose="020B0606030504020204" pitchFamily="34" charset="0"/>
              </a:rPr>
              <a:t>Coppe</a:t>
            </a:r>
            <a:r>
              <a:rPr lang="en-GB" b="0" i="0" u="none" strike="noStrike" dirty="0">
                <a:solidFill>
                  <a:srgbClr val="1C1D1E"/>
                </a:solidFill>
                <a:effectLst/>
                <a:latin typeface="Open Sans" panose="020B0606030504020204" pitchFamily="34" charset="0"/>
              </a:rPr>
              <a:t> </a:t>
            </a:r>
            <a:r>
              <a:rPr lang="en-GB" b="0" i="1" u="none" strike="noStrike" dirty="0">
                <a:solidFill>
                  <a:srgbClr val="1C1D1E"/>
                </a:solidFill>
                <a:effectLst/>
                <a:latin typeface="Open Sans" panose="020B0606030504020204" pitchFamily="34" charset="0"/>
              </a:rPr>
              <a:t>et al. </a:t>
            </a:r>
            <a:r>
              <a:rPr lang="en-GB" b="1" i="0" u="sng" strike="noStrike" dirty="0">
                <a:solidFill>
                  <a:srgbClr val="2F7BAE"/>
                </a:solidFill>
                <a:effectLst/>
                <a:latin typeface="Open Sans" panose="020B0606030504020204" pitchFamily="34" charset="0"/>
                <a:hlinkClick r:id="rId4"/>
              </a:rPr>
              <a:t>2008</a:t>
            </a:r>
            <a:r>
              <a:rPr lang="en-GB" b="0" i="0" u="none" strike="noStrike" dirty="0">
                <a:solidFill>
                  <a:srgbClr val="1C1D1E"/>
                </a:solidFill>
                <a:effectLst/>
                <a:latin typeface="Open Sans" panose="020B0606030504020204" pitchFamily="34" charset="0"/>
              </a:rPr>
              <a:t>; </a:t>
            </a:r>
            <a:r>
              <a:rPr lang="en-GB" b="0" i="0" u="none" strike="noStrike" dirty="0" err="1">
                <a:solidFill>
                  <a:srgbClr val="1C1D1E"/>
                </a:solidFill>
                <a:effectLst/>
                <a:latin typeface="Open Sans" panose="020B0606030504020204" pitchFamily="34" charset="0"/>
              </a:rPr>
              <a:t>Chinta</a:t>
            </a:r>
            <a:r>
              <a:rPr lang="en-GB" b="0" i="0" u="none" strike="noStrike" dirty="0">
                <a:solidFill>
                  <a:srgbClr val="1C1D1E"/>
                </a:solidFill>
                <a:effectLst/>
                <a:latin typeface="Open Sans" panose="020B0606030504020204" pitchFamily="34" charset="0"/>
              </a:rPr>
              <a:t> </a:t>
            </a:r>
            <a:r>
              <a:rPr lang="en-GB" b="0" i="1" u="none" strike="noStrike" dirty="0">
                <a:solidFill>
                  <a:srgbClr val="1C1D1E"/>
                </a:solidFill>
                <a:effectLst/>
                <a:latin typeface="Open Sans" panose="020B0606030504020204" pitchFamily="34" charset="0"/>
              </a:rPr>
              <a:t>et al. </a:t>
            </a:r>
            <a:r>
              <a:rPr lang="en-GB" b="1" i="0" u="sng" strike="noStrike" dirty="0">
                <a:solidFill>
                  <a:srgbClr val="2F7BAE"/>
                </a:solidFill>
                <a:effectLst/>
                <a:latin typeface="Open Sans" panose="020B0606030504020204" pitchFamily="34" charset="0"/>
                <a:hlinkClick r:id="rId5"/>
              </a:rPr>
              <a:t>2015</a:t>
            </a:r>
            <a:r>
              <a:rPr lang="en-GB" b="0" i="0" u="none" strike="noStrike" dirty="0">
                <a:solidFill>
                  <a:srgbClr val="1C1D1E"/>
                </a:solidFill>
                <a:effectLst/>
                <a:latin typeface="Open Sans" panose="020B0606030504020204" pitchFamily="34" charset="0"/>
              </a:rPr>
              <a:t>). </a:t>
            </a:r>
            <a:endParaRPr lang="en-US" dirty="0"/>
          </a:p>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4</a:t>
            </a:fld>
            <a:endParaRPr lang="en-US"/>
          </a:p>
        </p:txBody>
      </p:sp>
    </p:spTree>
    <p:extLst>
      <p:ext uri="{BB962C8B-B14F-4D97-AF65-F5344CB8AC3E}">
        <p14:creationId xmlns:p14="http://schemas.microsoft.com/office/powerpoint/2010/main" val="3706652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26</a:t>
            </a:fld>
            <a:endParaRPr lang="en-US"/>
          </a:p>
        </p:txBody>
      </p:sp>
    </p:spTree>
    <p:extLst>
      <p:ext uri="{BB962C8B-B14F-4D97-AF65-F5344CB8AC3E}">
        <p14:creationId xmlns:p14="http://schemas.microsoft.com/office/powerpoint/2010/main" val="3585248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E2E2E"/>
                </a:solidFill>
                <a:effectLst/>
                <a:latin typeface="NexusSerif"/>
              </a:rPr>
              <a:t>The MIND diet features the consumption of vegetables (particularly, green leafy vegetables), berries, extra-virgin olive oil, nuts, whole grains, and low-fat sources of protein. Previous observational studies showed that greater adherence to the MIND diet was related to a lower risk of AD [</a:t>
            </a:r>
            <a:r>
              <a:rPr lang="en-GB" b="0" i="0" u="none" strike="noStrike" dirty="0">
                <a:solidFill>
                  <a:srgbClr val="0C7DBB"/>
                </a:solidFill>
                <a:effectLst/>
                <a:latin typeface="NexusSerif"/>
                <a:hlinkClick r:id="rId3"/>
              </a:rPr>
              <a:t>31</a:t>
            </a:r>
            <a:r>
              <a:rPr lang="en-GB" b="0" i="0" u="none" strike="noStrike" dirty="0">
                <a:solidFill>
                  <a:srgbClr val="2E2E2E"/>
                </a:solidFill>
                <a:effectLst/>
                <a:latin typeface="NexusSerif"/>
              </a:rPr>
              <a:t>,</a:t>
            </a:r>
            <a:r>
              <a:rPr lang="en-GB" b="0" i="0" u="none" strike="noStrike" dirty="0">
                <a:solidFill>
                  <a:srgbClr val="0C7DBB"/>
                </a:solidFill>
                <a:effectLst/>
                <a:latin typeface="NexusSerif"/>
                <a:hlinkClick r:id="rId4"/>
              </a:rPr>
              <a:t>32</a:t>
            </a:r>
            <a:r>
              <a:rPr lang="en-GB" b="0" i="0" u="none" strike="noStrike" dirty="0">
                <a:solidFill>
                  <a:srgbClr val="2E2E2E"/>
                </a:solidFill>
                <a:effectLst/>
                <a:latin typeface="NexusSerif"/>
              </a:rPr>
              <a:t>] and slower cognitive decline [</a:t>
            </a:r>
            <a:r>
              <a:rPr lang="en-GB" b="0" i="0" u="none" strike="noStrike" dirty="0">
                <a:solidFill>
                  <a:srgbClr val="0C7DBB"/>
                </a:solidFill>
                <a:effectLst/>
                <a:latin typeface="NexusSerif"/>
                <a:hlinkClick r:id="rId5"/>
              </a:rPr>
              <a:t>33</a:t>
            </a:r>
            <a:r>
              <a:rPr lang="en-GB" b="0" i="0" u="none" strike="noStrike" dirty="0">
                <a:solidFill>
                  <a:srgbClr val="2E2E2E"/>
                </a:solidFill>
                <a:effectLst/>
                <a:latin typeface="NexusSerif"/>
              </a:rPr>
              <a:t>]. However, evidence from a large-scale, randomized controlled trial to test the causal relationship between the MIND diet and protection from cognitive decline is lacking. This paper describes the MIND intervention trial, which is designed to test the effects of a 3-year MIND dietary </a:t>
            </a:r>
            <a:r>
              <a:rPr lang="en-GB" b="0" i="0" u="none" strike="noStrike" dirty="0" err="1">
                <a:solidFill>
                  <a:srgbClr val="2E2E2E"/>
                </a:solidFill>
                <a:effectLst/>
                <a:latin typeface="NexusSerif"/>
              </a:rPr>
              <a:t>counseling</a:t>
            </a:r>
            <a:r>
              <a:rPr lang="en-GB" b="0" i="0" u="none" strike="noStrike" dirty="0">
                <a:solidFill>
                  <a:srgbClr val="2E2E2E"/>
                </a:solidFill>
                <a:effectLst/>
                <a:latin typeface="NexusSerif"/>
              </a:rPr>
              <a:t> intervention (plus mild </a:t>
            </a:r>
            <a:r>
              <a:rPr lang="en-GB" b="0" i="0" u="sng" strike="noStrike" dirty="0">
                <a:solidFill>
                  <a:srgbClr val="2E2E2E"/>
                </a:solidFill>
                <a:effectLst/>
                <a:latin typeface="NexusSerif"/>
                <a:hlinkClick r:id="rId6" tooltip="Learn more about caloric restriction from ScienceDirect's AI-generated Topic Pages"/>
              </a:rPr>
              <a:t>caloric restriction</a:t>
            </a:r>
            <a:r>
              <a:rPr lang="en-GB" b="0" i="0" u="none" strike="noStrike" dirty="0">
                <a:solidFill>
                  <a:srgbClr val="2E2E2E"/>
                </a:solidFill>
                <a:effectLst/>
                <a:latin typeface="NexusSerif"/>
              </a:rPr>
              <a:t> for weight loss) versus a usual diet (plus mild caloric restriction for weight loss) on cognitive decline among cognitively unimpaired and overweight older adults with suboptimal diets.</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29</a:t>
            </a:fld>
            <a:endParaRPr lang="en-US"/>
          </a:p>
        </p:txBody>
      </p:sp>
    </p:spTree>
    <p:extLst>
      <p:ext uri="{BB962C8B-B14F-4D97-AF65-F5344CB8AC3E}">
        <p14:creationId xmlns:p14="http://schemas.microsoft.com/office/powerpoint/2010/main" val="68459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30</a:t>
            </a:fld>
            <a:endParaRPr lang="en-US"/>
          </a:p>
        </p:txBody>
      </p:sp>
    </p:spTree>
    <p:extLst>
      <p:ext uri="{BB962C8B-B14F-4D97-AF65-F5344CB8AC3E}">
        <p14:creationId xmlns:p14="http://schemas.microsoft.com/office/powerpoint/2010/main" val="3706771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31</a:t>
            </a:fld>
            <a:endParaRPr lang="en-US"/>
          </a:p>
        </p:txBody>
      </p:sp>
    </p:spTree>
    <p:extLst>
      <p:ext uri="{BB962C8B-B14F-4D97-AF65-F5344CB8AC3E}">
        <p14:creationId xmlns:p14="http://schemas.microsoft.com/office/powerpoint/2010/main" val="2227231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32</a:t>
            </a:fld>
            <a:endParaRPr lang="en-US"/>
          </a:p>
        </p:txBody>
      </p:sp>
    </p:spTree>
    <p:extLst>
      <p:ext uri="{BB962C8B-B14F-4D97-AF65-F5344CB8AC3E}">
        <p14:creationId xmlns:p14="http://schemas.microsoft.com/office/powerpoint/2010/main" val="18268640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33</a:t>
            </a:fld>
            <a:endParaRPr lang="en-US"/>
          </a:p>
        </p:txBody>
      </p:sp>
    </p:spTree>
    <p:extLst>
      <p:ext uri="{BB962C8B-B14F-4D97-AF65-F5344CB8AC3E}">
        <p14:creationId xmlns:p14="http://schemas.microsoft.com/office/powerpoint/2010/main" val="714075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34</a:t>
            </a:fld>
            <a:endParaRPr lang="en-US"/>
          </a:p>
        </p:txBody>
      </p:sp>
    </p:spTree>
    <p:extLst>
      <p:ext uri="{BB962C8B-B14F-4D97-AF65-F5344CB8AC3E}">
        <p14:creationId xmlns:p14="http://schemas.microsoft.com/office/powerpoint/2010/main" val="3899875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35</a:t>
            </a:fld>
            <a:endParaRPr lang="en-US"/>
          </a:p>
        </p:txBody>
      </p:sp>
    </p:spTree>
    <p:extLst>
      <p:ext uri="{BB962C8B-B14F-4D97-AF65-F5344CB8AC3E}">
        <p14:creationId xmlns:p14="http://schemas.microsoft.com/office/powerpoint/2010/main" val="1628350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36</a:t>
            </a:fld>
            <a:endParaRPr lang="en-US"/>
          </a:p>
        </p:txBody>
      </p:sp>
    </p:spTree>
    <p:extLst>
      <p:ext uri="{BB962C8B-B14F-4D97-AF65-F5344CB8AC3E}">
        <p14:creationId xmlns:p14="http://schemas.microsoft.com/office/powerpoint/2010/main" val="2697496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823913" y="1006475"/>
            <a:ext cx="6124575" cy="3446463"/>
          </a:xfrm>
          <a:prstGeom prst="rect">
            <a:avLst/>
          </a:prstGeom>
        </p:spPr>
      </p:sp>
      <p:sp>
        <p:nvSpPr>
          <p:cNvPr id="49" name="PlaceHolder 2"/>
          <p:cNvSpPr>
            <a:spLocks noGrp="1"/>
          </p:cNvSpPr>
          <p:nvPr>
            <p:ph type="body"/>
          </p:nvPr>
        </p:nvSpPr>
        <p:spPr>
          <a:xfrm>
            <a:off x="1185120" y="4787640"/>
            <a:ext cx="5407560" cy="17282880"/>
          </a:xfrm>
          <a:prstGeom prst="rect">
            <a:avLst/>
          </a:prstGeom>
        </p:spPr>
        <p:txBody>
          <a:bodyPr lIns="0" tIns="0" rIns="0" bIns="0"/>
          <a:lstStyle/>
          <a:p>
            <a:r>
              <a:rPr lang="en-US" sz="2000" b="0" strike="noStrike" spc="-1" dirty="0">
                <a:latin typeface="Arial"/>
              </a:rPr>
              <a:t>Early life, gut microbiota and immune development – establishing a symbiosis. The establishment of the intestinal host–microbiota symbiosis is driven by both developmental and environmental signals especially in early life, profoundly influencing health throughout life. The prenatal intestine is thought to be sterile, and development depends most importantly on genotype as well as on maternal factors, including nutrition and health status. The </a:t>
            </a:r>
            <a:r>
              <a:rPr lang="en-US" sz="2000" b="0" strike="noStrike" spc="-1" dirty="0" err="1">
                <a:latin typeface="Arial"/>
              </a:rPr>
              <a:t>cryptopatches</a:t>
            </a:r>
            <a:r>
              <a:rPr lang="en-US" sz="2000" b="0" strike="noStrike" spc="-1" dirty="0">
                <a:latin typeface="Arial"/>
              </a:rPr>
              <a:t> and lymphoid tissues (mesenteric lymph nodes and Peyer's patches) with dendritic, T and B cells develop in preparation of the exposure to the extrauterine world. During birth, infants are inoculated with maternal and environmental microbes, and the type and patterns strongly depend on birth mode and gestational age. The gut microbial development in the neonatal period is influenced by several early‐life factors and especially diet (type, composition and timing) drives the further diversification towards an adult complexity, which is reached around 3 years of age. This postnatal colonization process provides several signals, known as microbe‐associated molecular patterns (MAMPs), affecting the maturation of the immune system and the mucosal barrier, accompanied with increased mucus secretion. These signals also result in the proliferation of intestinal epithelial cells in crypts and the </a:t>
            </a:r>
            <a:r>
              <a:rPr lang="en-US" sz="2000" b="0" strike="noStrike" spc="-1" dirty="0" err="1">
                <a:latin typeface="Arial"/>
              </a:rPr>
              <a:t>cryptlocated</a:t>
            </a:r>
            <a:r>
              <a:rPr lang="en-US" sz="2000" b="0" strike="noStrike" spc="-1" dirty="0">
                <a:latin typeface="Arial"/>
              </a:rPr>
              <a:t> Paneth cells, resulting in their increased depth and the production of antimicrobial peptides (defensins), respectively. Specialized epithelial cells (M cells) reside above Peyer's patches and facilitate direct interaction of the luminal content with the underlying lymphoid cells to stimulate mucosal immunity. </a:t>
            </a:r>
            <a:r>
              <a:rPr lang="en-US" sz="2000" b="0" strike="noStrike" spc="-1" dirty="0" err="1">
                <a:latin typeface="Arial"/>
              </a:rPr>
              <a:t>SIgA</a:t>
            </a:r>
            <a:r>
              <a:rPr lang="en-US" sz="2000" b="0" strike="noStrike" spc="-1" dirty="0">
                <a:latin typeface="Arial"/>
              </a:rPr>
              <a:t> is the most abundant immunoglobulin on mucosal surfaces, and maternal </a:t>
            </a:r>
            <a:r>
              <a:rPr lang="en-US" sz="2000" b="0" strike="noStrike" spc="-1" dirty="0" err="1">
                <a:latin typeface="Arial"/>
              </a:rPr>
              <a:t>SIgA</a:t>
            </a:r>
            <a:r>
              <a:rPr lang="en-US" sz="2000" b="0" strike="noStrike" spc="-1" dirty="0">
                <a:latin typeface="Arial"/>
              </a:rPr>
              <a:t> is provided by human milk during the early postnatal period along with the initiation of the infants own </a:t>
            </a:r>
            <a:r>
              <a:rPr lang="en-US" sz="2000" b="0" strike="noStrike" spc="-1" dirty="0" err="1">
                <a:latin typeface="Arial"/>
              </a:rPr>
              <a:t>SIgA</a:t>
            </a:r>
            <a:r>
              <a:rPr lang="en-US" sz="2000" b="0" strike="noStrike" spc="-1" dirty="0">
                <a:latin typeface="Arial"/>
              </a:rPr>
              <a:t>.</a:t>
            </a:r>
          </a:p>
          <a:p>
            <a:r>
              <a:rPr lang="en-US" sz="2000" b="0" strike="noStrike" spc="-1" dirty="0">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A vicious cycle among </a:t>
            </a:r>
            <a:r>
              <a:rPr lang="en-GB" dirty="0" err="1">
                <a:effectLst/>
                <a:latin typeface="Times" pitchFamily="2" charset="0"/>
              </a:rPr>
              <a:t>neuroinfl</a:t>
            </a:r>
            <a:r>
              <a:rPr lang="en-GB" dirty="0">
                <a:effectLst/>
                <a:latin typeface="Times" pitchFamily="2" charset="0"/>
              </a:rPr>
              <a:t> </a:t>
            </a:r>
            <a:r>
              <a:rPr lang="en-GB" dirty="0" err="1">
                <a:effectLst/>
                <a:latin typeface="Times" pitchFamily="2" charset="0"/>
              </a:rPr>
              <a:t>ammation</a:t>
            </a:r>
            <a:r>
              <a:rPr lang="en-GB" dirty="0">
                <a:effectLst/>
                <a:latin typeface="Times" pitchFamily="2" charset="0"/>
              </a:rPr>
              <a:t>, oxidative stress, and neurodegeneration drives</a:t>
            </a:r>
          </a:p>
          <a:p>
            <a:r>
              <a:rPr lang="en-GB" dirty="0">
                <a:effectLst/>
                <a:latin typeface="Times" pitchFamily="2" charset="0"/>
              </a:rPr>
              <a:t>chronic neurodegeneration. Oxidative phosphorylation in mitochondria, activation of oxidase enzymes</a:t>
            </a:r>
          </a:p>
          <a:p>
            <a:r>
              <a:rPr lang="en-GB" dirty="0">
                <a:effectLst/>
                <a:latin typeface="Times" pitchFamily="2" charset="0"/>
              </a:rPr>
              <a:t>(e.g., NADPH oxidase, peroxidase, xanthine oxidase, monoamine oxidase, and L -AMINO- ACID oxidase),</a:t>
            </a:r>
          </a:p>
          <a:p>
            <a:r>
              <a:rPr lang="en-GB" dirty="0">
                <a:effectLst/>
                <a:latin typeface="Times" pitchFamily="2" charset="0"/>
              </a:rPr>
              <a:t>metabolism of neurotransmitters (e.g., catecholamines), and auto-oxidation of ascorbic acid and catecholamines</a:t>
            </a:r>
          </a:p>
          <a:p>
            <a:r>
              <a:rPr lang="en-GB" dirty="0">
                <a:effectLst/>
                <a:latin typeface="Times" pitchFamily="2" charset="0"/>
              </a:rPr>
              <a:t>in the brain generate reactive oxygen species (ROS). Mitochondrial dysfunction, increased</a:t>
            </a:r>
          </a:p>
          <a:p>
            <a:r>
              <a:rPr lang="en-GB" dirty="0">
                <a:effectLst/>
                <a:latin typeface="Times" pitchFamily="2" charset="0"/>
              </a:rPr>
              <a:t>activity of oxidase enzymes, and oxidative metabolism of neurotransmitters, combined with the high</a:t>
            </a:r>
          </a:p>
          <a:p>
            <a:r>
              <a:rPr lang="en-GB" dirty="0">
                <a:effectLst/>
                <a:latin typeface="Times" pitchFamily="2" charset="0"/>
              </a:rPr>
              <a:t>oxygen consumption and the high energy demand, lead to high production of ROS in the brain. Both</a:t>
            </a:r>
          </a:p>
          <a:p>
            <a:r>
              <a:rPr lang="en-GB" dirty="0">
                <a:effectLst/>
                <a:latin typeface="Times" pitchFamily="2" charset="0"/>
              </a:rPr>
              <a:t>enzymatic antioxidants (e.g., SOD, catalase, and glutathione peroxidase) and nonenzymatic antioxidants</a:t>
            </a:r>
          </a:p>
          <a:p>
            <a:r>
              <a:rPr lang="en-GB" dirty="0">
                <a:effectLst/>
                <a:latin typeface="Times" pitchFamily="2" charset="0"/>
              </a:rPr>
              <a:t>(e.g., GSH, L -arginine, lipoic acid, vitamin E, vitamin C, </a:t>
            </a:r>
            <a:r>
              <a:rPr lang="en-GB" dirty="0" err="1">
                <a:effectLst/>
                <a:latin typeface="Times" pitchFamily="2" charset="0"/>
              </a:rPr>
              <a:t>fl</a:t>
            </a:r>
            <a:r>
              <a:rPr lang="en-GB" dirty="0">
                <a:effectLst/>
                <a:latin typeface="Times" pitchFamily="2" charset="0"/>
              </a:rPr>
              <a:t> </a:t>
            </a:r>
            <a:r>
              <a:rPr lang="en-GB" dirty="0" err="1">
                <a:effectLst/>
                <a:latin typeface="Times" pitchFamily="2" charset="0"/>
              </a:rPr>
              <a:t>avonoids</a:t>
            </a:r>
            <a:r>
              <a:rPr lang="en-GB" dirty="0">
                <a:effectLst/>
                <a:latin typeface="Times" pitchFamily="2" charset="0"/>
              </a:rPr>
              <a:t>, </a:t>
            </a:r>
            <a:r>
              <a:rPr lang="el-GR" dirty="0">
                <a:effectLst/>
                <a:latin typeface="Helvetica" pitchFamily="2" charset="0"/>
              </a:rPr>
              <a:t>β</a:t>
            </a:r>
            <a:r>
              <a:rPr lang="el-GR" dirty="0">
                <a:effectLst/>
                <a:latin typeface="Times" pitchFamily="2" charset="0"/>
              </a:rPr>
              <a:t>-</a:t>
            </a:r>
            <a:r>
              <a:rPr lang="en-GB" dirty="0">
                <a:effectLst/>
                <a:latin typeface="Times" pitchFamily="2" charset="0"/>
              </a:rPr>
              <a:t>carotene, cysteine, and</a:t>
            </a:r>
          </a:p>
          <a:p>
            <a:r>
              <a:rPr lang="en-GB" dirty="0">
                <a:effectLst/>
                <a:latin typeface="Times" pitchFamily="2" charset="0"/>
              </a:rPr>
              <a:t>phenolic compounds) are essential for redox balance in the brain. </a:t>
            </a:r>
            <a:r>
              <a:rPr lang="en-GB" dirty="0" err="1">
                <a:effectLst/>
                <a:latin typeface="Times" pitchFamily="2" charset="0"/>
              </a:rPr>
              <a:t>Insuffi</a:t>
            </a:r>
            <a:r>
              <a:rPr lang="en-GB" dirty="0">
                <a:effectLst/>
                <a:latin typeface="Times" pitchFamily="2" charset="0"/>
              </a:rPr>
              <a:t> </a:t>
            </a:r>
            <a:r>
              <a:rPr lang="en-GB" dirty="0" err="1">
                <a:effectLst/>
                <a:latin typeface="Times" pitchFamily="2" charset="0"/>
              </a:rPr>
              <a:t>cient</a:t>
            </a:r>
            <a:r>
              <a:rPr lang="en-GB" dirty="0">
                <a:effectLst/>
                <a:latin typeface="Times" pitchFamily="2" charset="0"/>
              </a:rPr>
              <a:t> antioxidant </a:t>
            </a:r>
            <a:r>
              <a:rPr lang="en-GB" dirty="0" err="1">
                <a:effectLst/>
                <a:latin typeface="Times" pitchFamily="2" charset="0"/>
              </a:rPr>
              <a:t>defense</a:t>
            </a:r>
            <a:r>
              <a:rPr lang="en-GB" dirty="0">
                <a:effectLst/>
                <a:latin typeface="Times" pitchFamily="2" charset="0"/>
              </a:rPr>
              <a:t> also</a:t>
            </a:r>
          </a:p>
          <a:p>
            <a:r>
              <a:rPr lang="en-GB" dirty="0">
                <a:effectLst/>
                <a:latin typeface="Times" pitchFamily="2" charset="0"/>
              </a:rPr>
              <a:t>leads to excessive amounts of ROS. Thus, when excessive amount ROS overwhelms the antioxidant</a:t>
            </a:r>
          </a:p>
          <a:p>
            <a:r>
              <a:rPr lang="en-GB" dirty="0" err="1">
                <a:effectLst/>
                <a:latin typeface="Times" pitchFamily="2" charset="0"/>
              </a:rPr>
              <a:t>defense</a:t>
            </a:r>
            <a:r>
              <a:rPr lang="en-GB" dirty="0">
                <a:effectLst/>
                <a:latin typeface="Times" pitchFamily="2" charset="0"/>
              </a:rPr>
              <a:t> system, the resultant oxidative stress induces chronic neurodegeneration and brain dysfunction,</a:t>
            </a:r>
          </a:p>
          <a:p>
            <a:r>
              <a:rPr lang="en-GB" dirty="0">
                <a:effectLst/>
                <a:latin typeface="Times" pitchFamily="2" charset="0"/>
              </a:rPr>
              <a:t>which in turn can exaggerate oxidative stress. Dysregulated chronic </a:t>
            </a:r>
            <a:r>
              <a:rPr lang="en-GB" dirty="0" err="1">
                <a:effectLst/>
                <a:latin typeface="Times" pitchFamily="2" charset="0"/>
              </a:rPr>
              <a:t>neuroinfl</a:t>
            </a:r>
            <a:r>
              <a:rPr lang="en-GB" dirty="0">
                <a:effectLst/>
                <a:latin typeface="Times" pitchFamily="2" charset="0"/>
              </a:rPr>
              <a:t> </a:t>
            </a:r>
            <a:r>
              <a:rPr lang="en-GB" dirty="0" err="1">
                <a:effectLst/>
                <a:latin typeface="Times" pitchFamily="2" charset="0"/>
              </a:rPr>
              <a:t>ammation</a:t>
            </a:r>
            <a:r>
              <a:rPr lang="en-GB" dirty="0">
                <a:effectLst/>
                <a:latin typeface="Times" pitchFamily="2" charset="0"/>
              </a:rPr>
              <a:t> can mediate</a:t>
            </a:r>
          </a:p>
          <a:p>
            <a:r>
              <a:rPr lang="en-GB" dirty="0">
                <a:effectLst/>
                <a:latin typeface="Times" pitchFamily="2" charset="0"/>
              </a:rPr>
              <a:t>progressive neurodegeneration. Oxidative stress and chronic </a:t>
            </a:r>
            <a:r>
              <a:rPr lang="en-GB" dirty="0" err="1">
                <a:effectLst/>
                <a:latin typeface="Times" pitchFamily="2" charset="0"/>
              </a:rPr>
              <a:t>neuroinfl</a:t>
            </a:r>
            <a:r>
              <a:rPr lang="en-GB" dirty="0">
                <a:effectLst/>
                <a:latin typeface="Times" pitchFamily="2" charset="0"/>
              </a:rPr>
              <a:t> </a:t>
            </a:r>
            <a:r>
              <a:rPr lang="en-GB" dirty="0" err="1">
                <a:effectLst/>
                <a:latin typeface="Times" pitchFamily="2" charset="0"/>
              </a:rPr>
              <a:t>ammation</a:t>
            </a:r>
            <a:r>
              <a:rPr lang="en-GB" dirty="0">
                <a:effectLst/>
                <a:latin typeface="Times" pitchFamily="2" charset="0"/>
              </a:rPr>
              <a:t> are two intertwined</a:t>
            </a:r>
          </a:p>
          <a:p>
            <a:r>
              <a:rPr lang="en-GB" dirty="0">
                <a:effectLst/>
                <a:latin typeface="Times" pitchFamily="2" charset="0"/>
              </a:rPr>
              <a:t>key pathologic factors in neurodegenerative diseases; one can be a result of the other. The brain is</a:t>
            </a:r>
          </a:p>
          <a:p>
            <a:r>
              <a:rPr lang="en-GB" dirty="0">
                <a:effectLst/>
                <a:latin typeface="Times" pitchFamily="2" charset="0"/>
              </a:rPr>
              <a:t>highly sensitive to oxidative stress and </a:t>
            </a:r>
            <a:r>
              <a:rPr lang="en-GB" dirty="0" err="1">
                <a:effectLst/>
                <a:latin typeface="Times" pitchFamily="2" charset="0"/>
              </a:rPr>
              <a:t>neuroinfl</a:t>
            </a:r>
            <a:r>
              <a:rPr lang="en-GB" dirty="0">
                <a:effectLst/>
                <a:latin typeface="Times" pitchFamily="2" charset="0"/>
              </a:rPr>
              <a:t> </a:t>
            </a:r>
            <a:r>
              <a:rPr lang="en-GB" dirty="0" err="1">
                <a:effectLst/>
                <a:latin typeface="Times" pitchFamily="2" charset="0"/>
              </a:rPr>
              <a:t>ammation</a:t>
            </a:r>
            <a:r>
              <a:rPr lang="en-GB" dirty="0">
                <a:effectLst/>
                <a:latin typeface="Times" pitchFamily="2" charset="0"/>
              </a:rPr>
              <a:t> because of its large amounts of </a:t>
            </a:r>
            <a:r>
              <a:rPr lang="en-GB" dirty="0" err="1">
                <a:effectLst/>
                <a:latin typeface="Times" pitchFamily="2" charset="0"/>
              </a:rPr>
              <a:t>ROSsensitive</a:t>
            </a:r>
            <a:endParaRPr lang="en-GB" dirty="0">
              <a:effectLst/>
              <a:latin typeface="Times" pitchFamily="2" charset="0"/>
            </a:endParaRPr>
          </a:p>
          <a:p>
            <a:r>
              <a:rPr lang="en-GB" dirty="0">
                <a:effectLst/>
                <a:latin typeface="Times" pitchFamily="2" charset="0"/>
              </a:rPr>
              <a:t>polyunsaturated fatty acids, neurotransmitters and neurotransmitter receptors, and the limited</a:t>
            </a:r>
          </a:p>
          <a:p>
            <a:r>
              <a:rPr lang="en-GB" dirty="0">
                <a:effectLst/>
                <a:latin typeface="Times" pitchFamily="2" charset="0"/>
              </a:rPr>
              <a:t>renewal/regeneration of neurons. A vicious cycle among </a:t>
            </a:r>
            <a:r>
              <a:rPr lang="en-GB" dirty="0" err="1">
                <a:effectLst/>
                <a:latin typeface="Times" pitchFamily="2" charset="0"/>
              </a:rPr>
              <a:t>neuroinfl</a:t>
            </a:r>
            <a:r>
              <a:rPr lang="en-GB" dirty="0">
                <a:effectLst/>
                <a:latin typeface="Times" pitchFamily="2" charset="0"/>
              </a:rPr>
              <a:t> </a:t>
            </a:r>
            <a:r>
              <a:rPr lang="en-GB" dirty="0" err="1">
                <a:effectLst/>
                <a:latin typeface="Times" pitchFamily="2" charset="0"/>
              </a:rPr>
              <a:t>ammation</a:t>
            </a:r>
            <a:r>
              <a:rPr lang="en-GB" dirty="0">
                <a:effectLst/>
                <a:latin typeface="Times" pitchFamily="2" charset="0"/>
              </a:rPr>
              <a:t>, oxidative stress, and neurodegeneration</a:t>
            </a:r>
          </a:p>
          <a:p>
            <a:r>
              <a:rPr lang="en-GB" dirty="0">
                <a:effectLst/>
                <a:latin typeface="Times" pitchFamily="2" charset="0"/>
              </a:rPr>
              <a:t>may drive chronic neurodegenerative process. Therefore, suppression of ROS production</a:t>
            </a:r>
          </a:p>
          <a:p>
            <a:r>
              <a:rPr lang="en-GB" dirty="0">
                <a:effectLst/>
                <a:latin typeface="Times" pitchFamily="2" charset="0"/>
              </a:rPr>
              <a:t>may dampen </a:t>
            </a:r>
            <a:r>
              <a:rPr lang="en-GB" dirty="0" err="1">
                <a:effectLst/>
                <a:latin typeface="Times" pitchFamily="2" charset="0"/>
              </a:rPr>
              <a:t>neuroinfl</a:t>
            </a:r>
            <a:r>
              <a:rPr lang="en-GB" dirty="0">
                <a:effectLst/>
                <a:latin typeface="Times" pitchFamily="2" charset="0"/>
              </a:rPr>
              <a:t> </a:t>
            </a:r>
            <a:r>
              <a:rPr lang="en-GB" dirty="0" err="1">
                <a:effectLst/>
                <a:latin typeface="Times" pitchFamily="2" charset="0"/>
              </a:rPr>
              <a:t>ammation</a:t>
            </a:r>
            <a:r>
              <a:rPr lang="en-GB" dirty="0">
                <a:effectLst/>
                <a:latin typeface="Times" pitchFamily="2" charset="0"/>
              </a:rPr>
              <a:t> and vice versa. Over-activated NOX2 is a major contributor to</a:t>
            </a:r>
          </a:p>
          <a:p>
            <a:r>
              <a:rPr lang="en-GB" dirty="0" err="1">
                <a:effectLst/>
                <a:latin typeface="Times" pitchFamily="2" charset="0"/>
              </a:rPr>
              <a:t>infl</a:t>
            </a:r>
            <a:r>
              <a:rPr lang="en-GB" dirty="0">
                <a:effectLst/>
                <a:latin typeface="Times" pitchFamily="2" charset="0"/>
              </a:rPr>
              <a:t> </a:t>
            </a:r>
            <a:r>
              <a:rPr lang="en-GB" dirty="0" err="1">
                <a:effectLst/>
                <a:latin typeface="Times" pitchFamily="2" charset="0"/>
              </a:rPr>
              <a:t>ammation</a:t>
            </a:r>
            <a:r>
              <a:rPr lang="en-GB" dirty="0">
                <a:effectLst/>
                <a:latin typeface="Times" pitchFamily="2" charset="0"/>
              </a:rPr>
              <a:t>- mediated oxidative stress and chronic neurodegeneration. Blockade of the crossroad of</a:t>
            </a:r>
          </a:p>
          <a:p>
            <a:r>
              <a:rPr lang="en-GB" dirty="0" err="1">
                <a:effectLst/>
                <a:latin typeface="Times" pitchFamily="2" charset="0"/>
              </a:rPr>
              <a:t>neuroinfl</a:t>
            </a:r>
            <a:r>
              <a:rPr lang="en-GB" dirty="0">
                <a:effectLst/>
                <a:latin typeface="Times" pitchFamily="2" charset="0"/>
              </a:rPr>
              <a:t> </a:t>
            </a:r>
            <a:r>
              <a:rPr lang="en-GB" dirty="0" err="1">
                <a:effectLst/>
                <a:latin typeface="Times" pitchFamily="2" charset="0"/>
              </a:rPr>
              <a:t>ammation</a:t>
            </a:r>
            <a:r>
              <a:rPr lang="en-GB" dirty="0">
                <a:effectLst/>
                <a:latin typeface="Times" pitchFamily="2" charset="0"/>
              </a:rPr>
              <a:t> and oxidative stress, especially NOX2, may have greater </a:t>
            </a:r>
            <a:r>
              <a:rPr lang="en-GB" dirty="0" err="1">
                <a:effectLst/>
                <a:latin typeface="Times" pitchFamily="2" charset="0"/>
              </a:rPr>
              <a:t>effi</a:t>
            </a:r>
            <a:r>
              <a:rPr lang="en-GB" dirty="0">
                <a:effectLst/>
                <a:latin typeface="Times" pitchFamily="2" charset="0"/>
              </a:rPr>
              <a:t> </a:t>
            </a:r>
            <a:r>
              <a:rPr lang="en-GB" dirty="0" err="1">
                <a:effectLst/>
                <a:latin typeface="Times" pitchFamily="2" charset="0"/>
              </a:rPr>
              <a:t>cacy</a:t>
            </a:r>
            <a:r>
              <a:rPr lang="en-GB" dirty="0">
                <a:effectLst/>
                <a:latin typeface="Times" pitchFamily="2" charset="0"/>
              </a:rPr>
              <a:t> in the treatment</a:t>
            </a:r>
          </a:p>
          <a:p>
            <a:r>
              <a:rPr lang="en-GB" dirty="0">
                <a:effectLst/>
                <a:latin typeface="Times" pitchFamily="2" charset="0"/>
              </a:rPr>
              <a:t>for neurodegenerative diseases. SOD, superoxide dismutase; GSH, glutathione</a:t>
            </a:r>
          </a:p>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5</a:t>
            </a:fld>
            <a:endParaRPr lang="en-US"/>
          </a:p>
        </p:txBody>
      </p:sp>
    </p:spTree>
    <p:extLst>
      <p:ext uri="{BB962C8B-B14F-4D97-AF65-F5344CB8AC3E}">
        <p14:creationId xmlns:p14="http://schemas.microsoft.com/office/powerpoint/2010/main" val="749163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sp>
        <p:nvSpPr>
          <p:cNvPr id="4098" name="Text Box 2"/>
          <p:cNvSpPr txBox="1">
            <a:spLocks noGrp="1" noChangeArrowheads="1"/>
          </p:cNvSpPr>
          <p:nvPr>
            <p:ph type="body"/>
          </p:nvPr>
        </p:nvSpPr>
        <p:spPr bwMode="auto">
          <a:xfrm>
            <a:off x="1185863" y="4787900"/>
            <a:ext cx="5407025" cy="4965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sl-SI" dirty="0" err="1">
                <a:latin typeface="Arial" panose="020B0604020202020204" pitchFamily="34" charset="0"/>
                <a:cs typeface="msgothic" charset="0"/>
              </a:rPr>
              <a:t>Dysbiosis</a:t>
            </a:r>
            <a:r>
              <a:rPr lang="en-GB" altLang="sl-SI" dirty="0">
                <a:latin typeface="Arial" panose="020B0604020202020204" pitchFamily="34" charset="0"/>
                <a:cs typeface="msgothic" charset="0"/>
              </a:rPr>
              <a:t>: an immunocompromised state characterized by </a:t>
            </a:r>
            <a:r>
              <a:rPr lang="en-GB" altLang="sl-SI" dirty="0" err="1">
                <a:latin typeface="Arial" panose="020B0604020202020204" pitchFamily="34" charset="0"/>
                <a:cs typeface="msgothic" charset="0"/>
              </a:rPr>
              <a:t>pathobiont</a:t>
            </a:r>
            <a:r>
              <a:rPr lang="en-GB" altLang="sl-SI" dirty="0">
                <a:latin typeface="Arial" panose="020B0604020202020204" pitchFamily="34" charset="0"/>
                <a:cs typeface="msgothic" charset="0"/>
              </a:rPr>
              <a:t> colonization that leads to </a:t>
            </a:r>
            <a:r>
              <a:rPr lang="en-GB" altLang="sl-SI" dirty="0" err="1">
                <a:latin typeface="Arial" panose="020B0604020202020204" pitchFamily="34" charset="0"/>
                <a:cs typeface="msgothic" charset="0"/>
              </a:rPr>
              <a:t>hyperinflammation</a:t>
            </a:r>
            <a:r>
              <a:rPr lang="en-GB" altLang="sl-SI" dirty="0">
                <a:latin typeface="Arial" panose="020B0604020202020204" pitchFamily="34" charset="0"/>
                <a:cs typeface="msgothic" charset="0"/>
              </a:rPr>
              <a:t>, dysplasia, and tumorigenesis. Symbiosis (left): a symbiotic gut microbiota operates under a functional intestinal epithelial cell barrier, with steady-state proportions of mucus, pattern recognition receptors, antimicrobial peptides, and secretory IgA, which in turn contain the microbiota in the intestinal lumen. Under tight control by intestinal epithelial cells, the intestinal immune system within the gut lamina </a:t>
            </a:r>
            <a:r>
              <a:rPr lang="en-GB" altLang="sl-SI" dirty="0" err="1">
                <a:latin typeface="Arial" panose="020B0604020202020204" pitchFamily="34" charset="0"/>
                <a:cs typeface="msgothic" charset="0"/>
              </a:rPr>
              <a:t>propria</a:t>
            </a:r>
            <a:r>
              <a:rPr lang="en-GB" altLang="sl-SI" dirty="0">
                <a:latin typeface="Arial" panose="020B0604020202020204" pitchFamily="34" charset="0"/>
                <a:cs typeface="msgothic" charset="0"/>
              </a:rPr>
              <a:t> becomes largely tolerant to the resident commensals. </a:t>
            </a:r>
            <a:r>
              <a:rPr lang="en-GB" altLang="sl-SI" dirty="0" err="1">
                <a:latin typeface="Arial" panose="020B0604020202020204" pitchFamily="34" charset="0"/>
                <a:cs typeface="msgothic" charset="0"/>
              </a:rPr>
              <a:t>Signaling</a:t>
            </a:r>
            <a:r>
              <a:rPr lang="en-GB" altLang="sl-SI" dirty="0">
                <a:latin typeface="Arial" panose="020B0604020202020204" pitchFamily="34" charset="0"/>
                <a:cs typeface="msgothic" charset="0"/>
              </a:rPr>
              <a:t> cascades that occur downstream of TLRs are used by intestinal epithelial cells to detect microbes through pattern recognition receptors. Upon LPS stimulation of TLRs, the MYD88 protein is recruited, activating the NF-</a:t>
            </a:r>
            <a:r>
              <a:rPr lang="en-GB" altLang="sl-SI" dirty="0" err="1">
                <a:latin typeface="Arial" panose="020B0604020202020204" pitchFamily="34" charset="0"/>
                <a:cs typeface="msgothic" charset="0"/>
              </a:rPr>
              <a:t>κB</a:t>
            </a:r>
            <a:r>
              <a:rPr lang="en-GB" altLang="sl-SI" dirty="0">
                <a:latin typeface="Arial" panose="020B0604020202020204" pitchFamily="34" charset="0"/>
                <a:cs typeface="msgothic" charset="0"/>
              </a:rPr>
              <a:t> pathway, leading to production of antimicrobial proteins and </a:t>
            </a:r>
            <a:r>
              <a:rPr lang="en-GB" altLang="sl-SI" dirty="0" err="1">
                <a:latin typeface="Arial" panose="020B0604020202020204" pitchFamily="34" charset="0"/>
                <a:cs typeface="msgothic" charset="0"/>
              </a:rPr>
              <a:t>proinflammatory</a:t>
            </a:r>
            <a:r>
              <a:rPr lang="en-GB" altLang="sl-SI" dirty="0">
                <a:latin typeface="Arial" panose="020B0604020202020204" pitchFamily="34" charset="0"/>
                <a:cs typeface="msgothic" charset="0"/>
              </a:rPr>
              <a:t> cytokines. In a symbiotic gut, intestinal epithelial cells are desensitized by repeated exposure to LPS or are attenuated by LPS-mediated downregulation of the IL1 receptor–associated kinase 1 (IRAK1), an activator of the NF-</a:t>
            </a:r>
            <a:r>
              <a:rPr lang="en-GB" altLang="sl-SI" dirty="0" err="1">
                <a:latin typeface="Arial" panose="020B0604020202020204" pitchFamily="34" charset="0"/>
                <a:cs typeface="msgothic" charset="0"/>
              </a:rPr>
              <a:t>κB</a:t>
            </a:r>
            <a:r>
              <a:rPr lang="en-GB" altLang="sl-SI" dirty="0">
                <a:latin typeface="Arial" panose="020B0604020202020204" pitchFamily="34" charset="0"/>
                <a:cs typeface="msgothic" charset="0"/>
              </a:rPr>
              <a:t> cascade. Exposure to LPS induces epithelial cells to secrete TGFβ, B-cell–activating factor of the TNF family (BAFF), and a proliferation-inducing ligand (APRIL), all of which promote the development of </a:t>
            </a:r>
            <a:r>
              <a:rPr lang="en-GB" altLang="sl-SI" dirty="0" err="1">
                <a:latin typeface="Arial" panose="020B0604020202020204" pitchFamily="34" charset="0"/>
                <a:cs typeface="msgothic" charset="0"/>
              </a:rPr>
              <a:t>tolerogenic</a:t>
            </a:r>
            <a:r>
              <a:rPr lang="en-GB" altLang="sl-SI" dirty="0">
                <a:latin typeface="Arial" panose="020B0604020202020204" pitchFamily="34" charset="0"/>
                <a:cs typeface="msgothic" charset="0"/>
              </a:rPr>
              <a:t> responses to the microbiota. CD103</a:t>
            </a:r>
            <a:r>
              <a:rPr lang="en-GB" altLang="sl-SI" baseline="33000" dirty="0">
                <a:latin typeface="Arial" panose="020B0604020202020204" pitchFamily="34" charset="0"/>
                <a:cs typeface="msgothic" charset="0"/>
              </a:rPr>
              <a:t>+</a:t>
            </a:r>
            <a:r>
              <a:rPr lang="en-GB" altLang="sl-SI" dirty="0">
                <a:latin typeface="Arial" panose="020B0604020202020204" pitchFamily="34" charset="0"/>
                <a:cs typeface="msgothic" charset="0"/>
              </a:rPr>
              <a:t> DCs support the development of </a:t>
            </a:r>
            <a:r>
              <a:rPr lang="en-GB" altLang="sl-SI" dirty="0" err="1">
                <a:latin typeface="Arial" panose="020B0604020202020204" pitchFamily="34" charset="0"/>
                <a:cs typeface="msgothic" charset="0"/>
              </a:rPr>
              <a:t>Tregs</a:t>
            </a:r>
            <a:r>
              <a:rPr lang="en-GB" altLang="sl-SI" dirty="0">
                <a:latin typeface="Arial" panose="020B0604020202020204" pitchFamily="34" charset="0"/>
                <a:cs typeface="msgothic" charset="0"/>
              </a:rPr>
              <a:t> to secrete IL10 and TGFβ, and together, they stimulate the production of commensal-specific IgA. </a:t>
            </a:r>
            <a:r>
              <a:rPr lang="en-GB" altLang="sl-SI" dirty="0" err="1">
                <a:latin typeface="Arial" panose="020B0604020202020204" pitchFamily="34" charset="0"/>
                <a:cs typeface="msgothic" charset="0"/>
              </a:rPr>
              <a:t>Dysbiosis</a:t>
            </a:r>
            <a:r>
              <a:rPr lang="en-GB" altLang="sl-SI" dirty="0">
                <a:latin typeface="Arial" panose="020B0604020202020204" pitchFamily="34" charset="0"/>
                <a:cs typeface="msgothic" charset="0"/>
              </a:rPr>
              <a:t> (right): increased intestinal exposure of diverse PAMPs, </a:t>
            </a:r>
            <a:r>
              <a:rPr lang="en-GB" altLang="sl-SI" dirty="0" err="1">
                <a:latin typeface="Arial" panose="020B0604020202020204" pitchFamily="34" charset="0"/>
                <a:cs typeface="msgothic" charset="0"/>
              </a:rPr>
              <a:t>proinflammatory</a:t>
            </a:r>
            <a:r>
              <a:rPr lang="en-GB" altLang="sl-SI" dirty="0">
                <a:latin typeface="Arial" panose="020B0604020202020204" pitchFamily="34" charset="0"/>
                <a:cs typeface="msgothic" charset="0"/>
              </a:rPr>
              <a:t> cytokines, apoptotic debris, and toxins leads to microbial </a:t>
            </a:r>
            <a:r>
              <a:rPr lang="en-GB" altLang="sl-SI" dirty="0" err="1">
                <a:latin typeface="Arial" panose="020B0604020202020204" pitchFamily="34" charset="0"/>
                <a:cs typeface="msgothic" charset="0"/>
              </a:rPr>
              <a:t>dysbiosis</a:t>
            </a:r>
            <a:r>
              <a:rPr lang="en-GB" altLang="sl-SI" dirty="0">
                <a:latin typeface="Arial" panose="020B0604020202020204" pitchFamily="34" charset="0"/>
                <a:cs typeface="msgothic" charset="0"/>
              </a:rPr>
              <a:t> and overgrowth of “</a:t>
            </a:r>
            <a:r>
              <a:rPr lang="en-GB" altLang="sl-SI" dirty="0" err="1">
                <a:latin typeface="Arial" panose="020B0604020202020204" pitchFamily="34" charset="0"/>
                <a:cs typeface="msgothic" charset="0"/>
              </a:rPr>
              <a:t>pathobionts</a:t>
            </a:r>
            <a:r>
              <a:rPr lang="en-GB" altLang="sl-SI" dirty="0">
                <a:latin typeface="Arial" panose="020B0604020202020204" pitchFamily="34" charset="0"/>
                <a:cs typeface="msgothic" charset="0"/>
              </a:rPr>
              <a:t>,” transformed symbiotic bacteria now under pathologic conditions. </a:t>
            </a:r>
            <a:r>
              <a:rPr lang="en-GB" altLang="sl-SI" dirty="0" err="1">
                <a:latin typeface="Arial" panose="020B0604020202020204" pitchFamily="34" charset="0"/>
                <a:cs typeface="msgothic" charset="0"/>
              </a:rPr>
              <a:t>Pathobiont</a:t>
            </a:r>
            <a:r>
              <a:rPr lang="en-GB" altLang="sl-SI" dirty="0">
                <a:latin typeface="Arial" panose="020B0604020202020204" pitchFamily="34" charset="0"/>
                <a:cs typeface="msgothic" charset="0"/>
              </a:rPr>
              <a:t> overgrowth leads to the loss of barrier integrity and a breach in the intestinal epithelial cell barrier. Translocation of bacteria and bacterial components triggers the intestinal immune system through TLR activation, resulting in potentially harmful effector T-cell responses set to clear invading bacteria. Ultimately, the secretion of IL1 and IL6 from intestinal epithelial cells fuels a Th1 and Th17 response by DCs and macrophages and leads to higher levels of commensal-specific IgG by B cells.</a:t>
            </a:r>
          </a:p>
        </p:txBody>
      </p:sp>
    </p:spTree>
    <p:extLst>
      <p:ext uri="{BB962C8B-B14F-4D97-AF65-F5344CB8AC3E}">
        <p14:creationId xmlns:p14="http://schemas.microsoft.com/office/powerpoint/2010/main" val="1483880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495354"/>
                </a:solidFill>
                <a:effectLst/>
                <a:latin typeface="PlutoSansLight"/>
              </a:rPr>
              <a:t>Blood-Brain Barrier (BBB) is a </a:t>
            </a:r>
            <a:r>
              <a:rPr lang="en-GB" b="0" i="0" u="none" strike="noStrike" dirty="0">
                <a:solidFill>
                  <a:srgbClr val="495354"/>
                </a:solidFill>
                <a:effectLst/>
                <a:latin typeface="var(--medium)"/>
              </a:rPr>
              <a:t>selectively permeable membrane</a:t>
            </a:r>
            <a:r>
              <a:rPr lang="en-GB" b="0" i="0" u="none" strike="noStrike" dirty="0">
                <a:solidFill>
                  <a:srgbClr val="495354"/>
                </a:solidFill>
                <a:effectLst/>
                <a:latin typeface="PlutoSansLight"/>
              </a:rPr>
              <a:t> regulates the passage of a multitude of large and small molecules into the microenvironment of the neurons. It achieves this feat by with the aid of multiple cellular </a:t>
            </a:r>
            <a:r>
              <a:rPr lang="en-GB" b="0" i="0" u="none" strike="noStrike" dirty="0">
                <a:solidFill>
                  <a:srgbClr val="495354"/>
                </a:solidFill>
                <a:effectLst/>
                <a:latin typeface="var(--medium)"/>
              </a:rPr>
              <a:t>transport channels</a:t>
            </a:r>
            <a:r>
              <a:rPr lang="en-GB" b="0" i="0" u="none" strike="noStrike" dirty="0">
                <a:solidFill>
                  <a:srgbClr val="495354"/>
                </a:solidFill>
                <a:effectLst/>
                <a:latin typeface="PlutoSansLight"/>
              </a:rPr>
              <a:t> scattered along the membrane</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39</a:t>
            </a:fld>
            <a:endParaRPr lang="en-US"/>
          </a:p>
        </p:txBody>
      </p:sp>
    </p:spTree>
    <p:extLst>
      <p:ext uri="{BB962C8B-B14F-4D97-AF65-F5344CB8AC3E}">
        <p14:creationId xmlns:p14="http://schemas.microsoft.com/office/powerpoint/2010/main" val="4264231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u="none" strike="noStrike" dirty="0">
                <a:solidFill>
                  <a:srgbClr val="2E2E2E"/>
                </a:solidFill>
                <a:effectLst/>
                <a:latin typeface="NexusSerif"/>
              </a:rPr>
              <a:t>A graphical representation of pathways involved in the bidirectional relationship between the brain and gut microorganisms.</a:t>
            </a:r>
            <a:r>
              <a:rPr lang="en-GB" b="0" i="0" u="none" strike="noStrike" dirty="0">
                <a:solidFill>
                  <a:srgbClr val="2E2E2E"/>
                </a:solidFill>
                <a:effectLst/>
                <a:latin typeface="NexusSerif"/>
              </a:rPr>
              <a:t> The communication routes between the brain and gut are regulated by multiple direct and indirect pathways. Evidence of the pathways presented in this illustration has been derived from several different animal studies. The gut-brain </a:t>
            </a:r>
            <a:r>
              <a:rPr lang="en-GB" b="0" i="0" u="none" strike="noStrike" dirty="0" err="1">
                <a:solidFill>
                  <a:srgbClr val="2E2E2E"/>
                </a:solidFill>
                <a:effectLst/>
                <a:latin typeface="NexusSerif"/>
              </a:rPr>
              <a:t>signaling</a:t>
            </a:r>
            <a:r>
              <a:rPr lang="en-GB" b="0" i="0" u="none" strike="noStrike" dirty="0">
                <a:solidFill>
                  <a:srgbClr val="2E2E2E"/>
                </a:solidFill>
                <a:effectLst/>
                <a:latin typeface="NexusSerif"/>
              </a:rPr>
              <a:t> pathways involve neuroanatomical, neuroendocrine, and immune pathways. The neuroanatomical pathway consists of the </a:t>
            </a:r>
            <a:r>
              <a:rPr lang="en-GB" b="0" i="0" u="none" strike="noStrike" dirty="0" err="1">
                <a:solidFill>
                  <a:srgbClr val="2E2E2E"/>
                </a:solidFill>
                <a:effectLst/>
                <a:latin typeface="NexusSerif"/>
              </a:rPr>
              <a:t>vagus</a:t>
            </a:r>
            <a:r>
              <a:rPr lang="en-GB" b="0" i="0" u="none" strike="noStrike" dirty="0">
                <a:solidFill>
                  <a:srgbClr val="2E2E2E"/>
                </a:solidFill>
                <a:effectLst/>
                <a:latin typeface="NexusSerif"/>
              </a:rPr>
              <a:t> nerve (afferent and efferent neurons) and the enteric nervous system. The hypothalamus–pituitary–adrenal (HPA) axis is part of the neuroendocrinal pathway. Several different inflammatory cytokines are involved in the immune pathway. In addition, several gut microbiota-derived metabolites, molecules, and neurotransmitters are involved in these pathways. The hypothalamus and pituitary glands modulate cortisol release from the adrenal gland, which regulates inflammatory cytokines and gut hormones. GM directly or indirectly modulate the release of various </a:t>
            </a:r>
            <a:r>
              <a:rPr lang="en-GB" b="0" i="0" u="none" strike="noStrike" dirty="0" err="1">
                <a:solidFill>
                  <a:srgbClr val="2E2E2E"/>
                </a:solidFill>
                <a:effectLst/>
                <a:latin typeface="NexusSerif"/>
              </a:rPr>
              <a:t>signaling</a:t>
            </a:r>
            <a:r>
              <a:rPr lang="en-GB" b="0" i="0" u="none" strike="noStrike" dirty="0">
                <a:solidFill>
                  <a:srgbClr val="2E2E2E"/>
                </a:solidFill>
                <a:effectLst/>
                <a:latin typeface="NexusSerif"/>
              </a:rPr>
              <a:t> molecules, short chain fatty acids (SCFAs such as acetate, butyrate, propionate), amino acids (tyramine, tryptophan), and neurotransmitters (</a:t>
            </a:r>
            <a:r>
              <a:rPr lang="el-GR" b="0" i="0" u="none" strike="noStrike" dirty="0">
                <a:solidFill>
                  <a:srgbClr val="2E2E2E"/>
                </a:solidFill>
                <a:effectLst/>
                <a:latin typeface="NexusSerif"/>
              </a:rPr>
              <a:t>γ-</a:t>
            </a:r>
            <a:r>
              <a:rPr lang="en-GB" b="0" i="0" u="none" strike="noStrike" dirty="0">
                <a:solidFill>
                  <a:srgbClr val="2E2E2E"/>
                </a:solidFill>
                <a:effectLst/>
                <a:latin typeface="NexusSerif"/>
              </a:rPr>
              <a:t>aminobutyric acid, dopamine, norepinephrine, serotonin) and convert bile acids into secondary bile acids. Other neuroactive bacterial metabolites that pass from the gut lumen through the gut barrier into the systemic circulation eventually enter the brain through the blood–brain barrier (BBB) to modulate brain function and cognitive </a:t>
            </a:r>
            <a:r>
              <a:rPr lang="en-GB" b="0" i="0" u="none" strike="noStrike" dirty="0" err="1">
                <a:solidFill>
                  <a:srgbClr val="2E2E2E"/>
                </a:solidFill>
                <a:effectLst/>
                <a:latin typeface="NexusSerif"/>
              </a:rPr>
              <a:t>behavior</a:t>
            </a:r>
            <a:r>
              <a:rPr lang="en-GB" b="0" i="0" u="none" strike="noStrike" dirty="0">
                <a:solidFill>
                  <a:srgbClr val="2E2E2E"/>
                </a:solidFill>
                <a:effectLst/>
                <a:latin typeface="NexusSerif"/>
              </a:rPr>
              <a:t>. The GM population and these metabolites also assist in maintaining the integrity of the gut barrier and BBB.</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40</a:t>
            </a:fld>
            <a:endParaRPr lang="en-US"/>
          </a:p>
        </p:txBody>
      </p:sp>
    </p:spTree>
    <p:extLst>
      <p:ext uri="{BB962C8B-B14F-4D97-AF65-F5344CB8AC3E}">
        <p14:creationId xmlns:p14="http://schemas.microsoft.com/office/powerpoint/2010/main" val="1953042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333333"/>
                </a:solidFill>
                <a:effectLst/>
                <a:latin typeface="Cambria" panose="02040503050406030204" pitchFamily="18" charset="0"/>
              </a:rPr>
              <a:t>Overview of the prevention of dementia using mobile phone applications (PRODEMOS) platform and its functionalities. Main features of coach portal: viewing and adjusting details of goals and measurements; sending and receiving chat messages to and from the participants; sending education and news items. Main features of intervention app: setting and adjusting goals; entering measurements; sending and receiving chat messages to and from the coach; reading education and news items automatically pushed by platform or received from the coach; receiving periodic adverse event questionnaires and self-assessment questionnaires. Main features of assessor portal: blinded collection of participant data through electronic case report forms and questionnaires. The control application has similar connections with the assessor portal and the researcher portal/database, but is not connected to the coach portal.</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43</a:t>
            </a:fld>
            <a:endParaRPr lang="en-US"/>
          </a:p>
        </p:txBody>
      </p:sp>
    </p:spTree>
    <p:extLst>
      <p:ext uri="{BB962C8B-B14F-4D97-AF65-F5344CB8AC3E}">
        <p14:creationId xmlns:p14="http://schemas.microsoft.com/office/powerpoint/2010/main" val="12553647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E2E2E"/>
                </a:solidFill>
                <a:effectLst/>
                <a:latin typeface="NexusSerif"/>
              </a:rPr>
              <a:t>The global prevalence of diabetes mellitus (DM) is growing rapidly [</a:t>
            </a:r>
            <a:r>
              <a:rPr lang="en-GB" b="0" i="0" u="none" strike="noStrike" dirty="0">
                <a:solidFill>
                  <a:srgbClr val="0C7DBB"/>
                </a:solidFill>
                <a:effectLst/>
                <a:latin typeface="NexusSerif"/>
                <a:hlinkClick r:id="rId3"/>
              </a:rPr>
              <a:t>1</a:t>
            </a:r>
            <a:r>
              <a:rPr lang="en-GB" b="0" i="0" u="none" strike="noStrike" dirty="0">
                <a:solidFill>
                  <a:srgbClr val="2E2E2E"/>
                </a:solidFill>
                <a:effectLst/>
                <a:latin typeface="NexusSerif"/>
              </a:rPr>
              <a:t>] with the result of increased morbidity and mortality from </a:t>
            </a:r>
            <a:r>
              <a:rPr lang="en-GB" b="0" i="0" u="sng" strike="noStrike" dirty="0">
                <a:solidFill>
                  <a:srgbClr val="2E2E2E"/>
                </a:solidFill>
                <a:effectLst/>
                <a:latin typeface="NexusSerif"/>
                <a:hlinkClick r:id="rId4" tooltip="Learn more about diabetic complications from ScienceDirect's AI-generated Topic Pages"/>
              </a:rPr>
              <a:t>diabetic complications</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5"/>
              </a:rPr>
              <a:t>2</a:t>
            </a:r>
            <a:r>
              <a:rPr lang="en-GB" b="0" i="0" u="none" strike="noStrike" dirty="0">
                <a:solidFill>
                  <a:srgbClr val="2E2E2E"/>
                </a:solidFill>
                <a:effectLst/>
                <a:latin typeface="NexusSerif"/>
              </a:rPr>
              <a:t>]. Diabetic complications are a major cause of disabilities with an increasing economic healthcare burden [</a:t>
            </a:r>
            <a:r>
              <a:rPr lang="en-GB" b="0" i="0" u="none" strike="noStrike" dirty="0">
                <a:solidFill>
                  <a:srgbClr val="0C7DBB"/>
                </a:solidFill>
                <a:effectLst/>
                <a:latin typeface="NexusSerif"/>
                <a:hlinkClick r:id="rId5"/>
              </a:rPr>
              <a:t>2</a:t>
            </a:r>
            <a:r>
              <a:rPr lang="en-GB" b="0" i="0" u="none" strike="noStrike" dirty="0">
                <a:solidFill>
                  <a:srgbClr val="2E2E2E"/>
                </a:solidFill>
                <a:effectLst/>
                <a:latin typeface="NexusSerif"/>
              </a:rPr>
              <a:t>,</a:t>
            </a:r>
            <a:r>
              <a:rPr lang="en-GB" b="0" i="0" u="none" strike="noStrike" dirty="0">
                <a:solidFill>
                  <a:srgbClr val="0C7DBB"/>
                </a:solidFill>
                <a:effectLst/>
                <a:latin typeface="NexusSerif"/>
                <a:hlinkClick r:id="rId6"/>
              </a:rPr>
              <a:t>3</a:t>
            </a:r>
            <a:r>
              <a:rPr lang="en-GB" b="0" i="0" u="none" strike="noStrike" dirty="0">
                <a:solidFill>
                  <a:srgbClr val="2E2E2E"/>
                </a:solidFill>
                <a:effectLst/>
                <a:latin typeface="NexusSerif"/>
              </a:rPr>
              <a:t>]. It has been shown that people with poor </a:t>
            </a:r>
            <a:r>
              <a:rPr lang="en-GB" b="0" i="0" u="sng" strike="noStrike" dirty="0">
                <a:solidFill>
                  <a:srgbClr val="2E2E2E"/>
                </a:solidFill>
                <a:effectLst/>
                <a:latin typeface="NexusSerif"/>
                <a:hlinkClick r:id="rId7" tooltip="Learn more about glycemic control from ScienceDirect's AI-generated Topic Pages"/>
              </a:rPr>
              <a:t>glycemic control</a:t>
            </a:r>
            <a:r>
              <a:rPr lang="en-GB" b="0" i="0" u="none" strike="noStrike" dirty="0">
                <a:solidFill>
                  <a:srgbClr val="2E2E2E"/>
                </a:solidFill>
                <a:effectLst/>
                <a:latin typeface="NexusSerif"/>
              </a:rPr>
              <a:t> are at higher risk of tissue dysfunction, age-related disorders as well as neuronal complications and cognitive problems compared to those without diabetes</a:t>
            </a:r>
          </a:p>
          <a:p>
            <a:endParaRPr lang="en-GB" b="0" i="0" u="none" strike="noStrike" dirty="0">
              <a:solidFill>
                <a:srgbClr val="2E2E2E"/>
              </a:solidFill>
              <a:effectLst/>
              <a:latin typeface="NexusSerif"/>
            </a:endParaRPr>
          </a:p>
          <a:p>
            <a:r>
              <a:rPr lang="en-GB" b="0" i="0" u="none" strike="noStrike" dirty="0">
                <a:solidFill>
                  <a:srgbClr val="2E2E2E"/>
                </a:solidFill>
                <a:effectLst/>
                <a:latin typeface="NexusSerif"/>
              </a:rPr>
              <a:t>Since initial epidemiological evidence from the Rotterdam study linking diabetes to dementia, two decades ago (</a:t>
            </a:r>
            <a:r>
              <a:rPr lang="en-GB" b="0" i="0" u="none" strike="noStrike" dirty="0">
                <a:solidFill>
                  <a:srgbClr val="0C7DBB"/>
                </a:solidFill>
                <a:effectLst/>
                <a:latin typeface="NexusSerif"/>
                <a:hlinkClick r:id="rId8"/>
              </a:rPr>
              <a:t>Ott et al., 1999</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9"/>
              </a:rPr>
              <a:t>Ott et al., 1996</a:t>
            </a:r>
            <a:r>
              <a:rPr lang="en-GB" b="0" i="0" u="none" strike="noStrike" dirty="0">
                <a:solidFill>
                  <a:srgbClr val="2E2E2E"/>
                </a:solidFill>
                <a:effectLst/>
                <a:latin typeface="NexusSerif"/>
              </a:rPr>
              <a:t>), accumulating evidence provided further support for an association between these two conditions. Type 2 diabetes nearly doubles the risk of dementia (</a:t>
            </a:r>
            <a:r>
              <a:rPr lang="en-GB" b="0" i="0" u="none" strike="noStrike" dirty="0">
                <a:solidFill>
                  <a:srgbClr val="0C7DBB"/>
                </a:solidFill>
                <a:effectLst/>
                <a:latin typeface="NexusSerif"/>
                <a:hlinkClick r:id="rId10"/>
              </a:rPr>
              <a:t>Huang et al., 2014</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1"/>
              </a:rPr>
              <a:t>Ohara et al., 2011</a:t>
            </a:r>
            <a:r>
              <a:rPr lang="en-GB" b="0" i="0" u="none" strike="noStrike" dirty="0">
                <a:solidFill>
                  <a:srgbClr val="2E2E2E"/>
                </a:solidFill>
                <a:effectLst/>
                <a:latin typeface="NexusSerif"/>
              </a:rPr>
              <a:t>). It has further been suggested an association between diabetes and major depressive disorder to promote </a:t>
            </a:r>
            <a:r>
              <a:rPr lang="en-GB" b="0" i="0" u="sng" strike="noStrike" dirty="0">
                <a:solidFill>
                  <a:srgbClr val="2E2E2E"/>
                </a:solidFill>
                <a:effectLst/>
                <a:latin typeface="NexusSerif"/>
                <a:hlinkClick r:id="rId12" tooltip="Learn more about cognitive dysfunction from ScienceDirect's AI-generated Topic Pages"/>
              </a:rPr>
              <a:t>cognitive dysfunction</a:t>
            </a:r>
            <a:r>
              <a:rPr lang="en-GB" b="0" i="0" u="none" strike="noStrike" dirty="0">
                <a:solidFill>
                  <a:srgbClr val="2E2E2E"/>
                </a:solidFill>
                <a:effectLst/>
                <a:latin typeface="NexusSerif"/>
              </a:rPr>
              <a:t> and AD (</a:t>
            </a:r>
            <a:r>
              <a:rPr lang="en-GB" b="0" i="0" u="none" strike="noStrike" dirty="0">
                <a:solidFill>
                  <a:srgbClr val="0C7DBB"/>
                </a:solidFill>
                <a:effectLst/>
                <a:latin typeface="NexusSerif"/>
                <a:hlinkClick r:id="rId13"/>
              </a:rPr>
              <a:t>Cha et al., 2014</a:t>
            </a:r>
            <a:r>
              <a:rPr lang="en-GB" b="0" i="0" u="none" strike="noStrike" dirty="0">
                <a:solidFill>
                  <a:srgbClr val="2E2E2E"/>
                </a:solidFill>
                <a:effectLst/>
                <a:latin typeface="NexusSerif"/>
              </a:rPr>
              <a:t>). Elevated glycaemia in non-diabetic individuals increases the risk for dementia by 18%, and is associated with cognitive decline and reduction of hippocampal volume (</a:t>
            </a:r>
            <a:r>
              <a:rPr lang="en-GB" b="0" i="0" u="none" strike="noStrike" dirty="0">
                <a:solidFill>
                  <a:srgbClr val="0C7DBB"/>
                </a:solidFill>
                <a:effectLst/>
                <a:latin typeface="NexusSerif"/>
                <a:hlinkClick r:id="rId14"/>
              </a:rPr>
              <a:t>Crane et al., 2013</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5"/>
              </a:rPr>
              <a:t>Kerti et al., 2013</a:t>
            </a:r>
            <a:r>
              <a:rPr lang="en-GB" b="0" i="0" u="none" strike="noStrike" dirty="0">
                <a:solidFill>
                  <a:srgbClr val="2E2E2E"/>
                </a:solidFill>
                <a:effectLst/>
                <a:latin typeface="NexusSerif"/>
              </a:rPr>
              <a:t>). Moreover, AD incidence is positively correlated with </a:t>
            </a:r>
            <a:r>
              <a:rPr lang="en-GB" b="0" i="0" u="sng" strike="noStrike" dirty="0">
                <a:solidFill>
                  <a:srgbClr val="2E2E2E"/>
                </a:solidFill>
                <a:effectLst/>
                <a:latin typeface="NexusSerif"/>
                <a:hlinkClick r:id="rId16" tooltip="Learn more about hyperinsulinemia from ScienceDirect's AI-generated Topic Pages"/>
              </a:rPr>
              <a:t>hyperinsulinemia</a:t>
            </a:r>
            <a:r>
              <a:rPr lang="en-GB" b="0" i="0" u="none" strike="noStrike" dirty="0">
                <a:solidFill>
                  <a:srgbClr val="2E2E2E"/>
                </a:solidFill>
                <a:effectLst/>
                <a:latin typeface="NexusSerif"/>
              </a:rPr>
              <a:t> and </a:t>
            </a:r>
            <a:r>
              <a:rPr lang="en-GB" b="0" i="0" u="sng" strike="noStrike" dirty="0">
                <a:solidFill>
                  <a:srgbClr val="2E2E2E"/>
                </a:solidFill>
                <a:effectLst/>
                <a:latin typeface="NexusSerif"/>
                <a:hlinkClick r:id="rId17" tooltip="Learn more about hyperglycaemia from ScienceDirect's AI-generated Topic Pages"/>
              </a:rPr>
              <a:t>hyperglycaemia</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8"/>
              </a:rPr>
              <a:t>Baker et al., 2011</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9"/>
              </a:rPr>
              <a:t>Matsuzaki et al., 2010</a:t>
            </a:r>
            <a:r>
              <a:rPr lang="en-GB" b="0" i="0" u="none" strike="noStrike" dirty="0">
                <a:solidFill>
                  <a:srgbClr val="2E2E2E"/>
                </a:solidFill>
                <a:effectLst/>
                <a:latin typeface="NexusSerif"/>
              </a:rPr>
              <a:t>). Conversely, AD patients have an increased risk of developing T2D (</a:t>
            </a:r>
            <a:r>
              <a:rPr lang="en-GB" b="0" i="0" u="none" strike="noStrike" dirty="0">
                <a:solidFill>
                  <a:srgbClr val="0C7DBB"/>
                </a:solidFill>
                <a:effectLst/>
                <a:latin typeface="NexusSerif"/>
                <a:hlinkClick r:id="rId20"/>
              </a:rPr>
              <a:t>Janson et al., 2004</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9"/>
              </a:rPr>
              <a:t>Matsuzaki et al., 2010</a:t>
            </a:r>
            <a:r>
              <a:rPr lang="en-GB" b="0" i="0" u="none" strike="noStrike" dirty="0">
                <a:solidFill>
                  <a:srgbClr val="2E2E2E"/>
                </a:solidFill>
                <a:effectLst/>
                <a:latin typeface="NexusSerif"/>
              </a:rPr>
              <a:t>). Despite substantial epidemiological evidence linking AD and diabetes, the molecular mechanisms underlying this connection remain elusive.</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45</a:t>
            </a:fld>
            <a:endParaRPr lang="en-US"/>
          </a:p>
        </p:txBody>
      </p:sp>
    </p:spTree>
    <p:extLst>
      <p:ext uri="{BB962C8B-B14F-4D97-AF65-F5344CB8AC3E}">
        <p14:creationId xmlns:p14="http://schemas.microsoft.com/office/powerpoint/2010/main" val="2279669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E2E2E"/>
                </a:solidFill>
                <a:effectLst/>
                <a:latin typeface="NexusSerif"/>
              </a:rPr>
              <a:t>The global prevalence of diabetes mellitus (DM) is growing rapidly [</a:t>
            </a:r>
            <a:r>
              <a:rPr lang="en-GB" b="0" i="0" u="none" strike="noStrike" dirty="0">
                <a:solidFill>
                  <a:srgbClr val="0C7DBB"/>
                </a:solidFill>
                <a:effectLst/>
                <a:latin typeface="NexusSerif"/>
                <a:hlinkClick r:id="rId3"/>
              </a:rPr>
              <a:t>1</a:t>
            </a:r>
            <a:r>
              <a:rPr lang="en-GB" b="0" i="0" u="none" strike="noStrike" dirty="0">
                <a:solidFill>
                  <a:srgbClr val="2E2E2E"/>
                </a:solidFill>
                <a:effectLst/>
                <a:latin typeface="NexusSerif"/>
              </a:rPr>
              <a:t>] with the result of increased morbidity and mortality from </a:t>
            </a:r>
            <a:r>
              <a:rPr lang="en-GB" b="0" i="0" u="sng" strike="noStrike" dirty="0">
                <a:solidFill>
                  <a:srgbClr val="2E2E2E"/>
                </a:solidFill>
                <a:effectLst/>
                <a:latin typeface="NexusSerif"/>
                <a:hlinkClick r:id="rId4" tooltip="Learn more about diabetic complications from ScienceDirect's AI-generated Topic Pages"/>
              </a:rPr>
              <a:t>diabetic complications</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5"/>
              </a:rPr>
              <a:t>2</a:t>
            </a:r>
            <a:r>
              <a:rPr lang="en-GB" b="0" i="0" u="none" strike="noStrike" dirty="0">
                <a:solidFill>
                  <a:srgbClr val="2E2E2E"/>
                </a:solidFill>
                <a:effectLst/>
                <a:latin typeface="NexusSerif"/>
              </a:rPr>
              <a:t>]. Diabetic complications are a major cause of disabilities with an increasing economic healthcare burden [</a:t>
            </a:r>
            <a:r>
              <a:rPr lang="en-GB" b="0" i="0" u="none" strike="noStrike" dirty="0">
                <a:solidFill>
                  <a:srgbClr val="0C7DBB"/>
                </a:solidFill>
                <a:effectLst/>
                <a:latin typeface="NexusSerif"/>
                <a:hlinkClick r:id="rId5"/>
              </a:rPr>
              <a:t>2</a:t>
            </a:r>
            <a:r>
              <a:rPr lang="en-GB" b="0" i="0" u="none" strike="noStrike" dirty="0">
                <a:solidFill>
                  <a:srgbClr val="2E2E2E"/>
                </a:solidFill>
                <a:effectLst/>
                <a:latin typeface="NexusSerif"/>
              </a:rPr>
              <a:t>,</a:t>
            </a:r>
            <a:r>
              <a:rPr lang="en-GB" b="0" i="0" u="none" strike="noStrike" dirty="0">
                <a:solidFill>
                  <a:srgbClr val="0C7DBB"/>
                </a:solidFill>
                <a:effectLst/>
                <a:latin typeface="NexusSerif"/>
                <a:hlinkClick r:id="rId6"/>
              </a:rPr>
              <a:t>3</a:t>
            </a:r>
            <a:r>
              <a:rPr lang="en-GB" b="0" i="0" u="none" strike="noStrike" dirty="0">
                <a:solidFill>
                  <a:srgbClr val="2E2E2E"/>
                </a:solidFill>
                <a:effectLst/>
                <a:latin typeface="NexusSerif"/>
              </a:rPr>
              <a:t>]. It has been shown that people with poor </a:t>
            </a:r>
            <a:r>
              <a:rPr lang="en-GB" b="0" i="0" u="sng" strike="noStrike" dirty="0">
                <a:solidFill>
                  <a:srgbClr val="2E2E2E"/>
                </a:solidFill>
                <a:effectLst/>
                <a:latin typeface="NexusSerif"/>
                <a:hlinkClick r:id="rId7" tooltip="Learn more about glycemic control from ScienceDirect's AI-generated Topic Pages"/>
              </a:rPr>
              <a:t>glycemic control</a:t>
            </a:r>
            <a:r>
              <a:rPr lang="en-GB" b="0" i="0" u="none" strike="noStrike" dirty="0">
                <a:solidFill>
                  <a:srgbClr val="2E2E2E"/>
                </a:solidFill>
                <a:effectLst/>
                <a:latin typeface="NexusSerif"/>
              </a:rPr>
              <a:t> are at higher risk of tissue dysfunction, age-related disorders as well as neuronal complications and cognitive problems compared to those without diabetes</a:t>
            </a:r>
          </a:p>
          <a:p>
            <a:endParaRPr lang="en-GB" b="0" i="0" u="none" strike="noStrike" dirty="0">
              <a:solidFill>
                <a:srgbClr val="2E2E2E"/>
              </a:solidFill>
              <a:effectLst/>
              <a:latin typeface="NexusSerif"/>
            </a:endParaRPr>
          </a:p>
          <a:p>
            <a:r>
              <a:rPr lang="en-GB" b="0" i="0" u="none" strike="noStrike" dirty="0">
                <a:solidFill>
                  <a:srgbClr val="2E2E2E"/>
                </a:solidFill>
                <a:effectLst/>
                <a:latin typeface="NexusSerif"/>
              </a:rPr>
              <a:t>Since initial epidemiological evidence from the Rotterdam study linking diabetes to dementia, two decades ago (</a:t>
            </a:r>
            <a:r>
              <a:rPr lang="en-GB" b="0" i="0" u="none" strike="noStrike" dirty="0">
                <a:solidFill>
                  <a:srgbClr val="0C7DBB"/>
                </a:solidFill>
                <a:effectLst/>
                <a:latin typeface="NexusSerif"/>
                <a:hlinkClick r:id="rId8"/>
              </a:rPr>
              <a:t>Ott et al., 1999</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9"/>
              </a:rPr>
              <a:t>Ott et al., 1996</a:t>
            </a:r>
            <a:r>
              <a:rPr lang="en-GB" b="0" i="0" u="none" strike="noStrike" dirty="0">
                <a:solidFill>
                  <a:srgbClr val="2E2E2E"/>
                </a:solidFill>
                <a:effectLst/>
                <a:latin typeface="NexusSerif"/>
              </a:rPr>
              <a:t>), accumulating evidence provided further support for an association between these two conditions. Type 2 diabetes nearly doubles the risk of dementia (</a:t>
            </a:r>
            <a:r>
              <a:rPr lang="en-GB" b="0" i="0" u="none" strike="noStrike" dirty="0">
                <a:solidFill>
                  <a:srgbClr val="0C7DBB"/>
                </a:solidFill>
                <a:effectLst/>
                <a:latin typeface="NexusSerif"/>
                <a:hlinkClick r:id="rId10"/>
              </a:rPr>
              <a:t>Huang et al., 2014</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1"/>
              </a:rPr>
              <a:t>Ohara et al., 2011</a:t>
            </a:r>
            <a:r>
              <a:rPr lang="en-GB" b="0" i="0" u="none" strike="noStrike" dirty="0">
                <a:solidFill>
                  <a:srgbClr val="2E2E2E"/>
                </a:solidFill>
                <a:effectLst/>
                <a:latin typeface="NexusSerif"/>
              </a:rPr>
              <a:t>). It has further been suggested an association between diabetes and major depressive disorder to promote </a:t>
            </a:r>
            <a:r>
              <a:rPr lang="en-GB" b="0" i="0" u="sng" strike="noStrike" dirty="0">
                <a:solidFill>
                  <a:srgbClr val="2E2E2E"/>
                </a:solidFill>
                <a:effectLst/>
                <a:latin typeface="NexusSerif"/>
                <a:hlinkClick r:id="rId12" tooltip="Learn more about cognitive dysfunction from ScienceDirect's AI-generated Topic Pages"/>
              </a:rPr>
              <a:t>cognitive dysfunction</a:t>
            </a:r>
            <a:r>
              <a:rPr lang="en-GB" b="0" i="0" u="none" strike="noStrike" dirty="0">
                <a:solidFill>
                  <a:srgbClr val="2E2E2E"/>
                </a:solidFill>
                <a:effectLst/>
                <a:latin typeface="NexusSerif"/>
              </a:rPr>
              <a:t> and AD (</a:t>
            </a:r>
            <a:r>
              <a:rPr lang="en-GB" b="0" i="0" u="none" strike="noStrike" dirty="0">
                <a:solidFill>
                  <a:srgbClr val="0C7DBB"/>
                </a:solidFill>
                <a:effectLst/>
                <a:latin typeface="NexusSerif"/>
                <a:hlinkClick r:id="rId13"/>
              </a:rPr>
              <a:t>Cha et al., 2014</a:t>
            </a:r>
            <a:r>
              <a:rPr lang="en-GB" b="0" i="0" u="none" strike="noStrike" dirty="0">
                <a:solidFill>
                  <a:srgbClr val="2E2E2E"/>
                </a:solidFill>
                <a:effectLst/>
                <a:latin typeface="NexusSerif"/>
              </a:rPr>
              <a:t>). Elevated glycaemia in non-diabetic individuals increases the risk for dementia by 18%, and is associated with cognitive decline and reduction of hippocampal volume (</a:t>
            </a:r>
            <a:r>
              <a:rPr lang="en-GB" b="0" i="0" u="none" strike="noStrike" dirty="0">
                <a:solidFill>
                  <a:srgbClr val="0C7DBB"/>
                </a:solidFill>
                <a:effectLst/>
                <a:latin typeface="NexusSerif"/>
                <a:hlinkClick r:id="rId14"/>
              </a:rPr>
              <a:t>Crane et al., 2013</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5"/>
              </a:rPr>
              <a:t>Kerti et al., 2013</a:t>
            </a:r>
            <a:r>
              <a:rPr lang="en-GB" b="0" i="0" u="none" strike="noStrike" dirty="0">
                <a:solidFill>
                  <a:srgbClr val="2E2E2E"/>
                </a:solidFill>
                <a:effectLst/>
                <a:latin typeface="NexusSerif"/>
              </a:rPr>
              <a:t>). Moreover, AD incidence is positively correlated with </a:t>
            </a:r>
            <a:r>
              <a:rPr lang="en-GB" b="0" i="0" u="sng" strike="noStrike" dirty="0">
                <a:solidFill>
                  <a:srgbClr val="2E2E2E"/>
                </a:solidFill>
                <a:effectLst/>
                <a:latin typeface="NexusSerif"/>
                <a:hlinkClick r:id="rId16" tooltip="Learn more about hyperinsulinemia from ScienceDirect's AI-generated Topic Pages"/>
              </a:rPr>
              <a:t>hyperinsulinemia</a:t>
            </a:r>
            <a:r>
              <a:rPr lang="en-GB" b="0" i="0" u="none" strike="noStrike" dirty="0">
                <a:solidFill>
                  <a:srgbClr val="2E2E2E"/>
                </a:solidFill>
                <a:effectLst/>
                <a:latin typeface="NexusSerif"/>
              </a:rPr>
              <a:t> and </a:t>
            </a:r>
            <a:r>
              <a:rPr lang="en-GB" b="0" i="0" u="sng" strike="noStrike" dirty="0">
                <a:solidFill>
                  <a:srgbClr val="2E2E2E"/>
                </a:solidFill>
                <a:effectLst/>
                <a:latin typeface="NexusSerif"/>
                <a:hlinkClick r:id="rId17" tooltip="Learn more about hyperglycaemia from ScienceDirect's AI-generated Topic Pages"/>
              </a:rPr>
              <a:t>hyperglycaemia</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8"/>
              </a:rPr>
              <a:t>Baker et al., 2011</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9"/>
              </a:rPr>
              <a:t>Matsuzaki et al., 2010</a:t>
            </a:r>
            <a:r>
              <a:rPr lang="en-GB" b="0" i="0" u="none" strike="noStrike" dirty="0">
                <a:solidFill>
                  <a:srgbClr val="2E2E2E"/>
                </a:solidFill>
                <a:effectLst/>
                <a:latin typeface="NexusSerif"/>
              </a:rPr>
              <a:t>). Conversely, AD patients have an increased risk of developing T2D (</a:t>
            </a:r>
            <a:r>
              <a:rPr lang="en-GB" b="0" i="0" u="none" strike="noStrike" dirty="0">
                <a:solidFill>
                  <a:srgbClr val="0C7DBB"/>
                </a:solidFill>
                <a:effectLst/>
                <a:latin typeface="NexusSerif"/>
                <a:hlinkClick r:id="rId20"/>
              </a:rPr>
              <a:t>Janson et al., 2004</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9"/>
              </a:rPr>
              <a:t>Matsuzaki et al., 2010</a:t>
            </a:r>
            <a:r>
              <a:rPr lang="en-GB" b="0" i="0" u="none" strike="noStrike" dirty="0">
                <a:solidFill>
                  <a:srgbClr val="2E2E2E"/>
                </a:solidFill>
                <a:effectLst/>
                <a:latin typeface="NexusSerif"/>
              </a:rPr>
              <a:t>). Despite substantial epidemiological evidence linking AD and diabetes, the molecular mechanisms underlying this connection remain elusive.</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46</a:t>
            </a:fld>
            <a:endParaRPr lang="en-US"/>
          </a:p>
        </p:txBody>
      </p:sp>
    </p:spTree>
    <p:extLst>
      <p:ext uri="{BB962C8B-B14F-4D97-AF65-F5344CB8AC3E}">
        <p14:creationId xmlns:p14="http://schemas.microsoft.com/office/powerpoint/2010/main" val="27318155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E2E2E"/>
                </a:solidFill>
                <a:effectLst/>
                <a:latin typeface="NexusSerif"/>
              </a:rPr>
              <a:t>The global prevalence of diabetes mellitus (DM) is growing rapidly [</a:t>
            </a:r>
            <a:r>
              <a:rPr lang="en-GB" b="0" i="0" u="none" strike="noStrike" dirty="0">
                <a:solidFill>
                  <a:srgbClr val="0C7DBB"/>
                </a:solidFill>
                <a:effectLst/>
                <a:latin typeface="NexusSerif"/>
                <a:hlinkClick r:id="rId3"/>
              </a:rPr>
              <a:t>1</a:t>
            </a:r>
            <a:r>
              <a:rPr lang="en-GB" b="0" i="0" u="none" strike="noStrike" dirty="0">
                <a:solidFill>
                  <a:srgbClr val="2E2E2E"/>
                </a:solidFill>
                <a:effectLst/>
                <a:latin typeface="NexusSerif"/>
              </a:rPr>
              <a:t>] with the result of increased morbidity and mortality from </a:t>
            </a:r>
            <a:r>
              <a:rPr lang="en-GB" b="0" i="0" u="sng" strike="noStrike" dirty="0">
                <a:solidFill>
                  <a:srgbClr val="2E2E2E"/>
                </a:solidFill>
                <a:effectLst/>
                <a:latin typeface="NexusSerif"/>
                <a:hlinkClick r:id="rId4" tooltip="Learn more about diabetic complications from ScienceDirect's AI-generated Topic Pages"/>
              </a:rPr>
              <a:t>diabetic complications</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5"/>
              </a:rPr>
              <a:t>2</a:t>
            </a:r>
            <a:r>
              <a:rPr lang="en-GB" b="0" i="0" u="none" strike="noStrike" dirty="0">
                <a:solidFill>
                  <a:srgbClr val="2E2E2E"/>
                </a:solidFill>
                <a:effectLst/>
                <a:latin typeface="NexusSerif"/>
              </a:rPr>
              <a:t>]. Diabetic complications are a major cause of disabilities with an increasing economic healthcare burden [</a:t>
            </a:r>
            <a:r>
              <a:rPr lang="en-GB" b="0" i="0" u="none" strike="noStrike" dirty="0">
                <a:solidFill>
                  <a:srgbClr val="0C7DBB"/>
                </a:solidFill>
                <a:effectLst/>
                <a:latin typeface="NexusSerif"/>
                <a:hlinkClick r:id="rId5"/>
              </a:rPr>
              <a:t>2</a:t>
            </a:r>
            <a:r>
              <a:rPr lang="en-GB" b="0" i="0" u="none" strike="noStrike" dirty="0">
                <a:solidFill>
                  <a:srgbClr val="2E2E2E"/>
                </a:solidFill>
                <a:effectLst/>
                <a:latin typeface="NexusSerif"/>
              </a:rPr>
              <a:t>,</a:t>
            </a:r>
            <a:r>
              <a:rPr lang="en-GB" b="0" i="0" u="none" strike="noStrike" dirty="0">
                <a:solidFill>
                  <a:srgbClr val="0C7DBB"/>
                </a:solidFill>
                <a:effectLst/>
                <a:latin typeface="NexusSerif"/>
                <a:hlinkClick r:id="rId6"/>
              </a:rPr>
              <a:t>3</a:t>
            </a:r>
            <a:r>
              <a:rPr lang="en-GB" b="0" i="0" u="none" strike="noStrike" dirty="0">
                <a:solidFill>
                  <a:srgbClr val="2E2E2E"/>
                </a:solidFill>
                <a:effectLst/>
                <a:latin typeface="NexusSerif"/>
              </a:rPr>
              <a:t>]. It has been shown that people with poor </a:t>
            </a:r>
            <a:r>
              <a:rPr lang="en-GB" b="0" i="0" u="sng" strike="noStrike" dirty="0">
                <a:solidFill>
                  <a:srgbClr val="2E2E2E"/>
                </a:solidFill>
                <a:effectLst/>
                <a:latin typeface="NexusSerif"/>
                <a:hlinkClick r:id="rId7" tooltip="Learn more about glycemic control from ScienceDirect's AI-generated Topic Pages"/>
              </a:rPr>
              <a:t>glycemic control</a:t>
            </a:r>
            <a:r>
              <a:rPr lang="en-GB" b="0" i="0" u="none" strike="noStrike" dirty="0">
                <a:solidFill>
                  <a:srgbClr val="2E2E2E"/>
                </a:solidFill>
                <a:effectLst/>
                <a:latin typeface="NexusSerif"/>
              </a:rPr>
              <a:t> are at higher risk of tissue dysfunction, age-related disorders as well as neuronal complications and cognitive problems compared to those without diabetes</a:t>
            </a:r>
          </a:p>
          <a:p>
            <a:endParaRPr lang="en-GB" b="0" i="0" u="none" strike="noStrike" dirty="0">
              <a:solidFill>
                <a:srgbClr val="2E2E2E"/>
              </a:solidFill>
              <a:effectLst/>
              <a:latin typeface="NexusSerif"/>
            </a:endParaRPr>
          </a:p>
        </p:txBody>
      </p:sp>
      <p:sp>
        <p:nvSpPr>
          <p:cNvPr id="4" name="Slide Number Placeholder 3"/>
          <p:cNvSpPr>
            <a:spLocks noGrp="1"/>
          </p:cNvSpPr>
          <p:nvPr>
            <p:ph type="sldNum" sz="quarter" idx="5"/>
          </p:nvPr>
        </p:nvSpPr>
        <p:spPr/>
        <p:txBody>
          <a:bodyPr/>
          <a:lstStyle/>
          <a:p>
            <a:fld id="{4B7DAF44-DC16-5840-BD44-3E98CA2F02D1}" type="slidenum">
              <a:rPr lang="en-US" smtClean="0"/>
              <a:t>47</a:t>
            </a:fld>
            <a:endParaRPr lang="en-US"/>
          </a:p>
        </p:txBody>
      </p:sp>
    </p:spTree>
    <p:extLst>
      <p:ext uri="{BB962C8B-B14F-4D97-AF65-F5344CB8AC3E}">
        <p14:creationId xmlns:p14="http://schemas.microsoft.com/office/powerpoint/2010/main" val="1461249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E2E2E"/>
                </a:solidFill>
                <a:effectLst/>
                <a:latin typeface="NexusSerif"/>
              </a:rPr>
              <a:t>The study examined the Insulin resistance in aging and aging-related neurodegenerative diseases, and to determine the relationship between insulin resistance and </a:t>
            </a:r>
            <a:r>
              <a:rPr lang="en-GB" b="0" i="0" u="none" strike="noStrike" dirty="0" err="1">
                <a:solidFill>
                  <a:srgbClr val="2E2E2E"/>
                </a:solidFill>
                <a:effectLst/>
                <a:latin typeface="NexusSerif"/>
              </a:rPr>
              <a:t>gray</a:t>
            </a:r>
            <a:r>
              <a:rPr lang="en-GB" b="0" i="0" u="none" strike="noStrike" dirty="0">
                <a:solidFill>
                  <a:srgbClr val="2E2E2E"/>
                </a:solidFill>
                <a:effectLst/>
                <a:latin typeface="NexusSerif"/>
              </a:rPr>
              <a:t> matter volume (GMV) in each cohort using an unbiased, voxel-based approach</a:t>
            </a:r>
          </a:p>
          <a:p>
            <a:r>
              <a:rPr lang="en-GB" b="0" i="0" u="none" strike="noStrike" dirty="0">
                <a:solidFill>
                  <a:srgbClr val="2E2E2E"/>
                </a:solidFill>
                <a:effectLst/>
                <a:latin typeface="NexusSerif"/>
              </a:rPr>
              <a:t>Relationship between higher HOMA2 and regional </a:t>
            </a:r>
            <a:r>
              <a:rPr lang="en-GB" b="0" i="0" u="none" strike="noStrike" dirty="0" err="1">
                <a:solidFill>
                  <a:srgbClr val="2E2E2E"/>
                </a:solidFill>
                <a:effectLst/>
                <a:latin typeface="NexusSerif"/>
              </a:rPr>
              <a:t>gray</a:t>
            </a:r>
            <a:r>
              <a:rPr lang="en-GB" b="0" i="0" u="none" strike="noStrike" dirty="0">
                <a:solidFill>
                  <a:srgbClr val="2E2E2E"/>
                </a:solidFill>
                <a:effectLst/>
                <a:latin typeface="NexusSerif"/>
              </a:rPr>
              <a:t> matter volume at cross-section in healthy control, AD, and PD individuals. The </a:t>
            </a:r>
            <a:r>
              <a:rPr lang="en-GB" b="0" i="0" u="none" strike="noStrike" dirty="0" err="1">
                <a:solidFill>
                  <a:srgbClr val="2E2E2E"/>
                </a:solidFill>
                <a:effectLst/>
                <a:latin typeface="NexusSerif"/>
              </a:rPr>
              <a:t>color</a:t>
            </a:r>
            <a:r>
              <a:rPr lang="en-GB" b="0" i="0" u="none" strike="noStrike" dirty="0">
                <a:solidFill>
                  <a:srgbClr val="2E2E2E"/>
                </a:solidFill>
                <a:effectLst/>
                <a:latin typeface="NexusSerif"/>
              </a:rPr>
              <a:t> bar represents </a:t>
            </a:r>
            <a:r>
              <a:rPr lang="en-GB" b="0" i="1" u="none" strike="noStrike" dirty="0">
                <a:solidFill>
                  <a:srgbClr val="2E2E2E"/>
                </a:solidFill>
                <a:effectLst/>
                <a:latin typeface="NexusSerif"/>
              </a:rPr>
              <a:t>t</a:t>
            </a:r>
            <a:r>
              <a:rPr lang="en-GB" b="0" i="0" u="none" strike="noStrike" dirty="0">
                <a:solidFill>
                  <a:srgbClr val="2E2E2E"/>
                </a:solidFill>
                <a:effectLst/>
                <a:latin typeface="NexusSerif"/>
              </a:rPr>
              <a:t> values. Statistical parametric maps are overlaid on a canonical brain image. Cross-hairs are on the most significant cluster from the HOMA2 regression. Significant clusters from these three analyses were extracted and plotted against raw HOMA2 values for visual purposes. The coordinates for our voxel-based morphometry results are presented in MNI space. </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48</a:t>
            </a:fld>
            <a:endParaRPr lang="en-US"/>
          </a:p>
        </p:txBody>
      </p:sp>
    </p:spTree>
    <p:extLst>
      <p:ext uri="{BB962C8B-B14F-4D97-AF65-F5344CB8AC3E}">
        <p14:creationId xmlns:p14="http://schemas.microsoft.com/office/powerpoint/2010/main" val="485748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1" u="none" strike="noStrike" dirty="0">
                <a:solidFill>
                  <a:srgbClr val="2E2E2E"/>
                </a:solidFill>
                <a:effectLst/>
                <a:latin typeface="NexusSerif"/>
              </a:rPr>
              <a:t>Mechanisms connecting AD and diabetes.</a:t>
            </a:r>
            <a:r>
              <a:rPr lang="en-GB" b="0" i="0" u="none" strike="noStrike" dirty="0">
                <a:solidFill>
                  <a:srgbClr val="2E2E2E"/>
                </a:solidFill>
                <a:effectLst/>
                <a:latin typeface="NexusSerif"/>
              </a:rPr>
              <a:t> The diagram highlights insulin resistance as a major intersection between Alzheimer's disease and type 2 diabetes. The selected mechanisms covered in this review are indicated in the left column. Potential </a:t>
            </a:r>
            <a:r>
              <a:rPr lang="en-GB" b="0" i="0" u="none" strike="noStrike" dirty="0" err="1">
                <a:solidFill>
                  <a:srgbClr val="2E2E2E"/>
                </a:solidFill>
                <a:effectLst/>
                <a:latin typeface="NexusSerif"/>
              </a:rPr>
              <a:t>physiopathological</a:t>
            </a:r>
            <a:r>
              <a:rPr lang="en-GB" b="0" i="0" u="none" strike="noStrike" dirty="0">
                <a:solidFill>
                  <a:srgbClr val="2E2E2E"/>
                </a:solidFill>
                <a:effectLst/>
                <a:latin typeface="NexusSerif"/>
              </a:rPr>
              <a:t> and therapeutical implications of those mechanisms to either type 2 diabetes (pink column) or Alzheimer's disease (blue column) are described.</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49</a:t>
            </a:fld>
            <a:endParaRPr lang="en-US"/>
          </a:p>
        </p:txBody>
      </p:sp>
    </p:spTree>
    <p:extLst>
      <p:ext uri="{BB962C8B-B14F-4D97-AF65-F5344CB8AC3E}">
        <p14:creationId xmlns:p14="http://schemas.microsoft.com/office/powerpoint/2010/main" val="648376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E2E2E"/>
                </a:solidFill>
                <a:effectLst/>
                <a:latin typeface="NexusSerif"/>
              </a:rPr>
              <a:t>Over decades, the dominant hypothesis was that </a:t>
            </a:r>
            <a:r>
              <a:rPr lang="en-GB" b="0" i="0" u="sng" strike="noStrike" dirty="0">
                <a:solidFill>
                  <a:srgbClr val="2E2E2E"/>
                </a:solidFill>
                <a:effectLst/>
                <a:latin typeface="NexusSerif"/>
                <a:hlinkClick r:id="rId3" tooltip="Learn more about neurodegeneration from ScienceDirect's AI-generated Topic Pages"/>
              </a:rPr>
              <a:t>neurodegeneration</a:t>
            </a:r>
            <a:r>
              <a:rPr lang="en-GB" b="0" i="0" u="none" strike="noStrike" dirty="0">
                <a:solidFill>
                  <a:srgbClr val="2E2E2E"/>
                </a:solidFill>
                <a:effectLst/>
                <a:latin typeface="NexusSerif"/>
              </a:rPr>
              <a:t> is caused by one or two of the specific lesions that characterize AD, e.g. A</a:t>
            </a:r>
            <a:r>
              <a:rPr lang="el-GR" b="0" i="0" u="none" strike="noStrike" dirty="0">
                <a:solidFill>
                  <a:srgbClr val="2E2E2E"/>
                </a:solidFill>
                <a:effectLst/>
                <a:latin typeface="NexusSerif"/>
              </a:rPr>
              <a:t>β</a:t>
            </a:r>
            <a:r>
              <a:rPr lang="en-GB" b="0" i="0" u="none" strike="noStrike" dirty="0">
                <a:solidFill>
                  <a:srgbClr val="2E2E2E"/>
                </a:solidFill>
                <a:effectLst/>
                <a:latin typeface="NexusSerif"/>
              </a:rPr>
              <a:t>PP-A</a:t>
            </a:r>
            <a:r>
              <a:rPr lang="el-GR" b="0" i="0" u="none" strike="noStrike" dirty="0">
                <a:solidFill>
                  <a:srgbClr val="2E2E2E"/>
                </a:solidFill>
                <a:effectLst/>
                <a:latin typeface="NexusSerif"/>
              </a:rPr>
              <a:t>β </a:t>
            </a:r>
            <a:r>
              <a:rPr lang="en-GB" b="0" i="0" u="none" strike="noStrike" dirty="0">
                <a:solidFill>
                  <a:srgbClr val="2E2E2E"/>
                </a:solidFill>
                <a:effectLst/>
                <a:latin typeface="NexusSerif"/>
              </a:rPr>
              <a:t>accumulation, </a:t>
            </a:r>
            <a:r>
              <a:rPr lang="en-GB" b="0" i="0" u="none" strike="noStrike" dirty="0" err="1">
                <a:solidFill>
                  <a:srgbClr val="2E2E2E"/>
                </a:solidFill>
                <a:effectLst/>
                <a:latin typeface="NexusSerif"/>
              </a:rPr>
              <a:t>pTau</a:t>
            </a:r>
            <a:r>
              <a:rPr lang="en-GB" b="0" i="0" u="none" strike="noStrike" dirty="0">
                <a:solidFill>
                  <a:srgbClr val="2E2E2E"/>
                </a:solidFill>
                <a:effectLst/>
                <a:latin typeface="NexusSerif"/>
              </a:rPr>
              <a:t> aggregation, or neuro-inflammation. However, a stream of human and experimental studies has provided convincing evidence that AD is a </a:t>
            </a:r>
            <a:r>
              <a:rPr lang="en-GB" b="0" i="0" u="sng" strike="noStrike" dirty="0">
                <a:solidFill>
                  <a:srgbClr val="2E2E2E"/>
                </a:solidFill>
                <a:effectLst/>
                <a:latin typeface="NexusSerif"/>
                <a:hlinkClick r:id="rId4" tooltip="Learn more about metabolic disease from ScienceDirect's AI-generated Topic Pages"/>
              </a:rPr>
              <a:t>metabolic disease</a:t>
            </a:r>
            <a:r>
              <a:rPr lang="en-GB" b="0" i="0" u="none" strike="noStrike" dirty="0">
                <a:solidFill>
                  <a:srgbClr val="2E2E2E"/>
                </a:solidFill>
                <a:effectLst/>
                <a:latin typeface="NexusSerif"/>
              </a:rPr>
              <a:t> whereby the brain loses its capacity to efficiently utilize glucose for energy production and respond to critical </a:t>
            </a:r>
            <a:r>
              <a:rPr lang="en-GB" b="0" i="0" u="sng" strike="noStrike" dirty="0">
                <a:solidFill>
                  <a:srgbClr val="2E2E2E"/>
                </a:solidFill>
                <a:effectLst/>
                <a:latin typeface="NexusSerif"/>
                <a:hlinkClick r:id="rId5" tooltip="Learn more about trophic factor from ScienceDirect's AI-generated Topic Pages"/>
              </a:rPr>
              <a:t>trophic factor</a:t>
            </a:r>
            <a:r>
              <a:rPr lang="en-GB" b="0" i="0" u="none" strike="noStrike" dirty="0">
                <a:solidFill>
                  <a:srgbClr val="2E2E2E"/>
                </a:solidFill>
                <a:effectLst/>
                <a:latin typeface="NexusSerif"/>
              </a:rPr>
              <a:t> signals due to insulin as well as insulin-like growth factor (IGF) resistance (</a:t>
            </a:r>
            <a:r>
              <a:rPr lang="en-GB" b="0" i="0" u="none" strike="noStrike" dirty="0">
                <a:solidFill>
                  <a:srgbClr val="0C7DBB"/>
                </a:solidFill>
                <a:effectLst/>
                <a:latin typeface="NexusSerif"/>
                <a:hlinkClick r:id="rId6"/>
              </a:rPr>
              <a:t>Baker et al.,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7"/>
              </a:rPr>
              <a:t>Craft, 2007</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8"/>
              </a:rPr>
              <a:t>Hoyer, 2002</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9"/>
              </a:rPr>
              <a:t>Hoyer, 2004b</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0"/>
              </a:rPr>
              <a:t>Krikorian et al.,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1"/>
              </a:rPr>
              <a:t>Luchsinger,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2"/>
              </a:rPr>
              <a:t>Neumann et al., 2008</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3"/>
              </a:rPr>
              <a:t>Rivera et al., 2005</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4"/>
              </a:rPr>
              <a:t>Schubert et al., 2004</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5"/>
              </a:rPr>
              <a:t>Steen et al., 2005</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6"/>
              </a:rPr>
              <a:t>Talbot et al., 2012</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7"/>
              </a:rPr>
              <a:t>Watson and Craft, 2006</a:t>
            </a:r>
            <a:r>
              <a:rPr lang="en-GB" b="0" i="0" u="none" strike="noStrike" dirty="0">
                <a:solidFill>
                  <a:srgbClr val="2E2E2E"/>
                </a:solidFill>
                <a:effectLst/>
                <a:latin typeface="NexusSerif"/>
              </a:rPr>
              <a:t>). The molecular and biochemical consequences of insulin and IGF resistance in the brain are similar to those in other organs and tissues; however, in brain, </a:t>
            </a:r>
            <a:r>
              <a:rPr lang="en-GB" b="0" i="0" u="sng" strike="noStrike" dirty="0">
                <a:solidFill>
                  <a:srgbClr val="2E2E2E"/>
                </a:solidFill>
                <a:effectLst/>
                <a:latin typeface="NexusSerif"/>
                <a:hlinkClick r:id="rId18" tooltip="Learn more about insulin signaling from ScienceDirect's AI-generated Topic Pages"/>
              </a:rPr>
              <a:t>insulin signaling</a:t>
            </a:r>
            <a:r>
              <a:rPr lang="en-GB" b="0" i="0" u="none" strike="noStrike" dirty="0">
                <a:solidFill>
                  <a:srgbClr val="2E2E2E"/>
                </a:solidFill>
                <a:effectLst/>
                <a:latin typeface="NexusSerif"/>
              </a:rPr>
              <a:t> impairments compromise neuronal survival, energy production, gene expression, plasticity and white matter integrity (</a:t>
            </a:r>
            <a:r>
              <a:rPr lang="en-GB" b="0" i="0" u="none" strike="noStrike" dirty="0">
                <a:solidFill>
                  <a:srgbClr val="0C7DBB"/>
                </a:solidFill>
                <a:effectLst/>
                <a:latin typeface="NexusSerif"/>
                <a:hlinkClick r:id="rId19"/>
              </a:rPr>
              <a:t>de la Monte, 2011</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20"/>
              </a:rPr>
              <a:t>de la Monte et al., 2009a</a:t>
            </a:r>
            <a:r>
              <a:rPr lang="en-GB" b="0" i="0" u="none" strike="noStrike" dirty="0">
                <a:solidFill>
                  <a:srgbClr val="2E2E2E"/>
                </a:solidFill>
                <a:effectLst/>
                <a:latin typeface="NexusSerif"/>
              </a:rPr>
              <a:t>)</a:t>
            </a:r>
          </a:p>
          <a:p>
            <a:endParaRPr lang="en-GB" b="0" i="0" u="none" strike="noStrike" dirty="0">
              <a:solidFill>
                <a:srgbClr val="2E2E2E"/>
              </a:solidFill>
              <a:effectLst/>
              <a:latin typeface="NexusSerif"/>
            </a:endParaRPr>
          </a:p>
          <a:p>
            <a:r>
              <a:rPr lang="en-GB" b="0" i="0" u="none" strike="noStrike" dirty="0">
                <a:solidFill>
                  <a:srgbClr val="2E2E2E"/>
                </a:solidFill>
                <a:effectLst/>
                <a:latin typeface="NexusSerif"/>
              </a:rPr>
              <a:t>FIGURE: </a:t>
            </a:r>
            <a:r>
              <a:rPr lang="en-GB" b="0" i="0" u="none" strike="noStrike" dirty="0">
                <a:solidFill>
                  <a:srgbClr val="222222"/>
                </a:solidFill>
                <a:effectLst/>
                <a:latin typeface="-apple-system"/>
              </a:rPr>
              <a:t>n summary, peripheral </a:t>
            </a:r>
            <a:r>
              <a:rPr lang="en-GB" b="0" i="0" u="none" strike="noStrike" dirty="0" err="1">
                <a:solidFill>
                  <a:srgbClr val="222222"/>
                </a:solidFill>
                <a:effectLst/>
                <a:latin typeface="-apple-system"/>
              </a:rPr>
              <a:t>MetS</a:t>
            </a:r>
            <a:r>
              <a:rPr lang="en-GB" b="0" i="0" u="none" strike="noStrike" dirty="0">
                <a:solidFill>
                  <a:srgbClr val="222222"/>
                </a:solidFill>
                <a:effectLst/>
                <a:latin typeface="-apple-system"/>
              </a:rPr>
              <a:t> induces central IR in the brain. The resulting impaired insulin </a:t>
            </a:r>
            <a:r>
              <a:rPr lang="en-GB" b="0" i="0" u="none" strike="noStrike" dirty="0" err="1">
                <a:solidFill>
                  <a:srgbClr val="222222"/>
                </a:solidFill>
                <a:effectLst/>
                <a:latin typeface="-apple-system"/>
              </a:rPr>
              <a:t>signaling</a:t>
            </a:r>
            <a:r>
              <a:rPr lang="en-GB" b="0" i="0" u="none" strike="noStrike" dirty="0">
                <a:solidFill>
                  <a:srgbClr val="222222"/>
                </a:solidFill>
                <a:effectLst/>
                <a:latin typeface="-apple-system"/>
              </a:rPr>
              <a:t>, which mainly impacts the PI3K/Akt pathway, then increases APP processing/A</a:t>
            </a:r>
            <a:r>
              <a:rPr lang="el-GR" b="0" i="0" u="none" strike="noStrike" dirty="0">
                <a:solidFill>
                  <a:srgbClr val="222222"/>
                </a:solidFill>
                <a:effectLst/>
                <a:latin typeface="-apple-system"/>
              </a:rPr>
              <a:t>β </a:t>
            </a:r>
            <a:r>
              <a:rPr lang="en-GB" b="0" i="0" u="none" strike="noStrike" dirty="0">
                <a:solidFill>
                  <a:srgbClr val="222222"/>
                </a:solidFill>
                <a:effectLst/>
                <a:latin typeface="-apple-system"/>
              </a:rPr>
              <a:t>levels and tau phosphorylation. Finally, increased A</a:t>
            </a:r>
            <a:r>
              <a:rPr lang="el-GR" b="0" i="0" u="none" strike="noStrike" dirty="0">
                <a:solidFill>
                  <a:srgbClr val="222222"/>
                </a:solidFill>
                <a:effectLst/>
                <a:latin typeface="-apple-system"/>
              </a:rPr>
              <a:t>β </a:t>
            </a:r>
            <a:r>
              <a:rPr lang="en-GB" b="0" i="0" u="none" strike="noStrike" dirty="0">
                <a:solidFill>
                  <a:srgbClr val="222222"/>
                </a:solidFill>
                <a:effectLst/>
                <a:latin typeface="-apple-system"/>
              </a:rPr>
              <a:t>further disrupts insulin </a:t>
            </a:r>
            <a:r>
              <a:rPr lang="en-GB" b="0" i="0" u="none" strike="noStrike" dirty="0" err="1">
                <a:solidFill>
                  <a:srgbClr val="222222"/>
                </a:solidFill>
                <a:effectLst/>
                <a:latin typeface="-apple-system"/>
              </a:rPr>
              <a:t>signaling</a:t>
            </a:r>
            <a:r>
              <a:rPr lang="en-GB" b="0" i="0" u="none" strike="noStrike" dirty="0">
                <a:solidFill>
                  <a:srgbClr val="222222"/>
                </a:solidFill>
                <a:effectLst/>
                <a:latin typeface="-apple-system"/>
              </a:rPr>
              <a:t> to exacerbate AD pathology and cognitive decline</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50</a:t>
            </a:fld>
            <a:endParaRPr lang="en-US"/>
          </a:p>
        </p:txBody>
      </p:sp>
    </p:spTree>
    <p:extLst>
      <p:ext uri="{BB962C8B-B14F-4D97-AF65-F5344CB8AC3E}">
        <p14:creationId xmlns:p14="http://schemas.microsoft.com/office/powerpoint/2010/main" val="330315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6</a:t>
            </a:fld>
            <a:endParaRPr lang="en-US"/>
          </a:p>
        </p:txBody>
      </p:sp>
    </p:spTree>
    <p:extLst>
      <p:ext uri="{BB962C8B-B14F-4D97-AF65-F5344CB8AC3E}">
        <p14:creationId xmlns:p14="http://schemas.microsoft.com/office/powerpoint/2010/main" val="2933760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E2E2E"/>
                </a:solidFill>
                <a:effectLst/>
                <a:latin typeface="NexusSerif"/>
              </a:rPr>
              <a:t>Over decades, the dominant hypothesis was that </a:t>
            </a:r>
            <a:r>
              <a:rPr lang="en-GB" b="0" i="0" u="sng" strike="noStrike" dirty="0">
                <a:solidFill>
                  <a:srgbClr val="2E2E2E"/>
                </a:solidFill>
                <a:effectLst/>
                <a:latin typeface="NexusSerif"/>
                <a:hlinkClick r:id="rId3" tooltip="Learn more about neurodegeneration from ScienceDirect's AI-generated Topic Pages"/>
              </a:rPr>
              <a:t>neurodegeneration</a:t>
            </a:r>
            <a:r>
              <a:rPr lang="en-GB" b="0" i="0" u="none" strike="noStrike" dirty="0">
                <a:solidFill>
                  <a:srgbClr val="2E2E2E"/>
                </a:solidFill>
                <a:effectLst/>
                <a:latin typeface="NexusSerif"/>
              </a:rPr>
              <a:t> is caused by one or two of the specific lesions that characterize AD, e.g. A</a:t>
            </a:r>
            <a:r>
              <a:rPr lang="el-GR" b="0" i="0" u="none" strike="noStrike" dirty="0">
                <a:solidFill>
                  <a:srgbClr val="2E2E2E"/>
                </a:solidFill>
                <a:effectLst/>
                <a:latin typeface="NexusSerif"/>
              </a:rPr>
              <a:t>β</a:t>
            </a:r>
            <a:r>
              <a:rPr lang="en-GB" b="0" i="0" u="none" strike="noStrike" dirty="0">
                <a:solidFill>
                  <a:srgbClr val="2E2E2E"/>
                </a:solidFill>
                <a:effectLst/>
                <a:latin typeface="NexusSerif"/>
              </a:rPr>
              <a:t>PP-A</a:t>
            </a:r>
            <a:r>
              <a:rPr lang="el-GR" b="0" i="0" u="none" strike="noStrike" dirty="0">
                <a:solidFill>
                  <a:srgbClr val="2E2E2E"/>
                </a:solidFill>
                <a:effectLst/>
                <a:latin typeface="NexusSerif"/>
              </a:rPr>
              <a:t>β </a:t>
            </a:r>
            <a:r>
              <a:rPr lang="en-GB" b="0" i="0" u="none" strike="noStrike" dirty="0">
                <a:solidFill>
                  <a:srgbClr val="2E2E2E"/>
                </a:solidFill>
                <a:effectLst/>
                <a:latin typeface="NexusSerif"/>
              </a:rPr>
              <a:t>accumulation, </a:t>
            </a:r>
            <a:r>
              <a:rPr lang="en-GB" b="0" i="0" u="none" strike="noStrike" dirty="0" err="1">
                <a:solidFill>
                  <a:srgbClr val="2E2E2E"/>
                </a:solidFill>
                <a:effectLst/>
                <a:latin typeface="NexusSerif"/>
              </a:rPr>
              <a:t>pTau</a:t>
            </a:r>
            <a:r>
              <a:rPr lang="en-GB" b="0" i="0" u="none" strike="noStrike" dirty="0">
                <a:solidFill>
                  <a:srgbClr val="2E2E2E"/>
                </a:solidFill>
                <a:effectLst/>
                <a:latin typeface="NexusSerif"/>
              </a:rPr>
              <a:t> aggregation, or neuro-inflammation. However, a stream of human and experimental studies has provided convincing evidence that AD is a </a:t>
            </a:r>
            <a:r>
              <a:rPr lang="en-GB" b="0" i="0" u="sng" strike="noStrike" dirty="0">
                <a:solidFill>
                  <a:srgbClr val="2E2E2E"/>
                </a:solidFill>
                <a:effectLst/>
                <a:latin typeface="NexusSerif"/>
                <a:hlinkClick r:id="rId4" tooltip="Learn more about metabolic disease from ScienceDirect's AI-generated Topic Pages"/>
              </a:rPr>
              <a:t>metabolic disease</a:t>
            </a:r>
            <a:r>
              <a:rPr lang="en-GB" b="0" i="0" u="none" strike="noStrike" dirty="0">
                <a:solidFill>
                  <a:srgbClr val="2E2E2E"/>
                </a:solidFill>
                <a:effectLst/>
                <a:latin typeface="NexusSerif"/>
              </a:rPr>
              <a:t> whereby the brain loses its capacity to efficiently utilize glucose for energy production and respond to critical </a:t>
            </a:r>
            <a:r>
              <a:rPr lang="en-GB" b="0" i="0" u="sng" strike="noStrike" dirty="0">
                <a:solidFill>
                  <a:srgbClr val="2E2E2E"/>
                </a:solidFill>
                <a:effectLst/>
                <a:latin typeface="NexusSerif"/>
                <a:hlinkClick r:id="rId5" tooltip="Learn more about trophic factor from ScienceDirect's AI-generated Topic Pages"/>
              </a:rPr>
              <a:t>trophic factor</a:t>
            </a:r>
            <a:r>
              <a:rPr lang="en-GB" b="0" i="0" u="none" strike="noStrike" dirty="0">
                <a:solidFill>
                  <a:srgbClr val="2E2E2E"/>
                </a:solidFill>
                <a:effectLst/>
                <a:latin typeface="NexusSerif"/>
              </a:rPr>
              <a:t> signals due to insulin as well as insulin-like growth factor (IGF) resistance (</a:t>
            </a:r>
            <a:r>
              <a:rPr lang="en-GB" b="0" i="0" u="none" strike="noStrike" dirty="0">
                <a:solidFill>
                  <a:srgbClr val="0C7DBB"/>
                </a:solidFill>
                <a:effectLst/>
                <a:latin typeface="NexusSerif"/>
                <a:hlinkClick r:id="rId6"/>
              </a:rPr>
              <a:t>Baker et al.,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7"/>
              </a:rPr>
              <a:t>Craft, 2007</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8"/>
              </a:rPr>
              <a:t>Hoyer, 2002</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9"/>
              </a:rPr>
              <a:t>Hoyer, 2004b</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0"/>
              </a:rPr>
              <a:t>Krikorian et al.,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1"/>
              </a:rPr>
              <a:t>Luchsinger, 2010</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2"/>
              </a:rPr>
              <a:t>Neumann et al., 2008</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3"/>
              </a:rPr>
              <a:t>Rivera et al., 2005</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4"/>
              </a:rPr>
              <a:t>Schubert et al., 2004</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5"/>
              </a:rPr>
              <a:t>Steen et al., 2005</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6"/>
              </a:rPr>
              <a:t>Talbot et al., 2012</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17"/>
              </a:rPr>
              <a:t>Watson and Craft, 2006</a:t>
            </a:r>
            <a:r>
              <a:rPr lang="en-GB" b="0" i="0" u="none" strike="noStrike" dirty="0">
                <a:solidFill>
                  <a:srgbClr val="2E2E2E"/>
                </a:solidFill>
                <a:effectLst/>
                <a:latin typeface="NexusSerif"/>
              </a:rPr>
              <a:t>). The molecular and biochemical consequences of insulin and IGF resistance in the brain are similar to those in other organs and tissues; however, in brain, </a:t>
            </a:r>
            <a:r>
              <a:rPr lang="en-GB" b="0" i="0" u="sng" strike="noStrike" dirty="0">
                <a:solidFill>
                  <a:srgbClr val="2E2E2E"/>
                </a:solidFill>
                <a:effectLst/>
                <a:latin typeface="NexusSerif"/>
                <a:hlinkClick r:id="rId18" tooltip="Learn more about insulin signaling from ScienceDirect's AI-generated Topic Pages"/>
              </a:rPr>
              <a:t>insulin signaling</a:t>
            </a:r>
            <a:r>
              <a:rPr lang="en-GB" b="0" i="0" u="none" strike="noStrike" dirty="0">
                <a:solidFill>
                  <a:srgbClr val="2E2E2E"/>
                </a:solidFill>
                <a:effectLst/>
                <a:latin typeface="NexusSerif"/>
              </a:rPr>
              <a:t> impairments compromise neuronal survival, energy production, gene expression, plasticity and white matter integrity (</a:t>
            </a:r>
            <a:r>
              <a:rPr lang="en-GB" b="0" i="0" u="none" strike="noStrike" dirty="0">
                <a:solidFill>
                  <a:srgbClr val="0C7DBB"/>
                </a:solidFill>
                <a:effectLst/>
                <a:latin typeface="NexusSerif"/>
                <a:hlinkClick r:id="rId19"/>
              </a:rPr>
              <a:t>de la Monte, 2011</a:t>
            </a:r>
            <a:r>
              <a:rPr lang="en-GB" b="0" i="0" u="none" strike="noStrike" dirty="0">
                <a:solidFill>
                  <a:srgbClr val="2E2E2E"/>
                </a:solidFill>
                <a:effectLst/>
                <a:latin typeface="NexusSerif"/>
              </a:rPr>
              <a:t>, </a:t>
            </a:r>
            <a:r>
              <a:rPr lang="en-GB" b="0" i="0" u="none" strike="noStrike" dirty="0">
                <a:solidFill>
                  <a:srgbClr val="0C7DBB"/>
                </a:solidFill>
                <a:effectLst/>
                <a:latin typeface="NexusSerif"/>
                <a:hlinkClick r:id="rId20"/>
              </a:rPr>
              <a:t>de la Monte et al., 2009a</a:t>
            </a:r>
            <a:r>
              <a:rPr lang="en-GB" b="0" i="0" u="none" strike="noStrike" dirty="0">
                <a:solidFill>
                  <a:srgbClr val="2E2E2E"/>
                </a:solidFill>
                <a:effectLst/>
                <a:latin typeface="NexusSerif"/>
              </a:rPr>
              <a:t>)</a:t>
            </a:r>
          </a:p>
          <a:p>
            <a:endParaRPr lang="en-GB" b="0" i="0" u="none" strike="noStrike" dirty="0">
              <a:solidFill>
                <a:srgbClr val="2E2E2E"/>
              </a:solidFill>
              <a:effectLst/>
              <a:latin typeface="NexusSerif"/>
            </a:endParaRPr>
          </a:p>
          <a:p>
            <a:r>
              <a:rPr lang="en-GB" b="0" i="0" u="none" strike="noStrike" dirty="0">
                <a:solidFill>
                  <a:srgbClr val="2E2E2E"/>
                </a:solidFill>
                <a:effectLst/>
                <a:latin typeface="NexusSerif"/>
              </a:rPr>
              <a:t>FIGURE: </a:t>
            </a:r>
            <a:r>
              <a:rPr lang="en-GB" b="0" i="0" u="none" strike="noStrike" dirty="0">
                <a:solidFill>
                  <a:srgbClr val="222222"/>
                </a:solidFill>
                <a:effectLst/>
                <a:latin typeface="-apple-system"/>
              </a:rPr>
              <a:t>n summary, peripheral </a:t>
            </a:r>
            <a:r>
              <a:rPr lang="en-GB" b="0" i="0" u="none" strike="noStrike" dirty="0" err="1">
                <a:solidFill>
                  <a:srgbClr val="222222"/>
                </a:solidFill>
                <a:effectLst/>
                <a:latin typeface="-apple-system"/>
              </a:rPr>
              <a:t>MetS</a:t>
            </a:r>
            <a:r>
              <a:rPr lang="en-GB" b="0" i="0" u="none" strike="noStrike" dirty="0">
                <a:solidFill>
                  <a:srgbClr val="222222"/>
                </a:solidFill>
                <a:effectLst/>
                <a:latin typeface="-apple-system"/>
              </a:rPr>
              <a:t> induces central IR in the brain. The resulting impaired insulin </a:t>
            </a:r>
            <a:r>
              <a:rPr lang="en-GB" b="0" i="0" u="none" strike="noStrike" dirty="0" err="1">
                <a:solidFill>
                  <a:srgbClr val="222222"/>
                </a:solidFill>
                <a:effectLst/>
                <a:latin typeface="-apple-system"/>
              </a:rPr>
              <a:t>signaling</a:t>
            </a:r>
            <a:r>
              <a:rPr lang="en-GB" b="0" i="0" u="none" strike="noStrike" dirty="0">
                <a:solidFill>
                  <a:srgbClr val="222222"/>
                </a:solidFill>
                <a:effectLst/>
                <a:latin typeface="-apple-system"/>
              </a:rPr>
              <a:t>, which mainly impacts the PI3K/Akt pathway, then increases APP processing/A</a:t>
            </a:r>
            <a:r>
              <a:rPr lang="el-GR" b="0" i="0" u="none" strike="noStrike" dirty="0">
                <a:solidFill>
                  <a:srgbClr val="222222"/>
                </a:solidFill>
                <a:effectLst/>
                <a:latin typeface="-apple-system"/>
              </a:rPr>
              <a:t>β </a:t>
            </a:r>
            <a:r>
              <a:rPr lang="en-GB" b="0" i="0" u="none" strike="noStrike" dirty="0">
                <a:solidFill>
                  <a:srgbClr val="222222"/>
                </a:solidFill>
                <a:effectLst/>
                <a:latin typeface="-apple-system"/>
              </a:rPr>
              <a:t>levels and tau phosphorylation. Finally, increased A</a:t>
            </a:r>
            <a:r>
              <a:rPr lang="el-GR" b="0" i="0" u="none" strike="noStrike" dirty="0">
                <a:solidFill>
                  <a:srgbClr val="222222"/>
                </a:solidFill>
                <a:effectLst/>
                <a:latin typeface="-apple-system"/>
              </a:rPr>
              <a:t>β </a:t>
            </a:r>
            <a:r>
              <a:rPr lang="en-GB" b="0" i="0" u="none" strike="noStrike" dirty="0">
                <a:solidFill>
                  <a:srgbClr val="222222"/>
                </a:solidFill>
                <a:effectLst/>
                <a:latin typeface="-apple-system"/>
              </a:rPr>
              <a:t>further disrupts insulin </a:t>
            </a:r>
            <a:r>
              <a:rPr lang="en-GB" b="0" i="0" u="none" strike="noStrike" dirty="0" err="1">
                <a:solidFill>
                  <a:srgbClr val="222222"/>
                </a:solidFill>
                <a:effectLst/>
                <a:latin typeface="-apple-system"/>
              </a:rPr>
              <a:t>signaling</a:t>
            </a:r>
            <a:r>
              <a:rPr lang="en-GB" b="0" i="0" u="none" strike="noStrike" dirty="0">
                <a:solidFill>
                  <a:srgbClr val="222222"/>
                </a:solidFill>
                <a:effectLst/>
                <a:latin typeface="-apple-system"/>
              </a:rPr>
              <a:t> to exacerbate AD pathology and cognitive decline</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51</a:t>
            </a:fld>
            <a:endParaRPr lang="en-US"/>
          </a:p>
        </p:txBody>
      </p:sp>
    </p:spTree>
    <p:extLst>
      <p:ext uri="{BB962C8B-B14F-4D97-AF65-F5344CB8AC3E}">
        <p14:creationId xmlns:p14="http://schemas.microsoft.com/office/powerpoint/2010/main" val="10030124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none" strike="noStrike" dirty="0">
              <a:solidFill>
                <a:srgbClr val="2E2E2E"/>
              </a:solidFill>
              <a:effectLst/>
              <a:latin typeface="NexusSerif"/>
            </a:endParaRPr>
          </a:p>
          <a:p>
            <a:r>
              <a:rPr lang="en-GB" b="0" i="0" u="none" strike="noStrike" dirty="0">
                <a:solidFill>
                  <a:srgbClr val="2E2E2E"/>
                </a:solidFill>
                <a:effectLst/>
                <a:latin typeface="NexusSerif"/>
              </a:rPr>
              <a:t>The anti-diabetic medications which are used primarily to reduce blood glucose have other potentially beneficial effects including antioxidant, anti-inflammatory and anti-apoptotic effects which may enable them to play major protective roles in other conditions including neurodegenerative complications of diabetes and various </a:t>
            </a:r>
            <a:r>
              <a:rPr lang="en-GB" b="0" i="0" u="sng" dirty="0">
                <a:solidFill>
                  <a:srgbClr val="2E2E2E"/>
                </a:solidFill>
                <a:effectLst/>
                <a:latin typeface="NexusSerif"/>
                <a:hlinkClick r:id="rId3" tooltip="Learn more about neurological disorders from ScienceDirect's AI-generated Topic Pages"/>
              </a:rPr>
              <a:t>neurological disorders</a:t>
            </a:r>
            <a:endParaRPr lang="en-GB" b="0" i="0" u="none" strike="noStrike" dirty="0">
              <a:solidFill>
                <a:srgbClr val="2E2E2E"/>
              </a:solidFill>
              <a:effectLst/>
              <a:latin typeface="NexusSerif"/>
            </a:endParaRPr>
          </a:p>
          <a:p>
            <a:endParaRPr lang="en-GB" b="0" i="0" u="none" strike="noStrike" dirty="0">
              <a:solidFill>
                <a:srgbClr val="2E2E2E"/>
              </a:solidFill>
              <a:effectLst/>
              <a:latin typeface="NexusSerif"/>
            </a:endParaRPr>
          </a:p>
          <a:p>
            <a:r>
              <a:rPr lang="en-GB" b="0" i="0" u="none" strike="noStrike" dirty="0">
                <a:solidFill>
                  <a:srgbClr val="2E2E2E"/>
                </a:solidFill>
                <a:effectLst/>
                <a:latin typeface="NexusSerif"/>
              </a:rPr>
              <a:t>There is a high incidence of diabetes-induced neuronal complications in patients, which has a significant effect on their quality of life. The medications which are commonly used to manage </a:t>
            </a:r>
            <a:r>
              <a:rPr lang="en-GB" b="0" i="0" u="none" strike="noStrike" dirty="0" err="1">
                <a:solidFill>
                  <a:srgbClr val="2E2E2E"/>
                </a:solidFill>
                <a:effectLst/>
                <a:latin typeface="NexusSerif"/>
              </a:rPr>
              <a:t>hyperglycemia</a:t>
            </a:r>
            <a:r>
              <a:rPr lang="en-GB" b="0" i="0" u="none" strike="noStrike" dirty="0">
                <a:solidFill>
                  <a:srgbClr val="2E2E2E"/>
                </a:solidFill>
                <a:effectLst/>
                <a:latin typeface="NexusSerif"/>
              </a:rPr>
              <a:t> in diabetes have other potentially beneficial effects by suppressing the pathophysiological pathways associated with neurological morbidities such as oxidative damages, inflammatory responses, apoptotic processes, necrotic events, intracellular </a:t>
            </a:r>
            <a:r>
              <a:rPr lang="en-GB" b="0" i="0" u="none" strike="noStrike" dirty="0" err="1">
                <a:solidFill>
                  <a:srgbClr val="2E2E2E"/>
                </a:solidFill>
                <a:effectLst/>
                <a:latin typeface="NexusSerif"/>
              </a:rPr>
              <a:t>signaling</a:t>
            </a:r>
            <a:r>
              <a:rPr lang="en-GB" b="0" i="0" u="none" strike="noStrike" dirty="0">
                <a:solidFill>
                  <a:srgbClr val="2E2E2E"/>
                </a:solidFill>
                <a:effectLst/>
                <a:latin typeface="NexusSerif"/>
              </a:rPr>
              <a:t>, growth factors and transcriptional nuclear factors. Anti-diabetic medications can modulate neuronal function and we present a foundation on which to build our understanding of to how we can better manage diabetes-induced neuronal comorbidities and also neurodegenerative disorders in patients without diabetes.</a:t>
            </a:r>
          </a:p>
          <a:p>
            <a:endParaRPr lang="en-GB" dirty="0">
              <a:effectLst/>
            </a:endParaRPr>
          </a:p>
          <a:p>
            <a:r>
              <a:rPr lang="en-GB" dirty="0">
                <a:effectLst/>
              </a:rPr>
              <a:t>Insulin, IGF-1, and IGF-2 have been reported to have inhibitory actions on apoptosis in brain neuronal cells through binding to insulin receptors. Neurobiological processes such as </a:t>
            </a:r>
            <a:r>
              <a:rPr lang="en-GB" u="sng" dirty="0">
                <a:solidFill>
                  <a:srgbClr val="2E2E2E"/>
                </a:solidFill>
                <a:effectLst/>
                <a:hlinkClick r:id="rId4" tooltip="Learn more about neuromodulation from ScienceDirect's AI-generated Topic Pages"/>
              </a:rPr>
              <a:t>neuromodulation</a:t>
            </a:r>
            <a:r>
              <a:rPr lang="en-GB" dirty="0">
                <a:effectLst/>
              </a:rPr>
              <a:t>, </a:t>
            </a:r>
            <a:r>
              <a:rPr lang="en-GB" u="sng" dirty="0">
                <a:solidFill>
                  <a:srgbClr val="2E2E2E"/>
                </a:solidFill>
                <a:effectLst/>
                <a:hlinkClick r:id="rId5" tooltip="Learn more about neurotrophy from ScienceDirect's AI-generated Topic Pages"/>
              </a:rPr>
              <a:t>neurotrophy</a:t>
            </a:r>
            <a:r>
              <a:rPr lang="en-GB" dirty="0">
                <a:effectLst/>
              </a:rPr>
              <a:t>, neuronal growth, and neuronal survival are largely controlled by insulin and IGFs, regulating the physiological, biochemical, cellular, molecular and </a:t>
            </a:r>
            <a:r>
              <a:rPr lang="en-GB" dirty="0" err="1">
                <a:effectLst/>
              </a:rPr>
              <a:t>behavioral</a:t>
            </a:r>
            <a:r>
              <a:rPr lang="en-GB" dirty="0">
                <a:effectLst/>
              </a:rPr>
              <a:t> activities (</a:t>
            </a:r>
            <a:r>
              <a:rPr lang="en-GB" u="none" strike="noStrike" dirty="0">
                <a:solidFill>
                  <a:srgbClr val="0C7DBB"/>
                </a:solidFill>
                <a:effectLst/>
                <a:hlinkClick r:id="rId6"/>
              </a:rPr>
              <a:t>Steen et al., 2005</a:t>
            </a:r>
            <a:r>
              <a:rPr lang="en-GB" dirty="0">
                <a:effectLst/>
              </a:rPr>
              <a:t>).</a:t>
            </a:r>
          </a:p>
          <a:p>
            <a:r>
              <a:rPr lang="en-GB" dirty="0">
                <a:effectLst/>
              </a:rPr>
              <a:t>Studies have also shown that insulin as well as IGF-1 regulates amyloid-</a:t>
            </a:r>
            <a:r>
              <a:rPr lang="el-GR" dirty="0">
                <a:effectLst/>
              </a:rPr>
              <a:t>β </a:t>
            </a:r>
            <a:r>
              <a:rPr lang="en-GB" dirty="0">
                <a:effectLst/>
              </a:rPr>
              <a:t>metabolism and its clearance (</a:t>
            </a:r>
            <a:r>
              <a:rPr lang="en-GB" u="none" strike="noStrike" dirty="0">
                <a:solidFill>
                  <a:srgbClr val="0C7DBB"/>
                </a:solidFill>
                <a:effectLst/>
                <a:hlinkClick r:id="rId7"/>
              </a:rPr>
              <a:t>Carro et al., 2002</a:t>
            </a:r>
            <a:r>
              <a:rPr lang="en-GB" dirty="0">
                <a:effectLst/>
              </a:rPr>
              <a:t>; </a:t>
            </a:r>
            <a:r>
              <a:rPr lang="en-GB" u="none" strike="noStrike" dirty="0">
                <a:solidFill>
                  <a:srgbClr val="0C7DBB"/>
                </a:solidFill>
                <a:effectLst/>
                <a:hlinkClick r:id="rId8"/>
              </a:rPr>
              <a:t>Logan et al., 2018</a:t>
            </a:r>
            <a:r>
              <a:rPr lang="en-GB" dirty="0">
                <a:effectLst/>
              </a:rPr>
              <a:t>). It has been revealed that insulin acts by inhibiting the degradation of amyloid-</a:t>
            </a:r>
            <a:r>
              <a:rPr lang="el-GR" dirty="0">
                <a:effectLst/>
              </a:rPr>
              <a:t>β. </a:t>
            </a:r>
            <a:r>
              <a:rPr lang="en-GB" dirty="0">
                <a:effectLst/>
              </a:rPr>
              <a:t>This effect was depicted through a </a:t>
            </a:r>
            <a:r>
              <a:rPr lang="en-GB" u="sng" dirty="0">
                <a:solidFill>
                  <a:srgbClr val="2E2E2E"/>
                </a:solidFill>
                <a:effectLst/>
                <a:hlinkClick r:id="rId9" tooltip="Learn more about protease from ScienceDirect's AI-generated Topic Pages"/>
              </a:rPr>
              <a:t>protease</a:t>
            </a:r>
            <a:r>
              <a:rPr lang="en-GB" dirty="0">
                <a:effectLst/>
              </a:rPr>
              <a:t> namely insulin-degrading enzyme (IDE), involved in amyloid-</a:t>
            </a:r>
            <a:r>
              <a:rPr lang="el-GR" dirty="0">
                <a:effectLst/>
              </a:rPr>
              <a:t>β </a:t>
            </a:r>
            <a:r>
              <a:rPr lang="en-GB" dirty="0">
                <a:effectLst/>
              </a:rPr>
              <a:t>breakdown. Hence, AD pathology which majorly involves amyloid-</a:t>
            </a:r>
            <a:r>
              <a:rPr lang="el-GR" dirty="0">
                <a:effectLst/>
              </a:rPr>
              <a:t>β </a:t>
            </a:r>
            <a:r>
              <a:rPr lang="en-GB" dirty="0">
                <a:effectLst/>
              </a:rPr>
              <a:t>formation and its accumulation is directly or indirectly controlled by insulin and IGFs (</a:t>
            </a:r>
            <a:r>
              <a:rPr lang="en-GB" u="none" strike="noStrike" dirty="0">
                <a:solidFill>
                  <a:srgbClr val="0C7DBB"/>
                </a:solidFill>
                <a:effectLst/>
                <a:hlinkClick r:id="rId10"/>
              </a:rPr>
              <a:t>Gasparini et al., 2001</a:t>
            </a:r>
            <a:r>
              <a:rPr lang="en-GB" dirty="0">
                <a:effectLst/>
              </a:rPr>
              <a:t>; </a:t>
            </a:r>
            <a:r>
              <a:rPr lang="en-GB" u="none" strike="noStrike" dirty="0">
                <a:solidFill>
                  <a:srgbClr val="0C7DBB"/>
                </a:solidFill>
                <a:effectLst/>
                <a:hlinkClick r:id="rId11"/>
              </a:rPr>
              <a:t>Selkoe, 2001</a:t>
            </a:r>
            <a:r>
              <a:rPr lang="en-GB" dirty="0">
                <a:effectLst/>
              </a:rPr>
              <a:t>).</a:t>
            </a:r>
          </a:p>
          <a:p>
            <a:endParaRPr lang="en-GB" dirty="0">
              <a:effectLst/>
            </a:endParaRPr>
          </a:p>
          <a:p>
            <a:r>
              <a:rPr lang="en-GB" dirty="0">
                <a:effectLst/>
              </a:rPr>
              <a:t>Interestingly, </a:t>
            </a:r>
            <a:r>
              <a:rPr lang="en-GB" u="sng" dirty="0">
                <a:solidFill>
                  <a:srgbClr val="2E2E2E"/>
                </a:solidFill>
                <a:effectLst/>
                <a:hlinkClick r:id="rId12" tooltip="Learn more about hyperinsulinaemia from ScienceDirect's AI-generated Topic Pages"/>
              </a:rPr>
              <a:t>hyperinsulinaemia</a:t>
            </a:r>
            <a:r>
              <a:rPr lang="en-GB" dirty="0">
                <a:effectLst/>
              </a:rPr>
              <a:t> in brain has been demonstrated to augment amyloid-</a:t>
            </a:r>
            <a:r>
              <a:rPr lang="el-GR" dirty="0">
                <a:effectLst/>
              </a:rPr>
              <a:t>β </a:t>
            </a:r>
            <a:r>
              <a:rPr lang="en-GB" dirty="0">
                <a:effectLst/>
              </a:rPr>
              <a:t>level through insulin's competition with amyloid-</a:t>
            </a:r>
            <a:r>
              <a:rPr lang="el-GR" dirty="0">
                <a:effectLst/>
              </a:rPr>
              <a:t>β </a:t>
            </a:r>
            <a:r>
              <a:rPr lang="en-GB" dirty="0">
                <a:effectLst/>
              </a:rPr>
              <a:t>for </a:t>
            </a:r>
            <a:r>
              <a:rPr lang="en-GB" u="sng" dirty="0">
                <a:solidFill>
                  <a:srgbClr val="2E2E2E"/>
                </a:solidFill>
                <a:effectLst/>
                <a:hlinkClick r:id="rId13" tooltip="Learn more about insulin degrading enzyme from ScienceDirect's AI-generated Topic Pages"/>
              </a:rPr>
              <a:t>insulin degrading enzyme</a:t>
            </a:r>
            <a:r>
              <a:rPr lang="en-GB" dirty="0">
                <a:effectLst/>
              </a:rPr>
              <a:t> (IDE) (</a:t>
            </a:r>
            <a:r>
              <a:rPr lang="en-GB" u="none" strike="noStrike" dirty="0">
                <a:solidFill>
                  <a:srgbClr val="0C7DBB"/>
                </a:solidFill>
                <a:effectLst/>
                <a:hlinkClick r:id="rId14"/>
              </a:rPr>
              <a:t>Qiu and Folstein, 2006</a:t>
            </a:r>
            <a:r>
              <a:rPr lang="en-GB" dirty="0">
                <a:effectLst/>
              </a:rPr>
              <a:t>).</a:t>
            </a:r>
          </a:p>
          <a:p>
            <a:r>
              <a:rPr lang="en-GB" dirty="0"/>
              <a:t/>
            </a:r>
            <a:br>
              <a:rPr lang="en-GB" dirty="0"/>
            </a:br>
            <a:endParaRPr lang="en-GB" dirty="0">
              <a:effectLst/>
            </a:endParaRPr>
          </a:p>
          <a:p>
            <a:r>
              <a:rPr lang="en-GB" dirty="0"/>
              <a:t/>
            </a:r>
            <a:br>
              <a:rPr lang="en-GB" dirty="0"/>
            </a:b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52</a:t>
            </a:fld>
            <a:endParaRPr lang="en-US"/>
          </a:p>
        </p:txBody>
      </p:sp>
    </p:spTree>
    <p:extLst>
      <p:ext uri="{BB962C8B-B14F-4D97-AF65-F5344CB8AC3E}">
        <p14:creationId xmlns:p14="http://schemas.microsoft.com/office/powerpoint/2010/main" val="14121413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53</a:t>
            </a:fld>
            <a:endParaRPr lang="en-US"/>
          </a:p>
        </p:txBody>
      </p:sp>
    </p:spTree>
    <p:extLst>
      <p:ext uri="{BB962C8B-B14F-4D97-AF65-F5344CB8AC3E}">
        <p14:creationId xmlns:p14="http://schemas.microsoft.com/office/powerpoint/2010/main" val="4090295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2E2E2E"/>
                </a:solidFill>
                <a:effectLst/>
                <a:latin typeface="NexusSerif"/>
              </a:rPr>
              <a:t>GLP-1 mimetics could have dual benefits in patients with type 2 diabetes. In addition to improved </a:t>
            </a:r>
            <a:r>
              <a:rPr lang="en-GB" b="0" i="0" u="sng" strike="noStrike" dirty="0">
                <a:solidFill>
                  <a:srgbClr val="2E2E2E"/>
                </a:solidFill>
                <a:effectLst/>
                <a:latin typeface="NexusSerif"/>
                <a:hlinkClick r:id="rId3" tooltip="Learn more about glycemic control from ScienceDirect's AI-generated Topic Pages"/>
              </a:rPr>
              <a:t>glycemic control</a:t>
            </a:r>
            <a:r>
              <a:rPr lang="en-GB" b="0" i="0" u="none" strike="noStrike" dirty="0">
                <a:solidFill>
                  <a:srgbClr val="2E2E2E"/>
                </a:solidFill>
                <a:effectLst/>
                <a:latin typeface="NexusSerif"/>
              </a:rPr>
              <a:t> there is compelling experimental evidence to suggest that they may be associated with improved cognitive impairment in diabetes. Incretins can positively modulate cognitive function via at least eight molecular and cellular pathways including a reduction in oxidative damage, inflammation, </a:t>
            </a:r>
            <a:r>
              <a:rPr lang="en-GB" b="0" i="0" u="sng" strike="noStrike" dirty="0">
                <a:solidFill>
                  <a:srgbClr val="2E2E2E"/>
                </a:solidFill>
                <a:effectLst/>
                <a:latin typeface="NexusSerif"/>
                <a:hlinkClick r:id="rId4" tooltip="Learn more about neuroapoptosis from ScienceDirect's AI-generated Topic Pages"/>
              </a:rPr>
              <a:t>neuroapoptosis</a:t>
            </a:r>
            <a:r>
              <a:rPr lang="en-GB" b="0" i="0" u="none" strike="noStrike" dirty="0">
                <a:solidFill>
                  <a:srgbClr val="2E2E2E"/>
                </a:solidFill>
                <a:effectLst/>
                <a:latin typeface="NexusSerif"/>
              </a:rPr>
              <a:t>, and A</a:t>
            </a:r>
            <a:r>
              <a:rPr lang="el-GR" b="0" i="0" u="none" strike="noStrike" dirty="0">
                <a:solidFill>
                  <a:srgbClr val="2E2E2E"/>
                </a:solidFill>
                <a:effectLst/>
                <a:latin typeface="NexusSerif"/>
              </a:rPr>
              <a:t>β </a:t>
            </a:r>
            <a:r>
              <a:rPr lang="en-GB" b="0" i="0" u="none" strike="noStrike" dirty="0">
                <a:solidFill>
                  <a:srgbClr val="2E2E2E"/>
                </a:solidFill>
                <a:effectLst/>
                <a:latin typeface="NexusSerif"/>
              </a:rPr>
              <a:t>or </a:t>
            </a:r>
            <a:r>
              <a:rPr lang="en-GB" b="0" i="0" u="sng" dirty="0">
                <a:solidFill>
                  <a:srgbClr val="2E2E2E"/>
                </a:solidFill>
                <a:effectLst/>
                <a:latin typeface="NexusSerif"/>
                <a:hlinkClick r:id="rId5" tooltip="Learn more about tau protein from ScienceDirect's AI-generated Topic Pages"/>
              </a:rPr>
              <a:t>tau protein</a:t>
            </a:r>
            <a:r>
              <a:rPr lang="en-GB" b="0" i="0" u="none" strike="noStrike" dirty="0">
                <a:solidFill>
                  <a:srgbClr val="2E2E2E"/>
                </a:solidFill>
                <a:effectLst/>
                <a:latin typeface="NexusSerif"/>
              </a:rPr>
              <a:t> aggregation, or by improvements in neurogenesis and synaptic plasticity, neurotoxicity, and insulin signal transduction. Using one effective pleiotropic medication to address diabetes mellitus and related complications could result in a reduction in healthcare costs and a reduction in the medication burden. Further clinical evidence is needed to establish the impact of analogues on cognitive and memory functions in diabetic patients.</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54</a:t>
            </a:fld>
            <a:endParaRPr lang="en-US"/>
          </a:p>
        </p:txBody>
      </p:sp>
    </p:spTree>
    <p:extLst>
      <p:ext uri="{BB962C8B-B14F-4D97-AF65-F5344CB8AC3E}">
        <p14:creationId xmlns:p14="http://schemas.microsoft.com/office/powerpoint/2010/main" val="15594314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PlaceHolder 1"/>
          <p:cNvSpPr>
            <a:spLocks noGrp="1" noRot="1" noChangeAspect="1"/>
          </p:cNvSpPr>
          <p:nvPr>
            <p:ph type="sldImg"/>
          </p:nvPr>
        </p:nvSpPr>
        <p:spPr>
          <a:xfrm>
            <a:off x="533400" y="763588"/>
            <a:ext cx="6705600" cy="3771900"/>
          </a:xfrm>
          <a:prstGeom prst="rect">
            <a:avLst/>
          </a:prstGeom>
        </p:spPr>
      </p:sp>
      <p:sp>
        <p:nvSpPr>
          <p:cNvPr id="60" name="PlaceHolder 2"/>
          <p:cNvSpPr>
            <a:spLocks noGrp="1"/>
          </p:cNvSpPr>
          <p:nvPr>
            <p:ph type="body"/>
          </p:nvPr>
        </p:nvSpPr>
        <p:spPr>
          <a:xfrm>
            <a:off x="777960" y="4776840"/>
            <a:ext cx="6216480" cy="4525200"/>
          </a:xfrm>
          <a:prstGeom prst="rect">
            <a:avLst/>
          </a:prstGeom>
        </p:spPr>
        <p:txBody>
          <a:bodyPr lIns="0" tIns="0" rIns="0" bIns="0"/>
          <a:lstStyle/>
          <a:p>
            <a:r>
              <a:rPr lang="en-US" sz="900" b="0" strike="noStrike" spc="-1" dirty="0">
                <a:latin typeface="Arial"/>
              </a:rPr>
              <a:t>Two contrasting study designs to nutrition-based interventions for dementia prevention</a:t>
            </a:r>
          </a:p>
          <a:p>
            <a:endParaRPr lang="en-US" sz="900" b="0" strike="noStrike" spc="-1" dirty="0">
              <a:latin typeface="Arial"/>
            </a:endParaRPr>
          </a:p>
          <a:p>
            <a:r>
              <a:rPr lang="en-US" sz="900" b="0" strike="noStrike" spc="-1" dirty="0">
                <a:latin typeface="Arial"/>
              </a:rPr>
              <a:t>Two contrasting approaches to nutrition-based clinical trials are shown. The first column shows intensive and </a:t>
            </a:r>
            <a:r>
              <a:rPr lang="en-US" sz="900" b="0" strike="noStrike" spc="-1" dirty="0" err="1">
                <a:latin typeface="Arial"/>
              </a:rPr>
              <a:t>personalised</a:t>
            </a:r>
            <a:r>
              <a:rPr lang="en-US" sz="900" b="0" strike="noStrike" spc="-1" dirty="0">
                <a:latin typeface="Arial"/>
              </a:rPr>
              <a:t> interventions guided by biomarkers that capture brain functions. In the second column, interventions are tailored to a population level in groups at risk of dementia and uses pragmatic outcomes. Although certain trials will have to share elements from both approaches, clear study designs that match the intensity of the intervention with the outcome proposed promises to </a:t>
            </a:r>
            <a:r>
              <a:rPr lang="en-US" sz="900" b="0" strike="noStrike" spc="-1" dirty="0" err="1">
                <a:latin typeface="Arial"/>
              </a:rPr>
              <a:t>maximise</a:t>
            </a:r>
            <a:r>
              <a:rPr lang="en-US" sz="900" b="0" strike="noStrike" spc="-1" dirty="0">
                <a:latin typeface="Arial"/>
              </a:rPr>
              <a:t> the chances of finding effective therapies.</a:t>
            </a:r>
          </a:p>
          <a:p>
            <a:endParaRPr lang="en-US" sz="900" b="0" strike="noStrike" spc="-1" dirty="0">
              <a:latin typeface="Arial"/>
            </a:endParaRPr>
          </a:p>
          <a:p>
            <a:endParaRPr lang="en-US" sz="900" b="0" strike="noStrike" spc="-1" dirty="0">
              <a:latin typeface="Arial"/>
            </a:endParaRPr>
          </a:p>
          <a:p>
            <a:endParaRPr lang="en-US" sz="900" b="0" strike="noStrike" spc="-1" dirty="0">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Brain health has been de</a:t>
            </a:r>
            <a:r>
              <a:rPr lang="en-GB" dirty="0">
                <a:effectLst/>
                <a:latin typeface="Helvetica" pitchFamily="2" charset="0"/>
              </a:rPr>
              <a:t>fi</a:t>
            </a:r>
            <a:r>
              <a:rPr lang="en-GB" dirty="0">
                <a:effectLst/>
                <a:latin typeface="Times" pitchFamily="2" charset="0"/>
              </a:rPr>
              <a:t>ned as, </a:t>
            </a:r>
            <a:r>
              <a:rPr lang="en-GB" dirty="0">
                <a:effectLst/>
                <a:latin typeface="Helvetica" pitchFamily="2" charset="0"/>
              </a:rPr>
              <a:t>“</a:t>
            </a:r>
            <a:r>
              <a:rPr lang="en-GB" dirty="0">
                <a:effectLst/>
                <a:latin typeface="Times" pitchFamily="2" charset="0"/>
              </a:rPr>
              <a:t>a state of well-being in</a:t>
            </a:r>
          </a:p>
          <a:p>
            <a:r>
              <a:rPr lang="en-GB" dirty="0">
                <a:effectLst/>
                <a:latin typeface="Times" pitchFamily="2" charset="0"/>
              </a:rPr>
              <a:t>which the person can realize their potential, cope with</a:t>
            </a:r>
          </a:p>
          <a:p>
            <a:r>
              <a:rPr lang="en-GB" dirty="0">
                <a:effectLst/>
                <a:latin typeface="Times" pitchFamily="2" charset="0"/>
              </a:rPr>
              <a:t>normal stresses of life, work productively and fruitfully and</a:t>
            </a:r>
          </a:p>
          <a:p>
            <a:r>
              <a:rPr lang="en-GB" dirty="0">
                <a:effectLst/>
                <a:latin typeface="Times" pitchFamily="2" charset="0"/>
              </a:rPr>
              <a:t>contribute to the community.</a:t>
            </a:r>
            <a:r>
              <a:rPr lang="en-GB" dirty="0">
                <a:effectLst/>
                <a:latin typeface="Helvetica" pitchFamily="2" charset="0"/>
              </a:rPr>
              <a:t>” </a:t>
            </a:r>
            <a:r>
              <a:rPr lang="en-GB" dirty="0">
                <a:effectLst/>
                <a:latin typeface="Times" pitchFamily="2" charset="0"/>
              </a:rPr>
              <a:t>In addition to cultural, economic,</a:t>
            </a:r>
          </a:p>
          <a:p>
            <a:r>
              <a:rPr lang="en-GB" dirty="0">
                <a:effectLst/>
                <a:latin typeface="Times" pitchFamily="2" charset="0"/>
              </a:rPr>
              <a:t>social, and environmental factors, energy status has</a:t>
            </a:r>
          </a:p>
          <a:p>
            <a:r>
              <a:rPr lang="en-GB" dirty="0">
                <a:effectLst/>
                <a:latin typeface="Times" pitchFamily="2" charset="0"/>
              </a:rPr>
              <a:t>been identi</a:t>
            </a:r>
            <a:r>
              <a:rPr lang="en-GB" dirty="0">
                <a:effectLst/>
                <a:latin typeface="Helvetica" pitchFamily="2" charset="0"/>
              </a:rPr>
              <a:t>fi</a:t>
            </a:r>
            <a:r>
              <a:rPr lang="en-GB" dirty="0">
                <a:effectLst/>
                <a:latin typeface="Times" pitchFamily="2" charset="0"/>
              </a:rPr>
              <a:t>ed as holding a critical role in brain health and</a:t>
            </a:r>
          </a:p>
          <a:p>
            <a:r>
              <a:rPr lang="en-GB" dirty="0">
                <a:effectLst/>
                <a:latin typeface="Times" pitchFamily="2" charset="0"/>
              </a:rPr>
              <a:t>well-being. The term energy status mentioned here includes</a:t>
            </a:r>
          </a:p>
          <a:p>
            <a:r>
              <a:rPr lang="en-GB" dirty="0">
                <a:effectLst/>
                <a:latin typeface="Times" pitchFamily="2" charset="0"/>
              </a:rPr>
              <a:t>energy intake, physical activity, and energy metabolism.</a:t>
            </a:r>
          </a:p>
          <a:p>
            <a:r>
              <a:rPr lang="en-GB" dirty="0">
                <a:effectLst/>
                <a:latin typeface="Times" pitchFamily="2" charset="0"/>
              </a:rPr>
              <a:t>Considerable evidence links physical activity and optimal</a:t>
            </a:r>
          </a:p>
          <a:p>
            <a:r>
              <a:rPr lang="en-GB" dirty="0">
                <a:effectLst/>
                <a:latin typeface="Times" pitchFamily="2" charset="0"/>
              </a:rPr>
              <a:t>energy intake with improved mood and cognitive function,</a:t>
            </a:r>
          </a:p>
          <a:p>
            <a:r>
              <a:rPr lang="en-GB" dirty="0">
                <a:effectLst/>
                <a:latin typeface="Times" pitchFamily="2" charset="0"/>
              </a:rPr>
              <a:t>while both underweight and obesity are associated with</a:t>
            </a:r>
          </a:p>
          <a:p>
            <a:r>
              <a:rPr lang="en-GB" dirty="0">
                <a:effectLst/>
                <a:latin typeface="Times" pitchFamily="2" charset="0"/>
              </a:rPr>
              <a:t>impaired cognitive performance. Suboptimal energy status,</a:t>
            </a:r>
          </a:p>
          <a:p>
            <a:r>
              <a:rPr lang="en-GB" dirty="0">
                <a:effectLst/>
                <a:latin typeface="Times" pitchFamily="2" charset="0"/>
              </a:rPr>
              <a:t>including undernutrition and overnutrition, is linked with</a:t>
            </a:r>
          </a:p>
          <a:p>
            <a:r>
              <a:rPr lang="en-GB" dirty="0">
                <a:effectLst/>
                <a:latin typeface="Times" pitchFamily="2" charset="0"/>
              </a:rPr>
              <a:t>mental and neurological disorders such as depression,</a:t>
            </a:r>
          </a:p>
          <a:p>
            <a:r>
              <a:rPr lang="en-GB" dirty="0">
                <a:effectLst/>
                <a:latin typeface="Times" pitchFamily="2" charset="0"/>
              </a:rPr>
              <a:t>schizophrenia, dementia, and Alzheimer</a:t>
            </a:r>
            <a:r>
              <a:rPr lang="en-GB" dirty="0">
                <a:effectLst/>
                <a:latin typeface="Helvetica" pitchFamily="2" charset="0"/>
              </a:rPr>
              <a:t>’</a:t>
            </a:r>
            <a:r>
              <a:rPr lang="en-GB" dirty="0">
                <a:effectLst/>
                <a:latin typeface="Times" pitchFamily="2" charset="0"/>
              </a:rPr>
              <a:t>s disease (AD).</a:t>
            </a:r>
          </a:p>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7</a:t>
            </a:fld>
            <a:endParaRPr lang="en-US"/>
          </a:p>
        </p:txBody>
      </p:sp>
    </p:spTree>
    <p:extLst>
      <p:ext uri="{BB962C8B-B14F-4D97-AF65-F5344CB8AC3E}">
        <p14:creationId xmlns:p14="http://schemas.microsoft.com/office/powerpoint/2010/main" val="4022753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Brain health has been de</a:t>
            </a:r>
            <a:r>
              <a:rPr lang="en-GB" dirty="0">
                <a:effectLst/>
                <a:latin typeface="Helvetica" pitchFamily="2" charset="0"/>
              </a:rPr>
              <a:t>fi</a:t>
            </a:r>
            <a:r>
              <a:rPr lang="en-GB" dirty="0">
                <a:effectLst/>
                <a:latin typeface="Times" pitchFamily="2" charset="0"/>
              </a:rPr>
              <a:t>ned as, </a:t>
            </a:r>
            <a:r>
              <a:rPr lang="en-GB" dirty="0">
                <a:effectLst/>
                <a:latin typeface="Helvetica" pitchFamily="2" charset="0"/>
              </a:rPr>
              <a:t>“</a:t>
            </a:r>
            <a:r>
              <a:rPr lang="en-GB" dirty="0">
                <a:effectLst/>
                <a:latin typeface="Times" pitchFamily="2" charset="0"/>
              </a:rPr>
              <a:t>a state of well-being in</a:t>
            </a:r>
          </a:p>
          <a:p>
            <a:r>
              <a:rPr lang="en-GB" dirty="0">
                <a:effectLst/>
                <a:latin typeface="Times" pitchFamily="2" charset="0"/>
              </a:rPr>
              <a:t>which the person can realize their potential, cope with</a:t>
            </a:r>
          </a:p>
          <a:p>
            <a:r>
              <a:rPr lang="en-GB" dirty="0">
                <a:effectLst/>
                <a:latin typeface="Times" pitchFamily="2" charset="0"/>
              </a:rPr>
              <a:t>normal stresses of life, work productively and fruitfully and</a:t>
            </a:r>
          </a:p>
          <a:p>
            <a:r>
              <a:rPr lang="en-GB" dirty="0">
                <a:effectLst/>
                <a:latin typeface="Times" pitchFamily="2" charset="0"/>
              </a:rPr>
              <a:t>contribute to the community.</a:t>
            </a:r>
            <a:r>
              <a:rPr lang="en-GB" dirty="0">
                <a:effectLst/>
                <a:latin typeface="Helvetica" pitchFamily="2" charset="0"/>
              </a:rPr>
              <a:t>” </a:t>
            </a:r>
            <a:r>
              <a:rPr lang="en-GB" dirty="0">
                <a:effectLst/>
                <a:latin typeface="Times" pitchFamily="2" charset="0"/>
              </a:rPr>
              <a:t>In addition to cultural, economic,</a:t>
            </a:r>
          </a:p>
          <a:p>
            <a:r>
              <a:rPr lang="en-GB" dirty="0">
                <a:effectLst/>
                <a:latin typeface="Times" pitchFamily="2" charset="0"/>
              </a:rPr>
              <a:t>social, and environmental factors, energy status has</a:t>
            </a:r>
          </a:p>
          <a:p>
            <a:r>
              <a:rPr lang="en-GB" dirty="0">
                <a:effectLst/>
                <a:latin typeface="Times" pitchFamily="2" charset="0"/>
              </a:rPr>
              <a:t>been identi</a:t>
            </a:r>
            <a:r>
              <a:rPr lang="en-GB" dirty="0">
                <a:effectLst/>
                <a:latin typeface="Helvetica" pitchFamily="2" charset="0"/>
              </a:rPr>
              <a:t>fi</a:t>
            </a:r>
            <a:r>
              <a:rPr lang="en-GB" dirty="0">
                <a:effectLst/>
                <a:latin typeface="Times" pitchFamily="2" charset="0"/>
              </a:rPr>
              <a:t>ed as holding a critical role in brain health and</a:t>
            </a:r>
          </a:p>
          <a:p>
            <a:r>
              <a:rPr lang="en-GB" dirty="0">
                <a:effectLst/>
                <a:latin typeface="Times" pitchFamily="2" charset="0"/>
              </a:rPr>
              <a:t>well-being. The term energy status mentioned here includes</a:t>
            </a:r>
          </a:p>
          <a:p>
            <a:r>
              <a:rPr lang="en-GB" dirty="0">
                <a:effectLst/>
                <a:latin typeface="Times" pitchFamily="2" charset="0"/>
              </a:rPr>
              <a:t>energy intake, physical activity, and energy metabolism.</a:t>
            </a:r>
          </a:p>
          <a:p>
            <a:r>
              <a:rPr lang="en-GB" dirty="0">
                <a:effectLst/>
                <a:latin typeface="Times" pitchFamily="2" charset="0"/>
              </a:rPr>
              <a:t>Considerable evidence links physical activity and optimal</a:t>
            </a:r>
          </a:p>
          <a:p>
            <a:r>
              <a:rPr lang="en-GB" dirty="0">
                <a:effectLst/>
                <a:latin typeface="Times" pitchFamily="2" charset="0"/>
              </a:rPr>
              <a:t>energy intake with improved mood and cognitive function,</a:t>
            </a:r>
          </a:p>
          <a:p>
            <a:r>
              <a:rPr lang="en-GB" dirty="0">
                <a:effectLst/>
                <a:latin typeface="Times" pitchFamily="2" charset="0"/>
              </a:rPr>
              <a:t>while both underweight and obesity are associated with</a:t>
            </a:r>
          </a:p>
          <a:p>
            <a:r>
              <a:rPr lang="en-GB" dirty="0">
                <a:effectLst/>
                <a:latin typeface="Times" pitchFamily="2" charset="0"/>
              </a:rPr>
              <a:t>impaired cognitive performance. Suboptimal energy status,</a:t>
            </a:r>
          </a:p>
          <a:p>
            <a:r>
              <a:rPr lang="en-GB" dirty="0">
                <a:effectLst/>
                <a:latin typeface="Times" pitchFamily="2" charset="0"/>
              </a:rPr>
              <a:t>including undernutrition and overnutrition, is linked with</a:t>
            </a:r>
          </a:p>
          <a:p>
            <a:r>
              <a:rPr lang="en-GB" dirty="0">
                <a:effectLst/>
                <a:latin typeface="Times" pitchFamily="2" charset="0"/>
              </a:rPr>
              <a:t>mental and neurological disorders such as depression,</a:t>
            </a:r>
          </a:p>
          <a:p>
            <a:r>
              <a:rPr lang="en-GB" dirty="0">
                <a:effectLst/>
                <a:latin typeface="Times" pitchFamily="2" charset="0"/>
              </a:rPr>
              <a:t>schizophrenia, dementia, and Alzheimer</a:t>
            </a:r>
            <a:r>
              <a:rPr lang="en-GB" dirty="0">
                <a:effectLst/>
                <a:latin typeface="Helvetica" pitchFamily="2" charset="0"/>
              </a:rPr>
              <a:t>’</a:t>
            </a:r>
            <a:r>
              <a:rPr lang="en-GB" dirty="0">
                <a:effectLst/>
                <a:latin typeface="Times" pitchFamily="2" charset="0"/>
              </a:rPr>
              <a:t>s disease (AD).</a:t>
            </a:r>
          </a:p>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8</a:t>
            </a:fld>
            <a:endParaRPr lang="en-US"/>
          </a:p>
        </p:txBody>
      </p:sp>
    </p:spTree>
    <p:extLst>
      <p:ext uri="{BB962C8B-B14F-4D97-AF65-F5344CB8AC3E}">
        <p14:creationId xmlns:p14="http://schemas.microsoft.com/office/powerpoint/2010/main" val="2195756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9</a:t>
            </a:fld>
            <a:endParaRPr lang="en-US"/>
          </a:p>
        </p:txBody>
      </p:sp>
    </p:spTree>
    <p:extLst>
      <p:ext uri="{BB962C8B-B14F-4D97-AF65-F5344CB8AC3E}">
        <p14:creationId xmlns:p14="http://schemas.microsoft.com/office/powerpoint/2010/main" val="575383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Lahko</a:t>
            </a:r>
            <a:r>
              <a:rPr lang="en-US" dirty="0"/>
              <a:t> </a:t>
            </a:r>
            <a:r>
              <a:rPr lang="en-US" dirty="0" err="1"/>
              <a:t>pustimo</a:t>
            </a:r>
            <a:r>
              <a:rPr lang="en-US" dirty="0"/>
              <a:t> </a:t>
            </a:r>
            <a:r>
              <a:rPr lang="en-US" dirty="0" err="1"/>
              <a:t>samo</a:t>
            </a:r>
            <a:r>
              <a:rPr lang="en-US" dirty="0"/>
              <a:t> “bold”-</a:t>
            </a:r>
            <a:r>
              <a:rPr lang="en-US" dirty="0" err="1"/>
              <a:t>ovani</a:t>
            </a:r>
            <a:r>
              <a:rPr lang="en-US" dirty="0"/>
              <a:t> </a:t>
            </a:r>
            <a:r>
              <a:rPr lang="en-US" dirty="0" err="1"/>
              <a:t>tekst</a:t>
            </a:r>
            <a:r>
              <a:rPr lang="en-US" dirty="0"/>
              <a:t>, </a:t>
            </a:r>
            <a:r>
              <a:rPr lang="en-US" dirty="0" err="1"/>
              <a:t>ker</a:t>
            </a:r>
            <a:r>
              <a:rPr lang="en-US" dirty="0"/>
              <a:t> pol </a:t>
            </a:r>
            <a:r>
              <a:rPr lang="en-US" dirty="0" err="1"/>
              <a:t>imamo</a:t>
            </a:r>
            <a:r>
              <a:rPr lang="en-US" dirty="0"/>
              <a:t> </a:t>
            </a:r>
            <a:r>
              <a:rPr lang="en-US" dirty="0" err="1"/>
              <a:t>dodatni</a:t>
            </a:r>
            <a:r>
              <a:rPr lang="en-US" dirty="0"/>
              <a:t> </a:t>
            </a:r>
            <a:r>
              <a:rPr lang="en-US" dirty="0" err="1"/>
              <a:t>slajd</a:t>
            </a:r>
            <a:r>
              <a:rPr lang="en-US" dirty="0"/>
              <a:t> z </a:t>
            </a:r>
            <a:r>
              <a:rPr lang="en-US" dirty="0" err="1"/>
              <a:t>antioksidanti</a:t>
            </a:r>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10</a:t>
            </a:fld>
            <a:endParaRPr lang="en-US"/>
          </a:p>
        </p:txBody>
      </p:sp>
    </p:spTree>
    <p:extLst>
      <p:ext uri="{BB962C8B-B14F-4D97-AF65-F5344CB8AC3E}">
        <p14:creationId xmlns:p14="http://schemas.microsoft.com/office/powerpoint/2010/main" val="618858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7DAF44-DC16-5840-BD44-3E98CA2F02D1}" type="slidenum">
              <a:rPr lang="en-US" smtClean="0"/>
              <a:t>13</a:t>
            </a:fld>
            <a:endParaRPr lang="en-US"/>
          </a:p>
        </p:txBody>
      </p:sp>
    </p:spTree>
    <p:extLst>
      <p:ext uri="{BB962C8B-B14F-4D97-AF65-F5344CB8AC3E}">
        <p14:creationId xmlns:p14="http://schemas.microsoft.com/office/powerpoint/2010/main" val="137392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184576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11/04/2023</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38296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11/04/2023</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20510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1819386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2505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471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23296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11/04/2023</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6040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11/04/2023</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412647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11/04/2023</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7018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11/04/2023</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429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11/04/2023</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25454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4">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15"/>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47609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0.tmp"/><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tmp"/></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9.png"/><Relationship Id="rId4" Type="http://schemas.microsoft.com/office/2007/relationships/hdphoto" Target="../media/hdphoto8.wdp"/></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microsoft.com/office/2007/relationships/hdphoto" Target="../media/hdphoto10.wdp"/></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p:txBody>
          <a:bodyPr/>
          <a:lstStyle/>
          <a:p>
            <a:r>
              <a:rPr lang="en-GB" dirty="0"/>
              <a:t>Nutrition, supplements and weight related approaches</a:t>
            </a:r>
            <a:endParaRPr lang="en-SE" dirty="0"/>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524000" y="3602038"/>
            <a:ext cx="9144000" cy="863636"/>
          </a:xfrm>
        </p:spPr>
        <p:txBody>
          <a:bodyPr>
            <a:normAutofit fontScale="85000" lnSpcReduction="20000"/>
          </a:bodyPr>
          <a:lstStyle/>
          <a:p>
            <a:r>
              <a:rPr lang="en-SE" dirty="0"/>
              <a:t/>
            </a:r>
            <a:br>
              <a:rPr lang="en-SE" dirty="0"/>
            </a:br>
            <a:r>
              <a:rPr lang="sl-SI" dirty="0"/>
              <a:t>GP1-</a:t>
            </a:r>
            <a:r>
              <a:rPr lang="en-GB" dirty="0"/>
              <a:t>Neurology and medical care of neurodegenerative disorders</a:t>
            </a:r>
            <a:endParaRPr lang="sl-SI" dirty="0"/>
          </a:p>
          <a:p>
            <a:r>
              <a:rPr lang="sl-SI" dirty="0"/>
              <a:t>1.5. </a:t>
            </a:r>
            <a:r>
              <a:rPr lang="sl-SI" dirty="0" err="1"/>
              <a:t>Lifestyle</a:t>
            </a:r>
            <a:r>
              <a:rPr lang="sl-SI" dirty="0"/>
              <a:t> </a:t>
            </a:r>
            <a:r>
              <a:rPr lang="sl-SI" dirty="0" err="1"/>
              <a:t>modification</a:t>
            </a:r>
            <a:endParaRPr lang="en-SE" dirty="0"/>
          </a:p>
        </p:txBody>
      </p:sp>
      <p:sp>
        <p:nvSpPr>
          <p:cNvPr id="9" name="Subtitle 2">
            <a:extLst>
              <a:ext uri="{FF2B5EF4-FFF2-40B4-BE49-F238E27FC236}">
                <a16:creationId xmlns:a16="http://schemas.microsoft.com/office/drawing/2014/main" id="{5ADD9B8F-30B1-E9B3-FE6D-B4C2CCF58456}"/>
              </a:ext>
            </a:extLst>
          </p:cNvPr>
          <p:cNvSpPr txBox="1">
            <a:spLocks/>
          </p:cNvSpPr>
          <p:nvPr/>
        </p:nvSpPr>
        <p:spPr>
          <a:xfrm>
            <a:off x="1665051" y="4652599"/>
            <a:ext cx="9144000" cy="108303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l-SI" dirty="0"/>
              <a:t>Gorazd Drevenšek</a:t>
            </a:r>
            <a:r>
              <a:rPr lang="en-GB" dirty="0"/>
              <a:t/>
            </a:r>
            <a:br>
              <a:rPr lang="en-GB" dirty="0"/>
            </a:br>
            <a:r>
              <a:rPr lang="sl-SI" dirty="0" err="1"/>
              <a:t>University</a:t>
            </a:r>
            <a:r>
              <a:rPr lang="sl-SI" dirty="0"/>
              <a:t> </a:t>
            </a:r>
            <a:r>
              <a:rPr lang="sl-SI" dirty="0" err="1"/>
              <a:t>of</a:t>
            </a:r>
            <a:r>
              <a:rPr lang="sl-SI" dirty="0"/>
              <a:t> Ljubljana</a:t>
            </a:r>
          </a:p>
          <a:p>
            <a:endParaRPr lang="sl-SI" dirty="0"/>
          </a:p>
          <a:p>
            <a:r>
              <a:rPr lang="sl-SI" dirty="0" err="1"/>
              <a:t>Manuel</a:t>
            </a:r>
            <a:r>
              <a:rPr lang="sl-SI" dirty="0"/>
              <a:t> </a:t>
            </a:r>
            <a:r>
              <a:rPr lang="sl-SI" dirty="0" err="1"/>
              <a:t>Ramanović</a:t>
            </a:r>
            <a:endParaRPr lang="en-GB" dirty="0"/>
          </a:p>
        </p:txBody>
      </p:sp>
    </p:spTree>
    <p:extLst>
      <p:ext uri="{BB962C8B-B14F-4D97-AF65-F5344CB8AC3E}">
        <p14:creationId xmlns:p14="http://schemas.microsoft.com/office/powerpoint/2010/main" val="1161591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2915-1334-8ABB-CA2A-8FF7F6E96C7D}"/>
              </a:ext>
            </a:extLst>
          </p:cNvPr>
          <p:cNvSpPr>
            <a:spLocks noGrp="1"/>
          </p:cNvSpPr>
          <p:nvPr>
            <p:ph type="title"/>
          </p:nvPr>
        </p:nvSpPr>
        <p:spPr>
          <a:xfrm>
            <a:off x="419100" y="48944"/>
            <a:ext cx="11353800" cy="874395"/>
          </a:xfrm>
        </p:spPr>
        <p:txBody>
          <a:bodyPr>
            <a:noAutofit/>
          </a:bodyPr>
          <a:lstStyle/>
          <a:p>
            <a:r>
              <a:rPr lang="en-GB" sz="3200" b="0" i="0" u="none" strike="noStrike" dirty="0">
                <a:solidFill>
                  <a:srgbClr val="2E2E2E"/>
                </a:solidFill>
                <a:effectLst/>
              </a:rPr>
              <a:t>Nutrients related to cognitive function</a:t>
            </a:r>
            <a:endParaRPr lang="en-US" sz="6600" dirty="0"/>
          </a:p>
        </p:txBody>
      </p:sp>
      <p:sp>
        <p:nvSpPr>
          <p:cNvPr id="4" name="Title 1">
            <a:extLst>
              <a:ext uri="{FF2B5EF4-FFF2-40B4-BE49-F238E27FC236}">
                <a16:creationId xmlns:a16="http://schemas.microsoft.com/office/drawing/2014/main" id="{7A13FED8-3BC2-E64A-5DA3-1B9A8DF8019C}"/>
              </a:ext>
            </a:extLst>
          </p:cNvPr>
          <p:cNvSpPr txBox="1">
            <a:spLocks/>
          </p:cNvSpPr>
          <p:nvPr/>
        </p:nvSpPr>
        <p:spPr>
          <a:xfrm>
            <a:off x="419100" y="645406"/>
            <a:ext cx="11353800" cy="874395"/>
          </a:xfrm>
          <a:prstGeom prst="roundRect">
            <a:avLst/>
          </a:prstGeom>
          <a:solidFill>
            <a:schemeClr val="bg2">
              <a:lumMod val="75000"/>
              <a:alpha val="68002"/>
            </a:schemeClr>
          </a:solidFill>
          <a:effectLst>
            <a:softEdge rad="635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The brain needs lifelong nourishment to maintain its structure and function and to help ensure optimal cognitive performance</a:t>
            </a:r>
          </a:p>
        </p:txBody>
      </p:sp>
      <p:sp>
        <p:nvSpPr>
          <p:cNvPr id="13" name="TextBox 12">
            <a:extLst>
              <a:ext uri="{FF2B5EF4-FFF2-40B4-BE49-F238E27FC236}">
                <a16:creationId xmlns:a16="http://schemas.microsoft.com/office/drawing/2014/main" id="{7ED9C6CA-4FCF-DD7A-CD79-1999D468D50A}"/>
              </a:ext>
            </a:extLst>
          </p:cNvPr>
          <p:cNvSpPr txBox="1"/>
          <p:nvPr/>
        </p:nvSpPr>
        <p:spPr>
          <a:xfrm>
            <a:off x="3902075" y="6224281"/>
            <a:ext cx="8175626" cy="584775"/>
          </a:xfrm>
          <a:prstGeom prst="rect">
            <a:avLst/>
          </a:prstGeom>
          <a:noFill/>
        </p:spPr>
        <p:txBody>
          <a:bodyPr wrap="square">
            <a:spAutoFit/>
          </a:bodyPr>
          <a:lstStyle/>
          <a:p>
            <a:pPr algn="r"/>
            <a:r>
              <a:rPr lang="en-US" sz="1600" dirty="0"/>
              <a:t>Nikolaos </a:t>
            </a:r>
            <a:r>
              <a:rPr lang="en-US" sz="1600" dirty="0" err="1"/>
              <a:t>Scarmeas</a:t>
            </a:r>
            <a:r>
              <a:rPr lang="en-US" sz="1600" dirty="0"/>
              <a:t>, Costas A </a:t>
            </a:r>
            <a:r>
              <a:rPr lang="en-US" sz="1600" dirty="0" err="1"/>
              <a:t>Anastasiou</a:t>
            </a:r>
            <a:r>
              <a:rPr lang="en-US" sz="1600" dirty="0"/>
              <a:t>, Mary </a:t>
            </a:r>
            <a:r>
              <a:rPr lang="en-US" sz="1600" dirty="0" err="1"/>
              <a:t>Yannakoulia</a:t>
            </a:r>
            <a:r>
              <a:rPr lang="en-US" sz="1600" dirty="0"/>
              <a:t>, Nutrition and prevention of cognitive </a:t>
            </a:r>
            <a:r>
              <a:rPr lang="en-US" sz="1600" dirty="0" err="1"/>
              <a:t>impairment,The</a:t>
            </a:r>
            <a:r>
              <a:rPr lang="en-US" sz="1600" dirty="0"/>
              <a:t> Lancet Neurology, 2018</a:t>
            </a:r>
          </a:p>
        </p:txBody>
      </p:sp>
      <p:graphicFrame>
        <p:nvGraphicFramePr>
          <p:cNvPr id="3" name="Table 2">
            <a:extLst>
              <a:ext uri="{FF2B5EF4-FFF2-40B4-BE49-F238E27FC236}">
                <a16:creationId xmlns:a16="http://schemas.microsoft.com/office/drawing/2014/main" id="{E19522D9-9CB1-9A42-6D4B-82912848D53B}"/>
              </a:ext>
            </a:extLst>
          </p:cNvPr>
          <p:cNvGraphicFramePr>
            <a:graphicFrameLocks noGrp="1"/>
          </p:cNvGraphicFramePr>
          <p:nvPr>
            <p:extLst>
              <p:ext uri="{D42A27DB-BD31-4B8C-83A1-F6EECF244321}">
                <p14:modId xmlns:p14="http://schemas.microsoft.com/office/powerpoint/2010/main" val="1684635564"/>
              </p:ext>
            </p:extLst>
          </p:nvPr>
        </p:nvGraphicFramePr>
        <p:xfrm>
          <a:off x="1056418" y="1674867"/>
          <a:ext cx="10530502" cy="3957151"/>
        </p:xfrm>
        <a:graphic>
          <a:graphicData uri="http://schemas.openxmlformats.org/drawingml/2006/table">
            <a:tbl>
              <a:tblPr firstRow="1" firstCol="1" bandRow="1">
                <a:tableStyleId>{46F890A9-2807-4EBB-B81D-B2AA78EC7F39}</a:tableStyleId>
              </a:tblPr>
              <a:tblGrid>
                <a:gridCol w="1873942">
                  <a:extLst>
                    <a:ext uri="{9D8B030D-6E8A-4147-A177-3AD203B41FA5}">
                      <a16:colId xmlns:a16="http://schemas.microsoft.com/office/drawing/2014/main" val="572274018"/>
                    </a:ext>
                  </a:extLst>
                </a:gridCol>
                <a:gridCol w="8656560">
                  <a:extLst>
                    <a:ext uri="{9D8B030D-6E8A-4147-A177-3AD203B41FA5}">
                      <a16:colId xmlns:a16="http://schemas.microsoft.com/office/drawing/2014/main" val="1351031698"/>
                    </a:ext>
                  </a:extLst>
                </a:gridCol>
              </a:tblGrid>
              <a:tr h="140366">
                <a:tc>
                  <a:txBody>
                    <a:bodyPr/>
                    <a:lstStyle/>
                    <a:p>
                      <a:r>
                        <a:rPr lang="en-GB" sz="2400" dirty="0">
                          <a:effectLst/>
                        </a:rPr>
                        <a:t>Antioxidants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tc>
                  <a:txBody>
                    <a:bodyPr/>
                    <a:lstStyle/>
                    <a:p>
                      <a:r>
                        <a:rPr lang="en-GB" sz="2400" dirty="0">
                          <a:effectLst/>
                        </a:rPr>
                        <a:t>Major Dietary sources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tc>
                <a:extLst>
                  <a:ext uri="{0D108BD9-81ED-4DB2-BD59-A6C34878D82A}">
                    <a16:rowId xmlns:a16="http://schemas.microsoft.com/office/drawing/2014/main" val="3110066714"/>
                  </a:ext>
                </a:extLst>
              </a:tr>
              <a:tr h="586571">
                <a:tc>
                  <a:txBody>
                    <a:bodyPr/>
                    <a:lstStyle/>
                    <a:p>
                      <a:r>
                        <a:rPr lang="en-GB" sz="2400" dirty="0">
                          <a:effectLst/>
                        </a:rPr>
                        <a:t>Vitamin C</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nchor="ctr"/>
                </a:tc>
                <a:tc>
                  <a:txBody>
                    <a:bodyPr/>
                    <a:lstStyle/>
                    <a:p>
                      <a:r>
                        <a:rPr lang="en-GB" sz="1600" b="1" dirty="0">
                          <a:effectLst/>
                        </a:rPr>
                        <a:t>Fruits</a:t>
                      </a:r>
                      <a:r>
                        <a:rPr lang="en-GB" sz="1600" dirty="0">
                          <a:effectLst/>
                        </a:rPr>
                        <a:t> (berries, citrus fruits, kiwis, lychees, and papayas), </a:t>
                      </a:r>
                      <a:r>
                        <a:rPr lang="en-GB" sz="1600" b="1" dirty="0">
                          <a:effectLst/>
                        </a:rPr>
                        <a:t>vegetables</a:t>
                      </a:r>
                      <a:r>
                        <a:rPr lang="en-GB" sz="1600" dirty="0">
                          <a:effectLst/>
                        </a:rPr>
                        <a:t> (Brussels sprouts, cauliflowers, cabbages, sweet peppers, and tomatoes), and </a:t>
                      </a:r>
                      <a:r>
                        <a:rPr lang="en-GB" sz="1600" b="1" dirty="0">
                          <a:effectLst/>
                        </a:rPr>
                        <a:t>herbs and spices </a:t>
                      </a:r>
                      <a:r>
                        <a:rPr lang="en-GB" sz="1600" dirty="0">
                          <a:effectLst/>
                        </a:rPr>
                        <a:t>(parsley, sorrel, and chives)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nchor="ctr"/>
                </a:tc>
                <a:extLst>
                  <a:ext uri="{0D108BD9-81ED-4DB2-BD59-A6C34878D82A}">
                    <a16:rowId xmlns:a16="http://schemas.microsoft.com/office/drawing/2014/main" val="292585886"/>
                  </a:ext>
                </a:extLst>
              </a:tr>
              <a:tr h="571500">
                <a:tc>
                  <a:txBody>
                    <a:bodyPr/>
                    <a:lstStyle/>
                    <a:p>
                      <a:r>
                        <a:rPr lang="en-GB" sz="2400" dirty="0">
                          <a:effectLst/>
                        </a:rPr>
                        <a:t>Vitamin </a:t>
                      </a:r>
                      <a:r>
                        <a:rPr lang="en-GB" sz="2800" dirty="0">
                          <a:effectLst/>
                        </a:rPr>
                        <a:t>E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nchor="ctr"/>
                </a:tc>
                <a:tc>
                  <a:txBody>
                    <a:bodyPr/>
                    <a:lstStyle/>
                    <a:p>
                      <a:r>
                        <a:rPr lang="en-GB" sz="1600" b="1" dirty="0">
                          <a:effectLst/>
                        </a:rPr>
                        <a:t>Vegetable oils </a:t>
                      </a:r>
                      <a:r>
                        <a:rPr lang="en-GB" sz="1600" dirty="0">
                          <a:effectLst/>
                        </a:rPr>
                        <a:t>and </a:t>
                      </a:r>
                      <a:r>
                        <a:rPr lang="en-GB" sz="1600" b="1" dirty="0">
                          <a:effectLst/>
                        </a:rPr>
                        <a:t>fat spreads </a:t>
                      </a:r>
                      <a:r>
                        <a:rPr lang="en-GB" sz="1600" dirty="0">
                          <a:effectLst/>
                        </a:rPr>
                        <a:t>from vegetable oils, </a:t>
                      </a:r>
                      <a:r>
                        <a:rPr lang="en-GB" sz="1600" b="1" dirty="0">
                          <a:effectLst/>
                        </a:rPr>
                        <a:t>nuts</a:t>
                      </a:r>
                      <a:r>
                        <a:rPr lang="en-GB" sz="1600" dirty="0">
                          <a:effectLst/>
                        </a:rPr>
                        <a:t> and </a:t>
                      </a:r>
                      <a:r>
                        <a:rPr lang="en-GB" sz="1600" b="1" dirty="0">
                          <a:effectLst/>
                        </a:rPr>
                        <a:t>seeds</a:t>
                      </a:r>
                      <a:r>
                        <a:rPr lang="en-GB" sz="1600" dirty="0">
                          <a:effectLst/>
                        </a:rPr>
                        <a:t>, some </a:t>
                      </a:r>
                      <a:r>
                        <a:rPr lang="en-GB" sz="1600" b="1" dirty="0">
                          <a:effectLst/>
                        </a:rPr>
                        <a:t>fatty fish </a:t>
                      </a:r>
                      <a:r>
                        <a:rPr lang="en-GB" sz="1600" dirty="0">
                          <a:effectLst/>
                        </a:rPr>
                        <a:t>(</a:t>
                      </a:r>
                      <a:r>
                        <a:rPr lang="en-GB" sz="1600" dirty="0" err="1">
                          <a:effectLst/>
                        </a:rPr>
                        <a:t>eg</a:t>
                      </a:r>
                      <a:r>
                        <a:rPr lang="en-GB" sz="1600" dirty="0">
                          <a:effectLst/>
                        </a:rPr>
                        <a:t>, sardines, salmon, herring, swordfish, and trout), </a:t>
                      </a:r>
                      <a:r>
                        <a:rPr lang="en-GB" sz="1600" b="1" dirty="0">
                          <a:effectLst/>
                        </a:rPr>
                        <a:t>egg yolk</a:t>
                      </a:r>
                      <a:r>
                        <a:rPr lang="en-GB" sz="1600" dirty="0">
                          <a:effectLst/>
                        </a:rPr>
                        <a:t>, and </a:t>
                      </a:r>
                      <a:r>
                        <a:rPr lang="en-GB" sz="1600" b="1" dirty="0">
                          <a:effectLst/>
                        </a:rPr>
                        <a:t>wholegrain cereals</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nchor="ctr"/>
                </a:tc>
                <a:extLst>
                  <a:ext uri="{0D108BD9-81ED-4DB2-BD59-A6C34878D82A}">
                    <a16:rowId xmlns:a16="http://schemas.microsoft.com/office/drawing/2014/main" val="2724292098"/>
                  </a:ext>
                </a:extLst>
              </a:tr>
              <a:tr h="622300">
                <a:tc>
                  <a:txBody>
                    <a:bodyPr/>
                    <a:lstStyle/>
                    <a:p>
                      <a:r>
                        <a:rPr lang="en-GB" sz="2400" dirty="0">
                          <a:effectLst/>
                        </a:rPr>
                        <a:t>Carotenes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nchor="ctr"/>
                </a:tc>
                <a:tc>
                  <a:txBody>
                    <a:bodyPr/>
                    <a:lstStyle/>
                    <a:p>
                      <a:r>
                        <a:rPr lang="en-GB" sz="1600" b="1" dirty="0">
                          <a:effectLst/>
                        </a:rPr>
                        <a:t>Yellow or orange vegetables </a:t>
                      </a:r>
                      <a:r>
                        <a:rPr lang="en-GB" sz="1600" dirty="0">
                          <a:effectLst/>
                        </a:rPr>
                        <a:t>(sweet potatoes, carrots, and pumpkins), </a:t>
                      </a:r>
                      <a:r>
                        <a:rPr lang="en-GB" sz="1600" b="1" dirty="0">
                          <a:effectLst/>
                        </a:rPr>
                        <a:t>dark leafy vegetables </a:t>
                      </a:r>
                      <a:r>
                        <a:rPr lang="en-GB" sz="1600" dirty="0">
                          <a:effectLst/>
                        </a:rPr>
                        <a:t>(spinach, broccoli, and endives), and </a:t>
                      </a:r>
                      <a:r>
                        <a:rPr lang="en-GB" sz="1600" b="1" dirty="0">
                          <a:effectLst/>
                        </a:rPr>
                        <a:t>yellow or orange fruits </a:t>
                      </a:r>
                      <a:r>
                        <a:rPr lang="en-GB" sz="1600" dirty="0">
                          <a:effectLst/>
                        </a:rPr>
                        <a:t>(apricots, peaches, mangoes, and melons)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nchor="ctr"/>
                </a:tc>
                <a:extLst>
                  <a:ext uri="{0D108BD9-81ED-4DB2-BD59-A6C34878D82A}">
                    <a16:rowId xmlns:a16="http://schemas.microsoft.com/office/drawing/2014/main" val="141274462"/>
                  </a:ext>
                </a:extLst>
              </a:tr>
              <a:tr h="421097">
                <a:tc>
                  <a:txBody>
                    <a:bodyPr/>
                    <a:lstStyle/>
                    <a:p>
                      <a:r>
                        <a:rPr lang="en-GB" sz="2400" dirty="0">
                          <a:effectLst/>
                        </a:rPr>
                        <a:t>Flavonoids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nchor="ctr"/>
                </a:tc>
                <a:tc>
                  <a:txBody>
                    <a:bodyPr/>
                    <a:lstStyle/>
                    <a:p>
                      <a:r>
                        <a:rPr lang="en-GB" sz="1600" b="1" dirty="0">
                          <a:effectLst/>
                        </a:rPr>
                        <a:t>Fruits</a:t>
                      </a:r>
                      <a:r>
                        <a:rPr lang="en-GB" sz="1600" dirty="0">
                          <a:effectLst/>
                        </a:rPr>
                        <a:t> (mainly citrus fruits, bananas, and berries), </a:t>
                      </a:r>
                      <a:r>
                        <a:rPr lang="en-GB" sz="1600" b="1" dirty="0">
                          <a:effectLst/>
                        </a:rPr>
                        <a:t>vegetables</a:t>
                      </a:r>
                      <a:r>
                        <a:rPr lang="en-GB" sz="1600" dirty="0">
                          <a:effectLst/>
                        </a:rPr>
                        <a:t> (parsley and onions), </a:t>
                      </a:r>
                      <a:r>
                        <a:rPr lang="en-GB" sz="1600" b="1" dirty="0">
                          <a:effectLst/>
                        </a:rPr>
                        <a:t>tea</a:t>
                      </a:r>
                      <a:r>
                        <a:rPr lang="en-GB" sz="1600" dirty="0">
                          <a:effectLst/>
                        </a:rPr>
                        <a:t> (black and brewed)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nchor="ctr"/>
                </a:tc>
                <a:extLst>
                  <a:ext uri="{0D108BD9-81ED-4DB2-BD59-A6C34878D82A}">
                    <a16:rowId xmlns:a16="http://schemas.microsoft.com/office/drawing/2014/main" val="1469410456"/>
                  </a:ext>
                </a:extLst>
              </a:tr>
              <a:tr h="591820">
                <a:tc>
                  <a:txBody>
                    <a:bodyPr/>
                    <a:lstStyle/>
                    <a:p>
                      <a:r>
                        <a:rPr lang="en-GB" sz="2400" dirty="0">
                          <a:effectLst/>
                        </a:rPr>
                        <a:t>Vitamin 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nchor="ctr"/>
                </a:tc>
                <a:tc>
                  <a:txBody>
                    <a:bodyPr/>
                    <a:lstStyle/>
                    <a:p>
                      <a:r>
                        <a:rPr lang="en-GB" sz="1600" b="1" dirty="0">
                          <a:effectLst/>
                        </a:rPr>
                        <a:t>Fish</a:t>
                      </a:r>
                      <a:r>
                        <a:rPr lang="en-GB" sz="1600" dirty="0">
                          <a:effectLst/>
                        </a:rPr>
                        <a:t> (especially </a:t>
                      </a:r>
                      <a:r>
                        <a:rPr lang="en-GB" sz="1600" b="1" dirty="0">
                          <a:effectLst/>
                        </a:rPr>
                        <a:t>fatty fish</a:t>
                      </a:r>
                      <a:r>
                        <a:rPr lang="en-GB" sz="1600" dirty="0">
                          <a:effectLst/>
                        </a:rPr>
                        <a:t>) and fish liver, </a:t>
                      </a:r>
                      <a:r>
                        <a:rPr lang="en-GB" sz="1600" b="1" dirty="0">
                          <a:effectLst/>
                        </a:rPr>
                        <a:t>full-fat dairy </a:t>
                      </a:r>
                      <a:r>
                        <a:rPr lang="en-GB" sz="1600" dirty="0">
                          <a:effectLst/>
                        </a:rPr>
                        <a:t>products (or fortified low-fat ones), </a:t>
                      </a:r>
                      <a:r>
                        <a:rPr lang="en-GB" sz="1600" b="1" dirty="0">
                          <a:effectLst/>
                        </a:rPr>
                        <a:t>egg yolk</a:t>
                      </a:r>
                      <a:r>
                        <a:rPr lang="en-GB" sz="1600" dirty="0">
                          <a:effectLst/>
                        </a:rPr>
                        <a:t>, </a:t>
                      </a:r>
                      <a:r>
                        <a:rPr lang="en-GB" sz="1600" b="1" dirty="0">
                          <a:effectLst/>
                        </a:rPr>
                        <a:t>meat</a:t>
                      </a:r>
                      <a:r>
                        <a:rPr lang="en-GB" sz="1600" dirty="0">
                          <a:effectLst/>
                        </a:rPr>
                        <a:t> and </a:t>
                      </a:r>
                      <a:r>
                        <a:rPr lang="en-GB" sz="1600" b="1" dirty="0">
                          <a:effectLst/>
                        </a:rPr>
                        <a:t>meat products</a:t>
                      </a:r>
                      <a:r>
                        <a:rPr lang="en-GB" sz="1600" dirty="0">
                          <a:effectLst/>
                        </a:rPr>
                        <a:t>, and offal (particularly liver)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nchor="ctr"/>
                </a:tc>
                <a:extLst>
                  <a:ext uri="{0D108BD9-81ED-4DB2-BD59-A6C34878D82A}">
                    <a16:rowId xmlns:a16="http://schemas.microsoft.com/office/drawing/2014/main" val="1698150924"/>
                  </a:ext>
                </a:extLst>
              </a:tr>
              <a:tr h="618009">
                <a:tc>
                  <a:txBody>
                    <a:bodyPr/>
                    <a:lstStyle/>
                    <a:p>
                      <a:r>
                        <a:rPr lang="en-GB" sz="2400" dirty="0">
                          <a:effectLst/>
                        </a:rPr>
                        <a:t>n-3 fatty</a:t>
                      </a:r>
                      <a:endParaRPr lang="en-GB" sz="2000" dirty="0">
                        <a:effectLst/>
                      </a:endParaRPr>
                    </a:p>
                    <a:p>
                      <a:r>
                        <a:rPr lang="en-GB" sz="2400" dirty="0">
                          <a:effectLst/>
                        </a:rPr>
                        <a:t>acids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nchor="ctr"/>
                </a:tc>
                <a:tc>
                  <a:txBody>
                    <a:bodyPr/>
                    <a:lstStyle/>
                    <a:p>
                      <a:r>
                        <a:rPr lang="en-GB" sz="1600" b="1" dirty="0">
                          <a:effectLst/>
                        </a:rPr>
                        <a:t>Fish</a:t>
                      </a:r>
                      <a:r>
                        <a:rPr lang="en-GB" sz="1600" dirty="0">
                          <a:effectLst/>
                        </a:rPr>
                        <a:t> (for eicosapentaenoic acid and docosahexaenoic acid) and some vegetable oils and </a:t>
                      </a:r>
                      <a:r>
                        <a:rPr lang="en-GB" sz="1600" b="1" dirty="0">
                          <a:effectLst/>
                        </a:rPr>
                        <a:t>nuts</a:t>
                      </a:r>
                      <a:r>
                        <a:rPr lang="en-GB" sz="1600" dirty="0">
                          <a:effectLst/>
                        </a:rPr>
                        <a:t> (</a:t>
                      </a:r>
                      <a:r>
                        <a:rPr lang="en-GB" sz="1600" dirty="0" err="1">
                          <a:effectLst/>
                        </a:rPr>
                        <a:t>eg</a:t>
                      </a:r>
                      <a:r>
                        <a:rPr lang="en-GB" sz="1600" dirty="0">
                          <a:effectLst/>
                        </a:rPr>
                        <a:t>, linseeds, rapeseed oil, and walnuts for alpha-linolenic acid)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3562" marR="43562" marT="0" marB="0" anchor="ctr"/>
                </a:tc>
                <a:extLst>
                  <a:ext uri="{0D108BD9-81ED-4DB2-BD59-A6C34878D82A}">
                    <a16:rowId xmlns:a16="http://schemas.microsoft.com/office/drawing/2014/main" val="951125658"/>
                  </a:ext>
                </a:extLst>
              </a:tr>
            </a:tbl>
          </a:graphicData>
        </a:graphic>
      </p:graphicFrame>
    </p:spTree>
    <p:extLst>
      <p:ext uri="{BB962C8B-B14F-4D97-AF65-F5344CB8AC3E}">
        <p14:creationId xmlns:p14="http://schemas.microsoft.com/office/powerpoint/2010/main" val="2043749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BE96AF5-B041-B5A3-6AD7-C006F9B4EEB7}"/>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800" kern="1200" dirty="0">
                <a:solidFill>
                  <a:srgbClr val="FFFFFF"/>
                </a:solidFill>
                <a:latin typeface="+mj-lt"/>
                <a:ea typeface="+mj-ea"/>
                <a:cs typeface="+mj-cs"/>
              </a:rPr>
              <a:t>Sri Lanka Medical Nutrition Association</a:t>
            </a:r>
          </a:p>
          <a:p>
            <a:pPr algn="ctr">
              <a:lnSpc>
                <a:spcPct val="90000"/>
              </a:lnSpc>
              <a:spcBef>
                <a:spcPct val="0"/>
              </a:spcBef>
              <a:spcAft>
                <a:spcPts val="600"/>
              </a:spcAft>
            </a:pPr>
            <a:r>
              <a:rPr lang="en-US" sz="2800" kern="1200" dirty="0">
                <a:solidFill>
                  <a:srgbClr val="FFFFFF"/>
                </a:solidFill>
                <a:latin typeface="+mj-lt"/>
                <a:ea typeface="+mj-ea"/>
                <a:cs typeface="+mj-cs"/>
              </a:rPr>
              <a:t>https://</a:t>
            </a:r>
            <a:r>
              <a:rPr lang="en-US" sz="2800" kern="1200" dirty="0" err="1">
                <a:solidFill>
                  <a:srgbClr val="FFFFFF"/>
                </a:solidFill>
                <a:latin typeface="+mj-lt"/>
                <a:ea typeface="+mj-ea"/>
                <a:cs typeface="+mj-cs"/>
              </a:rPr>
              <a:t>slmna.lk</a:t>
            </a:r>
            <a:endParaRPr lang="en-US" sz="2800" kern="1200" dirty="0">
              <a:solidFill>
                <a:srgbClr val="FFFFFF"/>
              </a:solidFill>
              <a:latin typeface="+mj-lt"/>
              <a:ea typeface="+mj-ea"/>
              <a:cs typeface="+mj-cs"/>
            </a:endParaRPr>
          </a:p>
        </p:txBody>
      </p:sp>
      <p:sp>
        <p:nvSpPr>
          <p:cNvPr id="10" name="TextBox 9">
            <a:extLst>
              <a:ext uri="{FF2B5EF4-FFF2-40B4-BE49-F238E27FC236}">
                <a16:creationId xmlns:a16="http://schemas.microsoft.com/office/drawing/2014/main" id="{A890F00C-4375-9F12-C396-5CD01A61BE7F}"/>
              </a:ext>
            </a:extLst>
          </p:cNvPr>
          <p:cNvSpPr txBox="1"/>
          <p:nvPr/>
        </p:nvSpPr>
        <p:spPr>
          <a:xfrm>
            <a:off x="398460" y="0"/>
            <a:ext cx="7088928" cy="769441"/>
          </a:xfrm>
          <a:prstGeom prst="rect">
            <a:avLst/>
          </a:prstGeom>
          <a:noFill/>
        </p:spPr>
        <p:txBody>
          <a:bodyPr wrap="none" rtlCol="0">
            <a:spAutoFit/>
          </a:bodyPr>
          <a:lstStyle/>
          <a:p>
            <a:r>
              <a:rPr lang="en-US" sz="4400" dirty="0">
                <a:latin typeface="+mj-lt"/>
              </a:rPr>
              <a:t>Foods with antioxidant activity</a:t>
            </a:r>
          </a:p>
        </p:txBody>
      </p:sp>
      <p:pic>
        <p:nvPicPr>
          <p:cNvPr id="12" name="Picture 11" descr="Timeline&#10;&#10;Description automatically generated">
            <a:extLst>
              <a:ext uri="{FF2B5EF4-FFF2-40B4-BE49-F238E27FC236}">
                <a16:creationId xmlns:a16="http://schemas.microsoft.com/office/drawing/2014/main" id="{197B0E55-7D32-98F6-18EB-A6835647B616}"/>
              </a:ext>
            </a:extLst>
          </p:cNvPr>
          <p:cNvPicPr>
            <a:picLocks noChangeAspect="1"/>
          </p:cNvPicPr>
          <p:nvPr/>
        </p:nvPicPr>
        <p:blipFill rotWithShape="1">
          <a:blip r:embed="rId2"/>
          <a:srcRect l="642" r="966"/>
          <a:stretch/>
        </p:blipFill>
        <p:spPr>
          <a:xfrm>
            <a:off x="4736892" y="747739"/>
            <a:ext cx="6115987" cy="5508162"/>
          </a:xfrm>
          <a:prstGeom prst="rect">
            <a:avLst/>
          </a:prstGeom>
          <a:ln>
            <a:noFill/>
          </a:ln>
          <a:effectLst>
            <a:softEdge rad="50800"/>
          </a:effectLst>
        </p:spPr>
      </p:pic>
    </p:spTree>
    <p:extLst>
      <p:ext uri="{BB962C8B-B14F-4D97-AF65-F5344CB8AC3E}">
        <p14:creationId xmlns:p14="http://schemas.microsoft.com/office/powerpoint/2010/main" val="1794344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BE96AF5-B041-B5A3-6AD7-C006F9B4EEB7}"/>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800" kern="1200" dirty="0">
                <a:solidFill>
                  <a:srgbClr val="FFFFFF"/>
                </a:solidFill>
                <a:latin typeface="+mj-lt"/>
                <a:ea typeface="+mj-ea"/>
                <a:cs typeface="+mj-cs"/>
              </a:rPr>
              <a:t>Sri Lanka Medical Nutrition Association</a:t>
            </a:r>
          </a:p>
          <a:p>
            <a:pPr algn="ctr">
              <a:lnSpc>
                <a:spcPct val="90000"/>
              </a:lnSpc>
              <a:spcBef>
                <a:spcPct val="0"/>
              </a:spcBef>
              <a:spcAft>
                <a:spcPts val="600"/>
              </a:spcAft>
            </a:pPr>
            <a:r>
              <a:rPr lang="en-US" sz="2800" kern="1200" dirty="0">
                <a:solidFill>
                  <a:srgbClr val="FFFFFF"/>
                </a:solidFill>
                <a:latin typeface="+mj-lt"/>
                <a:ea typeface="+mj-ea"/>
                <a:cs typeface="+mj-cs"/>
              </a:rPr>
              <a:t>https://</a:t>
            </a:r>
            <a:r>
              <a:rPr lang="en-US" sz="2800" kern="1200" dirty="0" err="1">
                <a:solidFill>
                  <a:srgbClr val="FFFFFF"/>
                </a:solidFill>
                <a:latin typeface="+mj-lt"/>
                <a:ea typeface="+mj-ea"/>
                <a:cs typeface="+mj-cs"/>
              </a:rPr>
              <a:t>slmna.lk</a:t>
            </a:r>
            <a:endParaRPr lang="en-US" sz="2800" kern="1200" dirty="0">
              <a:solidFill>
                <a:srgbClr val="FFFFFF"/>
              </a:solidFill>
              <a:latin typeface="+mj-lt"/>
              <a:ea typeface="+mj-ea"/>
              <a:cs typeface="+mj-cs"/>
            </a:endParaRPr>
          </a:p>
        </p:txBody>
      </p:sp>
      <p:pic>
        <p:nvPicPr>
          <p:cNvPr id="5" name="Picture 4" descr="Graphical user interface&#10;&#10;Description automatically generated">
            <a:extLst>
              <a:ext uri="{FF2B5EF4-FFF2-40B4-BE49-F238E27FC236}">
                <a16:creationId xmlns:a16="http://schemas.microsoft.com/office/drawing/2014/main" id="{D2C5CC79-16B4-D7F1-E316-2EEA56C1E1FA}"/>
              </a:ext>
            </a:extLst>
          </p:cNvPr>
          <p:cNvPicPr>
            <a:picLocks noChangeAspect="1"/>
          </p:cNvPicPr>
          <p:nvPr/>
        </p:nvPicPr>
        <p:blipFill rotWithShape="1">
          <a:blip r:embed="rId2"/>
          <a:srcRect l="1392" t="47455"/>
          <a:stretch/>
        </p:blipFill>
        <p:spPr>
          <a:xfrm>
            <a:off x="4347922" y="1690387"/>
            <a:ext cx="7664196" cy="2824136"/>
          </a:xfrm>
          <a:prstGeom prst="rect">
            <a:avLst/>
          </a:prstGeom>
          <a:effectLst>
            <a:softEdge rad="50800"/>
          </a:effectLst>
        </p:spPr>
      </p:pic>
      <p:sp>
        <p:nvSpPr>
          <p:cNvPr id="6" name="TextBox 5">
            <a:extLst>
              <a:ext uri="{FF2B5EF4-FFF2-40B4-BE49-F238E27FC236}">
                <a16:creationId xmlns:a16="http://schemas.microsoft.com/office/drawing/2014/main" id="{1AE95372-1B98-B46B-56B4-8E9E82206646}"/>
              </a:ext>
            </a:extLst>
          </p:cNvPr>
          <p:cNvSpPr txBox="1"/>
          <p:nvPr/>
        </p:nvSpPr>
        <p:spPr>
          <a:xfrm>
            <a:off x="404735" y="-21702"/>
            <a:ext cx="7088928" cy="769441"/>
          </a:xfrm>
          <a:prstGeom prst="rect">
            <a:avLst/>
          </a:prstGeom>
          <a:noFill/>
        </p:spPr>
        <p:txBody>
          <a:bodyPr wrap="none" rtlCol="0">
            <a:spAutoFit/>
          </a:bodyPr>
          <a:lstStyle/>
          <a:p>
            <a:r>
              <a:rPr lang="en-US" sz="4400" dirty="0">
                <a:latin typeface="+mj-lt"/>
              </a:rPr>
              <a:t>Foods with antioxidant activity</a:t>
            </a:r>
          </a:p>
        </p:txBody>
      </p:sp>
    </p:spTree>
    <p:extLst>
      <p:ext uri="{BB962C8B-B14F-4D97-AF65-F5344CB8AC3E}">
        <p14:creationId xmlns:p14="http://schemas.microsoft.com/office/powerpoint/2010/main" val="1780353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2915-1334-8ABB-CA2A-8FF7F6E96C7D}"/>
              </a:ext>
            </a:extLst>
          </p:cNvPr>
          <p:cNvSpPr>
            <a:spLocks noGrp="1"/>
          </p:cNvSpPr>
          <p:nvPr>
            <p:ph type="title"/>
          </p:nvPr>
        </p:nvSpPr>
        <p:spPr>
          <a:xfrm>
            <a:off x="419100" y="48944"/>
            <a:ext cx="11353800" cy="874395"/>
          </a:xfrm>
        </p:spPr>
        <p:txBody>
          <a:bodyPr>
            <a:noAutofit/>
          </a:bodyPr>
          <a:lstStyle/>
          <a:p>
            <a:r>
              <a:rPr lang="en-GB" sz="3200" b="0" i="0" u="none" strike="noStrike">
                <a:solidFill>
                  <a:srgbClr val="2E2E2E"/>
                </a:solidFill>
                <a:effectLst/>
              </a:rPr>
              <a:t>Nutrients related to cognitive function</a:t>
            </a:r>
            <a:endParaRPr lang="en-US" sz="6600" dirty="0"/>
          </a:p>
        </p:txBody>
      </p:sp>
      <p:sp>
        <p:nvSpPr>
          <p:cNvPr id="5" name="TextBox 4">
            <a:extLst>
              <a:ext uri="{FF2B5EF4-FFF2-40B4-BE49-F238E27FC236}">
                <a16:creationId xmlns:a16="http://schemas.microsoft.com/office/drawing/2014/main" id="{9C52CFCF-E8A2-8DD5-9E60-736DF1518FDA}"/>
              </a:ext>
            </a:extLst>
          </p:cNvPr>
          <p:cNvSpPr txBox="1"/>
          <p:nvPr/>
        </p:nvSpPr>
        <p:spPr>
          <a:xfrm>
            <a:off x="5674842" y="6334780"/>
            <a:ext cx="6517158" cy="523220"/>
          </a:xfrm>
          <a:prstGeom prst="rect">
            <a:avLst/>
          </a:prstGeom>
          <a:noFill/>
        </p:spPr>
        <p:txBody>
          <a:bodyPr wrap="square">
            <a:spAutoFit/>
          </a:bodyPr>
          <a:lstStyle/>
          <a:p>
            <a:pPr algn="r"/>
            <a:r>
              <a:rPr lang="en-GB" sz="1400">
                <a:effectLst/>
                <a:latin typeface="Calibri" panose="020F0502020204030204" pitchFamily="34" charset="0"/>
                <a:ea typeface="Calibri" panose="020F0502020204030204" pitchFamily="34" charset="0"/>
                <a:cs typeface="Times New Roman" panose="02020603050405020304" pitchFamily="18" charset="0"/>
              </a:rPr>
              <a:t>Siegel CJ. et al. Basic Neurochemistry: Molecular, Cellular and Medical Aspects. 6th edition. Philadelphia: Lippincott-Raven; 1999.</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F355964-92A8-BCA6-152A-BB841C820CCA}"/>
              </a:ext>
            </a:extLst>
          </p:cNvPr>
          <p:cNvSpPr txBox="1"/>
          <p:nvPr/>
        </p:nvSpPr>
        <p:spPr>
          <a:xfrm>
            <a:off x="604800" y="2412091"/>
            <a:ext cx="10986478" cy="3970318"/>
          </a:xfrm>
          <a:prstGeom prst="rect">
            <a:avLst/>
          </a:prstGeom>
          <a:noFill/>
        </p:spPr>
        <p:txBody>
          <a:bodyPr wrap="square">
            <a:spAutoFit/>
          </a:bodyPr>
          <a:lstStyle/>
          <a:p>
            <a:endParaRPr lang="en-GB" dirty="0"/>
          </a:p>
          <a:p>
            <a:pPr marL="285750" indent="-285750">
              <a:buFont typeface="Arial" panose="020B0604020202020204" pitchFamily="34" charset="0"/>
              <a:buChar char="•"/>
            </a:pPr>
            <a:r>
              <a:rPr lang="en-GB" dirty="0"/>
              <a:t>m</a:t>
            </a:r>
            <a:r>
              <a:rPr lang="en-GB" dirty="0">
                <a:effectLst/>
              </a:rPr>
              <a:t>any neuroactive compounds have significant roles as </a:t>
            </a:r>
            <a:r>
              <a:rPr lang="en-GB" i="1" dirty="0">
                <a:effectLst/>
              </a:rPr>
              <a:t>neurotransmitters, neuromodulators, and neurohormones</a:t>
            </a:r>
          </a:p>
          <a:p>
            <a:pPr marL="285750" indent="-285750">
              <a:buFont typeface="Arial" panose="020B0604020202020204" pitchFamily="34" charset="0"/>
              <a:buChar char="•"/>
            </a:pPr>
            <a:r>
              <a:rPr lang="en-GB" dirty="0">
                <a:effectLst/>
              </a:rPr>
              <a:t>plants</a:t>
            </a:r>
            <a:r>
              <a:rPr lang="en-GB" dirty="0"/>
              <a:t> </a:t>
            </a:r>
            <a:r>
              <a:rPr lang="en-GB" dirty="0">
                <a:effectLst/>
              </a:rPr>
              <a:t>and microorganisms can synthetize them</a:t>
            </a:r>
          </a:p>
          <a:p>
            <a:pPr marL="285750" indent="-285750">
              <a:buFont typeface="Arial" panose="020B0604020202020204" pitchFamily="34" charset="0"/>
              <a:buChar char="•"/>
            </a:pPr>
            <a:endParaRPr lang="en-GB" dirty="0">
              <a:effectLst/>
            </a:endParaRPr>
          </a:p>
          <a:p>
            <a:pPr marL="285750" indent="-285750">
              <a:buFont typeface="Arial" panose="020B0604020202020204" pitchFamily="34" charset="0"/>
              <a:buChar char="•"/>
            </a:pPr>
            <a:r>
              <a:rPr lang="en-GB" b="1" dirty="0"/>
              <a:t>PRESENT IN FOOD</a:t>
            </a:r>
          </a:p>
          <a:p>
            <a:pPr marL="742950" lvl="1" indent="-285750">
              <a:buFont typeface="Arial" panose="020B0604020202020204" pitchFamily="34" charset="0"/>
              <a:buChar char="•"/>
            </a:pPr>
            <a:r>
              <a:rPr lang="en-GB" dirty="0" err="1">
                <a:effectLst/>
              </a:rPr>
              <a:t>gammaaminobutyric</a:t>
            </a:r>
            <a:r>
              <a:rPr lang="en-GB" dirty="0"/>
              <a:t> </a:t>
            </a:r>
            <a:r>
              <a:rPr lang="en-GB" dirty="0">
                <a:effectLst/>
              </a:rPr>
              <a:t>acid (GABA)</a:t>
            </a:r>
          </a:p>
          <a:p>
            <a:pPr marL="742950" lvl="1" indent="-285750">
              <a:buFont typeface="Arial" panose="020B0604020202020204" pitchFamily="34" charset="0"/>
              <a:buChar char="•"/>
            </a:pPr>
            <a:r>
              <a:rPr lang="en-GB" dirty="0">
                <a:effectLst/>
              </a:rPr>
              <a:t> serotonin, </a:t>
            </a:r>
          </a:p>
          <a:p>
            <a:pPr marL="742950" lvl="1" indent="-285750">
              <a:buFont typeface="Arial" panose="020B0604020202020204" pitchFamily="34" charset="0"/>
              <a:buChar char="•"/>
            </a:pPr>
            <a:r>
              <a:rPr lang="en-GB" dirty="0">
                <a:effectLst/>
              </a:rPr>
              <a:t>melatonin, kynurenine, kynurenic acid</a:t>
            </a:r>
          </a:p>
          <a:p>
            <a:pPr marL="742950" lvl="1" indent="-285750">
              <a:buFont typeface="Arial" panose="020B0604020202020204" pitchFamily="34" charset="0"/>
              <a:buChar char="•"/>
            </a:pPr>
            <a:r>
              <a:rPr lang="en-GB" dirty="0">
                <a:effectLst/>
              </a:rPr>
              <a:t>dopamine, </a:t>
            </a:r>
          </a:p>
          <a:p>
            <a:pPr marL="742950" lvl="1" indent="-285750">
              <a:buFont typeface="Arial" panose="020B0604020202020204" pitchFamily="34" charset="0"/>
              <a:buChar char="•"/>
            </a:pPr>
            <a:r>
              <a:rPr lang="en-GB" dirty="0">
                <a:effectLst/>
              </a:rPr>
              <a:t>norepinephrine, </a:t>
            </a:r>
          </a:p>
          <a:p>
            <a:pPr marL="742950" lvl="1" indent="-285750">
              <a:buFont typeface="Arial" panose="020B0604020202020204" pitchFamily="34" charset="0"/>
              <a:buChar char="•"/>
            </a:pPr>
            <a:r>
              <a:rPr lang="en-GB" dirty="0">
                <a:effectLst/>
              </a:rPr>
              <a:t>histamine,</a:t>
            </a:r>
          </a:p>
          <a:p>
            <a:pPr marL="742950" lvl="1" indent="-285750">
              <a:buFont typeface="Arial" panose="020B0604020202020204" pitchFamily="34" charset="0"/>
              <a:buChar char="•"/>
            </a:pPr>
            <a:r>
              <a:rPr lang="en-GB" dirty="0">
                <a:effectLst/>
              </a:rPr>
              <a:t>tryptamine,</a:t>
            </a:r>
          </a:p>
          <a:p>
            <a:pPr marL="742950" lvl="1" indent="-285750">
              <a:buFont typeface="Arial" panose="020B0604020202020204" pitchFamily="34" charset="0"/>
              <a:buChar char="•"/>
            </a:pPr>
            <a:r>
              <a:rPr lang="en-GB" dirty="0">
                <a:effectLst/>
              </a:rPr>
              <a:t>tyramine, </a:t>
            </a:r>
          </a:p>
          <a:p>
            <a:pPr marL="742950" lvl="1" indent="-285750">
              <a:buFont typeface="Arial" panose="020B0604020202020204" pitchFamily="34" charset="0"/>
              <a:buChar char="•"/>
            </a:pPr>
            <a:r>
              <a:rPr lang="en-GB" dirty="0">
                <a:effectLst/>
              </a:rPr>
              <a:t>beta-phenylethylamine</a:t>
            </a:r>
            <a:endParaRPr lang="en-GB" b="1" dirty="0"/>
          </a:p>
        </p:txBody>
      </p:sp>
      <p:sp>
        <p:nvSpPr>
          <p:cNvPr id="12" name="TextBox 11">
            <a:extLst>
              <a:ext uri="{FF2B5EF4-FFF2-40B4-BE49-F238E27FC236}">
                <a16:creationId xmlns:a16="http://schemas.microsoft.com/office/drawing/2014/main" id="{66108921-1836-9190-D3EA-D92853FC82EC}"/>
              </a:ext>
            </a:extLst>
          </p:cNvPr>
          <p:cNvSpPr txBox="1"/>
          <p:nvPr/>
        </p:nvSpPr>
        <p:spPr>
          <a:xfrm>
            <a:off x="558000" y="1927637"/>
            <a:ext cx="11353800" cy="830997"/>
          </a:xfrm>
          <a:prstGeom prst="rect">
            <a:avLst/>
          </a:prstGeom>
          <a:solidFill>
            <a:schemeClr val="accent2">
              <a:alpha val="83000"/>
            </a:schemeClr>
          </a:solidFill>
          <a:ln>
            <a:noFill/>
          </a:ln>
          <a:effectLst>
            <a:softEdge rad="63500"/>
          </a:effectLst>
        </p:spPr>
        <p:txBody>
          <a:bodyPr wrap="square">
            <a:spAutoFit/>
          </a:bodyPr>
          <a:lstStyle/>
          <a:p>
            <a:r>
              <a:rPr lang="en-GB" sz="2400" dirty="0">
                <a:effectLst/>
              </a:rPr>
              <a:t>chemical agent synthesized by a neuron, which affects the properties of other neurons and muscle cells</a:t>
            </a:r>
          </a:p>
        </p:txBody>
      </p:sp>
      <p:sp>
        <p:nvSpPr>
          <p:cNvPr id="20" name="TextBox 19">
            <a:extLst>
              <a:ext uri="{FF2B5EF4-FFF2-40B4-BE49-F238E27FC236}">
                <a16:creationId xmlns:a16="http://schemas.microsoft.com/office/drawing/2014/main" id="{07A8D0A6-034D-9EA9-1EDC-A89C988B5D7A}"/>
              </a:ext>
            </a:extLst>
          </p:cNvPr>
          <p:cNvSpPr txBox="1"/>
          <p:nvPr/>
        </p:nvSpPr>
        <p:spPr>
          <a:xfrm>
            <a:off x="602760" y="1527527"/>
            <a:ext cx="3084819" cy="400110"/>
          </a:xfrm>
          <a:prstGeom prst="rect">
            <a:avLst/>
          </a:prstGeom>
          <a:solidFill>
            <a:schemeClr val="accent2"/>
          </a:solidFill>
        </p:spPr>
        <p:txBody>
          <a:bodyPr wrap="square">
            <a:spAutoFit/>
          </a:bodyPr>
          <a:lstStyle/>
          <a:p>
            <a:r>
              <a:rPr lang="en-GB" sz="2000" b="1" cap="all" dirty="0">
                <a:solidFill>
                  <a:schemeClr val="bg1"/>
                </a:solidFill>
                <a:effectLst/>
              </a:rPr>
              <a:t>neuroactive substance </a:t>
            </a:r>
            <a:endParaRPr lang="en-US" sz="2000" dirty="0">
              <a:solidFill>
                <a:schemeClr val="bg1"/>
              </a:solidFill>
            </a:endParaRPr>
          </a:p>
        </p:txBody>
      </p:sp>
      <p:sp>
        <p:nvSpPr>
          <p:cNvPr id="22" name="Title 1">
            <a:extLst>
              <a:ext uri="{FF2B5EF4-FFF2-40B4-BE49-F238E27FC236}">
                <a16:creationId xmlns:a16="http://schemas.microsoft.com/office/drawing/2014/main" id="{611A77F0-BC87-9C22-942E-03438A764251}"/>
              </a:ext>
            </a:extLst>
          </p:cNvPr>
          <p:cNvSpPr txBox="1">
            <a:spLocks/>
          </p:cNvSpPr>
          <p:nvPr/>
        </p:nvSpPr>
        <p:spPr>
          <a:xfrm>
            <a:off x="419100" y="645406"/>
            <a:ext cx="11353800" cy="874395"/>
          </a:xfrm>
          <a:prstGeom prst="roundRect">
            <a:avLst/>
          </a:prstGeom>
          <a:solidFill>
            <a:schemeClr val="bg2">
              <a:lumMod val="75000"/>
              <a:alpha val="68002"/>
            </a:schemeClr>
          </a:solidFill>
          <a:effectLst>
            <a:softEdge rad="635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The brain needs lifelong nourishment to maintain its structure and function and to help ensure optimal cognitive performance</a:t>
            </a:r>
          </a:p>
        </p:txBody>
      </p:sp>
    </p:spTree>
    <p:extLst>
      <p:ext uri="{BB962C8B-B14F-4D97-AF65-F5344CB8AC3E}">
        <p14:creationId xmlns:p14="http://schemas.microsoft.com/office/powerpoint/2010/main" val="2764742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D8BD27B-FEB5-4C10-CE32-5C0405B12038}"/>
              </a:ext>
            </a:extLst>
          </p:cNvPr>
          <p:cNvGraphicFramePr>
            <a:graphicFrameLocks noGrp="1"/>
          </p:cNvGraphicFramePr>
          <p:nvPr>
            <p:extLst>
              <p:ext uri="{D42A27DB-BD31-4B8C-83A1-F6EECF244321}">
                <p14:modId xmlns:p14="http://schemas.microsoft.com/office/powerpoint/2010/main" val="2527469002"/>
              </p:ext>
            </p:extLst>
          </p:nvPr>
        </p:nvGraphicFramePr>
        <p:xfrm>
          <a:off x="833584" y="887256"/>
          <a:ext cx="10524832" cy="5083487"/>
        </p:xfrm>
        <a:graphic>
          <a:graphicData uri="http://schemas.openxmlformats.org/drawingml/2006/table">
            <a:tbl>
              <a:tblPr firstRow="1" firstCol="1" bandRow="1">
                <a:tableStyleId>{21E4AEA4-8DFA-4A89-87EB-49C32662AFE0}</a:tableStyleId>
              </a:tblPr>
              <a:tblGrid>
                <a:gridCol w="1998670">
                  <a:extLst>
                    <a:ext uri="{9D8B030D-6E8A-4147-A177-3AD203B41FA5}">
                      <a16:colId xmlns:a16="http://schemas.microsoft.com/office/drawing/2014/main" val="2411774939"/>
                    </a:ext>
                  </a:extLst>
                </a:gridCol>
                <a:gridCol w="8526162">
                  <a:extLst>
                    <a:ext uri="{9D8B030D-6E8A-4147-A177-3AD203B41FA5}">
                      <a16:colId xmlns:a16="http://schemas.microsoft.com/office/drawing/2014/main" val="1209284022"/>
                    </a:ext>
                  </a:extLst>
                </a:gridCol>
              </a:tblGrid>
              <a:tr h="207207">
                <a:tc>
                  <a:txBody>
                    <a:bodyPr/>
                    <a:lstStyle/>
                    <a:p>
                      <a:r>
                        <a:rPr lang="en-GB" sz="1800" dirty="0">
                          <a:effectLst/>
                        </a:rPr>
                        <a:t>Neuroactive compounds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tc>
                <a:tc>
                  <a:txBody>
                    <a:bodyPr/>
                    <a:lstStyle/>
                    <a:p>
                      <a:r>
                        <a:rPr lang="en-GB" sz="1800" dirty="0">
                          <a:effectLst/>
                        </a:rPr>
                        <a:t>Health effects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tc>
                <a:extLst>
                  <a:ext uri="{0D108BD9-81ED-4DB2-BD59-A6C34878D82A}">
                    <a16:rowId xmlns:a16="http://schemas.microsoft.com/office/drawing/2014/main" val="4103999183"/>
                  </a:ext>
                </a:extLst>
              </a:tr>
              <a:tr h="295476">
                <a:tc>
                  <a:txBody>
                    <a:bodyPr/>
                    <a:lstStyle/>
                    <a:p>
                      <a:r>
                        <a:rPr lang="en-GB" sz="1600" dirty="0">
                          <a:effectLst/>
                        </a:rPr>
                        <a:t>GABA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tc>
                <a:tc>
                  <a:txBody>
                    <a:bodyPr/>
                    <a:lstStyle/>
                    <a:p>
                      <a:r>
                        <a:rPr lang="en-GB" sz="1600" dirty="0">
                          <a:effectLst/>
                        </a:rPr>
                        <a:t>Reducing </a:t>
                      </a:r>
                      <a:r>
                        <a:rPr lang="en-GB" sz="1600" dirty="0" err="1">
                          <a:effectLst/>
                        </a:rPr>
                        <a:t>psyc</a:t>
                      </a:r>
                      <a:r>
                        <a:rPr lang="sl-SI" sz="1600" dirty="0">
                          <a:effectLst/>
                        </a:rPr>
                        <a:t>h</a:t>
                      </a:r>
                      <a:r>
                        <a:rPr lang="en-GB" sz="1600" dirty="0" err="1">
                          <a:effectLst/>
                        </a:rPr>
                        <a:t>ological</a:t>
                      </a:r>
                      <a:r>
                        <a:rPr lang="en-GB" sz="1600" dirty="0">
                          <a:effectLst/>
                        </a:rPr>
                        <a:t> and physical fatigue and stress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solidFill>
                      <a:schemeClr val="bg1"/>
                    </a:solidFill>
                  </a:tcPr>
                </a:tc>
                <a:extLst>
                  <a:ext uri="{0D108BD9-81ED-4DB2-BD59-A6C34878D82A}">
                    <a16:rowId xmlns:a16="http://schemas.microsoft.com/office/drawing/2014/main" val="4134518658"/>
                  </a:ext>
                </a:extLst>
              </a:tr>
              <a:tr h="268242">
                <a:tc>
                  <a:txBody>
                    <a:bodyPr/>
                    <a:lstStyle/>
                    <a:p>
                      <a:r>
                        <a:rPr lang="en-GB" sz="16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solidFill>
                      <a:schemeClr val="bg1"/>
                    </a:solidFill>
                  </a:tcPr>
                </a:tc>
                <a:tc>
                  <a:txBody>
                    <a:bodyPr/>
                    <a:lstStyle/>
                    <a:p>
                      <a:r>
                        <a:rPr lang="en-GB" sz="1600" dirty="0">
                          <a:effectLst/>
                        </a:rPr>
                        <a:t>Reducing sleep latency and increasing total nonrapid eye movement sleep time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solidFill>
                      <a:schemeClr val="bg1"/>
                    </a:solidFill>
                  </a:tcPr>
                </a:tc>
                <a:extLst>
                  <a:ext uri="{0D108BD9-81ED-4DB2-BD59-A6C34878D82A}">
                    <a16:rowId xmlns:a16="http://schemas.microsoft.com/office/drawing/2014/main" val="4018316203"/>
                  </a:ext>
                </a:extLst>
              </a:tr>
              <a:tr h="207207">
                <a:tc>
                  <a:txBody>
                    <a:bodyPr/>
                    <a:lstStyle/>
                    <a:p>
                      <a:r>
                        <a:rPr lang="en-GB" sz="1600" dirty="0">
                          <a:effectLst/>
                        </a:rPr>
                        <a:t> </a:t>
                      </a:r>
                    </a:p>
                  </a:txBody>
                  <a:tcPr marL="64305" marR="64305" marT="0" marB="0">
                    <a:solidFill>
                      <a:schemeClr val="bg1"/>
                    </a:solidFill>
                  </a:tcPr>
                </a:tc>
                <a:tc>
                  <a:txBody>
                    <a:bodyPr/>
                    <a:lstStyle/>
                    <a:p>
                      <a:r>
                        <a:rPr lang="en-GB" sz="1600" dirty="0">
                          <a:effectLst/>
                        </a:rPr>
                        <a:t>Blood pressure regulation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solidFill>
                      <a:schemeClr val="bg1"/>
                    </a:solidFill>
                  </a:tcPr>
                </a:tc>
                <a:extLst>
                  <a:ext uri="{0D108BD9-81ED-4DB2-BD59-A6C34878D82A}">
                    <a16:rowId xmlns:a16="http://schemas.microsoft.com/office/drawing/2014/main" val="4006932384"/>
                  </a:ext>
                </a:extLst>
              </a:tr>
              <a:tr h="207207">
                <a:tc>
                  <a:txBody>
                    <a:bodyPr/>
                    <a:lstStyle/>
                    <a:p>
                      <a:endParaRPr lang="en-GB" sz="1600" dirty="0">
                        <a:effectLst/>
                      </a:endParaRPr>
                    </a:p>
                  </a:txBody>
                  <a:tcPr marL="64305" marR="64305" marT="0" marB="0">
                    <a:solidFill>
                      <a:schemeClr val="bg1"/>
                    </a:solidFill>
                  </a:tcPr>
                </a:tc>
                <a:tc>
                  <a:txBody>
                    <a:bodyPr/>
                    <a:lstStyle/>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solidFill>
                      <a:schemeClr val="bg1"/>
                    </a:solidFill>
                  </a:tcPr>
                </a:tc>
                <a:extLst>
                  <a:ext uri="{0D108BD9-81ED-4DB2-BD59-A6C34878D82A}">
                    <a16:rowId xmlns:a16="http://schemas.microsoft.com/office/drawing/2014/main" val="2351429317"/>
                  </a:ext>
                </a:extLst>
              </a:tr>
              <a:tr h="207207">
                <a:tc>
                  <a:txBody>
                    <a:bodyPr/>
                    <a:lstStyle/>
                    <a:p>
                      <a:r>
                        <a:rPr lang="en-GB" sz="1600" dirty="0">
                          <a:effectLst/>
                        </a:rPr>
                        <a:t>Melatonin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tc>
                <a:tc>
                  <a:txBody>
                    <a:bodyPr/>
                    <a:lstStyle/>
                    <a:p>
                      <a:r>
                        <a:rPr lang="en-GB" sz="1600" dirty="0">
                          <a:effectLst/>
                        </a:rPr>
                        <a:t>Protection from oxidative stress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solidFill>
                      <a:schemeClr val="bg1"/>
                    </a:solidFill>
                  </a:tcPr>
                </a:tc>
                <a:extLst>
                  <a:ext uri="{0D108BD9-81ED-4DB2-BD59-A6C34878D82A}">
                    <a16:rowId xmlns:a16="http://schemas.microsoft.com/office/drawing/2014/main" val="1078583609"/>
                  </a:ext>
                </a:extLst>
              </a:tr>
              <a:tr h="207207">
                <a:tc>
                  <a:txBody>
                    <a:bodyPr/>
                    <a:lstStyle/>
                    <a:p>
                      <a:r>
                        <a:rPr lang="en-GB" sz="16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solidFill>
                      <a:schemeClr val="bg1"/>
                    </a:solidFill>
                  </a:tcPr>
                </a:tc>
                <a:tc>
                  <a:txBody>
                    <a:bodyPr/>
                    <a:lstStyle/>
                    <a:p>
                      <a:r>
                        <a:rPr lang="en-GB" sz="1600" dirty="0">
                          <a:effectLst/>
                        </a:rPr>
                        <a:t>Decreasing blood pressure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solidFill>
                      <a:schemeClr val="bg1"/>
                    </a:solidFill>
                  </a:tcPr>
                </a:tc>
                <a:extLst>
                  <a:ext uri="{0D108BD9-81ED-4DB2-BD59-A6C34878D82A}">
                    <a16:rowId xmlns:a16="http://schemas.microsoft.com/office/drawing/2014/main" val="1332264567"/>
                  </a:ext>
                </a:extLst>
              </a:tr>
              <a:tr h="207207">
                <a:tc>
                  <a:txBody>
                    <a:bodyPr/>
                    <a:lstStyle/>
                    <a:p>
                      <a:r>
                        <a:rPr lang="en-GB" sz="16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solidFill>
                      <a:schemeClr val="bg1"/>
                    </a:solidFill>
                  </a:tcPr>
                </a:tc>
                <a:tc>
                  <a:txBody>
                    <a:bodyPr/>
                    <a:lstStyle/>
                    <a:p>
                      <a:r>
                        <a:rPr lang="en-GB" sz="1600" dirty="0">
                          <a:effectLst/>
                        </a:rPr>
                        <a:t>Reducing jet lag and sleep problems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solidFill>
                      <a:schemeClr val="bg1"/>
                    </a:solidFill>
                  </a:tcPr>
                </a:tc>
                <a:extLst>
                  <a:ext uri="{0D108BD9-81ED-4DB2-BD59-A6C34878D82A}">
                    <a16:rowId xmlns:a16="http://schemas.microsoft.com/office/drawing/2014/main" val="3276560466"/>
                  </a:ext>
                </a:extLst>
              </a:tr>
              <a:tr h="0">
                <a:tc>
                  <a:txBody>
                    <a:bodyPr/>
                    <a:lstStyle/>
                    <a:p>
                      <a:r>
                        <a:rPr lang="en-GB" sz="1600" dirty="0">
                          <a:effectLst/>
                        </a:rPr>
                        <a:t> </a:t>
                      </a:r>
                    </a:p>
                  </a:txBody>
                  <a:tcPr marL="64305" marR="64305" marT="0" marB="0">
                    <a:solidFill>
                      <a:schemeClr val="bg1"/>
                    </a:solidFill>
                  </a:tcPr>
                </a:tc>
                <a:tc>
                  <a:txBody>
                    <a:bodyPr/>
                    <a:lstStyle/>
                    <a:p>
                      <a:r>
                        <a:rPr lang="en-GB" sz="1600" dirty="0">
                          <a:effectLst/>
                        </a:rPr>
                        <a:t>Decreasing glucose tolerance and insulin sensitivity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solidFill>
                      <a:schemeClr val="bg1"/>
                    </a:solidFill>
                  </a:tcPr>
                </a:tc>
                <a:extLst>
                  <a:ext uri="{0D108BD9-81ED-4DB2-BD59-A6C34878D82A}">
                    <a16:rowId xmlns:a16="http://schemas.microsoft.com/office/drawing/2014/main" val="571782326"/>
                  </a:ext>
                </a:extLst>
              </a:tr>
              <a:tr h="288324">
                <a:tc>
                  <a:txBody>
                    <a:bodyPr/>
                    <a:lstStyle/>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solidFill>
                      <a:schemeClr val="bg1"/>
                    </a:solidFill>
                  </a:tcPr>
                </a:tc>
                <a:tc>
                  <a:txBody>
                    <a:bodyPr/>
                    <a:lstStyle/>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solidFill>
                      <a:schemeClr val="bg1"/>
                    </a:solidFill>
                  </a:tcPr>
                </a:tc>
                <a:extLst>
                  <a:ext uri="{0D108BD9-81ED-4DB2-BD59-A6C34878D82A}">
                    <a16:rowId xmlns:a16="http://schemas.microsoft.com/office/drawing/2014/main" val="2096850864"/>
                  </a:ext>
                </a:extLst>
              </a:tr>
              <a:tr h="316645">
                <a:tc>
                  <a:txBody>
                    <a:bodyPr/>
                    <a:lstStyle/>
                    <a:p>
                      <a:r>
                        <a:rPr lang="en-GB" sz="1600" dirty="0">
                          <a:effectLst/>
                        </a:rPr>
                        <a:t>Histamine</a:t>
                      </a:r>
                    </a:p>
                  </a:txBody>
                  <a:tcPr marL="64305" marR="64305" marT="0" marB="0"/>
                </a:tc>
                <a:tc>
                  <a:txBody>
                    <a:bodyPr/>
                    <a:lstStyle/>
                    <a:p>
                      <a:r>
                        <a:rPr lang="en-GB" sz="1600" dirty="0">
                          <a:effectLst/>
                        </a:rPr>
                        <a:t>Managing hypotension, flushing, headache, abdominal cramps, </a:t>
                      </a:r>
                      <a:r>
                        <a:rPr lang="en-GB" sz="1600" dirty="0" err="1">
                          <a:effectLst/>
                        </a:rPr>
                        <a:t>diarrhea</a:t>
                      </a:r>
                      <a:r>
                        <a:rPr lang="en-GB" sz="1600" dirty="0">
                          <a:effectLst/>
                        </a:rPr>
                        <a:t>, and vomiting</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tc>
                <a:extLst>
                  <a:ext uri="{0D108BD9-81ED-4DB2-BD59-A6C34878D82A}">
                    <a16:rowId xmlns:a16="http://schemas.microsoft.com/office/drawing/2014/main" val="1779532702"/>
                  </a:ext>
                </a:extLst>
              </a:tr>
              <a:tr h="316645">
                <a:tc>
                  <a:txBody>
                    <a:bodyPr/>
                    <a:lstStyle/>
                    <a:p>
                      <a:endParaRPr lang="en-GB" sz="1600" dirty="0">
                        <a:effectLst/>
                      </a:endParaRPr>
                    </a:p>
                  </a:txBody>
                  <a:tcPr marL="64305" marR="64305" marT="0" marB="0">
                    <a:solidFill>
                      <a:schemeClr val="bg1"/>
                    </a:solidFill>
                  </a:tcPr>
                </a:tc>
                <a:tc>
                  <a:txBody>
                    <a:bodyPr/>
                    <a:lstStyle/>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solidFill>
                      <a:schemeClr val="bg1"/>
                    </a:solidFill>
                  </a:tcPr>
                </a:tc>
                <a:extLst>
                  <a:ext uri="{0D108BD9-81ED-4DB2-BD59-A6C34878D82A}">
                    <a16:rowId xmlns:a16="http://schemas.microsoft.com/office/drawing/2014/main" val="751165236"/>
                  </a:ext>
                </a:extLst>
              </a:tr>
              <a:tr h="414413">
                <a:tc>
                  <a:txBody>
                    <a:bodyPr/>
                    <a:lstStyle/>
                    <a:p>
                      <a:r>
                        <a:rPr lang="en-GB" sz="1600" b="1" kern="1200" dirty="0">
                          <a:solidFill>
                            <a:schemeClr val="lt1"/>
                          </a:solidFill>
                          <a:effectLst/>
                          <a:latin typeface="+mn-lt"/>
                          <a:ea typeface="+mn-ea"/>
                          <a:cs typeface="+mn-cs"/>
                        </a:rPr>
                        <a:t>Tryptamine beta-phenylethylamine</a:t>
                      </a:r>
                    </a:p>
                  </a:txBody>
                  <a:tcPr marL="64305" marR="64305" marT="0" marB="0"/>
                </a:tc>
                <a:tc>
                  <a:txBody>
                    <a:bodyPr/>
                    <a:lstStyle/>
                    <a:p>
                      <a:r>
                        <a:rPr lang="en-GB" sz="1600" dirty="0">
                          <a:effectLst/>
                        </a:rPr>
                        <a:t>Managing hypertension, headaches, vomiting, and perspiration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tc>
                <a:extLst>
                  <a:ext uri="{0D108BD9-81ED-4DB2-BD59-A6C34878D82A}">
                    <a16:rowId xmlns:a16="http://schemas.microsoft.com/office/drawing/2014/main" val="851037069"/>
                  </a:ext>
                </a:extLst>
              </a:tr>
              <a:tr h="248651">
                <a:tc>
                  <a:txBody>
                    <a:bodyPr/>
                    <a:lstStyle/>
                    <a:p>
                      <a:endParaRPr lang="en-GB" sz="1600" b="1" kern="1200" dirty="0">
                        <a:solidFill>
                          <a:schemeClr val="lt1"/>
                        </a:solidFill>
                        <a:effectLst/>
                        <a:latin typeface="+mn-lt"/>
                        <a:ea typeface="+mn-ea"/>
                        <a:cs typeface="+mn-cs"/>
                      </a:endParaRPr>
                    </a:p>
                  </a:txBody>
                  <a:tcPr marL="64305" marR="64305" marT="0" marB="0">
                    <a:solidFill>
                      <a:schemeClr val="bg2"/>
                    </a:solidFill>
                  </a:tcPr>
                </a:tc>
                <a:tc>
                  <a:txBody>
                    <a:bodyPr/>
                    <a:lstStyle/>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solidFill>
                      <a:schemeClr val="bg2"/>
                    </a:solidFill>
                  </a:tcPr>
                </a:tc>
                <a:extLst>
                  <a:ext uri="{0D108BD9-81ED-4DB2-BD59-A6C34878D82A}">
                    <a16:rowId xmlns:a16="http://schemas.microsoft.com/office/drawing/2014/main" val="2850091343"/>
                  </a:ext>
                </a:extLst>
              </a:tr>
              <a:tr h="303152">
                <a:tc>
                  <a:txBody>
                    <a:bodyPr/>
                    <a:lstStyle/>
                    <a:p>
                      <a:r>
                        <a:rPr lang="en-GB" sz="1600" dirty="0">
                          <a:effectLst/>
                        </a:rPr>
                        <a:t>L-Dopa</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tc>
                <a:tc>
                  <a:txBody>
                    <a:bodyPr/>
                    <a:lstStyle/>
                    <a:p>
                      <a:r>
                        <a:rPr lang="en-GB" sz="1600" dirty="0">
                          <a:effectLst/>
                        </a:rPr>
                        <a:t>Increasing dopamine concentrations in treatment of Parkinson’s disease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tc>
                <a:extLst>
                  <a:ext uri="{0D108BD9-81ED-4DB2-BD59-A6C34878D82A}">
                    <a16:rowId xmlns:a16="http://schemas.microsoft.com/office/drawing/2014/main" val="2762859895"/>
                  </a:ext>
                </a:extLst>
              </a:tr>
              <a:tr h="303152">
                <a:tc>
                  <a:txBody>
                    <a:bodyPr/>
                    <a:lstStyle/>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solidFill>
                      <a:schemeClr val="bg1"/>
                    </a:solidFill>
                  </a:tcPr>
                </a:tc>
                <a:tc>
                  <a:txBody>
                    <a:bodyPr/>
                    <a:lstStyle/>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solidFill>
                      <a:schemeClr val="bg1"/>
                    </a:solidFill>
                  </a:tcPr>
                </a:tc>
                <a:extLst>
                  <a:ext uri="{0D108BD9-81ED-4DB2-BD59-A6C34878D82A}">
                    <a16:rowId xmlns:a16="http://schemas.microsoft.com/office/drawing/2014/main" val="1671581057"/>
                  </a:ext>
                </a:extLst>
              </a:tr>
              <a:tr h="207207">
                <a:tc>
                  <a:txBody>
                    <a:bodyPr/>
                    <a:lstStyle/>
                    <a:p>
                      <a:r>
                        <a:rPr lang="en-GB" sz="1600" dirty="0">
                          <a:effectLst/>
                        </a:rPr>
                        <a:t>5-Hydroxytryptophan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tc>
                <a:tc>
                  <a:txBody>
                    <a:bodyPr/>
                    <a:lstStyle/>
                    <a:p>
                      <a:r>
                        <a:rPr lang="en-GB" sz="1600" dirty="0">
                          <a:effectLst/>
                        </a:rPr>
                        <a:t>Antidepressant effect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305" marR="64305" marT="0" marB="0" anchor="ctr"/>
                </a:tc>
                <a:extLst>
                  <a:ext uri="{0D108BD9-81ED-4DB2-BD59-A6C34878D82A}">
                    <a16:rowId xmlns:a16="http://schemas.microsoft.com/office/drawing/2014/main" val="989243547"/>
                  </a:ext>
                </a:extLst>
              </a:tr>
            </a:tbl>
          </a:graphicData>
        </a:graphic>
      </p:graphicFrame>
      <p:sp>
        <p:nvSpPr>
          <p:cNvPr id="9" name="TextBox 8">
            <a:extLst>
              <a:ext uri="{FF2B5EF4-FFF2-40B4-BE49-F238E27FC236}">
                <a16:creationId xmlns:a16="http://schemas.microsoft.com/office/drawing/2014/main" id="{FC1D93F0-048B-8788-D80B-F89DE2D8CBC3}"/>
              </a:ext>
            </a:extLst>
          </p:cNvPr>
          <p:cNvSpPr txBox="1"/>
          <p:nvPr/>
        </p:nvSpPr>
        <p:spPr>
          <a:xfrm>
            <a:off x="4646142" y="5970743"/>
            <a:ext cx="6517158" cy="523220"/>
          </a:xfrm>
          <a:prstGeom prst="rect">
            <a:avLst/>
          </a:prstGeom>
          <a:noFill/>
        </p:spPr>
        <p:txBody>
          <a:bodyPr wrap="square">
            <a:spAutoFit/>
          </a:bodyPr>
          <a:lstStyle/>
          <a:p>
            <a:pPr algn="r"/>
            <a:r>
              <a:rPr lang="en-GB" sz="1400" dirty="0">
                <a:effectLst/>
                <a:latin typeface="Calibri" panose="020F0502020204030204" pitchFamily="34" charset="0"/>
                <a:ea typeface="Calibri" panose="020F0502020204030204" pitchFamily="34" charset="0"/>
                <a:cs typeface="Times New Roman" panose="02020603050405020304" pitchFamily="18" charset="0"/>
              </a:rPr>
              <a:t>Siegel CJ. et al. Basic Neurochemistry: Molecular, Cellular and Medical Aspects. 6th edition. Philadelphia: Lippincott-Raven; 1999.</a:t>
            </a:r>
          </a:p>
        </p:txBody>
      </p:sp>
      <p:sp>
        <p:nvSpPr>
          <p:cNvPr id="11" name="TextBox 10">
            <a:extLst>
              <a:ext uri="{FF2B5EF4-FFF2-40B4-BE49-F238E27FC236}">
                <a16:creationId xmlns:a16="http://schemas.microsoft.com/office/drawing/2014/main" id="{F9F16575-D640-045A-EB6A-80C6F5A9375F}"/>
              </a:ext>
            </a:extLst>
          </p:cNvPr>
          <p:cNvSpPr txBox="1"/>
          <p:nvPr/>
        </p:nvSpPr>
        <p:spPr>
          <a:xfrm>
            <a:off x="573665" y="222347"/>
            <a:ext cx="11426429" cy="523220"/>
          </a:xfrm>
          <a:prstGeom prst="rect">
            <a:avLst/>
          </a:prstGeom>
          <a:noFill/>
        </p:spPr>
        <p:txBody>
          <a:bodyPr wrap="square">
            <a:spAutoFit/>
          </a:bodyPr>
          <a:lstStyle/>
          <a:p>
            <a:r>
              <a:rPr lang="en-GB" sz="2800" dirty="0">
                <a:effectLst/>
                <a:latin typeface="+mj-lt"/>
              </a:rPr>
              <a:t>Potential positive and negative health effects of neuroactive compounds</a:t>
            </a:r>
          </a:p>
        </p:txBody>
      </p:sp>
    </p:spTree>
    <p:extLst>
      <p:ext uri="{BB962C8B-B14F-4D97-AF65-F5344CB8AC3E}">
        <p14:creationId xmlns:p14="http://schemas.microsoft.com/office/powerpoint/2010/main" val="1062892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7B8334FF-07C6-1FF1-35DD-ED406790891C}"/>
              </a:ext>
            </a:extLst>
          </p:cNvPr>
          <p:cNvGraphicFramePr>
            <a:graphicFrameLocks noGrp="1"/>
          </p:cNvGraphicFramePr>
          <p:nvPr>
            <p:extLst>
              <p:ext uri="{D42A27DB-BD31-4B8C-83A1-F6EECF244321}">
                <p14:modId xmlns:p14="http://schemas.microsoft.com/office/powerpoint/2010/main" val="113430784"/>
              </p:ext>
            </p:extLst>
          </p:nvPr>
        </p:nvGraphicFramePr>
        <p:xfrm>
          <a:off x="1074196" y="1017628"/>
          <a:ext cx="5094894" cy="2307173"/>
        </p:xfrm>
        <a:graphic>
          <a:graphicData uri="http://schemas.openxmlformats.org/drawingml/2006/table">
            <a:tbl>
              <a:tblPr firstRow="1" firstCol="1" bandRow="1">
                <a:tableStyleId>{85BE263C-DBD7-4A20-BB59-AAB30ACAA65A}</a:tableStyleId>
              </a:tblPr>
              <a:tblGrid>
                <a:gridCol w="1629714">
                  <a:extLst>
                    <a:ext uri="{9D8B030D-6E8A-4147-A177-3AD203B41FA5}">
                      <a16:colId xmlns:a16="http://schemas.microsoft.com/office/drawing/2014/main" val="2145098122"/>
                    </a:ext>
                  </a:extLst>
                </a:gridCol>
                <a:gridCol w="2079108">
                  <a:extLst>
                    <a:ext uri="{9D8B030D-6E8A-4147-A177-3AD203B41FA5}">
                      <a16:colId xmlns:a16="http://schemas.microsoft.com/office/drawing/2014/main" val="226002676"/>
                    </a:ext>
                  </a:extLst>
                </a:gridCol>
                <a:gridCol w="1386072">
                  <a:extLst>
                    <a:ext uri="{9D8B030D-6E8A-4147-A177-3AD203B41FA5}">
                      <a16:colId xmlns:a16="http://schemas.microsoft.com/office/drawing/2014/main" val="2775445041"/>
                    </a:ext>
                  </a:extLst>
                </a:gridCol>
              </a:tblGrid>
              <a:tr h="256289">
                <a:tc>
                  <a:txBody>
                    <a:bodyPr/>
                    <a:lstStyle/>
                    <a:p>
                      <a:r>
                        <a:rPr lang="en-GB" sz="1600" dirty="0">
                          <a:effectLst/>
                        </a:rPr>
                        <a:t>Compound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rPr>
                        <a:t>(µg/g)</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547103018"/>
                  </a:ext>
                </a:extLst>
              </a:tr>
              <a:tr h="256289">
                <a:tc>
                  <a:txBody>
                    <a:bodyPr/>
                    <a:lstStyle/>
                    <a:p>
                      <a:r>
                        <a:rPr lang="en-GB" sz="1600" dirty="0">
                          <a:effectLst/>
                        </a:rPr>
                        <a:t>Serotonin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a:noFill/>
                    </a:lnB>
                    <a:lnTlToBr w="12700" cmpd="sng">
                      <a:noFill/>
                      <a:prstDash val="solid"/>
                    </a:lnTlToBr>
                    <a:lnBlToTr w="12700" cmpd="sng">
                      <a:noFill/>
                      <a:prstDash val="solid"/>
                    </a:lnBlToTr>
                  </a:tcPr>
                </a:tc>
                <a:tc>
                  <a:txBody>
                    <a:bodyPr/>
                    <a:lstStyle/>
                    <a:p>
                      <a:r>
                        <a:rPr lang="en-GB" sz="1600" dirty="0">
                          <a:effectLst/>
                        </a:rPr>
                        <a:t>Tomato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a:noFill/>
                    </a:lnB>
                    <a:lnTlToBr w="12700" cmpd="sng">
                      <a:noFill/>
                      <a:prstDash val="solid"/>
                    </a:lnTlToBr>
                    <a:lnBlToTr w="12700" cmpd="sng">
                      <a:noFill/>
                      <a:prstDash val="solid"/>
                    </a:lnBlToTr>
                  </a:tcPr>
                </a:tc>
                <a:tc>
                  <a:txBody>
                    <a:bodyPr/>
                    <a:lstStyle/>
                    <a:p>
                      <a:r>
                        <a:rPr lang="en-GB" sz="1600">
                          <a:effectLst/>
                        </a:rPr>
                        <a:t>221.9</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47252134"/>
                  </a:ext>
                </a:extLst>
              </a:tr>
              <a:tr h="256289">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dirty="0">
                          <a:effectLst/>
                        </a:rPr>
                        <a:t>Spinach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dirty="0">
                          <a:effectLst/>
                        </a:rPr>
                        <a:t>34.4</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047445242"/>
                  </a:ext>
                </a:extLst>
              </a:tr>
              <a:tr h="256289">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a:effectLst/>
                        </a:rPr>
                        <a:t>Banana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dirty="0">
                          <a:effectLst/>
                        </a:rPr>
                        <a:t>11.5</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14624672"/>
                  </a:ext>
                </a:extLst>
              </a:tr>
              <a:tr h="256289">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a:effectLst/>
                        </a:rPr>
                        <a:t>Kiwi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dirty="0">
                          <a:effectLst/>
                        </a:rPr>
                        <a:t>9.5</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0939794"/>
                  </a:ext>
                </a:extLst>
              </a:tr>
              <a:tr h="256289">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a:effectLst/>
                        </a:rPr>
                        <a:t>Pecan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dirty="0">
                          <a:effectLst/>
                        </a:rPr>
                        <a:t>13.6</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80824113"/>
                  </a:ext>
                </a:extLst>
              </a:tr>
              <a:tr h="256289">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a:effectLst/>
                        </a:rPr>
                        <a:t>Walnut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dirty="0">
                          <a:effectLst/>
                        </a:rPr>
                        <a:t>155</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117862124"/>
                  </a:ext>
                </a:extLst>
              </a:tr>
              <a:tr h="256289">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a:effectLst/>
                        </a:rPr>
                        <a:t>Chocolate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dirty="0">
                          <a:effectLst/>
                        </a:rPr>
                        <a:t>6.1</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48493818"/>
                  </a:ext>
                </a:extLst>
              </a:tr>
              <a:tr h="256861">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r>
                        <a:rPr lang="en-GB" sz="1600" dirty="0">
                          <a:effectLst/>
                        </a:rPr>
                        <a:t>Green coffee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tcPr>
                </a:tc>
                <a:tc>
                  <a:txBody>
                    <a:bodyPr/>
                    <a:lstStyle/>
                    <a:p>
                      <a:r>
                        <a:rPr lang="en-GB" sz="1600" dirty="0">
                          <a:effectLst/>
                        </a:rPr>
                        <a:t>1800-3200</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88102659"/>
                  </a:ext>
                </a:extLst>
              </a:tr>
            </a:tbl>
          </a:graphicData>
        </a:graphic>
      </p:graphicFrame>
      <p:sp>
        <p:nvSpPr>
          <p:cNvPr id="9" name="TextBox 8">
            <a:extLst>
              <a:ext uri="{FF2B5EF4-FFF2-40B4-BE49-F238E27FC236}">
                <a16:creationId xmlns:a16="http://schemas.microsoft.com/office/drawing/2014/main" id="{B7B18855-6577-BB6B-0E15-FED29AF8A2B7}"/>
              </a:ext>
            </a:extLst>
          </p:cNvPr>
          <p:cNvSpPr txBox="1"/>
          <p:nvPr/>
        </p:nvSpPr>
        <p:spPr>
          <a:xfrm>
            <a:off x="353528" y="0"/>
            <a:ext cx="11459243" cy="584775"/>
          </a:xfrm>
          <a:prstGeom prst="rect">
            <a:avLst/>
          </a:prstGeom>
          <a:noFill/>
        </p:spPr>
        <p:txBody>
          <a:bodyPr wrap="square" rtlCol="0">
            <a:spAutoFit/>
          </a:bodyPr>
          <a:lstStyle/>
          <a:p>
            <a:r>
              <a:rPr lang="en-GB" sz="3200" dirty="0">
                <a:effectLst/>
              </a:rPr>
              <a:t>Presence of neuroactive compounds in certain nonfermented foods</a:t>
            </a:r>
          </a:p>
        </p:txBody>
      </p:sp>
      <p:sp>
        <p:nvSpPr>
          <p:cNvPr id="10" name="TextBox 9">
            <a:extLst>
              <a:ext uri="{FF2B5EF4-FFF2-40B4-BE49-F238E27FC236}">
                <a16:creationId xmlns:a16="http://schemas.microsoft.com/office/drawing/2014/main" id="{3B407DCF-5CE2-1A0D-81DC-2B7465CFA27A}"/>
              </a:ext>
            </a:extLst>
          </p:cNvPr>
          <p:cNvSpPr txBox="1"/>
          <p:nvPr/>
        </p:nvSpPr>
        <p:spPr>
          <a:xfrm>
            <a:off x="7991961" y="6480734"/>
            <a:ext cx="2863311" cy="369332"/>
          </a:xfrm>
          <a:prstGeom prst="rect">
            <a:avLst/>
          </a:prstGeom>
          <a:noFill/>
        </p:spPr>
        <p:txBody>
          <a:bodyPr wrap="square">
            <a:spAutoFit/>
          </a:bodyPr>
          <a:lstStyle/>
          <a:p>
            <a:r>
              <a:rPr lang="en-US" dirty="0" err="1"/>
              <a:t>Yılmaz</a:t>
            </a:r>
            <a:r>
              <a:rPr lang="en-US" dirty="0"/>
              <a:t> C, Food Res Int 2020</a:t>
            </a:r>
          </a:p>
        </p:txBody>
      </p:sp>
      <p:graphicFrame>
        <p:nvGraphicFramePr>
          <p:cNvPr id="11" name="Table 10">
            <a:extLst>
              <a:ext uri="{FF2B5EF4-FFF2-40B4-BE49-F238E27FC236}">
                <a16:creationId xmlns:a16="http://schemas.microsoft.com/office/drawing/2014/main" id="{75797953-2AB7-C8AB-9110-178FD3F57FC0}"/>
              </a:ext>
            </a:extLst>
          </p:cNvPr>
          <p:cNvGraphicFramePr>
            <a:graphicFrameLocks noGrp="1"/>
          </p:cNvGraphicFramePr>
          <p:nvPr>
            <p:extLst>
              <p:ext uri="{D42A27DB-BD31-4B8C-83A1-F6EECF244321}">
                <p14:modId xmlns:p14="http://schemas.microsoft.com/office/powerpoint/2010/main" val="2770374039"/>
              </p:ext>
            </p:extLst>
          </p:nvPr>
        </p:nvGraphicFramePr>
        <p:xfrm>
          <a:off x="6348892" y="1017628"/>
          <a:ext cx="5094894" cy="1025156"/>
        </p:xfrm>
        <a:graphic>
          <a:graphicData uri="http://schemas.openxmlformats.org/drawingml/2006/table">
            <a:tbl>
              <a:tblPr firstRow="1" firstCol="1" bandRow="1">
                <a:tableStyleId>{85BE263C-DBD7-4A20-BB59-AAB30ACAA65A}</a:tableStyleId>
              </a:tblPr>
              <a:tblGrid>
                <a:gridCol w="1629714">
                  <a:extLst>
                    <a:ext uri="{9D8B030D-6E8A-4147-A177-3AD203B41FA5}">
                      <a16:colId xmlns:a16="http://schemas.microsoft.com/office/drawing/2014/main" val="1366286808"/>
                    </a:ext>
                  </a:extLst>
                </a:gridCol>
                <a:gridCol w="2079108">
                  <a:extLst>
                    <a:ext uri="{9D8B030D-6E8A-4147-A177-3AD203B41FA5}">
                      <a16:colId xmlns:a16="http://schemas.microsoft.com/office/drawing/2014/main" val="3276180525"/>
                    </a:ext>
                  </a:extLst>
                </a:gridCol>
                <a:gridCol w="1386072">
                  <a:extLst>
                    <a:ext uri="{9D8B030D-6E8A-4147-A177-3AD203B41FA5}">
                      <a16:colId xmlns:a16="http://schemas.microsoft.com/office/drawing/2014/main" val="1502983768"/>
                    </a:ext>
                  </a:extLst>
                </a:gridCol>
              </a:tblGrid>
              <a:tr h="256289">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Compound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effectLst/>
                        </a:rPr>
                        <a:t>(µg/g)</a:t>
                      </a:r>
                      <a:endParaRPr lang="en-GB"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128899216"/>
                  </a:ext>
                </a:extLst>
              </a:tr>
              <a:tr h="256289">
                <a:tc>
                  <a:txBody>
                    <a:bodyPr/>
                    <a:lstStyle/>
                    <a:p>
                      <a:r>
                        <a:rPr lang="en-GB" sz="1600" dirty="0">
                          <a:effectLst/>
                        </a:rPr>
                        <a:t>Dopamine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r>
                        <a:rPr lang="en-GB" sz="1600" b="0" dirty="0">
                          <a:solidFill>
                            <a:schemeClr val="tx1"/>
                          </a:solidFill>
                          <a:effectLst/>
                        </a:rPr>
                        <a:t>Orange </a:t>
                      </a:r>
                      <a:endParaRPr lang="en-GB" sz="3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bg1"/>
                    </a:solidFill>
                  </a:tcPr>
                </a:tc>
                <a:tc>
                  <a:txBody>
                    <a:bodyPr/>
                    <a:lstStyle/>
                    <a:p>
                      <a:r>
                        <a:rPr lang="en-GB" sz="1600" b="0" dirty="0">
                          <a:solidFill>
                            <a:schemeClr val="tx1"/>
                          </a:solidFill>
                          <a:effectLst/>
                        </a:rPr>
                        <a:t>1.96</a:t>
                      </a:r>
                      <a:endParaRPr lang="en-GB" sz="3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7531728"/>
                  </a:ext>
                </a:extLst>
              </a:tr>
              <a:tr h="256289">
                <a:tc>
                  <a:txBody>
                    <a:bodyPr/>
                    <a:lstStyle/>
                    <a:p>
                      <a:pPr marL="0" algn="l" defTabSz="914400" rtl="0" eaLnBrk="1" latinLnBrk="0" hangingPunct="1"/>
                      <a:r>
                        <a:rPr lang="en-GB" sz="1600" b="1" kern="1200" dirty="0">
                          <a:solidFill>
                            <a:schemeClr val="lt1"/>
                          </a:solidFill>
                          <a:effectLst/>
                          <a:latin typeface="+mn-lt"/>
                          <a:ea typeface="+mn-ea"/>
                          <a:cs typeface="+mn-cs"/>
                        </a:rPr>
                        <a:t> </a:t>
                      </a:r>
                    </a:p>
                  </a:txBody>
                  <a:tcPr marL="68580" marR="68580" marT="0" marB="0">
                    <a:lnT w="25400" cmpd="sng">
                      <a:noFill/>
                    </a:lnT>
                    <a:lnB>
                      <a:noFill/>
                    </a:lnB>
                    <a:solidFill>
                      <a:schemeClr val="bg1"/>
                    </a:solidFill>
                  </a:tcPr>
                </a:tc>
                <a:tc>
                  <a:txBody>
                    <a:bodyPr/>
                    <a:lstStyle/>
                    <a:p>
                      <a:r>
                        <a:rPr lang="en-GB" sz="1600" dirty="0">
                          <a:effectLst/>
                        </a:rPr>
                        <a:t>Banana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25400" cmpd="sng">
                      <a:noFill/>
                    </a:lnT>
                    <a:lnB>
                      <a:noFill/>
                    </a:lnB>
                  </a:tcPr>
                </a:tc>
                <a:tc>
                  <a:txBody>
                    <a:bodyPr/>
                    <a:lstStyle/>
                    <a:p>
                      <a:r>
                        <a:rPr lang="en-GB" sz="1600" dirty="0">
                          <a:effectLst/>
                        </a:rPr>
                        <a:t>6.4</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25400" cmpd="sng">
                      <a:noFill/>
                    </a:lnT>
                    <a:lnB>
                      <a:noFill/>
                    </a:lnB>
                  </a:tcPr>
                </a:tc>
                <a:extLst>
                  <a:ext uri="{0D108BD9-81ED-4DB2-BD59-A6C34878D82A}">
                    <a16:rowId xmlns:a16="http://schemas.microsoft.com/office/drawing/2014/main" val="1491965090"/>
                  </a:ext>
                </a:extLst>
              </a:tr>
              <a:tr h="256289">
                <a:tc>
                  <a:txBody>
                    <a:bodyPr/>
                    <a:lstStyle/>
                    <a:p>
                      <a:pPr marL="0" algn="l" defTabSz="914400" rtl="0" eaLnBrk="1" latinLnBrk="0" hangingPunct="1"/>
                      <a:r>
                        <a:rPr lang="en-GB" sz="1600" b="1" kern="1200" dirty="0">
                          <a:solidFill>
                            <a:schemeClr val="lt1"/>
                          </a:solidFill>
                          <a:effectLst/>
                          <a:latin typeface="+mn-lt"/>
                          <a:ea typeface="+mn-ea"/>
                          <a:cs typeface="+mn-cs"/>
                        </a:rPr>
                        <a:t> </a:t>
                      </a:r>
                    </a:p>
                  </a:txBody>
                  <a:tcPr marL="68580" marR="68580" marT="0" marB="0">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r>
                        <a:rPr lang="en-GB" sz="1600" dirty="0">
                          <a:effectLst/>
                        </a:rPr>
                        <a:t>Chocolate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tcPr>
                </a:tc>
                <a:tc>
                  <a:txBody>
                    <a:bodyPr/>
                    <a:lstStyle/>
                    <a:p>
                      <a:r>
                        <a:rPr lang="en-GB" sz="1600" dirty="0">
                          <a:effectLst/>
                        </a:rPr>
                        <a:t>18.6</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4259239161"/>
                  </a:ext>
                </a:extLst>
              </a:tr>
            </a:tbl>
          </a:graphicData>
        </a:graphic>
      </p:graphicFrame>
      <p:graphicFrame>
        <p:nvGraphicFramePr>
          <p:cNvPr id="12" name="Table 11">
            <a:extLst>
              <a:ext uri="{FF2B5EF4-FFF2-40B4-BE49-F238E27FC236}">
                <a16:creationId xmlns:a16="http://schemas.microsoft.com/office/drawing/2014/main" id="{7078E901-AEB7-5C7B-7BAF-66ADCEF26E81}"/>
              </a:ext>
            </a:extLst>
          </p:cNvPr>
          <p:cNvGraphicFramePr>
            <a:graphicFrameLocks noGrp="1"/>
          </p:cNvGraphicFramePr>
          <p:nvPr>
            <p:extLst>
              <p:ext uri="{D42A27DB-BD31-4B8C-83A1-F6EECF244321}">
                <p14:modId xmlns:p14="http://schemas.microsoft.com/office/powerpoint/2010/main" val="2555975730"/>
              </p:ext>
            </p:extLst>
          </p:nvPr>
        </p:nvGraphicFramePr>
        <p:xfrm>
          <a:off x="6348892" y="2628713"/>
          <a:ext cx="5094894" cy="1019862"/>
        </p:xfrm>
        <a:graphic>
          <a:graphicData uri="http://schemas.openxmlformats.org/drawingml/2006/table">
            <a:tbl>
              <a:tblPr firstRow="1" firstCol="1" bandRow="1">
                <a:tableStyleId>{85BE263C-DBD7-4A20-BB59-AAB30ACAA65A}</a:tableStyleId>
              </a:tblPr>
              <a:tblGrid>
                <a:gridCol w="1629714">
                  <a:extLst>
                    <a:ext uri="{9D8B030D-6E8A-4147-A177-3AD203B41FA5}">
                      <a16:colId xmlns:a16="http://schemas.microsoft.com/office/drawing/2014/main" val="3871084375"/>
                    </a:ext>
                  </a:extLst>
                </a:gridCol>
                <a:gridCol w="2079108">
                  <a:extLst>
                    <a:ext uri="{9D8B030D-6E8A-4147-A177-3AD203B41FA5}">
                      <a16:colId xmlns:a16="http://schemas.microsoft.com/office/drawing/2014/main" val="207642315"/>
                    </a:ext>
                  </a:extLst>
                </a:gridCol>
                <a:gridCol w="1386072">
                  <a:extLst>
                    <a:ext uri="{9D8B030D-6E8A-4147-A177-3AD203B41FA5}">
                      <a16:colId xmlns:a16="http://schemas.microsoft.com/office/drawing/2014/main" val="3955155355"/>
                    </a:ext>
                  </a:extLst>
                </a:gridCol>
              </a:tblGrid>
              <a:tr h="253642">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Compound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accent2"/>
                    </a:solidFill>
                  </a:tcPr>
                </a:tc>
                <a:tc>
                  <a:txBody>
                    <a:bodyPr/>
                    <a:lstStyle/>
                    <a:p>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effectLst/>
                        </a:rPr>
                        <a:t>(µg/g)</a:t>
                      </a:r>
                      <a:endParaRPr lang="en-GB"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43317312"/>
                  </a:ext>
                </a:extLst>
              </a:tr>
              <a:tr h="253642">
                <a:tc>
                  <a:txBody>
                    <a:bodyPr/>
                    <a:lstStyle/>
                    <a:p>
                      <a:r>
                        <a:rPr lang="en-GB" sz="1600" dirty="0">
                          <a:effectLst/>
                        </a:rPr>
                        <a:t>Norepinephrine</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accent2"/>
                    </a:solidFill>
                  </a:tcPr>
                </a:tc>
                <a:tc>
                  <a:txBody>
                    <a:bodyPr/>
                    <a:lstStyle/>
                    <a:p>
                      <a:r>
                        <a:rPr lang="en-GB" sz="1600" b="0" dirty="0">
                          <a:solidFill>
                            <a:schemeClr val="tx1"/>
                          </a:solidFill>
                          <a:effectLst/>
                        </a:rPr>
                        <a:t>Banana</a:t>
                      </a:r>
                      <a:endParaRPr lang="en-GB" sz="3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bg2"/>
                    </a:solidFill>
                  </a:tcPr>
                </a:tc>
                <a:tc>
                  <a:txBody>
                    <a:bodyPr/>
                    <a:lstStyle/>
                    <a:p>
                      <a:r>
                        <a:rPr lang="en-GB" sz="1600" b="0" dirty="0">
                          <a:solidFill>
                            <a:schemeClr val="tx1"/>
                          </a:solidFill>
                          <a:effectLst/>
                        </a:rPr>
                        <a:t>6.07</a:t>
                      </a:r>
                      <a:endParaRPr lang="en-GB" sz="3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39479188"/>
                  </a:ext>
                </a:extLst>
              </a:tr>
              <a:tr h="256289">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a:noFill/>
                    </a:lnB>
                    <a:lnTlToBr w="12700" cmpd="sng">
                      <a:noFill/>
                      <a:prstDash val="solid"/>
                    </a:lnTlToBr>
                    <a:lnBlToTr w="12700" cmpd="sng">
                      <a:noFill/>
                      <a:prstDash val="solid"/>
                    </a:lnBlToTr>
                    <a:solidFill>
                      <a:schemeClr val="bg1"/>
                    </a:solidFill>
                  </a:tcPr>
                </a:tc>
                <a:tc>
                  <a:txBody>
                    <a:bodyPr/>
                    <a:lstStyle/>
                    <a:p>
                      <a:r>
                        <a:rPr lang="en-GB" sz="1600">
                          <a:effectLst/>
                        </a:rPr>
                        <a:t>Pineapple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a:noFill/>
                    </a:lnB>
                    <a:lnTlToBr w="12700" cmpd="sng">
                      <a:noFill/>
                      <a:prstDash val="solid"/>
                    </a:lnTlToBr>
                    <a:lnBlToTr w="12700" cmpd="sng">
                      <a:noFill/>
                      <a:prstDash val="solid"/>
                    </a:lnBlToTr>
                  </a:tcPr>
                </a:tc>
                <a:tc>
                  <a:txBody>
                    <a:bodyPr/>
                    <a:lstStyle/>
                    <a:p>
                      <a:r>
                        <a:rPr lang="en-GB" sz="1600">
                          <a:effectLst/>
                        </a:rPr>
                        <a:t>0.86</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9289654"/>
                  </a:ext>
                </a:extLst>
              </a:tr>
              <a:tr h="256289">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r>
                        <a:rPr lang="en-GB" sz="1600" dirty="0">
                          <a:effectLst/>
                        </a:rPr>
                        <a:t>Fish</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tcPr>
                </a:tc>
                <a:tc>
                  <a:txBody>
                    <a:bodyPr/>
                    <a:lstStyle/>
                    <a:p>
                      <a:r>
                        <a:rPr lang="en-GB" sz="1600" dirty="0">
                          <a:effectLst/>
                        </a:rPr>
                        <a:t>0.1-2.9</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97811811"/>
                  </a:ext>
                </a:extLst>
              </a:tr>
            </a:tbl>
          </a:graphicData>
        </a:graphic>
      </p:graphicFrame>
      <p:graphicFrame>
        <p:nvGraphicFramePr>
          <p:cNvPr id="13" name="Table 12">
            <a:extLst>
              <a:ext uri="{FF2B5EF4-FFF2-40B4-BE49-F238E27FC236}">
                <a16:creationId xmlns:a16="http://schemas.microsoft.com/office/drawing/2014/main" id="{EB873E52-B223-BED1-CCE5-5B605D54FD0A}"/>
              </a:ext>
            </a:extLst>
          </p:cNvPr>
          <p:cNvGraphicFramePr>
            <a:graphicFrameLocks noGrp="1"/>
          </p:cNvGraphicFramePr>
          <p:nvPr>
            <p:extLst>
              <p:ext uri="{D42A27DB-BD31-4B8C-83A1-F6EECF244321}">
                <p14:modId xmlns:p14="http://schemas.microsoft.com/office/powerpoint/2010/main" val="3455990850"/>
              </p:ext>
            </p:extLst>
          </p:nvPr>
        </p:nvGraphicFramePr>
        <p:xfrm>
          <a:off x="1074196" y="4053016"/>
          <a:ext cx="5094894" cy="1503670"/>
        </p:xfrm>
        <a:graphic>
          <a:graphicData uri="http://schemas.openxmlformats.org/drawingml/2006/table">
            <a:tbl>
              <a:tblPr firstRow="1" firstCol="1" bandRow="1">
                <a:tableStyleId>{85BE263C-DBD7-4A20-BB59-AAB30ACAA65A}</a:tableStyleId>
              </a:tblPr>
              <a:tblGrid>
                <a:gridCol w="1629714">
                  <a:extLst>
                    <a:ext uri="{9D8B030D-6E8A-4147-A177-3AD203B41FA5}">
                      <a16:colId xmlns:a16="http://schemas.microsoft.com/office/drawing/2014/main" val="4174179469"/>
                    </a:ext>
                  </a:extLst>
                </a:gridCol>
                <a:gridCol w="2079108">
                  <a:extLst>
                    <a:ext uri="{9D8B030D-6E8A-4147-A177-3AD203B41FA5}">
                      <a16:colId xmlns:a16="http://schemas.microsoft.com/office/drawing/2014/main" val="3885625716"/>
                    </a:ext>
                  </a:extLst>
                </a:gridCol>
                <a:gridCol w="1386072">
                  <a:extLst>
                    <a:ext uri="{9D8B030D-6E8A-4147-A177-3AD203B41FA5}">
                      <a16:colId xmlns:a16="http://schemas.microsoft.com/office/drawing/2014/main" val="1019172848"/>
                    </a:ext>
                  </a:extLst>
                </a:gridCol>
              </a:tblGrid>
              <a:tr h="0">
                <a:tc>
                  <a:txBody>
                    <a:bodyPr/>
                    <a:lstStyle/>
                    <a:p>
                      <a:r>
                        <a:rPr lang="en-GB" sz="1600" dirty="0">
                          <a:effectLst/>
                          <a:latin typeface="Calibri" panose="020F0502020204030204" pitchFamily="34" charset="0"/>
                          <a:ea typeface="Calibri" panose="020F0502020204030204" pitchFamily="34" charset="0"/>
                          <a:cs typeface="Times New Roman" panose="02020603050405020304" pitchFamily="18" charset="0"/>
                        </a:rPr>
                        <a:t>Compound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accent2"/>
                    </a:solidFill>
                  </a:tcPr>
                </a:tc>
                <a:tc>
                  <a:txBody>
                    <a:bodyPr/>
                    <a:lstStyle/>
                    <a:p>
                      <a:endParaRPr lang="en-GB"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effectLst/>
                        </a:rPr>
                        <a:t>(µg/g)</a:t>
                      </a:r>
                      <a:endParaRPr lang="en-GB"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950426403"/>
                  </a:ext>
                </a:extLst>
              </a:tr>
              <a:tr h="251966">
                <a:tc>
                  <a:txBody>
                    <a:bodyPr/>
                    <a:lstStyle/>
                    <a:p>
                      <a:r>
                        <a:rPr lang="en-GB" sz="1600" dirty="0">
                          <a:effectLst/>
                        </a:rPr>
                        <a:t>Melatonin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accent2"/>
                    </a:solidFill>
                  </a:tcPr>
                </a:tc>
                <a:tc>
                  <a:txBody>
                    <a:bodyPr/>
                    <a:lstStyle/>
                    <a:p>
                      <a:r>
                        <a:rPr lang="en-GB" sz="1600" b="0" dirty="0">
                          <a:solidFill>
                            <a:schemeClr val="tx1"/>
                          </a:solidFill>
                          <a:effectLst/>
                        </a:rPr>
                        <a:t>Tart cherry </a:t>
                      </a:r>
                      <a:endParaRPr lang="en-GB" sz="3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bg1"/>
                    </a:solidFill>
                  </a:tcPr>
                </a:tc>
                <a:tc>
                  <a:txBody>
                    <a:bodyPr/>
                    <a:lstStyle/>
                    <a:p>
                      <a:r>
                        <a:rPr lang="en-GB" sz="1600" b="0" dirty="0">
                          <a:solidFill>
                            <a:schemeClr val="tx1"/>
                          </a:solidFill>
                          <a:effectLst/>
                        </a:rPr>
                        <a:t>21-0.0135</a:t>
                      </a:r>
                      <a:endParaRPr lang="en-GB" sz="3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0561768"/>
                  </a:ext>
                </a:extLst>
              </a:tr>
              <a:tr h="251966">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a:noFill/>
                    </a:lnB>
                    <a:lnTlToBr w="12700" cmpd="sng">
                      <a:noFill/>
                      <a:prstDash val="solid"/>
                    </a:lnTlToBr>
                    <a:lnBlToTr w="12700" cmpd="sng">
                      <a:noFill/>
                      <a:prstDash val="solid"/>
                    </a:lnBlToTr>
                    <a:solidFill>
                      <a:schemeClr val="bg1"/>
                    </a:solidFill>
                  </a:tcPr>
                </a:tc>
                <a:tc>
                  <a:txBody>
                    <a:bodyPr/>
                    <a:lstStyle/>
                    <a:p>
                      <a:r>
                        <a:rPr lang="en-GB" sz="1600" dirty="0">
                          <a:effectLst/>
                        </a:rPr>
                        <a:t>Pistachio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a:noFill/>
                    </a:lnB>
                    <a:lnTlToBr w="12700" cmpd="sng">
                      <a:noFill/>
                      <a:prstDash val="solid"/>
                    </a:lnTlToBr>
                    <a:lnBlToTr w="12700" cmpd="sng">
                      <a:noFill/>
                      <a:prstDash val="solid"/>
                    </a:lnBlToTr>
                  </a:tcPr>
                </a:tc>
                <a:tc>
                  <a:txBody>
                    <a:bodyPr/>
                    <a:lstStyle/>
                    <a:p>
                      <a:r>
                        <a:rPr lang="en-GB" sz="1600" dirty="0">
                          <a:effectLst/>
                        </a:rPr>
                        <a:t>226-233</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01724712"/>
                  </a:ext>
                </a:extLst>
              </a:tr>
              <a:tr h="251966">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dirty="0">
                          <a:effectLst/>
                        </a:rPr>
                        <a:t>Wheat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dirty="0">
                          <a:effectLst/>
                        </a:rPr>
                        <a:t>0.1</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59256766"/>
                  </a:ext>
                </a:extLst>
              </a:tr>
              <a:tr h="251966">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a:effectLst/>
                        </a:rPr>
                        <a:t>Cow milk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dirty="0">
                          <a:effectLst/>
                        </a:rPr>
                        <a:t>0.000024</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98368277"/>
                  </a:ext>
                </a:extLst>
              </a:tr>
              <a:tr h="251966">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r>
                        <a:rPr lang="en-GB" sz="1600" dirty="0">
                          <a:effectLst/>
                        </a:rPr>
                        <a:t>Green coffee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tcPr>
                </a:tc>
                <a:tc>
                  <a:txBody>
                    <a:bodyPr/>
                    <a:lstStyle/>
                    <a:p>
                      <a:r>
                        <a:rPr lang="en-GB" sz="1600" dirty="0">
                          <a:effectLst/>
                        </a:rPr>
                        <a:t>0.00004</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827198553"/>
                  </a:ext>
                </a:extLst>
              </a:tr>
            </a:tbl>
          </a:graphicData>
        </a:graphic>
      </p:graphicFrame>
    </p:spTree>
    <p:extLst>
      <p:ext uri="{BB962C8B-B14F-4D97-AF65-F5344CB8AC3E}">
        <p14:creationId xmlns:p14="http://schemas.microsoft.com/office/powerpoint/2010/main" val="615690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EA1B2B58-64C2-2D0E-10B5-16EE8EF43376}"/>
              </a:ext>
            </a:extLst>
          </p:cNvPr>
          <p:cNvGraphicFramePr>
            <a:graphicFrameLocks noGrp="1"/>
          </p:cNvGraphicFramePr>
          <p:nvPr>
            <p:extLst>
              <p:ext uri="{D42A27DB-BD31-4B8C-83A1-F6EECF244321}">
                <p14:modId xmlns:p14="http://schemas.microsoft.com/office/powerpoint/2010/main" val="2719224749"/>
              </p:ext>
            </p:extLst>
          </p:nvPr>
        </p:nvGraphicFramePr>
        <p:xfrm>
          <a:off x="732470" y="1324242"/>
          <a:ext cx="3585274" cy="3169920"/>
        </p:xfrm>
        <a:graphic>
          <a:graphicData uri="http://schemas.openxmlformats.org/drawingml/2006/table">
            <a:tbl>
              <a:tblPr firstRow="1" firstCol="1" bandRow="1">
                <a:tableStyleId>{85BE263C-DBD7-4A20-BB59-AAB30ACAA65A}</a:tableStyleId>
              </a:tblPr>
              <a:tblGrid>
                <a:gridCol w="1090046">
                  <a:extLst>
                    <a:ext uri="{9D8B030D-6E8A-4147-A177-3AD203B41FA5}">
                      <a16:colId xmlns:a16="http://schemas.microsoft.com/office/drawing/2014/main" val="2596438915"/>
                    </a:ext>
                  </a:extLst>
                </a:gridCol>
                <a:gridCol w="1303222">
                  <a:extLst>
                    <a:ext uri="{9D8B030D-6E8A-4147-A177-3AD203B41FA5}">
                      <a16:colId xmlns:a16="http://schemas.microsoft.com/office/drawing/2014/main" val="1438833046"/>
                    </a:ext>
                  </a:extLst>
                </a:gridCol>
                <a:gridCol w="1192006">
                  <a:extLst>
                    <a:ext uri="{9D8B030D-6E8A-4147-A177-3AD203B41FA5}">
                      <a16:colId xmlns:a16="http://schemas.microsoft.com/office/drawing/2014/main" val="1323887729"/>
                    </a:ext>
                  </a:extLst>
                </a:gridCol>
              </a:tblGrid>
              <a:tr h="0">
                <a:tc>
                  <a:txBody>
                    <a:bodyPr/>
                    <a:lstStyle/>
                    <a:p>
                      <a:r>
                        <a:rPr lang="en-GB" sz="1600" dirty="0">
                          <a:effectLst/>
                        </a:rPr>
                        <a:t>Compound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rPr>
                        <a:t>(µg/g)</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847755677"/>
                  </a:ext>
                </a:extLst>
              </a:tr>
              <a:tr h="0">
                <a:tc>
                  <a:txBody>
                    <a:bodyPr/>
                    <a:lstStyle/>
                    <a:p>
                      <a:r>
                        <a:rPr lang="en-GB" sz="1600" dirty="0">
                          <a:effectLst/>
                        </a:rPr>
                        <a:t>GABA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25400" cmpd="sng">
                      <a:noFill/>
                    </a:lnT>
                  </a:tcPr>
                </a:tc>
                <a:tc>
                  <a:txBody>
                    <a:bodyPr/>
                    <a:lstStyle/>
                    <a:p>
                      <a:r>
                        <a:rPr lang="en-GB" sz="1600" dirty="0">
                          <a:effectLst/>
                        </a:rPr>
                        <a:t>Sesame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25400" cmpd="sng">
                      <a:noFill/>
                    </a:lnT>
                  </a:tcPr>
                </a:tc>
                <a:tc>
                  <a:txBody>
                    <a:bodyPr/>
                    <a:lstStyle/>
                    <a:p>
                      <a:r>
                        <a:rPr lang="en-GB" sz="1600" dirty="0">
                          <a:effectLst/>
                        </a:rPr>
                        <a:t>90.7</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25400" cmpd="sng">
                      <a:noFill/>
                    </a:lnT>
                  </a:tcPr>
                </a:tc>
                <a:extLst>
                  <a:ext uri="{0D108BD9-81ED-4DB2-BD59-A6C34878D82A}">
                    <a16:rowId xmlns:a16="http://schemas.microsoft.com/office/drawing/2014/main" val="4123539037"/>
                  </a:ext>
                </a:extLst>
              </a:tr>
              <a:tr h="0">
                <a:tc>
                  <a:txBody>
                    <a:bodyPr/>
                    <a:lstStyle/>
                    <a:p>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r>
                        <a:rPr lang="en-GB" sz="1600" dirty="0">
                          <a:effectLst/>
                        </a:rPr>
                        <a:t>Wheat germ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1000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3027088"/>
                  </a:ext>
                </a:extLst>
              </a:tr>
              <a:tr h="0">
                <a:tc>
                  <a:txBody>
                    <a:bodyPr/>
                    <a:lstStyle/>
                    <a:p>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r>
                        <a:rPr lang="en-GB" sz="1600" dirty="0">
                          <a:effectLst/>
                        </a:rPr>
                        <a:t>Yellow soybean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120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98793411"/>
                  </a:ext>
                </a:extLst>
              </a:tr>
              <a:tr h="0">
                <a:tc>
                  <a:txBody>
                    <a:bodyPr/>
                    <a:lstStyle/>
                    <a:p>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r>
                        <a:rPr lang="en-GB" sz="1600" dirty="0">
                          <a:effectLst/>
                        </a:rPr>
                        <a:t>Black soybean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370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9612996"/>
                  </a:ext>
                </a:extLst>
              </a:tr>
              <a:tr h="0">
                <a:tc>
                  <a:txBody>
                    <a:bodyPr/>
                    <a:lstStyle/>
                    <a:p>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r>
                        <a:rPr lang="en-GB" sz="1600" dirty="0">
                          <a:effectLst/>
                        </a:rPr>
                        <a:t>Mung bean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132</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9214035"/>
                  </a:ext>
                </a:extLst>
              </a:tr>
              <a:tr h="0">
                <a:tc>
                  <a:txBody>
                    <a:bodyPr/>
                    <a:lstStyle/>
                    <a:p>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r>
                        <a:rPr lang="en-GB" sz="1600" dirty="0">
                          <a:effectLst/>
                        </a:rPr>
                        <a:t>Wheat bran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200</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9211326"/>
                  </a:ext>
                </a:extLst>
              </a:tr>
              <a:tr h="0">
                <a:tc>
                  <a:txBody>
                    <a:bodyPr/>
                    <a:lstStyle/>
                    <a:p>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r>
                        <a:rPr lang="en-GB" sz="1600">
                          <a:effectLst/>
                        </a:rPr>
                        <a:t>Spinach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a:effectLst/>
                        </a:rPr>
                        <a:t>42.7</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0122386"/>
                  </a:ext>
                </a:extLst>
              </a:tr>
              <a:tr h="0">
                <a:tc>
                  <a:txBody>
                    <a:bodyPr/>
                    <a:lstStyle/>
                    <a:p>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r>
                        <a:rPr lang="en-GB" sz="1600">
                          <a:effectLst/>
                        </a:rPr>
                        <a:t>White tea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r>
                        <a:rPr lang="en-GB" sz="1600" dirty="0">
                          <a:effectLst/>
                        </a:rPr>
                        <a:t>240-2070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52509763"/>
                  </a:ext>
                </a:extLst>
              </a:tr>
              <a:tr h="0">
                <a:tc>
                  <a:txBody>
                    <a:bodyPr/>
                    <a:lstStyle/>
                    <a:p>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a:noFill/>
                    </a:lnB>
                    <a:solidFill>
                      <a:schemeClr val="bg1"/>
                    </a:solidFill>
                  </a:tcPr>
                </a:tc>
                <a:tc>
                  <a:txBody>
                    <a:bodyPr/>
                    <a:lstStyle/>
                    <a:p>
                      <a:r>
                        <a:rPr lang="en-GB" sz="1600" dirty="0">
                          <a:effectLst/>
                        </a:rPr>
                        <a:t>Oolong tea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a:noFill/>
                    </a:lnB>
                  </a:tcPr>
                </a:tc>
                <a:tc>
                  <a:txBody>
                    <a:bodyPr/>
                    <a:lstStyle/>
                    <a:p>
                      <a:r>
                        <a:rPr lang="en-GB" sz="1600" dirty="0">
                          <a:effectLst/>
                        </a:rPr>
                        <a:t>90-970</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a:noFill/>
                    </a:lnB>
                  </a:tcPr>
                </a:tc>
                <a:extLst>
                  <a:ext uri="{0D108BD9-81ED-4DB2-BD59-A6C34878D82A}">
                    <a16:rowId xmlns:a16="http://schemas.microsoft.com/office/drawing/2014/main" val="2584861536"/>
                  </a:ext>
                </a:extLst>
              </a:tr>
              <a:tr h="0">
                <a:tc>
                  <a:txBody>
                    <a:bodyPr/>
                    <a:lstStyle/>
                    <a:p>
                      <a:r>
                        <a:rPr lang="en-GB" sz="1600" dirty="0">
                          <a:effectLst/>
                        </a:rPr>
                        <a:t> </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r>
                        <a:rPr lang="en-GB" sz="1600">
                          <a:effectLst/>
                        </a:rPr>
                        <a:t>Chocolate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tcPr>
                </a:tc>
                <a:tc>
                  <a:txBody>
                    <a:bodyPr/>
                    <a:lstStyle/>
                    <a:p>
                      <a:r>
                        <a:rPr lang="en-GB" sz="1600" dirty="0">
                          <a:effectLst/>
                        </a:rPr>
                        <a:t>111-325</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29763586"/>
                  </a:ext>
                </a:extLst>
              </a:tr>
            </a:tbl>
          </a:graphicData>
        </a:graphic>
      </p:graphicFrame>
      <p:sp>
        <p:nvSpPr>
          <p:cNvPr id="8" name="TextBox 7">
            <a:extLst>
              <a:ext uri="{FF2B5EF4-FFF2-40B4-BE49-F238E27FC236}">
                <a16:creationId xmlns:a16="http://schemas.microsoft.com/office/drawing/2014/main" id="{26C8B0AD-EEA6-222B-2737-70371A53036A}"/>
              </a:ext>
            </a:extLst>
          </p:cNvPr>
          <p:cNvSpPr txBox="1"/>
          <p:nvPr/>
        </p:nvSpPr>
        <p:spPr>
          <a:xfrm>
            <a:off x="340242" y="247024"/>
            <a:ext cx="11662288" cy="584775"/>
          </a:xfrm>
          <a:prstGeom prst="rect">
            <a:avLst/>
          </a:prstGeom>
          <a:noFill/>
        </p:spPr>
        <p:txBody>
          <a:bodyPr wrap="square" rtlCol="0">
            <a:spAutoFit/>
          </a:bodyPr>
          <a:lstStyle/>
          <a:p>
            <a:r>
              <a:rPr lang="en-GB" sz="3200" dirty="0">
                <a:effectLst/>
              </a:rPr>
              <a:t>Presence of neuroactive compounds in certain nonfermented foods</a:t>
            </a:r>
          </a:p>
        </p:txBody>
      </p:sp>
      <p:sp>
        <p:nvSpPr>
          <p:cNvPr id="4" name="TextBox 3">
            <a:extLst>
              <a:ext uri="{FF2B5EF4-FFF2-40B4-BE49-F238E27FC236}">
                <a16:creationId xmlns:a16="http://schemas.microsoft.com/office/drawing/2014/main" id="{63ECFA99-4026-1427-246F-764A04440128}"/>
              </a:ext>
            </a:extLst>
          </p:cNvPr>
          <p:cNvSpPr txBox="1"/>
          <p:nvPr/>
        </p:nvSpPr>
        <p:spPr>
          <a:xfrm>
            <a:off x="7991961" y="6480734"/>
            <a:ext cx="2863311" cy="369332"/>
          </a:xfrm>
          <a:prstGeom prst="rect">
            <a:avLst/>
          </a:prstGeom>
          <a:noFill/>
        </p:spPr>
        <p:txBody>
          <a:bodyPr wrap="square">
            <a:spAutoFit/>
          </a:bodyPr>
          <a:lstStyle/>
          <a:p>
            <a:r>
              <a:rPr lang="en-US" dirty="0" err="1"/>
              <a:t>Yılmaz</a:t>
            </a:r>
            <a:r>
              <a:rPr lang="en-US" dirty="0"/>
              <a:t> C, Food Res Int 2020</a:t>
            </a:r>
          </a:p>
        </p:txBody>
      </p:sp>
      <p:sp>
        <p:nvSpPr>
          <p:cNvPr id="9" name="TextBox 8">
            <a:extLst>
              <a:ext uri="{FF2B5EF4-FFF2-40B4-BE49-F238E27FC236}">
                <a16:creationId xmlns:a16="http://schemas.microsoft.com/office/drawing/2014/main" id="{3C510481-21F1-D6A8-FC10-C094E77C68E8}"/>
              </a:ext>
            </a:extLst>
          </p:cNvPr>
          <p:cNvSpPr txBox="1"/>
          <p:nvPr/>
        </p:nvSpPr>
        <p:spPr>
          <a:xfrm>
            <a:off x="4390768" y="5181600"/>
            <a:ext cx="184731" cy="369332"/>
          </a:xfrm>
          <a:prstGeom prst="rect">
            <a:avLst/>
          </a:prstGeom>
          <a:noFill/>
        </p:spPr>
        <p:txBody>
          <a:bodyPr wrap="none" rtlCol="0">
            <a:spAutoFit/>
          </a:bodyPr>
          <a:lstStyle/>
          <a:p>
            <a:endParaRPr lang="en-US" dirty="0"/>
          </a:p>
        </p:txBody>
      </p:sp>
      <p:graphicFrame>
        <p:nvGraphicFramePr>
          <p:cNvPr id="10" name="Table 9">
            <a:extLst>
              <a:ext uri="{FF2B5EF4-FFF2-40B4-BE49-F238E27FC236}">
                <a16:creationId xmlns:a16="http://schemas.microsoft.com/office/drawing/2014/main" id="{50820404-D807-B052-CDAE-5AF83B30731D}"/>
              </a:ext>
            </a:extLst>
          </p:cNvPr>
          <p:cNvGraphicFramePr>
            <a:graphicFrameLocks noGrp="1"/>
          </p:cNvGraphicFramePr>
          <p:nvPr>
            <p:extLst>
              <p:ext uri="{D42A27DB-BD31-4B8C-83A1-F6EECF244321}">
                <p14:modId xmlns:p14="http://schemas.microsoft.com/office/powerpoint/2010/main" val="2231602075"/>
              </p:ext>
            </p:extLst>
          </p:nvPr>
        </p:nvGraphicFramePr>
        <p:xfrm>
          <a:off x="5456521" y="1330430"/>
          <a:ext cx="5725160" cy="3901440"/>
        </p:xfrm>
        <a:graphic>
          <a:graphicData uri="http://schemas.openxmlformats.org/drawingml/2006/table">
            <a:tbl>
              <a:tblPr firstRow="1" firstCol="1" bandRow="1">
                <a:tableStyleId>{85BE263C-DBD7-4A20-BB59-AAB30ACAA65A}</a:tableStyleId>
              </a:tblPr>
              <a:tblGrid>
                <a:gridCol w="1908175">
                  <a:extLst>
                    <a:ext uri="{9D8B030D-6E8A-4147-A177-3AD203B41FA5}">
                      <a16:colId xmlns:a16="http://schemas.microsoft.com/office/drawing/2014/main" val="1643126484"/>
                    </a:ext>
                  </a:extLst>
                </a:gridCol>
                <a:gridCol w="1908175">
                  <a:extLst>
                    <a:ext uri="{9D8B030D-6E8A-4147-A177-3AD203B41FA5}">
                      <a16:colId xmlns:a16="http://schemas.microsoft.com/office/drawing/2014/main" val="3875201890"/>
                    </a:ext>
                  </a:extLst>
                </a:gridCol>
                <a:gridCol w="1908810">
                  <a:extLst>
                    <a:ext uri="{9D8B030D-6E8A-4147-A177-3AD203B41FA5}">
                      <a16:colId xmlns:a16="http://schemas.microsoft.com/office/drawing/2014/main" val="2578152430"/>
                    </a:ext>
                  </a:extLst>
                </a:gridCol>
              </a:tblGrid>
              <a:tr h="0">
                <a:tc>
                  <a:txBody>
                    <a:bodyPr/>
                    <a:lstStyle/>
                    <a:p>
                      <a:r>
                        <a:rPr lang="en-GB" sz="1600" dirty="0">
                          <a:effectLst/>
                        </a:rPr>
                        <a:t>Compound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effectLst/>
                        </a:rPr>
                        <a:t>(µg/g)</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947982133"/>
                  </a:ext>
                </a:extLst>
              </a:tr>
              <a:tr h="0">
                <a:tc>
                  <a:txBody>
                    <a:bodyPr/>
                    <a:lstStyle/>
                    <a:p>
                      <a:pPr marL="0" algn="l" defTabSz="914400" rtl="0" eaLnBrk="1" latinLnBrk="0" hangingPunct="1"/>
                      <a:r>
                        <a:rPr lang="en-GB" sz="1600" b="1" kern="1200" dirty="0">
                          <a:solidFill>
                            <a:schemeClr val="lt1"/>
                          </a:solidFill>
                          <a:effectLst/>
                          <a:latin typeface="+mn-lt"/>
                          <a:ea typeface="+mn-ea"/>
                          <a:cs typeface="+mn-cs"/>
                        </a:rPr>
                        <a:t>Histamine </a:t>
                      </a:r>
                    </a:p>
                  </a:txBody>
                  <a:tcPr marL="68580" marR="68580" marT="0" marB="0">
                    <a:lnL>
                      <a:noFill/>
                    </a:lnL>
                    <a:lnR>
                      <a:noFill/>
                    </a:lnR>
                    <a:lnT w="25400" cmpd="sng">
                      <a:noFill/>
                    </a:lnT>
                    <a:lnB>
                      <a:noFill/>
                    </a:lnB>
                    <a:lnTlToBr w="12700" cmpd="sng">
                      <a:noFill/>
                      <a:prstDash val="solid"/>
                    </a:lnTlToBr>
                    <a:lnBlToTr w="12700" cmpd="sng">
                      <a:noFill/>
                      <a:prstDash val="solid"/>
                    </a:lnBlToTr>
                  </a:tcPr>
                </a:tc>
                <a:tc>
                  <a:txBody>
                    <a:bodyPr/>
                    <a:lstStyle/>
                    <a:p>
                      <a:pPr marL="0" algn="l" defTabSz="914400" rtl="0" eaLnBrk="1" latinLnBrk="0" hangingPunct="1"/>
                      <a:r>
                        <a:rPr lang="en-GB" sz="1600" b="1" kern="1200" dirty="0">
                          <a:solidFill>
                            <a:schemeClr val="lt1"/>
                          </a:solidFill>
                          <a:effectLst/>
                          <a:latin typeface="+mn-lt"/>
                          <a:ea typeface="+mn-ea"/>
                          <a:cs typeface="+mn-cs"/>
                        </a:rPr>
                        <a:t>Spinach </a:t>
                      </a:r>
                    </a:p>
                  </a:txBody>
                  <a:tcPr marL="68580" marR="68580" marT="0" marB="0">
                    <a:lnL>
                      <a:noFill/>
                    </a:lnL>
                    <a:lnR>
                      <a:noFill/>
                    </a:lnR>
                    <a:lnT w="25400" cmpd="sng">
                      <a:noFill/>
                    </a:lnT>
                    <a:lnB>
                      <a:noFill/>
                    </a:lnB>
                    <a:lnTlToBr w="12700" cmpd="sng">
                      <a:noFill/>
                      <a:prstDash val="solid"/>
                    </a:lnTlToBr>
                    <a:lnBlToTr w="12700" cmpd="sng">
                      <a:noFill/>
                      <a:prstDash val="solid"/>
                    </a:lnBlToTr>
                  </a:tcPr>
                </a:tc>
                <a:tc>
                  <a:txBody>
                    <a:bodyPr/>
                    <a:lstStyle/>
                    <a:p>
                      <a:pPr marL="0" algn="l" defTabSz="914400" rtl="0" eaLnBrk="1" latinLnBrk="0" hangingPunct="1"/>
                      <a:r>
                        <a:rPr lang="en-GB" sz="1600" b="1" kern="1200" dirty="0">
                          <a:solidFill>
                            <a:schemeClr val="lt1"/>
                          </a:solidFill>
                          <a:effectLst/>
                          <a:latin typeface="+mn-lt"/>
                          <a:ea typeface="+mn-ea"/>
                          <a:cs typeface="+mn-cs"/>
                        </a:rPr>
                        <a:t>27.2</a:t>
                      </a:r>
                    </a:p>
                  </a:txBody>
                  <a:tcPr marL="68580" marR="68580" marT="0" marB="0">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05756445"/>
                  </a:ext>
                </a:extLst>
              </a:tr>
              <a:tr h="0">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dirty="0">
                          <a:effectLst/>
                        </a:rPr>
                        <a:t>Green coffee</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dirty="0">
                          <a:effectLst/>
                        </a:rPr>
                        <a:t>212-793</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76291618"/>
                  </a:ext>
                </a:extLst>
              </a:tr>
              <a:tr h="0">
                <a:tc>
                  <a:txBody>
                    <a:bodyPr/>
                    <a:lstStyle/>
                    <a:p>
                      <a:r>
                        <a:rPr lang="en-GB" sz="1600">
                          <a:effectLst/>
                        </a:rPr>
                        <a:t>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a:effectLst/>
                        </a:rPr>
                        <a:t>Fish</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a:effectLst/>
                        </a:rPr>
                        <a:t>0.1-41.1</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99354799"/>
                  </a:ext>
                </a:extLst>
              </a:tr>
              <a:tr h="0">
                <a:tc>
                  <a:txBody>
                    <a:bodyPr/>
                    <a:lstStyle/>
                    <a:p>
                      <a:r>
                        <a:rPr lang="en-GB" sz="1600" dirty="0">
                          <a:effectLst/>
                        </a:rPr>
                        <a:t> </a:t>
                      </a:r>
                    </a:p>
                    <a:p>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a:effectLst/>
                        </a:rPr>
                        <a:t>Salami</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a:effectLst/>
                        </a:rPr>
                        <a:t>8.54</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43889474"/>
                  </a:ext>
                </a:extLst>
              </a:tr>
              <a:tr h="0">
                <a:tc>
                  <a:txBody>
                    <a:bodyPr/>
                    <a:lstStyle/>
                    <a:p>
                      <a:r>
                        <a:rPr lang="en-GB" sz="1600" dirty="0">
                          <a:effectLst/>
                        </a:rPr>
                        <a:t>Tryptamine</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a:effectLst/>
                        </a:rPr>
                        <a:t>Tomato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a:effectLst/>
                        </a:rPr>
                        <a:t>147.1</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48738831"/>
                  </a:ext>
                </a:extLst>
              </a:tr>
              <a:tr h="0">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a:effectLst/>
                        </a:rPr>
                        <a:t>Strawberry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a:effectLst/>
                        </a:rPr>
                        <a:t>57.0</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15008704"/>
                  </a:ext>
                </a:extLst>
              </a:tr>
              <a:tr h="0">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a:effectLst/>
                        </a:rPr>
                        <a:t>Paprika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a:effectLst/>
                        </a:rPr>
                        <a:t>6.8</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9215773"/>
                  </a:ext>
                </a:extLst>
              </a:tr>
              <a:tr h="0">
                <a:tc>
                  <a:txBody>
                    <a:bodyPr/>
                    <a:lstStyle/>
                    <a:p>
                      <a:r>
                        <a:rPr lang="en-GB" sz="1600" dirty="0">
                          <a:effectLst/>
                        </a:rPr>
                        <a:t> </a:t>
                      </a:r>
                    </a:p>
                    <a:p>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a:effectLst/>
                        </a:rPr>
                        <a:t>Spinach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a:effectLst/>
                        </a:rPr>
                        <a:t>6.5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4498735"/>
                  </a:ext>
                </a:extLst>
              </a:tr>
              <a:tr h="0">
                <a:tc>
                  <a:txBody>
                    <a:bodyPr/>
                    <a:lstStyle/>
                    <a:p>
                      <a:r>
                        <a:rPr lang="en-GB" sz="1600">
                          <a:effectLst/>
                        </a:rPr>
                        <a:t>b-phenylethylamine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a:effectLst/>
                        </a:rPr>
                        <a:t>Chocolate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a:effectLst/>
                        </a:rPr>
                        <a:t>2.67</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21649471"/>
                  </a:ext>
                </a:extLst>
              </a:tr>
              <a:tr h="0">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lang="en-GB" sz="1600">
                          <a:effectLst/>
                        </a:rPr>
                        <a:t>Fish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tc>
                  <a:txBody>
                    <a:bodyPr/>
                    <a:lstStyle/>
                    <a:p>
                      <a:r>
                        <a:rPr lang="en-GB" sz="1600">
                          <a:effectLst/>
                        </a:rPr>
                        <a:t>0.2-2.4</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80213452"/>
                  </a:ext>
                </a:extLst>
              </a:tr>
              <a:tr h="0">
                <a:tc>
                  <a:txBody>
                    <a:bodyPr/>
                    <a:lstStyle/>
                    <a:p>
                      <a:r>
                        <a:rPr lang="en-GB" sz="1600" dirty="0">
                          <a:effectLst/>
                        </a:rPr>
                        <a:t> </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solidFill>
                      <a:schemeClr val="bg1"/>
                    </a:solidFill>
                  </a:tcPr>
                </a:tc>
                <a:tc>
                  <a:txBody>
                    <a:bodyPr/>
                    <a:lstStyle/>
                    <a:p>
                      <a:r>
                        <a:rPr lang="en-GB" sz="1600">
                          <a:effectLst/>
                        </a:rPr>
                        <a:t>Salami </a:t>
                      </a:r>
                      <a:endParaRPr lang="en-GB"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tcPr>
                </a:tc>
                <a:tc>
                  <a:txBody>
                    <a:bodyPr/>
                    <a:lstStyle/>
                    <a:p>
                      <a:r>
                        <a:rPr lang="en-GB" sz="1600" dirty="0">
                          <a:effectLst/>
                        </a:rPr>
                        <a:t>3.2</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401099918"/>
                  </a:ext>
                </a:extLst>
              </a:tr>
            </a:tbl>
          </a:graphicData>
        </a:graphic>
      </p:graphicFrame>
    </p:spTree>
    <p:extLst>
      <p:ext uri="{BB962C8B-B14F-4D97-AF65-F5344CB8AC3E}">
        <p14:creationId xmlns:p14="http://schemas.microsoft.com/office/powerpoint/2010/main" val="3707075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83EE9-E166-9802-00B9-AE24A0F3ED47}"/>
              </a:ext>
            </a:extLst>
          </p:cNvPr>
          <p:cNvSpPr>
            <a:spLocks noGrp="1"/>
          </p:cNvSpPr>
          <p:nvPr>
            <p:ph type="title"/>
          </p:nvPr>
        </p:nvSpPr>
        <p:spPr>
          <a:xfrm>
            <a:off x="405493" y="85578"/>
            <a:ext cx="10515600" cy="874395"/>
          </a:xfrm>
        </p:spPr>
        <p:txBody>
          <a:bodyPr/>
          <a:lstStyle/>
          <a:p>
            <a:r>
              <a:rPr lang="sl-SI" dirty="0"/>
              <a:t>Nutritional needs in NDD</a:t>
            </a:r>
            <a:endParaRPr lang="en-US" dirty="0"/>
          </a:p>
        </p:txBody>
      </p:sp>
      <p:sp>
        <p:nvSpPr>
          <p:cNvPr id="5" name="TextBox 4">
            <a:extLst>
              <a:ext uri="{FF2B5EF4-FFF2-40B4-BE49-F238E27FC236}">
                <a16:creationId xmlns:a16="http://schemas.microsoft.com/office/drawing/2014/main" id="{35F70D80-70A1-B609-1862-22BFC7258022}"/>
              </a:ext>
            </a:extLst>
          </p:cNvPr>
          <p:cNvSpPr txBox="1"/>
          <p:nvPr/>
        </p:nvSpPr>
        <p:spPr>
          <a:xfrm>
            <a:off x="1804086" y="1581665"/>
            <a:ext cx="18473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80A5C897-29BE-B343-6239-C65CCC9944B9}"/>
              </a:ext>
            </a:extLst>
          </p:cNvPr>
          <p:cNvSpPr txBox="1"/>
          <p:nvPr/>
        </p:nvSpPr>
        <p:spPr>
          <a:xfrm>
            <a:off x="405493" y="1351508"/>
            <a:ext cx="11477662" cy="4154984"/>
          </a:xfrm>
          <a:prstGeom prst="rect">
            <a:avLst/>
          </a:prstGeom>
          <a:noFill/>
        </p:spPr>
        <p:txBody>
          <a:bodyPr wrap="square" rtlCol="0">
            <a:spAutoFit/>
          </a:bodyPr>
          <a:lstStyle/>
          <a:p>
            <a:r>
              <a:rPr lang="en-GB" sz="2400" dirty="0">
                <a:effectLst/>
                <a:ea typeface="Calibri" panose="020F0502020204030204" pitchFamily="34" charset="0"/>
                <a:cs typeface="AppleSystemUIFont"/>
              </a:rPr>
              <a:t>There is a growing evidence that </a:t>
            </a:r>
            <a:r>
              <a:rPr lang="en-GB" sz="2400" b="1" dirty="0">
                <a:effectLst/>
                <a:ea typeface="Calibri" panose="020F0502020204030204" pitchFamily="34" charset="0"/>
                <a:cs typeface="AppleSystemUIFont"/>
              </a:rPr>
              <a:t>diet plays an important role in the pathogenesis of neurodegenerative diseases</a:t>
            </a:r>
            <a:r>
              <a:rPr lang="en-GB" sz="2400" b="1" baseline="30000" dirty="0">
                <a:ea typeface="Calibri" panose="020F0502020204030204" pitchFamily="34" charset="0"/>
                <a:cs typeface="AppleSystemUIFont"/>
              </a:rPr>
              <a:t>*</a:t>
            </a:r>
          </a:p>
          <a:p>
            <a:endParaRPr lang="en-GB" sz="2400" b="1" dirty="0">
              <a:ea typeface="Calibri" panose="020F0502020204030204" pitchFamily="34" charset="0"/>
              <a:cs typeface="AppleSystemUIFont"/>
            </a:endParaRPr>
          </a:p>
          <a:p>
            <a:r>
              <a:rPr lang="en-GB" sz="2400" dirty="0">
                <a:effectLst/>
                <a:ea typeface="Calibri" panose="020F0502020204030204" pitchFamily="34" charset="0"/>
                <a:cs typeface="AppleSystemUIFont"/>
              </a:rPr>
              <a:t>There are many methodological problems in investigating the relationship between diet and neurodegeneration</a:t>
            </a:r>
            <a:endParaRPr lang="en-GB" sz="2400" dirty="0">
              <a:effectLst/>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2400" dirty="0">
                <a:effectLst/>
                <a:ea typeface="Calibri" panose="020F0502020204030204" pitchFamily="34" charset="0"/>
                <a:cs typeface="AppleSystemUIFont"/>
              </a:rPr>
              <a:t>long preclinical period and very slow evolution - prospective studies are very complex to design</a:t>
            </a:r>
            <a:endParaRPr lang="en-GB" sz="2400" dirty="0">
              <a:effectLst/>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2400" dirty="0">
                <a:effectLst/>
                <a:ea typeface="Calibri" panose="020F0502020204030204" pitchFamily="34" charset="0"/>
                <a:cs typeface="AppleSystemUIFont"/>
              </a:rPr>
              <a:t>very difficult to establish causality in epidemiological studies since the disease itself can vary both nutritional requirements and dietary habits even in the preclinical period</a:t>
            </a:r>
            <a:endParaRPr lang="en-GB" sz="2400" dirty="0">
              <a:effectLst/>
              <a:ea typeface="Calibri" panose="020F0502020204030204" pitchFamily="34" charset="0"/>
              <a:cs typeface="Times New Roman" panose="02020603050405020304" pitchFamily="18" charset="0"/>
            </a:endParaRPr>
          </a:p>
          <a:p>
            <a:pPr marL="342900" lvl="0" indent="-342900">
              <a:buFont typeface="Symbol" pitchFamily="2" charset="2"/>
              <a:buChar char=""/>
            </a:pPr>
            <a:r>
              <a:rPr lang="en-GB" sz="2400" dirty="0">
                <a:effectLst/>
                <a:ea typeface="Calibri" panose="020F0502020204030204" pitchFamily="34" charset="0"/>
                <a:cs typeface="AppleSystemUIFont"/>
              </a:rPr>
              <a:t>difficulty of measuring nutrients in a comprehensive and reliable form retrospectively</a:t>
            </a:r>
            <a:endParaRPr lang="en-GB" sz="2400" dirty="0">
              <a:effectLst/>
              <a:ea typeface="Calibri" panose="020F0502020204030204" pitchFamily="34" charset="0"/>
              <a:cs typeface="Times New Roman" panose="02020603050405020304" pitchFamily="18" charset="0"/>
            </a:endParaRPr>
          </a:p>
          <a:p>
            <a:r>
              <a:rPr lang="en-GB" sz="2400" dirty="0">
                <a:effectLst/>
                <a:ea typeface="Calibri" panose="020F0502020204030204" pitchFamily="34" charset="0"/>
                <a:cs typeface="AppleSystemUIFont"/>
              </a:rPr>
              <a:t> </a:t>
            </a:r>
            <a:endParaRPr lang="en-GB" sz="2400" dirty="0">
              <a:effectLs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9D6C90F-8595-C6D2-652E-93EB98B4C4B2}"/>
              </a:ext>
            </a:extLst>
          </p:cNvPr>
          <p:cNvSpPr txBox="1"/>
          <p:nvPr/>
        </p:nvSpPr>
        <p:spPr>
          <a:xfrm>
            <a:off x="5663293" y="6488668"/>
            <a:ext cx="6434092" cy="369332"/>
          </a:xfrm>
          <a:prstGeom prst="rect">
            <a:avLst/>
          </a:prstGeom>
          <a:noFill/>
        </p:spPr>
        <p:txBody>
          <a:bodyPr wrap="square">
            <a:spAutoFit/>
          </a:bodyPr>
          <a:lstStyle/>
          <a:p>
            <a:r>
              <a:rPr lang="en-GB" dirty="0"/>
              <a:t>*ESPEN. Nutrition in the Prevention of Neurological Diseases. 2015</a:t>
            </a:r>
            <a:endParaRPr lang="en-US" dirty="0"/>
          </a:p>
        </p:txBody>
      </p:sp>
    </p:spTree>
    <p:extLst>
      <p:ext uri="{BB962C8B-B14F-4D97-AF65-F5344CB8AC3E}">
        <p14:creationId xmlns:p14="http://schemas.microsoft.com/office/powerpoint/2010/main" val="1333810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Main graphic">
            <a:extLst>
              <a:ext uri="{FF2B5EF4-FFF2-40B4-BE49-F238E27FC236}">
                <a16:creationId xmlns:a16="http://schemas.microsoft.com/office/drawing/2014/main" id="{3444DAE0-292F-9CD5-0136-A3237BC2E5C3}"/>
              </a:ext>
            </a:extLst>
          </p:cNvPr>
          <p:cNvPicPr/>
          <p:nvPr/>
        </p:nvPicPr>
        <p:blipFill>
          <a:blip r:embed="rId3"/>
          <a:stretch/>
        </p:blipFill>
        <p:spPr>
          <a:xfrm>
            <a:off x="1963896" y="695205"/>
            <a:ext cx="8573896" cy="5467589"/>
          </a:xfrm>
          <a:prstGeom prst="rect">
            <a:avLst/>
          </a:prstGeom>
          <a:ln>
            <a:noFill/>
          </a:ln>
        </p:spPr>
      </p:pic>
      <p:sp>
        <p:nvSpPr>
          <p:cNvPr id="2" name="Title 1">
            <a:extLst>
              <a:ext uri="{FF2B5EF4-FFF2-40B4-BE49-F238E27FC236}">
                <a16:creationId xmlns:a16="http://schemas.microsoft.com/office/drawing/2014/main" id="{325A9558-5922-239C-51E4-F414741053E3}"/>
              </a:ext>
            </a:extLst>
          </p:cNvPr>
          <p:cNvSpPr>
            <a:spLocks noGrp="1"/>
          </p:cNvSpPr>
          <p:nvPr>
            <p:ph type="title"/>
          </p:nvPr>
        </p:nvSpPr>
        <p:spPr>
          <a:xfrm>
            <a:off x="313533" y="365125"/>
            <a:ext cx="11874623" cy="874395"/>
          </a:xfrm>
        </p:spPr>
        <p:txBody>
          <a:bodyPr>
            <a:noAutofit/>
          </a:bodyPr>
          <a:lstStyle/>
          <a:p>
            <a:r>
              <a:rPr lang="en-US" sz="3200" b="0" strike="noStrike" spc="-1" dirty="0">
                <a:latin typeface="+mn-lt"/>
              </a:rPr>
              <a:t>Biological pathways mediating the relationship of the diet with cognition</a:t>
            </a:r>
            <a:br>
              <a:rPr lang="en-US" sz="3200" b="0" strike="noStrike" spc="-1" dirty="0">
                <a:latin typeface="+mn-lt"/>
              </a:rPr>
            </a:br>
            <a:endParaRPr lang="en-US" sz="3200" dirty="0">
              <a:latin typeface="+mn-lt"/>
            </a:endParaRPr>
          </a:p>
        </p:txBody>
      </p:sp>
      <p:grpSp>
        <p:nvGrpSpPr>
          <p:cNvPr id="8" name="Group 7">
            <a:extLst>
              <a:ext uri="{FF2B5EF4-FFF2-40B4-BE49-F238E27FC236}">
                <a16:creationId xmlns:a16="http://schemas.microsoft.com/office/drawing/2014/main" id="{FB49BAC4-12C4-4668-B0FB-56503BDE9643}"/>
              </a:ext>
            </a:extLst>
          </p:cNvPr>
          <p:cNvGrpSpPr/>
          <p:nvPr/>
        </p:nvGrpSpPr>
        <p:grpSpPr>
          <a:xfrm>
            <a:off x="1325586" y="6050208"/>
            <a:ext cx="10862570" cy="885331"/>
            <a:chOff x="1329430" y="5934670"/>
            <a:chExt cx="10862570" cy="885331"/>
          </a:xfrm>
        </p:grpSpPr>
        <p:sp>
          <p:nvSpPr>
            <p:cNvPr id="5" name="TextShape 3">
              <a:extLst>
                <a:ext uri="{FF2B5EF4-FFF2-40B4-BE49-F238E27FC236}">
                  <a16:creationId xmlns:a16="http://schemas.microsoft.com/office/drawing/2014/main" id="{FD31F390-17A9-B377-6A01-E10A43793483}"/>
                </a:ext>
              </a:extLst>
            </p:cNvPr>
            <p:cNvSpPr txBox="1"/>
            <p:nvPr/>
          </p:nvSpPr>
          <p:spPr>
            <a:xfrm>
              <a:off x="6635760" y="6451721"/>
              <a:ext cx="5556240" cy="368280"/>
            </a:xfrm>
            <a:prstGeom prst="rect">
              <a:avLst/>
            </a:prstGeom>
            <a:noFill/>
            <a:ln>
              <a:noFill/>
            </a:ln>
          </p:spPr>
          <p:txBody>
            <a:bodyPr lIns="90000" tIns="46800" rIns="90000" bIns="46800" anchor="ctr"/>
            <a:lstStyle/>
            <a:p>
              <a:pPr algn="r"/>
              <a:r>
                <a:rPr lang="en-US" sz="900" b="0" strike="noStrike" spc="-1" dirty="0">
                  <a:latin typeface="Arial"/>
                </a:rPr>
                <a:t>Copyright © 2022 The Author(s). Published by Elsevier Ltd. </a:t>
              </a:r>
            </a:p>
          </p:txBody>
        </p:sp>
        <p:sp>
          <p:nvSpPr>
            <p:cNvPr id="7" name="TextBox 6">
              <a:extLst>
                <a:ext uri="{FF2B5EF4-FFF2-40B4-BE49-F238E27FC236}">
                  <a16:creationId xmlns:a16="http://schemas.microsoft.com/office/drawing/2014/main" id="{E76E8F74-911E-210A-7306-5BF40097236D}"/>
                </a:ext>
              </a:extLst>
            </p:cNvPr>
            <p:cNvSpPr txBox="1"/>
            <p:nvPr/>
          </p:nvSpPr>
          <p:spPr>
            <a:xfrm>
              <a:off x="1329430" y="5934670"/>
              <a:ext cx="10858725" cy="584775"/>
            </a:xfrm>
            <a:prstGeom prst="rect">
              <a:avLst/>
            </a:prstGeom>
            <a:noFill/>
          </p:spPr>
          <p:txBody>
            <a:bodyPr wrap="square">
              <a:spAutoFit/>
            </a:bodyPr>
            <a:lstStyle/>
            <a:p>
              <a:pPr algn="r">
                <a:spcAft>
                  <a:spcPts val="3186"/>
                </a:spcAft>
              </a:pPr>
              <a:r>
                <a:rPr lang="en-US" sz="1600" b="0" strike="noStrike" spc="-1" dirty="0"/>
                <a:t>Hussein NY, et al. Nutrition state of science and dementia prevention: recommendations of the Nutrition for Dementia Prevention Working Group. The Lancet Healthy Longevity. 2022</a:t>
              </a:r>
            </a:p>
          </p:txBody>
        </p:sp>
      </p:grpSp>
    </p:spTree>
    <p:extLst>
      <p:ext uri="{BB962C8B-B14F-4D97-AF65-F5344CB8AC3E}">
        <p14:creationId xmlns:p14="http://schemas.microsoft.com/office/powerpoint/2010/main" val="2021859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2F12E54-58E8-6642-8284-0C1B03C94953}"/>
              </a:ext>
            </a:extLst>
          </p:cNvPr>
          <p:cNvPicPr>
            <a:picLocks noChangeAspect="1"/>
          </p:cNvPicPr>
          <p:nvPr/>
        </p:nvPicPr>
        <p:blipFill>
          <a:blip r:embed="rId3"/>
          <a:stretch>
            <a:fillRect/>
          </a:stretch>
        </p:blipFill>
        <p:spPr>
          <a:xfrm>
            <a:off x="2325045" y="626582"/>
            <a:ext cx="6836712" cy="6231418"/>
          </a:xfrm>
          <a:prstGeom prst="rect">
            <a:avLst/>
          </a:prstGeom>
        </p:spPr>
      </p:pic>
      <p:sp>
        <p:nvSpPr>
          <p:cNvPr id="6" name="TextBox 5">
            <a:extLst>
              <a:ext uri="{FF2B5EF4-FFF2-40B4-BE49-F238E27FC236}">
                <a16:creationId xmlns:a16="http://schemas.microsoft.com/office/drawing/2014/main" id="{A572A15B-7063-6C61-68BE-A25100FEBF03}"/>
              </a:ext>
            </a:extLst>
          </p:cNvPr>
          <p:cNvSpPr txBox="1"/>
          <p:nvPr/>
        </p:nvSpPr>
        <p:spPr>
          <a:xfrm>
            <a:off x="7676535" y="6396335"/>
            <a:ext cx="4463846" cy="461665"/>
          </a:xfrm>
          <a:prstGeom prst="rect">
            <a:avLst/>
          </a:prstGeom>
          <a:noFill/>
        </p:spPr>
        <p:txBody>
          <a:bodyPr wrap="square" rtlCol="0">
            <a:spAutoFit/>
          </a:bodyPr>
          <a:lstStyle/>
          <a:p>
            <a:pPr algn="r"/>
            <a:r>
              <a:rPr lang="en-US" sz="1200" dirty="0"/>
              <a:t>Bianchi VE, et al. Effect of nutrition on neurodegenerative diseases. A systematic review. </a:t>
            </a:r>
            <a:r>
              <a:rPr lang="en-US" sz="1200" dirty="0" err="1"/>
              <a:t>Nutr</a:t>
            </a:r>
            <a:r>
              <a:rPr lang="en-US" sz="1200" dirty="0"/>
              <a:t> </a:t>
            </a:r>
            <a:r>
              <a:rPr lang="en-US" sz="1200" dirty="0" err="1"/>
              <a:t>Neurosci</a:t>
            </a:r>
            <a:r>
              <a:rPr lang="en-US" sz="1200" dirty="0"/>
              <a:t>. 2021</a:t>
            </a:r>
          </a:p>
        </p:txBody>
      </p:sp>
      <p:sp>
        <p:nvSpPr>
          <p:cNvPr id="8" name="TextBox 7">
            <a:extLst>
              <a:ext uri="{FF2B5EF4-FFF2-40B4-BE49-F238E27FC236}">
                <a16:creationId xmlns:a16="http://schemas.microsoft.com/office/drawing/2014/main" id="{DAA420BB-517C-46E2-8AF7-51D850D52101}"/>
              </a:ext>
            </a:extLst>
          </p:cNvPr>
          <p:cNvSpPr txBox="1"/>
          <p:nvPr/>
        </p:nvSpPr>
        <p:spPr>
          <a:xfrm>
            <a:off x="304073" y="164917"/>
            <a:ext cx="11440514" cy="954107"/>
          </a:xfrm>
          <a:prstGeom prst="rect">
            <a:avLst/>
          </a:prstGeom>
          <a:noFill/>
        </p:spPr>
        <p:txBody>
          <a:bodyPr wrap="square">
            <a:spAutoFit/>
          </a:bodyPr>
          <a:lstStyle/>
          <a:p>
            <a:r>
              <a:rPr lang="en-GB" sz="2800" dirty="0">
                <a:effectLst/>
              </a:rPr>
              <a:t>Nutrition = important strategy to prevent the neuronal and cognitive decline in NDD</a:t>
            </a:r>
          </a:p>
        </p:txBody>
      </p:sp>
    </p:spTree>
    <p:extLst>
      <p:ext uri="{BB962C8B-B14F-4D97-AF65-F5344CB8AC3E}">
        <p14:creationId xmlns:p14="http://schemas.microsoft.com/office/powerpoint/2010/main" val="3491524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SE"/>
              <a:t>Learning Objectives</a:t>
            </a:r>
            <a:endParaRPr lang="sl-SI" dirty="0"/>
          </a:p>
        </p:txBody>
      </p:sp>
      <p:sp>
        <p:nvSpPr>
          <p:cNvPr id="3" name="Označba mesta vsebine 2"/>
          <p:cNvSpPr>
            <a:spLocks noGrp="1"/>
          </p:cNvSpPr>
          <p:nvPr>
            <p:ph idx="1"/>
          </p:nvPr>
        </p:nvSpPr>
        <p:spPr>
          <a:xfrm>
            <a:off x="838200" y="1925515"/>
            <a:ext cx="10515600" cy="3516923"/>
          </a:xfrm>
        </p:spPr>
        <p:txBody>
          <a:bodyPr>
            <a:normAutofit fontScale="92500" lnSpcReduction="20000"/>
          </a:bodyPr>
          <a:lstStyle/>
          <a:p>
            <a:r>
              <a:rPr lang="sl-SI" dirty="0"/>
              <a:t>To understand the role of nutrition in </a:t>
            </a:r>
            <a:r>
              <a:rPr lang="sl-SI" dirty="0" err="1"/>
              <a:t>brain</a:t>
            </a:r>
            <a:r>
              <a:rPr lang="sl-SI" dirty="0"/>
              <a:t> </a:t>
            </a:r>
            <a:r>
              <a:rPr lang="sl-SI" dirty="0" err="1"/>
              <a:t>nutrition</a:t>
            </a:r>
            <a:r>
              <a:rPr lang="sl-SI" dirty="0"/>
              <a:t> </a:t>
            </a:r>
          </a:p>
          <a:p>
            <a:r>
              <a:rPr lang="sl-SI" dirty="0"/>
              <a:t>To understand the changes in nutritional needs due to NDD</a:t>
            </a:r>
          </a:p>
          <a:p>
            <a:r>
              <a:rPr lang="sl-SI" dirty="0"/>
              <a:t>To understand inflammation processes during NDDs</a:t>
            </a:r>
          </a:p>
          <a:p>
            <a:r>
              <a:rPr lang="sl-SI" dirty="0"/>
              <a:t>To understand the protective role of nutrition and supplementation in NDDs</a:t>
            </a:r>
          </a:p>
          <a:p>
            <a:r>
              <a:rPr lang="sl-SI" dirty="0"/>
              <a:t>To discuss scientific evidence supporting the role of diet in the pathogenesis (and therefore prevention), or modifying the course of the NDD</a:t>
            </a:r>
          </a:p>
          <a:p>
            <a:r>
              <a:rPr lang="sl-SI" dirty="0"/>
              <a:t>To know the food that fits to individual needs</a:t>
            </a:r>
          </a:p>
        </p:txBody>
      </p:sp>
    </p:spTree>
    <p:extLst>
      <p:ext uri="{BB962C8B-B14F-4D97-AF65-F5344CB8AC3E}">
        <p14:creationId xmlns:p14="http://schemas.microsoft.com/office/powerpoint/2010/main" val="3628321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83EE9-E166-9802-00B9-AE24A0F3ED47}"/>
              </a:ext>
            </a:extLst>
          </p:cNvPr>
          <p:cNvSpPr>
            <a:spLocks noGrp="1"/>
          </p:cNvSpPr>
          <p:nvPr>
            <p:ph type="title"/>
          </p:nvPr>
        </p:nvSpPr>
        <p:spPr>
          <a:xfrm>
            <a:off x="446636" y="0"/>
            <a:ext cx="10515599" cy="678481"/>
          </a:xfrm>
        </p:spPr>
        <p:txBody>
          <a:bodyPr vert="horz" lIns="91440" tIns="45720" rIns="91440" bIns="45720" rtlCol="0" anchor="b">
            <a:normAutofit/>
          </a:bodyPr>
          <a:lstStyle/>
          <a:p>
            <a:r>
              <a:rPr lang="en-US" sz="4000" kern="1200" dirty="0">
                <a:solidFill>
                  <a:schemeClr val="tx1"/>
                </a:solidFill>
                <a:latin typeface="+mj-lt"/>
                <a:ea typeface="+mj-ea"/>
                <a:cs typeface="+mj-cs"/>
              </a:rPr>
              <a:t>Nutritional needs in NDD</a:t>
            </a:r>
            <a:endParaRPr lang="en-US" sz="1800" kern="1200" dirty="0">
              <a:solidFill>
                <a:schemeClr val="tx1"/>
              </a:solidFill>
              <a:latin typeface="+mj-lt"/>
              <a:ea typeface="+mj-ea"/>
              <a:cs typeface="+mj-cs"/>
            </a:endParaRPr>
          </a:p>
        </p:txBody>
      </p:sp>
      <p:sp>
        <p:nvSpPr>
          <p:cNvPr id="5" name="TextBox 4">
            <a:extLst>
              <a:ext uri="{FF2B5EF4-FFF2-40B4-BE49-F238E27FC236}">
                <a16:creationId xmlns:a16="http://schemas.microsoft.com/office/drawing/2014/main" id="{35F70D80-70A1-B609-1862-22BFC7258022}"/>
              </a:ext>
            </a:extLst>
          </p:cNvPr>
          <p:cNvSpPr txBox="1"/>
          <p:nvPr/>
        </p:nvSpPr>
        <p:spPr>
          <a:xfrm>
            <a:off x="1804086" y="1581665"/>
            <a:ext cx="184731" cy="369332"/>
          </a:xfrm>
          <a:prstGeom prst="rect">
            <a:avLst/>
          </a:prstGeom>
          <a:noFill/>
        </p:spPr>
        <p:txBody>
          <a:bodyPr wrap="square" rtlCol="0">
            <a:spAutoFit/>
          </a:bodyPr>
          <a:lstStyle/>
          <a:p>
            <a:endParaRPr lang="en-US" dirty="0"/>
          </a:p>
        </p:txBody>
      </p:sp>
      <p:graphicFrame>
        <p:nvGraphicFramePr>
          <p:cNvPr id="11" name="Table 10">
            <a:extLst>
              <a:ext uri="{FF2B5EF4-FFF2-40B4-BE49-F238E27FC236}">
                <a16:creationId xmlns:a16="http://schemas.microsoft.com/office/drawing/2014/main" id="{9B08AF32-E58F-56B4-B0ED-3215E2E216B6}"/>
              </a:ext>
            </a:extLst>
          </p:cNvPr>
          <p:cNvGraphicFramePr>
            <a:graphicFrameLocks noGrp="1"/>
          </p:cNvGraphicFramePr>
          <p:nvPr/>
        </p:nvGraphicFramePr>
        <p:xfrm>
          <a:off x="879201" y="1129036"/>
          <a:ext cx="10083034" cy="4541249"/>
        </p:xfrm>
        <a:graphic>
          <a:graphicData uri="http://schemas.openxmlformats.org/drawingml/2006/table">
            <a:tbl>
              <a:tblPr firstRow="1" bandRow="1">
                <a:tableStyleId>{5C22544A-7EE6-4342-B048-85BDC9FD1C3A}</a:tableStyleId>
              </a:tblPr>
              <a:tblGrid>
                <a:gridCol w="1526648">
                  <a:extLst>
                    <a:ext uri="{9D8B030D-6E8A-4147-A177-3AD203B41FA5}">
                      <a16:colId xmlns:a16="http://schemas.microsoft.com/office/drawing/2014/main" val="1445485436"/>
                    </a:ext>
                  </a:extLst>
                </a:gridCol>
                <a:gridCol w="1518081">
                  <a:extLst>
                    <a:ext uri="{9D8B030D-6E8A-4147-A177-3AD203B41FA5}">
                      <a16:colId xmlns:a16="http://schemas.microsoft.com/office/drawing/2014/main" val="4154344010"/>
                    </a:ext>
                  </a:extLst>
                </a:gridCol>
                <a:gridCol w="3244556">
                  <a:extLst>
                    <a:ext uri="{9D8B030D-6E8A-4147-A177-3AD203B41FA5}">
                      <a16:colId xmlns:a16="http://schemas.microsoft.com/office/drawing/2014/main" val="4136120457"/>
                    </a:ext>
                  </a:extLst>
                </a:gridCol>
                <a:gridCol w="3793749">
                  <a:extLst>
                    <a:ext uri="{9D8B030D-6E8A-4147-A177-3AD203B41FA5}">
                      <a16:colId xmlns:a16="http://schemas.microsoft.com/office/drawing/2014/main" val="2594176907"/>
                    </a:ext>
                  </a:extLst>
                </a:gridCol>
              </a:tblGrid>
              <a:tr h="510507">
                <a:tc>
                  <a:txBody>
                    <a:bodyPr/>
                    <a:lstStyle/>
                    <a:p>
                      <a:pPr marL="151765" eaLnBrk="0" hangingPunct="0">
                        <a:lnSpc>
                          <a:spcPts val="695"/>
                        </a:lnSpc>
                        <a:spcBef>
                          <a:spcPts val="130"/>
                        </a:spcBef>
                        <a:spcAft>
                          <a:spcPts val="0"/>
                        </a:spcAft>
                      </a:pPr>
                      <a:r>
                        <a:rPr lang="en-GB" sz="1600" spc="-20" dirty="0">
                          <a:effectLst/>
                        </a:rPr>
                        <a:t>Food</a:t>
                      </a:r>
                      <a:endParaRPr lang="en-GB" sz="2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93675" eaLnBrk="0" hangingPunct="0">
                        <a:lnSpc>
                          <a:spcPts val="695"/>
                        </a:lnSpc>
                        <a:spcBef>
                          <a:spcPts val="130"/>
                        </a:spcBef>
                        <a:spcAft>
                          <a:spcPts val="0"/>
                        </a:spcAft>
                      </a:pPr>
                      <a:r>
                        <a:rPr lang="en-GB" sz="1600" spc="-10" dirty="0">
                          <a:effectLst/>
                        </a:rPr>
                        <a:t>Compound</a:t>
                      </a:r>
                      <a:endParaRPr lang="en-GB" sz="2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7640" eaLnBrk="0" hangingPunct="0">
                        <a:lnSpc>
                          <a:spcPts val="695"/>
                        </a:lnSpc>
                        <a:spcBef>
                          <a:spcPts val="130"/>
                        </a:spcBef>
                        <a:spcAft>
                          <a:spcPts val="0"/>
                        </a:spcAft>
                      </a:pPr>
                      <a:r>
                        <a:rPr lang="en-GB" sz="1600" spc="-10" dirty="0">
                          <a:effectLst/>
                        </a:rPr>
                        <a:t>Action</a:t>
                      </a:r>
                      <a:endParaRPr lang="en-GB" sz="2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58115" eaLnBrk="0" hangingPunct="0">
                        <a:lnSpc>
                          <a:spcPts val="695"/>
                        </a:lnSpc>
                        <a:spcBef>
                          <a:spcPts val="130"/>
                        </a:spcBef>
                        <a:spcAft>
                          <a:spcPts val="0"/>
                        </a:spcAft>
                      </a:pPr>
                      <a:r>
                        <a:rPr lang="en-GB" sz="1600" dirty="0">
                          <a:effectLst/>
                        </a:rPr>
                        <a:t>Role in NDD</a:t>
                      </a:r>
                      <a:endParaRPr lang="en-GB" sz="28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14774387"/>
                  </a:ext>
                </a:extLst>
              </a:tr>
              <a:tr h="217831">
                <a:tc>
                  <a:txBody>
                    <a:bodyPr/>
                    <a:lstStyle/>
                    <a:p>
                      <a:pPr marL="151765" eaLnBrk="0" hangingPunct="0">
                        <a:spcBef>
                          <a:spcPts val="550"/>
                        </a:spcBef>
                        <a:spcAft>
                          <a:spcPts val="0"/>
                        </a:spcAft>
                      </a:pPr>
                      <a:r>
                        <a:rPr lang="en-GB" sz="1600" b="1" spc="-20" dirty="0">
                          <a:effectLst/>
                        </a:rPr>
                        <a:t>Nuts</a:t>
                      </a:r>
                      <a:endParaRPr lang="en-GB" sz="28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93675" eaLnBrk="0" hangingPunct="0">
                        <a:spcBef>
                          <a:spcPts val="550"/>
                        </a:spcBef>
                        <a:spcAft>
                          <a:spcPts val="0"/>
                        </a:spcAft>
                      </a:pPr>
                      <a:r>
                        <a:rPr lang="en-GB" sz="1400" dirty="0">
                          <a:effectLst/>
                        </a:rPr>
                        <a:t>Ellagic</a:t>
                      </a:r>
                      <a:r>
                        <a:rPr lang="en-GB" sz="1400" spc="-30" dirty="0">
                          <a:effectLst/>
                        </a:rPr>
                        <a:t> </a:t>
                      </a:r>
                      <a:r>
                        <a:rPr lang="en-GB" sz="1400" dirty="0">
                          <a:effectLst/>
                        </a:rPr>
                        <a:t>acids</a:t>
                      </a:r>
                      <a:endParaRPr lang="en-GB" sz="24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7640" eaLnBrk="0" hangingPunct="0">
                        <a:spcBef>
                          <a:spcPts val="550"/>
                        </a:spcBef>
                        <a:spcAft>
                          <a:spcPts val="0"/>
                        </a:spcAft>
                      </a:pPr>
                      <a:r>
                        <a:rPr lang="en-GB" sz="1200">
                          <a:effectLst/>
                        </a:rPr>
                        <a:t>Inhibit HATs; Activate HDACs</a:t>
                      </a:r>
                      <a:endParaRPr lang="en-GB" sz="2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58115" eaLnBrk="0" hangingPunct="0">
                        <a:spcBef>
                          <a:spcPts val="550"/>
                        </a:spcBef>
                        <a:spcAft>
                          <a:spcPts val="0"/>
                        </a:spcAft>
                      </a:pPr>
                      <a:r>
                        <a:rPr lang="en-GB" sz="1200">
                          <a:effectLst/>
                        </a:rPr>
                        <a:t>Reverse brain atrophy in AD</a:t>
                      </a:r>
                      <a:endParaRPr lang="en-GB" sz="2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3520289"/>
                  </a:ext>
                </a:extLst>
              </a:tr>
              <a:tr h="217831">
                <a:tc>
                  <a:txBody>
                    <a:bodyPr/>
                    <a:lstStyle/>
                    <a:p>
                      <a:pPr marL="151765" eaLnBrk="0" hangingPunct="0">
                        <a:spcBef>
                          <a:spcPts val="130"/>
                        </a:spcBef>
                      </a:pPr>
                      <a:r>
                        <a:rPr lang="en-GB" sz="1600" b="1" dirty="0">
                          <a:effectLst/>
                        </a:rPr>
                        <a:t>Fish</a:t>
                      </a:r>
                      <a:r>
                        <a:rPr lang="en-GB" sz="1600" b="1" spc="-50" dirty="0">
                          <a:effectLst/>
                        </a:rPr>
                        <a:t> </a:t>
                      </a:r>
                      <a:r>
                        <a:rPr lang="en-GB" sz="1600" b="1" dirty="0">
                          <a:effectLst/>
                        </a:rPr>
                        <a:t>oil</a:t>
                      </a:r>
                      <a:endParaRPr lang="en-GB" sz="28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93675" eaLnBrk="0" hangingPunct="0">
                        <a:spcBef>
                          <a:spcPts val="130"/>
                        </a:spcBef>
                      </a:pPr>
                      <a:r>
                        <a:rPr lang="en-GB" sz="1400" dirty="0">
                          <a:effectLst/>
                        </a:rPr>
                        <a:t>ω-3</a:t>
                      </a:r>
                      <a:r>
                        <a:rPr lang="en-GB" sz="1400" spc="-50" dirty="0">
                          <a:effectLst/>
                        </a:rPr>
                        <a:t> </a:t>
                      </a:r>
                      <a:r>
                        <a:rPr lang="en-GB" sz="1400" dirty="0">
                          <a:effectLst/>
                        </a:rPr>
                        <a:t>PUFA</a:t>
                      </a:r>
                      <a:endParaRPr lang="en-GB" sz="24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7640" eaLnBrk="0" hangingPunct="0">
                        <a:lnSpc>
                          <a:spcPts val="950"/>
                        </a:lnSpc>
                        <a:spcBef>
                          <a:spcPts val="25"/>
                        </a:spcBef>
                        <a:spcAft>
                          <a:spcPts val="0"/>
                        </a:spcAft>
                      </a:pPr>
                      <a:r>
                        <a:rPr lang="en-GB" sz="1200">
                          <a:effectLst/>
                        </a:rPr>
                        <a:t>Activates</a:t>
                      </a:r>
                      <a:r>
                        <a:rPr lang="en-GB" sz="1200" spc="-40">
                          <a:effectLst/>
                        </a:rPr>
                        <a:t> </a:t>
                      </a:r>
                      <a:r>
                        <a:rPr lang="en-GB" sz="1200">
                          <a:effectLst/>
                        </a:rPr>
                        <a:t>or</a:t>
                      </a:r>
                      <a:r>
                        <a:rPr lang="en-GB" sz="1200" spc="-40">
                          <a:effectLst/>
                        </a:rPr>
                        <a:t> </a:t>
                      </a:r>
                      <a:r>
                        <a:rPr lang="en-GB" sz="1200">
                          <a:effectLst/>
                        </a:rPr>
                        <a:t>inhibits</a:t>
                      </a:r>
                      <a:r>
                        <a:rPr lang="en-GB" sz="1200" spc="-40">
                          <a:effectLst/>
                        </a:rPr>
                        <a:t> </a:t>
                      </a:r>
                      <a:r>
                        <a:rPr lang="en-GB" sz="1200">
                          <a:effectLst/>
                        </a:rPr>
                        <a:t>DNMTs</a:t>
                      </a:r>
                      <a:r>
                        <a:rPr lang="en-GB" sz="1200" spc="-40">
                          <a:effectLst/>
                        </a:rPr>
                        <a:t> </a:t>
                      </a:r>
                      <a:r>
                        <a:rPr lang="en-GB" sz="1200">
                          <a:effectLst/>
                        </a:rPr>
                        <a:t>in</a:t>
                      </a:r>
                      <a:r>
                        <a:rPr lang="en-GB" sz="1200" spc="200">
                          <a:effectLst/>
                        </a:rPr>
                        <a:t> </a:t>
                      </a:r>
                      <a:r>
                        <a:rPr lang="en-GB" sz="1200">
                          <a:effectLst/>
                        </a:rPr>
                        <a:t>different</a:t>
                      </a:r>
                      <a:r>
                        <a:rPr lang="en-GB" sz="1200" spc="-50">
                          <a:effectLst/>
                        </a:rPr>
                        <a:t> </a:t>
                      </a:r>
                      <a:r>
                        <a:rPr lang="en-GB" sz="1200">
                          <a:effectLst/>
                        </a:rPr>
                        <a:t>cells</a:t>
                      </a:r>
                      <a:endParaRPr lang="en-GB" sz="2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58115" marR="145415" eaLnBrk="0" hangingPunct="0">
                        <a:lnSpc>
                          <a:spcPts val="950"/>
                        </a:lnSpc>
                        <a:spcBef>
                          <a:spcPts val="25"/>
                        </a:spcBef>
                        <a:spcAft>
                          <a:spcPts val="0"/>
                        </a:spcAft>
                      </a:pPr>
                      <a:r>
                        <a:rPr lang="en-GB" sz="1200">
                          <a:effectLst/>
                        </a:rPr>
                        <a:t>Prevents</a:t>
                      </a:r>
                      <a:r>
                        <a:rPr lang="en-GB" sz="1200" spc="-40">
                          <a:effectLst/>
                        </a:rPr>
                        <a:t> </a:t>
                      </a:r>
                      <a:r>
                        <a:rPr lang="en-GB" sz="1200">
                          <a:effectLst/>
                        </a:rPr>
                        <a:t>age-associated</a:t>
                      </a:r>
                      <a:r>
                        <a:rPr lang="en-GB" sz="1200" spc="200">
                          <a:effectLst/>
                        </a:rPr>
                        <a:t> </a:t>
                      </a:r>
                      <a:r>
                        <a:rPr lang="en-GB" sz="1200">
                          <a:effectLst/>
                        </a:rPr>
                        <a:t>cognitive</a:t>
                      </a:r>
                      <a:r>
                        <a:rPr lang="en-GB" sz="1200" spc="-30">
                          <a:effectLst/>
                        </a:rPr>
                        <a:t> </a:t>
                      </a:r>
                      <a:r>
                        <a:rPr lang="en-GB" sz="1200">
                          <a:effectLst/>
                        </a:rPr>
                        <a:t>decline</a:t>
                      </a:r>
                      <a:endParaRPr lang="en-GB" sz="2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076111033"/>
                  </a:ext>
                </a:extLst>
              </a:tr>
              <a:tr h="217831">
                <a:tc>
                  <a:txBody>
                    <a:bodyPr/>
                    <a:lstStyle/>
                    <a:p>
                      <a:pPr marL="151765" eaLnBrk="0" hangingPunct="0">
                        <a:spcBef>
                          <a:spcPts val="130"/>
                        </a:spcBef>
                      </a:pPr>
                      <a:r>
                        <a:rPr lang="en-GB" sz="1600" b="1" dirty="0">
                          <a:effectLst/>
                        </a:rPr>
                        <a:t>Olive</a:t>
                      </a:r>
                      <a:r>
                        <a:rPr lang="en-GB" sz="1600" b="1" spc="-30" dirty="0">
                          <a:effectLst/>
                        </a:rPr>
                        <a:t> </a:t>
                      </a:r>
                      <a:r>
                        <a:rPr lang="en-GB" sz="1600" b="1" dirty="0">
                          <a:effectLst/>
                        </a:rPr>
                        <a:t>oil</a:t>
                      </a:r>
                      <a:endParaRPr lang="en-GB" sz="28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93675" eaLnBrk="0" hangingPunct="0">
                        <a:spcBef>
                          <a:spcPts val="130"/>
                        </a:spcBef>
                      </a:pPr>
                      <a:r>
                        <a:rPr lang="en-GB" sz="1400" dirty="0">
                          <a:effectLst/>
                        </a:rPr>
                        <a:t>Gallic</a:t>
                      </a:r>
                      <a:r>
                        <a:rPr lang="en-GB" sz="1400" spc="-30" dirty="0">
                          <a:effectLst/>
                        </a:rPr>
                        <a:t> </a:t>
                      </a:r>
                      <a:r>
                        <a:rPr lang="en-GB" sz="1400" dirty="0">
                          <a:effectLst/>
                        </a:rPr>
                        <a:t>acid</a:t>
                      </a:r>
                      <a:endParaRPr lang="en-GB" sz="24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7640" eaLnBrk="0" hangingPunct="0">
                        <a:spcBef>
                          <a:spcPts val="130"/>
                        </a:spcBef>
                      </a:pPr>
                      <a:r>
                        <a:rPr lang="en-GB" sz="1200" dirty="0">
                          <a:effectLst/>
                        </a:rPr>
                        <a:t>Inhibits</a:t>
                      </a:r>
                      <a:r>
                        <a:rPr lang="en-GB" sz="1200" spc="-30" dirty="0">
                          <a:effectLst/>
                        </a:rPr>
                        <a:t> </a:t>
                      </a:r>
                      <a:r>
                        <a:rPr lang="en-GB" sz="1200" dirty="0">
                          <a:effectLst/>
                        </a:rPr>
                        <a:t>HATs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58115" eaLnBrk="0" hangingPunct="0">
                        <a:spcBef>
                          <a:spcPts val="130"/>
                        </a:spcBef>
                      </a:pPr>
                      <a:r>
                        <a:rPr lang="en-GB" sz="1200">
                          <a:effectLst/>
                        </a:rPr>
                        <a:t>Potential prevention of AD</a:t>
                      </a:r>
                      <a:endParaRPr lang="en-GB" sz="2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81533122"/>
                  </a:ext>
                </a:extLst>
              </a:tr>
              <a:tr h="387439">
                <a:tc>
                  <a:txBody>
                    <a:bodyPr/>
                    <a:lstStyle/>
                    <a:p>
                      <a:pPr marL="151765" eaLnBrk="0" hangingPunct="0">
                        <a:spcBef>
                          <a:spcPts val="130"/>
                        </a:spcBef>
                      </a:pPr>
                      <a:r>
                        <a:rPr lang="en-GB" sz="1600" b="1">
                          <a:effectLst/>
                        </a:rPr>
                        <a:t>Red</a:t>
                      </a:r>
                      <a:r>
                        <a:rPr lang="en-GB" sz="1600" b="1" spc="-30">
                          <a:effectLst/>
                        </a:rPr>
                        <a:t> </a:t>
                      </a:r>
                      <a:r>
                        <a:rPr lang="en-GB" sz="1600" b="1">
                          <a:effectLst/>
                        </a:rPr>
                        <a:t>wine</a:t>
                      </a:r>
                      <a:endParaRPr lang="en-GB" sz="2800" b="1">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93675" eaLnBrk="0" hangingPunct="0">
                        <a:spcBef>
                          <a:spcPts val="130"/>
                        </a:spcBef>
                      </a:pPr>
                      <a:r>
                        <a:rPr lang="en-GB" sz="1400" b="1" spc="-10" dirty="0">
                          <a:effectLst/>
                        </a:rPr>
                        <a:t>Resveratrol</a:t>
                      </a:r>
                      <a:endParaRPr lang="en-GB" sz="24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7640" marR="184150" eaLnBrk="0" hangingPunct="0">
                        <a:lnSpc>
                          <a:spcPts val="950"/>
                        </a:lnSpc>
                        <a:spcBef>
                          <a:spcPts val="25"/>
                        </a:spcBef>
                        <a:spcAft>
                          <a:spcPts val="0"/>
                        </a:spcAft>
                      </a:pPr>
                      <a:r>
                        <a:rPr lang="en-GB" sz="1200" spc="-10" dirty="0">
                          <a:effectLst/>
                        </a:rPr>
                        <a:t>Activates</a:t>
                      </a:r>
                      <a:r>
                        <a:rPr lang="en-GB" sz="1200" spc="-15" dirty="0">
                          <a:effectLst/>
                        </a:rPr>
                        <a:t> </a:t>
                      </a:r>
                      <a:r>
                        <a:rPr lang="en-GB" sz="1200" spc="-10" dirty="0">
                          <a:effectLst/>
                        </a:rPr>
                        <a:t>HATs;</a:t>
                      </a:r>
                      <a:r>
                        <a:rPr lang="en-GB" sz="1200" spc="-20" dirty="0">
                          <a:effectLst/>
                        </a:rPr>
                        <a:t> </a:t>
                      </a:r>
                      <a:r>
                        <a:rPr lang="en-GB" sz="1200" spc="-10" dirty="0">
                          <a:effectLst/>
                        </a:rPr>
                        <a:t>Inhibits</a:t>
                      </a:r>
                      <a:r>
                        <a:rPr lang="en-GB" sz="1200" spc="-15" dirty="0">
                          <a:effectLst/>
                        </a:rPr>
                        <a:t> </a:t>
                      </a:r>
                      <a:r>
                        <a:rPr lang="en-GB" sz="1200" spc="-10" dirty="0">
                          <a:effectLst/>
                        </a:rPr>
                        <a:t>DNMTs</a:t>
                      </a:r>
                      <a:r>
                        <a:rPr lang="en-GB" sz="1200" spc="200" dirty="0">
                          <a:effectLst/>
                        </a:rPr>
                        <a:t> </a:t>
                      </a:r>
                      <a:r>
                        <a:rPr lang="en-GB" sz="1200" dirty="0">
                          <a:effectLst/>
                        </a:rPr>
                        <a:t>and</a:t>
                      </a:r>
                      <a:r>
                        <a:rPr lang="en-GB" sz="1200" spc="-30" dirty="0">
                          <a:effectLst/>
                        </a:rPr>
                        <a:t> </a:t>
                      </a:r>
                      <a:r>
                        <a:rPr lang="en-GB" sz="1200" dirty="0">
                          <a:effectLst/>
                        </a:rPr>
                        <a:t>HDACs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58115" eaLnBrk="0" hangingPunct="0">
                        <a:spcBef>
                          <a:spcPts val="130"/>
                        </a:spcBef>
                      </a:pPr>
                      <a:r>
                        <a:rPr lang="en-GB" sz="1200" b="1" dirty="0">
                          <a:effectLst/>
                        </a:rPr>
                        <a:t>Reduces the risk of AD</a:t>
                      </a:r>
                      <a:endParaRPr lang="en-GB" sz="20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17010704"/>
                  </a:ext>
                </a:extLst>
              </a:tr>
              <a:tr h="387439">
                <a:tc>
                  <a:txBody>
                    <a:bodyPr/>
                    <a:lstStyle/>
                    <a:p>
                      <a:pPr marL="151765" eaLnBrk="0" hangingPunct="0">
                        <a:spcBef>
                          <a:spcPts val="130"/>
                        </a:spcBef>
                      </a:pPr>
                      <a:r>
                        <a:rPr lang="en-GB" sz="1600" b="1" spc="-10" dirty="0">
                          <a:effectLst/>
                        </a:rPr>
                        <a:t>Berries</a:t>
                      </a:r>
                      <a:endParaRPr lang="en-GB" sz="28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93675" eaLnBrk="0" hangingPunct="0">
                        <a:spcBef>
                          <a:spcPts val="130"/>
                        </a:spcBef>
                      </a:pPr>
                      <a:r>
                        <a:rPr lang="en-GB" sz="1400">
                          <a:effectLst/>
                        </a:rPr>
                        <a:t>Gallic and ellagic acids</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7640" marR="292100" eaLnBrk="0" hangingPunct="0">
                        <a:lnSpc>
                          <a:spcPts val="950"/>
                        </a:lnSpc>
                        <a:spcBef>
                          <a:spcPts val="25"/>
                        </a:spcBef>
                        <a:spcAft>
                          <a:spcPts val="0"/>
                        </a:spcAft>
                      </a:pPr>
                      <a:r>
                        <a:rPr lang="en-GB" sz="1200" dirty="0">
                          <a:effectLst/>
                        </a:rPr>
                        <a:t>Inhibit</a:t>
                      </a:r>
                      <a:r>
                        <a:rPr lang="en-GB" sz="1200" spc="-40" dirty="0">
                          <a:effectLst/>
                        </a:rPr>
                        <a:t> </a:t>
                      </a:r>
                      <a:r>
                        <a:rPr lang="en-GB" sz="1200" dirty="0">
                          <a:effectLst/>
                        </a:rPr>
                        <a:t>HATs;</a:t>
                      </a:r>
                      <a:r>
                        <a:rPr lang="en-GB" sz="1200" spc="-40" dirty="0">
                          <a:effectLst/>
                        </a:rPr>
                        <a:t> </a:t>
                      </a:r>
                      <a:r>
                        <a:rPr lang="en-GB" sz="1200" dirty="0">
                          <a:effectLst/>
                        </a:rPr>
                        <a:t>Activate</a:t>
                      </a:r>
                      <a:r>
                        <a:rPr lang="en-GB" sz="1200" spc="-40" dirty="0">
                          <a:effectLst/>
                        </a:rPr>
                        <a:t> </a:t>
                      </a:r>
                      <a:r>
                        <a:rPr lang="en-GB" sz="1200" dirty="0">
                          <a:effectLst/>
                        </a:rPr>
                        <a:t>HDACs</a:t>
                      </a:r>
                      <a:r>
                        <a:rPr lang="en-GB" sz="1200" spc="200" dirty="0">
                          <a:effectLst/>
                        </a:rPr>
                        <a:t> </a:t>
                      </a:r>
                      <a:r>
                        <a:rPr lang="en-GB" sz="1200" dirty="0">
                          <a:effectLst/>
                        </a:rPr>
                        <a:t>and</a:t>
                      </a:r>
                      <a:r>
                        <a:rPr lang="en-GB" sz="1200" spc="-30" dirty="0">
                          <a:effectLst/>
                        </a:rPr>
                        <a:t> </a:t>
                      </a:r>
                      <a:r>
                        <a:rPr lang="en-GB" sz="1200" dirty="0">
                          <a:effectLst/>
                        </a:rPr>
                        <a:t>DNMTs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58115" marR="318770" eaLnBrk="0" hangingPunct="0">
                        <a:lnSpc>
                          <a:spcPts val="950"/>
                        </a:lnSpc>
                        <a:spcBef>
                          <a:spcPts val="25"/>
                        </a:spcBef>
                        <a:spcAft>
                          <a:spcPts val="0"/>
                        </a:spcAft>
                      </a:pPr>
                      <a:r>
                        <a:rPr lang="en-GB" sz="1200">
                          <a:effectLst/>
                        </a:rPr>
                        <a:t>Delay the development of</a:t>
                      </a:r>
                      <a:r>
                        <a:rPr lang="en-GB" sz="1200" spc="200">
                          <a:effectLst/>
                        </a:rPr>
                        <a:t> </a:t>
                      </a:r>
                      <a:r>
                        <a:rPr lang="en-GB" sz="1200">
                          <a:effectLst/>
                        </a:rPr>
                        <a:t>age-related</a:t>
                      </a:r>
                      <a:r>
                        <a:rPr lang="en-GB" sz="1200" spc="-40">
                          <a:effectLst/>
                        </a:rPr>
                        <a:t> </a:t>
                      </a:r>
                      <a:r>
                        <a:rPr lang="en-GB" sz="1200">
                          <a:effectLst/>
                        </a:rPr>
                        <a:t>cognitive</a:t>
                      </a:r>
                      <a:r>
                        <a:rPr lang="en-GB" sz="1200" spc="-40">
                          <a:effectLst/>
                        </a:rPr>
                        <a:t> </a:t>
                      </a:r>
                      <a:r>
                        <a:rPr lang="en-GB" sz="1200">
                          <a:effectLst/>
                        </a:rPr>
                        <a:t>decline</a:t>
                      </a:r>
                      <a:endParaRPr lang="en-GB" sz="2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25228236"/>
                  </a:ext>
                </a:extLst>
              </a:tr>
              <a:tr h="387439">
                <a:tc>
                  <a:txBody>
                    <a:bodyPr/>
                    <a:lstStyle/>
                    <a:p>
                      <a:pPr marL="151765" eaLnBrk="0" hangingPunct="0">
                        <a:spcBef>
                          <a:spcPts val="130"/>
                        </a:spcBef>
                      </a:pPr>
                      <a:r>
                        <a:rPr lang="en-GB" sz="1600" b="1" spc="-20" dirty="0">
                          <a:effectLst/>
                        </a:rPr>
                        <a:t>Tea</a:t>
                      </a:r>
                      <a:endParaRPr lang="en-GB" sz="28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93675" marR="83820" eaLnBrk="0" hangingPunct="0">
                        <a:lnSpc>
                          <a:spcPct val="100000"/>
                        </a:lnSpc>
                        <a:spcBef>
                          <a:spcPts val="25"/>
                        </a:spcBef>
                        <a:spcAft>
                          <a:spcPts val="0"/>
                        </a:spcAft>
                      </a:pPr>
                      <a:r>
                        <a:rPr lang="en-GB" sz="1400" spc="-20" dirty="0">
                          <a:effectLst/>
                        </a:rPr>
                        <a:t>Epigallocatechin-3-</a:t>
                      </a:r>
                      <a:r>
                        <a:rPr lang="en-GB" sz="1400" spc="-10" dirty="0">
                          <a:effectLst/>
                        </a:rPr>
                        <a:t>gallate</a:t>
                      </a:r>
                      <a:endParaRPr lang="en-GB" sz="24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7640" eaLnBrk="0" hangingPunct="0">
                        <a:spcBef>
                          <a:spcPts val="130"/>
                        </a:spcBef>
                      </a:pPr>
                      <a:r>
                        <a:rPr lang="en-GB" sz="1200" dirty="0">
                          <a:effectLst/>
                        </a:rPr>
                        <a:t>Inhibits DNMTs and HATs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58115" eaLnBrk="0" hangingPunct="0">
                        <a:spcBef>
                          <a:spcPts val="130"/>
                        </a:spcBef>
                      </a:pPr>
                      <a:r>
                        <a:rPr lang="en-GB" sz="1200">
                          <a:effectLst/>
                        </a:rPr>
                        <a:t>Low prevalence of AD</a:t>
                      </a:r>
                      <a:endParaRPr lang="en-GB" sz="20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68642652"/>
                  </a:ext>
                </a:extLst>
              </a:tr>
              <a:tr h="387439">
                <a:tc>
                  <a:txBody>
                    <a:bodyPr/>
                    <a:lstStyle/>
                    <a:p>
                      <a:pPr marL="151765" eaLnBrk="0" hangingPunct="0">
                        <a:spcBef>
                          <a:spcPts val="130"/>
                        </a:spcBef>
                      </a:pPr>
                      <a:r>
                        <a:rPr lang="en-GB" sz="1600" b="1" spc="-10" dirty="0">
                          <a:effectLst/>
                        </a:rPr>
                        <a:t>Turmeric</a:t>
                      </a:r>
                      <a:endParaRPr lang="en-GB" sz="28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93675" eaLnBrk="0" hangingPunct="0">
                        <a:spcBef>
                          <a:spcPts val="130"/>
                        </a:spcBef>
                      </a:pPr>
                      <a:r>
                        <a:rPr lang="en-GB" sz="1400" b="1" spc="-10" dirty="0">
                          <a:effectLst/>
                        </a:rPr>
                        <a:t>Curcumin</a:t>
                      </a:r>
                      <a:endParaRPr lang="en-GB" sz="24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7640" marR="184150" eaLnBrk="0" hangingPunct="0">
                        <a:lnSpc>
                          <a:spcPts val="950"/>
                        </a:lnSpc>
                        <a:spcBef>
                          <a:spcPts val="25"/>
                        </a:spcBef>
                        <a:spcAft>
                          <a:spcPts val="0"/>
                        </a:spcAft>
                      </a:pPr>
                      <a:r>
                        <a:rPr lang="en-GB" sz="1200" dirty="0">
                          <a:effectLst/>
                        </a:rPr>
                        <a:t>Activates</a:t>
                      </a:r>
                      <a:r>
                        <a:rPr lang="en-GB" sz="1200" spc="-40" dirty="0">
                          <a:effectLst/>
                        </a:rPr>
                        <a:t> </a:t>
                      </a:r>
                      <a:r>
                        <a:rPr lang="en-GB" sz="1200" dirty="0">
                          <a:effectLst/>
                        </a:rPr>
                        <a:t>HDACs;</a:t>
                      </a:r>
                      <a:r>
                        <a:rPr lang="en-GB" sz="1200" spc="-40" dirty="0">
                          <a:effectLst/>
                        </a:rPr>
                        <a:t> </a:t>
                      </a:r>
                      <a:r>
                        <a:rPr lang="en-GB" sz="1200" dirty="0">
                          <a:effectLst/>
                        </a:rPr>
                        <a:t>Inhibits</a:t>
                      </a:r>
                      <a:r>
                        <a:rPr lang="en-GB" sz="1200" spc="-40" dirty="0">
                          <a:effectLst/>
                        </a:rPr>
                        <a:t> </a:t>
                      </a:r>
                      <a:r>
                        <a:rPr lang="en-GB" sz="1200" dirty="0">
                          <a:effectLst/>
                        </a:rPr>
                        <a:t>HATs,</a:t>
                      </a:r>
                      <a:r>
                        <a:rPr lang="en-GB" sz="1200" spc="200" dirty="0">
                          <a:effectLst/>
                        </a:rPr>
                        <a:t> </a:t>
                      </a:r>
                      <a:r>
                        <a:rPr lang="en-GB" sz="1200" dirty="0">
                          <a:effectLst/>
                        </a:rPr>
                        <a:t>DNMTs, and miRNA</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58115" marR="145415" eaLnBrk="0" hangingPunct="0">
                        <a:lnSpc>
                          <a:spcPts val="950"/>
                        </a:lnSpc>
                        <a:spcBef>
                          <a:spcPts val="25"/>
                        </a:spcBef>
                        <a:spcAft>
                          <a:spcPts val="0"/>
                        </a:spcAft>
                      </a:pPr>
                      <a:r>
                        <a:rPr lang="en-GB" sz="1200" b="1" dirty="0">
                          <a:effectLst/>
                        </a:rPr>
                        <a:t>Corrects</a:t>
                      </a:r>
                      <a:r>
                        <a:rPr lang="en-GB" sz="1200" b="1" spc="-15" dirty="0">
                          <a:effectLst/>
                        </a:rPr>
                        <a:t> </a:t>
                      </a:r>
                      <a:r>
                        <a:rPr lang="en-GB" sz="1200" b="1" dirty="0">
                          <a:effectLst/>
                        </a:rPr>
                        <a:t>the</a:t>
                      </a:r>
                      <a:r>
                        <a:rPr lang="en-GB" sz="1200" b="1" spc="-20" dirty="0">
                          <a:effectLst/>
                        </a:rPr>
                        <a:t> </a:t>
                      </a:r>
                      <a:r>
                        <a:rPr lang="en-GB" sz="1200" b="1" dirty="0">
                          <a:effectLst/>
                        </a:rPr>
                        <a:t>dysregulation</a:t>
                      </a:r>
                      <a:r>
                        <a:rPr lang="en-GB" sz="1200" b="1" spc="-20" dirty="0">
                          <a:effectLst/>
                        </a:rPr>
                        <a:t> </a:t>
                      </a:r>
                      <a:r>
                        <a:rPr lang="en-GB" sz="1200" b="1" dirty="0">
                          <a:effectLst/>
                        </a:rPr>
                        <a:t>of</a:t>
                      </a:r>
                      <a:r>
                        <a:rPr lang="en-GB" sz="1200" b="1" spc="200" dirty="0">
                          <a:effectLst/>
                        </a:rPr>
                        <a:t> </a:t>
                      </a:r>
                      <a:r>
                        <a:rPr lang="en-GB" sz="1200" b="1" dirty="0">
                          <a:effectLst/>
                        </a:rPr>
                        <a:t>several pathways in NDD</a:t>
                      </a:r>
                      <a:endParaRPr lang="en-GB" sz="20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73938526"/>
                  </a:ext>
                </a:extLst>
              </a:tr>
              <a:tr h="329784">
                <a:tc>
                  <a:txBody>
                    <a:bodyPr/>
                    <a:lstStyle/>
                    <a:p>
                      <a:pPr marL="151765" eaLnBrk="0" hangingPunct="0">
                        <a:spcBef>
                          <a:spcPts val="130"/>
                        </a:spcBef>
                        <a:spcAft>
                          <a:spcPts val="0"/>
                        </a:spcAft>
                      </a:pPr>
                      <a:r>
                        <a:rPr lang="en-GB" sz="1200" b="1" dirty="0">
                          <a:effectLst/>
                        </a:rPr>
                        <a:t> </a:t>
                      </a:r>
                      <a:endParaRPr lang="en-GB" sz="28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51765" eaLnBrk="0" hangingPunct="0">
                        <a:spcBef>
                          <a:spcPts val="130"/>
                        </a:spcBef>
                        <a:spcAft>
                          <a:spcPts val="0"/>
                        </a:spcAft>
                      </a:pPr>
                      <a:r>
                        <a:rPr lang="en-GB" sz="1100">
                          <a:effectLst/>
                        </a:rPr>
                        <a:t> </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7640" eaLnBrk="0" hangingPunct="0">
                        <a:lnSpc>
                          <a:spcPct val="100000"/>
                        </a:lnSpc>
                        <a:spcBef>
                          <a:spcPts val="130"/>
                        </a:spcBef>
                      </a:pPr>
                      <a:r>
                        <a:rPr lang="en-GB" sz="1200" dirty="0">
                          <a:effectLst/>
                        </a:rPr>
                        <a:t>Alters</a:t>
                      </a:r>
                      <a:r>
                        <a:rPr lang="en-GB" sz="1200" spc="-25" dirty="0">
                          <a:effectLst/>
                        </a:rPr>
                        <a:t> </a:t>
                      </a:r>
                      <a:r>
                        <a:rPr lang="en-GB" sz="1200" dirty="0">
                          <a:effectLst/>
                        </a:rPr>
                        <a:t>the</a:t>
                      </a:r>
                      <a:r>
                        <a:rPr lang="en-GB" sz="1200" spc="-30" dirty="0">
                          <a:effectLst/>
                        </a:rPr>
                        <a:t> </a:t>
                      </a:r>
                      <a:r>
                        <a:rPr lang="en-GB" sz="1200" dirty="0">
                          <a:effectLst/>
                        </a:rPr>
                        <a:t>relative</a:t>
                      </a:r>
                      <a:r>
                        <a:rPr lang="en-GB" sz="1200" spc="-30" dirty="0">
                          <a:effectLst/>
                        </a:rPr>
                        <a:t> </a:t>
                      </a:r>
                      <a:r>
                        <a:rPr lang="en-GB" sz="1200" dirty="0">
                          <a:effectLst/>
                        </a:rPr>
                        <a:t>abundances</a:t>
                      </a:r>
                      <a:r>
                        <a:rPr lang="en-GB" sz="1200" spc="-25" dirty="0">
                          <a:effectLst/>
                        </a:rPr>
                        <a:t> </a:t>
                      </a:r>
                      <a:r>
                        <a:rPr lang="en-GB" sz="1200" dirty="0">
                          <a:effectLst/>
                        </a:rPr>
                        <a:t>of</a:t>
                      </a:r>
                      <a:r>
                        <a:rPr lang="en-GB" sz="1200" spc="200" dirty="0">
                          <a:effectLst/>
                        </a:rPr>
                        <a:t> </a:t>
                      </a:r>
                      <a:r>
                        <a:rPr lang="en-GB" sz="1200" dirty="0">
                          <a:effectLst/>
                        </a:rPr>
                        <a:t>bacterial</a:t>
                      </a:r>
                      <a:r>
                        <a:rPr lang="en-GB" sz="1200" spc="-30" dirty="0">
                          <a:effectLst/>
                        </a:rPr>
                        <a:t> </a:t>
                      </a:r>
                      <a:r>
                        <a:rPr lang="en-GB" sz="1200" dirty="0">
                          <a:effectLst/>
                        </a:rPr>
                        <a:t>species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58115" eaLnBrk="0" hangingPunct="0">
                        <a:lnSpc>
                          <a:spcPts val="950"/>
                        </a:lnSpc>
                        <a:spcBef>
                          <a:spcPts val="25"/>
                        </a:spcBef>
                        <a:spcAft>
                          <a:spcPts val="0"/>
                        </a:spcAft>
                      </a:pPr>
                      <a:r>
                        <a:rPr lang="en-GB" sz="1200" b="1" dirty="0">
                          <a:effectLst/>
                        </a:rPr>
                        <a:t>Gut microbiota produces</a:t>
                      </a:r>
                      <a:r>
                        <a:rPr lang="en-GB" sz="1200" b="1" spc="200" dirty="0">
                          <a:effectLst/>
                        </a:rPr>
                        <a:t> </a:t>
                      </a:r>
                      <a:r>
                        <a:rPr lang="en-GB" sz="1200" b="1" dirty="0">
                          <a:effectLst/>
                        </a:rPr>
                        <a:t>neuroprotective</a:t>
                      </a:r>
                      <a:r>
                        <a:rPr lang="en-GB" sz="1200" b="1" spc="-5" dirty="0">
                          <a:effectLst/>
                        </a:rPr>
                        <a:t> </a:t>
                      </a:r>
                      <a:r>
                        <a:rPr lang="en-GB" sz="1200" b="1" dirty="0">
                          <a:effectLst/>
                        </a:rPr>
                        <a:t>metabolites</a:t>
                      </a:r>
                      <a:r>
                        <a:rPr lang="en-GB" sz="1200" b="1" spc="-10" dirty="0">
                          <a:effectLst/>
                        </a:rPr>
                        <a:t> </a:t>
                      </a:r>
                      <a:r>
                        <a:rPr lang="en-GB" sz="1200" b="1" dirty="0">
                          <a:effectLst/>
                        </a:rPr>
                        <a:t>from</a:t>
                      </a:r>
                      <a:r>
                        <a:rPr lang="en-GB" sz="1200" b="1" spc="200" dirty="0">
                          <a:effectLst/>
                        </a:rPr>
                        <a:t> </a:t>
                      </a:r>
                      <a:r>
                        <a:rPr lang="en-GB" sz="1200" b="1" spc="-10" dirty="0">
                          <a:effectLst/>
                        </a:rPr>
                        <a:t>curcumin</a:t>
                      </a:r>
                      <a:endParaRPr lang="en-GB" sz="20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39593566"/>
                  </a:ext>
                </a:extLst>
              </a:tr>
              <a:tr h="329784">
                <a:tc>
                  <a:txBody>
                    <a:bodyPr/>
                    <a:lstStyle/>
                    <a:p>
                      <a:pPr marL="151765" eaLnBrk="0" hangingPunct="0">
                        <a:spcBef>
                          <a:spcPts val="130"/>
                        </a:spcBef>
                      </a:pPr>
                      <a:r>
                        <a:rPr lang="en-GB" sz="1600" b="1" spc="-10" dirty="0">
                          <a:effectLst/>
                        </a:rPr>
                        <a:t>Cocoa</a:t>
                      </a:r>
                      <a:endParaRPr lang="en-GB" sz="28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93675" eaLnBrk="0" hangingPunct="0">
                        <a:spcBef>
                          <a:spcPts val="130"/>
                        </a:spcBef>
                      </a:pPr>
                      <a:r>
                        <a:rPr lang="en-GB" sz="1400" spc="-10">
                          <a:effectLst/>
                        </a:rPr>
                        <a:t>Epicatechin</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7640" marR="184150" eaLnBrk="0" hangingPunct="0">
                        <a:lnSpc>
                          <a:spcPts val="950"/>
                        </a:lnSpc>
                        <a:spcBef>
                          <a:spcPts val="25"/>
                        </a:spcBef>
                        <a:spcAft>
                          <a:spcPts val="0"/>
                        </a:spcAft>
                      </a:pPr>
                      <a:r>
                        <a:rPr lang="en-GB" sz="1200" dirty="0">
                          <a:effectLst/>
                        </a:rPr>
                        <a:t>Inhibits</a:t>
                      </a:r>
                      <a:r>
                        <a:rPr lang="en-GB" sz="1200" spc="-40" dirty="0">
                          <a:effectLst/>
                        </a:rPr>
                        <a:t> </a:t>
                      </a:r>
                      <a:r>
                        <a:rPr lang="en-GB" sz="1200" dirty="0">
                          <a:effectLst/>
                        </a:rPr>
                        <a:t>HATs;</a:t>
                      </a:r>
                      <a:r>
                        <a:rPr lang="en-GB" sz="1200" spc="-40" dirty="0">
                          <a:effectLst/>
                        </a:rPr>
                        <a:t> </a:t>
                      </a:r>
                      <a:r>
                        <a:rPr lang="en-GB" sz="1200" dirty="0">
                          <a:effectLst/>
                        </a:rPr>
                        <a:t>Activates</a:t>
                      </a:r>
                      <a:r>
                        <a:rPr lang="en-GB" sz="1200" spc="-40" dirty="0">
                          <a:effectLst/>
                        </a:rPr>
                        <a:t> </a:t>
                      </a:r>
                      <a:r>
                        <a:rPr lang="en-GB" sz="1200" dirty="0">
                          <a:effectLst/>
                        </a:rPr>
                        <a:t>HDACs;</a:t>
                      </a:r>
                      <a:r>
                        <a:rPr lang="en-GB" sz="1200" spc="200" dirty="0">
                          <a:effectLst/>
                        </a:rPr>
                        <a:t> </a:t>
                      </a:r>
                      <a:r>
                        <a:rPr lang="en-GB" sz="1200" dirty="0">
                          <a:effectLst/>
                        </a:rPr>
                        <a:t>Increases the presence of</a:t>
                      </a:r>
                      <a:r>
                        <a:rPr lang="en-GB" sz="1200" spc="200" dirty="0">
                          <a:effectLst/>
                        </a:rPr>
                        <a:t> </a:t>
                      </a:r>
                      <a:r>
                        <a:rPr lang="en-GB" sz="1200" dirty="0">
                          <a:effectLst/>
                        </a:rPr>
                        <a:t>“healthy”</a:t>
                      </a:r>
                      <a:r>
                        <a:rPr lang="en-GB" sz="1200" spc="-30" dirty="0">
                          <a:effectLst/>
                        </a:rPr>
                        <a:t> </a:t>
                      </a:r>
                      <a:r>
                        <a:rPr lang="en-GB" sz="1200" dirty="0">
                          <a:effectLst/>
                        </a:rPr>
                        <a:t>bacteria</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58115" eaLnBrk="0" hangingPunct="0">
                        <a:spcBef>
                          <a:spcPts val="130"/>
                        </a:spcBef>
                      </a:pPr>
                      <a:r>
                        <a:rPr lang="en-GB" sz="1200" dirty="0">
                          <a:effectLst/>
                        </a:rPr>
                        <a:t>Decreases cerebral inflammation</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4511475"/>
                  </a:ext>
                </a:extLst>
              </a:tr>
              <a:tr h="217831">
                <a:tc>
                  <a:txBody>
                    <a:bodyPr/>
                    <a:lstStyle/>
                    <a:p>
                      <a:pPr marL="151765" eaLnBrk="0" hangingPunct="0">
                        <a:spcBef>
                          <a:spcPts val="130"/>
                        </a:spcBef>
                      </a:pPr>
                      <a:r>
                        <a:rPr lang="en-GB" sz="1600" b="1" spc="-10" dirty="0">
                          <a:effectLst/>
                        </a:rPr>
                        <a:t>Pomegranate</a:t>
                      </a:r>
                      <a:endParaRPr lang="en-GB" sz="28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93675" eaLnBrk="0" hangingPunct="0">
                        <a:spcBef>
                          <a:spcPts val="130"/>
                        </a:spcBef>
                      </a:pPr>
                      <a:r>
                        <a:rPr lang="en-GB" sz="1400" spc="-10">
                          <a:effectLst/>
                        </a:rPr>
                        <a:t>Ellagitannins</a:t>
                      </a:r>
                      <a:endParaRPr lang="en-GB" sz="24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7640" eaLnBrk="0" hangingPunct="0">
                        <a:spcBef>
                          <a:spcPts val="130"/>
                        </a:spcBef>
                      </a:pPr>
                      <a:r>
                        <a:rPr lang="en-GB" sz="1200" dirty="0">
                          <a:effectLst/>
                        </a:rPr>
                        <a:t>Inhibits</a:t>
                      </a:r>
                      <a:r>
                        <a:rPr lang="en-GB" sz="1200" spc="-30" dirty="0">
                          <a:effectLst/>
                        </a:rPr>
                        <a:t> </a:t>
                      </a:r>
                      <a:r>
                        <a:rPr lang="en-GB" sz="1200" dirty="0">
                          <a:effectLst/>
                        </a:rPr>
                        <a:t>HATs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58115" eaLnBrk="0" hangingPunct="0">
                        <a:spcBef>
                          <a:spcPts val="130"/>
                        </a:spcBef>
                      </a:pPr>
                      <a:r>
                        <a:rPr lang="en-GB" sz="1200" dirty="0">
                          <a:effectLst/>
                        </a:rPr>
                        <a:t>Protective effects against AD</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57403938"/>
                  </a:ext>
                </a:extLst>
              </a:tr>
              <a:tr h="435661">
                <a:tc>
                  <a:txBody>
                    <a:bodyPr/>
                    <a:lstStyle/>
                    <a:p>
                      <a:pPr marL="151765" eaLnBrk="0" hangingPunct="0">
                        <a:spcBef>
                          <a:spcPts val="130"/>
                        </a:spcBef>
                      </a:pPr>
                      <a:r>
                        <a:rPr lang="en-GB" sz="1600" b="1" dirty="0" err="1">
                          <a:effectLst/>
                        </a:rPr>
                        <a:t>Morinda</a:t>
                      </a:r>
                      <a:r>
                        <a:rPr lang="en-GB" sz="1600" b="1" spc="-30" dirty="0">
                          <a:effectLst/>
                        </a:rPr>
                        <a:t> </a:t>
                      </a:r>
                      <a:r>
                        <a:rPr lang="en-GB" sz="1600" b="1" dirty="0">
                          <a:effectLst/>
                        </a:rPr>
                        <a:t>officinalis</a:t>
                      </a:r>
                      <a:endParaRPr lang="en-GB" sz="28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93675" eaLnBrk="0" hangingPunct="0">
                        <a:spcBef>
                          <a:spcPts val="130"/>
                        </a:spcBef>
                      </a:pPr>
                      <a:r>
                        <a:rPr lang="en-GB" sz="1400" spc="-10" dirty="0">
                          <a:effectLst/>
                        </a:rPr>
                        <a:t>Oligosaccharides</a:t>
                      </a:r>
                      <a:endParaRPr lang="en-GB" sz="24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7640" eaLnBrk="0" hangingPunct="0">
                        <a:spcBef>
                          <a:spcPts val="130"/>
                        </a:spcBef>
                      </a:pPr>
                      <a:r>
                        <a:rPr lang="en-GB" sz="1200" dirty="0">
                          <a:effectLst/>
                        </a:rPr>
                        <a:t>Not</a:t>
                      </a:r>
                      <a:r>
                        <a:rPr lang="en-GB" sz="1200" spc="-50" dirty="0">
                          <a:effectLst/>
                        </a:rPr>
                        <a:t> </a:t>
                      </a:r>
                      <a:r>
                        <a:rPr lang="en-GB" sz="1200" dirty="0">
                          <a:effectLst/>
                        </a:rPr>
                        <a:t>determined</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58115" marR="145415" eaLnBrk="0" hangingPunct="0">
                        <a:lnSpc>
                          <a:spcPts val="950"/>
                        </a:lnSpc>
                        <a:spcBef>
                          <a:spcPts val="25"/>
                        </a:spcBef>
                        <a:spcAft>
                          <a:spcPts val="0"/>
                        </a:spcAft>
                      </a:pPr>
                      <a:r>
                        <a:rPr lang="en-GB" sz="1200" dirty="0">
                          <a:effectLst/>
                        </a:rPr>
                        <a:t>Regulates the synthesis and</a:t>
                      </a:r>
                      <a:r>
                        <a:rPr lang="en-GB" sz="1200" spc="200" dirty="0">
                          <a:effectLst/>
                        </a:rPr>
                        <a:t> </a:t>
                      </a:r>
                      <a:r>
                        <a:rPr lang="en-GB" sz="1200" dirty="0">
                          <a:effectLst/>
                        </a:rPr>
                        <a:t>secretion</a:t>
                      </a:r>
                      <a:r>
                        <a:rPr lang="en-GB" sz="1200" spc="-20" dirty="0">
                          <a:effectLst/>
                        </a:rPr>
                        <a:t> </a:t>
                      </a:r>
                      <a:r>
                        <a:rPr lang="en-GB" sz="1200" dirty="0">
                          <a:effectLst/>
                        </a:rPr>
                        <a:t>of</a:t>
                      </a:r>
                      <a:r>
                        <a:rPr lang="en-GB" sz="1200" spc="-25" dirty="0">
                          <a:effectLst/>
                        </a:rPr>
                        <a:t> </a:t>
                      </a:r>
                      <a:r>
                        <a:rPr lang="en-GB" sz="1200" dirty="0">
                          <a:effectLst/>
                        </a:rPr>
                        <a:t>neurotransmitters</a:t>
                      </a:r>
                      <a:r>
                        <a:rPr lang="en-GB" sz="1200" spc="-20" dirty="0">
                          <a:effectLst/>
                        </a:rPr>
                        <a:t> </a:t>
                      </a:r>
                      <a:r>
                        <a:rPr lang="en-GB" sz="1200" dirty="0">
                          <a:effectLst/>
                        </a:rPr>
                        <a:t>in</a:t>
                      </a:r>
                      <a:r>
                        <a:rPr lang="en-GB" sz="1200" spc="200" dirty="0">
                          <a:effectLst/>
                        </a:rPr>
                        <a:t> </a:t>
                      </a:r>
                      <a:r>
                        <a:rPr lang="en-GB" sz="1200" spc="-20" dirty="0">
                          <a:effectLst/>
                        </a:rPr>
                        <a:t>rats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72807163"/>
                  </a:ext>
                </a:extLst>
              </a:tr>
              <a:tr h="217831">
                <a:tc>
                  <a:txBody>
                    <a:bodyPr/>
                    <a:lstStyle/>
                    <a:p>
                      <a:pPr marL="151765" eaLnBrk="0" hangingPunct="0">
                        <a:spcBef>
                          <a:spcPts val="130"/>
                        </a:spcBef>
                      </a:pPr>
                      <a:r>
                        <a:rPr lang="en-GB" sz="1600" b="1" spc="-10" dirty="0">
                          <a:effectLst/>
                        </a:rPr>
                        <a:t>Algae</a:t>
                      </a:r>
                      <a:endParaRPr lang="en-GB" sz="2800" b="1"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93675" eaLnBrk="0" hangingPunct="0">
                        <a:spcBef>
                          <a:spcPts val="130"/>
                        </a:spcBef>
                      </a:pPr>
                      <a:r>
                        <a:rPr lang="en-GB" sz="1400" spc="-10" dirty="0" err="1">
                          <a:effectLst/>
                        </a:rPr>
                        <a:t>Oligomannate</a:t>
                      </a:r>
                      <a:endParaRPr lang="en-GB" sz="24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67640" eaLnBrk="0" hangingPunct="0">
                        <a:spcBef>
                          <a:spcPts val="130"/>
                        </a:spcBef>
                      </a:pPr>
                      <a:r>
                        <a:rPr lang="en-GB" sz="1200" dirty="0">
                          <a:effectLst/>
                        </a:rPr>
                        <a:t>Not</a:t>
                      </a:r>
                      <a:r>
                        <a:rPr lang="en-GB" sz="1200" spc="-50" dirty="0">
                          <a:effectLst/>
                        </a:rPr>
                        <a:t> </a:t>
                      </a:r>
                      <a:r>
                        <a:rPr lang="en-GB" sz="1200" dirty="0">
                          <a:effectLst/>
                        </a:rPr>
                        <a:t>determined</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158115" marR="145415" eaLnBrk="0" hangingPunct="0">
                        <a:lnSpc>
                          <a:spcPts val="950"/>
                        </a:lnSpc>
                        <a:spcBef>
                          <a:spcPts val="130"/>
                        </a:spcBef>
                        <a:spcAft>
                          <a:spcPts val="0"/>
                        </a:spcAft>
                      </a:pPr>
                      <a:r>
                        <a:rPr lang="en-GB" sz="1200" dirty="0">
                          <a:effectLst/>
                        </a:rPr>
                        <a:t>Inhibits</a:t>
                      </a:r>
                      <a:r>
                        <a:rPr lang="en-GB" sz="1200" spc="-35" dirty="0">
                          <a:effectLst/>
                        </a:rPr>
                        <a:t> </a:t>
                      </a:r>
                      <a:r>
                        <a:rPr lang="en-GB" sz="1200" dirty="0">
                          <a:effectLst/>
                        </a:rPr>
                        <a:t>AD</a:t>
                      </a:r>
                      <a:r>
                        <a:rPr lang="en-GB" sz="1200" spc="-40" dirty="0">
                          <a:effectLst/>
                        </a:rPr>
                        <a:t> </a:t>
                      </a:r>
                      <a:r>
                        <a:rPr lang="en-GB" sz="1200" dirty="0">
                          <a:effectLst/>
                        </a:rPr>
                        <a:t>progression</a:t>
                      </a:r>
                      <a:r>
                        <a:rPr lang="en-GB" sz="1200" spc="-35" dirty="0">
                          <a:effectLst/>
                        </a:rPr>
                        <a:t> </a:t>
                      </a:r>
                      <a:r>
                        <a:rPr lang="en-GB" sz="1200" dirty="0">
                          <a:effectLst/>
                        </a:rPr>
                        <a:t>in</a:t>
                      </a:r>
                      <a:r>
                        <a:rPr lang="en-GB" sz="1200" spc="-40" dirty="0">
                          <a:effectLst/>
                        </a:rPr>
                        <a:t> </a:t>
                      </a:r>
                      <a:r>
                        <a:rPr lang="en-GB" sz="1200" dirty="0">
                          <a:effectLst/>
                        </a:rPr>
                        <a:t>AD</a:t>
                      </a:r>
                      <a:r>
                        <a:rPr lang="en-GB" sz="1200" spc="200" dirty="0">
                          <a:effectLst/>
                        </a:rPr>
                        <a:t> </a:t>
                      </a:r>
                      <a:r>
                        <a:rPr lang="en-GB" sz="1200" dirty="0">
                          <a:effectLst/>
                        </a:rPr>
                        <a:t>mouse</a:t>
                      </a:r>
                      <a:r>
                        <a:rPr lang="en-GB" sz="1200" spc="-50" dirty="0">
                          <a:effectLst/>
                        </a:rPr>
                        <a:t> </a:t>
                      </a:r>
                      <a:r>
                        <a:rPr lang="en-GB" sz="1200" dirty="0">
                          <a:effectLst/>
                        </a:rPr>
                        <a:t>models</a:t>
                      </a:r>
                      <a:endParaRPr lang="en-GB" sz="20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868053"/>
                  </a:ext>
                </a:extLst>
              </a:tr>
            </a:tbl>
          </a:graphicData>
        </a:graphic>
      </p:graphicFrame>
      <p:sp>
        <p:nvSpPr>
          <p:cNvPr id="13" name="TextBox 12">
            <a:extLst>
              <a:ext uri="{FF2B5EF4-FFF2-40B4-BE49-F238E27FC236}">
                <a16:creationId xmlns:a16="http://schemas.microsoft.com/office/drawing/2014/main" id="{BDED84DE-9BA7-A82B-93C9-2FE771270AAA}"/>
              </a:ext>
            </a:extLst>
          </p:cNvPr>
          <p:cNvSpPr txBox="1"/>
          <p:nvPr/>
        </p:nvSpPr>
        <p:spPr>
          <a:xfrm>
            <a:off x="571104" y="6233701"/>
            <a:ext cx="11839878" cy="186141"/>
          </a:xfrm>
          <a:prstGeom prst="rect">
            <a:avLst/>
          </a:prstGeom>
          <a:noFill/>
        </p:spPr>
        <p:txBody>
          <a:bodyPr wrap="square">
            <a:spAutoFit/>
          </a:bodyPr>
          <a:lstStyle/>
          <a:p>
            <a:pPr marL="24765" eaLnBrk="0" hangingPunct="0">
              <a:lnSpc>
                <a:spcPts val="645"/>
              </a:lnSpc>
            </a:pPr>
            <a:r>
              <a:rPr lang="en-GB" sz="1100" i="1"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AD, Alzheimer’s disease; NDD, neurodegenerative disease; HATs, histone acetyltransferases; HDACs, histone deacetylases; HMTs, histone methyltransferases; miRNA, microRNA.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58E073B1-6D52-153E-3616-CF3FF616241C}"/>
              </a:ext>
            </a:extLst>
          </p:cNvPr>
          <p:cNvSpPr txBox="1"/>
          <p:nvPr/>
        </p:nvSpPr>
        <p:spPr>
          <a:xfrm>
            <a:off x="2181201" y="6419842"/>
            <a:ext cx="10010799" cy="523220"/>
          </a:xfrm>
          <a:prstGeom prst="rect">
            <a:avLst/>
          </a:prstGeom>
          <a:noFill/>
        </p:spPr>
        <p:txBody>
          <a:bodyPr wrap="square" rtlCol="0">
            <a:spAutoFit/>
          </a:bodyPr>
          <a:lstStyle/>
          <a:p>
            <a:pPr algn="r"/>
            <a:r>
              <a:rPr lang="en-US" sz="1400" dirty="0" err="1"/>
              <a:t>Milošević</a:t>
            </a:r>
            <a:r>
              <a:rPr lang="en-US" sz="1400" dirty="0"/>
              <a:t> M, et al. Memorable Food: Fighting Age-Related Neurodegeneration by Precision Nutrition. Front </a:t>
            </a:r>
            <a:r>
              <a:rPr lang="en-US" sz="1400" dirty="0" err="1"/>
              <a:t>Nutr</a:t>
            </a:r>
            <a:r>
              <a:rPr lang="en-US" sz="1400" dirty="0"/>
              <a:t>. 2021 </a:t>
            </a:r>
            <a:r>
              <a:rPr lang="en-US" sz="1400" dirty="0" err="1"/>
              <a:t>doi</a:t>
            </a:r>
            <a:r>
              <a:rPr lang="en-US" sz="1400" dirty="0"/>
              <a:t>: 10.3389/fnut.2021.688086.</a:t>
            </a:r>
          </a:p>
        </p:txBody>
      </p:sp>
      <p:sp>
        <p:nvSpPr>
          <p:cNvPr id="17" name="TextBox 16">
            <a:extLst>
              <a:ext uri="{FF2B5EF4-FFF2-40B4-BE49-F238E27FC236}">
                <a16:creationId xmlns:a16="http://schemas.microsoft.com/office/drawing/2014/main" id="{37716887-BB03-3534-31D0-B7BBD33BB943}"/>
              </a:ext>
            </a:extLst>
          </p:cNvPr>
          <p:cNvSpPr txBox="1"/>
          <p:nvPr/>
        </p:nvSpPr>
        <p:spPr>
          <a:xfrm>
            <a:off x="446636" y="667371"/>
            <a:ext cx="9552939" cy="461665"/>
          </a:xfrm>
          <a:prstGeom prst="rect">
            <a:avLst/>
          </a:prstGeom>
          <a:noFill/>
        </p:spPr>
        <p:txBody>
          <a:bodyPr wrap="square">
            <a:spAutoFit/>
          </a:bodyPr>
          <a:lstStyle/>
          <a:p>
            <a:r>
              <a:rPr lang="en-US" sz="2400" kern="1200" dirty="0">
                <a:solidFill>
                  <a:schemeClr val="tx1"/>
                </a:solidFill>
                <a:latin typeface="+mj-lt"/>
                <a:ea typeface="+mj-ea"/>
                <a:cs typeface="+mj-cs"/>
              </a:rPr>
              <a:t>Bioactive compounds from food with effects on NDD</a:t>
            </a:r>
            <a:endParaRPr lang="en-US" sz="2400" dirty="0"/>
          </a:p>
        </p:txBody>
      </p:sp>
    </p:spTree>
    <p:extLst>
      <p:ext uri="{BB962C8B-B14F-4D97-AF65-F5344CB8AC3E}">
        <p14:creationId xmlns:p14="http://schemas.microsoft.com/office/powerpoint/2010/main" val="1331738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83EE9-E166-9802-00B9-AE24A0F3ED47}"/>
              </a:ext>
            </a:extLst>
          </p:cNvPr>
          <p:cNvSpPr>
            <a:spLocks noGrp="1"/>
          </p:cNvSpPr>
          <p:nvPr>
            <p:ph type="title"/>
          </p:nvPr>
        </p:nvSpPr>
        <p:spPr>
          <a:xfrm>
            <a:off x="446636" y="98917"/>
            <a:ext cx="10515599" cy="678481"/>
          </a:xfrm>
        </p:spPr>
        <p:txBody>
          <a:bodyPr vert="horz" lIns="91440" tIns="45720" rIns="91440" bIns="45720" rtlCol="0" anchor="b">
            <a:normAutofit/>
          </a:bodyPr>
          <a:lstStyle/>
          <a:p>
            <a:r>
              <a:rPr lang="en-US" sz="4000" kern="1200" dirty="0">
                <a:solidFill>
                  <a:schemeClr val="tx1"/>
                </a:solidFill>
                <a:latin typeface="+mj-lt"/>
                <a:ea typeface="+mj-ea"/>
                <a:cs typeface="+mj-cs"/>
              </a:rPr>
              <a:t>Nutritional needs in NDD</a:t>
            </a:r>
            <a:endParaRPr lang="en-US" sz="1800" kern="1200" dirty="0">
              <a:solidFill>
                <a:schemeClr val="tx1"/>
              </a:solidFill>
              <a:latin typeface="+mj-lt"/>
              <a:ea typeface="+mj-ea"/>
              <a:cs typeface="+mj-cs"/>
            </a:endParaRPr>
          </a:p>
        </p:txBody>
      </p:sp>
      <p:sp>
        <p:nvSpPr>
          <p:cNvPr id="5" name="TextBox 4">
            <a:extLst>
              <a:ext uri="{FF2B5EF4-FFF2-40B4-BE49-F238E27FC236}">
                <a16:creationId xmlns:a16="http://schemas.microsoft.com/office/drawing/2014/main" id="{35F70D80-70A1-B609-1862-22BFC7258022}"/>
              </a:ext>
            </a:extLst>
          </p:cNvPr>
          <p:cNvSpPr txBox="1"/>
          <p:nvPr/>
        </p:nvSpPr>
        <p:spPr>
          <a:xfrm>
            <a:off x="1804086" y="1581665"/>
            <a:ext cx="184731" cy="369332"/>
          </a:xfrm>
          <a:prstGeom prst="rect">
            <a:avLst/>
          </a:prstGeom>
          <a:noFill/>
        </p:spPr>
        <p:txBody>
          <a:bodyPr wrap="square" rtlCol="0">
            <a:spAutoFit/>
          </a:bodyPr>
          <a:lstStyle/>
          <a:p>
            <a:endParaRPr lang="en-US" dirty="0"/>
          </a:p>
        </p:txBody>
      </p:sp>
      <p:sp>
        <p:nvSpPr>
          <p:cNvPr id="17" name="TextBox 16">
            <a:extLst>
              <a:ext uri="{FF2B5EF4-FFF2-40B4-BE49-F238E27FC236}">
                <a16:creationId xmlns:a16="http://schemas.microsoft.com/office/drawing/2014/main" id="{37716887-BB03-3534-31D0-B7BBD33BB943}"/>
              </a:ext>
            </a:extLst>
          </p:cNvPr>
          <p:cNvSpPr txBox="1"/>
          <p:nvPr/>
        </p:nvSpPr>
        <p:spPr>
          <a:xfrm>
            <a:off x="446636" y="808663"/>
            <a:ext cx="11505878" cy="461665"/>
          </a:xfrm>
          <a:prstGeom prst="rect">
            <a:avLst/>
          </a:prstGeom>
          <a:noFill/>
        </p:spPr>
        <p:txBody>
          <a:bodyPr wrap="square">
            <a:spAutoFit/>
          </a:bodyPr>
          <a:lstStyle/>
          <a:p>
            <a:r>
              <a:rPr lang="en-US" sz="2400" kern="1200" dirty="0">
                <a:solidFill>
                  <a:schemeClr val="tx1"/>
                </a:solidFill>
                <a:latin typeface="+mj-lt"/>
                <a:ea typeface="+mj-ea"/>
                <a:cs typeface="+mj-cs"/>
              </a:rPr>
              <a:t>Effect of </a:t>
            </a:r>
            <a:r>
              <a:rPr lang="en-US" sz="2400" b="1" kern="1200" dirty="0">
                <a:solidFill>
                  <a:schemeClr val="tx1"/>
                </a:solidFill>
                <a:latin typeface="+mj-lt"/>
                <a:ea typeface="+mj-ea"/>
                <a:cs typeface="+mj-cs"/>
              </a:rPr>
              <a:t>nutritional supplements and nutritional education </a:t>
            </a:r>
            <a:r>
              <a:rPr lang="en-US" sz="2400" kern="1200" dirty="0">
                <a:solidFill>
                  <a:schemeClr val="tx1"/>
                </a:solidFill>
                <a:latin typeface="+mj-lt"/>
                <a:ea typeface="+mj-ea"/>
                <a:cs typeface="+mj-cs"/>
              </a:rPr>
              <a:t>on neurodegenerative diseases.</a:t>
            </a:r>
          </a:p>
        </p:txBody>
      </p:sp>
      <p:graphicFrame>
        <p:nvGraphicFramePr>
          <p:cNvPr id="29" name="Table 28">
            <a:extLst>
              <a:ext uri="{FF2B5EF4-FFF2-40B4-BE49-F238E27FC236}">
                <a16:creationId xmlns:a16="http://schemas.microsoft.com/office/drawing/2014/main" id="{454179F0-C832-43D6-2425-3DAD9B348BFE}"/>
              </a:ext>
            </a:extLst>
          </p:cNvPr>
          <p:cNvGraphicFramePr>
            <a:graphicFrameLocks noGrp="1"/>
          </p:cNvGraphicFramePr>
          <p:nvPr/>
        </p:nvGraphicFramePr>
        <p:xfrm>
          <a:off x="607886" y="1301593"/>
          <a:ext cx="10976227" cy="4754880"/>
        </p:xfrm>
        <a:graphic>
          <a:graphicData uri="http://schemas.openxmlformats.org/drawingml/2006/table">
            <a:tbl>
              <a:tblPr firstRow="1" firstCol="1" bandRow="1">
                <a:tableStyleId>{5C22544A-7EE6-4342-B048-85BDC9FD1C3A}</a:tableStyleId>
              </a:tblPr>
              <a:tblGrid>
                <a:gridCol w="1137186">
                  <a:extLst>
                    <a:ext uri="{9D8B030D-6E8A-4147-A177-3AD203B41FA5}">
                      <a16:colId xmlns:a16="http://schemas.microsoft.com/office/drawing/2014/main" val="3180599056"/>
                    </a:ext>
                  </a:extLst>
                </a:gridCol>
                <a:gridCol w="3798801">
                  <a:extLst>
                    <a:ext uri="{9D8B030D-6E8A-4147-A177-3AD203B41FA5}">
                      <a16:colId xmlns:a16="http://schemas.microsoft.com/office/drawing/2014/main" val="2532883831"/>
                    </a:ext>
                  </a:extLst>
                </a:gridCol>
                <a:gridCol w="678268">
                  <a:extLst>
                    <a:ext uri="{9D8B030D-6E8A-4147-A177-3AD203B41FA5}">
                      <a16:colId xmlns:a16="http://schemas.microsoft.com/office/drawing/2014/main" val="3111552235"/>
                    </a:ext>
                  </a:extLst>
                </a:gridCol>
                <a:gridCol w="5361972">
                  <a:extLst>
                    <a:ext uri="{9D8B030D-6E8A-4147-A177-3AD203B41FA5}">
                      <a16:colId xmlns:a16="http://schemas.microsoft.com/office/drawing/2014/main" val="4282057206"/>
                    </a:ext>
                  </a:extLst>
                </a:gridCol>
              </a:tblGrid>
              <a:tr h="86165">
                <a:tc>
                  <a:txBody>
                    <a:bodyPr/>
                    <a:lstStyle/>
                    <a:p>
                      <a:pPr algn="ctr"/>
                      <a:r>
                        <a:rPr lang="en-GB" sz="1600" dirty="0">
                          <a:effectLst/>
                          <a:latin typeface="Calibri" panose="020F0502020204030204" pitchFamily="34" charset="0"/>
                          <a:ea typeface="Calibri" panose="020F0502020204030204" pitchFamily="34" charset="0"/>
                          <a:cs typeface="Times New Roman" panose="02020603050405020304" pitchFamily="18" charset="0"/>
                        </a:rPr>
                        <a:t>Patients</a:t>
                      </a:r>
                    </a:p>
                  </a:txBody>
                  <a:tcPr marL="29081" marR="29081" marT="0" marB="0"/>
                </a:tc>
                <a:tc>
                  <a:txBody>
                    <a:bodyPr/>
                    <a:lstStyle/>
                    <a:p>
                      <a:r>
                        <a:rPr lang="en-GB" sz="1600" dirty="0">
                          <a:effectLst/>
                        </a:rPr>
                        <a:t>Supplements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tc>
                <a:tc>
                  <a:txBody>
                    <a:bodyPr/>
                    <a:lstStyle/>
                    <a:p>
                      <a:r>
                        <a:rPr lang="en-GB" sz="1600" dirty="0">
                          <a:effectLst/>
                        </a:rPr>
                        <a:t>Duration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tc>
                <a:tc>
                  <a:txBody>
                    <a:bodyPr/>
                    <a:lstStyle/>
                    <a:p>
                      <a:r>
                        <a:rPr lang="en-GB" sz="1600" dirty="0">
                          <a:effectLst/>
                        </a:rPr>
                        <a:t>Clinical outcomes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tc>
                <a:extLst>
                  <a:ext uri="{0D108BD9-81ED-4DB2-BD59-A6C34878D82A}">
                    <a16:rowId xmlns:a16="http://schemas.microsoft.com/office/drawing/2014/main" val="4105315726"/>
                  </a:ext>
                </a:extLst>
              </a:tr>
              <a:tr h="38774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mn-lt"/>
                          <a:ea typeface="Calibri" panose="020F0502020204030204" pitchFamily="34" charset="0"/>
                          <a:cs typeface="Times New Roman" panose="02020603050405020304" pitchFamily="18" charset="0"/>
                        </a:rPr>
                        <a:t>60 PD</a:t>
                      </a:r>
                    </a:p>
                  </a:txBody>
                  <a:tcPr marL="29081" marR="29081" marT="0" marB="0" anchor="ctr"/>
                </a:tc>
                <a:tc>
                  <a:txBody>
                    <a:bodyPr/>
                    <a:lstStyle/>
                    <a:p>
                      <a:r>
                        <a:rPr lang="en-GB" sz="1400" b="1" dirty="0">
                          <a:effectLst/>
                        </a:rPr>
                        <a:t>selenium</a:t>
                      </a:r>
                      <a:r>
                        <a:rPr lang="en-GB" sz="1400" dirty="0">
                          <a:effectLst/>
                        </a:rPr>
                        <a:t> (200 mug/day) </a:t>
                      </a:r>
                      <a:r>
                        <a:rPr lang="en-GB" sz="1400" b="1" dirty="0">
                          <a:effectLst/>
                        </a:rPr>
                        <a:t>plus probiotic </a:t>
                      </a:r>
                      <a:r>
                        <a:rPr lang="en-GB" sz="1400" dirty="0">
                          <a:effectLst/>
                        </a:rPr>
                        <a:t>(Lactobacillus acidophilus, Bifidobacterium bifidum, and Bifidobacterium longum)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dirty="0">
                          <a:effectLst/>
                        </a:rPr>
                        <a:t>3 months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dirty="0">
                          <a:effectLst/>
                        </a:rPr>
                        <a:t>Significant reduction in insulin and CRP level and improvement in MDS-UPDRS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extLst>
                  <a:ext uri="{0D108BD9-81ED-4DB2-BD59-A6C34878D82A}">
                    <a16:rowId xmlns:a16="http://schemas.microsoft.com/office/drawing/2014/main" val="599196319"/>
                  </a:ext>
                </a:extLst>
              </a:tr>
              <a:tr h="387743">
                <a:tc>
                  <a:txBody>
                    <a:bodyPr/>
                    <a:lstStyle/>
                    <a:p>
                      <a:pPr algn="l"/>
                      <a:r>
                        <a:rPr lang="en-GB" sz="1200" b="1" dirty="0">
                          <a:effectLst/>
                          <a:latin typeface="+mn-lt"/>
                        </a:rPr>
                        <a:t>60 MS</a:t>
                      </a:r>
                    </a:p>
                  </a:txBody>
                  <a:tcPr anchor="ctr"/>
                </a:tc>
                <a:tc>
                  <a:txBody>
                    <a:bodyPr/>
                    <a:lstStyle/>
                    <a:p>
                      <a:r>
                        <a:rPr lang="en-GB" sz="1400" b="1" dirty="0">
                          <a:effectLst/>
                        </a:rPr>
                        <a:t>Probiotic</a:t>
                      </a:r>
                      <a:r>
                        <a:rPr lang="en-GB" sz="1400" dirty="0">
                          <a:effectLst/>
                        </a:rPr>
                        <a:t> (Lactobacillus acidophilus, Lactobacillus </a:t>
                      </a:r>
                      <a:r>
                        <a:rPr lang="en-GB" sz="1400" dirty="0" err="1">
                          <a:effectLst/>
                        </a:rPr>
                        <a:t>casei</a:t>
                      </a:r>
                      <a:r>
                        <a:rPr lang="en-GB" sz="1400" dirty="0">
                          <a:effectLst/>
                        </a:rPr>
                        <a:t>, Bifidobacterium bifidum and Lactobacillus fermentum)</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a:effectLst/>
                        </a:rPr>
                        <a:t>12 weeks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dirty="0">
                          <a:effectLst/>
                        </a:rPr>
                        <a:t>Improvement in EDSS and depression; reduction in insulin and CRP level.</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extLst>
                  <a:ext uri="{0D108BD9-81ED-4DB2-BD59-A6C34878D82A}">
                    <a16:rowId xmlns:a16="http://schemas.microsoft.com/office/drawing/2014/main" val="2689800694"/>
                  </a:ext>
                </a:extLst>
              </a:tr>
              <a:tr h="155097">
                <a:tc>
                  <a:txBody>
                    <a:bodyPr/>
                    <a:lstStyle/>
                    <a:p>
                      <a:pPr algn="l"/>
                      <a:r>
                        <a:rPr lang="en-GB" sz="1200" b="1" dirty="0">
                          <a:effectLst/>
                          <a:latin typeface="+mn-lt"/>
                          <a:ea typeface="Calibri" panose="020F0502020204030204" pitchFamily="34" charset="0"/>
                          <a:cs typeface="Times New Roman" panose="02020603050405020304" pitchFamily="18" charset="0"/>
                        </a:rPr>
                        <a:t>60 AD</a:t>
                      </a:r>
                    </a:p>
                  </a:txBody>
                  <a:tcPr marL="29081" marR="29081" marT="0" marB="0" anchor="ctr"/>
                </a:tc>
                <a:tc>
                  <a:txBody>
                    <a:bodyPr/>
                    <a:lstStyle/>
                    <a:p>
                      <a:r>
                        <a:rPr lang="en-GB" sz="1400" dirty="0">
                          <a:effectLst/>
                        </a:rPr>
                        <a:t>200 ml/day </a:t>
                      </a:r>
                      <a:r>
                        <a:rPr lang="en-GB" sz="1400" b="1" dirty="0">
                          <a:effectLst/>
                        </a:rPr>
                        <a:t>probiotic milk *</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a:effectLst/>
                        </a:rPr>
                        <a:t>12 weeks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dirty="0">
                          <a:effectLst/>
                        </a:rPr>
                        <a:t>significant improvement in the MMSE, no effect on inflammatory markers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extLst>
                  <a:ext uri="{0D108BD9-81ED-4DB2-BD59-A6C34878D82A}">
                    <a16:rowId xmlns:a16="http://schemas.microsoft.com/office/drawing/2014/main" val="2142832798"/>
                  </a:ext>
                </a:extLst>
              </a:tr>
              <a:tr h="155097">
                <a:tc>
                  <a:txBody>
                    <a:bodyPr/>
                    <a:lstStyle/>
                    <a:p>
                      <a:pPr algn="l"/>
                      <a:r>
                        <a:rPr lang="en-GB" sz="1200" b="1" i="0" u="none" strike="noStrike" kern="1200" dirty="0">
                          <a:solidFill>
                            <a:schemeClr val="lt1"/>
                          </a:solidFill>
                          <a:effectLst/>
                          <a:latin typeface="+mn-lt"/>
                          <a:ea typeface="+mn-ea"/>
                          <a:cs typeface="+mn-cs"/>
                        </a:rPr>
                        <a:t>65 frail or pre frail</a:t>
                      </a:r>
                      <a:endParaRPr lang="en-GB" sz="1200" b="1" dirty="0">
                        <a:effectLst/>
                        <a:latin typeface="+mn-lt"/>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b="1" dirty="0">
                          <a:effectLst/>
                        </a:rPr>
                        <a:t>Protein 30 g/day</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dirty="0">
                          <a:effectLst/>
                        </a:rPr>
                        <a:t>24 weeks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a:effectLst/>
                        </a:rPr>
                        <a:t>Protein supplementation improved reaction time</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extLst>
                  <a:ext uri="{0D108BD9-81ED-4DB2-BD59-A6C34878D82A}">
                    <a16:rowId xmlns:a16="http://schemas.microsoft.com/office/drawing/2014/main" val="1007092099"/>
                  </a:ext>
                </a:extLst>
              </a:tr>
              <a:tr h="1550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a:solidFill>
                            <a:schemeClr val="lt1"/>
                          </a:solidFill>
                          <a:effectLst/>
                          <a:latin typeface="+mn-lt"/>
                          <a:ea typeface="+mn-ea"/>
                          <a:cs typeface="+mn-cs"/>
                        </a:rPr>
                        <a:t>78 AD</a:t>
                      </a:r>
                      <a:endParaRPr lang="en-GB" sz="1200" b="1" dirty="0">
                        <a:effectLst/>
                        <a:latin typeface="+mn-lt"/>
                        <a:ea typeface="Calibri" panose="020F0502020204030204" pitchFamily="34" charset="0"/>
                        <a:cs typeface="Times New Roman" panose="02020603050405020304" pitchFamily="18" charset="0"/>
                      </a:endParaRPr>
                    </a:p>
                  </a:txBody>
                  <a:tcPr marL="29081" marR="29081"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effectLst/>
                        </a:rPr>
                        <a:t>&lt; 1.2 g/bodyweight of protein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dirty="0">
                          <a:effectLst/>
                        </a:rPr>
                        <a:t>12 months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dirty="0">
                          <a:effectLst/>
                        </a:rPr>
                        <a:t>Improves nutrition and </a:t>
                      </a:r>
                      <a:r>
                        <a:rPr lang="en-GB" sz="1400" dirty="0" err="1">
                          <a:effectLst/>
                        </a:rPr>
                        <a:t>HRQoL</a:t>
                      </a:r>
                      <a:r>
                        <a:rPr lang="en-GB" sz="1400" dirty="0">
                          <a:effectLst/>
                        </a:rPr>
                        <a:t>, and may prevent falls among AD people.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extLst>
                  <a:ext uri="{0D108BD9-81ED-4DB2-BD59-A6C34878D82A}">
                    <a16:rowId xmlns:a16="http://schemas.microsoft.com/office/drawing/2014/main" val="2655688995"/>
                  </a:ext>
                </a:extLst>
              </a:tr>
              <a:tr h="232646">
                <a:tc>
                  <a:txBody>
                    <a:bodyPr/>
                    <a:lstStyle/>
                    <a:p>
                      <a:pPr algn="l"/>
                      <a:r>
                        <a:rPr lang="en-GB" sz="1200" b="1" i="0" u="none" strike="noStrike" kern="1200" dirty="0">
                          <a:solidFill>
                            <a:schemeClr val="lt1"/>
                          </a:solidFill>
                          <a:effectLst/>
                          <a:latin typeface="+mn-lt"/>
                          <a:ea typeface="+mn-ea"/>
                          <a:cs typeface="+mn-cs"/>
                        </a:rPr>
                        <a:t>53 AD</a:t>
                      </a:r>
                      <a:endParaRPr lang="en-GB" sz="1200" b="1" dirty="0">
                        <a:effectLst/>
                        <a:latin typeface="+mn-lt"/>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b="1" dirty="0">
                          <a:effectLst/>
                        </a:rPr>
                        <a:t>Lyophilized foods and nutritional advice</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dirty="0">
                          <a:effectLst/>
                        </a:rPr>
                        <a:t>3 months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dirty="0">
                          <a:effectLst/>
                        </a:rPr>
                        <a:t>Positive impact on nutritional status, body weight increased, no improvement in cognitive function.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extLst>
                  <a:ext uri="{0D108BD9-81ED-4DB2-BD59-A6C34878D82A}">
                    <a16:rowId xmlns:a16="http://schemas.microsoft.com/office/drawing/2014/main" val="1277924234"/>
                  </a:ext>
                </a:extLst>
              </a:tr>
              <a:tr h="232646">
                <a:tc>
                  <a:txBody>
                    <a:bodyPr/>
                    <a:lstStyle/>
                    <a:p>
                      <a:pPr algn="l"/>
                      <a:r>
                        <a:rPr lang="en-GB" sz="1200" b="1" i="0" u="none" strike="noStrike" kern="1200" dirty="0">
                          <a:solidFill>
                            <a:schemeClr val="lt1"/>
                          </a:solidFill>
                          <a:effectLst/>
                          <a:latin typeface="+mn-lt"/>
                          <a:ea typeface="+mn-ea"/>
                          <a:cs typeface="+mn-cs"/>
                        </a:rPr>
                        <a:t>91 AD</a:t>
                      </a:r>
                      <a:endParaRPr lang="en-GB" sz="1200" b="1" dirty="0">
                        <a:effectLst/>
                        <a:latin typeface="+mn-lt"/>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dirty="0">
                          <a:effectLst/>
                        </a:rPr>
                        <a:t>Nutritional supplements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dirty="0">
                          <a:effectLst/>
                        </a:rPr>
                        <a:t>3 months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dirty="0">
                          <a:effectLst/>
                        </a:rPr>
                        <a:t>A significant increase in weight and fat-free mass, but no changes in cognitive function.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extLst>
                  <a:ext uri="{0D108BD9-81ED-4DB2-BD59-A6C34878D82A}">
                    <a16:rowId xmlns:a16="http://schemas.microsoft.com/office/drawing/2014/main" val="4082418191"/>
                  </a:ext>
                </a:extLst>
              </a:tr>
              <a:tr h="310194">
                <a:tc>
                  <a:txBody>
                    <a:bodyPr/>
                    <a:lstStyle/>
                    <a:p>
                      <a:pPr algn="l"/>
                      <a:r>
                        <a:rPr lang="en-GB" sz="1200" b="1" dirty="0">
                          <a:effectLst/>
                          <a:latin typeface="+mn-lt"/>
                          <a:ea typeface="Calibri" panose="020F0502020204030204" pitchFamily="34" charset="0"/>
                          <a:cs typeface="Times New Roman" panose="02020603050405020304" pitchFamily="18" charset="0"/>
                        </a:rPr>
                        <a:t>99 AD</a:t>
                      </a:r>
                    </a:p>
                  </a:txBody>
                  <a:tcPr marL="29081" marR="29081" marT="0" marB="0" anchor="ctr"/>
                </a:tc>
                <a:tc>
                  <a:txBody>
                    <a:bodyPr/>
                    <a:lstStyle/>
                    <a:p>
                      <a:r>
                        <a:rPr lang="en-GB" sz="1400" dirty="0">
                          <a:effectLst/>
                        </a:rPr>
                        <a:t>Nutritional supplements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dirty="0">
                          <a:effectLst/>
                        </a:rPr>
                        <a:t>12 months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b="1" dirty="0">
                          <a:effectLst/>
                        </a:rPr>
                        <a:t>Nutritional supplements applied to a group of patients with AD living in nursing-homes can reduce morbidity and mortality.</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extLst>
                  <a:ext uri="{0D108BD9-81ED-4DB2-BD59-A6C34878D82A}">
                    <a16:rowId xmlns:a16="http://schemas.microsoft.com/office/drawing/2014/main" val="2272294670"/>
                  </a:ext>
                </a:extLst>
              </a:tr>
              <a:tr h="310194">
                <a:tc>
                  <a:txBody>
                    <a:bodyPr/>
                    <a:lstStyle/>
                    <a:p>
                      <a:pPr algn="l"/>
                      <a:r>
                        <a:rPr lang="en-GB" sz="1200" b="1" dirty="0">
                          <a:effectLst/>
                          <a:latin typeface="+mn-lt"/>
                          <a:ea typeface="Calibri" panose="020F0502020204030204" pitchFamily="34" charset="0"/>
                          <a:cs typeface="Times New Roman" panose="02020603050405020304" pitchFamily="18" charset="0"/>
                        </a:rPr>
                        <a:t>151 AD</a:t>
                      </a:r>
                    </a:p>
                  </a:txBody>
                  <a:tcPr marL="29081" marR="29081" marT="0" marB="0" anchor="ctr"/>
                </a:tc>
                <a:tc>
                  <a:txBody>
                    <a:bodyPr/>
                    <a:lstStyle/>
                    <a:p>
                      <a:r>
                        <a:rPr lang="en-GB" sz="1400" dirty="0">
                          <a:effectLst/>
                        </a:rPr>
                        <a:t>Nutritional intervention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dirty="0">
                          <a:effectLst/>
                        </a:rPr>
                        <a:t>12 months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tc>
                  <a:txBody>
                    <a:bodyPr/>
                    <a:lstStyle/>
                    <a:p>
                      <a:r>
                        <a:rPr lang="en-GB" sz="1400" b="1" dirty="0">
                          <a:effectLst/>
                        </a:rPr>
                        <a:t>Nutritional educational program in AD patients could have a positive effect on patients’ weight and cognitive function.</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9081" marR="29081" marT="0" marB="0" anchor="ctr"/>
                </a:tc>
                <a:extLst>
                  <a:ext uri="{0D108BD9-81ED-4DB2-BD59-A6C34878D82A}">
                    <a16:rowId xmlns:a16="http://schemas.microsoft.com/office/drawing/2014/main" val="3680836892"/>
                  </a:ext>
                </a:extLst>
              </a:tr>
            </a:tbl>
          </a:graphicData>
        </a:graphic>
      </p:graphicFrame>
      <p:sp>
        <p:nvSpPr>
          <p:cNvPr id="33" name="TextBox 32">
            <a:extLst>
              <a:ext uri="{FF2B5EF4-FFF2-40B4-BE49-F238E27FC236}">
                <a16:creationId xmlns:a16="http://schemas.microsoft.com/office/drawing/2014/main" id="{B8BB6594-2846-30A5-817A-8A05BACD7B01}"/>
              </a:ext>
            </a:extLst>
          </p:cNvPr>
          <p:cNvSpPr txBox="1"/>
          <p:nvPr/>
        </p:nvSpPr>
        <p:spPr>
          <a:xfrm>
            <a:off x="446636" y="6190629"/>
            <a:ext cx="6676835" cy="646331"/>
          </a:xfrm>
          <a:prstGeom prst="rect">
            <a:avLst/>
          </a:prstGeom>
          <a:noFill/>
        </p:spPr>
        <p:txBody>
          <a:bodyPr wrap="square" rtlCol="0">
            <a:spAutoFit/>
          </a:bodyPr>
          <a:lstStyle/>
          <a:p>
            <a:r>
              <a:rPr lang="en-GB" sz="1200" b="0" i="1" u="none" strike="noStrike" dirty="0">
                <a:solidFill>
                  <a:srgbClr val="333333"/>
                </a:solidFill>
                <a:effectLst/>
              </a:rPr>
              <a:t>*Lactobacillus acidophilus, Lactobacillus </a:t>
            </a:r>
            <a:r>
              <a:rPr lang="en-GB" sz="1200" b="0" i="1" u="none" strike="noStrike" dirty="0" err="1">
                <a:solidFill>
                  <a:srgbClr val="333333"/>
                </a:solidFill>
                <a:effectLst/>
              </a:rPr>
              <a:t>casei</a:t>
            </a:r>
            <a:r>
              <a:rPr lang="en-GB" sz="1200" b="0" i="1" u="none" strike="noStrike" dirty="0">
                <a:solidFill>
                  <a:srgbClr val="333333"/>
                </a:solidFill>
                <a:effectLst/>
              </a:rPr>
              <a:t>, Bifidobacterium bifidum</a:t>
            </a:r>
            <a:r>
              <a:rPr lang="en-GB" sz="1200" b="0" i="0" u="none" strike="noStrike" dirty="0">
                <a:solidFill>
                  <a:srgbClr val="333333"/>
                </a:solidFill>
                <a:effectLst/>
              </a:rPr>
              <a:t>, and </a:t>
            </a:r>
            <a:r>
              <a:rPr lang="en-GB" sz="1200" b="0" i="1" u="none" strike="noStrike" dirty="0">
                <a:solidFill>
                  <a:srgbClr val="333333"/>
                </a:solidFill>
                <a:effectLst/>
              </a:rPr>
              <a:t>Lactobacillus fermentum</a:t>
            </a:r>
          </a:p>
          <a:p>
            <a:r>
              <a:rPr lang="en-US" sz="1200" dirty="0"/>
              <a:t>MDS-UPDRS=Movement Disorders Society-Unified Parkinson's Disease Rating Scale; EDSS = Expanded   disability status scale; MMSE= Mini-mental state examination;</a:t>
            </a:r>
          </a:p>
        </p:txBody>
      </p:sp>
      <p:sp>
        <p:nvSpPr>
          <p:cNvPr id="34" name="TextBox 33">
            <a:extLst>
              <a:ext uri="{FF2B5EF4-FFF2-40B4-BE49-F238E27FC236}">
                <a16:creationId xmlns:a16="http://schemas.microsoft.com/office/drawing/2014/main" id="{FC42428F-473F-4F9E-5289-882447DD5F5B}"/>
              </a:ext>
            </a:extLst>
          </p:cNvPr>
          <p:cNvSpPr txBox="1"/>
          <p:nvPr/>
        </p:nvSpPr>
        <p:spPr>
          <a:xfrm>
            <a:off x="7728154" y="6396335"/>
            <a:ext cx="4463846" cy="461665"/>
          </a:xfrm>
          <a:prstGeom prst="rect">
            <a:avLst/>
          </a:prstGeom>
          <a:noFill/>
        </p:spPr>
        <p:txBody>
          <a:bodyPr wrap="square" rtlCol="0">
            <a:spAutoFit/>
          </a:bodyPr>
          <a:lstStyle/>
          <a:p>
            <a:pPr algn="r"/>
            <a:r>
              <a:rPr lang="en-US" sz="1200" dirty="0"/>
              <a:t>Bianchi VE, et al. Effect of nutrition on neurodegenerative diseases. A systematic review. </a:t>
            </a:r>
            <a:r>
              <a:rPr lang="en-US" sz="1200" dirty="0" err="1"/>
              <a:t>Nutr</a:t>
            </a:r>
            <a:r>
              <a:rPr lang="en-US" sz="1200" dirty="0"/>
              <a:t> </a:t>
            </a:r>
            <a:r>
              <a:rPr lang="en-US" sz="1200" dirty="0" err="1"/>
              <a:t>Neurosci</a:t>
            </a:r>
            <a:r>
              <a:rPr lang="en-US" sz="1200" dirty="0"/>
              <a:t>. 2021</a:t>
            </a:r>
          </a:p>
        </p:txBody>
      </p:sp>
    </p:spTree>
    <p:extLst>
      <p:ext uri="{BB962C8B-B14F-4D97-AF65-F5344CB8AC3E}">
        <p14:creationId xmlns:p14="http://schemas.microsoft.com/office/powerpoint/2010/main" val="3120485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2099007-36FF-7D1E-361E-E7711F875523}"/>
              </a:ext>
            </a:extLst>
          </p:cNvPr>
          <p:cNvGraphicFramePr>
            <a:graphicFrameLocks noGrp="1"/>
          </p:cNvGraphicFramePr>
          <p:nvPr/>
        </p:nvGraphicFramePr>
        <p:xfrm>
          <a:off x="498292" y="1523795"/>
          <a:ext cx="11456674" cy="4114800"/>
        </p:xfrm>
        <a:graphic>
          <a:graphicData uri="http://schemas.openxmlformats.org/drawingml/2006/table">
            <a:tbl>
              <a:tblPr firstRow="1" firstCol="1" bandRow="1">
                <a:tableStyleId>{5C22544A-7EE6-4342-B048-85BDC9FD1C3A}</a:tableStyleId>
              </a:tblPr>
              <a:tblGrid>
                <a:gridCol w="1361403">
                  <a:extLst>
                    <a:ext uri="{9D8B030D-6E8A-4147-A177-3AD203B41FA5}">
                      <a16:colId xmlns:a16="http://schemas.microsoft.com/office/drawing/2014/main" val="3833772325"/>
                    </a:ext>
                  </a:extLst>
                </a:gridCol>
                <a:gridCol w="861734">
                  <a:extLst>
                    <a:ext uri="{9D8B030D-6E8A-4147-A177-3AD203B41FA5}">
                      <a16:colId xmlns:a16="http://schemas.microsoft.com/office/drawing/2014/main" val="2625603003"/>
                    </a:ext>
                  </a:extLst>
                </a:gridCol>
                <a:gridCol w="4130595">
                  <a:extLst>
                    <a:ext uri="{9D8B030D-6E8A-4147-A177-3AD203B41FA5}">
                      <a16:colId xmlns:a16="http://schemas.microsoft.com/office/drawing/2014/main" val="322405911"/>
                    </a:ext>
                  </a:extLst>
                </a:gridCol>
                <a:gridCol w="811519">
                  <a:extLst>
                    <a:ext uri="{9D8B030D-6E8A-4147-A177-3AD203B41FA5}">
                      <a16:colId xmlns:a16="http://schemas.microsoft.com/office/drawing/2014/main" val="2855804288"/>
                    </a:ext>
                  </a:extLst>
                </a:gridCol>
                <a:gridCol w="4291423">
                  <a:extLst>
                    <a:ext uri="{9D8B030D-6E8A-4147-A177-3AD203B41FA5}">
                      <a16:colId xmlns:a16="http://schemas.microsoft.com/office/drawing/2014/main" val="2866327739"/>
                    </a:ext>
                  </a:extLst>
                </a:gridCol>
              </a:tblGrid>
              <a:tr h="329647">
                <a:tc>
                  <a:txBody>
                    <a:bodyPr/>
                    <a:lstStyle/>
                    <a:p>
                      <a:r>
                        <a:rPr lang="en-GB" sz="1600" dirty="0">
                          <a:effectLst/>
                        </a:rPr>
                        <a:t>Patients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r>
                        <a:rPr lang="en-GB" sz="1600" dirty="0">
                          <a:effectLst/>
                        </a:rPr>
                        <a:t>Age (average)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600" dirty="0">
                          <a:effectLst/>
                        </a:rPr>
                        <a:t>Vitamin supplementation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600">
                          <a:effectLst/>
                        </a:rPr>
                        <a:t>duration</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600" dirty="0">
                          <a:effectLst/>
                        </a:rPr>
                        <a:t>Clinical outcomes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2519684855"/>
                  </a:ext>
                </a:extLst>
              </a:tr>
              <a:tr h="197788">
                <a:tc>
                  <a:txBody>
                    <a:bodyPr/>
                    <a:lstStyle/>
                    <a:p>
                      <a:r>
                        <a:rPr lang="en-GB" sz="1400" dirty="0">
                          <a:effectLst/>
                        </a:rPr>
                        <a:t>24 AD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r>
                        <a:rPr lang="en-GB" sz="1400" dirty="0">
                          <a:effectLst/>
                        </a:rPr>
                        <a:t>75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b="1" dirty="0">
                          <a:effectLst/>
                        </a:rPr>
                        <a:t>Folate, alpha-tocopherol, B12, S-adenosyl </a:t>
                      </a:r>
                      <a:r>
                        <a:rPr lang="en-GB" sz="1400" b="1" dirty="0" err="1">
                          <a:effectLst/>
                        </a:rPr>
                        <a:t>methioinine</a:t>
                      </a:r>
                      <a:r>
                        <a:rPr lang="en-GB" sz="1400" b="1" dirty="0">
                          <a:effectLst/>
                        </a:rPr>
                        <a:t>, N-acetyl cysteine, acetyl-L-carnitine</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a:effectLst/>
                        </a:rPr>
                        <a:t>1 year</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b="1" dirty="0">
                          <a:effectLst/>
                        </a:rPr>
                        <a:t>Improvement in cognitive performance</a:t>
                      </a:r>
                      <a:r>
                        <a:rPr lang="en-GB" sz="1400" dirty="0">
                          <a:effectLst/>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2876720411"/>
                  </a:ext>
                </a:extLst>
              </a:tr>
              <a:tr h="329647">
                <a:tc>
                  <a:txBody>
                    <a:bodyPr/>
                    <a:lstStyle/>
                    <a:p>
                      <a:r>
                        <a:rPr lang="en-GB" sz="1400" dirty="0">
                          <a:effectLst/>
                        </a:rPr>
                        <a:t>121 AD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r>
                        <a:rPr lang="en-GB" sz="1400" dirty="0">
                          <a:effectLst/>
                        </a:rPr>
                        <a:t>60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b="1" dirty="0">
                          <a:effectLst/>
                        </a:rPr>
                        <a:t>Folic acid </a:t>
                      </a:r>
                      <a:r>
                        <a:rPr lang="en-GB" sz="1400" dirty="0">
                          <a:effectLst/>
                        </a:rPr>
                        <a:t>(1.25 mg/d)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a:effectLst/>
                        </a:rPr>
                        <a:t>6 months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b="1" dirty="0">
                          <a:effectLst/>
                        </a:rPr>
                        <a:t>Folic acid is beneficial in patients with AD with a slight improvement in mental test.</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121853281"/>
                  </a:ext>
                </a:extLst>
              </a:tr>
              <a:tr h="263717">
                <a:tc>
                  <a:txBody>
                    <a:bodyPr/>
                    <a:lstStyle/>
                    <a:p>
                      <a:r>
                        <a:rPr lang="en-GB" sz="1400" dirty="0">
                          <a:effectLst/>
                        </a:rPr>
                        <a:t>201 older with low vit. B12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r>
                        <a:rPr lang="en-GB" sz="1400">
                          <a:effectLst/>
                        </a:rPr>
                        <a:t>80</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dirty="0">
                          <a:effectLst/>
                        </a:rPr>
                        <a:t>Vitamin B12 1 mg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a:effectLst/>
                        </a:rPr>
                        <a:t>11 year</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dirty="0">
                          <a:effectLst/>
                        </a:rPr>
                        <a:t>No effects on peripheral nerve and cognitive function.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2147735538"/>
                  </a:ext>
                </a:extLst>
              </a:tr>
              <a:tr h="263717">
                <a:tc>
                  <a:txBody>
                    <a:bodyPr/>
                    <a:lstStyle/>
                    <a:p>
                      <a:r>
                        <a:rPr lang="en-GB" sz="1400" dirty="0">
                          <a:effectLst/>
                        </a:rPr>
                        <a:t>168 mild cognitive impairment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r>
                        <a:rPr lang="en-GB" sz="1400" dirty="0">
                          <a:effectLst/>
                        </a:rPr>
                        <a:t>70</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dirty="0">
                          <a:effectLst/>
                        </a:rPr>
                        <a:t>High-dose B vitamin supplementation (folic acid, 0.8 mg; vitamin B-6, 20 mg; vitamin B-12, 0.5 mg)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a:effectLst/>
                        </a:rPr>
                        <a:t>2 years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b="1" dirty="0">
                          <a:effectLst/>
                        </a:rPr>
                        <a:t>Vitamin B treatment is effective on reducing brain atrophy in subjects with high plasma omega-3 fatty acids.</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1553227387"/>
                  </a:ext>
                </a:extLst>
              </a:tr>
              <a:tr h="395576">
                <a:tc>
                  <a:txBody>
                    <a:bodyPr/>
                    <a:lstStyle/>
                    <a:p>
                      <a:r>
                        <a:rPr lang="en-GB" sz="1400" dirty="0">
                          <a:effectLst/>
                        </a:rPr>
                        <a:t>613 mild to moderate AD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r>
                        <a:rPr lang="en-GB" sz="1400" dirty="0">
                          <a:effectLst/>
                        </a:rPr>
                        <a:t>65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dirty="0">
                          <a:effectLst/>
                        </a:rPr>
                        <a:t>Vitamin E 2 gr/day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a:effectLst/>
                        </a:rPr>
                        <a:t>5.2 months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b="1" dirty="0">
                          <a:effectLst/>
                        </a:rPr>
                        <a:t>Alpha tocopherol slowed functional decline in mild to moderate AD</a:t>
                      </a:r>
                      <a:r>
                        <a:rPr lang="en-GB" sz="1400" dirty="0">
                          <a:effectLst/>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4154913023"/>
                  </a:ext>
                </a:extLst>
              </a:tr>
              <a:tr h="329647">
                <a:tc>
                  <a:txBody>
                    <a:bodyPr/>
                    <a:lstStyle/>
                    <a:p>
                      <a:r>
                        <a:rPr lang="en-GB" sz="1400" dirty="0">
                          <a:effectLst/>
                        </a:rPr>
                        <a:t>340 AD and mild AD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r>
                        <a:rPr lang="en-GB" sz="1400" dirty="0">
                          <a:effectLst/>
                        </a:rPr>
                        <a:t>75</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dirty="0">
                          <a:effectLst/>
                        </a:rPr>
                        <a:t>5 mg/d of folate, 25 mg/d of vitamin B(6), 1 mg/d of vitamin B12</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a:effectLst/>
                        </a:rPr>
                        <a:t>3.5 years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dirty="0">
                          <a:effectLst/>
                        </a:rPr>
                        <a:t>High-dose B vitamin supplements does not slow cognitive decline in individuals with mild to moderate AD.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589516873"/>
                  </a:ext>
                </a:extLst>
              </a:tr>
              <a:tr h="329647">
                <a:tc>
                  <a:txBody>
                    <a:bodyPr/>
                    <a:lstStyle/>
                    <a:p>
                      <a:r>
                        <a:rPr lang="en-GB" sz="1400" dirty="0">
                          <a:effectLst/>
                        </a:rPr>
                        <a:t>616 non-demented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r>
                        <a:rPr lang="en-GB" sz="1400" dirty="0">
                          <a:effectLst/>
                        </a:rPr>
                        <a:t>73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dirty="0">
                          <a:effectLst/>
                        </a:rPr>
                        <a:t>Vitamin C and/or Vitamin 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a:effectLst/>
                        </a:rPr>
                        <a:t>14 years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dirty="0">
                          <a:effectLst/>
                        </a:rPr>
                        <a:t>Vitamins C and/or E </a:t>
                      </a:r>
                      <a:r>
                        <a:rPr lang="en-GB" sz="1400" b="1" dirty="0">
                          <a:effectLst/>
                        </a:rPr>
                        <a:t>did not delay the incidence of dementia or AD</a:t>
                      </a:r>
                      <a:r>
                        <a:rPr lang="en-GB" sz="1400" dirty="0">
                          <a:effectLst/>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229265483"/>
                  </a:ext>
                </a:extLst>
              </a:tr>
              <a:tr h="329647">
                <a:tc>
                  <a:txBody>
                    <a:bodyPr/>
                    <a:lstStyle/>
                    <a:p>
                      <a:r>
                        <a:rPr lang="en-GB" sz="1400" dirty="0">
                          <a:effectLst/>
                        </a:rPr>
                        <a:t>957.740 healthy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pPr algn="ctr"/>
                      <a:r>
                        <a:rPr lang="en-GB" sz="1400" dirty="0">
                          <a:effectLst/>
                        </a:rPr>
                        <a:t>64</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b="1" dirty="0">
                          <a:effectLst/>
                        </a:rPr>
                        <a:t>Vitamin E</a:t>
                      </a:r>
                      <a:endParaRPr lang="en-GB"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a:effectLst/>
                        </a:rPr>
                        <a:t>10 years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tc>
                  <a:txBody>
                    <a:bodyPr/>
                    <a:lstStyle/>
                    <a:p>
                      <a:r>
                        <a:rPr lang="en-GB" sz="1400" dirty="0">
                          <a:effectLst/>
                        </a:rPr>
                        <a:t>Regular use of vitamin E supplements was associated with a lower risk of dying of ALS.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24724" marR="24724" marT="0" marB="0" anchor="ctr"/>
                </a:tc>
                <a:extLst>
                  <a:ext uri="{0D108BD9-81ED-4DB2-BD59-A6C34878D82A}">
                    <a16:rowId xmlns:a16="http://schemas.microsoft.com/office/drawing/2014/main" val="2114790503"/>
                  </a:ext>
                </a:extLst>
              </a:tr>
            </a:tbl>
          </a:graphicData>
        </a:graphic>
      </p:graphicFrame>
      <p:sp>
        <p:nvSpPr>
          <p:cNvPr id="6" name="TextBox 5">
            <a:extLst>
              <a:ext uri="{FF2B5EF4-FFF2-40B4-BE49-F238E27FC236}">
                <a16:creationId xmlns:a16="http://schemas.microsoft.com/office/drawing/2014/main" id="{66AFE8A3-AAFB-E86A-8B1A-DCE6F058A5F2}"/>
              </a:ext>
            </a:extLst>
          </p:cNvPr>
          <p:cNvSpPr txBox="1"/>
          <p:nvPr/>
        </p:nvSpPr>
        <p:spPr>
          <a:xfrm>
            <a:off x="312539" y="757740"/>
            <a:ext cx="9333886" cy="461665"/>
          </a:xfrm>
          <a:prstGeom prst="rect">
            <a:avLst/>
          </a:prstGeom>
          <a:noFill/>
        </p:spPr>
        <p:txBody>
          <a:bodyPr wrap="square">
            <a:spAutoFit/>
          </a:bodyPr>
          <a:lstStyle>
            <a:defPPr>
              <a:defRPr lang="en-SE"/>
            </a:defPPr>
            <a:lvl1pPr>
              <a:defRPr sz="2400">
                <a:latin typeface="+mj-lt"/>
                <a:ea typeface="+mj-ea"/>
                <a:cs typeface="+mj-cs"/>
              </a:defRPr>
            </a:lvl1pPr>
          </a:lstStyle>
          <a:p>
            <a:r>
              <a:rPr lang="en-US" dirty="0"/>
              <a:t>Effect of </a:t>
            </a:r>
            <a:r>
              <a:rPr lang="en-US" b="1" dirty="0"/>
              <a:t>vitamins supplementation </a:t>
            </a:r>
            <a:r>
              <a:rPr lang="en-US" dirty="0"/>
              <a:t>on neurodegenerative diseases</a:t>
            </a:r>
          </a:p>
        </p:txBody>
      </p:sp>
      <p:sp>
        <p:nvSpPr>
          <p:cNvPr id="7" name="Title 1">
            <a:extLst>
              <a:ext uri="{FF2B5EF4-FFF2-40B4-BE49-F238E27FC236}">
                <a16:creationId xmlns:a16="http://schemas.microsoft.com/office/drawing/2014/main" id="{7CCD1A69-02FB-4F1B-6EE7-0CEC113852F6}"/>
              </a:ext>
            </a:extLst>
          </p:cNvPr>
          <p:cNvSpPr>
            <a:spLocks noGrp="1"/>
          </p:cNvSpPr>
          <p:nvPr>
            <p:ph type="title"/>
          </p:nvPr>
        </p:nvSpPr>
        <p:spPr>
          <a:xfrm>
            <a:off x="312539" y="87575"/>
            <a:ext cx="10515599" cy="678481"/>
          </a:xfrm>
        </p:spPr>
        <p:txBody>
          <a:bodyPr vert="horz" lIns="91440" tIns="45720" rIns="91440" bIns="45720" rtlCol="0" anchor="b">
            <a:normAutofit/>
          </a:bodyPr>
          <a:lstStyle/>
          <a:p>
            <a:r>
              <a:rPr lang="en-US" sz="4000" kern="1200" dirty="0">
                <a:solidFill>
                  <a:schemeClr val="tx1"/>
                </a:solidFill>
                <a:latin typeface="+mj-lt"/>
                <a:ea typeface="+mj-ea"/>
                <a:cs typeface="+mj-cs"/>
              </a:rPr>
              <a:t>Nutritional needs in NDD</a:t>
            </a:r>
            <a:endParaRPr lang="en-US" sz="1800" kern="1200" dirty="0">
              <a:solidFill>
                <a:schemeClr val="tx1"/>
              </a:solidFill>
              <a:latin typeface="+mj-lt"/>
              <a:ea typeface="+mj-ea"/>
              <a:cs typeface="+mj-cs"/>
            </a:endParaRPr>
          </a:p>
        </p:txBody>
      </p:sp>
      <p:sp>
        <p:nvSpPr>
          <p:cNvPr id="9" name="TextBox 8">
            <a:extLst>
              <a:ext uri="{FF2B5EF4-FFF2-40B4-BE49-F238E27FC236}">
                <a16:creationId xmlns:a16="http://schemas.microsoft.com/office/drawing/2014/main" id="{AA0DCFD7-E238-B94D-0E18-2780C4ED4C1C}"/>
              </a:ext>
            </a:extLst>
          </p:cNvPr>
          <p:cNvSpPr txBox="1"/>
          <p:nvPr/>
        </p:nvSpPr>
        <p:spPr>
          <a:xfrm>
            <a:off x="237819" y="6349762"/>
            <a:ext cx="1657349" cy="307777"/>
          </a:xfrm>
          <a:prstGeom prst="rect">
            <a:avLst/>
          </a:prstGeom>
          <a:noFill/>
        </p:spPr>
        <p:txBody>
          <a:bodyPr wrap="square">
            <a:spAutoFit/>
          </a:bodyPr>
          <a:lstStyle/>
          <a:p>
            <a:r>
              <a:rPr lang="en-US" sz="1400" dirty="0" err="1"/>
              <a:t>Hcy</a:t>
            </a:r>
            <a:r>
              <a:rPr lang="en-US" sz="1400" dirty="0"/>
              <a:t> = </a:t>
            </a:r>
            <a:r>
              <a:rPr lang="en-US" sz="1400" dirty="0" err="1"/>
              <a:t>homocisteine</a:t>
            </a:r>
            <a:endParaRPr lang="en-US" sz="1400" dirty="0"/>
          </a:p>
        </p:txBody>
      </p:sp>
      <p:sp>
        <p:nvSpPr>
          <p:cNvPr id="10" name="TextBox 9">
            <a:extLst>
              <a:ext uri="{FF2B5EF4-FFF2-40B4-BE49-F238E27FC236}">
                <a16:creationId xmlns:a16="http://schemas.microsoft.com/office/drawing/2014/main" id="{6A908243-1149-B4D3-01DC-3A5061523CF5}"/>
              </a:ext>
            </a:extLst>
          </p:cNvPr>
          <p:cNvSpPr txBox="1"/>
          <p:nvPr/>
        </p:nvSpPr>
        <p:spPr>
          <a:xfrm>
            <a:off x="7728154" y="6396335"/>
            <a:ext cx="4463846" cy="461665"/>
          </a:xfrm>
          <a:prstGeom prst="rect">
            <a:avLst/>
          </a:prstGeom>
          <a:noFill/>
        </p:spPr>
        <p:txBody>
          <a:bodyPr wrap="square" rtlCol="0">
            <a:spAutoFit/>
          </a:bodyPr>
          <a:lstStyle/>
          <a:p>
            <a:pPr algn="r"/>
            <a:r>
              <a:rPr lang="en-US" sz="1200" dirty="0"/>
              <a:t>Bianchi VE, et al. Effect of nutrition on neurodegenerative diseases. A systematic review. </a:t>
            </a:r>
            <a:r>
              <a:rPr lang="en-US" sz="1200" dirty="0" err="1"/>
              <a:t>Nutr</a:t>
            </a:r>
            <a:r>
              <a:rPr lang="en-US" sz="1200" dirty="0"/>
              <a:t> </a:t>
            </a:r>
            <a:r>
              <a:rPr lang="en-US" sz="1200" dirty="0" err="1"/>
              <a:t>Neurosci</a:t>
            </a:r>
            <a:r>
              <a:rPr lang="en-US" sz="1200" dirty="0"/>
              <a:t>. 2021</a:t>
            </a:r>
          </a:p>
        </p:txBody>
      </p:sp>
    </p:spTree>
    <p:extLst>
      <p:ext uri="{BB962C8B-B14F-4D97-AF65-F5344CB8AC3E}">
        <p14:creationId xmlns:p14="http://schemas.microsoft.com/office/powerpoint/2010/main" val="23707373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D475C3C-6717-9A48-96A2-0B8C3CCBCD3A}"/>
              </a:ext>
            </a:extLst>
          </p:cNvPr>
          <p:cNvGraphicFramePr>
            <a:graphicFrameLocks noGrp="1"/>
          </p:cNvGraphicFramePr>
          <p:nvPr/>
        </p:nvGraphicFramePr>
        <p:xfrm>
          <a:off x="446636" y="960214"/>
          <a:ext cx="11477436" cy="5273802"/>
        </p:xfrm>
        <a:graphic>
          <a:graphicData uri="http://schemas.openxmlformats.org/drawingml/2006/table">
            <a:tbl>
              <a:tblPr firstRow="1" firstCol="1" bandRow="1">
                <a:tableStyleId>{5C22544A-7EE6-4342-B048-85BDC9FD1C3A}</a:tableStyleId>
              </a:tblPr>
              <a:tblGrid>
                <a:gridCol w="1345034">
                  <a:extLst>
                    <a:ext uri="{9D8B030D-6E8A-4147-A177-3AD203B41FA5}">
                      <a16:colId xmlns:a16="http://schemas.microsoft.com/office/drawing/2014/main" val="569407652"/>
                    </a:ext>
                  </a:extLst>
                </a:gridCol>
                <a:gridCol w="524882">
                  <a:extLst>
                    <a:ext uri="{9D8B030D-6E8A-4147-A177-3AD203B41FA5}">
                      <a16:colId xmlns:a16="http://schemas.microsoft.com/office/drawing/2014/main" val="1569616967"/>
                    </a:ext>
                  </a:extLst>
                </a:gridCol>
                <a:gridCol w="4244631">
                  <a:extLst>
                    <a:ext uri="{9D8B030D-6E8A-4147-A177-3AD203B41FA5}">
                      <a16:colId xmlns:a16="http://schemas.microsoft.com/office/drawing/2014/main" val="4055633547"/>
                    </a:ext>
                  </a:extLst>
                </a:gridCol>
                <a:gridCol w="726887">
                  <a:extLst>
                    <a:ext uri="{9D8B030D-6E8A-4147-A177-3AD203B41FA5}">
                      <a16:colId xmlns:a16="http://schemas.microsoft.com/office/drawing/2014/main" val="2725351179"/>
                    </a:ext>
                  </a:extLst>
                </a:gridCol>
                <a:gridCol w="4636002">
                  <a:extLst>
                    <a:ext uri="{9D8B030D-6E8A-4147-A177-3AD203B41FA5}">
                      <a16:colId xmlns:a16="http://schemas.microsoft.com/office/drawing/2014/main" val="1388159923"/>
                    </a:ext>
                  </a:extLst>
                </a:gridCol>
              </a:tblGrid>
              <a:tr h="278486">
                <a:tc>
                  <a:txBody>
                    <a:bodyPr/>
                    <a:lstStyle/>
                    <a:p>
                      <a:r>
                        <a:rPr lang="en-GB" sz="1100" dirty="0">
                          <a:effectLst/>
                        </a:rPr>
                        <a:t>Patients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tc>
                <a:tc>
                  <a:txBody>
                    <a:bodyPr/>
                    <a:lstStyle/>
                    <a:p>
                      <a:r>
                        <a:rPr lang="en-GB" sz="1100">
                          <a:effectLst/>
                        </a:rPr>
                        <a:t>Age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tc>
                <a:tc>
                  <a:txBody>
                    <a:bodyPr/>
                    <a:lstStyle/>
                    <a:p>
                      <a:r>
                        <a:rPr lang="en-GB" sz="1100">
                          <a:effectLst/>
                        </a:rPr>
                        <a:t>Supplementation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tc>
                <a:tc>
                  <a:txBody>
                    <a:bodyPr/>
                    <a:lstStyle/>
                    <a:p>
                      <a:r>
                        <a:rPr lang="en-GB" sz="1100">
                          <a:effectLst/>
                        </a:rPr>
                        <a:t>Duration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tc>
                <a:tc>
                  <a:txBody>
                    <a:bodyPr/>
                    <a:lstStyle/>
                    <a:p>
                      <a:r>
                        <a:rPr lang="en-GB" sz="1100">
                          <a:effectLst/>
                        </a:rPr>
                        <a:t>Clinical outcomes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tc>
                <a:extLst>
                  <a:ext uri="{0D108BD9-81ED-4DB2-BD59-A6C34878D82A}">
                    <a16:rowId xmlns:a16="http://schemas.microsoft.com/office/drawing/2014/main" val="3942378301"/>
                  </a:ext>
                </a:extLst>
              </a:tr>
              <a:tr h="174054">
                <a:tc>
                  <a:txBody>
                    <a:bodyPr/>
                    <a:lstStyle/>
                    <a:p>
                      <a:r>
                        <a:rPr lang="en-GB" sz="1100" dirty="0">
                          <a:effectLst/>
                        </a:rPr>
                        <a:t>99 elderly, CI and MCI</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algn="ctr"/>
                      <a:r>
                        <a:rPr lang="en-GB" sz="1100" dirty="0">
                          <a:effectLst/>
                        </a:rPr>
                        <a:t>86.9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DHA 250 mg, EPA 40 mg, vitamin E 5 mg, phosphatidylserine 15 mg, tryptophan 95 mg, vitamin B 12 5  </a:t>
                      </a:r>
                      <a:r>
                        <a:rPr lang="en-GB" sz="1100" dirty="0" err="1">
                          <a:effectLst/>
                        </a:rPr>
                        <a:t>mikrog</a:t>
                      </a:r>
                      <a:r>
                        <a:rPr lang="en-GB" sz="1100" dirty="0">
                          <a:effectLst/>
                        </a:rPr>
                        <a:t>, folate 250  </a:t>
                      </a:r>
                      <a:r>
                        <a:rPr lang="en-GB" sz="1100" dirty="0" err="1">
                          <a:effectLst/>
                        </a:rPr>
                        <a:t>mikrog</a:t>
                      </a:r>
                      <a:r>
                        <a:rPr lang="en-GB" sz="1100" dirty="0">
                          <a:effectLst/>
                        </a:rPr>
                        <a:t> and ginkgo biloba 60 mg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1 year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No improvement in the global cognitive function in elderly people without CI or with MCI.</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852257623"/>
                  </a:ext>
                </a:extLst>
              </a:tr>
              <a:tr h="208864">
                <a:tc>
                  <a:txBody>
                    <a:bodyPr/>
                    <a:lstStyle/>
                    <a:p>
                      <a:r>
                        <a:rPr lang="en-GB" sz="1100" dirty="0">
                          <a:effectLst/>
                        </a:rPr>
                        <a:t>1680 Cognitive normal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algn="ctr"/>
                      <a:r>
                        <a:rPr lang="en-GB" sz="1100">
                          <a:effectLst/>
                        </a:rPr>
                        <a:t>70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800 mg docosahexaenoic acid and 225 mg eicosapentaenoic acid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3 years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No significant effects of polyunsaturated fatty acids on cognitive decline.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2862895583"/>
                  </a:ext>
                </a:extLst>
              </a:tr>
              <a:tr h="243675">
                <a:tc>
                  <a:txBody>
                    <a:bodyPr/>
                    <a:lstStyle/>
                    <a:p>
                      <a:r>
                        <a:rPr lang="en-GB" sz="1100" dirty="0">
                          <a:effectLst/>
                        </a:rPr>
                        <a:t>92 cognitive healthy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algn="ctr"/>
                      <a:r>
                        <a:rPr lang="en-GB" sz="1100" dirty="0">
                          <a:effectLst/>
                        </a:rPr>
                        <a:t>61.7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n-3 PUFA (1.9 gr/day)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3 months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No improvement of depressive and cognitive symptoms.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3048948473"/>
                  </a:ext>
                </a:extLst>
              </a:tr>
              <a:tr h="174054">
                <a:tc>
                  <a:txBody>
                    <a:bodyPr/>
                    <a:lstStyle/>
                    <a:p>
                      <a:r>
                        <a:rPr lang="en-GB" sz="1100" dirty="0">
                          <a:effectLst/>
                        </a:rPr>
                        <a:t>240 Mild cognitive impairment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algn="ctr"/>
                      <a:r>
                        <a:rPr lang="en-GB" sz="1100">
                          <a:effectLst/>
                        </a:rPr>
                        <a:t>65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DHA 2 g/day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1 year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Significantly improvement in cognitive function and slow the progression of hippocampal atrophy.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3415138397"/>
                  </a:ext>
                </a:extLst>
              </a:tr>
              <a:tr h="313296">
                <a:tc>
                  <a:txBody>
                    <a:bodyPr/>
                    <a:lstStyle/>
                    <a:p>
                      <a:r>
                        <a:rPr lang="en-GB" sz="1100">
                          <a:effectLst/>
                        </a:rPr>
                        <a:t>44 cognitive healthy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algn="ctr"/>
                      <a:r>
                        <a:rPr lang="en-GB" sz="1100">
                          <a:effectLst/>
                        </a:rPr>
                        <a:t>59.6</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n-3 PUFA 2.2 gr/day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6.5 months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Positive effects on memory functions in healthy older adults.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2775554301"/>
                  </a:ext>
                </a:extLst>
              </a:tr>
              <a:tr h="243675">
                <a:tc>
                  <a:txBody>
                    <a:bodyPr/>
                    <a:lstStyle/>
                    <a:p>
                      <a:r>
                        <a:rPr lang="en-GB" sz="1100" dirty="0">
                          <a:effectLst/>
                        </a:rPr>
                        <a:t>174 AD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algn="ctr"/>
                      <a:r>
                        <a:rPr lang="en-GB" sz="1100" dirty="0">
                          <a:effectLst/>
                        </a:rPr>
                        <a:t>74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2.3 g omega-3 FA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6 months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Significative improvement of cognitive impairment with a dose-response relationship.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410285720"/>
                  </a:ext>
                </a:extLst>
              </a:tr>
              <a:tr h="278486">
                <a:tc>
                  <a:txBody>
                    <a:bodyPr/>
                    <a:lstStyle/>
                    <a:p>
                      <a:r>
                        <a:rPr lang="en-GB" sz="1100" dirty="0">
                          <a:effectLst/>
                        </a:rPr>
                        <a:t>3073 risk of </a:t>
                      </a:r>
                      <a:r>
                        <a:rPr lang="en-GB" sz="1100" dirty="0" err="1">
                          <a:effectLst/>
                        </a:rPr>
                        <a:t>mavular</a:t>
                      </a:r>
                      <a:r>
                        <a:rPr lang="en-GB" sz="1100" dirty="0">
                          <a:effectLst/>
                        </a:rPr>
                        <a:t> </a:t>
                      </a:r>
                      <a:r>
                        <a:rPr lang="en-GB" sz="1100" dirty="0" err="1">
                          <a:effectLst/>
                        </a:rPr>
                        <a:t>degenration</a:t>
                      </a:r>
                      <a:r>
                        <a:rPr lang="en-GB" sz="1100" dirty="0">
                          <a:effectLst/>
                        </a:rPr>
                        <a:t>. Cognitive healthy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algn="ctr"/>
                      <a:r>
                        <a:rPr lang="en-GB" sz="1100" dirty="0">
                          <a:effectLst/>
                        </a:rPr>
                        <a:t>72.7</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n-3 PUFA 1 gr and/or lutein (10 mg)/zeaxanthin (2 mg).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5 years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No cognitive improvement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1706315408"/>
                  </a:ext>
                </a:extLst>
              </a:tr>
              <a:tr h="243675">
                <a:tc>
                  <a:txBody>
                    <a:bodyPr/>
                    <a:lstStyle/>
                    <a:p>
                      <a:r>
                        <a:rPr lang="en-GB" sz="1100">
                          <a:effectLst/>
                        </a:rPr>
                        <a:t>57 cognitive impairment19 AD</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algn="ctr"/>
                      <a:r>
                        <a:rPr lang="en-GB" sz="1100" dirty="0">
                          <a:effectLst/>
                        </a:rPr>
                        <a:t>71.1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EPA mg. 600 +DHA mg. 625/day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4 months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No significant effect on cognitive impairment and dementia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3186674417"/>
                  </a:ext>
                </a:extLst>
              </a:tr>
              <a:tr h="243675">
                <a:tc>
                  <a:txBody>
                    <a:bodyPr/>
                    <a:lstStyle/>
                    <a:p>
                      <a:r>
                        <a:rPr lang="en-GB" sz="1100">
                          <a:effectLst/>
                        </a:rPr>
                        <a:t>138 cognitive healthy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algn="ctr"/>
                      <a:r>
                        <a:rPr lang="en-GB" sz="1100" dirty="0">
                          <a:effectLst/>
                        </a:rPr>
                        <a:t>51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1.25 gr/day n-3PUFA2.50 gr/day n-3 PUFAplacebo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4 months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Attenuation of loneliness-related verbal episodic memory declines over time.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760855255"/>
                  </a:ext>
                </a:extLst>
              </a:tr>
              <a:tr h="313296">
                <a:tc>
                  <a:txBody>
                    <a:bodyPr/>
                    <a:lstStyle/>
                    <a:p>
                      <a:r>
                        <a:rPr lang="en-GB" sz="1100">
                          <a:effectLst/>
                        </a:rPr>
                        <a:t>65 cognitive healthy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algn="ctr"/>
                      <a:r>
                        <a:rPr lang="en-GB" sz="1100" dirty="0">
                          <a:effectLst/>
                        </a:rPr>
                        <a:t>63.9</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n-3 PUFA (1320 mg EPA + 880 mg DHA)placebo</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6.5 months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Improvement of cognitive performance, structural neuroimaging, vascular markers.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4204506076"/>
                  </a:ext>
                </a:extLst>
              </a:tr>
              <a:tr h="313296">
                <a:tc>
                  <a:txBody>
                    <a:bodyPr/>
                    <a:lstStyle/>
                    <a:p>
                      <a:r>
                        <a:rPr lang="en-GB" sz="1100" dirty="0">
                          <a:effectLst/>
                        </a:rPr>
                        <a:t>199 normal or moderate cognition impairment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algn="ctr"/>
                      <a:r>
                        <a:rPr lang="en-GB" sz="1100" dirty="0">
                          <a:effectLst/>
                        </a:rPr>
                        <a:t>&gt;65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180 mg of DHA + 120 mg. of EPA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6 months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No cognitive improvement.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1723729605"/>
                  </a:ext>
                </a:extLst>
              </a:tr>
              <a:tr h="278486">
                <a:tc>
                  <a:txBody>
                    <a:bodyPr/>
                    <a:lstStyle/>
                    <a:p>
                      <a:r>
                        <a:rPr lang="en-GB" sz="1100" dirty="0">
                          <a:effectLst/>
                        </a:rPr>
                        <a:t>2911 CD, cognitive healthy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algn="ctr"/>
                      <a:r>
                        <a:rPr lang="en-GB" sz="1100" dirty="0">
                          <a:effectLst/>
                        </a:rPr>
                        <a:t>60-80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EPA-DHA, 2 g/d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40 months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No effect of dietary doses of n-3 fatty acids on global cognitive decline.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1209107328"/>
                  </a:ext>
                </a:extLst>
              </a:tr>
              <a:tr h="243675">
                <a:tc>
                  <a:txBody>
                    <a:bodyPr/>
                    <a:lstStyle/>
                    <a:p>
                      <a:r>
                        <a:rPr lang="en-GB" sz="1100" dirty="0">
                          <a:effectLst/>
                        </a:rPr>
                        <a:t>485 healthy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dirty="0">
                          <a:effectLst/>
                        </a:rPr>
                        <a:t>≥55</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900 mg/d of DHA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6 months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Improved learning and memory function with DHA.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2696142448"/>
                  </a:ext>
                </a:extLst>
              </a:tr>
              <a:tr h="313296">
                <a:tc>
                  <a:txBody>
                    <a:bodyPr/>
                    <a:lstStyle/>
                    <a:p>
                      <a:r>
                        <a:rPr lang="en-GB" sz="1100" dirty="0">
                          <a:effectLst/>
                        </a:rPr>
                        <a:t>302 cognitive healthy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algn="ctr"/>
                      <a:r>
                        <a:rPr lang="en-GB" sz="1100" dirty="0">
                          <a:effectLst/>
                        </a:rPr>
                        <a:t>70</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1,800 mg/d EPA-DHA, 400 mg/d EPA-DHA,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6.5 months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No effect of EPA and DHA supplementation on cognitive performance.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2841402452"/>
                  </a:ext>
                </a:extLst>
              </a:tr>
              <a:tr h="243675">
                <a:tc>
                  <a:txBody>
                    <a:bodyPr/>
                    <a:lstStyle/>
                    <a:p>
                      <a:r>
                        <a:rPr lang="en-GB" sz="1100" dirty="0">
                          <a:effectLst/>
                        </a:rPr>
                        <a:t>204 AD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pPr algn="ctr"/>
                      <a:r>
                        <a:rPr lang="en-GB" sz="1100" dirty="0">
                          <a:effectLst/>
                        </a:rPr>
                        <a:t>74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DHA 1.7 g/day EPA 0.6 g/day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a:effectLst/>
                        </a:rPr>
                        <a:t>6 months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tc>
                  <a:txBody>
                    <a:bodyPr/>
                    <a:lstStyle/>
                    <a:p>
                      <a:r>
                        <a:rPr lang="en-GB" sz="1100" dirty="0">
                          <a:effectLst/>
                        </a:rPr>
                        <a:t>No effect on the delay of cognitive decline.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3054" marR="13054" marT="0" marB="0" anchor="ctr"/>
                </a:tc>
                <a:extLst>
                  <a:ext uri="{0D108BD9-81ED-4DB2-BD59-A6C34878D82A}">
                    <a16:rowId xmlns:a16="http://schemas.microsoft.com/office/drawing/2014/main" val="2622575246"/>
                  </a:ext>
                </a:extLst>
              </a:tr>
            </a:tbl>
          </a:graphicData>
        </a:graphic>
      </p:graphicFrame>
      <p:sp>
        <p:nvSpPr>
          <p:cNvPr id="5" name="Title 1">
            <a:extLst>
              <a:ext uri="{FF2B5EF4-FFF2-40B4-BE49-F238E27FC236}">
                <a16:creationId xmlns:a16="http://schemas.microsoft.com/office/drawing/2014/main" id="{9B827A77-E00C-211A-F5AB-5E016C495797}"/>
              </a:ext>
            </a:extLst>
          </p:cNvPr>
          <p:cNvSpPr>
            <a:spLocks noGrp="1"/>
          </p:cNvSpPr>
          <p:nvPr>
            <p:ph type="title"/>
          </p:nvPr>
        </p:nvSpPr>
        <p:spPr>
          <a:xfrm>
            <a:off x="387642" y="0"/>
            <a:ext cx="10515599" cy="678481"/>
          </a:xfrm>
        </p:spPr>
        <p:txBody>
          <a:bodyPr vert="horz" lIns="91440" tIns="45720" rIns="91440" bIns="45720" rtlCol="0" anchor="b">
            <a:normAutofit/>
          </a:bodyPr>
          <a:lstStyle/>
          <a:p>
            <a:r>
              <a:rPr lang="en-US" sz="4000" kern="1200" dirty="0">
                <a:solidFill>
                  <a:schemeClr val="tx1"/>
                </a:solidFill>
                <a:latin typeface="+mj-lt"/>
                <a:ea typeface="+mj-ea"/>
                <a:cs typeface="+mj-cs"/>
              </a:rPr>
              <a:t>Nutritional needs in NDD</a:t>
            </a:r>
            <a:endParaRPr lang="en-US" sz="1800" kern="1200" dirty="0">
              <a:solidFill>
                <a:schemeClr val="tx1"/>
              </a:solidFill>
              <a:latin typeface="+mj-lt"/>
              <a:ea typeface="+mj-ea"/>
              <a:cs typeface="+mj-cs"/>
            </a:endParaRPr>
          </a:p>
        </p:txBody>
      </p:sp>
      <p:sp>
        <p:nvSpPr>
          <p:cNvPr id="6" name="TextBox 5">
            <a:extLst>
              <a:ext uri="{FF2B5EF4-FFF2-40B4-BE49-F238E27FC236}">
                <a16:creationId xmlns:a16="http://schemas.microsoft.com/office/drawing/2014/main" id="{A7809CC6-2F99-EAAC-1845-ACF2498CDAF4}"/>
              </a:ext>
            </a:extLst>
          </p:cNvPr>
          <p:cNvSpPr txBox="1"/>
          <p:nvPr/>
        </p:nvSpPr>
        <p:spPr>
          <a:xfrm>
            <a:off x="387642" y="498549"/>
            <a:ext cx="9552939" cy="461665"/>
          </a:xfrm>
          <a:prstGeom prst="rect">
            <a:avLst/>
          </a:prstGeom>
          <a:noFill/>
        </p:spPr>
        <p:txBody>
          <a:bodyPr wrap="square">
            <a:spAutoFit/>
          </a:bodyPr>
          <a:lstStyle/>
          <a:p>
            <a:r>
              <a:rPr lang="en-US" sz="2400" kern="1200" dirty="0">
                <a:solidFill>
                  <a:schemeClr val="tx1"/>
                </a:solidFill>
                <a:latin typeface="+mj-lt"/>
                <a:ea typeface="+mj-ea"/>
                <a:cs typeface="+mj-cs"/>
              </a:rPr>
              <a:t>Effect of </a:t>
            </a:r>
            <a:r>
              <a:rPr lang="en-US" sz="2400" b="1" kern="1200" dirty="0">
                <a:solidFill>
                  <a:schemeClr val="tx1"/>
                </a:solidFill>
                <a:latin typeface="+mj-lt"/>
                <a:ea typeface="+mj-ea"/>
                <a:cs typeface="+mj-cs"/>
              </a:rPr>
              <a:t>EPA</a:t>
            </a:r>
            <a:r>
              <a:rPr lang="en-US" sz="2400" kern="1200" dirty="0">
                <a:solidFill>
                  <a:schemeClr val="tx1"/>
                </a:solidFill>
                <a:latin typeface="+mj-lt"/>
                <a:ea typeface="+mj-ea"/>
                <a:cs typeface="+mj-cs"/>
              </a:rPr>
              <a:t> and </a:t>
            </a:r>
            <a:r>
              <a:rPr lang="en-US" sz="2400" b="1" kern="1200" dirty="0">
                <a:solidFill>
                  <a:schemeClr val="tx1"/>
                </a:solidFill>
                <a:latin typeface="+mj-lt"/>
                <a:ea typeface="+mj-ea"/>
                <a:cs typeface="+mj-cs"/>
              </a:rPr>
              <a:t>DHA</a:t>
            </a:r>
            <a:r>
              <a:rPr lang="en-US" sz="2400" kern="1200" dirty="0">
                <a:solidFill>
                  <a:schemeClr val="tx1"/>
                </a:solidFill>
                <a:latin typeface="+mj-lt"/>
                <a:ea typeface="+mj-ea"/>
                <a:cs typeface="+mj-cs"/>
              </a:rPr>
              <a:t> </a:t>
            </a:r>
            <a:r>
              <a:rPr lang="en-US" sz="2400" b="1" kern="1200" dirty="0">
                <a:solidFill>
                  <a:schemeClr val="tx1"/>
                </a:solidFill>
                <a:latin typeface="+mj-lt"/>
                <a:ea typeface="+mj-ea"/>
                <a:cs typeface="+mj-cs"/>
              </a:rPr>
              <a:t>supplementation</a:t>
            </a:r>
            <a:r>
              <a:rPr lang="en-US" sz="2400" kern="1200" dirty="0">
                <a:solidFill>
                  <a:schemeClr val="tx1"/>
                </a:solidFill>
                <a:latin typeface="+mj-lt"/>
                <a:ea typeface="+mj-ea"/>
                <a:cs typeface="+mj-cs"/>
              </a:rPr>
              <a:t> on cognitive impairment</a:t>
            </a:r>
            <a:endParaRPr lang="en-US" sz="2400" dirty="0"/>
          </a:p>
        </p:txBody>
      </p:sp>
      <p:sp>
        <p:nvSpPr>
          <p:cNvPr id="8" name="TextBox 7">
            <a:extLst>
              <a:ext uri="{FF2B5EF4-FFF2-40B4-BE49-F238E27FC236}">
                <a16:creationId xmlns:a16="http://schemas.microsoft.com/office/drawing/2014/main" id="{351DDE89-2BC5-5BD5-2BC1-D124EFC8468A}"/>
              </a:ext>
            </a:extLst>
          </p:cNvPr>
          <p:cNvSpPr txBox="1"/>
          <p:nvPr/>
        </p:nvSpPr>
        <p:spPr>
          <a:xfrm>
            <a:off x="387642" y="6228646"/>
            <a:ext cx="9287300" cy="261610"/>
          </a:xfrm>
          <a:prstGeom prst="rect">
            <a:avLst/>
          </a:prstGeom>
          <a:noFill/>
        </p:spPr>
        <p:txBody>
          <a:bodyPr wrap="square">
            <a:spAutoFit/>
          </a:bodyPr>
          <a:lstStyle/>
          <a:p>
            <a:r>
              <a:rPr lang="en-GB" sz="1100" b="0" i="0" u="none" strike="noStrike" dirty="0">
                <a:solidFill>
                  <a:srgbClr val="333333"/>
                </a:solidFill>
                <a:effectLst/>
                <a:latin typeface="Open Sans" panose="020B0606030504020204" pitchFamily="34" charset="0"/>
              </a:rPr>
              <a:t>PA = eicosapentaenoic acid; DHA = docosahexaenoic acid; CI = cognitive impairment; MCI = mild cognitive impairment; CD = coronary disease; </a:t>
            </a:r>
            <a:endParaRPr lang="en-US" sz="1100" dirty="0"/>
          </a:p>
        </p:txBody>
      </p:sp>
      <p:sp>
        <p:nvSpPr>
          <p:cNvPr id="9" name="TextBox 8">
            <a:extLst>
              <a:ext uri="{FF2B5EF4-FFF2-40B4-BE49-F238E27FC236}">
                <a16:creationId xmlns:a16="http://schemas.microsoft.com/office/drawing/2014/main" id="{9A1A78F4-E716-BDCE-2AAA-4F74AC27251F}"/>
              </a:ext>
            </a:extLst>
          </p:cNvPr>
          <p:cNvSpPr txBox="1"/>
          <p:nvPr/>
        </p:nvSpPr>
        <p:spPr>
          <a:xfrm>
            <a:off x="7728154" y="6396335"/>
            <a:ext cx="4463846" cy="461665"/>
          </a:xfrm>
          <a:prstGeom prst="rect">
            <a:avLst/>
          </a:prstGeom>
          <a:noFill/>
        </p:spPr>
        <p:txBody>
          <a:bodyPr wrap="square" rtlCol="0">
            <a:spAutoFit/>
          </a:bodyPr>
          <a:lstStyle/>
          <a:p>
            <a:pPr algn="r"/>
            <a:r>
              <a:rPr lang="en-US" sz="1200" dirty="0"/>
              <a:t>Bianchi VE, et al. Effect of nutrition on neurodegenerative diseases. A systematic review. </a:t>
            </a:r>
            <a:r>
              <a:rPr lang="en-US" sz="1200" dirty="0" err="1"/>
              <a:t>Nutr</a:t>
            </a:r>
            <a:r>
              <a:rPr lang="en-US" sz="1200" dirty="0"/>
              <a:t> </a:t>
            </a:r>
            <a:r>
              <a:rPr lang="en-US" sz="1200" dirty="0" err="1"/>
              <a:t>Neurosci</a:t>
            </a:r>
            <a:r>
              <a:rPr lang="en-US" sz="1200" dirty="0"/>
              <a:t>. 2021</a:t>
            </a:r>
          </a:p>
        </p:txBody>
      </p:sp>
      <p:sp>
        <p:nvSpPr>
          <p:cNvPr id="11" name="TextBox 10">
            <a:extLst>
              <a:ext uri="{FF2B5EF4-FFF2-40B4-BE49-F238E27FC236}">
                <a16:creationId xmlns:a16="http://schemas.microsoft.com/office/drawing/2014/main" id="{889F47C1-1C93-C392-DC9C-543E71D0A675}"/>
              </a:ext>
            </a:extLst>
          </p:cNvPr>
          <p:cNvSpPr txBox="1"/>
          <p:nvPr/>
        </p:nvSpPr>
        <p:spPr>
          <a:xfrm>
            <a:off x="2268062" y="3002278"/>
            <a:ext cx="7473248" cy="646331"/>
          </a:xfrm>
          <a:prstGeom prst="rect">
            <a:avLst/>
          </a:prstGeom>
          <a:solidFill>
            <a:srgbClr val="FFC000"/>
          </a:solidFill>
        </p:spPr>
        <p:txBody>
          <a:bodyPr wrap="square">
            <a:spAutoFit/>
          </a:bodyPr>
          <a:lstStyle/>
          <a:p>
            <a:pPr algn="just"/>
            <a:r>
              <a:rPr lang="en-GB" b="0" i="0" u="none" strike="noStrike" dirty="0">
                <a:solidFill>
                  <a:srgbClr val="333333"/>
                </a:solidFill>
                <a:effectLst/>
                <a:latin typeface="Open Sans" panose="020B0606030504020204" pitchFamily="34" charset="0"/>
              </a:rPr>
              <a:t>The administration of polyunsaturated fatty acids, either alone or in combination, </a:t>
            </a:r>
            <a:r>
              <a:rPr lang="en-GB" b="1" i="0" u="none" strike="noStrike" dirty="0">
                <a:solidFill>
                  <a:srgbClr val="333333"/>
                </a:solidFill>
                <a:effectLst/>
                <a:latin typeface="Open Sans" panose="020B0606030504020204" pitchFamily="34" charset="0"/>
              </a:rPr>
              <a:t>had no significant effects on cognitive decline</a:t>
            </a:r>
            <a:endParaRPr lang="en-US" dirty="0"/>
          </a:p>
        </p:txBody>
      </p:sp>
    </p:spTree>
    <p:extLst>
      <p:ext uri="{BB962C8B-B14F-4D97-AF65-F5344CB8AC3E}">
        <p14:creationId xmlns:p14="http://schemas.microsoft.com/office/powerpoint/2010/main" val="81719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204E-8F85-6357-61A1-80258C693B3F}"/>
              </a:ext>
            </a:extLst>
          </p:cNvPr>
          <p:cNvSpPr>
            <a:spLocks noGrp="1"/>
          </p:cNvSpPr>
          <p:nvPr>
            <p:ph type="title"/>
          </p:nvPr>
        </p:nvSpPr>
        <p:spPr>
          <a:xfrm>
            <a:off x="285135" y="85968"/>
            <a:ext cx="10515600" cy="874395"/>
          </a:xfrm>
        </p:spPr>
        <p:txBody>
          <a:bodyPr/>
          <a:lstStyle/>
          <a:p>
            <a:r>
              <a:rPr lang="en-US" dirty="0"/>
              <a:t>Malnutrition and dementia</a:t>
            </a:r>
          </a:p>
        </p:txBody>
      </p:sp>
      <p:sp>
        <p:nvSpPr>
          <p:cNvPr id="7" name="TextBox 6">
            <a:extLst>
              <a:ext uri="{FF2B5EF4-FFF2-40B4-BE49-F238E27FC236}">
                <a16:creationId xmlns:a16="http://schemas.microsoft.com/office/drawing/2014/main" id="{ED9B5896-F12F-1C79-BE70-D6F630C2BFCB}"/>
              </a:ext>
            </a:extLst>
          </p:cNvPr>
          <p:cNvSpPr txBox="1"/>
          <p:nvPr/>
        </p:nvSpPr>
        <p:spPr>
          <a:xfrm>
            <a:off x="4104354" y="6211669"/>
            <a:ext cx="8087646" cy="646331"/>
          </a:xfrm>
          <a:prstGeom prst="rect">
            <a:avLst/>
          </a:prstGeom>
          <a:noFill/>
        </p:spPr>
        <p:txBody>
          <a:bodyPr wrap="square">
            <a:spAutoFit/>
          </a:bodyPr>
          <a:lstStyle/>
          <a:p>
            <a:pPr algn="r"/>
            <a:r>
              <a:rPr lang="en-GB" sz="1800" dirty="0" err="1">
                <a:effectLst/>
                <a:latin typeface="AdvOT863180fb"/>
              </a:rPr>
              <a:t>Volkert</a:t>
            </a:r>
            <a:r>
              <a:rPr lang="en-GB" sz="1800" dirty="0">
                <a:effectLst/>
                <a:latin typeface="AdvOT863180fb"/>
              </a:rPr>
              <a:t> D, et al., ESPEN guidelines on nutrition in dementia, Clinical Nutrition (2015), http://</a:t>
            </a:r>
            <a:r>
              <a:rPr lang="en-GB" sz="1800" dirty="0" err="1">
                <a:effectLst/>
                <a:latin typeface="AdvOT863180fb"/>
              </a:rPr>
              <a:t>dx.doi.org</a:t>
            </a:r>
            <a:r>
              <a:rPr lang="en-GB" sz="1800" dirty="0">
                <a:effectLst/>
                <a:latin typeface="AdvOT863180fb"/>
              </a:rPr>
              <a:t>/ 10.1016/j.clnu.2015.09.004 </a:t>
            </a:r>
            <a:endParaRPr lang="en-GB" dirty="0"/>
          </a:p>
        </p:txBody>
      </p:sp>
      <p:sp>
        <p:nvSpPr>
          <p:cNvPr id="13" name="TextBox 12">
            <a:extLst>
              <a:ext uri="{FF2B5EF4-FFF2-40B4-BE49-F238E27FC236}">
                <a16:creationId xmlns:a16="http://schemas.microsoft.com/office/drawing/2014/main" id="{3170048F-D864-B3A4-2239-85B927C6DDE4}"/>
              </a:ext>
            </a:extLst>
          </p:cNvPr>
          <p:cNvSpPr txBox="1"/>
          <p:nvPr/>
        </p:nvSpPr>
        <p:spPr>
          <a:xfrm>
            <a:off x="481167" y="1759099"/>
            <a:ext cx="4267814" cy="400110"/>
          </a:xfrm>
          <a:prstGeom prst="rect">
            <a:avLst/>
          </a:prstGeom>
          <a:noFill/>
        </p:spPr>
        <p:txBody>
          <a:bodyPr wrap="square">
            <a:spAutoFit/>
          </a:bodyPr>
          <a:lstStyle/>
          <a:p>
            <a:r>
              <a:rPr lang="en-GB" sz="2000" u="sng" cap="all" dirty="0"/>
              <a:t>O</a:t>
            </a:r>
            <a:r>
              <a:rPr lang="en-GB" sz="2000" u="sng" cap="all" dirty="0">
                <a:effectLst/>
              </a:rPr>
              <a:t>lder patients with dementia </a:t>
            </a:r>
            <a:endParaRPr lang="en-US" sz="2000" u="sng" cap="all" dirty="0"/>
          </a:p>
        </p:txBody>
      </p:sp>
      <p:grpSp>
        <p:nvGrpSpPr>
          <p:cNvPr id="20" name="Group 19">
            <a:extLst>
              <a:ext uri="{FF2B5EF4-FFF2-40B4-BE49-F238E27FC236}">
                <a16:creationId xmlns:a16="http://schemas.microsoft.com/office/drawing/2014/main" id="{0691CF39-E6E9-DE89-E047-F2FEC5D86356}"/>
              </a:ext>
            </a:extLst>
          </p:cNvPr>
          <p:cNvGrpSpPr/>
          <p:nvPr/>
        </p:nvGrpSpPr>
        <p:grpSpPr>
          <a:xfrm>
            <a:off x="140118" y="2231568"/>
            <a:ext cx="5132430" cy="1115390"/>
            <a:chOff x="-78091" y="4378765"/>
            <a:chExt cx="4753329" cy="1115390"/>
          </a:xfrm>
        </p:grpSpPr>
        <p:grpSp>
          <p:nvGrpSpPr>
            <p:cNvPr id="17" name="Group 16">
              <a:extLst>
                <a:ext uri="{FF2B5EF4-FFF2-40B4-BE49-F238E27FC236}">
                  <a16:creationId xmlns:a16="http://schemas.microsoft.com/office/drawing/2014/main" id="{B9F96B96-0EC0-EC64-EE67-5A3AF12B2BB7}"/>
                </a:ext>
              </a:extLst>
            </p:cNvPr>
            <p:cNvGrpSpPr/>
            <p:nvPr/>
          </p:nvGrpSpPr>
          <p:grpSpPr>
            <a:xfrm>
              <a:off x="-78091" y="4378765"/>
              <a:ext cx="4697289" cy="1115390"/>
              <a:chOff x="-159193" y="4378767"/>
              <a:chExt cx="6246819" cy="1159020"/>
            </a:xfrm>
          </p:grpSpPr>
          <p:sp>
            <p:nvSpPr>
              <p:cNvPr id="14" name="TextBox 13">
                <a:extLst>
                  <a:ext uri="{FF2B5EF4-FFF2-40B4-BE49-F238E27FC236}">
                    <a16:creationId xmlns:a16="http://schemas.microsoft.com/office/drawing/2014/main" id="{58AF0AD5-8E7D-71EF-08FA-943DE73F9F2D}"/>
                  </a:ext>
                </a:extLst>
              </p:cNvPr>
              <p:cNvSpPr txBox="1"/>
              <p:nvPr/>
            </p:nvSpPr>
            <p:spPr>
              <a:xfrm>
                <a:off x="-159193" y="4378767"/>
                <a:ext cx="2526307" cy="530758"/>
              </a:xfrm>
              <a:prstGeom prst="roundRect">
                <a:avLst/>
              </a:prstGeom>
              <a:solidFill>
                <a:srgbClr val="C00000">
                  <a:alpha val="87934"/>
                </a:srgbClr>
              </a:solidFill>
              <a:effectLst>
                <a:softEdge rad="25400"/>
              </a:effectLst>
            </p:spPr>
            <p:txBody>
              <a:bodyPr wrap="square">
                <a:spAutoFit/>
              </a:bodyPr>
              <a:lstStyle/>
              <a:p>
                <a:r>
                  <a:rPr lang="en-US" sz="2400" dirty="0"/>
                  <a:t>Weight loss</a:t>
                </a:r>
                <a:r>
                  <a:rPr lang="en-US" baseline="30000" dirty="0"/>
                  <a:t>1,2,3</a:t>
                </a:r>
                <a:endParaRPr lang="en-US" sz="2400" dirty="0"/>
              </a:p>
            </p:txBody>
          </p:sp>
          <p:sp>
            <p:nvSpPr>
              <p:cNvPr id="15" name="TextBox 14">
                <a:extLst>
                  <a:ext uri="{FF2B5EF4-FFF2-40B4-BE49-F238E27FC236}">
                    <a16:creationId xmlns:a16="http://schemas.microsoft.com/office/drawing/2014/main" id="{AD328BA7-C92C-603B-0A2A-3C2362FD5A0F}"/>
                  </a:ext>
                </a:extLst>
              </p:cNvPr>
              <p:cNvSpPr txBox="1"/>
              <p:nvPr/>
            </p:nvSpPr>
            <p:spPr>
              <a:xfrm>
                <a:off x="-159193" y="5007029"/>
                <a:ext cx="2472502" cy="530758"/>
              </a:xfrm>
              <a:prstGeom prst="roundRect">
                <a:avLst/>
              </a:prstGeom>
              <a:solidFill>
                <a:srgbClr val="C00000">
                  <a:alpha val="87934"/>
                </a:srgbClr>
              </a:solidFill>
              <a:effectLst>
                <a:softEdge rad="25400"/>
              </a:effectLst>
            </p:spPr>
            <p:txBody>
              <a:bodyPr wrap="square">
                <a:spAutoFit/>
              </a:bodyPr>
              <a:lstStyle/>
              <a:p>
                <a:pPr algn="ctr"/>
                <a:r>
                  <a:rPr lang="en-GB" sz="2400" dirty="0">
                    <a:effectLst/>
                    <a:latin typeface="AdvOT863180fb"/>
                  </a:rPr>
                  <a:t>BMI</a:t>
                </a:r>
                <a:r>
                  <a:rPr lang="en-GB" baseline="30000" dirty="0">
                    <a:effectLst/>
                    <a:latin typeface="AdvOT863180fb"/>
                  </a:rPr>
                  <a:t>4,5</a:t>
                </a:r>
                <a:endParaRPr lang="en-US" sz="2400" dirty="0"/>
              </a:p>
            </p:txBody>
          </p:sp>
          <p:sp>
            <p:nvSpPr>
              <p:cNvPr id="16" name="TextBox 15">
                <a:extLst>
                  <a:ext uri="{FF2B5EF4-FFF2-40B4-BE49-F238E27FC236}">
                    <a16:creationId xmlns:a16="http://schemas.microsoft.com/office/drawing/2014/main" id="{AE3A7F40-A036-7CC2-1E84-57507F4AF725}"/>
                  </a:ext>
                </a:extLst>
              </p:cNvPr>
              <p:cNvSpPr txBox="1"/>
              <p:nvPr/>
            </p:nvSpPr>
            <p:spPr>
              <a:xfrm>
                <a:off x="3065643" y="4739643"/>
                <a:ext cx="3021983" cy="530758"/>
              </a:xfrm>
              <a:prstGeom prst="roundRect">
                <a:avLst/>
              </a:prstGeom>
              <a:solidFill>
                <a:srgbClr val="BF2F61">
                  <a:alpha val="87934"/>
                </a:srgbClr>
              </a:solidFill>
              <a:effectLst>
                <a:softEdge rad="25400"/>
              </a:effectLst>
            </p:spPr>
            <p:txBody>
              <a:bodyPr wrap="square">
                <a:spAutoFit/>
              </a:bodyPr>
              <a:lstStyle/>
              <a:p>
                <a:pPr algn="ctr"/>
                <a:r>
                  <a:rPr lang="en-GB" sz="2400" b="1" dirty="0">
                    <a:effectLst/>
                    <a:latin typeface="AdvOT863180fb"/>
                  </a:rPr>
                  <a:t>disease severity</a:t>
                </a:r>
                <a:endParaRPr lang="en-US" sz="2400" b="1" dirty="0"/>
              </a:p>
            </p:txBody>
          </p:sp>
        </p:grpSp>
        <p:cxnSp>
          <p:nvCxnSpPr>
            <p:cNvPr id="19" name="Straight Arrow Connector 18">
              <a:extLst>
                <a:ext uri="{FF2B5EF4-FFF2-40B4-BE49-F238E27FC236}">
                  <a16:creationId xmlns:a16="http://schemas.microsoft.com/office/drawing/2014/main" id="{F35385C5-07B8-3630-3DD6-449B5DB0B4A1}"/>
                </a:ext>
              </a:extLst>
            </p:cNvPr>
            <p:cNvCxnSpPr/>
            <p:nvPr/>
          </p:nvCxnSpPr>
          <p:spPr>
            <a:xfrm flipV="1">
              <a:off x="4675238" y="4708335"/>
              <a:ext cx="0" cy="520820"/>
            </a:xfrm>
            <a:prstGeom prst="straightConnector1">
              <a:avLst/>
            </a:prstGeom>
            <a:ln w="22225">
              <a:solidFill>
                <a:srgbClr val="BF2F6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1D36331C-CEB2-9147-2158-1A920E1E8051}"/>
              </a:ext>
            </a:extLst>
          </p:cNvPr>
          <p:cNvCxnSpPr>
            <a:cxnSpLocks/>
            <a:stCxn id="14" idx="3"/>
            <a:endCxn id="16" idx="1"/>
          </p:cNvCxnSpPr>
          <p:nvPr/>
        </p:nvCxnSpPr>
        <p:spPr>
          <a:xfrm>
            <a:off x="2191279" y="2486957"/>
            <a:ext cx="567150" cy="3472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6FE9F89-2C93-0B7C-FD3B-7F159079B2A4}"/>
              </a:ext>
            </a:extLst>
          </p:cNvPr>
          <p:cNvCxnSpPr>
            <a:cxnSpLocks/>
            <a:stCxn id="15" idx="3"/>
            <a:endCxn id="16" idx="1"/>
          </p:cNvCxnSpPr>
          <p:nvPr/>
        </p:nvCxnSpPr>
        <p:spPr>
          <a:xfrm flipV="1">
            <a:off x="2147593" y="2834248"/>
            <a:ext cx="610836" cy="25732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9964946-FAFB-D5A0-C5A6-535E1D685744}"/>
              </a:ext>
            </a:extLst>
          </p:cNvPr>
          <p:cNvSpPr txBox="1"/>
          <p:nvPr/>
        </p:nvSpPr>
        <p:spPr>
          <a:xfrm>
            <a:off x="0" y="5688449"/>
            <a:ext cx="3945184" cy="1169551"/>
          </a:xfrm>
          <a:prstGeom prst="rect">
            <a:avLst/>
          </a:prstGeom>
          <a:noFill/>
        </p:spPr>
        <p:txBody>
          <a:bodyPr wrap="square">
            <a:spAutoFit/>
          </a:bodyPr>
          <a:lstStyle/>
          <a:p>
            <a:r>
              <a:rPr lang="en-GB" sz="14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GB" sz="1400" dirty="0">
                <a:effectLst/>
                <a:latin typeface="Calibri" panose="020F0502020204030204" pitchFamily="34" charset="0"/>
                <a:ea typeface="Calibri" panose="020F0502020204030204" pitchFamily="34" charset="0"/>
                <a:cs typeface="Times New Roman" panose="02020603050405020304" pitchFamily="18" charset="0"/>
              </a:rPr>
              <a:t>Albanese E.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Alzheimers</a:t>
            </a:r>
            <a:r>
              <a:rPr lang="en-GB" sz="1400" dirty="0">
                <a:effectLst/>
                <a:latin typeface="Calibri" panose="020F0502020204030204" pitchFamily="34" charset="0"/>
                <a:ea typeface="Calibri" panose="020F0502020204030204" pitchFamily="34" charset="0"/>
                <a:cs typeface="Times New Roman" panose="02020603050405020304" pitchFamily="18" charset="0"/>
              </a:rPr>
              <a:t> Dement 2013</a:t>
            </a:r>
          </a:p>
          <a:p>
            <a:r>
              <a:rPr lang="en-GB" sz="14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GB" sz="1400" dirty="0">
                <a:effectLst/>
                <a:latin typeface="Calibri" panose="020F0502020204030204" pitchFamily="34" charset="0"/>
                <a:ea typeface="Calibri" panose="020F0502020204030204" pitchFamily="34" charset="0"/>
                <a:cs typeface="Times New Roman" panose="02020603050405020304" pitchFamily="18" charset="0"/>
              </a:rPr>
              <a:t>White H. J Am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Geriatr</a:t>
            </a:r>
            <a:r>
              <a:rPr lang="en-GB" sz="1400" dirty="0">
                <a:effectLst/>
                <a:latin typeface="Calibri" panose="020F0502020204030204" pitchFamily="34" charset="0"/>
                <a:ea typeface="Calibri" panose="020F0502020204030204" pitchFamily="34" charset="0"/>
                <a:cs typeface="Times New Roman" panose="02020603050405020304" pitchFamily="18" charset="0"/>
              </a:rPr>
              <a:t> Soc 1998</a:t>
            </a:r>
          </a:p>
          <a:p>
            <a:r>
              <a:rPr lang="en-GB" sz="14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GB" sz="1400" dirty="0">
                <a:effectLst/>
                <a:latin typeface="Calibri" panose="020F0502020204030204" pitchFamily="34" charset="0"/>
                <a:ea typeface="Calibri" panose="020F0502020204030204" pitchFamily="34" charset="0"/>
                <a:cs typeface="Times New Roman" panose="02020603050405020304" pitchFamily="18" charset="0"/>
              </a:rPr>
              <a:t>Orsitto G. Clin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Nutr</a:t>
            </a:r>
            <a:r>
              <a:rPr lang="en-GB" sz="1400" dirty="0">
                <a:effectLst/>
                <a:latin typeface="Calibri" panose="020F0502020204030204" pitchFamily="34" charset="0"/>
                <a:ea typeface="Calibri" panose="020F0502020204030204" pitchFamily="34" charset="0"/>
                <a:cs typeface="Times New Roman" panose="02020603050405020304" pitchFamily="18" charset="0"/>
              </a:rPr>
              <a:t> 2009</a:t>
            </a:r>
          </a:p>
          <a:p>
            <a:r>
              <a:rPr lang="en-GB" sz="1400" baseline="30000" dirty="0">
                <a:latin typeface="Calibri" panose="020F0502020204030204" pitchFamily="34" charset="0"/>
                <a:ea typeface="Calibri" panose="020F0502020204030204" pitchFamily="34" charset="0"/>
                <a:cs typeface="Times New Roman" panose="02020603050405020304" pitchFamily="18" charset="0"/>
              </a:rPr>
              <a:t>4</a:t>
            </a:r>
            <a:r>
              <a:rPr lang="en-GB" sz="1400" dirty="0">
                <a:effectLst/>
                <a:latin typeface="Calibri" panose="020F0502020204030204" pitchFamily="34" charset="0"/>
                <a:ea typeface="Calibri" panose="020F0502020204030204" pitchFamily="34" charset="0"/>
                <a:cs typeface="Times New Roman" panose="02020603050405020304" pitchFamily="18" charset="0"/>
              </a:rPr>
              <a:t> Coin A, et al. J </a:t>
            </a:r>
            <a:r>
              <a:rPr lang="en-GB" sz="1400" dirty="0" err="1">
                <a:effectLst/>
                <a:latin typeface="Calibri" panose="020F0502020204030204" pitchFamily="34" charset="0"/>
                <a:ea typeface="Calibri" panose="020F0502020204030204" pitchFamily="34" charset="0"/>
                <a:cs typeface="Times New Roman" panose="02020603050405020304" pitchFamily="18" charset="0"/>
              </a:rPr>
              <a:t>Nutr</a:t>
            </a:r>
            <a:r>
              <a:rPr lang="en-GB" sz="1400" dirty="0">
                <a:effectLst/>
                <a:latin typeface="Calibri" panose="020F0502020204030204" pitchFamily="34" charset="0"/>
                <a:ea typeface="Calibri" panose="020F0502020204030204" pitchFamily="34" charset="0"/>
                <a:cs typeface="Times New Roman" panose="02020603050405020304" pitchFamily="18" charset="0"/>
              </a:rPr>
              <a:t> Health Aging 2012</a:t>
            </a:r>
          </a:p>
          <a:p>
            <a:r>
              <a:rPr lang="en-GB" sz="14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n-GB" sz="1400" dirty="0">
                <a:effectLst/>
                <a:latin typeface="Calibri" panose="020F0502020204030204" pitchFamily="34" charset="0"/>
                <a:ea typeface="Calibri" panose="020F0502020204030204" pitchFamily="34" charset="0"/>
                <a:cs typeface="Times New Roman" panose="02020603050405020304" pitchFamily="18" charset="0"/>
              </a:rPr>
              <a:t>Wirth R, et al. J Am Med Dir Assoc 2012</a:t>
            </a:r>
            <a:endParaRPr lang="en-GB" sz="1400" baseline="30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4" name="Picture 33" descr="Chart, line chart&#10;&#10;Description automatically generated">
            <a:extLst>
              <a:ext uri="{FF2B5EF4-FFF2-40B4-BE49-F238E27FC236}">
                <a16:creationId xmlns:a16="http://schemas.microsoft.com/office/drawing/2014/main" id="{F8A00593-ACF6-CA18-A024-2FC149599E78}"/>
              </a:ext>
            </a:extLst>
          </p:cNvPr>
          <p:cNvPicPr>
            <a:picLocks noChangeAspect="1"/>
          </p:cNvPicPr>
          <p:nvPr/>
        </p:nvPicPr>
        <p:blipFill>
          <a:blip r:embed="rId3"/>
          <a:stretch>
            <a:fillRect/>
          </a:stretch>
        </p:blipFill>
        <p:spPr>
          <a:xfrm>
            <a:off x="5822875" y="970603"/>
            <a:ext cx="5191180" cy="5149761"/>
          </a:xfrm>
          <a:prstGeom prst="rect">
            <a:avLst/>
          </a:prstGeom>
        </p:spPr>
      </p:pic>
      <p:sp>
        <p:nvSpPr>
          <p:cNvPr id="36" name="TextBox 35">
            <a:extLst>
              <a:ext uri="{FF2B5EF4-FFF2-40B4-BE49-F238E27FC236}">
                <a16:creationId xmlns:a16="http://schemas.microsoft.com/office/drawing/2014/main" id="{2A5F71B5-6644-4C0D-4385-029077524BC3}"/>
              </a:ext>
            </a:extLst>
          </p:cNvPr>
          <p:cNvSpPr txBox="1"/>
          <p:nvPr/>
        </p:nvSpPr>
        <p:spPr>
          <a:xfrm>
            <a:off x="1437675" y="5986280"/>
            <a:ext cx="10614207" cy="830997"/>
          </a:xfrm>
          <a:prstGeom prst="rect">
            <a:avLst/>
          </a:prstGeom>
          <a:solidFill>
            <a:schemeClr val="bg1"/>
          </a:solidFill>
        </p:spPr>
        <p:txBody>
          <a:bodyPr wrap="square">
            <a:spAutoFit/>
          </a:bodyPr>
          <a:lstStyle/>
          <a:p>
            <a:r>
              <a:rPr lang="en-GB" sz="1600" b="0" i="0" u="none" strike="noStrike" dirty="0">
                <a:solidFill>
                  <a:srgbClr val="212121"/>
                </a:solidFill>
                <a:effectLst/>
                <a:latin typeface="BlinkMacSystemFont"/>
              </a:rPr>
              <a:t>Soto ME, </a:t>
            </a:r>
            <a:r>
              <a:rPr lang="en-GB" sz="1600" b="0" i="0" u="none" strike="noStrike" dirty="0" err="1">
                <a:solidFill>
                  <a:srgbClr val="212121"/>
                </a:solidFill>
                <a:effectLst/>
                <a:latin typeface="BlinkMacSystemFont"/>
              </a:rPr>
              <a:t>Secher</a:t>
            </a:r>
            <a:r>
              <a:rPr lang="en-GB" sz="1600" b="0" i="0" u="none" strike="noStrike" dirty="0">
                <a:solidFill>
                  <a:srgbClr val="212121"/>
                </a:solidFill>
                <a:effectLst/>
                <a:latin typeface="BlinkMacSystemFont"/>
              </a:rPr>
              <a:t> M, Gillette-</a:t>
            </a:r>
            <a:r>
              <a:rPr lang="en-GB" sz="1600" b="0" i="0" u="none" strike="noStrike" dirty="0" err="1">
                <a:solidFill>
                  <a:srgbClr val="212121"/>
                </a:solidFill>
                <a:effectLst/>
                <a:latin typeface="BlinkMacSystemFont"/>
              </a:rPr>
              <a:t>Guyonnet</a:t>
            </a:r>
            <a:r>
              <a:rPr lang="en-GB" sz="1600" b="0" i="0" u="none" strike="noStrike" dirty="0">
                <a:solidFill>
                  <a:srgbClr val="212121"/>
                </a:solidFill>
                <a:effectLst/>
                <a:latin typeface="BlinkMacSystemFont"/>
              </a:rPr>
              <a:t> S, </a:t>
            </a:r>
            <a:r>
              <a:rPr lang="en-GB" sz="1600" b="0" i="0" u="none" strike="noStrike" dirty="0" err="1">
                <a:solidFill>
                  <a:srgbClr val="212121"/>
                </a:solidFill>
                <a:effectLst/>
                <a:latin typeface="BlinkMacSystemFont"/>
              </a:rPr>
              <a:t>Abellan</a:t>
            </a:r>
            <a:r>
              <a:rPr lang="en-GB" sz="1600" b="0" i="0" u="none" strike="noStrike" dirty="0">
                <a:solidFill>
                  <a:srgbClr val="212121"/>
                </a:solidFill>
                <a:effectLst/>
                <a:latin typeface="BlinkMacSystemFont"/>
              </a:rPr>
              <a:t> van Kan G, </a:t>
            </a:r>
            <a:r>
              <a:rPr lang="en-GB" sz="1600" b="0" i="0" u="none" strike="noStrike" dirty="0" err="1">
                <a:solidFill>
                  <a:srgbClr val="212121"/>
                </a:solidFill>
                <a:effectLst/>
                <a:latin typeface="BlinkMacSystemFont"/>
              </a:rPr>
              <a:t>Andrieu</a:t>
            </a:r>
            <a:r>
              <a:rPr lang="en-GB" sz="1600" b="0" i="0" u="none" strike="noStrike" dirty="0">
                <a:solidFill>
                  <a:srgbClr val="212121"/>
                </a:solidFill>
                <a:effectLst/>
                <a:latin typeface="BlinkMacSystemFont"/>
              </a:rPr>
              <a:t> S, </a:t>
            </a:r>
            <a:r>
              <a:rPr lang="en-GB" sz="1600" b="0" i="0" u="none" strike="noStrike" dirty="0" err="1">
                <a:solidFill>
                  <a:srgbClr val="212121"/>
                </a:solidFill>
                <a:effectLst/>
                <a:latin typeface="BlinkMacSystemFont"/>
              </a:rPr>
              <a:t>Nourhashemi</a:t>
            </a:r>
            <a:r>
              <a:rPr lang="en-GB" sz="1600" b="0" i="0" u="none" strike="noStrike" dirty="0">
                <a:solidFill>
                  <a:srgbClr val="212121"/>
                </a:solidFill>
                <a:effectLst/>
                <a:latin typeface="BlinkMacSystemFont"/>
              </a:rPr>
              <a:t> F, Rolland Y, </a:t>
            </a:r>
            <a:r>
              <a:rPr lang="en-GB" sz="1600" b="0" i="0" u="none" strike="noStrike" dirty="0" err="1">
                <a:solidFill>
                  <a:srgbClr val="212121"/>
                </a:solidFill>
                <a:effectLst/>
                <a:latin typeface="BlinkMacSystemFont"/>
              </a:rPr>
              <a:t>Vellas</a:t>
            </a:r>
            <a:r>
              <a:rPr lang="en-GB" sz="1600" b="0" i="0" u="none" strike="noStrike" dirty="0">
                <a:solidFill>
                  <a:srgbClr val="212121"/>
                </a:solidFill>
                <a:effectLst/>
                <a:latin typeface="BlinkMacSystemFont"/>
              </a:rPr>
              <a:t> B. Weight loss and rapid cognitive decline in community-dwelling patients with Alzheimer's disease. J </a:t>
            </a:r>
            <a:r>
              <a:rPr lang="en-GB" sz="1600" b="0" i="0" u="none" strike="noStrike" dirty="0" err="1">
                <a:solidFill>
                  <a:srgbClr val="212121"/>
                </a:solidFill>
                <a:effectLst/>
                <a:latin typeface="BlinkMacSystemFont"/>
              </a:rPr>
              <a:t>Alzheimers</a:t>
            </a:r>
            <a:r>
              <a:rPr lang="en-GB" sz="1600" b="0" i="0" u="none" strike="noStrike" dirty="0">
                <a:solidFill>
                  <a:srgbClr val="212121"/>
                </a:solidFill>
                <a:effectLst/>
                <a:latin typeface="BlinkMacSystemFont"/>
              </a:rPr>
              <a:t> Dis. 2012</a:t>
            </a:r>
            <a:endParaRPr lang="en-US" sz="1600" dirty="0"/>
          </a:p>
        </p:txBody>
      </p:sp>
      <p:sp>
        <p:nvSpPr>
          <p:cNvPr id="38" name="TextBox 37">
            <a:extLst>
              <a:ext uri="{FF2B5EF4-FFF2-40B4-BE49-F238E27FC236}">
                <a16:creationId xmlns:a16="http://schemas.microsoft.com/office/drawing/2014/main" id="{89F04EF9-D11C-67E8-EA6D-F1D72BC37BD1}"/>
              </a:ext>
            </a:extLst>
          </p:cNvPr>
          <p:cNvSpPr txBox="1"/>
          <p:nvPr/>
        </p:nvSpPr>
        <p:spPr>
          <a:xfrm>
            <a:off x="200605" y="3511867"/>
            <a:ext cx="4504812" cy="1323439"/>
          </a:xfrm>
          <a:prstGeom prst="rect">
            <a:avLst/>
          </a:prstGeom>
          <a:noFill/>
        </p:spPr>
        <p:txBody>
          <a:bodyPr wrap="square">
            <a:spAutoFit/>
          </a:bodyPr>
          <a:lstStyle/>
          <a:p>
            <a:r>
              <a:rPr lang="en-GB" sz="2000" dirty="0">
                <a:effectLst/>
              </a:rPr>
              <a:t>In patients with very mild Alzheimer's disease a </a:t>
            </a:r>
            <a:r>
              <a:rPr lang="en-GB" sz="2000" b="1" dirty="0">
                <a:effectLst/>
              </a:rPr>
              <a:t>poorer nutritional status </a:t>
            </a:r>
            <a:r>
              <a:rPr lang="en-GB" sz="2000" dirty="0">
                <a:effectLst/>
              </a:rPr>
              <a:t>was found as </a:t>
            </a:r>
            <a:r>
              <a:rPr lang="en-GB" sz="2000" b="1" dirty="0">
                <a:effectLst/>
              </a:rPr>
              <a:t>predictor of disease progression </a:t>
            </a:r>
            <a:r>
              <a:rPr lang="en-GB" sz="2000" dirty="0">
                <a:effectLst/>
              </a:rPr>
              <a:t>after 1 year </a:t>
            </a:r>
            <a:endParaRPr lang="en-US" sz="2000" dirty="0"/>
          </a:p>
        </p:txBody>
      </p:sp>
      <p:sp>
        <p:nvSpPr>
          <p:cNvPr id="40" name="TextBox 39">
            <a:extLst>
              <a:ext uri="{FF2B5EF4-FFF2-40B4-BE49-F238E27FC236}">
                <a16:creationId xmlns:a16="http://schemas.microsoft.com/office/drawing/2014/main" id="{43ABBE1A-1D90-02CC-9FC2-9E91DFEB2143}"/>
              </a:ext>
            </a:extLst>
          </p:cNvPr>
          <p:cNvSpPr txBox="1"/>
          <p:nvPr/>
        </p:nvSpPr>
        <p:spPr>
          <a:xfrm>
            <a:off x="196647" y="4845546"/>
            <a:ext cx="5123563" cy="646331"/>
          </a:xfrm>
          <a:prstGeom prst="rect">
            <a:avLst/>
          </a:prstGeom>
          <a:noFill/>
          <a:ln>
            <a:solidFill>
              <a:schemeClr val="tx1"/>
            </a:solidFill>
            <a:prstDash val="dash"/>
          </a:ln>
        </p:spPr>
        <p:txBody>
          <a:bodyPr wrap="square">
            <a:spAutoFit/>
          </a:bodyPr>
          <a:lstStyle/>
          <a:p>
            <a:r>
              <a:rPr lang="en-GB" sz="1800" dirty="0" err="1">
                <a:effectLst/>
                <a:latin typeface="AdvOT863180fb"/>
              </a:rPr>
              <a:t>Malnutition</a:t>
            </a:r>
            <a:r>
              <a:rPr lang="en-GB" sz="1800" dirty="0">
                <a:effectLst/>
                <a:latin typeface="AdvOT863180fb"/>
              </a:rPr>
              <a:t> </a:t>
            </a:r>
            <a:r>
              <a:rPr lang="en-GB" sz="1800" b="1" dirty="0">
                <a:effectLst/>
                <a:latin typeface="AdvOT863180fb"/>
              </a:rPr>
              <a:t>increases caregiver burden</a:t>
            </a:r>
            <a:r>
              <a:rPr lang="en-GB" sz="1800" dirty="0">
                <a:effectLst/>
                <a:latin typeface="AdvOT863180fb"/>
              </a:rPr>
              <a:t>, which in turn may aggravate nutritional problems. </a:t>
            </a:r>
            <a:endParaRPr lang="en-GB" dirty="0"/>
          </a:p>
        </p:txBody>
      </p:sp>
      <p:sp>
        <p:nvSpPr>
          <p:cNvPr id="4" name="Content Placeholder 3">
            <a:extLst>
              <a:ext uri="{FF2B5EF4-FFF2-40B4-BE49-F238E27FC236}">
                <a16:creationId xmlns:a16="http://schemas.microsoft.com/office/drawing/2014/main" id="{4741B2A5-3E45-2F61-48F0-96AFBD90F455}"/>
              </a:ext>
            </a:extLst>
          </p:cNvPr>
          <p:cNvSpPr>
            <a:spLocks noGrp="1"/>
          </p:cNvSpPr>
          <p:nvPr>
            <p:ph idx="1"/>
          </p:nvPr>
        </p:nvSpPr>
        <p:spPr>
          <a:xfrm>
            <a:off x="838200" y="1386590"/>
            <a:ext cx="10515600" cy="4805363"/>
          </a:xfrm>
        </p:spPr>
        <p:txBody>
          <a:bodyPr/>
          <a:lstStyle/>
          <a:p>
            <a:endParaRPr lang="en-US" dirty="0"/>
          </a:p>
        </p:txBody>
      </p:sp>
    </p:spTree>
    <p:extLst>
      <p:ext uri="{BB962C8B-B14F-4D97-AF65-F5344CB8AC3E}">
        <p14:creationId xmlns:p14="http://schemas.microsoft.com/office/powerpoint/2010/main" val="87134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204E-8F85-6357-61A1-80258C693B3F}"/>
              </a:ext>
            </a:extLst>
          </p:cNvPr>
          <p:cNvSpPr>
            <a:spLocks noGrp="1"/>
          </p:cNvSpPr>
          <p:nvPr>
            <p:ph type="title"/>
          </p:nvPr>
        </p:nvSpPr>
        <p:spPr>
          <a:xfrm>
            <a:off x="366251" y="12203"/>
            <a:ext cx="10515600" cy="874395"/>
          </a:xfrm>
        </p:spPr>
        <p:txBody>
          <a:bodyPr/>
          <a:lstStyle/>
          <a:p>
            <a:r>
              <a:rPr lang="en-US" dirty="0"/>
              <a:t>Malnutrition and dementia</a:t>
            </a:r>
          </a:p>
        </p:txBody>
      </p:sp>
      <p:sp>
        <p:nvSpPr>
          <p:cNvPr id="7" name="TextBox 6">
            <a:extLst>
              <a:ext uri="{FF2B5EF4-FFF2-40B4-BE49-F238E27FC236}">
                <a16:creationId xmlns:a16="http://schemas.microsoft.com/office/drawing/2014/main" id="{ED9B5896-F12F-1C79-BE70-D6F630C2BFCB}"/>
              </a:ext>
            </a:extLst>
          </p:cNvPr>
          <p:cNvSpPr txBox="1"/>
          <p:nvPr/>
        </p:nvSpPr>
        <p:spPr>
          <a:xfrm>
            <a:off x="8642555" y="5934670"/>
            <a:ext cx="3549445" cy="923330"/>
          </a:xfrm>
          <a:prstGeom prst="rect">
            <a:avLst/>
          </a:prstGeom>
          <a:noFill/>
        </p:spPr>
        <p:txBody>
          <a:bodyPr wrap="square">
            <a:spAutoFit/>
          </a:bodyPr>
          <a:lstStyle/>
          <a:p>
            <a:pPr algn="r"/>
            <a:r>
              <a:rPr lang="en-GB" sz="1800" dirty="0" err="1">
                <a:effectLst/>
                <a:latin typeface="AdvOT863180fb"/>
              </a:rPr>
              <a:t>Volkert</a:t>
            </a:r>
            <a:r>
              <a:rPr lang="en-GB" sz="1800" dirty="0">
                <a:effectLst/>
                <a:latin typeface="AdvOT863180fb"/>
              </a:rPr>
              <a:t> D, et al., ESPEN guidelines on nutrition in dementia, Clinical Nutrition (2015)</a:t>
            </a:r>
            <a:endParaRPr lang="en-GB" dirty="0"/>
          </a:p>
        </p:txBody>
      </p:sp>
      <p:pic>
        <p:nvPicPr>
          <p:cNvPr id="8" name="Picture 7" descr="Table&#10;&#10;Description automatically generated">
            <a:extLst>
              <a:ext uri="{FF2B5EF4-FFF2-40B4-BE49-F238E27FC236}">
                <a16:creationId xmlns:a16="http://schemas.microsoft.com/office/drawing/2014/main" id="{E383202F-0C40-220D-77E0-8516B23F701B}"/>
              </a:ext>
            </a:extLst>
          </p:cNvPr>
          <p:cNvPicPr>
            <a:picLocks noChangeAspect="1"/>
          </p:cNvPicPr>
          <p:nvPr/>
        </p:nvPicPr>
        <p:blipFill>
          <a:blip r:embed="rId3"/>
          <a:stretch>
            <a:fillRect/>
          </a:stretch>
        </p:blipFill>
        <p:spPr>
          <a:xfrm>
            <a:off x="2151004" y="772122"/>
            <a:ext cx="5586632" cy="5996950"/>
          </a:xfrm>
          <a:prstGeom prst="rect">
            <a:avLst/>
          </a:prstGeom>
        </p:spPr>
      </p:pic>
    </p:spTree>
    <p:extLst>
      <p:ext uri="{BB962C8B-B14F-4D97-AF65-F5344CB8AC3E}">
        <p14:creationId xmlns:p14="http://schemas.microsoft.com/office/powerpoint/2010/main" val="3481542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317D-1545-F21B-FF5D-F233B064DFA4}"/>
              </a:ext>
            </a:extLst>
          </p:cNvPr>
          <p:cNvSpPr>
            <a:spLocks noGrp="1"/>
          </p:cNvSpPr>
          <p:nvPr>
            <p:ph type="title"/>
          </p:nvPr>
        </p:nvSpPr>
        <p:spPr>
          <a:xfrm>
            <a:off x="181896" y="348358"/>
            <a:ext cx="11078497" cy="874395"/>
          </a:xfrm>
        </p:spPr>
        <p:txBody>
          <a:bodyPr>
            <a:noAutofit/>
          </a:bodyPr>
          <a:lstStyle/>
          <a:p>
            <a:r>
              <a:rPr lang="en-US" sz="3600" dirty="0"/>
              <a:t>Mediterranean Diet (MD) in Preventing Neurodegenerative Diseases</a:t>
            </a:r>
            <a:br>
              <a:rPr lang="en-US" sz="3600" dirty="0"/>
            </a:br>
            <a:endParaRPr lang="en-US" sz="3600" dirty="0"/>
          </a:p>
        </p:txBody>
      </p:sp>
      <p:sp>
        <p:nvSpPr>
          <p:cNvPr id="5" name="TextBox 4">
            <a:extLst>
              <a:ext uri="{FF2B5EF4-FFF2-40B4-BE49-F238E27FC236}">
                <a16:creationId xmlns:a16="http://schemas.microsoft.com/office/drawing/2014/main" id="{E8A421FF-4A23-0DF4-A254-E82143654A90}"/>
              </a:ext>
            </a:extLst>
          </p:cNvPr>
          <p:cNvSpPr txBox="1"/>
          <p:nvPr/>
        </p:nvSpPr>
        <p:spPr>
          <a:xfrm>
            <a:off x="378543" y="1220926"/>
            <a:ext cx="6094770" cy="5139869"/>
          </a:xfrm>
          <a:prstGeom prst="rect">
            <a:avLst/>
          </a:prstGeom>
          <a:noFill/>
        </p:spPr>
        <p:txBody>
          <a:bodyPr wrap="square">
            <a:spAutoFit/>
          </a:bodyPr>
          <a:lstStyle/>
          <a:p>
            <a:r>
              <a:rPr lang="en-US" sz="2000" dirty="0"/>
              <a:t>The MD reflects the dietary habits common among </a:t>
            </a:r>
            <a:r>
              <a:rPr lang="en-US" sz="2000" b="1" dirty="0"/>
              <a:t>populations bordering the Mediterranean Sea </a:t>
            </a:r>
          </a:p>
          <a:p>
            <a:pPr marL="285750" indent="-285750">
              <a:buFont typeface="Arial" panose="020B0604020202020204" pitchFamily="34" charset="0"/>
              <a:buChar char="•"/>
            </a:pPr>
            <a:r>
              <a:rPr lang="en-US" b="1" dirty="0"/>
              <a:t>relatively high intake </a:t>
            </a:r>
            <a:endParaRPr lang="en-US" dirty="0"/>
          </a:p>
          <a:p>
            <a:pPr marL="742950" lvl="1" indent="-285750">
              <a:buFont typeface="Arial" panose="020B0604020202020204" pitchFamily="34" charset="0"/>
              <a:buChar char="•"/>
            </a:pPr>
            <a:r>
              <a:rPr lang="en-US" dirty="0"/>
              <a:t>fruits</a:t>
            </a:r>
          </a:p>
          <a:p>
            <a:pPr marL="742950" lvl="1" indent="-285750">
              <a:buFont typeface="Arial" panose="020B0604020202020204" pitchFamily="34" charset="0"/>
              <a:buChar char="•"/>
            </a:pPr>
            <a:r>
              <a:rPr lang="en-US" dirty="0"/>
              <a:t>vegetables</a:t>
            </a:r>
          </a:p>
          <a:p>
            <a:pPr marL="742950" lvl="1" indent="-285750">
              <a:buFont typeface="Arial" panose="020B0604020202020204" pitchFamily="34" charset="0"/>
              <a:buChar char="•"/>
            </a:pPr>
            <a:r>
              <a:rPr lang="en-US" dirty="0"/>
              <a:t>monounsaturated fat</a:t>
            </a:r>
          </a:p>
          <a:p>
            <a:pPr marL="742950" lvl="1" indent="-285750">
              <a:buFont typeface="Arial" panose="020B0604020202020204" pitchFamily="34" charset="0"/>
              <a:buChar char="•"/>
            </a:pPr>
            <a:r>
              <a:rPr lang="en-US" dirty="0"/>
              <a:t>fish</a:t>
            </a:r>
          </a:p>
          <a:p>
            <a:pPr marL="742950" lvl="1" indent="-285750">
              <a:buFont typeface="Arial" panose="020B0604020202020204" pitchFamily="34" charset="0"/>
              <a:buChar char="•"/>
            </a:pPr>
            <a:r>
              <a:rPr lang="en-US" dirty="0"/>
              <a:t>whole grains</a:t>
            </a:r>
          </a:p>
          <a:p>
            <a:pPr marL="742950" lvl="1" indent="-285750">
              <a:buFont typeface="Arial" panose="020B0604020202020204" pitchFamily="34" charset="0"/>
              <a:buChar char="•"/>
            </a:pPr>
            <a:r>
              <a:rPr lang="en-US" dirty="0"/>
              <a:t>legumes and nuts</a:t>
            </a:r>
          </a:p>
          <a:p>
            <a:pPr marL="285750" indent="-285750">
              <a:buFont typeface="Arial" panose="020B0604020202020204" pitchFamily="34" charset="0"/>
              <a:buChar char="•"/>
            </a:pPr>
            <a:r>
              <a:rPr lang="en-US" b="1" dirty="0"/>
              <a:t>moderate </a:t>
            </a:r>
          </a:p>
          <a:p>
            <a:pPr marL="742950" lvl="1" indent="-285750">
              <a:buFont typeface="Arial" panose="020B0604020202020204" pitchFamily="34" charset="0"/>
              <a:buChar char="•"/>
            </a:pPr>
            <a:r>
              <a:rPr lang="en-US" dirty="0"/>
              <a:t>alcohol consumption </a:t>
            </a:r>
          </a:p>
          <a:p>
            <a:pPr marL="285750" indent="-285750">
              <a:buFont typeface="Arial" panose="020B0604020202020204" pitchFamily="34" charset="0"/>
              <a:buChar char="•"/>
            </a:pPr>
            <a:r>
              <a:rPr lang="en-US" b="1" dirty="0"/>
              <a:t>low intake</a:t>
            </a:r>
          </a:p>
          <a:p>
            <a:pPr marL="742950" lvl="1" indent="-285750">
              <a:buFont typeface="Arial" panose="020B0604020202020204" pitchFamily="34" charset="0"/>
              <a:buChar char="•"/>
            </a:pPr>
            <a:r>
              <a:rPr lang="en-US" dirty="0"/>
              <a:t>red meat</a:t>
            </a:r>
          </a:p>
          <a:p>
            <a:pPr marL="742950" lvl="1" indent="-285750">
              <a:buFont typeface="Arial" panose="020B0604020202020204" pitchFamily="34" charset="0"/>
              <a:buChar char="•"/>
            </a:pPr>
            <a:r>
              <a:rPr lang="en-US" dirty="0"/>
              <a:t>dairy</a:t>
            </a:r>
          </a:p>
          <a:p>
            <a:pPr marL="742950" lvl="1" indent="-285750">
              <a:buFont typeface="Arial" panose="020B0604020202020204" pitchFamily="34" charset="0"/>
              <a:buChar char="•"/>
            </a:pPr>
            <a:r>
              <a:rPr lang="en-US" dirty="0"/>
              <a:t>saturated fat </a:t>
            </a:r>
          </a:p>
          <a:p>
            <a:pPr marL="742950" lvl="1" indent="-285750">
              <a:buFont typeface="Arial" panose="020B0604020202020204" pitchFamily="34" charset="0"/>
              <a:buChar char="•"/>
            </a:pPr>
            <a:r>
              <a:rPr lang="en-US" dirty="0"/>
              <a:t>refined grains</a:t>
            </a:r>
          </a:p>
          <a:p>
            <a:r>
              <a:rPr lang="en-US" dirty="0"/>
              <a:t>No prescribed </a:t>
            </a:r>
            <a:r>
              <a:rPr lang="en-US" dirty="0" err="1"/>
              <a:t>cutpoints</a:t>
            </a:r>
            <a:r>
              <a:rPr lang="en-US" dirty="0"/>
              <a:t> or recommended levels of the MD components. </a:t>
            </a:r>
          </a:p>
        </p:txBody>
      </p:sp>
      <p:sp>
        <p:nvSpPr>
          <p:cNvPr id="9" name="TextBox 8">
            <a:extLst>
              <a:ext uri="{FF2B5EF4-FFF2-40B4-BE49-F238E27FC236}">
                <a16:creationId xmlns:a16="http://schemas.microsoft.com/office/drawing/2014/main" id="{105BE366-C399-4974-6008-5052F8A3DCB9}"/>
              </a:ext>
            </a:extLst>
          </p:cNvPr>
          <p:cNvSpPr txBox="1"/>
          <p:nvPr/>
        </p:nvSpPr>
        <p:spPr>
          <a:xfrm>
            <a:off x="4591050" y="6334780"/>
            <a:ext cx="7600950" cy="523220"/>
          </a:xfrm>
          <a:prstGeom prst="rect">
            <a:avLst/>
          </a:prstGeom>
          <a:noFill/>
        </p:spPr>
        <p:txBody>
          <a:bodyPr wrap="square">
            <a:spAutoFit/>
          </a:bodyPr>
          <a:lstStyle/>
          <a:p>
            <a:pPr algn="r"/>
            <a:r>
              <a:rPr lang="en-GB" sz="1400" b="0" i="0" u="none" strike="noStrike" dirty="0" err="1">
                <a:solidFill>
                  <a:srgbClr val="222222"/>
                </a:solidFill>
                <a:effectLst/>
                <a:latin typeface="Helvetica Neue" panose="02000503000000020004" pitchFamily="2" charset="0"/>
              </a:rPr>
              <a:t>Armeli</a:t>
            </a:r>
            <a:r>
              <a:rPr lang="en-GB" sz="1400" b="0" i="0" u="none" strike="noStrike" dirty="0">
                <a:solidFill>
                  <a:srgbClr val="222222"/>
                </a:solidFill>
                <a:effectLst/>
                <a:latin typeface="Helvetica Neue" panose="02000503000000020004" pitchFamily="2" charset="0"/>
              </a:rPr>
              <a:t> F, et al. Mediterranean Diet and Neurodegenerative Diseases: The Neglected Role of Nutrition in the Modulation of the Endocannabinoid System. </a:t>
            </a:r>
            <a:r>
              <a:rPr lang="en-GB" sz="1400" b="0" i="1" u="none" strike="noStrike" dirty="0">
                <a:solidFill>
                  <a:srgbClr val="222222"/>
                </a:solidFill>
                <a:effectLst/>
                <a:latin typeface="Helvetica Neue" panose="02000503000000020004" pitchFamily="2" charset="0"/>
              </a:rPr>
              <a:t>Biomolecules</a:t>
            </a:r>
            <a:r>
              <a:rPr lang="en-GB" sz="1400" b="0" i="0" u="none" strike="noStrike" dirty="0">
                <a:solidFill>
                  <a:srgbClr val="222222"/>
                </a:solidFill>
                <a:effectLst/>
                <a:latin typeface="Helvetica Neue" panose="02000503000000020004" pitchFamily="2" charset="0"/>
              </a:rPr>
              <a:t>. 2021</a:t>
            </a:r>
            <a:endParaRPr lang="en-US" sz="1400" dirty="0"/>
          </a:p>
        </p:txBody>
      </p:sp>
      <p:grpSp>
        <p:nvGrpSpPr>
          <p:cNvPr id="16" name="Group 15">
            <a:extLst>
              <a:ext uri="{FF2B5EF4-FFF2-40B4-BE49-F238E27FC236}">
                <a16:creationId xmlns:a16="http://schemas.microsoft.com/office/drawing/2014/main" id="{C41CD4CE-1A6D-DADA-FB35-41744032AC34}"/>
              </a:ext>
            </a:extLst>
          </p:cNvPr>
          <p:cNvGrpSpPr/>
          <p:nvPr/>
        </p:nvGrpSpPr>
        <p:grpSpPr>
          <a:xfrm>
            <a:off x="6025506" y="935891"/>
            <a:ext cx="6201125" cy="5307835"/>
            <a:chOff x="6025506" y="935891"/>
            <a:chExt cx="6201125" cy="5307835"/>
          </a:xfrm>
        </p:grpSpPr>
        <p:sp>
          <p:nvSpPr>
            <p:cNvPr id="11" name="TextBox 10">
              <a:extLst>
                <a:ext uri="{FF2B5EF4-FFF2-40B4-BE49-F238E27FC236}">
                  <a16:creationId xmlns:a16="http://schemas.microsoft.com/office/drawing/2014/main" id="{8CF78535-2063-16C7-CCE0-E57C90B8DB1D}"/>
                </a:ext>
              </a:extLst>
            </p:cNvPr>
            <p:cNvSpPr txBox="1"/>
            <p:nvPr/>
          </p:nvSpPr>
          <p:spPr>
            <a:xfrm>
              <a:off x="6274208" y="5782061"/>
              <a:ext cx="2862418" cy="461665"/>
            </a:xfrm>
            <a:prstGeom prst="rect">
              <a:avLst/>
            </a:prstGeom>
            <a:noFill/>
          </p:spPr>
          <p:txBody>
            <a:bodyPr wrap="square">
              <a:spAutoFit/>
            </a:bodyPr>
            <a:lstStyle/>
            <a:p>
              <a:pPr algn="just"/>
              <a:r>
                <a:rPr lang="en-GB" sz="1200" b="1" i="0" u="none" strike="noStrike" dirty="0">
                  <a:effectLst/>
                  <a:latin typeface="Arial" panose="020B0604020202020204" pitchFamily="34" charset="0"/>
                </a:rPr>
                <a:t>CBR: cannabinoid receptor </a:t>
              </a:r>
              <a:r>
                <a:rPr lang="en-GB" sz="1200" b="1" i="0" u="none" strike="noStrike" dirty="0">
                  <a:solidFill>
                    <a:schemeClr val="accent6">
                      <a:lumMod val="75000"/>
                    </a:schemeClr>
                  </a:solidFill>
                  <a:effectLst/>
                  <a:latin typeface="Arial" panose="020B0604020202020204" pitchFamily="34" charset="0"/>
                </a:rPr>
                <a:t>(1 </a:t>
              </a:r>
              <a:r>
                <a:rPr lang="en-GB" sz="1200" b="1" i="0" u="none" strike="noStrike" dirty="0">
                  <a:effectLst/>
                  <a:latin typeface="Arial" panose="020B0604020202020204" pitchFamily="34" charset="0"/>
                </a:rPr>
                <a:t>and</a:t>
              </a:r>
              <a:r>
                <a:rPr lang="en-GB" sz="1200" b="1" i="0" u="none" strike="noStrike" dirty="0">
                  <a:solidFill>
                    <a:schemeClr val="accent6">
                      <a:lumMod val="75000"/>
                    </a:schemeClr>
                  </a:solidFill>
                  <a:effectLst/>
                  <a:latin typeface="Arial" panose="020B0604020202020204" pitchFamily="34" charset="0"/>
                </a:rPr>
                <a:t> </a:t>
              </a:r>
              <a:r>
                <a:rPr lang="en-GB" sz="1200" b="1" i="0" u="none" strike="noStrike" dirty="0">
                  <a:solidFill>
                    <a:schemeClr val="accent2"/>
                  </a:solidFill>
                  <a:effectLst/>
                  <a:latin typeface="Arial" panose="020B0604020202020204" pitchFamily="34" charset="0"/>
                </a:rPr>
                <a:t>2</a:t>
              </a:r>
              <a:r>
                <a:rPr lang="en-GB" sz="1200" b="1" i="0" u="none" strike="noStrike" dirty="0">
                  <a:solidFill>
                    <a:schemeClr val="accent6">
                      <a:lumMod val="75000"/>
                    </a:schemeClr>
                  </a:solidFill>
                  <a:effectLst/>
                  <a:latin typeface="Arial" panose="020B0604020202020204" pitchFamily="34" charset="0"/>
                </a:rPr>
                <a:t>)</a:t>
              </a:r>
            </a:p>
            <a:p>
              <a:pPr algn="just"/>
              <a:r>
                <a:rPr lang="en-GB" sz="1200" b="1" i="0" u="none" strike="noStrike" dirty="0">
                  <a:solidFill>
                    <a:srgbClr val="FF0000"/>
                  </a:solidFill>
                  <a:effectLst/>
                  <a:latin typeface="Arial" panose="020B0604020202020204" pitchFamily="34" charset="0"/>
                </a:rPr>
                <a:t>FAAH Inhibitors: Flavonoids</a:t>
              </a:r>
            </a:p>
          </p:txBody>
        </p:sp>
        <p:grpSp>
          <p:nvGrpSpPr>
            <p:cNvPr id="13" name="Group 12">
              <a:extLst>
                <a:ext uri="{FF2B5EF4-FFF2-40B4-BE49-F238E27FC236}">
                  <a16:creationId xmlns:a16="http://schemas.microsoft.com/office/drawing/2014/main" id="{4D645305-5CD9-9E71-A9AB-85B8603DDF85}"/>
                </a:ext>
              </a:extLst>
            </p:cNvPr>
            <p:cNvGrpSpPr/>
            <p:nvPr/>
          </p:nvGrpSpPr>
          <p:grpSpPr>
            <a:xfrm>
              <a:off x="6025506" y="1421599"/>
              <a:ext cx="6166494" cy="4360462"/>
              <a:chOff x="6025506" y="1416192"/>
              <a:chExt cx="6166494" cy="4360462"/>
            </a:xfrm>
          </p:grpSpPr>
          <p:pic>
            <p:nvPicPr>
              <p:cNvPr id="7" name="Picture 6" descr="Diagram, timeline&#10;&#10;Description automatically generated">
                <a:extLst>
                  <a:ext uri="{FF2B5EF4-FFF2-40B4-BE49-F238E27FC236}">
                    <a16:creationId xmlns:a16="http://schemas.microsoft.com/office/drawing/2014/main" id="{687B3D41-3433-70C7-9FDB-F04EE032226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025506" y="1416192"/>
                <a:ext cx="6166494" cy="4321277"/>
              </a:xfrm>
              <a:prstGeom prst="rect">
                <a:avLst/>
              </a:prstGeom>
            </p:spPr>
          </p:pic>
          <p:sp>
            <p:nvSpPr>
              <p:cNvPr id="12" name="Rectangle 11">
                <a:extLst>
                  <a:ext uri="{FF2B5EF4-FFF2-40B4-BE49-F238E27FC236}">
                    <a16:creationId xmlns:a16="http://schemas.microsoft.com/office/drawing/2014/main" id="{22A9C6F2-E3A2-05F9-003C-18A24844EC9E}"/>
                  </a:ext>
                </a:extLst>
              </p:cNvPr>
              <p:cNvSpPr/>
              <p:nvPr/>
            </p:nvSpPr>
            <p:spPr>
              <a:xfrm>
                <a:off x="6131247" y="4582035"/>
                <a:ext cx="6024276" cy="11946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CC0621B6-6039-8DF5-0A88-CB65E8038F78}"/>
                </a:ext>
              </a:extLst>
            </p:cNvPr>
            <p:cNvSpPr txBox="1"/>
            <p:nvPr/>
          </p:nvSpPr>
          <p:spPr>
            <a:xfrm>
              <a:off x="6060138" y="935891"/>
              <a:ext cx="6166493" cy="461665"/>
            </a:xfrm>
            <a:prstGeom prst="rect">
              <a:avLst/>
            </a:prstGeom>
            <a:noFill/>
            <a:ln>
              <a:solidFill>
                <a:srgbClr val="FF0000"/>
              </a:solidFill>
            </a:ln>
          </p:spPr>
          <p:txBody>
            <a:bodyPr wrap="square">
              <a:spAutoFit/>
            </a:bodyPr>
            <a:lstStyle/>
            <a:p>
              <a:pPr algn="ctr"/>
              <a:r>
                <a:rPr lang="en-GB" sz="1200" b="0" i="0" u="none" strike="noStrike" dirty="0">
                  <a:solidFill>
                    <a:srgbClr val="222222"/>
                  </a:solidFill>
                  <a:effectLst/>
                  <a:latin typeface="Arial" panose="020B0604020202020204" pitchFamily="34" charset="0"/>
                </a:rPr>
                <a:t>Mediterranean diet activity on </a:t>
              </a:r>
              <a:r>
                <a:rPr lang="en-GB" sz="1200" dirty="0">
                  <a:solidFill>
                    <a:srgbClr val="222222"/>
                  </a:solidFill>
                  <a:latin typeface="Arial" panose="020B0604020202020204" pitchFamily="34" charset="0"/>
                </a:rPr>
                <a:t>e</a:t>
              </a:r>
              <a:r>
                <a:rPr lang="en-GB" sz="1200" b="0" i="0" u="none" strike="noStrike" dirty="0">
                  <a:solidFill>
                    <a:srgbClr val="222222"/>
                  </a:solidFill>
                  <a:effectLst/>
                  <a:latin typeface="Arial" panose="020B0604020202020204" pitchFamily="34" charset="0"/>
                </a:rPr>
                <a:t>ndocannabinoid receptors (CB1R, CB2R, GPR55/TRPV1) and on FAAH inhibition.</a:t>
              </a:r>
              <a:endParaRPr lang="en-US" sz="1200" dirty="0"/>
            </a:p>
          </p:txBody>
        </p:sp>
      </p:grpSp>
    </p:spTree>
    <p:extLst>
      <p:ext uri="{BB962C8B-B14F-4D97-AF65-F5344CB8AC3E}">
        <p14:creationId xmlns:p14="http://schemas.microsoft.com/office/powerpoint/2010/main" val="273123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7DFAD1-F9C3-F203-C810-09B9492D6AAC}"/>
              </a:ext>
            </a:extLst>
          </p:cNvPr>
          <p:cNvSpPr txBox="1"/>
          <p:nvPr/>
        </p:nvSpPr>
        <p:spPr>
          <a:xfrm>
            <a:off x="4571614" y="6400785"/>
            <a:ext cx="7600950" cy="430887"/>
          </a:xfrm>
          <a:prstGeom prst="rect">
            <a:avLst/>
          </a:prstGeom>
          <a:noFill/>
        </p:spPr>
        <p:txBody>
          <a:bodyPr wrap="square">
            <a:spAutoFit/>
          </a:bodyPr>
          <a:lstStyle/>
          <a:p>
            <a:pPr algn="r"/>
            <a:r>
              <a:rPr lang="en-GB" sz="1100" b="0" i="0" u="none" strike="noStrike" dirty="0" err="1">
                <a:solidFill>
                  <a:srgbClr val="222222"/>
                </a:solidFill>
                <a:effectLst/>
                <a:latin typeface="Helvetica Neue" panose="02000503000000020004" pitchFamily="2" charset="0"/>
              </a:rPr>
              <a:t>Armeli</a:t>
            </a:r>
            <a:r>
              <a:rPr lang="en-GB" sz="1100" b="0" i="0" u="none" strike="noStrike" dirty="0">
                <a:solidFill>
                  <a:srgbClr val="222222"/>
                </a:solidFill>
                <a:effectLst/>
                <a:latin typeface="Helvetica Neue" panose="02000503000000020004" pitchFamily="2" charset="0"/>
              </a:rPr>
              <a:t> F, et al. Mediterranean Diet and Neurodegenerative Diseases: The Neglected Role of Nutrition in the Modulation of the Endocannabinoid System. </a:t>
            </a:r>
            <a:r>
              <a:rPr lang="en-GB" sz="1100" b="0" i="1" u="none" strike="noStrike" dirty="0">
                <a:solidFill>
                  <a:srgbClr val="222222"/>
                </a:solidFill>
                <a:effectLst/>
                <a:latin typeface="Helvetica Neue" panose="02000503000000020004" pitchFamily="2" charset="0"/>
              </a:rPr>
              <a:t>Biomolecules</a:t>
            </a:r>
            <a:r>
              <a:rPr lang="en-GB" sz="1100" b="0" i="0" u="none" strike="noStrike" dirty="0">
                <a:solidFill>
                  <a:srgbClr val="222222"/>
                </a:solidFill>
                <a:effectLst/>
                <a:latin typeface="Helvetica Neue" panose="02000503000000020004" pitchFamily="2" charset="0"/>
              </a:rPr>
              <a:t>. 2021</a:t>
            </a:r>
            <a:endParaRPr lang="en-US" sz="1100" dirty="0"/>
          </a:p>
        </p:txBody>
      </p:sp>
      <p:sp>
        <p:nvSpPr>
          <p:cNvPr id="5" name="TextBox 4">
            <a:extLst>
              <a:ext uri="{FF2B5EF4-FFF2-40B4-BE49-F238E27FC236}">
                <a16:creationId xmlns:a16="http://schemas.microsoft.com/office/drawing/2014/main" id="{784B3A82-8B97-5D5C-ED71-06CD1EB18A96}"/>
              </a:ext>
            </a:extLst>
          </p:cNvPr>
          <p:cNvSpPr txBox="1"/>
          <p:nvPr/>
        </p:nvSpPr>
        <p:spPr>
          <a:xfrm>
            <a:off x="194520" y="169822"/>
            <a:ext cx="2533932" cy="1815882"/>
          </a:xfrm>
          <a:prstGeom prst="rect">
            <a:avLst/>
          </a:prstGeom>
          <a:noFill/>
        </p:spPr>
        <p:txBody>
          <a:bodyPr wrap="square">
            <a:spAutoFit/>
          </a:bodyPr>
          <a:lstStyle/>
          <a:p>
            <a:r>
              <a:rPr lang="en-GB" sz="2800" b="0" i="0" u="none" strike="noStrike" dirty="0">
                <a:solidFill>
                  <a:srgbClr val="222222"/>
                </a:solidFill>
                <a:effectLst/>
                <a:latin typeface="Arial" panose="020B0604020202020204" pitchFamily="34" charset="0"/>
              </a:rPr>
              <a:t>Pyramid for a Sustainable Mediterranean Diet</a:t>
            </a:r>
          </a:p>
        </p:txBody>
      </p:sp>
      <p:pic>
        <p:nvPicPr>
          <p:cNvPr id="7" name="Picture 6">
            <a:extLst>
              <a:ext uri="{FF2B5EF4-FFF2-40B4-BE49-F238E27FC236}">
                <a16:creationId xmlns:a16="http://schemas.microsoft.com/office/drawing/2014/main" id="{46E1CFC3-E76C-BC06-6F8C-046F4F9AC608}"/>
              </a:ext>
            </a:extLst>
          </p:cNvPr>
          <p:cNvPicPr>
            <a:picLocks noChangeAspect="1"/>
          </p:cNvPicPr>
          <p:nvPr/>
        </p:nvPicPr>
        <p:blipFill rotWithShape="1">
          <a:blip r:embed="rId2"/>
          <a:srcRect t="476" r="12535"/>
          <a:stretch/>
        </p:blipFill>
        <p:spPr>
          <a:xfrm>
            <a:off x="2637205" y="136926"/>
            <a:ext cx="9535359" cy="6263859"/>
          </a:xfrm>
          <a:prstGeom prst="rect">
            <a:avLst/>
          </a:prstGeom>
        </p:spPr>
      </p:pic>
      <p:sp>
        <p:nvSpPr>
          <p:cNvPr id="16" name="TextBox 15">
            <a:extLst>
              <a:ext uri="{FF2B5EF4-FFF2-40B4-BE49-F238E27FC236}">
                <a16:creationId xmlns:a16="http://schemas.microsoft.com/office/drawing/2014/main" id="{A2EEAA9C-78B6-4A70-3F19-27F76484EF63}"/>
              </a:ext>
            </a:extLst>
          </p:cNvPr>
          <p:cNvSpPr txBox="1"/>
          <p:nvPr/>
        </p:nvSpPr>
        <p:spPr>
          <a:xfrm>
            <a:off x="19436" y="2546184"/>
            <a:ext cx="2237067" cy="3508653"/>
          </a:xfrm>
          <a:prstGeom prst="rect">
            <a:avLst/>
          </a:prstGeom>
          <a:noFill/>
        </p:spPr>
        <p:txBody>
          <a:bodyPr wrap="square">
            <a:spAutoFit/>
          </a:bodyPr>
          <a:lstStyle/>
          <a:p>
            <a:r>
              <a:rPr lang="en-GB" dirty="0"/>
              <a:t>S</a:t>
            </a:r>
            <a:r>
              <a:rPr lang="en-GB" b="0" i="0" u="none" strike="noStrike" dirty="0">
                <a:effectLst/>
              </a:rPr>
              <a:t>pecific foods and nutrients emphasized in the Mediterranean diet, such as </a:t>
            </a:r>
            <a:r>
              <a:rPr lang="en-GB" b="1" i="0" u="none" strike="noStrike" dirty="0">
                <a:effectLst/>
              </a:rPr>
              <a:t>olive oil</a:t>
            </a:r>
            <a:r>
              <a:rPr lang="en-GB" b="0" i="0" u="none" strike="noStrike" dirty="0">
                <a:effectLst/>
              </a:rPr>
              <a:t>, </a:t>
            </a:r>
            <a:r>
              <a:rPr lang="en-GB" b="1" i="0" u="none" strike="noStrike" dirty="0">
                <a:effectLst/>
              </a:rPr>
              <a:t>nuts</a:t>
            </a:r>
            <a:r>
              <a:rPr lang="en-GB" b="0" i="0" u="none" strike="noStrike" dirty="0">
                <a:effectLst/>
              </a:rPr>
              <a:t>, </a:t>
            </a:r>
            <a:r>
              <a:rPr lang="en-GB" b="1" i="0" u="none" strike="noStrike" dirty="0">
                <a:effectLst/>
              </a:rPr>
              <a:t>omega-3s</a:t>
            </a:r>
            <a:r>
              <a:rPr lang="en-GB" b="0" i="0" u="none" strike="noStrike" dirty="0">
                <a:effectLst/>
              </a:rPr>
              <a:t>, and </a:t>
            </a:r>
            <a:r>
              <a:rPr lang="en-GB" b="1" i="0" u="none" strike="noStrike" dirty="0">
                <a:effectLst/>
              </a:rPr>
              <a:t>carotenoids</a:t>
            </a:r>
            <a:r>
              <a:rPr lang="en-GB" b="0" i="0" u="none" strike="noStrike" dirty="0">
                <a:effectLst/>
              </a:rPr>
              <a:t>, have shown promise in </a:t>
            </a:r>
            <a:r>
              <a:rPr lang="en-GB" b="1" i="0" u="none" strike="noStrike" dirty="0">
                <a:effectLst/>
              </a:rPr>
              <a:t>improving AD patient outcomes</a:t>
            </a:r>
            <a:endParaRPr lang="en-GB" dirty="0"/>
          </a:p>
          <a:p>
            <a:r>
              <a:rPr lang="en-GB" dirty="0"/>
              <a:t>(</a:t>
            </a:r>
            <a:r>
              <a:rPr lang="en-GB" sz="1400" dirty="0"/>
              <a:t>Nolan JM. J </a:t>
            </a:r>
            <a:r>
              <a:rPr lang="en-GB" sz="1400" dirty="0" err="1"/>
              <a:t>Alzheimers</a:t>
            </a:r>
            <a:r>
              <a:rPr lang="en-GB" sz="1400" dirty="0"/>
              <a:t> Dis. 2018; Power R. J </a:t>
            </a:r>
            <a:r>
              <a:rPr lang="en-GB" sz="1400" dirty="0" err="1"/>
              <a:t>Alzheimers</a:t>
            </a:r>
            <a:r>
              <a:rPr lang="en-GB" sz="1400" dirty="0"/>
              <a:t> Dis. 2018)</a:t>
            </a:r>
          </a:p>
          <a:p>
            <a:endParaRPr lang="en-US" sz="1400" dirty="0"/>
          </a:p>
        </p:txBody>
      </p:sp>
    </p:spTree>
    <p:extLst>
      <p:ext uri="{BB962C8B-B14F-4D97-AF65-F5344CB8AC3E}">
        <p14:creationId xmlns:p14="http://schemas.microsoft.com/office/powerpoint/2010/main" val="692808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te of food&#10;&#10;Description automatically generated with low confidence">
            <a:extLst>
              <a:ext uri="{FF2B5EF4-FFF2-40B4-BE49-F238E27FC236}">
                <a16:creationId xmlns:a16="http://schemas.microsoft.com/office/drawing/2014/main" id="{FAA633A1-74C0-3E69-9AA6-5098AA1CCA93}"/>
              </a:ext>
            </a:extLst>
          </p:cNvPr>
          <p:cNvPicPr>
            <a:picLocks noChangeAspect="1"/>
          </p:cNvPicPr>
          <p:nvPr/>
        </p:nvPicPr>
        <p:blipFill>
          <a:blip r:embed="rId2"/>
          <a:stretch>
            <a:fillRect/>
          </a:stretch>
        </p:blipFill>
        <p:spPr>
          <a:xfrm>
            <a:off x="283756" y="424544"/>
            <a:ext cx="6323873" cy="5534416"/>
          </a:xfrm>
          <a:prstGeom prst="rect">
            <a:avLst/>
          </a:prstGeom>
        </p:spPr>
      </p:pic>
      <p:sp>
        <p:nvSpPr>
          <p:cNvPr id="7" name="TextBox 6">
            <a:extLst>
              <a:ext uri="{FF2B5EF4-FFF2-40B4-BE49-F238E27FC236}">
                <a16:creationId xmlns:a16="http://schemas.microsoft.com/office/drawing/2014/main" id="{4D124134-6CF6-9B3C-83A3-585332992533}"/>
              </a:ext>
            </a:extLst>
          </p:cNvPr>
          <p:cNvSpPr txBox="1"/>
          <p:nvPr/>
        </p:nvSpPr>
        <p:spPr>
          <a:xfrm>
            <a:off x="6934201" y="2651658"/>
            <a:ext cx="4027713" cy="923330"/>
          </a:xfrm>
          <a:prstGeom prst="rect">
            <a:avLst/>
          </a:prstGeom>
          <a:noFill/>
        </p:spPr>
        <p:txBody>
          <a:bodyPr wrap="square">
            <a:spAutoFit/>
          </a:bodyPr>
          <a:lstStyle/>
          <a:p>
            <a:r>
              <a:rPr lang="en-US" dirty="0"/>
              <a:t>https://</a:t>
            </a:r>
            <a:r>
              <a:rPr lang="en-US" dirty="0" err="1"/>
              <a:t>www.health.harvard.edu</a:t>
            </a:r>
            <a:r>
              <a:rPr lang="en-US" dirty="0"/>
              <a:t>/blog/a-practical-guide-to-the-mediterranean-diet-2019032116194</a:t>
            </a:r>
          </a:p>
        </p:txBody>
      </p:sp>
    </p:spTree>
    <p:extLst>
      <p:ext uri="{BB962C8B-B14F-4D97-AF65-F5344CB8AC3E}">
        <p14:creationId xmlns:p14="http://schemas.microsoft.com/office/powerpoint/2010/main" val="31108765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E48B-2D3D-A18F-E6FA-6B1AC32F8817}"/>
              </a:ext>
            </a:extLst>
          </p:cNvPr>
          <p:cNvSpPr>
            <a:spLocks noGrp="1"/>
          </p:cNvSpPr>
          <p:nvPr>
            <p:ph type="title"/>
          </p:nvPr>
        </p:nvSpPr>
        <p:spPr>
          <a:xfrm>
            <a:off x="838200" y="365125"/>
            <a:ext cx="4109884" cy="874395"/>
          </a:xfrm>
        </p:spPr>
        <p:txBody>
          <a:bodyPr/>
          <a:lstStyle/>
          <a:p>
            <a:r>
              <a:rPr lang="en-GB" b="0" i="0" u="none" strike="noStrike" dirty="0">
                <a:effectLst/>
                <a:latin typeface="+mn-lt"/>
              </a:rPr>
              <a:t>The MIND diet</a:t>
            </a:r>
            <a:endParaRPr lang="en-US" dirty="0">
              <a:latin typeface="+mn-lt"/>
            </a:endParaRPr>
          </a:p>
        </p:txBody>
      </p:sp>
      <p:sp>
        <p:nvSpPr>
          <p:cNvPr id="3" name="Content Placeholder 2">
            <a:extLst>
              <a:ext uri="{FF2B5EF4-FFF2-40B4-BE49-F238E27FC236}">
                <a16:creationId xmlns:a16="http://schemas.microsoft.com/office/drawing/2014/main" id="{72D30631-9E2A-2D10-BE21-F71C9A3AC3A5}"/>
              </a:ext>
            </a:extLst>
          </p:cNvPr>
          <p:cNvSpPr>
            <a:spLocks noGrp="1"/>
          </p:cNvSpPr>
          <p:nvPr>
            <p:ph idx="1"/>
          </p:nvPr>
        </p:nvSpPr>
        <p:spPr>
          <a:xfrm>
            <a:off x="403123" y="1548582"/>
            <a:ext cx="10515600" cy="2721077"/>
          </a:xfrm>
        </p:spPr>
        <p:txBody>
          <a:bodyPr>
            <a:normAutofit fontScale="92500" lnSpcReduction="10000"/>
          </a:bodyPr>
          <a:lstStyle/>
          <a:p>
            <a:pPr marL="0" indent="0">
              <a:buNone/>
            </a:pPr>
            <a:r>
              <a:rPr lang="en-GB" b="1" i="0" u="none" strike="noStrike" dirty="0">
                <a:effectLst/>
              </a:rPr>
              <a:t>Mediterranean diet in combination with the Dietary Approaches to Stop Hypertension </a:t>
            </a:r>
            <a:r>
              <a:rPr lang="en-GB" b="0" i="0" u="none" strike="noStrike" dirty="0">
                <a:effectLst/>
              </a:rPr>
              <a:t>(DASH) diet</a:t>
            </a:r>
          </a:p>
          <a:p>
            <a:pPr marL="0" indent="0">
              <a:lnSpc>
                <a:spcPts val="1220"/>
              </a:lnSpc>
              <a:buNone/>
            </a:pPr>
            <a:r>
              <a:rPr lang="en-GB" b="0" i="0" u="none" strike="noStrike" dirty="0">
                <a:effectLst/>
              </a:rPr>
              <a:t>	</a:t>
            </a:r>
            <a:endParaRPr lang="en-GB" dirty="0"/>
          </a:p>
          <a:p>
            <a:pPr lvl="1">
              <a:lnSpc>
                <a:spcPts val="1220"/>
              </a:lnSpc>
            </a:pPr>
            <a:r>
              <a:rPr lang="en-GB" b="0" i="0" u="none" strike="noStrike" dirty="0">
                <a:effectLst/>
              </a:rPr>
              <a:t>suggested to prevent neurodegeneration </a:t>
            </a:r>
          </a:p>
          <a:p>
            <a:pPr marL="0" indent="0">
              <a:lnSpc>
                <a:spcPts val="1220"/>
              </a:lnSpc>
              <a:buNone/>
            </a:pPr>
            <a:r>
              <a:rPr lang="en-GB" b="0" i="0" u="none" strike="noStrike" dirty="0">
                <a:effectLst/>
              </a:rPr>
              <a:t>	</a:t>
            </a:r>
            <a:r>
              <a:rPr lang="en-GB" sz="2200" b="0" i="0" u="none" strike="noStrike" dirty="0">
                <a:effectLst/>
              </a:rPr>
              <a:t>(</a:t>
            </a:r>
            <a:r>
              <a:rPr lang="en-GB" sz="1800" b="0" i="0" u="none" strike="noStrike" dirty="0" err="1">
                <a:effectLst/>
              </a:rPr>
              <a:t>Gratwicke</a:t>
            </a:r>
            <a:r>
              <a:rPr lang="en-GB" sz="1800" b="0" i="0" u="none" strike="noStrike" dirty="0">
                <a:effectLst/>
              </a:rPr>
              <a:t> J, et al. </a:t>
            </a:r>
            <a:r>
              <a:rPr lang="en-GB" sz="1800" b="0" i="1" u="none" strike="noStrike" dirty="0">
                <a:effectLst/>
              </a:rPr>
              <a:t>Brain</a:t>
            </a:r>
            <a:r>
              <a:rPr lang="en-GB" sz="1800" b="0" i="0" u="none" strike="noStrike" dirty="0">
                <a:effectLst/>
              </a:rPr>
              <a:t>.2015; </a:t>
            </a:r>
            <a:r>
              <a:rPr lang="en-GB" sz="1800" b="0" i="0" u="none" strike="noStrike" dirty="0" err="1">
                <a:effectLst/>
              </a:rPr>
              <a:t>Bohnen</a:t>
            </a:r>
            <a:r>
              <a:rPr lang="en-GB" sz="1800" b="0" i="0" u="none" strike="noStrike" dirty="0">
                <a:effectLst/>
              </a:rPr>
              <a:t> NI, et al. </a:t>
            </a:r>
            <a:r>
              <a:rPr lang="en-GB" sz="1800" b="0" i="1" u="none" strike="noStrike" dirty="0">
                <a:effectLst/>
              </a:rPr>
              <a:t>Arch Neurol</a:t>
            </a:r>
            <a:r>
              <a:rPr lang="en-GB" sz="1800" b="0" i="0" u="none" strike="noStrike" dirty="0">
                <a:effectLst/>
              </a:rPr>
              <a:t>.2003</a:t>
            </a:r>
            <a:r>
              <a:rPr lang="en-GB" sz="2200" b="0" i="0" u="none" strike="noStrike" dirty="0">
                <a:effectLst/>
              </a:rPr>
              <a:t>)</a:t>
            </a:r>
          </a:p>
          <a:p>
            <a:pPr marL="0" indent="0">
              <a:lnSpc>
                <a:spcPts val="1220"/>
              </a:lnSpc>
              <a:buNone/>
            </a:pPr>
            <a:endParaRPr lang="en-GB" sz="2200" b="0" i="0" u="none" strike="noStrike" dirty="0">
              <a:effectLst/>
            </a:endParaRPr>
          </a:p>
          <a:p>
            <a:pPr lvl="1"/>
            <a:r>
              <a:rPr lang="en-GB" dirty="0"/>
              <a:t>associated with less cognitive decline and lowered risk for Alzheimer's dementia (</a:t>
            </a:r>
            <a:r>
              <a:rPr lang="en-GB" sz="1800" dirty="0"/>
              <a:t>van den Brink AC. </a:t>
            </a:r>
            <a:r>
              <a:rPr lang="en-GB" sz="1800" i="1" dirty="0"/>
              <a:t>Adv </a:t>
            </a:r>
            <a:r>
              <a:rPr lang="en-GB" sz="1800" i="1" dirty="0" err="1"/>
              <a:t>Nutr</a:t>
            </a:r>
            <a:r>
              <a:rPr lang="en-GB" sz="1800" dirty="0"/>
              <a:t>. 2019</a:t>
            </a:r>
            <a:r>
              <a:rPr lang="en-GB" dirty="0"/>
              <a:t>)</a:t>
            </a:r>
            <a:r>
              <a:rPr lang="en-GB" dirty="0">
                <a:effectLst/>
              </a:rPr>
              <a:t/>
            </a:r>
            <a:br>
              <a:rPr lang="en-GB" dirty="0">
                <a:effectLst/>
              </a:rPr>
            </a:br>
            <a:endParaRPr lang="en-GB" dirty="0">
              <a:effectLst/>
            </a:endParaRPr>
          </a:p>
        </p:txBody>
      </p:sp>
      <p:sp>
        <p:nvSpPr>
          <p:cNvPr id="5" name="TextBox 4">
            <a:extLst>
              <a:ext uri="{FF2B5EF4-FFF2-40B4-BE49-F238E27FC236}">
                <a16:creationId xmlns:a16="http://schemas.microsoft.com/office/drawing/2014/main" id="{1C256E57-45FC-3872-84AF-0BBD9644BF2F}"/>
              </a:ext>
            </a:extLst>
          </p:cNvPr>
          <p:cNvSpPr txBox="1"/>
          <p:nvPr/>
        </p:nvSpPr>
        <p:spPr>
          <a:xfrm>
            <a:off x="403124" y="4657637"/>
            <a:ext cx="7332406" cy="1804749"/>
          </a:xfrm>
          <a:prstGeom prst="roundRect">
            <a:avLst/>
          </a:prstGeom>
          <a:solidFill>
            <a:srgbClr val="92D050">
              <a:alpha val="75000"/>
            </a:srgbClr>
          </a:solidFill>
          <a:effectLst>
            <a:softEdge rad="50800"/>
          </a:effectLst>
        </p:spPr>
        <p:txBody>
          <a:bodyPr wrap="square">
            <a:spAutoFit/>
          </a:bodyPr>
          <a:lstStyle/>
          <a:p>
            <a:pPr lvl="1"/>
            <a:r>
              <a:rPr lang="en-GB" sz="2000" dirty="0">
                <a:effectLst/>
              </a:rPr>
              <a:t>The effect of the MIND diet on cognitive function is now being tested in a randomised trial (</a:t>
            </a:r>
            <a:r>
              <a:rPr lang="en-GB" dirty="0">
                <a:effectLst/>
              </a:rPr>
              <a:t>Liu </a:t>
            </a:r>
            <a:r>
              <a:rPr lang="en-GB" dirty="0" err="1">
                <a:effectLst/>
              </a:rPr>
              <a:t>X,et</a:t>
            </a:r>
            <a:r>
              <a:rPr lang="en-GB" dirty="0">
                <a:effectLst/>
              </a:rPr>
              <a:t> </a:t>
            </a:r>
            <a:r>
              <a:rPr lang="en-GB" dirty="0" err="1">
                <a:effectLst/>
              </a:rPr>
              <a:t>al.</a:t>
            </a:r>
            <a:r>
              <a:rPr lang="en-GB" i="1" dirty="0" err="1">
                <a:effectLst/>
              </a:rPr>
              <a:t>Contemp</a:t>
            </a:r>
            <a:r>
              <a:rPr lang="en-GB" i="1" dirty="0">
                <a:effectLst/>
              </a:rPr>
              <a:t> Clin Trials</a:t>
            </a:r>
            <a:r>
              <a:rPr lang="en-GB" dirty="0">
                <a:effectLst/>
              </a:rPr>
              <a:t>. 2021</a:t>
            </a:r>
            <a:r>
              <a:rPr lang="en-GB" sz="2000" dirty="0">
                <a:effectLst/>
              </a:rPr>
              <a:t>) and as a component of US Protect Brain Health through Lifestyle Intervention to Reduce Risk (known as POINTER) study</a:t>
            </a:r>
            <a:r>
              <a:rPr lang="en-GB" sz="2000" dirty="0"/>
              <a:t> (</a:t>
            </a:r>
            <a:r>
              <a:rPr lang="en-GB" dirty="0"/>
              <a:t>Baker LD, et al</a:t>
            </a:r>
            <a:r>
              <a:rPr lang="en-GB" b="0" i="0" u="none" strike="noStrike" dirty="0">
                <a:solidFill>
                  <a:srgbClr val="505050"/>
                </a:solidFill>
                <a:effectLst/>
              </a:rPr>
              <a:t>. </a:t>
            </a:r>
            <a:r>
              <a:rPr lang="en-GB" b="0" i="1" u="none" strike="noStrike" dirty="0" err="1">
                <a:solidFill>
                  <a:srgbClr val="505050"/>
                </a:solidFill>
                <a:effectLst/>
              </a:rPr>
              <a:t>Alzheimers</a:t>
            </a:r>
            <a:r>
              <a:rPr lang="en-GB" b="0" i="1" u="none" strike="noStrike" dirty="0">
                <a:solidFill>
                  <a:srgbClr val="505050"/>
                </a:solidFill>
                <a:effectLst/>
              </a:rPr>
              <a:t> Dement.</a:t>
            </a:r>
            <a:r>
              <a:rPr lang="en-GB" b="0" i="0" u="none" strike="noStrike" dirty="0">
                <a:solidFill>
                  <a:srgbClr val="505050"/>
                </a:solidFill>
                <a:effectLst/>
              </a:rPr>
              <a:t> 2020</a:t>
            </a:r>
            <a:r>
              <a:rPr lang="en-GB" sz="2000" dirty="0"/>
              <a:t>)</a:t>
            </a:r>
            <a:endParaRPr lang="en-GB" sz="2000" dirty="0">
              <a:effectLst/>
            </a:endParaRPr>
          </a:p>
        </p:txBody>
      </p:sp>
    </p:spTree>
    <p:extLst>
      <p:ext uri="{BB962C8B-B14F-4D97-AF65-F5344CB8AC3E}">
        <p14:creationId xmlns:p14="http://schemas.microsoft.com/office/powerpoint/2010/main" val="4078069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p:cNvSpPr>
            <a:spLocks noGrp="1"/>
          </p:cNvSpPr>
          <p:nvPr>
            <p:ph type="title"/>
          </p:nvPr>
        </p:nvSpPr>
        <p:spPr>
          <a:xfrm>
            <a:off x="736392" y="103909"/>
            <a:ext cx="10515600" cy="394855"/>
          </a:xfrm>
        </p:spPr>
        <p:txBody>
          <a:bodyPr>
            <a:normAutofit fontScale="90000"/>
          </a:bodyPr>
          <a:lstStyle/>
          <a:p>
            <a:r>
              <a:rPr lang="sl-SI" sz="3200" dirty="0" err="1"/>
              <a:t>Contents</a:t>
            </a:r>
            <a:r>
              <a:rPr lang="sl-SI" sz="3200" dirty="0"/>
              <a:t> </a:t>
            </a:r>
            <a:r>
              <a:rPr lang="sl-SI" sz="3200" dirty="0" err="1"/>
              <a:t>of</a:t>
            </a:r>
            <a:r>
              <a:rPr lang="sl-SI" sz="3200" dirty="0"/>
              <a:t> </a:t>
            </a:r>
            <a:r>
              <a:rPr lang="sl-SI" sz="3200" dirty="0" err="1"/>
              <a:t>the</a:t>
            </a:r>
            <a:r>
              <a:rPr lang="sl-SI" sz="3200" dirty="0"/>
              <a:t> </a:t>
            </a:r>
            <a:r>
              <a:rPr lang="sl-SI" sz="3200" dirty="0" err="1"/>
              <a:t>lecture</a:t>
            </a:r>
            <a:endParaRPr lang="sl-SI" sz="3200" dirty="0"/>
          </a:p>
        </p:txBody>
      </p:sp>
      <p:sp>
        <p:nvSpPr>
          <p:cNvPr id="6" name="Označba mesta vsebine 2">
            <a:extLst>
              <a:ext uri="{FF2B5EF4-FFF2-40B4-BE49-F238E27FC236}">
                <a16:creationId xmlns:a16="http://schemas.microsoft.com/office/drawing/2014/main" id="{AF16E559-F1B8-AAEC-EC10-781B824B5F14}"/>
              </a:ext>
            </a:extLst>
          </p:cNvPr>
          <p:cNvSpPr>
            <a:spLocks noGrp="1"/>
          </p:cNvSpPr>
          <p:nvPr/>
        </p:nvSpPr>
        <p:spPr>
          <a:xfrm>
            <a:off x="634584" y="592282"/>
            <a:ext cx="10719216" cy="5922818"/>
          </a:xfrm>
          <a:prstGeom prst="rect">
            <a:avLst/>
          </a:prstGeom>
        </p:spPr>
        <p:txBody>
          <a:bodyPr vert="horz" wrap="square" lIns="91440" tIns="45720" rIns="91440" bIns="45720" rtlCol="0">
            <a:noAutofit/>
          </a:bodyPr>
          <a:lstStyle/>
          <a:p>
            <a:pPr marL="342900" lvl="0" indent="-342900">
              <a:lnSpc>
                <a:spcPct val="90000"/>
              </a:lnSpc>
              <a:buFont typeface="Arial" panose="020B0604020202020204" pitchFamily="34" charset="0"/>
              <a:buChar char="•"/>
              <a:tabLst>
                <a:tab pos="457200" algn="l"/>
              </a:tabLst>
            </a:pPr>
            <a:r>
              <a:rPr lang="en-US" sz="1600" kern="1200" dirty="0">
                <a:solidFill>
                  <a:srgbClr val="000000"/>
                </a:solidFill>
                <a:effectLst/>
                <a:ea typeface="Times New Roman" panose="02020603050405020304" pitchFamily="18" charset="0"/>
                <a:cs typeface="Times New Roman" panose="02020603050405020304" pitchFamily="18" charset="0"/>
              </a:rPr>
              <a:t>A brief overview of brain aging and neurodegeneration</a:t>
            </a:r>
            <a:endParaRPr lang="en-GB" sz="1600" dirty="0">
              <a:effectLst/>
              <a:ea typeface="Times New Roman" panose="02020603050405020304" pitchFamily="18" charset="0"/>
              <a:cs typeface="Times New Roman" panose="02020603050405020304" pitchFamily="18" charset="0"/>
            </a:endParaRPr>
          </a:p>
          <a:p>
            <a:pPr marL="342900" lvl="0" indent="-342900">
              <a:lnSpc>
                <a:spcPct val="90000"/>
              </a:lnSpc>
              <a:buFont typeface="Arial" panose="020B0604020202020204" pitchFamily="34" charset="0"/>
              <a:buChar char="•"/>
              <a:tabLst>
                <a:tab pos="457200" algn="l"/>
              </a:tabLst>
            </a:pPr>
            <a:r>
              <a:rPr lang="en-US" sz="1600" kern="1200" dirty="0">
                <a:solidFill>
                  <a:srgbClr val="000000"/>
                </a:solidFill>
                <a:effectLst/>
                <a:ea typeface="Times New Roman" panose="02020603050405020304" pitchFamily="18" charset="0"/>
                <a:cs typeface="Times New Roman" panose="02020603050405020304" pitchFamily="18" charset="0"/>
              </a:rPr>
              <a:t>Role of nutrients in brain structure and function</a:t>
            </a:r>
            <a:endParaRPr lang="en-GB" sz="16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en-US" sz="1100" kern="1200" dirty="0">
                <a:solidFill>
                  <a:srgbClr val="000000"/>
                </a:solidFill>
                <a:effectLst/>
                <a:ea typeface="Times New Roman" panose="02020603050405020304" pitchFamily="18" charset="0"/>
                <a:cs typeface="Times New Roman" panose="02020603050405020304" pitchFamily="18" charset="0"/>
              </a:rPr>
              <a:t>Energy status and brain health</a:t>
            </a:r>
            <a:endParaRPr lang="en-GB" sz="1100" dirty="0">
              <a:effectLst/>
              <a:ea typeface="Times New Roman" panose="02020603050405020304" pitchFamily="18" charset="0"/>
              <a:cs typeface="Times New Roman" panose="02020603050405020304" pitchFamily="18" charset="0"/>
            </a:endParaRPr>
          </a:p>
          <a:p>
            <a:pPr marL="342900" indent="-342900">
              <a:lnSpc>
                <a:spcPct val="90000"/>
              </a:lnSpc>
              <a:buFont typeface="Arial" panose="020B0604020202020204" pitchFamily="34" charset="0"/>
              <a:buChar char="•"/>
              <a:tabLst>
                <a:tab pos="457200" algn="l"/>
              </a:tabLst>
            </a:pPr>
            <a:r>
              <a:rPr lang="en-US" sz="1600" dirty="0">
                <a:solidFill>
                  <a:srgbClr val="000000"/>
                </a:solidFill>
                <a:cs typeface="Times New Roman" panose="02020603050405020304" pitchFamily="18" charset="0"/>
              </a:rPr>
              <a:t>Nutrients related to cognitive function</a:t>
            </a:r>
            <a:endParaRPr lang="en-GB" sz="1600" dirty="0">
              <a:solidFill>
                <a:srgbClr val="000000"/>
              </a:solidFill>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en-US" sz="1100" kern="1200" dirty="0">
                <a:solidFill>
                  <a:srgbClr val="000000"/>
                </a:solidFill>
                <a:effectLst/>
                <a:ea typeface="Times New Roman" panose="02020603050405020304" pitchFamily="18" charset="0"/>
                <a:cs typeface="Times New Roman" panose="02020603050405020304" pitchFamily="18" charset="0"/>
              </a:rPr>
              <a:t>Foods with antioxidant activity</a:t>
            </a:r>
            <a:endParaRPr lang="en-GB" sz="11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sl-SI" sz="1100" kern="1200" dirty="0">
                <a:solidFill>
                  <a:srgbClr val="000000"/>
                </a:solidFill>
                <a:effectLst/>
                <a:ea typeface="Times New Roman" panose="02020603050405020304" pitchFamily="18" charset="0"/>
                <a:cs typeface="Times New Roman" panose="02020603050405020304" pitchFamily="18" charset="0"/>
              </a:rPr>
              <a:t>Neuroactive substances</a:t>
            </a:r>
            <a:endParaRPr lang="en-GB" sz="11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en-GB" sz="1100" kern="1200" dirty="0">
                <a:solidFill>
                  <a:srgbClr val="000000"/>
                </a:solidFill>
                <a:effectLst/>
                <a:ea typeface="Times New Roman" panose="02020603050405020304" pitchFamily="18" charset="0"/>
                <a:cs typeface="Times New Roman" panose="02020603050405020304" pitchFamily="18" charset="0"/>
              </a:rPr>
              <a:t>Potential positive and negative health effects of neuroactive compounds</a:t>
            </a:r>
            <a:endParaRPr lang="en-GB" sz="1100" dirty="0">
              <a:effectLst/>
              <a:ea typeface="Times New Roman" panose="02020603050405020304" pitchFamily="18" charset="0"/>
              <a:cs typeface="Times New Roman" panose="02020603050405020304" pitchFamily="18" charset="0"/>
            </a:endParaRPr>
          </a:p>
          <a:p>
            <a:pPr marL="342900" indent="-342900">
              <a:lnSpc>
                <a:spcPct val="90000"/>
              </a:lnSpc>
              <a:buFont typeface="Arial" panose="020B0604020202020204" pitchFamily="34" charset="0"/>
              <a:buChar char="•"/>
              <a:tabLst>
                <a:tab pos="457200" algn="l"/>
              </a:tabLst>
            </a:pPr>
            <a:r>
              <a:rPr lang="sl-SI" sz="1600" dirty="0">
                <a:solidFill>
                  <a:srgbClr val="000000"/>
                </a:solidFill>
                <a:cs typeface="Times New Roman" panose="02020603050405020304" pitchFamily="18" charset="0"/>
              </a:rPr>
              <a:t>Needs for healthy foods, food supplements (vitamins, minerals, fatty acids etc.) in NDDs</a:t>
            </a:r>
            <a:endParaRPr lang="en-GB" sz="1600" dirty="0">
              <a:solidFill>
                <a:srgbClr val="000000"/>
              </a:solidFill>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en-US" sz="1100" kern="1200" dirty="0">
                <a:solidFill>
                  <a:srgbClr val="000000"/>
                </a:solidFill>
                <a:effectLst/>
                <a:ea typeface="Times New Roman" panose="02020603050405020304" pitchFamily="18" charset="0"/>
                <a:cs typeface="Times New Roman" panose="02020603050405020304" pitchFamily="18" charset="0"/>
              </a:rPr>
              <a:t>Biological pathways mediating the relationship of the diet with cognition</a:t>
            </a:r>
            <a:endParaRPr lang="en-GB" sz="11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en-US" sz="1100" kern="1200" dirty="0">
                <a:solidFill>
                  <a:srgbClr val="000000"/>
                </a:solidFill>
                <a:effectLst/>
                <a:ea typeface="Times New Roman" panose="02020603050405020304" pitchFamily="18" charset="0"/>
                <a:cs typeface="Times New Roman" panose="02020603050405020304" pitchFamily="18" charset="0"/>
              </a:rPr>
              <a:t>Bioactive compounds from food with effects on NDD</a:t>
            </a:r>
            <a:endParaRPr lang="en-GB" sz="1100" dirty="0">
              <a:effectLst/>
              <a:ea typeface="Times New Roman" panose="02020603050405020304" pitchFamily="18" charset="0"/>
              <a:cs typeface="Times New Roman" panose="02020603050405020304" pitchFamily="18" charset="0"/>
            </a:endParaRPr>
          </a:p>
          <a:p>
            <a:pPr marL="342900" indent="-342900">
              <a:lnSpc>
                <a:spcPct val="90000"/>
              </a:lnSpc>
              <a:buFont typeface="Arial" panose="020B0604020202020204" pitchFamily="34" charset="0"/>
              <a:buChar char="•"/>
              <a:tabLst>
                <a:tab pos="457200" algn="l"/>
              </a:tabLst>
            </a:pPr>
            <a:r>
              <a:rPr lang="en-US" sz="1600" dirty="0">
                <a:solidFill>
                  <a:srgbClr val="000000"/>
                </a:solidFill>
                <a:cs typeface="Times New Roman" panose="02020603050405020304" pitchFamily="18" charset="0"/>
              </a:rPr>
              <a:t>Malnutrition and dementia</a:t>
            </a:r>
            <a:endParaRPr lang="en-GB" sz="1600" dirty="0">
              <a:solidFill>
                <a:srgbClr val="000000"/>
              </a:solidFill>
              <a:cs typeface="Times New Roman" panose="02020603050405020304" pitchFamily="18" charset="0"/>
            </a:endParaRPr>
          </a:p>
          <a:p>
            <a:pPr marL="342900" indent="-342900">
              <a:lnSpc>
                <a:spcPct val="90000"/>
              </a:lnSpc>
              <a:buFont typeface="Arial" panose="020B0604020202020204" pitchFamily="34" charset="0"/>
              <a:buChar char="•"/>
              <a:tabLst>
                <a:tab pos="457200" algn="l"/>
              </a:tabLst>
            </a:pPr>
            <a:r>
              <a:rPr lang="en-US" sz="1600" dirty="0">
                <a:solidFill>
                  <a:srgbClr val="000000"/>
                </a:solidFill>
                <a:cs typeface="Times New Roman" panose="02020603050405020304" pitchFamily="18" charset="0"/>
              </a:rPr>
              <a:t>Mediterranean Diet (MD) in Preventing Neurodegenerative Diseases</a:t>
            </a:r>
            <a:endParaRPr lang="en-GB" sz="1600" dirty="0">
              <a:solidFill>
                <a:srgbClr val="000000"/>
              </a:solidFill>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en-GB" sz="1100" kern="1200" dirty="0">
                <a:solidFill>
                  <a:srgbClr val="000000"/>
                </a:solidFill>
                <a:effectLst/>
                <a:ea typeface="Times New Roman" panose="02020603050405020304" pitchFamily="18" charset="0"/>
                <a:cs typeface="Times New Roman" panose="02020603050405020304" pitchFamily="18" charset="0"/>
              </a:rPr>
              <a:t>Pyramid for a Sustainable Mediterranean Diet</a:t>
            </a:r>
            <a:endParaRPr lang="en-GB" sz="11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sl-SI" sz="1100" kern="1200" dirty="0">
                <a:solidFill>
                  <a:srgbClr val="000000"/>
                </a:solidFill>
                <a:effectLst/>
                <a:ea typeface="Times New Roman" panose="02020603050405020304" pitchFamily="18" charset="0"/>
                <a:cs typeface="Times New Roman" panose="02020603050405020304" pitchFamily="18" charset="0"/>
              </a:rPr>
              <a:t>A practical guide to the Mediterranean diet</a:t>
            </a:r>
            <a:endParaRPr lang="en-GB" sz="1100" dirty="0">
              <a:effectLst/>
              <a:ea typeface="Times New Roman" panose="02020603050405020304" pitchFamily="18" charset="0"/>
              <a:cs typeface="Times New Roman" panose="02020603050405020304" pitchFamily="18" charset="0"/>
            </a:endParaRPr>
          </a:p>
          <a:p>
            <a:pPr marL="342900" indent="-342900">
              <a:lnSpc>
                <a:spcPct val="90000"/>
              </a:lnSpc>
              <a:buFont typeface="Arial" panose="020B0604020202020204" pitchFamily="34" charset="0"/>
              <a:buChar char="•"/>
              <a:tabLst>
                <a:tab pos="457200" algn="l"/>
              </a:tabLst>
            </a:pPr>
            <a:r>
              <a:rPr lang="sl-SI" sz="1600" dirty="0">
                <a:solidFill>
                  <a:srgbClr val="000000"/>
                </a:solidFill>
                <a:cs typeface="Times New Roman" panose="02020603050405020304" pitchFamily="18" charset="0"/>
              </a:rPr>
              <a:t>The MIND diet</a:t>
            </a:r>
            <a:endParaRPr lang="en-GB" sz="1600" dirty="0">
              <a:solidFill>
                <a:srgbClr val="000000"/>
              </a:solidFill>
              <a:cs typeface="Times New Roman" panose="02020603050405020304" pitchFamily="18" charset="0"/>
            </a:endParaRPr>
          </a:p>
          <a:p>
            <a:pPr marL="342900" indent="-342900">
              <a:lnSpc>
                <a:spcPct val="90000"/>
              </a:lnSpc>
              <a:buFont typeface="Arial" panose="020B0604020202020204" pitchFamily="34" charset="0"/>
              <a:buChar char="•"/>
              <a:tabLst>
                <a:tab pos="457200" algn="l"/>
              </a:tabLst>
            </a:pPr>
            <a:r>
              <a:rPr lang="en-US" sz="1600" dirty="0">
                <a:solidFill>
                  <a:srgbClr val="000000"/>
                </a:solidFill>
                <a:cs typeface="Times New Roman" panose="02020603050405020304" pitchFamily="18" charset="0"/>
              </a:rPr>
              <a:t>Other clinically important supplements</a:t>
            </a:r>
            <a:endParaRPr lang="en-GB" sz="1600" dirty="0">
              <a:solidFill>
                <a:srgbClr val="000000"/>
              </a:solidFill>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sl-SI" sz="1100" kern="1200" dirty="0">
                <a:solidFill>
                  <a:srgbClr val="000000"/>
                </a:solidFill>
                <a:effectLst/>
                <a:ea typeface="Times New Roman" panose="02020603050405020304" pitchFamily="18" charset="0"/>
                <a:cs typeface="Times New Roman" panose="02020603050405020304" pitchFamily="18" charset="0"/>
              </a:rPr>
              <a:t>Glutathione and glutathione supplementation</a:t>
            </a:r>
            <a:endParaRPr lang="en-GB" sz="11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sl-SI" sz="1100" kern="1200" dirty="0">
                <a:solidFill>
                  <a:srgbClr val="000000"/>
                </a:solidFill>
                <a:effectLst/>
                <a:ea typeface="Times New Roman" panose="02020603050405020304" pitchFamily="18" charset="0"/>
                <a:cs typeface="Times New Roman" panose="02020603050405020304" pitchFamily="18" charset="0"/>
              </a:rPr>
              <a:t>Melatonin</a:t>
            </a:r>
            <a:endParaRPr lang="en-GB" sz="11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en-US" sz="1100" kern="1200" dirty="0">
                <a:solidFill>
                  <a:srgbClr val="000000"/>
                </a:solidFill>
                <a:effectLst/>
                <a:ea typeface="Times New Roman" panose="02020603050405020304" pitchFamily="18" charset="0"/>
                <a:cs typeface="Times New Roman" panose="02020603050405020304" pitchFamily="18" charset="0"/>
              </a:rPr>
              <a:t>Ubiquinone</a:t>
            </a:r>
            <a:endParaRPr lang="en-GB" sz="1100" dirty="0">
              <a:effectLst/>
              <a:ea typeface="Times New Roman" panose="02020603050405020304" pitchFamily="18" charset="0"/>
              <a:cs typeface="Times New Roman" panose="02020603050405020304" pitchFamily="18" charset="0"/>
            </a:endParaRPr>
          </a:p>
          <a:p>
            <a:pPr marL="342900" indent="-342900">
              <a:lnSpc>
                <a:spcPct val="90000"/>
              </a:lnSpc>
              <a:buFont typeface="Arial" panose="020B0604020202020204" pitchFamily="34" charset="0"/>
              <a:buChar char="•"/>
              <a:tabLst>
                <a:tab pos="457200" algn="l"/>
              </a:tabLst>
            </a:pPr>
            <a:r>
              <a:rPr lang="sl-SI" sz="1600" dirty="0">
                <a:solidFill>
                  <a:srgbClr val="000000"/>
                </a:solidFill>
                <a:cs typeface="Times New Roman" panose="02020603050405020304" pitchFamily="18" charset="0"/>
              </a:rPr>
              <a:t>What is microbiota?</a:t>
            </a:r>
            <a:endParaRPr lang="en-GB" sz="1600" dirty="0">
              <a:solidFill>
                <a:srgbClr val="000000"/>
              </a:solidFill>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sl-SI" sz="1100" kern="1200" dirty="0">
                <a:solidFill>
                  <a:srgbClr val="000000"/>
                </a:solidFill>
                <a:effectLst/>
                <a:ea typeface="Times New Roman" panose="02020603050405020304" pitchFamily="18" charset="0"/>
                <a:cs typeface="Times New Roman" panose="02020603050405020304" pitchFamily="18" charset="0"/>
              </a:rPr>
              <a:t>The importance of microbiota</a:t>
            </a:r>
            <a:endParaRPr lang="en-GB" sz="11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sl-SI" sz="1100" kern="1200" dirty="0">
                <a:solidFill>
                  <a:srgbClr val="000000"/>
                </a:solidFill>
                <a:effectLst/>
                <a:ea typeface="Times New Roman" panose="02020603050405020304" pitchFamily="18" charset="0"/>
                <a:cs typeface="Times New Roman" panose="02020603050405020304" pitchFamily="18" charset="0"/>
              </a:rPr>
              <a:t>Dysbiosis</a:t>
            </a:r>
            <a:endParaRPr lang="en-GB" sz="11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sr-Latn-RS" sz="1100" kern="1200" dirty="0" err="1">
                <a:solidFill>
                  <a:srgbClr val="000000"/>
                </a:solidFill>
                <a:effectLst/>
                <a:ea typeface="Times New Roman" panose="02020603050405020304" pitchFamily="18" charset="0"/>
                <a:cs typeface="Times New Roman" panose="02020603050405020304" pitchFamily="18" charset="0"/>
              </a:rPr>
              <a:t>Blood-brain</a:t>
            </a:r>
            <a:r>
              <a:rPr lang="sr-Latn-RS" sz="1100" kern="1200" dirty="0">
                <a:solidFill>
                  <a:srgbClr val="000000"/>
                </a:solidFill>
                <a:effectLst/>
                <a:ea typeface="Times New Roman" panose="02020603050405020304" pitchFamily="18" charset="0"/>
                <a:cs typeface="Times New Roman" panose="02020603050405020304" pitchFamily="18" charset="0"/>
              </a:rPr>
              <a:t> </a:t>
            </a:r>
            <a:r>
              <a:rPr lang="sr-Latn-RS" sz="1100" kern="1200" dirty="0" err="1">
                <a:solidFill>
                  <a:srgbClr val="000000"/>
                </a:solidFill>
                <a:effectLst/>
                <a:ea typeface="Times New Roman" panose="02020603050405020304" pitchFamily="18" charset="0"/>
                <a:cs typeface="Times New Roman" panose="02020603050405020304" pitchFamily="18" charset="0"/>
              </a:rPr>
              <a:t>barrier</a:t>
            </a:r>
            <a:r>
              <a:rPr lang="sr-Latn-RS" sz="1100" kern="1200" dirty="0">
                <a:solidFill>
                  <a:srgbClr val="000000"/>
                </a:solidFill>
                <a:effectLst/>
                <a:ea typeface="Times New Roman" panose="02020603050405020304" pitchFamily="18" charset="0"/>
                <a:cs typeface="Times New Roman" panose="02020603050405020304" pitchFamily="18" charset="0"/>
              </a:rPr>
              <a:t> </a:t>
            </a:r>
            <a:r>
              <a:rPr lang="sr-Latn-RS" sz="1100" kern="1200" dirty="0" err="1">
                <a:solidFill>
                  <a:srgbClr val="000000"/>
                </a:solidFill>
                <a:effectLst/>
                <a:ea typeface="Times New Roman" panose="02020603050405020304" pitchFamily="18" charset="0"/>
                <a:cs typeface="Times New Roman" panose="02020603050405020304" pitchFamily="18" charset="0"/>
              </a:rPr>
              <a:t>and</a:t>
            </a:r>
            <a:r>
              <a:rPr lang="sr-Latn-RS" sz="1100" kern="1200" dirty="0">
                <a:solidFill>
                  <a:srgbClr val="000000"/>
                </a:solidFill>
                <a:effectLst/>
                <a:ea typeface="Times New Roman" panose="02020603050405020304" pitchFamily="18" charset="0"/>
                <a:cs typeface="Times New Roman" panose="02020603050405020304" pitchFamily="18" charset="0"/>
              </a:rPr>
              <a:t> </a:t>
            </a:r>
            <a:r>
              <a:rPr lang="sr-Latn-RS" sz="1100" kern="1200" dirty="0" err="1">
                <a:solidFill>
                  <a:srgbClr val="000000"/>
                </a:solidFill>
                <a:effectLst/>
                <a:ea typeface="Times New Roman" panose="02020603050405020304" pitchFamily="18" charset="0"/>
                <a:cs typeface="Times New Roman" panose="02020603050405020304" pitchFamily="18" charset="0"/>
              </a:rPr>
              <a:t>microbiota</a:t>
            </a:r>
            <a:endParaRPr lang="en-GB" sz="11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sl-SI" sz="1100" kern="1200" dirty="0">
                <a:solidFill>
                  <a:srgbClr val="000000"/>
                </a:solidFill>
                <a:effectLst/>
                <a:ea typeface="Times New Roman" panose="02020603050405020304" pitchFamily="18" charset="0"/>
                <a:cs typeface="Times New Roman" panose="02020603050405020304" pitchFamily="18" charset="0"/>
              </a:rPr>
              <a:t>»Gut – brain« axis</a:t>
            </a:r>
            <a:endParaRPr lang="en-GB" sz="11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sl-SI" sz="1100" kern="1200" dirty="0">
                <a:solidFill>
                  <a:srgbClr val="000000"/>
                </a:solidFill>
                <a:effectLst/>
                <a:ea typeface="Times New Roman" panose="02020603050405020304" pitchFamily="18" charset="0"/>
                <a:cs typeface="Times New Roman" panose="02020603050405020304" pitchFamily="18" charset="0"/>
              </a:rPr>
              <a:t>How pathogens affects brain?</a:t>
            </a:r>
            <a:endParaRPr lang="en-GB" sz="11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en-GB" sz="1100" kern="1200" dirty="0">
                <a:solidFill>
                  <a:srgbClr val="000000"/>
                </a:solidFill>
                <a:effectLst/>
                <a:ea typeface="Times New Roman" panose="02020603050405020304" pitchFamily="18" charset="0"/>
                <a:cs typeface="Times New Roman" panose="02020603050405020304" pitchFamily="18" charset="0"/>
              </a:rPr>
              <a:t>New insights: how the diet and intestinal microbiome affect the brain</a:t>
            </a:r>
            <a:endParaRPr lang="en-GB" sz="1100" dirty="0">
              <a:effectLst/>
              <a:ea typeface="Times New Roman" panose="02020603050405020304" pitchFamily="18" charset="0"/>
              <a:cs typeface="Times New Roman" panose="02020603050405020304" pitchFamily="18" charset="0"/>
            </a:endParaRPr>
          </a:p>
          <a:p>
            <a:pPr marL="342900" indent="-342900">
              <a:lnSpc>
                <a:spcPct val="90000"/>
              </a:lnSpc>
              <a:buFont typeface="Arial" panose="020B0604020202020204" pitchFamily="34" charset="0"/>
              <a:buChar char="•"/>
              <a:tabLst>
                <a:tab pos="457200" algn="l"/>
              </a:tabLst>
            </a:pPr>
            <a:r>
              <a:rPr lang="en-US" sz="1600" dirty="0">
                <a:solidFill>
                  <a:srgbClr val="000000"/>
                </a:solidFill>
                <a:cs typeface="Times New Roman" panose="02020603050405020304" pitchFamily="18" charset="0"/>
              </a:rPr>
              <a:t>Prevention of Dementia using Mobile phone applications (PRODEMOS) </a:t>
            </a:r>
            <a:endParaRPr lang="en-GB" sz="1600" dirty="0">
              <a:solidFill>
                <a:srgbClr val="000000"/>
              </a:solidFill>
              <a:cs typeface="Times New Roman" panose="02020603050405020304" pitchFamily="18" charset="0"/>
            </a:endParaRPr>
          </a:p>
          <a:p>
            <a:pPr marL="342900" indent="-342900">
              <a:lnSpc>
                <a:spcPct val="90000"/>
              </a:lnSpc>
              <a:buFont typeface="Arial" panose="020B0604020202020204" pitchFamily="34" charset="0"/>
              <a:buChar char="•"/>
              <a:tabLst>
                <a:tab pos="457200" algn="l"/>
              </a:tabLst>
            </a:pPr>
            <a:r>
              <a:rPr lang="sl-SI" sz="1600" dirty="0">
                <a:solidFill>
                  <a:srgbClr val="000000"/>
                </a:solidFill>
                <a:cs typeface="Times New Roman" panose="02020603050405020304" pitchFamily="18" charset="0"/>
              </a:rPr>
              <a:t>New opportunities to modulate the gut microbiota by nutrition</a:t>
            </a:r>
            <a:endParaRPr lang="en-GB" sz="1600" dirty="0">
              <a:solidFill>
                <a:srgbClr val="000000"/>
              </a:solidFill>
              <a:cs typeface="Times New Roman" panose="02020603050405020304" pitchFamily="18" charset="0"/>
            </a:endParaRPr>
          </a:p>
          <a:p>
            <a:pPr marL="342900" indent="-342900">
              <a:lnSpc>
                <a:spcPct val="90000"/>
              </a:lnSpc>
              <a:buFont typeface="Arial" panose="020B0604020202020204" pitchFamily="34" charset="0"/>
              <a:buChar char="•"/>
              <a:tabLst>
                <a:tab pos="457200" algn="l"/>
              </a:tabLst>
            </a:pPr>
            <a:r>
              <a:rPr lang="en-US" sz="1600" dirty="0">
                <a:solidFill>
                  <a:srgbClr val="000000"/>
                </a:solidFill>
                <a:cs typeface="Times New Roman" panose="02020603050405020304" pitchFamily="18" charset="0"/>
              </a:rPr>
              <a:t>Relationship between diabetes mellitus and NDD</a:t>
            </a:r>
            <a:endParaRPr lang="en-GB" sz="1600" dirty="0">
              <a:solidFill>
                <a:srgbClr val="000000"/>
              </a:solidFill>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en-GB" sz="1100" kern="1200" dirty="0">
                <a:solidFill>
                  <a:srgbClr val="000000"/>
                </a:solidFill>
                <a:effectLst/>
                <a:ea typeface="Times New Roman" panose="02020603050405020304" pitchFamily="18" charset="0"/>
                <a:cs typeface="Times New Roman" panose="02020603050405020304" pitchFamily="18" charset="0"/>
              </a:rPr>
              <a:t>Mechanisms connecting Alzheimer's disease and diabetes</a:t>
            </a:r>
            <a:endParaRPr lang="en-GB" sz="1100" dirty="0">
              <a:effectLst/>
              <a:ea typeface="Times New Roman" panose="02020603050405020304" pitchFamily="18" charset="0"/>
              <a:cs typeface="Times New Roman" panose="02020603050405020304" pitchFamily="18" charset="0"/>
            </a:endParaRPr>
          </a:p>
          <a:p>
            <a:pPr marL="742950" lvl="1" indent="-285750">
              <a:lnSpc>
                <a:spcPct val="90000"/>
              </a:lnSpc>
              <a:buFont typeface="Arial" panose="020B0604020202020204" pitchFamily="34" charset="0"/>
              <a:buChar char="•"/>
              <a:tabLst>
                <a:tab pos="914400" algn="l"/>
              </a:tabLst>
            </a:pPr>
            <a:r>
              <a:rPr lang="en-GB" sz="1100" kern="1200" dirty="0" err="1">
                <a:solidFill>
                  <a:srgbClr val="000000"/>
                </a:solidFill>
                <a:effectLst/>
                <a:ea typeface="Times New Roman" panose="02020603050405020304" pitchFamily="18" charset="0"/>
                <a:cs typeface="Times New Roman" panose="02020603050405020304" pitchFamily="18" charset="0"/>
              </a:rPr>
              <a:t>Neuromodulatory</a:t>
            </a:r>
            <a:r>
              <a:rPr lang="en-GB" sz="1100" kern="1200" dirty="0">
                <a:solidFill>
                  <a:srgbClr val="000000"/>
                </a:solidFill>
                <a:effectLst/>
                <a:ea typeface="Times New Roman" panose="02020603050405020304" pitchFamily="18" charset="0"/>
                <a:cs typeface="Times New Roman" panose="02020603050405020304" pitchFamily="18" charset="0"/>
              </a:rPr>
              <a:t> effects of anti-diabetes medications</a:t>
            </a:r>
            <a:endParaRPr lang="en-GB" sz="1100" dirty="0">
              <a:effectLst/>
              <a:ea typeface="Times New Roman" panose="02020603050405020304" pitchFamily="18" charset="0"/>
              <a:cs typeface="Times New Roman" panose="02020603050405020304" pitchFamily="18" charset="0"/>
            </a:endParaRPr>
          </a:p>
          <a:p>
            <a:pPr marL="342900" indent="-342900">
              <a:lnSpc>
                <a:spcPct val="90000"/>
              </a:lnSpc>
              <a:buFont typeface="Arial" panose="020B0604020202020204" pitchFamily="34" charset="0"/>
              <a:buChar char="•"/>
              <a:tabLst>
                <a:tab pos="457200" algn="l"/>
              </a:tabLst>
            </a:pPr>
            <a:r>
              <a:rPr lang="en-US" sz="1600" dirty="0">
                <a:solidFill>
                  <a:srgbClr val="000000"/>
                </a:solidFill>
                <a:cs typeface="Times New Roman" panose="02020603050405020304" pitchFamily="18" charset="0"/>
              </a:rPr>
              <a:t>Study designs to nutrition-based interventions for dementia prevention</a:t>
            </a:r>
            <a:endParaRPr lang="en-GB" sz="1600" dirty="0">
              <a:solidFill>
                <a:srgbClr val="000000"/>
              </a:solidFill>
              <a:cs typeface="Times New Roman" panose="02020603050405020304" pitchFamily="18" charset="0"/>
            </a:endParaRPr>
          </a:p>
          <a:p>
            <a:pPr marL="457200">
              <a:lnSpc>
                <a:spcPct val="90000"/>
              </a:lnSpc>
            </a:pPr>
            <a:r>
              <a:rPr lang="sl-SI" sz="1100" kern="1200" dirty="0">
                <a:solidFill>
                  <a:srgbClr val="000000"/>
                </a:solidFill>
                <a:effectLst/>
                <a:ea typeface="Times New Roman" panose="02020603050405020304" pitchFamily="18" charset="0"/>
              </a:rPr>
              <a:t> </a:t>
            </a:r>
            <a:endParaRPr lang="en-GB" sz="1100" dirty="0">
              <a:effectLst/>
              <a:ea typeface="Times New Roman" panose="02020603050405020304" pitchFamily="18" charset="0"/>
            </a:endParaRPr>
          </a:p>
        </p:txBody>
      </p:sp>
    </p:spTree>
    <p:extLst>
      <p:ext uri="{BB962C8B-B14F-4D97-AF65-F5344CB8AC3E}">
        <p14:creationId xmlns:p14="http://schemas.microsoft.com/office/powerpoint/2010/main" val="3746517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1DB3-2325-A06C-51DB-5E750609D22D}"/>
              </a:ext>
            </a:extLst>
          </p:cNvPr>
          <p:cNvSpPr>
            <a:spLocks noGrp="1"/>
          </p:cNvSpPr>
          <p:nvPr>
            <p:ph type="title"/>
          </p:nvPr>
        </p:nvSpPr>
        <p:spPr>
          <a:xfrm>
            <a:off x="400051" y="725941"/>
            <a:ext cx="3437431" cy="874395"/>
          </a:xfrm>
          <a:solidFill>
            <a:srgbClr val="1C439B">
              <a:alpha val="63975"/>
            </a:srgbClr>
          </a:solidFill>
          <a:ln>
            <a:solidFill>
              <a:srgbClr val="C00000"/>
            </a:solid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800" dirty="0">
                <a:latin typeface="+mn-lt"/>
                <a:ea typeface="+mn-ea"/>
                <a:cs typeface="+mn-cs"/>
              </a:rPr>
              <a:t>GLUTATHIONE (GSH)</a:t>
            </a:r>
          </a:p>
        </p:txBody>
      </p:sp>
      <p:sp>
        <p:nvSpPr>
          <p:cNvPr id="7" name="TextBox 6">
            <a:extLst>
              <a:ext uri="{FF2B5EF4-FFF2-40B4-BE49-F238E27FC236}">
                <a16:creationId xmlns:a16="http://schemas.microsoft.com/office/drawing/2014/main" id="{56AA3E73-C4D3-A87C-3F67-3E0EBCAC0481}"/>
              </a:ext>
            </a:extLst>
          </p:cNvPr>
          <p:cNvSpPr txBox="1"/>
          <p:nvPr/>
        </p:nvSpPr>
        <p:spPr>
          <a:xfrm>
            <a:off x="400050" y="1536174"/>
            <a:ext cx="7140001" cy="3785652"/>
          </a:xfrm>
          <a:prstGeom prst="rect">
            <a:avLst/>
          </a:prstGeom>
          <a:noFill/>
        </p:spPr>
        <p:txBody>
          <a:bodyPr wrap="square">
            <a:spAutoFit/>
          </a:bodyPr>
          <a:lstStyle/>
          <a:p>
            <a:pPr marL="342900" indent="-342900">
              <a:buFont typeface="Arial" panose="020B0604020202020204" pitchFamily="34" charset="0"/>
              <a:buChar char="•"/>
            </a:pPr>
            <a:r>
              <a:rPr lang="en-GB" sz="2000" dirty="0"/>
              <a:t> GSH is the </a:t>
            </a:r>
            <a:r>
              <a:rPr lang="en-GB" sz="2000" b="1" dirty="0"/>
              <a:t>main antioxidant in the CNS </a:t>
            </a:r>
            <a:r>
              <a:rPr lang="en-GB" sz="2000" dirty="0"/>
              <a:t>and it has a crucial role in  maintaining redox balance, particularly in astrocytes and microglia</a:t>
            </a:r>
          </a:p>
          <a:p>
            <a:pPr marL="342900" indent="-342900">
              <a:buFont typeface="Arial" panose="020B0604020202020204" pitchFamily="34" charset="0"/>
              <a:buChar char="•"/>
            </a:pPr>
            <a:r>
              <a:rPr lang="en-GB" sz="2000" dirty="0"/>
              <a:t>  GSH is essential for mitochondrial survival</a:t>
            </a:r>
          </a:p>
          <a:p>
            <a:pPr marL="342900" indent="-342900">
              <a:buFont typeface="Arial" panose="020B0604020202020204" pitchFamily="34" charset="0"/>
              <a:buChar char="•"/>
            </a:pPr>
            <a:r>
              <a:rPr lang="en-GB" sz="2000" dirty="0"/>
              <a:t>  GSH level </a:t>
            </a:r>
            <a:r>
              <a:rPr lang="en-GB" sz="2000" b="1" dirty="0"/>
              <a:t>decrease with aging</a:t>
            </a:r>
          </a:p>
          <a:p>
            <a:pPr marL="342900" indent="-342900">
              <a:buFont typeface="Arial" panose="020B0604020202020204" pitchFamily="34" charset="0"/>
              <a:buChar char="•"/>
            </a:pPr>
            <a:endParaRPr lang="en-GB" sz="2000" b="1" dirty="0"/>
          </a:p>
          <a:p>
            <a:pPr marL="342900" indent="-342900">
              <a:buFont typeface="Arial" panose="020B0604020202020204" pitchFamily="34" charset="0"/>
              <a:buChar char="•"/>
            </a:pPr>
            <a:r>
              <a:rPr lang="en-GB" sz="2000" dirty="0"/>
              <a:t>Crucial role in cellular signalling and antioxidant defences</a:t>
            </a:r>
          </a:p>
          <a:p>
            <a:pPr marL="342900" indent="-342900">
              <a:buFont typeface="Arial" panose="020B0604020202020204" pitchFamily="34" charset="0"/>
              <a:buChar char="•"/>
            </a:pPr>
            <a:r>
              <a:rPr lang="en-GB" sz="2000" dirty="0"/>
              <a:t>Most abundant of the endogenous antioxidants</a:t>
            </a:r>
          </a:p>
          <a:p>
            <a:pPr marL="342900" indent="-342900">
              <a:buFont typeface="Arial" panose="020B0604020202020204" pitchFamily="34" charset="0"/>
              <a:buChar char="•"/>
            </a:pPr>
            <a:r>
              <a:rPr lang="en-GB" sz="2000" dirty="0"/>
              <a:t>Detoxification of ROS and RNS</a:t>
            </a:r>
          </a:p>
          <a:p>
            <a:pPr marL="342900" indent="-342900">
              <a:buFont typeface="Arial" panose="020B0604020202020204" pitchFamily="34" charset="0"/>
              <a:buChar char="•"/>
            </a:pPr>
            <a:r>
              <a:rPr lang="en-GB" sz="2000" dirty="0"/>
              <a:t>Detoxification of electrophiles produced by Xenobiotic</a:t>
            </a:r>
          </a:p>
          <a:p>
            <a:pPr marL="342900" indent="-342900">
              <a:buFont typeface="Arial" panose="020B0604020202020204" pitchFamily="34" charset="0"/>
              <a:buChar char="•"/>
            </a:pPr>
            <a:r>
              <a:rPr lang="en-GB" sz="2000" dirty="0"/>
              <a:t>Optimal functioning of the immune system</a:t>
            </a:r>
          </a:p>
          <a:p>
            <a:pPr marL="342900" indent="-342900">
              <a:buFont typeface="Arial" panose="020B0604020202020204" pitchFamily="34" charset="0"/>
              <a:buChar char="•"/>
            </a:pPr>
            <a:r>
              <a:rPr lang="en-GB" sz="2000" dirty="0"/>
              <a:t>CNS antioxidant, neuromodulator, neurotransmitter</a:t>
            </a:r>
          </a:p>
        </p:txBody>
      </p:sp>
      <p:sp>
        <p:nvSpPr>
          <p:cNvPr id="10" name="TextBox 9">
            <a:extLst>
              <a:ext uri="{FF2B5EF4-FFF2-40B4-BE49-F238E27FC236}">
                <a16:creationId xmlns:a16="http://schemas.microsoft.com/office/drawing/2014/main" id="{F6D97738-8E99-5C5B-3795-D0A44E96CA7C}"/>
              </a:ext>
            </a:extLst>
          </p:cNvPr>
          <p:cNvSpPr txBox="1"/>
          <p:nvPr/>
        </p:nvSpPr>
        <p:spPr>
          <a:xfrm>
            <a:off x="2728452" y="6224712"/>
            <a:ext cx="8391831" cy="369332"/>
          </a:xfrm>
          <a:prstGeom prst="rect">
            <a:avLst/>
          </a:prstGeom>
          <a:noFill/>
        </p:spPr>
        <p:txBody>
          <a:bodyPr wrap="square">
            <a:spAutoFit/>
          </a:bodyPr>
          <a:lstStyle/>
          <a:p>
            <a:r>
              <a:rPr lang="en-US" dirty="0"/>
              <a:t>PMID: 24752591 PMID: 26233704 PMID: 24145751PMID: 11111154 </a:t>
            </a:r>
          </a:p>
        </p:txBody>
      </p:sp>
      <p:sp>
        <p:nvSpPr>
          <p:cNvPr id="11" name="Rounded Rectangle 10">
            <a:extLst>
              <a:ext uri="{FF2B5EF4-FFF2-40B4-BE49-F238E27FC236}">
                <a16:creationId xmlns:a16="http://schemas.microsoft.com/office/drawing/2014/main" id="{383C4470-FC2A-CC37-BCC5-26262E2A90E6}"/>
              </a:ext>
            </a:extLst>
          </p:cNvPr>
          <p:cNvSpPr/>
          <p:nvPr/>
        </p:nvSpPr>
        <p:spPr>
          <a:xfrm>
            <a:off x="8745793" y="1711555"/>
            <a:ext cx="3046156" cy="4364780"/>
          </a:xfrm>
          <a:prstGeom prst="roundRect">
            <a:avLst/>
          </a:prstGeom>
          <a:solidFill>
            <a:srgbClr val="C00000">
              <a:alpha val="63975"/>
            </a:srgbClr>
          </a:solidFill>
          <a:ln>
            <a:solidFill>
              <a:srgbClr val="C00000"/>
            </a:solid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Depletion/dysfunction plays an important role during the onset and progression of </a:t>
            </a:r>
            <a:r>
              <a:rPr lang="en-US" sz="2000" b="1" dirty="0">
                <a:solidFill>
                  <a:schemeClr val="tx1"/>
                </a:solidFill>
              </a:rPr>
              <a:t>neuropsychiatric and</a:t>
            </a:r>
          </a:p>
          <a:p>
            <a:pPr algn="ctr"/>
            <a:r>
              <a:rPr lang="en-US" sz="2000" b="1" dirty="0">
                <a:solidFill>
                  <a:schemeClr val="tx1"/>
                </a:solidFill>
              </a:rPr>
              <a:t>neurodegenerative diseases</a:t>
            </a:r>
            <a:r>
              <a:rPr lang="en-US" sz="2000" dirty="0">
                <a:solidFill>
                  <a:schemeClr val="tx1"/>
                </a:solidFill>
              </a:rPr>
              <a:t>.</a:t>
            </a:r>
          </a:p>
          <a:p>
            <a:r>
              <a:rPr lang="en-US" sz="2000" dirty="0">
                <a:solidFill>
                  <a:schemeClr val="tx1"/>
                </a:solidFill>
              </a:rPr>
              <a:t>Neuroimmune disorders:</a:t>
            </a:r>
          </a:p>
          <a:p>
            <a:pPr marL="285750" indent="-285750">
              <a:buFont typeface="Arial" panose="020B0604020202020204" pitchFamily="34" charset="0"/>
              <a:buChar char="•"/>
            </a:pPr>
            <a:r>
              <a:rPr lang="en-US" sz="2000" b="1" dirty="0">
                <a:solidFill>
                  <a:schemeClr val="tx1"/>
                </a:solidFill>
              </a:rPr>
              <a:t>Depression</a:t>
            </a:r>
          </a:p>
          <a:p>
            <a:pPr marL="285750" indent="-285750">
              <a:buFont typeface="Arial" panose="020B0604020202020204" pitchFamily="34" charset="0"/>
              <a:buChar char="•"/>
            </a:pPr>
            <a:r>
              <a:rPr lang="en-US" sz="2000" b="1" dirty="0">
                <a:solidFill>
                  <a:schemeClr val="tx1"/>
                </a:solidFill>
              </a:rPr>
              <a:t>Parkinson's</a:t>
            </a:r>
          </a:p>
          <a:p>
            <a:pPr marL="285750" indent="-285750">
              <a:buFont typeface="Arial" panose="020B0604020202020204" pitchFamily="34" charset="0"/>
              <a:buChar char="•"/>
            </a:pPr>
            <a:r>
              <a:rPr lang="en-US" sz="2000" b="1" dirty="0">
                <a:solidFill>
                  <a:schemeClr val="tx1"/>
                </a:solidFill>
              </a:rPr>
              <a:t>ME/CFS</a:t>
            </a:r>
          </a:p>
          <a:p>
            <a:pPr marL="285750" indent="-285750">
              <a:buFont typeface="Arial" panose="020B0604020202020204" pitchFamily="34" charset="0"/>
              <a:buChar char="•"/>
            </a:pPr>
            <a:r>
              <a:rPr lang="en-US" sz="2000" b="1" dirty="0">
                <a:solidFill>
                  <a:schemeClr val="tx1"/>
                </a:solidFill>
              </a:rPr>
              <a:t>Fibromyalgia</a:t>
            </a:r>
          </a:p>
        </p:txBody>
      </p:sp>
      <p:sp>
        <p:nvSpPr>
          <p:cNvPr id="4" name="TextBox 3">
            <a:extLst>
              <a:ext uri="{FF2B5EF4-FFF2-40B4-BE49-F238E27FC236}">
                <a16:creationId xmlns:a16="http://schemas.microsoft.com/office/drawing/2014/main" id="{4242750E-93CF-97BE-7734-43B5A0B14581}"/>
              </a:ext>
            </a:extLst>
          </p:cNvPr>
          <p:cNvSpPr txBox="1"/>
          <p:nvPr/>
        </p:nvSpPr>
        <p:spPr>
          <a:xfrm>
            <a:off x="400050" y="216692"/>
            <a:ext cx="9949722" cy="584775"/>
          </a:xfrm>
          <a:prstGeom prst="rect">
            <a:avLst/>
          </a:prstGeom>
          <a:noFill/>
        </p:spPr>
        <p:txBody>
          <a:bodyPr wrap="square">
            <a:spAutoFit/>
          </a:bodyPr>
          <a:lstStyle/>
          <a:p>
            <a:r>
              <a:rPr lang="en-US" sz="3200" dirty="0"/>
              <a:t>Other clinically important supplements</a:t>
            </a:r>
          </a:p>
        </p:txBody>
      </p:sp>
    </p:spTree>
    <p:extLst>
      <p:ext uri="{BB962C8B-B14F-4D97-AF65-F5344CB8AC3E}">
        <p14:creationId xmlns:p14="http://schemas.microsoft.com/office/powerpoint/2010/main" val="2119670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1DB3-2325-A06C-51DB-5E750609D22D}"/>
              </a:ext>
            </a:extLst>
          </p:cNvPr>
          <p:cNvSpPr>
            <a:spLocks noGrp="1"/>
          </p:cNvSpPr>
          <p:nvPr>
            <p:ph type="title"/>
          </p:nvPr>
        </p:nvSpPr>
        <p:spPr>
          <a:xfrm>
            <a:off x="400050" y="70158"/>
            <a:ext cx="10515600" cy="874395"/>
          </a:xfrm>
        </p:spPr>
        <p:txBody>
          <a:bodyPr/>
          <a:lstStyle/>
          <a:p>
            <a:r>
              <a:rPr lang="en-US" dirty="0"/>
              <a:t>GSH Supplementation </a:t>
            </a:r>
          </a:p>
        </p:txBody>
      </p:sp>
      <p:sp>
        <p:nvSpPr>
          <p:cNvPr id="7" name="TextBox 6">
            <a:extLst>
              <a:ext uri="{FF2B5EF4-FFF2-40B4-BE49-F238E27FC236}">
                <a16:creationId xmlns:a16="http://schemas.microsoft.com/office/drawing/2014/main" id="{56AA3E73-C4D3-A87C-3F67-3E0EBCAC0481}"/>
              </a:ext>
            </a:extLst>
          </p:cNvPr>
          <p:cNvSpPr txBox="1"/>
          <p:nvPr/>
        </p:nvSpPr>
        <p:spPr>
          <a:xfrm>
            <a:off x="400050" y="1787455"/>
            <a:ext cx="6295718" cy="2554545"/>
          </a:xfrm>
          <a:prstGeom prst="rect">
            <a:avLst/>
          </a:prstGeom>
          <a:noFill/>
        </p:spPr>
        <p:txBody>
          <a:bodyPr wrap="square">
            <a:spAutoFit/>
          </a:bodyPr>
          <a:lstStyle/>
          <a:p>
            <a:pPr marL="342900" indent="-342900">
              <a:buFont typeface="Arial" panose="020B0604020202020204" pitchFamily="34" charset="0"/>
              <a:buChar char="•"/>
            </a:pPr>
            <a:r>
              <a:rPr lang="en-GB" sz="2000" dirty="0"/>
              <a:t> Generally poorly absorbed and poor bioavailability</a:t>
            </a:r>
          </a:p>
          <a:p>
            <a:endParaRPr lang="en-GB" sz="2000" dirty="0"/>
          </a:p>
          <a:p>
            <a:pPr marL="342900" indent="-342900">
              <a:buFont typeface="Arial" panose="020B0604020202020204" pitchFamily="34" charset="0"/>
              <a:buChar char="•"/>
            </a:pPr>
            <a:r>
              <a:rPr lang="en-GB" sz="2000" b="1" dirty="0"/>
              <a:t>Oral GSH at 250 mg per day x 6 months</a:t>
            </a:r>
          </a:p>
          <a:p>
            <a:pPr marL="800100" lvl="1" indent="-342900">
              <a:buFont typeface="Arial" panose="020B0604020202020204" pitchFamily="34" charset="0"/>
              <a:buChar char="•"/>
            </a:pPr>
            <a:r>
              <a:rPr lang="en-GB" sz="2000" dirty="0"/>
              <a:t>30-35% increase in erythrocytes, plasma and lymphocytes</a:t>
            </a:r>
          </a:p>
          <a:p>
            <a:pPr marL="800100" lvl="1" indent="-342900">
              <a:buFont typeface="Arial" panose="020B0604020202020204" pitchFamily="34" charset="0"/>
              <a:buChar char="•"/>
            </a:pPr>
            <a:r>
              <a:rPr lang="en-GB" sz="2000" dirty="0"/>
              <a:t>260% increase in buccal cells</a:t>
            </a:r>
          </a:p>
          <a:p>
            <a:pPr marL="342900" indent="-342900">
              <a:buFont typeface="Arial" panose="020B0604020202020204" pitchFamily="34" charset="0"/>
              <a:buChar char="•"/>
            </a:pPr>
            <a:r>
              <a:rPr lang="en-GB" sz="2000" b="1" dirty="0"/>
              <a:t>Oral GSH at 1000 mg a day</a:t>
            </a:r>
            <a:r>
              <a:rPr lang="en-GB" sz="2000" dirty="0"/>
              <a:t> &gt; 2X increase in natural killer cytotoxicity</a:t>
            </a:r>
          </a:p>
        </p:txBody>
      </p:sp>
      <p:sp>
        <p:nvSpPr>
          <p:cNvPr id="10" name="TextBox 9">
            <a:extLst>
              <a:ext uri="{FF2B5EF4-FFF2-40B4-BE49-F238E27FC236}">
                <a16:creationId xmlns:a16="http://schemas.microsoft.com/office/drawing/2014/main" id="{F6D97738-8E99-5C5B-3795-D0A44E96CA7C}"/>
              </a:ext>
            </a:extLst>
          </p:cNvPr>
          <p:cNvSpPr txBox="1"/>
          <p:nvPr/>
        </p:nvSpPr>
        <p:spPr>
          <a:xfrm>
            <a:off x="6889956" y="6533383"/>
            <a:ext cx="5302044" cy="307777"/>
          </a:xfrm>
          <a:prstGeom prst="rect">
            <a:avLst/>
          </a:prstGeom>
          <a:noFill/>
        </p:spPr>
        <p:txBody>
          <a:bodyPr wrap="square">
            <a:spAutoFit/>
          </a:bodyPr>
          <a:lstStyle/>
          <a:p>
            <a:r>
              <a:rPr lang="en-US" sz="1400" dirty="0"/>
              <a:t>PMID: 24752591 PMID: 26233704 PMID: 2414575 I PMID: 1111154 </a:t>
            </a:r>
          </a:p>
        </p:txBody>
      </p:sp>
      <p:sp>
        <p:nvSpPr>
          <p:cNvPr id="4" name="TextBox 3">
            <a:extLst>
              <a:ext uri="{FF2B5EF4-FFF2-40B4-BE49-F238E27FC236}">
                <a16:creationId xmlns:a16="http://schemas.microsoft.com/office/drawing/2014/main" id="{41E472F2-C302-E2A9-8ABA-4DFDA9EC85CF}"/>
              </a:ext>
            </a:extLst>
          </p:cNvPr>
          <p:cNvSpPr txBox="1"/>
          <p:nvPr/>
        </p:nvSpPr>
        <p:spPr>
          <a:xfrm>
            <a:off x="400050" y="1042511"/>
            <a:ext cx="5431092" cy="646986"/>
          </a:xfrm>
          <a:prstGeom prst="roundRect">
            <a:avLst/>
          </a:prstGeom>
          <a:solidFill>
            <a:schemeClr val="accent6">
              <a:alpha val="87934"/>
            </a:schemeClr>
          </a:solidFill>
          <a:effectLst>
            <a:softEdge rad="25400"/>
          </a:effectLst>
        </p:spPr>
        <p:txBody>
          <a:bodyPr wrap="square">
            <a:spAutoFit/>
          </a:bodyPr>
          <a:lstStyle/>
          <a:p>
            <a:r>
              <a:rPr lang="en-US" sz="3200" dirty="0"/>
              <a:t>Oral Supplementation </a:t>
            </a:r>
          </a:p>
        </p:txBody>
      </p:sp>
      <p:grpSp>
        <p:nvGrpSpPr>
          <p:cNvPr id="18" name="Group 17">
            <a:extLst>
              <a:ext uri="{FF2B5EF4-FFF2-40B4-BE49-F238E27FC236}">
                <a16:creationId xmlns:a16="http://schemas.microsoft.com/office/drawing/2014/main" id="{A027607E-7ED9-F048-919B-2192AD0BFB70}"/>
              </a:ext>
            </a:extLst>
          </p:cNvPr>
          <p:cNvGrpSpPr/>
          <p:nvPr/>
        </p:nvGrpSpPr>
        <p:grpSpPr>
          <a:xfrm>
            <a:off x="6182339" y="1042511"/>
            <a:ext cx="6009661" cy="2097148"/>
            <a:chOff x="6182339" y="4113053"/>
            <a:chExt cx="6009661" cy="2097148"/>
          </a:xfrm>
        </p:grpSpPr>
        <p:sp>
          <p:nvSpPr>
            <p:cNvPr id="12" name="TextBox 11">
              <a:extLst>
                <a:ext uri="{FF2B5EF4-FFF2-40B4-BE49-F238E27FC236}">
                  <a16:creationId xmlns:a16="http://schemas.microsoft.com/office/drawing/2014/main" id="{75C4D017-FF58-0AE7-5994-5115D298447B}"/>
                </a:ext>
              </a:extLst>
            </p:cNvPr>
            <p:cNvSpPr txBox="1"/>
            <p:nvPr/>
          </p:nvSpPr>
          <p:spPr>
            <a:xfrm>
              <a:off x="6182339" y="4732873"/>
              <a:ext cx="6009661" cy="1477328"/>
            </a:xfrm>
            <a:prstGeom prst="rect">
              <a:avLst/>
            </a:prstGeom>
            <a:noFill/>
          </p:spPr>
          <p:txBody>
            <a:bodyPr wrap="square">
              <a:spAutoFit/>
            </a:bodyPr>
            <a:lstStyle/>
            <a:p>
              <a:pPr marL="285750" indent="-285750">
                <a:buFont typeface="Arial" panose="020B0604020202020204" pitchFamily="34" charset="0"/>
                <a:buChar char="•"/>
              </a:pPr>
              <a:r>
                <a:rPr lang="en-US" dirty="0"/>
                <a:t>"prevents renal oxidative stress after coronary angiography " (</a:t>
              </a:r>
              <a:r>
                <a:rPr lang="en-US" dirty="0" err="1"/>
                <a:t>Saitoh</a:t>
              </a:r>
              <a:r>
                <a:rPr lang="en-US" dirty="0"/>
                <a:t> et al., 2011).</a:t>
              </a:r>
            </a:p>
            <a:p>
              <a:pPr marL="285750" indent="-285750">
                <a:buFont typeface="Arial" panose="020B0604020202020204" pitchFamily="34" charset="0"/>
                <a:buChar char="•"/>
              </a:pPr>
              <a:r>
                <a:rPr lang="en-US" dirty="0"/>
                <a:t>Randomized, double-blind, pilot evaluation of intravenous glutathione in Parkinson's disease - </a:t>
              </a:r>
              <a:r>
                <a:rPr lang="en-GB" b="1" i="1" u="none" strike="noStrike" dirty="0">
                  <a:solidFill>
                    <a:srgbClr val="212121"/>
                  </a:solidFill>
                  <a:effectLst/>
                  <a:latin typeface="BlinkMacSystemFont"/>
                </a:rPr>
                <a:t>possibility of a mild symptomatic effect</a:t>
              </a:r>
              <a:r>
                <a:rPr lang="en-US" b="1" i="1" dirty="0"/>
                <a:t> </a:t>
              </a:r>
              <a:r>
                <a:rPr lang="en-US" dirty="0"/>
                <a:t>(Hauser et al., 2009).</a:t>
              </a:r>
            </a:p>
          </p:txBody>
        </p:sp>
        <p:sp>
          <p:nvSpPr>
            <p:cNvPr id="13" name="TextBox 12">
              <a:extLst>
                <a:ext uri="{FF2B5EF4-FFF2-40B4-BE49-F238E27FC236}">
                  <a16:creationId xmlns:a16="http://schemas.microsoft.com/office/drawing/2014/main" id="{4E886E33-32E4-AA09-2F62-20F240366011}"/>
                </a:ext>
              </a:extLst>
            </p:cNvPr>
            <p:cNvSpPr txBox="1"/>
            <p:nvPr/>
          </p:nvSpPr>
          <p:spPr>
            <a:xfrm>
              <a:off x="6518172" y="4113053"/>
              <a:ext cx="5206796" cy="646986"/>
            </a:xfrm>
            <a:prstGeom prst="roundRect">
              <a:avLst/>
            </a:prstGeom>
            <a:solidFill>
              <a:srgbClr val="00B0F0">
                <a:alpha val="87934"/>
              </a:srgbClr>
            </a:solidFill>
            <a:effectLst>
              <a:softEdge rad="25400"/>
            </a:effectLst>
          </p:spPr>
          <p:txBody>
            <a:bodyPr wrap="square">
              <a:spAutoFit/>
            </a:bodyPr>
            <a:lstStyle/>
            <a:p>
              <a:r>
                <a:rPr lang="en-US" sz="3200" dirty="0"/>
                <a:t>Intravenous Supplementation </a:t>
              </a:r>
            </a:p>
          </p:txBody>
        </p:sp>
      </p:grpSp>
    </p:spTree>
    <p:extLst>
      <p:ext uri="{BB962C8B-B14F-4D97-AF65-F5344CB8AC3E}">
        <p14:creationId xmlns:p14="http://schemas.microsoft.com/office/powerpoint/2010/main" val="334873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1DB3-2325-A06C-51DB-5E750609D22D}"/>
              </a:ext>
            </a:extLst>
          </p:cNvPr>
          <p:cNvSpPr>
            <a:spLocks noGrp="1"/>
          </p:cNvSpPr>
          <p:nvPr>
            <p:ph type="title"/>
          </p:nvPr>
        </p:nvSpPr>
        <p:spPr>
          <a:xfrm>
            <a:off x="400050" y="70158"/>
            <a:ext cx="10515600" cy="874395"/>
          </a:xfrm>
        </p:spPr>
        <p:txBody>
          <a:bodyPr/>
          <a:lstStyle/>
          <a:p>
            <a:r>
              <a:rPr lang="en-US" dirty="0"/>
              <a:t>GSH Supplementation </a:t>
            </a:r>
          </a:p>
        </p:txBody>
      </p:sp>
      <p:sp>
        <p:nvSpPr>
          <p:cNvPr id="10" name="TextBox 9">
            <a:extLst>
              <a:ext uri="{FF2B5EF4-FFF2-40B4-BE49-F238E27FC236}">
                <a16:creationId xmlns:a16="http://schemas.microsoft.com/office/drawing/2014/main" id="{F6D97738-8E99-5C5B-3795-D0A44E96CA7C}"/>
              </a:ext>
            </a:extLst>
          </p:cNvPr>
          <p:cNvSpPr txBox="1"/>
          <p:nvPr/>
        </p:nvSpPr>
        <p:spPr>
          <a:xfrm>
            <a:off x="6889956" y="6533383"/>
            <a:ext cx="5302044" cy="307777"/>
          </a:xfrm>
          <a:prstGeom prst="rect">
            <a:avLst/>
          </a:prstGeom>
          <a:noFill/>
        </p:spPr>
        <p:txBody>
          <a:bodyPr wrap="square">
            <a:spAutoFit/>
          </a:bodyPr>
          <a:lstStyle/>
          <a:p>
            <a:r>
              <a:rPr lang="en-US" sz="1400" dirty="0"/>
              <a:t>PMID: 24752591 PMID: 26233704 PMID: 2414575 I PMID: 1111154 </a:t>
            </a:r>
          </a:p>
        </p:txBody>
      </p:sp>
      <p:grpSp>
        <p:nvGrpSpPr>
          <p:cNvPr id="17" name="Group 16">
            <a:extLst>
              <a:ext uri="{FF2B5EF4-FFF2-40B4-BE49-F238E27FC236}">
                <a16:creationId xmlns:a16="http://schemas.microsoft.com/office/drawing/2014/main" id="{0570DE6C-A138-EA1A-A747-501745A18C90}"/>
              </a:ext>
            </a:extLst>
          </p:cNvPr>
          <p:cNvGrpSpPr/>
          <p:nvPr/>
        </p:nvGrpSpPr>
        <p:grpSpPr>
          <a:xfrm>
            <a:off x="400050" y="1950680"/>
            <a:ext cx="5423103" cy="2309655"/>
            <a:chOff x="6518173" y="1042511"/>
            <a:chExt cx="5423103" cy="2309655"/>
          </a:xfrm>
        </p:grpSpPr>
        <p:sp>
          <p:nvSpPr>
            <p:cNvPr id="5" name="TextBox 4">
              <a:extLst>
                <a:ext uri="{FF2B5EF4-FFF2-40B4-BE49-F238E27FC236}">
                  <a16:creationId xmlns:a16="http://schemas.microsoft.com/office/drawing/2014/main" id="{DDDE5D8A-03F1-3DD3-17E6-5D1D87C38062}"/>
                </a:ext>
              </a:extLst>
            </p:cNvPr>
            <p:cNvSpPr txBox="1"/>
            <p:nvPr/>
          </p:nvSpPr>
          <p:spPr>
            <a:xfrm>
              <a:off x="6518173" y="1042511"/>
              <a:ext cx="4911827" cy="646986"/>
            </a:xfrm>
            <a:prstGeom prst="roundRect">
              <a:avLst/>
            </a:prstGeom>
            <a:solidFill>
              <a:schemeClr val="accent4">
                <a:alpha val="87934"/>
              </a:schemeClr>
            </a:solidFill>
            <a:effectLst>
              <a:softEdge rad="25400"/>
            </a:effectLst>
          </p:spPr>
          <p:txBody>
            <a:bodyPr wrap="square">
              <a:spAutoFit/>
            </a:bodyPr>
            <a:lstStyle/>
            <a:p>
              <a:r>
                <a:rPr lang="en-US" sz="3200" dirty="0"/>
                <a:t>Sublingual Supplementation </a:t>
              </a:r>
            </a:p>
          </p:txBody>
        </p:sp>
        <p:sp>
          <p:nvSpPr>
            <p:cNvPr id="8" name="TextBox 7">
              <a:extLst>
                <a:ext uri="{FF2B5EF4-FFF2-40B4-BE49-F238E27FC236}">
                  <a16:creationId xmlns:a16="http://schemas.microsoft.com/office/drawing/2014/main" id="{A854E9C6-00BE-9D9F-9667-6FD64ABC7E5F}"/>
                </a:ext>
              </a:extLst>
            </p:cNvPr>
            <p:cNvSpPr txBox="1"/>
            <p:nvPr/>
          </p:nvSpPr>
          <p:spPr>
            <a:xfrm>
              <a:off x="6518173" y="1967171"/>
              <a:ext cx="5423103" cy="1384995"/>
            </a:xfrm>
            <a:prstGeom prst="rect">
              <a:avLst/>
            </a:prstGeom>
            <a:noFill/>
          </p:spPr>
          <p:txBody>
            <a:bodyPr wrap="square">
              <a:spAutoFit/>
            </a:bodyPr>
            <a:lstStyle/>
            <a:p>
              <a:r>
                <a:rPr lang="en-US" sz="2400" dirty="0"/>
                <a:t>A 2015 study </a:t>
              </a:r>
              <a:r>
                <a:rPr lang="en-US" sz="2000" i="1" dirty="0"/>
                <a:t>demonstrate the significant </a:t>
              </a:r>
              <a:r>
                <a:rPr lang="en-US" sz="2000" b="1" i="1" dirty="0"/>
                <a:t>superiority of a new sublingual form of GSH over the oral form</a:t>
              </a:r>
              <a:r>
                <a:rPr lang="en-US" sz="2000" i="1" dirty="0"/>
                <a:t>, both in terms of bioavailability and positive effects on oxidative stress. </a:t>
              </a:r>
              <a:endParaRPr lang="en-US" sz="2400" i="1" dirty="0"/>
            </a:p>
          </p:txBody>
        </p:sp>
      </p:grpSp>
      <p:grpSp>
        <p:nvGrpSpPr>
          <p:cNvPr id="16" name="Group 15">
            <a:extLst>
              <a:ext uri="{FF2B5EF4-FFF2-40B4-BE49-F238E27FC236}">
                <a16:creationId xmlns:a16="http://schemas.microsoft.com/office/drawing/2014/main" id="{A8E13099-8A9B-52E7-CA0A-07F22C7E769C}"/>
              </a:ext>
            </a:extLst>
          </p:cNvPr>
          <p:cNvGrpSpPr/>
          <p:nvPr/>
        </p:nvGrpSpPr>
        <p:grpSpPr>
          <a:xfrm>
            <a:off x="6050177" y="1950680"/>
            <a:ext cx="5488242" cy="1986151"/>
            <a:chOff x="400050" y="4818251"/>
            <a:chExt cx="5488242" cy="1986151"/>
          </a:xfrm>
        </p:grpSpPr>
        <p:sp>
          <p:nvSpPr>
            <p:cNvPr id="14" name="TextBox 13">
              <a:extLst>
                <a:ext uri="{FF2B5EF4-FFF2-40B4-BE49-F238E27FC236}">
                  <a16:creationId xmlns:a16="http://schemas.microsoft.com/office/drawing/2014/main" id="{2041509E-CB57-D8A8-0549-F4AEEF806FF0}"/>
                </a:ext>
              </a:extLst>
            </p:cNvPr>
            <p:cNvSpPr txBox="1"/>
            <p:nvPr/>
          </p:nvSpPr>
          <p:spPr>
            <a:xfrm>
              <a:off x="400050" y="4818251"/>
              <a:ext cx="5431092" cy="646986"/>
            </a:xfrm>
            <a:prstGeom prst="roundRect">
              <a:avLst/>
            </a:prstGeom>
            <a:solidFill>
              <a:schemeClr val="accent2">
                <a:alpha val="87934"/>
              </a:schemeClr>
            </a:solidFill>
            <a:effectLst>
              <a:softEdge rad="25400"/>
            </a:effectLst>
          </p:spPr>
          <p:txBody>
            <a:bodyPr wrap="square">
              <a:spAutoFit/>
            </a:bodyPr>
            <a:lstStyle/>
            <a:p>
              <a:r>
                <a:rPr lang="en-US" sz="3200" dirty="0"/>
                <a:t>Liposomal Supplementation </a:t>
              </a:r>
            </a:p>
          </p:txBody>
        </p:sp>
        <p:sp>
          <p:nvSpPr>
            <p:cNvPr id="15" name="TextBox 14">
              <a:extLst>
                <a:ext uri="{FF2B5EF4-FFF2-40B4-BE49-F238E27FC236}">
                  <a16:creationId xmlns:a16="http://schemas.microsoft.com/office/drawing/2014/main" id="{1BE53586-4D8E-597F-00B6-7C8A35E9EEFA}"/>
                </a:ext>
              </a:extLst>
            </p:cNvPr>
            <p:cNvSpPr txBox="1"/>
            <p:nvPr/>
          </p:nvSpPr>
          <p:spPr>
            <a:xfrm>
              <a:off x="445873" y="5788739"/>
              <a:ext cx="5442419" cy="1015663"/>
            </a:xfrm>
            <a:prstGeom prst="rect">
              <a:avLst/>
            </a:prstGeom>
            <a:noFill/>
          </p:spPr>
          <p:txBody>
            <a:bodyPr wrap="square" rtlCol="0">
              <a:spAutoFit/>
            </a:bodyPr>
            <a:lstStyle/>
            <a:p>
              <a:r>
                <a:rPr lang="en-US" sz="2000" dirty="0"/>
                <a:t>" </a:t>
              </a:r>
              <a:r>
                <a:rPr lang="en-US" sz="2000" i="1" dirty="0"/>
                <a:t>restores Th1 cytokine response to Mycobacterium tuberculosis infection in HIV-infected individuals</a:t>
              </a:r>
              <a:r>
                <a:rPr lang="en-US" sz="2000" dirty="0"/>
                <a:t>" (Ly et al., 2015).</a:t>
              </a:r>
            </a:p>
          </p:txBody>
        </p:sp>
      </p:grpSp>
    </p:spTree>
    <p:extLst>
      <p:ext uri="{BB962C8B-B14F-4D97-AF65-F5344CB8AC3E}">
        <p14:creationId xmlns:p14="http://schemas.microsoft.com/office/powerpoint/2010/main" val="318055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03FB5-24B0-5392-2CBD-13188AAA39DC}"/>
              </a:ext>
            </a:extLst>
          </p:cNvPr>
          <p:cNvSpPr>
            <a:spLocks noGrp="1"/>
          </p:cNvSpPr>
          <p:nvPr>
            <p:ph type="title"/>
          </p:nvPr>
        </p:nvSpPr>
        <p:spPr>
          <a:xfrm>
            <a:off x="457199" y="34494"/>
            <a:ext cx="8821994" cy="874395"/>
          </a:xfrm>
        </p:spPr>
        <p:txBody>
          <a:bodyPr>
            <a:normAutofit fontScale="90000"/>
          </a:bodyPr>
          <a:lstStyle/>
          <a:p>
            <a:r>
              <a:rPr lang="en-US" dirty="0"/>
              <a:t>Other clinically important supplements</a:t>
            </a:r>
          </a:p>
        </p:txBody>
      </p:sp>
      <p:sp>
        <p:nvSpPr>
          <p:cNvPr id="5" name="TextBox 4">
            <a:extLst>
              <a:ext uri="{FF2B5EF4-FFF2-40B4-BE49-F238E27FC236}">
                <a16:creationId xmlns:a16="http://schemas.microsoft.com/office/drawing/2014/main" id="{917B53C2-8F28-ABC4-8745-F5370DDAFD64}"/>
              </a:ext>
            </a:extLst>
          </p:cNvPr>
          <p:cNvSpPr txBox="1"/>
          <p:nvPr/>
        </p:nvSpPr>
        <p:spPr>
          <a:xfrm>
            <a:off x="334512" y="542933"/>
            <a:ext cx="5855110" cy="4247317"/>
          </a:xfrm>
          <a:prstGeom prst="rect">
            <a:avLst/>
          </a:prstGeom>
          <a:noFill/>
        </p:spPr>
        <p:txBody>
          <a:bodyPr wrap="square">
            <a:spAutoFit/>
          </a:bodyPr>
          <a:lstStyle/>
          <a:p>
            <a:r>
              <a:rPr lang="en-GB" b="1" i="0" u="none" strike="noStrike" dirty="0">
                <a:solidFill>
                  <a:srgbClr val="475669"/>
                </a:solidFill>
                <a:effectLst/>
                <a:latin typeface="Avenir" panose="02000503020000020003" pitchFamily="2" charset="0"/>
              </a:rPr>
              <a:t/>
            </a:r>
            <a:br>
              <a:rPr lang="en-GB" b="1" i="0" u="none" strike="noStrike" dirty="0">
                <a:solidFill>
                  <a:srgbClr val="475669"/>
                </a:solidFill>
                <a:effectLst/>
                <a:latin typeface="Avenir" panose="02000503020000020003" pitchFamily="2" charset="0"/>
              </a:rPr>
            </a:br>
            <a:endParaRPr lang="en-GB" b="0" i="0" u="none" strike="noStrike" dirty="0">
              <a:effectLst/>
            </a:endParaRPr>
          </a:p>
          <a:p>
            <a:endParaRPr lang="en-GB" dirty="0">
              <a:solidFill>
                <a:srgbClr val="475669"/>
              </a:solidFill>
              <a:latin typeface="Avenir" panose="02000503020000020003" pitchFamily="2" charset="0"/>
            </a:endParaRPr>
          </a:p>
          <a:p>
            <a:pPr algn="l"/>
            <a:r>
              <a:rPr lang="en-GB" dirty="0"/>
              <a:t>Efficiently protects neuronal cells from A𝝱-­mediated toxicity via </a:t>
            </a:r>
            <a:r>
              <a:rPr lang="en-GB" b="1" dirty="0"/>
              <a:t>antioxidant</a:t>
            </a:r>
            <a:r>
              <a:rPr lang="en-GB" dirty="0"/>
              <a:t> and </a:t>
            </a:r>
            <a:r>
              <a:rPr lang="en-GB" b="1" dirty="0"/>
              <a:t>anti-amyloid properties</a:t>
            </a:r>
          </a:p>
          <a:p>
            <a:pPr algn="l"/>
            <a:endParaRPr lang="en-GB" dirty="0"/>
          </a:p>
          <a:p>
            <a:pPr lvl="2"/>
            <a:endParaRPr lang="en-GB" dirty="0"/>
          </a:p>
          <a:p>
            <a:pPr marL="742950" lvl="1" indent="-285750">
              <a:buFont typeface="Arial" panose="020B0604020202020204" pitchFamily="34" charset="0"/>
              <a:buChar char="•"/>
            </a:pPr>
            <a:r>
              <a:rPr lang="en-US" dirty="0"/>
              <a:t>It is suggested that melatonin attenuates the release of pro-inflammatory cytokines from microglia and the development of neuropathic pain through the inhibition of Ca</a:t>
            </a:r>
            <a:r>
              <a:rPr lang="en-US" baseline="30000" dirty="0"/>
              <a:t>2+ </a:t>
            </a:r>
            <a:r>
              <a:rPr lang="en-US" dirty="0"/>
              <a:t>influx-mediated microglial activation</a:t>
            </a:r>
          </a:p>
          <a:p>
            <a:pPr lvl="2"/>
            <a:endParaRPr lang="en-GB" dirty="0"/>
          </a:p>
          <a:p>
            <a:pPr algn="l"/>
            <a:endParaRPr lang="en-GB" b="0" i="0" u="none" strike="noStrike" dirty="0">
              <a:solidFill>
                <a:srgbClr val="475669"/>
              </a:solidFill>
              <a:effectLst/>
              <a:latin typeface="Avenir" panose="02000503020000020003" pitchFamily="2" charset="0"/>
            </a:endParaRPr>
          </a:p>
          <a:p>
            <a:pPr algn="l"/>
            <a:endParaRPr lang="en-GB" b="0" i="0" u="none" strike="noStrike" dirty="0">
              <a:effectLst/>
            </a:endParaRPr>
          </a:p>
        </p:txBody>
      </p:sp>
      <p:sp>
        <p:nvSpPr>
          <p:cNvPr id="6" name="Rounded Rectangle 5">
            <a:extLst>
              <a:ext uri="{FF2B5EF4-FFF2-40B4-BE49-F238E27FC236}">
                <a16:creationId xmlns:a16="http://schemas.microsoft.com/office/drawing/2014/main" id="{25C04664-5B03-951E-7B30-B54A107DA7EE}"/>
              </a:ext>
            </a:extLst>
          </p:cNvPr>
          <p:cNvSpPr/>
          <p:nvPr/>
        </p:nvSpPr>
        <p:spPr>
          <a:xfrm>
            <a:off x="380484" y="736890"/>
            <a:ext cx="2079524" cy="648187"/>
          </a:xfrm>
          <a:prstGeom prst="roundRect">
            <a:avLst/>
          </a:prstGeom>
          <a:solidFill>
            <a:srgbClr val="1C439B">
              <a:alpha val="63975"/>
            </a:srgbClr>
          </a:solidFill>
          <a:ln>
            <a:solidFill>
              <a:srgbClr val="C00000"/>
            </a:solid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Melatonin</a:t>
            </a:r>
            <a:endParaRPr lang="en-US" sz="3200" b="1" dirty="0">
              <a:solidFill>
                <a:schemeClr val="tx1"/>
              </a:solidFill>
            </a:endParaRPr>
          </a:p>
        </p:txBody>
      </p:sp>
      <p:sp>
        <p:nvSpPr>
          <p:cNvPr id="15" name="TextBox 14">
            <a:extLst>
              <a:ext uri="{FF2B5EF4-FFF2-40B4-BE49-F238E27FC236}">
                <a16:creationId xmlns:a16="http://schemas.microsoft.com/office/drawing/2014/main" id="{B537F794-A709-F3B6-E13F-15D6CB0465A1}"/>
              </a:ext>
            </a:extLst>
          </p:cNvPr>
          <p:cNvSpPr txBox="1"/>
          <p:nvPr/>
        </p:nvSpPr>
        <p:spPr>
          <a:xfrm>
            <a:off x="6240412" y="6012713"/>
            <a:ext cx="6558116" cy="369332"/>
          </a:xfrm>
          <a:prstGeom prst="rect">
            <a:avLst/>
          </a:prstGeom>
          <a:noFill/>
        </p:spPr>
        <p:txBody>
          <a:bodyPr wrap="square">
            <a:spAutoFit/>
          </a:bodyPr>
          <a:lstStyle/>
          <a:p>
            <a:r>
              <a:rPr lang="en-US" dirty="0"/>
              <a:t>The widespread effects of melatonin at organ and system level</a:t>
            </a:r>
          </a:p>
        </p:txBody>
      </p:sp>
      <p:sp>
        <p:nvSpPr>
          <p:cNvPr id="17" name="TextBox 16">
            <a:extLst>
              <a:ext uri="{FF2B5EF4-FFF2-40B4-BE49-F238E27FC236}">
                <a16:creationId xmlns:a16="http://schemas.microsoft.com/office/drawing/2014/main" id="{EA60B79F-FF55-B019-CFA0-7F63772EBB60}"/>
              </a:ext>
            </a:extLst>
          </p:cNvPr>
          <p:cNvSpPr txBox="1"/>
          <p:nvPr/>
        </p:nvSpPr>
        <p:spPr>
          <a:xfrm>
            <a:off x="5862484" y="6378748"/>
            <a:ext cx="6400800" cy="523220"/>
          </a:xfrm>
          <a:prstGeom prst="rect">
            <a:avLst/>
          </a:prstGeom>
          <a:noFill/>
        </p:spPr>
        <p:txBody>
          <a:bodyPr wrap="square">
            <a:spAutoFit/>
          </a:bodyPr>
          <a:lstStyle/>
          <a:p>
            <a:pPr algn="r"/>
            <a:r>
              <a:rPr lang="en-GB" sz="1400" b="0" i="0" u="none" strike="noStrike" dirty="0" err="1">
                <a:solidFill>
                  <a:srgbClr val="212121"/>
                </a:solidFill>
                <a:effectLst/>
                <a:latin typeface="BlinkMacSystemFont"/>
              </a:rPr>
              <a:t>Chitimus</a:t>
            </a:r>
            <a:r>
              <a:rPr lang="en-GB" sz="1400" b="0" i="0" u="none" strike="noStrike" dirty="0">
                <a:solidFill>
                  <a:srgbClr val="212121"/>
                </a:solidFill>
                <a:effectLst/>
                <a:latin typeface="BlinkMacSystemFont"/>
              </a:rPr>
              <a:t> DM, et </a:t>
            </a:r>
            <a:r>
              <a:rPr lang="en-GB" sz="1400" b="0" i="0" u="none" strike="noStrike" dirty="0" err="1">
                <a:solidFill>
                  <a:srgbClr val="212121"/>
                </a:solidFill>
                <a:effectLst/>
                <a:latin typeface="BlinkMacSystemFont"/>
              </a:rPr>
              <a:t>al.Melatonin's</a:t>
            </a:r>
            <a:r>
              <a:rPr lang="en-GB" sz="1400" b="0" i="0" u="none" strike="noStrike" dirty="0">
                <a:solidFill>
                  <a:srgbClr val="212121"/>
                </a:solidFill>
                <a:effectLst/>
                <a:latin typeface="BlinkMacSystemFont"/>
              </a:rPr>
              <a:t> Impact on Antioxidative and Anti-Inflammatory Reprogramming in Homeostasis and Disease. Biomolecules. 2020</a:t>
            </a:r>
            <a:endParaRPr lang="en-US" sz="1400" dirty="0"/>
          </a:p>
        </p:txBody>
      </p:sp>
      <p:pic>
        <p:nvPicPr>
          <p:cNvPr id="19" name="Picture 18" descr="Diagram&#10;&#10;Description automatically generated">
            <a:extLst>
              <a:ext uri="{FF2B5EF4-FFF2-40B4-BE49-F238E27FC236}">
                <a16:creationId xmlns:a16="http://schemas.microsoft.com/office/drawing/2014/main" id="{297EB543-6E67-16CB-119B-D521F4CDF613}"/>
              </a:ext>
            </a:extLst>
          </p:cNvPr>
          <p:cNvPicPr>
            <a:picLocks noChangeAspect="1"/>
          </p:cNvPicPr>
          <p:nvPr/>
        </p:nvPicPr>
        <p:blipFill rotWithShape="1">
          <a:blip r:embed="rId3"/>
          <a:srcRect l="1043" r="664"/>
          <a:stretch/>
        </p:blipFill>
        <p:spPr>
          <a:xfrm>
            <a:off x="6366387" y="1064356"/>
            <a:ext cx="5825613" cy="4862775"/>
          </a:xfrm>
          <a:prstGeom prst="rect">
            <a:avLst/>
          </a:prstGeom>
        </p:spPr>
      </p:pic>
      <p:grpSp>
        <p:nvGrpSpPr>
          <p:cNvPr id="34" name="Group 33">
            <a:extLst>
              <a:ext uri="{FF2B5EF4-FFF2-40B4-BE49-F238E27FC236}">
                <a16:creationId xmlns:a16="http://schemas.microsoft.com/office/drawing/2014/main" id="{945DB767-D7EE-62BE-89E3-B544DFF22953}"/>
              </a:ext>
            </a:extLst>
          </p:cNvPr>
          <p:cNvGrpSpPr/>
          <p:nvPr/>
        </p:nvGrpSpPr>
        <p:grpSpPr>
          <a:xfrm>
            <a:off x="542591" y="3706854"/>
            <a:ext cx="5393635" cy="1251763"/>
            <a:chOff x="345759" y="4918587"/>
            <a:chExt cx="5393635" cy="1251763"/>
          </a:xfrm>
        </p:grpSpPr>
        <p:sp>
          <p:nvSpPr>
            <p:cNvPr id="22" name="Rounded Rectangle 21">
              <a:extLst>
                <a:ext uri="{FF2B5EF4-FFF2-40B4-BE49-F238E27FC236}">
                  <a16:creationId xmlns:a16="http://schemas.microsoft.com/office/drawing/2014/main" id="{624238A7-8E22-533A-E706-A2D419105016}"/>
                </a:ext>
              </a:extLst>
            </p:cNvPr>
            <p:cNvSpPr/>
            <p:nvPr/>
          </p:nvSpPr>
          <p:spPr>
            <a:xfrm>
              <a:off x="345759" y="5394775"/>
              <a:ext cx="2703469" cy="775575"/>
            </a:xfrm>
            <a:prstGeom prst="roundRect">
              <a:avLst/>
            </a:prstGeom>
            <a:solidFill>
              <a:srgbClr val="BDDAE1"/>
            </a:solidFill>
            <a:ln>
              <a:solidFill>
                <a:srgbClr val="C00000"/>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reduction of neuroinflammatory factors</a:t>
              </a:r>
              <a:endParaRPr lang="en-US" b="1" dirty="0">
                <a:solidFill>
                  <a:schemeClr val="tx1"/>
                </a:solidFill>
              </a:endParaRPr>
            </a:p>
          </p:txBody>
        </p:sp>
        <p:cxnSp>
          <p:nvCxnSpPr>
            <p:cNvPr id="24" name="Straight Arrow Connector 23">
              <a:extLst>
                <a:ext uri="{FF2B5EF4-FFF2-40B4-BE49-F238E27FC236}">
                  <a16:creationId xmlns:a16="http://schemas.microsoft.com/office/drawing/2014/main" id="{2A91E609-BF78-9831-034C-4BF4D128A117}"/>
                </a:ext>
              </a:extLst>
            </p:cNvPr>
            <p:cNvCxnSpPr>
              <a:cxnSpLocks/>
              <a:endCxn id="22" idx="0"/>
            </p:cNvCxnSpPr>
            <p:nvPr/>
          </p:nvCxnSpPr>
          <p:spPr>
            <a:xfrm flipH="1">
              <a:off x="1697494" y="4918587"/>
              <a:ext cx="1525029" cy="47618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21BDADB2-4799-7B77-A84C-BE7A6B4F9B4A}"/>
                </a:ext>
              </a:extLst>
            </p:cNvPr>
            <p:cNvSpPr/>
            <p:nvPr/>
          </p:nvSpPr>
          <p:spPr>
            <a:xfrm>
              <a:off x="3294022" y="5593781"/>
              <a:ext cx="2445372" cy="396145"/>
            </a:xfrm>
            <a:prstGeom prst="roundRect">
              <a:avLst/>
            </a:prstGeom>
            <a:solidFill>
              <a:srgbClr val="BDDAE1"/>
            </a:solidFill>
            <a:ln>
              <a:solidFill>
                <a:srgbClr val="C00000"/>
              </a:solid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neuroprotection</a:t>
              </a:r>
              <a:endParaRPr lang="en-US" b="1" dirty="0">
                <a:solidFill>
                  <a:schemeClr val="tx1"/>
                </a:solidFill>
              </a:endParaRPr>
            </a:p>
          </p:txBody>
        </p:sp>
        <p:cxnSp>
          <p:nvCxnSpPr>
            <p:cNvPr id="26" name="Straight Arrow Connector 25">
              <a:extLst>
                <a:ext uri="{FF2B5EF4-FFF2-40B4-BE49-F238E27FC236}">
                  <a16:creationId xmlns:a16="http://schemas.microsoft.com/office/drawing/2014/main" id="{AABAF55A-CAD9-C991-BEF0-4F1EBB04CC8F}"/>
                </a:ext>
              </a:extLst>
            </p:cNvPr>
            <p:cNvCxnSpPr>
              <a:cxnSpLocks/>
              <a:endCxn id="25" idx="0"/>
            </p:cNvCxnSpPr>
            <p:nvPr/>
          </p:nvCxnSpPr>
          <p:spPr>
            <a:xfrm>
              <a:off x="3222523" y="4918587"/>
              <a:ext cx="1294185" cy="67519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sp>
        <p:nvSpPr>
          <p:cNvPr id="31" name="Rounded Rectangle 30">
            <a:extLst>
              <a:ext uri="{FF2B5EF4-FFF2-40B4-BE49-F238E27FC236}">
                <a16:creationId xmlns:a16="http://schemas.microsoft.com/office/drawing/2014/main" id="{F10FAE83-EF8D-2668-3190-E6C6DB68BA2D}"/>
              </a:ext>
            </a:extLst>
          </p:cNvPr>
          <p:cNvSpPr/>
          <p:nvPr/>
        </p:nvSpPr>
        <p:spPr>
          <a:xfrm>
            <a:off x="735389" y="5633811"/>
            <a:ext cx="4630566" cy="648187"/>
          </a:xfrm>
          <a:prstGeom prst="roundRect">
            <a:avLst/>
          </a:prstGeom>
          <a:solidFill>
            <a:srgbClr val="FFFF00">
              <a:alpha val="63975"/>
            </a:srgbClr>
          </a:solidFill>
          <a:ln>
            <a:solidFill>
              <a:srgbClr val="FFC000"/>
            </a:solid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Dosage: 1 mg– 100, usually 3-5 mg</a:t>
            </a:r>
            <a:endParaRPr lang="en-US" sz="2400" b="1" dirty="0">
              <a:solidFill>
                <a:schemeClr val="tx1"/>
              </a:solidFill>
            </a:endParaRPr>
          </a:p>
        </p:txBody>
      </p:sp>
      <p:sp>
        <p:nvSpPr>
          <p:cNvPr id="36" name="TextBox 35">
            <a:extLst>
              <a:ext uri="{FF2B5EF4-FFF2-40B4-BE49-F238E27FC236}">
                <a16:creationId xmlns:a16="http://schemas.microsoft.com/office/drawing/2014/main" id="{AE8EB521-AE30-BD21-FA32-98B47984D077}"/>
              </a:ext>
            </a:extLst>
          </p:cNvPr>
          <p:cNvSpPr txBox="1"/>
          <p:nvPr/>
        </p:nvSpPr>
        <p:spPr>
          <a:xfrm>
            <a:off x="298469" y="6527048"/>
            <a:ext cx="5855111" cy="276999"/>
          </a:xfrm>
          <a:prstGeom prst="rect">
            <a:avLst/>
          </a:prstGeom>
          <a:noFill/>
        </p:spPr>
        <p:txBody>
          <a:bodyPr wrap="square">
            <a:spAutoFit/>
          </a:bodyPr>
          <a:lstStyle/>
          <a:p>
            <a:r>
              <a:rPr lang="en-US" sz="1200" dirty="0"/>
              <a:t>PMC3593297. PMID 25012620 PMC3354573 PMC4 I I 958 I PMC3949259, PMID: 25052847 </a:t>
            </a:r>
          </a:p>
        </p:txBody>
      </p:sp>
    </p:spTree>
    <p:extLst>
      <p:ext uri="{BB962C8B-B14F-4D97-AF65-F5344CB8AC3E}">
        <p14:creationId xmlns:p14="http://schemas.microsoft.com/office/powerpoint/2010/main" val="2515010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03FB5-24B0-5392-2CBD-13188AAA39DC}"/>
              </a:ext>
            </a:extLst>
          </p:cNvPr>
          <p:cNvSpPr>
            <a:spLocks noGrp="1"/>
          </p:cNvSpPr>
          <p:nvPr>
            <p:ph type="title"/>
          </p:nvPr>
        </p:nvSpPr>
        <p:spPr>
          <a:xfrm>
            <a:off x="457199" y="34494"/>
            <a:ext cx="8821994" cy="874395"/>
          </a:xfrm>
        </p:spPr>
        <p:txBody>
          <a:bodyPr>
            <a:normAutofit fontScale="90000"/>
          </a:bodyPr>
          <a:lstStyle/>
          <a:p>
            <a:r>
              <a:rPr lang="en-US" dirty="0"/>
              <a:t>Other clinically important supplements</a:t>
            </a:r>
          </a:p>
        </p:txBody>
      </p:sp>
      <p:sp>
        <p:nvSpPr>
          <p:cNvPr id="5" name="TextBox 4">
            <a:extLst>
              <a:ext uri="{FF2B5EF4-FFF2-40B4-BE49-F238E27FC236}">
                <a16:creationId xmlns:a16="http://schemas.microsoft.com/office/drawing/2014/main" id="{917B53C2-8F28-ABC4-8745-F5370DDAFD64}"/>
              </a:ext>
            </a:extLst>
          </p:cNvPr>
          <p:cNvSpPr txBox="1"/>
          <p:nvPr/>
        </p:nvSpPr>
        <p:spPr>
          <a:xfrm>
            <a:off x="334512" y="542933"/>
            <a:ext cx="5855110" cy="1754326"/>
          </a:xfrm>
          <a:prstGeom prst="rect">
            <a:avLst/>
          </a:prstGeom>
          <a:noFill/>
        </p:spPr>
        <p:txBody>
          <a:bodyPr wrap="square">
            <a:spAutoFit/>
          </a:bodyPr>
          <a:lstStyle/>
          <a:p>
            <a:r>
              <a:rPr lang="en-GB" b="1" i="0" u="none" strike="noStrike" dirty="0">
                <a:solidFill>
                  <a:srgbClr val="475669"/>
                </a:solidFill>
                <a:effectLst/>
                <a:latin typeface="Avenir" panose="02000503020000020003" pitchFamily="2" charset="0"/>
              </a:rPr>
              <a:t/>
            </a:r>
            <a:br>
              <a:rPr lang="en-GB" b="1" i="0" u="none" strike="noStrike" dirty="0">
                <a:solidFill>
                  <a:srgbClr val="475669"/>
                </a:solidFill>
                <a:effectLst/>
                <a:latin typeface="Avenir" panose="02000503020000020003" pitchFamily="2" charset="0"/>
              </a:rPr>
            </a:br>
            <a:endParaRPr lang="en-GB" b="0" i="0" u="none" strike="noStrike" dirty="0">
              <a:effectLst/>
            </a:endParaRPr>
          </a:p>
          <a:p>
            <a:endParaRPr lang="en-GB" dirty="0">
              <a:solidFill>
                <a:srgbClr val="475669"/>
              </a:solidFill>
              <a:latin typeface="Avenir" panose="02000503020000020003" pitchFamily="2" charset="0"/>
            </a:endParaRPr>
          </a:p>
          <a:p>
            <a:pPr lvl="2"/>
            <a:endParaRPr lang="en-GB" dirty="0"/>
          </a:p>
          <a:p>
            <a:pPr algn="l"/>
            <a:endParaRPr lang="en-GB" b="0" i="0" u="none" strike="noStrike" dirty="0">
              <a:solidFill>
                <a:srgbClr val="475669"/>
              </a:solidFill>
              <a:effectLst/>
              <a:latin typeface="Avenir" panose="02000503020000020003" pitchFamily="2" charset="0"/>
            </a:endParaRPr>
          </a:p>
          <a:p>
            <a:pPr algn="l"/>
            <a:endParaRPr lang="en-GB" b="0" i="0" u="none" strike="noStrike" dirty="0">
              <a:effectLst/>
            </a:endParaRPr>
          </a:p>
        </p:txBody>
      </p:sp>
      <p:sp>
        <p:nvSpPr>
          <p:cNvPr id="6" name="Rounded Rectangle 5">
            <a:extLst>
              <a:ext uri="{FF2B5EF4-FFF2-40B4-BE49-F238E27FC236}">
                <a16:creationId xmlns:a16="http://schemas.microsoft.com/office/drawing/2014/main" id="{25C04664-5B03-951E-7B30-B54A107DA7EE}"/>
              </a:ext>
            </a:extLst>
          </p:cNvPr>
          <p:cNvSpPr/>
          <p:nvPr/>
        </p:nvSpPr>
        <p:spPr>
          <a:xfrm>
            <a:off x="380483" y="736890"/>
            <a:ext cx="3763813" cy="648187"/>
          </a:xfrm>
          <a:prstGeom prst="roundRect">
            <a:avLst/>
          </a:prstGeom>
          <a:solidFill>
            <a:srgbClr val="1C439B">
              <a:alpha val="63975"/>
            </a:srgbClr>
          </a:solidFill>
          <a:ln>
            <a:solidFill>
              <a:srgbClr val="C00000"/>
            </a:solid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Ubiquinone (CoQ10)</a:t>
            </a:r>
            <a:endParaRPr lang="en-US" sz="3200" b="1" dirty="0">
              <a:solidFill>
                <a:schemeClr val="tx1"/>
              </a:solidFill>
            </a:endParaRPr>
          </a:p>
        </p:txBody>
      </p:sp>
      <p:sp>
        <p:nvSpPr>
          <p:cNvPr id="4" name="TextBox 3">
            <a:extLst>
              <a:ext uri="{FF2B5EF4-FFF2-40B4-BE49-F238E27FC236}">
                <a16:creationId xmlns:a16="http://schemas.microsoft.com/office/drawing/2014/main" id="{77C1C96C-1972-4098-6510-8993E7ABA127}"/>
              </a:ext>
            </a:extLst>
          </p:cNvPr>
          <p:cNvSpPr txBox="1"/>
          <p:nvPr/>
        </p:nvSpPr>
        <p:spPr>
          <a:xfrm>
            <a:off x="380483" y="1579034"/>
            <a:ext cx="5564015" cy="3046988"/>
          </a:xfrm>
          <a:prstGeom prst="rect">
            <a:avLst/>
          </a:prstGeom>
          <a:noFill/>
        </p:spPr>
        <p:txBody>
          <a:bodyPr wrap="square">
            <a:spAutoFit/>
          </a:bodyPr>
          <a:lstStyle/>
          <a:p>
            <a:pPr marL="285750" indent="-285750">
              <a:buFont typeface="Arial" panose="020B0604020202020204" pitchFamily="34" charset="0"/>
              <a:buChar char="•"/>
            </a:pPr>
            <a:r>
              <a:rPr lang="en-US" sz="2400" dirty="0"/>
              <a:t>Essential for mitochondrial respiratory chain efficiency; suggested that levels can be useful as biological marker of mitochondrial function</a:t>
            </a:r>
          </a:p>
          <a:p>
            <a:pPr marL="285750" indent="-285750">
              <a:buFont typeface="Arial" panose="020B0604020202020204" pitchFamily="34" charset="0"/>
              <a:buChar char="•"/>
            </a:pPr>
            <a:r>
              <a:rPr lang="en-US" sz="2400" dirty="0"/>
              <a:t>Deficiency predisposes to apoptosis</a:t>
            </a:r>
          </a:p>
          <a:p>
            <a:pPr marL="285750" indent="-285750">
              <a:buFont typeface="Arial" panose="020B0604020202020204" pitchFamily="34" charset="0"/>
              <a:buChar char="•"/>
            </a:pPr>
            <a:r>
              <a:rPr lang="en-US" sz="2400" b="1" dirty="0"/>
              <a:t>Anti-inflammatory</a:t>
            </a:r>
          </a:p>
          <a:p>
            <a:pPr marL="285750" indent="-285750">
              <a:buFont typeface="Arial" panose="020B0604020202020204" pitchFamily="34" charset="0"/>
              <a:buChar char="•"/>
            </a:pPr>
            <a:r>
              <a:rPr lang="en-US" sz="2400" b="1" dirty="0"/>
              <a:t>Neuro-protective</a:t>
            </a:r>
          </a:p>
          <a:p>
            <a:pPr marL="285750" indent="-285750">
              <a:buFont typeface="Arial" panose="020B0604020202020204" pitchFamily="34" charset="0"/>
              <a:buChar char="•"/>
            </a:pPr>
            <a:r>
              <a:rPr lang="en-US" sz="2400" dirty="0"/>
              <a:t>Regulates gene expression</a:t>
            </a:r>
          </a:p>
        </p:txBody>
      </p:sp>
      <p:sp>
        <p:nvSpPr>
          <p:cNvPr id="7" name="TextBox 6">
            <a:extLst>
              <a:ext uri="{FF2B5EF4-FFF2-40B4-BE49-F238E27FC236}">
                <a16:creationId xmlns:a16="http://schemas.microsoft.com/office/drawing/2014/main" id="{90786B4E-F5F5-4A6A-F647-51AFE87C8010}"/>
              </a:ext>
            </a:extLst>
          </p:cNvPr>
          <p:cNvSpPr txBox="1"/>
          <p:nvPr/>
        </p:nvSpPr>
        <p:spPr>
          <a:xfrm>
            <a:off x="7278329" y="1542163"/>
            <a:ext cx="3397469" cy="2123658"/>
          </a:xfrm>
          <a:prstGeom prst="rect">
            <a:avLst/>
          </a:prstGeom>
          <a:noFill/>
          <a:ln>
            <a:solidFill>
              <a:srgbClr val="C00000"/>
            </a:solidFill>
          </a:ln>
        </p:spPr>
        <p:txBody>
          <a:bodyPr wrap="none" rtlCol="0">
            <a:spAutoFit/>
          </a:bodyPr>
          <a:lstStyle/>
          <a:p>
            <a:r>
              <a:rPr lang="en-US" sz="2400" b="1" dirty="0">
                <a:solidFill>
                  <a:schemeClr val="tx1"/>
                </a:solidFill>
              </a:rPr>
              <a:t>CoQ10 Deficiencies</a:t>
            </a:r>
            <a:endParaRPr lang="en-US" sz="2400" b="1" dirty="0"/>
          </a:p>
          <a:p>
            <a:pPr marL="285750" indent="-285750">
              <a:buFont typeface="Arial" panose="020B0604020202020204" pitchFamily="34" charset="0"/>
              <a:buChar char="•"/>
            </a:pPr>
            <a:r>
              <a:rPr lang="en-US" dirty="0"/>
              <a:t>Autosomal recessive mutations</a:t>
            </a:r>
          </a:p>
          <a:p>
            <a:pPr marL="285750" indent="-285750">
              <a:buFont typeface="Arial" panose="020B0604020202020204" pitchFamily="34" charset="0"/>
              <a:buChar char="•"/>
            </a:pPr>
            <a:r>
              <a:rPr lang="en-US" dirty="0"/>
              <a:t>Aging related oxidative stress</a:t>
            </a:r>
          </a:p>
          <a:p>
            <a:pPr marL="285750" indent="-285750">
              <a:buFont typeface="Arial" panose="020B0604020202020204" pitchFamily="34" charset="0"/>
              <a:buChar char="•"/>
            </a:pPr>
            <a:r>
              <a:rPr lang="en-US" dirty="0"/>
              <a:t>Carcinogenesis processes</a:t>
            </a:r>
          </a:p>
          <a:p>
            <a:pPr marL="285750" indent="-285750">
              <a:buFont typeface="Arial" panose="020B0604020202020204" pitchFamily="34" charset="0"/>
              <a:buChar char="•"/>
            </a:pPr>
            <a:r>
              <a:rPr lang="en-US" dirty="0"/>
              <a:t>Statin treatment</a:t>
            </a:r>
          </a:p>
          <a:p>
            <a:pPr marL="285750" indent="-285750">
              <a:buFont typeface="Arial" panose="020B0604020202020204" pitchFamily="34" charset="0"/>
              <a:buChar char="•"/>
            </a:pPr>
            <a:r>
              <a:rPr lang="en-US" dirty="0"/>
              <a:t>Beta Blockers</a:t>
            </a:r>
          </a:p>
          <a:p>
            <a:pPr marL="285750" indent="-285750">
              <a:buFont typeface="Arial" panose="020B0604020202020204" pitchFamily="34" charset="0"/>
              <a:buChar char="•"/>
            </a:pPr>
            <a:r>
              <a:rPr lang="en-US" dirty="0"/>
              <a:t>TCA</a:t>
            </a:r>
          </a:p>
        </p:txBody>
      </p:sp>
      <p:sp>
        <p:nvSpPr>
          <p:cNvPr id="10" name="Rounded Rectangle 9">
            <a:extLst>
              <a:ext uri="{FF2B5EF4-FFF2-40B4-BE49-F238E27FC236}">
                <a16:creationId xmlns:a16="http://schemas.microsoft.com/office/drawing/2014/main" id="{0774E55F-34DF-5A77-79B9-597CB9C709DA}"/>
              </a:ext>
            </a:extLst>
          </p:cNvPr>
          <p:cNvSpPr/>
          <p:nvPr/>
        </p:nvSpPr>
        <p:spPr>
          <a:xfrm>
            <a:off x="2908106" y="4791194"/>
            <a:ext cx="7061803" cy="1523873"/>
          </a:xfrm>
          <a:prstGeom prst="roundRect">
            <a:avLst/>
          </a:prstGeom>
          <a:solidFill>
            <a:srgbClr val="FFFF00">
              <a:alpha val="63975"/>
            </a:srgbClr>
          </a:solidFill>
          <a:ln>
            <a:solidFill>
              <a:srgbClr val="FFC000"/>
            </a:solid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CoQ10 Dosage </a:t>
            </a:r>
          </a:p>
          <a:p>
            <a:r>
              <a:rPr lang="en-US" sz="2400" dirty="0">
                <a:solidFill>
                  <a:schemeClr val="tx1"/>
                </a:solidFill>
              </a:rPr>
              <a:t>300 mg/day, divided in 3 doses (Fibromyalgia patients)</a:t>
            </a:r>
          </a:p>
          <a:p>
            <a:r>
              <a:rPr lang="en-US" sz="2400" dirty="0">
                <a:solidFill>
                  <a:schemeClr val="tx1"/>
                </a:solidFill>
              </a:rPr>
              <a:t>•300 mg - 2,400 mg /day in Parkinson's dx</a:t>
            </a:r>
          </a:p>
        </p:txBody>
      </p:sp>
      <p:sp>
        <p:nvSpPr>
          <p:cNvPr id="12" name="TextBox 11">
            <a:extLst>
              <a:ext uri="{FF2B5EF4-FFF2-40B4-BE49-F238E27FC236}">
                <a16:creationId xmlns:a16="http://schemas.microsoft.com/office/drawing/2014/main" id="{06D87EBF-0B5F-56B0-7A3E-698515F0784A}"/>
              </a:ext>
            </a:extLst>
          </p:cNvPr>
          <p:cNvSpPr txBox="1"/>
          <p:nvPr/>
        </p:nvSpPr>
        <p:spPr>
          <a:xfrm>
            <a:off x="6627985" y="6157073"/>
            <a:ext cx="5564015" cy="646331"/>
          </a:xfrm>
          <a:prstGeom prst="rect">
            <a:avLst/>
          </a:prstGeom>
          <a:noFill/>
        </p:spPr>
        <p:txBody>
          <a:bodyPr wrap="square">
            <a:spAutoFit/>
          </a:bodyPr>
          <a:lstStyle/>
          <a:p>
            <a:pPr algn="r"/>
            <a:r>
              <a:rPr lang="en-GB" b="0" i="0" u="none" strike="noStrike" dirty="0">
                <a:solidFill>
                  <a:srgbClr val="212121"/>
                </a:solidFill>
                <a:effectLst/>
                <a:latin typeface="BlinkMacSystemFont"/>
              </a:rPr>
              <a:t>Yang X, et al. Neuroprotection of Coenzyme Q10 in Neurodegenerative Diseases. </a:t>
            </a:r>
            <a:r>
              <a:rPr lang="en-GB" b="0" i="0" u="none" strike="noStrike" dirty="0" err="1">
                <a:solidFill>
                  <a:srgbClr val="212121"/>
                </a:solidFill>
                <a:effectLst/>
                <a:latin typeface="BlinkMacSystemFont"/>
              </a:rPr>
              <a:t>Curr</a:t>
            </a:r>
            <a:r>
              <a:rPr lang="en-GB" b="0" i="0" u="none" strike="noStrike" dirty="0">
                <a:solidFill>
                  <a:srgbClr val="212121"/>
                </a:solidFill>
                <a:effectLst/>
                <a:latin typeface="BlinkMacSystemFont"/>
              </a:rPr>
              <a:t> Top Med Chem. 2016.</a:t>
            </a:r>
            <a:endParaRPr lang="en-US" dirty="0"/>
          </a:p>
        </p:txBody>
      </p:sp>
    </p:spTree>
    <p:extLst>
      <p:ext uri="{BB962C8B-B14F-4D97-AF65-F5344CB8AC3E}">
        <p14:creationId xmlns:p14="http://schemas.microsoft.com/office/powerpoint/2010/main" val="2200326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7377" y="188640"/>
            <a:ext cx="10515600" cy="874395"/>
          </a:xfrm>
        </p:spPr>
        <p:txBody>
          <a:bodyPr/>
          <a:lstStyle/>
          <a:p>
            <a:r>
              <a:rPr lang="sl-SI" dirty="0"/>
              <a:t>What is microbiota?</a:t>
            </a:r>
          </a:p>
        </p:txBody>
      </p:sp>
      <p:sp>
        <p:nvSpPr>
          <p:cNvPr id="3" name="Content Placeholder 2"/>
          <p:cNvSpPr>
            <a:spLocks noGrp="1"/>
          </p:cNvSpPr>
          <p:nvPr>
            <p:ph idx="1"/>
          </p:nvPr>
        </p:nvSpPr>
        <p:spPr>
          <a:xfrm>
            <a:off x="223022" y="1194920"/>
            <a:ext cx="5182262" cy="5663080"/>
          </a:xfrm>
        </p:spPr>
        <p:txBody>
          <a:bodyPr>
            <a:normAutofit lnSpcReduction="10000"/>
          </a:bodyPr>
          <a:lstStyle/>
          <a:p>
            <a:r>
              <a:rPr lang="en-US" sz="2000" b="1" dirty="0"/>
              <a:t>Microbiota</a:t>
            </a:r>
            <a:r>
              <a:rPr lang="en-US" sz="2000" dirty="0"/>
              <a:t> are </a:t>
            </a:r>
            <a:r>
              <a:rPr lang="sl-SI" sz="2000" dirty="0"/>
              <a:t>all microorganisms that normally inhabit an environment, such as the soil or a body of water, i.e.gut microbiota:  </a:t>
            </a:r>
            <a:r>
              <a:rPr lang="sr-Latn-RS" sz="2000" dirty="0" err="1"/>
              <a:t>bacteries</a:t>
            </a:r>
            <a:r>
              <a:rPr lang="en-US" sz="2000" dirty="0"/>
              <a:t>, archaebacteria, </a:t>
            </a:r>
            <a:r>
              <a:rPr lang="sr-Latn-RS" sz="2000" dirty="0" err="1"/>
              <a:t>viruses</a:t>
            </a:r>
            <a:r>
              <a:rPr lang="en-US" sz="2000" dirty="0"/>
              <a:t> in </a:t>
            </a:r>
            <a:r>
              <a:rPr lang="sr-Latn-RS" sz="2000" dirty="0"/>
              <a:t>single-</a:t>
            </a:r>
            <a:r>
              <a:rPr lang="sr-Latn-RS" sz="2000" dirty="0" err="1"/>
              <a:t>cell</a:t>
            </a:r>
            <a:r>
              <a:rPr lang="sr-Latn-RS" sz="2000" dirty="0"/>
              <a:t> </a:t>
            </a:r>
            <a:r>
              <a:rPr lang="sr-Latn-RS" sz="2000" dirty="0" err="1"/>
              <a:t>Eukaryota</a:t>
            </a:r>
            <a:r>
              <a:rPr lang="sl-SI" sz="2000" dirty="0"/>
              <a:t>.</a:t>
            </a:r>
          </a:p>
          <a:p>
            <a:pPr marL="0" indent="0">
              <a:buNone/>
            </a:pPr>
            <a:endParaRPr lang="sl-SI" sz="2000" dirty="0"/>
          </a:p>
          <a:p>
            <a:r>
              <a:rPr lang="en-GB" sz="2000" b="0" i="0" u="none" strike="noStrike" dirty="0">
                <a:effectLst/>
                <a:latin typeface="DDG_ProximaNova"/>
              </a:rPr>
              <a:t>A </a:t>
            </a:r>
            <a:r>
              <a:rPr lang="en-GB" sz="2000" b="1" i="0" u="none" strike="noStrike" dirty="0">
                <a:effectLst/>
                <a:latin typeface="DDG_ProximaNova"/>
              </a:rPr>
              <a:t>microbiome</a:t>
            </a:r>
            <a:r>
              <a:rPr lang="en-GB" sz="2000" b="0" i="0" u="none" strike="noStrike" dirty="0">
                <a:effectLst/>
                <a:latin typeface="DDG_ProximaNova"/>
              </a:rPr>
              <a:t> is the genomic composition of the entire microbiota in the host. </a:t>
            </a:r>
          </a:p>
          <a:p>
            <a:pPr algn="just"/>
            <a:r>
              <a:rPr lang="en-GB" sz="2000" b="0" i="0" u="none" strike="noStrike" dirty="0">
                <a:effectLst/>
                <a:latin typeface="DDG_ProximaNova"/>
              </a:rPr>
              <a:t>It occurs at any contact with the external environment: all mucous membranes, skin surface, intestines. The microbiome is even </a:t>
            </a:r>
            <a:r>
              <a:rPr lang="en-GB" sz="2000" b="0" i="0" u="none" strike="noStrike" dirty="0" err="1">
                <a:effectLst/>
                <a:latin typeface="DDG_ProximaNova"/>
              </a:rPr>
              <a:t>labeled</a:t>
            </a:r>
            <a:r>
              <a:rPr lang="en-GB" sz="2000" b="0" i="0" u="none" strike="noStrike" dirty="0">
                <a:effectLst/>
                <a:latin typeface="DDG_ProximaNova"/>
              </a:rPr>
              <a:t> a </a:t>
            </a:r>
            <a:r>
              <a:rPr lang="en-GB" sz="2000" b="1" i="1" u="none" strike="noStrike" dirty="0">
                <a:effectLst/>
                <a:latin typeface="DDG_ProximaNova"/>
              </a:rPr>
              <a:t>supporting organ</a:t>
            </a:r>
            <a:r>
              <a:rPr lang="en-GB" sz="2000" b="0" i="0" u="none" strike="noStrike" dirty="0">
                <a:effectLst/>
                <a:latin typeface="DDG_ProximaNova"/>
              </a:rPr>
              <a:t> because it plays so many key roles in promoting the smooth daily operations of the human body.</a:t>
            </a:r>
          </a:p>
          <a:p>
            <a:pPr algn="just"/>
            <a:r>
              <a:rPr lang="en-GB" sz="2000" b="0" i="0" u="none" strike="noStrike" dirty="0">
                <a:effectLst/>
                <a:latin typeface="DDG_ProximaNova"/>
              </a:rPr>
              <a:t>The microbiota is mostly present in the </a:t>
            </a:r>
            <a:r>
              <a:rPr lang="en-GB" sz="2000" b="1" i="0" u="none" strike="noStrike" dirty="0">
                <a:effectLst/>
                <a:latin typeface="DDG_ProximaNova"/>
              </a:rPr>
              <a:t>colon</a:t>
            </a:r>
            <a:r>
              <a:rPr lang="en-GB" sz="2000" b="0" i="0" u="none" strike="noStrike" dirty="0">
                <a:effectLst/>
                <a:latin typeface="DDG_ProximaNova"/>
              </a:rPr>
              <a:t> and less in the beginning of the digestive tube!</a:t>
            </a:r>
            <a:endParaRPr lang="en-US" sz="2000" dirty="0"/>
          </a:p>
          <a:p>
            <a:pPr marL="0" indent="0">
              <a:buNone/>
            </a:pPr>
            <a:endParaRPr lang="sl-SI" sz="1800" dirty="0"/>
          </a:p>
        </p:txBody>
      </p:sp>
      <p:grpSp>
        <p:nvGrpSpPr>
          <p:cNvPr id="8" name="Group 7">
            <a:extLst>
              <a:ext uri="{FF2B5EF4-FFF2-40B4-BE49-F238E27FC236}">
                <a16:creationId xmlns:a16="http://schemas.microsoft.com/office/drawing/2014/main" id="{E86CA08E-9E03-5CD7-0CC9-6718A193B54C}"/>
              </a:ext>
            </a:extLst>
          </p:cNvPr>
          <p:cNvGrpSpPr/>
          <p:nvPr/>
        </p:nvGrpSpPr>
        <p:grpSpPr>
          <a:xfrm>
            <a:off x="6076528" y="752169"/>
            <a:ext cx="5708095" cy="5560739"/>
            <a:chOff x="5525260" y="803788"/>
            <a:chExt cx="5708095" cy="5560739"/>
          </a:xfrm>
        </p:grpSpPr>
        <p:pic>
          <p:nvPicPr>
            <p:cNvPr id="4" name="Picture 3" descr="A close up of text on a white background&#10;&#10;Description automatically generated">
              <a:extLst>
                <a:ext uri="{FF2B5EF4-FFF2-40B4-BE49-F238E27FC236}">
                  <a16:creationId xmlns:a16="http://schemas.microsoft.com/office/drawing/2014/main" id="{8FDA3393-6F50-CF41-9BE3-B8F6B1C3D988}"/>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8977" b="99641" l="31856" r="98892">
                          <a14:foregroundMark x1="40628" y1="9515" x2="33887" y2="9336"/>
                          <a14:foregroundMark x1="33887" y1="9336" x2="30194" y2="20287"/>
                          <a14:foregroundMark x1="30194" y1="20287" x2="38873" y2="86355"/>
                          <a14:foregroundMark x1="38873" y1="86355" x2="44875" y2="93716"/>
                          <a14:foregroundMark x1="44875" y1="93716" x2="80148" y2="99461"/>
                          <a14:foregroundMark x1="80148" y1="99461" x2="85965" y2="99102"/>
                          <a14:foregroundMark x1="85965" y1="99102" x2="94552" y2="91741"/>
                          <a14:foregroundMark x1="94552" y1="91741" x2="97969" y2="80251"/>
                          <a14:foregroundMark x1="97969" y1="80251" x2="99354" y2="66966"/>
                          <a14:foregroundMark x1="99354" y1="66966" x2="95106" y2="17594"/>
                          <a14:foregroundMark x1="95106" y1="17594" x2="86242" y2="11670"/>
                          <a14:foregroundMark x1="86242" y1="11670" x2="40351" y2="10952"/>
                          <a14:foregroundMark x1="40351" y1="10952" x2="40074" y2="9695"/>
                          <a14:foregroundMark x1="61127" y1="74327" x2="41644" y2="76661"/>
                          <a14:foregroundMark x1="41644" y1="76661" x2="40074" y2="87792"/>
                          <a14:foregroundMark x1="40074" y1="87792" x2="51431" y2="95691"/>
                          <a14:foregroundMark x1="51431" y1="95691" x2="60111" y2="96948"/>
                          <a14:foregroundMark x1="60111" y1="96948" x2="67221" y2="96768"/>
                          <a14:foregroundMark x1="67221" y1="96768" x2="94275" y2="98743"/>
                          <a14:foregroundMark x1="94275" y1="98743" x2="98892" y2="67504"/>
                          <a14:foregroundMark x1="98892" y1="67504" x2="96768" y2="9156"/>
                          <a14:foregroundMark x1="44321" y1="19928" x2="38227" y2="21005"/>
                          <a14:foregroundMark x1="38227" y1="21005" x2="33703" y2="28546"/>
                          <a14:foregroundMark x1="33703" y1="28546" x2="31394" y2="38959"/>
                          <a14:foregroundMark x1="31394" y1="38959" x2="32318" y2="52065"/>
                          <a14:foregroundMark x1="32318" y1="52065" x2="37304" y2="57989"/>
                          <a14:foregroundMark x1="37304" y1="57989" x2="44968" y2="60862"/>
                          <a14:foregroundMark x1="44968" y1="60862" x2="49954" y2="53142"/>
                          <a14:foregroundMark x1="49954" y1="53142" x2="52816" y2="41293"/>
                          <a14:foregroundMark x1="52816" y1="41293" x2="50416" y2="27828"/>
                          <a14:foregroundMark x1="50416" y1="27828" x2="45706" y2="20826"/>
                          <a14:foregroundMark x1="45706" y1="20826" x2="43952" y2="19569"/>
                          <a14:foregroundMark x1="35272" y1="10233" x2="31025" y2="17774"/>
                          <a14:foregroundMark x1="31025" y1="17774" x2="31948" y2="58169"/>
                          <a14:foregroundMark x1="31948" y1="58169" x2="35642" y2="68402"/>
                          <a14:foregroundMark x1="43029" y1="22083" x2="36196" y2="34650"/>
                          <a14:foregroundMark x1="36196" y1="34650" x2="34257" y2="47397"/>
                          <a14:foregroundMark x1="34257" y1="47397" x2="35549" y2="59785"/>
                          <a14:foregroundMark x1="35549" y1="59785" x2="38319" y2="58169"/>
                          <a14:foregroundMark x1="38504" y1="31598" x2="34534" y2="46858"/>
                          <a14:foregroundMark x1="34534" y1="46858" x2="34718" y2="59964"/>
                          <a14:foregroundMark x1="34718" y1="59964" x2="40166" y2="56373"/>
                          <a14:foregroundMark x1="40166" y1="56373" x2="40351" y2="53680"/>
                          <a14:foregroundMark x1="38042" y1="35009" x2="34164" y2="46499"/>
                          <a14:foregroundMark x1="34164" y1="46499" x2="37304" y2="56194"/>
                          <a14:foregroundMark x1="37304" y1="56194" x2="40628" y2="47217"/>
                          <a14:foregroundMark x1="38227" y1="42190" x2="38504" y2="50628"/>
                          <a14:foregroundMark x1="60480" y1="74327" x2="45152" y2="76122"/>
                          <a14:foregroundMark x1="45152" y1="76122" x2="43860" y2="89767"/>
                          <a14:foregroundMark x1="43860" y1="89767" x2="49954" y2="92998"/>
                          <a14:foregroundMark x1="49954" y1="92998" x2="88273" y2="96050"/>
                          <a14:foregroundMark x1="65651" y1="74327" x2="42382" y2="82226"/>
                          <a14:foregroundMark x1="42382" y1="82226" x2="47091" y2="90305"/>
                          <a14:foregroundMark x1="47091" y1="90305" x2="54663" y2="91382"/>
                          <a14:foregroundMark x1="54663" y1="91382" x2="69437" y2="88330"/>
                          <a14:foregroundMark x1="62327" y1="76661" x2="46630" y2="79713"/>
                          <a14:foregroundMark x1="46630" y1="79713" x2="51708" y2="89767"/>
                          <a14:foregroundMark x1="51708" y1="89767" x2="60757" y2="90485"/>
                          <a14:foregroundMark x1="60757" y1="90485" x2="67775" y2="88869"/>
                          <a14:foregroundMark x1="67775" y1="88869" x2="67775" y2="88869"/>
                          <a14:foregroundMark x1="65928" y1="78636" x2="52170" y2="78815"/>
                          <a14:foregroundMark x1="52170" y1="78815" x2="58079" y2="86535"/>
                          <a14:foregroundMark x1="58079" y1="86535" x2="70452" y2="86715"/>
                          <a14:foregroundMark x1="62604" y1="81508" x2="48938" y2="82406"/>
                          <a14:foregroundMark x1="48938" y1="82406" x2="59834" y2="86715"/>
                          <a14:foregroundMark x1="59834" y1="86715" x2="62142" y2="86535"/>
                          <a14:foregroundMark x1="52632" y1="81508" x2="46445" y2="82226"/>
                          <a14:foregroundMark x1="46445" y1="82226" x2="50970" y2="86715"/>
                          <a14:foregroundMark x1="43767" y1="91562" x2="48569" y2="99102"/>
                          <a14:foregroundMark x1="48569" y1="99102" x2="51616" y2="99641"/>
                          <a14:foregroundMark x1="39335" y1="30521" x2="33426" y2="36086"/>
                          <a14:foregroundMark x1="33426" y1="36086" x2="41090" y2="47935"/>
                          <a14:foregroundMark x1="41090" y1="47935" x2="42844" y2="47935"/>
                          <a14:foregroundMark x1="43213" y1="23339" x2="36473" y2="26930"/>
                          <a14:foregroundMark x1="36473" y1="26930" x2="36934" y2="37163"/>
                          <a14:foregroundMark x1="37119" y1="21364" x2="34534" y2="35907"/>
                          <a14:foregroundMark x1="34534" y1="35907" x2="40351" y2="41472"/>
                          <a14:foregroundMark x1="40351" y1="41472" x2="45891" y2="42190"/>
                          <a14:backgroundMark x1="30563" y1="73968" x2="36013" y2="76921"/>
                          <a14:backgroundMark x1="39428" y1="90560" x2="39428" y2="99820"/>
                          <a14:backgroundMark x1="30656" y1="75224" x2="36247" y2="78697"/>
                          <a14:backgroundMark x1="38526" y1="89454" x2="38781" y2="91562"/>
                          <a14:backgroundMark x1="38191" y1="86687" x2="38289" y2="87500"/>
                          <a14:backgroundMark x1="38781" y1="91562" x2="34257" y2="99282"/>
                          <a14:backgroundMark x1="34257" y1="99282" x2="30933" y2="87612"/>
                          <a14:backgroundMark x1="30933" y1="87612" x2="30748" y2="75045"/>
                        </a14:backgroundRemoval>
                      </a14:imgEffect>
                      <a14:imgEffect>
                        <a14:brightnessContrast contrast="-20000"/>
                      </a14:imgEffect>
                    </a14:imgLayer>
                  </a14:imgProps>
                </a:ext>
                <a:ext uri="{28A0092B-C50C-407E-A947-70E740481C1C}">
                  <a14:useLocalDpi xmlns:a14="http://schemas.microsoft.com/office/drawing/2010/main" val="0"/>
                </a:ext>
              </a:extLst>
            </a:blip>
            <a:srcRect l="30869" t="8993"/>
            <a:stretch/>
          </p:blipFill>
          <p:spPr>
            <a:xfrm>
              <a:off x="5525260" y="2499851"/>
              <a:ext cx="5708095" cy="3864676"/>
            </a:xfrm>
            <a:prstGeom prst="rect">
              <a:avLst/>
            </a:prstGeom>
          </p:spPr>
        </p:pic>
        <p:sp>
          <p:nvSpPr>
            <p:cNvPr id="5" name="Rectangle 4">
              <a:extLst>
                <a:ext uri="{FF2B5EF4-FFF2-40B4-BE49-F238E27FC236}">
                  <a16:creationId xmlns:a16="http://schemas.microsoft.com/office/drawing/2014/main" id="{3B952F93-B54D-D545-65E0-62912D0936D7}"/>
                </a:ext>
              </a:extLst>
            </p:cNvPr>
            <p:cNvSpPr/>
            <p:nvPr/>
          </p:nvSpPr>
          <p:spPr>
            <a:xfrm>
              <a:off x="5679926" y="803788"/>
              <a:ext cx="1922868" cy="169606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solidFill>
                    <a:srgbClr val="0C1377"/>
                  </a:solidFill>
                  <a:effectLst/>
                </a:rPr>
                <a:t>Gut microbiome</a:t>
              </a:r>
            </a:p>
            <a:p>
              <a:r>
                <a:rPr lang="en-GB" sz="1400" dirty="0">
                  <a:solidFill>
                    <a:srgbClr val="272A77"/>
                  </a:solidFill>
                  <a:effectLst/>
                </a:rPr>
                <a:t>and </a:t>
              </a:r>
              <a:r>
                <a:rPr lang="en-GB" sz="1400" b="1" dirty="0">
                  <a:solidFill>
                    <a:srgbClr val="0C1377"/>
                  </a:solidFill>
                  <a:effectLst/>
                </a:rPr>
                <a:t>gut microbiota</a:t>
              </a:r>
            </a:p>
            <a:p>
              <a:r>
                <a:rPr lang="en-GB" sz="1400" dirty="0">
                  <a:solidFill>
                    <a:srgbClr val="272A77"/>
                  </a:solidFill>
                  <a:effectLst/>
                </a:rPr>
                <a:t>describe either the</a:t>
              </a:r>
            </a:p>
            <a:p>
              <a:r>
                <a:rPr lang="en-GB" sz="1400" b="1" dirty="0">
                  <a:solidFill>
                    <a:srgbClr val="0C1377"/>
                  </a:solidFill>
                  <a:effectLst/>
                </a:rPr>
                <a:t>collective genomes of</a:t>
              </a:r>
            </a:p>
            <a:p>
              <a:r>
                <a:rPr lang="en-GB" sz="1400" b="1" dirty="0">
                  <a:solidFill>
                    <a:srgbClr val="0C1377"/>
                  </a:solidFill>
                  <a:effectLst/>
                </a:rPr>
                <a:t>the microorganisms</a:t>
              </a:r>
            </a:p>
            <a:p>
              <a:r>
                <a:rPr lang="en-GB" sz="1400" dirty="0">
                  <a:solidFill>
                    <a:srgbClr val="272A77"/>
                  </a:solidFill>
                  <a:effectLst/>
                </a:rPr>
                <a:t>that resides in the </a:t>
              </a:r>
              <a:r>
                <a:rPr lang="en-GB" sz="1400" dirty="0">
                  <a:solidFill>
                    <a:srgbClr val="3B3E7C"/>
                  </a:solidFill>
                  <a:effectLst/>
                </a:rPr>
                <a:t>gut,</a:t>
              </a:r>
              <a:endParaRPr lang="en-GB" sz="1400" dirty="0">
                <a:solidFill>
                  <a:srgbClr val="272A77"/>
                </a:solidFill>
                <a:effectLst/>
              </a:endParaRPr>
            </a:p>
            <a:p>
              <a:r>
                <a:rPr lang="en-GB" sz="1400" dirty="0">
                  <a:solidFill>
                    <a:srgbClr val="3B3E7C"/>
                  </a:solidFill>
                  <a:effectLst/>
                </a:rPr>
                <a:t>or </a:t>
              </a:r>
              <a:r>
                <a:rPr lang="en-GB" sz="1400" dirty="0">
                  <a:solidFill>
                    <a:srgbClr val="272A77"/>
                  </a:solidFill>
                  <a:effectLst/>
                </a:rPr>
                <a:t>the </a:t>
              </a:r>
              <a:r>
                <a:rPr lang="en-GB" sz="1400" b="1" dirty="0">
                  <a:solidFill>
                    <a:srgbClr val="0C1377"/>
                  </a:solidFill>
                  <a:effectLst/>
                </a:rPr>
                <a:t>microorganisms</a:t>
              </a:r>
            </a:p>
            <a:p>
              <a:r>
                <a:rPr lang="en-GB" sz="1400" dirty="0">
                  <a:solidFill>
                    <a:srgbClr val="272A77"/>
                  </a:solidFill>
                  <a:effectLst/>
                </a:rPr>
                <a:t>themselves</a:t>
              </a:r>
            </a:p>
          </p:txBody>
        </p:sp>
        <p:pic>
          <p:nvPicPr>
            <p:cNvPr id="7" name="Picture 6" descr="A close up of text on a white background&#10;&#10;Description automatically generated">
              <a:extLst>
                <a:ext uri="{FF2B5EF4-FFF2-40B4-BE49-F238E27FC236}">
                  <a16:creationId xmlns:a16="http://schemas.microsoft.com/office/drawing/2014/main" id="{516663D8-1D2B-9102-E9B8-1E6CE149D536}"/>
                </a:ext>
              </a:extLst>
            </p:cNvPr>
            <p:cNvPicPr>
              <a:picLocks noChangeAspect="1"/>
            </p:cNvPicPr>
            <p:nvPr/>
          </p:nvPicPr>
          <p:blipFill rotWithShape="1">
            <a:blip r:embed="rId5">
              <a:extLst>
                <a:ext uri="{28A0092B-C50C-407E-A947-70E740481C1C}">
                  <a14:useLocalDpi xmlns:a14="http://schemas.microsoft.com/office/drawing/2010/main" val="0"/>
                </a:ext>
              </a:extLst>
            </a:blip>
            <a:srcRect t="60690" r="60737"/>
            <a:stretch/>
          </p:blipFill>
          <p:spPr>
            <a:xfrm>
              <a:off x="7748530" y="865238"/>
              <a:ext cx="3174447" cy="1634613"/>
            </a:xfrm>
            <a:prstGeom prst="rect">
              <a:avLst/>
            </a:prstGeom>
          </p:spPr>
        </p:pic>
      </p:grpSp>
      <p:sp>
        <p:nvSpPr>
          <p:cNvPr id="12" name="TextBox 11">
            <a:extLst>
              <a:ext uri="{FF2B5EF4-FFF2-40B4-BE49-F238E27FC236}">
                <a16:creationId xmlns:a16="http://schemas.microsoft.com/office/drawing/2014/main" id="{CF1480B4-7C80-E7F1-C76E-B48082F36FE0}"/>
              </a:ext>
            </a:extLst>
          </p:cNvPr>
          <p:cNvSpPr txBox="1"/>
          <p:nvPr/>
        </p:nvSpPr>
        <p:spPr>
          <a:xfrm>
            <a:off x="8484624" y="6519446"/>
            <a:ext cx="3707376" cy="338554"/>
          </a:xfrm>
          <a:prstGeom prst="rect">
            <a:avLst/>
          </a:prstGeom>
          <a:noFill/>
        </p:spPr>
        <p:txBody>
          <a:bodyPr wrap="square">
            <a:spAutoFit/>
          </a:bodyPr>
          <a:lstStyle/>
          <a:p>
            <a:r>
              <a:rPr lang="en-US" sz="1600" dirty="0"/>
              <a:t>Source: https://</a:t>
            </a:r>
            <a:r>
              <a:rPr lang="en-US" sz="1600" dirty="0" err="1"/>
              <a:t>www.nutriciaresearch.com</a:t>
            </a:r>
            <a:endParaRPr lang="en-US" sz="1600" dirty="0"/>
          </a:p>
        </p:txBody>
      </p:sp>
    </p:spTree>
    <p:extLst>
      <p:ext uri="{BB962C8B-B14F-4D97-AF65-F5344CB8AC3E}">
        <p14:creationId xmlns:p14="http://schemas.microsoft.com/office/powerpoint/2010/main" val="1030421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creenshot&#10;&#10;Description automatically generated">
            <a:extLst>
              <a:ext uri="{FF2B5EF4-FFF2-40B4-BE49-F238E27FC236}">
                <a16:creationId xmlns:a16="http://schemas.microsoft.com/office/drawing/2014/main" id="{BCBA7877-6679-41EB-B25F-78EE5F0BA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9" y="1585453"/>
            <a:ext cx="6095181" cy="3276159"/>
          </a:xfrm>
          <a:prstGeom prst="rect">
            <a:avLst/>
          </a:prstGeom>
        </p:spPr>
      </p:pic>
      <p:cxnSp>
        <p:nvCxnSpPr>
          <p:cNvPr id="13" name="Straight Connector 12">
            <a:extLst>
              <a:ext uri="{FF2B5EF4-FFF2-40B4-BE49-F238E27FC236}">
                <a16:creationId xmlns:a16="http://schemas.microsoft.com/office/drawing/2014/main" id="{4D56677B-C0B7-4DAC-ACAD-8054FF1B599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E92CB8"/>
            </a:solidFill>
          </a:ln>
        </p:spPr>
        <p:style>
          <a:lnRef idx="1">
            <a:schemeClr val="accent1"/>
          </a:lnRef>
          <a:fillRef idx="0">
            <a:schemeClr val="accent1"/>
          </a:fillRef>
          <a:effectRef idx="0">
            <a:schemeClr val="accent1"/>
          </a:effectRef>
          <a:fontRef idx="minor">
            <a:schemeClr val="tx1"/>
          </a:fontRef>
        </p:style>
      </p:cxnSp>
      <p:pic>
        <p:nvPicPr>
          <p:cNvPr id="8" name="Picture 7" descr="A close up of a logo&#10;&#10;Description automatically generated">
            <a:extLst>
              <a:ext uri="{FF2B5EF4-FFF2-40B4-BE49-F238E27FC236}">
                <a16:creationId xmlns:a16="http://schemas.microsoft.com/office/drawing/2014/main" id="{C135047C-DB9E-465A-847C-5EEB2F840A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629" y="1585453"/>
            <a:ext cx="6082371" cy="3466951"/>
          </a:xfrm>
          <a:prstGeom prst="rect">
            <a:avLst/>
          </a:prstGeom>
        </p:spPr>
      </p:pic>
      <p:sp>
        <p:nvSpPr>
          <p:cNvPr id="9" name="TextBox 8">
            <a:extLst>
              <a:ext uri="{FF2B5EF4-FFF2-40B4-BE49-F238E27FC236}">
                <a16:creationId xmlns:a16="http://schemas.microsoft.com/office/drawing/2014/main" id="{63FE3524-CEA7-0E79-AC2E-35EAC22B5DBC}"/>
              </a:ext>
            </a:extLst>
          </p:cNvPr>
          <p:cNvSpPr txBox="1"/>
          <p:nvPr/>
        </p:nvSpPr>
        <p:spPr>
          <a:xfrm>
            <a:off x="8484624" y="6519446"/>
            <a:ext cx="3707376" cy="338554"/>
          </a:xfrm>
          <a:prstGeom prst="rect">
            <a:avLst/>
          </a:prstGeom>
          <a:noFill/>
        </p:spPr>
        <p:txBody>
          <a:bodyPr wrap="square">
            <a:spAutoFit/>
          </a:bodyPr>
          <a:lstStyle/>
          <a:p>
            <a:r>
              <a:rPr lang="en-US" sz="1600" dirty="0"/>
              <a:t>Source: https://</a:t>
            </a:r>
            <a:r>
              <a:rPr lang="en-US" sz="1600" dirty="0" err="1"/>
              <a:t>www.nutriciaresearch.com</a:t>
            </a:r>
            <a:endParaRPr lang="en-US" sz="1600" dirty="0"/>
          </a:p>
        </p:txBody>
      </p:sp>
      <p:sp>
        <p:nvSpPr>
          <p:cNvPr id="14" name="Title 1">
            <a:extLst>
              <a:ext uri="{FF2B5EF4-FFF2-40B4-BE49-F238E27FC236}">
                <a16:creationId xmlns:a16="http://schemas.microsoft.com/office/drawing/2014/main" id="{EFE5027E-A3EF-8DBC-A5F7-FBBAFA696919}"/>
              </a:ext>
            </a:extLst>
          </p:cNvPr>
          <p:cNvSpPr>
            <a:spLocks noGrp="1"/>
          </p:cNvSpPr>
          <p:nvPr>
            <p:ph type="title"/>
          </p:nvPr>
        </p:nvSpPr>
        <p:spPr>
          <a:xfrm>
            <a:off x="407377" y="188640"/>
            <a:ext cx="10515600" cy="874395"/>
          </a:xfrm>
        </p:spPr>
        <p:txBody>
          <a:bodyPr/>
          <a:lstStyle/>
          <a:p>
            <a:r>
              <a:rPr lang="sl-SI" dirty="0"/>
              <a:t>The importance of microbiota</a:t>
            </a:r>
          </a:p>
        </p:txBody>
      </p:sp>
    </p:spTree>
    <p:extLst>
      <p:ext uri="{BB962C8B-B14F-4D97-AF65-F5344CB8AC3E}">
        <p14:creationId xmlns:p14="http://schemas.microsoft.com/office/powerpoint/2010/main" val="1317109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 name="TextShape 1"/>
          <p:cNvSpPr txBox="1"/>
          <p:nvPr/>
        </p:nvSpPr>
        <p:spPr>
          <a:xfrm>
            <a:off x="2784000" y="152280"/>
            <a:ext cx="7200000" cy="451800"/>
          </a:xfrm>
          <a:prstGeom prst="rect">
            <a:avLst/>
          </a:prstGeom>
          <a:noFill/>
          <a:ln>
            <a:noFill/>
          </a:ln>
        </p:spPr>
        <p:txBody>
          <a:bodyPr lIns="90000" tIns="46800" rIns="90000" bIns="46800"/>
          <a:lstStyle/>
          <a:p>
            <a:r>
              <a:rPr lang="en-US" sz="1100" spc="-1" dirty="0">
                <a:solidFill>
                  <a:srgbClr val="000000"/>
                </a:solidFill>
                <a:latin typeface="Arial"/>
              </a:rPr>
              <a:t>The first thousand days – intestinal microbiology of early life: establishing a symbiosis</a:t>
            </a:r>
          </a:p>
        </p:txBody>
      </p:sp>
      <p:sp>
        <p:nvSpPr>
          <p:cNvPr id="46" name="TextShape 2"/>
          <p:cNvSpPr txBox="1"/>
          <p:nvPr/>
        </p:nvSpPr>
        <p:spPr>
          <a:xfrm>
            <a:off x="3084808" y="6633174"/>
            <a:ext cx="8640000" cy="224826"/>
          </a:xfrm>
          <a:prstGeom prst="rect">
            <a:avLst/>
          </a:prstGeom>
          <a:noFill/>
          <a:ln>
            <a:noFill/>
          </a:ln>
        </p:spPr>
        <p:txBody>
          <a:bodyPr lIns="90000" tIns="45000" rIns="90000" bIns="45000"/>
          <a:lstStyle/>
          <a:p>
            <a:pPr algn="r"/>
            <a:r>
              <a:rPr lang="en-US" sz="800" b="1" spc="-1" dirty="0">
                <a:solidFill>
                  <a:srgbClr val="0054A6"/>
                </a:solidFill>
                <a:latin typeface="Arial"/>
              </a:rPr>
              <a:t>Pediatric Allergy Immunology, Volume: 25, Issue: 5, Pages: 428-438, First published: 05 June 2014</a:t>
            </a:r>
            <a:endParaRPr lang="en-US" sz="800" spc="-1" dirty="0">
              <a:solidFill>
                <a:srgbClr val="000000"/>
              </a:solidFill>
              <a:latin typeface="Arial"/>
            </a:endParaRPr>
          </a:p>
        </p:txBody>
      </p:sp>
      <p:pic>
        <p:nvPicPr>
          <p:cNvPr id="47" name="Main graphic"/>
          <p:cNvPicPr/>
          <p:nvPr/>
        </p:nvPicPr>
        <p:blipFill>
          <a:blip r:embed="rId3"/>
          <a:stretch/>
        </p:blipFill>
        <p:spPr>
          <a:xfrm>
            <a:off x="3136427" y="378180"/>
            <a:ext cx="5557747" cy="6199601"/>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966490" y="254675"/>
            <a:ext cx="9839256" cy="6595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US" altLang="sl-SI" sz="2000" b="1" dirty="0">
                <a:solidFill>
                  <a:srgbClr val="FF0000"/>
                </a:solidFill>
                <a:latin typeface="Arial" panose="020B0604020202020204" pitchFamily="34" charset="0"/>
              </a:rPr>
              <a:t>Dysbiosis</a:t>
            </a:r>
            <a:r>
              <a:rPr lang="en-US" altLang="sl-SI" sz="2000" b="1" dirty="0">
                <a:latin typeface="Arial" panose="020B0604020202020204" pitchFamily="34" charset="0"/>
              </a:rPr>
              <a:t>: </a:t>
            </a:r>
            <a:r>
              <a:rPr lang="en-US" altLang="sl-SI" sz="2000" b="1" dirty="0">
                <a:solidFill>
                  <a:srgbClr val="7030A0"/>
                </a:solidFill>
                <a:latin typeface="Arial" panose="020B0604020202020204" pitchFamily="34" charset="0"/>
              </a:rPr>
              <a:t>Altered immunological status </a:t>
            </a:r>
            <a:r>
              <a:rPr lang="en-US" altLang="sl-SI" sz="2000" b="1" dirty="0">
                <a:latin typeface="Arial" panose="020B0604020202020204" pitchFamily="34" charset="0"/>
              </a:rPr>
              <a:t>due to pathogen colonization, resulting in excessive </a:t>
            </a:r>
            <a:r>
              <a:rPr lang="en-US" altLang="sl-SI" sz="2000" b="1" dirty="0">
                <a:solidFill>
                  <a:srgbClr val="FF0000"/>
                </a:solidFill>
                <a:latin typeface="Arial" panose="020B0604020202020204" pitchFamily="34" charset="0"/>
              </a:rPr>
              <a:t>inflammation</a:t>
            </a:r>
            <a:r>
              <a:rPr lang="en-US" altLang="sl-SI" sz="2000" b="1" dirty="0">
                <a:latin typeface="Arial" panose="020B0604020202020204" pitchFamily="34" charset="0"/>
              </a:rPr>
              <a:t>, dysplasia and tumorigenesis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401" y="6368040"/>
            <a:ext cx="1841760" cy="3686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781" y="979560"/>
            <a:ext cx="7700952" cy="52577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2514721" y="6365512"/>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sl-SI" sz="1089" b="1" dirty="0">
                <a:latin typeface="Arial" panose="020B0604020202020204" pitchFamily="34" charset="0"/>
              </a:rPr>
              <a:t>Sunil Thomas et al. Cancer Res 2017;77:1783-1812</a:t>
            </a:r>
          </a:p>
        </p:txBody>
      </p:sp>
      <p:sp>
        <p:nvSpPr>
          <p:cNvPr id="3077" name="Text Box 5"/>
          <p:cNvSpPr txBox="1">
            <a:spLocks noChangeArrowheads="1"/>
          </p:cNvSpPr>
          <p:nvPr/>
        </p:nvSpPr>
        <p:spPr bwMode="auto">
          <a:xfrm>
            <a:off x="1621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sl-SI" sz="907">
                <a:latin typeface="Arial" panose="020B0604020202020204" pitchFamily="34" charset="0"/>
              </a:rPr>
              <a:t>©2017 by American Association for Cancer Research</a:t>
            </a:r>
          </a:p>
        </p:txBody>
      </p:sp>
    </p:spTree>
    <p:extLst>
      <p:ext uri="{BB962C8B-B14F-4D97-AF65-F5344CB8AC3E}">
        <p14:creationId xmlns:p14="http://schemas.microsoft.com/office/powerpoint/2010/main" val="2800597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D3EA3-B91F-5643-B3E6-E37D54DEB28B}"/>
              </a:ext>
            </a:extLst>
          </p:cNvPr>
          <p:cNvPicPr>
            <a:picLocks noChangeAspect="1"/>
          </p:cNvPicPr>
          <p:nvPr/>
        </p:nvPicPr>
        <p:blipFill>
          <a:blip r:embed="rId3"/>
          <a:stretch>
            <a:fillRect/>
          </a:stretch>
        </p:blipFill>
        <p:spPr>
          <a:xfrm>
            <a:off x="5944138" y="2281881"/>
            <a:ext cx="5156614" cy="3655260"/>
          </a:xfrm>
          <a:prstGeom prst="rect">
            <a:avLst/>
          </a:prstGeom>
        </p:spPr>
      </p:pic>
      <p:sp>
        <p:nvSpPr>
          <p:cNvPr id="2" name="Title 1">
            <a:extLst>
              <a:ext uri="{FF2B5EF4-FFF2-40B4-BE49-F238E27FC236}">
                <a16:creationId xmlns:a16="http://schemas.microsoft.com/office/drawing/2014/main" id="{5FD3ED26-6DED-3A44-B10E-35599865A2BF}"/>
              </a:ext>
            </a:extLst>
          </p:cNvPr>
          <p:cNvSpPr>
            <a:spLocks noGrp="1"/>
          </p:cNvSpPr>
          <p:nvPr>
            <p:ph type="title"/>
          </p:nvPr>
        </p:nvSpPr>
        <p:spPr>
          <a:xfrm>
            <a:off x="502395" y="176956"/>
            <a:ext cx="10515600" cy="874395"/>
          </a:xfrm>
        </p:spPr>
        <p:txBody>
          <a:bodyPr>
            <a:normAutofit/>
          </a:bodyPr>
          <a:lstStyle/>
          <a:p>
            <a:r>
              <a:rPr lang="sr-Latn-RS" sz="4000" dirty="0" err="1"/>
              <a:t>Blood-brain</a:t>
            </a:r>
            <a:r>
              <a:rPr lang="sr-Latn-RS" sz="4000" dirty="0"/>
              <a:t> </a:t>
            </a:r>
            <a:r>
              <a:rPr lang="sr-Latn-RS" sz="4000" dirty="0" err="1"/>
              <a:t>barrier</a:t>
            </a:r>
            <a:r>
              <a:rPr lang="sr-Latn-RS" sz="4000" dirty="0"/>
              <a:t> </a:t>
            </a:r>
            <a:r>
              <a:rPr lang="sr-Latn-RS" sz="4000" dirty="0" err="1"/>
              <a:t>and</a:t>
            </a:r>
            <a:r>
              <a:rPr lang="sr-Latn-RS" sz="4000" dirty="0"/>
              <a:t> </a:t>
            </a:r>
            <a:r>
              <a:rPr lang="sr-Latn-RS" sz="4000" dirty="0" err="1"/>
              <a:t>microbiota</a:t>
            </a:r>
            <a:endParaRPr lang="en-US" sz="4000" dirty="0"/>
          </a:p>
        </p:txBody>
      </p:sp>
      <p:sp>
        <p:nvSpPr>
          <p:cNvPr id="3" name="Content Placeholder 2">
            <a:extLst>
              <a:ext uri="{FF2B5EF4-FFF2-40B4-BE49-F238E27FC236}">
                <a16:creationId xmlns:a16="http://schemas.microsoft.com/office/drawing/2014/main" id="{6487F220-B871-BF4D-91B0-5381C6457A6F}"/>
              </a:ext>
            </a:extLst>
          </p:cNvPr>
          <p:cNvSpPr>
            <a:spLocks noGrp="1"/>
          </p:cNvSpPr>
          <p:nvPr>
            <p:ph idx="1"/>
          </p:nvPr>
        </p:nvSpPr>
        <p:spPr>
          <a:xfrm>
            <a:off x="717544" y="1572532"/>
            <a:ext cx="4151577" cy="4920343"/>
          </a:xfrm>
        </p:spPr>
        <p:txBody>
          <a:bodyPr>
            <a:normAutofit fontScale="92500" lnSpcReduction="20000"/>
          </a:bodyPr>
          <a:lstStyle/>
          <a:p>
            <a:r>
              <a:rPr lang="en-AU" sz="2400" dirty="0"/>
              <a:t>Blood brain barrier -&gt; protects brain against microorganisms, toxins and ionic disbalance   </a:t>
            </a:r>
          </a:p>
          <a:p>
            <a:endParaRPr lang="en-AU" sz="2400" dirty="0"/>
          </a:p>
          <a:p>
            <a:r>
              <a:rPr lang="en-AU" sz="2400" dirty="0" err="1"/>
              <a:t>Microbiomic</a:t>
            </a:r>
            <a:r>
              <a:rPr lang="en-AU" sz="2400" dirty="0"/>
              <a:t> translocation: Bacteria and bacterial products can not enter into the brain, whereas can migrate to other organs </a:t>
            </a:r>
          </a:p>
          <a:p>
            <a:endParaRPr lang="en-AU" sz="2400" dirty="0"/>
          </a:p>
          <a:p>
            <a:r>
              <a:rPr lang="en-AU" b="1" dirty="0">
                <a:solidFill>
                  <a:srgbClr val="FF0000"/>
                </a:solidFill>
              </a:rPr>
              <a:t>RNA of microorganisms can enter into the brain (CNS) and exists at the interface of blood vessels and interstitial fluid throughout the brain</a:t>
            </a:r>
          </a:p>
          <a:p>
            <a:endParaRPr lang="en-AU" sz="2400" dirty="0"/>
          </a:p>
        </p:txBody>
      </p:sp>
      <p:pic>
        <p:nvPicPr>
          <p:cNvPr id="6" name="Picture 5" descr="Timeline&#10;&#10;Description automatically generated">
            <a:extLst>
              <a:ext uri="{FF2B5EF4-FFF2-40B4-BE49-F238E27FC236}">
                <a16:creationId xmlns:a16="http://schemas.microsoft.com/office/drawing/2014/main" id="{1C7EE075-523D-81D5-1FBE-E8307BDE1126}"/>
              </a:ext>
            </a:extLst>
          </p:cNvPr>
          <p:cNvPicPr>
            <a:picLocks noChangeAspect="1"/>
          </p:cNvPicPr>
          <p:nvPr/>
        </p:nvPicPr>
        <p:blipFill>
          <a:blip r:embed="rId4"/>
          <a:stretch>
            <a:fillRect/>
          </a:stretch>
        </p:blipFill>
        <p:spPr>
          <a:xfrm>
            <a:off x="6026894" y="1239520"/>
            <a:ext cx="4991101" cy="5433575"/>
          </a:xfrm>
          <a:prstGeom prst="rect">
            <a:avLst/>
          </a:prstGeom>
        </p:spPr>
      </p:pic>
    </p:spTree>
    <p:extLst>
      <p:ext uri="{BB962C8B-B14F-4D97-AF65-F5344CB8AC3E}">
        <p14:creationId xmlns:p14="http://schemas.microsoft.com/office/powerpoint/2010/main" val="70184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E550E74-09F8-5D8C-5D22-3FC46C71C5A7}"/>
              </a:ext>
            </a:extLst>
          </p:cNvPr>
          <p:cNvSpPr txBox="1">
            <a:spLocks/>
          </p:cNvSpPr>
          <p:nvPr/>
        </p:nvSpPr>
        <p:spPr>
          <a:xfrm>
            <a:off x="599770" y="217983"/>
            <a:ext cx="11951829" cy="6882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Brain Aging and Neurodegeneration</a:t>
            </a:r>
            <a:endParaRPr lang="en-US" sz="3600" dirty="0"/>
          </a:p>
        </p:txBody>
      </p:sp>
      <p:pic>
        <p:nvPicPr>
          <p:cNvPr id="9" name="Picture 8" descr="Diagram&#10;&#10;Description automatically generated">
            <a:extLst>
              <a:ext uri="{FF2B5EF4-FFF2-40B4-BE49-F238E27FC236}">
                <a16:creationId xmlns:a16="http://schemas.microsoft.com/office/drawing/2014/main" id="{C160621A-1426-B40D-2967-C5EC3BCCAFC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15000"/>
                    </a14:imgEffect>
                  </a14:imgLayer>
                </a14:imgProps>
              </a:ext>
            </a:extLst>
          </a:blip>
          <a:stretch>
            <a:fillRect/>
          </a:stretch>
        </p:blipFill>
        <p:spPr>
          <a:xfrm>
            <a:off x="5801193" y="1572513"/>
            <a:ext cx="6199347" cy="3223660"/>
          </a:xfrm>
          <a:prstGeom prst="rect">
            <a:avLst/>
          </a:prstGeom>
        </p:spPr>
      </p:pic>
      <p:sp>
        <p:nvSpPr>
          <p:cNvPr id="10" name="Content Placeholder 2">
            <a:extLst>
              <a:ext uri="{FF2B5EF4-FFF2-40B4-BE49-F238E27FC236}">
                <a16:creationId xmlns:a16="http://schemas.microsoft.com/office/drawing/2014/main" id="{20896BC5-FD1F-4718-151F-92C66A9694AC}"/>
              </a:ext>
            </a:extLst>
          </p:cNvPr>
          <p:cNvSpPr>
            <a:spLocks noGrp="1"/>
          </p:cNvSpPr>
          <p:nvPr>
            <p:ph idx="1"/>
          </p:nvPr>
        </p:nvSpPr>
        <p:spPr>
          <a:xfrm>
            <a:off x="337363" y="1347180"/>
            <a:ext cx="5463830" cy="2427333"/>
          </a:xfrm>
        </p:spPr>
        <p:txBody>
          <a:bodyPr vert="horz" lIns="91440" tIns="45720" rIns="91440" bIns="45720" rtlCol="0">
            <a:noAutofit/>
          </a:bodyPr>
          <a:lstStyle/>
          <a:p>
            <a:r>
              <a:rPr lang="en-US" sz="2400" dirty="0">
                <a:effectLst/>
              </a:rPr>
              <a:t>Microglia from aging or degenerated brains:</a:t>
            </a:r>
          </a:p>
          <a:p>
            <a:pPr marL="742950" lvl="1"/>
            <a:r>
              <a:rPr lang="en-US" dirty="0">
                <a:effectLst/>
              </a:rPr>
              <a:t>Exaggerated </a:t>
            </a:r>
            <a:r>
              <a:rPr lang="en-US" dirty="0">
                <a:solidFill>
                  <a:srgbClr val="FF0000"/>
                </a:solidFill>
                <a:effectLst/>
              </a:rPr>
              <a:t>inflammatory</a:t>
            </a:r>
            <a:r>
              <a:rPr lang="en-US" dirty="0">
                <a:effectLst/>
              </a:rPr>
              <a:t> response to secondary and sub threshold challenges</a:t>
            </a:r>
          </a:p>
          <a:p>
            <a:pPr marL="742950" lvl="1"/>
            <a:r>
              <a:rPr lang="en-US" dirty="0">
                <a:effectLst/>
              </a:rPr>
              <a:t>Higher percentage are "stuck" in the inflammatory phenotype</a:t>
            </a:r>
          </a:p>
          <a:p>
            <a:pPr marL="742950" lvl="1"/>
            <a:r>
              <a:rPr lang="en-US" dirty="0">
                <a:effectLst/>
              </a:rPr>
              <a:t>Produce significantly more pro-inflammatory </a:t>
            </a:r>
            <a:r>
              <a:rPr lang="en-US" dirty="0">
                <a:solidFill>
                  <a:srgbClr val="FF0000"/>
                </a:solidFill>
                <a:effectLst/>
              </a:rPr>
              <a:t>cytokines</a:t>
            </a:r>
            <a:r>
              <a:rPr lang="en-US" dirty="0">
                <a:effectLst/>
              </a:rPr>
              <a:t> (IL-I, IL-6, TNF)</a:t>
            </a:r>
          </a:p>
          <a:p>
            <a:pPr marL="742950" lvl="1"/>
            <a:r>
              <a:rPr lang="en-US" dirty="0">
                <a:effectLst/>
              </a:rPr>
              <a:t>Produce significantly less anti-inflammatory mediators (IL-10, BNDF, inhibitor of NF-kB)</a:t>
            </a:r>
          </a:p>
        </p:txBody>
      </p:sp>
    </p:spTree>
    <p:extLst>
      <p:ext uri="{BB962C8B-B14F-4D97-AF65-F5344CB8AC3E}">
        <p14:creationId xmlns:p14="http://schemas.microsoft.com/office/powerpoint/2010/main" val="3174091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5E1BDC-A9B0-4A87-82E3-F3187F69A8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0990C621-3B8B-4820-8328-D47EF7CE8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011478" y="150029"/>
            <a:ext cx="3657600" cy="1645920"/>
          </a:xfrm>
        </p:spPr>
        <p:txBody>
          <a:bodyPr>
            <a:normAutofit fontScale="90000"/>
          </a:bodyPr>
          <a:lstStyle/>
          <a:p>
            <a:r>
              <a:rPr lang="en-GB" sz="3000" b="1" dirty="0">
                <a:latin typeface="NexusSerif"/>
              </a:rPr>
              <a:t>R</a:t>
            </a:r>
            <a:r>
              <a:rPr lang="en-GB" sz="3000" b="1" i="0" u="none" strike="noStrike" dirty="0">
                <a:effectLst/>
                <a:latin typeface="NexusSerif"/>
              </a:rPr>
              <a:t>elationship between the brain and gut microorganisms</a:t>
            </a:r>
            <a:endParaRPr lang="sl-SI" sz="3000" dirty="0"/>
          </a:p>
        </p:txBody>
      </p:sp>
      <p:sp>
        <p:nvSpPr>
          <p:cNvPr id="15" name="Rectangle 14">
            <a:extLst>
              <a:ext uri="{FF2B5EF4-FFF2-40B4-BE49-F238E27FC236}">
                <a16:creationId xmlns:a16="http://schemas.microsoft.com/office/drawing/2014/main" id="{C1A2385B-1D2A-4E17-84FA-6CB7F0AAE4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5E791F2F-79DB-4CC0-9FA1-001E3E91E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Diagram&#10;&#10;Description automatically generated">
            <a:extLst>
              <a:ext uri="{FF2B5EF4-FFF2-40B4-BE49-F238E27FC236}">
                <a16:creationId xmlns:a16="http://schemas.microsoft.com/office/drawing/2014/main" id="{423E87D4-8CFE-4C4E-3DA4-D74099A91DE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12000"/>
                    </a14:imgEffect>
                  </a14:imgLayer>
                </a14:imgProps>
              </a:ext>
            </a:extLst>
          </a:blip>
          <a:stretch>
            <a:fillRect/>
          </a:stretch>
        </p:blipFill>
        <p:spPr>
          <a:xfrm>
            <a:off x="5910467" y="365125"/>
            <a:ext cx="6108235" cy="6297152"/>
          </a:xfrm>
          <a:prstGeom prst="rect">
            <a:avLst/>
          </a:prstGeom>
        </p:spPr>
      </p:pic>
      <p:sp>
        <p:nvSpPr>
          <p:cNvPr id="3" name="Content Placeholder 2"/>
          <p:cNvSpPr>
            <a:spLocks noGrp="1"/>
          </p:cNvSpPr>
          <p:nvPr>
            <p:ph idx="1"/>
          </p:nvPr>
        </p:nvSpPr>
        <p:spPr>
          <a:xfrm>
            <a:off x="281519" y="1846016"/>
            <a:ext cx="6106742" cy="4582493"/>
          </a:xfrm>
        </p:spPr>
        <p:txBody>
          <a:bodyPr anchor="ctr">
            <a:noAutofit/>
          </a:bodyPr>
          <a:lstStyle/>
          <a:p>
            <a:r>
              <a:rPr lang="sl-SI" sz="2000" b="1" dirty="0"/>
              <a:t>„Gut – brain“ </a:t>
            </a:r>
            <a:r>
              <a:rPr lang="sl-SI" sz="2000" dirty="0"/>
              <a:t>axis</a:t>
            </a:r>
          </a:p>
          <a:p>
            <a:r>
              <a:rPr lang="en-US" sz="2000" b="1" dirty="0"/>
              <a:t>Bidirectional communication </a:t>
            </a:r>
            <a:r>
              <a:rPr lang="en-US" sz="1800" dirty="0"/>
              <a:t>between  CNS and gastrointestinal tract</a:t>
            </a:r>
          </a:p>
          <a:p>
            <a:pPr lvl="1"/>
            <a:r>
              <a:rPr lang="en-US" sz="1800" b="1" dirty="0">
                <a:solidFill>
                  <a:srgbClr val="BF2F61"/>
                </a:solidFill>
              </a:rPr>
              <a:t>Autonomic nerve system</a:t>
            </a:r>
            <a:r>
              <a:rPr lang="en-US" sz="1800" b="1" dirty="0"/>
              <a:t> </a:t>
            </a:r>
            <a:r>
              <a:rPr lang="en-US" sz="1800" dirty="0"/>
              <a:t>(</a:t>
            </a:r>
            <a:r>
              <a:rPr lang="en-GB" sz="1800" b="0" i="0" u="none" strike="noStrike" dirty="0">
                <a:effectLst/>
              </a:rPr>
              <a:t>enteric nervous systems</a:t>
            </a:r>
            <a:r>
              <a:rPr lang="en-US" sz="1800" dirty="0"/>
              <a:t>, </a:t>
            </a:r>
            <a:r>
              <a:rPr lang="en-US" sz="1800" dirty="0" err="1"/>
              <a:t>vagus</a:t>
            </a:r>
            <a:r>
              <a:rPr lang="en-US" sz="1800" dirty="0"/>
              <a:t> nerve)</a:t>
            </a:r>
            <a:r>
              <a:rPr lang="sl-SI" sz="1800" dirty="0"/>
              <a:t> </a:t>
            </a:r>
            <a:r>
              <a:rPr lang="sr-Latn-RS" sz="1800" dirty="0" err="1"/>
              <a:t>and</a:t>
            </a:r>
            <a:r>
              <a:rPr lang="sr-Latn-RS" sz="1800" dirty="0"/>
              <a:t> </a:t>
            </a:r>
            <a:r>
              <a:rPr lang="en-US" sz="1800" dirty="0"/>
              <a:t>(GABA, NA, 5-HT, D</a:t>
            </a:r>
            <a:r>
              <a:rPr lang="sl-SI" sz="1800" dirty="0"/>
              <a:t>A</a:t>
            </a:r>
            <a:r>
              <a:rPr lang="en-US" sz="1800" dirty="0"/>
              <a:t>, </a:t>
            </a:r>
            <a:r>
              <a:rPr lang="en-US" sz="1800" dirty="0" err="1"/>
              <a:t>ACh</a:t>
            </a:r>
            <a:r>
              <a:rPr lang="en-US" sz="1800" dirty="0"/>
              <a:t>)</a:t>
            </a:r>
          </a:p>
          <a:p>
            <a:pPr marL="457200" lvl="1" indent="0">
              <a:buNone/>
            </a:pPr>
            <a:endParaRPr lang="en-US" sz="1800" dirty="0"/>
          </a:p>
          <a:p>
            <a:pPr lvl="1"/>
            <a:r>
              <a:rPr lang="en-US" sz="1800" b="1" dirty="0">
                <a:solidFill>
                  <a:srgbClr val="FFC000"/>
                </a:solidFill>
              </a:rPr>
              <a:t>Gut immune system </a:t>
            </a:r>
            <a:r>
              <a:rPr lang="en-US" sz="1800" dirty="0"/>
              <a:t>(gut – associated lymphatic tissue)</a:t>
            </a:r>
            <a:endParaRPr lang="sl-SI" sz="1800" dirty="0"/>
          </a:p>
          <a:p>
            <a:pPr lvl="1"/>
            <a:endParaRPr lang="en-US" sz="1800" dirty="0"/>
          </a:p>
          <a:p>
            <a:pPr lvl="1"/>
            <a:r>
              <a:rPr lang="en-US" sz="1800" b="1" dirty="0">
                <a:solidFill>
                  <a:srgbClr val="47496E"/>
                </a:solidFill>
              </a:rPr>
              <a:t>Neuroendocrine system </a:t>
            </a:r>
            <a:r>
              <a:rPr lang="en-US" sz="1800" dirty="0"/>
              <a:t>(hypothalamic–pituitary–adrenal (HPA) axis, neuropeptides)</a:t>
            </a:r>
          </a:p>
          <a:p>
            <a:pPr marL="457200" lvl="1" indent="0">
              <a:buNone/>
            </a:pPr>
            <a:endParaRPr lang="en-US" sz="1800" dirty="0"/>
          </a:p>
          <a:p>
            <a:pPr lvl="1"/>
            <a:r>
              <a:rPr lang="en-US" sz="1800" b="1" dirty="0">
                <a:solidFill>
                  <a:srgbClr val="68C7B5"/>
                </a:solidFill>
              </a:rPr>
              <a:t>Microbial metabolites </a:t>
            </a:r>
            <a:r>
              <a:rPr lang="en-US" sz="1800" dirty="0"/>
              <a:t>(tryptophan metabolites, SCFA)</a:t>
            </a:r>
          </a:p>
        </p:txBody>
      </p:sp>
    </p:spTree>
    <p:extLst>
      <p:ext uri="{BB962C8B-B14F-4D97-AF65-F5344CB8AC3E}">
        <p14:creationId xmlns:p14="http://schemas.microsoft.com/office/powerpoint/2010/main" val="3295709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02B8E-2AB8-684D-A4ED-060C6A3E30F8}"/>
              </a:ext>
            </a:extLst>
          </p:cNvPr>
          <p:cNvSpPr>
            <a:spLocks noGrp="1"/>
          </p:cNvSpPr>
          <p:nvPr>
            <p:ph type="title"/>
          </p:nvPr>
        </p:nvSpPr>
        <p:spPr>
          <a:xfrm>
            <a:off x="1981200" y="116632"/>
            <a:ext cx="8229600" cy="1143000"/>
          </a:xfrm>
        </p:spPr>
        <p:txBody>
          <a:bodyPr>
            <a:normAutofit/>
          </a:bodyPr>
          <a:lstStyle/>
          <a:p>
            <a:r>
              <a:rPr lang="sl-SI" dirty="0"/>
              <a:t>How pathogens affects brain?</a:t>
            </a:r>
            <a:endParaRPr lang="en-US" dirty="0"/>
          </a:p>
        </p:txBody>
      </p:sp>
      <p:graphicFrame>
        <p:nvGraphicFramePr>
          <p:cNvPr id="4" name="Content Placeholder 3">
            <a:extLst>
              <a:ext uri="{FF2B5EF4-FFF2-40B4-BE49-F238E27FC236}">
                <a16:creationId xmlns:a16="http://schemas.microsoft.com/office/drawing/2014/main" id="{04CE9199-542D-3747-8C3D-6E6DEF308776}"/>
              </a:ext>
            </a:extLst>
          </p:cNvPr>
          <p:cNvGraphicFramePr>
            <a:graphicFrameLocks noGrp="1"/>
          </p:cNvGraphicFramePr>
          <p:nvPr>
            <p:ph idx="1"/>
            <p:extLst>
              <p:ext uri="{D42A27DB-BD31-4B8C-83A1-F6EECF244321}">
                <p14:modId xmlns:p14="http://schemas.microsoft.com/office/powerpoint/2010/main" val="1887427037"/>
              </p:ext>
            </p:extLst>
          </p:nvPr>
        </p:nvGraphicFramePr>
        <p:xfrm>
          <a:off x="1703511" y="2396832"/>
          <a:ext cx="9370889" cy="3840480"/>
        </p:xfrm>
        <a:graphic>
          <a:graphicData uri="http://schemas.openxmlformats.org/drawingml/2006/table">
            <a:tbl>
              <a:tblPr firstRow="1" bandRow="1">
                <a:tableStyleId>{7DF18680-E054-41AD-8BC1-D1AEF772440D}</a:tableStyleId>
              </a:tblPr>
              <a:tblGrid>
                <a:gridCol w="1730281">
                  <a:extLst>
                    <a:ext uri="{9D8B030D-6E8A-4147-A177-3AD203B41FA5}">
                      <a16:colId xmlns:a16="http://schemas.microsoft.com/office/drawing/2014/main" val="2470643308"/>
                    </a:ext>
                  </a:extLst>
                </a:gridCol>
                <a:gridCol w="1713825">
                  <a:extLst>
                    <a:ext uri="{9D8B030D-6E8A-4147-A177-3AD203B41FA5}">
                      <a16:colId xmlns:a16="http://schemas.microsoft.com/office/drawing/2014/main" val="4035283332"/>
                    </a:ext>
                  </a:extLst>
                </a:gridCol>
                <a:gridCol w="2178428">
                  <a:extLst>
                    <a:ext uri="{9D8B030D-6E8A-4147-A177-3AD203B41FA5}">
                      <a16:colId xmlns:a16="http://schemas.microsoft.com/office/drawing/2014/main" val="1145368913"/>
                    </a:ext>
                  </a:extLst>
                </a:gridCol>
                <a:gridCol w="2129747">
                  <a:extLst>
                    <a:ext uri="{9D8B030D-6E8A-4147-A177-3AD203B41FA5}">
                      <a16:colId xmlns:a16="http://schemas.microsoft.com/office/drawing/2014/main" val="2552441774"/>
                    </a:ext>
                  </a:extLst>
                </a:gridCol>
                <a:gridCol w="1618608">
                  <a:extLst>
                    <a:ext uri="{9D8B030D-6E8A-4147-A177-3AD203B41FA5}">
                      <a16:colId xmlns:a16="http://schemas.microsoft.com/office/drawing/2014/main" val="1162206621"/>
                    </a:ext>
                  </a:extLst>
                </a:gridCol>
              </a:tblGrid>
              <a:tr h="1108709">
                <a:tc>
                  <a:txBody>
                    <a:bodyPr/>
                    <a:lstStyle/>
                    <a:p>
                      <a:endParaRPr lang="en-US" dirty="0"/>
                    </a:p>
                  </a:txBody>
                  <a:tcPr marL="68580" marR="68580"/>
                </a:tc>
                <a:tc>
                  <a:txBody>
                    <a:bodyPr/>
                    <a:lstStyle/>
                    <a:p>
                      <a:r>
                        <a:rPr lang="sl-SI" dirty="0"/>
                        <a:t>Lactobacillus and Bifidobacterium </a:t>
                      </a:r>
                      <a:endParaRPr lang="en-US" i="1" dirty="0"/>
                    </a:p>
                  </a:txBody>
                  <a:tcPr marL="68580" marR="68580"/>
                </a:tc>
                <a:tc>
                  <a:txBody>
                    <a:bodyPr/>
                    <a:lstStyle/>
                    <a:p>
                      <a:r>
                        <a:rPr lang="sl-SI" dirty="0"/>
                        <a:t>Escherichia coli, Bacillus and Saccharomices </a:t>
                      </a:r>
                      <a:endParaRPr lang="en-US" i="1" dirty="0"/>
                    </a:p>
                  </a:txBody>
                  <a:tcPr marL="68580" marR="68580"/>
                </a:tc>
                <a:tc>
                  <a:txBody>
                    <a:bodyPr/>
                    <a:lstStyle/>
                    <a:p>
                      <a:r>
                        <a:rPr lang="sl-SI" dirty="0"/>
                        <a:t>Candida Albicans, Streptococcus, Escherichia coli and Enterococcus </a:t>
                      </a:r>
                      <a:endParaRPr lang="en-US" i="1" dirty="0"/>
                    </a:p>
                  </a:txBody>
                  <a:tcPr marL="68580" marR="68580"/>
                </a:tc>
                <a:tc>
                  <a:txBody>
                    <a:bodyPr/>
                    <a:lstStyle/>
                    <a:p>
                      <a:r>
                        <a:rPr lang="sl-SI" dirty="0"/>
                        <a:t>Bacillus and Serratia </a:t>
                      </a:r>
                      <a:endParaRPr lang="en-US" i="1" dirty="0"/>
                    </a:p>
                  </a:txBody>
                  <a:tcPr marL="68580" marR="68580"/>
                </a:tc>
                <a:extLst>
                  <a:ext uri="{0D108BD9-81ED-4DB2-BD59-A6C34878D82A}">
                    <a16:rowId xmlns:a16="http://schemas.microsoft.com/office/drawing/2014/main" val="3020980849"/>
                  </a:ext>
                </a:extLst>
              </a:tr>
              <a:tr h="769167">
                <a:tc>
                  <a:txBody>
                    <a:bodyPr/>
                    <a:lstStyle/>
                    <a:p>
                      <a:r>
                        <a:rPr lang="en-US" sz="1700" dirty="0"/>
                        <a:t>Biosynthetic metabolites</a:t>
                      </a:r>
                    </a:p>
                  </a:txBody>
                  <a:tcPr marL="68580" marR="68580"/>
                </a:tc>
                <a:tc>
                  <a:txBody>
                    <a:bodyPr/>
                    <a:lstStyle/>
                    <a:p>
                      <a:r>
                        <a:rPr lang="sl-SI" dirty="0"/>
                        <a:t>Gamma-Aminobutyric Acid (GABA)</a:t>
                      </a:r>
                    </a:p>
                  </a:txBody>
                  <a:tcPr marL="68580" marR="68580"/>
                </a:tc>
                <a:tc>
                  <a:txBody>
                    <a:bodyPr/>
                    <a:lstStyle/>
                    <a:p>
                      <a:r>
                        <a:rPr lang="en-US" dirty="0"/>
                        <a:t>Noradrenalin</a:t>
                      </a:r>
                    </a:p>
                  </a:txBody>
                  <a:tcPr marL="68580" marR="68580"/>
                </a:tc>
                <a:tc>
                  <a:txBody>
                    <a:bodyPr/>
                    <a:lstStyle/>
                    <a:p>
                      <a:r>
                        <a:rPr lang="en-US" dirty="0"/>
                        <a:t>Serotonin</a:t>
                      </a:r>
                    </a:p>
                  </a:txBody>
                  <a:tcPr marL="68580" marR="68580"/>
                </a:tc>
                <a:tc>
                  <a:txBody>
                    <a:bodyPr/>
                    <a:lstStyle/>
                    <a:p>
                      <a:r>
                        <a:rPr lang="en-US" dirty="0" err="1"/>
                        <a:t>Dopamin</a:t>
                      </a:r>
                      <a:endParaRPr lang="en-US" dirty="0"/>
                    </a:p>
                  </a:txBody>
                  <a:tcPr marL="68580" marR="68580"/>
                </a:tc>
                <a:extLst>
                  <a:ext uri="{0D108BD9-81ED-4DB2-BD59-A6C34878D82A}">
                    <a16:rowId xmlns:a16="http://schemas.microsoft.com/office/drawing/2014/main" val="853024694"/>
                  </a:ext>
                </a:extLst>
              </a:tr>
              <a:tr h="769167">
                <a:tc>
                  <a:txBody>
                    <a:bodyPr/>
                    <a:lstStyle/>
                    <a:p>
                      <a:r>
                        <a:rPr lang="sl-SI" dirty="0"/>
                        <a:t>Disease</a:t>
                      </a:r>
                      <a:endParaRPr lang="en-US"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kern="1200" dirty="0">
                          <a:solidFill>
                            <a:schemeClr val="dk1"/>
                          </a:solidFill>
                          <a:effectLst/>
                        </a:rPr>
                        <a:t>Alzheimer's disease, depression, Synaptogenesis impairement</a:t>
                      </a:r>
                      <a:endParaRPr lang="en-US" dirty="0"/>
                    </a:p>
                  </a:txBody>
                  <a:tcPr marL="68580" marR="68580"/>
                </a:tc>
                <a:tc>
                  <a:txBody>
                    <a:bodyPr/>
                    <a:lstStyle/>
                    <a:p>
                      <a:r>
                        <a:rPr lang="en-US" dirty="0"/>
                        <a:t>Depression and hyperactivity</a:t>
                      </a:r>
                    </a:p>
                  </a:txBody>
                  <a:tcPr marL="68580" marR="68580"/>
                </a:tc>
                <a:tc>
                  <a:txBody>
                    <a:bodyPr/>
                    <a:lstStyle/>
                    <a:p>
                      <a:r>
                        <a:rPr lang="en-US" dirty="0"/>
                        <a:t>Depression</a:t>
                      </a: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800" kern="1200" dirty="0">
                          <a:solidFill>
                            <a:schemeClr val="dk1"/>
                          </a:solidFill>
                          <a:effectLst/>
                        </a:rPr>
                        <a:t>Alzheimer's disease, Huntington’s disease, </a:t>
                      </a:r>
                      <a:r>
                        <a:rPr lang="en-GB" sz="1800" b="0" u="none" strike="noStrike" kern="1200" dirty="0">
                          <a:solidFill>
                            <a:schemeClr val="dk1"/>
                          </a:solidFill>
                          <a:effectLst/>
                        </a:rPr>
                        <a:t>Parkinson's disease</a:t>
                      </a:r>
                      <a:endParaRPr lang="en-US" dirty="0"/>
                    </a:p>
                  </a:txBody>
                  <a:tcPr marL="68580" marR="68580"/>
                </a:tc>
                <a:extLst>
                  <a:ext uri="{0D108BD9-81ED-4DB2-BD59-A6C34878D82A}">
                    <a16:rowId xmlns:a16="http://schemas.microsoft.com/office/drawing/2014/main" val="816600486"/>
                  </a:ext>
                </a:extLst>
              </a:tr>
            </a:tbl>
          </a:graphicData>
        </a:graphic>
      </p:graphicFrame>
      <p:sp>
        <p:nvSpPr>
          <p:cNvPr id="3" name="TextBox 2"/>
          <p:cNvSpPr txBox="1"/>
          <p:nvPr/>
        </p:nvSpPr>
        <p:spPr>
          <a:xfrm>
            <a:off x="9561736" y="6237312"/>
            <a:ext cx="1512664" cy="369332"/>
          </a:xfrm>
          <a:prstGeom prst="rect">
            <a:avLst/>
          </a:prstGeom>
          <a:noFill/>
        </p:spPr>
        <p:txBody>
          <a:bodyPr wrap="square" rtlCol="0">
            <a:spAutoFit/>
          </a:bodyPr>
          <a:lstStyle/>
          <a:p>
            <a:r>
              <a:rPr lang="sl-SI" dirty="0" smtClean="0"/>
              <a:t>Tivadar</a:t>
            </a:r>
            <a:r>
              <a:rPr lang="sl-SI" dirty="0"/>
              <a:t>, 2019</a:t>
            </a:r>
          </a:p>
        </p:txBody>
      </p:sp>
      <p:sp>
        <p:nvSpPr>
          <p:cNvPr id="5" name="Content Placeholder 2"/>
          <p:cNvSpPr txBox="1">
            <a:spLocks/>
          </p:cNvSpPr>
          <p:nvPr/>
        </p:nvSpPr>
        <p:spPr>
          <a:xfrm>
            <a:off x="1703512" y="1600201"/>
            <a:ext cx="9370888" cy="69965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l-SI" dirty="0"/>
              <a:t>Production of nerve transmitters, identical to humans!</a:t>
            </a:r>
          </a:p>
        </p:txBody>
      </p:sp>
    </p:spTree>
    <p:extLst>
      <p:ext uri="{BB962C8B-B14F-4D97-AF65-F5344CB8AC3E}">
        <p14:creationId xmlns:p14="http://schemas.microsoft.com/office/powerpoint/2010/main" val="2408404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AE5E-0EAF-8557-4352-C27D04D93271}"/>
              </a:ext>
            </a:extLst>
          </p:cNvPr>
          <p:cNvSpPr>
            <a:spLocks noGrp="1"/>
          </p:cNvSpPr>
          <p:nvPr>
            <p:ph type="title"/>
          </p:nvPr>
        </p:nvSpPr>
        <p:spPr>
          <a:xfrm>
            <a:off x="425246" y="291383"/>
            <a:ext cx="10990006" cy="874395"/>
          </a:xfrm>
        </p:spPr>
        <p:txBody>
          <a:bodyPr>
            <a:normAutofit fontScale="90000"/>
          </a:bodyPr>
          <a:lstStyle/>
          <a:p>
            <a:r>
              <a:rPr lang="en-GB" sz="4400" dirty="0">
                <a:effectLst/>
                <a:latin typeface="ScalaLancetPro"/>
              </a:rPr>
              <a:t>New insights: how the diet and intestinal microbiome affect the brain</a:t>
            </a:r>
            <a:endParaRPr lang="en-US" dirty="0"/>
          </a:p>
        </p:txBody>
      </p:sp>
      <p:sp>
        <p:nvSpPr>
          <p:cNvPr id="5" name="TextBox 4">
            <a:extLst>
              <a:ext uri="{FF2B5EF4-FFF2-40B4-BE49-F238E27FC236}">
                <a16:creationId xmlns:a16="http://schemas.microsoft.com/office/drawing/2014/main" id="{66575DE5-88A6-FE2E-E11C-1D75FD05E450}"/>
              </a:ext>
            </a:extLst>
          </p:cNvPr>
          <p:cNvSpPr txBox="1"/>
          <p:nvPr/>
        </p:nvSpPr>
        <p:spPr>
          <a:xfrm>
            <a:off x="209096" y="1904243"/>
            <a:ext cx="6900401" cy="2154436"/>
          </a:xfrm>
          <a:prstGeom prst="rect">
            <a:avLst/>
          </a:prstGeom>
          <a:noFill/>
        </p:spPr>
        <p:txBody>
          <a:bodyPr wrap="square">
            <a:spAutoFit/>
          </a:bodyPr>
          <a:lstStyle/>
          <a:p>
            <a:r>
              <a:rPr lang="en-GB" sz="1800" b="1" dirty="0">
                <a:effectLst/>
                <a:latin typeface="ScalaLancetPro"/>
              </a:rPr>
              <a:t>The Alzheimer’s Gut Microbiome Project </a:t>
            </a:r>
            <a:r>
              <a:rPr lang="en-GB" sz="1800" dirty="0">
                <a:effectLst/>
                <a:latin typeface="ScalaLancetPro"/>
              </a:rPr>
              <a:t>is combining multiple nutritional trials including the </a:t>
            </a:r>
            <a:r>
              <a:rPr lang="en-GB" sz="1800" b="1" dirty="0">
                <a:effectLst/>
                <a:latin typeface="ScalaLancetPro"/>
              </a:rPr>
              <a:t>MIND trial</a:t>
            </a:r>
            <a:r>
              <a:rPr lang="en-GB" b="1" baseline="30000" dirty="0">
                <a:latin typeface="ScalaLancetPro"/>
              </a:rPr>
              <a:t>1</a:t>
            </a:r>
            <a:r>
              <a:rPr lang="en-GB" sz="800" dirty="0">
                <a:effectLst/>
                <a:latin typeface="ScalaLancetPro"/>
              </a:rPr>
              <a:t> </a:t>
            </a:r>
            <a:r>
              <a:rPr lang="en-GB" sz="1800" dirty="0">
                <a:effectLst/>
                <a:latin typeface="ScalaLancetPro"/>
              </a:rPr>
              <a:t>the </a:t>
            </a:r>
            <a:r>
              <a:rPr lang="en-GB" sz="1800" b="1" dirty="0">
                <a:effectLst/>
                <a:latin typeface="ScalaLancetPro"/>
              </a:rPr>
              <a:t>BEAT-AD trial </a:t>
            </a:r>
            <a:r>
              <a:rPr lang="en-GB" sz="1800" dirty="0">
                <a:effectLst/>
                <a:latin typeface="ScalaLancetPro"/>
              </a:rPr>
              <a:t>of a modified ketogenic diet, and the </a:t>
            </a:r>
            <a:r>
              <a:rPr lang="en-GB" sz="1800" b="1" dirty="0">
                <a:effectLst/>
                <a:latin typeface="ScalaLancetPro"/>
              </a:rPr>
              <a:t>US POINTER trial</a:t>
            </a:r>
            <a:r>
              <a:rPr lang="en-GB" sz="1800" b="1" baseline="30000" dirty="0">
                <a:effectLst/>
                <a:latin typeface="ScalaLancetPro"/>
              </a:rPr>
              <a:t>2</a:t>
            </a:r>
            <a:endParaRPr lang="en-GB" sz="800" b="1" dirty="0">
              <a:latin typeface="ScalaLancetPro"/>
            </a:endParaRPr>
          </a:p>
          <a:p>
            <a:endParaRPr lang="en-GB" sz="800" b="1" dirty="0">
              <a:effectLst/>
              <a:latin typeface="ScalaLancetPro"/>
            </a:endParaRPr>
          </a:p>
          <a:p>
            <a:r>
              <a:rPr lang="en-GB" sz="1800" dirty="0">
                <a:effectLst/>
                <a:latin typeface="ScalaLancetPro"/>
              </a:rPr>
              <a:t>Detailed analysis of microbiota composition and function in these studies will be used to derive a comprehensive and mechanistic understanding of </a:t>
            </a:r>
            <a:r>
              <a:rPr lang="en-GB" sz="1800" i="1" dirty="0">
                <a:effectLst/>
                <a:latin typeface="ScalaLancetPro"/>
              </a:rPr>
              <a:t>diet–microbiome–cognition–brain structure associations</a:t>
            </a:r>
            <a:r>
              <a:rPr lang="en-GB" sz="1800" dirty="0">
                <a:effectLst/>
                <a:latin typeface="ScalaLancetPro"/>
              </a:rPr>
              <a:t>.</a:t>
            </a:r>
          </a:p>
        </p:txBody>
      </p:sp>
      <p:sp>
        <p:nvSpPr>
          <p:cNvPr id="7" name="TextBox 6">
            <a:extLst>
              <a:ext uri="{FF2B5EF4-FFF2-40B4-BE49-F238E27FC236}">
                <a16:creationId xmlns:a16="http://schemas.microsoft.com/office/drawing/2014/main" id="{FC5A1ECB-C7CE-A24E-5CD2-58E767DB9763}"/>
              </a:ext>
            </a:extLst>
          </p:cNvPr>
          <p:cNvSpPr txBox="1"/>
          <p:nvPr/>
        </p:nvSpPr>
        <p:spPr>
          <a:xfrm>
            <a:off x="606527" y="4510520"/>
            <a:ext cx="5713156" cy="1200329"/>
          </a:xfrm>
          <a:prstGeom prst="rect">
            <a:avLst/>
          </a:prstGeom>
          <a:solidFill>
            <a:srgbClr val="FF0000"/>
          </a:solidFill>
          <a:effectLst>
            <a:softEdge rad="50800"/>
          </a:effectLst>
        </p:spPr>
        <p:txBody>
          <a:bodyPr wrap="square">
            <a:spAutoFit/>
          </a:bodyPr>
          <a:lstStyle/>
          <a:p>
            <a:r>
              <a:rPr lang="en-GB" sz="1800" dirty="0">
                <a:solidFill>
                  <a:schemeClr val="bg1"/>
                </a:solidFill>
                <a:effectLst/>
              </a:rPr>
              <a:t>The identification of key relationships between dietary intervention, specific gut microbiota, and cognition is essential as they will facilitate the testing of new hypotheses that might lead to </a:t>
            </a:r>
            <a:r>
              <a:rPr lang="en-GB" sz="1800" b="1" dirty="0">
                <a:solidFill>
                  <a:schemeClr val="bg1"/>
                </a:solidFill>
                <a:effectLst/>
              </a:rPr>
              <a:t>new treatments</a:t>
            </a:r>
            <a:r>
              <a:rPr lang="en-GB" sz="1800" dirty="0">
                <a:solidFill>
                  <a:schemeClr val="bg1"/>
                </a:solidFill>
                <a:effectLst/>
              </a:rPr>
              <a:t>. </a:t>
            </a:r>
            <a:endParaRPr lang="en-US" dirty="0">
              <a:solidFill>
                <a:schemeClr val="bg1"/>
              </a:solidFill>
            </a:endParaRPr>
          </a:p>
        </p:txBody>
      </p:sp>
      <p:sp>
        <p:nvSpPr>
          <p:cNvPr id="9" name="TextBox 8">
            <a:extLst>
              <a:ext uri="{FF2B5EF4-FFF2-40B4-BE49-F238E27FC236}">
                <a16:creationId xmlns:a16="http://schemas.microsoft.com/office/drawing/2014/main" id="{BF862AE5-01DC-84B0-38BC-AA6650A972F5}"/>
              </a:ext>
            </a:extLst>
          </p:cNvPr>
          <p:cNvSpPr txBox="1"/>
          <p:nvPr/>
        </p:nvSpPr>
        <p:spPr>
          <a:xfrm>
            <a:off x="7109497" y="1827299"/>
            <a:ext cx="4916743" cy="2308324"/>
          </a:xfrm>
          <a:prstGeom prst="rect">
            <a:avLst/>
          </a:prstGeom>
          <a:noFill/>
        </p:spPr>
        <p:txBody>
          <a:bodyPr wrap="square">
            <a:spAutoFit/>
          </a:bodyPr>
          <a:lstStyle/>
          <a:p>
            <a:r>
              <a:rPr lang="en-GB" sz="1800" dirty="0">
                <a:effectLst/>
              </a:rPr>
              <a:t>Scalable electronic-health interventions that are </a:t>
            </a:r>
            <a:r>
              <a:rPr lang="en-GB" sz="1800" b="1" dirty="0">
                <a:effectLst/>
              </a:rPr>
              <a:t>web-based</a:t>
            </a:r>
            <a:r>
              <a:rPr lang="en-GB" sz="1800" dirty="0">
                <a:effectLst/>
              </a:rPr>
              <a:t> are feasible for people older than 65 years</a:t>
            </a:r>
            <a:r>
              <a:rPr lang="en-GB" sz="1800" baseline="30000" dirty="0"/>
              <a:t>3</a:t>
            </a:r>
            <a:r>
              <a:rPr lang="en-GB" sz="800" baseline="30000" dirty="0">
                <a:effectLst/>
              </a:rPr>
              <a:t>  </a:t>
            </a:r>
            <a:r>
              <a:rPr lang="en-GB" sz="1800" dirty="0">
                <a:effectLst/>
              </a:rPr>
              <a:t>although </a:t>
            </a:r>
            <a:r>
              <a:rPr lang="en-GB" sz="1800" b="1" dirty="0">
                <a:effectLst/>
              </a:rPr>
              <a:t>personal interaction or coaching is essential </a:t>
            </a:r>
            <a:r>
              <a:rPr lang="en-GB" sz="1800" dirty="0">
                <a:effectLst/>
              </a:rPr>
              <a:t>to connect with participants for motivation and adherence to a lifestyle intervention.</a:t>
            </a:r>
          </a:p>
          <a:p>
            <a:pPr lvl="1"/>
            <a:r>
              <a:rPr lang="en-GB" dirty="0">
                <a:effectLst/>
              </a:rPr>
              <a:t>Prevention of Dementia using Mobile phone applications [</a:t>
            </a:r>
            <a:r>
              <a:rPr lang="en-GB" b="1" dirty="0">
                <a:effectLst/>
              </a:rPr>
              <a:t>PRODEMOS</a:t>
            </a:r>
            <a:r>
              <a:rPr lang="en-GB" dirty="0">
                <a:effectLst/>
              </a:rPr>
              <a:t>]</a:t>
            </a:r>
            <a:r>
              <a:rPr lang="en-GB" baseline="30000" dirty="0"/>
              <a:t>4</a:t>
            </a:r>
            <a:endParaRPr lang="en-GB" dirty="0"/>
          </a:p>
        </p:txBody>
      </p:sp>
      <p:sp>
        <p:nvSpPr>
          <p:cNvPr id="12" name="TextBox 11">
            <a:extLst>
              <a:ext uri="{FF2B5EF4-FFF2-40B4-BE49-F238E27FC236}">
                <a16:creationId xmlns:a16="http://schemas.microsoft.com/office/drawing/2014/main" id="{BD8BBF4B-6B85-1887-DC5D-19160E941BBE}"/>
              </a:ext>
            </a:extLst>
          </p:cNvPr>
          <p:cNvSpPr txBox="1"/>
          <p:nvPr/>
        </p:nvSpPr>
        <p:spPr>
          <a:xfrm>
            <a:off x="8089489" y="5903893"/>
            <a:ext cx="4102511" cy="954107"/>
          </a:xfrm>
          <a:prstGeom prst="rect">
            <a:avLst/>
          </a:prstGeom>
          <a:noFill/>
        </p:spPr>
        <p:txBody>
          <a:bodyPr wrap="square">
            <a:spAutoFit/>
          </a:bodyPr>
          <a:lstStyle/>
          <a:p>
            <a:r>
              <a:rPr lang="en-GB" sz="1400" baseline="30000" dirty="0">
                <a:solidFill>
                  <a:srgbClr val="212121"/>
                </a:solidFill>
                <a:effectLst/>
                <a:ea typeface="Calibri" panose="020F0502020204030204" pitchFamily="34" charset="0"/>
                <a:cs typeface="Times New Roman" panose="02020603050405020304" pitchFamily="18" charset="0"/>
              </a:rPr>
              <a:t>1</a:t>
            </a:r>
            <a:r>
              <a:rPr lang="en-GB" sz="1400" dirty="0">
                <a:solidFill>
                  <a:srgbClr val="212121"/>
                </a:solidFill>
                <a:effectLst/>
                <a:ea typeface="Calibri" panose="020F0502020204030204" pitchFamily="34" charset="0"/>
                <a:cs typeface="Times New Roman" panose="02020603050405020304" pitchFamily="18" charset="0"/>
              </a:rPr>
              <a:t>Morris MC, et al. </a:t>
            </a:r>
            <a:r>
              <a:rPr lang="en-GB" sz="1400" dirty="0" err="1">
                <a:solidFill>
                  <a:srgbClr val="212121"/>
                </a:solidFill>
                <a:effectLst/>
                <a:ea typeface="Calibri" panose="020F0502020204030204" pitchFamily="34" charset="0"/>
                <a:cs typeface="Times New Roman" panose="02020603050405020304" pitchFamily="18" charset="0"/>
              </a:rPr>
              <a:t>Alzheimers</a:t>
            </a:r>
            <a:r>
              <a:rPr lang="en-GB" sz="1400" dirty="0">
                <a:solidFill>
                  <a:srgbClr val="212121"/>
                </a:solidFill>
                <a:effectLst/>
                <a:ea typeface="Calibri" panose="020F0502020204030204" pitchFamily="34" charset="0"/>
                <a:cs typeface="Times New Roman" panose="02020603050405020304" pitchFamily="18" charset="0"/>
              </a:rPr>
              <a:t> Dement. 2015</a:t>
            </a:r>
            <a:endParaRPr lang="en-GB" sz="1400" dirty="0">
              <a:effectLst/>
              <a:ea typeface="Calibri" panose="020F0502020204030204" pitchFamily="34" charset="0"/>
              <a:cs typeface="Times New Roman" panose="02020603050405020304" pitchFamily="18" charset="0"/>
            </a:endParaRPr>
          </a:p>
          <a:p>
            <a:r>
              <a:rPr lang="en-GB" sz="1400" baseline="30000" dirty="0">
                <a:solidFill>
                  <a:srgbClr val="212121"/>
                </a:solidFill>
                <a:effectLst/>
                <a:ea typeface="Calibri" panose="020F0502020204030204" pitchFamily="34" charset="0"/>
                <a:cs typeface="Times New Roman" panose="02020603050405020304" pitchFamily="18" charset="0"/>
              </a:rPr>
              <a:t>2</a:t>
            </a:r>
            <a:r>
              <a:rPr lang="en-GB" sz="1400" dirty="0">
                <a:solidFill>
                  <a:srgbClr val="212121"/>
                </a:solidFill>
                <a:effectLst/>
                <a:ea typeface="Calibri" panose="020F0502020204030204" pitchFamily="34" charset="0"/>
                <a:cs typeface="Times New Roman" panose="02020603050405020304" pitchFamily="18" charset="0"/>
              </a:rPr>
              <a:t>Baker LD, et al. </a:t>
            </a:r>
            <a:r>
              <a:rPr lang="en-GB" sz="1400" dirty="0" err="1">
                <a:solidFill>
                  <a:srgbClr val="212121"/>
                </a:solidFill>
                <a:effectLst/>
                <a:ea typeface="Calibri" panose="020F0502020204030204" pitchFamily="34" charset="0"/>
                <a:cs typeface="Times New Roman" panose="02020603050405020304" pitchFamily="18" charset="0"/>
              </a:rPr>
              <a:t>Alzheimers</a:t>
            </a:r>
            <a:r>
              <a:rPr lang="en-GB" sz="1400" dirty="0">
                <a:solidFill>
                  <a:srgbClr val="212121"/>
                </a:solidFill>
                <a:effectLst/>
                <a:ea typeface="Calibri" panose="020F0502020204030204" pitchFamily="34" charset="0"/>
                <a:cs typeface="Times New Roman" panose="02020603050405020304" pitchFamily="18" charset="0"/>
              </a:rPr>
              <a:t> Dement. 2020</a:t>
            </a:r>
          </a:p>
          <a:p>
            <a:r>
              <a:rPr lang="en-GB" sz="1400" baseline="30000" dirty="0">
                <a:solidFill>
                  <a:srgbClr val="212121"/>
                </a:solidFill>
                <a:ea typeface="Calibri" panose="020F0502020204030204" pitchFamily="34" charset="0"/>
                <a:cs typeface="Times New Roman" panose="02020603050405020304" pitchFamily="18" charset="0"/>
              </a:rPr>
              <a:t>3</a:t>
            </a:r>
            <a:r>
              <a:rPr lang="en-US" sz="1400" dirty="0"/>
              <a:t>Richard E, et </a:t>
            </a:r>
            <a:r>
              <a:rPr lang="en-US" sz="1400" dirty="0" err="1"/>
              <a:t>al.Lancet</a:t>
            </a:r>
            <a:r>
              <a:rPr lang="en-US" sz="1400" dirty="0"/>
              <a:t> Digit Health. 2019</a:t>
            </a:r>
            <a:endParaRPr lang="en-GB" sz="1400" baseline="30000" dirty="0">
              <a:effectLst/>
              <a:ea typeface="Calibri" panose="020F0502020204030204" pitchFamily="34" charset="0"/>
              <a:cs typeface="Times New Roman" panose="02020603050405020304" pitchFamily="18" charset="0"/>
            </a:endParaRPr>
          </a:p>
          <a:p>
            <a:r>
              <a:rPr lang="en-GB" sz="1400" baseline="30000" dirty="0">
                <a:solidFill>
                  <a:srgbClr val="212121"/>
                </a:solidFill>
                <a:effectLst/>
                <a:ea typeface="Calibri" panose="020F0502020204030204" pitchFamily="34" charset="0"/>
                <a:cs typeface="Times New Roman" panose="02020603050405020304" pitchFamily="18" charset="0"/>
              </a:rPr>
              <a:t>4</a:t>
            </a:r>
            <a:r>
              <a:rPr lang="en-GB" sz="1400" dirty="0">
                <a:solidFill>
                  <a:srgbClr val="212121"/>
                </a:solidFill>
                <a:effectLst/>
                <a:ea typeface="Calibri" panose="020F0502020204030204" pitchFamily="34" charset="0"/>
                <a:cs typeface="Times New Roman" panose="02020603050405020304" pitchFamily="18" charset="0"/>
              </a:rPr>
              <a:t>Eggink E, et al. BMJ Open. 2021 </a:t>
            </a:r>
            <a:endParaRPr lang="en-GB"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4487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908DB7-C3A6-4FCB-9820-CEE02B398C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1650F1C-1310-6701-49D4-1A8FDA81A63C}"/>
              </a:ext>
            </a:extLst>
          </p:cNvPr>
          <p:cNvSpPr txBox="1"/>
          <p:nvPr/>
        </p:nvSpPr>
        <p:spPr>
          <a:xfrm>
            <a:off x="306324" y="508820"/>
            <a:ext cx="3419856" cy="2588494"/>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4000" kern="1200" dirty="0">
                <a:solidFill>
                  <a:schemeClr val="tx1"/>
                </a:solidFill>
                <a:effectLst/>
                <a:latin typeface="+mj-lt"/>
                <a:ea typeface="+mj-ea"/>
                <a:cs typeface="+mj-cs"/>
              </a:rPr>
              <a:t>Prevention of Dementia using Mobile phone applications</a:t>
            </a:r>
          </a:p>
          <a:p>
            <a:pPr>
              <a:lnSpc>
                <a:spcPct val="90000"/>
              </a:lnSpc>
              <a:spcBef>
                <a:spcPct val="0"/>
              </a:spcBef>
              <a:spcAft>
                <a:spcPts val="600"/>
              </a:spcAft>
            </a:pPr>
            <a:r>
              <a:rPr lang="en-US" sz="4000" kern="1200" dirty="0">
                <a:solidFill>
                  <a:schemeClr val="tx1"/>
                </a:solidFill>
                <a:effectLst/>
                <a:latin typeface="+mj-lt"/>
                <a:ea typeface="+mj-ea"/>
                <a:cs typeface="+mj-cs"/>
              </a:rPr>
              <a:t>(PRODEMOS) </a:t>
            </a:r>
            <a:endParaRPr lang="en-US" sz="4000" kern="1200" dirty="0">
              <a:solidFill>
                <a:schemeClr val="tx1"/>
              </a:solidFill>
              <a:latin typeface="+mj-lt"/>
              <a:ea typeface="+mj-ea"/>
              <a:cs typeface="+mj-cs"/>
            </a:endParaRPr>
          </a:p>
        </p:txBody>
      </p:sp>
      <p:sp>
        <p:nvSpPr>
          <p:cNvPr id="16"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18196E9-ECCE-1A59-8C7B-0871C6E03F55}"/>
              </a:ext>
            </a:extLst>
          </p:cNvPr>
          <p:cNvPicPr>
            <a:picLocks noChangeAspect="1"/>
          </p:cNvPicPr>
          <p:nvPr/>
        </p:nvPicPr>
        <p:blipFill rotWithShape="1">
          <a:blip r:embed="rId3"/>
          <a:srcRect l="11574" t="12708" r="12911" b="6459"/>
          <a:stretch/>
        </p:blipFill>
        <p:spPr>
          <a:xfrm>
            <a:off x="4501896" y="196028"/>
            <a:ext cx="7359105" cy="4923360"/>
          </a:xfrm>
          <a:prstGeom prst="rect">
            <a:avLst/>
          </a:prstGeom>
        </p:spPr>
      </p:pic>
      <p:sp>
        <p:nvSpPr>
          <p:cNvPr id="5" name="TextBox 4">
            <a:extLst>
              <a:ext uri="{FF2B5EF4-FFF2-40B4-BE49-F238E27FC236}">
                <a16:creationId xmlns:a16="http://schemas.microsoft.com/office/drawing/2014/main" id="{1E4BF56E-6CAA-3D8C-FE96-2601D0D7E94C}"/>
              </a:ext>
            </a:extLst>
          </p:cNvPr>
          <p:cNvSpPr txBox="1"/>
          <p:nvPr/>
        </p:nvSpPr>
        <p:spPr>
          <a:xfrm>
            <a:off x="4826508" y="5124260"/>
            <a:ext cx="6894576" cy="142848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dirty="0">
                <a:effectLst/>
              </a:rPr>
              <a:t>A blended coach-supported health intervention in which participants can improve their dementia risk factors using a mobile health app to set and monitor goals)</a:t>
            </a:r>
            <a:endParaRPr lang="en-US" sz="2200" dirty="0"/>
          </a:p>
        </p:txBody>
      </p:sp>
      <p:sp>
        <p:nvSpPr>
          <p:cNvPr id="11" name="TextBox 10">
            <a:extLst>
              <a:ext uri="{FF2B5EF4-FFF2-40B4-BE49-F238E27FC236}">
                <a16:creationId xmlns:a16="http://schemas.microsoft.com/office/drawing/2014/main" id="{9A5CB942-707F-5199-914B-A459BAB70049}"/>
              </a:ext>
            </a:extLst>
          </p:cNvPr>
          <p:cNvSpPr txBox="1"/>
          <p:nvPr/>
        </p:nvSpPr>
        <p:spPr>
          <a:xfrm>
            <a:off x="8996984" y="6456629"/>
            <a:ext cx="3195016" cy="369332"/>
          </a:xfrm>
          <a:prstGeom prst="rect">
            <a:avLst/>
          </a:prstGeom>
          <a:noFill/>
        </p:spPr>
        <p:txBody>
          <a:bodyPr wrap="square">
            <a:spAutoFit/>
          </a:bodyPr>
          <a:lstStyle/>
          <a:p>
            <a:r>
              <a:rPr lang="en-GB" sz="1800" dirty="0" err="1">
                <a:solidFill>
                  <a:srgbClr val="212121"/>
                </a:solidFill>
                <a:effectLst/>
                <a:ea typeface="Calibri" panose="020F0502020204030204" pitchFamily="34" charset="0"/>
                <a:cs typeface="Times New Roman" panose="02020603050405020304" pitchFamily="18" charset="0"/>
              </a:rPr>
              <a:t>Eggink</a:t>
            </a:r>
            <a:r>
              <a:rPr lang="en-GB" sz="1800" dirty="0">
                <a:solidFill>
                  <a:srgbClr val="212121"/>
                </a:solidFill>
                <a:effectLst/>
                <a:ea typeface="Calibri" panose="020F0502020204030204" pitchFamily="34" charset="0"/>
                <a:cs typeface="Times New Roman" panose="02020603050405020304" pitchFamily="18" charset="0"/>
              </a:rPr>
              <a:t> E, et al. BMJ Open. 2021 </a:t>
            </a:r>
            <a:endParaRPr lang="en-GB"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3741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picture containing graphical user interface&#10;&#10;Description automatically generated">
            <a:extLst>
              <a:ext uri="{FF2B5EF4-FFF2-40B4-BE49-F238E27FC236}">
                <a16:creationId xmlns:a16="http://schemas.microsoft.com/office/drawing/2014/main" id="{316FDCF8-12D4-E4F0-0F1E-D8C17FC0FD6D}"/>
              </a:ext>
            </a:extLst>
          </p:cNvPr>
          <p:cNvPicPr>
            <a:picLocks noChangeAspect="1"/>
          </p:cNvPicPr>
          <p:nvPr/>
        </p:nvPicPr>
        <p:blipFill rotWithShape="1">
          <a:blip r:embed="rId2"/>
          <a:srcRect l="14122" t="69078" r="55986" b="2271"/>
          <a:stretch/>
        </p:blipFill>
        <p:spPr>
          <a:xfrm>
            <a:off x="4147043" y="812651"/>
            <a:ext cx="1637698" cy="1569661"/>
          </a:xfrm>
          <a:prstGeom prst="rect">
            <a:avLst/>
          </a:prstGeom>
        </p:spPr>
      </p:pic>
      <p:sp>
        <p:nvSpPr>
          <p:cNvPr id="5" name="Title 1">
            <a:extLst>
              <a:ext uri="{FF2B5EF4-FFF2-40B4-BE49-F238E27FC236}">
                <a16:creationId xmlns:a16="http://schemas.microsoft.com/office/drawing/2014/main" id="{277C632D-853C-8FBF-E42F-155B1BD64769}"/>
              </a:ext>
            </a:extLst>
          </p:cNvPr>
          <p:cNvSpPr>
            <a:spLocks noGrp="1"/>
          </p:cNvSpPr>
          <p:nvPr>
            <p:ph type="title"/>
          </p:nvPr>
        </p:nvSpPr>
        <p:spPr>
          <a:xfrm>
            <a:off x="169605" y="155796"/>
            <a:ext cx="10537723" cy="1143000"/>
          </a:xfrm>
        </p:spPr>
        <p:txBody>
          <a:bodyPr>
            <a:normAutofit fontScale="90000"/>
          </a:bodyPr>
          <a:lstStyle/>
          <a:p>
            <a:r>
              <a:rPr lang="sl-SI" dirty="0"/>
              <a:t>New opportunities to modulate the gut microbiota by nutrition</a:t>
            </a:r>
            <a:endParaRPr lang="en-US" dirty="0"/>
          </a:p>
        </p:txBody>
      </p:sp>
      <p:sp>
        <p:nvSpPr>
          <p:cNvPr id="7" name="TextBox 6">
            <a:extLst>
              <a:ext uri="{FF2B5EF4-FFF2-40B4-BE49-F238E27FC236}">
                <a16:creationId xmlns:a16="http://schemas.microsoft.com/office/drawing/2014/main" id="{36309F79-1F5F-6F3F-7895-342ECBEB69C4}"/>
              </a:ext>
            </a:extLst>
          </p:cNvPr>
          <p:cNvSpPr txBox="1"/>
          <p:nvPr/>
        </p:nvSpPr>
        <p:spPr>
          <a:xfrm>
            <a:off x="169605" y="1505641"/>
            <a:ext cx="5117691" cy="1569660"/>
          </a:xfrm>
          <a:prstGeom prst="rect">
            <a:avLst/>
          </a:prstGeom>
          <a:noFill/>
        </p:spPr>
        <p:txBody>
          <a:bodyPr wrap="square">
            <a:spAutoFit/>
          </a:bodyPr>
          <a:lstStyle/>
          <a:p>
            <a:r>
              <a:rPr lang="en-GB" b="1" dirty="0">
                <a:solidFill>
                  <a:srgbClr val="132367"/>
                </a:solidFill>
                <a:effectLst/>
                <a:latin typeface="Helvetica" pitchFamily="2" charset="0"/>
              </a:rPr>
              <a:t>PROBIOTICS</a:t>
            </a:r>
            <a:r>
              <a:rPr lang="en-GB" dirty="0">
                <a:solidFill>
                  <a:srgbClr val="132367"/>
                </a:solidFill>
                <a:effectLst/>
                <a:latin typeface="Helvetica" pitchFamily="2" charset="0"/>
              </a:rPr>
              <a:t> </a:t>
            </a:r>
          </a:p>
          <a:p>
            <a:pPr lvl="1"/>
            <a:r>
              <a:rPr lang="en-GB" dirty="0">
                <a:solidFill>
                  <a:srgbClr val="3F5383"/>
                </a:solidFill>
                <a:effectLst/>
                <a:latin typeface="Helvetica" pitchFamily="2" charset="0"/>
              </a:rPr>
              <a:t>live microorganis</a:t>
            </a:r>
            <a:r>
              <a:rPr lang="en-GB" dirty="0">
                <a:solidFill>
                  <a:srgbClr val="3A3B70"/>
                </a:solidFill>
                <a:effectLst/>
                <a:latin typeface="Helvetica" pitchFamily="2" charset="0"/>
              </a:rPr>
              <a:t>ms </a:t>
            </a:r>
            <a:r>
              <a:rPr lang="en-GB" dirty="0">
                <a:solidFill>
                  <a:srgbClr val="3F5383"/>
                </a:solidFill>
                <a:effectLst/>
                <a:latin typeface="Helvetica" pitchFamily="2" charset="0"/>
              </a:rPr>
              <a:t>that</a:t>
            </a:r>
            <a:r>
              <a:rPr lang="en-GB" dirty="0">
                <a:solidFill>
                  <a:srgbClr val="3A3B70"/>
                </a:solidFill>
                <a:effectLst/>
                <a:latin typeface="Helvetica" pitchFamily="2" charset="0"/>
              </a:rPr>
              <a:t>,</a:t>
            </a:r>
            <a:endParaRPr lang="en-GB" dirty="0">
              <a:solidFill>
                <a:srgbClr val="3F5383"/>
              </a:solidFill>
              <a:effectLst/>
              <a:latin typeface="Helvetica" pitchFamily="2" charset="0"/>
            </a:endParaRPr>
          </a:p>
          <a:p>
            <a:pPr lvl="1"/>
            <a:r>
              <a:rPr lang="en-GB" dirty="0">
                <a:solidFill>
                  <a:srgbClr val="595D8E"/>
                </a:solidFill>
                <a:latin typeface="Helvetica" pitchFamily="2" charset="0"/>
              </a:rPr>
              <a:t>w</a:t>
            </a:r>
            <a:r>
              <a:rPr lang="en-GB" dirty="0">
                <a:solidFill>
                  <a:srgbClr val="595D8E"/>
                </a:solidFill>
                <a:effectLst/>
                <a:latin typeface="Helvetica" pitchFamily="2" charset="0"/>
              </a:rPr>
              <a:t>hen </a:t>
            </a:r>
            <a:r>
              <a:rPr lang="en-GB" dirty="0">
                <a:solidFill>
                  <a:srgbClr val="3F5383"/>
                </a:solidFill>
                <a:effectLst/>
                <a:latin typeface="Helvetica" pitchFamily="2" charset="0"/>
              </a:rPr>
              <a:t>administrated in adequate</a:t>
            </a:r>
          </a:p>
          <a:p>
            <a:pPr lvl="1"/>
            <a:r>
              <a:rPr lang="en-GB" dirty="0">
                <a:solidFill>
                  <a:srgbClr val="3F5383"/>
                </a:solidFill>
                <a:effectLst/>
                <a:latin typeface="Helvetica" pitchFamily="2" charset="0"/>
              </a:rPr>
              <a:t>amounts confer a </a:t>
            </a:r>
            <a:r>
              <a:rPr lang="en-GB" dirty="0">
                <a:solidFill>
                  <a:srgbClr val="3A3B70"/>
                </a:solidFill>
                <a:effectLst/>
                <a:latin typeface="Helvetica" pitchFamily="2" charset="0"/>
              </a:rPr>
              <a:t>health </a:t>
            </a:r>
            <a:r>
              <a:rPr lang="en-GB" dirty="0">
                <a:solidFill>
                  <a:srgbClr val="3F5383"/>
                </a:solidFill>
                <a:effectLst/>
                <a:latin typeface="Helvetica" pitchFamily="2" charset="0"/>
              </a:rPr>
              <a:t>benefit</a:t>
            </a:r>
            <a:r>
              <a:rPr lang="en-GB" dirty="0">
                <a:solidFill>
                  <a:srgbClr val="3F5383"/>
                </a:solidFill>
                <a:latin typeface="Helvetica" pitchFamily="2" charset="0"/>
              </a:rPr>
              <a:t> </a:t>
            </a:r>
            <a:r>
              <a:rPr lang="en-GB" dirty="0">
                <a:solidFill>
                  <a:srgbClr val="3F5383"/>
                </a:solidFill>
                <a:effectLst/>
                <a:latin typeface="Helvetica" pitchFamily="2" charset="0"/>
              </a:rPr>
              <a:t>on the </a:t>
            </a:r>
            <a:r>
              <a:rPr lang="en-GB" dirty="0">
                <a:solidFill>
                  <a:srgbClr val="3A3B70"/>
                </a:solidFill>
                <a:effectLst/>
                <a:latin typeface="Helvetica" pitchFamily="2" charset="0"/>
              </a:rPr>
              <a:t>host</a:t>
            </a:r>
          </a:p>
          <a:p>
            <a:pPr lvl="1"/>
            <a:endParaRPr kumimoji="0" lang="en-GB" sz="1200" b="0" i="0" u="none" strike="noStrike" kern="1200" cap="none" spc="0" normalizeH="0" baseline="0" noProof="0" dirty="0">
              <a:ln>
                <a:noFill/>
              </a:ln>
              <a:solidFill>
                <a:srgbClr val="3F5383"/>
              </a:solidFill>
              <a:effectLst/>
              <a:uLnTx/>
              <a:uFillTx/>
              <a:latin typeface="Helvetica" pitchFamily="2" charset="0"/>
              <a:ea typeface="+mn-ea"/>
              <a:cs typeface="+mn-cs"/>
            </a:endParaRPr>
          </a:p>
          <a:p>
            <a:pPr lvl="1"/>
            <a:r>
              <a:rPr kumimoji="0" lang="en-GB" sz="1200" b="0" i="0" u="none" strike="noStrike" kern="1200" cap="none" spc="0" normalizeH="0" baseline="0" noProof="0" dirty="0">
                <a:ln>
                  <a:noFill/>
                </a:ln>
                <a:solidFill>
                  <a:srgbClr val="3F5383"/>
                </a:solidFill>
                <a:effectLst/>
                <a:uLnTx/>
                <a:uFillTx/>
                <a:latin typeface="Helvetica" pitchFamily="2" charset="0"/>
                <a:ea typeface="+mn-ea"/>
                <a:cs typeface="+mn-cs"/>
              </a:rPr>
              <a:t>Based on FAO/WHO definition (2001) and updated ISAPP (2014)</a:t>
            </a:r>
            <a:endParaRPr lang="en-GB" dirty="0">
              <a:solidFill>
                <a:srgbClr val="3F5383"/>
              </a:solidFill>
              <a:effectLst/>
              <a:latin typeface="Helvetica" pitchFamily="2" charset="0"/>
            </a:endParaRPr>
          </a:p>
        </p:txBody>
      </p:sp>
      <p:sp>
        <p:nvSpPr>
          <p:cNvPr id="9" name="TextBox 8">
            <a:extLst>
              <a:ext uri="{FF2B5EF4-FFF2-40B4-BE49-F238E27FC236}">
                <a16:creationId xmlns:a16="http://schemas.microsoft.com/office/drawing/2014/main" id="{B66D6675-D6A7-6E20-77FE-2B45008C21FE}"/>
              </a:ext>
            </a:extLst>
          </p:cNvPr>
          <p:cNvSpPr txBox="1"/>
          <p:nvPr/>
        </p:nvSpPr>
        <p:spPr>
          <a:xfrm>
            <a:off x="202788" y="3258983"/>
            <a:ext cx="5235678" cy="1754326"/>
          </a:xfrm>
          <a:prstGeom prst="rect">
            <a:avLst/>
          </a:prstGeom>
          <a:noFill/>
        </p:spPr>
        <p:txBody>
          <a:bodyPr wrap="square">
            <a:spAutoFit/>
          </a:bodyPr>
          <a:lstStyle/>
          <a:p>
            <a:r>
              <a:rPr lang="en-GB" b="1" dirty="0">
                <a:solidFill>
                  <a:srgbClr val="132367"/>
                </a:solidFill>
                <a:effectLst/>
                <a:latin typeface="Helvetica" pitchFamily="2" charset="0"/>
              </a:rPr>
              <a:t>PREBIOTICS</a:t>
            </a:r>
          </a:p>
          <a:p>
            <a:pPr lvl="1"/>
            <a:r>
              <a:rPr lang="en-GB" dirty="0">
                <a:solidFill>
                  <a:srgbClr val="3F5383"/>
                </a:solidFill>
                <a:effectLst/>
                <a:latin typeface="Helvetica" pitchFamily="2" charset="0"/>
              </a:rPr>
              <a:t>substrates that are</a:t>
            </a:r>
            <a:r>
              <a:rPr lang="en-GB" dirty="0">
                <a:solidFill>
                  <a:srgbClr val="3F5383"/>
                </a:solidFill>
                <a:latin typeface="Helvetica" pitchFamily="2" charset="0"/>
              </a:rPr>
              <a:t> s</a:t>
            </a:r>
            <a:r>
              <a:rPr lang="en-GB" dirty="0">
                <a:solidFill>
                  <a:srgbClr val="3F5383"/>
                </a:solidFill>
                <a:effectLst/>
                <a:latin typeface="Helvetica" pitchFamily="2" charset="0"/>
              </a:rPr>
              <a:t>electively utilized by host microorganisms conferring a health benefit</a:t>
            </a:r>
          </a:p>
          <a:p>
            <a:pPr lvl="1"/>
            <a:endParaRPr lang="en-GB" dirty="0">
              <a:solidFill>
                <a:srgbClr val="3F5383"/>
              </a:solidFill>
              <a:latin typeface="Helvetica" pitchFamily="2" charset="0"/>
            </a:endParaRPr>
          </a:p>
          <a:p>
            <a:pPr lvl="1"/>
            <a:r>
              <a:rPr lang="en-GB" sz="1200" dirty="0">
                <a:solidFill>
                  <a:srgbClr val="3F5383"/>
                </a:solidFill>
                <a:effectLst/>
                <a:latin typeface="Helvetica" pitchFamily="2" charset="0"/>
              </a:rPr>
              <a:t>The International Scientific Association for Probiotics and Prebiotics (ISAPP) definition for prebiotics as published in a consensus statement from June 2017.</a:t>
            </a:r>
          </a:p>
        </p:txBody>
      </p:sp>
      <p:sp>
        <p:nvSpPr>
          <p:cNvPr id="11" name="TextBox 10">
            <a:extLst>
              <a:ext uri="{FF2B5EF4-FFF2-40B4-BE49-F238E27FC236}">
                <a16:creationId xmlns:a16="http://schemas.microsoft.com/office/drawing/2014/main" id="{2449CEE5-4095-1EE8-F821-294E0DC6F44B}"/>
              </a:ext>
            </a:extLst>
          </p:cNvPr>
          <p:cNvSpPr txBox="1"/>
          <p:nvPr/>
        </p:nvSpPr>
        <p:spPr>
          <a:xfrm>
            <a:off x="7838768" y="2744642"/>
            <a:ext cx="4284406" cy="1846659"/>
          </a:xfrm>
          <a:prstGeom prst="rect">
            <a:avLst/>
          </a:prstGeom>
          <a:noFill/>
        </p:spPr>
        <p:txBody>
          <a:bodyPr wrap="square">
            <a:spAutoFit/>
          </a:bodyPr>
          <a:lstStyle/>
          <a:p>
            <a:endParaRPr lang="en-GB" b="1" dirty="0">
              <a:solidFill>
                <a:srgbClr val="132367"/>
              </a:solidFill>
              <a:effectLst/>
              <a:latin typeface="Helvetica" pitchFamily="2" charset="0"/>
            </a:endParaRPr>
          </a:p>
          <a:p>
            <a:r>
              <a:rPr lang="en-GB" b="1" dirty="0">
                <a:solidFill>
                  <a:srgbClr val="132367"/>
                </a:solidFill>
                <a:effectLst/>
                <a:latin typeface="Helvetica" pitchFamily="2" charset="0"/>
              </a:rPr>
              <a:t>SYNBIOTICS</a:t>
            </a:r>
            <a:r>
              <a:rPr lang="en-GB" dirty="0">
                <a:solidFill>
                  <a:srgbClr val="132367"/>
                </a:solidFill>
                <a:effectLst/>
                <a:latin typeface="Helvetica" pitchFamily="2" charset="0"/>
              </a:rPr>
              <a:t> </a:t>
            </a:r>
          </a:p>
          <a:p>
            <a:r>
              <a:rPr lang="en-GB" dirty="0">
                <a:solidFill>
                  <a:srgbClr val="3F5383"/>
                </a:solidFill>
                <a:latin typeface="Helvetica" pitchFamily="2" charset="0"/>
              </a:rPr>
              <a:t>    are combination of Pre and Probiotics</a:t>
            </a:r>
          </a:p>
          <a:p>
            <a:endParaRPr lang="en-GB" dirty="0">
              <a:solidFill>
                <a:srgbClr val="594876"/>
              </a:solidFill>
              <a:latin typeface="Helvetica" pitchFamily="2"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3F5383"/>
                </a:solidFill>
                <a:effectLst/>
                <a:uLnTx/>
                <a:uFillTx/>
                <a:latin typeface="Helvetica" pitchFamily="2" charset="0"/>
                <a:ea typeface="+mn-ea"/>
                <a:cs typeface="+mn-cs"/>
              </a:rPr>
              <a:t>Pandey t al, 2015</a:t>
            </a:r>
          </a:p>
          <a:p>
            <a:pPr marL="457200" marR="0" lvl="1" indent="0" algn="ctr" defTabSz="914400" rtl="0" eaLnBrk="1" fontAlgn="auto" latinLnBrk="0" hangingPunct="1">
              <a:lnSpc>
                <a:spcPct val="100000"/>
              </a:lnSpc>
              <a:spcBef>
                <a:spcPts val="0"/>
              </a:spcBef>
              <a:spcAft>
                <a:spcPts val="0"/>
              </a:spcAft>
              <a:buClrTx/>
              <a:buSzTx/>
              <a:buFontTx/>
              <a:buNone/>
              <a:tabLst/>
              <a:defRPr/>
            </a:pPr>
            <a:r>
              <a:rPr lang="en-GB" sz="1200" dirty="0">
                <a:solidFill>
                  <a:srgbClr val="3F5383"/>
                </a:solidFill>
                <a:latin typeface="Helvetica" pitchFamily="2" charset="0"/>
              </a:rPr>
              <a:t>Shamir, 2015</a:t>
            </a:r>
            <a:endParaRPr kumimoji="0" lang="en-GB" sz="1800" b="0" i="0" u="none" strike="noStrike" kern="1200" cap="none" spc="0" normalizeH="0" baseline="0" noProof="0" dirty="0">
              <a:ln>
                <a:noFill/>
              </a:ln>
              <a:solidFill>
                <a:srgbClr val="3F5383"/>
              </a:solidFill>
              <a:effectLst/>
              <a:uLnTx/>
              <a:uFillTx/>
              <a:latin typeface="Helvetica" pitchFamily="2" charset="0"/>
              <a:ea typeface="+mn-ea"/>
              <a:cs typeface="+mn-cs"/>
            </a:endParaRPr>
          </a:p>
          <a:p>
            <a:endParaRPr lang="en-GB" dirty="0">
              <a:solidFill>
                <a:srgbClr val="594876"/>
              </a:solidFill>
              <a:effectLst/>
              <a:latin typeface="Helvetica" pitchFamily="2" charset="0"/>
            </a:endParaRPr>
          </a:p>
        </p:txBody>
      </p:sp>
      <p:sp>
        <p:nvSpPr>
          <p:cNvPr id="14" name="TextBox 13">
            <a:extLst>
              <a:ext uri="{FF2B5EF4-FFF2-40B4-BE49-F238E27FC236}">
                <a16:creationId xmlns:a16="http://schemas.microsoft.com/office/drawing/2014/main" id="{9A82046D-4C4A-4037-E954-42628294F7E3}"/>
              </a:ext>
            </a:extLst>
          </p:cNvPr>
          <p:cNvSpPr txBox="1"/>
          <p:nvPr/>
        </p:nvSpPr>
        <p:spPr>
          <a:xfrm>
            <a:off x="3065206" y="5011341"/>
            <a:ext cx="6329515" cy="1846659"/>
          </a:xfrm>
          <a:prstGeom prst="rect">
            <a:avLst/>
          </a:prstGeom>
          <a:noFill/>
        </p:spPr>
        <p:txBody>
          <a:bodyPr wrap="square">
            <a:spAutoFit/>
          </a:bodyPr>
          <a:lstStyle/>
          <a:p>
            <a:pPr algn="ctr"/>
            <a:r>
              <a:rPr lang="en-GB" b="1" dirty="0">
                <a:solidFill>
                  <a:srgbClr val="132367"/>
                </a:solidFill>
                <a:effectLst/>
                <a:latin typeface="Helvetica" pitchFamily="2" charset="0"/>
              </a:rPr>
              <a:t>POSTBIOTICS</a:t>
            </a:r>
          </a:p>
          <a:p>
            <a:pPr algn="ctr"/>
            <a:r>
              <a:rPr lang="en-GB" dirty="0">
                <a:solidFill>
                  <a:srgbClr val="3F5383"/>
                </a:solidFill>
                <a:effectLst/>
                <a:latin typeface="Helvetica" pitchFamily="2" charset="0"/>
              </a:rPr>
              <a:t>Are bioactive compounds produces by food-grade microorganisms in a fermentation process</a:t>
            </a:r>
            <a:r>
              <a:rPr lang="en-GB" dirty="0">
                <a:solidFill>
                  <a:srgbClr val="132367"/>
                </a:solidFill>
                <a:latin typeface="Helvetica" pitchFamily="2" charset="0"/>
              </a:rPr>
              <a:t> </a:t>
            </a:r>
          </a:p>
          <a:p>
            <a:pPr lvl="1" algn="ctr">
              <a:defRPr/>
            </a:pPr>
            <a:endParaRPr lang="en-GB" dirty="0">
              <a:solidFill>
                <a:srgbClr val="132367"/>
              </a:solidFill>
              <a:latin typeface="Helvetica" pitchFamily="2" charset="0"/>
            </a:endParaRPr>
          </a:p>
          <a:p>
            <a:pPr lvl="1" algn="ctr">
              <a:defRPr/>
            </a:pPr>
            <a:r>
              <a:rPr lang="en-GB" sz="1200" dirty="0">
                <a:solidFill>
                  <a:srgbClr val="3F5383"/>
                </a:solidFill>
                <a:latin typeface="Helvetica" pitchFamily="2" charset="0"/>
              </a:rPr>
              <a:t>Aguilar-</a:t>
            </a:r>
            <a:r>
              <a:rPr lang="en-GB" sz="1200" dirty="0" err="1">
                <a:solidFill>
                  <a:srgbClr val="3F5383"/>
                </a:solidFill>
                <a:latin typeface="Helvetica" pitchFamily="2" charset="0"/>
              </a:rPr>
              <a:t>Toala</a:t>
            </a:r>
            <a:r>
              <a:rPr lang="en-GB" sz="1200" dirty="0">
                <a:solidFill>
                  <a:srgbClr val="3F5383"/>
                </a:solidFill>
                <a:latin typeface="Helvetica" pitchFamily="2" charset="0"/>
              </a:rPr>
              <a:t> 2018</a:t>
            </a:r>
          </a:p>
          <a:p>
            <a:pPr lvl="1" algn="ctr">
              <a:defRPr/>
            </a:pPr>
            <a:r>
              <a:rPr lang="en-GB" sz="1200" dirty="0" err="1">
                <a:solidFill>
                  <a:srgbClr val="3F5383"/>
                </a:solidFill>
                <a:latin typeface="Helvetica" pitchFamily="2" charset="0"/>
              </a:rPr>
              <a:t>Klemashevish</a:t>
            </a:r>
            <a:r>
              <a:rPr lang="en-GB" sz="1200" dirty="0">
                <a:solidFill>
                  <a:srgbClr val="3F5383"/>
                </a:solidFill>
                <a:latin typeface="Helvetica" pitchFamily="2" charset="0"/>
              </a:rPr>
              <a:t> 2014</a:t>
            </a:r>
          </a:p>
          <a:p>
            <a:pPr algn="ctr"/>
            <a:endParaRPr lang="en-GB" dirty="0">
              <a:solidFill>
                <a:srgbClr val="3F5383"/>
              </a:solidFill>
              <a:effectLst/>
              <a:latin typeface="Helvetica" pitchFamily="2" charset="0"/>
            </a:endParaRPr>
          </a:p>
        </p:txBody>
      </p:sp>
      <p:pic>
        <p:nvPicPr>
          <p:cNvPr id="19" name="Picture 18" descr="A picture containing graphical user interface&#10;&#10;Description automatically generated">
            <a:extLst>
              <a:ext uri="{FF2B5EF4-FFF2-40B4-BE49-F238E27FC236}">
                <a16:creationId xmlns:a16="http://schemas.microsoft.com/office/drawing/2014/main" id="{7D54D88F-206C-ED36-CF2E-E98AC320EF9D}"/>
              </a:ext>
            </a:extLst>
          </p:cNvPr>
          <p:cNvPicPr>
            <a:picLocks noChangeAspect="1"/>
          </p:cNvPicPr>
          <p:nvPr/>
        </p:nvPicPr>
        <p:blipFill rotWithShape="1">
          <a:blip r:embed="rId2"/>
          <a:srcRect l="12867" t="21541" r="59283" b="48996"/>
          <a:stretch/>
        </p:blipFill>
        <p:spPr>
          <a:xfrm>
            <a:off x="5438466" y="2712286"/>
            <a:ext cx="1544899" cy="1634373"/>
          </a:xfrm>
          <a:prstGeom prst="rect">
            <a:avLst/>
          </a:prstGeom>
        </p:spPr>
      </p:pic>
      <p:pic>
        <p:nvPicPr>
          <p:cNvPr id="20" name="Picture 19" descr="A picture containing graphical user interface&#10;&#10;Description automatically generated">
            <a:extLst>
              <a:ext uri="{FF2B5EF4-FFF2-40B4-BE49-F238E27FC236}">
                <a16:creationId xmlns:a16="http://schemas.microsoft.com/office/drawing/2014/main" id="{41B9CC3B-2F88-374D-C458-0A5B91BE9C10}"/>
              </a:ext>
            </a:extLst>
          </p:cNvPr>
          <p:cNvPicPr>
            <a:picLocks noChangeAspect="1"/>
          </p:cNvPicPr>
          <p:nvPr/>
        </p:nvPicPr>
        <p:blipFill rotWithShape="1">
          <a:blip r:embed="rId2"/>
          <a:srcRect l="53279" t="21541" r="16165" b="48996"/>
          <a:stretch/>
        </p:blipFill>
        <p:spPr>
          <a:xfrm>
            <a:off x="9382721" y="1478257"/>
            <a:ext cx="1637698" cy="1579105"/>
          </a:xfrm>
          <a:prstGeom prst="rect">
            <a:avLst/>
          </a:prstGeom>
        </p:spPr>
      </p:pic>
      <p:cxnSp>
        <p:nvCxnSpPr>
          <p:cNvPr id="22" name="Straight Arrow Connector 21">
            <a:extLst>
              <a:ext uri="{FF2B5EF4-FFF2-40B4-BE49-F238E27FC236}">
                <a16:creationId xmlns:a16="http://schemas.microsoft.com/office/drawing/2014/main" id="{3842FC85-598C-3443-62CA-8653AB4BB223}"/>
              </a:ext>
            </a:extLst>
          </p:cNvPr>
          <p:cNvCxnSpPr>
            <a:stCxn id="18" idx="3"/>
            <a:endCxn id="20" idx="1"/>
          </p:cNvCxnSpPr>
          <p:nvPr/>
        </p:nvCxnSpPr>
        <p:spPr>
          <a:xfrm>
            <a:off x="5784741" y="1597482"/>
            <a:ext cx="3597980" cy="67032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FB84C8F-072C-D1DD-C3A3-16B28B7C483C}"/>
              </a:ext>
            </a:extLst>
          </p:cNvPr>
          <p:cNvCxnSpPr>
            <a:cxnSpLocks/>
          </p:cNvCxnSpPr>
          <p:nvPr/>
        </p:nvCxnSpPr>
        <p:spPr>
          <a:xfrm flipV="1">
            <a:off x="6983365" y="2286121"/>
            <a:ext cx="2399356" cy="113447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AA1926A-A824-51DD-8E4E-9C58CEEAA21A}"/>
              </a:ext>
            </a:extLst>
          </p:cNvPr>
          <p:cNvSpPr txBox="1"/>
          <p:nvPr/>
        </p:nvSpPr>
        <p:spPr>
          <a:xfrm>
            <a:off x="8560812" y="2032674"/>
            <a:ext cx="324464" cy="584775"/>
          </a:xfrm>
          <a:prstGeom prst="rect">
            <a:avLst/>
          </a:prstGeom>
          <a:noFill/>
        </p:spPr>
        <p:txBody>
          <a:bodyPr wrap="square">
            <a:spAutoFit/>
          </a:bodyPr>
          <a:lstStyle/>
          <a:p>
            <a:r>
              <a:rPr lang="en-GB" sz="3200" dirty="0">
                <a:solidFill>
                  <a:srgbClr val="1C439B"/>
                </a:solidFill>
                <a:latin typeface="Helvetica" pitchFamily="2" charset="0"/>
              </a:rPr>
              <a:t>+</a:t>
            </a:r>
            <a:endParaRPr lang="en-US" sz="3200" dirty="0">
              <a:solidFill>
                <a:srgbClr val="1C439B"/>
              </a:solidFill>
            </a:endParaRPr>
          </a:p>
        </p:txBody>
      </p:sp>
    </p:spTree>
    <p:extLst>
      <p:ext uri="{BB962C8B-B14F-4D97-AF65-F5344CB8AC3E}">
        <p14:creationId xmlns:p14="http://schemas.microsoft.com/office/powerpoint/2010/main" val="85241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53C6-22E8-8406-1FAF-AFC85376A737}"/>
              </a:ext>
            </a:extLst>
          </p:cNvPr>
          <p:cNvSpPr>
            <a:spLocks noGrp="1"/>
          </p:cNvSpPr>
          <p:nvPr>
            <p:ph type="title"/>
          </p:nvPr>
        </p:nvSpPr>
        <p:spPr>
          <a:xfrm>
            <a:off x="613348" y="243839"/>
            <a:ext cx="10515600" cy="874395"/>
          </a:xfrm>
        </p:spPr>
        <p:txBody>
          <a:bodyPr>
            <a:normAutofit/>
          </a:bodyPr>
          <a:lstStyle/>
          <a:p>
            <a:r>
              <a:rPr lang="en-US" sz="3600" dirty="0"/>
              <a:t>Relationship between diabetes mellitus and NDD</a:t>
            </a:r>
          </a:p>
        </p:txBody>
      </p:sp>
      <p:sp>
        <p:nvSpPr>
          <p:cNvPr id="3" name="Content Placeholder 2">
            <a:extLst>
              <a:ext uri="{FF2B5EF4-FFF2-40B4-BE49-F238E27FC236}">
                <a16:creationId xmlns:a16="http://schemas.microsoft.com/office/drawing/2014/main" id="{1A709ECC-E758-B14C-1FD9-D93970760426}"/>
              </a:ext>
            </a:extLst>
          </p:cNvPr>
          <p:cNvSpPr>
            <a:spLocks noGrp="1"/>
          </p:cNvSpPr>
          <p:nvPr>
            <p:ph idx="1"/>
          </p:nvPr>
        </p:nvSpPr>
        <p:spPr>
          <a:xfrm>
            <a:off x="387350" y="1371600"/>
            <a:ext cx="10515600" cy="4805363"/>
          </a:xfrm>
        </p:spPr>
        <p:txBody>
          <a:bodyPr>
            <a:normAutofit/>
          </a:bodyPr>
          <a:lstStyle/>
          <a:p>
            <a:r>
              <a:rPr lang="en-US" sz="2000" dirty="0"/>
              <a:t>Metabolic disorders (i.e. type 2 diabetes and obesity) constitute major health problems worldwide &lt;- </a:t>
            </a:r>
            <a:r>
              <a:rPr lang="en-US" sz="2000" b="1" dirty="0"/>
              <a:t>unhealthy life style </a:t>
            </a:r>
          </a:p>
          <a:p>
            <a:r>
              <a:rPr lang="en-US" sz="2000" dirty="0"/>
              <a:t>Type 2 diabetes nearly </a:t>
            </a:r>
            <a:r>
              <a:rPr lang="en-US" sz="2000" b="1" dirty="0"/>
              <a:t>doubles the risk of dementia</a:t>
            </a:r>
          </a:p>
          <a:p>
            <a:r>
              <a:rPr lang="en-US" sz="2000" dirty="0"/>
              <a:t>Potential association between diabetes and major depressive disorder to promote cognitive dysfunction and </a:t>
            </a:r>
            <a:r>
              <a:rPr lang="en-GB" sz="2000" b="0" i="0" u="none" strike="noStrike" dirty="0">
                <a:solidFill>
                  <a:srgbClr val="2E2E2E"/>
                </a:solidFill>
                <a:effectLst/>
                <a:latin typeface="+mn-lt"/>
              </a:rPr>
              <a:t>Alzheimer's disease</a:t>
            </a:r>
          </a:p>
          <a:p>
            <a:r>
              <a:rPr lang="en-GB" sz="2000" b="0" u="none" strike="noStrike" dirty="0">
                <a:solidFill>
                  <a:srgbClr val="2E2E2E"/>
                </a:solidFill>
                <a:effectLst/>
                <a:latin typeface="+mn-lt"/>
              </a:rPr>
              <a:t>Elevated glycaemia in non-diabetic individuals increases the risk for dementia by 18%, and is associated with cognitive decline and reduction of hippocampal volume </a:t>
            </a:r>
            <a:endParaRPr lang="en-US" sz="2000" dirty="0"/>
          </a:p>
        </p:txBody>
      </p:sp>
      <p:sp>
        <p:nvSpPr>
          <p:cNvPr id="21" name="TextBox 20">
            <a:extLst>
              <a:ext uri="{FF2B5EF4-FFF2-40B4-BE49-F238E27FC236}">
                <a16:creationId xmlns:a16="http://schemas.microsoft.com/office/drawing/2014/main" id="{AC3C50F4-0EE2-3688-4C8F-CDE52828D1C3}"/>
              </a:ext>
            </a:extLst>
          </p:cNvPr>
          <p:cNvSpPr txBox="1"/>
          <p:nvPr/>
        </p:nvSpPr>
        <p:spPr>
          <a:xfrm>
            <a:off x="-265723" y="5592188"/>
            <a:ext cx="8508020" cy="584775"/>
          </a:xfrm>
          <a:prstGeom prst="rect">
            <a:avLst/>
          </a:prstGeom>
          <a:noFill/>
        </p:spPr>
        <p:txBody>
          <a:bodyPr wrap="square">
            <a:spAutoFit/>
          </a:bodyPr>
          <a:lstStyle/>
          <a:p>
            <a:pPr algn="r"/>
            <a:r>
              <a:rPr lang="en-GB" sz="1600" b="0" i="0" u="none" strike="noStrike" dirty="0">
                <a:solidFill>
                  <a:srgbClr val="333333"/>
                </a:solidFill>
                <a:effectLst/>
              </a:rPr>
              <a:t>Source: Ott, A., </a:t>
            </a:r>
            <a:r>
              <a:rPr lang="en-GB" sz="1600" b="0" i="0" u="none" strike="noStrike" dirty="0" err="1">
                <a:solidFill>
                  <a:srgbClr val="333333"/>
                </a:solidFill>
                <a:effectLst/>
              </a:rPr>
              <a:t>Stolk</a:t>
            </a:r>
            <a:r>
              <a:rPr lang="en-GB" sz="1600" b="0" i="0" u="none" strike="noStrike" dirty="0">
                <a:solidFill>
                  <a:srgbClr val="333333"/>
                </a:solidFill>
                <a:effectLst/>
              </a:rPr>
              <a:t>, R., </a:t>
            </a:r>
            <a:r>
              <a:rPr lang="en-GB" sz="1600" b="0" i="0" u="none" strike="noStrike" dirty="0" err="1">
                <a:solidFill>
                  <a:srgbClr val="333333"/>
                </a:solidFill>
                <a:effectLst/>
              </a:rPr>
              <a:t>Hofman</a:t>
            </a:r>
            <a:r>
              <a:rPr lang="en-GB" sz="1600" b="0" i="0" u="none" strike="noStrike" dirty="0">
                <a:solidFill>
                  <a:srgbClr val="333333"/>
                </a:solidFill>
                <a:effectLst/>
              </a:rPr>
              <a:t>, A. </a:t>
            </a:r>
            <a:r>
              <a:rPr lang="en-GB" sz="1600" b="0" i="1" u="none" strike="noStrike" dirty="0">
                <a:solidFill>
                  <a:srgbClr val="333333"/>
                </a:solidFill>
                <a:effectLst/>
              </a:rPr>
              <a:t>et al.</a:t>
            </a:r>
            <a:r>
              <a:rPr lang="en-GB" sz="1600" b="0" i="0" u="none" strike="noStrike" dirty="0">
                <a:solidFill>
                  <a:srgbClr val="333333"/>
                </a:solidFill>
                <a:effectLst/>
              </a:rPr>
              <a:t> Association of diabetes mellitus and dementia: The Rotterdam Study. </a:t>
            </a:r>
            <a:r>
              <a:rPr lang="en-GB" sz="1600" b="0" i="1" u="none" strike="noStrike" dirty="0" err="1">
                <a:solidFill>
                  <a:srgbClr val="333333"/>
                </a:solidFill>
                <a:effectLst/>
              </a:rPr>
              <a:t>Diabetologia</a:t>
            </a:r>
            <a:r>
              <a:rPr lang="en-GB" sz="1600" b="0" i="0" u="none" strike="noStrike" dirty="0">
                <a:solidFill>
                  <a:srgbClr val="333333"/>
                </a:solidFill>
                <a:effectLst/>
              </a:rPr>
              <a:t> </a:t>
            </a:r>
            <a:r>
              <a:rPr lang="en-GB" sz="1600" b="1" i="0" u="none" strike="noStrike" dirty="0">
                <a:solidFill>
                  <a:srgbClr val="333333"/>
                </a:solidFill>
                <a:effectLst/>
              </a:rPr>
              <a:t>39</a:t>
            </a:r>
            <a:r>
              <a:rPr lang="en-GB" sz="1600" b="0" i="0" u="none" strike="noStrike" dirty="0">
                <a:solidFill>
                  <a:srgbClr val="333333"/>
                </a:solidFill>
                <a:effectLst/>
              </a:rPr>
              <a:t>, 1392–1397 (1996). https://</a:t>
            </a:r>
            <a:r>
              <a:rPr lang="en-GB" sz="1600" b="0" i="0" u="none" strike="noStrike" dirty="0" err="1">
                <a:solidFill>
                  <a:srgbClr val="333333"/>
                </a:solidFill>
                <a:effectLst/>
              </a:rPr>
              <a:t>doi.org</a:t>
            </a:r>
            <a:r>
              <a:rPr lang="en-GB" sz="1600" b="0" i="0" u="none" strike="noStrike" dirty="0">
                <a:solidFill>
                  <a:srgbClr val="333333"/>
                </a:solidFill>
                <a:effectLst/>
              </a:rPr>
              <a:t>/10.1007/s001250050588</a:t>
            </a:r>
            <a:endParaRPr lang="en-US" sz="1600" dirty="0"/>
          </a:p>
        </p:txBody>
      </p:sp>
    </p:spTree>
    <p:extLst>
      <p:ext uri="{BB962C8B-B14F-4D97-AF65-F5344CB8AC3E}">
        <p14:creationId xmlns:p14="http://schemas.microsoft.com/office/powerpoint/2010/main" val="696464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E953C6-22E8-8406-1FAF-AFC85376A737}"/>
              </a:ext>
            </a:extLst>
          </p:cNvPr>
          <p:cNvSpPr>
            <a:spLocks noGrp="1"/>
          </p:cNvSpPr>
          <p:nvPr>
            <p:ph type="title"/>
          </p:nvPr>
        </p:nvSpPr>
        <p:spPr>
          <a:xfrm>
            <a:off x="643467" y="86097"/>
            <a:ext cx="10905066" cy="1135737"/>
          </a:xfrm>
        </p:spPr>
        <p:txBody>
          <a:bodyPr>
            <a:normAutofit/>
          </a:bodyPr>
          <a:lstStyle/>
          <a:p>
            <a:r>
              <a:rPr lang="en-US" sz="3600" dirty="0"/>
              <a:t>Relationship between diabetes mellitus and NDD</a:t>
            </a:r>
          </a:p>
        </p:txBody>
      </p:sp>
      <p:grpSp>
        <p:nvGrpSpPr>
          <p:cNvPr id="26" name="Group 25">
            <a:extLst>
              <a:ext uri="{FF2B5EF4-FFF2-40B4-BE49-F238E27FC236}">
                <a16:creationId xmlns:a16="http://schemas.microsoft.com/office/drawing/2014/main"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7" name="Rectangle 26">
              <a:extLst>
                <a:ext uri="{FF2B5EF4-FFF2-40B4-BE49-F238E27FC236}">
                  <a16:creationId xmlns:a16="http://schemas.microsoft.com/office/drawing/2014/main"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a:extLst>
              <a:ext uri="{FF2B5EF4-FFF2-40B4-BE49-F238E27FC236}">
                <a16:creationId xmlns:a16="http://schemas.microsoft.com/office/drawing/2014/main"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31" name="Isosceles Triangle 30">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266C30FE-1B5B-DAD7-2B90-FA73C748C5E9}"/>
              </a:ext>
            </a:extLst>
          </p:cNvPr>
          <p:cNvSpPr txBox="1"/>
          <p:nvPr/>
        </p:nvSpPr>
        <p:spPr>
          <a:xfrm>
            <a:off x="3431204" y="3348597"/>
            <a:ext cx="6036928" cy="338554"/>
          </a:xfrm>
          <a:prstGeom prst="rect">
            <a:avLst/>
          </a:prstGeom>
          <a:noFill/>
        </p:spPr>
        <p:txBody>
          <a:bodyPr wrap="square">
            <a:spAutoFit/>
          </a:bodyPr>
          <a:lstStyle/>
          <a:p>
            <a:r>
              <a:rPr lang="en-US" sz="1600" dirty="0"/>
              <a:t>National Diabetes Center Sri Lanka. http://</a:t>
            </a:r>
            <a:r>
              <a:rPr lang="en-US" sz="1600" dirty="0" err="1"/>
              <a:t>www.diabetessrilanka.org</a:t>
            </a:r>
            <a:endParaRPr lang="en-US" sz="1600" dirty="0"/>
          </a:p>
        </p:txBody>
      </p:sp>
      <p:pic>
        <p:nvPicPr>
          <p:cNvPr id="11" name="Picture 10" descr="A picture containing diagram&#10;&#10;Description automatically generated">
            <a:extLst>
              <a:ext uri="{FF2B5EF4-FFF2-40B4-BE49-F238E27FC236}">
                <a16:creationId xmlns:a16="http://schemas.microsoft.com/office/drawing/2014/main" id="{30285300-C6D1-B5C8-9C41-7C0436F91CE9}"/>
              </a:ext>
            </a:extLst>
          </p:cNvPr>
          <p:cNvPicPr>
            <a:picLocks noChangeAspect="1"/>
          </p:cNvPicPr>
          <p:nvPr/>
        </p:nvPicPr>
        <p:blipFill>
          <a:blip r:embed="rId3"/>
          <a:stretch>
            <a:fillRect/>
          </a:stretch>
        </p:blipFill>
        <p:spPr>
          <a:xfrm>
            <a:off x="2385047" y="1064396"/>
            <a:ext cx="7207036" cy="2283263"/>
          </a:xfrm>
          <a:prstGeom prst="rect">
            <a:avLst/>
          </a:prstGeom>
        </p:spPr>
      </p:pic>
      <p:sp>
        <p:nvSpPr>
          <p:cNvPr id="12" name="Arc 11">
            <a:extLst>
              <a:ext uri="{FF2B5EF4-FFF2-40B4-BE49-F238E27FC236}">
                <a16:creationId xmlns:a16="http://schemas.microsoft.com/office/drawing/2014/main" id="{73959284-DD90-07B1-4655-A6EA6F0715BB}"/>
              </a:ext>
            </a:extLst>
          </p:cNvPr>
          <p:cNvSpPr/>
          <p:nvPr/>
        </p:nvSpPr>
        <p:spPr>
          <a:xfrm rot="18370351" flipH="1">
            <a:off x="2821607" y="2172006"/>
            <a:ext cx="2048735" cy="2605086"/>
          </a:xfrm>
          <a:prstGeom prst="arc">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FE72E4AE-0C4F-0E66-1BBA-2BAF28F0ECCB}"/>
              </a:ext>
            </a:extLst>
          </p:cNvPr>
          <p:cNvSpPr txBox="1"/>
          <p:nvPr/>
        </p:nvSpPr>
        <p:spPr>
          <a:xfrm>
            <a:off x="2771016" y="4361024"/>
            <a:ext cx="2100686" cy="677108"/>
          </a:xfrm>
          <a:prstGeom prst="rect">
            <a:avLst/>
          </a:prstGeom>
          <a:noFill/>
        </p:spPr>
        <p:txBody>
          <a:bodyPr wrap="square">
            <a:spAutoFit/>
          </a:bodyPr>
          <a:lstStyle/>
          <a:p>
            <a:r>
              <a:rPr lang="en-GB" sz="3800" b="1" i="0" u="none" strike="noStrike" dirty="0">
                <a:solidFill>
                  <a:srgbClr val="1ABC9C"/>
                </a:solidFill>
                <a:effectLst/>
                <a:latin typeface="Poppins" pitchFamily="2" charset="77"/>
              </a:rPr>
              <a:t>537 M +</a:t>
            </a:r>
            <a:endParaRPr lang="en-US" sz="3800" dirty="0"/>
          </a:p>
        </p:txBody>
      </p:sp>
      <p:sp>
        <p:nvSpPr>
          <p:cNvPr id="18" name="TextBox 17">
            <a:extLst>
              <a:ext uri="{FF2B5EF4-FFF2-40B4-BE49-F238E27FC236}">
                <a16:creationId xmlns:a16="http://schemas.microsoft.com/office/drawing/2014/main" id="{2BB21B77-1C44-8F8B-8F05-35251CA440D7}"/>
              </a:ext>
            </a:extLst>
          </p:cNvPr>
          <p:cNvSpPr txBox="1"/>
          <p:nvPr/>
        </p:nvSpPr>
        <p:spPr>
          <a:xfrm>
            <a:off x="5292272" y="4361024"/>
            <a:ext cx="4745157" cy="584775"/>
          </a:xfrm>
          <a:prstGeom prst="rect">
            <a:avLst/>
          </a:prstGeom>
          <a:noFill/>
        </p:spPr>
        <p:txBody>
          <a:bodyPr wrap="square">
            <a:spAutoFit/>
          </a:bodyPr>
          <a:lstStyle/>
          <a:p>
            <a:r>
              <a:rPr lang="en-US" sz="1600" dirty="0"/>
              <a:t>latest data from the International Diabetes Federation (</a:t>
            </a:r>
            <a:r>
              <a:rPr lang="en-US" sz="1600" i="1" dirty="0"/>
              <a:t>https://</a:t>
            </a:r>
            <a:r>
              <a:rPr lang="en-US" sz="1600" i="1" dirty="0" err="1"/>
              <a:t>www.diabetesatlas.org</a:t>
            </a:r>
            <a:r>
              <a:rPr lang="en-US" sz="1600" dirty="0"/>
              <a:t>/)</a:t>
            </a:r>
          </a:p>
        </p:txBody>
      </p:sp>
      <p:cxnSp>
        <p:nvCxnSpPr>
          <p:cNvPr id="22" name="Straight Arrow Connector 21">
            <a:extLst>
              <a:ext uri="{FF2B5EF4-FFF2-40B4-BE49-F238E27FC236}">
                <a16:creationId xmlns:a16="http://schemas.microsoft.com/office/drawing/2014/main" id="{9A6C352A-2BD5-5444-2414-DD7CB5F40238}"/>
              </a:ext>
            </a:extLst>
          </p:cNvPr>
          <p:cNvCxnSpPr>
            <a:cxnSpLocks/>
            <a:endCxn id="18" idx="1"/>
          </p:cNvCxnSpPr>
          <p:nvPr/>
        </p:nvCxnSpPr>
        <p:spPr>
          <a:xfrm>
            <a:off x="4716535" y="4653412"/>
            <a:ext cx="575737"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Arc 35">
            <a:extLst>
              <a:ext uri="{FF2B5EF4-FFF2-40B4-BE49-F238E27FC236}">
                <a16:creationId xmlns:a16="http://schemas.microsoft.com/office/drawing/2014/main" id="{3E2344E1-AB8F-335F-7A2F-5AAB7DC75A7C}"/>
              </a:ext>
            </a:extLst>
          </p:cNvPr>
          <p:cNvSpPr/>
          <p:nvPr/>
        </p:nvSpPr>
        <p:spPr>
          <a:xfrm rot="16781085" flipH="1">
            <a:off x="4130785" y="4153682"/>
            <a:ext cx="733294" cy="1735945"/>
          </a:xfrm>
          <a:prstGeom prst="arc">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4774D0A7-5299-0907-037D-851CB9B56244}"/>
              </a:ext>
            </a:extLst>
          </p:cNvPr>
          <p:cNvSpPr txBox="1"/>
          <p:nvPr/>
        </p:nvSpPr>
        <p:spPr>
          <a:xfrm>
            <a:off x="4411160" y="5108472"/>
            <a:ext cx="2759241" cy="677108"/>
          </a:xfrm>
          <a:prstGeom prst="rect">
            <a:avLst/>
          </a:prstGeom>
          <a:noFill/>
        </p:spPr>
        <p:txBody>
          <a:bodyPr wrap="square">
            <a:spAutoFit/>
          </a:bodyPr>
          <a:lstStyle/>
          <a:p>
            <a:r>
              <a:rPr lang="en-GB" sz="3800" b="1" i="0" u="none" strike="noStrike" dirty="0">
                <a:solidFill>
                  <a:srgbClr val="FF0000"/>
                </a:solidFill>
                <a:effectLst/>
                <a:latin typeface="Poppins" pitchFamily="2" charset="77"/>
              </a:rPr>
              <a:t>783 M</a:t>
            </a:r>
            <a:r>
              <a:rPr lang="en-GB" sz="3800" b="1" i="0" u="none" strike="noStrike" dirty="0">
                <a:solidFill>
                  <a:srgbClr val="1ABC9C"/>
                </a:solidFill>
                <a:effectLst/>
                <a:latin typeface="Poppins" pitchFamily="2" charset="77"/>
              </a:rPr>
              <a:t> </a:t>
            </a:r>
            <a:endParaRPr lang="en-US" sz="3800" dirty="0"/>
          </a:p>
        </p:txBody>
      </p:sp>
      <p:sp>
        <p:nvSpPr>
          <p:cNvPr id="39" name="TextBox 38">
            <a:extLst>
              <a:ext uri="{FF2B5EF4-FFF2-40B4-BE49-F238E27FC236}">
                <a16:creationId xmlns:a16="http://schemas.microsoft.com/office/drawing/2014/main" id="{EBC80350-30F2-C0CC-6849-E1B4059EA591}"/>
              </a:ext>
            </a:extLst>
          </p:cNvPr>
          <p:cNvSpPr txBox="1"/>
          <p:nvPr/>
        </p:nvSpPr>
        <p:spPr>
          <a:xfrm>
            <a:off x="6514473" y="5271791"/>
            <a:ext cx="1767179" cy="338554"/>
          </a:xfrm>
          <a:prstGeom prst="rect">
            <a:avLst/>
          </a:prstGeom>
          <a:noFill/>
        </p:spPr>
        <p:txBody>
          <a:bodyPr wrap="square">
            <a:spAutoFit/>
          </a:bodyPr>
          <a:lstStyle/>
          <a:p>
            <a:pPr algn="r"/>
            <a:r>
              <a:rPr lang="en-US" sz="1600" dirty="0"/>
              <a:t>estimation by 2045</a:t>
            </a:r>
          </a:p>
        </p:txBody>
      </p:sp>
      <p:cxnSp>
        <p:nvCxnSpPr>
          <p:cNvPr id="40" name="Straight Arrow Connector 39">
            <a:extLst>
              <a:ext uri="{FF2B5EF4-FFF2-40B4-BE49-F238E27FC236}">
                <a16:creationId xmlns:a16="http://schemas.microsoft.com/office/drawing/2014/main" id="{382DBBED-1CAA-49E7-2861-D245E62FE2FA}"/>
              </a:ext>
            </a:extLst>
          </p:cNvPr>
          <p:cNvCxnSpPr>
            <a:cxnSpLocks/>
            <a:endCxn id="39" idx="1"/>
          </p:cNvCxnSpPr>
          <p:nvPr/>
        </p:nvCxnSpPr>
        <p:spPr>
          <a:xfrm>
            <a:off x="5925802" y="5441068"/>
            <a:ext cx="58867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344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53C6-22E8-8406-1FAF-AFC85376A737}"/>
              </a:ext>
            </a:extLst>
          </p:cNvPr>
          <p:cNvSpPr>
            <a:spLocks noGrp="1"/>
          </p:cNvSpPr>
          <p:nvPr>
            <p:ph type="title" idx="4294967295"/>
          </p:nvPr>
        </p:nvSpPr>
        <p:spPr>
          <a:xfrm>
            <a:off x="642937" y="46384"/>
            <a:ext cx="10906125" cy="1136650"/>
          </a:xfrm>
        </p:spPr>
        <p:txBody>
          <a:bodyPr>
            <a:normAutofit/>
          </a:bodyPr>
          <a:lstStyle/>
          <a:p>
            <a:r>
              <a:rPr lang="en-US" sz="3600" dirty="0"/>
              <a:t>Relationship between diabetes mellitus and NDD</a:t>
            </a:r>
          </a:p>
        </p:txBody>
      </p:sp>
      <p:sp>
        <p:nvSpPr>
          <p:cNvPr id="21" name="TextBox 20">
            <a:extLst>
              <a:ext uri="{FF2B5EF4-FFF2-40B4-BE49-F238E27FC236}">
                <a16:creationId xmlns:a16="http://schemas.microsoft.com/office/drawing/2014/main" id="{AC3C50F4-0EE2-3688-4C8F-CDE52828D1C3}"/>
              </a:ext>
            </a:extLst>
          </p:cNvPr>
          <p:cNvSpPr txBox="1"/>
          <p:nvPr/>
        </p:nvSpPr>
        <p:spPr>
          <a:xfrm>
            <a:off x="3683977" y="6302382"/>
            <a:ext cx="8508020" cy="584775"/>
          </a:xfrm>
          <a:prstGeom prst="rect">
            <a:avLst/>
          </a:prstGeom>
          <a:noFill/>
        </p:spPr>
        <p:txBody>
          <a:bodyPr wrap="square">
            <a:spAutoFit/>
          </a:bodyPr>
          <a:lstStyle/>
          <a:p>
            <a:pPr algn="r"/>
            <a:r>
              <a:rPr lang="en-GB" sz="1600" b="0" i="0" u="none" strike="noStrike" dirty="0">
                <a:solidFill>
                  <a:srgbClr val="333333"/>
                </a:solidFill>
                <a:effectLst/>
              </a:rPr>
              <a:t>Source: Ott, A., </a:t>
            </a:r>
            <a:r>
              <a:rPr lang="en-GB" sz="1600" b="0" i="0" u="none" strike="noStrike" dirty="0" err="1">
                <a:solidFill>
                  <a:srgbClr val="333333"/>
                </a:solidFill>
                <a:effectLst/>
              </a:rPr>
              <a:t>Stolk</a:t>
            </a:r>
            <a:r>
              <a:rPr lang="en-GB" sz="1600" b="0" i="0" u="none" strike="noStrike" dirty="0">
                <a:solidFill>
                  <a:srgbClr val="333333"/>
                </a:solidFill>
                <a:effectLst/>
              </a:rPr>
              <a:t>, R., </a:t>
            </a:r>
            <a:r>
              <a:rPr lang="en-GB" sz="1600" b="0" i="0" u="none" strike="noStrike" dirty="0" err="1">
                <a:solidFill>
                  <a:srgbClr val="333333"/>
                </a:solidFill>
                <a:effectLst/>
              </a:rPr>
              <a:t>Hofman</a:t>
            </a:r>
            <a:r>
              <a:rPr lang="en-GB" sz="1600" b="0" i="0" u="none" strike="noStrike" dirty="0">
                <a:solidFill>
                  <a:srgbClr val="333333"/>
                </a:solidFill>
                <a:effectLst/>
              </a:rPr>
              <a:t>, A. </a:t>
            </a:r>
            <a:r>
              <a:rPr lang="en-GB" sz="1600" b="0" i="1" u="none" strike="noStrike" dirty="0">
                <a:solidFill>
                  <a:srgbClr val="333333"/>
                </a:solidFill>
                <a:effectLst/>
              </a:rPr>
              <a:t>et al.</a:t>
            </a:r>
            <a:r>
              <a:rPr lang="en-GB" sz="1600" b="0" i="0" u="none" strike="noStrike" dirty="0">
                <a:solidFill>
                  <a:srgbClr val="333333"/>
                </a:solidFill>
                <a:effectLst/>
              </a:rPr>
              <a:t> Association of diabetes mellitus and dementia: The Rotterdam Study. </a:t>
            </a:r>
            <a:r>
              <a:rPr lang="en-GB" sz="1600" b="0" i="1" u="none" strike="noStrike" dirty="0" err="1">
                <a:solidFill>
                  <a:srgbClr val="333333"/>
                </a:solidFill>
                <a:effectLst/>
              </a:rPr>
              <a:t>Diabetologia</a:t>
            </a:r>
            <a:r>
              <a:rPr lang="en-GB" sz="1600" b="0" i="0" u="none" strike="noStrike" dirty="0">
                <a:solidFill>
                  <a:srgbClr val="333333"/>
                </a:solidFill>
                <a:effectLst/>
              </a:rPr>
              <a:t> </a:t>
            </a:r>
            <a:r>
              <a:rPr lang="en-GB" sz="1600" b="1" i="0" u="none" strike="noStrike" dirty="0">
                <a:solidFill>
                  <a:srgbClr val="333333"/>
                </a:solidFill>
                <a:effectLst/>
              </a:rPr>
              <a:t>39</a:t>
            </a:r>
            <a:r>
              <a:rPr lang="en-GB" sz="1600" b="0" i="0" u="none" strike="noStrike" dirty="0">
                <a:solidFill>
                  <a:srgbClr val="333333"/>
                </a:solidFill>
                <a:effectLst/>
              </a:rPr>
              <a:t>, 1392–1397 (1996). https://</a:t>
            </a:r>
            <a:r>
              <a:rPr lang="en-GB" sz="1600" b="0" i="0" u="none" strike="noStrike" dirty="0" err="1">
                <a:solidFill>
                  <a:srgbClr val="333333"/>
                </a:solidFill>
                <a:effectLst/>
              </a:rPr>
              <a:t>doi.org</a:t>
            </a:r>
            <a:r>
              <a:rPr lang="en-GB" sz="1600" b="0" i="0" u="none" strike="noStrike" dirty="0">
                <a:solidFill>
                  <a:srgbClr val="333333"/>
                </a:solidFill>
                <a:effectLst/>
              </a:rPr>
              <a:t>/10.1007/s001250050588</a:t>
            </a:r>
            <a:endParaRPr lang="en-US" sz="1600" dirty="0"/>
          </a:p>
        </p:txBody>
      </p:sp>
      <p:grpSp>
        <p:nvGrpSpPr>
          <p:cNvPr id="25" name="Group 24">
            <a:extLst>
              <a:ext uri="{FF2B5EF4-FFF2-40B4-BE49-F238E27FC236}">
                <a16:creationId xmlns:a16="http://schemas.microsoft.com/office/drawing/2014/main" id="{41B4E7EB-6A47-EEFF-1F50-C30BCA8CAAE0}"/>
              </a:ext>
            </a:extLst>
          </p:cNvPr>
          <p:cNvGrpSpPr/>
          <p:nvPr/>
        </p:nvGrpSpPr>
        <p:grpSpPr>
          <a:xfrm>
            <a:off x="1725651" y="1221834"/>
            <a:ext cx="8110499" cy="4473423"/>
            <a:chOff x="4614901" y="1494702"/>
            <a:chExt cx="7577099" cy="4096896"/>
          </a:xfrm>
        </p:grpSpPr>
        <p:pic>
          <p:nvPicPr>
            <p:cNvPr id="19" name="Picture 18" descr="Table&#10;&#10;Description automatically generated">
              <a:extLst>
                <a:ext uri="{FF2B5EF4-FFF2-40B4-BE49-F238E27FC236}">
                  <a16:creationId xmlns:a16="http://schemas.microsoft.com/office/drawing/2014/main" id="{C2872BF7-E472-F6A4-57E2-917752151C67}"/>
                </a:ext>
              </a:extLst>
            </p:cNvPr>
            <p:cNvPicPr>
              <a:picLocks noChangeAspect="1"/>
            </p:cNvPicPr>
            <p:nvPr/>
          </p:nvPicPr>
          <p:blipFill>
            <a:blip r:embed="rId3"/>
            <a:stretch>
              <a:fillRect/>
            </a:stretch>
          </p:blipFill>
          <p:spPr>
            <a:xfrm>
              <a:off x="4614910" y="3848868"/>
              <a:ext cx="7577090" cy="1742730"/>
            </a:xfrm>
            <a:prstGeom prst="rect">
              <a:avLst/>
            </a:prstGeom>
          </p:spPr>
        </p:pic>
        <p:pic>
          <p:nvPicPr>
            <p:cNvPr id="15" name="Picture 14" descr="Table&#10;&#10;Description automatically generated">
              <a:extLst>
                <a:ext uri="{FF2B5EF4-FFF2-40B4-BE49-F238E27FC236}">
                  <a16:creationId xmlns:a16="http://schemas.microsoft.com/office/drawing/2014/main" id="{9286A5B7-2FCA-8C62-A4C8-400926846961}"/>
                </a:ext>
              </a:extLst>
            </p:cNvPr>
            <p:cNvPicPr>
              <a:picLocks noChangeAspect="1"/>
            </p:cNvPicPr>
            <p:nvPr/>
          </p:nvPicPr>
          <p:blipFill>
            <a:blip r:embed="rId4"/>
            <a:stretch>
              <a:fillRect/>
            </a:stretch>
          </p:blipFill>
          <p:spPr>
            <a:xfrm>
              <a:off x="4614904" y="1494702"/>
              <a:ext cx="7577093" cy="1648017"/>
            </a:xfrm>
            <a:prstGeom prst="rect">
              <a:avLst/>
            </a:prstGeom>
          </p:spPr>
        </p:pic>
        <p:sp>
          <p:nvSpPr>
            <p:cNvPr id="23" name="TextBox 22">
              <a:extLst>
                <a:ext uri="{FF2B5EF4-FFF2-40B4-BE49-F238E27FC236}">
                  <a16:creationId xmlns:a16="http://schemas.microsoft.com/office/drawing/2014/main" id="{D98910BC-BD79-B90C-B86F-89C44BAE2D9D}"/>
                </a:ext>
              </a:extLst>
            </p:cNvPr>
            <p:cNvSpPr txBox="1"/>
            <p:nvPr/>
          </p:nvSpPr>
          <p:spPr>
            <a:xfrm>
              <a:off x="4614901" y="3049145"/>
              <a:ext cx="5385288" cy="261610"/>
            </a:xfrm>
            <a:prstGeom prst="rect">
              <a:avLst/>
            </a:prstGeom>
            <a:noFill/>
          </p:spPr>
          <p:txBody>
            <a:bodyPr wrap="square">
              <a:spAutoFit/>
            </a:bodyPr>
            <a:lstStyle/>
            <a:p>
              <a:r>
                <a:rPr lang="en-GB" sz="1100" b="0" i="0" u="none" strike="noStrike" dirty="0">
                  <a:solidFill>
                    <a:srgbClr val="333333"/>
                  </a:solidFill>
                  <a:effectLst/>
                  <a:latin typeface="Georgia" panose="02040502050405020303" pitchFamily="18" charset="0"/>
                </a:rPr>
                <a:t>NIDDM = non-insulin-dependent diabetes mellitus</a:t>
              </a:r>
              <a:endParaRPr lang="en-US" sz="1100" dirty="0"/>
            </a:p>
          </p:txBody>
        </p:sp>
      </p:grpSp>
    </p:spTree>
    <p:extLst>
      <p:ext uri="{BB962C8B-B14F-4D97-AF65-F5344CB8AC3E}">
        <p14:creationId xmlns:p14="http://schemas.microsoft.com/office/powerpoint/2010/main" val="3140355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A9E8D-97B7-F5A8-B510-F21A96B090B9}"/>
              </a:ext>
            </a:extLst>
          </p:cNvPr>
          <p:cNvSpPr>
            <a:spLocks noGrp="1"/>
          </p:cNvSpPr>
          <p:nvPr>
            <p:ph type="title"/>
          </p:nvPr>
        </p:nvSpPr>
        <p:spPr>
          <a:xfrm>
            <a:off x="380999" y="274064"/>
            <a:ext cx="11699631" cy="874395"/>
          </a:xfrm>
        </p:spPr>
        <p:txBody>
          <a:bodyPr>
            <a:normAutofit fontScale="90000"/>
          </a:bodyPr>
          <a:lstStyle/>
          <a:p>
            <a:r>
              <a:rPr lang="en-GB" b="0" i="0" u="none" strike="noStrike" dirty="0">
                <a:effectLst/>
                <a:latin typeface="NexusSerif"/>
              </a:rPr>
              <a:t>Insulin resistance and brain </a:t>
            </a:r>
            <a:r>
              <a:rPr lang="en-GB" b="0" i="0" u="none" strike="noStrike" dirty="0" err="1">
                <a:effectLst/>
                <a:latin typeface="NexusSerif"/>
              </a:rPr>
              <a:t>gray</a:t>
            </a:r>
            <a:r>
              <a:rPr lang="en-GB" b="0" i="0" u="none" strike="noStrike" dirty="0">
                <a:effectLst/>
                <a:latin typeface="NexusSerif"/>
              </a:rPr>
              <a:t> matter volume (GMV)</a:t>
            </a:r>
            <a:endParaRPr lang="en-US" dirty="0"/>
          </a:p>
        </p:txBody>
      </p:sp>
      <p:pic>
        <p:nvPicPr>
          <p:cNvPr id="5" name="Content Placeholder 4" descr="Chart&#10;&#10;Description automatically generated with low confidence">
            <a:extLst>
              <a:ext uri="{FF2B5EF4-FFF2-40B4-BE49-F238E27FC236}">
                <a16:creationId xmlns:a16="http://schemas.microsoft.com/office/drawing/2014/main" id="{D56D9934-641F-5D21-63C4-4F9A3C5017E7}"/>
              </a:ext>
            </a:extLst>
          </p:cNvPr>
          <p:cNvPicPr>
            <a:picLocks noGrp="1" noChangeAspect="1"/>
          </p:cNvPicPr>
          <p:nvPr>
            <p:ph idx="1"/>
          </p:nvPr>
        </p:nvPicPr>
        <p:blipFill>
          <a:blip r:embed="rId3"/>
          <a:stretch>
            <a:fillRect/>
          </a:stretch>
        </p:blipFill>
        <p:spPr>
          <a:xfrm>
            <a:off x="380999" y="1296314"/>
            <a:ext cx="6037386" cy="5521999"/>
          </a:xfrm>
        </p:spPr>
      </p:pic>
      <p:sp>
        <p:nvSpPr>
          <p:cNvPr id="7" name="TextBox 6">
            <a:extLst>
              <a:ext uri="{FF2B5EF4-FFF2-40B4-BE49-F238E27FC236}">
                <a16:creationId xmlns:a16="http://schemas.microsoft.com/office/drawing/2014/main" id="{780915C4-DA49-8814-9CB9-55CB19D2DE8E}"/>
              </a:ext>
            </a:extLst>
          </p:cNvPr>
          <p:cNvSpPr txBox="1"/>
          <p:nvPr/>
        </p:nvSpPr>
        <p:spPr>
          <a:xfrm>
            <a:off x="6418385" y="6273225"/>
            <a:ext cx="5773615" cy="584775"/>
          </a:xfrm>
          <a:prstGeom prst="rect">
            <a:avLst/>
          </a:prstGeom>
          <a:noFill/>
        </p:spPr>
        <p:txBody>
          <a:bodyPr wrap="square">
            <a:spAutoFit/>
          </a:bodyPr>
          <a:lstStyle/>
          <a:p>
            <a:pPr algn="r"/>
            <a:r>
              <a:rPr lang="en-US" sz="1600" dirty="0"/>
              <a:t>J.K. Morris, E, et al. Insulin resistance and gray matter volume in neurodegenerative disease, Neuroscience, 2014, </a:t>
            </a:r>
          </a:p>
        </p:txBody>
      </p:sp>
      <p:sp>
        <p:nvSpPr>
          <p:cNvPr id="10" name="TextBox 9">
            <a:extLst>
              <a:ext uri="{FF2B5EF4-FFF2-40B4-BE49-F238E27FC236}">
                <a16:creationId xmlns:a16="http://schemas.microsoft.com/office/drawing/2014/main" id="{5A63DA04-E7E7-5780-3B9B-4D622A806FA8}"/>
              </a:ext>
            </a:extLst>
          </p:cNvPr>
          <p:cNvSpPr txBox="1"/>
          <p:nvPr/>
        </p:nvSpPr>
        <p:spPr>
          <a:xfrm>
            <a:off x="6775939" y="1194991"/>
            <a:ext cx="5416061" cy="3970318"/>
          </a:xfrm>
          <a:prstGeom prst="rect">
            <a:avLst/>
          </a:prstGeom>
          <a:noFill/>
        </p:spPr>
        <p:txBody>
          <a:bodyPr wrap="square">
            <a:spAutoFit/>
          </a:bodyPr>
          <a:lstStyle/>
          <a:p>
            <a:r>
              <a:rPr lang="en-GB" dirty="0"/>
              <a:t>• </a:t>
            </a:r>
            <a:r>
              <a:rPr lang="en-GB" dirty="0">
                <a:effectLst/>
              </a:rPr>
              <a:t>Insulin resistance was increased in individuals with </a:t>
            </a:r>
            <a:r>
              <a:rPr lang="en-GB" sz="1800" b="0" u="none" strike="noStrike" dirty="0">
                <a:solidFill>
                  <a:srgbClr val="2E2E2E"/>
                </a:solidFill>
                <a:effectLst/>
                <a:latin typeface="+mn-lt"/>
              </a:rPr>
              <a:t>Alzheimer’s disease (AD)</a:t>
            </a:r>
            <a:r>
              <a:rPr lang="en-GB" dirty="0">
                <a:effectLst/>
              </a:rPr>
              <a:t> and Parkinson</a:t>
            </a:r>
            <a:r>
              <a:rPr lang="en-GB" sz="1800" b="0" u="none" strike="noStrike" dirty="0">
                <a:solidFill>
                  <a:srgbClr val="2E2E2E"/>
                </a:solidFill>
                <a:effectLst/>
                <a:latin typeface="+mn-lt"/>
              </a:rPr>
              <a:t>'s</a:t>
            </a:r>
            <a:r>
              <a:rPr lang="en-GB" dirty="0">
                <a:effectLst/>
              </a:rPr>
              <a:t> disease (PD) compared to healthy elderly subjects.</a:t>
            </a:r>
          </a:p>
          <a:p>
            <a:endParaRPr lang="en-GB" dirty="0">
              <a:effectLst/>
            </a:endParaRPr>
          </a:p>
          <a:p>
            <a:r>
              <a:rPr lang="en-GB" dirty="0"/>
              <a:t>• </a:t>
            </a:r>
            <a:r>
              <a:rPr lang="en-GB" dirty="0">
                <a:effectLst/>
              </a:rPr>
              <a:t>AD subjects exhibited more severe metabolic dysfunction than PD subjects.</a:t>
            </a:r>
          </a:p>
          <a:p>
            <a:endParaRPr lang="en-GB" dirty="0">
              <a:effectLst/>
            </a:endParaRPr>
          </a:p>
          <a:p>
            <a:r>
              <a:rPr lang="en-GB" dirty="0"/>
              <a:t>• </a:t>
            </a:r>
            <a:r>
              <a:rPr lang="en-GB" dirty="0">
                <a:effectLst/>
              </a:rPr>
              <a:t>Within-group assessments showed a significant relationship between </a:t>
            </a:r>
            <a:r>
              <a:rPr lang="en-GB" dirty="0" err="1">
                <a:effectLst/>
              </a:rPr>
              <a:t>gray</a:t>
            </a:r>
            <a:r>
              <a:rPr lang="en-GB" dirty="0">
                <a:effectLst/>
              </a:rPr>
              <a:t> matter volume and insulin resistance.</a:t>
            </a:r>
          </a:p>
          <a:p>
            <a:endParaRPr lang="en-GB" dirty="0">
              <a:effectLst/>
            </a:endParaRPr>
          </a:p>
          <a:p>
            <a:r>
              <a:rPr lang="en-GB" dirty="0"/>
              <a:t>• </a:t>
            </a:r>
            <a:r>
              <a:rPr lang="en-GB" dirty="0">
                <a:effectLst/>
              </a:rPr>
              <a:t>Both the brain region and directionality of the relationship between metabolism and brain volume was unique in each group.</a:t>
            </a:r>
          </a:p>
        </p:txBody>
      </p:sp>
      <p:sp>
        <p:nvSpPr>
          <p:cNvPr id="13" name="TextBox 12">
            <a:extLst>
              <a:ext uri="{FF2B5EF4-FFF2-40B4-BE49-F238E27FC236}">
                <a16:creationId xmlns:a16="http://schemas.microsoft.com/office/drawing/2014/main" id="{3E48DD74-5000-480E-F501-54ECD8C961EE}"/>
              </a:ext>
            </a:extLst>
          </p:cNvPr>
          <p:cNvSpPr txBox="1"/>
          <p:nvPr/>
        </p:nvSpPr>
        <p:spPr>
          <a:xfrm>
            <a:off x="7268307" y="5572954"/>
            <a:ext cx="4812323" cy="307777"/>
          </a:xfrm>
          <a:prstGeom prst="rect">
            <a:avLst/>
          </a:prstGeom>
          <a:noFill/>
          <a:ln>
            <a:solidFill>
              <a:schemeClr val="tx1"/>
            </a:solidFill>
            <a:prstDash val="dash"/>
          </a:ln>
        </p:spPr>
        <p:txBody>
          <a:bodyPr wrap="square">
            <a:spAutoFit/>
          </a:bodyPr>
          <a:lstStyle/>
          <a:p>
            <a:r>
              <a:rPr lang="en-GB" sz="1400" b="0" i="0" u="none" strike="noStrike" dirty="0">
                <a:solidFill>
                  <a:srgbClr val="2E2E2E"/>
                </a:solidFill>
                <a:effectLst/>
                <a:latin typeface="NexusSerif"/>
              </a:rPr>
              <a:t>HOMA2 = homeostasis model assessment of insulin resistance 2</a:t>
            </a:r>
            <a:endParaRPr lang="en-US" sz="1400" dirty="0"/>
          </a:p>
        </p:txBody>
      </p:sp>
    </p:spTree>
    <p:extLst>
      <p:ext uri="{BB962C8B-B14F-4D97-AF65-F5344CB8AC3E}">
        <p14:creationId xmlns:p14="http://schemas.microsoft.com/office/powerpoint/2010/main" val="746426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953C6-22E8-8406-1FAF-AFC85376A737}"/>
              </a:ext>
            </a:extLst>
          </p:cNvPr>
          <p:cNvSpPr>
            <a:spLocks noGrp="1"/>
          </p:cNvSpPr>
          <p:nvPr>
            <p:ph type="title"/>
          </p:nvPr>
        </p:nvSpPr>
        <p:spPr>
          <a:xfrm>
            <a:off x="422030" y="42033"/>
            <a:ext cx="11347939" cy="874395"/>
          </a:xfrm>
        </p:spPr>
        <p:txBody>
          <a:bodyPr>
            <a:normAutofit/>
          </a:bodyPr>
          <a:lstStyle/>
          <a:p>
            <a:r>
              <a:rPr lang="en-GB" sz="3200" b="0" u="none" strike="noStrike" dirty="0">
                <a:solidFill>
                  <a:srgbClr val="2E2E2E"/>
                </a:solidFill>
                <a:effectLst/>
                <a:latin typeface="+mn-lt"/>
              </a:rPr>
              <a:t>Mechanisms connecting Alzheimer's disease and diabetes</a:t>
            </a:r>
            <a:endParaRPr lang="en-US" sz="3200" dirty="0">
              <a:latin typeface="+mn-lt"/>
            </a:endParaRPr>
          </a:p>
        </p:txBody>
      </p:sp>
      <p:pic>
        <p:nvPicPr>
          <p:cNvPr id="5" name="Picture 4" descr="Text&#10;&#10;Description automatically generated">
            <a:extLst>
              <a:ext uri="{FF2B5EF4-FFF2-40B4-BE49-F238E27FC236}">
                <a16:creationId xmlns:a16="http://schemas.microsoft.com/office/drawing/2014/main" id="{70901BA3-1C59-0E68-E4DE-E515F5F10E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5000"/>
                    </a14:imgEffect>
                  </a14:imgLayer>
                </a14:imgProps>
              </a:ext>
            </a:extLst>
          </a:blip>
          <a:stretch>
            <a:fillRect/>
          </a:stretch>
        </p:blipFill>
        <p:spPr>
          <a:xfrm>
            <a:off x="164124" y="916428"/>
            <a:ext cx="8165125" cy="5233594"/>
          </a:xfrm>
          <a:prstGeom prst="rect">
            <a:avLst/>
          </a:prstGeom>
        </p:spPr>
      </p:pic>
      <p:sp>
        <p:nvSpPr>
          <p:cNvPr id="6" name="TextBox 5">
            <a:extLst>
              <a:ext uri="{FF2B5EF4-FFF2-40B4-BE49-F238E27FC236}">
                <a16:creationId xmlns:a16="http://schemas.microsoft.com/office/drawing/2014/main" id="{5EBD0159-3A2D-E525-CD5F-4A24D13A5B54}"/>
              </a:ext>
            </a:extLst>
          </p:cNvPr>
          <p:cNvSpPr txBox="1"/>
          <p:nvPr/>
        </p:nvSpPr>
        <p:spPr>
          <a:xfrm>
            <a:off x="8569571" y="4549584"/>
            <a:ext cx="3200398" cy="1600438"/>
          </a:xfrm>
          <a:prstGeom prst="rect">
            <a:avLst/>
          </a:prstGeom>
          <a:noFill/>
          <a:ln>
            <a:solidFill>
              <a:schemeClr val="tx1"/>
            </a:solidFill>
            <a:prstDash val="dash"/>
          </a:ln>
        </p:spPr>
        <p:txBody>
          <a:bodyPr wrap="square">
            <a:spAutoFit/>
          </a:bodyPr>
          <a:lstStyle/>
          <a:p>
            <a:r>
              <a:rPr lang="en-GB" sz="1400" b="0" i="0" u="none" strike="noStrike" dirty="0">
                <a:solidFill>
                  <a:srgbClr val="2E2E2E"/>
                </a:solidFill>
                <a:effectLst/>
              </a:rPr>
              <a:t>TNF</a:t>
            </a:r>
            <a:r>
              <a:rPr lang="sl-SI" sz="1400" dirty="0">
                <a:solidFill>
                  <a:srgbClr val="2E2E2E"/>
                </a:solidFill>
              </a:rPr>
              <a:t>-</a:t>
            </a:r>
            <a:r>
              <a:rPr lang="el-GR" sz="1400" b="0" i="0" u="none" strike="noStrike" dirty="0">
                <a:solidFill>
                  <a:srgbClr val="2E2E2E"/>
                </a:solidFill>
                <a:effectLst/>
              </a:rPr>
              <a:t>α</a:t>
            </a:r>
            <a:r>
              <a:rPr lang="sl-SI" sz="1400" b="0" i="0" u="none" strike="noStrike" dirty="0">
                <a:solidFill>
                  <a:srgbClr val="2E2E2E"/>
                </a:solidFill>
                <a:effectLst/>
              </a:rPr>
              <a:t> </a:t>
            </a:r>
            <a:r>
              <a:rPr lang="sl-SI" sz="1400" dirty="0">
                <a:solidFill>
                  <a:srgbClr val="2E2E2E"/>
                </a:solidFill>
              </a:rPr>
              <a:t>= Tumor necrosis factor</a:t>
            </a:r>
            <a:r>
              <a:rPr lang="en-GB" sz="1400" b="0" i="0" u="none" strike="noStrike" dirty="0">
                <a:solidFill>
                  <a:srgbClr val="2E2E2E"/>
                </a:solidFill>
                <a:effectLst/>
              </a:rPr>
              <a:t>-alpha</a:t>
            </a:r>
          </a:p>
          <a:p>
            <a:r>
              <a:rPr lang="en-GB" sz="1400" b="0" i="0" u="none" strike="noStrike" dirty="0">
                <a:solidFill>
                  <a:srgbClr val="2E2E2E"/>
                </a:solidFill>
                <a:effectLst/>
              </a:rPr>
              <a:t>ER = endoplasmic reticulum </a:t>
            </a:r>
          </a:p>
          <a:p>
            <a:r>
              <a:rPr lang="en-GB" sz="1400" b="0" i="0" u="none" strike="noStrike" dirty="0">
                <a:solidFill>
                  <a:srgbClr val="2E2E2E"/>
                </a:solidFill>
                <a:effectLst/>
              </a:rPr>
              <a:t>PTP1B = protein tyrosine phosphatase 1B</a:t>
            </a:r>
          </a:p>
          <a:p>
            <a:r>
              <a:rPr lang="en-GB" sz="1400" b="0" i="0" u="none" strike="noStrike" dirty="0">
                <a:solidFill>
                  <a:srgbClr val="2E2E2E"/>
                </a:solidFill>
                <a:effectLst/>
              </a:rPr>
              <a:t>BDNF = brain-derived neurotrophic factor</a:t>
            </a:r>
          </a:p>
          <a:p>
            <a:r>
              <a:rPr lang="en-GB" sz="1400" b="0" i="0" u="none" strike="noStrike" dirty="0">
                <a:solidFill>
                  <a:srgbClr val="2E2E2E"/>
                </a:solidFill>
                <a:effectLst/>
              </a:rPr>
              <a:t>IRS-1 = insulin receptor substrate 1</a:t>
            </a:r>
          </a:p>
          <a:p>
            <a:r>
              <a:rPr lang="en-GB" sz="1400" b="0" i="0" u="none" strike="noStrike" dirty="0">
                <a:solidFill>
                  <a:srgbClr val="2E2E2E"/>
                </a:solidFill>
                <a:effectLst/>
              </a:rPr>
              <a:t>mTOR = mammalian target of rapamycin</a:t>
            </a:r>
            <a:endParaRPr lang="en-GB" sz="1400" dirty="0">
              <a:solidFill>
                <a:srgbClr val="2E2E2E"/>
              </a:solidFill>
            </a:endParaRPr>
          </a:p>
          <a:p>
            <a:r>
              <a:rPr lang="en-GB" sz="1400" b="0" i="0" u="none" strike="noStrike" dirty="0">
                <a:solidFill>
                  <a:srgbClr val="2E2E2E"/>
                </a:solidFill>
                <a:effectLst/>
              </a:rPr>
              <a:t>A</a:t>
            </a:r>
            <a:r>
              <a:rPr lang="el-GR" sz="1400" b="0" i="0" u="none" strike="noStrike" dirty="0">
                <a:solidFill>
                  <a:srgbClr val="2E2E2E"/>
                </a:solidFill>
                <a:effectLst/>
              </a:rPr>
              <a:t>β</a:t>
            </a:r>
            <a:r>
              <a:rPr lang="sl-SI" sz="1400" b="0" i="0" u="none" strike="noStrike" dirty="0">
                <a:solidFill>
                  <a:srgbClr val="2E2E2E"/>
                </a:solidFill>
                <a:effectLst/>
              </a:rPr>
              <a:t> = </a:t>
            </a:r>
            <a:r>
              <a:rPr kumimoji="0" lang="en-US" altLang="en-US" sz="1400" b="0" i="0" u="none" strike="noStrike" kern="1200" cap="none" normalizeH="0" baseline="0" dirty="0">
                <a:ln>
                  <a:noFill/>
                </a:ln>
                <a:effectLst/>
                <a:latin typeface="+mj-lt"/>
                <a:ea typeface="+mj-ea"/>
                <a:cs typeface="+mj-cs"/>
              </a:rPr>
              <a:t>amyloid beta</a:t>
            </a:r>
            <a:endParaRPr lang="en-US" sz="1400" dirty="0"/>
          </a:p>
        </p:txBody>
      </p:sp>
      <p:sp>
        <p:nvSpPr>
          <p:cNvPr id="8" name="TextBox 7">
            <a:extLst>
              <a:ext uri="{FF2B5EF4-FFF2-40B4-BE49-F238E27FC236}">
                <a16:creationId xmlns:a16="http://schemas.microsoft.com/office/drawing/2014/main" id="{CA2F2C83-129A-4E5E-6DFD-55F0B29BCFC9}"/>
              </a:ext>
            </a:extLst>
          </p:cNvPr>
          <p:cNvSpPr txBox="1"/>
          <p:nvPr/>
        </p:nvSpPr>
        <p:spPr>
          <a:xfrm>
            <a:off x="1998049" y="6319115"/>
            <a:ext cx="10193951" cy="584775"/>
          </a:xfrm>
          <a:prstGeom prst="rect">
            <a:avLst/>
          </a:prstGeom>
          <a:noFill/>
        </p:spPr>
        <p:txBody>
          <a:bodyPr wrap="square">
            <a:spAutoFit/>
          </a:bodyPr>
          <a:lstStyle/>
          <a:p>
            <a:pPr algn="r"/>
            <a:r>
              <a:rPr lang="en-US" sz="1600" dirty="0"/>
              <a:t>Source: Marcelo N.N, et </a:t>
            </a:r>
            <a:r>
              <a:rPr lang="en-US" sz="1600" dirty="0" err="1"/>
              <a:t>al.Connecting</a:t>
            </a:r>
            <a:r>
              <a:rPr lang="en-US" sz="1600" dirty="0"/>
              <a:t> Alzheimer's disease to diabetes: Underlying mechanisms and potential therapeutic targets, Neuropharmacology, Volume 136, Part B, 2018, https://</a:t>
            </a:r>
            <a:r>
              <a:rPr lang="en-US" sz="1600" dirty="0" err="1"/>
              <a:t>doi.org</a:t>
            </a:r>
            <a:r>
              <a:rPr lang="en-US" sz="1600" dirty="0"/>
              <a:t>/10.1016/j.neuropharm.2017.11.014.</a:t>
            </a:r>
          </a:p>
        </p:txBody>
      </p:sp>
    </p:spTree>
    <p:extLst>
      <p:ext uri="{BB962C8B-B14F-4D97-AF65-F5344CB8AC3E}">
        <p14:creationId xmlns:p14="http://schemas.microsoft.com/office/powerpoint/2010/main" val="3814070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825AC39-5F85-4CAA-8A81-A1287086B2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95DA4D23-37FC-4B90-8188-F0377C5FF4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4" name="Freeform: Shape 13">
            <a:extLst>
              <a:ext uri="{FF2B5EF4-FFF2-40B4-BE49-F238E27FC236}">
                <a16:creationId xmlns:a16="http://schemas.microsoft.com/office/drawing/2014/main" id="{A7A4B465-FBCC-4CD4-89A1-82992A7B47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16" name="Freeform: Shape 15">
            <a:extLst>
              <a:ext uri="{FF2B5EF4-FFF2-40B4-BE49-F238E27FC236}">
                <a16:creationId xmlns:a16="http://schemas.microsoft.com/office/drawing/2014/main" id="{909E572F-9CDC-4214-9D42-FF00176495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A16DE33-9497-461D-559C-5D5C3D4F92B0}"/>
              </a:ext>
            </a:extLst>
          </p:cNvPr>
          <p:cNvSpPr>
            <a:spLocks noGrp="1"/>
          </p:cNvSpPr>
          <p:nvPr>
            <p:ph type="title"/>
          </p:nvPr>
        </p:nvSpPr>
        <p:spPr>
          <a:xfrm>
            <a:off x="-26371" y="214088"/>
            <a:ext cx="4956233" cy="1200330"/>
          </a:xfrm>
        </p:spPr>
        <p:txBody>
          <a:bodyPr vert="horz" lIns="91440" tIns="45720" rIns="91440" bIns="45720" rtlCol="0" anchor="b">
            <a:normAutofit/>
          </a:bodyPr>
          <a:lstStyle/>
          <a:p>
            <a:pPr algn="ctr"/>
            <a:r>
              <a:rPr lang="en-GB" sz="3200" dirty="0">
                <a:effectLst/>
              </a:rPr>
              <a:t>The Brain Is Highly Sensitive to Oxidative Stress</a:t>
            </a:r>
            <a:endParaRPr lang="en-US" sz="6400" kern="1200" dirty="0">
              <a:solidFill>
                <a:schemeClr val="tx1"/>
              </a:solidFill>
              <a:ea typeface="+mj-ea"/>
              <a:cs typeface="+mj-cs"/>
            </a:endParaRPr>
          </a:p>
        </p:txBody>
      </p:sp>
      <p:pic>
        <p:nvPicPr>
          <p:cNvPr id="5" name="Picture 4" descr="Diagram&#10;&#10;Description automatically generated">
            <a:extLst>
              <a:ext uri="{FF2B5EF4-FFF2-40B4-BE49-F238E27FC236}">
                <a16:creationId xmlns:a16="http://schemas.microsoft.com/office/drawing/2014/main" id="{5AA4E6AD-ACAE-BBB4-8C90-856F3A126667}"/>
              </a:ext>
            </a:extLst>
          </p:cNvPr>
          <p:cNvPicPr>
            <a:picLocks noChangeAspect="1"/>
          </p:cNvPicPr>
          <p:nvPr/>
        </p:nvPicPr>
        <p:blipFill rotWithShape="1">
          <a:blip r:embed="rId3"/>
          <a:srcRect l="4592" t="2663"/>
          <a:stretch/>
        </p:blipFill>
        <p:spPr>
          <a:xfrm>
            <a:off x="5811969" y="8715"/>
            <a:ext cx="6010624" cy="6387620"/>
          </a:xfrm>
          <a:prstGeom prst="rect">
            <a:avLst/>
          </a:prstGeom>
        </p:spPr>
      </p:pic>
      <p:sp>
        <p:nvSpPr>
          <p:cNvPr id="7" name="TextBox 6">
            <a:extLst>
              <a:ext uri="{FF2B5EF4-FFF2-40B4-BE49-F238E27FC236}">
                <a16:creationId xmlns:a16="http://schemas.microsoft.com/office/drawing/2014/main" id="{02567CDA-CDE5-02DB-5D9F-2E4E77A474AE}"/>
              </a:ext>
            </a:extLst>
          </p:cNvPr>
          <p:cNvSpPr txBox="1"/>
          <p:nvPr/>
        </p:nvSpPr>
        <p:spPr>
          <a:xfrm>
            <a:off x="103672" y="1414418"/>
            <a:ext cx="4754544" cy="4801314"/>
          </a:xfrm>
          <a:prstGeom prst="rect">
            <a:avLst/>
          </a:prstGeom>
          <a:noFill/>
        </p:spPr>
        <p:txBody>
          <a:bodyPr wrap="square">
            <a:spAutoFit/>
          </a:bodyPr>
          <a:lstStyle/>
          <a:p>
            <a:r>
              <a:rPr lang="en-GB" dirty="0">
                <a:effectLst/>
                <a:latin typeface="Times" pitchFamily="2" charset="0"/>
              </a:rPr>
              <a:t>The brain derives its energy almost exclusively from </a:t>
            </a:r>
            <a:r>
              <a:rPr lang="en-GB" b="1" dirty="0">
                <a:effectLst/>
                <a:latin typeface="Times" pitchFamily="2" charset="0"/>
              </a:rPr>
              <a:t>oxidative metabolism</a:t>
            </a:r>
            <a:r>
              <a:rPr lang="en-GB" dirty="0">
                <a:effectLst/>
                <a:latin typeface="Times" pitchFamily="2" charset="0"/>
              </a:rPr>
              <a:t> of the mitochondrial respiratory chain</a:t>
            </a:r>
          </a:p>
          <a:p>
            <a:endParaRPr lang="en-GB" dirty="0">
              <a:latin typeface="Times" pitchFamily="2" charset="0"/>
            </a:endParaRPr>
          </a:p>
          <a:p>
            <a:r>
              <a:rPr lang="en-GB" dirty="0">
                <a:effectLst/>
                <a:latin typeface="Times" pitchFamily="2" charset="0"/>
              </a:rPr>
              <a:t>The </a:t>
            </a:r>
            <a:r>
              <a:rPr lang="en-GB" b="1" dirty="0">
                <a:effectLst/>
                <a:latin typeface="Times" pitchFamily="2" charset="0"/>
              </a:rPr>
              <a:t>“leakage” of high-energy electrons </a:t>
            </a:r>
            <a:r>
              <a:rPr lang="en-GB" dirty="0">
                <a:effectLst/>
                <a:latin typeface="Times" pitchFamily="2" charset="0"/>
              </a:rPr>
              <a:t>along the mitochondrial electron transport chain generates superoxide free radical and hydrogen peroxide (a non- radical oxidant)</a:t>
            </a:r>
          </a:p>
          <a:p>
            <a:endParaRPr lang="en-GB" dirty="0">
              <a:effectLst/>
              <a:latin typeface="Times" pitchFamily="2" charset="0"/>
            </a:endParaRPr>
          </a:p>
          <a:p>
            <a:r>
              <a:rPr lang="en-GB" i="1" dirty="0">
                <a:effectLst/>
                <a:highlight>
                  <a:srgbClr val="FFFF00"/>
                </a:highlight>
                <a:latin typeface="Times" pitchFamily="2" charset="0"/>
              </a:rPr>
              <a:t>"There is a strong correlation between brain aging and neurodegeneration and redox imbalance, as well as chronic low grade inflammation” (Rojo et al., 2014)</a:t>
            </a:r>
          </a:p>
          <a:p>
            <a:endParaRPr lang="en-GB" i="1" dirty="0">
              <a:effectLst/>
              <a:latin typeface="Times" pitchFamily="2" charset="0"/>
            </a:endParaRPr>
          </a:p>
          <a:p>
            <a:r>
              <a:rPr lang="en-GB" dirty="0">
                <a:effectLst/>
                <a:latin typeface="Times" pitchFamily="2" charset="0"/>
              </a:rPr>
              <a:t>A </a:t>
            </a:r>
            <a:r>
              <a:rPr lang="en-GB" b="1" dirty="0">
                <a:latin typeface="Times" pitchFamily="2" charset="0"/>
              </a:rPr>
              <a:t>v</a:t>
            </a:r>
            <a:r>
              <a:rPr lang="en-GB" b="1" dirty="0">
                <a:effectLst/>
                <a:latin typeface="Times" pitchFamily="2" charset="0"/>
              </a:rPr>
              <a:t>icious cycle</a:t>
            </a:r>
            <a:r>
              <a:rPr lang="en-GB" dirty="0">
                <a:effectLst/>
                <a:latin typeface="Times" pitchFamily="2" charset="0"/>
              </a:rPr>
              <a:t> among neuroinflammation, oxidative stress, and neurodegeneration drives chronic neurodegeneration</a:t>
            </a:r>
            <a:endParaRPr lang="en-US" dirty="0"/>
          </a:p>
        </p:txBody>
      </p:sp>
      <p:sp>
        <p:nvSpPr>
          <p:cNvPr id="9" name="TextBox 8">
            <a:extLst>
              <a:ext uri="{FF2B5EF4-FFF2-40B4-BE49-F238E27FC236}">
                <a16:creationId xmlns:a16="http://schemas.microsoft.com/office/drawing/2014/main" id="{10151F97-8E7D-B072-C6BB-BEFAE770E76C}"/>
              </a:ext>
            </a:extLst>
          </p:cNvPr>
          <p:cNvSpPr txBox="1"/>
          <p:nvPr/>
        </p:nvSpPr>
        <p:spPr>
          <a:xfrm>
            <a:off x="4361274" y="6430259"/>
            <a:ext cx="7768713" cy="461665"/>
          </a:xfrm>
          <a:prstGeom prst="rect">
            <a:avLst/>
          </a:prstGeom>
          <a:noFill/>
        </p:spPr>
        <p:txBody>
          <a:bodyPr wrap="square">
            <a:spAutoFit/>
          </a:bodyPr>
          <a:lstStyle/>
          <a:p>
            <a:pPr algn="r"/>
            <a:r>
              <a:rPr lang="en-GB" sz="1200" b="0" i="0" u="none" strike="noStrike" dirty="0">
                <a:solidFill>
                  <a:srgbClr val="333333"/>
                </a:solidFill>
                <a:effectLst/>
                <a:latin typeface="-apple-system"/>
              </a:rPr>
              <a:t>Gao, HM., Zhou, H., Hong, JS. (2014). Oxidative Stress, Neuroinflammation, and Neurodegeneration. In: Peterson, P., </a:t>
            </a:r>
            <a:r>
              <a:rPr lang="en-GB" sz="1200" b="0" i="0" u="none" strike="noStrike" dirty="0" err="1">
                <a:solidFill>
                  <a:srgbClr val="333333"/>
                </a:solidFill>
                <a:effectLst/>
                <a:latin typeface="-apple-system"/>
              </a:rPr>
              <a:t>Toborek</a:t>
            </a:r>
            <a:r>
              <a:rPr lang="en-GB" sz="1200" b="0" i="0" u="none" strike="noStrike" dirty="0">
                <a:solidFill>
                  <a:srgbClr val="333333"/>
                </a:solidFill>
                <a:effectLst/>
                <a:latin typeface="-apple-system"/>
              </a:rPr>
              <a:t>, M. (eds) Neuroinflammation and Neurodegeneration. Springer, New York, NY.</a:t>
            </a:r>
            <a:endParaRPr lang="en-US" sz="1200" dirty="0"/>
          </a:p>
        </p:txBody>
      </p:sp>
    </p:spTree>
    <p:extLst>
      <p:ext uri="{BB962C8B-B14F-4D97-AF65-F5344CB8AC3E}">
        <p14:creationId xmlns:p14="http://schemas.microsoft.com/office/powerpoint/2010/main" val="13905390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935C-CE43-B160-AACD-0E14652DBD83}"/>
              </a:ext>
            </a:extLst>
          </p:cNvPr>
          <p:cNvSpPr>
            <a:spLocks noGrp="1"/>
          </p:cNvSpPr>
          <p:nvPr>
            <p:ph type="title"/>
          </p:nvPr>
        </p:nvSpPr>
        <p:spPr>
          <a:xfrm>
            <a:off x="642891" y="172873"/>
            <a:ext cx="11242432" cy="874395"/>
          </a:xfrm>
        </p:spPr>
        <p:txBody>
          <a:bodyPr>
            <a:noAutofit/>
          </a:bodyPr>
          <a:lstStyle/>
          <a:p>
            <a:r>
              <a:rPr lang="en-GB" sz="3600" b="0" i="0" u="none" strike="noStrike" dirty="0">
                <a:effectLst/>
                <a:latin typeface="+mn-lt"/>
              </a:rPr>
              <a:t>Alzheimer</a:t>
            </a:r>
            <a:r>
              <a:rPr lang="he-IL" sz="3600" b="0" i="0" u="none" strike="noStrike" dirty="0">
                <a:effectLst/>
                <a:latin typeface="+mn-lt"/>
              </a:rPr>
              <a:t>׳</a:t>
            </a:r>
            <a:r>
              <a:rPr lang="en-GB" sz="3600" b="0" i="0" u="none" strike="noStrike" dirty="0">
                <a:effectLst/>
                <a:latin typeface="+mn-lt"/>
              </a:rPr>
              <a:t>s disease (AD) and brain glucose starvation</a:t>
            </a:r>
            <a:endParaRPr lang="en-US" sz="3600" dirty="0">
              <a:latin typeface="+mn-lt"/>
            </a:endParaRPr>
          </a:p>
        </p:txBody>
      </p:sp>
      <p:sp>
        <p:nvSpPr>
          <p:cNvPr id="3" name="Content Placeholder 2">
            <a:extLst>
              <a:ext uri="{FF2B5EF4-FFF2-40B4-BE49-F238E27FC236}">
                <a16:creationId xmlns:a16="http://schemas.microsoft.com/office/drawing/2014/main" id="{B716C72B-6218-A353-8BFE-62E0F3EE3DCF}"/>
              </a:ext>
            </a:extLst>
          </p:cNvPr>
          <p:cNvSpPr>
            <a:spLocks noGrp="1"/>
          </p:cNvSpPr>
          <p:nvPr>
            <p:ph idx="1"/>
          </p:nvPr>
        </p:nvSpPr>
        <p:spPr>
          <a:xfrm>
            <a:off x="258911" y="1116475"/>
            <a:ext cx="4979575" cy="5336334"/>
          </a:xfrm>
        </p:spPr>
        <p:txBody>
          <a:bodyPr>
            <a:normAutofit/>
          </a:bodyPr>
          <a:lstStyle/>
          <a:p>
            <a:r>
              <a:rPr lang="en-US" sz="2400" dirty="0"/>
              <a:t> </a:t>
            </a:r>
            <a:r>
              <a:rPr lang="en-US" sz="2400" b="1" dirty="0"/>
              <a:t>80%</a:t>
            </a:r>
            <a:r>
              <a:rPr lang="en-US" sz="2400" dirty="0"/>
              <a:t> of people with Alzheimer’s disease have insulin resistance or full-developed type 2 diabetes</a:t>
            </a:r>
          </a:p>
          <a:p>
            <a:endParaRPr lang="en-GB" sz="2400" b="0" i="0" u="none" strike="noStrike" dirty="0">
              <a:solidFill>
                <a:srgbClr val="2E2E2E"/>
              </a:solidFill>
              <a:effectLst/>
            </a:endParaRPr>
          </a:p>
          <a:p>
            <a:r>
              <a:rPr lang="en-GB" sz="2400" b="0" i="0" u="none" strike="noStrike" dirty="0">
                <a:solidFill>
                  <a:srgbClr val="2E2E2E"/>
                </a:solidFill>
                <a:effectLst/>
              </a:rPr>
              <a:t>AD could be regarded as a brain disorder that has composite features of Type 1 (insulin deficiency) and Type 2 (insulin resistance) diabetes. </a:t>
            </a:r>
            <a:endParaRPr lang="en-GB" sz="2400" b="0" i="1" u="none" strike="noStrike" dirty="0">
              <a:solidFill>
                <a:srgbClr val="505050"/>
              </a:solidFill>
              <a:effectLst/>
            </a:endParaRPr>
          </a:p>
          <a:p>
            <a:endParaRPr lang="en-US" sz="2400" dirty="0"/>
          </a:p>
        </p:txBody>
      </p:sp>
      <p:pic>
        <p:nvPicPr>
          <p:cNvPr id="7" name="Picture 6" descr="Diagram&#10;&#10;Description automatically generated">
            <a:extLst>
              <a:ext uri="{FF2B5EF4-FFF2-40B4-BE49-F238E27FC236}">
                <a16:creationId xmlns:a16="http://schemas.microsoft.com/office/drawing/2014/main" id="{C6BF1780-5280-A0EC-1CAB-5DC9BFFE32AF}"/>
              </a:ext>
            </a:extLst>
          </p:cNvPr>
          <p:cNvPicPr>
            <a:picLocks noChangeAspect="1"/>
          </p:cNvPicPr>
          <p:nvPr/>
        </p:nvPicPr>
        <p:blipFill>
          <a:blip r:embed="rId3"/>
          <a:stretch>
            <a:fillRect/>
          </a:stretch>
        </p:blipFill>
        <p:spPr>
          <a:xfrm>
            <a:off x="5483469" y="1187365"/>
            <a:ext cx="4334608" cy="4326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B6F7C7F1-D8EB-589B-01B7-9F531D69A56A}"/>
              </a:ext>
            </a:extLst>
          </p:cNvPr>
          <p:cNvSpPr txBox="1"/>
          <p:nvPr/>
        </p:nvSpPr>
        <p:spPr>
          <a:xfrm>
            <a:off x="4993504" y="5514020"/>
            <a:ext cx="5509846" cy="830997"/>
          </a:xfrm>
          <a:prstGeom prst="rect">
            <a:avLst/>
          </a:prstGeom>
          <a:noFill/>
        </p:spPr>
        <p:txBody>
          <a:bodyPr wrap="square">
            <a:spAutoFit/>
          </a:bodyPr>
          <a:lstStyle/>
          <a:p>
            <a:pPr algn="ctr"/>
            <a:r>
              <a:rPr lang="en-GB" sz="1600" b="0" i="0" u="none" strike="noStrike" dirty="0">
                <a:solidFill>
                  <a:srgbClr val="333333"/>
                </a:solidFill>
                <a:effectLst/>
                <a:latin typeface="Cambria" panose="02040503050406030204" pitchFamily="18" charset="0"/>
              </a:rPr>
              <a:t>Metabolic syndrome and AD A</a:t>
            </a:r>
            <a:r>
              <a:rPr lang="el-GR" sz="1600" b="0" i="0" u="none" strike="noStrike" dirty="0">
                <a:solidFill>
                  <a:srgbClr val="333333"/>
                </a:solidFill>
                <a:effectLst/>
                <a:latin typeface="Cambria" panose="02040503050406030204" pitchFamily="18" charset="0"/>
              </a:rPr>
              <a:t>β/</a:t>
            </a:r>
            <a:r>
              <a:rPr lang="en-GB" sz="1600" b="0" i="0" u="none" strike="noStrike" dirty="0">
                <a:solidFill>
                  <a:srgbClr val="333333"/>
                </a:solidFill>
                <a:effectLst/>
                <a:latin typeface="Cambria" panose="02040503050406030204" pitchFamily="18" charset="0"/>
              </a:rPr>
              <a:t>tau pathology may act in a feed-forward mechanism to accelerate AD pathology in the presence of insulin </a:t>
            </a:r>
            <a:r>
              <a:rPr lang="en-GB" sz="1600" b="0" i="0" u="none" strike="noStrike" dirty="0" err="1">
                <a:solidFill>
                  <a:srgbClr val="333333"/>
                </a:solidFill>
                <a:effectLst/>
                <a:latin typeface="Cambria" panose="02040503050406030204" pitchFamily="18" charset="0"/>
              </a:rPr>
              <a:t>resistence</a:t>
            </a:r>
            <a:r>
              <a:rPr lang="en-GB" sz="1600" b="0" i="0" u="none" strike="noStrike" dirty="0">
                <a:solidFill>
                  <a:srgbClr val="333333"/>
                </a:solidFill>
                <a:effectLst/>
                <a:latin typeface="Cambria" panose="02040503050406030204" pitchFamily="18" charset="0"/>
              </a:rPr>
              <a:t>.</a:t>
            </a:r>
            <a:endParaRPr lang="en-US" sz="1600" dirty="0"/>
          </a:p>
        </p:txBody>
      </p:sp>
      <p:sp>
        <p:nvSpPr>
          <p:cNvPr id="11" name="TextBox 10">
            <a:extLst>
              <a:ext uri="{FF2B5EF4-FFF2-40B4-BE49-F238E27FC236}">
                <a16:creationId xmlns:a16="http://schemas.microsoft.com/office/drawing/2014/main" id="{56B7FA0A-A19C-0A78-2C1A-12E701F7D441}"/>
              </a:ext>
            </a:extLst>
          </p:cNvPr>
          <p:cNvSpPr txBox="1"/>
          <p:nvPr/>
        </p:nvSpPr>
        <p:spPr>
          <a:xfrm>
            <a:off x="4870939" y="6353406"/>
            <a:ext cx="7391399" cy="523220"/>
          </a:xfrm>
          <a:prstGeom prst="rect">
            <a:avLst/>
          </a:prstGeom>
          <a:noFill/>
        </p:spPr>
        <p:txBody>
          <a:bodyPr wrap="square">
            <a:spAutoFit/>
          </a:bodyPr>
          <a:lstStyle/>
          <a:p>
            <a:pPr algn="r"/>
            <a:r>
              <a:rPr lang="en-GB" sz="1400" b="0" i="0" u="none" strike="noStrike" dirty="0">
                <a:solidFill>
                  <a:srgbClr val="212121"/>
                </a:solidFill>
                <a:effectLst/>
              </a:rPr>
              <a:t>Kim B, Feldman EL. Insulin resistance as a key link for the increased risk of cognitive impairment in the metabolic syndrome. Exp Mol Med. 2015. </a:t>
            </a:r>
            <a:r>
              <a:rPr lang="en-GB" sz="1400" b="0" i="0" u="none" strike="noStrike" dirty="0" err="1">
                <a:solidFill>
                  <a:srgbClr val="212121"/>
                </a:solidFill>
                <a:effectLst/>
              </a:rPr>
              <a:t>doi</a:t>
            </a:r>
            <a:r>
              <a:rPr lang="en-GB" sz="1400" b="0" i="0" u="none" strike="noStrike" dirty="0">
                <a:solidFill>
                  <a:srgbClr val="212121"/>
                </a:solidFill>
                <a:effectLst/>
              </a:rPr>
              <a:t>: 10.1038/</a:t>
            </a:r>
            <a:r>
              <a:rPr lang="en-GB" sz="1400" b="0" i="0" u="none" strike="noStrike" dirty="0" err="1">
                <a:solidFill>
                  <a:srgbClr val="212121"/>
                </a:solidFill>
                <a:effectLst/>
              </a:rPr>
              <a:t>emm</a:t>
            </a:r>
            <a:endParaRPr lang="en-US" sz="1400" dirty="0"/>
          </a:p>
        </p:txBody>
      </p:sp>
      <p:sp>
        <p:nvSpPr>
          <p:cNvPr id="13" name="TextBox 12">
            <a:extLst>
              <a:ext uri="{FF2B5EF4-FFF2-40B4-BE49-F238E27FC236}">
                <a16:creationId xmlns:a16="http://schemas.microsoft.com/office/drawing/2014/main" id="{C86137CF-791C-3A94-8CD1-82796591F37E}"/>
              </a:ext>
            </a:extLst>
          </p:cNvPr>
          <p:cNvSpPr txBox="1"/>
          <p:nvPr/>
        </p:nvSpPr>
        <p:spPr>
          <a:xfrm>
            <a:off x="9948862" y="2230371"/>
            <a:ext cx="2131770" cy="3108543"/>
          </a:xfrm>
          <a:prstGeom prst="rect">
            <a:avLst/>
          </a:prstGeom>
          <a:noFill/>
          <a:ln>
            <a:solidFill>
              <a:schemeClr val="tx1"/>
            </a:solidFill>
            <a:prstDash val="dash"/>
          </a:ln>
        </p:spPr>
        <p:txBody>
          <a:bodyPr wrap="square">
            <a:spAutoFit/>
          </a:bodyPr>
          <a:lstStyle/>
          <a:p>
            <a:r>
              <a:rPr lang="en-GB" sz="1400" dirty="0">
                <a:solidFill>
                  <a:srgbClr val="222222"/>
                </a:solidFill>
              </a:rPr>
              <a:t>T2D = Type 2 Diabetes</a:t>
            </a:r>
            <a:endParaRPr lang="en-GB" sz="1400" b="0" i="0" u="none" strike="noStrike" dirty="0">
              <a:solidFill>
                <a:srgbClr val="222222"/>
              </a:solidFill>
              <a:effectLst/>
            </a:endParaRPr>
          </a:p>
          <a:p>
            <a:r>
              <a:rPr lang="en-GB" sz="1400" b="0" i="0" u="none" strike="noStrike" dirty="0">
                <a:solidFill>
                  <a:srgbClr val="222222"/>
                </a:solidFill>
                <a:effectLst/>
              </a:rPr>
              <a:t>PI3 = phosphatidylinositol 3 kinase </a:t>
            </a:r>
          </a:p>
          <a:p>
            <a:r>
              <a:rPr lang="en-GB" sz="1400" dirty="0">
                <a:solidFill>
                  <a:srgbClr val="222222"/>
                </a:solidFill>
              </a:rPr>
              <a:t>Akt = </a:t>
            </a:r>
            <a:r>
              <a:rPr lang="en-GB" sz="1400" b="0" i="0" u="none" strike="noStrike" dirty="0">
                <a:solidFill>
                  <a:srgbClr val="222222"/>
                </a:solidFill>
                <a:effectLst/>
              </a:rPr>
              <a:t>serine/threonine kinase </a:t>
            </a:r>
            <a:endParaRPr lang="en-GB" sz="1400" dirty="0">
              <a:solidFill>
                <a:srgbClr val="222222"/>
              </a:solidFill>
            </a:endParaRPr>
          </a:p>
          <a:p>
            <a:r>
              <a:rPr lang="en-GB" sz="1400" b="0" i="0" u="none" strike="noStrike" dirty="0">
                <a:solidFill>
                  <a:srgbClr val="2E2E2E"/>
                </a:solidFill>
                <a:effectLst/>
              </a:rPr>
              <a:t>A</a:t>
            </a:r>
            <a:r>
              <a:rPr lang="el-GR" sz="1400" b="0" i="0" u="none" strike="noStrike" dirty="0">
                <a:solidFill>
                  <a:srgbClr val="2E2E2E"/>
                </a:solidFill>
                <a:effectLst/>
              </a:rPr>
              <a:t>β</a:t>
            </a:r>
            <a:r>
              <a:rPr lang="sl-SI" sz="1400" b="0" i="0" u="none" strike="noStrike" dirty="0">
                <a:solidFill>
                  <a:srgbClr val="2E2E2E"/>
                </a:solidFill>
                <a:effectLst/>
              </a:rPr>
              <a:t> = </a:t>
            </a:r>
            <a:r>
              <a:rPr kumimoji="0" lang="en-US" altLang="en-US" sz="1400" b="0" i="0" u="none" strike="noStrike" kern="1200" cap="none" normalizeH="0" baseline="0" dirty="0">
                <a:ln>
                  <a:noFill/>
                </a:ln>
                <a:effectLst/>
                <a:ea typeface="+mj-ea"/>
                <a:cs typeface="+mj-cs"/>
              </a:rPr>
              <a:t>amyloid beta</a:t>
            </a:r>
            <a:endParaRPr lang="en-GB" sz="1400" dirty="0">
              <a:solidFill>
                <a:srgbClr val="222222"/>
              </a:solidFill>
            </a:endParaRPr>
          </a:p>
          <a:p>
            <a:r>
              <a:rPr lang="en-GB" sz="1400" b="0" i="0" u="none" strike="noStrike" dirty="0">
                <a:solidFill>
                  <a:srgbClr val="222222"/>
                </a:solidFill>
                <a:effectLst/>
              </a:rPr>
              <a:t>GSK3</a:t>
            </a:r>
            <a:r>
              <a:rPr lang="el-GR" sz="1400" b="0" i="0" u="none" strike="noStrike" dirty="0">
                <a:solidFill>
                  <a:srgbClr val="2E2E2E"/>
                </a:solidFill>
                <a:effectLst/>
              </a:rPr>
              <a:t>α</a:t>
            </a:r>
            <a:r>
              <a:rPr lang="sr-Latn-RS" sz="1400" dirty="0">
                <a:solidFill>
                  <a:srgbClr val="2E2E2E"/>
                </a:solidFill>
              </a:rPr>
              <a:t>/</a:t>
            </a:r>
            <a:r>
              <a:rPr lang="el-GR" sz="1400" b="0" i="0" u="none" strike="noStrike" dirty="0">
                <a:solidFill>
                  <a:srgbClr val="2E2E2E"/>
                </a:solidFill>
                <a:effectLst/>
              </a:rPr>
              <a:t>β</a:t>
            </a:r>
            <a:r>
              <a:rPr lang="sr-Latn-RS" sz="1400" b="0" i="0" u="none" strike="noStrike" dirty="0">
                <a:solidFill>
                  <a:srgbClr val="2E2E2E"/>
                </a:solidFill>
                <a:effectLst/>
              </a:rPr>
              <a:t> = </a:t>
            </a:r>
            <a:r>
              <a:rPr lang="en-GB" sz="1400" b="0" i="0" u="none" strike="noStrike" dirty="0">
                <a:solidFill>
                  <a:srgbClr val="212121"/>
                </a:solidFill>
                <a:effectLst/>
              </a:rPr>
              <a:t>Glycogen synthase kinase 3</a:t>
            </a:r>
            <a:r>
              <a:rPr lang="el-GR" sz="1400" b="0" i="0" u="none" strike="noStrike" dirty="0">
                <a:solidFill>
                  <a:srgbClr val="212121"/>
                </a:solidFill>
                <a:effectLst/>
              </a:rPr>
              <a:t>α/β (</a:t>
            </a:r>
            <a:r>
              <a:rPr lang="en-GB" sz="1400" b="0" i="0" u="none" strike="noStrike" dirty="0">
                <a:solidFill>
                  <a:srgbClr val="212121"/>
                </a:solidFill>
                <a:effectLst/>
              </a:rPr>
              <a:t>GSK3</a:t>
            </a:r>
            <a:r>
              <a:rPr lang="el-GR" sz="1400" b="0" i="0" u="none" strike="noStrike" dirty="0">
                <a:solidFill>
                  <a:srgbClr val="212121"/>
                </a:solidFill>
                <a:effectLst/>
              </a:rPr>
              <a:t>α/β)</a:t>
            </a:r>
            <a:r>
              <a:rPr lang="sr-Latn-RS" sz="1400" b="0" i="0" u="none" strike="noStrike" dirty="0">
                <a:solidFill>
                  <a:srgbClr val="212121"/>
                </a:solidFill>
                <a:effectLst/>
              </a:rPr>
              <a:t>, a </a:t>
            </a:r>
            <a:r>
              <a:rPr lang="en-GB" sz="1400" b="0" i="0" u="none" strike="noStrike" dirty="0">
                <a:solidFill>
                  <a:srgbClr val="212121"/>
                </a:solidFill>
                <a:effectLst/>
              </a:rPr>
              <a:t>serine/threonine kinase that plays a critical role in cancer.</a:t>
            </a:r>
            <a:endParaRPr lang="en-GB" sz="1400" b="0" i="0" u="none" strike="noStrike" dirty="0">
              <a:solidFill>
                <a:srgbClr val="222222"/>
              </a:solidFill>
              <a:effectLst/>
            </a:endParaRPr>
          </a:p>
          <a:p>
            <a:r>
              <a:rPr lang="en-GB" sz="1400" b="0" i="0" u="none" strike="noStrike" dirty="0">
                <a:solidFill>
                  <a:srgbClr val="222222"/>
                </a:solidFill>
                <a:effectLst/>
              </a:rPr>
              <a:t>NFT =neurofibrillary tangles</a:t>
            </a:r>
            <a:endParaRPr lang="en-US" sz="1400" dirty="0"/>
          </a:p>
        </p:txBody>
      </p:sp>
    </p:spTree>
    <p:extLst>
      <p:ext uri="{BB962C8B-B14F-4D97-AF65-F5344CB8AC3E}">
        <p14:creationId xmlns:p14="http://schemas.microsoft.com/office/powerpoint/2010/main" val="2450958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A935C-CE43-B160-AACD-0E14652DBD83}"/>
              </a:ext>
            </a:extLst>
          </p:cNvPr>
          <p:cNvSpPr>
            <a:spLocks noGrp="1"/>
          </p:cNvSpPr>
          <p:nvPr>
            <p:ph type="title"/>
          </p:nvPr>
        </p:nvSpPr>
        <p:spPr>
          <a:xfrm>
            <a:off x="642891" y="172873"/>
            <a:ext cx="11242432" cy="874395"/>
          </a:xfrm>
        </p:spPr>
        <p:txBody>
          <a:bodyPr>
            <a:noAutofit/>
          </a:bodyPr>
          <a:lstStyle/>
          <a:p>
            <a:r>
              <a:rPr lang="en-GB" sz="3600" b="0" i="0" u="none" strike="noStrike" dirty="0">
                <a:effectLst/>
                <a:latin typeface="+mn-lt"/>
              </a:rPr>
              <a:t>Alzheimer</a:t>
            </a:r>
            <a:r>
              <a:rPr lang="he-IL" sz="3600" b="0" i="0" u="none" strike="noStrike" dirty="0">
                <a:effectLst/>
                <a:latin typeface="+mn-lt"/>
              </a:rPr>
              <a:t>׳</a:t>
            </a:r>
            <a:r>
              <a:rPr lang="en-GB" sz="3600" b="0" i="0" u="none" strike="noStrike" dirty="0">
                <a:effectLst/>
                <a:latin typeface="+mn-lt"/>
              </a:rPr>
              <a:t>s disease (AD) and brain glucose starvation</a:t>
            </a:r>
            <a:br>
              <a:rPr lang="en-GB" sz="3600" b="0" i="0" u="none" strike="noStrike" dirty="0">
                <a:effectLst/>
                <a:latin typeface="+mn-lt"/>
              </a:rPr>
            </a:br>
            <a:r>
              <a:rPr lang="en-GB" sz="3600" b="0" i="0" u="none" strike="noStrike" dirty="0">
                <a:effectLst/>
                <a:latin typeface="+mn-lt"/>
              </a:rPr>
              <a:t>- The concept of </a:t>
            </a:r>
            <a:r>
              <a:rPr lang="en-GB" sz="3600" b="1" i="0" u="none" strike="noStrike" dirty="0">
                <a:effectLst/>
                <a:latin typeface="+mn-lt"/>
              </a:rPr>
              <a:t>type 3 diabetes </a:t>
            </a:r>
            <a:r>
              <a:rPr lang="en-GB" sz="3600" i="0" u="none" strike="noStrike" dirty="0">
                <a:effectLst/>
                <a:latin typeface="+mn-lt"/>
              </a:rPr>
              <a:t>-</a:t>
            </a:r>
            <a:endParaRPr lang="en-US" sz="3600" dirty="0">
              <a:latin typeface="+mn-lt"/>
            </a:endParaRPr>
          </a:p>
        </p:txBody>
      </p:sp>
      <p:sp>
        <p:nvSpPr>
          <p:cNvPr id="3" name="Content Placeholder 2">
            <a:extLst>
              <a:ext uri="{FF2B5EF4-FFF2-40B4-BE49-F238E27FC236}">
                <a16:creationId xmlns:a16="http://schemas.microsoft.com/office/drawing/2014/main" id="{B716C72B-6218-A353-8BFE-62E0F3EE3DCF}"/>
              </a:ext>
            </a:extLst>
          </p:cNvPr>
          <p:cNvSpPr>
            <a:spLocks noGrp="1"/>
          </p:cNvSpPr>
          <p:nvPr>
            <p:ph idx="1"/>
          </p:nvPr>
        </p:nvSpPr>
        <p:spPr>
          <a:xfrm>
            <a:off x="222739" y="1363404"/>
            <a:ext cx="4979575" cy="5336334"/>
          </a:xfrm>
        </p:spPr>
        <p:txBody>
          <a:bodyPr>
            <a:normAutofit/>
          </a:bodyPr>
          <a:lstStyle/>
          <a:p>
            <a:r>
              <a:rPr lang="en-GB" sz="2400" b="0" i="0" u="none" strike="noStrike" dirty="0">
                <a:solidFill>
                  <a:srgbClr val="2E2E2E"/>
                </a:solidFill>
                <a:effectLst/>
              </a:rPr>
              <a:t>To consolidate the type of glucose impairment in AD patients,  </a:t>
            </a:r>
            <a:r>
              <a:rPr lang="en-GB" sz="2400" b="0" i="1" u="none" strike="noStrike" dirty="0">
                <a:solidFill>
                  <a:srgbClr val="2E2E2E"/>
                </a:solidFill>
                <a:effectLst/>
              </a:rPr>
              <a:t>Rivera et al., 2005, Steen et al., 2005 </a:t>
            </a:r>
            <a:r>
              <a:rPr lang="en-GB" sz="2400" b="0" i="0" u="none" strike="noStrike" dirty="0">
                <a:solidFill>
                  <a:srgbClr val="2E2E2E"/>
                </a:solidFill>
                <a:effectLst/>
              </a:rPr>
              <a:t>proposed that AD be referred to as, “</a:t>
            </a:r>
            <a:r>
              <a:rPr lang="en-GB" sz="2400" b="1" i="0" u="none" strike="noStrike" dirty="0">
                <a:solidFill>
                  <a:srgbClr val="2E2E2E"/>
                </a:solidFill>
                <a:effectLst/>
              </a:rPr>
              <a:t>Type 3 diabetes</a:t>
            </a:r>
            <a:r>
              <a:rPr lang="en-GB" sz="2400" b="0" i="0" u="none" strike="noStrike" dirty="0">
                <a:solidFill>
                  <a:srgbClr val="2E2E2E"/>
                </a:solidFill>
                <a:effectLst/>
              </a:rPr>
              <a:t>”.</a:t>
            </a:r>
            <a:endParaRPr lang="en-US" sz="2400" dirty="0"/>
          </a:p>
          <a:p>
            <a:endParaRPr lang="en-GB" sz="2400" b="0" i="0" u="none" strike="noStrike" dirty="0">
              <a:solidFill>
                <a:srgbClr val="505050"/>
              </a:solidFill>
              <a:effectLst/>
            </a:endParaRPr>
          </a:p>
          <a:p>
            <a:r>
              <a:rPr lang="en-GB" sz="2400" b="0" i="0" u="none" strike="noStrike" dirty="0">
                <a:solidFill>
                  <a:srgbClr val="505050"/>
                </a:solidFill>
                <a:effectLst/>
              </a:rPr>
              <a:t>Key features of “type 3 diabetes ”: </a:t>
            </a:r>
            <a:r>
              <a:rPr lang="en-GB" sz="2400" b="0" i="1" u="none" strike="noStrike" dirty="0">
                <a:solidFill>
                  <a:srgbClr val="505050"/>
                </a:solidFill>
                <a:effectLst/>
              </a:rPr>
              <a:t>brain insulin and IGF resistance and deficiency</a:t>
            </a:r>
          </a:p>
          <a:p>
            <a:endParaRPr lang="en-GB" sz="2400" b="0" i="1" u="none" strike="noStrike" dirty="0">
              <a:solidFill>
                <a:srgbClr val="505050"/>
              </a:solidFill>
              <a:effectLst/>
            </a:endParaRPr>
          </a:p>
        </p:txBody>
      </p:sp>
      <p:sp>
        <p:nvSpPr>
          <p:cNvPr id="11" name="TextBox 10">
            <a:extLst>
              <a:ext uri="{FF2B5EF4-FFF2-40B4-BE49-F238E27FC236}">
                <a16:creationId xmlns:a16="http://schemas.microsoft.com/office/drawing/2014/main" id="{56B7FA0A-A19C-0A78-2C1A-12E701F7D441}"/>
              </a:ext>
            </a:extLst>
          </p:cNvPr>
          <p:cNvSpPr txBox="1"/>
          <p:nvPr/>
        </p:nvSpPr>
        <p:spPr>
          <a:xfrm>
            <a:off x="4870939" y="6353406"/>
            <a:ext cx="7391399" cy="523220"/>
          </a:xfrm>
          <a:prstGeom prst="rect">
            <a:avLst/>
          </a:prstGeom>
          <a:noFill/>
        </p:spPr>
        <p:txBody>
          <a:bodyPr wrap="square">
            <a:spAutoFit/>
          </a:bodyPr>
          <a:lstStyle/>
          <a:p>
            <a:pPr algn="r"/>
            <a:r>
              <a:rPr lang="en-GB" sz="1400" b="0" i="0" u="none" strike="noStrike" dirty="0">
                <a:solidFill>
                  <a:srgbClr val="212121"/>
                </a:solidFill>
                <a:effectLst/>
              </a:rPr>
              <a:t>Kim B, Feldman EL. Insulin resistance as a key link for the increased risk of cognitive impairment in the metabolic syndrome. Exp Mol Med. 2015. </a:t>
            </a:r>
            <a:r>
              <a:rPr lang="en-GB" sz="1400" b="0" i="0" u="none" strike="noStrike" dirty="0" err="1">
                <a:solidFill>
                  <a:srgbClr val="212121"/>
                </a:solidFill>
                <a:effectLst/>
              </a:rPr>
              <a:t>doi</a:t>
            </a:r>
            <a:r>
              <a:rPr lang="en-GB" sz="1400" b="0" i="0" u="none" strike="noStrike" dirty="0">
                <a:solidFill>
                  <a:srgbClr val="212121"/>
                </a:solidFill>
                <a:effectLst/>
              </a:rPr>
              <a:t>: 10.1038/</a:t>
            </a:r>
            <a:r>
              <a:rPr lang="en-GB" sz="1400" b="0" i="0" u="none" strike="noStrike" dirty="0" err="1">
                <a:solidFill>
                  <a:srgbClr val="212121"/>
                </a:solidFill>
                <a:effectLst/>
              </a:rPr>
              <a:t>emm</a:t>
            </a:r>
            <a:endParaRPr lang="en-US" sz="1400" dirty="0"/>
          </a:p>
        </p:txBody>
      </p:sp>
      <p:sp>
        <p:nvSpPr>
          <p:cNvPr id="8" name="TextBox 7">
            <a:extLst>
              <a:ext uri="{FF2B5EF4-FFF2-40B4-BE49-F238E27FC236}">
                <a16:creationId xmlns:a16="http://schemas.microsoft.com/office/drawing/2014/main" id="{EA1C6C11-8023-4A68-F4E0-07F9D37CCD1F}"/>
              </a:ext>
            </a:extLst>
          </p:cNvPr>
          <p:cNvSpPr txBox="1"/>
          <p:nvPr/>
        </p:nvSpPr>
        <p:spPr>
          <a:xfrm>
            <a:off x="4489555" y="5830186"/>
            <a:ext cx="7702445" cy="523220"/>
          </a:xfrm>
          <a:prstGeom prst="rect">
            <a:avLst/>
          </a:prstGeom>
          <a:noFill/>
        </p:spPr>
        <p:txBody>
          <a:bodyPr wrap="square">
            <a:spAutoFit/>
          </a:bodyPr>
          <a:lstStyle>
            <a:defPPr>
              <a:defRPr lang="en-SE"/>
            </a:defPPr>
            <a:lvl1pPr algn="r">
              <a:defRPr sz="1400" b="0" i="0" u="none" strike="noStrike">
                <a:solidFill>
                  <a:srgbClr val="212121"/>
                </a:solidFill>
                <a:effectLst/>
              </a:defRPr>
            </a:lvl1pPr>
          </a:lstStyle>
          <a:p>
            <a:r>
              <a:rPr lang="en-GB" dirty="0"/>
              <a:t>Mittal, K. Type 3 Diabetes: Cross Talk between Differentially Regulated Proteins of Type 2 Diabetes Mellitus and Alzheimer’s Disease. Sci Rep </a:t>
            </a:r>
            <a:r>
              <a:rPr lang="en-GB"/>
              <a:t>2016.</a:t>
            </a:r>
            <a:endParaRPr lang="en-US" dirty="0"/>
          </a:p>
        </p:txBody>
      </p:sp>
      <p:pic>
        <p:nvPicPr>
          <p:cNvPr id="10" name="Picture 9">
            <a:extLst>
              <a:ext uri="{FF2B5EF4-FFF2-40B4-BE49-F238E27FC236}">
                <a16:creationId xmlns:a16="http://schemas.microsoft.com/office/drawing/2014/main" id="{B2E50B7E-0916-96F2-A75B-BDCB3639BDDD}"/>
              </a:ext>
            </a:extLst>
          </p:cNvPr>
          <p:cNvPicPr>
            <a:picLocks noChangeAspect="1"/>
          </p:cNvPicPr>
          <p:nvPr/>
        </p:nvPicPr>
        <p:blipFill>
          <a:blip r:embed="rId3"/>
          <a:stretch>
            <a:fillRect/>
          </a:stretch>
        </p:blipFill>
        <p:spPr>
          <a:xfrm>
            <a:off x="6544194" y="1570488"/>
            <a:ext cx="4211942" cy="3496187"/>
          </a:xfrm>
          <a:prstGeom prst="rect">
            <a:avLst/>
          </a:prstGeom>
        </p:spPr>
      </p:pic>
      <p:sp>
        <p:nvSpPr>
          <p:cNvPr id="14" name="TextBox 13">
            <a:extLst>
              <a:ext uri="{FF2B5EF4-FFF2-40B4-BE49-F238E27FC236}">
                <a16:creationId xmlns:a16="http://schemas.microsoft.com/office/drawing/2014/main" id="{8FCFD162-4B9D-A062-0B2A-667A12E2E847}"/>
              </a:ext>
            </a:extLst>
          </p:cNvPr>
          <p:cNvSpPr txBox="1"/>
          <p:nvPr/>
        </p:nvSpPr>
        <p:spPr>
          <a:xfrm>
            <a:off x="386161" y="4906856"/>
            <a:ext cx="4652730" cy="923330"/>
          </a:xfrm>
          <a:prstGeom prst="rect">
            <a:avLst/>
          </a:prstGeom>
          <a:noFill/>
          <a:ln>
            <a:solidFill>
              <a:schemeClr val="tx1"/>
            </a:solidFill>
          </a:ln>
        </p:spPr>
        <p:txBody>
          <a:bodyPr wrap="square">
            <a:spAutoFit/>
          </a:bodyPr>
          <a:lstStyle/>
          <a:p>
            <a:r>
              <a:rPr lang="en-GB" sz="1800" i="0" u="none" strike="noStrike" dirty="0">
                <a:solidFill>
                  <a:srgbClr val="2E2E2E"/>
                </a:solidFill>
                <a:effectLst/>
              </a:rPr>
              <a:t>*Type 3 diabetes is still a concept and not yet incorporated in official medical practice and terminology</a:t>
            </a:r>
            <a:endParaRPr lang="en-US" sz="1800" dirty="0"/>
          </a:p>
        </p:txBody>
      </p:sp>
    </p:spTree>
    <p:extLst>
      <p:ext uri="{BB962C8B-B14F-4D97-AF65-F5344CB8AC3E}">
        <p14:creationId xmlns:p14="http://schemas.microsoft.com/office/powerpoint/2010/main" val="2135334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5721B0-6063-39A7-F4BA-020B13A7A176}"/>
              </a:ext>
            </a:extLst>
          </p:cNvPr>
          <p:cNvSpPr txBox="1"/>
          <p:nvPr/>
        </p:nvSpPr>
        <p:spPr>
          <a:xfrm>
            <a:off x="6233746" y="6079794"/>
            <a:ext cx="5958254" cy="738664"/>
          </a:xfrm>
          <a:prstGeom prst="rect">
            <a:avLst/>
          </a:prstGeom>
          <a:noFill/>
        </p:spPr>
        <p:txBody>
          <a:bodyPr wrap="square">
            <a:spAutoFit/>
          </a:bodyPr>
          <a:lstStyle>
            <a:defPPr>
              <a:defRPr lang="en-SE"/>
            </a:defPPr>
            <a:lvl1pPr algn="r">
              <a:defRPr sz="1400" b="1" i="0" u="none" strike="noStrike">
                <a:solidFill>
                  <a:srgbClr val="212121"/>
                </a:solidFill>
                <a:effectLst/>
                <a:latin typeface="Merriweather" panose="020F0502020204030204" pitchFamily="34" charset="0"/>
              </a:defRPr>
            </a:lvl1pPr>
          </a:lstStyle>
          <a:p>
            <a:r>
              <a:rPr lang="en-GB" dirty="0"/>
              <a:t>Source: Habib Y et al, </a:t>
            </a:r>
            <a:r>
              <a:rPr lang="en-GB" dirty="0" err="1"/>
              <a:t>Neuromodulatory</a:t>
            </a:r>
            <a:r>
              <a:rPr lang="en-GB" dirty="0"/>
              <a:t> effects of anti-diabetes medications: A mechanistic review, Pharmacological Research, Volume 152, 2020, https://</a:t>
            </a:r>
            <a:r>
              <a:rPr lang="en-GB" dirty="0" err="1"/>
              <a:t>doi.org</a:t>
            </a:r>
            <a:r>
              <a:rPr lang="en-GB" dirty="0"/>
              <a:t>/10.1016/j.phrs.2019.104611.</a:t>
            </a:r>
          </a:p>
        </p:txBody>
      </p:sp>
      <p:pic>
        <p:nvPicPr>
          <p:cNvPr id="7" name="Picture 6" descr="Diagram&#10;&#10;Description automatically generated">
            <a:extLst>
              <a:ext uri="{FF2B5EF4-FFF2-40B4-BE49-F238E27FC236}">
                <a16:creationId xmlns:a16="http://schemas.microsoft.com/office/drawing/2014/main" id="{97C212DE-AD68-D324-60D7-30FE33865BA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12000"/>
                    </a14:imgEffect>
                  </a14:imgLayer>
                </a14:imgProps>
              </a:ext>
            </a:extLst>
          </a:blip>
          <a:stretch>
            <a:fillRect/>
          </a:stretch>
        </p:blipFill>
        <p:spPr>
          <a:xfrm>
            <a:off x="61546" y="877302"/>
            <a:ext cx="6414221" cy="4848846"/>
          </a:xfrm>
          <a:prstGeom prst="rect">
            <a:avLst/>
          </a:prstGeom>
        </p:spPr>
      </p:pic>
      <p:sp>
        <p:nvSpPr>
          <p:cNvPr id="9" name="Title 8">
            <a:extLst>
              <a:ext uri="{FF2B5EF4-FFF2-40B4-BE49-F238E27FC236}">
                <a16:creationId xmlns:a16="http://schemas.microsoft.com/office/drawing/2014/main" id="{793341C3-AE97-9F72-3A9D-71C3D8F3284E}"/>
              </a:ext>
            </a:extLst>
          </p:cNvPr>
          <p:cNvSpPr>
            <a:spLocks noGrp="1"/>
          </p:cNvSpPr>
          <p:nvPr>
            <p:ph type="title"/>
          </p:nvPr>
        </p:nvSpPr>
        <p:spPr>
          <a:xfrm>
            <a:off x="270153" y="197431"/>
            <a:ext cx="11753218" cy="874395"/>
          </a:xfrm>
        </p:spPr>
        <p:txBody>
          <a:bodyPr>
            <a:noAutofit/>
          </a:bodyPr>
          <a:lstStyle/>
          <a:p>
            <a:r>
              <a:rPr lang="en-GB" sz="3600" b="0" i="0" u="none" strike="noStrike" dirty="0" err="1">
                <a:effectLst/>
                <a:latin typeface="NexusSerif"/>
              </a:rPr>
              <a:t>Neuromodulatory</a:t>
            </a:r>
            <a:r>
              <a:rPr lang="en-GB" sz="3600" b="0" i="0" u="none" strike="noStrike" dirty="0">
                <a:effectLst/>
                <a:latin typeface="NexusSerif"/>
              </a:rPr>
              <a:t> effects of anti-diabetes medications</a:t>
            </a:r>
            <a:br>
              <a:rPr lang="en-GB" sz="3600" b="0" i="0" u="none" strike="noStrike" dirty="0">
                <a:effectLst/>
                <a:latin typeface="NexusSerif"/>
              </a:rPr>
            </a:br>
            <a:endParaRPr lang="en-US" sz="3600" dirty="0"/>
          </a:p>
        </p:txBody>
      </p:sp>
      <p:grpSp>
        <p:nvGrpSpPr>
          <p:cNvPr id="17" name="Group 16">
            <a:extLst>
              <a:ext uri="{FF2B5EF4-FFF2-40B4-BE49-F238E27FC236}">
                <a16:creationId xmlns:a16="http://schemas.microsoft.com/office/drawing/2014/main" id="{32D3859D-7C88-0D41-C997-E63151B25ED1}"/>
              </a:ext>
            </a:extLst>
          </p:cNvPr>
          <p:cNvGrpSpPr/>
          <p:nvPr/>
        </p:nvGrpSpPr>
        <p:grpSpPr>
          <a:xfrm>
            <a:off x="61546" y="5847121"/>
            <a:ext cx="4983608" cy="1019663"/>
            <a:chOff x="7318130" y="2650318"/>
            <a:chExt cx="4973459" cy="1019663"/>
          </a:xfrm>
        </p:grpSpPr>
        <p:sp>
          <p:nvSpPr>
            <p:cNvPr id="10" name="TextBox 9">
              <a:extLst>
                <a:ext uri="{FF2B5EF4-FFF2-40B4-BE49-F238E27FC236}">
                  <a16:creationId xmlns:a16="http://schemas.microsoft.com/office/drawing/2014/main" id="{AE368696-94CA-4C2E-7E88-C006CC4402D5}"/>
                </a:ext>
              </a:extLst>
            </p:cNvPr>
            <p:cNvSpPr txBox="1"/>
            <p:nvPr/>
          </p:nvSpPr>
          <p:spPr>
            <a:xfrm>
              <a:off x="7318130" y="2650318"/>
              <a:ext cx="4973459" cy="923330"/>
            </a:xfrm>
            <a:prstGeom prst="rect">
              <a:avLst/>
            </a:prstGeom>
            <a:noFill/>
            <a:ln>
              <a:solidFill>
                <a:schemeClr val="tx1"/>
              </a:solidFill>
              <a:prstDash val="dash"/>
            </a:ln>
          </p:spPr>
          <p:txBody>
            <a:bodyPr wrap="none" rtlCol="0">
              <a:spAutoFit/>
            </a:bodyPr>
            <a:lstStyle/>
            <a:p>
              <a:r>
                <a:rPr lang="en-US" dirty="0"/>
                <a:t>TZDs = </a:t>
              </a:r>
              <a:r>
                <a:rPr lang="en-US" dirty="0" err="1"/>
                <a:t>Tiazolidins</a:t>
              </a:r>
              <a:endParaRPr lang="en-US" dirty="0"/>
            </a:p>
            <a:p>
              <a:r>
                <a:rPr lang="en-GB" b="0" i="0" u="none" strike="noStrike" dirty="0">
                  <a:solidFill>
                    <a:srgbClr val="2E2E2E"/>
                  </a:solidFill>
                  <a:effectLst/>
                  <a:latin typeface="NexusSerif"/>
                </a:rPr>
                <a:t>GLP-1R = Glucagon-like peptide-1 receptor agonists</a:t>
              </a:r>
            </a:p>
            <a:p>
              <a:r>
                <a:rPr lang="en-GB" b="0" i="0" u="none" strike="noStrike" dirty="0">
                  <a:solidFill>
                    <a:srgbClr val="2E2E2E"/>
                  </a:solidFill>
                  <a:effectLst/>
                  <a:latin typeface="NexusSerif"/>
                </a:rPr>
                <a:t>DPP-4i = </a:t>
              </a:r>
              <a:r>
                <a:rPr lang="en-GB" b="0" i="0" u="none" strike="noStrike" dirty="0">
                  <a:solidFill>
                    <a:srgbClr val="202227"/>
                  </a:solidFill>
                  <a:effectLst/>
                  <a:latin typeface="-apple-system"/>
                </a:rPr>
                <a:t>Dipeptidyl peptidase 4 inhibitors</a:t>
              </a:r>
              <a:endParaRPr lang="en-US" dirty="0"/>
            </a:p>
          </p:txBody>
        </p:sp>
        <p:sp>
          <p:nvSpPr>
            <p:cNvPr id="11" name="TextBox 10">
              <a:extLst>
                <a:ext uri="{FF2B5EF4-FFF2-40B4-BE49-F238E27FC236}">
                  <a16:creationId xmlns:a16="http://schemas.microsoft.com/office/drawing/2014/main" id="{C79CD420-43C8-7904-0D8D-7075AD284185}"/>
                </a:ext>
              </a:extLst>
            </p:cNvPr>
            <p:cNvSpPr txBox="1"/>
            <p:nvPr/>
          </p:nvSpPr>
          <p:spPr>
            <a:xfrm>
              <a:off x="7318130" y="2931317"/>
              <a:ext cx="184355"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AEB2F726-D189-373A-E66F-36CA4058D7C0}"/>
                </a:ext>
              </a:extLst>
            </p:cNvPr>
            <p:cNvSpPr txBox="1"/>
            <p:nvPr/>
          </p:nvSpPr>
          <p:spPr>
            <a:xfrm>
              <a:off x="7318130" y="3300649"/>
              <a:ext cx="184355" cy="369332"/>
            </a:xfrm>
            <a:prstGeom prst="rect">
              <a:avLst/>
            </a:prstGeom>
            <a:noFill/>
          </p:spPr>
          <p:txBody>
            <a:bodyPr wrap="none" rtlCol="0">
              <a:spAutoFit/>
            </a:bodyPr>
            <a:lstStyle/>
            <a:p>
              <a:endParaRPr lang="en-US" dirty="0"/>
            </a:p>
          </p:txBody>
        </p:sp>
      </p:grpSp>
      <p:sp>
        <p:nvSpPr>
          <p:cNvPr id="22" name="TextBox 21">
            <a:extLst>
              <a:ext uri="{FF2B5EF4-FFF2-40B4-BE49-F238E27FC236}">
                <a16:creationId xmlns:a16="http://schemas.microsoft.com/office/drawing/2014/main" id="{3ABC1913-C73E-F7FA-AAFE-D9291B965B9B}"/>
              </a:ext>
            </a:extLst>
          </p:cNvPr>
          <p:cNvSpPr txBox="1"/>
          <p:nvPr/>
        </p:nvSpPr>
        <p:spPr>
          <a:xfrm>
            <a:off x="7016261" y="4647546"/>
            <a:ext cx="4938346" cy="923330"/>
          </a:xfrm>
          <a:prstGeom prst="rect">
            <a:avLst/>
          </a:prstGeom>
          <a:noFill/>
        </p:spPr>
        <p:txBody>
          <a:bodyPr wrap="square">
            <a:spAutoFit/>
          </a:bodyPr>
          <a:lstStyle/>
          <a:p>
            <a:pPr marL="285750" indent="-285750">
              <a:buFont typeface="Arial" panose="020B0604020202020204" pitchFamily="34" charset="0"/>
              <a:buChar char="•"/>
            </a:pPr>
            <a:r>
              <a:rPr lang="en-GB" b="0" i="0" u="none" strike="noStrike" dirty="0">
                <a:solidFill>
                  <a:srgbClr val="2E2E2E"/>
                </a:solidFill>
                <a:effectLst/>
                <a:latin typeface="NexusSerif"/>
              </a:rPr>
              <a:t>influences learning and memory by modulating synaptic plasticity, synaptic density, synaptic transmission and neurogenesis </a:t>
            </a:r>
            <a:endParaRPr lang="en-US" dirty="0"/>
          </a:p>
        </p:txBody>
      </p:sp>
      <p:pic>
        <p:nvPicPr>
          <p:cNvPr id="26" name="Picture 25" descr="Diagram&#10;&#10;Description automatically generated">
            <a:extLst>
              <a:ext uri="{FF2B5EF4-FFF2-40B4-BE49-F238E27FC236}">
                <a16:creationId xmlns:a16="http://schemas.microsoft.com/office/drawing/2014/main" id="{B0FE5C47-395D-14F0-CB8B-BE7AD79312D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8000"/>
                    </a14:imgEffect>
                  </a14:imgLayer>
                </a14:imgProps>
              </a:ext>
            </a:extLst>
          </a:blip>
          <a:stretch>
            <a:fillRect/>
          </a:stretch>
        </p:blipFill>
        <p:spPr>
          <a:xfrm>
            <a:off x="6587542" y="877302"/>
            <a:ext cx="5604458" cy="3552038"/>
          </a:xfrm>
          <a:prstGeom prst="rect">
            <a:avLst/>
          </a:prstGeom>
        </p:spPr>
      </p:pic>
    </p:spTree>
    <p:extLst>
      <p:ext uri="{BB962C8B-B14F-4D97-AF65-F5344CB8AC3E}">
        <p14:creationId xmlns:p14="http://schemas.microsoft.com/office/powerpoint/2010/main" val="3172011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09DBC17-E987-7BE0-9B11-AE871F0E7235}"/>
              </a:ext>
            </a:extLst>
          </p:cNvPr>
          <p:cNvSpPr txBox="1"/>
          <p:nvPr/>
        </p:nvSpPr>
        <p:spPr>
          <a:xfrm>
            <a:off x="3011000" y="6268812"/>
            <a:ext cx="9113177" cy="523220"/>
          </a:xfrm>
          <a:prstGeom prst="rect">
            <a:avLst/>
          </a:prstGeom>
          <a:noFill/>
        </p:spPr>
        <p:txBody>
          <a:bodyPr wrap="square">
            <a:spAutoFit/>
          </a:bodyPr>
          <a:lstStyle/>
          <a:p>
            <a:pPr algn="r"/>
            <a:r>
              <a:rPr lang="en-GB" sz="1400" b="1" i="0" u="none" strike="noStrike" dirty="0">
                <a:solidFill>
                  <a:srgbClr val="212121"/>
                </a:solidFill>
                <a:effectLst/>
                <a:latin typeface="Merriweather" panose="020F0502020204030204" pitchFamily="34" charset="0"/>
              </a:rPr>
              <a:t>Source: Habib Y et al, </a:t>
            </a:r>
            <a:r>
              <a:rPr lang="en-GB" sz="1400" b="1" i="0" u="none" strike="noStrike" dirty="0" err="1">
                <a:solidFill>
                  <a:srgbClr val="212121"/>
                </a:solidFill>
                <a:effectLst/>
                <a:latin typeface="Merriweather" panose="020F0502020204030204" pitchFamily="34" charset="0"/>
              </a:rPr>
              <a:t>Neuromodulatory</a:t>
            </a:r>
            <a:r>
              <a:rPr lang="en-GB" sz="1400" b="1" i="0" u="none" strike="noStrike" dirty="0">
                <a:solidFill>
                  <a:srgbClr val="212121"/>
                </a:solidFill>
                <a:effectLst/>
                <a:latin typeface="Merriweather" panose="020F0502020204030204" pitchFamily="34" charset="0"/>
              </a:rPr>
              <a:t> effects of anti-diabetes medications: A mechanistic review, Pharmacological Research, Volume 152, 2020, </a:t>
            </a:r>
            <a:r>
              <a:rPr lang="en-GB" sz="1400" b="1" dirty="0">
                <a:solidFill>
                  <a:srgbClr val="212121"/>
                </a:solidFill>
                <a:latin typeface="Merriweather" panose="020F0502020204030204" pitchFamily="34" charset="0"/>
              </a:rPr>
              <a:t>h</a:t>
            </a:r>
            <a:r>
              <a:rPr lang="en-GB" sz="1400" b="1" i="0" u="none" strike="noStrike" dirty="0">
                <a:solidFill>
                  <a:srgbClr val="212121"/>
                </a:solidFill>
                <a:effectLst/>
                <a:latin typeface="Merriweather" panose="020F0502020204030204" pitchFamily="34" charset="0"/>
              </a:rPr>
              <a:t>ttps://</a:t>
            </a:r>
            <a:r>
              <a:rPr lang="en-GB" sz="1400" b="1" i="0" u="none" strike="noStrike" dirty="0" err="1">
                <a:solidFill>
                  <a:srgbClr val="212121"/>
                </a:solidFill>
                <a:effectLst/>
                <a:latin typeface="Merriweather" panose="020F0502020204030204" pitchFamily="34" charset="0"/>
              </a:rPr>
              <a:t>doi.org</a:t>
            </a:r>
            <a:r>
              <a:rPr lang="en-GB" sz="1400" b="1" i="0" u="none" strike="noStrike" dirty="0">
                <a:solidFill>
                  <a:srgbClr val="212121"/>
                </a:solidFill>
                <a:effectLst/>
                <a:latin typeface="Merriweather" panose="020F0502020204030204" pitchFamily="34" charset="0"/>
              </a:rPr>
              <a:t>/10.1016/j.phrs.2019.104611.</a:t>
            </a:r>
          </a:p>
        </p:txBody>
      </p:sp>
      <p:pic>
        <p:nvPicPr>
          <p:cNvPr id="9" name="Picture 8" descr="Diagram&#10;&#10;Description automatically generated">
            <a:extLst>
              <a:ext uri="{FF2B5EF4-FFF2-40B4-BE49-F238E27FC236}">
                <a16:creationId xmlns:a16="http://schemas.microsoft.com/office/drawing/2014/main" id="{2A4C78BC-0848-9B68-0331-B87D4C8FB78E}"/>
              </a:ext>
            </a:extLst>
          </p:cNvPr>
          <p:cNvPicPr>
            <a:picLocks noChangeAspect="1"/>
          </p:cNvPicPr>
          <p:nvPr/>
        </p:nvPicPr>
        <p:blipFill>
          <a:blip r:embed="rId3"/>
          <a:stretch>
            <a:fillRect/>
          </a:stretch>
        </p:blipFill>
        <p:spPr>
          <a:xfrm>
            <a:off x="998900" y="677247"/>
            <a:ext cx="7743581" cy="5591565"/>
          </a:xfrm>
          <a:prstGeom prst="rect">
            <a:avLst/>
          </a:prstGeom>
        </p:spPr>
      </p:pic>
      <p:sp>
        <p:nvSpPr>
          <p:cNvPr id="7" name="Title 1">
            <a:extLst>
              <a:ext uri="{FF2B5EF4-FFF2-40B4-BE49-F238E27FC236}">
                <a16:creationId xmlns:a16="http://schemas.microsoft.com/office/drawing/2014/main" id="{680972FF-48E7-7D7D-AD01-20F4050A75A8}"/>
              </a:ext>
            </a:extLst>
          </p:cNvPr>
          <p:cNvSpPr>
            <a:spLocks noGrp="1"/>
          </p:cNvSpPr>
          <p:nvPr>
            <p:ph type="title"/>
          </p:nvPr>
        </p:nvSpPr>
        <p:spPr>
          <a:xfrm>
            <a:off x="181627" y="0"/>
            <a:ext cx="11828745" cy="874395"/>
          </a:xfrm>
        </p:spPr>
        <p:txBody>
          <a:bodyPr>
            <a:normAutofit/>
          </a:bodyPr>
          <a:lstStyle/>
          <a:p>
            <a:r>
              <a:rPr lang="en-GB" sz="2400" b="0" i="0" u="none" strike="noStrike" dirty="0">
                <a:solidFill>
                  <a:srgbClr val="2E2E2E"/>
                </a:solidFill>
                <a:effectLst/>
                <a:latin typeface="NexusSerif"/>
              </a:rPr>
              <a:t>Molecular mechanisms underlying the </a:t>
            </a:r>
            <a:r>
              <a:rPr lang="en-GB" sz="2400" b="0" i="0" u="none" strike="noStrike" dirty="0" err="1">
                <a:solidFill>
                  <a:srgbClr val="2E2E2E"/>
                </a:solidFill>
                <a:effectLst/>
                <a:latin typeface="NexusSerif"/>
              </a:rPr>
              <a:t>neuromodulatory</a:t>
            </a:r>
            <a:r>
              <a:rPr lang="en-GB" sz="2400" b="0" i="0" u="none" strike="noStrike" dirty="0">
                <a:solidFill>
                  <a:srgbClr val="2E2E2E"/>
                </a:solidFill>
                <a:effectLst/>
                <a:latin typeface="NexusSerif"/>
              </a:rPr>
              <a:t> effects of GLP1 receptor agonists and DPP4 inhibitors.</a:t>
            </a:r>
            <a:endParaRPr lang="en-US" sz="2400" dirty="0"/>
          </a:p>
        </p:txBody>
      </p:sp>
      <p:sp>
        <p:nvSpPr>
          <p:cNvPr id="12" name="TextBox 11">
            <a:extLst>
              <a:ext uri="{FF2B5EF4-FFF2-40B4-BE49-F238E27FC236}">
                <a16:creationId xmlns:a16="http://schemas.microsoft.com/office/drawing/2014/main" id="{5F4F690C-6DD9-9A84-55C7-266D1EECE9B3}"/>
              </a:ext>
            </a:extLst>
          </p:cNvPr>
          <p:cNvSpPr txBox="1"/>
          <p:nvPr/>
        </p:nvSpPr>
        <p:spPr>
          <a:xfrm>
            <a:off x="8944289" y="4062045"/>
            <a:ext cx="3162300" cy="1978633"/>
          </a:xfrm>
          <a:prstGeom prst="rect">
            <a:avLst/>
          </a:prstGeom>
          <a:noFill/>
          <a:ln>
            <a:solidFill>
              <a:schemeClr val="tx1"/>
            </a:solidFill>
            <a:prstDash val="dash"/>
          </a:ln>
        </p:spPr>
        <p:txBody>
          <a:bodyPr wrap="square" anchor="ctr" anchorCtr="1">
            <a:noAutofit/>
          </a:bodyPr>
          <a:lstStyle/>
          <a:p>
            <a:endParaRPr lang="en-US" sz="1400" dirty="0"/>
          </a:p>
          <a:p>
            <a:r>
              <a:rPr lang="en-US" sz="1400" dirty="0"/>
              <a:t> AMPK = AMP-activated protein kinase)</a:t>
            </a:r>
          </a:p>
          <a:p>
            <a:r>
              <a:rPr lang="en-GB" sz="1400" b="0" i="0" u="none" strike="noStrike" dirty="0">
                <a:effectLst/>
              </a:rPr>
              <a:t>mTOR = mammalian target of rapamycin</a:t>
            </a:r>
          </a:p>
          <a:p>
            <a:r>
              <a:rPr lang="en-GB" sz="1400" b="0" i="0" u="none" strike="noStrike" dirty="0" err="1">
                <a:effectLst/>
              </a:rPr>
              <a:t>Nf</a:t>
            </a:r>
            <a:r>
              <a:rPr lang="en-GB" sz="1400" b="0" i="0" u="none" strike="noStrike" dirty="0">
                <a:effectLst/>
              </a:rPr>
              <a:t>-</a:t>
            </a:r>
            <a:r>
              <a:rPr lang="el-GR" sz="1400" b="0" i="0" u="none" strike="noStrike" dirty="0">
                <a:effectLst/>
              </a:rPr>
              <a:t>κ</a:t>
            </a:r>
            <a:r>
              <a:rPr lang="en-GB" sz="1400" b="0" i="0" u="none" strike="noStrike" dirty="0">
                <a:effectLst/>
              </a:rPr>
              <a:t>B = nuclear factor kappa B</a:t>
            </a:r>
          </a:p>
          <a:p>
            <a:r>
              <a:rPr lang="en-GB" sz="1400" b="0" i="0" u="none" strike="noStrike" dirty="0">
                <a:effectLst/>
              </a:rPr>
              <a:t>A</a:t>
            </a:r>
            <a:r>
              <a:rPr lang="el-GR" sz="1400" b="0" i="0" u="none" strike="noStrike" dirty="0">
                <a:effectLst/>
              </a:rPr>
              <a:t>β</a:t>
            </a:r>
            <a:r>
              <a:rPr lang="sl-SI" sz="1400" b="0" i="0" u="none" strike="noStrike" dirty="0">
                <a:effectLst/>
              </a:rPr>
              <a:t> = </a:t>
            </a:r>
            <a:r>
              <a:rPr kumimoji="0" lang="en-US" altLang="en-US" sz="1400" b="0" i="0" u="none" strike="noStrike" kern="1200" cap="none" normalizeH="0" baseline="0" dirty="0">
                <a:ln>
                  <a:noFill/>
                </a:ln>
                <a:effectLst/>
                <a:ea typeface="+mj-ea"/>
                <a:cs typeface="+mj-cs"/>
              </a:rPr>
              <a:t>amyloid beta</a:t>
            </a:r>
            <a:endParaRPr lang="en-US" sz="1400" dirty="0"/>
          </a:p>
          <a:p>
            <a:r>
              <a:rPr lang="en-GB" sz="1400" b="0" i="0" u="none" strike="noStrike" dirty="0">
                <a:effectLst/>
              </a:rPr>
              <a:t>BDNF/P70SK = brain-derived neurotrophic factor/ Phospho-p70 S6 Kinase signalling pathway</a:t>
            </a:r>
          </a:p>
          <a:p>
            <a:r>
              <a:rPr lang="en-GB" sz="1400" dirty="0"/>
              <a:t>PD = </a:t>
            </a:r>
            <a:r>
              <a:rPr lang="en-GB" sz="1400" b="0" i="0" u="none" strike="noStrike" dirty="0">
                <a:effectLst/>
              </a:rPr>
              <a:t>Parkinson's disease</a:t>
            </a:r>
          </a:p>
          <a:p>
            <a:r>
              <a:rPr lang="en-GB" sz="1400" b="0" i="0" u="none" strike="noStrike" dirty="0">
                <a:effectLst/>
              </a:rPr>
              <a:t>AD = </a:t>
            </a:r>
            <a:r>
              <a:rPr lang="en-GB" sz="1400" b="0" u="none" strike="noStrike" dirty="0">
                <a:effectLst/>
              </a:rPr>
              <a:t>Alzheimer's disease </a:t>
            </a:r>
            <a:endParaRPr lang="en-GB" sz="1400" b="0" i="0" u="none" strike="noStrike" dirty="0">
              <a:effectLst/>
            </a:endParaRPr>
          </a:p>
          <a:p>
            <a:endParaRPr lang="en-US" sz="1400" dirty="0"/>
          </a:p>
        </p:txBody>
      </p:sp>
    </p:spTree>
    <p:extLst>
      <p:ext uri="{BB962C8B-B14F-4D97-AF65-F5344CB8AC3E}">
        <p14:creationId xmlns:p14="http://schemas.microsoft.com/office/powerpoint/2010/main" val="14771261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DCC41-FC07-9666-70CB-D652A42A6F50}"/>
              </a:ext>
            </a:extLst>
          </p:cNvPr>
          <p:cNvSpPr>
            <a:spLocks noGrp="1"/>
          </p:cNvSpPr>
          <p:nvPr>
            <p:ph type="title"/>
          </p:nvPr>
        </p:nvSpPr>
        <p:spPr>
          <a:xfrm>
            <a:off x="334193" y="291654"/>
            <a:ext cx="11523614" cy="471769"/>
          </a:xfrm>
        </p:spPr>
        <p:txBody>
          <a:bodyPr vert="horz" lIns="91440" tIns="45720" rIns="91440" bIns="45720" rtlCol="0" anchor="b">
            <a:normAutofit/>
          </a:bodyPr>
          <a:lstStyle/>
          <a:p>
            <a:pPr marL="0" marR="0" lvl="0" indent="0" fontAlgn="base">
              <a:spcAft>
                <a:spcPct val="0"/>
              </a:spcAft>
              <a:buClrTx/>
              <a:buSzTx/>
              <a:tabLst/>
            </a:pPr>
            <a:r>
              <a:rPr kumimoji="0" lang="en-US" altLang="en-US" sz="2600" b="0" i="0" u="none" strike="noStrike" kern="1200" cap="none" normalizeH="0" baseline="0" dirty="0">
                <a:ln>
                  <a:noFill/>
                </a:ln>
                <a:solidFill>
                  <a:schemeClr val="tx1"/>
                </a:solidFill>
                <a:effectLst/>
                <a:latin typeface="+mn-lt"/>
                <a:ea typeface="+mj-ea"/>
                <a:cs typeface="+mj-cs"/>
              </a:rPr>
              <a:t>Likely </a:t>
            </a:r>
            <a:r>
              <a:rPr kumimoji="0" lang="en-US" altLang="en-US" sz="2600" b="1" i="0" u="none" strike="noStrike" kern="1200" cap="none" normalizeH="0" baseline="0" dirty="0">
                <a:ln>
                  <a:noFill/>
                </a:ln>
                <a:solidFill>
                  <a:schemeClr val="tx1"/>
                </a:solidFill>
                <a:effectLst/>
                <a:latin typeface="+mn-lt"/>
                <a:ea typeface="+mj-ea"/>
                <a:cs typeface="+mj-cs"/>
              </a:rPr>
              <a:t>molecular mechanisms </a:t>
            </a:r>
            <a:r>
              <a:rPr kumimoji="0" lang="en-US" altLang="en-US" sz="2600" b="0" i="0" u="none" strike="noStrike" kern="1200" cap="none" normalizeH="0" baseline="0" dirty="0">
                <a:ln>
                  <a:noFill/>
                </a:ln>
                <a:solidFill>
                  <a:schemeClr val="tx1"/>
                </a:solidFill>
                <a:effectLst/>
                <a:latin typeface="+mn-lt"/>
                <a:ea typeface="+mj-ea"/>
                <a:cs typeface="+mj-cs"/>
              </a:rPr>
              <a:t>by which GLP-1 analogues improve cognitive functions</a:t>
            </a:r>
          </a:p>
        </p:txBody>
      </p:sp>
      <p:graphicFrame>
        <p:nvGraphicFramePr>
          <p:cNvPr id="4" name="Table 3">
            <a:extLst>
              <a:ext uri="{FF2B5EF4-FFF2-40B4-BE49-F238E27FC236}">
                <a16:creationId xmlns:a16="http://schemas.microsoft.com/office/drawing/2014/main" id="{85EEB700-B6F2-6A7F-B8C8-40B34A72A369}"/>
              </a:ext>
            </a:extLst>
          </p:cNvPr>
          <p:cNvGraphicFramePr>
            <a:graphicFrameLocks noGrp="1"/>
          </p:cNvGraphicFramePr>
          <p:nvPr>
            <p:extLst>
              <p:ext uri="{D42A27DB-BD31-4B8C-83A1-F6EECF244321}">
                <p14:modId xmlns:p14="http://schemas.microsoft.com/office/powerpoint/2010/main" val="304771636"/>
              </p:ext>
            </p:extLst>
          </p:nvPr>
        </p:nvGraphicFramePr>
        <p:xfrm>
          <a:off x="675331" y="1147070"/>
          <a:ext cx="10559143" cy="5077884"/>
        </p:xfrm>
        <a:graphic>
          <a:graphicData uri="http://schemas.openxmlformats.org/drawingml/2006/table">
            <a:tbl>
              <a:tblPr firstRow="1" bandRow="1"/>
              <a:tblGrid>
                <a:gridCol w="2419114">
                  <a:extLst>
                    <a:ext uri="{9D8B030D-6E8A-4147-A177-3AD203B41FA5}">
                      <a16:colId xmlns:a16="http://schemas.microsoft.com/office/drawing/2014/main" val="843072207"/>
                    </a:ext>
                  </a:extLst>
                </a:gridCol>
                <a:gridCol w="7790243">
                  <a:extLst>
                    <a:ext uri="{9D8B030D-6E8A-4147-A177-3AD203B41FA5}">
                      <a16:colId xmlns:a16="http://schemas.microsoft.com/office/drawing/2014/main" val="2028089519"/>
                    </a:ext>
                  </a:extLst>
                </a:gridCol>
                <a:gridCol w="349786">
                  <a:extLst>
                    <a:ext uri="{9D8B030D-6E8A-4147-A177-3AD203B41FA5}">
                      <a16:colId xmlns:a16="http://schemas.microsoft.com/office/drawing/2014/main" val="393396251"/>
                    </a:ext>
                  </a:extLst>
                </a:gridCol>
              </a:tblGrid>
              <a:tr h="410756">
                <a:tc>
                  <a:txBody>
                    <a:bodyPr/>
                    <a:lstStyle/>
                    <a:p>
                      <a:r>
                        <a:rPr lang="en-GB" sz="1600" b="1" u="sng" dirty="0">
                          <a:effectLst/>
                        </a:rPr>
                        <a:t>Molecular mechanisms</a:t>
                      </a:r>
                    </a:p>
                  </a:txBody>
                  <a:tcPr marL="29610" marR="29610" marT="29610" marB="29610">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r>
                        <a:rPr lang="en-GB" sz="1600" b="1" u="sng" dirty="0">
                          <a:effectLst/>
                        </a:rPr>
                        <a:t>Effects of GLP-1</a:t>
                      </a:r>
                    </a:p>
                  </a:txBody>
                  <a:tcPr marL="29610" marR="29610" marT="29610" marB="29610">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endParaRPr lang="en-GB" sz="1600" b="1" dirty="0">
                        <a:effectLst/>
                      </a:endParaRPr>
                    </a:p>
                  </a:txBody>
                  <a:tcPr marL="29610" marR="29610" marT="29610" marB="29610">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2862758516"/>
                  </a:ext>
                </a:extLst>
              </a:tr>
              <a:tr h="686972">
                <a:tc>
                  <a:txBody>
                    <a:bodyPr/>
                    <a:lstStyle/>
                    <a:p>
                      <a:r>
                        <a:rPr lang="en-GB" sz="1800" b="1" dirty="0">
                          <a:effectLst/>
                        </a:rPr>
                        <a:t>Oxidative stress</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r>
                        <a:rPr lang="en-GB" sz="1800" dirty="0">
                          <a:effectLst/>
                        </a:rPr>
                        <a:t>Reduce oxidative damages in brain area related to cognition and memory</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endParaRPr lang="en-GB" sz="1600" dirty="0">
                        <a:effectLst/>
                      </a:endParaRP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862832860"/>
                  </a:ext>
                </a:extLst>
              </a:tr>
              <a:tr h="410756">
                <a:tc>
                  <a:txBody>
                    <a:bodyPr/>
                    <a:lstStyle/>
                    <a:p>
                      <a:r>
                        <a:rPr lang="en-GB" sz="1800" b="1" dirty="0">
                          <a:effectLst/>
                        </a:rPr>
                        <a:t>Neuroinflammation</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r>
                        <a:rPr lang="en-GB" sz="1800" dirty="0">
                          <a:effectLst/>
                        </a:rPr>
                        <a:t>Decline inflammatory responses included in cognitive disorders</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endParaRPr lang="en-GB" sz="1600" dirty="0">
                        <a:effectLst/>
                      </a:endParaRP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364371664"/>
                  </a:ext>
                </a:extLst>
              </a:tr>
              <a:tr h="686972">
                <a:tc>
                  <a:txBody>
                    <a:bodyPr/>
                    <a:lstStyle/>
                    <a:p>
                      <a:r>
                        <a:rPr lang="en-GB" sz="1800" b="1" dirty="0" err="1">
                          <a:effectLst/>
                        </a:rPr>
                        <a:t>Neuroapoptosis</a:t>
                      </a:r>
                      <a:endParaRPr lang="en-GB" sz="1800" b="1" dirty="0">
                        <a:effectLst/>
                      </a:endParaRP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r>
                        <a:rPr lang="en-GB" sz="1800" dirty="0">
                          <a:effectLst/>
                        </a:rPr>
                        <a:t>Inhibit or reduce apoptotic death in neuronal structures involved in cognitive functions</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endParaRPr lang="en-GB" sz="1600" dirty="0">
                        <a:effectLst/>
                      </a:endParaRP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598762889"/>
                  </a:ext>
                </a:extLst>
              </a:tr>
              <a:tr h="686972">
                <a:tc>
                  <a:txBody>
                    <a:bodyPr/>
                    <a:lstStyle/>
                    <a:p>
                      <a:r>
                        <a:rPr lang="en-GB" sz="1800" b="1" dirty="0">
                          <a:effectLst/>
                        </a:rPr>
                        <a:t>Direct central area</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r>
                        <a:rPr lang="en-GB" sz="1800" dirty="0">
                          <a:effectLst/>
                        </a:rPr>
                        <a:t>Pass BBB and directly modulate central area involved in cognition and memory</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endParaRPr lang="en-GB" sz="1600" dirty="0">
                        <a:effectLst/>
                      </a:endParaRP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706666775"/>
                  </a:ext>
                </a:extLst>
              </a:tr>
              <a:tr h="686972">
                <a:tc>
                  <a:txBody>
                    <a:bodyPr/>
                    <a:lstStyle/>
                    <a:p>
                      <a:r>
                        <a:rPr lang="en-GB" sz="1800" b="1" dirty="0">
                          <a:effectLst/>
                        </a:rPr>
                        <a:t>Insulin signal transduction</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r>
                        <a:rPr lang="en-GB" sz="1800" dirty="0">
                          <a:effectLst/>
                        </a:rPr>
                        <a:t>Facilitate and promote insulin </a:t>
                      </a:r>
                      <a:r>
                        <a:rPr lang="en-GB" sz="1800" dirty="0" err="1">
                          <a:effectLst/>
                        </a:rPr>
                        <a:t>signaling</a:t>
                      </a:r>
                      <a:r>
                        <a:rPr lang="en-GB" sz="1800" dirty="0">
                          <a:effectLst/>
                        </a:rPr>
                        <a:t> leading to improvement in brain insulin function</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endParaRPr lang="en-GB" sz="1600" dirty="0">
                        <a:effectLst/>
                      </a:endParaRP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3714965647"/>
                  </a:ext>
                </a:extLst>
              </a:tr>
              <a:tr h="686972">
                <a:tc>
                  <a:txBody>
                    <a:bodyPr/>
                    <a:lstStyle/>
                    <a:p>
                      <a:r>
                        <a:rPr lang="en-GB" sz="1800" b="1" dirty="0">
                          <a:effectLst/>
                        </a:rPr>
                        <a:t>A</a:t>
                      </a:r>
                      <a:r>
                        <a:rPr lang="el-GR" sz="1800" b="1" dirty="0">
                          <a:effectLst/>
                        </a:rPr>
                        <a:t>β </a:t>
                      </a:r>
                      <a:r>
                        <a:rPr lang="en-GB" sz="1800" b="1" dirty="0">
                          <a:effectLst/>
                        </a:rPr>
                        <a:t>and tau proteins' aggregation</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r>
                        <a:rPr lang="en-GB" sz="1800" dirty="0">
                          <a:effectLst/>
                        </a:rPr>
                        <a:t>Reduce or prevent A</a:t>
                      </a:r>
                      <a:r>
                        <a:rPr lang="el-GR" sz="1800" dirty="0">
                          <a:effectLst/>
                        </a:rPr>
                        <a:t>β </a:t>
                      </a:r>
                      <a:r>
                        <a:rPr lang="en-GB" sz="1800" dirty="0">
                          <a:effectLst/>
                        </a:rPr>
                        <a:t>and tau proteins' plaque aggregation in brain area related to cognition</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endParaRPr lang="en-GB" sz="1600" dirty="0">
                        <a:effectLst/>
                      </a:endParaRP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4170412412"/>
                  </a:ext>
                </a:extLst>
              </a:tr>
              <a:tr h="410756">
                <a:tc>
                  <a:txBody>
                    <a:bodyPr/>
                    <a:lstStyle/>
                    <a:p>
                      <a:r>
                        <a:rPr lang="en-GB" sz="1800" b="1" dirty="0">
                          <a:effectLst/>
                        </a:rPr>
                        <a:t>Neurotoxicity</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r>
                        <a:rPr lang="en-GB" sz="1800" dirty="0">
                          <a:effectLst/>
                        </a:rPr>
                        <a:t>Decrease or suppress neurotoxicity</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endParaRPr lang="en-GB" sz="1600" dirty="0">
                        <a:effectLst/>
                      </a:endParaRP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223409992"/>
                  </a:ext>
                </a:extLst>
              </a:tr>
              <a:tr h="410756">
                <a:tc>
                  <a:txBody>
                    <a:bodyPr/>
                    <a:lstStyle/>
                    <a:p>
                      <a:r>
                        <a:rPr lang="en-GB" sz="1800" b="1" dirty="0">
                          <a:effectLst/>
                        </a:rPr>
                        <a:t>Neurogenesis</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r>
                        <a:rPr lang="en-GB" sz="1800" dirty="0">
                          <a:effectLst/>
                        </a:rPr>
                        <a:t>Induce neurogenesis and positively modulate synaptic plasticity</a:t>
                      </a: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endParaRPr lang="en-GB" sz="1600" dirty="0">
                        <a:effectLst/>
                      </a:endParaRPr>
                    </a:p>
                  </a:txBody>
                  <a:tcPr marL="29610" marR="29610" marT="29610" marB="29610" anchor="ctr">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3772680391"/>
                  </a:ext>
                </a:extLst>
              </a:tr>
            </a:tbl>
          </a:graphicData>
        </a:graphic>
      </p:graphicFrame>
      <p:sp>
        <p:nvSpPr>
          <p:cNvPr id="6" name="TextBox 5">
            <a:extLst>
              <a:ext uri="{FF2B5EF4-FFF2-40B4-BE49-F238E27FC236}">
                <a16:creationId xmlns:a16="http://schemas.microsoft.com/office/drawing/2014/main" id="{A3F79C48-7441-C33B-23FA-C1BCDC40C9F2}"/>
              </a:ext>
            </a:extLst>
          </p:cNvPr>
          <p:cNvSpPr txBox="1"/>
          <p:nvPr/>
        </p:nvSpPr>
        <p:spPr>
          <a:xfrm>
            <a:off x="1336431" y="6520480"/>
            <a:ext cx="10961077" cy="307777"/>
          </a:xfrm>
          <a:prstGeom prst="rect">
            <a:avLst/>
          </a:prstGeom>
          <a:noFill/>
        </p:spPr>
        <p:txBody>
          <a:bodyPr wrap="square">
            <a:spAutoFit/>
          </a:bodyPr>
          <a:lstStyle>
            <a:defPPr>
              <a:defRPr lang="en-SE"/>
            </a:defPPr>
            <a:lvl1pPr algn="r">
              <a:defRPr sz="1400" b="1" i="0" u="none" strike="noStrike">
                <a:solidFill>
                  <a:srgbClr val="212121"/>
                </a:solidFill>
                <a:effectLst/>
                <a:latin typeface="Merriweather" panose="020F0502020204030204" pitchFamily="34" charset="0"/>
              </a:defRPr>
            </a:lvl1pPr>
          </a:lstStyle>
          <a:p>
            <a:r>
              <a:rPr lang="en-GB" dirty="0"/>
              <a:t>Source: Habib Y et al,  GLP-1 mimetics and cognition, Life Sciences, 2021, https://</a:t>
            </a:r>
            <a:r>
              <a:rPr lang="en-GB" dirty="0" err="1"/>
              <a:t>doi.org</a:t>
            </a:r>
            <a:r>
              <a:rPr lang="en-GB" dirty="0"/>
              <a:t>/10.1016/j.lfs.2020.118645.</a:t>
            </a:r>
          </a:p>
        </p:txBody>
      </p:sp>
      <p:sp>
        <p:nvSpPr>
          <p:cNvPr id="8" name="TextBox 7">
            <a:extLst>
              <a:ext uri="{FF2B5EF4-FFF2-40B4-BE49-F238E27FC236}">
                <a16:creationId xmlns:a16="http://schemas.microsoft.com/office/drawing/2014/main" id="{1298317D-DC7A-8661-2A1C-BB993878A3EE}"/>
              </a:ext>
            </a:extLst>
          </p:cNvPr>
          <p:cNvSpPr txBox="1"/>
          <p:nvPr/>
        </p:nvSpPr>
        <p:spPr>
          <a:xfrm>
            <a:off x="9348422" y="5640179"/>
            <a:ext cx="2292593" cy="584775"/>
          </a:xfrm>
          <a:prstGeom prst="rect">
            <a:avLst/>
          </a:prstGeom>
          <a:noFill/>
          <a:ln>
            <a:solidFill>
              <a:schemeClr val="tx1"/>
            </a:solidFill>
            <a:prstDash val="dash"/>
          </a:ln>
        </p:spPr>
        <p:txBody>
          <a:bodyPr wrap="square">
            <a:spAutoFit/>
          </a:bodyPr>
          <a:lstStyle/>
          <a:p>
            <a:r>
              <a:rPr kumimoji="0" lang="en-US" altLang="en-US" sz="1600" b="0" i="0" u="none" strike="noStrike" kern="1200" cap="none" normalizeH="0" baseline="0" dirty="0">
                <a:ln>
                  <a:noFill/>
                </a:ln>
                <a:effectLst/>
                <a:latin typeface="+mj-lt"/>
                <a:ea typeface="+mj-ea"/>
                <a:cs typeface="+mj-cs"/>
              </a:rPr>
              <a:t>BBB = blood brain barrier</a:t>
            </a:r>
            <a:endParaRPr lang="en-US" altLang="en-US" sz="1600" dirty="0">
              <a:latin typeface="+mj-lt"/>
              <a:ea typeface="+mj-ea"/>
              <a:cs typeface="+mj-cs"/>
            </a:endParaRPr>
          </a:p>
          <a:p>
            <a:r>
              <a:rPr kumimoji="0" lang="en-US" altLang="en-US" sz="1600" b="0" i="0" u="none" strike="noStrike" kern="1200" cap="none" normalizeH="0" baseline="0" dirty="0">
                <a:ln>
                  <a:noFill/>
                </a:ln>
                <a:effectLst/>
                <a:latin typeface="+mj-lt"/>
                <a:ea typeface="+mj-ea"/>
                <a:cs typeface="+mj-cs"/>
              </a:rPr>
              <a:t>Aβ = amyloid beta</a:t>
            </a:r>
            <a:endParaRPr lang="en-US" sz="1600" dirty="0"/>
          </a:p>
        </p:txBody>
      </p:sp>
    </p:spTree>
    <p:extLst>
      <p:ext uri="{BB962C8B-B14F-4D97-AF65-F5344CB8AC3E}">
        <p14:creationId xmlns:p14="http://schemas.microsoft.com/office/powerpoint/2010/main" val="4876816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n-US" sz="1400" spc="-1">
                <a:solidFill>
                  <a:srgbClr val="FFFFFF"/>
                </a:solidFill>
                <a:latin typeface="Arial"/>
              </a:rPr>
              <a:t>Figure 2 </a:t>
            </a:r>
          </a:p>
        </p:txBody>
      </p:sp>
      <p:pic>
        <p:nvPicPr>
          <p:cNvPr id="53" name="Main graphic"/>
          <p:cNvPicPr/>
          <p:nvPr/>
        </p:nvPicPr>
        <p:blipFill>
          <a:blip r:embed="rId3">
            <a:extLst>
              <a:ext uri="{BEBA8EAE-BF5A-486C-A8C5-ECC9F3942E4B}">
                <a14:imgProps xmlns:a14="http://schemas.microsoft.com/office/drawing/2010/main">
                  <a14:imgLayer r:embed="rId4">
                    <a14:imgEffect>
                      <a14:brightnessContrast contrast="8000"/>
                    </a14:imgEffect>
                  </a14:imgLayer>
                </a14:imgProps>
              </a:ext>
            </a:extLst>
          </a:blip>
          <a:stretch/>
        </p:blipFill>
        <p:spPr>
          <a:xfrm>
            <a:off x="3316819" y="79200"/>
            <a:ext cx="5558361" cy="5918535"/>
          </a:xfrm>
          <a:prstGeom prst="rect">
            <a:avLst/>
          </a:prstGeom>
          <a:ln>
            <a:noFill/>
          </a:ln>
        </p:spPr>
      </p:pic>
      <p:grpSp>
        <p:nvGrpSpPr>
          <p:cNvPr id="2" name="Group 1">
            <a:extLst>
              <a:ext uri="{FF2B5EF4-FFF2-40B4-BE49-F238E27FC236}">
                <a16:creationId xmlns:a16="http://schemas.microsoft.com/office/drawing/2014/main" id="{00CB169B-5D03-B649-81DF-945B6EF0A48C}"/>
              </a:ext>
            </a:extLst>
          </p:cNvPr>
          <p:cNvGrpSpPr/>
          <p:nvPr/>
        </p:nvGrpSpPr>
        <p:grpSpPr>
          <a:xfrm>
            <a:off x="1329430" y="6095880"/>
            <a:ext cx="10862570" cy="885331"/>
            <a:chOff x="1329430" y="5934670"/>
            <a:chExt cx="10862570" cy="885331"/>
          </a:xfrm>
        </p:grpSpPr>
        <p:sp>
          <p:nvSpPr>
            <p:cNvPr id="3" name="TextShape 3">
              <a:extLst>
                <a:ext uri="{FF2B5EF4-FFF2-40B4-BE49-F238E27FC236}">
                  <a16:creationId xmlns:a16="http://schemas.microsoft.com/office/drawing/2014/main" id="{9D897968-8337-9948-A7EC-21B5E7B9A907}"/>
                </a:ext>
              </a:extLst>
            </p:cNvPr>
            <p:cNvSpPr txBox="1"/>
            <p:nvPr/>
          </p:nvSpPr>
          <p:spPr>
            <a:xfrm>
              <a:off x="6635760" y="6451721"/>
              <a:ext cx="5556240" cy="368280"/>
            </a:xfrm>
            <a:prstGeom prst="rect">
              <a:avLst/>
            </a:prstGeom>
            <a:noFill/>
            <a:ln>
              <a:noFill/>
            </a:ln>
          </p:spPr>
          <p:txBody>
            <a:bodyPr lIns="90000" tIns="46800" rIns="90000" bIns="46800" anchor="ctr"/>
            <a:lstStyle/>
            <a:p>
              <a:pPr algn="r"/>
              <a:r>
                <a:rPr lang="en-US" sz="900" b="0" strike="noStrike" spc="-1" dirty="0">
                  <a:latin typeface="Arial"/>
                </a:rPr>
                <a:t>Copyright © 2022 The Author(s). Published by Elsevier Ltd. </a:t>
              </a:r>
            </a:p>
          </p:txBody>
        </p:sp>
        <p:sp>
          <p:nvSpPr>
            <p:cNvPr id="4" name="TextBox 3">
              <a:extLst>
                <a:ext uri="{FF2B5EF4-FFF2-40B4-BE49-F238E27FC236}">
                  <a16:creationId xmlns:a16="http://schemas.microsoft.com/office/drawing/2014/main" id="{FB59E1DA-B86F-6055-23D0-E92748FEF176}"/>
                </a:ext>
              </a:extLst>
            </p:cNvPr>
            <p:cNvSpPr txBox="1"/>
            <p:nvPr/>
          </p:nvSpPr>
          <p:spPr>
            <a:xfrm>
              <a:off x="1329430" y="5934670"/>
              <a:ext cx="10858725" cy="584775"/>
            </a:xfrm>
            <a:prstGeom prst="rect">
              <a:avLst/>
            </a:prstGeom>
            <a:noFill/>
          </p:spPr>
          <p:txBody>
            <a:bodyPr wrap="square">
              <a:spAutoFit/>
            </a:bodyPr>
            <a:lstStyle/>
            <a:p>
              <a:pPr algn="r">
                <a:spcAft>
                  <a:spcPts val="3186"/>
                </a:spcAft>
              </a:pPr>
              <a:r>
                <a:rPr lang="en-US" sz="1600" b="0" strike="noStrike" spc="-1" dirty="0"/>
                <a:t>Hussein NY, et al. Nutrition state of science and dementia prevention: recommendations of the Nutrition for Dementia Prevention Working Group. The Lancet Healthy Longevity. 2022</a:t>
              </a:r>
            </a:p>
          </p:txBody>
        </p:sp>
      </p:gr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1D78F4B-6B3E-9755-ED4E-A8F0C9AC4D0D}"/>
              </a:ext>
            </a:extLst>
          </p:cNvPr>
          <p:cNvPicPr>
            <a:picLocks noChangeAspect="1"/>
          </p:cNvPicPr>
          <p:nvPr/>
        </p:nvPicPr>
        <p:blipFill>
          <a:blip r:embed="rId2"/>
          <a:stretch>
            <a:fillRect/>
          </a:stretch>
        </p:blipFill>
        <p:spPr>
          <a:xfrm>
            <a:off x="3016003" y="125506"/>
            <a:ext cx="6558303" cy="6007508"/>
          </a:xfrm>
          <a:prstGeom prst="rect">
            <a:avLst/>
          </a:prstGeom>
        </p:spPr>
      </p:pic>
    </p:spTree>
    <p:extLst>
      <p:ext uri="{BB962C8B-B14F-4D97-AF65-F5344CB8AC3E}">
        <p14:creationId xmlns:p14="http://schemas.microsoft.com/office/powerpoint/2010/main" val="37724999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Literature</a:t>
            </a:r>
          </a:p>
        </p:txBody>
      </p:sp>
      <p:sp>
        <p:nvSpPr>
          <p:cNvPr id="3" name="Označba mesta vsebine 2"/>
          <p:cNvSpPr>
            <a:spLocks noGrp="1"/>
          </p:cNvSpPr>
          <p:nvPr>
            <p:ph idx="1"/>
          </p:nvPr>
        </p:nvSpPr>
        <p:spPr>
          <a:xfrm>
            <a:off x="838200" y="1239520"/>
            <a:ext cx="10515600" cy="4805363"/>
          </a:xfrm>
        </p:spPr>
        <p:txBody>
          <a:bodyPr>
            <a:normAutofit fontScale="40000" lnSpcReduction="20000"/>
          </a:bodyPr>
          <a:lstStyle/>
          <a:p>
            <a:pPr marL="0" indent="0">
              <a:buNone/>
            </a:pPr>
            <a:r>
              <a:rPr lang="sl-SI" sz="3300" b="1" dirty="0"/>
              <a:t>Mandatory</a:t>
            </a:r>
            <a:r>
              <a:rPr lang="sl-SI" dirty="0"/>
              <a:t>:</a:t>
            </a:r>
          </a:p>
          <a:p>
            <a:r>
              <a:rPr lang="en-US" sz="2800" dirty="0"/>
              <a:t>Bianchi VE, et al. Effect of nutrition on neurodegenerative diseases. A systematic review. </a:t>
            </a:r>
            <a:r>
              <a:rPr lang="en-US" sz="2800" dirty="0" err="1"/>
              <a:t>Nutr</a:t>
            </a:r>
            <a:r>
              <a:rPr lang="en-US" sz="2800" dirty="0"/>
              <a:t> </a:t>
            </a:r>
            <a:r>
              <a:rPr lang="en-US" sz="2800" dirty="0" err="1"/>
              <a:t>Neurosci</a:t>
            </a:r>
            <a:r>
              <a:rPr lang="en-US" sz="2800" dirty="0"/>
              <a:t>. 2021</a:t>
            </a:r>
          </a:p>
          <a:p>
            <a:r>
              <a:rPr lang="en-GB" dirty="0"/>
              <a:t>ESPEN. Nutrition in the Prevention of Neurological Diseases. 2015</a:t>
            </a:r>
            <a:endParaRPr lang="en-US" dirty="0"/>
          </a:p>
          <a:p>
            <a:r>
              <a:rPr lang="en-US" sz="2800" b="0" strike="noStrike" spc="-1" dirty="0"/>
              <a:t>Hussein NY, et al. Nutrition state of science and dementia prevention: recommendations of the Nutrition for Dementia Prevention Working Group. The Lancet Healthy Longevity. 2022</a:t>
            </a:r>
            <a:endParaRPr lang="sl-SI" dirty="0"/>
          </a:p>
          <a:p>
            <a:r>
              <a:rPr lang="en-GB" sz="2800" b="0" i="0" u="none" strike="noStrike" dirty="0">
                <a:solidFill>
                  <a:srgbClr val="333333"/>
                </a:solidFill>
                <a:effectLst/>
              </a:rPr>
              <a:t>Ott, A., </a:t>
            </a:r>
            <a:r>
              <a:rPr lang="en-GB" sz="2800" b="0" i="0" u="none" strike="noStrike" dirty="0" err="1">
                <a:solidFill>
                  <a:srgbClr val="333333"/>
                </a:solidFill>
                <a:effectLst/>
              </a:rPr>
              <a:t>Stolk</a:t>
            </a:r>
            <a:r>
              <a:rPr lang="en-GB" sz="2800" b="0" i="0" u="none" strike="noStrike" dirty="0">
                <a:solidFill>
                  <a:srgbClr val="333333"/>
                </a:solidFill>
                <a:effectLst/>
              </a:rPr>
              <a:t>, R., </a:t>
            </a:r>
            <a:r>
              <a:rPr lang="en-GB" sz="2800" b="0" i="0" u="none" strike="noStrike" dirty="0" err="1">
                <a:solidFill>
                  <a:srgbClr val="333333"/>
                </a:solidFill>
                <a:effectLst/>
              </a:rPr>
              <a:t>Hofman</a:t>
            </a:r>
            <a:r>
              <a:rPr lang="en-GB" sz="2800" b="0" i="0" u="none" strike="noStrike" dirty="0">
                <a:solidFill>
                  <a:srgbClr val="333333"/>
                </a:solidFill>
                <a:effectLst/>
              </a:rPr>
              <a:t>, A. </a:t>
            </a:r>
            <a:r>
              <a:rPr lang="en-GB" sz="2800" b="0" i="1" u="none" strike="noStrike" dirty="0">
                <a:solidFill>
                  <a:srgbClr val="333333"/>
                </a:solidFill>
                <a:effectLst/>
              </a:rPr>
              <a:t>et al.</a:t>
            </a:r>
            <a:r>
              <a:rPr lang="en-GB" sz="2800" b="0" i="0" u="none" strike="noStrike" dirty="0">
                <a:solidFill>
                  <a:srgbClr val="333333"/>
                </a:solidFill>
                <a:effectLst/>
              </a:rPr>
              <a:t> Association of diabetes mellitus and dementia: The Rotterdam Study. </a:t>
            </a:r>
            <a:r>
              <a:rPr lang="en-GB" sz="2800" b="0" i="1" u="none" strike="noStrike" dirty="0" err="1">
                <a:solidFill>
                  <a:srgbClr val="333333"/>
                </a:solidFill>
                <a:effectLst/>
              </a:rPr>
              <a:t>Diabetologia</a:t>
            </a:r>
            <a:r>
              <a:rPr lang="en-GB" sz="2800" b="0" i="0" u="none" strike="noStrike" dirty="0">
                <a:solidFill>
                  <a:srgbClr val="333333"/>
                </a:solidFill>
                <a:effectLst/>
              </a:rPr>
              <a:t> </a:t>
            </a:r>
            <a:r>
              <a:rPr lang="en-GB" sz="2800" b="1" i="0" u="none" strike="noStrike" dirty="0">
                <a:solidFill>
                  <a:srgbClr val="333333"/>
                </a:solidFill>
                <a:effectLst/>
              </a:rPr>
              <a:t>39</a:t>
            </a:r>
            <a:r>
              <a:rPr lang="en-GB" sz="2800" b="0" i="0" u="none" strike="noStrike" dirty="0">
                <a:solidFill>
                  <a:srgbClr val="333333"/>
                </a:solidFill>
                <a:effectLst/>
              </a:rPr>
              <a:t>, 1392–1397 (1996). https://</a:t>
            </a:r>
            <a:r>
              <a:rPr lang="en-GB" sz="2800" b="0" i="0" u="none" strike="noStrike" dirty="0" err="1">
                <a:solidFill>
                  <a:srgbClr val="333333"/>
                </a:solidFill>
                <a:effectLst/>
              </a:rPr>
              <a:t>doi.org</a:t>
            </a:r>
            <a:r>
              <a:rPr lang="en-GB" sz="2800" b="0" i="0" u="none" strike="noStrike" dirty="0">
                <a:solidFill>
                  <a:srgbClr val="333333"/>
                </a:solidFill>
                <a:effectLst/>
              </a:rPr>
              <a:t>/10.1007/s001250050588</a:t>
            </a:r>
            <a:endParaRPr lang="en-US" sz="2800" dirty="0"/>
          </a:p>
          <a:p>
            <a:pPr marL="0" indent="0">
              <a:buNone/>
            </a:pPr>
            <a:endParaRPr lang="sl-SI" dirty="0"/>
          </a:p>
          <a:p>
            <a:pPr marL="0" indent="0">
              <a:buNone/>
            </a:pPr>
            <a:r>
              <a:rPr lang="sl-SI" sz="3300" b="1" dirty="0" err="1"/>
              <a:t>Additional</a:t>
            </a:r>
            <a:r>
              <a:rPr lang="sl-SI" dirty="0"/>
              <a:t>:</a:t>
            </a:r>
          </a:p>
          <a:p>
            <a:r>
              <a:rPr lang="en-GB" sz="2800" b="0" i="0" u="none" strike="noStrike" dirty="0">
                <a:solidFill>
                  <a:srgbClr val="333333"/>
                </a:solidFill>
                <a:effectLst/>
                <a:latin typeface="-apple-system"/>
              </a:rPr>
              <a:t>Nikolaos </a:t>
            </a:r>
            <a:r>
              <a:rPr lang="en-GB" sz="2800" b="0" i="0" u="none" strike="noStrike" dirty="0" err="1">
                <a:solidFill>
                  <a:srgbClr val="333333"/>
                </a:solidFill>
                <a:effectLst/>
                <a:latin typeface="-apple-system"/>
              </a:rPr>
              <a:t>Scarmeas</a:t>
            </a:r>
            <a:r>
              <a:rPr lang="en-GB" sz="2800" b="0" i="0" u="none" strike="noStrike" dirty="0">
                <a:solidFill>
                  <a:srgbClr val="333333"/>
                </a:solidFill>
                <a:effectLst/>
                <a:latin typeface="-apple-system"/>
              </a:rPr>
              <a:t>, Costas A </a:t>
            </a:r>
            <a:r>
              <a:rPr lang="en-GB" sz="2800" b="0" i="0" u="none" strike="noStrike" dirty="0" err="1">
                <a:solidFill>
                  <a:srgbClr val="333333"/>
                </a:solidFill>
                <a:effectLst/>
                <a:latin typeface="-apple-system"/>
              </a:rPr>
              <a:t>Anastasiou</a:t>
            </a:r>
            <a:r>
              <a:rPr lang="en-GB" sz="2800" b="0" i="0" u="none" strike="noStrike" dirty="0">
                <a:solidFill>
                  <a:srgbClr val="333333"/>
                </a:solidFill>
                <a:effectLst/>
                <a:latin typeface="-apple-system"/>
              </a:rPr>
              <a:t>, Mary </a:t>
            </a:r>
            <a:r>
              <a:rPr lang="en-GB" sz="2800" b="0" i="0" u="none" strike="noStrike" dirty="0" err="1">
                <a:solidFill>
                  <a:srgbClr val="333333"/>
                </a:solidFill>
                <a:effectLst/>
                <a:latin typeface="-apple-system"/>
              </a:rPr>
              <a:t>Yannakoulia</a:t>
            </a:r>
            <a:r>
              <a:rPr lang="en-GB" sz="2800" b="0" i="0" u="none" strike="noStrike" dirty="0">
                <a:solidFill>
                  <a:srgbClr val="333333"/>
                </a:solidFill>
                <a:effectLst/>
                <a:latin typeface="-apple-system"/>
              </a:rPr>
              <a:t>, Nutrition and prevention of cognitive </a:t>
            </a:r>
            <a:r>
              <a:rPr lang="en-GB" sz="2800" b="0" i="0" u="none" strike="noStrike" dirty="0" err="1">
                <a:solidFill>
                  <a:srgbClr val="333333"/>
                </a:solidFill>
                <a:effectLst/>
                <a:latin typeface="-apple-system"/>
              </a:rPr>
              <a:t>impairment,The</a:t>
            </a:r>
            <a:r>
              <a:rPr lang="en-GB" sz="2800" b="0" i="0" u="none" strike="noStrike" dirty="0">
                <a:solidFill>
                  <a:srgbClr val="333333"/>
                </a:solidFill>
                <a:effectLst/>
                <a:latin typeface="-apple-system"/>
              </a:rPr>
              <a:t> Lancet Neurology, 2018, https://</a:t>
            </a:r>
            <a:r>
              <a:rPr lang="en-GB" sz="2800" b="0" i="0" u="none" strike="noStrike" dirty="0" err="1">
                <a:solidFill>
                  <a:srgbClr val="333333"/>
                </a:solidFill>
                <a:effectLst/>
                <a:latin typeface="-apple-system"/>
              </a:rPr>
              <a:t>doi.org</a:t>
            </a:r>
            <a:r>
              <a:rPr lang="en-GB" sz="2800" b="0" i="0" u="none" strike="noStrike" dirty="0">
                <a:solidFill>
                  <a:srgbClr val="333333"/>
                </a:solidFill>
                <a:effectLst/>
                <a:latin typeface="-apple-system"/>
              </a:rPr>
              <a:t>/10.1016/S1474-4422(18)30338-7.</a:t>
            </a:r>
          </a:p>
          <a:p>
            <a:r>
              <a:rPr lang="en-GB" sz="2800" b="0" i="0" u="none" strike="noStrike" dirty="0">
                <a:solidFill>
                  <a:srgbClr val="333333"/>
                </a:solidFill>
                <a:effectLst/>
                <a:latin typeface="-apple-system"/>
              </a:rPr>
              <a:t>Gao, HM., Zhou, H., Hong, JS. (2014). Oxidative Stress, Neuroinflammation, and Neurodegeneration. In: Peterson, P., </a:t>
            </a:r>
            <a:r>
              <a:rPr lang="en-GB" sz="2800" b="0" i="0" u="none" strike="noStrike" dirty="0" err="1">
                <a:solidFill>
                  <a:srgbClr val="333333"/>
                </a:solidFill>
                <a:effectLst/>
                <a:latin typeface="-apple-system"/>
              </a:rPr>
              <a:t>Toborek</a:t>
            </a:r>
            <a:r>
              <a:rPr lang="en-GB" sz="2800" b="0" i="0" u="none" strike="noStrike" dirty="0">
                <a:solidFill>
                  <a:srgbClr val="333333"/>
                </a:solidFill>
                <a:effectLst/>
                <a:latin typeface="-apple-system"/>
              </a:rPr>
              <a:t>, M. (eds) Neuroinflammation and Neurodegeneration. Springer, New York, NY.</a:t>
            </a:r>
          </a:p>
          <a:p>
            <a:r>
              <a:rPr lang="en-US" sz="2800" dirty="0"/>
              <a:t>https://</a:t>
            </a:r>
            <a:r>
              <a:rPr lang="en-US" sz="2800" dirty="0" err="1"/>
              <a:t>www.health.harvard.edu</a:t>
            </a:r>
            <a:r>
              <a:rPr lang="en-US" sz="2800" dirty="0"/>
              <a:t>/blog/a-practical-guide-to-the-mediterranean-diet-2019032116194</a:t>
            </a:r>
          </a:p>
          <a:p>
            <a:endParaRPr lang="sl-SI" dirty="0"/>
          </a:p>
          <a:p>
            <a:pPr marL="0" indent="0">
              <a:buNone/>
            </a:pPr>
            <a:r>
              <a:rPr lang="sl-SI" sz="3300" b="1" dirty="0"/>
              <a:t>Advanced</a:t>
            </a:r>
            <a:r>
              <a:rPr lang="sl-SI" dirty="0"/>
              <a:t>:</a:t>
            </a:r>
          </a:p>
          <a:p>
            <a:r>
              <a:rPr lang="en-GB" sz="2800" dirty="0">
                <a:solidFill>
                  <a:srgbClr val="212121"/>
                </a:solidFill>
                <a:effectLst/>
                <a:ea typeface="Calibri" panose="020F0502020204030204" pitchFamily="34" charset="0"/>
                <a:cs typeface="Times New Roman" panose="02020603050405020304" pitchFamily="18" charset="0"/>
              </a:rPr>
              <a:t>Morris MC, et al. </a:t>
            </a:r>
            <a:r>
              <a:rPr lang="en-GB" sz="2800" dirty="0" err="1">
                <a:solidFill>
                  <a:srgbClr val="212121"/>
                </a:solidFill>
                <a:effectLst/>
                <a:ea typeface="Calibri" panose="020F0502020204030204" pitchFamily="34" charset="0"/>
                <a:cs typeface="Times New Roman" panose="02020603050405020304" pitchFamily="18" charset="0"/>
              </a:rPr>
              <a:t>Alzheimers</a:t>
            </a:r>
            <a:r>
              <a:rPr lang="en-GB" sz="2800" dirty="0">
                <a:solidFill>
                  <a:srgbClr val="212121"/>
                </a:solidFill>
                <a:effectLst/>
                <a:ea typeface="Calibri" panose="020F0502020204030204" pitchFamily="34" charset="0"/>
                <a:cs typeface="Times New Roman" panose="02020603050405020304" pitchFamily="18" charset="0"/>
              </a:rPr>
              <a:t> Dement. 2015</a:t>
            </a:r>
            <a:endParaRPr lang="en-GB" sz="2800" dirty="0">
              <a:effectLst/>
              <a:ea typeface="Calibri" panose="020F0502020204030204" pitchFamily="34" charset="0"/>
              <a:cs typeface="Times New Roman" panose="02020603050405020304" pitchFamily="18" charset="0"/>
            </a:endParaRPr>
          </a:p>
          <a:p>
            <a:r>
              <a:rPr lang="en-GB" sz="2800" dirty="0">
                <a:solidFill>
                  <a:srgbClr val="212121"/>
                </a:solidFill>
                <a:effectLst/>
                <a:ea typeface="Calibri" panose="020F0502020204030204" pitchFamily="34" charset="0"/>
                <a:cs typeface="Times New Roman" panose="02020603050405020304" pitchFamily="18" charset="0"/>
              </a:rPr>
              <a:t>Baker LD, et al. </a:t>
            </a:r>
            <a:r>
              <a:rPr lang="en-GB" sz="2800" dirty="0" err="1">
                <a:solidFill>
                  <a:srgbClr val="212121"/>
                </a:solidFill>
                <a:effectLst/>
                <a:ea typeface="Calibri" panose="020F0502020204030204" pitchFamily="34" charset="0"/>
                <a:cs typeface="Times New Roman" panose="02020603050405020304" pitchFamily="18" charset="0"/>
              </a:rPr>
              <a:t>Alzheimers</a:t>
            </a:r>
            <a:r>
              <a:rPr lang="en-GB" sz="2800" dirty="0">
                <a:solidFill>
                  <a:srgbClr val="212121"/>
                </a:solidFill>
                <a:effectLst/>
                <a:ea typeface="Calibri" panose="020F0502020204030204" pitchFamily="34" charset="0"/>
                <a:cs typeface="Times New Roman" panose="02020603050405020304" pitchFamily="18" charset="0"/>
              </a:rPr>
              <a:t> Dement. 2020</a:t>
            </a:r>
          </a:p>
          <a:p>
            <a:r>
              <a:rPr lang="en-US" sz="2800" dirty="0"/>
              <a:t>Richard E, et </a:t>
            </a:r>
            <a:r>
              <a:rPr lang="en-US" sz="2800" dirty="0" err="1"/>
              <a:t>al.Lancet</a:t>
            </a:r>
            <a:r>
              <a:rPr lang="en-US" sz="2800" dirty="0"/>
              <a:t> Digit Health. 2019</a:t>
            </a:r>
            <a:endParaRPr lang="en-GB" sz="2800" baseline="30000" dirty="0">
              <a:effectLst/>
              <a:ea typeface="Calibri" panose="020F0502020204030204" pitchFamily="34" charset="0"/>
              <a:cs typeface="Times New Roman" panose="02020603050405020304" pitchFamily="18" charset="0"/>
            </a:endParaRPr>
          </a:p>
          <a:p>
            <a:r>
              <a:rPr lang="en-GB" sz="2800" dirty="0" err="1">
                <a:solidFill>
                  <a:srgbClr val="212121"/>
                </a:solidFill>
                <a:effectLst/>
                <a:ea typeface="Calibri" panose="020F0502020204030204" pitchFamily="34" charset="0"/>
                <a:cs typeface="Times New Roman" panose="02020603050405020304" pitchFamily="18" charset="0"/>
              </a:rPr>
              <a:t>Eggink</a:t>
            </a:r>
            <a:r>
              <a:rPr lang="en-GB" sz="2800" dirty="0">
                <a:solidFill>
                  <a:srgbClr val="212121"/>
                </a:solidFill>
                <a:effectLst/>
                <a:ea typeface="Calibri" panose="020F0502020204030204" pitchFamily="34" charset="0"/>
                <a:cs typeface="Times New Roman" panose="02020603050405020304" pitchFamily="18" charset="0"/>
              </a:rPr>
              <a:t> E, et al. BMJ Open. 2021 </a:t>
            </a:r>
            <a:endParaRPr lang="en-GB" sz="2800" dirty="0">
              <a:effectLst/>
              <a:ea typeface="Calibri" panose="020F0502020204030204" pitchFamily="34" charset="0"/>
              <a:cs typeface="Times New Roman" panose="02020603050405020304" pitchFamily="18" charset="0"/>
            </a:endParaRPr>
          </a:p>
          <a:p>
            <a:pPr marL="0" indent="0">
              <a:buNone/>
            </a:pPr>
            <a:endParaRPr lang="sl-SI" dirty="0"/>
          </a:p>
          <a:p>
            <a:pPr marL="0" indent="0">
              <a:buNone/>
            </a:pPr>
            <a:endParaRPr lang="en-US" dirty="0"/>
          </a:p>
          <a:p>
            <a:endParaRPr lang="sl-SI" dirty="0"/>
          </a:p>
        </p:txBody>
      </p:sp>
    </p:spTree>
    <p:extLst>
      <p:ext uri="{BB962C8B-B14F-4D97-AF65-F5344CB8AC3E}">
        <p14:creationId xmlns:p14="http://schemas.microsoft.com/office/powerpoint/2010/main" val="3803658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132CE-0D1F-35CD-8AD6-7359E1BAB5D4}"/>
              </a:ext>
            </a:extLst>
          </p:cNvPr>
          <p:cNvSpPr>
            <a:spLocks noGrp="1"/>
          </p:cNvSpPr>
          <p:nvPr>
            <p:ph type="title"/>
          </p:nvPr>
        </p:nvSpPr>
        <p:spPr>
          <a:xfrm>
            <a:off x="195021" y="126380"/>
            <a:ext cx="10515600" cy="446049"/>
          </a:xfrm>
        </p:spPr>
        <p:txBody>
          <a:bodyPr>
            <a:normAutofit fontScale="90000"/>
          </a:bodyPr>
          <a:lstStyle/>
          <a:p>
            <a:r>
              <a:rPr lang="en-US" sz="3600" dirty="0"/>
              <a:t>Role of nutrients in brain structure and function</a:t>
            </a:r>
          </a:p>
        </p:txBody>
      </p:sp>
      <p:sp>
        <p:nvSpPr>
          <p:cNvPr id="3" name="TextBox 2">
            <a:extLst>
              <a:ext uri="{FF2B5EF4-FFF2-40B4-BE49-F238E27FC236}">
                <a16:creationId xmlns:a16="http://schemas.microsoft.com/office/drawing/2014/main" id="{73EBF548-6C85-CD11-D08C-51DA5EB19BA7}"/>
              </a:ext>
            </a:extLst>
          </p:cNvPr>
          <p:cNvSpPr txBox="1"/>
          <p:nvPr/>
        </p:nvSpPr>
        <p:spPr>
          <a:xfrm>
            <a:off x="0" y="5772881"/>
            <a:ext cx="8847437" cy="1015663"/>
          </a:xfrm>
          <a:prstGeom prst="rect">
            <a:avLst/>
          </a:prstGeom>
          <a:noFill/>
          <a:ln>
            <a:solidFill>
              <a:schemeClr val="tx1"/>
            </a:solidFill>
            <a:prstDash val="dash"/>
          </a:ln>
        </p:spPr>
        <p:txBody>
          <a:bodyPr wrap="square" rtlCol="0" anchor="ctr" anchorCtr="1">
            <a:spAutoFit/>
          </a:bodyPr>
          <a:lstStyle/>
          <a:p>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1</a:t>
            </a:r>
            <a:r>
              <a:rPr lang="en-GB" sz="1200" dirty="0">
                <a:effectLst/>
                <a:latin typeface="Calibri" panose="020F0502020204030204" pitchFamily="34" charset="0"/>
                <a:ea typeface="Calibri" panose="020F0502020204030204" pitchFamily="34" charset="0"/>
                <a:cs typeface="Times New Roman" panose="02020603050405020304" pitchFamily="18" charset="0"/>
              </a:rPr>
              <a:t>Siegel CJ. et al. Basic Neurochemistry: Molecular, Cellular and Medical Aspects. 6th edition. Philadelphia: Lippincott-Raven; 1999.</a:t>
            </a:r>
          </a:p>
          <a:p>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GB" sz="1200" dirty="0">
                <a:effectLst/>
                <a:latin typeface="Calibri" panose="020F0502020204030204" pitchFamily="34" charset="0"/>
                <a:ea typeface="Calibri" panose="020F0502020204030204" pitchFamily="34" charset="0"/>
                <a:cs typeface="Times New Roman" panose="02020603050405020304" pitchFamily="18" charset="0"/>
              </a:rPr>
              <a:t>Smith PJ and Blumenthal JA. Diet and neurocognition: review of evidence and methodological considerations.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Curr</a:t>
            </a:r>
            <a:r>
              <a:rPr lang="en-GB" sz="1200" dirty="0">
                <a:effectLst/>
                <a:latin typeface="Calibri" panose="020F0502020204030204" pitchFamily="34" charset="0"/>
                <a:ea typeface="Calibri" panose="020F0502020204030204" pitchFamily="34" charset="0"/>
                <a:cs typeface="Times New Roman" panose="02020603050405020304" pitchFamily="18" charset="0"/>
              </a:rPr>
              <a:t> Aging Sci 207 0;3:57-66.</a:t>
            </a:r>
          </a:p>
          <a:p>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GB" sz="1200" dirty="0">
                <a:effectLst/>
                <a:latin typeface="Calibri" panose="020F0502020204030204" pitchFamily="34" charset="0"/>
                <a:ea typeface="Calibri" panose="020F0502020204030204" pitchFamily="34" charset="0"/>
                <a:cs typeface="Times New Roman" panose="02020603050405020304" pitchFamily="18" charset="0"/>
              </a:rPr>
              <a:t>Wurtman RJ, et al. Use of phosphatide precursors to promote synaptogenesis.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Annu</a:t>
            </a:r>
            <a:r>
              <a:rPr lang="en-GB" sz="1200" dirty="0">
                <a:effectLst/>
                <a:latin typeface="Calibri" panose="020F0502020204030204" pitchFamily="34" charset="0"/>
                <a:ea typeface="Calibri" panose="020F0502020204030204" pitchFamily="34" charset="0"/>
                <a:cs typeface="Times New Roman" panose="02020603050405020304" pitchFamily="18" charset="0"/>
              </a:rPr>
              <a:t> Rev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Nutr</a:t>
            </a:r>
            <a:r>
              <a:rPr lang="en-GB" sz="1200" dirty="0">
                <a:effectLst/>
                <a:latin typeface="Calibri" panose="020F0502020204030204" pitchFamily="34" charset="0"/>
                <a:ea typeface="Calibri" panose="020F0502020204030204" pitchFamily="34" charset="0"/>
                <a:cs typeface="Times New Roman" panose="02020603050405020304" pitchFamily="18" charset="0"/>
              </a:rPr>
              <a:t> 2009;29:59-87.</a:t>
            </a:r>
          </a:p>
          <a:p>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4</a:t>
            </a:r>
            <a:r>
              <a:rPr lang="en-GB" sz="1200" dirty="0">
                <a:effectLst/>
                <a:latin typeface="Calibri" panose="020F0502020204030204" pitchFamily="34" charset="0"/>
                <a:ea typeface="Calibri" panose="020F0502020204030204" pitchFamily="34" charset="0"/>
                <a:cs typeface="Times New Roman" panose="02020603050405020304" pitchFamily="18" charset="0"/>
              </a:rPr>
              <a:t>Blinkov, S.M. and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Glezer</a:t>
            </a:r>
            <a:r>
              <a:rPr lang="en-GB" sz="1200" dirty="0">
                <a:effectLst/>
                <a:latin typeface="Calibri" panose="020F0502020204030204" pitchFamily="34" charset="0"/>
                <a:ea typeface="Calibri" panose="020F0502020204030204" pitchFamily="34" charset="0"/>
                <a:cs typeface="Times New Roman" panose="02020603050405020304" pitchFamily="18" charset="0"/>
              </a:rPr>
              <a:t>. I.I. The Human Brain in Figures and Tables. A Quantitative Handbook, New York: Plenum Press. 1968.</a:t>
            </a:r>
          </a:p>
          <a:p>
            <a:r>
              <a:rPr lang="en-GB" sz="12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n-GB" sz="1200" dirty="0">
                <a:effectLst/>
                <a:latin typeface="Calibri" panose="020F0502020204030204" pitchFamily="34" charset="0"/>
                <a:ea typeface="Calibri" panose="020F0502020204030204" pitchFamily="34" charset="0"/>
                <a:cs typeface="Times New Roman" panose="02020603050405020304" pitchFamily="18" charset="0"/>
              </a:rPr>
              <a:t>Mcllwain, H. and Bachelard, H.S. Biochemistry and the Central Nervous System, Edinburgh: Churchill</a:t>
            </a:r>
          </a:p>
        </p:txBody>
      </p:sp>
      <p:sp>
        <p:nvSpPr>
          <p:cNvPr id="9" name="TextBox 8">
            <a:extLst>
              <a:ext uri="{FF2B5EF4-FFF2-40B4-BE49-F238E27FC236}">
                <a16:creationId xmlns:a16="http://schemas.microsoft.com/office/drawing/2014/main" id="{44F19667-4A0A-04CE-AA64-13B3EC998242}"/>
              </a:ext>
            </a:extLst>
          </p:cNvPr>
          <p:cNvSpPr txBox="1"/>
          <p:nvPr/>
        </p:nvSpPr>
        <p:spPr>
          <a:xfrm>
            <a:off x="9227810" y="6119336"/>
            <a:ext cx="2965622" cy="738664"/>
          </a:xfrm>
          <a:prstGeom prst="rect">
            <a:avLst/>
          </a:prstGeom>
          <a:noFill/>
        </p:spPr>
        <p:txBody>
          <a:bodyPr wrap="square" rtlCol="0">
            <a:spAutoFit/>
          </a:bodyPr>
          <a:lstStyle/>
          <a:p>
            <a:r>
              <a:rPr lang="en-US" sz="1400" dirty="0"/>
              <a:t>Image source: https://</a:t>
            </a:r>
            <a:r>
              <a:rPr lang="en-US" sz="1400" dirty="0" err="1"/>
              <a:t>www.nutriciaresearch.com</a:t>
            </a:r>
            <a:endParaRPr lang="en-US" sz="1400" dirty="0"/>
          </a:p>
          <a:p>
            <a:r>
              <a:rPr lang="en-US" sz="1400" dirty="0"/>
              <a:t>https://</a:t>
            </a:r>
            <a:r>
              <a:rPr lang="en-US" sz="1400" dirty="0" err="1"/>
              <a:t>dreamstime.com</a:t>
            </a:r>
            <a:endParaRPr lang="en-US" sz="1400" dirty="0"/>
          </a:p>
        </p:txBody>
      </p:sp>
      <p:grpSp>
        <p:nvGrpSpPr>
          <p:cNvPr id="14" name="Group 13">
            <a:extLst>
              <a:ext uri="{FF2B5EF4-FFF2-40B4-BE49-F238E27FC236}">
                <a16:creationId xmlns:a16="http://schemas.microsoft.com/office/drawing/2014/main" id="{FD4EF9F1-F7F9-C865-DBCD-06E9119C0587}"/>
              </a:ext>
            </a:extLst>
          </p:cNvPr>
          <p:cNvGrpSpPr/>
          <p:nvPr/>
        </p:nvGrpSpPr>
        <p:grpSpPr>
          <a:xfrm>
            <a:off x="849929" y="700095"/>
            <a:ext cx="9485470" cy="5072786"/>
            <a:chOff x="195021" y="572429"/>
            <a:chExt cx="9485470" cy="5072786"/>
          </a:xfrm>
        </p:grpSpPr>
        <p:grpSp>
          <p:nvGrpSpPr>
            <p:cNvPr id="8" name="Group 7">
              <a:extLst>
                <a:ext uri="{FF2B5EF4-FFF2-40B4-BE49-F238E27FC236}">
                  <a16:creationId xmlns:a16="http://schemas.microsoft.com/office/drawing/2014/main" id="{C5DA7D25-E217-8F56-57C8-7DCBEC66FAAC}"/>
                </a:ext>
              </a:extLst>
            </p:cNvPr>
            <p:cNvGrpSpPr/>
            <p:nvPr/>
          </p:nvGrpSpPr>
          <p:grpSpPr>
            <a:xfrm>
              <a:off x="195021" y="572429"/>
              <a:ext cx="9485470" cy="5072786"/>
              <a:chOff x="195021" y="572429"/>
              <a:chExt cx="9485470" cy="5072786"/>
            </a:xfrm>
          </p:grpSpPr>
          <p:grpSp>
            <p:nvGrpSpPr>
              <p:cNvPr id="6" name="Group 5">
                <a:extLst>
                  <a:ext uri="{FF2B5EF4-FFF2-40B4-BE49-F238E27FC236}">
                    <a16:creationId xmlns:a16="http://schemas.microsoft.com/office/drawing/2014/main" id="{2E3F03B0-C773-5067-F313-2D906B21FC3C}"/>
                  </a:ext>
                </a:extLst>
              </p:cNvPr>
              <p:cNvGrpSpPr/>
              <p:nvPr/>
            </p:nvGrpSpPr>
            <p:grpSpPr>
              <a:xfrm>
                <a:off x="195021" y="572429"/>
                <a:ext cx="9485470" cy="5072786"/>
                <a:chOff x="195021" y="572429"/>
                <a:chExt cx="9485470" cy="5072786"/>
              </a:xfrm>
            </p:grpSpPr>
            <p:pic>
              <p:nvPicPr>
                <p:cNvPr id="5" name="Picture 4" descr="A picture containing calendar&#10;&#10;Description automatically generated">
                  <a:extLst>
                    <a:ext uri="{FF2B5EF4-FFF2-40B4-BE49-F238E27FC236}">
                      <a16:creationId xmlns:a16="http://schemas.microsoft.com/office/drawing/2014/main" id="{C3A42B48-DC6A-F7B9-4A51-FD39796D4B5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1217" t="3955" r="49573" b="41485"/>
                <a:stretch/>
              </p:blipFill>
              <p:spPr>
                <a:xfrm>
                  <a:off x="195021" y="572429"/>
                  <a:ext cx="4742735" cy="5037453"/>
                </a:xfrm>
                <a:prstGeom prst="rect">
                  <a:avLst/>
                </a:prstGeom>
              </p:spPr>
            </p:pic>
            <p:pic>
              <p:nvPicPr>
                <p:cNvPr id="4" name="Picture 3" descr="A picture containing calendar&#10;&#10;Description automatically generated">
                  <a:extLst>
                    <a:ext uri="{FF2B5EF4-FFF2-40B4-BE49-F238E27FC236}">
                      <a16:creationId xmlns:a16="http://schemas.microsoft.com/office/drawing/2014/main" id="{8E7E2476-77FD-89C8-5311-A0276A5B40A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l="50296" t="35639" r="493" b="41485"/>
                <a:stretch/>
              </p:blipFill>
              <p:spPr>
                <a:xfrm>
                  <a:off x="4937756" y="3533099"/>
                  <a:ext cx="4742735" cy="2112116"/>
                </a:xfrm>
                <a:prstGeom prst="rect">
                  <a:avLst/>
                </a:prstGeom>
              </p:spPr>
            </p:pic>
          </p:grpSp>
          <p:sp>
            <p:nvSpPr>
              <p:cNvPr id="7" name="Rectangle 6">
                <a:extLst>
                  <a:ext uri="{FF2B5EF4-FFF2-40B4-BE49-F238E27FC236}">
                    <a16:creationId xmlns:a16="http://schemas.microsoft.com/office/drawing/2014/main" id="{24FB73C8-9717-6BD3-C40F-1DB4F50E8358}"/>
                  </a:ext>
                </a:extLst>
              </p:cNvPr>
              <p:cNvSpPr/>
              <p:nvPr/>
            </p:nvSpPr>
            <p:spPr>
              <a:xfrm>
                <a:off x="5905567" y="3988406"/>
                <a:ext cx="45719" cy="96644"/>
              </a:xfrm>
              <a:prstGeom prst="rect">
                <a:avLst/>
              </a:prstGeom>
              <a:solidFill>
                <a:srgbClr val="57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A picture containing kitchenware&#10;&#10;Description automatically generated">
              <a:extLst>
                <a:ext uri="{FF2B5EF4-FFF2-40B4-BE49-F238E27FC236}">
                  <a16:creationId xmlns:a16="http://schemas.microsoft.com/office/drawing/2014/main" id="{4852173E-DA0A-9993-A148-47FC1ADBD031}"/>
                </a:ext>
              </a:extLst>
            </p:cNvPr>
            <p:cNvPicPr>
              <a:picLocks noChangeAspect="1"/>
            </p:cNvPicPr>
            <p:nvPr/>
          </p:nvPicPr>
          <p:blipFill rotWithShape="1">
            <a:blip r:embed="rId5"/>
            <a:srcRect l="6861" t="10702" r="7693" b="16253"/>
            <a:stretch/>
          </p:blipFill>
          <p:spPr>
            <a:xfrm>
              <a:off x="6029343" y="885082"/>
              <a:ext cx="2559560" cy="2335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extLst>
      <p:ext uri="{BB962C8B-B14F-4D97-AF65-F5344CB8AC3E}">
        <p14:creationId xmlns:p14="http://schemas.microsoft.com/office/powerpoint/2010/main" val="2310700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7453A8-A249-8A52-EA28-E19F1BA9F6CA}"/>
              </a:ext>
            </a:extLst>
          </p:cNvPr>
          <p:cNvSpPr>
            <a:spLocks noGrp="1"/>
          </p:cNvSpPr>
          <p:nvPr>
            <p:ph type="title"/>
          </p:nvPr>
        </p:nvSpPr>
        <p:spPr>
          <a:xfrm>
            <a:off x="314942" y="231311"/>
            <a:ext cx="10515600" cy="446049"/>
          </a:xfrm>
        </p:spPr>
        <p:txBody>
          <a:bodyPr>
            <a:normAutofit fontScale="90000"/>
          </a:bodyPr>
          <a:lstStyle/>
          <a:p>
            <a:r>
              <a:rPr lang="en-US" sz="3600" dirty="0"/>
              <a:t>Role of nutrients in brain structure and function</a:t>
            </a:r>
          </a:p>
        </p:txBody>
      </p:sp>
      <p:sp>
        <p:nvSpPr>
          <p:cNvPr id="6" name="TextBox 5">
            <a:extLst>
              <a:ext uri="{FF2B5EF4-FFF2-40B4-BE49-F238E27FC236}">
                <a16:creationId xmlns:a16="http://schemas.microsoft.com/office/drawing/2014/main" id="{4AF1B921-00FC-F590-70F5-002D0CD7ACF8}"/>
              </a:ext>
            </a:extLst>
          </p:cNvPr>
          <p:cNvSpPr txBox="1"/>
          <p:nvPr/>
        </p:nvSpPr>
        <p:spPr>
          <a:xfrm>
            <a:off x="314942" y="857150"/>
            <a:ext cx="6093500" cy="461665"/>
          </a:xfrm>
          <a:prstGeom prst="rect">
            <a:avLst/>
          </a:prstGeom>
          <a:noFill/>
        </p:spPr>
        <p:txBody>
          <a:bodyPr wrap="square">
            <a:spAutoFit/>
          </a:bodyPr>
          <a:lstStyle/>
          <a:p>
            <a:r>
              <a:rPr lang="en-GB" sz="2400" b="1" cap="all" dirty="0">
                <a:effectLst/>
              </a:rPr>
              <a:t>Energy status and brain health</a:t>
            </a:r>
          </a:p>
        </p:txBody>
      </p:sp>
      <p:sp>
        <p:nvSpPr>
          <p:cNvPr id="8" name="TextBox 7">
            <a:extLst>
              <a:ext uri="{FF2B5EF4-FFF2-40B4-BE49-F238E27FC236}">
                <a16:creationId xmlns:a16="http://schemas.microsoft.com/office/drawing/2014/main" id="{4A9D2EE1-364D-A0E2-C560-D116B68D5E24}"/>
              </a:ext>
            </a:extLst>
          </p:cNvPr>
          <p:cNvSpPr txBox="1"/>
          <p:nvPr/>
        </p:nvSpPr>
        <p:spPr>
          <a:xfrm>
            <a:off x="314942" y="1960270"/>
            <a:ext cx="6093500" cy="1323439"/>
          </a:xfrm>
          <a:prstGeom prst="rect">
            <a:avLst/>
          </a:prstGeom>
          <a:noFill/>
          <a:ln>
            <a:solidFill>
              <a:srgbClr val="FF0000"/>
            </a:solidFill>
          </a:ln>
        </p:spPr>
        <p:txBody>
          <a:bodyPr wrap="square">
            <a:spAutoFit/>
          </a:bodyPr>
          <a:lstStyle/>
          <a:p>
            <a:r>
              <a:rPr lang="en-GB" sz="2000" dirty="0">
                <a:effectLst/>
              </a:rPr>
              <a:t>“</a:t>
            </a:r>
            <a:r>
              <a:rPr lang="en-GB" sz="2000" b="1" dirty="0">
                <a:effectLst/>
              </a:rPr>
              <a:t>a state of well-being in which the person can realize their potential, cope with normal stresses of life, work productively and fruitfully and contribute to the community</a:t>
            </a:r>
            <a:r>
              <a:rPr lang="en-GB" sz="2000" dirty="0">
                <a:effectLst/>
              </a:rPr>
              <a:t>.”</a:t>
            </a:r>
          </a:p>
        </p:txBody>
      </p:sp>
      <p:sp>
        <p:nvSpPr>
          <p:cNvPr id="10" name="TextBox 9">
            <a:extLst>
              <a:ext uri="{FF2B5EF4-FFF2-40B4-BE49-F238E27FC236}">
                <a16:creationId xmlns:a16="http://schemas.microsoft.com/office/drawing/2014/main" id="{760DB6D8-04C0-4347-8405-9B9403400BBA}"/>
              </a:ext>
            </a:extLst>
          </p:cNvPr>
          <p:cNvSpPr txBox="1"/>
          <p:nvPr/>
        </p:nvSpPr>
        <p:spPr>
          <a:xfrm>
            <a:off x="314942" y="1498605"/>
            <a:ext cx="6093500" cy="461665"/>
          </a:xfrm>
          <a:prstGeom prst="rect">
            <a:avLst/>
          </a:prstGeom>
          <a:noFill/>
        </p:spPr>
        <p:txBody>
          <a:bodyPr wrap="square">
            <a:spAutoFit/>
          </a:bodyPr>
          <a:lstStyle/>
          <a:p>
            <a:r>
              <a:rPr lang="en-GB" sz="2400" dirty="0">
                <a:effectLst/>
              </a:rPr>
              <a:t>Brain health</a:t>
            </a:r>
            <a:r>
              <a:rPr lang="en-GB" sz="2400" baseline="30000" dirty="0">
                <a:effectLst/>
              </a:rPr>
              <a:t>1</a:t>
            </a:r>
            <a:r>
              <a:rPr lang="en-GB" sz="2400" dirty="0">
                <a:effectLst/>
              </a:rPr>
              <a:t> </a:t>
            </a:r>
            <a:endParaRPr lang="en-GB" sz="2400" dirty="0"/>
          </a:p>
        </p:txBody>
      </p:sp>
      <p:sp>
        <p:nvSpPr>
          <p:cNvPr id="12" name="TextBox 11">
            <a:extLst>
              <a:ext uri="{FF2B5EF4-FFF2-40B4-BE49-F238E27FC236}">
                <a16:creationId xmlns:a16="http://schemas.microsoft.com/office/drawing/2014/main" id="{CFA85CEE-72D1-0F5D-9101-97C01DFCD973}"/>
              </a:ext>
            </a:extLst>
          </p:cNvPr>
          <p:cNvSpPr txBox="1"/>
          <p:nvPr/>
        </p:nvSpPr>
        <p:spPr>
          <a:xfrm>
            <a:off x="314942" y="3374236"/>
            <a:ext cx="6745425" cy="1323439"/>
          </a:xfrm>
          <a:prstGeom prst="rect">
            <a:avLst/>
          </a:prstGeom>
          <a:noFill/>
        </p:spPr>
        <p:txBody>
          <a:bodyPr wrap="square">
            <a:spAutoFit/>
          </a:bodyPr>
          <a:lstStyle/>
          <a:p>
            <a:r>
              <a:rPr lang="en-GB" sz="2000" b="1" dirty="0">
                <a:effectLst/>
              </a:rPr>
              <a:t>Energy status = </a:t>
            </a:r>
            <a:r>
              <a:rPr lang="en-GB" sz="2000" dirty="0">
                <a:effectLst/>
              </a:rPr>
              <a:t>critical element of brain health and well- being</a:t>
            </a:r>
          </a:p>
          <a:p>
            <a:pPr marL="914400" lvl="1" indent="-457200">
              <a:buFont typeface="+mj-lt"/>
              <a:buAutoNum type="arabicPeriod"/>
            </a:pPr>
            <a:r>
              <a:rPr lang="en-GB" sz="2000" dirty="0"/>
              <a:t>energy intake</a:t>
            </a:r>
          </a:p>
          <a:p>
            <a:pPr marL="914400" lvl="1" indent="-457200">
              <a:buFont typeface="+mj-lt"/>
              <a:buAutoNum type="arabicPeriod"/>
            </a:pPr>
            <a:r>
              <a:rPr lang="en-GB" sz="2000" dirty="0"/>
              <a:t>physical activity</a:t>
            </a:r>
          </a:p>
          <a:p>
            <a:pPr marL="914400" lvl="1" indent="-457200">
              <a:buFont typeface="+mj-lt"/>
              <a:buAutoNum type="arabicPeriod"/>
            </a:pPr>
            <a:r>
              <a:rPr lang="en-GB" sz="2000" dirty="0"/>
              <a:t>energy metabolism</a:t>
            </a:r>
          </a:p>
        </p:txBody>
      </p:sp>
      <p:sp>
        <p:nvSpPr>
          <p:cNvPr id="14" name="TextBox 13">
            <a:extLst>
              <a:ext uri="{FF2B5EF4-FFF2-40B4-BE49-F238E27FC236}">
                <a16:creationId xmlns:a16="http://schemas.microsoft.com/office/drawing/2014/main" id="{F66B26E9-1CB0-E8DA-3370-93A2D62FE4A9}"/>
              </a:ext>
            </a:extLst>
          </p:cNvPr>
          <p:cNvSpPr txBox="1"/>
          <p:nvPr/>
        </p:nvSpPr>
        <p:spPr>
          <a:xfrm>
            <a:off x="6031814" y="5794111"/>
            <a:ext cx="6093500" cy="307777"/>
          </a:xfrm>
          <a:prstGeom prst="rect">
            <a:avLst/>
          </a:prstGeom>
          <a:noFill/>
        </p:spPr>
        <p:txBody>
          <a:bodyPr wrap="square">
            <a:spAutoFit/>
          </a:bodyPr>
          <a:lstStyle/>
          <a:p>
            <a:r>
              <a:rPr lang="en-GB" sz="1400" b="0" i="0" u="none" strike="noStrike" baseline="30000" dirty="0">
                <a:effectLst/>
              </a:rPr>
              <a:t>1</a:t>
            </a:r>
            <a:r>
              <a:rPr lang="en-GB" sz="1400" b="0" i="0" u="none" strike="noStrike" dirty="0">
                <a:effectLst/>
              </a:rPr>
              <a:t>https://</a:t>
            </a:r>
            <a:r>
              <a:rPr lang="en-GB" sz="1400" b="0" i="0" u="none" strike="noStrike" dirty="0" err="1">
                <a:effectLst/>
              </a:rPr>
              <a:t>www.who.int</a:t>
            </a:r>
            <a:r>
              <a:rPr lang="en-GB" sz="1400" b="0" i="0" u="none" strike="noStrike" dirty="0">
                <a:effectLst/>
              </a:rPr>
              <a:t>/features/</a:t>
            </a:r>
            <a:r>
              <a:rPr lang="en-GB" sz="1400" b="0" i="0" u="none" strike="noStrike" dirty="0" err="1">
                <a:effectLst/>
              </a:rPr>
              <a:t>factfiles</a:t>
            </a:r>
            <a:r>
              <a:rPr lang="en-GB" sz="1400" b="0" i="0" u="none" strike="noStrike" dirty="0">
                <a:effectLst/>
              </a:rPr>
              <a:t>/</a:t>
            </a:r>
            <a:r>
              <a:rPr lang="en-GB" sz="1400" b="0" i="0" u="none" strike="noStrike" dirty="0" err="1">
                <a:effectLst/>
              </a:rPr>
              <a:t>mental_health</a:t>
            </a:r>
            <a:r>
              <a:rPr lang="en-GB" sz="1400" b="0" i="0" u="none" strike="noStrike" dirty="0">
                <a:effectLst/>
              </a:rPr>
              <a:t>/</a:t>
            </a:r>
            <a:r>
              <a:rPr lang="en-GB" sz="1400" b="0" i="0" u="none" strike="noStrike" dirty="0" err="1">
                <a:effectLst/>
              </a:rPr>
              <a:t>en</a:t>
            </a:r>
            <a:r>
              <a:rPr lang="en-GB" sz="1400" b="0" i="0" u="none" strike="noStrike" dirty="0">
                <a:effectLst/>
              </a:rPr>
              <a:t>/</a:t>
            </a:r>
            <a:endParaRPr lang="en-US" sz="1400" dirty="0"/>
          </a:p>
        </p:txBody>
      </p:sp>
      <p:sp>
        <p:nvSpPr>
          <p:cNvPr id="16" name="TextBox 15">
            <a:extLst>
              <a:ext uri="{FF2B5EF4-FFF2-40B4-BE49-F238E27FC236}">
                <a16:creationId xmlns:a16="http://schemas.microsoft.com/office/drawing/2014/main" id="{51773A86-A57A-B2F9-1878-A9225DBCBB7E}"/>
              </a:ext>
            </a:extLst>
          </p:cNvPr>
          <p:cNvSpPr txBox="1"/>
          <p:nvPr/>
        </p:nvSpPr>
        <p:spPr>
          <a:xfrm>
            <a:off x="347816" y="4870781"/>
            <a:ext cx="6093500" cy="923330"/>
          </a:xfrm>
          <a:prstGeom prst="rect">
            <a:avLst/>
          </a:prstGeom>
          <a:noFill/>
          <a:ln w="25400">
            <a:solidFill>
              <a:srgbClr val="C00000"/>
            </a:solidFill>
          </a:ln>
        </p:spPr>
        <p:txBody>
          <a:bodyPr wrap="square">
            <a:spAutoFit/>
          </a:bodyPr>
          <a:lstStyle/>
          <a:p>
            <a:r>
              <a:rPr lang="en-GB" dirty="0">
                <a:effectLst/>
              </a:rPr>
              <a:t>Suboptimal energy status (undernutrition and overnutrition) is linked with mental and neurological disorders (depression, schizophrenia, dementia, Alzheimer’s disease)</a:t>
            </a:r>
            <a:r>
              <a:rPr lang="en-GB" baseline="30000" dirty="0">
                <a:effectLst/>
              </a:rPr>
              <a:t>2</a:t>
            </a:r>
          </a:p>
        </p:txBody>
      </p:sp>
      <p:sp>
        <p:nvSpPr>
          <p:cNvPr id="18" name="TextBox 17">
            <a:extLst>
              <a:ext uri="{FF2B5EF4-FFF2-40B4-BE49-F238E27FC236}">
                <a16:creationId xmlns:a16="http://schemas.microsoft.com/office/drawing/2014/main" id="{95D79977-2D67-53D6-DAD7-104D07AAB9AF}"/>
              </a:ext>
            </a:extLst>
          </p:cNvPr>
          <p:cNvSpPr txBox="1"/>
          <p:nvPr/>
        </p:nvSpPr>
        <p:spPr>
          <a:xfrm>
            <a:off x="6031814" y="6055192"/>
            <a:ext cx="6516973" cy="307777"/>
          </a:xfrm>
          <a:prstGeom prst="rect">
            <a:avLst/>
          </a:prstGeom>
          <a:noFill/>
        </p:spPr>
        <p:txBody>
          <a:bodyPr wrap="square">
            <a:spAutoFit/>
          </a:bodyPr>
          <a:lstStyle/>
          <a:p>
            <a:r>
              <a:rPr lang="en-US" sz="1400" baseline="30000" dirty="0"/>
              <a:t>2</a:t>
            </a:r>
            <a:r>
              <a:rPr lang="en-US" sz="1400" dirty="0"/>
              <a:t>ESPEN guidelines on nutrition in dementia, Clinical Nutrition, 2015</a:t>
            </a:r>
          </a:p>
        </p:txBody>
      </p:sp>
      <p:pic>
        <p:nvPicPr>
          <p:cNvPr id="20" name="Picture 19" descr="Diagram&#10;&#10;Description automatically generated">
            <a:extLst>
              <a:ext uri="{FF2B5EF4-FFF2-40B4-BE49-F238E27FC236}">
                <a16:creationId xmlns:a16="http://schemas.microsoft.com/office/drawing/2014/main" id="{42CD308B-CA84-FCF8-DBCC-FA8B542E0C3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7060367" y="2029632"/>
            <a:ext cx="4938943" cy="2798735"/>
          </a:xfrm>
          <a:prstGeom prst="rect">
            <a:avLst/>
          </a:prstGeom>
        </p:spPr>
      </p:pic>
      <p:sp>
        <p:nvSpPr>
          <p:cNvPr id="22" name="TextBox 21">
            <a:extLst>
              <a:ext uri="{FF2B5EF4-FFF2-40B4-BE49-F238E27FC236}">
                <a16:creationId xmlns:a16="http://schemas.microsoft.com/office/drawing/2014/main" id="{F0FC31DE-93E9-B363-A9FA-F19589CF4315}"/>
              </a:ext>
            </a:extLst>
          </p:cNvPr>
          <p:cNvSpPr txBox="1"/>
          <p:nvPr/>
        </p:nvSpPr>
        <p:spPr>
          <a:xfrm>
            <a:off x="7252269" y="1529760"/>
            <a:ext cx="4555137" cy="369332"/>
          </a:xfrm>
          <a:prstGeom prst="rect">
            <a:avLst/>
          </a:prstGeom>
          <a:noFill/>
        </p:spPr>
        <p:txBody>
          <a:bodyPr wrap="square">
            <a:spAutoFit/>
          </a:bodyPr>
          <a:lstStyle/>
          <a:p>
            <a:pPr algn="ctr"/>
            <a:r>
              <a:rPr lang="en-GB" b="0" i="0" u="sng" strike="noStrike" dirty="0">
                <a:solidFill>
                  <a:srgbClr val="2E2E2E"/>
                </a:solidFill>
                <a:effectLst/>
              </a:rPr>
              <a:t>Vicious circle of malnutrition and dementia</a:t>
            </a:r>
          </a:p>
        </p:txBody>
      </p:sp>
    </p:spTree>
    <p:extLst>
      <p:ext uri="{BB962C8B-B14F-4D97-AF65-F5344CB8AC3E}">
        <p14:creationId xmlns:p14="http://schemas.microsoft.com/office/powerpoint/2010/main" val="1715686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27453A8-A249-8A52-EA28-E19F1BA9F6CA}"/>
              </a:ext>
            </a:extLst>
          </p:cNvPr>
          <p:cNvSpPr>
            <a:spLocks noGrp="1"/>
          </p:cNvSpPr>
          <p:nvPr>
            <p:ph type="title"/>
          </p:nvPr>
        </p:nvSpPr>
        <p:spPr>
          <a:xfrm>
            <a:off x="314942" y="231311"/>
            <a:ext cx="10515600" cy="446049"/>
          </a:xfrm>
        </p:spPr>
        <p:txBody>
          <a:bodyPr>
            <a:normAutofit fontScale="90000"/>
          </a:bodyPr>
          <a:lstStyle/>
          <a:p>
            <a:r>
              <a:rPr lang="en-US" sz="3600" dirty="0"/>
              <a:t>Role of nutrients in brain structure and function</a:t>
            </a:r>
          </a:p>
        </p:txBody>
      </p:sp>
      <p:sp>
        <p:nvSpPr>
          <p:cNvPr id="6" name="TextBox 5">
            <a:extLst>
              <a:ext uri="{FF2B5EF4-FFF2-40B4-BE49-F238E27FC236}">
                <a16:creationId xmlns:a16="http://schemas.microsoft.com/office/drawing/2014/main" id="{4AF1B921-00FC-F590-70F5-002D0CD7ACF8}"/>
              </a:ext>
            </a:extLst>
          </p:cNvPr>
          <p:cNvSpPr txBox="1"/>
          <p:nvPr/>
        </p:nvSpPr>
        <p:spPr>
          <a:xfrm>
            <a:off x="314942" y="857150"/>
            <a:ext cx="6093500" cy="461665"/>
          </a:xfrm>
          <a:prstGeom prst="rect">
            <a:avLst/>
          </a:prstGeom>
          <a:noFill/>
        </p:spPr>
        <p:txBody>
          <a:bodyPr wrap="square">
            <a:spAutoFit/>
          </a:bodyPr>
          <a:lstStyle/>
          <a:p>
            <a:r>
              <a:rPr lang="en-GB" sz="2400" b="1" cap="all" dirty="0">
                <a:effectLst/>
              </a:rPr>
              <a:t>Energy status and brain health</a:t>
            </a:r>
          </a:p>
        </p:txBody>
      </p:sp>
      <p:sp>
        <p:nvSpPr>
          <p:cNvPr id="18" name="TextBox 17">
            <a:extLst>
              <a:ext uri="{FF2B5EF4-FFF2-40B4-BE49-F238E27FC236}">
                <a16:creationId xmlns:a16="http://schemas.microsoft.com/office/drawing/2014/main" id="{95D79977-2D67-53D6-DAD7-104D07AAB9AF}"/>
              </a:ext>
            </a:extLst>
          </p:cNvPr>
          <p:cNvSpPr txBox="1"/>
          <p:nvPr/>
        </p:nvSpPr>
        <p:spPr>
          <a:xfrm>
            <a:off x="6096000" y="5888025"/>
            <a:ext cx="5254025" cy="738664"/>
          </a:xfrm>
          <a:prstGeom prst="rect">
            <a:avLst/>
          </a:prstGeom>
          <a:noFill/>
        </p:spPr>
        <p:txBody>
          <a:bodyPr wrap="square">
            <a:spAutoFit/>
          </a:bodyPr>
          <a:lstStyle/>
          <a:p>
            <a:r>
              <a:rPr lang="en-US" sz="1400" baseline="30000" dirty="0"/>
              <a:t>1</a:t>
            </a:r>
            <a:r>
              <a:rPr lang="en-US" sz="1400" dirty="0"/>
              <a:t>ESPEN guidelines on nutrition in dementia, Clinical Nutrition, 2015</a:t>
            </a:r>
          </a:p>
          <a:p>
            <a:r>
              <a:rPr lang="en-GB" sz="1400" b="0" i="0" u="none" strike="noStrike" baseline="30000" dirty="0">
                <a:solidFill>
                  <a:srgbClr val="212121"/>
                </a:solidFill>
                <a:effectLst/>
                <a:latin typeface="BlinkMacSystemFont"/>
              </a:rPr>
              <a:t>2</a:t>
            </a:r>
            <a:r>
              <a:rPr lang="en-GB" sz="1400" b="0" i="0" u="none" strike="noStrike" dirty="0">
                <a:solidFill>
                  <a:srgbClr val="212121"/>
                </a:solidFill>
                <a:effectLst/>
                <a:latin typeface="BlinkMacSystemFont"/>
              </a:rPr>
              <a:t>PROT-AGE Study Group. J Am Med Dir Assoc. 2013</a:t>
            </a:r>
            <a:endParaRPr lang="en-US" sz="1400" dirty="0"/>
          </a:p>
          <a:p>
            <a:endParaRPr lang="en-US" sz="1400" dirty="0"/>
          </a:p>
        </p:txBody>
      </p:sp>
      <p:pic>
        <p:nvPicPr>
          <p:cNvPr id="7" name="Picture 6" descr="Diagram&#10;&#10;Description automatically generated">
            <a:extLst>
              <a:ext uri="{FF2B5EF4-FFF2-40B4-BE49-F238E27FC236}">
                <a16:creationId xmlns:a16="http://schemas.microsoft.com/office/drawing/2014/main" id="{0E326334-9E26-2CFB-45D6-9C3A6D33440E}"/>
              </a:ext>
            </a:extLst>
          </p:cNvPr>
          <p:cNvPicPr>
            <a:picLocks noChangeAspect="1"/>
          </p:cNvPicPr>
          <p:nvPr/>
        </p:nvPicPr>
        <p:blipFill rotWithShape="1">
          <a:blip r:embed="rId3"/>
          <a:srcRect l="16949" t="1" r="14979" b="7729"/>
          <a:stretch/>
        </p:blipFill>
        <p:spPr>
          <a:xfrm>
            <a:off x="6096000" y="1903060"/>
            <a:ext cx="5816184" cy="2926431"/>
          </a:xfrm>
          <a:prstGeom prst="rect">
            <a:avLst/>
          </a:prstGeom>
        </p:spPr>
      </p:pic>
      <p:sp>
        <p:nvSpPr>
          <p:cNvPr id="11" name="TextBox 10">
            <a:extLst>
              <a:ext uri="{FF2B5EF4-FFF2-40B4-BE49-F238E27FC236}">
                <a16:creationId xmlns:a16="http://schemas.microsoft.com/office/drawing/2014/main" id="{06A26031-A9C2-94A7-36E1-E74F29FD1F8E}"/>
              </a:ext>
            </a:extLst>
          </p:cNvPr>
          <p:cNvSpPr txBox="1"/>
          <p:nvPr/>
        </p:nvSpPr>
        <p:spPr>
          <a:xfrm>
            <a:off x="314942" y="1318815"/>
            <a:ext cx="7772399" cy="461665"/>
          </a:xfrm>
          <a:prstGeom prst="rect">
            <a:avLst/>
          </a:prstGeom>
          <a:noFill/>
        </p:spPr>
        <p:txBody>
          <a:bodyPr wrap="square">
            <a:spAutoFit/>
          </a:bodyPr>
          <a:lstStyle/>
          <a:p>
            <a:r>
              <a:rPr lang="en-GB" sz="2400" b="1" i="0" u="none" strike="noStrike" dirty="0">
                <a:solidFill>
                  <a:srgbClr val="000000"/>
                </a:solidFill>
                <a:effectLst/>
                <a:latin typeface="+mj-lt"/>
              </a:rPr>
              <a:t>Dietary intake to prevent malnutrition in older populations</a:t>
            </a:r>
            <a:r>
              <a:rPr lang="en-GB" sz="2400" b="1" i="0" u="none" strike="noStrike" baseline="30000" dirty="0">
                <a:solidFill>
                  <a:srgbClr val="000000"/>
                </a:solidFill>
                <a:effectLst/>
                <a:latin typeface="+mj-lt"/>
              </a:rPr>
              <a:t>1,2</a:t>
            </a:r>
            <a:endParaRPr lang="en-US" sz="2400" baseline="30000" dirty="0">
              <a:latin typeface="+mj-lt"/>
            </a:endParaRPr>
          </a:p>
        </p:txBody>
      </p:sp>
      <p:sp>
        <p:nvSpPr>
          <p:cNvPr id="13" name="TextBox 12">
            <a:extLst>
              <a:ext uri="{FF2B5EF4-FFF2-40B4-BE49-F238E27FC236}">
                <a16:creationId xmlns:a16="http://schemas.microsoft.com/office/drawing/2014/main" id="{5B979A07-7EAC-A73B-24A1-1A0172D9B9F0}"/>
              </a:ext>
            </a:extLst>
          </p:cNvPr>
          <p:cNvSpPr txBox="1"/>
          <p:nvPr/>
        </p:nvSpPr>
        <p:spPr>
          <a:xfrm>
            <a:off x="314942" y="2084048"/>
            <a:ext cx="5781058" cy="2985433"/>
          </a:xfrm>
          <a:prstGeom prst="rect">
            <a:avLst/>
          </a:prstGeom>
          <a:noFill/>
        </p:spPr>
        <p:txBody>
          <a:bodyPr wrap="square" rtlCol="0">
            <a:spAutoFit/>
          </a:bodyPr>
          <a:lstStyle/>
          <a:p>
            <a:r>
              <a:rPr lang="en-GB" sz="2400" dirty="0">
                <a:effectLst/>
              </a:rPr>
              <a:t>At least </a:t>
            </a:r>
            <a:r>
              <a:rPr lang="en-GB" sz="2400" b="1" dirty="0">
                <a:effectLst/>
              </a:rPr>
              <a:t>1.0 to 1.2 g</a:t>
            </a:r>
            <a:r>
              <a:rPr lang="en-GB" sz="2400" dirty="0">
                <a:effectLst/>
              </a:rPr>
              <a:t>/kg body weight/day </a:t>
            </a:r>
          </a:p>
          <a:p>
            <a:endParaRPr lang="en-GB" sz="2400" dirty="0">
              <a:effectLst/>
            </a:endParaRPr>
          </a:p>
          <a:p>
            <a:pPr marL="285750" indent="-285750">
              <a:buFont typeface="Arial" panose="020B0604020202020204" pitchFamily="34" charset="0"/>
              <a:buChar char="•"/>
            </a:pPr>
            <a:r>
              <a:rPr lang="en-GB" sz="2400" dirty="0">
                <a:effectLst/>
              </a:rPr>
              <a:t>in case of present </a:t>
            </a:r>
            <a:r>
              <a:rPr lang="en-GB" sz="2400" i="1" dirty="0">
                <a:effectLst/>
              </a:rPr>
              <a:t>acute or chronic disease </a:t>
            </a:r>
            <a:r>
              <a:rPr lang="en-GB" sz="2400" b="1" dirty="0">
                <a:effectLst/>
              </a:rPr>
              <a:t>1.2 - 1.5 g</a:t>
            </a:r>
            <a:r>
              <a:rPr lang="en-GB" sz="2400" dirty="0">
                <a:effectLst/>
              </a:rPr>
              <a:t>/kg body weight /d</a:t>
            </a:r>
          </a:p>
          <a:p>
            <a:pPr marL="285750" indent="-285750">
              <a:buFont typeface="Arial" panose="020B0604020202020204" pitchFamily="34" charset="0"/>
              <a:buChar char="•"/>
            </a:pPr>
            <a:endParaRPr lang="en-GB" sz="2400" dirty="0">
              <a:effectLst/>
            </a:endParaRPr>
          </a:p>
          <a:p>
            <a:pPr marL="285750" indent="-285750">
              <a:buFont typeface="Arial" panose="020B0604020202020204" pitchFamily="34" charset="0"/>
              <a:buChar char="•"/>
            </a:pPr>
            <a:r>
              <a:rPr lang="en-GB" sz="2400" i="1" dirty="0">
                <a:effectLst/>
              </a:rPr>
              <a:t>severe illness or injury </a:t>
            </a:r>
            <a:r>
              <a:rPr lang="en-GB" sz="2400" dirty="0">
                <a:effectLst/>
              </a:rPr>
              <a:t>or with marked malnutrition: </a:t>
            </a:r>
            <a:r>
              <a:rPr lang="en-GB" sz="2400" b="1" dirty="0">
                <a:effectLst/>
              </a:rPr>
              <a:t>2.0 g</a:t>
            </a:r>
            <a:r>
              <a:rPr lang="en-GB" sz="2400" dirty="0">
                <a:effectLst/>
              </a:rPr>
              <a:t>/kg body weight /d</a:t>
            </a:r>
            <a:endParaRPr lang="en-GB" sz="2400" dirty="0"/>
          </a:p>
          <a:p>
            <a:endParaRPr lang="en-US" sz="2000" dirty="0"/>
          </a:p>
        </p:txBody>
      </p:sp>
      <p:sp>
        <p:nvSpPr>
          <p:cNvPr id="17" name="TextBox 16">
            <a:extLst>
              <a:ext uri="{FF2B5EF4-FFF2-40B4-BE49-F238E27FC236}">
                <a16:creationId xmlns:a16="http://schemas.microsoft.com/office/drawing/2014/main" id="{CF29DC0B-7836-CF06-34EC-36BEC4489C74}"/>
              </a:ext>
            </a:extLst>
          </p:cNvPr>
          <p:cNvSpPr txBox="1"/>
          <p:nvPr/>
        </p:nvSpPr>
        <p:spPr>
          <a:xfrm>
            <a:off x="6572116" y="4853211"/>
            <a:ext cx="4863952" cy="369332"/>
          </a:xfrm>
          <a:prstGeom prst="rect">
            <a:avLst/>
          </a:prstGeom>
          <a:noFill/>
        </p:spPr>
        <p:txBody>
          <a:bodyPr wrap="square">
            <a:spAutoFit/>
          </a:bodyPr>
          <a:lstStyle/>
          <a:p>
            <a:r>
              <a:rPr lang="en-GB" b="0" i="0" u="none" strike="noStrike" dirty="0">
                <a:solidFill>
                  <a:srgbClr val="212121"/>
                </a:solidFill>
                <a:effectLst/>
                <a:latin typeface="BlinkMacSystemFont"/>
              </a:rPr>
              <a:t>PROT-AGE Study Group. J Am Med Dir Assoc. 2013</a:t>
            </a:r>
            <a:endParaRPr lang="en-US" dirty="0"/>
          </a:p>
        </p:txBody>
      </p:sp>
      <p:sp>
        <p:nvSpPr>
          <p:cNvPr id="21" name="TextBox 20">
            <a:extLst>
              <a:ext uri="{FF2B5EF4-FFF2-40B4-BE49-F238E27FC236}">
                <a16:creationId xmlns:a16="http://schemas.microsoft.com/office/drawing/2014/main" id="{1277D89E-E94E-BC8D-D6B6-8386A001F284}"/>
              </a:ext>
            </a:extLst>
          </p:cNvPr>
          <p:cNvSpPr txBox="1"/>
          <p:nvPr/>
        </p:nvSpPr>
        <p:spPr>
          <a:xfrm>
            <a:off x="299004" y="5419215"/>
            <a:ext cx="6273112" cy="646331"/>
          </a:xfrm>
          <a:prstGeom prst="rect">
            <a:avLst/>
          </a:prstGeom>
          <a:noFill/>
        </p:spPr>
        <p:txBody>
          <a:bodyPr wrap="square">
            <a:spAutoFit/>
          </a:bodyPr>
          <a:lstStyle/>
          <a:p>
            <a:pPr marL="285750" indent="-285750">
              <a:buFont typeface="Arial" panose="020B0604020202020204" pitchFamily="34" charset="0"/>
              <a:buChar char="•"/>
            </a:pPr>
            <a:r>
              <a:rPr lang="en-GB" sz="1800" i="1" dirty="0">
                <a:effectLst/>
              </a:rPr>
              <a:t>Older people with severe kidney disease are an exception to the high-protein rule </a:t>
            </a:r>
            <a:endParaRPr lang="en-GB" i="1" dirty="0">
              <a:effectLst/>
            </a:endParaRPr>
          </a:p>
        </p:txBody>
      </p:sp>
    </p:spTree>
    <p:extLst>
      <p:ext uri="{BB962C8B-B14F-4D97-AF65-F5344CB8AC3E}">
        <p14:creationId xmlns:p14="http://schemas.microsoft.com/office/powerpoint/2010/main" val="1036152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2915-1334-8ABB-CA2A-8FF7F6E96C7D}"/>
              </a:ext>
            </a:extLst>
          </p:cNvPr>
          <p:cNvSpPr>
            <a:spLocks noGrp="1"/>
          </p:cNvSpPr>
          <p:nvPr>
            <p:ph type="title" idx="4294967295"/>
          </p:nvPr>
        </p:nvSpPr>
        <p:spPr>
          <a:xfrm>
            <a:off x="419100" y="0"/>
            <a:ext cx="11353800" cy="874712"/>
          </a:xfrm>
        </p:spPr>
        <p:txBody>
          <a:bodyPr>
            <a:noAutofit/>
          </a:bodyPr>
          <a:lstStyle/>
          <a:p>
            <a:r>
              <a:rPr lang="en-GB" sz="3200" b="0" i="0" u="none" strike="noStrike" dirty="0">
                <a:solidFill>
                  <a:srgbClr val="2E2E2E"/>
                </a:solidFill>
                <a:effectLst/>
              </a:rPr>
              <a:t>Nutrients related to cognitive function</a:t>
            </a:r>
            <a:endParaRPr lang="en-US" sz="6600" dirty="0"/>
          </a:p>
        </p:txBody>
      </p:sp>
      <p:graphicFrame>
        <p:nvGraphicFramePr>
          <p:cNvPr id="11" name="Table 10">
            <a:extLst>
              <a:ext uri="{FF2B5EF4-FFF2-40B4-BE49-F238E27FC236}">
                <a16:creationId xmlns:a16="http://schemas.microsoft.com/office/drawing/2014/main" id="{C06360AE-0E80-39D0-997C-EF66ECD7D8D5}"/>
              </a:ext>
            </a:extLst>
          </p:cNvPr>
          <p:cNvGraphicFramePr>
            <a:graphicFrameLocks noGrp="1"/>
          </p:cNvGraphicFramePr>
          <p:nvPr>
            <p:extLst>
              <p:ext uri="{D42A27DB-BD31-4B8C-83A1-F6EECF244321}">
                <p14:modId xmlns:p14="http://schemas.microsoft.com/office/powerpoint/2010/main" val="3576542364"/>
              </p:ext>
            </p:extLst>
          </p:nvPr>
        </p:nvGraphicFramePr>
        <p:xfrm>
          <a:off x="617220" y="1950780"/>
          <a:ext cx="10482580" cy="3291840"/>
        </p:xfrm>
        <a:graphic>
          <a:graphicData uri="http://schemas.openxmlformats.org/drawingml/2006/table">
            <a:tbl>
              <a:tblPr firstRow="1" firstCol="1" bandRow="1">
                <a:tableStyleId>{46F890A9-2807-4EBB-B81D-B2AA78EC7F39}</a:tableStyleId>
              </a:tblPr>
              <a:tblGrid>
                <a:gridCol w="1465580">
                  <a:extLst>
                    <a:ext uri="{9D8B030D-6E8A-4147-A177-3AD203B41FA5}">
                      <a16:colId xmlns:a16="http://schemas.microsoft.com/office/drawing/2014/main" val="93491501"/>
                    </a:ext>
                  </a:extLst>
                </a:gridCol>
                <a:gridCol w="9017000">
                  <a:extLst>
                    <a:ext uri="{9D8B030D-6E8A-4147-A177-3AD203B41FA5}">
                      <a16:colId xmlns:a16="http://schemas.microsoft.com/office/drawing/2014/main" val="3097817929"/>
                    </a:ext>
                  </a:extLst>
                </a:gridCol>
              </a:tblGrid>
              <a:tr h="0">
                <a:tc>
                  <a:txBody>
                    <a:bodyPr/>
                    <a:lstStyle/>
                    <a:p>
                      <a:pPr marL="0" algn="l" defTabSz="914400" rtl="0" eaLnBrk="1" latinLnBrk="0" hangingPunct="1"/>
                      <a:r>
                        <a:rPr lang="en-GB" sz="2400" b="1" kern="1200">
                          <a:solidFill>
                            <a:schemeClr val="lt1"/>
                          </a:solidFill>
                          <a:effectLst/>
                        </a:rPr>
                        <a:t>B vitamins</a:t>
                      </a:r>
                      <a:endParaRPr lang="en-GB" sz="2400" b="1" kern="1200">
                        <a:solidFill>
                          <a:schemeClr val="lt1"/>
                        </a:solidFill>
                        <a:effectLst/>
                        <a:latin typeface="+mn-lt"/>
                        <a:ea typeface="+mn-ea"/>
                        <a:cs typeface="+mn-cs"/>
                      </a:endParaRPr>
                    </a:p>
                  </a:txBody>
                  <a:tcPr marL="68580" marR="68580" marT="0" marB="0"/>
                </a:tc>
                <a:tc>
                  <a:txBody>
                    <a:bodyPr/>
                    <a:lstStyle/>
                    <a:p>
                      <a:pPr marL="0" algn="l" defTabSz="914400" rtl="0" eaLnBrk="1" latinLnBrk="0" hangingPunct="1"/>
                      <a:r>
                        <a:rPr lang="en-GB" sz="2400" b="1" kern="1200">
                          <a:solidFill>
                            <a:schemeClr val="lt1"/>
                          </a:solidFill>
                          <a:effectLst/>
                        </a:rPr>
                        <a:t>Major Dietary sources</a:t>
                      </a:r>
                      <a:endParaRPr lang="en-GB" sz="2400" b="1" kern="120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3303859754"/>
                  </a:ext>
                </a:extLst>
              </a:tr>
              <a:tr h="0">
                <a:tc>
                  <a:txBody>
                    <a:bodyPr/>
                    <a:lstStyle/>
                    <a:p>
                      <a:pPr marL="0" algn="l" defTabSz="914400" rtl="0" eaLnBrk="1" latinLnBrk="0" hangingPunct="1"/>
                      <a:r>
                        <a:rPr lang="en-GB" sz="2400" b="1" kern="1200" dirty="0">
                          <a:solidFill>
                            <a:schemeClr val="tx1"/>
                          </a:solidFill>
                          <a:effectLst/>
                        </a:rPr>
                        <a:t>B6</a:t>
                      </a:r>
                      <a:endParaRPr lang="en-GB" sz="2400" b="1" kern="1200" dirty="0">
                        <a:solidFill>
                          <a:schemeClr val="tx1"/>
                        </a:solidFill>
                        <a:effectLst/>
                        <a:latin typeface="+mn-lt"/>
                        <a:ea typeface="+mn-ea"/>
                        <a:cs typeface="+mn-cs"/>
                      </a:endParaRPr>
                    </a:p>
                  </a:txBody>
                  <a:tcPr marL="68580" marR="68580" marT="0" marB="0"/>
                </a:tc>
                <a:tc>
                  <a:txBody>
                    <a:bodyPr/>
                    <a:lstStyle/>
                    <a:p>
                      <a:pPr marL="0" algn="l" defTabSz="914400" rtl="0" eaLnBrk="1" latinLnBrk="0" hangingPunct="1"/>
                      <a:r>
                        <a:rPr lang="en-GB" sz="2400" b="1" kern="1200" dirty="0">
                          <a:solidFill>
                            <a:schemeClr val="tx1"/>
                          </a:solidFill>
                          <a:effectLst/>
                        </a:rPr>
                        <a:t>Grains</a:t>
                      </a:r>
                      <a:r>
                        <a:rPr lang="en-GB" sz="2400" b="0" kern="1200" dirty="0">
                          <a:solidFill>
                            <a:schemeClr val="tx1"/>
                          </a:solidFill>
                          <a:effectLst/>
                        </a:rPr>
                        <a:t> (wholegrain corn or maize, brown rice, sorghum, quinoa, and wheat germ), </a:t>
                      </a:r>
                      <a:r>
                        <a:rPr lang="en-GB" sz="2400" b="1" kern="1200" dirty="0">
                          <a:solidFill>
                            <a:schemeClr val="tx1"/>
                          </a:solidFill>
                          <a:effectLst/>
                        </a:rPr>
                        <a:t>pulses</a:t>
                      </a:r>
                      <a:r>
                        <a:rPr lang="en-GB" sz="2400" b="0" kern="1200" dirty="0">
                          <a:solidFill>
                            <a:schemeClr val="tx1"/>
                          </a:solidFill>
                          <a:effectLst/>
                        </a:rPr>
                        <a:t>, </a:t>
                      </a:r>
                      <a:r>
                        <a:rPr lang="en-GB" sz="2400" b="1" kern="1200" dirty="0">
                          <a:solidFill>
                            <a:schemeClr val="tx1"/>
                          </a:solidFill>
                          <a:effectLst/>
                        </a:rPr>
                        <a:t>nuts and seeds</a:t>
                      </a:r>
                      <a:r>
                        <a:rPr lang="en-GB" sz="2400" b="0" kern="1200" dirty="0">
                          <a:solidFill>
                            <a:schemeClr val="tx1"/>
                          </a:solidFill>
                          <a:effectLst/>
                        </a:rPr>
                        <a:t>, </a:t>
                      </a:r>
                      <a:r>
                        <a:rPr lang="en-GB" sz="2400" b="1" kern="1200" dirty="0">
                          <a:solidFill>
                            <a:schemeClr val="tx1"/>
                          </a:solidFill>
                          <a:effectLst/>
                        </a:rPr>
                        <a:t>meat</a:t>
                      </a:r>
                      <a:r>
                        <a:rPr lang="en-GB" sz="2400" b="0" kern="1200" dirty="0">
                          <a:solidFill>
                            <a:schemeClr val="tx1"/>
                          </a:solidFill>
                          <a:effectLst/>
                        </a:rPr>
                        <a:t>, </a:t>
                      </a:r>
                      <a:r>
                        <a:rPr lang="en-GB" sz="2400" b="1" kern="1200" dirty="0">
                          <a:solidFill>
                            <a:schemeClr val="tx1"/>
                          </a:solidFill>
                          <a:effectLst/>
                        </a:rPr>
                        <a:t>liver and meat products</a:t>
                      </a:r>
                      <a:r>
                        <a:rPr lang="en-GB" sz="2400" b="0" kern="1200" dirty="0">
                          <a:solidFill>
                            <a:schemeClr val="tx1"/>
                          </a:solidFill>
                          <a:effectLst/>
                        </a:rPr>
                        <a:t>, and </a:t>
                      </a:r>
                      <a:r>
                        <a:rPr lang="en-GB" sz="2400" b="1" kern="1200" dirty="0">
                          <a:solidFill>
                            <a:schemeClr val="tx1"/>
                          </a:solidFill>
                          <a:effectLst/>
                        </a:rPr>
                        <a:t>fish</a:t>
                      </a:r>
                      <a:endParaRPr lang="en-GB" sz="2400" b="1"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828654010"/>
                  </a:ext>
                </a:extLst>
              </a:tr>
              <a:tr h="0">
                <a:tc>
                  <a:txBody>
                    <a:bodyPr/>
                    <a:lstStyle/>
                    <a:p>
                      <a:pPr marL="0" algn="l" defTabSz="914400" rtl="0" eaLnBrk="1" latinLnBrk="0" hangingPunct="1"/>
                      <a:r>
                        <a:rPr lang="en-GB" sz="2400" b="1" kern="1200">
                          <a:solidFill>
                            <a:schemeClr val="tx1"/>
                          </a:solidFill>
                          <a:effectLst/>
                        </a:rPr>
                        <a:t>B12</a:t>
                      </a:r>
                      <a:endParaRPr lang="en-GB" sz="2400" b="1" kern="1200">
                        <a:solidFill>
                          <a:schemeClr val="tx1"/>
                        </a:solidFill>
                        <a:effectLst/>
                        <a:latin typeface="+mn-lt"/>
                        <a:ea typeface="+mn-ea"/>
                        <a:cs typeface="+mn-cs"/>
                      </a:endParaRPr>
                    </a:p>
                  </a:txBody>
                  <a:tcPr marL="68580" marR="68580" marT="0" marB="0"/>
                </a:tc>
                <a:tc>
                  <a:txBody>
                    <a:bodyPr/>
                    <a:lstStyle/>
                    <a:p>
                      <a:pPr marL="0" algn="l" defTabSz="914400" rtl="0" eaLnBrk="1" latinLnBrk="0" hangingPunct="1"/>
                      <a:r>
                        <a:rPr lang="en-GB" sz="2400" b="0" kern="1200" dirty="0">
                          <a:solidFill>
                            <a:schemeClr val="tx1"/>
                          </a:solidFill>
                          <a:effectLst/>
                        </a:rPr>
                        <a:t>Animal products (</a:t>
                      </a:r>
                      <a:r>
                        <a:rPr lang="en-GB" sz="2400" b="1" kern="1200" dirty="0">
                          <a:solidFill>
                            <a:schemeClr val="tx1"/>
                          </a:solidFill>
                          <a:effectLst/>
                        </a:rPr>
                        <a:t>dairy products</a:t>
                      </a:r>
                      <a:r>
                        <a:rPr lang="en-GB" sz="2400" b="0" kern="1200" dirty="0">
                          <a:solidFill>
                            <a:schemeClr val="tx1"/>
                          </a:solidFill>
                          <a:effectLst/>
                        </a:rPr>
                        <a:t>, </a:t>
                      </a:r>
                      <a:r>
                        <a:rPr lang="en-GB" sz="2400" b="1" kern="1200" dirty="0">
                          <a:solidFill>
                            <a:schemeClr val="tx1"/>
                          </a:solidFill>
                          <a:effectLst/>
                        </a:rPr>
                        <a:t>eggs</a:t>
                      </a:r>
                      <a:r>
                        <a:rPr lang="en-GB" sz="2400" b="0" kern="1200" dirty="0">
                          <a:solidFill>
                            <a:schemeClr val="tx1"/>
                          </a:solidFill>
                          <a:effectLst/>
                        </a:rPr>
                        <a:t>, </a:t>
                      </a:r>
                      <a:r>
                        <a:rPr lang="en-GB" sz="2400" b="1" kern="1200" dirty="0">
                          <a:solidFill>
                            <a:schemeClr val="tx1"/>
                          </a:solidFill>
                          <a:effectLst/>
                        </a:rPr>
                        <a:t>meats</a:t>
                      </a:r>
                      <a:r>
                        <a:rPr lang="en-GB" sz="2400" b="0" kern="1200" dirty="0">
                          <a:solidFill>
                            <a:schemeClr val="tx1"/>
                          </a:solidFill>
                          <a:effectLst/>
                        </a:rPr>
                        <a:t>, </a:t>
                      </a:r>
                      <a:r>
                        <a:rPr lang="en-GB" sz="2400" b="1" kern="1200" dirty="0">
                          <a:solidFill>
                            <a:schemeClr val="tx1"/>
                          </a:solidFill>
                          <a:effectLst/>
                        </a:rPr>
                        <a:t>fish</a:t>
                      </a:r>
                      <a:r>
                        <a:rPr lang="en-GB" sz="2400" b="0" kern="1200" dirty="0">
                          <a:solidFill>
                            <a:schemeClr val="tx1"/>
                          </a:solidFill>
                          <a:effectLst/>
                        </a:rPr>
                        <a:t>, and </a:t>
                      </a:r>
                      <a:r>
                        <a:rPr lang="en-GB" sz="2400" b="1" kern="1200" dirty="0">
                          <a:solidFill>
                            <a:schemeClr val="tx1"/>
                          </a:solidFill>
                          <a:effectLst/>
                        </a:rPr>
                        <a:t>liver</a:t>
                      </a:r>
                      <a:r>
                        <a:rPr lang="en-GB" sz="2400" b="0" kern="1200" dirty="0">
                          <a:solidFill>
                            <a:schemeClr val="tx1"/>
                          </a:solidFill>
                          <a:effectLst/>
                        </a:rPr>
                        <a:t>), foods that </a:t>
                      </a:r>
                      <a:r>
                        <a:rPr lang="en-GB" sz="2400" b="1" kern="1200" dirty="0">
                          <a:solidFill>
                            <a:schemeClr val="tx1"/>
                          </a:solidFill>
                          <a:effectLst/>
                        </a:rPr>
                        <a:t>contain yeast </a:t>
                      </a:r>
                      <a:r>
                        <a:rPr lang="en-GB" sz="2400" b="0" kern="1200" dirty="0">
                          <a:solidFill>
                            <a:schemeClr val="tx1"/>
                          </a:solidFill>
                          <a:effectLst/>
                        </a:rPr>
                        <a:t>or have been exposed to </a:t>
                      </a:r>
                      <a:r>
                        <a:rPr lang="en-GB" sz="2400" b="1" kern="1200" dirty="0">
                          <a:solidFill>
                            <a:schemeClr val="tx1"/>
                          </a:solidFill>
                          <a:effectLst/>
                        </a:rPr>
                        <a:t>microbial fermentation </a:t>
                      </a:r>
                      <a:r>
                        <a:rPr lang="en-GB" sz="2400" b="0" kern="1200" dirty="0">
                          <a:solidFill>
                            <a:schemeClr val="tx1"/>
                          </a:solidFill>
                          <a:effectLst/>
                        </a:rPr>
                        <a:t>(</a:t>
                      </a:r>
                      <a:r>
                        <a:rPr lang="en-GB" sz="2400" b="0" kern="1200" dirty="0" err="1">
                          <a:solidFill>
                            <a:schemeClr val="tx1"/>
                          </a:solidFill>
                          <a:effectLst/>
                        </a:rPr>
                        <a:t>eg</a:t>
                      </a:r>
                      <a:r>
                        <a:rPr lang="en-GB" sz="2400" b="0" kern="1200" dirty="0">
                          <a:solidFill>
                            <a:schemeClr val="tx1"/>
                          </a:solidFill>
                          <a:effectLst/>
                        </a:rPr>
                        <a:t>, beer), and </a:t>
                      </a:r>
                      <a:r>
                        <a:rPr lang="en-GB" sz="2400" b="1" kern="1200" dirty="0">
                          <a:solidFill>
                            <a:schemeClr val="tx1"/>
                          </a:solidFill>
                          <a:effectLst/>
                        </a:rPr>
                        <a:t>fortified foods </a:t>
                      </a:r>
                      <a:r>
                        <a:rPr lang="en-GB" sz="2400" b="0" kern="1200" dirty="0">
                          <a:solidFill>
                            <a:schemeClr val="tx1"/>
                          </a:solidFill>
                          <a:effectLst/>
                        </a:rPr>
                        <a:t>( </a:t>
                      </a:r>
                      <a:r>
                        <a:rPr lang="en-GB" sz="2400" b="0" kern="1200" dirty="0" err="1">
                          <a:solidFill>
                            <a:schemeClr val="tx1"/>
                          </a:solidFill>
                          <a:effectLst/>
                        </a:rPr>
                        <a:t>eg</a:t>
                      </a:r>
                      <a:r>
                        <a:rPr lang="en-GB" sz="2400" b="0" kern="1200" dirty="0">
                          <a:solidFill>
                            <a:schemeClr val="tx1"/>
                          </a:solidFill>
                          <a:effectLst/>
                        </a:rPr>
                        <a:t>, ready-to-eat cereals)</a:t>
                      </a:r>
                      <a:endParaRPr lang="en-GB" sz="2400" b="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767195868"/>
                  </a:ext>
                </a:extLst>
              </a:tr>
              <a:tr h="0">
                <a:tc>
                  <a:txBody>
                    <a:bodyPr/>
                    <a:lstStyle/>
                    <a:p>
                      <a:pPr marL="0" algn="l" defTabSz="914400" rtl="0" eaLnBrk="1" latinLnBrk="0" hangingPunct="1"/>
                      <a:r>
                        <a:rPr lang="en-GB" sz="2400" b="1" kern="1200">
                          <a:solidFill>
                            <a:schemeClr val="tx1"/>
                          </a:solidFill>
                          <a:effectLst/>
                        </a:rPr>
                        <a:t>Folate</a:t>
                      </a:r>
                      <a:endParaRPr lang="en-GB" sz="2400" b="1" kern="1200">
                        <a:solidFill>
                          <a:schemeClr val="tx1"/>
                        </a:solidFill>
                        <a:effectLst/>
                        <a:latin typeface="+mn-lt"/>
                        <a:ea typeface="+mn-ea"/>
                        <a:cs typeface="+mn-cs"/>
                      </a:endParaRPr>
                    </a:p>
                  </a:txBody>
                  <a:tcPr marL="68580" marR="68580" marT="0" marB="0"/>
                </a:tc>
                <a:tc>
                  <a:txBody>
                    <a:bodyPr/>
                    <a:lstStyle/>
                    <a:p>
                      <a:pPr marL="0" algn="l" defTabSz="914400" rtl="0" eaLnBrk="1" latinLnBrk="0" hangingPunct="1"/>
                      <a:r>
                        <a:rPr lang="en-GB" sz="2400" b="1" kern="1200" dirty="0">
                          <a:solidFill>
                            <a:schemeClr val="tx1"/>
                          </a:solidFill>
                          <a:effectLst/>
                        </a:rPr>
                        <a:t>Dark-green leafy vegetables</a:t>
                      </a:r>
                      <a:r>
                        <a:rPr lang="en-GB" sz="2400" b="0" kern="1200" dirty="0">
                          <a:solidFill>
                            <a:schemeClr val="tx1"/>
                          </a:solidFill>
                          <a:effectLst/>
                        </a:rPr>
                        <a:t>, </a:t>
                      </a:r>
                      <a:r>
                        <a:rPr lang="en-GB" sz="2400" b="1" kern="1200" dirty="0">
                          <a:solidFill>
                            <a:schemeClr val="tx1"/>
                          </a:solidFill>
                          <a:effectLst/>
                        </a:rPr>
                        <a:t>legumes</a:t>
                      </a:r>
                      <a:r>
                        <a:rPr lang="en-GB" sz="2400" b="0" kern="1200" dirty="0">
                          <a:solidFill>
                            <a:schemeClr val="tx1"/>
                          </a:solidFill>
                          <a:effectLst/>
                        </a:rPr>
                        <a:t>, </a:t>
                      </a:r>
                      <a:r>
                        <a:rPr lang="en-GB" sz="2400" b="1" kern="1200" dirty="0">
                          <a:solidFill>
                            <a:schemeClr val="tx1"/>
                          </a:solidFill>
                          <a:effectLst/>
                        </a:rPr>
                        <a:t>oranges</a:t>
                      </a:r>
                      <a:r>
                        <a:rPr lang="en-GB" sz="2400" b="0" kern="1200" dirty="0">
                          <a:solidFill>
                            <a:schemeClr val="tx1"/>
                          </a:solidFill>
                          <a:effectLst/>
                        </a:rPr>
                        <a:t> and </a:t>
                      </a:r>
                      <a:r>
                        <a:rPr lang="en-GB" sz="2400" b="1" kern="1200" dirty="0">
                          <a:solidFill>
                            <a:schemeClr val="tx1"/>
                          </a:solidFill>
                          <a:effectLst/>
                        </a:rPr>
                        <a:t>grapefruit</a:t>
                      </a:r>
                      <a:r>
                        <a:rPr lang="en-GB" sz="2400" b="0" kern="1200" dirty="0">
                          <a:solidFill>
                            <a:schemeClr val="tx1"/>
                          </a:solidFill>
                          <a:effectLst/>
                        </a:rPr>
                        <a:t>, </a:t>
                      </a:r>
                      <a:r>
                        <a:rPr lang="en-GB" sz="2400" b="1" kern="1200" dirty="0">
                          <a:solidFill>
                            <a:schemeClr val="tx1"/>
                          </a:solidFill>
                          <a:effectLst/>
                        </a:rPr>
                        <a:t>peanuts</a:t>
                      </a:r>
                      <a:r>
                        <a:rPr lang="en-GB" sz="2400" b="0" kern="1200" dirty="0">
                          <a:solidFill>
                            <a:schemeClr val="tx1"/>
                          </a:solidFill>
                          <a:effectLst/>
                        </a:rPr>
                        <a:t> and </a:t>
                      </a:r>
                      <a:r>
                        <a:rPr lang="en-GB" sz="2400" b="1" kern="1200" dirty="0">
                          <a:solidFill>
                            <a:schemeClr val="tx1"/>
                          </a:solidFill>
                          <a:effectLst/>
                        </a:rPr>
                        <a:t>almonds</a:t>
                      </a:r>
                      <a:r>
                        <a:rPr lang="en-GB" sz="2400" b="0" kern="1200" dirty="0">
                          <a:solidFill>
                            <a:schemeClr val="tx1"/>
                          </a:solidFill>
                          <a:effectLst/>
                        </a:rPr>
                        <a:t>, offal (liver and kidney), and </a:t>
                      </a:r>
                      <a:r>
                        <a:rPr lang="en-GB" sz="2400" b="1" kern="1200" dirty="0">
                          <a:solidFill>
                            <a:schemeClr val="tx1"/>
                          </a:solidFill>
                          <a:effectLst/>
                        </a:rPr>
                        <a:t>baker's yeast</a:t>
                      </a:r>
                      <a:endParaRPr lang="en-GB" sz="2400" b="1"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3439985565"/>
                  </a:ext>
                </a:extLst>
              </a:tr>
            </a:tbl>
          </a:graphicData>
        </a:graphic>
      </p:graphicFrame>
      <p:sp>
        <p:nvSpPr>
          <p:cNvPr id="13" name="TextBox 12">
            <a:extLst>
              <a:ext uri="{FF2B5EF4-FFF2-40B4-BE49-F238E27FC236}">
                <a16:creationId xmlns:a16="http://schemas.microsoft.com/office/drawing/2014/main" id="{7ED9C6CA-4FCF-DD7A-CD79-1999D468D50A}"/>
              </a:ext>
            </a:extLst>
          </p:cNvPr>
          <p:cNvSpPr txBox="1"/>
          <p:nvPr/>
        </p:nvSpPr>
        <p:spPr>
          <a:xfrm>
            <a:off x="3902075" y="6224281"/>
            <a:ext cx="8175626" cy="584775"/>
          </a:xfrm>
          <a:prstGeom prst="rect">
            <a:avLst/>
          </a:prstGeom>
          <a:noFill/>
        </p:spPr>
        <p:txBody>
          <a:bodyPr wrap="square">
            <a:spAutoFit/>
          </a:bodyPr>
          <a:lstStyle/>
          <a:p>
            <a:pPr algn="r"/>
            <a:r>
              <a:rPr lang="en-US" sz="1600" dirty="0"/>
              <a:t>Nikolaos </a:t>
            </a:r>
            <a:r>
              <a:rPr lang="en-US" sz="1600" dirty="0" err="1"/>
              <a:t>Scarmeas</a:t>
            </a:r>
            <a:r>
              <a:rPr lang="en-US" sz="1600" dirty="0"/>
              <a:t>, Costas A </a:t>
            </a:r>
            <a:r>
              <a:rPr lang="en-US" sz="1600" dirty="0" err="1"/>
              <a:t>Anastasiou</a:t>
            </a:r>
            <a:r>
              <a:rPr lang="en-US" sz="1600" dirty="0"/>
              <a:t>, Mary </a:t>
            </a:r>
            <a:r>
              <a:rPr lang="en-US" sz="1600" dirty="0" err="1"/>
              <a:t>Yannakoulia</a:t>
            </a:r>
            <a:r>
              <a:rPr lang="en-US" sz="1600" dirty="0"/>
              <a:t>, Nutrition and prevention of cognitive </a:t>
            </a:r>
            <a:r>
              <a:rPr lang="en-US" sz="1600" dirty="0" err="1"/>
              <a:t>impairment,The</a:t>
            </a:r>
            <a:r>
              <a:rPr lang="en-US" sz="1600" dirty="0"/>
              <a:t> Lancet Neurology, 2018</a:t>
            </a:r>
          </a:p>
        </p:txBody>
      </p:sp>
      <p:sp>
        <p:nvSpPr>
          <p:cNvPr id="15" name="Title 1">
            <a:extLst>
              <a:ext uri="{FF2B5EF4-FFF2-40B4-BE49-F238E27FC236}">
                <a16:creationId xmlns:a16="http://schemas.microsoft.com/office/drawing/2014/main" id="{70A9D30B-A75A-F387-16F7-0E5E06585281}"/>
              </a:ext>
            </a:extLst>
          </p:cNvPr>
          <p:cNvSpPr txBox="1">
            <a:spLocks/>
          </p:cNvSpPr>
          <p:nvPr/>
        </p:nvSpPr>
        <p:spPr>
          <a:xfrm>
            <a:off x="419100" y="645406"/>
            <a:ext cx="11353800" cy="874395"/>
          </a:xfrm>
          <a:prstGeom prst="roundRect">
            <a:avLst/>
          </a:prstGeom>
          <a:solidFill>
            <a:schemeClr val="bg2">
              <a:lumMod val="75000"/>
              <a:alpha val="68002"/>
            </a:schemeClr>
          </a:solidFill>
          <a:effectLst>
            <a:softEdge rad="635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The brain needs lifelong nourishment to maintain its structure and function and to help ensure optimal cognitive performance</a:t>
            </a:r>
          </a:p>
        </p:txBody>
      </p:sp>
    </p:spTree>
    <p:extLst>
      <p:ext uri="{BB962C8B-B14F-4D97-AF65-F5344CB8AC3E}">
        <p14:creationId xmlns:p14="http://schemas.microsoft.com/office/powerpoint/2010/main" val="4156145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4351</TotalTime>
  <Words>7944</Words>
  <Application>Microsoft Office PowerPoint</Application>
  <PresentationFormat>Širokozaslonsko</PresentationFormat>
  <Paragraphs>1043</Paragraphs>
  <Slides>57</Slides>
  <Notes>44</Notes>
  <HiddenSlides>0</HiddenSlides>
  <MMClips>0</MMClips>
  <ScaleCrop>false</ScaleCrop>
  <HeadingPairs>
    <vt:vector size="6" baseType="variant">
      <vt:variant>
        <vt:lpstr>Uporabljene pisave</vt:lpstr>
      </vt:variant>
      <vt:variant>
        <vt:i4>29</vt:i4>
      </vt:variant>
      <vt:variant>
        <vt:lpstr>Tema</vt:lpstr>
      </vt:variant>
      <vt:variant>
        <vt:i4>1</vt:i4>
      </vt:variant>
      <vt:variant>
        <vt:lpstr>Naslovi diapozitivov</vt:lpstr>
      </vt:variant>
      <vt:variant>
        <vt:i4>57</vt:i4>
      </vt:variant>
    </vt:vector>
  </HeadingPairs>
  <TitlesOfParts>
    <vt:vector size="87" baseType="lpstr">
      <vt:lpstr>AdvOT863180fb</vt:lpstr>
      <vt:lpstr>AdvOT863180fb+fb</vt:lpstr>
      <vt:lpstr>AdvP4C4E74</vt:lpstr>
      <vt:lpstr>AdvPS44A44B</vt:lpstr>
      <vt:lpstr>-apple-system</vt:lpstr>
      <vt:lpstr>AppleSystemUIFont</vt:lpstr>
      <vt:lpstr>Arial</vt:lpstr>
      <vt:lpstr>Avenir</vt:lpstr>
      <vt:lpstr>BlinkMacSystemFont</vt:lpstr>
      <vt:lpstr>Calibri</vt:lpstr>
      <vt:lpstr>Calibri Light</vt:lpstr>
      <vt:lpstr>Cambria</vt:lpstr>
      <vt:lpstr>DDG_ProximaNova</vt:lpstr>
      <vt:lpstr>Georgia</vt:lpstr>
      <vt:lpstr>Helvetica</vt:lpstr>
      <vt:lpstr>Helvetica Neue</vt:lpstr>
      <vt:lpstr>Merriweather</vt:lpstr>
      <vt:lpstr>msgothic</vt:lpstr>
      <vt:lpstr>NexusSerif</vt:lpstr>
      <vt:lpstr>Open Sans</vt:lpstr>
      <vt:lpstr>PlutoSansLight</vt:lpstr>
      <vt:lpstr>Poppins</vt:lpstr>
      <vt:lpstr>ScalaLancetPro</vt:lpstr>
      <vt:lpstr>Shaker2Lancet</vt:lpstr>
      <vt:lpstr>Symbol</vt:lpstr>
      <vt:lpstr>Times</vt:lpstr>
      <vt:lpstr>Times New Roman</vt:lpstr>
      <vt:lpstr>var(--medium)</vt:lpstr>
      <vt:lpstr>Wingdings</vt:lpstr>
      <vt:lpstr>Office Theme</vt:lpstr>
      <vt:lpstr>Nutrition, supplements and weight related approaches</vt:lpstr>
      <vt:lpstr>Learning Objectives</vt:lpstr>
      <vt:lpstr>Contents of the lecture</vt:lpstr>
      <vt:lpstr>PowerPointova predstavitev</vt:lpstr>
      <vt:lpstr>The Brain Is Highly Sensitive to Oxidative Stress</vt:lpstr>
      <vt:lpstr>Role of nutrients in brain structure and function</vt:lpstr>
      <vt:lpstr>Role of nutrients in brain structure and function</vt:lpstr>
      <vt:lpstr>Role of nutrients in brain structure and function</vt:lpstr>
      <vt:lpstr>Nutrients related to cognitive function</vt:lpstr>
      <vt:lpstr>Nutrients related to cognitive function</vt:lpstr>
      <vt:lpstr>PowerPointova predstavitev</vt:lpstr>
      <vt:lpstr>PowerPointova predstavitev</vt:lpstr>
      <vt:lpstr>Nutrients related to cognitive function</vt:lpstr>
      <vt:lpstr>PowerPointova predstavitev</vt:lpstr>
      <vt:lpstr>PowerPointova predstavitev</vt:lpstr>
      <vt:lpstr>PowerPointova predstavitev</vt:lpstr>
      <vt:lpstr>Nutritional needs in NDD</vt:lpstr>
      <vt:lpstr>Biological pathways mediating the relationship of the diet with cognition </vt:lpstr>
      <vt:lpstr>PowerPointova predstavitev</vt:lpstr>
      <vt:lpstr>Nutritional needs in NDD</vt:lpstr>
      <vt:lpstr>Nutritional needs in NDD</vt:lpstr>
      <vt:lpstr>Nutritional needs in NDD</vt:lpstr>
      <vt:lpstr>Nutritional needs in NDD</vt:lpstr>
      <vt:lpstr>Malnutrition and dementia</vt:lpstr>
      <vt:lpstr>Malnutrition and dementia</vt:lpstr>
      <vt:lpstr>Mediterranean Diet (MD) in Preventing Neurodegenerative Diseases </vt:lpstr>
      <vt:lpstr>PowerPointova predstavitev</vt:lpstr>
      <vt:lpstr>PowerPointova predstavitev</vt:lpstr>
      <vt:lpstr>The MIND diet</vt:lpstr>
      <vt:lpstr>GLUTATHIONE (GSH)</vt:lpstr>
      <vt:lpstr>GSH Supplementation </vt:lpstr>
      <vt:lpstr>GSH Supplementation </vt:lpstr>
      <vt:lpstr>Other clinically important supplements</vt:lpstr>
      <vt:lpstr>Other clinically important supplements</vt:lpstr>
      <vt:lpstr>What is microbiota?</vt:lpstr>
      <vt:lpstr>The importance of microbiota</vt:lpstr>
      <vt:lpstr>PowerPointova predstavitev</vt:lpstr>
      <vt:lpstr>PowerPointova predstavitev</vt:lpstr>
      <vt:lpstr>Blood-brain barrier and microbiota</vt:lpstr>
      <vt:lpstr>Relationship between the brain and gut microorganisms</vt:lpstr>
      <vt:lpstr>How pathogens affects brain?</vt:lpstr>
      <vt:lpstr>New insights: how the diet and intestinal microbiome affect the brain</vt:lpstr>
      <vt:lpstr>PowerPointova predstavitev</vt:lpstr>
      <vt:lpstr>New opportunities to modulate the gut microbiota by nutrition</vt:lpstr>
      <vt:lpstr>Relationship between diabetes mellitus and NDD</vt:lpstr>
      <vt:lpstr>Relationship between diabetes mellitus and NDD</vt:lpstr>
      <vt:lpstr>Relationship between diabetes mellitus and NDD</vt:lpstr>
      <vt:lpstr>Insulin resistance and brain gray matter volume (GMV)</vt:lpstr>
      <vt:lpstr>Mechanisms connecting Alzheimer's disease and diabetes</vt:lpstr>
      <vt:lpstr>Alzheimer׳s disease (AD) and brain glucose starvation</vt:lpstr>
      <vt:lpstr>Alzheimer׳s disease (AD) and brain glucose starvation - The concept of type 3 diabetes -</vt:lpstr>
      <vt:lpstr>Neuromodulatory effects of anti-diabetes medications </vt:lpstr>
      <vt:lpstr>Molecular mechanisms underlying the neuromodulatory effects of GLP1 receptor agonists and DPP4 inhibitors.</vt:lpstr>
      <vt:lpstr>Likely molecular mechanisms by which GLP-1 analogues improve cognitive functions</vt:lpstr>
      <vt:lpstr>PowerPointova predstavitev</vt:lpstr>
      <vt:lpstr>PowerPointova predstavitev</vt:lpstr>
      <vt:lpstr>Literature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creator>Martin Jens Persson</dc:creator>
  <cp:lastModifiedBy>Uporabnik</cp:lastModifiedBy>
  <cp:revision>22</cp:revision>
  <dcterms:created xsi:type="dcterms:W3CDTF">2022-12-12T07:56:35Z</dcterms:created>
  <dcterms:modified xsi:type="dcterms:W3CDTF">2023-11-04T20:33:05Z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