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embeddedFontLst>
    <p:embeddedFont>
      <p:font typeface="Anton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iop/N17ZnmZLnpl0jC5o+MutGM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601444-449A-440F-B14F-D6673F690F36}">
  <a:tblStyle styleId="{CE601444-449A-440F-B14F-D6673F690F3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Anton-regular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0" name="Google Shape;70;p2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9" name="Google Shape;3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2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2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4" name="Google Shape;64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1" Type="http://schemas.openxmlformats.org/officeDocument/2006/relationships/hyperlink" Target="https://pubmed.ncbi.nlm.nih.gov/?term=Cheng%20ST%5BAuthor%5D" TargetMode="External"/><Relationship Id="rId10" Type="http://schemas.openxmlformats.org/officeDocument/2006/relationships/hyperlink" Target="https://www.ncbi.nlm.nih.gov/pmc/articles/PMC5683005/" TargetMode="External"/><Relationship Id="rId13" Type="http://schemas.openxmlformats.org/officeDocument/2006/relationships/hyperlink" Target="https://www.ncbi.nlm.nih.gov/pmc/articles/PMC4969323/" TargetMode="External"/><Relationship Id="rId12" Type="http://schemas.openxmlformats.org/officeDocument/2006/relationships/hyperlink" Target="https://doi.org/10.1007%2Fs11920-016-0721-2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fullscript.com/blog/b-vitamins" TargetMode="External"/><Relationship Id="rId4" Type="http://schemas.openxmlformats.org/officeDocument/2006/relationships/hyperlink" Target="https://fullscript.com/blog/prevent-neurodegenerative-diseases-naturally" TargetMode="External"/><Relationship Id="rId9" Type="http://schemas.openxmlformats.org/officeDocument/2006/relationships/hyperlink" Target="https://doi.org/10.3945%2Fan.117.016261" TargetMode="External"/><Relationship Id="rId15" Type="http://schemas.openxmlformats.org/officeDocument/2006/relationships/hyperlink" Target="https://pubmed.ncbi.nlm.nih.gov/?term=Deuschl+G&amp;cauthor_id=26105162" TargetMode="External"/><Relationship Id="rId14" Type="http://schemas.openxmlformats.org/officeDocument/2006/relationships/hyperlink" Target="https://pubmed.ncbi.nlm.nih.gov/?term=Schulz+JB&amp;cauthor_id=26105162" TargetMode="External"/><Relationship Id="rId17" Type="http://schemas.openxmlformats.org/officeDocument/2006/relationships/hyperlink" Target="https://link.springer.com/referenceworkentry/10.1007/978-1-4419-1005-9_1147" TargetMode="External"/><Relationship Id="rId16" Type="http://schemas.openxmlformats.org/officeDocument/2006/relationships/hyperlink" Target="https://pubmed.ncbi.nlm.nih.gov/26105162/" TargetMode="External"/><Relationship Id="rId5" Type="http://schemas.openxmlformats.org/officeDocument/2006/relationships/hyperlink" Target="https://pubmed.ncbi.nlm.nih.gov/?term=Poulose%20SM%5BAuthor%5D" TargetMode="External"/><Relationship Id="rId6" Type="http://schemas.openxmlformats.org/officeDocument/2006/relationships/hyperlink" Target="https://pubmed.ncbi.nlm.nih.gov/?term=Miller%20MG%5BAuthor%5D" TargetMode="External"/><Relationship Id="rId7" Type="http://schemas.openxmlformats.org/officeDocument/2006/relationships/hyperlink" Target="https://pubmed.ncbi.nlm.nih.gov/?term=Scott%20T%5BAuthor%5D" TargetMode="External"/><Relationship Id="rId8" Type="http://schemas.openxmlformats.org/officeDocument/2006/relationships/hyperlink" Target="https://pubmed.ncbi.nlm.nih.gov/?term=Shukitt-Hale%20B%5BAuthor%5D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ltoida.com/how-to-prevent-alzheimers-disease-naturally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76300" y="609600"/>
            <a:ext cx="7620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nton"/>
              <a:buNone/>
            </a:pPr>
            <a:r>
              <a:rPr b="0" i="0" lang="en-US" sz="4400" u="none">
                <a:solidFill>
                  <a:srgbClr val="C00000"/>
                </a:solidFill>
                <a:latin typeface="Anton"/>
                <a:ea typeface="Anton"/>
                <a:cs typeface="Anton"/>
                <a:sym typeface="Anton"/>
              </a:rPr>
              <a:t>Life -Style Modification (LSM) for preventing/improving NDDs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2052625"/>
            <a:ext cx="64008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 b="1" i="0" sz="2000" u="non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t/>
            </a:r>
            <a:endParaRPr b="0" i="0" sz="1600" u="none">
              <a:solidFill>
                <a:srgbClr val="00B0F0"/>
              </a:solidFill>
              <a:latin typeface="Anton"/>
              <a:ea typeface="Anton"/>
              <a:cs typeface="Anton"/>
              <a:sym typeface="Anton"/>
            </a:endParaRPr>
          </a:p>
          <a:p>
            <a:pPr indent="0" lvl="0" marL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B0F0"/>
              </a:buClr>
              <a:buSzPts val="1600"/>
              <a:buNone/>
            </a:pPr>
            <a:r>
              <a:rPr b="0" i="0" lang="en-US" sz="1600" u="none">
                <a:solidFill>
                  <a:srgbClr val="00B0F0"/>
                </a:solidFill>
                <a:latin typeface="Anton"/>
                <a:ea typeface="Anton"/>
                <a:cs typeface="Anton"/>
                <a:sym typeface="Anton"/>
              </a:rPr>
              <a:t>M.G.A.S. Malkanthie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B0F0"/>
              </a:buClr>
              <a:buSzPts val="1600"/>
              <a:buNone/>
            </a:pPr>
            <a:r>
              <a:rPr b="0" i="0" lang="en-US" sz="1600" u="none">
                <a:solidFill>
                  <a:srgbClr val="00B0F0"/>
                </a:solidFill>
                <a:latin typeface="Anton"/>
                <a:ea typeface="Anton"/>
                <a:cs typeface="Anton"/>
                <a:sym typeface="Anton"/>
              </a:rPr>
              <a:t>Senior Lecturer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B0F0"/>
              </a:buClr>
              <a:buSzPts val="1600"/>
              <a:buNone/>
            </a:pPr>
            <a:r>
              <a:rPr b="0" i="0" lang="en-US" sz="1600" u="none">
                <a:solidFill>
                  <a:srgbClr val="00B0F0"/>
                </a:solidFill>
                <a:latin typeface="Anton"/>
                <a:ea typeface="Anton"/>
                <a:cs typeface="Anton"/>
                <a:sym typeface="Anton"/>
              </a:rPr>
              <a:t>Faculty of Nursing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B0F0"/>
              </a:buClr>
              <a:buSzPts val="1600"/>
              <a:buNone/>
            </a:pPr>
            <a:r>
              <a:rPr b="0" i="0" lang="en-US" sz="1600" u="none">
                <a:solidFill>
                  <a:srgbClr val="00B0F0"/>
                </a:solidFill>
                <a:latin typeface="Anton"/>
                <a:ea typeface="Anton"/>
                <a:cs typeface="Anton"/>
                <a:sym typeface="Anton"/>
              </a:rPr>
              <a:t>University of Colombo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2.  </a:t>
            </a: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Increasing physical activity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quitting smoking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managing stress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reducing alcohol consumption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 controlling cholesterol and blood pressure.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cognitive training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 Adequate sleep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46" name="Google Shape;146;p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Arial"/>
              <a:buChar char="•"/>
            </a:pPr>
            <a:r>
              <a:rPr b="0" i="0" lang="en-US" sz="3200" u="sng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Continuous Assessment- 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(need to discuss later)</a:t>
            </a:r>
            <a:endParaRPr b="0" i="0" sz="3200" u="sng">
              <a:solidFill>
                <a:srgbClr val="00B0F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Theory (MCQs, SEQs)-?   %)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Arial"/>
              <a:buChar char="•"/>
            </a:pPr>
            <a:r>
              <a:rPr b="0" i="0" lang="en-US" sz="3200" u="sng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Examination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Theory (MCQs, SEQs) ( -? %)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Learning Methods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52" name="Google Shape;152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Lectures/Lecture Discussion/Tutorials/Small group discussion/Assignments /Role play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58" name="Google Shape;158;p13"/>
          <p:cNvSpPr txBox="1"/>
          <p:nvPr>
            <p:ph idx="1" type="body"/>
          </p:nvPr>
        </p:nvSpPr>
        <p:spPr>
          <a:xfrm>
            <a:off x="381000" y="914400"/>
            <a:ext cx="8527800" cy="7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37185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Laura, D., Kealy, M. (2019). A comprehensive Guide to the B Vitamins.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https://fullscript.com/blog/b-vitamins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Karolina ,Z., Alex, K. (2019). How To Prevent Neurodegenerative Diseases Naturally.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https://fullscript.com/blog/prevent-neurodegenerative-diseases-naturally#:~:text=Neurodegenerative%20conditions%2C%20including%20dementia%2C%20Alzheimer%E2%80%99s%20disease%2C%20and%20Parkinson%E2%80%99s,such%20as%20a%20Western-style%20diet%20and%20physical%20inactivity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Shibu, M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.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Shibu, M .P, 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Marshall, G .M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Shibu, M .P, Marshall, G .M, 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Tammy, S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Shibu, M .P, Marshall, G .M, Tammy, S.,&amp; 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Barbara S.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(2017). Nutritional Factors Affecting Adult Neurogenesis  and Cognitive Function. </a:t>
            </a:r>
            <a:r>
              <a:rPr b="0" i="1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 Nutr.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8(6): 804–811. doi: 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10.3945/an.117.016261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https://www.ncbi.nlm.nih.gov/pmc/articles/PMC5683005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Sheung, T. Cheng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.( 2016). Cognitive Reserve and the Prevention of  Dementia: the Role of Physical and Cognitive Activities. </a:t>
            </a:r>
            <a:r>
              <a:rPr b="0" i="1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 Psychiatry Rep.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18(9): 85.doi: 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10.1007/s11920-016-0721-2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https://www.ncbi.nlm.nih.gov/pmc/articles/PMC4969323/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Schulz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Schulz, J.B.,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Deuschl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G. (2015). Influence of lifestyle on neurodegenerative diseases. </a:t>
            </a:r>
            <a:r>
              <a:rPr b="0" i="1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Nervenarzt.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86(8):954-9.  doi: 10.1007/s00115-014-4252-y. </a:t>
            </a: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https://pubmed.ncbi.nlm.nih.gov/26105162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Carlson, J. (2013). Lifestyle, Modification. In: Gellman, M.D., Turner, J.R. (eds) </a:t>
            </a:r>
            <a:r>
              <a:rPr b="0" i="1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Encyclopedia of Behavioral Medicine. Springer</a:t>
            </a: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New York, NY. https://doi.org/10.1007/978-1-4419-1005-9_1147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https://link.springer.com/referenceworkentry/10.1007/978-1-4419-1005-9_1147</a:t>
            </a:r>
            <a:endParaRPr/>
          </a:p>
          <a:p>
            <a:pPr indent="-337185" lvl="0" marL="342900" marR="0" rtl="0" algn="l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8613" lvl="0" marL="342900" marR="0" rtl="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33909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4" name="Google Shape;164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5425" y="2057400"/>
            <a:ext cx="3613150" cy="3611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685800" y="38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Aims of the Lesson</a:t>
            </a:r>
            <a:r>
              <a:rPr b="1" i="0" lang="en-US" sz="4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the end of this lesson  the student should be able to:</a:t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Define the term “Life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Style Modification”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Explain the influence of life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style on 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neurodegenerative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disorders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Integrate the heart -brain connection and risk of develop 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neurodegenerative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disorders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Describe the risky 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life-styles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habits for developing NDD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SzPct val="100000"/>
              <a:buFont typeface="Times New Roman"/>
              <a:buChar char="⮚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Describe the necessary changes to be done on life- styles to prevent NDDS in progressing stages 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9222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 health promotion life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styles according to individual needs</a:t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0"/>
            <a:ext cx="82296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Times New Roman"/>
              <a:buNone/>
            </a:pPr>
            <a:r>
              <a:rPr b="1" i="0" lang="en-US" sz="40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 content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802798"/>
            <a:ext cx="8229600" cy="53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8" name="Google Shape;98;p3"/>
          <p:cNvGraphicFramePr/>
          <p:nvPr/>
        </p:nvGraphicFramePr>
        <p:xfrm>
          <a:off x="1380837" y="54776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{CE601444-449A-440F-B14F-D6673F690F36}</a:tableStyleId>
              </a:tblPr>
              <a:tblGrid>
                <a:gridCol w="2034275"/>
                <a:gridCol w="2097650"/>
                <a:gridCol w="2099275"/>
              </a:tblGrid>
              <a:tr h="13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Contents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Time allocation        (Hours)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Responsible academic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674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Life Style Modification (LSM)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r>
                        <a:rPr lang="en-US" sz="2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Definition</a:t>
                      </a:r>
                      <a:endParaRPr sz="3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3970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Char char="⮚"/>
                      </a:pPr>
                      <a:r>
                        <a:rPr lang="en-US" sz="2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Influence of life-style on neurodegenerative disorders</a:t>
                      </a:r>
                      <a:endParaRPr sz="3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3970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Char char="⮚"/>
                      </a:pPr>
                      <a:r>
                        <a:rPr lang="en-US" sz="2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Heart -Brain connection and risk of develop neurodegenerative disorders</a:t>
                      </a:r>
                      <a:endParaRPr sz="3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3970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Char char="⮚"/>
                      </a:pPr>
                      <a:r>
                        <a:rPr lang="en-US" sz="2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Risky life-styles habits for developing NDD </a:t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4290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3970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Times New Roman"/>
                        <a:buChar char="⮚"/>
                      </a:pPr>
                      <a:r>
                        <a:rPr lang="en-US" sz="2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changes to be done on life- styles to prevent NDDS in progressing stages </a:t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3970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Noto Sans Symbols"/>
                        <a:buChar char="⮚"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4290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1" lang="en-US" sz="2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03200" lvl="0" marL="342900" rtl="0" algn="l">
                        <a:spcBef>
                          <a:spcPts val="4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t/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1" sz="1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01Hour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 content</a:t>
            </a:r>
            <a:b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Definition- “Life Style Modification”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term lifestyle modification can be used to refer to behavioral interventions that attempt to create change in multiple lifestyle health behaviors” (Jordan Carlson, 2013)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Influence of life style on NDD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Lifestyle factors have an important influence on the risk of developing a neurodegenerative disease during later life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Among many risk factors for neurodegenerative disease, genetics and sex, are not modifiable, But most of other factors can be altered through </a:t>
            </a:r>
            <a:r>
              <a:rPr b="0" i="0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lifestyle modifications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Several studies have provided evidence that during the last decades the age-adjusted incidence of dementia has decreased by following these behavioral changes 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Continuous physical and cognitive activity, a balanced diet (with a high proportion of unsaturated fatty acids), the pharmacological treatment of arterial hypertension,&amp;  sufficient sleep are supportive behaviors for the persons with NDD.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/>
          <p:nvPr>
            <p:ph type="title"/>
          </p:nvPr>
        </p:nvSpPr>
        <p:spPr>
          <a:xfrm>
            <a:off x="457200" y="274637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br>
              <a:rPr b="0" i="0" lang="en-US" sz="4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Heart-Brain connection to develop NDD</a:t>
            </a:r>
            <a:br>
              <a:rPr b="0" i="0" lang="en-US" sz="4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22" name="Google Shape;122;p7"/>
          <p:cNvSpPr txBox="1"/>
          <p:nvPr>
            <p:ph idx="1" type="body"/>
          </p:nvPr>
        </p:nvSpPr>
        <p:spPr>
          <a:xfrm>
            <a:off x="457200" y="1219200"/>
            <a:ext cx="82296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Vascular dementia and Alzheimer’s disease, are some of NDD which is believed to be increased by the damage of the heart and blood vessels.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This concept is often referred to as the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Heart-Brain connection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healthy heart ensures that a sufficient amount of blood is pumped to the brain, while healthy blood vessels ensure the oxygen-rich blood reaches the brain.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Vascular conditions include stroke, heart disease, high blood pressure, diabetes, and high cholesterol leads to supply insufficient amount of blood to the brain.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Risky life style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28" name="Google Shape;128;p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Insufficient exercise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unhealthy diet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Alcohol and tobacco usage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stimulating cognitive activity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sleep</a:t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br>
              <a:rPr b="0" i="0" lang="en-US" sz="4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Heath promotion life style</a:t>
            </a:r>
            <a:br>
              <a:rPr b="0" i="0" lang="en-US" sz="4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4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34" name="Google Shape;134;p9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Healthy Diet (Dietary modification)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</a:t>
            </a:r>
            <a:r>
              <a:rPr b="0" i="0" lang="en-US" sz="320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Antioxidants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-fruits, nuts, vegetables, and spices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AutoNum type="romanUcPeriod"/>
            </a:pPr>
            <a:r>
              <a:rPr b="0" i="0" lang="en-US" sz="320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B-vitamins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(Esspecially Vit B3, Vit 6, Vit 9, Vit 12,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AutoNum type="romanUcPeriod"/>
            </a:pPr>
            <a:r>
              <a:rPr b="0" i="0" lang="en-US" sz="320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vitamin D</a:t>
            </a:r>
            <a:endParaRPr b="0" i="0" sz="3200" u="none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romanUcPeriod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320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n-3 polyunsaturated fatty acids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(All these are used for the neuroprotection and in reducing the risk of cognitive decline)</a:t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2022-08-31T03:23:51Z</dcterms:created>
  <dc:creator>Windows 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