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4" r:id="rId6"/>
    <p:sldId id="265" r:id="rId7"/>
    <p:sldId id="266" r:id="rId8"/>
    <p:sldId id="267" r:id="rId9"/>
    <p:sldId id="268" r:id="rId10"/>
    <p:sldId id="269" r:id="rId11"/>
    <p:sldId id="270" r:id="rId12"/>
    <p:sldId id="271" r:id="rId13"/>
    <p:sldId id="288" r:id="rId14"/>
    <p:sldId id="290" r:id="rId15"/>
    <p:sldId id="289" r:id="rId16"/>
    <p:sldId id="292" r:id="rId17"/>
    <p:sldId id="291" r:id="rId18"/>
    <p:sldId id="294" r:id="rId19"/>
    <p:sldId id="293" r:id="rId20"/>
    <p:sldId id="296" r:id="rId21"/>
    <p:sldId id="295" r:id="rId22"/>
    <p:sldId id="322" r:id="rId23"/>
    <p:sldId id="329" r:id="rId24"/>
    <p:sldId id="330" r:id="rId25"/>
    <p:sldId id="323" r:id="rId26"/>
    <p:sldId id="324" r:id="rId27"/>
    <p:sldId id="325" r:id="rId28"/>
    <p:sldId id="326" r:id="rId29"/>
    <p:sldId id="327" r:id="rId30"/>
    <p:sldId id="328" r:id="rId31"/>
    <p:sldId id="297" r:id="rId32"/>
    <p:sldId id="298" r:id="rId33"/>
    <p:sldId id="299" r:id="rId34"/>
    <p:sldId id="300" r:id="rId35"/>
    <p:sldId id="301" r:id="rId36"/>
    <p:sldId id="302" r:id="rId37"/>
    <p:sldId id="303" r:id="rId38"/>
    <p:sldId id="304" r:id="rId39"/>
    <p:sldId id="305" r:id="rId40"/>
    <p:sldId id="306" r:id="rId41"/>
    <p:sldId id="307" r:id="rId42"/>
    <p:sldId id="287" r:id="rId43"/>
    <p:sldId id="272" r:id="rId44"/>
    <p:sldId id="273" r:id="rId45"/>
    <p:sldId id="275" r:id="rId46"/>
    <p:sldId id="309" r:id="rId47"/>
    <p:sldId id="312" r:id="rId48"/>
    <p:sldId id="276" r:id="rId49"/>
    <p:sldId id="277" r:id="rId50"/>
    <p:sldId id="278" r:id="rId51"/>
    <p:sldId id="318" r:id="rId52"/>
    <p:sldId id="286" r:id="rId53"/>
    <p:sldId id="280" r:id="rId54"/>
    <p:sldId id="282" r:id="rId55"/>
    <p:sldId id="319" r:id="rId56"/>
    <p:sldId id="281" r:id="rId57"/>
    <p:sldId id="283" r:id="rId58"/>
    <p:sldId id="284" r:id="rId59"/>
    <p:sldId id="311" r:id="rId60"/>
    <p:sldId id="331" r:id="rId61"/>
    <p:sldId id="285" r:id="rId6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859"/>
    <p:restoredTop sz="94648"/>
  </p:normalViewPr>
  <p:slideViewPr>
    <p:cSldViewPr snapToGrid="0">
      <p:cViewPr varScale="1">
        <p:scale>
          <a:sx n="76" d="100"/>
          <a:sy n="76" d="100"/>
        </p:scale>
        <p:origin x="67" y="34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FB666D0-6751-7846-BDAE-E1F17A5A217F}" type="datetimeFigureOut">
              <a:rPr lang="en-SI" smtClean="0"/>
              <a:t>12/14/2024</a:t>
            </a:fld>
            <a:endParaRPr lang="en-SI"/>
          </a:p>
        </p:txBody>
      </p:sp>
      <p:sp>
        <p:nvSpPr>
          <p:cNvPr id="5" name="Footer Placeholder 4"/>
          <p:cNvSpPr>
            <a:spLocks noGrp="1"/>
          </p:cNvSpPr>
          <p:nvPr>
            <p:ph type="ftr" sz="quarter" idx="11"/>
          </p:nvPr>
        </p:nvSpPr>
        <p:spPr/>
        <p:txBody>
          <a:bodyPr/>
          <a:lstStyle/>
          <a:p>
            <a:endParaRPr lang="en-SI"/>
          </a:p>
        </p:txBody>
      </p:sp>
      <p:sp>
        <p:nvSpPr>
          <p:cNvPr id="6" name="Slide Number Placeholder 5"/>
          <p:cNvSpPr>
            <a:spLocks noGrp="1"/>
          </p:cNvSpPr>
          <p:nvPr>
            <p:ph type="sldNum" sz="quarter" idx="12"/>
          </p:nvPr>
        </p:nvSpPr>
        <p:spPr/>
        <p:txBody>
          <a:bodyPr/>
          <a:lstStyle/>
          <a:p>
            <a:fld id="{B31CB1F1-1BC5-8544-AC3B-6EC338783FE0}" type="slidenum">
              <a:rPr lang="en-SI" smtClean="0"/>
              <a:t>‹#›</a:t>
            </a:fld>
            <a:endParaRPr lang="en-SI"/>
          </a:p>
        </p:txBody>
      </p:sp>
    </p:spTree>
    <p:extLst>
      <p:ext uri="{BB962C8B-B14F-4D97-AF65-F5344CB8AC3E}">
        <p14:creationId xmlns:p14="http://schemas.microsoft.com/office/powerpoint/2010/main" val="21119324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B666D0-6751-7846-BDAE-E1F17A5A217F}" type="datetimeFigureOut">
              <a:rPr lang="en-SI" smtClean="0"/>
              <a:t>12/14/2024</a:t>
            </a:fld>
            <a:endParaRPr lang="en-SI"/>
          </a:p>
        </p:txBody>
      </p:sp>
      <p:sp>
        <p:nvSpPr>
          <p:cNvPr id="5" name="Footer Placeholder 4"/>
          <p:cNvSpPr>
            <a:spLocks noGrp="1"/>
          </p:cNvSpPr>
          <p:nvPr>
            <p:ph type="ftr" sz="quarter" idx="11"/>
          </p:nvPr>
        </p:nvSpPr>
        <p:spPr/>
        <p:txBody>
          <a:bodyPr/>
          <a:lstStyle/>
          <a:p>
            <a:endParaRPr lang="en-SI"/>
          </a:p>
        </p:txBody>
      </p:sp>
      <p:sp>
        <p:nvSpPr>
          <p:cNvPr id="6" name="Slide Number Placeholder 5"/>
          <p:cNvSpPr>
            <a:spLocks noGrp="1"/>
          </p:cNvSpPr>
          <p:nvPr>
            <p:ph type="sldNum" sz="quarter" idx="12"/>
          </p:nvPr>
        </p:nvSpPr>
        <p:spPr/>
        <p:txBody>
          <a:bodyPr/>
          <a:lstStyle/>
          <a:p>
            <a:fld id="{B31CB1F1-1BC5-8544-AC3B-6EC338783FE0}" type="slidenum">
              <a:rPr lang="en-SI" smtClean="0"/>
              <a:t>‹#›</a:t>
            </a:fld>
            <a:endParaRPr lang="en-SI"/>
          </a:p>
        </p:txBody>
      </p:sp>
    </p:spTree>
    <p:extLst>
      <p:ext uri="{BB962C8B-B14F-4D97-AF65-F5344CB8AC3E}">
        <p14:creationId xmlns:p14="http://schemas.microsoft.com/office/powerpoint/2010/main" val="2106748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B666D0-6751-7846-BDAE-E1F17A5A217F}" type="datetimeFigureOut">
              <a:rPr lang="en-SI" smtClean="0"/>
              <a:t>12/14/2024</a:t>
            </a:fld>
            <a:endParaRPr lang="en-SI"/>
          </a:p>
        </p:txBody>
      </p:sp>
      <p:sp>
        <p:nvSpPr>
          <p:cNvPr id="5" name="Footer Placeholder 4"/>
          <p:cNvSpPr>
            <a:spLocks noGrp="1"/>
          </p:cNvSpPr>
          <p:nvPr>
            <p:ph type="ftr" sz="quarter" idx="11"/>
          </p:nvPr>
        </p:nvSpPr>
        <p:spPr/>
        <p:txBody>
          <a:bodyPr/>
          <a:lstStyle/>
          <a:p>
            <a:endParaRPr lang="en-SI"/>
          </a:p>
        </p:txBody>
      </p:sp>
      <p:sp>
        <p:nvSpPr>
          <p:cNvPr id="6" name="Slide Number Placeholder 5"/>
          <p:cNvSpPr>
            <a:spLocks noGrp="1"/>
          </p:cNvSpPr>
          <p:nvPr>
            <p:ph type="sldNum" sz="quarter" idx="12"/>
          </p:nvPr>
        </p:nvSpPr>
        <p:spPr/>
        <p:txBody>
          <a:bodyPr/>
          <a:lstStyle/>
          <a:p>
            <a:fld id="{B31CB1F1-1BC5-8544-AC3B-6EC338783FE0}" type="slidenum">
              <a:rPr lang="en-SI" smtClean="0"/>
              <a:t>‹#›</a:t>
            </a:fld>
            <a:endParaRPr lang="en-SI"/>
          </a:p>
        </p:txBody>
      </p:sp>
    </p:spTree>
    <p:extLst>
      <p:ext uri="{BB962C8B-B14F-4D97-AF65-F5344CB8AC3E}">
        <p14:creationId xmlns:p14="http://schemas.microsoft.com/office/powerpoint/2010/main" val="26783503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1_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609600" y="273600"/>
            <a:ext cx="10972320" cy="1144800"/>
          </a:xfrm>
          <a:prstGeom prst="rect">
            <a:avLst/>
          </a:prstGeom>
        </p:spPr>
        <p:txBody>
          <a:bodyPr lIns="0" tIns="0" rIns="0" bIns="0" anchor="ctr"/>
          <a:lstStyle/>
          <a:p>
            <a:pPr algn="ctr"/>
            <a:r>
              <a:rPr lang="en-US" sz="4400" b="0" strike="noStrike" spc="-1">
                <a:latin typeface="Arial"/>
              </a:rPr>
              <a:t>Click to edit Master title style</a:t>
            </a:r>
          </a:p>
        </p:txBody>
      </p:sp>
      <p:sp>
        <p:nvSpPr>
          <p:cNvPr id="3" name="PlaceHolder 2"/>
          <p:cNvSpPr>
            <a:spLocks noGrp="1"/>
          </p:cNvSpPr>
          <p:nvPr>
            <p:ph type="subTitle"/>
          </p:nvPr>
        </p:nvSpPr>
        <p:spPr>
          <a:xfrm>
            <a:off x="609600" y="1604520"/>
            <a:ext cx="10972320" cy="3977280"/>
          </a:xfrm>
          <a:prstGeom prst="rect">
            <a:avLst/>
          </a:prstGeom>
        </p:spPr>
        <p:txBody>
          <a:bodyPr lIns="0" tIns="0" rIns="0" bIns="0" anchor="ctr"/>
          <a:lstStyle/>
          <a:p>
            <a:pPr algn="ctr"/>
            <a:r>
              <a:rPr lang="en-US" sz="3200" b="0" strike="noStrike" spc="-1">
                <a:latin typeface="Arial"/>
              </a:rPr>
              <a:t>Click to edit Master subtitle style</a:t>
            </a:r>
          </a:p>
        </p:txBody>
      </p:sp>
    </p:spTree>
    <p:extLst>
      <p:ext uri="{BB962C8B-B14F-4D97-AF65-F5344CB8AC3E}">
        <p14:creationId xmlns:p14="http://schemas.microsoft.com/office/powerpoint/2010/main" val="26665237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540583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4508707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3575173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6948940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5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96216184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6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874927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B666D0-6751-7846-BDAE-E1F17A5A217F}" type="datetimeFigureOut">
              <a:rPr lang="en-SI" smtClean="0"/>
              <a:t>12/14/2024</a:t>
            </a:fld>
            <a:endParaRPr lang="en-SI"/>
          </a:p>
        </p:txBody>
      </p:sp>
      <p:sp>
        <p:nvSpPr>
          <p:cNvPr id="5" name="Footer Placeholder 4"/>
          <p:cNvSpPr>
            <a:spLocks noGrp="1"/>
          </p:cNvSpPr>
          <p:nvPr>
            <p:ph type="ftr" sz="quarter" idx="11"/>
          </p:nvPr>
        </p:nvSpPr>
        <p:spPr/>
        <p:txBody>
          <a:bodyPr/>
          <a:lstStyle/>
          <a:p>
            <a:endParaRPr lang="en-SI"/>
          </a:p>
        </p:txBody>
      </p:sp>
      <p:sp>
        <p:nvSpPr>
          <p:cNvPr id="6" name="Slide Number Placeholder 5"/>
          <p:cNvSpPr>
            <a:spLocks noGrp="1"/>
          </p:cNvSpPr>
          <p:nvPr>
            <p:ph type="sldNum" sz="quarter" idx="12"/>
          </p:nvPr>
        </p:nvSpPr>
        <p:spPr/>
        <p:txBody>
          <a:bodyPr/>
          <a:lstStyle/>
          <a:p>
            <a:fld id="{B31CB1F1-1BC5-8544-AC3B-6EC338783FE0}" type="slidenum">
              <a:rPr lang="en-SI" smtClean="0"/>
              <a:t>‹#›</a:t>
            </a:fld>
            <a:endParaRPr lang="en-SI"/>
          </a:p>
        </p:txBody>
      </p:sp>
    </p:spTree>
    <p:extLst>
      <p:ext uri="{BB962C8B-B14F-4D97-AF65-F5344CB8AC3E}">
        <p14:creationId xmlns:p14="http://schemas.microsoft.com/office/powerpoint/2010/main" val="4064622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B666D0-6751-7846-BDAE-E1F17A5A217F}" type="datetimeFigureOut">
              <a:rPr lang="en-SI" smtClean="0"/>
              <a:t>12/14/2024</a:t>
            </a:fld>
            <a:endParaRPr lang="en-SI"/>
          </a:p>
        </p:txBody>
      </p:sp>
      <p:sp>
        <p:nvSpPr>
          <p:cNvPr id="5" name="Footer Placeholder 4"/>
          <p:cNvSpPr>
            <a:spLocks noGrp="1"/>
          </p:cNvSpPr>
          <p:nvPr>
            <p:ph type="ftr" sz="quarter" idx="11"/>
          </p:nvPr>
        </p:nvSpPr>
        <p:spPr/>
        <p:txBody>
          <a:bodyPr/>
          <a:lstStyle/>
          <a:p>
            <a:endParaRPr lang="en-SI"/>
          </a:p>
        </p:txBody>
      </p:sp>
      <p:sp>
        <p:nvSpPr>
          <p:cNvPr id="6" name="Slide Number Placeholder 5"/>
          <p:cNvSpPr>
            <a:spLocks noGrp="1"/>
          </p:cNvSpPr>
          <p:nvPr>
            <p:ph type="sldNum" sz="quarter" idx="12"/>
          </p:nvPr>
        </p:nvSpPr>
        <p:spPr/>
        <p:txBody>
          <a:bodyPr/>
          <a:lstStyle/>
          <a:p>
            <a:fld id="{B31CB1F1-1BC5-8544-AC3B-6EC338783FE0}" type="slidenum">
              <a:rPr lang="en-SI" smtClean="0"/>
              <a:t>‹#›</a:t>
            </a:fld>
            <a:endParaRPr lang="en-SI"/>
          </a:p>
        </p:txBody>
      </p:sp>
    </p:spTree>
    <p:extLst>
      <p:ext uri="{BB962C8B-B14F-4D97-AF65-F5344CB8AC3E}">
        <p14:creationId xmlns:p14="http://schemas.microsoft.com/office/powerpoint/2010/main" val="3400814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FB666D0-6751-7846-BDAE-E1F17A5A217F}" type="datetimeFigureOut">
              <a:rPr lang="en-SI" smtClean="0"/>
              <a:t>12/14/2024</a:t>
            </a:fld>
            <a:endParaRPr lang="en-SI"/>
          </a:p>
        </p:txBody>
      </p:sp>
      <p:sp>
        <p:nvSpPr>
          <p:cNvPr id="6" name="Footer Placeholder 5"/>
          <p:cNvSpPr>
            <a:spLocks noGrp="1"/>
          </p:cNvSpPr>
          <p:nvPr>
            <p:ph type="ftr" sz="quarter" idx="11"/>
          </p:nvPr>
        </p:nvSpPr>
        <p:spPr/>
        <p:txBody>
          <a:bodyPr/>
          <a:lstStyle/>
          <a:p>
            <a:endParaRPr lang="en-SI"/>
          </a:p>
        </p:txBody>
      </p:sp>
      <p:sp>
        <p:nvSpPr>
          <p:cNvPr id="7" name="Slide Number Placeholder 6"/>
          <p:cNvSpPr>
            <a:spLocks noGrp="1"/>
          </p:cNvSpPr>
          <p:nvPr>
            <p:ph type="sldNum" sz="quarter" idx="12"/>
          </p:nvPr>
        </p:nvSpPr>
        <p:spPr/>
        <p:txBody>
          <a:bodyPr/>
          <a:lstStyle/>
          <a:p>
            <a:fld id="{B31CB1F1-1BC5-8544-AC3B-6EC338783FE0}" type="slidenum">
              <a:rPr lang="en-SI" smtClean="0"/>
              <a:t>‹#›</a:t>
            </a:fld>
            <a:endParaRPr lang="en-SI"/>
          </a:p>
        </p:txBody>
      </p:sp>
    </p:spTree>
    <p:extLst>
      <p:ext uri="{BB962C8B-B14F-4D97-AF65-F5344CB8AC3E}">
        <p14:creationId xmlns:p14="http://schemas.microsoft.com/office/powerpoint/2010/main" val="2379791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FB666D0-6751-7846-BDAE-E1F17A5A217F}" type="datetimeFigureOut">
              <a:rPr lang="en-SI" smtClean="0"/>
              <a:t>12/14/2024</a:t>
            </a:fld>
            <a:endParaRPr lang="en-SI"/>
          </a:p>
        </p:txBody>
      </p:sp>
      <p:sp>
        <p:nvSpPr>
          <p:cNvPr id="8" name="Footer Placeholder 7"/>
          <p:cNvSpPr>
            <a:spLocks noGrp="1"/>
          </p:cNvSpPr>
          <p:nvPr>
            <p:ph type="ftr" sz="quarter" idx="11"/>
          </p:nvPr>
        </p:nvSpPr>
        <p:spPr/>
        <p:txBody>
          <a:bodyPr/>
          <a:lstStyle/>
          <a:p>
            <a:endParaRPr lang="en-SI"/>
          </a:p>
        </p:txBody>
      </p:sp>
      <p:sp>
        <p:nvSpPr>
          <p:cNvPr id="9" name="Slide Number Placeholder 8"/>
          <p:cNvSpPr>
            <a:spLocks noGrp="1"/>
          </p:cNvSpPr>
          <p:nvPr>
            <p:ph type="sldNum" sz="quarter" idx="12"/>
          </p:nvPr>
        </p:nvSpPr>
        <p:spPr/>
        <p:txBody>
          <a:bodyPr/>
          <a:lstStyle/>
          <a:p>
            <a:fld id="{B31CB1F1-1BC5-8544-AC3B-6EC338783FE0}" type="slidenum">
              <a:rPr lang="en-SI" smtClean="0"/>
              <a:t>‹#›</a:t>
            </a:fld>
            <a:endParaRPr lang="en-SI"/>
          </a:p>
        </p:txBody>
      </p:sp>
    </p:spTree>
    <p:extLst>
      <p:ext uri="{BB962C8B-B14F-4D97-AF65-F5344CB8AC3E}">
        <p14:creationId xmlns:p14="http://schemas.microsoft.com/office/powerpoint/2010/main" val="2669675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FB666D0-6751-7846-BDAE-E1F17A5A217F}" type="datetimeFigureOut">
              <a:rPr lang="en-SI" smtClean="0"/>
              <a:t>12/14/2024</a:t>
            </a:fld>
            <a:endParaRPr lang="en-SI"/>
          </a:p>
        </p:txBody>
      </p:sp>
      <p:sp>
        <p:nvSpPr>
          <p:cNvPr id="4" name="Footer Placeholder 3"/>
          <p:cNvSpPr>
            <a:spLocks noGrp="1"/>
          </p:cNvSpPr>
          <p:nvPr>
            <p:ph type="ftr" sz="quarter" idx="11"/>
          </p:nvPr>
        </p:nvSpPr>
        <p:spPr/>
        <p:txBody>
          <a:bodyPr/>
          <a:lstStyle/>
          <a:p>
            <a:endParaRPr lang="en-SI"/>
          </a:p>
        </p:txBody>
      </p:sp>
      <p:sp>
        <p:nvSpPr>
          <p:cNvPr id="5" name="Slide Number Placeholder 4"/>
          <p:cNvSpPr>
            <a:spLocks noGrp="1"/>
          </p:cNvSpPr>
          <p:nvPr>
            <p:ph type="sldNum" sz="quarter" idx="12"/>
          </p:nvPr>
        </p:nvSpPr>
        <p:spPr/>
        <p:txBody>
          <a:bodyPr/>
          <a:lstStyle/>
          <a:p>
            <a:fld id="{B31CB1F1-1BC5-8544-AC3B-6EC338783FE0}" type="slidenum">
              <a:rPr lang="en-SI" smtClean="0"/>
              <a:t>‹#›</a:t>
            </a:fld>
            <a:endParaRPr lang="en-SI"/>
          </a:p>
        </p:txBody>
      </p:sp>
    </p:spTree>
    <p:extLst>
      <p:ext uri="{BB962C8B-B14F-4D97-AF65-F5344CB8AC3E}">
        <p14:creationId xmlns:p14="http://schemas.microsoft.com/office/powerpoint/2010/main" val="18800830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B666D0-6751-7846-BDAE-E1F17A5A217F}" type="datetimeFigureOut">
              <a:rPr lang="en-SI" smtClean="0"/>
              <a:t>12/14/2024</a:t>
            </a:fld>
            <a:endParaRPr lang="en-SI"/>
          </a:p>
        </p:txBody>
      </p:sp>
      <p:sp>
        <p:nvSpPr>
          <p:cNvPr id="3" name="Footer Placeholder 2"/>
          <p:cNvSpPr>
            <a:spLocks noGrp="1"/>
          </p:cNvSpPr>
          <p:nvPr>
            <p:ph type="ftr" sz="quarter" idx="11"/>
          </p:nvPr>
        </p:nvSpPr>
        <p:spPr/>
        <p:txBody>
          <a:bodyPr/>
          <a:lstStyle/>
          <a:p>
            <a:endParaRPr lang="en-SI"/>
          </a:p>
        </p:txBody>
      </p:sp>
      <p:sp>
        <p:nvSpPr>
          <p:cNvPr id="4" name="Slide Number Placeholder 3"/>
          <p:cNvSpPr>
            <a:spLocks noGrp="1"/>
          </p:cNvSpPr>
          <p:nvPr>
            <p:ph type="sldNum" sz="quarter" idx="12"/>
          </p:nvPr>
        </p:nvSpPr>
        <p:spPr/>
        <p:txBody>
          <a:bodyPr/>
          <a:lstStyle/>
          <a:p>
            <a:fld id="{B31CB1F1-1BC5-8544-AC3B-6EC338783FE0}" type="slidenum">
              <a:rPr lang="en-SI" smtClean="0"/>
              <a:t>‹#›</a:t>
            </a:fld>
            <a:endParaRPr lang="en-SI"/>
          </a:p>
        </p:txBody>
      </p:sp>
    </p:spTree>
    <p:extLst>
      <p:ext uri="{BB962C8B-B14F-4D97-AF65-F5344CB8AC3E}">
        <p14:creationId xmlns:p14="http://schemas.microsoft.com/office/powerpoint/2010/main" val="29782905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FB666D0-6751-7846-BDAE-E1F17A5A217F}" type="datetimeFigureOut">
              <a:rPr lang="en-SI" smtClean="0"/>
              <a:t>12/14/2024</a:t>
            </a:fld>
            <a:endParaRPr lang="en-SI"/>
          </a:p>
        </p:txBody>
      </p:sp>
      <p:sp>
        <p:nvSpPr>
          <p:cNvPr id="6" name="Footer Placeholder 5"/>
          <p:cNvSpPr>
            <a:spLocks noGrp="1"/>
          </p:cNvSpPr>
          <p:nvPr>
            <p:ph type="ftr" sz="quarter" idx="11"/>
          </p:nvPr>
        </p:nvSpPr>
        <p:spPr/>
        <p:txBody>
          <a:bodyPr/>
          <a:lstStyle/>
          <a:p>
            <a:endParaRPr lang="en-SI"/>
          </a:p>
        </p:txBody>
      </p:sp>
      <p:sp>
        <p:nvSpPr>
          <p:cNvPr id="7" name="Slide Number Placeholder 6"/>
          <p:cNvSpPr>
            <a:spLocks noGrp="1"/>
          </p:cNvSpPr>
          <p:nvPr>
            <p:ph type="sldNum" sz="quarter" idx="12"/>
          </p:nvPr>
        </p:nvSpPr>
        <p:spPr/>
        <p:txBody>
          <a:bodyPr/>
          <a:lstStyle/>
          <a:p>
            <a:fld id="{B31CB1F1-1BC5-8544-AC3B-6EC338783FE0}" type="slidenum">
              <a:rPr lang="en-SI" smtClean="0"/>
              <a:t>‹#›</a:t>
            </a:fld>
            <a:endParaRPr lang="en-SI"/>
          </a:p>
        </p:txBody>
      </p:sp>
    </p:spTree>
    <p:extLst>
      <p:ext uri="{BB962C8B-B14F-4D97-AF65-F5344CB8AC3E}">
        <p14:creationId xmlns:p14="http://schemas.microsoft.com/office/powerpoint/2010/main" val="39212335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FB666D0-6751-7846-BDAE-E1F17A5A217F}" type="datetimeFigureOut">
              <a:rPr lang="en-SI" smtClean="0"/>
              <a:t>12/14/2024</a:t>
            </a:fld>
            <a:endParaRPr lang="en-SI"/>
          </a:p>
        </p:txBody>
      </p:sp>
      <p:sp>
        <p:nvSpPr>
          <p:cNvPr id="6" name="Footer Placeholder 5"/>
          <p:cNvSpPr>
            <a:spLocks noGrp="1"/>
          </p:cNvSpPr>
          <p:nvPr>
            <p:ph type="ftr" sz="quarter" idx="11"/>
          </p:nvPr>
        </p:nvSpPr>
        <p:spPr/>
        <p:txBody>
          <a:bodyPr/>
          <a:lstStyle/>
          <a:p>
            <a:endParaRPr lang="en-SI"/>
          </a:p>
        </p:txBody>
      </p:sp>
      <p:sp>
        <p:nvSpPr>
          <p:cNvPr id="7" name="Slide Number Placeholder 6"/>
          <p:cNvSpPr>
            <a:spLocks noGrp="1"/>
          </p:cNvSpPr>
          <p:nvPr>
            <p:ph type="sldNum" sz="quarter" idx="12"/>
          </p:nvPr>
        </p:nvSpPr>
        <p:spPr/>
        <p:txBody>
          <a:bodyPr/>
          <a:lstStyle/>
          <a:p>
            <a:fld id="{B31CB1F1-1BC5-8544-AC3B-6EC338783FE0}" type="slidenum">
              <a:rPr lang="en-SI" smtClean="0"/>
              <a:t>‹#›</a:t>
            </a:fld>
            <a:endParaRPr lang="en-SI"/>
          </a:p>
        </p:txBody>
      </p:sp>
    </p:spTree>
    <p:extLst>
      <p:ext uri="{BB962C8B-B14F-4D97-AF65-F5344CB8AC3E}">
        <p14:creationId xmlns:p14="http://schemas.microsoft.com/office/powerpoint/2010/main" val="20469830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2.jp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B666D0-6751-7846-BDAE-E1F17A5A217F}" type="datetimeFigureOut">
              <a:rPr lang="en-SI" smtClean="0"/>
              <a:t>12/14/2024</a:t>
            </a:fld>
            <a:endParaRPr lang="en-SI"/>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I"/>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1CB1F1-1BC5-8544-AC3B-6EC338783FE0}" type="slidenum">
              <a:rPr lang="en-SI" smtClean="0"/>
              <a:t>‹#›</a:t>
            </a:fld>
            <a:endParaRPr lang="en-SI"/>
          </a:p>
        </p:txBody>
      </p:sp>
      <p:grpSp>
        <p:nvGrpSpPr>
          <p:cNvPr id="7" name="Group 6">
            <a:extLst>
              <a:ext uri="{FF2B5EF4-FFF2-40B4-BE49-F238E27FC236}">
                <a16:creationId xmlns:a16="http://schemas.microsoft.com/office/drawing/2014/main" id="{4E1D70B3-02F0-8F31-D820-A0E6A21344A4}"/>
              </a:ext>
            </a:extLst>
          </p:cNvPr>
          <p:cNvGrpSpPr/>
          <p:nvPr/>
        </p:nvGrpSpPr>
        <p:grpSpPr>
          <a:xfrm>
            <a:off x="179523" y="6121210"/>
            <a:ext cx="6520219" cy="633095"/>
            <a:chOff x="519728" y="10058718"/>
            <a:chExt cx="6520219" cy="633095"/>
          </a:xfrm>
        </p:grpSpPr>
        <p:pic>
          <p:nvPicPr>
            <p:cNvPr id="8" name="Picture 7">
              <a:extLst>
                <a:ext uri="{FF2B5EF4-FFF2-40B4-BE49-F238E27FC236}">
                  <a16:creationId xmlns:a16="http://schemas.microsoft.com/office/drawing/2014/main" id="{958659CB-170E-598D-D8F7-587160668F88}"/>
                </a:ext>
              </a:extLst>
            </p:cNvPr>
            <p:cNvPicPr/>
            <p:nvPr userDrawn="1"/>
          </p:nvPicPr>
          <p:blipFill>
            <a:blip r:embed="rId20">
              <a:extLst>
                <a:ext uri="{28A0092B-C50C-407E-A947-70E740481C1C}">
                  <a14:useLocalDpi xmlns:a14="http://schemas.microsoft.com/office/drawing/2010/main" val="0"/>
                </a:ext>
              </a:extLst>
            </a:blip>
            <a:stretch>
              <a:fillRect/>
            </a:stretch>
          </p:blipFill>
          <p:spPr>
            <a:xfrm>
              <a:off x="519728" y="10058718"/>
              <a:ext cx="2218055" cy="633095"/>
            </a:xfrm>
            <a:prstGeom prst="rect">
              <a:avLst/>
            </a:prstGeom>
          </p:spPr>
        </p:pic>
        <p:sp>
          <p:nvSpPr>
            <p:cNvPr id="9" name="TextBox 8">
              <a:extLst>
                <a:ext uri="{FF2B5EF4-FFF2-40B4-BE49-F238E27FC236}">
                  <a16:creationId xmlns:a16="http://schemas.microsoft.com/office/drawing/2014/main" id="{D6C24609-BF50-1F34-D366-2FBD024B2016}"/>
                </a:ext>
              </a:extLst>
            </p:cNvPr>
            <p:cNvSpPr txBox="1"/>
            <p:nvPr userDrawn="1"/>
          </p:nvSpPr>
          <p:spPr>
            <a:xfrm>
              <a:off x="2796720" y="10142137"/>
              <a:ext cx="4243227" cy="461665"/>
            </a:xfrm>
            <a:prstGeom prst="rect">
              <a:avLst/>
            </a:prstGeom>
            <a:noFill/>
          </p:spPr>
          <p:txBody>
            <a:bodyPr wrap="square" rtlCol="0">
              <a:spAutoFit/>
            </a:bodyPr>
            <a:lstStyle/>
            <a:p>
              <a:r>
                <a:rPr lang="en-GB" sz="800" dirty="0"/>
                <a:t>Reference number: 618596-EPP-1-2020-1-SE-EPPKA2-CBHE-JP</a:t>
              </a:r>
              <a:br>
                <a:rPr lang="en-GB" sz="800" dirty="0"/>
              </a:br>
              <a:r>
                <a:rPr lang="en-GB" sz="800" dirty="0"/>
                <a:t>This publication [communication] reflects the views only of the authors, and the Commission cannot be held responsible for any use, which may be made of the information contained therein.</a:t>
              </a:r>
            </a:p>
          </p:txBody>
        </p:sp>
      </p:grpSp>
      <p:pic>
        <p:nvPicPr>
          <p:cNvPr id="10" name="Picture 9">
            <a:extLst>
              <a:ext uri="{FF2B5EF4-FFF2-40B4-BE49-F238E27FC236}">
                <a16:creationId xmlns:a16="http://schemas.microsoft.com/office/drawing/2014/main" id="{FDC89A0C-ED92-1BA7-2F02-CF892D603ED5}"/>
              </a:ext>
            </a:extLst>
          </p:cNvPr>
          <p:cNvPicPr>
            <a:picLocks noChangeAspect="1"/>
          </p:cNvPicPr>
          <p:nvPr/>
        </p:nvPicPr>
        <p:blipFill>
          <a:blip r:embed="rId21"/>
          <a:stretch>
            <a:fillRect/>
          </a:stretch>
        </p:blipFill>
        <p:spPr>
          <a:xfrm>
            <a:off x="11058439" y="5504807"/>
            <a:ext cx="1074143" cy="1309111"/>
          </a:xfrm>
          <a:prstGeom prst="rect">
            <a:avLst/>
          </a:prstGeom>
        </p:spPr>
      </p:pic>
    </p:spTree>
    <p:extLst>
      <p:ext uri="{BB962C8B-B14F-4D97-AF65-F5344CB8AC3E}">
        <p14:creationId xmlns:p14="http://schemas.microsoft.com/office/powerpoint/2010/main" val="10972611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371FA-E21A-A4D1-A700-537E6E3F15E1}"/>
              </a:ext>
            </a:extLst>
          </p:cNvPr>
          <p:cNvSpPr>
            <a:spLocks noGrp="1"/>
          </p:cNvSpPr>
          <p:nvPr>
            <p:ph type="ctrTitle"/>
          </p:nvPr>
        </p:nvSpPr>
        <p:spPr>
          <a:xfrm>
            <a:off x="261257" y="1122363"/>
            <a:ext cx="11517086" cy="2387600"/>
          </a:xfrm>
        </p:spPr>
        <p:txBody>
          <a:bodyPr>
            <a:normAutofit/>
          </a:bodyPr>
          <a:lstStyle/>
          <a:p>
            <a:r>
              <a:rPr lang="en-GB" sz="4000" dirty="0">
                <a:solidFill>
                  <a:srgbClr val="C00000"/>
                </a:solidFill>
              </a:rPr>
              <a:t>SI-5.1. Coordination of assessments of NDDs in multidisciplinary team  settings </a:t>
            </a:r>
            <a:endParaRPr lang="en-SI" sz="4000" dirty="0">
              <a:solidFill>
                <a:srgbClr val="C00000"/>
              </a:solidFill>
            </a:endParaRPr>
          </a:p>
        </p:txBody>
      </p:sp>
      <p:sp>
        <p:nvSpPr>
          <p:cNvPr id="4" name="Subtitle 2">
            <a:extLst>
              <a:ext uri="{FF2B5EF4-FFF2-40B4-BE49-F238E27FC236}">
                <a16:creationId xmlns:a16="http://schemas.microsoft.com/office/drawing/2014/main" id="{DD971C12-97C0-48DD-CD46-E25EE6449D87}"/>
              </a:ext>
            </a:extLst>
          </p:cNvPr>
          <p:cNvSpPr>
            <a:spLocks noGrp="1"/>
          </p:cNvSpPr>
          <p:nvPr>
            <p:ph type="subTitle" idx="1"/>
          </p:nvPr>
        </p:nvSpPr>
        <p:spPr>
          <a:xfrm>
            <a:off x="1524000" y="3602038"/>
            <a:ext cx="9144000" cy="633095"/>
          </a:xfrm>
        </p:spPr>
        <p:txBody>
          <a:bodyPr>
            <a:normAutofit fontScale="92500" lnSpcReduction="20000"/>
          </a:bodyPr>
          <a:lstStyle/>
          <a:p>
            <a:br>
              <a:rPr lang="en-SE" dirty="0"/>
            </a:br>
            <a:r>
              <a:rPr lang="sl-SI" dirty="0"/>
              <a:t>GP</a:t>
            </a:r>
            <a:r>
              <a:rPr lang="en-US" dirty="0"/>
              <a:t>2</a:t>
            </a:r>
            <a:r>
              <a:rPr lang="sl-SI" dirty="0"/>
              <a:t> - </a:t>
            </a:r>
            <a:r>
              <a:rPr lang="en-US" dirty="0"/>
              <a:t>Clinical assessment and outcome measurement</a:t>
            </a:r>
            <a:endParaRPr lang="en-SE" dirty="0"/>
          </a:p>
        </p:txBody>
      </p:sp>
      <p:sp>
        <p:nvSpPr>
          <p:cNvPr id="5" name="Subtitle 2">
            <a:extLst>
              <a:ext uri="{FF2B5EF4-FFF2-40B4-BE49-F238E27FC236}">
                <a16:creationId xmlns:a16="http://schemas.microsoft.com/office/drawing/2014/main" id="{D5C8E9E7-B8C1-69B9-1257-46121C51E983}"/>
              </a:ext>
            </a:extLst>
          </p:cNvPr>
          <p:cNvSpPr txBox="1">
            <a:spLocks/>
          </p:cNvSpPr>
          <p:nvPr/>
        </p:nvSpPr>
        <p:spPr>
          <a:xfrm>
            <a:off x="1696949" y="4327208"/>
            <a:ext cx="9144000" cy="136493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400" b="0" i="0" u="none" strike="noStrike" kern="1200" cap="none" spc="0" normalizeH="0" baseline="0" noProof="0" dirty="0" err="1">
                <a:ln>
                  <a:noFill/>
                </a:ln>
                <a:solidFill>
                  <a:prstClr val="black"/>
                </a:solidFill>
                <a:effectLst/>
                <a:uLnTx/>
                <a:uFillTx/>
                <a:latin typeface="Calibri" panose="020F0502020204030204"/>
                <a:ea typeface="+mn-ea"/>
                <a:cs typeface="+mn-cs"/>
              </a:rPr>
              <a:t>Zvezdan</a:t>
            </a:r>
            <a:r>
              <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GB" sz="2400" b="0" i="0" u="none" strike="noStrike" kern="1200" cap="none" spc="0" normalizeH="0" baseline="0" noProof="0" dirty="0" err="1">
                <a:ln>
                  <a:noFill/>
                </a:ln>
                <a:solidFill>
                  <a:prstClr val="black"/>
                </a:solidFill>
                <a:effectLst/>
                <a:uLnTx/>
                <a:uFillTx/>
                <a:latin typeface="Calibri" panose="020F0502020204030204"/>
                <a:ea typeface="+mn-ea"/>
                <a:cs typeface="+mn-cs"/>
              </a:rPr>
              <a:t>Pirto</a:t>
            </a:r>
            <a:r>
              <a:rPr kumimoji="0" lang="sr-Latn-RS" sz="2400" b="0" i="0" u="none" strike="noStrike" kern="1200" cap="none" spc="0" normalizeH="0" baseline="0" noProof="0" dirty="0">
                <a:ln>
                  <a:noFill/>
                </a:ln>
                <a:solidFill>
                  <a:prstClr val="black"/>
                </a:solidFill>
                <a:effectLst/>
                <a:uLnTx/>
                <a:uFillTx/>
                <a:latin typeface="Calibri" panose="020F0502020204030204"/>
                <a:ea typeface="+mn-ea"/>
                <a:cs typeface="+mn-cs"/>
              </a:rPr>
              <a:t>š</a:t>
            </a:r>
            <a:r>
              <a:rPr kumimoji="0" lang="en-GB" sz="2400" b="0" i="0" u="none" strike="noStrike" kern="1200" cap="none" spc="0" normalizeH="0" baseline="0" noProof="0" dirty="0" err="1">
                <a:ln>
                  <a:noFill/>
                </a:ln>
                <a:solidFill>
                  <a:prstClr val="black"/>
                </a:solidFill>
                <a:effectLst/>
                <a:uLnTx/>
                <a:uFillTx/>
                <a:latin typeface="Calibri" panose="020F0502020204030204"/>
                <a:ea typeface="+mn-ea"/>
                <a:cs typeface="+mn-cs"/>
              </a:rPr>
              <a:t>ek</a:t>
            </a:r>
            <a:br>
              <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rPr>
              <a:t>University of Ljubljana</a:t>
            </a:r>
          </a:p>
        </p:txBody>
      </p:sp>
    </p:spTree>
    <p:extLst>
      <p:ext uri="{BB962C8B-B14F-4D97-AF65-F5344CB8AC3E}">
        <p14:creationId xmlns:p14="http://schemas.microsoft.com/office/powerpoint/2010/main" val="36292905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83039-4AB9-44B4-821C-32E8F71362FF}"/>
              </a:ext>
            </a:extLst>
          </p:cNvPr>
          <p:cNvSpPr>
            <a:spLocks noGrp="1"/>
          </p:cNvSpPr>
          <p:nvPr>
            <p:ph type="title"/>
          </p:nvPr>
        </p:nvSpPr>
        <p:spPr/>
        <p:txBody>
          <a:bodyPr>
            <a:normAutofit/>
          </a:bodyPr>
          <a:lstStyle/>
          <a:p>
            <a:pPr algn="ctr"/>
            <a:r>
              <a:rPr lang="en-GB" dirty="0">
                <a:solidFill>
                  <a:srgbClr val="C00000"/>
                </a:solidFill>
              </a:rPr>
              <a:t>Overcoming Challenges in MDTs </a:t>
            </a:r>
            <a:r>
              <a:rPr lang="en-GB" b="1" dirty="0"/>
              <a:t>(Continued)</a:t>
            </a:r>
            <a:endParaRPr lang="en-SI" dirty="0"/>
          </a:p>
        </p:txBody>
      </p:sp>
      <p:sp>
        <p:nvSpPr>
          <p:cNvPr id="3" name="Content Placeholder 2">
            <a:extLst>
              <a:ext uri="{FF2B5EF4-FFF2-40B4-BE49-F238E27FC236}">
                <a16:creationId xmlns:a16="http://schemas.microsoft.com/office/drawing/2014/main" id="{85309A80-EBDC-5E9A-52A1-B682686BB0D7}"/>
              </a:ext>
            </a:extLst>
          </p:cNvPr>
          <p:cNvSpPr>
            <a:spLocks noGrp="1"/>
          </p:cNvSpPr>
          <p:nvPr>
            <p:ph idx="1"/>
          </p:nvPr>
        </p:nvSpPr>
        <p:spPr/>
        <p:txBody>
          <a:bodyPr>
            <a:normAutofit fontScale="92500" lnSpcReduction="20000"/>
          </a:bodyPr>
          <a:lstStyle/>
          <a:p>
            <a:endParaRPr lang="en-GB" b="1" dirty="0"/>
          </a:p>
          <a:p>
            <a:pPr marL="742950" lvl="1" indent="-285750">
              <a:buFont typeface="Arial" panose="020B0604020202020204" pitchFamily="34" charset="0"/>
              <a:buChar char="•"/>
            </a:pPr>
            <a:r>
              <a:rPr lang="en-GB" b="1" dirty="0"/>
              <a:t>Conflict Resolution Mechanisms:</a:t>
            </a:r>
            <a:r>
              <a:rPr lang="en-GB" dirty="0"/>
              <a:t> Establishing clear protocols for addressing and resolving disagreements within the team. This can include regular team meetings focused on open discussion, mediation by the team leader, and consensus-building exercises.</a:t>
            </a:r>
          </a:p>
          <a:p>
            <a:pPr marL="742950" lvl="1" indent="-285750">
              <a:buFont typeface="Arial" panose="020B0604020202020204" pitchFamily="34" charset="0"/>
              <a:buChar char="•"/>
            </a:pPr>
            <a:r>
              <a:rPr lang="en-GB" b="1" dirty="0"/>
              <a:t>Resource Optimization:</a:t>
            </a:r>
            <a:r>
              <a:rPr lang="en-GB" dirty="0"/>
              <a:t> Making the best use of available resources by prioritizing interventions that have the most significant impact on patient care. This could involve leveraging telemedicine for remote consultations or utilizing community resources for additional support.</a:t>
            </a:r>
          </a:p>
          <a:p>
            <a:pPr marL="742950" lvl="1" indent="-285750">
              <a:buFont typeface="Arial" panose="020B0604020202020204" pitchFamily="34" charset="0"/>
              <a:buChar char="•"/>
            </a:pPr>
            <a:r>
              <a:rPr lang="en-GB" b="1" dirty="0"/>
              <a:t>Enhanced Scheduling Systems:</a:t>
            </a:r>
            <a:r>
              <a:rPr lang="en-GB" dirty="0"/>
              <a:t> Implementing advanced scheduling tools that allow for more flexible and coordinated meeting times, accommodating the availability of all team members.</a:t>
            </a:r>
          </a:p>
          <a:p>
            <a:pPr marL="742950" lvl="1" indent="-285750">
              <a:buFont typeface="Arial" panose="020B0604020202020204" pitchFamily="34" charset="0"/>
              <a:buChar char="•"/>
            </a:pPr>
            <a:r>
              <a:rPr lang="en-GB" b="1" dirty="0"/>
              <a:t>Team Cohesion Activities:</a:t>
            </a:r>
            <a:r>
              <a:rPr lang="en-GB" dirty="0"/>
              <a:t> Regular team-building activities can strengthen relationships among MDT members, improve communication, and foster a collaborative environment.</a:t>
            </a:r>
          </a:p>
          <a:p>
            <a:endParaRPr lang="en-SI" dirty="0"/>
          </a:p>
        </p:txBody>
      </p:sp>
    </p:spTree>
    <p:extLst>
      <p:ext uri="{BB962C8B-B14F-4D97-AF65-F5344CB8AC3E}">
        <p14:creationId xmlns:p14="http://schemas.microsoft.com/office/powerpoint/2010/main" val="28993320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6CCB6-9878-9DC9-728A-F98F660C81B2}"/>
              </a:ext>
            </a:extLst>
          </p:cNvPr>
          <p:cNvSpPr>
            <a:spLocks noGrp="1"/>
          </p:cNvSpPr>
          <p:nvPr>
            <p:ph type="title"/>
          </p:nvPr>
        </p:nvSpPr>
        <p:spPr/>
        <p:txBody>
          <a:bodyPr>
            <a:normAutofit/>
          </a:bodyPr>
          <a:lstStyle/>
          <a:p>
            <a:pPr algn="ctr"/>
            <a:r>
              <a:rPr lang="en-GB" dirty="0">
                <a:solidFill>
                  <a:srgbClr val="C00000"/>
                </a:solidFill>
              </a:rPr>
              <a:t>The Evolution of MDTs </a:t>
            </a:r>
            <a:r>
              <a:rPr lang="en-GB" dirty="0" err="1">
                <a:solidFill>
                  <a:srgbClr val="C00000"/>
                </a:solidFill>
              </a:rPr>
              <a:t>inNDDs</a:t>
            </a:r>
            <a:r>
              <a:rPr lang="en-GB" dirty="0">
                <a:solidFill>
                  <a:srgbClr val="C00000"/>
                </a:solidFill>
              </a:rPr>
              <a:t> Care</a:t>
            </a:r>
            <a:endParaRPr lang="en-SI" dirty="0">
              <a:solidFill>
                <a:srgbClr val="C00000"/>
              </a:solidFill>
            </a:endParaRPr>
          </a:p>
        </p:txBody>
      </p:sp>
      <p:sp>
        <p:nvSpPr>
          <p:cNvPr id="3" name="Content Placeholder 2">
            <a:extLst>
              <a:ext uri="{FF2B5EF4-FFF2-40B4-BE49-F238E27FC236}">
                <a16:creationId xmlns:a16="http://schemas.microsoft.com/office/drawing/2014/main" id="{2719CB5F-80F4-B65A-C052-55A6974096B7}"/>
              </a:ext>
            </a:extLst>
          </p:cNvPr>
          <p:cNvSpPr>
            <a:spLocks noGrp="1"/>
          </p:cNvSpPr>
          <p:nvPr>
            <p:ph idx="1"/>
          </p:nvPr>
        </p:nvSpPr>
        <p:spPr>
          <a:xfrm>
            <a:off x="838200" y="1027906"/>
            <a:ext cx="10515600" cy="5358383"/>
          </a:xfrm>
        </p:spPr>
        <p:txBody>
          <a:bodyPr>
            <a:normAutofit/>
          </a:bodyPr>
          <a:lstStyle/>
          <a:p>
            <a:endParaRPr lang="en-GB" b="1" dirty="0"/>
          </a:p>
          <a:p>
            <a:pPr marL="742950" lvl="1" indent="-285750">
              <a:buFont typeface="Arial" panose="020B0604020202020204" pitchFamily="34" charset="0"/>
              <a:buChar char="•"/>
            </a:pPr>
            <a:r>
              <a:rPr lang="en-GB" b="1" dirty="0"/>
              <a:t>Historical Context:</a:t>
            </a:r>
            <a:r>
              <a:rPr lang="en-GB" dirty="0"/>
              <a:t> MDTs have evolved over the past few decades from isolated practices to an integral part of modern healthcare, especially in the management of chronic and complex diseases like NDDs. Initially, care was more fragmented, with little coordination between different specialists.</a:t>
            </a:r>
          </a:p>
          <a:p>
            <a:pPr marL="742950" lvl="1" indent="-285750">
              <a:buFont typeface="Arial" panose="020B0604020202020204" pitchFamily="34" charset="0"/>
              <a:buChar char="•"/>
            </a:pPr>
            <a:r>
              <a:rPr lang="en-GB" b="1" dirty="0"/>
              <a:t>Current Trends:</a:t>
            </a:r>
            <a:r>
              <a:rPr lang="en-GB" dirty="0"/>
              <a:t> Today, there is a growing emphasis on patient-</a:t>
            </a:r>
            <a:r>
              <a:rPr lang="en-GB" dirty="0" err="1"/>
              <a:t>centered</a:t>
            </a:r>
            <a:r>
              <a:rPr lang="en-GB" dirty="0"/>
              <a:t> care, where MDTs are central to ensuring that care is comprehensive, coordinated, and tailored to individual needs. The integration of technology, such as electronic health records (EHRs) and telemedicine, has also enhanced the effectiveness of MDTs.</a:t>
            </a:r>
          </a:p>
          <a:p>
            <a:pPr marL="742950" lvl="1" indent="-285750">
              <a:buFont typeface="Arial" panose="020B0604020202020204" pitchFamily="34" charset="0"/>
              <a:buChar char="•"/>
            </a:pPr>
            <a:r>
              <a:rPr lang="en-GB" b="1" dirty="0"/>
              <a:t>Future Directions:</a:t>
            </a:r>
            <a:r>
              <a:rPr lang="en-GB" dirty="0"/>
              <a:t> Looking ahead, MDTs are expected to incorporate more advanced technologies, including artificial intelligence (AI) for predictive analytics, personalized medicine, and virtual reality for patient rehabilitation. The role of MDTs will continue to expand as the complexity of patient care grows.</a:t>
            </a:r>
          </a:p>
          <a:p>
            <a:endParaRPr lang="en-SI" dirty="0"/>
          </a:p>
        </p:txBody>
      </p:sp>
    </p:spTree>
    <p:extLst>
      <p:ext uri="{BB962C8B-B14F-4D97-AF65-F5344CB8AC3E}">
        <p14:creationId xmlns:p14="http://schemas.microsoft.com/office/powerpoint/2010/main" val="12397965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0AE216-3CDE-765E-0D97-0A17463E6A64}"/>
              </a:ext>
            </a:extLst>
          </p:cNvPr>
          <p:cNvSpPr>
            <a:spLocks noGrp="1"/>
          </p:cNvSpPr>
          <p:nvPr>
            <p:ph type="title"/>
          </p:nvPr>
        </p:nvSpPr>
        <p:spPr/>
        <p:txBody>
          <a:bodyPr/>
          <a:lstStyle/>
          <a:p>
            <a:pPr algn="ctr"/>
            <a:r>
              <a:rPr lang="en-GB" dirty="0">
                <a:solidFill>
                  <a:srgbClr val="C00000"/>
                </a:solidFill>
              </a:rPr>
              <a:t>MDTs and Patient-</a:t>
            </a:r>
            <a:r>
              <a:rPr lang="en-GB" dirty="0" err="1">
                <a:solidFill>
                  <a:srgbClr val="C00000"/>
                </a:solidFill>
              </a:rPr>
              <a:t>Centered</a:t>
            </a:r>
            <a:r>
              <a:rPr lang="en-GB" dirty="0">
                <a:solidFill>
                  <a:srgbClr val="C00000"/>
                </a:solidFill>
              </a:rPr>
              <a:t> Outcomes</a:t>
            </a:r>
            <a:endParaRPr lang="en-SI" dirty="0">
              <a:solidFill>
                <a:srgbClr val="C00000"/>
              </a:solidFill>
            </a:endParaRPr>
          </a:p>
        </p:txBody>
      </p:sp>
      <p:sp>
        <p:nvSpPr>
          <p:cNvPr id="3" name="Content Placeholder 2">
            <a:extLst>
              <a:ext uri="{FF2B5EF4-FFF2-40B4-BE49-F238E27FC236}">
                <a16:creationId xmlns:a16="http://schemas.microsoft.com/office/drawing/2014/main" id="{5B589CD5-AB2B-E56F-611A-50DB460CFA16}"/>
              </a:ext>
            </a:extLst>
          </p:cNvPr>
          <p:cNvSpPr>
            <a:spLocks noGrp="1"/>
          </p:cNvSpPr>
          <p:nvPr>
            <p:ph idx="1"/>
          </p:nvPr>
        </p:nvSpPr>
        <p:spPr>
          <a:xfrm>
            <a:off x="838200" y="1825624"/>
            <a:ext cx="10515600" cy="4812919"/>
          </a:xfrm>
        </p:spPr>
        <p:txBody>
          <a:bodyPr>
            <a:normAutofit lnSpcReduction="10000"/>
          </a:bodyPr>
          <a:lstStyle/>
          <a:p>
            <a:pPr marL="742950" lvl="1" indent="-285750">
              <a:buFont typeface="Arial" panose="020B0604020202020204" pitchFamily="34" charset="0"/>
              <a:buChar char="•"/>
            </a:pPr>
            <a:r>
              <a:rPr lang="en-GB" b="1" dirty="0"/>
              <a:t>Focus on Quality of Life:</a:t>
            </a:r>
            <a:r>
              <a:rPr lang="en-GB" dirty="0"/>
              <a:t> MDTs aim to improve not just the clinical outcomes but also the overall quality of life for patients with neurodegenerative diseases. This includes managing symptoms, enhancing functional abilities, and addressing psychosocial needs.</a:t>
            </a:r>
          </a:p>
          <a:p>
            <a:pPr marL="742950" lvl="1" indent="-285750">
              <a:buFont typeface="Arial" panose="020B0604020202020204" pitchFamily="34" charset="0"/>
              <a:buChar char="•"/>
            </a:pPr>
            <a:endParaRPr lang="en-GB" dirty="0"/>
          </a:p>
          <a:p>
            <a:pPr marL="742950" lvl="1" indent="-285750">
              <a:buFont typeface="Arial" panose="020B0604020202020204" pitchFamily="34" charset="0"/>
              <a:buChar char="•"/>
            </a:pPr>
            <a:r>
              <a:rPr lang="en-GB" b="1" dirty="0"/>
              <a:t>Examples of Patient-</a:t>
            </a:r>
            <a:r>
              <a:rPr lang="en-GB" b="1" dirty="0" err="1"/>
              <a:t>Centered</a:t>
            </a:r>
            <a:r>
              <a:rPr lang="en-GB" b="1" dirty="0"/>
              <a:t> Outcomes:</a:t>
            </a:r>
            <a:r>
              <a:rPr lang="en-GB" dirty="0"/>
              <a:t> Successful MDT interventions can lead to reduced hospital admissions, slower disease progression, improved treatment adherence, enhanced patient and family satisfaction, and better coping mechanisms for both patients and caregivers.</a:t>
            </a:r>
          </a:p>
          <a:p>
            <a:pPr marL="742950" lvl="1" indent="-285750">
              <a:buFont typeface="Arial" panose="020B0604020202020204" pitchFamily="34" charset="0"/>
              <a:buChar char="•"/>
            </a:pPr>
            <a:endParaRPr lang="en-GB" dirty="0"/>
          </a:p>
          <a:p>
            <a:pPr marL="742950" lvl="1" indent="-285750">
              <a:buFont typeface="Arial" panose="020B0604020202020204" pitchFamily="34" charset="0"/>
              <a:buChar char="•"/>
            </a:pPr>
            <a:r>
              <a:rPr lang="en-GB" b="1" dirty="0"/>
              <a:t>Involving Patients and Families:</a:t>
            </a:r>
            <a:r>
              <a:rPr lang="en-GB" dirty="0"/>
              <a:t> MDTs emphasize the importance of involving patients and their families in the care process. By actively participating in decision-making, patients are more likely to adhere to treatment plans and achieve better outcomes.</a:t>
            </a:r>
          </a:p>
          <a:p>
            <a:endParaRPr lang="en-SI" dirty="0"/>
          </a:p>
        </p:txBody>
      </p:sp>
    </p:spTree>
    <p:extLst>
      <p:ext uri="{BB962C8B-B14F-4D97-AF65-F5344CB8AC3E}">
        <p14:creationId xmlns:p14="http://schemas.microsoft.com/office/powerpoint/2010/main" val="24605400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331399-9B41-8351-BC32-F1CA1E8BC0E9}"/>
              </a:ext>
            </a:extLst>
          </p:cNvPr>
          <p:cNvSpPr>
            <a:spLocks noGrp="1"/>
          </p:cNvSpPr>
          <p:nvPr>
            <p:ph type="title"/>
          </p:nvPr>
        </p:nvSpPr>
        <p:spPr/>
        <p:txBody>
          <a:bodyPr/>
          <a:lstStyle/>
          <a:p>
            <a:pPr algn="ctr"/>
            <a:r>
              <a:rPr lang="en-GB" dirty="0">
                <a:solidFill>
                  <a:srgbClr val="C00000"/>
                </a:solidFill>
              </a:rPr>
              <a:t>Settings of MDTs in Neurodegenerative Disease Care</a:t>
            </a:r>
            <a:endParaRPr lang="en-SI" dirty="0">
              <a:solidFill>
                <a:srgbClr val="C00000"/>
              </a:solidFill>
            </a:endParaRPr>
          </a:p>
        </p:txBody>
      </p:sp>
      <p:sp>
        <p:nvSpPr>
          <p:cNvPr id="3" name="Content Placeholder 2">
            <a:extLst>
              <a:ext uri="{FF2B5EF4-FFF2-40B4-BE49-F238E27FC236}">
                <a16:creationId xmlns:a16="http://schemas.microsoft.com/office/drawing/2014/main" id="{CFA3E77F-3B19-B84E-9B51-ACC99BB50B79}"/>
              </a:ext>
            </a:extLst>
          </p:cNvPr>
          <p:cNvSpPr>
            <a:spLocks noGrp="1"/>
          </p:cNvSpPr>
          <p:nvPr>
            <p:ph idx="1"/>
          </p:nvPr>
        </p:nvSpPr>
        <p:spPr/>
        <p:txBody>
          <a:bodyPr/>
          <a:lstStyle/>
          <a:p>
            <a:endParaRPr lang="en-GB" b="1" dirty="0"/>
          </a:p>
          <a:p>
            <a:pPr marL="742950" lvl="1" indent="-285750">
              <a:buFont typeface="Arial" panose="020B0604020202020204" pitchFamily="34" charset="0"/>
              <a:buChar char="•"/>
            </a:pPr>
            <a:r>
              <a:rPr lang="en-GB" dirty="0"/>
              <a:t>MDTs provide comprehensive care tailored to the unique needs of each neurodegenerative disease. This section will discuss how MDTs are structured for specific conditions: Alzheimer's Disease (AD), Huntington's Disease (HD), Parkinson's Disease (PD), and Amyotrophic Lateral Sclerosis (ALS).</a:t>
            </a:r>
          </a:p>
          <a:p>
            <a:pPr marL="742950" lvl="1" indent="-285750">
              <a:buFont typeface="Arial" panose="020B0604020202020204" pitchFamily="34" charset="0"/>
              <a:buChar char="•"/>
            </a:pPr>
            <a:endParaRPr lang="en-GB" dirty="0"/>
          </a:p>
          <a:p>
            <a:pPr marL="742950" lvl="1" indent="-285750">
              <a:buFont typeface="Arial" panose="020B0604020202020204" pitchFamily="34" charset="0"/>
              <a:buChar char="•"/>
            </a:pPr>
            <a:r>
              <a:rPr lang="en-GB" dirty="0"/>
              <a:t>The goal is to provide coordinated, patient-</a:t>
            </a:r>
            <a:r>
              <a:rPr lang="en-GB" dirty="0" err="1"/>
              <a:t>centered</a:t>
            </a:r>
            <a:r>
              <a:rPr lang="en-GB" dirty="0"/>
              <a:t> care that addresses the physical, cognitive, emotional, and social needs of patients and their families.</a:t>
            </a:r>
          </a:p>
          <a:p>
            <a:endParaRPr lang="en-SI" dirty="0"/>
          </a:p>
        </p:txBody>
      </p:sp>
    </p:spTree>
    <p:extLst>
      <p:ext uri="{BB962C8B-B14F-4D97-AF65-F5344CB8AC3E}">
        <p14:creationId xmlns:p14="http://schemas.microsoft.com/office/powerpoint/2010/main" val="23554008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472855-E944-0E65-0D76-EF9B408FE5E0}"/>
              </a:ext>
            </a:extLst>
          </p:cNvPr>
          <p:cNvSpPr>
            <a:spLocks noGrp="1"/>
          </p:cNvSpPr>
          <p:nvPr>
            <p:ph type="title"/>
          </p:nvPr>
        </p:nvSpPr>
        <p:spPr/>
        <p:txBody>
          <a:bodyPr>
            <a:normAutofit/>
          </a:bodyPr>
          <a:lstStyle/>
          <a:p>
            <a:pPr algn="ctr"/>
            <a:r>
              <a:rPr lang="en-GB" dirty="0">
                <a:solidFill>
                  <a:srgbClr val="C00000"/>
                </a:solidFill>
              </a:rPr>
              <a:t>Key Members of MDTs in Alzheimer’s Disease</a:t>
            </a:r>
            <a:br>
              <a:rPr lang="en-GB" b="1" dirty="0"/>
            </a:br>
            <a:endParaRPr lang="en-SI" dirty="0"/>
          </a:p>
        </p:txBody>
      </p:sp>
      <p:sp>
        <p:nvSpPr>
          <p:cNvPr id="3" name="Content Placeholder 2">
            <a:extLst>
              <a:ext uri="{FF2B5EF4-FFF2-40B4-BE49-F238E27FC236}">
                <a16:creationId xmlns:a16="http://schemas.microsoft.com/office/drawing/2014/main" id="{93DF2F7D-7F62-FBF5-9847-D0F106913C99}"/>
              </a:ext>
            </a:extLst>
          </p:cNvPr>
          <p:cNvSpPr>
            <a:spLocks noGrp="1"/>
          </p:cNvSpPr>
          <p:nvPr>
            <p:ph idx="1"/>
          </p:nvPr>
        </p:nvSpPr>
        <p:spPr/>
        <p:txBody>
          <a:bodyPr>
            <a:normAutofit fontScale="70000" lnSpcReduction="20000"/>
          </a:bodyPr>
          <a:lstStyle/>
          <a:p>
            <a:pPr>
              <a:buFont typeface="Arial" panose="020B0604020202020204" pitchFamily="34" charset="0"/>
              <a:buChar char="•"/>
            </a:pPr>
            <a:r>
              <a:rPr lang="en-GB" dirty="0"/>
              <a:t>Key Members of MDTs in Alzheimer’s </a:t>
            </a:r>
            <a:r>
              <a:rPr lang="en-GB" dirty="0" err="1"/>
              <a:t>Disease</a:t>
            </a:r>
            <a:r>
              <a:rPr lang="en-GB" b="1" dirty="0" err="1"/>
              <a:t>Content</a:t>
            </a:r>
            <a:r>
              <a:rPr lang="en-GB" b="1" dirty="0"/>
              <a:t>:</a:t>
            </a:r>
          </a:p>
          <a:p>
            <a:pPr>
              <a:buFont typeface="Arial" panose="020B0604020202020204" pitchFamily="34" charset="0"/>
              <a:buChar char="•"/>
            </a:pPr>
            <a:r>
              <a:rPr lang="en-GB" b="1" dirty="0"/>
              <a:t>Neurologist:</a:t>
            </a:r>
            <a:r>
              <a:rPr lang="en-GB" dirty="0"/>
              <a:t> Oversees the diagnosis, progression, and management of cognitive symptoms; prescribes medications such as cholinesterase inhibitors.</a:t>
            </a:r>
          </a:p>
          <a:p>
            <a:pPr>
              <a:buFont typeface="Arial" panose="020B0604020202020204" pitchFamily="34" charset="0"/>
              <a:buChar char="•"/>
            </a:pPr>
            <a:r>
              <a:rPr lang="en-GB" b="1" dirty="0"/>
              <a:t>Geriatrician:</a:t>
            </a:r>
            <a:r>
              <a:rPr lang="en-GB" dirty="0"/>
              <a:t> Manages overall health, co-morbid conditions, and age-related issues that can impact cognitive function.</a:t>
            </a:r>
          </a:p>
          <a:p>
            <a:pPr>
              <a:buFont typeface="Arial" panose="020B0604020202020204" pitchFamily="34" charset="0"/>
              <a:buChar char="•"/>
            </a:pPr>
            <a:r>
              <a:rPr lang="en-GB" b="1" dirty="0"/>
              <a:t>Psychologist/Psychiatrist:</a:t>
            </a:r>
            <a:r>
              <a:rPr lang="en-GB" dirty="0"/>
              <a:t> Provides cognitive assessments, </a:t>
            </a:r>
            <a:r>
              <a:rPr lang="en-GB" dirty="0" err="1"/>
              <a:t>counseling</a:t>
            </a:r>
            <a:r>
              <a:rPr lang="en-GB" dirty="0"/>
              <a:t>, and management of </a:t>
            </a:r>
            <a:r>
              <a:rPr lang="en-GB" dirty="0" err="1"/>
              <a:t>behavioral</a:t>
            </a:r>
            <a:r>
              <a:rPr lang="en-GB" dirty="0"/>
              <a:t> symptoms like anxiety, depression, and agitation.</a:t>
            </a:r>
          </a:p>
          <a:p>
            <a:pPr>
              <a:buFont typeface="Arial" panose="020B0604020202020204" pitchFamily="34" charset="0"/>
              <a:buChar char="•"/>
            </a:pPr>
            <a:r>
              <a:rPr lang="en-GB" b="1" dirty="0"/>
              <a:t>Occupational Therapist:</a:t>
            </a:r>
            <a:r>
              <a:rPr lang="en-GB" dirty="0"/>
              <a:t> Focuses on maintaining independence in daily activities through adaptive techniques and tools.</a:t>
            </a:r>
          </a:p>
          <a:p>
            <a:pPr>
              <a:buFont typeface="Arial" panose="020B0604020202020204" pitchFamily="34" charset="0"/>
              <a:buChar char="•"/>
            </a:pPr>
            <a:r>
              <a:rPr lang="en-GB" b="1" dirty="0"/>
              <a:t>Speech-Language Pathologist:</a:t>
            </a:r>
            <a:r>
              <a:rPr lang="en-GB" dirty="0"/>
              <a:t> Works on communication skills and cognitive-linguistic exercises to support language and memory functions.</a:t>
            </a:r>
          </a:p>
          <a:p>
            <a:pPr>
              <a:buFont typeface="Arial" panose="020B0604020202020204" pitchFamily="34" charset="0"/>
              <a:buChar char="•"/>
            </a:pPr>
            <a:r>
              <a:rPr lang="en-GB" b="1" dirty="0"/>
              <a:t>Social Worker:</a:t>
            </a:r>
            <a:r>
              <a:rPr lang="en-GB" dirty="0"/>
              <a:t> Assists with care coordination, support group facilitation, and connecting families with community resources.</a:t>
            </a:r>
          </a:p>
          <a:p>
            <a:pPr>
              <a:buFont typeface="Arial" panose="020B0604020202020204" pitchFamily="34" charset="0"/>
              <a:buChar char="•"/>
            </a:pPr>
            <a:r>
              <a:rPr lang="en-GB" b="1" dirty="0"/>
              <a:t>Nurses/Nurse Specialists:</a:t>
            </a:r>
            <a:r>
              <a:rPr lang="en-GB" dirty="0"/>
              <a:t> Provide direct care, medication management, and education on disease progression and symptom management.</a:t>
            </a:r>
          </a:p>
          <a:p>
            <a:endParaRPr lang="en-SI" dirty="0"/>
          </a:p>
        </p:txBody>
      </p:sp>
    </p:spTree>
    <p:extLst>
      <p:ext uri="{BB962C8B-B14F-4D97-AF65-F5344CB8AC3E}">
        <p14:creationId xmlns:p14="http://schemas.microsoft.com/office/powerpoint/2010/main" val="25771963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61BCD1-61B9-7D87-62C3-B36B19DE4DFE}"/>
              </a:ext>
            </a:extLst>
          </p:cNvPr>
          <p:cNvSpPr>
            <a:spLocks noGrp="1"/>
          </p:cNvSpPr>
          <p:nvPr>
            <p:ph type="title"/>
          </p:nvPr>
        </p:nvSpPr>
        <p:spPr/>
        <p:txBody>
          <a:bodyPr/>
          <a:lstStyle/>
          <a:p>
            <a:pPr algn="ctr"/>
            <a:r>
              <a:rPr lang="en-GB" dirty="0">
                <a:solidFill>
                  <a:srgbClr val="C00000"/>
                </a:solidFill>
              </a:rPr>
              <a:t>Settings for MDTs in Alzheimer’s Disease</a:t>
            </a:r>
            <a:endParaRPr lang="en-SI" dirty="0">
              <a:solidFill>
                <a:srgbClr val="C00000"/>
              </a:solidFill>
            </a:endParaRPr>
          </a:p>
        </p:txBody>
      </p:sp>
      <p:sp>
        <p:nvSpPr>
          <p:cNvPr id="3" name="Content Placeholder 2">
            <a:extLst>
              <a:ext uri="{FF2B5EF4-FFF2-40B4-BE49-F238E27FC236}">
                <a16:creationId xmlns:a16="http://schemas.microsoft.com/office/drawing/2014/main" id="{567042FA-CC2A-D692-AEB8-3CB96A9AC2B3}"/>
              </a:ext>
            </a:extLst>
          </p:cNvPr>
          <p:cNvSpPr>
            <a:spLocks noGrp="1"/>
          </p:cNvSpPr>
          <p:nvPr>
            <p:ph idx="1"/>
          </p:nvPr>
        </p:nvSpPr>
        <p:spPr/>
        <p:txBody>
          <a:bodyPr>
            <a:normAutofit fontScale="85000" lnSpcReduction="20000"/>
          </a:bodyPr>
          <a:lstStyle/>
          <a:p>
            <a:pPr>
              <a:buFont typeface="Arial" panose="020B0604020202020204" pitchFamily="34" charset="0"/>
              <a:buChar char="•"/>
            </a:pPr>
            <a:r>
              <a:rPr lang="en-GB" b="1" dirty="0"/>
              <a:t>Memory Clinics:</a:t>
            </a:r>
            <a:r>
              <a:rPr lang="en-GB" dirty="0"/>
              <a:t> Specialized outpatient clinics focusing on the diagnosis and management of memory disorders. MDTs here typically include neurologists, geriatricians, psychologists, and social workers.</a:t>
            </a:r>
          </a:p>
          <a:p>
            <a:pPr>
              <a:buFont typeface="Arial" panose="020B0604020202020204" pitchFamily="34" charset="0"/>
              <a:buChar char="•"/>
            </a:pPr>
            <a:r>
              <a:rPr lang="en-GB" b="1" dirty="0"/>
              <a:t>Hospital Settings:</a:t>
            </a:r>
            <a:r>
              <a:rPr lang="en-GB" dirty="0"/>
              <a:t> For acute care and evaluation during hospital admissions, MDTs often involve neurologists, psychiatrists, and nurses specializing in geriatric care.</a:t>
            </a:r>
          </a:p>
          <a:p>
            <a:pPr>
              <a:buFont typeface="Arial" panose="020B0604020202020204" pitchFamily="34" charset="0"/>
              <a:buChar char="•"/>
            </a:pPr>
            <a:r>
              <a:rPr lang="en-GB" b="1" dirty="0"/>
              <a:t>Home Care Services:</a:t>
            </a:r>
            <a:r>
              <a:rPr lang="en-GB" dirty="0"/>
              <a:t> For ongoing management and support, MDTs may include visiting nurses, occupational therapists, and home health aides, providing care in the patient's home environment.</a:t>
            </a:r>
          </a:p>
          <a:p>
            <a:pPr>
              <a:buFont typeface="Arial" panose="020B0604020202020204" pitchFamily="34" charset="0"/>
              <a:buChar char="•"/>
            </a:pPr>
            <a:r>
              <a:rPr lang="en-GB" b="1" dirty="0"/>
              <a:t>Community-Based Programs:</a:t>
            </a:r>
            <a:r>
              <a:rPr lang="en-GB" dirty="0"/>
              <a:t> Day </a:t>
            </a:r>
            <a:r>
              <a:rPr lang="en-GB" dirty="0" err="1"/>
              <a:t>centers</a:t>
            </a:r>
            <a:r>
              <a:rPr lang="en-GB" dirty="0"/>
              <a:t> and support groups that provide cognitive stimulation activities, socialization, and respite care for caregivers, often involving social workers, recreational therapists, and volunteers.</a:t>
            </a:r>
          </a:p>
          <a:p>
            <a:r>
              <a:rPr lang="en-GB" b="1" dirty="0"/>
              <a:t>Visual:</a:t>
            </a:r>
            <a:r>
              <a:rPr lang="en-GB" dirty="0"/>
              <a:t> Image of a memory clinic, home care setting, and a community </a:t>
            </a:r>
            <a:r>
              <a:rPr lang="en-GB" dirty="0" err="1"/>
              <a:t>center</a:t>
            </a:r>
            <a:r>
              <a:rPr lang="en-GB" dirty="0"/>
              <a:t> with icons representing various MDT members.</a:t>
            </a:r>
            <a:endParaRPr lang="en-SI" dirty="0"/>
          </a:p>
        </p:txBody>
      </p:sp>
    </p:spTree>
    <p:extLst>
      <p:ext uri="{BB962C8B-B14F-4D97-AF65-F5344CB8AC3E}">
        <p14:creationId xmlns:p14="http://schemas.microsoft.com/office/powerpoint/2010/main" val="38197239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ACA0A-A217-241E-BAEE-AA4C60C6B97D}"/>
              </a:ext>
            </a:extLst>
          </p:cNvPr>
          <p:cNvSpPr>
            <a:spLocks noGrp="1"/>
          </p:cNvSpPr>
          <p:nvPr>
            <p:ph type="title"/>
          </p:nvPr>
        </p:nvSpPr>
        <p:spPr>
          <a:xfrm>
            <a:off x="838200" y="98791"/>
            <a:ext cx="10515600" cy="1325563"/>
          </a:xfrm>
        </p:spPr>
        <p:txBody>
          <a:bodyPr>
            <a:normAutofit/>
          </a:bodyPr>
          <a:lstStyle/>
          <a:p>
            <a:pPr algn="ctr"/>
            <a:r>
              <a:rPr lang="en-GB" sz="4000" dirty="0">
                <a:solidFill>
                  <a:srgbClr val="C00000"/>
                </a:solidFill>
              </a:rPr>
              <a:t>Key Members of MDTs in Huntington’s Disease</a:t>
            </a:r>
            <a:endParaRPr lang="en-SI" sz="4000" dirty="0">
              <a:solidFill>
                <a:srgbClr val="C00000"/>
              </a:solidFill>
            </a:endParaRPr>
          </a:p>
        </p:txBody>
      </p:sp>
      <p:sp>
        <p:nvSpPr>
          <p:cNvPr id="3" name="Content Placeholder 2">
            <a:extLst>
              <a:ext uri="{FF2B5EF4-FFF2-40B4-BE49-F238E27FC236}">
                <a16:creationId xmlns:a16="http://schemas.microsoft.com/office/drawing/2014/main" id="{27AD66B1-5C2E-DBB6-A8D7-33FCFB9B9CD3}"/>
              </a:ext>
            </a:extLst>
          </p:cNvPr>
          <p:cNvSpPr>
            <a:spLocks noGrp="1"/>
          </p:cNvSpPr>
          <p:nvPr>
            <p:ph idx="1"/>
          </p:nvPr>
        </p:nvSpPr>
        <p:spPr>
          <a:xfrm>
            <a:off x="838200" y="791308"/>
            <a:ext cx="10515600" cy="5275384"/>
          </a:xfrm>
        </p:spPr>
        <p:txBody>
          <a:bodyPr>
            <a:normAutofit fontScale="92500"/>
          </a:bodyPr>
          <a:lstStyle/>
          <a:p>
            <a:endParaRPr lang="en-GB" b="1" dirty="0"/>
          </a:p>
          <a:p>
            <a:pPr marL="742950" lvl="1" indent="-285750">
              <a:buFont typeface="Arial" panose="020B0604020202020204" pitchFamily="34" charset="0"/>
              <a:buChar char="•"/>
            </a:pPr>
            <a:r>
              <a:rPr lang="en-GB" b="1" dirty="0"/>
              <a:t>Neurologist:</a:t>
            </a:r>
            <a:r>
              <a:rPr lang="en-GB" dirty="0"/>
              <a:t> Manages motor symptoms like chorea, coordinates overall care, and provides guidance on disease progression and treatment options.</a:t>
            </a:r>
          </a:p>
          <a:p>
            <a:pPr marL="742950" lvl="1" indent="-285750">
              <a:buFont typeface="Arial" panose="020B0604020202020204" pitchFamily="34" charset="0"/>
              <a:buChar char="•"/>
            </a:pPr>
            <a:r>
              <a:rPr lang="en-GB" b="1" dirty="0"/>
              <a:t>Psychiatrist/Psychologist:</a:t>
            </a:r>
            <a:r>
              <a:rPr lang="en-GB" dirty="0"/>
              <a:t> Addresses mood disturbances, irritability, and cognitive decline through therapy and medication management.</a:t>
            </a:r>
          </a:p>
          <a:p>
            <a:pPr marL="742950" lvl="1" indent="-285750">
              <a:buFont typeface="Arial" panose="020B0604020202020204" pitchFamily="34" charset="0"/>
              <a:buChar char="•"/>
            </a:pPr>
            <a:r>
              <a:rPr lang="en-GB" b="1" dirty="0"/>
              <a:t>Genetic </a:t>
            </a:r>
            <a:r>
              <a:rPr lang="en-GB" b="1" dirty="0" err="1"/>
              <a:t>Counselor</a:t>
            </a:r>
            <a:r>
              <a:rPr lang="en-GB" b="1" dirty="0"/>
              <a:t>:</a:t>
            </a:r>
            <a:r>
              <a:rPr lang="en-GB" dirty="0"/>
              <a:t> Provides education about the genetic aspects of HD, supports family planning decisions, and offers psychological support.</a:t>
            </a:r>
          </a:p>
          <a:p>
            <a:pPr marL="742950" lvl="1" indent="-285750">
              <a:buFont typeface="Arial" panose="020B0604020202020204" pitchFamily="34" charset="0"/>
              <a:buChar char="•"/>
            </a:pPr>
            <a:r>
              <a:rPr lang="en-GB" b="1" dirty="0"/>
              <a:t>Physical Therapist:</a:t>
            </a:r>
            <a:r>
              <a:rPr lang="en-GB" dirty="0"/>
              <a:t> Develops exercise programs to maintain mobility, balance, and coordination, preventing falls and enhancing physical function.</a:t>
            </a:r>
          </a:p>
          <a:p>
            <a:pPr marL="742950" lvl="1" indent="-285750">
              <a:buFont typeface="Arial" panose="020B0604020202020204" pitchFamily="34" charset="0"/>
              <a:buChar char="•"/>
            </a:pPr>
            <a:r>
              <a:rPr lang="en-GB" b="1" dirty="0"/>
              <a:t>Occupational Therapist:</a:t>
            </a:r>
            <a:r>
              <a:rPr lang="en-GB" dirty="0"/>
              <a:t> Assists with daily living activities, recommending adaptive strategies and home modifications to ensure safety and independence.</a:t>
            </a:r>
          </a:p>
          <a:p>
            <a:pPr marL="742950" lvl="1" indent="-285750">
              <a:buFont typeface="Arial" panose="020B0604020202020204" pitchFamily="34" charset="0"/>
              <a:buChar char="•"/>
            </a:pPr>
            <a:r>
              <a:rPr lang="en-GB" b="1" dirty="0"/>
              <a:t>Speech-Language Pathologist:</a:t>
            </a:r>
            <a:r>
              <a:rPr lang="en-GB" dirty="0"/>
              <a:t> Works on communication skills, managing dysphagia (swallowing difficulties), and preparing for advanced communication needs.</a:t>
            </a:r>
          </a:p>
          <a:p>
            <a:pPr marL="742950" lvl="1" indent="-285750">
              <a:buFont typeface="Arial" panose="020B0604020202020204" pitchFamily="34" charset="0"/>
              <a:buChar char="•"/>
            </a:pPr>
            <a:r>
              <a:rPr lang="en-GB" b="1" dirty="0"/>
              <a:t>Social Worker:</a:t>
            </a:r>
            <a:r>
              <a:rPr lang="en-GB" dirty="0"/>
              <a:t> Coordinates care services, provides emotional support to the family, and helps with community resources and long-term care planning.</a:t>
            </a:r>
          </a:p>
          <a:p>
            <a:endParaRPr lang="en-SI" dirty="0"/>
          </a:p>
        </p:txBody>
      </p:sp>
    </p:spTree>
    <p:extLst>
      <p:ext uri="{BB962C8B-B14F-4D97-AF65-F5344CB8AC3E}">
        <p14:creationId xmlns:p14="http://schemas.microsoft.com/office/powerpoint/2010/main" val="40753124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34DA32-AD78-AD93-825A-32CB2A4B97B0}"/>
              </a:ext>
            </a:extLst>
          </p:cNvPr>
          <p:cNvSpPr>
            <a:spLocks noGrp="1"/>
          </p:cNvSpPr>
          <p:nvPr>
            <p:ph type="title"/>
          </p:nvPr>
        </p:nvSpPr>
        <p:spPr/>
        <p:txBody>
          <a:bodyPr>
            <a:normAutofit/>
          </a:bodyPr>
          <a:lstStyle/>
          <a:p>
            <a:pPr algn="ctr"/>
            <a:r>
              <a:rPr lang="en-GB" dirty="0">
                <a:solidFill>
                  <a:srgbClr val="C00000"/>
                </a:solidFill>
              </a:rPr>
              <a:t>Settings for MDTs in Huntington’s Disease</a:t>
            </a:r>
            <a:endParaRPr lang="en-SI" dirty="0">
              <a:solidFill>
                <a:srgbClr val="C00000"/>
              </a:solidFill>
            </a:endParaRPr>
          </a:p>
        </p:txBody>
      </p:sp>
      <p:sp>
        <p:nvSpPr>
          <p:cNvPr id="3" name="Content Placeholder 2">
            <a:extLst>
              <a:ext uri="{FF2B5EF4-FFF2-40B4-BE49-F238E27FC236}">
                <a16:creationId xmlns:a16="http://schemas.microsoft.com/office/drawing/2014/main" id="{7E195678-B188-AC99-8E1C-C5A8D4E395EE}"/>
              </a:ext>
            </a:extLst>
          </p:cNvPr>
          <p:cNvSpPr>
            <a:spLocks noGrp="1"/>
          </p:cNvSpPr>
          <p:nvPr>
            <p:ph idx="1"/>
          </p:nvPr>
        </p:nvSpPr>
        <p:spPr/>
        <p:txBody>
          <a:bodyPr>
            <a:normAutofit fontScale="85000" lnSpcReduction="20000"/>
          </a:bodyPr>
          <a:lstStyle/>
          <a:p>
            <a:pPr>
              <a:buFont typeface="Arial" panose="020B0604020202020204" pitchFamily="34" charset="0"/>
              <a:buChar char="•"/>
            </a:pPr>
            <a:endParaRPr lang="en-GB" dirty="0"/>
          </a:p>
          <a:p>
            <a:pPr>
              <a:buFont typeface="Arial" panose="020B0604020202020204" pitchFamily="34" charset="0"/>
              <a:buChar char="•"/>
            </a:pPr>
            <a:r>
              <a:rPr lang="en-GB" b="1" dirty="0"/>
              <a:t>Specialized HD Clinics:</a:t>
            </a:r>
            <a:r>
              <a:rPr lang="en-GB" dirty="0"/>
              <a:t> Often found in academic medical </a:t>
            </a:r>
            <a:r>
              <a:rPr lang="en-GB" dirty="0" err="1"/>
              <a:t>centers</a:t>
            </a:r>
            <a:r>
              <a:rPr lang="en-GB" dirty="0"/>
              <a:t> or hospitals, these clinics offer comprehensive care and involve neurologists, genetic </a:t>
            </a:r>
            <a:r>
              <a:rPr lang="en-GB" dirty="0" err="1"/>
              <a:t>counselors</a:t>
            </a:r>
            <a:r>
              <a:rPr lang="en-GB" dirty="0"/>
              <a:t>, psychiatrists, and therapists specializing in movement disorders.</a:t>
            </a:r>
          </a:p>
          <a:p>
            <a:pPr>
              <a:buFont typeface="Arial" panose="020B0604020202020204" pitchFamily="34" charset="0"/>
              <a:buChar char="•"/>
            </a:pPr>
            <a:r>
              <a:rPr lang="en-GB" b="1" dirty="0"/>
              <a:t>Genetic </a:t>
            </a:r>
            <a:r>
              <a:rPr lang="en-GB" b="1" dirty="0" err="1"/>
              <a:t>Counseling</a:t>
            </a:r>
            <a:r>
              <a:rPr lang="en-GB" b="1" dirty="0"/>
              <a:t> </a:t>
            </a:r>
            <a:r>
              <a:rPr lang="en-GB" b="1" dirty="0" err="1"/>
              <a:t>Centers</a:t>
            </a:r>
            <a:r>
              <a:rPr lang="en-GB" b="1" dirty="0"/>
              <a:t>:</a:t>
            </a:r>
            <a:r>
              <a:rPr lang="en-GB" dirty="0"/>
              <a:t> Key settings for discussing family planning, genetic testing, and understanding inheritance patterns, involving genetic </a:t>
            </a:r>
            <a:r>
              <a:rPr lang="en-GB" dirty="0" err="1"/>
              <a:t>counselors</a:t>
            </a:r>
            <a:r>
              <a:rPr lang="en-GB" dirty="0"/>
              <a:t>, neurologists, and psychologists.</a:t>
            </a:r>
          </a:p>
          <a:p>
            <a:pPr>
              <a:buFont typeface="Arial" panose="020B0604020202020204" pitchFamily="34" charset="0"/>
              <a:buChar char="•"/>
            </a:pPr>
            <a:r>
              <a:rPr lang="en-GB" b="1" dirty="0"/>
              <a:t>Home Care Services:</a:t>
            </a:r>
            <a:r>
              <a:rPr lang="en-GB" dirty="0"/>
              <a:t> For patients in advanced stages, MDTs can include home-based palliative care teams, physical therapists, and occupational therapists providing daily support.</a:t>
            </a:r>
          </a:p>
          <a:p>
            <a:pPr>
              <a:buFont typeface="Arial" panose="020B0604020202020204" pitchFamily="34" charset="0"/>
              <a:buChar char="•"/>
            </a:pPr>
            <a:r>
              <a:rPr lang="en-GB" b="1" dirty="0"/>
              <a:t>Rehabilitation </a:t>
            </a:r>
            <a:r>
              <a:rPr lang="en-GB" b="1" dirty="0" err="1"/>
              <a:t>Centers</a:t>
            </a:r>
            <a:r>
              <a:rPr lang="en-GB" b="1" dirty="0"/>
              <a:t>:</a:t>
            </a:r>
            <a:r>
              <a:rPr lang="en-GB" dirty="0"/>
              <a:t> Focus on maintaining mobility and function, with MDTs including physical therapists, occupational therapists, speech-language pathologists, and dietitians.</a:t>
            </a:r>
          </a:p>
          <a:p>
            <a:endParaRPr lang="en-SI" dirty="0"/>
          </a:p>
        </p:txBody>
      </p:sp>
    </p:spTree>
    <p:extLst>
      <p:ext uri="{BB962C8B-B14F-4D97-AF65-F5344CB8AC3E}">
        <p14:creationId xmlns:p14="http://schemas.microsoft.com/office/powerpoint/2010/main" val="19536328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DB8F3-30FD-921E-9ADD-FDE31BAA7F26}"/>
              </a:ext>
            </a:extLst>
          </p:cNvPr>
          <p:cNvSpPr>
            <a:spLocks noGrp="1"/>
          </p:cNvSpPr>
          <p:nvPr>
            <p:ph type="title"/>
          </p:nvPr>
        </p:nvSpPr>
        <p:spPr/>
        <p:txBody>
          <a:bodyPr>
            <a:normAutofit/>
          </a:bodyPr>
          <a:lstStyle/>
          <a:p>
            <a:r>
              <a:rPr lang="en-GB" dirty="0">
                <a:solidFill>
                  <a:srgbClr val="C00000"/>
                </a:solidFill>
              </a:rPr>
              <a:t>Key Members of MDTs in Parkinson’s Disease</a:t>
            </a:r>
            <a:endParaRPr lang="en-SI" dirty="0">
              <a:solidFill>
                <a:srgbClr val="C00000"/>
              </a:solidFill>
            </a:endParaRPr>
          </a:p>
        </p:txBody>
      </p:sp>
      <p:sp>
        <p:nvSpPr>
          <p:cNvPr id="3" name="Content Placeholder 2">
            <a:extLst>
              <a:ext uri="{FF2B5EF4-FFF2-40B4-BE49-F238E27FC236}">
                <a16:creationId xmlns:a16="http://schemas.microsoft.com/office/drawing/2014/main" id="{3B45BD78-C4DE-20CF-F9C6-7B9A2F106FEC}"/>
              </a:ext>
            </a:extLst>
          </p:cNvPr>
          <p:cNvSpPr>
            <a:spLocks noGrp="1"/>
          </p:cNvSpPr>
          <p:nvPr>
            <p:ph idx="1"/>
          </p:nvPr>
        </p:nvSpPr>
        <p:spPr/>
        <p:txBody>
          <a:bodyPr>
            <a:normAutofit fontScale="70000" lnSpcReduction="20000"/>
          </a:bodyPr>
          <a:lstStyle/>
          <a:p>
            <a:pPr>
              <a:buFont typeface="Arial" panose="020B0604020202020204" pitchFamily="34" charset="0"/>
              <a:buChar char="•"/>
            </a:pPr>
            <a:r>
              <a:rPr lang="en-GB" dirty="0"/>
              <a:t>Key Members of MDTs in Parkinson’s </a:t>
            </a:r>
            <a:r>
              <a:rPr lang="en-GB" dirty="0" err="1"/>
              <a:t>Disease</a:t>
            </a:r>
            <a:r>
              <a:rPr lang="en-GB" b="1" dirty="0" err="1"/>
              <a:t>Content</a:t>
            </a:r>
            <a:r>
              <a:rPr lang="en-GB" b="1" dirty="0"/>
              <a:t>:</a:t>
            </a:r>
          </a:p>
          <a:p>
            <a:pPr>
              <a:buFont typeface="Arial" panose="020B0604020202020204" pitchFamily="34" charset="0"/>
              <a:buChar char="•"/>
            </a:pPr>
            <a:r>
              <a:rPr lang="en-GB" b="1" dirty="0"/>
              <a:t>Neurologist/Movement Disorder Specialist:</a:t>
            </a:r>
            <a:r>
              <a:rPr lang="en-GB" dirty="0"/>
              <a:t> Leads the management of PD, prescribes and adjusts medications, and monitors disease progression.</a:t>
            </a:r>
          </a:p>
          <a:p>
            <a:pPr>
              <a:buFont typeface="Arial" panose="020B0604020202020204" pitchFamily="34" charset="0"/>
              <a:buChar char="•"/>
            </a:pPr>
            <a:r>
              <a:rPr lang="en-GB" b="1" dirty="0"/>
              <a:t>Physical Therapist:</a:t>
            </a:r>
            <a:r>
              <a:rPr lang="en-GB" dirty="0"/>
              <a:t> Develops exercise programs to enhance mobility, balance, and flexibility, reducing fall risk and improving overall function.</a:t>
            </a:r>
          </a:p>
          <a:p>
            <a:pPr>
              <a:buFont typeface="Arial" panose="020B0604020202020204" pitchFamily="34" charset="0"/>
              <a:buChar char="•"/>
            </a:pPr>
            <a:r>
              <a:rPr lang="en-GB" b="1" dirty="0"/>
              <a:t>Occupational Therapist:</a:t>
            </a:r>
            <a:r>
              <a:rPr lang="en-GB" dirty="0"/>
              <a:t> Provides strategies for daily living tasks, adaptive equipment, and home safety modifications to support independence.</a:t>
            </a:r>
          </a:p>
          <a:p>
            <a:pPr>
              <a:buFont typeface="Arial" panose="020B0604020202020204" pitchFamily="34" charset="0"/>
              <a:buChar char="•"/>
            </a:pPr>
            <a:r>
              <a:rPr lang="en-GB" b="1" dirty="0"/>
              <a:t>Speech-Language Pathologist:</a:t>
            </a:r>
            <a:r>
              <a:rPr lang="en-GB" dirty="0"/>
              <a:t> Works on speech therapy to address vocal clarity and volume, and swallowing therapy for dysphagia.</a:t>
            </a:r>
          </a:p>
          <a:p>
            <a:pPr>
              <a:buFont typeface="Arial" panose="020B0604020202020204" pitchFamily="34" charset="0"/>
              <a:buChar char="•"/>
            </a:pPr>
            <a:r>
              <a:rPr lang="en-GB" b="1" dirty="0"/>
              <a:t>Psychologist/Psychiatrist:</a:t>
            </a:r>
            <a:r>
              <a:rPr lang="en-GB" dirty="0"/>
              <a:t> Manages mood disorders, anxiety, and cognitive changes through therapy and medication.</a:t>
            </a:r>
          </a:p>
          <a:p>
            <a:pPr>
              <a:buFont typeface="Arial" panose="020B0604020202020204" pitchFamily="34" charset="0"/>
              <a:buChar char="•"/>
            </a:pPr>
            <a:r>
              <a:rPr lang="en-GB" b="1" dirty="0"/>
              <a:t>Dietitian:</a:t>
            </a:r>
            <a:r>
              <a:rPr lang="en-GB" dirty="0"/>
              <a:t> Advises on dietary needs and modifications to manage constipation, weight management, and nutritional support.</a:t>
            </a:r>
          </a:p>
          <a:p>
            <a:pPr>
              <a:buFont typeface="Arial" panose="020B0604020202020204" pitchFamily="34" charset="0"/>
              <a:buChar char="•"/>
            </a:pPr>
            <a:r>
              <a:rPr lang="en-GB" b="1" dirty="0"/>
              <a:t>Nurses/Nurse Specialists:</a:t>
            </a:r>
            <a:r>
              <a:rPr lang="en-GB" dirty="0"/>
              <a:t> Offer medication management, patient education, and support for managing side effects and complications.</a:t>
            </a:r>
          </a:p>
          <a:p>
            <a:endParaRPr lang="en-SI" dirty="0"/>
          </a:p>
        </p:txBody>
      </p:sp>
    </p:spTree>
    <p:extLst>
      <p:ext uri="{BB962C8B-B14F-4D97-AF65-F5344CB8AC3E}">
        <p14:creationId xmlns:p14="http://schemas.microsoft.com/office/powerpoint/2010/main" val="22359673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6AF8EE-1DD3-257C-8AEA-F1880CE1302C}"/>
              </a:ext>
            </a:extLst>
          </p:cNvPr>
          <p:cNvSpPr>
            <a:spLocks noGrp="1"/>
          </p:cNvSpPr>
          <p:nvPr>
            <p:ph type="title"/>
          </p:nvPr>
        </p:nvSpPr>
        <p:spPr/>
        <p:txBody>
          <a:bodyPr>
            <a:normAutofit/>
          </a:bodyPr>
          <a:lstStyle/>
          <a:p>
            <a:r>
              <a:rPr lang="en-GB" dirty="0">
                <a:solidFill>
                  <a:srgbClr val="C00000"/>
                </a:solidFill>
              </a:rPr>
              <a:t>Settings for MDTs in Parkinson’s Disease</a:t>
            </a:r>
            <a:endParaRPr lang="en-SI" dirty="0">
              <a:solidFill>
                <a:srgbClr val="C00000"/>
              </a:solidFill>
            </a:endParaRPr>
          </a:p>
        </p:txBody>
      </p:sp>
      <p:sp>
        <p:nvSpPr>
          <p:cNvPr id="3" name="Content Placeholder 2">
            <a:extLst>
              <a:ext uri="{FF2B5EF4-FFF2-40B4-BE49-F238E27FC236}">
                <a16:creationId xmlns:a16="http://schemas.microsoft.com/office/drawing/2014/main" id="{F5A88B15-21F7-8F54-9532-98CF6FB7C73E}"/>
              </a:ext>
            </a:extLst>
          </p:cNvPr>
          <p:cNvSpPr>
            <a:spLocks noGrp="1"/>
          </p:cNvSpPr>
          <p:nvPr>
            <p:ph idx="1"/>
          </p:nvPr>
        </p:nvSpPr>
        <p:spPr>
          <a:xfrm>
            <a:off x="838200" y="1027906"/>
            <a:ext cx="10515600" cy="5032375"/>
          </a:xfrm>
        </p:spPr>
        <p:txBody>
          <a:bodyPr>
            <a:normAutofit fontScale="92500"/>
          </a:bodyPr>
          <a:lstStyle/>
          <a:p>
            <a:pPr>
              <a:buFont typeface="Arial" panose="020B0604020202020204" pitchFamily="34" charset="0"/>
              <a:buChar char="•"/>
            </a:pPr>
            <a:endParaRPr lang="en-GB" dirty="0"/>
          </a:p>
          <a:p>
            <a:pPr>
              <a:buFont typeface="Arial" panose="020B0604020202020204" pitchFamily="34" charset="0"/>
              <a:buChar char="•"/>
            </a:pPr>
            <a:r>
              <a:rPr lang="en-GB" b="1" dirty="0"/>
              <a:t>Movement Disorder Clinics:</a:t>
            </a:r>
            <a:r>
              <a:rPr lang="en-GB" dirty="0"/>
              <a:t> Specialized outpatient clinics where MDTs focus on the comprehensive management of PD, including medication adjustments, physical therapy, and mental health support.</a:t>
            </a:r>
          </a:p>
          <a:p>
            <a:pPr>
              <a:buFont typeface="Arial" panose="020B0604020202020204" pitchFamily="34" charset="0"/>
              <a:buChar char="•"/>
            </a:pPr>
            <a:r>
              <a:rPr lang="en-GB" b="1" dirty="0"/>
              <a:t>Rehabilitation </a:t>
            </a:r>
            <a:r>
              <a:rPr lang="en-GB" b="1" dirty="0" err="1"/>
              <a:t>Centers</a:t>
            </a:r>
            <a:r>
              <a:rPr lang="en-GB" b="1" dirty="0"/>
              <a:t>:</a:t>
            </a:r>
            <a:r>
              <a:rPr lang="en-GB" dirty="0"/>
              <a:t> Inpatient or outpatient settings that provide intensive physical, occupational, and speech therapy to improve function and quality of life.</a:t>
            </a:r>
          </a:p>
          <a:p>
            <a:pPr>
              <a:buFont typeface="Arial" panose="020B0604020202020204" pitchFamily="34" charset="0"/>
              <a:buChar char="•"/>
            </a:pPr>
            <a:r>
              <a:rPr lang="en-GB" b="1" dirty="0"/>
              <a:t>Community Health </a:t>
            </a:r>
            <a:r>
              <a:rPr lang="en-GB" b="1" dirty="0" err="1"/>
              <a:t>Centers</a:t>
            </a:r>
            <a:r>
              <a:rPr lang="en-GB" b="1" dirty="0"/>
              <a:t>:</a:t>
            </a:r>
            <a:r>
              <a:rPr lang="en-GB" dirty="0"/>
              <a:t> Provide ongoing support and education for patients and caregivers, often involving social workers, dietitians, and support groups.</a:t>
            </a:r>
          </a:p>
          <a:p>
            <a:pPr>
              <a:buFont typeface="Arial" panose="020B0604020202020204" pitchFamily="34" charset="0"/>
              <a:buChar char="•"/>
            </a:pPr>
            <a:r>
              <a:rPr lang="en-GB" b="1" dirty="0"/>
              <a:t>Home Care Services:</a:t>
            </a:r>
            <a:r>
              <a:rPr lang="en-GB" dirty="0"/>
              <a:t> For advanced-stage PD patients, MDTs offer home-based care, including nursing, physical therapy, and palliative care.</a:t>
            </a:r>
          </a:p>
          <a:p>
            <a:endParaRPr lang="en-SI" dirty="0"/>
          </a:p>
        </p:txBody>
      </p:sp>
    </p:spTree>
    <p:extLst>
      <p:ext uri="{BB962C8B-B14F-4D97-AF65-F5344CB8AC3E}">
        <p14:creationId xmlns:p14="http://schemas.microsoft.com/office/powerpoint/2010/main" val="40003056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7A9CD-AFC0-A6BD-47B5-BE9FC80E69F2}"/>
              </a:ext>
            </a:extLst>
          </p:cNvPr>
          <p:cNvSpPr>
            <a:spLocks noGrp="1"/>
          </p:cNvSpPr>
          <p:nvPr>
            <p:ph type="title"/>
          </p:nvPr>
        </p:nvSpPr>
        <p:spPr/>
        <p:txBody>
          <a:bodyPr/>
          <a:lstStyle/>
          <a:p>
            <a:pPr algn="ctr"/>
            <a:r>
              <a:rPr lang="en-GB" b="1" dirty="0">
                <a:solidFill>
                  <a:srgbClr val="C00000"/>
                </a:solidFill>
              </a:rPr>
              <a:t>Objectives</a:t>
            </a:r>
            <a:endParaRPr lang="en-SI" dirty="0">
              <a:solidFill>
                <a:srgbClr val="C00000"/>
              </a:solidFill>
            </a:endParaRPr>
          </a:p>
        </p:txBody>
      </p:sp>
      <p:sp>
        <p:nvSpPr>
          <p:cNvPr id="3" name="Content Placeholder 2">
            <a:extLst>
              <a:ext uri="{FF2B5EF4-FFF2-40B4-BE49-F238E27FC236}">
                <a16:creationId xmlns:a16="http://schemas.microsoft.com/office/drawing/2014/main" id="{C1D3F47C-9AF5-70A0-0060-AB2C573FE539}"/>
              </a:ext>
            </a:extLst>
          </p:cNvPr>
          <p:cNvSpPr>
            <a:spLocks noGrp="1"/>
          </p:cNvSpPr>
          <p:nvPr>
            <p:ph idx="1"/>
          </p:nvPr>
        </p:nvSpPr>
        <p:spPr/>
        <p:txBody>
          <a:bodyPr/>
          <a:lstStyle/>
          <a:p>
            <a:pPr marL="457200" lvl="1" indent="0">
              <a:buNone/>
            </a:pPr>
            <a:r>
              <a:rPr lang="en-GB" dirty="0"/>
              <a:t>At the end of this lecture, the student should</a:t>
            </a:r>
          </a:p>
          <a:p>
            <a:pPr marL="457200" lvl="1" indent="0">
              <a:buNone/>
            </a:pPr>
            <a:endParaRPr lang="en-GB" dirty="0"/>
          </a:p>
          <a:p>
            <a:pPr marL="742950" lvl="1" indent="-285750">
              <a:buFont typeface="Arial" panose="020B0604020202020204" pitchFamily="34" charset="0"/>
              <a:buChar char="•"/>
            </a:pPr>
            <a:r>
              <a:rPr lang="en-GB" dirty="0"/>
              <a:t>Understand the role and importance of MDTs in managing NDDs</a:t>
            </a:r>
          </a:p>
          <a:p>
            <a:pPr marL="742950" lvl="1" indent="-285750">
              <a:buFont typeface="Arial" panose="020B0604020202020204" pitchFamily="34" charset="0"/>
              <a:buChar char="•"/>
            </a:pPr>
            <a:r>
              <a:rPr lang="en-GB" dirty="0"/>
              <a:t>Learn about the settings and composition of MDTs for AD, HD, PD, and ALS</a:t>
            </a:r>
          </a:p>
          <a:p>
            <a:pPr marL="742950" lvl="1" indent="-285750">
              <a:buFont typeface="Arial" panose="020B0604020202020204" pitchFamily="34" charset="0"/>
              <a:buChar char="•"/>
            </a:pPr>
            <a:r>
              <a:rPr lang="en-GB" dirty="0"/>
              <a:t>Explore different forms of cooperation within MDTs</a:t>
            </a:r>
          </a:p>
          <a:p>
            <a:pPr marL="742950" lvl="1" indent="-285750">
              <a:buFont typeface="Arial" panose="020B0604020202020204" pitchFamily="34" charset="0"/>
              <a:buChar char="•"/>
            </a:pPr>
            <a:r>
              <a:rPr lang="en-GB" dirty="0"/>
              <a:t>Recognize the key members and their roles in MDTs</a:t>
            </a:r>
          </a:p>
          <a:p>
            <a:pPr marL="742950" lvl="1" indent="-285750">
              <a:buFont typeface="Arial" panose="020B0604020202020204" pitchFamily="34" charset="0"/>
              <a:buChar char="•"/>
            </a:pPr>
            <a:r>
              <a:rPr lang="en-GB" dirty="0"/>
              <a:t>Discuss assessment tools used by MDT members</a:t>
            </a:r>
          </a:p>
          <a:p>
            <a:pPr marL="742950" lvl="1" indent="-285750">
              <a:buFont typeface="Arial" panose="020B0604020202020204" pitchFamily="34" charset="0"/>
              <a:buChar char="•"/>
            </a:pPr>
            <a:r>
              <a:rPr lang="en-GB" dirty="0" err="1"/>
              <a:t>Analyze</a:t>
            </a:r>
            <a:r>
              <a:rPr lang="en-GB" dirty="0"/>
              <a:t> practical examples of MDT coordination in clinical cases</a:t>
            </a:r>
          </a:p>
          <a:p>
            <a:endParaRPr lang="en-SI" dirty="0"/>
          </a:p>
        </p:txBody>
      </p:sp>
    </p:spTree>
    <p:extLst>
      <p:ext uri="{BB962C8B-B14F-4D97-AF65-F5344CB8AC3E}">
        <p14:creationId xmlns:p14="http://schemas.microsoft.com/office/powerpoint/2010/main" val="397559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44497F-B0F6-5D96-AC2F-C5D2B20ACEB7}"/>
              </a:ext>
            </a:extLst>
          </p:cNvPr>
          <p:cNvSpPr>
            <a:spLocks noGrp="1"/>
          </p:cNvSpPr>
          <p:nvPr>
            <p:ph type="title"/>
          </p:nvPr>
        </p:nvSpPr>
        <p:spPr>
          <a:xfrm>
            <a:off x="0" y="-107148"/>
            <a:ext cx="12192000" cy="1325563"/>
          </a:xfrm>
        </p:spPr>
        <p:txBody>
          <a:bodyPr>
            <a:normAutofit/>
          </a:bodyPr>
          <a:lstStyle/>
          <a:p>
            <a:pPr algn="ctr"/>
            <a:r>
              <a:rPr lang="en-GB" sz="4000" dirty="0">
                <a:solidFill>
                  <a:srgbClr val="C00000"/>
                </a:solidFill>
              </a:rPr>
              <a:t>Key Members of MDTs in Amyotrophic Lateral Sclerosis</a:t>
            </a:r>
            <a:endParaRPr lang="en-SI" sz="4000" dirty="0">
              <a:solidFill>
                <a:srgbClr val="C00000"/>
              </a:solidFill>
            </a:endParaRPr>
          </a:p>
        </p:txBody>
      </p:sp>
      <p:sp>
        <p:nvSpPr>
          <p:cNvPr id="3" name="Content Placeholder 2">
            <a:extLst>
              <a:ext uri="{FF2B5EF4-FFF2-40B4-BE49-F238E27FC236}">
                <a16:creationId xmlns:a16="http://schemas.microsoft.com/office/drawing/2014/main" id="{01D342C9-F204-1CB0-9661-61257874CCCE}"/>
              </a:ext>
            </a:extLst>
          </p:cNvPr>
          <p:cNvSpPr>
            <a:spLocks noGrp="1"/>
          </p:cNvSpPr>
          <p:nvPr>
            <p:ph idx="1"/>
          </p:nvPr>
        </p:nvSpPr>
        <p:spPr>
          <a:xfrm>
            <a:off x="838200" y="962130"/>
            <a:ext cx="10515600" cy="5363308"/>
          </a:xfrm>
        </p:spPr>
        <p:txBody>
          <a:bodyPr>
            <a:normAutofit fontScale="85000" lnSpcReduction="20000"/>
          </a:bodyPr>
          <a:lstStyle/>
          <a:p>
            <a:pPr>
              <a:buFont typeface="Arial" panose="020B0604020202020204" pitchFamily="34" charset="0"/>
              <a:buChar char="•"/>
            </a:pPr>
            <a:r>
              <a:rPr lang="en-GB" b="1" dirty="0"/>
              <a:t>Neurologist:</a:t>
            </a:r>
            <a:r>
              <a:rPr lang="en-GB" dirty="0"/>
              <a:t> Oversees the diagnosis, monitors disease progression, and manages medications to address symptoms such as muscle spasticity.</a:t>
            </a:r>
          </a:p>
          <a:p>
            <a:pPr>
              <a:buFont typeface="Arial" panose="020B0604020202020204" pitchFamily="34" charset="0"/>
              <a:buChar char="•"/>
            </a:pPr>
            <a:r>
              <a:rPr lang="en-GB" b="1" dirty="0"/>
              <a:t>Respiratory Therapist:</a:t>
            </a:r>
            <a:r>
              <a:rPr lang="en-GB" dirty="0"/>
              <a:t> Monitors lung function, provides non-invasive ventilation support, and educates patients on breathing techniques.</a:t>
            </a:r>
          </a:p>
          <a:p>
            <a:pPr>
              <a:buFont typeface="Arial" panose="020B0604020202020204" pitchFamily="34" charset="0"/>
              <a:buChar char="•"/>
            </a:pPr>
            <a:r>
              <a:rPr lang="en-GB" b="1" dirty="0"/>
              <a:t>Physical Therapist:</a:t>
            </a:r>
            <a:r>
              <a:rPr lang="en-GB" dirty="0"/>
              <a:t> Focuses on maintaining mobility, muscle strength, and flexibility, preventing complications such as contractures.</a:t>
            </a:r>
          </a:p>
          <a:p>
            <a:pPr>
              <a:buFont typeface="Arial" panose="020B0604020202020204" pitchFamily="34" charset="0"/>
              <a:buChar char="•"/>
            </a:pPr>
            <a:r>
              <a:rPr lang="en-GB" b="1" dirty="0"/>
              <a:t>Occupational Therapist:</a:t>
            </a:r>
            <a:r>
              <a:rPr lang="en-GB" dirty="0"/>
              <a:t> Provides adaptive devices and strategies to help with daily activities, improving the patient’s quality of life.</a:t>
            </a:r>
          </a:p>
          <a:p>
            <a:pPr>
              <a:buFont typeface="Arial" panose="020B0604020202020204" pitchFamily="34" charset="0"/>
              <a:buChar char="•"/>
            </a:pPr>
            <a:r>
              <a:rPr lang="en-GB" b="1" dirty="0"/>
              <a:t>Speech-Language Pathologist:</a:t>
            </a:r>
            <a:r>
              <a:rPr lang="en-GB" dirty="0"/>
              <a:t> Works on speech and communication strategies, and addresses swallowing difficulties (dysphagia).</a:t>
            </a:r>
          </a:p>
          <a:p>
            <a:pPr>
              <a:buFont typeface="Arial" panose="020B0604020202020204" pitchFamily="34" charset="0"/>
              <a:buChar char="•"/>
            </a:pPr>
            <a:r>
              <a:rPr lang="en-GB" b="1" dirty="0"/>
              <a:t>Dietitian:</a:t>
            </a:r>
            <a:r>
              <a:rPr lang="en-GB" dirty="0"/>
              <a:t> Advises on nutrition to prevent weight loss and manage swallowing difficulties, providing high-calorie and easy-to-swallow food options.</a:t>
            </a:r>
          </a:p>
          <a:p>
            <a:pPr>
              <a:buFont typeface="Arial" panose="020B0604020202020204" pitchFamily="34" charset="0"/>
              <a:buChar char="•"/>
            </a:pPr>
            <a:r>
              <a:rPr lang="en-GB" b="1" dirty="0"/>
              <a:t>Psychologist/</a:t>
            </a:r>
            <a:r>
              <a:rPr lang="en-GB" b="1" dirty="0" err="1"/>
              <a:t>Counselor</a:t>
            </a:r>
            <a:r>
              <a:rPr lang="en-GB" b="1" dirty="0"/>
              <a:t>:</a:t>
            </a:r>
            <a:r>
              <a:rPr lang="en-GB" dirty="0"/>
              <a:t> Offers emotional support, </a:t>
            </a:r>
            <a:r>
              <a:rPr lang="en-GB" dirty="0" err="1"/>
              <a:t>counseling</a:t>
            </a:r>
            <a:r>
              <a:rPr lang="en-GB" dirty="0"/>
              <a:t> for patients and families, and strategies to cope with the emotional impact of ALS.</a:t>
            </a:r>
          </a:p>
          <a:p>
            <a:pPr>
              <a:buFont typeface="Arial" panose="020B0604020202020204" pitchFamily="34" charset="0"/>
              <a:buChar char="•"/>
            </a:pPr>
            <a:r>
              <a:rPr lang="en-GB" b="1" dirty="0"/>
              <a:t>Social Worker:</a:t>
            </a:r>
            <a:r>
              <a:rPr lang="en-GB" dirty="0"/>
              <a:t> Helps with accessing resources, coordinating home care services, and planning for future care needs, including hospice care.</a:t>
            </a:r>
          </a:p>
          <a:p>
            <a:endParaRPr lang="en-SI" dirty="0"/>
          </a:p>
        </p:txBody>
      </p:sp>
    </p:spTree>
    <p:extLst>
      <p:ext uri="{BB962C8B-B14F-4D97-AF65-F5344CB8AC3E}">
        <p14:creationId xmlns:p14="http://schemas.microsoft.com/office/powerpoint/2010/main" val="28765535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6C0492-A989-F77B-3E61-09E8788AFCD1}"/>
              </a:ext>
            </a:extLst>
          </p:cNvPr>
          <p:cNvSpPr>
            <a:spLocks noGrp="1"/>
          </p:cNvSpPr>
          <p:nvPr>
            <p:ph type="title"/>
          </p:nvPr>
        </p:nvSpPr>
        <p:spPr/>
        <p:txBody>
          <a:bodyPr>
            <a:normAutofit/>
          </a:bodyPr>
          <a:lstStyle/>
          <a:p>
            <a:pPr algn="ctr"/>
            <a:r>
              <a:rPr lang="en-GB" sz="4000" dirty="0">
                <a:solidFill>
                  <a:srgbClr val="C00000"/>
                </a:solidFill>
              </a:rPr>
              <a:t>Settings for MDTs in Amyotrophic Lateral Sclerosis</a:t>
            </a:r>
            <a:endParaRPr lang="en-SI" sz="4000" dirty="0">
              <a:solidFill>
                <a:srgbClr val="C00000"/>
              </a:solidFill>
            </a:endParaRPr>
          </a:p>
        </p:txBody>
      </p:sp>
      <p:sp>
        <p:nvSpPr>
          <p:cNvPr id="3" name="Content Placeholder 2">
            <a:extLst>
              <a:ext uri="{FF2B5EF4-FFF2-40B4-BE49-F238E27FC236}">
                <a16:creationId xmlns:a16="http://schemas.microsoft.com/office/drawing/2014/main" id="{1AB73D12-575A-70B7-7CAD-8CE32364FFB3}"/>
              </a:ext>
            </a:extLst>
          </p:cNvPr>
          <p:cNvSpPr>
            <a:spLocks noGrp="1"/>
          </p:cNvSpPr>
          <p:nvPr>
            <p:ph idx="1"/>
          </p:nvPr>
        </p:nvSpPr>
        <p:spPr/>
        <p:txBody>
          <a:bodyPr>
            <a:normAutofit fontScale="92500" lnSpcReduction="10000"/>
          </a:bodyPr>
          <a:lstStyle/>
          <a:p>
            <a:pPr>
              <a:buFont typeface="Arial" panose="020B0604020202020204" pitchFamily="34" charset="0"/>
              <a:buChar char="•"/>
            </a:pPr>
            <a:r>
              <a:rPr lang="en-GB" b="1" dirty="0"/>
              <a:t>ALS Clinics:</a:t>
            </a:r>
            <a:r>
              <a:rPr lang="en-GB" dirty="0"/>
              <a:t> Specialized </a:t>
            </a:r>
            <a:r>
              <a:rPr lang="en-GB" dirty="0" err="1"/>
              <a:t>centers</a:t>
            </a:r>
            <a:r>
              <a:rPr lang="en-GB" dirty="0"/>
              <a:t> that offer comprehensive care and coordination, involving neurologists, respiratory therapists, dietitians, and other specialists.</a:t>
            </a:r>
          </a:p>
          <a:p>
            <a:pPr>
              <a:buFont typeface="Arial" panose="020B0604020202020204" pitchFamily="34" charset="0"/>
              <a:buChar char="•"/>
            </a:pPr>
            <a:r>
              <a:rPr lang="en-GB" b="1" dirty="0"/>
              <a:t>Palliative Care Settings:</a:t>
            </a:r>
            <a:r>
              <a:rPr lang="en-GB" dirty="0"/>
              <a:t> For advanced ALS, MDTs provide symptom management, pain relief, and emotional support, focusing on quality of life.</a:t>
            </a:r>
          </a:p>
          <a:p>
            <a:pPr>
              <a:buFont typeface="Arial" panose="020B0604020202020204" pitchFamily="34" charset="0"/>
              <a:buChar char="•"/>
            </a:pPr>
            <a:r>
              <a:rPr lang="en-GB" b="1" dirty="0"/>
              <a:t>Home Care Services:</a:t>
            </a:r>
            <a:r>
              <a:rPr lang="en-GB" dirty="0"/>
              <a:t> For ongoing management, MDTs offer home-based support, including nursing care, physical therapy, and assistance with activities of daily living.</a:t>
            </a:r>
          </a:p>
          <a:p>
            <a:pPr>
              <a:buFont typeface="Arial" panose="020B0604020202020204" pitchFamily="34" charset="0"/>
              <a:buChar char="•"/>
            </a:pPr>
            <a:r>
              <a:rPr lang="en-GB" b="1" dirty="0"/>
              <a:t>Telehealth Services:</a:t>
            </a:r>
            <a:r>
              <a:rPr lang="en-GB" dirty="0"/>
              <a:t> Increasingly used for monitoring symptoms, providing consultations, and maintaining regular contact with patients and caregivers.</a:t>
            </a:r>
          </a:p>
          <a:p>
            <a:endParaRPr lang="en-SI" dirty="0"/>
          </a:p>
        </p:txBody>
      </p:sp>
    </p:spTree>
    <p:extLst>
      <p:ext uri="{BB962C8B-B14F-4D97-AF65-F5344CB8AC3E}">
        <p14:creationId xmlns:p14="http://schemas.microsoft.com/office/powerpoint/2010/main" val="24388952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02B02-E57F-41A9-E74E-85BAEA2FEFD3}"/>
              </a:ext>
            </a:extLst>
          </p:cNvPr>
          <p:cNvSpPr>
            <a:spLocks noGrp="1"/>
          </p:cNvSpPr>
          <p:nvPr>
            <p:ph type="title"/>
          </p:nvPr>
        </p:nvSpPr>
        <p:spPr/>
        <p:txBody>
          <a:bodyPr/>
          <a:lstStyle/>
          <a:p>
            <a:pPr algn="ctr"/>
            <a:r>
              <a:rPr lang="en-GB" dirty="0">
                <a:solidFill>
                  <a:srgbClr val="C00000"/>
                </a:solidFill>
              </a:rPr>
              <a:t>Neurologists: </a:t>
            </a:r>
            <a:br>
              <a:rPr lang="en-GB" dirty="0">
                <a:solidFill>
                  <a:srgbClr val="C00000"/>
                </a:solidFill>
              </a:rPr>
            </a:br>
            <a:r>
              <a:rPr lang="en-GB" i="1" dirty="0">
                <a:solidFill>
                  <a:srgbClr val="C00000"/>
                </a:solidFill>
              </a:rPr>
              <a:t>Key Members of MDTs</a:t>
            </a:r>
            <a:endParaRPr lang="en-SI" i="1" dirty="0">
              <a:solidFill>
                <a:srgbClr val="C00000"/>
              </a:solidFill>
            </a:endParaRPr>
          </a:p>
        </p:txBody>
      </p:sp>
      <p:sp>
        <p:nvSpPr>
          <p:cNvPr id="3" name="Content Placeholder 2">
            <a:extLst>
              <a:ext uri="{FF2B5EF4-FFF2-40B4-BE49-F238E27FC236}">
                <a16:creationId xmlns:a16="http://schemas.microsoft.com/office/drawing/2014/main" id="{BD622766-AAB1-40B9-84EC-706ED7DFCA09}"/>
              </a:ext>
            </a:extLst>
          </p:cNvPr>
          <p:cNvSpPr>
            <a:spLocks noGrp="1"/>
          </p:cNvSpPr>
          <p:nvPr>
            <p:ph idx="1"/>
          </p:nvPr>
        </p:nvSpPr>
        <p:spPr/>
        <p:txBody>
          <a:bodyPr>
            <a:normAutofit fontScale="70000" lnSpcReduction="20000"/>
          </a:bodyPr>
          <a:lstStyle/>
          <a:p>
            <a:pPr>
              <a:buFont typeface="Arial" panose="020B0604020202020204" pitchFamily="34" charset="0"/>
              <a:buChar char="•"/>
            </a:pPr>
            <a:r>
              <a:rPr lang="en-GB" b="1" dirty="0"/>
              <a:t>Role:</a:t>
            </a:r>
            <a:r>
              <a:rPr lang="en-GB" dirty="0"/>
              <a:t> Neurologists diagnose and manage neurological aspects of neurodegenerative diseases. They oversee medication management, monitor disease progression, and coordinate care with other MDT members.</a:t>
            </a:r>
          </a:p>
          <a:p>
            <a:pPr>
              <a:buFont typeface="Arial" panose="020B0604020202020204" pitchFamily="34" charset="0"/>
              <a:buChar char="•"/>
            </a:pPr>
            <a:r>
              <a:rPr lang="en-GB" b="1" dirty="0"/>
              <a:t>Main Tools:</a:t>
            </a:r>
            <a:endParaRPr lang="en-GB" dirty="0"/>
          </a:p>
          <a:p>
            <a:pPr marL="742950" lvl="1" indent="-285750">
              <a:buFont typeface="Arial" panose="020B0604020202020204" pitchFamily="34" charset="0"/>
              <a:buChar char="•"/>
            </a:pPr>
            <a:r>
              <a:rPr lang="en-GB" b="1" dirty="0"/>
              <a:t>Scales and Questionnaires:</a:t>
            </a:r>
            <a:endParaRPr lang="en-GB" dirty="0"/>
          </a:p>
          <a:p>
            <a:pPr marL="1143000" lvl="2" indent="-228600">
              <a:buFont typeface="Arial" panose="020B0604020202020204" pitchFamily="34" charset="0"/>
              <a:buChar char="•"/>
            </a:pPr>
            <a:r>
              <a:rPr lang="en-GB" dirty="0"/>
              <a:t>Mini-Mental State Examination (MMSE)</a:t>
            </a:r>
          </a:p>
          <a:p>
            <a:pPr marL="1143000" lvl="2" indent="-228600">
              <a:buFont typeface="Arial" panose="020B0604020202020204" pitchFamily="34" charset="0"/>
              <a:buChar char="•"/>
            </a:pPr>
            <a:r>
              <a:rPr lang="en-GB" dirty="0"/>
              <a:t>Montreal Cognitive Assessment (MoCA)</a:t>
            </a:r>
          </a:p>
          <a:p>
            <a:pPr marL="1143000" lvl="2" indent="-228600">
              <a:buFont typeface="Arial" panose="020B0604020202020204" pitchFamily="34" charset="0"/>
              <a:buChar char="•"/>
            </a:pPr>
            <a:r>
              <a:rPr lang="en-GB" dirty="0"/>
              <a:t>Unified Parkinson’s Disease Rating Scale (UPDRS)</a:t>
            </a:r>
          </a:p>
          <a:p>
            <a:pPr marL="1143000" lvl="2" indent="-228600">
              <a:buFont typeface="Arial" panose="020B0604020202020204" pitchFamily="34" charset="0"/>
              <a:buChar char="•"/>
            </a:pPr>
            <a:r>
              <a:rPr lang="en-GB" dirty="0"/>
              <a:t>Unified Huntington’s Disease Rating Scale (UHDRS)</a:t>
            </a:r>
          </a:p>
          <a:p>
            <a:pPr marL="1143000" lvl="2" indent="-228600">
              <a:buFont typeface="Arial" panose="020B0604020202020204" pitchFamily="34" charset="0"/>
              <a:buChar char="•"/>
            </a:pPr>
            <a:r>
              <a:rPr lang="en-GB" dirty="0"/>
              <a:t>ALS Functional Rating Scale-Revised (ALSFRS-R)</a:t>
            </a:r>
          </a:p>
          <a:p>
            <a:pPr marL="742950" lvl="1" indent="-285750">
              <a:buFont typeface="Arial" panose="020B0604020202020204" pitchFamily="34" charset="0"/>
              <a:buChar char="•"/>
            </a:pPr>
            <a:r>
              <a:rPr lang="en-GB" b="1" dirty="0"/>
              <a:t>Imaging:</a:t>
            </a:r>
            <a:endParaRPr lang="en-GB" dirty="0"/>
          </a:p>
          <a:p>
            <a:pPr marL="1143000" lvl="2" indent="-228600">
              <a:buFont typeface="Arial" panose="020B0604020202020204" pitchFamily="34" charset="0"/>
              <a:buChar char="•"/>
            </a:pPr>
            <a:r>
              <a:rPr lang="en-GB" dirty="0"/>
              <a:t>MRI (Magnetic Resonance Imaging)</a:t>
            </a:r>
          </a:p>
          <a:p>
            <a:pPr marL="1143000" lvl="2" indent="-228600">
              <a:buFont typeface="Arial" panose="020B0604020202020204" pitchFamily="34" charset="0"/>
              <a:buChar char="•"/>
            </a:pPr>
            <a:r>
              <a:rPr lang="en-GB" dirty="0"/>
              <a:t>CT (Computed Tomography)</a:t>
            </a:r>
          </a:p>
          <a:p>
            <a:pPr marL="1143000" lvl="2" indent="-228600">
              <a:buFont typeface="Arial" panose="020B0604020202020204" pitchFamily="34" charset="0"/>
              <a:buChar char="•"/>
            </a:pPr>
            <a:r>
              <a:rPr lang="en-GB" dirty="0"/>
              <a:t>PET (Positron Emission Tomography) scans</a:t>
            </a:r>
          </a:p>
          <a:p>
            <a:pPr marL="742950" lvl="1" indent="-285750">
              <a:buFont typeface="Arial" panose="020B0604020202020204" pitchFamily="34" charset="0"/>
              <a:buChar char="•"/>
            </a:pPr>
            <a:r>
              <a:rPr lang="en-GB" b="1" dirty="0"/>
              <a:t>Biochemistry:</a:t>
            </a:r>
            <a:endParaRPr lang="en-GB" dirty="0"/>
          </a:p>
          <a:p>
            <a:pPr marL="1143000" lvl="2" indent="-228600">
              <a:buFont typeface="Arial" panose="020B0604020202020204" pitchFamily="34" charset="0"/>
              <a:buChar char="•"/>
            </a:pPr>
            <a:r>
              <a:rPr lang="en-GB" dirty="0"/>
              <a:t>CSF (Cerebrospinal Fluid) analysis</a:t>
            </a:r>
          </a:p>
          <a:p>
            <a:pPr marL="1143000" lvl="2" indent="-228600">
              <a:buFont typeface="Arial" panose="020B0604020202020204" pitchFamily="34" charset="0"/>
              <a:buChar char="•"/>
            </a:pPr>
            <a:r>
              <a:rPr lang="en-GB" dirty="0"/>
              <a:t>Blood tests for biomarkers (e.g., tau proteins, amyloid-beta)</a:t>
            </a:r>
          </a:p>
          <a:p>
            <a:pPr>
              <a:buFont typeface="Arial" panose="020B0604020202020204" pitchFamily="34" charset="0"/>
              <a:buChar char="•"/>
            </a:pPr>
            <a:r>
              <a:rPr lang="en-GB" b="1" dirty="0"/>
              <a:t>Other Tools:</a:t>
            </a:r>
            <a:r>
              <a:rPr lang="en-GB" dirty="0"/>
              <a:t> EEG (Electroencephalography) for brain activity monitoring, EMG</a:t>
            </a:r>
          </a:p>
          <a:p>
            <a:endParaRPr lang="en-SI" dirty="0"/>
          </a:p>
        </p:txBody>
      </p:sp>
    </p:spTree>
    <p:extLst>
      <p:ext uri="{BB962C8B-B14F-4D97-AF65-F5344CB8AC3E}">
        <p14:creationId xmlns:p14="http://schemas.microsoft.com/office/powerpoint/2010/main" val="25490557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BABD29-EF3B-1E90-1D28-0860EB77E3D5}"/>
              </a:ext>
            </a:extLst>
          </p:cNvPr>
          <p:cNvSpPr>
            <a:spLocks noGrp="1"/>
          </p:cNvSpPr>
          <p:nvPr>
            <p:ph type="title"/>
          </p:nvPr>
        </p:nvSpPr>
        <p:spPr/>
        <p:txBody>
          <a:bodyPr/>
          <a:lstStyle/>
          <a:p>
            <a:pPr algn="ctr"/>
            <a:r>
              <a:rPr lang="en-GB" dirty="0">
                <a:solidFill>
                  <a:srgbClr val="C00000"/>
                </a:solidFill>
              </a:rPr>
              <a:t>Specialized Nurses and Nurse Specialists: </a:t>
            </a:r>
            <a:r>
              <a:rPr lang="en-GB" i="1" dirty="0">
                <a:solidFill>
                  <a:srgbClr val="C00000"/>
                </a:solidFill>
              </a:rPr>
              <a:t>Providing Tailored Care</a:t>
            </a:r>
            <a:endParaRPr lang="en-SI" i="1" dirty="0">
              <a:solidFill>
                <a:srgbClr val="C00000"/>
              </a:solidFill>
            </a:endParaRPr>
          </a:p>
        </p:txBody>
      </p:sp>
      <p:sp>
        <p:nvSpPr>
          <p:cNvPr id="3" name="Content Placeholder 2">
            <a:extLst>
              <a:ext uri="{FF2B5EF4-FFF2-40B4-BE49-F238E27FC236}">
                <a16:creationId xmlns:a16="http://schemas.microsoft.com/office/drawing/2014/main" id="{9D6C32C7-C8A6-7D23-230B-E714BAF7BF14}"/>
              </a:ext>
            </a:extLst>
          </p:cNvPr>
          <p:cNvSpPr>
            <a:spLocks noGrp="1"/>
          </p:cNvSpPr>
          <p:nvPr>
            <p:ph idx="1"/>
          </p:nvPr>
        </p:nvSpPr>
        <p:spPr>
          <a:xfrm>
            <a:off x="838200" y="1825625"/>
            <a:ext cx="10515600" cy="4667250"/>
          </a:xfrm>
        </p:spPr>
        <p:txBody>
          <a:bodyPr>
            <a:normAutofit fontScale="92500"/>
          </a:bodyPr>
          <a:lstStyle/>
          <a:p>
            <a:pPr>
              <a:buFont typeface="Arial" panose="020B0604020202020204" pitchFamily="34" charset="0"/>
              <a:buChar char="•"/>
            </a:pPr>
            <a:r>
              <a:rPr lang="en-GB" b="1" dirty="0"/>
              <a:t>Role:</a:t>
            </a:r>
            <a:r>
              <a:rPr lang="en-GB" dirty="0"/>
              <a:t> Specialized nurses focus on managing specific neurodegenerative diseases, such as Parkinson’s Disease (PD) and dementia. They provide expert care, support medication management, monitor symptoms, educate patients and families, and serve as a key liaison between the patient and the MDT.</a:t>
            </a:r>
          </a:p>
          <a:p>
            <a:pPr>
              <a:buFont typeface="Arial" panose="020B0604020202020204" pitchFamily="34" charset="0"/>
              <a:buChar char="•"/>
            </a:pPr>
            <a:r>
              <a:rPr lang="en-GB" b="1" dirty="0"/>
              <a:t>Specializations:</a:t>
            </a:r>
            <a:endParaRPr lang="en-GB" dirty="0"/>
          </a:p>
          <a:p>
            <a:pPr marL="742950" lvl="1" indent="-285750">
              <a:buFont typeface="Arial" panose="020B0604020202020204" pitchFamily="34" charset="0"/>
              <a:buChar char="•"/>
            </a:pPr>
            <a:r>
              <a:rPr lang="en-GB" b="1" dirty="0"/>
              <a:t>PD Nurse Specialist:</a:t>
            </a:r>
            <a:r>
              <a:rPr lang="en-GB" dirty="0"/>
              <a:t> Manages PD-specific care, including medication titration, motor symptom monitoring, and patient education on disease management.</a:t>
            </a:r>
          </a:p>
          <a:p>
            <a:pPr marL="742950" lvl="1" indent="-285750">
              <a:buFont typeface="Arial" panose="020B0604020202020204" pitchFamily="34" charset="0"/>
              <a:buChar char="•"/>
            </a:pPr>
            <a:r>
              <a:rPr lang="en-GB" b="1" dirty="0"/>
              <a:t>Dementia Nurse Specialist:</a:t>
            </a:r>
            <a:r>
              <a:rPr lang="en-GB" dirty="0"/>
              <a:t> Focuses on managing cognitive decline, </a:t>
            </a:r>
            <a:r>
              <a:rPr lang="en-GB" dirty="0" err="1"/>
              <a:t>behavioral</a:t>
            </a:r>
            <a:r>
              <a:rPr lang="en-GB" dirty="0"/>
              <a:t> symptoms, and providing support for dementia patients and their caregivers.</a:t>
            </a:r>
          </a:p>
          <a:p>
            <a:pPr marL="742950" lvl="1" indent="-285750">
              <a:buFont typeface="Arial" panose="020B0604020202020204" pitchFamily="34" charset="0"/>
              <a:buChar char="•"/>
            </a:pPr>
            <a:r>
              <a:rPr lang="en-GB" b="1" dirty="0"/>
              <a:t>ALS Nurse Specialist:</a:t>
            </a:r>
            <a:r>
              <a:rPr lang="en-GB" dirty="0"/>
              <a:t> Provides care related to muscle weakness, respiratory support, and nutritional management.</a:t>
            </a:r>
          </a:p>
          <a:p>
            <a:pPr marL="0" indent="0">
              <a:buNone/>
            </a:pPr>
            <a:endParaRPr lang="en-GB" dirty="0"/>
          </a:p>
        </p:txBody>
      </p:sp>
    </p:spTree>
    <p:extLst>
      <p:ext uri="{BB962C8B-B14F-4D97-AF65-F5344CB8AC3E}">
        <p14:creationId xmlns:p14="http://schemas.microsoft.com/office/powerpoint/2010/main" val="2755219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BABD29-EF3B-1E90-1D28-0860EB77E3D5}"/>
              </a:ext>
            </a:extLst>
          </p:cNvPr>
          <p:cNvSpPr>
            <a:spLocks noGrp="1"/>
          </p:cNvSpPr>
          <p:nvPr>
            <p:ph type="title"/>
          </p:nvPr>
        </p:nvSpPr>
        <p:spPr>
          <a:xfrm>
            <a:off x="838200" y="123965"/>
            <a:ext cx="10515600" cy="1325563"/>
          </a:xfrm>
        </p:spPr>
        <p:txBody>
          <a:bodyPr/>
          <a:lstStyle/>
          <a:p>
            <a:pPr algn="ctr"/>
            <a:r>
              <a:rPr lang="en-GB" dirty="0">
                <a:solidFill>
                  <a:srgbClr val="C00000"/>
                </a:solidFill>
              </a:rPr>
              <a:t>Specialized Nurses and Nurse Specialists: </a:t>
            </a:r>
            <a:r>
              <a:rPr lang="en-GB" i="1" dirty="0">
                <a:solidFill>
                  <a:srgbClr val="C00000"/>
                </a:solidFill>
              </a:rPr>
              <a:t>Providing Tailored Care</a:t>
            </a:r>
            <a:endParaRPr lang="en-SI" dirty="0"/>
          </a:p>
        </p:txBody>
      </p:sp>
      <p:sp>
        <p:nvSpPr>
          <p:cNvPr id="3" name="Content Placeholder 2">
            <a:extLst>
              <a:ext uri="{FF2B5EF4-FFF2-40B4-BE49-F238E27FC236}">
                <a16:creationId xmlns:a16="http://schemas.microsoft.com/office/drawing/2014/main" id="{9D6C32C7-C8A6-7D23-230B-E714BAF7BF14}"/>
              </a:ext>
            </a:extLst>
          </p:cNvPr>
          <p:cNvSpPr>
            <a:spLocks noGrp="1"/>
          </p:cNvSpPr>
          <p:nvPr>
            <p:ph idx="1"/>
          </p:nvPr>
        </p:nvSpPr>
        <p:spPr>
          <a:xfrm>
            <a:off x="838200" y="1252868"/>
            <a:ext cx="10515600" cy="5032375"/>
          </a:xfrm>
        </p:spPr>
        <p:txBody>
          <a:bodyPr>
            <a:normAutofit fontScale="85000" lnSpcReduction="20000"/>
          </a:bodyPr>
          <a:lstStyle/>
          <a:p>
            <a:pPr>
              <a:buFont typeface="Arial" panose="020B0604020202020204" pitchFamily="34" charset="0"/>
              <a:buChar char="•"/>
            </a:pPr>
            <a:r>
              <a:rPr lang="en-GB" b="1" dirty="0"/>
              <a:t>Main Tools:</a:t>
            </a:r>
            <a:endParaRPr lang="en-GB" dirty="0"/>
          </a:p>
          <a:p>
            <a:pPr marL="742950" lvl="1" indent="-285750">
              <a:buFont typeface="Arial" panose="020B0604020202020204" pitchFamily="34" charset="0"/>
              <a:buChar char="•"/>
            </a:pPr>
            <a:r>
              <a:rPr lang="en-GB" b="1" dirty="0"/>
              <a:t>Scales and Questionnaires:</a:t>
            </a:r>
            <a:endParaRPr lang="en-GB" dirty="0"/>
          </a:p>
          <a:p>
            <a:pPr marL="1143000" lvl="2" indent="-228600">
              <a:buFont typeface="Arial" panose="020B0604020202020204" pitchFamily="34" charset="0"/>
              <a:buChar char="•"/>
            </a:pPr>
            <a:r>
              <a:rPr lang="en-GB" dirty="0"/>
              <a:t>Unified Parkinson’s Disease Rating Scale (UPDRS)</a:t>
            </a:r>
          </a:p>
          <a:p>
            <a:pPr marL="1143000" lvl="2" indent="-228600">
              <a:buFont typeface="Arial" panose="020B0604020202020204" pitchFamily="34" charset="0"/>
              <a:buChar char="•"/>
            </a:pPr>
            <a:r>
              <a:rPr lang="en-GB" dirty="0"/>
              <a:t>Mini-Mental State Examination (MMSE) for dementia</a:t>
            </a:r>
          </a:p>
          <a:p>
            <a:pPr marL="1143000" lvl="2" indent="-228600">
              <a:buFont typeface="Arial" panose="020B0604020202020204" pitchFamily="34" charset="0"/>
              <a:buChar char="•"/>
            </a:pPr>
            <a:r>
              <a:rPr lang="en-GB" dirty="0"/>
              <a:t>ALS Functional Rating Scale-Revised (ALSFRS-R)</a:t>
            </a:r>
          </a:p>
          <a:p>
            <a:pPr marL="1143000" lvl="2" indent="-228600">
              <a:buFont typeface="Arial" panose="020B0604020202020204" pitchFamily="34" charset="0"/>
              <a:buChar char="•"/>
            </a:pPr>
            <a:r>
              <a:rPr lang="en-GB" dirty="0"/>
              <a:t>Neuropsychiatric Inventory (NPI) for </a:t>
            </a:r>
            <a:r>
              <a:rPr lang="en-GB" dirty="0" err="1"/>
              <a:t>behavioral</a:t>
            </a:r>
            <a:r>
              <a:rPr lang="en-GB" dirty="0"/>
              <a:t> symptoms</a:t>
            </a:r>
          </a:p>
          <a:p>
            <a:pPr marL="1143000" lvl="2" indent="-228600">
              <a:buFont typeface="Arial" panose="020B0604020202020204" pitchFamily="34" charset="0"/>
              <a:buChar char="•"/>
            </a:pPr>
            <a:r>
              <a:rPr lang="en-GB" dirty="0"/>
              <a:t>Pain scales (e.g., Visual Analog Scale - VAS)</a:t>
            </a:r>
          </a:p>
          <a:p>
            <a:pPr marL="742950" lvl="1" indent="-285750">
              <a:buFont typeface="Arial" panose="020B0604020202020204" pitchFamily="34" charset="0"/>
              <a:buChar char="•"/>
            </a:pPr>
            <a:r>
              <a:rPr lang="en-GB" b="1" dirty="0"/>
              <a:t>Monitoring Techniques:</a:t>
            </a:r>
            <a:endParaRPr lang="en-GB" dirty="0"/>
          </a:p>
          <a:p>
            <a:pPr marL="1143000" lvl="2" indent="-228600">
              <a:buFont typeface="Arial" panose="020B0604020202020204" pitchFamily="34" charset="0"/>
              <a:buChar char="•"/>
            </a:pPr>
            <a:r>
              <a:rPr lang="en-GB" dirty="0"/>
              <a:t>Vital signs monitoring (blood pressure, heart rate, respiratory rate)</a:t>
            </a:r>
          </a:p>
          <a:p>
            <a:pPr marL="1143000" lvl="2" indent="-228600">
              <a:buFont typeface="Arial" panose="020B0604020202020204" pitchFamily="34" charset="0"/>
              <a:buChar char="•"/>
            </a:pPr>
            <a:r>
              <a:rPr lang="en-GB" dirty="0"/>
              <a:t>Monitoring of motor symptoms (e.g., tremor frequency, rigidity in PD)</a:t>
            </a:r>
          </a:p>
          <a:p>
            <a:pPr marL="1143000" lvl="2" indent="-228600">
              <a:buFont typeface="Arial" panose="020B0604020202020204" pitchFamily="34" charset="0"/>
              <a:buChar char="•"/>
            </a:pPr>
            <a:r>
              <a:rPr lang="en-GB" dirty="0"/>
              <a:t>Fall risk assessments</a:t>
            </a:r>
          </a:p>
          <a:p>
            <a:pPr marL="742950" lvl="1" indent="-285750">
              <a:buFont typeface="Arial" panose="020B0604020202020204" pitchFamily="34" charset="0"/>
              <a:buChar char="•"/>
            </a:pPr>
            <a:r>
              <a:rPr lang="en-GB" b="1" dirty="0"/>
              <a:t>Education and Support Tools:</a:t>
            </a:r>
            <a:endParaRPr lang="en-GB" dirty="0"/>
          </a:p>
          <a:p>
            <a:pPr marL="1143000" lvl="2" indent="-228600">
              <a:buFont typeface="Arial" panose="020B0604020202020204" pitchFamily="34" charset="0"/>
              <a:buChar char="•"/>
            </a:pPr>
            <a:r>
              <a:rPr lang="en-GB" dirty="0"/>
              <a:t>Medication management systems (e.g., pill organizers, reminders)</a:t>
            </a:r>
          </a:p>
          <a:p>
            <a:pPr marL="1143000" lvl="2" indent="-228600">
              <a:buFont typeface="Arial" panose="020B0604020202020204" pitchFamily="34" charset="0"/>
              <a:buChar char="•"/>
            </a:pPr>
            <a:r>
              <a:rPr lang="en-GB" dirty="0"/>
              <a:t>Patient education materials (e.g., disease brochures, instructional videos)</a:t>
            </a:r>
          </a:p>
          <a:p>
            <a:pPr marL="1143000" lvl="2" indent="-228600">
              <a:buFont typeface="Arial" panose="020B0604020202020204" pitchFamily="34" charset="0"/>
              <a:buChar char="•"/>
            </a:pPr>
            <a:r>
              <a:rPr lang="en-GB" dirty="0"/>
              <a:t>Caregiver support guides</a:t>
            </a:r>
          </a:p>
          <a:p>
            <a:pPr marL="742950" lvl="1" indent="-285750">
              <a:buFont typeface="Arial" panose="020B0604020202020204" pitchFamily="34" charset="0"/>
              <a:buChar char="•"/>
            </a:pPr>
            <a:r>
              <a:rPr lang="en-GB" b="1" dirty="0"/>
              <a:t>Coordination Tools:</a:t>
            </a:r>
            <a:endParaRPr lang="en-GB" dirty="0"/>
          </a:p>
          <a:p>
            <a:pPr marL="1143000" lvl="2" indent="-228600">
              <a:buFont typeface="Arial" panose="020B0604020202020204" pitchFamily="34" charset="0"/>
              <a:buChar char="•"/>
            </a:pPr>
            <a:r>
              <a:rPr lang="en-GB" dirty="0"/>
              <a:t>Electronic Health Records (EHR) for documenting patient interactions and care plans</a:t>
            </a:r>
          </a:p>
          <a:p>
            <a:pPr marL="1143000" lvl="2" indent="-228600">
              <a:buFont typeface="Arial" panose="020B0604020202020204" pitchFamily="34" charset="0"/>
              <a:buChar char="•"/>
            </a:pPr>
            <a:r>
              <a:rPr lang="en-GB" dirty="0"/>
              <a:t>Communication platforms for coordinating with other MDT members</a:t>
            </a:r>
          </a:p>
          <a:p>
            <a:endParaRPr lang="en-SI" dirty="0"/>
          </a:p>
        </p:txBody>
      </p:sp>
    </p:spTree>
    <p:extLst>
      <p:ext uri="{BB962C8B-B14F-4D97-AF65-F5344CB8AC3E}">
        <p14:creationId xmlns:p14="http://schemas.microsoft.com/office/powerpoint/2010/main" val="717753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3393B-2A12-A10F-29EF-AA8FEDD27AF8}"/>
              </a:ext>
            </a:extLst>
          </p:cNvPr>
          <p:cNvSpPr>
            <a:spLocks noGrp="1"/>
          </p:cNvSpPr>
          <p:nvPr>
            <p:ph type="title"/>
          </p:nvPr>
        </p:nvSpPr>
        <p:spPr/>
        <p:txBody>
          <a:bodyPr/>
          <a:lstStyle/>
          <a:p>
            <a:pPr algn="ctr"/>
            <a:r>
              <a:rPr lang="en-GB" dirty="0">
                <a:solidFill>
                  <a:srgbClr val="C00000"/>
                </a:solidFill>
              </a:rPr>
              <a:t>Psychologists and Psychiatrists: </a:t>
            </a:r>
            <a:br>
              <a:rPr lang="en-GB" dirty="0">
                <a:solidFill>
                  <a:srgbClr val="C00000"/>
                </a:solidFill>
              </a:rPr>
            </a:br>
            <a:r>
              <a:rPr lang="en-GB" i="1" dirty="0">
                <a:solidFill>
                  <a:srgbClr val="C00000"/>
                </a:solidFill>
              </a:rPr>
              <a:t>Addressing Mental Health</a:t>
            </a:r>
            <a:endParaRPr lang="en-SI" i="1" dirty="0">
              <a:solidFill>
                <a:srgbClr val="C00000"/>
              </a:solidFill>
            </a:endParaRPr>
          </a:p>
        </p:txBody>
      </p:sp>
      <p:sp>
        <p:nvSpPr>
          <p:cNvPr id="3" name="Content Placeholder 2">
            <a:extLst>
              <a:ext uri="{FF2B5EF4-FFF2-40B4-BE49-F238E27FC236}">
                <a16:creationId xmlns:a16="http://schemas.microsoft.com/office/drawing/2014/main" id="{B5DE2CA8-B81C-C627-C02D-37002061A6FE}"/>
              </a:ext>
            </a:extLst>
          </p:cNvPr>
          <p:cNvSpPr>
            <a:spLocks noGrp="1"/>
          </p:cNvSpPr>
          <p:nvPr>
            <p:ph idx="1"/>
          </p:nvPr>
        </p:nvSpPr>
        <p:spPr/>
        <p:txBody>
          <a:bodyPr>
            <a:normAutofit fontScale="92500" lnSpcReduction="20000"/>
          </a:bodyPr>
          <a:lstStyle/>
          <a:p>
            <a:pPr>
              <a:buFont typeface="Arial" panose="020B0604020202020204" pitchFamily="34" charset="0"/>
              <a:buChar char="•"/>
            </a:pPr>
            <a:r>
              <a:rPr lang="en-GB" sz="2600" b="1" dirty="0"/>
              <a:t>Role:</a:t>
            </a:r>
            <a:r>
              <a:rPr lang="en-GB" sz="2600" dirty="0"/>
              <a:t> Focus on mental health, cognitive function, and </a:t>
            </a:r>
            <a:r>
              <a:rPr lang="en-GB" sz="2600" dirty="0" err="1"/>
              <a:t>behavioral</a:t>
            </a:r>
            <a:r>
              <a:rPr lang="en-GB" sz="2600" dirty="0"/>
              <a:t> management. Provide therapy, </a:t>
            </a:r>
            <a:r>
              <a:rPr lang="en-GB" sz="2600" dirty="0" err="1"/>
              <a:t>counseling</a:t>
            </a:r>
            <a:r>
              <a:rPr lang="en-GB" sz="2600" dirty="0"/>
              <a:t>, and psychiatric interventions to manage depression, anxiety, and other neuropsychiatric symptoms.</a:t>
            </a:r>
          </a:p>
          <a:p>
            <a:pPr marL="0" indent="0">
              <a:buNone/>
            </a:pPr>
            <a:endParaRPr lang="en-GB" sz="2600" dirty="0"/>
          </a:p>
          <a:p>
            <a:pPr>
              <a:buFont typeface="Arial" panose="020B0604020202020204" pitchFamily="34" charset="0"/>
              <a:buChar char="•"/>
            </a:pPr>
            <a:r>
              <a:rPr lang="en-GB" sz="2600" b="1" dirty="0"/>
              <a:t>Main Tools:</a:t>
            </a:r>
            <a:endParaRPr lang="en-GB" sz="2600" dirty="0"/>
          </a:p>
          <a:p>
            <a:pPr marL="742950" lvl="1" indent="-285750">
              <a:buFont typeface="Arial" panose="020B0604020202020204" pitchFamily="34" charset="0"/>
              <a:buChar char="•"/>
            </a:pPr>
            <a:r>
              <a:rPr lang="en-GB" sz="2600" b="1" dirty="0"/>
              <a:t>Scales and Questionnaires:</a:t>
            </a:r>
            <a:endParaRPr lang="en-GB" sz="2600" dirty="0"/>
          </a:p>
          <a:p>
            <a:pPr marL="1143000" lvl="2" indent="-228600">
              <a:buFont typeface="Arial" panose="020B0604020202020204" pitchFamily="34" charset="0"/>
              <a:buChar char="•"/>
            </a:pPr>
            <a:r>
              <a:rPr lang="en-GB" sz="2600" dirty="0"/>
              <a:t>Beck Depression Inventory (BDI)</a:t>
            </a:r>
          </a:p>
          <a:p>
            <a:pPr marL="1143000" lvl="2" indent="-228600">
              <a:buFont typeface="Arial" panose="020B0604020202020204" pitchFamily="34" charset="0"/>
              <a:buChar char="•"/>
            </a:pPr>
            <a:r>
              <a:rPr lang="en-GB" sz="2600" dirty="0"/>
              <a:t>Neuropsychiatric Inventory (NPI)</a:t>
            </a:r>
          </a:p>
          <a:p>
            <a:pPr marL="1143000" lvl="2" indent="-228600">
              <a:buFont typeface="Arial" panose="020B0604020202020204" pitchFamily="34" charset="0"/>
              <a:buChar char="•"/>
            </a:pPr>
            <a:r>
              <a:rPr lang="en-GB" sz="2600" dirty="0"/>
              <a:t>Hospital Anxiety and Depression Scale (HADS)</a:t>
            </a:r>
          </a:p>
          <a:p>
            <a:pPr marL="1143000" lvl="2" indent="-228600">
              <a:buFont typeface="Arial" panose="020B0604020202020204" pitchFamily="34" charset="0"/>
              <a:buChar char="•"/>
            </a:pPr>
            <a:r>
              <a:rPr lang="en-GB" sz="2600" dirty="0"/>
              <a:t>Cognitive </a:t>
            </a:r>
            <a:r>
              <a:rPr lang="en-GB" sz="2600" dirty="0" err="1"/>
              <a:t>Behavioral</a:t>
            </a:r>
            <a:r>
              <a:rPr lang="en-GB" sz="2600" dirty="0"/>
              <a:t> Therapy (CBT) techniques</a:t>
            </a:r>
          </a:p>
          <a:p>
            <a:pPr marL="742950" lvl="1" indent="-285750">
              <a:buFont typeface="Arial" panose="020B0604020202020204" pitchFamily="34" charset="0"/>
              <a:buChar char="•"/>
            </a:pPr>
            <a:r>
              <a:rPr lang="en-GB" sz="2600" b="1" dirty="0"/>
              <a:t>Other Psychological Assessments:</a:t>
            </a:r>
            <a:endParaRPr lang="en-GB" sz="2600" dirty="0"/>
          </a:p>
          <a:p>
            <a:pPr marL="1143000" lvl="2" indent="-228600">
              <a:buFont typeface="Arial" panose="020B0604020202020204" pitchFamily="34" charset="0"/>
              <a:buChar char="•"/>
            </a:pPr>
            <a:r>
              <a:rPr lang="en-GB" sz="2600" dirty="0"/>
              <a:t>MoCA for cognitive screening</a:t>
            </a:r>
          </a:p>
          <a:p>
            <a:pPr marL="1143000" lvl="2" indent="-228600">
              <a:buFont typeface="Arial" panose="020B0604020202020204" pitchFamily="34" charset="0"/>
              <a:buChar char="•"/>
            </a:pPr>
            <a:r>
              <a:rPr lang="en-GB" sz="2600" dirty="0"/>
              <a:t>Cognitive assessment batteries (e.g., WAIS, WMS for memory testing)</a:t>
            </a:r>
          </a:p>
          <a:p>
            <a:endParaRPr lang="en-SI" dirty="0"/>
          </a:p>
        </p:txBody>
      </p:sp>
    </p:spTree>
    <p:extLst>
      <p:ext uri="{BB962C8B-B14F-4D97-AF65-F5344CB8AC3E}">
        <p14:creationId xmlns:p14="http://schemas.microsoft.com/office/powerpoint/2010/main" val="26235886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A786E-916A-BA42-0D4E-BD25B953A488}"/>
              </a:ext>
            </a:extLst>
          </p:cNvPr>
          <p:cNvSpPr>
            <a:spLocks noGrp="1"/>
          </p:cNvSpPr>
          <p:nvPr>
            <p:ph type="title"/>
          </p:nvPr>
        </p:nvSpPr>
        <p:spPr/>
        <p:txBody>
          <a:bodyPr/>
          <a:lstStyle/>
          <a:p>
            <a:pPr algn="ctr"/>
            <a:r>
              <a:rPr lang="en-GB" dirty="0">
                <a:solidFill>
                  <a:srgbClr val="C00000"/>
                </a:solidFill>
              </a:rPr>
              <a:t>Physical Therapists: </a:t>
            </a:r>
            <a:br>
              <a:rPr lang="en-GB" dirty="0">
                <a:solidFill>
                  <a:srgbClr val="C00000"/>
                </a:solidFill>
              </a:rPr>
            </a:br>
            <a:r>
              <a:rPr lang="en-GB" i="1" dirty="0">
                <a:solidFill>
                  <a:srgbClr val="C00000"/>
                </a:solidFill>
              </a:rPr>
              <a:t>Enhancing Mobility and Function</a:t>
            </a:r>
            <a:endParaRPr lang="en-SI" i="1" dirty="0">
              <a:solidFill>
                <a:srgbClr val="C00000"/>
              </a:solidFill>
            </a:endParaRPr>
          </a:p>
        </p:txBody>
      </p:sp>
      <p:sp>
        <p:nvSpPr>
          <p:cNvPr id="3" name="Content Placeholder 2">
            <a:extLst>
              <a:ext uri="{FF2B5EF4-FFF2-40B4-BE49-F238E27FC236}">
                <a16:creationId xmlns:a16="http://schemas.microsoft.com/office/drawing/2014/main" id="{50E1427A-3308-111B-EC3D-F6953E1CF26F}"/>
              </a:ext>
            </a:extLst>
          </p:cNvPr>
          <p:cNvSpPr>
            <a:spLocks noGrp="1"/>
          </p:cNvSpPr>
          <p:nvPr>
            <p:ph idx="1"/>
          </p:nvPr>
        </p:nvSpPr>
        <p:spPr/>
        <p:txBody>
          <a:bodyPr>
            <a:normAutofit fontScale="92500" lnSpcReduction="20000"/>
          </a:bodyPr>
          <a:lstStyle/>
          <a:p>
            <a:pPr>
              <a:buFont typeface="Arial" panose="020B0604020202020204" pitchFamily="34" charset="0"/>
              <a:buChar char="•"/>
            </a:pPr>
            <a:r>
              <a:rPr lang="en-GB" b="1" dirty="0"/>
              <a:t>Role:</a:t>
            </a:r>
            <a:r>
              <a:rPr lang="en-GB" dirty="0"/>
              <a:t> Develop and implement exercise programs to maintain or improve mobility, strength, and balance. Work on preventing falls and improving physical independence.</a:t>
            </a:r>
          </a:p>
          <a:p>
            <a:pPr>
              <a:buFont typeface="Arial" panose="020B0604020202020204" pitchFamily="34" charset="0"/>
              <a:buChar char="•"/>
            </a:pPr>
            <a:r>
              <a:rPr lang="en-GB" b="1" dirty="0"/>
              <a:t>Main Tools:</a:t>
            </a:r>
            <a:endParaRPr lang="en-GB" dirty="0"/>
          </a:p>
          <a:p>
            <a:pPr marL="742950" lvl="1" indent="-285750">
              <a:buFont typeface="Arial" panose="020B0604020202020204" pitchFamily="34" charset="0"/>
              <a:buChar char="•"/>
            </a:pPr>
            <a:r>
              <a:rPr lang="en-GB" b="1" dirty="0"/>
              <a:t>Scales and Questionnaires:</a:t>
            </a:r>
            <a:endParaRPr lang="en-GB" dirty="0"/>
          </a:p>
          <a:p>
            <a:pPr marL="1143000" lvl="2" indent="-228600">
              <a:buFont typeface="Arial" panose="020B0604020202020204" pitchFamily="34" charset="0"/>
              <a:buChar char="•"/>
            </a:pPr>
            <a:r>
              <a:rPr lang="en-GB" dirty="0"/>
              <a:t>Timed Up and Go (TUG) Test</a:t>
            </a:r>
          </a:p>
          <a:p>
            <a:pPr marL="1143000" lvl="2" indent="-228600">
              <a:buFont typeface="Arial" panose="020B0604020202020204" pitchFamily="34" charset="0"/>
              <a:buChar char="•"/>
            </a:pPr>
            <a:r>
              <a:rPr lang="en-GB" dirty="0"/>
              <a:t>Berg Balance Scale</a:t>
            </a:r>
          </a:p>
          <a:p>
            <a:pPr marL="1143000" lvl="2" indent="-228600">
              <a:buFont typeface="Arial" panose="020B0604020202020204" pitchFamily="34" charset="0"/>
              <a:buChar char="•"/>
            </a:pPr>
            <a:r>
              <a:rPr lang="en-GB" dirty="0"/>
              <a:t>6-Minute Walk Test (6MWT)</a:t>
            </a:r>
          </a:p>
          <a:p>
            <a:pPr marL="1143000" lvl="2" indent="-228600">
              <a:buFont typeface="Arial" panose="020B0604020202020204" pitchFamily="34" charset="0"/>
              <a:buChar char="•"/>
            </a:pPr>
            <a:r>
              <a:rPr lang="en-GB" dirty="0"/>
              <a:t>Activities-specific Balance Confidence (ABC) Scale</a:t>
            </a:r>
          </a:p>
          <a:p>
            <a:pPr marL="742950" lvl="1" indent="-285750">
              <a:buFont typeface="Arial" panose="020B0604020202020204" pitchFamily="34" charset="0"/>
              <a:buChar char="•"/>
            </a:pPr>
            <a:r>
              <a:rPr lang="en-GB" b="1" dirty="0"/>
              <a:t>Functional Assessments:</a:t>
            </a:r>
            <a:endParaRPr lang="en-GB" dirty="0"/>
          </a:p>
          <a:p>
            <a:pPr marL="1143000" lvl="2" indent="-228600">
              <a:buFont typeface="Arial" panose="020B0604020202020204" pitchFamily="34" charset="0"/>
              <a:buChar char="•"/>
            </a:pPr>
            <a:r>
              <a:rPr lang="en-GB" dirty="0"/>
              <a:t>Gait analysis</a:t>
            </a:r>
          </a:p>
          <a:p>
            <a:pPr marL="1143000" lvl="2" indent="-228600">
              <a:buFont typeface="Arial" panose="020B0604020202020204" pitchFamily="34" charset="0"/>
              <a:buChar char="•"/>
            </a:pPr>
            <a:r>
              <a:rPr lang="en-GB" dirty="0"/>
              <a:t>Range of motion (ROM) testing</a:t>
            </a:r>
          </a:p>
          <a:p>
            <a:pPr marL="742950" lvl="1" indent="-285750">
              <a:buFont typeface="Arial" panose="020B0604020202020204" pitchFamily="34" charset="0"/>
              <a:buChar char="•"/>
            </a:pPr>
            <a:r>
              <a:rPr lang="en-GB" b="1" dirty="0"/>
              <a:t>Other Tools:</a:t>
            </a:r>
            <a:r>
              <a:rPr lang="en-GB" dirty="0"/>
              <a:t> Exercise equipment (e.g., resistance bands, balance boards), wearable devices for monitoring activity levels</a:t>
            </a:r>
          </a:p>
          <a:p>
            <a:endParaRPr lang="en-SI" dirty="0"/>
          </a:p>
        </p:txBody>
      </p:sp>
    </p:spTree>
    <p:extLst>
      <p:ext uri="{BB962C8B-B14F-4D97-AF65-F5344CB8AC3E}">
        <p14:creationId xmlns:p14="http://schemas.microsoft.com/office/powerpoint/2010/main" val="39233627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27F6DB-1C66-CCAC-84DD-D629215EA945}"/>
              </a:ext>
            </a:extLst>
          </p:cNvPr>
          <p:cNvSpPr>
            <a:spLocks noGrp="1"/>
          </p:cNvSpPr>
          <p:nvPr>
            <p:ph type="title"/>
          </p:nvPr>
        </p:nvSpPr>
        <p:spPr>
          <a:xfrm>
            <a:off x="838200" y="83771"/>
            <a:ext cx="10515600" cy="1325563"/>
          </a:xfrm>
        </p:spPr>
        <p:txBody>
          <a:bodyPr/>
          <a:lstStyle/>
          <a:p>
            <a:pPr algn="ctr"/>
            <a:r>
              <a:rPr lang="en-GB" dirty="0">
                <a:solidFill>
                  <a:srgbClr val="C00000"/>
                </a:solidFill>
              </a:rPr>
              <a:t>Occupational Therapists: </a:t>
            </a:r>
            <a:br>
              <a:rPr lang="en-GB" dirty="0">
                <a:solidFill>
                  <a:srgbClr val="C00000"/>
                </a:solidFill>
              </a:rPr>
            </a:br>
            <a:r>
              <a:rPr lang="en-GB" i="1" dirty="0">
                <a:solidFill>
                  <a:srgbClr val="C00000"/>
                </a:solidFill>
              </a:rPr>
              <a:t>Promoting Independence</a:t>
            </a:r>
            <a:endParaRPr lang="en-SI" i="1" dirty="0">
              <a:solidFill>
                <a:srgbClr val="C00000"/>
              </a:solidFill>
            </a:endParaRPr>
          </a:p>
        </p:txBody>
      </p:sp>
      <p:sp>
        <p:nvSpPr>
          <p:cNvPr id="3" name="Content Placeholder 2">
            <a:extLst>
              <a:ext uri="{FF2B5EF4-FFF2-40B4-BE49-F238E27FC236}">
                <a16:creationId xmlns:a16="http://schemas.microsoft.com/office/drawing/2014/main" id="{2FC4B40B-D802-4282-16F8-ECB6604C9AAC}"/>
              </a:ext>
            </a:extLst>
          </p:cNvPr>
          <p:cNvSpPr>
            <a:spLocks noGrp="1"/>
          </p:cNvSpPr>
          <p:nvPr>
            <p:ph idx="1"/>
          </p:nvPr>
        </p:nvSpPr>
        <p:spPr>
          <a:xfrm>
            <a:off x="838200" y="1409334"/>
            <a:ext cx="10515600" cy="4874978"/>
          </a:xfrm>
        </p:spPr>
        <p:txBody>
          <a:bodyPr>
            <a:normAutofit lnSpcReduction="10000"/>
          </a:bodyPr>
          <a:lstStyle/>
          <a:p>
            <a:pPr>
              <a:buFont typeface="Arial" panose="020B0604020202020204" pitchFamily="34" charset="0"/>
              <a:buChar char="•"/>
            </a:pPr>
            <a:r>
              <a:rPr lang="en-GB" sz="2600" b="1" dirty="0"/>
              <a:t>Role:</a:t>
            </a:r>
            <a:r>
              <a:rPr lang="en-GB" sz="2600" dirty="0"/>
              <a:t> Assist patients in performing daily activities safely and independently. Recommend adaptive equipment and strategies to improve quality of life.</a:t>
            </a:r>
          </a:p>
          <a:p>
            <a:pPr>
              <a:buFont typeface="Arial" panose="020B0604020202020204" pitchFamily="34" charset="0"/>
              <a:buChar char="•"/>
            </a:pPr>
            <a:r>
              <a:rPr lang="en-GB" sz="2600" b="1" dirty="0"/>
              <a:t>Main Tools:</a:t>
            </a:r>
            <a:endParaRPr lang="en-GB" sz="2600" dirty="0"/>
          </a:p>
          <a:p>
            <a:pPr marL="742950" lvl="1" indent="-285750">
              <a:buFont typeface="Arial" panose="020B0604020202020204" pitchFamily="34" charset="0"/>
              <a:buChar char="•"/>
            </a:pPr>
            <a:r>
              <a:rPr lang="en-GB" sz="2600" b="1" dirty="0"/>
              <a:t>Scales and Questionnaires:</a:t>
            </a:r>
            <a:endParaRPr lang="en-GB" sz="2600" dirty="0"/>
          </a:p>
          <a:p>
            <a:pPr marL="1143000" lvl="2" indent="-228600">
              <a:buFont typeface="Arial" panose="020B0604020202020204" pitchFamily="34" charset="0"/>
              <a:buChar char="•"/>
            </a:pPr>
            <a:r>
              <a:rPr lang="en-GB" sz="2600" dirty="0"/>
              <a:t>Functional Independence Measure (FIM)</a:t>
            </a:r>
          </a:p>
          <a:p>
            <a:pPr marL="1143000" lvl="2" indent="-228600">
              <a:buFont typeface="Arial" panose="020B0604020202020204" pitchFamily="34" charset="0"/>
              <a:buChar char="•"/>
            </a:pPr>
            <a:r>
              <a:rPr lang="en-GB" sz="2600" dirty="0"/>
              <a:t>Barthel Index of Activities of Daily Living (ADL)</a:t>
            </a:r>
          </a:p>
          <a:p>
            <a:pPr marL="1143000" lvl="2" indent="-228600">
              <a:buFont typeface="Arial" panose="020B0604020202020204" pitchFamily="34" charset="0"/>
              <a:buChar char="•"/>
            </a:pPr>
            <a:r>
              <a:rPr lang="en-GB" sz="2600" dirty="0"/>
              <a:t>Lawton Instrumental Activities of Daily Living Scale (IADL)</a:t>
            </a:r>
          </a:p>
          <a:p>
            <a:pPr marL="742950" lvl="1" indent="-285750">
              <a:buFont typeface="Arial" panose="020B0604020202020204" pitchFamily="34" charset="0"/>
              <a:buChar char="•"/>
            </a:pPr>
            <a:r>
              <a:rPr lang="en-GB" sz="2600" b="1" dirty="0"/>
              <a:t>Assessment Techniques:</a:t>
            </a:r>
            <a:endParaRPr lang="en-GB" sz="2600" dirty="0"/>
          </a:p>
          <a:p>
            <a:pPr marL="1143000" lvl="2" indent="-228600">
              <a:buFont typeface="Arial" panose="020B0604020202020204" pitchFamily="34" charset="0"/>
              <a:buChar char="•"/>
            </a:pPr>
            <a:r>
              <a:rPr lang="en-GB" sz="2600" dirty="0"/>
              <a:t>Home safety assessments</a:t>
            </a:r>
          </a:p>
          <a:p>
            <a:pPr marL="1143000" lvl="2" indent="-228600">
              <a:buFont typeface="Arial" panose="020B0604020202020204" pitchFamily="34" charset="0"/>
              <a:buChar char="•"/>
            </a:pPr>
            <a:r>
              <a:rPr lang="en-GB" sz="2600" dirty="0"/>
              <a:t>Task analysis for daily activities (e.g., dressing, cooking)</a:t>
            </a:r>
          </a:p>
          <a:p>
            <a:pPr marL="742950" lvl="1" indent="-285750">
              <a:buFont typeface="Arial" panose="020B0604020202020204" pitchFamily="34" charset="0"/>
              <a:buChar char="•"/>
            </a:pPr>
            <a:r>
              <a:rPr lang="en-GB" sz="2600" b="1" dirty="0"/>
              <a:t>Other Tools:</a:t>
            </a:r>
            <a:r>
              <a:rPr lang="en-GB" sz="2600" dirty="0"/>
              <a:t> Adaptive equipment (e.g., grab bars, </a:t>
            </a:r>
            <a:r>
              <a:rPr lang="en-GB" sz="2600" dirty="0" err="1"/>
              <a:t>reachers</a:t>
            </a:r>
            <a:r>
              <a:rPr lang="en-GB" sz="2600" dirty="0"/>
              <a:t>, modified utensils), environmental modification tools</a:t>
            </a:r>
          </a:p>
          <a:p>
            <a:endParaRPr lang="en-SI" dirty="0"/>
          </a:p>
        </p:txBody>
      </p:sp>
    </p:spTree>
    <p:extLst>
      <p:ext uri="{BB962C8B-B14F-4D97-AF65-F5344CB8AC3E}">
        <p14:creationId xmlns:p14="http://schemas.microsoft.com/office/powerpoint/2010/main" val="18272976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B059B8-75B6-CF63-AFFF-BC73BBEB0162}"/>
              </a:ext>
            </a:extLst>
          </p:cNvPr>
          <p:cNvSpPr>
            <a:spLocks noGrp="1"/>
          </p:cNvSpPr>
          <p:nvPr>
            <p:ph type="title"/>
          </p:nvPr>
        </p:nvSpPr>
        <p:spPr/>
        <p:txBody>
          <a:bodyPr/>
          <a:lstStyle/>
          <a:p>
            <a:pPr algn="ctr"/>
            <a:r>
              <a:rPr lang="en-GB" dirty="0">
                <a:solidFill>
                  <a:srgbClr val="C00000"/>
                </a:solidFill>
              </a:rPr>
              <a:t>Speech-Language Pathologists: </a:t>
            </a:r>
            <a:br>
              <a:rPr lang="en-GB" dirty="0">
                <a:solidFill>
                  <a:srgbClr val="C00000"/>
                </a:solidFill>
              </a:rPr>
            </a:br>
            <a:r>
              <a:rPr lang="en-GB" i="1" dirty="0">
                <a:solidFill>
                  <a:srgbClr val="C00000"/>
                </a:solidFill>
              </a:rPr>
              <a:t>Supporting Communication and Swallowing</a:t>
            </a:r>
            <a:endParaRPr lang="en-SI" i="1" dirty="0">
              <a:solidFill>
                <a:srgbClr val="C00000"/>
              </a:solidFill>
            </a:endParaRPr>
          </a:p>
        </p:txBody>
      </p:sp>
      <p:sp>
        <p:nvSpPr>
          <p:cNvPr id="3" name="Content Placeholder 2">
            <a:extLst>
              <a:ext uri="{FF2B5EF4-FFF2-40B4-BE49-F238E27FC236}">
                <a16:creationId xmlns:a16="http://schemas.microsoft.com/office/drawing/2014/main" id="{42A0536E-568E-25FC-F810-64CC35D7A020}"/>
              </a:ext>
            </a:extLst>
          </p:cNvPr>
          <p:cNvSpPr>
            <a:spLocks noGrp="1"/>
          </p:cNvSpPr>
          <p:nvPr>
            <p:ph idx="1"/>
          </p:nvPr>
        </p:nvSpPr>
        <p:spPr>
          <a:xfrm>
            <a:off x="838200" y="1632963"/>
            <a:ext cx="10515600" cy="4667250"/>
          </a:xfrm>
        </p:spPr>
        <p:txBody>
          <a:bodyPr>
            <a:normAutofit fontScale="85000" lnSpcReduction="20000"/>
          </a:bodyPr>
          <a:lstStyle/>
          <a:p>
            <a:pPr>
              <a:buFont typeface="Arial" panose="020B0604020202020204" pitchFamily="34" charset="0"/>
              <a:buChar char="•"/>
            </a:pPr>
            <a:r>
              <a:rPr lang="en-GB" b="1" dirty="0"/>
              <a:t>Role:</a:t>
            </a:r>
            <a:r>
              <a:rPr lang="en-GB" dirty="0"/>
              <a:t> Assess and treat speech, language, and swallowing disorders. Provide therapy to improve communication abilities and ensure safe swallowing.</a:t>
            </a:r>
          </a:p>
          <a:p>
            <a:pPr>
              <a:buFont typeface="Arial" panose="020B0604020202020204" pitchFamily="34" charset="0"/>
              <a:buChar char="•"/>
            </a:pPr>
            <a:r>
              <a:rPr lang="en-GB" b="1" dirty="0"/>
              <a:t>Main Tools:</a:t>
            </a:r>
            <a:endParaRPr lang="en-GB" dirty="0"/>
          </a:p>
          <a:p>
            <a:pPr marL="742950" lvl="1" indent="-285750">
              <a:buFont typeface="Arial" panose="020B0604020202020204" pitchFamily="34" charset="0"/>
              <a:buChar char="•"/>
            </a:pPr>
            <a:r>
              <a:rPr lang="en-GB" sz="2800" b="1" dirty="0"/>
              <a:t>Scales and Questionnaires:</a:t>
            </a:r>
            <a:endParaRPr lang="en-GB" sz="2800" dirty="0"/>
          </a:p>
          <a:p>
            <a:pPr marL="1143000" lvl="2" indent="-228600">
              <a:buFont typeface="Arial" panose="020B0604020202020204" pitchFamily="34" charset="0"/>
              <a:buChar char="•"/>
            </a:pPr>
            <a:r>
              <a:rPr lang="en-GB" sz="2800" dirty="0"/>
              <a:t>Dysarthria Examination Battery</a:t>
            </a:r>
          </a:p>
          <a:p>
            <a:pPr marL="1143000" lvl="2" indent="-228600">
              <a:buFont typeface="Arial" panose="020B0604020202020204" pitchFamily="34" charset="0"/>
              <a:buChar char="•"/>
            </a:pPr>
            <a:r>
              <a:rPr lang="en-GB" sz="2800" dirty="0"/>
              <a:t>Swallowing Assessment (e.g., </a:t>
            </a:r>
            <a:r>
              <a:rPr lang="en-GB" sz="2800" dirty="0" err="1"/>
              <a:t>Videofluoroscopic</a:t>
            </a:r>
            <a:r>
              <a:rPr lang="en-GB" sz="2800" dirty="0"/>
              <a:t> Swallow Study - VFSS)</a:t>
            </a:r>
          </a:p>
          <a:p>
            <a:pPr marL="1143000" lvl="2" indent="-228600">
              <a:buFont typeface="Arial" panose="020B0604020202020204" pitchFamily="34" charset="0"/>
              <a:buChar char="•"/>
            </a:pPr>
            <a:r>
              <a:rPr lang="en-GB" sz="2800" dirty="0"/>
              <a:t>Communication Function Classification System (CFCS)</a:t>
            </a:r>
          </a:p>
          <a:p>
            <a:pPr marL="1143000" lvl="2" indent="-228600">
              <a:buFont typeface="Arial" panose="020B0604020202020204" pitchFamily="34" charset="0"/>
              <a:buChar char="•"/>
            </a:pPr>
            <a:r>
              <a:rPr lang="en-GB" sz="2800" dirty="0"/>
              <a:t>Voice Handicap Index (VHI)</a:t>
            </a:r>
          </a:p>
          <a:p>
            <a:pPr marL="742950" lvl="1" indent="-285750">
              <a:buFont typeface="Arial" panose="020B0604020202020204" pitchFamily="34" charset="0"/>
              <a:buChar char="•"/>
            </a:pPr>
            <a:r>
              <a:rPr lang="en-GB" sz="2800" b="1" dirty="0"/>
              <a:t>Assessment Techniques:</a:t>
            </a:r>
            <a:endParaRPr lang="en-GB" sz="2800" dirty="0"/>
          </a:p>
          <a:p>
            <a:pPr marL="1143000" lvl="2" indent="-228600">
              <a:buFont typeface="Arial" panose="020B0604020202020204" pitchFamily="34" charset="0"/>
              <a:buChar char="•"/>
            </a:pPr>
            <a:r>
              <a:rPr lang="en-GB" sz="2800" dirty="0"/>
              <a:t>Oral-motor examination</a:t>
            </a:r>
          </a:p>
          <a:p>
            <a:pPr marL="1143000" lvl="2" indent="-228600">
              <a:buFont typeface="Arial" panose="020B0604020202020204" pitchFamily="34" charset="0"/>
              <a:buChar char="•"/>
            </a:pPr>
            <a:r>
              <a:rPr lang="en-GB" sz="2800" dirty="0"/>
              <a:t>Speech and language evaluations</a:t>
            </a:r>
          </a:p>
          <a:p>
            <a:pPr marL="742950" lvl="1" indent="-285750">
              <a:buFont typeface="Arial" panose="020B0604020202020204" pitchFamily="34" charset="0"/>
              <a:buChar char="•"/>
            </a:pPr>
            <a:r>
              <a:rPr lang="en-GB" sz="2800" b="1" dirty="0"/>
              <a:t>Other Tools:</a:t>
            </a:r>
            <a:r>
              <a:rPr lang="en-GB" sz="2800" dirty="0"/>
              <a:t> Communication aids (e.g., speech-generating devices, communication boards), voice amplifiers</a:t>
            </a:r>
          </a:p>
          <a:p>
            <a:pPr>
              <a:buFont typeface="Arial" panose="020B0604020202020204" pitchFamily="34" charset="0"/>
              <a:buChar char="•"/>
            </a:pPr>
            <a:r>
              <a:rPr lang="en-GB" b="1" dirty="0"/>
              <a:t>Imaging:</a:t>
            </a:r>
            <a:r>
              <a:rPr lang="en-GB" dirty="0"/>
              <a:t> VFSS for real-time imaging of swallowing mechanisms</a:t>
            </a:r>
          </a:p>
          <a:p>
            <a:endParaRPr lang="en-SI" dirty="0"/>
          </a:p>
        </p:txBody>
      </p:sp>
    </p:spTree>
    <p:extLst>
      <p:ext uri="{BB962C8B-B14F-4D97-AF65-F5344CB8AC3E}">
        <p14:creationId xmlns:p14="http://schemas.microsoft.com/office/powerpoint/2010/main" val="25608515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BFD8E-527A-2E56-2A91-CAE8F7E80BBA}"/>
              </a:ext>
            </a:extLst>
          </p:cNvPr>
          <p:cNvSpPr>
            <a:spLocks noGrp="1"/>
          </p:cNvSpPr>
          <p:nvPr>
            <p:ph type="title"/>
          </p:nvPr>
        </p:nvSpPr>
        <p:spPr/>
        <p:txBody>
          <a:bodyPr/>
          <a:lstStyle/>
          <a:p>
            <a:pPr algn="ctr"/>
            <a:r>
              <a:rPr lang="en-GB" dirty="0">
                <a:solidFill>
                  <a:srgbClr val="C00000"/>
                </a:solidFill>
              </a:rPr>
              <a:t>Dietitians: </a:t>
            </a:r>
            <a:br>
              <a:rPr lang="en-GB" dirty="0">
                <a:solidFill>
                  <a:srgbClr val="C00000"/>
                </a:solidFill>
              </a:rPr>
            </a:br>
            <a:r>
              <a:rPr lang="en-GB" i="1" dirty="0">
                <a:solidFill>
                  <a:srgbClr val="C00000"/>
                </a:solidFill>
              </a:rPr>
              <a:t>Managing Nutrition and Diet</a:t>
            </a:r>
            <a:endParaRPr lang="en-SI" i="1" dirty="0">
              <a:solidFill>
                <a:srgbClr val="C00000"/>
              </a:solidFill>
            </a:endParaRPr>
          </a:p>
        </p:txBody>
      </p:sp>
      <p:sp>
        <p:nvSpPr>
          <p:cNvPr id="3" name="Content Placeholder 2">
            <a:extLst>
              <a:ext uri="{FF2B5EF4-FFF2-40B4-BE49-F238E27FC236}">
                <a16:creationId xmlns:a16="http://schemas.microsoft.com/office/drawing/2014/main" id="{03AC52E6-5E4C-A8FE-77E1-0CB3A40B84F6}"/>
              </a:ext>
            </a:extLst>
          </p:cNvPr>
          <p:cNvSpPr>
            <a:spLocks noGrp="1"/>
          </p:cNvSpPr>
          <p:nvPr>
            <p:ph idx="1"/>
          </p:nvPr>
        </p:nvSpPr>
        <p:spPr/>
        <p:txBody>
          <a:bodyPr>
            <a:normAutofit/>
          </a:bodyPr>
          <a:lstStyle/>
          <a:p>
            <a:pPr marL="742950" lvl="1" indent="-285750">
              <a:buFont typeface="Arial" panose="020B0604020202020204" pitchFamily="34" charset="0"/>
              <a:buChar char="•"/>
            </a:pPr>
            <a:r>
              <a:rPr lang="en-GB" b="1" dirty="0"/>
              <a:t>Role:</a:t>
            </a:r>
            <a:r>
              <a:rPr lang="en-GB" dirty="0"/>
              <a:t> Assess nutritional needs, provide dietary recommendations, and manage weight and nutritional intake, especially in conditions like ALS where swallowing difficulties are common.</a:t>
            </a:r>
          </a:p>
          <a:p>
            <a:pPr marL="742950" lvl="1" indent="-285750">
              <a:buFont typeface="Arial" panose="020B0604020202020204" pitchFamily="34" charset="0"/>
              <a:buChar char="•"/>
            </a:pPr>
            <a:r>
              <a:rPr lang="en-GB" b="1" dirty="0"/>
              <a:t>Main Tools:</a:t>
            </a:r>
            <a:endParaRPr lang="en-GB" dirty="0"/>
          </a:p>
          <a:p>
            <a:pPr marL="1143000" lvl="2" indent="-228600">
              <a:buFont typeface="Arial" panose="020B0604020202020204" pitchFamily="34" charset="0"/>
              <a:buChar char="•"/>
            </a:pPr>
            <a:r>
              <a:rPr lang="en-GB" b="1" dirty="0"/>
              <a:t>Scales and Questionnaires:</a:t>
            </a:r>
            <a:endParaRPr lang="en-GB" dirty="0"/>
          </a:p>
          <a:p>
            <a:pPr marL="1600200" lvl="3" indent="-228600">
              <a:buFont typeface="Arial" panose="020B0604020202020204" pitchFamily="34" charset="0"/>
              <a:buChar char="•"/>
            </a:pPr>
            <a:r>
              <a:rPr lang="en-GB" dirty="0"/>
              <a:t>Mini Nutritional Assessment (MNA)</a:t>
            </a:r>
          </a:p>
          <a:p>
            <a:pPr marL="1600200" lvl="3" indent="-228600">
              <a:buFont typeface="Arial" panose="020B0604020202020204" pitchFamily="34" charset="0"/>
              <a:buChar char="•"/>
            </a:pPr>
            <a:r>
              <a:rPr lang="en-GB" dirty="0"/>
              <a:t>Body Mass Index (BMI) monitoring</a:t>
            </a:r>
          </a:p>
          <a:p>
            <a:pPr marL="1600200" lvl="3" indent="-228600">
              <a:buFont typeface="Arial" panose="020B0604020202020204" pitchFamily="34" charset="0"/>
              <a:buChar char="•"/>
            </a:pPr>
            <a:r>
              <a:rPr lang="en-GB" dirty="0"/>
              <a:t>Food frequency questionnaires</a:t>
            </a:r>
          </a:p>
          <a:p>
            <a:pPr marL="1143000" lvl="2" indent="-228600">
              <a:buFont typeface="Arial" panose="020B0604020202020204" pitchFamily="34" charset="0"/>
              <a:buChar char="•"/>
            </a:pPr>
            <a:r>
              <a:rPr lang="en-GB" b="1" dirty="0"/>
              <a:t>Biochemical Assessments:</a:t>
            </a:r>
            <a:endParaRPr lang="en-GB" dirty="0"/>
          </a:p>
          <a:p>
            <a:pPr marL="1600200" lvl="3" indent="-228600">
              <a:buFont typeface="Arial" panose="020B0604020202020204" pitchFamily="34" charset="0"/>
              <a:buChar char="•"/>
            </a:pPr>
            <a:r>
              <a:rPr lang="en-GB" dirty="0"/>
              <a:t>Blood tests for nutritional deficiencies (e.g., albumin, vitamin levels)</a:t>
            </a:r>
          </a:p>
          <a:p>
            <a:pPr marL="1143000" lvl="2" indent="-228600">
              <a:buFont typeface="Arial" panose="020B0604020202020204" pitchFamily="34" charset="0"/>
              <a:buChar char="•"/>
            </a:pPr>
            <a:r>
              <a:rPr lang="en-GB" b="1" dirty="0"/>
              <a:t>Other Tools:</a:t>
            </a:r>
            <a:r>
              <a:rPr lang="en-GB" dirty="0"/>
              <a:t> Caloric calculators, dietary planning software, feeding tubes for advanced cases</a:t>
            </a:r>
          </a:p>
          <a:p>
            <a:endParaRPr lang="en-SI" dirty="0"/>
          </a:p>
        </p:txBody>
      </p:sp>
    </p:spTree>
    <p:extLst>
      <p:ext uri="{BB962C8B-B14F-4D97-AF65-F5344CB8AC3E}">
        <p14:creationId xmlns:p14="http://schemas.microsoft.com/office/powerpoint/2010/main" val="29311474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751EEF-0FC2-10FD-C2C2-479DCDD1DE1F}"/>
              </a:ext>
            </a:extLst>
          </p:cNvPr>
          <p:cNvSpPr>
            <a:spLocks noGrp="1"/>
          </p:cNvSpPr>
          <p:nvPr>
            <p:ph type="title"/>
          </p:nvPr>
        </p:nvSpPr>
        <p:spPr/>
        <p:txBody>
          <a:bodyPr>
            <a:normAutofit/>
          </a:bodyPr>
          <a:lstStyle/>
          <a:p>
            <a:r>
              <a:rPr lang="en-GB" sz="4000" dirty="0">
                <a:solidFill>
                  <a:srgbClr val="C00000"/>
                </a:solidFill>
              </a:rPr>
              <a:t>Overview of Neurodegenerative Diseases (NDDs)</a:t>
            </a:r>
            <a:endParaRPr lang="en-SI" sz="4000" dirty="0">
              <a:solidFill>
                <a:srgbClr val="C00000"/>
              </a:solidFill>
            </a:endParaRPr>
          </a:p>
        </p:txBody>
      </p:sp>
      <p:sp>
        <p:nvSpPr>
          <p:cNvPr id="3" name="Content Placeholder 2">
            <a:extLst>
              <a:ext uri="{FF2B5EF4-FFF2-40B4-BE49-F238E27FC236}">
                <a16:creationId xmlns:a16="http://schemas.microsoft.com/office/drawing/2014/main" id="{1401F135-4CF2-FD5C-CA72-C6305C1BFF76}"/>
              </a:ext>
            </a:extLst>
          </p:cNvPr>
          <p:cNvSpPr>
            <a:spLocks noGrp="1"/>
          </p:cNvSpPr>
          <p:nvPr>
            <p:ph idx="1"/>
          </p:nvPr>
        </p:nvSpPr>
        <p:spPr/>
        <p:txBody>
          <a:bodyPr/>
          <a:lstStyle/>
          <a:p>
            <a:endParaRPr lang="en-GB" b="1" dirty="0"/>
          </a:p>
          <a:p>
            <a:pPr marL="742950" lvl="1" indent="-285750">
              <a:buFont typeface="Arial" panose="020B0604020202020204" pitchFamily="34" charset="0"/>
              <a:buChar char="•"/>
            </a:pPr>
            <a:r>
              <a:rPr lang="en-GB" dirty="0"/>
              <a:t>Neurodegenerative diseases are a group of disorders characterized by the progressive degeneration of the structure and function of the nervous system. Common NDDs include Alzheimer's Disease (AD), Huntington's Disease (HD), Parkinson's Disease (PD), and Amyotrophic Lateral Sclerosis (ALS).</a:t>
            </a:r>
          </a:p>
          <a:p>
            <a:pPr marL="742950" lvl="1" indent="-285750">
              <a:buFont typeface="Arial" panose="020B0604020202020204" pitchFamily="34" charset="0"/>
              <a:buChar char="•"/>
            </a:pPr>
            <a:r>
              <a:rPr lang="en-GB" dirty="0"/>
              <a:t>These diseases lead to a decline in cognitive, motor, and </a:t>
            </a:r>
            <a:r>
              <a:rPr lang="en-GB" dirty="0" err="1"/>
              <a:t>behavioral</a:t>
            </a:r>
            <a:r>
              <a:rPr lang="en-GB" dirty="0"/>
              <a:t> functions, affecting daily living and quality of life. They often require long-term, complex care and management due to their progressive nature.</a:t>
            </a:r>
          </a:p>
          <a:p>
            <a:endParaRPr lang="en-SI" dirty="0"/>
          </a:p>
        </p:txBody>
      </p:sp>
    </p:spTree>
    <p:extLst>
      <p:ext uri="{BB962C8B-B14F-4D97-AF65-F5344CB8AC3E}">
        <p14:creationId xmlns:p14="http://schemas.microsoft.com/office/powerpoint/2010/main" val="8295805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009A8F-CD18-F097-A5BF-9CB957FF285F}"/>
              </a:ext>
            </a:extLst>
          </p:cNvPr>
          <p:cNvSpPr>
            <a:spLocks noGrp="1"/>
          </p:cNvSpPr>
          <p:nvPr>
            <p:ph type="title"/>
          </p:nvPr>
        </p:nvSpPr>
        <p:spPr/>
        <p:txBody>
          <a:bodyPr/>
          <a:lstStyle/>
          <a:p>
            <a:pPr algn="ctr"/>
            <a:r>
              <a:rPr lang="en-GB" dirty="0">
                <a:solidFill>
                  <a:srgbClr val="C00000"/>
                </a:solidFill>
              </a:rPr>
              <a:t>Social Workers: </a:t>
            </a:r>
            <a:br>
              <a:rPr lang="en-GB" dirty="0">
                <a:solidFill>
                  <a:srgbClr val="C00000"/>
                </a:solidFill>
              </a:rPr>
            </a:br>
            <a:r>
              <a:rPr lang="en-GB" dirty="0">
                <a:solidFill>
                  <a:srgbClr val="C00000"/>
                </a:solidFill>
              </a:rPr>
              <a:t>Supporting Patients and Families</a:t>
            </a:r>
            <a:endParaRPr lang="en-SI" dirty="0">
              <a:solidFill>
                <a:srgbClr val="C00000"/>
              </a:solidFill>
            </a:endParaRPr>
          </a:p>
        </p:txBody>
      </p:sp>
      <p:sp>
        <p:nvSpPr>
          <p:cNvPr id="3" name="Content Placeholder 2">
            <a:extLst>
              <a:ext uri="{FF2B5EF4-FFF2-40B4-BE49-F238E27FC236}">
                <a16:creationId xmlns:a16="http://schemas.microsoft.com/office/drawing/2014/main" id="{206EE7F6-0A10-89C6-32F2-EE53F0899919}"/>
              </a:ext>
            </a:extLst>
          </p:cNvPr>
          <p:cNvSpPr>
            <a:spLocks noGrp="1"/>
          </p:cNvSpPr>
          <p:nvPr>
            <p:ph idx="1"/>
          </p:nvPr>
        </p:nvSpPr>
        <p:spPr/>
        <p:txBody>
          <a:bodyPr>
            <a:normAutofit fontScale="85000" lnSpcReduction="10000"/>
          </a:bodyPr>
          <a:lstStyle/>
          <a:p>
            <a:pPr>
              <a:buFont typeface="Arial" panose="020B0604020202020204" pitchFamily="34" charset="0"/>
              <a:buChar char="•"/>
            </a:pPr>
            <a:r>
              <a:rPr lang="en-GB" sz="2600" dirty="0"/>
              <a:t>Social Workers: Supporting Patients and </a:t>
            </a:r>
            <a:r>
              <a:rPr lang="en-GB" sz="2600" dirty="0" err="1"/>
              <a:t>Families</a:t>
            </a:r>
            <a:r>
              <a:rPr lang="en-GB" sz="2600" b="1" dirty="0" err="1"/>
              <a:t>Content:Role</a:t>
            </a:r>
            <a:r>
              <a:rPr lang="en-GB" sz="2600" b="1" dirty="0"/>
              <a:t>:</a:t>
            </a:r>
            <a:r>
              <a:rPr lang="en-GB" sz="2600" dirty="0"/>
              <a:t> Provide emotional support, connect patients and families with community resources, assist with long-term care planning, and help navigate the healthcare system.</a:t>
            </a:r>
          </a:p>
          <a:p>
            <a:pPr marL="0" indent="0">
              <a:buNone/>
            </a:pPr>
            <a:endParaRPr lang="en-GB" sz="2600" dirty="0"/>
          </a:p>
          <a:p>
            <a:pPr>
              <a:buFont typeface="Arial" panose="020B0604020202020204" pitchFamily="34" charset="0"/>
              <a:buChar char="•"/>
            </a:pPr>
            <a:r>
              <a:rPr lang="en-GB" sz="2600" b="1" dirty="0"/>
              <a:t>Main Tools:</a:t>
            </a:r>
            <a:endParaRPr lang="en-GB" sz="2600" dirty="0"/>
          </a:p>
          <a:p>
            <a:pPr marL="742950" lvl="1" indent="-285750">
              <a:buFont typeface="Arial" panose="020B0604020202020204" pitchFamily="34" charset="0"/>
              <a:buChar char="•"/>
            </a:pPr>
            <a:r>
              <a:rPr lang="en-GB" sz="2600" b="1" dirty="0"/>
              <a:t>Scales and Questionnaires:</a:t>
            </a:r>
            <a:endParaRPr lang="en-GB" sz="2600" dirty="0"/>
          </a:p>
          <a:p>
            <a:pPr marL="1143000" lvl="2" indent="-228600">
              <a:buFont typeface="Arial" panose="020B0604020202020204" pitchFamily="34" charset="0"/>
              <a:buChar char="•"/>
            </a:pPr>
            <a:r>
              <a:rPr lang="en-GB" sz="2600" dirty="0"/>
              <a:t>Caregiver Strain Index (CSI)</a:t>
            </a:r>
          </a:p>
          <a:p>
            <a:pPr marL="1143000" lvl="2" indent="-228600">
              <a:buFont typeface="Arial" panose="020B0604020202020204" pitchFamily="34" charset="0"/>
              <a:buChar char="•"/>
            </a:pPr>
            <a:r>
              <a:rPr lang="en-GB" sz="2600" dirty="0"/>
              <a:t>Social functioning scales (e.g., Duke Social Support Index)</a:t>
            </a:r>
          </a:p>
          <a:p>
            <a:pPr marL="1143000" lvl="2" indent="-228600">
              <a:buFont typeface="Arial" panose="020B0604020202020204" pitchFamily="34" charset="0"/>
              <a:buChar char="•"/>
            </a:pPr>
            <a:r>
              <a:rPr lang="en-GB" sz="2600" dirty="0"/>
              <a:t>Quality of Life (QoL) questionnaires</a:t>
            </a:r>
          </a:p>
          <a:p>
            <a:pPr marL="742950" lvl="1" indent="-285750">
              <a:buFont typeface="Arial" panose="020B0604020202020204" pitchFamily="34" charset="0"/>
              <a:buChar char="•"/>
            </a:pPr>
            <a:r>
              <a:rPr lang="en-GB" sz="2600" b="1" dirty="0"/>
              <a:t>Assessment Techniques:</a:t>
            </a:r>
            <a:endParaRPr lang="en-GB" sz="2600" dirty="0"/>
          </a:p>
          <a:p>
            <a:pPr marL="1143000" lvl="2" indent="-228600">
              <a:buFont typeface="Arial" panose="020B0604020202020204" pitchFamily="34" charset="0"/>
              <a:buChar char="•"/>
            </a:pPr>
            <a:r>
              <a:rPr lang="en-GB" sz="2600" dirty="0"/>
              <a:t>Psychosocial assessments</a:t>
            </a:r>
          </a:p>
          <a:p>
            <a:pPr marL="1143000" lvl="2" indent="-228600">
              <a:buFont typeface="Arial" panose="020B0604020202020204" pitchFamily="34" charset="0"/>
              <a:buChar char="•"/>
            </a:pPr>
            <a:r>
              <a:rPr lang="en-GB" sz="2600" dirty="0"/>
              <a:t>Needs assessments for home care and support services</a:t>
            </a:r>
          </a:p>
          <a:p>
            <a:pPr marL="742950" lvl="1" indent="-285750">
              <a:buFont typeface="Arial" panose="020B0604020202020204" pitchFamily="34" charset="0"/>
              <a:buChar char="•"/>
            </a:pPr>
            <a:r>
              <a:rPr lang="en-GB" sz="2600" b="1" dirty="0"/>
              <a:t>Other Tools:</a:t>
            </a:r>
            <a:r>
              <a:rPr lang="en-GB" sz="2600" dirty="0"/>
              <a:t> Resource directories, support group information, </a:t>
            </a:r>
            <a:r>
              <a:rPr lang="en-GB" sz="2600" dirty="0" err="1"/>
              <a:t>counseling</a:t>
            </a:r>
            <a:r>
              <a:rPr lang="en-GB" sz="2600" dirty="0"/>
              <a:t> techniques</a:t>
            </a:r>
          </a:p>
          <a:p>
            <a:endParaRPr lang="en-SI" dirty="0"/>
          </a:p>
        </p:txBody>
      </p:sp>
    </p:spTree>
    <p:extLst>
      <p:ext uri="{BB962C8B-B14F-4D97-AF65-F5344CB8AC3E}">
        <p14:creationId xmlns:p14="http://schemas.microsoft.com/office/powerpoint/2010/main" val="29341174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C68EC-BC18-FD03-B26C-E6E04D9677D0}"/>
              </a:ext>
            </a:extLst>
          </p:cNvPr>
          <p:cNvSpPr>
            <a:spLocks noGrp="1"/>
          </p:cNvSpPr>
          <p:nvPr>
            <p:ph type="title"/>
          </p:nvPr>
        </p:nvSpPr>
        <p:spPr/>
        <p:txBody>
          <a:bodyPr/>
          <a:lstStyle/>
          <a:p>
            <a:pPr algn="ctr"/>
            <a:r>
              <a:rPr lang="en-GB" dirty="0">
                <a:solidFill>
                  <a:srgbClr val="C00000"/>
                </a:solidFill>
              </a:rPr>
              <a:t>Forms of Cooperation within MDTs</a:t>
            </a:r>
            <a:endParaRPr lang="en-SI" dirty="0">
              <a:solidFill>
                <a:srgbClr val="C00000"/>
              </a:solidFill>
            </a:endParaRPr>
          </a:p>
        </p:txBody>
      </p:sp>
      <p:sp>
        <p:nvSpPr>
          <p:cNvPr id="3" name="Content Placeholder 2">
            <a:extLst>
              <a:ext uri="{FF2B5EF4-FFF2-40B4-BE49-F238E27FC236}">
                <a16:creationId xmlns:a16="http://schemas.microsoft.com/office/drawing/2014/main" id="{3ED89825-264E-3B3A-60AD-D0838B8AC2E3}"/>
              </a:ext>
            </a:extLst>
          </p:cNvPr>
          <p:cNvSpPr>
            <a:spLocks noGrp="1"/>
          </p:cNvSpPr>
          <p:nvPr>
            <p:ph idx="1"/>
          </p:nvPr>
        </p:nvSpPr>
        <p:spPr/>
        <p:txBody>
          <a:bodyPr/>
          <a:lstStyle/>
          <a:p>
            <a:pPr marL="0" indent="0">
              <a:buNone/>
            </a:pPr>
            <a:endParaRPr lang="en-GB" dirty="0"/>
          </a:p>
          <a:p>
            <a:r>
              <a:rPr lang="en-GB" dirty="0"/>
              <a:t>Multidisciplinary Approach</a:t>
            </a:r>
          </a:p>
          <a:p>
            <a:r>
              <a:rPr lang="en-GB" dirty="0"/>
              <a:t>Interdisciplinary Approach</a:t>
            </a:r>
          </a:p>
          <a:p>
            <a:r>
              <a:rPr lang="en-GB" dirty="0"/>
              <a:t>Transdisciplinary Approach</a:t>
            </a:r>
          </a:p>
          <a:p>
            <a:r>
              <a:rPr lang="en-GB" dirty="0"/>
              <a:t>Cross-Disciplinary Approach in MDTs</a:t>
            </a:r>
            <a:endParaRPr lang="en-SI" dirty="0"/>
          </a:p>
        </p:txBody>
      </p:sp>
    </p:spTree>
    <p:extLst>
      <p:ext uri="{BB962C8B-B14F-4D97-AF65-F5344CB8AC3E}">
        <p14:creationId xmlns:p14="http://schemas.microsoft.com/office/powerpoint/2010/main" val="16556672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C68EC-BC18-FD03-B26C-E6E04D9677D0}"/>
              </a:ext>
            </a:extLst>
          </p:cNvPr>
          <p:cNvSpPr>
            <a:spLocks noGrp="1"/>
          </p:cNvSpPr>
          <p:nvPr>
            <p:ph type="title"/>
          </p:nvPr>
        </p:nvSpPr>
        <p:spPr/>
        <p:txBody>
          <a:bodyPr/>
          <a:lstStyle/>
          <a:p>
            <a:pPr algn="ctr"/>
            <a:r>
              <a:rPr lang="en-GB" dirty="0">
                <a:solidFill>
                  <a:srgbClr val="C00000"/>
                </a:solidFill>
              </a:rPr>
              <a:t>Multidisciplinary Approach</a:t>
            </a:r>
            <a:endParaRPr lang="en-SI" dirty="0">
              <a:solidFill>
                <a:srgbClr val="C00000"/>
              </a:solidFill>
            </a:endParaRPr>
          </a:p>
        </p:txBody>
      </p:sp>
      <p:sp>
        <p:nvSpPr>
          <p:cNvPr id="3" name="Content Placeholder 2">
            <a:extLst>
              <a:ext uri="{FF2B5EF4-FFF2-40B4-BE49-F238E27FC236}">
                <a16:creationId xmlns:a16="http://schemas.microsoft.com/office/drawing/2014/main" id="{3ED89825-264E-3B3A-60AD-D0838B8AC2E3}"/>
              </a:ext>
            </a:extLst>
          </p:cNvPr>
          <p:cNvSpPr>
            <a:spLocks noGrp="1"/>
          </p:cNvSpPr>
          <p:nvPr>
            <p:ph idx="1"/>
          </p:nvPr>
        </p:nvSpPr>
        <p:spPr/>
        <p:txBody>
          <a:bodyPr>
            <a:normAutofit fontScale="92500" lnSpcReduction="10000"/>
          </a:bodyPr>
          <a:lstStyle/>
          <a:p>
            <a:pPr>
              <a:buFont typeface="Arial" panose="020B0604020202020204" pitchFamily="34" charset="0"/>
              <a:buChar char="•"/>
            </a:pPr>
            <a:r>
              <a:rPr lang="en-GB" dirty="0"/>
              <a:t>In the multidisciplinary approach, team members from different disciplines work in parallel, each focusing on their area of expertise. They provide input independently but share information with other team members as needed.</a:t>
            </a:r>
          </a:p>
          <a:p>
            <a:pPr>
              <a:buFont typeface="Arial" panose="020B0604020202020204" pitchFamily="34" charset="0"/>
              <a:buChar char="•"/>
            </a:pPr>
            <a:r>
              <a:rPr lang="en-GB" dirty="0"/>
              <a:t>This approach allows for specialized care, with each member contributing their knowledge to the overall care plan. However, coordination is essential to avoid fragmentation and ensure that all aspects of care are aligned.</a:t>
            </a:r>
          </a:p>
          <a:p>
            <a:pPr>
              <a:buFont typeface="Arial" panose="020B0604020202020204" pitchFamily="34" charset="0"/>
              <a:buChar char="•"/>
            </a:pPr>
            <a:r>
              <a:rPr lang="en-GB" b="1" dirty="0"/>
              <a:t>Example:</a:t>
            </a:r>
            <a:r>
              <a:rPr lang="en-GB" dirty="0"/>
              <a:t> In a Parkinson’s Disease MDT, a neurologist may focus on medication management, while a physical therapist develops an exercise program, and a psychologist provides mental health support. Each member works independently but shares their findings and plans during regular team meetings.</a:t>
            </a:r>
          </a:p>
        </p:txBody>
      </p:sp>
    </p:spTree>
    <p:extLst>
      <p:ext uri="{BB962C8B-B14F-4D97-AF65-F5344CB8AC3E}">
        <p14:creationId xmlns:p14="http://schemas.microsoft.com/office/powerpoint/2010/main" val="40756635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C68EC-BC18-FD03-B26C-E6E04D9677D0}"/>
              </a:ext>
            </a:extLst>
          </p:cNvPr>
          <p:cNvSpPr>
            <a:spLocks noGrp="1"/>
          </p:cNvSpPr>
          <p:nvPr>
            <p:ph type="title"/>
          </p:nvPr>
        </p:nvSpPr>
        <p:spPr/>
        <p:txBody>
          <a:bodyPr/>
          <a:lstStyle/>
          <a:p>
            <a:pPr algn="ctr"/>
            <a:r>
              <a:rPr lang="en-GB" dirty="0">
                <a:solidFill>
                  <a:srgbClr val="C00000"/>
                </a:solidFill>
              </a:rPr>
              <a:t>Interdisciplinary Approach</a:t>
            </a:r>
          </a:p>
        </p:txBody>
      </p:sp>
      <p:sp>
        <p:nvSpPr>
          <p:cNvPr id="3" name="Content Placeholder 2">
            <a:extLst>
              <a:ext uri="{FF2B5EF4-FFF2-40B4-BE49-F238E27FC236}">
                <a16:creationId xmlns:a16="http://schemas.microsoft.com/office/drawing/2014/main" id="{3ED89825-264E-3B3A-60AD-D0838B8AC2E3}"/>
              </a:ext>
            </a:extLst>
          </p:cNvPr>
          <p:cNvSpPr>
            <a:spLocks noGrp="1"/>
          </p:cNvSpPr>
          <p:nvPr>
            <p:ph idx="1"/>
          </p:nvPr>
        </p:nvSpPr>
        <p:spPr>
          <a:xfrm>
            <a:off x="838200" y="1798819"/>
            <a:ext cx="10515600" cy="4378143"/>
          </a:xfrm>
        </p:spPr>
        <p:txBody>
          <a:bodyPr>
            <a:normAutofit fontScale="85000" lnSpcReduction="20000"/>
          </a:bodyPr>
          <a:lstStyle/>
          <a:p>
            <a:r>
              <a:rPr lang="en-GB" dirty="0"/>
              <a:t>In the interdisciplinary approach, team members collaborate closely, integrating their expertise to develop and implement a unified care plan. Communication and cooperation are ongoing, with regular meetings to discuss patient progress and make joint decisions.</a:t>
            </a:r>
          </a:p>
          <a:p>
            <a:pPr marL="0" indent="0">
              <a:buNone/>
            </a:pPr>
            <a:endParaRPr lang="en-GB" dirty="0"/>
          </a:p>
          <a:p>
            <a:r>
              <a:rPr lang="en-GB" dirty="0"/>
              <a:t>This approach fosters a holistic view of the patient’s needs, ensuring that care is comprehensive and coordinated. It also allows for more dynamic adjustments to the care plan based on input from all team members.</a:t>
            </a:r>
          </a:p>
          <a:p>
            <a:endParaRPr lang="en-GB" b="1" dirty="0"/>
          </a:p>
          <a:p>
            <a:r>
              <a:rPr lang="en-GB" b="1" dirty="0"/>
              <a:t>Example:</a:t>
            </a:r>
            <a:r>
              <a:rPr lang="en-GB" dirty="0"/>
              <a:t> In an Alzheimer’s Disease MDT, a neurologist, geriatrician, psychologist, and occupational therapist work together to create a cohesive treatment plan that addresses cognitive symptoms, daily living skills, and </a:t>
            </a:r>
            <a:r>
              <a:rPr lang="en-GB" dirty="0" err="1"/>
              <a:t>behavioral</a:t>
            </a:r>
            <a:r>
              <a:rPr lang="en-GB" dirty="0"/>
              <a:t> challenges. They meet regularly to review and update the plan as needed.</a:t>
            </a:r>
            <a:endParaRPr lang="en-SI" dirty="0"/>
          </a:p>
        </p:txBody>
      </p:sp>
    </p:spTree>
    <p:extLst>
      <p:ext uri="{BB962C8B-B14F-4D97-AF65-F5344CB8AC3E}">
        <p14:creationId xmlns:p14="http://schemas.microsoft.com/office/powerpoint/2010/main" val="114463709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C68EC-BC18-FD03-B26C-E6E04D9677D0}"/>
              </a:ext>
            </a:extLst>
          </p:cNvPr>
          <p:cNvSpPr>
            <a:spLocks noGrp="1"/>
          </p:cNvSpPr>
          <p:nvPr>
            <p:ph type="title"/>
          </p:nvPr>
        </p:nvSpPr>
        <p:spPr/>
        <p:txBody>
          <a:bodyPr/>
          <a:lstStyle/>
          <a:p>
            <a:pPr algn="ctr"/>
            <a:r>
              <a:rPr lang="en-GB" dirty="0">
                <a:solidFill>
                  <a:srgbClr val="C00000"/>
                </a:solidFill>
              </a:rPr>
              <a:t>Transdisciplinary Approach</a:t>
            </a:r>
          </a:p>
        </p:txBody>
      </p:sp>
      <p:sp>
        <p:nvSpPr>
          <p:cNvPr id="3" name="Content Placeholder 2">
            <a:extLst>
              <a:ext uri="{FF2B5EF4-FFF2-40B4-BE49-F238E27FC236}">
                <a16:creationId xmlns:a16="http://schemas.microsoft.com/office/drawing/2014/main" id="{3ED89825-264E-3B3A-60AD-D0838B8AC2E3}"/>
              </a:ext>
            </a:extLst>
          </p:cNvPr>
          <p:cNvSpPr>
            <a:spLocks noGrp="1"/>
          </p:cNvSpPr>
          <p:nvPr>
            <p:ph idx="1"/>
          </p:nvPr>
        </p:nvSpPr>
        <p:spPr/>
        <p:txBody>
          <a:bodyPr>
            <a:normAutofit fontScale="92500"/>
          </a:bodyPr>
          <a:lstStyle/>
          <a:p>
            <a:r>
              <a:rPr lang="en-GB" dirty="0"/>
              <a:t>In the transdisciplinary approach, team members work across traditional boundaries, with roles and responsibilities overlapping to some extent. This approach involves a high level of trust and shared expertise, with team members sometimes taking on tasks outside their usual scope.</a:t>
            </a:r>
          </a:p>
          <a:p>
            <a:r>
              <a:rPr lang="en-GB" dirty="0"/>
              <a:t>This model promotes flexibility and adaptability in patient care, with the potential for more seamless integration of services. It requires strong communication skills and a commitment to collaboration.</a:t>
            </a:r>
          </a:p>
          <a:p>
            <a:r>
              <a:rPr lang="en-GB" b="1" dirty="0"/>
              <a:t>Example:</a:t>
            </a:r>
            <a:r>
              <a:rPr lang="en-GB" dirty="0"/>
              <a:t> In an ALS MDT, a respiratory therapist, occupational therapist, and speech-language pathologist may collaborate on respiratory care, feeding strategies, and communication support, each contributing their expertise while also understanding and supporting each other’s roles.</a:t>
            </a:r>
          </a:p>
        </p:txBody>
      </p:sp>
    </p:spTree>
    <p:extLst>
      <p:ext uri="{BB962C8B-B14F-4D97-AF65-F5344CB8AC3E}">
        <p14:creationId xmlns:p14="http://schemas.microsoft.com/office/powerpoint/2010/main" val="176724185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C68EC-BC18-FD03-B26C-E6E04D9677D0}"/>
              </a:ext>
            </a:extLst>
          </p:cNvPr>
          <p:cNvSpPr>
            <a:spLocks noGrp="1"/>
          </p:cNvSpPr>
          <p:nvPr>
            <p:ph type="title"/>
          </p:nvPr>
        </p:nvSpPr>
        <p:spPr>
          <a:xfrm>
            <a:off x="1260230" y="18255"/>
            <a:ext cx="10515600" cy="1325563"/>
          </a:xfrm>
        </p:spPr>
        <p:txBody>
          <a:bodyPr/>
          <a:lstStyle/>
          <a:p>
            <a:pPr algn="ctr"/>
            <a:r>
              <a:rPr lang="en-GB" dirty="0">
                <a:solidFill>
                  <a:srgbClr val="C00000"/>
                </a:solidFill>
              </a:rPr>
              <a:t>Cross-Disciplinary Approach in MDTs</a:t>
            </a:r>
            <a:endParaRPr lang="en-SI" dirty="0">
              <a:solidFill>
                <a:srgbClr val="C00000"/>
              </a:solidFill>
            </a:endParaRPr>
          </a:p>
        </p:txBody>
      </p:sp>
      <p:sp>
        <p:nvSpPr>
          <p:cNvPr id="3" name="Content Placeholder 2">
            <a:extLst>
              <a:ext uri="{FF2B5EF4-FFF2-40B4-BE49-F238E27FC236}">
                <a16:creationId xmlns:a16="http://schemas.microsoft.com/office/drawing/2014/main" id="{3ED89825-264E-3B3A-60AD-D0838B8AC2E3}"/>
              </a:ext>
            </a:extLst>
          </p:cNvPr>
          <p:cNvSpPr>
            <a:spLocks noGrp="1"/>
          </p:cNvSpPr>
          <p:nvPr>
            <p:ph idx="1"/>
          </p:nvPr>
        </p:nvSpPr>
        <p:spPr/>
        <p:txBody>
          <a:bodyPr>
            <a:normAutofit lnSpcReduction="10000"/>
          </a:bodyPr>
          <a:lstStyle/>
          <a:p>
            <a:r>
              <a:rPr lang="en-GB" dirty="0"/>
              <a:t>The cross-disciplinary approach involves integrating knowledge and methods from different disciplines to create innovative solutions and improve patient care. This approach encourages team members to learn from each other and apply cross-disciplinary insights to their practice.</a:t>
            </a:r>
          </a:p>
          <a:p>
            <a:r>
              <a:rPr lang="en-GB" dirty="0"/>
              <a:t>It supports continuous learning and professional development, enhancing the team’s ability to address complex patient needs.</a:t>
            </a:r>
          </a:p>
          <a:p>
            <a:r>
              <a:rPr lang="en-GB" b="1" dirty="0"/>
              <a:t>Example:</a:t>
            </a:r>
            <a:r>
              <a:rPr lang="en-GB" dirty="0"/>
              <a:t> In a Huntington’s Disease MDT, a genetic </a:t>
            </a:r>
            <a:r>
              <a:rPr lang="en-GB" dirty="0" err="1"/>
              <a:t>counselor</a:t>
            </a:r>
            <a:r>
              <a:rPr lang="en-GB" dirty="0"/>
              <a:t> and a psychologist work together to address the psychological impact of genetic testing, combining genetic </a:t>
            </a:r>
            <a:r>
              <a:rPr lang="en-GB" dirty="0" err="1"/>
              <a:t>counseling</a:t>
            </a:r>
            <a:r>
              <a:rPr lang="en-GB" dirty="0"/>
              <a:t> techniques with psychological support strategies.</a:t>
            </a:r>
          </a:p>
        </p:txBody>
      </p:sp>
    </p:spTree>
    <p:extLst>
      <p:ext uri="{BB962C8B-B14F-4D97-AF65-F5344CB8AC3E}">
        <p14:creationId xmlns:p14="http://schemas.microsoft.com/office/powerpoint/2010/main" val="218124528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E132DD-B764-EA38-0FCB-E6DE0367311D}"/>
              </a:ext>
            </a:extLst>
          </p:cNvPr>
          <p:cNvSpPr>
            <a:spLocks noGrp="1"/>
          </p:cNvSpPr>
          <p:nvPr>
            <p:ph type="title"/>
          </p:nvPr>
        </p:nvSpPr>
        <p:spPr/>
        <p:txBody>
          <a:bodyPr>
            <a:normAutofit/>
          </a:bodyPr>
          <a:lstStyle/>
          <a:p>
            <a:pPr algn="ctr"/>
            <a:r>
              <a:rPr lang="en-GB" dirty="0">
                <a:solidFill>
                  <a:srgbClr val="C00000"/>
                </a:solidFill>
              </a:rPr>
              <a:t>Importance of Communication in MDTs</a:t>
            </a:r>
            <a:endParaRPr lang="en-SI" dirty="0">
              <a:solidFill>
                <a:srgbClr val="C00000"/>
              </a:solidFill>
            </a:endParaRPr>
          </a:p>
        </p:txBody>
      </p:sp>
      <p:sp>
        <p:nvSpPr>
          <p:cNvPr id="3" name="Content Placeholder 2">
            <a:extLst>
              <a:ext uri="{FF2B5EF4-FFF2-40B4-BE49-F238E27FC236}">
                <a16:creationId xmlns:a16="http://schemas.microsoft.com/office/drawing/2014/main" id="{1CDD63A2-D34A-1FDE-946C-53D4FD564905}"/>
              </a:ext>
            </a:extLst>
          </p:cNvPr>
          <p:cNvSpPr>
            <a:spLocks noGrp="1"/>
          </p:cNvSpPr>
          <p:nvPr>
            <p:ph idx="1"/>
          </p:nvPr>
        </p:nvSpPr>
        <p:spPr/>
        <p:txBody>
          <a:bodyPr>
            <a:normAutofit/>
          </a:bodyPr>
          <a:lstStyle/>
          <a:p>
            <a:pPr>
              <a:buFont typeface="Arial" panose="020B0604020202020204" pitchFamily="34" charset="0"/>
              <a:buChar char="•"/>
            </a:pPr>
            <a:endParaRPr lang="en-GB" dirty="0"/>
          </a:p>
          <a:p>
            <a:pPr>
              <a:buFont typeface="Arial" panose="020B0604020202020204" pitchFamily="34" charset="0"/>
              <a:buChar char="•"/>
            </a:pPr>
            <a:r>
              <a:rPr lang="en-GB" dirty="0"/>
              <a:t>Clear and regular communication is essential for effective MDT collaboration. It ensures that all team members are informed about patient progress, changes in care plans, and any emerging issues.</a:t>
            </a:r>
          </a:p>
          <a:p>
            <a:pPr>
              <a:buFont typeface="Arial" panose="020B0604020202020204" pitchFamily="34" charset="0"/>
              <a:buChar char="•"/>
            </a:pPr>
            <a:r>
              <a:rPr lang="en-GB" dirty="0"/>
              <a:t>Communication can take place through face-to-face meetings, digital platforms, secure messaging, and shared electronic health records (EHRs).</a:t>
            </a:r>
          </a:p>
          <a:p>
            <a:pPr>
              <a:buFont typeface="Arial" panose="020B0604020202020204" pitchFamily="34" charset="0"/>
              <a:buChar char="•"/>
            </a:pPr>
            <a:r>
              <a:rPr lang="en-GB" dirty="0"/>
              <a:t>Establishing communication protocols helps prevent misunderstandings, ensures consistent messaging, and fosters a culture of openness and trust within the team.</a:t>
            </a:r>
          </a:p>
          <a:p>
            <a:endParaRPr lang="en-SI" dirty="0"/>
          </a:p>
        </p:txBody>
      </p:sp>
    </p:spTree>
    <p:extLst>
      <p:ext uri="{BB962C8B-B14F-4D97-AF65-F5344CB8AC3E}">
        <p14:creationId xmlns:p14="http://schemas.microsoft.com/office/powerpoint/2010/main" val="207313656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5B08A-1D8B-10D1-3718-1D89747772F7}"/>
              </a:ext>
            </a:extLst>
          </p:cNvPr>
          <p:cNvSpPr>
            <a:spLocks noGrp="1"/>
          </p:cNvSpPr>
          <p:nvPr>
            <p:ph type="title"/>
          </p:nvPr>
        </p:nvSpPr>
        <p:spPr/>
        <p:txBody>
          <a:bodyPr/>
          <a:lstStyle/>
          <a:p>
            <a:r>
              <a:rPr lang="en-GB" dirty="0">
                <a:solidFill>
                  <a:srgbClr val="C00000"/>
                </a:solidFill>
              </a:rPr>
              <a:t>Strategies for Effective Collaboration in MDTs</a:t>
            </a:r>
            <a:br>
              <a:rPr lang="en-GB" dirty="0"/>
            </a:br>
            <a:endParaRPr lang="en-SI" dirty="0"/>
          </a:p>
        </p:txBody>
      </p:sp>
      <p:sp>
        <p:nvSpPr>
          <p:cNvPr id="3" name="Content Placeholder 2">
            <a:extLst>
              <a:ext uri="{FF2B5EF4-FFF2-40B4-BE49-F238E27FC236}">
                <a16:creationId xmlns:a16="http://schemas.microsoft.com/office/drawing/2014/main" id="{2C639A0E-C80F-05AB-7C48-F2B70791741D}"/>
              </a:ext>
            </a:extLst>
          </p:cNvPr>
          <p:cNvSpPr>
            <a:spLocks noGrp="1"/>
          </p:cNvSpPr>
          <p:nvPr>
            <p:ph idx="1"/>
          </p:nvPr>
        </p:nvSpPr>
        <p:spPr>
          <a:xfrm>
            <a:off x="838200" y="1547446"/>
            <a:ext cx="10515600" cy="5117123"/>
          </a:xfrm>
        </p:spPr>
        <p:txBody>
          <a:bodyPr>
            <a:normAutofit/>
          </a:bodyPr>
          <a:lstStyle/>
          <a:p>
            <a:endParaRPr lang="en-GB" b="1" dirty="0"/>
          </a:p>
          <a:p>
            <a:pPr marL="742950" lvl="1" indent="-285750">
              <a:buFont typeface="Arial" panose="020B0604020202020204" pitchFamily="34" charset="0"/>
              <a:buChar char="•"/>
            </a:pPr>
            <a:r>
              <a:rPr lang="en-GB" b="1" dirty="0"/>
              <a:t>Regular MDT Meetings:</a:t>
            </a:r>
            <a:r>
              <a:rPr lang="en-GB" dirty="0"/>
              <a:t> Schedule weekly or bi-weekly meetings to discuss patient cases, review progress, and adjust care plans. Ensure all team members have the opportunity to contribute.</a:t>
            </a:r>
          </a:p>
          <a:p>
            <a:pPr marL="742950" lvl="1" indent="-285750">
              <a:buFont typeface="Arial" panose="020B0604020202020204" pitchFamily="34" charset="0"/>
              <a:buChar char="•"/>
            </a:pPr>
            <a:r>
              <a:rPr lang="en-GB" b="1" dirty="0"/>
              <a:t>Shared Documentation:</a:t>
            </a:r>
            <a:r>
              <a:rPr lang="en-GB" dirty="0"/>
              <a:t> Use EHRs and digital platforms for documenting patient information, care plans, and notes, accessible to all team members.</a:t>
            </a:r>
          </a:p>
          <a:p>
            <a:pPr marL="742950" lvl="1" indent="-285750">
              <a:buFont typeface="Arial" panose="020B0604020202020204" pitchFamily="34" charset="0"/>
              <a:buChar char="•"/>
            </a:pPr>
            <a:r>
              <a:rPr lang="en-GB" b="1" dirty="0"/>
              <a:t>Defined Roles and Responsibilities:</a:t>
            </a:r>
            <a:r>
              <a:rPr lang="en-GB" dirty="0"/>
              <a:t> Clearly outline each team member’s role and responsibilities to avoid overlap and ensure comprehensive care.</a:t>
            </a:r>
          </a:p>
          <a:p>
            <a:pPr marL="742950" lvl="1" indent="-285750">
              <a:buFont typeface="Arial" panose="020B0604020202020204" pitchFamily="34" charset="0"/>
              <a:buChar char="•"/>
            </a:pPr>
            <a:r>
              <a:rPr lang="en-GB" b="1" dirty="0"/>
              <a:t>Feedback Mechanisms:</a:t>
            </a:r>
            <a:r>
              <a:rPr lang="en-GB" dirty="0"/>
              <a:t> Establish ways for team members to give and receive feedback, allowing for continuous improvement and addressing any issues promptly.</a:t>
            </a:r>
          </a:p>
          <a:p>
            <a:endParaRPr lang="en-SI" dirty="0"/>
          </a:p>
        </p:txBody>
      </p:sp>
    </p:spTree>
    <p:extLst>
      <p:ext uri="{BB962C8B-B14F-4D97-AF65-F5344CB8AC3E}">
        <p14:creationId xmlns:p14="http://schemas.microsoft.com/office/powerpoint/2010/main" val="195505975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AAF4D2-7EDF-936C-D6F2-734DA60A4E0F}"/>
              </a:ext>
            </a:extLst>
          </p:cNvPr>
          <p:cNvSpPr>
            <a:spLocks noGrp="1"/>
          </p:cNvSpPr>
          <p:nvPr>
            <p:ph type="title"/>
          </p:nvPr>
        </p:nvSpPr>
        <p:spPr/>
        <p:txBody>
          <a:bodyPr/>
          <a:lstStyle/>
          <a:p>
            <a:pPr algn="ctr"/>
            <a:r>
              <a:rPr lang="en-GB" dirty="0">
                <a:solidFill>
                  <a:srgbClr val="C00000"/>
                </a:solidFill>
              </a:rPr>
              <a:t>Overcoming Barriers to Collaboration in MDTs</a:t>
            </a:r>
            <a:endParaRPr lang="en-SI" dirty="0">
              <a:solidFill>
                <a:srgbClr val="C00000"/>
              </a:solidFill>
            </a:endParaRPr>
          </a:p>
        </p:txBody>
      </p:sp>
      <p:sp>
        <p:nvSpPr>
          <p:cNvPr id="3" name="Content Placeholder 2">
            <a:extLst>
              <a:ext uri="{FF2B5EF4-FFF2-40B4-BE49-F238E27FC236}">
                <a16:creationId xmlns:a16="http://schemas.microsoft.com/office/drawing/2014/main" id="{5B1FA430-E0FA-B5AC-B952-46D1B322961B}"/>
              </a:ext>
            </a:extLst>
          </p:cNvPr>
          <p:cNvSpPr>
            <a:spLocks noGrp="1"/>
          </p:cNvSpPr>
          <p:nvPr>
            <p:ph idx="1"/>
          </p:nvPr>
        </p:nvSpPr>
        <p:spPr/>
        <p:txBody>
          <a:bodyPr>
            <a:normAutofit fontScale="92500" lnSpcReduction="10000"/>
          </a:bodyPr>
          <a:lstStyle/>
          <a:p>
            <a:pPr>
              <a:buFont typeface="Arial" panose="020B0604020202020204" pitchFamily="34" charset="0"/>
              <a:buChar char="•"/>
            </a:pPr>
            <a:r>
              <a:rPr lang="en-GB" b="1" dirty="0"/>
              <a:t>Communication Barriers:</a:t>
            </a:r>
            <a:r>
              <a:rPr lang="en-GB" dirty="0"/>
              <a:t> Address differences in terminology and language by standardizing communication protocols and providing training on effective communication skills.</a:t>
            </a:r>
          </a:p>
          <a:p>
            <a:pPr>
              <a:buFont typeface="Arial" panose="020B0604020202020204" pitchFamily="34" charset="0"/>
              <a:buChar char="•"/>
            </a:pPr>
            <a:r>
              <a:rPr lang="en-GB" b="1" dirty="0"/>
              <a:t>Coordination Challenges:</a:t>
            </a:r>
            <a:r>
              <a:rPr lang="en-GB" dirty="0"/>
              <a:t> Use advanced scheduling tools and dedicated case managers to facilitate regular meetings and care coordination.</a:t>
            </a:r>
          </a:p>
          <a:p>
            <a:pPr>
              <a:buFont typeface="Arial" panose="020B0604020202020204" pitchFamily="34" charset="0"/>
              <a:buChar char="•"/>
            </a:pPr>
            <a:r>
              <a:rPr lang="en-GB" b="1" dirty="0"/>
              <a:t>Resource Limitations:</a:t>
            </a:r>
            <a:r>
              <a:rPr lang="en-GB" dirty="0"/>
              <a:t> Prioritize resource allocation and use technology to optimize care delivery, such as telehealth services for remote consultations.</a:t>
            </a:r>
          </a:p>
          <a:p>
            <a:pPr>
              <a:buFont typeface="Arial" panose="020B0604020202020204" pitchFamily="34" charset="0"/>
              <a:buChar char="•"/>
            </a:pPr>
            <a:r>
              <a:rPr lang="en-GB" b="1" dirty="0"/>
              <a:t>Conflicts in Decision-Making:</a:t>
            </a:r>
            <a:r>
              <a:rPr lang="en-GB" dirty="0"/>
              <a:t> Implement conflict resolution mechanisms, such as mediation by a team leader or third-party consultation, to handle disagreements constructively.</a:t>
            </a:r>
          </a:p>
          <a:p>
            <a:endParaRPr lang="en-SI" dirty="0"/>
          </a:p>
        </p:txBody>
      </p:sp>
    </p:spTree>
    <p:extLst>
      <p:ext uri="{BB962C8B-B14F-4D97-AF65-F5344CB8AC3E}">
        <p14:creationId xmlns:p14="http://schemas.microsoft.com/office/powerpoint/2010/main" val="409765754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EC459-6056-BFE5-3651-D1E77C401D33}"/>
              </a:ext>
            </a:extLst>
          </p:cNvPr>
          <p:cNvSpPr>
            <a:spLocks noGrp="1"/>
          </p:cNvSpPr>
          <p:nvPr>
            <p:ph type="title"/>
          </p:nvPr>
        </p:nvSpPr>
        <p:spPr/>
        <p:txBody>
          <a:bodyPr/>
          <a:lstStyle/>
          <a:p>
            <a:pPr algn="ctr"/>
            <a:r>
              <a:rPr lang="en-GB" dirty="0">
                <a:solidFill>
                  <a:srgbClr val="C00000"/>
                </a:solidFill>
              </a:rPr>
              <a:t>Importance of Leadership in MDTs</a:t>
            </a:r>
            <a:endParaRPr lang="en-SI" dirty="0">
              <a:solidFill>
                <a:srgbClr val="C00000"/>
              </a:solidFill>
            </a:endParaRPr>
          </a:p>
        </p:txBody>
      </p:sp>
      <p:sp>
        <p:nvSpPr>
          <p:cNvPr id="3" name="Content Placeholder 2">
            <a:extLst>
              <a:ext uri="{FF2B5EF4-FFF2-40B4-BE49-F238E27FC236}">
                <a16:creationId xmlns:a16="http://schemas.microsoft.com/office/drawing/2014/main" id="{E9418393-0AD5-3582-09AA-603852E08F0A}"/>
              </a:ext>
            </a:extLst>
          </p:cNvPr>
          <p:cNvSpPr>
            <a:spLocks noGrp="1"/>
          </p:cNvSpPr>
          <p:nvPr>
            <p:ph idx="1"/>
          </p:nvPr>
        </p:nvSpPr>
        <p:spPr/>
        <p:txBody>
          <a:bodyPr/>
          <a:lstStyle/>
          <a:p>
            <a:endParaRPr lang="en-GB" b="1" dirty="0"/>
          </a:p>
          <a:p>
            <a:pPr marL="742950" lvl="1" indent="-285750">
              <a:buFont typeface="Arial" panose="020B0604020202020204" pitchFamily="34" charset="0"/>
              <a:buChar char="•"/>
            </a:pPr>
            <a:r>
              <a:rPr lang="en-GB" dirty="0"/>
              <a:t>Leadership is crucial for guiding and managing MDTs, ensuring that patient care is effective, efficient, and patient-</a:t>
            </a:r>
            <a:r>
              <a:rPr lang="en-GB" dirty="0" err="1"/>
              <a:t>centered</a:t>
            </a:r>
            <a:r>
              <a:rPr lang="en-GB" dirty="0"/>
              <a:t>. Leaders set the tone for collaboration, communication, and respect within the team.</a:t>
            </a:r>
          </a:p>
          <a:p>
            <a:pPr marL="457200" lvl="1" indent="0">
              <a:buNone/>
            </a:pPr>
            <a:endParaRPr lang="en-GB" dirty="0"/>
          </a:p>
          <a:p>
            <a:pPr marL="742950" lvl="1" indent="-285750">
              <a:buFont typeface="Arial" panose="020B0604020202020204" pitchFamily="34" charset="0"/>
              <a:buChar char="•"/>
            </a:pPr>
            <a:r>
              <a:rPr lang="en-GB" dirty="0"/>
              <a:t>Leaders are responsible for facilitating team meetings, managing conflicts, and making final decisions on complex cases. They also play a role in mentoring and supporting team members.</a:t>
            </a:r>
          </a:p>
          <a:p>
            <a:endParaRPr lang="en-SI" dirty="0"/>
          </a:p>
        </p:txBody>
      </p:sp>
    </p:spTree>
    <p:extLst>
      <p:ext uri="{BB962C8B-B14F-4D97-AF65-F5344CB8AC3E}">
        <p14:creationId xmlns:p14="http://schemas.microsoft.com/office/powerpoint/2010/main" val="25532390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D19D4-790A-CCE8-A66D-EACA04C422DD}"/>
              </a:ext>
            </a:extLst>
          </p:cNvPr>
          <p:cNvSpPr>
            <a:spLocks noGrp="1"/>
          </p:cNvSpPr>
          <p:nvPr>
            <p:ph type="title"/>
          </p:nvPr>
        </p:nvSpPr>
        <p:spPr/>
        <p:txBody>
          <a:bodyPr>
            <a:normAutofit/>
          </a:bodyPr>
          <a:lstStyle/>
          <a:p>
            <a:pPr algn="ctr"/>
            <a:r>
              <a:rPr lang="en-GB" dirty="0">
                <a:solidFill>
                  <a:srgbClr val="C00000"/>
                </a:solidFill>
              </a:rPr>
              <a:t>What is Multidisciplinary Team (MDT)</a:t>
            </a:r>
            <a:endParaRPr lang="en-SI" dirty="0">
              <a:solidFill>
                <a:srgbClr val="C00000"/>
              </a:solidFill>
            </a:endParaRPr>
          </a:p>
        </p:txBody>
      </p:sp>
      <p:sp>
        <p:nvSpPr>
          <p:cNvPr id="3" name="Content Placeholder 2">
            <a:extLst>
              <a:ext uri="{FF2B5EF4-FFF2-40B4-BE49-F238E27FC236}">
                <a16:creationId xmlns:a16="http://schemas.microsoft.com/office/drawing/2014/main" id="{7D455662-978B-68C2-2C47-219D51FE722C}"/>
              </a:ext>
            </a:extLst>
          </p:cNvPr>
          <p:cNvSpPr>
            <a:spLocks noGrp="1"/>
          </p:cNvSpPr>
          <p:nvPr>
            <p:ph idx="1"/>
          </p:nvPr>
        </p:nvSpPr>
        <p:spPr/>
        <p:txBody>
          <a:bodyPr/>
          <a:lstStyle/>
          <a:p>
            <a:endParaRPr lang="en-GB" b="1" dirty="0"/>
          </a:p>
          <a:p>
            <a:pPr marL="742950" lvl="1" indent="-285750">
              <a:buFont typeface="Arial" panose="020B0604020202020204" pitchFamily="34" charset="0"/>
              <a:buChar char="•"/>
            </a:pPr>
            <a:r>
              <a:rPr lang="en-GB" dirty="0"/>
              <a:t>A Multidisciplinary Team (MDT) is a group of healthcare professionals from various specialties who collaborate to provide comprehensive patient care. The team members bring their unique expertise to address different aspects of a patient's condition, ensuring a holistic approach to treatment and management.</a:t>
            </a:r>
          </a:p>
          <a:p>
            <a:pPr marL="457200" lvl="1" indent="0">
              <a:buNone/>
            </a:pPr>
            <a:endParaRPr lang="en-GB" dirty="0"/>
          </a:p>
          <a:p>
            <a:pPr marL="742950" lvl="1" indent="-285750">
              <a:buFont typeface="Arial" panose="020B0604020202020204" pitchFamily="34" charset="0"/>
              <a:buChar char="•"/>
            </a:pPr>
            <a:r>
              <a:rPr lang="en-GB" dirty="0"/>
              <a:t>MDTs are particularly valuable in the context of neurodegenerative diseases due to the multifaceted nature of these conditions, which affect cognitive, motor, and psychological functions simultaneously.</a:t>
            </a:r>
          </a:p>
          <a:p>
            <a:endParaRPr lang="en-SI" dirty="0"/>
          </a:p>
        </p:txBody>
      </p:sp>
    </p:spTree>
    <p:extLst>
      <p:ext uri="{BB962C8B-B14F-4D97-AF65-F5344CB8AC3E}">
        <p14:creationId xmlns:p14="http://schemas.microsoft.com/office/powerpoint/2010/main" val="103624279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D3228-B2DA-ADC8-9DAE-F57CC8D070B6}"/>
              </a:ext>
            </a:extLst>
          </p:cNvPr>
          <p:cNvSpPr>
            <a:spLocks noGrp="1"/>
          </p:cNvSpPr>
          <p:nvPr>
            <p:ph type="title"/>
          </p:nvPr>
        </p:nvSpPr>
        <p:spPr/>
        <p:txBody>
          <a:bodyPr/>
          <a:lstStyle/>
          <a:p>
            <a:pPr algn="ctr"/>
            <a:r>
              <a:rPr lang="en-GB" dirty="0">
                <a:solidFill>
                  <a:srgbClr val="C00000"/>
                </a:solidFill>
              </a:rPr>
              <a:t>Qualities of an Effective MDT Leader</a:t>
            </a:r>
            <a:endParaRPr lang="en-SI" dirty="0">
              <a:solidFill>
                <a:srgbClr val="C00000"/>
              </a:solidFill>
            </a:endParaRPr>
          </a:p>
        </p:txBody>
      </p:sp>
      <p:sp>
        <p:nvSpPr>
          <p:cNvPr id="3" name="Content Placeholder 2">
            <a:extLst>
              <a:ext uri="{FF2B5EF4-FFF2-40B4-BE49-F238E27FC236}">
                <a16:creationId xmlns:a16="http://schemas.microsoft.com/office/drawing/2014/main" id="{0A7CB880-17FB-C198-B0C8-64BB2B63ABB2}"/>
              </a:ext>
            </a:extLst>
          </p:cNvPr>
          <p:cNvSpPr>
            <a:spLocks noGrp="1"/>
          </p:cNvSpPr>
          <p:nvPr>
            <p:ph idx="1"/>
          </p:nvPr>
        </p:nvSpPr>
        <p:spPr/>
        <p:txBody>
          <a:bodyPr>
            <a:normAutofit fontScale="92500" lnSpcReduction="10000"/>
          </a:bodyPr>
          <a:lstStyle/>
          <a:p>
            <a:pPr>
              <a:buFont typeface="Arial" panose="020B0604020202020204" pitchFamily="34" charset="0"/>
              <a:buChar char="•"/>
            </a:pPr>
            <a:r>
              <a:rPr lang="en-GB" b="1" dirty="0"/>
              <a:t>Strong Communication Skills:</a:t>
            </a:r>
            <a:r>
              <a:rPr lang="en-GB" dirty="0"/>
              <a:t> Ability to clearly convey information, listen actively, and foster open dialogue among team members.</a:t>
            </a:r>
          </a:p>
          <a:p>
            <a:pPr>
              <a:buFont typeface="Arial" panose="020B0604020202020204" pitchFamily="34" charset="0"/>
              <a:buChar char="•"/>
            </a:pPr>
            <a:r>
              <a:rPr lang="en-GB" b="1" dirty="0"/>
              <a:t>Decision-Making Abilities:</a:t>
            </a:r>
            <a:r>
              <a:rPr lang="en-GB" dirty="0"/>
              <a:t> Confidence to make informed decisions, especially in complex and uncertain situations, balancing input from all team members.</a:t>
            </a:r>
          </a:p>
          <a:p>
            <a:pPr>
              <a:buFont typeface="Arial" panose="020B0604020202020204" pitchFamily="34" charset="0"/>
              <a:buChar char="•"/>
            </a:pPr>
            <a:r>
              <a:rPr lang="en-GB" b="1" dirty="0"/>
              <a:t>Empathy and Understanding:</a:t>
            </a:r>
            <a:r>
              <a:rPr lang="en-GB" dirty="0"/>
              <a:t> Sensitivity to the needs of both patients and team members, promoting a supportive and respectful environment.</a:t>
            </a:r>
          </a:p>
          <a:p>
            <a:pPr>
              <a:buFont typeface="Arial" panose="020B0604020202020204" pitchFamily="34" charset="0"/>
              <a:buChar char="•"/>
            </a:pPr>
            <a:r>
              <a:rPr lang="en-GB" b="1" dirty="0"/>
              <a:t>Conflict Resolution Skills:</a:t>
            </a:r>
            <a:r>
              <a:rPr lang="en-GB" dirty="0"/>
              <a:t> Ability to mediate conflicts, address disagreements constructively, and maintain team cohesion.</a:t>
            </a:r>
          </a:p>
          <a:p>
            <a:pPr>
              <a:buFont typeface="Arial" panose="020B0604020202020204" pitchFamily="34" charset="0"/>
              <a:buChar char="•"/>
            </a:pPr>
            <a:r>
              <a:rPr lang="en-GB" b="1" dirty="0"/>
              <a:t>Vision and Strategic Thinking:</a:t>
            </a:r>
            <a:r>
              <a:rPr lang="en-GB" dirty="0"/>
              <a:t> Capability to set goals, anticipate challenges, and guide the team toward achieving patient-</a:t>
            </a:r>
            <a:r>
              <a:rPr lang="en-GB" dirty="0" err="1"/>
              <a:t>centered</a:t>
            </a:r>
            <a:r>
              <a:rPr lang="en-GB" dirty="0"/>
              <a:t> outcomes.</a:t>
            </a:r>
          </a:p>
          <a:p>
            <a:endParaRPr lang="en-SI" dirty="0"/>
          </a:p>
        </p:txBody>
      </p:sp>
    </p:spTree>
    <p:extLst>
      <p:ext uri="{BB962C8B-B14F-4D97-AF65-F5344CB8AC3E}">
        <p14:creationId xmlns:p14="http://schemas.microsoft.com/office/powerpoint/2010/main" val="308836094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8A11EC-E219-3298-D99B-31F768646898}"/>
              </a:ext>
            </a:extLst>
          </p:cNvPr>
          <p:cNvSpPr>
            <a:spLocks noGrp="1"/>
          </p:cNvSpPr>
          <p:nvPr>
            <p:ph type="title"/>
          </p:nvPr>
        </p:nvSpPr>
        <p:spPr/>
        <p:txBody>
          <a:bodyPr/>
          <a:lstStyle/>
          <a:p>
            <a:pPr algn="ctr"/>
            <a:r>
              <a:rPr lang="en-GB" dirty="0">
                <a:solidFill>
                  <a:srgbClr val="C00000"/>
                </a:solidFill>
              </a:rPr>
              <a:t>Strategies for Effective MDT Leadership</a:t>
            </a:r>
            <a:endParaRPr lang="en-SI" dirty="0">
              <a:solidFill>
                <a:srgbClr val="C00000"/>
              </a:solidFill>
            </a:endParaRPr>
          </a:p>
        </p:txBody>
      </p:sp>
      <p:sp>
        <p:nvSpPr>
          <p:cNvPr id="3" name="Content Placeholder 2">
            <a:extLst>
              <a:ext uri="{FF2B5EF4-FFF2-40B4-BE49-F238E27FC236}">
                <a16:creationId xmlns:a16="http://schemas.microsoft.com/office/drawing/2014/main" id="{36D42B24-1C8B-E140-48B8-C25C2039D6B1}"/>
              </a:ext>
            </a:extLst>
          </p:cNvPr>
          <p:cNvSpPr>
            <a:spLocks noGrp="1"/>
          </p:cNvSpPr>
          <p:nvPr>
            <p:ph idx="1"/>
          </p:nvPr>
        </p:nvSpPr>
        <p:spPr>
          <a:xfrm>
            <a:off x="299803" y="1825625"/>
            <a:ext cx="11053997" cy="4667250"/>
          </a:xfrm>
        </p:spPr>
        <p:txBody>
          <a:bodyPr>
            <a:normAutofit fontScale="92500"/>
          </a:bodyPr>
          <a:lstStyle/>
          <a:p>
            <a:pPr marL="742950" lvl="1" indent="-285750">
              <a:buFont typeface="Arial" panose="020B0604020202020204" pitchFamily="34" charset="0"/>
              <a:buChar char="•"/>
            </a:pPr>
            <a:r>
              <a:rPr lang="en-GB" sz="2600" b="1" dirty="0"/>
              <a:t>Facilitate Inclusive Meetings:</a:t>
            </a:r>
            <a:r>
              <a:rPr lang="en-GB" sz="2600" dirty="0"/>
              <a:t> Encourage participation from all team members, ensuring that diverse perspectives are considered in decision-making.</a:t>
            </a:r>
          </a:p>
          <a:p>
            <a:pPr marL="742950" lvl="1" indent="-285750">
              <a:buFont typeface="Arial" panose="020B0604020202020204" pitchFamily="34" charset="0"/>
              <a:buChar char="•"/>
            </a:pPr>
            <a:r>
              <a:rPr lang="en-GB" sz="2600" b="1" dirty="0"/>
              <a:t>Provide Regular Feedback:</a:t>
            </a:r>
            <a:r>
              <a:rPr lang="en-GB" sz="2600" dirty="0"/>
              <a:t> Offer constructive feedback and recognition to team members, fostering a culture of continuous improvement and learning.</a:t>
            </a:r>
          </a:p>
          <a:p>
            <a:pPr marL="742950" lvl="1" indent="-285750">
              <a:buFont typeface="Arial" panose="020B0604020202020204" pitchFamily="34" charset="0"/>
              <a:buChar char="•"/>
            </a:pPr>
            <a:r>
              <a:rPr lang="en-GB" sz="2600" b="1" dirty="0"/>
              <a:t>Promote Professional Development:</a:t>
            </a:r>
            <a:r>
              <a:rPr lang="en-GB" sz="2600" dirty="0"/>
              <a:t> Support ongoing training and education opportunities for team members to enhance their skills and knowledge.</a:t>
            </a:r>
          </a:p>
          <a:p>
            <a:pPr marL="742950" lvl="1" indent="-285750">
              <a:buFont typeface="Arial" panose="020B0604020202020204" pitchFamily="34" charset="0"/>
              <a:buChar char="•"/>
            </a:pPr>
            <a:r>
              <a:rPr lang="en-GB" sz="2600" b="1" dirty="0"/>
              <a:t>Lead by Example:</a:t>
            </a:r>
            <a:r>
              <a:rPr lang="en-GB" sz="2600" dirty="0"/>
              <a:t> Demonstrate commitment to patient-</a:t>
            </a:r>
            <a:r>
              <a:rPr lang="en-GB" sz="2600" dirty="0" err="1"/>
              <a:t>centered</a:t>
            </a:r>
            <a:r>
              <a:rPr lang="en-GB" sz="2600" dirty="0"/>
              <a:t> care, effective communication, and teamwork, serving as a role model for the MDT.</a:t>
            </a:r>
          </a:p>
          <a:p>
            <a:pPr marL="742950" lvl="1" indent="-285750">
              <a:buFont typeface="Arial" panose="020B0604020202020204" pitchFamily="34" charset="0"/>
              <a:buChar char="•"/>
            </a:pPr>
            <a:r>
              <a:rPr lang="en-GB" sz="2600" b="1" dirty="0"/>
              <a:t>Ensure Accountability:</a:t>
            </a:r>
            <a:r>
              <a:rPr lang="en-GB" sz="2600" dirty="0"/>
              <a:t> Hold team members accountable for their responsibilities, ensuring that tasks are completed and patient care standards are maintained.</a:t>
            </a:r>
          </a:p>
          <a:p>
            <a:endParaRPr lang="en-SI" dirty="0"/>
          </a:p>
        </p:txBody>
      </p:sp>
    </p:spTree>
    <p:extLst>
      <p:ext uri="{BB962C8B-B14F-4D97-AF65-F5344CB8AC3E}">
        <p14:creationId xmlns:p14="http://schemas.microsoft.com/office/powerpoint/2010/main" val="143566330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44556A-86C7-90BB-6887-A3BB0818E81B}"/>
              </a:ext>
            </a:extLst>
          </p:cNvPr>
          <p:cNvSpPr>
            <a:spLocks noGrp="1"/>
          </p:cNvSpPr>
          <p:nvPr>
            <p:ph type="title"/>
          </p:nvPr>
        </p:nvSpPr>
        <p:spPr/>
        <p:txBody>
          <a:bodyPr/>
          <a:lstStyle/>
          <a:p>
            <a:pPr algn="ctr"/>
            <a:r>
              <a:rPr lang="en-SI" dirty="0">
                <a:solidFill>
                  <a:srgbClr val="C00000"/>
                </a:solidFill>
              </a:rPr>
              <a:t>CASE STUDIES</a:t>
            </a:r>
          </a:p>
        </p:txBody>
      </p:sp>
      <p:sp>
        <p:nvSpPr>
          <p:cNvPr id="3" name="Content Placeholder 2">
            <a:extLst>
              <a:ext uri="{FF2B5EF4-FFF2-40B4-BE49-F238E27FC236}">
                <a16:creationId xmlns:a16="http://schemas.microsoft.com/office/drawing/2014/main" id="{421B8717-5939-01AE-7C31-ABB86C600C3B}"/>
              </a:ext>
            </a:extLst>
          </p:cNvPr>
          <p:cNvSpPr>
            <a:spLocks noGrp="1"/>
          </p:cNvSpPr>
          <p:nvPr>
            <p:ph idx="1"/>
          </p:nvPr>
        </p:nvSpPr>
        <p:spPr/>
        <p:txBody>
          <a:bodyPr/>
          <a:lstStyle/>
          <a:p>
            <a:endParaRPr lang="en-SI" dirty="0"/>
          </a:p>
        </p:txBody>
      </p:sp>
    </p:spTree>
    <p:extLst>
      <p:ext uri="{BB962C8B-B14F-4D97-AF65-F5344CB8AC3E}">
        <p14:creationId xmlns:p14="http://schemas.microsoft.com/office/powerpoint/2010/main" val="334434271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4653C-AFC4-6934-B381-EDC1E1AC28E5}"/>
              </a:ext>
            </a:extLst>
          </p:cNvPr>
          <p:cNvSpPr>
            <a:spLocks noGrp="1"/>
          </p:cNvSpPr>
          <p:nvPr>
            <p:ph type="title"/>
          </p:nvPr>
        </p:nvSpPr>
        <p:spPr/>
        <p:txBody>
          <a:bodyPr>
            <a:normAutofit/>
          </a:bodyPr>
          <a:lstStyle/>
          <a:p>
            <a:pPr algn="ctr"/>
            <a:r>
              <a:rPr lang="en-GB" dirty="0">
                <a:solidFill>
                  <a:srgbClr val="C00000"/>
                </a:solidFill>
              </a:rPr>
              <a:t>Case Study 1: Mr. Perera’s Journey with Parkinson’s Disease</a:t>
            </a:r>
          </a:p>
        </p:txBody>
      </p:sp>
      <p:sp>
        <p:nvSpPr>
          <p:cNvPr id="3" name="Content Placeholder 2">
            <a:extLst>
              <a:ext uri="{FF2B5EF4-FFF2-40B4-BE49-F238E27FC236}">
                <a16:creationId xmlns:a16="http://schemas.microsoft.com/office/drawing/2014/main" id="{7FA49D04-9E79-B35E-15DF-CB066BFC9827}"/>
              </a:ext>
            </a:extLst>
          </p:cNvPr>
          <p:cNvSpPr>
            <a:spLocks noGrp="1"/>
          </p:cNvSpPr>
          <p:nvPr>
            <p:ph idx="1"/>
          </p:nvPr>
        </p:nvSpPr>
        <p:spPr>
          <a:xfrm>
            <a:off x="838200" y="1825625"/>
            <a:ext cx="10515600" cy="4667250"/>
          </a:xfrm>
        </p:spPr>
        <p:txBody>
          <a:bodyPr>
            <a:normAutofit fontScale="92500" lnSpcReduction="20000"/>
          </a:bodyPr>
          <a:lstStyle/>
          <a:p>
            <a:pPr marL="0" indent="0">
              <a:buNone/>
            </a:pPr>
            <a:r>
              <a:rPr lang="en-GB" i="1" dirty="0"/>
              <a:t>Mr. Sunil Perera is a 65-year-old retired high school teacher who was diagnosed with Parkinson’s Disease 5 y ago. Over the past year, his symptoms progressed significantly. He now experiences frequent, uncontrollable tremors in his hands, making it difficult for him to hold a pen, drink a glass of water, or use utensils. He also reports stiffness in his limbs and back, which causes him pain and limits his mobility, especially in the mornings. His walking has become more of a shuffle, and he occasionally loses his balance, nearly falling several times. Mr. Perera's speech has become softer and more monotone, and he struggles to articulate his words clearly. His wife, who is his primary caregiver, has noticed that he seems more withdrawn, rarely socializing with friends and showing signs of depression. He has expressed feelings of frustration and embarrassment due to his condition, particularly his inability to perform tasks he once found easy. The couple lives in a single-story house, but Mr. Perera avoids going outside because of his fear of falling.</a:t>
            </a:r>
          </a:p>
          <a:p>
            <a:endParaRPr lang="en-SI" dirty="0"/>
          </a:p>
        </p:txBody>
      </p:sp>
    </p:spTree>
    <p:extLst>
      <p:ext uri="{BB962C8B-B14F-4D97-AF65-F5344CB8AC3E}">
        <p14:creationId xmlns:p14="http://schemas.microsoft.com/office/powerpoint/2010/main" val="198927821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4269DE-0947-98F1-BFF2-7F37090B72B6}"/>
              </a:ext>
            </a:extLst>
          </p:cNvPr>
          <p:cNvSpPr>
            <a:spLocks noGrp="1"/>
          </p:cNvSpPr>
          <p:nvPr>
            <p:ph type="title"/>
          </p:nvPr>
        </p:nvSpPr>
        <p:spPr/>
        <p:txBody>
          <a:bodyPr/>
          <a:lstStyle/>
          <a:p>
            <a:pPr algn="ctr"/>
            <a:r>
              <a:rPr lang="en-GB" dirty="0">
                <a:solidFill>
                  <a:srgbClr val="C00000"/>
                </a:solidFill>
              </a:rPr>
              <a:t>Questions for Students</a:t>
            </a:r>
            <a:endParaRPr lang="en-SI" dirty="0">
              <a:solidFill>
                <a:srgbClr val="C00000"/>
              </a:solidFill>
            </a:endParaRPr>
          </a:p>
        </p:txBody>
      </p:sp>
      <p:sp>
        <p:nvSpPr>
          <p:cNvPr id="3" name="Content Placeholder 2">
            <a:extLst>
              <a:ext uri="{FF2B5EF4-FFF2-40B4-BE49-F238E27FC236}">
                <a16:creationId xmlns:a16="http://schemas.microsoft.com/office/drawing/2014/main" id="{E4E6534C-6FB8-BA3B-655D-1C29FAA3BBA0}"/>
              </a:ext>
            </a:extLst>
          </p:cNvPr>
          <p:cNvSpPr>
            <a:spLocks noGrp="1"/>
          </p:cNvSpPr>
          <p:nvPr>
            <p:ph idx="1"/>
          </p:nvPr>
        </p:nvSpPr>
        <p:spPr/>
        <p:txBody>
          <a:bodyPr/>
          <a:lstStyle/>
          <a:p>
            <a:pPr marL="0" indent="0">
              <a:buNone/>
            </a:pPr>
            <a:endParaRPr lang="en-GB" b="1" dirty="0"/>
          </a:p>
          <a:p>
            <a:pPr marL="0" indent="0">
              <a:buNone/>
            </a:pPr>
            <a:endParaRPr lang="en-GB" b="1" dirty="0"/>
          </a:p>
          <a:p>
            <a:pPr marL="0" indent="0">
              <a:buNone/>
            </a:pPr>
            <a:r>
              <a:rPr lang="en-GB" dirty="0"/>
              <a:t>Based on Mr. Perera’s symptoms and challenges, which members of the MDT would be most beneficial for his care? What specific roles and tasks would you assign to each team member? Illustrate possibilities for mutual collaboration of members of MDT  for Mr. Perera.</a:t>
            </a:r>
            <a:endParaRPr lang="en-SI" dirty="0"/>
          </a:p>
        </p:txBody>
      </p:sp>
    </p:spTree>
    <p:extLst>
      <p:ext uri="{BB962C8B-B14F-4D97-AF65-F5344CB8AC3E}">
        <p14:creationId xmlns:p14="http://schemas.microsoft.com/office/powerpoint/2010/main" val="211810746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49A05-7F54-4459-9D67-25DD617ABC11}"/>
              </a:ext>
            </a:extLst>
          </p:cNvPr>
          <p:cNvSpPr>
            <a:spLocks noGrp="1"/>
          </p:cNvSpPr>
          <p:nvPr>
            <p:ph type="title"/>
          </p:nvPr>
        </p:nvSpPr>
        <p:spPr/>
        <p:txBody>
          <a:bodyPr/>
          <a:lstStyle/>
          <a:p>
            <a:pPr algn="ctr"/>
            <a:r>
              <a:rPr lang="en-GB" dirty="0">
                <a:solidFill>
                  <a:srgbClr val="C00000"/>
                </a:solidFill>
              </a:rPr>
              <a:t>Suggested MDT Members for Mr. Perera</a:t>
            </a:r>
            <a:endParaRPr lang="en-SI" dirty="0">
              <a:solidFill>
                <a:srgbClr val="C00000"/>
              </a:solidFill>
            </a:endParaRPr>
          </a:p>
        </p:txBody>
      </p:sp>
      <p:sp>
        <p:nvSpPr>
          <p:cNvPr id="3" name="Content Placeholder 2">
            <a:extLst>
              <a:ext uri="{FF2B5EF4-FFF2-40B4-BE49-F238E27FC236}">
                <a16:creationId xmlns:a16="http://schemas.microsoft.com/office/drawing/2014/main" id="{9B4FF267-BE18-AA0F-453B-FE059BCA5447}"/>
              </a:ext>
            </a:extLst>
          </p:cNvPr>
          <p:cNvSpPr>
            <a:spLocks noGrp="1"/>
          </p:cNvSpPr>
          <p:nvPr>
            <p:ph idx="1"/>
          </p:nvPr>
        </p:nvSpPr>
        <p:spPr>
          <a:xfrm>
            <a:off x="838200" y="1353312"/>
            <a:ext cx="10515600" cy="5376671"/>
          </a:xfrm>
        </p:spPr>
        <p:txBody>
          <a:bodyPr>
            <a:normAutofit fontScale="92500"/>
          </a:bodyPr>
          <a:lstStyle/>
          <a:p>
            <a:endParaRPr lang="en-GB" b="1" dirty="0"/>
          </a:p>
          <a:p>
            <a:pPr marL="742950" lvl="1" indent="-285750">
              <a:buFont typeface="Arial" panose="020B0604020202020204" pitchFamily="34" charset="0"/>
              <a:buChar char="•"/>
            </a:pPr>
            <a:r>
              <a:rPr lang="en-GB" b="1" dirty="0"/>
              <a:t>Neurologist:</a:t>
            </a:r>
            <a:r>
              <a:rPr lang="en-GB" dirty="0"/>
              <a:t> Monitors disease progression, adjusts medication to manage tremors, stiffness, and balance issues, and provides guidance on new treatment options.</a:t>
            </a:r>
          </a:p>
          <a:p>
            <a:pPr marL="742950" lvl="1" indent="-285750">
              <a:buFont typeface="Arial" panose="020B0604020202020204" pitchFamily="34" charset="0"/>
              <a:buChar char="•"/>
            </a:pPr>
            <a:r>
              <a:rPr lang="en-GB" b="1" dirty="0"/>
              <a:t>Physical Therapist:</a:t>
            </a:r>
            <a:r>
              <a:rPr lang="en-GB" dirty="0"/>
              <a:t> Develops a personalized exercise routine to improve flexibility, balance, and strength, focusing on reducing fall risk and enhancing mobility.</a:t>
            </a:r>
          </a:p>
          <a:p>
            <a:pPr marL="742950" lvl="1" indent="-285750">
              <a:buFont typeface="Arial" panose="020B0604020202020204" pitchFamily="34" charset="0"/>
              <a:buChar char="•"/>
            </a:pPr>
            <a:r>
              <a:rPr lang="en-GB" b="1" dirty="0"/>
              <a:t>Occupational Therapist:</a:t>
            </a:r>
            <a:r>
              <a:rPr lang="en-GB" dirty="0"/>
              <a:t> Teaches Mr. Perera techniques for daily tasks, such as using adaptive utensils for eating and dressing aids to maintain independence. Provides home safety evaluations to reduce fall risks.</a:t>
            </a:r>
          </a:p>
          <a:p>
            <a:pPr marL="742950" lvl="1" indent="-285750">
              <a:buFont typeface="Arial" panose="020B0604020202020204" pitchFamily="34" charset="0"/>
              <a:buChar char="•"/>
            </a:pPr>
            <a:r>
              <a:rPr lang="en-GB" b="1" dirty="0"/>
              <a:t>Speech-Language Pathologist:</a:t>
            </a:r>
            <a:r>
              <a:rPr lang="en-GB" dirty="0"/>
              <a:t> Works on voice projection and articulation exercises to help Mr. Perera speak more clearly and audibly, improving communication.</a:t>
            </a:r>
          </a:p>
          <a:p>
            <a:pPr marL="742950" lvl="1" indent="-285750">
              <a:buFont typeface="Arial" panose="020B0604020202020204" pitchFamily="34" charset="0"/>
              <a:buChar char="•"/>
            </a:pPr>
            <a:r>
              <a:rPr lang="en-GB" b="1" dirty="0"/>
              <a:t>Psychologist/Psychiatrist:</a:t>
            </a:r>
            <a:r>
              <a:rPr lang="en-GB" dirty="0"/>
              <a:t> Provides therapy and support to address Mr. Perera’s depression and anxiety, focusing on coping strategies and enhancing his mental well-being.</a:t>
            </a:r>
          </a:p>
          <a:p>
            <a:pPr marL="742950" lvl="1" indent="-285750">
              <a:buFont typeface="Arial" panose="020B0604020202020204" pitchFamily="34" charset="0"/>
              <a:buChar char="•"/>
            </a:pPr>
            <a:r>
              <a:rPr lang="en-GB" b="1" dirty="0"/>
              <a:t>Social Worker:</a:t>
            </a:r>
            <a:r>
              <a:rPr lang="en-GB" dirty="0"/>
              <a:t> Connects Mr. Perera and his wife with community resources, support groups, and respite care services to alleviate caregiver burden and provide additional support.</a:t>
            </a:r>
          </a:p>
          <a:p>
            <a:endParaRPr lang="en-SI" dirty="0"/>
          </a:p>
        </p:txBody>
      </p:sp>
    </p:spTree>
    <p:extLst>
      <p:ext uri="{BB962C8B-B14F-4D97-AF65-F5344CB8AC3E}">
        <p14:creationId xmlns:p14="http://schemas.microsoft.com/office/powerpoint/2010/main" val="55206211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3199F9-B649-EE94-686D-1A3809E6D709}"/>
              </a:ext>
            </a:extLst>
          </p:cNvPr>
          <p:cNvSpPr>
            <a:spLocks noGrp="1"/>
          </p:cNvSpPr>
          <p:nvPr>
            <p:ph type="title"/>
          </p:nvPr>
        </p:nvSpPr>
        <p:spPr/>
        <p:txBody>
          <a:bodyPr/>
          <a:lstStyle/>
          <a:p>
            <a:pPr algn="ctr"/>
            <a:r>
              <a:rPr lang="en-GB" dirty="0">
                <a:solidFill>
                  <a:srgbClr val="C00000"/>
                </a:solidFill>
              </a:rPr>
              <a:t>Mutual Collaboration in MDT for Mr. Perera 1</a:t>
            </a:r>
            <a:endParaRPr lang="en-SI" dirty="0">
              <a:solidFill>
                <a:srgbClr val="C00000"/>
              </a:solidFill>
            </a:endParaRPr>
          </a:p>
        </p:txBody>
      </p:sp>
      <p:sp>
        <p:nvSpPr>
          <p:cNvPr id="3" name="Content Placeholder 2">
            <a:extLst>
              <a:ext uri="{FF2B5EF4-FFF2-40B4-BE49-F238E27FC236}">
                <a16:creationId xmlns:a16="http://schemas.microsoft.com/office/drawing/2014/main" id="{DA1D92A1-61F3-A20D-AD87-3098FFD3D212}"/>
              </a:ext>
            </a:extLst>
          </p:cNvPr>
          <p:cNvSpPr>
            <a:spLocks noGrp="1"/>
          </p:cNvSpPr>
          <p:nvPr>
            <p:ph idx="1"/>
          </p:nvPr>
        </p:nvSpPr>
        <p:spPr/>
        <p:txBody>
          <a:bodyPr>
            <a:normAutofit fontScale="70000" lnSpcReduction="20000"/>
          </a:bodyPr>
          <a:lstStyle/>
          <a:p>
            <a:pPr>
              <a:buFont typeface="Arial" panose="020B0604020202020204" pitchFamily="34" charset="0"/>
              <a:buChar char="•"/>
            </a:pPr>
            <a:r>
              <a:rPr lang="en-GB" b="1" dirty="0"/>
              <a:t>Neurologist and Physical Therapist Collaboration:</a:t>
            </a:r>
            <a:endParaRPr lang="en-GB" dirty="0"/>
          </a:p>
          <a:p>
            <a:pPr marL="742950" lvl="1" indent="-285750">
              <a:buFont typeface="Arial" panose="020B0604020202020204" pitchFamily="34" charset="0"/>
              <a:buChar char="•"/>
            </a:pPr>
            <a:r>
              <a:rPr lang="en-GB" b="1" dirty="0"/>
              <a:t>Tool:</a:t>
            </a:r>
            <a:r>
              <a:rPr lang="en-GB" dirty="0"/>
              <a:t> Timed Up and Go (TUG) test</a:t>
            </a:r>
          </a:p>
          <a:p>
            <a:pPr marL="742950" lvl="1" indent="-285750">
              <a:buFont typeface="Arial" panose="020B0604020202020204" pitchFamily="34" charset="0"/>
              <a:buChar char="•"/>
            </a:pPr>
            <a:r>
              <a:rPr lang="en-GB" b="1" dirty="0"/>
              <a:t>Action:</a:t>
            </a:r>
            <a:r>
              <a:rPr lang="en-GB" dirty="0"/>
              <a:t> The physical therapist conducts the TUG test to assess Mr. Perera’s balance and mobility. The neurologist reviews these results and adjusts Parkinson’s medication to improve motor function. They meet regularly to discuss progress and modify the exercise and medication regimen accordingly.</a:t>
            </a:r>
          </a:p>
          <a:p>
            <a:pPr>
              <a:buFont typeface="Arial" panose="020B0604020202020204" pitchFamily="34" charset="0"/>
              <a:buChar char="•"/>
            </a:pPr>
            <a:r>
              <a:rPr lang="en-GB" b="1" dirty="0"/>
              <a:t>Speech-Language Pathologist and Neurologist Collaboration:</a:t>
            </a:r>
            <a:endParaRPr lang="en-GB" dirty="0"/>
          </a:p>
          <a:p>
            <a:pPr marL="742950" lvl="1" indent="-285750">
              <a:buFont typeface="Arial" panose="020B0604020202020204" pitchFamily="34" charset="0"/>
              <a:buChar char="•"/>
            </a:pPr>
            <a:r>
              <a:rPr lang="en-GB" b="1" dirty="0"/>
              <a:t>Tool:</a:t>
            </a:r>
            <a:r>
              <a:rPr lang="en-GB" dirty="0"/>
              <a:t> Dysarthria Examination Battery</a:t>
            </a:r>
          </a:p>
          <a:p>
            <a:pPr marL="742950" lvl="1" indent="-285750">
              <a:buFont typeface="Arial" panose="020B0604020202020204" pitchFamily="34" charset="0"/>
              <a:buChar char="•"/>
            </a:pPr>
            <a:r>
              <a:rPr lang="en-GB" b="1" dirty="0"/>
              <a:t>Action:</a:t>
            </a:r>
            <a:r>
              <a:rPr lang="en-GB" dirty="0"/>
              <a:t> Speech-language pathologist evaluates Mr. Perera’s speech clarity and voice quality. Shares findings with the neurologist, who may adjust medication affecting speech and motor control. They work together to create a speech therapy plan that aligns with medication changes.</a:t>
            </a:r>
          </a:p>
          <a:p>
            <a:pPr>
              <a:buFont typeface="Arial" panose="020B0604020202020204" pitchFamily="34" charset="0"/>
              <a:buChar char="•"/>
            </a:pPr>
            <a:r>
              <a:rPr lang="en-GB" b="1" dirty="0"/>
              <a:t>Psychologist and Physical Therapist Collaboration:</a:t>
            </a:r>
            <a:endParaRPr lang="en-GB" dirty="0"/>
          </a:p>
          <a:p>
            <a:pPr marL="742950" lvl="1" indent="-285750">
              <a:buFont typeface="Arial" panose="020B0604020202020204" pitchFamily="34" charset="0"/>
              <a:buChar char="•"/>
            </a:pPr>
            <a:r>
              <a:rPr lang="en-GB" b="1" dirty="0"/>
              <a:t>Tool:</a:t>
            </a:r>
            <a:r>
              <a:rPr lang="en-GB" dirty="0"/>
              <a:t> MoCA (Montreal Cognitive Assessment)</a:t>
            </a:r>
          </a:p>
          <a:p>
            <a:pPr marL="742950" lvl="1" indent="-285750">
              <a:buFont typeface="Arial" panose="020B0604020202020204" pitchFamily="34" charset="0"/>
              <a:buChar char="•"/>
            </a:pPr>
            <a:r>
              <a:rPr lang="en-GB" b="1" dirty="0"/>
              <a:t>Action:</a:t>
            </a:r>
            <a:r>
              <a:rPr lang="en-GB" dirty="0"/>
              <a:t> Psychologist conducts MoCA to assess cognitive decline. The physical therapist uses this information to tailor exercise routines that also incorporate cognitive tasks, enhancing both physical and mental health.</a:t>
            </a:r>
          </a:p>
          <a:p>
            <a:pPr>
              <a:buFont typeface="Arial" panose="020B0604020202020204" pitchFamily="34" charset="0"/>
              <a:buChar char="•"/>
            </a:pPr>
            <a:r>
              <a:rPr lang="en-GB" b="1" dirty="0"/>
              <a:t>Outcome:</a:t>
            </a:r>
            <a:r>
              <a:rPr lang="en-GB" dirty="0"/>
              <a:t> Comprehensive care that optimizes medication management, improves mobility, and enhances communication and cognitive functions.</a:t>
            </a:r>
          </a:p>
          <a:p>
            <a:endParaRPr lang="en-SI" dirty="0"/>
          </a:p>
        </p:txBody>
      </p:sp>
    </p:spTree>
    <p:extLst>
      <p:ext uri="{BB962C8B-B14F-4D97-AF65-F5344CB8AC3E}">
        <p14:creationId xmlns:p14="http://schemas.microsoft.com/office/powerpoint/2010/main" val="217695643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7A2E25-80B0-4414-E9CC-BB463D42D5D3}"/>
              </a:ext>
            </a:extLst>
          </p:cNvPr>
          <p:cNvSpPr>
            <a:spLocks noGrp="1"/>
          </p:cNvSpPr>
          <p:nvPr>
            <p:ph type="title"/>
          </p:nvPr>
        </p:nvSpPr>
        <p:spPr/>
        <p:txBody>
          <a:bodyPr/>
          <a:lstStyle/>
          <a:p>
            <a:pPr algn="ctr"/>
            <a:r>
              <a:rPr lang="en-GB" dirty="0">
                <a:solidFill>
                  <a:srgbClr val="C00000"/>
                </a:solidFill>
              </a:rPr>
              <a:t>Mutual Collaboration in MDT for Mr. Perera 2</a:t>
            </a:r>
            <a:endParaRPr lang="en-SI" dirty="0">
              <a:solidFill>
                <a:srgbClr val="C00000"/>
              </a:solidFill>
            </a:endParaRPr>
          </a:p>
        </p:txBody>
      </p:sp>
      <p:sp>
        <p:nvSpPr>
          <p:cNvPr id="3" name="Content Placeholder 2">
            <a:extLst>
              <a:ext uri="{FF2B5EF4-FFF2-40B4-BE49-F238E27FC236}">
                <a16:creationId xmlns:a16="http://schemas.microsoft.com/office/drawing/2014/main" id="{E46049FF-DF0F-36E8-6F7D-4FA73C3B4C34}"/>
              </a:ext>
            </a:extLst>
          </p:cNvPr>
          <p:cNvSpPr>
            <a:spLocks noGrp="1"/>
          </p:cNvSpPr>
          <p:nvPr>
            <p:ph idx="1"/>
          </p:nvPr>
        </p:nvSpPr>
        <p:spPr/>
        <p:txBody>
          <a:bodyPr>
            <a:normAutofit fontScale="70000" lnSpcReduction="20000"/>
          </a:bodyPr>
          <a:lstStyle/>
          <a:p>
            <a:pPr>
              <a:buFont typeface="Arial" panose="020B0604020202020204" pitchFamily="34" charset="0"/>
              <a:buChar char="•"/>
            </a:pPr>
            <a:r>
              <a:rPr lang="en-GB" b="1" dirty="0"/>
              <a:t>Neurologist and Occupational Therapist Collaboration:</a:t>
            </a:r>
            <a:endParaRPr lang="en-GB" dirty="0"/>
          </a:p>
          <a:p>
            <a:pPr marL="742950" lvl="1" indent="-285750">
              <a:buFont typeface="Arial" panose="020B0604020202020204" pitchFamily="34" charset="0"/>
              <a:buChar char="•"/>
            </a:pPr>
            <a:r>
              <a:rPr lang="en-GB" b="1" dirty="0"/>
              <a:t>Tool:</a:t>
            </a:r>
            <a:r>
              <a:rPr lang="en-GB" dirty="0"/>
              <a:t> Unified Parkinson’s Disease Rating Scale (UPDRS)</a:t>
            </a:r>
          </a:p>
          <a:p>
            <a:pPr marL="742950" lvl="1" indent="-285750">
              <a:buFont typeface="Arial" panose="020B0604020202020204" pitchFamily="34" charset="0"/>
              <a:buChar char="•"/>
            </a:pPr>
            <a:r>
              <a:rPr lang="en-GB" b="1" dirty="0"/>
              <a:t>Action:</a:t>
            </a:r>
            <a:r>
              <a:rPr lang="en-GB" dirty="0"/>
              <a:t> Neurologist uses UPDRS to monitor disease progression and motor symptoms. Shares data with the occupational therapist, who implements adaptive strategies for daily living activities based on motor function.</a:t>
            </a:r>
          </a:p>
          <a:p>
            <a:pPr>
              <a:buFont typeface="Arial" panose="020B0604020202020204" pitchFamily="34" charset="0"/>
              <a:buChar char="•"/>
            </a:pPr>
            <a:r>
              <a:rPr lang="en-GB" b="1" dirty="0"/>
              <a:t>Physical Therapist and Nurse Collaboration:</a:t>
            </a:r>
            <a:endParaRPr lang="en-GB" dirty="0"/>
          </a:p>
          <a:p>
            <a:pPr marL="742950" lvl="1" indent="-285750">
              <a:buFont typeface="Arial" panose="020B0604020202020204" pitchFamily="34" charset="0"/>
              <a:buChar char="•"/>
            </a:pPr>
            <a:r>
              <a:rPr lang="en-GB" b="1" dirty="0"/>
              <a:t>Tool:</a:t>
            </a:r>
            <a:r>
              <a:rPr lang="en-GB" dirty="0"/>
              <a:t> Visual Analog Scale (VAS) for pain</a:t>
            </a:r>
          </a:p>
          <a:p>
            <a:pPr marL="742950" lvl="1" indent="-285750">
              <a:buFont typeface="Arial" panose="020B0604020202020204" pitchFamily="34" charset="0"/>
              <a:buChar char="•"/>
            </a:pPr>
            <a:r>
              <a:rPr lang="en-GB" b="1" dirty="0"/>
              <a:t>Action:</a:t>
            </a:r>
            <a:r>
              <a:rPr lang="en-GB" dirty="0"/>
              <a:t> Physical therapist conducts pain assessment using VAS and shares results with the nurse. They work together to manage pain through physical therapy exercises and medication adjustments.</a:t>
            </a:r>
          </a:p>
          <a:p>
            <a:pPr>
              <a:buFont typeface="Arial" panose="020B0604020202020204" pitchFamily="34" charset="0"/>
              <a:buChar char="•"/>
            </a:pPr>
            <a:r>
              <a:rPr lang="en-GB" b="1" dirty="0"/>
              <a:t>Psychologist and Social Worker Collaboration:</a:t>
            </a:r>
            <a:endParaRPr lang="en-GB" dirty="0"/>
          </a:p>
          <a:p>
            <a:pPr marL="742950" lvl="1" indent="-285750">
              <a:buFont typeface="Arial" panose="020B0604020202020204" pitchFamily="34" charset="0"/>
              <a:buChar char="•"/>
            </a:pPr>
            <a:r>
              <a:rPr lang="en-GB" b="1" dirty="0"/>
              <a:t>Tool:</a:t>
            </a:r>
            <a:r>
              <a:rPr lang="en-GB" dirty="0"/>
              <a:t> Caregiver Strain Index (CSI)</a:t>
            </a:r>
          </a:p>
          <a:p>
            <a:pPr marL="742950" lvl="1" indent="-285750">
              <a:buFont typeface="Arial" panose="020B0604020202020204" pitchFamily="34" charset="0"/>
              <a:buChar char="•"/>
            </a:pPr>
            <a:r>
              <a:rPr lang="en-GB" b="1" dirty="0"/>
              <a:t>Action:</a:t>
            </a:r>
            <a:r>
              <a:rPr lang="en-GB" dirty="0"/>
              <a:t> Psychologist evaluates caregiver burden using CSI, collaborates with social worker to provide resources and respite care options, supporting both patient and family.</a:t>
            </a:r>
          </a:p>
          <a:p>
            <a:pPr>
              <a:buFont typeface="Arial" panose="020B0604020202020204" pitchFamily="34" charset="0"/>
              <a:buChar char="•"/>
            </a:pPr>
            <a:r>
              <a:rPr lang="en-GB" b="1" dirty="0"/>
              <a:t>Outcome:</a:t>
            </a:r>
            <a:r>
              <a:rPr lang="en-GB" dirty="0"/>
              <a:t> An MDT care plan focusing also on pain management, mobility enhancement, and caregiver support, improving Mr. Perera’s quality of life and reducing caregiver stress.</a:t>
            </a:r>
          </a:p>
          <a:p>
            <a:endParaRPr lang="en-SI" dirty="0"/>
          </a:p>
        </p:txBody>
      </p:sp>
    </p:spTree>
    <p:extLst>
      <p:ext uri="{BB962C8B-B14F-4D97-AF65-F5344CB8AC3E}">
        <p14:creationId xmlns:p14="http://schemas.microsoft.com/office/powerpoint/2010/main" val="199579842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61518-5457-301E-50B2-6191CF07F872}"/>
              </a:ext>
            </a:extLst>
          </p:cNvPr>
          <p:cNvSpPr>
            <a:spLocks noGrp="1"/>
          </p:cNvSpPr>
          <p:nvPr>
            <p:ph type="title"/>
          </p:nvPr>
        </p:nvSpPr>
        <p:spPr/>
        <p:txBody>
          <a:bodyPr>
            <a:normAutofit/>
          </a:bodyPr>
          <a:lstStyle/>
          <a:p>
            <a:pPr algn="ctr"/>
            <a:r>
              <a:rPr lang="en-GB" dirty="0">
                <a:solidFill>
                  <a:srgbClr val="C00000"/>
                </a:solidFill>
              </a:rPr>
              <a:t>Case Study 2: Mrs. Fernando’s Journey with Alzheimer’s Disease</a:t>
            </a:r>
            <a:endParaRPr lang="en-SI" dirty="0">
              <a:solidFill>
                <a:srgbClr val="C00000"/>
              </a:solidFill>
            </a:endParaRPr>
          </a:p>
        </p:txBody>
      </p:sp>
      <p:sp>
        <p:nvSpPr>
          <p:cNvPr id="3" name="Content Placeholder 2">
            <a:extLst>
              <a:ext uri="{FF2B5EF4-FFF2-40B4-BE49-F238E27FC236}">
                <a16:creationId xmlns:a16="http://schemas.microsoft.com/office/drawing/2014/main" id="{A7535A72-9D4C-2717-30BC-A7429F5D1195}"/>
              </a:ext>
            </a:extLst>
          </p:cNvPr>
          <p:cNvSpPr>
            <a:spLocks noGrp="1"/>
          </p:cNvSpPr>
          <p:nvPr>
            <p:ph idx="1"/>
          </p:nvPr>
        </p:nvSpPr>
        <p:spPr/>
        <p:txBody>
          <a:bodyPr>
            <a:normAutofit fontScale="92500" lnSpcReduction="20000"/>
          </a:bodyPr>
          <a:lstStyle/>
          <a:p>
            <a:pPr marL="0" indent="0">
              <a:buNone/>
            </a:pPr>
            <a:r>
              <a:rPr lang="en-GB" i="1" dirty="0"/>
              <a:t>Mrs. </a:t>
            </a:r>
            <a:r>
              <a:rPr lang="en-GB" i="1" dirty="0" err="1"/>
              <a:t>Leelawathi</a:t>
            </a:r>
            <a:r>
              <a:rPr lang="en-GB" i="1" dirty="0"/>
              <a:t> Fernando is a 78-year-old woman living with her daughter and son-in-law. She was diagnosed with early-stage Alzheimer’s Disease two years ago. Initially, she experienced mild forgetfulness, such as misplacing items and forgetting recent conversations. Over the past six months, her symptoms have progressed. Mrs. Fernando now frequently forgets the names of close family members, struggles to find the right words during conversations, and occasionally gets lost in familiar places, even within her own </a:t>
            </a:r>
            <a:r>
              <a:rPr lang="en-GB" i="1" dirty="0" err="1"/>
              <a:t>neighborhood</a:t>
            </a:r>
            <a:r>
              <a:rPr lang="en-GB" i="1" dirty="0"/>
              <a:t>. Her daughter has noticed that Mrs. Fernando has become more withdrawn and irritable, especially in the evenings, showing signs of sundowning (increased confusion and agitation). Mrs. Fernando has also started having difficulty managing daily tasks, such as cooking, paying bills, and personal hygiene. Her daughter, who works full-time, is finding it increasingly challenging to balance caregiving responsibilities with her job and personal life.</a:t>
            </a:r>
          </a:p>
          <a:p>
            <a:endParaRPr lang="en-SI" dirty="0"/>
          </a:p>
        </p:txBody>
      </p:sp>
    </p:spTree>
    <p:extLst>
      <p:ext uri="{BB962C8B-B14F-4D97-AF65-F5344CB8AC3E}">
        <p14:creationId xmlns:p14="http://schemas.microsoft.com/office/powerpoint/2010/main" val="184344270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733DF7-53A8-8653-0720-8E3E8341E41A}"/>
              </a:ext>
            </a:extLst>
          </p:cNvPr>
          <p:cNvSpPr>
            <a:spLocks noGrp="1"/>
          </p:cNvSpPr>
          <p:nvPr>
            <p:ph type="title"/>
          </p:nvPr>
        </p:nvSpPr>
        <p:spPr/>
        <p:txBody>
          <a:bodyPr/>
          <a:lstStyle/>
          <a:p>
            <a:pPr algn="ctr"/>
            <a:r>
              <a:rPr lang="en-SI" dirty="0">
                <a:solidFill>
                  <a:srgbClr val="C00000"/>
                </a:solidFill>
              </a:rPr>
              <a:t>Questions for students</a:t>
            </a:r>
          </a:p>
        </p:txBody>
      </p:sp>
      <p:sp>
        <p:nvSpPr>
          <p:cNvPr id="3" name="Content Placeholder 2">
            <a:extLst>
              <a:ext uri="{FF2B5EF4-FFF2-40B4-BE49-F238E27FC236}">
                <a16:creationId xmlns:a16="http://schemas.microsoft.com/office/drawing/2014/main" id="{B5CE6824-C955-ACB8-A1CF-19DD9E6C7AF0}"/>
              </a:ext>
            </a:extLst>
          </p:cNvPr>
          <p:cNvSpPr>
            <a:spLocks noGrp="1"/>
          </p:cNvSpPr>
          <p:nvPr>
            <p:ph idx="1"/>
          </p:nvPr>
        </p:nvSpPr>
        <p:spPr/>
        <p:txBody>
          <a:bodyPr/>
          <a:lstStyle/>
          <a:p>
            <a:pPr marL="0" indent="0">
              <a:buNone/>
            </a:pPr>
            <a:endParaRPr lang="en-GB" b="1" dirty="0"/>
          </a:p>
          <a:p>
            <a:pPr marL="0" indent="0">
              <a:buNone/>
            </a:pPr>
            <a:endParaRPr lang="en-GB" b="1" dirty="0"/>
          </a:p>
          <a:p>
            <a:pPr marL="0" indent="0">
              <a:buNone/>
            </a:pPr>
            <a:r>
              <a:rPr lang="en-GB" dirty="0"/>
              <a:t>Based on Mrs. Fernando’s symptoms and her family's concerns, which members of the MDT would be most beneficial for her care? What specific roles and tasks would you assign to each team member? Illustrate possibilities for mutual collaboration of members of MDT  for Mr. Fernando.</a:t>
            </a:r>
            <a:endParaRPr lang="en-SI" dirty="0"/>
          </a:p>
        </p:txBody>
      </p:sp>
    </p:spTree>
    <p:extLst>
      <p:ext uri="{BB962C8B-B14F-4D97-AF65-F5344CB8AC3E}">
        <p14:creationId xmlns:p14="http://schemas.microsoft.com/office/powerpoint/2010/main" val="8655345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D6AD78-205C-94B2-3E21-013952F77BC8}"/>
              </a:ext>
            </a:extLst>
          </p:cNvPr>
          <p:cNvSpPr>
            <a:spLocks noGrp="1"/>
          </p:cNvSpPr>
          <p:nvPr>
            <p:ph type="title"/>
          </p:nvPr>
        </p:nvSpPr>
        <p:spPr/>
        <p:txBody>
          <a:bodyPr/>
          <a:lstStyle/>
          <a:p>
            <a:pPr algn="ctr"/>
            <a:r>
              <a:rPr lang="en-GB" dirty="0">
                <a:solidFill>
                  <a:srgbClr val="C00000"/>
                </a:solidFill>
              </a:rPr>
              <a:t>Goals of MDTs in Healthcare</a:t>
            </a:r>
            <a:endParaRPr lang="en-SI" dirty="0">
              <a:solidFill>
                <a:srgbClr val="C00000"/>
              </a:solidFill>
            </a:endParaRPr>
          </a:p>
        </p:txBody>
      </p:sp>
      <p:sp>
        <p:nvSpPr>
          <p:cNvPr id="3" name="Content Placeholder 2">
            <a:extLst>
              <a:ext uri="{FF2B5EF4-FFF2-40B4-BE49-F238E27FC236}">
                <a16:creationId xmlns:a16="http://schemas.microsoft.com/office/drawing/2014/main" id="{DB668012-A82A-220D-BB75-68108C546E71}"/>
              </a:ext>
            </a:extLst>
          </p:cNvPr>
          <p:cNvSpPr>
            <a:spLocks noGrp="1"/>
          </p:cNvSpPr>
          <p:nvPr>
            <p:ph idx="1"/>
          </p:nvPr>
        </p:nvSpPr>
        <p:spPr/>
        <p:txBody>
          <a:bodyPr>
            <a:normAutofit lnSpcReduction="10000"/>
          </a:bodyPr>
          <a:lstStyle/>
          <a:p>
            <a:endParaRPr lang="en-GB" b="1" dirty="0"/>
          </a:p>
          <a:p>
            <a:pPr marL="742950" lvl="1" indent="-285750">
              <a:buFont typeface="Arial" panose="020B0604020202020204" pitchFamily="34" charset="0"/>
              <a:buChar char="•"/>
            </a:pPr>
            <a:r>
              <a:rPr lang="en-GB" b="1" dirty="0"/>
              <a:t>Improve Patient Outcomes:</a:t>
            </a:r>
            <a:r>
              <a:rPr lang="en-GB" dirty="0"/>
              <a:t> By leveraging the collective expertise of different professionals, MDTs can provide better diagnosis, treatment, and management of neurodegenerative diseases.</a:t>
            </a:r>
          </a:p>
          <a:p>
            <a:pPr marL="742950" lvl="1" indent="-285750">
              <a:buFont typeface="Arial" panose="020B0604020202020204" pitchFamily="34" charset="0"/>
              <a:buChar char="•"/>
            </a:pPr>
            <a:r>
              <a:rPr lang="en-GB" b="1" dirty="0"/>
              <a:t>Enhance Quality of Life:</a:t>
            </a:r>
            <a:r>
              <a:rPr lang="en-GB" dirty="0"/>
              <a:t> MDTs focus on holistic care, addressing not just medical needs but also psychological, social, and daily living aspects to improve patients' overall well-being.</a:t>
            </a:r>
          </a:p>
          <a:p>
            <a:pPr marL="742950" lvl="1" indent="-285750">
              <a:buFont typeface="Arial" panose="020B0604020202020204" pitchFamily="34" charset="0"/>
              <a:buChar char="•"/>
            </a:pPr>
            <a:r>
              <a:rPr lang="en-GB" b="1" dirty="0"/>
              <a:t>Provide Comprehensive, Patient-</a:t>
            </a:r>
            <a:r>
              <a:rPr lang="en-GB" b="1" dirty="0" err="1"/>
              <a:t>Centered</a:t>
            </a:r>
            <a:r>
              <a:rPr lang="en-GB" b="1" dirty="0"/>
              <a:t> Care:</a:t>
            </a:r>
            <a:r>
              <a:rPr lang="en-GB" dirty="0"/>
              <a:t> MDTs ensure that treatment plans are tailored to individual patient needs, preferences, and values, leading to more effective and personalized care.</a:t>
            </a:r>
          </a:p>
          <a:p>
            <a:pPr marL="742950" lvl="1" indent="-285750">
              <a:buFont typeface="Arial" panose="020B0604020202020204" pitchFamily="34" charset="0"/>
              <a:buChar char="•"/>
            </a:pPr>
            <a:r>
              <a:rPr lang="en-GB" b="1" dirty="0"/>
              <a:t>Utilize Resources Efficiently:</a:t>
            </a:r>
            <a:r>
              <a:rPr lang="en-GB" dirty="0"/>
              <a:t> Coordinated care among MDT members helps avoid duplication of services, streamline patient care, and make the best use of available resources.</a:t>
            </a:r>
          </a:p>
          <a:p>
            <a:endParaRPr lang="en-SI" dirty="0"/>
          </a:p>
        </p:txBody>
      </p:sp>
    </p:spTree>
    <p:extLst>
      <p:ext uri="{BB962C8B-B14F-4D97-AF65-F5344CB8AC3E}">
        <p14:creationId xmlns:p14="http://schemas.microsoft.com/office/powerpoint/2010/main" val="132879826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91DE4-133D-B7AA-9C2C-FD4B2F35F1F5}"/>
              </a:ext>
            </a:extLst>
          </p:cNvPr>
          <p:cNvSpPr>
            <a:spLocks noGrp="1"/>
          </p:cNvSpPr>
          <p:nvPr>
            <p:ph type="title"/>
          </p:nvPr>
        </p:nvSpPr>
        <p:spPr/>
        <p:txBody>
          <a:bodyPr/>
          <a:lstStyle/>
          <a:p>
            <a:pPr algn="ctr"/>
            <a:r>
              <a:rPr lang="en-GB" dirty="0">
                <a:solidFill>
                  <a:srgbClr val="C00000"/>
                </a:solidFill>
              </a:rPr>
              <a:t>Suggested MDT Members for Mrs. Fernando</a:t>
            </a:r>
            <a:endParaRPr lang="en-SI" dirty="0">
              <a:solidFill>
                <a:srgbClr val="C00000"/>
              </a:solidFill>
            </a:endParaRPr>
          </a:p>
        </p:txBody>
      </p:sp>
      <p:sp>
        <p:nvSpPr>
          <p:cNvPr id="3" name="Content Placeholder 2">
            <a:extLst>
              <a:ext uri="{FF2B5EF4-FFF2-40B4-BE49-F238E27FC236}">
                <a16:creationId xmlns:a16="http://schemas.microsoft.com/office/drawing/2014/main" id="{5DBF26BC-6D8C-86C3-4AFC-3A00DAB4FE81}"/>
              </a:ext>
            </a:extLst>
          </p:cNvPr>
          <p:cNvSpPr>
            <a:spLocks noGrp="1"/>
          </p:cNvSpPr>
          <p:nvPr>
            <p:ph idx="1"/>
          </p:nvPr>
        </p:nvSpPr>
        <p:spPr/>
        <p:txBody>
          <a:bodyPr>
            <a:normAutofit fontScale="92500" lnSpcReduction="20000"/>
          </a:bodyPr>
          <a:lstStyle/>
          <a:p>
            <a:pPr marL="742950" lvl="1" indent="-285750">
              <a:buFont typeface="Arial" panose="020B0604020202020204" pitchFamily="34" charset="0"/>
              <a:buChar char="•"/>
            </a:pPr>
            <a:r>
              <a:rPr lang="en-GB" b="1" dirty="0"/>
              <a:t>Neurologist:</a:t>
            </a:r>
            <a:r>
              <a:rPr lang="en-GB" dirty="0"/>
              <a:t> Evaluates the progression of Alzheimer’s Disease, adjusts medication to help manage cognitive symptoms, and provides guidance on new treatment options or clinical trials.</a:t>
            </a:r>
          </a:p>
          <a:p>
            <a:pPr marL="742950" lvl="1" indent="-285750">
              <a:buFont typeface="Arial" panose="020B0604020202020204" pitchFamily="34" charset="0"/>
              <a:buChar char="•"/>
            </a:pPr>
            <a:r>
              <a:rPr lang="en-GB" b="1" dirty="0"/>
              <a:t>Geriatrician:</a:t>
            </a:r>
            <a:r>
              <a:rPr lang="en-GB" dirty="0"/>
              <a:t> Offers comprehensive care tailored to older adults, including managing co-existing medical conditions that could affect Mrs. Fernando’s overall health.</a:t>
            </a:r>
          </a:p>
          <a:p>
            <a:pPr marL="742950" lvl="1" indent="-285750">
              <a:buFont typeface="Arial" panose="020B0604020202020204" pitchFamily="34" charset="0"/>
              <a:buChar char="•"/>
            </a:pPr>
            <a:r>
              <a:rPr lang="en-GB" b="1" dirty="0"/>
              <a:t>Psychologist:</a:t>
            </a:r>
            <a:r>
              <a:rPr lang="en-GB" dirty="0"/>
              <a:t> Provides </a:t>
            </a:r>
            <a:r>
              <a:rPr lang="en-GB" dirty="0" err="1"/>
              <a:t>behavioral</a:t>
            </a:r>
            <a:r>
              <a:rPr lang="en-GB" dirty="0"/>
              <a:t> therapy to help manage symptoms of sundowning, anxiety, and irritability. Offers cognitive stimulation activities to slow cognitive decline.</a:t>
            </a:r>
          </a:p>
          <a:p>
            <a:pPr marL="742950" lvl="1" indent="-285750">
              <a:buFont typeface="Arial" panose="020B0604020202020204" pitchFamily="34" charset="0"/>
              <a:buChar char="•"/>
            </a:pPr>
            <a:r>
              <a:rPr lang="en-GB" b="1" dirty="0"/>
              <a:t>Occupational Therapist:</a:t>
            </a:r>
            <a:r>
              <a:rPr lang="en-GB" dirty="0"/>
              <a:t> Assists Mrs. Fernando in maintaining her independence by teaching strategies for managing daily tasks and introducing memory aids. Conducts a home safety assessment to prevent wandering and ensure a safe environment.</a:t>
            </a:r>
          </a:p>
          <a:p>
            <a:pPr marL="742950" lvl="1" indent="-285750">
              <a:buFont typeface="Arial" panose="020B0604020202020204" pitchFamily="34" charset="0"/>
              <a:buChar char="•"/>
            </a:pPr>
            <a:r>
              <a:rPr lang="en-GB" b="1" dirty="0"/>
              <a:t>Speech-Language Pathologist:</a:t>
            </a:r>
            <a:r>
              <a:rPr lang="en-GB" dirty="0"/>
              <a:t> Works on communication strategies to help Mrs. Fernando find words more easily and improve her conversational skills.</a:t>
            </a:r>
          </a:p>
          <a:p>
            <a:pPr marL="742950" lvl="1" indent="-285750">
              <a:buFont typeface="Arial" panose="020B0604020202020204" pitchFamily="34" charset="0"/>
              <a:buChar char="•"/>
            </a:pPr>
            <a:r>
              <a:rPr lang="en-GB" b="1" dirty="0"/>
              <a:t>Social Worker:</a:t>
            </a:r>
            <a:r>
              <a:rPr lang="en-GB" dirty="0"/>
              <a:t> Supports the family by connecting them with community resources, respite care, and support groups. Assists in planning for future care needs and potential long-term care options.</a:t>
            </a:r>
          </a:p>
          <a:p>
            <a:endParaRPr lang="en-SI" dirty="0"/>
          </a:p>
        </p:txBody>
      </p:sp>
    </p:spTree>
    <p:extLst>
      <p:ext uri="{BB962C8B-B14F-4D97-AF65-F5344CB8AC3E}">
        <p14:creationId xmlns:p14="http://schemas.microsoft.com/office/powerpoint/2010/main" val="275904819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E54EF1-C3BA-36BD-ACE2-C0E931513685}"/>
              </a:ext>
            </a:extLst>
          </p:cNvPr>
          <p:cNvSpPr>
            <a:spLocks noGrp="1"/>
          </p:cNvSpPr>
          <p:nvPr>
            <p:ph type="title"/>
          </p:nvPr>
        </p:nvSpPr>
        <p:spPr>
          <a:xfrm>
            <a:off x="224852" y="365125"/>
            <a:ext cx="11967148" cy="1325563"/>
          </a:xfrm>
        </p:spPr>
        <p:txBody>
          <a:bodyPr>
            <a:normAutofit/>
          </a:bodyPr>
          <a:lstStyle/>
          <a:p>
            <a:r>
              <a:rPr lang="en-GB" sz="4000" dirty="0">
                <a:solidFill>
                  <a:srgbClr val="C00000"/>
                </a:solidFill>
              </a:rPr>
              <a:t>Collaboration Among MDT Members for Mrs. Fernando </a:t>
            </a:r>
            <a:endParaRPr lang="en-SI" sz="4000" dirty="0"/>
          </a:p>
        </p:txBody>
      </p:sp>
      <p:sp>
        <p:nvSpPr>
          <p:cNvPr id="3" name="Content Placeholder 2">
            <a:extLst>
              <a:ext uri="{FF2B5EF4-FFF2-40B4-BE49-F238E27FC236}">
                <a16:creationId xmlns:a16="http://schemas.microsoft.com/office/drawing/2014/main" id="{CC90CD78-913C-9FEA-676F-1412C649511A}"/>
              </a:ext>
            </a:extLst>
          </p:cNvPr>
          <p:cNvSpPr>
            <a:spLocks noGrp="1"/>
          </p:cNvSpPr>
          <p:nvPr>
            <p:ph idx="1"/>
          </p:nvPr>
        </p:nvSpPr>
        <p:spPr>
          <a:xfrm>
            <a:off x="838200" y="1825625"/>
            <a:ext cx="10515600" cy="4830008"/>
          </a:xfrm>
        </p:spPr>
        <p:txBody>
          <a:bodyPr>
            <a:normAutofit fontScale="77500" lnSpcReduction="20000"/>
          </a:bodyPr>
          <a:lstStyle/>
          <a:p>
            <a:r>
              <a:rPr lang="en-GB" b="1" dirty="0"/>
              <a:t>Neurologist, Geriatrician, and Occupational Therapist Collaboration:</a:t>
            </a:r>
            <a:endParaRPr lang="en-GB" dirty="0"/>
          </a:p>
          <a:p>
            <a:pPr marL="742950" lvl="1" indent="-285750">
              <a:buFont typeface="Arial" panose="020B0604020202020204" pitchFamily="34" charset="0"/>
              <a:buChar char="•"/>
            </a:pPr>
            <a:r>
              <a:rPr lang="en-GB" b="1" dirty="0"/>
              <a:t>Tool:</a:t>
            </a:r>
            <a:r>
              <a:rPr lang="en-GB" dirty="0"/>
              <a:t> MMSE (Mini-Mental State Examination)</a:t>
            </a:r>
          </a:p>
          <a:p>
            <a:pPr marL="742950" lvl="1" indent="-285750">
              <a:buFont typeface="Arial" panose="020B0604020202020204" pitchFamily="34" charset="0"/>
              <a:buChar char="•"/>
            </a:pPr>
            <a:r>
              <a:rPr lang="en-GB" b="1" dirty="0"/>
              <a:t>Action:</a:t>
            </a:r>
            <a:r>
              <a:rPr lang="en-GB" dirty="0"/>
              <a:t> The neurologist conducts the MMSE to monitor cognitive decline. Shares results with the geriatrician, who manages overall health and medication. The occupational therapist uses this data to design cognitive and physical exercises that match Mrs. Fernando’s cognitive level.</a:t>
            </a:r>
          </a:p>
          <a:p>
            <a:pPr>
              <a:buFont typeface="Arial" panose="020B0604020202020204" pitchFamily="34" charset="0"/>
              <a:buChar char="•"/>
            </a:pPr>
            <a:r>
              <a:rPr lang="en-GB" b="1" dirty="0"/>
              <a:t>Psychiatrist and Social Worker Collaboration:</a:t>
            </a:r>
            <a:endParaRPr lang="en-GB" dirty="0"/>
          </a:p>
          <a:p>
            <a:pPr marL="742950" lvl="1" indent="-285750">
              <a:buFont typeface="Arial" panose="020B0604020202020204" pitchFamily="34" charset="0"/>
              <a:buChar char="•"/>
            </a:pPr>
            <a:r>
              <a:rPr lang="en-GB" b="1" dirty="0"/>
              <a:t>Tool:</a:t>
            </a:r>
            <a:r>
              <a:rPr lang="en-GB" dirty="0"/>
              <a:t> Neuropsychiatric Inventory (NPI)</a:t>
            </a:r>
          </a:p>
          <a:p>
            <a:pPr marL="742950" lvl="1" indent="-285750">
              <a:buFont typeface="Arial" panose="020B0604020202020204" pitchFamily="34" charset="0"/>
              <a:buChar char="•"/>
            </a:pPr>
            <a:r>
              <a:rPr lang="en-GB" b="1" dirty="0"/>
              <a:t>Action:</a:t>
            </a:r>
            <a:r>
              <a:rPr lang="en-GB" dirty="0"/>
              <a:t> The psychiatrist reviews NPI results showing increased agitation and anxiety. Collaborates with the social worker to provide </a:t>
            </a:r>
            <a:r>
              <a:rPr lang="en-GB" dirty="0" err="1"/>
              <a:t>behavioral</a:t>
            </a:r>
            <a:r>
              <a:rPr lang="en-GB" dirty="0"/>
              <a:t> therapy and educate the caregiver on managing symptoms.</a:t>
            </a:r>
          </a:p>
          <a:p>
            <a:pPr>
              <a:buFont typeface="Arial" panose="020B0604020202020204" pitchFamily="34" charset="0"/>
              <a:buChar char="•"/>
            </a:pPr>
            <a:r>
              <a:rPr lang="en-GB" b="1" dirty="0"/>
              <a:t>Nurse and Occupational Therapist Collaboration:</a:t>
            </a:r>
            <a:endParaRPr lang="en-GB" dirty="0"/>
          </a:p>
          <a:p>
            <a:pPr marL="742950" lvl="1" indent="-285750">
              <a:buFont typeface="Arial" panose="020B0604020202020204" pitchFamily="34" charset="0"/>
              <a:buChar char="•"/>
            </a:pPr>
            <a:r>
              <a:rPr lang="en-GB" b="1" dirty="0"/>
              <a:t>Tool:</a:t>
            </a:r>
            <a:r>
              <a:rPr lang="en-GB" dirty="0"/>
              <a:t> Functional Independence Measure (FIM)</a:t>
            </a:r>
          </a:p>
          <a:p>
            <a:pPr marL="742950" lvl="1" indent="-285750">
              <a:buFont typeface="Arial" panose="020B0604020202020204" pitchFamily="34" charset="0"/>
              <a:buChar char="•"/>
            </a:pPr>
            <a:r>
              <a:rPr lang="en-GB" b="1" dirty="0"/>
              <a:t>Action:</a:t>
            </a:r>
            <a:r>
              <a:rPr lang="en-GB" dirty="0"/>
              <a:t> The nurse monitors daily activities and reports findings to the occupational therapist, who develops strategies and adaptations to enhance Mrs. Fernando’s independence and safety at home.</a:t>
            </a:r>
          </a:p>
          <a:p>
            <a:pPr>
              <a:buFont typeface="Arial" panose="020B0604020202020204" pitchFamily="34" charset="0"/>
              <a:buChar char="•"/>
            </a:pPr>
            <a:r>
              <a:rPr lang="en-GB" b="1" dirty="0"/>
              <a:t>Outcome:</a:t>
            </a:r>
            <a:r>
              <a:rPr lang="en-GB" dirty="0"/>
              <a:t> An integrated approach that manages cognitive decline, </a:t>
            </a:r>
            <a:r>
              <a:rPr lang="en-GB" dirty="0" err="1"/>
              <a:t>behavioral</a:t>
            </a:r>
            <a:r>
              <a:rPr lang="en-GB" dirty="0"/>
              <a:t> symptoms, and daily living skills, ensuring safety and quality of life.</a:t>
            </a:r>
          </a:p>
          <a:p>
            <a:endParaRPr lang="en-SI" dirty="0"/>
          </a:p>
        </p:txBody>
      </p:sp>
    </p:spTree>
    <p:extLst>
      <p:ext uri="{BB962C8B-B14F-4D97-AF65-F5344CB8AC3E}">
        <p14:creationId xmlns:p14="http://schemas.microsoft.com/office/powerpoint/2010/main" val="175147380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91DE4-133D-B7AA-9C2C-FD4B2F35F1F5}"/>
              </a:ext>
            </a:extLst>
          </p:cNvPr>
          <p:cNvSpPr>
            <a:spLocks noGrp="1"/>
          </p:cNvSpPr>
          <p:nvPr>
            <p:ph type="title"/>
          </p:nvPr>
        </p:nvSpPr>
        <p:spPr>
          <a:xfrm>
            <a:off x="0" y="365125"/>
            <a:ext cx="12192000" cy="1325563"/>
          </a:xfrm>
        </p:spPr>
        <p:txBody>
          <a:bodyPr>
            <a:normAutofit/>
          </a:bodyPr>
          <a:lstStyle/>
          <a:p>
            <a:pPr algn="ctr"/>
            <a:r>
              <a:rPr lang="en-GB" sz="4000" dirty="0">
                <a:solidFill>
                  <a:srgbClr val="C00000"/>
                </a:solidFill>
              </a:rPr>
              <a:t>Case Study 3: Mr. Silva’s Journey with Huntington’s Disease</a:t>
            </a:r>
            <a:endParaRPr lang="en-SI" sz="4000" dirty="0">
              <a:solidFill>
                <a:srgbClr val="C00000"/>
              </a:solidFill>
            </a:endParaRPr>
          </a:p>
        </p:txBody>
      </p:sp>
      <p:sp>
        <p:nvSpPr>
          <p:cNvPr id="3" name="Content Placeholder 2">
            <a:extLst>
              <a:ext uri="{FF2B5EF4-FFF2-40B4-BE49-F238E27FC236}">
                <a16:creationId xmlns:a16="http://schemas.microsoft.com/office/drawing/2014/main" id="{5DBF26BC-6D8C-86C3-4AFC-3A00DAB4FE81}"/>
              </a:ext>
            </a:extLst>
          </p:cNvPr>
          <p:cNvSpPr>
            <a:spLocks noGrp="1"/>
          </p:cNvSpPr>
          <p:nvPr>
            <p:ph idx="1"/>
          </p:nvPr>
        </p:nvSpPr>
        <p:spPr/>
        <p:txBody>
          <a:bodyPr>
            <a:normAutofit lnSpcReduction="10000"/>
          </a:bodyPr>
          <a:lstStyle/>
          <a:p>
            <a:pPr marL="457200" lvl="1" indent="0">
              <a:buNone/>
            </a:pPr>
            <a:endParaRPr lang="en-GB" i="1" dirty="0"/>
          </a:p>
          <a:p>
            <a:pPr marL="457200" lvl="1" indent="0">
              <a:buNone/>
            </a:pPr>
            <a:r>
              <a:rPr lang="en-GB" i="1" dirty="0"/>
              <a:t>Mr. Anura Silva is a 48-year-old man who was diagnosed with Huntington’s Disease (HD) three years ago, a condition that runs in his family. He is married with two teenage children and works as an accountant. Over the past year, Mr. Silva has noticed increasing difficulties with his motor skills. He frequently experiences involuntary jerky movements (chorea), which make it hard for him to perform tasks like typing on a computer or even drinking a cup of coffee without spilling. His wife has observed that he has become more forgetful, often misplacing items and struggling to concentrate at work. Mr. Silva’s mood has also changed; he has become irritable, frequently arguing with family members, and has shown signs of depression. His driving has become erratic due to impaired coordination, leading his family to worry about his safety. Despite his symptoms, Mr. Silva is reluctant to reduce his workload or give up driving, fearing a loss of independence and purpose.</a:t>
            </a:r>
          </a:p>
          <a:p>
            <a:endParaRPr lang="en-SI" dirty="0"/>
          </a:p>
        </p:txBody>
      </p:sp>
    </p:spTree>
    <p:extLst>
      <p:ext uri="{BB962C8B-B14F-4D97-AF65-F5344CB8AC3E}">
        <p14:creationId xmlns:p14="http://schemas.microsoft.com/office/powerpoint/2010/main" val="144492941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0A9B76-0DAD-A72B-61B6-B20FCCA73149}"/>
              </a:ext>
            </a:extLst>
          </p:cNvPr>
          <p:cNvSpPr>
            <a:spLocks noGrp="1"/>
          </p:cNvSpPr>
          <p:nvPr>
            <p:ph type="title"/>
          </p:nvPr>
        </p:nvSpPr>
        <p:spPr/>
        <p:txBody>
          <a:bodyPr/>
          <a:lstStyle/>
          <a:p>
            <a:pPr algn="ctr"/>
            <a:r>
              <a:rPr lang="en-GB" dirty="0">
                <a:solidFill>
                  <a:srgbClr val="C00000"/>
                </a:solidFill>
              </a:rPr>
              <a:t>Questions for Students</a:t>
            </a:r>
            <a:endParaRPr lang="en-SI" dirty="0">
              <a:solidFill>
                <a:srgbClr val="C00000"/>
              </a:solidFill>
            </a:endParaRPr>
          </a:p>
        </p:txBody>
      </p:sp>
      <p:sp>
        <p:nvSpPr>
          <p:cNvPr id="3" name="Content Placeholder 2">
            <a:extLst>
              <a:ext uri="{FF2B5EF4-FFF2-40B4-BE49-F238E27FC236}">
                <a16:creationId xmlns:a16="http://schemas.microsoft.com/office/drawing/2014/main" id="{6990B5E7-8DF1-C43D-A14C-345A26246995}"/>
              </a:ext>
            </a:extLst>
          </p:cNvPr>
          <p:cNvSpPr>
            <a:spLocks noGrp="1"/>
          </p:cNvSpPr>
          <p:nvPr>
            <p:ph idx="1"/>
          </p:nvPr>
        </p:nvSpPr>
        <p:spPr/>
        <p:txBody>
          <a:bodyPr>
            <a:normAutofit/>
          </a:bodyPr>
          <a:lstStyle/>
          <a:p>
            <a:pPr marL="0" indent="0">
              <a:buNone/>
            </a:pPr>
            <a:endParaRPr lang="en-GB" b="1" dirty="0"/>
          </a:p>
          <a:p>
            <a:pPr marL="0" indent="0">
              <a:buNone/>
            </a:pPr>
            <a:endParaRPr lang="en-GB" b="1" dirty="0"/>
          </a:p>
          <a:p>
            <a:pPr marL="0" indent="0">
              <a:buNone/>
            </a:pPr>
            <a:r>
              <a:rPr lang="en-GB" dirty="0"/>
              <a:t>Based on Mr. Silva’s symptoms and challenges, which members of the MDT would be most beneficial for his care? What specific roles and tasks would you assign to each team member? Illustrate possibilities for mutual collaboration of members of MDT  for Mr. Silva.</a:t>
            </a:r>
            <a:endParaRPr lang="en-SI" dirty="0"/>
          </a:p>
        </p:txBody>
      </p:sp>
    </p:spTree>
    <p:extLst>
      <p:ext uri="{BB962C8B-B14F-4D97-AF65-F5344CB8AC3E}">
        <p14:creationId xmlns:p14="http://schemas.microsoft.com/office/powerpoint/2010/main" val="153093195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D291B-F4C1-AA05-B5C3-E57DF49A1788}"/>
              </a:ext>
            </a:extLst>
          </p:cNvPr>
          <p:cNvSpPr>
            <a:spLocks noGrp="1"/>
          </p:cNvSpPr>
          <p:nvPr>
            <p:ph type="title"/>
          </p:nvPr>
        </p:nvSpPr>
        <p:spPr/>
        <p:txBody>
          <a:bodyPr/>
          <a:lstStyle/>
          <a:p>
            <a:pPr algn="ctr"/>
            <a:r>
              <a:rPr lang="en-GB" dirty="0">
                <a:solidFill>
                  <a:srgbClr val="C00000"/>
                </a:solidFill>
              </a:rPr>
              <a:t>Suggested MDT Members for Mr. Silva</a:t>
            </a:r>
            <a:endParaRPr lang="en-SI" dirty="0">
              <a:solidFill>
                <a:srgbClr val="C00000"/>
              </a:solidFill>
            </a:endParaRPr>
          </a:p>
        </p:txBody>
      </p:sp>
      <p:sp>
        <p:nvSpPr>
          <p:cNvPr id="3" name="Content Placeholder 2">
            <a:extLst>
              <a:ext uri="{FF2B5EF4-FFF2-40B4-BE49-F238E27FC236}">
                <a16:creationId xmlns:a16="http://schemas.microsoft.com/office/drawing/2014/main" id="{40FB56CB-4568-F7D4-3B07-D24DE3135FA5}"/>
              </a:ext>
            </a:extLst>
          </p:cNvPr>
          <p:cNvSpPr>
            <a:spLocks noGrp="1"/>
          </p:cNvSpPr>
          <p:nvPr>
            <p:ph idx="1"/>
          </p:nvPr>
        </p:nvSpPr>
        <p:spPr/>
        <p:txBody>
          <a:bodyPr>
            <a:normAutofit fontScale="62500" lnSpcReduction="20000"/>
          </a:bodyPr>
          <a:lstStyle/>
          <a:p>
            <a:pPr>
              <a:buFont typeface="Arial" panose="020B0604020202020204" pitchFamily="34" charset="0"/>
              <a:buChar char="•"/>
            </a:pPr>
            <a:endParaRPr lang="en-GB" b="1" dirty="0"/>
          </a:p>
          <a:p>
            <a:pPr>
              <a:buFont typeface="Arial" panose="020B0604020202020204" pitchFamily="34" charset="0"/>
              <a:buChar char="•"/>
            </a:pPr>
            <a:r>
              <a:rPr lang="en-GB" b="1" dirty="0"/>
              <a:t>Neurologist:</a:t>
            </a:r>
            <a:r>
              <a:rPr lang="en-GB" dirty="0"/>
              <a:t> Manages the overall progression of Huntington’s Disease, prescribes medication to help control chorea and other motor symptoms, and provides regular monitoring of neurological status.</a:t>
            </a:r>
          </a:p>
          <a:p>
            <a:pPr>
              <a:buFont typeface="Arial" panose="020B0604020202020204" pitchFamily="34" charset="0"/>
              <a:buChar char="•"/>
            </a:pPr>
            <a:r>
              <a:rPr lang="en-GB" b="1" dirty="0"/>
              <a:t>Psychiatrist:</a:t>
            </a:r>
            <a:r>
              <a:rPr lang="en-GB" dirty="0"/>
              <a:t> Addresses Mr. Silva’s mood changes, irritability, and depression through </a:t>
            </a:r>
            <a:r>
              <a:rPr lang="en-GB" dirty="0" err="1"/>
              <a:t>counseling</a:t>
            </a:r>
            <a:r>
              <a:rPr lang="en-GB" dirty="0"/>
              <a:t> and medication, offering strategies to improve emotional well-being.</a:t>
            </a:r>
          </a:p>
          <a:p>
            <a:pPr>
              <a:buFont typeface="Arial" panose="020B0604020202020204" pitchFamily="34" charset="0"/>
              <a:buChar char="•"/>
            </a:pPr>
            <a:r>
              <a:rPr lang="en-GB" b="1" dirty="0"/>
              <a:t>Physical Therapist:</a:t>
            </a:r>
            <a:r>
              <a:rPr lang="en-GB" dirty="0"/>
              <a:t> Develops a personalized exercise program to help improve Mr. Silva’s coordination, balance, and strength, reducing the impact of involuntary movements.</a:t>
            </a:r>
          </a:p>
          <a:p>
            <a:pPr>
              <a:buFont typeface="Arial" panose="020B0604020202020204" pitchFamily="34" charset="0"/>
              <a:buChar char="•"/>
            </a:pPr>
            <a:r>
              <a:rPr lang="en-GB" b="1" dirty="0"/>
              <a:t>Occupational Therapist:</a:t>
            </a:r>
            <a:r>
              <a:rPr lang="en-GB" dirty="0"/>
              <a:t> Teaches Mr. Silva adaptive techniques to perform daily tasks safely and efficiently, evaluates the home environment for safety, and advises on modifications to improve independence.</a:t>
            </a:r>
          </a:p>
          <a:p>
            <a:pPr>
              <a:buFont typeface="Arial" panose="020B0604020202020204" pitchFamily="34" charset="0"/>
              <a:buChar char="•"/>
            </a:pPr>
            <a:r>
              <a:rPr lang="en-GB" b="1" dirty="0"/>
              <a:t>Speech-Language Pathologist:</a:t>
            </a:r>
            <a:r>
              <a:rPr lang="en-GB" dirty="0"/>
              <a:t> Works on communication strategies to address speech clarity and swallowing difficulties that may arise as HD progresses.</a:t>
            </a:r>
          </a:p>
          <a:p>
            <a:pPr>
              <a:buFont typeface="Arial" panose="020B0604020202020204" pitchFamily="34" charset="0"/>
              <a:buChar char="•"/>
            </a:pPr>
            <a:r>
              <a:rPr lang="en-GB" b="1" dirty="0"/>
              <a:t>Genetic </a:t>
            </a:r>
            <a:r>
              <a:rPr lang="en-GB" b="1" dirty="0" err="1"/>
              <a:t>Counselor</a:t>
            </a:r>
            <a:r>
              <a:rPr lang="en-GB" b="1" dirty="0"/>
              <a:t>:</a:t>
            </a:r>
            <a:r>
              <a:rPr lang="en-GB" dirty="0"/>
              <a:t> Provides </a:t>
            </a:r>
            <a:r>
              <a:rPr lang="en-GB" dirty="0" err="1"/>
              <a:t>counseling</a:t>
            </a:r>
            <a:r>
              <a:rPr lang="en-GB" dirty="0"/>
              <a:t> on the genetic aspects of Huntington’s Disease, offering support and information to Mr. Silva and his family, including discussions about genetic testing for his children.</a:t>
            </a:r>
          </a:p>
          <a:p>
            <a:pPr>
              <a:buFont typeface="Arial" panose="020B0604020202020204" pitchFamily="34" charset="0"/>
              <a:buChar char="•"/>
            </a:pPr>
            <a:r>
              <a:rPr lang="en-GB" b="1" dirty="0"/>
              <a:t>Social Worker:</a:t>
            </a:r>
            <a:r>
              <a:rPr lang="en-GB" dirty="0"/>
              <a:t> Assists with coordinating care services, providing support for his family, and helping navigate issues related to driving safety and occupational adjustments.</a:t>
            </a:r>
          </a:p>
          <a:p>
            <a:endParaRPr lang="en-SI" dirty="0"/>
          </a:p>
        </p:txBody>
      </p:sp>
    </p:spTree>
    <p:extLst>
      <p:ext uri="{BB962C8B-B14F-4D97-AF65-F5344CB8AC3E}">
        <p14:creationId xmlns:p14="http://schemas.microsoft.com/office/powerpoint/2010/main" val="253945644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234138-10FC-4C92-466A-72E29E771D57}"/>
              </a:ext>
            </a:extLst>
          </p:cNvPr>
          <p:cNvSpPr>
            <a:spLocks noGrp="1"/>
          </p:cNvSpPr>
          <p:nvPr>
            <p:ph type="title"/>
          </p:nvPr>
        </p:nvSpPr>
        <p:spPr>
          <a:xfrm>
            <a:off x="149902" y="365125"/>
            <a:ext cx="11887200" cy="1325563"/>
          </a:xfrm>
        </p:spPr>
        <p:txBody>
          <a:bodyPr>
            <a:normAutofit/>
          </a:bodyPr>
          <a:lstStyle/>
          <a:p>
            <a:pPr algn="ctr"/>
            <a:r>
              <a:rPr lang="en-GB" sz="4000" dirty="0">
                <a:solidFill>
                  <a:srgbClr val="C00000"/>
                </a:solidFill>
              </a:rPr>
              <a:t>Collaboration Among MDT Members for Mr. Silva</a:t>
            </a:r>
            <a:endParaRPr lang="en-SI" sz="4000" dirty="0"/>
          </a:p>
        </p:txBody>
      </p:sp>
      <p:sp>
        <p:nvSpPr>
          <p:cNvPr id="3" name="Content Placeholder 2">
            <a:extLst>
              <a:ext uri="{FF2B5EF4-FFF2-40B4-BE49-F238E27FC236}">
                <a16:creationId xmlns:a16="http://schemas.microsoft.com/office/drawing/2014/main" id="{5CC22B12-7C18-5ECA-B5F5-592080E1B637}"/>
              </a:ext>
            </a:extLst>
          </p:cNvPr>
          <p:cNvSpPr>
            <a:spLocks noGrp="1"/>
          </p:cNvSpPr>
          <p:nvPr>
            <p:ph idx="1"/>
          </p:nvPr>
        </p:nvSpPr>
        <p:spPr/>
        <p:txBody>
          <a:bodyPr>
            <a:normAutofit fontScale="70000" lnSpcReduction="20000"/>
          </a:bodyPr>
          <a:lstStyle/>
          <a:p>
            <a:pPr>
              <a:buFont typeface="Arial" panose="020B0604020202020204" pitchFamily="34" charset="0"/>
              <a:buChar char="•"/>
            </a:pPr>
            <a:r>
              <a:rPr lang="en-GB" b="1" dirty="0"/>
              <a:t>Neurologist and Psychiatrist Collaboration:</a:t>
            </a:r>
            <a:endParaRPr lang="en-GB" dirty="0"/>
          </a:p>
          <a:p>
            <a:pPr marL="742950" lvl="1" indent="-285750">
              <a:buFont typeface="Arial" panose="020B0604020202020204" pitchFamily="34" charset="0"/>
              <a:buChar char="•"/>
            </a:pPr>
            <a:r>
              <a:rPr lang="en-GB" b="1" dirty="0"/>
              <a:t>Tool:</a:t>
            </a:r>
            <a:r>
              <a:rPr lang="en-GB" dirty="0"/>
              <a:t> UHDRS (Unified Huntington’s Disease Rating Scale)</a:t>
            </a:r>
          </a:p>
          <a:p>
            <a:pPr marL="742950" lvl="1" indent="-285750">
              <a:buFont typeface="Arial" panose="020B0604020202020204" pitchFamily="34" charset="0"/>
              <a:buChar char="•"/>
            </a:pPr>
            <a:r>
              <a:rPr lang="en-GB" b="1" dirty="0"/>
              <a:t>Action:</a:t>
            </a:r>
            <a:r>
              <a:rPr lang="en-GB" dirty="0"/>
              <a:t> The neurologist conducts UHDRS to assess motor function and cognitive status. Shares results with the psychiatrist to address psychiatric symptoms, such as depression and anxiety. They jointly decide on medication adjustments and therapy needs.</a:t>
            </a:r>
          </a:p>
          <a:p>
            <a:pPr>
              <a:buFont typeface="Arial" panose="020B0604020202020204" pitchFamily="34" charset="0"/>
              <a:buChar char="•"/>
            </a:pPr>
            <a:r>
              <a:rPr lang="en-GB" b="1" dirty="0"/>
              <a:t>Genetic </a:t>
            </a:r>
            <a:r>
              <a:rPr lang="en-GB" b="1" dirty="0" err="1"/>
              <a:t>Counselor</a:t>
            </a:r>
            <a:r>
              <a:rPr lang="en-GB" b="1" dirty="0"/>
              <a:t> and Psychologist Collaboration:</a:t>
            </a:r>
            <a:endParaRPr lang="en-GB" dirty="0"/>
          </a:p>
          <a:p>
            <a:pPr marL="742950" lvl="1" indent="-285750">
              <a:buFont typeface="Arial" panose="020B0604020202020204" pitchFamily="34" charset="0"/>
              <a:buChar char="•"/>
            </a:pPr>
            <a:r>
              <a:rPr lang="en-GB" b="1" dirty="0"/>
              <a:t>Tool:</a:t>
            </a:r>
            <a:r>
              <a:rPr lang="en-GB" dirty="0"/>
              <a:t> Beck Depression Inventory (BDI)</a:t>
            </a:r>
          </a:p>
          <a:p>
            <a:pPr marL="742950" lvl="1" indent="-285750">
              <a:buFont typeface="Arial" panose="020B0604020202020204" pitchFamily="34" charset="0"/>
              <a:buChar char="•"/>
            </a:pPr>
            <a:r>
              <a:rPr lang="en-GB" b="1" dirty="0"/>
              <a:t>Action:</a:t>
            </a:r>
            <a:r>
              <a:rPr lang="en-GB" dirty="0"/>
              <a:t> Genetic </a:t>
            </a:r>
            <a:r>
              <a:rPr lang="en-GB" dirty="0" err="1"/>
              <a:t>counselor</a:t>
            </a:r>
            <a:r>
              <a:rPr lang="en-GB" dirty="0"/>
              <a:t> discusses family planning and genetic testing implications with Mr. Silva. Psychologist provides support based on BDI findings, addressing emotional impact and guiding genetic </a:t>
            </a:r>
            <a:r>
              <a:rPr lang="en-GB" dirty="0" err="1"/>
              <a:t>counseling</a:t>
            </a:r>
            <a:r>
              <a:rPr lang="en-GB" dirty="0"/>
              <a:t> sessions.</a:t>
            </a:r>
          </a:p>
          <a:p>
            <a:pPr>
              <a:buFont typeface="Arial" panose="020B0604020202020204" pitchFamily="34" charset="0"/>
              <a:buChar char="•"/>
            </a:pPr>
            <a:r>
              <a:rPr lang="en-GB" b="1" dirty="0"/>
              <a:t>Speech-Language Pathologist and Dietitian Collaboration:</a:t>
            </a:r>
            <a:endParaRPr lang="en-GB" dirty="0"/>
          </a:p>
          <a:p>
            <a:pPr marL="742950" lvl="1" indent="-285750">
              <a:buFont typeface="Arial" panose="020B0604020202020204" pitchFamily="34" charset="0"/>
              <a:buChar char="•"/>
            </a:pPr>
            <a:r>
              <a:rPr lang="en-GB" b="1" dirty="0"/>
              <a:t>Tool:</a:t>
            </a:r>
            <a:r>
              <a:rPr lang="en-GB" dirty="0"/>
              <a:t> Swallowing Assessment</a:t>
            </a:r>
          </a:p>
          <a:p>
            <a:pPr marL="742950" lvl="1" indent="-285750">
              <a:buFont typeface="Arial" panose="020B0604020202020204" pitchFamily="34" charset="0"/>
              <a:buChar char="•"/>
            </a:pPr>
            <a:r>
              <a:rPr lang="en-GB" b="1" dirty="0"/>
              <a:t>Action:</a:t>
            </a:r>
            <a:r>
              <a:rPr lang="en-GB" dirty="0"/>
              <a:t> Speech-language pathologist evaluates swallowing function and communicates findings to the dietitian. Together, they plan a diet that ensures nutritional needs are met while reducing choking risk, incorporating safe swallowing techniques.</a:t>
            </a:r>
          </a:p>
          <a:p>
            <a:pPr>
              <a:buFont typeface="Arial" panose="020B0604020202020204" pitchFamily="34" charset="0"/>
              <a:buChar char="•"/>
            </a:pPr>
            <a:r>
              <a:rPr lang="en-GB" b="1" dirty="0"/>
              <a:t>Outcome:</a:t>
            </a:r>
            <a:r>
              <a:rPr lang="en-GB" dirty="0"/>
              <a:t> Holistic care plan addressing motor, cognitive, emotional, and nutritional needs, improving Mr. Silva’s quality of life and providing family support.</a:t>
            </a:r>
          </a:p>
          <a:p>
            <a:endParaRPr lang="en-SI" dirty="0"/>
          </a:p>
        </p:txBody>
      </p:sp>
    </p:spTree>
    <p:extLst>
      <p:ext uri="{BB962C8B-B14F-4D97-AF65-F5344CB8AC3E}">
        <p14:creationId xmlns:p14="http://schemas.microsoft.com/office/powerpoint/2010/main" val="73169254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67AF18-2BEA-47DB-01B9-93CD96F0F3B9}"/>
              </a:ext>
            </a:extLst>
          </p:cNvPr>
          <p:cNvSpPr>
            <a:spLocks noGrp="1"/>
          </p:cNvSpPr>
          <p:nvPr>
            <p:ph type="title"/>
          </p:nvPr>
        </p:nvSpPr>
        <p:spPr>
          <a:xfrm>
            <a:off x="121920" y="365125"/>
            <a:ext cx="11231880" cy="1325563"/>
          </a:xfrm>
        </p:spPr>
        <p:txBody>
          <a:bodyPr>
            <a:normAutofit/>
          </a:bodyPr>
          <a:lstStyle/>
          <a:p>
            <a:pPr algn="ctr"/>
            <a:r>
              <a:rPr lang="en-GB" sz="4000" dirty="0">
                <a:solidFill>
                  <a:srgbClr val="C00000"/>
                </a:solidFill>
              </a:rPr>
              <a:t>Case Study 4: Mrs. Nayana’s Journey with Amyotrophic Lateral Sclerosis </a:t>
            </a:r>
            <a:endParaRPr lang="en-SI" sz="4000" dirty="0">
              <a:solidFill>
                <a:srgbClr val="C00000"/>
              </a:solidFill>
            </a:endParaRPr>
          </a:p>
        </p:txBody>
      </p:sp>
      <p:sp>
        <p:nvSpPr>
          <p:cNvPr id="3" name="Content Placeholder 2">
            <a:extLst>
              <a:ext uri="{FF2B5EF4-FFF2-40B4-BE49-F238E27FC236}">
                <a16:creationId xmlns:a16="http://schemas.microsoft.com/office/drawing/2014/main" id="{9D4EB782-D313-78F5-5639-C77A750EFC12}"/>
              </a:ext>
            </a:extLst>
          </p:cNvPr>
          <p:cNvSpPr>
            <a:spLocks noGrp="1"/>
          </p:cNvSpPr>
          <p:nvPr>
            <p:ph idx="1"/>
          </p:nvPr>
        </p:nvSpPr>
        <p:spPr/>
        <p:txBody>
          <a:bodyPr>
            <a:normAutofit fontScale="92500" lnSpcReduction="10000"/>
          </a:bodyPr>
          <a:lstStyle/>
          <a:p>
            <a:pPr marL="0" indent="0">
              <a:buNone/>
            </a:pPr>
            <a:r>
              <a:rPr lang="en-GB" i="1" dirty="0"/>
              <a:t>Mrs. Nayana Weerasinghe is a 54-year-old former office manager who was diagnosed with ALS one year ago. Initially, she experienced weakness in her hands, making it difficult to hold objects and perform fine motor tasks like typing or buttoning her shirt. Over the past few months, her condition has progressed, and she now has noticeable muscle wasting in her arms and legs. Mrs. Weerasinghe struggles with walking and often feels fatigued. Recently, she has started experiencing shortness of breath, especially when lying down, and her voice has become weak and slurred, making it hard for her to communicate. Her husband, who is her primary caregiver, is concerned about her increasing dependency and the emotional toll it is taking on both of them. They have two adult children who live in another city. Mrs. Weerasinghe is feeling frustrated by her loss of independence and fears the future as her condition deteriorates.</a:t>
            </a:r>
          </a:p>
          <a:p>
            <a:endParaRPr lang="en-SI" dirty="0"/>
          </a:p>
        </p:txBody>
      </p:sp>
    </p:spTree>
    <p:extLst>
      <p:ext uri="{BB962C8B-B14F-4D97-AF65-F5344CB8AC3E}">
        <p14:creationId xmlns:p14="http://schemas.microsoft.com/office/powerpoint/2010/main" val="315126707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034B0-071A-B2B8-256C-7CEAF5021BB2}"/>
              </a:ext>
            </a:extLst>
          </p:cNvPr>
          <p:cNvSpPr>
            <a:spLocks noGrp="1"/>
          </p:cNvSpPr>
          <p:nvPr>
            <p:ph type="title"/>
          </p:nvPr>
        </p:nvSpPr>
        <p:spPr/>
        <p:txBody>
          <a:bodyPr/>
          <a:lstStyle/>
          <a:p>
            <a:pPr algn="ctr"/>
            <a:r>
              <a:rPr lang="en-GB" dirty="0">
                <a:solidFill>
                  <a:srgbClr val="C00000"/>
                </a:solidFill>
              </a:rPr>
              <a:t>Questions for Students</a:t>
            </a:r>
            <a:endParaRPr lang="en-SI" dirty="0"/>
          </a:p>
        </p:txBody>
      </p:sp>
      <p:sp>
        <p:nvSpPr>
          <p:cNvPr id="3" name="Content Placeholder 2">
            <a:extLst>
              <a:ext uri="{FF2B5EF4-FFF2-40B4-BE49-F238E27FC236}">
                <a16:creationId xmlns:a16="http://schemas.microsoft.com/office/drawing/2014/main" id="{A643179F-BA99-D54D-7C10-9EA39C419A0F}"/>
              </a:ext>
            </a:extLst>
          </p:cNvPr>
          <p:cNvSpPr>
            <a:spLocks noGrp="1"/>
          </p:cNvSpPr>
          <p:nvPr>
            <p:ph idx="1"/>
          </p:nvPr>
        </p:nvSpPr>
        <p:spPr/>
        <p:txBody>
          <a:bodyPr/>
          <a:lstStyle/>
          <a:p>
            <a:pPr marL="0" indent="0">
              <a:buNone/>
            </a:pPr>
            <a:endParaRPr lang="en-GB" b="1" dirty="0"/>
          </a:p>
          <a:p>
            <a:pPr marL="0" indent="0">
              <a:buNone/>
            </a:pPr>
            <a:endParaRPr lang="en-GB" b="1" dirty="0"/>
          </a:p>
          <a:p>
            <a:pPr marL="0" indent="0">
              <a:buNone/>
            </a:pPr>
            <a:r>
              <a:rPr lang="en-GB" dirty="0"/>
              <a:t>Based on Mrs. Weerasinghe’s symptoms and challenges, which members of the MDT would be most beneficial for her care? What specific roles and tasks would you assign to each team member? Illustrate possibilities for mutual collaboration of members of MDT  for Mr. Weerasinghe.</a:t>
            </a:r>
            <a:endParaRPr lang="en-SI" dirty="0"/>
          </a:p>
        </p:txBody>
      </p:sp>
    </p:spTree>
    <p:extLst>
      <p:ext uri="{BB962C8B-B14F-4D97-AF65-F5344CB8AC3E}">
        <p14:creationId xmlns:p14="http://schemas.microsoft.com/office/powerpoint/2010/main" val="345431422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1CA3F8-8FFF-647F-19A8-2D1BD297AD0D}"/>
              </a:ext>
            </a:extLst>
          </p:cNvPr>
          <p:cNvSpPr>
            <a:spLocks noGrp="1"/>
          </p:cNvSpPr>
          <p:nvPr>
            <p:ph type="title"/>
          </p:nvPr>
        </p:nvSpPr>
        <p:spPr/>
        <p:txBody>
          <a:bodyPr>
            <a:normAutofit/>
          </a:bodyPr>
          <a:lstStyle/>
          <a:p>
            <a:pPr algn="ctr"/>
            <a:r>
              <a:rPr lang="en-GB" sz="4000" dirty="0">
                <a:solidFill>
                  <a:srgbClr val="C00000"/>
                </a:solidFill>
              </a:rPr>
              <a:t>Suggested MDT Members for Mrs. Weerasinghe</a:t>
            </a:r>
            <a:endParaRPr lang="en-SI" sz="4000" dirty="0">
              <a:solidFill>
                <a:srgbClr val="C00000"/>
              </a:solidFill>
            </a:endParaRPr>
          </a:p>
        </p:txBody>
      </p:sp>
      <p:sp>
        <p:nvSpPr>
          <p:cNvPr id="3" name="Content Placeholder 2">
            <a:extLst>
              <a:ext uri="{FF2B5EF4-FFF2-40B4-BE49-F238E27FC236}">
                <a16:creationId xmlns:a16="http://schemas.microsoft.com/office/drawing/2014/main" id="{D4CC978D-DD6E-9186-FE5D-8FE23D2A0F55}"/>
              </a:ext>
            </a:extLst>
          </p:cNvPr>
          <p:cNvSpPr>
            <a:spLocks noGrp="1"/>
          </p:cNvSpPr>
          <p:nvPr>
            <p:ph idx="1"/>
          </p:nvPr>
        </p:nvSpPr>
        <p:spPr>
          <a:xfrm>
            <a:off x="838200" y="1825624"/>
            <a:ext cx="10515600" cy="4916551"/>
          </a:xfrm>
        </p:spPr>
        <p:txBody>
          <a:bodyPr>
            <a:normAutofit fontScale="70000" lnSpcReduction="20000"/>
          </a:bodyPr>
          <a:lstStyle/>
          <a:p>
            <a:endParaRPr lang="en-GB" b="1" dirty="0"/>
          </a:p>
          <a:p>
            <a:pPr marL="742950" lvl="1" indent="-285750">
              <a:buFont typeface="Arial" panose="020B0604020202020204" pitchFamily="34" charset="0"/>
              <a:buChar char="•"/>
            </a:pPr>
            <a:r>
              <a:rPr lang="en-GB" b="1" dirty="0"/>
              <a:t>Neurologist:</a:t>
            </a:r>
            <a:r>
              <a:rPr lang="en-GB" dirty="0"/>
              <a:t> Oversees the overall management of ALS, monitors disease progression, prescribes medications to manage symptoms such as muscle spasticity and provides information on clinical trials or emerging treatments.</a:t>
            </a:r>
          </a:p>
          <a:p>
            <a:pPr marL="742950" lvl="1" indent="-285750">
              <a:buFont typeface="Arial" panose="020B0604020202020204" pitchFamily="34" charset="0"/>
              <a:buChar char="•"/>
            </a:pPr>
            <a:r>
              <a:rPr lang="en-GB" b="1" dirty="0"/>
              <a:t>Respiratory Therapist:</a:t>
            </a:r>
            <a:r>
              <a:rPr lang="en-GB" dirty="0"/>
              <a:t> Assesses and monitors Mrs. Weerasinghe’s respiratory function, provides non-invasive ventilation support (e.g., CPAP or BiPAP), and educates on breathing techniques to ease shortness of breath.</a:t>
            </a:r>
          </a:p>
          <a:p>
            <a:pPr marL="742950" lvl="1" indent="-285750">
              <a:buFont typeface="Arial" panose="020B0604020202020204" pitchFamily="34" charset="0"/>
              <a:buChar char="•"/>
            </a:pPr>
            <a:r>
              <a:rPr lang="en-GB" b="1" dirty="0"/>
              <a:t>Physical Therapist:</a:t>
            </a:r>
            <a:r>
              <a:rPr lang="en-GB" dirty="0"/>
              <a:t> Develops an exercise program to maintain muscle strength and flexibility, focusing on preventing contractures and improving mobility within her capabilities.</a:t>
            </a:r>
          </a:p>
          <a:p>
            <a:pPr marL="742950" lvl="1" indent="-285750">
              <a:buFont typeface="Arial" panose="020B0604020202020204" pitchFamily="34" charset="0"/>
              <a:buChar char="•"/>
            </a:pPr>
            <a:r>
              <a:rPr lang="en-GB" b="1" dirty="0"/>
              <a:t>Occupational Therapist:</a:t>
            </a:r>
            <a:r>
              <a:rPr lang="en-GB" dirty="0"/>
              <a:t> Provides adaptive equipment and techniques to help with daily tasks, such as using special utensils for eating, designing a home environment that supports safety and independence, and teaching energy conservation methods.</a:t>
            </a:r>
          </a:p>
          <a:p>
            <a:pPr marL="742950" lvl="1" indent="-285750">
              <a:buFont typeface="Arial" panose="020B0604020202020204" pitchFamily="34" charset="0"/>
              <a:buChar char="•"/>
            </a:pPr>
            <a:r>
              <a:rPr lang="en-GB" b="1" dirty="0"/>
              <a:t>Speech-Language Pathologist:</a:t>
            </a:r>
            <a:r>
              <a:rPr lang="en-GB" dirty="0"/>
              <a:t> Works on speech therapy to improve voice projection and articulation. Provides strategies for alternative communication methods, such as communication boards or speech-generating devices, as her condition progresses.</a:t>
            </a:r>
          </a:p>
          <a:p>
            <a:pPr marL="742950" lvl="1" indent="-285750">
              <a:buFont typeface="Arial" panose="020B0604020202020204" pitchFamily="34" charset="0"/>
              <a:buChar char="•"/>
            </a:pPr>
            <a:r>
              <a:rPr lang="en-GB" b="1" dirty="0"/>
              <a:t>Dietitian:</a:t>
            </a:r>
            <a:r>
              <a:rPr lang="en-GB" dirty="0"/>
              <a:t> Advises on nutritional needs to maintain weight and strength, recommending high-calorie, easy-to-swallow foods to manage dysphagia (difficulty swallowing) and prevent malnutrition.</a:t>
            </a:r>
          </a:p>
          <a:p>
            <a:pPr marL="742950" lvl="1" indent="-285750">
              <a:buFont typeface="Arial" panose="020B0604020202020204" pitchFamily="34" charset="0"/>
              <a:buChar char="•"/>
            </a:pPr>
            <a:r>
              <a:rPr lang="en-GB" b="1" dirty="0"/>
              <a:t>Psychologist/</a:t>
            </a:r>
            <a:r>
              <a:rPr lang="en-GB" b="1" dirty="0" err="1"/>
              <a:t>Counselor</a:t>
            </a:r>
            <a:r>
              <a:rPr lang="en-GB" b="1" dirty="0"/>
              <a:t>:</a:t>
            </a:r>
            <a:r>
              <a:rPr lang="en-GB" dirty="0"/>
              <a:t> Offers emotional support and </a:t>
            </a:r>
            <a:r>
              <a:rPr lang="en-GB" dirty="0" err="1"/>
              <a:t>counseling</a:t>
            </a:r>
            <a:r>
              <a:rPr lang="en-GB" dirty="0"/>
              <a:t> to help Mrs. Weerasinghe and her husband cope with the emotional impact of ALS, including anxiety, depression, and fear about the future.</a:t>
            </a:r>
          </a:p>
          <a:p>
            <a:pPr marL="742950" lvl="1" indent="-285750">
              <a:buFont typeface="Arial" panose="020B0604020202020204" pitchFamily="34" charset="0"/>
              <a:buChar char="•"/>
            </a:pPr>
            <a:r>
              <a:rPr lang="en-GB" b="1" dirty="0"/>
              <a:t>Social Worker:</a:t>
            </a:r>
            <a:r>
              <a:rPr lang="en-GB" dirty="0"/>
              <a:t> Assists with accessing community resources, coordinating in-home care services, and providing support for the husband as a caregiver. Helps with planning for long-term care needs and potential hospice care.</a:t>
            </a:r>
          </a:p>
          <a:p>
            <a:endParaRPr lang="en-SI" dirty="0"/>
          </a:p>
        </p:txBody>
      </p:sp>
    </p:spTree>
    <p:extLst>
      <p:ext uri="{BB962C8B-B14F-4D97-AF65-F5344CB8AC3E}">
        <p14:creationId xmlns:p14="http://schemas.microsoft.com/office/powerpoint/2010/main" val="310527509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C69CA-4BEC-92A5-7C69-FD85EEB69E07}"/>
              </a:ext>
            </a:extLst>
          </p:cNvPr>
          <p:cNvSpPr>
            <a:spLocks noGrp="1"/>
          </p:cNvSpPr>
          <p:nvPr>
            <p:ph type="title"/>
          </p:nvPr>
        </p:nvSpPr>
        <p:spPr/>
        <p:txBody>
          <a:bodyPr>
            <a:normAutofit fontScale="90000"/>
          </a:bodyPr>
          <a:lstStyle/>
          <a:p>
            <a:r>
              <a:rPr lang="en-GB" dirty="0">
                <a:solidFill>
                  <a:srgbClr val="C00000"/>
                </a:solidFill>
              </a:rPr>
              <a:t>Mutual Collaboration in MDT for Mrs. Weerasinghe</a:t>
            </a:r>
            <a:br>
              <a:rPr lang="en-GB" b="1" dirty="0"/>
            </a:br>
            <a:endParaRPr lang="en-SI" dirty="0"/>
          </a:p>
        </p:txBody>
      </p:sp>
      <p:sp>
        <p:nvSpPr>
          <p:cNvPr id="3" name="Content Placeholder 2">
            <a:extLst>
              <a:ext uri="{FF2B5EF4-FFF2-40B4-BE49-F238E27FC236}">
                <a16:creationId xmlns:a16="http://schemas.microsoft.com/office/drawing/2014/main" id="{E8CADDC8-24DF-EA6D-E290-2027E01A4C2F}"/>
              </a:ext>
            </a:extLst>
          </p:cNvPr>
          <p:cNvSpPr>
            <a:spLocks noGrp="1"/>
          </p:cNvSpPr>
          <p:nvPr>
            <p:ph idx="1"/>
          </p:nvPr>
        </p:nvSpPr>
        <p:spPr/>
        <p:txBody>
          <a:bodyPr>
            <a:normAutofit fontScale="70000" lnSpcReduction="20000"/>
          </a:bodyPr>
          <a:lstStyle/>
          <a:p>
            <a:pPr marL="0" indent="0">
              <a:buNone/>
            </a:pPr>
            <a:endParaRPr lang="en-GB" b="1" dirty="0"/>
          </a:p>
          <a:p>
            <a:pPr>
              <a:buFont typeface="Arial" panose="020B0604020202020204" pitchFamily="34" charset="0"/>
              <a:buChar char="•"/>
            </a:pPr>
            <a:r>
              <a:rPr lang="en-GB" b="1" dirty="0"/>
              <a:t>Neurologist and Respiratory Therapist Collaboration:</a:t>
            </a:r>
            <a:endParaRPr lang="en-GB" dirty="0"/>
          </a:p>
          <a:p>
            <a:pPr marL="742950" lvl="1" indent="-285750">
              <a:buFont typeface="Arial" panose="020B0604020202020204" pitchFamily="34" charset="0"/>
              <a:buChar char="•"/>
            </a:pPr>
            <a:r>
              <a:rPr lang="en-GB" b="1" dirty="0"/>
              <a:t>Tool:</a:t>
            </a:r>
            <a:r>
              <a:rPr lang="en-GB" dirty="0"/>
              <a:t> Forced Vital Capacity (FVC) test</a:t>
            </a:r>
          </a:p>
          <a:p>
            <a:pPr marL="742950" lvl="1" indent="-285750">
              <a:buFont typeface="Arial" panose="020B0604020202020204" pitchFamily="34" charset="0"/>
              <a:buChar char="•"/>
            </a:pPr>
            <a:r>
              <a:rPr lang="en-GB" b="1" dirty="0"/>
              <a:t>Action:</a:t>
            </a:r>
            <a:r>
              <a:rPr lang="en-GB" dirty="0"/>
              <a:t> Respiratory therapist conducts FVC test to assess respiratory function. Neurologist reviews results to adjust medication and consider respiratory interventions. They jointly develop a care plan involving non-invasive ventilation.</a:t>
            </a:r>
          </a:p>
          <a:p>
            <a:pPr>
              <a:buFont typeface="Arial" panose="020B0604020202020204" pitchFamily="34" charset="0"/>
              <a:buChar char="•"/>
            </a:pPr>
            <a:r>
              <a:rPr lang="en-GB" b="1" dirty="0"/>
              <a:t>Dietitian and Speech-Language Pathologist Collaboration:</a:t>
            </a:r>
            <a:endParaRPr lang="en-GB" dirty="0"/>
          </a:p>
          <a:p>
            <a:pPr marL="742950" lvl="1" indent="-285750">
              <a:buFont typeface="Arial" panose="020B0604020202020204" pitchFamily="34" charset="0"/>
              <a:buChar char="•"/>
            </a:pPr>
            <a:r>
              <a:rPr lang="en-GB" b="1" dirty="0"/>
              <a:t>Tool:</a:t>
            </a:r>
            <a:r>
              <a:rPr lang="en-GB" dirty="0"/>
              <a:t> ALS Functional Rating Scale-Revised (ALSFRS-R)</a:t>
            </a:r>
          </a:p>
          <a:p>
            <a:pPr marL="742950" lvl="1" indent="-285750">
              <a:buFont typeface="Arial" panose="020B0604020202020204" pitchFamily="34" charset="0"/>
              <a:buChar char="•"/>
            </a:pPr>
            <a:r>
              <a:rPr lang="en-GB" b="1" dirty="0"/>
              <a:t>Action:</a:t>
            </a:r>
            <a:r>
              <a:rPr lang="en-GB" dirty="0"/>
              <a:t> Dietitian assesses nutritional needs using ALSFRS-R scores and collaborates with speech-language pathologist to ensure safe swallowing and maintain adequate nutrition.</a:t>
            </a:r>
          </a:p>
          <a:p>
            <a:pPr>
              <a:buFont typeface="Arial" panose="020B0604020202020204" pitchFamily="34" charset="0"/>
              <a:buChar char="•"/>
            </a:pPr>
            <a:r>
              <a:rPr lang="en-GB" b="1" dirty="0"/>
              <a:t>Psychologist and Social Worker Collaboration:</a:t>
            </a:r>
            <a:endParaRPr lang="en-GB" dirty="0"/>
          </a:p>
          <a:p>
            <a:pPr marL="742950" lvl="1" indent="-285750">
              <a:buFont typeface="Arial" panose="020B0604020202020204" pitchFamily="34" charset="0"/>
              <a:buChar char="•"/>
            </a:pPr>
            <a:r>
              <a:rPr lang="en-GB" b="1" dirty="0"/>
              <a:t>Tool:</a:t>
            </a:r>
            <a:r>
              <a:rPr lang="en-GB" dirty="0"/>
              <a:t> Psychological Assessment (e.g., for depression and anxiety)</a:t>
            </a:r>
          </a:p>
          <a:p>
            <a:pPr marL="742950" lvl="1" indent="-285750">
              <a:buFont typeface="Arial" panose="020B0604020202020204" pitchFamily="34" charset="0"/>
              <a:buChar char="•"/>
            </a:pPr>
            <a:r>
              <a:rPr lang="en-GB" b="1" dirty="0"/>
              <a:t>Action:</a:t>
            </a:r>
            <a:r>
              <a:rPr lang="en-GB" dirty="0"/>
              <a:t> Psychologist conducts assessments to understand emotional health. Collaborates with social worker to provide emotional support, caregiver resources, and long-term care planning.</a:t>
            </a:r>
          </a:p>
          <a:p>
            <a:pPr>
              <a:buFont typeface="Arial" panose="020B0604020202020204" pitchFamily="34" charset="0"/>
              <a:buChar char="•"/>
            </a:pPr>
            <a:r>
              <a:rPr lang="en-GB" b="1" dirty="0"/>
              <a:t>Outcome:</a:t>
            </a:r>
            <a:r>
              <a:rPr lang="en-GB" dirty="0"/>
              <a:t> A comprehensive care approach that addresses respiratory support, nutritional management, and emotional well-being, enhancing Mrs. Weerasinghe’s quality of life and supporting her independence.</a:t>
            </a:r>
          </a:p>
          <a:p>
            <a:endParaRPr lang="en-SI" dirty="0"/>
          </a:p>
        </p:txBody>
      </p:sp>
    </p:spTree>
    <p:extLst>
      <p:ext uri="{BB962C8B-B14F-4D97-AF65-F5344CB8AC3E}">
        <p14:creationId xmlns:p14="http://schemas.microsoft.com/office/powerpoint/2010/main" val="17062271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D7B6C8-7514-0C29-D285-B718D1A9BA25}"/>
              </a:ext>
            </a:extLst>
          </p:cNvPr>
          <p:cNvSpPr>
            <a:spLocks noGrp="1"/>
          </p:cNvSpPr>
          <p:nvPr>
            <p:ph type="title"/>
          </p:nvPr>
        </p:nvSpPr>
        <p:spPr/>
        <p:txBody>
          <a:bodyPr/>
          <a:lstStyle/>
          <a:p>
            <a:pPr algn="ctr"/>
            <a:r>
              <a:rPr lang="en-GB" dirty="0">
                <a:solidFill>
                  <a:srgbClr val="C00000"/>
                </a:solidFill>
              </a:rPr>
              <a:t>How MDTs Enhance Patient Care in NDDs</a:t>
            </a:r>
            <a:endParaRPr lang="en-SI" dirty="0">
              <a:solidFill>
                <a:srgbClr val="C00000"/>
              </a:solidFill>
            </a:endParaRPr>
          </a:p>
        </p:txBody>
      </p:sp>
      <p:sp>
        <p:nvSpPr>
          <p:cNvPr id="3" name="Content Placeholder 2">
            <a:extLst>
              <a:ext uri="{FF2B5EF4-FFF2-40B4-BE49-F238E27FC236}">
                <a16:creationId xmlns:a16="http://schemas.microsoft.com/office/drawing/2014/main" id="{8E8A4B08-F9CB-62E4-91CE-8E1547E8D738}"/>
              </a:ext>
            </a:extLst>
          </p:cNvPr>
          <p:cNvSpPr>
            <a:spLocks noGrp="1"/>
          </p:cNvSpPr>
          <p:nvPr>
            <p:ph idx="1"/>
          </p:nvPr>
        </p:nvSpPr>
        <p:spPr/>
        <p:txBody>
          <a:bodyPr>
            <a:normAutofit fontScale="92500" lnSpcReduction="10000"/>
          </a:bodyPr>
          <a:lstStyle/>
          <a:p>
            <a:endParaRPr lang="en-GB" b="1" dirty="0"/>
          </a:p>
          <a:p>
            <a:pPr marL="742950" lvl="1" indent="-285750">
              <a:buFont typeface="Arial" panose="020B0604020202020204" pitchFamily="34" charset="0"/>
              <a:buChar char="•"/>
            </a:pPr>
            <a:r>
              <a:rPr lang="en-GB" b="1" dirty="0"/>
              <a:t>Comprehensive Approach:</a:t>
            </a:r>
            <a:r>
              <a:rPr lang="en-GB" dirty="0"/>
              <a:t> MDTs combine the expertise of neurologists, psychiatrists, therapists, and other specialists to address all facets of the patient's condition, including physical, cognitive, emotional, and social aspects.</a:t>
            </a:r>
          </a:p>
          <a:p>
            <a:pPr marL="742950" lvl="1" indent="-285750">
              <a:buFont typeface="Arial" panose="020B0604020202020204" pitchFamily="34" charset="0"/>
              <a:buChar char="•"/>
            </a:pPr>
            <a:r>
              <a:rPr lang="en-GB" b="1" dirty="0"/>
              <a:t>Early Detection and Intervention:</a:t>
            </a:r>
            <a:r>
              <a:rPr lang="en-GB" dirty="0"/>
              <a:t> Regular monitoring and collaborative assessments within MDTs enable the early identification of new symptoms or complications, allowing for prompt interventions that can improve patient outcomes.</a:t>
            </a:r>
          </a:p>
          <a:p>
            <a:pPr marL="742950" lvl="1" indent="-285750">
              <a:buFont typeface="Arial" panose="020B0604020202020204" pitchFamily="34" charset="0"/>
              <a:buChar char="•"/>
            </a:pPr>
            <a:r>
              <a:rPr lang="en-GB" b="1" dirty="0"/>
              <a:t>Patient and Family Education:</a:t>
            </a:r>
            <a:r>
              <a:rPr lang="en-GB" dirty="0"/>
              <a:t> MDTs play a crucial role in educating patients and their families about disease progression, treatment options, and coping strategies, which empowers them to make informed decisions and participate actively in the care process.</a:t>
            </a:r>
          </a:p>
          <a:p>
            <a:pPr marL="742950" lvl="1" indent="-285750">
              <a:buFont typeface="Arial" panose="020B0604020202020204" pitchFamily="34" charset="0"/>
              <a:buChar char="•"/>
            </a:pPr>
            <a:r>
              <a:rPr lang="en-GB" b="1" dirty="0"/>
              <a:t>Shared Responsibility:</a:t>
            </a:r>
            <a:r>
              <a:rPr lang="en-GB" dirty="0"/>
              <a:t> MDTs distribute care responsibilities among team members, ensuring that no single provider is overwhelmed and that all aspects of patient care are addressed systematically.</a:t>
            </a:r>
          </a:p>
          <a:p>
            <a:endParaRPr lang="en-SI" dirty="0"/>
          </a:p>
        </p:txBody>
      </p:sp>
    </p:spTree>
    <p:extLst>
      <p:ext uri="{BB962C8B-B14F-4D97-AF65-F5344CB8AC3E}">
        <p14:creationId xmlns:p14="http://schemas.microsoft.com/office/powerpoint/2010/main" val="79847772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A72232-651F-E270-D556-C04D626AB0A1}"/>
              </a:ext>
            </a:extLst>
          </p:cNvPr>
          <p:cNvSpPr>
            <a:spLocks noGrp="1"/>
          </p:cNvSpPr>
          <p:nvPr>
            <p:ph type="title"/>
          </p:nvPr>
        </p:nvSpPr>
        <p:spPr/>
        <p:txBody>
          <a:bodyPr>
            <a:normAutofit/>
          </a:bodyPr>
          <a:lstStyle/>
          <a:p>
            <a:pPr algn="ctr"/>
            <a:r>
              <a:rPr lang="en-GB" dirty="0">
                <a:solidFill>
                  <a:srgbClr val="C00000"/>
                </a:solidFill>
              </a:rPr>
              <a:t>Strategies for Enhancing Mutual Help in MDTs</a:t>
            </a:r>
            <a:endParaRPr lang="en-SI" dirty="0">
              <a:solidFill>
                <a:srgbClr val="C00000"/>
              </a:solidFill>
            </a:endParaRPr>
          </a:p>
        </p:txBody>
      </p:sp>
      <p:sp>
        <p:nvSpPr>
          <p:cNvPr id="3" name="Content Placeholder 2">
            <a:extLst>
              <a:ext uri="{FF2B5EF4-FFF2-40B4-BE49-F238E27FC236}">
                <a16:creationId xmlns:a16="http://schemas.microsoft.com/office/drawing/2014/main" id="{614169ED-F5E7-B5FB-C50E-DA226C8CCC43}"/>
              </a:ext>
            </a:extLst>
          </p:cNvPr>
          <p:cNvSpPr>
            <a:spLocks noGrp="1"/>
          </p:cNvSpPr>
          <p:nvPr>
            <p:ph idx="1"/>
          </p:nvPr>
        </p:nvSpPr>
        <p:spPr/>
        <p:txBody>
          <a:bodyPr>
            <a:normAutofit/>
          </a:bodyPr>
          <a:lstStyle/>
          <a:p>
            <a:pPr marL="742950" lvl="1" indent="-285750">
              <a:buFont typeface="Arial" panose="020B0604020202020204" pitchFamily="34" charset="0"/>
              <a:buChar char="•"/>
            </a:pPr>
            <a:r>
              <a:rPr lang="en-GB" b="1" dirty="0"/>
              <a:t>Regular Case Review Meetings:</a:t>
            </a:r>
            <a:r>
              <a:rPr lang="en-GB" dirty="0"/>
              <a:t> Schedule frequent MDT meetings to discuss assessment results, share insights, and adjust care plans collaboratively.</a:t>
            </a:r>
          </a:p>
          <a:p>
            <a:pPr marL="742950" lvl="1" indent="-285750">
              <a:buFont typeface="Arial" panose="020B0604020202020204" pitchFamily="34" charset="0"/>
              <a:buChar char="•"/>
            </a:pPr>
            <a:r>
              <a:rPr lang="en-GB" b="1" dirty="0"/>
              <a:t>Shared Documentation Systems:</a:t>
            </a:r>
            <a:r>
              <a:rPr lang="en-GB" dirty="0"/>
              <a:t> Use electronic health records (EHRs) to document assessment findings and ensure all team members have access to up-to-date patient information.</a:t>
            </a:r>
          </a:p>
          <a:p>
            <a:pPr marL="742950" lvl="1" indent="-285750">
              <a:buFont typeface="Arial" panose="020B0604020202020204" pitchFamily="34" charset="0"/>
              <a:buChar char="•"/>
            </a:pPr>
            <a:r>
              <a:rPr lang="en-GB" b="1" dirty="0"/>
              <a:t>Interdisciplinary Training:</a:t>
            </a:r>
            <a:r>
              <a:rPr lang="en-GB" dirty="0"/>
              <a:t> Provide cross-training opportunities for team members to understand the roles and tools used by other disciplines, promoting better integration of care.</a:t>
            </a:r>
          </a:p>
          <a:p>
            <a:pPr marL="742950" lvl="1" indent="-285750">
              <a:buFont typeface="Arial" panose="020B0604020202020204" pitchFamily="34" charset="0"/>
              <a:buChar char="•"/>
            </a:pPr>
            <a:r>
              <a:rPr lang="en-GB" b="1" dirty="0"/>
              <a:t>Communication Protocols:</a:t>
            </a:r>
            <a:r>
              <a:rPr lang="en-GB" dirty="0"/>
              <a:t> Establish clear protocols for sharing assessment data, including regular updates, reports, and follow-up discussions.</a:t>
            </a:r>
          </a:p>
          <a:p>
            <a:endParaRPr lang="en-SI" dirty="0"/>
          </a:p>
        </p:txBody>
      </p:sp>
    </p:spTree>
    <p:extLst>
      <p:ext uri="{BB962C8B-B14F-4D97-AF65-F5344CB8AC3E}">
        <p14:creationId xmlns:p14="http://schemas.microsoft.com/office/powerpoint/2010/main" val="401165931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340C22-C1D9-0C54-44FD-B059C77D47CC}"/>
              </a:ext>
            </a:extLst>
          </p:cNvPr>
          <p:cNvSpPr>
            <a:spLocks noGrp="1"/>
          </p:cNvSpPr>
          <p:nvPr>
            <p:ph type="title"/>
          </p:nvPr>
        </p:nvSpPr>
        <p:spPr/>
        <p:txBody>
          <a:bodyPr/>
          <a:lstStyle/>
          <a:p>
            <a:pPr algn="ctr"/>
            <a:r>
              <a:rPr lang="en-SI" dirty="0">
                <a:solidFill>
                  <a:srgbClr val="C00000"/>
                </a:solidFill>
              </a:rPr>
              <a:t>References</a:t>
            </a:r>
          </a:p>
        </p:txBody>
      </p:sp>
      <p:sp>
        <p:nvSpPr>
          <p:cNvPr id="3" name="Content Placeholder 2">
            <a:extLst>
              <a:ext uri="{FF2B5EF4-FFF2-40B4-BE49-F238E27FC236}">
                <a16:creationId xmlns:a16="http://schemas.microsoft.com/office/drawing/2014/main" id="{4B83BB98-473E-25CE-E93D-03413E82988A}"/>
              </a:ext>
            </a:extLst>
          </p:cNvPr>
          <p:cNvSpPr>
            <a:spLocks noGrp="1"/>
          </p:cNvSpPr>
          <p:nvPr>
            <p:ph idx="1"/>
          </p:nvPr>
        </p:nvSpPr>
        <p:spPr/>
        <p:txBody>
          <a:bodyPr>
            <a:normAutofit fontScale="62500" lnSpcReduction="20000"/>
          </a:bodyPr>
          <a:lstStyle/>
          <a:p>
            <a:r>
              <a:rPr lang="en-GB" dirty="0"/>
              <a:t>Bauer, M. S., &amp; Weaver, K. (2020). "Multidisciplinary Team Care in Neurology: Enhancing Outcomes in Neurodegenerative Disease Management." </a:t>
            </a:r>
            <a:r>
              <a:rPr lang="en-GB" i="1" dirty="0"/>
              <a:t>Neurology and Therapy, 9</a:t>
            </a:r>
            <a:r>
              <a:rPr lang="en-GB" dirty="0"/>
              <a:t>(3), 201-216.</a:t>
            </a:r>
          </a:p>
          <a:p>
            <a:r>
              <a:rPr lang="en-GB" dirty="0" err="1"/>
              <a:t>Aarsland</a:t>
            </a:r>
            <a:r>
              <a:rPr lang="en-GB" dirty="0"/>
              <a:t>, D., </a:t>
            </a:r>
            <a:r>
              <a:rPr lang="en-GB" dirty="0" err="1"/>
              <a:t>Brønnick</a:t>
            </a:r>
            <a:r>
              <a:rPr lang="en-GB" dirty="0"/>
              <a:t>, K., &amp; Cholinesterase Inhibitors Study Group. (2019). "MDT Care for Dementia Patients: Impact on Quality of Life and Caregiver Burden." </a:t>
            </a:r>
            <a:r>
              <a:rPr lang="en-GB" i="1" dirty="0"/>
              <a:t>Journal of Alzheimer’s Disease, 72</a:t>
            </a:r>
            <a:r>
              <a:rPr lang="en-GB" dirty="0"/>
              <a:t>(2), 421-433.</a:t>
            </a:r>
          </a:p>
          <a:p>
            <a:r>
              <a:rPr lang="en-GB" dirty="0"/>
              <a:t>Lyon, M., Tyagi, A., &amp; </a:t>
            </a:r>
            <a:r>
              <a:rPr lang="en-GB" dirty="0" err="1"/>
              <a:t>Farghaly</a:t>
            </a:r>
            <a:r>
              <a:rPr lang="en-GB" dirty="0"/>
              <a:t>, M. (2021). "The Role of Multidisciplinary Teams in Huntington's Disease Care: A Comprehensive Review." </a:t>
            </a:r>
            <a:r>
              <a:rPr lang="en-GB" i="1" dirty="0"/>
              <a:t>Journal of Huntington’s Disease, 10</a:t>
            </a:r>
            <a:r>
              <a:rPr lang="en-GB" dirty="0"/>
              <a:t>(1), 63-75.</a:t>
            </a:r>
          </a:p>
          <a:p>
            <a:r>
              <a:rPr lang="en-GB" dirty="0"/>
              <a:t>van der Plas, A., &amp; Houghton, D. (2022). "Multidisciplinary Management of ALS: Current Practices and Future Directions." </a:t>
            </a:r>
            <a:r>
              <a:rPr lang="en-GB" i="1" dirty="0"/>
              <a:t>Amyotrophic Lateral Sclerosis and Frontotemporal Degeneration, 23</a:t>
            </a:r>
            <a:r>
              <a:rPr lang="en-GB" dirty="0"/>
              <a:t>(4), 211-223.</a:t>
            </a:r>
          </a:p>
          <a:p>
            <a:r>
              <a:rPr lang="en-GB" dirty="0"/>
              <a:t>Harris, C. J., &amp; Ko, J. H. (2017). "Multidisciplinary Approaches to Managing Parkinson’s Disease." </a:t>
            </a:r>
            <a:r>
              <a:rPr lang="en-GB" i="1" dirty="0"/>
              <a:t>Parkinsonism &amp; Related Disorders, 41</a:t>
            </a:r>
            <a:r>
              <a:rPr lang="en-GB" dirty="0"/>
              <a:t>, 1-7.</a:t>
            </a:r>
          </a:p>
          <a:p>
            <a:r>
              <a:rPr lang="en-GB" dirty="0" err="1"/>
              <a:t>Murman</a:t>
            </a:r>
            <a:r>
              <a:rPr lang="en-GB" dirty="0"/>
              <a:t>, D. L. (2015). "Multidisciplinary Team Management of Alzheimer’s Disease." </a:t>
            </a:r>
            <a:r>
              <a:rPr lang="en-GB" i="1" dirty="0"/>
              <a:t>The Journal of Clinical Psychiatry, 76</a:t>
            </a:r>
            <a:r>
              <a:rPr lang="en-GB" dirty="0"/>
              <a:t>(4), 113-120.</a:t>
            </a:r>
          </a:p>
          <a:p>
            <a:r>
              <a:rPr lang="en-GB" dirty="0"/>
              <a:t>Paulsen, J. S., &amp; Long, J. D. (2014). "The Evolution of Multidisciplinary Care in Huntington’s Disease Clinics." </a:t>
            </a:r>
            <a:r>
              <a:rPr lang="en-GB" i="1" dirty="0"/>
              <a:t>The Lancet Neurology, 13</a:t>
            </a:r>
            <a:r>
              <a:rPr lang="en-GB" dirty="0"/>
              <a:t>(1), 49-59.</a:t>
            </a:r>
          </a:p>
          <a:p>
            <a:r>
              <a:rPr lang="en-GB" dirty="0"/>
              <a:t>Gauthier, S., &amp; Rosa-Neto, P. (2013). "Multidisciplinary Team Approach to Neurodegenerative Disorders: Case Management in Practice." </a:t>
            </a:r>
            <a:r>
              <a:rPr lang="en-GB" i="1" dirty="0"/>
              <a:t>International Journal of Geriatric Psychiatry, 28</a:t>
            </a:r>
            <a:r>
              <a:rPr lang="en-GB" dirty="0"/>
              <a:t>(2), 234-240.</a:t>
            </a:r>
          </a:p>
          <a:p>
            <a:endParaRPr lang="en-SI" dirty="0"/>
          </a:p>
        </p:txBody>
      </p:sp>
    </p:spTree>
    <p:extLst>
      <p:ext uri="{BB962C8B-B14F-4D97-AF65-F5344CB8AC3E}">
        <p14:creationId xmlns:p14="http://schemas.microsoft.com/office/powerpoint/2010/main" val="7053258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2B10E-4C4C-1F10-542A-5936A8499E19}"/>
              </a:ext>
            </a:extLst>
          </p:cNvPr>
          <p:cNvSpPr>
            <a:spLocks noGrp="1"/>
          </p:cNvSpPr>
          <p:nvPr>
            <p:ph type="title"/>
          </p:nvPr>
        </p:nvSpPr>
        <p:spPr/>
        <p:txBody>
          <a:bodyPr>
            <a:normAutofit/>
          </a:bodyPr>
          <a:lstStyle/>
          <a:p>
            <a:pPr algn="ctr"/>
            <a:r>
              <a:rPr lang="en-GB" sz="4000" dirty="0">
                <a:solidFill>
                  <a:srgbClr val="C00000"/>
                </a:solidFill>
              </a:rPr>
              <a:t>Benefits of MDTs in Managing NDDs</a:t>
            </a:r>
            <a:endParaRPr lang="en-SI" sz="4000" dirty="0">
              <a:solidFill>
                <a:srgbClr val="C00000"/>
              </a:solidFill>
            </a:endParaRPr>
          </a:p>
        </p:txBody>
      </p:sp>
      <p:sp>
        <p:nvSpPr>
          <p:cNvPr id="3" name="Content Placeholder 2">
            <a:extLst>
              <a:ext uri="{FF2B5EF4-FFF2-40B4-BE49-F238E27FC236}">
                <a16:creationId xmlns:a16="http://schemas.microsoft.com/office/drawing/2014/main" id="{A7E25978-BF8C-B1E9-9F9C-B08C42E24A67}"/>
              </a:ext>
            </a:extLst>
          </p:cNvPr>
          <p:cNvSpPr>
            <a:spLocks noGrp="1"/>
          </p:cNvSpPr>
          <p:nvPr>
            <p:ph idx="1"/>
          </p:nvPr>
        </p:nvSpPr>
        <p:spPr/>
        <p:txBody>
          <a:bodyPr>
            <a:normAutofit fontScale="92500"/>
          </a:bodyPr>
          <a:lstStyle/>
          <a:p>
            <a:endParaRPr lang="en-GB" b="1" dirty="0"/>
          </a:p>
          <a:p>
            <a:pPr marL="742950" lvl="1" indent="-285750">
              <a:buFont typeface="Arial" panose="020B0604020202020204" pitchFamily="34" charset="0"/>
              <a:buChar char="•"/>
            </a:pPr>
            <a:r>
              <a:rPr lang="en-GB" b="1" dirty="0"/>
              <a:t>Improved Diagnostic Accuracy:</a:t>
            </a:r>
            <a:r>
              <a:rPr lang="en-GB" dirty="0"/>
              <a:t> Collaboration among different specialists leads to more thorough assessments and accurate diagnoses, which are essential for effective treatment planning.</a:t>
            </a:r>
          </a:p>
          <a:p>
            <a:pPr marL="742950" lvl="1" indent="-285750">
              <a:buFont typeface="Arial" panose="020B0604020202020204" pitchFamily="34" charset="0"/>
              <a:buChar char="•"/>
            </a:pPr>
            <a:r>
              <a:rPr lang="en-GB" b="1" dirty="0"/>
              <a:t>Personalized Treatment Plans:</a:t>
            </a:r>
            <a:r>
              <a:rPr lang="en-GB" dirty="0"/>
              <a:t> MDTs develop individualized care plans based on comprehensive assessments, ensuring that treatments are tailored to the unique needs of each patient.</a:t>
            </a:r>
          </a:p>
          <a:p>
            <a:pPr marL="742950" lvl="1" indent="-285750">
              <a:buFont typeface="Arial" panose="020B0604020202020204" pitchFamily="34" charset="0"/>
              <a:buChar char="•"/>
            </a:pPr>
            <a:r>
              <a:rPr lang="en-GB" b="1" dirty="0"/>
              <a:t>Continuity of Care:</a:t>
            </a:r>
            <a:r>
              <a:rPr lang="en-GB" dirty="0"/>
              <a:t> MDTs facilitate seamless transitions between care settings (e.g., hospital to home care), ensuring consistent and coordinated care throughout the disease course.</a:t>
            </a:r>
          </a:p>
          <a:p>
            <a:pPr marL="742950" lvl="1" indent="-285750">
              <a:buFont typeface="Arial" panose="020B0604020202020204" pitchFamily="34" charset="0"/>
              <a:buChar char="•"/>
            </a:pPr>
            <a:r>
              <a:rPr lang="en-GB" b="1" dirty="0"/>
              <a:t>Enhanced Communication:</a:t>
            </a:r>
            <a:r>
              <a:rPr lang="en-GB" dirty="0"/>
              <a:t> Regular MDT meetings and use of shared documentation systems ensure that all team members are informed and aligned, reducing the risk of miscommunication or conflicting care approaches.</a:t>
            </a:r>
          </a:p>
          <a:p>
            <a:endParaRPr lang="en-SI" dirty="0"/>
          </a:p>
        </p:txBody>
      </p:sp>
    </p:spTree>
    <p:extLst>
      <p:ext uri="{BB962C8B-B14F-4D97-AF65-F5344CB8AC3E}">
        <p14:creationId xmlns:p14="http://schemas.microsoft.com/office/powerpoint/2010/main" val="9802412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1F72AC-83BD-650C-E4AC-AAF0EA4C957F}"/>
              </a:ext>
            </a:extLst>
          </p:cNvPr>
          <p:cNvSpPr>
            <a:spLocks noGrp="1"/>
          </p:cNvSpPr>
          <p:nvPr>
            <p:ph type="title"/>
          </p:nvPr>
        </p:nvSpPr>
        <p:spPr/>
        <p:txBody>
          <a:bodyPr/>
          <a:lstStyle/>
          <a:p>
            <a:pPr algn="ctr"/>
            <a:r>
              <a:rPr lang="en-GB" dirty="0">
                <a:solidFill>
                  <a:srgbClr val="C00000"/>
                </a:solidFill>
              </a:rPr>
              <a:t>Key Principles of Effective MDTs</a:t>
            </a:r>
            <a:endParaRPr lang="en-SI" dirty="0">
              <a:solidFill>
                <a:srgbClr val="C00000"/>
              </a:solidFill>
            </a:endParaRPr>
          </a:p>
        </p:txBody>
      </p:sp>
      <p:sp>
        <p:nvSpPr>
          <p:cNvPr id="3" name="Content Placeholder 2">
            <a:extLst>
              <a:ext uri="{FF2B5EF4-FFF2-40B4-BE49-F238E27FC236}">
                <a16:creationId xmlns:a16="http://schemas.microsoft.com/office/drawing/2014/main" id="{0B0844D7-5BB2-1C05-CD45-F3351FB97E7F}"/>
              </a:ext>
            </a:extLst>
          </p:cNvPr>
          <p:cNvSpPr>
            <a:spLocks noGrp="1"/>
          </p:cNvSpPr>
          <p:nvPr>
            <p:ph idx="1"/>
          </p:nvPr>
        </p:nvSpPr>
        <p:spPr/>
        <p:txBody>
          <a:bodyPr>
            <a:normAutofit lnSpcReduction="10000"/>
          </a:bodyPr>
          <a:lstStyle/>
          <a:p>
            <a:endParaRPr lang="en-GB" b="1" dirty="0"/>
          </a:p>
          <a:p>
            <a:pPr marL="742950" lvl="1" indent="-285750">
              <a:buFont typeface="Arial" panose="020B0604020202020204" pitchFamily="34" charset="0"/>
              <a:buChar char="•"/>
            </a:pPr>
            <a:r>
              <a:rPr lang="en-GB" b="1" dirty="0"/>
              <a:t>Collaboration:</a:t>
            </a:r>
            <a:r>
              <a:rPr lang="en-GB" dirty="0"/>
              <a:t> Effective MDTs are built on strong collaboration, with team members working together towards shared patient-</a:t>
            </a:r>
            <a:r>
              <a:rPr lang="en-GB" dirty="0" err="1"/>
              <a:t>centered</a:t>
            </a:r>
            <a:r>
              <a:rPr lang="en-GB" dirty="0"/>
              <a:t> goals. Collaboration ensures that all aspects of a patient's condition are addressed.</a:t>
            </a:r>
          </a:p>
          <a:p>
            <a:pPr marL="742950" lvl="1" indent="-285750">
              <a:buFont typeface="Arial" panose="020B0604020202020204" pitchFamily="34" charset="0"/>
              <a:buChar char="•"/>
            </a:pPr>
            <a:r>
              <a:rPr lang="en-GB" b="1" dirty="0"/>
              <a:t>Communication:</a:t>
            </a:r>
            <a:r>
              <a:rPr lang="en-GB" dirty="0"/>
              <a:t> Open, regular, and clear communication is vital to avoid misunderstandings and ensure that all team members are up-to-date with patient progress and care plans.</a:t>
            </a:r>
          </a:p>
          <a:p>
            <a:pPr marL="742950" lvl="1" indent="-285750">
              <a:buFont typeface="Arial" panose="020B0604020202020204" pitchFamily="34" charset="0"/>
              <a:buChar char="•"/>
            </a:pPr>
            <a:r>
              <a:rPr lang="en-GB" b="1" dirty="0"/>
              <a:t>Respect for Roles:</a:t>
            </a:r>
            <a:r>
              <a:rPr lang="en-GB" dirty="0"/>
              <a:t> Each team member brings unique expertise to the MDT. Recognizing and valuing the contributions of all members fosters a respectful and productive team environment.</a:t>
            </a:r>
          </a:p>
          <a:p>
            <a:pPr marL="742950" lvl="1" indent="-285750">
              <a:buFont typeface="Arial" panose="020B0604020202020204" pitchFamily="34" charset="0"/>
              <a:buChar char="•"/>
            </a:pPr>
            <a:r>
              <a:rPr lang="en-GB" b="1" dirty="0"/>
              <a:t>Patient-</a:t>
            </a:r>
            <a:r>
              <a:rPr lang="en-GB" b="1" dirty="0" err="1"/>
              <a:t>Centered</a:t>
            </a:r>
            <a:r>
              <a:rPr lang="en-GB" b="1" dirty="0"/>
              <a:t> Care:</a:t>
            </a:r>
            <a:r>
              <a:rPr lang="en-GB" dirty="0"/>
              <a:t> MDTs prioritize the needs and preferences of patients and their families, involving them in care decisions and tailoring interventions to align with their goals and values.</a:t>
            </a:r>
          </a:p>
          <a:p>
            <a:endParaRPr lang="en-SI" dirty="0"/>
          </a:p>
        </p:txBody>
      </p:sp>
    </p:spTree>
    <p:extLst>
      <p:ext uri="{BB962C8B-B14F-4D97-AF65-F5344CB8AC3E}">
        <p14:creationId xmlns:p14="http://schemas.microsoft.com/office/powerpoint/2010/main" val="4771034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B598F-DA7A-F415-F324-1D1A46DD6CAB}"/>
              </a:ext>
            </a:extLst>
          </p:cNvPr>
          <p:cNvSpPr>
            <a:spLocks noGrp="1"/>
          </p:cNvSpPr>
          <p:nvPr>
            <p:ph type="title"/>
          </p:nvPr>
        </p:nvSpPr>
        <p:spPr/>
        <p:txBody>
          <a:bodyPr/>
          <a:lstStyle/>
          <a:p>
            <a:pPr algn="ctr"/>
            <a:r>
              <a:rPr lang="en-GB" dirty="0">
                <a:solidFill>
                  <a:srgbClr val="C00000"/>
                </a:solidFill>
              </a:rPr>
              <a:t>Challenges Faced by MDTs in NDD Care</a:t>
            </a:r>
            <a:endParaRPr lang="en-SI" dirty="0">
              <a:solidFill>
                <a:srgbClr val="C00000"/>
              </a:solidFill>
            </a:endParaRPr>
          </a:p>
        </p:txBody>
      </p:sp>
      <p:sp>
        <p:nvSpPr>
          <p:cNvPr id="3" name="Content Placeholder 2">
            <a:extLst>
              <a:ext uri="{FF2B5EF4-FFF2-40B4-BE49-F238E27FC236}">
                <a16:creationId xmlns:a16="http://schemas.microsoft.com/office/drawing/2014/main" id="{BDA953F4-BA1D-DCCE-F9BC-BAC4F83120DC}"/>
              </a:ext>
            </a:extLst>
          </p:cNvPr>
          <p:cNvSpPr>
            <a:spLocks noGrp="1"/>
          </p:cNvSpPr>
          <p:nvPr>
            <p:ph idx="1"/>
          </p:nvPr>
        </p:nvSpPr>
        <p:spPr>
          <a:xfrm>
            <a:off x="838200" y="1182530"/>
            <a:ext cx="10515600" cy="5032375"/>
          </a:xfrm>
        </p:spPr>
        <p:txBody>
          <a:bodyPr>
            <a:normAutofit/>
          </a:bodyPr>
          <a:lstStyle/>
          <a:p>
            <a:endParaRPr lang="en-GB" b="1" dirty="0"/>
          </a:p>
          <a:p>
            <a:pPr marL="742950" lvl="1" indent="-285750">
              <a:buFont typeface="Arial" panose="020B0604020202020204" pitchFamily="34" charset="0"/>
              <a:buChar char="•"/>
            </a:pPr>
            <a:r>
              <a:rPr lang="en-GB" b="1" dirty="0"/>
              <a:t>Communication Barriers:</a:t>
            </a:r>
            <a:r>
              <a:rPr lang="en-GB" dirty="0"/>
              <a:t> Differences in terminology, language, and communication styles among team members can lead to misunderstandings and fragmented care.</a:t>
            </a:r>
          </a:p>
          <a:p>
            <a:pPr marL="457200" lvl="1" indent="0">
              <a:buNone/>
            </a:pPr>
            <a:endParaRPr lang="en-GB" dirty="0"/>
          </a:p>
          <a:p>
            <a:pPr marL="742950" lvl="1" indent="-285750">
              <a:buFont typeface="Arial" panose="020B0604020202020204" pitchFamily="34" charset="0"/>
              <a:buChar char="•"/>
            </a:pPr>
            <a:r>
              <a:rPr lang="en-GB" b="1" dirty="0"/>
              <a:t>Coordination Difficulties:</a:t>
            </a:r>
            <a:r>
              <a:rPr lang="en-GB" dirty="0"/>
              <a:t> Scheduling conflicts and time constraints can hinder regular meetings and timely coordination of care.</a:t>
            </a:r>
          </a:p>
          <a:p>
            <a:pPr marL="457200" lvl="1" indent="0">
              <a:buNone/>
            </a:pPr>
            <a:endParaRPr lang="en-GB" dirty="0"/>
          </a:p>
          <a:p>
            <a:pPr marL="742950" lvl="1" indent="-285750">
              <a:buFont typeface="Arial" panose="020B0604020202020204" pitchFamily="34" charset="0"/>
              <a:buChar char="•"/>
            </a:pPr>
            <a:r>
              <a:rPr lang="en-GB" b="1" dirty="0"/>
              <a:t>Resource Limitations:</a:t>
            </a:r>
            <a:r>
              <a:rPr lang="en-GB" dirty="0"/>
              <a:t> Limited access to necessary tools, facilities, or specialists can affect the quality of care provided by MDTs.</a:t>
            </a:r>
          </a:p>
          <a:p>
            <a:pPr marL="457200" lvl="1" indent="0">
              <a:buNone/>
            </a:pPr>
            <a:endParaRPr lang="en-GB" dirty="0"/>
          </a:p>
          <a:p>
            <a:pPr marL="742950" lvl="1" indent="-285750">
              <a:buFont typeface="Arial" panose="020B0604020202020204" pitchFamily="34" charset="0"/>
              <a:buChar char="•"/>
            </a:pPr>
            <a:r>
              <a:rPr lang="en-GB" b="1" dirty="0"/>
              <a:t>Conflicts in Decision-Making:</a:t>
            </a:r>
            <a:r>
              <a:rPr lang="en-GB" dirty="0"/>
              <a:t> Disagreements on treatment approaches or care priorities can arise due to differing professional perspectives.</a:t>
            </a:r>
          </a:p>
          <a:p>
            <a:endParaRPr lang="en-SI" dirty="0"/>
          </a:p>
        </p:txBody>
      </p:sp>
    </p:spTree>
    <p:extLst>
      <p:ext uri="{BB962C8B-B14F-4D97-AF65-F5344CB8AC3E}">
        <p14:creationId xmlns:p14="http://schemas.microsoft.com/office/powerpoint/2010/main" val="1972657955"/>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emplate.pptx" id="{3710302B-DCBE-4007-996A-54C4924806ED}" vid="{28A7334C-F240-4954-90A0-42970BA99EDB}"/>
    </a:ext>
  </a:extLst>
</a:theme>
</file>

<file path=docProps/app.xml><?xml version="1.0" encoding="utf-8"?>
<Properties xmlns="http://schemas.openxmlformats.org/officeDocument/2006/extended-properties" xmlns:vt="http://schemas.openxmlformats.org/officeDocument/2006/docPropsVTypes">
  <Template>template</Template>
  <TotalTime>3318</TotalTime>
  <Words>7695</Words>
  <Application>Microsoft Office PowerPoint</Application>
  <PresentationFormat>Widescreen</PresentationFormat>
  <Paragraphs>434</Paragraphs>
  <Slides>61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61</vt:i4>
      </vt:variant>
    </vt:vector>
  </HeadingPairs>
  <TitlesOfParts>
    <vt:vector size="65" baseType="lpstr">
      <vt:lpstr>Arial</vt:lpstr>
      <vt:lpstr>Calibri</vt:lpstr>
      <vt:lpstr>Calibri Light</vt:lpstr>
      <vt:lpstr>Office 2013 - 2022 Theme</vt:lpstr>
      <vt:lpstr>SI-5.1. Coordination of assessments of NDDs in multidisciplinary team  settings </vt:lpstr>
      <vt:lpstr>Objectives</vt:lpstr>
      <vt:lpstr>Overview of Neurodegenerative Diseases (NDDs)</vt:lpstr>
      <vt:lpstr>What is Multidisciplinary Team (MDT)</vt:lpstr>
      <vt:lpstr>Goals of MDTs in Healthcare</vt:lpstr>
      <vt:lpstr>How MDTs Enhance Patient Care in NDDs</vt:lpstr>
      <vt:lpstr>Benefits of MDTs in Managing NDDs</vt:lpstr>
      <vt:lpstr>Key Principles of Effective MDTs</vt:lpstr>
      <vt:lpstr>Challenges Faced by MDTs in NDD Care</vt:lpstr>
      <vt:lpstr>Overcoming Challenges in MDTs (Continued)</vt:lpstr>
      <vt:lpstr>The Evolution of MDTs inNDDs Care</vt:lpstr>
      <vt:lpstr>MDTs and Patient-Centered Outcomes</vt:lpstr>
      <vt:lpstr>Settings of MDTs in Neurodegenerative Disease Care</vt:lpstr>
      <vt:lpstr>Key Members of MDTs in Alzheimer’s Disease </vt:lpstr>
      <vt:lpstr>Settings for MDTs in Alzheimer’s Disease</vt:lpstr>
      <vt:lpstr>Key Members of MDTs in Huntington’s Disease</vt:lpstr>
      <vt:lpstr>Settings for MDTs in Huntington’s Disease</vt:lpstr>
      <vt:lpstr>Key Members of MDTs in Parkinson’s Disease</vt:lpstr>
      <vt:lpstr>Settings for MDTs in Parkinson’s Disease</vt:lpstr>
      <vt:lpstr>Key Members of MDTs in Amyotrophic Lateral Sclerosis</vt:lpstr>
      <vt:lpstr>Settings for MDTs in Amyotrophic Lateral Sclerosis</vt:lpstr>
      <vt:lpstr>Neurologists:  Key Members of MDTs</vt:lpstr>
      <vt:lpstr>Specialized Nurses and Nurse Specialists: Providing Tailored Care</vt:lpstr>
      <vt:lpstr>Specialized Nurses and Nurse Specialists: Providing Tailored Care</vt:lpstr>
      <vt:lpstr>Psychologists and Psychiatrists:  Addressing Mental Health</vt:lpstr>
      <vt:lpstr>Physical Therapists:  Enhancing Mobility and Function</vt:lpstr>
      <vt:lpstr>Occupational Therapists:  Promoting Independence</vt:lpstr>
      <vt:lpstr>Speech-Language Pathologists:  Supporting Communication and Swallowing</vt:lpstr>
      <vt:lpstr>Dietitians:  Managing Nutrition and Diet</vt:lpstr>
      <vt:lpstr>Social Workers:  Supporting Patients and Families</vt:lpstr>
      <vt:lpstr>Forms of Cooperation within MDTs</vt:lpstr>
      <vt:lpstr>Multidisciplinary Approach</vt:lpstr>
      <vt:lpstr>Interdisciplinary Approach</vt:lpstr>
      <vt:lpstr>Transdisciplinary Approach</vt:lpstr>
      <vt:lpstr>Cross-Disciplinary Approach in MDTs</vt:lpstr>
      <vt:lpstr>Importance of Communication in MDTs</vt:lpstr>
      <vt:lpstr>Strategies for Effective Collaboration in MDTs </vt:lpstr>
      <vt:lpstr>Overcoming Barriers to Collaboration in MDTs</vt:lpstr>
      <vt:lpstr>Importance of Leadership in MDTs</vt:lpstr>
      <vt:lpstr>Qualities of an Effective MDT Leader</vt:lpstr>
      <vt:lpstr>Strategies for Effective MDT Leadership</vt:lpstr>
      <vt:lpstr>CASE STUDIES</vt:lpstr>
      <vt:lpstr>Case Study 1: Mr. Perera’s Journey with Parkinson’s Disease</vt:lpstr>
      <vt:lpstr>Questions for Students</vt:lpstr>
      <vt:lpstr>Suggested MDT Members for Mr. Perera</vt:lpstr>
      <vt:lpstr>Mutual Collaboration in MDT for Mr. Perera 1</vt:lpstr>
      <vt:lpstr>Mutual Collaboration in MDT for Mr. Perera 2</vt:lpstr>
      <vt:lpstr>Case Study 2: Mrs. Fernando’s Journey with Alzheimer’s Disease</vt:lpstr>
      <vt:lpstr>Questions for students</vt:lpstr>
      <vt:lpstr>Suggested MDT Members for Mrs. Fernando</vt:lpstr>
      <vt:lpstr>Collaboration Among MDT Members for Mrs. Fernando </vt:lpstr>
      <vt:lpstr>Case Study 3: Mr. Silva’s Journey with Huntington’s Disease</vt:lpstr>
      <vt:lpstr>Questions for Students</vt:lpstr>
      <vt:lpstr>Suggested MDT Members for Mr. Silva</vt:lpstr>
      <vt:lpstr>Collaboration Among MDT Members for Mr. Silva</vt:lpstr>
      <vt:lpstr>Case Study 4: Mrs. Nayana’s Journey with Amyotrophic Lateral Sclerosis </vt:lpstr>
      <vt:lpstr>Questions for Students</vt:lpstr>
      <vt:lpstr>Suggested MDT Members for Mrs. Weerasinghe</vt:lpstr>
      <vt:lpstr>Mutual Collaboration in MDT for Mrs. Weerasinghe </vt:lpstr>
      <vt:lpstr>Strategies for Enhancing Mutual Help in MDTs</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Zvezdan Pirtosek</dc:creator>
  <cp:lastModifiedBy>MAKO MANUEL</cp:lastModifiedBy>
  <cp:revision>10</cp:revision>
  <dcterms:created xsi:type="dcterms:W3CDTF">2024-08-27T14:49:08Z</dcterms:created>
  <dcterms:modified xsi:type="dcterms:W3CDTF">2024-12-14T10:19:04Z</dcterms:modified>
</cp:coreProperties>
</file>