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83" r:id="rId4"/>
    <p:sldId id="286" r:id="rId5"/>
    <p:sldId id="285" r:id="rId6"/>
    <p:sldId id="293" r:id="rId7"/>
    <p:sldId id="290" r:id="rId8"/>
    <p:sldId id="291" r:id="rId9"/>
    <p:sldId id="292" r:id="rId10"/>
    <p:sldId id="294" r:id="rId11"/>
    <p:sldId id="295" r:id="rId12"/>
    <p:sldId id="265" r:id="rId13"/>
    <p:sldId id="266" r:id="rId14"/>
    <p:sldId id="267" r:id="rId15"/>
    <p:sldId id="296" r:id="rId16"/>
    <p:sldId id="268" r:id="rId17"/>
    <p:sldId id="269" r:id="rId18"/>
    <p:sldId id="270" r:id="rId19"/>
    <p:sldId id="271" r:id="rId20"/>
    <p:sldId id="297" r:id="rId21"/>
    <p:sldId id="275" r:id="rId22"/>
    <p:sldId id="276" r:id="rId23"/>
    <p:sldId id="277" r:id="rId24"/>
    <p:sldId id="278" r:id="rId25"/>
    <p:sldId id="279" r:id="rId26"/>
    <p:sldId id="281" r:id="rId27"/>
    <p:sldId id="298" r:id="rId28"/>
    <p:sldId id="318" r:id="rId29"/>
    <p:sldId id="282" r:id="rId30"/>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563" autoAdjust="0"/>
  </p:normalViewPr>
  <p:slideViewPr>
    <p:cSldViewPr snapToGrid="0">
      <p:cViewPr varScale="1">
        <p:scale>
          <a:sx n="75" d="100"/>
          <a:sy n="75" d="100"/>
        </p:scale>
        <p:origin x="97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2F288-BC19-445C-AAD2-D753D9DB174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5591D1F-EB4B-449B-922F-4EA1847C61B4}">
      <dgm:prSet/>
      <dgm:spPr/>
      <dgm:t>
        <a:bodyPr/>
        <a:lstStyle/>
        <a:p>
          <a:r>
            <a:rPr lang="en-US" dirty="0"/>
            <a:t>Financial </a:t>
          </a:r>
        </a:p>
      </dgm:t>
    </dgm:pt>
    <dgm:pt modelId="{A09309B7-03AE-4295-95A9-A3D5BCE7067A}" type="parTrans" cxnId="{4FDCAF2A-C554-42F3-A872-9145BAC233FC}">
      <dgm:prSet/>
      <dgm:spPr/>
      <dgm:t>
        <a:bodyPr/>
        <a:lstStyle/>
        <a:p>
          <a:endParaRPr lang="en-US"/>
        </a:p>
      </dgm:t>
    </dgm:pt>
    <dgm:pt modelId="{62550FB0-041A-44BD-AF66-3C665F3B5C9A}" type="sibTrans" cxnId="{4FDCAF2A-C554-42F3-A872-9145BAC233FC}">
      <dgm:prSet/>
      <dgm:spPr/>
      <dgm:t>
        <a:bodyPr/>
        <a:lstStyle/>
        <a:p>
          <a:endParaRPr lang="en-US"/>
        </a:p>
      </dgm:t>
    </dgm:pt>
    <dgm:pt modelId="{395A32A6-C93B-4750-A11E-008974727100}">
      <dgm:prSet/>
      <dgm:spPr/>
      <dgm:t>
        <a:bodyPr/>
        <a:lstStyle/>
        <a:p>
          <a:r>
            <a:rPr lang="en-US" dirty="0"/>
            <a:t>Management</a:t>
          </a:r>
        </a:p>
      </dgm:t>
    </dgm:pt>
    <dgm:pt modelId="{C9D06A7A-963D-4777-B333-95837EB924B5}" type="parTrans" cxnId="{2910B5B3-A850-40C6-AF36-8DBE897B8D05}">
      <dgm:prSet/>
      <dgm:spPr/>
      <dgm:t>
        <a:bodyPr/>
        <a:lstStyle/>
        <a:p>
          <a:endParaRPr lang="en-US"/>
        </a:p>
      </dgm:t>
    </dgm:pt>
    <dgm:pt modelId="{32DED412-29AD-4799-AA75-CF1C46723614}" type="sibTrans" cxnId="{2910B5B3-A850-40C6-AF36-8DBE897B8D05}">
      <dgm:prSet/>
      <dgm:spPr/>
      <dgm:t>
        <a:bodyPr/>
        <a:lstStyle/>
        <a:p>
          <a:endParaRPr lang="en-US"/>
        </a:p>
      </dgm:t>
    </dgm:pt>
    <dgm:pt modelId="{50CB49AC-CCAE-4E3C-BF42-9E24F6C72000}">
      <dgm:prSet/>
      <dgm:spPr/>
      <dgm:t>
        <a:bodyPr/>
        <a:lstStyle/>
        <a:p>
          <a:r>
            <a:rPr lang="en-US" dirty="0"/>
            <a:t>Analytical (including external researchers conducting the evaluation)</a:t>
          </a:r>
        </a:p>
      </dgm:t>
    </dgm:pt>
    <dgm:pt modelId="{A2E921EA-9CE6-453A-A271-F915E9016F09}" type="parTrans" cxnId="{E5F6EBB6-FAA0-4389-997D-FC04FDA7BF51}">
      <dgm:prSet/>
      <dgm:spPr/>
      <dgm:t>
        <a:bodyPr/>
        <a:lstStyle/>
        <a:p>
          <a:endParaRPr lang="en-US"/>
        </a:p>
      </dgm:t>
    </dgm:pt>
    <dgm:pt modelId="{79117DE8-D9CD-409C-8C9F-22A66CA13BF0}" type="sibTrans" cxnId="{E5F6EBB6-FAA0-4389-997D-FC04FDA7BF51}">
      <dgm:prSet/>
      <dgm:spPr/>
      <dgm:t>
        <a:bodyPr/>
        <a:lstStyle/>
        <a:p>
          <a:endParaRPr lang="en-US"/>
        </a:p>
      </dgm:t>
    </dgm:pt>
    <dgm:pt modelId="{46322191-7C14-4E29-9F7E-D6D48D3D0AB7}">
      <dgm:prSet/>
      <dgm:spPr/>
      <dgm:t>
        <a:bodyPr/>
        <a:lstStyle/>
        <a:p>
          <a:r>
            <a:rPr lang="en-US" dirty="0"/>
            <a:t>Policy </a:t>
          </a:r>
        </a:p>
      </dgm:t>
    </dgm:pt>
    <dgm:pt modelId="{F15B528B-5B6C-4E98-9064-99E580EFD125}" type="parTrans" cxnId="{9F56E936-85E4-4B84-A86F-186EAF31EFFC}">
      <dgm:prSet/>
      <dgm:spPr/>
      <dgm:t>
        <a:bodyPr/>
        <a:lstStyle/>
        <a:p>
          <a:endParaRPr lang="en-US"/>
        </a:p>
      </dgm:t>
    </dgm:pt>
    <dgm:pt modelId="{9EC17571-E5FE-41CD-9547-D5214544587B}" type="sibTrans" cxnId="{9F56E936-85E4-4B84-A86F-186EAF31EFFC}">
      <dgm:prSet/>
      <dgm:spPr/>
      <dgm:t>
        <a:bodyPr/>
        <a:lstStyle/>
        <a:p>
          <a:endParaRPr lang="en-US"/>
        </a:p>
      </dgm:t>
    </dgm:pt>
    <dgm:pt modelId="{E9E10278-E4B6-41BC-A09B-5521CE1F0027}">
      <dgm:prSet/>
      <dgm:spPr/>
      <dgm:t>
        <a:bodyPr/>
        <a:lstStyle/>
        <a:p>
          <a:r>
            <a:rPr lang="en-US" dirty="0"/>
            <a:t>Delivery bodies</a:t>
          </a:r>
        </a:p>
      </dgm:t>
    </dgm:pt>
    <dgm:pt modelId="{C68E1C97-2713-4B47-9904-D24B7BC67188}" type="parTrans" cxnId="{923BEE22-0497-448F-8900-D9DB8915CAD2}">
      <dgm:prSet/>
      <dgm:spPr/>
      <dgm:t>
        <a:bodyPr/>
        <a:lstStyle/>
        <a:p>
          <a:endParaRPr lang="en-US"/>
        </a:p>
      </dgm:t>
    </dgm:pt>
    <dgm:pt modelId="{E61307B1-A3B3-4814-B8BC-2685256BA0D3}" type="sibTrans" cxnId="{923BEE22-0497-448F-8900-D9DB8915CAD2}">
      <dgm:prSet/>
      <dgm:spPr/>
      <dgm:t>
        <a:bodyPr/>
        <a:lstStyle/>
        <a:p>
          <a:endParaRPr lang="en-US"/>
        </a:p>
      </dgm:t>
    </dgm:pt>
    <dgm:pt modelId="{68649A2E-B518-4AD7-B7C7-739D20D64521}">
      <dgm:prSet/>
      <dgm:spPr/>
      <dgm:t>
        <a:bodyPr/>
        <a:lstStyle/>
        <a:p>
          <a:r>
            <a:rPr lang="en-US" dirty="0"/>
            <a:t>Wider stakeholders</a:t>
          </a:r>
        </a:p>
      </dgm:t>
    </dgm:pt>
    <dgm:pt modelId="{2F6A9863-D8D2-412C-B061-CDA3EFBB66E0}" type="parTrans" cxnId="{1EFD4957-796E-478F-BBF7-E93344D70FB8}">
      <dgm:prSet/>
      <dgm:spPr/>
      <dgm:t>
        <a:bodyPr/>
        <a:lstStyle/>
        <a:p>
          <a:endParaRPr lang="en-US"/>
        </a:p>
      </dgm:t>
    </dgm:pt>
    <dgm:pt modelId="{105D1F43-135B-4360-8F20-12AEB53E50D1}" type="sibTrans" cxnId="{1EFD4957-796E-478F-BBF7-E93344D70FB8}">
      <dgm:prSet/>
      <dgm:spPr/>
      <dgm:t>
        <a:bodyPr/>
        <a:lstStyle/>
        <a:p>
          <a:endParaRPr lang="en-US"/>
        </a:p>
      </dgm:t>
    </dgm:pt>
    <dgm:pt modelId="{C068FC7C-38AF-4153-A02E-04597A7A8F37}">
      <dgm:prSet/>
      <dgm:spPr/>
      <dgm:t>
        <a:bodyPr/>
        <a:lstStyle/>
        <a:p>
          <a:r>
            <a:rPr lang="en-US" dirty="0"/>
            <a:t>Post-delivery resource</a:t>
          </a:r>
        </a:p>
      </dgm:t>
    </dgm:pt>
    <dgm:pt modelId="{396704C2-5C63-4E35-A197-5371748E5E47}" type="parTrans" cxnId="{8C808073-C7A0-4EDB-8018-9C6656E521C1}">
      <dgm:prSet/>
      <dgm:spPr/>
      <dgm:t>
        <a:bodyPr/>
        <a:lstStyle/>
        <a:p>
          <a:endParaRPr lang="en-US"/>
        </a:p>
      </dgm:t>
    </dgm:pt>
    <dgm:pt modelId="{F7703A74-6016-4E52-B594-FEE4D2C1EF5F}" type="sibTrans" cxnId="{8C808073-C7A0-4EDB-8018-9C6656E521C1}">
      <dgm:prSet/>
      <dgm:spPr/>
      <dgm:t>
        <a:bodyPr/>
        <a:lstStyle/>
        <a:p>
          <a:endParaRPr lang="en-US"/>
        </a:p>
      </dgm:t>
    </dgm:pt>
    <dgm:pt modelId="{77B3FE9D-3459-470A-B9CB-20C25D3C0E87}" type="pres">
      <dgm:prSet presAssocID="{7822F288-BC19-445C-AAD2-D753D9DB174A}" presName="vert0" presStyleCnt="0">
        <dgm:presLayoutVars>
          <dgm:dir/>
          <dgm:animOne val="branch"/>
          <dgm:animLvl val="lvl"/>
        </dgm:presLayoutVars>
      </dgm:prSet>
      <dgm:spPr/>
    </dgm:pt>
    <dgm:pt modelId="{9418324F-6326-41C3-B793-0BCCF6052952}" type="pres">
      <dgm:prSet presAssocID="{05591D1F-EB4B-449B-922F-4EA1847C61B4}" presName="thickLine" presStyleLbl="alignNode1" presStyleIdx="0" presStyleCnt="7"/>
      <dgm:spPr/>
    </dgm:pt>
    <dgm:pt modelId="{6C9118B5-AD18-4E06-9B11-DD93E444BD08}" type="pres">
      <dgm:prSet presAssocID="{05591D1F-EB4B-449B-922F-4EA1847C61B4}" presName="horz1" presStyleCnt="0"/>
      <dgm:spPr/>
    </dgm:pt>
    <dgm:pt modelId="{4C344DAC-E22F-43A6-BD85-C4CA3D593CD6}" type="pres">
      <dgm:prSet presAssocID="{05591D1F-EB4B-449B-922F-4EA1847C61B4}" presName="tx1" presStyleLbl="revTx" presStyleIdx="0" presStyleCnt="7"/>
      <dgm:spPr/>
    </dgm:pt>
    <dgm:pt modelId="{3F774A9D-C3B1-4F85-A294-A443376548FB}" type="pres">
      <dgm:prSet presAssocID="{05591D1F-EB4B-449B-922F-4EA1847C61B4}" presName="vert1" presStyleCnt="0"/>
      <dgm:spPr/>
    </dgm:pt>
    <dgm:pt modelId="{04182D39-4A0F-428E-89C4-AE0EE04CC197}" type="pres">
      <dgm:prSet presAssocID="{395A32A6-C93B-4750-A11E-008974727100}" presName="thickLine" presStyleLbl="alignNode1" presStyleIdx="1" presStyleCnt="7"/>
      <dgm:spPr/>
    </dgm:pt>
    <dgm:pt modelId="{90E1FB91-4BAD-4DA7-BF4B-0D13D997E969}" type="pres">
      <dgm:prSet presAssocID="{395A32A6-C93B-4750-A11E-008974727100}" presName="horz1" presStyleCnt="0"/>
      <dgm:spPr/>
    </dgm:pt>
    <dgm:pt modelId="{E3A7A960-89E9-4B90-8D93-00ED150A72EA}" type="pres">
      <dgm:prSet presAssocID="{395A32A6-C93B-4750-A11E-008974727100}" presName="tx1" presStyleLbl="revTx" presStyleIdx="1" presStyleCnt="7"/>
      <dgm:spPr/>
    </dgm:pt>
    <dgm:pt modelId="{8034DE41-2A30-44ED-A801-68E1A8F83218}" type="pres">
      <dgm:prSet presAssocID="{395A32A6-C93B-4750-A11E-008974727100}" presName="vert1" presStyleCnt="0"/>
      <dgm:spPr/>
    </dgm:pt>
    <dgm:pt modelId="{C6FBB27B-787A-4E5E-9769-C7F8AEC3FD4C}" type="pres">
      <dgm:prSet presAssocID="{50CB49AC-CCAE-4E3C-BF42-9E24F6C72000}" presName="thickLine" presStyleLbl="alignNode1" presStyleIdx="2" presStyleCnt="7"/>
      <dgm:spPr/>
    </dgm:pt>
    <dgm:pt modelId="{090F11D4-53A3-472E-B752-25F0E6B1E895}" type="pres">
      <dgm:prSet presAssocID="{50CB49AC-CCAE-4E3C-BF42-9E24F6C72000}" presName="horz1" presStyleCnt="0"/>
      <dgm:spPr/>
    </dgm:pt>
    <dgm:pt modelId="{D8B19E01-3438-4201-88A4-FB4CF9F322B1}" type="pres">
      <dgm:prSet presAssocID="{50CB49AC-CCAE-4E3C-BF42-9E24F6C72000}" presName="tx1" presStyleLbl="revTx" presStyleIdx="2" presStyleCnt="7"/>
      <dgm:spPr/>
    </dgm:pt>
    <dgm:pt modelId="{2D892BF3-4D5D-4364-AFAB-77DA23CB0860}" type="pres">
      <dgm:prSet presAssocID="{50CB49AC-CCAE-4E3C-BF42-9E24F6C72000}" presName="vert1" presStyleCnt="0"/>
      <dgm:spPr/>
    </dgm:pt>
    <dgm:pt modelId="{40F1EEC7-2387-47A8-88B0-29147B0972EB}" type="pres">
      <dgm:prSet presAssocID="{46322191-7C14-4E29-9F7E-D6D48D3D0AB7}" presName="thickLine" presStyleLbl="alignNode1" presStyleIdx="3" presStyleCnt="7"/>
      <dgm:spPr/>
    </dgm:pt>
    <dgm:pt modelId="{5AE7A71D-F7FB-4737-B675-2BA826C05E3D}" type="pres">
      <dgm:prSet presAssocID="{46322191-7C14-4E29-9F7E-D6D48D3D0AB7}" presName="horz1" presStyleCnt="0"/>
      <dgm:spPr/>
    </dgm:pt>
    <dgm:pt modelId="{39BB51A0-6D15-491A-9C3C-4BD1A78E5946}" type="pres">
      <dgm:prSet presAssocID="{46322191-7C14-4E29-9F7E-D6D48D3D0AB7}" presName="tx1" presStyleLbl="revTx" presStyleIdx="3" presStyleCnt="7"/>
      <dgm:spPr/>
    </dgm:pt>
    <dgm:pt modelId="{D526215A-8A0A-4A65-9D5F-41DABAF29752}" type="pres">
      <dgm:prSet presAssocID="{46322191-7C14-4E29-9F7E-D6D48D3D0AB7}" presName="vert1" presStyleCnt="0"/>
      <dgm:spPr/>
    </dgm:pt>
    <dgm:pt modelId="{CEA7359D-9849-40EA-ABF5-FBEC953032B4}" type="pres">
      <dgm:prSet presAssocID="{E9E10278-E4B6-41BC-A09B-5521CE1F0027}" presName="thickLine" presStyleLbl="alignNode1" presStyleIdx="4" presStyleCnt="7"/>
      <dgm:spPr/>
    </dgm:pt>
    <dgm:pt modelId="{9FD0D596-F70D-4191-AC2D-7795553F63DC}" type="pres">
      <dgm:prSet presAssocID="{E9E10278-E4B6-41BC-A09B-5521CE1F0027}" presName="horz1" presStyleCnt="0"/>
      <dgm:spPr/>
    </dgm:pt>
    <dgm:pt modelId="{282EB813-E02D-4370-B99F-541B9AA3CCDE}" type="pres">
      <dgm:prSet presAssocID="{E9E10278-E4B6-41BC-A09B-5521CE1F0027}" presName="tx1" presStyleLbl="revTx" presStyleIdx="4" presStyleCnt="7"/>
      <dgm:spPr/>
    </dgm:pt>
    <dgm:pt modelId="{67912005-4548-455F-B42E-43EB0B4B0482}" type="pres">
      <dgm:prSet presAssocID="{E9E10278-E4B6-41BC-A09B-5521CE1F0027}" presName="vert1" presStyleCnt="0"/>
      <dgm:spPr/>
    </dgm:pt>
    <dgm:pt modelId="{582DF3F8-7C55-4147-916E-A4D085F2F338}" type="pres">
      <dgm:prSet presAssocID="{68649A2E-B518-4AD7-B7C7-739D20D64521}" presName="thickLine" presStyleLbl="alignNode1" presStyleIdx="5" presStyleCnt="7"/>
      <dgm:spPr/>
    </dgm:pt>
    <dgm:pt modelId="{3D87A1DA-F9DD-4814-9CCF-C1C4549E261C}" type="pres">
      <dgm:prSet presAssocID="{68649A2E-B518-4AD7-B7C7-739D20D64521}" presName="horz1" presStyleCnt="0"/>
      <dgm:spPr/>
    </dgm:pt>
    <dgm:pt modelId="{88E88B7F-1961-4A88-B6FD-4BC6BADEC8A6}" type="pres">
      <dgm:prSet presAssocID="{68649A2E-B518-4AD7-B7C7-739D20D64521}" presName="tx1" presStyleLbl="revTx" presStyleIdx="5" presStyleCnt="7"/>
      <dgm:spPr/>
    </dgm:pt>
    <dgm:pt modelId="{6B2E1ED7-DE4B-4748-BEFF-7201059C08D3}" type="pres">
      <dgm:prSet presAssocID="{68649A2E-B518-4AD7-B7C7-739D20D64521}" presName="vert1" presStyleCnt="0"/>
      <dgm:spPr/>
    </dgm:pt>
    <dgm:pt modelId="{85148F45-8F71-4936-88E3-F8D907EF4D7B}" type="pres">
      <dgm:prSet presAssocID="{C068FC7C-38AF-4153-A02E-04597A7A8F37}" presName="thickLine" presStyleLbl="alignNode1" presStyleIdx="6" presStyleCnt="7"/>
      <dgm:spPr/>
    </dgm:pt>
    <dgm:pt modelId="{13385849-02B7-4934-8918-871FABCA913A}" type="pres">
      <dgm:prSet presAssocID="{C068FC7C-38AF-4153-A02E-04597A7A8F37}" presName="horz1" presStyleCnt="0"/>
      <dgm:spPr/>
    </dgm:pt>
    <dgm:pt modelId="{554D7A05-B853-4840-AE82-EC7C4FE3F572}" type="pres">
      <dgm:prSet presAssocID="{C068FC7C-38AF-4153-A02E-04597A7A8F37}" presName="tx1" presStyleLbl="revTx" presStyleIdx="6" presStyleCnt="7"/>
      <dgm:spPr/>
    </dgm:pt>
    <dgm:pt modelId="{CCAC279A-5E1A-44D7-956A-E37D91F06AE2}" type="pres">
      <dgm:prSet presAssocID="{C068FC7C-38AF-4153-A02E-04597A7A8F37}" presName="vert1" presStyleCnt="0"/>
      <dgm:spPr/>
    </dgm:pt>
  </dgm:ptLst>
  <dgm:cxnLst>
    <dgm:cxn modelId="{0C7A5307-9FE7-4AB1-B322-7C6B7419AC93}" type="presOf" srcId="{7822F288-BC19-445C-AAD2-D753D9DB174A}" destId="{77B3FE9D-3459-470A-B9CB-20C25D3C0E87}" srcOrd="0" destOrd="0" presId="urn:microsoft.com/office/officeart/2008/layout/LinedList"/>
    <dgm:cxn modelId="{923BEE22-0497-448F-8900-D9DB8915CAD2}" srcId="{7822F288-BC19-445C-AAD2-D753D9DB174A}" destId="{E9E10278-E4B6-41BC-A09B-5521CE1F0027}" srcOrd="4" destOrd="0" parTransId="{C68E1C97-2713-4B47-9904-D24B7BC67188}" sibTransId="{E61307B1-A3B3-4814-B8BC-2685256BA0D3}"/>
    <dgm:cxn modelId="{4FDCAF2A-C554-42F3-A872-9145BAC233FC}" srcId="{7822F288-BC19-445C-AAD2-D753D9DB174A}" destId="{05591D1F-EB4B-449B-922F-4EA1847C61B4}" srcOrd="0" destOrd="0" parTransId="{A09309B7-03AE-4295-95A9-A3D5BCE7067A}" sibTransId="{62550FB0-041A-44BD-AF66-3C665F3B5C9A}"/>
    <dgm:cxn modelId="{9F56E936-85E4-4B84-A86F-186EAF31EFFC}" srcId="{7822F288-BC19-445C-AAD2-D753D9DB174A}" destId="{46322191-7C14-4E29-9F7E-D6D48D3D0AB7}" srcOrd="3" destOrd="0" parTransId="{F15B528B-5B6C-4E98-9064-99E580EFD125}" sibTransId="{9EC17571-E5FE-41CD-9547-D5214544587B}"/>
    <dgm:cxn modelId="{8C808073-C7A0-4EDB-8018-9C6656E521C1}" srcId="{7822F288-BC19-445C-AAD2-D753D9DB174A}" destId="{C068FC7C-38AF-4153-A02E-04597A7A8F37}" srcOrd="6" destOrd="0" parTransId="{396704C2-5C63-4E35-A197-5371748E5E47}" sibTransId="{F7703A74-6016-4E52-B594-FEE4D2C1EF5F}"/>
    <dgm:cxn modelId="{EDA16054-761E-4CE2-9620-F2B6DCCD73B9}" type="presOf" srcId="{E9E10278-E4B6-41BC-A09B-5521CE1F0027}" destId="{282EB813-E02D-4370-B99F-541B9AA3CCDE}" srcOrd="0" destOrd="0" presId="urn:microsoft.com/office/officeart/2008/layout/LinedList"/>
    <dgm:cxn modelId="{1EFD4957-796E-478F-BBF7-E93344D70FB8}" srcId="{7822F288-BC19-445C-AAD2-D753D9DB174A}" destId="{68649A2E-B518-4AD7-B7C7-739D20D64521}" srcOrd="5" destOrd="0" parTransId="{2F6A9863-D8D2-412C-B061-CDA3EFBB66E0}" sibTransId="{105D1F43-135B-4360-8F20-12AEB53E50D1}"/>
    <dgm:cxn modelId="{E3559A8F-CA16-4AE7-8FF0-C08EBAA2858D}" type="presOf" srcId="{50CB49AC-CCAE-4E3C-BF42-9E24F6C72000}" destId="{D8B19E01-3438-4201-88A4-FB4CF9F322B1}" srcOrd="0" destOrd="0" presId="urn:microsoft.com/office/officeart/2008/layout/LinedList"/>
    <dgm:cxn modelId="{9BEA289C-F618-41F7-828F-1E098A5EC0BF}" type="presOf" srcId="{68649A2E-B518-4AD7-B7C7-739D20D64521}" destId="{88E88B7F-1961-4A88-B6FD-4BC6BADEC8A6}" srcOrd="0" destOrd="0" presId="urn:microsoft.com/office/officeart/2008/layout/LinedList"/>
    <dgm:cxn modelId="{2910B5B3-A850-40C6-AF36-8DBE897B8D05}" srcId="{7822F288-BC19-445C-AAD2-D753D9DB174A}" destId="{395A32A6-C93B-4750-A11E-008974727100}" srcOrd="1" destOrd="0" parTransId="{C9D06A7A-963D-4777-B333-95837EB924B5}" sibTransId="{32DED412-29AD-4799-AA75-CF1C46723614}"/>
    <dgm:cxn modelId="{E5F6EBB6-FAA0-4389-997D-FC04FDA7BF51}" srcId="{7822F288-BC19-445C-AAD2-D753D9DB174A}" destId="{50CB49AC-CCAE-4E3C-BF42-9E24F6C72000}" srcOrd="2" destOrd="0" parTransId="{A2E921EA-9CE6-453A-A271-F915E9016F09}" sibTransId="{79117DE8-D9CD-409C-8C9F-22A66CA13BF0}"/>
    <dgm:cxn modelId="{8C8DA4C6-D7C3-4B04-9046-A2BBA2462FB3}" type="presOf" srcId="{395A32A6-C93B-4750-A11E-008974727100}" destId="{E3A7A960-89E9-4B90-8D93-00ED150A72EA}" srcOrd="0" destOrd="0" presId="urn:microsoft.com/office/officeart/2008/layout/LinedList"/>
    <dgm:cxn modelId="{BCEA99D7-BCA6-4BEC-B2AE-07089F6C7BDB}" type="presOf" srcId="{05591D1F-EB4B-449B-922F-4EA1847C61B4}" destId="{4C344DAC-E22F-43A6-BD85-C4CA3D593CD6}" srcOrd="0" destOrd="0" presId="urn:microsoft.com/office/officeart/2008/layout/LinedList"/>
    <dgm:cxn modelId="{0BF906E2-86C5-463B-BEBF-CEFEFF0F8A39}" type="presOf" srcId="{46322191-7C14-4E29-9F7E-D6D48D3D0AB7}" destId="{39BB51A0-6D15-491A-9C3C-4BD1A78E5946}" srcOrd="0" destOrd="0" presId="urn:microsoft.com/office/officeart/2008/layout/LinedList"/>
    <dgm:cxn modelId="{71750EE8-2487-40EB-A54F-1D0089E6832C}" type="presOf" srcId="{C068FC7C-38AF-4153-A02E-04597A7A8F37}" destId="{554D7A05-B853-4840-AE82-EC7C4FE3F572}" srcOrd="0" destOrd="0" presId="urn:microsoft.com/office/officeart/2008/layout/LinedList"/>
    <dgm:cxn modelId="{762111DE-EAE7-4C52-9189-2CE0EF375E9D}" type="presParOf" srcId="{77B3FE9D-3459-470A-B9CB-20C25D3C0E87}" destId="{9418324F-6326-41C3-B793-0BCCF6052952}" srcOrd="0" destOrd="0" presId="urn:microsoft.com/office/officeart/2008/layout/LinedList"/>
    <dgm:cxn modelId="{CF113DA4-7CA8-4CC4-AFB6-6173C4A97321}" type="presParOf" srcId="{77B3FE9D-3459-470A-B9CB-20C25D3C0E87}" destId="{6C9118B5-AD18-4E06-9B11-DD93E444BD08}" srcOrd="1" destOrd="0" presId="urn:microsoft.com/office/officeart/2008/layout/LinedList"/>
    <dgm:cxn modelId="{610963CC-50E8-47BC-9F50-3556DB595AB1}" type="presParOf" srcId="{6C9118B5-AD18-4E06-9B11-DD93E444BD08}" destId="{4C344DAC-E22F-43A6-BD85-C4CA3D593CD6}" srcOrd="0" destOrd="0" presId="urn:microsoft.com/office/officeart/2008/layout/LinedList"/>
    <dgm:cxn modelId="{7489CE0D-1428-4256-903C-17D26468C659}" type="presParOf" srcId="{6C9118B5-AD18-4E06-9B11-DD93E444BD08}" destId="{3F774A9D-C3B1-4F85-A294-A443376548FB}" srcOrd="1" destOrd="0" presId="urn:microsoft.com/office/officeart/2008/layout/LinedList"/>
    <dgm:cxn modelId="{FF502677-85FB-4B93-9686-69A4FF921F8D}" type="presParOf" srcId="{77B3FE9D-3459-470A-B9CB-20C25D3C0E87}" destId="{04182D39-4A0F-428E-89C4-AE0EE04CC197}" srcOrd="2" destOrd="0" presId="urn:microsoft.com/office/officeart/2008/layout/LinedList"/>
    <dgm:cxn modelId="{52FCB8AF-1F5B-4489-A45F-AC21B8738016}" type="presParOf" srcId="{77B3FE9D-3459-470A-B9CB-20C25D3C0E87}" destId="{90E1FB91-4BAD-4DA7-BF4B-0D13D997E969}" srcOrd="3" destOrd="0" presId="urn:microsoft.com/office/officeart/2008/layout/LinedList"/>
    <dgm:cxn modelId="{710F91AA-AE74-4028-AE0A-B03E33727CF1}" type="presParOf" srcId="{90E1FB91-4BAD-4DA7-BF4B-0D13D997E969}" destId="{E3A7A960-89E9-4B90-8D93-00ED150A72EA}" srcOrd="0" destOrd="0" presId="urn:microsoft.com/office/officeart/2008/layout/LinedList"/>
    <dgm:cxn modelId="{937F871A-E91C-4D1A-AFF4-C34823AEABDA}" type="presParOf" srcId="{90E1FB91-4BAD-4DA7-BF4B-0D13D997E969}" destId="{8034DE41-2A30-44ED-A801-68E1A8F83218}" srcOrd="1" destOrd="0" presId="urn:microsoft.com/office/officeart/2008/layout/LinedList"/>
    <dgm:cxn modelId="{953EC773-F3B2-4A53-B06F-47A7BD2FA172}" type="presParOf" srcId="{77B3FE9D-3459-470A-B9CB-20C25D3C0E87}" destId="{C6FBB27B-787A-4E5E-9769-C7F8AEC3FD4C}" srcOrd="4" destOrd="0" presId="urn:microsoft.com/office/officeart/2008/layout/LinedList"/>
    <dgm:cxn modelId="{88BCBC43-6223-48E0-A2FC-528E08989EE7}" type="presParOf" srcId="{77B3FE9D-3459-470A-B9CB-20C25D3C0E87}" destId="{090F11D4-53A3-472E-B752-25F0E6B1E895}" srcOrd="5" destOrd="0" presId="urn:microsoft.com/office/officeart/2008/layout/LinedList"/>
    <dgm:cxn modelId="{F3DFFBE2-0DB4-4A77-8A82-353B307D72BC}" type="presParOf" srcId="{090F11D4-53A3-472E-B752-25F0E6B1E895}" destId="{D8B19E01-3438-4201-88A4-FB4CF9F322B1}" srcOrd="0" destOrd="0" presId="urn:microsoft.com/office/officeart/2008/layout/LinedList"/>
    <dgm:cxn modelId="{7C1FA96A-023D-4014-A0D0-600E71391E7D}" type="presParOf" srcId="{090F11D4-53A3-472E-B752-25F0E6B1E895}" destId="{2D892BF3-4D5D-4364-AFAB-77DA23CB0860}" srcOrd="1" destOrd="0" presId="urn:microsoft.com/office/officeart/2008/layout/LinedList"/>
    <dgm:cxn modelId="{45D33C5A-3B72-434C-A573-BA6BC2801D42}" type="presParOf" srcId="{77B3FE9D-3459-470A-B9CB-20C25D3C0E87}" destId="{40F1EEC7-2387-47A8-88B0-29147B0972EB}" srcOrd="6" destOrd="0" presId="urn:microsoft.com/office/officeart/2008/layout/LinedList"/>
    <dgm:cxn modelId="{188A46BD-F0BF-43F2-AB1A-A18CAB396C85}" type="presParOf" srcId="{77B3FE9D-3459-470A-B9CB-20C25D3C0E87}" destId="{5AE7A71D-F7FB-4737-B675-2BA826C05E3D}" srcOrd="7" destOrd="0" presId="urn:microsoft.com/office/officeart/2008/layout/LinedList"/>
    <dgm:cxn modelId="{034C3565-9521-4BDB-8E3C-8D883F910D25}" type="presParOf" srcId="{5AE7A71D-F7FB-4737-B675-2BA826C05E3D}" destId="{39BB51A0-6D15-491A-9C3C-4BD1A78E5946}" srcOrd="0" destOrd="0" presId="urn:microsoft.com/office/officeart/2008/layout/LinedList"/>
    <dgm:cxn modelId="{2A16C05F-0C7C-4EA7-9BA3-E77C7585D71A}" type="presParOf" srcId="{5AE7A71D-F7FB-4737-B675-2BA826C05E3D}" destId="{D526215A-8A0A-4A65-9D5F-41DABAF29752}" srcOrd="1" destOrd="0" presId="urn:microsoft.com/office/officeart/2008/layout/LinedList"/>
    <dgm:cxn modelId="{FEEA6533-EC94-4BA2-B624-5BF333CAB91A}" type="presParOf" srcId="{77B3FE9D-3459-470A-B9CB-20C25D3C0E87}" destId="{CEA7359D-9849-40EA-ABF5-FBEC953032B4}" srcOrd="8" destOrd="0" presId="urn:microsoft.com/office/officeart/2008/layout/LinedList"/>
    <dgm:cxn modelId="{6056139E-D382-4376-BF30-6AC5C2BEE0BF}" type="presParOf" srcId="{77B3FE9D-3459-470A-B9CB-20C25D3C0E87}" destId="{9FD0D596-F70D-4191-AC2D-7795553F63DC}" srcOrd="9" destOrd="0" presId="urn:microsoft.com/office/officeart/2008/layout/LinedList"/>
    <dgm:cxn modelId="{685F8A2B-FA3B-441F-8449-83B27D9E60A3}" type="presParOf" srcId="{9FD0D596-F70D-4191-AC2D-7795553F63DC}" destId="{282EB813-E02D-4370-B99F-541B9AA3CCDE}" srcOrd="0" destOrd="0" presId="urn:microsoft.com/office/officeart/2008/layout/LinedList"/>
    <dgm:cxn modelId="{6A502798-AED4-42ED-A34F-0145966C1D43}" type="presParOf" srcId="{9FD0D596-F70D-4191-AC2D-7795553F63DC}" destId="{67912005-4548-455F-B42E-43EB0B4B0482}" srcOrd="1" destOrd="0" presId="urn:microsoft.com/office/officeart/2008/layout/LinedList"/>
    <dgm:cxn modelId="{F3AD581B-DF0D-451B-9B59-3828FDC6719E}" type="presParOf" srcId="{77B3FE9D-3459-470A-B9CB-20C25D3C0E87}" destId="{582DF3F8-7C55-4147-916E-A4D085F2F338}" srcOrd="10" destOrd="0" presId="urn:microsoft.com/office/officeart/2008/layout/LinedList"/>
    <dgm:cxn modelId="{EEE89419-9F95-4068-89BA-68FF52907F74}" type="presParOf" srcId="{77B3FE9D-3459-470A-B9CB-20C25D3C0E87}" destId="{3D87A1DA-F9DD-4814-9CCF-C1C4549E261C}" srcOrd="11" destOrd="0" presId="urn:microsoft.com/office/officeart/2008/layout/LinedList"/>
    <dgm:cxn modelId="{0147276A-33E4-4122-9301-4C51BD156BEB}" type="presParOf" srcId="{3D87A1DA-F9DD-4814-9CCF-C1C4549E261C}" destId="{88E88B7F-1961-4A88-B6FD-4BC6BADEC8A6}" srcOrd="0" destOrd="0" presId="urn:microsoft.com/office/officeart/2008/layout/LinedList"/>
    <dgm:cxn modelId="{1C6EB6C8-21E9-46BC-8D7F-A18CED350264}" type="presParOf" srcId="{3D87A1DA-F9DD-4814-9CCF-C1C4549E261C}" destId="{6B2E1ED7-DE4B-4748-BEFF-7201059C08D3}" srcOrd="1" destOrd="0" presId="urn:microsoft.com/office/officeart/2008/layout/LinedList"/>
    <dgm:cxn modelId="{84C00721-BDB7-4B8E-954B-A044FC2C1075}" type="presParOf" srcId="{77B3FE9D-3459-470A-B9CB-20C25D3C0E87}" destId="{85148F45-8F71-4936-88E3-F8D907EF4D7B}" srcOrd="12" destOrd="0" presId="urn:microsoft.com/office/officeart/2008/layout/LinedList"/>
    <dgm:cxn modelId="{B3BCBAFC-27F9-45EF-9617-F6B4B949BCB3}" type="presParOf" srcId="{77B3FE9D-3459-470A-B9CB-20C25D3C0E87}" destId="{13385849-02B7-4934-8918-871FABCA913A}" srcOrd="13" destOrd="0" presId="urn:microsoft.com/office/officeart/2008/layout/LinedList"/>
    <dgm:cxn modelId="{B3D39143-A453-46C0-9E10-4894AAC9D514}" type="presParOf" srcId="{13385849-02B7-4934-8918-871FABCA913A}" destId="{554D7A05-B853-4840-AE82-EC7C4FE3F572}" srcOrd="0" destOrd="0" presId="urn:microsoft.com/office/officeart/2008/layout/LinedList"/>
    <dgm:cxn modelId="{D44C5AB0-2D55-4C26-B972-6776A859D9B1}" type="presParOf" srcId="{13385849-02B7-4934-8918-871FABCA913A}" destId="{CCAC279A-5E1A-44D7-956A-E37D91F06AE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642C57-8C7B-409C-9D78-71F67E90C1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7EC8741-4374-4F6A-A4AC-F93D5746E337}">
      <dgm:prSet custT="1"/>
      <dgm:spPr/>
      <dgm:t>
        <a:bodyPr/>
        <a:lstStyle/>
        <a:p>
          <a:r>
            <a:rPr lang="en-US" sz="3200" b="0" i="0" dirty="0"/>
            <a:t>Keyways the intervention can support the evaluation include:</a:t>
          </a:r>
          <a:endParaRPr lang="en-US" sz="3200" dirty="0"/>
        </a:p>
      </dgm:t>
    </dgm:pt>
    <dgm:pt modelId="{7128D3A1-D3DE-4758-A7D2-DE1D7428ED6F}" type="parTrans" cxnId="{EE0F98F5-CDA7-4E83-B139-C8DC43837C6B}">
      <dgm:prSet/>
      <dgm:spPr/>
      <dgm:t>
        <a:bodyPr/>
        <a:lstStyle/>
        <a:p>
          <a:endParaRPr lang="en-US"/>
        </a:p>
      </dgm:t>
    </dgm:pt>
    <dgm:pt modelId="{56029201-12B7-4B00-994C-7BAB4F568209}" type="sibTrans" cxnId="{EE0F98F5-CDA7-4E83-B139-C8DC43837C6B}">
      <dgm:prSet/>
      <dgm:spPr/>
      <dgm:t>
        <a:bodyPr/>
        <a:lstStyle/>
        <a:p>
          <a:endParaRPr lang="en-US"/>
        </a:p>
      </dgm:t>
    </dgm:pt>
    <dgm:pt modelId="{5C43DD69-1795-4011-B9AF-15A05DA048FD}">
      <dgm:prSet/>
      <dgm:spPr/>
      <dgm:t>
        <a:bodyPr/>
        <a:lstStyle/>
        <a:p>
          <a:r>
            <a:rPr lang="en-US" b="0" i="0"/>
            <a:t>Building evaluation data requirements into monitoring data collection.</a:t>
          </a:r>
          <a:endParaRPr lang="en-US"/>
        </a:p>
      </dgm:t>
    </dgm:pt>
    <dgm:pt modelId="{77936961-BFB2-4270-965F-A122E44BAB93}" type="parTrans" cxnId="{98A5CA44-F382-4709-89CA-99281E6F9CC6}">
      <dgm:prSet/>
      <dgm:spPr/>
      <dgm:t>
        <a:bodyPr/>
        <a:lstStyle/>
        <a:p>
          <a:endParaRPr lang="en-US"/>
        </a:p>
      </dgm:t>
    </dgm:pt>
    <dgm:pt modelId="{6CAF9560-5635-45F2-8729-821E25980301}" type="sibTrans" cxnId="{98A5CA44-F382-4709-89CA-99281E6F9CC6}">
      <dgm:prSet/>
      <dgm:spPr/>
      <dgm:t>
        <a:bodyPr/>
        <a:lstStyle/>
        <a:p>
          <a:endParaRPr lang="en-US"/>
        </a:p>
      </dgm:t>
    </dgm:pt>
    <dgm:pt modelId="{30C015D5-0D54-4F65-AE73-6F6D600533AC}">
      <dgm:prSet/>
      <dgm:spPr/>
      <dgm:t>
        <a:bodyPr/>
        <a:lstStyle/>
        <a:p>
          <a:r>
            <a:rPr lang="en-US" b="0" i="0" dirty="0"/>
            <a:t>Collecting contact details and consent. </a:t>
          </a:r>
          <a:endParaRPr lang="en-US" dirty="0"/>
        </a:p>
      </dgm:t>
    </dgm:pt>
    <dgm:pt modelId="{AE38C53D-E4E8-4D86-9456-CC7B558EDD82}" type="parTrans" cxnId="{32520251-4050-4506-9C7B-2F6CE0943E3B}">
      <dgm:prSet/>
      <dgm:spPr/>
      <dgm:t>
        <a:bodyPr/>
        <a:lstStyle/>
        <a:p>
          <a:endParaRPr lang="en-US"/>
        </a:p>
      </dgm:t>
    </dgm:pt>
    <dgm:pt modelId="{04475ADC-4D63-4A39-8F48-2BCF94921DC3}" type="sibTrans" cxnId="{32520251-4050-4506-9C7B-2F6CE0943E3B}">
      <dgm:prSet/>
      <dgm:spPr/>
      <dgm:t>
        <a:bodyPr/>
        <a:lstStyle/>
        <a:p>
          <a:endParaRPr lang="en-US"/>
        </a:p>
      </dgm:t>
    </dgm:pt>
    <dgm:pt modelId="{F7FC5D47-6879-4F22-AD83-AD05F2AE8527}">
      <dgm:prSet/>
      <dgm:spPr/>
      <dgm:t>
        <a:bodyPr/>
        <a:lstStyle/>
        <a:p>
          <a:r>
            <a:rPr lang="en-US" b="0" i="0"/>
            <a:t>Conducting a census of participants. </a:t>
          </a:r>
          <a:endParaRPr lang="en-US"/>
        </a:p>
      </dgm:t>
    </dgm:pt>
    <dgm:pt modelId="{DA358726-419B-4357-A522-6C5182EFF8CC}" type="parTrans" cxnId="{5EE15308-791E-4304-837C-9DBEC987D65D}">
      <dgm:prSet/>
      <dgm:spPr/>
      <dgm:t>
        <a:bodyPr/>
        <a:lstStyle/>
        <a:p>
          <a:endParaRPr lang="en-US"/>
        </a:p>
      </dgm:t>
    </dgm:pt>
    <dgm:pt modelId="{480E9749-D502-42D7-BC8D-C89D5C4F9BAA}" type="sibTrans" cxnId="{5EE15308-791E-4304-837C-9DBEC987D65D}">
      <dgm:prSet/>
      <dgm:spPr/>
      <dgm:t>
        <a:bodyPr/>
        <a:lstStyle/>
        <a:p>
          <a:endParaRPr lang="en-US"/>
        </a:p>
      </dgm:t>
    </dgm:pt>
    <dgm:pt modelId="{02BADD88-DFBD-4214-AB87-4B7C1A889AA5}">
      <dgm:prSet/>
      <dgm:spPr/>
      <dgm:t>
        <a:bodyPr/>
        <a:lstStyle/>
        <a:p>
          <a:r>
            <a:rPr lang="en-US"/>
            <a:t>Piloting/testing</a:t>
          </a:r>
        </a:p>
      </dgm:t>
    </dgm:pt>
    <dgm:pt modelId="{46E604EB-F560-4535-997E-509925657109}" type="parTrans" cxnId="{978B6E28-604E-4E17-ADD8-76DF9B4CA83C}">
      <dgm:prSet/>
      <dgm:spPr/>
      <dgm:t>
        <a:bodyPr/>
        <a:lstStyle/>
        <a:p>
          <a:endParaRPr lang="en-US"/>
        </a:p>
      </dgm:t>
    </dgm:pt>
    <dgm:pt modelId="{DDC4D622-93C3-4E33-8B0B-0654E74511B8}" type="sibTrans" cxnId="{978B6E28-604E-4E17-ADD8-76DF9B4CA83C}">
      <dgm:prSet/>
      <dgm:spPr/>
      <dgm:t>
        <a:bodyPr/>
        <a:lstStyle/>
        <a:p>
          <a:endParaRPr lang="en-US"/>
        </a:p>
      </dgm:t>
    </dgm:pt>
    <dgm:pt modelId="{9B11709C-8175-41B9-87BF-8F99CA3D6924}">
      <dgm:prSet/>
      <dgm:spPr/>
      <dgm:t>
        <a:bodyPr/>
        <a:lstStyle/>
        <a:p>
          <a:r>
            <a:rPr lang="en-US"/>
            <a:t>Targeted implementation to create comparison groups</a:t>
          </a:r>
        </a:p>
      </dgm:t>
    </dgm:pt>
    <dgm:pt modelId="{5A9FACC7-E148-4E8E-9014-5B8602DC3981}" type="parTrans" cxnId="{D3B23C52-B5CA-40D4-A520-57D35A659BFA}">
      <dgm:prSet/>
      <dgm:spPr/>
      <dgm:t>
        <a:bodyPr/>
        <a:lstStyle/>
        <a:p>
          <a:endParaRPr lang="en-US"/>
        </a:p>
      </dgm:t>
    </dgm:pt>
    <dgm:pt modelId="{75045D2E-46D1-43B8-AAEE-A2E36227B150}" type="sibTrans" cxnId="{D3B23C52-B5CA-40D4-A520-57D35A659BFA}">
      <dgm:prSet/>
      <dgm:spPr/>
      <dgm:t>
        <a:bodyPr/>
        <a:lstStyle/>
        <a:p>
          <a:endParaRPr lang="en-US"/>
        </a:p>
      </dgm:t>
    </dgm:pt>
    <dgm:pt modelId="{44AA3613-523E-40E8-8CE3-0159B0D9190E}" type="pres">
      <dgm:prSet presAssocID="{5F642C57-8C7B-409C-9D78-71F67E90C154}" presName="Name0" presStyleCnt="0">
        <dgm:presLayoutVars>
          <dgm:dir/>
          <dgm:animLvl val="lvl"/>
          <dgm:resizeHandles val="exact"/>
        </dgm:presLayoutVars>
      </dgm:prSet>
      <dgm:spPr/>
    </dgm:pt>
    <dgm:pt modelId="{FCF69B17-6F3A-4962-9563-7E8C645FB8D3}" type="pres">
      <dgm:prSet presAssocID="{D7EC8741-4374-4F6A-A4AC-F93D5746E337}" presName="linNode" presStyleCnt="0"/>
      <dgm:spPr/>
    </dgm:pt>
    <dgm:pt modelId="{C56844BF-DA05-487C-A351-A82711FFB612}" type="pres">
      <dgm:prSet presAssocID="{D7EC8741-4374-4F6A-A4AC-F93D5746E337}" presName="parentText" presStyleLbl="node1" presStyleIdx="0" presStyleCnt="1">
        <dgm:presLayoutVars>
          <dgm:chMax val="1"/>
          <dgm:bulletEnabled val="1"/>
        </dgm:presLayoutVars>
      </dgm:prSet>
      <dgm:spPr/>
    </dgm:pt>
    <dgm:pt modelId="{6A28471E-973C-4833-B6C7-91FF7E49A0EE}" type="pres">
      <dgm:prSet presAssocID="{D7EC8741-4374-4F6A-A4AC-F93D5746E337}" presName="descendantText" presStyleLbl="alignAccFollowNode1" presStyleIdx="0" presStyleCnt="1">
        <dgm:presLayoutVars>
          <dgm:bulletEnabled val="1"/>
        </dgm:presLayoutVars>
      </dgm:prSet>
      <dgm:spPr/>
    </dgm:pt>
  </dgm:ptLst>
  <dgm:cxnLst>
    <dgm:cxn modelId="{5EE15308-791E-4304-837C-9DBEC987D65D}" srcId="{D7EC8741-4374-4F6A-A4AC-F93D5746E337}" destId="{F7FC5D47-6879-4F22-AD83-AD05F2AE8527}" srcOrd="2" destOrd="0" parTransId="{DA358726-419B-4357-A522-6C5182EFF8CC}" sibTransId="{480E9749-D502-42D7-BC8D-C89D5C4F9BAA}"/>
    <dgm:cxn modelId="{3B675C16-AAEE-48F9-A507-1124BA70D796}" type="presOf" srcId="{5F642C57-8C7B-409C-9D78-71F67E90C154}" destId="{44AA3613-523E-40E8-8CE3-0159B0D9190E}" srcOrd="0" destOrd="0" presId="urn:microsoft.com/office/officeart/2005/8/layout/vList5"/>
    <dgm:cxn modelId="{978B6E28-604E-4E17-ADD8-76DF9B4CA83C}" srcId="{D7EC8741-4374-4F6A-A4AC-F93D5746E337}" destId="{02BADD88-DFBD-4214-AB87-4B7C1A889AA5}" srcOrd="3" destOrd="0" parTransId="{46E604EB-F560-4535-997E-509925657109}" sibTransId="{DDC4D622-93C3-4E33-8B0B-0654E74511B8}"/>
    <dgm:cxn modelId="{D9782537-A4C1-4D45-A327-9EE428536259}" type="presOf" srcId="{30C015D5-0D54-4F65-AE73-6F6D600533AC}" destId="{6A28471E-973C-4833-B6C7-91FF7E49A0EE}" srcOrd="0" destOrd="1" presId="urn:microsoft.com/office/officeart/2005/8/layout/vList5"/>
    <dgm:cxn modelId="{0B25993A-EB1A-4B81-97EA-26F756200722}" type="presOf" srcId="{9B11709C-8175-41B9-87BF-8F99CA3D6924}" destId="{6A28471E-973C-4833-B6C7-91FF7E49A0EE}" srcOrd="0" destOrd="4" presId="urn:microsoft.com/office/officeart/2005/8/layout/vList5"/>
    <dgm:cxn modelId="{027BD05B-AF83-40CF-B381-E9B17FB63C0C}" type="presOf" srcId="{02BADD88-DFBD-4214-AB87-4B7C1A889AA5}" destId="{6A28471E-973C-4833-B6C7-91FF7E49A0EE}" srcOrd="0" destOrd="3" presId="urn:microsoft.com/office/officeart/2005/8/layout/vList5"/>
    <dgm:cxn modelId="{F7C5AE62-CFEB-4EC7-B4BB-E2CBB8C1DD80}" type="presOf" srcId="{D7EC8741-4374-4F6A-A4AC-F93D5746E337}" destId="{C56844BF-DA05-487C-A351-A82711FFB612}" srcOrd="0" destOrd="0" presId="urn:microsoft.com/office/officeart/2005/8/layout/vList5"/>
    <dgm:cxn modelId="{98A5CA44-F382-4709-89CA-99281E6F9CC6}" srcId="{D7EC8741-4374-4F6A-A4AC-F93D5746E337}" destId="{5C43DD69-1795-4011-B9AF-15A05DA048FD}" srcOrd="0" destOrd="0" parTransId="{77936961-BFB2-4270-965F-A122E44BAB93}" sibTransId="{6CAF9560-5635-45F2-8729-821E25980301}"/>
    <dgm:cxn modelId="{32520251-4050-4506-9C7B-2F6CE0943E3B}" srcId="{D7EC8741-4374-4F6A-A4AC-F93D5746E337}" destId="{30C015D5-0D54-4F65-AE73-6F6D600533AC}" srcOrd="1" destOrd="0" parTransId="{AE38C53D-E4E8-4D86-9456-CC7B558EDD82}" sibTransId="{04475ADC-4D63-4A39-8F48-2BCF94921DC3}"/>
    <dgm:cxn modelId="{D3B23C52-B5CA-40D4-A520-57D35A659BFA}" srcId="{D7EC8741-4374-4F6A-A4AC-F93D5746E337}" destId="{9B11709C-8175-41B9-87BF-8F99CA3D6924}" srcOrd="4" destOrd="0" parTransId="{5A9FACC7-E148-4E8E-9014-5B8602DC3981}" sibTransId="{75045D2E-46D1-43B8-AAEE-A2E36227B150}"/>
    <dgm:cxn modelId="{49FA638E-30A4-4E31-9B2E-AFCB051424CE}" type="presOf" srcId="{F7FC5D47-6879-4F22-AD83-AD05F2AE8527}" destId="{6A28471E-973C-4833-B6C7-91FF7E49A0EE}" srcOrd="0" destOrd="2" presId="urn:microsoft.com/office/officeart/2005/8/layout/vList5"/>
    <dgm:cxn modelId="{BB3B5DE5-F8EF-4784-8551-D9073C199327}" type="presOf" srcId="{5C43DD69-1795-4011-B9AF-15A05DA048FD}" destId="{6A28471E-973C-4833-B6C7-91FF7E49A0EE}" srcOrd="0" destOrd="0" presId="urn:microsoft.com/office/officeart/2005/8/layout/vList5"/>
    <dgm:cxn modelId="{EE0F98F5-CDA7-4E83-B139-C8DC43837C6B}" srcId="{5F642C57-8C7B-409C-9D78-71F67E90C154}" destId="{D7EC8741-4374-4F6A-A4AC-F93D5746E337}" srcOrd="0" destOrd="0" parTransId="{7128D3A1-D3DE-4758-A7D2-DE1D7428ED6F}" sibTransId="{56029201-12B7-4B00-994C-7BAB4F568209}"/>
    <dgm:cxn modelId="{790385B6-4066-4E21-B465-4B4DC5F16D44}" type="presParOf" srcId="{44AA3613-523E-40E8-8CE3-0159B0D9190E}" destId="{FCF69B17-6F3A-4962-9563-7E8C645FB8D3}" srcOrd="0" destOrd="0" presId="urn:microsoft.com/office/officeart/2005/8/layout/vList5"/>
    <dgm:cxn modelId="{0F95CB1E-52F2-41B8-A783-D99D3FC96F55}" type="presParOf" srcId="{FCF69B17-6F3A-4962-9563-7E8C645FB8D3}" destId="{C56844BF-DA05-487C-A351-A82711FFB612}" srcOrd="0" destOrd="0" presId="urn:microsoft.com/office/officeart/2005/8/layout/vList5"/>
    <dgm:cxn modelId="{3DDEA13E-97A8-4895-9CE5-997946F69CE3}" type="presParOf" srcId="{FCF69B17-6F3A-4962-9563-7E8C645FB8D3}" destId="{6A28471E-973C-4833-B6C7-91FF7E49A0E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13B40F-042D-4E06-8530-7B93CCAC52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8693A1-8E7F-41EE-AB1D-32EBFBB2CD06}">
      <dgm:prSet/>
      <dgm:spPr/>
      <dgm:t>
        <a:bodyPr/>
        <a:lstStyle/>
        <a:p>
          <a:pPr>
            <a:lnSpc>
              <a:spcPct val="100000"/>
            </a:lnSpc>
          </a:pPr>
          <a:r>
            <a:rPr lang="en-US" b="0" i="0" dirty="0"/>
            <a:t>If additional fieldwork is needed, other experts are often hired to evaluate. </a:t>
          </a:r>
          <a:endParaRPr lang="en-US" dirty="0"/>
        </a:p>
      </dgm:t>
    </dgm:pt>
    <dgm:pt modelId="{9D03AEE8-26CB-4DF9-B1FA-8418C9982995}" type="parTrans" cxnId="{A1D88756-1315-406F-9C35-CB4D5264BC1B}">
      <dgm:prSet/>
      <dgm:spPr/>
      <dgm:t>
        <a:bodyPr/>
        <a:lstStyle/>
        <a:p>
          <a:endParaRPr lang="en-US"/>
        </a:p>
      </dgm:t>
    </dgm:pt>
    <dgm:pt modelId="{F1C9F698-098D-444C-94A4-66EC36C949F0}" type="sibTrans" cxnId="{A1D88756-1315-406F-9C35-CB4D5264BC1B}">
      <dgm:prSet/>
      <dgm:spPr/>
      <dgm:t>
        <a:bodyPr/>
        <a:lstStyle/>
        <a:p>
          <a:endParaRPr lang="en-US"/>
        </a:p>
      </dgm:t>
    </dgm:pt>
    <dgm:pt modelId="{AC97512C-C2EF-439A-AF1A-043B7F3DAF5E}">
      <dgm:prSet/>
      <dgm:spPr/>
      <dgm:t>
        <a:bodyPr/>
        <a:lstStyle/>
        <a:p>
          <a:pPr>
            <a:lnSpc>
              <a:spcPct val="100000"/>
            </a:lnSpc>
          </a:pPr>
          <a:r>
            <a:rPr lang="en-US" b="0" i="0" dirty="0"/>
            <a:t>Evaluation project managers should consult departmental commercial experts to determine the best commissioning approach. </a:t>
          </a:r>
          <a:endParaRPr lang="en-US" dirty="0"/>
        </a:p>
      </dgm:t>
    </dgm:pt>
    <dgm:pt modelId="{9B336386-A088-47B3-899F-706C609C8073}" type="parTrans" cxnId="{4BEFB0A6-B001-43C5-A34B-53B3D288CE2D}">
      <dgm:prSet/>
      <dgm:spPr/>
      <dgm:t>
        <a:bodyPr/>
        <a:lstStyle/>
        <a:p>
          <a:endParaRPr lang="en-US"/>
        </a:p>
      </dgm:t>
    </dgm:pt>
    <dgm:pt modelId="{B89076CA-E81C-43D2-B7B3-76AA629560D3}" type="sibTrans" cxnId="{4BEFB0A6-B001-43C5-A34B-53B3D288CE2D}">
      <dgm:prSet/>
      <dgm:spPr/>
      <dgm:t>
        <a:bodyPr/>
        <a:lstStyle/>
        <a:p>
          <a:endParaRPr lang="en-US"/>
        </a:p>
      </dgm:t>
    </dgm:pt>
    <dgm:pt modelId="{94963AE9-4678-46A3-AAD4-5DE6CA2EB7BC}">
      <dgm:prSet/>
      <dgm:spPr/>
      <dgm:t>
        <a:bodyPr/>
        <a:lstStyle/>
        <a:p>
          <a:pPr>
            <a:lnSpc>
              <a:spcPct val="100000"/>
            </a:lnSpc>
          </a:pPr>
          <a:r>
            <a:rPr lang="en-US" b="0" i="0" dirty="0"/>
            <a:t>Having a variety of external assessors ensures a steady supply of new ideas and supplier competition. </a:t>
          </a:r>
          <a:endParaRPr lang="en-US" dirty="0"/>
        </a:p>
      </dgm:t>
    </dgm:pt>
    <dgm:pt modelId="{9C896954-A571-4A97-88AE-0E2362A57AB9}" type="parTrans" cxnId="{3B830F72-FBC6-49AE-936B-E47D6A97E0FA}">
      <dgm:prSet/>
      <dgm:spPr/>
      <dgm:t>
        <a:bodyPr/>
        <a:lstStyle/>
        <a:p>
          <a:endParaRPr lang="en-US"/>
        </a:p>
      </dgm:t>
    </dgm:pt>
    <dgm:pt modelId="{42C62D2F-ACCC-4EF3-B5DD-C5E5E70D766F}" type="sibTrans" cxnId="{3B830F72-FBC6-49AE-936B-E47D6A97E0FA}">
      <dgm:prSet/>
      <dgm:spPr/>
      <dgm:t>
        <a:bodyPr/>
        <a:lstStyle/>
        <a:p>
          <a:endParaRPr lang="en-US"/>
        </a:p>
      </dgm:t>
    </dgm:pt>
    <dgm:pt modelId="{D3A38472-AC27-4B6B-B063-AEBBB4156D55}" type="pres">
      <dgm:prSet presAssocID="{2F13B40F-042D-4E06-8530-7B93CCAC5250}" presName="root" presStyleCnt="0">
        <dgm:presLayoutVars>
          <dgm:dir/>
          <dgm:resizeHandles val="exact"/>
        </dgm:presLayoutVars>
      </dgm:prSet>
      <dgm:spPr/>
    </dgm:pt>
    <dgm:pt modelId="{10DBFC52-CD47-42E1-B18A-5A53505EA149}" type="pres">
      <dgm:prSet presAssocID="{568693A1-8E7F-41EE-AB1D-32EBFBB2CD06}" presName="compNode" presStyleCnt="0"/>
      <dgm:spPr/>
    </dgm:pt>
    <dgm:pt modelId="{96DDC37B-CFB3-4135-9500-E9E680C33F89}" type="pres">
      <dgm:prSet presAssocID="{568693A1-8E7F-41EE-AB1D-32EBFBB2CD06}" presName="bgRect" presStyleLbl="bgShp" presStyleIdx="0" presStyleCnt="3"/>
      <dgm:spPr/>
    </dgm:pt>
    <dgm:pt modelId="{9923905A-C28C-4207-A408-DC6E61E7CAEB}" type="pres">
      <dgm:prSet presAssocID="{568693A1-8E7F-41EE-AB1D-32EBFBB2CD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lder"/>
        </a:ext>
      </dgm:extLst>
    </dgm:pt>
    <dgm:pt modelId="{38295CE4-DCC8-4AA7-97D4-61F9FE7FE273}" type="pres">
      <dgm:prSet presAssocID="{568693A1-8E7F-41EE-AB1D-32EBFBB2CD06}" presName="spaceRect" presStyleCnt="0"/>
      <dgm:spPr/>
    </dgm:pt>
    <dgm:pt modelId="{E39AB9EA-8EF2-43D8-9426-B24B74A91B82}" type="pres">
      <dgm:prSet presAssocID="{568693A1-8E7F-41EE-AB1D-32EBFBB2CD06}" presName="parTx" presStyleLbl="revTx" presStyleIdx="0" presStyleCnt="3">
        <dgm:presLayoutVars>
          <dgm:chMax val="0"/>
          <dgm:chPref val="0"/>
        </dgm:presLayoutVars>
      </dgm:prSet>
      <dgm:spPr/>
    </dgm:pt>
    <dgm:pt modelId="{1BA08C66-963C-4228-896C-253DF2F06640}" type="pres">
      <dgm:prSet presAssocID="{F1C9F698-098D-444C-94A4-66EC36C949F0}" presName="sibTrans" presStyleCnt="0"/>
      <dgm:spPr/>
    </dgm:pt>
    <dgm:pt modelId="{42A0EA1D-1EBF-4A73-B26B-63D2EEBAF15C}" type="pres">
      <dgm:prSet presAssocID="{AC97512C-C2EF-439A-AF1A-043B7F3DAF5E}" presName="compNode" presStyleCnt="0"/>
      <dgm:spPr/>
    </dgm:pt>
    <dgm:pt modelId="{11ABCB4C-E7C4-40A9-9D46-1FD02E64EA30}" type="pres">
      <dgm:prSet presAssocID="{AC97512C-C2EF-439A-AF1A-043B7F3DAF5E}" presName="bgRect" presStyleLbl="bgShp" presStyleIdx="1" presStyleCnt="3"/>
      <dgm:spPr/>
    </dgm:pt>
    <dgm:pt modelId="{EC6B43ED-F6F5-4664-A3AF-3DACF2710E13}" type="pres">
      <dgm:prSet presAssocID="{AC97512C-C2EF-439A-AF1A-043B7F3DAF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EBF26B01-E75E-4BBD-B10D-493D47E8B838}" type="pres">
      <dgm:prSet presAssocID="{AC97512C-C2EF-439A-AF1A-043B7F3DAF5E}" presName="spaceRect" presStyleCnt="0"/>
      <dgm:spPr/>
    </dgm:pt>
    <dgm:pt modelId="{1B5E4B8E-9D0D-4419-8068-5B057603D5E0}" type="pres">
      <dgm:prSet presAssocID="{AC97512C-C2EF-439A-AF1A-043B7F3DAF5E}" presName="parTx" presStyleLbl="revTx" presStyleIdx="1" presStyleCnt="3">
        <dgm:presLayoutVars>
          <dgm:chMax val="0"/>
          <dgm:chPref val="0"/>
        </dgm:presLayoutVars>
      </dgm:prSet>
      <dgm:spPr/>
    </dgm:pt>
    <dgm:pt modelId="{645038E3-7B7B-4489-9C46-DC71DA1070F2}" type="pres">
      <dgm:prSet presAssocID="{B89076CA-E81C-43D2-B7B3-76AA629560D3}" presName="sibTrans" presStyleCnt="0"/>
      <dgm:spPr/>
    </dgm:pt>
    <dgm:pt modelId="{88E62C24-6109-4034-89D9-D459C6CACF43}" type="pres">
      <dgm:prSet presAssocID="{94963AE9-4678-46A3-AAD4-5DE6CA2EB7BC}" presName="compNode" presStyleCnt="0"/>
      <dgm:spPr/>
    </dgm:pt>
    <dgm:pt modelId="{52240C48-B575-4142-9A89-D161E9A3C66D}" type="pres">
      <dgm:prSet presAssocID="{94963AE9-4678-46A3-AAD4-5DE6CA2EB7BC}" presName="bgRect" presStyleLbl="bgShp" presStyleIdx="2" presStyleCnt="3"/>
      <dgm:spPr/>
    </dgm:pt>
    <dgm:pt modelId="{7D0B56B5-3EA7-413C-8F33-0C5299D18AB0}" type="pres">
      <dgm:prSet presAssocID="{94963AE9-4678-46A3-AAD4-5DE6CA2EB7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86D609AE-7E6B-459C-9D69-8EB93CF57B37}" type="pres">
      <dgm:prSet presAssocID="{94963AE9-4678-46A3-AAD4-5DE6CA2EB7BC}" presName="spaceRect" presStyleCnt="0"/>
      <dgm:spPr/>
    </dgm:pt>
    <dgm:pt modelId="{C8682408-73F2-46DB-85DA-C494C246BADD}" type="pres">
      <dgm:prSet presAssocID="{94963AE9-4678-46A3-AAD4-5DE6CA2EB7BC}" presName="parTx" presStyleLbl="revTx" presStyleIdx="2" presStyleCnt="3">
        <dgm:presLayoutVars>
          <dgm:chMax val="0"/>
          <dgm:chPref val="0"/>
        </dgm:presLayoutVars>
      </dgm:prSet>
      <dgm:spPr/>
    </dgm:pt>
  </dgm:ptLst>
  <dgm:cxnLst>
    <dgm:cxn modelId="{80BC9A2A-95C7-4FBE-813C-D27DBB798C29}" type="presOf" srcId="{AC97512C-C2EF-439A-AF1A-043B7F3DAF5E}" destId="{1B5E4B8E-9D0D-4419-8068-5B057603D5E0}" srcOrd="0" destOrd="0" presId="urn:microsoft.com/office/officeart/2018/2/layout/IconVerticalSolidList"/>
    <dgm:cxn modelId="{8B754630-8D70-4E22-B175-400E97815863}" type="presOf" srcId="{94963AE9-4678-46A3-AAD4-5DE6CA2EB7BC}" destId="{C8682408-73F2-46DB-85DA-C494C246BADD}" srcOrd="0" destOrd="0" presId="urn:microsoft.com/office/officeart/2018/2/layout/IconVerticalSolidList"/>
    <dgm:cxn modelId="{3B830F72-FBC6-49AE-936B-E47D6A97E0FA}" srcId="{2F13B40F-042D-4E06-8530-7B93CCAC5250}" destId="{94963AE9-4678-46A3-AAD4-5DE6CA2EB7BC}" srcOrd="2" destOrd="0" parTransId="{9C896954-A571-4A97-88AE-0E2362A57AB9}" sibTransId="{42C62D2F-ACCC-4EF3-B5DD-C5E5E70D766F}"/>
    <dgm:cxn modelId="{A1D88756-1315-406F-9C35-CB4D5264BC1B}" srcId="{2F13B40F-042D-4E06-8530-7B93CCAC5250}" destId="{568693A1-8E7F-41EE-AB1D-32EBFBB2CD06}" srcOrd="0" destOrd="0" parTransId="{9D03AEE8-26CB-4DF9-B1FA-8418C9982995}" sibTransId="{F1C9F698-098D-444C-94A4-66EC36C949F0}"/>
    <dgm:cxn modelId="{4BEFB0A6-B001-43C5-A34B-53B3D288CE2D}" srcId="{2F13B40F-042D-4E06-8530-7B93CCAC5250}" destId="{AC97512C-C2EF-439A-AF1A-043B7F3DAF5E}" srcOrd="1" destOrd="0" parTransId="{9B336386-A088-47B3-899F-706C609C8073}" sibTransId="{B89076CA-E81C-43D2-B7B3-76AA629560D3}"/>
    <dgm:cxn modelId="{5F0A2AE0-C48F-43B2-B358-3D8016911C0A}" type="presOf" srcId="{2F13B40F-042D-4E06-8530-7B93CCAC5250}" destId="{D3A38472-AC27-4B6B-B063-AEBBB4156D55}" srcOrd="0" destOrd="0" presId="urn:microsoft.com/office/officeart/2018/2/layout/IconVerticalSolidList"/>
    <dgm:cxn modelId="{A04427EE-D470-45B7-96AD-508F3C3D81F7}" type="presOf" srcId="{568693A1-8E7F-41EE-AB1D-32EBFBB2CD06}" destId="{E39AB9EA-8EF2-43D8-9426-B24B74A91B82}" srcOrd="0" destOrd="0" presId="urn:microsoft.com/office/officeart/2018/2/layout/IconVerticalSolidList"/>
    <dgm:cxn modelId="{244C9894-44B7-4447-B8DE-A1ECFCA5759F}" type="presParOf" srcId="{D3A38472-AC27-4B6B-B063-AEBBB4156D55}" destId="{10DBFC52-CD47-42E1-B18A-5A53505EA149}" srcOrd="0" destOrd="0" presId="urn:microsoft.com/office/officeart/2018/2/layout/IconVerticalSolidList"/>
    <dgm:cxn modelId="{AD92451F-4147-4111-8BFA-F6CAEF43CE79}" type="presParOf" srcId="{10DBFC52-CD47-42E1-B18A-5A53505EA149}" destId="{96DDC37B-CFB3-4135-9500-E9E680C33F89}" srcOrd="0" destOrd="0" presId="urn:microsoft.com/office/officeart/2018/2/layout/IconVerticalSolidList"/>
    <dgm:cxn modelId="{51E9984F-18B8-4C35-BDE8-EB25091B4A64}" type="presParOf" srcId="{10DBFC52-CD47-42E1-B18A-5A53505EA149}" destId="{9923905A-C28C-4207-A408-DC6E61E7CAEB}" srcOrd="1" destOrd="0" presId="urn:microsoft.com/office/officeart/2018/2/layout/IconVerticalSolidList"/>
    <dgm:cxn modelId="{FBA7A0ED-4EFE-4498-9803-312F1C4EA8C0}" type="presParOf" srcId="{10DBFC52-CD47-42E1-B18A-5A53505EA149}" destId="{38295CE4-DCC8-4AA7-97D4-61F9FE7FE273}" srcOrd="2" destOrd="0" presId="urn:microsoft.com/office/officeart/2018/2/layout/IconVerticalSolidList"/>
    <dgm:cxn modelId="{0B37C84C-8C43-4D87-BF83-64345DBCF1C2}" type="presParOf" srcId="{10DBFC52-CD47-42E1-B18A-5A53505EA149}" destId="{E39AB9EA-8EF2-43D8-9426-B24B74A91B82}" srcOrd="3" destOrd="0" presId="urn:microsoft.com/office/officeart/2018/2/layout/IconVerticalSolidList"/>
    <dgm:cxn modelId="{BE6592C0-4799-49F4-90D9-17ABFD992B28}" type="presParOf" srcId="{D3A38472-AC27-4B6B-B063-AEBBB4156D55}" destId="{1BA08C66-963C-4228-896C-253DF2F06640}" srcOrd="1" destOrd="0" presId="urn:microsoft.com/office/officeart/2018/2/layout/IconVerticalSolidList"/>
    <dgm:cxn modelId="{D06EFC6E-B447-4F50-A4FC-14406115D2DA}" type="presParOf" srcId="{D3A38472-AC27-4B6B-B063-AEBBB4156D55}" destId="{42A0EA1D-1EBF-4A73-B26B-63D2EEBAF15C}" srcOrd="2" destOrd="0" presId="urn:microsoft.com/office/officeart/2018/2/layout/IconVerticalSolidList"/>
    <dgm:cxn modelId="{B8454772-CAEB-4EE7-B0E8-B931A26FC5AB}" type="presParOf" srcId="{42A0EA1D-1EBF-4A73-B26B-63D2EEBAF15C}" destId="{11ABCB4C-E7C4-40A9-9D46-1FD02E64EA30}" srcOrd="0" destOrd="0" presId="urn:microsoft.com/office/officeart/2018/2/layout/IconVerticalSolidList"/>
    <dgm:cxn modelId="{51BAF4FD-F238-4425-87DB-46F4289D1E24}" type="presParOf" srcId="{42A0EA1D-1EBF-4A73-B26B-63D2EEBAF15C}" destId="{EC6B43ED-F6F5-4664-A3AF-3DACF2710E13}" srcOrd="1" destOrd="0" presId="urn:microsoft.com/office/officeart/2018/2/layout/IconVerticalSolidList"/>
    <dgm:cxn modelId="{F862E4D5-1891-44BD-9DBA-4E13447CE09C}" type="presParOf" srcId="{42A0EA1D-1EBF-4A73-B26B-63D2EEBAF15C}" destId="{EBF26B01-E75E-4BBD-B10D-493D47E8B838}" srcOrd="2" destOrd="0" presId="urn:microsoft.com/office/officeart/2018/2/layout/IconVerticalSolidList"/>
    <dgm:cxn modelId="{1DFA19F4-EA19-4DD1-83B2-364AB883CD8C}" type="presParOf" srcId="{42A0EA1D-1EBF-4A73-B26B-63D2EEBAF15C}" destId="{1B5E4B8E-9D0D-4419-8068-5B057603D5E0}" srcOrd="3" destOrd="0" presId="urn:microsoft.com/office/officeart/2018/2/layout/IconVerticalSolidList"/>
    <dgm:cxn modelId="{034027EE-21BF-4B4D-A0C3-2C3C110FDCDE}" type="presParOf" srcId="{D3A38472-AC27-4B6B-B063-AEBBB4156D55}" destId="{645038E3-7B7B-4489-9C46-DC71DA1070F2}" srcOrd="3" destOrd="0" presId="urn:microsoft.com/office/officeart/2018/2/layout/IconVerticalSolidList"/>
    <dgm:cxn modelId="{DB83DB7D-4315-49B7-ACE6-BB5FC85D3F05}" type="presParOf" srcId="{D3A38472-AC27-4B6B-B063-AEBBB4156D55}" destId="{88E62C24-6109-4034-89D9-D459C6CACF43}" srcOrd="4" destOrd="0" presId="urn:microsoft.com/office/officeart/2018/2/layout/IconVerticalSolidList"/>
    <dgm:cxn modelId="{C1C8A021-4939-463C-8737-4ECC928047F7}" type="presParOf" srcId="{88E62C24-6109-4034-89D9-D459C6CACF43}" destId="{52240C48-B575-4142-9A89-D161E9A3C66D}" srcOrd="0" destOrd="0" presId="urn:microsoft.com/office/officeart/2018/2/layout/IconVerticalSolidList"/>
    <dgm:cxn modelId="{51DFFAF3-5176-4EEE-9E08-DAEAD2F98968}" type="presParOf" srcId="{88E62C24-6109-4034-89D9-D459C6CACF43}" destId="{7D0B56B5-3EA7-413C-8F33-0C5299D18AB0}" srcOrd="1" destOrd="0" presId="urn:microsoft.com/office/officeart/2018/2/layout/IconVerticalSolidList"/>
    <dgm:cxn modelId="{875813A4-EB7A-4F42-9878-FEFE5A067A1F}" type="presParOf" srcId="{88E62C24-6109-4034-89D9-D459C6CACF43}" destId="{86D609AE-7E6B-459C-9D69-8EB93CF57B37}" srcOrd="2" destOrd="0" presId="urn:microsoft.com/office/officeart/2018/2/layout/IconVerticalSolidList"/>
    <dgm:cxn modelId="{99131F00-1EA2-449D-8A43-3E67C655F421}" type="presParOf" srcId="{88E62C24-6109-4034-89D9-D459C6CACF43}" destId="{C8682408-73F2-46DB-85DA-C494C246BAD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CD7CDA-D580-4295-A393-F4BC08D6BA48}"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F9529FA2-ACE0-4ECA-8320-433B8122B624}">
      <dgm:prSet custT="1"/>
      <dgm:spPr/>
      <dgm:t>
        <a:bodyPr/>
        <a:lstStyle/>
        <a:p>
          <a:r>
            <a:rPr lang="en-US" sz="2000" b="0" i="0" dirty="0"/>
            <a:t>Project managers and at least two others will evaluate bids. These can be steering committee members, intervention design or delivery team members, or evaluation or analytical experts. </a:t>
          </a:r>
          <a:endParaRPr lang="en-US" sz="2000" dirty="0"/>
        </a:p>
      </dgm:t>
    </dgm:pt>
    <dgm:pt modelId="{8C58E15A-E62A-4108-97C1-E704F783DF8A}" type="parTrans" cxnId="{C36A9DEF-ACD1-4904-A60D-8B4C6FCB49E9}">
      <dgm:prSet/>
      <dgm:spPr/>
      <dgm:t>
        <a:bodyPr/>
        <a:lstStyle/>
        <a:p>
          <a:endParaRPr lang="en-US" sz="2400"/>
        </a:p>
      </dgm:t>
    </dgm:pt>
    <dgm:pt modelId="{D5C4B2C8-9340-4FFF-A8D5-05DE2AE549D8}" type="sibTrans" cxnId="{C36A9DEF-ACD1-4904-A60D-8B4C6FCB49E9}">
      <dgm:prSet/>
      <dgm:spPr/>
      <dgm:t>
        <a:bodyPr/>
        <a:lstStyle/>
        <a:p>
          <a:endParaRPr lang="en-US" sz="2400"/>
        </a:p>
      </dgm:t>
    </dgm:pt>
    <dgm:pt modelId="{E0DECC79-5C18-4CCA-8E1B-8B02E9F298F5}">
      <dgm:prSet custT="1"/>
      <dgm:spPr/>
      <dgm:t>
        <a:bodyPr/>
        <a:lstStyle/>
        <a:p>
          <a:r>
            <a:rPr lang="en-US" sz="2000" b="0" i="0" dirty="0"/>
            <a:t>The Invitation to Tender specification must clearly state the assessment criteria, and the assessors must agree on what "good" is before receiving bids. </a:t>
          </a:r>
          <a:endParaRPr lang="en-US" sz="2000" dirty="0"/>
        </a:p>
      </dgm:t>
    </dgm:pt>
    <dgm:pt modelId="{88E8E839-9B18-4FE4-9FC1-8B7A0B74C32C}" type="parTrans" cxnId="{3904271C-03BD-48B5-8844-2DD3E1B7D1B1}">
      <dgm:prSet/>
      <dgm:spPr/>
      <dgm:t>
        <a:bodyPr/>
        <a:lstStyle/>
        <a:p>
          <a:endParaRPr lang="en-US" sz="2400"/>
        </a:p>
      </dgm:t>
    </dgm:pt>
    <dgm:pt modelId="{960C4E92-B538-440A-998D-081F8FE14161}" type="sibTrans" cxnId="{3904271C-03BD-48B5-8844-2DD3E1B7D1B1}">
      <dgm:prSet/>
      <dgm:spPr/>
      <dgm:t>
        <a:bodyPr/>
        <a:lstStyle/>
        <a:p>
          <a:endParaRPr lang="en-US" sz="2400"/>
        </a:p>
      </dgm:t>
    </dgm:pt>
    <dgm:pt modelId="{2217545C-DFEC-49C8-A761-F94C59EC849F}">
      <dgm:prSet custT="1"/>
      <dgm:spPr/>
      <dgm:t>
        <a:bodyPr/>
        <a:lstStyle/>
        <a:p>
          <a:r>
            <a:rPr lang="en-US" sz="2000" b="0" i="0" dirty="0"/>
            <a:t>Cost information is usually separated from bids to assess quality only. After cost is assessed, quality bids are distinguished. Ideas from one bid cannot be shared with another.</a:t>
          </a:r>
          <a:endParaRPr lang="en-US" sz="2000" dirty="0"/>
        </a:p>
      </dgm:t>
    </dgm:pt>
    <dgm:pt modelId="{24E90705-92D4-49BB-8BF1-EB4F4210AD2C}" type="parTrans" cxnId="{A2184382-D630-4B12-8694-0498C68DA971}">
      <dgm:prSet/>
      <dgm:spPr/>
      <dgm:t>
        <a:bodyPr/>
        <a:lstStyle/>
        <a:p>
          <a:endParaRPr lang="en-US" sz="2400"/>
        </a:p>
      </dgm:t>
    </dgm:pt>
    <dgm:pt modelId="{CE9ECB44-329F-4961-8F24-6AFB2C39ADAC}" type="sibTrans" cxnId="{A2184382-D630-4B12-8694-0498C68DA971}">
      <dgm:prSet/>
      <dgm:spPr/>
      <dgm:t>
        <a:bodyPr/>
        <a:lstStyle/>
        <a:p>
          <a:endParaRPr lang="en-US" sz="2400"/>
        </a:p>
      </dgm:t>
    </dgm:pt>
    <dgm:pt modelId="{08B3C317-0154-4ACD-A48A-3287CCF84E97}">
      <dgm:prSet custT="1"/>
      <dgm:spPr/>
      <dgm:t>
        <a:bodyPr/>
        <a:lstStyle/>
        <a:p>
          <a:r>
            <a:rPr lang="en-US" sz="2000" b="0" i="0" dirty="0"/>
            <a:t>Always allow enough time for commissioning. Obtaining stakeholder approval for the specification, procurement sign-off, bidder response time, bid review and agreement time, and contract awarding can take months. </a:t>
          </a:r>
          <a:br>
            <a:rPr lang="en-US" sz="2000" dirty="0"/>
          </a:br>
          <a:endParaRPr lang="en-US" sz="2000" dirty="0"/>
        </a:p>
      </dgm:t>
    </dgm:pt>
    <dgm:pt modelId="{776AEEDE-C40E-4DF6-A4D6-93360B24287F}" type="parTrans" cxnId="{9BBB6642-87CC-465D-BE13-739300A23777}">
      <dgm:prSet/>
      <dgm:spPr/>
      <dgm:t>
        <a:bodyPr/>
        <a:lstStyle/>
        <a:p>
          <a:endParaRPr lang="en-US" sz="2400"/>
        </a:p>
      </dgm:t>
    </dgm:pt>
    <dgm:pt modelId="{EDB2965B-9619-43E6-A98B-6B6F67E42439}" type="sibTrans" cxnId="{9BBB6642-87CC-465D-BE13-739300A23777}">
      <dgm:prSet/>
      <dgm:spPr/>
      <dgm:t>
        <a:bodyPr/>
        <a:lstStyle/>
        <a:p>
          <a:endParaRPr lang="en-US" sz="2400"/>
        </a:p>
      </dgm:t>
    </dgm:pt>
    <dgm:pt modelId="{70BCADCA-1486-461E-A637-E19A42E2C8D3}" type="pres">
      <dgm:prSet presAssocID="{3FCD7CDA-D580-4295-A393-F4BC08D6BA48}" presName="root" presStyleCnt="0">
        <dgm:presLayoutVars>
          <dgm:dir/>
          <dgm:resizeHandles val="exact"/>
        </dgm:presLayoutVars>
      </dgm:prSet>
      <dgm:spPr/>
    </dgm:pt>
    <dgm:pt modelId="{25C67C20-D5A5-4BFC-9B9D-69DA3E8C8BBC}" type="pres">
      <dgm:prSet presAssocID="{F9529FA2-ACE0-4ECA-8320-433B8122B624}" presName="compNode" presStyleCnt="0"/>
      <dgm:spPr/>
    </dgm:pt>
    <dgm:pt modelId="{C4C0FA57-940A-4521-9189-9DD32CBAF1EA}" type="pres">
      <dgm:prSet presAssocID="{F9529FA2-ACE0-4ECA-8320-433B8122B624}" presName="bgRect" presStyleLbl="bgShp" presStyleIdx="0" presStyleCnt="4"/>
      <dgm:spPr/>
    </dgm:pt>
    <dgm:pt modelId="{1E468DAD-98DB-4646-8D5B-0379C4BC6EA2}" type="pres">
      <dgm:prSet presAssocID="{F9529FA2-ACE0-4ECA-8320-433B8122B6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B30EE3FC-CEE7-4D2F-B0AC-26A52BD19155}" type="pres">
      <dgm:prSet presAssocID="{F9529FA2-ACE0-4ECA-8320-433B8122B624}" presName="spaceRect" presStyleCnt="0"/>
      <dgm:spPr/>
    </dgm:pt>
    <dgm:pt modelId="{E78314C4-0E45-40A7-BEC5-BEA1737AB259}" type="pres">
      <dgm:prSet presAssocID="{F9529FA2-ACE0-4ECA-8320-433B8122B624}" presName="parTx" presStyleLbl="revTx" presStyleIdx="0" presStyleCnt="4" custScaleX="104074">
        <dgm:presLayoutVars>
          <dgm:chMax val="0"/>
          <dgm:chPref val="0"/>
        </dgm:presLayoutVars>
      </dgm:prSet>
      <dgm:spPr/>
    </dgm:pt>
    <dgm:pt modelId="{F07F2256-2275-48C7-A84F-65A83F5724A5}" type="pres">
      <dgm:prSet presAssocID="{D5C4B2C8-9340-4FFF-A8D5-05DE2AE549D8}" presName="sibTrans" presStyleCnt="0"/>
      <dgm:spPr/>
    </dgm:pt>
    <dgm:pt modelId="{56E5AFAE-7736-48BB-9C04-A09D6467B34B}" type="pres">
      <dgm:prSet presAssocID="{E0DECC79-5C18-4CCA-8E1B-8B02E9F298F5}" presName="compNode" presStyleCnt="0"/>
      <dgm:spPr/>
    </dgm:pt>
    <dgm:pt modelId="{48303279-D332-4859-9A62-58D1DE29A500}" type="pres">
      <dgm:prSet presAssocID="{E0DECC79-5C18-4CCA-8E1B-8B02E9F298F5}" presName="bgRect" presStyleLbl="bgShp" presStyleIdx="1" presStyleCnt="4"/>
      <dgm:spPr/>
    </dgm:pt>
    <dgm:pt modelId="{36B04167-4E92-4608-BAB0-A1246780F6F9}" type="pres">
      <dgm:prSet presAssocID="{E0DECC79-5C18-4CCA-8E1B-8B02E9F298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463CDD0-AEEA-4191-B077-9B48CD539EB2}" type="pres">
      <dgm:prSet presAssocID="{E0DECC79-5C18-4CCA-8E1B-8B02E9F298F5}" presName="spaceRect" presStyleCnt="0"/>
      <dgm:spPr/>
    </dgm:pt>
    <dgm:pt modelId="{E2E21593-9A66-4795-8277-393F14737EF8}" type="pres">
      <dgm:prSet presAssocID="{E0DECC79-5C18-4CCA-8E1B-8B02E9F298F5}" presName="parTx" presStyleLbl="revTx" presStyleIdx="1" presStyleCnt="4" custScaleX="106352">
        <dgm:presLayoutVars>
          <dgm:chMax val="0"/>
          <dgm:chPref val="0"/>
        </dgm:presLayoutVars>
      </dgm:prSet>
      <dgm:spPr/>
    </dgm:pt>
    <dgm:pt modelId="{E990637E-0A67-41AF-A430-A7EE5CDA8EC8}" type="pres">
      <dgm:prSet presAssocID="{960C4E92-B538-440A-998D-081F8FE14161}" presName="sibTrans" presStyleCnt="0"/>
      <dgm:spPr/>
    </dgm:pt>
    <dgm:pt modelId="{694816D3-E275-41BC-896D-32F129668635}" type="pres">
      <dgm:prSet presAssocID="{2217545C-DFEC-49C8-A761-F94C59EC849F}" presName="compNode" presStyleCnt="0"/>
      <dgm:spPr/>
    </dgm:pt>
    <dgm:pt modelId="{BC598E15-1913-433C-B390-0B3D36A53D73}" type="pres">
      <dgm:prSet presAssocID="{2217545C-DFEC-49C8-A761-F94C59EC849F}" presName="bgRect" presStyleLbl="bgShp" presStyleIdx="2" presStyleCnt="4"/>
      <dgm:spPr/>
    </dgm:pt>
    <dgm:pt modelId="{3B45C031-116B-49E0-9D38-413E46353243}" type="pres">
      <dgm:prSet presAssocID="{2217545C-DFEC-49C8-A761-F94C59EC84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2106D633-5552-4942-9CC4-A5F06C3A4A3E}" type="pres">
      <dgm:prSet presAssocID="{2217545C-DFEC-49C8-A761-F94C59EC849F}" presName="spaceRect" presStyleCnt="0"/>
      <dgm:spPr/>
    </dgm:pt>
    <dgm:pt modelId="{0034EB12-72F1-415C-BD75-1F578EB50633}" type="pres">
      <dgm:prSet presAssocID="{2217545C-DFEC-49C8-A761-F94C59EC849F}" presName="parTx" presStyleLbl="revTx" presStyleIdx="2" presStyleCnt="4" custScaleX="104917">
        <dgm:presLayoutVars>
          <dgm:chMax val="0"/>
          <dgm:chPref val="0"/>
        </dgm:presLayoutVars>
      </dgm:prSet>
      <dgm:spPr/>
    </dgm:pt>
    <dgm:pt modelId="{162862AC-2A1A-42E2-8EDA-90079963D799}" type="pres">
      <dgm:prSet presAssocID="{CE9ECB44-329F-4961-8F24-6AFB2C39ADAC}" presName="sibTrans" presStyleCnt="0"/>
      <dgm:spPr/>
    </dgm:pt>
    <dgm:pt modelId="{C52C7CB3-45D6-461C-BFA8-21BC23990475}" type="pres">
      <dgm:prSet presAssocID="{08B3C317-0154-4ACD-A48A-3287CCF84E97}" presName="compNode" presStyleCnt="0"/>
      <dgm:spPr/>
    </dgm:pt>
    <dgm:pt modelId="{CC9FE16B-A3D2-4E6B-8D28-9D762732A876}" type="pres">
      <dgm:prSet presAssocID="{08B3C317-0154-4ACD-A48A-3287CCF84E97}" presName="bgRect" presStyleLbl="bgShp" presStyleIdx="3" presStyleCnt="4"/>
      <dgm:spPr/>
    </dgm:pt>
    <dgm:pt modelId="{5FD59F4C-2861-4678-AA4E-ED4CC43FC244}" type="pres">
      <dgm:prSet presAssocID="{08B3C317-0154-4ACD-A48A-3287CCF84E9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8D242C9B-7515-47AD-A839-AA180EAE4D3A}" type="pres">
      <dgm:prSet presAssocID="{08B3C317-0154-4ACD-A48A-3287CCF84E97}" presName="spaceRect" presStyleCnt="0"/>
      <dgm:spPr/>
    </dgm:pt>
    <dgm:pt modelId="{FFDBD379-1253-4E82-B9C6-01F0D53B3D6A}" type="pres">
      <dgm:prSet presAssocID="{08B3C317-0154-4ACD-A48A-3287CCF84E97}" presName="parTx" presStyleLbl="revTx" presStyleIdx="3" presStyleCnt="4" custScaleX="105479">
        <dgm:presLayoutVars>
          <dgm:chMax val="0"/>
          <dgm:chPref val="0"/>
        </dgm:presLayoutVars>
      </dgm:prSet>
      <dgm:spPr/>
    </dgm:pt>
  </dgm:ptLst>
  <dgm:cxnLst>
    <dgm:cxn modelId="{21AA9E0E-406B-4C7C-94D4-C31FC7E1C315}" type="presOf" srcId="{F9529FA2-ACE0-4ECA-8320-433B8122B624}" destId="{E78314C4-0E45-40A7-BEC5-BEA1737AB259}" srcOrd="0" destOrd="0" presId="urn:microsoft.com/office/officeart/2018/2/layout/IconVerticalSolidList"/>
    <dgm:cxn modelId="{3904271C-03BD-48B5-8844-2DD3E1B7D1B1}" srcId="{3FCD7CDA-D580-4295-A393-F4BC08D6BA48}" destId="{E0DECC79-5C18-4CCA-8E1B-8B02E9F298F5}" srcOrd="1" destOrd="0" parTransId="{88E8E839-9B18-4FE4-9FC1-8B7A0B74C32C}" sibTransId="{960C4E92-B538-440A-998D-081F8FE14161}"/>
    <dgm:cxn modelId="{7475773E-C97B-4329-97C6-AB537072D51F}" type="presOf" srcId="{E0DECC79-5C18-4CCA-8E1B-8B02E9F298F5}" destId="{E2E21593-9A66-4795-8277-393F14737EF8}" srcOrd="0" destOrd="0" presId="urn:microsoft.com/office/officeart/2018/2/layout/IconVerticalSolidList"/>
    <dgm:cxn modelId="{9BBB6642-87CC-465D-BE13-739300A23777}" srcId="{3FCD7CDA-D580-4295-A393-F4BC08D6BA48}" destId="{08B3C317-0154-4ACD-A48A-3287CCF84E97}" srcOrd="3" destOrd="0" parTransId="{776AEEDE-C40E-4DF6-A4D6-93360B24287F}" sibTransId="{EDB2965B-9619-43E6-A98B-6B6F67E42439}"/>
    <dgm:cxn modelId="{E0BCDF6E-6896-46AF-A060-9D7206E8F89A}" type="presOf" srcId="{3FCD7CDA-D580-4295-A393-F4BC08D6BA48}" destId="{70BCADCA-1486-461E-A637-E19A42E2C8D3}" srcOrd="0" destOrd="0" presId="urn:microsoft.com/office/officeart/2018/2/layout/IconVerticalSolidList"/>
    <dgm:cxn modelId="{A2184382-D630-4B12-8694-0498C68DA971}" srcId="{3FCD7CDA-D580-4295-A393-F4BC08D6BA48}" destId="{2217545C-DFEC-49C8-A761-F94C59EC849F}" srcOrd="2" destOrd="0" parTransId="{24E90705-92D4-49BB-8BF1-EB4F4210AD2C}" sibTransId="{CE9ECB44-329F-4961-8F24-6AFB2C39ADAC}"/>
    <dgm:cxn modelId="{B6C51187-2FCC-47E1-9FAE-6C1978EB95D1}" type="presOf" srcId="{2217545C-DFEC-49C8-A761-F94C59EC849F}" destId="{0034EB12-72F1-415C-BD75-1F578EB50633}" srcOrd="0" destOrd="0" presId="urn:microsoft.com/office/officeart/2018/2/layout/IconVerticalSolidList"/>
    <dgm:cxn modelId="{7DB38DBE-6E12-4D38-8E22-D85F63F0880B}" type="presOf" srcId="{08B3C317-0154-4ACD-A48A-3287CCF84E97}" destId="{FFDBD379-1253-4E82-B9C6-01F0D53B3D6A}" srcOrd="0" destOrd="0" presId="urn:microsoft.com/office/officeart/2018/2/layout/IconVerticalSolidList"/>
    <dgm:cxn modelId="{C36A9DEF-ACD1-4904-A60D-8B4C6FCB49E9}" srcId="{3FCD7CDA-D580-4295-A393-F4BC08D6BA48}" destId="{F9529FA2-ACE0-4ECA-8320-433B8122B624}" srcOrd="0" destOrd="0" parTransId="{8C58E15A-E62A-4108-97C1-E704F783DF8A}" sibTransId="{D5C4B2C8-9340-4FFF-A8D5-05DE2AE549D8}"/>
    <dgm:cxn modelId="{05835560-B0C9-4DD6-B67D-BFB1BBA68EDF}" type="presParOf" srcId="{70BCADCA-1486-461E-A637-E19A42E2C8D3}" destId="{25C67C20-D5A5-4BFC-9B9D-69DA3E8C8BBC}" srcOrd="0" destOrd="0" presId="urn:microsoft.com/office/officeart/2018/2/layout/IconVerticalSolidList"/>
    <dgm:cxn modelId="{C93A796A-4C0C-432E-9A25-9A7CCD928081}" type="presParOf" srcId="{25C67C20-D5A5-4BFC-9B9D-69DA3E8C8BBC}" destId="{C4C0FA57-940A-4521-9189-9DD32CBAF1EA}" srcOrd="0" destOrd="0" presId="urn:microsoft.com/office/officeart/2018/2/layout/IconVerticalSolidList"/>
    <dgm:cxn modelId="{84CA9133-4B3C-412E-83D0-5F7D48707C65}" type="presParOf" srcId="{25C67C20-D5A5-4BFC-9B9D-69DA3E8C8BBC}" destId="{1E468DAD-98DB-4646-8D5B-0379C4BC6EA2}" srcOrd="1" destOrd="0" presId="urn:microsoft.com/office/officeart/2018/2/layout/IconVerticalSolidList"/>
    <dgm:cxn modelId="{376CB185-CBED-4258-94E7-767FD893BF01}" type="presParOf" srcId="{25C67C20-D5A5-4BFC-9B9D-69DA3E8C8BBC}" destId="{B30EE3FC-CEE7-4D2F-B0AC-26A52BD19155}" srcOrd="2" destOrd="0" presId="urn:microsoft.com/office/officeart/2018/2/layout/IconVerticalSolidList"/>
    <dgm:cxn modelId="{04CB1C03-AD91-494D-9F67-E3F5A03B424C}" type="presParOf" srcId="{25C67C20-D5A5-4BFC-9B9D-69DA3E8C8BBC}" destId="{E78314C4-0E45-40A7-BEC5-BEA1737AB259}" srcOrd="3" destOrd="0" presId="urn:microsoft.com/office/officeart/2018/2/layout/IconVerticalSolidList"/>
    <dgm:cxn modelId="{AA0ABF08-696F-4050-9E94-6A9F47BA0CB1}" type="presParOf" srcId="{70BCADCA-1486-461E-A637-E19A42E2C8D3}" destId="{F07F2256-2275-48C7-A84F-65A83F5724A5}" srcOrd="1" destOrd="0" presId="urn:microsoft.com/office/officeart/2018/2/layout/IconVerticalSolidList"/>
    <dgm:cxn modelId="{EFC6DBC0-E900-40B8-A92B-52CF5BD2F4B5}" type="presParOf" srcId="{70BCADCA-1486-461E-A637-E19A42E2C8D3}" destId="{56E5AFAE-7736-48BB-9C04-A09D6467B34B}" srcOrd="2" destOrd="0" presId="urn:microsoft.com/office/officeart/2018/2/layout/IconVerticalSolidList"/>
    <dgm:cxn modelId="{3804A8E2-5859-429C-ABF9-7CB5728D824E}" type="presParOf" srcId="{56E5AFAE-7736-48BB-9C04-A09D6467B34B}" destId="{48303279-D332-4859-9A62-58D1DE29A500}" srcOrd="0" destOrd="0" presId="urn:microsoft.com/office/officeart/2018/2/layout/IconVerticalSolidList"/>
    <dgm:cxn modelId="{1CD91DD1-D972-4C21-9358-C0B51838FE84}" type="presParOf" srcId="{56E5AFAE-7736-48BB-9C04-A09D6467B34B}" destId="{36B04167-4E92-4608-BAB0-A1246780F6F9}" srcOrd="1" destOrd="0" presId="urn:microsoft.com/office/officeart/2018/2/layout/IconVerticalSolidList"/>
    <dgm:cxn modelId="{D94D9483-4A9F-40B9-ACA0-3CF37C1BEFDE}" type="presParOf" srcId="{56E5AFAE-7736-48BB-9C04-A09D6467B34B}" destId="{0463CDD0-AEEA-4191-B077-9B48CD539EB2}" srcOrd="2" destOrd="0" presId="urn:microsoft.com/office/officeart/2018/2/layout/IconVerticalSolidList"/>
    <dgm:cxn modelId="{C521CFA8-0EE5-492D-B5B2-E4CF9948276C}" type="presParOf" srcId="{56E5AFAE-7736-48BB-9C04-A09D6467B34B}" destId="{E2E21593-9A66-4795-8277-393F14737EF8}" srcOrd="3" destOrd="0" presId="urn:microsoft.com/office/officeart/2018/2/layout/IconVerticalSolidList"/>
    <dgm:cxn modelId="{F3FFBBCC-E527-4586-BF64-DC615640323F}" type="presParOf" srcId="{70BCADCA-1486-461E-A637-E19A42E2C8D3}" destId="{E990637E-0A67-41AF-A430-A7EE5CDA8EC8}" srcOrd="3" destOrd="0" presId="urn:microsoft.com/office/officeart/2018/2/layout/IconVerticalSolidList"/>
    <dgm:cxn modelId="{DB268392-6276-457C-97E0-7F8F3CE10412}" type="presParOf" srcId="{70BCADCA-1486-461E-A637-E19A42E2C8D3}" destId="{694816D3-E275-41BC-896D-32F129668635}" srcOrd="4" destOrd="0" presId="urn:microsoft.com/office/officeart/2018/2/layout/IconVerticalSolidList"/>
    <dgm:cxn modelId="{91C200F9-4C97-4226-AB81-005DB1DB4610}" type="presParOf" srcId="{694816D3-E275-41BC-896D-32F129668635}" destId="{BC598E15-1913-433C-B390-0B3D36A53D73}" srcOrd="0" destOrd="0" presId="urn:microsoft.com/office/officeart/2018/2/layout/IconVerticalSolidList"/>
    <dgm:cxn modelId="{5F1C9C93-0799-4B21-B759-B3F5C1E19C14}" type="presParOf" srcId="{694816D3-E275-41BC-896D-32F129668635}" destId="{3B45C031-116B-49E0-9D38-413E46353243}" srcOrd="1" destOrd="0" presId="urn:microsoft.com/office/officeart/2018/2/layout/IconVerticalSolidList"/>
    <dgm:cxn modelId="{D68D106C-653A-4A2C-BC86-56D8B3F7938E}" type="presParOf" srcId="{694816D3-E275-41BC-896D-32F129668635}" destId="{2106D633-5552-4942-9CC4-A5F06C3A4A3E}" srcOrd="2" destOrd="0" presId="urn:microsoft.com/office/officeart/2018/2/layout/IconVerticalSolidList"/>
    <dgm:cxn modelId="{309AAB8A-1CA5-4915-83F5-2CEBDF11D97D}" type="presParOf" srcId="{694816D3-E275-41BC-896D-32F129668635}" destId="{0034EB12-72F1-415C-BD75-1F578EB50633}" srcOrd="3" destOrd="0" presId="urn:microsoft.com/office/officeart/2018/2/layout/IconVerticalSolidList"/>
    <dgm:cxn modelId="{324CE04E-0F86-4894-B016-925ED1BDB307}" type="presParOf" srcId="{70BCADCA-1486-461E-A637-E19A42E2C8D3}" destId="{162862AC-2A1A-42E2-8EDA-90079963D799}" srcOrd="5" destOrd="0" presId="urn:microsoft.com/office/officeart/2018/2/layout/IconVerticalSolidList"/>
    <dgm:cxn modelId="{F5A030D6-DCF4-4D63-B38D-B082EE2EB838}" type="presParOf" srcId="{70BCADCA-1486-461E-A637-E19A42E2C8D3}" destId="{C52C7CB3-45D6-461C-BFA8-21BC23990475}" srcOrd="6" destOrd="0" presId="urn:microsoft.com/office/officeart/2018/2/layout/IconVerticalSolidList"/>
    <dgm:cxn modelId="{685415DC-5182-4358-959A-0C0C20F68E28}" type="presParOf" srcId="{C52C7CB3-45D6-461C-BFA8-21BC23990475}" destId="{CC9FE16B-A3D2-4E6B-8D28-9D762732A876}" srcOrd="0" destOrd="0" presId="urn:microsoft.com/office/officeart/2018/2/layout/IconVerticalSolidList"/>
    <dgm:cxn modelId="{6CD09B41-DFA3-46D3-8B24-6E71F5F206B1}" type="presParOf" srcId="{C52C7CB3-45D6-461C-BFA8-21BC23990475}" destId="{5FD59F4C-2861-4678-AA4E-ED4CC43FC244}" srcOrd="1" destOrd="0" presId="urn:microsoft.com/office/officeart/2018/2/layout/IconVerticalSolidList"/>
    <dgm:cxn modelId="{B191B46B-950A-4EBB-82B6-95E3FD3BFE72}" type="presParOf" srcId="{C52C7CB3-45D6-461C-BFA8-21BC23990475}" destId="{8D242C9B-7515-47AD-A839-AA180EAE4D3A}" srcOrd="2" destOrd="0" presId="urn:microsoft.com/office/officeart/2018/2/layout/IconVerticalSolidList"/>
    <dgm:cxn modelId="{4DE5BEA7-783D-440C-B51E-649EAAD7570F}" type="presParOf" srcId="{C52C7CB3-45D6-461C-BFA8-21BC23990475}" destId="{FFDBD379-1253-4E82-B9C6-01F0D53B3D6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8324F-6326-41C3-B793-0BCCF6052952}">
      <dsp:nvSpPr>
        <dsp:cNvPr id="0" name=""/>
        <dsp:cNvSpPr/>
      </dsp:nvSpPr>
      <dsp:spPr>
        <a:xfrm>
          <a:off x="0" y="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44DAC-E22F-43A6-BD85-C4CA3D593CD6}">
      <dsp:nvSpPr>
        <dsp:cNvPr id="0" name=""/>
        <dsp:cNvSpPr/>
      </dsp:nvSpPr>
      <dsp:spPr>
        <a:xfrm>
          <a:off x="0" y="586"/>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Financial </a:t>
          </a:r>
        </a:p>
      </dsp:txBody>
      <dsp:txXfrm>
        <a:off x="0" y="586"/>
        <a:ext cx="10515600" cy="686312"/>
      </dsp:txXfrm>
    </dsp:sp>
    <dsp:sp modelId="{04182D39-4A0F-428E-89C4-AE0EE04CC197}">
      <dsp:nvSpPr>
        <dsp:cNvPr id="0" name=""/>
        <dsp:cNvSpPr/>
      </dsp:nvSpPr>
      <dsp:spPr>
        <a:xfrm>
          <a:off x="0" y="6868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7A960-89E9-4B90-8D93-00ED150A72EA}">
      <dsp:nvSpPr>
        <dsp:cNvPr id="0" name=""/>
        <dsp:cNvSpPr/>
      </dsp:nvSpPr>
      <dsp:spPr>
        <a:xfrm>
          <a:off x="0" y="686899"/>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Management</a:t>
          </a:r>
        </a:p>
      </dsp:txBody>
      <dsp:txXfrm>
        <a:off x="0" y="686899"/>
        <a:ext cx="10515600" cy="686312"/>
      </dsp:txXfrm>
    </dsp:sp>
    <dsp:sp modelId="{C6FBB27B-787A-4E5E-9769-C7F8AEC3FD4C}">
      <dsp:nvSpPr>
        <dsp:cNvPr id="0" name=""/>
        <dsp:cNvSpPr/>
      </dsp:nvSpPr>
      <dsp:spPr>
        <a:xfrm>
          <a:off x="0" y="137321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19E01-3438-4201-88A4-FB4CF9F322B1}">
      <dsp:nvSpPr>
        <dsp:cNvPr id="0" name=""/>
        <dsp:cNvSpPr/>
      </dsp:nvSpPr>
      <dsp:spPr>
        <a:xfrm>
          <a:off x="0" y="1373212"/>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Analytical (including external researchers conducting the evaluation)</a:t>
          </a:r>
        </a:p>
      </dsp:txBody>
      <dsp:txXfrm>
        <a:off x="0" y="1373212"/>
        <a:ext cx="10515600" cy="686312"/>
      </dsp:txXfrm>
    </dsp:sp>
    <dsp:sp modelId="{40F1EEC7-2387-47A8-88B0-29147B0972EB}">
      <dsp:nvSpPr>
        <dsp:cNvPr id="0" name=""/>
        <dsp:cNvSpPr/>
      </dsp:nvSpPr>
      <dsp:spPr>
        <a:xfrm>
          <a:off x="0" y="205952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B51A0-6D15-491A-9C3C-4BD1A78E5946}">
      <dsp:nvSpPr>
        <dsp:cNvPr id="0" name=""/>
        <dsp:cNvSpPr/>
      </dsp:nvSpPr>
      <dsp:spPr>
        <a:xfrm>
          <a:off x="0" y="2059525"/>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Policy </a:t>
          </a:r>
        </a:p>
      </dsp:txBody>
      <dsp:txXfrm>
        <a:off x="0" y="2059525"/>
        <a:ext cx="10515600" cy="686312"/>
      </dsp:txXfrm>
    </dsp:sp>
    <dsp:sp modelId="{CEA7359D-9849-40EA-ABF5-FBEC953032B4}">
      <dsp:nvSpPr>
        <dsp:cNvPr id="0" name=""/>
        <dsp:cNvSpPr/>
      </dsp:nvSpPr>
      <dsp:spPr>
        <a:xfrm>
          <a:off x="0" y="274583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EB813-E02D-4370-B99F-541B9AA3CCDE}">
      <dsp:nvSpPr>
        <dsp:cNvPr id="0" name=""/>
        <dsp:cNvSpPr/>
      </dsp:nvSpPr>
      <dsp:spPr>
        <a:xfrm>
          <a:off x="0" y="2745837"/>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Delivery bodies</a:t>
          </a:r>
        </a:p>
      </dsp:txBody>
      <dsp:txXfrm>
        <a:off x="0" y="2745837"/>
        <a:ext cx="10515600" cy="686312"/>
      </dsp:txXfrm>
    </dsp:sp>
    <dsp:sp modelId="{582DF3F8-7C55-4147-916E-A4D085F2F338}">
      <dsp:nvSpPr>
        <dsp:cNvPr id="0" name=""/>
        <dsp:cNvSpPr/>
      </dsp:nvSpPr>
      <dsp:spPr>
        <a:xfrm>
          <a:off x="0" y="34321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88B7F-1961-4A88-B6FD-4BC6BADEC8A6}">
      <dsp:nvSpPr>
        <dsp:cNvPr id="0" name=""/>
        <dsp:cNvSpPr/>
      </dsp:nvSpPr>
      <dsp:spPr>
        <a:xfrm>
          <a:off x="0" y="3432150"/>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Wider stakeholders</a:t>
          </a:r>
        </a:p>
      </dsp:txBody>
      <dsp:txXfrm>
        <a:off x="0" y="3432150"/>
        <a:ext cx="10515600" cy="686312"/>
      </dsp:txXfrm>
    </dsp:sp>
    <dsp:sp modelId="{85148F45-8F71-4936-88E3-F8D907EF4D7B}">
      <dsp:nvSpPr>
        <dsp:cNvPr id="0" name=""/>
        <dsp:cNvSpPr/>
      </dsp:nvSpPr>
      <dsp:spPr>
        <a:xfrm>
          <a:off x="0" y="411846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4D7A05-B853-4840-AE82-EC7C4FE3F572}">
      <dsp:nvSpPr>
        <dsp:cNvPr id="0" name=""/>
        <dsp:cNvSpPr/>
      </dsp:nvSpPr>
      <dsp:spPr>
        <a:xfrm>
          <a:off x="0" y="4118463"/>
          <a:ext cx="10515600" cy="68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Post-delivery resource</a:t>
          </a:r>
        </a:p>
      </dsp:txBody>
      <dsp:txXfrm>
        <a:off x="0" y="4118463"/>
        <a:ext cx="10515600" cy="686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8471E-973C-4833-B6C7-91FF7E49A0EE}">
      <dsp:nvSpPr>
        <dsp:cNvPr id="0" name=""/>
        <dsp:cNvSpPr/>
      </dsp:nvSpPr>
      <dsp:spPr>
        <a:xfrm rot="5400000">
          <a:off x="5249265" y="-1152550"/>
          <a:ext cx="3381248" cy="653166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b="0" i="0" kern="1200"/>
            <a:t>Building evaluation data requirements into monitoring data collection.</a:t>
          </a:r>
          <a:endParaRPr lang="en-US" sz="2700" kern="1200"/>
        </a:p>
        <a:p>
          <a:pPr marL="228600" lvl="1" indent="-228600" algn="l" defTabSz="1200150">
            <a:lnSpc>
              <a:spcPct val="90000"/>
            </a:lnSpc>
            <a:spcBef>
              <a:spcPct val="0"/>
            </a:spcBef>
            <a:spcAft>
              <a:spcPct val="15000"/>
            </a:spcAft>
            <a:buChar char="•"/>
          </a:pPr>
          <a:r>
            <a:rPr lang="en-US" sz="2700" b="0" i="0" kern="1200" dirty="0"/>
            <a:t>Collecting contact details and consent. </a:t>
          </a:r>
          <a:endParaRPr lang="en-US" sz="2700" kern="1200" dirty="0"/>
        </a:p>
        <a:p>
          <a:pPr marL="228600" lvl="1" indent="-228600" algn="l" defTabSz="1200150">
            <a:lnSpc>
              <a:spcPct val="90000"/>
            </a:lnSpc>
            <a:spcBef>
              <a:spcPct val="0"/>
            </a:spcBef>
            <a:spcAft>
              <a:spcPct val="15000"/>
            </a:spcAft>
            <a:buChar char="•"/>
          </a:pPr>
          <a:r>
            <a:rPr lang="en-US" sz="2700" b="0" i="0" kern="1200"/>
            <a:t>Conducting a census of participants. </a:t>
          </a:r>
          <a:endParaRPr lang="en-US" sz="2700" kern="1200"/>
        </a:p>
        <a:p>
          <a:pPr marL="228600" lvl="1" indent="-228600" algn="l" defTabSz="1200150">
            <a:lnSpc>
              <a:spcPct val="90000"/>
            </a:lnSpc>
            <a:spcBef>
              <a:spcPct val="0"/>
            </a:spcBef>
            <a:spcAft>
              <a:spcPct val="15000"/>
            </a:spcAft>
            <a:buChar char="•"/>
          </a:pPr>
          <a:r>
            <a:rPr lang="en-US" sz="2700" kern="1200"/>
            <a:t>Piloting/testing</a:t>
          </a:r>
        </a:p>
        <a:p>
          <a:pPr marL="228600" lvl="1" indent="-228600" algn="l" defTabSz="1200150">
            <a:lnSpc>
              <a:spcPct val="90000"/>
            </a:lnSpc>
            <a:spcBef>
              <a:spcPct val="0"/>
            </a:spcBef>
            <a:spcAft>
              <a:spcPct val="15000"/>
            </a:spcAft>
            <a:buChar char="•"/>
          </a:pPr>
          <a:r>
            <a:rPr lang="en-US" sz="2700" kern="1200"/>
            <a:t>Targeted implementation to create comparison groups</a:t>
          </a:r>
        </a:p>
      </dsp:txBody>
      <dsp:txXfrm rot="-5400000">
        <a:off x="3674060" y="587714"/>
        <a:ext cx="6366601" cy="3051130"/>
      </dsp:txXfrm>
    </dsp:sp>
    <dsp:sp modelId="{C56844BF-DA05-487C-A351-A82711FFB612}">
      <dsp:nvSpPr>
        <dsp:cNvPr id="0" name=""/>
        <dsp:cNvSpPr/>
      </dsp:nvSpPr>
      <dsp:spPr>
        <a:xfrm>
          <a:off x="0" y="0"/>
          <a:ext cx="3674059" cy="42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i="0" kern="1200" dirty="0"/>
            <a:t>Keyways the intervention can support the evaluation include:</a:t>
          </a:r>
          <a:endParaRPr lang="en-US" sz="3200" kern="1200" dirty="0"/>
        </a:p>
      </dsp:txBody>
      <dsp:txXfrm>
        <a:off x="179353" y="179353"/>
        <a:ext cx="3315353" cy="3867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DC37B-CFB3-4135-9500-E9E680C33F89}">
      <dsp:nvSpPr>
        <dsp:cNvPr id="0" name=""/>
        <dsp:cNvSpPr/>
      </dsp:nvSpPr>
      <dsp:spPr>
        <a:xfrm>
          <a:off x="0" y="586"/>
          <a:ext cx="10515600" cy="137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3905A-C28C-4207-A408-DC6E61E7CAEB}">
      <dsp:nvSpPr>
        <dsp:cNvPr id="0" name=""/>
        <dsp:cNvSpPr/>
      </dsp:nvSpPr>
      <dsp:spPr>
        <a:xfrm>
          <a:off x="415219" y="309427"/>
          <a:ext cx="754944" cy="7549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AB9EA-8EF2-43D8-9426-B24B74A91B82}">
      <dsp:nvSpPr>
        <dsp:cNvPr id="0" name=""/>
        <dsp:cNvSpPr/>
      </dsp:nvSpPr>
      <dsp:spPr>
        <a:xfrm>
          <a:off x="1585382" y="586"/>
          <a:ext cx="8930217" cy="137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0" tIns="145270" rIns="145270" bIns="145270" numCol="1" spcCol="1270" anchor="ctr" anchorCtr="0">
          <a:noAutofit/>
        </a:bodyPr>
        <a:lstStyle/>
        <a:p>
          <a:pPr marL="0" lvl="0" indent="0" algn="l" defTabSz="1066800">
            <a:lnSpc>
              <a:spcPct val="100000"/>
            </a:lnSpc>
            <a:spcBef>
              <a:spcPct val="0"/>
            </a:spcBef>
            <a:spcAft>
              <a:spcPct val="35000"/>
            </a:spcAft>
            <a:buNone/>
          </a:pPr>
          <a:r>
            <a:rPr lang="en-US" sz="2400" b="0" i="0" kern="1200" dirty="0"/>
            <a:t>If additional fieldwork is needed, other experts are often hired to evaluate. </a:t>
          </a:r>
          <a:endParaRPr lang="en-US" sz="2400" kern="1200" dirty="0"/>
        </a:p>
      </dsp:txBody>
      <dsp:txXfrm>
        <a:off x="1585382" y="586"/>
        <a:ext cx="8930217" cy="1372625"/>
      </dsp:txXfrm>
    </dsp:sp>
    <dsp:sp modelId="{11ABCB4C-E7C4-40A9-9D46-1FD02E64EA30}">
      <dsp:nvSpPr>
        <dsp:cNvPr id="0" name=""/>
        <dsp:cNvSpPr/>
      </dsp:nvSpPr>
      <dsp:spPr>
        <a:xfrm>
          <a:off x="0" y="1716368"/>
          <a:ext cx="10515600" cy="137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B43ED-F6F5-4664-A3AF-3DACF2710E13}">
      <dsp:nvSpPr>
        <dsp:cNvPr id="0" name=""/>
        <dsp:cNvSpPr/>
      </dsp:nvSpPr>
      <dsp:spPr>
        <a:xfrm>
          <a:off x="415219" y="2025209"/>
          <a:ext cx="754944" cy="7549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E4B8E-9D0D-4419-8068-5B057603D5E0}">
      <dsp:nvSpPr>
        <dsp:cNvPr id="0" name=""/>
        <dsp:cNvSpPr/>
      </dsp:nvSpPr>
      <dsp:spPr>
        <a:xfrm>
          <a:off x="1585382" y="1716368"/>
          <a:ext cx="8930217" cy="137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0" tIns="145270" rIns="145270" bIns="145270" numCol="1" spcCol="1270" anchor="ctr" anchorCtr="0">
          <a:noAutofit/>
        </a:bodyPr>
        <a:lstStyle/>
        <a:p>
          <a:pPr marL="0" lvl="0" indent="0" algn="l" defTabSz="1066800">
            <a:lnSpc>
              <a:spcPct val="100000"/>
            </a:lnSpc>
            <a:spcBef>
              <a:spcPct val="0"/>
            </a:spcBef>
            <a:spcAft>
              <a:spcPct val="35000"/>
            </a:spcAft>
            <a:buNone/>
          </a:pPr>
          <a:r>
            <a:rPr lang="en-US" sz="2400" b="0" i="0" kern="1200" dirty="0"/>
            <a:t>Evaluation project managers should consult departmental commercial experts to determine the best commissioning approach. </a:t>
          </a:r>
          <a:endParaRPr lang="en-US" sz="2400" kern="1200" dirty="0"/>
        </a:p>
      </dsp:txBody>
      <dsp:txXfrm>
        <a:off x="1585382" y="1716368"/>
        <a:ext cx="8930217" cy="1372625"/>
      </dsp:txXfrm>
    </dsp:sp>
    <dsp:sp modelId="{52240C48-B575-4142-9A89-D161E9A3C66D}">
      <dsp:nvSpPr>
        <dsp:cNvPr id="0" name=""/>
        <dsp:cNvSpPr/>
      </dsp:nvSpPr>
      <dsp:spPr>
        <a:xfrm>
          <a:off x="0" y="3432150"/>
          <a:ext cx="10515600" cy="137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B56B5-3EA7-413C-8F33-0C5299D18AB0}">
      <dsp:nvSpPr>
        <dsp:cNvPr id="0" name=""/>
        <dsp:cNvSpPr/>
      </dsp:nvSpPr>
      <dsp:spPr>
        <a:xfrm>
          <a:off x="415219" y="3740991"/>
          <a:ext cx="754944" cy="7549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82408-73F2-46DB-85DA-C494C246BADD}">
      <dsp:nvSpPr>
        <dsp:cNvPr id="0" name=""/>
        <dsp:cNvSpPr/>
      </dsp:nvSpPr>
      <dsp:spPr>
        <a:xfrm>
          <a:off x="1585382" y="3432150"/>
          <a:ext cx="8930217" cy="137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0" tIns="145270" rIns="145270" bIns="145270" numCol="1" spcCol="1270" anchor="ctr" anchorCtr="0">
          <a:noAutofit/>
        </a:bodyPr>
        <a:lstStyle/>
        <a:p>
          <a:pPr marL="0" lvl="0" indent="0" algn="l" defTabSz="1066800">
            <a:lnSpc>
              <a:spcPct val="100000"/>
            </a:lnSpc>
            <a:spcBef>
              <a:spcPct val="0"/>
            </a:spcBef>
            <a:spcAft>
              <a:spcPct val="35000"/>
            </a:spcAft>
            <a:buNone/>
          </a:pPr>
          <a:r>
            <a:rPr lang="en-US" sz="2400" b="0" i="0" kern="1200" dirty="0"/>
            <a:t>Having a variety of external assessors ensures a steady supply of new ideas and supplier competition. </a:t>
          </a:r>
          <a:endParaRPr lang="en-US" sz="2400" kern="1200" dirty="0"/>
        </a:p>
      </dsp:txBody>
      <dsp:txXfrm>
        <a:off x="1585382" y="3432150"/>
        <a:ext cx="8930217" cy="1372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0FA57-940A-4521-9189-9DD32CBAF1EA}">
      <dsp:nvSpPr>
        <dsp:cNvPr id="0" name=""/>
        <dsp:cNvSpPr/>
      </dsp:nvSpPr>
      <dsp:spPr>
        <a:xfrm>
          <a:off x="-75636" y="11480"/>
          <a:ext cx="9276083" cy="1105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68DAD-98DB-4646-8D5B-0379C4BC6EA2}">
      <dsp:nvSpPr>
        <dsp:cNvPr id="0" name=""/>
        <dsp:cNvSpPr/>
      </dsp:nvSpPr>
      <dsp:spPr>
        <a:xfrm>
          <a:off x="258810" y="260242"/>
          <a:ext cx="609274" cy="608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8314C4-0E45-40A7-BEC5-BEA1737AB259}">
      <dsp:nvSpPr>
        <dsp:cNvPr id="0" name=""/>
        <dsp:cNvSpPr/>
      </dsp:nvSpPr>
      <dsp:spPr>
        <a:xfrm>
          <a:off x="1041642" y="11480"/>
          <a:ext cx="8220114" cy="128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50" tIns="135750" rIns="135750" bIns="135750" numCol="1" spcCol="1270" anchor="ctr" anchorCtr="0">
          <a:noAutofit/>
        </a:bodyPr>
        <a:lstStyle/>
        <a:p>
          <a:pPr marL="0" lvl="0" indent="0" algn="l" defTabSz="889000">
            <a:lnSpc>
              <a:spcPct val="90000"/>
            </a:lnSpc>
            <a:spcBef>
              <a:spcPct val="0"/>
            </a:spcBef>
            <a:spcAft>
              <a:spcPct val="35000"/>
            </a:spcAft>
            <a:buNone/>
          </a:pPr>
          <a:r>
            <a:rPr lang="en-US" sz="2000" b="0" i="0" kern="1200" dirty="0"/>
            <a:t>Project managers and at least two others will evaluate bids. These can be steering committee members, intervention design or delivery team members, or evaluation or analytical experts. </a:t>
          </a:r>
          <a:endParaRPr lang="en-US" sz="2000" kern="1200" dirty="0"/>
        </a:p>
      </dsp:txBody>
      <dsp:txXfrm>
        <a:off x="1041642" y="11480"/>
        <a:ext cx="8220114" cy="1282679"/>
      </dsp:txXfrm>
    </dsp:sp>
    <dsp:sp modelId="{48303279-D332-4859-9A62-58D1DE29A500}">
      <dsp:nvSpPr>
        <dsp:cNvPr id="0" name=""/>
        <dsp:cNvSpPr/>
      </dsp:nvSpPr>
      <dsp:spPr>
        <a:xfrm>
          <a:off x="-75636" y="1614829"/>
          <a:ext cx="9276083" cy="1105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04167-4E92-4608-BAB0-A1246780F6F9}">
      <dsp:nvSpPr>
        <dsp:cNvPr id="0" name=""/>
        <dsp:cNvSpPr/>
      </dsp:nvSpPr>
      <dsp:spPr>
        <a:xfrm>
          <a:off x="258810" y="1863591"/>
          <a:ext cx="609274" cy="608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E21593-9A66-4795-8277-393F14737EF8}">
      <dsp:nvSpPr>
        <dsp:cNvPr id="0" name=""/>
        <dsp:cNvSpPr/>
      </dsp:nvSpPr>
      <dsp:spPr>
        <a:xfrm>
          <a:off x="951680" y="1614829"/>
          <a:ext cx="8400038" cy="128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50" tIns="135750" rIns="135750" bIns="135750" numCol="1" spcCol="1270" anchor="ctr" anchorCtr="0">
          <a:noAutofit/>
        </a:bodyPr>
        <a:lstStyle/>
        <a:p>
          <a:pPr marL="0" lvl="0" indent="0" algn="l" defTabSz="889000">
            <a:lnSpc>
              <a:spcPct val="90000"/>
            </a:lnSpc>
            <a:spcBef>
              <a:spcPct val="0"/>
            </a:spcBef>
            <a:spcAft>
              <a:spcPct val="35000"/>
            </a:spcAft>
            <a:buNone/>
          </a:pPr>
          <a:r>
            <a:rPr lang="en-US" sz="2000" b="0" i="0" kern="1200" dirty="0"/>
            <a:t>The Invitation to Tender specification must clearly state the assessment criteria, and the assessors must agree on what "good" is before receiving bids. </a:t>
          </a:r>
          <a:endParaRPr lang="en-US" sz="2000" kern="1200" dirty="0"/>
        </a:p>
      </dsp:txBody>
      <dsp:txXfrm>
        <a:off x="951680" y="1614829"/>
        <a:ext cx="8400038" cy="1282679"/>
      </dsp:txXfrm>
    </dsp:sp>
    <dsp:sp modelId="{BC598E15-1913-433C-B390-0B3D36A53D73}">
      <dsp:nvSpPr>
        <dsp:cNvPr id="0" name=""/>
        <dsp:cNvSpPr/>
      </dsp:nvSpPr>
      <dsp:spPr>
        <a:xfrm>
          <a:off x="-75636" y="3218178"/>
          <a:ext cx="9276083" cy="1105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45C031-116B-49E0-9D38-413E46353243}">
      <dsp:nvSpPr>
        <dsp:cNvPr id="0" name=""/>
        <dsp:cNvSpPr/>
      </dsp:nvSpPr>
      <dsp:spPr>
        <a:xfrm>
          <a:off x="258810" y="3466940"/>
          <a:ext cx="609274" cy="608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34EB12-72F1-415C-BD75-1F578EB50633}">
      <dsp:nvSpPr>
        <dsp:cNvPr id="0" name=""/>
        <dsp:cNvSpPr/>
      </dsp:nvSpPr>
      <dsp:spPr>
        <a:xfrm>
          <a:off x="1008350" y="3218178"/>
          <a:ext cx="8286697" cy="128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50" tIns="135750" rIns="135750" bIns="135750" numCol="1" spcCol="1270" anchor="ctr" anchorCtr="0">
          <a:noAutofit/>
        </a:bodyPr>
        <a:lstStyle/>
        <a:p>
          <a:pPr marL="0" lvl="0" indent="0" algn="l" defTabSz="889000">
            <a:lnSpc>
              <a:spcPct val="90000"/>
            </a:lnSpc>
            <a:spcBef>
              <a:spcPct val="0"/>
            </a:spcBef>
            <a:spcAft>
              <a:spcPct val="35000"/>
            </a:spcAft>
            <a:buNone/>
          </a:pPr>
          <a:r>
            <a:rPr lang="en-US" sz="2000" b="0" i="0" kern="1200" dirty="0"/>
            <a:t>Cost information is usually separated from bids to assess quality only. After cost is assessed, quality bids are distinguished. Ideas from one bid cannot be shared with another.</a:t>
          </a:r>
          <a:endParaRPr lang="en-US" sz="2000" kern="1200" dirty="0"/>
        </a:p>
      </dsp:txBody>
      <dsp:txXfrm>
        <a:off x="1008350" y="3218178"/>
        <a:ext cx="8286697" cy="1282679"/>
      </dsp:txXfrm>
    </dsp:sp>
    <dsp:sp modelId="{CC9FE16B-A3D2-4E6B-8D28-9D762732A876}">
      <dsp:nvSpPr>
        <dsp:cNvPr id="0" name=""/>
        <dsp:cNvSpPr/>
      </dsp:nvSpPr>
      <dsp:spPr>
        <a:xfrm>
          <a:off x="-75636" y="4821528"/>
          <a:ext cx="9276083" cy="1105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59F4C-2861-4678-AA4E-ED4CC43FC244}">
      <dsp:nvSpPr>
        <dsp:cNvPr id="0" name=""/>
        <dsp:cNvSpPr/>
      </dsp:nvSpPr>
      <dsp:spPr>
        <a:xfrm>
          <a:off x="258810" y="5070290"/>
          <a:ext cx="609274" cy="6080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BD379-1253-4E82-B9C6-01F0D53B3D6A}">
      <dsp:nvSpPr>
        <dsp:cNvPr id="0" name=""/>
        <dsp:cNvSpPr/>
      </dsp:nvSpPr>
      <dsp:spPr>
        <a:xfrm>
          <a:off x="986156" y="4821528"/>
          <a:ext cx="8331086" cy="128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50" tIns="135750" rIns="135750" bIns="135750" numCol="1" spcCol="1270" anchor="ctr" anchorCtr="0">
          <a:noAutofit/>
        </a:bodyPr>
        <a:lstStyle/>
        <a:p>
          <a:pPr marL="0" lvl="0" indent="0" algn="l" defTabSz="889000">
            <a:lnSpc>
              <a:spcPct val="90000"/>
            </a:lnSpc>
            <a:spcBef>
              <a:spcPct val="0"/>
            </a:spcBef>
            <a:spcAft>
              <a:spcPct val="35000"/>
            </a:spcAft>
            <a:buNone/>
          </a:pPr>
          <a:r>
            <a:rPr lang="en-US" sz="2000" b="0" i="0" kern="1200" dirty="0"/>
            <a:t>Always allow enough time for commissioning. Obtaining stakeholder approval for the specification, procurement sign-off, bidder response time, bid review and agreement time, and contract awarding can take months. </a:t>
          </a:r>
          <a:br>
            <a:rPr lang="en-US" sz="2000" kern="1200" dirty="0"/>
          </a:br>
          <a:endParaRPr lang="en-US" sz="2000" kern="1200" dirty="0"/>
        </a:p>
      </dsp:txBody>
      <dsp:txXfrm>
        <a:off x="986156" y="4821528"/>
        <a:ext cx="8331086" cy="12826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85440-3DE1-2A43-BAA3-C3040A71C3E0}" type="datetimeFigureOut">
              <a:rPr lang="en-SE" smtClean="0"/>
              <a:t>10/21/2023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E409-7905-BB45-9BDA-495B68ED6375}" type="slidenum">
              <a:rPr lang="en-SE" smtClean="0"/>
              <a:t>‹#›</a:t>
            </a:fld>
            <a:endParaRPr lang="en-SE"/>
          </a:p>
        </p:txBody>
      </p:sp>
    </p:spTree>
    <p:extLst>
      <p:ext uri="{BB962C8B-B14F-4D97-AF65-F5344CB8AC3E}">
        <p14:creationId xmlns:p14="http://schemas.microsoft.com/office/powerpoint/2010/main" val="394130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1" i="0" dirty="0">
                <a:solidFill>
                  <a:srgbClr val="000000"/>
                </a:solidFill>
                <a:effectLst/>
                <a:latin typeface="Humanist777BT-LightB"/>
              </a:rPr>
              <a:t>Close management and collaboration ensure that data collection remains relevant to the learning needs of those running the evaluation and </a:t>
            </a:r>
            <a:r>
              <a:rPr lang="en-US" sz="1600" b="1" i="0" dirty="0" err="1">
                <a:solidFill>
                  <a:srgbClr val="000000"/>
                </a:solidFill>
                <a:effectLst/>
                <a:latin typeface="Humanist777BT-LightB"/>
              </a:rPr>
              <a:t>maximises</a:t>
            </a:r>
            <a:r>
              <a:rPr lang="en-US" sz="1600" b="1" i="0" dirty="0">
                <a:solidFill>
                  <a:srgbClr val="000000"/>
                </a:solidFill>
                <a:effectLst/>
                <a:latin typeface="Humanist777BT-LightB"/>
              </a:rPr>
              <a:t> the impact of useful findings. The evaluation manager does not necessarily need to be an evaluation specialist (although this is more efficient) but specialist input will be required.</a:t>
            </a:r>
            <a:r>
              <a:rPr lang="en-US" sz="1600" b="1" dirty="0"/>
              <a:t> </a:t>
            </a:r>
            <a:br>
              <a:rPr lang="en-US" sz="1600" b="1" dirty="0"/>
            </a:br>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12</a:t>
            </a:fld>
            <a:endParaRPr lang="en-SE"/>
          </a:p>
        </p:txBody>
      </p:sp>
    </p:spTree>
    <p:extLst>
      <p:ext uri="{BB962C8B-B14F-4D97-AF65-F5344CB8AC3E}">
        <p14:creationId xmlns:p14="http://schemas.microsoft.com/office/powerpoint/2010/main" val="78671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b="1" dirty="0"/>
              <a:t>Building flexibility early on will allow the evaluation to adjust to changes in intervention design, delivery modes, and data collection.</a:t>
            </a:r>
          </a:p>
          <a:p>
            <a:pPr marL="171450" indent="-171450">
              <a:buFont typeface="Arial" panose="020B0604020202020204" pitchFamily="34" charset="0"/>
              <a:buChar char="•"/>
            </a:pPr>
            <a:r>
              <a:rPr lang="en-US" sz="1600" b="1" dirty="0"/>
              <a:t> In novel or innovative intervention assessments, where the Theory of Change has not been tested and the intervention design is uncertain, this is crucial. </a:t>
            </a:r>
          </a:p>
          <a:p>
            <a:pPr marL="171450" indent="-171450">
              <a:buFont typeface="Arial" panose="020B0604020202020204" pitchFamily="34" charset="0"/>
              <a:buChar char="•"/>
            </a:pPr>
            <a:r>
              <a:rPr lang="en-US" sz="1600" b="1" dirty="0"/>
              <a:t>Evaluators and stakeholders must communicate to agree on evaluation design changes and understand their ramifications. </a:t>
            </a:r>
          </a:p>
          <a:p>
            <a:pPr marL="171450" indent="-171450">
              <a:buFont typeface="Arial" panose="020B0604020202020204" pitchFamily="34" charset="0"/>
              <a:buChar char="•"/>
            </a:pPr>
            <a:r>
              <a:rPr lang="en-US" sz="1600" b="1" dirty="0"/>
              <a:t>A thorough audit trail of modifications and decisions is needed. Governance processes can aid this. </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25</a:t>
            </a:fld>
            <a:endParaRPr lang="en-SE"/>
          </a:p>
        </p:txBody>
      </p:sp>
    </p:spTree>
    <p:extLst>
      <p:ext uri="{BB962C8B-B14F-4D97-AF65-F5344CB8AC3E}">
        <p14:creationId xmlns:p14="http://schemas.microsoft.com/office/powerpoint/2010/main" val="334044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dirty="0">
                <a:solidFill>
                  <a:srgbClr val="000000"/>
                </a:solidFill>
                <a:effectLst/>
                <a:latin typeface="Humanist777BT-LightB"/>
              </a:rPr>
              <a:t>Evaluations are most successful when the design matches stakeholders' needs who will use the findings. </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13</a:t>
            </a:fld>
            <a:endParaRPr lang="en-SE"/>
          </a:p>
        </p:txBody>
      </p:sp>
    </p:spTree>
    <p:extLst>
      <p:ext uri="{BB962C8B-B14F-4D97-AF65-F5344CB8AC3E}">
        <p14:creationId xmlns:p14="http://schemas.microsoft.com/office/powerpoint/2010/main" val="45132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14</a:t>
            </a:fld>
            <a:endParaRPr lang="en-SE"/>
          </a:p>
        </p:txBody>
      </p:sp>
    </p:spTree>
    <p:extLst>
      <p:ext uri="{BB962C8B-B14F-4D97-AF65-F5344CB8AC3E}">
        <p14:creationId xmlns:p14="http://schemas.microsoft.com/office/powerpoint/2010/main" val="150561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solidFill>
                  <a:srgbClr val="000000"/>
                </a:solidFill>
                <a:effectLst/>
                <a:latin typeface="Humanist777BT-LightB"/>
              </a:rPr>
              <a:t>Its responsibilities include advising on evaluation design, and method feasibility, ensuring high-quality and policy-relevant evaluation, guiding on how to proceed if circumstances change, facilitating external evaluators, providing information and contacts, and quality-ensuring evaluation design and questions. Advise and quality ensure the analysis and interpretation of the evidence.</a:t>
            </a:r>
            <a:r>
              <a:rPr lang="en-US" sz="1600" dirty="0"/>
              <a:t> </a:t>
            </a:r>
            <a:br>
              <a:rPr lang="en-US" sz="1600" dirty="0"/>
            </a:br>
            <a:endParaRPr lang="en-US" sz="1600" dirty="0"/>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16</a:t>
            </a:fld>
            <a:endParaRPr lang="en-SE"/>
          </a:p>
        </p:txBody>
      </p:sp>
    </p:spTree>
    <p:extLst>
      <p:ext uri="{BB962C8B-B14F-4D97-AF65-F5344CB8AC3E}">
        <p14:creationId xmlns:p14="http://schemas.microsoft.com/office/powerpoint/2010/main" val="375809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i="0" dirty="0">
                <a:solidFill>
                  <a:srgbClr val="000000"/>
                </a:solidFill>
                <a:effectLst/>
                <a:latin typeface="Humanist777BT-LightB"/>
              </a:rPr>
              <a:t>External peer review is usually done by professionals in the evaluation method or subject area. They provide high-quality inspection and challenge, and their knowledge and independence can boost evaluation credibility and broaden perspectives. Use external advice with caution to avoid conflicts of interest. </a:t>
            </a:r>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17</a:t>
            </a:fld>
            <a:endParaRPr lang="en-SE"/>
          </a:p>
        </p:txBody>
      </p:sp>
    </p:spTree>
    <p:extLst>
      <p:ext uri="{BB962C8B-B14F-4D97-AF65-F5344CB8AC3E}">
        <p14:creationId xmlns:p14="http://schemas.microsoft.com/office/powerpoint/2010/main" val="189903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100E1"/>
                </a:solidFill>
                <a:effectLst/>
                <a:uLnTx/>
                <a:uFillTx/>
                <a:latin typeface="Humanist777BT-LightB"/>
                <a:ea typeface="+mn-ea"/>
                <a:cs typeface="+mn-cs"/>
              </a:rPr>
              <a:t>Building evaluation data requirements into monitoring data collection</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Simple adjustments to the collection of monitoring data can provide rich data that can be used by the evaluation. This is a cost-effective way  collecting information, and can make a survey of participants either unnecessary or shorter.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100E1"/>
                </a:solidFill>
                <a:effectLst/>
                <a:uLnTx/>
                <a:uFillTx/>
                <a:latin typeface="Humanist777BT-LightB"/>
                <a:ea typeface="+mn-ea"/>
                <a:cs typeface="+mn-cs"/>
              </a:rPr>
              <a:t>Collecting contact details and consent</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 Alongside informed consent from participants agreeing to participate in the research, it is also necessary to obtain consent for any proposed data linking or for contact details to be held and used for follow-up research (In such cases, advice from GDPR experts should be obtained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100E1"/>
                </a:solidFill>
                <a:effectLst/>
                <a:uLnTx/>
                <a:uFillTx/>
                <a:latin typeface="Humanist777BT-LightB"/>
                <a:ea typeface="+mn-ea"/>
                <a:cs typeface="+mn-cs"/>
              </a:rPr>
              <a:t>Conducting a census of participants</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 A cost-effective way to collect data can  be through a census or automatic survey of all participants. This could mean that: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ourierNewPSMT"/>
                <a:ea typeface="+mn-ea"/>
                <a:cs typeface="+mn-cs"/>
              </a:rPr>
              <a:t>o </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all participants are contacted and invited to take part in the survey;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ourierNewPSMT"/>
                <a:ea typeface="+mn-ea"/>
                <a:cs typeface="+mn-cs"/>
              </a:rPr>
              <a:t>o </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taking part in the survey is a mandatory requirement of the intervention (e.g. applicants for a grant are required to complete a survey). In this case, the requirement needs to be built into the intervention and clearly explained in any advertising.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E100E1"/>
                </a:solidFill>
                <a:effectLst/>
                <a:uLnTx/>
                <a:uFillTx/>
                <a:latin typeface="Humanist777BT-LightB"/>
                <a:ea typeface="+mn-ea"/>
                <a:cs typeface="+mn-cs"/>
              </a:rPr>
              <a:t>Piloting/testing</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 Piloting and testing allow an intervention to be tried out on a smaller scale to understand (a) if it works (b) whether it can be modified to improve it and (c) how it is best delivered. This is essential if there is any uncertainty around the likely success of an intervention.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E100E1"/>
                </a:solidFill>
                <a:effectLst/>
                <a:uLnTx/>
                <a:uFillTx/>
                <a:latin typeface="Humanist777BT-LightB"/>
                <a:ea typeface="+mn-ea"/>
                <a:cs typeface="+mn-cs"/>
              </a:rPr>
              <a:t>Targeted implementation to create comparison groups</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 some evaluation methods require both an intervention and comparison group to measure the impact of the intervention. The method of assigning individuals or groups to the intervention or comparison group is best built into the intervention design itself. Two of the most common ways to achieve this are: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ourierNewPSMT"/>
                <a:ea typeface="+mn-ea"/>
                <a:cs typeface="+mn-cs"/>
              </a:rPr>
              <a:t>o </a:t>
            </a:r>
            <a:r>
              <a:rPr kumimoji="0" lang="en-US" sz="1400" b="0" i="0" u="none" strike="noStrike" kern="1200" cap="none" spc="0" normalizeH="0" baseline="0" noProof="0" dirty="0" err="1">
                <a:ln>
                  <a:noFill/>
                </a:ln>
                <a:solidFill>
                  <a:srgbClr val="000000"/>
                </a:solidFill>
                <a:effectLst/>
                <a:uLnTx/>
                <a:uFillTx/>
                <a:latin typeface="Humanist777BT-LightB"/>
                <a:ea typeface="+mn-ea"/>
                <a:cs typeface="+mn-cs"/>
              </a:rPr>
              <a:t>Randomised</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 Control Trials (RCTs). Randomly assigning individuals or groups to the treatment or control group. This needs to be done as part of the intervention design.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ourierNewPSMT"/>
                <a:ea typeface="+mn-ea"/>
                <a:cs typeface="+mn-cs"/>
              </a:rPr>
              <a:t>o </a:t>
            </a: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Phased implementation. One group is subject to the intervention before another to allow for a comparison between the two groups. This approach can work if it is expected that outcomes for the first group can be observed in the short term, before the second group receives the intervention.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umanist777BT-LightB"/>
                <a:ea typeface="+mn-ea"/>
                <a:cs typeface="+mn-cs"/>
              </a:rPr>
              <a:t>It should be borne in mind that some data access or data collection can require legislation; for example, the automatic collection of specific details about participants in a national scheme. If this is the case, the data requirements need to be identified early and built into the intervention’s legislation. Without such data, identifying participants and obtaining data from them can be very difficult.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19</a:t>
            </a:fld>
            <a:endParaRPr lang="en-SE"/>
          </a:p>
        </p:txBody>
      </p:sp>
    </p:spTree>
    <p:extLst>
      <p:ext uri="{BB962C8B-B14F-4D97-AF65-F5344CB8AC3E}">
        <p14:creationId xmlns:p14="http://schemas.microsoft.com/office/powerpoint/2010/main" val="375274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It is useful to request bidders to provide a synthesis strategy: the plan for how the various research and data streams from the evaluation will be brought together into a clear narrative that answers the evaluation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quality of the specification of the work will determine the quality of the ultimate evaluation. Time and expertise dedicated to preparing a well-thought through, clear and precise specification will be well spent. For complex evaluations, more information on specifications for commissioning can be found in the Supplementary Guidance on ‘Evaluating Complexity’</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21</a:t>
            </a:fld>
            <a:endParaRPr lang="en-SE"/>
          </a:p>
        </p:txBody>
      </p:sp>
    </p:spTree>
    <p:extLst>
      <p:ext uri="{BB962C8B-B14F-4D97-AF65-F5344CB8AC3E}">
        <p14:creationId xmlns:p14="http://schemas.microsoft.com/office/powerpoint/2010/main" val="339449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Humanist777BT-LightB"/>
                <a:ea typeface="+mn-ea"/>
                <a:cs typeface="+mn-cs"/>
              </a:rPr>
              <a:t>Evaluation project managers should consult departmental commercial experts to determine the best commissioning approach. The most popular methods are departmental framework contracts, cross-government frameworks, the Crown Commercial Service research marketplace, and open competition.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Humanist777BT-LightB"/>
                <a:ea typeface="+mn-ea"/>
                <a:cs typeface="+mn-cs"/>
              </a:rPr>
              <a:t>Having a variety of external assessors ensures a steady supply of new ideas and supplier competition. Inviting bidders to create consortia can help ensure that one bid covers all evaluation skills. ‘Supplier Days’, where potential bidders learn about the intervention and evaluation needs, can boost evaluation interest and bring together potential consortia.</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22</a:t>
            </a:fld>
            <a:endParaRPr lang="en-SE"/>
          </a:p>
        </p:txBody>
      </p:sp>
    </p:spTree>
    <p:extLst>
      <p:ext uri="{BB962C8B-B14F-4D97-AF65-F5344CB8AC3E}">
        <p14:creationId xmlns:p14="http://schemas.microsoft.com/office/powerpoint/2010/main" val="426855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i="0" dirty="0">
                <a:solidFill>
                  <a:srgbClr val="000000"/>
                </a:solidFill>
                <a:effectLst/>
                <a:latin typeface="Humanist777BT-LightB"/>
              </a:rPr>
              <a:t>Having a variety of external assessors ensures a steady supply of new ideas and supplier competition. </a:t>
            </a:r>
          </a:p>
          <a:p>
            <a:pPr marL="285750" indent="-285750">
              <a:buFont typeface="Arial" panose="020B0604020202020204" pitchFamily="34" charset="0"/>
              <a:buChar char="•"/>
            </a:pPr>
            <a:r>
              <a:rPr lang="en-US" sz="1400" b="1" i="0" dirty="0">
                <a:solidFill>
                  <a:srgbClr val="000000"/>
                </a:solidFill>
                <a:effectLst/>
                <a:latin typeface="Humanist777BT-LightB"/>
              </a:rPr>
              <a:t>Inviting bidders to create consortia can help ensure that one bid covers all evaluation skills. </a:t>
            </a:r>
          </a:p>
          <a:p>
            <a:pPr marL="285750" indent="-285750">
              <a:buFont typeface="Arial" panose="020B0604020202020204" pitchFamily="34" charset="0"/>
              <a:buChar char="•"/>
            </a:pPr>
            <a:r>
              <a:rPr lang="en-US" sz="1400" b="1" i="0" dirty="0">
                <a:solidFill>
                  <a:srgbClr val="000000"/>
                </a:solidFill>
                <a:effectLst/>
                <a:latin typeface="Humanist777BT-LightB"/>
              </a:rPr>
              <a:t>‘Supplier Days’, where potential bidders learn about the intervention and evaluation needs, can boost evaluation interest and bring together potential consortia. </a:t>
            </a:r>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23</a:t>
            </a:fld>
            <a:endParaRPr lang="en-SE"/>
          </a:p>
        </p:txBody>
      </p:sp>
    </p:spTree>
    <p:extLst>
      <p:ext uri="{BB962C8B-B14F-4D97-AF65-F5344CB8AC3E}">
        <p14:creationId xmlns:p14="http://schemas.microsoft.com/office/powerpoint/2010/main" val="108048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3.pn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747132" y="657923"/>
            <a:ext cx="10023193" cy="1817054"/>
          </a:xfrm>
        </p:spPr>
        <p:txBody>
          <a:bodyPr>
            <a:normAutofit/>
          </a:bodyPr>
          <a:lstStyle/>
          <a:p>
            <a:r>
              <a:rPr lang="en-US" sz="4400" b="1" dirty="0">
                <a:effectLst/>
                <a:latin typeface="+mn-lt"/>
                <a:ea typeface="Times New Roman" panose="02020603050405020304" pitchFamily="18" charset="0"/>
              </a:rPr>
              <a:t>REGULATE AN EVALUATION OR AN EVALUATION SYSTEM</a:t>
            </a:r>
            <a:endParaRPr lang="en-SE" sz="4400"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182112"/>
            <a:ext cx="9144000" cy="2553525"/>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pic>
        <p:nvPicPr>
          <p:cNvPr id="5" name="ElevenLabs_2023-10-16T08_12_05_Daniel_pre_s35_sb79_m1">
            <a:hlinkClick r:id="" action="ppaction://media"/>
            <a:extLst>
              <a:ext uri="{FF2B5EF4-FFF2-40B4-BE49-F238E27FC236}">
                <a16:creationId xmlns:a16="http://schemas.microsoft.com/office/drawing/2014/main" id="{82D184A5-9EC3-6E95-7A17-F5267E9A91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1438" y="295275"/>
            <a:ext cx="487362" cy="487363"/>
          </a:xfrm>
          <a:prstGeom prst="rect">
            <a:avLst/>
          </a:prstGeom>
        </p:spPr>
      </p:pic>
    </p:spTree>
    <p:extLst>
      <p:ext uri="{BB962C8B-B14F-4D97-AF65-F5344CB8AC3E}">
        <p14:creationId xmlns:p14="http://schemas.microsoft.com/office/powerpoint/2010/main" val="11615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6. Wider stakeholders</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29" y="1808965"/>
            <a:ext cx="10088545" cy="4330578"/>
          </a:xfrm>
        </p:spPr>
        <p:txBody>
          <a:bodyPr>
            <a:normAutofit/>
          </a:bodyPr>
          <a:lstStyle/>
          <a:p>
            <a:r>
              <a:rPr lang="en-US" dirty="0"/>
              <a:t>Other stakeholders are often involved; for example, those directly or indirectly affected by the policy. </a:t>
            </a:r>
          </a:p>
          <a:p>
            <a:r>
              <a:rPr lang="en-US" dirty="0"/>
              <a:t>Engagement of this group can be made through inviting them onto the steering group, informing them about the evaluation or including them as participants in the research.</a:t>
            </a:r>
          </a:p>
        </p:txBody>
      </p:sp>
      <p:pic>
        <p:nvPicPr>
          <p:cNvPr id="4" name="ElevenLabs_2023-10-16T08_34_23_Daniel_pre_s29_sb89_m1">
            <a:hlinkClick r:id="" action="ppaction://media"/>
            <a:extLst>
              <a:ext uri="{FF2B5EF4-FFF2-40B4-BE49-F238E27FC236}">
                <a16:creationId xmlns:a16="http://schemas.microsoft.com/office/drawing/2014/main" id="{DA15C15A-6CAA-16F8-4D2A-ACCF1AB025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82313" y="579438"/>
            <a:ext cx="487362" cy="487362"/>
          </a:xfrm>
          <a:prstGeom prst="rect">
            <a:avLst/>
          </a:prstGeom>
        </p:spPr>
      </p:pic>
    </p:spTree>
    <p:extLst>
      <p:ext uri="{BB962C8B-B14F-4D97-AF65-F5344CB8AC3E}">
        <p14:creationId xmlns:p14="http://schemas.microsoft.com/office/powerpoint/2010/main" val="301766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rPr>
              <a:t>7. Post-delivery resource</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29" y="1808965"/>
            <a:ext cx="10088545" cy="4330578"/>
          </a:xfrm>
        </p:spPr>
        <p:txBody>
          <a:bodyPr>
            <a:normAutofit/>
          </a:bodyPr>
          <a:lstStyle/>
          <a:p>
            <a:r>
              <a:rPr lang="en-US" dirty="0"/>
              <a:t>The engagement and collaboration of the organizations and persons engaged in delivering the intervention are frequently required for a successful evaluation. </a:t>
            </a:r>
          </a:p>
          <a:p>
            <a:r>
              <a:rPr lang="en-US" dirty="0"/>
              <a:t>It will be critical to earn their commitment and be clear about what feedback they will be asked to provide. </a:t>
            </a:r>
          </a:p>
          <a:p>
            <a:r>
              <a:rPr lang="en-US" dirty="0"/>
              <a:t>Evaluation fieldwork is frequently constructed around the delivery body's ability to participate and the time commitment that will be necessary.</a:t>
            </a:r>
          </a:p>
        </p:txBody>
      </p:sp>
      <p:pic>
        <p:nvPicPr>
          <p:cNvPr id="5" name="ElevenLabs_2023-10-16T08_35_39_Daniel_pre_s29_sb89_m1">
            <a:hlinkClick r:id="" action="ppaction://media"/>
            <a:extLst>
              <a:ext uri="{FF2B5EF4-FFF2-40B4-BE49-F238E27FC236}">
                <a16:creationId xmlns:a16="http://schemas.microsoft.com/office/drawing/2014/main" id="{7B05F58F-3479-81EE-E60B-6ACD40D22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4305" y="58161"/>
            <a:ext cx="487363" cy="487363"/>
          </a:xfrm>
          <a:prstGeom prst="rect">
            <a:avLst/>
          </a:prstGeom>
        </p:spPr>
      </p:pic>
    </p:spTree>
    <p:extLst>
      <p:ext uri="{BB962C8B-B14F-4D97-AF65-F5344CB8AC3E}">
        <p14:creationId xmlns:p14="http://schemas.microsoft.com/office/powerpoint/2010/main" val="1996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BD434-7EC1-42BE-4FE8-E4FB526AEFC1}"/>
              </a:ext>
            </a:extLst>
          </p:cNvPr>
          <p:cNvSpPr>
            <a:spLocks noGrp="1"/>
          </p:cNvSpPr>
          <p:nvPr>
            <p:ph type="title"/>
          </p:nvPr>
        </p:nvSpPr>
        <p:spPr>
          <a:xfrm>
            <a:off x="1285240" y="1050596"/>
            <a:ext cx="8160211" cy="687770"/>
          </a:xfrm>
        </p:spPr>
        <p:txBody>
          <a:bodyPr anchor="ctr">
            <a:normAutofit fontScale="90000"/>
          </a:bodyPr>
          <a:lstStyle/>
          <a:p>
            <a:r>
              <a:rPr lang="en-US" sz="4800" b="1" dirty="0"/>
              <a:t>Project management </a:t>
            </a:r>
          </a:p>
        </p:txBody>
      </p:sp>
      <p:sp>
        <p:nvSpPr>
          <p:cNvPr id="66" name="Content Placeholder 2">
            <a:extLst>
              <a:ext uri="{FF2B5EF4-FFF2-40B4-BE49-F238E27FC236}">
                <a16:creationId xmlns:a16="http://schemas.microsoft.com/office/drawing/2014/main" id="{52182ECD-E3DF-927D-9FA3-519B500E482B}"/>
              </a:ext>
            </a:extLst>
          </p:cNvPr>
          <p:cNvSpPr>
            <a:spLocks noGrp="1"/>
          </p:cNvSpPr>
          <p:nvPr>
            <p:ph idx="1"/>
          </p:nvPr>
        </p:nvSpPr>
        <p:spPr>
          <a:xfrm>
            <a:off x="1396721" y="1738367"/>
            <a:ext cx="9887578" cy="4031498"/>
          </a:xfrm>
        </p:spPr>
        <p:txBody>
          <a:bodyPr anchor="t">
            <a:noAutofit/>
          </a:bodyPr>
          <a:lstStyle/>
          <a:p>
            <a:r>
              <a:rPr lang="en-US" sz="2500" b="0" i="0" dirty="0">
                <a:effectLst/>
                <a:latin typeface="Humanist777BT-LightB"/>
              </a:rPr>
              <a:t>Management of the assessment requires adequate time and experience to ensure it satisfies the needs of the policy and delivery team responsible for the intervention, is on time and within budget, and is of appropriate quality.</a:t>
            </a:r>
          </a:p>
          <a:p>
            <a:r>
              <a:rPr lang="en-US" sz="2500" b="0" i="0" dirty="0">
                <a:effectLst/>
                <a:latin typeface="Humanist777BT-LightB"/>
              </a:rPr>
              <a:t>Managing the project will also help identify and resolve concerns promptly. </a:t>
            </a:r>
          </a:p>
          <a:p>
            <a:r>
              <a:rPr lang="en-US" sz="2500" b="0" i="0" dirty="0">
                <a:effectLst/>
                <a:latin typeface="Humanist777BT-LightB"/>
              </a:rPr>
              <a:t>There are often shortcomings with intervention design, execution, or data collection that demand rapid evaluation design adjustments. </a:t>
            </a:r>
          </a:p>
          <a:p>
            <a:r>
              <a:rPr lang="en-US" sz="2500" b="0" i="0" dirty="0">
                <a:effectLst/>
                <a:latin typeface="Humanist777BT-LightB"/>
              </a:rPr>
              <a:t>The topic of interest and evaluation design may change as new data emerge. </a:t>
            </a:r>
            <a:endParaRPr lang="en-US" sz="2500" dirty="0"/>
          </a:p>
        </p:txBody>
      </p:sp>
      <p:pic>
        <p:nvPicPr>
          <p:cNvPr id="3" name="ElevenLabs_2023-10-16T08_37_27_Daniel_pre_s29_sb89_m1">
            <a:hlinkClick r:id="" action="ppaction://media"/>
            <a:extLst>
              <a:ext uri="{FF2B5EF4-FFF2-40B4-BE49-F238E27FC236}">
                <a16:creationId xmlns:a16="http://schemas.microsoft.com/office/drawing/2014/main" id="{C49FE9CE-5C69-5F65-BCE5-116DFC1AB5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4013" y="234950"/>
            <a:ext cx="487362" cy="487363"/>
          </a:xfrm>
          <a:prstGeom prst="rect">
            <a:avLst/>
          </a:prstGeom>
        </p:spPr>
      </p:pic>
    </p:spTree>
    <p:extLst>
      <p:ext uri="{BB962C8B-B14F-4D97-AF65-F5344CB8AC3E}">
        <p14:creationId xmlns:p14="http://schemas.microsoft.com/office/powerpoint/2010/main" val="27007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2A30F-A8F0-9579-535A-54921E6804C6}"/>
              </a:ext>
            </a:extLst>
          </p:cNvPr>
          <p:cNvSpPr>
            <a:spLocks noGrp="1"/>
          </p:cNvSpPr>
          <p:nvPr>
            <p:ph type="title"/>
          </p:nvPr>
        </p:nvSpPr>
        <p:spPr>
          <a:xfrm>
            <a:off x="878840" y="751864"/>
            <a:ext cx="8074815" cy="605485"/>
          </a:xfrm>
        </p:spPr>
        <p:txBody>
          <a:bodyPr anchor="ctr">
            <a:normAutofit fontScale="90000"/>
          </a:bodyPr>
          <a:lstStyle/>
          <a:p>
            <a:r>
              <a:rPr lang="en-US" sz="5000" b="1" dirty="0">
                <a:latin typeface="Humanist777BT-BoldCondensedB"/>
              </a:rPr>
              <a:t>Governance</a:t>
            </a:r>
            <a:endParaRPr lang="en-US" sz="5000" dirty="0"/>
          </a:p>
        </p:txBody>
      </p:sp>
      <p:sp>
        <p:nvSpPr>
          <p:cNvPr id="3" name="Content Placeholder 2">
            <a:extLst>
              <a:ext uri="{FF2B5EF4-FFF2-40B4-BE49-F238E27FC236}">
                <a16:creationId xmlns:a16="http://schemas.microsoft.com/office/drawing/2014/main" id="{E826DB43-9D14-1A89-76EF-8E219C9881F9}"/>
              </a:ext>
            </a:extLst>
          </p:cNvPr>
          <p:cNvSpPr>
            <a:spLocks noGrp="1"/>
          </p:cNvSpPr>
          <p:nvPr>
            <p:ph idx="1"/>
          </p:nvPr>
        </p:nvSpPr>
        <p:spPr>
          <a:xfrm>
            <a:off x="878840" y="1451604"/>
            <a:ext cx="10104120" cy="3951224"/>
          </a:xfrm>
        </p:spPr>
        <p:txBody>
          <a:bodyPr anchor="t">
            <a:noAutofit/>
          </a:bodyPr>
          <a:lstStyle/>
          <a:p>
            <a:r>
              <a:rPr lang="en-US" sz="2400" b="0" i="0" dirty="0">
                <a:effectLst/>
                <a:latin typeface="Humanist777BT-LightB"/>
              </a:rPr>
              <a:t>Effective governance mechanisms must be established early in an examination. This helps with scoping, commissioning, and delivering the assessment. </a:t>
            </a:r>
          </a:p>
          <a:p>
            <a:r>
              <a:rPr lang="en-US" sz="2400" b="0" i="0" dirty="0">
                <a:effectLst/>
                <a:latin typeface="Humanist777BT-LightB"/>
              </a:rPr>
              <a:t>When assessment plans must change over time and demand a more flexible evaluation design, it is crucial. </a:t>
            </a:r>
          </a:p>
          <a:p>
            <a:r>
              <a:rPr lang="en-US" sz="2400" b="0" i="0" dirty="0">
                <a:effectLst/>
                <a:latin typeface="Humanist777BT-LightB"/>
              </a:rPr>
              <a:t>Key stakeholders can benefit from being informed and involved in an evaluation and seeing its conclusions early on.</a:t>
            </a:r>
          </a:p>
          <a:p>
            <a:r>
              <a:rPr lang="en-US" sz="2400" b="0" i="0" dirty="0">
                <a:effectLst/>
                <a:latin typeface="Humanist777BT-LightB"/>
              </a:rPr>
              <a:t>Analysts including evaluators, social researchers, economists, operational researchers, and statisticians create and oversee evaluation. </a:t>
            </a:r>
          </a:p>
          <a:p>
            <a:r>
              <a:rPr lang="en-US" sz="2400" b="0" i="0" dirty="0">
                <a:effectLst/>
                <a:latin typeface="Humanist777BT-LightB"/>
              </a:rPr>
              <a:t>Governance processes can clarify and manage stakeholder roles, duties, expectations, and conflicts.</a:t>
            </a:r>
            <a:endParaRPr lang="en-US" sz="2400" dirty="0"/>
          </a:p>
        </p:txBody>
      </p:sp>
      <p:pic>
        <p:nvPicPr>
          <p:cNvPr id="4" name="ElevenLabs_2023-10-16T08_45_38_Daniel_pre_s50_sb75_m1">
            <a:hlinkClick r:id="" action="ppaction://media"/>
            <a:extLst>
              <a:ext uri="{FF2B5EF4-FFF2-40B4-BE49-F238E27FC236}">
                <a16:creationId xmlns:a16="http://schemas.microsoft.com/office/drawing/2014/main" id="{12AC9174-3E56-12B0-536A-168506111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0950" y="488950"/>
            <a:ext cx="487363" cy="487363"/>
          </a:xfrm>
          <a:prstGeom prst="rect">
            <a:avLst/>
          </a:prstGeom>
        </p:spPr>
      </p:pic>
    </p:spTree>
    <p:extLst>
      <p:ext uri="{BB962C8B-B14F-4D97-AF65-F5344CB8AC3E}">
        <p14:creationId xmlns:p14="http://schemas.microsoft.com/office/powerpoint/2010/main" val="42587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F631-3142-43E6-AE6D-F92F6EE820EB}"/>
              </a:ext>
            </a:extLst>
          </p:cNvPr>
          <p:cNvSpPr>
            <a:spLocks noGrp="1"/>
          </p:cNvSpPr>
          <p:nvPr>
            <p:ph type="title"/>
          </p:nvPr>
        </p:nvSpPr>
        <p:spPr>
          <a:xfrm>
            <a:off x="481013" y="3752849"/>
            <a:ext cx="3461067" cy="2452687"/>
          </a:xfrm>
        </p:spPr>
        <p:txBody>
          <a:bodyPr anchor="ctr">
            <a:normAutofit/>
          </a:bodyPr>
          <a:lstStyle/>
          <a:p>
            <a:r>
              <a:rPr lang="en-US" sz="3600" b="1" dirty="0">
                <a:latin typeface="Humanist777BT-BoldCondensedB"/>
              </a:rPr>
              <a:t>Governance arrangements involve the following</a:t>
            </a:r>
            <a:endParaRPr lang="en-US" sz="3600" dirty="0"/>
          </a:p>
        </p:txBody>
      </p:sp>
      <p:pic>
        <p:nvPicPr>
          <p:cNvPr id="4" name="Picture 3">
            <a:extLst>
              <a:ext uri="{FF2B5EF4-FFF2-40B4-BE49-F238E27FC236}">
                <a16:creationId xmlns:a16="http://schemas.microsoft.com/office/drawing/2014/main" id="{CB3EE115-42FD-F783-BC26-7A0C1F6C04B7}"/>
              </a:ext>
            </a:extLst>
          </p:cNvPr>
          <p:cNvPicPr>
            <a:picLocks noChangeAspect="1"/>
          </p:cNvPicPr>
          <p:nvPr/>
        </p:nvPicPr>
        <p:blipFill rotWithShape="1">
          <a:blip r:embed="rId5"/>
          <a:srcRect t="25754" b="1865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2DC4C2B-99E8-2FE0-39F5-EEF4A52DC860}"/>
              </a:ext>
            </a:extLst>
          </p:cNvPr>
          <p:cNvSpPr>
            <a:spLocks noGrp="1"/>
          </p:cNvSpPr>
          <p:nvPr>
            <p:ph idx="1"/>
          </p:nvPr>
        </p:nvSpPr>
        <p:spPr>
          <a:xfrm>
            <a:off x="4223982" y="3752850"/>
            <a:ext cx="7485413" cy="2452687"/>
          </a:xfrm>
        </p:spPr>
        <p:txBody>
          <a:bodyPr anchor="ctr">
            <a:normAutofit/>
          </a:bodyPr>
          <a:lstStyle/>
          <a:p>
            <a:r>
              <a:rPr lang="en-US" b="0" i="0" dirty="0">
                <a:effectLst/>
                <a:latin typeface="Humanist777BT-LightB"/>
              </a:rPr>
              <a:t>Policy program/project board</a:t>
            </a:r>
            <a:endParaRPr lang="en-US" dirty="0">
              <a:latin typeface="Humanist777BT-LightB"/>
            </a:endParaRPr>
          </a:p>
          <a:p>
            <a:r>
              <a:rPr lang="en-US" b="0" i="0" dirty="0">
                <a:effectLst/>
                <a:latin typeface="Humanist777BT-LightB"/>
              </a:rPr>
              <a:t> valuation steering group</a:t>
            </a:r>
          </a:p>
          <a:p>
            <a:r>
              <a:rPr lang="en-US" dirty="0"/>
              <a:t>Expert peer review</a:t>
            </a:r>
          </a:p>
        </p:txBody>
      </p:sp>
      <p:pic>
        <p:nvPicPr>
          <p:cNvPr id="5" name="ElevenLabs_2023-10-16T08_46_29_Daniel_pre_s50_sb75_m1">
            <a:hlinkClick r:id="" action="ppaction://media"/>
            <a:extLst>
              <a:ext uri="{FF2B5EF4-FFF2-40B4-BE49-F238E27FC236}">
                <a16:creationId xmlns:a16="http://schemas.microsoft.com/office/drawing/2014/main" id="{8AF0397B-E0D6-FDD8-88E8-78B7D64CE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9190" y="165101"/>
            <a:ext cx="487363" cy="487362"/>
          </a:xfrm>
          <a:prstGeom prst="rect">
            <a:avLst/>
          </a:prstGeom>
        </p:spPr>
      </p:pic>
    </p:spTree>
    <p:extLst>
      <p:ext uri="{BB962C8B-B14F-4D97-AF65-F5344CB8AC3E}">
        <p14:creationId xmlns:p14="http://schemas.microsoft.com/office/powerpoint/2010/main" val="34453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DF631-3142-43E6-AE6D-F92F6EE820EB}"/>
              </a:ext>
            </a:extLst>
          </p:cNvPr>
          <p:cNvSpPr>
            <a:spLocks noGrp="1"/>
          </p:cNvSpPr>
          <p:nvPr>
            <p:ph type="title"/>
          </p:nvPr>
        </p:nvSpPr>
        <p:spPr>
          <a:xfrm>
            <a:off x="1285240" y="1050595"/>
            <a:ext cx="10073640" cy="717245"/>
          </a:xfrm>
        </p:spPr>
        <p:txBody>
          <a:bodyPr anchor="ctr">
            <a:normAutofit/>
          </a:bodyPr>
          <a:lstStyle/>
          <a:p>
            <a:r>
              <a:rPr lang="en-US" sz="3600" b="1" dirty="0">
                <a:latin typeface="Humanist777BT-BoldCondensedB"/>
              </a:rPr>
              <a:t>Governance - Policy </a:t>
            </a:r>
            <a:r>
              <a:rPr lang="en-US" sz="3600" b="1" dirty="0" err="1">
                <a:latin typeface="Humanist777BT-BoldCondensedB"/>
              </a:rPr>
              <a:t>programme</a:t>
            </a:r>
            <a:r>
              <a:rPr lang="en-US" sz="3600" b="1" dirty="0">
                <a:latin typeface="Humanist777BT-BoldCondensedB"/>
              </a:rPr>
              <a:t>/project board</a:t>
            </a:r>
            <a:endParaRPr lang="en-US" sz="3600" dirty="0"/>
          </a:p>
        </p:txBody>
      </p:sp>
      <p:sp>
        <p:nvSpPr>
          <p:cNvPr id="3" name="Content Placeholder 2">
            <a:extLst>
              <a:ext uri="{FF2B5EF4-FFF2-40B4-BE49-F238E27FC236}">
                <a16:creationId xmlns:a16="http://schemas.microsoft.com/office/drawing/2014/main" id="{E2DC4C2B-99E8-2FE0-39F5-EEF4A52DC860}"/>
              </a:ext>
            </a:extLst>
          </p:cNvPr>
          <p:cNvSpPr>
            <a:spLocks noGrp="1"/>
          </p:cNvSpPr>
          <p:nvPr>
            <p:ph idx="1"/>
          </p:nvPr>
        </p:nvSpPr>
        <p:spPr>
          <a:xfrm>
            <a:off x="955040" y="1869441"/>
            <a:ext cx="10073640" cy="3900424"/>
          </a:xfrm>
        </p:spPr>
        <p:txBody>
          <a:bodyPr anchor="t">
            <a:normAutofit fontScale="92500" lnSpcReduction="20000"/>
          </a:bodyPr>
          <a:lstStyle/>
          <a:p>
            <a:r>
              <a:rPr lang="en-US" b="0" i="0" dirty="0">
                <a:effectLst/>
                <a:latin typeface="Humanist777BT-LightB"/>
              </a:rPr>
              <a:t>Evaluations of government interventions require decision-maker buy-in and utilization of findings. </a:t>
            </a:r>
          </a:p>
          <a:p>
            <a:r>
              <a:rPr lang="en-US" b="0" i="0" dirty="0">
                <a:effectLst/>
                <a:latin typeface="Humanist777BT-LightB"/>
              </a:rPr>
              <a:t>To do this, the policy team should own the evaluation and periodically report progress to the policy board. </a:t>
            </a:r>
          </a:p>
          <a:p>
            <a:r>
              <a:rPr lang="en-US" b="0" i="0" dirty="0">
                <a:effectLst/>
                <a:latin typeface="Humanist777BT-LightB"/>
              </a:rPr>
              <a:t>The policy board can</a:t>
            </a:r>
          </a:p>
          <a:p>
            <a:pPr lvl="1"/>
            <a:r>
              <a:rPr lang="en-US" sz="2800" b="0" i="0" dirty="0">
                <a:effectLst/>
                <a:latin typeface="Humanist777BT-LightB"/>
              </a:rPr>
              <a:t>Shape and steer the evaluation</a:t>
            </a:r>
          </a:p>
          <a:p>
            <a:pPr lvl="1"/>
            <a:r>
              <a:rPr lang="en-US" sz="2800" b="0" i="0" dirty="0">
                <a:effectLst/>
                <a:latin typeface="Humanist777BT-LightB"/>
              </a:rPr>
              <a:t>Agree on resources</a:t>
            </a:r>
          </a:p>
          <a:p>
            <a:pPr lvl="1"/>
            <a:r>
              <a:rPr lang="en-US" sz="2800" b="0" i="0" dirty="0">
                <a:effectLst/>
                <a:latin typeface="Humanist777BT-LightB"/>
              </a:rPr>
              <a:t>Understand the evaluation's scope </a:t>
            </a:r>
          </a:p>
          <a:p>
            <a:pPr lvl="1"/>
            <a:r>
              <a:rPr lang="en-US" sz="2800" b="0" i="0" dirty="0">
                <a:effectLst/>
                <a:latin typeface="Humanist777BT-LightB"/>
              </a:rPr>
              <a:t>Adapt to changing circumstances (e.g., key decision points)</a:t>
            </a:r>
          </a:p>
          <a:p>
            <a:pPr lvl="1"/>
            <a:r>
              <a:rPr lang="en-US" sz="2800" b="0" i="0" dirty="0">
                <a:effectLst/>
                <a:latin typeface="Humanist777BT-LightB"/>
              </a:rPr>
              <a:t>Be aware of emerging findings; - Apply emerging findings. </a:t>
            </a:r>
            <a:br>
              <a:rPr lang="en-US" sz="1800" dirty="0"/>
            </a:br>
            <a:endParaRPr lang="en-US" sz="1800" dirty="0"/>
          </a:p>
        </p:txBody>
      </p:sp>
      <p:pic>
        <p:nvPicPr>
          <p:cNvPr id="4" name="ElevenLabs_2023-10-16T08_47_52_Daniel_pre_s29_sb81_m1">
            <a:hlinkClick r:id="" action="ppaction://media"/>
            <a:extLst>
              <a:ext uri="{FF2B5EF4-FFF2-40B4-BE49-F238E27FC236}">
                <a16:creationId xmlns:a16="http://schemas.microsoft.com/office/drawing/2014/main" id="{80EB5F44-32DE-4FD1-87AA-0EE83E94A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528638"/>
            <a:ext cx="487362" cy="487362"/>
          </a:xfrm>
          <a:prstGeom prst="rect">
            <a:avLst/>
          </a:prstGeom>
        </p:spPr>
      </p:pic>
    </p:spTree>
    <p:extLst>
      <p:ext uri="{BB962C8B-B14F-4D97-AF65-F5344CB8AC3E}">
        <p14:creationId xmlns:p14="http://schemas.microsoft.com/office/powerpoint/2010/main" val="340866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94F666-FD8A-8CAE-EF45-6382F366B402}"/>
              </a:ext>
            </a:extLst>
          </p:cNvPr>
          <p:cNvSpPr>
            <a:spLocks noGrp="1"/>
          </p:cNvSpPr>
          <p:nvPr>
            <p:ph type="title"/>
          </p:nvPr>
        </p:nvSpPr>
        <p:spPr>
          <a:xfrm>
            <a:off x="1386840" y="766115"/>
            <a:ext cx="8074815" cy="768045"/>
          </a:xfrm>
        </p:spPr>
        <p:txBody>
          <a:bodyPr anchor="ctr">
            <a:normAutofit/>
          </a:bodyPr>
          <a:lstStyle/>
          <a:p>
            <a:r>
              <a:rPr lang="en-US" sz="4000" b="1" dirty="0">
                <a:latin typeface="Humanist777BT-LightB"/>
              </a:rPr>
              <a:t>Valuation steering group</a:t>
            </a:r>
            <a:endParaRPr lang="en-US" sz="4000" b="1" dirty="0"/>
          </a:p>
        </p:txBody>
      </p:sp>
      <p:sp>
        <p:nvSpPr>
          <p:cNvPr id="3" name="Content Placeholder 2">
            <a:extLst>
              <a:ext uri="{FF2B5EF4-FFF2-40B4-BE49-F238E27FC236}">
                <a16:creationId xmlns:a16="http://schemas.microsoft.com/office/drawing/2014/main" id="{D41B15BD-B8B6-1F8F-20CD-8C0FC5E65364}"/>
              </a:ext>
            </a:extLst>
          </p:cNvPr>
          <p:cNvSpPr>
            <a:spLocks noGrp="1"/>
          </p:cNvSpPr>
          <p:nvPr>
            <p:ph idx="1"/>
          </p:nvPr>
        </p:nvSpPr>
        <p:spPr>
          <a:xfrm>
            <a:off x="1264920" y="1734326"/>
            <a:ext cx="10063480" cy="4235705"/>
          </a:xfrm>
        </p:spPr>
        <p:txBody>
          <a:bodyPr anchor="t">
            <a:normAutofit/>
          </a:bodyPr>
          <a:lstStyle/>
          <a:p>
            <a:r>
              <a:rPr lang="en-US" sz="2400" b="0" i="0" dirty="0">
                <a:effectLst/>
                <a:latin typeface="Humanist777BT-LightB"/>
              </a:rPr>
              <a:t>A steering group exists to ensure the evaluation meets objectives and addresses new difficulties. Include all key stakeholders, such as evaluators, commissioners, and intervention policy team representatives. </a:t>
            </a:r>
          </a:p>
          <a:p>
            <a:r>
              <a:rPr lang="en-US" sz="2400" b="0" i="0" dirty="0">
                <a:effectLst/>
                <a:latin typeface="Humanist777BT-LightB"/>
              </a:rPr>
              <a:t>For larger programs, it is recommended to incorporate intervention delivery personnel, participants, and independent expert examination and recommendations.</a:t>
            </a:r>
          </a:p>
          <a:p>
            <a:r>
              <a:rPr lang="en-US" sz="2400" b="0" i="0" dirty="0">
                <a:effectLst/>
                <a:latin typeface="Humanist777BT-LightB"/>
              </a:rPr>
              <a:t>To truly steer development and address unexpected challenges, the steering group should convene throughout the evaluation, from design to completion, discussing and participating with the evaluation team.</a:t>
            </a:r>
          </a:p>
        </p:txBody>
      </p:sp>
      <p:pic>
        <p:nvPicPr>
          <p:cNvPr id="4" name="ElevenLabs_2023-10-16T08_48_56_Daniel_pre_s29_sb81_m1">
            <a:hlinkClick r:id="" action="ppaction://media"/>
            <a:extLst>
              <a:ext uri="{FF2B5EF4-FFF2-40B4-BE49-F238E27FC236}">
                <a16:creationId xmlns:a16="http://schemas.microsoft.com/office/drawing/2014/main" id="{29C06411-B153-0E16-B85E-57455A33B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0950" y="477838"/>
            <a:ext cx="487363" cy="487362"/>
          </a:xfrm>
          <a:prstGeom prst="rect">
            <a:avLst/>
          </a:prstGeom>
        </p:spPr>
      </p:pic>
    </p:spTree>
    <p:extLst>
      <p:ext uri="{BB962C8B-B14F-4D97-AF65-F5344CB8AC3E}">
        <p14:creationId xmlns:p14="http://schemas.microsoft.com/office/powerpoint/2010/main" val="37482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B73E7-E55D-048C-1EEC-C6DE8658058A}"/>
              </a:ext>
            </a:extLst>
          </p:cNvPr>
          <p:cNvSpPr>
            <a:spLocks noGrp="1"/>
          </p:cNvSpPr>
          <p:nvPr>
            <p:ph type="title"/>
          </p:nvPr>
        </p:nvSpPr>
        <p:spPr>
          <a:xfrm>
            <a:off x="1224281" y="938526"/>
            <a:ext cx="7442200" cy="463245"/>
          </a:xfrm>
        </p:spPr>
        <p:txBody>
          <a:bodyPr anchor="ctr">
            <a:noAutofit/>
          </a:bodyPr>
          <a:lstStyle/>
          <a:p>
            <a:r>
              <a:rPr lang="en-US" sz="4800" dirty="0">
                <a:latin typeface="Humanist777BT-LightB"/>
              </a:rPr>
              <a:t>Expert peer review</a:t>
            </a:r>
            <a:endParaRPr lang="en-US" sz="4800" dirty="0"/>
          </a:p>
        </p:txBody>
      </p:sp>
      <p:sp>
        <p:nvSpPr>
          <p:cNvPr id="3" name="Content Placeholder 2">
            <a:extLst>
              <a:ext uri="{FF2B5EF4-FFF2-40B4-BE49-F238E27FC236}">
                <a16:creationId xmlns:a16="http://schemas.microsoft.com/office/drawing/2014/main" id="{0D3F5F19-068F-FEB7-5F12-5C5278717895}"/>
              </a:ext>
            </a:extLst>
          </p:cNvPr>
          <p:cNvSpPr>
            <a:spLocks noGrp="1"/>
          </p:cNvSpPr>
          <p:nvPr>
            <p:ph idx="1"/>
          </p:nvPr>
        </p:nvSpPr>
        <p:spPr>
          <a:xfrm>
            <a:off x="1026160" y="1706881"/>
            <a:ext cx="9966960" cy="4062984"/>
          </a:xfrm>
        </p:spPr>
        <p:txBody>
          <a:bodyPr anchor="t">
            <a:normAutofit/>
          </a:bodyPr>
          <a:lstStyle/>
          <a:p>
            <a:r>
              <a:rPr lang="en-US" sz="2400" b="0" i="0" dirty="0">
                <a:effectLst/>
                <a:latin typeface="Humanist777BT-LightB"/>
              </a:rPr>
              <a:t>Peer review is beneficial throughout the assessment process but is most prevalent during the design and reporting stages. </a:t>
            </a:r>
          </a:p>
          <a:p>
            <a:r>
              <a:rPr lang="en-US" sz="2400" b="0" i="0" dirty="0">
                <a:effectLst/>
                <a:latin typeface="Humanist777BT-LightB"/>
              </a:rPr>
              <a:t>Independent specialists analyze the suitability of the intervention and its evaluation through peer review. This ensures that the questions, design, execution, and findings satisfy the stated objectives. </a:t>
            </a:r>
          </a:p>
          <a:p>
            <a:r>
              <a:rPr lang="en-US" sz="2400" b="0" i="0" dirty="0">
                <a:effectLst/>
                <a:latin typeface="Humanist777BT-LightB"/>
              </a:rPr>
              <a:t>It also evaluates and ensures compliance with ethical, legal, and commercial processes. Peer review can be undertaken internally by unaffiliated individuals or externally by subject specialists</a:t>
            </a:r>
          </a:p>
        </p:txBody>
      </p:sp>
      <p:pic>
        <p:nvPicPr>
          <p:cNvPr id="4" name="ElevenLabs_2023-10-16T08_50_07_Daniel_pre_s29_sb81_m1">
            <a:hlinkClick r:id="" action="ppaction://media"/>
            <a:extLst>
              <a:ext uri="{FF2B5EF4-FFF2-40B4-BE49-F238E27FC236}">
                <a16:creationId xmlns:a16="http://schemas.microsoft.com/office/drawing/2014/main" id="{4642E94B-629A-2366-3BEA-371BB0FDF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2550" y="641350"/>
            <a:ext cx="487363" cy="487363"/>
          </a:xfrm>
          <a:prstGeom prst="rect">
            <a:avLst/>
          </a:prstGeom>
        </p:spPr>
      </p:pic>
    </p:spTree>
    <p:extLst>
      <p:ext uri="{BB962C8B-B14F-4D97-AF65-F5344CB8AC3E}">
        <p14:creationId xmlns:p14="http://schemas.microsoft.com/office/powerpoint/2010/main" val="72486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FEAE4-CEAC-77E0-2E6E-1B4BDD32378E}"/>
              </a:ext>
            </a:extLst>
          </p:cNvPr>
          <p:cNvSpPr>
            <a:spLocks noGrp="1"/>
          </p:cNvSpPr>
          <p:nvPr>
            <p:ph type="title"/>
          </p:nvPr>
        </p:nvSpPr>
        <p:spPr>
          <a:xfrm>
            <a:off x="838201" y="365125"/>
            <a:ext cx="5251316" cy="1807305"/>
          </a:xfrm>
        </p:spPr>
        <p:txBody>
          <a:bodyPr>
            <a:normAutofit/>
          </a:bodyPr>
          <a:lstStyle/>
          <a:p>
            <a:r>
              <a:rPr lang="en-US" sz="4100" b="1" dirty="0">
                <a:latin typeface="Humanist777BT-BoldCondensedB"/>
              </a:rPr>
              <a:t>Linking evaluation to the intervention design</a:t>
            </a:r>
            <a:br>
              <a:rPr lang="en-US" sz="4100" b="1" dirty="0">
                <a:latin typeface="Humanist777BT-BoldCondensedB"/>
              </a:rPr>
            </a:br>
            <a:endParaRPr lang="en-US" sz="4100" dirty="0"/>
          </a:p>
        </p:txBody>
      </p:sp>
      <p:sp>
        <p:nvSpPr>
          <p:cNvPr id="3" name="Content Placeholder 2">
            <a:extLst>
              <a:ext uri="{FF2B5EF4-FFF2-40B4-BE49-F238E27FC236}">
                <a16:creationId xmlns:a16="http://schemas.microsoft.com/office/drawing/2014/main" id="{DCD7F7B1-70DC-0D77-E0F7-5505BFE82F72}"/>
              </a:ext>
            </a:extLst>
          </p:cNvPr>
          <p:cNvSpPr>
            <a:spLocks noGrp="1"/>
          </p:cNvSpPr>
          <p:nvPr>
            <p:ph idx="1"/>
          </p:nvPr>
        </p:nvSpPr>
        <p:spPr>
          <a:xfrm>
            <a:off x="838200" y="1818640"/>
            <a:ext cx="5387967" cy="4358323"/>
          </a:xfrm>
        </p:spPr>
        <p:txBody>
          <a:bodyPr>
            <a:normAutofit/>
          </a:bodyPr>
          <a:lstStyle/>
          <a:p>
            <a:r>
              <a:rPr lang="en-US" sz="2400" dirty="0">
                <a:latin typeface="Humanist777BT-LightB"/>
              </a:rPr>
              <a:t>T</a:t>
            </a:r>
            <a:r>
              <a:rPr lang="en-US" sz="2400" b="0" i="0" dirty="0">
                <a:effectLst/>
                <a:latin typeface="Humanist777BT-LightB"/>
              </a:rPr>
              <a:t>he evidence requirements from the evaluation can usefully influence the design of the intervention to enhance the quality of the evidence generated and the resulting learning that can be achieved. </a:t>
            </a:r>
          </a:p>
          <a:p>
            <a:r>
              <a:rPr lang="en-US" sz="2400" b="0" i="0" dirty="0">
                <a:effectLst/>
                <a:latin typeface="Humanist777BT-LightB"/>
              </a:rPr>
              <a:t>The plan for the evaluation should, therefore, be designed in tandem with that of the intervention.</a:t>
            </a:r>
            <a:r>
              <a:rPr lang="en-US" sz="2400" dirty="0"/>
              <a:t> </a:t>
            </a:r>
            <a:br>
              <a:rPr lang="en-US" sz="2400" dirty="0"/>
            </a:br>
            <a:endParaRPr lang="en-US" sz="2400" dirty="0"/>
          </a:p>
        </p:txBody>
      </p:sp>
      <p:pic>
        <p:nvPicPr>
          <p:cNvPr id="5" name="Picture 4" descr="Top view of cubes connected with black lines">
            <a:extLst>
              <a:ext uri="{FF2B5EF4-FFF2-40B4-BE49-F238E27FC236}">
                <a16:creationId xmlns:a16="http://schemas.microsoft.com/office/drawing/2014/main" id="{9FD7B189-92A3-E436-C0DD-4460C79BD3D5}"/>
              </a:ext>
            </a:extLst>
          </p:cNvPr>
          <p:cNvPicPr>
            <a:picLocks noChangeAspect="1"/>
          </p:cNvPicPr>
          <p:nvPr/>
        </p:nvPicPr>
        <p:blipFill rotWithShape="1">
          <a:blip r:embed="rId4"/>
          <a:srcRect l="22356" r="1243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ElevenLabs_2023-10-16T08_51_36_Daniel_pre_s29_sb81_m1">
            <a:hlinkClick r:id="" action="ppaction://media"/>
            <a:extLst>
              <a:ext uri="{FF2B5EF4-FFF2-40B4-BE49-F238E27FC236}">
                <a16:creationId xmlns:a16="http://schemas.microsoft.com/office/drawing/2014/main" id="{3AAF0F2B-2755-AD20-6840-BE65C84C6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4150" y="558800"/>
            <a:ext cx="487363" cy="487363"/>
          </a:xfrm>
          <a:prstGeom prst="rect">
            <a:avLst/>
          </a:prstGeom>
        </p:spPr>
      </p:pic>
    </p:spTree>
    <p:extLst>
      <p:ext uri="{BB962C8B-B14F-4D97-AF65-F5344CB8AC3E}">
        <p14:creationId xmlns:p14="http://schemas.microsoft.com/office/powerpoint/2010/main" val="31349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8025-F2BD-2F0A-6B6A-49CEC59C55AD}"/>
              </a:ext>
            </a:extLst>
          </p:cNvPr>
          <p:cNvSpPr>
            <a:spLocks noGrp="1"/>
          </p:cNvSpPr>
          <p:nvPr>
            <p:ph type="title"/>
          </p:nvPr>
        </p:nvSpPr>
        <p:spPr>
          <a:xfrm>
            <a:off x="949960" y="751205"/>
            <a:ext cx="10515600" cy="874395"/>
          </a:xfrm>
        </p:spPr>
        <p:txBody>
          <a:bodyPr>
            <a:normAutofit fontScale="90000"/>
          </a:bodyPr>
          <a:lstStyle/>
          <a:p>
            <a:r>
              <a:rPr lang="en-US" sz="4000" b="1" dirty="0"/>
              <a:t>How to Build evaluation data requirements into monitoring data collection.</a:t>
            </a:r>
            <a:br>
              <a:rPr lang="en-US" dirty="0"/>
            </a:br>
            <a:endParaRPr lang="en-US" dirty="0"/>
          </a:p>
        </p:txBody>
      </p:sp>
      <p:graphicFrame>
        <p:nvGraphicFramePr>
          <p:cNvPr id="5" name="Content Placeholder 2">
            <a:extLst>
              <a:ext uri="{FF2B5EF4-FFF2-40B4-BE49-F238E27FC236}">
                <a16:creationId xmlns:a16="http://schemas.microsoft.com/office/drawing/2014/main" id="{501B92AA-7745-CD0A-A42F-4961C000780C}"/>
              </a:ext>
            </a:extLst>
          </p:cNvPr>
          <p:cNvGraphicFramePr>
            <a:graphicFrameLocks noGrp="1"/>
          </p:cNvGraphicFramePr>
          <p:nvPr>
            <p:ph idx="1"/>
            <p:extLst>
              <p:ext uri="{D42A27DB-BD31-4B8C-83A1-F6EECF244321}">
                <p14:modId xmlns:p14="http://schemas.microsoft.com/office/powerpoint/2010/main" val="1473526471"/>
              </p:ext>
            </p:extLst>
          </p:nvPr>
        </p:nvGraphicFramePr>
        <p:xfrm>
          <a:off x="838200" y="1706880"/>
          <a:ext cx="10205720" cy="4226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6T22_33_07_Daniel_pre_s50_sb75_m1">
            <a:hlinkClick r:id="" action="ppaction://media"/>
            <a:extLst>
              <a:ext uri="{FF2B5EF4-FFF2-40B4-BE49-F238E27FC236}">
                <a16:creationId xmlns:a16="http://schemas.microsoft.com/office/drawing/2014/main" id="{CEA4D9E4-4FE9-1D5D-CCFA-5FEBFD4766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8113" y="457200"/>
            <a:ext cx="487362" cy="487363"/>
          </a:xfrm>
          <a:prstGeom prst="rect">
            <a:avLst/>
          </a:prstGeom>
        </p:spPr>
      </p:pic>
    </p:spTree>
    <p:extLst>
      <p:ext uri="{BB962C8B-B14F-4D97-AF65-F5344CB8AC3E}">
        <p14:creationId xmlns:p14="http://schemas.microsoft.com/office/powerpoint/2010/main" val="28239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CCA929-7A61-4313-8A90-619CDF425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4250F98-AE57-452A-8B22-1B78911F0B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0464315C-FCA9-40FE-892E-D4A5B3A5B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BF9520B-E0CD-4FA7-91B5-7DC36B606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5195"/>
            <a:ext cx="12192000" cy="5389511"/>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C1B04-8EA9-C3FB-95D8-11114113DD96}"/>
              </a:ext>
            </a:extLst>
          </p:cNvPr>
          <p:cNvSpPr>
            <a:spLocks noGrp="1"/>
          </p:cNvSpPr>
          <p:nvPr>
            <p:ph type="title"/>
          </p:nvPr>
        </p:nvSpPr>
        <p:spPr>
          <a:xfrm>
            <a:off x="338525" y="899805"/>
            <a:ext cx="9994378" cy="723751"/>
          </a:xfrm>
        </p:spPr>
        <p:txBody>
          <a:bodyPr anchor="b">
            <a:normAutofit/>
          </a:bodyPr>
          <a:lstStyle/>
          <a:p>
            <a:r>
              <a:rPr lang="en-US" sz="4000" b="1" dirty="0">
                <a:latin typeface="+mn-lt"/>
              </a:rPr>
              <a:t>Objectives</a:t>
            </a:r>
          </a:p>
        </p:txBody>
      </p:sp>
      <p:sp>
        <p:nvSpPr>
          <p:cNvPr id="3" name="Content Placeholder 2">
            <a:extLst>
              <a:ext uri="{FF2B5EF4-FFF2-40B4-BE49-F238E27FC236}">
                <a16:creationId xmlns:a16="http://schemas.microsoft.com/office/drawing/2014/main" id="{D9CBC60B-2E0C-1C72-93E2-21A444C08CCA}"/>
              </a:ext>
            </a:extLst>
          </p:cNvPr>
          <p:cNvSpPr>
            <a:spLocks noGrp="1"/>
          </p:cNvSpPr>
          <p:nvPr>
            <p:ph idx="1"/>
          </p:nvPr>
        </p:nvSpPr>
        <p:spPr>
          <a:xfrm>
            <a:off x="196285" y="1756287"/>
            <a:ext cx="11651228" cy="4735065"/>
          </a:xfrm>
        </p:spPr>
        <p:txBody>
          <a:bodyPr anchor="t">
            <a:normAutofit/>
          </a:bodyPr>
          <a:lstStyle/>
          <a:p>
            <a:r>
              <a:rPr lang="en-US" sz="2400" dirty="0"/>
              <a:t>Define the evaluation concept and its role in assessing actions and policies.</a:t>
            </a:r>
          </a:p>
          <a:p>
            <a:r>
              <a:rPr lang="en-US" sz="2400" dirty="0"/>
              <a:t>Identify the resources required for an evaluation, including financial, management, analytical, policy, and delivery-related resources.</a:t>
            </a:r>
          </a:p>
          <a:p>
            <a:r>
              <a:rPr lang="en-US" sz="2400" dirty="0"/>
              <a:t>Summarize the significance of obtaining early agreement for an evaluation within the decision-making process.</a:t>
            </a:r>
          </a:p>
          <a:p>
            <a:r>
              <a:rPr lang="en-US" sz="2400" dirty="0"/>
              <a:t>Explain how data collection costs may vary based on the type of policy or intervention, particularly new policies and data collection.</a:t>
            </a:r>
          </a:p>
          <a:p>
            <a:r>
              <a:rPr lang="en-US" sz="2400" dirty="0"/>
              <a:t>Discuss the role of external researchers and experts in advising on evaluation design and quality assurance.</a:t>
            </a:r>
          </a:p>
          <a:p>
            <a:r>
              <a:rPr lang="en-US" sz="2400" dirty="0"/>
              <a:t>Describe the governance arrangements necessary for effective evaluation management.</a:t>
            </a:r>
          </a:p>
        </p:txBody>
      </p:sp>
      <p:pic>
        <p:nvPicPr>
          <p:cNvPr id="4" name="ElevenLabs_2023-10-16T08_14_17_Daniel_pre_s29_sb89_m1">
            <a:hlinkClick r:id="" action="ppaction://media"/>
            <a:extLst>
              <a:ext uri="{FF2B5EF4-FFF2-40B4-BE49-F238E27FC236}">
                <a16:creationId xmlns:a16="http://schemas.microsoft.com/office/drawing/2014/main" id="{E240C798-66E9-C3E5-8D65-76A9E7194D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0150" y="468313"/>
            <a:ext cx="487363" cy="487362"/>
          </a:xfrm>
          <a:prstGeom prst="rect">
            <a:avLst/>
          </a:prstGeom>
        </p:spPr>
      </p:pic>
    </p:spTree>
    <p:extLst>
      <p:ext uri="{BB962C8B-B14F-4D97-AF65-F5344CB8AC3E}">
        <p14:creationId xmlns:p14="http://schemas.microsoft.com/office/powerpoint/2010/main" val="2312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FEAE4-CEAC-77E0-2E6E-1B4BDD32378E}"/>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Humanist777BT-BoldCondensedB"/>
              </a:rPr>
              <a:t>Specifying an evaluation</a:t>
            </a:r>
            <a:br>
              <a:rPr lang="en-US" sz="4000" b="1" dirty="0">
                <a:solidFill>
                  <a:srgbClr val="FFFFFF"/>
                </a:solidFill>
                <a:latin typeface="Humanist777BT-BoldCondensedB"/>
              </a:rPr>
            </a:br>
            <a:endParaRPr lang="en-US" sz="4000" dirty="0">
              <a:solidFill>
                <a:srgbClr val="FFFFFF"/>
              </a:solidFill>
            </a:endParaRPr>
          </a:p>
        </p:txBody>
      </p:sp>
      <p:sp>
        <p:nvSpPr>
          <p:cNvPr id="7" name="Content Placeholder 2">
            <a:extLst>
              <a:ext uri="{FF2B5EF4-FFF2-40B4-BE49-F238E27FC236}">
                <a16:creationId xmlns:a16="http://schemas.microsoft.com/office/drawing/2014/main" id="{DCD7F7B1-70DC-0D77-E0F7-5505BFE82F72}"/>
              </a:ext>
            </a:extLst>
          </p:cNvPr>
          <p:cNvSpPr>
            <a:spLocks noGrp="1"/>
          </p:cNvSpPr>
          <p:nvPr>
            <p:ph idx="1"/>
          </p:nvPr>
        </p:nvSpPr>
        <p:spPr>
          <a:xfrm>
            <a:off x="4367695" y="182880"/>
            <a:ext cx="6997911" cy="6012647"/>
          </a:xfrm>
        </p:spPr>
        <p:txBody>
          <a:bodyPr anchor="ctr">
            <a:normAutofit/>
          </a:bodyPr>
          <a:lstStyle/>
          <a:p>
            <a:r>
              <a:rPr lang="en-US" dirty="0">
                <a:latin typeface="Humanist777BT-LightB"/>
              </a:rPr>
              <a:t>Departmental analytical professionals or specialist teams can evaluate. </a:t>
            </a:r>
          </a:p>
          <a:p>
            <a:r>
              <a:rPr lang="en-US" dirty="0">
                <a:latin typeface="Humanist777BT-LightB"/>
              </a:rPr>
              <a:t>Even in-house evaluations require external commissioning for specific tasks like primary data collection. </a:t>
            </a:r>
          </a:p>
          <a:p>
            <a:r>
              <a:rPr lang="en-US" dirty="0">
                <a:latin typeface="Humanist777BT-LightB"/>
              </a:rPr>
              <a:t>To choose a route, consider the capacity and capability of the in-house analytical team. </a:t>
            </a:r>
          </a:p>
          <a:p>
            <a:r>
              <a:rPr lang="en-US" dirty="0">
                <a:latin typeface="Humanist777BT-LightB"/>
              </a:rPr>
              <a:t>Independence need. This boosts findings credibility and trust.</a:t>
            </a:r>
          </a:p>
          <a:p>
            <a:r>
              <a:rPr lang="en-US" dirty="0">
                <a:latin typeface="Humanist777BT-LightB"/>
              </a:rPr>
              <a:t>Timeframes. Internal resources may vary throughout long-term evaluations. Overreliance on persons can be problematic.</a:t>
            </a:r>
            <a:br>
              <a:rPr lang="en-US" sz="2000" dirty="0"/>
            </a:br>
            <a:endParaRPr lang="en-US" sz="2000" dirty="0"/>
          </a:p>
        </p:txBody>
      </p:sp>
      <p:pic>
        <p:nvPicPr>
          <p:cNvPr id="3" name="ElevenLabs_2023-10-16T22_35_26_Daniel_pre_s50_sb75_m1">
            <a:hlinkClick r:id="" action="ppaction://media"/>
            <a:extLst>
              <a:ext uri="{FF2B5EF4-FFF2-40B4-BE49-F238E27FC236}">
                <a16:creationId xmlns:a16="http://schemas.microsoft.com/office/drawing/2014/main" id="{1675A543-53B4-E167-79FA-2023CC2B2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28650"/>
            <a:ext cx="487363" cy="487363"/>
          </a:xfrm>
          <a:prstGeom prst="rect">
            <a:avLst/>
          </a:prstGeom>
        </p:spPr>
      </p:pic>
    </p:spTree>
    <p:extLst>
      <p:ext uri="{BB962C8B-B14F-4D97-AF65-F5344CB8AC3E}">
        <p14:creationId xmlns:p14="http://schemas.microsoft.com/office/powerpoint/2010/main" val="20984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BBA7352-5A6D-B11C-C386-E74733334A7A}"/>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Specifying an evaluation</a:t>
            </a:r>
          </a:p>
        </p:txBody>
      </p:sp>
      <p:sp>
        <p:nvSpPr>
          <p:cNvPr id="7" name="Content Placeholder 2">
            <a:extLst>
              <a:ext uri="{FF2B5EF4-FFF2-40B4-BE49-F238E27FC236}">
                <a16:creationId xmlns:a16="http://schemas.microsoft.com/office/drawing/2014/main" id="{68E20459-FFD5-98C7-6F93-D29CCDCA51B2}"/>
              </a:ext>
            </a:extLst>
          </p:cNvPr>
          <p:cNvSpPr>
            <a:spLocks noGrp="1"/>
          </p:cNvSpPr>
          <p:nvPr>
            <p:ph idx="1"/>
          </p:nvPr>
        </p:nvSpPr>
        <p:spPr>
          <a:xfrm>
            <a:off x="995680" y="1706880"/>
            <a:ext cx="10358120" cy="4274820"/>
          </a:xfrm>
        </p:spPr>
        <p:txBody>
          <a:bodyPr>
            <a:normAutofit fontScale="92500" lnSpcReduction="20000"/>
          </a:bodyPr>
          <a:lstStyle/>
          <a:p>
            <a:pPr marL="0" indent="0">
              <a:buNone/>
            </a:pPr>
            <a:r>
              <a:rPr lang="en-US" sz="3000" dirty="0"/>
              <a:t>When specifying an evaluation, it is important to include:</a:t>
            </a:r>
          </a:p>
          <a:p>
            <a:r>
              <a:rPr lang="en-US" sz="3000" dirty="0"/>
              <a:t>the purpose and intended use of the evaluation evidence</a:t>
            </a:r>
          </a:p>
          <a:p>
            <a:r>
              <a:rPr lang="en-US" sz="3000" dirty="0"/>
              <a:t>the timing of any decisions that will be informed by the evaluation</a:t>
            </a:r>
          </a:p>
          <a:p>
            <a:r>
              <a:rPr lang="en-US" sz="3000" dirty="0"/>
              <a:t>the recommended evaluation approach and/or methods where these exist</a:t>
            </a:r>
          </a:p>
          <a:p>
            <a:r>
              <a:rPr lang="en-US" sz="3000" dirty="0"/>
              <a:t>the data that already exist (the intervention’s own monitoring data or other available and relevant data)</a:t>
            </a:r>
          </a:p>
          <a:p>
            <a:r>
              <a:rPr lang="en-US" sz="3000" dirty="0"/>
              <a:t>any specific essential evaluation activities</a:t>
            </a:r>
          </a:p>
          <a:p>
            <a:r>
              <a:rPr lang="en-US" sz="3000" dirty="0"/>
              <a:t>an indicative publication strategy that sets out what will be published and when.</a:t>
            </a:r>
            <a:endParaRPr lang="en-US" sz="2000" dirty="0"/>
          </a:p>
        </p:txBody>
      </p:sp>
    </p:spTree>
    <p:extLst>
      <p:ext uri="{BB962C8B-B14F-4D97-AF65-F5344CB8AC3E}">
        <p14:creationId xmlns:p14="http://schemas.microsoft.com/office/powerpoint/2010/main" val="43679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0F7E-FA52-19C3-B48F-2A07EFD49B6A}"/>
              </a:ext>
            </a:extLst>
          </p:cNvPr>
          <p:cNvSpPr>
            <a:spLocks noGrp="1"/>
          </p:cNvSpPr>
          <p:nvPr>
            <p:ph type="title"/>
          </p:nvPr>
        </p:nvSpPr>
        <p:spPr>
          <a:xfrm>
            <a:off x="838200" y="426085"/>
            <a:ext cx="10515600" cy="874395"/>
          </a:xfrm>
        </p:spPr>
        <p:txBody>
          <a:bodyPr>
            <a:normAutofit fontScale="90000"/>
          </a:bodyPr>
          <a:lstStyle/>
          <a:p>
            <a:r>
              <a:rPr lang="en-US" b="1" dirty="0">
                <a:latin typeface="Humanist777BT-BoldCondensedB"/>
              </a:rPr>
              <a:t>Commissioning an evaluation</a:t>
            </a:r>
            <a:br>
              <a:rPr lang="en-US" b="1" dirty="0">
                <a:latin typeface="Humanist777BT-BoldCondensedB"/>
              </a:rPr>
            </a:br>
            <a:endParaRPr lang="en-US" dirty="0"/>
          </a:p>
        </p:txBody>
      </p:sp>
      <p:graphicFrame>
        <p:nvGraphicFramePr>
          <p:cNvPr id="5" name="Content Placeholder 2">
            <a:extLst>
              <a:ext uri="{FF2B5EF4-FFF2-40B4-BE49-F238E27FC236}">
                <a16:creationId xmlns:a16="http://schemas.microsoft.com/office/drawing/2014/main" id="{E57A8002-F526-23A3-6B39-B9EECECEAFE3}"/>
              </a:ext>
            </a:extLst>
          </p:cNvPr>
          <p:cNvGraphicFramePr>
            <a:graphicFrameLocks noGrp="1"/>
          </p:cNvGraphicFramePr>
          <p:nvPr>
            <p:ph idx="1"/>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6T22_40_03_Daniel_pre_s94_sb21_m1">
            <a:hlinkClick r:id="" action="ppaction://media"/>
            <a:extLst>
              <a:ext uri="{FF2B5EF4-FFF2-40B4-BE49-F238E27FC236}">
                <a16:creationId xmlns:a16="http://schemas.microsoft.com/office/drawing/2014/main" id="{5D5F6BDD-1476-3992-2E6C-35FA437557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354965"/>
            <a:ext cx="487363" cy="487363"/>
          </a:xfrm>
          <a:prstGeom prst="rect">
            <a:avLst/>
          </a:prstGeom>
        </p:spPr>
      </p:pic>
    </p:spTree>
    <p:extLst>
      <p:ext uri="{BB962C8B-B14F-4D97-AF65-F5344CB8AC3E}">
        <p14:creationId xmlns:p14="http://schemas.microsoft.com/office/powerpoint/2010/main" val="97063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1877-116D-A26C-65CE-466005050F6B}"/>
              </a:ext>
            </a:extLst>
          </p:cNvPr>
          <p:cNvSpPr>
            <a:spLocks noGrp="1"/>
          </p:cNvSpPr>
          <p:nvPr>
            <p:ph type="title"/>
          </p:nvPr>
        </p:nvSpPr>
        <p:spPr>
          <a:xfrm>
            <a:off x="7078241" y="649951"/>
            <a:ext cx="4015700" cy="894369"/>
          </a:xfrm>
        </p:spPr>
        <p:txBody>
          <a:bodyPr anchor="b">
            <a:normAutofit fontScale="90000"/>
          </a:bodyPr>
          <a:lstStyle/>
          <a:p>
            <a:r>
              <a:rPr lang="en-US" sz="3200" b="1" dirty="0">
                <a:latin typeface="Humanist777BT-BoldCondensedB"/>
              </a:rPr>
              <a:t>Commissioning an evaluation</a:t>
            </a:r>
            <a:br>
              <a:rPr lang="en-US" sz="3200" b="1" dirty="0">
                <a:latin typeface="Humanist777BT-BoldCondensedB"/>
              </a:rPr>
            </a:br>
            <a:endParaRPr lang="en-US" sz="3200" dirty="0"/>
          </a:p>
        </p:txBody>
      </p:sp>
      <p:pic>
        <p:nvPicPr>
          <p:cNvPr id="4" name="Picture 3">
            <a:extLst>
              <a:ext uri="{FF2B5EF4-FFF2-40B4-BE49-F238E27FC236}">
                <a16:creationId xmlns:a16="http://schemas.microsoft.com/office/drawing/2014/main" id="{29146229-7ABD-374A-3DFE-9CA9A5B59927}"/>
              </a:ext>
            </a:extLst>
          </p:cNvPr>
          <p:cNvPicPr>
            <a:picLocks noChangeAspect="1"/>
          </p:cNvPicPr>
          <p:nvPr/>
        </p:nvPicPr>
        <p:blipFill rotWithShape="1">
          <a:blip r:embed="rId5"/>
          <a:srcRect l="1742" r="30609" b="2"/>
          <a:stretch/>
        </p:blipFill>
        <p:spPr>
          <a:xfrm>
            <a:off x="884698" y="875809"/>
            <a:ext cx="6115587" cy="4813791"/>
          </a:xfrm>
          <a:prstGeom prst="rect">
            <a:avLst/>
          </a:prstGeom>
        </p:spPr>
      </p:pic>
      <p:grpSp>
        <p:nvGrpSpPr>
          <p:cNvPr id="13" name="Group 8">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0" name="Rectangle 9">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7E4A378-1EEB-C83C-DFED-A45548120479}"/>
              </a:ext>
            </a:extLst>
          </p:cNvPr>
          <p:cNvSpPr>
            <a:spLocks noGrp="1"/>
          </p:cNvSpPr>
          <p:nvPr>
            <p:ph idx="1"/>
          </p:nvPr>
        </p:nvSpPr>
        <p:spPr>
          <a:xfrm>
            <a:off x="7291600" y="1422400"/>
            <a:ext cx="4697200" cy="4558908"/>
          </a:xfrm>
        </p:spPr>
        <p:txBody>
          <a:bodyPr anchor="t">
            <a:normAutofit fontScale="92500" lnSpcReduction="10000"/>
          </a:bodyPr>
          <a:lstStyle/>
          <a:p>
            <a:r>
              <a:rPr lang="en-US" sz="2600" b="0" i="0" dirty="0">
                <a:effectLst/>
                <a:latin typeface="Humanist777BT-LightB"/>
              </a:rPr>
              <a:t>If additional fieldwork is needed, other experts are often hired to evaluate.</a:t>
            </a:r>
          </a:p>
          <a:p>
            <a:r>
              <a:rPr lang="en-US" sz="2600" b="0" i="0" dirty="0">
                <a:effectLst/>
                <a:latin typeface="Humanist777BT-LightB"/>
              </a:rPr>
              <a:t>Evaluation project managers should consult departmental commercial experts to determine the best commissioning approach.</a:t>
            </a:r>
          </a:p>
          <a:p>
            <a:r>
              <a:rPr lang="en-US" sz="2600" b="0" i="0" dirty="0">
                <a:effectLst/>
                <a:latin typeface="Humanist777BT-LightB"/>
              </a:rPr>
              <a:t>The most popular methods are departmental framework contracts, cross-government frameworks, the Crown Commercial Service research marketplace, and open competition.</a:t>
            </a:r>
          </a:p>
          <a:p>
            <a:pPr marL="0" indent="0">
              <a:buNone/>
            </a:pPr>
            <a:endParaRPr lang="en-US" sz="1600" dirty="0"/>
          </a:p>
        </p:txBody>
      </p:sp>
      <p:pic>
        <p:nvPicPr>
          <p:cNvPr id="5" name="ElevenLabs_2023-10-16T22_41_19_Daniel_pre_s94_sb21_m1">
            <a:hlinkClick r:id="" action="ppaction://media"/>
            <a:extLst>
              <a:ext uri="{FF2B5EF4-FFF2-40B4-BE49-F238E27FC236}">
                <a16:creationId xmlns:a16="http://schemas.microsoft.com/office/drawing/2014/main" id="{C7DBD6D5-B3EB-EEEA-F1D1-7F870A451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4150" y="388938"/>
            <a:ext cx="487363" cy="487362"/>
          </a:xfrm>
          <a:prstGeom prst="rect">
            <a:avLst/>
          </a:prstGeom>
        </p:spPr>
      </p:pic>
    </p:spTree>
    <p:extLst>
      <p:ext uri="{BB962C8B-B14F-4D97-AF65-F5344CB8AC3E}">
        <p14:creationId xmlns:p14="http://schemas.microsoft.com/office/powerpoint/2010/main" val="23158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8D25F-B39A-5969-9A4B-C6243213030B}"/>
              </a:ext>
            </a:extLst>
          </p:cNvPr>
          <p:cNvSpPr>
            <a:spLocks noGrp="1"/>
          </p:cNvSpPr>
          <p:nvPr>
            <p:ph type="title"/>
          </p:nvPr>
        </p:nvSpPr>
        <p:spPr>
          <a:xfrm>
            <a:off x="329183" y="455589"/>
            <a:ext cx="2128520" cy="5567891"/>
          </a:xfrm>
        </p:spPr>
        <p:txBody>
          <a:bodyPr>
            <a:normAutofit/>
          </a:bodyPr>
          <a:lstStyle/>
          <a:p>
            <a:r>
              <a:rPr lang="en-US" sz="3600" b="1" dirty="0">
                <a:latin typeface="+mn-lt"/>
              </a:rPr>
              <a:t>Assessing bids </a:t>
            </a:r>
          </a:p>
        </p:txBody>
      </p:sp>
      <p:graphicFrame>
        <p:nvGraphicFramePr>
          <p:cNvPr id="5" name="Content Placeholder 2">
            <a:extLst>
              <a:ext uri="{FF2B5EF4-FFF2-40B4-BE49-F238E27FC236}">
                <a16:creationId xmlns:a16="http://schemas.microsoft.com/office/drawing/2014/main" id="{F8AC8657-41D4-1C48-DAFA-AED668803A26}"/>
              </a:ext>
            </a:extLst>
          </p:cNvPr>
          <p:cNvGraphicFramePr>
            <a:graphicFrameLocks noGrp="1"/>
          </p:cNvGraphicFramePr>
          <p:nvPr>
            <p:ph idx="1"/>
            <p:extLst>
              <p:ext uri="{D42A27DB-BD31-4B8C-83A1-F6EECF244321}">
                <p14:modId xmlns:p14="http://schemas.microsoft.com/office/powerpoint/2010/main" val="196182474"/>
              </p:ext>
            </p:extLst>
          </p:nvPr>
        </p:nvGraphicFramePr>
        <p:xfrm>
          <a:off x="2586733" y="295272"/>
          <a:ext cx="9276083" cy="6115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22_42_48_Daniel_pre_s94_sb21_m1">
            <a:hlinkClick r:id="" action="ppaction://media"/>
            <a:extLst>
              <a:ext uri="{FF2B5EF4-FFF2-40B4-BE49-F238E27FC236}">
                <a16:creationId xmlns:a16="http://schemas.microsoft.com/office/drawing/2014/main" id="{18641B15-ABB9-67DB-6ECD-CF95D8D6C1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47488" y="241300"/>
            <a:ext cx="487362" cy="487363"/>
          </a:xfrm>
          <a:prstGeom prst="rect">
            <a:avLst/>
          </a:prstGeom>
        </p:spPr>
      </p:pic>
    </p:spTree>
    <p:extLst>
      <p:ext uri="{BB962C8B-B14F-4D97-AF65-F5344CB8AC3E}">
        <p14:creationId xmlns:p14="http://schemas.microsoft.com/office/powerpoint/2010/main" val="33954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F9679B6-170A-91C7-35FB-FAF66CBF8C9E}"/>
              </a:ext>
            </a:extLst>
          </p:cNvPr>
          <p:cNvSpPr>
            <a:spLocks noGrp="1"/>
          </p:cNvSpPr>
          <p:nvPr>
            <p:ph type="title"/>
          </p:nvPr>
        </p:nvSpPr>
        <p:spPr>
          <a:xfrm>
            <a:off x="752084" y="317233"/>
            <a:ext cx="10129276" cy="1430287"/>
          </a:xfrm>
        </p:spPr>
        <p:txBody>
          <a:bodyPr>
            <a:normAutofit/>
          </a:bodyPr>
          <a:lstStyle/>
          <a:p>
            <a:r>
              <a:rPr lang="en-US" sz="3600" b="1" dirty="0">
                <a:solidFill>
                  <a:schemeClr val="tx2"/>
                </a:solidFill>
                <a:latin typeface="Humanist777BT-BoldCondensedB"/>
              </a:rPr>
              <a:t>Flexibility and consistency of evaluation</a:t>
            </a:r>
            <a:endParaRPr lang="en-US" sz="3600" dirty="0">
              <a:solidFill>
                <a:schemeClr val="tx2"/>
              </a:solidFill>
            </a:endParaRPr>
          </a:p>
        </p:txBody>
      </p:sp>
      <p:sp>
        <p:nvSpPr>
          <p:cNvPr id="7" name="Content Placeholder 2">
            <a:extLst>
              <a:ext uri="{FF2B5EF4-FFF2-40B4-BE49-F238E27FC236}">
                <a16:creationId xmlns:a16="http://schemas.microsoft.com/office/drawing/2014/main" id="{90AD9811-357B-31B1-7EA0-7113BB4806AE}"/>
              </a:ext>
            </a:extLst>
          </p:cNvPr>
          <p:cNvSpPr>
            <a:spLocks noGrp="1"/>
          </p:cNvSpPr>
          <p:nvPr>
            <p:ph idx="1"/>
          </p:nvPr>
        </p:nvSpPr>
        <p:spPr>
          <a:xfrm>
            <a:off x="584444" y="1321315"/>
            <a:ext cx="10464556" cy="4490720"/>
          </a:xfrm>
        </p:spPr>
        <p:txBody>
          <a:bodyPr anchor="t">
            <a:noAutofit/>
          </a:bodyPr>
          <a:lstStyle/>
          <a:p>
            <a:r>
              <a:rPr lang="en-US" b="0" i="0" dirty="0">
                <a:effectLst/>
              </a:rPr>
              <a:t>Evaluation design and management require a balance between consistency and flexibility. Experimental and quasi-experimental methods are consistent. </a:t>
            </a:r>
          </a:p>
          <a:p>
            <a:r>
              <a:rPr lang="en-US" b="0" i="0" dirty="0">
                <a:effectLst/>
              </a:rPr>
              <a:t>This allows comparisons between the intervention and the control group or between "before" and "after" samples, but both the intervention and evaluation must remain unchanged during delivery.</a:t>
            </a:r>
          </a:p>
          <a:p>
            <a:r>
              <a:rPr lang="en-US" b="0" i="0" dirty="0">
                <a:effectLst/>
              </a:rPr>
              <a:t>However, interventions can be challenging. Decisionmakers typically want to make ‘in-flight adjustments’ to enhance benefits. </a:t>
            </a:r>
          </a:p>
          <a:p>
            <a:r>
              <a:rPr lang="en-US" b="0" i="0" dirty="0">
                <a:effectLst/>
              </a:rPr>
              <a:t>It may also be difficult to predict which evaluation approaches will generate helpful results. </a:t>
            </a:r>
            <a:br>
              <a:rPr lang="en-US" dirty="0"/>
            </a:br>
            <a:endParaRPr lang="en-US" dirty="0"/>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ElevenLabs_2023-10-16T22_44_44_Daniel_pre_s94_sb21_m1">
            <a:hlinkClick r:id="" action="ppaction://media"/>
            <a:extLst>
              <a:ext uri="{FF2B5EF4-FFF2-40B4-BE49-F238E27FC236}">
                <a16:creationId xmlns:a16="http://schemas.microsoft.com/office/drawing/2014/main" id="{B3EEB361-50F1-C1F7-9B03-29DC58E00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9763" y="73551"/>
            <a:ext cx="487362" cy="487363"/>
          </a:xfrm>
          <a:prstGeom prst="rect">
            <a:avLst/>
          </a:prstGeom>
        </p:spPr>
      </p:pic>
    </p:spTree>
    <p:extLst>
      <p:ext uri="{BB962C8B-B14F-4D97-AF65-F5344CB8AC3E}">
        <p14:creationId xmlns:p14="http://schemas.microsoft.com/office/powerpoint/2010/main" val="241732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A3F4E5-162C-3DE0-BDF7-B660C4828672}"/>
              </a:ext>
            </a:extLst>
          </p:cNvPr>
          <p:cNvPicPr>
            <a:picLocks noChangeAspect="1"/>
          </p:cNvPicPr>
          <p:nvPr/>
        </p:nvPicPr>
        <p:blipFill rotWithShape="1">
          <a:blip r:embed="rId4"/>
          <a:srcRect l="11320" r="5666" b="2"/>
          <a:stretch/>
        </p:blipFill>
        <p:spPr>
          <a:xfrm>
            <a:off x="7669302" y="1376188"/>
            <a:ext cx="4230195" cy="4191186"/>
          </a:xfrm>
          <a:prstGeom prst="rect">
            <a:avLst/>
          </a:prstGeom>
        </p:spPr>
      </p:pic>
      <p:sp>
        <p:nvSpPr>
          <p:cNvPr id="2" name="Title 1">
            <a:extLst>
              <a:ext uri="{FF2B5EF4-FFF2-40B4-BE49-F238E27FC236}">
                <a16:creationId xmlns:a16="http://schemas.microsoft.com/office/drawing/2014/main" id="{BDAE8FB8-5CCA-591F-775F-C70C3433E6EB}"/>
              </a:ext>
            </a:extLst>
          </p:cNvPr>
          <p:cNvSpPr>
            <a:spLocks noGrp="1"/>
          </p:cNvSpPr>
          <p:nvPr>
            <p:ph type="title"/>
          </p:nvPr>
        </p:nvSpPr>
        <p:spPr>
          <a:xfrm>
            <a:off x="1523838" y="429592"/>
            <a:ext cx="4826161" cy="1114725"/>
          </a:xfrm>
        </p:spPr>
        <p:txBody>
          <a:bodyPr anchor="t">
            <a:normAutofit/>
          </a:bodyPr>
          <a:lstStyle/>
          <a:p>
            <a:r>
              <a:rPr lang="en-US" sz="3600" b="1" dirty="0">
                <a:latin typeface="+mn-lt"/>
              </a:rPr>
              <a:t>Quality assurance</a:t>
            </a:r>
            <a:br>
              <a:rPr lang="en-US" sz="3600" b="1" dirty="0">
                <a:latin typeface="+mn-lt"/>
              </a:rPr>
            </a:br>
            <a:endParaRPr lang="en-US" sz="3600" dirty="0">
              <a:latin typeface="+mn-lt"/>
            </a:endParaRP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E687E7-B58E-A97C-3DEE-287A7806076C}"/>
              </a:ext>
            </a:extLst>
          </p:cNvPr>
          <p:cNvSpPr>
            <a:spLocks noGrp="1"/>
          </p:cNvSpPr>
          <p:nvPr>
            <p:ph idx="1"/>
          </p:nvPr>
        </p:nvSpPr>
        <p:spPr>
          <a:xfrm>
            <a:off x="761839" y="1376188"/>
            <a:ext cx="6726081" cy="4777924"/>
          </a:xfrm>
        </p:spPr>
        <p:txBody>
          <a:bodyPr>
            <a:noAutofit/>
          </a:bodyPr>
          <a:lstStyle/>
          <a:p>
            <a:r>
              <a:rPr lang="en-US" b="0" i="0" dirty="0">
                <a:effectLst/>
              </a:rPr>
              <a:t>All evaluations require quality assurance. Independent inspection, especially from many analytical perspectives, is helpful, but even without it, the project manager must take reasonable steps to assure quality design, implementation, and results.</a:t>
            </a:r>
          </a:p>
          <a:p>
            <a:r>
              <a:rPr lang="en-US" b="0" i="0" dirty="0">
                <a:effectLst/>
              </a:rPr>
              <a:t>Quality assurance is continual and must be prepared in advance. This ensures that evaluation design, execution (including fieldwork), analysis, and reporting are suitable and useful.</a:t>
            </a:r>
          </a:p>
        </p:txBody>
      </p:sp>
      <p:pic>
        <p:nvPicPr>
          <p:cNvPr id="5" name="ElevenLabs_2023-10-16T22_45_56_Daniel_pre_s94_sb21_m1">
            <a:hlinkClick r:id="" action="ppaction://media"/>
            <a:extLst>
              <a:ext uri="{FF2B5EF4-FFF2-40B4-BE49-F238E27FC236}">
                <a16:creationId xmlns:a16="http://schemas.microsoft.com/office/drawing/2014/main" id="{DA155FDE-45FA-4F19-5861-F440D4E8F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9225" y="423863"/>
            <a:ext cx="487363" cy="487362"/>
          </a:xfrm>
          <a:prstGeom prst="rect">
            <a:avLst/>
          </a:prstGeom>
        </p:spPr>
      </p:pic>
    </p:spTree>
    <p:extLst>
      <p:ext uri="{BB962C8B-B14F-4D97-AF65-F5344CB8AC3E}">
        <p14:creationId xmlns:p14="http://schemas.microsoft.com/office/powerpoint/2010/main" val="380949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8FB8-5CCA-591F-775F-C70C3433E6EB}"/>
              </a:ext>
            </a:extLst>
          </p:cNvPr>
          <p:cNvSpPr>
            <a:spLocks noGrp="1"/>
          </p:cNvSpPr>
          <p:nvPr>
            <p:ph type="title"/>
          </p:nvPr>
        </p:nvSpPr>
        <p:spPr/>
        <p:txBody>
          <a:bodyPr>
            <a:normAutofit fontScale="90000"/>
          </a:bodyPr>
          <a:lstStyle/>
          <a:p>
            <a:r>
              <a:rPr lang="en-US" b="1" dirty="0">
                <a:latin typeface="Humanist777BT-BoldCondensedB"/>
              </a:rPr>
              <a:t>Quality assurance</a:t>
            </a:r>
            <a:br>
              <a:rPr lang="en-US" b="1" dirty="0">
                <a:solidFill>
                  <a:srgbClr val="E100E1"/>
                </a:solidFill>
                <a:latin typeface="Humanist777BT-BoldCondensedB"/>
              </a:rPr>
            </a:br>
            <a:endParaRPr lang="en-US" dirty="0"/>
          </a:p>
        </p:txBody>
      </p:sp>
      <p:sp>
        <p:nvSpPr>
          <p:cNvPr id="3" name="Content Placeholder 2">
            <a:extLst>
              <a:ext uri="{FF2B5EF4-FFF2-40B4-BE49-F238E27FC236}">
                <a16:creationId xmlns:a16="http://schemas.microsoft.com/office/drawing/2014/main" id="{0EE687E7-B58E-A97C-3DEE-287A7806076C}"/>
              </a:ext>
            </a:extLst>
          </p:cNvPr>
          <p:cNvSpPr>
            <a:spLocks noGrp="1"/>
          </p:cNvSpPr>
          <p:nvPr>
            <p:ph idx="1"/>
          </p:nvPr>
        </p:nvSpPr>
        <p:spPr/>
        <p:txBody>
          <a:bodyPr>
            <a:normAutofit lnSpcReduction="10000"/>
          </a:bodyPr>
          <a:lstStyle/>
          <a:p>
            <a:r>
              <a:rPr lang="en-US" b="0" i="0" dirty="0">
                <a:solidFill>
                  <a:srgbClr val="000000"/>
                </a:solidFill>
                <a:effectLst/>
                <a:latin typeface="Humanist777BT-LightB"/>
              </a:rPr>
              <a:t>Each level may include internal expert/inhouse peer review, steering group review, or external expert peer review for quality assurance. A blend of all three is typical.</a:t>
            </a:r>
          </a:p>
          <a:p>
            <a:r>
              <a:rPr lang="en-US" b="0" i="0" dirty="0">
                <a:solidFill>
                  <a:srgbClr val="000000"/>
                </a:solidFill>
                <a:effectLst/>
                <a:latin typeface="Humanist777BT-LightB"/>
              </a:rPr>
              <a:t>Quality assurance ensures the findings are based on an objective and defensible interpretation of the results and relate to the evaluation objectives at the reporting stage. </a:t>
            </a:r>
          </a:p>
          <a:p>
            <a:r>
              <a:rPr lang="en-US" b="0" i="0" dirty="0">
                <a:solidFill>
                  <a:srgbClr val="000000"/>
                </a:solidFill>
                <a:effectLst/>
                <a:latin typeface="Humanist777BT-LightB"/>
              </a:rPr>
              <a:t>Check all reported numbers wherever possible. </a:t>
            </a:r>
          </a:p>
          <a:p>
            <a:r>
              <a:rPr lang="en-US" b="0" i="0" dirty="0">
                <a:solidFill>
                  <a:srgbClr val="000000"/>
                </a:solidFill>
                <a:effectLst/>
                <a:latin typeface="Humanist777BT-LightB"/>
              </a:rPr>
              <a:t>Observing data collection (e.g., listening to telephone interviews or focus groups), reviewing the analytical framework, or testing a sample of analytical results to ensure they can be reproduced from the raw data using contractor documentation are other checks. </a:t>
            </a:r>
            <a:br>
              <a:rPr lang="en-US" b="0" i="0" dirty="0">
                <a:solidFill>
                  <a:srgbClr val="000000"/>
                </a:solidFill>
                <a:effectLst/>
                <a:latin typeface="Humanist777BT-LightB"/>
              </a:rPr>
            </a:br>
            <a:endParaRPr lang="en-US" b="0" i="0" dirty="0">
              <a:solidFill>
                <a:srgbClr val="000000"/>
              </a:solidFill>
              <a:effectLst/>
              <a:latin typeface="Humanist777BT-LightB"/>
            </a:endParaRPr>
          </a:p>
        </p:txBody>
      </p:sp>
      <p:pic>
        <p:nvPicPr>
          <p:cNvPr id="4" name="ElevenLabs_2023-10-16T22_46_43_Daniel_pre_s94_sb21_m1">
            <a:hlinkClick r:id="" action="ppaction://media"/>
            <a:extLst>
              <a:ext uri="{FF2B5EF4-FFF2-40B4-BE49-F238E27FC236}">
                <a16:creationId xmlns:a16="http://schemas.microsoft.com/office/drawing/2014/main" id="{E17B8C2D-1F3F-7376-1DF7-5E68CCFB74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5700" y="388938"/>
            <a:ext cx="487363" cy="487362"/>
          </a:xfrm>
          <a:prstGeom prst="rect">
            <a:avLst/>
          </a:prstGeom>
        </p:spPr>
      </p:pic>
    </p:spTree>
    <p:extLst>
      <p:ext uri="{BB962C8B-B14F-4D97-AF65-F5344CB8AC3E}">
        <p14:creationId xmlns:p14="http://schemas.microsoft.com/office/powerpoint/2010/main" val="412919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0E3C3-702F-5498-25E0-02046A2D1B46}"/>
              </a:ext>
            </a:extLst>
          </p:cNvPr>
          <p:cNvSpPr>
            <a:spLocks noGrp="1"/>
          </p:cNvSpPr>
          <p:nvPr>
            <p:ph type="title"/>
          </p:nvPr>
        </p:nvSpPr>
        <p:spPr>
          <a:xfrm>
            <a:off x="645064" y="525982"/>
            <a:ext cx="4282983" cy="1200361"/>
          </a:xfrm>
        </p:spPr>
        <p:txBody>
          <a:bodyPr anchor="b">
            <a:normAutofit/>
          </a:bodyPr>
          <a:lstStyle/>
          <a:p>
            <a:r>
              <a:rPr lang="en-US" sz="3600" dirty="0"/>
              <a:t>References</a:t>
            </a:r>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405D0F-0042-32F8-3BC5-3902CC1CF451}"/>
              </a:ext>
            </a:extLst>
          </p:cNvPr>
          <p:cNvSpPr>
            <a:spLocks noGrp="1"/>
          </p:cNvSpPr>
          <p:nvPr>
            <p:ph idx="1"/>
          </p:nvPr>
        </p:nvSpPr>
        <p:spPr>
          <a:xfrm>
            <a:off x="645066" y="2031101"/>
            <a:ext cx="4282984" cy="3511943"/>
          </a:xfrm>
        </p:spPr>
        <p:txBody>
          <a:bodyPr anchor="ctr">
            <a:normAutofit/>
          </a:bodyPr>
          <a:lstStyle/>
          <a:p>
            <a:pPr marL="0" indent="0">
              <a:buNone/>
            </a:pPr>
            <a:r>
              <a:rPr lang="en-US" dirty="0"/>
              <a:t>HMT Magenta Book: Prudential standards in the Financial Services Bill: Policy statement, 2020. . HM Treasury, United Kingdom.</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tock numbers on a digital display">
            <a:extLst>
              <a:ext uri="{FF2B5EF4-FFF2-40B4-BE49-F238E27FC236}">
                <a16:creationId xmlns:a16="http://schemas.microsoft.com/office/drawing/2014/main" id="{B2EE6544-6BA3-C0C8-176E-BFCA93DC0A49}"/>
              </a:ext>
            </a:extLst>
          </p:cNvPr>
          <p:cNvPicPr>
            <a:picLocks noChangeAspect="1"/>
          </p:cNvPicPr>
          <p:nvPr/>
        </p:nvPicPr>
        <p:blipFill rotWithShape="1">
          <a:blip r:embed="rId4"/>
          <a:srcRect l="30595" r="7829" b="-2"/>
          <a:stretch/>
        </p:blipFill>
        <p:spPr>
          <a:xfrm>
            <a:off x="5987738" y="650494"/>
            <a:ext cx="5628018" cy="5324142"/>
          </a:xfrm>
          <a:prstGeom prst="rect">
            <a:avLst/>
          </a:prstGeom>
        </p:spPr>
      </p:pic>
      <p:pic>
        <p:nvPicPr>
          <p:cNvPr id="5" name="ElevenLabs_2023-10-16T22_47_42_Daniel_pre_s94_sb21_m1">
            <a:hlinkClick r:id="" action="ppaction://media"/>
            <a:extLst>
              <a:ext uri="{FF2B5EF4-FFF2-40B4-BE49-F238E27FC236}">
                <a16:creationId xmlns:a16="http://schemas.microsoft.com/office/drawing/2014/main" id="{4B5504B1-C8A2-FD3A-0B9E-3BC9F257E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213" y="538163"/>
            <a:ext cx="487362" cy="487362"/>
          </a:xfrm>
          <a:prstGeom prst="rect">
            <a:avLst/>
          </a:prstGeom>
        </p:spPr>
      </p:pic>
    </p:spTree>
    <p:extLst>
      <p:ext uri="{BB962C8B-B14F-4D97-AF65-F5344CB8AC3E}">
        <p14:creationId xmlns:p14="http://schemas.microsoft.com/office/powerpoint/2010/main" val="25860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BA1445-8D34-7D9E-BFDF-0360D5AECDD6}"/>
              </a:ext>
            </a:extLst>
          </p:cNvPr>
          <p:cNvPicPr>
            <a:picLocks noChangeAspect="1"/>
          </p:cNvPicPr>
          <p:nvPr/>
        </p:nvPicPr>
        <p:blipFill rotWithShape="1">
          <a:blip r:embed="rId4"/>
          <a:srcRect t="15366" r="-2" b="409"/>
          <a:stretch/>
        </p:blipFill>
        <p:spPr>
          <a:xfrm>
            <a:off x="-6588" y="10"/>
            <a:ext cx="12198588" cy="6857990"/>
          </a:xfrm>
          <a:prstGeom prst="rect">
            <a:avLst/>
          </a:prstGeom>
        </p:spPr>
      </p:pic>
      <p:sp>
        <p:nvSpPr>
          <p:cNvPr id="11" name="Rectangle 10">
            <a:extLst>
              <a:ext uri="{FF2B5EF4-FFF2-40B4-BE49-F238E27FC236}">
                <a16:creationId xmlns:a16="http://schemas.microsoft.com/office/drawing/2014/main" id="{FE29D509-65D8-0297-0BE0-870D888D4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344662" y="-986973"/>
            <a:ext cx="3512260" cy="12201589"/>
          </a:xfrm>
          <a:prstGeom prst="rect">
            <a:avLst/>
          </a:prstGeom>
          <a:gradFill flip="none" rotWithShape="1">
            <a:gsLst>
              <a:gs pos="10000">
                <a:srgbClr val="000000">
                  <a:alpha val="0"/>
                </a:srgbClr>
              </a:gs>
              <a:gs pos="55000">
                <a:srgbClr val="000000">
                  <a:alpha val="25000"/>
                </a:srgbClr>
              </a:gs>
              <a:gs pos="100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2">
            <a:extLst>
              <a:ext uri="{FF2B5EF4-FFF2-40B4-BE49-F238E27FC236}">
                <a16:creationId xmlns:a16="http://schemas.microsoft.com/office/drawing/2014/main" id="{08671CFF-13CE-4046-6B91-44F30DCCF2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596604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ElevenLabs_2023-10-16T22_48_28_Daniel_pre_s94_sb21_m1">
            <a:hlinkClick r:id="" action="ppaction://media"/>
            <a:extLst>
              <a:ext uri="{FF2B5EF4-FFF2-40B4-BE49-F238E27FC236}">
                <a16:creationId xmlns:a16="http://schemas.microsoft.com/office/drawing/2014/main" id="{552B21D6-3F3E-4F79-F94F-4037F3435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8400" y="538163"/>
            <a:ext cx="487363" cy="487362"/>
          </a:xfrm>
          <a:prstGeom prst="rect">
            <a:avLst/>
          </a:prstGeom>
        </p:spPr>
      </p:pic>
    </p:spTree>
    <p:extLst>
      <p:ext uri="{BB962C8B-B14F-4D97-AF65-F5344CB8AC3E}">
        <p14:creationId xmlns:p14="http://schemas.microsoft.com/office/powerpoint/2010/main" val="47743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7CEF49-458B-E75D-49F6-5397F5A83204}"/>
              </a:ext>
            </a:extLst>
          </p:cNvPr>
          <p:cNvSpPr>
            <a:spLocks noGrp="1"/>
          </p:cNvSpPr>
          <p:nvPr>
            <p:ph type="title"/>
          </p:nvPr>
        </p:nvSpPr>
        <p:spPr>
          <a:xfrm>
            <a:off x="1142599" y="484681"/>
            <a:ext cx="9906799" cy="1161688"/>
          </a:xfrm>
        </p:spPr>
        <p:txBody>
          <a:bodyPr anchor="ctr">
            <a:normAutofit/>
          </a:bodyPr>
          <a:lstStyle/>
          <a:p>
            <a:r>
              <a:rPr lang="en-US" sz="3700" b="1" dirty="0">
                <a:latin typeface="Humanist777BT-BoldCondensedB"/>
              </a:rPr>
              <a:t>Establishing the evaluation</a:t>
            </a:r>
            <a:endParaRPr lang="en-US" sz="3700" dirty="0"/>
          </a:p>
        </p:txBody>
      </p:sp>
      <p:sp>
        <p:nvSpPr>
          <p:cNvPr id="7" name="Content Placeholder 2">
            <a:extLst>
              <a:ext uri="{FF2B5EF4-FFF2-40B4-BE49-F238E27FC236}">
                <a16:creationId xmlns:a16="http://schemas.microsoft.com/office/drawing/2014/main" id="{C38D084A-54BE-A2B5-8378-0F5B43232E04}"/>
              </a:ext>
            </a:extLst>
          </p:cNvPr>
          <p:cNvSpPr>
            <a:spLocks noGrp="1"/>
          </p:cNvSpPr>
          <p:nvPr>
            <p:ph idx="1"/>
          </p:nvPr>
        </p:nvSpPr>
        <p:spPr>
          <a:xfrm>
            <a:off x="934497" y="1445402"/>
            <a:ext cx="10495702" cy="4443174"/>
          </a:xfrm>
        </p:spPr>
        <p:txBody>
          <a:bodyPr anchor="ctr">
            <a:normAutofit/>
          </a:bodyPr>
          <a:lstStyle/>
          <a:p>
            <a:r>
              <a:rPr lang="en-US" b="0" i="0" dirty="0">
                <a:effectLst/>
                <a:latin typeface="Humanist777BT-LightB"/>
              </a:rPr>
              <a:t>Evaluations are best planned in an environment where all actions and policies are expected to be assessed. </a:t>
            </a:r>
          </a:p>
          <a:p>
            <a:r>
              <a:rPr lang="en-US" b="0" i="0" dirty="0">
                <a:effectLst/>
                <a:latin typeface="Humanist777BT-LightB"/>
              </a:rPr>
              <a:t>When this is not the case, an agreement to an evaluation should be obtained as early in the process as possible. </a:t>
            </a:r>
          </a:p>
          <a:p>
            <a:r>
              <a:rPr lang="en-US" b="0" i="0" dirty="0">
                <a:effectLst/>
                <a:latin typeface="Humanist777BT-LightB"/>
              </a:rPr>
              <a:t>At all levels of business planning, the assessment should be expressly considered, and resources included into the business case to cover both internal expertise and external spending.</a:t>
            </a:r>
          </a:p>
          <a:p>
            <a:r>
              <a:rPr lang="en-US" b="0" i="0" dirty="0">
                <a:effectLst/>
                <a:latin typeface="Humanist777BT-LightB"/>
              </a:rPr>
              <a:t>Evaluation might necessitate significant resources, both monetary and from analysts and policymakers. </a:t>
            </a:r>
            <a:endParaRPr lang="en-US" dirty="0"/>
          </a:p>
        </p:txBody>
      </p:sp>
      <p:pic>
        <p:nvPicPr>
          <p:cNvPr id="3" name="ElevenLabs_2023-10-16T08_15_11_Daniel_pre_s29_sb89_m1">
            <a:hlinkClick r:id="" action="ppaction://media"/>
            <a:extLst>
              <a:ext uri="{FF2B5EF4-FFF2-40B4-BE49-F238E27FC236}">
                <a16:creationId xmlns:a16="http://schemas.microsoft.com/office/drawing/2014/main" id="{74B836D9-EEC4-81F8-B18C-2DB3F667EB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9513" y="539750"/>
            <a:ext cx="487362" cy="487363"/>
          </a:xfrm>
          <a:prstGeom prst="rect">
            <a:avLst/>
          </a:prstGeom>
        </p:spPr>
      </p:pic>
    </p:spTree>
    <p:extLst>
      <p:ext uri="{BB962C8B-B14F-4D97-AF65-F5344CB8AC3E}">
        <p14:creationId xmlns:p14="http://schemas.microsoft.com/office/powerpoint/2010/main" val="40725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0D6D-210F-52B4-2CFC-84F9D03372CC}"/>
              </a:ext>
            </a:extLst>
          </p:cNvPr>
          <p:cNvSpPr>
            <a:spLocks noGrp="1"/>
          </p:cNvSpPr>
          <p:nvPr>
            <p:ph type="title"/>
          </p:nvPr>
        </p:nvSpPr>
        <p:spPr/>
        <p:txBody>
          <a:bodyPr>
            <a:normAutofit/>
          </a:bodyPr>
          <a:lstStyle/>
          <a:p>
            <a:r>
              <a:rPr lang="en-US" sz="3600" b="1" dirty="0">
                <a:latin typeface="+mn-lt"/>
              </a:rPr>
              <a:t>Resources required in an evaluation </a:t>
            </a:r>
          </a:p>
        </p:txBody>
      </p:sp>
      <p:graphicFrame>
        <p:nvGraphicFramePr>
          <p:cNvPr id="5" name="Content Placeholder 2">
            <a:extLst>
              <a:ext uri="{FF2B5EF4-FFF2-40B4-BE49-F238E27FC236}">
                <a16:creationId xmlns:a16="http://schemas.microsoft.com/office/drawing/2014/main" id="{C3CB4B08-F90E-8365-B018-85AE3FF3DAC4}"/>
              </a:ext>
            </a:extLst>
          </p:cNvPr>
          <p:cNvGraphicFramePr>
            <a:graphicFrameLocks noGrp="1"/>
          </p:cNvGraphicFramePr>
          <p:nvPr>
            <p:ph idx="1"/>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8_17_33_Daniel_pre_s29_sb89_m1">
            <a:hlinkClick r:id="" action="ppaction://media"/>
            <a:extLst>
              <a:ext uri="{FF2B5EF4-FFF2-40B4-BE49-F238E27FC236}">
                <a16:creationId xmlns:a16="http://schemas.microsoft.com/office/drawing/2014/main" id="{3FB82ABF-5392-C894-0FCD-7BB1EA1F59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76000" y="549275"/>
            <a:ext cx="487363" cy="487363"/>
          </a:xfrm>
          <a:prstGeom prst="rect">
            <a:avLst/>
          </a:prstGeom>
        </p:spPr>
      </p:pic>
    </p:spTree>
    <p:extLst>
      <p:ext uri="{BB962C8B-B14F-4D97-AF65-F5344CB8AC3E}">
        <p14:creationId xmlns:p14="http://schemas.microsoft.com/office/powerpoint/2010/main" val="313344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1. Financial Resources</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29" y="1808965"/>
            <a:ext cx="10088545" cy="4330578"/>
          </a:xfrm>
        </p:spPr>
        <p:txBody>
          <a:bodyPr>
            <a:normAutofit/>
          </a:bodyPr>
          <a:lstStyle/>
          <a:p>
            <a:r>
              <a:rPr lang="en-US" dirty="0"/>
              <a:t>The evaluation's scale is usually proportional to the policy's scale and ambition, although there is no standard proportion.</a:t>
            </a:r>
          </a:p>
          <a:p>
            <a:r>
              <a:rPr lang="en-US" dirty="0"/>
              <a:t>Evaluation will cost more for pilots, trials, and other new policies than for established ones.</a:t>
            </a:r>
          </a:p>
          <a:p>
            <a:r>
              <a:rPr lang="en-US" dirty="0"/>
              <a:t>New data collection generally comprises a major amount of evaluation costs. </a:t>
            </a:r>
          </a:p>
          <a:p>
            <a:r>
              <a:rPr lang="en-US" dirty="0"/>
              <a:t>Building data requirements into routine monitoring can significantly cut expenses.</a:t>
            </a:r>
          </a:p>
        </p:txBody>
      </p:sp>
      <p:pic>
        <p:nvPicPr>
          <p:cNvPr id="4" name="ElevenLabs_2023-10-16T08_18_35_Daniel_pre_s29_sb89_m1">
            <a:hlinkClick r:id="" action="ppaction://media"/>
            <a:extLst>
              <a:ext uri="{FF2B5EF4-FFF2-40B4-BE49-F238E27FC236}">
                <a16:creationId xmlns:a16="http://schemas.microsoft.com/office/drawing/2014/main" id="{3655BE6D-FA83-E220-3CE9-681BE86707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6437" y="474775"/>
            <a:ext cx="487363" cy="487363"/>
          </a:xfrm>
          <a:prstGeom prst="rect">
            <a:avLst/>
          </a:prstGeom>
        </p:spPr>
      </p:pic>
    </p:spTree>
    <p:extLst>
      <p:ext uri="{BB962C8B-B14F-4D97-AF65-F5344CB8AC3E}">
        <p14:creationId xmlns:p14="http://schemas.microsoft.com/office/powerpoint/2010/main" val="122196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987223" y="321939"/>
            <a:ext cx="10477109" cy="1003532"/>
          </a:xfrm>
        </p:spPr>
        <p:txBody>
          <a:bodyPr anchor="ctr">
            <a:normAutofit/>
          </a:bodyPr>
          <a:lstStyle/>
          <a:p>
            <a:r>
              <a:rPr lang="en-US" sz="3600" b="1" dirty="0">
                <a:solidFill>
                  <a:srgbClr val="FFFFFF"/>
                </a:solidFill>
                <a:latin typeface="+mn-lt"/>
              </a:rPr>
              <a:t>2. Management </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30" y="1808965"/>
            <a:ext cx="7385538" cy="4330578"/>
          </a:xfrm>
        </p:spPr>
        <p:txBody>
          <a:bodyPr>
            <a:normAutofit/>
          </a:bodyPr>
          <a:lstStyle/>
          <a:p>
            <a:r>
              <a:rPr lang="en-US" dirty="0"/>
              <a:t>The evaluation's scale is usually proportional to the policy's scale and ambition, although there is no standard proportion.</a:t>
            </a:r>
          </a:p>
          <a:p>
            <a:r>
              <a:rPr lang="en-US" dirty="0"/>
              <a:t>Evaluation will cost more for pilots, trials, and other new policies than for established ones.</a:t>
            </a:r>
          </a:p>
          <a:p>
            <a:r>
              <a:rPr lang="en-US" dirty="0"/>
              <a:t>New data collection generally comprises a major amount of evaluation costs. </a:t>
            </a:r>
          </a:p>
          <a:p>
            <a:r>
              <a:rPr lang="en-US" dirty="0"/>
              <a:t>Building data requirements into routine monitoring can significantly cut expenses.</a:t>
            </a:r>
          </a:p>
        </p:txBody>
      </p:sp>
      <p:pic>
        <p:nvPicPr>
          <p:cNvPr id="5" name="Picture 4">
            <a:extLst>
              <a:ext uri="{FF2B5EF4-FFF2-40B4-BE49-F238E27FC236}">
                <a16:creationId xmlns:a16="http://schemas.microsoft.com/office/drawing/2014/main" id="{256E19BD-1EF8-6E11-8DC1-EC650CEB097E}"/>
              </a:ext>
            </a:extLst>
          </p:cNvPr>
          <p:cNvPicPr>
            <a:picLocks noChangeAspect="1"/>
          </p:cNvPicPr>
          <p:nvPr/>
        </p:nvPicPr>
        <p:blipFill>
          <a:blip r:embed="rId4"/>
          <a:stretch>
            <a:fillRect/>
          </a:stretch>
        </p:blipFill>
        <p:spPr>
          <a:xfrm>
            <a:off x="8232752" y="2029767"/>
            <a:ext cx="3515178" cy="3467514"/>
          </a:xfrm>
          <a:prstGeom prst="rect">
            <a:avLst/>
          </a:prstGeom>
        </p:spPr>
      </p:pic>
      <p:pic>
        <p:nvPicPr>
          <p:cNvPr id="4" name="ElevenLabs_2023-10-16T08_19_31_Daniel_pre_s29_sb89_m1">
            <a:hlinkClick r:id="" action="ppaction://media"/>
            <a:extLst>
              <a:ext uri="{FF2B5EF4-FFF2-40B4-BE49-F238E27FC236}">
                <a16:creationId xmlns:a16="http://schemas.microsoft.com/office/drawing/2014/main" id="{0639CE1B-BD0B-17DF-2237-CF1A9C0BA7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0" y="508000"/>
            <a:ext cx="487363" cy="487363"/>
          </a:xfrm>
          <a:prstGeom prst="rect">
            <a:avLst/>
          </a:prstGeom>
        </p:spPr>
      </p:pic>
    </p:spTree>
    <p:extLst>
      <p:ext uri="{BB962C8B-B14F-4D97-AF65-F5344CB8AC3E}">
        <p14:creationId xmlns:p14="http://schemas.microsoft.com/office/powerpoint/2010/main" val="40450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562709" y="200967"/>
            <a:ext cx="10791092" cy="1104408"/>
          </a:xfrm>
        </p:spPr>
        <p:txBody>
          <a:bodyPr anchor="ctr">
            <a:normAutofit/>
          </a:bodyPr>
          <a:lstStyle/>
          <a:p>
            <a:r>
              <a:rPr lang="en-US" sz="3600" b="1" dirty="0">
                <a:solidFill>
                  <a:srgbClr val="FFFFFF"/>
                </a:solidFill>
                <a:latin typeface="+mn-lt"/>
              </a:rPr>
              <a:t>3. Analytical (including external researchers conducting the evaluation)</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562709" y="1529993"/>
            <a:ext cx="11063234" cy="4609550"/>
          </a:xfrm>
        </p:spPr>
        <p:txBody>
          <a:bodyPr>
            <a:normAutofit fontScale="92500"/>
          </a:bodyPr>
          <a:lstStyle/>
          <a:p>
            <a:r>
              <a:rPr lang="en-US" dirty="0"/>
              <a:t>Evaluation professionals, social researchers, statisticians, operational researchers, and economists may advise on its design and outputs.</a:t>
            </a:r>
          </a:p>
          <a:p>
            <a:r>
              <a:rPr lang="en-US" dirty="0"/>
              <a:t>Large or complex evaluations benefit from an evaluation professional. Complex and technological tasks go into evaluation design and execution. </a:t>
            </a:r>
          </a:p>
          <a:p>
            <a:r>
              <a:rPr lang="en-US" dirty="0"/>
              <a:t>Evaluation guidance and quality assurance benefit from multidisciplinary support. </a:t>
            </a:r>
          </a:p>
          <a:p>
            <a:r>
              <a:rPr lang="en-US" dirty="0"/>
              <a:t>External peer reviews are usually commissioned and require resources and a lead time.</a:t>
            </a:r>
          </a:p>
          <a:p>
            <a:r>
              <a:rPr lang="en-US" dirty="0"/>
              <a:t>External evaluation specialists often evaluate. They must grasp the evaluation standards, but sometimes it helps to preserve some independence from commissioners to build confidence in the evaluation results.</a:t>
            </a:r>
          </a:p>
        </p:txBody>
      </p:sp>
      <p:pic>
        <p:nvPicPr>
          <p:cNvPr id="4" name="ElevenLabs_2023-10-16T08_20_29_Daniel_pre_s29_sb89_m1">
            <a:hlinkClick r:id="" action="ppaction://media"/>
            <a:extLst>
              <a:ext uri="{FF2B5EF4-FFF2-40B4-BE49-F238E27FC236}">
                <a16:creationId xmlns:a16="http://schemas.microsoft.com/office/drawing/2014/main" id="{022AE74E-8BE1-9B3E-BC54-19AC836A2B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9148" y="397510"/>
            <a:ext cx="487362" cy="487363"/>
          </a:xfrm>
          <a:prstGeom prst="rect">
            <a:avLst/>
          </a:prstGeom>
        </p:spPr>
      </p:pic>
    </p:spTree>
    <p:extLst>
      <p:ext uri="{BB962C8B-B14F-4D97-AF65-F5344CB8AC3E}">
        <p14:creationId xmlns:p14="http://schemas.microsoft.com/office/powerpoint/2010/main" val="194689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4. Policy </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29" y="1808965"/>
            <a:ext cx="10088545" cy="4330578"/>
          </a:xfrm>
        </p:spPr>
        <p:txBody>
          <a:bodyPr>
            <a:normAutofit/>
          </a:bodyPr>
          <a:lstStyle/>
          <a:p>
            <a:r>
              <a:rPr lang="en-US" dirty="0"/>
              <a:t>Engaging with the evaluation is essential for the policy or delivery team responsible for the intervention, and they should allocate resources accordingly. </a:t>
            </a:r>
          </a:p>
          <a:p>
            <a:r>
              <a:rPr lang="en-US" dirty="0"/>
              <a:t>This will include day-to-day engagement to ensure the . is focused and the findings are useful, and through discussions at policy/program boards where appropriate.</a:t>
            </a:r>
          </a:p>
          <a:p>
            <a:endParaRPr lang="en-US" dirty="0"/>
          </a:p>
        </p:txBody>
      </p:sp>
      <p:pic>
        <p:nvPicPr>
          <p:cNvPr id="4" name="ElevenLabs_2023-10-16T08_21_27_Daniel_pre_s29_sb89_m1">
            <a:hlinkClick r:id="" action="ppaction://media"/>
            <a:extLst>
              <a:ext uri="{FF2B5EF4-FFF2-40B4-BE49-F238E27FC236}">
                <a16:creationId xmlns:a16="http://schemas.microsoft.com/office/drawing/2014/main" id="{E96055E9-733C-5925-89A5-79A51EDBF9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42547"/>
            <a:ext cx="487363" cy="487363"/>
          </a:xfrm>
          <a:prstGeom prst="rect">
            <a:avLst/>
          </a:prstGeom>
        </p:spPr>
      </p:pic>
    </p:spTree>
    <p:extLst>
      <p:ext uri="{BB962C8B-B14F-4D97-AF65-F5344CB8AC3E}">
        <p14:creationId xmlns:p14="http://schemas.microsoft.com/office/powerpoint/2010/main" val="4696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572E981-1878-E674-DC2E-1C19729CC298}"/>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5. Delivery bodies</a:t>
            </a:r>
          </a:p>
        </p:txBody>
      </p:sp>
      <p:sp>
        <p:nvSpPr>
          <p:cNvPr id="3" name="Content Placeholder 2">
            <a:extLst>
              <a:ext uri="{FF2B5EF4-FFF2-40B4-BE49-F238E27FC236}">
                <a16:creationId xmlns:a16="http://schemas.microsoft.com/office/drawing/2014/main" id="{B7EDFE7A-AAC2-AA07-CCF0-57637B96B12F}"/>
              </a:ext>
            </a:extLst>
          </p:cNvPr>
          <p:cNvSpPr>
            <a:spLocks noGrp="1"/>
          </p:cNvSpPr>
          <p:nvPr>
            <p:ph idx="1"/>
          </p:nvPr>
        </p:nvSpPr>
        <p:spPr>
          <a:xfrm>
            <a:off x="1045029" y="1808965"/>
            <a:ext cx="10088545" cy="4330578"/>
          </a:xfrm>
        </p:spPr>
        <p:txBody>
          <a:bodyPr>
            <a:normAutofit/>
          </a:bodyPr>
          <a:lstStyle/>
          <a:p>
            <a:r>
              <a:rPr lang="en-US" dirty="0"/>
              <a:t>The engagement and collaboration of the organizations and persons engaged in delivering the intervention are frequently required for a successful evaluation. </a:t>
            </a:r>
          </a:p>
          <a:p>
            <a:r>
              <a:rPr lang="en-US" dirty="0"/>
              <a:t>It will be critical to earn their commitment and be clear about what feedback they will be asked to provide. </a:t>
            </a:r>
          </a:p>
          <a:p>
            <a:r>
              <a:rPr lang="en-US" dirty="0"/>
              <a:t>Evaluation fieldwork is frequently constructed around the delivery body's ability to participate and the time commitment that will be necessary.</a:t>
            </a:r>
          </a:p>
        </p:txBody>
      </p:sp>
      <p:pic>
        <p:nvPicPr>
          <p:cNvPr id="4" name="ElevenLabs_2023-10-16T08_22_37_Daniel_pre_s29_sb89_m1">
            <a:hlinkClick r:id="" action="ppaction://media"/>
            <a:extLst>
              <a:ext uri="{FF2B5EF4-FFF2-40B4-BE49-F238E27FC236}">
                <a16:creationId xmlns:a16="http://schemas.microsoft.com/office/drawing/2014/main" id="{1BA70B74-43AE-5EC4-218E-B1B174836E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7913" y="823913"/>
            <a:ext cx="487362" cy="487362"/>
          </a:xfrm>
          <a:prstGeom prst="rect">
            <a:avLst/>
          </a:prstGeom>
        </p:spPr>
      </p:pic>
    </p:spTree>
    <p:extLst>
      <p:ext uri="{BB962C8B-B14F-4D97-AF65-F5344CB8AC3E}">
        <p14:creationId xmlns:p14="http://schemas.microsoft.com/office/powerpoint/2010/main" val="41886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11656</TotalTime>
  <Words>2985</Words>
  <Application>Microsoft Office PowerPoint</Application>
  <PresentationFormat>Widescreen</PresentationFormat>
  <Paragraphs>173</Paragraphs>
  <Slides>29</Slides>
  <Notes>10</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CourierNewPSMT</vt:lpstr>
      <vt:lpstr>Humanist777BT-BoldCondensedB</vt:lpstr>
      <vt:lpstr>Humanist777BT-LightB</vt:lpstr>
      <vt:lpstr>Office Theme</vt:lpstr>
      <vt:lpstr>REGULATE AN EVALUATION OR AN EVALUATION SYSTEM</vt:lpstr>
      <vt:lpstr>Objectives</vt:lpstr>
      <vt:lpstr>Establishing the evaluation</vt:lpstr>
      <vt:lpstr>Resources required in an evaluation </vt:lpstr>
      <vt:lpstr>1. Financial Resources</vt:lpstr>
      <vt:lpstr>2. Management </vt:lpstr>
      <vt:lpstr>3. Analytical (including external researchers conducting the evaluation)</vt:lpstr>
      <vt:lpstr>4. Policy </vt:lpstr>
      <vt:lpstr>5. Delivery bodies</vt:lpstr>
      <vt:lpstr>6. Wider stakeholders</vt:lpstr>
      <vt:lpstr>7. Post-delivery resource</vt:lpstr>
      <vt:lpstr>Project management </vt:lpstr>
      <vt:lpstr>Governance</vt:lpstr>
      <vt:lpstr>Governance arrangements involve the following</vt:lpstr>
      <vt:lpstr>Governance - Policy programme/project board</vt:lpstr>
      <vt:lpstr>Valuation steering group</vt:lpstr>
      <vt:lpstr>Expert peer review</vt:lpstr>
      <vt:lpstr>Linking evaluation to the intervention design </vt:lpstr>
      <vt:lpstr>How to Build evaluation data requirements into monitoring data collection. </vt:lpstr>
      <vt:lpstr>Specifying an evaluation </vt:lpstr>
      <vt:lpstr>Specifying an evaluation</vt:lpstr>
      <vt:lpstr>Commissioning an evaluation </vt:lpstr>
      <vt:lpstr>Commissioning an evaluation </vt:lpstr>
      <vt:lpstr>Assessing bids </vt:lpstr>
      <vt:lpstr>Flexibility and consistency of evaluation</vt:lpstr>
      <vt:lpstr>Quality assurance </vt:lpstr>
      <vt:lpstr>Quality assurance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User</cp:lastModifiedBy>
  <cp:revision>52</cp:revision>
  <cp:lastPrinted>2023-10-14T23:28:49Z</cp:lastPrinted>
  <dcterms:created xsi:type="dcterms:W3CDTF">2022-12-12T07:56:35Z</dcterms:created>
  <dcterms:modified xsi:type="dcterms:W3CDTF">2023-10-20T22:39:19Z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