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sldIdLst>
    <p:sldId id="4990" r:id="rId2"/>
    <p:sldId id="4983" r:id="rId3"/>
    <p:sldId id="5448" r:id="rId4"/>
    <p:sldId id="5449" r:id="rId5"/>
    <p:sldId id="5451" r:id="rId6"/>
    <p:sldId id="5450" r:id="rId7"/>
    <p:sldId id="5454" r:id="rId8"/>
    <p:sldId id="5455" r:id="rId9"/>
    <p:sldId id="5456" r:id="rId10"/>
    <p:sldId id="5457" r:id="rId11"/>
    <p:sldId id="5453" r:id="rId12"/>
    <p:sldId id="351" r:id="rId13"/>
    <p:sldId id="5458" r:id="rId14"/>
    <p:sldId id="5459" r:id="rId15"/>
    <p:sldId id="5460" r:id="rId16"/>
    <p:sldId id="5461" r:id="rId17"/>
    <p:sldId id="5462" r:id="rId18"/>
    <p:sldId id="5463" r:id="rId19"/>
    <p:sldId id="5464" r:id="rId20"/>
    <p:sldId id="5465" r:id="rId21"/>
    <p:sldId id="5466" r:id="rId22"/>
    <p:sldId id="5468" r:id="rId23"/>
    <p:sldId id="5467" r:id="rId24"/>
    <p:sldId id="5469" r:id="rId25"/>
    <p:sldId id="5471" r:id="rId26"/>
    <p:sldId id="5470" r:id="rId27"/>
    <p:sldId id="5489" r:id="rId28"/>
    <p:sldId id="5472" r:id="rId29"/>
    <p:sldId id="5473" r:id="rId30"/>
    <p:sldId id="5474" r:id="rId31"/>
    <p:sldId id="5476" r:id="rId32"/>
    <p:sldId id="5477" r:id="rId33"/>
    <p:sldId id="5478" r:id="rId34"/>
    <p:sldId id="5479" r:id="rId35"/>
    <p:sldId id="5480" r:id="rId36"/>
    <p:sldId id="5481" r:id="rId37"/>
    <p:sldId id="5482" r:id="rId38"/>
    <p:sldId id="5483" r:id="rId39"/>
    <p:sldId id="5484" r:id="rId40"/>
    <p:sldId id="5485" r:id="rId41"/>
    <p:sldId id="5486" r:id="rId42"/>
    <p:sldId id="5487" r:id="rId43"/>
    <p:sldId id="548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B04A68-183D-CFA2-D955-D02546348F46}" v="14" dt="2024-11-23T23:13:32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484"/>
    <p:restoredTop sz="73169"/>
  </p:normalViewPr>
  <p:slideViewPr>
    <p:cSldViewPr snapToGrid="0">
      <p:cViewPr varScale="1">
        <p:scale>
          <a:sx n="69" d="100"/>
          <a:sy n="69" d="100"/>
        </p:scale>
        <p:origin x="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95E30-9E22-9241-8B70-BBF9F4B57568}" type="datetimeFigureOut">
              <a:rPr lang="en-SI" smtClean="0"/>
              <a:t>12/14/2024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2BE81-0DD7-EA41-96B2-3F797F144B8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54305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BE81-0DD7-EA41-96B2-3F797F144B82}" type="slidenum">
              <a:rPr lang="en-SI" smtClean="0"/>
              <a:t>3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48225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BE81-0DD7-EA41-96B2-3F797F144B82}" type="slidenum">
              <a:rPr lang="en-SI" smtClean="0"/>
              <a:t>23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99123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BE81-0DD7-EA41-96B2-3F797F144B82}" type="slidenum">
              <a:rPr lang="en-SI" smtClean="0"/>
              <a:t>26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52328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BE81-0DD7-EA41-96B2-3F797F144B82}" type="slidenum">
              <a:rPr lang="en-SI" smtClean="0"/>
              <a:t>27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389979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BE81-0DD7-EA41-96B2-3F797F144B82}" type="slidenum">
              <a:rPr lang="en-SI" smtClean="0"/>
              <a:t>29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687709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BE81-0DD7-EA41-96B2-3F797F144B82}" type="slidenum">
              <a:rPr lang="en-SI" smtClean="0"/>
              <a:t>30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56741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BE81-0DD7-EA41-96B2-3F797F144B82}" type="slidenum">
              <a:rPr lang="en-SI" smtClean="0"/>
              <a:t>31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12917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BE81-0DD7-EA41-96B2-3F797F144B82}" type="slidenum">
              <a:rPr lang="en-SI" smtClean="0"/>
              <a:t>32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28836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BE81-0DD7-EA41-96B2-3F797F144B82}" type="slidenum">
              <a:rPr lang="en-SI" smtClean="0"/>
              <a:t>33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624742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BE81-0DD7-EA41-96B2-3F797F144B82}" type="slidenum">
              <a:rPr lang="en-SI" smtClean="0"/>
              <a:t>34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55963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BE81-0DD7-EA41-96B2-3F797F144B82}" type="slidenum">
              <a:rPr lang="en-SI" smtClean="0"/>
              <a:t>35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84370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BE81-0DD7-EA41-96B2-3F797F144B82}" type="slidenum">
              <a:rPr lang="en-SI" smtClean="0"/>
              <a:t>4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40999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BE81-0DD7-EA41-96B2-3F797F144B82}" type="slidenum">
              <a:rPr lang="en-SI" smtClean="0"/>
              <a:t>36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853679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BE81-0DD7-EA41-96B2-3F797F144B82}" type="slidenum">
              <a:rPr lang="en-SI" smtClean="0"/>
              <a:t>37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33018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BE81-0DD7-EA41-96B2-3F797F144B82}" type="slidenum">
              <a:rPr lang="en-SI" smtClean="0"/>
              <a:t>38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9822310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BE81-0DD7-EA41-96B2-3F797F144B82}" type="slidenum">
              <a:rPr lang="en-SI" smtClean="0"/>
              <a:t>39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50750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BE81-0DD7-EA41-96B2-3F797F144B82}" type="slidenum">
              <a:rPr lang="en-SI" smtClean="0"/>
              <a:t>40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273763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BE81-0DD7-EA41-96B2-3F797F144B82}" type="slidenum">
              <a:rPr lang="en-SI" smtClean="0"/>
              <a:t>41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024602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BE81-0DD7-EA41-96B2-3F797F144B82}" type="slidenum">
              <a:rPr lang="en-SI" smtClean="0"/>
              <a:t>42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3589179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BE81-0DD7-EA41-96B2-3F797F144B82}" type="slidenum">
              <a:rPr lang="en-SI" smtClean="0"/>
              <a:t>43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97433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BE81-0DD7-EA41-96B2-3F797F144B82}" type="slidenum">
              <a:rPr lang="en-SI" smtClean="0"/>
              <a:t>5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90136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BE81-0DD7-EA41-96B2-3F797F144B82}" type="slidenum">
              <a:rPr lang="en-SI" smtClean="0"/>
              <a:t>6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31537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BE81-0DD7-EA41-96B2-3F797F144B82}" type="slidenum">
              <a:rPr lang="en-SI" smtClean="0"/>
              <a:t>11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07568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BE81-0DD7-EA41-96B2-3F797F144B82}" type="slidenum">
              <a:rPr lang="en-SI" smtClean="0"/>
              <a:t>13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09037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BE81-0DD7-EA41-96B2-3F797F144B82}" type="slidenum">
              <a:rPr lang="en-SI" smtClean="0"/>
              <a:t>14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530066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BE81-0DD7-EA41-96B2-3F797F144B82}" type="slidenum">
              <a:rPr lang="en-SI" smtClean="0"/>
              <a:t>21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10740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BE81-0DD7-EA41-96B2-3F797F144B82}" type="slidenum">
              <a:rPr lang="en-SI" smtClean="0"/>
              <a:t>22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6857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6660-0FDC-3743-AFFB-661B48D053AD}" type="datetimeFigureOut">
              <a:rPr lang="en-SI" smtClean="0"/>
              <a:t>12/14/2024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3A63-7E65-F04C-9C08-372444D6126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5684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6660-0FDC-3743-AFFB-661B48D053AD}" type="datetimeFigureOut">
              <a:rPr lang="en-SI" smtClean="0"/>
              <a:t>12/14/2024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3A63-7E65-F04C-9C08-372444D6126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8747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6660-0FDC-3743-AFFB-661B48D053AD}" type="datetimeFigureOut">
              <a:rPr lang="en-SI" smtClean="0"/>
              <a:t>12/14/2024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3A63-7E65-F04C-9C08-372444D6126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01505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Master title style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200" b="0" strike="noStrike" spc="-1">
                <a:latin typeface="Arial"/>
              </a:rP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181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1581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5860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7757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1744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1504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48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6660-0FDC-3743-AFFB-661B48D053AD}" type="datetimeFigureOut">
              <a:rPr lang="en-SI" smtClean="0"/>
              <a:t>12/14/2024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3A63-7E65-F04C-9C08-372444D6126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2248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6660-0FDC-3743-AFFB-661B48D053AD}" type="datetimeFigureOut">
              <a:rPr lang="en-SI" smtClean="0"/>
              <a:t>12/14/2024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3A63-7E65-F04C-9C08-372444D6126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2710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6660-0FDC-3743-AFFB-661B48D053AD}" type="datetimeFigureOut">
              <a:rPr lang="en-SI" smtClean="0"/>
              <a:t>12/14/2024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3A63-7E65-F04C-9C08-372444D6126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0184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6660-0FDC-3743-AFFB-661B48D053AD}" type="datetimeFigureOut">
              <a:rPr lang="en-SI" smtClean="0"/>
              <a:t>12/14/2024</a:t>
            </a:fld>
            <a:endParaRPr lang="en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3A63-7E65-F04C-9C08-372444D6126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08540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6660-0FDC-3743-AFFB-661B48D053AD}" type="datetimeFigureOut">
              <a:rPr lang="en-SI" smtClean="0"/>
              <a:t>12/14/2024</a:t>
            </a:fld>
            <a:endParaRPr lang="en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3A63-7E65-F04C-9C08-372444D6126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6489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6660-0FDC-3743-AFFB-661B48D053AD}" type="datetimeFigureOut">
              <a:rPr lang="en-SI" smtClean="0"/>
              <a:t>12/14/2024</a:t>
            </a:fld>
            <a:endParaRPr lang="en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3A63-7E65-F04C-9C08-372444D6126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80732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6660-0FDC-3743-AFFB-661B48D053AD}" type="datetimeFigureOut">
              <a:rPr lang="en-SI" smtClean="0"/>
              <a:t>12/14/2024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3A63-7E65-F04C-9C08-372444D6126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1804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6660-0FDC-3743-AFFB-661B48D053AD}" type="datetimeFigureOut">
              <a:rPr lang="en-SI" smtClean="0"/>
              <a:t>12/14/2024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3A63-7E65-F04C-9C08-372444D6126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6336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36660-0FDC-3743-AFFB-661B48D053AD}" type="datetimeFigureOut">
              <a:rPr lang="en-SI" smtClean="0"/>
              <a:t>12/14/2024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F3A63-7E65-F04C-9C08-372444D61262}" type="slidenum">
              <a:rPr lang="en-SI" smtClean="0"/>
              <a:t>‹#›</a:t>
            </a:fld>
            <a:endParaRPr lang="en-SI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1D70B3-02F0-8F31-D820-A0E6A21344A4}"/>
              </a:ext>
            </a:extLst>
          </p:cNvPr>
          <p:cNvGrpSpPr/>
          <p:nvPr/>
        </p:nvGrpSpPr>
        <p:grpSpPr>
          <a:xfrm>
            <a:off x="179523" y="6121210"/>
            <a:ext cx="6520219" cy="633095"/>
            <a:chOff x="519728" y="10058718"/>
            <a:chExt cx="6520219" cy="6330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58659CB-170E-598D-D8F7-587160668F88}"/>
                </a:ext>
              </a:extLst>
            </p:cNvPr>
            <p:cNvPicPr/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28" y="10058718"/>
              <a:ext cx="2218055" cy="63309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C24609-BF50-1F34-D366-2FBD024B2016}"/>
                </a:ext>
              </a:extLst>
            </p:cNvPr>
            <p:cNvSpPr txBox="1"/>
            <p:nvPr userDrawn="1"/>
          </p:nvSpPr>
          <p:spPr>
            <a:xfrm>
              <a:off x="2796720" y="10142137"/>
              <a:ext cx="4243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Reference number: 618596-EPP-1-2020-1-SE-EPPKA2-CBHE-JP</a:t>
              </a:r>
              <a:br>
                <a:rPr lang="en-GB" sz="800" dirty="0"/>
              </a:br>
              <a:r>
                <a:rPr lang="en-GB" sz="800" dirty="0"/>
                <a:t>This publication [communication] reflects the views only of the authors, and the Commission cannot be held responsible for any use, which may be made of the information contained therein.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DC89A0C-ED92-1BA7-2F02-CF892D603ED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058439" y="5504807"/>
            <a:ext cx="1074143" cy="130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2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E81D73-FD41-231F-7894-AF9D406D0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956" y="1122363"/>
            <a:ext cx="11468746" cy="2387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4.8. ASSESING AND MEASURING IN PD, part 1</a:t>
            </a:r>
            <a:endParaRPr lang="en-SI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729FB2-B649-D0E9-DC2D-A620C9A78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6302" y="3512951"/>
            <a:ext cx="12192000" cy="279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39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031D73-A680-17E1-93DF-3C7326557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Structure of UPDRS</a:t>
            </a:r>
            <a:endParaRPr lang="en-S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984E42-6EB9-BA59-68F0-A37CCD356D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Part III - Motor Examination</a:t>
            </a:r>
          </a:p>
          <a:p>
            <a:endParaRPr lang="en-S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6D1692-1D27-1D7E-477C-29642686E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987800"/>
          </a:xfrm>
        </p:spPr>
        <p:txBody>
          <a:bodyPr>
            <a:normAutofit fontScale="7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Objective assessment by a clinician</a:t>
            </a:r>
          </a:p>
          <a:p>
            <a:pPr marL="0" indent="0" algn="l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Evaluates motor function including: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Tremor at rest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Rigidity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Finger taps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Hand movements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Rapid alternating movements of hands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Leg agility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Arising from chair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Gait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Postural stability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Body bradykinesia and hypokinesia</a:t>
            </a:r>
            <a:br>
              <a:rPr lang="en-GB" dirty="0"/>
            </a:br>
            <a:endParaRPr lang="en-S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0CDFBA-A8C3-1F90-158B-5C860D1DC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Part IV - Motor Complications</a:t>
            </a:r>
          </a:p>
          <a:p>
            <a:endParaRPr lang="en-S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E5CD4C6-2BDE-5AF6-335B-44559F94D44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Assesses motor complications such as: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Dyskinesias (involuntary movements)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Motor fluctuations (on-off phenomena)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Duration and severity of dyskinesias</a:t>
            </a:r>
          </a:p>
          <a:p>
            <a:pPr marL="457200" lvl="1" indent="0" algn="l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Based on patient and caregiver reports as well as clinical observation.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37605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05"/>
    </mc:Choice>
    <mc:Fallback xmlns="">
      <p:transition spd="slow" advTm="7630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F1562-BB38-9EC2-4027-FB704E5C8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1026" name="Picture 2" descr="Output image">
            <a:extLst>
              <a:ext uri="{FF2B5EF4-FFF2-40B4-BE49-F238E27FC236}">
                <a16:creationId xmlns:a16="http://schemas.microsoft.com/office/drawing/2014/main" id="{22147DBB-C2D0-2AF6-B877-6375540FD1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29" y="638628"/>
            <a:ext cx="9361713" cy="606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18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801"/>
    </mc:Choice>
    <mc:Fallback xmlns="">
      <p:transition spd="slow" advTm="9780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049EF-B375-2FBC-725E-181CAADD3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I" dirty="0">
                <a:solidFill>
                  <a:srgbClr val="C00000"/>
                </a:solidFill>
              </a:rPr>
              <a:t>UPDRS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CD781-24CD-9393-1177-F8B14496E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SI" dirty="0"/>
              <a:t>nherent subjectivity</a:t>
            </a:r>
          </a:p>
          <a:p>
            <a:r>
              <a:rPr lang="en-GB" dirty="0"/>
              <a:t>R</a:t>
            </a:r>
            <a:r>
              <a:rPr lang="en-SI" dirty="0"/>
              <a:t>equires specialized training to administer the test</a:t>
            </a:r>
          </a:p>
          <a:p>
            <a:r>
              <a:rPr lang="en-GB" dirty="0"/>
              <a:t>E</a:t>
            </a:r>
            <a:r>
              <a:rPr lang="en-SI" dirty="0"/>
              <a:t>arly and mild motor disability may not be detected with the UPDRS</a:t>
            </a:r>
          </a:p>
        </p:txBody>
      </p:sp>
    </p:spTree>
    <p:extLst>
      <p:ext uri="{BB962C8B-B14F-4D97-AF65-F5344CB8AC3E}">
        <p14:creationId xmlns:p14="http://schemas.microsoft.com/office/powerpoint/2010/main" val="1363383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DE80AD-0D2E-4724-AD2D-66F7671ED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Hoehn and </a:t>
            </a:r>
            <a:r>
              <a:rPr lang="en-GB" sz="44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Yahr</a:t>
            </a:r>
            <a:r>
              <a:rPr lang="en-GB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Scale in Parkinson's Disease</a:t>
            </a:r>
            <a:br>
              <a:rPr lang="en-SI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041CA-C565-6A1C-667D-8B67DAEE22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5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stages the severity of the disease from 1 to 5, based on motor symptoms and functional impairment.</a:t>
            </a:r>
          </a:p>
          <a:p>
            <a:pPr marL="0" indent="0">
              <a:buNone/>
            </a:pPr>
            <a:endParaRPr lang="en-SI" sz="5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5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Stage 1:</a:t>
            </a:r>
            <a:endParaRPr lang="en-SI" sz="5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5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Unilateral symptoms only (one side of the body).</a:t>
            </a:r>
            <a:endParaRPr lang="en-SI" sz="5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5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Mild symptoms, not disabling.</a:t>
            </a:r>
            <a:endParaRPr lang="en-SI" sz="5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5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Tremor or other symptoms on one side.</a:t>
            </a:r>
            <a:endParaRPr lang="en-SI" sz="5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5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Minimal or no functional impairment.</a:t>
            </a:r>
          </a:p>
          <a:p>
            <a:pPr marL="0" indent="0">
              <a:buNone/>
            </a:pPr>
            <a:endParaRPr lang="en-SI" sz="5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5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Stage 2:</a:t>
            </a:r>
            <a:endParaRPr lang="en-SI" sz="5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5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Bilateral symptoms (both sides of the body).</a:t>
            </a:r>
            <a:endParaRPr lang="en-SI" sz="5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5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balance impairment.</a:t>
            </a:r>
            <a:endParaRPr lang="en-SI" sz="5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5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Moderate symptoms, still not disabling.</a:t>
            </a:r>
            <a:endParaRPr lang="en-SI" sz="5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5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Daily activities slightly affected.</a:t>
            </a:r>
            <a:endParaRPr lang="en-SI" sz="5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br>
              <a:rPr lang="en-GB" dirty="0"/>
            </a:br>
            <a:endParaRPr lang="en-S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588306-6154-24D7-C919-7EF9D5336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831114" cy="5032375"/>
          </a:xfrm>
        </p:spPr>
        <p:txBody>
          <a:bodyPr>
            <a:normAutofit fontScale="25000" lnSpcReduction="20000"/>
          </a:bodyPr>
          <a:lstStyle/>
          <a:p>
            <a:r>
              <a:rPr lang="en-GB" sz="5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Stage 3</a:t>
            </a:r>
          </a:p>
          <a:p>
            <a:r>
              <a:rPr lang="en-GB" sz="5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Balance impairment.</a:t>
            </a:r>
            <a:endParaRPr lang="en-SI" sz="5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5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Mild to moderate bilateral symptoms.</a:t>
            </a:r>
            <a:endParaRPr lang="en-SI" sz="5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5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Significant slowing of movements.</a:t>
            </a:r>
            <a:endParaRPr lang="en-SI" sz="5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5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Still independent but more noticeable impairment in daily activities.</a:t>
            </a:r>
          </a:p>
          <a:p>
            <a:endParaRPr lang="en-SI" sz="5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5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Stage 4:</a:t>
            </a:r>
            <a:endParaRPr lang="en-SI" sz="5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5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Severe disability.</a:t>
            </a:r>
            <a:endParaRPr lang="en-SI" sz="5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5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Able to walk or stand unassisted but significantly impaired.</a:t>
            </a:r>
            <a:endParaRPr lang="en-SI" sz="5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5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Daily activities highly compromised.</a:t>
            </a:r>
            <a:endParaRPr lang="en-SI" sz="5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5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Requires assistance with some activities.</a:t>
            </a:r>
          </a:p>
          <a:p>
            <a:endParaRPr lang="en-SI" sz="5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5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Stage 5:</a:t>
            </a:r>
            <a:endParaRPr lang="en-SI" sz="5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5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Wheelchair-bound or bedridden unless assisted.</a:t>
            </a:r>
            <a:endParaRPr lang="en-SI" sz="5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5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Severe motor impairment.</a:t>
            </a:r>
            <a:endParaRPr lang="en-SI" sz="5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5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Requires constant nursing care.</a:t>
            </a:r>
            <a:endParaRPr lang="en-SI" sz="5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5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Complete dependency.</a:t>
            </a:r>
            <a:endParaRPr lang="en-SI" sz="5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151"/>
    </mc:Choice>
    <mc:Fallback xmlns="">
      <p:transition spd="slow" advTm="12715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3D2D8-C593-1620-5AAE-C9D8B7BAE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SCHWAB AND ENGLAND ACTIVITIES OF DAILY LIVING SCALE</a:t>
            </a:r>
            <a:endParaRPr lang="en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14BB0-DF2B-D7E7-C1ED-83B035ECD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100%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- Completely independent. Able to do all chores without slowness, difficulty, or impairment.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90%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- Completely independent. Able to do all chores with some degree of slowness, difficulty, and impairment. Might take twice as long.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80%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- Completely independent in most chores. Takes twice as long. Conscious of difficulty and slowness.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70%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- Not completely independent. More difficulty with some chores. Three to four times as long in some chores.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60%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- Some dependency. Can do most chores, but extremely slowly and with much effort. Errors and some impossibility.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50%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- More dependent. Help with half of chores. Difficulty with everything.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40%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- Very dependent. Can assist with all chores but few alone.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30%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- Extremely dependent. Help with all chores and few alone.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20%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- Severe disability. Help with most chores. Very few alone.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10%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- Total disability. Can be a slight help.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0%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- Vegetative functions. Bedridden.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9493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360"/>
    </mc:Choice>
    <mc:Fallback xmlns="">
      <p:transition spd="slow" advTm="13936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FBD33-F217-751A-7947-E82032CC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MRI TECHNIQUES IN PARKINSON'S DISEASE</a:t>
            </a:r>
            <a:endParaRPr lang="en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D2985-3E30-0082-943B-CE8330F7A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Structural MRI: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Used to detect atrophy in specific brain regions.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Helps in differentiating PD from other parkinsonian syndromes.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Diffusion Tensor Imaging (DTI):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Measures the diffusion of water in brain tissue.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Useful in assessing white matter integrity.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Functional MRI (fMRI):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Monitors brain activity by detecting changes associated with blood flow.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Helps in understanding the functional abnormalities in PD.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37205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26"/>
    </mc:Choice>
    <mc:Fallback xmlns="">
      <p:transition spd="slow" advTm="10672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FBD33-F217-751A-7947-E82032CC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MRI Techniques in Parkinson's Disease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D2985-3E30-0082-943B-CE8330F7A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Diagnosis: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MRI helps in ruling out other causes of parkinsonism.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Specific MRI markers for PD are still being researched.</a:t>
            </a:r>
          </a:p>
          <a:p>
            <a:pPr marL="457200" lvl="1" indent="0" algn="l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Monitoring Disease Progression: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MRI can track changes in brain structure and function over time.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Helps in assessing the effectiveness of therapeutic interventions.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6481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199"/>
    </mc:Choice>
    <mc:Fallback xmlns="">
      <p:transition spd="slow" advTm="10519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FBD33-F217-751A-7947-E82032CC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MRI Techniques in Parkinson's Disease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D2985-3E30-0082-943B-CE8330F7A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Current Research: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Development of new MRI biomarkers for early detection of PD.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Studies on neuroplasticity and brain reorganization in PD.</a:t>
            </a:r>
          </a:p>
          <a:p>
            <a:pPr marL="457200" lvl="1" indent="0" algn="l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Future Directions: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Integration of MRI with other imaging modalities (e.g., PET, SPECT).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Advanced MRI techniques like 7T MRI for higher resolution imaging.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Personalized medicine approaches using MRI data.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55569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945"/>
    </mc:Choice>
    <mc:Fallback xmlns="">
      <p:transition spd="slow" advTm="8794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4605C-52D9-E7F8-E3FC-8B2805FCE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Positron Emission Tomography in PD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8E5C3-CEDC-A13A-609A-A80EEF63C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 algn="l">
              <a:buNone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PET is an imaging technique that helps visualize metabolic processes in the body.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It uses radiotracers to detect gamma rays emitted indirectly by a positron-emitting radionuclide.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PET can assess the integrity of the dopaminergic system and monitor disease progression.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0D0D0D"/>
              </a:solidFill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Radiotracers: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Commonly used radiotracers: [^18F]-fluorodopa (FDOPA), [^11C]-raclopride.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FDOPA: assesses dopamine synthesis capacity.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Raclopride: measures dopamine receptor availability.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Imaging Process: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Radiotracer is injected into the bloodstream.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It accumulates in brain regions with high metabolic activity.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PET scanner detects the gamma rays and constructs images.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32489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78"/>
    </mc:Choice>
    <mc:Fallback xmlns="">
      <p:transition spd="slow" advTm="9967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4605C-52D9-E7F8-E3FC-8B2805FCE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Clinical Applications of PET in 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8E5C3-CEDC-A13A-609A-A80EEF63C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Early Diagnosis: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PET can detect dopaminergic deficits before clinical symptoms appear.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Early intervention can be planned based on PET findings.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Monitoring Disease Progression: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PET provides quantitative data on the extent of neuronal degeneration.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Useful in tracking the effectiveness of therapeutic interventions.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Research Applications: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Helps in understanding the pathophysiology of PD.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Aids in the development of new treatment strategies.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64054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33"/>
    </mc:Choice>
    <mc:Fallback xmlns="">
      <p:transition spd="slow" advTm="6683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6437-F497-C477-5649-627CBB2C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E">
                <a:solidFill>
                  <a:srgbClr val="C00000"/>
                </a:solidFill>
              </a:rPr>
              <a:t>LEARNING OBJECTIVES</a:t>
            </a:r>
            <a:endParaRPr lang="en-SE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EAADD-A301-109F-8EFC-1CA571189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/>
              <a:t>Learning objective 1</a:t>
            </a:r>
            <a:r>
              <a:rPr lang="sl-SI" dirty="0"/>
              <a:t>: to understand clinical, paraclinical and metrological spectrum of assessments, evaluations and outcome measurements in PD</a:t>
            </a:r>
            <a:endParaRPr lang="en-SE" dirty="0"/>
          </a:p>
          <a:p>
            <a:r>
              <a:rPr lang="en-SE" dirty="0"/>
              <a:t>Learning </a:t>
            </a:r>
            <a:r>
              <a:rPr lang="en-SE"/>
              <a:t>objective 2</a:t>
            </a:r>
            <a:r>
              <a:rPr lang="sl-SI" dirty="0"/>
              <a:t>: scales, assessments and questionaires for many Parkinson‘s disease (PD),</a:t>
            </a:r>
            <a:endParaRPr lang="en-SE" dirty="0"/>
          </a:p>
          <a:p>
            <a:r>
              <a:rPr lang="en-SE" dirty="0"/>
              <a:t>Learning </a:t>
            </a:r>
            <a:r>
              <a:rPr lang="en-SE"/>
              <a:t>objective 3</a:t>
            </a:r>
            <a:r>
              <a:rPr lang="sl-SI" dirty="0"/>
              <a:t>: to master ??? UPDRS</a:t>
            </a:r>
            <a:endParaRPr lang="en-SE" dirty="0"/>
          </a:p>
          <a:p>
            <a:pPr marL="0" indent="0">
              <a:buNone/>
            </a:pP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824329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4605C-52D9-E7F8-E3FC-8B2805FCE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Positron Emission Tomography in PD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8E5C3-CEDC-A13A-609A-A80EEF63C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666"/>
            <a:ext cx="8955505" cy="4351338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Limitations: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High cost and limited availability.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Exposure to radiation, though minimal.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Requires highly specialized equipment and personnel.</a:t>
            </a:r>
          </a:p>
          <a:p>
            <a:pPr marL="457200" lvl="1" indent="0" algn="l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Future Directions: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Development of new radiotracers for better specificity and sensitivity.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Combining PET with other imaging modalities (e.g., MRI) for comprehensive analysis.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Advancements in PET technology to reduce costs and improve accessibility.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60331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45"/>
    </mc:Choice>
    <mc:Fallback xmlns="">
      <p:transition spd="slow" advTm="8754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4605C-52D9-E7F8-E3FC-8B2805FCE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Single Photon Emission Computed Tomography (SPECT) in PD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8E5C3-CEDC-A13A-609A-A80EEF63C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SPECT is a nuclear imaging technique that provides 3D images of blood flow and activity within the brain. It utilizes gamma-emitting radioisotopes to capture functional information.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0D0D0D"/>
              </a:solidFill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Mechanism: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Radiotracers (e.g., 123I-FP-CIT) bind to dopamine transporters in the brain.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Gamma cameras detect emitted radiation, creating detailed images of the dopaminergic system.</a:t>
            </a:r>
          </a:p>
          <a:p>
            <a:pPr marL="457200" lvl="1" indent="0" algn="l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Procedure: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Patient preparation includes cessation of medications that may interfere with results.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Intravenous injection of radiotracer followed by a waiting period (usually 3-4 hours) for optimal brain uptake.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Scanning typically lasts 30-45 minutes.</a:t>
            </a:r>
          </a:p>
          <a:p>
            <a:br>
              <a:rPr lang="en-GB" dirty="0"/>
            </a:b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74998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64"/>
    </mc:Choice>
    <mc:Fallback xmlns="">
      <p:transition spd="slow" advTm="83664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4605C-52D9-E7F8-E3FC-8B2805FCE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Single Photon Emission Computed Tomography (SPECT) in PD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8E5C3-CEDC-A13A-609A-A80EEF63C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2804"/>
            <a:ext cx="10515600" cy="4351338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Limitations: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Limited availability and high cost.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Radiation exposure, though relatively low.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May not distinguish between different causes of dopaminergic loss.</a:t>
            </a:r>
          </a:p>
          <a:p>
            <a:pPr marL="457200" lvl="1" indent="0" algn="l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Future Directions: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Development of new radiotracers with higher specificity and sensitivity.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Combination with other imaging modalities (e.g., MRI) for comprehensive assessment.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Integration with artificial intelligence for enhanced image analysis and diagnosis.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9545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70"/>
    </mc:Choice>
    <mc:Fallback xmlns="">
      <p:transition spd="slow" advTm="6307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4605C-52D9-E7F8-E3FC-8B2805FCE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Clinical Applications of SPECT in PD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8E5C3-CEDC-A13A-609A-A80EEF63C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Diagnosis: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Differentiates PD from other parkinsonian syndromes (e.g., essential tremor, vascular parkinsonism).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Assists in early diagnosis by visualizing reduced dopaminergic activity.</a:t>
            </a:r>
          </a:p>
          <a:p>
            <a:pPr marL="457200" lvl="1" indent="0" algn="l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Disease Progression: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Monitors the progression of dopaminergic degeneration over time.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Helps evaluate the efficacy of therapeutic interventions.</a:t>
            </a:r>
          </a:p>
          <a:p>
            <a:pPr marL="457200" lvl="1" indent="0" algn="l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Research Applications: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Used in clinical trials to measure treatment outcomes.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Aids in understanding the pathophysiology of PD.</a:t>
            </a:r>
            <a:br>
              <a:rPr lang="en-GB" dirty="0"/>
            </a:b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47062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21"/>
    </mc:Choice>
    <mc:Fallback xmlns="">
      <p:transition spd="slow" advTm="9092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F8F6-B6DA-4415-86A6-8B5EEA93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I" dirty="0">
                <a:solidFill>
                  <a:srgbClr val="C00000"/>
                </a:solidFill>
              </a:rPr>
              <a:t>GENETIC TESTING IN 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1501C-CB75-0D22-0BB6-A6B6BC6C8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0D0D0D"/>
              </a:solidFill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D0D0D"/>
                </a:solidFill>
                <a:highlight>
                  <a:srgbClr val="FFFFFF"/>
                </a:highlight>
                <a:latin typeface="ui-sans-serif"/>
              </a:rPr>
              <a:t>Why is it important to i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dentify genetic mutations associated with Parkinson's Disease?.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0D0D0D"/>
              </a:solidFill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Early diagnosis and intervention.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Personalized treatment plans.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Familial risk assessment and genetic </a:t>
            </a:r>
            <a:r>
              <a:rPr lang="en-GB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counseling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0408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80"/>
    </mc:Choice>
    <mc:Fallback xmlns="">
      <p:transition spd="slow" advTm="5408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F8F6-B6DA-4415-86A6-8B5EEA93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Methods of Genetic Testing in Parkinson's Disease</a:t>
            </a:r>
            <a:br>
              <a:rPr lang="en-GB" dirty="0">
                <a:solidFill>
                  <a:srgbClr val="C00000"/>
                </a:solidFill>
              </a:rPr>
            </a:br>
            <a:endParaRPr lang="en-SI" dirty="0">
              <a:solidFill>
                <a:srgbClr val="C0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DE679-E348-ECC0-C883-3D57DA31F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137236"/>
            <a:ext cx="5157787" cy="823912"/>
          </a:xfrm>
        </p:spPr>
        <p:txBody>
          <a:bodyPr/>
          <a:lstStyle/>
          <a:p>
            <a:r>
              <a:rPr lang="en-GB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Testing Techniques</a:t>
            </a:r>
          </a:p>
          <a:p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1501C-CB75-0D22-0BB6-A6B6BC6C8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961148"/>
            <a:ext cx="5157787" cy="3684588"/>
          </a:xfrm>
        </p:spPr>
        <p:txBody>
          <a:bodyPr>
            <a:normAutofit fontScale="3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74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Single Gene Testing</a:t>
            </a:r>
            <a:r>
              <a:rPr lang="en-GB" sz="7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Focuses on specific known mutations.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74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Panel Testing</a:t>
            </a:r>
            <a:r>
              <a:rPr lang="en-GB" sz="7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Screens multiple genes simultaneously.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74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Whole Exome Sequencing (WES)</a:t>
            </a:r>
            <a:r>
              <a:rPr lang="en-GB" sz="7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</a:t>
            </a:r>
            <a:r>
              <a:rPr lang="en-GB" sz="7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Analyzes</a:t>
            </a:r>
            <a:r>
              <a:rPr lang="en-GB" sz="7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all coding regions in the genome.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74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Whole Genome Sequencing (WGS)</a:t>
            </a:r>
            <a:r>
              <a:rPr lang="en-GB" sz="7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Comprehensive analysis of the entire genome.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C65C84-ED13-DF91-6449-261994E1C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137236"/>
            <a:ext cx="5183188" cy="823912"/>
          </a:xfrm>
        </p:spPr>
        <p:txBody>
          <a:bodyPr/>
          <a:lstStyle/>
          <a:p>
            <a:r>
              <a:rPr lang="en-GB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Clinical Application</a:t>
            </a:r>
          </a:p>
          <a:p>
            <a:endParaRPr lang="en-S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A33502-A805-1ECF-E358-2694897DA8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1961148"/>
            <a:ext cx="5183188" cy="3684588"/>
          </a:xfrm>
        </p:spPr>
        <p:txBody>
          <a:bodyPr>
            <a:normAutofit fontScale="3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74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Diagnostic Testing</a:t>
            </a:r>
            <a:r>
              <a:rPr lang="en-GB" sz="7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Confirms diagnosis in symptomatic individuals.</a:t>
            </a:r>
          </a:p>
          <a:p>
            <a:pPr marL="0" indent="0" algn="l">
              <a:buNone/>
            </a:pPr>
            <a:endParaRPr lang="en-GB" sz="74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74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Predictive Testing</a:t>
            </a:r>
            <a:r>
              <a:rPr lang="en-GB" sz="7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Identifies risk in asymptomatic individuals with family history.</a:t>
            </a:r>
          </a:p>
          <a:p>
            <a:pPr marL="0" indent="0" algn="l">
              <a:buNone/>
            </a:pPr>
            <a:endParaRPr lang="en-GB" sz="74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74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Carrier Testing</a:t>
            </a:r>
            <a:r>
              <a:rPr lang="en-GB" sz="7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Determines carrier status for recessive genes.</a:t>
            </a:r>
          </a:p>
          <a:p>
            <a:pPr marL="0" indent="0">
              <a:buNone/>
            </a:pP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66582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35"/>
    </mc:Choice>
    <mc:Fallback xmlns="">
      <p:transition spd="slow" advTm="98535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F8F6-B6DA-4415-86A6-8B5EEA93B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0"/>
            <a:ext cx="10515600" cy="1325563"/>
          </a:xfrm>
        </p:spPr>
        <p:txBody>
          <a:bodyPr/>
          <a:lstStyle/>
          <a:p>
            <a:pPr algn="ctr"/>
            <a:r>
              <a:rPr lang="en-SI" dirty="0">
                <a:solidFill>
                  <a:srgbClr val="C00000"/>
                </a:solidFill>
              </a:rPr>
              <a:t>GENETIC TESTING IN PD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D1D2A6-1C0B-8BE0-FBFB-AB60D64FA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032606"/>
            <a:ext cx="5157787" cy="823912"/>
          </a:xfrm>
        </p:spPr>
        <p:txBody>
          <a:bodyPr/>
          <a:lstStyle/>
          <a:p>
            <a:r>
              <a:rPr lang="en-GB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Common Genetic Mutations</a:t>
            </a:r>
          </a:p>
          <a:p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1501C-CB75-0D22-0BB6-A6B6BC6C8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" y="1455734"/>
            <a:ext cx="5915279" cy="3684588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SNCA (Alpha-Synuclein)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Role: Involved in synaptic function.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Mutations: A53T, A30P, E46K.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LRRK2 (Leucine-Rich Repeat Kinase 2)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Role: Implicated in protein phosphorylation.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Common Mutation: G2019S.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Parkin (PARK2)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Role: E3 ubiquitin-protein ligase.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Mutations: Various loss-of-function mutations.</a:t>
            </a:r>
          </a:p>
          <a:p>
            <a:endParaRPr lang="en-S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76A610-859C-7C68-7070-702F1F5A33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125745"/>
            <a:ext cx="5183188" cy="823912"/>
          </a:xfrm>
        </p:spPr>
        <p:txBody>
          <a:bodyPr/>
          <a:lstStyle/>
          <a:p>
            <a:r>
              <a:rPr lang="en-GB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Inheritance Patterns</a:t>
            </a:r>
          </a:p>
          <a:p>
            <a:endParaRPr lang="en-SI" dirty="0"/>
          </a:p>
        </p:txBody>
      </p:sp>
      <p:pic>
        <p:nvPicPr>
          <p:cNvPr id="4" name="Picture 2" descr="Emerging Targeted Therapeutics for Genetic Subtypes of Parkinsonism |  Neurotherapeutics">
            <a:extLst>
              <a:ext uri="{FF2B5EF4-FFF2-40B4-BE49-F238E27FC236}">
                <a16:creationId xmlns:a16="http://schemas.microsoft.com/office/drawing/2014/main" id="{F36A4F62-6CB9-602F-FAEB-B36AE557EB4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1455734"/>
            <a:ext cx="4343400" cy="435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30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832"/>
    </mc:Choice>
    <mc:Fallback xmlns="">
      <p:transition spd="slow" advTm="20683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F8F6-B6DA-4415-86A6-8B5EEA93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I" dirty="0">
                <a:solidFill>
                  <a:srgbClr val="C00000"/>
                </a:solidFill>
              </a:rPr>
              <a:t>GENETIC TESTING IN PD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D1D2A6-1C0B-8BE0-FBFB-AB60D64FA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Common Genetic Mutations</a:t>
            </a:r>
          </a:p>
          <a:p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1501C-CB75-0D22-0BB6-A6B6BC6C8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82" y="2505075"/>
            <a:ext cx="5363394" cy="3684588"/>
          </a:xfrm>
        </p:spPr>
        <p:txBody>
          <a:bodyPr>
            <a:normAutofit/>
          </a:bodyPr>
          <a:lstStyle/>
          <a:p>
            <a:endParaRPr lang="en-S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76A610-859C-7C68-7070-702F1F5A33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Inheritance Patterns</a:t>
            </a:r>
          </a:p>
          <a:p>
            <a:endParaRPr lang="en-S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7F3E257-EAB1-75D7-DE2A-36762AF4FC5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Autosomal Dominant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</a:t>
            </a:r>
          </a:p>
          <a:p>
            <a:pPr lvl="1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SNCA</a:t>
            </a:r>
          </a:p>
          <a:p>
            <a:pPr lvl="1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LRRK2.</a:t>
            </a:r>
          </a:p>
          <a:p>
            <a:pPr marL="457200" lvl="1" indent="0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Autosomal Recessive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</a:t>
            </a:r>
          </a:p>
          <a:p>
            <a:pPr lvl="1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Parkin, </a:t>
            </a:r>
          </a:p>
          <a:p>
            <a:pPr lvl="1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PINK1,</a:t>
            </a:r>
          </a:p>
          <a:p>
            <a:pPr lvl="1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DJ-1.</a:t>
            </a:r>
          </a:p>
          <a:p>
            <a:endParaRPr lang="en-S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F716B5-25BF-253A-7B74-25060F92AA16}"/>
              </a:ext>
            </a:extLst>
          </p:cNvPr>
          <p:cNvSpPr txBox="1"/>
          <p:nvPr/>
        </p:nvSpPr>
        <p:spPr>
          <a:xfrm>
            <a:off x="10130589" y="12994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pic>
        <p:nvPicPr>
          <p:cNvPr id="8" name="Picture 2" descr="Emerging Targeted Therapeutics for Genetic Subtypes of Parkinsonism |  Neurotherapeutics">
            <a:extLst>
              <a:ext uri="{FF2B5EF4-FFF2-40B4-BE49-F238E27FC236}">
                <a16:creationId xmlns:a16="http://schemas.microsoft.com/office/drawing/2014/main" id="{36C175BF-F6B1-2CF2-BD4B-17404D678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8" y="2093119"/>
            <a:ext cx="4984376" cy="493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26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71"/>
    </mc:Choice>
    <mc:Fallback xmlns="">
      <p:transition spd="slow" advTm="6447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F8F6-B6DA-4415-86A6-8B5EEA93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SI" dirty="0">
                <a:solidFill>
                  <a:srgbClr val="C00000"/>
                </a:solidFill>
              </a:rPr>
              <a:t>GENETIC TESTING IN PD</a:t>
            </a:r>
            <a:br>
              <a:rPr lang="en-SI" dirty="0">
                <a:solidFill>
                  <a:srgbClr val="C00000"/>
                </a:solidFill>
              </a:rPr>
            </a:br>
            <a:r>
              <a:rPr lang="en-GB" i="1" dirty="0">
                <a:solidFill>
                  <a:srgbClr val="C00000"/>
                </a:solidFill>
              </a:rPr>
              <a:t>Ethical Considerations </a:t>
            </a:r>
            <a:endParaRPr lang="en-SI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1501C-CB75-0D22-0BB6-A6B6BC6C8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0D0D0D"/>
              </a:solidFill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Genetic </a:t>
            </a:r>
            <a:r>
              <a:rPr lang="en-GB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Counseling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Essential before and after testing.</a:t>
            </a:r>
          </a:p>
          <a:p>
            <a:pPr marL="0" indent="0" algn="l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Privacy and Confidentiality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Protecting patient genetic information.</a:t>
            </a:r>
          </a:p>
          <a:p>
            <a:pPr marL="0" indent="0" algn="l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Informed Consent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Ensuring patients understand the implications of testing.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37063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66"/>
    </mc:Choice>
    <mc:Fallback xmlns="">
      <p:transition spd="slow" advTm="43966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F8F6-B6DA-4415-86A6-8B5EEA93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SI" dirty="0">
                <a:solidFill>
                  <a:srgbClr val="C00000"/>
                </a:solidFill>
              </a:rPr>
              <a:t>GENETIC TESTING IN PD</a:t>
            </a:r>
            <a:br>
              <a:rPr lang="en-SI" dirty="0">
                <a:solidFill>
                  <a:srgbClr val="C00000"/>
                </a:solidFill>
              </a:rPr>
            </a:br>
            <a:r>
              <a:rPr lang="en-GB" i="1" dirty="0">
                <a:solidFill>
                  <a:srgbClr val="C00000"/>
                </a:solidFill>
              </a:rPr>
              <a:t>Future Directions</a:t>
            </a:r>
            <a:endParaRPr lang="en-SI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1501C-CB75-0D22-0BB6-A6B6BC6C8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2804"/>
            <a:ext cx="10515600" cy="4351338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0D0D0D"/>
              </a:solidFill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dirty="0">
                <a:effectLst/>
              </a:rPr>
              <a:t>Gene Therapy</a:t>
            </a:r>
            <a:r>
              <a:rPr lang="en-GB" dirty="0"/>
              <a:t>: Exploring potential treatments targeting specific mutations.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1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dirty="0">
                <a:effectLst/>
              </a:rPr>
              <a:t>Biomarker Development</a:t>
            </a:r>
            <a:r>
              <a:rPr lang="en-GB" dirty="0"/>
              <a:t>: Identifying early disease markers through genetic research.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1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dirty="0">
                <a:effectLst/>
              </a:rPr>
              <a:t>Personalized Medicine</a:t>
            </a:r>
            <a:r>
              <a:rPr lang="en-GB" dirty="0"/>
              <a:t>: Tailoring treatments based on genetic profiles.</a:t>
            </a:r>
            <a:br>
              <a:rPr lang="en-GB" dirty="0"/>
            </a:b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88417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94"/>
    </mc:Choice>
    <mc:Fallback xmlns="">
      <p:transition spd="slow" advTm="4299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FB197-560A-0BB9-D8C7-374F6677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ASSESSMENT AND MEASUREMENT </a:t>
            </a:r>
            <a:r>
              <a:rPr lang="en-GB" dirty="0">
                <a:solidFill>
                  <a:srgbClr val="C00000"/>
                </a:solidFill>
                <a:highlight>
                  <a:srgbClr val="FFFFFF"/>
                </a:highlight>
                <a:latin typeface="ui-sans-serif"/>
              </a:rPr>
              <a:t>IN </a:t>
            </a:r>
            <a:r>
              <a:rPr lang="en-GB" b="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PD</a:t>
            </a:r>
            <a:endParaRPr lang="en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85457-A182-101E-968C-9CA09A709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92782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sz="4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Clinical Assessment</a:t>
            </a:r>
            <a:endParaRPr lang="en-SI" sz="4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en-GB" sz="4200" b="1" kern="1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Medical History </a:t>
            </a:r>
            <a:endParaRPr lang="en-SI" sz="4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en-GB" sz="4200" b="1" kern="1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Neurological Examination</a:t>
            </a:r>
            <a:r>
              <a:rPr lang="en-GB" sz="4200" kern="1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SI" sz="4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tabLst>
                <a:tab pos="914400" algn="l"/>
              </a:tabLst>
            </a:pPr>
            <a:r>
              <a:rPr lang="en-GB" sz="4200" b="1" kern="1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Motor Symptoms</a:t>
            </a:r>
            <a:endParaRPr lang="en-SI" sz="4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tabLst>
                <a:tab pos="914400" algn="l"/>
              </a:tabLst>
            </a:pPr>
            <a:r>
              <a:rPr lang="en-GB" sz="4200" b="1" kern="1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Non-Motor Symptoms</a:t>
            </a:r>
            <a:r>
              <a:rPr lang="en-GB" sz="4200" kern="1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endParaRPr lang="en-SI" sz="4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4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Rating Scales</a:t>
            </a:r>
            <a:endParaRPr lang="en-SI" sz="4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en-GB" sz="4200" b="1" kern="1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Unified Parkinson's Disease Rating Scale (UPDRS)</a:t>
            </a:r>
            <a:endParaRPr lang="en-SI" sz="4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en-GB" sz="4200" b="1" kern="1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Hoehn and </a:t>
            </a:r>
            <a:r>
              <a:rPr lang="en-GB" sz="4200" b="1" kern="100" dirty="0" err="1"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Yahr</a:t>
            </a:r>
            <a:r>
              <a:rPr lang="en-GB" sz="4200" b="1" kern="1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Scale</a:t>
            </a:r>
            <a:endParaRPr lang="en-SI" sz="4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en-GB" sz="4200" b="1" kern="1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Parkinson's Disease Questionnaire-39 (PDQ-39)</a:t>
            </a:r>
            <a:endParaRPr lang="en-SI" sz="4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en-GB" sz="4200" b="1" kern="1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Schwab and England Activities of Daily Living Scale</a:t>
            </a:r>
            <a:endParaRPr lang="en-SI" sz="4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4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Neuroimaging</a:t>
            </a:r>
            <a:endParaRPr lang="en-SI" sz="4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en-GB" sz="4200" b="1" kern="1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Magnetic Resonance Imaging (MRI)</a:t>
            </a:r>
            <a:r>
              <a:rPr lang="en-GB" sz="4200" kern="1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SI" sz="4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en-GB" sz="4200" b="1" kern="1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Positron Emission Tomography (PET) and Single Photon Emission Computed Tomography (SPECT)</a:t>
            </a:r>
            <a:endParaRPr lang="en-SI" sz="4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S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7DF58-98AD-5217-851D-DE54B356EC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SI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5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Laboratory Tests</a:t>
            </a:r>
            <a:endParaRPr lang="en-SI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en-GB" sz="5000" b="1" kern="1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Genetic Testing</a:t>
            </a:r>
            <a:endParaRPr lang="en-SI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en-GB" sz="5000" b="1" kern="1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Cerebrospinal Fluid (CSF) Analysis</a:t>
            </a:r>
          </a:p>
          <a:p>
            <a:pPr marL="0" lvl="0" indent="0">
              <a:buNone/>
              <a:tabLst>
                <a:tab pos="457200" algn="l"/>
              </a:tabLst>
            </a:pPr>
            <a:endParaRPr lang="en-SI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5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Other Assessments</a:t>
            </a:r>
            <a:endParaRPr lang="en-SI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en-GB" sz="5000" b="1" kern="1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Neuropsychological Testing</a:t>
            </a:r>
            <a:endParaRPr lang="en-SI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en-GB" sz="5000" b="1" kern="1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Olfactory Testing</a:t>
            </a:r>
            <a:r>
              <a:rPr lang="en-GB" sz="5000" kern="1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SI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en-GB" sz="5000" b="1" kern="1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Autonomic Function Tests</a:t>
            </a:r>
            <a:endParaRPr lang="en-SI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8405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981"/>
    </mc:Choice>
    <mc:Fallback xmlns="">
      <p:transition spd="slow" advTm="35498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594B9-EF27-F41F-DF96-F790EE692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ROLE OF CEREBROSPINAL FLUID (CSF) IN PD</a:t>
            </a:r>
            <a:b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</a:br>
            <a:endParaRPr lang="en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7C6FE-9592-BFD0-8CA9-1AC9B3B49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CSF is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clear, </a:t>
            </a:r>
            <a:r>
              <a:rPr lang="en-GB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colorless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body fluid found in the brain and spinal cord. It provides mechanical protection, nutrient transport, and waste removal.</a:t>
            </a:r>
          </a:p>
          <a:p>
            <a:pPr marL="0" indent="0" algn="l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/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CSF in Neurodegenerative Diseases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Analysis can provide biomarkers for diagnosis and progression.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Helps in understanding disease mechanisms.</a:t>
            </a:r>
          </a:p>
          <a:p>
            <a:pPr marL="0" indent="0" algn="l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/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Significance in PD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Potential to identify PD-specific biomarkers.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Aids in differentiating PD from other neurodegenerative diseases.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48484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16"/>
    </mc:Choice>
    <mc:Fallback xmlns="">
      <p:transition spd="slow" advTm="96316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A6018D-CBFA-71A4-7125-8C2743CC6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256"/>
          </a:xfrm>
        </p:spPr>
        <p:txBody>
          <a:bodyPr>
            <a:normAutofit fontScale="90000"/>
          </a:bodyPr>
          <a:lstStyle/>
          <a:p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KEY CSF BIOMARKERS IN PARKINSON'S DISEASE</a:t>
            </a:r>
            <a:endParaRPr lang="en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7C6FE-9592-BFD0-8CA9-1AC9B3B49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612"/>
            <a:ext cx="10515600" cy="5604387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Alpha-synuclein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Major component of Lewy bodies.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Total alpha-synuclein levels typically reduced in PD patients.</a:t>
            </a:r>
          </a:p>
          <a:p>
            <a:pPr marL="0" indent="0" algn="l">
              <a:buNone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Tau Protein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Associated with microtubule stability.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Increased total tau and phosphorylated tau levels observed in PD.</a:t>
            </a:r>
          </a:p>
          <a:p>
            <a:pPr marL="0" indent="0" algn="l">
              <a:buNone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Beta-amyloid 1-42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Fragment of amyloid precursor protein.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Lower levels in PD, similar to Alzheimer's disease.</a:t>
            </a:r>
          </a:p>
          <a:p>
            <a:pPr marL="0" indent="0" algn="l">
              <a:buNone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Neurofilament Light Chain (</a:t>
            </a:r>
            <a:r>
              <a:rPr lang="en-GB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NfL</a:t>
            </a: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)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Marker of neuronal damage.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Elevated levels in PD and correlate with disease severity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0067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210"/>
    </mc:Choice>
    <mc:Fallback xmlns="">
      <p:transition spd="slow" advTm="9921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594B9-EF27-F41F-DF96-F790EE692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CSF BIOMARKERS IN PARKINSON'S DISEASE</a:t>
            </a:r>
            <a:b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</a:b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7C6FE-9592-BFD0-8CA9-1AC9B3B49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07"/>
            <a:ext cx="10042003" cy="4875182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Diagnostic Utility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CSF biomarker profiles can improve diagnostic accuracy.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Early detection through CSF analysis may allow timely intervention.</a:t>
            </a:r>
          </a:p>
          <a:p>
            <a:pPr marL="0" indent="0" algn="l">
              <a:buNone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Therapeutic Monitoring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Biomarkers can track disease progression and treatment response.</a:t>
            </a:r>
          </a:p>
          <a:p>
            <a:pPr marL="0" indent="0" algn="l">
              <a:buNone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Research and Development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Ongoing studies to identify novel biomarkers.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Aim to enhance personalized medicine approaches.</a:t>
            </a:r>
          </a:p>
          <a:p>
            <a:pPr marL="0" indent="0" algn="l">
              <a:buNone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Challenges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Standardization of CSF collection and analysis methods.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Need for large-scale longitudinal studies.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55115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61"/>
    </mc:Choice>
    <mc:Fallback xmlns="">
      <p:transition spd="slow" advTm="7266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F418-9120-2ADE-7CFE-E5626D763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Neuropsychological Testing in Parkinson's Disease</a:t>
            </a:r>
            <a:endParaRPr lang="en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828EA-683F-787D-C713-6574EE822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Cognitive Impairment in PD</a:t>
            </a:r>
          </a:p>
          <a:p>
            <a:pPr marL="0" indent="0" algn="l">
              <a:buNone/>
            </a:pPr>
            <a:endParaRPr lang="en-GB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Cognitive impairment can range from mild cognitive impairment (MCI) to Parkinson's Disease Dementia (PDD).</a:t>
            </a:r>
          </a:p>
          <a:p>
            <a:pPr marL="0" indent="0" algn="l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Common cognitive deficits include executive dysfunction, memory problems, and visuospatial difficulties.</a:t>
            </a:r>
          </a:p>
        </p:txBody>
      </p:sp>
    </p:spTree>
    <p:extLst>
      <p:ext uri="{BB962C8B-B14F-4D97-AF65-F5344CB8AC3E}">
        <p14:creationId xmlns:p14="http://schemas.microsoft.com/office/powerpoint/2010/main" val="306721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46"/>
    </mc:Choice>
    <mc:Fallback xmlns="">
      <p:transition spd="slow" advTm="64046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F418-9120-2ADE-7CFE-E5626D763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6" y="365125"/>
            <a:ext cx="11970774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WHY IS NEUROPSYCHOLOGICAL TESTING </a:t>
            </a:r>
            <a:r>
              <a:rPr lang="en-GB" sz="4000" dirty="0">
                <a:solidFill>
                  <a:srgbClr val="C00000"/>
                </a:solidFill>
                <a:highlight>
                  <a:srgbClr val="FFFFFF"/>
                </a:highlight>
                <a:latin typeface="ui-sans-serif"/>
              </a:rPr>
              <a:t>IN PD </a:t>
            </a:r>
            <a:r>
              <a:rPr lang="en-GB" sz="400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 CRUCIAL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828EA-683F-787D-C713-6574EE822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Helps in diagnosing cognitive impairments early.</a:t>
            </a:r>
          </a:p>
          <a:p>
            <a:pPr marL="0" indent="0" algn="l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Assists in differentiating PD from other neurodegenerative diseases.</a:t>
            </a:r>
          </a:p>
          <a:p>
            <a:pPr marL="0" indent="0" algn="l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Guides treatment and management strategies.</a:t>
            </a:r>
          </a:p>
        </p:txBody>
      </p:sp>
    </p:spTree>
    <p:extLst>
      <p:ext uri="{BB962C8B-B14F-4D97-AF65-F5344CB8AC3E}">
        <p14:creationId xmlns:p14="http://schemas.microsoft.com/office/powerpoint/2010/main" val="382720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93"/>
    </mc:Choice>
    <mc:Fallback xmlns="">
      <p:transition spd="slow" advTm="40493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F418-9120-2ADE-7CFE-E5626D763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6" y="365125"/>
            <a:ext cx="11970774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COMPONENTS OF NEUROPSYCHOLOGICAL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828EA-683F-787D-C713-6574EE822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dirty="0">
                <a:effectLst/>
              </a:rPr>
              <a:t>Executive Function Tests</a:t>
            </a:r>
            <a:r>
              <a:rPr lang="en-GB" dirty="0"/>
              <a:t>: Wisconsin Card Sorting Test, Trail Making Test.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dirty="0">
                <a:effectLst/>
              </a:rPr>
              <a:t>Memory Tests</a:t>
            </a:r>
            <a:r>
              <a:rPr lang="en-GB" dirty="0"/>
              <a:t>: Rey Auditory Verbal Learning Test, Wechsler Memory Scale.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dirty="0">
                <a:effectLst/>
              </a:rPr>
              <a:t>Visuospatial Tests</a:t>
            </a:r>
            <a:r>
              <a:rPr lang="en-GB" dirty="0"/>
              <a:t>: Clock Drawing Test, Benton Visual Retention Test.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dirty="0">
                <a:effectLst/>
              </a:rPr>
              <a:t>Language Tests</a:t>
            </a:r>
            <a:r>
              <a:rPr lang="en-GB" dirty="0"/>
              <a:t>: Boston Naming Test, Verbal Fluency Test.</a:t>
            </a:r>
            <a:br>
              <a:rPr lang="en-GB" dirty="0"/>
            </a:b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45706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96"/>
    </mc:Choice>
    <mc:Fallback xmlns="">
      <p:transition spd="slow" advTm="70796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F418-9120-2ADE-7CFE-E5626D763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6" y="365125"/>
            <a:ext cx="11970774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EXECUTIVE FUNCTION IN 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828EA-683F-787D-C713-6574EE822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Patients with PD often exhibit deficits in planning, problem-solving, and multitasking.</a:t>
            </a:r>
          </a:p>
          <a:p>
            <a:pPr marL="0" indent="0" algn="l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Tests like the Stroop Test and the Wisconsin Card Sorting Test are commonly used.</a:t>
            </a:r>
          </a:p>
          <a:p>
            <a:pPr marL="0" indent="0">
              <a:buNone/>
            </a:pPr>
            <a:br>
              <a:rPr lang="en-GB" dirty="0"/>
            </a:b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294019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98"/>
    </mc:Choice>
    <mc:Fallback xmlns="">
      <p:transition spd="slow" advTm="35398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F418-9120-2ADE-7CFE-E5626D763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6" y="365125"/>
            <a:ext cx="11970774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MEMORY ASSESSMENT IN 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828EA-683F-787D-C713-6574EE822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Both short-term and long-term memory can be affected in PD.</a:t>
            </a:r>
          </a:p>
          <a:p>
            <a:pPr marL="0" indent="0" algn="l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The Rey Auditory Verbal Learning Test is useful for assessing verbal memory, while the Wechsler Memory Scale evaluates different memory domains.</a:t>
            </a:r>
          </a:p>
        </p:txBody>
      </p:sp>
    </p:spTree>
    <p:extLst>
      <p:ext uri="{BB962C8B-B14F-4D97-AF65-F5344CB8AC3E}">
        <p14:creationId xmlns:p14="http://schemas.microsoft.com/office/powerpoint/2010/main" val="18171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93"/>
    </mc:Choice>
    <mc:Fallback xmlns="">
      <p:transition spd="slow" advTm="39193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F418-9120-2ADE-7CFE-E5626D763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6" y="365125"/>
            <a:ext cx="11970774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VISUOSPATIAL ABILITIES IN 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828EA-683F-787D-C713-6574EE822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Difficulties in visual perception and spatial orientation are frequent.</a:t>
            </a:r>
          </a:p>
          <a:p>
            <a:pPr marL="0" indent="0" algn="l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The Clock Drawing Test and the Benton Visual Retention Test are standard tools.</a:t>
            </a:r>
          </a:p>
        </p:txBody>
      </p:sp>
    </p:spTree>
    <p:extLst>
      <p:ext uri="{BB962C8B-B14F-4D97-AF65-F5344CB8AC3E}">
        <p14:creationId xmlns:p14="http://schemas.microsoft.com/office/powerpoint/2010/main" val="122420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03"/>
    </mc:Choice>
    <mc:Fallback xmlns="">
      <p:transition spd="slow" advTm="30103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F418-9120-2ADE-7CFE-E5626D763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6" y="365125"/>
            <a:ext cx="11970774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LANGUAGE SKILLS IN 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828EA-683F-787D-C713-6574EE822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Language can be impacted, with issues in naming, fluency, and comprehension.</a:t>
            </a:r>
          </a:p>
          <a:p>
            <a:pPr marL="0" indent="0" algn="l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The Boston Naming Test and Verbal Fluency Test help in assessing these abilities.</a:t>
            </a:r>
          </a:p>
        </p:txBody>
      </p:sp>
    </p:spTree>
    <p:extLst>
      <p:ext uri="{BB962C8B-B14F-4D97-AF65-F5344CB8AC3E}">
        <p14:creationId xmlns:p14="http://schemas.microsoft.com/office/powerpoint/2010/main" val="100452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63"/>
    </mc:Choice>
    <mc:Fallback xmlns="">
      <p:transition spd="slow" advTm="3616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81EB9F-02BA-A8B8-4C21-83BB015FE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05" y="0"/>
            <a:ext cx="10515600" cy="1325563"/>
          </a:xfrm>
        </p:spPr>
        <p:txBody>
          <a:bodyPr>
            <a:normAutofit/>
          </a:bodyPr>
          <a:lstStyle/>
          <a:p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Comprehensive Medical History in Parkinsonism</a:t>
            </a:r>
            <a:endParaRPr lang="en-S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A20C2A-2661-4D50-6BAD-E08F5C4BD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05" y="1325563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algn="l">
              <a:buFont typeface="+mj-lt"/>
              <a:buAutoNum type="arabicPeriod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Symptom Onset and Progression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Date of initial symptoms and their evolution over time.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Initial and current severity of motor symptoms (e.g., tremor, bradykinesia, rigidity, postural instability).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Development of non-motor symptoms (e.g., sleep disturbances, autonomic dysfunction, mood disorders).</a:t>
            </a:r>
          </a:p>
          <a:p>
            <a:pPr algn="l">
              <a:buFont typeface="+mj-lt"/>
              <a:buAutoNum type="arabicPeriod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Family History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Presence of Parkinson’s disease or related disorders in family members.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Genetic predisposition and known mutations (e.g., LRRK2, PARK2).</a:t>
            </a:r>
          </a:p>
          <a:p>
            <a:pPr algn="l">
              <a:buFont typeface="+mj-lt"/>
              <a:buAutoNum type="arabicPeriod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Medication History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Current and past medications for PD and their effectiveness.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History of treatments for other conditions and possible drug-induced parkinsonism.</a:t>
            </a:r>
          </a:p>
          <a:p>
            <a:pPr algn="l">
              <a:buFont typeface="+mj-lt"/>
              <a:buAutoNum type="arabicPeriod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Occupational and Environmental Exposures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Exposure to pesticides, heavy metals, or other neurotoxins.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History of head trauma or significant injuries.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89763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77"/>
    </mc:Choice>
    <mc:Fallback xmlns="">
      <p:transition spd="slow" advTm="99777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F418-9120-2ADE-7CFE-E5626D763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6" y="365125"/>
            <a:ext cx="11970774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Olfactory Testing in Parkinson's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828EA-683F-787D-C713-6574EE822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666"/>
            <a:ext cx="9214104" cy="435133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Early Indicator: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Olfactory dysfunction often precedes motor symptoms by years, serving as an early indicator of PD.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Diagnostic Tool: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Helps differentiate PD from other NDDs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Disease Monitoring: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Assists in tracking disease progression and response to treatment.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Quality of Life: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Affects patient's quality of life, as olfaction is linked to </a:t>
            </a:r>
            <a:r>
              <a:rPr lang="en-GB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flavor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perception and safety (e.g., detecting smoke).</a:t>
            </a:r>
          </a:p>
        </p:txBody>
      </p:sp>
    </p:spTree>
    <p:extLst>
      <p:ext uri="{BB962C8B-B14F-4D97-AF65-F5344CB8AC3E}">
        <p14:creationId xmlns:p14="http://schemas.microsoft.com/office/powerpoint/2010/main" val="227337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11"/>
    </mc:Choice>
    <mc:Fallback xmlns="">
      <p:transition spd="slow" advTm="5441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F418-9120-2ADE-7CFE-E5626D763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6" y="365125"/>
            <a:ext cx="11970774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OLFACTORY TESTING IN PARKINSON'S DISEASE</a:t>
            </a:r>
            <a:br>
              <a:rPr lang="en-GB" sz="400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</a:br>
            <a:r>
              <a:rPr lang="en-GB" sz="4000" i="1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828EA-683F-787D-C713-6574EE822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586"/>
            <a:ext cx="9003632" cy="435133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Sniffin</a:t>
            </a: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' Sticks Test: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Commonly used method involving </a:t>
            </a:r>
            <a:r>
              <a:rPr lang="en-GB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odor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identification, discrimination, and threshold tests.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University of Pennsylvania Smell Identification Test (UPSIT):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A standardized 40-item smell identification test.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Brief Smell Identification Test (B-SIT):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A shorter version of UPSIT, useful in clinical settings.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Olfactory Threshold Test: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Measures the lowest concentration of an odorant that a person can detect.</a:t>
            </a:r>
          </a:p>
        </p:txBody>
      </p:sp>
    </p:spTree>
    <p:extLst>
      <p:ext uri="{BB962C8B-B14F-4D97-AF65-F5344CB8AC3E}">
        <p14:creationId xmlns:p14="http://schemas.microsoft.com/office/powerpoint/2010/main" val="266243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28"/>
    </mc:Choice>
    <mc:Fallback xmlns="">
      <p:transition spd="slow" advTm="59828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F418-9120-2ADE-7CFE-E5626D763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6" y="365125"/>
            <a:ext cx="11970774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AUTONOMIC DYSFUNCTION IN PARKINSON'S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828EA-683F-787D-C713-6574EE822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0" indent="0" algn="l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0" indent="0" algn="l">
              <a:buNone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Autonomic dysfunction is a common non-motor symptom in PD.</a:t>
            </a:r>
          </a:p>
          <a:p>
            <a:pPr marL="0" indent="0" algn="l">
              <a:buNone/>
            </a:pPr>
            <a:endParaRPr lang="en-GB" dirty="0">
              <a:solidFill>
                <a:srgbClr val="0D0D0D"/>
              </a:solidFill>
              <a:highlight>
                <a:srgbClr val="FFFFFF"/>
              </a:highlight>
              <a:latin typeface="ui-sans-serif"/>
            </a:endParaRPr>
          </a:p>
          <a:p>
            <a:pPr marL="0" indent="0" algn="l">
              <a:buNone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Early identification of autonomic dysfunction can improve patient management and quality of life.</a:t>
            </a:r>
          </a:p>
        </p:txBody>
      </p:sp>
    </p:spTree>
    <p:extLst>
      <p:ext uri="{BB962C8B-B14F-4D97-AF65-F5344CB8AC3E}">
        <p14:creationId xmlns:p14="http://schemas.microsoft.com/office/powerpoint/2010/main" val="59379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51"/>
    </mc:Choice>
    <mc:Fallback xmlns="">
      <p:transition spd="slow" advTm="1525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F418-9120-2ADE-7CFE-E5626D763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6" y="365125"/>
            <a:ext cx="11970774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AUTONOMIC DYSFUNCTION IN PARKINSON'S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828EA-683F-787D-C713-6574EE822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+mj-lt"/>
              <a:buAutoNum type="arabicPeriod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Cardiovascular Tests: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Heart Rate Variability (HRV)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Blood Pressure Response to Postural Changes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Valsalva </a:t>
            </a:r>
            <a:r>
              <a:rPr lang="en-GB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Maneuver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457200" lvl="1" indent="0" algn="l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+mj-lt"/>
              <a:buAutoNum type="arabicPeriod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Sweat Tests: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Quantitative Sudomotor Axon Reflex Test (QSART)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Thermoregulatory Sweat Test</a:t>
            </a:r>
          </a:p>
          <a:p>
            <a:pPr marL="457200" lvl="1" indent="0" algn="l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+mj-lt"/>
              <a:buAutoNum type="arabicPeriod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Gastrointestinal Tests: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Gastric Emptying Studies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Colonic Transit Time</a:t>
            </a:r>
            <a:br>
              <a:rPr lang="en-GB" dirty="0"/>
            </a:b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157032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36"/>
    </mc:Choice>
    <mc:Fallback xmlns="">
      <p:transition spd="slow" advTm="9713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81EB9F-02BA-A8B8-4C21-83BB015FE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Comprehensive Medical History in Parkinsonism</a:t>
            </a:r>
            <a:endParaRPr lang="en-S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A20C2A-2661-4D50-6BAD-E08F5C4BD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84895" cy="4351338"/>
          </a:xfrm>
        </p:spPr>
        <p:txBody>
          <a:bodyPr>
            <a:normAutofit fontScale="85000" lnSpcReduction="20000"/>
          </a:bodyPr>
          <a:lstStyle/>
          <a:p>
            <a:pPr algn="l">
              <a:buFont typeface="+mj-lt"/>
              <a:buAutoNum type="arabicPeriod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Response to Therapy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Effectiveness and side effects of dopaminergic treatments (e.g., Levodopa).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Changes in symptom severity with medication adjustments.</a:t>
            </a:r>
          </a:p>
          <a:p>
            <a:pPr algn="l">
              <a:buFont typeface="+mj-lt"/>
              <a:buAutoNum type="arabicPeriod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Non-Motor Symptoms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Cognitive changes: memory loss, executive dysfunction.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Psychiatric symptoms: depression, anxiety, hallucinations.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Sleep issues: REM sleep </a:t>
            </a:r>
            <a:r>
              <a:rPr lang="en-GB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behavior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disorder, insomnia.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Autonomic symptoms: constipation, urinary problems, orthostatic hypotension.</a:t>
            </a:r>
          </a:p>
          <a:p>
            <a:pPr algn="l">
              <a:buFont typeface="+mj-lt"/>
              <a:buAutoNum type="arabicPeriod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Impact on Daily Living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Functional status and ability to perform activities of daily living (ADLs).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Changes in work, social interactions, and hobbies.</a:t>
            </a:r>
          </a:p>
          <a:p>
            <a:pPr algn="l">
              <a:buFont typeface="+mj-lt"/>
              <a:buAutoNum type="arabicPeriod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Previous Medical Conditions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History of cerebrovascular disease, dementia, or other neurological conditions.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Other chronic conditions that might affect symptom management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48410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914"/>
    </mc:Choice>
    <mc:Fallback xmlns="">
      <p:transition spd="slow" advTm="10891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5AB62A7-B945-BDC9-7B9B-FD23B9BDF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EXAMINATION FOCUS IN PATIENT WITH PD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4CF029C-492D-800F-9672-416D27892A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Motor Symptoms Assessment</a:t>
            </a:r>
          </a:p>
          <a:p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99EC1-C5E6-57BE-55E4-A6723F9A81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Bradykinesia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Slowness of movement; assessed through repetitive finger tapping, hand movements, and foot tapping.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Rigidity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Stiffness in limbs and neck; evaluated by passive movement of limbs.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Tremor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Resting tremor typically observed in the hands; assessed by observing hands at rest and during activities.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Postural Instability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Difficulty maintaining balance; tested through the "pull test" where the examiner gently pulls the patient backward to observe their ability to maintain balance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190ED06-A4C5-9370-3AA9-88976EA24B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Non-Motor Symptoms Assessment</a:t>
            </a:r>
          </a:p>
          <a:p>
            <a:endParaRPr lang="en-SI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C5E39EB-5B75-3C93-7C7A-8B5848B915C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Cognitive Function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Evaluation of memory, attention, executive function, and visuospatial skills using tests like the MMSE or MoCA.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Mood and Psychiatric Symptoms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Screening for depression, anxiety, and psychosis.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Autonomic Dysfunction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Assessment of blood pressure regulation, heart rate variability, and gastrointestinal symptoms.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Sleep Disorders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Evaluation of sleep patterns, REM sleep </a:t>
            </a:r>
            <a:r>
              <a:rPr lang="en-GB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behavior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disorder, and excessive daytime sleepiness.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8971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393"/>
    </mc:Choice>
    <mc:Fallback xmlns="">
      <p:transition spd="slow" advTm="17339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E0E51-6CDD-F0C7-E0CB-3C60F06FB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Unified Parkinson's Disease Rating Scale (UPDRS)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698E6-BCF1-5046-6358-713CB0931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The UPDRS is a comprehensive tool used to measure the severity and progression of PD.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Developed to provide a standardized method for evaluating the clinical features of PD.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Widely used in both clinical practice and research.</a:t>
            </a:r>
          </a:p>
          <a:p>
            <a:pPr marL="0" indent="0" algn="l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0" indent="0" algn="l">
              <a:buNone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Purpose and Importance of UPDRS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Assesses a wide range of motor and non-motor symptoms of PD.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Helps in tracking disease progression over time.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Useful for evaluating the efficacy of treatments and interventions.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Provides a common language for clinicians and researchers.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39649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40"/>
    </mc:Choice>
    <mc:Fallback xmlns="">
      <p:transition spd="slow" advTm="5964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E0E51-6CDD-F0C7-E0CB-3C60F06FB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Structure of UPDRS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698E6-BCF1-5046-6358-713CB0931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Divided into four main parts: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Part I: Non-motor aspects of experiences of daily living (</a:t>
            </a:r>
            <a:r>
              <a:rPr lang="en-GB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nM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-EDL)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Part II: Motor aspects of experiences of daily living (M-EDL)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Part III: Motor examination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Part IV: Motor complications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Each part addresses different aspects of PD symptoms and their impact on daily life.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32769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25"/>
    </mc:Choice>
    <mc:Fallback xmlns="">
      <p:transition spd="slow" advTm="4132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031D73-A680-17E1-93DF-3C7326557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Structure of UPDRS</a:t>
            </a:r>
            <a:endParaRPr lang="en-S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984E42-6EB9-BA59-68F0-A37CCD356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394380"/>
          </a:xfrm>
        </p:spPr>
        <p:txBody>
          <a:bodyPr>
            <a:normAutofit lnSpcReduction="10000"/>
          </a:bodyPr>
          <a:lstStyle/>
          <a:p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Part I - Non-Motor Aspects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6D1692-1D27-1D7E-477C-29642686E6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Focuses on non-motor symptoms such as: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Cognitive impairment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Mood disorders (depression, anxiety)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Sleep disturbances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Autonomic dysfunction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Assessed through patient and caregiver reports.</a:t>
            </a:r>
          </a:p>
          <a:p>
            <a:br>
              <a:rPr lang="en-GB" dirty="0"/>
            </a:br>
            <a:endParaRPr lang="en-S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0CDFBA-A8C3-1F90-158B-5C860D1DC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Part II - Motor Aspects</a:t>
            </a:r>
          </a:p>
          <a:p>
            <a:endParaRPr lang="en-S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E5CD4C6-2BDE-5AF6-335B-44559F94D44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Evaluates the impact of motor symptoms on daily activities.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Includes items on speech, handwriting, dressing, hygiene, and walking.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Based on patient self-report or caregiver input.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23861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98"/>
    </mc:Choice>
    <mc:Fallback xmlns="">
      <p:transition spd="slow" advTm="47298"/>
    </mc:Fallback>
  </mc:AlternateContent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ptx" id="{3710302B-DCBE-4007-996A-54C4924806ED}" vid="{28A7334C-F240-4954-90A0-42970BA99E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386</TotalTime>
  <Words>2988</Words>
  <Application>Microsoft Office PowerPoint</Application>
  <PresentationFormat>Widescreen</PresentationFormat>
  <Paragraphs>458</Paragraphs>
  <Slides>43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Aptos</vt:lpstr>
      <vt:lpstr>Arial</vt:lpstr>
      <vt:lpstr>Calibri</vt:lpstr>
      <vt:lpstr>Calibri Light</vt:lpstr>
      <vt:lpstr>ui-sans-serif</vt:lpstr>
      <vt:lpstr>Office 2013 - 2022 Theme</vt:lpstr>
      <vt:lpstr>4.8. ASSESING AND MEASURING IN PD, part 1</vt:lpstr>
      <vt:lpstr>LEARNING OBJECTIVES</vt:lpstr>
      <vt:lpstr>ASSESSMENT AND MEASUREMENT IN PD</vt:lpstr>
      <vt:lpstr>Comprehensive Medical History in Parkinsonism</vt:lpstr>
      <vt:lpstr>Comprehensive Medical History in Parkinsonism</vt:lpstr>
      <vt:lpstr>EXAMINATION FOCUS IN PATIENT WITH PD</vt:lpstr>
      <vt:lpstr>Unified Parkinson's Disease Rating Scale (UPDRS)</vt:lpstr>
      <vt:lpstr>Structure of UPDRS</vt:lpstr>
      <vt:lpstr>Structure of UPDRS</vt:lpstr>
      <vt:lpstr>Structure of UPDRS</vt:lpstr>
      <vt:lpstr>PowerPoint Presentation</vt:lpstr>
      <vt:lpstr>UPDRS LIMITATIONS</vt:lpstr>
      <vt:lpstr>Hoehn and Yahr Scale in Parkinson's Disease </vt:lpstr>
      <vt:lpstr>SCHWAB AND ENGLAND ACTIVITIES OF DAILY LIVING SCALE</vt:lpstr>
      <vt:lpstr>MRI TECHNIQUES IN PARKINSON'S DISEASE</vt:lpstr>
      <vt:lpstr>MRI Techniques in Parkinson's Disease</vt:lpstr>
      <vt:lpstr>MRI Techniques in Parkinson's Disease</vt:lpstr>
      <vt:lpstr>Positron Emission Tomography in PD</vt:lpstr>
      <vt:lpstr>Clinical Applications of PET in PD</vt:lpstr>
      <vt:lpstr>Positron Emission Tomography in PD</vt:lpstr>
      <vt:lpstr>Single Photon Emission Computed Tomography (SPECT) in PD</vt:lpstr>
      <vt:lpstr>Single Photon Emission Computed Tomography (SPECT) in PD</vt:lpstr>
      <vt:lpstr>Clinical Applications of SPECT in PD</vt:lpstr>
      <vt:lpstr>GENETIC TESTING IN PD</vt:lpstr>
      <vt:lpstr>Methods of Genetic Testing in Parkinson's Disease </vt:lpstr>
      <vt:lpstr>GENETIC TESTING IN PD</vt:lpstr>
      <vt:lpstr>GENETIC TESTING IN PD</vt:lpstr>
      <vt:lpstr>GENETIC TESTING IN PD Ethical Considerations </vt:lpstr>
      <vt:lpstr>GENETIC TESTING IN PD Future Directions</vt:lpstr>
      <vt:lpstr>ROLE OF CEREBROSPINAL FLUID (CSF) IN PD </vt:lpstr>
      <vt:lpstr>KEY CSF BIOMARKERS IN PARKINSON'S DISEASE</vt:lpstr>
      <vt:lpstr>CSF BIOMARKERS IN PARKINSON'S DISEASE </vt:lpstr>
      <vt:lpstr>Neuropsychological Testing in Parkinson's Disease</vt:lpstr>
      <vt:lpstr>WHY IS NEUROPSYCHOLOGICAL TESTING IN PD  CRUCIAL</vt:lpstr>
      <vt:lpstr>COMPONENTS OF NEUROPSYCHOLOGICAL TESTING</vt:lpstr>
      <vt:lpstr>EXECUTIVE FUNCTION IN PD</vt:lpstr>
      <vt:lpstr>MEMORY ASSESSMENT IN PD</vt:lpstr>
      <vt:lpstr>VISUOSPATIAL ABILITIES IN PD</vt:lpstr>
      <vt:lpstr>LANGUAGE SKILLS IN PD</vt:lpstr>
      <vt:lpstr>Olfactory Testing in Parkinson's Disease</vt:lpstr>
      <vt:lpstr>OLFACTORY TESTING IN PARKINSON'S DISEASE METHODS</vt:lpstr>
      <vt:lpstr>AUTONOMIC DYSFUNCTION IN PARKINSON'S DISEASE</vt:lpstr>
      <vt:lpstr>AUTONOMIC DYSFUNCTION IN PARKINSON'S DISEASE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Zvezdan Pirtosek</dc:creator>
  <cp:lastModifiedBy>MAKO MANUEL</cp:lastModifiedBy>
  <cp:revision>24</cp:revision>
  <dcterms:created xsi:type="dcterms:W3CDTF">2024-06-01T14:15:44Z</dcterms:created>
  <dcterms:modified xsi:type="dcterms:W3CDTF">2024-12-14T11:28:58Z</dcterms:modified>
</cp:coreProperties>
</file>