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2" roundtripDataSignature="AMtx7mjNkpUuPNHNf0gMTZzL+JfMabupL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05A48C0-69CA-405C-89CF-70EDFC96B4EC}">
  <a:tblStyle styleId="{105A48C0-69CA-405C-89CF-70EDFC96B4EC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customschemas.google.com/relationships/presentationmetadata" Target="meta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itelslaid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itel ja vertikaalteks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altiitel ja teks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ealkiri ja sisu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inult pealkiri" type="titleOnly">
  <p:cSld name="TITLE_ONL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Jaotise päis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1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1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1" name="Google Shape;3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aks sisu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2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õrdlus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4" name="Google Shape;44;p1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1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6" name="Google Shape;46;p1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ühi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ealdisega sisu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ldiallkirjaga pil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819150" y="2181567"/>
            <a:ext cx="10553700" cy="12474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Font typeface="Calibri"/>
              <a:buNone/>
            </a:pPr>
            <a:r>
              <a:rPr lang="et-EE" sz="36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Symptomatic treatment</a:t>
            </a:r>
            <a:br>
              <a:rPr lang="et-EE" sz="36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t-EE" sz="36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of neurodegenerative diseases</a:t>
            </a:r>
            <a:endParaRPr sz="36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4189535"/>
            <a:ext cx="9144000" cy="996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t-EE" sz="2800"/>
              <a:t>Pille Taba, Ülle Krikmann</a:t>
            </a:r>
            <a:endParaRPr sz="2800"/>
          </a:p>
        </p:txBody>
      </p:sp>
      <p:pic>
        <p:nvPicPr>
          <p:cNvPr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668000" y="198609"/>
            <a:ext cx="1297954" cy="15796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>
            <p:ph type="title"/>
          </p:nvPr>
        </p:nvSpPr>
        <p:spPr>
          <a:xfrm>
            <a:off x="1047875" y="404737"/>
            <a:ext cx="9486900" cy="100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Calibri"/>
              <a:buNone/>
            </a:pPr>
            <a:r>
              <a:rPr i="0" lang="et-EE" sz="3200" u="none" strike="noStrike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Aims of the </a:t>
            </a:r>
            <a:r>
              <a:rPr lang="et-EE" sz="32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lecture</a:t>
            </a:r>
            <a:endParaRPr sz="3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2"/>
          <p:cNvSpPr txBox="1"/>
          <p:nvPr>
            <p:ph idx="1" type="body"/>
          </p:nvPr>
        </p:nvSpPr>
        <p:spPr>
          <a:xfrm>
            <a:off x="1294575" y="1494500"/>
            <a:ext cx="9163200" cy="34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i="0" lang="et-EE" sz="2400" u="none" strike="noStrike">
                <a:solidFill>
                  <a:srgbClr val="000000"/>
                </a:solidFill>
              </a:rPr>
              <a:t>By the end of this lecture </a:t>
            </a:r>
            <a:r>
              <a:rPr lang="et-EE" sz="2400">
                <a:solidFill>
                  <a:srgbClr val="000000"/>
                </a:solidFill>
              </a:rPr>
              <a:t>t</a:t>
            </a:r>
            <a:r>
              <a:rPr i="0" lang="et-EE" sz="2400" u="none" strike="noStrike">
                <a:solidFill>
                  <a:srgbClr val="000000"/>
                </a:solidFill>
              </a:rPr>
              <a:t>he student should be able </a:t>
            </a:r>
            <a:endParaRPr i="0" sz="2400" u="none" strike="noStrike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t-EE"/>
              <a:t>Learning objective 1</a:t>
            </a:r>
            <a:r>
              <a:rPr lang="et-EE"/>
              <a:t>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i="0" lang="et-EE" sz="2400" u="none" strike="noStrike">
                <a:solidFill>
                  <a:srgbClr val="000000"/>
                </a:solidFill>
              </a:rPr>
              <a:t>to u</a:t>
            </a:r>
            <a:r>
              <a:rPr lang="et-EE" sz="2400"/>
              <a:t>nderstand of specific non-motor and motor additional symptoms of neurodegenerative diseases:</a:t>
            </a:r>
            <a:endParaRPr/>
          </a:p>
          <a:p>
            <a:pPr indent="-228600" lvl="0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t-EE" sz="2400"/>
              <a:t>Depression, anxiety, cognitive disorders, hallucinations</a:t>
            </a:r>
            <a:endParaRPr sz="2400"/>
          </a:p>
          <a:p>
            <a:pPr indent="-228600" lvl="0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t-EE" sz="2400"/>
              <a:t>Bladder disorders, constipation, sexual problems</a:t>
            </a:r>
            <a:endParaRPr sz="2400"/>
          </a:p>
          <a:p>
            <a:pPr indent="-228600" lvl="0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t-EE" sz="2400"/>
              <a:t>Sialorrhea</a:t>
            </a:r>
            <a:endParaRPr sz="2400"/>
          </a:p>
          <a:p>
            <a:pPr indent="-228600" lvl="0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t-EE" sz="2400"/>
              <a:t>Orthostatic hypotension</a:t>
            </a:r>
            <a:endParaRPr sz="2400"/>
          </a:p>
          <a:p>
            <a:pPr indent="-228600" lvl="0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t-EE" sz="2400"/>
              <a:t>Sleep disorders</a:t>
            </a:r>
            <a:endParaRPr sz="2400"/>
          </a:p>
          <a:p>
            <a:pPr indent="-228600" lvl="0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t-EE" sz="2400"/>
              <a:t>Pain</a:t>
            </a:r>
            <a:endParaRPr sz="2400"/>
          </a:p>
          <a:p>
            <a:pPr indent="-228600" lvl="0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t-EE" sz="2400"/>
              <a:t>Falls, gait disorder</a:t>
            </a:r>
            <a:endParaRPr sz="2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t-EE" sz="2400"/>
              <a:t>Learning objective 2:</a:t>
            </a:r>
            <a:endParaRPr b="1" sz="2400"/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t-EE" sz="2400"/>
              <a:t> explain management of the symptoms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"/>
          <p:cNvSpPr txBox="1"/>
          <p:nvPr>
            <p:ph type="title"/>
          </p:nvPr>
        </p:nvSpPr>
        <p:spPr>
          <a:xfrm>
            <a:off x="1619250" y="681037"/>
            <a:ext cx="9734550" cy="100965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Font typeface="Calibri"/>
              <a:buNone/>
            </a:pPr>
            <a:r>
              <a:rPr lang="et-EE" sz="36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Content of lecture</a:t>
            </a:r>
            <a:endParaRPr sz="36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3"/>
          <p:cNvSpPr txBox="1"/>
          <p:nvPr>
            <p:ph idx="1" type="body"/>
          </p:nvPr>
        </p:nvSpPr>
        <p:spPr>
          <a:xfrm>
            <a:off x="1485900" y="1825625"/>
            <a:ext cx="9867900" cy="385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t-EE" sz="2400"/>
              <a:t>Management of psychiatric symptoms in neurodegenerative diseases: depression, anxiety, cognitive disorders, hallucinations</a:t>
            </a:r>
            <a:endParaRPr sz="2400"/>
          </a:p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t-EE" sz="2400"/>
              <a:t>Management of autonomic disorders in neurodegenerative diseases: bladder disorders, constipation, sexual problems, sialorrhea</a:t>
            </a:r>
            <a:endParaRPr sz="2400"/>
          </a:p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t-EE" sz="2400"/>
              <a:t>Management of orthostatic hypotension</a:t>
            </a:r>
            <a:endParaRPr sz="2400"/>
          </a:p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t-EE" sz="2400"/>
              <a:t>Management of additional motor symptoms in neurodegenerative disorders: falls, gait disorder</a:t>
            </a:r>
            <a:endParaRPr sz="2400"/>
          </a:p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t-EE" sz="2400"/>
              <a:t>Management of sleep disorders in neurodegenerative diseases</a:t>
            </a:r>
            <a:endParaRPr sz="2400"/>
          </a:p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t-EE" sz="2400"/>
              <a:t>Management of chronic pain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"/>
          <p:cNvSpPr txBox="1"/>
          <p:nvPr>
            <p:ph type="title"/>
          </p:nvPr>
        </p:nvSpPr>
        <p:spPr>
          <a:xfrm>
            <a:off x="1676400" y="681037"/>
            <a:ext cx="96774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Calibri"/>
              <a:buNone/>
            </a:pPr>
            <a:r>
              <a:rPr lang="et-EE" sz="32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Methods of learning</a:t>
            </a:r>
            <a:endParaRPr sz="3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4"/>
          <p:cNvSpPr txBox="1"/>
          <p:nvPr>
            <p:ph idx="1" type="body"/>
          </p:nvPr>
        </p:nvSpPr>
        <p:spPr>
          <a:xfrm>
            <a:off x="1676400" y="2006599"/>
            <a:ext cx="9677400" cy="39941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t-EE"/>
              <a:t>Lecture 2 hours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t-EE"/>
              <a:t>Seminar: questions and discussion 1 hour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"/>
          <p:cNvSpPr txBox="1"/>
          <p:nvPr>
            <p:ph type="title"/>
          </p:nvPr>
        </p:nvSpPr>
        <p:spPr>
          <a:xfrm>
            <a:off x="1562100" y="681037"/>
            <a:ext cx="9791700" cy="100965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Calibri"/>
              <a:buNone/>
            </a:pPr>
            <a:r>
              <a:rPr lang="et-EE" sz="32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Literature</a:t>
            </a:r>
            <a:endParaRPr sz="3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5"/>
          <p:cNvSpPr txBox="1"/>
          <p:nvPr>
            <p:ph idx="1" type="body"/>
          </p:nvPr>
        </p:nvSpPr>
        <p:spPr>
          <a:xfrm>
            <a:off x="1562100" y="1924049"/>
            <a:ext cx="9791700" cy="4252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t-EE" sz="2400"/>
              <a:t>Mandatory: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t-EE" sz="2400"/>
              <a:t>..</a:t>
            </a:r>
            <a:endParaRPr/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t-EE" sz="2400"/>
              <a:t>Optional: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t-EE" sz="2400"/>
              <a:t>...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"/>
          <p:cNvSpPr txBox="1"/>
          <p:nvPr>
            <p:ph type="title"/>
          </p:nvPr>
        </p:nvSpPr>
        <p:spPr>
          <a:xfrm>
            <a:off x="1727199" y="524281"/>
            <a:ext cx="9008533" cy="6011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6699"/>
              </a:buClr>
              <a:buSzPts val="3200"/>
              <a:buFont typeface="Calibri"/>
              <a:buNone/>
            </a:pPr>
            <a:r>
              <a:rPr lang="et-EE" sz="3200">
                <a:solidFill>
                  <a:srgbClr val="336699"/>
                </a:solidFill>
              </a:rPr>
              <a:t>Non-motor symptoms in neurodegenerative diseases</a:t>
            </a:r>
            <a:endParaRPr sz="3200"/>
          </a:p>
        </p:txBody>
      </p:sp>
      <p:graphicFrame>
        <p:nvGraphicFramePr>
          <p:cNvPr id="116" name="Google Shape;116;p6"/>
          <p:cNvGraphicFramePr/>
          <p:nvPr/>
        </p:nvGraphicFramePr>
        <p:xfrm>
          <a:off x="1244600" y="140123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{105A48C0-69CA-405C-89CF-70EDFC96B4EC}</a:tableStyleId>
              </a:tblPr>
              <a:tblGrid>
                <a:gridCol w="3599475"/>
                <a:gridCol w="3175125"/>
                <a:gridCol w="3199125"/>
              </a:tblGrid>
              <a:tr h="5715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t-EE" sz="2200" u="none" cap="none" strike="noStrike"/>
                        <a:t>PSYCHIATRIC</a:t>
                      </a:r>
                      <a:endParaRPr sz="2200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t-EE" sz="2200" u="none" cap="none" strike="noStrike"/>
                        <a:t>АUTONOMIC</a:t>
                      </a:r>
                      <a:endParaRPr b="1" sz="2200" cap="none">
                        <a:solidFill>
                          <a:srgbClr val="00000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t-EE" sz="2200" cap="none"/>
                        <a:t>OTHER NON-MOTOR</a:t>
                      </a:r>
                      <a:endParaRPr sz="2200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5715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t-EE" sz="2200"/>
                        <a:t>Depression</a:t>
                      </a:r>
                      <a:endParaRPr sz="2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t-EE" sz="2200"/>
                        <a:t>Bladder disorder</a:t>
                      </a:r>
                      <a:endParaRPr sz="2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t-EE" sz="2200"/>
                        <a:t>Fatigue</a:t>
                      </a:r>
                      <a:endParaRPr sz="2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</a:tr>
              <a:tr h="571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Calibri"/>
                        <a:buNone/>
                      </a:pPr>
                      <a:r>
                        <a:rPr lang="et-EE" sz="2200"/>
                        <a:t>Anxiety</a:t>
                      </a:r>
                      <a:endParaRPr sz="2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t-EE" sz="2200"/>
                        <a:t>Sexual dysfunction</a:t>
                      </a:r>
                      <a:endParaRPr sz="2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t-EE" sz="2200"/>
                        <a:t>Sleep disorder</a:t>
                      </a:r>
                      <a:endParaRPr sz="2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</a:tr>
              <a:tr h="571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Calibri"/>
                        <a:buNone/>
                      </a:pPr>
                      <a:r>
                        <a:rPr lang="et-EE" sz="2200"/>
                        <a:t>Apathy, anhedonia</a:t>
                      </a:r>
                      <a:endParaRPr sz="2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t-EE" sz="2200"/>
                        <a:t>Constipation</a:t>
                      </a:r>
                      <a:endParaRPr sz="2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Calibri"/>
                        <a:buNone/>
                      </a:pPr>
                      <a:r>
                        <a:rPr lang="et-EE" sz="2200"/>
                        <a:t>Dysphagia</a:t>
                      </a:r>
                      <a:endParaRPr sz="2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</a:tr>
              <a:tr h="571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Calibri"/>
                        <a:buNone/>
                      </a:pPr>
                      <a:r>
                        <a:rPr lang="et-EE" sz="2200"/>
                        <a:t>Bradyphrenia</a:t>
                      </a:r>
                      <a:endParaRPr sz="2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Calibri"/>
                        <a:buNone/>
                      </a:pPr>
                      <a:r>
                        <a:rPr lang="et-EE" sz="2200"/>
                        <a:t>Ortostatic disorder</a:t>
                      </a:r>
                      <a:endParaRPr sz="2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Calibri"/>
                        <a:buNone/>
                      </a:pPr>
                      <a:r>
                        <a:rPr lang="et-EE" sz="2200"/>
                        <a:t>Hyposmia</a:t>
                      </a:r>
                      <a:endParaRPr sz="2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</a:tr>
              <a:tr h="571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800000"/>
                        </a:buClr>
                        <a:buSzPts val="2200"/>
                        <a:buFont typeface="Calibri"/>
                        <a:buNone/>
                      </a:pPr>
                      <a:r>
                        <a:rPr lang="et-EE" sz="2200"/>
                        <a:t>Cognitive disorder, dementia</a:t>
                      </a:r>
                      <a:endParaRPr sz="2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t-EE" sz="2200"/>
                        <a:t>Termoregulation</a:t>
                      </a:r>
                      <a:endParaRPr sz="2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t-EE" sz="2200"/>
                        <a:t>Pain</a:t>
                      </a:r>
                      <a:endParaRPr sz="2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</a:tr>
              <a:tr h="571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200"/>
                        <a:buFont typeface="Calibri"/>
                        <a:buNone/>
                      </a:pPr>
                      <a:r>
                        <a:rPr lang="et-EE" sz="2200"/>
                        <a:t>Hallucinations,</a:t>
                      </a:r>
                      <a:r>
                        <a:rPr lang="et-EE" sz="2200"/>
                        <a:t> p</a:t>
                      </a:r>
                      <a:r>
                        <a:rPr lang="et-EE" sz="2200"/>
                        <a:t>sychosis</a:t>
                      </a:r>
                      <a:endParaRPr sz="2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t-EE" sz="2200" u="none" cap="none" strike="noStrike"/>
                        <a:t>Sborrhoea</a:t>
                      </a:r>
                      <a:endParaRPr sz="2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t-EE" sz="2200"/>
                        <a:t>Weight loss</a:t>
                      </a:r>
                      <a:endParaRPr sz="2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</a:tr>
              <a:tr h="5715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t-EE" sz="2200"/>
                        <a:t>Impulsive-compulsive</a:t>
                      </a:r>
                      <a:r>
                        <a:rPr lang="et-EE" sz="2200"/>
                        <a:t> behaviours</a:t>
                      </a:r>
                      <a:endParaRPr sz="2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t-EE" sz="2200" u="none" cap="none" strike="noStrike"/>
                        <a:t>Hypersalivation</a:t>
                      </a:r>
                      <a:endParaRPr sz="2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'i kujundus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2022-09-02T15:16:27Z</dcterms:created>
  <dc:creator>Ülle Krikmann</dc:creator>
</cp:coreProperties>
</file>