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57"/>
  </p:notesMasterIdLst>
  <p:sldIdLst>
    <p:sldId id="257" r:id="rId2"/>
    <p:sldId id="5117" r:id="rId3"/>
    <p:sldId id="5118" r:id="rId4"/>
    <p:sldId id="5119" r:id="rId5"/>
    <p:sldId id="5115" r:id="rId6"/>
    <p:sldId id="5116" r:id="rId7"/>
    <p:sldId id="5112" r:id="rId8"/>
    <p:sldId id="5113" r:id="rId9"/>
    <p:sldId id="5114" r:id="rId10"/>
    <p:sldId id="5111" r:id="rId11"/>
    <p:sldId id="5110" r:id="rId12"/>
    <p:sldId id="5109" r:id="rId13"/>
    <p:sldId id="5084" r:id="rId14"/>
    <p:sldId id="5085" r:id="rId15"/>
    <p:sldId id="5086" r:id="rId16"/>
    <p:sldId id="5070" r:id="rId17"/>
    <p:sldId id="5072" r:id="rId18"/>
    <p:sldId id="5071" r:id="rId19"/>
    <p:sldId id="797" r:id="rId20"/>
    <p:sldId id="5125" r:id="rId21"/>
    <p:sldId id="5120" r:id="rId22"/>
    <p:sldId id="5121" r:id="rId23"/>
    <p:sldId id="388" r:id="rId24"/>
    <p:sldId id="5025" r:id="rId25"/>
    <p:sldId id="5045" r:id="rId26"/>
    <p:sldId id="5031" r:id="rId27"/>
    <p:sldId id="5107" r:id="rId28"/>
    <p:sldId id="5108" r:id="rId29"/>
    <p:sldId id="5044" r:id="rId30"/>
    <p:sldId id="5046" r:id="rId31"/>
    <p:sldId id="789" r:id="rId32"/>
    <p:sldId id="5024" r:id="rId33"/>
    <p:sldId id="5052" r:id="rId34"/>
    <p:sldId id="5035" r:id="rId35"/>
    <p:sldId id="5122" r:id="rId36"/>
    <p:sldId id="1450" r:id="rId37"/>
    <p:sldId id="1452" r:id="rId38"/>
    <p:sldId id="1535" r:id="rId39"/>
    <p:sldId id="1484" r:id="rId40"/>
    <p:sldId id="1821" r:id="rId41"/>
    <p:sldId id="571" r:id="rId42"/>
    <p:sldId id="5083" r:id="rId43"/>
    <p:sldId id="5042" r:id="rId44"/>
    <p:sldId id="5043" r:id="rId45"/>
    <p:sldId id="5048" r:id="rId46"/>
    <p:sldId id="5128" r:id="rId47"/>
    <p:sldId id="287" r:id="rId48"/>
    <p:sldId id="5053" r:id="rId49"/>
    <p:sldId id="293" r:id="rId50"/>
    <p:sldId id="5123" r:id="rId51"/>
    <p:sldId id="5051" r:id="rId52"/>
    <p:sldId id="5050" r:id="rId53"/>
    <p:sldId id="788" r:id="rId54"/>
    <p:sldId id="4879" r:id="rId55"/>
    <p:sldId id="513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59"/>
    <p:restoredTop sz="96197"/>
  </p:normalViewPr>
  <p:slideViewPr>
    <p:cSldViewPr snapToGrid="0">
      <p:cViewPr varScale="1">
        <p:scale>
          <a:sx n="70" d="100"/>
          <a:sy n="70" d="100"/>
        </p:scale>
        <p:origin x="43" y="581"/>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E5473-9E81-0946-A5A1-F42C995F608D}" type="datetimeFigureOut">
              <a:rPr lang="en-SI" smtClean="0"/>
              <a:t>12/14/2024</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E7E1A-1C0F-9148-AD38-A594D029C122}" type="slidenum">
              <a:rPr lang="en-SI" smtClean="0"/>
              <a:t>‹#›</a:t>
            </a:fld>
            <a:endParaRPr lang="en-SI"/>
          </a:p>
        </p:txBody>
      </p:sp>
    </p:spTree>
    <p:extLst>
      <p:ext uri="{BB962C8B-B14F-4D97-AF65-F5344CB8AC3E}">
        <p14:creationId xmlns:p14="http://schemas.microsoft.com/office/powerpoint/2010/main" val="264153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6.e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4.emf"/></Relationships>
</file>

<file path=ppt/notesSlides/_rels/note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6.e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8BBE7E1A-1C0F-9148-AD38-A594D029C122}" type="slidenum">
              <a:rPr lang="en-SI" smtClean="0"/>
              <a:t>5</a:t>
            </a:fld>
            <a:endParaRPr lang="en-SI"/>
          </a:p>
        </p:txBody>
      </p:sp>
    </p:spTree>
    <p:extLst>
      <p:ext uri="{BB962C8B-B14F-4D97-AF65-F5344CB8AC3E}">
        <p14:creationId xmlns:p14="http://schemas.microsoft.com/office/powerpoint/2010/main" val="343126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D432AA02-49F2-2507-807B-F026B3FB89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20C868A5-19FF-5342-9F46-0D37D213D4F4}" type="slidenum">
              <a:rPr lang="en-AU" altLang="en-SI" sz="1200">
                <a:latin typeface="Times New Roman" panose="02020603050405020304" pitchFamily="18" charset="0"/>
              </a:rPr>
              <a:pPr/>
              <a:t>18</a:t>
            </a:fld>
            <a:endParaRPr lang="en-AU" altLang="en-SI" sz="1200">
              <a:latin typeface="Times New Roman" panose="02020603050405020304" pitchFamily="18" charset="0"/>
            </a:endParaRPr>
          </a:p>
        </p:txBody>
      </p:sp>
      <p:sp>
        <p:nvSpPr>
          <p:cNvPr id="44034" name="Rectangle 2">
            <a:extLst>
              <a:ext uri="{FF2B5EF4-FFF2-40B4-BE49-F238E27FC236}">
                <a16:creationId xmlns:a16="http://schemas.microsoft.com/office/drawing/2014/main" id="{D7F78E74-66F1-5B00-D798-8C708E2F22A4}"/>
              </a:ext>
            </a:extLst>
          </p:cNvPr>
          <p:cNvSpPr>
            <a:spLocks noGrp="1" noRot="1" noChangeAspect="1" noChangeArrowheads="1" noTextEdit="1"/>
          </p:cNvSpPr>
          <p:nvPr>
            <p:ph type="sldImg"/>
          </p:nvPr>
        </p:nvSpPr>
        <p:spPr>
          <a:ln/>
        </p:spPr>
      </p:sp>
      <p:graphicFrame>
        <p:nvGraphicFramePr>
          <p:cNvPr id="44035" name="Object 1024">
            <a:extLst>
              <a:ext uri="{FF2B5EF4-FFF2-40B4-BE49-F238E27FC236}">
                <a16:creationId xmlns:a16="http://schemas.microsoft.com/office/drawing/2014/main" id="{4CE20483-1ACA-25B6-361D-439BC221011F}"/>
              </a:ext>
            </a:extLst>
          </p:cNvPr>
          <p:cNvGraphicFramePr>
            <a:graphicFrameLocks noGrp="1" noChangeAspect="1"/>
          </p:cNvGraphicFramePr>
          <p:nvPr>
            <p:ph type="body" idx="1"/>
          </p:nvPr>
        </p:nvGraphicFramePr>
        <p:xfrm>
          <a:off x="914400" y="6064250"/>
          <a:ext cx="5029200" cy="669925"/>
        </p:xfrm>
        <a:graphic>
          <a:graphicData uri="http://schemas.openxmlformats.org/presentationml/2006/ole">
            <mc:AlternateContent xmlns:mc="http://schemas.openxmlformats.org/markup-compatibility/2006">
              <mc:Choice xmlns:v="urn:schemas-microsoft-com:vml" Requires="v">
                <p:oleObj name="Document" r:id="rId3" imgW="32918400" imgH="4381500" progId="Word.Document.8">
                  <p:embed/>
                </p:oleObj>
              </mc:Choice>
              <mc:Fallback>
                <p:oleObj name="Document" r:id="rId3" imgW="32918400" imgH="4381500" progId="Word.Document.8">
                  <p:embed/>
                  <p:pic>
                    <p:nvPicPr>
                      <p:cNvPr id="44035" name="Object 1024">
                        <a:extLst>
                          <a:ext uri="{FF2B5EF4-FFF2-40B4-BE49-F238E27FC236}">
                            <a16:creationId xmlns:a16="http://schemas.microsoft.com/office/drawing/2014/main" id="{4CE20483-1ACA-25B6-361D-439BC2210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064250"/>
                        <a:ext cx="5029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19</a:t>
            </a:fld>
            <a:endParaRPr lang="en-SI"/>
          </a:p>
        </p:txBody>
      </p:sp>
    </p:spTree>
    <p:extLst>
      <p:ext uri="{BB962C8B-B14F-4D97-AF65-F5344CB8AC3E}">
        <p14:creationId xmlns:p14="http://schemas.microsoft.com/office/powerpoint/2010/main" val="25591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8BBE7E1A-1C0F-9148-AD38-A594D029C122}" type="slidenum">
              <a:rPr lang="en-SI" smtClean="0"/>
              <a:t>20</a:t>
            </a:fld>
            <a:endParaRPr lang="en-SI"/>
          </a:p>
        </p:txBody>
      </p:sp>
    </p:spTree>
    <p:extLst>
      <p:ext uri="{BB962C8B-B14F-4D97-AF65-F5344CB8AC3E}">
        <p14:creationId xmlns:p14="http://schemas.microsoft.com/office/powerpoint/2010/main" val="380200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E5777-0D88-7049-B3C5-79F8D223F82E}" type="slidenum">
              <a:rPr lang="en-US"/>
              <a:pPr/>
              <a:t>28</a:t>
            </a:fld>
            <a:endParaRPr lang="en-US"/>
          </a:p>
        </p:txBody>
      </p:sp>
      <p:sp>
        <p:nvSpPr>
          <p:cNvPr id="477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7187"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00FB4-79A9-1741-943B-321430DAEEF5}" type="slidenum">
              <a:rPr lang="en-US" smtClean="0"/>
              <a:t>32</a:t>
            </a:fld>
            <a:endParaRPr lang="en-US"/>
          </a:p>
        </p:txBody>
      </p:sp>
    </p:spTree>
    <p:extLst>
      <p:ext uri="{BB962C8B-B14F-4D97-AF65-F5344CB8AC3E}">
        <p14:creationId xmlns:p14="http://schemas.microsoft.com/office/powerpoint/2010/main" val="1960038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1A86C619-16AE-369C-64F4-F42BAAE515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E19BF9C-14E4-DA41-A28B-A99640E6EA55}" type="slidenum">
              <a:rPr lang="es-CL" altLang="en-SI" sz="1200"/>
              <a:pPr eaLnBrk="1" hangingPunct="1"/>
              <a:t>33</a:t>
            </a:fld>
            <a:endParaRPr lang="es-CL" altLang="en-SI" sz="1200"/>
          </a:p>
        </p:txBody>
      </p:sp>
      <p:sp>
        <p:nvSpPr>
          <p:cNvPr id="21506" name="Rectangle 2">
            <a:extLst>
              <a:ext uri="{FF2B5EF4-FFF2-40B4-BE49-F238E27FC236}">
                <a16:creationId xmlns:a16="http://schemas.microsoft.com/office/drawing/2014/main" id="{894B6006-66D4-55D7-BEDC-BB457B92D6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C8D61A07-83ED-B5D0-61A9-D552C8EF68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n-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920DB-DA39-B948-8A10-FF782037E6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3031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920DB-DA39-B948-8A10-FF782037E6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65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074676-5AEB-4F03-95C7-F96EB1C40FD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924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F5B79F4E-8AA8-4AF8-E857-B066B2507D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4417D87-801A-9047-BB70-5655495DB466}" type="slidenum">
              <a:rPr lang="en-AU" altLang="en-SI" sz="1200">
                <a:latin typeface="Times New Roman" panose="02020603050405020304" pitchFamily="18" charset="0"/>
              </a:rPr>
              <a:pPr/>
              <a:t>42</a:t>
            </a:fld>
            <a:endParaRPr lang="en-AU" altLang="en-SI" sz="1200">
              <a:latin typeface="Times New Roman" panose="02020603050405020304" pitchFamily="18" charset="0"/>
            </a:endParaRPr>
          </a:p>
        </p:txBody>
      </p:sp>
      <p:sp>
        <p:nvSpPr>
          <p:cNvPr id="107522" name="Rectangle 2">
            <a:extLst>
              <a:ext uri="{FF2B5EF4-FFF2-40B4-BE49-F238E27FC236}">
                <a16:creationId xmlns:a16="http://schemas.microsoft.com/office/drawing/2014/main" id="{9C854CA9-F354-92C8-276C-96081852FDF2}"/>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AF2955AC-D89A-A264-22DD-FAD4EA6D8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SI">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52B4DF6D-D197-C8FB-0F92-0934D2CB69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6A3CE4B1-3848-7648-A799-7DB22867C671}" type="slidenum">
              <a:rPr lang="en-AU" altLang="en-SI" sz="1200">
                <a:latin typeface="Times New Roman" panose="02020603050405020304" pitchFamily="18" charset="0"/>
              </a:rPr>
              <a:pPr/>
              <a:t>10</a:t>
            </a:fld>
            <a:endParaRPr lang="en-AU" altLang="en-SI" sz="1200">
              <a:latin typeface="Times New Roman" panose="02020603050405020304" pitchFamily="18" charset="0"/>
            </a:endParaRPr>
          </a:p>
        </p:txBody>
      </p:sp>
      <p:sp>
        <p:nvSpPr>
          <p:cNvPr id="60418" name="Rectangle 2">
            <a:extLst>
              <a:ext uri="{FF2B5EF4-FFF2-40B4-BE49-F238E27FC236}">
                <a16:creationId xmlns:a16="http://schemas.microsoft.com/office/drawing/2014/main" id="{F7BE1DA7-9B96-9141-BE18-0EEB34F8C5A1}"/>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2DFFE6F5-8837-2CC1-F23E-8344643FF6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SI">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I" dirty="0"/>
          </a:p>
        </p:txBody>
      </p:sp>
      <p:sp>
        <p:nvSpPr>
          <p:cNvPr id="4" name="Slide Number Placeholder 3"/>
          <p:cNvSpPr>
            <a:spLocks noGrp="1"/>
          </p:cNvSpPr>
          <p:nvPr>
            <p:ph type="sldNum" sz="quarter" idx="5"/>
          </p:nvPr>
        </p:nvSpPr>
        <p:spPr/>
        <p:txBody>
          <a:bodyPr/>
          <a:lstStyle/>
          <a:p>
            <a:fld id="{8BBE7E1A-1C0F-9148-AD38-A594D029C122}" type="slidenum">
              <a:rPr lang="en-SI" smtClean="0"/>
              <a:t>45</a:t>
            </a:fld>
            <a:endParaRPr lang="en-SI"/>
          </a:p>
        </p:txBody>
      </p:sp>
    </p:spTree>
    <p:extLst>
      <p:ext uri="{BB962C8B-B14F-4D97-AF65-F5344CB8AC3E}">
        <p14:creationId xmlns:p14="http://schemas.microsoft.com/office/powerpoint/2010/main" val="138873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I" dirty="0"/>
          </a:p>
        </p:txBody>
      </p:sp>
      <p:sp>
        <p:nvSpPr>
          <p:cNvPr id="4" name="Slide Number Placeholder 3"/>
          <p:cNvSpPr>
            <a:spLocks noGrp="1"/>
          </p:cNvSpPr>
          <p:nvPr>
            <p:ph type="sldNum" sz="quarter" idx="5"/>
          </p:nvPr>
        </p:nvSpPr>
        <p:spPr/>
        <p:txBody>
          <a:bodyPr/>
          <a:lstStyle/>
          <a:p>
            <a:fld id="{8BBE7E1A-1C0F-9148-AD38-A594D029C122}" type="slidenum">
              <a:rPr lang="en-SI" smtClean="0"/>
              <a:t>46</a:t>
            </a:fld>
            <a:endParaRPr lang="en-SI"/>
          </a:p>
        </p:txBody>
      </p:sp>
    </p:spTree>
    <p:extLst>
      <p:ext uri="{BB962C8B-B14F-4D97-AF65-F5344CB8AC3E}">
        <p14:creationId xmlns:p14="http://schemas.microsoft.com/office/powerpoint/2010/main" val="2664266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8BBE7E1A-1C0F-9148-AD38-A594D029C122}" type="slidenum">
              <a:rPr lang="en-SI" smtClean="0"/>
              <a:t>47</a:t>
            </a:fld>
            <a:endParaRPr lang="en-SI"/>
          </a:p>
        </p:txBody>
      </p:sp>
    </p:spTree>
    <p:extLst>
      <p:ext uri="{BB962C8B-B14F-4D97-AF65-F5344CB8AC3E}">
        <p14:creationId xmlns:p14="http://schemas.microsoft.com/office/powerpoint/2010/main" val="1472198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F52B5410-047D-EC58-F279-DB416113E73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F5F7AB06-7339-CD94-891B-61EA4B84E8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SI" dirty="0"/>
          </a:p>
        </p:txBody>
      </p:sp>
      <p:sp>
        <p:nvSpPr>
          <p:cNvPr id="23555" name="Slide Number Placeholder 3">
            <a:extLst>
              <a:ext uri="{FF2B5EF4-FFF2-40B4-BE49-F238E27FC236}">
                <a16:creationId xmlns:a16="http://schemas.microsoft.com/office/drawing/2014/main" id="{22E19BDE-9841-6FB6-1A96-63DDB54103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C098E9B-2229-7648-8C4D-703495D9F6F5}" type="slidenum">
              <a:rPr lang="en-US" altLang="en-SI" sz="1200">
                <a:latin typeface="Calibri" panose="020F0502020204030204" pitchFamily="34" charset="0"/>
              </a:rPr>
              <a:pPr eaLnBrk="1" hangingPunct="1"/>
              <a:t>48</a:t>
            </a:fld>
            <a:endParaRPr lang="en-US" altLang="en-SI"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F52B5410-047D-EC58-F279-DB416113E73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F5F7AB06-7339-CD94-891B-61EA4B84E8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GB" dirty="0"/>
          </a:p>
        </p:txBody>
      </p:sp>
      <p:sp>
        <p:nvSpPr>
          <p:cNvPr id="23555" name="Slide Number Placeholder 3">
            <a:extLst>
              <a:ext uri="{FF2B5EF4-FFF2-40B4-BE49-F238E27FC236}">
                <a16:creationId xmlns:a16="http://schemas.microsoft.com/office/drawing/2014/main" id="{22E19BDE-9841-6FB6-1A96-63DDB54103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C098E9B-2229-7648-8C4D-703495D9F6F5}" type="slidenum">
              <a:rPr lang="en-US" altLang="en-SI" sz="1200">
                <a:latin typeface="Calibri" panose="020F0502020204030204" pitchFamily="34" charset="0"/>
              </a:rPr>
              <a:pPr eaLnBrk="1" hangingPunct="1"/>
              <a:t>50</a:t>
            </a:fld>
            <a:endParaRPr lang="en-US" altLang="en-SI" sz="1200">
              <a:latin typeface="Calibri" panose="020F0502020204030204" pitchFamily="34" charset="0"/>
            </a:endParaRPr>
          </a:p>
        </p:txBody>
      </p:sp>
    </p:spTree>
    <p:extLst>
      <p:ext uri="{BB962C8B-B14F-4D97-AF65-F5344CB8AC3E}">
        <p14:creationId xmlns:p14="http://schemas.microsoft.com/office/powerpoint/2010/main" val="4111883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ABA6896F-D781-1B3B-75F5-57C19D4F2A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61F5C7F-3522-7E48-8543-2775BE68E1D6}" type="slidenum">
              <a:rPr lang="es-CL" altLang="en-SI" sz="1200"/>
              <a:pPr eaLnBrk="1" hangingPunct="1"/>
              <a:t>51</a:t>
            </a:fld>
            <a:endParaRPr lang="es-CL" altLang="en-SI" sz="1200"/>
          </a:p>
        </p:txBody>
      </p:sp>
      <p:sp>
        <p:nvSpPr>
          <p:cNvPr id="19458" name="Rectangle 2">
            <a:extLst>
              <a:ext uri="{FF2B5EF4-FFF2-40B4-BE49-F238E27FC236}">
                <a16:creationId xmlns:a16="http://schemas.microsoft.com/office/drawing/2014/main" id="{F4D4065A-58A5-5AE5-4C78-7BDCB034FA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3DC1EA39-42A7-A2E4-F431-F1D2F65EBA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n-SI"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1FE10435-F7CE-3C8A-FFEF-CC3E49BAE5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232E5B1-B7EA-A342-8A61-3D35DE3E623E}" type="slidenum">
              <a:rPr lang="es-CL" altLang="en-SI" sz="1200"/>
              <a:pPr eaLnBrk="1" hangingPunct="1"/>
              <a:t>52</a:t>
            </a:fld>
            <a:endParaRPr lang="es-CL" altLang="en-SI" sz="1200"/>
          </a:p>
        </p:txBody>
      </p:sp>
      <p:sp>
        <p:nvSpPr>
          <p:cNvPr id="17410" name="Rectangle 2">
            <a:extLst>
              <a:ext uri="{FF2B5EF4-FFF2-40B4-BE49-F238E27FC236}">
                <a16:creationId xmlns:a16="http://schemas.microsoft.com/office/drawing/2014/main" id="{F3292010-03EF-9A21-8EB3-AE38D7BEDD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6D19E893-1469-4035-2EF8-107D13FFAC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n-SI"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8BBE7E1A-1C0F-9148-AD38-A594D029C122}" type="slidenum">
              <a:rPr lang="en-SI" smtClean="0"/>
              <a:t>53</a:t>
            </a:fld>
            <a:endParaRPr lang="en-SI"/>
          </a:p>
        </p:txBody>
      </p:sp>
    </p:spTree>
    <p:extLst>
      <p:ext uri="{BB962C8B-B14F-4D97-AF65-F5344CB8AC3E}">
        <p14:creationId xmlns:p14="http://schemas.microsoft.com/office/powerpoint/2010/main" val="424610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DD17B57A-7828-B331-5603-0F61D47CB3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007B84EC-3C01-DE40-95EF-369DE8CDAAA5}" type="slidenum">
              <a:rPr lang="en-AU" altLang="en-SI" sz="1200">
                <a:latin typeface="Times New Roman" panose="02020603050405020304" pitchFamily="18" charset="0"/>
              </a:rPr>
              <a:pPr/>
              <a:t>11</a:t>
            </a:fld>
            <a:endParaRPr lang="en-AU" altLang="en-SI" sz="1200">
              <a:latin typeface="Times New Roman" panose="02020603050405020304" pitchFamily="18" charset="0"/>
            </a:endParaRPr>
          </a:p>
        </p:txBody>
      </p:sp>
      <p:sp>
        <p:nvSpPr>
          <p:cNvPr id="58370" name="Rectangle 2">
            <a:extLst>
              <a:ext uri="{FF2B5EF4-FFF2-40B4-BE49-F238E27FC236}">
                <a16:creationId xmlns:a16="http://schemas.microsoft.com/office/drawing/2014/main" id="{736D55BE-E86B-4865-8A31-04DEF06589E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DDF946AA-7FC0-889B-FABC-E3E07213C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SI">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AF1A5C5E-4E5A-B35C-4990-CFBF7F7C0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DF85367-E6D1-BB43-AD3F-2F28954AA054}" type="slidenum">
              <a:rPr lang="en-AU" altLang="en-SI" sz="1200">
                <a:latin typeface="Times New Roman" panose="02020603050405020304" pitchFamily="18" charset="0"/>
              </a:rPr>
              <a:pPr/>
              <a:t>12</a:t>
            </a:fld>
            <a:endParaRPr lang="en-AU" altLang="en-SI" sz="1200">
              <a:latin typeface="Times New Roman" panose="02020603050405020304" pitchFamily="18" charset="0"/>
            </a:endParaRPr>
          </a:p>
        </p:txBody>
      </p:sp>
      <p:sp>
        <p:nvSpPr>
          <p:cNvPr id="56322" name="Rectangle 2">
            <a:extLst>
              <a:ext uri="{FF2B5EF4-FFF2-40B4-BE49-F238E27FC236}">
                <a16:creationId xmlns:a16="http://schemas.microsoft.com/office/drawing/2014/main" id="{71DBA5B0-75D1-684C-D080-DB39683B908D}"/>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C57971C1-AA10-57E1-FDB0-95CC2959BF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SI">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17EE84AE-A9B7-34D1-7AB4-4DCAC8465F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6814BBFE-2520-9840-BDA8-41DD65A654A3}" type="slidenum">
              <a:rPr lang="en-AU" altLang="en-SI" sz="1200">
                <a:latin typeface="Times New Roman" panose="02020603050405020304" pitchFamily="18" charset="0"/>
              </a:rPr>
              <a:pPr/>
              <a:t>13</a:t>
            </a:fld>
            <a:endParaRPr lang="en-AU" altLang="en-SI" sz="1200">
              <a:latin typeface="Times New Roman" panose="02020603050405020304" pitchFamily="18" charset="0"/>
            </a:endParaRPr>
          </a:p>
        </p:txBody>
      </p:sp>
      <p:sp>
        <p:nvSpPr>
          <p:cNvPr id="119810" name="Rectangle 2">
            <a:extLst>
              <a:ext uri="{FF2B5EF4-FFF2-40B4-BE49-F238E27FC236}">
                <a16:creationId xmlns:a16="http://schemas.microsoft.com/office/drawing/2014/main" id="{BFEC174B-50C3-7E3A-7F89-E376C4C3C23B}"/>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06573AF5-1C83-0AAE-A20E-524321ABDF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SI">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3FA12AEF-F5A9-5F7F-4431-755DA4F07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68A5E20D-7C23-6446-B571-4A6CAA835335}" type="slidenum">
              <a:rPr lang="en-AU" altLang="en-SI" sz="1200">
                <a:latin typeface="Times New Roman" panose="02020603050405020304" pitchFamily="18" charset="0"/>
              </a:rPr>
              <a:pPr/>
              <a:t>14</a:t>
            </a:fld>
            <a:endParaRPr lang="en-AU" altLang="en-SI" sz="1200">
              <a:latin typeface="Times New Roman" panose="02020603050405020304" pitchFamily="18" charset="0"/>
            </a:endParaRPr>
          </a:p>
        </p:txBody>
      </p:sp>
      <p:sp>
        <p:nvSpPr>
          <p:cNvPr id="121858" name="Rectangle 2">
            <a:extLst>
              <a:ext uri="{FF2B5EF4-FFF2-40B4-BE49-F238E27FC236}">
                <a16:creationId xmlns:a16="http://schemas.microsoft.com/office/drawing/2014/main" id="{CDEE49B7-CED8-D4E4-2A5F-F511A2D8381E}"/>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35C162CB-ECF4-8462-C5E0-5C6D632BF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F47589EF-0FEB-60AB-789A-9E1A6170B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00A1896D-6296-4748-9809-9AF85B14E9D1}" type="slidenum">
              <a:rPr lang="en-AU" altLang="en-SI" sz="1200">
                <a:latin typeface="Times New Roman" panose="02020603050405020304" pitchFamily="18" charset="0"/>
              </a:rPr>
              <a:pPr/>
              <a:t>15</a:t>
            </a:fld>
            <a:endParaRPr lang="en-AU" altLang="en-SI" sz="1200">
              <a:latin typeface="Times New Roman" panose="02020603050405020304" pitchFamily="18" charset="0"/>
            </a:endParaRPr>
          </a:p>
        </p:txBody>
      </p:sp>
      <p:sp>
        <p:nvSpPr>
          <p:cNvPr id="123906" name="Rectangle 2">
            <a:extLst>
              <a:ext uri="{FF2B5EF4-FFF2-40B4-BE49-F238E27FC236}">
                <a16:creationId xmlns:a16="http://schemas.microsoft.com/office/drawing/2014/main" id="{2F025789-BB49-6EFA-C966-4DD0F0A70896}"/>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E59B3417-801B-160E-D338-6C85A6891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SI">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35E27A21-C41C-501F-CE94-327DD0C664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FF566AB5-31C7-2542-98CC-73DCD3069E4D}" type="slidenum">
              <a:rPr lang="en-AU" altLang="en-SI" sz="1200">
                <a:latin typeface="Times New Roman" panose="02020603050405020304" pitchFamily="18" charset="0"/>
              </a:rPr>
              <a:pPr/>
              <a:t>16</a:t>
            </a:fld>
            <a:endParaRPr lang="en-AU" altLang="en-SI" sz="1200">
              <a:latin typeface="Times New Roman" panose="02020603050405020304" pitchFamily="18" charset="0"/>
            </a:endParaRPr>
          </a:p>
        </p:txBody>
      </p:sp>
      <p:sp>
        <p:nvSpPr>
          <p:cNvPr id="41986" name="Rectangle 2">
            <a:extLst>
              <a:ext uri="{FF2B5EF4-FFF2-40B4-BE49-F238E27FC236}">
                <a16:creationId xmlns:a16="http://schemas.microsoft.com/office/drawing/2014/main" id="{8E9ABB67-6FDE-57D7-0539-80978BC1ECD3}"/>
              </a:ext>
            </a:extLst>
          </p:cNvPr>
          <p:cNvSpPr>
            <a:spLocks noGrp="1" noRot="1" noChangeAspect="1" noChangeArrowheads="1" noTextEdit="1"/>
          </p:cNvSpPr>
          <p:nvPr>
            <p:ph type="sldImg"/>
          </p:nvPr>
        </p:nvSpPr>
        <p:spPr>
          <a:ln/>
        </p:spPr>
      </p:sp>
      <p:graphicFrame>
        <p:nvGraphicFramePr>
          <p:cNvPr id="41987" name="Object 1024">
            <a:extLst>
              <a:ext uri="{FF2B5EF4-FFF2-40B4-BE49-F238E27FC236}">
                <a16:creationId xmlns:a16="http://schemas.microsoft.com/office/drawing/2014/main" id="{9068DB0C-462A-8D59-1688-2E577CD1EAB4}"/>
              </a:ext>
            </a:extLst>
          </p:cNvPr>
          <p:cNvGraphicFramePr>
            <a:graphicFrameLocks noGrp="1" noChangeAspect="1"/>
          </p:cNvGraphicFramePr>
          <p:nvPr>
            <p:ph type="body" idx="1"/>
          </p:nvPr>
        </p:nvGraphicFramePr>
        <p:xfrm>
          <a:off x="914400" y="6267450"/>
          <a:ext cx="5029200" cy="266700"/>
        </p:xfrm>
        <a:graphic>
          <a:graphicData uri="http://schemas.openxmlformats.org/presentationml/2006/ole">
            <mc:AlternateContent xmlns:mc="http://schemas.openxmlformats.org/markup-compatibility/2006">
              <mc:Choice xmlns:v="urn:schemas-microsoft-com:vml" Requires="v">
                <p:oleObj name="Document" r:id="rId3" imgW="32918400" imgH="1752600" progId="Word.Document.8">
                  <p:embed/>
                </p:oleObj>
              </mc:Choice>
              <mc:Fallback>
                <p:oleObj name="Document" r:id="rId3" imgW="32918400" imgH="1752600" progId="Word.Document.8">
                  <p:embed/>
                  <p:pic>
                    <p:nvPicPr>
                      <p:cNvPr id="41987" name="Object 1024">
                        <a:extLst>
                          <a:ext uri="{FF2B5EF4-FFF2-40B4-BE49-F238E27FC236}">
                            <a16:creationId xmlns:a16="http://schemas.microsoft.com/office/drawing/2014/main" id="{9068DB0C-462A-8D59-1688-2E577CD1E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267450"/>
                        <a:ext cx="5029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C2EE3F9A-2A30-3BEA-7693-CE442F35CA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1650668-3BF0-9A40-AAA5-714BD60A03A1}" type="slidenum">
              <a:rPr lang="en-AU" altLang="en-SI" sz="1200">
                <a:latin typeface="Times New Roman" panose="02020603050405020304" pitchFamily="18" charset="0"/>
              </a:rPr>
              <a:pPr/>
              <a:t>17</a:t>
            </a:fld>
            <a:endParaRPr lang="en-AU" altLang="en-SI" sz="1200">
              <a:latin typeface="Times New Roman" panose="02020603050405020304" pitchFamily="18" charset="0"/>
            </a:endParaRPr>
          </a:p>
        </p:txBody>
      </p:sp>
      <p:sp>
        <p:nvSpPr>
          <p:cNvPr id="46082" name="Rectangle 1026">
            <a:extLst>
              <a:ext uri="{FF2B5EF4-FFF2-40B4-BE49-F238E27FC236}">
                <a16:creationId xmlns:a16="http://schemas.microsoft.com/office/drawing/2014/main" id="{C9DB180B-771C-BB8A-1264-628BB46A2B23}"/>
              </a:ext>
            </a:extLst>
          </p:cNvPr>
          <p:cNvSpPr>
            <a:spLocks noGrp="1" noRot="1" noChangeAspect="1" noChangeArrowheads="1" noTextEdit="1"/>
          </p:cNvSpPr>
          <p:nvPr>
            <p:ph type="sldImg"/>
          </p:nvPr>
        </p:nvSpPr>
        <p:spPr>
          <a:ln/>
        </p:spPr>
      </p:sp>
      <p:graphicFrame>
        <p:nvGraphicFramePr>
          <p:cNvPr id="46083" name="Object 1024">
            <a:extLst>
              <a:ext uri="{FF2B5EF4-FFF2-40B4-BE49-F238E27FC236}">
                <a16:creationId xmlns:a16="http://schemas.microsoft.com/office/drawing/2014/main" id="{BEDDE080-FD1F-51FC-B445-9A5E59A718D6}"/>
              </a:ext>
            </a:extLst>
          </p:cNvPr>
          <p:cNvGraphicFramePr>
            <a:graphicFrameLocks noGrp="1" noChangeAspect="1"/>
          </p:cNvGraphicFramePr>
          <p:nvPr>
            <p:ph type="body" idx="1"/>
          </p:nvPr>
        </p:nvGraphicFramePr>
        <p:xfrm>
          <a:off x="914400" y="6064250"/>
          <a:ext cx="5029200" cy="669925"/>
        </p:xfrm>
        <a:graphic>
          <a:graphicData uri="http://schemas.openxmlformats.org/presentationml/2006/ole">
            <mc:AlternateContent xmlns:mc="http://schemas.openxmlformats.org/markup-compatibility/2006">
              <mc:Choice xmlns:v="urn:schemas-microsoft-com:vml" Requires="v">
                <p:oleObj name="Document" r:id="rId3" imgW="32918400" imgH="4381500" progId="Word.Document.8">
                  <p:embed/>
                </p:oleObj>
              </mc:Choice>
              <mc:Fallback>
                <p:oleObj name="Document" r:id="rId3" imgW="32918400" imgH="4381500" progId="Word.Document.8">
                  <p:embed/>
                  <p:pic>
                    <p:nvPicPr>
                      <p:cNvPr id="46083" name="Object 1024">
                        <a:extLst>
                          <a:ext uri="{FF2B5EF4-FFF2-40B4-BE49-F238E27FC236}">
                            <a16:creationId xmlns:a16="http://schemas.microsoft.com/office/drawing/2014/main" id="{BEDDE080-FD1F-51FC-B445-9A5E59A71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064250"/>
                        <a:ext cx="5029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3EEAE5-4B11-4B44-9CD1-E74FB05F7A26}"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369918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EEAE5-4B11-4B44-9CD1-E74FB05F7A26}"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9616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EEAE5-4B11-4B44-9CD1-E74FB05F7A26}"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186886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r>
              <a:rPr lang="en-US" sz="3200" b="0" strike="noStrike" spc="-1">
                <a:latin typeface="Arial"/>
              </a:rPr>
              <a:t>Click to edit Master subtitle style</a:t>
            </a:r>
          </a:p>
        </p:txBody>
      </p:sp>
    </p:spTree>
    <p:extLst>
      <p:ext uri="{BB962C8B-B14F-4D97-AF65-F5344CB8AC3E}">
        <p14:creationId xmlns:p14="http://schemas.microsoft.com/office/powerpoint/2010/main" val="350876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837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561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6578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967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749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4799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47891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EEAE5-4B11-4B44-9CD1-E74FB05F7A26}"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412216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2954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81C8EC9-2715-EA44-BAEF-AFF86AD89472}" type="slidenum">
              <a:rPr lang="en-US"/>
              <a:pPr>
                <a:defRPr/>
              </a:pPr>
              <a:t>‹#›</a:t>
            </a:fld>
            <a:endParaRPr lang="en-US"/>
          </a:p>
        </p:txBody>
      </p:sp>
    </p:spTree>
    <p:extLst>
      <p:ext uri="{BB962C8B-B14F-4D97-AF65-F5344CB8AC3E}">
        <p14:creationId xmlns:p14="http://schemas.microsoft.com/office/powerpoint/2010/main" val="4012119306"/>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0751" y="512735"/>
            <a:ext cx="11013873" cy="316800"/>
          </a:xfrm>
          <a:prstGeom prst="rect">
            <a:avLst/>
          </a:prstGeom>
        </p:spPr>
        <p:txBody>
          <a:bodyPr lIns="0" tIns="0" bIns="0" anchor="b" anchorCtr="0">
            <a:noAutofit/>
          </a:bodyPr>
          <a:lstStyle>
            <a:lvl1pPr algn="l">
              <a:defRPr sz="2600" b="1">
                <a:solidFill>
                  <a:schemeClr val="tx1"/>
                </a:solidFill>
              </a:defRPr>
            </a:lvl1pPr>
          </a:lstStyle>
          <a:p>
            <a:endParaRPr lang="en-US"/>
          </a:p>
        </p:txBody>
      </p:sp>
      <p:sp>
        <p:nvSpPr>
          <p:cNvPr id="4" name="Text Placeholder 7">
            <a:extLst>
              <a:ext uri="{FF2B5EF4-FFF2-40B4-BE49-F238E27FC236}">
                <a16:creationId xmlns:a16="http://schemas.microsoft.com/office/drawing/2014/main" id="{D6A5E1AE-D963-49D8-A6FC-4270105A9683}"/>
              </a:ext>
            </a:extLst>
          </p:cNvPr>
          <p:cNvSpPr>
            <a:spLocks noGrp="1"/>
          </p:cNvSpPr>
          <p:nvPr>
            <p:ph type="body" sz="quarter" idx="10" hasCustomPrompt="1"/>
          </p:nvPr>
        </p:nvSpPr>
        <p:spPr>
          <a:xfrm>
            <a:off x="2336532" y="6340386"/>
            <a:ext cx="7554720" cy="313171"/>
          </a:xfrm>
        </p:spPr>
        <p:txBody>
          <a:bodyPr lIns="0" anchor="b">
            <a:noAutofit/>
          </a:bodyPr>
          <a:lstStyle>
            <a:lvl1pPr marL="0" indent="0">
              <a:spcBef>
                <a:spcPts val="0"/>
              </a:spcBef>
              <a:spcAft>
                <a:spcPts val="200"/>
              </a:spcAft>
              <a:buNone/>
              <a:defRPr sz="800" baseline="0">
                <a:solidFill>
                  <a:schemeClr val="bg1">
                    <a:lumMod val="50000"/>
                  </a:schemeClr>
                </a:solidFill>
              </a:defRPr>
            </a:lvl1pPr>
          </a:lstStyle>
          <a:p>
            <a:pPr lvl="0"/>
            <a:r>
              <a:rPr lang="en-GB"/>
              <a:t>Insert Footnotes and references</a:t>
            </a:r>
          </a:p>
        </p:txBody>
      </p:sp>
      <p:sp>
        <p:nvSpPr>
          <p:cNvPr id="5" name="TextBox 4">
            <a:extLst>
              <a:ext uri="{FF2B5EF4-FFF2-40B4-BE49-F238E27FC236}">
                <a16:creationId xmlns:a16="http://schemas.microsoft.com/office/drawing/2014/main" id="{9F8BBA21-0FD9-426F-981B-CD185F485685}"/>
              </a:ext>
            </a:extLst>
          </p:cNvPr>
          <p:cNvSpPr txBox="1"/>
          <p:nvPr userDrawn="1"/>
        </p:nvSpPr>
        <p:spPr>
          <a:xfrm>
            <a:off x="4246803" y="6634596"/>
            <a:ext cx="3612264" cy="261610"/>
          </a:xfrm>
          <a:prstGeom prst="rect">
            <a:avLst/>
          </a:prstGeom>
          <a:noFill/>
        </p:spPr>
        <p:txBody>
          <a:bodyPr wrap="square" rtlCol="0">
            <a:spAutoFit/>
          </a:bodyPr>
          <a:lstStyle/>
          <a:p>
            <a:r>
              <a:rPr lang="en-GB" sz="1100" b="0" kern="1200">
                <a:solidFill>
                  <a:schemeClr val="tx1"/>
                </a:solidFill>
                <a:effectLst/>
                <a:latin typeface="+mn-lt"/>
                <a:ea typeface="+mn-ea"/>
                <a:cs typeface="+mn-cs"/>
              </a:rPr>
              <a:t>For Clinical and Medical use only | Do not distribute</a:t>
            </a:r>
            <a:endParaRPr lang="en-US" sz="1100" b="0" kern="1200">
              <a:solidFill>
                <a:schemeClr val="tx1"/>
              </a:solidFill>
              <a:effectLst/>
              <a:latin typeface="+mn-lt"/>
              <a:ea typeface="+mn-ea"/>
              <a:cs typeface="+mn-cs"/>
            </a:endParaRPr>
          </a:p>
        </p:txBody>
      </p:sp>
    </p:spTree>
    <p:extLst>
      <p:ext uri="{BB962C8B-B14F-4D97-AF65-F5344CB8AC3E}">
        <p14:creationId xmlns:p14="http://schemas.microsoft.com/office/powerpoint/2010/main" val="3674957438"/>
      </p:ext>
    </p:extLst>
  </p:cSld>
  <p:clrMapOvr>
    <a:masterClrMapping/>
  </p:clrMapOvr>
  <p:extLst>
    <p:ext uri="{DCECCB84-F9BA-43D5-87BE-67443E8EF086}">
      <p15:sldGuideLst xmlns:p15="http://schemas.microsoft.com/office/powerpoint/2012/main">
        <p15:guide id="1" orient="horz" pos="424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08050" y="501651"/>
            <a:ext cx="10397067" cy="1038225"/>
          </a:xfrm>
        </p:spPr>
        <p:txBody>
          <a:bodyPr/>
          <a:lstStyle/>
          <a:p>
            <a:r>
              <a:rPr lang="sl-SI"/>
              <a:t>Click to edit Master title style</a:t>
            </a:r>
            <a:endParaRPr lang="en-US"/>
          </a:p>
        </p:txBody>
      </p:sp>
      <p:sp>
        <p:nvSpPr>
          <p:cNvPr id="3" name="Content Placeholder 2"/>
          <p:cNvSpPr>
            <a:spLocks noGrp="1"/>
          </p:cNvSpPr>
          <p:nvPr>
            <p:ph sz="half" idx="1"/>
          </p:nvPr>
        </p:nvSpPr>
        <p:spPr>
          <a:xfrm>
            <a:off x="914400" y="2238375"/>
            <a:ext cx="5080000" cy="3857625"/>
          </a:xfrm>
        </p:spPr>
        <p:txBody>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Content Placeholder 3"/>
          <p:cNvSpPr>
            <a:spLocks noGrp="1"/>
          </p:cNvSpPr>
          <p:nvPr>
            <p:ph sz="quarter" idx="2"/>
          </p:nvPr>
        </p:nvSpPr>
        <p:spPr>
          <a:xfrm>
            <a:off x="6197600" y="2238376"/>
            <a:ext cx="5080000" cy="1852613"/>
          </a:xfrm>
        </p:spPr>
        <p:txBody>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5" name="Content Placeholder 4"/>
          <p:cNvSpPr>
            <a:spLocks noGrp="1"/>
          </p:cNvSpPr>
          <p:nvPr>
            <p:ph sz="quarter" idx="3"/>
          </p:nvPr>
        </p:nvSpPr>
        <p:spPr>
          <a:xfrm>
            <a:off x="6197600" y="4243388"/>
            <a:ext cx="5080000" cy="1852612"/>
          </a:xfrm>
        </p:spPr>
        <p:txBody>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6" name="Date Placeholder 5">
            <a:extLst>
              <a:ext uri="{FF2B5EF4-FFF2-40B4-BE49-F238E27FC236}">
                <a16:creationId xmlns:a16="http://schemas.microsoft.com/office/drawing/2014/main" id="{7BCF6C39-4FC1-B562-69D7-22E225A32EE7}"/>
              </a:ext>
            </a:extLst>
          </p:cNvPr>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7" name="Footer Placeholder 6">
            <a:extLst>
              <a:ext uri="{FF2B5EF4-FFF2-40B4-BE49-F238E27FC236}">
                <a16:creationId xmlns:a16="http://schemas.microsoft.com/office/drawing/2014/main" id="{EBA4A422-DB3F-1731-D3FD-075B8C6AA58D}"/>
              </a:ext>
            </a:extLst>
          </p:cNvPr>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8" name="Slide Number Placeholder 7">
            <a:extLst>
              <a:ext uri="{FF2B5EF4-FFF2-40B4-BE49-F238E27FC236}">
                <a16:creationId xmlns:a16="http://schemas.microsoft.com/office/drawing/2014/main" id="{DF5A4A43-4040-EE47-A732-AE939D5832A0}"/>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60AB6D6E-A823-D64E-BC2C-71CFE9446547}" type="slidenum">
              <a:rPr lang="en-US" altLang="en-SI"/>
              <a:pPr/>
              <a:t>‹#›</a:t>
            </a:fld>
            <a:endParaRPr lang="en-US" altLang="en-SI"/>
          </a:p>
        </p:txBody>
      </p:sp>
    </p:spTree>
    <p:extLst>
      <p:ext uri="{BB962C8B-B14F-4D97-AF65-F5344CB8AC3E}">
        <p14:creationId xmlns:p14="http://schemas.microsoft.com/office/powerpoint/2010/main" val="1616004895"/>
      </p:ext>
    </p:extLst>
  </p:cSld>
  <p:clrMapOvr>
    <a:masterClrMapping/>
  </p:clrMapOvr>
  <p:transition>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5" y="1339280"/>
            <a:ext cx="11109320" cy="4031359"/>
          </a:xfrm>
        </p:spPr>
        <p:txBody>
          <a:bodyPr>
            <a:noAutofit/>
          </a:bodyPr>
          <a:lstStyle>
            <a:lvl1pPr marL="0" marR="0" indent="0" algn="l" defTabSz="457200" rtl="0" eaLnBrk="1" fontAlgn="auto" latinLnBrk="0" hangingPunct="1">
              <a:lnSpc>
                <a:spcPct val="140000"/>
              </a:lnSpc>
              <a:spcBef>
                <a:spcPct val="20000"/>
              </a:spcBef>
              <a:spcAft>
                <a:spcPts val="600"/>
              </a:spcAft>
              <a:buClrTx/>
              <a:buSzTx/>
              <a:buFont typeface="Arial"/>
              <a:buNone/>
              <a:tabLst/>
              <a:defRPr lang="en-US" sz="1600" b="0" i="0" baseline="0" smtClean="0">
                <a:solidFill>
                  <a:schemeClr val="accent1"/>
                </a:solidFill>
                <a:effectLst/>
                <a:latin typeface="Arial"/>
                <a:cs typeface="Arial"/>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a:p>
        </p:txBody>
      </p:sp>
      <p:sp>
        <p:nvSpPr>
          <p:cNvPr id="9" name="Title 8"/>
          <p:cNvSpPr>
            <a:spLocks noGrp="1"/>
          </p:cNvSpPr>
          <p:nvPr>
            <p:ph type="title"/>
          </p:nvPr>
        </p:nvSpPr>
        <p:spPr>
          <a:xfrm>
            <a:off x="482600" y="104873"/>
            <a:ext cx="10972800" cy="747228"/>
          </a:xfrm>
        </p:spPr>
        <p:txBody>
          <a:bodyPr anchor="b" anchorCtr="0">
            <a:normAutofit/>
          </a:bodyPr>
          <a:lstStyle>
            <a:lvl1pPr algn="l">
              <a:defRPr sz="3600" b="1">
                <a:solidFill>
                  <a:schemeClr val="tx1"/>
                </a:solidFill>
              </a:defRPr>
            </a:lvl1pPr>
          </a:lstStyle>
          <a:p>
            <a:endParaRPr lang="en-US"/>
          </a:p>
        </p:txBody>
      </p:sp>
    </p:spTree>
    <p:extLst>
      <p:ext uri="{BB962C8B-B14F-4D97-AF65-F5344CB8AC3E}">
        <p14:creationId xmlns:p14="http://schemas.microsoft.com/office/powerpoint/2010/main" val="216432683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3EEAE5-4B11-4B44-9CD1-E74FB05F7A26}"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121635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3EEAE5-4B11-4B44-9CD1-E74FB05F7A26}" type="datetimeFigureOut">
              <a:rPr lang="en-SI" smtClean="0"/>
              <a:t>12/14/2024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339420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3EEAE5-4B11-4B44-9CD1-E74FB05F7A26}" type="datetimeFigureOut">
              <a:rPr lang="en-SI" smtClean="0"/>
              <a:t>12/14/2024</a:t>
            </a:fld>
            <a:endParaRPr lang="en-SI"/>
          </a:p>
        </p:txBody>
      </p:sp>
      <p:sp>
        <p:nvSpPr>
          <p:cNvPr id="8" name="Footer Placeholder 7"/>
          <p:cNvSpPr>
            <a:spLocks noGrp="1"/>
          </p:cNvSpPr>
          <p:nvPr>
            <p:ph type="ftr" sz="quarter" idx="11"/>
          </p:nvPr>
        </p:nvSpPr>
        <p:spPr/>
        <p:txBody>
          <a:bodyPr/>
          <a:lstStyle/>
          <a:p>
            <a:endParaRPr lang="en-SI"/>
          </a:p>
        </p:txBody>
      </p:sp>
      <p:sp>
        <p:nvSpPr>
          <p:cNvPr id="9" name="Slide Number Placeholder 8"/>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5426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3EEAE5-4B11-4B44-9CD1-E74FB05F7A26}" type="datetimeFigureOut">
              <a:rPr lang="en-SI" smtClean="0"/>
              <a:t>12/14/2024</a:t>
            </a:fld>
            <a:endParaRPr lang="en-SI"/>
          </a:p>
        </p:txBody>
      </p:sp>
      <p:sp>
        <p:nvSpPr>
          <p:cNvPr id="4" name="Footer Placeholder 3"/>
          <p:cNvSpPr>
            <a:spLocks noGrp="1"/>
          </p:cNvSpPr>
          <p:nvPr>
            <p:ph type="ftr" sz="quarter" idx="11"/>
          </p:nvPr>
        </p:nvSpPr>
        <p:spPr/>
        <p:txBody>
          <a:bodyPr/>
          <a:lstStyle/>
          <a:p>
            <a:endParaRPr lang="en-SI"/>
          </a:p>
        </p:txBody>
      </p:sp>
      <p:sp>
        <p:nvSpPr>
          <p:cNvPr id="5" name="Slide Number Placeholder 4"/>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427899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EEAE5-4B11-4B44-9CD1-E74FB05F7A26}" type="datetimeFigureOut">
              <a:rPr lang="en-SI" smtClean="0"/>
              <a:t>12/14/2024</a:t>
            </a:fld>
            <a:endParaRPr lang="en-SI"/>
          </a:p>
        </p:txBody>
      </p:sp>
      <p:sp>
        <p:nvSpPr>
          <p:cNvPr id="3" name="Footer Placeholder 2"/>
          <p:cNvSpPr>
            <a:spLocks noGrp="1"/>
          </p:cNvSpPr>
          <p:nvPr>
            <p:ph type="ftr" sz="quarter" idx="11"/>
          </p:nvPr>
        </p:nvSpPr>
        <p:spPr/>
        <p:txBody>
          <a:bodyPr/>
          <a:lstStyle/>
          <a:p>
            <a:endParaRPr lang="en-SI"/>
          </a:p>
        </p:txBody>
      </p:sp>
      <p:sp>
        <p:nvSpPr>
          <p:cNvPr id="4" name="Slide Number Placeholder 3"/>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333084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3EEAE5-4B11-4B44-9CD1-E74FB05F7A26}" type="datetimeFigureOut">
              <a:rPr lang="en-SI" smtClean="0"/>
              <a:t>12/14/2024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176254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3EEAE5-4B11-4B44-9CD1-E74FB05F7A26}" type="datetimeFigureOut">
              <a:rPr lang="en-SI" smtClean="0"/>
              <a:t>12/14/2024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4238B46A-45C5-5845-852D-75F24BB7DE94}" type="slidenum">
              <a:rPr lang="en-SI" smtClean="0"/>
              <a:t>‹#›</a:t>
            </a:fld>
            <a:endParaRPr lang="en-SI"/>
          </a:p>
        </p:txBody>
      </p:sp>
    </p:spTree>
    <p:extLst>
      <p:ext uri="{BB962C8B-B14F-4D97-AF65-F5344CB8AC3E}">
        <p14:creationId xmlns:p14="http://schemas.microsoft.com/office/powerpoint/2010/main" val="33519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EEAE5-4B11-4B44-9CD1-E74FB05F7A26}" type="datetimeFigureOut">
              <a:rPr lang="en-SI" smtClean="0"/>
              <a:t>12/14/2024</a:t>
            </a:fld>
            <a:endParaRPr lang="en-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8B46A-45C5-5845-852D-75F24BB7DE94}" type="slidenum">
              <a:rPr lang="en-SI" smtClean="0"/>
              <a:t>‹#›</a:t>
            </a:fld>
            <a:endParaRPr lang="en-SI"/>
          </a:p>
        </p:txBody>
      </p:sp>
      <p:grpSp>
        <p:nvGrpSpPr>
          <p:cNvPr id="7" name="Group 6">
            <a:extLst>
              <a:ext uri="{FF2B5EF4-FFF2-40B4-BE49-F238E27FC236}">
                <a16:creationId xmlns:a16="http://schemas.microsoft.com/office/drawing/2014/main" id="{4E1D70B3-02F0-8F31-D820-A0E6A21344A4}"/>
              </a:ext>
            </a:extLst>
          </p:cNvPr>
          <p:cNvGrpSpPr/>
          <p:nvPr/>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958659CB-170E-598D-D8F7-587160668F88}"/>
                </a:ext>
              </a:extLst>
            </p:cNvPr>
            <p:cNvPicPr/>
            <p:nvPr userDrawn="1"/>
          </p:nvPicPr>
          <p:blipFill>
            <a:blip r:embed="rId25">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D6C24609-BF50-1F34-D366-2FBD024B2016}"/>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FDC89A0C-ED92-1BA7-2F02-CF892D603ED5}"/>
              </a:ext>
            </a:extLst>
          </p:cNvPr>
          <p:cNvPicPr>
            <a:picLocks noChangeAspect="1"/>
          </p:cNvPicPr>
          <p:nvPr/>
        </p:nvPicPr>
        <p:blipFill>
          <a:blip r:embed="rId26"/>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423845740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3.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 Id="rId5" Type="http://schemas.openxmlformats.org/officeDocument/2006/relationships/image" Target="../media/image27.sv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9.xml"/><Relationship Id="rId5" Type="http://schemas.openxmlformats.org/officeDocument/2006/relationships/image" Target="../media/image32.pn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spectcerebral.com/grafico/cor4_1.jpg" TargetMode="External"/><Relationship Id="rId7" Type="http://schemas.openxmlformats.org/officeDocument/2006/relationships/hyperlink" Target="http://www.spectcerebral.com/grafico/trans4_2.jpg"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37.jpeg"/><Relationship Id="rId5" Type="http://schemas.openxmlformats.org/officeDocument/2006/relationships/hyperlink" Target="http://www.spectcerebral.com/grafico/trans4_1.jpg" TargetMode="External"/><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CA84-3EDB-046F-D5CE-FD580788E989}"/>
              </a:ext>
            </a:extLst>
          </p:cNvPr>
          <p:cNvSpPr>
            <a:spLocks noGrp="1"/>
          </p:cNvSpPr>
          <p:nvPr>
            <p:ph type="ctrTitle"/>
          </p:nvPr>
        </p:nvSpPr>
        <p:spPr/>
        <p:txBody>
          <a:bodyPr>
            <a:normAutofit fontScale="90000"/>
          </a:bodyPr>
          <a:lstStyle/>
          <a:p>
            <a:pPr marL="342900" lvl="0" indent="-342900">
              <a:tabLst>
                <a:tab pos="457200" algn="l"/>
              </a:tabLst>
            </a:pPr>
            <a:r>
              <a:rPr lang="en-US"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 </a:t>
            </a:r>
            <a:r>
              <a:rPr lang="en-US"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4.3 and SI 4.4.</a:t>
            </a:r>
            <a:br>
              <a:rPr lang="en-US"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ASSESSING AND MEASURING IN AD</a:t>
            </a:r>
            <a:r>
              <a:rPr lang="en-SI" sz="4000" dirty="0">
                <a:solidFill>
                  <a:srgbClr val="C00000"/>
                </a:solidFill>
                <a:effectLst/>
              </a:rPr>
              <a:t> </a:t>
            </a:r>
            <a:br>
              <a:rPr lang="en-GB" sz="4000" kern="100" dirty="0">
                <a:solidFill>
                  <a:srgbClr val="C00000"/>
                </a:solidFill>
                <a:latin typeface="Calibri" panose="020F0502020204030204" pitchFamily="34" charset="0"/>
                <a:cs typeface="Times New Roman" panose="02020603050405020304" pitchFamily="18" charset="0"/>
              </a:rPr>
            </a:br>
            <a:r>
              <a:rPr lang="en-GB" sz="4000" kern="100" dirty="0">
                <a:solidFill>
                  <a:srgbClr val="C00000"/>
                </a:solidFill>
                <a:latin typeface="Calibri" panose="020F0502020204030204" pitchFamily="34" charset="0"/>
                <a:cs typeface="Times New Roman" panose="02020603050405020304" pitchFamily="18" charset="0"/>
              </a:rPr>
              <a:t>PART 1 &amp; PART 2</a:t>
            </a:r>
            <a:br>
              <a:rPr lang="en-SI"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SI" dirty="0"/>
          </a:p>
        </p:txBody>
      </p:sp>
      <p:grpSp>
        <p:nvGrpSpPr>
          <p:cNvPr id="3" name="Group 2">
            <a:extLst>
              <a:ext uri="{FF2B5EF4-FFF2-40B4-BE49-F238E27FC236}">
                <a16:creationId xmlns:a16="http://schemas.microsoft.com/office/drawing/2014/main" id="{8CAB16BE-82BE-A47A-D702-0B2012BEE0EB}"/>
              </a:ext>
            </a:extLst>
          </p:cNvPr>
          <p:cNvGrpSpPr/>
          <p:nvPr/>
        </p:nvGrpSpPr>
        <p:grpSpPr>
          <a:xfrm>
            <a:off x="1610475" y="3648076"/>
            <a:ext cx="9230474" cy="2044064"/>
            <a:chOff x="1610475" y="3648076"/>
            <a:chExt cx="9230474" cy="2044064"/>
          </a:xfrm>
        </p:grpSpPr>
        <p:sp>
          <p:nvSpPr>
            <p:cNvPr id="6" name="Subtitle 2">
              <a:extLst>
                <a:ext uri="{FF2B5EF4-FFF2-40B4-BE49-F238E27FC236}">
                  <a16:creationId xmlns:a16="http://schemas.microsoft.com/office/drawing/2014/main" id="{C9728083-5ED7-D936-BE41-1BB1E09680D8}"/>
                </a:ext>
              </a:extLst>
            </p:cNvPr>
            <p:cNvSpPr txBox="1">
              <a:spLocks/>
            </p:cNvSpPr>
            <p:nvPr/>
          </p:nvSpPr>
          <p:spPr>
            <a:xfrm>
              <a:off x="1610475" y="3648076"/>
              <a:ext cx="9144000" cy="63309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SE" dirty="0"/>
              </a:br>
              <a:r>
                <a:rPr lang="sl-SI" dirty="0"/>
                <a:t>GP</a:t>
              </a:r>
              <a:r>
                <a:rPr lang="en-US" dirty="0"/>
                <a:t>2</a:t>
              </a:r>
              <a:r>
                <a:rPr lang="sl-SI" dirty="0"/>
                <a:t> - </a:t>
              </a:r>
              <a:r>
                <a:rPr lang="en-US" dirty="0"/>
                <a:t>Clinical assessment and outcome measurement</a:t>
              </a:r>
              <a:endParaRPr lang="en-SE" dirty="0"/>
            </a:p>
          </p:txBody>
        </p:sp>
        <p:sp>
          <p:nvSpPr>
            <p:cNvPr id="7" name="Subtitle 2">
              <a:extLst>
                <a:ext uri="{FF2B5EF4-FFF2-40B4-BE49-F238E27FC236}">
                  <a16:creationId xmlns:a16="http://schemas.microsoft.com/office/drawing/2014/main" id="{7219D2B9-18EA-09BD-756E-9971ADD7B04F}"/>
                </a:ext>
              </a:extLst>
            </p:cNvPr>
            <p:cNvSpPr txBox="1">
              <a:spLocks/>
            </p:cNvSpPr>
            <p:nvPr/>
          </p:nvSpPr>
          <p:spPr>
            <a:xfrm>
              <a:off x="1696949" y="4327208"/>
              <a:ext cx="9144000" cy="13649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Zvezdan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Pirto</a:t>
              </a:r>
              <a:r>
                <a:rPr kumimoji="0" lang="sr-Latn-RS" sz="2400" b="0" i="0" u="none" strike="noStrike" kern="1200" cap="none" spc="0" normalizeH="0" baseline="0" noProof="0" dirty="0">
                  <a:ln>
                    <a:noFill/>
                  </a:ln>
                  <a:solidFill>
                    <a:prstClr val="black"/>
                  </a:solidFill>
                  <a:effectLst/>
                  <a:uLnTx/>
                  <a:uFillTx/>
                  <a:latin typeface="Calibri" panose="020F0502020204030204"/>
                  <a:ea typeface="+mn-ea"/>
                  <a:cs typeface="+mn-cs"/>
                </a:rPr>
                <a:t>š</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ek</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Ljubljana</a:t>
              </a:r>
            </a:p>
          </p:txBody>
        </p:sp>
      </p:grpSp>
    </p:spTree>
    <p:extLst>
      <p:ext uri="{BB962C8B-B14F-4D97-AF65-F5344CB8AC3E}">
        <p14:creationId xmlns:p14="http://schemas.microsoft.com/office/powerpoint/2010/main" val="359914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97377C31-7924-7294-6293-8EA3849388B8}"/>
              </a:ext>
            </a:extLst>
          </p:cNvPr>
          <p:cNvSpPr>
            <a:spLocks noGrp="1" noChangeArrowheads="1"/>
          </p:cNvSpPr>
          <p:nvPr>
            <p:ph type="title"/>
          </p:nvPr>
        </p:nvSpPr>
        <p:spPr/>
        <p:txBody>
          <a:bodyPr>
            <a:noAutofit/>
          </a:bodyPr>
          <a:lstStyle/>
          <a:p>
            <a:pPr algn="ctr" eaLnBrk="1" hangingPunct="1"/>
            <a:r>
              <a:rPr lang="en-AU" altLang="en-SI" sz="3600" dirty="0">
                <a:solidFill>
                  <a:srgbClr val="C00000"/>
                </a:solidFill>
                <a:ea typeface="ＭＳ Ｐゴシック" panose="020B0600070205080204" pitchFamily="34" charset="-128"/>
              </a:rPr>
              <a:t>ALZHEIMER</a:t>
            </a:r>
            <a:r>
              <a:rPr lang="en-AU" altLang="en-US" sz="3600" dirty="0">
                <a:solidFill>
                  <a:srgbClr val="C00000"/>
                </a:solidFill>
                <a:ea typeface="ＭＳ Ｐゴシック" panose="020B0600070205080204" pitchFamily="34" charset="-128"/>
              </a:rPr>
              <a:t>’</a:t>
            </a:r>
            <a:r>
              <a:rPr lang="en-AU" altLang="en-SI" sz="3600" dirty="0">
                <a:solidFill>
                  <a:srgbClr val="C00000"/>
                </a:solidFill>
                <a:ea typeface="ＭＳ Ｐゴシック" panose="020B0600070205080204" pitchFamily="34" charset="-128"/>
              </a:rPr>
              <a:t>S DISEASE (AD): GENETICS, PREVALENCE, RISK FACTORS </a:t>
            </a:r>
          </a:p>
        </p:txBody>
      </p:sp>
      <p:sp>
        <p:nvSpPr>
          <p:cNvPr id="59394" name="Rectangle 3">
            <a:extLst>
              <a:ext uri="{FF2B5EF4-FFF2-40B4-BE49-F238E27FC236}">
                <a16:creationId xmlns:a16="http://schemas.microsoft.com/office/drawing/2014/main" id="{DF9B047D-30F6-13E4-AE3F-F111A9A49B8D}"/>
              </a:ext>
            </a:extLst>
          </p:cNvPr>
          <p:cNvSpPr>
            <a:spLocks noGrp="1" noChangeArrowheads="1"/>
          </p:cNvSpPr>
          <p:nvPr>
            <p:ph idx="1"/>
          </p:nvPr>
        </p:nvSpPr>
        <p:spPr>
          <a:xfrm>
            <a:off x="185738" y="2028305"/>
            <a:ext cx="11168062" cy="4148658"/>
          </a:xfrm>
        </p:spPr>
        <p:txBody>
          <a:bodyPr/>
          <a:lstStyle/>
          <a:p>
            <a:pPr eaLnBrk="1" hangingPunct="1">
              <a:lnSpc>
                <a:spcPct val="90000"/>
              </a:lnSpc>
            </a:pPr>
            <a:r>
              <a:rPr lang="en-AU" altLang="en-SI" sz="2600" dirty="0">
                <a:ea typeface="ＭＳ Ｐゴシック" panose="020B0600070205080204" pitchFamily="34" charset="-128"/>
              </a:rPr>
              <a:t>The most important risk factor for AD is </a:t>
            </a:r>
            <a:r>
              <a:rPr lang="en-AU" altLang="en-SI" sz="2600" u="sng" dirty="0">
                <a:ea typeface="ＭＳ Ｐゴシック" panose="020B0600070205080204" pitchFamily="34" charset="-128"/>
              </a:rPr>
              <a:t>age</a:t>
            </a:r>
            <a:r>
              <a:rPr lang="en-AU" altLang="en-SI" sz="2600" dirty="0">
                <a:ea typeface="ＭＳ Ｐゴシック" panose="020B0600070205080204" pitchFamily="34" charset="-128"/>
              </a:rPr>
              <a:t>. Prevalence doubles for every 5 years after the age of 65 (10%) and reaches 40% among those older than 85.</a:t>
            </a:r>
          </a:p>
          <a:p>
            <a:pPr eaLnBrk="1" hangingPunct="1">
              <a:lnSpc>
                <a:spcPct val="90000"/>
              </a:lnSpc>
            </a:pPr>
            <a:r>
              <a:rPr lang="en-AU" altLang="en-SI" sz="2600" dirty="0">
                <a:ea typeface="ＭＳ Ｐゴシック" panose="020B0600070205080204" pitchFamily="34" charset="-128"/>
              </a:rPr>
              <a:t> </a:t>
            </a:r>
            <a:r>
              <a:rPr lang="en-AU" altLang="en-SI" sz="2600" u="sng" dirty="0">
                <a:ea typeface="ＭＳ Ｐゴシック" panose="020B0600070205080204" pitchFamily="34" charset="-128"/>
              </a:rPr>
              <a:t>Head injury</a:t>
            </a:r>
            <a:r>
              <a:rPr lang="en-AU" altLang="en-SI" sz="2600" dirty="0">
                <a:ea typeface="ＭＳ Ｐゴシック" panose="020B0600070205080204" pitchFamily="34" charset="-128"/>
              </a:rPr>
              <a:t>, </a:t>
            </a:r>
            <a:r>
              <a:rPr lang="en-AU" altLang="en-SI" sz="2600" u="sng" dirty="0">
                <a:ea typeface="ＭＳ Ｐゴシック" panose="020B0600070205080204" pitchFamily="34" charset="-128"/>
              </a:rPr>
              <a:t>female gender</a:t>
            </a:r>
            <a:r>
              <a:rPr lang="en-AU" altLang="en-SI" sz="2600" dirty="0">
                <a:ea typeface="ＭＳ Ｐゴシック" panose="020B0600070205080204" pitchFamily="34" charset="-128"/>
              </a:rPr>
              <a:t> and a </a:t>
            </a:r>
            <a:r>
              <a:rPr lang="en-AU" altLang="en-SI" sz="2600" u="sng" dirty="0">
                <a:ea typeface="ＭＳ Ｐゴシック" panose="020B0600070205080204" pitchFamily="34" charset="-128"/>
              </a:rPr>
              <a:t>positive family history</a:t>
            </a:r>
            <a:r>
              <a:rPr lang="en-AU" altLang="en-SI" sz="2600" dirty="0">
                <a:ea typeface="ＭＳ Ｐゴシック" panose="020B0600070205080204" pitchFamily="34" charset="-128"/>
              </a:rPr>
              <a:t> are other known risk factors. </a:t>
            </a:r>
          </a:p>
          <a:p>
            <a:pPr eaLnBrk="1" hangingPunct="1">
              <a:lnSpc>
                <a:spcPct val="90000"/>
              </a:lnSpc>
            </a:pPr>
            <a:r>
              <a:rPr lang="en-AU" altLang="en-SI" sz="2600" dirty="0">
                <a:ea typeface="ＭＳ Ｐゴシック" panose="020B0600070205080204" pitchFamily="34" charset="-128"/>
              </a:rPr>
              <a:t>An additional risk factor has been linked to chromosome 19 that encodes apolipoprotein E (</a:t>
            </a:r>
            <a:r>
              <a:rPr lang="en-AU" altLang="en-SI" sz="2600" dirty="0" err="1">
                <a:ea typeface="ＭＳ Ｐゴシック" panose="020B0600070205080204" pitchFamily="34" charset="-128"/>
              </a:rPr>
              <a:t>ApoE</a:t>
            </a:r>
            <a:r>
              <a:rPr lang="en-AU" altLang="en-SI" sz="2600" dirty="0">
                <a:ea typeface="ＭＳ Ｐゴシック" panose="020B0600070205080204" pitchFamily="34" charset="-128"/>
              </a:rPr>
              <a:t>). </a:t>
            </a:r>
          </a:p>
          <a:p>
            <a:pPr eaLnBrk="1" hangingPunct="1">
              <a:lnSpc>
                <a:spcPct val="90000"/>
              </a:lnSpc>
            </a:pPr>
            <a:r>
              <a:rPr lang="en-AU" altLang="en-SI" sz="2600" dirty="0">
                <a:ea typeface="ＭＳ Ｐゴシック" panose="020B0600070205080204" pitchFamily="34" charset="-128"/>
              </a:rPr>
              <a:t>The e4 allele frequency is 20% in the general population and 40% in AD.</a:t>
            </a:r>
            <a:r>
              <a:rPr lang="en-AU" altLang="en-SI" dirty="0">
                <a:ea typeface="ＭＳ Ｐゴシック" panose="020B0600070205080204" pitchFamily="34" charset="-128"/>
              </a:rPr>
              <a:t> </a:t>
            </a:r>
          </a:p>
        </p:txBody>
      </p:sp>
    </p:spTree>
  </p:cSld>
  <p:clrMapOvr>
    <a:masterClrMapping/>
  </p:clrMapOvr>
  <mc:AlternateContent xmlns:mc="http://schemas.openxmlformats.org/markup-compatibility/2006" xmlns:p14="http://schemas.microsoft.com/office/powerpoint/2010/main">
    <mc:Choice Requires="p14">
      <p:transition spd="slow" p14:dur="2000" advTm="88594"/>
    </mc:Choice>
    <mc:Fallback xmlns="">
      <p:transition spd="slow" advTm="8859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2CD0C557-BF69-0B76-4520-E58AB40B05D4}"/>
              </a:ext>
            </a:extLst>
          </p:cNvPr>
          <p:cNvSpPr>
            <a:spLocks noGrp="1" noChangeArrowheads="1"/>
          </p:cNvSpPr>
          <p:nvPr>
            <p:ph type="title"/>
          </p:nvPr>
        </p:nvSpPr>
        <p:spPr/>
        <p:txBody>
          <a:bodyPr>
            <a:noAutofit/>
          </a:bodyPr>
          <a:lstStyle/>
          <a:p>
            <a:pPr algn="ctr" eaLnBrk="1" hangingPunct="1"/>
            <a:r>
              <a:rPr lang="en-AU" altLang="en-SI" sz="3600" dirty="0">
                <a:solidFill>
                  <a:srgbClr val="C00000"/>
                </a:solidFill>
                <a:ea typeface="ＭＳ Ｐゴシック" panose="020B0600070205080204" pitchFamily="34" charset="-128"/>
              </a:rPr>
              <a:t>ALZHEIMER</a:t>
            </a:r>
            <a:r>
              <a:rPr lang="en-AU" altLang="en-US" sz="3600" dirty="0">
                <a:solidFill>
                  <a:srgbClr val="C00000"/>
                </a:solidFill>
                <a:ea typeface="ＭＳ Ｐゴシック" panose="020B0600070205080204" pitchFamily="34" charset="-128"/>
              </a:rPr>
              <a:t>’</a:t>
            </a:r>
            <a:r>
              <a:rPr lang="en-AU" altLang="en-SI" sz="3600" dirty="0">
                <a:solidFill>
                  <a:srgbClr val="C00000"/>
                </a:solidFill>
                <a:ea typeface="ＭＳ Ｐゴシック" panose="020B0600070205080204" pitchFamily="34" charset="-128"/>
              </a:rPr>
              <a:t>S DISEASE (AD): GENETICS, PREVALENCE, RISK FACTORS </a:t>
            </a:r>
          </a:p>
        </p:txBody>
      </p:sp>
      <p:sp>
        <p:nvSpPr>
          <p:cNvPr id="57346" name="Rectangle 3">
            <a:extLst>
              <a:ext uri="{FF2B5EF4-FFF2-40B4-BE49-F238E27FC236}">
                <a16:creationId xmlns:a16="http://schemas.microsoft.com/office/drawing/2014/main" id="{E6762F90-EF6D-0CF1-99B4-01F93CD09A51}"/>
              </a:ext>
            </a:extLst>
          </p:cNvPr>
          <p:cNvSpPr>
            <a:spLocks noGrp="1" noChangeArrowheads="1"/>
          </p:cNvSpPr>
          <p:nvPr>
            <p:ph idx="1"/>
          </p:nvPr>
        </p:nvSpPr>
        <p:spPr>
          <a:xfrm>
            <a:off x="838200" y="1928553"/>
            <a:ext cx="10515600" cy="4248410"/>
          </a:xfrm>
        </p:spPr>
        <p:txBody>
          <a:bodyPr/>
          <a:lstStyle/>
          <a:p>
            <a:pPr eaLnBrk="1" hangingPunct="1">
              <a:lnSpc>
                <a:spcPct val="90000"/>
              </a:lnSpc>
            </a:pPr>
            <a:r>
              <a:rPr lang="en-US" altLang="en-SI" dirty="0">
                <a:ea typeface="ＭＳ Ｐゴシック" panose="020B0600070205080204" pitchFamily="34" charset="-128"/>
              </a:rPr>
              <a:t>In 90-95 % of the patients AD does not show an autosomal dominant transmission. </a:t>
            </a:r>
          </a:p>
          <a:p>
            <a:pPr eaLnBrk="1" hangingPunct="1">
              <a:lnSpc>
                <a:spcPct val="90000"/>
              </a:lnSpc>
            </a:pPr>
            <a:r>
              <a:rPr lang="en-US" altLang="en-SI" dirty="0">
                <a:ea typeface="ＭＳ Ｐゴシック" panose="020B0600070205080204" pitchFamily="34" charset="-128"/>
              </a:rPr>
              <a:t>The disease onset is at about their 65s.</a:t>
            </a:r>
          </a:p>
          <a:p>
            <a:pPr eaLnBrk="1" hangingPunct="1">
              <a:lnSpc>
                <a:spcPct val="90000"/>
              </a:lnSpc>
            </a:pPr>
            <a:r>
              <a:rPr lang="en-US" altLang="en-SI" dirty="0">
                <a:ea typeface="ＭＳ Ｐゴシック" panose="020B0600070205080204" pitchFamily="34" charset="-128"/>
              </a:rPr>
              <a:t>But in this group, some of the patients come from the families where the prevalence of AD is higher than general populations (nondominant familial AD). </a:t>
            </a:r>
          </a:p>
          <a:p>
            <a:pPr eaLnBrk="1" hangingPunct="1">
              <a:lnSpc>
                <a:spcPct val="90000"/>
              </a:lnSpc>
            </a:pPr>
            <a:r>
              <a:rPr lang="en-US" altLang="en-SI" dirty="0">
                <a:ea typeface="ＭＳ Ｐゴシック" panose="020B0600070205080204" pitchFamily="34" charset="-128"/>
              </a:rPr>
              <a:t>The rest of the patients come</a:t>
            </a:r>
            <a:r>
              <a:rPr lang="tr-TR" altLang="en-SI" dirty="0">
                <a:ea typeface="ＭＳ Ｐゴシック" panose="020B0600070205080204" pitchFamily="34" charset="-128"/>
              </a:rPr>
              <a:t>s</a:t>
            </a:r>
            <a:r>
              <a:rPr lang="en-US" altLang="en-SI" dirty="0">
                <a:ea typeface="ＭＳ Ｐゴシック" panose="020B0600070205080204" pitchFamily="34" charset="-128"/>
              </a:rPr>
              <a:t> from families, their prevalence of AD is similar to that of the general population (sporadic AD). </a:t>
            </a:r>
          </a:p>
          <a:p>
            <a:pPr eaLnBrk="1" hangingPunct="1">
              <a:lnSpc>
                <a:spcPct val="90000"/>
              </a:lnSpc>
            </a:pPr>
            <a:endParaRPr lang="en-AU" altLang="en-SI"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47453"/>
    </mc:Choice>
    <mc:Fallback xmlns="">
      <p:transition spd="slow" advTm="474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C5C68B16-1B17-69D2-2E00-79A3A7CF1259}"/>
              </a:ext>
            </a:extLst>
          </p:cNvPr>
          <p:cNvSpPr>
            <a:spLocks noGrp="1" noChangeArrowheads="1"/>
          </p:cNvSpPr>
          <p:nvPr>
            <p:ph type="title"/>
          </p:nvPr>
        </p:nvSpPr>
        <p:spPr/>
        <p:txBody>
          <a:bodyPr>
            <a:normAutofit/>
          </a:bodyPr>
          <a:lstStyle/>
          <a:p>
            <a:pPr algn="ctr" eaLnBrk="1" hangingPunct="1"/>
            <a:r>
              <a:rPr lang="en-AU" altLang="en-SI" sz="3600" dirty="0">
                <a:solidFill>
                  <a:srgbClr val="C00000"/>
                </a:solidFill>
                <a:ea typeface="ＭＳ Ｐゴシック" panose="020B0600070205080204" pitchFamily="34" charset="-128"/>
              </a:rPr>
              <a:t>ALZHEIMER</a:t>
            </a:r>
            <a:r>
              <a:rPr lang="en-AU" altLang="en-US" sz="3600" dirty="0">
                <a:solidFill>
                  <a:srgbClr val="C00000"/>
                </a:solidFill>
                <a:ea typeface="ＭＳ Ｐゴシック" panose="020B0600070205080204" pitchFamily="34" charset="-128"/>
              </a:rPr>
              <a:t>’</a:t>
            </a:r>
            <a:r>
              <a:rPr lang="en-AU" altLang="en-SI" sz="3600" dirty="0">
                <a:solidFill>
                  <a:srgbClr val="C00000"/>
                </a:solidFill>
                <a:ea typeface="ＭＳ Ｐゴシック" panose="020B0600070205080204" pitchFamily="34" charset="-128"/>
              </a:rPr>
              <a:t>S DISEASE (AD): GENETICS, PREVALENCE, RISK FACTORS </a:t>
            </a:r>
          </a:p>
        </p:txBody>
      </p:sp>
      <p:sp>
        <p:nvSpPr>
          <p:cNvPr id="55298" name="Rectangle 3">
            <a:extLst>
              <a:ext uri="{FF2B5EF4-FFF2-40B4-BE49-F238E27FC236}">
                <a16:creationId xmlns:a16="http://schemas.microsoft.com/office/drawing/2014/main" id="{2D6F2907-E4C2-02E3-C10F-7853E0E445A0}"/>
              </a:ext>
            </a:extLst>
          </p:cNvPr>
          <p:cNvSpPr>
            <a:spLocks noGrp="1" noChangeArrowheads="1"/>
          </p:cNvSpPr>
          <p:nvPr>
            <p:ph idx="1"/>
          </p:nvPr>
        </p:nvSpPr>
        <p:spPr>
          <a:xfrm>
            <a:off x="838200" y="1961804"/>
            <a:ext cx="10515600" cy="4215159"/>
          </a:xfrm>
        </p:spPr>
        <p:txBody>
          <a:bodyPr/>
          <a:lstStyle/>
          <a:p>
            <a:pPr eaLnBrk="1" hangingPunct="1">
              <a:lnSpc>
                <a:spcPct val="90000"/>
              </a:lnSpc>
            </a:pPr>
            <a:r>
              <a:rPr lang="en-AU" altLang="en-SI" sz="2400" dirty="0">
                <a:ea typeface="ＭＳ Ｐゴシック" panose="020B0600070205080204" pitchFamily="34" charset="-128"/>
              </a:rPr>
              <a:t>In 5-10 % of AD patients disease shows an autosomal dominant trait.</a:t>
            </a:r>
          </a:p>
          <a:p>
            <a:pPr eaLnBrk="1" hangingPunct="1">
              <a:lnSpc>
                <a:spcPct val="90000"/>
              </a:lnSpc>
            </a:pPr>
            <a:r>
              <a:rPr lang="en-AU" altLang="en-SI" sz="2400" dirty="0">
                <a:ea typeface="ＭＳ Ｐゴシック" panose="020B0600070205080204" pitchFamily="34" charset="-128"/>
              </a:rPr>
              <a:t>It</a:t>
            </a:r>
            <a:r>
              <a:rPr lang="en-AU" altLang="en-US" sz="2400" dirty="0">
                <a:ea typeface="ＭＳ Ｐゴシック" panose="020B0600070205080204" pitchFamily="34" charset="-128"/>
              </a:rPr>
              <a:t>’</a:t>
            </a:r>
            <a:r>
              <a:rPr lang="en-AU" altLang="en-SI" sz="2400" dirty="0">
                <a:ea typeface="ＭＳ Ｐゴシック" panose="020B0600070205080204" pitchFamily="34" charset="-128"/>
              </a:rPr>
              <a:t>s onset </a:t>
            </a:r>
            <a:r>
              <a:rPr lang="tr-TR" altLang="en-SI" sz="2400" dirty="0">
                <a:ea typeface="ＭＳ Ｐゴシック" panose="020B0600070205080204" pitchFamily="34" charset="-128"/>
              </a:rPr>
              <a:t>is </a:t>
            </a:r>
            <a:r>
              <a:rPr lang="en-AU" altLang="en-SI" sz="2400" dirty="0">
                <a:ea typeface="ＭＳ Ｐゴシック" panose="020B0600070205080204" pitchFamily="34" charset="-128"/>
              </a:rPr>
              <a:t>at 30s or 40s.</a:t>
            </a:r>
          </a:p>
          <a:p>
            <a:pPr eaLnBrk="1" hangingPunct="1">
              <a:lnSpc>
                <a:spcPct val="90000"/>
              </a:lnSpc>
            </a:pPr>
            <a:r>
              <a:rPr lang="en-AU" altLang="en-SI" sz="2400" dirty="0">
                <a:ea typeface="ＭＳ Ｐゴシック" panose="020B0600070205080204" pitchFamily="34" charset="-128"/>
              </a:rPr>
              <a:t>APP (chromosome 21), presenilin1(chromosome 14) and presenilin2 (chromosome 1) mutations cause this type of inheritance.</a:t>
            </a:r>
          </a:p>
          <a:p>
            <a:pPr eaLnBrk="1" hangingPunct="1">
              <a:lnSpc>
                <a:spcPct val="90000"/>
              </a:lnSpc>
            </a:pPr>
            <a:r>
              <a:rPr lang="en-AU" altLang="en-SI" sz="2400" dirty="0">
                <a:ea typeface="ＭＳ Ｐゴシック" panose="020B0600070205080204" pitchFamily="34" charset="-128"/>
              </a:rPr>
              <a:t>All of them result in excessive production of insoluble </a:t>
            </a:r>
            <a:r>
              <a:rPr lang="en-AU" altLang="en-SI" sz="2400" dirty="0" err="1">
                <a:ea typeface="ＭＳ Ｐゴシック" panose="020B0600070205080204" pitchFamily="34" charset="-128"/>
              </a:rPr>
              <a:t>ß</a:t>
            </a:r>
            <a:r>
              <a:rPr lang="en-AU" altLang="en-SI" sz="2400" dirty="0">
                <a:ea typeface="ＭＳ Ｐゴシック" panose="020B0600070205080204" pitchFamily="34" charset="-128"/>
              </a:rPr>
              <a:t> amyloid .</a:t>
            </a:r>
          </a:p>
          <a:p>
            <a:pPr eaLnBrk="1" hangingPunct="1">
              <a:lnSpc>
                <a:spcPct val="90000"/>
              </a:lnSpc>
            </a:pPr>
            <a:r>
              <a:rPr lang="en-US" altLang="en-SI" sz="2400" dirty="0">
                <a:ea typeface="ＭＳ Ｐゴシック" panose="020B0600070205080204" pitchFamily="34" charset="-128"/>
              </a:rPr>
              <a:t>In patients with Down syndrome the AD pathology occurs when they are 30-40 years old because of the over-production of </a:t>
            </a:r>
            <a:r>
              <a:rPr lang="en-AU" altLang="en-SI" sz="2400" dirty="0" err="1">
                <a:ea typeface="ＭＳ Ｐゴシック" panose="020B0600070205080204" pitchFamily="34" charset="-128"/>
              </a:rPr>
              <a:t>ß</a:t>
            </a:r>
            <a:r>
              <a:rPr lang="en-AU" altLang="en-SI" sz="2400" dirty="0">
                <a:ea typeface="ＭＳ Ｐゴシック" panose="020B0600070205080204" pitchFamily="34" charset="-128"/>
              </a:rPr>
              <a:t> amyloid due to the existence of an extra chromosome 21.</a:t>
            </a:r>
            <a:r>
              <a:rPr lang="en-AU" altLang="en-SI" dirty="0">
                <a:ea typeface="ＭＳ Ｐゴシック" panose="020B0600070205080204" pitchFamily="34" charset="-128"/>
              </a:rPr>
              <a:t> </a:t>
            </a:r>
          </a:p>
        </p:txBody>
      </p:sp>
    </p:spTree>
  </p:cSld>
  <p:clrMapOvr>
    <a:masterClrMapping/>
  </p:clrMapOvr>
  <mc:AlternateContent xmlns:mc="http://schemas.openxmlformats.org/markup-compatibility/2006" xmlns:p14="http://schemas.microsoft.com/office/powerpoint/2010/main">
    <mc:Choice Requires="p14">
      <p:transition spd="slow" p14:dur="2000" advTm="64083"/>
    </mc:Choice>
    <mc:Fallback xmlns="">
      <p:transition spd="slow" advTm="6408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011230C9-12C8-44E7-55CC-3846AB155313}"/>
              </a:ext>
            </a:extLst>
          </p:cNvPr>
          <p:cNvSpPr>
            <a:spLocks noGrp="1" noChangeArrowheads="1"/>
          </p:cNvSpPr>
          <p:nvPr>
            <p:ph type="title"/>
          </p:nvPr>
        </p:nvSpPr>
        <p:spPr>
          <a:xfrm>
            <a:off x="763694" y="46249"/>
            <a:ext cx="10515600" cy="1325563"/>
          </a:xfrm>
        </p:spPr>
        <p:txBody>
          <a:bodyPr>
            <a:normAutofit/>
          </a:bodyPr>
          <a:lstStyle/>
          <a:p>
            <a:pPr algn="ctr" eaLnBrk="1" hangingPunct="1"/>
            <a:r>
              <a:rPr lang="en-AU" altLang="en-SI" dirty="0">
                <a:solidFill>
                  <a:srgbClr val="C00000"/>
                </a:solidFill>
                <a:ea typeface="ＭＳ Ｐゴシック" panose="020B0600070205080204" pitchFamily="34" charset="-128"/>
              </a:rPr>
              <a:t>DD: FRONTOTEMPORAL DEMENTIA</a:t>
            </a:r>
          </a:p>
        </p:txBody>
      </p:sp>
      <p:sp>
        <p:nvSpPr>
          <p:cNvPr id="118786" name="Rectangle 3">
            <a:extLst>
              <a:ext uri="{FF2B5EF4-FFF2-40B4-BE49-F238E27FC236}">
                <a16:creationId xmlns:a16="http://schemas.microsoft.com/office/drawing/2014/main" id="{4A79FDA1-7E2F-B985-0B80-1B6FAD7A5E2B}"/>
              </a:ext>
            </a:extLst>
          </p:cNvPr>
          <p:cNvSpPr>
            <a:spLocks noGrp="1" noChangeArrowheads="1"/>
          </p:cNvSpPr>
          <p:nvPr>
            <p:ph idx="1"/>
          </p:nvPr>
        </p:nvSpPr>
        <p:spPr>
          <a:xfrm>
            <a:off x="851747" y="1080558"/>
            <a:ext cx="9274387" cy="4351338"/>
          </a:xfrm>
        </p:spPr>
        <p:txBody>
          <a:bodyPr/>
          <a:lstStyle/>
          <a:p>
            <a:pPr eaLnBrk="1" hangingPunct="1">
              <a:lnSpc>
                <a:spcPct val="90000"/>
              </a:lnSpc>
            </a:pPr>
            <a:r>
              <a:rPr lang="en-AU" altLang="en-SI" dirty="0">
                <a:ea typeface="ＭＳ Ｐゴシック" panose="020B0600070205080204" pitchFamily="34" charset="-128"/>
              </a:rPr>
              <a:t>Early deterioration in social conduct, personality, initiative, insight and attention</a:t>
            </a:r>
          </a:p>
          <a:p>
            <a:pPr eaLnBrk="1" hangingPunct="1">
              <a:lnSpc>
                <a:spcPct val="90000"/>
              </a:lnSpc>
            </a:pPr>
            <a:r>
              <a:rPr lang="en-AU" altLang="en-SI" dirty="0">
                <a:ea typeface="ＭＳ Ｐゴシック" panose="020B0600070205080204" pitchFamily="34" charset="-128"/>
              </a:rPr>
              <a:t>Rudeness, disinhibition and distractibility</a:t>
            </a:r>
          </a:p>
          <a:p>
            <a:pPr eaLnBrk="1" hangingPunct="1">
              <a:lnSpc>
                <a:spcPct val="90000"/>
              </a:lnSpc>
            </a:pPr>
            <a:r>
              <a:rPr lang="en-AU" altLang="en-SI" dirty="0">
                <a:ea typeface="ＭＳ Ｐゴシック" panose="020B0600070205080204" pitchFamily="34" charset="-128"/>
              </a:rPr>
              <a:t>Speech---&gt;Non fluent and reduced in quantity</a:t>
            </a:r>
          </a:p>
          <a:p>
            <a:pPr eaLnBrk="1" hangingPunct="1">
              <a:lnSpc>
                <a:spcPct val="90000"/>
              </a:lnSpc>
            </a:pPr>
            <a:r>
              <a:rPr lang="en-AU" altLang="en-SI" dirty="0">
                <a:ea typeface="ＭＳ Ｐゴシック" panose="020B0600070205080204" pitchFamily="34" charset="-128"/>
              </a:rPr>
              <a:t>Visio-spatial abilities, EEG and memory are normal (at least in the beginning).</a:t>
            </a:r>
          </a:p>
          <a:p>
            <a:pPr eaLnBrk="1" hangingPunct="1">
              <a:lnSpc>
                <a:spcPct val="90000"/>
              </a:lnSpc>
            </a:pPr>
            <a:r>
              <a:rPr lang="en-AU" altLang="en-SI" dirty="0">
                <a:ea typeface="ＭＳ Ｐゴシック" panose="020B0600070205080204" pitchFamily="34" charset="-128"/>
              </a:rPr>
              <a:t>Familial forms are linked to the chromosome 17</a:t>
            </a:r>
          </a:p>
          <a:p>
            <a:pPr eaLnBrk="1" hangingPunct="1">
              <a:lnSpc>
                <a:spcPct val="90000"/>
              </a:lnSpc>
            </a:pPr>
            <a:r>
              <a:rPr lang="en-AU" altLang="en-SI" dirty="0">
                <a:ea typeface="ＭＳ Ｐゴシック" panose="020B0600070205080204" pitchFamily="34" charset="-128"/>
              </a:rPr>
              <a:t>May occurs with parkinsonian symptoms and ALS in the same patient</a:t>
            </a:r>
          </a:p>
        </p:txBody>
      </p:sp>
    </p:spTree>
  </p:cSld>
  <p:clrMapOvr>
    <a:masterClrMapping/>
  </p:clrMapOvr>
  <p:transition advTm="12680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12A33D4A-BD23-C9A1-A15A-B7AA32E5671C}"/>
              </a:ext>
            </a:extLst>
          </p:cNvPr>
          <p:cNvSpPr>
            <a:spLocks noGrp="1" noChangeArrowheads="1"/>
          </p:cNvSpPr>
          <p:nvPr>
            <p:ph type="title"/>
          </p:nvPr>
        </p:nvSpPr>
        <p:spPr>
          <a:xfrm>
            <a:off x="838200" y="83502"/>
            <a:ext cx="10515600" cy="1325563"/>
          </a:xfrm>
        </p:spPr>
        <p:txBody>
          <a:bodyPr>
            <a:normAutofit/>
          </a:bodyPr>
          <a:lstStyle/>
          <a:p>
            <a:pPr algn="ctr" eaLnBrk="1" hangingPunct="1"/>
            <a:r>
              <a:rPr lang="en-AU" altLang="en-SI" dirty="0">
                <a:solidFill>
                  <a:srgbClr val="C00000"/>
                </a:solidFill>
                <a:ea typeface="ＭＳ Ｐゴシック" panose="020B0600070205080204" pitchFamily="34" charset="-128"/>
              </a:rPr>
              <a:t>DD: LEWY BODY DEMENTIA</a:t>
            </a:r>
          </a:p>
        </p:txBody>
      </p:sp>
      <p:sp>
        <p:nvSpPr>
          <p:cNvPr id="120834" name="Rectangle 3">
            <a:extLst>
              <a:ext uri="{FF2B5EF4-FFF2-40B4-BE49-F238E27FC236}">
                <a16:creationId xmlns:a16="http://schemas.microsoft.com/office/drawing/2014/main" id="{944062BF-6874-9F14-4E5D-40898DA486E1}"/>
              </a:ext>
            </a:extLst>
          </p:cNvPr>
          <p:cNvSpPr>
            <a:spLocks noGrp="1" noChangeArrowheads="1"/>
          </p:cNvSpPr>
          <p:nvPr>
            <p:ph idx="1"/>
          </p:nvPr>
        </p:nvSpPr>
        <p:spPr>
          <a:xfrm>
            <a:off x="777241" y="922094"/>
            <a:ext cx="10515600" cy="4351338"/>
          </a:xfrm>
        </p:spPr>
        <p:txBody>
          <a:bodyPr/>
          <a:lstStyle/>
          <a:p>
            <a:pPr marL="0" indent="0" eaLnBrk="1" hangingPunct="1">
              <a:lnSpc>
                <a:spcPct val="90000"/>
              </a:lnSpc>
              <a:buNone/>
            </a:pPr>
            <a:endParaRPr lang="en-AU" altLang="en-SI" dirty="0">
              <a:ea typeface="ＭＳ Ｐゴシック" panose="020B0600070205080204" pitchFamily="34" charset="-128"/>
            </a:endParaRPr>
          </a:p>
          <a:p>
            <a:pPr eaLnBrk="1" hangingPunct="1">
              <a:lnSpc>
                <a:spcPct val="90000"/>
              </a:lnSpc>
            </a:pPr>
            <a:r>
              <a:rPr lang="en-AU" altLang="en-SI" dirty="0">
                <a:ea typeface="ＭＳ Ｐゴシック" panose="020B0600070205080204" pitchFamily="34" charset="-128"/>
              </a:rPr>
              <a:t>Cortex and sub cortical areas(basal ganglia and locus coeruleus) contain Lewy bodies that is made of alfa synuclein as in Parkinson</a:t>
            </a:r>
            <a:r>
              <a:rPr lang="en-AU" altLang="en-US" dirty="0">
                <a:ea typeface="ＭＳ Ｐゴシック" panose="020B0600070205080204" pitchFamily="34" charset="-128"/>
              </a:rPr>
              <a:t>’</a:t>
            </a:r>
            <a:r>
              <a:rPr lang="en-AU" altLang="en-SI" dirty="0">
                <a:ea typeface="ＭＳ Ｐゴシック" panose="020B0600070205080204" pitchFamily="34" charset="-128"/>
              </a:rPr>
              <a:t>s disease.</a:t>
            </a:r>
          </a:p>
          <a:p>
            <a:pPr eaLnBrk="1" hangingPunct="1">
              <a:lnSpc>
                <a:spcPct val="90000"/>
              </a:lnSpc>
            </a:pPr>
            <a:r>
              <a:rPr lang="en-AU" altLang="en-SI" dirty="0">
                <a:ea typeface="ＭＳ Ｐゴシック" panose="020B0600070205080204" pitchFamily="34" charset="-128"/>
              </a:rPr>
              <a:t>Mild parkinsonian symptoms begin with dementia is the hallmark.</a:t>
            </a:r>
          </a:p>
          <a:p>
            <a:pPr eaLnBrk="1" hangingPunct="1">
              <a:lnSpc>
                <a:spcPct val="90000"/>
              </a:lnSpc>
            </a:pPr>
            <a:r>
              <a:rPr lang="en-AU" altLang="en-SI" dirty="0">
                <a:ea typeface="ＭＳ Ｐゴシック" panose="020B0600070205080204" pitchFamily="34" charset="-128"/>
              </a:rPr>
              <a:t>Symptoms may fluctuate during the day</a:t>
            </a:r>
          </a:p>
          <a:p>
            <a:pPr eaLnBrk="1" hangingPunct="1">
              <a:lnSpc>
                <a:spcPct val="90000"/>
              </a:lnSpc>
            </a:pPr>
            <a:r>
              <a:rPr lang="en-AU" altLang="en-SI" dirty="0">
                <a:ea typeface="ＭＳ Ｐゴシック" panose="020B0600070205080204" pitchFamily="34" charset="-128"/>
              </a:rPr>
              <a:t>Visual hallucinations and increased susceptibility to the typical neuroleptics are the other key features </a:t>
            </a:r>
          </a:p>
        </p:txBody>
      </p:sp>
    </p:spTree>
  </p:cSld>
  <p:clrMapOvr>
    <a:masterClrMapping/>
  </p:clrMapOvr>
  <p:transition advTm="5951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A7261EFD-03BB-584A-A417-3D56E1866886}"/>
              </a:ext>
            </a:extLst>
          </p:cNvPr>
          <p:cNvSpPr>
            <a:spLocks noGrp="1" noChangeArrowheads="1"/>
          </p:cNvSpPr>
          <p:nvPr>
            <p:ph type="title"/>
          </p:nvPr>
        </p:nvSpPr>
        <p:spPr/>
        <p:txBody>
          <a:bodyPr>
            <a:normAutofit/>
          </a:bodyPr>
          <a:lstStyle/>
          <a:p>
            <a:pPr algn="ctr" eaLnBrk="1" hangingPunct="1"/>
            <a:r>
              <a:rPr lang="en-AU" altLang="en-SI" dirty="0">
                <a:solidFill>
                  <a:srgbClr val="C00000"/>
                </a:solidFill>
                <a:ea typeface="ＭＳ Ｐゴシック" panose="020B0600070205080204" pitchFamily="34" charset="-128"/>
              </a:rPr>
              <a:t>DD: VASCULAR DEMENTIA</a:t>
            </a:r>
          </a:p>
        </p:txBody>
      </p:sp>
      <p:sp>
        <p:nvSpPr>
          <p:cNvPr id="122882" name="Rectangle 3">
            <a:extLst>
              <a:ext uri="{FF2B5EF4-FFF2-40B4-BE49-F238E27FC236}">
                <a16:creationId xmlns:a16="http://schemas.microsoft.com/office/drawing/2014/main" id="{CA790027-B9A5-9226-4D6A-45DE9DCAECDC}"/>
              </a:ext>
            </a:extLst>
          </p:cNvPr>
          <p:cNvSpPr>
            <a:spLocks noGrp="1" noChangeArrowheads="1"/>
          </p:cNvSpPr>
          <p:nvPr>
            <p:ph idx="1"/>
          </p:nvPr>
        </p:nvSpPr>
        <p:spPr/>
        <p:txBody>
          <a:bodyPr/>
          <a:lstStyle/>
          <a:p>
            <a:pPr eaLnBrk="1" hangingPunct="1">
              <a:lnSpc>
                <a:spcPct val="90000"/>
              </a:lnSpc>
            </a:pPr>
            <a:r>
              <a:rPr lang="en-AU" altLang="en-SI" sz="1900" dirty="0">
                <a:ea typeface="ＭＳ Ｐゴシック" panose="020B0600070205080204" pitchFamily="34" charset="-128"/>
              </a:rPr>
              <a:t>National Institute of Neurological Disorders and Stroke (NINDS) criteria:</a:t>
            </a:r>
            <a:endParaRPr lang="en-AU" altLang="en-SI" dirty="0">
              <a:ea typeface="ＭＳ Ｐゴシック" panose="020B0600070205080204" pitchFamily="34" charset="-128"/>
            </a:endParaRPr>
          </a:p>
          <a:p>
            <a:pPr lvl="1" eaLnBrk="1" hangingPunct="1">
              <a:lnSpc>
                <a:spcPct val="90000"/>
              </a:lnSpc>
            </a:pPr>
            <a:r>
              <a:rPr lang="en-AU" altLang="en-SI" sz="1800" u="sng" dirty="0">
                <a:ea typeface="ＭＳ Ｐゴシック" panose="020B0600070205080204" pitchFamily="34" charset="-128"/>
              </a:rPr>
              <a:t>Cerebrovascular disease</a:t>
            </a:r>
            <a:r>
              <a:rPr lang="en-AU" altLang="en-SI" sz="1800" dirty="0">
                <a:ea typeface="ＭＳ Ｐゴシック" panose="020B0600070205080204" pitchFamily="34" charset="-128"/>
              </a:rPr>
              <a:t> (CVD) as defined by the presence of focal signs on </a:t>
            </a:r>
            <a:r>
              <a:rPr lang="en-AU" altLang="en-SI" sz="1800" u="sng" dirty="0">
                <a:ea typeface="ＭＳ Ｐゴシック" panose="020B0600070205080204" pitchFamily="34" charset="-128"/>
              </a:rPr>
              <a:t>neurologic examination</a:t>
            </a:r>
            <a:r>
              <a:rPr lang="en-AU" altLang="en-SI" sz="1800" dirty="0">
                <a:ea typeface="ＭＳ Ｐゴシック" panose="020B0600070205080204" pitchFamily="34" charset="-128"/>
              </a:rPr>
              <a:t> such as: hemiparesis, facial weakness, Babinski sign, sensory deficit, hemianopia, dysarthria consistent with stroke (with or without history of stroke).</a:t>
            </a:r>
          </a:p>
          <a:p>
            <a:pPr lvl="1" eaLnBrk="1" hangingPunct="1">
              <a:lnSpc>
                <a:spcPct val="90000"/>
              </a:lnSpc>
            </a:pPr>
            <a:r>
              <a:rPr lang="en-AU" altLang="en-SI" sz="1800" u="sng" dirty="0">
                <a:ea typeface="ＭＳ Ｐゴシック" panose="020B0600070205080204" pitchFamily="34" charset="-128"/>
              </a:rPr>
              <a:t>Evidence of relevant CVD by brain imaging</a:t>
            </a:r>
            <a:r>
              <a:rPr lang="en-AU" altLang="en-SI" sz="1800" dirty="0">
                <a:ea typeface="ＭＳ Ｐゴシック" panose="020B0600070205080204" pitchFamily="34" charset="-128"/>
              </a:rPr>
              <a:t> including multiple large-vessel infarcts or a single strategically placed infarct (angular gyrus, thalamus, basal forebrain), as well as multiple basal ganglia and white matter lacunes or extensive periventricular white matter lesions, or combinations thereof. Other criteria include.</a:t>
            </a:r>
          </a:p>
          <a:p>
            <a:pPr lvl="1" eaLnBrk="1" hangingPunct="1">
              <a:lnSpc>
                <a:spcPct val="90000"/>
              </a:lnSpc>
            </a:pPr>
            <a:r>
              <a:rPr lang="en-AU" altLang="en-SI" sz="1800" dirty="0">
                <a:ea typeface="ＭＳ Ｐゴシック" panose="020B0600070205080204" pitchFamily="34" charset="-128"/>
              </a:rPr>
              <a:t>Any combination of onset of </a:t>
            </a:r>
            <a:r>
              <a:rPr lang="en-AU" altLang="en-SI" sz="1800" u="sng" dirty="0">
                <a:ea typeface="ＭＳ Ｐゴシック" panose="020B0600070205080204" pitchFamily="34" charset="-128"/>
              </a:rPr>
              <a:t>dementia</a:t>
            </a:r>
            <a:r>
              <a:rPr lang="en-AU" altLang="en-SI" sz="1800" dirty="0">
                <a:ea typeface="ＭＳ Ｐゴシック" panose="020B0600070205080204" pitchFamily="34" charset="-128"/>
              </a:rPr>
              <a:t> within 3 months following a recognised stroke.</a:t>
            </a:r>
          </a:p>
          <a:p>
            <a:pPr lvl="1" eaLnBrk="1" hangingPunct="1">
              <a:lnSpc>
                <a:spcPct val="90000"/>
              </a:lnSpc>
            </a:pPr>
            <a:r>
              <a:rPr lang="en-AU" altLang="en-SI" sz="1800" dirty="0">
                <a:ea typeface="ＭＳ Ｐゴシック" panose="020B0600070205080204" pitchFamily="34" charset="-128"/>
              </a:rPr>
              <a:t>Abrupt deterioration in cognitive functions.</a:t>
            </a:r>
          </a:p>
          <a:p>
            <a:pPr lvl="1" eaLnBrk="1" hangingPunct="1">
              <a:lnSpc>
                <a:spcPct val="90000"/>
              </a:lnSpc>
            </a:pPr>
            <a:r>
              <a:rPr lang="en-AU" altLang="en-SI" sz="1800" dirty="0">
                <a:ea typeface="ＭＳ Ｐゴシック" panose="020B0600070205080204" pitchFamily="34" charset="-128"/>
              </a:rPr>
              <a:t>Fluctuating or stepwise progression of cognitive deficits.</a:t>
            </a:r>
            <a:endParaRPr lang="tr-TR" altLang="en-SI" sz="1800" dirty="0">
              <a:ea typeface="ＭＳ Ｐゴシック" panose="020B0600070205080204" pitchFamily="34" charset="-128"/>
            </a:endParaRPr>
          </a:p>
          <a:p>
            <a:pPr lvl="1" eaLnBrk="1" hangingPunct="1">
              <a:lnSpc>
                <a:spcPct val="90000"/>
              </a:lnSpc>
            </a:pPr>
            <a:r>
              <a:rPr lang="en-AU" altLang="en-SI" sz="1800" dirty="0">
                <a:ea typeface="ＭＳ Ｐゴシック" panose="020B0600070205080204" pitchFamily="34" charset="-128"/>
              </a:rPr>
              <a:t>Hypertension.</a:t>
            </a:r>
            <a:endParaRPr lang="en-AU" altLang="en-SI" dirty="0">
              <a:ea typeface="ＭＳ Ｐゴシック" panose="020B0600070205080204" pitchFamily="34" charset="-128"/>
            </a:endParaRPr>
          </a:p>
        </p:txBody>
      </p:sp>
    </p:spTree>
  </p:cSld>
  <p:clrMapOvr>
    <a:masterClrMapping/>
  </p:clrMapOvr>
  <p:transition advTm="7729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4C217CD9-DD4B-4662-A914-ADDBA3168E59}"/>
              </a:ext>
            </a:extLst>
          </p:cNvPr>
          <p:cNvSpPr>
            <a:spLocks noGrp="1" noChangeArrowheads="1"/>
          </p:cNvSpPr>
          <p:nvPr>
            <p:ph type="title"/>
          </p:nvPr>
        </p:nvSpPr>
        <p:spPr>
          <a:xfrm>
            <a:off x="837406" y="161925"/>
            <a:ext cx="10515600" cy="1214293"/>
          </a:xfrm>
        </p:spPr>
        <p:txBody>
          <a:bodyPr>
            <a:normAutofit/>
          </a:bodyPr>
          <a:lstStyle/>
          <a:p>
            <a:pPr algn="ctr" eaLnBrk="1" hangingPunct="1"/>
            <a:r>
              <a:rPr lang="en-AU" altLang="en-SI" sz="3600" dirty="0">
                <a:solidFill>
                  <a:srgbClr val="C00000"/>
                </a:solidFill>
                <a:ea typeface="ＭＳ Ｐゴシック" panose="020B0600070205080204" pitchFamily="34" charset="-128"/>
              </a:rPr>
              <a:t>DEMENTIA: DIFFERENTIAL DIAGNOSIS</a:t>
            </a:r>
            <a:br>
              <a:rPr lang="en-AU" altLang="en-SI" sz="3600" dirty="0">
                <a:solidFill>
                  <a:srgbClr val="C00000"/>
                </a:solidFill>
                <a:ea typeface="ＭＳ Ｐゴシック" panose="020B0600070205080204" pitchFamily="34" charset="-128"/>
              </a:rPr>
            </a:br>
            <a:r>
              <a:rPr lang="en-AU" altLang="en-SI" sz="3600" dirty="0">
                <a:solidFill>
                  <a:srgbClr val="C00000"/>
                </a:solidFill>
                <a:ea typeface="ＭＳ Ｐゴシック" panose="020B0600070205080204" pitchFamily="34" charset="-128"/>
              </a:rPr>
              <a:t>PSEUDO-DEMENTIA OF DEPRESSION</a:t>
            </a:r>
          </a:p>
        </p:txBody>
      </p:sp>
      <p:graphicFrame>
        <p:nvGraphicFramePr>
          <p:cNvPr id="40962" name="Object 8">
            <a:extLst>
              <a:ext uri="{FF2B5EF4-FFF2-40B4-BE49-F238E27FC236}">
                <a16:creationId xmlns:a16="http://schemas.microsoft.com/office/drawing/2014/main" id="{E91CCFA7-CA5B-0835-40D6-D8C3C97177EC}"/>
              </a:ext>
            </a:extLst>
          </p:cNvPr>
          <p:cNvGraphicFramePr>
            <a:graphicFrameLocks noGrp="1" noChangeAspect="1"/>
          </p:cNvGraphicFramePr>
          <p:nvPr>
            <p:ph idx="1"/>
            <p:extLst>
              <p:ext uri="{D42A27DB-BD31-4B8C-83A1-F6EECF244321}">
                <p14:modId xmlns:p14="http://schemas.microsoft.com/office/powerpoint/2010/main" val="1169683434"/>
              </p:ext>
            </p:extLst>
          </p:nvPr>
        </p:nvGraphicFramePr>
        <p:xfrm>
          <a:off x="2230332" y="1500505"/>
          <a:ext cx="7472363" cy="4351338"/>
        </p:xfrm>
        <a:graphic>
          <a:graphicData uri="http://schemas.openxmlformats.org/presentationml/2006/ole">
            <mc:AlternateContent xmlns:mc="http://schemas.openxmlformats.org/markup-compatibility/2006">
              <mc:Choice xmlns:v="urn:schemas-microsoft-com:vml" Requires="v">
                <p:oleObj name="Document" r:id="rId3" imgW="8026400" imgH="4673600" progId="Word.Document.8">
                  <p:embed/>
                </p:oleObj>
              </mc:Choice>
              <mc:Fallback>
                <p:oleObj name="Document" r:id="rId3" imgW="8026400" imgH="4673600" progId="Word.Document.8">
                  <p:embed/>
                  <p:pic>
                    <p:nvPicPr>
                      <p:cNvPr id="40962" name="Object 8">
                        <a:extLst>
                          <a:ext uri="{FF2B5EF4-FFF2-40B4-BE49-F238E27FC236}">
                            <a16:creationId xmlns:a16="http://schemas.microsoft.com/office/drawing/2014/main" id="{E91CCFA7-CA5B-0835-40D6-D8C3C9717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332" y="1500505"/>
                        <a:ext cx="7472363" cy="4351338"/>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94938"/>
    </mc:Choice>
    <mc:Fallback xmlns="">
      <p:transition spd="slow" advTm="9493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6">
            <a:extLst>
              <a:ext uri="{FF2B5EF4-FFF2-40B4-BE49-F238E27FC236}">
                <a16:creationId xmlns:a16="http://schemas.microsoft.com/office/drawing/2014/main" id="{1CECF444-F3F6-CAA8-46AA-3C9D0EC617FC}"/>
              </a:ext>
            </a:extLst>
          </p:cNvPr>
          <p:cNvSpPr>
            <a:spLocks noGrp="1" noChangeArrowheads="1"/>
          </p:cNvSpPr>
          <p:nvPr>
            <p:ph type="title"/>
          </p:nvPr>
        </p:nvSpPr>
        <p:spPr>
          <a:xfrm>
            <a:off x="838200" y="365125"/>
            <a:ext cx="10515600" cy="1214293"/>
          </a:xfrm>
        </p:spPr>
        <p:txBody>
          <a:bodyPr>
            <a:normAutofit/>
          </a:bodyPr>
          <a:lstStyle/>
          <a:p>
            <a:pPr algn="ctr" eaLnBrk="1" hangingPunct="1"/>
            <a:r>
              <a:rPr lang="en-AU" altLang="en-SI" sz="3600" dirty="0">
                <a:solidFill>
                  <a:srgbClr val="C00000"/>
                </a:solidFill>
                <a:ea typeface="ＭＳ Ｐゴシック" panose="020B0600070205080204" pitchFamily="34" charset="-128"/>
              </a:rPr>
              <a:t>DEMENTIA: DIFFERENTIAL DIAGNOSIS</a:t>
            </a:r>
            <a:r>
              <a:rPr lang="tr-TR" altLang="en-SI" sz="3600" dirty="0">
                <a:solidFill>
                  <a:srgbClr val="C00000"/>
                </a:solidFill>
                <a:ea typeface="ＭＳ Ｐゴシック" panose="020B0600070205080204" pitchFamily="34" charset="-128"/>
              </a:rPr>
              <a:t>:</a:t>
            </a:r>
            <a:br>
              <a:rPr lang="en-AU" altLang="en-SI" sz="3600" dirty="0">
                <a:solidFill>
                  <a:srgbClr val="C00000"/>
                </a:solidFill>
                <a:ea typeface="ＭＳ Ｐゴシック" panose="020B0600070205080204" pitchFamily="34" charset="-128"/>
              </a:rPr>
            </a:br>
            <a:r>
              <a:rPr lang="tr-TR" altLang="en-SI" sz="3600" dirty="0">
                <a:solidFill>
                  <a:srgbClr val="C00000"/>
                </a:solidFill>
                <a:ea typeface="ＭＳ Ｐゴシック" panose="020B0600070205080204" pitchFamily="34" charset="-128"/>
              </a:rPr>
              <a:t>CORTİCAL VS SUBCORTİCAL</a:t>
            </a:r>
            <a:endParaRPr lang="en-AU" altLang="en-SI" sz="3600" dirty="0">
              <a:solidFill>
                <a:srgbClr val="C00000"/>
              </a:solidFill>
              <a:ea typeface="ＭＳ Ｐゴシック" panose="020B0600070205080204" pitchFamily="34" charset="-128"/>
            </a:endParaRPr>
          </a:p>
        </p:txBody>
      </p:sp>
      <p:graphicFrame>
        <p:nvGraphicFramePr>
          <p:cNvPr id="45058" name="Object 1027">
            <a:extLst>
              <a:ext uri="{FF2B5EF4-FFF2-40B4-BE49-F238E27FC236}">
                <a16:creationId xmlns:a16="http://schemas.microsoft.com/office/drawing/2014/main" id="{A990599C-4198-E919-0B96-F739FB80CB19}"/>
              </a:ext>
            </a:extLst>
          </p:cNvPr>
          <p:cNvGraphicFramePr>
            <a:graphicFrameLocks noGrp="1" noChangeAspect="1"/>
          </p:cNvGraphicFramePr>
          <p:nvPr>
            <p:ph idx="1"/>
          </p:nvPr>
        </p:nvGraphicFramePr>
        <p:xfrm>
          <a:off x="2565400" y="1825625"/>
          <a:ext cx="7061200" cy="4349750"/>
        </p:xfrm>
        <a:graphic>
          <a:graphicData uri="http://schemas.openxmlformats.org/presentationml/2006/ole">
            <mc:AlternateContent xmlns:mc="http://schemas.openxmlformats.org/markup-compatibility/2006">
              <mc:Choice xmlns:v="urn:schemas-microsoft-com:vml" Requires="v">
                <p:oleObj name="Document" r:id="rId3" imgW="47485300" imgH="29260800" progId="Word.Document.8">
                  <p:embed/>
                </p:oleObj>
              </mc:Choice>
              <mc:Fallback>
                <p:oleObj name="Document" r:id="rId3" imgW="47485300" imgH="29260800" progId="Word.Document.8">
                  <p:embed/>
                  <p:pic>
                    <p:nvPicPr>
                      <p:cNvPr id="45058" name="Object 1027">
                        <a:extLst>
                          <a:ext uri="{FF2B5EF4-FFF2-40B4-BE49-F238E27FC236}">
                            <a16:creationId xmlns:a16="http://schemas.microsoft.com/office/drawing/2014/main" id="{A990599C-4198-E919-0B96-F739FB80C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00" y="1825625"/>
                        <a:ext cx="70612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44355"/>
    </mc:Choice>
    <mc:Fallback xmlns="">
      <p:transition spd="slow" advTm="14435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104C2809-1380-3BD5-53CD-4D60F385E597}"/>
              </a:ext>
            </a:extLst>
          </p:cNvPr>
          <p:cNvSpPr>
            <a:spLocks noGrp="1" noChangeArrowheads="1"/>
          </p:cNvSpPr>
          <p:nvPr>
            <p:ph type="title"/>
          </p:nvPr>
        </p:nvSpPr>
        <p:spPr>
          <a:xfrm>
            <a:off x="838199" y="239290"/>
            <a:ext cx="10515600" cy="1325563"/>
          </a:xfrm>
        </p:spPr>
        <p:txBody>
          <a:bodyPr>
            <a:noAutofit/>
          </a:bodyPr>
          <a:lstStyle/>
          <a:p>
            <a:pPr algn="ctr" eaLnBrk="1" hangingPunct="1"/>
            <a:r>
              <a:rPr lang="en-AU" altLang="en-SI" sz="3600" dirty="0">
                <a:solidFill>
                  <a:srgbClr val="C00000"/>
                </a:solidFill>
                <a:ea typeface="ＭＳ Ｐゴシック" panose="020B0600070205080204" pitchFamily="34" charset="-128"/>
              </a:rPr>
              <a:t>DEMENTIA: DIFFERENTIAL DIAGNOSIS</a:t>
            </a:r>
            <a:r>
              <a:rPr lang="tr-TR" altLang="en-SI" sz="3600" dirty="0">
                <a:solidFill>
                  <a:srgbClr val="C00000"/>
                </a:solidFill>
                <a:ea typeface="ＭＳ Ｐゴシック" panose="020B0600070205080204" pitchFamily="34" charset="-128"/>
              </a:rPr>
              <a:t>:</a:t>
            </a:r>
            <a:br>
              <a:rPr lang="en-AU" altLang="en-SI" sz="3600" dirty="0">
                <a:solidFill>
                  <a:srgbClr val="C00000"/>
                </a:solidFill>
                <a:ea typeface="ＭＳ Ｐゴシック" panose="020B0600070205080204" pitchFamily="34" charset="-128"/>
              </a:rPr>
            </a:br>
            <a:r>
              <a:rPr lang="tr-TR" altLang="en-SI" sz="3600" dirty="0">
                <a:solidFill>
                  <a:srgbClr val="C00000"/>
                </a:solidFill>
                <a:ea typeface="ＭＳ Ｐゴシック" panose="020B0600070205080204" pitchFamily="34" charset="-128"/>
              </a:rPr>
              <a:t>DEMENTİA VS DELİRİUM</a:t>
            </a:r>
            <a:endParaRPr lang="en-AU" altLang="en-SI" sz="3600" dirty="0">
              <a:solidFill>
                <a:srgbClr val="C00000"/>
              </a:solidFill>
              <a:ea typeface="ＭＳ Ｐゴシック" panose="020B0600070205080204" pitchFamily="34" charset="-128"/>
            </a:endParaRPr>
          </a:p>
        </p:txBody>
      </p:sp>
      <p:graphicFrame>
        <p:nvGraphicFramePr>
          <p:cNvPr id="43010" name="Object 3">
            <a:extLst>
              <a:ext uri="{FF2B5EF4-FFF2-40B4-BE49-F238E27FC236}">
                <a16:creationId xmlns:a16="http://schemas.microsoft.com/office/drawing/2014/main" id="{247EB72E-DA04-238D-5213-79E49C81368F}"/>
              </a:ext>
            </a:extLst>
          </p:cNvPr>
          <p:cNvGraphicFramePr>
            <a:graphicFrameLocks noGrp="1" noChangeAspect="1"/>
          </p:cNvGraphicFramePr>
          <p:nvPr>
            <p:ph idx="1"/>
            <p:extLst>
              <p:ext uri="{D42A27DB-BD31-4B8C-83A1-F6EECF244321}">
                <p14:modId xmlns:p14="http://schemas.microsoft.com/office/powerpoint/2010/main" val="2094461011"/>
              </p:ext>
            </p:extLst>
          </p:nvPr>
        </p:nvGraphicFramePr>
        <p:xfrm>
          <a:off x="2058986" y="1237085"/>
          <a:ext cx="8074025" cy="5381625"/>
        </p:xfrm>
        <a:graphic>
          <a:graphicData uri="http://schemas.openxmlformats.org/presentationml/2006/ole">
            <mc:AlternateContent xmlns:mc="http://schemas.openxmlformats.org/markup-compatibility/2006">
              <mc:Choice xmlns:v="urn:schemas-microsoft-com:vml" Requires="v">
                <p:oleObj name="Document" r:id="rId3" imgW="45491400" imgH="30314900" progId="Word.Document.8">
                  <p:embed/>
                </p:oleObj>
              </mc:Choice>
              <mc:Fallback>
                <p:oleObj name="Document" r:id="rId3" imgW="45491400" imgH="30314900" progId="Word.Document.8">
                  <p:embed/>
                  <p:pic>
                    <p:nvPicPr>
                      <p:cNvPr id="43010" name="Object 3">
                        <a:extLst>
                          <a:ext uri="{FF2B5EF4-FFF2-40B4-BE49-F238E27FC236}">
                            <a16:creationId xmlns:a16="http://schemas.microsoft.com/office/drawing/2014/main" id="{247EB72E-DA04-238D-5213-79E49C813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6" y="1237085"/>
                        <a:ext cx="8074025" cy="5381625"/>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01198"/>
    </mc:Choice>
    <mc:Fallback xmlns="">
      <p:transition spd="slow" advTm="10119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RANGE OF ANCILLARY ASSESSMENTS IN AD</a:t>
            </a:r>
          </a:p>
        </p:txBody>
      </p:sp>
      <p:sp>
        <p:nvSpPr>
          <p:cNvPr id="3" name="Content Placeholder 2">
            <a:extLst>
              <a:ext uri="{FF2B5EF4-FFF2-40B4-BE49-F238E27FC236}">
                <a16:creationId xmlns:a16="http://schemas.microsoft.com/office/drawing/2014/main" id="{CC4DC043-0ECE-7E49-83B2-E2FB1F224D88}"/>
              </a:ext>
            </a:extLst>
          </p:cNvPr>
          <p:cNvSpPr>
            <a:spLocks noGrp="1"/>
          </p:cNvSpPr>
          <p:nvPr>
            <p:ph sz="half" idx="1"/>
          </p:nvPr>
        </p:nvSpPr>
        <p:spPr>
          <a:xfrm>
            <a:off x="838200" y="2623929"/>
            <a:ext cx="5181600" cy="3553034"/>
          </a:xfrm>
        </p:spPr>
        <p:txBody>
          <a:bodyPr>
            <a:normAutofit/>
          </a:bodyPr>
          <a:lstStyle/>
          <a:p>
            <a:pPr algn="l">
              <a:buFont typeface="+mj-lt"/>
              <a:buAutoNum type="arabicPeriod"/>
            </a:pPr>
            <a:r>
              <a:rPr lang="en-GB" i="0" dirty="0">
                <a:solidFill>
                  <a:srgbClr val="374151"/>
                </a:solidFill>
                <a:effectLst/>
                <a:latin typeface="Söhne"/>
              </a:rPr>
              <a:t>Neuroimaging</a:t>
            </a:r>
          </a:p>
          <a:p>
            <a:pPr algn="l">
              <a:buFont typeface="+mj-lt"/>
              <a:buAutoNum type="arabicPeriod"/>
            </a:pPr>
            <a:r>
              <a:rPr lang="en-GB" i="0" dirty="0">
                <a:solidFill>
                  <a:srgbClr val="374151"/>
                </a:solidFill>
                <a:effectLst/>
                <a:latin typeface="Söhne"/>
              </a:rPr>
              <a:t>Cerebrospinal Fluid (CSF) Analysis</a:t>
            </a:r>
          </a:p>
          <a:p>
            <a:pPr algn="l">
              <a:buFont typeface="+mj-lt"/>
              <a:buAutoNum type="arabicPeriod"/>
            </a:pPr>
            <a:r>
              <a:rPr lang="en-GB" i="0" dirty="0">
                <a:solidFill>
                  <a:srgbClr val="374151"/>
                </a:solidFill>
                <a:effectLst/>
                <a:latin typeface="Söhne"/>
              </a:rPr>
              <a:t>Electroencephalography (EEG)</a:t>
            </a:r>
            <a:endParaRPr lang="en-GB" dirty="0">
              <a:solidFill>
                <a:srgbClr val="374151"/>
              </a:solidFill>
              <a:latin typeface="Söhne"/>
            </a:endParaRPr>
          </a:p>
          <a:p>
            <a:pPr algn="l">
              <a:buFont typeface="+mj-lt"/>
              <a:buAutoNum type="arabicPeriod"/>
            </a:pPr>
            <a:r>
              <a:rPr lang="en-GB" i="0" dirty="0">
                <a:solidFill>
                  <a:srgbClr val="374151"/>
                </a:solidFill>
                <a:effectLst/>
                <a:latin typeface="Söhne"/>
              </a:rPr>
              <a:t>Testing of autonomic function</a:t>
            </a:r>
          </a:p>
        </p:txBody>
      </p:sp>
      <p:sp>
        <p:nvSpPr>
          <p:cNvPr id="4" name="Content Placeholder 3">
            <a:extLst>
              <a:ext uri="{FF2B5EF4-FFF2-40B4-BE49-F238E27FC236}">
                <a16:creationId xmlns:a16="http://schemas.microsoft.com/office/drawing/2014/main" id="{F68541EC-8472-5F55-C3F6-408502129A87}"/>
              </a:ext>
            </a:extLst>
          </p:cNvPr>
          <p:cNvSpPr>
            <a:spLocks noGrp="1"/>
          </p:cNvSpPr>
          <p:nvPr>
            <p:ph sz="half" idx="2"/>
          </p:nvPr>
        </p:nvSpPr>
        <p:spPr>
          <a:xfrm>
            <a:off x="6019800" y="2314576"/>
            <a:ext cx="5758218" cy="3862388"/>
          </a:xfrm>
        </p:spPr>
        <p:txBody>
          <a:bodyPr>
            <a:normAutofit/>
          </a:bodyPr>
          <a:lstStyle/>
          <a:p>
            <a:r>
              <a:rPr lang="en-GB" dirty="0">
                <a:solidFill>
                  <a:srgbClr val="374151"/>
                </a:solidFill>
                <a:latin typeface="Söhne"/>
              </a:rPr>
              <a:t>Sleep studies</a:t>
            </a:r>
            <a:endParaRPr lang="en-GB" i="0" dirty="0">
              <a:solidFill>
                <a:srgbClr val="374151"/>
              </a:solidFill>
              <a:effectLst/>
              <a:latin typeface="Söhne"/>
            </a:endParaRPr>
          </a:p>
          <a:p>
            <a:pPr algn="l"/>
            <a:r>
              <a:rPr lang="en-GB" i="0" dirty="0">
                <a:solidFill>
                  <a:srgbClr val="374151"/>
                </a:solidFill>
                <a:effectLst/>
                <a:latin typeface="Söhne"/>
              </a:rPr>
              <a:t>Blood Tests</a:t>
            </a:r>
          </a:p>
          <a:p>
            <a:pPr algn="l"/>
            <a:r>
              <a:rPr lang="en-GB" i="0" dirty="0">
                <a:solidFill>
                  <a:srgbClr val="374151"/>
                </a:solidFill>
                <a:effectLst/>
                <a:latin typeface="Söhne"/>
              </a:rPr>
              <a:t>Neuropsychological Testing</a:t>
            </a:r>
          </a:p>
          <a:p>
            <a:pPr algn="l"/>
            <a:r>
              <a:rPr lang="en-GB" dirty="0">
                <a:solidFill>
                  <a:srgbClr val="374151"/>
                </a:solidFill>
                <a:latin typeface="Söhne"/>
              </a:rPr>
              <a:t>Genetic testing</a:t>
            </a:r>
            <a:endParaRPr lang="en-GB" i="0" dirty="0">
              <a:solidFill>
                <a:srgbClr val="374151"/>
              </a:solidFill>
              <a:effectLst/>
              <a:latin typeface="Söhne"/>
            </a:endParaRPr>
          </a:p>
          <a:p>
            <a:pPr algn="l"/>
            <a:r>
              <a:rPr lang="en-GB" i="0" dirty="0">
                <a:solidFill>
                  <a:srgbClr val="374151"/>
                </a:solidFill>
                <a:effectLst/>
                <a:latin typeface="Söhne"/>
              </a:rPr>
              <a:t>Neuropathological Examination</a:t>
            </a:r>
          </a:p>
          <a:p>
            <a:endParaRPr lang="en-SI" dirty="0"/>
          </a:p>
        </p:txBody>
      </p:sp>
    </p:spTree>
    <p:extLst>
      <p:ext uri="{BB962C8B-B14F-4D97-AF65-F5344CB8AC3E}">
        <p14:creationId xmlns:p14="http://schemas.microsoft.com/office/powerpoint/2010/main" val="2071060646"/>
      </p:ext>
    </p:extLst>
  </p:cSld>
  <p:clrMapOvr>
    <a:masterClrMapping/>
  </p:clrMapOvr>
  <mc:AlternateContent xmlns:mc="http://schemas.openxmlformats.org/markup-compatibility/2006" xmlns:p14="http://schemas.microsoft.com/office/powerpoint/2010/main">
    <mc:Choice Requires="p14">
      <p:transition spd="slow" p14:dur="2000" advTm="77366"/>
    </mc:Choice>
    <mc:Fallback xmlns="">
      <p:transition spd="slow" advTm="773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62BD-9195-8DEE-8F76-070E7DF141A5}"/>
              </a:ext>
            </a:extLst>
          </p:cNvPr>
          <p:cNvSpPr>
            <a:spLocks noGrp="1"/>
          </p:cNvSpPr>
          <p:nvPr>
            <p:ph type="title"/>
          </p:nvPr>
        </p:nvSpPr>
        <p:spPr/>
        <p:txBody>
          <a:bodyPr/>
          <a:lstStyle/>
          <a:p>
            <a:pPr algn="ctr"/>
            <a:r>
              <a:rPr lang="en-SI" dirty="0">
                <a:solidFill>
                  <a:srgbClr val="C00000"/>
                </a:solidFill>
              </a:rPr>
              <a:t>AD</a:t>
            </a:r>
          </a:p>
        </p:txBody>
      </p:sp>
      <p:sp>
        <p:nvSpPr>
          <p:cNvPr id="3" name="Content Placeholder 2">
            <a:extLst>
              <a:ext uri="{FF2B5EF4-FFF2-40B4-BE49-F238E27FC236}">
                <a16:creationId xmlns:a16="http://schemas.microsoft.com/office/drawing/2014/main" id="{FC14895D-AA3B-6391-FAC3-37AADDB3B511}"/>
              </a:ext>
            </a:extLst>
          </p:cNvPr>
          <p:cNvSpPr>
            <a:spLocks noGrp="1"/>
          </p:cNvSpPr>
          <p:nvPr>
            <p:ph idx="1"/>
          </p:nvPr>
        </p:nvSpPr>
        <p:spPr>
          <a:xfrm>
            <a:off x="838200" y="1324398"/>
            <a:ext cx="10515600" cy="4884664"/>
          </a:xfrm>
        </p:spPr>
        <p:txBody>
          <a:bodyPr>
            <a:normAutofit fontScale="77500" lnSpcReduction="20000"/>
          </a:bodyPr>
          <a:lstStyle/>
          <a:p>
            <a:pPr marL="0" indent="0" algn="l">
              <a:buNone/>
            </a:pPr>
            <a:r>
              <a:rPr lang="en-GB" b="1" i="0" dirty="0">
                <a:solidFill>
                  <a:srgbClr val="0D0D0D"/>
                </a:solidFill>
                <a:effectLst/>
                <a:highlight>
                  <a:srgbClr val="FFFFFF"/>
                </a:highlight>
                <a:latin typeface="ui-sans-serif"/>
              </a:rPr>
              <a:t>Early Stage (Mild Alzheimer's Disease):</a:t>
            </a:r>
          </a:p>
          <a:p>
            <a:pPr algn="l">
              <a:buFont typeface="+mj-lt"/>
              <a:buAutoNum type="arabicPeriod"/>
            </a:pPr>
            <a:r>
              <a:rPr lang="en-GB" b="1" i="0" dirty="0">
                <a:solidFill>
                  <a:srgbClr val="0D0D0D"/>
                </a:solidFill>
                <a:effectLst/>
                <a:highlight>
                  <a:srgbClr val="FFFFFF"/>
                </a:highlight>
                <a:latin typeface="ui-sans-serif"/>
              </a:rPr>
              <a:t>Memory Loss:</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Difficulty remembering recent events, appointments, and conversations.</a:t>
            </a:r>
          </a:p>
          <a:p>
            <a:pPr marL="742950" lvl="1" indent="-285750" algn="l">
              <a:buFont typeface="+mj-lt"/>
              <a:buAutoNum type="arabicPeriod"/>
            </a:pPr>
            <a:r>
              <a:rPr lang="en-GB" b="0" i="0" dirty="0">
                <a:solidFill>
                  <a:srgbClr val="0D0D0D"/>
                </a:solidFill>
                <a:effectLst/>
                <a:highlight>
                  <a:srgbClr val="FFFFFF"/>
                </a:highlight>
                <a:latin typeface="ui-sans-serif"/>
              </a:rPr>
              <a:t>Repeatedly asking the same questions.</a:t>
            </a:r>
          </a:p>
          <a:p>
            <a:pPr algn="l">
              <a:buFont typeface="+mj-lt"/>
              <a:buAutoNum type="arabicPeriod"/>
            </a:pPr>
            <a:r>
              <a:rPr lang="en-GB" b="1" i="0" dirty="0">
                <a:solidFill>
                  <a:srgbClr val="0D0D0D"/>
                </a:solidFill>
                <a:effectLst/>
                <a:highlight>
                  <a:srgbClr val="FFFFFF"/>
                </a:highlight>
                <a:latin typeface="ui-sans-serif"/>
              </a:rPr>
              <a:t>Cognitive Changes:</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Difficulty with problem-solving and complex tasks (e.g., managing finances).</a:t>
            </a:r>
          </a:p>
          <a:p>
            <a:pPr marL="742950" lvl="1" indent="-285750" algn="l">
              <a:buFont typeface="+mj-lt"/>
              <a:buAutoNum type="arabicPeriod"/>
            </a:pPr>
            <a:r>
              <a:rPr lang="en-GB" b="0" i="0" dirty="0">
                <a:solidFill>
                  <a:srgbClr val="0D0D0D"/>
                </a:solidFill>
                <a:effectLst/>
                <a:highlight>
                  <a:srgbClr val="FFFFFF"/>
                </a:highlight>
                <a:latin typeface="ui-sans-serif"/>
              </a:rPr>
              <a:t>Trouble planning and organizing.</a:t>
            </a:r>
          </a:p>
          <a:p>
            <a:pPr algn="l">
              <a:buFont typeface="+mj-lt"/>
              <a:buAutoNum type="arabicPeriod"/>
            </a:pPr>
            <a:r>
              <a:rPr lang="en-GB" b="1" i="0" dirty="0">
                <a:solidFill>
                  <a:srgbClr val="0D0D0D"/>
                </a:solidFill>
                <a:effectLst/>
                <a:highlight>
                  <a:srgbClr val="FFFFFF"/>
                </a:highlight>
                <a:latin typeface="ui-sans-serif"/>
              </a:rPr>
              <a:t>Language Problems:</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Word-finding difficulties (anomia).</a:t>
            </a:r>
          </a:p>
          <a:p>
            <a:pPr marL="742950" lvl="1" indent="-285750" algn="l">
              <a:buFont typeface="+mj-lt"/>
              <a:buAutoNum type="arabicPeriod"/>
            </a:pPr>
            <a:r>
              <a:rPr lang="en-GB" b="0" i="0" dirty="0">
                <a:solidFill>
                  <a:srgbClr val="0D0D0D"/>
                </a:solidFill>
                <a:effectLst/>
                <a:highlight>
                  <a:srgbClr val="FFFFFF"/>
                </a:highlight>
                <a:latin typeface="ui-sans-serif"/>
              </a:rPr>
              <a:t>Reduced vocabulary and less fluent speech.</a:t>
            </a:r>
          </a:p>
          <a:p>
            <a:pPr algn="l">
              <a:buFont typeface="+mj-lt"/>
              <a:buAutoNum type="arabicPeriod"/>
            </a:pPr>
            <a:r>
              <a:rPr lang="en-GB" b="1" i="0" dirty="0">
                <a:solidFill>
                  <a:srgbClr val="0D0D0D"/>
                </a:solidFill>
                <a:effectLst/>
                <a:highlight>
                  <a:srgbClr val="FFFFFF"/>
                </a:highlight>
                <a:latin typeface="ui-sans-serif"/>
              </a:rPr>
              <a:t>Disorientation:</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Getting lost in familiar places.</a:t>
            </a:r>
          </a:p>
          <a:p>
            <a:pPr marL="742950" lvl="1" indent="-285750" algn="l">
              <a:buFont typeface="+mj-lt"/>
              <a:buAutoNum type="arabicPeriod"/>
            </a:pPr>
            <a:r>
              <a:rPr lang="en-GB" b="0" i="0" dirty="0">
                <a:solidFill>
                  <a:srgbClr val="0D0D0D"/>
                </a:solidFill>
                <a:effectLst/>
                <a:highlight>
                  <a:srgbClr val="FFFFFF"/>
                </a:highlight>
                <a:latin typeface="ui-sans-serif"/>
              </a:rPr>
              <a:t>Difficulty with spatial orientation.</a:t>
            </a:r>
          </a:p>
          <a:p>
            <a:pPr algn="l">
              <a:buFont typeface="+mj-lt"/>
              <a:buAutoNum type="arabicPeriod"/>
            </a:pPr>
            <a:r>
              <a:rPr lang="en-GB" b="1" i="0" dirty="0">
                <a:solidFill>
                  <a:srgbClr val="0D0D0D"/>
                </a:solidFill>
                <a:effectLst/>
                <a:highlight>
                  <a:srgbClr val="FFFFFF"/>
                </a:highlight>
                <a:latin typeface="ui-sans-serif"/>
              </a:rPr>
              <a:t>Mood and Personality Changes:</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Increased anxiety, irritability, or depression.</a:t>
            </a:r>
          </a:p>
          <a:p>
            <a:pPr marL="742950" lvl="1" indent="-285750" algn="l">
              <a:buFont typeface="+mj-lt"/>
              <a:buAutoNum type="arabicPeriod"/>
            </a:pPr>
            <a:r>
              <a:rPr lang="en-GB" b="0" i="0" dirty="0">
                <a:solidFill>
                  <a:srgbClr val="0D0D0D"/>
                </a:solidFill>
                <a:effectLst/>
                <a:highlight>
                  <a:srgbClr val="FFFFFF"/>
                </a:highlight>
                <a:latin typeface="ui-sans-serif"/>
              </a:rPr>
              <a:t>Social withdrawal and reduced interest in activities.</a:t>
            </a:r>
          </a:p>
          <a:p>
            <a:endParaRPr lang="en-SI" dirty="0"/>
          </a:p>
        </p:txBody>
      </p:sp>
    </p:spTree>
    <p:extLst>
      <p:ext uri="{BB962C8B-B14F-4D97-AF65-F5344CB8AC3E}">
        <p14:creationId xmlns:p14="http://schemas.microsoft.com/office/powerpoint/2010/main" val="2483805771"/>
      </p:ext>
    </p:extLst>
  </p:cSld>
  <p:clrMapOvr>
    <a:masterClrMapping/>
  </p:clrMapOvr>
  <mc:AlternateContent xmlns:mc="http://schemas.openxmlformats.org/markup-compatibility/2006" xmlns:p14="http://schemas.microsoft.com/office/powerpoint/2010/main">
    <mc:Choice Requires="p14">
      <p:transition spd="slow" p14:dur="2000" advTm="121811"/>
    </mc:Choice>
    <mc:Fallback xmlns="">
      <p:transition spd="slow" advTm="12181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35679-665A-F5E1-B1E0-F0A041C3A489}"/>
              </a:ext>
            </a:extLst>
          </p:cNvPr>
          <p:cNvSpPr>
            <a:spLocks noGrp="1"/>
          </p:cNvSpPr>
          <p:nvPr>
            <p:ph type="title"/>
          </p:nvPr>
        </p:nvSpPr>
        <p:spPr>
          <a:xfrm>
            <a:off x="938868" y="-71103"/>
            <a:ext cx="10515600" cy="1325563"/>
          </a:xfrm>
        </p:spPr>
        <p:txBody>
          <a:bodyPr/>
          <a:lstStyle/>
          <a:p>
            <a:pPr algn="ctr"/>
            <a:r>
              <a:rPr lang="en-SI" dirty="0">
                <a:solidFill>
                  <a:srgbClr val="C00000"/>
                </a:solidFill>
              </a:rPr>
              <a:t>NEUROPSYCHOLOGICAL TESTING</a:t>
            </a:r>
          </a:p>
        </p:txBody>
      </p:sp>
      <p:sp>
        <p:nvSpPr>
          <p:cNvPr id="5" name="Content Placeholder 4">
            <a:extLst>
              <a:ext uri="{FF2B5EF4-FFF2-40B4-BE49-F238E27FC236}">
                <a16:creationId xmlns:a16="http://schemas.microsoft.com/office/drawing/2014/main" id="{21F3E2DB-95A1-1E28-3517-4CDE63D988C9}"/>
              </a:ext>
            </a:extLst>
          </p:cNvPr>
          <p:cNvSpPr>
            <a:spLocks noGrp="1"/>
          </p:cNvSpPr>
          <p:nvPr>
            <p:ph idx="1"/>
          </p:nvPr>
        </p:nvSpPr>
        <p:spPr>
          <a:xfrm>
            <a:off x="838200" y="931862"/>
            <a:ext cx="10515600" cy="4787048"/>
          </a:xfrm>
        </p:spPr>
        <p:txBody>
          <a:bodyPr>
            <a:normAutofit fontScale="70000" lnSpcReduction="20000"/>
          </a:bodyPr>
          <a:lstStyle/>
          <a:p>
            <a:pPr marL="0" indent="0">
              <a:buNone/>
            </a:pPr>
            <a:r>
              <a:rPr lang="en-SI" sz="1800" b="1" kern="100" dirty="0">
                <a:effectLst/>
                <a:latin typeface="Aptos" panose="020B0004020202020204" pitchFamily="34" charset="0"/>
                <a:ea typeface="Aptos" panose="020B0004020202020204" pitchFamily="34" charset="0"/>
                <a:cs typeface="Times New Roman" panose="02020603050405020304" pitchFamily="18" charset="0"/>
              </a:rPr>
              <a:t>Cognitive Function</a:t>
            </a:r>
            <a:endParaRPr lang="en-SI"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Mini-Mental State Examination (MMSE):</a:t>
            </a: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Montreal Cognitive Assessment (MoCA):</a:t>
            </a: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Alzheimer's Disease Assessment Scale-Cognitive Subscale (ADAS-Cog):</a:t>
            </a:r>
          </a:p>
          <a:p>
            <a:pPr marL="0" indent="0">
              <a:buNone/>
            </a:pPr>
            <a:r>
              <a:rPr lang="en-SI" sz="1800" b="1" kern="100" dirty="0">
                <a:effectLst/>
                <a:latin typeface="Aptos" panose="020B0004020202020204" pitchFamily="34" charset="0"/>
                <a:ea typeface="Aptos" panose="020B0004020202020204" pitchFamily="34" charset="0"/>
                <a:cs typeface="Times New Roman" panose="02020603050405020304" pitchFamily="18" charset="0"/>
              </a:rPr>
              <a:t>Functional Ability</a:t>
            </a:r>
            <a:endParaRPr lang="en-SI"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Activities of Daily Living (ADL) Scales:</a:t>
            </a: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Functional Activities Questionnaire (FAQ):</a:t>
            </a:r>
          </a:p>
          <a:p>
            <a:pPr marL="0" indent="0">
              <a:buNone/>
            </a:pPr>
            <a:r>
              <a:rPr lang="en-SI" sz="1800" b="1" kern="100" dirty="0">
                <a:effectLst/>
                <a:latin typeface="Aptos" panose="020B0004020202020204" pitchFamily="34" charset="0"/>
                <a:ea typeface="Aptos" panose="020B0004020202020204" pitchFamily="34" charset="0"/>
                <a:cs typeface="Times New Roman" panose="02020603050405020304" pitchFamily="18" charset="0"/>
              </a:rPr>
              <a:t>Behavioral and Psychological Symptoms</a:t>
            </a:r>
            <a:endParaRPr lang="en-SI"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Neuropsychiatric Inventory (NPI):</a:t>
            </a: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Behavioral Pathology in Alzheimer's Disease Rating Scale (BEHAVE-AD):</a:t>
            </a:r>
          </a:p>
          <a:p>
            <a:pPr marL="0" indent="0">
              <a:buNone/>
            </a:pPr>
            <a:r>
              <a:rPr lang="en-SI" sz="1800" b="1" kern="100" dirty="0">
                <a:effectLst/>
                <a:latin typeface="Aptos" panose="020B0004020202020204" pitchFamily="34" charset="0"/>
                <a:ea typeface="Aptos" panose="020B0004020202020204" pitchFamily="34" charset="0"/>
                <a:cs typeface="Times New Roman" panose="02020603050405020304" pitchFamily="18" charset="0"/>
              </a:rPr>
              <a:t>Depression and Anxiety</a:t>
            </a:r>
            <a:endParaRPr lang="en-SI"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Geriatric Depression Scale (GDS):</a:t>
            </a: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Cornell Scale for Depression in Dementia (CSDD):</a:t>
            </a:r>
          </a:p>
          <a:p>
            <a:pPr marL="0" indent="0">
              <a:buNone/>
            </a:pPr>
            <a:r>
              <a:rPr lang="en-SI" sz="1800" b="1" kern="100" dirty="0">
                <a:effectLst/>
                <a:latin typeface="Aptos" panose="020B0004020202020204" pitchFamily="34" charset="0"/>
                <a:ea typeface="Aptos" panose="020B0004020202020204" pitchFamily="34" charset="0"/>
                <a:cs typeface="Times New Roman" panose="02020603050405020304" pitchFamily="18" charset="0"/>
              </a:rPr>
              <a:t>Global Assessment</a:t>
            </a:r>
            <a:endParaRPr lang="en-SI"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Clinical Dementia Rating (CDR):</a:t>
            </a: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Global Deterioration Scale (GDS):</a:t>
            </a:r>
          </a:p>
          <a:p>
            <a:pPr marL="0" indent="0">
              <a:buNone/>
            </a:pPr>
            <a:r>
              <a:rPr lang="en-SI" sz="1800" b="1" kern="100" dirty="0">
                <a:effectLst/>
                <a:latin typeface="Aptos" panose="020B0004020202020204" pitchFamily="34" charset="0"/>
                <a:ea typeface="Aptos" panose="020B0004020202020204" pitchFamily="34" charset="0"/>
                <a:cs typeface="Times New Roman" panose="02020603050405020304" pitchFamily="18" charset="0"/>
              </a:rPr>
              <a:t>Quality of Life</a:t>
            </a:r>
            <a:endParaRPr lang="en-SI"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SI" sz="1800" kern="100" dirty="0">
                <a:effectLst/>
                <a:latin typeface="Aptos" panose="020B0004020202020204" pitchFamily="34" charset="0"/>
                <a:ea typeface="Aptos" panose="020B0004020202020204" pitchFamily="34" charset="0"/>
                <a:cs typeface="Times New Roman" panose="02020603050405020304" pitchFamily="18" charset="0"/>
              </a:rPr>
              <a:t>Quality of Life in Alzheimer's Disease (QoL-AD):</a:t>
            </a:r>
          </a:p>
          <a:p>
            <a:endParaRPr lang="en-SI" dirty="0"/>
          </a:p>
        </p:txBody>
      </p:sp>
    </p:spTree>
    <p:extLst>
      <p:ext uri="{BB962C8B-B14F-4D97-AF65-F5344CB8AC3E}">
        <p14:creationId xmlns:p14="http://schemas.microsoft.com/office/powerpoint/2010/main" val="1763663262"/>
      </p:ext>
    </p:extLst>
  </p:cSld>
  <p:clrMapOvr>
    <a:masterClrMapping/>
  </p:clrMapOvr>
  <mc:AlternateContent xmlns:mc="http://schemas.openxmlformats.org/markup-compatibility/2006" xmlns:p14="http://schemas.microsoft.com/office/powerpoint/2010/main">
    <mc:Choice Requires="p14">
      <p:transition spd="slow" p14:dur="2000" advTm="451282"/>
    </mc:Choice>
    <mc:Fallback xmlns="">
      <p:transition spd="slow" advTm="45128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EF2942-6659-00BC-AECA-23C308A03185}"/>
              </a:ext>
            </a:extLst>
          </p:cNvPr>
          <p:cNvSpPr>
            <a:spLocks noGrp="1"/>
          </p:cNvSpPr>
          <p:nvPr>
            <p:ph type="title"/>
          </p:nvPr>
        </p:nvSpPr>
        <p:spPr>
          <a:xfrm>
            <a:off x="838200" y="148378"/>
            <a:ext cx="10515600" cy="1325563"/>
          </a:xfrm>
        </p:spPr>
        <p:txBody>
          <a:bodyPr/>
          <a:lstStyle/>
          <a:p>
            <a:pPr algn="ctr"/>
            <a:r>
              <a:rPr lang="en-SI" dirty="0">
                <a:solidFill>
                  <a:srgbClr val="C00000"/>
                </a:solidFill>
              </a:rPr>
              <a:t>NEUROIMAGING</a:t>
            </a:r>
          </a:p>
        </p:txBody>
      </p:sp>
      <p:sp>
        <p:nvSpPr>
          <p:cNvPr id="5" name="Content Placeholder 4">
            <a:extLst>
              <a:ext uri="{FF2B5EF4-FFF2-40B4-BE49-F238E27FC236}">
                <a16:creationId xmlns:a16="http://schemas.microsoft.com/office/drawing/2014/main" id="{22B9C8B4-C19F-A522-A0E1-E3691F3C3BFA}"/>
              </a:ext>
            </a:extLst>
          </p:cNvPr>
          <p:cNvSpPr>
            <a:spLocks noGrp="1"/>
          </p:cNvSpPr>
          <p:nvPr>
            <p:ph idx="1"/>
          </p:nvPr>
        </p:nvSpPr>
        <p:spPr>
          <a:xfrm>
            <a:off x="838200" y="1253331"/>
            <a:ext cx="10515600" cy="43513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Arial"/>
                <a:ea typeface="+mn-ea"/>
                <a:cs typeface="+mn-cs"/>
              </a:rPr>
              <a:t>Neuroimaging has become an integral part of diagnostic investigations for patients’ presenting with a cognitive complaint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Arial"/>
                <a:ea typeface="+mn-ea"/>
                <a:cs typeface="+mn-cs"/>
              </a:rPr>
              <a:t>This step in the patient diagnostic journey is essential to identify: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chemeClr val="tx1"/>
              </a:solidFill>
              <a:effectLst/>
              <a:uLnTx/>
              <a:uFillTx/>
              <a:latin typeface="Arial"/>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chemeClr val="tx1"/>
                </a:solidFill>
                <a:effectLst/>
                <a:uLnTx/>
                <a:uFillTx/>
                <a:latin typeface="Arial"/>
                <a:ea typeface="+mn-ea"/>
                <a:cs typeface="+mn-cs"/>
              </a:rPr>
              <a:t>Non-AD pathologic processes</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chemeClr val="tx1"/>
                </a:solidFill>
                <a:effectLst/>
                <a:uLnTx/>
                <a:uFillTx/>
                <a:latin typeface="Arial"/>
                <a:ea typeface="+mn-ea"/>
                <a:cs typeface="+mn-cs"/>
              </a:rPr>
              <a:t>Pathophysiologic biomarkers to determine probability of AD</a:t>
            </a:r>
          </a:p>
          <a:p>
            <a:pPr marL="0" indent="0">
              <a:buNone/>
            </a:pPr>
            <a:endParaRPr lang="en-SI" dirty="0"/>
          </a:p>
        </p:txBody>
      </p:sp>
    </p:spTree>
    <p:extLst>
      <p:ext uri="{BB962C8B-B14F-4D97-AF65-F5344CB8AC3E}">
        <p14:creationId xmlns:p14="http://schemas.microsoft.com/office/powerpoint/2010/main" val="947370427"/>
      </p:ext>
    </p:extLst>
  </p:cSld>
  <p:clrMapOvr>
    <a:masterClrMapping/>
  </p:clrMapOvr>
  <mc:AlternateContent xmlns:mc="http://schemas.openxmlformats.org/markup-compatibility/2006" xmlns:p14="http://schemas.microsoft.com/office/powerpoint/2010/main">
    <mc:Choice Requires="p14">
      <p:transition spd="slow" p14:dur="2000" advTm="40633"/>
    </mc:Choice>
    <mc:Fallback xmlns="">
      <p:transition spd="slow" advTm="4063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447FC-57C5-1E81-5C72-2D568070FE87}"/>
              </a:ext>
            </a:extLst>
          </p:cNvPr>
          <p:cNvSpPr>
            <a:spLocks noGrp="1"/>
          </p:cNvSpPr>
          <p:nvPr>
            <p:ph type="title"/>
          </p:nvPr>
        </p:nvSpPr>
        <p:spPr>
          <a:xfrm>
            <a:off x="435429" y="365126"/>
            <a:ext cx="10918371" cy="477838"/>
          </a:xfrm>
        </p:spPr>
        <p:txBody>
          <a:bodyPr>
            <a:normAutofit fontScale="90000"/>
          </a:bodyPr>
          <a:lstStyle/>
          <a:p>
            <a:pPr algn="ctr"/>
            <a:r>
              <a:rPr lang="en-GB" dirty="0">
                <a:solidFill>
                  <a:srgbClr val="C00000"/>
                </a:solidFill>
              </a:rPr>
              <a:t>STRUCTURAL IMAGING IN AD</a:t>
            </a:r>
            <a:endParaRPr lang="en-SI" dirty="0">
              <a:solidFill>
                <a:srgbClr val="C00000"/>
              </a:solidFill>
            </a:endParaRPr>
          </a:p>
        </p:txBody>
      </p:sp>
      <p:sp>
        <p:nvSpPr>
          <p:cNvPr id="5" name="Content Placeholder 4">
            <a:extLst>
              <a:ext uri="{FF2B5EF4-FFF2-40B4-BE49-F238E27FC236}">
                <a16:creationId xmlns:a16="http://schemas.microsoft.com/office/drawing/2014/main" id="{69E665E5-38C3-610D-AD51-A1F751730775}"/>
              </a:ext>
            </a:extLst>
          </p:cNvPr>
          <p:cNvSpPr>
            <a:spLocks noGrp="1"/>
          </p:cNvSpPr>
          <p:nvPr>
            <p:ph idx="1"/>
          </p:nvPr>
        </p:nvSpPr>
        <p:spPr>
          <a:xfrm>
            <a:off x="435429" y="842964"/>
            <a:ext cx="11149767" cy="5449887"/>
          </a:xfrm>
        </p:spPr>
        <p:txBody>
          <a:bodyPr>
            <a:normAutofit/>
          </a:bodyPr>
          <a:lstStyle/>
          <a:p>
            <a:pPr marL="285750" marR="0" lvl="0" indent="-285750" algn="l" defTabSz="4572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a:ea typeface="+mn-ea"/>
                <a:cs typeface="+mn-cs"/>
              </a:rPr>
              <a:t>Structural neuroimaging (i.e. structural MRI or non–contrast-enhanced CT) in combination with clinical assessment is key to establishing a clinical diagnosis</a:t>
            </a:r>
            <a:r>
              <a:rPr kumimoji="0" lang="en-GB" sz="2000" b="0" i="0" u="none" strike="noStrike" kern="1200" cap="none" spc="0" normalizeH="0" baseline="30000" noProof="0" dirty="0">
                <a:ln>
                  <a:noFill/>
                </a:ln>
                <a:effectLst/>
                <a:uLnTx/>
                <a:uFillTx/>
                <a:latin typeface="Arial"/>
                <a:ea typeface="+mn-ea"/>
                <a:cs typeface="+mn-cs"/>
              </a:rPr>
              <a:t>1,2</a:t>
            </a:r>
          </a:p>
          <a:p>
            <a:pPr marL="285750" marR="0" lvl="0" indent="-285750" algn="l" defTabSz="4572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a:ea typeface="+mn-ea"/>
                <a:cs typeface="+mn-cs"/>
              </a:rPr>
              <a:t>a shift in the way in which structural neuroimaging is performed, from focusing solely on exclusion of other pathology to the inclusion of features that help support a diagnosis of the underlying cause of MCI, such as hippocampal volume</a:t>
            </a:r>
            <a:r>
              <a:rPr kumimoji="0" lang="en-GB" sz="2000" b="0" i="0" u="none" strike="noStrike" kern="1200" cap="none" spc="0" normalizeH="0" baseline="30000" noProof="0" dirty="0">
                <a:ln>
                  <a:noFill/>
                </a:ln>
                <a:effectLst/>
                <a:uLnTx/>
                <a:uFillTx/>
                <a:latin typeface="Arial"/>
                <a:ea typeface="+mn-ea"/>
                <a:cs typeface="+mn-cs"/>
              </a:rPr>
              <a:t>1</a:t>
            </a:r>
          </a:p>
          <a:p>
            <a:pPr marL="285750" marR="0" lvl="0" indent="-285750" algn="l" defTabSz="4572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a:ea typeface="+mn-ea"/>
                <a:cs typeface="+mn-cs"/>
              </a:rPr>
              <a:t>MRI </a:t>
            </a:r>
            <a:r>
              <a:rPr lang="en-GB" sz="2000" dirty="0">
                <a:latin typeface="Arial"/>
              </a:rPr>
              <a:t>- </a:t>
            </a:r>
            <a:r>
              <a:rPr kumimoji="0" lang="en-GB" sz="2000" b="0" i="0" u="none" strike="noStrike" kern="1200" cap="none" spc="0" normalizeH="0" baseline="0" noProof="0" dirty="0">
                <a:ln>
                  <a:noFill/>
                </a:ln>
                <a:effectLst/>
                <a:uLnTx/>
                <a:uFillTx/>
                <a:latin typeface="Arial"/>
                <a:ea typeface="+mn-ea"/>
                <a:cs typeface="+mn-cs"/>
              </a:rPr>
              <a:t>modality of choice for identifying diagnostic features in both US and EU guidelines,</a:t>
            </a:r>
            <a:r>
              <a:rPr kumimoji="0" lang="en-GB" sz="2000" b="0" i="0" u="none" strike="noStrike" kern="1200" cap="none" spc="0" normalizeH="0" baseline="30000" noProof="0" dirty="0">
                <a:ln>
                  <a:noFill/>
                </a:ln>
                <a:effectLst/>
                <a:uLnTx/>
                <a:uFillTx/>
                <a:latin typeface="Arial"/>
                <a:ea typeface="+mn-ea"/>
                <a:cs typeface="+mn-cs"/>
              </a:rPr>
              <a:t>3–5</a:t>
            </a:r>
            <a:r>
              <a:rPr kumimoji="0" lang="en-GB" sz="2000" b="0" i="0" u="none" strike="noStrike" kern="1200" cap="none" spc="0" normalizeH="0" baseline="0" noProof="0" dirty="0">
                <a:ln>
                  <a:noFill/>
                </a:ln>
                <a:effectLst/>
                <a:uLnTx/>
                <a:uFillTx/>
                <a:latin typeface="Arial"/>
                <a:ea typeface="+mn-ea"/>
                <a:cs typeface="+mn-cs"/>
              </a:rPr>
              <a:t> although a high-resolution CT scan can also be used</a:t>
            </a:r>
          </a:p>
          <a:p>
            <a:pPr marL="285750" marR="0" lvl="0" indent="-285750" algn="l" defTabSz="4572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MRI cannot be used to diagnose AD, only to exclude dd</a:t>
            </a:r>
            <a:endParaRPr lang="en-GB" sz="600" dirty="0"/>
          </a:p>
          <a:p>
            <a:pPr marL="0" marR="0" lvl="0" indent="0" algn="l" defTabSz="457200" rtl="0" eaLnBrk="1" fontAlgn="auto" latinLnBrk="0" hangingPunct="1">
              <a:lnSpc>
                <a:spcPct val="100000"/>
              </a:lnSpc>
              <a:spcBef>
                <a:spcPts val="600"/>
              </a:spcBef>
              <a:spcAft>
                <a:spcPts val="1200"/>
              </a:spcAft>
              <a:buClrTx/>
              <a:buSzTx/>
              <a:buNone/>
              <a:tabLst/>
              <a:defRPr/>
            </a:pPr>
            <a:endParaRPr kumimoji="0" lang="en-US" sz="600" b="0" i="0" u="none" strike="noStrike" kern="1200" cap="none" spc="0" normalizeH="0" baseline="0" noProof="0" dirty="0">
              <a:ln>
                <a:noFill/>
              </a:ln>
              <a:solidFill>
                <a:srgbClr val="2573BA"/>
              </a:solidFill>
              <a:effectLst/>
              <a:uLnTx/>
              <a:uFillTx/>
              <a:latin typeface="Arial"/>
              <a:ea typeface="+mn-ea"/>
              <a:cs typeface="+mn-cs"/>
            </a:endParaRPr>
          </a:p>
          <a:p>
            <a:endParaRPr lang="en-SI" sz="600" dirty="0"/>
          </a:p>
        </p:txBody>
      </p:sp>
      <p:sp>
        <p:nvSpPr>
          <p:cNvPr id="3" name="TextBox 2">
            <a:extLst>
              <a:ext uri="{FF2B5EF4-FFF2-40B4-BE49-F238E27FC236}">
                <a16:creationId xmlns:a16="http://schemas.microsoft.com/office/drawing/2014/main" id="{CE79C893-4082-C112-7C11-2BB5B4D1334E}"/>
              </a:ext>
            </a:extLst>
          </p:cNvPr>
          <p:cNvSpPr txBox="1"/>
          <p:nvPr/>
        </p:nvSpPr>
        <p:spPr>
          <a:xfrm>
            <a:off x="597259" y="5509091"/>
            <a:ext cx="10556897" cy="707886"/>
          </a:xfrm>
          <a:prstGeom prst="rect">
            <a:avLst/>
          </a:prstGeom>
          <a:noFill/>
        </p:spPr>
        <p:txBody>
          <a:bodyPr wrap="square">
            <a:spAutoFit/>
          </a:bodyPr>
          <a:lstStyle/>
          <a:p>
            <a:r>
              <a:rPr lang="en-US" sz="1000" dirty="0">
                <a:solidFill>
                  <a:schemeClr val="bg1">
                    <a:lumMod val="65000"/>
                  </a:schemeClr>
                </a:solidFill>
              </a:rPr>
              <a:t>1. Harper L, et al. J Neurol </a:t>
            </a:r>
            <a:r>
              <a:rPr lang="en-US" sz="1000" dirty="0" err="1">
                <a:solidFill>
                  <a:schemeClr val="bg1">
                    <a:lumMod val="65000"/>
                  </a:schemeClr>
                </a:solidFill>
              </a:rPr>
              <a:t>Neurosurg</a:t>
            </a:r>
            <a:r>
              <a:rPr lang="en-US" sz="1000" dirty="0">
                <a:solidFill>
                  <a:schemeClr val="bg1">
                    <a:lumMod val="65000"/>
                  </a:schemeClr>
                </a:solidFill>
              </a:rPr>
              <a:t> Psychiatry 2014;85:692–698; 2. Sheikh-</a:t>
            </a:r>
            <a:r>
              <a:rPr lang="en-US" sz="1000" dirty="0" err="1">
                <a:solidFill>
                  <a:schemeClr val="bg1">
                    <a:lumMod val="65000"/>
                  </a:schemeClr>
                </a:solidFill>
              </a:rPr>
              <a:t>Bahaei</a:t>
            </a:r>
            <a:r>
              <a:rPr lang="en-US" sz="1000" dirty="0">
                <a:solidFill>
                  <a:schemeClr val="bg1">
                    <a:lumMod val="65000"/>
                  </a:schemeClr>
                </a:solidFill>
              </a:rPr>
              <a:t> N, et al. J </a:t>
            </a:r>
            <a:r>
              <a:rPr lang="en-US" sz="1000" dirty="0" err="1">
                <a:solidFill>
                  <a:schemeClr val="bg1">
                    <a:lumMod val="65000"/>
                  </a:schemeClr>
                </a:solidFill>
              </a:rPr>
              <a:t>Alzheimers</a:t>
            </a:r>
            <a:r>
              <a:rPr lang="en-US" sz="1000" dirty="0">
                <a:solidFill>
                  <a:schemeClr val="bg1">
                    <a:lumMod val="65000"/>
                  </a:schemeClr>
                </a:solidFill>
              </a:rPr>
              <a:t> Dis Rep 2017;1:71–88; 3. Sperling RA, et al. </a:t>
            </a:r>
            <a:r>
              <a:rPr lang="en-US" sz="1000" dirty="0" err="1">
                <a:solidFill>
                  <a:schemeClr val="bg1">
                    <a:lumMod val="65000"/>
                  </a:schemeClr>
                </a:solidFill>
              </a:rPr>
              <a:t>Alzheimers</a:t>
            </a:r>
            <a:r>
              <a:rPr lang="en-US" sz="1000" dirty="0">
                <a:solidFill>
                  <a:schemeClr val="bg1">
                    <a:lumMod val="65000"/>
                  </a:schemeClr>
                </a:solidFill>
              </a:rPr>
              <a:t> Dement 2011;7:280–292; 4. </a:t>
            </a:r>
            <a:r>
              <a:rPr lang="en-US" sz="1000" dirty="0" err="1">
                <a:solidFill>
                  <a:schemeClr val="bg1">
                    <a:lumMod val="65000"/>
                  </a:schemeClr>
                </a:solidFill>
              </a:rPr>
              <a:t>Hort</a:t>
            </a:r>
            <a:r>
              <a:rPr lang="en-US" sz="1000" dirty="0">
                <a:solidFill>
                  <a:schemeClr val="bg1">
                    <a:lumMod val="65000"/>
                  </a:schemeClr>
                </a:solidFill>
              </a:rPr>
              <a:t> J, et al. </a:t>
            </a:r>
            <a:r>
              <a:rPr lang="en-US" sz="1000" dirty="0" err="1">
                <a:solidFill>
                  <a:schemeClr val="bg1">
                    <a:lumMod val="65000"/>
                  </a:schemeClr>
                </a:solidFill>
              </a:rPr>
              <a:t>Eur</a:t>
            </a:r>
            <a:r>
              <a:rPr lang="en-US" sz="1000" dirty="0">
                <a:solidFill>
                  <a:schemeClr val="bg1">
                    <a:lumMod val="65000"/>
                  </a:schemeClr>
                </a:solidFill>
              </a:rPr>
              <a:t> J Neurol 2010;17:1236–248; 5. NCC for Mental Health. Dementia: The NICE-SCIE Guideline on Supporting People with Dementia and Their Carers in Health and Social Care (National Clinical Practice Guideline). British Psychological Society and </a:t>
            </a:r>
            <a:r>
              <a:rPr lang="en-US" sz="1000" dirty="0" err="1">
                <a:solidFill>
                  <a:schemeClr val="bg1">
                    <a:lumMod val="65000"/>
                  </a:schemeClr>
                </a:solidFill>
              </a:rPr>
              <a:t>RCPsych</a:t>
            </a:r>
            <a:r>
              <a:rPr lang="en-US" sz="1000" dirty="0">
                <a:solidFill>
                  <a:schemeClr val="bg1">
                    <a:lumMod val="65000"/>
                  </a:schemeClr>
                </a:solidFill>
              </a:rPr>
              <a:t> Publications; 2007; </a:t>
            </a:r>
            <a:br>
              <a:rPr lang="en-US" sz="1000" dirty="0">
                <a:solidFill>
                  <a:schemeClr val="bg1">
                    <a:lumMod val="65000"/>
                  </a:schemeClr>
                </a:solidFill>
              </a:rPr>
            </a:br>
            <a:r>
              <a:rPr lang="en-US" sz="1000" dirty="0">
                <a:solidFill>
                  <a:schemeClr val="bg1">
                    <a:lumMod val="65000"/>
                  </a:schemeClr>
                </a:solidFill>
              </a:rPr>
              <a:t>6. Jack Jr CR, et al. </a:t>
            </a:r>
            <a:r>
              <a:rPr lang="en-US" sz="1000" dirty="0" err="1">
                <a:solidFill>
                  <a:schemeClr val="bg1">
                    <a:lumMod val="65000"/>
                  </a:schemeClr>
                </a:solidFill>
              </a:rPr>
              <a:t>Alzheimers</a:t>
            </a:r>
            <a:r>
              <a:rPr lang="en-US" sz="1000" dirty="0">
                <a:solidFill>
                  <a:schemeClr val="bg1">
                    <a:lumMod val="65000"/>
                  </a:schemeClr>
                </a:solidFill>
              </a:rPr>
              <a:t> Dement 2018;14:535–562</a:t>
            </a:r>
          </a:p>
        </p:txBody>
      </p:sp>
      <p:sp>
        <p:nvSpPr>
          <p:cNvPr id="7" name="TextBox 6">
            <a:extLst>
              <a:ext uri="{FF2B5EF4-FFF2-40B4-BE49-F238E27FC236}">
                <a16:creationId xmlns:a16="http://schemas.microsoft.com/office/drawing/2014/main" id="{0778268A-B96F-F59E-CC14-DBF4E30004BB}"/>
              </a:ext>
            </a:extLst>
          </p:cNvPr>
          <p:cNvSpPr txBox="1"/>
          <p:nvPr/>
        </p:nvSpPr>
        <p:spPr>
          <a:xfrm>
            <a:off x="468485" y="4198063"/>
            <a:ext cx="9740417" cy="1015663"/>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NIA-AA adopted atrophy observed on structural MRI as a neurodegenerative marker of AD, in addition to increased CSF tau, hypometabolism on [18F]-fluorodeoxyglucose-PET, or positive tau PET6</a:t>
            </a:r>
          </a:p>
        </p:txBody>
      </p:sp>
    </p:spTree>
    <p:extLst>
      <p:ext uri="{BB962C8B-B14F-4D97-AF65-F5344CB8AC3E}">
        <p14:creationId xmlns:p14="http://schemas.microsoft.com/office/powerpoint/2010/main" val="1092874401"/>
      </p:ext>
    </p:extLst>
  </p:cSld>
  <p:clrMapOvr>
    <a:masterClrMapping/>
  </p:clrMapOvr>
  <mc:AlternateContent xmlns:mc="http://schemas.openxmlformats.org/markup-compatibility/2006" xmlns:p14="http://schemas.microsoft.com/office/powerpoint/2010/main">
    <mc:Choice Requires="p14">
      <p:transition spd="slow" p14:dur="2000" advTm="156676"/>
    </mc:Choice>
    <mc:Fallback xmlns="">
      <p:transition spd="slow" advTm="15667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799B4282-7481-4FD2-E840-EE533E1B8F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435" b="11435"/>
          <a:stretch>
            <a:fillRect/>
          </a:stretch>
        </p:blipFill>
        <p:spPr>
          <a:xfrm>
            <a:off x="421762" y="825713"/>
            <a:ext cx="5393332" cy="4575282"/>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F3BACDE7-F8B0-87E8-D56B-97ACD91D7D3E}"/>
              </a:ext>
            </a:extLst>
          </p:cNvPr>
          <p:cNvSpPr>
            <a:spLocks noGrp="1"/>
          </p:cNvSpPr>
          <p:nvPr>
            <p:ph type="sldNum" sz="quarter" idx="12"/>
          </p:nvPr>
        </p:nvSpPr>
        <p:spPr>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lstStyle>
            <a:defPPr>
              <a:defRPr lang="en-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fld id="{646A1827-C03F-A543-9BAC-C2CFF4C42B7D}" type="slidenum">
              <a:rPr lang="en-SI" smtClean="0"/>
              <a:pPr eaLnBrk="1" hangingPunct="1"/>
              <a:t>23</a:t>
            </a:fld>
            <a:endParaRPr lang="sl-SI" altLang="en-SI" sz="1200"/>
          </a:p>
        </p:txBody>
      </p:sp>
      <p:pic>
        <p:nvPicPr>
          <p:cNvPr id="64516" name="Picture 2">
            <a:extLst>
              <a:ext uri="{FF2B5EF4-FFF2-40B4-BE49-F238E27FC236}">
                <a16:creationId xmlns:a16="http://schemas.microsoft.com/office/drawing/2014/main" id="{B16841C6-5058-B3D4-0F93-EF83B0616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292" y="825712"/>
            <a:ext cx="5540947" cy="4575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D1A4BF1-4778-D423-2263-BA708543DC61}"/>
              </a:ext>
            </a:extLst>
          </p:cNvPr>
          <p:cNvSpPr txBox="1"/>
          <p:nvPr/>
        </p:nvSpPr>
        <p:spPr>
          <a:xfrm>
            <a:off x="6096000" y="56271"/>
            <a:ext cx="973343" cy="769441"/>
          </a:xfrm>
          <a:prstGeom prst="rect">
            <a:avLst/>
          </a:prstGeom>
          <a:noFill/>
        </p:spPr>
        <p:txBody>
          <a:bodyPr wrap="none" rtlCol="0">
            <a:spAutoFit/>
          </a:bodyPr>
          <a:lstStyle/>
          <a:p>
            <a:r>
              <a:rPr lang="en-SI" sz="4400" dirty="0">
                <a:solidFill>
                  <a:srgbClr val="C00000"/>
                </a:solidFill>
              </a:rPr>
              <a:t>MR</a:t>
            </a:r>
          </a:p>
        </p:txBody>
      </p:sp>
    </p:spTree>
  </p:cSld>
  <p:clrMapOvr>
    <a:masterClrMapping/>
  </p:clrMapOvr>
  <mc:AlternateContent xmlns:mc="http://schemas.openxmlformats.org/markup-compatibility/2006" xmlns:p14="http://schemas.microsoft.com/office/powerpoint/2010/main">
    <mc:Choice Requires="p14">
      <p:transition spd="slow" p14:dur="2000" advTm="43523"/>
    </mc:Choice>
    <mc:Fallback xmlns="">
      <p:transition spd="slow" advTm="4352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836615"/>
            <a:ext cx="7772400" cy="51133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94527927"/>
      </p:ext>
    </p:extLst>
  </p:cSld>
  <p:clrMapOvr>
    <a:masterClrMapping/>
  </p:clrMapOvr>
  <mc:AlternateContent xmlns:mc="http://schemas.openxmlformats.org/markup-compatibility/2006" xmlns:p14="http://schemas.microsoft.com/office/powerpoint/2010/main">
    <mc:Choice Requires="p14">
      <p:transition spd="slow" p14:dur="2000" advTm="83787"/>
    </mc:Choice>
    <mc:Fallback xmlns="">
      <p:transition spd="slow" advTm="8378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png" descr="image.png"/>
          <p:cNvPicPr>
            <a:picLocks noChangeAspect="1"/>
          </p:cNvPicPr>
          <p:nvPr/>
        </p:nvPicPr>
        <p:blipFill>
          <a:blip r:embed="rId2"/>
          <a:stretch>
            <a:fillRect/>
          </a:stretch>
        </p:blipFill>
        <p:spPr>
          <a:xfrm>
            <a:off x="909891" y="360833"/>
            <a:ext cx="9142413" cy="5619404"/>
          </a:xfrm>
          <a:prstGeom prst="rect">
            <a:avLst/>
          </a:prstGeom>
          <a:ln w="12700">
            <a:miter lim="400000"/>
          </a:ln>
        </p:spPr>
      </p:pic>
    </p:spTree>
  </p:cSld>
  <p:clrMapOvr>
    <a:masterClrMapping/>
  </p:clrMapOvr>
  <p:transition spd="med" advTm="55045"/>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4" y="404814"/>
            <a:ext cx="6073775" cy="6408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85897031"/>
      </p:ext>
    </p:extLst>
  </p:cSld>
  <p:clrMapOvr>
    <a:masterClrMapping/>
  </p:clrMapOvr>
  <p:transition advTm="44868">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498" y="656705"/>
            <a:ext cx="7753003" cy="554458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CB7A1B81-ABC8-82B9-83E5-330AC4527C5A}"/>
              </a:ext>
            </a:extLst>
          </p:cNvPr>
          <p:cNvSpPr>
            <a:spLocks noGrp="1"/>
          </p:cNvSpPr>
          <p:nvPr>
            <p:ph type="title"/>
          </p:nvPr>
        </p:nvSpPr>
        <p:spPr>
          <a:xfrm>
            <a:off x="838200" y="365126"/>
            <a:ext cx="10515600" cy="315912"/>
          </a:xfrm>
        </p:spPr>
        <p:txBody>
          <a:bodyPr>
            <a:normAutofit fontScale="90000"/>
          </a:bodyPr>
          <a:lstStyle/>
          <a:p>
            <a:pPr algn="ctr"/>
            <a:r>
              <a:rPr lang="en-SI" dirty="0">
                <a:solidFill>
                  <a:srgbClr val="C00000"/>
                </a:solidFill>
              </a:rPr>
              <a:t>DD: NORMOTENSIVE  HYDROCEPHALUS</a:t>
            </a:r>
          </a:p>
        </p:txBody>
      </p:sp>
    </p:spTree>
    <p:extLst>
      <p:ext uri="{BB962C8B-B14F-4D97-AF65-F5344CB8AC3E}">
        <p14:creationId xmlns:p14="http://schemas.microsoft.com/office/powerpoint/2010/main" val="4171681237"/>
      </p:ext>
    </p:extLst>
  </p:cSld>
  <p:clrMapOvr>
    <a:masterClrMapping/>
  </p:clrMapOvr>
  <mc:AlternateContent xmlns:mc="http://schemas.openxmlformats.org/markup-compatibility/2006" xmlns:p14="http://schemas.microsoft.com/office/powerpoint/2010/main">
    <mc:Choice Requires="p14">
      <p:transition spd="slow" p14:dur="2000" advTm="47286"/>
    </mc:Choice>
    <mc:Fallback xmlns="">
      <p:transition spd="slow" advTm="4728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normAutofit/>
          </a:bodyPr>
          <a:lstStyle/>
          <a:p>
            <a:r>
              <a:rPr lang="en-SI" dirty="0">
                <a:solidFill>
                  <a:srgbClr val="C00000"/>
                </a:solidFill>
              </a:rPr>
              <a:t>DD: NORMOTENSIVE  HYDROCEPHALUS</a:t>
            </a:r>
            <a:endParaRPr lang="en-US" dirty="0"/>
          </a:p>
        </p:txBody>
      </p:sp>
      <p:sp>
        <p:nvSpPr>
          <p:cNvPr id="476163" name="Rectangle 3"/>
          <p:cNvSpPr>
            <a:spLocks noGrp="1" noChangeArrowheads="1"/>
          </p:cNvSpPr>
          <p:nvPr>
            <p:ph type="body" sz="half" idx="1"/>
          </p:nvPr>
        </p:nvSpPr>
        <p:spPr>
          <a:xfrm>
            <a:off x="349136" y="2809701"/>
            <a:ext cx="4070466" cy="3322811"/>
          </a:xfrm>
        </p:spPr>
        <p:txBody>
          <a:bodyPr/>
          <a:lstStyle/>
          <a:p>
            <a:r>
              <a:rPr lang="en-US" dirty="0"/>
              <a:t>36-y man with headaches,</a:t>
            </a:r>
            <a:br>
              <a:rPr lang="en-US" dirty="0"/>
            </a:br>
            <a:r>
              <a:rPr lang="en-US" dirty="0"/>
              <a:t>syncope,  job impairment</a:t>
            </a:r>
          </a:p>
          <a:p>
            <a:r>
              <a:rPr lang="en-US" dirty="0"/>
              <a:t>Obstructive Hydrocephalus:</a:t>
            </a:r>
            <a:br>
              <a:rPr lang="en-US" dirty="0"/>
            </a:br>
            <a:r>
              <a:rPr lang="en-US" dirty="0" err="1"/>
              <a:t>Aqueductal</a:t>
            </a:r>
            <a:r>
              <a:rPr lang="en-US" dirty="0"/>
              <a:t> Stenosis</a:t>
            </a:r>
          </a:p>
          <a:p>
            <a:endParaRPr lang="en-US" dirty="0"/>
          </a:p>
          <a:p>
            <a:endParaRPr lang="en-US" dirty="0"/>
          </a:p>
        </p:txBody>
      </p:sp>
      <p:sp>
        <p:nvSpPr>
          <p:cNvPr id="476164" name="Rectangle 4"/>
          <p:cNvSpPr>
            <a:spLocks noGrp="1" noChangeArrowheads="1"/>
          </p:cNvSpPr>
          <p:nvPr>
            <p:ph sz="half" idx="2"/>
          </p:nvPr>
        </p:nvSpPr>
        <p:spPr>
          <a:xfrm>
            <a:off x="5521326" y="1981200"/>
            <a:ext cx="3622675" cy="4114800"/>
          </a:xfrm>
        </p:spPr>
        <p:txBody>
          <a:bodyPr/>
          <a:lstStyle/>
          <a:p>
            <a:endParaRPr lang="en-US"/>
          </a:p>
        </p:txBody>
      </p:sp>
      <p:sp>
        <p:nvSpPr>
          <p:cNvPr id="7" name="Date Placeholder 4"/>
          <p:cNvSpPr>
            <a:spLocks noGrp="1"/>
          </p:cNvSpPr>
          <p:nvPr>
            <p:ph type="dt" sz="half" idx="10"/>
          </p:nvPr>
        </p:nvSpPr>
        <p:spPr/>
        <p:txBody>
          <a:bodyPr/>
          <a:lstStyle/>
          <a:p>
            <a:endParaRPr lang="en-US" dirty="0"/>
          </a:p>
        </p:txBody>
      </p:sp>
      <p:sp>
        <p:nvSpPr>
          <p:cNvPr id="8" name="Footer Placeholder 5"/>
          <p:cNvSpPr>
            <a:spLocks noGrp="1"/>
          </p:cNvSpPr>
          <p:nvPr>
            <p:ph type="ftr" sz="quarter" idx="11"/>
          </p:nvPr>
        </p:nvSpPr>
        <p:spPr/>
        <p:txBody>
          <a:bodyPr/>
          <a:lstStyle/>
          <a:p>
            <a:endParaRPr lang="en-US" dirty="0"/>
          </a:p>
        </p:txBody>
      </p:sp>
      <p:sp>
        <p:nvSpPr>
          <p:cNvPr id="9" name="Slide Number Placeholder 6"/>
          <p:cNvSpPr>
            <a:spLocks noGrp="1"/>
          </p:cNvSpPr>
          <p:nvPr>
            <p:ph type="sldNum" sz="quarter" idx="12"/>
          </p:nvPr>
        </p:nvSpPr>
        <p:spPr/>
        <p:txBody>
          <a:bodyPr/>
          <a:lstStyle/>
          <a:p>
            <a:endParaRPr lang="en-US" dirty="0"/>
          </a:p>
        </p:txBody>
      </p:sp>
      <p:pic>
        <p:nvPicPr>
          <p:cNvPr id="476165" name="Picture 5" descr="aqueductal obstruction Roberts"/>
          <p:cNvPicPr>
            <a:picLocks noChangeAspect="1" noChangeArrowheads="1"/>
          </p:cNvPicPr>
          <p:nvPr/>
        </p:nvPicPr>
        <p:blipFill>
          <a:blip r:embed="rId3">
            <a:extLst>
              <a:ext uri="{28A0092B-C50C-407E-A947-70E740481C1C}">
                <a14:useLocalDpi xmlns:a14="http://schemas.microsoft.com/office/drawing/2010/main" val="0"/>
              </a:ext>
            </a:extLst>
          </a:blip>
          <a:srcRect r="7463"/>
          <a:stretch>
            <a:fillRect/>
          </a:stretch>
        </p:blipFill>
        <p:spPr bwMode="auto">
          <a:xfrm>
            <a:off x="4695825" y="1992314"/>
            <a:ext cx="4724400" cy="4179887"/>
          </a:xfrm>
          <a:prstGeom prst="rect">
            <a:avLst/>
          </a:prstGeom>
          <a:noFill/>
          <a:extLst>
            <a:ext uri="{909E8E84-426E-40dd-AFC4-6F175D3DCCD1}">
              <a14:hiddenFill xmlns:a14="http://schemas.microsoft.com/office/drawing/2010/main" xmlns="">
                <a:solidFill>
                  <a:srgbClr val="FFFFFF"/>
                </a:solidFill>
              </a14:hiddenFill>
            </a:ext>
          </a:extLst>
        </p:spPr>
      </p:pic>
      <p:sp>
        <p:nvSpPr>
          <p:cNvPr id="476166" name="Line 6"/>
          <p:cNvSpPr>
            <a:spLocks noChangeShapeType="1"/>
          </p:cNvSpPr>
          <p:nvPr/>
        </p:nvSpPr>
        <p:spPr bwMode="auto">
          <a:xfrm flipH="1" flipV="1">
            <a:off x="7543800" y="4629150"/>
            <a:ext cx="457200" cy="76200"/>
          </a:xfrm>
          <a:prstGeom prst="line">
            <a:avLst/>
          </a:prstGeom>
          <a:noFill/>
          <a:ln w="38100">
            <a:solidFill>
              <a:srgbClr val="FFFF00"/>
            </a:solidFill>
            <a:miter lim="800000"/>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Tree>
    <p:extLst>
      <p:ext uri="{BB962C8B-B14F-4D97-AF65-F5344CB8AC3E}">
        <p14:creationId xmlns:p14="http://schemas.microsoft.com/office/powerpoint/2010/main" val="3963353670"/>
      </p:ext>
    </p:extLst>
  </p:cSld>
  <p:clrMapOvr>
    <a:masterClrMapping/>
  </p:clrMapOvr>
  <p:transition advTm="48951">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png" descr="image.png"/>
          <p:cNvPicPr>
            <a:picLocks noChangeAspect="1"/>
          </p:cNvPicPr>
          <p:nvPr/>
        </p:nvPicPr>
        <p:blipFill>
          <a:blip r:embed="rId2"/>
          <a:stretch>
            <a:fillRect/>
          </a:stretch>
        </p:blipFill>
        <p:spPr>
          <a:xfrm>
            <a:off x="1762298" y="714375"/>
            <a:ext cx="8005591" cy="6000750"/>
          </a:xfrm>
          <a:prstGeom prst="rect">
            <a:avLst/>
          </a:prstGeom>
          <a:ln w="12700">
            <a:miter lim="400000"/>
          </a:ln>
        </p:spPr>
      </p:pic>
      <p:sp>
        <p:nvSpPr>
          <p:cNvPr id="51" name="in vivo skeniranje: metabolizem glukoze"/>
          <p:cNvSpPr txBox="1"/>
          <p:nvPr/>
        </p:nvSpPr>
        <p:spPr>
          <a:xfrm>
            <a:off x="598516" y="130175"/>
            <a:ext cx="11139055"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900"/>
              </a:spcBef>
              <a:defRPr sz="3200" b="1" i="1">
                <a:solidFill>
                  <a:schemeClr val="accent2"/>
                </a:solidFill>
              </a:defRPr>
            </a:pPr>
            <a:r>
              <a:rPr lang="en-GB" sz="3200" dirty="0">
                <a:solidFill>
                  <a:srgbClr val="C00000"/>
                </a:solidFill>
              </a:rPr>
              <a:t>IN VIVO PET SCANNING: GLUCOSE METABOLISM </a:t>
            </a:r>
          </a:p>
        </p:txBody>
      </p:sp>
    </p:spTree>
  </p:cSld>
  <p:clrMapOvr>
    <a:masterClrMapping/>
  </p:clrMapOvr>
  <p:transition spd="med" advTm="5411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62BD-9195-8DEE-8F76-070E7DF141A5}"/>
              </a:ext>
            </a:extLst>
          </p:cNvPr>
          <p:cNvSpPr>
            <a:spLocks noGrp="1"/>
          </p:cNvSpPr>
          <p:nvPr>
            <p:ph type="title"/>
          </p:nvPr>
        </p:nvSpPr>
        <p:spPr/>
        <p:txBody>
          <a:bodyPr/>
          <a:lstStyle/>
          <a:p>
            <a:pPr algn="ctr"/>
            <a:r>
              <a:rPr lang="en-SI" dirty="0">
                <a:solidFill>
                  <a:srgbClr val="C00000"/>
                </a:solidFill>
              </a:rPr>
              <a:t>AD</a:t>
            </a:r>
          </a:p>
        </p:txBody>
      </p:sp>
      <p:sp>
        <p:nvSpPr>
          <p:cNvPr id="3" name="Content Placeholder 2">
            <a:extLst>
              <a:ext uri="{FF2B5EF4-FFF2-40B4-BE49-F238E27FC236}">
                <a16:creationId xmlns:a16="http://schemas.microsoft.com/office/drawing/2014/main" id="{FC14895D-AA3B-6391-FAC3-37AADDB3B511}"/>
              </a:ext>
            </a:extLst>
          </p:cNvPr>
          <p:cNvSpPr>
            <a:spLocks noGrp="1"/>
          </p:cNvSpPr>
          <p:nvPr>
            <p:ph idx="1"/>
          </p:nvPr>
        </p:nvSpPr>
        <p:spPr>
          <a:xfrm>
            <a:off x="838200" y="1473412"/>
            <a:ext cx="10515600" cy="4351338"/>
          </a:xfrm>
        </p:spPr>
        <p:txBody>
          <a:bodyPr>
            <a:normAutofit fontScale="62500" lnSpcReduction="20000"/>
          </a:bodyPr>
          <a:lstStyle/>
          <a:p>
            <a:pPr algn="l"/>
            <a:r>
              <a:rPr lang="en-GB" b="1" i="0" dirty="0">
                <a:solidFill>
                  <a:srgbClr val="0D0D0D"/>
                </a:solidFill>
                <a:effectLst/>
                <a:highlight>
                  <a:srgbClr val="FFFFFF"/>
                </a:highlight>
                <a:latin typeface="ui-sans-serif"/>
              </a:rPr>
              <a:t>Middle Stage (Moderate Alzheimer's Disease):</a:t>
            </a:r>
          </a:p>
          <a:p>
            <a:pPr algn="l">
              <a:buFont typeface="+mj-lt"/>
              <a:buAutoNum type="arabicPeriod"/>
            </a:pPr>
            <a:r>
              <a:rPr lang="en-GB" b="1" i="0" dirty="0">
                <a:solidFill>
                  <a:srgbClr val="0D0D0D"/>
                </a:solidFill>
                <a:effectLst/>
                <a:highlight>
                  <a:srgbClr val="FFFFFF"/>
                </a:highlight>
                <a:latin typeface="ui-sans-serif"/>
              </a:rPr>
              <a:t>Worsening Memory and Cognitive Decline:</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Increased confusion and forgetfulness.</a:t>
            </a:r>
          </a:p>
          <a:p>
            <a:pPr marL="742950" lvl="1" indent="-285750" algn="l">
              <a:buFont typeface="+mj-lt"/>
              <a:buAutoNum type="arabicPeriod"/>
            </a:pPr>
            <a:r>
              <a:rPr lang="en-GB" b="0" i="0" dirty="0">
                <a:solidFill>
                  <a:srgbClr val="0D0D0D"/>
                </a:solidFill>
                <a:effectLst/>
                <a:highlight>
                  <a:srgbClr val="FFFFFF"/>
                </a:highlight>
                <a:latin typeface="ui-sans-serif"/>
              </a:rPr>
              <a:t>Difficulty recognizing family and friends.</a:t>
            </a:r>
          </a:p>
          <a:p>
            <a:pPr algn="l">
              <a:buFont typeface="+mj-lt"/>
              <a:buAutoNum type="arabicPeriod"/>
            </a:pPr>
            <a:r>
              <a:rPr lang="en-GB" b="1" i="0" dirty="0">
                <a:solidFill>
                  <a:srgbClr val="0D0D0D"/>
                </a:solidFill>
                <a:effectLst/>
                <a:highlight>
                  <a:srgbClr val="FFFFFF"/>
                </a:highlight>
                <a:latin typeface="ui-sans-serif"/>
              </a:rPr>
              <a:t>Functional Impairment:</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Assistance required with daily activities (e.g., dressing, bathing).</a:t>
            </a:r>
          </a:p>
          <a:p>
            <a:pPr marL="742950" lvl="1" indent="-285750" algn="l">
              <a:buFont typeface="+mj-lt"/>
              <a:buAutoNum type="arabicPeriod"/>
            </a:pPr>
            <a:r>
              <a:rPr lang="en-GB" b="0" i="0" dirty="0">
                <a:solidFill>
                  <a:srgbClr val="0D0D0D"/>
                </a:solidFill>
                <a:effectLst/>
                <a:highlight>
                  <a:srgbClr val="FFFFFF"/>
                </a:highlight>
                <a:latin typeface="ui-sans-serif"/>
              </a:rPr>
              <a:t>Trouble with reading, writing, and arithmetic.</a:t>
            </a:r>
          </a:p>
          <a:p>
            <a:pPr algn="l">
              <a:buFont typeface="+mj-lt"/>
              <a:buAutoNum type="arabicPeriod"/>
            </a:pPr>
            <a:r>
              <a:rPr lang="en-GB" b="1" i="0" dirty="0">
                <a:solidFill>
                  <a:srgbClr val="0D0D0D"/>
                </a:solidFill>
                <a:effectLst/>
                <a:highlight>
                  <a:srgbClr val="FFFFFF"/>
                </a:highlight>
                <a:latin typeface="ui-sans-serif"/>
              </a:rPr>
              <a:t>Language and Communication Difficulties:</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Increased difficulty in finding words and following conversations.</a:t>
            </a:r>
          </a:p>
          <a:p>
            <a:pPr marL="742950" lvl="1" indent="-285750" algn="l">
              <a:buFont typeface="+mj-lt"/>
              <a:buAutoNum type="arabicPeriod"/>
            </a:pPr>
            <a:r>
              <a:rPr lang="en-GB" b="0" i="0" dirty="0">
                <a:solidFill>
                  <a:srgbClr val="0D0D0D"/>
                </a:solidFill>
                <a:effectLst/>
                <a:highlight>
                  <a:srgbClr val="FFFFFF"/>
                </a:highlight>
                <a:latin typeface="ui-sans-serif"/>
              </a:rPr>
              <a:t>Repetition of phrases and loss of train of thought.</a:t>
            </a:r>
          </a:p>
          <a:p>
            <a:pPr algn="l">
              <a:buFont typeface="+mj-lt"/>
              <a:buAutoNum type="arabicPeriod"/>
            </a:pPr>
            <a:r>
              <a:rPr lang="en-GB" b="1" i="0" dirty="0" err="1">
                <a:solidFill>
                  <a:srgbClr val="0D0D0D"/>
                </a:solidFill>
                <a:effectLst/>
                <a:highlight>
                  <a:srgbClr val="FFFFFF"/>
                </a:highlight>
                <a:latin typeface="ui-sans-serif"/>
              </a:rPr>
              <a:t>Behavioral</a:t>
            </a:r>
            <a:r>
              <a:rPr lang="en-GB" b="1" i="0" dirty="0">
                <a:solidFill>
                  <a:srgbClr val="0D0D0D"/>
                </a:solidFill>
                <a:effectLst/>
                <a:highlight>
                  <a:srgbClr val="FFFFFF"/>
                </a:highlight>
                <a:latin typeface="ui-sans-serif"/>
              </a:rPr>
              <a:t> and Psychological Symptoms:</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Agitation, restlessness, and wandering.</a:t>
            </a:r>
          </a:p>
          <a:p>
            <a:pPr marL="742950" lvl="1" indent="-285750" algn="l">
              <a:buFont typeface="+mj-lt"/>
              <a:buAutoNum type="arabicPeriod"/>
            </a:pPr>
            <a:r>
              <a:rPr lang="en-GB" b="0" i="0" dirty="0">
                <a:solidFill>
                  <a:srgbClr val="0D0D0D"/>
                </a:solidFill>
                <a:effectLst/>
                <a:highlight>
                  <a:srgbClr val="FFFFFF"/>
                </a:highlight>
                <a:latin typeface="ui-sans-serif"/>
              </a:rPr>
              <a:t>Sleep disturbances and sundowning (increased confusion in the evening).</a:t>
            </a:r>
          </a:p>
          <a:p>
            <a:pPr algn="l">
              <a:buFont typeface="+mj-lt"/>
              <a:buAutoNum type="arabicPeriod"/>
            </a:pPr>
            <a:r>
              <a:rPr lang="en-GB" b="1" i="0" dirty="0">
                <a:solidFill>
                  <a:srgbClr val="0D0D0D"/>
                </a:solidFill>
                <a:effectLst/>
                <a:highlight>
                  <a:srgbClr val="FFFFFF"/>
                </a:highlight>
                <a:latin typeface="ui-sans-serif"/>
              </a:rPr>
              <a:t>Delusions and Hallucinations:</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False beliefs (e.g., thinking someone is stealing).</a:t>
            </a:r>
          </a:p>
          <a:p>
            <a:pPr marL="742950" lvl="1" indent="-285750" algn="l">
              <a:buFont typeface="+mj-lt"/>
              <a:buAutoNum type="arabicPeriod"/>
            </a:pPr>
            <a:r>
              <a:rPr lang="en-GB" b="0" i="0" dirty="0">
                <a:solidFill>
                  <a:srgbClr val="0D0D0D"/>
                </a:solidFill>
                <a:effectLst/>
                <a:highlight>
                  <a:srgbClr val="FFFFFF"/>
                </a:highlight>
                <a:latin typeface="ui-sans-serif"/>
              </a:rPr>
              <a:t>Seeing or hearing things that are not present.</a:t>
            </a:r>
          </a:p>
        </p:txBody>
      </p:sp>
    </p:spTree>
    <p:extLst>
      <p:ext uri="{BB962C8B-B14F-4D97-AF65-F5344CB8AC3E}">
        <p14:creationId xmlns:p14="http://schemas.microsoft.com/office/powerpoint/2010/main" val="1772734252"/>
      </p:ext>
    </p:extLst>
  </p:cSld>
  <p:clrMapOvr>
    <a:masterClrMapping/>
  </p:clrMapOvr>
  <mc:AlternateContent xmlns:mc="http://schemas.openxmlformats.org/markup-compatibility/2006" xmlns:p14="http://schemas.microsoft.com/office/powerpoint/2010/main">
    <mc:Choice Requires="p14">
      <p:transition spd="slow" p14:dur="2000" advTm="98546"/>
    </mc:Choice>
    <mc:Fallback xmlns="">
      <p:transition spd="slow" advTm="9854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n vivo skeniranje: amiloidne lehe"/>
          <p:cNvSpPr txBox="1"/>
          <p:nvPr/>
        </p:nvSpPr>
        <p:spPr>
          <a:xfrm>
            <a:off x="781396" y="357188"/>
            <a:ext cx="10474037"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900"/>
              </a:spcBef>
              <a:defRPr sz="3200" b="1" i="1">
                <a:solidFill>
                  <a:schemeClr val="accent2"/>
                </a:solidFill>
              </a:defRPr>
            </a:pPr>
            <a:r>
              <a:rPr lang="en-GB" sz="3200" dirty="0">
                <a:solidFill>
                  <a:srgbClr val="C00000"/>
                </a:solidFill>
              </a:rPr>
              <a:t>IN VIVO PET SCANNING: AMYLOID</a:t>
            </a:r>
          </a:p>
        </p:txBody>
      </p:sp>
      <p:pic>
        <p:nvPicPr>
          <p:cNvPr id="56" name="http://upload.wikimedia.org/wikipedia/commons/b/b9/PiB_PET_Images_AD.jpg" descr="http://upload.wikimedia.org/wikipedia/commons/b/b9/PiB_PET_Images_AD.jpg"/>
          <p:cNvPicPr>
            <a:picLocks noChangeAspect="1"/>
          </p:cNvPicPr>
          <p:nvPr/>
        </p:nvPicPr>
        <p:blipFill>
          <a:blip r:embed="rId2"/>
          <a:stretch>
            <a:fillRect/>
          </a:stretch>
        </p:blipFill>
        <p:spPr>
          <a:xfrm>
            <a:off x="3238501" y="1143001"/>
            <a:ext cx="5622866" cy="4892675"/>
          </a:xfrm>
          <a:prstGeom prst="rect">
            <a:avLst/>
          </a:prstGeom>
          <a:ln w="12700">
            <a:miter lim="400000"/>
          </a:ln>
        </p:spPr>
      </p:pic>
    </p:spTree>
  </p:cSld>
  <p:clrMapOvr>
    <a:masterClrMapping/>
  </p:clrMapOvr>
  <p:transition spd="med" advTm="44297"/>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drumforgoodnesssake.com/wp-content/uploads/2013/04/alzheimer_pet-scans0907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6" r="1076" b="6989"/>
          <a:stretch/>
        </p:blipFill>
        <p:spPr bwMode="auto">
          <a:xfrm>
            <a:off x="312806" y="792018"/>
            <a:ext cx="9614758" cy="52197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26449037"/>
      </p:ext>
    </p:extLst>
  </p:cSld>
  <p:clrMapOvr>
    <a:masterClrMapping/>
  </p:clrMapOvr>
  <mc:AlternateContent xmlns:mc="http://schemas.openxmlformats.org/markup-compatibility/2006" xmlns:p14="http://schemas.microsoft.com/office/powerpoint/2010/main">
    <mc:Choice Requires="p14">
      <p:transition spd="slow" p14:dur="2000" advTm="40293"/>
    </mc:Choice>
    <mc:Fallback xmlns="">
      <p:transition spd="slow" advTm="4029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83116_LS_alzheimers_mai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620" t="245" r="8029" b="-245"/>
          <a:stretch/>
        </p:blipFill>
        <p:spPr>
          <a:xfrm>
            <a:off x="568791" y="298975"/>
            <a:ext cx="9245769" cy="5522706"/>
          </a:xfrm>
        </p:spPr>
      </p:pic>
    </p:spTree>
    <p:extLst>
      <p:ext uri="{BB962C8B-B14F-4D97-AF65-F5344CB8AC3E}">
        <p14:creationId xmlns:p14="http://schemas.microsoft.com/office/powerpoint/2010/main" val="1089654234"/>
      </p:ext>
    </p:extLst>
  </p:cSld>
  <p:clrMapOvr>
    <a:masterClrMapping/>
  </p:clrMapOvr>
  <mc:AlternateContent xmlns:mc="http://schemas.openxmlformats.org/markup-compatibility/2006" xmlns:p14="http://schemas.microsoft.com/office/powerpoint/2010/main">
    <mc:Choice Requires="p14">
      <p:transition spd="slow" p14:dur="2000" advTm="89684"/>
    </mc:Choice>
    <mc:Fallback xmlns="">
      <p:transition spd="slow" advTm="8968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5" name="Rectangle 5">
            <a:extLst>
              <a:ext uri="{FF2B5EF4-FFF2-40B4-BE49-F238E27FC236}">
                <a16:creationId xmlns:a16="http://schemas.microsoft.com/office/drawing/2014/main" id="{BF14824A-E436-1DD1-2930-F25AB44345AB}"/>
              </a:ext>
            </a:extLst>
          </p:cNvPr>
          <p:cNvSpPr>
            <a:spLocks noGrp="1" noChangeArrowheads="1"/>
          </p:cNvSpPr>
          <p:nvPr>
            <p:ph type="title"/>
          </p:nvPr>
        </p:nvSpPr>
        <p:spPr/>
        <p:txBody>
          <a:bodyPr/>
          <a:lstStyle/>
          <a:p>
            <a:pPr algn="ctr" eaLnBrk="1" hangingPunct="1">
              <a:defRPr/>
            </a:pPr>
            <a:r>
              <a:rPr lang="es-MX" dirty="0">
                <a:solidFill>
                  <a:srgbClr val="800000"/>
                </a:solidFill>
              </a:rPr>
              <a:t>PET - ACTIVATION OF MICROGLIA</a:t>
            </a:r>
            <a:endParaRPr lang="es-CL" dirty="0">
              <a:solidFill>
                <a:srgbClr val="800000"/>
              </a:solidFill>
            </a:endParaRPr>
          </a:p>
        </p:txBody>
      </p:sp>
      <p:pic>
        <p:nvPicPr>
          <p:cNvPr id="3" name="Picture 2" descr="A close-up of a brain scan&#10;&#10;Description automatically generated">
            <a:extLst>
              <a:ext uri="{FF2B5EF4-FFF2-40B4-BE49-F238E27FC236}">
                <a16:creationId xmlns:a16="http://schemas.microsoft.com/office/drawing/2014/main" id="{1D90F8FF-FB52-213E-42F8-EBA35E714E77}"/>
              </a:ext>
            </a:extLst>
          </p:cNvPr>
          <p:cNvPicPr>
            <a:picLocks noChangeAspect="1"/>
          </p:cNvPicPr>
          <p:nvPr/>
        </p:nvPicPr>
        <p:blipFill>
          <a:blip r:embed="rId3"/>
          <a:stretch>
            <a:fillRect/>
          </a:stretch>
        </p:blipFill>
        <p:spPr>
          <a:xfrm>
            <a:off x="2439809" y="1942534"/>
            <a:ext cx="7312382" cy="2348780"/>
          </a:xfrm>
          <a:prstGeom prst="rect">
            <a:avLst/>
          </a:prstGeom>
          <a:ln w="38100">
            <a:solidFill>
              <a:schemeClr val="accent2"/>
            </a:solidFill>
          </a:ln>
        </p:spPr>
      </p:pic>
    </p:spTree>
  </p:cSld>
  <p:clrMapOvr>
    <a:masterClrMapping/>
  </p:clrMapOvr>
  <p:transition spd="slow" advTm="4873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drumforgoodnesssake.com/wp-content/uploads/2013/04/alzheimer_pet-scans0907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6" r="1076" b="6989"/>
          <a:stretch/>
        </p:blipFill>
        <p:spPr bwMode="auto">
          <a:xfrm>
            <a:off x="3499068" y="3556926"/>
            <a:ext cx="5898291" cy="26535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74" name="Picture 6" descr="http://topnews.net.nz/data/Alzheimer-Disea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1" t="3006" r="1416" b="4865"/>
          <a:stretch/>
        </p:blipFill>
        <p:spPr bwMode="auto">
          <a:xfrm>
            <a:off x="6253148" y="483743"/>
            <a:ext cx="4466855" cy="287752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farm2.static.flickr.com/1391/786425870_72856bce6e.jpg"/>
          <p:cNvPicPr>
            <a:picLocks noChangeAspect="1" noChangeArrowheads="1"/>
          </p:cNvPicPr>
          <p:nvPr/>
        </p:nvPicPr>
        <p:blipFill rotWithShape="1">
          <a:blip r:embed="rId4">
            <a:extLst>
              <a:ext uri="{28A0092B-C50C-407E-A947-70E740481C1C}">
                <a14:useLocalDpi xmlns:a14="http://schemas.microsoft.com/office/drawing/2010/main" val="0"/>
              </a:ext>
            </a:extLst>
          </a:blip>
          <a:srcRect t="5882" b="5257"/>
          <a:stretch/>
        </p:blipFill>
        <p:spPr bwMode="auto">
          <a:xfrm>
            <a:off x="1205292" y="258234"/>
            <a:ext cx="3712148" cy="3298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6220316"/>
      </p:ext>
    </p:extLst>
  </p:cSld>
  <p:clrMapOvr>
    <a:masterClrMapping/>
  </p:clrMapOvr>
  <mc:AlternateContent xmlns:mc="http://schemas.openxmlformats.org/markup-compatibility/2006" xmlns:p14="http://schemas.microsoft.com/office/powerpoint/2010/main">
    <mc:Choice Requires="p14">
      <p:transition spd="slow" p14:dur="2000" advTm="49992"/>
    </mc:Choice>
    <mc:Fallback xmlns="">
      <p:transition spd="slow" advTm="499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450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67957D35-47C8-41C4-A28D-DBF0F5ACC5D9}"/>
              </a:ext>
            </a:extLst>
          </p:cNvPr>
          <p:cNvSpPr txBox="1">
            <a:spLocks/>
          </p:cNvSpPr>
          <p:nvPr/>
        </p:nvSpPr>
        <p:spPr>
          <a:xfrm>
            <a:off x="482600" y="104873"/>
            <a:ext cx="10972800" cy="747228"/>
          </a:xfrm>
          <a:prstGeom prst="rect">
            <a:avLst/>
          </a:prstGeom>
        </p:spPr>
        <p:txBody>
          <a:bodyPr/>
          <a:lstStyle>
            <a:lvl1pPr algn="l" defTabSz="457200" rtl="0" eaLnBrk="1" latinLnBrk="0" hangingPunct="1">
              <a:spcBef>
                <a:spcPct val="0"/>
              </a:spcBef>
              <a:buNone/>
              <a:defRPr sz="3600" b="1" kern="1200">
                <a:solidFill>
                  <a:schemeClr val="accent6">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a:ln>
                <a:noFill/>
              </a:ln>
              <a:solidFill>
                <a:srgbClr val="2573BA"/>
              </a:solidFill>
              <a:effectLst/>
              <a:uLnTx/>
              <a:uFillTx/>
              <a:latin typeface="Arial"/>
              <a:ea typeface="+mj-ea"/>
              <a:cs typeface="+mj-cs"/>
            </a:endParaRPr>
          </a:p>
        </p:txBody>
      </p:sp>
      <p:sp>
        <p:nvSpPr>
          <p:cNvPr id="12" name="Title 11">
            <a:extLst>
              <a:ext uri="{FF2B5EF4-FFF2-40B4-BE49-F238E27FC236}">
                <a16:creationId xmlns:a16="http://schemas.microsoft.com/office/drawing/2014/main" id="{5C94F448-55DF-45A5-9780-4F7265530CB4}"/>
              </a:ext>
            </a:extLst>
          </p:cNvPr>
          <p:cNvSpPr>
            <a:spLocks noGrp="1"/>
          </p:cNvSpPr>
          <p:nvPr>
            <p:ph type="title"/>
          </p:nvPr>
        </p:nvSpPr>
        <p:spPr>
          <a:xfrm>
            <a:off x="838200" y="104873"/>
            <a:ext cx="10515600" cy="1325563"/>
          </a:xfrm>
        </p:spPr>
        <p:txBody>
          <a:bodyPr/>
          <a:lstStyle/>
          <a:p>
            <a:pPr algn="ctr"/>
            <a:r>
              <a:rPr lang="en-GB" dirty="0">
                <a:solidFill>
                  <a:srgbClr val="C00000"/>
                </a:solidFill>
              </a:rPr>
              <a:t>CORE CSF BIOMARKERS IN AD</a:t>
            </a:r>
          </a:p>
        </p:txBody>
      </p:sp>
      <p:sp>
        <p:nvSpPr>
          <p:cNvPr id="6" name="Text Placeholder 5">
            <a:extLst>
              <a:ext uri="{FF2B5EF4-FFF2-40B4-BE49-F238E27FC236}">
                <a16:creationId xmlns:a16="http://schemas.microsoft.com/office/drawing/2014/main" id="{4380EECE-487C-4FE1-8B1B-D8D8075936D5}"/>
              </a:ext>
            </a:extLst>
          </p:cNvPr>
          <p:cNvSpPr>
            <a:spLocks noGrp="1"/>
          </p:cNvSpPr>
          <p:nvPr>
            <p:ph idx="1"/>
          </p:nvPr>
        </p:nvSpPr>
        <p:spPr>
          <a:xfrm>
            <a:off x="296091" y="1217227"/>
            <a:ext cx="11721643" cy="4351338"/>
          </a:xfrm>
        </p:spPr>
        <p:txBody>
          <a:bodyPr wrap="square">
            <a:noAutofit/>
          </a:bodyPr>
          <a:lstStyle/>
          <a:p>
            <a:pPr marL="0" indent="0" defTabSz="457200">
              <a:lnSpc>
                <a:spcPct val="100000"/>
              </a:lnSpc>
              <a:spcBef>
                <a:spcPts val="0"/>
              </a:spcBef>
              <a:buNone/>
              <a:defRPr/>
            </a:pPr>
            <a:r>
              <a:rPr kumimoji="0" lang="en-GB" sz="2400" i="0" u="none" strike="noStrike" kern="1200" cap="none" spc="0" normalizeH="0" baseline="0" noProof="0" dirty="0">
                <a:ln>
                  <a:noFill/>
                </a:ln>
                <a:effectLst/>
                <a:uLnTx/>
                <a:uFillTx/>
                <a:latin typeface="Arial"/>
                <a:ea typeface="+mn-ea"/>
                <a:cs typeface="+mn-cs"/>
              </a:rPr>
              <a:t>T-tau</a:t>
            </a:r>
            <a:r>
              <a:rPr kumimoji="0" lang="en-GB" sz="2400" i="0" u="none" strike="noStrike" kern="1200" cap="none" spc="0" normalizeH="0" baseline="30000" noProof="0" dirty="0">
                <a:ln>
                  <a:noFill/>
                </a:ln>
                <a:effectLst/>
                <a:uLnTx/>
                <a:uFillTx/>
                <a:latin typeface="Arial"/>
                <a:ea typeface="+mn-ea"/>
                <a:cs typeface="+mn-cs"/>
              </a:rPr>
              <a:t>1</a:t>
            </a:r>
            <a:r>
              <a:rPr kumimoji="0" lang="en-GB" sz="2400" i="0" u="none" strike="noStrike" kern="1200" cap="none" spc="0" normalizeH="0" baseline="0" noProof="0" dirty="0">
                <a:ln>
                  <a:noFill/>
                </a:ln>
                <a:effectLst/>
                <a:uLnTx/>
                <a:uFillTx/>
                <a:latin typeface="Arial"/>
                <a:ea typeface="+mn-ea"/>
                <a:cs typeface="+mn-cs"/>
              </a:rPr>
              <a:t>- CSF t-tau measures the intensity of neurodegeneration in AD, but is not a disease‑specific marker</a:t>
            </a:r>
            <a:endParaRPr kumimoji="0" lang="en-US" sz="2400" i="0" u="none" strike="noStrike" kern="1200" cap="none" spc="0" normalizeH="0" baseline="0" noProof="0" dirty="0">
              <a:ln>
                <a:noFill/>
              </a:ln>
              <a:effectLst/>
              <a:uLnTx/>
              <a:uFillTx/>
              <a:latin typeface="Arial"/>
              <a:ea typeface="+mn-ea"/>
              <a:cs typeface="+mn-cs"/>
            </a:endParaRPr>
          </a:p>
          <a:p>
            <a:pPr marL="742950" lvl="1" indent="-285750" defTabSz="457200">
              <a:lnSpc>
                <a:spcPct val="100000"/>
              </a:lnSpc>
              <a:spcBef>
                <a:spcPts val="0"/>
              </a:spcBef>
              <a:buClr>
                <a:srgbClr val="2573BA"/>
              </a:buClr>
              <a:defRPr/>
            </a:pPr>
            <a:r>
              <a:rPr kumimoji="0" lang="en-US" i="0" u="none" strike="noStrike" kern="1200" cap="none" spc="0" normalizeH="0" baseline="0" noProof="0" dirty="0">
                <a:ln>
                  <a:noFill/>
                </a:ln>
                <a:effectLst/>
                <a:uLnTx/>
                <a:uFillTx/>
                <a:latin typeface="Arial"/>
                <a:ea typeface="+mn-ea"/>
                <a:cs typeface="+mn-cs"/>
              </a:rPr>
              <a:t>increased in CSF of AD and some other neurologic conditions (to 250–300% </a:t>
            </a:r>
            <a:r>
              <a:rPr kumimoji="0" lang="en-US" i="0" u="none" strike="noStrike" kern="1200" cap="none" spc="0" normalizeH="0" baseline="30000" noProof="0" dirty="0">
                <a:ln>
                  <a:noFill/>
                </a:ln>
                <a:effectLst/>
                <a:uLnTx/>
                <a:uFillTx/>
                <a:latin typeface="Arial"/>
                <a:ea typeface="+mn-ea"/>
                <a:cs typeface="+mn-cs"/>
              </a:rPr>
              <a:t>2,3</a:t>
            </a:r>
            <a:r>
              <a:rPr kumimoji="0" lang="en-US" i="0" u="none" strike="noStrike" kern="1200" cap="none" spc="0" normalizeH="0" baseline="0" noProof="0" dirty="0">
                <a:ln>
                  <a:noFill/>
                </a:ln>
                <a:effectLst/>
                <a:uLnTx/>
                <a:uFillTx/>
                <a:latin typeface="Arial"/>
                <a:ea typeface="+mn-ea"/>
                <a:cs typeface="+mn-cs"/>
              </a:rPr>
              <a:t>)</a:t>
            </a:r>
          </a:p>
          <a:p>
            <a:pPr marL="0" indent="0" defTabSz="457200">
              <a:lnSpc>
                <a:spcPct val="100000"/>
              </a:lnSpc>
              <a:spcBef>
                <a:spcPts val="0"/>
              </a:spcBef>
              <a:buClr>
                <a:srgbClr val="2573BA"/>
              </a:buClr>
              <a:buNone/>
              <a:defRPr/>
            </a:pPr>
            <a:endParaRPr kumimoji="0" lang="en-US" sz="2400" i="0" u="none" strike="noStrike" kern="1200" cap="none" spc="0" normalizeH="0" baseline="0" noProof="0" dirty="0">
              <a:ln>
                <a:noFill/>
              </a:ln>
              <a:effectLst/>
              <a:uLnTx/>
              <a:uFillTx/>
              <a:latin typeface="Arial"/>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Arial"/>
                <a:ea typeface="+mn-ea"/>
                <a:cs typeface="+mn-cs"/>
              </a:rPr>
              <a:t>P-tau</a:t>
            </a:r>
            <a:r>
              <a:rPr kumimoji="0" lang="en-GB" sz="2400" i="0" u="none" strike="noStrike" kern="1200" cap="none" spc="0" normalizeH="0" baseline="30000" noProof="0" dirty="0">
                <a:ln>
                  <a:noFill/>
                </a:ln>
                <a:effectLst/>
                <a:uLnTx/>
                <a:uFillTx/>
                <a:latin typeface="Arial"/>
                <a:ea typeface="+mn-ea"/>
                <a:cs typeface="+mn-cs"/>
              </a:rPr>
              <a:t>1 </a:t>
            </a:r>
            <a:r>
              <a:rPr kumimoji="0" lang="en-GB" sz="2400" i="0" u="none" strike="noStrike" kern="1200" cap="none" spc="0" normalizeH="0" baseline="0" noProof="0" dirty="0">
                <a:ln>
                  <a:noFill/>
                </a:ln>
                <a:effectLst/>
                <a:uLnTx/>
                <a:uFillTx/>
                <a:latin typeface="Arial"/>
                <a:ea typeface="+mn-ea"/>
                <a:cs typeface="+mn-cs"/>
              </a:rPr>
              <a:t>measures the amount of tau that is phosphorylated, a variant of tau found in tangles</a:t>
            </a:r>
          </a:p>
          <a:p>
            <a:pPr marL="742950" lvl="1" indent="-285750" defTabSz="457200">
              <a:lnSpc>
                <a:spcPct val="100000"/>
              </a:lnSpc>
              <a:spcBef>
                <a:spcPts val="0"/>
              </a:spcBef>
              <a:defRPr/>
            </a:pPr>
            <a:r>
              <a:rPr kumimoji="0" lang="en-GB" i="0" u="none" strike="noStrike" kern="1200" cap="none" spc="0" normalizeH="0" baseline="0" noProof="0" dirty="0">
                <a:ln>
                  <a:noFill/>
                </a:ln>
                <a:effectLst/>
                <a:uLnTx/>
                <a:uFillTx/>
                <a:latin typeface="Arial"/>
                <a:ea typeface="+mn-ea"/>
                <a:cs typeface="+mn-cs"/>
              </a:rPr>
              <a:t>In AD, p-tau in CSF is increased (to ~200% of control concentrations </a:t>
            </a:r>
            <a:r>
              <a:rPr kumimoji="0" lang="en-GB" i="0" u="none" strike="noStrike" kern="1200" cap="none" spc="0" normalizeH="0" baseline="30000" noProof="0" dirty="0">
                <a:ln>
                  <a:noFill/>
                </a:ln>
                <a:effectLst/>
                <a:uLnTx/>
                <a:uFillTx/>
                <a:latin typeface="Arial"/>
                <a:ea typeface="+mn-ea"/>
                <a:cs typeface="+mn-cs"/>
              </a:rPr>
              <a:t>2,3</a:t>
            </a:r>
            <a:r>
              <a:rPr kumimoji="0" lang="en-GB" i="0" u="none" strike="noStrike" kern="1200" cap="none" spc="0" normalizeH="0" baseline="0" noProof="0" dirty="0">
                <a:ln>
                  <a:noFill/>
                </a:ln>
                <a:effectLst/>
                <a:uLnTx/>
                <a:uFillTx/>
                <a:latin typeface="Arial"/>
                <a:ea typeface="+mn-ea"/>
                <a:cs typeface="+mn-cs"/>
              </a:rPr>
              <a:t>)</a:t>
            </a:r>
          </a:p>
          <a:p>
            <a:pPr marL="285750" indent="-285750" defTabSz="457200">
              <a:lnSpc>
                <a:spcPct val="100000"/>
              </a:lnSpc>
              <a:spcBef>
                <a:spcPts val="0"/>
              </a:spcBef>
              <a:defRPr/>
            </a:pPr>
            <a:endParaRPr kumimoji="0" lang="en-GB" sz="2400" i="0" u="none" strike="noStrike" kern="1200" cap="none" spc="0" normalizeH="0" baseline="0" noProof="0" dirty="0">
              <a:ln>
                <a:noFill/>
              </a:ln>
              <a:effectLst/>
              <a:uLnTx/>
              <a:uFillTx/>
              <a:latin typeface="Arial"/>
              <a:ea typeface="+mn-ea"/>
              <a:cs typeface="+mn-cs"/>
            </a:endParaRPr>
          </a:p>
          <a:p>
            <a:pPr marL="0" indent="0" defTabSz="457200">
              <a:lnSpc>
                <a:spcPct val="100000"/>
              </a:lnSpc>
              <a:spcBef>
                <a:spcPts val="0"/>
              </a:spcBef>
              <a:buNone/>
              <a:defRPr/>
            </a:pPr>
            <a:r>
              <a:rPr kumimoji="0" lang="en-GB" sz="2400" i="0" u="none" strike="noStrike" kern="1200" cap="none" spc="0" normalizeH="0" baseline="0" noProof="0" dirty="0">
                <a:ln>
                  <a:noFill/>
                </a:ln>
                <a:effectLst/>
                <a:uLnTx/>
                <a:uFillTx/>
                <a:latin typeface="Arial"/>
                <a:ea typeface="+mn-ea"/>
                <a:cs typeface="+mn-cs"/>
              </a:rPr>
              <a:t>A</a:t>
            </a:r>
            <a:r>
              <a:rPr kumimoji="0" lang="el-GR" sz="2400" i="0" u="none" strike="noStrike" kern="1200" cap="none" spc="0" normalizeH="0" baseline="0" noProof="0" dirty="0">
                <a:ln>
                  <a:noFill/>
                </a:ln>
                <a:effectLst/>
                <a:uLnTx/>
                <a:uFillTx/>
                <a:latin typeface="Arial"/>
                <a:ea typeface="+mn-ea"/>
                <a:cs typeface="+mn-cs"/>
              </a:rPr>
              <a:t>β</a:t>
            </a:r>
            <a:r>
              <a:rPr kumimoji="0" lang="en-GB" sz="2400" i="0" u="none" strike="noStrike" kern="1200" cap="none" spc="0" normalizeH="0" baseline="0" noProof="0" dirty="0">
                <a:ln>
                  <a:noFill/>
                </a:ln>
                <a:effectLst/>
                <a:uLnTx/>
                <a:uFillTx/>
                <a:latin typeface="Arial"/>
                <a:ea typeface="+mn-ea"/>
                <a:cs typeface="+mn-cs"/>
              </a:rPr>
              <a:t>42</a:t>
            </a:r>
            <a:r>
              <a:rPr kumimoji="0" lang="en-GB" sz="2400" i="0" u="none" strike="noStrike" kern="1200" cap="none" spc="0" normalizeH="0" baseline="30000" noProof="0" dirty="0">
                <a:ln>
                  <a:noFill/>
                </a:ln>
                <a:effectLst/>
                <a:uLnTx/>
                <a:uFillTx/>
                <a:latin typeface="Arial"/>
                <a:ea typeface="+mn-ea"/>
                <a:cs typeface="+mn-cs"/>
              </a:rPr>
              <a:t>1</a:t>
            </a:r>
            <a:r>
              <a:rPr kumimoji="0" lang="en-GB" sz="2400" i="0" u="none" strike="noStrike" kern="1200" cap="none" spc="0" normalizeH="0" baseline="0" noProof="0" dirty="0">
                <a:ln>
                  <a:noFill/>
                </a:ln>
                <a:effectLst/>
                <a:uLnTx/>
                <a:uFillTx/>
                <a:latin typeface="Arial"/>
                <a:ea typeface="+mn-ea"/>
                <a:cs typeface="+mn-cs"/>
              </a:rPr>
              <a:t> thought to reflect the aggregation and deposition of the protein in the brain is decreased in AD (to ~50% of control concentrations</a:t>
            </a:r>
            <a:r>
              <a:rPr kumimoji="0" lang="en-GB" sz="2400" i="0" u="none" strike="noStrike" kern="1200" cap="none" spc="0" normalizeH="0" baseline="30000" noProof="0" dirty="0">
                <a:ln>
                  <a:noFill/>
                </a:ln>
                <a:effectLst/>
                <a:uLnTx/>
                <a:uFillTx/>
                <a:latin typeface="Arial"/>
                <a:ea typeface="+mn-ea"/>
                <a:cs typeface="+mn-cs"/>
              </a:rPr>
              <a:t>2,3</a:t>
            </a:r>
            <a:r>
              <a:rPr kumimoji="0" lang="en-GB" sz="2400" i="0" u="none" strike="noStrike" kern="1200" cap="none" spc="0" normalizeH="0" baseline="0" noProof="0" dirty="0">
                <a:ln>
                  <a:noFill/>
                </a:ln>
                <a:effectLst/>
                <a:uLnTx/>
                <a:uFillTx/>
                <a:latin typeface="Arial"/>
                <a:ea typeface="+mn-ea"/>
                <a:cs typeface="+mn-cs"/>
              </a:rPr>
              <a:t>)</a:t>
            </a:r>
            <a:endParaRPr kumimoji="0" lang="en-US" sz="2400" i="0" u="none" strike="noStrike" kern="1200" cap="none" spc="0" normalizeH="0" baseline="0" noProof="0" dirty="0">
              <a:ln>
                <a:noFill/>
              </a:ln>
              <a:effectLst/>
              <a:uLnTx/>
              <a:uFillTx/>
              <a:latin typeface="Arial"/>
              <a:ea typeface="+mn-ea"/>
              <a:cs typeface="+mn-cs"/>
            </a:endParaRPr>
          </a:p>
          <a:p>
            <a:pPr marL="285750" indent="-285750" defTabSz="457200">
              <a:lnSpc>
                <a:spcPct val="100000"/>
              </a:lnSpc>
              <a:spcBef>
                <a:spcPts val="0"/>
              </a:spcBef>
              <a:defRPr/>
            </a:pPr>
            <a:endParaRPr kumimoji="0" lang="en-GB" sz="2400" b="1" i="0" u="none" strike="noStrike" kern="1200" cap="none" spc="0" normalizeH="0" baseline="0" noProof="0" dirty="0">
              <a:ln>
                <a:noFill/>
              </a:ln>
              <a:solidFill>
                <a:srgbClr val="C00000"/>
              </a:solidFill>
              <a:effectLst/>
              <a:uLnTx/>
              <a:uFillTx/>
              <a:latin typeface="Arial"/>
              <a:ea typeface="+mn-ea"/>
              <a:cs typeface="+mn-cs"/>
            </a:endParaRPr>
          </a:p>
          <a:p>
            <a:pPr marL="0" indent="0" defTabSz="457200">
              <a:lnSpc>
                <a:spcPct val="100000"/>
              </a:lnSpc>
              <a:spcBef>
                <a:spcPts val="0"/>
              </a:spcBef>
              <a:buNone/>
              <a:defRPr/>
            </a:pPr>
            <a:endParaRPr kumimoji="0" lang="en-US" sz="2400" b="1" i="0" u="none" strike="noStrike" kern="1200" cap="none" spc="0" normalizeH="0" baseline="0" noProof="0" dirty="0">
              <a:ln>
                <a:noFill/>
              </a:ln>
              <a:solidFill>
                <a:srgbClr val="C00000"/>
              </a:solidFill>
              <a:effectLst/>
              <a:uLnTx/>
              <a:uFillTx/>
              <a:latin typeface="Arial"/>
              <a:ea typeface="+mn-ea"/>
              <a:cs typeface="+mn-cs"/>
            </a:endParaRPr>
          </a:p>
          <a:p>
            <a:pPr marL="0" indent="0" defTabSz="457200">
              <a:lnSpc>
                <a:spcPct val="100000"/>
              </a:lnSpc>
              <a:spcBef>
                <a:spcPts val="0"/>
              </a:spcBef>
              <a:buClr>
                <a:srgbClr val="2573BA"/>
              </a:buClr>
              <a:buNone/>
              <a:defRPr/>
            </a:pPr>
            <a:endParaRPr kumimoji="0" lang="en-GB" sz="2400" b="0" i="0" u="none" strike="noStrike" kern="1200" cap="none" spc="0" normalizeH="0" baseline="0" noProof="0" dirty="0">
              <a:ln>
                <a:noFill/>
              </a:ln>
              <a:solidFill>
                <a:srgbClr val="2573BA"/>
              </a:solidFill>
              <a:effectLst/>
              <a:uLnTx/>
              <a:uFillTx/>
              <a:latin typeface="Arial"/>
              <a:ea typeface="+mn-ea"/>
              <a:cs typeface="+mn-cs"/>
            </a:endParaRPr>
          </a:p>
          <a:p>
            <a:pPr marL="285750" marR="0" lvl="0" indent="-285750" algn="l" defTabSz="457200" rtl="0" eaLnBrk="1" fontAlgn="auto" latinLnBrk="0" hangingPunct="1">
              <a:lnSpc>
                <a:spcPct val="100000"/>
              </a:lnSpc>
              <a:spcBef>
                <a:spcPts val="0"/>
              </a:spcBef>
              <a:spcAft>
                <a:spcPts val="0"/>
              </a:spcAft>
              <a:buClr>
                <a:srgbClr val="2573BA"/>
              </a:buClr>
              <a:buSzTx/>
              <a:buFont typeface="Arial" panose="020B0604020202020204" pitchFamily="34" charset="0"/>
              <a:buChar char="•"/>
              <a:tabLst/>
              <a:defRPr/>
            </a:pPr>
            <a:endParaRPr lang="en-GB" sz="2400" dirty="0"/>
          </a:p>
        </p:txBody>
      </p:sp>
      <p:sp>
        <p:nvSpPr>
          <p:cNvPr id="4" name="TextBox 3">
            <a:extLst>
              <a:ext uri="{FF2B5EF4-FFF2-40B4-BE49-F238E27FC236}">
                <a16:creationId xmlns:a16="http://schemas.microsoft.com/office/drawing/2014/main" id="{0F19F418-7925-1501-AD26-9B66149DA4DF}"/>
              </a:ext>
            </a:extLst>
          </p:cNvPr>
          <p:cNvSpPr txBox="1"/>
          <p:nvPr/>
        </p:nvSpPr>
        <p:spPr>
          <a:xfrm>
            <a:off x="0" y="5814343"/>
            <a:ext cx="9372600" cy="46166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
                <a:srgbClr val="2573BA"/>
              </a:buClr>
              <a:buSzTx/>
              <a:buNone/>
              <a:tabLst/>
              <a:defRPr/>
            </a:pPr>
            <a:r>
              <a:rPr lang="en-GB" sz="1200" dirty="0" err="1"/>
              <a:t>Blennow</a:t>
            </a:r>
            <a:r>
              <a:rPr lang="en-GB" sz="1200" dirty="0"/>
              <a:t> K, Zetterberg H. J Intern Med 2018;284:643–663; 2. </a:t>
            </a:r>
            <a:r>
              <a:rPr lang="en-GB" sz="1200" dirty="0" err="1"/>
              <a:t>Blennow</a:t>
            </a:r>
            <a:r>
              <a:rPr lang="en-GB" sz="1200" dirty="0"/>
              <a:t> K, et al. </a:t>
            </a:r>
            <a:r>
              <a:rPr lang="en-GB" sz="1200" dirty="0" err="1"/>
              <a:t>Alzheimers</a:t>
            </a:r>
            <a:r>
              <a:rPr lang="en-GB" sz="1200" dirty="0"/>
              <a:t> Dement 2015;11:58–69; 3. Olsson B, et al. Lancet </a:t>
            </a:r>
            <a:r>
              <a:rPr lang="en-GB" sz="1200" dirty="0" err="1"/>
              <a:t>Neurol</a:t>
            </a:r>
            <a:r>
              <a:rPr lang="en-GB" sz="1200" dirty="0"/>
              <a:t> 2016;15:673</a:t>
            </a:r>
            <a:r>
              <a:rPr lang="en-GB" sz="1200" dirty="0">
                <a:latin typeface="Arial" panose="020B0604020202020204" pitchFamily="34" charset="0"/>
                <a:cs typeface="Arial" panose="020B0604020202020204" pitchFamily="34" charset="0"/>
              </a:rPr>
              <a:t>–684</a:t>
            </a:r>
            <a:endParaRPr lang="en-GB" sz="1200" dirty="0"/>
          </a:p>
        </p:txBody>
      </p:sp>
    </p:spTree>
    <p:extLst>
      <p:ext uri="{BB962C8B-B14F-4D97-AF65-F5344CB8AC3E}">
        <p14:creationId xmlns:p14="http://schemas.microsoft.com/office/powerpoint/2010/main" val="2341891717"/>
      </p:ext>
    </p:extLst>
  </p:cSld>
  <p:clrMapOvr>
    <a:masterClrMapping/>
  </p:clrMapOvr>
  <mc:AlternateContent xmlns:mc="http://schemas.openxmlformats.org/markup-compatibility/2006" xmlns:p14="http://schemas.microsoft.com/office/powerpoint/2010/main">
    <mc:Choice Requires="p14">
      <p:transition spd="slow" p14:dur="2000" advTm="135668"/>
    </mc:Choice>
    <mc:Fallback xmlns="">
      <p:transition spd="slow" advTm="13566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F1281B-E51F-4542-85D2-7A28C2B36AC0}"/>
              </a:ext>
            </a:extLst>
          </p:cNvPr>
          <p:cNvSpPr>
            <a:spLocks noGrp="1"/>
          </p:cNvSpPr>
          <p:nvPr>
            <p:ph type="title"/>
          </p:nvPr>
        </p:nvSpPr>
        <p:spPr/>
        <p:txBody>
          <a:bodyPr/>
          <a:lstStyle/>
          <a:p>
            <a:r>
              <a:rPr lang="en-US"/>
              <a:t>CSF amyloid and amyloid PET</a:t>
            </a:r>
          </a:p>
        </p:txBody>
      </p:sp>
      <p:sp>
        <p:nvSpPr>
          <p:cNvPr id="5" name="Text Placeholder 4">
            <a:extLst>
              <a:ext uri="{FF2B5EF4-FFF2-40B4-BE49-F238E27FC236}">
                <a16:creationId xmlns:a16="http://schemas.microsoft.com/office/drawing/2014/main" id="{7F576EEB-D4D9-4E00-B5F2-EDBF2C3B6B25}"/>
              </a:ext>
            </a:extLst>
          </p:cNvPr>
          <p:cNvSpPr>
            <a:spLocks noGrp="1"/>
          </p:cNvSpPr>
          <p:nvPr>
            <p:ph type="body" sz="quarter" idx="10"/>
          </p:nvPr>
        </p:nvSpPr>
        <p:spPr>
          <a:xfrm>
            <a:off x="202919" y="5925762"/>
            <a:ext cx="7713172" cy="313171"/>
          </a:xfrm>
        </p:spPr>
        <p:txBody>
          <a:bodyPr/>
          <a:lstStyle/>
          <a:p>
            <a:r>
              <a:rPr lang="en-US" dirty="0"/>
              <a:t>Aβ, amyloid beta; CSF, cerebrospinal fluid; PET, positron emission tomography</a:t>
            </a:r>
          </a:p>
          <a:p>
            <a:pPr algn="just"/>
            <a:r>
              <a:rPr lang="en-US" dirty="0"/>
              <a:t>1. Andreasen N, et al. Arch Neurol 1999;56:673–680; 2. </a:t>
            </a:r>
            <a:r>
              <a:rPr lang="en-US" dirty="0" err="1"/>
              <a:t>Klunk</a:t>
            </a:r>
            <a:r>
              <a:rPr lang="en-US" dirty="0"/>
              <a:t> WE, et al. Ann Neurol 2004;55:306–319; 3. </a:t>
            </a:r>
            <a:r>
              <a:rPr lang="en-US" dirty="0" err="1"/>
              <a:t>Nelissen</a:t>
            </a:r>
            <a:r>
              <a:rPr lang="en-US" dirty="0"/>
              <a:t> N, et al. J </a:t>
            </a:r>
            <a:r>
              <a:rPr lang="en-US" dirty="0" err="1"/>
              <a:t>Nucl</a:t>
            </a:r>
            <a:r>
              <a:rPr lang="en-US" dirty="0"/>
              <a:t> Med 2009;50:1251–1259; </a:t>
            </a:r>
            <a:br>
              <a:rPr lang="en-US" dirty="0"/>
            </a:br>
            <a:r>
              <a:rPr lang="en-US" dirty="0"/>
              <a:t>4. Rowe CC, et al. Lancet Neurol 2008;7:129–135; 5. Wong DF, et al. J </a:t>
            </a:r>
            <a:r>
              <a:rPr lang="en-US" dirty="0" err="1"/>
              <a:t>Nucl</a:t>
            </a:r>
            <a:r>
              <a:rPr lang="en-US" dirty="0"/>
              <a:t> Med 2010;51:913–920; 6. Hansson O, et al. </a:t>
            </a:r>
            <a:r>
              <a:rPr lang="en-US" dirty="0" err="1"/>
              <a:t>Alzheimers</a:t>
            </a:r>
            <a:r>
              <a:rPr lang="en-US" dirty="0"/>
              <a:t> Dement 2018;14:1470–1481; 7. </a:t>
            </a:r>
            <a:r>
              <a:rPr lang="en-US" dirty="0" err="1"/>
              <a:t>Palmqvist</a:t>
            </a:r>
            <a:r>
              <a:rPr lang="en-US" dirty="0"/>
              <a:t> S, et al. Neurology 2015;85:1240–1249; 8. </a:t>
            </a:r>
            <a:r>
              <a:rPr lang="en-US" dirty="0" err="1"/>
              <a:t>Palmqvist</a:t>
            </a:r>
            <a:r>
              <a:rPr lang="en-US" dirty="0"/>
              <a:t> S, et al. Brain 2016;139:1226–1236</a:t>
            </a:r>
          </a:p>
        </p:txBody>
      </p:sp>
      <p:grpSp>
        <p:nvGrpSpPr>
          <p:cNvPr id="2" name="Group 1">
            <a:extLst>
              <a:ext uri="{FF2B5EF4-FFF2-40B4-BE49-F238E27FC236}">
                <a16:creationId xmlns:a16="http://schemas.microsoft.com/office/drawing/2014/main" id="{EB11A381-93C4-4E8A-9FDB-7A84B1BF0261}"/>
              </a:ext>
            </a:extLst>
          </p:cNvPr>
          <p:cNvGrpSpPr/>
          <p:nvPr/>
        </p:nvGrpSpPr>
        <p:grpSpPr>
          <a:xfrm>
            <a:off x="508998" y="880845"/>
            <a:ext cx="11352076" cy="4293427"/>
            <a:chOff x="587375" y="1018802"/>
            <a:chExt cx="11017250" cy="5002586"/>
          </a:xfrm>
        </p:grpSpPr>
        <p:sp>
          <p:nvSpPr>
            <p:cNvPr id="10" name="Arrow: Curved Down 9">
              <a:extLst>
                <a:ext uri="{FF2B5EF4-FFF2-40B4-BE49-F238E27FC236}">
                  <a16:creationId xmlns:a16="http://schemas.microsoft.com/office/drawing/2014/main" id="{2CFDB317-0453-4F48-835D-CFFD090BF6A2}"/>
                </a:ext>
              </a:extLst>
            </p:cNvPr>
            <p:cNvSpPr/>
            <p:nvPr/>
          </p:nvSpPr>
          <p:spPr>
            <a:xfrm>
              <a:off x="6302609" y="2176243"/>
              <a:ext cx="3963319" cy="1503616"/>
            </a:xfrm>
            <a:prstGeom prst="curvedDownArrow">
              <a:avLst>
                <a:gd name="adj1" fmla="val 16713"/>
                <a:gd name="adj2" fmla="val 39108"/>
                <a:gd name="adj3" fmla="val 21919"/>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573BA"/>
                </a:solidFill>
                <a:effectLst/>
                <a:uLnTx/>
                <a:uFillTx/>
                <a:latin typeface="Arial"/>
                <a:ea typeface="+mn-ea"/>
                <a:cs typeface="+mn-cs"/>
              </a:endParaRPr>
            </a:p>
          </p:txBody>
        </p:sp>
        <p:sp>
          <p:nvSpPr>
            <p:cNvPr id="11" name="Arrow: Curved Down 10">
              <a:extLst>
                <a:ext uri="{FF2B5EF4-FFF2-40B4-BE49-F238E27FC236}">
                  <a16:creationId xmlns:a16="http://schemas.microsoft.com/office/drawing/2014/main" id="{CD277152-8823-4D0E-8833-2735824C4902}"/>
                </a:ext>
              </a:extLst>
            </p:cNvPr>
            <p:cNvSpPr/>
            <p:nvPr/>
          </p:nvSpPr>
          <p:spPr>
            <a:xfrm>
              <a:off x="2127036" y="1018802"/>
              <a:ext cx="4226079" cy="1575067"/>
            </a:xfrm>
            <a:prstGeom prst="curvedDownArrow">
              <a:avLst>
                <a:gd name="adj1" fmla="val 17329"/>
                <a:gd name="adj2" fmla="val 39789"/>
                <a:gd name="adj3" fmla="val 20324"/>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573BA"/>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692583D2-67C2-43F3-84B4-B9CD24AB279E}"/>
                </a:ext>
              </a:extLst>
            </p:cNvPr>
            <p:cNvSpPr/>
            <p:nvPr/>
          </p:nvSpPr>
          <p:spPr>
            <a:xfrm flipH="1">
              <a:off x="587375" y="1628775"/>
              <a:ext cx="3401613" cy="2338525"/>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457200" rtl="0" eaLnBrk="1" fontAlgn="auto" latinLnBrk="0" hangingPunct="1">
                <a:lnSpc>
                  <a:spcPct val="100000"/>
                </a:lnSpc>
                <a:spcBef>
                  <a:spcPts val="200"/>
                </a:spcBef>
                <a:spcAft>
                  <a:spcPts val="3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A</a:t>
              </a:r>
              <a:r>
                <a:rPr kumimoji="0" lang="el-GR" sz="1600" b="0" i="0" u="none" strike="noStrike" kern="1200" cap="none" spc="0" normalizeH="0" baseline="0" noProof="0" dirty="0">
                  <a:ln>
                    <a:noFill/>
                  </a:ln>
                  <a:solidFill>
                    <a:srgbClr val="FFFFFF"/>
                  </a:solidFill>
                  <a:effectLst/>
                  <a:uLnTx/>
                  <a:uFillTx/>
                  <a:latin typeface="Arial"/>
                  <a:ea typeface="+mn-ea"/>
                  <a:cs typeface="+mn-cs"/>
                </a:rPr>
                <a:t>β</a:t>
              </a:r>
              <a:r>
                <a:rPr kumimoji="0" lang="en-GB" sz="1600" b="0" i="0" u="none" strike="noStrike" kern="1200" cap="none" spc="0" normalizeH="0" baseline="0" noProof="0" dirty="0">
                  <a:ln>
                    <a:noFill/>
                  </a:ln>
                  <a:solidFill>
                    <a:srgbClr val="FFFFFF"/>
                  </a:solidFill>
                  <a:effectLst/>
                  <a:uLnTx/>
                  <a:uFillTx/>
                  <a:latin typeface="Arial"/>
                  <a:ea typeface="+mn-ea"/>
                  <a:cs typeface="+mn-cs"/>
                </a:rPr>
                <a:t> can be measured in CSF,</a:t>
              </a:r>
              <a:r>
                <a:rPr kumimoji="0" lang="en-GB" sz="1600" b="0" i="0" u="none" strike="noStrike" kern="1200" cap="none" spc="0" normalizeH="0" baseline="30000" noProof="0" dirty="0">
                  <a:ln>
                    <a:noFill/>
                  </a:ln>
                  <a:solidFill>
                    <a:srgbClr val="FFFFFF"/>
                  </a:solidFill>
                  <a:effectLst/>
                  <a:uLnTx/>
                  <a:uFillTx/>
                  <a:latin typeface="Arial"/>
                  <a:ea typeface="+mn-ea"/>
                  <a:cs typeface="+mn-cs"/>
                </a:rPr>
                <a:t>1</a:t>
              </a:r>
              <a:r>
                <a:rPr kumimoji="0" lang="en-GB" sz="1600" b="0" i="0" u="none" strike="noStrike" kern="1200" cap="none" spc="0" normalizeH="0" baseline="0" noProof="0" dirty="0">
                  <a:ln>
                    <a:noFill/>
                  </a:ln>
                  <a:solidFill>
                    <a:srgbClr val="FFFFFF"/>
                  </a:solidFill>
                  <a:effectLst/>
                  <a:uLnTx/>
                  <a:uFillTx/>
                  <a:latin typeface="Arial"/>
                  <a:ea typeface="+mn-ea"/>
                  <a:cs typeface="+mn-cs"/>
                </a:rPr>
                <a:t> or with PET imaging by using radiotracers, such as </a:t>
              </a:r>
              <a:br>
                <a:rPr kumimoji="0" lang="en-GB" sz="1600" b="0" i="0" u="none" strike="noStrike" kern="1200" cap="none" spc="0" normalizeH="0" baseline="0" noProof="0" dirty="0">
                  <a:ln>
                    <a:noFill/>
                  </a:ln>
                  <a:solidFill>
                    <a:srgbClr val="FFFFFF"/>
                  </a:solidFill>
                  <a:effectLst/>
                  <a:uLnTx/>
                  <a:uFillTx/>
                  <a:latin typeface="Arial"/>
                  <a:ea typeface="+mn-ea"/>
                  <a:cs typeface="+mn-cs"/>
                </a:rPr>
              </a:br>
              <a:r>
                <a:rPr kumimoji="0" lang="en-GB" sz="1600" b="0" i="0" u="none" strike="noStrike" kern="1200" cap="none" spc="0" normalizeH="0" baseline="30000" noProof="0" dirty="0">
                  <a:ln>
                    <a:noFill/>
                  </a:ln>
                  <a:solidFill>
                    <a:srgbClr val="FFFFFF"/>
                  </a:solidFill>
                  <a:effectLst/>
                  <a:uLnTx/>
                  <a:uFillTx/>
                  <a:latin typeface="Arial"/>
                  <a:ea typeface="+mn-ea"/>
                  <a:cs typeface="+mn-cs"/>
                </a:rPr>
                <a:t>11</a:t>
              </a:r>
              <a:r>
                <a:rPr kumimoji="0" lang="en-GB" sz="1600" b="0" i="0" u="none" strike="noStrike" kern="1200" cap="none" spc="0" normalizeH="0" baseline="0" noProof="0" dirty="0">
                  <a:ln>
                    <a:noFill/>
                  </a:ln>
                  <a:solidFill>
                    <a:srgbClr val="FFFFFF"/>
                  </a:solidFill>
                  <a:effectLst/>
                  <a:uLnTx/>
                  <a:uFillTx/>
                  <a:latin typeface="Arial"/>
                  <a:ea typeface="+mn-ea"/>
                  <a:cs typeface="+mn-cs"/>
                </a:rPr>
                <a:t>C-labeled Pittsburgh compound B,</a:t>
              </a:r>
              <a:r>
                <a:rPr kumimoji="0" lang="en-GB" sz="1600" b="0" i="0" u="none" strike="noStrike" kern="1200" cap="none" spc="0" normalizeH="0" baseline="30000" noProof="0" dirty="0">
                  <a:ln>
                    <a:noFill/>
                  </a:ln>
                  <a:solidFill>
                    <a:srgbClr val="FFFFFF"/>
                  </a:solidFill>
                  <a:effectLst/>
                  <a:uLnTx/>
                  <a:uFillTx/>
                  <a:latin typeface="Arial"/>
                  <a:ea typeface="+mn-ea"/>
                  <a:cs typeface="+mn-cs"/>
                </a:rPr>
                <a:t>2</a:t>
              </a:r>
              <a:r>
                <a:rPr kumimoji="0" lang="en-GB" sz="1600" b="0" i="0" u="none" strike="noStrike" kern="1200" cap="none" spc="0" normalizeH="0" baseline="0" noProof="0" dirty="0">
                  <a:ln>
                    <a:noFill/>
                  </a:ln>
                  <a:solidFill>
                    <a:srgbClr val="FFFFFF"/>
                  </a:solidFill>
                  <a:effectLst/>
                  <a:uLnTx/>
                  <a:uFillTx/>
                  <a:latin typeface="Arial"/>
                  <a:ea typeface="+mn-ea"/>
                  <a:cs typeface="+mn-cs"/>
                </a:rPr>
                <a:t> or </a:t>
              </a:r>
              <a:r>
                <a:rPr kumimoji="0" lang="en-GB" sz="1600" b="0" i="0" u="none" strike="noStrike" kern="1200" cap="none" spc="0" normalizeH="0" baseline="30000" noProof="0" dirty="0">
                  <a:ln>
                    <a:noFill/>
                  </a:ln>
                  <a:solidFill>
                    <a:srgbClr val="FFFFFF"/>
                  </a:solidFill>
                  <a:effectLst/>
                  <a:uLnTx/>
                  <a:uFillTx/>
                  <a:latin typeface="Arial"/>
                  <a:ea typeface="+mn-ea"/>
                  <a:cs typeface="+mn-cs"/>
                </a:rPr>
                <a:t>18</a:t>
              </a:r>
              <a:r>
                <a:rPr kumimoji="0" lang="en-GB" sz="1600" b="0" i="0" u="none" strike="noStrike" kern="1200" cap="none" spc="0" normalizeH="0" baseline="0" noProof="0" dirty="0">
                  <a:ln>
                    <a:noFill/>
                  </a:ln>
                  <a:solidFill>
                    <a:srgbClr val="FFFFFF"/>
                  </a:solidFill>
                  <a:effectLst/>
                  <a:uLnTx/>
                  <a:uFillTx/>
                  <a:latin typeface="Arial"/>
                  <a:ea typeface="+mn-ea"/>
                  <a:cs typeface="+mn-cs"/>
                </a:rPr>
                <a:t>F-labeled radiotracers </a:t>
              </a:r>
              <a:r>
                <a:rPr kumimoji="0" lang="en-GB" sz="1600" b="0" i="0" u="none" strike="noStrike" kern="1200" cap="none" spc="0" normalizeH="0" baseline="0" noProof="0" dirty="0" err="1">
                  <a:ln>
                    <a:noFill/>
                  </a:ln>
                  <a:solidFill>
                    <a:srgbClr val="FFFFFF"/>
                  </a:solidFill>
                  <a:effectLst/>
                  <a:uLnTx/>
                  <a:uFillTx/>
                  <a:latin typeface="Arial"/>
                  <a:ea typeface="+mn-ea"/>
                  <a:cs typeface="+mn-cs"/>
                </a:rPr>
                <a:t>florbetapir</a:t>
              </a:r>
              <a:r>
                <a:rPr kumimoji="0" lang="en-GB" sz="1600" b="0" i="0" u="none" strike="noStrike" kern="1200" cap="none" spc="0" normalizeH="0" baseline="0" noProof="0" dirty="0">
                  <a:ln>
                    <a:noFill/>
                  </a:ln>
                  <a:solidFill>
                    <a:srgbClr val="FFFFFF"/>
                  </a:solidFill>
                  <a:effectLst/>
                  <a:uLnTx/>
                  <a:uFillTx/>
                  <a:latin typeface="Arial"/>
                  <a:ea typeface="+mn-ea"/>
                  <a:cs typeface="+mn-cs"/>
                </a:rPr>
                <a:t>, </a:t>
              </a:r>
              <a:r>
                <a:rPr kumimoji="0" lang="en-GB" sz="1600" b="0" i="0" u="none" strike="noStrike" kern="1200" cap="none" spc="0" normalizeH="0" baseline="0" noProof="0" dirty="0" err="1">
                  <a:ln>
                    <a:noFill/>
                  </a:ln>
                  <a:solidFill>
                    <a:srgbClr val="FFFFFF"/>
                  </a:solidFill>
                  <a:effectLst/>
                  <a:uLnTx/>
                  <a:uFillTx/>
                  <a:latin typeface="Arial"/>
                  <a:ea typeface="+mn-ea"/>
                  <a:cs typeface="+mn-cs"/>
                </a:rPr>
                <a:t>flutemetamol</a:t>
              </a:r>
              <a:r>
                <a:rPr kumimoji="0" lang="en-GB" sz="1600" b="0" i="0" u="none" strike="noStrike" kern="1200" cap="none" spc="0" normalizeH="0" baseline="0" noProof="0" dirty="0">
                  <a:ln>
                    <a:noFill/>
                  </a:ln>
                  <a:solidFill>
                    <a:srgbClr val="FFFFFF"/>
                  </a:solidFill>
                  <a:effectLst/>
                  <a:uLnTx/>
                  <a:uFillTx/>
                  <a:latin typeface="Arial"/>
                  <a:ea typeface="+mn-ea"/>
                  <a:cs typeface="+mn-cs"/>
                </a:rPr>
                <a:t>, and florbetaben</a:t>
              </a:r>
              <a:r>
                <a:rPr kumimoji="0" lang="en-GB" sz="1600" b="0" i="0" u="none" strike="noStrike" kern="1200" cap="none" spc="0" normalizeH="0" baseline="30000" noProof="0" dirty="0">
                  <a:ln>
                    <a:noFill/>
                  </a:ln>
                  <a:solidFill>
                    <a:srgbClr val="FFFFFF"/>
                  </a:solidFill>
                  <a:effectLst/>
                  <a:uLnTx/>
                  <a:uFillTx/>
                  <a:latin typeface="Arial"/>
                  <a:ea typeface="+mn-ea"/>
                  <a:cs typeface="+mn-cs"/>
                </a:rPr>
                <a:t>3–5</a:t>
              </a: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782B2FBD-929C-43BB-AB79-1FFA047AE760}"/>
                </a:ext>
              </a:extLst>
            </p:cNvPr>
            <p:cNvSpPr/>
            <p:nvPr/>
          </p:nvSpPr>
          <p:spPr>
            <a:xfrm flipH="1">
              <a:off x="4394806" y="2594704"/>
              <a:ext cx="3402000" cy="233852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Low CSF A</a:t>
              </a:r>
              <a:r>
                <a:rPr kumimoji="0" lang="el-GR" sz="1600" b="0" i="0" u="none" strike="noStrike" kern="1200" cap="none" spc="0" normalizeH="0" baseline="0" noProof="0" dirty="0">
                  <a:ln>
                    <a:noFill/>
                  </a:ln>
                  <a:solidFill>
                    <a:srgbClr val="FFFFFF"/>
                  </a:solidFill>
                  <a:effectLst/>
                  <a:uLnTx/>
                  <a:uFillTx/>
                  <a:latin typeface="Arial"/>
                  <a:ea typeface="+mn-ea"/>
                  <a:cs typeface="+mn-cs"/>
                </a:rPr>
                <a:t>β</a:t>
              </a:r>
              <a:r>
                <a:rPr kumimoji="0" lang="en-GB" sz="1600" b="0" i="0" u="none" strike="noStrike" kern="1200" cap="none" spc="0" normalizeH="0" baseline="0" noProof="0" dirty="0">
                  <a:ln>
                    <a:noFill/>
                  </a:ln>
                  <a:solidFill>
                    <a:srgbClr val="FFFFFF"/>
                  </a:solidFill>
                  <a:effectLst/>
                  <a:uLnTx/>
                  <a:uFillTx/>
                  <a:latin typeface="Arial"/>
                  <a:ea typeface="+mn-ea"/>
                  <a:cs typeface="+mn-cs"/>
                </a:rPr>
                <a:t> is thought to reflect accumulation of amyloid plaques in the brain</a:t>
              </a:r>
              <a:r>
                <a:rPr kumimoji="0" lang="en-GB" sz="1600" b="0" i="0" u="none" strike="noStrike" kern="1200" cap="none" spc="0" normalizeH="0" baseline="30000" noProof="0" dirty="0">
                  <a:ln>
                    <a:noFill/>
                  </a:ln>
                  <a:solidFill>
                    <a:srgbClr val="FFFFFF"/>
                  </a:solidFill>
                  <a:effectLst/>
                  <a:uLnTx/>
                  <a:uFillTx/>
                  <a:latin typeface="Arial"/>
                  <a:ea typeface="+mn-ea"/>
                  <a:cs typeface="+mn-cs"/>
                </a:rPr>
                <a:t>1</a:t>
              </a: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Increased signal intensity on PET is associated with higher levels of A</a:t>
              </a:r>
              <a:r>
                <a:rPr kumimoji="0" lang="el-GR" sz="1600" b="0" i="0" u="none" strike="noStrike" kern="1200" cap="none" spc="0" normalizeH="0" baseline="0" noProof="0" dirty="0">
                  <a:ln>
                    <a:noFill/>
                  </a:ln>
                  <a:solidFill>
                    <a:srgbClr val="FFFFFF"/>
                  </a:solidFill>
                  <a:effectLst/>
                  <a:uLnTx/>
                  <a:uFillTx/>
                  <a:latin typeface="Arial"/>
                  <a:ea typeface="+mn-ea"/>
                  <a:cs typeface="+mn-cs"/>
                </a:rPr>
                <a:t>β</a:t>
              </a:r>
              <a:r>
                <a:rPr kumimoji="0" lang="en-GB" sz="1600" b="0" i="0" u="none" strike="noStrike" kern="1200" cap="none" spc="0" normalizeH="0" baseline="0" noProof="0" dirty="0">
                  <a:ln>
                    <a:noFill/>
                  </a:ln>
                  <a:solidFill>
                    <a:srgbClr val="FFFFFF"/>
                  </a:solidFill>
                  <a:effectLst/>
                  <a:uLnTx/>
                  <a:uFillTx/>
                  <a:latin typeface="Arial"/>
                  <a:ea typeface="+mn-ea"/>
                  <a:cs typeface="+mn-cs"/>
                </a:rPr>
                <a:t> in the brain</a:t>
              </a:r>
              <a:r>
                <a:rPr kumimoji="0" lang="en-GB" sz="1600" b="0" i="0" u="none" strike="noStrike" kern="1200" cap="none" spc="0" normalizeH="0" baseline="30000" noProof="0" dirty="0">
                  <a:ln>
                    <a:noFill/>
                  </a:ln>
                  <a:solidFill>
                    <a:srgbClr val="FFFFFF"/>
                  </a:solidFill>
                  <a:effectLst/>
                  <a:uLnTx/>
                  <a:uFillTx/>
                  <a:latin typeface="Arial"/>
                  <a:ea typeface="+mn-ea"/>
                  <a:cs typeface="+mn-cs"/>
                </a:rPr>
                <a:t>2–5</a:t>
              </a: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E7464A9B-4317-42C4-B57D-2284AE66393D}"/>
                </a:ext>
              </a:extLst>
            </p:cNvPr>
            <p:cNvSpPr/>
            <p:nvPr/>
          </p:nvSpPr>
          <p:spPr>
            <a:xfrm flipH="1">
              <a:off x="8202625" y="3682863"/>
              <a:ext cx="3402000" cy="2338525"/>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FFFFFF"/>
                  </a:solidFill>
                  <a:effectLst/>
                  <a:uLnTx/>
                  <a:uFillTx/>
                  <a:latin typeface="Arial"/>
                  <a:ea typeface="+mn-ea"/>
                  <a:cs typeface="+mn-cs"/>
                </a:rPr>
                <a:t>Several studies have shown good concordance between CSF A</a:t>
              </a:r>
              <a:r>
                <a:rPr kumimoji="0" lang="el-GR" sz="1600" b="0" i="0" u="none" strike="noStrike" kern="1200" cap="none" spc="0" normalizeH="0" baseline="0" noProof="0">
                  <a:ln>
                    <a:noFill/>
                  </a:ln>
                  <a:solidFill>
                    <a:srgbClr val="FFFFFF"/>
                  </a:solidFill>
                  <a:effectLst/>
                  <a:uLnTx/>
                  <a:uFillTx/>
                  <a:latin typeface="Arial"/>
                  <a:ea typeface="+mn-ea"/>
                  <a:cs typeface="+mn-cs"/>
                </a:rPr>
                <a:t>β</a:t>
              </a:r>
              <a:r>
                <a:rPr kumimoji="0" lang="en-GB" sz="1600" b="0" i="0" u="none" strike="noStrike" kern="1200" cap="none" spc="0" normalizeH="0" baseline="0" noProof="0">
                  <a:ln>
                    <a:noFill/>
                  </a:ln>
                  <a:solidFill>
                    <a:srgbClr val="FFFFFF"/>
                  </a:solidFill>
                  <a:effectLst/>
                  <a:uLnTx/>
                  <a:uFillTx/>
                  <a:latin typeface="Arial"/>
                  <a:ea typeface="+mn-ea"/>
                  <a:cs typeface="+mn-cs"/>
                </a:rPr>
                <a:t> and amyloid PET</a:t>
              </a:r>
              <a:r>
                <a:rPr kumimoji="0" lang="en-GB" sz="1600" b="0" i="0" u="none" strike="noStrike" kern="1200" cap="none" spc="0" normalizeH="0" baseline="30000" noProof="0">
                  <a:ln>
                    <a:noFill/>
                  </a:ln>
                  <a:solidFill>
                    <a:srgbClr val="FFFFFF"/>
                  </a:solidFill>
                  <a:effectLst/>
                  <a:uLnTx/>
                  <a:uFillTx/>
                  <a:latin typeface="Arial"/>
                  <a:ea typeface="+mn-ea"/>
                  <a:cs typeface="+mn-cs"/>
                </a:rPr>
                <a:t>6–8</a:t>
              </a:r>
            </a:p>
          </p:txBody>
        </p:sp>
      </p:grpSp>
    </p:spTree>
    <p:extLst>
      <p:ext uri="{BB962C8B-B14F-4D97-AF65-F5344CB8AC3E}">
        <p14:creationId xmlns:p14="http://schemas.microsoft.com/office/powerpoint/2010/main" val="2516096411"/>
      </p:ext>
    </p:extLst>
  </p:cSld>
  <p:clrMapOvr>
    <a:masterClrMapping/>
  </p:clrMapOvr>
  <mc:AlternateContent xmlns:mc="http://schemas.openxmlformats.org/markup-compatibility/2006" xmlns:p14="http://schemas.microsoft.com/office/powerpoint/2010/main">
    <mc:Choice Requires="p14">
      <p:transition spd="slow" p14:dur="2000" advTm="70868"/>
    </mc:Choice>
    <mc:Fallback xmlns="">
      <p:transition spd="slow" advTm="7086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4CF3-95C2-4E0C-A217-4C580060E49B}"/>
              </a:ext>
            </a:extLst>
          </p:cNvPr>
          <p:cNvSpPr>
            <a:spLocks noGrp="1"/>
          </p:cNvSpPr>
          <p:nvPr>
            <p:ph type="title"/>
          </p:nvPr>
        </p:nvSpPr>
        <p:spPr>
          <a:xfrm>
            <a:off x="589063" y="499747"/>
            <a:ext cx="11013873" cy="316800"/>
          </a:xfrm>
        </p:spPr>
        <p:txBody>
          <a:bodyPr/>
          <a:lstStyle/>
          <a:p>
            <a:r>
              <a:rPr lang="en-US"/>
              <a:t>CSF tau and tau PET</a:t>
            </a:r>
          </a:p>
        </p:txBody>
      </p:sp>
      <p:sp>
        <p:nvSpPr>
          <p:cNvPr id="5" name="Text Placeholder 4">
            <a:extLst>
              <a:ext uri="{FF2B5EF4-FFF2-40B4-BE49-F238E27FC236}">
                <a16:creationId xmlns:a16="http://schemas.microsoft.com/office/drawing/2014/main" id="{1588EDC1-C153-4D1B-BF14-5C15E377D52F}"/>
              </a:ext>
            </a:extLst>
          </p:cNvPr>
          <p:cNvSpPr>
            <a:spLocks noGrp="1"/>
          </p:cNvSpPr>
          <p:nvPr>
            <p:ph type="body" sz="quarter" idx="10"/>
          </p:nvPr>
        </p:nvSpPr>
        <p:spPr>
          <a:xfrm>
            <a:off x="367574" y="5861415"/>
            <a:ext cx="7554720" cy="313171"/>
          </a:xfrm>
        </p:spPr>
        <p:txBody>
          <a:bodyPr/>
          <a:lstStyle/>
          <a:p>
            <a:r>
              <a:rPr lang="en-US" dirty="0"/>
              <a:t>Aβ, amyloid beta; AD, Alzheimer’s disease; CSF, cerebrospinal fluid; NFT, neurofibrillary tangle; </a:t>
            </a:r>
            <a:br>
              <a:rPr lang="en-US" dirty="0"/>
            </a:br>
            <a:r>
              <a:rPr lang="en-US" dirty="0"/>
              <a:t>p-tau, phosphorylated-tau; PET, positron emission tomography; t-tau, total-tau</a:t>
            </a:r>
          </a:p>
          <a:p>
            <a:r>
              <a:rPr lang="en-US" dirty="0"/>
              <a:t>1. </a:t>
            </a:r>
            <a:r>
              <a:rPr lang="en-US" dirty="0" err="1"/>
              <a:t>Vanmechelen</a:t>
            </a:r>
            <a:r>
              <a:rPr lang="en-US" dirty="0"/>
              <a:t> E, et al. </a:t>
            </a:r>
            <a:r>
              <a:rPr lang="en-US" dirty="0" err="1"/>
              <a:t>Neurosci</a:t>
            </a:r>
            <a:r>
              <a:rPr lang="en-US" dirty="0"/>
              <a:t> Lett 2000;285:49–52; 2. </a:t>
            </a:r>
            <a:r>
              <a:rPr lang="en-US" dirty="0" err="1"/>
              <a:t>Vandermeeren</a:t>
            </a:r>
            <a:r>
              <a:rPr lang="en-US" dirty="0"/>
              <a:t> M, et al. J </a:t>
            </a:r>
            <a:r>
              <a:rPr lang="en-US" dirty="0" err="1"/>
              <a:t>Neurochem</a:t>
            </a:r>
            <a:r>
              <a:rPr lang="en-US" dirty="0"/>
              <a:t> 1993;61:1828–1834; 3. Harada R, et al. J </a:t>
            </a:r>
            <a:r>
              <a:rPr lang="en-US" dirty="0" err="1"/>
              <a:t>Nucl</a:t>
            </a:r>
            <a:r>
              <a:rPr lang="en-US" dirty="0"/>
              <a:t> Med 2016;57:208–214; 4. </a:t>
            </a:r>
            <a:r>
              <a:rPr lang="en-US" dirty="0" err="1"/>
              <a:t>Shcherbinin</a:t>
            </a:r>
            <a:r>
              <a:rPr lang="en-US" dirty="0"/>
              <a:t> S, et al. J </a:t>
            </a:r>
            <a:r>
              <a:rPr lang="en-US" dirty="0" err="1"/>
              <a:t>Nucl</a:t>
            </a:r>
            <a:r>
              <a:rPr lang="en-US" dirty="0"/>
              <a:t> Med 2016;57:1535–1542; 5. Gordon BA, et al. Brain 2016;2249–2260</a:t>
            </a:r>
          </a:p>
        </p:txBody>
      </p:sp>
      <p:grpSp>
        <p:nvGrpSpPr>
          <p:cNvPr id="2" name="Group 1">
            <a:extLst>
              <a:ext uri="{FF2B5EF4-FFF2-40B4-BE49-F238E27FC236}">
                <a16:creationId xmlns:a16="http://schemas.microsoft.com/office/drawing/2014/main" id="{967C944A-8286-8703-675A-437876E93072}"/>
              </a:ext>
            </a:extLst>
          </p:cNvPr>
          <p:cNvGrpSpPr/>
          <p:nvPr/>
        </p:nvGrpSpPr>
        <p:grpSpPr>
          <a:xfrm>
            <a:off x="587376" y="766355"/>
            <a:ext cx="11522331" cy="4218867"/>
            <a:chOff x="587372" y="1018802"/>
            <a:chExt cx="11017252" cy="4433151"/>
          </a:xfrm>
        </p:grpSpPr>
        <p:sp>
          <p:nvSpPr>
            <p:cNvPr id="9" name="Arrow: Curved Down 8">
              <a:extLst>
                <a:ext uri="{FF2B5EF4-FFF2-40B4-BE49-F238E27FC236}">
                  <a16:creationId xmlns:a16="http://schemas.microsoft.com/office/drawing/2014/main" id="{0E0DB715-4655-4625-828D-14FB54E57175}"/>
                </a:ext>
              </a:extLst>
            </p:cNvPr>
            <p:cNvSpPr/>
            <p:nvPr/>
          </p:nvSpPr>
          <p:spPr>
            <a:xfrm>
              <a:off x="5450353" y="2677192"/>
              <a:ext cx="4248818" cy="1002667"/>
            </a:xfrm>
            <a:prstGeom prst="curvedDownArrow">
              <a:avLst>
                <a:gd name="adj1" fmla="val 16713"/>
                <a:gd name="adj2" fmla="val 39108"/>
                <a:gd name="adj3" fmla="val 21919"/>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573BA"/>
                </a:solidFill>
                <a:effectLst/>
                <a:uLnTx/>
                <a:uFillTx/>
                <a:latin typeface="Arial"/>
                <a:ea typeface="+mn-ea"/>
                <a:cs typeface="+mn-cs"/>
              </a:endParaRPr>
            </a:p>
          </p:txBody>
        </p:sp>
        <p:sp>
          <p:nvSpPr>
            <p:cNvPr id="14" name="Arrow: Curved Down 13">
              <a:extLst>
                <a:ext uri="{FF2B5EF4-FFF2-40B4-BE49-F238E27FC236}">
                  <a16:creationId xmlns:a16="http://schemas.microsoft.com/office/drawing/2014/main" id="{B0AA414A-AA51-4459-942B-2B1755C9C98D}"/>
                </a:ext>
              </a:extLst>
            </p:cNvPr>
            <p:cNvSpPr/>
            <p:nvPr/>
          </p:nvSpPr>
          <p:spPr>
            <a:xfrm>
              <a:off x="2127036" y="1018802"/>
              <a:ext cx="4226079" cy="1575067"/>
            </a:xfrm>
            <a:prstGeom prst="curvedDownArrow">
              <a:avLst>
                <a:gd name="adj1" fmla="val 17329"/>
                <a:gd name="adj2" fmla="val 39789"/>
                <a:gd name="adj3" fmla="val 20324"/>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573BA"/>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C3909B46-21FA-4008-A264-B8911C4C543E}"/>
                </a:ext>
              </a:extLst>
            </p:cNvPr>
            <p:cNvSpPr/>
            <p:nvPr/>
          </p:nvSpPr>
          <p:spPr>
            <a:xfrm flipH="1">
              <a:off x="587372" y="2473792"/>
              <a:ext cx="3401613" cy="1493506"/>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spcBef>
                  <a:spcPts val="200"/>
                </a:spcBef>
                <a:spcAft>
                  <a:spcPts val="300"/>
                </a:spcAf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p-tau and t-tau can be measured in CSF,</a:t>
              </a:r>
              <a:r>
                <a:rPr kumimoji="0" lang="en-GB" sz="1600" b="0" i="0" u="none" strike="noStrike" kern="1200" cap="none" spc="0" normalizeH="0" baseline="30000" noProof="0" dirty="0">
                  <a:ln>
                    <a:noFill/>
                  </a:ln>
                  <a:solidFill>
                    <a:srgbClr val="FFFFFF"/>
                  </a:solidFill>
                  <a:effectLst/>
                  <a:uLnTx/>
                  <a:uFillTx/>
                  <a:latin typeface="Arial"/>
                  <a:ea typeface="+mn-ea"/>
                  <a:cs typeface="+mn-cs"/>
                </a:rPr>
                <a:t>1,2</a:t>
              </a:r>
              <a:r>
                <a:rPr kumimoji="0" lang="en-GB" sz="1600" b="0" i="0" u="none" strike="noStrike" kern="1200" cap="none" spc="0" normalizeH="0" baseline="0" noProof="0" dirty="0">
                  <a:ln>
                    <a:noFill/>
                  </a:ln>
                  <a:solidFill>
                    <a:srgbClr val="FFFFFF"/>
                  </a:solidFill>
                  <a:effectLst/>
                  <a:uLnTx/>
                  <a:uFillTx/>
                  <a:latin typeface="Arial"/>
                  <a:ea typeface="+mn-ea"/>
                  <a:cs typeface="+mn-cs"/>
                </a:rPr>
                <a:t> whereas PET tracers, such as </a:t>
              </a:r>
              <a:r>
                <a:rPr lang="en-GB" sz="1600" dirty="0">
                  <a:solidFill>
                    <a:schemeClr val="bg1"/>
                  </a:solidFill>
                </a:rPr>
                <a:t>18F-AV-1451 and </a:t>
              </a:r>
              <a:r>
                <a:rPr kumimoji="0" lang="en-GB" sz="1600" b="0" i="0" u="none" strike="noStrike" kern="1200" cap="none" spc="0" normalizeH="0" baseline="0" noProof="0" dirty="0">
                  <a:ln>
                    <a:noFill/>
                  </a:ln>
                  <a:solidFill>
                    <a:srgbClr val="FFFFFF"/>
                  </a:solidFill>
                  <a:effectLst/>
                  <a:uLnTx/>
                  <a:uFillTx/>
                  <a:latin typeface="Arial"/>
                  <a:ea typeface="+mn-ea"/>
                  <a:cs typeface="+mn-cs"/>
                </a:rPr>
                <a:t>18F-THK5351, bind to tau fibrils</a:t>
              </a:r>
              <a:r>
                <a:rPr kumimoji="0" lang="en-GB" sz="1600" b="0" i="0" u="none" strike="noStrike" kern="1200" cap="none" spc="0" normalizeH="0" baseline="30000" noProof="0" dirty="0">
                  <a:ln>
                    <a:noFill/>
                  </a:ln>
                  <a:solidFill>
                    <a:srgbClr val="FFFFFF"/>
                  </a:solidFill>
                  <a:effectLst/>
                  <a:uLnTx/>
                  <a:uFillTx/>
                  <a:latin typeface="Arial"/>
                  <a:ea typeface="+mn-ea"/>
                  <a:cs typeface="+mn-cs"/>
                </a:rPr>
                <a:t>3,4</a:t>
              </a:r>
            </a:p>
          </p:txBody>
        </p:sp>
        <p:sp>
          <p:nvSpPr>
            <p:cNvPr id="12" name="Rectangle: Rounded Corners 11">
              <a:extLst>
                <a:ext uri="{FF2B5EF4-FFF2-40B4-BE49-F238E27FC236}">
                  <a16:creationId xmlns:a16="http://schemas.microsoft.com/office/drawing/2014/main" id="{78269AF6-2220-433E-A2EA-E1818B5840E3}"/>
                </a:ext>
              </a:extLst>
            </p:cNvPr>
            <p:cNvSpPr/>
            <p:nvPr/>
          </p:nvSpPr>
          <p:spPr>
            <a:xfrm flipH="1">
              <a:off x="4394804" y="2596872"/>
              <a:ext cx="3402000" cy="268978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CSF p-tau is elevated in AD dementia over other types of neurologic injury,</a:t>
              </a:r>
              <a:r>
                <a:rPr kumimoji="0" lang="en-GB" sz="1600" b="0" i="0" u="none" strike="noStrike" kern="1200" cap="none" spc="0" normalizeH="0" baseline="30000" noProof="0" dirty="0">
                  <a:ln>
                    <a:noFill/>
                  </a:ln>
                  <a:solidFill>
                    <a:srgbClr val="FFFFFF"/>
                  </a:solidFill>
                  <a:effectLst/>
                  <a:uLnTx/>
                  <a:uFillTx/>
                  <a:latin typeface="Arial"/>
                  <a:ea typeface="+mn-ea"/>
                  <a:cs typeface="+mn-cs"/>
                </a:rPr>
                <a:t>1</a:t>
              </a:r>
              <a:r>
                <a:rPr kumimoji="0" lang="en-GB" sz="1600" b="0" i="0" u="none" strike="noStrike" kern="1200" cap="none" spc="0" normalizeH="0" baseline="0" noProof="0" dirty="0">
                  <a:ln>
                    <a:noFill/>
                  </a:ln>
                  <a:solidFill>
                    <a:srgbClr val="FFFFFF"/>
                  </a:solidFill>
                  <a:effectLst/>
                  <a:uLnTx/>
                  <a:uFillTx/>
                  <a:latin typeface="Arial"/>
                  <a:ea typeface="+mn-ea"/>
                  <a:cs typeface="+mn-cs"/>
                </a:rPr>
                <a:t> whereas CSF t-tau is elevated in many conditions as a marker of neurodegeneration</a:t>
              </a:r>
              <a:r>
                <a:rPr kumimoji="0" lang="en-GB" sz="1600" b="0" i="0" u="none" strike="noStrike" kern="1200" cap="none" spc="0" normalizeH="0" baseline="30000" noProof="0" dirty="0">
                  <a:ln>
                    <a:noFill/>
                  </a:ln>
                  <a:solidFill>
                    <a:srgbClr val="FFFFFF"/>
                  </a:solidFill>
                  <a:effectLst/>
                  <a:uLnTx/>
                  <a:uFillTx/>
                  <a:latin typeface="Arial"/>
                  <a:ea typeface="+mn-ea"/>
                  <a:cs typeface="+mn-cs"/>
                </a:rPr>
                <a:t>2</a:t>
              </a:r>
            </a:p>
            <a:p>
              <a:pPr marL="285750" marR="0" lvl="0" indent="-28575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Increased signal intensity on PET is associated with higher levels of NFTs in the brain</a:t>
              </a:r>
              <a:r>
                <a:rPr kumimoji="0" lang="en-GB" sz="1600" b="0" i="0" u="none" strike="noStrike" kern="1200" cap="none" spc="0" normalizeH="0" baseline="30000" noProof="0" dirty="0">
                  <a:ln>
                    <a:noFill/>
                  </a:ln>
                  <a:solidFill>
                    <a:srgbClr val="FFFFFF"/>
                  </a:solidFill>
                  <a:effectLst/>
                  <a:uLnTx/>
                  <a:uFillTx/>
                  <a:latin typeface="Arial"/>
                  <a:ea typeface="+mn-ea"/>
                  <a:cs typeface="+mn-cs"/>
                </a:rPr>
                <a:t>3</a:t>
              </a:r>
              <a:r>
                <a:rPr lang="en-GB" sz="1600" baseline="30000" dirty="0">
                  <a:solidFill>
                    <a:srgbClr val="FFFFFF"/>
                  </a:solidFill>
                  <a:latin typeface="Arial"/>
                </a:rPr>
                <a:t>,4</a:t>
              </a:r>
              <a:endParaRPr kumimoji="0" lang="en-GB" sz="1600" b="0" i="0" u="none" strike="noStrike" kern="1200" cap="none" spc="0" normalizeH="0" baseline="30000" noProof="0" dirty="0">
                <a:ln>
                  <a:noFill/>
                </a:ln>
                <a:solidFill>
                  <a:srgbClr val="FFFFFF"/>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045CF8FA-25C3-4D1D-9F9D-B3348A3F870D}"/>
                </a:ext>
              </a:extLst>
            </p:cNvPr>
            <p:cNvSpPr/>
            <p:nvPr/>
          </p:nvSpPr>
          <p:spPr>
            <a:xfrm flipH="1">
              <a:off x="8202624" y="3679859"/>
              <a:ext cx="3402000" cy="177209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CSF p-tau and t-tau have shown to be concordant with tau PET in a cohort of cognitively normal and cognitively impaired individuals, after controlling for levels of Aβ42</a:t>
              </a:r>
              <a:r>
                <a:rPr lang="en-GB" sz="1600" baseline="30000" dirty="0">
                  <a:solidFill>
                    <a:srgbClr val="FFFFFF"/>
                  </a:solidFill>
                  <a:latin typeface="Arial"/>
                </a:rPr>
                <a:t>5</a:t>
              </a:r>
              <a:endParaRPr kumimoji="0" lang="en-GB" sz="1600" b="0" i="0" u="none" strike="noStrike" kern="1200" cap="none" spc="0" normalizeH="0" baseline="3000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988401926"/>
      </p:ext>
    </p:extLst>
  </p:cSld>
  <p:clrMapOvr>
    <a:masterClrMapping/>
  </p:clrMapOvr>
  <mc:AlternateContent xmlns:mc="http://schemas.openxmlformats.org/markup-compatibility/2006" xmlns:p14="http://schemas.microsoft.com/office/powerpoint/2010/main">
    <mc:Choice Requires="p14">
      <p:transition spd="slow" p14:dur="2000" advTm="98604"/>
    </mc:Choice>
    <mc:Fallback xmlns="">
      <p:transition spd="slow" advTm="9860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FA3192-2029-4E40-92A1-6B708680E652}"/>
              </a:ext>
            </a:extLst>
          </p:cNvPr>
          <p:cNvSpPr>
            <a:spLocks noGrp="1"/>
          </p:cNvSpPr>
          <p:nvPr>
            <p:ph type="title"/>
          </p:nvPr>
        </p:nvSpPr>
        <p:spPr/>
        <p:txBody>
          <a:bodyPr/>
          <a:lstStyle/>
          <a:p>
            <a:r>
              <a:rPr lang="en-US" dirty="0"/>
              <a:t>Comparison of CSF and PET biomarker assessment</a:t>
            </a:r>
          </a:p>
        </p:txBody>
      </p:sp>
      <p:sp>
        <p:nvSpPr>
          <p:cNvPr id="4" name="Text Placeholder 3">
            <a:extLst>
              <a:ext uri="{FF2B5EF4-FFF2-40B4-BE49-F238E27FC236}">
                <a16:creationId xmlns:a16="http://schemas.microsoft.com/office/drawing/2014/main" id="{00E69B79-66AA-4410-BF5C-C238888A2FB4}"/>
              </a:ext>
            </a:extLst>
          </p:cNvPr>
          <p:cNvSpPr>
            <a:spLocks noGrp="1"/>
          </p:cNvSpPr>
          <p:nvPr>
            <p:ph type="body" sz="quarter" idx="10"/>
          </p:nvPr>
        </p:nvSpPr>
        <p:spPr>
          <a:xfrm>
            <a:off x="367748" y="5852116"/>
            <a:ext cx="7554720" cy="313171"/>
          </a:xfrm>
        </p:spPr>
        <p:txBody>
          <a:bodyPr/>
          <a:lstStyle/>
          <a:p>
            <a:r>
              <a:rPr lang="en-US" dirty="0"/>
              <a:t>CSF, cerebrospinal fluid; PET, positron emission tomography</a:t>
            </a:r>
          </a:p>
          <a:p>
            <a:r>
              <a:rPr lang="en-US" dirty="0"/>
              <a:t>1. </a:t>
            </a:r>
            <a:r>
              <a:rPr lang="en-US" dirty="0" err="1"/>
              <a:t>Duits</a:t>
            </a:r>
            <a:r>
              <a:rPr lang="en-US" dirty="0"/>
              <a:t> FH, et al. </a:t>
            </a:r>
            <a:r>
              <a:rPr lang="en-US" dirty="0" err="1"/>
              <a:t>Alzheimers</a:t>
            </a:r>
            <a:r>
              <a:rPr lang="en-US" dirty="0"/>
              <a:t> Dement 2016;12:154–163; 2. Hansson O, et al. </a:t>
            </a:r>
            <a:r>
              <a:rPr lang="en-US" dirty="0" err="1"/>
              <a:t>Alzheimers</a:t>
            </a:r>
            <a:r>
              <a:rPr lang="en-US" dirty="0"/>
              <a:t> Dement 2018;14:1313–1333; </a:t>
            </a:r>
            <a:br>
              <a:rPr lang="en-US" dirty="0"/>
            </a:br>
            <a:r>
              <a:rPr lang="en-US" dirty="0"/>
              <a:t>3. </a:t>
            </a:r>
            <a:r>
              <a:rPr lang="en-US" dirty="0" err="1"/>
              <a:t>Vanderstichele</a:t>
            </a:r>
            <a:r>
              <a:rPr lang="en-US" dirty="0"/>
              <a:t> H, et al. </a:t>
            </a:r>
            <a:r>
              <a:rPr lang="en-US" dirty="0" err="1"/>
              <a:t>Alzheimers</a:t>
            </a:r>
            <a:r>
              <a:rPr lang="en-US" dirty="0"/>
              <a:t> Dement 2012;8:65–73; 4. </a:t>
            </a:r>
            <a:r>
              <a:rPr lang="en-US" dirty="0" err="1"/>
              <a:t>Dolgin</a:t>
            </a:r>
            <a:r>
              <a:rPr lang="en-US" dirty="0"/>
              <a:t> E. Nature 2018;559:S10</a:t>
            </a:r>
          </a:p>
        </p:txBody>
      </p:sp>
      <p:sp>
        <p:nvSpPr>
          <p:cNvPr id="16" name="Rectangle: Rounded Corners 15">
            <a:extLst>
              <a:ext uri="{FF2B5EF4-FFF2-40B4-BE49-F238E27FC236}">
                <a16:creationId xmlns:a16="http://schemas.microsoft.com/office/drawing/2014/main" id="{CA9334B3-15CA-4820-9B69-DDFF27262D4C}"/>
              </a:ext>
            </a:extLst>
          </p:cNvPr>
          <p:cNvSpPr/>
          <p:nvPr/>
        </p:nvSpPr>
        <p:spPr>
          <a:xfrm>
            <a:off x="627279" y="829535"/>
            <a:ext cx="10977345" cy="684212"/>
          </a:xfrm>
          <a:prstGeom prst="round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lIns="810000" rtlCol="0" anchor="ct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When considering use of CSF biomarkers or PET, certain precautions should be taken into account</a:t>
            </a: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id="{A44349CF-9B72-41D1-9C4C-DC246D4EF9A5}"/>
              </a:ext>
            </a:extLst>
          </p:cNvPr>
          <p:cNvSpPr/>
          <p:nvPr/>
        </p:nvSpPr>
        <p:spPr>
          <a:xfrm>
            <a:off x="6204854" y="1849981"/>
            <a:ext cx="5399769" cy="2965860"/>
          </a:xfrm>
          <a:prstGeom prst="round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tIns="0" rtlCol="0" anchor="t"/>
          <a:lstStyle/>
          <a:p>
            <a:pPr marL="0" marR="0" lvl="0" indent="0" algn="ctr" defTabSz="457200" rtl="0" eaLnBrk="1" fontAlgn="auto" latinLnBrk="0" hangingPunct="1">
              <a:lnSpc>
                <a:spcPct val="100000"/>
              </a:lnSpc>
              <a:spcBef>
                <a:spcPts val="300"/>
              </a:spcBef>
              <a:spcAft>
                <a:spcPts val="1200"/>
              </a:spcAft>
              <a:buClrTx/>
              <a:buSzTx/>
              <a:buFontTx/>
              <a:buNone/>
              <a:tabLst/>
              <a:defRPr/>
            </a:pPr>
            <a:r>
              <a:rPr kumimoji="0" lang="en-US" sz="1600" b="1" i="0" u="none" strike="noStrike" kern="1200" cap="none" spc="0" normalizeH="0" baseline="0" noProof="0" dirty="0">
                <a:ln>
                  <a:noFill/>
                </a:ln>
                <a:solidFill>
                  <a:srgbClr val="2573BA"/>
                </a:solidFill>
                <a:effectLst/>
                <a:uLnTx/>
                <a:uFillTx/>
                <a:latin typeface="Arial"/>
                <a:ea typeface="+mn-ea"/>
                <a:cs typeface="+mn-cs"/>
              </a:rPr>
              <a:t>PET imaging</a:t>
            </a:r>
            <a:r>
              <a:rPr kumimoji="0" lang="en-US" sz="1600" b="1" i="0" u="none" strike="noStrike" kern="1200" cap="none" spc="0" normalizeH="0" baseline="30000" noProof="0" dirty="0">
                <a:ln>
                  <a:noFill/>
                </a:ln>
                <a:solidFill>
                  <a:srgbClr val="2573BA"/>
                </a:solidFill>
                <a:effectLst/>
                <a:uLnTx/>
                <a:uFillTx/>
                <a:latin typeface="Arial"/>
                <a:ea typeface="+mn-ea"/>
                <a:cs typeface="+mn-cs"/>
              </a:rPr>
              <a:t>4</a:t>
            </a:r>
            <a:endParaRPr kumimoji="0" lang="en-US" sz="1800" b="1" i="0" u="none" strike="noStrike" kern="1200" cap="none" spc="0" normalizeH="0" baseline="0" noProof="0" dirty="0">
              <a:ln>
                <a:noFill/>
              </a:ln>
              <a:solidFill>
                <a:srgbClr val="2573BA"/>
              </a:solidFill>
              <a:effectLst/>
              <a:uLnTx/>
              <a:uFillTx/>
              <a:latin typeface="Arial"/>
              <a:ea typeface="+mn-ea"/>
              <a:cs typeface="+mn-cs"/>
            </a:endParaRP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73BA"/>
                </a:solidFill>
                <a:effectLst/>
                <a:uLnTx/>
                <a:uFillTx/>
                <a:latin typeface="Arial"/>
                <a:ea typeface="+mn-ea"/>
                <a:cs typeface="+mn-cs"/>
              </a:rPr>
              <a:t>PET is expensive and may cost over $3000 USD for a single amyloid PET scan</a:t>
            </a: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73BA"/>
                </a:solidFill>
                <a:effectLst/>
                <a:uLnTx/>
                <a:uFillTx/>
                <a:latin typeface="Arial"/>
                <a:ea typeface="+mn-ea"/>
                <a:cs typeface="+mn-cs"/>
              </a:rPr>
              <a:t>Patients are exposed to a considerable amount of ionizing radiation, which is approximately 350 times more than a single chest X‑ray</a:t>
            </a: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73BA"/>
                </a:solidFill>
                <a:effectLst/>
                <a:uLnTx/>
                <a:uFillTx/>
                <a:latin typeface="Arial"/>
                <a:ea typeface="+mn-ea"/>
                <a:cs typeface="+mn-cs"/>
              </a:rPr>
              <a:t>Patients will require several scans to determine the efficacy of a treatment, especially in research settings</a:t>
            </a:r>
          </a:p>
          <a:p>
            <a:pPr marL="0" marR="0" lvl="0" indent="0" algn="l" defTabSz="4572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2573BA"/>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B58447E7-60DF-43F1-B649-DA6B56F974FD}"/>
              </a:ext>
            </a:extLst>
          </p:cNvPr>
          <p:cNvSpPr/>
          <p:nvPr/>
        </p:nvSpPr>
        <p:spPr>
          <a:xfrm>
            <a:off x="587377" y="1849980"/>
            <a:ext cx="5399769" cy="2965860"/>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tIns="0" rtlCol="0" anchor="t"/>
          <a:lstStyle/>
          <a:p>
            <a:pPr marL="0" marR="0" lvl="0" indent="0" algn="ctr" defTabSz="457200" rtl="0" eaLnBrk="1" fontAlgn="auto" latinLnBrk="0" hangingPunct="1">
              <a:lnSpc>
                <a:spcPct val="100000"/>
              </a:lnSpc>
              <a:spcBef>
                <a:spcPts val="300"/>
              </a:spcBef>
              <a:spcAft>
                <a:spcPts val="1200"/>
              </a:spcAft>
              <a:buClrTx/>
              <a:buSzTx/>
              <a:buFontTx/>
              <a:buNone/>
              <a:tabLst/>
              <a:defRPr/>
            </a:pPr>
            <a:r>
              <a:rPr kumimoji="0" lang="en-US" sz="1600" b="1" i="0" u="none" strike="noStrike" kern="1200" cap="none" spc="0" normalizeH="0" baseline="0" noProof="0" dirty="0">
                <a:ln>
                  <a:noFill/>
                </a:ln>
                <a:solidFill>
                  <a:srgbClr val="2573BA"/>
                </a:solidFill>
                <a:effectLst/>
                <a:uLnTx/>
                <a:uFillTx/>
                <a:latin typeface="Arial"/>
                <a:ea typeface="+mn-ea"/>
                <a:cs typeface="+mn-cs"/>
              </a:rPr>
              <a:t>CSF biomarkers</a:t>
            </a:r>
            <a:endParaRPr kumimoji="0" lang="en-US" sz="1800" b="1" i="0" u="none" strike="noStrike" kern="1200" cap="none" spc="0" normalizeH="0" baseline="0" noProof="0" dirty="0">
              <a:ln>
                <a:noFill/>
              </a:ln>
              <a:solidFill>
                <a:srgbClr val="2573BA"/>
              </a:solidFill>
              <a:effectLst/>
              <a:uLnTx/>
              <a:uFillTx/>
              <a:latin typeface="Arial"/>
              <a:ea typeface="+mn-ea"/>
              <a:cs typeface="+mn-cs"/>
            </a:endParaRP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73BA"/>
                </a:solidFill>
                <a:effectLst/>
                <a:uLnTx/>
                <a:uFillTx/>
                <a:latin typeface="Arial"/>
                <a:ea typeface="+mn-ea"/>
                <a:cs typeface="+mn-cs"/>
              </a:rPr>
              <a:t>Lumbar puncture is an invasive procedure that requires specialist training</a:t>
            </a:r>
            <a:r>
              <a:rPr kumimoji="0" lang="en-US" sz="1600" b="0" i="0" u="none" strike="noStrike" kern="1200" cap="none" spc="0" normalizeH="0" baseline="30000" noProof="0" dirty="0">
                <a:ln>
                  <a:noFill/>
                </a:ln>
                <a:solidFill>
                  <a:srgbClr val="2573BA"/>
                </a:solidFill>
                <a:effectLst/>
                <a:uLnTx/>
                <a:uFillTx/>
                <a:latin typeface="Arial"/>
                <a:ea typeface="+mn-ea"/>
                <a:cs typeface="+mn-cs"/>
              </a:rPr>
              <a:t>1</a:t>
            </a:r>
            <a:endParaRPr kumimoji="0" lang="en-US" sz="1600" b="0" i="0" u="none" strike="noStrike" kern="1200" cap="none" spc="0" normalizeH="0" baseline="0" noProof="0" dirty="0">
              <a:ln>
                <a:noFill/>
              </a:ln>
              <a:solidFill>
                <a:srgbClr val="2573BA"/>
              </a:solidFill>
              <a:effectLst/>
              <a:uLnTx/>
              <a:uFillTx/>
              <a:latin typeface="Arial"/>
              <a:ea typeface="+mn-ea"/>
              <a:cs typeface="+mn-cs"/>
            </a:endParaRP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73BA"/>
                </a:solidFill>
                <a:effectLst/>
                <a:uLnTx/>
                <a:uFillTx/>
                <a:latin typeface="Arial"/>
                <a:ea typeface="+mn-ea"/>
                <a:cs typeface="+mn-cs"/>
              </a:rPr>
              <a:t>Patients may have concerns about complications including post-lumbar puncture headache, caused by iatrogenic CSF leak, and back pain; however these are usually mild in severity</a:t>
            </a:r>
            <a:r>
              <a:rPr kumimoji="0" lang="en-US" sz="1600" b="0" i="0" u="none" strike="noStrike" kern="1200" cap="none" spc="0" normalizeH="0" baseline="30000" noProof="0" dirty="0">
                <a:ln>
                  <a:noFill/>
                </a:ln>
                <a:solidFill>
                  <a:srgbClr val="2573BA"/>
                </a:solidFill>
                <a:effectLst/>
                <a:uLnTx/>
                <a:uFillTx/>
                <a:latin typeface="Arial"/>
                <a:ea typeface="+mn-ea"/>
                <a:cs typeface="+mn-cs"/>
              </a:rPr>
              <a:t>1</a:t>
            </a:r>
            <a:endParaRPr kumimoji="0" lang="en-US" sz="1600" b="0" i="0" u="none" strike="noStrike" kern="1200" cap="none" spc="0" normalizeH="0" baseline="0" noProof="0" dirty="0">
              <a:ln>
                <a:noFill/>
              </a:ln>
              <a:solidFill>
                <a:srgbClr val="2573BA"/>
              </a:solidFill>
              <a:effectLst/>
              <a:uLnTx/>
              <a:uFillTx/>
              <a:latin typeface="Arial"/>
              <a:ea typeface="+mn-ea"/>
              <a:cs typeface="+mn-cs"/>
            </a:endParaRP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73BA"/>
                </a:solidFill>
                <a:effectLst/>
                <a:uLnTx/>
                <a:uFillTx/>
                <a:latin typeface="Arial"/>
                <a:ea typeface="+mn-ea"/>
                <a:cs typeface="+mn-cs"/>
              </a:rPr>
              <a:t>A standardized optimum protocol for preanalytical handling of CSF samples needs to be developed and implemented</a:t>
            </a:r>
            <a:r>
              <a:rPr kumimoji="0" lang="en-US" sz="1600" b="0" i="0" u="none" strike="noStrike" kern="1200" cap="none" spc="0" normalizeH="0" baseline="30000" noProof="0" dirty="0">
                <a:ln>
                  <a:noFill/>
                </a:ln>
                <a:solidFill>
                  <a:srgbClr val="2573BA"/>
                </a:solidFill>
                <a:effectLst/>
                <a:uLnTx/>
                <a:uFillTx/>
                <a:latin typeface="Arial"/>
                <a:ea typeface="+mn-ea"/>
                <a:cs typeface="+mn-cs"/>
              </a:rPr>
              <a:t>2,3</a:t>
            </a:r>
            <a:endParaRPr kumimoji="0" lang="en-US" sz="1600" b="0" i="0" u="none" strike="noStrike" kern="1200" cap="none" spc="0" normalizeH="0" baseline="0" noProof="0" dirty="0">
              <a:ln>
                <a:noFill/>
              </a:ln>
              <a:solidFill>
                <a:srgbClr val="2573BA"/>
              </a:solidFill>
              <a:effectLst/>
              <a:uLnTx/>
              <a:uFillTx/>
              <a:latin typeface="Arial"/>
              <a:ea typeface="+mn-ea"/>
              <a:cs typeface="+mn-cs"/>
            </a:endParaRPr>
          </a:p>
        </p:txBody>
      </p:sp>
      <p:sp>
        <p:nvSpPr>
          <p:cNvPr id="26" name="Oval 25">
            <a:extLst>
              <a:ext uri="{FF2B5EF4-FFF2-40B4-BE49-F238E27FC236}">
                <a16:creationId xmlns:a16="http://schemas.microsoft.com/office/drawing/2014/main" id="{6F30E84B-7565-4225-862A-D882243CA125}"/>
              </a:ext>
            </a:extLst>
          </p:cNvPr>
          <p:cNvSpPr/>
          <p:nvPr/>
        </p:nvSpPr>
        <p:spPr>
          <a:xfrm>
            <a:off x="367748" y="1179202"/>
            <a:ext cx="879475" cy="809625"/>
          </a:xfrm>
          <a:prstGeom prst="ellipse">
            <a:avLst/>
          </a:prstGeom>
          <a:solidFill>
            <a:schemeClr val="accent2"/>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7" name="Graphic 26" descr="Medical">
            <a:extLst>
              <a:ext uri="{FF2B5EF4-FFF2-40B4-BE49-F238E27FC236}">
                <a16:creationId xmlns:a16="http://schemas.microsoft.com/office/drawing/2014/main" id="{16B106E5-F594-4298-B3F8-F928AD9C22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285" y="1288814"/>
            <a:ext cx="590400" cy="590400"/>
          </a:xfrm>
          <a:prstGeom prst="rect">
            <a:avLst/>
          </a:prstGeom>
        </p:spPr>
      </p:pic>
    </p:spTree>
    <p:extLst>
      <p:ext uri="{BB962C8B-B14F-4D97-AF65-F5344CB8AC3E}">
        <p14:creationId xmlns:p14="http://schemas.microsoft.com/office/powerpoint/2010/main" val="349009547"/>
      </p:ext>
    </p:extLst>
  </p:cSld>
  <p:clrMapOvr>
    <a:masterClrMapping/>
  </p:clrMapOvr>
  <mc:AlternateContent xmlns:mc="http://schemas.openxmlformats.org/markup-compatibility/2006" xmlns:p14="http://schemas.microsoft.com/office/powerpoint/2010/main">
    <mc:Choice Requires="p14">
      <p:transition spd="slow" p14:dur="2000" advTm="102265"/>
    </mc:Choice>
    <mc:Fallback xmlns="">
      <p:transition spd="slow" advTm="10226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D1F8D5-4B38-466B-9590-BBDC045CD4E8}"/>
              </a:ext>
            </a:extLst>
          </p:cNvPr>
          <p:cNvSpPr>
            <a:spLocks noGrp="1"/>
          </p:cNvSpPr>
          <p:nvPr>
            <p:ph type="title"/>
          </p:nvPr>
        </p:nvSpPr>
        <p:spPr/>
        <p:txBody>
          <a:bodyPr/>
          <a:lstStyle/>
          <a:p>
            <a:r>
              <a:rPr lang="en-GB"/>
              <a:t>Discordance between CSF and imaging</a:t>
            </a:r>
            <a:endParaRPr lang="en-US"/>
          </a:p>
        </p:txBody>
      </p:sp>
      <p:sp>
        <p:nvSpPr>
          <p:cNvPr id="4" name="Text Placeholder 3">
            <a:extLst>
              <a:ext uri="{FF2B5EF4-FFF2-40B4-BE49-F238E27FC236}">
                <a16:creationId xmlns:a16="http://schemas.microsoft.com/office/drawing/2014/main" id="{F3C4971C-1505-4E59-894A-3DE1146309AB}"/>
              </a:ext>
            </a:extLst>
          </p:cNvPr>
          <p:cNvSpPr>
            <a:spLocks noGrp="1"/>
          </p:cNvSpPr>
          <p:nvPr>
            <p:ph type="body" sz="quarter" idx="10"/>
          </p:nvPr>
        </p:nvSpPr>
        <p:spPr/>
        <p:txBody>
          <a:bodyPr/>
          <a:lstStyle/>
          <a:p>
            <a:endParaRPr lang="en-GB"/>
          </a:p>
          <a:p>
            <a:endParaRPr lang="en-GB"/>
          </a:p>
          <a:p>
            <a:r>
              <a:rPr lang="en-GB"/>
              <a:t>A</a:t>
            </a:r>
            <a:r>
              <a:rPr lang="el-GR"/>
              <a:t>β</a:t>
            </a:r>
            <a:r>
              <a:rPr lang="en-GB"/>
              <a:t>, amyloid beta; CSF, cerebrospinal fluid; PET, positron emission tomography </a:t>
            </a:r>
          </a:p>
          <a:p>
            <a:r>
              <a:rPr lang="en-GB"/>
              <a:t>1. Bateman RJ, et al. N </a:t>
            </a:r>
            <a:r>
              <a:rPr lang="en-GB" err="1"/>
              <a:t>Engl</a:t>
            </a:r>
            <a:r>
              <a:rPr lang="en-GB"/>
              <a:t> J Med 2012;367:795–804; 2. </a:t>
            </a:r>
            <a:r>
              <a:rPr lang="en-US" err="1"/>
              <a:t>Palmqvist</a:t>
            </a:r>
            <a:r>
              <a:rPr lang="en-US"/>
              <a:t> S, et al. Brain 2016;139:1226–1; </a:t>
            </a:r>
            <a:br>
              <a:rPr lang="en-US"/>
            </a:br>
            <a:r>
              <a:rPr lang="en-US"/>
              <a:t>3</a:t>
            </a:r>
            <a:r>
              <a:rPr lang="en-GB"/>
              <a:t>. Hansson O, et al. Alzheimers Dement 2018;14:1470–1481; 4. Hansson O, et al. </a:t>
            </a:r>
            <a:r>
              <a:rPr lang="en-US"/>
              <a:t>Alzheimers Dement 2018;14:1313–1333; </a:t>
            </a:r>
            <a:br>
              <a:rPr lang="en-GB"/>
            </a:br>
            <a:r>
              <a:rPr lang="en-GB"/>
              <a:t>5. </a:t>
            </a:r>
            <a:r>
              <a:rPr lang="en-GB" err="1"/>
              <a:t>Niemantsverdriet</a:t>
            </a:r>
            <a:r>
              <a:rPr lang="en-GB"/>
              <a:t> E, et al. J Alzheimers Dis 2016;51:97–106</a:t>
            </a:r>
            <a:endParaRPr lang="en-US"/>
          </a:p>
        </p:txBody>
      </p:sp>
      <p:sp>
        <p:nvSpPr>
          <p:cNvPr id="6" name="Rectangle: Rounded Corners 5">
            <a:extLst>
              <a:ext uri="{FF2B5EF4-FFF2-40B4-BE49-F238E27FC236}">
                <a16:creationId xmlns:a16="http://schemas.microsoft.com/office/drawing/2014/main" id="{DE80EFAE-844F-4AF6-8CC0-D456E9FEEB1D}"/>
              </a:ext>
            </a:extLst>
          </p:cNvPr>
          <p:cNvSpPr/>
          <p:nvPr/>
        </p:nvSpPr>
        <p:spPr>
          <a:xfrm flipH="1">
            <a:off x="474163" y="902653"/>
            <a:ext cx="11369493" cy="911621"/>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200" rtl="0" eaLnBrk="1" fontAlgn="auto" latinLnBrk="0" hangingPunct="1">
              <a:lnSpc>
                <a:spcPct val="100000"/>
              </a:lnSpc>
              <a:spcBef>
                <a:spcPts val="200"/>
              </a:spcBef>
              <a:spcAft>
                <a:spcPts val="3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CSF biomarkers and PET imaging are usually concordant and both have high diagnostic accuracy;</a:t>
            </a:r>
            <a:r>
              <a:rPr kumimoji="0" lang="en-GB" sz="1600" b="0" i="0" u="none" strike="noStrike" kern="1200" cap="none" spc="0" normalizeH="0" baseline="30000" noProof="0" dirty="0">
                <a:ln>
                  <a:noFill/>
                </a:ln>
                <a:solidFill>
                  <a:srgbClr val="FFFFFF"/>
                </a:solidFill>
                <a:effectLst/>
                <a:uLnTx/>
                <a:uFillTx/>
                <a:latin typeface="Arial"/>
                <a:ea typeface="+mn-ea"/>
                <a:cs typeface="+mn-cs"/>
              </a:rPr>
              <a:t>1–3</a:t>
            </a:r>
            <a:r>
              <a:rPr kumimoji="0" lang="en-GB" sz="1600" b="0" i="0" u="none" strike="noStrike" kern="1200" cap="none" spc="0" normalizeH="0" baseline="0" noProof="0" dirty="0">
                <a:ln>
                  <a:noFill/>
                </a:ln>
                <a:solidFill>
                  <a:srgbClr val="FFFFFF"/>
                </a:solidFill>
                <a:effectLst/>
                <a:uLnTx/>
                <a:uFillTx/>
                <a:latin typeface="Arial"/>
                <a:ea typeface="+mn-ea"/>
                <a:cs typeface="+mn-cs"/>
              </a:rPr>
              <a:t> however, some patients show discordance between CSF A</a:t>
            </a:r>
            <a:r>
              <a:rPr kumimoji="0" lang="el-GR" sz="1600" b="0" i="0" u="none" strike="noStrike" kern="1200" cap="none" spc="0" normalizeH="0" baseline="0" noProof="0" dirty="0">
                <a:ln>
                  <a:noFill/>
                </a:ln>
                <a:solidFill>
                  <a:srgbClr val="FFFFFF"/>
                </a:solidFill>
                <a:effectLst/>
                <a:uLnTx/>
                <a:uFillTx/>
                <a:latin typeface="Arial"/>
                <a:ea typeface="+mn-ea"/>
                <a:cs typeface="+mn-cs"/>
              </a:rPr>
              <a:t>β</a:t>
            </a:r>
            <a:r>
              <a:rPr kumimoji="0" lang="en-GB" sz="1600" b="0" i="0" u="none" strike="noStrike" kern="1200" cap="none" spc="0" normalizeH="0" baseline="0" noProof="0" dirty="0">
                <a:ln>
                  <a:noFill/>
                </a:ln>
                <a:solidFill>
                  <a:srgbClr val="FFFFFF"/>
                </a:solidFill>
                <a:effectLst/>
                <a:uLnTx/>
                <a:uFillTx/>
                <a:latin typeface="Arial"/>
                <a:ea typeface="+mn-ea"/>
                <a:cs typeface="+mn-cs"/>
              </a:rPr>
              <a:t>42 and amyloid PET</a:t>
            </a:r>
            <a:r>
              <a:rPr kumimoji="0" lang="en-GB" sz="1600" b="0" i="0" u="none" strike="noStrike" kern="1200" cap="none" spc="0" normalizeH="0" baseline="30000" noProof="0" dirty="0">
                <a:ln>
                  <a:noFill/>
                </a:ln>
                <a:solidFill>
                  <a:srgbClr val="FFFFFF"/>
                </a:solidFill>
                <a:effectLst/>
                <a:uLnTx/>
                <a:uFillTx/>
                <a:latin typeface="Arial"/>
                <a:ea typeface="+mn-ea"/>
                <a:cs typeface="+mn-cs"/>
              </a:rPr>
              <a:t>2</a:t>
            </a:r>
            <a:endParaRPr kumimoji="0" lang="en-GB" sz="1600" b="0" i="0" u="none" strike="noStrike" kern="1200" cap="none" spc="0" normalizeH="0" baseline="0" noProof="0" dirty="0">
              <a:ln>
                <a:noFill/>
              </a:ln>
              <a:solidFill>
                <a:srgbClr val="FFFFFF"/>
              </a:solidFill>
              <a:effectLst/>
              <a:highlight>
                <a:srgbClr val="FFFF00"/>
              </a:highlight>
              <a:uLnTx/>
              <a:uFillTx/>
              <a:latin typeface="Arial"/>
              <a:ea typeface="+mn-ea"/>
              <a:cs typeface="+mn-cs"/>
            </a:endParaRPr>
          </a:p>
        </p:txBody>
      </p:sp>
      <p:graphicFrame>
        <p:nvGraphicFramePr>
          <p:cNvPr id="19" name="Table 18">
            <a:extLst>
              <a:ext uri="{FF2B5EF4-FFF2-40B4-BE49-F238E27FC236}">
                <a16:creationId xmlns:a16="http://schemas.microsoft.com/office/drawing/2014/main" id="{A8537025-6BE6-4611-A1F0-6E9C78BB8568}"/>
              </a:ext>
            </a:extLst>
          </p:cNvPr>
          <p:cNvGraphicFramePr>
            <a:graphicFrameLocks noGrp="1"/>
          </p:cNvGraphicFramePr>
          <p:nvPr>
            <p:extLst>
              <p:ext uri="{D42A27DB-BD31-4B8C-83A1-F6EECF244321}">
                <p14:modId xmlns:p14="http://schemas.microsoft.com/office/powerpoint/2010/main" val="2370667425"/>
              </p:ext>
            </p:extLst>
          </p:nvPr>
        </p:nvGraphicFramePr>
        <p:xfrm>
          <a:off x="474163" y="2111948"/>
          <a:ext cx="11369493" cy="2704428"/>
        </p:xfrm>
        <a:graphic>
          <a:graphicData uri="http://schemas.openxmlformats.org/drawingml/2006/table">
            <a:tbl>
              <a:tblPr bandRow="1">
                <a:tableStyleId>{21E4AEA4-8DFA-4A89-87EB-49C32662AFE0}</a:tableStyleId>
              </a:tblPr>
              <a:tblGrid>
                <a:gridCol w="2631733">
                  <a:extLst>
                    <a:ext uri="{9D8B030D-6E8A-4147-A177-3AD203B41FA5}">
                      <a16:colId xmlns:a16="http://schemas.microsoft.com/office/drawing/2014/main" val="1596909584"/>
                    </a:ext>
                  </a:extLst>
                </a:gridCol>
                <a:gridCol w="8737760">
                  <a:extLst>
                    <a:ext uri="{9D8B030D-6E8A-4147-A177-3AD203B41FA5}">
                      <a16:colId xmlns:a16="http://schemas.microsoft.com/office/drawing/2014/main" val="1231691841"/>
                    </a:ext>
                  </a:extLst>
                </a:gridCol>
              </a:tblGrid>
              <a:tr h="676107">
                <a:tc>
                  <a:txBody>
                    <a:bodyPr/>
                    <a:lstStyle/>
                    <a:p>
                      <a:r>
                        <a:rPr lang="en-GB" sz="1400" b="1"/>
                        <a:t>Stage of disease</a:t>
                      </a:r>
                      <a:endParaRPr lang="en-US" sz="1400" b="1">
                        <a:solidFill>
                          <a:schemeClr val="accent1">
                            <a:lumMod val="75000"/>
                          </a:schemeClr>
                        </a:solidFill>
                      </a:endParaRPr>
                    </a:p>
                  </a:txBody>
                  <a:tcPr anchor="ctr"/>
                </a:tc>
                <a:tc>
                  <a:txBody>
                    <a:bodyPr/>
                    <a:lstStyle/>
                    <a:p>
                      <a:r>
                        <a:rPr lang="en-GB" sz="1400"/>
                        <a:t>CSF A</a:t>
                      </a:r>
                      <a:r>
                        <a:rPr lang="el-GR" sz="1400"/>
                        <a:t>β</a:t>
                      </a:r>
                      <a:r>
                        <a:rPr lang="en-GB" sz="1400"/>
                        <a:t> is detectable before A</a:t>
                      </a:r>
                      <a:r>
                        <a:rPr lang="el-GR" sz="1400"/>
                        <a:t>β</a:t>
                      </a:r>
                      <a:r>
                        <a:rPr lang="en-GB" sz="1400"/>
                        <a:t> deposition is by PET</a:t>
                      </a:r>
                      <a:r>
                        <a:rPr lang="en-GB" sz="1400" baseline="30000"/>
                        <a:t>1,2</a:t>
                      </a:r>
                      <a:endParaRPr lang="en-US" sz="1400">
                        <a:solidFill>
                          <a:schemeClr val="accent1">
                            <a:lumMod val="75000"/>
                          </a:schemeClr>
                        </a:solidFill>
                      </a:endParaRPr>
                    </a:p>
                  </a:txBody>
                  <a:tcPr anchor="ctr"/>
                </a:tc>
                <a:extLst>
                  <a:ext uri="{0D108BD9-81ED-4DB2-BD59-A6C34878D82A}">
                    <a16:rowId xmlns:a16="http://schemas.microsoft.com/office/drawing/2014/main" val="1298672786"/>
                  </a:ext>
                </a:extLst>
              </a:tr>
              <a:tr h="676107">
                <a:tc>
                  <a:txBody>
                    <a:bodyPr/>
                    <a:lstStyle/>
                    <a:p>
                      <a:r>
                        <a:rPr lang="en-GB" sz="1400" b="1"/>
                        <a:t>Measuring different forms of A</a:t>
                      </a:r>
                      <a:r>
                        <a:rPr lang="el-GR" sz="1400" b="1"/>
                        <a:t>β</a:t>
                      </a:r>
                      <a:endParaRPr lang="en-US" sz="1400" b="1">
                        <a:solidFill>
                          <a:schemeClr val="accent1">
                            <a:lumMod val="75000"/>
                          </a:schemeClr>
                        </a:solidFill>
                      </a:endParaRPr>
                    </a:p>
                  </a:txBody>
                  <a:tcPr anchor="ctr"/>
                </a:tc>
                <a:tc>
                  <a:txBody>
                    <a:bodyPr/>
                    <a:lstStyle/>
                    <a:p>
                      <a:r>
                        <a:rPr lang="en-GB" sz="1400" dirty="0"/>
                        <a:t>Amyloid PET detects aggregated forms of Aβ, whereas CSF assays detects soluble A</a:t>
                      </a:r>
                      <a:r>
                        <a:rPr lang="el-GR" sz="1400" dirty="0"/>
                        <a:t>β</a:t>
                      </a:r>
                      <a:r>
                        <a:rPr lang="en-GB" sz="1400" baseline="30000" dirty="0"/>
                        <a:t>3</a:t>
                      </a:r>
                      <a:endParaRPr lang="en-US" sz="1400" dirty="0">
                        <a:solidFill>
                          <a:schemeClr val="accent1">
                            <a:lumMod val="75000"/>
                          </a:schemeClr>
                        </a:solidFill>
                      </a:endParaRPr>
                    </a:p>
                  </a:txBody>
                  <a:tcPr anchor="ctr"/>
                </a:tc>
                <a:extLst>
                  <a:ext uri="{0D108BD9-81ED-4DB2-BD59-A6C34878D82A}">
                    <a16:rowId xmlns:a16="http://schemas.microsoft.com/office/drawing/2014/main" val="2293085656"/>
                  </a:ext>
                </a:extLst>
              </a:tr>
              <a:tr h="676107">
                <a:tc>
                  <a:txBody>
                    <a:bodyPr/>
                    <a:lstStyle/>
                    <a:p>
                      <a:r>
                        <a:rPr lang="en-GB" sz="1400" b="1"/>
                        <a:t>Errors in CSF handling and processing</a:t>
                      </a:r>
                      <a:endParaRPr lang="en-US" sz="1400" b="1">
                        <a:solidFill>
                          <a:schemeClr val="accent1">
                            <a:lumMod val="75000"/>
                          </a:schemeClr>
                        </a:solidFill>
                      </a:endParaRPr>
                    </a:p>
                  </a:txBody>
                  <a:tcPr anchor="ctr"/>
                </a:tc>
                <a:tc>
                  <a:txBody>
                    <a:bodyPr/>
                    <a:lstStyle/>
                    <a:p>
                      <a:r>
                        <a:rPr lang="en-GB" sz="1400"/>
                        <a:t>Levels of CSF A</a:t>
                      </a:r>
                      <a:r>
                        <a:rPr lang="el-GR" sz="1400"/>
                        <a:t>β</a:t>
                      </a:r>
                      <a:r>
                        <a:rPr lang="en-GB" sz="1400"/>
                        <a:t>42 may be artificially low, resulting from adsorption to tube surfaces and transfer pipettes</a:t>
                      </a:r>
                      <a:r>
                        <a:rPr lang="en-GB" sz="1400" baseline="30000"/>
                        <a:t>3,4</a:t>
                      </a:r>
                      <a:endParaRPr lang="en-US" sz="1400">
                        <a:solidFill>
                          <a:schemeClr val="accent1">
                            <a:lumMod val="75000"/>
                          </a:schemeClr>
                        </a:solidFill>
                      </a:endParaRPr>
                    </a:p>
                  </a:txBody>
                  <a:tcPr anchor="ctr"/>
                </a:tc>
                <a:extLst>
                  <a:ext uri="{0D108BD9-81ED-4DB2-BD59-A6C34878D82A}">
                    <a16:rowId xmlns:a16="http://schemas.microsoft.com/office/drawing/2014/main" val="2465948764"/>
                  </a:ext>
                </a:extLst>
              </a:tr>
              <a:tr h="676107">
                <a:tc>
                  <a:txBody>
                    <a:bodyPr/>
                    <a:lstStyle/>
                    <a:p>
                      <a:r>
                        <a:rPr lang="en-GB" sz="1400" b="1"/>
                        <a:t>Cutoffs used for analysis</a:t>
                      </a:r>
                      <a:endParaRPr lang="en-US" sz="1400" b="1">
                        <a:solidFill>
                          <a:schemeClr val="accent1">
                            <a:lumMod val="75000"/>
                          </a:schemeClr>
                        </a:solidFill>
                      </a:endParaRPr>
                    </a:p>
                  </a:txBody>
                  <a:tcPr anchor="ctr"/>
                </a:tc>
                <a:tc>
                  <a:txBody>
                    <a:bodyPr/>
                    <a:lstStyle/>
                    <a:p>
                      <a:r>
                        <a:rPr lang="en-GB" sz="1400" dirty="0"/>
                        <a:t>Biomarker cutoffs do not provide perfect sensitivity and specificity: if the chosen cutoffs have different sensitivities and specificities, discrepancies between techniques may occur</a:t>
                      </a:r>
                      <a:r>
                        <a:rPr lang="en-GB" sz="1400" baseline="30000" dirty="0"/>
                        <a:t>3-5</a:t>
                      </a:r>
                      <a:endParaRPr lang="en-US" sz="1400" dirty="0">
                        <a:solidFill>
                          <a:schemeClr val="accent1">
                            <a:lumMod val="75000"/>
                          </a:schemeClr>
                        </a:solidFill>
                      </a:endParaRPr>
                    </a:p>
                  </a:txBody>
                  <a:tcPr anchor="ctr"/>
                </a:tc>
                <a:extLst>
                  <a:ext uri="{0D108BD9-81ED-4DB2-BD59-A6C34878D82A}">
                    <a16:rowId xmlns:a16="http://schemas.microsoft.com/office/drawing/2014/main" val="2308001806"/>
                  </a:ext>
                </a:extLst>
              </a:tr>
            </a:tbl>
          </a:graphicData>
        </a:graphic>
      </p:graphicFrame>
    </p:spTree>
    <p:extLst>
      <p:ext uri="{BB962C8B-B14F-4D97-AF65-F5344CB8AC3E}">
        <p14:creationId xmlns:p14="http://schemas.microsoft.com/office/powerpoint/2010/main" val="3472372793"/>
      </p:ext>
    </p:extLst>
  </p:cSld>
  <p:clrMapOvr>
    <a:masterClrMapping/>
  </p:clrMapOvr>
  <mc:AlternateContent xmlns:mc="http://schemas.openxmlformats.org/markup-compatibility/2006" xmlns:p14="http://schemas.microsoft.com/office/powerpoint/2010/main">
    <mc:Choice Requires="p14">
      <p:transition spd="slow" p14:dur="2000" advTm="120313"/>
    </mc:Choice>
    <mc:Fallback xmlns="">
      <p:transition spd="slow" advTm="1203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62BD-9195-8DEE-8F76-070E7DF141A5}"/>
              </a:ext>
            </a:extLst>
          </p:cNvPr>
          <p:cNvSpPr>
            <a:spLocks noGrp="1"/>
          </p:cNvSpPr>
          <p:nvPr>
            <p:ph type="title"/>
          </p:nvPr>
        </p:nvSpPr>
        <p:spPr/>
        <p:txBody>
          <a:bodyPr/>
          <a:lstStyle/>
          <a:p>
            <a:pPr algn="ctr"/>
            <a:r>
              <a:rPr lang="en-SI" dirty="0">
                <a:solidFill>
                  <a:srgbClr val="C00000"/>
                </a:solidFill>
              </a:rPr>
              <a:t>AD</a:t>
            </a:r>
          </a:p>
        </p:txBody>
      </p:sp>
      <p:sp>
        <p:nvSpPr>
          <p:cNvPr id="3" name="Content Placeholder 2">
            <a:extLst>
              <a:ext uri="{FF2B5EF4-FFF2-40B4-BE49-F238E27FC236}">
                <a16:creationId xmlns:a16="http://schemas.microsoft.com/office/drawing/2014/main" id="{FC14895D-AA3B-6391-FAC3-37AADDB3B511}"/>
              </a:ext>
            </a:extLst>
          </p:cNvPr>
          <p:cNvSpPr>
            <a:spLocks noGrp="1"/>
          </p:cNvSpPr>
          <p:nvPr>
            <p:ph idx="1"/>
          </p:nvPr>
        </p:nvSpPr>
        <p:spPr>
          <a:xfrm>
            <a:off x="838200" y="1253331"/>
            <a:ext cx="10515600" cy="4351338"/>
          </a:xfrm>
        </p:spPr>
        <p:txBody>
          <a:bodyPr>
            <a:normAutofit fontScale="62500" lnSpcReduction="20000"/>
          </a:bodyPr>
          <a:lstStyle/>
          <a:p>
            <a:pPr marL="0" indent="0" algn="l">
              <a:buNone/>
            </a:pPr>
            <a:r>
              <a:rPr lang="en-GB" b="1" i="0" dirty="0">
                <a:solidFill>
                  <a:srgbClr val="0D0D0D"/>
                </a:solidFill>
                <a:effectLst/>
                <a:highlight>
                  <a:srgbClr val="FFFFFF"/>
                </a:highlight>
                <a:latin typeface="ui-sans-serif"/>
              </a:rPr>
              <a:t>Late Stage (Severe Alzheimer's Disease):</a:t>
            </a:r>
          </a:p>
          <a:p>
            <a:pPr algn="l">
              <a:buFont typeface="+mj-lt"/>
              <a:buAutoNum type="arabicPeriod"/>
            </a:pPr>
            <a:r>
              <a:rPr lang="en-GB" b="1" i="0" dirty="0">
                <a:solidFill>
                  <a:srgbClr val="0D0D0D"/>
                </a:solidFill>
                <a:effectLst/>
                <a:highlight>
                  <a:srgbClr val="FFFFFF"/>
                </a:highlight>
                <a:latin typeface="ui-sans-serif"/>
              </a:rPr>
              <a:t>Severe Cognitive Decline:</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Profound memory loss, including the inability to recognize close family members.</a:t>
            </a:r>
          </a:p>
          <a:p>
            <a:pPr marL="742950" lvl="1" indent="-285750" algn="l">
              <a:buFont typeface="+mj-lt"/>
              <a:buAutoNum type="arabicPeriod"/>
            </a:pPr>
            <a:r>
              <a:rPr lang="en-GB" b="0" i="0" dirty="0">
                <a:solidFill>
                  <a:srgbClr val="0D0D0D"/>
                </a:solidFill>
                <a:effectLst/>
                <a:highlight>
                  <a:srgbClr val="FFFFFF"/>
                </a:highlight>
                <a:latin typeface="ui-sans-serif"/>
              </a:rPr>
              <a:t>Loss of awareness of recent experiences and surroundings.</a:t>
            </a:r>
          </a:p>
          <a:p>
            <a:pPr algn="l">
              <a:buFont typeface="+mj-lt"/>
              <a:buAutoNum type="arabicPeriod"/>
            </a:pPr>
            <a:r>
              <a:rPr lang="en-GB" b="1" i="0" dirty="0">
                <a:solidFill>
                  <a:srgbClr val="0D0D0D"/>
                </a:solidFill>
                <a:effectLst/>
                <a:highlight>
                  <a:srgbClr val="FFFFFF"/>
                </a:highlight>
                <a:latin typeface="ui-sans-serif"/>
              </a:rPr>
              <a:t>Severe Functional Impairment:</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Dependence on others for most or all daily activities.</a:t>
            </a:r>
          </a:p>
          <a:p>
            <a:pPr marL="742950" lvl="1" indent="-285750" algn="l">
              <a:buFont typeface="+mj-lt"/>
              <a:buAutoNum type="arabicPeriod"/>
            </a:pPr>
            <a:r>
              <a:rPr lang="en-GB" b="0" i="0" dirty="0">
                <a:solidFill>
                  <a:srgbClr val="0D0D0D"/>
                </a:solidFill>
                <a:effectLst/>
                <a:highlight>
                  <a:srgbClr val="FFFFFF"/>
                </a:highlight>
                <a:latin typeface="ui-sans-serif"/>
              </a:rPr>
              <a:t>Incontinence and inability to control bowel and bladder functions.</a:t>
            </a:r>
          </a:p>
          <a:p>
            <a:pPr algn="l">
              <a:buFont typeface="+mj-lt"/>
              <a:buAutoNum type="arabicPeriod"/>
            </a:pPr>
            <a:r>
              <a:rPr lang="en-GB" b="1" i="0" dirty="0">
                <a:solidFill>
                  <a:srgbClr val="0D0D0D"/>
                </a:solidFill>
                <a:effectLst/>
                <a:highlight>
                  <a:srgbClr val="FFFFFF"/>
                </a:highlight>
                <a:latin typeface="ui-sans-serif"/>
              </a:rPr>
              <a:t>Loss of Communication Skills:</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Inability to speak coherently.</a:t>
            </a:r>
          </a:p>
          <a:p>
            <a:pPr marL="742950" lvl="1" indent="-285750" algn="l">
              <a:buFont typeface="+mj-lt"/>
              <a:buAutoNum type="arabicPeriod"/>
            </a:pPr>
            <a:r>
              <a:rPr lang="en-GB" b="0" i="0" dirty="0">
                <a:solidFill>
                  <a:srgbClr val="0D0D0D"/>
                </a:solidFill>
                <a:effectLst/>
                <a:highlight>
                  <a:srgbClr val="FFFFFF"/>
                </a:highlight>
                <a:latin typeface="ui-sans-serif"/>
              </a:rPr>
              <a:t>Mutism in advanced stages.</a:t>
            </a:r>
          </a:p>
          <a:p>
            <a:pPr algn="l">
              <a:buFont typeface="+mj-lt"/>
              <a:buAutoNum type="arabicPeriod"/>
            </a:pPr>
            <a:r>
              <a:rPr lang="en-GB" b="1" i="0" dirty="0">
                <a:solidFill>
                  <a:srgbClr val="0D0D0D"/>
                </a:solidFill>
                <a:effectLst/>
                <a:highlight>
                  <a:srgbClr val="FFFFFF"/>
                </a:highlight>
                <a:latin typeface="ui-sans-serif"/>
              </a:rPr>
              <a:t>Physical Decline:</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Difficulty swallowing (dysphagia) and eating.</a:t>
            </a:r>
          </a:p>
          <a:p>
            <a:pPr marL="742950" lvl="1" indent="-285750" algn="l">
              <a:buFont typeface="+mj-lt"/>
              <a:buAutoNum type="arabicPeriod"/>
            </a:pPr>
            <a:r>
              <a:rPr lang="en-GB" b="0" i="0" dirty="0">
                <a:solidFill>
                  <a:srgbClr val="0D0D0D"/>
                </a:solidFill>
                <a:effectLst/>
                <a:highlight>
                  <a:srgbClr val="FFFFFF"/>
                </a:highlight>
                <a:latin typeface="ui-sans-serif"/>
              </a:rPr>
              <a:t>Weight loss and frailty.</a:t>
            </a:r>
          </a:p>
          <a:p>
            <a:pPr algn="l">
              <a:buFont typeface="+mj-lt"/>
              <a:buAutoNum type="arabicPeriod"/>
            </a:pPr>
            <a:r>
              <a:rPr lang="en-GB" b="1" i="0" dirty="0">
                <a:solidFill>
                  <a:srgbClr val="0D0D0D"/>
                </a:solidFill>
                <a:effectLst/>
                <a:highlight>
                  <a:srgbClr val="FFFFFF"/>
                </a:highlight>
                <a:latin typeface="ui-sans-serif"/>
              </a:rPr>
              <a:t>Motor Function Decline:</a:t>
            </a:r>
            <a:endParaRPr lang="en-GB" b="0" i="0" dirty="0">
              <a:solidFill>
                <a:srgbClr val="0D0D0D"/>
              </a:solidFill>
              <a:effectLst/>
              <a:highlight>
                <a:srgbClr val="FFFFFF"/>
              </a:highlight>
              <a:latin typeface="ui-sans-serif"/>
            </a:endParaRPr>
          </a:p>
          <a:p>
            <a:pPr marL="742950" lvl="1" indent="-285750" algn="l">
              <a:buFont typeface="+mj-lt"/>
              <a:buAutoNum type="arabicPeriod"/>
            </a:pPr>
            <a:r>
              <a:rPr lang="en-GB" b="0" i="0" dirty="0">
                <a:solidFill>
                  <a:srgbClr val="0D0D0D"/>
                </a:solidFill>
                <a:effectLst/>
                <a:highlight>
                  <a:srgbClr val="FFFFFF"/>
                </a:highlight>
                <a:latin typeface="ui-sans-serif"/>
              </a:rPr>
              <a:t>Increased risk of falls.</a:t>
            </a:r>
          </a:p>
          <a:p>
            <a:pPr marL="742950" lvl="1" indent="-285750" algn="l">
              <a:buFont typeface="+mj-lt"/>
              <a:buAutoNum type="arabicPeriod"/>
            </a:pPr>
            <a:r>
              <a:rPr lang="en-GB" b="0" i="0" dirty="0">
                <a:solidFill>
                  <a:srgbClr val="0D0D0D"/>
                </a:solidFill>
                <a:effectLst/>
                <a:highlight>
                  <a:srgbClr val="FFFFFF"/>
                </a:highlight>
                <a:latin typeface="ui-sans-serif"/>
              </a:rPr>
              <a:t>Immobility and bedridden status in advanced stages.</a:t>
            </a:r>
          </a:p>
        </p:txBody>
      </p:sp>
    </p:spTree>
    <p:extLst>
      <p:ext uri="{BB962C8B-B14F-4D97-AF65-F5344CB8AC3E}">
        <p14:creationId xmlns:p14="http://schemas.microsoft.com/office/powerpoint/2010/main" val="2956698026"/>
      </p:ext>
    </p:extLst>
  </p:cSld>
  <p:clrMapOvr>
    <a:masterClrMapping/>
  </p:clrMapOvr>
  <mc:AlternateContent xmlns:mc="http://schemas.openxmlformats.org/markup-compatibility/2006" xmlns:p14="http://schemas.microsoft.com/office/powerpoint/2010/main">
    <mc:Choice Requires="p14">
      <p:transition spd="slow" p14:dur="2000" advTm="96112"/>
    </mc:Choice>
    <mc:Fallback xmlns="">
      <p:transition spd="slow" advTm="9611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908E2D-876C-48FC-8001-3BE6DCCA01E6}"/>
              </a:ext>
            </a:extLst>
          </p:cNvPr>
          <p:cNvSpPr/>
          <p:nvPr/>
        </p:nvSpPr>
        <p:spPr>
          <a:xfrm>
            <a:off x="934930" y="4800169"/>
            <a:ext cx="9097344" cy="735710"/>
          </a:xfrm>
          <a:prstGeom prst="roundRect">
            <a:avLst>
              <a:gd name="adj" fmla="val 25652"/>
            </a:avLst>
          </a:prstGeom>
          <a:ln>
            <a:solidFill>
              <a:schemeClr val="accent2"/>
            </a:solidFill>
          </a:ln>
        </p:spPr>
        <p:style>
          <a:lnRef idx="2">
            <a:schemeClr val="dk1"/>
          </a:lnRef>
          <a:fillRef idx="1">
            <a:schemeClr val="lt1"/>
          </a:fillRef>
          <a:effectRef idx="0">
            <a:schemeClr val="dk1"/>
          </a:effectRef>
          <a:fontRef idx="minor">
            <a:schemeClr val="dk1"/>
          </a:fontRef>
        </p:style>
        <p:txBody>
          <a:bodyPr lIns="504000" rtlCol="0" anchor="ctr"/>
          <a:lstStyle/>
          <a:p>
            <a:pPr defTabSz="914400">
              <a:spcBef>
                <a:spcPts val="300"/>
              </a:spcBef>
              <a:spcAft>
                <a:spcPts val="300"/>
              </a:spcAft>
              <a:defRPr/>
            </a:pPr>
            <a:r>
              <a:rPr lang="en-US" sz="1600" b="1" dirty="0">
                <a:solidFill>
                  <a:srgbClr val="2573BA"/>
                </a:solidFill>
                <a:latin typeface="Arial"/>
              </a:rPr>
              <a:t>Legal implications </a:t>
            </a:r>
            <a:r>
              <a:rPr lang="en-US" sz="1600" dirty="0">
                <a:solidFill>
                  <a:srgbClr val="2573BA"/>
                </a:solidFill>
                <a:latin typeface="Arial"/>
              </a:rPr>
              <a:t>of biomarker-based diagnosis must be considered, </a:t>
            </a:r>
            <a:r>
              <a:rPr lang="en-US" sz="1600" dirty="0">
                <a:solidFill>
                  <a:srgbClr val="2573BA"/>
                </a:solidFill>
              </a:rPr>
              <a:t>particularly in the areas of disability, insurance, and criminal law</a:t>
            </a:r>
            <a:r>
              <a:rPr lang="en-US" sz="1600" baseline="30000" dirty="0">
                <a:solidFill>
                  <a:srgbClr val="2573BA"/>
                </a:solidFill>
              </a:rPr>
              <a:t>7,8</a:t>
            </a:r>
            <a:endParaRPr lang="en-US" sz="1600" dirty="0">
              <a:solidFill>
                <a:srgbClr val="2573BA"/>
              </a:solidFill>
            </a:endParaRPr>
          </a:p>
        </p:txBody>
      </p:sp>
      <p:sp>
        <p:nvSpPr>
          <p:cNvPr id="11" name="TextBox 10">
            <a:extLst>
              <a:ext uri="{FF2B5EF4-FFF2-40B4-BE49-F238E27FC236}">
                <a16:creationId xmlns:a16="http://schemas.microsoft.com/office/drawing/2014/main" id="{1B31F618-F84B-4D34-8DFD-9484D51734F2}"/>
              </a:ext>
            </a:extLst>
          </p:cNvPr>
          <p:cNvSpPr txBox="1"/>
          <p:nvPr/>
        </p:nvSpPr>
        <p:spPr>
          <a:xfrm>
            <a:off x="590751" y="899544"/>
            <a:ext cx="3646583" cy="357847"/>
          </a:xfrm>
          <a:prstGeom prst="snipRoundRect">
            <a:avLst/>
          </a:prstGeom>
          <a:solidFill>
            <a:schemeClr val="accent1"/>
          </a:solidFill>
        </p:spPr>
        <p:txBody>
          <a:bodyPr wrap="square" tIns="18000" rtlCol="0" anchor="t" anchorCtr="0">
            <a:spAutoFit/>
          </a:bodyPr>
          <a:lstStyle/>
          <a:p>
            <a:r>
              <a:rPr lang="en-GB">
                <a:solidFill>
                  <a:schemeClr val="bg1"/>
                </a:solidFill>
              </a:rPr>
              <a:t>Ethical considerations</a:t>
            </a:r>
            <a:endParaRPr lang="en-US">
              <a:solidFill>
                <a:schemeClr val="bg1"/>
              </a:solidFill>
            </a:endParaRPr>
          </a:p>
        </p:txBody>
      </p:sp>
      <p:sp>
        <p:nvSpPr>
          <p:cNvPr id="8" name="Oval 7">
            <a:extLst>
              <a:ext uri="{FF2B5EF4-FFF2-40B4-BE49-F238E27FC236}">
                <a16:creationId xmlns:a16="http://schemas.microsoft.com/office/drawing/2014/main" id="{7B828C9E-FCBE-4958-B8BA-87CD21CDEC1E}"/>
              </a:ext>
            </a:extLst>
          </p:cNvPr>
          <p:cNvSpPr/>
          <p:nvPr/>
        </p:nvSpPr>
        <p:spPr>
          <a:xfrm>
            <a:off x="590751" y="4801717"/>
            <a:ext cx="782197" cy="77944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BB686-1A81-42D1-8221-E3FDFAE5018D}"/>
              </a:ext>
            </a:extLst>
          </p:cNvPr>
          <p:cNvSpPr>
            <a:spLocks noGrp="1"/>
          </p:cNvSpPr>
          <p:nvPr>
            <p:ph type="title"/>
          </p:nvPr>
        </p:nvSpPr>
        <p:spPr/>
        <p:txBody>
          <a:bodyPr/>
          <a:lstStyle/>
          <a:p>
            <a:r>
              <a:rPr lang="en-US"/>
              <a:t>Considerations of biomarker-based pre-dementia AD diagnosis</a:t>
            </a:r>
            <a:endParaRPr lang="en-GB"/>
          </a:p>
        </p:txBody>
      </p:sp>
      <p:sp>
        <p:nvSpPr>
          <p:cNvPr id="3" name="Text Placeholder 2">
            <a:extLst>
              <a:ext uri="{FF2B5EF4-FFF2-40B4-BE49-F238E27FC236}">
                <a16:creationId xmlns:a16="http://schemas.microsoft.com/office/drawing/2014/main" id="{62F9054C-74C5-441A-8FA1-92A64ED8CD72}"/>
              </a:ext>
            </a:extLst>
          </p:cNvPr>
          <p:cNvSpPr>
            <a:spLocks noGrp="1"/>
          </p:cNvSpPr>
          <p:nvPr>
            <p:ph type="body" sz="quarter" idx="10"/>
          </p:nvPr>
        </p:nvSpPr>
        <p:spPr>
          <a:xfrm>
            <a:off x="2336532" y="6058682"/>
            <a:ext cx="7554720" cy="594875"/>
          </a:xfrm>
        </p:spPr>
        <p:txBody>
          <a:bodyPr/>
          <a:lstStyle/>
          <a:p>
            <a:r>
              <a:rPr lang="en-GB" dirty="0"/>
              <a:t>AD, Alzheimer’s disease</a:t>
            </a:r>
          </a:p>
          <a:p>
            <a:pPr>
              <a:spcAft>
                <a:spcPts val="0"/>
              </a:spcAft>
            </a:pPr>
            <a:r>
              <a:rPr lang="en-US" dirty="0"/>
              <a:t>1. </a:t>
            </a:r>
            <a:r>
              <a:rPr lang="en-US" dirty="0" err="1"/>
              <a:t>Porteri</a:t>
            </a:r>
            <a:r>
              <a:rPr lang="en-US" dirty="0"/>
              <a:t> C, </a:t>
            </a:r>
            <a:r>
              <a:rPr lang="en-US" dirty="0" err="1"/>
              <a:t>Frisoni</a:t>
            </a:r>
            <a:r>
              <a:rPr lang="en-US" dirty="0"/>
              <a:t> GB. </a:t>
            </a:r>
            <a:r>
              <a:rPr lang="en-GB" dirty="0"/>
              <a:t>Front Aging </a:t>
            </a:r>
            <a:r>
              <a:rPr lang="en-GB" dirty="0" err="1"/>
              <a:t>Neurosci</a:t>
            </a:r>
            <a:r>
              <a:rPr lang="en-GB" dirty="0"/>
              <a:t> 2014;6:41</a:t>
            </a:r>
            <a:r>
              <a:rPr lang="en-US" dirty="0"/>
              <a:t>; 2. </a:t>
            </a:r>
            <a:r>
              <a:rPr lang="en-US" dirty="0" err="1"/>
              <a:t>Smedinga</a:t>
            </a:r>
            <a:r>
              <a:rPr lang="en-US" dirty="0"/>
              <a:t> M, et al. J </a:t>
            </a:r>
            <a:r>
              <a:rPr lang="en-US" dirty="0" err="1"/>
              <a:t>Alzheimers</a:t>
            </a:r>
            <a:r>
              <a:rPr lang="en-US" dirty="0"/>
              <a:t> Dis 2018;66:1309–1322; 3. </a:t>
            </a:r>
            <a:r>
              <a:rPr lang="en-US" dirty="0" err="1"/>
              <a:t>Schermer</a:t>
            </a:r>
            <a:r>
              <a:rPr lang="en-US" dirty="0"/>
              <a:t> MHN, Richard E. Bioethics 2019;33:138–145; 4. </a:t>
            </a:r>
            <a:r>
              <a:rPr lang="en-US" dirty="0" err="1"/>
              <a:t>Mantzavinos</a:t>
            </a:r>
            <a:r>
              <a:rPr lang="en-US" dirty="0"/>
              <a:t> V, Alexiou A. </a:t>
            </a:r>
            <a:r>
              <a:rPr lang="en-US" dirty="0" err="1"/>
              <a:t>Curr</a:t>
            </a:r>
            <a:r>
              <a:rPr lang="en-US" dirty="0"/>
              <a:t> Alzheimer Res 2017;14:1149–1154; 5. Grill JD, et al. JAMA Neurol 2020;77:1504–1513; 6. Bronner K, et al. BMC Res Notes 2016;9:149; 7. Arias JJ, </a:t>
            </a:r>
            <a:r>
              <a:rPr lang="en-US" dirty="0" err="1"/>
              <a:t>Karlawish</a:t>
            </a:r>
            <a:r>
              <a:rPr lang="en-US" dirty="0"/>
              <a:t> J. Neurology 2014;82:725–729; 8. Preston J, et al. AMA J Ethics 2016;18:1207–1217</a:t>
            </a:r>
            <a:endParaRPr lang="en-GB" dirty="0"/>
          </a:p>
        </p:txBody>
      </p:sp>
      <p:sp>
        <p:nvSpPr>
          <p:cNvPr id="4" name="Rectangle: Rounded Corners 3">
            <a:extLst>
              <a:ext uri="{FF2B5EF4-FFF2-40B4-BE49-F238E27FC236}">
                <a16:creationId xmlns:a16="http://schemas.microsoft.com/office/drawing/2014/main" id="{01A5C8BC-B331-41FF-8220-8A10A0C9CDF2}"/>
              </a:ext>
            </a:extLst>
          </p:cNvPr>
          <p:cNvSpPr/>
          <p:nvPr/>
        </p:nvSpPr>
        <p:spPr>
          <a:xfrm>
            <a:off x="590753" y="1226780"/>
            <a:ext cx="7528414" cy="2723350"/>
          </a:xfrm>
          <a:prstGeom prst="roundRect">
            <a:avLst>
              <a:gd name="adj" fmla="val 3311"/>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defTabSz="914400">
              <a:spcBef>
                <a:spcPts val="300"/>
              </a:spcBef>
              <a:spcAft>
                <a:spcPts val="600"/>
              </a:spcAft>
            </a:pPr>
            <a:r>
              <a:rPr lang="en-GB" sz="1600" dirty="0">
                <a:solidFill>
                  <a:schemeClr val="bg1"/>
                </a:solidFill>
                <a:latin typeface="Arial"/>
              </a:rPr>
              <a:t>A key requirement for biomarker-based pre-dementia diagnosis is </a:t>
            </a:r>
            <a:r>
              <a:rPr lang="en-GB" sz="1600" b="1" dirty="0">
                <a:solidFill>
                  <a:schemeClr val="bg1"/>
                </a:solidFill>
                <a:latin typeface="Arial"/>
              </a:rPr>
              <a:t>informed consent</a:t>
            </a:r>
            <a:r>
              <a:rPr lang="en-GB" sz="1600" baseline="30000" dirty="0">
                <a:solidFill>
                  <a:schemeClr val="bg1"/>
                </a:solidFill>
                <a:latin typeface="Arial"/>
              </a:rPr>
              <a:t>1</a:t>
            </a:r>
            <a:endParaRPr lang="en-GB" sz="1600" dirty="0">
              <a:solidFill>
                <a:schemeClr val="bg1"/>
              </a:solidFill>
              <a:latin typeface="Arial"/>
            </a:endParaRPr>
          </a:p>
          <a:p>
            <a:pPr defTabSz="914400">
              <a:spcBef>
                <a:spcPts val="300"/>
              </a:spcBef>
              <a:spcAft>
                <a:spcPts val="600"/>
              </a:spcAft>
            </a:pPr>
            <a:r>
              <a:rPr lang="en-GB" sz="1600" dirty="0">
                <a:solidFill>
                  <a:schemeClr val="bg1"/>
                </a:solidFill>
                <a:latin typeface="Arial"/>
              </a:rPr>
              <a:t>To obtain this, the patient must be made aware of the predictive accuracy of biomarkers and the consequences of their results. Factors that may influence a patient’s decision to give informed consent include:</a:t>
            </a:r>
          </a:p>
          <a:p>
            <a:pPr marL="285750" indent="-285750" defTabSz="914400">
              <a:spcBef>
                <a:spcPts val="300"/>
              </a:spcBef>
              <a:buFont typeface="Arial" panose="020B0604020202020204" pitchFamily="34" charset="0"/>
              <a:buChar char="•"/>
            </a:pPr>
            <a:r>
              <a:rPr lang="en-GB" sz="1600" dirty="0">
                <a:solidFill>
                  <a:schemeClr val="bg1"/>
                </a:solidFill>
                <a:latin typeface="Arial"/>
              </a:rPr>
              <a:t>The patient’s </a:t>
            </a:r>
            <a:r>
              <a:rPr lang="en-GB" sz="1600" b="1" dirty="0">
                <a:solidFill>
                  <a:schemeClr val="bg1"/>
                </a:solidFill>
                <a:latin typeface="Arial"/>
              </a:rPr>
              <a:t>right to know </a:t>
            </a:r>
            <a:r>
              <a:rPr lang="en-GB" sz="1600" dirty="0">
                <a:solidFill>
                  <a:schemeClr val="bg1"/>
                </a:solidFill>
                <a:latin typeface="Arial"/>
              </a:rPr>
              <a:t>or </a:t>
            </a:r>
            <a:r>
              <a:rPr lang="en-GB" sz="1600" b="1" dirty="0">
                <a:solidFill>
                  <a:schemeClr val="bg1"/>
                </a:solidFill>
                <a:latin typeface="Arial"/>
              </a:rPr>
              <a:t>not to know </a:t>
            </a:r>
            <a:r>
              <a:rPr lang="en-GB" sz="1600" dirty="0">
                <a:solidFill>
                  <a:schemeClr val="bg1"/>
                </a:solidFill>
                <a:latin typeface="Arial"/>
              </a:rPr>
              <a:t>their biomarker status</a:t>
            </a:r>
            <a:r>
              <a:rPr lang="en-GB" sz="1600" baseline="30000" dirty="0">
                <a:solidFill>
                  <a:schemeClr val="bg1"/>
                </a:solidFill>
                <a:latin typeface="Arial"/>
              </a:rPr>
              <a:t>2</a:t>
            </a:r>
            <a:endParaRPr lang="en-GB" sz="1600" dirty="0">
              <a:solidFill>
                <a:schemeClr val="bg1"/>
              </a:solidFill>
              <a:latin typeface="Arial"/>
            </a:endParaRPr>
          </a:p>
          <a:p>
            <a:pPr marL="285750" indent="-285750" defTabSz="914400">
              <a:spcBef>
                <a:spcPts val="300"/>
              </a:spcBef>
              <a:buFont typeface="Arial" panose="020B0604020202020204" pitchFamily="34" charset="0"/>
              <a:buChar char="•"/>
            </a:pPr>
            <a:r>
              <a:rPr lang="en-GB" sz="1600" dirty="0">
                <a:solidFill>
                  <a:schemeClr val="bg1"/>
                </a:solidFill>
              </a:rPr>
              <a:t>The </a:t>
            </a:r>
            <a:r>
              <a:rPr lang="en-GB" sz="1600" b="1" dirty="0">
                <a:solidFill>
                  <a:schemeClr val="bg1"/>
                </a:solidFill>
              </a:rPr>
              <a:t>potential psychological burden </a:t>
            </a:r>
            <a:r>
              <a:rPr lang="en-GB" sz="1600" dirty="0">
                <a:solidFill>
                  <a:schemeClr val="bg1"/>
                </a:solidFill>
              </a:rPr>
              <a:t>of receiving a positive biomarker‑based pre-dementia diagnosis</a:t>
            </a:r>
            <a:r>
              <a:rPr lang="en-GB" sz="1600" baseline="30000" dirty="0">
                <a:solidFill>
                  <a:schemeClr val="bg1"/>
                </a:solidFill>
              </a:rPr>
              <a:t>3</a:t>
            </a:r>
          </a:p>
          <a:p>
            <a:pPr marL="285750" indent="-285750" defTabSz="914400">
              <a:spcBef>
                <a:spcPts val="300"/>
              </a:spcBef>
              <a:spcAft>
                <a:spcPts val="600"/>
              </a:spcAft>
              <a:buFont typeface="Arial" panose="020B0604020202020204" pitchFamily="34" charset="0"/>
              <a:buChar char="•"/>
            </a:pPr>
            <a:r>
              <a:rPr lang="en-GB" sz="1600" dirty="0">
                <a:solidFill>
                  <a:schemeClr val="bg1"/>
                </a:solidFill>
              </a:rPr>
              <a:t>The </a:t>
            </a:r>
            <a:r>
              <a:rPr lang="en-GB" sz="1600" b="1" dirty="0">
                <a:solidFill>
                  <a:schemeClr val="bg1"/>
                </a:solidFill>
              </a:rPr>
              <a:t>timing of dementia onset cannot be predicted</a:t>
            </a:r>
            <a:r>
              <a:rPr lang="en-GB" sz="1600" dirty="0">
                <a:solidFill>
                  <a:schemeClr val="bg1"/>
                </a:solidFill>
              </a:rPr>
              <a:t> using </a:t>
            </a:r>
            <a:r>
              <a:rPr lang="en-GB" sz="1600" dirty="0"/>
              <a:t>biomarkers</a:t>
            </a:r>
            <a:r>
              <a:rPr lang="en-GB" sz="1600" baseline="30000" dirty="0"/>
              <a:t>4</a:t>
            </a:r>
            <a:endParaRPr lang="en-GB" sz="1600" dirty="0"/>
          </a:p>
        </p:txBody>
      </p:sp>
      <p:sp>
        <p:nvSpPr>
          <p:cNvPr id="6" name="Rectangle: Rounded Corners 5">
            <a:extLst>
              <a:ext uri="{FF2B5EF4-FFF2-40B4-BE49-F238E27FC236}">
                <a16:creationId xmlns:a16="http://schemas.microsoft.com/office/drawing/2014/main" id="{13762D37-015D-4F3B-861B-B1EB7933ECD1}"/>
              </a:ext>
            </a:extLst>
          </p:cNvPr>
          <p:cNvSpPr/>
          <p:nvPr/>
        </p:nvSpPr>
        <p:spPr>
          <a:xfrm>
            <a:off x="934930" y="4020061"/>
            <a:ext cx="10666318" cy="735710"/>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lIns="504000" rtlCol="0" anchor="ctr"/>
          <a:lstStyle/>
          <a:p>
            <a:pPr defTabSz="914400">
              <a:spcBef>
                <a:spcPts val="300"/>
              </a:spcBef>
              <a:spcAft>
                <a:spcPts val="300"/>
              </a:spcAft>
            </a:pPr>
            <a:r>
              <a:rPr lang="en-US" sz="1600" dirty="0">
                <a:solidFill>
                  <a:srgbClr val="2573BA"/>
                </a:solidFill>
                <a:latin typeface="Arial"/>
              </a:rPr>
              <a:t>The </a:t>
            </a:r>
            <a:r>
              <a:rPr lang="en-US" sz="1600" b="1" dirty="0">
                <a:solidFill>
                  <a:srgbClr val="2573BA"/>
                </a:solidFill>
                <a:latin typeface="Arial"/>
              </a:rPr>
              <a:t>support provided to patients and their relatives </a:t>
            </a:r>
            <a:r>
              <a:rPr lang="en-US" sz="1600" dirty="0">
                <a:solidFill>
                  <a:srgbClr val="2573BA"/>
                </a:solidFill>
                <a:latin typeface="Arial"/>
              </a:rPr>
              <a:t>following a diagnosis of AD</a:t>
            </a:r>
            <a:r>
              <a:rPr lang="en-US" sz="1600" b="1" dirty="0">
                <a:solidFill>
                  <a:srgbClr val="2573BA"/>
                </a:solidFill>
                <a:latin typeface="Arial"/>
              </a:rPr>
              <a:t> </a:t>
            </a:r>
            <a:r>
              <a:rPr lang="en-US" sz="1600" dirty="0">
                <a:solidFill>
                  <a:srgbClr val="2573BA"/>
                </a:solidFill>
                <a:latin typeface="Arial"/>
              </a:rPr>
              <a:t>is an important consideration</a:t>
            </a:r>
            <a:r>
              <a:rPr lang="en-US" sz="1600" baseline="30000" dirty="0">
                <a:solidFill>
                  <a:srgbClr val="2573BA"/>
                </a:solidFill>
                <a:latin typeface="Arial"/>
              </a:rPr>
              <a:t>6</a:t>
            </a:r>
          </a:p>
        </p:txBody>
      </p:sp>
      <p:pic>
        <p:nvPicPr>
          <p:cNvPr id="7" name="Picture 6">
            <a:extLst>
              <a:ext uri="{FF2B5EF4-FFF2-40B4-BE49-F238E27FC236}">
                <a16:creationId xmlns:a16="http://schemas.microsoft.com/office/drawing/2014/main" id="{CF6E1863-F7AA-412C-B3B2-8842D76DD9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477" y="4840461"/>
            <a:ext cx="565654" cy="565654"/>
          </a:xfrm>
          <a:prstGeom prst="rect">
            <a:avLst/>
          </a:prstGeom>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3149C6DA-5E63-49BB-8C3C-20E04C5F21A6}"/>
              </a:ext>
            </a:extLst>
          </p:cNvPr>
          <p:cNvSpPr/>
          <p:nvPr/>
        </p:nvSpPr>
        <p:spPr>
          <a:xfrm>
            <a:off x="545377" y="3978734"/>
            <a:ext cx="782197" cy="77944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51CFD1-1A3E-4A26-98DD-4E49AB919ABE}"/>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733574" y="4155133"/>
            <a:ext cx="402712" cy="402712"/>
          </a:xfrm>
          <a:prstGeom prst="rect">
            <a:avLst/>
          </a:prstGeom>
          <a:effectLst>
            <a:outerShdw blurRad="50800" dist="38100" dir="2700000" algn="tl" rotWithShape="0">
              <a:prstClr val="black">
                <a:alpha val="40000"/>
              </a:prstClr>
            </a:outerShdw>
          </a:effectLst>
        </p:spPr>
      </p:pic>
      <p:sp>
        <p:nvSpPr>
          <p:cNvPr id="12" name="Rectangle: Rounded Corners 11">
            <a:extLst>
              <a:ext uri="{FF2B5EF4-FFF2-40B4-BE49-F238E27FC236}">
                <a16:creationId xmlns:a16="http://schemas.microsoft.com/office/drawing/2014/main" id="{5F33E809-D3A5-4F83-AAD5-3F4522BBE689}"/>
              </a:ext>
            </a:extLst>
          </p:cNvPr>
          <p:cNvSpPr/>
          <p:nvPr/>
        </p:nvSpPr>
        <p:spPr>
          <a:xfrm>
            <a:off x="7957204" y="1286029"/>
            <a:ext cx="4156419" cy="2625415"/>
          </a:xfrm>
          <a:prstGeom prst="roundRect">
            <a:avLst>
              <a:gd name="adj" fmla="val 8419"/>
            </a:avLst>
          </a:prstGeom>
          <a:ln>
            <a:solidFill>
              <a:schemeClr val="accent2"/>
            </a:solidFill>
          </a:ln>
        </p:spPr>
        <p:style>
          <a:lnRef idx="2">
            <a:schemeClr val="dk1"/>
          </a:lnRef>
          <a:fillRef idx="1">
            <a:schemeClr val="lt1"/>
          </a:fillRef>
          <a:effectRef idx="0">
            <a:schemeClr val="dk1"/>
          </a:effectRef>
          <a:fontRef idx="minor">
            <a:schemeClr val="dk1"/>
          </a:fontRef>
        </p:style>
        <p:txBody>
          <a:bodyPr lIns="90000" tIns="324000" rtlCol="0" anchor="t" anchorCtr="0"/>
          <a:lstStyle/>
          <a:p>
            <a:pPr defTabSz="914400">
              <a:spcBef>
                <a:spcPts val="300"/>
              </a:spcBef>
              <a:spcAft>
                <a:spcPts val="300"/>
              </a:spcAft>
            </a:pPr>
            <a:r>
              <a:rPr lang="en-GB" sz="1600" dirty="0">
                <a:solidFill>
                  <a:srgbClr val="2573BA"/>
                </a:solidFill>
                <a:latin typeface="Arial"/>
              </a:rPr>
              <a:t>A recent observational </a:t>
            </a:r>
            <a:r>
              <a:rPr lang="en-GB" sz="1600" b="1" dirty="0">
                <a:solidFill>
                  <a:srgbClr val="2573BA"/>
                </a:solidFill>
                <a:latin typeface="Arial"/>
              </a:rPr>
              <a:t>clinical trial</a:t>
            </a:r>
            <a:r>
              <a:rPr lang="en-GB" sz="1600" dirty="0">
                <a:solidFill>
                  <a:srgbClr val="2573BA"/>
                </a:solidFill>
                <a:latin typeface="Arial"/>
              </a:rPr>
              <a:t> of 1705 </a:t>
            </a:r>
            <a:r>
              <a:rPr lang="en-GB" sz="1600" b="1" dirty="0">
                <a:solidFill>
                  <a:srgbClr val="2573BA"/>
                </a:solidFill>
                <a:latin typeface="Arial"/>
              </a:rPr>
              <a:t>volunteers</a:t>
            </a:r>
            <a:r>
              <a:rPr lang="en-GB" sz="1600" dirty="0">
                <a:solidFill>
                  <a:srgbClr val="2573BA"/>
                </a:solidFill>
                <a:latin typeface="Arial"/>
              </a:rPr>
              <a:t> with no cognitive impairment found that the disclosure of elevated amyloid levels was</a:t>
            </a:r>
            <a:r>
              <a:rPr lang="en-GB" sz="1600" b="1" dirty="0">
                <a:solidFill>
                  <a:srgbClr val="2573BA"/>
                </a:solidFill>
                <a:latin typeface="Arial"/>
              </a:rPr>
              <a:t> not associated </a:t>
            </a:r>
            <a:r>
              <a:rPr lang="en-GB" sz="1600" dirty="0">
                <a:solidFill>
                  <a:srgbClr val="2573BA"/>
                </a:solidFill>
                <a:latin typeface="Arial"/>
              </a:rPr>
              <a:t>with short‑term negative psychological sequelae</a:t>
            </a:r>
            <a:r>
              <a:rPr lang="en-GB" sz="1600" baseline="30000" dirty="0">
                <a:solidFill>
                  <a:srgbClr val="2573BA"/>
                </a:solidFill>
                <a:latin typeface="Arial"/>
              </a:rPr>
              <a:t>5</a:t>
            </a:r>
          </a:p>
          <a:p>
            <a:pPr marL="180975" indent="-180975" defTabSz="914400">
              <a:spcBef>
                <a:spcPts val="300"/>
              </a:spcBef>
              <a:spcAft>
                <a:spcPts val="300"/>
              </a:spcAft>
              <a:buFont typeface="Arial" panose="020B0604020202020204" pitchFamily="34" charset="0"/>
              <a:buChar char="•"/>
            </a:pPr>
            <a:r>
              <a:rPr lang="en-GB" sz="1600" dirty="0">
                <a:solidFill>
                  <a:srgbClr val="2573BA"/>
                </a:solidFill>
                <a:latin typeface="Arial"/>
              </a:rPr>
              <a:t>The generalizability of this finding may be limited owing to the specific population studied (volunteers)</a:t>
            </a:r>
          </a:p>
        </p:txBody>
      </p:sp>
      <p:sp>
        <p:nvSpPr>
          <p:cNvPr id="13" name="Oval 12">
            <a:extLst>
              <a:ext uri="{FF2B5EF4-FFF2-40B4-BE49-F238E27FC236}">
                <a16:creationId xmlns:a16="http://schemas.microsoft.com/office/drawing/2014/main" id="{CC5DA0EB-F8A1-4823-9EED-90136F5B2690}"/>
              </a:ext>
            </a:extLst>
          </p:cNvPr>
          <p:cNvSpPr/>
          <p:nvPr/>
        </p:nvSpPr>
        <p:spPr>
          <a:xfrm>
            <a:off x="9232313" y="918174"/>
            <a:ext cx="738308" cy="73571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7" name="Graphic 16" descr="Information">
            <a:extLst>
              <a:ext uri="{FF2B5EF4-FFF2-40B4-BE49-F238E27FC236}">
                <a16:creationId xmlns:a16="http://schemas.microsoft.com/office/drawing/2014/main" id="{D2CE6C0F-4E55-497D-958F-9496E00338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6065" y="1009706"/>
            <a:ext cx="555187" cy="555187"/>
          </a:xfrm>
          <a:prstGeom prst="rect">
            <a:avLst/>
          </a:prstGeom>
        </p:spPr>
      </p:pic>
    </p:spTree>
    <p:extLst>
      <p:ext uri="{BB962C8B-B14F-4D97-AF65-F5344CB8AC3E}">
        <p14:creationId xmlns:p14="http://schemas.microsoft.com/office/powerpoint/2010/main" val="2378288688"/>
      </p:ext>
    </p:extLst>
  </p:cSld>
  <p:clrMapOvr>
    <a:masterClrMapping/>
  </p:clrMapOvr>
  <mc:AlternateContent xmlns:mc="http://schemas.openxmlformats.org/markup-compatibility/2006" xmlns:p14="http://schemas.microsoft.com/office/powerpoint/2010/main">
    <mc:Choice Requires="p14">
      <p:transition spd="slow" p14:dur="2000" advTm="156086"/>
    </mc:Choice>
    <mc:Fallback xmlns="">
      <p:transition spd="slow" advTm="15608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F964-014F-44F1-BF16-30B747D10442}"/>
              </a:ext>
            </a:extLst>
          </p:cNvPr>
          <p:cNvSpPr>
            <a:spLocks noGrp="1"/>
          </p:cNvSpPr>
          <p:nvPr>
            <p:ph type="title"/>
          </p:nvPr>
        </p:nvSpPr>
        <p:spPr/>
        <p:txBody>
          <a:bodyPr/>
          <a:lstStyle/>
          <a:p>
            <a:r>
              <a:rPr lang="en-US"/>
              <a:t>Utilizing core pathophysiologic biomarkers of Alzheimer’s disease</a:t>
            </a:r>
          </a:p>
        </p:txBody>
      </p:sp>
      <p:sp>
        <p:nvSpPr>
          <p:cNvPr id="6" name="Content Placeholder 5">
            <a:extLst>
              <a:ext uri="{FF2B5EF4-FFF2-40B4-BE49-F238E27FC236}">
                <a16:creationId xmlns:a16="http://schemas.microsoft.com/office/drawing/2014/main" id="{FCC2580E-B93B-423E-952D-0C787B3FE26B}"/>
              </a:ext>
            </a:extLst>
          </p:cNvPr>
          <p:cNvSpPr>
            <a:spLocks noGrp="1"/>
          </p:cNvSpPr>
          <p:nvPr>
            <p:ph type="body" sz="quarter" idx="10"/>
          </p:nvPr>
        </p:nvSpPr>
        <p:spPr>
          <a:xfrm>
            <a:off x="324851" y="5842953"/>
            <a:ext cx="7637089" cy="313171"/>
          </a:xfrm>
        </p:spPr>
        <p:txBody>
          <a:bodyPr/>
          <a:lstStyle/>
          <a:p>
            <a:r>
              <a:rPr lang="en-US" dirty="0"/>
              <a:t>No tau PET tracers currently approved</a:t>
            </a:r>
          </a:p>
          <a:p>
            <a:r>
              <a:rPr lang="en-US" dirty="0"/>
              <a:t>Aβ, amyloid beta; CSF, cerebrospinal ﬂuid; MRI, magnetic resonance imaging; PET, positron emission tomography</a:t>
            </a:r>
          </a:p>
          <a:p>
            <a:r>
              <a:rPr lang="en-US" dirty="0"/>
              <a:t>1. </a:t>
            </a:r>
            <a:r>
              <a:rPr lang="en-US" dirty="0" err="1"/>
              <a:t>Frisoni</a:t>
            </a:r>
            <a:r>
              <a:rPr lang="en-US" dirty="0"/>
              <a:t> GB, et al. </a:t>
            </a:r>
            <a:r>
              <a:rPr lang="en-US" dirty="0" err="1"/>
              <a:t>Neurobiol</a:t>
            </a:r>
            <a:r>
              <a:rPr lang="en-US" dirty="0"/>
              <a:t> Aging 2017;52:119–131; 2. </a:t>
            </a:r>
            <a:r>
              <a:rPr lang="da-DK" dirty="0"/>
              <a:t>Frisoni GB, et al. Nat Rev Neurol 2010;6:67–77; 3. </a:t>
            </a:r>
            <a:r>
              <a:rPr lang="fr-FR" dirty="0"/>
              <a:t>Jack Jr CR, et al. </a:t>
            </a:r>
            <a:r>
              <a:rPr lang="fr-FR" dirty="0" err="1"/>
              <a:t>Alzheimers</a:t>
            </a:r>
            <a:r>
              <a:rPr lang="fr-FR" dirty="0"/>
              <a:t> </a:t>
            </a:r>
            <a:r>
              <a:rPr lang="fr-FR" dirty="0" err="1"/>
              <a:t>Dement</a:t>
            </a:r>
            <a:r>
              <a:rPr lang="fr-FR" dirty="0"/>
              <a:t> 2018;14:535–562</a:t>
            </a:r>
            <a:endParaRPr lang="en-US" dirty="0"/>
          </a:p>
        </p:txBody>
      </p:sp>
      <p:graphicFrame>
        <p:nvGraphicFramePr>
          <p:cNvPr id="48" name="Table 47">
            <a:extLst>
              <a:ext uri="{FF2B5EF4-FFF2-40B4-BE49-F238E27FC236}">
                <a16:creationId xmlns:a16="http://schemas.microsoft.com/office/drawing/2014/main" id="{7E6E2DBC-825F-49FB-8999-A48A277AABF6}"/>
              </a:ext>
            </a:extLst>
          </p:cNvPr>
          <p:cNvGraphicFramePr>
            <a:graphicFrameLocks noGrp="1"/>
          </p:cNvGraphicFramePr>
          <p:nvPr/>
        </p:nvGraphicFramePr>
        <p:xfrm>
          <a:off x="587375" y="1268413"/>
          <a:ext cx="10735380" cy="3545840"/>
        </p:xfrm>
        <a:graphic>
          <a:graphicData uri="http://schemas.openxmlformats.org/drawingml/2006/table">
            <a:tbl>
              <a:tblPr firstRow="1" bandRow="1">
                <a:tableStyleId>{21E4AEA4-8DFA-4A89-87EB-49C32662AFE0}</a:tableStyleId>
              </a:tblPr>
              <a:tblGrid>
                <a:gridCol w="1896745">
                  <a:extLst>
                    <a:ext uri="{9D8B030D-6E8A-4147-A177-3AD203B41FA5}">
                      <a16:colId xmlns:a16="http://schemas.microsoft.com/office/drawing/2014/main" val="3231546001"/>
                    </a:ext>
                  </a:extLst>
                </a:gridCol>
                <a:gridCol w="3245471">
                  <a:extLst>
                    <a:ext uri="{9D8B030D-6E8A-4147-A177-3AD203B41FA5}">
                      <a16:colId xmlns:a16="http://schemas.microsoft.com/office/drawing/2014/main" val="183859161"/>
                    </a:ext>
                  </a:extLst>
                </a:gridCol>
                <a:gridCol w="2698813">
                  <a:extLst>
                    <a:ext uri="{9D8B030D-6E8A-4147-A177-3AD203B41FA5}">
                      <a16:colId xmlns:a16="http://schemas.microsoft.com/office/drawing/2014/main" val="1517636037"/>
                    </a:ext>
                  </a:extLst>
                </a:gridCol>
                <a:gridCol w="2894351">
                  <a:extLst>
                    <a:ext uri="{9D8B030D-6E8A-4147-A177-3AD203B41FA5}">
                      <a16:colId xmlns:a16="http://schemas.microsoft.com/office/drawing/2014/main" val="1646372802"/>
                    </a:ext>
                  </a:extLst>
                </a:gridCol>
              </a:tblGrid>
              <a:tr h="370840">
                <a:tc>
                  <a:txBody>
                    <a:bodyPr/>
                    <a:lstStyle/>
                    <a:p>
                      <a:r>
                        <a:rPr lang="en-GB" dirty="0"/>
                        <a:t>Modality</a:t>
                      </a:r>
                      <a:endParaRPr lang="en-US" dirty="0"/>
                    </a:p>
                  </a:txBody>
                  <a:tcPr/>
                </a:tc>
                <a:tc>
                  <a:txBody>
                    <a:bodyPr/>
                    <a:lstStyle/>
                    <a:p>
                      <a:r>
                        <a:rPr lang="en-GB"/>
                        <a:t>Analyte</a:t>
                      </a:r>
                      <a:endParaRPr lang="en-US"/>
                    </a:p>
                  </a:txBody>
                  <a:tcPr/>
                </a:tc>
                <a:tc>
                  <a:txBody>
                    <a:bodyPr/>
                    <a:lstStyle/>
                    <a:p>
                      <a:r>
                        <a:rPr lang="en-GB"/>
                        <a:t>Abnormality</a:t>
                      </a:r>
                      <a:endParaRPr lang="en-US"/>
                    </a:p>
                  </a:txBody>
                  <a:tcPr/>
                </a:tc>
                <a:tc>
                  <a:txBody>
                    <a:bodyPr/>
                    <a:lstStyle/>
                    <a:p>
                      <a:r>
                        <a:rPr lang="en-GB"/>
                        <a:t>Pathology</a:t>
                      </a:r>
                      <a:endParaRPr lang="en-US"/>
                    </a:p>
                  </a:txBody>
                  <a:tcPr/>
                </a:tc>
                <a:extLst>
                  <a:ext uri="{0D108BD9-81ED-4DB2-BD59-A6C34878D82A}">
                    <a16:rowId xmlns:a16="http://schemas.microsoft.com/office/drawing/2014/main" val="722153564"/>
                  </a:ext>
                </a:extLst>
              </a:tr>
              <a:tr h="370840">
                <a:tc>
                  <a:txBody>
                    <a:bodyPr/>
                    <a:lstStyle/>
                    <a:p>
                      <a:r>
                        <a:rPr lang="en-GB" sz="1600">
                          <a:solidFill>
                            <a:schemeClr val="tx1"/>
                          </a:solidFill>
                        </a:rPr>
                        <a:t>MRI</a:t>
                      </a:r>
                      <a:r>
                        <a:rPr lang="en-GB" sz="1600" baseline="30000">
                          <a:solidFill>
                            <a:schemeClr val="tx1"/>
                          </a:solidFill>
                        </a:rPr>
                        <a:t>1</a:t>
                      </a:r>
                      <a:endParaRPr lang="en-US" sz="1600" b="0" baseline="30000">
                        <a:solidFill>
                          <a:schemeClr val="tx1"/>
                        </a:solidFill>
                      </a:endParaRPr>
                    </a:p>
                  </a:txBody>
                  <a:tcPr/>
                </a:tc>
                <a:tc>
                  <a:txBody>
                    <a:bodyPr/>
                    <a:lstStyle/>
                    <a:p>
                      <a:r>
                        <a:rPr lang="en-GB" sz="1600" b="0" strike="noStrike">
                          <a:solidFill>
                            <a:schemeClr val="tx1"/>
                          </a:solidFill>
                        </a:rPr>
                        <a:t>Regional anatomy</a:t>
                      </a:r>
                      <a:endParaRPr lang="en-US" sz="1600" b="0" strike="noStrike">
                        <a:solidFill>
                          <a:schemeClr val="tx1"/>
                        </a:solidFill>
                      </a:endParaRPr>
                    </a:p>
                  </a:txBody>
                  <a:tcPr/>
                </a:tc>
                <a:tc>
                  <a:txBody>
                    <a:bodyPr/>
                    <a:lstStyle/>
                    <a:p>
                      <a:r>
                        <a:rPr lang="en-US" sz="1600">
                          <a:solidFill>
                            <a:schemeClr val="tx1"/>
                          </a:solidFill>
                        </a:rPr>
                        <a:t>↓ hippocampal volume, temporal and parietal atrophy, and global brain atrophy</a:t>
                      </a:r>
                      <a:r>
                        <a:rPr lang="en-US" sz="1600" baseline="30000">
                          <a:solidFill>
                            <a:schemeClr val="tx1"/>
                          </a:solidFill>
                        </a:rPr>
                        <a:t>2</a:t>
                      </a:r>
                      <a:endParaRPr lang="en-US" sz="1600" b="0" strike="sngStrike">
                        <a:solidFill>
                          <a:schemeClr val="tx1"/>
                        </a:solidFill>
                      </a:endParaRPr>
                    </a:p>
                  </a:txBody>
                  <a:tcPr/>
                </a:tc>
                <a:tc>
                  <a:txBody>
                    <a:bodyPr/>
                    <a:lstStyle/>
                    <a:p>
                      <a:r>
                        <a:rPr lang="en-GB" sz="1600">
                          <a:solidFill>
                            <a:schemeClr val="tx1"/>
                          </a:solidFill>
                        </a:rPr>
                        <a:t>Neurodegeneration</a:t>
                      </a:r>
                      <a:endParaRPr lang="en-US" sz="1600" b="0">
                        <a:solidFill>
                          <a:schemeClr val="tx1"/>
                        </a:solidFill>
                      </a:endParaRPr>
                    </a:p>
                  </a:txBody>
                  <a:tcPr/>
                </a:tc>
                <a:extLst>
                  <a:ext uri="{0D108BD9-81ED-4DB2-BD59-A6C34878D82A}">
                    <a16:rowId xmlns:a16="http://schemas.microsoft.com/office/drawing/2014/main" val="1939082678"/>
                  </a:ext>
                </a:extLst>
              </a:tr>
              <a:tr h="370840">
                <a:tc>
                  <a:txBody>
                    <a:bodyPr/>
                    <a:lstStyle/>
                    <a:p>
                      <a:r>
                        <a:rPr lang="en-GB" sz="1600">
                          <a:solidFill>
                            <a:schemeClr val="tx1"/>
                          </a:solidFill>
                        </a:rPr>
                        <a:t>CSF</a:t>
                      </a:r>
                      <a:r>
                        <a:rPr lang="en-GB" sz="1600" baseline="30000">
                          <a:solidFill>
                            <a:schemeClr val="tx1"/>
                          </a:solidFill>
                        </a:rPr>
                        <a:t>1</a:t>
                      </a:r>
                      <a:endParaRPr lang="en-US" sz="1600" b="1">
                        <a:solidFill>
                          <a:schemeClr val="tx1"/>
                        </a:solidFill>
                      </a:endParaRPr>
                    </a:p>
                  </a:txBody>
                  <a:tcPr/>
                </a:tc>
                <a:tc>
                  <a:txBody>
                    <a:bodyPr/>
                    <a:lstStyle/>
                    <a:p>
                      <a:r>
                        <a:rPr lang="en-GB" sz="1600">
                          <a:solidFill>
                            <a:schemeClr val="tx1"/>
                          </a:solidFill>
                        </a:rPr>
                        <a:t>Aβ42</a:t>
                      </a:r>
                      <a:endParaRPr lang="en-US" sz="1600" b="1">
                        <a:solidFill>
                          <a:schemeClr val="tx1"/>
                        </a:solidFill>
                      </a:endParaRPr>
                    </a:p>
                  </a:txBody>
                  <a:tcPr/>
                </a:tc>
                <a:tc>
                  <a:txBody>
                    <a:bodyPr/>
                    <a:lstStyle/>
                    <a:p>
                      <a:r>
                        <a:rPr lang="en-US" sz="1600">
                          <a:solidFill>
                            <a:schemeClr val="tx1"/>
                          </a:solidFill>
                        </a:rPr>
                        <a:t>↓ concentration</a:t>
                      </a:r>
                      <a:endParaRPr lang="en-US" sz="1600" b="1">
                        <a:solidFill>
                          <a:schemeClr val="tx1"/>
                        </a:solidFill>
                      </a:endParaRPr>
                    </a:p>
                  </a:txBody>
                  <a:tcPr/>
                </a:tc>
                <a:tc>
                  <a:txBody>
                    <a:bodyPr/>
                    <a:lstStyle/>
                    <a:p>
                      <a:r>
                        <a:rPr lang="en-GB" sz="1600">
                          <a:solidFill>
                            <a:schemeClr val="tx1"/>
                          </a:solidFill>
                        </a:rPr>
                        <a:t>Brain amyloidosis</a:t>
                      </a:r>
                      <a:endParaRPr lang="en-US" sz="1600" b="1">
                        <a:solidFill>
                          <a:schemeClr val="tx1"/>
                        </a:solidFill>
                      </a:endParaRPr>
                    </a:p>
                  </a:txBody>
                  <a:tcPr/>
                </a:tc>
                <a:extLst>
                  <a:ext uri="{0D108BD9-81ED-4DB2-BD59-A6C34878D82A}">
                    <a16:rowId xmlns:a16="http://schemas.microsoft.com/office/drawing/2014/main" val="4218197322"/>
                  </a:ext>
                </a:extLst>
              </a:tr>
              <a:tr h="370840">
                <a:tc>
                  <a:txBody>
                    <a:bodyPr/>
                    <a:lstStyle/>
                    <a:p>
                      <a:r>
                        <a:rPr lang="en-GB" sz="1600">
                          <a:solidFill>
                            <a:schemeClr val="tx1"/>
                          </a:solidFill>
                        </a:rPr>
                        <a:t>CSF</a:t>
                      </a:r>
                      <a:r>
                        <a:rPr lang="en-GB" sz="1600" baseline="30000">
                          <a:solidFill>
                            <a:schemeClr val="tx1"/>
                          </a:solidFill>
                        </a:rPr>
                        <a:t>1</a:t>
                      </a:r>
                      <a:endParaRPr lang="en-US" sz="1600" b="1">
                        <a:solidFill>
                          <a:schemeClr val="tx1"/>
                        </a:solidFill>
                      </a:endParaRPr>
                    </a:p>
                  </a:txBody>
                  <a:tcPr/>
                </a:tc>
                <a:tc>
                  <a:txBody>
                    <a:bodyPr/>
                    <a:lstStyle/>
                    <a:p>
                      <a:r>
                        <a:rPr lang="en-GB" sz="1600">
                          <a:solidFill>
                            <a:schemeClr val="tx1"/>
                          </a:solidFill>
                        </a:rPr>
                        <a:t>Total-tau / phosphorylated-tau</a:t>
                      </a:r>
                      <a:endParaRPr lang="en-US" sz="1600" b="1">
                        <a:solidFill>
                          <a:schemeClr val="tx1"/>
                        </a:solidFill>
                      </a:endParaRPr>
                    </a:p>
                  </a:txBody>
                  <a:tcPr/>
                </a:tc>
                <a:tc>
                  <a:txBody>
                    <a:bodyPr/>
                    <a:lstStyle/>
                    <a:p>
                      <a:r>
                        <a:rPr lang="en-US" sz="1600">
                          <a:solidFill>
                            <a:schemeClr val="tx1"/>
                          </a:solidFill>
                        </a:rPr>
                        <a:t>↑ concentration</a:t>
                      </a:r>
                      <a:endParaRPr lang="en-US" sz="1600" b="1">
                        <a:solidFill>
                          <a:schemeClr val="tx1"/>
                        </a:solidFill>
                      </a:endParaRPr>
                    </a:p>
                  </a:txBody>
                  <a:tcPr/>
                </a:tc>
                <a:tc>
                  <a:txBody>
                    <a:bodyPr/>
                    <a:lstStyle/>
                    <a:p>
                      <a:r>
                        <a:rPr lang="en-GB" sz="1600">
                          <a:solidFill>
                            <a:schemeClr val="tx1"/>
                          </a:solidFill>
                        </a:rPr>
                        <a:t>Neurodegeneration /</a:t>
                      </a:r>
                      <a:br>
                        <a:rPr lang="en-GB" sz="1600">
                          <a:solidFill>
                            <a:schemeClr val="tx1"/>
                          </a:solidFill>
                        </a:rPr>
                      </a:br>
                      <a:r>
                        <a:rPr lang="en-GB" sz="1600">
                          <a:solidFill>
                            <a:schemeClr val="tx1"/>
                          </a:solidFill>
                        </a:rPr>
                        <a:t>aggregated tau</a:t>
                      </a:r>
                      <a:r>
                        <a:rPr lang="en-GB" sz="1600" baseline="30000">
                          <a:solidFill>
                            <a:schemeClr val="tx1"/>
                          </a:solidFill>
                        </a:rPr>
                        <a:t>3</a:t>
                      </a:r>
                      <a:endParaRPr lang="en-US" sz="1600" b="1" baseline="30000">
                        <a:solidFill>
                          <a:schemeClr val="tx1"/>
                        </a:solidFill>
                      </a:endParaRPr>
                    </a:p>
                  </a:txBody>
                  <a:tcPr/>
                </a:tc>
                <a:extLst>
                  <a:ext uri="{0D108BD9-81ED-4DB2-BD59-A6C34878D82A}">
                    <a16:rowId xmlns:a16="http://schemas.microsoft.com/office/drawing/2014/main" val="130095158"/>
                  </a:ext>
                </a:extLst>
              </a:tr>
              <a:tr h="370840">
                <a:tc>
                  <a:txBody>
                    <a:bodyPr/>
                    <a:lstStyle/>
                    <a:p>
                      <a:r>
                        <a:rPr lang="en-GB" sz="1600">
                          <a:solidFill>
                            <a:schemeClr val="tx1"/>
                          </a:solidFill>
                        </a:rPr>
                        <a:t>PET</a:t>
                      </a:r>
                      <a:r>
                        <a:rPr lang="en-GB" sz="1600" baseline="30000">
                          <a:solidFill>
                            <a:schemeClr val="tx1"/>
                          </a:solidFill>
                        </a:rPr>
                        <a:t>1</a:t>
                      </a:r>
                      <a:endParaRPr lang="en-US" sz="1600">
                        <a:solidFill>
                          <a:schemeClr val="tx1"/>
                        </a:solidFill>
                      </a:endParaRPr>
                    </a:p>
                  </a:txBody>
                  <a:tcPr/>
                </a:tc>
                <a:tc>
                  <a:txBody>
                    <a:bodyPr/>
                    <a:lstStyle/>
                    <a:p>
                      <a:r>
                        <a:rPr lang="en-GB" sz="1600" baseline="30000" dirty="0">
                          <a:solidFill>
                            <a:schemeClr val="tx1"/>
                          </a:solidFill>
                        </a:rPr>
                        <a:t>11</a:t>
                      </a:r>
                      <a:r>
                        <a:rPr lang="en-GB" sz="1600" dirty="0">
                          <a:solidFill>
                            <a:schemeClr val="tx1"/>
                          </a:solidFill>
                        </a:rPr>
                        <a:t>C-Pittsburgh compound B,</a:t>
                      </a:r>
                      <a:br>
                        <a:rPr lang="en-GB" sz="1600" dirty="0">
                          <a:solidFill>
                            <a:schemeClr val="tx1"/>
                          </a:solidFill>
                        </a:rPr>
                      </a:br>
                      <a:r>
                        <a:rPr lang="en-GB" sz="1600" baseline="30000" dirty="0">
                          <a:solidFill>
                            <a:schemeClr val="tx1"/>
                          </a:solidFill>
                        </a:rPr>
                        <a:t>18</a:t>
                      </a:r>
                      <a:r>
                        <a:rPr lang="en-GB" sz="1600" dirty="0">
                          <a:solidFill>
                            <a:schemeClr val="tx1"/>
                          </a:solidFill>
                        </a:rPr>
                        <a:t>F ligands</a:t>
                      </a:r>
                    </a:p>
                  </a:txBody>
                  <a:tcPr/>
                </a:tc>
                <a:tc>
                  <a:txBody>
                    <a:bodyPr/>
                    <a:lstStyle/>
                    <a:p>
                      <a:r>
                        <a:rPr lang="en-US" sz="1600">
                          <a:solidFill>
                            <a:schemeClr val="tx1"/>
                          </a:solidFill>
                        </a:rPr>
                        <a:t>↑ cortical uptake</a:t>
                      </a:r>
                    </a:p>
                  </a:txBody>
                  <a:tcPr/>
                </a:tc>
                <a:tc>
                  <a:txBody>
                    <a:bodyPr/>
                    <a:lstStyle/>
                    <a:p>
                      <a:r>
                        <a:rPr lang="en-GB" sz="1600">
                          <a:solidFill>
                            <a:schemeClr val="tx1"/>
                          </a:solidFill>
                        </a:rPr>
                        <a:t>Brain amyloidosis</a:t>
                      </a:r>
                      <a:endParaRPr lang="en-US" sz="1600">
                        <a:solidFill>
                          <a:schemeClr val="tx1"/>
                        </a:solidFill>
                      </a:endParaRPr>
                    </a:p>
                  </a:txBody>
                  <a:tcPr/>
                </a:tc>
                <a:extLst>
                  <a:ext uri="{0D108BD9-81ED-4DB2-BD59-A6C34878D82A}">
                    <a16:rowId xmlns:a16="http://schemas.microsoft.com/office/drawing/2014/main" val="2446629753"/>
                  </a:ext>
                </a:extLst>
              </a:tr>
              <a:tr h="370840">
                <a:tc>
                  <a:txBody>
                    <a:bodyPr/>
                    <a:lstStyle/>
                    <a:p>
                      <a:r>
                        <a:rPr lang="en-GB" sz="1600">
                          <a:solidFill>
                            <a:schemeClr val="tx1"/>
                          </a:solidFill>
                        </a:rPr>
                        <a:t>PET</a:t>
                      </a:r>
                      <a:r>
                        <a:rPr lang="en-GB" sz="1600" baseline="30000">
                          <a:solidFill>
                            <a:schemeClr val="tx1"/>
                          </a:solidFill>
                        </a:rPr>
                        <a:t>1</a:t>
                      </a:r>
                      <a:endParaRPr lang="en-US" sz="1600">
                        <a:solidFill>
                          <a:schemeClr val="tx1"/>
                        </a:solidFill>
                      </a:endParaRPr>
                    </a:p>
                  </a:txBody>
                  <a:tcPr/>
                </a:tc>
                <a:tc>
                  <a:txBody>
                    <a:bodyPr/>
                    <a:lstStyle/>
                    <a:p>
                      <a:r>
                        <a:rPr lang="en-GB" sz="1600" baseline="30000">
                          <a:solidFill>
                            <a:schemeClr val="tx1"/>
                          </a:solidFill>
                        </a:rPr>
                        <a:t>18</a:t>
                      </a:r>
                      <a:r>
                        <a:rPr lang="en-GB" sz="1600">
                          <a:solidFill>
                            <a:schemeClr val="tx1"/>
                          </a:solidFill>
                        </a:rPr>
                        <a:t>F-ﬂuorodeoxyglucose</a:t>
                      </a:r>
                    </a:p>
                    <a:p>
                      <a:r>
                        <a:rPr lang="en-GB" sz="1600">
                          <a:solidFill>
                            <a:schemeClr val="tx1"/>
                          </a:solidFill>
                        </a:rPr>
                        <a:t>(FDG)</a:t>
                      </a:r>
                    </a:p>
                  </a:txBody>
                  <a:tcPr/>
                </a:tc>
                <a:tc>
                  <a:txBody>
                    <a:bodyPr/>
                    <a:lstStyle/>
                    <a:p>
                      <a:r>
                        <a:rPr lang="en-US" sz="1600">
                          <a:solidFill>
                            <a:schemeClr val="tx1"/>
                          </a:solidFill>
                        </a:rPr>
                        <a:t>↓ metabolism in posterior cingulate-precuneus and temporoparietal cortex</a:t>
                      </a:r>
                    </a:p>
                  </a:txBody>
                  <a:tcPr/>
                </a:tc>
                <a:tc>
                  <a:txBody>
                    <a:bodyPr/>
                    <a:lstStyle/>
                    <a:p>
                      <a:r>
                        <a:rPr lang="en-GB" sz="1600" dirty="0">
                          <a:solidFill>
                            <a:schemeClr val="tx1"/>
                          </a:solidFill>
                        </a:rPr>
                        <a:t>Neurodegeneration</a:t>
                      </a:r>
                      <a:endParaRPr lang="en-US" sz="1600" dirty="0">
                        <a:solidFill>
                          <a:schemeClr val="tx1"/>
                        </a:solidFill>
                      </a:endParaRPr>
                    </a:p>
                  </a:txBody>
                  <a:tcPr/>
                </a:tc>
                <a:extLst>
                  <a:ext uri="{0D108BD9-81ED-4DB2-BD59-A6C34878D82A}">
                    <a16:rowId xmlns:a16="http://schemas.microsoft.com/office/drawing/2014/main" val="1625752547"/>
                  </a:ext>
                </a:extLst>
              </a:tr>
            </a:tbl>
          </a:graphicData>
        </a:graphic>
      </p:graphicFrame>
    </p:spTree>
    <p:extLst>
      <p:ext uri="{BB962C8B-B14F-4D97-AF65-F5344CB8AC3E}">
        <p14:creationId xmlns:p14="http://schemas.microsoft.com/office/powerpoint/2010/main" val="3140001113"/>
      </p:ext>
    </p:extLst>
  </p:cSld>
  <p:clrMapOvr>
    <a:masterClrMapping/>
  </p:clrMapOvr>
  <mc:AlternateContent xmlns:mc="http://schemas.openxmlformats.org/markup-compatibility/2006" xmlns:p14="http://schemas.microsoft.com/office/powerpoint/2010/main">
    <mc:Choice Requires="p14">
      <p:transition spd="slow" p14:dur="2000" advTm="195605"/>
    </mc:Choice>
    <mc:Fallback xmlns="">
      <p:transition spd="slow" advTm="19560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19668DE0-E547-5BF1-2A8E-87EC3FF3D47E}"/>
              </a:ext>
            </a:extLst>
          </p:cNvPr>
          <p:cNvSpPr>
            <a:spLocks noGrp="1" noChangeArrowheads="1"/>
          </p:cNvSpPr>
          <p:nvPr>
            <p:ph type="title"/>
          </p:nvPr>
        </p:nvSpPr>
        <p:spPr>
          <a:xfrm>
            <a:off x="838200" y="82296"/>
            <a:ext cx="10515600" cy="1325563"/>
          </a:xfrm>
        </p:spPr>
        <p:txBody>
          <a:bodyPr/>
          <a:lstStyle/>
          <a:p>
            <a:pPr algn="ctr" eaLnBrk="1" hangingPunct="1"/>
            <a:r>
              <a:rPr lang="en-AU" altLang="en-SI" dirty="0">
                <a:solidFill>
                  <a:srgbClr val="C00000"/>
                </a:solidFill>
                <a:ea typeface="ＭＳ Ｐゴシック" panose="020B0600070205080204" pitchFamily="34" charset="-128"/>
              </a:rPr>
              <a:t>LABORATORY TESTS</a:t>
            </a:r>
          </a:p>
        </p:txBody>
      </p:sp>
      <p:sp>
        <p:nvSpPr>
          <p:cNvPr id="106498" name="Rectangle 6">
            <a:extLst>
              <a:ext uri="{FF2B5EF4-FFF2-40B4-BE49-F238E27FC236}">
                <a16:creationId xmlns:a16="http://schemas.microsoft.com/office/drawing/2014/main" id="{C5F69054-B5E5-E20B-DB06-3CEEA5D6A60D}"/>
              </a:ext>
            </a:extLst>
          </p:cNvPr>
          <p:cNvSpPr>
            <a:spLocks noGrp="1" noChangeArrowheads="1"/>
          </p:cNvSpPr>
          <p:nvPr>
            <p:ph idx="1"/>
          </p:nvPr>
        </p:nvSpPr>
        <p:spPr>
          <a:xfrm>
            <a:off x="1953886" y="1118061"/>
            <a:ext cx="8478982" cy="4621877"/>
          </a:xfrm>
        </p:spPr>
        <p:txBody>
          <a:bodyPr>
            <a:normAutofit/>
          </a:bodyPr>
          <a:lstStyle/>
          <a:p>
            <a:pPr eaLnBrk="1" hangingPunct="1">
              <a:buFont typeface="Wingdings" pitchFamily="2" charset="2"/>
              <a:buNone/>
            </a:pPr>
            <a:r>
              <a:rPr lang="en-US" altLang="en-SI" sz="2000" b="1" dirty="0">
                <a:ea typeface="ＭＳ Ｐゴシック" panose="020B0600070205080204" pitchFamily="34" charset="-128"/>
              </a:rPr>
              <a:t>		Routine	</a:t>
            </a:r>
            <a:r>
              <a:rPr lang="en-US" altLang="en-SI" sz="2000" dirty="0">
                <a:ea typeface="ＭＳ Ｐゴシック" panose="020B0600070205080204" pitchFamily="34" charset="-128"/>
              </a:rPr>
              <a:t>			</a:t>
            </a:r>
            <a:r>
              <a:rPr lang="en-US" altLang="en-SI" sz="2000" b="1" dirty="0">
                <a:ea typeface="ＭＳ Ｐゴシック" panose="020B0600070205080204" pitchFamily="34" charset="-128"/>
              </a:rPr>
              <a:t>Optional</a:t>
            </a:r>
          </a:p>
          <a:p>
            <a:pPr lvl="1" eaLnBrk="1" hangingPunct="1">
              <a:buFont typeface="Wingdings" pitchFamily="2" charset="2"/>
              <a:buNone/>
            </a:pPr>
            <a:endParaRPr lang="en-US" altLang="en-SI" sz="2000" dirty="0">
              <a:ea typeface="ＭＳ Ｐゴシック" panose="020B0600070205080204" pitchFamily="34" charset="-128"/>
            </a:endParaRPr>
          </a:p>
          <a:p>
            <a:pPr lvl="1" eaLnBrk="1" hangingPunct="1">
              <a:buFont typeface="Wingdings" pitchFamily="2" charset="2"/>
              <a:buNone/>
            </a:pPr>
            <a:r>
              <a:rPr lang="en-US" altLang="en-SI" sz="2000" dirty="0">
                <a:ea typeface="ＭＳ Ｐゴシック" panose="020B0600070205080204" pitchFamily="34" charset="-128"/>
              </a:rPr>
              <a:t>Blood glucose			</a:t>
            </a:r>
          </a:p>
          <a:p>
            <a:pPr lvl="1" eaLnBrk="1" hangingPunct="1">
              <a:buFont typeface="Wingdings" pitchFamily="2" charset="2"/>
              <a:buNone/>
            </a:pPr>
            <a:r>
              <a:rPr lang="en-US" altLang="en-SI" sz="2000" dirty="0">
                <a:ea typeface="ＭＳ Ｐゴシック" panose="020B0600070205080204" pitchFamily="34" charset="-128"/>
              </a:rPr>
              <a:t>CBC		</a:t>
            </a:r>
            <a:r>
              <a:rPr lang="tr-TR" altLang="en-SI" sz="2000" dirty="0">
                <a:ea typeface="ＭＳ Ｐゴシック" panose="020B0600070205080204" pitchFamily="34" charset="-128"/>
              </a:rPr>
              <a:t>                                      </a:t>
            </a:r>
            <a:r>
              <a:rPr lang="en-US" altLang="en-SI" sz="2000" dirty="0">
                <a:ea typeface="ＭＳ Ｐゴシック" panose="020B0600070205080204" pitchFamily="34" charset="-128"/>
              </a:rPr>
              <a:t>Chest X-ray</a:t>
            </a:r>
          </a:p>
          <a:p>
            <a:pPr lvl="1" eaLnBrk="1" hangingPunct="1">
              <a:buFont typeface="Wingdings" pitchFamily="2" charset="2"/>
              <a:buNone/>
            </a:pPr>
            <a:r>
              <a:rPr lang="en-US" altLang="en-SI" sz="2000" dirty="0">
                <a:ea typeface="ＭＳ Ｐゴシック" panose="020B0600070205080204" pitchFamily="34" charset="-128"/>
              </a:rPr>
              <a:t>Vitamin B</a:t>
            </a:r>
            <a:r>
              <a:rPr lang="en-US" altLang="en-SI" sz="2000" baseline="-25000" dirty="0">
                <a:ea typeface="ＭＳ Ｐゴシック" panose="020B0600070205080204" pitchFamily="34" charset="-128"/>
              </a:rPr>
              <a:t>12</a:t>
            </a:r>
            <a:r>
              <a:rPr lang="en-US" altLang="en-SI" sz="2000" dirty="0">
                <a:ea typeface="ＭＳ Ｐゴシック" panose="020B0600070205080204" pitchFamily="34" charset="-128"/>
              </a:rPr>
              <a:t> level			ECG</a:t>
            </a:r>
          </a:p>
          <a:p>
            <a:pPr lvl="1" eaLnBrk="1" hangingPunct="1">
              <a:buFont typeface="Wingdings" pitchFamily="2" charset="2"/>
              <a:buNone/>
            </a:pPr>
            <a:r>
              <a:rPr lang="en-US" altLang="en-SI" sz="2000" dirty="0">
                <a:ea typeface="ＭＳ Ｐゴシック" panose="020B0600070205080204" pitchFamily="34" charset="-128"/>
              </a:rPr>
              <a:t>Thyroid function tests		EEG</a:t>
            </a:r>
          </a:p>
          <a:p>
            <a:pPr lvl="1" eaLnBrk="1" hangingPunct="1">
              <a:buFont typeface="Wingdings" pitchFamily="2" charset="2"/>
              <a:buNone/>
            </a:pPr>
            <a:r>
              <a:rPr lang="en-US" altLang="en-SI" sz="2000" dirty="0">
                <a:ea typeface="ＭＳ Ｐゴシック" panose="020B0600070205080204" pitchFamily="34" charset="-128"/>
              </a:rPr>
              <a:t>AST, ALT				Drug levels</a:t>
            </a:r>
          </a:p>
          <a:p>
            <a:pPr lvl="1" eaLnBrk="1" hangingPunct="1">
              <a:buFont typeface="Wingdings" pitchFamily="2" charset="2"/>
              <a:buNone/>
            </a:pPr>
            <a:r>
              <a:rPr lang="en-US" altLang="en-SI" sz="2000" dirty="0">
                <a:ea typeface="ＭＳ Ｐゴシック" panose="020B0600070205080204" pitchFamily="34" charset="-128"/>
              </a:rPr>
              <a:t>LDH				Urinalysis</a:t>
            </a:r>
          </a:p>
          <a:p>
            <a:pPr lvl="1" eaLnBrk="1" hangingPunct="1">
              <a:buFont typeface="Wingdings" pitchFamily="2" charset="2"/>
              <a:buNone/>
            </a:pPr>
            <a:r>
              <a:rPr lang="en-US" altLang="en-SI" sz="2000" dirty="0">
                <a:ea typeface="ＭＳ Ｐゴシック" panose="020B0600070205080204" pitchFamily="34" charset="-128"/>
              </a:rPr>
              <a:t>BUN				HIV testing</a:t>
            </a:r>
          </a:p>
          <a:p>
            <a:pPr lvl="1" eaLnBrk="1" hangingPunct="1">
              <a:buFont typeface="Wingdings" pitchFamily="2" charset="2"/>
              <a:buNone/>
            </a:pPr>
            <a:r>
              <a:rPr lang="en-US" altLang="en-SI" sz="2000" dirty="0">
                <a:ea typeface="ＭＳ Ｐゴシック" panose="020B0600070205080204" pitchFamily="34" charset="-128"/>
              </a:rPr>
              <a:t>Uric acid				Heavy metals in urine</a:t>
            </a:r>
          </a:p>
          <a:p>
            <a:pPr lvl="1" eaLnBrk="1" hangingPunct="1">
              <a:buFont typeface="Wingdings" pitchFamily="2" charset="2"/>
              <a:buNone/>
            </a:pPr>
            <a:r>
              <a:rPr lang="en-US" altLang="en-SI" sz="2000" dirty="0">
                <a:ea typeface="ＭＳ Ｐゴシック" panose="020B0600070205080204" pitchFamily="34" charset="-128"/>
              </a:rPr>
              <a:t>Sedimentation rate			CSF analysis</a:t>
            </a:r>
          </a:p>
          <a:p>
            <a:pPr lvl="1" eaLnBrk="1" hangingPunct="1">
              <a:buFont typeface="Wingdings" pitchFamily="2" charset="2"/>
              <a:buNone/>
            </a:pPr>
            <a:r>
              <a:rPr lang="en-US" altLang="en-SI" sz="2000" dirty="0">
                <a:ea typeface="ＭＳ Ｐゴシック" panose="020B0600070205080204" pitchFamily="34" charset="-128"/>
              </a:rPr>
              <a:t>Syphilis serology			PET/SPECT</a:t>
            </a:r>
            <a:endParaRPr lang="tr-TR" altLang="en-SI" sz="2000" dirty="0">
              <a:ea typeface="ＭＳ Ｐゴシック" panose="020B0600070205080204" pitchFamily="34" charset="-128"/>
            </a:endParaRPr>
          </a:p>
          <a:p>
            <a:pPr lvl="1" eaLnBrk="1" hangingPunct="1">
              <a:buFont typeface="Wingdings" pitchFamily="2" charset="2"/>
              <a:buNone/>
            </a:pPr>
            <a:endParaRPr lang="en-AU" altLang="en-SI" sz="20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74068"/>
    </mc:Choice>
    <mc:Fallback xmlns="">
      <p:transition spd="slow" advTm="74068"/>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cNvSpPr txBox="1"/>
          <p:nvPr/>
        </p:nvSpPr>
        <p:spPr>
          <a:xfrm>
            <a:off x="1523999" y="1066801"/>
            <a:ext cx="914400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vl1pPr>
          </a:lstStyle>
          <a:p>
            <a:r>
              <a:t> </a:t>
            </a:r>
          </a:p>
        </p:txBody>
      </p:sp>
      <p:sp>
        <p:nvSpPr>
          <p:cNvPr id="33" name="Text"/>
          <p:cNvSpPr txBox="1"/>
          <p:nvPr/>
        </p:nvSpPr>
        <p:spPr>
          <a:xfrm>
            <a:off x="1523999" y="3257551"/>
            <a:ext cx="914400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vl1pPr>
          </a:lstStyle>
          <a:p>
            <a:r>
              <a:t> </a:t>
            </a:r>
          </a:p>
        </p:txBody>
      </p:sp>
      <p:sp>
        <p:nvSpPr>
          <p:cNvPr id="34" name="ANATOMSKE SPREMEMBE:…"/>
          <p:cNvSpPr txBox="1"/>
          <p:nvPr/>
        </p:nvSpPr>
        <p:spPr>
          <a:xfrm>
            <a:off x="3505199" y="228600"/>
            <a:ext cx="457200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900"/>
              </a:spcBef>
              <a:defRPr sz="1600" b="1">
                <a:solidFill>
                  <a:schemeClr val="accent2"/>
                </a:solidFill>
              </a:defRPr>
            </a:pPr>
            <a:endParaRPr sz="1200" dirty="0"/>
          </a:p>
        </p:txBody>
      </p:sp>
      <p:pic>
        <p:nvPicPr>
          <p:cNvPr id="35" name="image.png" descr="image.png"/>
          <p:cNvPicPr>
            <a:picLocks noChangeAspect="1"/>
          </p:cNvPicPr>
          <p:nvPr/>
        </p:nvPicPr>
        <p:blipFill>
          <a:blip r:embed="rId2"/>
          <a:stretch>
            <a:fillRect/>
          </a:stretch>
        </p:blipFill>
        <p:spPr>
          <a:xfrm>
            <a:off x="1852974" y="705642"/>
            <a:ext cx="7843838" cy="5322888"/>
          </a:xfrm>
          <a:prstGeom prst="rect">
            <a:avLst/>
          </a:prstGeom>
          <a:ln w="12700">
            <a:miter lim="400000"/>
          </a:ln>
        </p:spPr>
      </p:pic>
      <p:sp>
        <p:nvSpPr>
          <p:cNvPr id="36" name="normalno"/>
          <p:cNvSpPr txBox="1"/>
          <p:nvPr/>
        </p:nvSpPr>
        <p:spPr>
          <a:xfrm>
            <a:off x="6761525" y="219867"/>
            <a:ext cx="781622"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800" b="1" i="1"/>
            </a:lvl1pPr>
          </a:lstStyle>
          <a:p>
            <a:r>
              <a:rPr dirty="0"/>
              <a:t>normal</a:t>
            </a:r>
          </a:p>
        </p:txBody>
      </p:sp>
      <p:sp>
        <p:nvSpPr>
          <p:cNvPr id="37" name="AB"/>
          <p:cNvSpPr txBox="1"/>
          <p:nvPr/>
        </p:nvSpPr>
        <p:spPr>
          <a:xfrm>
            <a:off x="3546837" y="308767"/>
            <a:ext cx="398505"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800" b="1" i="1"/>
            </a:lvl1pPr>
          </a:lstStyle>
          <a:p>
            <a:r>
              <a:rPr dirty="0"/>
              <a:t>A</a:t>
            </a:r>
            <a:r>
              <a:rPr lang="sl-SI" dirty="0"/>
              <a:t>D</a:t>
            </a:r>
            <a:endParaRPr dirty="0"/>
          </a:p>
        </p:txBody>
      </p:sp>
      <p:sp>
        <p:nvSpPr>
          <p:cNvPr id="38" name="AB"/>
          <p:cNvSpPr txBox="1"/>
          <p:nvPr/>
        </p:nvSpPr>
        <p:spPr>
          <a:xfrm>
            <a:off x="3746089" y="5919010"/>
            <a:ext cx="398505"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800" b="1" i="1"/>
            </a:lvl1pPr>
          </a:lstStyle>
          <a:p>
            <a:r>
              <a:rPr dirty="0"/>
              <a:t>A</a:t>
            </a:r>
            <a:r>
              <a:rPr lang="sl-SI" dirty="0"/>
              <a:t>D</a:t>
            </a:r>
            <a:endParaRPr dirty="0"/>
          </a:p>
        </p:txBody>
      </p:sp>
      <p:sp>
        <p:nvSpPr>
          <p:cNvPr id="39" name="frontotemporalna atrofija"/>
          <p:cNvSpPr txBox="1"/>
          <p:nvPr/>
        </p:nvSpPr>
        <p:spPr>
          <a:xfrm>
            <a:off x="6533788" y="6019702"/>
            <a:ext cx="2542232"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800" b="1" i="1"/>
            </a:lvl1pPr>
          </a:lstStyle>
          <a:p>
            <a:r>
              <a:rPr dirty="0"/>
              <a:t>frontotemporal atro</a:t>
            </a:r>
            <a:r>
              <a:rPr lang="sl-SI" dirty="0"/>
              <a:t>phy</a:t>
            </a:r>
            <a:endParaRPr dirty="0"/>
          </a:p>
        </p:txBody>
      </p:sp>
    </p:spTree>
  </p:cSld>
  <p:clrMapOvr>
    <a:masterClrMapping/>
  </p:clrMapOvr>
  <p:transition spd="med" advTm="56643"/>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http://www-medlib.med.utah.edu/WebPath/jpeg5/CNS091.jpg" descr="http://www-medlib.med.utah.edu/WebPath/jpeg5/CNS091.jpg"/>
          <p:cNvPicPr>
            <a:picLocks noChangeAspect="1"/>
          </p:cNvPicPr>
          <p:nvPr/>
        </p:nvPicPr>
        <p:blipFill>
          <a:blip r:embed="rId2"/>
          <a:stretch>
            <a:fillRect/>
          </a:stretch>
        </p:blipFill>
        <p:spPr>
          <a:xfrm>
            <a:off x="5638801" y="117566"/>
            <a:ext cx="4037013" cy="2911475"/>
          </a:xfrm>
          <a:prstGeom prst="rect">
            <a:avLst/>
          </a:prstGeom>
          <a:ln w="12700">
            <a:miter lim="400000"/>
          </a:ln>
        </p:spPr>
      </p:pic>
      <p:pic>
        <p:nvPicPr>
          <p:cNvPr id="45" name="http://www-medlib.med.utah.edu/WebPath/jpeg5/CNS094.jpg" descr="http://www-medlib.med.utah.edu/WebPath/jpeg5/CNS094.jpg"/>
          <p:cNvPicPr>
            <a:picLocks noChangeAspect="1"/>
          </p:cNvPicPr>
          <p:nvPr/>
        </p:nvPicPr>
        <p:blipFill>
          <a:blip r:embed="rId3"/>
          <a:stretch>
            <a:fillRect/>
          </a:stretch>
        </p:blipFill>
        <p:spPr>
          <a:xfrm>
            <a:off x="1524001" y="3089365"/>
            <a:ext cx="4037013" cy="2833688"/>
          </a:xfrm>
          <a:prstGeom prst="rect">
            <a:avLst/>
          </a:prstGeom>
          <a:ln w="12700">
            <a:miter lim="400000"/>
          </a:ln>
        </p:spPr>
      </p:pic>
      <p:pic>
        <p:nvPicPr>
          <p:cNvPr id="46" name="http://www-medlib.med.utah.edu/WebPath/jpeg5/CNS097.jpg" descr="http://www-medlib.med.utah.edu/WebPath/jpeg5/CNS097.jpg"/>
          <p:cNvPicPr>
            <a:picLocks noChangeAspect="1"/>
          </p:cNvPicPr>
          <p:nvPr/>
        </p:nvPicPr>
        <p:blipFill>
          <a:blip r:embed="rId4"/>
          <a:stretch>
            <a:fillRect/>
          </a:stretch>
        </p:blipFill>
        <p:spPr>
          <a:xfrm>
            <a:off x="5638800" y="3089365"/>
            <a:ext cx="4038600" cy="2832100"/>
          </a:xfrm>
          <a:prstGeom prst="rect">
            <a:avLst/>
          </a:prstGeom>
          <a:ln w="12700">
            <a:miter lim="400000"/>
          </a:ln>
        </p:spPr>
      </p:pic>
      <p:pic>
        <p:nvPicPr>
          <p:cNvPr id="47" name="image.png" descr="image.png"/>
          <p:cNvPicPr>
            <a:picLocks noChangeAspect="1"/>
          </p:cNvPicPr>
          <p:nvPr/>
        </p:nvPicPr>
        <p:blipFill>
          <a:blip r:embed="rId5"/>
          <a:stretch>
            <a:fillRect/>
          </a:stretch>
        </p:blipFill>
        <p:spPr>
          <a:xfrm>
            <a:off x="1524000" y="117565"/>
            <a:ext cx="4038600" cy="2914650"/>
          </a:xfrm>
          <a:prstGeom prst="rect">
            <a:avLst/>
          </a:prstGeom>
          <a:ln w="12700">
            <a:miter lim="400000"/>
          </a:ln>
        </p:spPr>
      </p:pic>
      <p:sp>
        <p:nvSpPr>
          <p:cNvPr id="48" name="Histološko barvanje amiloidnih  leh in nevrofibrilarnih pentelj"/>
          <p:cNvSpPr txBox="1"/>
          <p:nvPr/>
        </p:nvSpPr>
        <p:spPr>
          <a:xfrm>
            <a:off x="3276600" y="228600"/>
            <a:ext cx="640080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900"/>
              </a:spcBef>
              <a:defRPr sz="1600" b="1">
                <a:solidFill>
                  <a:schemeClr val="accent2"/>
                </a:solidFill>
              </a:defRPr>
            </a:lvl1pPr>
          </a:lstStyle>
          <a:p>
            <a:endParaRPr sz="1200" i="1" dirty="0"/>
          </a:p>
        </p:txBody>
      </p:sp>
    </p:spTree>
  </p:cSld>
  <p:clrMapOvr>
    <a:masterClrMapping/>
  </p:clrMapOvr>
  <p:transition spd="med" advTm="3796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png" descr="image.png"/>
          <p:cNvPicPr>
            <a:picLocks noChangeAspect="1"/>
          </p:cNvPicPr>
          <p:nvPr/>
        </p:nvPicPr>
        <p:blipFill>
          <a:blip r:embed="rId3"/>
          <a:stretch>
            <a:fillRect/>
          </a:stretch>
        </p:blipFill>
        <p:spPr>
          <a:xfrm>
            <a:off x="1639887" y="1019637"/>
            <a:ext cx="8912225" cy="3889837"/>
          </a:xfrm>
          <a:prstGeom prst="rect">
            <a:avLst/>
          </a:prstGeom>
          <a:ln w="12700">
            <a:miter lim="400000"/>
          </a:ln>
        </p:spPr>
      </p:pic>
      <p:sp>
        <p:nvSpPr>
          <p:cNvPr id="67" name="Taoisti"/>
          <p:cNvSpPr txBox="1"/>
          <p:nvPr/>
        </p:nvSpPr>
        <p:spPr>
          <a:xfrm>
            <a:off x="7896226" y="692150"/>
            <a:ext cx="553996"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a:defRPr sz="2000" b="1">
                <a:solidFill>
                  <a:srgbClr val="000080"/>
                </a:solidFill>
              </a:defRPr>
            </a:pPr>
            <a:endParaRPr sz="2000" dirty="0"/>
          </a:p>
        </p:txBody>
      </p:sp>
      <p:sp>
        <p:nvSpPr>
          <p:cNvPr id="3" name="Title 2">
            <a:extLst>
              <a:ext uri="{FF2B5EF4-FFF2-40B4-BE49-F238E27FC236}">
                <a16:creationId xmlns:a16="http://schemas.microsoft.com/office/drawing/2014/main" id="{15F74655-1157-D815-D152-02C8A1595917}"/>
              </a:ext>
            </a:extLst>
          </p:cNvPr>
          <p:cNvSpPr>
            <a:spLocks noGrp="1"/>
          </p:cNvSpPr>
          <p:nvPr>
            <p:ph type="title"/>
          </p:nvPr>
        </p:nvSpPr>
        <p:spPr>
          <a:xfrm>
            <a:off x="838200" y="129047"/>
            <a:ext cx="10515600" cy="1325563"/>
          </a:xfrm>
        </p:spPr>
        <p:txBody>
          <a:bodyPr/>
          <a:lstStyle/>
          <a:p>
            <a:pPr algn="ctr"/>
            <a:r>
              <a:rPr lang="en-SI" dirty="0">
                <a:solidFill>
                  <a:srgbClr val="C00000"/>
                </a:solidFill>
              </a:rPr>
              <a:t>BRAAK STAGING</a:t>
            </a:r>
          </a:p>
        </p:txBody>
      </p:sp>
    </p:spTree>
  </p:cSld>
  <p:clrMapOvr>
    <a:masterClrMapping/>
  </p:clrMapOvr>
  <mc:AlternateContent xmlns:mc="http://schemas.openxmlformats.org/markup-compatibility/2006" xmlns:p14="http://schemas.microsoft.com/office/powerpoint/2010/main">
    <mc:Choice Requires="p14">
      <p:transition spd="slow" p14:dur="2000" advTm="51765"/>
    </mc:Choice>
    <mc:Fallback xmlns="">
      <p:transition spd="slow" advTm="5176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png" descr="image.png"/>
          <p:cNvPicPr>
            <a:picLocks noChangeAspect="1"/>
          </p:cNvPicPr>
          <p:nvPr/>
        </p:nvPicPr>
        <p:blipFill>
          <a:blip r:embed="rId3"/>
          <a:stretch>
            <a:fillRect/>
          </a:stretch>
        </p:blipFill>
        <p:spPr>
          <a:xfrm>
            <a:off x="1980385" y="1259578"/>
            <a:ext cx="8912225" cy="3889837"/>
          </a:xfrm>
          <a:prstGeom prst="rect">
            <a:avLst/>
          </a:prstGeom>
          <a:ln w="12700">
            <a:miter lim="400000"/>
          </a:ln>
        </p:spPr>
      </p:pic>
      <p:sp>
        <p:nvSpPr>
          <p:cNvPr id="67" name="Taoisti"/>
          <p:cNvSpPr txBox="1"/>
          <p:nvPr/>
        </p:nvSpPr>
        <p:spPr>
          <a:xfrm>
            <a:off x="7896226" y="692150"/>
            <a:ext cx="553996"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a:defRPr sz="2000" b="1">
                <a:solidFill>
                  <a:srgbClr val="000080"/>
                </a:solidFill>
              </a:defRPr>
            </a:pPr>
            <a:endParaRPr sz="2000" dirty="0"/>
          </a:p>
        </p:txBody>
      </p:sp>
      <p:sp>
        <p:nvSpPr>
          <p:cNvPr id="3" name="Title 2">
            <a:extLst>
              <a:ext uri="{FF2B5EF4-FFF2-40B4-BE49-F238E27FC236}">
                <a16:creationId xmlns:a16="http://schemas.microsoft.com/office/drawing/2014/main" id="{15F74655-1157-D815-D152-02C8A1595917}"/>
              </a:ext>
            </a:extLst>
          </p:cNvPr>
          <p:cNvSpPr>
            <a:spLocks noGrp="1"/>
          </p:cNvSpPr>
          <p:nvPr>
            <p:ph type="title"/>
          </p:nvPr>
        </p:nvSpPr>
        <p:spPr/>
        <p:txBody>
          <a:bodyPr/>
          <a:lstStyle/>
          <a:p>
            <a:pPr algn="ctr"/>
            <a:r>
              <a:rPr lang="en-SI" dirty="0">
                <a:solidFill>
                  <a:srgbClr val="C00000"/>
                </a:solidFill>
              </a:rPr>
              <a:t>BRAAK STAGING</a:t>
            </a:r>
          </a:p>
        </p:txBody>
      </p:sp>
    </p:spTree>
    <p:extLst>
      <p:ext uri="{BB962C8B-B14F-4D97-AF65-F5344CB8AC3E}">
        <p14:creationId xmlns:p14="http://schemas.microsoft.com/office/powerpoint/2010/main" val="3617533084"/>
      </p:ext>
    </p:extLst>
  </p:cSld>
  <p:clrMapOvr>
    <a:masterClrMapping/>
  </p:clrMapOvr>
  <mc:AlternateContent xmlns:mc="http://schemas.openxmlformats.org/markup-compatibility/2006" xmlns:p14="http://schemas.microsoft.com/office/powerpoint/2010/main">
    <mc:Choice Requires="p14">
      <p:transition spd="slow" p14:dur="2000" advTm="38628"/>
    </mc:Choice>
    <mc:Fallback xmlns="">
      <p:transition spd="slow" advTm="38628"/>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png" descr="image.png"/>
          <p:cNvPicPr>
            <a:picLocks noChangeAspect="1"/>
          </p:cNvPicPr>
          <p:nvPr/>
        </p:nvPicPr>
        <p:blipFill>
          <a:blip r:embed="rId3"/>
          <a:srcRect b="4447"/>
          <a:stretch/>
        </p:blipFill>
        <p:spPr>
          <a:xfrm>
            <a:off x="3296489" y="662781"/>
            <a:ext cx="5599022" cy="5236982"/>
          </a:xfrm>
          <a:prstGeom prst="rect">
            <a:avLst/>
          </a:prstGeom>
          <a:ln w="12700">
            <a:miter lim="400000"/>
          </a:ln>
        </p:spPr>
      </p:pic>
      <p:sp>
        <p:nvSpPr>
          <p:cNvPr id="2" name="Title 1">
            <a:extLst>
              <a:ext uri="{FF2B5EF4-FFF2-40B4-BE49-F238E27FC236}">
                <a16:creationId xmlns:a16="http://schemas.microsoft.com/office/drawing/2014/main" id="{0BB4C8B9-8FEF-C719-BD07-A79F514C7F00}"/>
              </a:ext>
            </a:extLst>
          </p:cNvPr>
          <p:cNvSpPr>
            <a:spLocks noGrp="1"/>
          </p:cNvSpPr>
          <p:nvPr>
            <p:ph type="title"/>
          </p:nvPr>
        </p:nvSpPr>
        <p:spPr>
          <a:xfrm>
            <a:off x="838200" y="0"/>
            <a:ext cx="10515600" cy="1325563"/>
          </a:xfrm>
        </p:spPr>
        <p:txBody>
          <a:bodyPr/>
          <a:lstStyle/>
          <a:p>
            <a:pPr algn="ctr"/>
            <a:r>
              <a:rPr lang="en-SI" dirty="0">
                <a:solidFill>
                  <a:srgbClr val="C00000"/>
                </a:solidFill>
              </a:rPr>
              <a:t>COGNITIVE RESERVE</a:t>
            </a:r>
            <a:endParaRPr lang="en-SI" dirty="0"/>
          </a:p>
        </p:txBody>
      </p:sp>
    </p:spTree>
  </p:cSld>
  <p:clrMapOvr>
    <a:masterClrMapping/>
  </p:clrMapOvr>
  <mc:AlternateContent xmlns:mc="http://schemas.openxmlformats.org/markup-compatibility/2006" xmlns:p14="http://schemas.microsoft.com/office/powerpoint/2010/main">
    <mc:Choice Requires="p14">
      <p:transition spd="slow" p14:dur="2000" advTm="234623"/>
    </mc:Choice>
    <mc:Fallback xmlns="">
      <p:transition spd="slow" advTm="23462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D510-83E0-51C8-FD80-99984A270C85}"/>
              </a:ext>
            </a:extLst>
          </p:cNvPr>
          <p:cNvSpPr>
            <a:spLocks noGrp="1"/>
          </p:cNvSpPr>
          <p:nvPr>
            <p:ph type="title"/>
          </p:nvPr>
        </p:nvSpPr>
        <p:spPr>
          <a:xfrm>
            <a:off x="807720" y="136524"/>
            <a:ext cx="7772400" cy="914400"/>
          </a:xfrm>
        </p:spPr>
        <p:txBody>
          <a:bodyPr/>
          <a:lstStyle/>
          <a:p>
            <a:pPr eaLnBrk="1" hangingPunct="1">
              <a:defRPr/>
            </a:pPr>
            <a:r>
              <a:rPr lang="en-US" dirty="0">
                <a:solidFill>
                  <a:srgbClr val="800000"/>
                </a:solidFill>
                <a:latin typeface="Corbel" charset="0"/>
                <a:cs typeface="ＭＳ Ｐゴシック" charset="0"/>
              </a:rPr>
              <a:t>CBD</a:t>
            </a:r>
          </a:p>
        </p:txBody>
      </p:sp>
      <p:sp>
        <p:nvSpPr>
          <p:cNvPr id="68612" name="Content Placeholder 2">
            <a:extLst>
              <a:ext uri="{FF2B5EF4-FFF2-40B4-BE49-F238E27FC236}">
                <a16:creationId xmlns:a16="http://schemas.microsoft.com/office/drawing/2014/main" id="{BA3A7250-FAEB-63BC-51DA-70ACEC050DB7}"/>
              </a:ext>
            </a:extLst>
          </p:cNvPr>
          <p:cNvSpPr>
            <a:spLocks noGrp="1"/>
          </p:cNvSpPr>
          <p:nvPr>
            <p:ph idx="1"/>
          </p:nvPr>
        </p:nvSpPr>
        <p:spPr>
          <a:xfrm>
            <a:off x="874306" y="1210491"/>
            <a:ext cx="8785225" cy="5378450"/>
          </a:xfrm>
        </p:spPr>
        <p:txBody>
          <a:bodyPr/>
          <a:lstStyle/>
          <a:p>
            <a:pPr eaLnBrk="1" hangingPunct="1"/>
            <a:r>
              <a:rPr lang="en-US" altLang="en-SI" dirty="0"/>
              <a:t>Alien limb phenomenon &amp; Apraxia</a:t>
            </a:r>
          </a:p>
          <a:p>
            <a:pPr eaLnBrk="1" hangingPunct="1"/>
            <a:r>
              <a:rPr lang="en-US" altLang="en-SI" dirty="0"/>
              <a:t>Asymmetric Spasticity, Rigidity, Dystonia</a:t>
            </a:r>
          </a:p>
          <a:p>
            <a:pPr eaLnBrk="1" hangingPunct="1"/>
            <a:r>
              <a:rPr lang="ja-JP" altLang="en-US" dirty="0">
                <a:latin typeface="Arial" panose="020B0604020202020204" pitchFamily="34" charset="0"/>
              </a:rPr>
              <a:t>“</a:t>
            </a:r>
            <a:r>
              <a:rPr lang="en-US" altLang="ja-JP" dirty="0"/>
              <a:t>cortical</a:t>
            </a:r>
            <a:r>
              <a:rPr lang="ja-JP" altLang="en-US" dirty="0">
                <a:latin typeface="Arial" panose="020B0604020202020204" pitchFamily="34" charset="0"/>
              </a:rPr>
              <a:t>”</a:t>
            </a:r>
            <a:r>
              <a:rPr lang="en-US" altLang="ja-JP" dirty="0"/>
              <a:t> signs, </a:t>
            </a:r>
            <a:r>
              <a:rPr lang="ja-JP" altLang="en-US" dirty="0">
                <a:latin typeface="Arial" panose="020B0604020202020204" pitchFamily="34" charset="0"/>
              </a:rPr>
              <a:t>“</a:t>
            </a:r>
            <a:r>
              <a:rPr lang="en-US" altLang="ja-JP" dirty="0"/>
              <a:t>frontal release</a:t>
            </a:r>
            <a:r>
              <a:rPr lang="ja-JP" altLang="en-US" dirty="0">
                <a:latin typeface="Arial" panose="020B0604020202020204" pitchFamily="34" charset="0"/>
              </a:rPr>
              <a:t>”</a:t>
            </a:r>
            <a:endParaRPr lang="en-US" altLang="ja-JP" dirty="0"/>
          </a:p>
          <a:p>
            <a:pPr eaLnBrk="1" hangingPunct="1"/>
            <a:r>
              <a:rPr lang="en-US" altLang="en-SI" dirty="0"/>
              <a:t>Parkinsonism not responsive to LD</a:t>
            </a:r>
          </a:p>
          <a:p>
            <a:pPr eaLnBrk="1" hangingPunct="1"/>
            <a:r>
              <a:rPr lang="en-US" altLang="en-SI" dirty="0"/>
              <a:t>Rapid progression</a:t>
            </a:r>
          </a:p>
          <a:p>
            <a:pPr eaLnBrk="1" hangingPunct="1"/>
            <a:r>
              <a:rPr lang="en-US" altLang="en-SI" dirty="0"/>
              <a:t>No family history</a:t>
            </a:r>
          </a:p>
          <a:p>
            <a:pPr eaLnBrk="1" hangingPunct="1"/>
            <a:r>
              <a:rPr lang="en-US" altLang="en-SI" dirty="0"/>
              <a:t>Gait and Balance Problems</a:t>
            </a:r>
          </a:p>
          <a:p>
            <a:pPr eaLnBrk="1" hangingPunct="1"/>
            <a:r>
              <a:rPr lang="en-US" altLang="en-SI" dirty="0"/>
              <a:t>Dementia always, but may be a late feature</a:t>
            </a:r>
          </a:p>
          <a:p>
            <a:pPr eaLnBrk="1" hangingPunct="1"/>
            <a:endParaRPr lang="en-US" altLang="en-SI" dirty="0"/>
          </a:p>
          <a:p>
            <a:pPr eaLnBrk="1" hangingPunct="1"/>
            <a:endParaRPr lang="en-US" altLang="en-SI" dirty="0">
              <a:latin typeface="Corbel" panose="020B0503020204020204" pitchFamily="34" charset="0"/>
            </a:endParaRPr>
          </a:p>
        </p:txBody>
      </p:sp>
      <p:grpSp>
        <p:nvGrpSpPr>
          <p:cNvPr id="3" name="Group 2">
            <a:extLst>
              <a:ext uri="{FF2B5EF4-FFF2-40B4-BE49-F238E27FC236}">
                <a16:creationId xmlns:a16="http://schemas.microsoft.com/office/drawing/2014/main" id="{6FCD6814-DACF-C83B-2200-AD5B9BB53B31}"/>
              </a:ext>
            </a:extLst>
          </p:cNvPr>
          <p:cNvGrpSpPr/>
          <p:nvPr/>
        </p:nvGrpSpPr>
        <p:grpSpPr>
          <a:xfrm>
            <a:off x="8388079" y="1302658"/>
            <a:ext cx="3048000" cy="2974975"/>
            <a:chOff x="7467600" y="3746501"/>
            <a:chExt cx="3048000" cy="2974975"/>
          </a:xfrm>
        </p:grpSpPr>
        <p:pic>
          <p:nvPicPr>
            <p:cNvPr id="22529" name="Picture 3" descr="CBD sagittal MRI.JPG">
              <a:extLst>
                <a:ext uri="{FF2B5EF4-FFF2-40B4-BE49-F238E27FC236}">
                  <a16:creationId xmlns:a16="http://schemas.microsoft.com/office/drawing/2014/main" id="{A8EF57EC-C73A-2B7D-696C-577461E3D409}"/>
                </a:ext>
              </a:extLst>
            </p:cNvPr>
            <p:cNvPicPr>
              <a:picLocks noChangeAspect="1"/>
            </p:cNvPicPr>
            <p:nvPr/>
          </p:nvPicPr>
          <p:blipFill>
            <a:blip r:embed="rId3">
              <a:extLst>
                <a:ext uri="{28A0092B-C50C-407E-A947-70E740481C1C}">
                  <a14:useLocalDpi xmlns:a14="http://schemas.microsoft.com/office/drawing/2010/main" val="0"/>
                </a:ext>
              </a:extLst>
            </a:blip>
            <a:srcRect l="3627" t="5556" r="2496" b="4443"/>
            <a:stretch>
              <a:fillRect/>
            </a:stretch>
          </p:blipFill>
          <p:spPr bwMode="auto">
            <a:xfrm>
              <a:off x="7467600" y="3746501"/>
              <a:ext cx="30480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2BB7D6C2-494B-FCC4-300D-B92AA14B140E}"/>
                </a:ext>
              </a:extLst>
            </p:cNvPr>
            <p:cNvSpPr/>
            <p:nvPr/>
          </p:nvSpPr>
          <p:spPr>
            <a:xfrm>
              <a:off x="8915400" y="3886200"/>
              <a:ext cx="1066800" cy="9906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orbel" charset="0"/>
                <a:cs typeface="ＭＳ Ｐゴシック"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89543"/>
    </mc:Choice>
    <mc:Fallback xmlns="">
      <p:transition spd="slow" advTm="89543"/>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1D66E-7A69-CEB6-9360-2CF415715A9A}"/>
              </a:ext>
            </a:extLst>
          </p:cNvPr>
          <p:cNvSpPr>
            <a:spLocks noGrp="1"/>
          </p:cNvSpPr>
          <p:nvPr>
            <p:ph type="title"/>
          </p:nvPr>
        </p:nvSpPr>
        <p:spPr/>
        <p:txBody>
          <a:bodyPr/>
          <a:lstStyle/>
          <a:p>
            <a:pPr algn="ctr" eaLnBrk="1" hangingPunct="1">
              <a:defRPr/>
            </a:pPr>
            <a:r>
              <a:rPr lang="en-US" dirty="0">
                <a:solidFill>
                  <a:srgbClr val="C00000"/>
                </a:solidFill>
              </a:rPr>
              <a:t>DEMENTIA PROFILE IN CBD</a:t>
            </a:r>
          </a:p>
        </p:txBody>
      </p:sp>
      <p:sp>
        <p:nvSpPr>
          <p:cNvPr id="7" name="Content Placeholder 6">
            <a:extLst>
              <a:ext uri="{FF2B5EF4-FFF2-40B4-BE49-F238E27FC236}">
                <a16:creationId xmlns:a16="http://schemas.microsoft.com/office/drawing/2014/main" id="{D8266AFE-BF84-7711-FA67-CBC803B4421E}"/>
              </a:ext>
            </a:extLst>
          </p:cNvPr>
          <p:cNvSpPr>
            <a:spLocks noGrp="1"/>
          </p:cNvSpPr>
          <p:nvPr>
            <p:ph idx="1"/>
          </p:nvPr>
        </p:nvSpPr>
        <p:spPr>
          <a:xfrm>
            <a:off x="768532" y="1111522"/>
            <a:ext cx="10515600" cy="4351338"/>
          </a:xfrm>
        </p:spPr>
        <p:txBody>
          <a:bodyPr/>
          <a:lstStyle/>
          <a:p>
            <a:pPr marL="0" indent="0" eaLnBrk="1" hangingPunct="1">
              <a:buNone/>
            </a:pPr>
            <a:endParaRPr lang="en-US" altLang="en-SI" dirty="0"/>
          </a:p>
          <a:p>
            <a:pPr eaLnBrk="1" hangingPunct="1"/>
            <a:r>
              <a:rPr lang="en-US" altLang="en-SI" dirty="0"/>
              <a:t>Cortical </a:t>
            </a:r>
            <a:r>
              <a:rPr lang="mr-IN" altLang="en-SI" dirty="0"/>
              <a:t>–</a:t>
            </a:r>
            <a:r>
              <a:rPr lang="en-US" altLang="en-SI" dirty="0"/>
              <a:t> Parietal</a:t>
            </a:r>
          </a:p>
          <a:p>
            <a:pPr eaLnBrk="1" hangingPunct="1"/>
            <a:endParaRPr lang="en-US" altLang="en-SI" dirty="0"/>
          </a:p>
          <a:p>
            <a:pPr eaLnBrk="1" hangingPunct="1"/>
            <a:r>
              <a:rPr lang="en-US" altLang="en-SI" dirty="0"/>
              <a:t>Basal ganglia</a:t>
            </a:r>
          </a:p>
          <a:p>
            <a:pPr eaLnBrk="1" hangingPunct="1"/>
            <a:endParaRPr lang="en-US" altLang="en-SI" dirty="0"/>
          </a:p>
          <a:p>
            <a:pPr eaLnBrk="1" hangingPunct="1"/>
            <a:r>
              <a:rPr lang="en-US" altLang="en-SI" dirty="0"/>
              <a:t>Frontal input from basal ganglia &amp; thalamus</a:t>
            </a:r>
          </a:p>
          <a:p>
            <a:pPr eaLnBrk="1" hangingPunct="1"/>
            <a:endParaRPr lang="en-US" altLang="en-SI" dirty="0"/>
          </a:p>
        </p:txBody>
      </p:sp>
    </p:spTree>
  </p:cSld>
  <p:clrMapOvr>
    <a:masterClrMapping/>
  </p:clrMapOvr>
  <p:transition spd="slow" advTm="6335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AD8C-8E92-EBC4-510D-3A825811F7F7}"/>
              </a:ext>
            </a:extLst>
          </p:cNvPr>
          <p:cNvSpPr>
            <a:spLocks noGrp="1"/>
          </p:cNvSpPr>
          <p:nvPr>
            <p:ph type="title"/>
          </p:nvPr>
        </p:nvSpPr>
        <p:spPr>
          <a:xfrm>
            <a:off x="838200" y="155152"/>
            <a:ext cx="10515600" cy="1325563"/>
          </a:xfrm>
        </p:spPr>
        <p:txBody>
          <a:bodyPr/>
          <a:lstStyle/>
          <a:p>
            <a:pPr algn="ctr"/>
            <a:r>
              <a:rPr lang="en-GB" i="0" dirty="0">
                <a:solidFill>
                  <a:srgbClr val="C00000"/>
                </a:solidFill>
                <a:effectLst/>
                <a:highlight>
                  <a:srgbClr val="FFFFFF"/>
                </a:highlight>
                <a:latin typeface="ui-sans-serif"/>
              </a:rPr>
              <a:t>2011 NIA-AA GUIDELINES:</a:t>
            </a:r>
            <a:br>
              <a:rPr lang="en-GB" i="0" dirty="0">
                <a:solidFill>
                  <a:srgbClr val="C00000"/>
                </a:solidFill>
                <a:effectLst/>
                <a:highlight>
                  <a:srgbClr val="FFFFFF"/>
                </a:highlight>
                <a:latin typeface="ui-sans-serif"/>
              </a:rPr>
            </a:br>
            <a:endParaRPr lang="en-SI" dirty="0">
              <a:solidFill>
                <a:srgbClr val="C00000"/>
              </a:solidFill>
            </a:endParaRPr>
          </a:p>
        </p:txBody>
      </p:sp>
      <p:sp>
        <p:nvSpPr>
          <p:cNvPr id="3" name="Content Placeholder 2">
            <a:extLst>
              <a:ext uri="{FF2B5EF4-FFF2-40B4-BE49-F238E27FC236}">
                <a16:creationId xmlns:a16="http://schemas.microsoft.com/office/drawing/2014/main" id="{F35ABD6E-5502-086A-4DEE-992503BB2734}"/>
              </a:ext>
            </a:extLst>
          </p:cNvPr>
          <p:cNvSpPr>
            <a:spLocks noGrp="1"/>
          </p:cNvSpPr>
          <p:nvPr>
            <p:ph idx="1"/>
          </p:nvPr>
        </p:nvSpPr>
        <p:spPr>
          <a:xfrm>
            <a:off x="565404" y="664699"/>
            <a:ext cx="9662329" cy="5528602"/>
          </a:xfrm>
        </p:spPr>
        <p:txBody>
          <a:bodyPr>
            <a:normAutofit fontScale="70000" lnSpcReduction="20000"/>
          </a:bodyPr>
          <a:lstStyle/>
          <a:p>
            <a:pPr marL="0" indent="0" algn="l">
              <a:buNone/>
            </a:pPr>
            <a:endParaRPr lang="en-GB" b="1" i="0" dirty="0">
              <a:solidFill>
                <a:srgbClr val="0D0D0D"/>
              </a:solidFill>
              <a:effectLst/>
              <a:highlight>
                <a:srgbClr val="FFFFFF"/>
              </a:highlight>
              <a:latin typeface="ui-sans-serif"/>
            </a:endParaRPr>
          </a:p>
          <a:p>
            <a:pPr marL="0" indent="0" algn="l">
              <a:buNone/>
            </a:pPr>
            <a:r>
              <a:rPr lang="en-GB" b="1" i="0" dirty="0">
                <a:solidFill>
                  <a:srgbClr val="0D0D0D"/>
                </a:solidFill>
                <a:effectLst/>
                <a:highlight>
                  <a:srgbClr val="FFFFFF"/>
                </a:highlight>
                <a:latin typeface="ui-sans-serif"/>
              </a:rPr>
              <a:t>1. Three Stages of Alzheimer's Disease:</a:t>
            </a:r>
          </a:p>
          <a:p>
            <a:pPr algn="l">
              <a:buFont typeface="Arial" panose="020B0604020202020204" pitchFamily="34" charset="0"/>
              <a:buChar char="•"/>
            </a:pPr>
            <a:r>
              <a:rPr lang="en-GB" b="1" i="0" dirty="0">
                <a:solidFill>
                  <a:srgbClr val="0D0D0D"/>
                </a:solidFill>
                <a:effectLst/>
                <a:highlight>
                  <a:srgbClr val="FFFFFF"/>
                </a:highlight>
                <a:latin typeface="ui-sans-serif"/>
              </a:rPr>
              <a:t>Preclinical Alzheimer's Disease:</a:t>
            </a:r>
            <a:r>
              <a:rPr lang="en-GB" b="0" i="0" dirty="0">
                <a:solidFill>
                  <a:srgbClr val="0D0D0D"/>
                </a:solidFill>
                <a:effectLst/>
                <a:highlight>
                  <a:srgbClr val="FFFFFF"/>
                </a:highlight>
                <a:latin typeface="ui-sans-serif"/>
              </a:rPr>
              <a:t> This stage is focused on biomarker changes that occur before symptoms appear.</a:t>
            </a:r>
          </a:p>
          <a:p>
            <a:pPr algn="l">
              <a:buFont typeface="Arial" panose="020B0604020202020204" pitchFamily="34" charset="0"/>
              <a:buChar char="•"/>
            </a:pPr>
            <a:r>
              <a:rPr lang="en-GB" b="1" i="0" dirty="0">
                <a:solidFill>
                  <a:srgbClr val="0D0D0D"/>
                </a:solidFill>
                <a:effectLst/>
                <a:highlight>
                  <a:srgbClr val="FFFFFF"/>
                </a:highlight>
                <a:latin typeface="ui-sans-serif"/>
              </a:rPr>
              <a:t>Mild Cognitive Impairment (MCI) due to Alzheimer's Disease:</a:t>
            </a:r>
            <a:r>
              <a:rPr lang="en-GB" b="0" i="0" dirty="0">
                <a:solidFill>
                  <a:srgbClr val="0D0D0D"/>
                </a:solidFill>
                <a:effectLst/>
                <a:highlight>
                  <a:srgbClr val="FFFFFF"/>
                </a:highlight>
                <a:latin typeface="ui-sans-serif"/>
              </a:rPr>
              <a:t> This stage includes individuals with mild but noticeable changes in cognitive function that are not severe enough to interfere significantly with daily life.</a:t>
            </a:r>
          </a:p>
          <a:p>
            <a:pPr algn="l">
              <a:buFont typeface="Arial" panose="020B0604020202020204" pitchFamily="34" charset="0"/>
              <a:buChar char="•"/>
            </a:pPr>
            <a:r>
              <a:rPr lang="en-GB" b="1" i="0" dirty="0">
                <a:solidFill>
                  <a:srgbClr val="0D0D0D"/>
                </a:solidFill>
                <a:effectLst/>
                <a:highlight>
                  <a:srgbClr val="FFFFFF"/>
                </a:highlight>
                <a:latin typeface="ui-sans-serif"/>
              </a:rPr>
              <a:t>Dementia due to Alzheimer's Disease:</a:t>
            </a:r>
            <a:r>
              <a:rPr lang="en-GB" b="0" i="0" dirty="0">
                <a:solidFill>
                  <a:srgbClr val="0D0D0D"/>
                </a:solidFill>
                <a:effectLst/>
                <a:highlight>
                  <a:srgbClr val="FFFFFF"/>
                </a:highlight>
                <a:latin typeface="ui-sans-serif"/>
              </a:rPr>
              <a:t> This stage corresponds to the earlier NINCDS-ADRDA criteria for probable Alzheimer's disease, with a more detailed approach incorporating biomarkers.</a:t>
            </a:r>
          </a:p>
          <a:p>
            <a:pPr marL="0" indent="0" algn="l">
              <a:buNone/>
            </a:pPr>
            <a:r>
              <a:rPr lang="en-GB" b="1" i="0" dirty="0">
                <a:solidFill>
                  <a:srgbClr val="0D0D0D"/>
                </a:solidFill>
                <a:effectLst/>
                <a:highlight>
                  <a:srgbClr val="FFFFFF"/>
                </a:highlight>
                <a:latin typeface="ui-sans-serif"/>
              </a:rPr>
              <a:t>2. Incorporation of Biomarkers:</a:t>
            </a:r>
          </a:p>
          <a:p>
            <a:pPr algn="l">
              <a:buFont typeface="Arial" panose="020B0604020202020204" pitchFamily="34" charset="0"/>
              <a:buChar char="•"/>
            </a:pPr>
            <a:r>
              <a:rPr lang="en-GB" b="1" i="0" dirty="0">
                <a:solidFill>
                  <a:srgbClr val="0D0D0D"/>
                </a:solidFill>
                <a:effectLst/>
                <a:highlight>
                  <a:srgbClr val="FFFFFF"/>
                </a:highlight>
                <a:latin typeface="ui-sans-serif"/>
              </a:rPr>
              <a:t>Amyloid-beta (A</a:t>
            </a:r>
            <a:r>
              <a:rPr lang="el-GR" b="1" i="0" dirty="0">
                <a:solidFill>
                  <a:srgbClr val="0D0D0D"/>
                </a:solidFill>
                <a:effectLst/>
                <a:highlight>
                  <a:srgbClr val="FFFFFF"/>
                </a:highlight>
                <a:latin typeface="ui-sans-serif"/>
              </a:rPr>
              <a:t>β) </a:t>
            </a:r>
            <a:r>
              <a:rPr lang="en-GB" b="1" i="0" dirty="0">
                <a:solidFill>
                  <a:srgbClr val="0D0D0D"/>
                </a:solidFill>
                <a:effectLst/>
                <a:highlight>
                  <a:srgbClr val="FFFFFF"/>
                </a:highlight>
                <a:latin typeface="ui-sans-serif"/>
              </a:rPr>
              <a:t>Deposition:</a:t>
            </a:r>
            <a:r>
              <a:rPr lang="en-GB" b="0" i="0" dirty="0">
                <a:solidFill>
                  <a:srgbClr val="0D0D0D"/>
                </a:solidFill>
                <a:effectLst/>
                <a:highlight>
                  <a:srgbClr val="FFFFFF"/>
                </a:highlight>
                <a:latin typeface="ui-sans-serif"/>
              </a:rPr>
              <a:t> Detected through cerebrospinal fluid (CSF) analysis or PET imaging.</a:t>
            </a:r>
          </a:p>
          <a:p>
            <a:pPr algn="l">
              <a:buFont typeface="Arial" panose="020B0604020202020204" pitchFamily="34" charset="0"/>
              <a:buChar char="•"/>
            </a:pPr>
            <a:r>
              <a:rPr lang="en-GB" b="1" i="0" dirty="0">
                <a:solidFill>
                  <a:srgbClr val="0D0D0D"/>
                </a:solidFill>
                <a:effectLst/>
                <a:highlight>
                  <a:srgbClr val="FFFFFF"/>
                </a:highlight>
                <a:latin typeface="ui-sans-serif"/>
              </a:rPr>
              <a:t>Neurodegeneration:</a:t>
            </a:r>
            <a:r>
              <a:rPr lang="en-GB" b="0" i="0" dirty="0">
                <a:solidFill>
                  <a:srgbClr val="0D0D0D"/>
                </a:solidFill>
                <a:effectLst/>
                <a:highlight>
                  <a:srgbClr val="FFFFFF"/>
                </a:highlight>
                <a:latin typeface="ui-sans-serif"/>
              </a:rPr>
              <a:t> Assessed through MRI (measuring atrophy), FDG-PET (measuring glucose metabolism), or CSF tau levels.</a:t>
            </a:r>
          </a:p>
          <a:p>
            <a:pPr marL="0" indent="0" algn="l">
              <a:buNone/>
            </a:pPr>
            <a:r>
              <a:rPr lang="en-GB" b="1" dirty="0">
                <a:solidFill>
                  <a:srgbClr val="0D0D0D"/>
                </a:solidFill>
                <a:highlight>
                  <a:srgbClr val="FFFFFF"/>
                </a:highlight>
                <a:latin typeface="ui-sans-serif"/>
              </a:rPr>
              <a:t>3. </a:t>
            </a:r>
            <a:r>
              <a:rPr lang="en-GB" b="1" i="0" dirty="0">
                <a:solidFill>
                  <a:srgbClr val="0D0D0D"/>
                </a:solidFill>
                <a:effectLst/>
                <a:highlight>
                  <a:srgbClr val="FFFFFF"/>
                </a:highlight>
                <a:latin typeface="ui-sans-serif"/>
              </a:rPr>
              <a:t>Clinical and Biomarker Combinations:</a:t>
            </a:r>
          </a:p>
          <a:p>
            <a:pPr algn="l">
              <a:buFont typeface="Arial" panose="020B0604020202020204" pitchFamily="34" charset="0"/>
              <a:buChar char="•"/>
            </a:pPr>
            <a:r>
              <a:rPr lang="en-GB" b="0" i="0" dirty="0">
                <a:solidFill>
                  <a:srgbClr val="0D0D0D"/>
                </a:solidFill>
                <a:effectLst/>
                <a:highlight>
                  <a:srgbClr val="FFFFFF"/>
                </a:highlight>
                <a:latin typeface="ui-sans-serif"/>
              </a:rPr>
              <a:t>The guidelines propose a combination of clinical and biomarker evidence to increase the accuracy of diagnosis and to identify Alzheimer's disease at earlier stages.</a:t>
            </a:r>
          </a:p>
        </p:txBody>
      </p:sp>
    </p:spTree>
    <p:extLst>
      <p:ext uri="{BB962C8B-B14F-4D97-AF65-F5344CB8AC3E}">
        <p14:creationId xmlns:p14="http://schemas.microsoft.com/office/powerpoint/2010/main" val="2237809972"/>
      </p:ext>
    </p:extLst>
  </p:cSld>
  <p:clrMapOvr>
    <a:masterClrMapping/>
  </p:clrMapOvr>
  <mc:AlternateContent xmlns:mc="http://schemas.openxmlformats.org/markup-compatibility/2006" xmlns:p14="http://schemas.microsoft.com/office/powerpoint/2010/main">
    <mc:Choice Requires="p14">
      <p:transition spd="slow" p14:dur="2000" advTm="222729"/>
    </mc:Choice>
    <mc:Fallback xmlns="">
      <p:transition spd="slow" advTm="222729"/>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CBD sagittal MRI.JPG">
            <a:extLst>
              <a:ext uri="{FF2B5EF4-FFF2-40B4-BE49-F238E27FC236}">
                <a16:creationId xmlns:a16="http://schemas.microsoft.com/office/drawing/2014/main" id="{A8EF57EC-C73A-2B7D-696C-577461E3D409}"/>
              </a:ext>
            </a:extLst>
          </p:cNvPr>
          <p:cNvPicPr>
            <a:picLocks noChangeAspect="1"/>
          </p:cNvPicPr>
          <p:nvPr/>
        </p:nvPicPr>
        <p:blipFill>
          <a:blip r:embed="rId3">
            <a:extLst>
              <a:ext uri="{28A0092B-C50C-407E-A947-70E740481C1C}">
                <a14:useLocalDpi xmlns:a14="http://schemas.microsoft.com/office/drawing/2010/main" val="0"/>
              </a:ext>
            </a:extLst>
          </a:blip>
          <a:srcRect l="3627" t="5556" r="2496" b="4443"/>
          <a:stretch>
            <a:fillRect/>
          </a:stretch>
        </p:blipFill>
        <p:spPr bwMode="auto">
          <a:xfrm>
            <a:off x="3022299" y="1484586"/>
            <a:ext cx="5397190" cy="458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D5ED510-83E0-51C8-FD80-99984A270C85}"/>
              </a:ext>
            </a:extLst>
          </p:cNvPr>
          <p:cNvSpPr>
            <a:spLocks noGrp="1"/>
          </p:cNvSpPr>
          <p:nvPr>
            <p:ph type="title" idx="4294967295"/>
          </p:nvPr>
        </p:nvSpPr>
        <p:spPr>
          <a:xfrm>
            <a:off x="348343" y="328340"/>
            <a:ext cx="7772400" cy="914400"/>
          </a:xfrm>
        </p:spPr>
        <p:txBody>
          <a:bodyPr/>
          <a:lstStyle/>
          <a:p>
            <a:pPr eaLnBrk="1" hangingPunct="1">
              <a:defRPr/>
            </a:pPr>
            <a:r>
              <a:rPr lang="en-US" dirty="0">
                <a:solidFill>
                  <a:srgbClr val="800000"/>
                </a:solidFill>
                <a:latin typeface="Corbel" charset="0"/>
                <a:cs typeface="ＭＳ Ｐゴシック" charset="0"/>
              </a:rPr>
              <a:t>CBD</a:t>
            </a:r>
          </a:p>
        </p:txBody>
      </p:sp>
      <p:sp>
        <p:nvSpPr>
          <p:cNvPr id="5" name="Oval 4">
            <a:extLst>
              <a:ext uri="{FF2B5EF4-FFF2-40B4-BE49-F238E27FC236}">
                <a16:creationId xmlns:a16="http://schemas.microsoft.com/office/drawing/2014/main" id="{2BB7D6C2-494B-FCC4-300D-B92AA14B140E}"/>
              </a:ext>
            </a:extLst>
          </p:cNvPr>
          <p:cNvSpPr/>
          <p:nvPr/>
        </p:nvSpPr>
        <p:spPr>
          <a:xfrm>
            <a:off x="5932450" y="1851102"/>
            <a:ext cx="1449658" cy="157789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orbel" charset="0"/>
              <a:cs typeface="ＭＳ Ｐゴシック" charset="0"/>
            </a:endParaRPr>
          </a:p>
        </p:txBody>
      </p:sp>
    </p:spTree>
    <p:extLst>
      <p:ext uri="{BB962C8B-B14F-4D97-AF65-F5344CB8AC3E}">
        <p14:creationId xmlns:p14="http://schemas.microsoft.com/office/powerpoint/2010/main" val="316422055"/>
      </p:ext>
    </p:extLst>
  </p:cSld>
  <p:clrMapOvr>
    <a:masterClrMapping/>
  </p:clrMapOvr>
  <mc:AlternateContent xmlns:mc="http://schemas.openxmlformats.org/markup-compatibility/2006" xmlns:p14="http://schemas.microsoft.com/office/powerpoint/2010/main">
    <mc:Choice Requires="p14">
      <p:transition spd="slow" p14:dur="2000" advTm="73306"/>
    </mc:Choice>
    <mc:Fallback xmlns="">
      <p:transition spd="slow" advTm="7330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38" name="Rectangle 14">
            <a:extLst>
              <a:ext uri="{FF2B5EF4-FFF2-40B4-BE49-F238E27FC236}">
                <a16:creationId xmlns:a16="http://schemas.microsoft.com/office/drawing/2014/main" id="{6C882A5B-B364-7B37-6160-04D00B319B2F}"/>
              </a:ext>
            </a:extLst>
          </p:cNvPr>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eaLnBrk="1" hangingPunct="1">
              <a:defRPr/>
            </a:pPr>
            <a:r>
              <a:rPr lang="es-MX" dirty="0">
                <a:solidFill>
                  <a:srgbClr val="C00000"/>
                </a:solidFill>
              </a:rPr>
              <a:t>SPECT - CBD</a:t>
            </a:r>
            <a:endParaRPr lang="es-CL" dirty="0">
              <a:solidFill>
                <a:srgbClr val="C00000"/>
              </a:solidFill>
            </a:endParaRPr>
          </a:p>
        </p:txBody>
      </p:sp>
      <p:pic>
        <p:nvPicPr>
          <p:cNvPr id="564229" name="Picture 5" descr="Cortes CORONALES">
            <a:hlinkClick r:id="rId3"/>
            <a:extLst>
              <a:ext uri="{FF2B5EF4-FFF2-40B4-BE49-F238E27FC236}">
                <a16:creationId xmlns:a16="http://schemas.microsoft.com/office/drawing/2014/main" id="{757C28F4-7C75-7C69-1FC8-6DBD68482C1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774826" y="1484313"/>
            <a:ext cx="2881313" cy="2881312"/>
          </a:xfr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564233" name="Picture 9" descr="Cortes TRANSVERSALES">
            <a:hlinkClick r:id="rId5"/>
            <a:extLst>
              <a:ext uri="{FF2B5EF4-FFF2-40B4-BE49-F238E27FC236}">
                <a16:creationId xmlns:a16="http://schemas.microsoft.com/office/drawing/2014/main" id="{A8B26B7F-2B20-A0B3-39BF-D31A1B4B6A4C}"/>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7808914" y="1557339"/>
            <a:ext cx="2751137" cy="2808287"/>
          </a:xfr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564237" name="Picture 13" descr="Cortes SAGITALES">
            <a:hlinkClick r:id="rId7"/>
            <a:extLst>
              <a:ext uri="{FF2B5EF4-FFF2-40B4-BE49-F238E27FC236}">
                <a16:creationId xmlns:a16="http://schemas.microsoft.com/office/drawing/2014/main" id="{C16933E6-3ED3-517D-283D-8D853EB8BEFD}"/>
              </a:ext>
            </a:extLst>
          </p:cNvPr>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4872038" y="1557339"/>
            <a:ext cx="2678112" cy="2808287"/>
          </a:xfr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564240" name="Text Box 16">
            <a:extLst>
              <a:ext uri="{FF2B5EF4-FFF2-40B4-BE49-F238E27FC236}">
                <a16:creationId xmlns:a16="http://schemas.microsoft.com/office/drawing/2014/main" id="{FB7B4AB4-077E-A313-A3AE-D349BD688A48}"/>
              </a:ext>
            </a:extLst>
          </p:cNvPr>
          <p:cNvSpPr txBox="1">
            <a:spLocks noChangeArrowheads="1"/>
          </p:cNvSpPr>
          <p:nvPr/>
        </p:nvSpPr>
        <p:spPr bwMode="auto">
          <a:xfrm>
            <a:off x="2547938" y="4529138"/>
            <a:ext cx="71485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s-MX" altLang="en-SI" b="1" dirty="0">
                <a:effectLst>
                  <a:outerShdw blurRad="38100" dist="38100" dir="2700000" algn="tl">
                    <a:srgbClr val="C0C0C0"/>
                  </a:outerShdw>
                </a:effectLst>
              </a:rPr>
              <a:t>Hipoperfusión cortical y basal</a:t>
            </a:r>
            <a:endParaRPr lang="es-CL" altLang="en-SI" b="1" dirty="0">
              <a:effectLst>
                <a:outerShdw blurRad="38100" dist="38100" dir="2700000" algn="tl">
                  <a:srgbClr val="C0C0C0"/>
                </a:outerShdw>
              </a:effectLst>
            </a:endParaRPr>
          </a:p>
        </p:txBody>
      </p:sp>
    </p:spTree>
  </p:cSld>
  <p:clrMapOvr>
    <a:masterClrMapping/>
  </p:clrMapOvr>
  <p:transition advTm="72469">
    <p:blinds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7" name="Rectangle 5">
            <a:extLst>
              <a:ext uri="{FF2B5EF4-FFF2-40B4-BE49-F238E27FC236}">
                <a16:creationId xmlns:a16="http://schemas.microsoft.com/office/drawing/2014/main" id="{90A834F1-9FE2-7B87-6106-1AA128F0AE90}"/>
              </a:ext>
            </a:extLst>
          </p:cNvPr>
          <p:cNvSpPr>
            <a:spLocks noGrp="1" noChangeArrowheads="1"/>
          </p:cNvSpPr>
          <p:nvPr>
            <p:ph type="title"/>
          </p:nvPr>
        </p:nvSpPr>
        <p:spPr>
          <a:xfrm>
            <a:off x="838200" y="82296"/>
            <a:ext cx="10515600" cy="1325563"/>
          </a:xfrm>
        </p:spPr>
        <p:txBody>
          <a:bodyPr/>
          <a:lstStyle/>
          <a:p>
            <a:pPr algn="ctr" eaLnBrk="1" hangingPunct="1">
              <a:defRPr/>
            </a:pPr>
            <a:r>
              <a:rPr lang="es-CL" dirty="0">
                <a:solidFill>
                  <a:srgbClr val="C00000"/>
                </a:solidFill>
              </a:rPr>
              <a:t>DD: CBD</a:t>
            </a:r>
          </a:p>
        </p:txBody>
      </p:sp>
      <p:pic>
        <p:nvPicPr>
          <p:cNvPr id="571396" name="Picture 4">
            <a:extLst>
              <a:ext uri="{FF2B5EF4-FFF2-40B4-BE49-F238E27FC236}">
                <a16:creationId xmlns:a16="http://schemas.microsoft.com/office/drawing/2014/main" id="{3CF3F762-F5F3-C4AE-DE33-14750530C2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99581" y="1058863"/>
            <a:ext cx="6192837" cy="4008437"/>
          </a:xfrm>
          <a:noFill/>
          <a:ln w="38100">
            <a:solidFill>
              <a:srgbClr val="FF9900"/>
            </a:solidFill>
            <a:miter lim="800000"/>
            <a:headEnd type="none" w="sm" len="sm"/>
            <a:tailEnd type="none" w="sm" len="sm"/>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571399" name="Text Box 7">
            <a:extLst>
              <a:ext uri="{FF2B5EF4-FFF2-40B4-BE49-F238E27FC236}">
                <a16:creationId xmlns:a16="http://schemas.microsoft.com/office/drawing/2014/main" id="{83F180C3-E162-4348-7A8D-5D637903CFDA}"/>
              </a:ext>
            </a:extLst>
          </p:cNvPr>
          <p:cNvSpPr txBox="1">
            <a:spLocks noChangeArrowheads="1"/>
          </p:cNvSpPr>
          <p:nvPr/>
        </p:nvSpPr>
        <p:spPr bwMode="auto">
          <a:xfrm>
            <a:off x="1154281" y="5212870"/>
            <a:ext cx="819489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s-MX" altLang="en-SI" dirty="0">
                <a:effectLst>
                  <a:outerShdw blurRad="38100" dist="38100" dir="2700000" algn="tl">
                    <a:srgbClr val="C0C0C0"/>
                  </a:outerShdw>
                </a:effectLst>
              </a:rPr>
              <a:t>A.- Inmunohistoquímica para TAU. B.- En sust blanca neuropilo. C.- Placas de astrocitos en putamen. </a:t>
            </a:r>
            <a:endParaRPr lang="es-CL" altLang="en-SI" dirty="0">
              <a:effectLst>
                <a:outerShdw blurRad="38100" dist="38100" dir="2700000" algn="tl">
                  <a:srgbClr val="C0C0C0"/>
                </a:outerShdw>
              </a:effectLst>
            </a:endParaRPr>
          </a:p>
        </p:txBody>
      </p:sp>
    </p:spTree>
  </p:cSld>
  <p:clrMapOvr>
    <a:masterClrMapping/>
  </p:clrMapOvr>
  <p:transition spd="slow" advTm="81785"/>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6E0A-20F7-EF5D-5B58-7066B00292ED}"/>
              </a:ext>
            </a:extLst>
          </p:cNvPr>
          <p:cNvSpPr>
            <a:spLocks noGrp="1"/>
          </p:cNvSpPr>
          <p:nvPr>
            <p:ph type="title"/>
          </p:nvPr>
        </p:nvSpPr>
        <p:spPr>
          <a:xfrm>
            <a:off x="838200" y="147411"/>
            <a:ext cx="10515600" cy="1325563"/>
          </a:xfrm>
        </p:spPr>
        <p:txBody>
          <a:bodyPr>
            <a:normAutofit/>
          </a:bodyPr>
          <a:lstStyle/>
          <a:p>
            <a:pPr algn="ctr"/>
            <a:r>
              <a:rPr lang="en-GB" sz="4000" dirty="0">
                <a:solidFill>
                  <a:srgbClr val="C00000"/>
                </a:solidFill>
              </a:rPr>
              <a:t>PARACLINICAL ASSESSMENT METHODS IN AD</a:t>
            </a:r>
            <a:endParaRPr lang="en-SI" sz="4000" dirty="0">
              <a:solidFill>
                <a:srgbClr val="C00000"/>
              </a:solidFill>
            </a:endParaRPr>
          </a:p>
        </p:txBody>
      </p:sp>
      <p:pic>
        <p:nvPicPr>
          <p:cNvPr id="4" name="Picture 2">
            <a:extLst>
              <a:ext uri="{FF2B5EF4-FFF2-40B4-BE49-F238E27FC236}">
                <a16:creationId xmlns:a16="http://schemas.microsoft.com/office/drawing/2014/main" id="{8A589AC1-697F-E4B6-A6F5-ED6038DE74D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87369" y="1053239"/>
            <a:ext cx="8147923" cy="475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00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309"/>
    </mc:Choice>
    <mc:Fallback xmlns="">
      <p:transition spd="slow" advTm="140309"/>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0C805B-6A87-4455-8682-F202C443B902}"/>
              </a:ext>
            </a:extLst>
          </p:cNvPr>
          <p:cNvSpPr txBox="1"/>
          <p:nvPr/>
        </p:nvSpPr>
        <p:spPr>
          <a:xfrm>
            <a:off x="1286688" y="1054498"/>
            <a:ext cx="421803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73BA"/>
                </a:solidFill>
                <a:effectLst/>
                <a:uLnTx/>
                <a:uFillTx/>
                <a:latin typeface="Arial"/>
                <a:ea typeface="+mn-ea"/>
                <a:cs typeface="+mn-cs"/>
              </a:rPr>
              <a:t>Summary curves for some of the earliest changing measures of AD</a:t>
            </a:r>
          </a:p>
        </p:txBody>
      </p:sp>
      <p:sp>
        <p:nvSpPr>
          <p:cNvPr id="7" name="Content Placeholder 2">
            <a:extLst>
              <a:ext uri="{FF2B5EF4-FFF2-40B4-BE49-F238E27FC236}">
                <a16:creationId xmlns:a16="http://schemas.microsoft.com/office/drawing/2014/main" id="{187961CF-75A4-48FA-9A6E-7032672C9A0E}"/>
              </a:ext>
            </a:extLst>
          </p:cNvPr>
          <p:cNvSpPr txBox="1">
            <a:spLocks/>
          </p:cNvSpPr>
          <p:nvPr/>
        </p:nvSpPr>
        <p:spPr>
          <a:xfrm>
            <a:off x="5800826" y="3067144"/>
            <a:ext cx="5938360" cy="2045318"/>
          </a:xfrm>
          <a:prstGeom prst="roundRect">
            <a:avLst>
              <a:gd name="adj" fmla="val 16055"/>
            </a:avLst>
          </a:prstGeom>
          <a:solidFill>
            <a:schemeClr val="accent2"/>
          </a:solidFill>
          <a:ln w="28575">
            <a:solidFill>
              <a:schemeClr val="bg1"/>
            </a:solidFill>
          </a:ln>
          <a:effectLst>
            <a:outerShdw blurRad="50800" dist="38100" dir="2700000" algn="tl" rotWithShape="0">
              <a:prstClr val="black">
                <a:alpha val="40000"/>
              </a:prstClr>
            </a:outerShdw>
          </a:effectLst>
        </p:spPr>
        <p:txBody>
          <a:bodyPr vert="horz" lIns="36000" tIns="36000" rIns="36000" bIns="36000" rtlCol="0" anchor="ctr">
            <a:noAutofit/>
          </a:bodyPr>
          <a:lstStyle>
            <a:lvl1pPr marL="216000" indent="-216000" algn="l" defTabSz="457200" rtl="0" eaLnBrk="1" latinLnBrk="0" hangingPunct="1">
              <a:spcBef>
                <a:spcPts val="600"/>
              </a:spcBef>
              <a:buClr>
                <a:schemeClr val="tx1"/>
              </a:buClr>
              <a:buFont typeface="Arial"/>
              <a:buChar char="•"/>
              <a:defRPr sz="1600" kern="1200">
                <a:solidFill>
                  <a:schemeClr val="accent1"/>
                </a:solidFill>
                <a:latin typeface="+mn-lt"/>
                <a:ea typeface="+mn-ea"/>
                <a:cs typeface="+mn-cs"/>
              </a:defRPr>
            </a:lvl1pPr>
            <a:lvl2pPr marL="432000" indent="-216000" algn="l" defTabSz="457200" rtl="0" eaLnBrk="1" latinLnBrk="0" hangingPunct="1">
              <a:spcBef>
                <a:spcPts val="600"/>
              </a:spcBef>
              <a:buClr>
                <a:schemeClr val="tx2"/>
              </a:buClr>
              <a:buFont typeface="Arial" panose="020B0604020202020204" pitchFamily="34" charset="0"/>
              <a:buChar char="–"/>
              <a:defRPr sz="1600" kern="1200">
                <a:solidFill>
                  <a:schemeClr val="accent1"/>
                </a:solidFill>
                <a:latin typeface="+mn-lt"/>
                <a:ea typeface="+mn-ea"/>
                <a:cs typeface="+mn-cs"/>
              </a:defRPr>
            </a:lvl2pPr>
            <a:lvl3pPr marL="648000" indent="-216000" algn="l" defTabSz="457200" rtl="0" eaLnBrk="1" latinLnBrk="0" hangingPunct="1">
              <a:spcBef>
                <a:spcPts val="600"/>
              </a:spcBef>
              <a:buClr>
                <a:schemeClr val="accent1"/>
              </a:buClr>
              <a:buFont typeface="Wingdings" panose="05000000000000000000" pitchFamily="2" charset="2"/>
              <a:buChar char="§"/>
              <a:defRPr sz="16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Clr>
                <a:schemeClr val="bg1"/>
              </a:buClr>
              <a:buNone/>
            </a:pPr>
            <a:r>
              <a:rPr lang="en-GB" b="1" dirty="0">
                <a:solidFill>
                  <a:schemeClr val="bg1"/>
                </a:solidFill>
                <a:ea typeface="Verdana" panose="020B0604030504040204" pitchFamily="34" charset="0"/>
              </a:rPr>
              <a:t>Before A</a:t>
            </a:r>
            <a:r>
              <a:rPr lang="el-GR" b="1" dirty="0">
                <a:solidFill>
                  <a:schemeClr val="bg1"/>
                </a:solidFill>
                <a:ea typeface="Verdana" panose="020B0604030504040204" pitchFamily="34" charset="0"/>
              </a:rPr>
              <a:t>β </a:t>
            </a:r>
            <a:r>
              <a:rPr lang="en-GB" b="1" dirty="0">
                <a:solidFill>
                  <a:schemeClr val="bg1"/>
                </a:solidFill>
                <a:ea typeface="Verdana" panose="020B0604030504040204" pitchFamily="34" charset="0"/>
              </a:rPr>
              <a:t>positivity: </a:t>
            </a:r>
          </a:p>
          <a:p>
            <a:pPr marL="265113" indent="-179388">
              <a:spcBef>
                <a:spcPts val="0"/>
              </a:spcBef>
              <a:spcAft>
                <a:spcPts val="600"/>
              </a:spcAft>
              <a:buClr>
                <a:schemeClr val="bg1"/>
              </a:buClr>
            </a:pPr>
            <a:r>
              <a:rPr lang="en-GB" dirty="0">
                <a:solidFill>
                  <a:schemeClr val="bg1"/>
                </a:solidFill>
                <a:ea typeface="Verdana" panose="020B0604030504040204" pitchFamily="34" charset="0"/>
              </a:rPr>
              <a:t>29 years, a small decrease in CSF A</a:t>
            </a:r>
            <a:r>
              <a:rPr lang="el-GR" dirty="0">
                <a:solidFill>
                  <a:schemeClr val="bg1"/>
                </a:solidFill>
                <a:ea typeface="Verdana" panose="020B0604030504040204" pitchFamily="34" charset="0"/>
              </a:rPr>
              <a:t>β</a:t>
            </a:r>
            <a:r>
              <a:rPr lang="en-GB" dirty="0">
                <a:solidFill>
                  <a:schemeClr val="bg1"/>
                </a:solidFill>
                <a:ea typeface="Verdana" panose="020B0604030504040204" pitchFamily="34" charset="0"/>
              </a:rPr>
              <a:t>42</a:t>
            </a:r>
          </a:p>
          <a:p>
            <a:pPr marL="265113" indent="-179388">
              <a:spcBef>
                <a:spcPts val="0"/>
              </a:spcBef>
              <a:spcAft>
                <a:spcPts val="600"/>
              </a:spcAft>
              <a:buClr>
                <a:schemeClr val="bg1"/>
              </a:buClr>
            </a:pPr>
            <a:r>
              <a:rPr lang="en-GB" dirty="0">
                <a:solidFill>
                  <a:schemeClr val="bg1"/>
                </a:solidFill>
                <a:ea typeface="Verdana" panose="020B0604030504040204" pitchFamily="34" charset="0"/>
              </a:rPr>
              <a:t>15 years, a small increase in regional A</a:t>
            </a:r>
            <a:r>
              <a:rPr lang="el-GR" dirty="0">
                <a:solidFill>
                  <a:schemeClr val="bg1"/>
                </a:solidFill>
                <a:ea typeface="Verdana" panose="020B0604030504040204" pitchFamily="34" charset="0"/>
              </a:rPr>
              <a:t>β</a:t>
            </a:r>
            <a:r>
              <a:rPr lang="en-GB" dirty="0">
                <a:solidFill>
                  <a:schemeClr val="bg1"/>
                </a:solidFill>
                <a:ea typeface="Verdana" panose="020B0604030504040204" pitchFamily="34" charset="0"/>
              </a:rPr>
              <a:t> PET deposition</a:t>
            </a:r>
          </a:p>
          <a:p>
            <a:pPr marL="265113" indent="-179388">
              <a:spcBef>
                <a:spcPts val="0"/>
              </a:spcBef>
              <a:spcAft>
                <a:spcPts val="600"/>
              </a:spcAft>
              <a:buClr>
                <a:schemeClr val="bg1"/>
              </a:buClr>
            </a:pPr>
            <a:r>
              <a:rPr lang="en-GB" dirty="0">
                <a:solidFill>
                  <a:schemeClr val="bg1"/>
                </a:solidFill>
                <a:ea typeface="Verdana" panose="020B0604030504040204" pitchFamily="34" charset="0"/>
              </a:rPr>
              <a:t>7–8 years, small increases in tau pathology (CSF)</a:t>
            </a:r>
          </a:p>
          <a:p>
            <a:pPr marL="265113" indent="-179388">
              <a:spcBef>
                <a:spcPts val="0"/>
              </a:spcBef>
              <a:spcAft>
                <a:spcPts val="600"/>
              </a:spcAft>
              <a:buClr>
                <a:schemeClr val="bg1"/>
              </a:buClr>
            </a:pPr>
            <a:r>
              <a:rPr lang="en-GB" dirty="0">
                <a:solidFill>
                  <a:schemeClr val="bg1"/>
                </a:solidFill>
                <a:ea typeface="Verdana" panose="020B0604030504040204" pitchFamily="34" charset="0"/>
              </a:rPr>
              <a:t>5 years, small increases in tau pathology (PET)</a:t>
            </a:r>
          </a:p>
          <a:p>
            <a:pPr marL="265113" indent="-179388">
              <a:spcBef>
                <a:spcPts val="0"/>
              </a:spcBef>
              <a:spcAft>
                <a:spcPts val="600"/>
              </a:spcAft>
              <a:buClr>
                <a:schemeClr val="bg1"/>
              </a:buClr>
            </a:pPr>
            <a:r>
              <a:rPr lang="en-GB" dirty="0">
                <a:solidFill>
                  <a:schemeClr val="bg1"/>
                </a:solidFill>
                <a:ea typeface="Verdana" panose="020B0604030504040204" pitchFamily="34" charset="0"/>
              </a:rPr>
              <a:t>4–6 years, small effects of cognitive dysfunction</a:t>
            </a:r>
          </a:p>
        </p:txBody>
      </p:sp>
      <p:sp>
        <p:nvSpPr>
          <p:cNvPr id="8" name="Content Placeholder 2">
            <a:extLst>
              <a:ext uri="{FF2B5EF4-FFF2-40B4-BE49-F238E27FC236}">
                <a16:creationId xmlns:a16="http://schemas.microsoft.com/office/drawing/2014/main" id="{3D3BBBAA-35BF-4741-9D78-1EBA4A4B8FD4}"/>
              </a:ext>
            </a:extLst>
          </p:cNvPr>
          <p:cNvSpPr txBox="1">
            <a:spLocks/>
          </p:cNvSpPr>
          <p:nvPr/>
        </p:nvSpPr>
        <p:spPr>
          <a:xfrm>
            <a:off x="5882943" y="1579001"/>
            <a:ext cx="5856243" cy="1415310"/>
          </a:xfrm>
          <a:prstGeom prst="roundRect">
            <a:avLst>
              <a:gd name="adj" fmla="val 16055"/>
            </a:avLst>
          </a:prstGeom>
          <a:solidFill>
            <a:schemeClr val="bg1"/>
          </a:solidFill>
          <a:ln w="28575">
            <a:solidFill>
              <a:schemeClr val="accent6"/>
            </a:solidFill>
          </a:ln>
          <a:effectLst/>
        </p:spPr>
        <p:txBody>
          <a:bodyPr vert="horz" lIns="36000" tIns="36000" rIns="36000" bIns="36000" rtlCol="0" anchor="ctr">
            <a:noAutofit/>
          </a:bodyPr>
          <a:lstStyle>
            <a:lvl1pPr marL="216000" indent="-216000" algn="l" defTabSz="457200" rtl="0" eaLnBrk="1" latinLnBrk="0" hangingPunct="1">
              <a:spcBef>
                <a:spcPts val="600"/>
              </a:spcBef>
              <a:buClr>
                <a:schemeClr val="tx1"/>
              </a:buClr>
              <a:buFont typeface="Arial"/>
              <a:buChar char="•"/>
              <a:defRPr sz="1600" kern="1200">
                <a:solidFill>
                  <a:schemeClr val="accent1"/>
                </a:solidFill>
                <a:latin typeface="+mn-lt"/>
                <a:ea typeface="+mn-ea"/>
                <a:cs typeface="+mn-cs"/>
              </a:defRPr>
            </a:lvl1pPr>
            <a:lvl2pPr marL="432000" indent="-216000" algn="l" defTabSz="457200" rtl="0" eaLnBrk="1" latinLnBrk="0" hangingPunct="1">
              <a:spcBef>
                <a:spcPts val="600"/>
              </a:spcBef>
              <a:buClr>
                <a:schemeClr val="tx2"/>
              </a:buClr>
              <a:buFont typeface="Arial" panose="020B0604020202020204" pitchFamily="34" charset="0"/>
              <a:buChar char="–"/>
              <a:defRPr sz="1600" kern="1200">
                <a:solidFill>
                  <a:schemeClr val="accent1"/>
                </a:solidFill>
                <a:latin typeface="+mn-lt"/>
                <a:ea typeface="+mn-ea"/>
                <a:cs typeface="+mn-cs"/>
              </a:defRPr>
            </a:lvl2pPr>
            <a:lvl3pPr marL="648000" indent="-216000" algn="l" defTabSz="457200" rtl="0" eaLnBrk="1" latinLnBrk="0" hangingPunct="1">
              <a:spcBef>
                <a:spcPts val="600"/>
              </a:spcBef>
              <a:buClr>
                <a:schemeClr val="accent1"/>
              </a:buClr>
              <a:buFont typeface="Wingdings" panose="05000000000000000000" pitchFamily="2" charset="2"/>
              <a:buChar char="§"/>
              <a:defRPr sz="16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GB" dirty="0">
                <a:solidFill>
                  <a:schemeClr val="tx1"/>
                </a:solidFill>
                <a:ea typeface="Verdana" panose="020B0604030504040204" pitchFamily="34" charset="0"/>
              </a:rPr>
              <a:t>In a cohort of 335 ADNI patients ranging in cognitive dysfunction, A</a:t>
            </a:r>
            <a:r>
              <a:rPr lang="el-GR" dirty="0">
                <a:solidFill>
                  <a:schemeClr val="tx1"/>
                </a:solidFill>
                <a:ea typeface="Verdana" panose="020B0604030504040204" pitchFamily="34" charset="0"/>
              </a:rPr>
              <a:t>β</a:t>
            </a:r>
            <a:r>
              <a:rPr lang="en-GB" dirty="0">
                <a:solidFill>
                  <a:schemeClr val="tx1"/>
                </a:solidFill>
                <a:ea typeface="Verdana" panose="020B0604030504040204" pitchFamily="34" charset="0"/>
              </a:rPr>
              <a:t>, tau, and cognition were assessed via PET, CSF, and MMSE and PACC (as a measure of early AD‑related cognitive changes)</a:t>
            </a:r>
          </a:p>
        </p:txBody>
      </p:sp>
      <p:sp>
        <p:nvSpPr>
          <p:cNvPr id="9" name="Text Placeholder 4">
            <a:extLst>
              <a:ext uri="{FF2B5EF4-FFF2-40B4-BE49-F238E27FC236}">
                <a16:creationId xmlns:a16="http://schemas.microsoft.com/office/drawing/2014/main" id="{444C0338-9ABE-498B-8AA6-F30146A3AB72}"/>
              </a:ext>
            </a:extLst>
          </p:cNvPr>
          <p:cNvSpPr txBox="1">
            <a:spLocks/>
          </p:cNvSpPr>
          <p:nvPr/>
        </p:nvSpPr>
        <p:spPr>
          <a:xfrm>
            <a:off x="376006" y="5589970"/>
            <a:ext cx="9440000" cy="646988"/>
          </a:xfrm>
          <a:prstGeom prst="rect">
            <a:avLst/>
          </a:prstGeom>
        </p:spPr>
        <p:txBody>
          <a:bodyPr/>
          <a:lstStyle>
            <a:lvl1pPr marL="216000" indent="-216000" algn="l" defTabSz="457200" rtl="0" eaLnBrk="1" latinLnBrk="0" hangingPunct="1">
              <a:spcBef>
                <a:spcPts val="600"/>
              </a:spcBef>
              <a:buClr>
                <a:schemeClr val="tx1"/>
              </a:buClr>
              <a:buFont typeface="Arial"/>
              <a:buChar char="•"/>
              <a:defRPr sz="1600" kern="1200">
                <a:solidFill>
                  <a:schemeClr val="accent1"/>
                </a:solidFill>
                <a:latin typeface="+mn-lt"/>
                <a:ea typeface="+mn-ea"/>
                <a:cs typeface="+mn-cs"/>
              </a:defRPr>
            </a:lvl1pPr>
            <a:lvl2pPr marL="432000" indent="-216000" algn="l" defTabSz="457200" rtl="0" eaLnBrk="1" latinLnBrk="0" hangingPunct="1">
              <a:spcBef>
                <a:spcPts val="600"/>
              </a:spcBef>
              <a:buClr>
                <a:schemeClr val="tx2"/>
              </a:buClr>
              <a:buFont typeface="Arial" panose="020B0604020202020204" pitchFamily="34" charset="0"/>
              <a:buChar char="–"/>
              <a:defRPr sz="1600" kern="1200">
                <a:solidFill>
                  <a:schemeClr val="accent1"/>
                </a:solidFill>
                <a:latin typeface="+mn-lt"/>
                <a:ea typeface="+mn-ea"/>
                <a:cs typeface="+mn-cs"/>
              </a:defRPr>
            </a:lvl2pPr>
            <a:lvl3pPr marL="648000" indent="-216000" algn="l" defTabSz="457200" rtl="0" eaLnBrk="1" latinLnBrk="0" hangingPunct="1">
              <a:spcBef>
                <a:spcPts val="600"/>
              </a:spcBef>
              <a:buClr>
                <a:schemeClr val="accent1"/>
              </a:buClr>
              <a:buFont typeface="Wingdings" panose="05000000000000000000" pitchFamily="2" charset="2"/>
              <a:buChar char="§"/>
              <a:defRPr sz="16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a:solidFill>
                  <a:schemeClr val="bg1">
                    <a:lumMod val="50000"/>
                  </a:schemeClr>
                </a:solidFill>
              </a:rPr>
              <a:t>The initial point of meaningful change was taken to be a 0.2 SD change from the mean response at the longest times (least pathologic) from Aβ positivity</a:t>
            </a:r>
            <a:br>
              <a:rPr lang="en-GB" sz="800" dirty="0">
                <a:solidFill>
                  <a:schemeClr val="bg1">
                    <a:lumMod val="50000"/>
                  </a:schemeClr>
                </a:solidFill>
              </a:rPr>
            </a:br>
            <a:r>
              <a:rPr lang="en-US" sz="800" dirty="0">
                <a:solidFill>
                  <a:schemeClr val="bg1">
                    <a:lumMod val="50000"/>
                  </a:schemeClr>
                </a:solidFill>
              </a:rPr>
              <a:t>Figure from Insel PS, et al. Neuroimage 2021;227:117676; Aβ, amyloid beta; AD, Alzheimer's disease; ADNI, Alzheimer’s Disease Neuroimaging Initiative; CSF, cerebrospinal fluid; MMSE, Mini-Mental State Examination; MTL, medial temporal lobe; PACC, </a:t>
            </a:r>
            <a:r>
              <a:rPr lang="it-IT" sz="800" dirty="0">
                <a:solidFill>
                  <a:schemeClr val="bg1">
                    <a:lumMod val="50000"/>
                  </a:schemeClr>
                </a:solidFill>
              </a:rPr>
              <a:t>Preclinical Alzheimer’s Cognitive Composite</a:t>
            </a:r>
            <a:r>
              <a:rPr lang="en-US" sz="800" dirty="0">
                <a:solidFill>
                  <a:schemeClr val="bg1">
                    <a:lumMod val="50000"/>
                  </a:schemeClr>
                </a:solidFill>
              </a:rPr>
              <a:t>; PET, positron emission tomography; p-tau, phosphorylated tau; SD, standard deviation</a:t>
            </a:r>
            <a:br>
              <a:rPr lang="en-US" sz="800" dirty="0">
                <a:solidFill>
                  <a:schemeClr val="bg1">
                    <a:lumMod val="50000"/>
                  </a:schemeClr>
                </a:solidFill>
              </a:rPr>
            </a:br>
            <a:r>
              <a:rPr lang="en-US" sz="800" dirty="0">
                <a:solidFill>
                  <a:schemeClr val="bg1">
                    <a:lumMod val="50000"/>
                  </a:schemeClr>
                </a:solidFill>
              </a:rPr>
              <a:t>Insel PS, et al. Neuroimage 2021;227:117676</a:t>
            </a:r>
          </a:p>
        </p:txBody>
      </p:sp>
      <p:sp>
        <p:nvSpPr>
          <p:cNvPr id="10" name="Title 2">
            <a:extLst>
              <a:ext uri="{FF2B5EF4-FFF2-40B4-BE49-F238E27FC236}">
                <a16:creationId xmlns:a16="http://schemas.microsoft.com/office/drawing/2014/main" id="{5E6AF556-192F-477E-8C36-CE7DF952388A}"/>
              </a:ext>
            </a:extLst>
          </p:cNvPr>
          <p:cNvSpPr>
            <a:spLocks noGrp="1"/>
          </p:cNvSpPr>
          <p:nvPr>
            <p:ph type="title"/>
          </p:nvPr>
        </p:nvSpPr>
        <p:spPr>
          <a:xfrm>
            <a:off x="376006" y="712469"/>
            <a:ext cx="11013873" cy="316800"/>
          </a:xfrm>
        </p:spPr>
        <p:txBody>
          <a:bodyPr>
            <a:noAutofit/>
          </a:bodyPr>
          <a:lstStyle/>
          <a:p>
            <a:r>
              <a:rPr lang="en-GB" sz="2600" dirty="0">
                <a:solidFill>
                  <a:srgbClr val="C00000"/>
                </a:solidFill>
              </a:rPr>
              <a:t>INCREASES IN AΒ, TAU, AND COGNITIVE DYSFUNCTION OCCUR YEARS BEFORE COMMONLY USED THRESHOLDS FOR AΒ POSITIVITY</a:t>
            </a:r>
            <a:endParaRPr lang="en-US" sz="2600" dirty="0">
              <a:solidFill>
                <a:srgbClr val="C00000"/>
              </a:solidFill>
            </a:endParaRPr>
          </a:p>
        </p:txBody>
      </p:sp>
      <p:grpSp>
        <p:nvGrpSpPr>
          <p:cNvPr id="3" name="Group 2">
            <a:extLst>
              <a:ext uri="{FF2B5EF4-FFF2-40B4-BE49-F238E27FC236}">
                <a16:creationId xmlns:a16="http://schemas.microsoft.com/office/drawing/2014/main" id="{0F11A1DE-9BE1-03F9-31C4-A78D78E1B289}"/>
              </a:ext>
            </a:extLst>
          </p:cNvPr>
          <p:cNvGrpSpPr/>
          <p:nvPr/>
        </p:nvGrpSpPr>
        <p:grpSpPr>
          <a:xfrm>
            <a:off x="629458" y="1736725"/>
            <a:ext cx="4630519" cy="3723549"/>
            <a:chOff x="629458" y="1736725"/>
            <a:chExt cx="4803602" cy="4118607"/>
          </a:xfrm>
        </p:grpSpPr>
        <p:pic>
          <p:nvPicPr>
            <p:cNvPr id="46" name="Graphic 45">
              <a:extLst>
                <a:ext uri="{FF2B5EF4-FFF2-40B4-BE49-F238E27FC236}">
                  <a16:creationId xmlns:a16="http://schemas.microsoft.com/office/drawing/2014/main" id="{32C6E2A6-01E2-4BD2-9FCE-2A914A98E8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3469" y="2170176"/>
              <a:ext cx="3769533" cy="3096260"/>
            </a:xfrm>
            <a:prstGeom prst="rect">
              <a:avLst/>
            </a:prstGeom>
          </p:spPr>
        </p:pic>
        <p:sp>
          <p:nvSpPr>
            <p:cNvPr id="2" name="Freeform: Shape 1">
              <a:extLst>
                <a:ext uri="{FF2B5EF4-FFF2-40B4-BE49-F238E27FC236}">
                  <a16:creationId xmlns:a16="http://schemas.microsoft.com/office/drawing/2014/main" id="{C7E47F3D-A3B1-4EC2-B171-F24C7C0A78EE}"/>
                </a:ext>
              </a:extLst>
            </p:cNvPr>
            <p:cNvSpPr/>
            <p:nvPr/>
          </p:nvSpPr>
          <p:spPr>
            <a:xfrm>
              <a:off x="1356360" y="1851660"/>
              <a:ext cx="4076700" cy="3402328"/>
            </a:xfrm>
            <a:custGeom>
              <a:avLst/>
              <a:gdLst>
                <a:gd name="connsiteX0" fmla="*/ 0 w 4076700"/>
                <a:gd name="connsiteY0" fmla="*/ 0 h 3520440"/>
                <a:gd name="connsiteX1" fmla="*/ 0 w 4076700"/>
                <a:gd name="connsiteY1" fmla="*/ 3520440 h 3520440"/>
                <a:gd name="connsiteX2" fmla="*/ 4076700 w 4076700"/>
                <a:gd name="connsiteY2" fmla="*/ 3520440 h 3520440"/>
              </a:gdLst>
              <a:ahLst/>
              <a:cxnLst>
                <a:cxn ang="0">
                  <a:pos x="connsiteX0" y="connsiteY0"/>
                </a:cxn>
                <a:cxn ang="0">
                  <a:pos x="connsiteX1" y="connsiteY1"/>
                </a:cxn>
                <a:cxn ang="0">
                  <a:pos x="connsiteX2" y="connsiteY2"/>
                </a:cxn>
              </a:cxnLst>
              <a:rect l="l" t="t" r="r" b="b"/>
              <a:pathLst>
                <a:path w="4076700" h="3520440">
                  <a:moveTo>
                    <a:pt x="0" y="0"/>
                  </a:moveTo>
                  <a:lnTo>
                    <a:pt x="0" y="3520440"/>
                  </a:lnTo>
                  <a:lnTo>
                    <a:pt x="4076700" y="352044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2DC82CEF-EEC7-4617-8670-128B40573038}"/>
                </a:ext>
              </a:extLst>
            </p:cNvPr>
            <p:cNvCxnSpPr>
              <a:cxnSpLocks/>
            </p:cNvCxnSpPr>
            <p:nvPr/>
          </p:nvCxnSpPr>
          <p:spPr>
            <a:xfrm flipH="1">
              <a:off x="1256538" y="1863090"/>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E65299-6859-4EED-B6BF-7218F1F7ADA4}"/>
                </a:ext>
              </a:extLst>
            </p:cNvPr>
            <p:cNvCxnSpPr>
              <a:cxnSpLocks/>
            </p:cNvCxnSpPr>
            <p:nvPr/>
          </p:nvCxnSpPr>
          <p:spPr>
            <a:xfrm flipH="1">
              <a:off x="1256538" y="2552700"/>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C404B6E-ECA6-4C2B-AB9F-E1BDC25E0935}"/>
                </a:ext>
              </a:extLst>
            </p:cNvPr>
            <p:cNvCxnSpPr>
              <a:cxnSpLocks/>
            </p:cNvCxnSpPr>
            <p:nvPr/>
          </p:nvCxnSpPr>
          <p:spPr>
            <a:xfrm flipH="1">
              <a:off x="1256538" y="3227070"/>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087627F-D868-4DF8-A228-A82E2BC52F1D}"/>
                </a:ext>
              </a:extLst>
            </p:cNvPr>
            <p:cNvCxnSpPr>
              <a:cxnSpLocks/>
            </p:cNvCxnSpPr>
            <p:nvPr/>
          </p:nvCxnSpPr>
          <p:spPr>
            <a:xfrm flipH="1">
              <a:off x="1256538" y="3893820"/>
              <a:ext cx="10287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9B654CC-CBA2-4B83-AA91-A935F9612889}"/>
                </a:ext>
              </a:extLst>
            </p:cNvPr>
            <p:cNvCxnSpPr>
              <a:cxnSpLocks/>
            </p:cNvCxnSpPr>
            <p:nvPr/>
          </p:nvCxnSpPr>
          <p:spPr>
            <a:xfrm flipH="1">
              <a:off x="1256538" y="3893820"/>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62EC699-2B98-4653-ABA3-C5479904C86A}"/>
                </a:ext>
              </a:extLst>
            </p:cNvPr>
            <p:cNvCxnSpPr>
              <a:cxnSpLocks/>
            </p:cNvCxnSpPr>
            <p:nvPr/>
          </p:nvCxnSpPr>
          <p:spPr>
            <a:xfrm flipH="1">
              <a:off x="1256538" y="4568190"/>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249B459-1547-44AA-AEEA-6BF1B3B1E43F}"/>
                </a:ext>
              </a:extLst>
            </p:cNvPr>
            <p:cNvCxnSpPr>
              <a:cxnSpLocks/>
            </p:cNvCxnSpPr>
            <p:nvPr/>
          </p:nvCxnSpPr>
          <p:spPr>
            <a:xfrm flipH="1">
              <a:off x="1256538" y="5253988"/>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88B3CFA-6C66-4004-B034-1E63FFD3617C}"/>
                </a:ext>
              </a:extLst>
            </p:cNvPr>
            <p:cNvCxnSpPr>
              <a:cxnSpLocks/>
            </p:cNvCxnSpPr>
            <p:nvPr/>
          </p:nvCxnSpPr>
          <p:spPr>
            <a:xfrm rot="5400000" flipH="1">
              <a:off x="2129028" y="5305421"/>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88F53F1-9333-4715-B7E5-A4BE465868A2}"/>
                </a:ext>
              </a:extLst>
            </p:cNvPr>
            <p:cNvCxnSpPr>
              <a:cxnSpLocks/>
            </p:cNvCxnSpPr>
            <p:nvPr/>
          </p:nvCxnSpPr>
          <p:spPr>
            <a:xfrm rot="5400000" flipH="1">
              <a:off x="3083433" y="5305421"/>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56B683D-ACC3-4064-937E-AFB77AFD9E13}"/>
                </a:ext>
              </a:extLst>
            </p:cNvPr>
            <p:cNvCxnSpPr>
              <a:cxnSpLocks/>
            </p:cNvCxnSpPr>
            <p:nvPr/>
          </p:nvCxnSpPr>
          <p:spPr>
            <a:xfrm rot="5400000" flipH="1">
              <a:off x="4039743" y="5305421"/>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11F795F-29B1-4A5B-A19E-774587521F62}"/>
                </a:ext>
              </a:extLst>
            </p:cNvPr>
            <p:cNvCxnSpPr>
              <a:cxnSpLocks/>
            </p:cNvCxnSpPr>
            <p:nvPr/>
          </p:nvCxnSpPr>
          <p:spPr>
            <a:xfrm rot="5400000" flipH="1">
              <a:off x="4988433" y="5305421"/>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E1330CB-768F-404D-A5F6-4EC29E7B5367}"/>
                </a:ext>
              </a:extLst>
            </p:cNvPr>
            <p:cNvCxnSpPr>
              <a:cxnSpLocks/>
            </p:cNvCxnSpPr>
            <p:nvPr/>
          </p:nvCxnSpPr>
          <p:spPr>
            <a:xfrm rot="5400000" flipH="1">
              <a:off x="1304925" y="5305421"/>
              <a:ext cx="10287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BE8FFEF-644D-41F6-8F5F-6D87AC659A49}"/>
                </a:ext>
              </a:extLst>
            </p:cNvPr>
            <p:cNvSpPr txBox="1"/>
            <p:nvPr/>
          </p:nvSpPr>
          <p:spPr>
            <a:xfrm>
              <a:off x="936969" y="1736725"/>
              <a:ext cx="397866" cy="276999"/>
            </a:xfrm>
            <a:prstGeom prst="rect">
              <a:avLst/>
            </a:prstGeom>
            <a:noFill/>
          </p:spPr>
          <p:txBody>
            <a:bodyPr wrap="none" rtlCol="0">
              <a:spAutoFit/>
            </a:bodyPr>
            <a:lstStyle/>
            <a:p>
              <a:r>
                <a:rPr lang="en-US" sz="1200" dirty="0">
                  <a:solidFill>
                    <a:schemeClr val="accent1"/>
                  </a:solidFill>
                </a:rPr>
                <a:t>1.0</a:t>
              </a:r>
              <a:endParaRPr lang="en-GB" sz="1200" dirty="0">
                <a:solidFill>
                  <a:schemeClr val="accent1"/>
                </a:solidFill>
              </a:endParaRPr>
            </a:p>
          </p:txBody>
        </p:sp>
        <p:sp>
          <p:nvSpPr>
            <p:cNvPr id="23" name="TextBox 22">
              <a:extLst>
                <a:ext uri="{FF2B5EF4-FFF2-40B4-BE49-F238E27FC236}">
                  <a16:creationId xmlns:a16="http://schemas.microsoft.com/office/drawing/2014/main" id="{4FADC29C-2AFE-4980-A8B0-0C5154421F7B}"/>
                </a:ext>
              </a:extLst>
            </p:cNvPr>
            <p:cNvSpPr txBox="1"/>
            <p:nvPr/>
          </p:nvSpPr>
          <p:spPr>
            <a:xfrm>
              <a:off x="936969" y="2411873"/>
              <a:ext cx="397866" cy="276999"/>
            </a:xfrm>
            <a:prstGeom prst="rect">
              <a:avLst/>
            </a:prstGeom>
            <a:noFill/>
          </p:spPr>
          <p:txBody>
            <a:bodyPr wrap="none" rtlCol="0">
              <a:spAutoFit/>
            </a:bodyPr>
            <a:lstStyle/>
            <a:p>
              <a:r>
                <a:rPr lang="en-US" sz="1200" dirty="0">
                  <a:solidFill>
                    <a:schemeClr val="accent1"/>
                  </a:solidFill>
                </a:rPr>
                <a:t>0.8</a:t>
              </a:r>
              <a:endParaRPr lang="en-GB" sz="1200" dirty="0">
                <a:solidFill>
                  <a:schemeClr val="accent1"/>
                </a:solidFill>
              </a:endParaRPr>
            </a:p>
          </p:txBody>
        </p:sp>
        <p:sp>
          <p:nvSpPr>
            <p:cNvPr id="24" name="TextBox 23">
              <a:extLst>
                <a:ext uri="{FF2B5EF4-FFF2-40B4-BE49-F238E27FC236}">
                  <a16:creationId xmlns:a16="http://schemas.microsoft.com/office/drawing/2014/main" id="{86BF6F7F-9CB4-4CB4-BE45-6D3029973583}"/>
                </a:ext>
              </a:extLst>
            </p:cNvPr>
            <p:cNvSpPr txBox="1"/>
            <p:nvPr/>
          </p:nvSpPr>
          <p:spPr>
            <a:xfrm>
              <a:off x="936969" y="3087021"/>
              <a:ext cx="397866" cy="276999"/>
            </a:xfrm>
            <a:prstGeom prst="rect">
              <a:avLst/>
            </a:prstGeom>
            <a:noFill/>
          </p:spPr>
          <p:txBody>
            <a:bodyPr wrap="none" rtlCol="0">
              <a:spAutoFit/>
            </a:bodyPr>
            <a:lstStyle/>
            <a:p>
              <a:r>
                <a:rPr lang="en-US" sz="1200" dirty="0">
                  <a:solidFill>
                    <a:schemeClr val="accent1"/>
                  </a:solidFill>
                </a:rPr>
                <a:t>0.6</a:t>
              </a:r>
              <a:endParaRPr lang="en-GB" sz="1200" dirty="0">
                <a:solidFill>
                  <a:schemeClr val="accent1"/>
                </a:solidFill>
              </a:endParaRPr>
            </a:p>
          </p:txBody>
        </p:sp>
        <p:sp>
          <p:nvSpPr>
            <p:cNvPr id="25" name="TextBox 24">
              <a:extLst>
                <a:ext uri="{FF2B5EF4-FFF2-40B4-BE49-F238E27FC236}">
                  <a16:creationId xmlns:a16="http://schemas.microsoft.com/office/drawing/2014/main" id="{39263D1C-A873-4422-9000-12340EA3E943}"/>
                </a:ext>
              </a:extLst>
            </p:cNvPr>
            <p:cNvSpPr txBox="1"/>
            <p:nvPr/>
          </p:nvSpPr>
          <p:spPr>
            <a:xfrm>
              <a:off x="936969" y="3762169"/>
              <a:ext cx="397866" cy="276999"/>
            </a:xfrm>
            <a:prstGeom prst="rect">
              <a:avLst/>
            </a:prstGeom>
            <a:noFill/>
          </p:spPr>
          <p:txBody>
            <a:bodyPr wrap="none" rtlCol="0">
              <a:spAutoFit/>
            </a:bodyPr>
            <a:lstStyle/>
            <a:p>
              <a:r>
                <a:rPr lang="en-US" sz="1200" dirty="0">
                  <a:solidFill>
                    <a:schemeClr val="accent1"/>
                  </a:solidFill>
                </a:rPr>
                <a:t>0.4</a:t>
              </a:r>
              <a:endParaRPr lang="en-GB" sz="1200" dirty="0">
                <a:solidFill>
                  <a:schemeClr val="accent1"/>
                </a:solidFill>
              </a:endParaRPr>
            </a:p>
          </p:txBody>
        </p:sp>
        <p:sp>
          <p:nvSpPr>
            <p:cNvPr id="26" name="TextBox 25">
              <a:extLst>
                <a:ext uri="{FF2B5EF4-FFF2-40B4-BE49-F238E27FC236}">
                  <a16:creationId xmlns:a16="http://schemas.microsoft.com/office/drawing/2014/main" id="{074CC355-EB6F-4FCA-9A38-842DB0263940}"/>
                </a:ext>
              </a:extLst>
            </p:cNvPr>
            <p:cNvSpPr txBox="1"/>
            <p:nvPr/>
          </p:nvSpPr>
          <p:spPr>
            <a:xfrm>
              <a:off x="936969" y="4437317"/>
              <a:ext cx="397866" cy="276999"/>
            </a:xfrm>
            <a:prstGeom prst="rect">
              <a:avLst/>
            </a:prstGeom>
            <a:noFill/>
          </p:spPr>
          <p:txBody>
            <a:bodyPr wrap="none" rtlCol="0">
              <a:spAutoFit/>
            </a:bodyPr>
            <a:lstStyle/>
            <a:p>
              <a:r>
                <a:rPr lang="en-US" sz="1200" dirty="0">
                  <a:solidFill>
                    <a:schemeClr val="accent1"/>
                  </a:solidFill>
                </a:rPr>
                <a:t>0.2</a:t>
              </a:r>
              <a:endParaRPr lang="en-GB" sz="1200" dirty="0">
                <a:solidFill>
                  <a:schemeClr val="accent1"/>
                </a:solidFill>
              </a:endParaRPr>
            </a:p>
          </p:txBody>
        </p:sp>
        <p:sp>
          <p:nvSpPr>
            <p:cNvPr id="27" name="TextBox 26">
              <a:extLst>
                <a:ext uri="{FF2B5EF4-FFF2-40B4-BE49-F238E27FC236}">
                  <a16:creationId xmlns:a16="http://schemas.microsoft.com/office/drawing/2014/main" id="{D4DBAF23-0D10-4F8C-AE64-21297D75E41C}"/>
                </a:ext>
              </a:extLst>
            </p:cNvPr>
            <p:cNvSpPr txBox="1"/>
            <p:nvPr/>
          </p:nvSpPr>
          <p:spPr>
            <a:xfrm>
              <a:off x="936969" y="5112463"/>
              <a:ext cx="397866" cy="276999"/>
            </a:xfrm>
            <a:prstGeom prst="rect">
              <a:avLst/>
            </a:prstGeom>
            <a:noFill/>
          </p:spPr>
          <p:txBody>
            <a:bodyPr wrap="none" rtlCol="0">
              <a:spAutoFit/>
            </a:bodyPr>
            <a:lstStyle/>
            <a:p>
              <a:r>
                <a:rPr lang="en-US" sz="1200" dirty="0">
                  <a:solidFill>
                    <a:schemeClr val="accent1"/>
                  </a:solidFill>
                </a:rPr>
                <a:t>0.0</a:t>
              </a:r>
              <a:endParaRPr lang="en-GB" sz="1200" dirty="0">
                <a:solidFill>
                  <a:schemeClr val="accent1"/>
                </a:solidFill>
              </a:endParaRPr>
            </a:p>
          </p:txBody>
        </p:sp>
        <p:sp>
          <p:nvSpPr>
            <p:cNvPr id="28" name="TextBox 27">
              <a:extLst>
                <a:ext uri="{FF2B5EF4-FFF2-40B4-BE49-F238E27FC236}">
                  <a16:creationId xmlns:a16="http://schemas.microsoft.com/office/drawing/2014/main" id="{84F77428-8C3B-464F-9B68-CD3C2283D591}"/>
                </a:ext>
              </a:extLst>
            </p:cNvPr>
            <p:cNvSpPr txBox="1"/>
            <p:nvPr/>
          </p:nvSpPr>
          <p:spPr>
            <a:xfrm rot="16200000">
              <a:off x="342360" y="3398935"/>
              <a:ext cx="881973" cy="307777"/>
            </a:xfrm>
            <a:prstGeom prst="rect">
              <a:avLst/>
            </a:prstGeom>
            <a:noFill/>
          </p:spPr>
          <p:txBody>
            <a:bodyPr wrap="none" rtlCol="0">
              <a:spAutoFit/>
            </a:bodyPr>
            <a:lstStyle/>
            <a:p>
              <a:r>
                <a:rPr lang="en-US" sz="1400" b="1" dirty="0">
                  <a:solidFill>
                    <a:schemeClr val="accent1"/>
                  </a:solidFill>
                </a:rPr>
                <a:t>Severity</a:t>
              </a:r>
              <a:endParaRPr lang="en-GB" sz="1400" b="1" dirty="0">
                <a:solidFill>
                  <a:schemeClr val="accent1"/>
                </a:solidFill>
              </a:endParaRPr>
            </a:p>
          </p:txBody>
        </p:sp>
        <p:sp>
          <p:nvSpPr>
            <p:cNvPr id="29" name="TextBox 28">
              <a:extLst>
                <a:ext uri="{FF2B5EF4-FFF2-40B4-BE49-F238E27FC236}">
                  <a16:creationId xmlns:a16="http://schemas.microsoft.com/office/drawing/2014/main" id="{3B799951-9E5A-493B-AF51-4F7051306DD0}"/>
                </a:ext>
              </a:extLst>
            </p:cNvPr>
            <p:cNvSpPr txBox="1"/>
            <p:nvPr/>
          </p:nvSpPr>
          <p:spPr>
            <a:xfrm>
              <a:off x="1931525" y="5547555"/>
              <a:ext cx="2926369" cy="307777"/>
            </a:xfrm>
            <a:prstGeom prst="rect">
              <a:avLst/>
            </a:prstGeom>
            <a:noFill/>
          </p:spPr>
          <p:txBody>
            <a:bodyPr wrap="square" rtlCol="0">
              <a:spAutoFit/>
            </a:bodyPr>
            <a:lstStyle/>
            <a:p>
              <a:pPr algn="ctr"/>
              <a:r>
                <a:rPr lang="en-US" sz="1400" b="1" dirty="0">
                  <a:solidFill>
                    <a:schemeClr val="accent1"/>
                  </a:solidFill>
                </a:rPr>
                <a:t>Time from A</a:t>
              </a:r>
              <a:r>
                <a:rPr lang="en-US" sz="1400" b="1" dirty="0">
                  <a:solidFill>
                    <a:schemeClr val="accent1"/>
                  </a:solidFill>
                  <a:sym typeface="Symbol" panose="05050102010706020507" pitchFamily="18" charset="2"/>
                </a:rPr>
                <a:t></a:t>
              </a:r>
              <a:r>
                <a:rPr lang="en-US" sz="1400" b="1" dirty="0">
                  <a:solidFill>
                    <a:schemeClr val="accent1"/>
                  </a:solidFill>
                </a:rPr>
                <a:t>+</a:t>
              </a:r>
              <a:endParaRPr lang="en-GB" sz="1400" b="1" dirty="0">
                <a:solidFill>
                  <a:schemeClr val="accent1"/>
                </a:solidFill>
              </a:endParaRPr>
            </a:p>
          </p:txBody>
        </p:sp>
        <p:sp>
          <p:nvSpPr>
            <p:cNvPr id="30" name="TextBox 29">
              <a:extLst>
                <a:ext uri="{FF2B5EF4-FFF2-40B4-BE49-F238E27FC236}">
                  <a16:creationId xmlns:a16="http://schemas.microsoft.com/office/drawing/2014/main" id="{26671ADA-9217-4A03-9682-2F5D792CC8A0}"/>
                </a:ext>
              </a:extLst>
            </p:cNvPr>
            <p:cNvSpPr txBox="1"/>
            <p:nvPr/>
          </p:nvSpPr>
          <p:spPr>
            <a:xfrm>
              <a:off x="1931525" y="5443654"/>
              <a:ext cx="439544" cy="276999"/>
            </a:xfrm>
            <a:prstGeom prst="rect">
              <a:avLst/>
            </a:prstGeom>
            <a:noFill/>
          </p:spPr>
          <p:txBody>
            <a:bodyPr wrap="none" rtlCol="0">
              <a:spAutoFit/>
            </a:bodyPr>
            <a:lstStyle/>
            <a:p>
              <a:r>
                <a:rPr lang="en-US" sz="1200" dirty="0">
                  <a:solidFill>
                    <a:schemeClr val="accent1"/>
                  </a:solidFill>
                </a:rPr>
                <a:t>–20</a:t>
              </a:r>
              <a:endParaRPr lang="en-GB" sz="1200" dirty="0">
                <a:solidFill>
                  <a:schemeClr val="accent1"/>
                </a:solidFill>
              </a:endParaRPr>
            </a:p>
          </p:txBody>
        </p:sp>
        <p:sp>
          <p:nvSpPr>
            <p:cNvPr id="31" name="TextBox 30">
              <a:extLst>
                <a:ext uri="{FF2B5EF4-FFF2-40B4-BE49-F238E27FC236}">
                  <a16:creationId xmlns:a16="http://schemas.microsoft.com/office/drawing/2014/main" id="{89AA8597-4619-4027-BF18-60F49D303C20}"/>
                </a:ext>
              </a:extLst>
            </p:cNvPr>
            <p:cNvSpPr txBox="1"/>
            <p:nvPr/>
          </p:nvSpPr>
          <p:spPr>
            <a:xfrm>
              <a:off x="2991176" y="5443654"/>
              <a:ext cx="269626" cy="276999"/>
            </a:xfrm>
            <a:prstGeom prst="rect">
              <a:avLst/>
            </a:prstGeom>
            <a:noFill/>
          </p:spPr>
          <p:txBody>
            <a:bodyPr wrap="square" rtlCol="0">
              <a:spAutoFit/>
            </a:bodyPr>
            <a:lstStyle/>
            <a:p>
              <a:r>
                <a:rPr lang="en-US" sz="1200" dirty="0">
                  <a:solidFill>
                    <a:schemeClr val="accent1"/>
                  </a:solidFill>
                </a:rPr>
                <a:t>0</a:t>
              </a:r>
              <a:endParaRPr lang="en-GB" sz="1200" dirty="0">
                <a:solidFill>
                  <a:schemeClr val="accent1"/>
                </a:solidFill>
              </a:endParaRPr>
            </a:p>
          </p:txBody>
        </p:sp>
        <p:sp>
          <p:nvSpPr>
            <p:cNvPr id="32" name="TextBox 31">
              <a:extLst>
                <a:ext uri="{FF2B5EF4-FFF2-40B4-BE49-F238E27FC236}">
                  <a16:creationId xmlns:a16="http://schemas.microsoft.com/office/drawing/2014/main" id="{04335549-0E7C-4060-AF79-FB523DD6AFB1}"/>
                </a:ext>
              </a:extLst>
            </p:cNvPr>
            <p:cNvSpPr txBox="1"/>
            <p:nvPr/>
          </p:nvSpPr>
          <p:spPr>
            <a:xfrm>
              <a:off x="3871406" y="5443654"/>
              <a:ext cx="439544" cy="276999"/>
            </a:xfrm>
            <a:prstGeom prst="rect">
              <a:avLst/>
            </a:prstGeom>
            <a:noFill/>
          </p:spPr>
          <p:txBody>
            <a:bodyPr wrap="square" rtlCol="0">
              <a:spAutoFit/>
            </a:bodyPr>
            <a:lstStyle/>
            <a:p>
              <a:pPr algn="ctr"/>
              <a:r>
                <a:rPr lang="en-US" sz="1200" dirty="0">
                  <a:solidFill>
                    <a:schemeClr val="accent1"/>
                  </a:solidFill>
                </a:rPr>
                <a:t>20</a:t>
              </a:r>
              <a:endParaRPr lang="en-GB" sz="1200" dirty="0">
                <a:solidFill>
                  <a:schemeClr val="accent1"/>
                </a:solidFill>
              </a:endParaRPr>
            </a:p>
          </p:txBody>
        </p:sp>
        <p:sp>
          <p:nvSpPr>
            <p:cNvPr id="33" name="TextBox 32">
              <a:extLst>
                <a:ext uri="{FF2B5EF4-FFF2-40B4-BE49-F238E27FC236}">
                  <a16:creationId xmlns:a16="http://schemas.microsoft.com/office/drawing/2014/main" id="{8CF4A932-AF6C-43FF-AACD-9E4A5529784C}"/>
                </a:ext>
              </a:extLst>
            </p:cNvPr>
            <p:cNvSpPr txBox="1"/>
            <p:nvPr/>
          </p:nvSpPr>
          <p:spPr>
            <a:xfrm>
              <a:off x="4810214" y="5443654"/>
              <a:ext cx="439544" cy="276999"/>
            </a:xfrm>
            <a:prstGeom prst="rect">
              <a:avLst/>
            </a:prstGeom>
            <a:noFill/>
          </p:spPr>
          <p:txBody>
            <a:bodyPr wrap="square" rtlCol="0">
              <a:spAutoFit/>
            </a:bodyPr>
            <a:lstStyle/>
            <a:p>
              <a:pPr algn="ctr"/>
              <a:r>
                <a:rPr lang="en-US" sz="1200" dirty="0">
                  <a:solidFill>
                    <a:schemeClr val="accent1"/>
                  </a:solidFill>
                </a:rPr>
                <a:t>40</a:t>
              </a:r>
              <a:endParaRPr lang="en-GB" sz="1200" dirty="0">
                <a:solidFill>
                  <a:schemeClr val="accent1"/>
                </a:solidFill>
              </a:endParaRPr>
            </a:p>
          </p:txBody>
        </p:sp>
        <p:sp>
          <p:nvSpPr>
            <p:cNvPr id="34" name="TextBox 33">
              <a:extLst>
                <a:ext uri="{FF2B5EF4-FFF2-40B4-BE49-F238E27FC236}">
                  <a16:creationId xmlns:a16="http://schemas.microsoft.com/office/drawing/2014/main" id="{78B7911C-71B1-4965-B5A7-4E3EAD14B7E2}"/>
                </a:ext>
              </a:extLst>
            </p:cNvPr>
            <p:cNvSpPr txBox="1"/>
            <p:nvPr/>
          </p:nvSpPr>
          <p:spPr>
            <a:xfrm>
              <a:off x="1492514" y="1891382"/>
              <a:ext cx="1317563" cy="276999"/>
            </a:xfrm>
            <a:prstGeom prst="rect">
              <a:avLst/>
            </a:prstGeom>
            <a:noFill/>
          </p:spPr>
          <p:txBody>
            <a:bodyPr wrap="square" rtlCol="0">
              <a:spAutoFit/>
            </a:bodyPr>
            <a:lstStyle/>
            <a:p>
              <a:r>
                <a:rPr lang="en-US" sz="1200" dirty="0"/>
                <a:t>CSF A</a:t>
              </a:r>
              <a:r>
                <a:rPr lang="en-US" sz="1200" dirty="0">
                  <a:sym typeface="Symbol" panose="05050102010706020507" pitchFamily="18" charset="2"/>
                </a:rPr>
                <a:t></a:t>
              </a:r>
              <a:endParaRPr lang="en-GB" sz="1200" dirty="0"/>
            </a:p>
          </p:txBody>
        </p:sp>
        <p:sp>
          <p:nvSpPr>
            <p:cNvPr id="35" name="TextBox 34">
              <a:extLst>
                <a:ext uri="{FF2B5EF4-FFF2-40B4-BE49-F238E27FC236}">
                  <a16:creationId xmlns:a16="http://schemas.microsoft.com/office/drawing/2014/main" id="{646A4FBA-8F66-47BF-8C7E-C25F9FAAEEDA}"/>
                </a:ext>
              </a:extLst>
            </p:cNvPr>
            <p:cNvSpPr txBox="1"/>
            <p:nvPr/>
          </p:nvSpPr>
          <p:spPr>
            <a:xfrm>
              <a:off x="1492514" y="2089019"/>
              <a:ext cx="2884451" cy="276999"/>
            </a:xfrm>
            <a:prstGeom prst="rect">
              <a:avLst/>
            </a:prstGeom>
            <a:noFill/>
          </p:spPr>
          <p:txBody>
            <a:bodyPr wrap="square" rtlCol="0">
              <a:spAutoFit/>
            </a:bodyPr>
            <a:lstStyle/>
            <a:p>
              <a:r>
                <a:rPr lang="en-US" sz="1200" dirty="0">
                  <a:solidFill>
                    <a:schemeClr val="tx2"/>
                  </a:solidFill>
                </a:rPr>
                <a:t>Precuneus + posterior cingulate A</a:t>
              </a:r>
              <a:r>
                <a:rPr lang="en-US" sz="1200" dirty="0">
                  <a:solidFill>
                    <a:schemeClr val="tx2"/>
                  </a:solidFill>
                  <a:sym typeface="Symbol" panose="05050102010706020507" pitchFamily="18" charset="2"/>
                </a:rPr>
                <a:t></a:t>
              </a:r>
              <a:r>
                <a:rPr lang="en-US" sz="1200" dirty="0">
                  <a:solidFill>
                    <a:schemeClr val="tx2"/>
                  </a:solidFill>
                </a:rPr>
                <a:t> PET</a:t>
              </a:r>
              <a:endParaRPr lang="en-GB" sz="1200" dirty="0">
                <a:solidFill>
                  <a:schemeClr val="tx2"/>
                </a:solidFill>
              </a:endParaRPr>
            </a:p>
          </p:txBody>
        </p:sp>
        <p:sp>
          <p:nvSpPr>
            <p:cNvPr id="36" name="TextBox 35">
              <a:extLst>
                <a:ext uri="{FF2B5EF4-FFF2-40B4-BE49-F238E27FC236}">
                  <a16:creationId xmlns:a16="http://schemas.microsoft.com/office/drawing/2014/main" id="{07D88901-0B10-4805-8693-6A1A7ABFAA43}"/>
                </a:ext>
              </a:extLst>
            </p:cNvPr>
            <p:cNvSpPr txBox="1"/>
            <p:nvPr/>
          </p:nvSpPr>
          <p:spPr>
            <a:xfrm>
              <a:off x="1492514" y="2286656"/>
              <a:ext cx="2884451" cy="276999"/>
            </a:xfrm>
            <a:prstGeom prst="rect">
              <a:avLst/>
            </a:prstGeom>
            <a:noFill/>
          </p:spPr>
          <p:txBody>
            <a:bodyPr wrap="square" rtlCol="0">
              <a:spAutoFit/>
            </a:bodyPr>
            <a:lstStyle/>
            <a:p>
              <a:r>
                <a:rPr lang="en-US" sz="1200" dirty="0">
                  <a:solidFill>
                    <a:schemeClr val="accent2"/>
                  </a:solidFill>
                </a:rPr>
                <a:t>CSF p-tau</a:t>
              </a:r>
              <a:endParaRPr lang="en-GB" sz="1200" dirty="0">
                <a:solidFill>
                  <a:schemeClr val="accent2"/>
                </a:solidFill>
              </a:endParaRPr>
            </a:p>
          </p:txBody>
        </p:sp>
        <p:sp>
          <p:nvSpPr>
            <p:cNvPr id="37" name="TextBox 36">
              <a:extLst>
                <a:ext uri="{FF2B5EF4-FFF2-40B4-BE49-F238E27FC236}">
                  <a16:creationId xmlns:a16="http://schemas.microsoft.com/office/drawing/2014/main" id="{567680CC-B73F-4AFD-8500-B4D8F230D61A}"/>
                </a:ext>
              </a:extLst>
            </p:cNvPr>
            <p:cNvSpPr txBox="1"/>
            <p:nvPr/>
          </p:nvSpPr>
          <p:spPr>
            <a:xfrm>
              <a:off x="1492514" y="2484293"/>
              <a:ext cx="2884451" cy="276999"/>
            </a:xfrm>
            <a:prstGeom prst="rect">
              <a:avLst/>
            </a:prstGeom>
            <a:noFill/>
          </p:spPr>
          <p:txBody>
            <a:bodyPr wrap="square" rtlCol="0">
              <a:spAutoFit/>
            </a:bodyPr>
            <a:lstStyle/>
            <a:p>
              <a:r>
                <a:rPr lang="en-US" sz="1200" dirty="0">
                  <a:solidFill>
                    <a:schemeClr val="accent1"/>
                  </a:solidFill>
                </a:rPr>
                <a:t>MTL tau PET</a:t>
              </a:r>
              <a:endParaRPr lang="en-GB" sz="1200" dirty="0">
                <a:solidFill>
                  <a:schemeClr val="accent1"/>
                </a:solidFill>
              </a:endParaRPr>
            </a:p>
          </p:txBody>
        </p:sp>
        <p:sp>
          <p:nvSpPr>
            <p:cNvPr id="38" name="TextBox 37">
              <a:extLst>
                <a:ext uri="{FF2B5EF4-FFF2-40B4-BE49-F238E27FC236}">
                  <a16:creationId xmlns:a16="http://schemas.microsoft.com/office/drawing/2014/main" id="{06DED325-D55E-4365-8825-314840A08473}"/>
                </a:ext>
              </a:extLst>
            </p:cNvPr>
            <p:cNvSpPr txBox="1"/>
            <p:nvPr/>
          </p:nvSpPr>
          <p:spPr>
            <a:xfrm>
              <a:off x="1683763" y="3013251"/>
              <a:ext cx="2884451" cy="276999"/>
            </a:xfrm>
            <a:prstGeom prst="rect">
              <a:avLst/>
            </a:prstGeom>
            <a:noFill/>
          </p:spPr>
          <p:txBody>
            <a:bodyPr wrap="square" rtlCol="0">
              <a:spAutoFit/>
            </a:bodyPr>
            <a:lstStyle/>
            <a:p>
              <a:r>
                <a:rPr lang="en-US" sz="1200" dirty="0">
                  <a:solidFill>
                    <a:srgbClr val="1E1E1C"/>
                  </a:solidFill>
                </a:rPr>
                <a:t>0.2 SD change point</a:t>
              </a:r>
              <a:endParaRPr lang="en-GB" sz="1200" dirty="0">
                <a:solidFill>
                  <a:srgbClr val="1E1E1C"/>
                </a:solidFill>
              </a:endParaRPr>
            </a:p>
          </p:txBody>
        </p:sp>
        <p:pic>
          <p:nvPicPr>
            <p:cNvPr id="42" name="Graphic 41">
              <a:extLst>
                <a:ext uri="{FF2B5EF4-FFF2-40B4-BE49-F238E27FC236}">
                  <a16:creationId xmlns:a16="http://schemas.microsoft.com/office/drawing/2014/main" id="{00D0FF13-904D-44A2-8AB0-FFA890DB0B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6908" y="2572817"/>
              <a:ext cx="3595601" cy="2694595"/>
            </a:xfrm>
            <a:prstGeom prst="rect">
              <a:avLst/>
            </a:prstGeom>
          </p:spPr>
        </p:pic>
        <p:pic>
          <p:nvPicPr>
            <p:cNvPr id="44" name="Graphic 43">
              <a:extLst>
                <a:ext uri="{FF2B5EF4-FFF2-40B4-BE49-F238E27FC236}">
                  <a16:creationId xmlns:a16="http://schemas.microsoft.com/office/drawing/2014/main" id="{285BDF2D-BBCE-4856-8775-9BDB5F3F12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72597" y="3286020"/>
              <a:ext cx="3574460" cy="1960144"/>
            </a:xfrm>
            <a:prstGeom prst="rect">
              <a:avLst/>
            </a:prstGeom>
          </p:spPr>
        </p:pic>
        <p:pic>
          <p:nvPicPr>
            <p:cNvPr id="48" name="Graphic 47">
              <a:extLst>
                <a:ext uri="{FF2B5EF4-FFF2-40B4-BE49-F238E27FC236}">
                  <a16:creationId xmlns:a16="http://schemas.microsoft.com/office/drawing/2014/main" id="{93BEC4DB-1A07-461C-94DE-4FCF3F08F7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63469" y="3097774"/>
              <a:ext cx="3757948" cy="2162177"/>
            </a:xfrm>
            <a:prstGeom prst="rect">
              <a:avLst/>
            </a:prstGeom>
          </p:spPr>
        </p:pic>
        <p:sp>
          <p:nvSpPr>
            <p:cNvPr id="51" name="TextBox 50">
              <a:extLst>
                <a:ext uri="{FF2B5EF4-FFF2-40B4-BE49-F238E27FC236}">
                  <a16:creationId xmlns:a16="http://schemas.microsoft.com/office/drawing/2014/main" id="{92822C38-6754-4DDE-A9F7-98234DE8595D}"/>
                </a:ext>
              </a:extLst>
            </p:cNvPr>
            <p:cNvSpPr txBox="1"/>
            <p:nvPr/>
          </p:nvSpPr>
          <p:spPr>
            <a:xfrm>
              <a:off x="1492514" y="2681929"/>
              <a:ext cx="2884451" cy="276999"/>
            </a:xfrm>
            <a:prstGeom prst="rect">
              <a:avLst/>
            </a:prstGeom>
            <a:noFill/>
          </p:spPr>
          <p:txBody>
            <a:bodyPr wrap="square" rtlCol="0">
              <a:spAutoFit/>
            </a:bodyPr>
            <a:lstStyle/>
            <a:p>
              <a:r>
                <a:rPr lang="en-US" sz="1200" dirty="0">
                  <a:solidFill>
                    <a:schemeClr val="accent5"/>
                  </a:solidFill>
                </a:rPr>
                <a:t>PACC</a:t>
              </a:r>
              <a:endParaRPr lang="en-GB" sz="1200" dirty="0">
                <a:solidFill>
                  <a:schemeClr val="accent5"/>
                </a:solidFill>
              </a:endParaRPr>
            </a:p>
          </p:txBody>
        </p:sp>
        <p:sp>
          <p:nvSpPr>
            <p:cNvPr id="52" name="Oval 51">
              <a:extLst>
                <a:ext uri="{FF2B5EF4-FFF2-40B4-BE49-F238E27FC236}">
                  <a16:creationId xmlns:a16="http://schemas.microsoft.com/office/drawing/2014/main" id="{A75779E8-7A16-4807-B4D5-CA675DB369E3}"/>
                </a:ext>
              </a:extLst>
            </p:cNvPr>
            <p:cNvSpPr/>
            <p:nvPr/>
          </p:nvSpPr>
          <p:spPr>
            <a:xfrm>
              <a:off x="1698069" y="5054300"/>
              <a:ext cx="99589" cy="995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E73AEE54-3DFE-4951-B856-42B0A3F54363}"/>
                </a:ext>
              </a:extLst>
            </p:cNvPr>
            <p:cNvSpPr/>
            <p:nvPr/>
          </p:nvSpPr>
          <p:spPr>
            <a:xfrm>
              <a:off x="1606217" y="3109001"/>
              <a:ext cx="99589" cy="99589"/>
            </a:xfrm>
            <a:prstGeom prst="ellipse">
              <a:avLst/>
            </a:prstGeom>
            <a:solidFill>
              <a:srgbClr val="1E1E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DDEDF18-D489-4422-A933-562C71DC64AA}"/>
                </a:ext>
              </a:extLst>
            </p:cNvPr>
            <p:cNvSpPr/>
            <p:nvPr/>
          </p:nvSpPr>
          <p:spPr>
            <a:xfrm>
              <a:off x="2486739" y="5062668"/>
              <a:ext cx="99589" cy="9958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13613CA5-D407-4D28-AB74-E2628A15179D}"/>
                </a:ext>
              </a:extLst>
            </p:cNvPr>
            <p:cNvSpPr/>
            <p:nvPr/>
          </p:nvSpPr>
          <p:spPr>
            <a:xfrm>
              <a:off x="2697559" y="4916313"/>
              <a:ext cx="99589" cy="9958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648E689-04A9-4C4E-B2DE-75EBC8D28E4E}"/>
                </a:ext>
              </a:extLst>
            </p:cNvPr>
            <p:cNvSpPr/>
            <p:nvPr/>
          </p:nvSpPr>
          <p:spPr>
            <a:xfrm>
              <a:off x="2835150" y="5012873"/>
              <a:ext cx="99589" cy="9958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1F49BBD8-D3C6-41B5-96A8-AEFA4F9BB004}"/>
                </a:ext>
              </a:extLst>
            </p:cNvPr>
            <p:cNvSpPr/>
            <p:nvPr/>
          </p:nvSpPr>
          <p:spPr>
            <a:xfrm>
              <a:off x="2904269" y="5051586"/>
              <a:ext cx="99589" cy="9958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Graphic 49">
              <a:extLst>
                <a:ext uri="{FF2B5EF4-FFF2-40B4-BE49-F238E27FC236}">
                  <a16:creationId xmlns:a16="http://schemas.microsoft.com/office/drawing/2014/main" id="{408E0D77-D59A-4A5B-AFCA-EEA479F4A614}"/>
                </a:ext>
              </a:extLst>
            </p:cNvPr>
            <p:cNvSpPr/>
            <p:nvPr/>
          </p:nvSpPr>
          <p:spPr>
            <a:xfrm>
              <a:off x="1742440" y="3858180"/>
              <a:ext cx="3577133" cy="1394540"/>
            </a:xfrm>
            <a:custGeom>
              <a:avLst/>
              <a:gdLst>
                <a:gd name="connsiteX0" fmla="*/ -182 w 3758703"/>
                <a:gd name="connsiteY0" fmla="*/ 1376598 h 1393091"/>
                <a:gd name="connsiteX1" fmla="*/ 907778 w 3758703"/>
                <a:gd name="connsiteY1" fmla="*/ 1352213 h 1393091"/>
                <a:gd name="connsiteX2" fmla="*/ 1376387 w 3758703"/>
                <a:gd name="connsiteY2" fmla="*/ 1240344 h 1393091"/>
                <a:gd name="connsiteX3" fmla="*/ 1844995 w 3758703"/>
                <a:gd name="connsiteY3" fmla="*/ 997123 h 1393091"/>
                <a:gd name="connsiteX4" fmla="*/ 2367325 w 3758703"/>
                <a:gd name="connsiteY4" fmla="*/ 680872 h 1393091"/>
                <a:gd name="connsiteX5" fmla="*/ 2933539 w 3758703"/>
                <a:gd name="connsiteY5" fmla="*/ 364496 h 1393091"/>
                <a:gd name="connsiteX6" fmla="*/ 3490043 w 3758703"/>
                <a:gd name="connsiteY6" fmla="*/ 96889 h 1393091"/>
                <a:gd name="connsiteX7" fmla="*/ 3758522 w 3758703"/>
                <a:gd name="connsiteY7" fmla="*/ -399 h 1393091"/>
                <a:gd name="connsiteX0" fmla="*/ 0 w 3758704"/>
                <a:gd name="connsiteY0" fmla="*/ 1376997 h 1395115"/>
                <a:gd name="connsiteX1" fmla="*/ 181571 w 3758704"/>
                <a:gd name="connsiteY1" fmla="*/ 1394540 h 1395115"/>
                <a:gd name="connsiteX2" fmla="*/ 907960 w 3758704"/>
                <a:gd name="connsiteY2" fmla="*/ 1352612 h 1395115"/>
                <a:gd name="connsiteX3" fmla="*/ 1376569 w 3758704"/>
                <a:gd name="connsiteY3" fmla="*/ 1240743 h 1395115"/>
                <a:gd name="connsiteX4" fmla="*/ 1845177 w 3758704"/>
                <a:gd name="connsiteY4" fmla="*/ 997522 h 1395115"/>
                <a:gd name="connsiteX5" fmla="*/ 2367507 w 3758704"/>
                <a:gd name="connsiteY5" fmla="*/ 681271 h 1395115"/>
                <a:gd name="connsiteX6" fmla="*/ 2933721 w 3758704"/>
                <a:gd name="connsiteY6" fmla="*/ 364895 h 1395115"/>
                <a:gd name="connsiteX7" fmla="*/ 3490225 w 3758704"/>
                <a:gd name="connsiteY7" fmla="*/ 97288 h 1395115"/>
                <a:gd name="connsiteX8" fmla="*/ 3758704 w 3758704"/>
                <a:gd name="connsiteY8" fmla="*/ 0 h 1395115"/>
                <a:gd name="connsiteX0" fmla="*/ 0 w 3577133"/>
                <a:gd name="connsiteY0" fmla="*/ 1394540 h 1394540"/>
                <a:gd name="connsiteX1" fmla="*/ 726389 w 3577133"/>
                <a:gd name="connsiteY1" fmla="*/ 1352612 h 1394540"/>
                <a:gd name="connsiteX2" fmla="*/ 1194998 w 3577133"/>
                <a:gd name="connsiteY2" fmla="*/ 1240743 h 1394540"/>
                <a:gd name="connsiteX3" fmla="*/ 1663606 w 3577133"/>
                <a:gd name="connsiteY3" fmla="*/ 997522 h 1394540"/>
                <a:gd name="connsiteX4" fmla="*/ 2185936 w 3577133"/>
                <a:gd name="connsiteY4" fmla="*/ 681271 h 1394540"/>
                <a:gd name="connsiteX5" fmla="*/ 2752150 w 3577133"/>
                <a:gd name="connsiteY5" fmla="*/ 364895 h 1394540"/>
                <a:gd name="connsiteX6" fmla="*/ 3308654 w 3577133"/>
                <a:gd name="connsiteY6" fmla="*/ 97288 h 1394540"/>
                <a:gd name="connsiteX7" fmla="*/ 3577133 w 3577133"/>
                <a:gd name="connsiteY7" fmla="*/ 0 h 139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133" h="1394540">
                  <a:moveTo>
                    <a:pt x="0" y="1394540"/>
                  </a:moveTo>
                  <a:cubicBezTo>
                    <a:pt x="151327" y="1390476"/>
                    <a:pt x="527223" y="1378245"/>
                    <a:pt x="726389" y="1352612"/>
                  </a:cubicBezTo>
                  <a:cubicBezTo>
                    <a:pt x="997012" y="1312390"/>
                    <a:pt x="1147077" y="1258592"/>
                    <a:pt x="1194998" y="1240743"/>
                  </a:cubicBezTo>
                  <a:cubicBezTo>
                    <a:pt x="1259690" y="1216609"/>
                    <a:pt x="1352756" y="1177895"/>
                    <a:pt x="1663606" y="997522"/>
                  </a:cubicBezTo>
                  <a:cubicBezTo>
                    <a:pt x="1918087" y="849703"/>
                    <a:pt x="1944948" y="823810"/>
                    <a:pt x="2185936" y="681271"/>
                  </a:cubicBezTo>
                  <a:cubicBezTo>
                    <a:pt x="2441678" y="530436"/>
                    <a:pt x="2632223" y="428622"/>
                    <a:pt x="2752150" y="364895"/>
                  </a:cubicBezTo>
                  <a:cubicBezTo>
                    <a:pt x="3064766" y="199228"/>
                    <a:pt x="3208022" y="137637"/>
                    <a:pt x="3308654" y="97288"/>
                  </a:cubicBezTo>
                  <a:cubicBezTo>
                    <a:pt x="3419374" y="53044"/>
                    <a:pt x="3512819" y="20991"/>
                    <a:pt x="3577133" y="0"/>
                  </a:cubicBezTo>
                </a:path>
              </a:pathLst>
            </a:custGeom>
            <a:noFill/>
            <a:ln w="285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3571777069"/>
      </p:ext>
    </p:extLst>
  </p:cSld>
  <p:clrMapOvr>
    <a:masterClrMapping/>
  </p:clrMapOvr>
  <mc:AlternateContent xmlns:mc="http://schemas.openxmlformats.org/markup-compatibility/2006" xmlns:p14="http://schemas.microsoft.com/office/powerpoint/2010/main">
    <mc:Choice Requires="p14">
      <p:transition spd="slow" p14:dur="2000" advTm="70961"/>
    </mc:Choice>
    <mc:Fallback xmlns="">
      <p:transition spd="slow" advTm="70961"/>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9B0065-D487-6787-6E77-7AFC519A80E7}"/>
              </a:ext>
            </a:extLst>
          </p:cNvPr>
          <p:cNvSpPr>
            <a:spLocks noGrp="1"/>
          </p:cNvSpPr>
          <p:nvPr>
            <p:ph type="title"/>
          </p:nvPr>
        </p:nvSpPr>
        <p:spPr>
          <a:xfrm>
            <a:off x="184558" y="0"/>
            <a:ext cx="10972800" cy="747228"/>
          </a:xfrm>
        </p:spPr>
        <p:txBody>
          <a:bodyPr>
            <a:normAutofit/>
          </a:bodyPr>
          <a:lstStyle/>
          <a:p>
            <a:r>
              <a:rPr lang="en-US" dirty="0">
                <a:solidFill>
                  <a:srgbClr val="C00000"/>
                </a:solidFill>
              </a:rPr>
              <a:t>References</a:t>
            </a:r>
          </a:p>
        </p:txBody>
      </p:sp>
      <p:sp>
        <p:nvSpPr>
          <p:cNvPr id="2" name="TextBox 1">
            <a:extLst>
              <a:ext uri="{FF2B5EF4-FFF2-40B4-BE49-F238E27FC236}">
                <a16:creationId xmlns:a16="http://schemas.microsoft.com/office/drawing/2014/main" id="{644609E3-25E2-654D-9D43-3AF5B8226714}"/>
              </a:ext>
            </a:extLst>
          </p:cNvPr>
          <p:cNvSpPr txBox="1"/>
          <p:nvPr/>
        </p:nvSpPr>
        <p:spPr>
          <a:xfrm>
            <a:off x="363522" y="889843"/>
            <a:ext cx="11711031" cy="5078313"/>
          </a:xfrm>
          <a:prstGeom prst="rect">
            <a:avLst/>
          </a:prstGeom>
          <a:noFill/>
        </p:spPr>
        <p:txBody>
          <a:bodyPr wrap="square" rtlCol="0">
            <a:spAutoFit/>
          </a:bodyPr>
          <a:lstStyle/>
          <a:p>
            <a:pPr marL="285750" indent="-285750">
              <a:buFont typeface="Wingdings" panose="05000000000000000000" pitchFamily="2" charset="2"/>
              <a:buChar char="v"/>
            </a:pPr>
            <a:r>
              <a:rPr lang="en-US" b="1" dirty="0"/>
              <a:t>2011 NIA-AA Guidelines:</a:t>
            </a:r>
          </a:p>
          <a:p>
            <a:pPr marL="742950" lvl="1" indent="-285750">
              <a:buFont typeface="Wingdings" panose="05000000000000000000" pitchFamily="2" charset="2"/>
              <a:buChar char="q"/>
            </a:pPr>
            <a:r>
              <a:rPr lang="en-US" dirty="0"/>
              <a:t>- Harper L, et al. J Neurol </a:t>
            </a:r>
            <a:r>
              <a:rPr lang="en-US" dirty="0" err="1"/>
              <a:t>Neurosurg</a:t>
            </a:r>
            <a:r>
              <a:rPr lang="en-US" dirty="0"/>
              <a:t> Psychiatry, 2014;85:692–698.</a:t>
            </a:r>
          </a:p>
          <a:p>
            <a:pPr marL="742950" lvl="1" indent="-285750">
              <a:buFont typeface="Wingdings" panose="05000000000000000000" pitchFamily="2" charset="2"/>
              <a:buChar char="q"/>
            </a:pPr>
            <a:r>
              <a:rPr lang="en-US" dirty="0"/>
              <a:t>- Jack Jr CR, et al. </a:t>
            </a:r>
            <a:r>
              <a:rPr lang="en-US" dirty="0" err="1"/>
              <a:t>Alzheimers</a:t>
            </a:r>
            <a:r>
              <a:rPr lang="en-US" dirty="0"/>
              <a:t> Dement, 2018;14:535–562.</a:t>
            </a:r>
          </a:p>
          <a:p>
            <a:pPr marL="742950" lvl="1" indent="-285750">
              <a:buFont typeface="Wingdings" panose="05000000000000000000" pitchFamily="2" charset="2"/>
              <a:buChar char="q"/>
            </a:pPr>
            <a:r>
              <a:rPr lang="en-US" dirty="0"/>
              <a:t>- </a:t>
            </a:r>
            <a:r>
              <a:rPr lang="en-US" dirty="0" err="1"/>
              <a:t>Hort</a:t>
            </a:r>
            <a:r>
              <a:rPr lang="en-US" dirty="0"/>
              <a:t> J, et al. </a:t>
            </a:r>
            <a:r>
              <a:rPr lang="en-US" dirty="0" err="1"/>
              <a:t>Eur</a:t>
            </a:r>
            <a:r>
              <a:rPr lang="en-US" dirty="0"/>
              <a:t> J Neurol, 2010;17:1236–248.</a:t>
            </a:r>
          </a:p>
          <a:p>
            <a:pPr marL="285750" indent="-285750">
              <a:buFont typeface="Wingdings" panose="05000000000000000000" pitchFamily="2" charset="2"/>
              <a:buChar char="v"/>
            </a:pPr>
            <a:r>
              <a:rPr lang="en-US" b="1" dirty="0"/>
              <a:t>Biomarker Studies:</a:t>
            </a:r>
          </a:p>
          <a:p>
            <a:pPr marL="742950" lvl="1" indent="-285750">
              <a:buFont typeface="Wingdings" panose="05000000000000000000" pitchFamily="2" charset="2"/>
              <a:buChar char="q"/>
            </a:pPr>
            <a:r>
              <a:rPr lang="en-US" dirty="0"/>
              <a:t>- </a:t>
            </a:r>
            <a:r>
              <a:rPr lang="en-US" dirty="0" err="1"/>
              <a:t>Blennow</a:t>
            </a:r>
            <a:r>
              <a:rPr lang="en-US" dirty="0"/>
              <a:t> K, Zetterberg H. J Intern Med, 2018;284:643–663.</a:t>
            </a:r>
          </a:p>
          <a:p>
            <a:pPr marL="742950" lvl="1" indent="-285750">
              <a:buFont typeface="Wingdings" panose="05000000000000000000" pitchFamily="2" charset="2"/>
              <a:buChar char="q"/>
            </a:pPr>
            <a:r>
              <a:rPr lang="en-US" dirty="0"/>
              <a:t>- </a:t>
            </a:r>
            <a:r>
              <a:rPr lang="en-US" dirty="0" err="1"/>
              <a:t>Blennow</a:t>
            </a:r>
            <a:r>
              <a:rPr lang="en-US" dirty="0"/>
              <a:t> K, et al. </a:t>
            </a:r>
            <a:r>
              <a:rPr lang="en-US" dirty="0" err="1"/>
              <a:t>Alzheimers</a:t>
            </a:r>
            <a:r>
              <a:rPr lang="en-US" dirty="0"/>
              <a:t> Dement, 2015;11:58–69.</a:t>
            </a:r>
          </a:p>
          <a:p>
            <a:pPr marL="742950" lvl="1" indent="-285750">
              <a:buFont typeface="Wingdings" panose="05000000000000000000" pitchFamily="2" charset="2"/>
              <a:buChar char="q"/>
            </a:pPr>
            <a:r>
              <a:rPr lang="en-US" dirty="0"/>
              <a:t>- Olsson B, et al. Lancet Neurol, 2016;15:673–684.</a:t>
            </a:r>
          </a:p>
          <a:p>
            <a:pPr marL="742950" lvl="1" indent="-285750">
              <a:buFont typeface="Wingdings" panose="05000000000000000000" pitchFamily="2" charset="2"/>
              <a:buChar char="q"/>
            </a:pPr>
            <a:r>
              <a:rPr lang="en-US" dirty="0"/>
              <a:t>- </a:t>
            </a:r>
            <a:r>
              <a:rPr lang="en-US" dirty="0" err="1"/>
              <a:t>Klunk</a:t>
            </a:r>
            <a:r>
              <a:rPr lang="en-US" dirty="0"/>
              <a:t> WE, et al. Ann Neurol, 2004;55:306–319.</a:t>
            </a:r>
          </a:p>
          <a:p>
            <a:pPr marL="742950" lvl="1" indent="-285750">
              <a:buFont typeface="Wingdings" panose="05000000000000000000" pitchFamily="2" charset="2"/>
              <a:buChar char="q"/>
            </a:pPr>
            <a:r>
              <a:rPr lang="en-US" dirty="0"/>
              <a:t>- Rowe CC, et al. Lancet Neurol, 2008;7:129–135.</a:t>
            </a:r>
          </a:p>
          <a:p>
            <a:pPr marL="285750" indent="-285750">
              <a:buFont typeface="Wingdings" panose="05000000000000000000" pitchFamily="2" charset="2"/>
              <a:buChar char="v"/>
            </a:pPr>
            <a:r>
              <a:rPr lang="en-US" b="1" dirty="0"/>
              <a:t>Ethical and Legal Considerations:</a:t>
            </a:r>
          </a:p>
          <a:p>
            <a:pPr marL="742950" lvl="1" indent="-285750">
              <a:buFont typeface="Wingdings" panose="05000000000000000000" pitchFamily="2" charset="2"/>
              <a:buChar char="q"/>
            </a:pPr>
            <a:r>
              <a:rPr lang="en-US" dirty="0"/>
              <a:t>- </a:t>
            </a:r>
            <a:r>
              <a:rPr lang="en-US" dirty="0" err="1"/>
              <a:t>Porteri</a:t>
            </a:r>
            <a:r>
              <a:rPr lang="en-US" dirty="0"/>
              <a:t> C, </a:t>
            </a:r>
            <a:r>
              <a:rPr lang="en-US" dirty="0" err="1"/>
              <a:t>Frisoni</a:t>
            </a:r>
            <a:r>
              <a:rPr lang="en-US" dirty="0"/>
              <a:t> GB. Front Aging </a:t>
            </a:r>
            <a:r>
              <a:rPr lang="en-US" dirty="0" err="1"/>
              <a:t>Neurosci</a:t>
            </a:r>
            <a:r>
              <a:rPr lang="en-US" dirty="0"/>
              <a:t>, 2014;6:41.</a:t>
            </a:r>
          </a:p>
          <a:p>
            <a:pPr marL="742950" lvl="1" indent="-285750">
              <a:buFont typeface="Wingdings" panose="05000000000000000000" pitchFamily="2" charset="2"/>
              <a:buChar char="q"/>
            </a:pPr>
            <a:r>
              <a:rPr lang="en-US" dirty="0"/>
              <a:t>- </a:t>
            </a:r>
            <a:r>
              <a:rPr lang="en-US" dirty="0" err="1"/>
              <a:t>Mantzavinos</a:t>
            </a:r>
            <a:r>
              <a:rPr lang="en-US" dirty="0"/>
              <a:t> V, Alexiou A. Curr Alzheimer Res, 2017;14:1149–1154.</a:t>
            </a:r>
          </a:p>
          <a:p>
            <a:pPr marL="285750" indent="-285750">
              <a:buFont typeface="Wingdings" panose="05000000000000000000" pitchFamily="2" charset="2"/>
              <a:buChar char="v"/>
            </a:pPr>
            <a:r>
              <a:rPr lang="en-US" b="1" dirty="0"/>
              <a:t>Comparative Studies of Biomarkers:</a:t>
            </a:r>
          </a:p>
          <a:p>
            <a:pPr marL="742950" lvl="1" indent="-285750">
              <a:buFont typeface="Wingdings" panose="05000000000000000000" pitchFamily="2" charset="2"/>
              <a:buChar char="q"/>
            </a:pPr>
            <a:r>
              <a:rPr lang="en-US" dirty="0"/>
              <a:t>- Bateman RJ, et al. N Engl J Med, 2012;367:795–804.</a:t>
            </a:r>
          </a:p>
          <a:p>
            <a:pPr marL="742950" lvl="1" indent="-285750">
              <a:buFont typeface="Wingdings" panose="05000000000000000000" pitchFamily="2" charset="2"/>
              <a:buChar char="q"/>
            </a:pPr>
            <a:r>
              <a:rPr lang="en-US" dirty="0"/>
              <a:t>- </a:t>
            </a:r>
            <a:r>
              <a:rPr lang="en-US" dirty="0" err="1"/>
              <a:t>Palmqvist</a:t>
            </a:r>
            <a:r>
              <a:rPr lang="en-US" dirty="0"/>
              <a:t> S, et al. Brain, 2016;139:1226–1236.</a:t>
            </a:r>
          </a:p>
          <a:p>
            <a:pPr marL="285750" indent="-285750">
              <a:buFont typeface="Wingdings" panose="05000000000000000000" pitchFamily="2" charset="2"/>
              <a:buChar char="v"/>
            </a:pPr>
            <a:r>
              <a:rPr lang="en-US" b="1" dirty="0"/>
              <a:t>Early-Stage Biomarker Changes:</a:t>
            </a:r>
          </a:p>
          <a:p>
            <a:pPr marL="742950" lvl="1" indent="-285750">
              <a:buFont typeface="Wingdings" panose="05000000000000000000" pitchFamily="2" charset="2"/>
              <a:buChar char="q"/>
            </a:pPr>
            <a:r>
              <a:rPr lang="en-US" dirty="0"/>
              <a:t>- </a:t>
            </a:r>
            <a:r>
              <a:rPr lang="en-US" dirty="0" err="1"/>
              <a:t>Insel</a:t>
            </a:r>
            <a:r>
              <a:rPr lang="en-US" dirty="0"/>
              <a:t> PS, et al. Neuroimage, 2021;227:117676.</a:t>
            </a:r>
          </a:p>
        </p:txBody>
      </p:sp>
    </p:spTree>
    <p:extLst>
      <p:ext uri="{BB962C8B-B14F-4D97-AF65-F5344CB8AC3E}">
        <p14:creationId xmlns:p14="http://schemas.microsoft.com/office/powerpoint/2010/main" val="192844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AD8C-8E92-EBC4-510D-3A825811F7F7}"/>
              </a:ext>
            </a:extLst>
          </p:cNvPr>
          <p:cNvSpPr>
            <a:spLocks noGrp="1"/>
          </p:cNvSpPr>
          <p:nvPr>
            <p:ph type="title"/>
          </p:nvPr>
        </p:nvSpPr>
        <p:spPr/>
        <p:txBody>
          <a:bodyPr/>
          <a:lstStyle/>
          <a:p>
            <a:pPr algn="ctr"/>
            <a:r>
              <a:rPr lang="en-GB" i="0" dirty="0">
                <a:solidFill>
                  <a:srgbClr val="C00000"/>
                </a:solidFill>
                <a:effectLst/>
                <a:highlight>
                  <a:srgbClr val="FFFFFF"/>
                </a:highlight>
                <a:latin typeface="ui-sans-serif"/>
              </a:rPr>
              <a:t>2011 NIA-AA Guidelines:</a:t>
            </a:r>
            <a:br>
              <a:rPr lang="en-GB" i="0" dirty="0">
                <a:solidFill>
                  <a:srgbClr val="C00000"/>
                </a:solidFill>
                <a:effectLst/>
                <a:highlight>
                  <a:srgbClr val="FFFFFF"/>
                </a:highlight>
                <a:latin typeface="ui-sans-serif"/>
              </a:rPr>
            </a:br>
            <a:endParaRPr lang="en-SI" dirty="0">
              <a:solidFill>
                <a:srgbClr val="C00000"/>
              </a:solidFill>
            </a:endParaRPr>
          </a:p>
        </p:txBody>
      </p:sp>
      <p:sp>
        <p:nvSpPr>
          <p:cNvPr id="3" name="Content Placeholder 2">
            <a:extLst>
              <a:ext uri="{FF2B5EF4-FFF2-40B4-BE49-F238E27FC236}">
                <a16:creationId xmlns:a16="http://schemas.microsoft.com/office/drawing/2014/main" id="{F35ABD6E-5502-086A-4DEE-992503BB2734}"/>
              </a:ext>
            </a:extLst>
          </p:cNvPr>
          <p:cNvSpPr>
            <a:spLocks noGrp="1"/>
          </p:cNvSpPr>
          <p:nvPr>
            <p:ph idx="1"/>
          </p:nvPr>
        </p:nvSpPr>
        <p:spPr>
          <a:xfrm>
            <a:off x="641773" y="1027906"/>
            <a:ext cx="10515600" cy="4842461"/>
          </a:xfrm>
        </p:spPr>
        <p:txBody>
          <a:bodyPr>
            <a:normAutofit/>
          </a:bodyPr>
          <a:lstStyle/>
          <a:p>
            <a:pPr marL="0" indent="0" algn="l">
              <a:buNone/>
            </a:pPr>
            <a:r>
              <a:rPr lang="en-GB" b="1" i="0" dirty="0">
                <a:solidFill>
                  <a:srgbClr val="0D0D0D"/>
                </a:solidFill>
                <a:effectLst/>
                <a:highlight>
                  <a:srgbClr val="FFFFFF"/>
                </a:highlight>
                <a:latin typeface="ui-sans-serif"/>
              </a:rPr>
              <a:t>Key Points of the Updated Guidelines:</a:t>
            </a:r>
          </a:p>
          <a:p>
            <a:pPr marL="0" indent="0" algn="l">
              <a:buNone/>
            </a:pPr>
            <a:endParaRPr lang="en-GB" b="1"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Emphasis on Biomarkers:</a:t>
            </a:r>
            <a:r>
              <a:rPr lang="en-GB" b="0" i="0" dirty="0">
                <a:solidFill>
                  <a:srgbClr val="0D0D0D"/>
                </a:solidFill>
                <a:effectLst/>
                <a:highlight>
                  <a:srgbClr val="FFFFFF"/>
                </a:highlight>
                <a:latin typeface="ui-sans-serif"/>
              </a:rPr>
              <a:t> The use of biomarkers helps to identify and track the progression of Alzheimer's disease, even before clinical symptoms become apparent.</a:t>
            </a:r>
          </a:p>
          <a:p>
            <a:pPr algn="l">
              <a:buFont typeface="Arial" panose="020B0604020202020204" pitchFamily="34" charset="0"/>
              <a:buChar char="•"/>
            </a:pPr>
            <a:r>
              <a:rPr lang="en-GB" b="1" i="0" dirty="0">
                <a:solidFill>
                  <a:srgbClr val="0D0D0D"/>
                </a:solidFill>
                <a:effectLst/>
                <a:highlight>
                  <a:srgbClr val="FFFFFF"/>
                </a:highlight>
                <a:latin typeface="ui-sans-serif"/>
              </a:rPr>
              <a:t>Three-Stage Model:</a:t>
            </a:r>
            <a:r>
              <a:rPr lang="en-GB" b="0" i="0" dirty="0">
                <a:solidFill>
                  <a:srgbClr val="0D0D0D"/>
                </a:solidFill>
                <a:effectLst/>
                <a:highlight>
                  <a:srgbClr val="FFFFFF"/>
                </a:highlight>
                <a:latin typeface="ui-sans-serif"/>
              </a:rPr>
              <a:t> Recognizes that Alzheimer's disease is a continuum that starts with preclinical changes and progresses through mild cognitive impairment to dementia.</a:t>
            </a:r>
          </a:p>
          <a:p>
            <a:pPr algn="l">
              <a:buFont typeface="Arial" panose="020B0604020202020204" pitchFamily="34" charset="0"/>
              <a:buChar char="•"/>
            </a:pPr>
            <a:r>
              <a:rPr lang="en-GB" b="1" i="0" dirty="0">
                <a:solidFill>
                  <a:srgbClr val="0D0D0D"/>
                </a:solidFill>
                <a:effectLst/>
                <a:highlight>
                  <a:srgbClr val="FFFFFF"/>
                </a:highlight>
                <a:latin typeface="ui-sans-serif"/>
              </a:rPr>
              <a:t>Research Framework:</a:t>
            </a:r>
            <a:r>
              <a:rPr lang="en-GB" b="0" i="0" dirty="0">
                <a:solidFill>
                  <a:srgbClr val="0D0D0D"/>
                </a:solidFill>
                <a:effectLst/>
                <a:highlight>
                  <a:srgbClr val="FFFFFF"/>
                </a:highlight>
                <a:latin typeface="ui-sans-serif"/>
              </a:rPr>
              <a:t> The guidelines provide a framework for research, emphasizing the need to validate and refine biomarkers and their role in the diagnosis of Alzheimer's disease.</a:t>
            </a:r>
          </a:p>
        </p:txBody>
      </p:sp>
    </p:spTree>
    <p:extLst>
      <p:ext uri="{BB962C8B-B14F-4D97-AF65-F5344CB8AC3E}">
        <p14:creationId xmlns:p14="http://schemas.microsoft.com/office/powerpoint/2010/main" val="2748003661"/>
      </p:ext>
    </p:extLst>
  </p:cSld>
  <p:clrMapOvr>
    <a:masterClrMapping/>
  </p:clrMapOvr>
  <mc:AlternateContent xmlns:mc="http://schemas.openxmlformats.org/markup-compatibility/2006" xmlns:p14="http://schemas.microsoft.com/office/powerpoint/2010/main">
    <mc:Choice Requires="p14">
      <p:transition spd="slow" p14:dur="2000" advTm="66966"/>
    </mc:Choice>
    <mc:Fallback xmlns="">
      <p:transition spd="slow" advTm="6696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C6C5-022A-E401-9666-2B97FD9A28AD}"/>
              </a:ext>
            </a:extLst>
          </p:cNvPr>
          <p:cNvSpPr>
            <a:spLocks noGrp="1"/>
          </p:cNvSpPr>
          <p:nvPr>
            <p:ph type="title"/>
          </p:nvPr>
        </p:nvSpPr>
        <p:spPr>
          <a:xfrm>
            <a:off x="838200" y="80645"/>
            <a:ext cx="10515600" cy="1325563"/>
          </a:xfrm>
        </p:spPr>
        <p:txBody>
          <a:bodyPr>
            <a:normAutofit fontScale="90000"/>
          </a:bodyPr>
          <a:lstStyle/>
          <a:p>
            <a:pPr algn="ctr"/>
            <a:r>
              <a:rPr lang="en-GB" b="0" i="0" dirty="0">
                <a:solidFill>
                  <a:srgbClr val="C00000"/>
                </a:solidFill>
                <a:effectLst/>
                <a:highlight>
                  <a:srgbClr val="FFFFFF"/>
                </a:highlight>
                <a:latin typeface="ui-sans-serif"/>
              </a:rPr>
              <a:t>THE DSM-5 CRITERIA FOR MAJOR NEUROCOGNITIVE DISORDER (NCD) DUE TO AD</a:t>
            </a:r>
            <a:endParaRPr lang="en-SI" dirty="0">
              <a:solidFill>
                <a:srgbClr val="C00000"/>
              </a:solidFill>
            </a:endParaRPr>
          </a:p>
        </p:txBody>
      </p:sp>
      <p:sp>
        <p:nvSpPr>
          <p:cNvPr id="3" name="Content Placeholder 2">
            <a:extLst>
              <a:ext uri="{FF2B5EF4-FFF2-40B4-BE49-F238E27FC236}">
                <a16:creationId xmlns:a16="http://schemas.microsoft.com/office/drawing/2014/main" id="{70023EA8-343E-CB9C-0377-025879FF44D8}"/>
              </a:ext>
            </a:extLst>
          </p:cNvPr>
          <p:cNvSpPr>
            <a:spLocks noGrp="1"/>
          </p:cNvSpPr>
          <p:nvPr>
            <p:ph idx="1"/>
          </p:nvPr>
        </p:nvSpPr>
        <p:spPr>
          <a:xfrm>
            <a:off x="519854" y="1190583"/>
            <a:ext cx="9938173" cy="4950079"/>
          </a:xfrm>
        </p:spPr>
        <p:txBody>
          <a:bodyPr>
            <a:normAutofit fontScale="77500" lnSpcReduction="20000"/>
          </a:bodyPr>
          <a:lstStyle/>
          <a:p>
            <a:pPr marL="0" indent="0" algn="l">
              <a:buNone/>
            </a:pPr>
            <a:r>
              <a:rPr lang="en-GB" i="0" dirty="0">
                <a:solidFill>
                  <a:srgbClr val="0D0D0D"/>
                </a:solidFill>
                <a:effectLst/>
                <a:highlight>
                  <a:srgbClr val="FFFFFF"/>
                </a:highlight>
                <a:latin typeface="ui-sans-serif"/>
              </a:rPr>
              <a:t>A. Evidence of significant cognitive decline from a previous level of performance in one or more cognitive domains (complex attention, executive function, learning and memory, language, perceptual-motor, or social cognition) based on:</a:t>
            </a:r>
          </a:p>
          <a:p>
            <a:pPr algn="l">
              <a:buFont typeface="+mj-lt"/>
              <a:buAutoNum type="arabicPeriod"/>
            </a:pPr>
            <a:r>
              <a:rPr lang="en-GB" i="0" dirty="0">
                <a:solidFill>
                  <a:srgbClr val="0D0D0D"/>
                </a:solidFill>
                <a:effectLst/>
                <a:highlight>
                  <a:srgbClr val="FFFFFF"/>
                </a:highlight>
                <a:latin typeface="ui-sans-serif"/>
              </a:rPr>
              <a:t>Concern of the individual, a knowledgeable informant, or the clinician that there has been a significant decline in cognitive function; and</a:t>
            </a:r>
          </a:p>
          <a:p>
            <a:pPr algn="l">
              <a:buFont typeface="+mj-lt"/>
              <a:buAutoNum type="arabicPeriod"/>
            </a:pPr>
            <a:r>
              <a:rPr lang="en-GB" i="0" dirty="0">
                <a:solidFill>
                  <a:srgbClr val="0D0D0D"/>
                </a:solidFill>
                <a:effectLst/>
                <a:highlight>
                  <a:srgbClr val="FFFFFF"/>
                </a:highlight>
                <a:latin typeface="ui-sans-serif"/>
              </a:rPr>
              <a:t>A substantial impairment in cognitive performance, preferably documented by standardized neuropsychological testing or, in its absence, another quantified clinical assessment.</a:t>
            </a:r>
          </a:p>
          <a:p>
            <a:pPr marL="0" indent="0" algn="l">
              <a:buNone/>
            </a:pPr>
            <a:r>
              <a:rPr lang="en-GB" i="0" dirty="0">
                <a:solidFill>
                  <a:srgbClr val="0D0D0D"/>
                </a:solidFill>
                <a:effectLst/>
                <a:highlight>
                  <a:srgbClr val="FFFFFF"/>
                </a:highlight>
                <a:latin typeface="ui-sans-serif"/>
              </a:rPr>
              <a:t>B. The cognitive deficits interfere with independence in everyday activities (i.e., at a minimum, requiring assistance with complex instrumental activities of daily living such as paying bills or managing medications).</a:t>
            </a:r>
          </a:p>
          <a:p>
            <a:pPr marL="0" indent="0" algn="l">
              <a:buNone/>
            </a:pPr>
            <a:r>
              <a:rPr lang="en-GB" i="0" dirty="0">
                <a:solidFill>
                  <a:srgbClr val="0D0D0D"/>
                </a:solidFill>
                <a:effectLst/>
                <a:highlight>
                  <a:srgbClr val="FFFFFF"/>
                </a:highlight>
                <a:latin typeface="ui-sans-serif"/>
              </a:rPr>
              <a:t>C. The cognitive deficits do not occur exclusively in the context of delirium.</a:t>
            </a:r>
          </a:p>
          <a:p>
            <a:pPr marL="0" indent="0" algn="l">
              <a:buNone/>
            </a:pPr>
            <a:r>
              <a:rPr lang="en-GB" i="0" dirty="0">
                <a:solidFill>
                  <a:srgbClr val="0D0D0D"/>
                </a:solidFill>
                <a:effectLst/>
                <a:highlight>
                  <a:srgbClr val="FFFFFF"/>
                </a:highlight>
                <a:latin typeface="ui-sans-serif"/>
              </a:rPr>
              <a:t>D. The cognitive deficits are not better explained by another mental disorder (e.g., major depressive disorder, schizophrenia).</a:t>
            </a:r>
          </a:p>
          <a:p>
            <a:pPr marL="0" indent="0" algn="l">
              <a:buNone/>
            </a:pPr>
            <a:r>
              <a:rPr lang="en-GB" i="0" dirty="0">
                <a:solidFill>
                  <a:srgbClr val="0D0D0D"/>
                </a:solidFill>
                <a:effectLst/>
                <a:highlight>
                  <a:srgbClr val="FFFFFF"/>
                </a:highlight>
                <a:latin typeface="ui-sans-serif"/>
              </a:rPr>
              <a:t>E. There is insidious onset and gradual progression of impairment in one or more cognitive domains.</a:t>
            </a:r>
          </a:p>
        </p:txBody>
      </p:sp>
    </p:spTree>
    <p:extLst>
      <p:ext uri="{BB962C8B-B14F-4D97-AF65-F5344CB8AC3E}">
        <p14:creationId xmlns:p14="http://schemas.microsoft.com/office/powerpoint/2010/main" val="127806010"/>
      </p:ext>
    </p:extLst>
  </p:cSld>
  <p:clrMapOvr>
    <a:masterClrMapping/>
  </p:clrMapOvr>
  <mc:AlternateContent xmlns:mc="http://schemas.openxmlformats.org/markup-compatibility/2006" xmlns:p14="http://schemas.microsoft.com/office/powerpoint/2010/main">
    <mc:Choice Requires="p14">
      <p:transition spd="slow" p14:dur="2000" advTm="130374"/>
    </mc:Choice>
    <mc:Fallback xmlns="">
      <p:transition spd="slow" advTm="1303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C6C5-022A-E401-9666-2B97FD9A28AD}"/>
              </a:ext>
            </a:extLst>
          </p:cNvPr>
          <p:cNvSpPr>
            <a:spLocks noGrp="1"/>
          </p:cNvSpPr>
          <p:nvPr>
            <p:ph type="title"/>
          </p:nvPr>
        </p:nvSpPr>
        <p:spPr>
          <a:xfrm>
            <a:off x="838200" y="195791"/>
            <a:ext cx="10515600" cy="1325563"/>
          </a:xfrm>
        </p:spPr>
        <p:txBody>
          <a:bodyPr>
            <a:normAutofit fontScale="90000"/>
          </a:bodyPr>
          <a:lstStyle/>
          <a:p>
            <a:pPr algn="ctr"/>
            <a:r>
              <a:rPr lang="en-GB" b="0" i="0" dirty="0">
                <a:solidFill>
                  <a:srgbClr val="C00000"/>
                </a:solidFill>
                <a:effectLst/>
                <a:highlight>
                  <a:srgbClr val="FFFFFF"/>
                </a:highlight>
                <a:latin typeface="ui-sans-serif"/>
              </a:rPr>
              <a:t>THE DSM-5 CRITERIA FOR MAJOR NEUROCOGNITIVE DISORDER (NCD) DUE TO AD</a:t>
            </a:r>
            <a:endParaRPr lang="en-SI" dirty="0">
              <a:solidFill>
                <a:srgbClr val="C00000"/>
              </a:solidFill>
            </a:endParaRPr>
          </a:p>
        </p:txBody>
      </p:sp>
      <p:sp>
        <p:nvSpPr>
          <p:cNvPr id="3" name="Content Placeholder 2">
            <a:extLst>
              <a:ext uri="{FF2B5EF4-FFF2-40B4-BE49-F238E27FC236}">
                <a16:creationId xmlns:a16="http://schemas.microsoft.com/office/drawing/2014/main" id="{70023EA8-343E-CB9C-0377-025879FF44D8}"/>
              </a:ext>
            </a:extLst>
          </p:cNvPr>
          <p:cNvSpPr>
            <a:spLocks noGrp="1"/>
          </p:cNvSpPr>
          <p:nvPr>
            <p:ph idx="1"/>
          </p:nvPr>
        </p:nvSpPr>
        <p:spPr>
          <a:xfrm>
            <a:off x="492759" y="1392131"/>
            <a:ext cx="11015133" cy="4351338"/>
          </a:xfrm>
        </p:spPr>
        <p:txBody>
          <a:bodyPr>
            <a:normAutofit lnSpcReduction="10000"/>
          </a:bodyPr>
          <a:lstStyle/>
          <a:p>
            <a:pPr marL="0" indent="0" algn="l">
              <a:buNone/>
            </a:pPr>
            <a:r>
              <a:rPr lang="en-GB" b="1" i="0" dirty="0">
                <a:solidFill>
                  <a:srgbClr val="0D0D0D"/>
                </a:solidFill>
                <a:effectLst/>
                <a:highlight>
                  <a:srgbClr val="FFFFFF"/>
                </a:highlight>
                <a:latin typeface="ui-sans-serif"/>
              </a:rPr>
              <a:t>Probable Alzheimer's disease is diagnosed if either of the following is present; otherwise, possible Alzheimer's disease should be diagnosed.</a:t>
            </a:r>
          </a:p>
          <a:p>
            <a:pPr marL="0" indent="0" algn="l">
              <a:buNone/>
            </a:pP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Evidence of a causative Alzheimer's disease genetic mutation</a:t>
            </a:r>
            <a:r>
              <a:rPr lang="en-GB" b="0" i="0" dirty="0">
                <a:solidFill>
                  <a:srgbClr val="0D0D0D"/>
                </a:solidFill>
                <a:effectLst/>
                <a:highlight>
                  <a:srgbClr val="FFFFFF"/>
                </a:highlight>
                <a:latin typeface="ui-sans-serif"/>
              </a:rPr>
              <a:t> from either genetic testing or family history.</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All three of the following are present:</a:t>
            </a:r>
            <a:endParaRPr lang="en-GB" b="0" i="0" dirty="0">
              <a:solidFill>
                <a:srgbClr val="0D0D0D"/>
              </a:solidFill>
              <a:effectLst/>
              <a:highlight>
                <a:srgbClr val="FFFFFF"/>
              </a:highlight>
              <a:latin typeface="ui-sans-serif"/>
            </a:endParaRP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Clear evidence of decline in memory and learning and at least one other cognitive domain (based on detailed history or serial neuropsychological testing).</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Steadily progressive, gradual decline in cognition, without extended plateaus.</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No evidence of mixed </a:t>
            </a:r>
            <a:r>
              <a:rPr lang="en-GB" b="0" i="0" dirty="0" err="1">
                <a:solidFill>
                  <a:srgbClr val="0D0D0D"/>
                </a:solidFill>
                <a:effectLst/>
                <a:highlight>
                  <a:srgbClr val="FFFFFF"/>
                </a:highlight>
                <a:latin typeface="ui-sans-serif"/>
              </a:rPr>
              <a:t>etiology</a:t>
            </a:r>
            <a:r>
              <a:rPr lang="en-GB" b="0" i="0" dirty="0">
                <a:solidFill>
                  <a:srgbClr val="0D0D0D"/>
                </a:solidFill>
                <a:effectLst/>
                <a:highlight>
                  <a:srgbClr val="FFFFFF"/>
                </a:highlight>
                <a:latin typeface="ui-sans-serif"/>
              </a:rPr>
              <a:t> (i.e., absence of other neurodegenerative or cerebrovascular disease, or another neurological, mental, or systemic disease or condition likely contributing to cognitive decline).</a:t>
            </a:r>
            <a:br>
              <a:rPr lang="en-GB" dirty="0"/>
            </a:br>
            <a:endParaRPr lang="en-GB" b="1" i="0" dirty="0">
              <a:solidFill>
                <a:srgbClr val="0D0D0D"/>
              </a:solidFill>
              <a:effectLst/>
              <a:highlight>
                <a:srgbClr val="FFFFFF"/>
              </a:highlight>
              <a:latin typeface="ui-sans-serif"/>
            </a:endParaRPr>
          </a:p>
        </p:txBody>
      </p:sp>
    </p:spTree>
    <p:extLst>
      <p:ext uri="{BB962C8B-B14F-4D97-AF65-F5344CB8AC3E}">
        <p14:creationId xmlns:p14="http://schemas.microsoft.com/office/powerpoint/2010/main" val="732753741"/>
      </p:ext>
    </p:extLst>
  </p:cSld>
  <p:clrMapOvr>
    <a:masterClrMapping/>
  </p:clrMapOvr>
  <mc:AlternateContent xmlns:mc="http://schemas.openxmlformats.org/markup-compatibility/2006" xmlns:p14="http://schemas.microsoft.com/office/powerpoint/2010/main">
    <mc:Choice Requires="p14">
      <p:transition spd="slow" p14:dur="2000" advTm="79156"/>
    </mc:Choice>
    <mc:Fallback xmlns="">
      <p:transition spd="slow" advTm="791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C6C5-022A-E401-9666-2B97FD9A28AD}"/>
              </a:ext>
            </a:extLst>
          </p:cNvPr>
          <p:cNvSpPr>
            <a:spLocks noGrp="1"/>
          </p:cNvSpPr>
          <p:nvPr>
            <p:ph type="title"/>
          </p:nvPr>
        </p:nvSpPr>
        <p:spPr>
          <a:xfrm>
            <a:off x="838200" y="270298"/>
            <a:ext cx="10515600" cy="1325563"/>
          </a:xfrm>
        </p:spPr>
        <p:txBody>
          <a:bodyPr>
            <a:normAutofit fontScale="90000"/>
          </a:bodyPr>
          <a:lstStyle/>
          <a:p>
            <a:pPr algn="ctr"/>
            <a:r>
              <a:rPr lang="en-GB" b="0" i="0" dirty="0">
                <a:solidFill>
                  <a:srgbClr val="C00000"/>
                </a:solidFill>
                <a:effectLst/>
                <a:highlight>
                  <a:srgbClr val="FFFFFF"/>
                </a:highlight>
                <a:latin typeface="ui-sans-serif"/>
              </a:rPr>
              <a:t>THE DSM-5 CRITERIA FOR MAJOR NEUROCOGNITIVE DISORDER (NCD) DUE TO AD</a:t>
            </a:r>
            <a:endParaRPr lang="en-SI" dirty="0">
              <a:solidFill>
                <a:srgbClr val="C00000"/>
              </a:solidFill>
            </a:endParaRPr>
          </a:p>
        </p:txBody>
      </p:sp>
      <p:sp>
        <p:nvSpPr>
          <p:cNvPr id="3" name="Content Placeholder 2">
            <a:extLst>
              <a:ext uri="{FF2B5EF4-FFF2-40B4-BE49-F238E27FC236}">
                <a16:creationId xmlns:a16="http://schemas.microsoft.com/office/drawing/2014/main" id="{70023EA8-343E-CB9C-0377-025879FF44D8}"/>
              </a:ext>
            </a:extLst>
          </p:cNvPr>
          <p:cNvSpPr>
            <a:spLocks noGrp="1"/>
          </p:cNvSpPr>
          <p:nvPr>
            <p:ph idx="1"/>
          </p:nvPr>
        </p:nvSpPr>
        <p:spPr>
          <a:xfrm>
            <a:off x="838200" y="1486959"/>
            <a:ext cx="10515600" cy="4351338"/>
          </a:xfrm>
        </p:spPr>
        <p:txBody>
          <a:bodyPr>
            <a:normAutofit fontScale="70000" lnSpcReduction="20000"/>
          </a:bodyPr>
          <a:lstStyle/>
          <a:p>
            <a:pPr marL="0" indent="0" algn="l">
              <a:buNone/>
            </a:pPr>
            <a:r>
              <a:rPr lang="en-GB" b="1" i="0" dirty="0">
                <a:solidFill>
                  <a:srgbClr val="0D0D0D"/>
                </a:solidFill>
                <a:effectLst/>
                <a:highlight>
                  <a:srgbClr val="FFFFFF"/>
                </a:highlight>
                <a:latin typeface="ui-sans-serif"/>
              </a:rPr>
              <a:t>Possible Alzheimer's disease is diagnosed if the criteria are met but the evidence does not support a probable Alzheimer's diagnosis as outlined above.</a:t>
            </a:r>
            <a:endParaRPr lang="en-GB" b="0" i="0" dirty="0">
              <a:solidFill>
                <a:srgbClr val="0D0D0D"/>
              </a:solidFill>
              <a:effectLst/>
              <a:highlight>
                <a:srgbClr val="FFFFFF"/>
              </a:highlight>
              <a:latin typeface="ui-sans-serif"/>
            </a:endParaRPr>
          </a:p>
          <a:p>
            <a:pPr marL="0" indent="0" algn="l">
              <a:buNone/>
            </a:pPr>
            <a:endParaRPr lang="en-GB" b="1" i="0" dirty="0">
              <a:solidFill>
                <a:srgbClr val="0D0D0D"/>
              </a:solidFill>
              <a:effectLst/>
              <a:highlight>
                <a:srgbClr val="FFFFFF"/>
              </a:highlight>
              <a:latin typeface="ui-sans-serif"/>
            </a:endParaRPr>
          </a:p>
          <a:p>
            <a:pPr marL="0" indent="0" algn="l">
              <a:buNone/>
            </a:pPr>
            <a:r>
              <a:rPr lang="en-GB" b="1" i="0" dirty="0">
                <a:solidFill>
                  <a:srgbClr val="0D0D0D"/>
                </a:solidFill>
                <a:effectLst/>
                <a:highlight>
                  <a:srgbClr val="FFFFFF"/>
                </a:highlight>
                <a:latin typeface="ui-sans-serif"/>
              </a:rPr>
              <a:t>Specifiers:</a:t>
            </a:r>
          </a:p>
          <a:p>
            <a:pPr algn="l">
              <a:buFont typeface="Arial" panose="020B0604020202020204" pitchFamily="34" charset="0"/>
              <a:buChar char="•"/>
            </a:pPr>
            <a:r>
              <a:rPr lang="en-GB" b="1" i="0" dirty="0">
                <a:solidFill>
                  <a:srgbClr val="0D0D0D"/>
                </a:solidFill>
                <a:effectLst/>
                <a:highlight>
                  <a:srgbClr val="FFFFFF"/>
                </a:highlight>
                <a:latin typeface="ui-sans-serif"/>
              </a:rPr>
              <a:t>Without </a:t>
            </a:r>
            <a:r>
              <a:rPr lang="en-GB" b="1" i="0" dirty="0" err="1">
                <a:solidFill>
                  <a:srgbClr val="0D0D0D"/>
                </a:solidFill>
                <a:effectLst/>
                <a:highlight>
                  <a:srgbClr val="FFFFFF"/>
                </a:highlight>
                <a:latin typeface="ui-sans-serif"/>
              </a:rPr>
              <a:t>Behavioral</a:t>
            </a:r>
            <a:r>
              <a:rPr lang="en-GB" b="1" i="0" dirty="0">
                <a:solidFill>
                  <a:srgbClr val="0D0D0D"/>
                </a:solidFill>
                <a:effectLst/>
                <a:highlight>
                  <a:srgbClr val="FFFFFF"/>
                </a:highlight>
                <a:latin typeface="ui-sans-serif"/>
              </a:rPr>
              <a:t> Disturbance:</a:t>
            </a:r>
            <a:r>
              <a:rPr lang="en-GB" b="0" i="0" dirty="0">
                <a:solidFill>
                  <a:srgbClr val="0D0D0D"/>
                </a:solidFill>
                <a:effectLst/>
                <a:highlight>
                  <a:srgbClr val="FFFFFF"/>
                </a:highlight>
                <a:latin typeface="ui-sans-serif"/>
              </a:rPr>
              <a:t> If the cognitive disturbance is not accompanied by any clinically significant </a:t>
            </a:r>
            <a:r>
              <a:rPr lang="en-GB" b="0" i="0" dirty="0" err="1">
                <a:solidFill>
                  <a:srgbClr val="0D0D0D"/>
                </a:solidFill>
                <a:effectLst/>
                <a:highlight>
                  <a:srgbClr val="FFFFFF"/>
                </a:highlight>
                <a:latin typeface="ui-sans-serif"/>
              </a:rPr>
              <a:t>behavioral</a:t>
            </a:r>
            <a:r>
              <a:rPr lang="en-GB" b="0" i="0" dirty="0">
                <a:solidFill>
                  <a:srgbClr val="0D0D0D"/>
                </a:solidFill>
                <a:effectLst/>
                <a:highlight>
                  <a:srgbClr val="FFFFFF"/>
                </a:highlight>
                <a:latin typeface="ui-sans-serif"/>
              </a:rPr>
              <a:t> disturbance.</a:t>
            </a:r>
          </a:p>
          <a:p>
            <a:pPr algn="l">
              <a:buFont typeface="Arial" panose="020B0604020202020204" pitchFamily="34" charset="0"/>
              <a:buChar char="•"/>
            </a:pPr>
            <a:r>
              <a:rPr lang="en-GB" b="1" i="0" dirty="0">
                <a:solidFill>
                  <a:srgbClr val="0D0D0D"/>
                </a:solidFill>
                <a:effectLst/>
                <a:highlight>
                  <a:srgbClr val="FFFFFF"/>
                </a:highlight>
                <a:latin typeface="ui-sans-serif"/>
              </a:rPr>
              <a:t>With </a:t>
            </a:r>
            <a:r>
              <a:rPr lang="en-GB" b="1" i="0" dirty="0" err="1">
                <a:solidFill>
                  <a:srgbClr val="0D0D0D"/>
                </a:solidFill>
                <a:effectLst/>
                <a:highlight>
                  <a:srgbClr val="FFFFFF"/>
                </a:highlight>
                <a:latin typeface="ui-sans-serif"/>
              </a:rPr>
              <a:t>Behavioral</a:t>
            </a:r>
            <a:r>
              <a:rPr lang="en-GB" b="1" i="0" dirty="0">
                <a:solidFill>
                  <a:srgbClr val="0D0D0D"/>
                </a:solidFill>
                <a:effectLst/>
                <a:highlight>
                  <a:srgbClr val="FFFFFF"/>
                </a:highlight>
                <a:latin typeface="ui-sans-serif"/>
              </a:rPr>
              <a:t> Disturbance:</a:t>
            </a:r>
            <a:r>
              <a:rPr lang="en-GB" b="0" i="0" dirty="0">
                <a:solidFill>
                  <a:srgbClr val="0D0D0D"/>
                </a:solidFill>
                <a:effectLst/>
                <a:highlight>
                  <a:srgbClr val="FFFFFF"/>
                </a:highlight>
                <a:latin typeface="ui-sans-serif"/>
              </a:rPr>
              <a:t> If the cognitive disturbance is accompanied by a clinically significant </a:t>
            </a:r>
            <a:r>
              <a:rPr lang="en-GB" b="0" i="0" dirty="0" err="1">
                <a:solidFill>
                  <a:srgbClr val="0D0D0D"/>
                </a:solidFill>
                <a:effectLst/>
                <a:highlight>
                  <a:srgbClr val="FFFFFF"/>
                </a:highlight>
                <a:latin typeface="ui-sans-serif"/>
              </a:rPr>
              <a:t>behavioral</a:t>
            </a:r>
            <a:r>
              <a:rPr lang="en-GB" b="0" i="0" dirty="0">
                <a:solidFill>
                  <a:srgbClr val="0D0D0D"/>
                </a:solidFill>
                <a:effectLst/>
                <a:highlight>
                  <a:srgbClr val="FFFFFF"/>
                </a:highlight>
                <a:latin typeface="ui-sans-serif"/>
              </a:rPr>
              <a:t> disturbance (e.g., psychotic symptoms, mood disturbance, agitation, apathy, or other </a:t>
            </a:r>
            <a:r>
              <a:rPr lang="en-GB" b="0" i="0" dirty="0" err="1">
                <a:solidFill>
                  <a:srgbClr val="0D0D0D"/>
                </a:solidFill>
                <a:effectLst/>
                <a:highlight>
                  <a:srgbClr val="FFFFFF"/>
                </a:highlight>
                <a:latin typeface="ui-sans-serif"/>
              </a:rPr>
              <a:t>behavioral</a:t>
            </a:r>
            <a:r>
              <a:rPr lang="en-GB" b="0" i="0" dirty="0">
                <a:solidFill>
                  <a:srgbClr val="0D0D0D"/>
                </a:solidFill>
                <a:effectLst/>
                <a:highlight>
                  <a:srgbClr val="FFFFFF"/>
                </a:highlight>
                <a:latin typeface="ui-sans-serif"/>
              </a:rPr>
              <a:t> symptoms).</a:t>
            </a:r>
          </a:p>
          <a:p>
            <a:pPr marL="0" indent="0" algn="l">
              <a:buNone/>
            </a:pPr>
            <a:r>
              <a:rPr lang="en-GB" b="1" i="0" dirty="0">
                <a:solidFill>
                  <a:srgbClr val="0D0D0D"/>
                </a:solidFill>
                <a:effectLst/>
                <a:highlight>
                  <a:srgbClr val="FFFFFF"/>
                </a:highlight>
                <a:latin typeface="ui-sans-serif"/>
              </a:rPr>
              <a:t>Severity:</a:t>
            </a:r>
          </a:p>
          <a:p>
            <a:pPr algn="l">
              <a:buFont typeface="Arial" panose="020B0604020202020204" pitchFamily="34" charset="0"/>
              <a:buChar char="•"/>
            </a:pPr>
            <a:r>
              <a:rPr lang="en-GB" b="1" i="0" dirty="0">
                <a:solidFill>
                  <a:srgbClr val="0D0D0D"/>
                </a:solidFill>
                <a:effectLst/>
                <a:highlight>
                  <a:srgbClr val="FFFFFF"/>
                </a:highlight>
                <a:latin typeface="ui-sans-serif"/>
              </a:rPr>
              <a:t>Mild:</a:t>
            </a:r>
            <a:r>
              <a:rPr lang="en-GB" b="0" i="0" dirty="0">
                <a:solidFill>
                  <a:srgbClr val="0D0D0D"/>
                </a:solidFill>
                <a:effectLst/>
                <a:highlight>
                  <a:srgbClr val="FFFFFF"/>
                </a:highlight>
                <a:latin typeface="ui-sans-serif"/>
              </a:rPr>
              <a:t> Difficulties with instrumental activities of daily living (e.g., housework, managing money).</a:t>
            </a:r>
          </a:p>
          <a:p>
            <a:pPr algn="l">
              <a:buFont typeface="Arial" panose="020B0604020202020204" pitchFamily="34" charset="0"/>
              <a:buChar char="•"/>
            </a:pPr>
            <a:r>
              <a:rPr lang="en-GB" b="1" i="0" dirty="0">
                <a:solidFill>
                  <a:srgbClr val="0D0D0D"/>
                </a:solidFill>
                <a:effectLst/>
                <a:highlight>
                  <a:srgbClr val="FFFFFF"/>
                </a:highlight>
                <a:latin typeface="ui-sans-serif"/>
              </a:rPr>
              <a:t>Moderate:</a:t>
            </a:r>
            <a:r>
              <a:rPr lang="en-GB" b="0" i="0" dirty="0">
                <a:solidFill>
                  <a:srgbClr val="0D0D0D"/>
                </a:solidFill>
                <a:effectLst/>
                <a:highlight>
                  <a:srgbClr val="FFFFFF"/>
                </a:highlight>
                <a:latin typeface="ui-sans-serif"/>
              </a:rPr>
              <a:t> Difficulties with basic activities of daily living (e.g., feeding, dressing).</a:t>
            </a:r>
          </a:p>
          <a:p>
            <a:pPr algn="l">
              <a:buFont typeface="Arial" panose="020B0604020202020204" pitchFamily="34" charset="0"/>
              <a:buChar char="•"/>
            </a:pPr>
            <a:r>
              <a:rPr lang="en-GB" b="1" i="0" dirty="0">
                <a:solidFill>
                  <a:srgbClr val="0D0D0D"/>
                </a:solidFill>
                <a:effectLst/>
                <a:highlight>
                  <a:srgbClr val="FFFFFF"/>
                </a:highlight>
                <a:latin typeface="ui-sans-serif"/>
              </a:rPr>
              <a:t>Severe:</a:t>
            </a:r>
            <a:r>
              <a:rPr lang="en-GB" b="0" i="0" dirty="0">
                <a:solidFill>
                  <a:srgbClr val="0D0D0D"/>
                </a:solidFill>
                <a:effectLst/>
                <a:highlight>
                  <a:srgbClr val="FFFFFF"/>
                </a:highlight>
                <a:latin typeface="ui-sans-serif"/>
              </a:rPr>
              <a:t> Fully dependent.</a:t>
            </a:r>
          </a:p>
        </p:txBody>
      </p:sp>
    </p:spTree>
    <p:extLst>
      <p:ext uri="{BB962C8B-B14F-4D97-AF65-F5344CB8AC3E}">
        <p14:creationId xmlns:p14="http://schemas.microsoft.com/office/powerpoint/2010/main" val="2356465779"/>
      </p:ext>
    </p:extLst>
  </p:cSld>
  <p:clrMapOvr>
    <a:masterClrMapping/>
  </p:clrMapOvr>
  <mc:AlternateContent xmlns:mc="http://schemas.openxmlformats.org/markup-compatibility/2006" xmlns:p14="http://schemas.microsoft.com/office/powerpoint/2010/main">
    <mc:Choice Requires="p14">
      <p:transition spd="slow" p14:dur="2000" advTm="99068"/>
    </mc:Choice>
    <mc:Fallback xmlns="">
      <p:transition spd="slow" advTm="99068"/>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ptx" id="{3710302B-DCBE-4007-996A-54C4924806ED}" vid="{28A7334C-F240-4954-90A0-42970BA99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3010</TotalTime>
  <Words>4149</Words>
  <Application>Microsoft Office PowerPoint</Application>
  <PresentationFormat>Widescreen</PresentationFormat>
  <Paragraphs>400</Paragraphs>
  <Slides>55</Slides>
  <Notes>27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70" baseType="lpstr">
      <vt:lpstr>ＭＳ 明朝</vt:lpstr>
      <vt:lpstr>ＭＳ Ｐゴシック</vt:lpstr>
      <vt:lpstr>Aptos</vt:lpstr>
      <vt:lpstr>Arial</vt:lpstr>
      <vt:lpstr>Calibri</vt:lpstr>
      <vt:lpstr>Calibri Light</vt:lpstr>
      <vt:lpstr>Corbel</vt:lpstr>
      <vt:lpstr>Söhne</vt:lpstr>
      <vt:lpstr>Symbol</vt:lpstr>
      <vt:lpstr>Times New Roman</vt:lpstr>
      <vt:lpstr>ui-sans-serif</vt:lpstr>
      <vt:lpstr>Verdana</vt:lpstr>
      <vt:lpstr>Wingdings</vt:lpstr>
      <vt:lpstr>Office 2013 - 2022 Theme</vt:lpstr>
      <vt:lpstr>Document</vt:lpstr>
      <vt:lpstr>SI 4.3 and SI 4.4. ASSESSING AND MEASURING IN AD  PART 1 &amp; PART 2 </vt:lpstr>
      <vt:lpstr>AD</vt:lpstr>
      <vt:lpstr>AD</vt:lpstr>
      <vt:lpstr>AD</vt:lpstr>
      <vt:lpstr>2011 NIA-AA GUIDELINES: </vt:lpstr>
      <vt:lpstr>2011 NIA-AA Guidelines: </vt:lpstr>
      <vt:lpstr>THE DSM-5 CRITERIA FOR MAJOR NEUROCOGNITIVE DISORDER (NCD) DUE TO AD</vt:lpstr>
      <vt:lpstr>THE DSM-5 CRITERIA FOR MAJOR NEUROCOGNITIVE DISORDER (NCD) DUE TO AD</vt:lpstr>
      <vt:lpstr>THE DSM-5 CRITERIA FOR MAJOR NEUROCOGNITIVE DISORDER (NCD) DUE TO AD</vt:lpstr>
      <vt:lpstr>ALZHEIMER’S DISEASE (AD): GENETICS, PREVALENCE, RISK FACTORS </vt:lpstr>
      <vt:lpstr>ALZHEIMER’S DISEASE (AD): GENETICS, PREVALENCE, RISK FACTORS </vt:lpstr>
      <vt:lpstr>ALZHEIMER’S DISEASE (AD): GENETICS, PREVALENCE, RISK FACTORS </vt:lpstr>
      <vt:lpstr>DD: FRONTOTEMPORAL DEMENTIA</vt:lpstr>
      <vt:lpstr>DD: LEWY BODY DEMENTIA</vt:lpstr>
      <vt:lpstr>DD: VASCULAR DEMENTIA</vt:lpstr>
      <vt:lpstr>DEMENTIA: DIFFERENTIAL DIAGNOSIS PSEUDO-DEMENTIA OF DEPRESSION</vt:lpstr>
      <vt:lpstr>DEMENTIA: DIFFERENTIAL DIAGNOSIS: CORTİCAL VS SUBCORTİCAL</vt:lpstr>
      <vt:lpstr>DEMENTIA: DIFFERENTIAL DIAGNOSIS: DEMENTİA VS DELİRİUM</vt:lpstr>
      <vt:lpstr>RANGE OF ANCILLARY ASSESSMENTS IN AD</vt:lpstr>
      <vt:lpstr>NEUROPSYCHOLOGICAL TESTING</vt:lpstr>
      <vt:lpstr>NEUROIMAGING</vt:lpstr>
      <vt:lpstr>STRUCTURAL IMAGING IN AD</vt:lpstr>
      <vt:lpstr>PowerPoint Presentation</vt:lpstr>
      <vt:lpstr>PowerPoint Presentation</vt:lpstr>
      <vt:lpstr>PowerPoint Presentation</vt:lpstr>
      <vt:lpstr>PowerPoint Presentation</vt:lpstr>
      <vt:lpstr>DD: NORMOTENSIVE  HYDROCEPHALUS</vt:lpstr>
      <vt:lpstr>DD: NORMOTENSIVE  HYDROCEPHALUS</vt:lpstr>
      <vt:lpstr>PowerPoint Presentation</vt:lpstr>
      <vt:lpstr>PowerPoint Presentation</vt:lpstr>
      <vt:lpstr>PowerPoint Presentation</vt:lpstr>
      <vt:lpstr>PowerPoint Presentation</vt:lpstr>
      <vt:lpstr>PET - ACTIVATION OF MICROGLIA</vt:lpstr>
      <vt:lpstr>PowerPoint Presentation</vt:lpstr>
      <vt:lpstr>CORE CSF BIOMARKERS IN AD</vt:lpstr>
      <vt:lpstr>CSF amyloid and amyloid PET</vt:lpstr>
      <vt:lpstr>CSF tau and tau PET</vt:lpstr>
      <vt:lpstr>Comparison of CSF and PET biomarker assessment</vt:lpstr>
      <vt:lpstr>Discordance between CSF and imaging</vt:lpstr>
      <vt:lpstr>Considerations of biomarker-based pre-dementia AD diagnosis</vt:lpstr>
      <vt:lpstr>Utilizing core pathophysiologic biomarkers of Alzheimer’s disease</vt:lpstr>
      <vt:lpstr>LABORATORY TESTS</vt:lpstr>
      <vt:lpstr>PowerPoint Presentation</vt:lpstr>
      <vt:lpstr>PowerPoint Presentation</vt:lpstr>
      <vt:lpstr>BRAAK STAGING</vt:lpstr>
      <vt:lpstr>BRAAK STAGING</vt:lpstr>
      <vt:lpstr>COGNITIVE RESERVE</vt:lpstr>
      <vt:lpstr>CBD</vt:lpstr>
      <vt:lpstr>DEMENTIA PROFILE IN CBD</vt:lpstr>
      <vt:lpstr>CBD</vt:lpstr>
      <vt:lpstr>SPECT - CBD</vt:lpstr>
      <vt:lpstr>DD: CBD</vt:lpstr>
      <vt:lpstr>PARACLINICAL ASSESSMENT METHODS IN AD</vt:lpstr>
      <vt:lpstr>INCREASES IN AΒ, TAU, AND COGNITIVE DYSFUNCTION OCCUR YEARS BEFORE COMMONLY USED THRESHOLDS FOR AΒ POSITIVITY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Zvezdan Pirtosek</dc:creator>
  <cp:lastModifiedBy>MAKO MANUEL</cp:lastModifiedBy>
  <cp:revision>26</cp:revision>
  <dcterms:created xsi:type="dcterms:W3CDTF">2024-06-01T14:23:09Z</dcterms:created>
  <dcterms:modified xsi:type="dcterms:W3CDTF">2024-12-14T11:21:01Z</dcterms:modified>
</cp:coreProperties>
</file>