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4988" r:id="rId2"/>
    <p:sldId id="4965" r:id="rId3"/>
    <p:sldId id="5422" r:id="rId4"/>
    <p:sldId id="5088" r:id="rId5"/>
    <p:sldId id="797" r:id="rId6"/>
    <p:sldId id="5440" r:id="rId7"/>
    <p:sldId id="5425" r:id="rId8"/>
    <p:sldId id="5443" r:id="rId9"/>
    <p:sldId id="5441" r:id="rId10"/>
    <p:sldId id="5442" r:id="rId11"/>
    <p:sldId id="5444" r:id="rId12"/>
    <p:sldId id="5445" r:id="rId13"/>
    <p:sldId id="5446" r:id="rId14"/>
    <p:sldId id="5447" r:id="rId15"/>
    <p:sldId id="5448" r:id="rId16"/>
    <p:sldId id="5449" r:id="rId17"/>
    <p:sldId id="5450" r:id="rId18"/>
    <p:sldId id="5427" r:id="rId19"/>
    <p:sldId id="5451" r:id="rId20"/>
    <p:sldId id="5452" r:id="rId21"/>
    <p:sldId id="5453" r:id="rId22"/>
    <p:sldId id="5454" r:id="rId23"/>
    <p:sldId id="5455" r:id="rId24"/>
    <p:sldId id="5456" r:id="rId25"/>
    <p:sldId id="5457" r:id="rId26"/>
    <p:sldId id="5458" r:id="rId27"/>
    <p:sldId id="5459" r:id="rId28"/>
    <p:sldId id="5460" r:id="rId29"/>
    <p:sldId id="5461" r:id="rId30"/>
    <p:sldId id="5462" r:id="rId31"/>
    <p:sldId id="5463" r:id="rId32"/>
    <p:sldId id="5464" r:id="rId33"/>
    <p:sldId id="5477" r:id="rId34"/>
    <p:sldId id="5465" r:id="rId35"/>
    <p:sldId id="5466" r:id="rId36"/>
    <p:sldId id="5467" r:id="rId37"/>
    <p:sldId id="5468" r:id="rId38"/>
    <p:sldId id="5469" r:id="rId39"/>
    <p:sldId id="5471" r:id="rId40"/>
    <p:sldId id="5428" r:id="rId41"/>
    <p:sldId id="5472" r:id="rId42"/>
    <p:sldId id="5473" r:id="rId43"/>
    <p:sldId id="5429" r:id="rId44"/>
    <p:sldId id="54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92"/>
    <p:restoredTop sz="68099"/>
  </p:normalViewPr>
  <p:slideViewPr>
    <p:cSldViewPr snapToGrid="0">
      <p:cViewPr varScale="1">
        <p:scale>
          <a:sx n="64" d="100"/>
          <a:sy n="64"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E7C4F-E776-5C44-B14E-E72508EC7850}" type="datetimeFigureOut">
              <a:rPr lang="en-SI" smtClean="0"/>
              <a:t>12/14/2024</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F95B3-D97B-F244-9957-37D326E48B75}" type="slidenum">
              <a:rPr lang="en-SI" smtClean="0"/>
              <a:t>‹#›</a:t>
            </a:fld>
            <a:endParaRPr lang="en-SI"/>
          </a:p>
        </p:txBody>
      </p:sp>
    </p:spTree>
    <p:extLst>
      <p:ext uri="{BB962C8B-B14F-4D97-AF65-F5344CB8AC3E}">
        <p14:creationId xmlns:p14="http://schemas.microsoft.com/office/powerpoint/2010/main" val="20177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F95B3-D97B-F244-9957-37D326E48B75}" type="slidenum">
              <a:rPr lang="en-SI" smtClean="0"/>
              <a:t>1</a:t>
            </a:fld>
            <a:endParaRPr lang="en-SI"/>
          </a:p>
        </p:txBody>
      </p:sp>
    </p:spTree>
    <p:extLst>
      <p:ext uri="{BB962C8B-B14F-4D97-AF65-F5344CB8AC3E}">
        <p14:creationId xmlns:p14="http://schemas.microsoft.com/office/powerpoint/2010/main" val="9886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12</a:t>
            </a:fld>
            <a:endParaRPr lang="en-SI"/>
          </a:p>
        </p:txBody>
      </p:sp>
    </p:spTree>
    <p:extLst>
      <p:ext uri="{BB962C8B-B14F-4D97-AF65-F5344CB8AC3E}">
        <p14:creationId xmlns:p14="http://schemas.microsoft.com/office/powerpoint/2010/main" val="265275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highlight>
                  <a:srgbClr val="FFFFFF"/>
                </a:highlight>
                <a:latin typeface="ui-sans-serif"/>
              </a:rPr>
              <a:t>A lumbar puncture, also known as a spinal tap, is a medical procedure used to collect cerebrospinal fluid (CSF) for diagnostic or therapeutic purposes. The CSF is the fluid that surrounds the brain and spinal cord. Here's a detailed description of the technique:</a:t>
            </a:r>
          </a:p>
          <a:p>
            <a:pPr algn="l"/>
            <a:r>
              <a:rPr lang="en-GB" b="1" i="0" dirty="0">
                <a:solidFill>
                  <a:srgbClr val="0D0D0D"/>
                </a:solidFill>
                <a:effectLst/>
                <a:highlight>
                  <a:srgbClr val="FFFFFF"/>
                </a:highlight>
                <a:latin typeface="ui-sans-serif"/>
              </a:rPr>
              <a:t>Indications</a:t>
            </a:r>
          </a:p>
          <a:p>
            <a:pPr algn="l">
              <a:buFont typeface="Arial" panose="020B0604020202020204" pitchFamily="34" charset="0"/>
              <a:buChar char="•"/>
            </a:pPr>
            <a:r>
              <a:rPr lang="en-GB" b="1" i="0" dirty="0">
                <a:solidFill>
                  <a:srgbClr val="0D0D0D"/>
                </a:solidFill>
                <a:effectLst/>
                <a:highlight>
                  <a:srgbClr val="FFFFFF"/>
                </a:highlight>
                <a:latin typeface="ui-sans-serif"/>
              </a:rPr>
              <a:t>Diagnostic Purposes</a:t>
            </a:r>
            <a:r>
              <a:rPr lang="en-GB" b="0" i="0" dirty="0">
                <a:solidFill>
                  <a:srgbClr val="0D0D0D"/>
                </a:solidFill>
                <a:effectLst/>
                <a:highlight>
                  <a:srgbClr val="FFFFFF"/>
                </a:highlight>
                <a:latin typeface="ui-sans-serif"/>
              </a:rPr>
              <a:t>: To diagnose conditions such as meningitis, encephalitis, multiple sclerosis, and certain cancers affecting the brain or spinal cord.</a:t>
            </a:r>
          </a:p>
          <a:p>
            <a:pPr algn="l">
              <a:buFont typeface="Arial" panose="020B0604020202020204" pitchFamily="34" charset="0"/>
              <a:buChar char="•"/>
            </a:pPr>
            <a:r>
              <a:rPr lang="en-GB" b="1" i="0" dirty="0">
                <a:solidFill>
                  <a:srgbClr val="0D0D0D"/>
                </a:solidFill>
                <a:effectLst/>
                <a:highlight>
                  <a:srgbClr val="FFFFFF"/>
                </a:highlight>
                <a:latin typeface="ui-sans-serif"/>
              </a:rPr>
              <a:t>Therapeutic Purposes</a:t>
            </a:r>
            <a:r>
              <a:rPr lang="en-GB" b="0" i="0" dirty="0">
                <a:solidFill>
                  <a:srgbClr val="0D0D0D"/>
                </a:solidFill>
                <a:effectLst/>
                <a:highlight>
                  <a:srgbClr val="FFFFFF"/>
                </a:highlight>
                <a:latin typeface="ui-sans-serif"/>
              </a:rPr>
              <a:t>: To administer medications directly into the CSF or to relieve pressure in conditions like hydrocephalus.</a:t>
            </a:r>
          </a:p>
          <a:p>
            <a:pPr algn="l"/>
            <a:r>
              <a:rPr lang="en-GB" b="1" i="0" dirty="0">
                <a:solidFill>
                  <a:srgbClr val="0D0D0D"/>
                </a:solidFill>
                <a:effectLst/>
                <a:highlight>
                  <a:srgbClr val="FFFFFF"/>
                </a:highlight>
                <a:latin typeface="ui-sans-serif"/>
              </a:rPr>
              <a:t>Preparation</a:t>
            </a:r>
          </a:p>
          <a:p>
            <a:pPr algn="l">
              <a:buFont typeface="+mj-lt"/>
              <a:buAutoNum type="arabicPeriod"/>
            </a:pPr>
            <a:r>
              <a:rPr lang="en-GB" b="1" i="0" dirty="0">
                <a:solidFill>
                  <a:srgbClr val="0D0D0D"/>
                </a:solidFill>
                <a:effectLst/>
                <a:highlight>
                  <a:srgbClr val="FFFFFF"/>
                </a:highlight>
                <a:latin typeface="ui-sans-serif"/>
              </a:rPr>
              <a:t>Informed Consent</a:t>
            </a:r>
            <a:r>
              <a:rPr lang="en-GB" b="0" i="0" dirty="0">
                <a:solidFill>
                  <a:srgbClr val="0D0D0D"/>
                </a:solidFill>
                <a:effectLst/>
                <a:highlight>
                  <a:srgbClr val="FFFFFF"/>
                </a:highlight>
                <a:latin typeface="ui-sans-serif"/>
              </a:rPr>
              <a:t>: The patient is informed about the procedure, its risks, and benefits. Written consent is obtained.</a:t>
            </a:r>
          </a:p>
          <a:p>
            <a:pPr algn="l">
              <a:buFont typeface="+mj-lt"/>
              <a:buAutoNum type="arabicPeriod"/>
            </a:pPr>
            <a:r>
              <a:rPr lang="en-GB" b="1" i="0" dirty="0">
                <a:solidFill>
                  <a:srgbClr val="0D0D0D"/>
                </a:solidFill>
                <a:effectLst/>
                <a:highlight>
                  <a:srgbClr val="FFFFFF"/>
                </a:highlight>
                <a:latin typeface="ui-sans-serif"/>
              </a:rPr>
              <a:t>Positioning</a:t>
            </a:r>
            <a:r>
              <a:rPr lang="en-GB" b="0" i="0" dirty="0">
                <a:solidFill>
                  <a:srgbClr val="0D0D0D"/>
                </a:solidFill>
                <a:effectLst/>
                <a:highlight>
                  <a:srgbClr val="FFFFFF"/>
                </a:highlight>
                <a:latin typeface="ui-sans-serif"/>
              </a:rPr>
              <a:t>: The patient is typically positioned in one of two ways:</a:t>
            </a:r>
          </a:p>
          <a:p>
            <a:pPr marL="742950" lvl="1" indent="-285750" algn="l">
              <a:buFont typeface="+mj-lt"/>
              <a:buAutoNum type="arabicPeriod"/>
            </a:pPr>
            <a:r>
              <a:rPr lang="en-GB" b="1" i="0" dirty="0">
                <a:solidFill>
                  <a:srgbClr val="0D0D0D"/>
                </a:solidFill>
                <a:effectLst/>
                <a:highlight>
                  <a:srgbClr val="FFFFFF"/>
                </a:highlight>
                <a:latin typeface="ui-sans-serif"/>
              </a:rPr>
              <a:t>Lateral Decubitus Position</a:t>
            </a:r>
            <a:r>
              <a:rPr lang="en-GB" b="0" i="0" dirty="0">
                <a:solidFill>
                  <a:srgbClr val="0D0D0D"/>
                </a:solidFill>
                <a:effectLst/>
                <a:highlight>
                  <a:srgbClr val="FFFFFF"/>
                </a:highlight>
                <a:latin typeface="ui-sans-serif"/>
              </a:rPr>
              <a:t>: Lying on their side with knees drawn up to the chest and chin tucked down.</a:t>
            </a:r>
          </a:p>
          <a:p>
            <a:pPr marL="742950" lvl="1" indent="-285750" algn="l">
              <a:buFont typeface="+mj-lt"/>
              <a:buAutoNum type="arabicPeriod"/>
            </a:pPr>
            <a:r>
              <a:rPr lang="en-GB" b="1" i="0" dirty="0">
                <a:solidFill>
                  <a:srgbClr val="0D0D0D"/>
                </a:solidFill>
                <a:effectLst/>
                <a:highlight>
                  <a:srgbClr val="FFFFFF"/>
                </a:highlight>
                <a:latin typeface="ui-sans-serif"/>
              </a:rPr>
              <a:t>Sitting Position</a:t>
            </a:r>
            <a:r>
              <a:rPr lang="en-GB" b="0" i="0" dirty="0">
                <a:solidFill>
                  <a:srgbClr val="0D0D0D"/>
                </a:solidFill>
                <a:effectLst/>
                <a:highlight>
                  <a:srgbClr val="FFFFFF"/>
                </a:highlight>
                <a:latin typeface="ui-sans-serif"/>
              </a:rPr>
              <a:t>: Sitting and leaning forward, resting on a table or pillows.</a:t>
            </a:r>
          </a:p>
          <a:p>
            <a:pPr algn="l"/>
            <a:r>
              <a:rPr lang="en-GB" b="1" i="0" dirty="0">
                <a:solidFill>
                  <a:srgbClr val="0D0D0D"/>
                </a:solidFill>
                <a:effectLst/>
                <a:highlight>
                  <a:srgbClr val="FFFFFF"/>
                </a:highlight>
                <a:latin typeface="ui-sans-serif"/>
              </a:rPr>
              <a:t>Procedure</a:t>
            </a:r>
          </a:p>
          <a:p>
            <a:pPr algn="l">
              <a:buFont typeface="+mj-lt"/>
              <a:buAutoNum type="arabicPeriod"/>
            </a:pPr>
            <a:r>
              <a:rPr lang="en-GB" b="1" i="0" dirty="0">
                <a:solidFill>
                  <a:srgbClr val="0D0D0D"/>
                </a:solidFill>
                <a:effectLst/>
                <a:highlight>
                  <a:srgbClr val="FFFFFF"/>
                </a:highlight>
                <a:latin typeface="ui-sans-serif"/>
              </a:rPr>
              <a:t>Aseptic Technique</a:t>
            </a:r>
            <a:r>
              <a:rPr lang="en-GB" b="0" i="0" dirty="0">
                <a:solidFill>
                  <a:srgbClr val="0D0D0D"/>
                </a:solidFill>
                <a:effectLst/>
                <a:highlight>
                  <a:srgbClr val="FFFFFF"/>
                </a:highlight>
                <a:latin typeface="ui-sans-serif"/>
              </a:rPr>
              <a:t>: The healthcare provider wears sterile gloves and cleans the puncture site on the patient's lower back with an antiseptic solution. Sterile drapes are placed around the area.</a:t>
            </a:r>
          </a:p>
          <a:p>
            <a:pPr algn="l">
              <a:buFont typeface="+mj-lt"/>
              <a:buAutoNum type="arabicPeriod"/>
            </a:pPr>
            <a:r>
              <a:rPr lang="en-GB" b="1" i="0" dirty="0">
                <a:solidFill>
                  <a:srgbClr val="0D0D0D"/>
                </a:solidFill>
                <a:effectLst/>
                <a:highlight>
                  <a:srgbClr val="FFFFFF"/>
                </a:highlight>
                <a:latin typeface="ui-sans-serif"/>
              </a:rPr>
              <a:t>Local </a:t>
            </a:r>
            <a:r>
              <a:rPr lang="en-GB" b="1" i="0" dirty="0" err="1">
                <a:solidFill>
                  <a:srgbClr val="0D0D0D"/>
                </a:solidFill>
                <a:effectLst/>
                <a:highlight>
                  <a:srgbClr val="FFFFFF"/>
                </a:highlight>
                <a:latin typeface="ui-sans-serif"/>
              </a:rPr>
              <a:t>Anesthesia</a:t>
            </a:r>
            <a:r>
              <a:rPr lang="en-GB" b="0" i="0" dirty="0">
                <a:solidFill>
                  <a:srgbClr val="0D0D0D"/>
                </a:solidFill>
                <a:effectLst/>
                <a:highlight>
                  <a:srgbClr val="FFFFFF"/>
                </a:highlight>
                <a:latin typeface="ui-sans-serif"/>
              </a:rPr>
              <a:t>: A local </a:t>
            </a:r>
            <a:r>
              <a:rPr lang="en-GB" b="0" i="0" dirty="0" err="1">
                <a:solidFill>
                  <a:srgbClr val="0D0D0D"/>
                </a:solidFill>
                <a:effectLst/>
                <a:highlight>
                  <a:srgbClr val="FFFFFF"/>
                </a:highlight>
                <a:latin typeface="ui-sans-serif"/>
              </a:rPr>
              <a:t>anesthetic</a:t>
            </a:r>
            <a:r>
              <a:rPr lang="en-GB" b="0" i="0" dirty="0">
                <a:solidFill>
                  <a:srgbClr val="0D0D0D"/>
                </a:solidFill>
                <a:effectLst/>
                <a:highlight>
                  <a:srgbClr val="FFFFFF"/>
                </a:highlight>
                <a:latin typeface="ui-sans-serif"/>
              </a:rPr>
              <a:t> is injected into the skin and deeper tissues to numb the area.</a:t>
            </a:r>
          </a:p>
          <a:p>
            <a:pPr algn="l">
              <a:buFont typeface="+mj-lt"/>
              <a:buAutoNum type="arabicPeriod"/>
            </a:pPr>
            <a:r>
              <a:rPr lang="en-GB" b="1" i="0" dirty="0">
                <a:solidFill>
                  <a:srgbClr val="0D0D0D"/>
                </a:solidFill>
                <a:effectLst/>
                <a:highlight>
                  <a:srgbClr val="FFFFFF"/>
                </a:highlight>
                <a:latin typeface="ui-sans-serif"/>
              </a:rPr>
              <a:t>Needle Insertion</a:t>
            </a:r>
            <a:r>
              <a:rPr lang="en-GB" b="0" i="0" dirty="0">
                <a:solidFill>
                  <a:srgbClr val="0D0D0D"/>
                </a:solidFill>
                <a:effectLst/>
                <a:highlight>
                  <a:srgbClr val="FFFFFF"/>
                </a:highlight>
                <a:latin typeface="ui-sans-serif"/>
              </a:rPr>
              <a:t>: A spinal needle is inserted between the lumbar vertebrae, usually between L3-L4 or L4-L5, into the subarachnoid space where the CSF is located. The provider feels for a "give" as the needle passes through the dura mater.</a:t>
            </a:r>
          </a:p>
          <a:p>
            <a:pPr algn="l">
              <a:buFont typeface="+mj-lt"/>
              <a:buAutoNum type="arabicPeriod"/>
            </a:pPr>
            <a:r>
              <a:rPr lang="en-GB" b="1" i="0" dirty="0">
                <a:solidFill>
                  <a:srgbClr val="0D0D0D"/>
                </a:solidFill>
                <a:effectLst/>
                <a:highlight>
                  <a:srgbClr val="FFFFFF"/>
                </a:highlight>
                <a:latin typeface="ui-sans-serif"/>
              </a:rPr>
              <a:t>CSF Collection</a:t>
            </a:r>
            <a:r>
              <a:rPr lang="en-GB" b="0" i="0" dirty="0">
                <a:solidFill>
                  <a:srgbClr val="0D0D0D"/>
                </a:solidFill>
                <a:effectLst/>
                <a:highlight>
                  <a:srgbClr val="FFFFFF"/>
                </a:highlight>
                <a:latin typeface="ui-sans-serif"/>
              </a:rPr>
              <a:t>: Once the needle is in place, CSF is allowed to drip out into collection tubes. The amount collected depends on the purpose of the lumbar puncture.</a:t>
            </a:r>
          </a:p>
          <a:p>
            <a:pPr algn="l">
              <a:buFont typeface="+mj-lt"/>
              <a:buAutoNum type="arabicPeriod"/>
            </a:pPr>
            <a:r>
              <a:rPr lang="en-GB" b="1" i="0" dirty="0">
                <a:solidFill>
                  <a:srgbClr val="0D0D0D"/>
                </a:solidFill>
                <a:effectLst/>
                <a:highlight>
                  <a:srgbClr val="FFFFFF"/>
                </a:highlight>
                <a:latin typeface="ui-sans-serif"/>
              </a:rPr>
              <a:t>Needle Removal</a:t>
            </a:r>
            <a:r>
              <a:rPr lang="en-GB" b="0" i="0" dirty="0">
                <a:solidFill>
                  <a:srgbClr val="0D0D0D"/>
                </a:solidFill>
                <a:effectLst/>
                <a:highlight>
                  <a:srgbClr val="FFFFFF"/>
                </a:highlight>
                <a:latin typeface="ui-sans-serif"/>
              </a:rPr>
              <a:t>: After collecting the CSF, the needle is carefully removed, and a sterile dressing is applied to the puncture site.</a:t>
            </a:r>
          </a:p>
          <a:p>
            <a:pPr algn="l"/>
            <a:r>
              <a:rPr lang="en-GB" b="1" i="0" dirty="0">
                <a:solidFill>
                  <a:srgbClr val="0D0D0D"/>
                </a:solidFill>
                <a:effectLst/>
                <a:highlight>
                  <a:srgbClr val="FFFFFF"/>
                </a:highlight>
                <a:latin typeface="ui-sans-serif"/>
              </a:rPr>
              <a:t>Post-Procedure Care</a:t>
            </a:r>
          </a:p>
          <a:p>
            <a:pPr algn="l">
              <a:buFont typeface="Arial" panose="020B0604020202020204" pitchFamily="34" charset="0"/>
              <a:buChar char="•"/>
            </a:pPr>
            <a:r>
              <a:rPr lang="en-GB" b="1" i="0" dirty="0">
                <a:solidFill>
                  <a:srgbClr val="0D0D0D"/>
                </a:solidFill>
                <a:effectLst/>
                <a:highlight>
                  <a:srgbClr val="FFFFFF"/>
                </a:highlight>
                <a:latin typeface="ui-sans-serif"/>
              </a:rPr>
              <a:t>Monitoring</a:t>
            </a:r>
            <a:r>
              <a:rPr lang="en-GB" b="0" i="0" dirty="0">
                <a:solidFill>
                  <a:srgbClr val="0D0D0D"/>
                </a:solidFill>
                <a:effectLst/>
                <a:highlight>
                  <a:srgbClr val="FFFFFF"/>
                </a:highlight>
                <a:latin typeface="ui-sans-serif"/>
              </a:rPr>
              <a:t>: The patient is monitored for any adverse reactions, such as headache, bleeding, or signs of infection.</a:t>
            </a:r>
          </a:p>
          <a:p>
            <a:pPr algn="l">
              <a:buFont typeface="Arial" panose="020B0604020202020204" pitchFamily="34" charset="0"/>
              <a:buChar char="•"/>
            </a:pPr>
            <a:r>
              <a:rPr lang="en-GB" b="1" i="0" dirty="0">
                <a:solidFill>
                  <a:srgbClr val="0D0D0D"/>
                </a:solidFill>
                <a:effectLst/>
                <a:highlight>
                  <a:srgbClr val="FFFFFF"/>
                </a:highlight>
                <a:latin typeface="ui-sans-serif"/>
              </a:rPr>
              <a:t>Hydration</a:t>
            </a:r>
            <a:r>
              <a:rPr lang="en-GB" b="0" i="0" dirty="0">
                <a:solidFill>
                  <a:srgbClr val="0D0D0D"/>
                </a:solidFill>
                <a:effectLst/>
                <a:highlight>
                  <a:srgbClr val="FFFFFF"/>
                </a:highlight>
                <a:latin typeface="ui-sans-serif"/>
              </a:rPr>
              <a:t>: The patient is encouraged to drink fluids to help reduce the risk of a post-lumbar puncture headache.</a:t>
            </a:r>
          </a:p>
          <a:p>
            <a:pPr algn="l">
              <a:buFont typeface="Arial" panose="020B0604020202020204" pitchFamily="34" charset="0"/>
              <a:buChar char="•"/>
            </a:pPr>
            <a:r>
              <a:rPr lang="en-GB" b="1" i="0" dirty="0">
                <a:solidFill>
                  <a:srgbClr val="0D0D0D"/>
                </a:solidFill>
                <a:effectLst/>
                <a:highlight>
                  <a:srgbClr val="FFFFFF"/>
                </a:highlight>
                <a:latin typeface="ui-sans-serif"/>
              </a:rPr>
              <a:t>Rest</a:t>
            </a:r>
            <a:r>
              <a:rPr lang="en-GB" b="0" i="0" dirty="0">
                <a:solidFill>
                  <a:srgbClr val="0D0D0D"/>
                </a:solidFill>
                <a:effectLst/>
                <a:highlight>
                  <a:srgbClr val="FFFFFF"/>
                </a:highlight>
                <a:latin typeface="ui-sans-serif"/>
              </a:rPr>
              <a:t>: The patient may be advised to lie flat for a few hours to minimize the chance of a headache.</a:t>
            </a:r>
          </a:p>
          <a:p>
            <a:pPr algn="l"/>
            <a:r>
              <a:rPr lang="en-GB" b="1" i="0" dirty="0">
                <a:solidFill>
                  <a:srgbClr val="0D0D0D"/>
                </a:solidFill>
                <a:effectLst/>
                <a:highlight>
                  <a:srgbClr val="FFFFFF"/>
                </a:highlight>
                <a:latin typeface="ui-sans-serif"/>
              </a:rPr>
              <a:t>Risks and Complications</a:t>
            </a:r>
          </a:p>
          <a:p>
            <a:pPr algn="l">
              <a:buFont typeface="Arial" panose="020B0604020202020204" pitchFamily="34" charset="0"/>
              <a:buChar char="•"/>
            </a:pPr>
            <a:r>
              <a:rPr lang="en-GB" b="1" i="0" dirty="0">
                <a:solidFill>
                  <a:srgbClr val="0D0D0D"/>
                </a:solidFill>
                <a:effectLst/>
                <a:highlight>
                  <a:srgbClr val="FFFFFF"/>
                </a:highlight>
                <a:latin typeface="ui-sans-serif"/>
              </a:rPr>
              <a:t>Post-Lumbar Puncture Headache</a:t>
            </a:r>
            <a:r>
              <a:rPr lang="en-GB" b="0" i="0" dirty="0">
                <a:solidFill>
                  <a:srgbClr val="0D0D0D"/>
                </a:solidFill>
                <a:effectLst/>
                <a:highlight>
                  <a:srgbClr val="FFFFFF"/>
                </a:highlight>
                <a:latin typeface="ui-sans-serif"/>
              </a:rPr>
              <a:t>: The most common complication, caused by a small leak of CSF at the puncture site.</a:t>
            </a:r>
          </a:p>
          <a:p>
            <a:pPr algn="l">
              <a:buFont typeface="Arial" panose="020B0604020202020204" pitchFamily="34" charset="0"/>
              <a:buChar char="•"/>
            </a:pPr>
            <a:r>
              <a:rPr lang="en-GB" b="1" i="0" dirty="0">
                <a:solidFill>
                  <a:srgbClr val="0D0D0D"/>
                </a:solidFill>
                <a:effectLst/>
                <a:highlight>
                  <a:srgbClr val="FFFFFF"/>
                </a:highlight>
                <a:latin typeface="ui-sans-serif"/>
              </a:rPr>
              <a:t>Infection</a:t>
            </a:r>
            <a:r>
              <a:rPr lang="en-GB" b="0" i="0" dirty="0">
                <a:solidFill>
                  <a:srgbClr val="0D0D0D"/>
                </a:solidFill>
                <a:effectLst/>
                <a:highlight>
                  <a:srgbClr val="FFFFFF"/>
                </a:highlight>
                <a:latin typeface="ui-sans-serif"/>
              </a:rPr>
              <a:t>: Rare but possible if aseptic technique is not strictly followed.</a:t>
            </a:r>
          </a:p>
          <a:p>
            <a:pPr algn="l">
              <a:buFont typeface="Arial" panose="020B0604020202020204" pitchFamily="34" charset="0"/>
              <a:buChar char="•"/>
            </a:pPr>
            <a:r>
              <a:rPr lang="en-GB" b="1" i="0" dirty="0">
                <a:solidFill>
                  <a:srgbClr val="0D0D0D"/>
                </a:solidFill>
                <a:effectLst/>
                <a:highlight>
                  <a:srgbClr val="FFFFFF"/>
                </a:highlight>
                <a:latin typeface="ui-sans-serif"/>
              </a:rPr>
              <a:t>Bleeding</a:t>
            </a:r>
            <a:r>
              <a:rPr lang="en-GB" b="0" i="0" dirty="0">
                <a:solidFill>
                  <a:srgbClr val="0D0D0D"/>
                </a:solidFill>
                <a:effectLst/>
                <a:highlight>
                  <a:srgbClr val="FFFFFF"/>
                </a:highlight>
                <a:latin typeface="ui-sans-serif"/>
              </a:rPr>
              <a:t>: Minor bleeding at the puncture site or, rarely, more significant bleeding into the spinal canal.</a:t>
            </a:r>
          </a:p>
          <a:p>
            <a:pPr algn="l">
              <a:buFont typeface="Arial" panose="020B0604020202020204" pitchFamily="34" charset="0"/>
              <a:buChar char="•"/>
            </a:pPr>
            <a:r>
              <a:rPr lang="en-GB" b="1" i="0" dirty="0">
                <a:solidFill>
                  <a:srgbClr val="0D0D0D"/>
                </a:solidFill>
                <a:effectLst/>
                <a:highlight>
                  <a:srgbClr val="FFFFFF"/>
                </a:highlight>
                <a:latin typeface="ui-sans-serif"/>
              </a:rPr>
              <a:t>Nerve Damage</a:t>
            </a:r>
            <a:r>
              <a:rPr lang="en-GB" b="0" i="0" dirty="0">
                <a:solidFill>
                  <a:srgbClr val="0D0D0D"/>
                </a:solidFill>
                <a:effectLst/>
                <a:highlight>
                  <a:srgbClr val="FFFFFF"/>
                </a:highlight>
                <a:latin typeface="ui-sans-serif"/>
              </a:rPr>
              <a:t>: Extremely rare, but possible if the needle contacts nerve roots.</a:t>
            </a:r>
          </a:p>
          <a:p>
            <a:pPr algn="l"/>
            <a:r>
              <a:rPr lang="en-GB" b="1" i="0" dirty="0">
                <a:solidFill>
                  <a:srgbClr val="0D0D0D"/>
                </a:solidFill>
                <a:effectLst/>
                <a:highlight>
                  <a:srgbClr val="FFFFFF"/>
                </a:highlight>
                <a:latin typeface="ui-sans-serif"/>
              </a:rPr>
              <a:t>Contraindications</a:t>
            </a:r>
          </a:p>
          <a:p>
            <a:pPr algn="l">
              <a:buFont typeface="Arial" panose="020B0604020202020204" pitchFamily="34" charset="0"/>
              <a:buChar char="•"/>
            </a:pPr>
            <a:r>
              <a:rPr lang="en-GB" b="1" i="0" dirty="0">
                <a:solidFill>
                  <a:srgbClr val="0D0D0D"/>
                </a:solidFill>
                <a:effectLst/>
                <a:highlight>
                  <a:srgbClr val="FFFFFF"/>
                </a:highlight>
                <a:latin typeface="ui-sans-serif"/>
              </a:rPr>
              <a:t>Increased Intracranial Pressure</a:t>
            </a:r>
            <a:r>
              <a:rPr lang="en-GB" b="0" i="0" dirty="0">
                <a:solidFill>
                  <a:srgbClr val="0D0D0D"/>
                </a:solidFill>
                <a:effectLst/>
                <a:highlight>
                  <a:srgbClr val="FFFFFF"/>
                </a:highlight>
                <a:latin typeface="ui-sans-serif"/>
              </a:rPr>
              <a:t>: Risk of brain herniation.</a:t>
            </a:r>
          </a:p>
          <a:p>
            <a:pPr algn="l">
              <a:buFont typeface="Arial" panose="020B0604020202020204" pitchFamily="34" charset="0"/>
              <a:buChar char="•"/>
            </a:pPr>
            <a:r>
              <a:rPr lang="en-GB" b="1" i="0" dirty="0">
                <a:solidFill>
                  <a:srgbClr val="0D0D0D"/>
                </a:solidFill>
                <a:effectLst/>
                <a:highlight>
                  <a:srgbClr val="FFFFFF"/>
                </a:highlight>
                <a:latin typeface="ui-sans-serif"/>
              </a:rPr>
              <a:t>Local Infection</a:t>
            </a:r>
            <a:r>
              <a:rPr lang="en-GB" b="0" i="0" dirty="0">
                <a:solidFill>
                  <a:srgbClr val="0D0D0D"/>
                </a:solidFill>
                <a:effectLst/>
                <a:highlight>
                  <a:srgbClr val="FFFFFF"/>
                </a:highlight>
                <a:latin typeface="ui-sans-serif"/>
              </a:rPr>
              <a:t>: Skin infection at the puncture site.</a:t>
            </a:r>
          </a:p>
          <a:p>
            <a:pPr algn="l">
              <a:buFont typeface="Arial" panose="020B0604020202020204" pitchFamily="34" charset="0"/>
              <a:buChar char="•"/>
            </a:pPr>
            <a:r>
              <a:rPr lang="en-GB" b="1" i="0" dirty="0">
                <a:solidFill>
                  <a:srgbClr val="0D0D0D"/>
                </a:solidFill>
                <a:effectLst/>
                <a:highlight>
                  <a:srgbClr val="FFFFFF"/>
                </a:highlight>
                <a:latin typeface="ui-sans-serif"/>
              </a:rPr>
              <a:t>Bleeding Disorders</a:t>
            </a:r>
            <a:r>
              <a:rPr lang="en-GB" b="0" i="0" dirty="0">
                <a:solidFill>
                  <a:srgbClr val="0D0D0D"/>
                </a:solidFill>
                <a:effectLst/>
                <a:highlight>
                  <a:srgbClr val="FFFFFF"/>
                </a:highlight>
                <a:latin typeface="ui-sans-serif"/>
              </a:rPr>
              <a:t>: Increased risk of bleeding complications.</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13</a:t>
            </a:fld>
            <a:endParaRPr lang="en-SI"/>
          </a:p>
        </p:txBody>
      </p:sp>
    </p:spTree>
    <p:extLst>
      <p:ext uri="{BB962C8B-B14F-4D97-AF65-F5344CB8AC3E}">
        <p14:creationId xmlns:p14="http://schemas.microsoft.com/office/powerpoint/2010/main" val="301711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14</a:t>
            </a:fld>
            <a:endParaRPr lang="en-SI"/>
          </a:p>
        </p:txBody>
      </p:sp>
    </p:spTree>
    <p:extLst>
      <p:ext uri="{BB962C8B-B14F-4D97-AF65-F5344CB8AC3E}">
        <p14:creationId xmlns:p14="http://schemas.microsoft.com/office/powerpoint/2010/main" val="126794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15</a:t>
            </a:fld>
            <a:endParaRPr lang="en-SI"/>
          </a:p>
        </p:txBody>
      </p:sp>
    </p:spTree>
    <p:extLst>
      <p:ext uri="{BB962C8B-B14F-4D97-AF65-F5344CB8AC3E}">
        <p14:creationId xmlns:p14="http://schemas.microsoft.com/office/powerpoint/2010/main" val="2617421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16</a:t>
            </a:fld>
            <a:endParaRPr lang="en-SI"/>
          </a:p>
        </p:txBody>
      </p:sp>
    </p:spTree>
    <p:extLst>
      <p:ext uri="{BB962C8B-B14F-4D97-AF65-F5344CB8AC3E}">
        <p14:creationId xmlns:p14="http://schemas.microsoft.com/office/powerpoint/2010/main" val="251197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a:t>
            </a:r>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17</a:t>
            </a:fld>
            <a:endParaRPr lang="en-SI"/>
          </a:p>
        </p:txBody>
      </p:sp>
    </p:spTree>
    <p:extLst>
      <p:ext uri="{BB962C8B-B14F-4D97-AF65-F5344CB8AC3E}">
        <p14:creationId xmlns:p14="http://schemas.microsoft.com/office/powerpoint/2010/main" val="2321567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18</a:t>
            </a:fld>
            <a:endParaRPr lang="en-SI"/>
          </a:p>
        </p:txBody>
      </p:sp>
    </p:spTree>
    <p:extLst>
      <p:ext uri="{BB962C8B-B14F-4D97-AF65-F5344CB8AC3E}">
        <p14:creationId xmlns:p14="http://schemas.microsoft.com/office/powerpoint/2010/main" val="3918187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19</a:t>
            </a:fld>
            <a:endParaRPr lang="en-SI"/>
          </a:p>
        </p:txBody>
      </p:sp>
    </p:spTree>
    <p:extLst>
      <p:ext uri="{BB962C8B-B14F-4D97-AF65-F5344CB8AC3E}">
        <p14:creationId xmlns:p14="http://schemas.microsoft.com/office/powerpoint/2010/main" val="721448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20</a:t>
            </a:fld>
            <a:endParaRPr lang="en-SI"/>
          </a:p>
        </p:txBody>
      </p:sp>
    </p:spTree>
    <p:extLst>
      <p:ext uri="{BB962C8B-B14F-4D97-AF65-F5344CB8AC3E}">
        <p14:creationId xmlns:p14="http://schemas.microsoft.com/office/powerpoint/2010/main" val="335228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21</a:t>
            </a:fld>
            <a:endParaRPr lang="en-SI"/>
          </a:p>
        </p:txBody>
      </p:sp>
    </p:spTree>
    <p:extLst>
      <p:ext uri="{BB962C8B-B14F-4D97-AF65-F5344CB8AC3E}">
        <p14:creationId xmlns:p14="http://schemas.microsoft.com/office/powerpoint/2010/main" val="166567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Söhne"/>
              </a:rPr>
              <a:t>Ancillary tests, also known as paraclinical assessments or ancillary investigations, are important in the evaluation of neurodegenerative diseases for several reasons:</a:t>
            </a:r>
          </a:p>
          <a:p>
            <a:pPr algn="l">
              <a:buFont typeface="+mj-lt"/>
              <a:buAutoNum type="arabicPeriod"/>
            </a:pPr>
            <a:r>
              <a:rPr lang="en-GB" b="0" i="0" dirty="0">
                <a:solidFill>
                  <a:srgbClr val="000000"/>
                </a:solidFill>
                <a:effectLst/>
                <a:latin typeface="Söhne"/>
              </a:rPr>
              <a:t>Differential Diagnosis: Neurodegenerative diseases often present with similar clinical symptoms, such as memory impairment, motor deficits, and cognitive changes. Ancillary tests help differentiate between various neurodegenerative disorders by providing objective data about the underlying pathophysiology, thereby aiding in the accurate diagnosis.</a:t>
            </a:r>
          </a:p>
          <a:p>
            <a:pPr algn="l">
              <a:buFont typeface="+mj-lt"/>
              <a:buAutoNum type="arabicPeriod"/>
            </a:pPr>
            <a:r>
              <a:rPr lang="en-GB" b="0" i="0" dirty="0">
                <a:solidFill>
                  <a:srgbClr val="000000"/>
                </a:solidFill>
                <a:effectLst/>
                <a:latin typeface="Söhne"/>
              </a:rPr>
              <a:t>Disease Progression Assessment: Ancillary tests can provide information about the stage and progression of the disease. This is essential for tracking how the disease evolves over time, determining the appropriate management strategy, and assessing the effectiveness of interventions.</a:t>
            </a:r>
          </a:p>
          <a:p>
            <a:pPr algn="l">
              <a:buFont typeface="+mj-lt"/>
              <a:buAutoNum type="arabicPeriod"/>
            </a:pPr>
            <a:r>
              <a:rPr lang="en-GB" b="0" i="0" dirty="0">
                <a:solidFill>
                  <a:srgbClr val="000000"/>
                </a:solidFill>
                <a:effectLst/>
                <a:latin typeface="Söhne"/>
              </a:rPr>
              <a:t>Identification of Underlying Pathology: Different neurodegenerative diseases have distinct underlying pathologies, such as the accumulation of abnormal proteins (e.g., beta-amyloid, tau), neuronal loss, or inflammation. Ancillary tests, including imaging and cerebrospinal fluid analysis, can reveal these pathological features, helping to establish a definitive diagnosis.</a:t>
            </a:r>
          </a:p>
          <a:p>
            <a:pPr algn="l">
              <a:buFont typeface="+mj-lt"/>
              <a:buAutoNum type="arabicPeriod"/>
            </a:pPr>
            <a:r>
              <a:rPr lang="en-GB" b="0" i="0" dirty="0">
                <a:solidFill>
                  <a:srgbClr val="000000"/>
                </a:solidFill>
                <a:effectLst/>
                <a:latin typeface="Söhne"/>
              </a:rPr>
              <a:t>Early Detection: Some neurodegenerative diseases, such as Alzheimer's disease, may begin with subtle symptoms that are difficult to diagnose based solely on clinical assessment. Ancillary tests can help identify biomarkers or changes in brain structure and function before significant clinical symptoms manifest, allowing for early intervention and treatment.</a:t>
            </a:r>
          </a:p>
          <a:p>
            <a:pPr algn="l">
              <a:buFont typeface="+mj-lt"/>
              <a:buAutoNum type="arabicPeriod"/>
            </a:pPr>
            <a:r>
              <a:rPr lang="en-GB" b="0" i="0" dirty="0">
                <a:solidFill>
                  <a:srgbClr val="000000"/>
                </a:solidFill>
                <a:effectLst/>
                <a:latin typeface="Söhne"/>
              </a:rPr>
              <a:t>Monitoring Disease Progression: Ancillary tests, particularly neuroimaging and biomarker assessments, are valuable for monitoring the course of the disease over time. Changes in brain structure, function, or biomarker levels can provide insights into how the disease is advancing.</a:t>
            </a:r>
          </a:p>
          <a:p>
            <a:pPr algn="l">
              <a:buFont typeface="+mj-lt"/>
              <a:buAutoNum type="arabicPeriod"/>
            </a:pPr>
            <a:r>
              <a:rPr lang="en-GB" b="0" i="0" dirty="0">
                <a:solidFill>
                  <a:srgbClr val="000000"/>
                </a:solidFill>
                <a:effectLst/>
                <a:latin typeface="Söhne"/>
              </a:rPr>
              <a:t>Research and Drug Development: Ancillary tests are critical in clinical trials for potential neurodegenerative disease treatments. They help evaluate the efficacy of new therapies and provide objective data to measure treatment outcomes.</a:t>
            </a:r>
          </a:p>
          <a:p>
            <a:pPr algn="l">
              <a:buFont typeface="+mj-lt"/>
              <a:buAutoNum type="arabicPeriod"/>
            </a:pPr>
            <a:r>
              <a:rPr lang="en-GB" b="0" i="0" dirty="0">
                <a:solidFill>
                  <a:srgbClr val="000000"/>
                </a:solidFill>
                <a:effectLst/>
                <a:latin typeface="Söhne"/>
              </a:rPr>
              <a:t>Rule Out Other Conditions: Many neurological and medical conditions can mimic the symptoms of neurodegenerative diseases. Ancillary tests, such as blood tests and imaging, can help rule out other possible causes of the patient's symptoms, ensuring that the correct diagnosis is made.</a:t>
            </a:r>
          </a:p>
          <a:p>
            <a:pPr algn="l">
              <a:buFont typeface="+mj-lt"/>
              <a:buAutoNum type="arabicPeriod"/>
            </a:pPr>
            <a:r>
              <a:rPr lang="en-GB" b="0" i="0" dirty="0">
                <a:solidFill>
                  <a:srgbClr val="000000"/>
                </a:solidFill>
                <a:effectLst/>
                <a:latin typeface="Söhne"/>
              </a:rPr>
              <a:t>Personalized Treatment: The information obtained from ancillary tests can guide treatment decisions. Different neurodegenerative diseases may require distinct management approaches, so an accurate diagnosis and understanding of disease progression are essential for tailoring treatment to each patient's specific needs.</a:t>
            </a:r>
          </a:p>
          <a:p>
            <a:pPr algn="l">
              <a:buFont typeface="+mj-lt"/>
              <a:buAutoNum type="arabicPeriod"/>
            </a:pPr>
            <a:r>
              <a:rPr lang="en-GB" b="0" i="0" dirty="0">
                <a:solidFill>
                  <a:srgbClr val="000000"/>
                </a:solidFill>
                <a:effectLst/>
                <a:latin typeface="Söhne"/>
              </a:rPr>
              <a:t>Prognosis: The results of ancillary tests can help healthcare professionals provide patients and their families with a more accurate prognosis, allowing for better preparation and planning for the future.</a:t>
            </a:r>
          </a:p>
          <a:p>
            <a:pPr algn="l"/>
            <a:r>
              <a:rPr lang="en-GB" b="0" i="0" dirty="0">
                <a:solidFill>
                  <a:srgbClr val="000000"/>
                </a:solidFill>
                <a:effectLst/>
                <a:latin typeface="Söhne"/>
              </a:rPr>
              <a:t>In summary, ancillary tests are needed in the assessment of neurodegenerative diseases to aid in accurate diagnosis, disease monitoring, and the development of personalized treatment plans. They provide critical information about the underlying pathology and progression of these diseases, helping to improve patient care and outcomes.</a:t>
            </a:r>
          </a:p>
          <a:p>
            <a:pPr algn="l"/>
            <a:br>
              <a:rPr lang="en-GB" b="0" i="0" dirty="0">
                <a:solidFill>
                  <a:srgbClr val="000000"/>
                </a:solidFill>
                <a:effectLst/>
                <a:latin typeface="Söhne"/>
              </a:rPr>
            </a:br>
            <a:endParaRPr lang="en-GB" b="0" i="0" dirty="0">
              <a:solidFill>
                <a:srgbClr val="000000"/>
              </a:solidFill>
              <a:effectLst/>
              <a:latin typeface="Söhne"/>
            </a:endParaRP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a:t>
            </a:fld>
            <a:endParaRPr lang="en-SI"/>
          </a:p>
        </p:txBody>
      </p:sp>
    </p:spTree>
    <p:extLst>
      <p:ext uri="{BB962C8B-B14F-4D97-AF65-F5344CB8AC3E}">
        <p14:creationId xmlns:p14="http://schemas.microsoft.com/office/powerpoint/2010/main" val="1086966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22</a:t>
            </a:fld>
            <a:endParaRPr lang="en-SI"/>
          </a:p>
        </p:txBody>
      </p:sp>
    </p:spTree>
    <p:extLst>
      <p:ext uri="{BB962C8B-B14F-4D97-AF65-F5344CB8AC3E}">
        <p14:creationId xmlns:p14="http://schemas.microsoft.com/office/powerpoint/2010/main" val="1708568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23</a:t>
            </a:fld>
            <a:endParaRPr lang="en-SI"/>
          </a:p>
        </p:txBody>
      </p:sp>
    </p:spTree>
    <p:extLst>
      <p:ext uri="{BB962C8B-B14F-4D97-AF65-F5344CB8AC3E}">
        <p14:creationId xmlns:p14="http://schemas.microsoft.com/office/powerpoint/2010/main" val="2262710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24</a:t>
            </a:fld>
            <a:endParaRPr lang="en-SI"/>
          </a:p>
        </p:txBody>
      </p:sp>
    </p:spTree>
    <p:extLst>
      <p:ext uri="{BB962C8B-B14F-4D97-AF65-F5344CB8AC3E}">
        <p14:creationId xmlns:p14="http://schemas.microsoft.com/office/powerpoint/2010/main" val="83348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25</a:t>
            </a:fld>
            <a:endParaRPr lang="en-SI"/>
          </a:p>
        </p:txBody>
      </p:sp>
    </p:spTree>
    <p:extLst>
      <p:ext uri="{BB962C8B-B14F-4D97-AF65-F5344CB8AC3E}">
        <p14:creationId xmlns:p14="http://schemas.microsoft.com/office/powerpoint/2010/main" val="3982734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26</a:t>
            </a:fld>
            <a:endParaRPr lang="en-SI"/>
          </a:p>
        </p:txBody>
      </p:sp>
    </p:spTree>
    <p:extLst>
      <p:ext uri="{BB962C8B-B14F-4D97-AF65-F5344CB8AC3E}">
        <p14:creationId xmlns:p14="http://schemas.microsoft.com/office/powerpoint/2010/main" val="3255925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27</a:t>
            </a:fld>
            <a:endParaRPr lang="en-SI"/>
          </a:p>
        </p:txBody>
      </p:sp>
    </p:spTree>
    <p:extLst>
      <p:ext uri="{BB962C8B-B14F-4D97-AF65-F5344CB8AC3E}">
        <p14:creationId xmlns:p14="http://schemas.microsoft.com/office/powerpoint/2010/main" val="3640836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28</a:t>
            </a:fld>
            <a:endParaRPr lang="en-SI"/>
          </a:p>
        </p:txBody>
      </p:sp>
    </p:spTree>
    <p:extLst>
      <p:ext uri="{BB962C8B-B14F-4D97-AF65-F5344CB8AC3E}">
        <p14:creationId xmlns:p14="http://schemas.microsoft.com/office/powerpoint/2010/main" val="2141490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29</a:t>
            </a:fld>
            <a:endParaRPr lang="en-SI"/>
          </a:p>
        </p:txBody>
      </p:sp>
    </p:spTree>
    <p:extLst>
      <p:ext uri="{BB962C8B-B14F-4D97-AF65-F5344CB8AC3E}">
        <p14:creationId xmlns:p14="http://schemas.microsoft.com/office/powerpoint/2010/main" val="2785695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30</a:t>
            </a:fld>
            <a:endParaRPr lang="en-SI"/>
          </a:p>
        </p:txBody>
      </p:sp>
    </p:spTree>
    <p:extLst>
      <p:ext uri="{BB962C8B-B14F-4D97-AF65-F5344CB8AC3E}">
        <p14:creationId xmlns:p14="http://schemas.microsoft.com/office/powerpoint/2010/main" val="225498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31</a:t>
            </a:fld>
            <a:endParaRPr lang="en-SI"/>
          </a:p>
        </p:txBody>
      </p:sp>
    </p:spTree>
    <p:extLst>
      <p:ext uri="{BB962C8B-B14F-4D97-AF65-F5344CB8AC3E}">
        <p14:creationId xmlns:p14="http://schemas.microsoft.com/office/powerpoint/2010/main" val="63758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Paraclinical assessments play a crucial role in diagnosing and monitoring neurodegenerative diseases. Here is a list of some of the most important paraclinical assessments for these conditions:</a:t>
            </a:r>
          </a:p>
          <a:p>
            <a:pPr algn="l">
              <a:buFont typeface="+mj-lt"/>
              <a:buAutoNum type="arabicPeriod"/>
            </a:pPr>
            <a:r>
              <a:rPr lang="en-GB" b="1" i="0" dirty="0">
                <a:solidFill>
                  <a:srgbClr val="374151"/>
                </a:solidFill>
                <a:effectLst/>
                <a:latin typeface="Söhne"/>
              </a:rPr>
              <a:t>Neuroimaging</a:t>
            </a:r>
            <a:r>
              <a:rPr lang="en-GB" b="0" i="0" dirty="0">
                <a:solidFill>
                  <a:srgbClr val="374151"/>
                </a:solidFill>
                <a:effectLst/>
                <a:latin typeface="Söhne"/>
              </a:rPr>
              <a:t>:</a:t>
            </a:r>
          </a:p>
          <a:p>
            <a:pPr marL="742950" lvl="1" indent="-285750" algn="l">
              <a:buFont typeface="+mj-lt"/>
              <a:buAutoNum type="arabicPeriod"/>
            </a:pPr>
            <a:r>
              <a:rPr lang="en-GB" b="1" i="0" dirty="0">
                <a:solidFill>
                  <a:srgbClr val="374151"/>
                </a:solidFill>
                <a:effectLst/>
                <a:latin typeface="Söhne"/>
              </a:rPr>
              <a:t>MRI (Magnetic Resonance Imaging)</a:t>
            </a:r>
            <a:r>
              <a:rPr lang="en-GB" b="0" i="0" dirty="0">
                <a:solidFill>
                  <a:srgbClr val="374151"/>
                </a:solidFill>
                <a:effectLst/>
                <a:latin typeface="Söhne"/>
              </a:rPr>
              <a:t>: To visualize brain structures and detect atrophy or lesions.</a:t>
            </a:r>
          </a:p>
          <a:p>
            <a:pPr marL="742950" lvl="1" indent="-285750" algn="l">
              <a:buFont typeface="+mj-lt"/>
              <a:buAutoNum type="arabicPeriod"/>
            </a:pPr>
            <a:r>
              <a:rPr lang="en-GB" b="1" i="0" dirty="0">
                <a:solidFill>
                  <a:srgbClr val="374151"/>
                </a:solidFill>
                <a:effectLst/>
                <a:latin typeface="Söhne"/>
              </a:rPr>
              <a:t>CT (Computed Tomography) Scan</a:t>
            </a:r>
            <a:r>
              <a:rPr lang="en-GB" b="0" i="0" dirty="0">
                <a:solidFill>
                  <a:srgbClr val="374151"/>
                </a:solidFill>
                <a:effectLst/>
                <a:latin typeface="Söhne"/>
              </a:rPr>
              <a:t>: To assess brain structure and identify structural abnormalities.</a:t>
            </a:r>
          </a:p>
          <a:p>
            <a:pPr marL="742950" lvl="1" indent="-285750" algn="l">
              <a:buFont typeface="+mj-lt"/>
              <a:buAutoNum type="arabicPeriod"/>
            </a:pPr>
            <a:r>
              <a:rPr lang="en-GB" b="1" i="0" dirty="0">
                <a:solidFill>
                  <a:srgbClr val="374151"/>
                </a:solidFill>
                <a:effectLst/>
                <a:latin typeface="Söhne"/>
              </a:rPr>
              <a:t>PET (Positron Emission Tomography) Scan</a:t>
            </a:r>
            <a:r>
              <a:rPr lang="en-GB" b="0" i="0" dirty="0">
                <a:solidFill>
                  <a:srgbClr val="374151"/>
                </a:solidFill>
                <a:effectLst/>
                <a:latin typeface="Söhne"/>
              </a:rPr>
              <a:t>: For functional imaging to assess metabolic changes in the brain.</a:t>
            </a:r>
          </a:p>
          <a:p>
            <a:pPr algn="l">
              <a:buFont typeface="+mj-lt"/>
              <a:buAutoNum type="arabicPeriod"/>
            </a:pPr>
            <a:r>
              <a:rPr lang="en-GB" b="1" i="0" dirty="0">
                <a:solidFill>
                  <a:srgbClr val="374151"/>
                </a:solidFill>
                <a:effectLst/>
                <a:latin typeface="Söhne"/>
              </a:rPr>
              <a:t>Genetic Testing</a:t>
            </a:r>
            <a:r>
              <a:rPr lang="en-GB" b="0" i="0" dirty="0">
                <a:solidFill>
                  <a:srgbClr val="374151"/>
                </a:solidFill>
                <a:effectLst/>
                <a:latin typeface="Söhne"/>
              </a:rPr>
              <a:t>:</a:t>
            </a:r>
          </a:p>
          <a:p>
            <a:pPr marL="742950" lvl="1" indent="-285750" algn="l">
              <a:buFont typeface="+mj-lt"/>
              <a:buAutoNum type="arabicPeriod"/>
            </a:pPr>
            <a:r>
              <a:rPr lang="en-GB" b="1" i="0" dirty="0">
                <a:solidFill>
                  <a:srgbClr val="374151"/>
                </a:solidFill>
                <a:effectLst/>
                <a:latin typeface="Söhne"/>
              </a:rPr>
              <a:t>DNA Analysis</a:t>
            </a:r>
            <a:r>
              <a:rPr lang="en-GB" b="0" i="0" dirty="0">
                <a:solidFill>
                  <a:srgbClr val="374151"/>
                </a:solidFill>
                <a:effectLst/>
                <a:latin typeface="Söhne"/>
              </a:rPr>
              <a:t>: To identify specific genetic mutations associated with hereditary neurodegenerative diseases, such as Huntington's disease, familial Alzheimer's disease, and others.</a:t>
            </a:r>
          </a:p>
          <a:p>
            <a:pPr algn="l">
              <a:buFont typeface="+mj-lt"/>
              <a:buAutoNum type="arabicPeriod"/>
            </a:pPr>
            <a:r>
              <a:rPr lang="en-GB" b="1" i="0" dirty="0">
                <a:solidFill>
                  <a:srgbClr val="374151"/>
                </a:solidFill>
                <a:effectLst/>
                <a:latin typeface="Söhne"/>
              </a:rPr>
              <a:t>Cerebrospinal Fluid (CSF) Analysis</a:t>
            </a:r>
            <a:r>
              <a:rPr lang="en-GB" b="0" i="0" dirty="0">
                <a:solidFill>
                  <a:srgbClr val="374151"/>
                </a:solidFill>
                <a:effectLst/>
                <a:latin typeface="Söhne"/>
              </a:rPr>
              <a:t>:</a:t>
            </a:r>
          </a:p>
          <a:p>
            <a:pPr marL="742950" lvl="1" indent="-285750" algn="l">
              <a:buFont typeface="+mj-lt"/>
              <a:buAutoNum type="arabicPeriod"/>
            </a:pPr>
            <a:r>
              <a:rPr lang="en-GB" b="1" i="0" dirty="0">
                <a:solidFill>
                  <a:srgbClr val="374151"/>
                </a:solidFill>
                <a:effectLst/>
                <a:latin typeface="Söhne"/>
              </a:rPr>
              <a:t>Lumbar Puncture</a:t>
            </a:r>
            <a:r>
              <a:rPr lang="en-GB" b="0" i="0" dirty="0">
                <a:solidFill>
                  <a:srgbClr val="374151"/>
                </a:solidFill>
                <a:effectLst/>
                <a:latin typeface="Söhne"/>
              </a:rPr>
              <a:t>: To obtain CSF and </a:t>
            </a:r>
            <a:r>
              <a:rPr lang="en-GB" b="0" i="0" dirty="0" err="1">
                <a:solidFill>
                  <a:srgbClr val="374151"/>
                </a:solidFill>
                <a:effectLst/>
                <a:latin typeface="Söhne"/>
              </a:rPr>
              <a:t>analyze</a:t>
            </a:r>
            <a:r>
              <a:rPr lang="en-GB" b="0" i="0" dirty="0">
                <a:solidFill>
                  <a:srgbClr val="374151"/>
                </a:solidFill>
                <a:effectLst/>
                <a:latin typeface="Söhne"/>
              </a:rPr>
              <a:t> it for biomarkers related to neurodegenerative diseases, such as beta-amyloid and tau proteins (commonly used in Alzheimer's disease diagnosis).</a:t>
            </a:r>
          </a:p>
          <a:p>
            <a:pPr algn="l">
              <a:buFont typeface="+mj-lt"/>
              <a:buAutoNum type="arabicPeriod"/>
            </a:pPr>
            <a:r>
              <a:rPr lang="en-GB" b="1" i="0" dirty="0">
                <a:solidFill>
                  <a:srgbClr val="374151"/>
                </a:solidFill>
                <a:effectLst/>
                <a:latin typeface="Söhne"/>
              </a:rPr>
              <a:t>Electromyography (EMG)</a:t>
            </a:r>
            <a:r>
              <a:rPr lang="en-GB" b="0" i="0" dirty="0">
                <a:solidFill>
                  <a:srgbClr val="374151"/>
                </a:solidFill>
                <a:effectLst/>
                <a:latin typeface="Söhne"/>
              </a:rPr>
              <a:t>:</a:t>
            </a:r>
          </a:p>
          <a:p>
            <a:pPr marL="742950" lvl="1" indent="-285750" algn="l">
              <a:buFont typeface="+mj-lt"/>
              <a:buAutoNum type="arabicPeriod"/>
            </a:pPr>
            <a:r>
              <a:rPr lang="en-GB" b="1" i="0" dirty="0">
                <a:solidFill>
                  <a:srgbClr val="374151"/>
                </a:solidFill>
                <a:effectLst/>
                <a:latin typeface="Söhne"/>
              </a:rPr>
              <a:t>Nerve Conduction Studies</a:t>
            </a:r>
            <a:r>
              <a:rPr lang="en-GB" b="0" i="0" dirty="0">
                <a:solidFill>
                  <a:srgbClr val="374151"/>
                </a:solidFill>
                <a:effectLst/>
                <a:latin typeface="Söhne"/>
              </a:rPr>
              <a:t>: To assess peripheral nerve function, which can be affected in certain neurodegenerative diseases like amyotrophic lateral sclerosis (ALS).</a:t>
            </a:r>
          </a:p>
          <a:p>
            <a:pPr algn="l">
              <a:buFont typeface="+mj-lt"/>
              <a:buAutoNum type="arabicPeriod"/>
            </a:pPr>
            <a:r>
              <a:rPr lang="en-GB" b="1" i="0" dirty="0">
                <a:solidFill>
                  <a:srgbClr val="374151"/>
                </a:solidFill>
                <a:effectLst/>
                <a:latin typeface="Söhne"/>
              </a:rPr>
              <a:t>Electroencephalography (EEG)</a:t>
            </a:r>
            <a:r>
              <a:rPr lang="en-GB" b="0" i="0" dirty="0">
                <a:solidFill>
                  <a:srgbClr val="374151"/>
                </a:solidFill>
                <a:effectLst/>
                <a:latin typeface="Söhne"/>
              </a:rPr>
              <a:t>:</a:t>
            </a:r>
          </a:p>
          <a:p>
            <a:pPr marL="742950" lvl="1" indent="-285750" algn="l">
              <a:buFont typeface="+mj-lt"/>
              <a:buAutoNum type="arabicPeriod"/>
            </a:pPr>
            <a:r>
              <a:rPr lang="en-GB" b="0" i="0" dirty="0">
                <a:solidFill>
                  <a:srgbClr val="374151"/>
                </a:solidFill>
                <a:effectLst/>
                <a:latin typeface="Söhne"/>
              </a:rPr>
              <a:t>To monitor electrical brain activity and identify abnormal patterns, often used in epilepsy and some other neurological conditions.</a:t>
            </a:r>
          </a:p>
          <a:p>
            <a:pPr algn="l">
              <a:buFont typeface="+mj-lt"/>
              <a:buAutoNum type="arabicPeriod"/>
            </a:pPr>
            <a:r>
              <a:rPr lang="en-GB" b="1" i="0" dirty="0">
                <a:solidFill>
                  <a:srgbClr val="374151"/>
                </a:solidFill>
                <a:effectLst/>
                <a:latin typeface="Söhne"/>
              </a:rPr>
              <a:t>Blood Tests</a:t>
            </a:r>
            <a:r>
              <a:rPr lang="en-GB" b="0" i="0" dirty="0">
                <a:solidFill>
                  <a:srgbClr val="374151"/>
                </a:solidFill>
                <a:effectLst/>
                <a:latin typeface="Söhne"/>
              </a:rPr>
              <a:t>:</a:t>
            </a:r>
          </a:p>
          <a:p>
            <a:pPr marL="742950" lvl="1" indent="-285750" algn="l">
              <a:buFont typeface="+mj-lt"/>
              <a:buAutoNum type="arabicPeriod"/>
            </a:pPr>
            <a:r>
              <a:rPr lang="en-GB" b="1" i="0" dirty="0">
                <a:solidFill>
                  <a:srgbClr val="374151"/>
                </a:solidFill>
                <a:effectLst/>
                <a:latin typeface="Söhne"/>
              </a:rPr>
              <a:t>Routine Blood Work</a:t>
            </a:r>
            <a:r>
              <a:rPr lang="en-GB" b="0" i="0" dirty="0">
                <a:solidFill>
                  <a:srgbClr val="374151"/>
                </a:solidFill>
                <a:effectLst/>
                <a:latin typeface="Söhne"/>
              </a:rPr>
              <a:t>: To rule out other conditions with similar symptoms and to assess overall health.</a:t>
            </a:r>
          </a:p>
          <a:p>
            <a:pPr marL="742950" lvl="1" indent="-285750" algn="l">
              <a:buFont typeface="+mj-lt"/>
              <a:buAutoNum type="arabicPeriod"/>
            </a:pPr>
            <a:r>
              <a:rPr lang="en-GB" b="1" i="0" dirty="0">
                <a:solidFill>
                  <a:srgbClr val="374151"/>
                </a:solidFill>
                <a:effectLst/>
                <a:latin typeface="Söhne"/>
              </a:rPr>
              <a:t>Inflammatory Markers</a:t>
            </a:r>
            <a:r>
              <a:rPr lang="en-GB" b="0" i="0" dirty="0">
                <a:solidFill>
                  <a:srgbClr val="374151"/>
                </a:solidFill>
                <a:effectLst/>
                <a:latin typeface="Söhne"/>
              </a:rPr>
              <a:t>: To check for signs of inflammation in the body, which can be relevant in some neurodegenerative diseases like multiple sclerosis.</a:t>
            </a:r>
          </a:p>
          <a:p>
            <a:pPr algn="l">
              <a:buFont typeface="+mj-lt"/>
              <a:buAutoNum type="arabicPeriod"/>
            </a:pPr>
            <a:r>
              <a:rPr lang="en-GB" b="1" i="0" dirty="0">
                <a:solidFill>
                  <a:srgbClr val="374151"/>
                </a:solidFill>
                <a:effectLst/>
                <a:latin typeface="Söhne"/>
              </a:rPr>
              <a:t>Neuropsychological Testing</a:t>
            </a:r>
            <a:r>
              <a:rPr lang="en-GB" b="0" i="0" dirty="0">
                <a:solidFill>
                  <a:srgbClr val="374151"/>
                </a:solidFill>
                <a:effectLst/>
                <a:latin typeface="Söhne"/>
              </a:rPr>
              <a:t>:</a:t>
            </a:r>
          </a:p>
          <a:p>
            <a:pPr marL="742950" lvl="1" indent="-285750" algn="l">
              <a:buFont typeface="+mj-lt"/>
              <a:buAutoNum type="arabicPeriod"/>
            </a:pPr>
            <a:r>
              <a:rPr lang="en-GB" b="0" i="0" dirty="0">
                <a:solidFill>
                  <a:srgbClr val="374151"/>
                </a:solidFill>
                <a:effectLst/>
                <a:latin typeface="Söhne"/>
              </a:rPr>
              <a:t>To assess cognitive and </a:t>
            </a:r>
            <a:r>
              <a:rPr lang="en-GB" b="0" i="0" dirty="0" err="1">
                <a:solidFill>
                  <a:srgbClr val="374151"/>
                </a:solidFill>
                <a:effectLst/>
                <a:latin typeface="Söhne"/>
              </a:rPr>
              <a:t>behavioral</a:t>
            </a:r>
            <a:r>
              <a:rPr lang="en-GB" b="0" i="0" dirty="0">
                <a:solidFill>
                  <a:srgbClr val="374151"/>
                </a:solidFill>
                <a:effectLst/>
                <a:latin typeface="Söhne"/>
              </a:rPr>
              <a:t> changes associated with neurodegenerative diseases like Alzheimer's disease.</a:t>
            </a:r>
          </a:p>
          <a:p>
            <a:pPr algn="l">
              <a:buFont typeface="+mj-lt"/>
              <a:buAutoNum type="arabicPeriod"/>
            </a:pPr>
            <a:r>
              <a:rPr lang="en-GB" b="1" i="0" dirty="0">
                <a:solidFill>
                  <a:srgbClr val="374151"/>
                </a:solidFill>
                <a:effectLst/>
                <a:latin typeface="Söhne"/>
              </a:rPr>
              <a:t>Functional Assessments</a:t>
            </a:r>
            <a:r>
              <a:rPr lang="en-GB" b="0" i="0" dirty="0">
                <a:solidFill>
                  <a:srgbClr val="374151"/>
                </a:solidFill>
                <a:effectLst/>
                <a:latin typeface="Söhne"/>
              </a:rPr>
              <a:t>:</a:t>
            </a:r>
          </a:p>
          <a:p>
            <a:pPr marL="742950" lvl="1" indent="-285750" algn="l">
              <a:buFont typeface="+mj-lt"/>
              <a:buAutoNum type="arabicPeriod"/>
            </a:pPr>
            <a:r>
              <a:rPr lang="en-GB" b="1" i="0" dirty="0">
                <a:solidFill>
                  <a:srgbClr val="374151"/>
                </a:solidFill>
                <a:effectLst/>
                <a:latin typeface="Söhne"/>
              </a:rPr>
              <a:t>Functional MRI (fMRI)</a:t>
            </a:r>
            <a:r>
              <a:rPr lang="en-GB" b="0" i="0" dirty="0">
                <a:solidFill>
                  <a:srgbClr val="374151"/>
                </a:solidFill>
                <a:effectLst/>
                <a:latin typeface="Söhne"/>
              </a:rPr>
              <a:t>: To evaluate brain activity during specific tasks and assess functional changes in neurodegenerative diseases.</a:t>
            </a:r>
          </a:p>
          <a:p>
            <a:pPr algn="l">
              <a:buFont typeface="+mj-lt"/>
              <a:buAutoNum type="arabicPeriod"/>
            </a:pPr>
            <a:r>
              <a:rPr lang="en-GB" b="1" i="0" dirty="0">
                <a:solidFill>
                  <a:srgbClr val="374151"/>
                </a:solidFill>
                <a:effectLst/>
                <a:latin typeface="Söhne"/>
              </a:rPr>
              <a:t>Tau and Amyloid Imaging</a:t>
            </a:r>
            <a:r>
              <a:rPr lang="en-GB" b="0" i="0" dirty="0">
                <a:solidFill>
                  <a:srgbClr val="374151"/>
                </a:solidFill>
                <a:effectLst/>
                <a:latin typeface="Söhne"/>
              </a:rPr>
              <a:t>:</a:t>
            </a:r>
          </a:p>
          <a:p>
            <a:pPr marL="742950" lvl="1" indent="-285750" algn="l">
              <a:buFont typeface="+mj-lt"/>
              <a:buAutoNum type="arabicPeriod"/>
            </a:pPr>
            <a:r>
              <a:rPr lang="en-GB" b="1" i="0" dirty="0">
                <a:solidFill>
                  <a:srgbClr val="374151"/>
                </a:solidFill>
                <a:effectLst/>
                <a:latin typeface="Söhne"/>
              </a:rPr>
              <a:t>Tau-PET and Amyloid-PET scans</a:t>
            </a:r>
            <a:r>
              <a:rPr lang="en-GB" b="0" i="0" dirty="0">
                <a:solidFill>
                  <a:srgbClr val="374151"/>
                </a:solidFill>
                <a:effectLst/>
                <a:latin typeface="Söhne"/>
              </a:rPr>
              <a:t>: These are specialized neuroimaging techniques that detect the accumulation of tau tangles and beta-amyloid plaques in the brain, which are hallmarks of Alzheimer's disease.</a:t>
            </a:r>
          </a:p>
          <a:p>
            <a:pPr algn="l">
              <a:buFont typeface="+mj-lt"/>
              <a:buAutoNum type="arabicPeriod"/>
            </a:pPr>
            <a:r>
              <a:rPr lang="en-GB" b="1" i="0" dirty="0">
                <a:solidFill>
                  <a:srgbClr val="374151"/>
                </a:solidFill>
                <a:effectLst/>
                <a:latin typeface="Söhne"/>
              </a:rPr>
              <a:t>Neuropathological Examination</a:t>
            </a:r>
            <a:r>
              <a:rPr lang="en-GB" b="0" i="0" dirty="0">
                <a:solidFill>
                  <a:srgbClr val="374151"/>
                </a:solidFill>
                <a:effectLst/>
                <a:latin typeface="Söhne"/>
              </a:rPr>
              <a:t>:</a:t>
            </a:r>
          </a:p>
          <a:p>
            <a:pPr marL="742950" lvl="1" indent="-285750" algn="l">
              <a:buFont typeface="+mj-lt"/>
              <a:buAutoNum type="arabicPeriod"/>
            </a:pPr>
            <a:r>
              <a:rPr lang="en-GB" b="0" i="0" dirty="0">
                <a:solidFill>
                  <a:srgbClr val="374151"/>
                </a:solidFill>
                <a:effectLst/>
                <a:latin typeface="Söhne"/>
              </a:rPr>
              <a:t>Post-mortem brain examination to confirm the presence of specific protein aggregates and pathological changes associated with neurodegenerative diseases.</a:t>
            </a:r>
          </a:p>
          <a:p>
            <a:pPr algn="l"/>
            <a:r>
              <a:rPr lang="en-GB" b="0" i="0" dirty="0">
                <a:solidFill>
                  <a:srgbClr val="374151"/>
                </a:solidFill>
                <a:effectLst/>
                <a:latin typeface="Söhne"/>
              </a:rPr>
              <a:t>The choice of paraclinical assessments may vary depending on the suspected neurodegenerative disease, its stage, and the clinical presentation. Healthcare professionals often use a combination of these tests to provide a comprehensive assessment and diagnosis.</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5</a:t>
            </a:fld>
            <a:endParaRPr lang="en-SI"/>
          </a:p>
        </p:txBody>
      </p:sp>
    </p:spTree>
    <p:extLst>
      <p:ext uri="{BB962C8B-B14F-4D97-AF65-F5344CB8AC3E}">
        <p14:creationId xmlns:p14="http://schemas.microsoft.com/office/powerpoint/2010/main" val="255914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32</a:t>
            </a:fld>
            <a:endParaRPr lang="en-SI"/>
          </a:p>
        </p:txBody>
      </p:sp>
    </p:spTree>
    <p:extLst>
      <p:ext uri="{BB962C8B-B14F-4D97-AF65-F5344CB8AC3E}">
        <p14:creationId xmlns:p14="http://schemas.microsoft.com/office/powerpoint/2010/main" val="1782079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33</a:t>
            </a:fld>
            <a:endParaRPr lang="en-SI"/>
          </a:p>
        </p:txBody>
      </p:sp>
    </p:spTree>
    <p:extLst>
      <p:ext uri="{BB962C8B-B14F-4D97-AF65-F5344CB8AC3E}">
        <p14:creationId xmlns:p14="http://schemas.microsoft.com/office/powerpoint/2010/main" val="3794938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34</a:t>
            </a:fld>
            <a:endParaRPr lang="en-SI"/>
          </a:p>
        </p:txBody>
      </p:sp>
    </p:spTree>
    <p:extLst>
      <p:ext uri="{BB962C8B-B14F-4D97-AF65-F5344CB8AC3E}">
        <p14:creationId xmlns:p14="http://schemas.microsoft.com/office/powerpoint/2010/main" val="2278123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35</a:t>
            </a:fld>
            <a:endParaRPr lang="en-SI"/>
          </a:p>
        </p:txBody>
      </p:sp>
    </p:spTree>
    <p:extLst>
      <p:ext uri="{BB962C8B-B14F-4D97-AF65-F5344CB8AC3E}">
        <p14:creationId xmlns:p14="http://schemas.microsoft.com/office/powerpoint/2010/main" val="3950307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36</a:t>
            </a:fld>
            <a:endParaRPr lang="en-SI"/>
          </a:p>
        </p:txBody>
      </p:sp>
    </p:spTree>
    <p:extLst>
      <p:ext uri="{BB962C8B-B14F-4D97-AF65-F5344CB8AC3E}">
        <p14:creationId xmlns:p14="http://schemas.microsoft.com/office/powerpoint/2010/main" val="1503679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37</a:t>
            </a:fld>
            <a:endParaRPr lang="en-SI"/>
          </a:p>
        </p:txBody>
      </p:sp>
    </p:spTree>
    <p:extLst>
      <p:ext uri="{BB962C8B-B14F-4D97-AF65-F5344CB8AC3E}">
        <p14:creationId xmlns:p14="http://schemas.microsoft.com/office/powerpoint/2010/main" val="756917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38</a:t>
            </a:fld>
            <a:endParaRPr lang="en-SI"/>
          </a:p>
        </p:txBody>
      </p:sp>
    </p:spTree>
    <p:extLst>
      <p:ext uri="{BB962C8B-B14F-4D97-AF65-F5344CB8AC3E}">
        <p14:creationId xmlns:p14="http://schemas.microsoft.com/office/powerpoint/2010/main" val="1702862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39</a:t>
            </a:fld>
            <a:endParaRPr lang="en-SI"/>
          </a:p>
        </p:txBody>
      </p:sp>
    </p:spTree>
    <p:extLst>
      <p:ext uri="{BB962C8B-B14F-4D97-AF65-F5344CB8AC3E}">
        <p14:creationId xmlns:p14="http://schemas.microsoft.com/office/powerpoint/2010/main" val="2215110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40</a:t>
            </a:fld>
            <a:endParaRPr lang="en-SI"/>
          </a:p>
        </p:txBody>
      </p:sp>
    </p:spTree>
    <p:extLst>
      <p:ext uri="{BB962C8B-B14F-4D97-AF65-F5344CB8AC3E}">
        <p14:creationId xmlns:p14="http://schemas.microsoft.com/office/powerpoint/2010/main" val="3641479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41</a:t>
            </a:fld>
            <a:endParaRPr lang="en-SI"/>
          </a:p>
        </p:txBody>
      </p:sp>
    </p:spTree>
    <p:extLst>
      <p:ext uri="{BB962C8B-B14F-4D97-AF65-F5344CB8AC3E}">
        <p14:creationId xmlns:p14="http://schemas.microsoft.com/office/powerpoint/2010/main" val="261974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6</a:t>
            </a:fld>
            <a:endParaRPr lang="en-SI"/>
          </a:p>
        </p:txBody>
      </p:sp>
    </p:spTree>
    <p:extLst>
      <p:ext uri="{BB962C8B-B14F-4D97-AF65-F5344CB8AC3E}">
        <p14:creationId xmlns:p14="http://schemas.microsoft.com/office/powerpoint/2010/main" val="3585034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42</a:t>
            </a:fld>
            <a:endParaRPr lang="en-SI"/>
          </a:p>
        </p:txBody>
      </p:sp>
    </p:spTree>
    <p:extLst>
      <p:ext uri="{BB962C8B-B14F-4D97-AF65-F5344CB8AC3E}">
        <p14:creationId xmlns:p14="http://schemas.microsoft.com/office/powerpoint/2010/main" val="3312849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43</a:t>
            </a:fld>
            <a:endParaRPr lang="en-SI"/>
          </a:p>
        </p:txBody>
      </p:sp>
    </p:spTree>
    <p:extLst>
      <p:ext uri="{BB962C8B-B14F-4D97-AF65-F5344CB8AC3E}">
        <p14:creationId xmlns:p14="http://schemas.microsoft.com/office/powerpoint/2010/main" val="841460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44</a:t>
            </a:fld>
            <a:endParaRPr lang="en-SI"/>
          </a:p>
        </p:txBody>
      </p:sp>
    </p:spTree>
    <p:extLst>
      <p:ext uri="{BB962C8B-B14F-4D97-AF65-F5344CB8AC3E}">
        <p14:creationId xmlns:p14="http://schemas.microsoft.com/office/powerpoint/2010/main" val="279527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7</a:t>
            </a:fld>
            <a:endParaRPr lang="en-SI"/>
          </a:p>
        </p:txBody>
      </p:sp>
    </p:spTree>
    <p:extLst>
      <p:ext uri="{BB962C8B-B14F-4D97-AF65-F5344CB8AC3E}">
        <p14:creationId xmlns:p14="http://schemas.microsoft.com/office/powerpoint/2010/main" val="315584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8</a:t>
            </a:fld>
            <a:endParaRPr lang="en-SI"/>
          </a:p>
        </p:txBody>
      </p:sp>
    </p:spTree>
    <p:extLst>
      <p:ext uri="{BB962C8B-B14F-4D97-AF65-F5344CB8AC3E}">
        <p14:creationId xmlns:p14="http://schemas.microsoft.com/office/powerpoint/2010/main" val="273100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9</a:t>
            </a:fld>
            <a:endParaRPr lang="en-SI"/>
          </a:p>
        </p:txBody>
      </p:sp>
    </p:spTree>
    <p:extLst>
      <p:ext uri="{BB962C8B-B14F-4D97-AF65-F5344CB8AC3E}">
        <p14:creationId xmlns:p14="http://schemas.microsoft.com/office/powerpoint/2010/main" val="53221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10</a:t>
            </a:fld>
            <a:endParaRPr lang="en-SI"/>
          </a:p>
        </p:txBody>
      </p:sp>
    </p:spTree>
    <p:extLst>
      <p:ext uri="{BB962C8B-B14F-4D97-AF65-F5344CB8AC3E}">
        <p14:creationId xmlns:p14="http://schemas.microsoft.com/office/powerpoint/2010/main" val="216609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a:solidFill>
                  <a:srgbClr val="374151"/>
                </a:solidFill>
                <a:effectLst/>
                <a:latin typeface="Söhne"/>
              </a:rPr>
              <a:t>Neuroimaging: a. Structural MRI (Magnetic Resonance Imaging): Provides detailed images of the brain's structure, helping to identify atrophy and structural changes associated with Alzheimer's disease. b. Functional MRI (fMRI): Measures brain activity and connectivity patterns, aiding in the study of functional changes in Alzheimer's patients. c. Positron Emission Tomography (PET): Evaluates metabolic changes and the accumulation of abnormal proteins in the brain, such as beta-amyloid plaques and tau tangles. d. Single Photon Emission Computed Tomography (SPECT): Measures cerebral blood flow and can assist in the diagnosis of Alzheimer's disease.</a:t>
            </a:r>
          </a:p>
          <a:p>
            <a:pPr algn="l">
              <a:buFont typeface="+mj-lt"/>
              <a:buAutoNum type="arabicPeriod"/>
            </a:pPr>
            <a:r>
              <a:rPr lang="en-GB" b="0" i="0" dirty="0">
                <a:solidFill>
                  <a:srgbClr val="374151"/>
                </a:solidFill>
                <a:effectLst/>
                <a:latin typeface="Söhne"/>
              </a:rPr>
              <a:t>Cerebrospinal Fluid (CSF) Analysis: a. Measurement of Biomarkers: Levels of specific biomarkers, including beta-amyloid and tau proteins, can be </a:t>
            </a:r>
            <a:r>
              <a:rPr lang="en-GB" b="0" i="0" dirty="0" err="1">
                <a:solidFill>
                  <a:srgbClr val="374151"/>
                </a:solidFill>
                <a:effectLst/>
                <a:latin typeface="Söhne"/>
              </a:rPr>
              <a:t>analyzed</a:t>
            </a:r>
            <a:r>
              <a:rPr lang="en-GB" b="0" i="0" dirty="0">
                <a:solidFill>
                  <a:srgbClr val="374151"/>
                </a:solidFill>
                <a:effectLst/>
                <a:latin typeface="Söhne"/>
              </a:rPr>
              <a:t> in CSF. Abnormal levels of these proteins are associated with Alzheimer's disease and can help support the diagnosis.</a:t>
            </a:r>
          </a:p>
          <a:p>
            <a:pPr algn="l">
              <a:buFont typeface="+mj-lt"/>
              <a:buAutoNum type="arabicPeriod"/>
            </a:pPr>
            <a:r>
              <a:rPr lang="en-GB" b="0" i="0" dirty="0">
                <a:solidFill>
                  <a:srgbClr val="374151"/>
                </a:solidFill>
                <a:effectLst/>
                <a:latin typeface="Söhne"/>
              </a:rPr>
              <a:t>Neuropsychological Testing: a. Cognitive Assessments: Neuropsychological tests assess various cognitive domains, including memory, attention, language, and executive function. These assessments help identify cognitive deficits and track changes over time. b. Mini-Mental State Examination (MMSE): A commonly used brief cognitive test that assesses overall cognitive function and can help screen for cognitive impairment.</a:t>
            </a:r>
          </a:p>
          <a:p>
            <a:pPr algn="l">
              <a:buFont typeface="+mj-lt"/>
              <a:buAutoNum type="arabicPeriod"/>
            </a:pPr>
            <a:r>
              <a:rPr lang="en-GB" b="0" i="0" dirty="0">
                <a:solidFill>
                  <a:srgbClr val="374151"/>
                </a:solidFill>
                <a:effectLst/>
                <a:latin typeface="Söhne"/>
              </a:rPr>
              <a:t>Genetic Testing: a. Apolipoprotein E (APOE) Genotyping: The APOE gene is associated with the risk of developing Alzheimer's disease. Genetic testing can determine an individual's APOE genotype.</a:t>
            </a:r>
          </a:p>
          <a:p>
            <a:pPr algn="l">
              <a:buFont typeface="+mj-lt"/>
              <a:buAutoNum type="arabicPeriod"/>
            </a:pPr>
            <a:r>
              <a:rPr lang="en-GB" b="0" i="0" dirty="0">
                <a:solidFill>
                  <a:srgbClr val="374151"/>
                </a:solidFill>
                <a:effectLst/>
                <a:latin typeface="Söhne"/>
              </a:rPr>
              <a:t>Blood Tests: a. Routine Blood Tests: General laboratory tests are conducted to rule out other potential causes of cognitive impairment, such as thyroid dysfunction, vitamin deficiencies, and infections.</a:t>
            </a:r>
          </a:p>
          <a:p>
            <a:pPr algn="l">
              <a:buFont typeface="+mj-lt"/>
              <a:buAutoNum type="arabicPeriod"/>
            </a:pPr>
            <a:r>
              <a:rPr lang="en-GB" b="0" i="0" dirty="0">
                <a:solidFill>
                  <a:srgbClr val="374151"/>
                </a:solidFill>
                <a:effectLst/>
                <a:latin typeface="Söhne"/>
              </a:rPr>
              <a:t>Amyloid Imaging: a. Amyloid PET Imaging: A specific type of PET scan that uses a radiotracer to visualize the accumulation of beta-amyloid plaques in the brain.</a:t>
            </a:r>
          </a:p>
          <a:p>
            <a:pPr algn="l">
              <a:buFont typeface="+mj-lt"/>
              <a:buAutoNum type="arabicPeriod"/>
            </a:pPr>
            <a:r>
              <a:rPr lang="en-GB" b="0" i="0" dirty="0">
                <a:solidFill>
                  <a:srgbClr val="374151"/>
                </a:solidFill>
                <a:effectLst/>
                <a:latin typeface="Söhne"/>
              </a:rPr>
              <a:t>EEG (Electroencephalography): a. EEG may be used to assess brain activity and detect abnormal electrical patterns associated with certain forms of dementia, including Alzheimer's disease.</a:t>
            </a:r>
          </a:p>
          <a:p>
            <a:pPr algn="l">
              <a:buFont typeface="+mj-lt"/>
              <a:buAutoNum type="arabicPeriod"/>
            </a:pPr>
            <a:r>
              <a:rPr lang="en-GB" b="0" i="0" dirty="0">
                <a:solidFill>
                  <a:srgbClr val="374151"/>
                </a:solidFill>
                <a:effectLst/>
                <a:latin typeface="Söhne"/>
              </a:rPr>
              <a:t>Genetic Analysis: a. Next-generation sequencing or other genetic tests may be performed to identify rare genetic mutations associated with familial or early-onset Alzheimer's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11</a:t>
            </a:fld>
            <a:endParaRPr lang="en-SI"/>
          </a:p>
        </p:txBody>
      </p:sp>
    </p:spTree>
    <p:extLst>
      <p:ext uri="{BB962C8B-B14F-4D97-AF65-F5344CB8AC3E}">
        <p14:creationId xmlns:p14="http://schemas.microsoft.com/office/powerpoint/2010/main" val="38323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54A6AB-CF2C-3844-ABF0-C039216780DC}"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58568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4A6AB-CF2C-3844-ABF0-C039216780DC}"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258360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4A6AB-CF2C-3844-ABF0-C039216780DC}"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49852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r>
              <a:rPr lang="en-US" sz="3200" b="0" strike="noStrike" spc="-1">
                <a:latin typeface="Arial"/>
              </a:rPr>
              <a:t>Click to edit Master subtitle style</a:t>
            </a:r>
          </a:p>
        </p:txBody>
      </p:sp>
    </p:spTree>
    <p:extLst>
      <p:ext uri="{BB962C8B-B14F-4D97-AF65-F5344CB8AC3E}">
        <p14:creationId xmlns:p14="http://schemas.microsoft.com/office/powerpoint/2010/main" val="377801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595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590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026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968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108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14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4A6AB-CF2C-3844-ABF0-C039216780DC}"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58220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54A6AB-CF2C-3844-ABF0-C039216780DC}" type="datetimeFigureOut">
              <a:rPr lang="en-SI" smtClean="0"/>
              <a:t>12/14/2024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50397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54A6AB-CF2C-3844-ABF0-C039216780DC}" type="datetimeFigureOut">
              <a:rPr lang="en-SI" smtClean="0"/>
              <a:t>12/14/2024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21649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4A6AB-CF2C-3844-ABF0-C039216780DC}" type="datetimeFigureOut">
              <a:rPr lang="en-SI" smtClean="0"/>
              <a:t>12/14/2024</a:t>
            </a:fld>
            <a:endParaRPr lang="en-SI"/>
          </a:p>
        </p:txBody>
      </p:sp>
      <p:sp>
        <p:nvSpPr>
          <p:cNvPr id="8" name="Footer Placeholder 7"/>
          <p:cNvSpPr>
            <a:spLocks noGrp="1"/>
          </p:cNvSpPr>
          <p:nvPr>
            <p:ph type="ftr" sz="quarter" idx="11"/>
          </p:nvPr>
        </p:nvSpPr>
        <p:spPr/>
        <p:txBody>
          <a:bodyPr/>
          <a:lstStyle/>
          <a:p>
            <a:endParaRPr lang="en-SI"/>
          </a:p>
        </p:txBody>
      </p:sp>
      <p:sp>
        <p:nvSpPr>
          <p:cNvPr id="9" name="Slide Number Placeholder 8"/>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15317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54A6AB-CF2C-3844-ABF0-C039216780DC}" type="datetimeFigureOut">
              <a:rPr lang="en-SI" smtClean="0"/>
              <a:t>12/14/2024</a:t>
            </a:fld>
            <a:endParaRPr lang="en-SI"/>
          </a:p>
        </p:txBody>
      </p:sp>
      <p:sp>
        <p:nvSpPr>
          <p:cNvPr id="4" name="Footer Placeholder 3"/>
          <p:cNvSpPr>
            <a:spLocks noGrp="1"/>
          </p:cNvSpPr>
          <p:nvPr>
            <p:ph type="ftr" sz="quarter" idx="11"/>
          </p:nvPr>
        </p:nvSpPr>
        <p:spPr/>
        <p:txBody>
          <a:bodyPr/>
          <a:lstStyle/>
          <a:p>
            <a:endParaRPr lang="en-SI"/>
          </a:p>
        </p:txBody>
      </p:sp>
      <p:sp>
        <p:nvSpPr>
          <p:cNvPr id="5" name="Slide Number Placeholder 4"/>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423713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4A6AB-CF2C-3844-ABF0-C039216780DC}" type="datetimeFigureOut">
              <a:rPr lang="en-SI" smtClean="0"/>
              <a:t>12/14/2024</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421378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54A6AB-CF2C-3844-ABF0-C039216780DC}" type="datetimeFigureOut">
              <a:rPr lang="en-SI" smtClean="0"/>
              <a:t>12/14/2024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97495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54A6AB-CF2C-3844-ABF0-C039216780DC}" type="datetimeFigureOut">
              <a:rPr lang="en-SI" smtClean="0"/>
              <a:t>12/14/2024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0E454D75-D790-1F4F-8A46-80E0D927C673}" type="slidenum">
              <a:rPr lang="en-SI" smtClean="0"/>
              <a:t>‹#›</a:t>
            </a:fld>
            <a:endParaRPr lang="en-SI"/>
          </a:p>
        </p:txBody>
      </p:sp>
    </p:spTree>
    <p:extLst>
      <p:ext uri="{BB962C8B-B14F-4D97-AF65-F5344CB8AC3E}">
        <p14:creationId xmlns:p14="http://schemas.microsoft.com/office/powerpoint/2010/main" val="106579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4A6AB-CF2C-3844-ABF0-C039216780DC}" type="datetimeFigureOut">
              <a:rPr lang="en-SI" smtClean="0"/>
              <a:t>12/14/2024</a:t>
            </a:fld>
            <a:endParaRPr lang="en-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54D75-D790-1F4F-8A46-80E0D927C673}" type="slidenum">
              <a:rPr lang="en-SI" smtClean="0"/>
              <a:t>‹#›</a:t>
            </a:fld>
            <a:endParaRPr lang="en-SI"/>
          </a:p>
        </p:txBody>
      </p:sp>
      <p:grpSp>
        <p:nvGrpSpPr>
          <p:cNvPr id="7" name="Group 6">
            <a:extLst>
              <a:ext uri="{FF2B5EF4-FFF2-40B4-BE49-F238E27FC236}">
                <a16:creationId xmlns:a16="http://schemas.microsoft.com/office/drawing/2014/main" id="{4E1D70B3-02F0-8F31-D820-A0E6A21344A4}"/>
              </a:ext>
            </a:extLst>
          </p:cNvPr>
          <p:cNvGrpSpPr/>
          <p:nvPr/>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958659CB-170E-598D-D8F7-587160668F88}"/>
                </a:ext>
              </a:extLst>
            </p:cNvPr>
            <p:cNvPicPr/>
            <p:nvPr userDrawn="1"/>
          </p:nvPicPr>
          <p:blipFill>
            <a:blip r:embed="rId20">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D6C24609-BF50-1F34-D366-2FBD024B2016}"/>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FDC89A0C-ED92-1BA7-2F02-CF892D603ED5}"/>
              </a:ext>
            </a:extLst>
          </p:cNvPr>
          <p:cNvPicPr>
            <a:picLocks noChangeAspect="1"/>
          </p:cNvPicPr>
          <p:nvPr/>
        </p:nvPicPr>
        <p:blipFill>
          <a:blip r:embed="rId21"/>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72239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5A55B0-00D5-FF00-7F5C-4CD44A534B98}"/>
              </a:ext>
            </a:extLst>
          </p:cNvPr>
          <p:cNvSpPr>
            <a:spLocks noGrp="1"/>
          </p:cNvSpPr>
          <p:nvPr>
            <p:ph type="ctrTitle"/>
          </p:nvPr>
        </p:nvSpPr>
        <p:spPr>
          <a:xfrm>
            <a:off x="490780" y="406400"/>
            <a:ext cx="11701220" cy="2387600"/>
          </a:xfrm>
        </p:spPr>
        <p:txBody>
          <a:bodyPr>
            <a:noAutofit/>
          </a:bodyPr>
          <a:lstStyle/>
          <a:p>
            <a:r>
              <a:rPr lang="en-GB" sz="5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SPECTRUM OF ASSESSMENTS IN NDD </a:t>
            </a:r>
            <a:r>
              <a:rPr lang="en-SI" sz="5400" dirty="0">
                <a:solidFill>
                  <a:srgbClr val="C00000"/>
                </a:solidFill>
                <a:effectLst/>
              </a:rPr>
              <a:t> </a:t>
            </a:r>
            <a:endParaRPr lang="en-SI" sz="5400" dirty="0">
              <a:solidFill>
                <a:srgbClr val="C00000"/>
              </a:solidFill>
            </a:endParaRPr>
          </a:p>
        </p:txBody>
      </p:sp>
      <p:grpSp>
        <p:nvGrpSpPr>
          <p:cNvPr id="2" name="Group 1">
            <a:extLst>
              <a:ext uri="{FF2B5EF4-FFF2-40B4-BE49-F238E27FC236}">
                <a16:creationId xmlns:a16="http://schemas.microsoft.com/office/drawing/2014/main" id="{38E00231-0552-73AA-9E50-549546459507}"/>
              </a:ext>
            </a:extLst>
          </p:cNvPr>
          <p:cNvGrpSpPr/>
          <p:nvPr/>
        </p:nvGrpSpPr>
        <p:grpSpPr>
          <a:xfrm>
            <a:off x="1610475" y="3648076"/>
            <a:ext cx="9144000" cy="2169637"/>
            <a:chOff x="1610475" y="3648076"/>
            <a:chExt cx="9144000" cy="2169637"/>
          </a:xfrm>
        </p:grpSpPr>
        <p:sp>
          <p:nvSpPr>
            <p:cNvPr id="3" name="Subtitle 2">
              <a:extLst>
                <a:ext uri="{FF2B5EF4-FFF2-40B4-BE49-F238E27FC236}">
                  <a16:creationId xmlns:a16="http://schemas.microsoft.com/office/drawing/2014/main" id="{4382DC34-759F-2F5E-BB14-E656434B4BD7}"/>
                </a:ext>
              </a:extLst>
            </p:cNvPr>
            <p:cNvSpPr txBox="1">
              <a:spLocks/>
            </p:cNvSpPr>
            <p:nvPr/>
          </p:nvSpPr>
          <p:spPr>
            <a:xfrm>
              <a:off x="1610475" y="3648076"/>
              <a:ext cx="9144000" cy="6330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SE" dirty="0"/>
              </a:br>
              <a:r>
                <a:rPr lang="sl-SI" dirty="0"/>
                <a:t>GP</a:t>
              </a:r>
              <a:r>
                <a:rPr lang="en-US" dirty="0"/>
                <a:t>2</a:t>
              </a:r>
              <a:r>
                <a:rPr lang="sl-SI" dirty="0"/>
                <a:t> - </a:t>
              </a:r>
              <a:r>
                <a:rPr lang="en-US" dirty="0"/>
                <a:t>Clinical assessment and outcome measurement</a:t>
              </a:r>
              <a:endParaRPr lang="en-SE" dirty="0"/>
            </a:p>
          </p:txBody>
        </p:sp>
        <p:sp>
          <p:nvSpPr>
            <p:cNvPr id="6" name="Subtitle 2">
              <a:extLst>
                <a:ext uri="{FF2B5EF4-FFF2-40B4-BE49-F238E27FC236}">
                  <a16:creationId xmlns:a16="http://schemas.microsoft.com/office/drawing/2014/main" id="{D41D900E-03A8-6187-E9D0-4AD907F90429}"/>
                </a:ext>
              </a:extLst>
            </p:cNvPr>
            <p:cNvSpPr txBox="1">
              <a:spLocks/>
            </p:cNvSpPr>
            <p:nvPr/>
          </p:nvSpPr>
          <p:spPr>
            <a:xfrm>
              <a:off x="1610475" y="4452781"/>
              <a:ext cx="9144000" cy="13649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Zvezdan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Pirto</a:t>
              </a:r>
              <a:r>
                <a:rPr kumimoji="0" lang="sr-Latn-RS" sz="2400" b="0" i="0" u="none" strike="noStrike" kern="1200" cap="none" spc="0" normalizeH="0" baseline="0" noProof="0" dirty="0">
                  <a:ln>
                    <a:noFill/>
                  </a:ln>
                  <a:solidFill>
                    <a:prstClr val="black"/>
                  </a:solidFill>
                  <a:effectLst/>
                  <a:uLnTx/>
                  <a:uFillTx/>
                  <a:latin typeface="Calibri" panose="020F0502020204030204"/>
                  <a:ea typeface="+mn-ea"/>
                  <a:cs typeface="+mn-cs"/>
                </a:rPr>
                <a:t>š</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ek</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Ljubljana</a:t>
              </a:r>
            </a:p>
          </p:txBody>
        </p:sp>
      </p:grpSp>
    </p:spTree>
    <p:extLst>
      <p:ext uri="{BB962C8B-B14F-4D97-AF65-F5344CB8AC3E}">
        <p14:creationId xmlns:p14="http://schemas.microsoft.com/office/powerpoint/2010/main" val="369441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a:t>
            </a:r>
            <a:br>
              <a:rPr lang="en-SI" dirty="0">
                <a:solidFill>
                  <a:srgbClr val="C00000"/>
                </a:solidFill>
              </a:rPr>
            </a:br>
            <a:r>
              <a:rPr lang="en-GB" b="0" i="0" dirty="0">
                <a:solidFill>
                  <a:srgbClr val="C00000"/>
                </a:solidFill>
                <a:effectLst/>
                <a:highlight>
                  <a:srgbClr val="FFFFFF"/>
                </a:highlight>
                <a:latin typeface="ui-sans-serif"/>
              </a:rPr>
              <a:t>PET and SPECT Imaging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556625"/>
            <a:ext cx="10515600" cy="4696690"/>
          </a:xfrm>
        </p:spPr>
        <p:txBody>
          <a:bodyPr>
            <a:normAutofit/>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Positron Emission Tomography (PET):</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Uses radioactive tracers to measure metabolic activity</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Common tracers: FDG for glucose metabolism, Amyloid for Alzheimer’s</a:t>
            </a:r>
          </a:p>
          <a:p>
            <a:pPr algn="l">
              <a:buFont typeface="Arial" panose="020B0604020202020204" pitchFamily="34" charset="0"/>
              <a:buChar char="•"/>
            </a:pPr>
            <a:r>
              <a:rPr lang="en-GB" b="1" i="0" dirty="0">
                <a:solidFill>
                  <a:srgbClr val="0D0D0D"/>
                </a:solidFill>
                <a:effectLst/>
                <a:highlight>
                  <a:srgbClr val="FFFFFF"/>
                </a:highlight>
                <a:latin typeface="ui-sans-serif"/>
              </a:rPr>
              <a:t>Single Photon Emission Computed Tomography (SPECT):</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Similar to PET but uses different tracers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Often used for blood flow imaging</a:t>
            </a:r>
          </a:p>
          <a:p>
            <a:pPr algn="l">
              <a:buFont typeface="Arial" panose="020B0604020202020204" pitchFamily="34" charset="0"/>
              <a:buChar char="•"/>
            </a:pPr>
            <a:r>
              <a:rPr lang="en-GB" b="1" i="0" dirty="0">
                <a:solidFill>
                  <a:srgbClr val="0D0D0D"/>
                </a:solidFill>
                <a:effectLst/>
                <a:highlight>
                  <a:srgbClr val="FFFFFF"/>
                </a:highlight>
                <a:latin typeface="ui-sans-serif"/>
              </a:rPr>
              <a:t>Applications: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Diagnosing Alzheimer's Disease through amyloid plaque imaging</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Evaluating dopamine transporters in Parkinson’s Disease</a:t>
            </a:r>
          </a:p>
        </p:txBody>
      </p:sp>
    </p:spTree>
    <p:extLst>
      <p:ext uri="{BB962C8B-B14F-4D97-AF65-F5344CB8AC3E}">
        <p14:creationId xmlns:p14="http://schemas.microsoft.com/office/powerpoint/2010/main" val="4054311064"/>
      </p:ext>
    </p:extLst>
  </p:cSld>
  <p:clrMapOvr>
    <a:masterClrMapping/>
  </p:clrMapOvr>
  <mc:AlternateContent xmlns:mc="http://schemas.openxmlformats.org/markup-compatibility/2006" xmlns:p14="http://schemas.microsoft.com/office/powerpoint/2010/main">
    <mc:Choice Requires="p14">
      <p:transition spd="slow" p14:dur="2000" advTm="102198"/>
    </mc:Choice>
    <mc:Fallback xmlns="">
      <p:transition spd="slow" advTm="10219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fontScale="90000"/>
          </a:bodyPr>
          <a:lstStyle/>
          <a:p>
            <a:pPr algn="ctr"/>
            <a:br>
              <a:rPr lang="en-SI" dirty="0">
                <a:solidFill>
                  <a:srgbClr val="C00000"/>
                </a:solidFill>
              </a:rPr>
            </a:br>
            <a:br>
              <a:rPr lang="en-SI" dirty="0">
                <a:solidFill>
                  <a:srgbClr val="C00000"/>
                </a:solidFill>
              </a:rPr>
            </a:br>
            <a:r>
              <a:rPr lang="en-SI" dirty="0">
                <a:solidFill>
                  <a:srgbClr val="C00000"/>
                </a:solidFill>
              </a:rPr>
              <a:t>ANCILLARY ASSESSMENTS IN NDD </a:t>
            </a:r>
            <a:br>
              <a:rPr lang="en-SI" dirty="0">
                <a:solidFill>
                  <a:srgbClr val="C00000"/>
                </a:solidFill>
              </a:rPr>
            </a:br>
            <a:r>
              <a:rPr lang="en-GB" b="0" i="0" dirty="0">
                <a:solidFill>
                  <a:srgbClr val="C00000"/>
                </a:solidFill>
                <a:effectLst/>
                <a:highlight>
                  <a:srgbClr val="FFFFFF"/>
                </a:highlight>
                <a:latin typeface="ui-sans-serif"/>
              </a:rPr>
              <a:t>Future Directions in Neuroimaging</a:t>
            </a:r>
            <a:br>
              <a:rPr lang="en-GB" b="0" i="0" dirty="0">
                <a:solidFill>
                  <a:srgbClr val="0D0D0D"/>
                </a:solidFill>
                <a:effectLst/>
                <a:highlight>
                  <a:srgbClr val="FFFFFF"/>
                </a:highlight>
                <a:latin typeface="ui-sans-serif"/>
              </a:rPr>
            </a:br>
            <a:br>
              <a:rPr lang="en-GB" b="0" i="0" dirty="0">
                <a:solidFill>
                  <a:srgbClr val="0D0D0D"/>
                </a:solidFill>
                <a:effectLst/>
                <a:highlight>
                  <a:srgbClr val="FFFFFF"/>
                </a:highlight>
                <a:latin typeface="ui-sans-serif"/>
              </a:rPr>
            </a:b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675967" y="1662371"/>
            <a:ext cx="9376337" cy="3740727"/>
          </a:xfrm>
        </p:spPr>
        <p:txBody>
          <a:bodyPr>
            <a:normAutofit fontScale="92500" lnSpcReduction="20000"/>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Advanced MRI Techniques: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Diffusion Tensor Imaging (DTI) for white matter analysis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Magnetic Resonance Spectroscopy (MRS) for biochemical changes</a:t>
            </a:r>
          </a:p>
          <a:p>
            <a:pPr algn="l">
              <a:buFont typeface="Arial" panose="020B0604020202020204" pitchFamily="34" charset="0"/>
              <a:buChar char="•"/>
            </a:pPr>
            <a:r>
              <a:rPr lang="en-GB" b="1" i="0" dirty="0">
                <a:solidFill>
                  <a:srgbClr val="0D0D0D"/>
                </a:solidFill>
                <a:effectLst/>
                <a:highlight>
                  <a:srgbClr val="FFFFFF"/>
                </a:highlight>
                <a:latin typeface="ui-sans-serif"/>
              </a:rPr>
              <a:t>Hybrid Imaging:</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Combining PET/MRI for comprehensive structural and functional data</a:t>
            </a:r>
          </a:p>
          <a:p>
            <a:pPr algn="l">
              <a:buFont typeface="Arial" panose="020B0604020202020204" pitchFamily="34" charset="0"/>
              <a:buChar char="•"/>
            </a:pPr>
            <a:r>
              <a:rPr lang="en-GB" b="1" i="0" dirty="0">
                <a:solidFill>
                  <a:srgbClr val="0D0D0D"/>
                </a:solidFill>
                <a:effectLst/>
                <a:highlight>
                  <a:srgbClr val="FFFFFF"/>
                </a:highlight>
                <a:latin typeface="ui-sans-serif"/>
              </a:rPr>
              <a:t>Artificial Intelligence:</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Machine learning algorithms for pattern recognition and early diagnosis</a:t>
            </a:r>
          </a:p>
          <a:p>
            <a:pPr algn="l">
              <a:buFont typeface="Arial" panose="020B0604020202020204" pitchFamily="34" charset="0"/>
              <a:buChar char="•"/>
            </a:pPr>
            <a:r>
              <a:rPr lang="en-GB" b="1" i="0" dirty="0">
                <a:solidFill>
                  <a:srgbClr val="0D0D0D"/>
                </a:solidFill>
                <a:effectLst/>
                <a:highlight>
                  <a:srgbClr val="FFFFFF"/>
                </a:highlight>
                <a:latin typeface="ui-sans-serif"/>
              </a:rPr>
              <a:t>Biomarkers: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Identifying imaging biomarkers for personalized treatment approaches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Assessing for strokes or </a:t>
            </a:r>
            <a:r>
              <a:rPr lang="en-GB" b="0" i="0" dirty="0" err="1">
                <a:solidFill>
                  <a:srgbClr val="0D0D0D"/>
                </a:solidFill>
                <a:effectLst/>
                <a:highlight>
                  <a:srgbClr val="FFFFFF"/>
                </a:highlight>
                <a:latin typeface="ui-sans-serif"/>
              </a:rPr>
              <a:t>tumors</a:t>
            </a:r>
            <a:r>
              <a:rPr lang="en-GB" b="0" i="0" dirty="0">
                <a:solidFill>
                  <a:srgbClr val="0D0D0D"/>
                </a:solidFill>
                <a:effectLst/>
                <a:highlight>
                  <a:srgbClr val="FFFFFF"/>
                </a:highlight>
                <a:latin typeface="ui-sans-serif"/>
              </a:rPr>
              <a:t> which may mimic neurodegenerative symptoms</a:t>
            </a:r>
          </a:p>
        </p:txBody>
      </p:sp>
    </p:spTree>
    <p:extLst>
      <p:ext uri="{BB962C8B-B14F-4D97-AF65-F5344CB8AC3E}">
        <p14:creationId xmlns:p14="http://schemas.microsoft.com/office/powerpoint/2010/main" val="3649606085"/>
      </p:ext>
    </p:extLst>
  </p:cSld>
  <p:clrMapOvr>
    <a:masterClrMapping/>
  </p:clrMapOvr>
  <mc:AlternateContent xmlns:mc="http://schemas.openxmlformats.org/markup-compatibility/2006" xmlns:p14="http://schemas.microsoft.com/office/powerpoint/2010/main">
    <mc:Choice Requires="p14">
      <p:transition spd="slow" p14:dur="2000" advTm="103875"/>
    </mc:Choice>
    <mc:Fallback xmlns="">
      <p:transition spd="slow" advTm="1038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dirty="0">
                <a:solidFill>
                  <a:srgbClr val="C00000"/>
                </a:solidFill>
              </a:rPr>
              <a:t>CSF</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3047203" y="1395666"/>
            <a:ext cx="7975169" cy="4351338"/>
          </a:xfrm>
        </p:spPr>
        <p:txBody>
          <a:bodyPr>
            <a:normAutofit/>
          </a:bodyPr>
          <a:lstStyle/>
          <a:p>
            <a:pPr marL="0" indent="0">
              <a:buNone/>
            </a:pPr>
            <a:endParaRPr lang="en-GB" dirty="0">
              <a:solidFill>
                <a:srgbClr val="374151"/>
              </a:solidFill>
              <a:latin typeface="Söhne"/>
            </a:endParaRPr>
          </a:p>
          <a:p>
            <a:pPr algn="l">
              <a:buFont typeface="Arial" panose="020B0604020202020204" pitchFamily="34" charset="0"/>
              <a:buChar char="•"/>
            </a:pPr>
            <a:r>
              <a:rPr lang="en-GB" b="1" i="0" dirty="0">
                <a:solidFill>
                  <a:srgbClr val="0D0D0D"/>
                </a:solidFill>
                <a:effectLst/>
                <a:highlight>
                  <a:srgbClr val="FFFFFF"/>
                </a:highlight>
                <a:latin typeface="ui-sans-serif"/>
              </a:rPr>
              <a:t>Definition:</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Clear, </a:t>
            </a:r>
            <a:r>
              <a:rPr lang="en-GB" b="0" i="0" dirty="0" err="1">
                <a:solidFill>
                  <a:srgbClr val="0D0D0D"/>
                </a:solidFill>
                <a:effectLst/>
                <a:highlight>
                  <a:srgbClr val="FFFFFF"/>
                </a:highlight>
                <a:latin typeface="ui-sans-serif"/>
              </a:rPr>
              <a:t>colorless</a:t>
            </a:r>
            <a:r>
              <a:rPr lang="en-GB" b="0" i="0" dirty="0">
                <a:solidFill>
                  <a:srgbClr val="0D0D0D"/>
                </a:solidFill>
                <a:effectLst/>
                <a:highlight>
                  <a:srgbClr val="FFFFFF"/>
                </a:highlight>
                <a:latin typeface="ui-sans-serif"/>
              </a:rPr>
              <a:t> body fluid found in the brain and spinal cord.</a:t>
            </a:r>
          </a:p>
          <a:p>
            <a:pPr algn="l">
              <a:buFont typeface="Arial" panose="020B0604020202020204" pitchFamily="34" charset="0"/>
              <a:buChar char="•"/>
            </a:pPr>
            <a:r>
              <a:rPr lang="en-GB" b="1" i="0" dirty="0">
                <a:solidFill>
                  <a:srgbClr val="0D0D0D"/>
                </a:solidFill>
                <a:effectLst/>
                <a:highlight>
                  <a:srgbClr val="FFFFFF"/>
                </a:highlight>
                <a:latin typeface="ui-sans-serif"/>
              </a:rPr>
              <a:t>Functions: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Protects the brain and spinal cord from trauma.</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Supplies nutrients to nervous system tissue.</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Removes waste products from cerebral metabolism.</a:t>
            </a:r>
          </a:p>
          <a:p>
            <a:pPr algn="l"/>
            <a:endParaRPr lang="en-GB" b="1" i="0" dirty="0">
              <a:solidFill>
                <a:srgbClr val="0D0D0D"/>
              </a:solidFill>
              <a:effectLst/>
              <a:highlight>
                <a:srgbClr val="FFFFFF"/>
              </a:highlight>
              <a:latin typeface="ui-sans-serif"/>
            </a:endParaRPr>
          </a:p>
        </p:txBody>
      </p:sp>
      <p:pic>
        <p:nvPicPr>
          <p:cNvPr id="1026" name="Picture 2" descr="What is Cerebrospinal Fluid? – Peak Atlas Chiropractic">
            <a:extLst>
              <a:ext uri="{FF2B5EF4-FFF2-40B4-BE49-F238E27FC236}">
                <a16:creationId xmlns:a16="http://schemas.microsoft.com/office/drawing/2014/main" id="{6AE4BBA6-2A48-378D-0F13-8914BF154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56" y="1424800"/>
            <a:ext cx="2714847" cy="475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90333"/>
      </p:ext>
    </p:extLst>
  </p:cSld>
  <p:clrMapOvr>
    <a:masterClrMapping/>
  </p:clrMapOvr>
  <mc:AlternateContent xmlns:mc="http://schemas.openxmlformats.org/markup-compatibility/2006" xmlns:p14="http://schemas.microsoft.com/office/powerpoint/2010/main">
    <mc:Choice Requires="p14">
      <p:transition spd="slow" p14:dur="2000" advTm="47226"/>
    </mc:Choice>
    <mc:Fallback xmlns="">
      <p:transition spd="slow" advTm="472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a:xfrm>
            <a:off x="838200" y="194216"/>
            <a:ext cx="10515600" cy="1325563"/>
          </a:xfrm>
        </p:spPr>
        <p:txBody>
          <a:bodyPr>
            <a:normAutofit/>
          </a:bodyPr>
          <a:lstStyle/>
          <a:p>
            <a:pPr algn="ctr"/>
            <a:r>
              <a:rPr lang="en-SI" dirty="0">
                <a:solidFill>
                  <a:srgbClr val="C00000"/>
                </a:solidFill>
              </a:rPr>
              <a:t>ANCILLARY ASSESSMENTS IN AD </a:t>
            </a:r>
            <a:br>
              <a:rPr lang="en-SI" dirty="0">
                <a:solidFill>
                  <a:srgbClr val="C00000"/>
                </a:solidFill>
              </a:rPr>
            </a:br>
            <a:r>
              <a:rPr lang="en-GB" b="0" i="0" dirty="0">
                <a:solidFill>
                  <a:srgbClr val="C00000"/>
                </a:solidFill>
                <a:effectLst/>
                <a:highlight>
                  <a:srgbClr val="FFFFFF"/>
                </a:highlight>
                <a:latin typeface="ui-sans-serif"/>
              </a:rPr>
              <a:t>CSF Composition and Analysis</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717755" y="856997"/>
            <a:ext cx="10515600" cy="3332135"/>
          </a:xfrm>
        </p:spPr>
        <p:txBody>
          <a:bodyPr>
            <a:normAutofit/>
          </a:bodyPr>
          <a:lstStyle/>
          <a:p>
            <a:pPr marL="0" indent="0">
              <a:buNone/>
            </a:pPr>
            <a:endParaRPr lang="en-GB" dirty="0">
              <a:solidFill>
                <a:srgbClr val="374151"/>
              </a:solidFill>
              <a:latin typeface="Söhne"/>
            </a:endParaRPr>
          </a:p>
          <a:p>
            <a:pPr algn="l">
              <a:buFont typeface="Arial" panose="020B0604020202020204" pitchFamily="34" charset="0"/>
              <a:buChar char="•"/>
            </a:pPr>
            <a:r>
              <a:rPr lang="en-GB" b="1" i="0" dirty="0">
                <a:solidFill>
                  <a:srgbClr val="0D0D0D"/>
                </a:solidFill>
                <a:effectLst/>
                <a:highlight>
                  <a:srgbClr val="FFFFFF"/>
                </a:highlight>
                <a:latin typeface="ui-sans-serif"/>
              </a:rPr>
              <a:t>Components: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Water, proteins, glucose, electrolytes, and cells.</a:t>
            </a:r>
          </a:p>
          <a:p>
            <a:pPr algn="l">
              <a:buFont typeface="Arial" panose="020B0604020202020204" pitchFamily="34" charset="0"/>
              <a:buChar char="•"/>
            </a:pPr>
            <a:r>
              <a:rPr lang="en-GB" b="1" i="0" dirty="0">
                <a:solidFill>
                  <a:srgbClr val="0D0D0D"/>
                </a:solidFill>
                <a:effectLst/>
                <a:highlight>
                  <a:srgbClr val="FFFFFF"/>
                </a:highlight>
                <a:latin typeface="ui-sans-serif"/>
              </a:rPr>
              <a:t>CSF Analysis: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Lumbar puncture procedure.</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Parameters measured: cell count, glucose levels, protein levels, presence of bacteria or viruses.</a:t>
            </a:r>
          </a:p>
        </p:txBody>
      </p:sp>
      <p:pic>
        <p:nvPicPr>
          <p:cNvPr id="2050" name="Picture 2" descr="Definition of lumbar puncture - NCI ...">
            <a:extLst>
              <a:ext uri="{FF2B5EF4-FFF2-40B4-BE49-F238E27FC236}">
                <a16:creationId xmlns:a16="http://schemas.microsoft.com/office/drawing/2014/main" id="{6C4BF5D5-E39C-68E7-7E56-E385D55C7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497" y="3562863"/>
            <a:ext cx="314960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23918"/>
      </p:ext>
    </p:extLst>
  </p:cSld>
  <p:clrMapOvr>
    <a:masterClrMapping/>
  </p:clrMapOvr>
  <mc:AlternateContent xmlns:mc="http://schemas.openxmlformats.org/markup-compatibility/2006" xmlns:p14="http://schemas.microsoft.com/office/powerpoint/2010/main">
    <mc:Choice Requires="p14">
      <p:transition spd="slow" p14:dur="2000" advTm="131168"/>
    </mc:Choice>
    <mc:Fallback xmlns="">
      <p:transition spd="slow" advTm="13116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marL="0" indent="0" algn="ctr">
              <a:buNone/>
            </a:pPr>
            <a:r>
              <a:rPr lang="en-SI" dirty="0">
                <a:solidFill>
                  <a:srgbClr val="C00000"/>
                </a:solidFill>
              </a:rPr>
              <a:t>ANCILLARY ASSESSMENTS IN NDD </a:t>
            </a:r>
            <a:br>
              <a:rPr lang="en-GB" dirty="0">
                <a:solidFill>
                  <a:srgbClr val="374151"/>
                </a:solidFill>
                <a:latin typeface="Söhne"/>
              </a:rPr>
            </a:br>
            <a:r>
              <a:rPr lang="en-GB" b="0" i="0" dirty="0">
                <a:solidFill>
                  <a:srgbClr val="C00000"/>
                </a:solidFill>
                <a:effectLst/>
                <a:highlight>
                  <a:srgbClr val="FFFFFF"/>
                </a:highlight>
                <a:latin typeface="ui-sans-serif"/>
              </a:rPr>
              <a:t>Role of CSF in NDD</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4697877" y="1616332"/>
            <a:ext cx="6797298" cy="4351338"/>
          </a:xfrm>
        </p:spPr>
        <p:txBody>
          <a:bodyPr>
            <a:normAutofit/>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Biomarkers: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Indicators of disease presence and progression.</a:t>
            </a:r>
          </a:p>
          <a:p>
            <a:pPr algn="l">
              <a:buFont typeface="Arial" panose="020B0604020202020204" pitchFamily="34" charset="0"/>
              <a:buChar char="•"/>
            </a:pPr>
            <a:r>
              <a:rPr lang="en-GB" b="1" i="0" dirty="0">
                <a:solidFill>
                  <a:srgbClr val="0D0D0D"/>
                </a:solidFill>
                <a:effectLst/>
                <a:highlight>
                  <a:srgbClr val="FFFFFF"/>
                </a:highlight>
                <a:latin typeface="ui-sans-serif"/>
              </a:rPr>
              <a:t>Common Neurodegenerative Disorders: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Alzheimer's disease (AD)</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Parkinson's disease (PD)</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Amyotrophic lateral sclerosis (ALS)</a:t>
            </a:r>
          </a:p>
          <a:p>
            <a:pPr algn="l">
              <a:buFont typeface="Arial" panose="020B0604020202020204" pitchFamily="34" charset="0"/>
              <a:buChar char="•"/>
            </a:pPr>
            <a:r>
              <a:rPr lang="en-GB" b="1" i="0" dirty="0">
                <a:solidFill>
                  <a:srgbClr val="0D0D0D"/>
                </a:solidFill>
                <a:effectLst/>
                <a:highlight>
                  <a:srgbClr val="FFFFFF"/>
                </a:highlight>
                <a:latin typeface="ui-sans-serif"/>
              </a:rPr>
              <a:t>Significance:</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Early diagnosis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Monitoring disease progression</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Evaluating treatment efficacy</a:t>
            </a:r>
          </a:p>
        </p:txBody>
      </p:sp>
      <p:pic>
        <p:nvPicPr>
          <p:cNvPr id="3074" name="Picture 2" descr="Full article: Cerebrospinal Fluid Biomarkers in Neurodegenerative Disorders">
            <a:extLst>
              <a:ext uri="{FF2B5EF4-FFF2-40B4-BE49-F238E27FC236}">
                <a16:creationId xmlns:a16="http://schemas.microsoft.com/office/drawing/2014/main" id="{2E6C6F15-63D5-D07B-9F9A-A341CD02C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51" y="1690688"/>
            <a:ext cx="4500526" cy="43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087943"/>
      </p:ext>
    </p:extLst>
  </p:cSld>
  <p:clrMapOvr>
    <a:masterClrMapping/>
  </p:clrMapOvr>
  <mc:AlternateContent xmlns:mc="http://schemas.openxmlformats.org/markup-compatibility/2006" xmlns:p14="http://schemas.microsoft.com/office/powerpoint/2010/main">
    <mc:Choice Requires="p14">
      <p:transition spd="slow" p14:dur="2000" advTm="51012"/>
    </mc:Choice>
    <mc:Fallback xmlns="">
      <p:transition spd="slow" advTm="5101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GB" dirty="0">
                <a:solidFill>
                  <a:srgbClr val="374151"/>
                </a:solidFill>
                <a:latin typeface="Söhne"/>
              </a:rPr>
            </a:br>
            <a:r>
              <a:rPr lang="en-GB" b="0" i="0" dirty="0">
                <a:solidFill>
                  <a:srgbClr val="C00000"/>
                </a:solidFill>
                <a:effectLst/>
                <a:highlight>
                  <a:srgbClr val="FFFFFF"/>
                </a:highlight>
                <a:latin typeface="ui-sans-serif"/>
              </a:rPr>
              <a:t>CSF Biomarkers in Alzheimer's Disease</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3875102" y="1932344"/>
            <a:ext cx="7825562" cy="3683145"/>
          </a:xfrm>
        </p:spPr>
        <p:txBody>
          <a:bodyPr>
            <a:normAutofit lnSpcReduction="10000"/>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Key Biomarkers: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Amyloid-beta (A</a:t>
            </a:r>
            <a:r>
              <a:rPr lang="el-GR" b="0" i="0" dirty="0">
                <a:solidFill>
                  <a:srgbClr val="0D0D0D"/>
                </a:solidFill>
                <a:effectLst/>
                <a:highlight>
                  <a:srgbClr val="FFFFFF"/>
                </a:highlight>
                <a:latin typeface="ui-sans-serif"/>
              </a:rPr>
              <a:t>β) </a:t>
            </a:r>
            <a:r>
              <a:rPr lang="en-GB" b="0" i="0" dirty="0">
                <a:solidFill>
                  <a:srgbClr val="0D0D0D"/>
                </a:solidFill>
                <a:effectLst/>
                <a:highlight>
                  <a:srgbClr val="FFFFFF"/>
                </a:highlight>
                <a:latin typeface="ui-sans-serif"/>
              </a:rPr>
              <a:t>peptides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Tau protein (total tau and phosphorylated tau)</a:t>
            </a:r>
          </a:p>
          <a:p>
            <a:pPr algn="l">
              <a:buFont typeface="Arial" panose="020B0604020202020204" pitchFamily="34" charset="0"/>
              <a:buChar char="•"/>
            </a:pPr>
            <a:r>
              <a:rPr lang="en-GB" b="1" i="0" dirty="0">
                <a:solidFill>
                  <a:srgbClr val="0D0D0D"/>
                </a:solidFill>
                <a:effectLst/>
                <a:highlight>
                  <a:srgbClr val="FFFFFF"/>
                </a:highlight>
                <a:latin typeface="ui-sans-serif"/>
              </a:rPr>
              <a:t>Diagnostic Use:</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Reduced A</a:t>
            </a:r>
            <a:r>
              <a:rPr lang="el-GR" b="0" i="0" dirty="0">
                <a:solidFill>
                  <a:srgbClr val="0D0D0D"/>
                </a:solidFill>
                <a:effectLst/>
                <a:highlight>
                  <a:srgbClr val="FFFFFF"/>
                </a:highlight>
                <a:latin typeface="ui-sans-serif"/>
              </a:rPr>
              <a:t>β42 </a:t>
            </a:r>
            <a:r>
              <a:rPr lang="en-GB" b="0" i="0" dirty="0">
                <a:solidFill>
                  <a:srgbClr val="0D0D0D"/>
                </a:solidFill>
                <a:effectLst/>
                <a:highlight>
                  <a:srgbClr val="FFFFFF"/>
                </a:highlight>
                <a:latin typeface="ui-sans-serif"/>
              </a:rPr>
              <a:t>levels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Increased total tau and phosphorylated tau levels</a:t>
            </a:r>
          </a:p>
          <a:p>
            <a:pPr algn="l">
              <a:buFont typeface="Arial" panose="020B0604020202020204" pitchFamily="34" charset="0"/>
              <a:buChar char="•"/>
            </a:pPr>
            <a:r>
              <a:rPr lang="en-GB" b="1" i="0" dirty="0">
                <a:solidFill>
                  <a:srgbClr val="0D0D0D"/>
                </a:solidFill>
                <a:effectLst/>
                <a:highlight>
                  <a:srgbClr val="FFFFFF"/>
                </a:highlight>
                <a:latin typeface="ui-sans-serif"/>
              </a:rPr>
              <a:t>Clinical Impact:</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Predicting disease onset</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Differentiating from other dementias</a:t>
            </a:r>
          </a:p>
        </p:txBody>
      </p:sp>
      <p:pic>
        <p:nvPicPr>
          <p:cNvPr id="4098" name="Picture 2" descr="fluid biomarkers in Alzheimer's Disease ...">
            <a:extLst>
              <a:ext uri="{FF2B5EF4-FFF2-40B4-BE49-F238E27FC236}">
                <a16:creationId xmlns:a16="http://schemas.microsoft.com/office/drawing/2014/main" id="{148F8085-30F3-CF5A-5721-F80586444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02" y="2565400"/>
            <a:ext cx="36449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59147"/>
      </p:ext>
    </p:extLst>
  </p:cSld>
  <p:clrMapOvr>
    <a:masterClrMapping/>
  </p:clrMapOvr>
  <mc:AlternateContent xmlns:mc="http://schemas.openxmlformats.org/markup-compatibility/2006" xmlns:p14="http://schemas.microsoft.com/office/powerpoint/2010/main">
    <mc:Choice Requires="p14">
      <p:transition spd="slow" p14:dur="2000" advTm="58298"/>
    </mc:Choice>
    <mc:Fallback xmlns="">
      <p:transition spd="slow" advTm="5829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GB" dirty="0">
                <a:solidFill>
                  <a:srgbClr val="374151"/>
                </a:solidFill>
                <a:latin typeface="Söhne"/>
              </a:rPr>
            </a:br>
            <a:r>
              <a:rPr lang="en-GB" b="0" i="0" dirty="0">
                <a:solidFill>
                  <a:srgbClr val="C00000"/>
                </a:solidFill>
                <a:effectLst/>
                <a:highlight>
                  <a:srgbClr val="FFFFFF"/>
                </a:highlight>
                <a:latin typeface="ui-sans-serif"/>
              </a:rPr>
              <a:t>Biomarkers in Alzheimer's Disease</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4014062" y="1738018"/>
            <a:ext cx="7339738" cy="3683145"/>
          </a:xfrm>
        </p:spPr>
        <p:txBody>
          <a:bodyPr>
            <a:normAutofit fontScale="92500" lnSpcReduction="20000"/>
          </a:bodyPr>
          <a:lstStyle/>
          <a:p>
            <a:pPr marL="0" indent="0" algn="l">
              <a:buNone/>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Advances in CSF Biomarker Research:</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New biomarkers for early and differential diagnosis.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Techniques for more accurate and less invasive CSF collection.</a:t>
            </a:r>
          </a:p>
          <a:p>
            <a:pPr algn="l">
              <a:buFont typeface="Arial" panose="020B0604020202020204" pitchFamily="34" charset="0"/>
              <a:buChar char="•"/>
            </a:pPr>
            <a:r>
              <a:rPr lang="en-GB" b="1" i="0" dirty="0">
                <a:solidFill>
                  <a:srgbClr val="0D0D0D"/>
                </a:solidFill>
                <a:effectLst/>
                <a:highlight>
                  <a:srgbClr val="FFFFFF"/>
                </a:highlight>
                <a:latin typeface="ui-sans-serif"/>
              </a:rPr>
              <a:t>Potential Therapies: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Targeting specific biomarkers for treatment.</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Personalized medicine based on CSF analysis.</a:t>
            </a:r>
          </a:p>
          <a:p>
            <a:pPr algn="l">
              <a:buFont typeface="Arial" panose="020B0604020202020204" pitchFamily="34" charset="0"/>
              <a:buChar char="•"/>
            </a:pPr>
            <a:r>
              <a:rPr lang="en-GB" b="1" i="0" dirty="0">
                <a:solidFill>
                  <a:srgbClr val="0D0D0D"/>
                </a:solidFill>
                <a:effectLst/>
                <a:highlight>
                  <a:srgbClr val="FFFFFF"/>
                </a:highlight>
                <a:latin typeface="ui-sans-serif"/>
              </a:rPr>
              <a:t>Challenges: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Standardization of biomarker testing.</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Large-scale validation studies.</a:t>
            </a:r>
          </a:p>
        </p:txBody>
      </p:sp>
      <p:pic>
        <p:nvPicPr>
          <p:cNvPr id="5122" name="Picture 2" descr="Challenges in the practical implementation of blood biomarkers for  Alzheimer's disease - The Lancet Healthy Longevity">
            <a:extLst>
              <a:ext uri="{FF2B5EF4-FFF2-40B4-BE49-F238E27FC236}">
                <a16:creationId xmlns:a16="http://schemas.microsoft.com/office/drawing/2014/main" id="{74D64466-75FA-8B6C-E6DB-A0E6B7008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 y="1885507"/>
            <a:ext cx="3812002" cy="338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49111"/>
      </p:ext>
    </p:extLst>
  </p:cSld>
  <p:clrMapOvr>
    <a:masterClrMapping/>
  </p:clrMapOvr>
  <mc:AlternateContent xmlns:mc="http://schemas.openxmlformats.org/markup-compatibility/2006" xmlns:p14="http://schemas.microsoft.com/office/powerpoint/2010/main">
    <mc:Choice Requires="p14">
      <p:transition spd="slow" p14:dur="2000" advTm="72560"/>
    </mc:Choice>
    <mc:Fallback xmlns="">
      <p:transition spd="slow" advTm="725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Neuropsychological Testing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027906"/>
            <a:ext cx="10515600" cy="4351338"/>
          </a:xfrm>
        </p:spPr>
        <p:txBody>
          <a:bodyPr>
            <a:normAutofit/>
          </a:bodyPr>
          <a:lstStyle/>
          <a:p>
            <a:pPr marL="0" indent="0">
              <a:buNone/>
            </a:pPr>
            <a:endParaRPr lang="en-GB" dirty="0">
              <a:solidFill>
                <a:srgbClr val="374151"/>
              </a:solidFill>
              <a:latin typeface="Söhne"/>
            </a:endParaRPr>
          </a:p>
          <a:p>
            <a:pPr marL="0" indent="0">
              <a:buNone/>
            </a:pPr>
            <a:endParaRPr lang="en-GB" b="0" i="0" dirty="0">
              <a:solidFill>
                <a:srgbClr val="374151"/>
              </a:solidFill>
              <a:effectLst/>
              <a:latin typeface="Söhne"/>
            </a:endParaRPr>
          </a:p>
          <a:p>
            <a:pPr marL="0" indent="0">
              <a:buNone/>
            </a:pPr>
            <a:r>
              <a:rPr lang="en-GB" b="1" dirty="0">
                <a:effectLst/>
              </a:rPr>
              <a:t>Definition</a:t>
            </a:r>
            <a:r>
              <a:rPr lang="en-GB" dirty="0"/>
              <a:t>: Neuropsychology is a branch of psychology that studies how the brain's structure and function relate to specific psychological processes and </a:t>
            </a:r>
            <a:r>
              <a:rPr lang="en-GB" dirty="0" err="1"/>
              <a:t>behaviors</a:t>
            </a:r>
            <a:r>
              <a:rPr lang="en-GB" dirty="0"/>
              <a:t>.</a:t>
            </a:r>
          </a:p>
          <a:p>
            <a:pPr marL="0" indent="0">
              <a:buNone/>
            </a:pPr>
            <a:endParaRPr lang="en-GB" b="1" dirty="0">
              <a:effectLst/>
            </a:endParaRPr>
          </a:p>
          <a:p>
            <a:pPr marL="0" indent="0">
              <a:buNone/>
            </a:pPr>
            <a:r>
              <a:rPr lang="en-GB" b="1" dirty="0">
                <a:effectLst/>
              </a:rPr>
              <a:t>Relevance</a:t>
            </a:r>
            <a:r>
              <a:rPr lang="en-GB" dirty="0"/>
              <a:t>: Neuropsychology is crucial for understanding, diagnosing, and treating brain disorders, particularly neurodegenerative diseases.</a:t>
            </a:r>
            <a:br>
              <a:rPr lang="en-GB" dirty="0"/>
            </a:br>
            <a:endParaRPr lang="en-SI" dirty="0"/>
          </a:p>
        </p:txBody>
      </p:sp>
    </p:spTree>
    <p:extLst>
      <p:ext uri="{BB962C8B-B14F-4D97-AF65-F5344CB8AC3E}">
        <p14:creationId xmlns:p14="http://schemas.microsoft.com/office/powerpoint/2010/main" val="4042389754"/>
      </p:ext>
    </p:extLst>
  </p:cSld>
  <p:clrMapOvr>
    <a:masterClrMapping/>
  </p:clrMapOvr>
  <mc:AlternateContent xmlns:mc="http://schemas.openxmlformats.org/markup-compatibility/2006" xmlns:p14="http://schemas.microsoft.com/office/powerpoint/2010/main">
    <mc:Choice Requires="p14">
      <p:transition spd="slow" p14:dur="2000" advTm="88021"/>
    </mc:Choice>
    <mc:Fallback xmlns="">
      <p:transition spd="slow" advTm="8802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Neuropsychological Testing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p:txBody>
          <a:bodyPr>
            <a:normAutofit/>
          </a:bodyPr>
          <a:lstStyle/>
          <a:p>
            <a:pPr marL="0" indent="0">
              <a:buNone/>
            </a:pPr>
            <a:endParaRPr lang="en-GB" dirty="0">
              <a:solidFill>
                <a:srgbClr val="374151"/>
              </a:solidFill>
              <a:latin typeface="Söhne"/>
            </a:endParaRPr>
          </a:p>
          <a:p>
            <a:pPr marL="0" indent="0">
              <a:buNone/>
            </a:pPr>
            <a:endParaRPr lang="en-GB" b="0" i="0" dirty="0">
              <a:solidFill>
                <a:srgbClr val="374151"/>
              </a:solidFill>
              <a:effectLst/>
              <a:latin typeface="Söhne"/>
            </a:endParaRPr>
          </a:p>
          <a:p>
            <a:pPr marL="0" indent="0">
              <a:buNone/>
            </a:pPr>
            <a:r>
              <a:rPr lang="en-GB" b="0" i="0" dirty="0">
                <a:solidFill>
                  <a:srgbClr val="374151"/>
                </a:solidFill>
                <a:effectLst/>
                <a:latin typeface="Söhne"/>
              </a:rPr>
              <a:t>Neuropsychological tests assess various cognitive domains, including memory, attention, language, and executive function. These assessments help identify cognitive deficits and track changes over time.</a:t>
            </a:r>
            <a:endParaRPr lang="en-SI" dirty="0"/>
          </a:p>
        </p:txBody>
      </p:sp>
    </p:spTree>
    <p:extLst>
      <p:ext uri="{BB962C8B-B14F-4D97-AF65-F5344CB8AC3E}">
        <p14:creationId xmlns:p14="http://schemas.microsoft.com/office/powerpoint/2010/main" val="803010360"/>
      </p:ext>
    </p:extLst>
  </p:cSld>
  <p:clrMapOvr>
    <a:masterClrMapping/>
  </p:clrMapOvr>
  <mc:AlternateContent xmlns:mc="http://schemas.openxmlformats.org/markup-compatibility/2006" xmlns:p14="http://schemas.microsoft.com/office/powerpoint/2010/main">
    <mc:Choice Requires="p14">
      <p:transition spd="slow" p14:dur="2000" advTm="21745"/>
    </mc:Choice>
    <mc:Fallback xmlns="">
      <p:transition spd="slow" advTm="2174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ELECTROMYOGRAPHY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863099"/>
            <a:ext cx="10515600" cy="4351338"/>
          </a:xfrm>
        </p:spPr>
        <p:txBody>
          <a:bodyPr>
            <a:normAutofit lnSpcReduction="10000"/>
          </a:bodyPr>
          <a:lstStyle/>
          <a:p>
            <a:pPr marL="0" indent="0">
              <a:buNone/>
            </a:pPr>
            <a:endParaRPr lang="en-GB" dirty="0">
              <a:solidFill>
                <a:srgbClr val="374151"/>
              </a:solidFill>
              <a:latin typeface="Söhne"/>
            </a:endParaRPr>
          </a:p>
          <a:p>
            <a:pPr marL="0" indent="0">
              <a:buNone/>
            </a:pP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0D0D0D"/>
                </a:solidFill>
                <a:effectLst/>
                <a:highlight>
                  <a:srgbClr val="FFFFFF"/>
                </a:highlight>
                <a:latin typeface="ui-sans-serif"/>
              </a:rPr>
              <a:t>Definition</a:t>
            </a:r>
            <a:r>
              <a:rPr lang="en-GB" b="0" i="0" dirty="0">
                <a:solidFill>
                  <a:srgbClr val="0D0D0D"/>
                </a:solidFill>
                <a:effectLst/>
                <a:highlight>
                  <a:srgbClr val="FFFFFF"/>
                </a:highlight>
                <a:latin typeface="ui-sans-serif"/>
              </a:rPr>
              <a:t>: Electromyography (EMG) is a diagnostic procedure to assess the health of muscles and the nerve cells that control them (motor neurons).</a:t>
            </a:r>
          </a:p>
          <a:p>
            <a:pPr algn="l">
              <a:buFont typeface="Arial" panose="020B0604020202020204" pitchFamily="34" charset="0"/>
              <a:buChar char="•"/>
            </a:pPr>
            <a:r>
              <a:rPr lang="en-GB" b="1" i="0" dirty="0">
                <a:solidFill>
                  <a:srgbClr val="0D0D0D"/>
                </a:solidFill>
                <a:effectLst/>
                <a:highlight>
                  <a:srgbClr val="FFFFFF"/>
                </a:highlight>
                <a:latin typeface="ui-sans-serif"/>
              </a:rPr>
              <a:t>Purpose</a:t>
            </a:r>
            <a:r>
              <a:rPr lang="en-GB" b="0" i="0" dirty="0">
                <a:solidFill>
                  <a:srgbClr val="0D0D0D"/>
                </a:solidFill>
                <a:effectLst/>
                <a:highlight>
                  <a:srgbClr val="FFFFFF"/>
                </a:highlight>
                <a:latin typeface="ui-sans-serif"/>
              </a:rPr>
              <a:t>: It detects electrical activity in muscle tissues.</a:t>
            </a:r>
          </a:p>
          <a:p>
            <a:pPr algn="l">
              <a:buFont typeface="Arial" panose="020B0604020202020204" pitchFamily="34" charset="0"/>
              <a:buChar char="•"/>
            </a:pPr>
            <a:r>
              <a:rPr lang="en-GB" b="1" i="0" dirty="0">
                <a:solidFill>
                  <a:srgbClr val="0D0D0D"/>
                </a:solidFill>
                <a:effectLst/>
                <a:highlight>
                  <a:srgbClr val="FFFFFF"/>
                </a:highlight>
                <a:latin typeface="ui-sans-serif"/>
              </a:rPr>
              <a:t>Components</a:t>
            </a:r>
            <a:r>
              <a:rPr lang="en-GB"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Needle EMG</a:t>
            </a:r>
            <a:r>
              <a:rPr lang="en-GB" b="0" i="0" dirty="0">
                <a:solidFill>
                  <a:srgbClr val="0D0D0D"/>
                </a:solidFill>
                <a:effectLst/>
                <a:highlight>
                  <a:srgbClr val="FFFFFF"/>
                </a:highlight>
                <a:latin typeface="ui-sans-serif"/>
              </a:rPr>
              <a:t>: Involves inserting a needle electrode into the muscle.</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Nerve Conduction Studies (NCS)</a:t>
            </a:r>
            <a:r>
              <a:rPr lang="en-GB" b="0" i="0" dirty="0">
                <a:solidFill>
                  <a:srgbClr val="0D0D0D"/>
                </a:solidFill>
                <a:effectLst/>
                <a:highlight>
                  <a:srgbClr val="FFFFFF"/>
                </a:highlight>
                <a:latin typeface="ui-sans-serif"/>
              </a:rPr>
              <a:t>: Measure the speed and strength of signals traveling between two or more points.</a:t>
            </a:r>
          </a:p>
        </p:txBody>
      </p:sp>
    </p:spTree>
    <p:extLst>
      <p:ext uri="{BB962C8B-B14F-4D97-AF65-F5344CB8AC3E}">
        <p14:creationId xmlns:p14="http://schemas.microsoft.com/office/powerpoint/2010/main" val="4083816936"/>
      </p:ext>
    </p:extLst>
  </p:cSld>
  <p:clrMapOvr>
    <a:masterClrMapping/>
  </p:clrMapOvr>
  <mc:AlternateContent xmlns:mc="http://schemas.openxmlformats.org/markup-compatibility/2006" xmlns:p14="http://schemas.microsoft.com/office/powerpoint/2010/main">
    <mc:Choice Requires="p14">
      <p:transition spd="slow" p14:dur="2000" advTm="103496"/>
    </mc:Choice>
    <mc:Fallback xmlns="">
      <p:transition spd="slow" advTm="1034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pPr algn="ctr"/>
            <a:r>
              <a:rPr lang="en-SE">
                <a:solidFill>
                  <a:srgbClr val="C00000"/>
                </a:solidFill>
              </a:rPr>
              <a:t>LEARNING OBJECTIVES</a:t>
            </a:r>
            <a:endParaRPr lang="en-SE" dirty="0">
              <a:solidFill>
                <a:srgbClr val="C00000"/>
              </a:solidFill>
            </a:endParaRP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p:txBody>
          <a:bodyPr/>
          <a:lstStyle/>
          <a:p>
            <a:r>
              <a:rPr lang="en-SE"/>
              <a:t>Learning objective 1</a:t>
            </a:r>
            <a:r>
              <a:rPr lang="sl-SI" dirty="0"/>
              <a:t>: to know why paraclinical assessments are important in NDD </a:t>
            </a:r>
          </a:p>
          <a:p>
            <a:r>
              <a:rPr lang="en-SE"/>
              <a:t>Learning objective 2</a:t>
            </a:r>
            <a:r>
              <a:rPr lang="sl-SI" dirty="0"/>
              <a:t>: to unserstand which paraclinical tool is the best for certain NDD</a:t>
            </a:r>
            <a:endParaRPr lang="en-SE" dirty="0"/>
          </a:p>
          <a:p>
            <a:r>
              <a:rPr lang="en-SE" dirty="0"/>
              <a:t>Learning </a:t>
            </a:r>
            <a:r>
              <a:rPr lang="en-SE"/>
              <a:t>objective 3</a:t>
            </a:r>
            <a:r>
              <a:rPr lang="sl-SI" dirty="0"/>
              <a:t>: to know how to interpret the results of main paraclinical  methods </a:t>
            </a:r>
            <a:endParaRPr lang="en-SE" dirty="0"/>
          </a:p>
          <a:p>
            <a:pPr marL="0" indent="0">
              <a:buNone/>
            </a:pPr>
            <a:endParaRPr lang="en-SE" dirty="0"/>
          </a:p>
        </p:txBody>
      </p:sp>
    </p:spTree>
    <p:extLst>
      <p:ext uri="{BB962C8B-B14F-4D97-AF65-F5344CB8AC3E}">
        <p14:creationId xmlns:p14="http://schemas.microsoft.com/office/powerpoint/2010/main" val="2481997448"/>
      </p:ext>
    </p:extLst>
  </p:cSld>
  <p:clrMapOvr>
    <a:masterClrMapping/>
  </p:clrMapOvr>
  <mc:AlternateContent xmlns:mc="http://schemas.openxmlformats.org/markup-compatibility/2006" xmlns:p14="http://schemas.microsoft.com/office/powerpoint/2010/main">
    <mc:Choice Requires="p14">
      <p:transition spd="slow" p14:dur="2000" advTm="53414"/>
    </mc:Choice>
    <mc:Fallback xmlns="">
      <p:transition spd="slow" advTm="534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ELECTROMYOGRAPHY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766846"/>
            <a:ext cx="10515600" cy="3118334"/>
          </a:xfrm>
        </p:spPr>
        <p:txBody>
          <a:bodyPr>
            <a:normAutofit lnSpcReduction="10000"/>
          </a:bodyPr>
          <a:lstStyle/>
          <a:p>
            <a:pPr marL="0" indent="0">
              <a:buNone/>
            </a:pPr>
            <a:endParaRPr lang="en-GB" dirty="0">
              <a:solidFill>
                <a:srgbClr val="374151"/>
              </a:solidFill>
              <a:latin typeface="Söhne"/>
            </a:endParaRPr>
          </a:p>
          <a:p>
            <a:pPr marL="0" indent="0">
              <a:buNone/>
            </a:pPr>
            <a:endParaRPr lang="en-GB" b="0" i="0" dirty="0">
              <a:solidFill>
                <a:srgbClr val="374151"/>
              </a:solidFill>
              <a:effectLst/>
              <a:latin typeface="Söhne"/>
            </a:endParaRPr>
          </a:p>
          <a:p>
            <a:pPr algn="l">
              <a:buFont typeface="Arial" panose="020B0604020202020204" pitchFamily="34" charset="0"/>
              <a:buChar char="•"/>
            </a:pPr>
            <a:r>
              <a:rPr lang="en-GB" b="1" i="0" dirty="0">
                <a:solidFill>
                  <a:srgbClr val="0D0D0D"/>
                </a:solidFill>
                <a:effectLst/>
                <a:highlight>
                  <a:srgbClr val="FFFFFF"/>
                </a:highlight>
                <a:latin typeface="ui-sans-serif"/>
              </a:rPr>
              <a:t>Diagnosis</a:t>
            </a:r>
            <a:r>
              <a:rPr lang="en-GB" b="0" i="0" dirty="0">
                <a:solidFill>
                  <a:srgbClr val="0D0D0D"/>
                </a:solidFill>
                <a:effectLst/>
                <a:highlight>
                  <a:srgbClr val="FFFFFF"/>
                </a:highlight>
                <a:latin typeface="ui-sans-serif"/>
              </a:rPr>
              <a:t>: Helps diagnose disorders that affect muscle and nerve function.</a:t>
            </a:r>
          </a:p>
          <a:p>
            <a:pPr algn="l">
              <a:buFont typeface="Arial" panose="020B0604020202020204" pitchFamily="34" charset="0"/>
              <a:buChar char="•"/>
            </a:pPr>
            <a:r>
              <a:rPr lang="en-GB" b="1" i="0" dirty="0">
                <a:solidFill>
                  <a:srgbClr val="0D0D0D"/>
                </a:solidFill>
                <a:effectLst/>
                <a:highlight>
                  <a:srgbClr val="FFFFFF"/>
                </a:highlight>
                <a:latin typeface="ui-sans-serif"/>
              </a:rPr>
              <a:t>Monitoring Disease Progression</a:t>
            </a:r>
            <a:r>
              <a:rPr lang="en-GB" b="0" i="0" dirty="0">
                <a:solidFill>
                  <a:srgbClr val="0D0D0D"/>
                </a:solidFill>
                <a:effectLst/>
                <a:highlight>
                  <a:srgbClr val="FFFFFF"/>
                </a:highlight>
                <a:latin typeface="ui-sans-serif"/>
              </a:rPr>
              <a:t>: Tracks changes in muscle response over time.</a:t>
            </a:r>
          </a:p>
          <a:p>
            <a:pPr algn="l">
              <a:buFont typeface="Arial" panose="020B0604020202020204" pitchFamily="34" charset="0"/>
              <a:buChar char="•"/>
            </a:pPr>
            <a:r>
              <a:rPr lang="en-GB" b="1" i="0" dirty="0">
                <a:solidFill>
                  <a:srgbClr val="0D0D0D"/>
                </a:solidFill>
                <a:effectLst/>
                <a:highlight>
                  <a:srgbClr val="FFFFFF"/>
                </a:highlight>
                <a:latin typeface="ui-sans-serif"/>
              </a:rPr>
              <a:t>Guiding Treatment</a:t>
            </a:r>
            <a:r>
              <a:rPr lang="en-GB" b="0" i="0" dirty="0">
                <a:solidFill>
                  <a:srgbClr val="0D0D0D"/>
                </a:solidFill>
                <a:effectLst/>
                <a:highlight>
                  <a:srgbClr val="FFFFFF"/>
                </a:highlight>
                <a:latin typeface="ui-sans-serif"/>
              </a:rPr>
              <a:t>: Informs treatment plans and interventions</a:t>
            </a:r>
          </a:p>
        </p:txBody>
      </p:sp>
      <p:pic>
        <p:nvPicPr>
          <p:cNvPr id="6146" name="Picture 2" descr="What is EMG? When is it done?">
            <a:extLst>
              <a:ext uri="{FF2B5EF4-FFF2-40B4-BE49-F238E27FC236}">
                <a16:creationId xmlns:a16="http://schemas.microsoft.com/office/drawing/2014/main" id="{CFCD3000-8342-0B5D-9C8C-F21901EF5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594" y="3753104"/>
            <a:ext cx="4064000" cy="1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62790"/>
      </p:ext>
    </p:extLst>
  </p:cSld>
  <p:clrMapOvr>
    <a:masterClrMapping/>
  </p:clrMapOvr>
  <mc:AlternateContent xmlns:mc="http://schemas.openxmlformats.org/markup-compatibility/2006" xmlns:p14="http://schemas.microsoft.com/office/powerpoint/2010/main">
    <mc:Choice Requires="p14">
      <p:transition spd="slow" p14:dur="2000" advTm="34142"/>
    </mc:Choice>
    <mc:Fallback xmlns="">
      <p:transition spd="slow" advTm="3414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ELECTROMYOGRAPHY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437147" y="1253331"/>
            <a:ext cx="10515600" cy="4351338"/>
          </a:xfrm>
        </p:spPr>
        <p:txBody>
          <a:bodyPr>
            <a:normAutofit lnSpcReduction="10000"/>
          </a:bodyPr>
          <a:lstStyle/>
          <a:p>
            <a:pPr marL="0" indent="0">
              <a:buNone/>
            </a:pPr>
            <a:endParaRPr lang="en-GB" dirty="0">
              <a:solidFill>
                <a:srgbClr val="374151"/>
              </a:solidFill>
              <a:latin typeface="Söhne"/>
            </a:endParaRPr>
          </a:p>
          <a:p>
            <a:pPr algn="l">
              <a:buFont typeface="Arial" panose="020B0604020202020204" pitchFamily="34" charset="0"/>
              <a:buChar char="•"/>
            </a:pPr>
            <a:r>
              <a:rPr lang="en-GB" b="1" i="0" dirty="0">
                <a:solidFill>
                  <a:srgbClr val="0D0D0D"/>
                </a:solidFill>
                <a:effectLst/>
                <a:highlight>
                  <a:srgbClr val="FFFFFF"/>
                </a:highlight>
                <a:latin typeface="ui-sans-serif"/>
              </a:rPr>
              <a:t>Amyotrophic Lateral Sclerosis (ALS)</a:t>
            </a:r>
            <a:r>
              <a:rPr lang="en-GB"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Characterized by progressive muscle weakness.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EMG shows fibrillations, positive sharp waves, and fasciculations.</a:t>
            </a:r>
          </a:p>
          <a:p>
            <a:pPr algn="l">
              <a:buFont typeface="Arial" panose="020B0604020202020204" pitchFamily="34" charset="0"/>
              <a:buChar char="•"/>
            </a:pPr>
            <a:r>
              <a:rPr lang="en-GB" b="1" i="0" dirty="0">
                <a:solidFill>
                  <a:srgbClr val="0D0D0D"/>
                </a:solidFill>
                <a:effectLst/>
                <a:highlight>
                  <a:srgbClr val="FFFFFF"/>
                </a:highlight>
                <a:latin typeface="ui-sans-serif"/>
              </a:rPr>
              <a:t>Spinal Muscular Atrophy (SMA)</a:t>
            </a:r>
            <a:r>
              <a:rPr lang="en-GB"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Leads to muscle wasting and weakness.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EMG reveals denervation and reinnervation patterns.</a:t>
            </a:r>
          </a:p>
          <a:p>
            <a:pPr algn="l">
              <a:buFont typeface="Arial" panose="020B0604020202020204" pitchFamily="34" charset="0"/>
              <a:buChar char="•"/>
            </a:pPr>
            <a:r>
              <a:rPr lang="en-GB" b="1" i="0" dirty="0">
                <a:solidFill>
                  <a:srgbClr val="0D0D0D"/>
                </a:solidFill>
                <a:effectLst/>
                <a:highlight>
                  <a:srgbClr val="FFFFFF"/>
                </a:highlight>
                <a:latin typeface="ui-sans-serif"/>
              </a:rPr>
              <a:t>Peripheral Neuropathy</a:t>
            </a:r>
            <a:r>
              <a:rPr lang="en-GB"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Damage to peripheral nerves.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EMG helps determine the extent and type of nerve damage.</a:t>
            </a:r>
          </a:p>
        </p:txBody>
      </p:sp>
    </p:spTree>
    <p:extLst>
      <p:ext uri="{BB962C8B-B14F-4D97-AF65-F5344CB8AC3E}">
        <p14:creationId xmlns:p14="http://schemas.microsoft.com/office/powerpoint/2010/main" val="3899721053"/>
      </p:ext>
    </p:extLst>
  </p:cSld>
  <p:clrMapOvr>
    <a:masterClrMapping/>
  </p:clrMapOvr>
  <mc:AlternateContent xmlns:mc="http://schemas.openxmlformats.org/markup-compatibility/2006" xmlns:p14="http://schemas.microsoft.com/office/powerpoint/2010/main">
    <mc:Choice Requires="p14">
      <p:transition spd="slow" p14:dur="2000" advTm="59573"/>
    </mc:Choice>
    <mc:Fallback xmlns="">
      <p:transition spd="slow" advTm="5957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ELECTROMYOGRAPHY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253331"/>
            <a:ext cx="10515600" cy="4351338"/>
          </a:xfrm>
        </p:spPr>
        <p:txBody>
          <a:bodyPr>
            <a:normAutofit/>
          </a:bodyPr>
          <a:lstStyle/>
          <a:p>
            <a:pPr marL="0" indent="0">
              <a:buNone/>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During the Test</a:t>
            </a:r>
            <a:r>
              <a:rPr lang="en-GB"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Needle EMG</a:t>
            </a:r>
            <a:r>
              <a:rPr lang="en-GB" b="0" i="0" dirty="0">
                <a:solidFill>
                  <a:srgbClr val="0D0D0D"/>
                </a:solidFill>
                <a:effectLst/>
                <a:highlight>
                  <a:srgbClr val="FFFFFF"/>
                </a:highlight>
                <a:latin typeface="ui-sans-serif"/>
              </a:rPr>
              <a:t>: Small needles are inserted into muscles to record electrical activity.</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Nerve Conduction Studies</a:t>
            </a:r>
            <a:r>
              <a:rPr lang="en-GB" b="0" i="0" dirty="0">
                <a:solidFill>
                  <a:srgbClr val="0D0D0D"/>
                </a:solidFill>
                <a:effectLst/>
                <a:highlight>
                  <a:srgbClr val="FFFFFF"/>
                </a:highlight>
                <a:latin typeface="ui-sans-serif"/>
              </a:rPr>
              <a:t>: Electrodes are placed on the skin to measure the speed of nerve signals.</a:t>
            </a:r>
          </a:p>
          <a:p>
            <a:pPr marL="742950" lvl="1" indent="-285750" algn="l">
              <a:buFont typeface="Arial" panose="020B0604020202020204" pitchFamily="34" charset="0"/>
              <a:buChar char="•"/>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After the Test</a:t>
            </a:r>
            <a:r>
              <a:rPr lang="en-GB" b="0" i="0" dirty="0">
                <a:solidFill>
                  <a:srgbClr val="0D0D0D"/>
                </a:solidFill>
                <a:effectLst/>
                <a:highlight>
                  <a:srgbClr val="FFFFFF"/>
                </a:highlight>
                <a:latin typeface="ui-sans-serif"/>
              </a:rPr>
              <a:t>: Patients might experience mild discomfort or bruising at the needle sites.</a:t>
            </a:r>
          </a:p>
        </p:txBody>
      </p:sp>
    </p:spTree>
    <p:extLst>
      <p:ext uri="{BB962C8B-B14F-4D97-AF65-F5344CB8AC3E}">
        <p14:creationId xmlns:p14="http://schemas.microsoft.com/office/powerpoint/2010/main" val="2877419576"/>
      </p:ext>
    </p:extLst>
  </p:cSld>
  <p:clrMapOvr>
    <a:masterClrMapping/>
  </p:clrMapOvr>
  <mc:AlternateContent xmlns:mc="http://schemas.openxmlformats.org/markup-compatibility/2006" xmlns:p14="http://schemas.microsoft.com/office/powerpoint/2010/main">
    <mc:Choice Requires="p14">
      <p:transition spd="slow" p14:dur="2000" advTm="31169"/>
    </mc:Choice>
    <mc:Fallback xmlns="">
      <p:transition spd="slow" advTm="3116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ELECTROMYOGRAPHY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565404" y="1456656"/>
            <a:ext cx="10515600" cy="4667250"/>
          </a:xfrm>
        </p:spPr>
        <p:txBody>
          <a:bodyPr>
            <a:normAutofit/>
          </a:bodyPr>
          <a:lstStyle/>
          <a:p>
            <a:pPr marL="0" indent="0">
              <a:buNone/>
            </a:pPr>
            <a:r>
              <a:rPr lang="en-GB" b="0" i="0" dirty="0">
                <a:solidFill>
                  <a:srgbClr val="0D0D0D"/>
                </a:solidFill>
                <a:effectLst/>
                <a:highlight>
                  <a:srgbClr val="FFFFFF"/>
                </a:highlight>
                <a:latin typeface="ui-sans-serif"/>
              </a:rPr>
              <a:t>.+</a:t>
            </a:r>
            <a:r>
              <a:rPr lang="en-GB" b="1" i="0" dirty="0">
                <a:solidFill>
                  <a:srgbClr val="0D0D0D"/>
                </a:solidFill>
                <a:effectLst/>
                <a:highlight>
                  <a:srgbClr val="FFFFFF"/>
                </a:highlight>
                <a:latin typeface="ui-sans-serif"/>
              </a:rPr>
              <a:t>Interpretation of EMG Results</a:t>
            </a:r>
          </a:p>
          <a:p>
            <a:pPr marL="0" indent="0">
              <a:buNone/>
            </a:pPr>
            <a:endParaRPr lang="en-GB" b="1"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Normal Results</a:t>
            </a:r>
            <a:r>
              <a:rPr lang="en-GB" b="0" i="0" dirty="0">
                <a:solidFill>
                  <a:srgbClr val="0D0D0D"/>
                </a:solidFill>
                <a:effectLst/>
                <a:highlight>
                  <a:srgbClr val="FFFFFF"/>
                </a:highlight>
                <a:latin typeface="ui-sans-serif"/>
              </a:rPr>
              <a:t>: Normal electrical activity when muscles are at rest and during contraction.</a:t>
            </a:r>
          </a:p>
          <a:p>
            <a:pPr algn="l">
              <a:buFont typeface="Arial" panose="020B0604020202020204" pitchFamily="34" charset="0"/>
              <a:buChar char="•"/>
            </a:pPr>
            <a:r>
              <a:rPr lang="en-GB" b="1" i="0" dirty="0">
                <a:solidFill>
                  <a:srgbClr val="0D0D0D"/>
                </a:solidFill>
                <a:effectLst/>
                <a:highlight>
                  <a:srgbClr val="FFFFFF"/>
                </a:highlight>
                <a:latin typeface="ui-sans-serif"/>
              </a:rPr>
              <a:t>Abnormal Results</a:t>
            </a:r>
            <a:r>
              <a:rPr lang="en-GB"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Neuropathic Disorders</a:t>
            </a:r>
            <a:r>
              <a:rPr lang="en-GB" b="0" i="0" dirty="0">
                <a:solidFill>
                  <a:srgbClr val="0D0D0D"/>
                </a:solidFill>
                <a:effectLst/>
                <a:highlight>
                  <a:srgbClr val="FFFFFF"/>
                </a:highlight>
                <a:latin typeface="ui-sans-serif"/>
              </a:rPr>
              <a:t>: Reduced speed of nerve signal transmission.</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Myopathic Disorders</a:t>
            </a:r>
            <a:r>
              <a:rPr lang="en-GB" b="0" i="0" dirty="0">
                <a:solidFill>
                  <a:srgbClr val="0D0D0D"/>
                </a:solidFill>
                <a:effectLst/>
                <a:highlight>
                  <a:srgbClr val="FFFFFF"/>
                </a:highlight>
                <a:latin typeface="ui-sans-serif"/>
              </a:rPr>
              <a:t>: Altered muscle response patterns.</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Specific Findings</a:t>
            </a:r>
            <a:r>
              <a:rPr lang="en-GB" b="0" i="0" dirty="0">
                <a:solidFill>
                  <a:srgbClr val="0D0D0D"/>
                </a:solidFill>
                <a:effectLst/>
                <a:highlight>
                  <a:srgbClr val="FFFFFF"/>
                </a:highlight>
                <a:latin typeface="ui-sans-serif"/>
              </a:rPr>
              <a:t>:</a:t>
            </a:r>
          </a:p>
          <a:p>
            <a:pPr marL="1143000" lvl="2" indent="-228600" algn="l">
              <a:buFont typeface="Arial" panose="020B0604020202020204" pitchFamily="34" charset="0"/>
              <a:buChar char="•"/>
            </a:pPr>
            <a:r>
              <a:rPr lang="en-GB" b="1" i="0" dirty="0">
                <a:solidFill>
                  <a:srgbClr val="0D0D0D"/>
                </a:solidFill>
                <a:effectLst/>
                <a:highlight>
                  <a:srgbClr val="FFFFFF"/>
                </a:highlight>
                <a:latin typeface="ui-sans-serif"/>
              </a:rPr>
              <a:t>ALS</a:t>
            </a:r>
            <a:r>
              <a:rPr lang="en-GB" b="0" i="0" dirty="0">
                <a:solidFill>
                  <a:srgbClr val="0D0D0D"/>
                </a:solidFill>
                <a:effectLst/>
                <a:highlight>
                  <a:srgbClr val="FFFFFF"/>
                </a:highlight>
                <a:latin typeface="ui-sans-serif"/>
              </a:rPr>
              <a:t>: Fasciculations and fibrillation potentials.</a:t>
            </a:r>
          </a:p>
          <a:p>
            <a:pPr marL="1143000" lvl="2" indent="-228600" algn="l">
              <a:buFont typeface="Arial" panose="020B0604020202020204" pitchFamily="34" charset="0"/>
              <a:buChar char="•"/>
            </a:pPr>
            <a:r>
              <a:rPr lang="en-GB" b="1" i="0" dirty="0">
                <a:solidFill>
                  <a:srgbClr val="0D0D0D"/>
                </a:solidFill>
                <a:effectLst/>
                <a:highlight>
                  <a:srgbClr val="FFFFFF"/>
                </a:highlight>
                <a:latin typeface="ui-sans-serif"/>
              </a:rPr>
              <a:t>SMA</a:t>
            </a:r>
            <a:r>
              <a:rPr lang="en-GB" b="0" i="0" dirty="0">
                <a:solidFill>
                  <a:srgbClr val="0D0D0D"/>
                </a:solidFill>
                <a:effectLst/>
                <a:highlight>
                  <a:srgbClr val="FFFFFF"/>
                </a:highlight>
                <a:latin typeface="ui-sans-serif"/>
              </a:rPr>
              <a:t>: Decreased motor unit action potential (MUAP) size.</a:t>
            </a:r>
          </a:p>
          <a:p>
            <a:pPr marL="1143000" lvl="2" indent="-228600" algn="l">
              <a:buFont typeface="Arial" panose="020B0604020202020204" pitchFamily="34" charset="0"/>
              <a:buChar char="•"/>
            </a:pPr>
            <a:r>
              <a:rPr lang="en-GB" b="1" i="0" dirty="0">
                <a:solidFill>
                  <a:srgbClr val="0D0D0D"/>
                </a:solidFill>
                <a:effectLst/>
                <a:highlight>
                  <a:srgbClr val="FFFFFF"/>
                </a:highlight>
                <a:latin typeface="ui-sans-serif"/>
              </a:rPr>
              <a:t>Peripheral Neuropathy</a:t>
            </a:r>
            <a:r>
              <a:rPr lang="en-GB" b="0" i="0" dirty="0">
                <a:solidFill>
                  <a:srgbClr val="0D0D0D"/>
                </a:solidFill>
                <a:effectLst/>
                <a:highlight>
                  <a:srgbClr val="FFFFFF"/>
                </a:highlight>
                <a:latin typeface="ui-sans-serif"/>
              </a:rPr>
              <a:t>: Prolonged distal latencies and reduced amplitude</a:t>
            </a:r>
          </a:p>
        </p:txBody>
      </p:sp>
    </p:spTree>
    <p:extLst>
      <p:ext uri="{BB962C8B-B14F-4D97-AF65-F5344CB8AC3E}">
        <p14:creationId xmlns:p14="http://schemas.microsoft.com/office/powerpoint/2010/main" val="498818553"/>
      </p:ext>
    </p:extLst>
  </p:cSld>
  <p:clrMapOvr>
    <a:masterClrMapping/>
  </p:clrMapOvr>
  <mc:AlternateContent xmlns:mc="http://schemas.openxmlformats.org/markup-compatibility/2006" xmlns:p14="http://schemas.microsoft.com/office/powerpoint/2010/main">
    <mc:Choice Requires="p14">
      <p:transition spd="slow" p14:dur="2000" advTm="55178"/>
    </mc:Choice>
    <mc:Fallback xmlns="">
      <p:transition spd="slow" advTm="5517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ELECTRONCEPHALOGRAPHY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166017"/>
            <a:ext cx="10515600" cy="3552287"/>
          </a:xfrm>
        </p:spPr>
        <p:txBody>
          <a:bodyPr>
            <a:normAutofit lnSpcReduction="10000"/>
          </a:bodyPr>
          <a:lstStyle/>
          <a:p>
            <a:pPr algn="l">
              <a:buFont typeface="Arial" panose="020B0604020202020204" pitchFamily="34" charset="0"/>
              <a:buChar char="•"/>
            </a:pPr>
            <a:endParaRPr lang="en-GB" b="1"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Definition:</a:t>
            </a:r>
            <a:r>
              <a:rPr lang="en-GB" b="0" i="0" dirty="0">
                <a:solidFill>
                  <a:srgbClr val="0D0D0D"/>
                </a:solidFill>
                <a:effectLst/>
                <a:highlight>
                  <a:srgbClr val="FFFFFF"/>
                </a:highlight>
                <a:latin typeface="ui-sans-serif"/>
              </a:rPr>
              <a:t> EEG is a non-invasive method to record electrical activity of the brain.</a:t>
            </a:r>
          </a:p>
          <a:p>
            <a:pPr algn="l">
              <a:buFont typeface="Arial" panose="020B0604020202020204" pitchFamily="34" charset="0"/>
              <a:buChar char="•"/>
            </a:pPr>
            <a:r>
              <a:rPr lang="en-GB" b="1" i="0" dirty="0">
                <a:solidFill>
                  <a:srgbClr val="0D0D0D"/>
                </a:solidFill>
                <a:effectLst/>
                <a:highlight>
                  <a:srgbClr val="FFFFFF"/>
                </a:highlight>
                <a:latin typeface="ui-sans-serif"/>
              </a:rPr>
              <a:t>History:</a:t>
            </a:r>
            <a:r>
              <a:rPr lang="en-GB" b="0" i="0" dirty="0">
                <a:solidFill>
                  <a:srgbClr val="0D0D0D"/>
                </a:solidFill>
                <a:effectLst/>
                <a:highlight>
                  <a:srgbClr val="FFFFFF"/>
                </a:highlight>
                <a:latin typeface="ui-sans-serif"/>
              </a:rPr>
              <a:t> Developed in the early 20th century by Hans Berger.</a:t>
            </a:r>
          </a:p>
          <a:p>
            <a:pPr algn="l">
              <a:buFont typeface="Arial" panose="020B0604020202020204" pitchFamily="34" charset="0"/>
              <a:buChar char="•"/>
            </a:pPr>
            <a:r>
              <a:rPr lang="en-GB" b="1" i="0" dirty="0">
                <a:solidFill>
                  <a:srgbClr val="0D0D0D"/>
                </a:solidFill>
                <a:effectLst/>
                <a:highlight>
                  <a:srgbClr val="FFFFFF"/>
                </a:highlight>
                <a:latin typeface="ui-sans-serif"/>
              </a:rPr>
              <a:t>How it works:</a:t>
            </a:r>
            <a:r>
              <a:rPr lang="en-GB" b="0" i="0" dirty="0">
                <a:solidFill>
                  <a:srgbClr val="0D0D0D"/>
                </a:solidFill>
                <a:effectLst/>
                <a:highlight>
                  <a:srgbClr val="FFFFFF"/>
                </a:highlight>
                <a:latin typeface="ui-sans-serif"/>
              </a:rPr>
              <a:t> Measures voltage fluctuations resulting from ionic current within neurons of the brain.</a:t>
            </a:r>
          </a:p>
          <a:p>
            <a:pPr algn="l">
              <a:buFont typeface="Arial" panose="020B0604020202020204" pitchFamily="34" charset="0"/>
              <a:buChar char="•"/>
            </a:pPr>
            <a:r>
              <a:rPr lang="en-GB" b="1" i="0" dirty="0">
                <a:solidFill>
                  <a:srgbClr val="0D0D0D"/>
                </a:solidFill>
                <a:effectLst/>
                <a:highlight>
                  <a:srgbClr val="FFFFFF"/>
                </a:highlight>
                <a:latin typeface="ui-sans-serif"/>
              </a:rPr>
              <a:t>Applications:</a:t>
            </a:r>
            <a:r>
              <a:rPr lang="en-GB" b="0" i="0" dirty="0">
                <a:solidFill>
                  <a:srgbClr val="0D0D0D"/>
                </a:solidFill>
                <a:effectLst/>
                <a:highlight>
                  <a:srgbClr val="FFFFFF"/>
                </a:highlight>
                <a:latin typeface="ui-sans-serif"/>
              </a:rPr>
              <a:t> Used in diagnosing epilepsy, sleep disorders, depth of </a:t>
            </a:r>
            <a:r>
              <a:rPr lang="en-GB" b="0" i="0" dirty="0" err="1">
                <a:solidFill>
                  <a:srgbClr val="0D0D0D"/>
                </a:solidFill>
                <a:effectLst/>
                <a:highlight>
                  <a:srgbClr val="FFFFFF"/>
                </a:highlight>
                <a:latin typeface="ui-sans-serif"/>
              </a:rPr>
              <a:t>anesthesia</a:t>
            </a:r>
            <a:r>
              <a:rPr lang="en-GB" b="0" i="0" dirty="0">
                <a:solidFill>
                  <a:srgbClr val="0D0D0D"/>
                </a:solidFill>
                <a:effectLst/>
                <a:highlight>
                  <a:srgbClr val="FFFFFF"/>
                </a:highlight>
                <a:latin typeface="ui-sans-serif"/>
              </a:rPr>
              <a:t>, coma, encephalopathies, and brain death.</a:t>
            </a:r>
          </a:p>
        </p:txBody>
      </p:sp>
      <p:pic>
        <p:nvPicPr>
          <p:cNvPr id="7170" name="Picture 2" descr="Electroencephalography - Wikipedia">
            <a:extLst>
              <a:ext uri="{FF2B5EF4-FFF2-40B4-BE49-F238E27FC236}">
                <a16:creationId xmlns:a16="http://schemas.microsoft.com/office/drawing/2014/main" id="{A2B3BF2C-40E6-9A88-66D6-A47F5701A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4482835"/>
            <a:ext cx="4318000" cy="166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35110"/>
      </p:ext>
    </p:extLst>
  </p:cSld>
  <p:clrMapOvr>
    <a:masterClrMapping/>
  </p:clrMapOvr>
  <mc:AlternateContent xmlns:mc="http://schemas.openxmlformats.org/markup-compatibility/2006" xmlns:p14="http://schemas.microsoft.com/office/powerpoint/2010/main">
    <mc:Choice Requires="p14">
      <p:transition spd="slow" p14:dur="2000" advTm="59340"/>
    </mc:Choice>
    <mc:Fallback xmlns="">
      <p:transition spd="slow" advTm="5934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DEMENTIA - </a:t>
            </a:r>
            <a:r>
              <a:rPr lang="en-GB" dirty="0">
                <a:solidFill>
                  <a:srgbClr val="C00000"/>
                </a:solidFill>
              </a:rPr>
              <a:t>ELECTRONCEPHALOGRAPHY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645695" y="1488741"/>
            <a:ext cx="6322017" cy="4667250"/>
          </a:xfrm>
        </p:spPr>
        <p:txBody>
          <a:bodyPr>
            <a:normAutofit fontScale="92500"/>
          </a:bodyPr>
          <a:lstStyle/>
          <a:p>
            <a:pPr algn="l">
              <a:buFont typeface="Arial" panose="020B0604020202020204" pitchFamily="34" charset="0"/>
              <a:buChar char="•"/>
            </a:pPr>
            <a:r>
              <a:rPr lang="en-GB" b="0" i="0" dirty="0">
                <a:solidFill>
                  <a:srgbClr val="0D0D0D"/>
                </a:solidFill>
                <a:effectLst/>
                <a:highlight>
                  <a:srgbClr val="FFFFFF"/>
                </a:highlight>
                <a:latin typeface="ui-sans-serif"/>
              </a:rPr>
              <a:t>Role of EEG in Dementia</a:t>
            </a:r>
          </a:p>
          <a:p>
            <a:pPr algn="l">
              <a:buFont typeface="Arial" panose="020B0604020202020204" pitchFamily="34" charset="0"/>
              <a:buChar char="•"/>
            </a:pPr>
            <a:r>
              <a:rPr lang="en-GB" b="1" i="0" dirty="0">
                <a:solidFill>
                  <a:srgbClr val="0D0D0D"/>
                </a:solidFill>
                <a:effectLst/>
                <a:highlight>
                  <a:srgbClr val="FFFFFF"/>
                </a:highlight>
                <a:latin typeface="ui-sans-serif"/>
              </a:rPr>
              <a:t>Content:</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EEG Findings:</a:t>
            </a:r>
            <a:endParaRPr lang="en-GB" b="0" i="0" dirty="0">
              <a:solidFill>
                <a:srgbClr val="0D0D0D"/>
              </a:solidFill>
              <a:effectLst/>
              <a:highlight>
                <a:srgbClr val="FFFFFF"/>
              </a:highlight>
              <a:latin typeface="ui-sans-serif"/>
            </a:endParaRP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Slowing of EEG rhythms.</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Decreased alpha activity.</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Increased theta and delta activity.</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Diagnostic Use:</a:t>
            </a:r>
            <a:endParaRPr lang="en-GB" b="0" i="0" dirty="0">
              <a:solidFill>
                <a:srgbClr val="0D0D0D"/>
              </a:solidFill>
              <a:effectLst/>
              <a:highlight>
                <a:srgbClr val="FFFFFF"/>
              </a:highlight>
              <a:latin typeface="ui-sans-serif"/>
            </a:endParaRP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Differentiating AD from other forms of dementia.</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Characteristic in </a:t>
            </a:r>
            <a:r>
              <a:rPr lang="en-GB" b="0" i="0" dirty="0" err="1">
                <a:solidFill>
                  <a:srgbClr val="0D0D0D"/>
                </a:solidFill>
                <a:effectLst/>
                <a:highlight>
                  <a:srgbClr val="FFFFFF"/>
                </a:highlight>
                <a:latin typeface="ui-sans-serif"/>
              </a:rPr>
              <a:t>Greutzfeldt</a:t>
            </a:r>
            <a:r>
              <a:rPr lang="en-GB" b="0" i="0" dirty="0">
                <a:solidFill>
                  <a:srgbClr val="0D0D0D"/>
                </a:solidFill>
                <a:effectLst/>
                <a:highlight>
                  <a:srgbClr val="FFFFFF"/>
                </a:highlight>
                <a:latin typeface="ui-sans-serif"/>
              </a:rPr>
              <a:t> Jakob disease</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Monitoring disease progression.</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Research Applications:</a:t>
            </a:r>
            <a:endParaRPr lang="en-GB" b="0" i="0" dirty="0">
              <a:solidFill>
                <a:srgbClr val="0D0D0D"/>
              </a:solidFill>
              <a:effectLst/>
              <a:highlight>
                <a:srgbClr val="FFFFFF"/>
              </a:highlight>
              <a:latin typeface="ui-sans-serif"/>
            </a:endParaRP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Studying brain activity changes over time.</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Assessing effects of treatments.</a:t>
            </a:r>
          </a:p>
        </p:txBody>
      </p:sp>
      <p:pic>
        <p:nvPicPr>
          <p:cNvPr id="8194" name="Picture 2" descr="EEG in Creutzfeldt–Jakob disease ...">
            <a:extLst>
              <a:ext uri="{FF2B5EF4-FFF2-40B4-BE49-F238E27FC236}">
                <a16:creationId xmlns:a16="http://schemas.microsoft.com/office/drawing/2014/main" id="{9E1FA817-27BD-2947-1318-8548BFD01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217" y="1690688"/>
            <a:ext cx="4412961" cy="296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21481"/>
      </p:ext>
    </p:extLst>
  </p:cSld>
  <p:clrMapOvr>
    <a:masterClrMapping/>
  </p:clrMapOvr>
  <mc:AlternateContent xmlns:mc="http://schemas.openxmlformats.org/markup-compatibility/2006" xmlns:p14="http://schemas.microsoft.com/office/powerpoint/2010/main">
    <mc:Choice Requires="p14">
      <p:transition spd="slow" p14:dur="2000" advTm="73393"/>
    </mc:Choice>
    <mc:Fallback xmlns="">
      <p:transition spd="slow" advTm="7339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ELECTRONCEPHALOGRAPHY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825625"/>
            <a:ext cx="10515600" cy="4667250"/>
          </a:xfrm>
        </p:spPr>
        <p:txBody>
          <a:bodyPr>
            <a:normAutofit fontScale="92500" lnSpcReduction="10000"/>
          </a:bodyPr>
          <a:lstStyle/>
          <a:p>
            <a:pPr>
              <a:buFont typeface="Arial" panose="020B0604020202020204" pitchFamily="34" charset="0"/>
              <a:buChar char="•"/>
            </a:pPr>
            <a:r>
              <a:rPr lang="en-GB" dirty="0"/>
              <a:t>EEG in Parkinson's Disease and ALS</a:t>
            </a:r>
          </a:p>
          <a:p>
            <a:pPr>
              <a:buFont typeface="Arial" panose="020B0604020202020204" pitchFamily="34" charset="0"/>
              <a:buChar char="•"/>
            </a:pPr>
            <a:endParaRPr lang="en-GB" dirty="0"/>
          </a:p>
          <a:p>
            <a:pPr>
              <a:buFont typeface="Arial" panose="020B0604020202020204" pitchFamily="34" charset="0"/>
              <a:buChar char="•"/>
            </a:pPr>
            <a:r>
              <a:rPr lang="en-GB" b="1" dirty="0" err="1">
                <a:effectLst/>
              </a:rPr>
              <a:t>Content:Parkinson's</a:t>
            </a:r>
            <a:r>
              <a:rPr lang="en-GB" b="1" dirty="0">
                <a:effectLst/>
              </a:rPr>
              <a:t> Disease:</a:t>
            </a:r>
            <a:endParaRPr lang="en-GB" dirty="0">
              <a:effectLst/>
            </a:endParaRPr>
          </a:p>
          <a:p>
            <a:pPr marL="742950" lvl="1" indent="-285750">
              <a:buFont typeface="Arial" panose="020B0604020202020204" pitchFamily="34" charset="0"/>
              <a:buChar char="•"/>
            </a:pPr>
            <a:r>
              <a:rPr lang="en-GB" dirty="0">
                <a:effectLst/>
              </a:rPr>
              <a:t>EEG shows decreased alpha activity.</a:t>
            </a:r>
          </a:p>
          <a:p>
            <a:pPr marL="742950" lvl="1" indent="-285750">
              <a:buFont typeface="Arial" panose="020B0604020202020204" pitchFamily="34" charset="0"/>
              <a:buChar char="•"/>
            </a:pPr>
            <a:r>
              <a:rPr lang="en-GB" dirty="0">
                <a:effectLst/>
              </a:rPr>
              <a:t>Alterations in beta and theta rhythms.</a:t>
            </a:r>
          </a:p>
          <a:p>
            <a:pPr marL="742950" lvl="1" indent="-285750">
              <a:buFont typeface="Arial" panose="020B0604020202020204" pitchFamily="34" charset="0"/>
              <a:buChar char="•"/>
            </a:pPr>
            <a:r>
              <a:rPr lang="en-GB" dirty="0">
                <a:effectLst/>
              </a:rPr>
              <a:t>Correlation with motor symptoms and cognitive decline.</a:t>
            </a:r>
          </a:p>
          <a:p>
            <a:pPr>
              <a:buFont typeface="Arial" panose="020B0604020202020204" pitchFamily="34" charset="0"/>
              <a:buChar char="•"/>
            </a:pPr>
            <a:r>
              <a:rPr lang="en-GB" b="1" dirty="0">
                <a:effectLst/>
              </a:rPr>
              <a:t>Amyotrophic Lateral Sclerosis (ALS):</a:t>
            </a:r>
            <a:endParaRPr lang="en-GB" dirty="0">
              <a:effectLst/>
            </a:endParaRPr>
          </a:p>
          <a:p>
            <a:pPr marL="742950" lvl="1" indent="-285750">
              <a:buFont typeface="Arial" panose="020B0604020202020204" pitchFamily="34" charset="0"/>
              <a:buChar char="•"/>
            </a:pPr>
            <a:r>
              <a:rPr lang="en-GB" dirty="0">
                <a:effectLst/>
              </a:rPr>
              <a:t>EEG abnormalities less pronounced.</a:t>
            </a:r>
          </a:p>
          <a:p>
            <a:pPr marL="742950" lvl="1" indent="-285750">
              <a:buFont typeface="Arial" panose="020B0604020202020204" pitchFamily="34" charset="0"/>
              <a:buChar char="•"/>
            </a:pPr>
            <a:r>
              <a:rPr lang="en-GB" dirty="0">
                <a:effectLst/>
              </a:rPr>
              <a:t>May show decreased beta activity.</a:t>
            </a:r>
          </a:p>
          <a:p>
            <a:pPr marL="742950" lvl="1" indent="-285750">
              <a:buFont typeface="Arial" panose="020B0604020202020204" pitchFamily="34" charset="0"/>
              <a:buChar char="•"/>
            </a:pPr>
            <a:r>
              <a:rPr lang="en-GB" dirty="0">
                <a:effectLst/>
              </a:rPr>
              <a:t>Useful in studying cognitive impairment in ALS patients.</a:t>
            </a:r>
          </a:p>
          <a:p>
            <a:br>
              <a:rPr lang="en-GB" dirty="0"/>
            </a:br>
            <a:endParaRPr lang="en-GB" b="0"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4092042888"/>
      </p:ext>
    </p:extLst>
  </p:cSld>
  <p:clrMapOvr>
    <a:masterClrMapping/>
  </p:clrMapOvr>
  <mc:AlternateContent xmlns:mc="http://schemas.openxmlformats.org/markup-compatibility/2006" xmlns:p14="http://schemas.microsoft.com/office/powerpoint/2010/main">
    <mc:Choice Requires="p14">
      <p:transition spd="slow" p14:dur="2000" advTm="55986"/>
    </mc:Choice>
    <mc:Fallback xmlns="">
      <p:transition spd="slow" advTm="5598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ELECTRONCEPHALOGRAPHY</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405063" y="1690688"/>
            <a:ext cx="10515600" cy="4667250"/>
          </a:xfrm>
        </p:spPr>
        <p:txBody>
          <a:bodyPr>
            <a:normAutofit fontScale="92500" lnSpcReduction="10000"/>
          </a:bodyPr>
          <a:lstStyle/>
          <a:p>
            <a:pPr marL="0" indent="0" algn="l">
              <a:buNone/>
            </a:pPr>
            <a:r>
              <a:rPr lang="en-GB" b="0" i="0" dirty="0">
                <a:solidFill>
                  <a:srgbClr val="0D0D0D"/>
                </a:solidFill>
                <a:effectLst/>
                <a:highlight>
                  <a:srgbClr val="FFFFFF"/>
                </a:highlight>
                <a:latin typeface="ui-sans-serif"/>
              </a:rPr>
              <a:t>Future Directions and Conclusion</a:t>
            </a:r>
          </a:p>
          <a:p>
            <a:pPr marL="0" indent="0" algn="l">
              <a:buNone/>
            </a:pP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Advances in EEG Technology:</a:t>
            </a:r>
            <a:endParaRPr lang="en-GB" b="0" i="0" dirty="0">
              <a:solidFill>
                <a:srgbClr val="0D0D0D"/>
              </a:solidFill>
              <a:effectLst/>
              <a:highlight>
                <a:srgbClr val="FFFFFF"/>
              </a:highlight>
              <a:latin typeface="ui-sans-serif"/>
            </a:endParaRP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High-density EEG.</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Source localization techniques.</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Integration with other neuroimaging modalities (fMRI, PET).</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Potential Research Areas:</a:t>
            </a:r>
            <a:endParaRPr lang="en-GB" b="0" i="0" dirty="0">
              <a:solidFill>
                <a:srgbClr val="0D0D0D"/>
              </a:solidFill>
              <a:effectLst/>
              <a:highlight>
                <a:srgbClr val="FFFFFF"/>
              </a:highlight>
              <a:latin typeface="ui-sans-serif"/>
            </a:endParaRP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Early diagnosis of neurodegenerative disorders.</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Personalized treatment approaches based on EEG biomarkers.</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Understanding disease mechanisms through longitudinal EEG studies.</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Conclusion:</a:t>
            </a:r>
            <a:endParaRPr lang="en-GB" b="0" i="0" dirty="0">
              <a:solidFill>
                <a:srgbClr val="0D0D0D"/>
              </a:solidFill>
              <a:effectLst/>
              <a:highlight>
                <a:srgbClr val="FFFFFF"/>
              </a:highlight>
              <a:latin typeface="ui-sans-serif"/>
            </a:endParaRP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EEG is a valuable tool in the study and management of neurodegenerative disorders.</a:t>
            </a:r>
          </a:p>
          <a:p>
            <a:pPr marL="1143000" lvl="2" indent="-228600" algn="l">
              <a:buFont typeface="Arial" panose="020B0604020202020204" pitchFamily="34" charset="0"/>
              <a:buChar char="•"/>
            </a:pPr>
            <a:r>
              <a:rPr lang="en-GB" b="0" i="0" dirty="0">
                <a:solidFill>
                  <a:srgbClr val="0D0D0D"/>
                </a:solidFill>
                <a:effectLst/>
                <a:highlight>
                  <a:srgbClr val="FFFFFF"/>
                </a:highlight>
                <a:latin typeface="ui-sans-serif"/>
              </a:rPr>
              <a:t>Ongoing research and technological advancements promise to enhance its utility.</a:t>
            </a:r>
            <a:br>
              <a:rPr lang="en-GB" dirty="0"/>
            </a:br>
            <a:endParaRPr lang="en-GB" b="0"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1918907213"/>
      </p:ext>
    </p:extLst>
  </p:cSld>
  <p:clrMapOvr>
    <a:masterClrMapping/>
  </p:clrMapOvr>
  <mc:AlternateContent xmlns:mc="http://schemas.openxmlformats.org/markup-compatibility/2006" xmlns:p14="http://schemas.microsoft.com/office/powerpoint/2010/main">
    <mc:Choice Requires="p14">
      <p:transition spd="slow" p14:dur="2000" advTm="68305"/>
    </mc:Choice>
    <mc:Fallback xmlns="">
      <p:transition spd="slow" advTm="6830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TESTING OF ANS</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418641"/>
            <a:ext cx="9508958" cy="5032375"/>
          </a:xfrm>
        </p:spPr>
        <p:txBody>
          <a:bodyPr>
            <a:normAutofit fontScale="92500"/>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Definition</a:t>
            </a:r>
            <a:r>
              <a:rPr lang="en-GB" b="0" i="0" dirty="0">
                <a:solidFill>
                  <a:srgbClr val="0D0D0D"/>
                </a:solidFill>
                <a:effectLst/>
                <a:highlight>
                  <a:srgbClr val="FFFFFF"/>
                </a:highlight>
                <a:latin typeface="ui-sans-serif"/>
              </a:rPr>
              <a:t>: The Autonomic Nervous System (ANS) controls involuntary bodily functions, including heart rate, digestion, respiratory rate, pupillary response, urination, and sexual arousal.</a:t>
            </a:r>
          </a:p>
          <a:p>
            <a:pPr algn="l">
              <a:buFont typeface="Arial" panose="020B0604020202020204" pitchFamily="34" charset="0"/>
              <a:buChar char="•"/>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Components</a:t>
            </a:r>
            <a:r>
              <a:rPr lang="en-GB"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Sympathetic Nervous System</a:t>
            </a:r>
            <a:r>
              <a:rPr lang="en-GB" b="0" i="0" dirty="0">
                <a:solidFill>
                  <a:srgbClr val="0D0D0D"/>
                </a:solidFill>
                <a:effectLst/>
                <a:highlight>
                  <a:srgbClr val="FFFFFF"/>
                </a:highlight>
                <a:latin typeface="ui-sans-serif"/>
              </a:rPr>
              <a:t>: Prepares the body for stressful or emergency situations (fight or flight response).</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Parasympathetic Nervous System</a:t>
            </a:r>
            <a:r>
              <a:rPr lang="en-GB" b="0" i="0" dirty="0">
                <a:solidFill>
                  <a:srgbClr val="0D0D0D"/>
                </a:solidFill>
                <a:effectLst/>
                <a:highlight>
                  <a:srgbClr val="FFFFFF"/>
                </a:highlight>
                <a:latin typeface="ui-sans-serif"/>
              </a:rPr>
              <a:t>: Controls rest and digest functions, conserving energy and restoring the body to a state of calm.</a:t>
            </a:r>
          </a:p>
          <a:p>
            <a:pPr marL="742950" lvl="1" indent="-285750" algn="l">
              <a:buFont typeface="Arial" panose="020B0604020202020204" pitchFamily="34" charset="0"/>
              <a:buChar char="•"/>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Relevance</a:t>
            </a:r>
            <a:r>
              <a:rPr lang="en-GB" b="0" i="0" dirty="0">
                <a:solidFill>
                  <a:srgbClr val="0D0D0D"/>
                </a:solidFill>
                <a:effectLst/>
                <a:highlight>
                  <a:srgbClr val="FFFFFF"/>
                </a:highlight>
                <a:latin typeface="ui-sans-serif"/>
              </a:rPr>
              <a:t>: Dysfunctions in the ANS can significantly impact the quality of life and are often seen in neurodegenerative disorders</a:t>
            </a:r>
            <a:br>
              <a:rPr lang="en-GB" dirty="0"/>
            </a:br>
            <a:endParaRPr lang="en-GB" b="0"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5287003"/>
      </p:ext>
    </p:extLst>
  </p:cSld>
  <p:clrMapOvr>
    <a:masterClrMapping/>
  </p:clrMapOvr>
  <mc:AlternateContent xmlns:mc="http://schemas.openxmlformats.org/markup-compatibility/2006" xmlns:p14="http://schemas.microsoft.com/office/powerpoint/2010/main">
    <mc:Choice Requires="p14">
      <p:transition spd="slow" p14:dur="2000" advTm="83850"/>
    </mc:Choice>
    <mc:Fallback xmlns="">
      <p:transition spd="slow" advTm="8385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AD – </a:t>
            </a:r>
            <a:r>
              <a:rPr lang="en-GB" dirty="0">
                <a:solidFill>
                  <a:srgbClr val="C00000"/>
                </a:solidFill>
              </a:rPr>
              <a:t>TESTING OF ANS</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460500"/>
            <a:ext cx="10515600" cy="5032375"/>
          </a:xfrm>
        </p:spPr>
        <p:txBody>
          <a:bodyPr>
            <a:normAutofit/>
          </a:bodyPr>
          <a:lstStyle/>
          <a:p>
            <a:pPr marL="0" indent="0" algn="l">
              <a:buNone/>
            </a:pPr>
            <a:r>
              <a:rPr lang="en-GB" b="1" i="0" dirty="0">
                <a:solidFill>
                  <a:srgbClr val="0D0D0D"/>
                </a:solidFill>
                <a:effectLst/>
                <a:highlight>
                  <a:srgbClr val="FFFFFF"/>
                </a:highlight>
                <a:latin typeface="ui-sans-serif"/>
              </a:rPr>
              <a:t>Symptoms of ANS Dysfunction</a:t>
            </a:r>
            <a:r>
              <a:rPr lang="en-GB" b="0" i="0" dirty="0">
                <a:solidFill>
                  <a:srgbClr val="0D0D0D"/>
                </a:solidFill>
                <a:effectLst/>
                <a:highlight>
                  <a:srgbClr val="FFFFFF"/>
                </a:highlight>
                <a:latin typeface="ui-sans-serif"/>
              </a:rPr>
              <a:t>:</a:t>
            </a:r>
          </a:p>
          <a:p>
            <a:pPr marL="0" indent="0" algn="l">
              <a:buNone/>
            </a:pP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Cardiovascular abnormalities (e.g., orthostatic hypotension)</a:t>
            </a: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Gastrointestinal issues (e.g., constipation, gastroparesis)</a:t>
            </a: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Urinary problems (e.g., incontinence, retention)</a:t>
            </a: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Thermoregulatory disturbances (e.g., excessive sweating, hypohidrosis)</a:t>
            </a:r>
          </a:p>
        </p:txBody>
      </p:sp>
    </p:spTree>
    <p:extLst>
      <p:ext uri="{BB962C8B-B14F-4D97-AF65-F5344CB8AC3E}">
        <p14:creationId xmlns:p14="http://schemas.microsoft.com/office/powerpoint/2010/main" val="698035452"/>
      </p:ext>
    </p:extLst>
  </p:cSld>
  <p:clrMapOvr>
    <a:masterClrMapping/>
  </p:clrMapOvr>
  <mc:AlternateContent xmlns:mc="http://schemas.openxmlformats.org/markup-compatibility/2006" xmlns:p14="http://schemas.microsoft.com/office/powerpoint/2010/main">
    <mc:Choice Requires="p14">
      <p:transition spd="slow" p14:dur="2000" advTm="40330"/>
    </mc:Choice>
    <mc:Fallback xmlns="">
      <p:transition spd="slow" advTm="403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9592-9319-739B-E5A9-49D9E4B4444C}"/>
              </a:ext>
            </a:extLst>
          </p:cNvPr>
          <p:cNvSpPr>
            <a:spLocks noGrp="1"/>
          </p:cNvSpPr>
          <p:nvPr>
            <p:ph type="title"/>
          </p:nvPr>
        </p:nvSpPr>
        <p:spPr/>
        <p:txBody>
          <a:bodyPr>
            <a:normAutofit/>
          </a:bodyPr>
          <a:lstStyle/>
          <a:p>
            <a:pPr algn="ctr"/>
            <a:r>
              <a:rPr lang="en-GB" b="0" i="0" dirty="0">
                <a:solidFill>
                  <a:srgbClr val="C00000"/>
                </a:solidFill>
                <a:effectLst/>
                <a:latin typeface="Söhne"/>
              </a:rPr>
              <a:t>WHY ARE ANCILLARY TESTS NEEDED IN NDD</a:t>
            </a:r>
            <a:endParaRPr lang="en-SI" dirty="0"/>
          </a:p>
        </p:txBody>
      </p:sp>
      <p:sp>
        <p:nvSpPr>
          <p:cNvPr id="3" name="Content Placeholder 2">
            <a:extLst>
              <a:ext uri="{FF2B5EF4-FFF2-40B4-BE49-F238E27FC236}">
                <a16:creationId xmlns:a16="http://schemas.microsoft.com/office/drawing/2014/main" id="{06911315-B23E-A934-9935-1E7A6D7CAD9E}"/>
              </a:ext>
            </a:extLst>
          </p:cNvPr>
          <p:cNvSpPr>
            <a:spLocks noGrp="1"/>
          </p:cNvSpPr>
          <p:nvPr>
            <p:ph idx="1"/>
          </p:nvPr>
        </p:nvSpPr>
        <p:spPr/>
        <p:txBody>
          <a:bodyPr>
            <a:normAutofit/>
          </a:bodyPr>
          <a:lstStyle/>
          <a:p>
            <a:pPr algn="l">
              <a:buFont typeface="+mj-lt"/>
              <a:buAutoNum type="arabicPeriod"/>
            </a:pPr>
            <a:r>
              <a:rPr lang="en-GB" b="0" i="0" dirty="0">
                <a:solidFill>
                  <a:srgbClr val="000000"/>
                </a:solidFill>
                <a:effectLst/>
                <a:latin typeface="Söhne"/>
              </a:rPr>
              <a:t>Differential Diagnosis </a:t>
            </a:r>
          </a:p>
          <a:p>
            <a:pPr algn="l">
              <a:buFont typeface="+mj-lt"/>
              <a:buAutoNum type="arabicPeriod"/>
            </a:pPr>
            <a:r>
              <a:rPr lang="en-GB" b="0" i="0" dirty="0">
                <a:solidFill>
                  <a:srgbClr val="000000"/>
                </a:solidFill>
                <a:effectLst/>
                <a:latin typeface="Söhne"/>
              </a:rPr>
              <a:t>Disease Progression Assessment </a:t>
            </a:r>
          </a:p>
          <a:p>
            <a:pPr algn="l">
              <a:buFont typeface="+mj-lt"/>
              <a:buAutoNum type="arabicPeriod"/>
            </a:pPr>
            <a:r>
              <a:rPr lang="en-GB" b="0" i="0" dirty="0">
                <a:solidFill>
                  <a:srgbClr val="000000"/>
                </a:solidFill>
                <a:effectLst/>
                <a:latin typeface="Söhne"/>
              </a:rPr>
              <a:t>Identification of Underlying Pathology </a:t>
            </a:r>
          </a:p>
          <a:p>
            <a:pPr algn="l">
              <a:buFont typeface="+mj-lt"/>
              <a:buAutoNum type="arabicPeriod"/>
            </a:pPr>
            <a:r>
              <a:rPr lang="en-GB" b="0" i="0" dirty="0">
                <a:solidFill>
                  <a:srgbClr val="000000"/>
                </a:solidFill>
                <a:effectLst/>
                <a:latin typeface="Söhne"/>
              </a:rPr>
              <a:t>Early Detection </a:t>
            </a:r>
          </a:p>
          <a:p>
            <a:pPr algn="l">
              <a:buFont typeface="+mj-lt"/>
              <a:buAutoNum type="arabicPeriod"/>
            </a:pPr>
            <a:r>
              <a:rPr lang="en-GB" b="0" i="0" dirty="0">
                <a:solidFill>
                  <a:srgbClr val="000000"/>
                </a:solidFill>
                <a:effectLst/>
                <a:latin typeface="Söhne"/>
              </a:rPr>
              <a:t>Monitoring Disease </a:t>
            </a:r>
          </a:p>
          <a:p>
            <a:pPr algn="l">
              <a:buFont typeface="+mj-lt"/>
              <a:buAutoNum type="arabicPeriod"/>
            </a:pPr>
            <a:r>
              <a:rPr lang="en-GB" b="0" i="0" dirty="0">
                <a:solidFill>
                  <a:srgbClr val="000000"/>
                </a:solidFill>
                <a:effectLst/>
                <a:latin typeface="Söhne"/>
              </a:rPr>
              <a:t>Research and Drug Development </a:t>
            </a:r>
          </a:p>
          <a:p>
            <a:pPr algn="l">
              <a:buFont typeface="+mj-lt"/>
              <a:buAutoNum type="arabicPeriod"/>
            </a:pPr>
            <a:r>
              <a:rPr lang="en-GB" b="0" i="0" dirty="0">
                <a:solidFill>
                  <a:srgbClr val="000000"/>
                </a:solidFill>
                <a:effectLst/>
                <a:latin typeface="Söhne"/>
              </a:rPr>
              <a:t>Personalized Treatment </a:t>
            </a:r>
          </a:p>
          <a:p>
            <a:pPr algn="l">
              <a:buFont typeface="+mj-lt"/>
              <a:buAutoNum type="arabicPeriod"/>
            </a:pPr>
            <a:r>
              <a:rPr lang="en-GB" b="0" i="0" dirty="0">
                <a:solidFill>
                  <a:srgbClr val="000000"/>
                </a:solidFill>
                <a:effectLst/>
                <a:latin typeface="Söhne"/>
              </a:rPr>
              <a:t>Prognosis </a:t>
            </a:r>
          </a:p>
          <a:p>
            <a:pPr marL="0" indent="0" algn="l">
              <a:buNone/>
            </a:pPr>
            <a:endParaRPr lang="en-SI" dirty="0"/>
          </a:p>
        </p:txBody>
      </p:sp>
    </p:spTree>
    <p:extLst>
      <p:ext uri="{BB962C8B-B14F-4D97-AF65-F5344CB8AC3E}">
        <p14:creationId xmlns:p14="http://schemas.microsoft.com/office/powerpoint/2010/main" val="582321373"/>
      </p:ext>
    </p:extLst>
  </p:cSld>
  <p:clrMapOvr>
    <a:masterClrMapping/>
  </p:clrMapOvr>
  <mc:AlternateContent xmlns:mc="http://schemas.openxmlformats.org/markup-compatibility/2006" xmlns:p14="http://schemas.microsoft.com/office/powerpoint/2010/main">
    <mc:Choice Requires="p14">
      <p:transition spd="slow" p14:dur="2000" advTm="168498"/>
    </mc:Choice>
    <mc:Fallback xmlns="">
      <p:transition spd="slow" advTm="16849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fontScale="90000"/>
          </a:bodyPr>
          <a:lstStyle/>
          <a:p>
            <a:pPr algn="ctr"/>
            <a:r>
              <a:rPr lang="en-SI" dirty="0">
                <a:solidFill>
                  <a:srgbClr val="C00000"/>
                </a:solidFill>
              </a:rPr>
              <a:t>ANCILLARY ASSESSMENTS IN NDD </a:t>
            </a:r>
            <a:br>
              <a:rPr lang="en-SI" dirty="0">
                <a:solidFill>
                  <a:srgbClr val="C00000"/>
                </a:solidFill>
              </a:rPr>
            </a:br>
            <a:r>
              <a:rPr lang="en-GB" dirty="0">
                <a:solidFill>
                  <a:srgbClr val="C00000"/>
                </a:solidFill>
              </a:rPr>
              <a:t>NDD and ANS Dysfunction</a:t>
            </a:r>
            <a:br>
              <a:rPr lang="en-GB" dirty="0">
                <a:solidFill>
                  <a:srgbClr val="C00000"/>
                </a:solidFill>
              </a:rPr>
            </a:b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280192"/>
            <a:ext cx="10515600" cy="5032375"/>
          </a:xfrm>
        </p:spPr>
        <p:txBody>
          <a:bodyPr>
            <a:normAutofit/>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Common in:</a:t>
            </a:r>
          </a:p>
          <a:p>
            <a:pPr algn="l">
              <a:buFont typeface="Arial" panose="020B0604020202020204" pitchFamily="34" charset="0"/>
              <a:buChar char="•"/>
            </a:pP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Parkinson's Disease</a:t>
            </a:r>
            <a:r>
              <a:rPr lang="en-GB" b="0" i="0" dirty="0">
                <a:solidFill>
                  <a:srgbClr val="0D0D0D"/>
                </a:solidFill>
                <a:effectLst/>
                <a:highlight>
                  <a:srgbClr val="FFFFFF"/>
                </a:highlight>
                <a:latin typeface="ui-sans-serif"/>
              </a:rPr>
              <a:t>: Affects motor function and can lead to autonomic dysfunction, such as orthostatic hypotension and bladder issues.</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Multiple System Atrophy (MSA)</a:t>
            </a:r>
            <a:r>
              <a:rPr lang="en-GB" b="0" i="0" dirty="0">
                <a:solidFill>
                  <a:srgbClr val="0D0D0D"/>
                </a:solidFill>
                <a:effectLst/>
                <a:highlight>
                  <a:srgbClr val="FFFFFF"/>
                </a:highlight>
                <a:latin typeface="ui-sans-serif"/>
              </a:rPr>
              <a:t>: Characterized by severe autonomic failure including cardiovascular and urinary symptoms.</a:t>
            </a:r>
          </a:p>
          <a:p>
            <a:pPr marL="742950" lvl="1" indent="-285750" algn="l">
              <a:buFont typeface="Arial" panose="020B0604020202020204" pitchFamily="34" charset="0"/>
              <a:buChar char="•"/>
            </a:pPr>
            <a:r>
              <a:rPr lang="en-GB" b="1" i="0" dirty="0">
                <a:solidFill>
                  <a:srgbClr val="0D0D0D"/>
                </a:solidFill>
                <a:effectLst/>
                <a:highlight>
                  <a:srgbClr val="FFFFFF"/>
                </a:highlight>
                <a:latin typeface="ui-sans-serif"/>
              </a:rPr>
              <a:t>Lewy Body Dementia</a:t>
            </a:r>
            <a:r>
              <a:rPr lang="en-GB" b="0" i="0" dirty="0">
                <a:solidFill>
                  <a:srgbClr val="0D0D0D"/>
                </a:solidFill>
                <a:effectLst/>
                <a:highlight>
                  <a:srgbClr val="FFFFFF"/>
                </a:highlight>
                <a:latin typeface="ui-sans-serif"/>
              </a:rPr>
              <a:t>: Involves both cognitive decline and autonomic dysfunction.</a:t>
            </a:r>
          </a:p>
        </p:txBody>
      </p:sp>
    </p:spTree>
    <p:extLst>
      <p:ext uri="{BB962C8B-B14F-4D97-AF65-F5344CB8AC3E}">
        <p14:creationId xmlns:p14="http://schemas.microsoft.com/office/powerpoint/2010/main" val="1882894609"/>
      </p:ext>
    </p:extLst>
  </p:cSld>
  <p:clrMapOvr>
    <a:masterClrMapping/>
  </p:clrMapOvr>
  <mc:AlternateContent xmlns:mc="http://schemas.openxmlformats.org/markup-compatibility/2006" xmlns:p14="http://schemas.microsoft.com/office/powerpoint/2010/main">
    <mc:Choice Requires="p14">
      <p:transition spd="slow" p14:dur="2000" advTm="99966"/>
    </mc:Choice>
    <mc:Fallback xmlns="">
      <p:transition spd="slow" advTm="9996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a:xfrm>
            <a:off x="838200" y="220746"/>
            <a:ext cx="10515600" cy="1325563"/>
          </a:xfrm>
        </p:spPr>
        <p:txBody>
          <a:bodyPr>
            <a:normAutofit/>
          </a:bodyPr>
          <a:lstStyle/>
          <a:p>
            <a:pPr algn="ctr"/>
            <a:r>
              <a:rPr lang="en-SI" dirty="0">
                <a:solidFill>
                  <a:srgbClr val="C00000"/>
                </a:solidFill>
              </a:rPr>
              <a:t>ANCILLARY ASSESSMENTS IN NDD </a:t>
            </a:r>
            <a:br>
              <a:rPr lang="en-SI" dirty="0">
                <a:solidFill>
                  <a:srgbClr val="C00000"/>
                </a:solidFill>
              </a:rPr>
            </a:br>
            <a:r>
              <a:rPr lang="en-GB" i="1" dirty="0">
                <a:solidFill>
                  <a:srgbClr val="C00000"/>
                </a:solidFill>
                <a:effectLst/>
                <a:highlight>
                  <a:srgbClr val="FFFFFF"/>
                </a:highlight>
                <a:latin typeface="ui-sans-serif"/>
              </a:rPr>
              <a:t>Testing Methods for ANS Function</a:t>
            </a: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565404" y="1376445"/>
            <a:ext cx="9733628" cy="5032375"/>
          </a:xfrm>
        </p:spPr>
        <p:txBody>
          <a:bodyPr>
            <a:normAutofit/>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Heart Rate Variability (HRV)</a:t>
            </a:r>
            <a:r>
              <a:rPr lang="en-GB" b="0" i="0" dirty="0">
                <a:solidFill>
                  <a:srgbClr val="0D0D0D"/>
                </a:solidFill>
                <a:effectLst/>
                <a:highlight>
                  <a:srgbClr val="FFFFFF"/>
                </a:highlight>
                <a:latin typeface="ui-sans-serif"/>
              </a:rPr>
              <a:t>: Measures the variation in time between heartbeats. Reduced HRV can indicate autonomic dysfunction.</a:t>
            </a:r>
          </a:p>
          <a:p>
            <a:pPr algn="l">
              <a:buFont typeface="Arial" panose="020B0604020202020204" pitchFamily="34" charset="0"/>
              <a:buChar char="•"/>
            </a:pPr>
            <a:r>
              <a:rPr lang="en-GB" b="1" i="0" dirty="0">
                <a:solidFill>
                  <a:srgbClr val="0D0D0D"/>
                </a:solidFill>
                <a:effectLst/>
                <a:highlight>
                  <a:srgbClr val="FFFFFF"/>
                </a:highlight>
                <a:latin typeface="ui-sans-serif"/>
              </a:rPr>
              <a:t>Tilt Table Test</a:t>
            </a:r>
            <a:r>
              <a:rPr lang="en-GB" b="0" i="0" dirty="0">
                <a:solidFill>
                  <a:srgbClr val="0D0D0D"/>
                </a:solidFill>
                <a:effectLst/>
                <a:highlight>
                  <a:srgbClr val="FFFFFF"/>
                </a:highlight>
                <a:latin typeface="ui-sans-serif"/>
              </a:rPr>
              <a:t>: Evaluates how the body responds to changes in position. It's used to diagnose orthostatic hypotension.</a:t>
            </a:r>
          </a:p>
          <a:p>
            <a:pPr algn="l">
              <a:buFont typeface="Arial" panose="020B0604020202020204" pitchFamily="34" charset="0"/>
              <a:buChar char="•"/>
            </a:pPr>
            <a:r>
              <a:rPr lang="en-GB" b="1" i="0" dirty="0">
                <a:solidFill>
                  <a:srgbClr val="0D0D0D"/>
                </a:solidFill>
                <a:effectLst/>
                <a:highlight>
                  <a:srgbClr val="FFFFFF"/>
                </a:highlight>
                <a:latin typeface="ui-sans-serif"/>
              </a:rPr>
              <a:t>Quantitative Sudomotor Axon Reflex Test (QSART)</a:t>
            </a:r>
            <a:r>
              <a:rPr lang="en-GB" b="0" i="0" dirty="0">
                <a:solidFill>
                  <a:srgbClr val="0D0D0D"/>
                </a:solidFill>
                <a:effectLst/>
                <a:highlight>
                  <a:srgbClr val="FFFFFF"/>
                </a:highlight>
                <a:latin typeface="ui-sans-serif"/>
              </a:rPr>
              <a:t>: Assesses the nerves that control sweating.</a:t>
            </a:r>
          </a:p>
          <a:p>
            <a:pPr algn="l">
              <a:buFont typeface="Arial" panose="020B0604020202020204" pitchFamily="34" charset="0"/>
              <a:buChar char="•"/>
            </a:pPr>
            <a:r>
              <a:rPr lang="en-GB" b="1" i="0" dirty="0">
                <a:solidFill>
                  <a:srgbClr val="0D0D0D"/>
                </a:solidFill>
                <a:effectLst/>
                <a:highlight>
                  <a:srgbClr val="FFFFFF"/>
                </a:highlight>
                <a:latin typeface="ui-sans-serif"/>
              </a:rPr>
              <a:t>Valsalva </a:t>
            </a:r>
            <a:r>
              <a:rPr lang="en-GB" b="1" i="0" dirty="0" err="1">
                <a:solidFill>
                  <a:srgbClr val="0D0D0D"/>
                </a:solidFill>
                <a:effectLst/>
                <a:highlight>
                  <a:srgbClr val="FFFFFF"/>
                </a:highlight>
                <a:latin typeface="ui-sans-serif"/>
              </a:rPr>
              <a:t>Maneuver</a:t>
            </a:r>
            <a:r>
              <a:rPr lang="en-GB" b="0" i="0" dirty="0">
                <a:solidFill>
                  <a:srgbClr val="0D0D0D"/>
                </a:solidFill>
                <a:effectLst/>
                <a:highlight>
                  <a:srgbClr val="FFFFFF"/>
                </a:highlight>
                <a:latin typeface="ui-sans-serif"/>
              </a:rPr>
              <a:t>: Measures changes in heart rate and blood pressure in response to a forceful exhalation.</a:t>
            </a:r>
          </a:p>
          <a:p>
            <a:pPr algn="l">
              <a:buFont typeface="Arial" panose="020B0604020202020204" pitchFamily="34" charset="0"/>
              <a:buChar char="•"/>
            </a:pPr>
            <a:r>
              <a:rPr lang="en-GB" b="1" i="0" dirty="0">
                <a:solidFill>
                  <a:srgbClr val="0D0D0D"/>
                </a:solidFill>
                <a:effectLst/>
                <a:highlight>
                  <a:srgbClr val="FFFFFF"/>
                </a:highlight>
                <a:latin typeface="ui-sans-serif"/>
              </a:rPr>
              <a:t>Gastric Emptying Study</a:t>
            </a:r>
            <a:r>
              <a:rPr lang="en-GB" b="0" i="0" dirty="0">
                <a:solidFill>
                  <a:srgbClr val="0D0D0D"/>
                </a:solidFill>
                <a:effectLst/>
                <a:highlight>
                  <a:srgbClr val="FFFFFF"/>
                </a:highlight>
                <a:latin typeface="ui-sans-serif"/>
              </a:rPr>
              <a:t>: Evaluates the time it takes for food to move from the stomach to the small intestine.</a:t>
            </a:r>
          </a:p>
        </p:txBody>
      </p:sp>
    </p:spTree>
    <p:extLst>
      <p:ext uri="{BB962C8B-B14F-4D97-AF65-F5344CB8AC3E}">
        <p14:creationId xmlns:p14="http://schemas.microsoft.com/office/powerpoint/2010/main" val="615661267"/>
      </p:ext>
    </p:extLst>
  </p:cSld>
  <p:clrMapOvr>
    <a:masterClrMapping/>
  </p:clrMapOvr>
  <mc:AlternateContent xmlns:mc="http://schemas.openxmlformats.org/markup-compatibility/2006" xmlns:p14="http://schemas.microsoft.com/office/powerpoint/2010/main">
    <mc:Choice Requires="p14">
      <p:transition spd="slow" p14:dur="2000" advTm="73326"/>
    </mc:Choice>
    <mc:Fallback xmlns="">
      <p:transition spd="slow" advTm="7332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fontScale="90000"/>
          </a:bodyPr>
          <a:lstStyle/>
          <a:p>
            <a:pPr algn="ctr"/>
            <a:r>
              <a:rPr lang="en-SI" dirty="0">
                <a:solidFill>
                  <a:srgbClr val="C00000"/>
                </a:solidFill>
              </a:rPr>
              <a:t>ANCILLARY ASSESSMENTS IN NDD </a:t>
            </a:r>
            <a:br>
              <a:rPr lang="en-SI" dirty="0">
                <a:solidFill>
                  <a:srgbClr val="C00000"/>
                </a:solidFill>
              </a:rPr>
            </a:br>
            <a:r>
              <a:rPr lang="en-GB" i="1" dirty="0">
                <a:solidFill>
                  <a:srgbClr val="C00000"/>
                </a:solidFill>
                <a:effectLst/>
                <a:highlight>
                  <a:srgbClr val="FFFFFF"/>
                </a:highlight>
                <a:latin typeface="ui-sans-serif"/>
              </a:rPr>
              <a:t>Interpretation of ANS Testing Results</a:t>
            </a:r>
            <a:br>
              <a:rPr lang="en-GB" i="1" dirty="0">
                <a:solidFill>
                  <a:srgbClr val="C00000"/>
                </a:solidFill>
                <a:effectLst/>
                <a:highlight>
                  <a:srgbClr val="FFFFFF"/>
                </a:highlight>
                <a:latin typeface="ui-sans-serif"/>
              </a:rPr>
            </a:b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440614"/>
            <a:ext cx="11126492" cy="4351338"/>
          </a:xfrm>
        </p:spPr>
        <p:txBody>
          <a:bodyPr>
            <a:normAutofit fontScale="25000" lnSpcReduction="20000"/>
          </a:bodyPr>
          <a:lstStyle/>
          <a:p>
            <a:pPr algn="l"/>
            <a:r>
              <a:rPr lang="en-GB" sz="8000" b="1" i="0" dirty="0">
                <a:solidFill>
                  <a:srgbClr val="0D0D0D"/>
                </a:solidFill>
                <a:effectLst/>
                <a:highlight>
                  <a:srgbClr val="FFFFFF"/>
                </a:highlight>
                <a:latin typeface="ui-sans-serif"/>
              </a:rPr>
              <a:t>Heart Rate Variability (HRV)</a:t>
            </a:r>
            <a:r>
              <a:rPr lang="en-GB" sz="80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Normal: High variability</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Dysfunction: Low variability</a:t>
            </a:r>
          </a:p>
          <a:p>
            <a:pPr algn="l">
              <a:buFont typeface="Arial" panose="020B0604020202020204" pitchFamily="34" charset="0"/>
              <a:buChar char="•"/>
            </a:pPr>
            <a:r>
              <a:rPr lang="en-GB" sz="8000" b="1" i="0" dirty="0">
                <a:solidFill>
                  <a:srgbClr val="0D0D0D"/>
                </a:solidFill>
                <a:effectLst/>
                <a:highlight>
                  <a:srgbClr val="FFFFFF"/>
                </a:highlight>
                <a:latin typeface="ui-sans-serif"/>
              </a:rPr>
              <a:t>Tilt Table Test</a:t>
            </a:r>
            <a:r>
              <a:rPr lang="en-GB" sz="80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Normal: Minor changes in blood pressure and heart rate</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Dysfunction: Significant drop in blood pressure upon standing</a:t>
            </a:r>
          </a:p>
          <a:p>
            <a:pPr algn="l">
              <a:buFont typeface="Arial" panose="020B0604020202020204" pitchFamily="34" charset="0"/>
              <a:buChar char="•"/>
            </a:pPr>
            <a:r>
              <a:rPr lang="en-GB" sz="8000" b="1" i="0" dirty="0">
                <a:solidFill>
                  <a:srgbClr val="0D0D0D"/>
                </a:solidFill>
                <a:effectLst/>
                <a:highlight>
                  <a:srgbClr val="FFFFFF"/>
                </a:highlight>
                <a:latin typeface="ui-sans-serif"/>
              </a:rPr>
              <a:t>QSART</a:t>
            </a:r>
            <a:r>
              <a:rPr lang="en-GB" sz="80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Normal: Adequate sweat response</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Dysfunction: Reduced or absent sweat response</a:t>
            </a:r>
          </a:p>
          <a:p>
            <a:pPr algn="l">
              <a:buFont typeface="Arial" panose="020B0604020202020204" pitchFamily="34" charset="0"/>
              <a:buChar char="•"/>
            </a:pPr>
            <a:r>
              <a:rPr lang="en-GB" sz="8000" b="1" i="0" dirty="0">
                <a:solidFill>
                  <a:srgbClr val="0D0D0D"/>
                </a:solidFill>
                <a:effectLst/>
                <a:highlight>
                  <a:srgbClr val="FFFFFF"/>
                </a:highlight>
                <a:latin typeface="ui-sans-serif"/>
              </a:rPr>
              <a:t>Valsalva </a:t>
            </a:r>
            <a:r>
              <a:rPr lang="en-GB" sz="8000" b="1" i="0" dirty="0" err="1">
                <a:solidFill>
                  <a:srgbClr val="0D0D0D"/>
                </a:solidFill>
                <a:effectLst/>
                <a:highlight>
                  <a:srgbClr val="FFFFFF"/>
                </a:highlight>
                <a:latin typeface="ui-sans-serif"/>
              </a:rPr>
              <a:t>Maneuver</a:t>
            </a:r>
            <a:r>
              <a:rPr lang="en-GB" sz="80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Normal: Specific patterns of blood pressure and heart rate changes</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Dysfunction: Abnormal patterns indicating autonomic failure</a:t>
            </a:r>
          </a:p>
          <a:p>
            <a:pPr algn="l">
              <a:buFont typeface="Arial" panose="020B0604020202020204" pitchFamily="34" charset="0"/>
              <a:buChar char="•"/>
            </a:pPr>
            <a:r>
              <a:rPr lang="en-GB" sz="8000" b="1" i="0" dirty="0">
                <a:solidFill>
                  <a:srgbClr val="0D0D0D"/>
                </a:solidFill>
                <a:effectLst/>
                <a:highlight>
                  <a:srgbClr val="FFFFFF"/>
                </a:highlight>
                <a:latin typeface="ui-sans-serif"/>
              </a:rPr>
              <a:t>Gastric Emptying Study</a:t>
            </a:r>
            <a:r>
              <a:rPr lang="en-GB" sz="80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Normal: Timely emptying of the stomach</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Dysfunction: Delayed gastric emptying</a:t>
            </a:r>
          </a:p>
          <a:p>
            <a:pPr marL="742950" lvl="1" indent="-285750" algn="l">
              <a:buFont typeface="Arial" panose="020B0604020202020204" pitchFamily="34" charset="0"/>
              <a:buChar char="•"/>
            </a:pPr>
            <a:r>
              <a:rPr lang="en-GB" sz="8000" b="0" i="0" dirty="0">
                <a:solidFill>
                  <a:srgbClr val="0D0D0D"/>
                </a:solidFill>
                <a:effectLst/>
                <a:highlight>
                  <a:srgbClr val="FFFFFF"/>
                </a:highlight>
                <a:latin typeface="ui-sans-serif"/>
              </a:rPr>
              <a:t>Exploration of neuroprotective strategies to slow disease progression</a:t>
            </a:r>
          </a:p>
          <a:p>
            <a:br>
              <a:rPr lang="en-GB" dirty="0"/>
            </a:br>
            <a:endParaRPr lang="en-GB" b="0"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2269901047"/>
      </p:ext>
    </p:extLst>
  </p:cSld>
  <p:clrMapOvr>
    <a:masterClrMapping/>
  </p:clrMapOvr>
  <mc:AlternateContent xmlns:mc="http://schemas.openxmlformats.org/markup-compatibility/2006" xmlns:p14="http://schemas.microsoft.com/office/powerpoint/2010/main">
    <mc:Choice Requires="p14">
      <p:transition spd="slow" p14:dur="2000" advTm="114426"/>
    </mc:Choice>
    <mc:Fallback xmlns="">
      <p:transition spd="slow" advTm="11442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i="1" dirty="0">
                <a:solidFill>
                  <a:srgbClr val="C00000"/>
                </a:solidFill>
                <a:effectLst/>
                <a:highlight>
                  <a:srgbClr val="FFFFFF"/>
                </a:highlight>
                <a:latin typeface="ui-sans-serif"/>
              </a:rPr>
              <a:t>Management of ANS Dysfunction</a:t>
            </a: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565404" y="1873752"/>
            <a:ext cx="10515600" cy="4351338"/>
          </a:xfrm>
        </p:spPr>
        <p:txBody>
          <a:bodyPr>
            <a:normAutofit fontScale="32500" lnSpcReduction="20000"/>
          </a:bodyPr>
          <a:lstStyle/>
          <a:p>
            <a:pPr algn="l">
              <a:buFont typeface="Arial" panose="020B0604020202020204" pitchFamily="34" charset="0"/>
              <a:buChar char="•"/>
            </a:pPr>
            <a:r>
              <a:rPr lang="en-GB" sz="6400" b="1" i="0" dirty="0">
                <a:solidFill>
                  <a:srgbClr val="0D0D0D"/>
                </a:solidFill>
                <a:effectLst/>
                <a:highlight>
                  <a:srgbClr val="FFFFFF"/>
                </a:highlight>
                <a:latin typeface="ui-sans-serif"/>
              </a:rPr>
              <a:t>Medications</a:t>
            </a:r>
            <a:r>
              <a:rPr lang="en-GB" sz="64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6400" b="0" i="0" dirty="0">
                <a:solidFill>
                  <a:srgbClr val="0D0D0D"/>
                </a:solidFill>
                <a:effectLst/>
                <a:highlight>
                  <a:srgbClr val="FFFFFF"/>
                </a:highlight>
                <a:latin typeface="ui-sans-serif"/>
              </a:rPr>
              <a:t>Midodrine or fludrocortisone for orthostatic hypotension</a:t>
            </a:r>
          </a:p>
          <a:p>
            <a:pPr marL="742950" lvl="1" indent="-285750" algn="l">
              <a:buFont typeface="Arial" panose="020B0604020202020204" pitchFamily="34" charset="0"/>
              <a:buChar char="•"/>
            </a:pPr>
            <a:r>
              <a:rPr lang="en-GB" sz="6400" b="0" i="0" dirty="0">
                <a:solidFill>
                  <a:srgbClr val="0D0D0D"/>
                </a:solidFill>
                <a:effectLst/>
                <a:highlight>
                  <a:srgbClr val="FFFFFF"/>
                </a:highlight>
                <a:latin typeface="ui-sans-serif"/>
              </a:rPr>
              <a:t>Beta-blockers or anticholinergics for heart rate control</a:t>
            </a:r>
          </a:p>
          <a:p>
            <a:pPr algn="l">
              <a:buFont typeface="Arial" panose="020B0604020202020204" pitchFamily="34" charset="0"/>
              <a:buChar char="•"/>
            </a:pPr>
            <a:r>
              <a:rPr lang="en-GB" sz="6400" b="1" i="0" dirty="0">
                <a:solidFill>
                  <a:srgbClr val="0D0D0D"/>
                </a:solidFill>
                <a:effectLst/>
                <a:highlight>
                  <a:srgbClr val="FFFFFF"/>
                </a:highlight>
                <a:latin typeface="ui-sans-serif"/>
              </a:rPr>
              <a:t>Lifestyle Adjustments</a:t>
            </a:r>
            <a:r>
              <a:rPr lang="en-GB" sz="64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6400" b="0" i="0" dirty="0">
                <a:solidFill>
                  <a:srgbClr val="0D0D0D"/>
                </a:solidFill>
                <a:effectLst/>
                <a:highlight>
                  <a:srgbClr val="FFFFFF"/>
                </a:highlight>
                <a:latin typeface="ui-sans-serif"/>
              </a:rPr>
              <a:t>Increased salt and fluid intake</a:t>
            </a:r>
          </a:p>
          <a:p>
            <a:pPr marL="742950" lvl="1" indent="-285750" algn="l">
              <a:buFont typeface="Arial" panose="020B0604020202020204" pitchFamily="34" charset="0"/>
              <a:buChar char="•"/>
            </a:pPr>
            <a:r>
              <a:rPr lang="en-GB" sz="6400" b="0" i="0" dirty="0">
                <a:solidFill>
                  <a:srgbClr val="0D0D0D"/>
                </a:solidFill>
                <a:effectLst/>
                <a:highlight>
                  <a:srgbClr val="FFFFFF"/>
                </a:highlight>
                <a:latin typeface="ui-sans-serif"/>
              </a:rPr>
              <a:t>Compression stockings for blood pressure management</a:t>
            </a:r>
          </a:p>
          <a:p>
            <a:pPr marL="742950" lvl="1" indent="-285750" algn="l">
              <a:buFont typeface="Arial" panose="020B0604020202020204" pitchFamily="34" charset="0"/>
              <a:buChar char="•"/>
            </a:pPr>
            <a:r>
              <a:rPr lang="en-GB" sz="6400" b="0" i="0" dirty="0">
                <a:solidFill>
                  <a:srgbClr val="0D0D0D"/>
                </a:solidFill>
                <a:effectLst/>
                <a:highlight>
                  <a:srgbClr val="FFFFFF"/>
                </a:highlight>
                <a:latin typeface="ui-sans-serif"/>
              </a:rPr>
              <a:t>Dietary changes for gastrointestinal symptoms</a:t>
            </a:r>
          </a:p>
          <a:p>
            <a:pPr algn="l">
              <a:buFont typeface="Arial" panose="020B0604020202020204" pitchFamily="34" charset="0"/>
              <a:buChar char="•"/>
            </a:pPr>
            <a:r>
              <a:rPr lang="en-GB" sz="6400" b="1" i="0" dirty="0">
                <a:solidFill>
                  <a:srgbClr val="0D0D0D"/>
                </a:solidFill>
                <a:effectLst/>
                <a:highlight>
                  <a:srgbClr val="FFFFFF"/>
                </a:highlight>
                <a:latin typeface="ui-sans-serif"/>
              </a:rPr>
              <a:t>Physical Therapy</a:t>
            </a:r>
            <a:r>
              <a:rPr lang="en-GB" sz="6400" b="0" i="0" dirty="0">
                <a:solidFill>
                  <a:srgbClr val="0D0D0D"/>
                </a:solidFill>
                <a:effectLst/>
                <a:highlight>
                  <a:srgbClr val="FFFFFF"/>
                </a:highlight>
                <a:latin typeface="ui-sans-serif"/>
              </a:rPr>
              <a:t>: Tailored exercises to improve cardiovascular stability and mobility</a:t>
            </a:r>
          </a:p>
          <a:p>
            <a:pPr algn="l">
              <a:buFont typeface="Arial" panose="020B0604020202020204" pitchFamily="34" charset="0"/>
              <a:buChar char="•"/>
            </a:pPr>
            <a:r>
              <a:rPr lang="en-GB" sz="6400" b="1" i="0" dirty="0">
                <a:solidFill>
                  <a:srgbClr val="0D0D0D"/>
                </a:solidFill>
                <a:effectLst/>
                <a:highlight>
                  <a:srgbClr val="FFFFFF"/>
                </a:highlight>
                <a:latin typeface="ui-sans-serif"/>
              </a:rPr>
              <a:t>Monitoring and Follow-Up</a:t>
            </a:r>
            <a:r>
              <a:rPr lang="en-GB" sz="6400" b="0" i="0" dirty="0">
                <a:solidFill>
                  <a:srgbClr val="0D0D0D"/>
                </a:solidFill>
                <a:effectLst/>
                <a:highlight>
                  <a:srgbClr val="FFFFFF"/>
                </a:highlight>
                <a:latin typeface="ui-sans-serif"/>
              </a:rPr>
              <a:t>:</a:t>
            </a:r>
          </a:p>
          <a:p>
            <a:pPr marL="742950" lvl="1" indent="-285750" algn="l">
              <a:buFont typeface="Arial" panose="020B0604020202020204" pitchFamily="34" charset="0"/>
              <a:buChar char="•"/>
            </a:pPr>
            <a:r>
              <a:rPr lang="en-GB" sz="6400" b="0" i="0" dirty="0">
                <a:solidFill>
                  <a:srgbClr val="0D0D0D"/>
                </a:solidFill>
                <a:effectLst/>
                <a:highlight>
                  <a:srgbClr val="FFFFFF"/>
                </a:highlight>
                <a:latin typeface="ui-sans-serif"/>
              </a:rPr>
              <a:t>Regular monitoring of symptoms and ANS function</a:t>
            </a:r>
          </a:p>
          <a:p>
            <a:pPr marL="742950" lvl="1" indent="-285750" algn="l">
              <a:buFont typeface="Arial" panose="020B0604020202020204" pitchFamily="34" charset="0"/>
              <a:buChar char="•"/>
            </a:pPr>
            <a:r>
              <a:rPr lang="en-GB" sz="6400" b="0" i="0" dirty="0">
                <a:solidFill>
                  <a:srgbClr val="0D0D0D"/>
                </a:solidFill>
                <a:effectLst/>
                <a:highlight>
                  <a:srgbClr val="FFFFFF"/>
                </a:highlight>
                <a:latin typeface="ui-sans-serif"/>
              </a:rPr>
              <a:t>Adjustments in treatment plans based on progression and response</a:t>
            </a:r>
            <a:br>
              <a:rPr lang="en-GB" dirty="0"/>
            </a:br>
            <a:endParaRPr lang="en-GB" b="0"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1512635355"/>
      </p:ext>
    </p:extLst>
  </p:cSld>
  <p:clrMapOvr>
    <a:masterClrMapping/>
  </p:clrMapOvr>
  <mc:AlternateContent xmlns:mc="http://schemas.openxmlformats.org/markup-compatibility/2006" xmlns:p14="http://schemas.microsoft.com/office/powerpoint/2010/main">
    <mc:Choice Requires="p14">
      <p:transition spd="slow" p14:dur="2000" advTm="79320"/>
    </mc:Choice>
    <mc:Fallback xmlns="">
      <p:transition spd="slow" advTm="7932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i="1" dirty="0">
                <a:solidFill>
                  <a:srgbClr val="C00000"/>
                </a:solidFill>
                <a:effectLst/>
                <a:highlight>
                  <a:srgbClr val="FFFFFF"/>
                </a:highlight>
                <a:latin typeface="ui-sans-serif"/>
              </a:rPr>
              <a:t>Sleep Studies</a:t>
            </a: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565404" y="1690688"/>
            <a:ext cx="10515600" cy="4351338"/>
          </a:xfrm>
        </p:spPr>
        <p:txBody>
          <a:bodyPr>
            <a:normAutofit lnSpcReduction="10000"/>
          </a:bodyPr>
          <a:lstStyle/>
          <a:p>
            <a:pPr algn="l"/>
            <a:r>
              <a:rPr lang="en-GB" b="0" i="0" dirty="0">
                <a:solidFill>
                  <a:srgbClr val="0D0D0D"/>
                </a:solidFill>
                <a:effectLst/>
                <a:highlight>
                  <a:srgbClr val="FFFFFF"/>
                </a:highlight>
                <a:latin typeface="ui-sans-serif"/>
              </a:rPr>
              <a:t>Importance and Role of Sleep Studies in Neurodegenerative Disorders</a:t>
            </a:r>
          </a:p>
          <a:p>
            <a:pPr algn="l">
              <a:buFont typeface="Arial" panose="020B0604020202020204" pitchFamily="34" charset="0"/>
              <a:buChar char="•"/>
            </a:pPr>
            <a:r>
              <a:rPr lang="en-GB" b="1" i="0" dirty="0">
                <a:solidFill>
                  <a:srgbClr val="0D0D0D"/>
                </a:solidFill>
                <a:effectLst/>
                <a:highlight>
                  <a:srgbClr val="FFFFFF"/>
                </a:highlight>
                <a:latin typeface="ui-sans-serif"/>
              </a:rPr>
              <a:t>Definition of Sleep Studies: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Polysomnography (PSG)</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Multiple Sleep Latency Test (MSLT)</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Actigraphy</a:t>
            </a:r>
          </a:p>
          <a:p>
            <a:pPr algn="l">
              <a:buFont typeface="Arial" panose="020B0604020202020204" pitchFamily="34" charset="0"/>
              <a:buChar char="•"/>
            </a:pPr>
            <a:r>
              <a:rPr lang="en-GB" b="1" i="0" dirty="0">
                <a:solidFill>
                  <a:srgbClr val="0D0D0D"/>
                </a:solidFill>
                <a:effectLst/>
                <a:highlight>
                  <a:srgbClr val="FFFFFF"/>
                </a:highlight>
                <a:latin typeface="ui-sans-serif"/>
              </a:rPr>
              <a:t>Importance of Sleep:</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Essential for cognitive function, mood regulation, and overall health</a:t>
            </a:r>
          </a:p>
          <a:p>
            <a:pPr algn="l">
              <a:buFont typeface="Arial" panose="020B0604020202020204" pitchFamily="34" charset="0"/>
              <a:buChar char="•"/>
            </a:pPr>
            <a:r>
              <a:rPr lang="en-GB" b="1" i="0" dirty="0">
                <a:solidFill>
                  <a:srgbClr val="0D0D0D"/>
                </a:solidFill>
                <a:effectLst/>
                <a:highlight>
                  <a:srgbClr val="FFFFFF"/>
                </a:highlight>
                <a:latin typeface="ui-sans-serif"/>
              </a:rPr>
              <a:t>Link to Neurodegenerative Disorders: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Sleep disturbances often precede and exacerbate neurodegenerative diseases</a:t>
            </a:r>
            <a:br>
              <a:rPr lang="en-GB" dirty="0"/>
            </a:br>
            <a:endParaRPr lang="en-GB" b="0" i="0" dirty="0">
              <a:solidFill>
                <a:srgbClr val="0D0D0D"/>
              </a:solidFill>
              <a:effectLst/>
              <a:highlight>
                <a:srgbClr val="FFFFFF"/>
              </a:highlight>
              <a:latin typeface="ui-sans-serif"/>
            </a:endParaRPr>
          </a:p>
        </p:txBody>
      </p:sp>
    </p:spTree>
    <p:extLst>
      <p:ext uri="{BB962C8B-B14F-4D97-AF65-F5344CB8AC3E}">
        <p14:creationId xmlns:p14="http://schemas.microsoft.com/office/powerpoint/2010/main" val="1835596165"/>
      </p:ext>
    </p:extLst>
  </p:cSld>
  <p:clrMapOvr>
    <a:masterClrMapping/>
  </p:clrMapOvr>
  <mc:AlternateContent xmlns:mc="http://schemas.openxmlformats.org/markup-compatibility/2006" xmlns:p14="http://schemas.microsoft.com/office/powerpoint/2010/main">
    <mc:Choice Requires="p14">
      <p:transition spd="slow" p14:dur="2000" advTm="91494"/>
    </mc:Choice>
    <mc:Fallback xmlns="">
      <p:transition spd="slow" advTm="9149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i="1">
                <a:solidFill>
                  <a:srgbClr val="C00000"/>
                </a:solidFill>
                <a:effectLst/>
                <a:highlight>
                  <a:srgbClr val="FFFFFF"/>
                </a:highlight>
                <a:latin typeface="ui-sans-serif"/>
              </a:rPr>
              <a:t>Sleep Studies</a:t>
            </a: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298008"/>
            <a:ext cx="10515600" cy="3195826"/>
          </a:xfrm>
        </p:spPr>
        <p:txBody>
          <a:bodyPr>
            <a:normAutofit lnSpcReduction="10000"/>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Early Detection:</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Identification of REM sleep </a:t>
            </a:r>
            <a:r>
              <a:rPr lang="en-GB" b="0" i="0" dirty="0" err="1">
                <a:solidFill>
                  <a:srgbClr val="0D0D0D"/>
                </a:solidFill>
                <a:effectLst/>
                <a:highlight>
                  <a:srgbClr val="FFFFFF"/>
                </a:highlight>
                <a:latin typeface="ui-sans-serif"/>
              </a:rPr>
              <a:t>behavior</a:t>
            </a:r>
            <a:r>
              <a:rPr lang="en-GB" b="0" i="0" dirty="0">
                <a:solidFill>
                  <a:srgbClr val="0D0D0D"/>
                </a:solidFill>
                <a:effectLst/>
                <a:highlight>
                  <a:srgbClr val="FFFFFF"/>
                </a:highlight>
                <a:latin typeface="ui-sans-serif"/>
              </a:rPr>
              <a:t> disorder (RBD) as an early sign of Parkinson’s disease (PD)</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Detection of sleep </a:t>
            </a:r>
            <a:r>
              <a:rPr lang="en-GB" b="0" i="0" dirty="0" err="1">
                <a:solidFill>
                  <a:srgbClr val="0D0D0D"/>
                </a:solidFill>
                <a:effectLst/>
                <a:highlight>
                  <a:srgbClr val="FFFFFF"/>
                </a:highlight>
                <a:latin typeface="ui-sans-serif"/>
              </a:rPr>
              <a:t>apnea</a:t>
            </a:r>
            <a:r>
              <a:rPr lang="en-GB" b="0" i="0" dirty="0">
                <a:solidFill>
                  <a:srgbClr val="0D0D0D"/>
                </a:solidFill>
                <a:effectLst/>
                <a:highlight>
                  <a:srgbClr val="FFFFFF"/>
                </a:highlight>
                <a:latin typeface="ui-sans-serif"/>
              </a:rPr>
              <a:t> in Alzheimer's disease (AD) patients</a:t>
            </a:r>
          </a:p>
          <a:p>
            <a:pPr marL="457200" lvl="1" indent="0" algn="l">
              <a:buNone/>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Differential Diagnosis: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Differentiating between various neurodegenerative disorders based on sleep patterns</a:t>
            </a:r>
          </a:p>
        </p:txBody>
      </p:sp>
      <p:pic>
        <p:nvPicPr>
          <p:cNvPr id="9218" name="Picture 2" descr="Sleep Study Is Best for My Patient ...">
            <a:extLst>
              <a:ext uri="{FF2B5EF4-FFF2-40B4-BE49-F238E27FC236}">
                <a16:creationId xmlns:a16="http://schemas.microsoft.com/office/drawing/2014/main" id="{253218A6-E678-5C0E-FFFC-908BFF2A5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941" y="3856672"/>
            <a:ext cx="3530600" cy="229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369634"/>
      </p:ext>
    </p:extLst>
  </p:cSld>
  <p:clrMapOvr>
    <a:masterClrMapping/>
  </p:clrMapOvr>
  <mc:AlternateContent xmlns:mc="http://schemas.openxmlformats.org/markup-compatibility/2006" xmlns:p14="http://schemas.microsoft.com/office/powerpoint/2010/main">
    <mc:Choice Requires="p14">
      <p:transition spd="slow" p14:dur="2000" advTm="47253"/>
    </mc:Choice>
    <mc:Fallback xmlns="">
      <p:transition spd="slow" advTm="4725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i="1">
                <a:solidFill>
                  <a:srgbClr val="C00000"/>
                </a:solidFill>
                <a:effectLst/>
                <a:highlight>
                  <a:srgbClr val="FFFFFF"/>
                </a:highlight>
                <a:latin typeface="ui-sans-serif"/>
              </a:rPr>
              <a:t>Sleep Studies</a:t>
            </a: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p:txBody>
          <a:bodyPr>
            <a:normAutofit/>
          </a:bodyPr>
          <a:lstStyle/>
          <a:p>
            <a:pPr marL="0" indent="0" algn="l">
              <a:buNone/>
            </a:pPr>
            <a:r>
              <a:rPr lang="en-GB" b="0" i="0" dirty="0">
                <a:solidFill>
                  <a:srgbClr val="0D0D0D"/>
                </a:solidFill>
                <a:effectLst/>
                <a:highlight>
                  <a:srgbClr val="FFFFFF"/>
                </a:highlight>
                <a:latin typeface="ui-sans-serif"/>
              </a:rPr>
              <a:t>Monitoring Disease Progression through Sleep Studies</a:t>
            </a:r>
          </a:p>
          <a:p>
            <a:pPr marL="0" indent="0" algn="l">
              <a:buNone/>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Tracking Changes: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How sleep patterns evolve with disease progression</a:t>
            </a:r>
          </a:p>
          <a:p>
            <a:pPr algn="l">
              <a:buFont typeface="Arial" panose="020B0604020202020204" pitchFamily="34" charset="0"/>
              <a:buChar char="•"/>
            </a:pPr>
            <a:r>
              <a:rPr lang="en-GB" b="1" i="0" dirty="0">
                <a:solidFill>
                  <a:srgbClr val="0D0D0D"/>
                </a:solidFill>
                <a:effectLst/>
                <a:highlight>
                  <a:srgbClr val="FFFFFF"/>
                </a:highlight>
                <a:latin typeface="ui-sans-serif"/>
              </a:rPr>
              <a:t>Predicting Outcomes: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Correlation between sleep disturbances and disease severity</a:t>
            </a:r>
          </a:p>
          <a:p>
            <a:pPr algn="l">
              <a:buFont typeface="Arial" panose="020B0604020202020204" pitchFamily="34" charset="0"/>
              <a:buChar char="•"/>
            </a:pPr>
            <a:r>
              <a:rPr lang="en-GB" b="1" i="0" dirty="0">
                <a:solidFill>
                  <a:srgbClr val="0D0D0D"/>
                </a:solidFill>
                <a:effectLst/>
                <a:highlight>
                  <a:srgbClr val="FFFFFF"/>
                </a:highlight>
                <a:latin typeface="ui-sans-serif"/>
              </a:rPr>
              <a:t>Longitudinal Studies: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Importance of continuous monitoring to understand long-term impacts</a:t>
            </a:r>
          </a:p>
        </p:txBody>
      </p:sp>
    </p:spTree>
    <p:extLst>
      <p:ext uri="{BB962C8B-B14F-4D97-AF65-F5344CB8AC3E}">
        <p14:creationId xmlns:p14="http://schemas.microsoft.com/office/powerpoint/2010/main" val="4105445623"/>
      </p:ext>
    </p:extLst>
  </p:cSld>
  <p:clrMapOvr>
    <a:masterClrMapping/>
  </p:clrMapOvr>
  <mc:AlternateContent xmlns:mc="http://schemas.openxmlformats.org/markup-compatibility/2006" xmlns:p14="http://schemas.microsoft.com/office/powerpoint/2010/main">
    <mc:Choice Requires="p14">
      <p:transition spd="slow" p14:dur="2000" advTm="42923"/>
    </mc:Choice>
    <mc:Fallback xmlns="">
      <p:transition spd="slow" advTm="4292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i="1">
                <a:solidFill>
                  <a:srgbClr val="C00000"/>
                </a:solidFill>
                <a:effectLst/>
                <a:highlight>
                  <a:srgbClr val="FFFFFF"/>
                </a:highlight>
                <a:latin typeface="ui-sans-serif"/>
              </a:rPr>
              <a:t>Sleep Studies</a:t>
            </a: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p:txBody>
          <a:bodyPr>
            <a:normAutofit/>
          </a:bodyPr>
          <a:lstStyle/>
          <a:p>
            <a:pPr marL="0" indent="0" algn="l">
              <a:buNone/>
            </a:pPr>
            <a:r>
              <a:rPr lang="en-GB" b="0" i="0" dirty="0">
                <a:solidFill>
                  <a:srgbClr val="0D0D0D"/>
                </a:solidFill>
                <a:effectLst/>
                <a:highlight>
                  <a:srgbClr val="FFFFFF"/>
                </a:highlight>
                <a:latin typeface="ui-sans-serif"/>
              </a:rPr>
              <a:t>Therapeutic Implications of Sleep Studies in Neurodegenerative Disorders</a:t>
            </a:r>
          </a:p>
          <a:p>
            <a:pPr algn="l">
              <a:buFont typeface="Arial" panose="020B0604020202020204" pitchFamily="34" charset="0"/>
              <a:buChar char="•"/>
            </a:pPr>
            <a:r>
              <a:rPr lang="en-GB" b="1" i="0" dirty="0">
                <a:solidFill>
                  <a:srgbClr val="0D0D0D"/>
                </a:solidFill>
                <a:effectLst/>
                <a:highlight>
                  <a:srgbClr val="FFFFFF"/>
                </a:highlight>
                <a:latin typeface="ui-sans-serif"/>
              </a:rPr>
              <a:t>Personalized Treatment Plans: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Tailoring interventions based on individual sleep study results</a:t>
            </a:r>
          </a:p>
          <a:p>
            <a:pPr algn="l">
              <a:buFont typeface="Arial" panose="020B0604020202020204" pitchFamily="34" charset="0"/>
              <a:buChar char="•"/>
            </a:pPr>
            <a:r>
              <a:rPr lang="en-GB" b="1" i="0" dirty="0">
                <a:solidFill>
                  <a:srgbClr val="0D0D0D"/>
                </a:solidFill>
                <a:effectLst/>
                <a:highlight>
                  <a:srgbClr val="FFFFFF"/>
                </a:highlight>
                <a:latin typeface="ui-sans-serif"/>
              </a:rPr>
              <a:t>Sleep Hygiene and Interventions: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Cognitive-</a:t>
            </a:r>
            <a:r>
              <a:rPr lang="en-GB" b="0" i="0" dirty="0" err="1">
                <a:solidFill>
                  <a:srgbClr val="0D0D0D"/>
                </a:solidFill>
                <a:effectLst/>
                <a:highlight>
                  <a:srgbClr val="FFFFFF"/>
                </a:highlight>
                <a:latin typeface="ui-sans-serif"/>
              </a:rPr>
              <a:t>behavioral</a:t>
            </a:r>
            <a:r>
              <a:rPr lang="en-GB" b="0" i="0" dirty="0">
                <a:solidFill>
                  <a:srgbClr val="0D0D0D"/>
                </a:solidFill>
                <a:effectLst/>
                <a:highlight>
                  <a:srgbClr val="FFFFFF"/>
                </a:highlight>
                <a:latin typeface="ui-sans-serif"/>
              </a:rPr>
              <a:t> therapy for insomnia (CBT-I)</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Use of CPAP for sleep </a:t>
            </a:r>
            <a:r>
              <a:rPr lang="en-GB" b="0" i="0" dirty="0" err="1">
                <a:solidFill>
                  <a:srgbClr val="0D0D0D"/>
                </a:solidFill>
                <a:effectLst/>
                <a:highlight>
                  <a:srgbClr val="FFFFFF"/>
                </a:highlight>
                <a:latin typeface="ui-sans-serif"/>
              </a:rPr>
              <a:t>apnea</a:t>
            </a: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Pharmacological Treatments: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Medications to address sleep disturbances</a:t>
            </a:r>
          </a:p>
        </p:txBody>
      </p:sp>
    </p:spTree>
    <p:extLst>
      <p:ext uri="{BB962C8B-B14F-4D97-AF65-F5344CB8AC3E}">
        <p14:creationId xmlns:p14="http://schemas.microsoft.com/office/powerpoint/2010/main" val="3882652787"/>
      </p:ext>
    </p:extLst>
  </p:cSld>
  <p:clrMapOvr>
    <a:masterClrMapping/>
  </p:clrMapOvr>
  <mc:AlternateContent xmlns:mc="http://schemas.openxmlformats.org/markup-compatibility/2006" xmlns:p14="http://schemas.microsoft.com/office/powerpoint/2010/main">
    <mc:Choice Requires="p14">
      <p:transition spd="slow" p14:dur="2000" advTm="81305"/>
    </mc:Choice>
    <mc:Fallback xmlns="">
      <p:transition spd="slow" advTm="81305"/>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i="1">
                <a:solidFill>
                  <a:srgbClr val="C00000"/>
                </a:solidFill>
                <a:effectLst/>
                <a:highlight>
                  <a:srgbClr val="FFFFFF"/>
                </a:highlight>
                <a:latin typeface="ui-sans-serif"/>
              </a:rPr>
              <a:t>Sleep Studies</a:t>
            </a:r>
            <a:endParaRPr lang="en-SI" i="1"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825625"/>
            <a:ext cx="10515600" cy="4667250"/>
          </a:xfrm>
        </p:spPr>
        <p:txBody>
          <a:bodyPr>
            <a:normAutofit fontScale="92500" lnSpcReduction="10000"/>
          </a:bodyPr>
          <a:lstStyle/>
          <a:p>
            <a:pPr algn="l"/>
            <a:r>
              <a:rPr lang="en-GB" b="0" i="0" dirty="0">
                <a:solidFill>
                  <a:srgbClr val="0D0D0D"/>
                </a:solidFill>
                <a:effectLst/>
                <a:highlight>
                  <a:srgbClr val="FFFFFF"/>
                </a:highlight>
                <a:latin typeface="ui-sans-serif"/>
              </a:rPr>
              <a:t>Future Directions for NDD:</a:t>
            </a:r>
          </a:p>
          <a:p>
            <a:pPr algn="l">
              <a:buFont typeface="Arial" panose="020B0604020202020204" pitchFamily="34" charset="0"/>
              <a:buChar char="•"/>
            </a:pPr>
            <a:r>
              <a:rPr lang="en-GB" b="1" i="0" dirty="0">
                <a:solidFill>
                  <a:srgbClr val="0D0D0D"/>
                </a:solidFill>
                <a:effectLst/>
                <a:highlight>
                  <a:srgbClr val="FFFFFF"/>
                </a:highlight>
                <a:latin typeface="ui-sans-serif"/>
              </a:rPr>
              <a:t>Emerging Technologies: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Wearable devices for continuous monitoring</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Advances in neuroimaging techniques</a:t>
            </a:r>
          </a:p>
          <a:p>
            <a:pPr algn="l">
              <a:buFont typeface="Arial" panose="020B0604020202020204" pitchFamily="34" charset="0"/>
              <a:buChar char="•"/>
            </a:pPr>
            <a:r>
              <a:rPr lang="en-GB" b="1" i="0" dirty="0">
                <a:solidFill>
                  <a:srgbClr val="0D0D0D"/>
                </a:solidFill>
                <a:effectLst/>
                <a:highlight>
                  <a:srgbClr val="FFFFFF"/>
                </a:highlight>
                <a:latin typeface="ui-sans-serif"/>
              </a:rPr>
              <a:t>Genetic and Biomarker Research:</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Identifying genetic markers linked to sleep disturbances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Developing biomarkers for early detection</a:t>
            </a:r>
          </a:p>
          <a:p>
            <a:pPr algn="l">
              <a:buFont typeface="Arial" panose="020B0604020202020204" pitchFamily="34" charset="0"/>
              <a:buChar char="•"/>
            </a:pPr>
            <a:r>
              <a:rPr lang="en-GB" b="1" i="0" dirty="0">
                <a:solidFill>
                  <a:srgbClr val="0D0D0D"/>
                </a:solidFill>
                <a:effectLst/>
                <a:highlight>
                  <a:srgbClr val="FFFFFF"/>
                </a:highlight>
                <a:latin typeface="ui-sans-serif"/>
              </a:rPr>
              <a:t>Interdisciplinary Approaches: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Collaboration between neurologists, sleep specialists, and researchers</a:t>
            </a:r>
          </a:p>
          <a:p>
            <a:pPr algn="l">
              <a:buFont typeface="Arial" panose="020B0604020202020204" pitchFamily="34" charset="0"/>
              <a:buChar char="•"/>
            </a:pPr>
            <a:r>
              <a:rPr lang="en-GB" b="1" i="0" dirty="0">
                <a:solidFill>
                  <a:srgbClr val="0D0D0D"/>
                </a:solidFill>
                <a:effectLst/>
                <a:highlight>
                  <a:srgbClr val="FFFFFF"/>
                </a:highlight>
                <a:latin typeface="ui-sans-serif"/>
              </a:rPr>
              <a:t>Call to Action:</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Importance of integrating sleep studies into routine clinical practice for neurodegenerative disorders</a:t>
            </a:r>
          </a:p>
        </p:txBody>
      </p:sp>
    </p:spTree>
    <p:extLst>
      <p:ext uri="{BB962C8B-B14F-4D97-AF65-F5344CB8AC3E}">
        <p14:creationId xmlns:p14="http://schemas.microsoft.com/office/powerpoint/2010/main" val="4148697604"/>
      </p:ext>
    </p:extLst>
  </p:cSld>
  <p:clrMapOvr>
    <a:masterClrMapping/>
  </p:clrMapOvr>
  <mc:AlternateContent xmlns:mc="http://schemas.openxmlformats.org/markup-compatibility/2006" xmlns:p14="http://schemas.microsoft.com/office/powerpoint/2010/main">
    <mc:Choice Requires="p14">
      <p:transition spd="slow" p14:dur="2000" advTm="62872"/>
    </mc:Choice>
    <mc:Fallback xmlns="">
      <p:transition spd="slow" advTm="6287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a:t>
            </a:r>
            <a:r>
              <a:rPr lang="en-SI">
                <a:solidFill>
                  <a:srgbClr val="C00000"/>
                </a:solidFill>
              </a:rPr>
              <a:t>IN NDD </a:t>
            </a:r>
            <a:br>
              <a:rPr lang="en-SI" dirty="0">
                <a:solidFill>
                  <a:srgbClr val="C00000"/>
                </a:solidFill>
              </a:rPr>
            </a:br>
            <a:r>
              <a:rPr lang="en-GB" b="0" i="0" dirty="0">
                <a:solidFill>
                  <a:srgbClr val="C00000"/>
                </a:solidFill>
                <a:effectLst/>
                <a:latin typeface="Söhne"/>
              </a:rPr>
              <a:t>Genetic Testing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825625"/>
            <a:ext cx="10515600" cy="2892679"/>
          </a:xfrm>
        </p:spPr>
        <p:txBody>
          <a:bodyPr>
            <a:normAutofit lnSpcReduction="10000"/>
          </a:bodyPr>
          <a:lstStyle/>
          <a:p>
            <a:pPr marL="0" indent="0">
              <a:buNone/>
            </a:pPr>
            <a:endParaRPr lang="en-GB" dirty="0">
              <a:solidFill>
                <a:srgbClr val="374151"/>
              </a:solidFill>
              <a:latin typeface="Söhne"/>
            </a:endParaRPr>
          </a:p>
          <a:p>
            <a:pPr algn="l">
              <a:buFont typeface="Arial" panose="020B0604020202020204" pitchFamily="34" charset="0"/>
              <a:buChar char="•"/>
            </a:pPr>
            <a:r>
              <a:rPr lang="en-GB" b="0" i="0" dirty="0">
                <a:solidFill>
                  <a:srgbClr val="0D0D0D"/>
                </a:solidFill>
                <a:effectLst/>
                <a:highlight>
                  <a:srgbClr val="FFFFFF"/>
                </a:highlight>
                <a:latin typeface="ui-sans-serif"/>
              </a:rPr>
              <a:t>Identifies genetic mutations associated with specific disorders</a:t>
            </a:r>
          </a:p>
          <a:p>
            <a:pPr algn="l">
              <a:buFont typeface="Arial" panose="020B0604020202020204" pitchFamily="34" charset="0"/>
              <a:buChar char="•"/>
            </a:pPr>
            <a:r>
              <a:rPr lang="en-GB" b="0" i="0" dirty="0">
                <a:solidFill>
                  <a:srgbClr val="0D0D0D"/>
                </a:solidFill>
                <a:effectLst/>
                <a:highlight>
                  <a:srgbClr val="FFFFFF"/>
                </a:highlight>
                <a:latin typeface="ui-sans-serif"/>
              </a:rPr>
              <a:t>Enables early and accurate diagnosis</a:t>
            </a:r>
          </a:p>
          <a:p>
            <a:pPr algn="l">
              <a:buFont typeface="Arial" panose="020B0604020202020204" pitchFamily="34" charset="0"/>
              <a:buChar char="•"/>
            </a:pPr>
            <a:r>
              <a:rPr lang="en-GB" b="0" i="0" dirty="0">
                <a:solidFill>
                  <a:srgbClr val="0D0D0D"/>
                </a:solidFill>
                <a:effectLst/>
                <a:highlight>
                  <a:srgbClr val="FFFFFF"/>
                </a:highlight>
                <a:latin typeface="ui-sans-serif"/>
              </a:rPr>
              <a:t>Helps distinguish between different types of neurodegenerative disorders</a:t>
            </a:r>
          </a:p>
          <a:p>
            <a:pPr algn="l">
              <a:buFont typeface="Arial" panose="020B0604020202020204" pitchFamily="34" charset="0"/>
              <a:buChar char="•"/>
            </a:pPr>
            <a:r>
              <a:rPr lang="en-GB" b="0" i="0" dirty="0">
                <a:solidFill>
                  <a:srgbClr val="0D0D0D"/>
                </a:solidFill>
                <a:effectLst/>
                <a:highlight>
                  <a:srgbClr val="FFFFFF"/>
                </a:highlight>
                <a:latin typeface="ui-sans-serif"/>
              </a:rPr>
              <a:t>Example: Genetic markers for Alzheimer's disease (APOE </a:t>
            </a:r>
            <a:r>
              <a:rPr lang="el-GR" b="0" i="0" dirty="0">
                <a:solidFill>
                  <a:srgbClr val="0D0D0D"/>
                </a:solidFill>
                <a:effectLst/>
                <a:highlight>
                  <a:srgbClr val="FFFFFF"/>
                </a:highlight>
                <a:latin typeface="ui-sans-serif"/>
              </a:rPr>
              <a:t>ε4)</a:t>
            </a:r>
          </a:p>
        </p:txBody>
      </p:sp>
      <p:pic>
        <p:nvPicPr>
          <p:cNvPr id="10242" name="Picture 2" descr="Frontiers | The Role of APOE4 in ...">
            <a:extLst>
              <a:ext uri="{FF2B5EF4-FFF2-40B4-BE49-F238E27FC236}">
                <a16:creationId xmlns:a16="http://schemas.microsoft.com/office/drawing/2014/main" id="{45E55C9C-2DCB-2EFD-D64B-9B9F3BD36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802" y="4994275"/>
            <a:ext cx="54229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74226"/>
      </p:ext>
    </p:extLst>
  </p:cSld>
  <p:clrMapOvr>
    <a:masterClrMapping/>
  </p:clrMapOvr>
  <mc:AlternateContent xmlns:mc="http://schemas.openxmlformats.org/markup-compatibility/2006" xmlns:p14="http://schemas.microsoft.com/office/powerpoint/2010/main">
    <mc:Choice Requires="p14">
      <p:transition spd="slow" p14:dur="2000" advTm="69223"/>
    </mc:Choice>
    <mc:Fallback xmlns="">
      <p:transition spd="slow" advTm="6922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DA21-8616-AD4A-AB2D-360D9BD16D89}"/>
              </a:ext>
            </a:extLst>
          </p:cNvPr>
          <p:cNvSpPr>
            <a:spLocks noGrp="1"/>
          </p:cNvSpPr>
          <p:nvPr>
            <p:ph type="title"/>
          </p:nvPr>
        </p:nvSpPr>
        <p:spPr/>
        <p:txBody>
          <a:bodyPr/>
          <a:lstStyle/>
          <a:p>
            <a:pPr algn="ctr"/>
            <a:r>
              <a:rPr lang="en-US" dirty="0">
                <a:solidFill>
                  <a:srgbClr val="C00000"/>
                </a:solidFill>
              </a:rPr>
              <a:t>BENEFITS FROM PRECISE DG</a:t>
            </a:r>
          </a:p>
        </p:txBody>
      </p:sp>
      <p:sp>
        <p:nvSpPr>
          <p:cNvPr id="3" name="Content Placeholder 2">
            <a:extLst>
              <a:ext uri="{FF2B5EF4-FFF2-40B4-BE49-F238E27FC236}">
                <a16:creationId xmlns:a16="http://schemas.microsoft.com/office/drawing/2014/main" id="{6AB2B311-6551-924C-BC0A-4B644D199811}"/>
              </a:ext>
            </a:extLst>
          </p:cNvPr>
          <p:cNvSpPr>
            <a:spLocks noGrp="1"/>
          </p:cNvSpPr>
          <p:nvPr>
            <p:ph idx="1"/>
          </p:nvPr>
        </p:nvSpPr>
        <p:spPr/>
        <p:txBody>
          <a:bodyPr>
            <a:normAutofit lnSpcReduction="10000"/>
          </a:bodyPr>
          <a:lstStyle/>
          <a:p>
            <a:r>
              <a:rPr lang="en-US" dirty="0"/>
              <a:t>Early detection and diagnosis offers a number of benefits to help individuals who have Parkinsonism and to their families. </a:t>
            </a:r>
          </a:p>
          <a:p>
            <a:r>
              <a:rPr lang="en-US" dirty="0"/>
              <a:t>Benefit from knowing what it is</a:t>
            </a:r>
          </a:p>
          <a:p>
            <a:r>
              <a:rPr lang="en-US" dirty="0"/>
              <a:t>Benefit to the </a:t>
            </a:r>
            <a:r>
              <a:rPr lang="en-US" dirty="0" err="1"/>
              <a:t>carers</a:t>
            </a:r>
            <a:endParaRPr lang="en-US" dirty="0"/>
          </a:p>
          <a:p>
            <a:r>
              <a:rPr lang="en-US" dirty="0"/>
              <a:t>benefit from available treatments</a:t>
            </a:r>
          </a:p>
          <a:p>
            <a:r>
              <a:rPr lang="en-US" dirty="0"/>
              <a:t>enroll in clinical trials</a:t>
            </a:r>
          </a:p>
          <a:p>
            <a:r>
              <a:rPr lang="en-US" dirty="0"/>
              <a:t>build a care team</a:t>
            </a:r>
          </a:p>
          <a:p>
            <a:r>
              <a:rPr lang="en-US" dirty="0"/>
              <a:t>express their wishes </a:t>
            </a:r>
          </a:p>
          <a:p>
            <a:r>
              <a:rPr lang="en-US" dirty="0"/>
              <a:t>….???</a:t>
            </a:r>
          </a:p>
        </p:txBody>
      </p:sp>
    </p:spTree>
    <p:extLst>
      <p:ext uri="{BB962C8B-B14F-4D97-AF65-F5344CB8AC3E}">
        <p14:creationId xmlns:p14="http://schemas.microsoft.com/office/powerpoint/2010/main" val="1738099386"/>
      </p:ext>
    </p:extLst>
  </p:cSld>
  <p:clrMapOvr>
    <a:masterClrMapping/>
  </p:clrMapOvr>
  <mc:AlternateContent xmlns:mc="http://schemas.openxmlformats.org/markup-compatibility/2006" xmlns:p14="http://schemas.microsoft.com/office/powerpoint/2010/main">
    <mc:Choice Requires="p14">
      <p:transition spd="slow" p14:dur="2000" advTm="133322"/>
    </mc:Choice>
    <mc:Fallback xmlns="">
      <p:transition spd="slow" advTm="13332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b="0" i="0" dirty="0">
                <a:solidFill>
                  <a:srgbClr val="C00000"/>
                </a:solidFill>
                <a:effectLst/>
                <a:latin typeface="Söhne"/>
              </a:rPr>
              <a:t>Genetic Testing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542442" y="1825625"/>
            <a:ext cx="11375756" cy="3087338"/>
          </a:xfrm>
        </p:spPr>
        <p:txBody>
          <a:bodyPr>
            <a:normAutofit fontScale="85000" lnSpcReduction="20000"/>
          </a:bodyPr>
          <a:lstStyle/>
          <a:p>
            <a:pPr marL="0" indent="0">
              <a:buNone/>
            </a:pPr>
            <a:endParaRPr lang="en-GB" dirty="0">
              <a:solidFill>
                <a:srgbClr val="374151"/>
              </a:solidFill>
              <a:latin typeface="Söhne"/>
            </a:endParaRPr>
          </a:p>
          <a:p>
            <a:pPr marL="0" indent="0">
              <a:buNone/>
            </a:pPr>
            <a:endParaRPr lang="en-GB" b="0" i="0" dirty="0">
              <a:solidFill>
                <a:srgbClr val="374151"/>
              </a:solidFill>
              <a:effectLst/>
              <a:latin typeface="Söhne"/>
            </a:endParaRPr>
          </a:p>
          <a:p>
            <a:pPr marL="0" indent="0">
              <a:buNone/>
            </a:pPr>
            <a:r>
              <a:rPr lang="en-GB" b="1" i="0" dirty="0">
                <a:solidFill>
                  <a:srgbClr val="374151"/>
                </a:solidFill>
                <a:effectLst/>
                <a:latin typeface="Söhne"/>
              </a:rPr>
              <a:t>Apolipoprotein E (APOE) Genotyping</a:t>
            </a:r>
            <a:r>
              <a:rPr lang="en-GB" b="0" i="0" dirty="0">
                <a:solidFill>
                  <a:srgbClr val="374151"/>
                </a:solidFill>
                <a:effectLst/>
                <a:latin typeface="Söhne"/>
              </a:rPr>
              <a:t>: The APOE gene is associated with the risk of developing Alzheimer's disease. Genetic testing can determine an individual's APOE genotype.</a:t>
            </a:r>
          </a:p>
          <a:p>
            <a:pPr marL="0" indent="0">
              <a:buNone/>
            </a:pPr>
            <a:endParaRPr lang="en-GB" dirty="0">
              <a:solidFill>
                <a:srgbClr val="374151"/>
              </a:solidFill>
              <a:latin typeface="Söhne"/>
            </a:endParaRPr>
          </a:p>
          <a:p>
            <a:pPr marL="0" indent="0" algn="l">
              <a:buNone/>
            </a:pPr>
            <a:r>
              <a:rPr lang="en-GB" b="1" i="0" dirty="0">
                <a:solidFill>
                  <a:srgbClr val="000000"/>
                </a:solidFill>
                <a:effectLst/>
                <a:latin typeface="Söhne"/>
              </a:rPr>
              <a:t>Next-generation sequencing or other genetic tests </a:t>
            </a:r>
            <a:r>
              <a:rPr lang="en-GB" b="0" i="0" dirty="0">
                <a:solidFill>
                  <a:srgbClr val="000000"/>
                </a:solidFill>
                <a:effectLst/>
                <a:latin typeface="Söhne"/>
              </a:rPr>
              <a:t>may be performed to identify rare genetic mutations associated with familial or early-onset Alzheimer's disease.</a:t>
            </a:r>
            <a:br>
              <a:rPr lang="en-GB" b="0" i="0" dirty="0">
                <a:solidFill>
                  <a:srgbClr val="000000"/>
                </a:solidFill>
                <a:effectLst/>
                <a:latin typeface="Söhne"/>
              </a:rPr>
            </a:br>
            <a:endParaRPr lang="en-GB" b="0" i="0" dirty="0">
              <a:solidFill>
                <a:srgbClr val="000000"/>
              </a:solidFill>
              <a:effectLst/>
              <a:latin typeface="Söhne"/>
            </a:endParaRPr>
          </a:p>
          <a:p>
            <a:pPr marL="0" indent="0">
              <a:buNone/>
            </a:pPr>
            <a:endParaRPr lang="en-SI" dirty="0"/>
          </a:p>
        </p:txBody>
      </p:sp>
      <p:pic>
        <p:nvPicPr>
          <p:cNvPr id="11266" name="Picture 2" descr="Next-Generation Sequencing (NGS ...">
            <a:extLst>
              <a:ext uri="{FF2B5EF4-FFF2-40B4-BE49-F238E27FC236}">
                <a16:creationId xmlns:a16="http://schemas.microsoft.com/office/drawing/2014/main" id="{9B53E006-3056-05EA-7985-E12D12F57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872" y="4718304"/>
            <a:ext cx="3937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795756"/>
      </p:ext>
    </p:extLst>
  </p:cSld>
  <p:clrMapOvr>
    <a:masterClrMapping/>
  </p:clrMapOvr>
  <mc:AlternateContent xmlns:mc="http://schemas.openxmlformats.org/markup-compatibility/2006" xmlns:p14="http://schemas.microsoft.com/office/powerpoint/2010/main">
    <mc:Choice Requires="p14">
      <p:transition spd="slow" p14:dur="2000" advTm="78135"/>
    </mc:Choice>
    <mc:Fallback xmlns="">
      <p:transition spd="slow" advTm="7813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a:t>
            </a:r>
            <a:r>
              <a:rPr lang="en-SI">
                <a:solidFill>
                  <a:srgbClr val="C00000"/>
                </a:solidFill>
              </a:rPr>
              <a:t>IN NDD </a:t>
            </a:r>
            <a:br>
              <a:rPr lang="en-SI" dirty="0">
                <a:solidFill>
                  <a:srgbClr val="C00000"/>
                </a:solidFill>
              </a:rPr>
            </a:br>
            <a:r>
              <a:rPr lang="en-GB" b="0" i="0" dirty="0">
                <a:solidFill>
                  <a:srgbClr val="C00000"/>
                </a:solidFill>
                <a:effectLst/>
                <a:latin typeface="Söhne"/>
              </a:rPr>
              <a:t>Genetic Testing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825625"/>
            <a:ext cx="10515600" cy="2892679"/>
          </a:xfrm>
        </p:spPr>
        <p:txBody>
          <a:bodyPr>
            <a:normAutofit/>
          </a:bodyPr>
          <a:lstStyle/>
          <a:p>
            <a:pPr marL="0" indent="0" algn="l">
              <a:buNone/>
            </a:pPr>
            <a:r>
              <a:rPr lang="en-GB" b="1" i="0" dirty="0">
                <a:solidFill>
                  <a:srgbClr val="0D0D0D"/>
                </a:solidFill>
                <a:effectLst/>
                <a:highlight>
                  <a:srgbClr val="FFFFFF"/>
                </a:highlight>
                <a:latin typeface="ui-sans-serif"/>
              </a:rPr>
              <a:t>Predictive and Preventive Benefits</a:t>
            </a:r>
            <a:endParaRPr lang="en-GB" b="1" dirty="0">
              <a:solidFill>
                <a:srgbClr val="0D0D0D"/>
              </a:solidFill>
              <a:highlight>
                <a:srgbClr val="FFFFFF"/>
              </a:highlight>
              <a:latin typeface="ui-sans-serif"/>
            </a:endParaRPr>
          </a:p>
          <a:p>
            <a:pPr marL="0" indent="0" algn="l">
              <a:buNone/>
            </a:pP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Predictive testing for at-risk individuals</a:t>
            </a: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Allows for early interventions and lifestyle modifications</a:t>
            </a: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Genetic </a:t>
            </a:r>
            <a:r>
              <a:rPr lang="en-GB" sz="2800" b="0" i="0" dirty="0" err="1">
                <a:solidFill>
                  <a:srgbClr val="0D0D0D"/>
                </a:solidFill>
                <a:effectLst/>
                <a:highlight>
                  <a:srgbClr val="FFFFFF"/>
                </a:highlight>
                <a:latin typeface="ui-sans-serif"/>
              </a:rPr>
              <a:t>counseling</a:t>
            </a:r>
            <a:r>
              <a:rPr lang="en-GB" sz="2800" b="0" i="0" dirty="0">
                <a:solidFill>
                  <a:srgbClr val="0D0D0D"/>
                </a:solidFill>
                <a:effectLst/>
                <a:highlight>
                  <a:srgbClr val="FFFFFF"/>
                </a:highlight>
                <a:latin typeface="ui-sans-serif"/>
              </a:rPr>
              <a:t> for families</a:t>
            </a:r>
          </a:p>
          <a:p>
            <a:pPr marL="742950" lvl="1" indent="-285750" algn="l">
              <a:buFont typeface="Arial" panose="020B0604020202020204" pitchFamily="34" charset="0"/>
              <a:buChar char="•"/>
            </a:pPr>
            <a:r>
              <a:rPr lang="en-GB" sz="2800" b="0" i="0" dirty="0">
                <a:solidFill>
                  <a:srgbClr val="0D0D0D"/>
                </a:solidFill>
                <a:effectLst/>
                <a:highlight>
                  <a:srgbClr val="FFFFFF"/>
                </a:highlight>
                <a:latin typeface="ui-sans-serif"/>
              </a:rPr>
              <a:t>Example: Predictive testing for Huntington's disease</a:t>
            </a:r>
          </a:p>
        </p:txBody>
      </p:sp>
      <p:pic>
        <p:nvPicPr>
          <p:cNvPr id="12290" name="Picture 2" descr="Genetic testing">
            <a:extLst>
              <a:ext uri="{FF2B5EF4-FFF2-40B4-BE49-F238E27FC236}">
                <a16:creationId xmlns:a16="http://schemas.microsoft.com/office/drawing/2014/main" id="{D06AC77C-68C8-4699-4B07-49EFDC099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504" y="4657558"/>
            <a:ext cx="42037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20044"/>
      </p:ext>
    </p:extLst>
  </p:cSld>
  <p:clrMapOvr>
    <a:masterClrMapping/>
  </p:clrMapOvr>
  <mc:AlternateContent xmlns:mc="http://schemas.openxmlformats.org/markup-compatibility/2006" xmlns:p14="http://schemas.microsoft.com/office/powerpoint/2010/main">
    <mc:Choice Requires="p14">
      <p:transition spd="slow" p14:dur="2000" advTm="44023"/>
    </mc:Choice>
    <mc:Fallback xmlns="">
      <p:transition spd="slow" advTm="4402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a:t>
            </a:r>
            <a:r>
              <a:rPr lang="en-SI">
                <a:solidFill>
                  <a:srgbClr val="C00000"/>
                </a:solidFill>
              </a:rPr>
              <a:t>IN NDD </a:t>
            </a:r>
            <a:br>
              <a:rPr lang="en-SI" dirty="0">
                <a:solidFill>
                  <a:srgbClr val="C00000"/>
                </a:solidFill>
              </a:rPr>
            </a:br>
            <a:r>
              <a:rPr lang="en-GB" b="0" i="0" dirty="0">
                <a:solidFill>
                  <a:srgbClr val="C00000"/>
                </a:solidFill>
                <a:effectLst/>
                <a:latin typeface="Söhne"/>
              </a:rPr>
              <a:t>Genetic Testing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1272915" y="2578308"/>
            <a:ext cx="10515600" cy="3463718"/>
          </a:xfrm>
        </p:spPr>
        <p:txBody>
          <a:bodyPr>
            <a:normAutofit/>
          </a:bodyPr>
          <a:lstStyle/>
          <a:p>
            <a:pPr algn="l">
              <a:buFont typeface="Arial" panose="020B0604020202020204" pitchFamily="34" charset="0"/>
              <a:buChar char="•"/>
            </a:pPr>
            <a:r>
              <a:rPr lang="en-GB" b="0" i="0" dirty="0">
                <a:solidFill>
                  <a:srgbClr val="0D0D0D"/>
                </a:solidFill>
                <a:effectLst/>
                <a:highlight>
                  <a:srgbClr val="FFFFFF"/>
                </a:highlight>
                <a:latin typeface="ui-sans-serif"/>
              </a:rPr>
              <a:t>Ethical and Social Considerations</a:t>
            </a:r>
          </a:p>
          <a:p>
            <a:pPr algn="l">
              <a:buFont typeface="Arial" panose="020B0604020202020204" pitchFamily="34" charset="0"/>
              <a:buChar char="•"/>
            </a:pPr>
            <a:endParaRPr lang="en-GB" dirty="0">
              <a:solidFill>
                <a:srgbClr val="0D0D0D"/>
              </a:solidFill>
              <a:highlight>
                <a:srgbClr val="FFFFFF"/>
              </a:highlight>
              <a:latin typeface="ui-sans-serif"/>
            </a:endParaRPr>
          </a:p>
          <a:p>
            <a:pPr algn="l">
              <a:buFont typeface="Arial" panose="020B0604020202020204" pitchFamily="34" charset="0"/>
              <a:buChar char="•"/>
            </a:pP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Ethical implications of genetic testing (e.g., privacy, discrimination)</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Psychological impact on patients and families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Importance of informed consent and genetic </a:t>
            </a:r>
            <a:r>
              <a:rPr lang="en-GB" b="0" i="0" dirty="0" err="1">
                <a:solidFill>
                  <a:srgbClr val="0D0D0D"/>
                </a:solidFill>
                <a:effectLst/>
                <a:highlight>
                  <a:srgbClr val="FFFFFF"/>
                </a:highlight>
                <a:latin typeface="ui-sans-serif"/>
              </a:rPr>
              <a:t>counseling</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Regulatory and policy considerations</a:t>
            </a:r>
          </a:p>
        </p:txBody>
      </p:sp>
    </p:spTree>
    <p:extLst>
      <p:ext uri="{BB962C8B-B14F-4D97-AF65-F5344CB8AC3E}">
        <p14:creationId xmlns:p14="http://schemas.microsoft.com/office/powerpoint/2010/main" val="1176313395"/>
      </p:ext>
    </p:extLst>
  </p:cSld>
  <p:clrMapOvr>
    <a:masterClrMapping/>
  </p:clrMapOvr>
  <mc:AlternateContent xmlns:mc="http://schemas.openxmlformats.org/markup-compatibility/2006" xmlns:p14="http://schemas.microsoft.com/office/powerpoint/2010/main">
    <mc:Choice Requires="p14">
      <p:transition spd="slow" p14:dur="2000" advTm="62795"/>
    </mc:Choice>
    <mc:Fallback xmlns="">
      <p:transition spd="slow" advTm="6279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b="0" i="0" dirty="0">
                <a:solidFill>
                  <a:srgbClr val="C00000"/>
                </a:solidFill>
                <a:effectLst/>
                <a:latin typeface="Söhne"/>
              </a:rPr>
              <a:t>Blood Tests</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p:txBody>
          <a:bodyPr>
            <a:normAutofit/>
          </a:bodyPr>
          <a:lstStyle/>
          <a:p>
            <a:pPr marL="0" indent="0">
              <a:buNone/>
            </a:pPr>
            <a:endParaRPr lang="en-GB" dirty="0">
              <a:solidFill>
                <a:srgbClr val="374151"/>
              </a:solidFill>
              <a:latin typeface="Söhne"/>
            </a:endParaRPr>
          </a:p>
          <a:p>
            <a:pPr marL="0" indent="0">
              <a:buNone/>
            </a:pPr>
            <a:endParaRPr lang="en-GB" b="0" i="0" dirty="0">
              <a:solidFill>
                <a:srgbClr val="374151"/>
              </a:solidFill>
              <a:effectLst/>
              <a:latin typeface="Söhne"/>
            </a:endParaRPr>
          </a:p>
          <a:p>
            <a:pPr marL="0" indent="0">
              <a:buNone/>
            </a:pPr>
            <a:r>
              <a:rPr lang="en-GB" b="0" i="0" dirty="0">
                <a:solidFill>
                  <a:srgbClr val="374151"/>
                </a:solidFill>
                <a:effectLst/>
                <a:latin typeface="Söhne"/>
              </a:rPr>
              <a:t>Routine Blood Tests: General laboratory tests are conducted to rule out other potential causes of cognitive impairment, such as thyroid dysfunction, vitamin deficiencies, and infections.</a:t>
            </a:r>
            <a:endParaRPr lang="en-SI" dirty="0"/>
          </a:p>
        </p:txBody>
      </p:sp>
    </p:spTree>
    <p:extLst>
      <p:ext uri="{BB962C8B-B14F-4D97-AF65-F5344CB8AC3E}">
        <p14:creationId xmlns:p14="http://schemas.microsoft.com/office/powerpoint/2010/main" val="4088429965"/>
      </p:ext>
    </p:extLst>
  </p:cSld>
  <p:clrMapOvr>
    <a:masterClrMapping/>
  </p:clrMapOvr>
  <mc:AlternateContent xmlns:mc="http://schemas.openxmlformats.org/markup-compatibility/2006" xmlns:p14="http://schemas.microsoft.com/office/powerpoint/2010/main">
    <mc:Choice Requires="p14">
      <p:transition spd="slow" p14:dur="2000" advTm="36496"/>
    </mc:Choice>
    <mc:Fallback xmlns="">
      <p:transition spd="slow" advTm="3649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a:xfrm>
            <a:off x="838200" y="227347"/>
            <a:ext cx="10515600" cy="1325563"/>
          </a:xfrm>
        </p:spPr>
        <p:txBody>
          <a:bodyPr>
            <a:normAutofit/>
          </a:bodyPr>
          <a:lstStyle/>
          <a:p>
            <a:pPr algn="ctr"/>
            <a:r>
              <a:rPr lang="en-SI" dirty="0">
                <a:solidFill>
                  <a:srgbClr val="C00000"/>
                </a:solidFill>
              </a:rPr>
              <a:t>ANCILLARY ASSESSMENTS IN NDD </a:t>
            </a:r>
            <a:br>
              <a:rPr lang="en-SI" dirty="0">
                <a:solidFill>
                  <a:srgbClr val="C00000"/>
                </a:solidFill>
              </a:rPr>
            </a:br>
            <a:r>
              <a:rPr lang="en-GB" b="0" i="0" dirty="0">
                <a:solidFill>
                  <a:srgbClr val="C00000"/>
                </a:solidFill>
                <a:effectLst/>
                <a:latin typeface="Söhne"/>
              </a:rPr>
              <a:t>Blood Tests</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505166" y="1440615"/>
            <a:ext cx="10515600" cy="4351338"/>
          </a:xfrm>
        </p:spPr>
        <p:txBody>
          <a:bodyPr>
            <a:normAutofit fontScale="85000" lnSpcReduction="20000"/>
          </a:bodyPr>
          <a:lstStyle/>
          <a:p>
            <a:pPr marL="0" indent="0">
              <a:buNone/>
            </a:pPr>
            <a:r>
              <a:rPr lang="en-GB" b="1" dirty="0">
                <a:effectLst/>
              </a:rPr>
              <a:t>Biomarkers</a:t>
            </a:r>
            <a:r>
              <a:rPr lang="en-GB" dirty="0"/>
              <a:t>: Blood tests can detect biomarkers associated with neurodegenerative diseases.</a:t>
            </a:r>
          </a:p>
          <a:p>
            <a:pPr marL="0" indent="0">
              <a:buNone/>
            </a:pPr>
            <a:endParaRPr lang="en-GB" dirty="0"/>
          </a:p>
          <a:p>
            <a:pPr>
              <a:buFont typeface="Arial" panose="020B0604020202020204" pitchFamily="34" charset="0"/>
              <a:buChar char="•"/>
            </a:pPr>
            <a:r>
              <a:rPr lang="en-GB" b="1" dirty="0">
                <a:effectLst/>
              </a:rPr>
              <a:t>Alzheimer's</a:t>
            </a:r>
            <a:r>
              <a:rPr lang="en-GB" dirty="0">
                <a:effectLst/>
              </a:rPr>
              <a:t>: Beta-amyloid and tau proteins.</a:t>
            </a:r>
          </a:p>
          <a:p>
            <a:pPr>
              <a:buFont typeface="Arial" panose="020B0604020202020204" pitchFamily="34" charset="0"/>
              <a:buChar char="•"/>
            </a:pPr>
            <a:r>
              <a:rPr lang="en-GB" b="1" dirty="0">
                <a:effectLst/>
              </a:rPr>
              <a:t>Parkinson's</a:t>
            </a:r>
            <a:r>
              <a:rPr lang="en-GB" dirty="0">
                <a:effectLst/>
              </a:rPr>
              <a:t>: Alpha-synuclein.</a:t>
            </a:r>
          </a:p>
          <a:p>
            <a:pPr>
              <a:buFont typeface="Arial" panose="020B0604020202020204" pitchFamily="34" charset="0"/>
              <a:buChar char="•"/>
            </a:pPr>
            <a:r>
              <a:rPr lang="en-GB" b="1" dirty="0">
                <a:effectLst/>
              </a:rPr>
              <a:t>ALS</a:t>
            </a:r>
            <a:r>
              <a:rPr lang="en-GB" dirty="0">
                <a:effectLst/>
              </a:rPr>
              <a:t>: Neurofilament light chain (</a:t>
            </a:r>
            <a:r>
              <a:rPr lang="en-GB" dirty="0" err="1">
                <a:effectLst/>
              </a:rPr>
              <a:t>NfL</a:t>
            </a:r>
            <a:r>
              <a:rPr lang="en-GB" dirty="0">
                <a:effectLst/>
              </a:rPr>
              <a:t>).</a:t>
            </a:r>
          </a:p>
          <a:p>
            <a:pPr marL="0" indent="0">
              <a:buNone/>
            </a:pPr>
            <a:endParaRPr lang="en-GB" dirty="0">
              <a:effectLst/>
            </a:endParaRPr>
          </a:p>
          <a:p>
            <a:pPr marL="0" indent="0">
              <a:buNone/>
            </a:pPr>
            <a:r>
              <a:rPr lang="en-GB" b="1" dirty="0">
                <a:effectLst/>
              </a:rPr>
              <a:t>Genetic Testing</a:t>
            </a:r>
            <a:r>
              <a:rPr lang="en-GB" dirty="0"/>
              <a:t>: Identifies genetic mutations that increase risk for diseases like Huntington’s.</a:t>
            </a:r>
            <a:endParaRPr lang="en-GB" b="1" dirty="0">
              <a:effectLst/>
            </a:endParaRPr>
          </a:p>
          <a:p>
            <a:pPr marL="0" indent="0">
              <a:buNone/>
            </a:pPr>
            <a:r>
              <a:rPr lang="en-GB" b="1" dirty="0">
                <a:effectLst/>
              </a:rPr>
              <a:t>Inflammatory Markers</a:t>
            </a:r>
            <a:r>
              <a:rPr lang="en-GB" dirty="0"/>
              <a:t>: Measures levels of inflammation which can be indicative of neurodegenerative processes.</a:t>
            </a:r>
            <a:br>
              <a:rPr lang="en-GB" dirty="0"/>
            </a:br>
            <a:endParaRPr lang="en-SI" dirty="0"/>
          </a:p>
        </p:txBody>
      </p:sp>
    </p:spTree>
    <p:extLst>
      <p:ext uri="{BB962C8B-B14F-4D97-AF65-F5344CB8AC3E}">
        <p14:creationId xmlns:p14="http://schemas.microsoft.com/office/powerpoint/2010/main" val="2807653069"/>
      </p:ext>
    </p:extLst>
  </p:cSld>
  <p:clrMapOvr>
    <a:masterClrMapping/>
  </p:clrMapOvr>
  <mc:AlternateContent xmlns:mc="http://schemas.openxmlformats.org/markup-compatibility/2006" xmlns:p14="http://schemas.microsoft.com/office/powerpoint/2010/main">
    <mc:Choice Requires="p14">
      <p:transition spd="slow" p14:dur="2000" advTm="89330"/>
    </mc:Choice>
    <mc:Fallback xmlns="">
      <p:transition spd="slow" advTm="893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RANGE OF ANCILLARY ASSESSMENTS IN NDD</a:t>
            </a:r>
          </a:p>
        </p:txBody>
      </p:sp>
      <p:sp>
        <p:nvSpPr>
          <p:cNvPr id="3" name="Content Placeholder 2">
            <a:extLst>
              <a:ext uri="{FF2B5EF4-FFF2-40B4-BE49-F238E27FC236}">
                <a16:creationId xmlns:a16="http://schemas.microsoft.com/office/drawing/2014/main" id="{CC4DC043-0ECE-7E49-83B2-E2FB1F224D88}"/>
              </a:ext>
            </a:extLst>
          </p:cNvPr>
          <p:cNvSpPr>
            <a:spLocks noGrp="1"/>
          </p:cNvSpPr>
          <p:nvPr>
            <p:ph sz="half" idx="1"/>
          </p:nvPr>
        </p:nvSpPr>
        <p:spPr>
          <a:xfrm>
            <a:off x="838200" y="1970313"/>
            <a:ext cx="5181600" cy="4206649"/>
          </a:xfrm>
        </p:spPr>
        <p:txBody>
          <a:bodyPr>
            <a:normAutofit/>
          </a:bodyPr>
          <a:lstStyle/>
          <a:p>
            <a:pPr algn="l">
              <a:buFont typeface="+mj-lt"/>
              <a:buAutoNum type="arabicPeriod"/>
            </a:pPr>
            <a:r>
              <a:rPr lang="en-GB" i="0" dirty="0">
                <a:solidFill>
                  <a:srgbClr val="374151"/>
                </a:solidFill>
                <a:effectLst/>
                <a:latin typeface="Söhne"/>
              </a:rPr>
              <a:t>Neuroimaging</a:t>
            </a:r>
          </a:p>
          <a:p>
            <a:pPr algn="l">
              <a:buFont typeface="+mj-lt"/>
              <a:buAutoNum type="arabicPeriod"/>
            </a:pPr>
            <a:r>
              <a:rPr lang="en-GB" i="0" dirty="0">
                <a:solidFill>
                  <a:srgbClr val="374151"/>
                </a:solidFill>
                <a:effectLst/>
                <a:latin typeface="Söhne"/>
              </a:rPr>
              <a:t>Cerebrospinal Fluid (CSF) Analysis</a:t>
            </a:r>
          </a:p>
          <a:p>
            <a:pPr algn="l">
              <a:buFont typeface="+mj-lt"/>
              <a:buAutoNum type="arabicPeriod"/>
            </a:pPr>
            <a:r>
              <a:rPr lang="en-GB" i="0" dirty="0">
                <a:solidFill>
                  <a:srgbClr val="374151"/>
                </a:solidFill>
                <a:effectLst/>
                <a:latin typeface="Söhne"/>
              </a:rPr>
              <a:t>Electromyography (EMG)</a:t>
            </a:r>
          </a:p>
          <a:p>
            <a:pPr algn="l">
              <a:buFont typeface="+mj-lt"/>
              <a:buAutoNum type="arabicPeriod"/>
            </a:pPr>
            <a:r>
              <a:rPr lang="en-GB" i="0" dirty="0">
                <a:solidFill>
                  <a:srgbClr val="374151"/>
                </a:solidFill>
                <a:effectLst/>
                <a:latin typeface="Söhne"/>
              </a:rPr>
              <a:t>Electroencephalography (EEG)</a:t>
            </a:r>
            <a:endParaRPr lang="en-GB" dirty="0">
              <a:solidFill>
                <a:srgbClr val="374151"/>
              </a:solidFill>
              <a:latin typeface="Söhne"/>
            </a:endParaRPr>
          </a:p>
          <a:p>
            <a:pPr algn="l">
              <a:buFont typeface="+mj-lt"/>
              <a:buAutoNum type="arabicPeriod"/>
            </a:pPr>
            <a:r>
              <a:rPr lang="en-GB" i="0" dirty="0">
                <a:solidFill>
                  <a:srgbClr val="374151"/>
                </a:solidFill>
                <a:effectLst/>
                <a:latin typeface="Söhne"/>
              </a:rPr>
              <a:t>Testing of autonomic function</a:t>
            </a:r>
          </a:p>
        </p:txBody>
      </p:sp>
      <p:sp>
        <p:nvSpPr>
          <p:cNvPr id="4" name="Content Placeholder 3">
            <a:extLst>
              <a:ext uri="{FF2B5EF4-FFF2-40B4-BE49-F238E27FC236}">
                <a16:creationId xmlns:a16="http://schemas.microsoft.com/office/drawing/2014/main" id="{F68541EC-8472-5F55-C3F6-408502129A87}"/>
              </a:ext>
            </a:extLst>
          </p:cNvPr>
          <p:cNvSpPr>
            <a:spLocks noGrp="1"/>
          </p:cNvSpPr>
          <p:nvPr>
            <p:ph sz="half" idx="2"/>
          </p:nvPr>
        </p:nvSpPr>
        <p:spPr>
          <a:xfrm>
            <a:off x="6172200" y="1970314"/>
            <a:ext cx="5605818" cy="4206649"/>
          </a:xfrm>
        </p:spPr>
        <p:txBody>
          <a:bodyPr>
            <a:normAutofit/>
          </a:bodyPr>
          <a:lstStyle/>
          <a:p>
            <a:pPr marL="514350" indent="-514350">
              <a:buFont typeface="+mj-lt"/>
              <a:buAutoNum type="arabicPeriod" startAt="6"/>
            </a:pPr>
            <a:r>
              <a:rPr lang="en-GB" dirty="0">
                <a:solidFill>
                  <a:srgbClr val="374151"/>
                </a:solidFill>
                <a:latin typeface="Söhne"/>
              </a:rPr>
              <a:t>Sleep studies</a:t>
            </a:r>
            <a:endParaRPr lang="en-GB" i="0" dirty="0">
              <a:solidFill>
                <a:srgbClr val="374151"/>
              </a:solidFill>
              <a:effectLst/>
              <a:latin typeface="Söhne"/>
            </a:endParaRPr>
          </a:p>
          <a:p>
            <a:pPr marL="514350" indent="-514350" algn="l">
              <a:buFont typeface="+mj-lt"/>
              <a:buAutoNum type="arabicPeriod" startAt="6"/>
            </a:pPr>
            <a:r>
              <a:rPr lang="en-GB" i="0" dirty="0">
                <a:solidFill>
                  <a:srgbClr val="374151"/>
                </a:solidFill>
                <a:effectLst/>
                <a:latin typeface="Söhne"/>
              </a:rPr>
              <a:t>Blood Tests</a:t>
            </a:r>
          </a:p>
          <a:p>
            <a:pPr marL="514350" indent="-514350" algn="l">
              <a:buFont typeface="+mj-lt"/>
              <a:buAutoNum type="arabicPeriod" startAt="6"/>
            </a:pPr>
            <a:r>
              <a:rPr lang="en-GB" i="0" dirty="0">
                <a:solidFill>
                  <a:srgbClr val="374151"/>
                </a:solidFill>
                <a:effectLst/>
                <a:latin typeface="Söhne"/>
              </a:rPr>
              <a:t>Neuropsychological Testing</a:t>
            </a:r>
          </a:p>
          <a:p>
            <a:pPr marL="514350" indent="-514350" algn="l">
              <a:buFont typeface="+mj-lt"/>
              <a:buAutoNum type="arabicPeriod" startAt="6"/>
            </a:pPr>
            <a:r>
              <a:rPr lang="en-GB" dirty="0">
                <a:solidFill>
                  <a:srgbClr val="374151"/>
                </a:solidFill>
                <a:latin typeface="Söhne"/>
              </a:rPr>
              <a:t>Genetic testing</a:t>
            </a:r>
            <a:endParaRPr lang="en-GB" i="0" dirty="0">
              <a:solidFill>
                <a:srgbClr val="374151"/>
              </a:solidFill>
              <a:effectLst/>
              <a:latin typeface="Söhne"/>
            </a:endParaRPr>
          </a:p>
          <a:p>
            <a:pPr marL="514350" indent="-514350" algn="l">
              <a:buFont typeface="+mj-lt"/>
              <a:buAutoNum type="arabicPeriod" startAt="6"/>
            </a:pPr>
            <a:r>
              <a:rPr lang="en-GB" i="0" dirty="0">
                <a:solidFill>
                  <a:srgbClr val="374151"/>
                </a:solidFill>
                <a:effectLst/>
                <a:latin typeface="Söhne"/>
              </a:rPr>
              <a:t>Neuropathological Examination</a:t>
            </a:r>
          </a:p>
          <a:p>
            <a:endParaRPr lang="en-SI" dirty="0"/>
          </a:p>
        </p:txBody>
      </p:sp>
    </p:spTree>
    <p:extLst>
      <p:ext uri="{BB962C8B-B14F-4D97-AF65-F5344CB8AC3E}">
        <p14:creationId xmlns:p14="http://schemas.microsoft.com/office/powerpoint/2010/main" val="2071060646"/>
      </p:ext>
    </p:extLst>
  </p:cSld>
  <p:clrMapOvr>
    <a:masterClrMapping/>
  </p:clrMapOvr>
  <mc:AlternateContent xmlns:mc="http://schemas.openxmlformats.org/markup-compatibility/2006" xmlns:p14="http://schemas.microsoft.com/office/powerpoint/2010/main">
    <mc:Choice Requires="p14">
      <p:transition spd="slow" p14:dur="2000" advTm="155146"/>
    </mc:Choice>
    <mc:Fallback xmlns="">
      <p:transition spd="slow" advTm="15514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 </a:t>
            </a:r>
            <a:r>
              <a:rPr lang="en-GB" dirty="0">
                <a:solidFill>
                  <a:srgbClr val="C00000"/>
                </a:solidFill>
              </a:rPr>
              <a:t>Neuroimaging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p:txBody>
          <a:bodyPr>
            <a:normAutofit/>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Definition:</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Neuroimaging encompasses various techniques used to visualize the structure and function of the brain.</a:t>
            </a:r>
          </a:p>
          <a:p>
            <a:pPr algn="l">
              <a:buFont typeface="Arial" panose="020B0604020202020204" pitchFamily="34" charset="0"/>
              <a:buChar char="•"/>
            </a:pPr>
            <a:r>
              <a:rPr lang="en-GB" b="1" i="0" dirty="0">
                <a:solidFill>
                  <a:srgbClr val="0D0D0D"/>
                </a:solidFill>
                <a:effectLst/>
                <a:highlight>
                  <a:srgbClr val="FFFFFF"/>
                </a:highlight>
                <a:latin typeface="ui-sans-serif"/>
              </a:rPr>
              <a:t>Importance:</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Essential for diagnosing and understanding neurodegenerative disorders.</a:t>
            </a:r>
          </a:p>
          <a:p>
            <a:pPr algn="l">
              <a:buFont typeface="Arial" panose="020B0604020202020204" pitchFamily="34" charset="0"/>
              <a:buChar char="•"/>
            </a:pPr>
            <a:r>
              <a:rPr lang="en-GB" b="1" i="0" dirty="0">
                <a:solidFill>
                  <a:srgbClr val="0D0D0D"/>
                </a:solidFill>
                <a:effectLst/>
                <a:highlight>
                  <a:srgbClr val="FFFFFF"/>
                </a:highlight>
                <a:latin typeface="ui-sans-serif"/>
              </a:rPr>
              <a:t>Common Techniques: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MRI (Magnetic Resonance Imaging)</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PET (Positron Emission Tomography)</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CT (Computed Tomography)</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SPECT (Single Photon Emission Computed Tomography)</a:t>
            </a:r>
          </a:p>
        </p:txBody>
      </p:sp>
    </p:spTree>
    <p:extLst>
      <p:ext uri="{BB962C8B-B14F-4D97-AF65-F5344CB8AC3E}">
        <p14:creationId xmlns:p14="http://schemas.microsoft.com/office/powerpoint/2010/main" val="787586826"/>
      </p:ext>
    </p:extLst>
  </p:cSld>
  <p:clrMapOvr>
    <a:masterClrMapping/>
  </p:clrMapOvr>
  <mc:AlternateContent xmlns:mc="http://schemas.openxmlformats.org/markup-compatibility/2006" xmlns:p14="http://schemas.microsoft.com/office/powerpoint/2010/main">
    <mc:Choice Requires="p14">
      <p:transition spd="slow" p14:dur="2000" advTm="54094"/>
    </mc:Choice>
    <mc:Fallback xmlns="">
      <p:transition spd="slow" advTm="540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r>
              <a:rPr lang="en-GB" dirty="0">
                <a:solidFill>
                  <a:srgbClr val="C00000"/>
                </a:solidFill>
              </a:rPr>
              <a:t>Neuroimaging</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1395666"/>
            <a:ext cx="9214104" cy="4351338"/>
          </a:xfrm>
        </p:spPr>
        <p:txBody>
          <a:bodyPr>
            <a:normAutofit lnSpcReduction="10000"/>
          </a:bodyPr>
          <a:lstStyle/>
          <a:p>
            <a:pPr marL="0" indent="0">
              <a:buNone/>
            </a:pPr>
            <a:r>
              <a:rPr lang="en-GB" b="1" i="0" dirty="0">
                <a:solidFill>
                  <a:srgbClr val="374151"/>
                </a:solidFill>
                <a:effectLst/>
                <a:latin typeface="Söhne"/>
              </a:rPr>
              <a:t>Structural </a:t>
            </a:r>
          </a:p>
          <a:p>
            <a:r>
              <a:rPr lang="en-GB" b="0" i="0" dirty="0">
                <a:solidFill>
                  <a:srgbClr val="374151"/>
                </a:solidFill>
                <a:effectLst/>
                <a:latin typeface="Söhne"/>
              </a:rPr>
              <a:t>CT </a:t>
            </a:r>
            <a:endParaRPr lang="en-GB" dirty="0">
              <a:solidFill>
                <a:srgbClr val="374151"/>
              </a:solidFill>
              <a:latin typeface="Söhne"/>
            </a:endParaRPr>
          </a:p>
          <a:p>
            <a:r>
              <a:rPr lang="en-GB" b="0" i="0" dirty="0">
                <a:solidFill>
                  <a:srgbClr val="374151"/>
                </a:solidFill>
                <a:effectLst/>
                <a:latin typeface="Söhne"/>
              </a:rPr>
              <a:t>MRI  </a:t>
            </a:r>
          </a:p>
          <a:p>
            <a:pPr marL="0" indent="0">
              <a:buNone/>
            </a:pPr>
            <a:r>
              <a:rPr lang="en-GB" b="1" i="0" dirty="0">
                <a:solidFill>
                  <a:srgbClr val="374151"/>
                </a:solidFill>
                <a:effectLst/>
                <a:latin typeface="Söhne"/>
              </a:rPr>
              <a:t>Functional </a:t>
            </a:r>
          </a:p>
          <a:p>
            <a:r>
              <a:rPr lang="en-GB" b="0" i="0" dirty="0">
                <a:solidFill>
                  <a:srgbClr val="374151"/>
                </a:solidFill>
                <a:effectLst/>
                <a:latin typeface="Söhne"/>
              </a:rPr>
              <a:t>fMRI</a:t>
            </a:r>
          </a:p>
          <a:p>
            <a:r>
              <a:rPr lang="en-GB" b="0" i="0" dirty="0">
                <a:solidFill>
                  <a:srgbClr val="374151"/>
                </a:solidFill>
                <a:effectLst/>
                <a:latin typeface="Söhne"/>
              </a:rPr>
              <a:t>Positron Emission Tomography (PET): Evaluates metabolic changes and the accumulation of abnormal proteins in the brain, such as beta-amyloid plaques and tau tangles.</a:t>
            </a:r>
          </a:p>
          <a:p>
            <a:r>
              <a:rPr lang="en-GB" b="0" i="0" dirty="0">
                <a:solidFill>
                  <a:srgbClr val="374151"/>
                </a:solidFill>
                <a:effectLst/>
                <a:latin typeface="Söhne"/>
              </a:rPr>
              <a:t>Single Photon Emission Computed Tomography (SPECT): Measures cerebral blood flow</a:t>
            </a:r>
            <a:endParaRPr lang="en-SI" dirty="0"/>
          </a:p>
        </p:txBody>
      </p:sp>
    </p:spTree>
    <p:extLst>
      <p:ext uri="{BB962C8B-B14F-4D97-AF65-F5344CB8AC3E}">
        <p14:creationId xmlns:p14="http://schemas.microsoft.com/office/powerpoint/2010/main" val="3302286015"/>
      </p:ext>
    </p:extLst>
  </p:cSld>
  <p:clrMapOvr>
    <a:masterClrMapping/>
  </p:clrMapOvr>
  <mc:AlternateContent xmlns:mc="http://schemas.openxmlformats.org/markup-compatibility/2006" xmlns:p14="http://schemas.microsoft.com/office/powerpoint/2010/main">
    <mc:Choice Requires="p14">
      <p:transition spd="slow" p14:dur="2000" advTm="58575"/>
    </mc:Choice>
    <mc:Fallback xmlns="">
      <p:transition spd="slow" advTm="585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fontScale="90000"/>
          </a:bodyPr>
          <a:lstStyle/>
          <a:p>
            <a:pPr algn="ctr"/>
            <a:r>
              <a:rPr lang="en-SI" dirty="0">
                <a:solidFill>
                  <a:srgbClr val="C00000"/>
                </a:solidFill>
              </a:rPr>
              <a:t>ANCILLARY ASSESSMENTS IN AD </a:t>
            </a:r>
            <a:br>
              <a:rPr lang="en-SI" dirty="0">
                <a:solidFill>
                  <a:srgbClr val="C00000"/>
                </a:solidFill>
              </a:rPr>
            </a:br>
            <a:r>
              <a:rPr lang="en-GB" b="0" i="0" dirty="0">
                <a:solidFill>
                  <a:srgbClr val="C00000"/>
                </a:solidFill>
                <a:effectLst/>
                <a:highlight>
                  <a:srgbClr val="FFFFFF"/>
                </a:highlight>
                <a:latin typeface="ui-sans-serif"/>
              </a:rPr>
              <a:t>CT Scans in Neurodegenerative Disorders</a:t>
            </a:r>
            <a:br>
              <a:rPr lang="en-GB" b="0" i="0" dirty="0">
                <a:solidFill>
                  <a:srgbClr val="0D0D0D"/>
                </a:solidFill>
                <a:effectLst/>
                <a:highlight>
                  <a:srgbClr val="FFFFFF"/>
                </a:highlight>
                <a:latin typeface="ui-sans-serif"/>
              </a:rPr>
            </a:b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a:xfrm>
            <a:off x="838200" y="833954"/>
            <a:ext cx="10515600" cy="3740727"/>
          </a:xfrm>
        </p:spPr>
        <p:txBody>
          <a:bodyPr>
            <a:normAutofit fontScale="92500" lnSpcReduction="10000"/>
          </a:bodyPr>
          <a:lstStyle/>
          <a:p>
            <a:pPr marL="0" indent="0" algn="l">
              <a:buNone/>
            </a:pPr>
            <a:endParaRPr lang="en-GB" b="0" i="0" dirty="0">
              <a:solidFill>
                <a:srgbClr val="0D0D0D"/>
              </a:solidFill>
              <a:effectLst/>
              <a:highlight>
                <a:srgbClr val="FFFFFF"/>
              </a:highlight>
              <a:latin typeface="ui-sans-serif"/>
            </a:endParaRPr>
          </a:p>
          <a:p>
            <a:pPr algn="l">
              <a:buFont typeface="Arial" panose="020B0604020202020204" pitchFamily="34" charset="0"/>
              <a:buChar char="•"/>
            </a:pPr>
            <a:r>
              <a:rPr lang="en-GB" b="1" i="0" dirty="0">
                <a:solidFill>
                  <a:srgbClr val="0D0D0D"/>
                </a:solidFill>
                <a:effectLst/>
                <a:highlight>
                  <a:srgbClr val="FFFFFF"/>
                </a:highlight>
                <a:latin typeface="ui-sans-serif"/>
              </a:rPr>
              <a:t>Advantages: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Quick and accessible</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Good for detecting acute changes</a:t>
            </a:r>
          </a:p>
          <a:p>
            <a:pPr algn="l">
              <a:buFont typeface="Arial" panose="020B0604020202020204" pitchFamily="34" charset="0"/>
              <a:buChar char="•"/>
            </a:pPr>
            <a:r>
              <a:rPr lang="en-GB" b="1" i="0" dirty="0">
                <a:solidFill>
                  <a:srgbClr val="0D0D0D"/>
                </a:solidFill>
                <a:effectLst/>
                <a:highlight>
                  <a:srgbClr val="FFFFFF"/>
                </a:highlight>
                <a:latin typeface="ui-sans-serif"/>
              </a:rPr>
              <a:t>Limitations: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Lower spatial resolution compared to MRI</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Limited in detecting early-stage neurodegeneration</a:t>
            </a:r>
          </a:p>
          <a:p>
            <a:pPr algn="l">
              <a:buFont typeface="Arial" panose="020B0604020202020204" pitchFamily="34" charset="0"/>
              <a:buChar char="•"/>
            </a:pPr>
            <a:r>
              <a:rPr lang="en-GB" b="1" i="0" dirty="0">
                <a:solidFill>
                  <a:srgbClr val="0D0D0D"/>
                </a:solidFill>
                <a:effectLst/>
                <a:highlight>
                  <a:srgbClr val="FFFFFF"/>
                </a:highlight>
                <a:latin typeface="ui-sans-serif"/>
              </a:rPr>
              <a:t>Applications: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Identifying structural abnormalities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Assessing for strokes or </a:t>
            </a:r>
            <a:r>
              <a:rPr lang="en-GB" b="0" i="0" dirty="0" err="1">
                <a:solidFill>
                  <a:srgbClr val="0D0D0D"/>
                </a:solidFill>
                <a:effectLst/>
                <a:highlight>
                  <a:srgbClr val="FFFFFF"/>
                </a:highlight>
                <a:latin typeface="ui-sans-serif"/>
              </a:rPr>
              <a:t>tumors</a:t>
            </a:r>
            <a:r>
              <a:rPr lang="en-GB" b="0" i="0" dirty="0">
                <a:solidFill>
                  <a:srgbClr val="0D0D0D"/>
                </a:solidFill>
                <a:effectLst/>
                <a:highlight>
                  <a:srgbClr val="FFFFFF"/>
                </a:highlight>
                <a:latin typeface="ui-sans-serif"/>
              </a:rPr>
              <a:t> which may mimic neurodegenerative symptoms</a:t>
            </a:r>
          </a:p>
        </p:txBody>
      </p:sp>
    </p:spTree>
    <p:extLst>
      <p:ext uri="{BB962C8B-B14F-4D97-AF65-F5344CB8AC3E}">
        <p14:creationId xmlns:p14="http://schemas.microsoft.com/office/powerpoint/2010/main" val="1016775101"/>
      </p:ext>
    </p:extLst>
  </p:cSld>
  <p:clrMapOvr>
    <a:masterClrMapping/>
  </p:clrMapOvr>
  <mc:AlternateContent xmlns:mc="http://schemas.openxmlformats.org/markup-compatibility/2006" xmlns:p14="http://schemas.microsoft.com/office/powerpoint/2010/main">
    <mc:Choice Requires="p14">
      <p:transition spd="slow" p14:dur="2000" advTm="74410"/>
    </mc:Choice>
    <mc:Fallback xmlns="">
      <p:transition spd="slow" advTm="744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BCA-4FE0-C209-6FE4-60186FA3121D}"/>
              </a:ext>
            </a:extLst>
          </p:cNvPr>
          <p:cNvSpPr>
            <a:spLocks noGrp="1"/>
          </p:cNvSpPr>
          <p:nvPr>
            <p:ph type="title"/>
          </p:nvPr>
        </p:nvSpPr>
        <p:spPr/>
        <p:txBody>
          <a:bodyPr>
            <a:normAutofit/>
          </a:bodyPr>
          <a:lstStyle/>
          <a:p>
            <a:pPr algn="ctr"/>
            <a:r>
              <a:rPr lang="en-SI" dirty="0">
                <a:solidFill>
                  <a:srgbClr val="C00000"/>
                </a:solidFill>
              </a:rPr>
              <a:t>ANCILLARY ASSESSMENTS IN NDD </a:t>
            </a:r>
            <a:br>
              <a:rPr lang="en-SI" dirty="0">
                <a:solidFill>
                  <a:srgbClr val="C00000"/>
                </a:solidFill>
              </a:rPr>
            </a:br>
            <a:r>
              <a:rPr lang="en-GB" b="0" i="0" dirty="0">
                <a:solidFill>
                  <a:srgbClr val="C00000"/>
                </a:solidFill>
                <a:effectLst/>
                <a:highlight>
                  <a:srgbClr val="FFFFFF"/>
                </a:highlight>
                <a:latin typeface="ui-sans-serif"/>
              </a:rPr>
              <a:t>MRI in Neurodegenerative Disorders</a:t>
            </a:r>
            <a:endParaRPr lang="en-SI" dirty="0">
              <a:solidFill>
                <a:srgbClr val="C00000"/>
              </a:solidFill>
            </a:endParaRPr>
          </a:p>
        </p:txBody>
      </p:sp>
      <p:sp>
        <p:nvSpPr>
          <p:cNvPr id="5" name="Content Placeholder 4">
            <a:extLst>
              <a:ext uri="{FF2B5EF4-FFF2-40B4-BE49-F238E27FC236}">
                <a16:creationId xmlns:a16="http://schemas.microsoft.com/office/drawing/2014/main" id="{00A2EE5A-19C7-8D06-3172-EF0EC4F5B492}"/>
              </a:ext>
            </a:extLst>
          </p:cNvPr>
          <p:cNvSpPr>
            <a:spLocks noGrp="1"/>
          </p:cNvSpPr>
          <p:nvPr>
            <p:ph idx="1"/>
          </p:nvPr>
        </p:nvSpPr>
        <p:spPr/>
        <p:txBody>
          <a:bodyPr>
            <a:normAutofit/>
          </a:bodyPr>
          <a:lstStyle/>
          <a:p>
            <a:pPr algn="l">
              <a:buFont typeface="Arial" panose="020B0604020202020204" pitchFamily="34" charset="0"/>
              <a:buChar char="•"/>
            </a:pPr>
            <a:r>
              <a:rPr lang="en-GB" b="1" i="0" dirty="0">
                <a:solidFill>
                  <a:srgbClr val="0D0D0D"/>
                </a:solidFill>
                <a:effectLst/>
                <a:highlight>
                  <a:srgbClr val="FFFFFF"/>
                </a:highlight>
                <a:latin typeface="ui-sans-serif"/>
              </a:rPr>
              <a:t>Advantages: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High spatial resolution</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Non-invasive and widely available</a:t>
            </a:r>
          </a:p>
          <a:p>
            <a:pPr algn="l">
              <a:buFont typeface="Arial" panose="020B0604020202020204" pitchFamily="34" charset="0"/>
              <a:buChar char="•"/>
            </a:pPr>
            <a:r>
              <a:rPr lang="en-GB" b="1" i="0" dirty="0">
                <a:solidFill>
                  <a:srgbClr val="0D0D0D"/>
                </a:solidFill>
                <a:effectLst/>
                <a:highlight>
                  <a:srgbClr val="FFFFFF"/>
                </a:highlight>
                <a:latin typeface="ui-sans-serif"/>
              </a:rPr>
              <a:t>Examples of Applications: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Identifying brain atrophy in Alzheimer's Disease</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Detecting white matter changes in Multiple Sclerosis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Assessing structural changes in Parkinson's Disease</a:t>
            </a:r>
          </a:p>
          <a:p>
            <a:pPr algn="l">
              <a:buFont typeface="Arial" panose="020B0604020202020204" pitchFamily="34" charset="0"/>
              <a:buChar char="•"/>
            </a:pPr>
            <a:r>
              <a:rPr lang="en-GB" b="1" i="0" dirty="0">
                <a:solidFill>
                  <a:srgbClr val="0D0D0D"/>
                </a:solidFill>
                <a:effectLst/>
                <a:highlight>
                  <a:srgbClr val="FFFFFF"/>
                </a:highlight>
                <a:latin typeface="ui-sans-serif"/>
              </a:rPr>
              <a:t>Key Features:</a:t>
            </a:r>
            <a:endParaRPr lang="en-GB" b="0" i="0" dirty="0">
              <a:solidFill>
                <a:srgbClr val="0D0D0D"/>
              </a:solidFill>
              <a:effectLst/>
              <a:highlight>
                <a:srgbClr val="FFFFFF"/>
              </a:highlight>
              <a:latin typeface="ui-sans-serif"/>
            </a:endParaRP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T1 and T2-weighted images</a:t>
            </a:r>
          </a:p>
          <a:p>
            <a:pPr marL="742950" lvl="1" indent="-285750" algn="l">
              <a:buFont typeface="Arial" panose="020B0604020202020204" pitchFamily="34" charset="0"/>
              <a:buChar char="•"/>
            </a:pPr>
            <a:r>
              <a:rPr lang="en-GB" b="0" i="0" dirty="0">
                <a:solidFill>
                  <a:srgbClr val="0D0D0D"/>
                </a:solidFill>
                <a:effectLst/>
                <a:highlight>
                  <a:srgbClr val="FFFFFF"/>
                </a:highlight>
                <a:latin typeface="ui-sans-serif"/>
              </a:rPr>
              <a:t>Functional MRI (fMRI) for brain activity mapping</a:t>
            </a:r>
          </a:p>
        </p:txBody>
      </p:sp>
    </p:spTree>
    <p:extLst>
      <p:ext uri="{BB962C8B-B14F-4D97-AF65-F5344CB8AC3E}">
        <p14:creationId xmlns:p14="http://schemas.microsoft.com/office/powerpoint/2010/main" val="2935360573"/>
      </p:ext>
    </p:extLst>
  </p:cSld>
  <p:clrMapOvr>
    <a:masterClrMapping/>
  </p:clrMapOvr>
  <mc:AlternateContent xmlns:mc="http://schemas.openxmlformats.org/markup-compatibility/2006" xmlns:p14="http://schemas.microsoft.com/office/powerpoint/2010/main">
    <mc:Choice Requires="p14">
      <p:transition spd="slow" p14:dur="2000" advTm="104730"/>
    </mc:Choice>
    <mc:Fallback xmlns="">
      <p:transition spd="slow" advTm="104730"/>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ptx" id="{3710302B-DCBE-4007-996A-54C4924806ED}" vid="{28A7334C-F240-4954-90A0-42970BA99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Template>
  <TotalTime>1468</TotalTime>
  <Words>18001</Words>
  <Application>Microsoft Office PowerPoint</Application>
  <PresentationFormat>Widescreen</PresentationFormat>
  <Paragraphs>792</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Arial</vt:lpstr>
      <vt:lpstr>Calibri</vt:lpstr>
      <vt:lpstr>Calibri Light</vt:lpstr>
      <vt:lpstr>Söhne</vt:lpstr>
      <vt:lpstr>ui-sans-serif</vt:lpstr>
      <vt:lpstr>Office 2013 - 2022 Theme</vt:lpstr>
      <vt:lpstr>SPECTRUM OF ASSESSMENTS IN NDD  </vt:lpstr>
      <vt:lpstr>LEARNING OBJECTIVES</vt:lpstr>
      <vt:lpstr>WHY ARE ANCILLARY TESTS NEEDED IN NDD</vt:lpstr>
      <vt:lpstr>BENEFITS FROM PRECISE DG</vt:lpstr>
      <vt:lpstr>RANGE OF ANCILLARY ASSESSMENTS IN NDD</vt:lpstr>
      <vt:lpstr>ANCILLARY ASSESSMENTS IN NDD - Neuroimaging</vt:lpstr>
      <vt:lpstr>ANCILLARY ASSESSMENTS IN NDD Neuroimaging</vt:lpstr>
      <vt:lpstr>ANCILLARY ASSESSMENTS IN AD  CT Scans in Neurodegenerative Disorders </vt:lpstr>
      <vt:lpstr>ANCILLARY ASSESSMENTS IN NDD  MRI in Neurodegenerative Disorders</vt:lpstr>
      <vt:lpstr>ANCILLARY ASSESSMENTS IN NDD PET and SPECT Imaging</vt:lpstr>
      <vt:lpstr>  ANCILLARY ASSESSMENTS IN NDD  Future Directions in Neuroimaging  </vt:lpstr>
      <vt:lpstr>ANCILLARY ASSESSMENTS IN NDD  CSF</vt:lpstr>
      <vt:lpstr>ANCILLARY ASSESSMENTS IN AD  CSF Composition and Analysis</vt:lpstr>
      <vt:lpstr>ANCILLARY ASSESSMENTS IN NDD  Role of CSF in NDD</vt:lpstr>
      <vt:lpstr>ANCILLARY ASSESSMENTS IN NDD  CSF Biomarkers in Alzheimer's Disease</vt:lpstr>
      <vt:lpstr>ANCILLARY ASSESSMENTS IN NDD  Biomarkers in Alzheimer's Disease</vt:lpstr>
      <vt:lpstr>ANCILLARY ASSESSMENTS IN NDD - Neuropsychological Testing</vt:lpstr>
      <vt:lpstr>ANCILLARY ASSESSMENTS IN NDD - Neuropsychological Testing</vt:lpstr>
      <vt:lpstr>ANCILLARY ASSESSMENTS IN NDD - ELECTROMYOGRAPHY</vt:lpstr>
      <vt:lpstr>ANCILLARY ASSESSMENTS IN NDD - ELECTROMYOGRAPHY</vt:lpstr>
      <vt:lpstr>ANCILLARY ASSESSMENTS IN NDD - ELECTROMYOGRAPHY</vt:lpstr>
      <vt:lpstr>ANCILLARY ASSESSMENTS IN NDD - ELECTROMYOGRAPHY</vt:lpstr>
      <vt:lpstr>ANCILLARY ASSESSMENTS IN NDD - ELECTROMYOGRAPHY</vt:lpstr>
      <vt:lpstr>ANCILLARY ASSESSMENTS IN NDD - ELECTRONCEPHALOGRAPHY</vt:lpstr>
      <vt:lpstr>ANCILLARY ASSESSMENTS IN DEMENTIA - ELECTRONCEPHALOGRAPHY</vt:lpstr>
      <vt:lpstr>ANCILLARY ASSESSMENTS IN NDD - ELECTRONCEPHALOGRAPHY</vt:lpstr>
      <vt:lpstr>ANCILLARY ASSESSMENTS IN NDD - ELECTRONCEPHALOGRAPHY</vt:lpstr>
      <vt:lpstr>ANCILLARY ASSESSMENTS IN NDD – TESTING OF ANS</vt:lpstr>
      <vt:lpstr>ANCILLARY ASSESSMENTS IN AD – TESTING OF ANS</vt:lpstr>
      <vt:lpstr>ANCILLARY ASSESSMENTS IN NDD  NDD and ANS Dysfunction </vt:lpstr>
      <vt:lpstr>ANCILLARY ASSESSMENTS IN NDD  Testing Methods for ANS Function</vt:lpstr>
      <vt:lpstr>ANCILLARY ASSESSMENTS IN NDD  Interpretation of ANS Testing Results </vt:lpstr>
      <vt:lpstr>ANCILLARY ASSESSMENTS IN NDD  Management of ANS Dysfunction</vt:lpstr>
      <vt:lpstr>ANCILLARY ASSESSMENTS IN NDD  Sleep Studies</vt:lpstr>
      <vt:lpstr>ANCILLARY ASSESSMENTS IN NDD  Sleep Studies</vt:lpstr>
      <vt:lpstr>ANCILLARY ASSESSMENTS IN NDD  Sleep Studies</vt:lpstr>
      <vt:lpstr>ANCILLARY ASSESSMENTS IN NDD  Sleep Studies</vt:lpstr>
      <vt:lpstr>ANCILLARY ASSESSMENTS IN NDD  Sleep Studies</vt:lpstr>
      <vt:lpstr>ANCILLARY ASSESSMENTS IN NDD  Genetic Testing</vt:lpstr>
      <vt:lpstr>ANCILLARY ASSESSMENTS IN NDD  Genetic Testing</vt:lpstr>
      <vt:lpstr>ANCILLARY ASSESSMENTS IN NDD  Genetic Testing</vt:lpstr>
      <vt:lpstr>ANCILLARY ASSESSMENTS IN NDD  Genetic Testing</vt:lpstr>
      <vt:lpstr>ANCILLARY ASSESSMENTS IN NDD  Blood Tests</vt:lpstr>
      <vt:lpstr>ANCILLARY ASSESSMENTS IN NDD  Blood Tests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Zvezdan Pirtosek</dc:creator>
  <cp:lastModifiedBy>MAKO MANUEL</cp:lastModifiedBy>
  <cp:revision>14</cp:revision>
  <dcterms:created xsi:type="dcterms:W3CDTF">2024-06-01T14:08:37Z</dcterms:created>
  <dcterms:modified xsi:type="dcterms:W3CDTF">2024-12-14T11:08:45Z</dcterms:modified>
</cp:coreProperties>
</file>