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89" r:id="rId7"/>
    <p:sldId id="297" r:id="rId8"/>
    <p:sldId id="298" r:id="rId9"/>
    <p:sldId id="299" r:id="rId10"/>
    <p:sldId id="300" r:id="rId11"/>
    <p:sldId id="301" r:id="rId12"/>
    <p:sldId id="290" r:id="rId13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161" autoAdjust="0"/>
    <p:restoredTop sz="85216" autoAdjust="0"/>
  </p:normalViewPr>
  <p:slideViewPr>
    <p:cSldViewPr snapToGrid="0">
      <p:cViewPr>
        <p:scale>
          <a:sx n="106" d="100"/>
          <a:sy n="106" d="100"/>
        </p:scale>
        <p:origin x="-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07249-D42A-49D0-838F-CB7673A9F2A9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5864D-16A4-4DDC-BF27-57FD2C7C7E4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39599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65864D-16A4-4DDC-BF27-57FD2C7C7E43}" type="slidenum">
              <a:rPr lang="et-EE" smtClean="0"/>
              <a:t>12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63918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juhtslaidi alapealkirja laadi redigeerimiseks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01794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5045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Muutke pealkirja laadi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2173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25041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66247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41949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66300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82541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53256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39474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0957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Muutke pealkirja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A6B10-697C-42FE-8711-F0D5BEA39F63}" type="datetimeFigureOut">
              <a:rPr lang="et-EE" smtClean="0"/>
              <a:t>04.09.2022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78235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F37C6-C0D2-C8FF-E421-4C31D6030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9150" y="2181567"/>
            <a:ext cx="10553700" cy="1898650"/>
          </a:xfrm>
        </p:spPr>
        <p:txBody>
          <a:bodyPr>
            <a:normAutofit/>
          </a:bodyPr>
          <a:lstStyle/>
          <a:p>
            <a:br>
              <a:rPr lang="et-EE" sz="1800" dirty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t-EE" sz="36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Pharmacotherapy</a:t>
            </a:r>
            <a:r>
              <a:rPr lang="et-EE" sz="3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t-EE" sz="36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t-EE" sz="3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t-EE" sz="36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Alzheimer</a:t>
            </a:r>
            <a:r>
              <a:rPr lang="et-EE" sz="3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t-EE" sz="36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disease</a:t>
            </a:r>
            <a:r>
              <a:rPr lang="et-EE" sz="3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t-EE" sz="36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novel</a:t>
            </a:r>
            <a:r>
              <a:rPr lang="et-EE" sz="3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t-EE" sz="36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approaches</a:t>
            </a:r>
            <a:r>
              <a:rPr lang="et-EE" sz="3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t-EE" sz="36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treatment</a:t>
            </a:r>
            <a:br>
              <a:rPr lang="et-E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et-EE" sz="36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01E3E-BCE5-56A4-7A44-FC669E3312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29150"/>
            <a:ext cx="9144000" cy="996950"/>
          </a:xfrm>
        </p:spPr>
        <p:txBody>
          <a:bodyPr>
            <a:normAutofit/>
          </a:bodyPr>
          <a:lstStyle/>
          <a:p>
            <a:r>
              <a:rPr lang="et-EE" sz="2800" dirty="0"/>
              <a:t>Pille Taba, Ülle </a:t>
            </a:r>
            <a:r>
              <a:rPr lang="et-EE" sz="2800" dirty="0" err="1"/>
              <a:t>Krikmann</a:t>
            </a:r>
            <a:endParaRPr lang="et-EE" sz="2800" dirty="0"/>
          </a:p>
        </p:txBody>
      </p:sp>
      <p:pic>
        <p:nvPicPr>
          <p:cNvPr id="4" name="Slika 4">
            <a:extLst>
              <a:ext uri="{FF2B5EF4-FFF2-40B4-BE49-F238E27FC236}">
                <a16:creationId xmlns:a16="http://schemas.microsoft.com/office/drawing/2014/main" id="{3E4A019D-060F-F745-A094-7436821368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198609"/>
            <a:ext cx="1297954" cy="1579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793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A445F-BB4B-2953-771D-0E3324F99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Galantamine</a:t>
            </a:r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65D96-9172-87CA-0523-214189B5F8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Reversible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competitive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acetylcholinesterase</a:t>
            </a:r>
            <a:r>
              <a:rPr lang="et-EE" sz="1800" b="0" i="0" u="none" strike="noStrike" baseline="0" dirty="0">
                <a:latin typeface="MetaProLight-Regular"/>
              </a:rPr>
              <a:t> inhibiitor and </a:t>
            </a:r>
            <a:r>
              <a:rPr lang="et-EE" sz="1800" b="0" i="0" u="none" strike="noStrike" baseline="0" dirty="0" err="1">
                <a:latin typeface="MetaProLight-Regular"/>
              </a:rPr>
              <a:t>modulator</a:t>
            </a:r>
            <a:r>
              <a:rPr lang="et-EE" sz="1800" b="0" i="0" u="none" strike="noStrike" baseline="0" dirty="0">
                <a:latin typeface="MetaProLight-Regular"/>
              </a:rPr>
              <a:t> of </a:t>
            </a:r>
            <a:r>
              <a:rPr lang="et-EE" sz="1800" b="0" i="0" u="none" strike="noStrike" baseline="0" dirty="0" err="1">
                <a:latin typeface="MetaProLight-Regular"/>
              </a:rPr>
              <a:t>nicotinic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acetylcholine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receptor</a:t>
            </a:r>
            <a:endParaRPr lang="et-EE" sz="1800" b="0" i="1" u="none" strike="noStrike" baseline="0" dirty="0">
              <a:latin typeface="MetaProLight-Italic"/>
            </a:endParaRPr>
          </a:p>
          <a:p>
            <a:pPr algn="l"/>
            <a:r>
              <a:rPr lang="et-EE" sz="1800" b="0" i="1" u="none" strike="noStrike" baseline="0" dirty="0">
                <a:latin typeface="MetaProLight-Italic"/>
              </a:rPr>
              <a:t>Oral </a:t>
            </a:r>
            <a:r>
              <a:rPr lang="et-EE" sz="1800" b="0" i="1" u="none" strike="noStrike" baseline="0" dirty="0" err="1">
                <a:latin typeface="MetaProLight-Italic"/>
              </a:rPr>
              <a:t>immediate</a:t>
            </a:r>
            <a:r>
              <a:rPr lang="et-EE" sz="1800" b="0" i="1" u="none" strike="noStrike" baseline="0" dirty="0">
                <a:latin typeface="MetaProLight-Italic"/>
              </a:rPr>
              <a:t> </a:t>
            </a:r>
            <a:r>
              <a:rPr lang="et-EE" sz="1800" b="0" i="1" u="none" strike="noStrike" baseline="0" dirty="0" err="1">
                <a:latin typeface="MetaProLight-Italic"/>
              </a:rPr>
              <a:t>release</a:t>
            </a:r>
            <a:endParaRPr lang="et-EE" sz="1800" b="0" i="1" u="none" strike="noStrike" baseline="0" dirty="0">
              <a:latin typeface="MetaProLight-Italic"/>
            </a:endParaRPr>
          </a:p>
          <a:p>
            <a:pPr marL="0" indent="0" algn="l">
              <a:buNone/>
            </a:pPr>
            <a:r>
              <a:rPr lang="en-US" sz="1800" b="0" i="0" u="none" strike="noStrike" baseline="0" dirty="0">
                <a:latin typeface="MetaProLight-Regular"/>
              </a:rPr>
              <a:t>Initial dose 4 mg BID</a:t>
            </a:r>
            <a:r>
              <a:rPr lang="et-EE" sz="1800" b="0" i="0" u="none" strike="noStrike" baseline="0" dirty="0">
                <a:latin typeface="MetaProLight-Regular"/>
              </a:rPr>
              <a:t> i</a:t>
            </a:r>
            <a:r>
              <a:rPr lang="en-US" sz="1800" b="0" i="0" u="none" strike="noStrike" baseline="0" dirty="0" err="1">
                <a:latin typeface="MetaProLight-Regular"/>
              </a:rPr>
              <a:t>ncrease</a:t>
            </a:r>
            <a:r>
              <a:rPr lang="en-US" sz="1800" b="0" i="0" u="none" strike="noStrike" baseline="0" dirty="0">
                <a:latin typeface="MetaProLight-Regular"/>
              </a:rPr>
              <a:t> by 8 mg daily every</a:t>
            </a:r>
            <a:r>
              <a:rPr lang="et-EE" sz="1800" dirty="0">
                <a:latin typeface="MetaProLight-Regular"/>
              </a:rPr>
              <a:t> </a:t>
            </a:r>
            <a:r>
              <a:rPr lang="en-US" sz="1800" b="0" i="0" u="none" strike="noStrike" baseline="0" dirty="0">
                <a:latin typeface="MetaProLight-Regular"/>
              </a:rPr>
              <a:t>4 weeks to maintenance dose</a:t>
            </a:r>
            <a:r>
              <a:rPr lang="et-EE" sz="1800" b="0" i="0" u="none" strike="noStrike" baseline="0" dirty="0">
                <a:latin typeface="MetaProLight-Regular"/>
              </a:rPr>
              <a:t> of 12 mg BID</a:t>
            </a:r>
          </a:p>
          <a:p>
            <a:pPr algn="l"/>
            <a:r>
              <a:rPr lang="et-EE" sz="1800" b="0" i="1" u="none" strike="noStrike" baseline="0" dirty="0">
                <a:latin typeface="MetaProLight-Italic"/>
              </a:rPr>
              <a:t>Oral </a:t>
            </a:r>
            <a:r>
              <a:rPr lang="et-EE" sz="1800" b="0" i="1" u="none" strike="noStrike" baseline="0" dirty="0" err="1">
                <a:latin typeface="MetaProLight-Italic"/>
              </a:rPr>
              <a:t>extended</a:t>
            </a:r>
            <a:r>
              <a:rPr lang="et-EE" sz="1800" b="0" i="1" u="none" strike="noStrike" baseline="0" dirty="0">
                <a:latin typeface="MetaProLight-Italic"/>
              </a:rPr>
              <a:t> </a:t>
            </a:r>
            <a:r>
              <a:rPr lang="et-EE" sz="1800" b="0" i="1" u="none" strike="noStrike" baseline="0" dirty="0" err="1">
                <a:latin typeface="MetaProLight-Italic"/>
              </a:rPr>
              <a:t>release</a:t>
            </a:r>
            <a:endParaRPr lang="et-EE" sz="1800" b="0" i="1" u="none" strike="noStrike" baseline="0" dirty="0">
              <a:latin typeface="MetaProLight-Italic"/>
            </a:endParaRPr>
          </a:p>
          <a:p>
            <a:pPr marL="0" indent="0" algn="l">
              <a:buNone/>
            </a:pPr>
            <a:r>
              <a:rPr lang="en-US" sz="1800" b="0" i="0" u="none" strike="noStrike" baseline="0" dirty="0">
                <a:latin typeface="MetaProLight-Regular"/>
              </a:rPr>
              <a:t>Initial dose 8 mg daily</a:t>
            </a:r>
            <a:r>
              <a:rPr lang="et-EE" sz="1800" b="0" i="0" u="none" strike="noStrike" baseline="0" dirty="0">
                <a:latin typeface="MetaProLight-Regular"/>
              </a:rPr>
              <a:t> i</a:t>
            </a:r>
            <a:r>
              <a:rPr lang="en-US" sz="1800" b="0" i="0" u="none" strike="noStrike" baseline="0" dirty="0" err="1">
                <a:latin typeface="MetaProLight-Regular"/>
              </a:rPr>
              <a:t>ncrease</a:t>
            </a:r>
            <a:r>
              <a:rPr lang="en-US" sz="1800" b="0" i="0" u="none" strike="noStrike" baseline="0" dirty="0">
                <a:latin typeface="MetaProLight-Regular"/>
              </a:rPr>
              <a:t> by 8 mg daily every</a:t>
            </a:r>
            <a:r>
              <a:rPr lang="et-EE" sz="1800" dirty="0">
                <a:latin typeface="MetaProLight-Regular"/>
              </a:rPr>
              <a:t> </a:t>
            </a:r>
            <a:r>
              <a:rPr lang="en-US" sz="1800" b="0" i="0" u="none" strike="noStrike" baseline="0" dirty="0">
                <a:latin typeface="MetaProLight-Regular"/>
              </a:rPr>
              <a:t>4 weeks to maintenance dose</a:t>
            </a:r>
            <a:r>
              <a:rPr lang="et-EE" sz="1800" b="0" i="0" u="none" strike="noStrike" baseline="0" dirty="0">
                <a:latin typeface="MetaProLight-Regular"/>
              </a:rPr>
              <a:t> of 24 mg </a:t>
            </a:r>
            <a:r>
              <a:rPr lang="et-EE" sz="1800" b="0" i="0" u="none" strike="noStrike" baseline="0" dirty="0" err="1">
                <a:latin typeface="MetaProLight-Regular"/>
              </a:rPr>
              <a:t>daily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n-US" sz="1800" b="0" i="0" u="none" strike="noStrike" baseline="0" dirty="0">
                <a:latin typeface="MetaProLight-Regular"/>
              </a:rPr>
              <a:t>Also available as oral solution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1" u="none" strike="noStrike" baseline="0" dirty="0" err="1">
                <a:latin typeface="MetaProLight-Italic"/>
              </a:rPr>
              <a:t>Protein</a:t>
            </a:r>
            <a:r>
              <a:rPr lang="et-EE" sz="1800" b="0" i="1" u="none" strike="noStrike" baseline="0" dirty="0">
                <a:latin typeface="MetaProLight-Italic"/>
              </a:rPr>
              <a:t> </a:t>
            </a:r>
            <a:r>
              <a:rPr lang="et-EE" sz="1800" b="0" i="1" u="none" strike="noStrike" baseline="0" dirty="0" err="1">
                <a:latin typeface="MetaProLight-Italic"/>
              </a:rPr>
              <a:t>binding</a:t>
            </a:r>
            <a:r>
              <a:rPr lang="et-EE" sz="1800" b="0" i="1" u="none" strike="noStrike" baseline="0" dirty="0">
                <a:latin typeface="MetaProLight-Italic"/>
              </a:rPr>
              <a:t>: </a:t>
            </a:r>
            <a:r>
              <a:rPr lang="et-EE" sz="1800" b="0" i="0" u="none" strike="noStrike" baseline="0" dirty="0" err="1">
                <a:latin typeface="MetaProLight-Regular"/>
              </a:rPr>
              <a:t>low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1" u="none" strike="noStrike" baseline="0" dirty="0">
                <a:latin typeface="MetaProLight-Italic"/>
              </a:rPr>
              <a:t>Metabolism: </a:t>
            </a:r>
            <a:r>
              <a:rPr lang="et-EE" sz="1800" b="0" i="0" u="none" strike="noStrike" baseline="0" dirty="0" err="1">
                <a:latin typeface="MetaProLight-Regular"/>
              </a:rPr>
              <a:t>hepatic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via</a:t>
            </a:r>
            <a:r>
              <a:rPr lang="et-EE" sz="1800" b="0" i="0" u="none" strike="noStrike" baseline="0" dirty="0">
                <a:latin typeface="MetaProLight-Regular"/>
              </a:rPr>
              <a:t> CYP2D6</a:t>
            </a:r>
          </a:p>
          <a:p>
            <a:pPr algn="l"/>
            <a:r>
              <a:rPr lang="et-EE" sz="1800" b="0" i="1" u="none" strike="noStrike" baseline="0" dirty="0" err="1">
                <a:latin typeface="MetaProLight-Italic"/>
              </a:rPr>
              <a:t>Half-life</a:t>
            </a:r>
            <a:r>
              <a:rPr lang="et-EE" sz="1800" b="0" i="1" u="none" strike="noStrike" baseline="0" dirty="0">
                <a:latin typeface="MetaProLight-Italic"/>
              </a:rPr>
              <a:t>: </a:t>
            </a:r>
            <a:r>
              <a:rPr lang="et-EE" sz="1800" b="0" i="0" u="none" strike="noStrike" baseline="0" dirty="0">
                <a:latin typeface="MetaProLight-Regular"/>
              </a:rPr>
              <a:t>7 </a:t>
            </a:r>
            <a:r>
              <a:rPr lang="et-EE" sz="1800" b="0" i="0" u="none" strike="noStrike" baseline="0" dirty="0" err="1">
                <a:latin typeface="MetaProLight-Regular"/>
              </a:rPr>
              <a:t>hours</a:t>
            </a:r>
            <a:endParaRPr lang="et-E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5B85D5-D575-B2A9-3D7C-94D61E2D51A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t-EE" sz="1800" dirty="0" err="1">
                <a:latin typeface="MetaProLight-Regular"/>
              </a:rPr>
              <a:t>Adverse</a:t>
            </a:r>
            <a:r>
              <a:rPr lang="et-EE" sz="1800" dirty="0">
                <a:latin typeface="MetaProLight-Regular"/>
              </a:rPr>
              <a:t> </a:t>
            </a:r>
            <a:r>
              <a:rPr lang="et-EE" sz="1800" dirty="0" err="1">
                <a:latin typeface="MetaProLight-Regular"/>
              </a:rPr>
              <a:t>effects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Nausea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vomiting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decreased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appetite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weight</a:t>
            </a:r>
            <a:r>
              <a:rPr lang="et-EE" sz="1800" b="0" i="0" u="none" strike="noStrike" baseline="0" dirty="0">
                <a:latin typeface="MetaProLight-Regular"/>
              </a:rPr>
              <a:t> loss, </a:t>
            </a:r>
            <a:r>
              <a:rPr lang="et-EE" sz="1800" b="0" i="0" u="none" strike="noStrike" baseline="0" dirty="0" err="1">
                <a:latin typeface="MetaProLight-Regular"/>
              </a:rPr>
              <a:t>diarrhea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abdominal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pain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Bradycardia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heart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block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dizziness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syncope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falls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Rare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hypersensitivity</a:t>
            </a:r>
            <a:r>
              <a:rPr lang="et-EE" sz="180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reactions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Stevens</a:t>
            </a:r>
            <a:r>
              <a:rPr lang="et-EE" sz="1800" b="0" i="0" u="none" strike="noStrike" baseline="0" dirty="0">
                <a:latin typeface="MetaProLight-Regular"/>
              </a:rPr>
              <a:t>-Johnson </a:t>
            </a:r>
            <a:r>
              <a:rPr lang="et-EE" sz="1800" b="0" i="0" u="none" strike="noStrike" baseline="0" dirty="0" err="1">
                <a:latin typeface="MetaProLight-Regular"/>
              </a:rPr>
              <a:t>syndrome</a:t>
            </a:r>
            <a:r>
              <a:rPr lang="et-EE" sz="1800" b="0" i="0" u="none" strike="noStrike" baseline="0" dirty="0">
                <a:latin typeface="MetaProLight-Regular"/>
              </a:rPr>
              <a:t> and </a:t>
            </a:r>
            <a:r>
              <a:rPr lang="et-EE" sz="1800" b="0" i="0" u="none" strike="noStrike" baseline="0" dirty="0" err="1">
                <a:latin typeface="MetaProLight-Regular"/>
              </a:rPr>
              <a:t>another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rash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Levels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increased</a:t>
            </a:r>
            <a:r>
              <a:rPr lang="et-EE" sz="1800" b="0" i="0" u="none" strike="noStrike" baseline="0" dirty="0">
                <a:latin typeface="MetaProLight-Regular"/>
              </a:rPr>
              <a:t> in </a:t>
            </a:r>
            <a:r>
              <a:rPr lang="et-EE" sz="1800" b="0" i="0" u="none" strike="noStrike" baseline="0" dirty="0" err="1">
                <a:latin typeface="MetaProLight-Regular"/>
              </a:rPr>
              <a:t>hepatic</a:t>
            </a:r>
            <a:r>
              <a:rPr lang="et-EE" sz="1800" b="0" i="0" u="none" strike="noStrike" baseline="0" dirty="0">
                <a:latin typeface="MetaProLight-Regular"/>
              </a:rPr>
              <a:t> and </a:t>
            </a:r>
            <a:r>
              <a:rPr lang="et-EE" sz="1800" b="0" i="0" u="none" strike="noStrike" baseline="0" dirty="0" err="1">
                <a:latin typeface="MetaProLight-Regular"/>
              </a:rPr>
              <a:t>renal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impairment</a:t>
            </a:r>
            <a:r>
              <a:rPr lang="et-EE" sz="1800" b="0" i="0" u="none" strike="noStrike" baseline="0" dirty="0">
                <a:latin typeface="MetaProLight-Regular"/>
              </a:rPr>
              <a:t> and in CYP2D6 </a:t>
            </a:r>
            <a:r>
              <a:rPr lang="et-EE" sz="1800" b="0" i="0" u="none" strike="noStrike" baseline="0" dirty="0" err="1">
                <a:latin typeface="MetaProLight-Regular"/>
              </a:rPr>
              <a:t>slow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metabolizers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057304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EEECD-9859-986C-5CFE-C8D6059D7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Memantine</a:t>
            </a:r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C8E50-0F3F-9B40-01D6-57036BEC871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et-EE" sz="1800" b="0" i="0" u="none" strike="noStrike" baseline="0" dirty="0">
                <a:latin typeface="MetaProLight-Regular"/>
              </a:rPr>
              <a:t>Non-</a:t>
            </a:r>
            <a:r>
              <a:rPr lang="et-EE" sz="1800" b="0" i="0" u="none" strike="noStrike" baseline="0" dirty="0" err="1">
                <a:latin typeface="MetaProLight-Regular"/>
              </a:rPr>
              <a:t>competitive</a:t>
            </a:r>
            <a:r>
              <a:rPr lang="et-EE" sz="1800" b="0" i="0" u="none" strike="noStrike" baseline="0" dirty="0">
                <a:latin typeface="MetaProLight-Regular"/>
              </a:rPr>
              <a:t> NMDA antagonist</a:t>
            </a:r>
            <a:endParaRPr lang="et-EE" dirty="0"/>
          </a:p>
          <a:p>
            <a:pPr algn="l"/>
            <a:r>
              <a:rPr lang="et-EE" sz="1800" b="0" i="1" u="none" strike="noStrike" baseline="0" dirty="0" err="1">
                <a:latin typeface="MetaProLight-Italic"/>
              </a:rPr>
              <a:t>Immediate</a:t>
            </a:r>
            <a:r>
              <a:rPr lang="et-EE" sz="1800" b="0" i="1" u="none" strike="noStrike" baseline="0" dirty="0">
                <a:latin typeface="MetaProLight-Italic"/>
              </a:rPr>
              <a:t> </a:t>
            </a:r>
            <a:r>
              <a:rPr lang="et-EE" sz="1800" b="0" i="1" u="none" strike="noStrike" baseline="0" dirty="0" err="1">
                <a:latin typeface="MetaProLight-Italic"/>
              </a:rPr>
              <a:t>release</a:t>
            </a:r>
            <a:r>
              <a:rPr lang="et-EE" sz="1800" b="0" i="1" u="none" strike="noStrike" baseline="0" dirty="0">
                <a:latin typeface="MetaProLight-Italic"/>
              </a:rPr>
              <a:t> </a:t>
            </a:r>
            <a:r>
              <a:rPr lang="et-EE" sz="1800" b="0" i="1" u="none" strike="noStrike" baseline="0" dirty="0" err="1">
                <a:latin typeface="MetaProLight-Italic"/>
              </a:rPr>
              <a:t>initial</a:t>
            </a:r>
            <a:endParaRPr lang="et-EE" sz="1800" b="0" i="1" u="none" strike="noStrike" baseline="0" dirty="0">
              <a:latin typeface="MetaProLight-Italic"/>
            </a:endParaRPr>
          </a:p>
          <a:p>
            <a:pPr algn="l"/>
            <a:r>
              <a:rPr lang="et-EE" sz="1800" b="0" i="1" u="none" strike="noStrike" baseline="0" dirty="0" err="1">
                <a:latin typeface="MetaProLight-Italic"/>
              </a:rPr>
              <a:t>titration</a:t>
            </a:r>
            <a:endParaRPr lang="et-EE" sz="1800" b="0" i="1" u="none" strike="noStrike" baseline="0" dirty="0">
              <a:latin typeface="MetaProLight-Italic"/>
            </a:endParaRPr>
          </a:p>
          <a:p>
            <a:pPr algn="l"/>
            <a:r>
              <a:rPr lang="en-US" sz="1800" b="0" i="0" u="none" strike="noStrike" baseline="0" dirty="0">
                <a:latin typeface="MetaProLight-Regular"/>
              </a:rPr>
              <a:t>Week 1: 5 mg daily</a:t>
            </a:r>
          </a:p>
          <a:p>
            <a:pPr algn="l"/>
            <a:r>
              <a:rPr lang="en-US" sz="1800" b="0" i="0" u="none" strike="noStrike" baseline="0" dirty="0">
                <a:latin typeface="MetaProLight-Regular"/>
              </a:rPr>
              <a:t>Week 2: 5 mg BID</a:t>
            </a:r>
          </a:p>
          <a:p>
            <a:pPr algn="l"/>
            <a:r>
              <a:rPr lang="nl-NL" sz="1800" b="0" i="0" u="none" strike="noStrike" baseline="0" dirty="0">
                <a:latin typeface="MetaProLight-Regular"/>
              </a:rPr>
              <a:t>Week 3: 10 mg qam, 5 mg</a:t>
            </a:r>
            <a:r>
              <a:rPr lang="et-EE" sz="1800" b="0" i="0" u="none" strike="noStrike" baseline="0" dirty="0">
                <a:latin typeface="MetaProLight-Regular"/>
              </a:rPr>
              <a:t> QHS</a:t>
            </a:r>
          </a:p>
          <a:p>
            <a:pPr algn="l"/>
            <a:r>
              <a:rPr lang="en-US" sz="1800" b="0" i="0" u="none" strike="noStrike" baseline="0" dirty="0">
                <a:latin typeface="MetaProLight-Regular"/>
              </a:rPr>
              <a:t>Week 4 and after: 10 mg BID</a:t>
            </a:r>
          </a:p>
          <a:p>
            <a:pPr algn="l"/>
            <a:r>
              <a:rPr lang="et-EE" sz="1800" b="0" i="1" u="none" strike="noStrike" baseline="0" dirty="0" err="1">
                <a:latin typeface="MetaProLight-Italic"/>
              </a:rPr>
              <a:t>Sustained</a:t>
            </a:r>
            <a:r>
              <a:rPr lang="et-EE" sz="1800" b="0" i="1" u="none" strike="noStrike" baseline="0" dirty="0">
                <a:latin typeface="MetaProLight-Italic"/>
              </a:rPr>
              <a:t> </a:t>
            </a:r>
            <a:r>
              <a:rPr lang="et-EE" sz="1800" b="0" i="1" u="none" strike="noStrike" baseline="0" dirty="0" err="1">
                <a:latin typeface="MetaProLight-Italic"/>
              </a:rPr>
              <a:t>release</a:t>
            </a:r>
            <a:r>
              <a:rPr lang="et-EE" sz="1800" b="0" i="1" u="none" strike="noStrike" baseline="0" dirty="0">
                <a:latin typeface="MetaProLight-Italic"/>
              </a:rPr>
              <a:t> </a:t>
            </a:r>
            <a:r>
              <a:rPr lang="et-EE" sz="1800" b="0" i="1" u="none" strike="noStrike" baseline="0" dirty="0" err="1">
                <a:latin typeface="MetaProLight-Italic"/>
              </a:rPr>
              <a:t>Namenda</a:t>
            </a:r>
            <a:r>
              <a:rPr lang="et-EE" sz="1800" b="0" i="1" u="none" strike="noStrike" baseline="0" dirty="0">
                <a:latin typeface="MetaProLight-Italic"/>
              </a:rPr>
              <a:t> XR</a:t>
            </a:r>
          </a:p>
          <a:p>
            <a:pPr algn="l"/>
            <a:r>
              <a:rPr lang="en-US" sz="1800" b="0" i="0" u="none" strike="noStrike" baseline="0" dirty="0">
                <a:latin typeface="MetaProLight-Regular"/>
              </a:rPr>
              <a:t>Initial dose: 7 mg daily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Increase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weekly</a:t>
            </a:r>
            <a:r>
              <a:rPr lang="et-EE" sz="1800" b="0" i="0" u="none" strike="noStrike" baseline="0" dirty="0">
                <a:latin typeface="MetaProLight-Regular"/>
              </a:rPr>
              <a:t> in </a:t>
            </a:r>
            <a:r>
              <a:rPr lang="et-EE" sz="1800" b="0" i="0" u="none" strike="noStrike" baseline="0" dirty="0" err="1">
                <a:latin typeface="MetaProLight-Regular"/>
              </a:rPr>
              <a:t>increments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n-US" sz="1800" b="0" i="0" u="none" strike="noStrike" baseline="0" dirty="0">
                <a:latin typeface="MetaProLight-Regular"/>
              </a:rPr>
              <a:t>of 7 mg to maintenance dose</a:t>
            </a:r>
            <a:r>
              <a:rPr lang="et-EE" sz="1800" b="0" i="0" u="none" strike="noStrike" baseline="0" dirty="0">
                <a:latin typeface="MetaProLight-Regular"/>
              </a:rPr>
              <a:t> of 28 mg </a:t>
            </a:r>
            <a:r>
              <a:rPr lang="et-EE" sz="1800" b="0" i="0" u="none" strike="noStrike" baseline="0" dirty="0" err="1">
                <a:latin typeface="MetaProLight-Regular"/>
              </a:rPr>
              <a:t>daily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Available</a:t>
            </a:r>
            <a:r>
              <a:rPr lang="et-EE" sz="1800" b="0" i="0" u="none" strike="noStrike" baseline="0" dirty="0">
                <a:latin typeface="MetaProLight-Regular"/>
              </a:rPr>
              <a:t> in </a:t>
            </a:r>
            <a:r>
              <a:rPr lang="et-EE" sz="1800" b="0" i="0" u="none" strike="noStrike" baseline="0" dirty="0" err="1">
                <a:latin typeface="MetaProLight-Regular"/>
              </a:rPr>
              <a:t>combination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with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donepezil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1" u="none" strike="noStrike" baseline="0" dirty="0" err="1">
                <a:latin typeface="MetaProLight-Italic"/>
              </a:rPr>
              <a:t>Protein</a:t>
            </a:r>
            <a:r>
              <a:rPr lang="et-EE" sz="1800" b="0" i="1" u="none" strike="noStrike" baseline="0" dirty="0">
                <a:latin typeface="MetaProLight-Italic"/>
              </a:rPr>
              <a:t> </a:t>
            </a:r>
            <a:r>
              <a:rPr lang="et-EE" sz="1800" b="0" i="1" u="none" strike="noStrike" baseline="0" dirty="0" err="1">
                <a:latin typeface="MetaProLight-Italic"/>
              </a:rPr>
              <a:t>binding</a:t>
            </a:r>
            <a:r>
              <a:rPr lang="et-EE" sz="1800" b="0" i="1" u="none" strike="noStrike" baseline="0" dirty="0">
                <a:latin typeface="MetaProLight-Italic"/>
              </a:rPr>
              <a:t>: </a:t>
            </a:r>
            <a:r>
              <a:rPr lang="et-EE" sz="1800" b="0" i="0" u="none" strike="noStrike" baseline="0" dirty="0">
                <a:latin typeface="MetaProLight-Regular"/>
              </a:rPr>
              <a:t>45%</a:t>
            </a:r>
          </a:p>
          <a:p>
            <a:pPr algn="l"/>
            <a:r>
              <a:rPr lang="et-EE" sz="1800" b="0" i="1" u="none" strike="noStrike" baseline="0" dirty="0">
                <a:latin typeface="MetaProLight-Italic"/>
              </a:rPr>
              <a:t>Metabolism: </a:t>
            </a:r>
            <a:r>
              <a:rPr lang="et-EE" sz="1800" b="0" i="0" u="none" strike="noStrike" baseline="0" dirty="0" err="1">
                <a:latin typeface="MetaProLight-Regular"/>
              </a:rPr>
              <a:t>almost</a:t>
            </a:r>
            <a:r>
              <a:rPr lang="et-EE" sz="1800" b="0" i="0" u="none" strike="noStrike" baseline="0" dirty="0">
                <a:latin typeface="MetaProLight-Regular"/>
              </a:rPr>
              <a:t> 50% </a:t>
            </a:r>
            <a:r>
              <a:rPr lang="et-EE" sz="1800" b="0" i="0" u="none" strike="noStrike" baseline="0" dirty="0" err="1">
                <a:latin typeface="MetaProLight-Regular"/>
              </a:rPr>
              <a:t>excreted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unchanged</a:t>
            </a:r>
            <a:r>
              <a:rPr lang="et-EE" sz="1800" b="0" i="0" u="none" strike="noStrike" baseline="0" dirty="0">
                <a:latin typeface="MetaProLight-Regular"/>
              </a:rPr>
              <a:t> in </a:t>
            </a:r>
            <a:r>
              <a:rPr lang="et-EE" sz="1800" b="0" i="0" u="none" strike="noStrike" baseline="0" dirty="0" err="1">
                <a:latin typeface="MetaProLight-Regular"/>
              </a:rPr>
              <a:t>urine</a:t>
            </a:r>
            <a:r>
              <a:rPr lang="et-EE" sz="1800" b="0" i="0" u="none" strike="noStrike" baseline="0" dirty="0">
                <a:latin typeface="MetaProLight-Regular"/>
              </a:rPr>
              <a:t>; </a:t>
            </a:r>
            <a:r>
              <a:rPr lang="et-EE" sz="1800" b="0" i="0" u="none" strike="noStrike" baseline="0" dirty="0" err="1">
                <a:latin typeface="MetaProLight-Regular"/>
              </a:rPr>
              <a:t>remainder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undergoes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hepatic</a:t>
            </a:r>
            <a:r>
              <a:rPr lang="et-EE" sz="1800" b="0" i="0" u="none" strike="noStrike" baseline="0" dirty="0">
                <a:latin typeface="MetaProLight-Regular"/>
              </a:rPr>
              <a:t> metabolism</a:t>
            </a: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independent</a:t>
            </a:r>
            <a:r>
              <a:rPr lang="et-EE" sz="1800" b="0" i="0" u="none" strike="noStrike" baseline="0" dirty="0">
                <a:latin typeface="MetaProLight-Regular"/>
              </a:rPr>
              <a:t> of CYP </a:t>
            </a:r>
            <a:r>
              <a:rPr lang="et-EE" sz="1800" b="0" i="0" u="none" strike="noStrike" baseline="0" dirty="0" err="1">
                <a:latin typeface="MetaProLight-Regular"/>
              </a:rPr>
              <a:t>system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1" u="none" strike="noStrike" baseline="0" dirty="0" err="1">
                <a:latin typeface="MetaProLight-Italic"/>
              </a:rPr>
              <a:t>Half-life</a:t>
            </a:r>
            <a:r>
              <a:rPr lang="et-EE" sz="1800" b="0" i="1" u="none" strike="noStrike" baseline="0" dirty="0">
                <a:latin typeface="MetaProLight-Italic"/>
              </a:rPr>
              <a:t>: </a:t>
            </a:r>
            <a:r>
              <a:rPr lang="et-EE" sz="1800" b="0" i="0" u="none" strike="noStrike" baseline="0" dirty="0">
                <a:latin typeface="MetaProLight-Regular"/>
              </a:rPr>
              <a:t>60-80 </a:t>
            </a:r>
            <a:r>
              <a:rPr lang="et-EE" sz="1800" b="0" i="0" u="none" strike="noStrike" baseline="0" dirty="0" err="1">
                <a:latin typeface="MetaProLight-Regular"/>
              </a:rPr>
              <a:t>hours</a:t>
            </a:r>
            <a:endParaRPr lang="et-E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E8A474-A2A9-3610-09DB-98538CE239A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t-EE" dirty="0" err="1"/>
              <a:t>Adverse</a:t>
            </a:r>
            <a:r>
              <a:rPr lang="et-EE" dirty="0"/>
              <a:t> </a:t>
            </a:r>
            <a:r>
              <a:rPr lang="et-EE" dirty="0" err="1"/>
              <a:t>effects</a:t>
            </a:r>
            <a:endParaRPr lang="et-EE" dirty="0"/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Generally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well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tolerated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without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consistent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pattern</a:t>
            </a:r>
            <a:r>
              <a:rPr lang="et-EE" sz="1800" b="0" i="0" u="none" strike="noStrike" baseline="0" dirty="0">
                <a:latin typeface="MetaProLight-Regular"/>
              </a:rPr>
              <a:t> of </a:t>
            </a:r>
            <a:r>
              <a:rPr lang="et-EE" sz="1800" b="0" i="0" u="none" strike="noStrike" baseline="0" dirty="0" err="1">
                <a:latin typeface="MetaProLight-Regular"/>
              </a:rPr>
              <a:t>adverse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effects</a:t>
            </a:r>
            <a:r>
              <a:rPr lang="et-EE" sz="1800" b="0" i="0" u="none" strike="noStrike" baseline="0" dirty="0">
                <a:latin typeface="MetaProLight-Regular"/>
              </a:rPr>
              <a:t>; </a:t>
            </a:r>
            <a:r>
              <a:rPr lang="et-EE" sz="1800" b="0" i="0" u="none" strike="noStrike" baseline="0" dirty="0" err="1">
                <a:latin typeface="MetaProLight-Regular"/>
              </a:rPr>
              <a:t>for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example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package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labeling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includes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both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hypertension</a:t>
            </a:r>
            <a:r>
              <a:rPr lang="et-EE" sz="1800" b="0" i="0" u="none" strike="noStrike" baseline="0" dirty="0">
                <a:latin typeface="MetaProLight-Regular"/>
              </a:rPr>
              <a:t> and </a:t>
            </a:r>
            <a:r>
              <a:rPr lang="et-EE" sz="1800" b="0" i="0" u="none" strike="noStrike" baseline="0" dirty="0" err="1">
                <a:latin typeface="MetaProLight-Regular"/>
              </a:rPr>
              <a:t>hypotension</a:t>
            </a:r>
            <a:r>
              <a:rPr lang="et-EE" sz="1800" b="0" i="0" u="none" strike="noStrike" baseline="0" dirty="0">
                <a:latin typeface="MetaProLight-Regular"/>
              </a:rPr>
              <a:t>,</a:t>
            </a:r>
          </a:p>
          <a:p>
            <a:pPr algn="l"/>
            <a:r>
              <a:rPr lang="et-EE" sz="1800" b="0" i="0" u="none" strike="noStrike" baseline="0" dirty="0">
                <a:latin typeface="MetaProLight-Regular"/>
              </a:rPr>
              <a:t>and </a:t>
            </a:r>
            <a:r>
              <a:rPr lang="et-EE" sz="1800" b="0" i="0" u="none" strike="noStrike" baseline="0" dirty="0" err="1">
                <a:latin typeface="MetaProLight-Regular"/>
              </a:rPr>
              <a:t>constipation</a:t>
            </a:r>
            <a:r>
              <a:rPr lang="et-EE" sz="1800" b="0" i="0" u="none" strike="noStrike" baseline="0" dirty="0">
                <a:latin typeface="MetaProLight-Regular"/>
              </a:rPr>
              <a:t> and </a:t>
            </a:r>
            <a:r>
              <a:rPr lang="et-EE" sz="1800" b="0" i="0" u="none" strike="noStrike" baseline="0" dirty="0" err="1">
                <a:latin typeface="MetaProLight-Regular"/>
              </a:rPr>
              <a:t>diarrhea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Rare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hypersensitivity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reactions</a:t>
            </a:r>
            <a:r>
              <a:rPr lang="et-EE" sz="1800" b="0" i="0" u="none" strike="noStrike" baseline="0" dirty="0">
                <a:latin typeface="MetaProLight-Regular"/>
              </a:rPr>
              <a:t> have </a:t>
            </a:r>
            <a:r>
              <a:rPr lang="et-EE" sz="1800" b="0" i="0" u="none" strike="noStrike" baseline="0" dirty="0" err="1">
                <a:latin typeface="MetaProLight-Regular"/>
              </a:rPr>
              <a:t>been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reported</a:t>
            </a:r>
            <a:endParaRPr lang="et-EE" sz="1800" b="0" i="0" u="none" strike="noStrike" baseline="0" dirty="0">
              <a:latin typeface="MetaProLight-Regular"/>
            </a:endParaRPr>
          </a:p>
          <a:p>
            <a:pPr marL="0" indent="0">
              <a:buNone/>
            </a:pPr>
            <a:endParaRPr lang="et-EE" dirty="0"/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Canadian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package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label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recommends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periodic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eye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exams</a:t>
            </a:r>
            <a:r>
              <a:rPr lang="et-EE" sz="180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due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to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worsening</a:t>
            </a:r>
            <a:r>
              <a:rPr lang="et-EE" sz="1800" b="0" i="0" u="none" strike="noStrike" baseline="0" dirty="0">
                <a:latin typeface="MetaProLight-Regular"/>
              </a:rPr>
              <a:t> of </a:t>
            </a:r>
            <a:r>
              <a:rPr lang="et-EE" sz="1800" b="0" i="0" u="none" strike="noStrike" baseline="0" dirty="0" err="1">
                <a:latin typeface="MetaProLight-Regular"/>
              </a:rPr>
              <a:t>corneal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disease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Clearance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is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reduced</a:t>
            </a:r>
            <a:r>
              <a:rPr lang="et-EE" sz="1800" b="0" i="0" u="none" strike="noStrike" baseline="0" dirty="0">
                <a:latin typeface="MetaProLight-Regular"/>
              </a:rPr>
              <a:t> by </a:t>
            </a:r>
            <a:r>
              <a:rPr lang="et-EE" sz="1800" b="0" i="0" u="none" strike="noStrike" baseline="0" dirty="0" err="1">
                <a:latin typeface="MetaProLight-Regular"/>
              </a:rPr>
              <a:t>alkaline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urine</a:t>
            </a:r>
            <a:r>
              <a:rPr lang="et-EE" sz="1800" b="0" i="0" u="none" strike="noStrike" baseline="0" dirty="0">
                <a:latin typeface="MetaProLight-Regular"/>
              </a:rPr>
              <a:t> and by </a:t>
            </a:r>
            <a:r>
              <a:rPr lang="et-EE" sz="1800" b="0" i="0" u="none" strike="noStrike" baseline="0" dirty="0" err="1">
                <a:latin typeface="MetaProLight-Regular"/>
              </a:rPr>
              <a:t>liver</a:t>
            </a:r>
            <a:r>
              <a:rPr lang="et-EE" sz="1800" b="0" i="0" u="none" strike="noStrike" baseline="0" dirty="0">
                <a:latin typeface="MetaProLight-Regular"/>
              </a:rPr>
              <a:t> and </a:t>
            </a:r>
            <a:r>
              <a:rPr lang="et-EE" sz="1800" b="0" i="0" u="none" strike="noStrike" baseline="0" dirty="0" err="1">
                <a:latin typeface="MetaProLight-Regular"/>
              </a:rPr>
              <a:t>renal</a:t>
            </a:r>
            <a:r>
              <a:rPr lang="et-EE" sz="180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impairment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637573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E03CF-B5AB-8601-2152-C3E031F53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Add</a:t>
            </a:r>
            <a:r>
              <a:rPr lang="et-EE" dirty="0"/>
              <a:t>-on </a:t>
            </a:r>
            <a:r>
              <a:rPr lang="et-EE" dirty="0" err="1"/>
              <a:t>therapy</a:t>
            </a:r>
            <a:r>
              <a:rPr lang="et-EE" dirty="0"/>
              <a:t>: </a:t>
            </a:r>
            <a:r>
              <a:rPr lang="et-EE" dirty="0" err="1"/>
              <a:t>combination</a:t>
            </a:r>
            <a:r>
              <a:rPr lang="et-EE" dirty="0"/>
              <a:t>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A22C1-EEB0-7436-D849-71336A0667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6F604-F373-28F6-1C43-95AF974E71D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t-E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BC1445-C8E7-A8B2-3DAC-89A8BEB17F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147" y="2677534"/>
            <a:ext cx="8745160" cy="2025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8464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C52DE-42F1-6AFD-C757-E03C0E4EA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900" y="681037"/>
            <a:ext cx="9486900" cy="1009651"/>
          </a:xfrm>
        </p:spPr>
        <p:txBody>
          <a:bodyPr>
            <a:normAutofit/>
          </a:bodyPr>
          <a:lstStyle/>
          <a:p>
            <a:r>
              <a:rPr lang="et-EE" sz="3200" i="0" u="none" strike="noStrike" dirty="0" err="1">
                <a:solidFill>
                  <a:schemeClr val="accent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Aims</a:t>
            </a:r>
            <a:r>
              <a:rPr lang="et-EE" sz="3200" i="0" u="none" strike="noStrike" dirty="0">
                <a:solidFill>
                  <a:schemeClr val="accent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et-EE" sz="3200" i="0" u="none" strike="noStrike" dirty="0" err="1">
                <a:solidFill>
                  <a:schemeClr val="accent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t-EE" sz="3200" i="0" u="none" strike="noStrike" dirty="0">
                <a:solidFill>
                  <a:schemeClr val="accent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t-EE" sz="32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</a:t>
            </a:r>
            <a:endParaRPr lang="et-EE" sz="32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E64ED-962B-DC2D-08A8-10EB58402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900" y="1978025"/>
            <a:ext cx="9163050" cy="34512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i="0" u="none" strike="noStrike" dirty="0">
                <a:solidFill>
                  <a:srgbClr val="000000"/>
                </a:solidFill>
                <a:effectLst/>
              </a:rPr>
              <a:t>By the end of this </a:t>
            </a:r>
            <a:r>
              <a:rPr lang="et-EE" sz="2400" i="0" u="none" strike="noStrike" dirty="0" err="1">
                <a:solidFill>
                  <a:srgbClr val="000000"/>
                </a:solidFill>
                <a:effectLst/>
              </a:rPr>
              <a:t>lecture</a:t>
            </a:r>
            <a:r>
              <a:rPr lang="et-EE" sz="240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t-EE" sz="2400" dirty="0">
                <a:solidFill>
                  <a:srgbClr val="000000"/>
                </a:solidFill>
              </a:rPr>
              <a:t>t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</a:rPr>
              <a:t>he student should be able to </a:t>
            </a:r>
            <a:r>
              <a:rPr lang="et-EE" sz="2400" i="0" u="none" strike="noStrike" dirty="0" err="1">
                <a:solidFill>
                  <a:srgbClr val="000000"/>
                </a:solidFill>
                <a:effectLst/>
              </a:rPr>
              <a:t>u</a:t>
            </a:r>
            <a:r>
              <a:rPr lang="et-EE" sz="2400" dirty="0" err="1"/>
              <a:t>nderstand</a:t>
            </a:r>
            <a:r>
              <a:rPr lang="et-EE" sz="2400" dirty="0"/>
              <a:t> and </a:t>
            </a:r>
            <a:r>
              <a:rPr lang="et-EE" sz="2400" dirty="0" err="1"/>
              <a:t>explain</a:t>
            </a:r>
            <a:r>
              <a:rPr lang="et-EE" sz="24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2400" dirty="0" err="1"/>
              <a:t>the</a:t>
            </a:r>
            <a:r>
              <a:rPr lang="et-EE" sz="2400" dirty="0"/>
              <a:t> </a:t>
            </a:r>
            <a:r>
              <a:rPr lang="et-EE" sz="2400" dirty="0" err="1"/>
              <a:t>mechanisms</a:t>
            </a:r>
            <a:r>
              <a:rPr lang="et-EE" sz="2400" dirty="0"/>
              <a:t> of </a:t>
            </a:r>
            <a:r>
              <a:rPr lang="et-EE" sz="2400" dirty="0" err="1"/>
              <a:t>pharmacotherapy</a:t>
            </a:r>
            <a:r>
              <a:rPr lang="et-EE" sz="2400" dirty="0"/>
              <a:t> </a:t>
            </a:r>
            <a:r>
              <a:rPr lang="et-EE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acetylcholinesterase</a:t>
            </a:r>
            <a:r>
              <a:rPr lang="et-E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inhibitors</a:t>
            </a:r>
            <a:r>
              <a:rPr lang="et-E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end </a:t>
            </a:r>
            <a:r>
              <a:rPr lang="et-EE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memantine</a:t>
            </a:r>
            <a:endParaRPr lang="et-EE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t-EE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indications</a:t>
            </a:r>
            <a:r>
              <a:rPr lang="et-E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for</a:t>
            </a:r>
            <a:r>
              <a:rPr lang="et-E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treatment</a:t>
            </a:r>
            <a:r>
              <a:rPr lang="et-E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2400" dirty="0"/>
              <a:t>Management </a:t>
            </a:r>
            <a:r>
              <a:rPr lang="et-EE" sz="2400" dirty="0" err="1"/>
              <a:t>with</a:t>
            </a:r>
            <a:r>
              <a:rPr lang="et-EE" sz="2400" dirty="0"/>
              <a:t> </a:t>
            </a:r>
            <a:r>
              <a:rPr lang="et-EE" sz="2400" dirty="0" err="1"/>
              <a:t>the</a:t>
            </a:r>
            <a:r>
              <a:rPr lang="et-EE" sz="2400" dirty="0"/>
              <a:t> </a:t>
            </a:r>
            <a:r>
              <a:rPr lang="et-EE" sz="2400" dirty="0" err="1"/>
              <a:t>adverse</a:t>
            </a:r>
            <a:r>
              <a:rPr lang="et-EE" sz="2400" dirty="0"/>
              <a:t> </a:t>
            </a:r>
            <a:r>
              <a:rPr lang="et-EE" sz="2400" dirty="0" err="1"/>
              <a:t>effects</a:t>
            </a:r>
            <a:endParaRPr lang="et-EE" sz="2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2400" dirty="0" err="1"/>
              <a:t>Stoping</a:t>
            </a:r>
            <a:r>
              <a:rPr lang="et-EE" sz="2400" dirty="0"/>
              <a:t> </a:t>
            </a:r>
            <a:r>
              <a:rPr lang="et-EE" sz="2400" dirty="0" err="1"/>
              <a:t>the</a:t>
            </a:r>
            <a:r>
              <a:rPr lang="et-EE" sz="2400" dirty="0"/>
              <a:t> </a:t>
            </a:r>
            <a:r>
              <a:rPr lang="et-EE" sz="2400" dirty="0" err="1"/>
              <a:t>treatment</a:t>
            </a:r>
            <a:r>
              <a:rPr lang="et-EE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61606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A00A8-C211-E49A-0193-B8195B9C9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0" y="681037"/>
            <a:ext cx="9734550" cy="1009651"/>
          </a:xfrm>
        </p:spPr>
        <p:txBody>
          <a:bodyPr>
            <a:normAutofit/>
          </a:bodyPr>
          <a:lstStyle/>
          <a:p>
            <a:r>
              <a:rPr lang="et-EE" sz="3600" dirty="0" err="1">
                <a:solidFill>
                  <a:schemeClr val="accent5"/>
                </a:solidFill>
                <a:latin typeface="+mn-lt"/>
              </a:rPr>
              <a:t>Content</a:t>
            </a:r>
            <a:r>
              <a:rPr lang="et-EE" sz="3600" dirty="0">
                <a:solidFill>
                  <a:schemeClr val="accent5"/>
                </a:solidFill>
                <a:latin typeface="+mn-lt"/>
              </a:rPr>
              <a:t> of </a:t>
            </a:r>
            <a:r>
              <a:rPr lang="et-EE" sz="3600" dirty="0" err="1">
                <a:solidFill>
                  <a:schemeClr val="accent5"/>
                </a:solidFill>
                <a:latin typeface="+mn-lt"/>
              </a:rPr>
              <a:t>lecture</a:t>
            </a:r>
            <a:endParaRPr lang="et-EE" sz="3600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E991B-F991-CC42-D4C2-EAB217FC4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900" y="1825625"/>
            <a:ext cx="9867900" cy="3851275"/>
          </a:xfrm>
        </p:spPr>
        <p:txBody>
          <a:bodyPr>
            <a:normAutofit/>
          </a:bodyPr>
          <a:lstStyle/>
          <a:p>
            <a:endParaRPr lang="et-EE" sz="2400" dirty="0"/>
          </a:p>
          <a:p>
            <a:pPr lvl="1"/>
            <a:r>
              <a:rPr lang="et-EE" sz="1800" b="0" i="0" u="none" strike="noStrike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Alzheimer</a:t>
            </a:r>
            <a:r>
              <a:rPr lang="et-EE" sz="1800" b="0" i="0" u="none" strike="noStrike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1800" b="0" i="0" u="none" strike="noStrike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disease</a:t>
            </a:r>
            <a:r>
              <a:rPr lang="et-EE" sz="1800" b="0" i="0" u="none" strike="noStrike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t-EE" sz="1800" b="0" i="0" u="none" strike="noStrike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pharmacotherapy</a:t>
            </a:r>
            <a:endParaRPr lang="et-EE" sz="1800" b="0" i="0" u="none" strike="noStrike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2"/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General </a:t>
            </a:r>
            <a:r>
              <a:rPr lang="et-EE" sz="1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overview</a:t>
            </a:r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1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treatment</a:t>
            </a:r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1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approach</a:t>
            </a:r>
            <a:endParaRPr lang="et-EE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2"/>
            <a:r>
              <a:rPr lang="et-EE" sz="1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An</a:t>
            </a:r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1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acetylcholinesterase</a:t>
            </a:r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1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inhibitors</a:t>
            </a:r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1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pharmacological</a:t>
            </a:r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1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action</a:t>
            </a:r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1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mechanism</a:t>
            </a:r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t-EE" sz="1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adverse</a:t>
            </a:r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1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effects</a:t>
            </a:r>
            <a:r>
              <a:rPr lang="et-EE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</a:p>
          <a:p>
            <a:pPr lvl="2"/>
            <a:r>
              <a:rPr lang="et-EE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Memanatine</a:t>
            </a:r>
            <a:r>
              <a:rPr lang="et-E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action</a:t>
            </a:r>
            <a:r>
              <a:rPr lang="et-EE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mechanism</a:t>
            </a:r>
            <a:r>
              <a:rPr lang="et-EE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t-EE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adverse</a:t>
            </a:r>
            <a:r>
              <a:rPr lang="et-EE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t-EE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effects</a:t>
            </a:r>
            <a:endParaRPr lang="et-EE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2"/>
            <a:r>
              <a:rPr lang="et-EE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Add</a:t>
            </a:r>
            <a:r>
              <a:rPr lang="et-E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-on </a:t>
            </a:r>
            <a:r>
              <a:rPr lang="et-EE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therapy</a:t>
            </a:r>
            <a:endParaRPr lang="et-EE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1400" b="0" i="0" u="none" strike="noStrike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pPr lvl="1"/>
            <a:endParaRPr lang="et-EE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2000" dirty="0"/>
          </a:p>
          <a:p>
            <a:pPr marL="0" indent="0"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4089044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93CDC-AEBD-2EF9-9116-AD2F53F73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81037"/>
            <a:ext cx="9677400" cy="1325563"/>
          </a:xfrm>
        </p:spPr>
        <p:txBody>
          <a:bodyPr>
            <a:normAutofit/>
          </a:bodyPr>
          <a:lstStyle/>
          <a:p>
            <a:r>
              <a:rPr lang="et-EE" sz="3200" dirty="0" err="1">
                <a:solidFill>
                  <a:schemeClr val="accent5"/>
                </a:solidFill>
                <a:latin typeface="+mn-lt"/>
              </a:rPr>
              <a:t>Methods</a:t>
            </a:r>
            <a:r>
              <a:rPr lang="et-EE" sz="3200" dirty="0">
                <a:solidFill>
                  <a:schemeClr val="accent5"/>
                </a:solidFill>
                <a:latin typeface="+mn-lt"/>
              </a:rPr>
              <a:t> of </a:t>
            </a:r>
            <a:r>
              <a:rPr lang="et-EE" sz="3200" dirty="0" err="1">
                <a:solidFill>
                  <a:schemeClr val="accent5"/>
                </a:solidFill>
                <a:latin typeface="+mn-lt"/>
              </a:rPr>
              <a:t>learning</a:t>
            </a:r>
            <a:endParaRPr lang="et-EE" sz="3200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21918-3195-A0CB-358D-46F1810EF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2006599"/>
            <a:ext cx="9677400" cy="3994151"/>
          </a:xfrm>
        </p:spPr>
        <p:txBody>
          <a:bodyPr/>
          <a:lstStyle/>
          <a:p>
            <a:r>
              <a:rPr lang="et-EE" dirty="0" err="1"/>
              <a:t>Lecture</a:t>
            </a:r>
            <a:r>
              <a:rPr lang="et-EE" dirty="0"/>
              <a:t> 1 </a:t>
            </a:r>
            <a:r>
              <a:rPr lang="et-EE" dirty="0" err="1"/>
              <a:t>hour</a:t>
            </a:r>
            <a:endParaRPr lang="et-EE" dirty="0"/>
          </a:p>
          <a:p>
            <a:r>
              <a:rPr lang="et-EE" dirty="0"/>
              <a:t>Seminar: </a:t>
            </a:r>
            <a:r>
              <a:rPr lang="et-EE" dirty="0" err="1"/>
              <a:t>questions</a:t>
            </a:r>
            <a:r>
              <a:rPr lang="et-EE" dirty="0"/>
              <a:t> and </a:t>
            </a:r>
            <a:r>
              <a:rPr lang="et-EE" dirty="0" err="1"/>
              <a:t>discussion</a:t>
            </a:r>
            <a:r>
              <a:rPr lang="et-EE" dirty="0"/>
              <a:t> 1 </a:t>
            </a:r>
            <a:r>
              <a:rPr lang="et-EE" dirty="0" err="1"/>
              <a:t>hour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26755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83ABB-2E39-D741-33E3-2F208E0F4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100" y="681037"/>
            <a:ext cx="9791700" cy="1009651"/>
          </a:xfrm>
        </p:spPr>
        <p:txBody>
          <a:bodyPr>
            <a:normAutofit/>
          </a:bodyPr>
          <a:lstStyle/>
          <a:p>
            <a:r>
              <a:rPr lang="et-EE" sz="3200" dirty="0" err="1">
                <a:solidFill>
                  <a:schemeClr val="accent5"/>
                </a:solidFill>
                <a:latin typeface="+mn-lt"/>
              </a:rPr>
              <a:t>Literature</a:t>
            </a:r>
            <a:endParaRPr lang="et-EE" sz="3200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25638-E275-C773-4FC4-30DF65282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2100" y="1924049"/>
            <a:ext cx="9791700" cy="4252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Mandatory:</a:t>
            </a:r>
            <a:endParaRPr lang="et-E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dirty="0"/>
              <a:t> </a:t>
            </a:r>
          </a:p>
          <a:p>
            <a:pPr marL="0" indent="0">
              <a:buNone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Optional:</a:t>
            </a:r>
            <a:endParaRPr lang="et-E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t-E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0058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5AD25-EB29-5833-DCF4-BD3B4C3C6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5" name="Pilt 2">
            <a:extLst>
              <a:ext uri="{FF2B5EF4-FFF2-40B4-BE49-F238E27FC236}">
                <a16:creationId xmlns:a16="http://schemas.microsoft.com/office/drawing/2014/main" id="{BDE8CC40-38C1-1E0B-BCFB-9BCC5DE10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1751" y="1982569"/>
            <a:ext cx="6800850" cy="42291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B10CDDE-9200-E060-CD53-64F32E1C0F53}"/>
              </a:ext>
            </a:extLst>
          </p:cNvPr>
          <p:cNvSpPr txBox="1"/>
          <p:nvPr/>
        </p:nvSpPr>
        <p:spPr>
          <a:xfrm>
            <a:off x="665018" y="6211669"/>
            <a:ext cx="6437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Algorithm for Preclinical Diagnosis of Alzheimer's Disease.</a:t>
            </a:r>
          </a:p>
          <a:p>
            <a:endParaRPr lang="et-EE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E7A77D-B601-9AA8-A3D9-95BF9659A829}"/>
              </a:ext>
            </a:extLst>
          </p:cNvPr>
          <p:cNvSpPr txBox="1"/>
          <p:nvPr/>
        </p:nvSpPr>
        <p:spPr>
          <a:xfrm rot="16200000">
            <a:off x="5593875" y="3588388"/>
            <a:ext cx="117301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dirty="0" err="1"/>
              <a:t>Treatment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33499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652435" y="2264572"/>
            <a:ext cx="2593853" cy="24842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000" b="1" dirty="0" err="1"/>
              <a:t>Alzheimer`s</a:t>
            </a:r>
            <a:r>
              <a:rPr lang="et-EE" sz="2000" b="1" dirty="0"/>
              <a:t>  </a:t>
            </a:r>
            <a:r>
              <a:rPr lang="et-EE" sz="2000" b="1" dirty="0" err="1"/>
              <a:t>patient</a:t>
            </a:r>
            <a:r>
              <a:rPr lang="et-EE" sz="2000" b="1" dirty="0"/>
              <a:t>, </a:t>
            </a:r>
            <a:r>
              <a:rPr lang="et-EE" sz="2000" b="1" dirty="0" err="1"/>
              <a:t>care</a:t>
            </a:r>
            <a:r>
              <a:rPr lang="et-EE" sz="2000" b="1" dirty="0"/>
              <a:t> </a:t>
            </a:r>
            <a:r>
              <a:rPr lang="et-EE" sz="2000" b="1" dirty="0" err="1"/>
              <a:t>giver</a:t>
            </a:r>
            <a:r>
              <a:rPr lang="et-EE" sz="2000" b="1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7094043" y="576512"/>
            <a:ext cx="3672408" cy="12241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000" dirty="0" err="1">
                <a:solidFill>
                  <a:schemeClr val="tx1"/>
                </a:solidFill>
              </a:rPr>
              <a:t>Evidence</a:t>
            </a:r>
            <a:r>
              <a:rPr lang="et-EE" sz="2000" dirty="0">
                <a:solidFill>
                  <a:schemeClr val="tx1"/>
                </a:solidFill>
              </a:rPr>
              <a:t> </a:t>
            </a:r>
            <a:r>
              <a:rPr lang="et-EE" sz="2000" dirty="0" err="1">
                <a:solidFill>
                  <a:schemeClr val="tx1"/>
                </a:solidFill>
              </a:rPr>
              <a:t>based</a:t>
            </a:r>
            <a:r>
              <a:rPr lang="et-EE" sz="2000" dirty="0">
                <a:solidFill>
                  <a:schemeClr val="tx1"/>
                </a:solidFill>
              </a:rPr>
              <a:t> </a:t>
            </a:r>
            <a:r>
              <a:rPr lang="et-EE" sz="2000" dirty="0" err="1">
                <a:solidFill>
                  <a:schemeClr val="tx1"/>
                </a:solidFill>
              </a:rPr>
              <a:t>pharmcological</a:t>
            </a:r>
            <a:r>
              <a:rPr lang="et-EE" sz="2000" dirty="0">
                <a:solidFill>
                  <a:schemeClr val="tx1"/>
                </a:solidFill>
              </a:rPr>
              <a:t> </a:t>
            </a:r>
            <a:r>
              <a:rPr lang="et-EE" sz="2000" dirty="0" err="1">
                <a:solidFill>
                  <a:schemeClr val="tx1"/>
                </a:solidFill>
              </a:rPr>
              <a:t>treatment</a:t>
            </a:r>
            <a:endParaRPr lang="et-EE" sz="20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75520" y="551660"/>
            <a:ext cx="3672408" cy="1248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000" dirty="0" err="1">
                <a:solidFill>
                  <a:schemeClr val="tx1"/>
                </a:solidFill>
              </a:rPr>
              <a:t>Evidence</a:t>
            </a:r>
            <a:r>
              <a:rPr lang="et-EE" sz="2000" dirty="0">
                <a:solidFill>
                  <a:schemeClr val="tx1"/>
                </a:solidFill>
              </a:rPr>
              <a:t> </a:t>
            </a:r>
            <a:r>
              <a:rPr lang="et-EE" sz="2000" dirty="0" err="1">
                <a:solidFill>
                  <a:schemeClr val="tx1"/>
                </a:solidFill>
              </a:rPr>
              <a:t>based</a:t>
            </a:r>
            <a:r>
              <a:rPr lang="et-EE" sz="2000" dirty="0">
                <a:solidFill>
                  <a:schemeClr val="tx1"/>
                </a:solidFill>
              </a:rPr>
              <a:t> </a:t>
            </a:r>
            <a:r>
              <a:rPr lang="et-EE" sz="2000" dirty="0" err="1">
                <a:solidFill>
                  <a:schemeClr val="tx1"/>
                </a:solidFill>
              </a:rPr>
              <a:t>interventions</a:t>
            </a:r>
            <a:r>
              <a:rPr lang="et-EE" sz="2000" dirty="0">
                <a:solidFill>
                  <a:schemeClr val="tx1"/>
                </a:solidFill>
              </a:rPr>
              <a:t> </a:t>
            </a:r>
            <a:r>
              <a:rPr lang="et-EE" sz="2000" dirty="0" err="1">
                <a:solidFill>
                  <a:schemeClr val="tx1"/>
                </a:solidFill>
              </a:rPr>
              <a:t>for</a:t>
            </a:r>
            <a:r>
              <a:rPr lang="et-EE" sz="2000" dirty="0">
                <a:solidFill>
                  <a:schemeClr val="tx1"/>
                </a:solidFill>
              </a:rPr>
              <a:t> </a:t>
            </a:r>
            <a:r>
              <a:rPr lang="et-EE" sz="2000" dirty="0" err="1">
                <a:solidFill>
                  <a:schemeClr val="tx1"/>
                </a:solidFill>
              </a:rPr>
              <a:t>cognitive</a:t>
            </a:r>
            <a:r>
              <a:rPr lang="et-EE" sz="2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4132471" y="5301208"/>
            <a:ext cx="3672408" cy="12241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000" dirty="0" err="1">
                <a:solidFill>
                  <a:schemeClr val="tx1"/>
                </a:solidFill>
              </a:rPr>
              <a:t>Supporting</a:t>
            </a:r>
            <a:r>
              <a:rPr lang="et-EE" sz="2000" dirty="0">
                <a:solidFill>
                  <a:schemeClr val="tx1"/>
                </a:solidFill>
              </a:rPr>
              <a:t> </a:t>
            </a:r>
            <a:r>
              <a:rPr lang="et-EE" sz="2000" dirty="0" err="1">
                <a:solidFill>
                  <a:schemeClr val="tx1"/>
                </a:solidFill>
              </a:rPr>
              <a:t>caregiver</a:t>
            </a:r>
            <a:endParaRPr lang="et-EE" sz="20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327815" y="3248980"/>
            <a:ext cx="3204864" cy="11161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000" dirty="0" err="1">
                <a:solidFill>
                  <a:schemeClr val="tx1"/>
                </a:solidFill>
              </a:rPr>
              <a:t>Behavoir</a:t>
            </a:r>
            <a:r>
              <a:rPr lang="et-EE" sz="2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1775520" y="3140968"/>
            <a:ext cx="2779480" cy="12241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000" dirty="0" err="1">
                <a:solidFill>
                  <a:schemeClr val="tx1"/>
                </a:solidFill>
              </a:rPr>
              <a:t>Comorbidity</a:t>
            </a:r>
            <a:r>
              <a:rPr lang="et-EE" sz="2000" dirty="0">
                <a:solidFill>
                  <a:schemeClr val="tx1"/>
                </a:solidFill>
              </a:rPr>
              <a:t> </a:t>
            </a:r>
            <a:r>
              <a:rPr lang="et-EE" sz="2000" dirty="0" err="1">
                <a:solidFill>
                  <a:schemeClr val="tx1"/>
                </a:solidFill>
              </a:rPr>
              <a:t>treatment</a:t>
            </a:r>
            <a:endParaRPr lang="et-E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238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07B73-CB6D-A054-A346-EB820002D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2800" dirty="0" err="1">
                <a:solidFill>
                  <a:srgbClr val="000000"/>
                </a:solidFill>
                <a:latin typeface="+mn-lt"/>
              </a:rPr>
              <a:t>Donepesil</a:t>
            </a:r>
            <a:endParaRPr lang="et-EE" sz="28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AED6C-9272-25D1-A1E9-B48A7F02A94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sz="2000" dirty="0" err="1">
                <a:latin typeface="MetaProLight-Regular"/>
              </a:rPr>
              <a:t>Reversible</a:t>
            </a:r>
            <a:r>
              <a:rPr lang="et-EE" sz="2000" dirty="0">
                <a:latin typeface="MetaProLight-Regular"/>
              </a:rPr>
              <a:t> non-</a:t>
            </a:r>
            <a:r>
              <a:rPr lang="et-EE" sz="2000" dirty="0" err="1">
                <a:latin typeface="MetaProLight-Regular"/>
              </a:rPr>
              <a:t>competitive</a:t>
            </a:r>
            <a:r>
              <a:rPr lang="et-EE" sz="2000" dirty="0">
                <a:latin typeface="MetaProLight-Regular"/>
              </a:rPr>
              <a:t> </a:t>
            </a:r>
            <a:r>
              <a:rPr lang="et-EE" sz="2000" dirty="0" err="1">
                <a:latin typeface="MetaProLight-Regular"/>
              </a:rPr>
              <a:t>acetylcholinesterase</a:t>
            </a:r>
            <a:r>
              <a:rPr lang="et-EE" sz="2000" dirty="0">
                <a:latin typeface="MetaProLight-Regular"/>
              </a:rPr>
              <a:t> </a:t>
            </a:r>
            <a:r>
              <a:rPr lang="et-EE" sz="2000" dirty="0" err="1">
                <a:latin typeface="MetaProLight-Regular"/>
              </a:rPr>
              <a:t>inhibitor</a:t>
            </a:r>
            <a:endParaRPr lang="et-EE" sz="2000" dirty="0">
              <a:latin typeface="MetaProLight-Regular"/>
            </a:endParaRPr>
          </a:p>
          <a:p>
            <a:pPr marL="0" indent="0">
              <a:buNone/>
            </a:pPr>
            <a:r>
              <a:rPr lang="en-US" sz="2000" i="1" dirty="0">
                <a:latin typeface="MetaProLight-Italic"/>
              </a:rPr>
              <a:t>Oral immediate release</a:t>
            </a:r>
            <a:endParaRPr lang="et-EE" sz="2000" i="1" dirty="0">
              <a:latin typeface="MetaProLight-Italic"/>
            </a:endParaRPr>
          </a:p>
          <a:p>
            <a:pPr algn="l"/>
            <a:r>
              <a:rPr lang="en-US" sz="2000" b="0" i="0" u="none" strike="noStrike" baseline="0" dirty="0">
                <a:latin typeface="MetaProLight-Regular"/>
              </a:rPr>
              <a:t>Initial dose 5 mg daily</a:t>
            </a:r>
            <a:r>
              <a:rPr lang="et-EE" sz="2000" b="0" i="0" u="none" strike="noStrike" baseline="0" dirty="0">
                <a:latin typeface="MetaProLight-Regular"/>
              </a:rPr>
              <a:t> i</a:t>
            </a:r>
            <a:r>
              <a:rPr lang="en-US" sz="2000" b="0" i="0" u="none" strike="noStrike" baseline="0" dirty="0" err="1">
                <a:latin typeface="MetaProLight-Regular"/>
              </a:rPr>
              <a:t>ncrease</a:t>
            </a:r>
            <a:r>
              <a:rPr lang="en-US" sz="2000" b="0" i="0" u="none" strike="noStrike" baseline="0" dirty="0">
                <a:latin typeface="MetaProLight-Regular"/>
              </a:rPr>
              <a:t> after 1 month to</a:t>
            </a:r>
            <a:r>
              <a:rPr lang="et-EE" sz="2000" b="0" i="0" u="none" strike="noStrike" baseline="0" dirty="0">
                <a:latin typeface="MetaProLight-Regular"/>
              </a:rPr>
              <a:t> </a:t>
            </a:r>
            <a:r>
              <a:rPr lang="et-EE" sz="2000" b="0" i="0" u="none" strike="noStrike" baseline="0" dirty="0" err="1">
                <a:latin typeface="MetaProLight-Regular"/>
              </a:rPr>
              <a:t>maintenance</a:t>
            </a:r>
            <a:r>
              <a:rPr lang="et-EE" sz="2000" b="0" i="0" u="none" strike="noStrike" baseline="0" dirty="0">
                <a:latin typeface="MetaProLight-Regular"/>
              </a:rPr>
              <a:t> </a:t>
            </a:r>
            <a:r>
              <a:rPr lang="et-EE" sz="2000" b="0" i="0" u="none" strike="noStrike" baseline="0" dirty="0" err="1">
                <a:latin typeface="MetaProLight-Regular"/>
              </a:rPr>
              <a:t>dose</a:t>
            </a:r>
            <a:r>
              <a:rPr lang="et-EE" sz="2000" b="0" i="0" u="none" strike="noStrike" baseline="0" dirty="0">
                <a:latin typeface="MetaProLight-Regular"/>
              </a:rPr>
              <a:t> 10 mg </a:t>
            </a:r>
            <a:r>
              <a:rPr lang="et-EE" sz="2000" b="0" i="0" u="none" strike="noStrike" baseline="0" dirty="0" err="1">
                <a:latin typeface="MetaProLight-Regular"/>
              </a:rPr>
              <a:t>daily</a:t>
            </a:r>
            <a:endParaRPr lang="et-EE" sz="2000" b="0" i="0" u="none" strike="noStrike" baseline="0" dirty="0">
              <a:latin typeface="MetaProLight-Regular"/>
            </a:endParaRPr>
          </a:p>
          <a:p>
            <a:pPr marL="0" indent="0" algn="l">
              <a:buNone/>
            </a:pPr>
            <a:r>
              <a:rPr lang="et-EE" sz="2000" b="0" i="1" u="none" strike="noStrike" baseline="0" dirty="0">
                <a:latin typeface="MetaProLight-Italic"/>
              </a:rPr>
              <a:t>Oral </a:t>
            </a:r>
            <a:r>
              <a:rPr lang="et-EE" sz="2000" b="0" i="1" u="none" strike="noStrike" baseline="0" dirty="0" err="1">
                <a:latin typeface="MetaProLight-Italic"/>
              </a:rPr>
              <a:t>sustained</a:t>
            </a:r>
            <a:r>
              <a:rPr lang="et-EE" sz="2000" b="0" i="1" u="none" strike="noStrike" baseline="0" dirty="0">
                <a:latin typeface="MetaProLight-Italic"/>
              </a:rPr>
              <a:t> </a:t>
            </a:r>
            <a:r>
              <a:rPr lang="et-EE" sz="2000" b="0" i="1" u="none" strike="noStrike" baseline="0" dirty="0" err="1">
                <a:latin typeface="MetaProLight-Italic"/>
              </a:rPr>
              <a:t>release</a:t>
            </a:r>
            <a:r>
              <a:rPr lang="et-EE" sz="2000" b="0" i="1" u="none" strike="noStrike" baseline="0" dirty="0">
                <a:latin typeface="MetaProLight-Italic"/>
              </a:rPr>
              <a:t> </a:t>
            </a:r>
            <a:r>
              <a:rPr lang="et-EE" sz="2000" b="0" i="0" u="none" strike="noStrike" baseline="0" dirty="0">
                <a:latin typeface="MetaProLight-Regular"/>
              </a:rPr>
              <a:t>23 mg film-</a:t>
            </a:r>
            <a:r>
              <a:rPr lang="et-EE" sz="2000" b="0" i="0" u="none" strike="noStrike" baseline="0" dirty="0" err="1">
                <a:latin typeface="MetaProLight-Regular"/>
              </a:rPr>
              <a:t>coated</a:t>
            </a:r>
            <a:r>
              <a:rPr lang="et-EE" sz="2000" b="0" i="0" u="none" strike="noStrike" baseline="0" dirty="0">
                <a:latin typeface="MetaProLight-Regular"/>
              </a:rPr>
              <a:t> tablett</a:t>
            </a:r>
          </a:p>
          <a:p>
            <a:pPr algn="l"/>
            <a:r>
              <a:rPr lang="et-EE" sz="2000" u="none" strike="noStrike" baseline="0" dirty="0" err="1">
                <a:latin typeface="MetaProLight-Italic"/>
              </a:rPr>
              <a:t>Protein</a:t>
            </a:r>
            <a:r>
              <a:rPr lang="et-EE" sz="2000" u="none" strike="noStrike" baseline="0" dirty="0">
                <a:latin typeface="MetaProLight-Italic"/>
              </a:rPr>
              <a:t> </a:t>
            </a:r>
            <a:r>
              <a:rPr lang="et-EE" sz="2000" u="none" strike="noStrike" baseline="0" dirty="0" err="1">
                <a:latin typeface="MetaProLight-Italic"/>
              </a:rPr>
              <a:t>binding</a:t>
            </a:r>
            <a:r>
              <a:rPr lang="et-EE" sz="2000" u="none" strike="noStrike" baseline="0" dirty="0">
                <a:latin typeface="MetaProLight-Regular"/>
              </a:rPr>
              <a:t>: </a:t>
            </a:r>
            <a:r>
              <a:rPr lang="et-EE" sz="2000" u="none" strike="noStrike" baseline="0" dirty="0" err="1">
                <a:latin typeface="MetaProLight-Regular"/>
              </a:rPr>
              <a:t>primarily</a:t>
            </a:r>
            <a:r>
              <a:rPr lang="et-EE" sz="2000" u="none" strike="noStrike" baseline="0" dirty="0">
                <a:latin typeface="MetaProLight-Regular"/>
              </a:rPr>
              <a:t> </a:t>
            </a:r>
            <a:r>
              <a:rPr lang="et-EE" sz="2000" u="none" strike="noStrike" baseline="0" dirty="0" err="1">
                <a:latin typeface="MetaProLight-Regular"/>
              </a:rPr>
              <a:t>proteinbound</a:t>
            </a:r>
            <a:endParaRPr lang="et-EE" sz="2000" u="none" strike="noStrike" baseline="0" dirty="0">
              <a:latin typeface="MetaProLight-Regular"/>
            </a:endParaRPr>
          </a:p>
          <a:p>
            <a:pPr algn="l"/>
            <a:r>
              <a:rPr lang="et-EE" sz="2000" u="none" strike="noStrike" baseline="0" dirty="0">
                <a:latin typeface="MetaProLight-Italic"/>
              </a:rPr>
              <a:t>Metabolism: </a:t>
            </a:r>
            <a:r>
              <a:rPr lang="et-EE" sz="2000" u="none" strike="noStrike" baseline="0" dirty="0" err="1">
                <a:latin typeface="MetaProLight-Regular"/>
              </a:rPr>
              <a:t>hepatic</a:t>
            </a:r>
            <a:r>
              <a:rPr lang="et-EE" sz="2000" u="none" strike="noStrike" baseline="0" dirty="0">
                <a:latin typeface="MetaProLight-Regular"/>
              </a:rPr>
              <a:t>, </a:t>
            </a:r>
            <a:r>
              <a:rPr lang="et-EE" sz="2000" u="none" strike="noStrike" baseline="0" dirty="0" err="1">
                <a:latin typeface="MetaProLight-Regular"/>
              </a:rPr>
              <a:t>via</a:t>
            </a:r>
            <a:r>
              <a:rPr lang="et-EE" sz="2000" u="none" strike="noStrike" baseline="0" dirty="0">
                <a:latin typeface="MetaProLight-Regular"/>
              </a:rPr>
              <a:t> CYP2D6 </a:t>
            </a:r>
            <a:r>
              <a:rPr lang="en-US" sz="2000" u="none" strike="noStrike" baseline="0" dirty="0">
                <a:latin typeface="MetaProLight-Regular"/>
              </a:rPr>
              <a:t>and CYP 3A4; 2 active and 2</a:t>
            </a:r>
            <a:r>
              <a:rPr lang="et-EE" sz="2000" u="none" strike="noStrike" baseline="0" dirty="0">
                <a:latin typeface="MetaProLight-Regular"/>
              </a:rPr>
              <a:t> </a:t>
            </a:r>
            <a:r>
              <a:rPr lang="et-EE" sz="2000" u="none" strike="noStrike" baseline="0" dirty="0" err="1">
                <a:latin typeface="MetaProLight-Regular"/>
              </a:rPr>
              <a:t>inactive</a:t>
            </a:r>
            <a:r>
              <a:rPr lang="et-EE" sz="2000" u="none" strike="noStrike" baseline="0" dirty="0">
                <a:latin typeface="MetaProLight-Regular"/>
              </a:rPr>
              <a:t> </a:t>
            </a:r>
            <a:r>
              <a:rPr lang="et-EE" sz="2000" u="none" strike="noStrike" baseline="0" dirty="0" err="1">
                <a:latin typeface="MetaProLight-Regular"/>
              </a:rPr>
              <a:t>metabolites</a:t>
            </a:r>
            <a:endParaRPr lang="et-EE" sz="2000" u="none" strike="noStrike" baseline="0" dirty="0">
              <a:latin typeface="MetaProLight-Regular"/>
            </a:endParaRPr>
          </a:p>
          <a:p>
            <a:pPr algn="l"/>
            <a:r>
              <a:rPr lang="et-EE" sz="2000" u="none" strike="noStrike" baseline="0" dirty="0" err="1">
                <a:latin typeface="MetaProLight-Italic"/>
              </a:rPr>
              <a:t>Half-life</a:t>
            </a:r>
            <a:r>
              <a:rPr lang="et-EE" sz="2000" u="none" strike="noStrike" baseline="0" dirty="0">
                <a:latin typeface="MetaProLight-Italic"/>
              </a:rPr>
              <a:t>: </a:t>
            </a:r>
            <a:r>
              <a:rPr lang="et-EE" sz="2000" u="none" strike="noStrike" baseline="0" dirty="0">
                <a:latin typeface="MetaProLight-Regular"/>
              </a:rPr>
              <a:t>70 </a:t>
            </a:r>
            <a:r>
              <a:rPr lang="et-EE" sz="2000" u="none" strike="noStrike" baseline="0" dirty="0" err="1">
                <a:latin typeface="MetaProLight-Regular"/>
              </a:rPr>
              <a:t>hours</a:t>
            </a:r>
            <a:endParaRPr lang="et-EE" sz="2000" u="none" strike="noStrike" baseline="0" dirty="0">
              <a:latin typeface="MetaProLight-Regular"/>
            </a:endParaRPr>
          </a:p>
          <a:p>
            <a:pPr algn="l"/>
            <a:endParaRPr lang="et-EE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676156-43D8-96E2-1968-3CA6200AC71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t-EE" sz="1800" b="0" i="0" u="none" strike="noStrike" baseline="0" dirty="0" err="1">
                <a:latin typeface="MetaProLight-Regular"/>
              </a:rPr>
              <a:t>Adverse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effects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Nausea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vomiting</a:t>
            </a:r>
            <a:r>
              <a:rPr lang="et-EE" sz="1800" b="0" i="0" u="none" strike="noStrike" baseline="0" dirty="0">
                <a:latin typeface="MetaProLight-Regular"/>
              </a:rPr>
              <a:t>, loss of </a:t>
            </a:r>
            <a:r>
              <a:rPr lang="et-EE" sz="1800" b="0" i="0" u="none" strike="noStrike" baseline="0" dirty="0" err="1">
                <a:latin typeface="MetaProLight-Regular"/>
              </a:rPr>
              <a:t>appetite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weight</a:t>
            </a:r>
            <a:r>
              <a:rPr lang="et-EE" sz="1800" b="0" i="0" u="none" strike="noStrike" baseline="0" dirty="0">
                <a:latin typeface="MetaProLight-Regular"/>
              </a:rPr>
              <a:t> loss, </a:t>
            </a:r>
            <a:r>
              <a:rPr lang="et-EE" sz="1800" b="0" i="0" u="none" strike="noStrike" baseline="0" dirty="0" err="1">
                <a:latin typeface="MetaProLight-Regular"/>
              </a:rPr>
              <a:t>diarrhea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Bradycardia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heart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block</a:t>
            </a:r>
            <a:r>
              <a:rPr lang="et-EE" sz="1800" b="0" i="0" u="none" strike="noStrike" baseline="0" dirty="0">
                <a:latin typeface="MetaProLight-Regular"/>
              </a:rPr>
              <a:t>, QT </a:t>
            </a:r>
            <a:r>
              <a:rPr lang="et-EE" sz="1800" b="0" i="0" u="none" strike="noStrike" baseline="0" dirty="0" err="1">
                <a:latin typeface="MetaProLight-Regular"/>
              </a:rPr>
              <a:t>prolongation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Dizziness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syncope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Insomnia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abnormal</a:t>
            </a:r>
            <a:r>
              <a:rPr lang="et-EE" sz="180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dreams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fatigue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drowsiness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Headache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Muscle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cramps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rare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reports</a:t>
            </a:r>
            <a:r>
              <a:rPr lang="et-EE" sz="1800" b="0" i="0" u="none" strike="noStrike" baseline="0" dirty="0">
                <a:latin typeface="MetaProLight-Regular"/>
              </a:rPr>
              <a:t> of</a:t>
            </a:r>
          </a:p>
          <a:p>
            <a:pPr marL="0" indent="0" algn="l">
              <a:buNone/>
            </a:pPr>
            <a:r>
              <a:rPr lang="et-EE" sz="1800" b="0" i="0" u="none" strike="noStrike" baseline="0" dirty="0" err="1">
                <a:latin typeface="MetaProLight-Regular"/>
              </a:rPr>
              <a:t>rhabdomyolysis</a:t>
            </a:r>
            <a:r>
              <a:rPr lang="et-EE" sz="1800" b="0" i="0" u="none" strike="noStrike" baseline="0" dirty="0">
                <a:latin typeface="MetaProLight-Regular"/>
              </a:rPr>
              <a:t> and </a:t>
            </a:r>
            <a:r>
              <a:rPr lang="et-EE" sz="1800" b="0" i="0" u="none" strike="noStrike" baseline="0" dirty="0" err="1">
                <a:latin typeface="MetaProLight-Regular"/>
              </a:rPr>
              <a:t>neuroleptic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malignant</a:t>
            </a:r>
            <a:endParaRPr lang="et-EE" sz="1800" b="0" i="0" u="none" strike="noStrike" baseline="0" dirty="0">
              <a:latin typeface="MetaProLight-Regular"/>
            </a:endParaRPr>
          </a:p>
          <a:p>
            <a:pPr marL="0" indent="0" algn="l">
              <a:buNone/>
            </a:pP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syndrome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Levels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may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be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increased</a:t>
            </a:r>
            <a:r>
              <a:rPr lang="et-EE" sz="1800" b="0" i="0" u="none" strike="noStrike" baseline="0" dirty="0">
                <a:latin typeface="MetaProLight-Regular"/>
              </a:rPr>
              <a:t> in </a:t>
            </a:r>
            <a:r>
              <a:rPr lang="et-EE" sz="1800" b="0" i="0" u="none" strike="noStrike" baseline="0" dirty="0" err="1">
                <a:latin typeface="MetaProLight-Regular"/>
              </a:rPr>
              <a:t>patients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with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hepatic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impairment</a:t>
            </a:r>
            <a:r>
              <a:rPr lang="et-EE" sz="1800" b="0" i="0" u="none" strike="noStrike" baseline="0" dirty="0">
                <a:latin typeface="MetaProLight-Regular"/>
              </a:rPr>
              <a:t>, CYP2D6 </a:t>
            </a:r>
            <a:r>
              <a:rPr lang="et-EE" sz="1800" b="0" i="0" u="none" strike="noStrike" baseline="0" dirty="0" err="1">
                <a:latin typeface="MetaProLight-Regular"/>
              </a:rPr>
              <a:t>slow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metabolizers</a:t>
            </a:r>
            <a:r>
              <a:rPr lang="et-EE" sz="1800" b="0" i="0" u="none" strike="noStrike" baseline="0" dirty="0">
                <a:latin typeface="MetaProLight-Regular"/>
              </a:rPr>
              <a:t>, and </a:t>
            </a:r>
            <a:r>
              <a:rPr lang="et-EE" sz="1800" b="0" i="0" u="none" strike="noStrike" baseline="0" dirty="0" err="1">
                <a:latin typeface="MetaProLight-Regular"/>
              </a:rPr>
              <a:t>with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concurrent</a:t>
            </a:r>
            <a:r>
              <a:rPr lang="et-EE" sz="1800" b="0" i="0" u="none" strike="noStrike" baseline="0" dirty="0">
                <a:latin typeface="MetaProLight-Regular"/>
              </a:rPr>
              <a:t> CYP2D6 </a:t>
            </a:r>
            <a:r>
              <a:rPr lang="et-EE" sz="1800" b="0" i="0" u="none" strike="noStrike" baseline="0" dirty="0" err="1">
                <a:latin typeface="MetaProLight-Regular"/>
              </a:rPr>
              <a:t>or</a:t>
            </a:r>
            <a:r>
              <a:rPr lang="et-EE" sz="1800" b="0" i="0" u="none" strike="noStrike" baseline="0" dirty="0">
                <a:latin typeface="MetaProLight-Regular"/>
              </a:rPr>
              <a:t> CYP3A4 </a:t>
            </a:r>
            <a:r>
              <a:rPr lang="et-EE" sz="1800" b="0" i="0" u="none" strike="noStrike" baseline="0" dirty="0" err="1">
                <a:latin typeface="MetaProLight-Regular"/>
              </a:rPr>
              <a:t>inhibitors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such</a:t>
            </a:r>
            <a:r>
              <a:rPr lang="et-EE" sz="1800" b="0" i="0" u="none" strike="noStrike" baseline="0" dirty="0">
                <a:latin typeface="MetaProLight-Regular"/>
              </a:rPr>
              <a:t> as </a:t>
            </a:r>
            <a:r>
              <a:rPr lang="et-EE" sz="1800" b="0" i="0" u="none" strike="noStrike" baseline="0" dirty="0" err="1">
                <a:latin typeface="MetaProLight-Regular"/>
              </a:rPr>
              <a:t>sertraline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18466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C0B93-A792-3C5A-29B9-8D8445A7B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2800" b="0" i="0" u="none" strike="noStrike" baseline="0" dirty="0" err="1">
                <a:latin typeface="MetaProLight-Regular"/>
              </a:rPr>
              <a:t>Rivastigmine</a:t>
            </a:r>
            <a:endParaRPr lang="et-EE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D69FE-7464-7276-71DA-8A2A4C4C7AA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Acetylcholinesterase</a:t>
            </a:r>
            <a:r>
              <a:rPr lang="et-EE" sz="1800" b="0" i="0" u="none" strike="noStrike" baseline="0" dirty="0">
                <a:latin typeface="MetaProLight-Regular"/>
              </a:rPr>
              <a:t> and </a:t>
            </a:r>
            <a:r>
              <a:rPr lang="et-EE" sz="1800" b="0" i="0" u="none" strike="noStrike" baseline="0" dirty="0" err="1">
                <a:latin typeface="MetaProLight-Regular"/>
              </a:rPr>
              <a:t>butylcholinesterase</a:t>
            </a:r>
            <a:r>
              <a:rPr lang="et-EE" sz="1800" b="0" i="0" u="none" strike="noStrike" baseline="0" dirty="0">
                <a:latin typeface="MetaProLight-Regular"/>
              </a:rPr>
              <a:t> inhibiitor</a:t>
            </a:r>
          </a:p>
          <a:p>
            <a:pPr algn="l"/>
            <a:r>
              <a:rPr lang="et-EE" sz="1800" b="0" i="1" u="none" strike="noStrike" baseline="0" dirty="0">
                <a:latin typeface="MetaProLight-Italic"/>
              </a:rPr>
              <a:t>Oral</a:t>
            </a:r>
          </a:p>
          <a:p>
            <a:pPr marL="0" indent="0" algn="l">
              <a:buNone/>
            </a:pPr>
            <a:r>
              <a:rPr lang="en-US" sz="1800" b="0" i="0" u="none" strike="noStrike" baseline="0" dirty="0">
                <a:latin typeface="MetaProLight-Regular"/>
              </a:rPr>
              <a:t>Initial dose 1.5 mg BID with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meals</a:t>
            </a:r>
            <a:r>
              <a:rPr lang="et-EE" sz="1800" b="0" i="0" u="none" strike="noStrike" baseline="0" dirty="0">
                <a:latin typeface="MetaProLight-Regular"/>
              </a:rPr>
              <a:t>, i</a:t>
            </a:r>
            <a:r>
              <a:rPr lang="en-US" sz="1800" b="0" i="0" u="none" strike="noStrike" baseline="0" dirty="0" err="1">
                <a:latin typeface="MetaProLight-Regular"/>
              </a:rPr>
              <a:t>ncrease</a:t>
            </a:r>
            <a:r>
              <a:rPr lang="en-US" sz="1800" b="0" i="0" u="none" strike="noStrike" baseline="0" dirty="0">
                <a:latin typeface="MetaProLight-Regular"/>
              </a:rPr>
              <a:t> by 3 mg daily every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n-US" sz="1800" b="0" i="0" u="none" strike="noStrike" baseline="0" dirty="0">
                <a:latin typeface="MetaProLight-Regular"/>
              </a:rPr>
              <a:t>2 weeks to maintenance </a:t>
            </a:r>
            <a:r>
              <a:rPr lang="en-US" sz="1800" b="0" i="0" u="none" strike="noStrike" baseline="0" dirty="0" err="1">
                <a:latin typeface="MetaProLight-Regular"/>
              </a:rPr>
              <a:t>doose</a:t>
            </a:r>
            <a:r>
              <a:rPr lang="et-EE" sz="1800" b="0" i="0" u="none" strike="noStrike" baseline="0" dirty="0">
                <a:latin typeface="MetaProLight-Regular"/>
              </a:rPr>
              <a:t> of 6 mg BID</a:t>
            </a:r>
          </a:p>
          <a:p>
            <a:pPr algn="l"/>
            <a:r>
              <a:rPr lang="et-EE" sz="1800" b="0" i="1" u="none" strike="noStrike" baseline="0" dirty="0" err="1">
                <a:latin typeface="MetaProLight-Italic"/>
              </a:rPr>
              <a:t>Transdermal</a:t>
            </a:r>
            <a:r>
              <a:rPr lang="et-EE" sz="1800" b="0" i="1" u="none" strike="noStrike" baseline="0" dirty="0">
                <a:latin typeface="MetaProLight-Italic"/>
              </a:rPr>
              <a:t> </a:t>
            </a:r>
            <a:r>
              <a:rPr lang="et-EE" sz="1800" b="0" i="1" u="none" strike="noStrike" baseline="0" dirty="0" err="1">
                <a:latin typeface="MetaProLight-Italic"/>
              </a:rPr>
              <a:t>patch</a:t>
            </a:r>
            <a:endParaRPr lang="et-EE" sz="1800" b="0" i="1" u="none" strike="noStrike" baseline="0" dirty="0">
              <a:latin typeface="MetaProLight-Italic"/>
            </a:endParaRPr>
          </a:p>
          <a:p>
            <a:pPr marL="0" indent="0" algn="l">
              <a:buNone/>
            </a:pP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n-US" sz="1800" b="0" i="0" u="none" strike="noStrike" baseline="0" dirty="0">
                <a:latin typeface="MetaProLight-Regular"/>
              </a:rPr>
              <a:t>Initial dose 4.6 mg patch to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upper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back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daily</a:t>
            </a:r>
            <a:r>
              <a:rPr lang="et-EE" sz="1800" b="0" i="0" u="none" strike="noStrike" baseline="0" dirty="0">
                <a:latin typeface="MetaProLight-Regular"/>
              </a:rPr>
              <a:t> i</a:t>
            </a:r>
            <a:r>
              <a:rPr lang="en-US" sz="1800" b="0" i="0" u="none" strike="noStrike" baseline="0" dirty="0" err="1">
                <a:latin typeface="MetaProLight-Regular"/>
              </a:rPr>
              <a:t>ncrease</a:t>
            </a:r>
            <a:r>
              <a:rPr lang="en-US" sz="1800" b="0" i="0" u="none" strike="noStrike" baseline="0" dirty="0">
                <a:latin typeface="MetaProLight-Regular"/>
              </a:rPr>
              <a:t> no sooner than 4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n-US" sz="1800" b="0" i="0" u="none" strike="noStrike" baseline="0" dirty="0">
                <a:latin typeface="MetaProLight-Regular"/>
              </a:rPr>
              <a:t>weeks to 9.5 mg/day patch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n-US" sz="1800" b="0" i="0" u="none" strike="noStrike" baseline="0" dirty="0">
                <a:latin typeface="MetaProLight-Regular"/>
              </a:rPr>
              <a:t>and then to maximum dose of</a:t>
            </a:r>
            <a:r>
              <a:rPr lang="et-EE" sz="1800" b="0" i="0" u="none" strike="noStrike" baseline="0" dirty="0">
                <a:latin typeface="MetaProLight-Regular"/>
              </a:rPr>
              <a:t> 13.3 mg/</a:t>
            </a:r>
            <a:r>
              <a:rPr lang="et-EE" sz="1800" b="0" i="0" u="none" strike="noStrike" baseline="0" dirty="0" err="1">
                <a:latin typeface="MetaProLight-Regular"/>
              </a:rPr>
              <a:t>day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patch</a:t>
            </a:r>
            <a:r>
              <a:rPr lang="et-EE" sz="1800" dirty="0">
                <a:latin typeface="MetaProLight-Regular"/>
              </a:rPr>
              <a:t>. </a:t>
            </a:r>
            <a:r>
              <a:rPr lang="en-US" sz="1800" b="0" i="0" u="none" strike="noStrike" baseline="0" dirty="0">
                <a:latin typeface="MetaProLight-Regular"/>
              </a:rPr>
              <a:t>Rotate patch site to reduce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skin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irritation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1" u="none" strike="noStrike" baseline="0" dirty="0" err="1">
                <a:latin typeface="MetaProLight-Italic"/>
              </a:rPr>
              <a:t>Protein</a:t>
            </a:r>
            <a:r>
              <a:rPr lang="et-EE" sz="1800" b="0" i="1" u="none" strike="noStrike" baseline="0" dirty="0">
                <a:latin typeface="MetaProLight-Italic"/>
              </a:rPr>
              <a:t> </a:t>
            </a:r>
            <a:r>
              <a:rPr lang="et-EE" sz="1800" b="0" i="1" u="none" strike="noStrike" baseline="0" dirty="0" err="1">
                <a:latin typeface="MetaProLight-Italic"/>
              </a:rPr>
              <a:t>binding</a:t>
            </a:r>
            <a:r>
              <a:rPr lang="et-EE" sz="1800" b="0" i="0" u="none" strike="noStrike" baseline="0" dirty="0">
                <a:latin typeface="MetaProLight-Regular"/>
              </a:rPr>
              <a:t>: 40% </a:t>
            </a:r>
          </a:p>
          <a:p>
            <a:pPr algn="l"/>
            <a:r>
              <a:rPr lang="et-EE" sz="1800" b="0" i="1" u="none" strike="noStrike" baseline="0" dirty="0">
                <a:latin typeface="MetaProLight-Italic"/>
              </a:rPr>
              <a:t>Metabolism: </a:t>
            </a:r>
            <a:r>
              <a:rPr lang="et-EE" sz="1800" b="0" i="0" u="none" strike="noStrike" baseline="0" dirty="0" err="1">
                <a:latin typeface="MetaProLight-Regular"/>
              </a:rPr>
              <a:t>hydrolyzed</a:t>
            </a:r>
            <a:r>
              <a:rPr lang="et-EE" sz="1800" b="0" i="0" u="none" strike="noStrike" baseline="0" dirty="0">
                <a:latin typeface="MetaProLight-Regular"/>
              </a:rPr>
              <a:t> in </a:t>
            </a:r>
            <a:r>
              <a:rPr lang="et-EE" sz="1800" b="0" i="0" u="none" strike="noStrike" baseline="0" dirty="0" err="1">
                <a:latin typeface="MetaProLight-Regular"/>
              </a:rPr>
              <a:t>brain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then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metabolite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further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processed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n-US" sz="1800" b="0" i="0" u="none" strike="noStrike" baseline="0" dirty="0">
                <a:latin typeface="MetaProLight-Regular"/>
              </a:rPr>
              <a:t>in liver independent of CYP system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then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eliminated</a:t>
            </a:r>
            <a:r>
              <a:rPr lang="et-EE" sz="1800" b="0" i="0" u="none" strike="noStrike" baseline="0" dirty="0">
                <a:latin typeface="MetaProLight-Regular"/>
              </a:rPr>
              <a:t> in </a:t>
            </a:r>
            <a:r>
              <a:rPr lang="et-EE" sz="1800" b="0" i="0" u="none" strike="noStrike" baseline="0" dirty="0" err="1">
                <a:latin typeface="MetaProLight-Regular"/>
              </a:rPr>
              <a:t>urine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n-US" sz="1800" b="0" i="1" u="none" strike="noStrike" baseline="0" dirty="0">
                <a:latin typeface="MetaProLight-Italic"/>
              </a:rPr>
              <a:t>Half life: </a:t>
            </a:r>
            <a:r>
              <a:rPr lang="en-US" sz="1800" b="0" i="0" u="none" strike="noStrike" baseline="0" dirty="0">
                <a:latin typeface="MetaProLight-Regular"/>
              </a:rPr>
              <a:t>1.5 hours (oral), 3 hours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n-US" sz="1800" b="0" i="0" u="none" strike="noStrike" baseline="0" dirty="0">
                <a:latin typeface="MetaProLight-Regular"/>
              </a:rPr>
              <a:t>(after patch removal), but clinical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n-US" sz="1800" b="0" i="0" u="none" strike="noStrike" baseline="0" dirty="0">
                <a:latin typeface="MetaProLight-Regular"/>
              </a:rPr>
              <a:t>effect ~10 hours due to </a:t>
            </a:r>
            <a:r>
              <a:rPr lang="en-US" sz="1800" b="0" i="0" u="none" strike="noStrike" baseline="0" dirty="0" err="1">
                <a:latin typeface="MetaProLight-Regular"/>
              </a:rPr>
              <a:t>pseudoirreversible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nature</a:t>
            </a:r>
            <a:r>
              <a:rPr lang="et-EE" sz="1800" b="0" i="0" u="none" strike="noStrike" baseline="0" dirty="0">
                <a:latin typeface="MetaProLight-Regular"/>
              </a:rPr>
              <a:t> of </a:t>
            </a:r>
            <a:r>
              <a:rPr lang="et-EE" sz="1800" b="0" i="0" u="none" strike="noStrike" baseline="0" dirty="0" err="1">
                <a:latin typeface="MetaProLight-Regular"/>
              </a:rPr>
              <a:t>inhibition</a:t>
            </a:r>
            <a:endParaRPr lang="et-E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23C399-840B-24FD-D425-5F2F8CAC43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dirty="0" err="1"/>
              <a:t>Adverse</a:t>
            </a:r>
            <a:r>
              <a:rPr lang="et-EE" dirty="0"/>
              <a:t> </a:t>
            </a:r>
            <a:r>
              <a:rPr lang="et-EE" dirty="0" err="1"/>
              <a:t>effec</a:t>
            </a:r>
            <a:endParaRPr lang="et-EE" dirty="0"/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Nausea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vomiting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diarrhea</a:t>
            </a:r>
            <a:r>
              <a:rPr lang="et-EE" sz="1800" b="0" i="0" u="none" strike="noStrike" baseline="0" dirty="0">
                <a:latin typeface="MetaProLight-Regular"/>
              </a:rPr>
              <a:t>, loss of </a:t>
            </a:r>
            <a:r>
              <a:rPr lang="et-EE" sz="1800" b="0" i="0" u="none" strike="noStrike" baseline="0" dirty="0" err="1">
                <a:latin typeface="MetaProLight-Regular"/>
              </a:rPr>
              <a:t>appetite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abdominal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pain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weight</a:t>
            </a:r>
            <a:r>
              <a:rPr lang="et-EE" sz="1800" b="0" i="0" u="none" strike="noStrike" baseline="0" dirty="0">
                <a:latin typeface="MetaProLight-Regular"/>
              </a:rPr>
              <a:t> loss</a:t>
            </a: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Irritation</a:t>
            </a:r>
            <a:r>
              <a:rPr lang="et-EE" sz="1800" b="0" i="0" u="none" strike="noStrike" baseline="0" dirty="0">
                <a:latin typeface="MetaProLight-Regular"/>
              </a:rPr>
              <a:t> at </a:t>
            </a:r>
            <a:r>
              <a:rPr lang="et-EE" sz="1800" b="0" i="0" u="none" strike="noStrike" baseline="0" dirty="0" err="1">
                <a:latin typeface="MetaProLight-Regular"/>
              </a:rPr>
              <a:t>application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site</a:t>
            </a:r>
            <a:r>
              <a:rPr lang="et-EE" sz="1800" b="0" i="0" u="none" strike="noStrike" baseline="0" dirty="0">
                <a:latin typeface="MetaProLight-Regular"/>
              </a:rPr>
              <a:t> (</a:t>
            </a:r>
            <a:r>
              <a:rPr lang="et-EE" sz="1800" b="0" i="0" u="none" strike="noStrike" baseline="0" dirty="0" err="1">
                <a:latin typeface="MetaProLight-Regular"/>
              </a:rPr>
              <a:t>patch</a:t>
            </a:r>
            <a:r>
              <a:rPr lang="et-EE" sz="1800" b="0" i="0" u="none" strike="noStrike" baseline="0" dirty="0">
                <a:latin typeface="MetaProLight-Regular"/>
              </a:rPr>
              <a:t>)</a:t>
            </a: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Allergic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dermatitis</a:t>
            </a:r>
            <a:r>
              <a:rPr lang="et-EE" sz="1800" b="0" i="0" u="none" strike="noStrike" baseline="0" dirty="0">
                <a:latin typeface="MetaProLight-Regular"/>
              </a:rPr>
              <a:t> (</a:t>
            </a:r>
            <a:r>
              <a:rPr lang="et-EE" sz="1800" b="0" i="0" u="none" strike="noStrike" baseline="0" dirty="0" err="1">
                <a:latin typeface="MetaProLight-Regular"/>
              </a:rPr>
              <a:t>both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formulations</a:t>
            </a:r>
            <a:r>
              <a:rPr lang="et-EE" sz="1800" b="0" i="0" u="none" strike="noStrike" baseline="0" dirty="0">
                <a:latin typeface="MetaProLight-Regular"/>
              </a:rPr>
              <a:t>)</a:t>
            </a: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Rare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hypersensitivity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reaction</a:t>
            </a:r>
            <a:r>
              <a:rPr lang="et-EE" sz="1800" b="0" i="0" u="none" strike="noStrike" baseline="0" dirty="0">
                <a:latin typeface="MetaProLight-Regular"/>
              </a:rPr>
              <a:t> and </a:t>
            </a:r>
            <a:r>
              <a:rPr lang="et-EE" sz="1800" b="0" i="0" u="none" strike="noStrike" baseline="0" dirty="0" err="1">
                <a:latin typeface="MetaProLight-Regular"/>
              </a:rPr>
              <a:t>Stevens</a:t>
            </a:r>
            <a:r>
              <a:rPr lang="et-EE" sz="1800" b="0" i="0" u="none" strike="noStrike" baseline="0" dirty="0">
                <a:latin typeface="MetaProLight-Regular"/>
              </a:rPr>
              <a:t>-</a:t>
            </a:r>
          </a:p>
          <a:p>
            <a:pPr marL="0" indent="0" algn="l">
              <a:buNone/>
            </a:pPr>
            <a:r>
              <a:rPr lang="et-EE" sz="1800" b="0" i="0" u="none" strike="noStrike" baseline="0" dirty="0">
                <a:latin typeface="MetaProLight-Regular"/>
              </a:rPr>
              <a:t>     Johnson </a:t>
            </a:r>
            <a:r>
              <a:rPr lang="et-EE" sz="1800" b="0" i="0" u="none" strike="noStrike" baseline="0" dirty="0" err="1">
                <a:latin typeface="MetaProLight-Regular"/>
              </a:rPr>
              <a:t>syndrome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Bradycardia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heart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block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dizziness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syncope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falls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Insomnia</a:t>
            </a:r>
            <a:r>
              <a:rPr lang="et-EE" sz="1800" b="0" i="0" u="none" strike="noStrike" baseline="0" dirty="0">
                <a:latin typeface="MetaProLight-Regular"/>
              </a:rPr>
              <a:t>, </a:t>
            </a:r>
            <a:r>
              <a:rPr lang="et-EE" sz="1800" b="0" i="0" u="none" strike="noStrike" baseline="0" dirty="0" err="1">
                <a:latin typeface="MetaProLight-Regular"/>
              </a:rPr>
              <a:t>fatigue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Headache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Tremor</a:t>
            </a:r>
            <a:endParaRPr lang="et-EE" sz="1800" b="0" i="0" u="none" strike="noStrike" baseline="0" dirty="0">
              <a:latin typeface="MetaProLight-Regular"/>
            </a:endParaRPr>
          </a:p>
          <a:p>
            <a:pPr algn="l"/>
            <a:r>
              <a:rPr lang="et-EE" sz="1800" b="0" i="0" u="none" strike="noStrike" baseline="0" dirty="0" err="1">
                <a:latin typeface="MetaProLight-Regular"/>
              </a:rPr>
              <a:t>Avoid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with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concurrent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l-GR" sz="1800" b="0" i="0" u="none" strike="noStrike" baseline="0" dirty="0">
                <a:latin typeface="MetaProLight-Regular"/>
              </a:rPr>
              <a:t>β </a:t>
            </a:r>
            <a:r>
              <a:rPr lang="et-EE" sz="1800" b="0" i="0" u="none" strike="noStrike" baseline="0" dirty="0" err="1">
                <a:latin typeface="MetaProLight-Regular"/>
              </a:rPr>
              <a:t>blocker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therapy</a:t>
            </a:r>
            <a:r>
              <a:rPr lang="et-EE" sz="1800" b="0" i="0" u="none" strike="noStrike" baseline="0" dirty="0">
                <a:latin typeface="MetaProLight-Regular"/>
              </a:rPr>
              <a:t>. </a:t>
            </a:r>
            <a:r>
              <a:rPr lang="et-EE" sz="1800" b="0" i="0" u="none" strike="noStrike" baseline="0" dirty="0" err="1">
                <a:latin typeface="MetaProLight-Regular"/>
              </a:rPr>
              <a:t>Clearance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is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increased</a:t>
            </a:r>
            <a:r>
              <a:rPr lang="et-EE" sz="1800" b="0" i="0" u="none" strike="noStrike" baseline="0" dirty="0">
                <a:latin typeface="MetaProLight-Regular"/>
              </a:rPr>
              <a:t> in </a:t>
            </a:r>
            <a:r>
              <a:rPr lang="et-EE" sz="1800" b="0" i="0" u="none" strike="noStrike" baseline="0" dirty="0" err="1">
                <a:latin typeface="MetaProLight-Regular"/>
              </a:rPr>
              <a:t>smokers</a:t>
            </a:r>
            <a:r>
              <a:rPr lang="et-EE" sz="1800" b="0" i="0" u="none" strike="noStrike" baseline="0" dirty="0">
                <a:latin typeface="MetaProLight-Regular"/>
              </a:rPr>
              <a:t> and </a:t>
            </a:r>
            <a:r>
              <a:rPr lang="et-EE" sz="1800" b="0" i="0" u="none" strike="noStrike" baseline="0" dirty="0" err="1">
                <a:latin typeface="MetaProLight-Regular"/>
              </a:rPr>
              <a:t>decreased</a:t>
            </a:r>
            <a:r>
              <a:rPr lang="et-EE" sz="1800" b="0" i="0" u="none" strike="noStrike" baseline="0" dirty="0">
                <a:latin typeface="MetaProLight-Regular"/>
              </a:rPr>
              <a:t> in </a:t>
            </a:r>
            <a:r>
              <a:rPr lang="et-EE" sz="1800" b="0" i="0" u="none" strike="noStrike" baseline="0" dirty="0" err="1">
                <a:latin typeface="MetaProLight-Regular"/>
              </a:rPr>
              <a:t>liver</a:t>
            </a:r>
            <a:r>
              <a:rPr lang="et-EE" sz="1800" b="0" i="0" u="none" strike="noStrike" baseline="0" dirty="0">
                <a:latin typeface="MetaProLight-Regular"/>
              </a:rPr>
              <a:t> and </a:t>
            </a:r>
            <a:r>
              <a:rPr lang="et-EE" sz="1800" b="0" i="0" u="none" strike="noStrike" baseline="0" dirty="0" err="1">
                <a:latin typeface="MetaProLight-Regular"/>
              </a:rPr>
              <a:t>moderate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renal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impairment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but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increased</a:t>
            </a:r>
            <a:r>
              <a:rPr lang="et-EE" sz="1800" b="0" i="0" u="none" strike="noStrike" baseline="0" dirty="0">
                <a:latin typeface="MetaProLight-Regular"/>
              </a:rPr>
              <a:t> in </a:t>
            </a:r>
            <a:r>
              <a:rPr lang="et-EE" sz="1800" b="0" i="0" u="none" strike="noStrike" baseline="0" dirty="0" err="1">
                <a:latin typeface="MetaProLight-Regular"/>
              </a:rPr>
              <a:t>severe</a:t>
            </a:r>
            <a:r>
              <a:rPr lang="et-EE" sz="180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renal</a:t>
            </a:r>
            <a:r>
              <a:rPr lang="et-EE" sz="1800" b="0" i="0" u="none" strike="noStrike" baseline="0" dirty="0">
                <a:latin typeface="MetaProLight-Regular"/>
              </a:rPr>
              <a:t> </a:t>
            </a:r>
            <a:r>
              <a:rPr lang="et-EE" sz="1800" b="0" i="0" u="none" strike="noStrike" baseline="0" dirty="0" err="1">
                <a:latin typeface="MetaProLight-Regular"/>
              </a:rPr>
              <a:t>impairment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83427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749</Words>
  <Application>Microsoft Office PowerPoint</Application>
  <PresentationFormat>Widescreen</PresentationFormat>
  <Paragraphs>115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MetaProLight-Italic</vt:lpstr>
      <vt:lpstr>MetaProLight-Regular</vt:lpstr>
      <vt:lpstr>Times New Roman</vt:lpstr>
      <vt:lpstr>Office'i kujundus</vt:lpstr>
      <vt:lpstr> Pharmacotherapy for Alzheimer disease, novel approaches in treatment </vt:lpstr>
      <vt:lpstr>Aims of the lecture</vt:lpstr>
      <vt:lpstr>Content of lecture</vt:lpstr>
      <vt:lpstr>Methods of learning</vt:lpstr>
      <vt:lpstr>Literature</vt:lpstr>
      <vt:lpstr>PowerPoint Presentation</vt:lpstr>
      <vt:lpstr>PowerPoint Presentation</vt:lpstr>
      <vt:lpstr>Donepesil</vt:lpstr>
      <vt:lpstr>Rivastigmine</vt:lpstr>
      <vt:lpstr>Galantamine</vt:lpstr>
      <vt:lpstr>Memantine</vt:lpstr>
      <vt:lpstr>Add-on therapy: combination  </vt:lpstr>
    </vt:vector>
  </TitlesOfParts>
  <Company>SA TÜ Kliinikum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Nervous system: Structure: neuroanatomy, blood supplay</dc:title>
  <dc:creator>Ülle Krikmann</dc:creator>
  <cp:lastModifiedBy>Ülle Krikmann</cp:lastModifiedBy>
  <cp:revision>33</cp:revision>
  <dcterms:created xsi:type="dcterms:W3CDTF">2022-09-02T15:16:27Z</dcterms:created>
  <dcterms:modified xsi:type="dcterms:W3CDTF">2022-09-04T21:40:55Z</dcterms:modified>
</cp:coreProperties>
</file>