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589" r:id="rId7"/>
    <p:sldId id="566" r:id="rId8"/>
    <p:sldId id="581" r:id="rId9"/>
    <p:sldId id="622" r:id="rId10"/>
    <p:sldId id="601" r:id="rId11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208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juhtslaidi alapealkirja laadi redigeerimiseks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0179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5045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Muutke pealkirja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2173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2504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6624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4194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6630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8254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5325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3947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957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A6B10-697C-42FE-8711-F0D5BEA39F63}" type="datetimeFigureOut">
              <a:rPr lang="et-EE" smtClean="0"/>
              <a:t>04.09.22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9B00-C363-4516-BA9E-3235ECD2849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7823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F37C6-C0D2-C8FF-E421-4C31D6030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150" y="2181567"/>
            <a:ext cx="10553700" cy="124743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Pharmacotherapy of Parkinson’s disease</a:t>
            </a:r>
            <a:endParaRPr lang="et-EE" sz="36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01E3E-BCE5-56A4-7A44-FC669E331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9535"/>
            <a:ext cx="9144000" cy="996950"/>
          </a:xfrm>
        </p:spPr>
        <p:txBody>
          <a:bodyPr>
            <a:normAutofit/>
          </a:bodyPr>
          <a:lstStyle/>
          <a:p>
            <a:r>
              <a:rPr lang="et-EE" sz="2800" dirty="0"/>
              <a:t>Pille Taba, Ülle </a:t>
            </a:r>
            <a:r>
              <a:rPr lang="et-EE" sz="2800" dirty="0" err="1"/>
              <a:t>Krikmann</a:t>
            </a:r>
            <a:endParaRPr lang="et-EE" sz="2800" dirty="0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3E4A019D-060F-F745-A094-7436821368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198609"/>
            <a:ext cx="1297954" cy="157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793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572000" y="228600"/>
            <a:ext cx="30480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Slight symptoms –</a:t>
            </a:r>
          </a:p>
          <a:p>
            <a:pPr algn="ctr"/>
            <a:r>
              <a:rPr lang="en-US" dirty="0"/>
              <a:t>MAO-B inhibitor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1219200"/>
            <a:ext cx="3048000" cy="457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Functional disability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038600" y="1981200"/>
            <a:ext cx="18288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Dopamine agonist (&lt;70y)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676400" y="1981200"/>
            <a:ext cx="21336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No adverse effects:</a:t>
            </a:r>
          </a:p>
          <a:p>
            <a:pPr algn="ctr"/>
            <a:r>
              <a:rPr lang="en-US" dirty="0"/>
              <a:t>increase dose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019800" y="1981200"/>
            <a:ext cx="18288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Levodopa</a:t>
            </a:r>
            <a:endParaRPr lang="en-US" dirty="0"/>
          </a:p>
          <a:p>
            <a:pPr algn="ctr"/>
            <a:r>
              <a:rPr lang="en-US" dirty="0"/>
              <a:t>up </a:t>
            </a:r>
            <a:r>
              <a:rPr lang="en-US" dirty="0" err="1"/>
              <a:t>tp</a:t>
            </a:r>
            <a:r>
              <a:rPr lang="en-US" dirty="0"/>
              <a:t> 400 mg/</a:t>
            </a:r>
            <a:r>
              <a:rPr lang="en-US" dirty="0" err="1"/>
              <a:t>d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8077200" y="1981200"/>
            <a:ext cx="24384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If agonist </a:t>
            </a:r>
            <a:r>
              <a:rPr lang="en-US" dirty="0" err="1"/>
              <a:t>contraindica-tions</a:t>
            </a:r>
            <a:r>
              <a:rPr lang="en-US" dirty="0"/>
              <a:t>: increase dose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0" y="3048000"/>
            <a:ext cx="30480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Early combination therapy</a:t>
            </a:r>
          </a:p>
          <a:p>
            <a:pPr algn="ctr"/>
            <a:r>
              <a:rPr lang="en-US" dirty="0" err="1"/>
              <a:t>agonist+Levodopa</a:t>
            </a:r>
            <a:r>
              <a:rPr lang="en-US" dirty="0"/>
              <a:t> 3-400 mg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0" y="4114800"/>
            <a:ext cx="30480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Combination therapy</a:t>
            </a:r>
          </a:p>
          <a:p>
            <a:pPr algn="ctr"/>
            <a:r>
              <a:rPr lang="en-US" dirty="0" err="1"/>
              <a:t>agonist+Levodopa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610600" y="762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/>
              <a:t>Dietrichs</a:t>
            </a:r>
            <a:r>
              <a:rPr lang="en-US" sz="1400" i="1" dirty="0"/>
              <a:t> and Odin,</a:t>
            </a:r>
          </a:p>
          <a:p>
            <a:r>
              <a:rPr lang="en-US" sz="1400" i="1" dirty="0" err="1"/>
              <a:t>Acta</a:t>
            </a:r>
            <a:r>
              <a:rPr lang="en-US" sz="1400" i="1" dirty="0"/>
              <a:t> </a:t>
            </a:r>
            <a:r>
              <a:rPr lang="en-US" sz="1400" i="1" dirty="0" err="1"/>
              <a:t>Neurol</a:t>
            </a:r>
            <a:r>
              <a:rPr lang="en-US" sz="1400" i="1" dirty="0"/>
              <a:t> Scand 2017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1" y="152401"/>
            <a:ext cx="15206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Algorithm for </a:t>
            </a: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idiopathic PD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752600" y="4800600"/>
            <a:ext cx="25146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Motor fluctuations:</a:t>
            </a:r>
          </a:p>
          <a:p>
            <a:pPr algn="ctr"/>
            <a:r>
              <a:rPr lang="en-US" dirty="0"/>
              <a:t>add COMT-inhibitor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752600" y="5867400"/>
            <a:ext cx="25146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Disabling </a:t>
            </a:r>
            <a:r>
              <a:rPr lang="en-US" dirty="0" err="1"/>
              <a:t>dyskinesias</a:t>
            </a:r>
            <a:r>
              <a:rPr lang="en-US" dirty="0"/>
              <a:t>:</a:t>
            </a:r>
          </a:p>
          <a:p>
            <a:pPr algn="ctr"/>
            <a:r>
              <a:rPr lang="en-US" dirty="0"/>
              <a:t>try </a:t>
            </a:r>
            <a:r>
              <a:rPr lang="en-US" dirty="0" err="1"/>
              <a:t>Amantadine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4572000" y="5867400"/>
            <a:ext cx="30480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Uncontrollable motor complications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924800" y="4800600"/>
            <a:ext cx="25908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Insufficient effect</a:t>
            </a:r>
          </a:p>
          <a:p>
            <a:pPr algn="ctr"/>
            <a:r>
              <a:rPr lang="en-US" dirty="0"/>
              <a:t> (drug resistant tremor)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924800" y="5867400"/>
            <a:ext cx="25908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Consider device-aided therapy</a:t>
            </a:r>
          </a:p>
        </p:txBody>
      </p:sp>
      <p:cxnSp>
        <p:nvCxnSpPr>
          <p:cNvPr id="19" name="Elbow Connector 18"/>
          <p:cNvCxnSpPr>
            <a:stCxn id="3" idx="2"/>
            <a:endCxn id="4" idx="0"/>
          </p:cNvCxnSpPr>
          <p:nvPr/>
        </p:nvCxnSpPr>
        <p:spPr>
          <a:xfrm rot="5400000">
            <a:off x="5981700" y="1104900"/>
            <a:ext cx="2286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endCxn id="7" idx="0"/>
          </p:cNvCxnSpPr>
          <p:nvPr/>
        </p:nvCxnSpPr>
        <p:spPr>
          <a:xfrm rot="5400000">
            <a:off x="6781800" y="1828800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 rot="5400000">
            <a:off x="5029994" y="1828006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rot="5400000">
            <a:off x="5029994" y="2894806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/>
          <p:nvPr/>
        </p:nvCxnSpPr>
        <p:spPr>
          <a:xfrm rot="5400000">
            <a:off x="6781006" y="2894806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rot="5400000">
            <a:off x="5942806" y="3961606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 rot="5400000">
            <a:off x="9067005" y="5714206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 rot="5400000">
            <a:off x="2894806" y="5714206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5" idx="1"/>
            <a:endCxn id="6" idx="3"/>
          </p:cNvCxnSpPr>
          <p:nvPr/>
        </p:nvCxnSpPr>
        <p:spPr>
          <a:xfrm rot="10800000">
            <a:off x="3810000" y="2362200"/>
            <a:ext cx="2286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7" idx="3"/>
            <a:endCxn id="8" idx="1"/>
          </p:cNvCxnSpPr>
          <p:nvPr/>
        </p:nvCxnSpPr>
        <p:spPr>
          <a:xfrm>
            <a:off x="7848600" y="2362200"/>
            <a:ext cx="2286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14" idx="3"/>
            <a:endCxn id="15" idx="1"/>
          </p:cNvCxnSpPr>
          <p:nvPr/>
        </p:nvCxnSpPr>
        <p:spPr>
          <a:xfrm>
            <a:off x="4267200" y="6248400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/>
          <p:nvPr/>
        </p:nvCxnSpPr>
        <p:spPr>
          <a:xfrm>
            <a:off x="7620000" y="6248400"/>
            <a:ext cx="3048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hape 48"/>
          <p:cNvCxnSpPr>
            <a:stCxn id="6" idx="2"/>
          </p:cNvCxnSpPr>
          <p:nvPr/>
        </p:nvCxnSpPr>
        <p:spPr>
          <a:xfrm rot="16200000" flipH="1">
            <a:off x="2895600" y="2590800"/>
            <a:ext cx="1524000" cy="18288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hape 51"/>
          <p:cNvCxnSpPr>
            <a:stCxn id="8" idx="2"/>
          </p:cNvCxnSpPr>
          <p:nvPr/>
        </p:nvCxnSpPr>
        <p:spPr>
          <a:xfrm rot="5400000">
            <a:off x="7696200" y="2667000"/>
            <a:ext cx="1524000" cy="16764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hape 56"/>
          <p:cNvCxnSpPr>
            <a:endCxn id="16" idx="0"/>
          </p:cNvCxnSpPr>
          <p:nvPr/>
        </p:nvCxnSpPr>
        <p:spPr>
          <a:xfrm>
            <a:off x="7620000" y="4648200"/>
            <a:ext cx="1600200" cy="1524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endCxn id="13" idx="0"/>
          </p:cNvCxnSpPr>
          <p:nvPr/>
        </p:nvCxnSpPr>
        <p:spPr>
          <a:xfrm rot="10800000" flipV="1">
            <a:off x="3009900" y="4648200"/>
            <a:ext cx="1562100" cy="1524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75"/>
          <p:cNvCxnSpPr/>
          <p:nvPr/>
        </p:nvCxnSpPr>
        <p:spPr>
          <a:xfrm>
            <a:off x="4267200" y="5334000"/>
            <a:ext cx="914400" cy="533400"/>
          </a:xfrm>
          <a:prstGeom prst="bentConnector3">
            <a:avLst>
              <a:gd name="adj1" fmla="val 10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26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C52DE-42F1-6AFD-C757-E03C0E4E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900" y="681037"/>
            <a:ext cx="9486900" cy="1009651"/>
          </a:xfrm>
        </p:spPr>
        <p:txBody>
          <a:bodyPr>
            <a:normAutofit/>
          </a:bodyPr>
          <a:lstStyle/>
          <a:p>
            <a:r>
              <a:rPr lang="et-EE" sz="3200" i="0" u="none" strike="noStrike" dirty="0" err="1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Aims</a:t>
            </a:r>
            <a:r>
              <a:rPr lang="et-EE" sz="3200" i="0" u="none" strike="noStrike" dirty="0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t-EE" sz="3200" i="0" u="none" strike="noStrike" dirty="0" err="1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t-EE" sz="3200" i="0" u="none" strike="noStrike" dirty="0">
                <a:solidFill>
                  <a:schemeClr val="accent5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t-EE" sz="3200" dirty="0" err="1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</a:t>
            </a:r>
            <a:endParaRPr lang="et-EE" sz="32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E64ED-962B-DC2D-08A8-10EB58402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0" y="1978025"/>
            <a:ext cx="9163050" cy="34512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i="0" u="none" strike="noStrike" dirty="0">
                <a:solidFill>
                  <a:srgbClr val="000000"/>
                </a:solidFill>
                <a:effectLst/>
              </a:rPr>
              <a:t>By the end of this </a:t>
            </a:r>
            <a:r>
              <a:rPr lang="et-EE" sz="2400" i="0" u="none" strike="noStrike" dirty="0" err="1">
                <a:solidFill>
                  <a:srgbClr val="000000"/>
                </a:solidFill>
                <a:effectLst/>
              </a:rPr>
              <a:t>lecture</a:t>
            </a:r>
            <a:r>
              <a:rPr lang="et-EE" sz="240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t-EE" sz="2400" dirty="0">
                <a:solidFill>
                  <a:srgbClr val="000000"/>
                </a:solidFill>
              </a:rPr>
              <a:t>t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</a:rPr>
              <a:t>he student should be able to </a:t>
            </a:r>
            <a:r>
              <a:rPr lang="et-EE" sz="2400" i="0" u="none" strike="noStrike" dirty="0" err="1">
                <a:solidFill>
                  <a:srgbClr val="000000"/>
                </a:solidFill>
                <a:effectLst/>
              </a:rPr>
              <a:t>u</a:t>
            </a:r>
            <a:r>
              <a:rPr lang="et-EE" sz="2400" dirty="0" err="1"/>
              <a:t>nderstand</a:t>
            </a:r>
            <a:r>
              <a:rPr lang="et-EE" sz="2400" dirty="0"/>
              <a:t> and </a:t>
            </a:r>
            <a:r>
              <a:rPr lang="et-EE" sz="2400" dirty="0" err="1"/>
              <a:t>explain</a:t>
            </a:r>
            <a:r>
              <a:rPr lang="et-EE" sz="2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2400" dirty="0" err="1"/>
              <a:t>Antiparkinsonian</a:t>
            </a:r>
            <a:r>
              <a:rPr lang="et-EE" sz="2400" dirty="0"/>
              <a:t> </a:t>
            </a:r>
            <a:r>
              <a:rPr lang="et-EE" sz="2400" dirty="0" err="1"/>
              <a:t>medication</a:t>
            </a:r>
            <a:r>
              <a:rPr lang="et-EE" sz="2400" dirty="0"/>
              <a:t> </a:t>
            </a:r>
            <a:r>
              <a:rPr lang="et-EE" sz="2400" dirty="0" err="1"/>
              <a:t>groups</a:t>
            </a:r>
            <a:r>
              <a:rPr lang="et-EE" sz="2400" dirty="0"/>
              <a:t> and </a:t>
            </a:r>
            <a:r>
              <a:rPr lang="et-EE" sz="2400" dirty="0" err="1"/>
              <a:t>mechanisms</a:t>
            </a:r>
            <a:endParaRPr lang="en-US" sz="2400" dirty="0"/>
          </a:p>
          <a:p>
            <a:pPr rtl="0" fontAlgn="base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Indication for antiparkinsonian medications in early and advanced Parkinson’s disease, treatment algorithm</a:t>
            </a:r>
          </a:p>
          <a:p>
            <a:pPr rtl="0" fontAlgn="base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Management of adverse events of antiparkinsonian medications</a:t>
            </a:r>
          </a:p>
          <a:p>
            <a:pPr rtl="0" fontAlgn="base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Continuous dopaminergic stimulation: indications and management</a:t>
            </a:r>
          </a:p>
          <a:p>
            <a:pPr marL="0" indent="0" rtl="0" fontAlgn="base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406160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A00A8-C211-E49A-0193-B8195B9C9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0" y="681037"/>
            <a:ext cx="9734550" cy="1009651"/>
          </a:xfrm>
        </p:spPr>
        <p:txBody>
          <a:bodyPr>
            <a:normAutofit/>
          </a:bodyPr>
          <a:lstStyle/>
          <a:p>
            <a:r>
              <a:rPr lang="et-EE" sz="3600" dirty="0" err="1">
                <a:solidFill>
                  <a:schemeClr val="accent5"/>
                </a:solidFill>
                <a:latin typeface="+mn-lt"/>
              </a:rPr>
              <a:t>Content</a:t>
            </a:r>
            <a:r>
              <a:rPr lang="et-EE" sz="3600" dirty="0">
                <a:solidFill>
                  <a:schemeClr val="accent5"/>
                </a:solidFill>
                <a:latin typeface="+mn-lt"/>
              </a:rPr>
              <a:t> of </a:t>
            </a:r>
            <a:r>
              <a:rPr lang="et-EE" sz="3600" dirty="0" err="1">
                <a:solidFill>
                  <a:schemeClr val="accent5"/>
                </a:solidFill>
                <a:latin typeface="+mn-lt"/>
              </a:rPr>
              <a:t>lecture</a:t>
            </a:r>
            <a:endParaRPr lang="et-EE" sz="36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E991B-F991-CC42-D4C2-EAB217FC4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1825625"/>
            <a:ext cx="9867900" cy="38512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2400" dirty="0" err="1"/>
              <a:t>Antiparkinsonian</a:t>
            </a:r>
            <a:r>
              <a:rPr lang="et-EE" sz="2400" dirty="0"/>
              <a:t> </a:t>
            </a:r>
            <a:r>
              <a:rPr lang="et-EE" sz="2400" dirty="0" err="1"/>
              <a:t>medication</a:t>
            </a:r>
            <a:r>
              <a:rPr lang="et-EE" sz="2400" dirty="0"/>
              <a:t> </a:t>
            </a:r>
            <a:r>
              <a:rPr lang="et-EE" sz="2400" dirty="0" err="1"/>
              <a:t>groups</a:t>
            </a:r>
            <a:r>
              <a:rPr lang="et-EE" sz="2400" dirty="0"/>
              <a:t> and </a:t>
            </a:r>
            <a:r>
              <a:rPr lang="et-EE" sz="2400" dirty="0" err="1"/>
              <a:t>mechanisms</a:t>
            </a:r>
            <a:endParaRPr lang="en-US" sz="2400" dirty="0"/>
          </a:p>
          <a:p>
            <a:pPr fontAlgn="base">
              <a:lnSpc>
                <a:spcPct val="100000"/>
              </a:lnSpc>
              <a:spcBef>
                <a:spcPts val="440"/>
              </a:spcBef>
            </a:pPr>
            <a:r>
              <a:rPr lang="en-US" sz="2400" dirty="0" err="1"/>
              <a:t>Pharmacothrapy</a:t>
            </a:r>
            <a:r>
              <a:rPr lang="en-US" sz="2400" dirty="0"/>
              <a:t> of early Parkinson’s disease</a:t>
            </a:r>
          </a:p>
          <a:p>
            <a:pPr fontAlgn="base">
              <a:lnSpc>
                <a:spcPct val="100000"/>
              </a:lnSpc>
              <a:spcBef>
                <a:spcPts val="440"/>
              </a:spcBef>
            </a:pPr>
            <a:r>
              <a:rPr lang="en-US" sz="2400" dirty="0"/>
              <a:t>Pharmacotherapy of advanced Parkinson’s disease</a:t>
            </a:r>
          </a:p>
          <a:p>
            <a:pPr fontAlgn="base">
              <a:lnSpc>
                <a:spcPct val="100000"/>
              </a:lnSpc>
              <a:spcBef>
                <a:spcPts val="440"/>
              </a:spcBef>
            </a:pPr>
            <a:r>
              <a:rPr lang="en-US" sz="2400" dirty="0"/>
              <a:t>Treatment algorithms for Parkinson’s disease</a:t>
            </a:r>
          </a:p>
          <a:p>
            <a:pPr fontAlgn="base">
              <a:lnSpc>
                <a:spcPct val="100000"/>
              </a:lnSpc>
              <a:spcBef>
                <a:spcPts val="440"/>
              </a:spcBef>
            </a:pPr>
            <a:r>
              <a:rPr lang="en-US" sz="2400" dirty="0"/>
              <a:t>Management of adverse events of antiparkinsonian medications</a:t>
            </a:r>
          </a:p>
          <a:p>
            <a:pPr fontAlgn="base">
              <a:lnSpc>
                <a:spcPct val="100000"/>
              </a:lnSpc>
              <a:spcBef>
                <a:spcPts val="440"/>
              </a:spcBef>
            </a:pPr>
            <a:r>
              <a:rPr lang="en-US" sz="2400" dirty="0"/>
              <a:t>Indications and management of continuous dopaminergic stimulation: pump therapies and deep brain stimulation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904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93CDC-AEBD-2EF9-9116-AD2F53F73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81037"/>
            <a:ext cx="9677400" cy="1325563"/>
          </a:xfrm>
        </p:spPr>
        <p:txBody>
          <a:bodyPr>
            <a:normAutofit/>
          </a:bodyPr>
          <a:lstStyle/>
          <a:p>
            <a:r>
              <a:rPr lang="et-EE" sz="3200" dirty="0" err="1">
                <a:solidFill>
                  <a:schemeClr val="accent5"/>
                </a:solidFill>
                <a:latin typeface="+mn-lt"/>
              </a:rPr>
              <a:t>Methods</a:t>
            </a:r>
            <a:r>
              <a:rPr lang="et-EE" sz="3200" dirty="0">
                <a:solidFill>
                  <a:schemeClr val="accent5"/>
                </a:solidFill>
                <a:latin typeface="+mn-lt"/>
              </a:rPr>
              <a:t> of </a:t>
            </a:r>
            <a:r>
              <a:rPr lang="et-EE" sz="3200" dirty="0" err="1">
                <a:solidFill>
                  <a:schemeClr val="accent5"/>
                </a:solidFill>
                <a:latin typeface="+mn-lt"/>
              </a:rPr>
              <a:t>learning</a:t>
            </a:r>
            <a:endParaRPr lang="et-EE" sz="32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21918-3195-A0CB-358D-46F1810EF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006599"/>
            <a:ext cx="9677400" cy="3994151"/>
          </a:xfrm>
        </p:spPr>
        <p:txBody>
          <a:bodyPr/>
          <a:lstStyle/>
          <a:p>
            <a:r>
              <a:rPr lang="et-EE" dirty="0" err="1"/>
              <a:t>Lecture</a:t>
            </a:r>
            <a:r>
              <a:rPr lang="et-EE" dirty="0"/>
              <a:t> 2 </a:t>
            </a:r>
            <a:r>
              <a:rPr lang="et-EE" dirty="0" err="1"/>
              <a:t>hours</a:t>
            </a:r>
            <a:endParaRPr lang="et-EE" dirty="0"/>
          </a:p>
          <a:p>
            <a:r>
              <a:rPr lang="et-EE" dirty="0"/>
              <a:t>Seminar: </a:t>
            </a:r>
            <a:r>
              <a:rPr lang="et-EE" dirty="0" err="1"/>
              <a:t>questions</a:t>
            </a:r>
            <a:r>
              <a:rPr lang="et-EE" dirty="0"/>
              <a:t> and </a:t>
            </a:r>
            <a:r>
              <a:rPr lang="et-EE" dirty="0" err="1"/>
              <a:t>discussion</a:t>
            </a:r>
            <a:r>
              <a:rPr lang="et-EE" dirty="0"/>
              <a:t> 1 </a:t>
            </a:r>
            <a:r>
              <a:rPr lang="et-EE" dirty="0" err="1"/>
              <a:t>hour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2675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83ABB-2E39-D741-33E3-2F208E0F4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100" y="681037"/>
            <a:ext cx="9791700" cy="1009651"/>
          </a:xfrm>
        </p:spPr>
        <p:txBody>
          <a:bodyPr>
            <a:normAutofit/>
          </a:bodyPr>
          <a:lstStyle/>
          <a:p>
            <a:r>
              <a:rPr lang="et-EE" sz="3200" dirty="0" err="1">
                <a:solidFill>
                  <a:schemeClr val="accent5"/>
                </a:solidFill>
                <a:latin typeface="+mn-lt"/>
              </a:rPr>
              <a:t>Literature</a:t>
            </a:r>
            <a:endParaRPr lang="et-EE" sz="32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25638-E275-C773-4FC4-30DF65282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100" y="1924049"/>
            <a:ext cx="9791700" cy="42529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Mandatory:</a:t>
            </a:r>
          </a:p>
          <a:p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EAN/MDS-ES guidelines for treatment of Parkinson’s disease</a:t>
            </a:r>
          </a:p>
          <a:p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Optional:</a:t>
            </a:r>
          </a:p>
          <a:p>
            <a:r>
              <a:rPr lang="et-EE" sz="2400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350058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auto">
          <a:xfrm>
            <a:off x="2298840" y="1882212"/>
            <a:ext cx="3240984" cy="91440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  <a:alpha val="25000"/>
            </a:schemeClr>
          </a:solidFill>
          <a:ln w="9525">
            <a:solidFill>
              <a:srgbClr val="4776A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Pharmacologic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474016" y="3138446"/>
            <a:ext cx="2895600" cy="3109954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 w="9525">
            <a:solidFill>
              <a:srgbClr val="4776AE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w"/>
              <a:defRPr/>
            </a:pPr>
            <a:r>
              <a:rPr lang="et-EE" sz="2000" dirty="0"/>
              <a:t> </a:t>
            </a:r>
            <a:r>
              <a:rPr lang="et-EE" sz="2000" dirty="0">
                <a:cs typeface="Lucida Sans Unicode" pitchFamily="34" charset="0"/>
              </a:rPr>
              <a:t>Levodopa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w"/>
              <a:defRPr/>
            </a:pPr>
            <a:r>
              <a:rPr lang="et-EE" sz="2000" dirty="0">
                <a:cs typeface="Lucida Sans Unicode" pitchFamily="34" charset="0"/>
              </a:rPr>
              <a:t> Dopamine agonists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w"/>
              <a:defRPr/>
            </a:pPr>
            <a:r>
              <a:rPr lang="et-EE" sz="2000" dirty="0">
                <a:cs typeface="Lucida Sans Unicode" pitchFamily="34" charset="0"/>
              </a:rPr>
              <a:t> Amantadine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w"/>
              <a:defRPr/>
            </a:pPr>
            <a:r>
              <a:rPr lang="et-EE" sz="2000" dirty="0">
                <a:cs typeface="Lucida Sans Unicode" pitchFamily="34" charset="0"/>
              </a:rPr>
              <a:t> MAO-B inhibitors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w"/>
              <a:defRPr/>
            </a:pPr>
            <a:r>
              <a:rPr lang="et-EE" sz="2000" dirty="0">
                <a:cs typeface="Lucida Sans Unicode" pitchFamily="34" charset="0"/>
              </a:rPr>
              <a:t> COMT-inhibitors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w"/>
              <a:defRPr/>
            </a:pPr>
            <a:r>
              <a:rPr lang="et-EE" sz="2000" dirty="0">
                <a:cs typeface="Lucida Sans Unicode" pitchFamily="34" charset="0"/>
              </a:rPr>
              <a:t> Anticholinergics</a:t>
            </a:r>
            <a:endParaRPr lang="en-US" sz="2000" dirty="0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6365185" y="1882212"/>
            <a:ext cx="3363049" cy="91440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  <a:alpha val="25000"/>
            </a:schemeClr>
          </a:solidFill>
          <a:ln w="9525">
            <a:solidFill>
              <a:srgbClr val="4776A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Non-pharmacologic</a:t>
            </a: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3015914" y="428733"/>
            <a:ext cx="5951538" cy="91440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  <a:alpha val="25000"/>
            </a:schemeClr>
          </a:solidFill>
          <a:ln w="9525">
            <a:solidFill>
              <a:srgbClr val="4776A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t-EE" sz="2400" dirty="0"/>
              <a:t>Management of Parkinson’s disease</a:t>
            </a:r>
            <a:endParaRPr lang="en-US" sz="2400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481663" y="3138446"/>
            <a:ext cx="3129787" cy="3109954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  <a:ln w="9525">
            <a:solidFill>
              <a:srgbClr val="4776AE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charset="2"/>
              <a:buChar char="w"/>
            </a:pPr>
            <a:r>
              <a:rPr lang="et-EE" sz="2000" dirty="0"/>
              <a:t> Surgical therapy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charset="2"/>
              <a:buChar char="w"/>
            </a:pPr>
            <a:r>
              <a:rPr lang="et-EE" sz="2000" dirty="0"/>
              <a:t> Physiotherapy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charset="2"/>
              <a:buChar char="w"/>
            </a:pPr>
            <a:r>
              <a:rPr lang="et-EE" sz="2000" dirty="0"/>
              <a:t> Occupational therapy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charset="2"/>
              <a:buChar char="w"/>
            </a:pPr>
            <a:r>
              <a:rPr lang="et-EE" sz="2000" dirty="0"/>
              <a:t> Speech therapy</a:t>
            </a:r>
          </a:p>
          <a:p>
            <a:pPr algn="ctr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charset="2"/>
              <a:buChar char="w"/>
            </a:pPr>
            <a:r>
              <a:rPr lang="et-EE" sz="2000" dirty="0"/>
              <a:t> Psychotherapy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charset="2"/>
              <a:buChar char="w"/>
            </a:pPr>
            <a:r>
              <a:rPr lang="et-EE" sz="2000" dirty="0"/>
              <a:t> Diet</a:t>
            </a:r>
          </a:p>
          <a:p>
            <a:pPr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 typeface="Wingdings" charset="2"/>
              <a:buChar char="w"/>
            </a:pPr>
            <a:r>
              <a:rPr lang="et-EE" sz="2000" dirty="0"/>
              <a:t> Education; group support</a:t>
            </a:r>
          </a:p>
        </p:txBody>
      </p:sp>
      <p:cxnSp>
        <p:nvCxnSpPr>
          <p:cNvPr id="13" name="Shape 12"/>
          <p:cNvCxnSpPr>
            <a:stCxn id="10" idx="2"/>
            <a:endCxn id="3" idx="3"/>
          </p:cNvCxnSpPr>
          <p:nvPr/>
        </p:nvCxnSpPr>
        <p:spPr>
          <a:xfrm rot="5400000">
            <a:off x="5267616" y="1615344"/>
            <a:ext cx="996279" cy="451859"/>
          </a:xfrm>
          <a:prstGeom prst="bentConnector2">
            <a:avLst/>
          </a:prstGeom>
          <a:ln>
            <a:solidFill>
              <a:srgbClr val="4776A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10" idx="2"/>
            <a:endCxn id="5" idx="1"/>
          </p:cNvCxnSpPr>
          <p:nvPr/>
        </p:nvCxnSpPr>
        <p:spPr>
          <a:xfrm rot="16200000" flipH="1">
            <a:off x="5680295" y="1654522"/>
            <a:ext cx="996279" cy="373501"/>
          </a:xfrm>
          <a:prstGeom prst="bentConnector2">
            <a:avLst/>
          </a:prstGeom>
          <a:ln>
            <a:solidFill>
              <a:srgbClr val="4776A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3" idx="2"/>
            <a:endCxn id="4" idx="0"/>
          </p:cNvCxnSpPr>
          <p:nvPr/>
        </p:nvCxnSpPr>
        <p:spPr>
          <a:xfrm rot="16200000" flipH="1">
            <a:off x="3749657" y="2966287"/>
            <a:ext cx="341834" cy="2484"/>
          </a:xfrm>
          <a:prstGeom prst="bentConnector3">
            <a:avLst>
              <a:gd name="adj1" fmla="val 50000"/>
            </a:avLst>
          </a:prstGeom>
          <a:ln>
            <a:solidFill>
              <a:srgbClr val="4776A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5" idx="2"/>
            <a:endCxn id="11" idx="0"/>
          </p:cNvCxnSpPr>
          <p:nvPr/>
        </p:nvCxnSpPr>
        <p:spPr>
          <a:xfrm rot="5400000">
            <a:off x="7875716" y="2967454"/>
            <a:ext cx="341834" cy="153"/>
          </a:xfrm>
          <a:prstGeom prst="bentConnector3">
            <a:avLst>
              <a:gd name="adj1" fmla="val 50000"/>
            </a:avLst>
          </a:prstGeom>
          <a:ln>
            <a:solidFill>
              <a:srgbClr val="4776A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867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8229600" cy="1143000"/>
          </a:xfrm>
          <a:ln>
            <a:noFill/>
          </a:ln>
        </p:spPr>
        <p:txBody>
          <a:bodyPr wrap="none">
            <a:normAutofit/>
          </a:bodyPr>
          <a:lstStyle/>
          <a:p>
            <a:r>
              <a:rPr lang="en-US" sz="3200" dirty="0">
                <a:solidFill>
                  <a:srgbClr val="336699"/>
                </a:solidFill>
              </a:rPr>
              <a:t>Treatment of Parkinson’s disease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156301" y="1708991"/>
            <a:ext cx="3757446" cy="832503"/>
          </a:xfrm>
          <a:ln>
            <a:solidFill>
              <a:srgbClr val="4F81BD"/>
            </a:solidFill>
          </a:ln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336699"/>
                </a:solidFill>
              </a:rPr>
              <a:t>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156301" y="2590801"/>
            <a:ext cx="3757446" cy="3712522"/>
          </a:xfrm>
          <a:ln>
            <a:solidFill>
              <a:srgbClr val="4F81BD"/>
            </a:solidFill>
          </a:ln>
        </p:spPr>
        <p:txBody>
          <a:bodyPr wrap="none">
            <a:noAutofit/>
          </a:bodyPr>
          <a:lstStyle/>
          <a:p>
            <a:pPr>
              <a:buClr>
                <a:srgbClr val="800000"/>
              </a:buClr>
            </a:pPr>
            <a:r>
              <a:rPr lang="en-US" sz="2200" dirty="0">
                <a:latin typeface="Calibri"/>
                <a:cs typeface="Calibri"/>
              </a:rPr>
              <a:t>Symptomatic improvement</a:t>
            </a:r>
          </a:p>
          <a:p>
            <a:pPr lvl="1">
              <a:buClr>
                <a:srgbClr val="800000"/>
              </a:buClr>
              <a:buFont typeface="Lucida Grande"/>
              <a:buChar char="−"/>
            </a:pPr>
            <a:r>
              <a:rPr lang="en-US" sz="2200" dirty="0">
                <a:latin typeface="Calibri"/>
                <a:cs typeface="Calibri"/>
              </a:rPr>
              <a:t>Motor</a:t>
            </a:r>
          </a:p>
          <a:p>
            <a:pPr lvl="1">
              <a:buClr>
                <a:srgbClr val="800000"/>
              </a:buClr>
              <a:buFont typeface="Lucida Grande"/>
              <a:buChar char="−"/>
            </a:pPr>
            <a:r>
              <a:rPr lang="en-US" sz="2200" dirty="0">
                <a:latin typeface="Calibri"/>
                <a:cs typeface="Calibri"/>
              </a:rPr>
              <a:t>Non-motor</a:t>
            </a:r>
          </a:p>
          <a:p>
            <a:pPr>
              <a:buClr>
                <a:srgbClr val="800000"/>
              </a:buClr>
            </a:pPr>
            <a:r>
              <a:rPr lang="en-US" sz="2200" dirty="0">
                <a:latin typeface="Calibri"/>
                <a:cs typeface="Calibri"/>
              </a:rPr>
              <a:t>Disease modifying</a:t>
            </a:r>
          </a:p>
          <a:p>
            <a:pPr lvl="1">
              <a:buClr>
                <a:srgbClr val="800000"/>
              </a:buClr>
              <a:buFont typeface="Lucida Grande"/>
              <a:buChar char="−"/>
            </a:pPr>
            <a:r>
              <a:rPr lang="en-US" sz="2200" dirty="0" err="1">
                <a:latin typeface="Calibri"/>
                <a:cs typeface="Calibri"/>
              </a:rPr>
              <a:t>Neuroprotective</a:t>
            </a:r>
            <a:endParaRPr lang="en-US" sz="2200" dirty="0">
              <a:latin typeface="Calibri"/>
              <a:cs typeface="Calibri"/>
            </a:endParaRPr>
          </a:p>
          <a:p>
            <a:pPr lvl="1">
              <a:buClr>
                <a:srgbClr val="800000"/>
              </a:buClr>
              <a:buFont typeface="Lucida Grande"/>
              <a:buChar char="−"/>
            </a:pPr>
            <a:r>
              <a:rPr lang="en-US" sz="2200" dirty="0">
                <a:latin typeface="Calibri"/>
                <a:cs typeface="Calibri"/>
              </a:rPr>
              <a:t>Delay of progression</a:t>
            </a:r>
          </a:p>
          <a:p>
            <a:pPr lvl="1">
              <a:buClr>
                <a:srgbClr val="800000"/>
              </a:buClr>
              <a:buNone/>
            </a:pPr>
            <a:r>
              <a:rPr lang="en-US" sz="2200" dirty="0">
                <a:latin typeface="Calibri"/>
                <a:cs typeface="Calibri"/>
              </a:rPr>
              <a:t>     and delay of complications</a:t>
            </a:r>
          </a:p>
          <a:p>
            <a:pPr>
              <a:buClr>
                <a:srgbClr val="800000"/>
              </a:buClr>
            </a:pPr>
            <a:r>
              <a:rPr lang="en-US" sz="2200" dirty="0">
                <a:latin typeface="Calibri"/>
                <a:cs typeface="Calibri"/>
              </a:rPr>
              <a:t>Quality of life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2759" y="1708991"/>
            <a:ext cx="3898041" cy="832503"/>
          </a:xfrm>
          <a:ln>
            <a:solidFill>
              <a:srgbClr val="4F81BD"/>
            </a:solidFill>
          </a:ln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336699"/>
                </a:solidFill>
              </a:rPr>
              <a:t>Problems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2759" y="2590801"/>
            <a:ext cx="3898041" cy="3712522"/>
          </a:xfrm>
          <a:ln>
            <a:solidFill>
              <a:srgbClr val="4F81BD"/>
            </a:solidFill>
          </a:ln>
        </p:spPr>
        <p:txBody>
          <a:bodyPr wrap="none">
            <a:normAutofit/>
          </a:bodyPr>
          <a:lstStyle/>
          <a:p>
            <a:pPr>
              <a:spcAft>
                <a:spcPts val="600"/>
              </a:spcAft>
              <a:buClr>
                <a:srgbClr val="800000"/>
              </a:buClr>
            </a:pPr>
            <a:r>
              <a:rPr lang="en-US" sz="2200" dirty="0">
                <a:latin typeface="Calibri"/>
                <a:cs typeface="Calibri"/>
              </a:rPr>
              <a:t>Efficacy</a:t>
            </a:r>
          </a:p>
          <a:p>
            <a:pPr lvl="1">
              <a:spcAft>
                <a:spcPts val="600"/>
              </a:spcAft>
              <a:buClr>
                <a:srgbClr val="800000"/>
              </a:buClr>
              <a:buFont typeface="Lucida Grande"/>
              <a:buChar char="−"/>
            </a:pPr>
            <a:r>
              <a:rPr lang="en-US" sz="2200" dirty="0">
                <a:latin typeface="Calibri"/>
                <a:cs typeface="Calibri"/>
              </a:rPr>
              <a:t>Lack of effect (diagnosis?)</a:t>
            </a:r>
          </a:p>
          <a:p>
            <a:pPr lvl="1">
              <a:spcAft>
                <a:spcPts val="600"/>
              </a:spcAft>
              <a:buClr>
                <a:srgbClr val="800000"/>
              </a:buClr>
              <a:buFont typeface="Lucida Grande"/>
              <a:buChar char="−"/>
            </a:pPr>
            <a:r>
              <a:rPr lang="en-US" sz="2200" dirty="0">
                <a:solidFill>
                  <a:srgbClr val="800000"/>
                </a:solidFill>
                <a:latin typeface="Calibri"/>
                <a:cs typeface="Calibri"/>
              </a:rPr>
              <a:t>Fluctuating effect</a:t>
            </a:r>
          </a:p>
          <a:p>
            <a:pPr>
              <a:spcAft>
                <a:spcPts val="600"/>
              </a:spcAft>
              <a:buClr>
                <a:srgbClr val="800000"/>
              </a:buClr>
            </a:pPr>
            <a:r>
              <a:rPr lang="en-US" sz="2200" dirty="0">
                <a:latin typeface="Calibri"/>
                <a:cs typeface="Calibri"/>
              </a:rPr>
              <a:t>Toxicity</a:t>
            </a:r>
          </a:p>
          <a:p>
            <a:pPr>
              <a:spcAft>
                <a:spcPts val="600"/>
              </a:spcAft>
              <a:buClr>
                <a:srgbClr val="800000"/>
              </a:buClr>
            </a:pPr>
            <a:r>
              <a:rPr lang="en-US" sz="2200" dirty="0">
                <a:latin typeface="Calibri"/>
                <a:cs typeface="Calibri"/>
              </a:rPr>
              <a:t>Adverse events</a:t>
            </a:r>
          </a:p>
        </p:txBody>
      </p:sp>
    </p:spTree>
    <p:extLst>
      <p:ext uri="{BB962C8B-B14F-4D97-AF65-F5344CB8AC3E}">
        <p14:creationId xmlns:p14="http://schemas.microsoft.com/office/powerpoint/2010/main" val="862310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04999" y="427037"/>
            <a:ext cx="8229600" cy="1143000"/>
          </a:xfrm>
          <a:ln>
            <a:noFill/>
          </a:ln>
        </p:spPr>
        <p:txBody>
          <a:bodyPr>
            <a:normAutofit/>
          </a:bodyPr>
          <a:lstStyle/>
          <a:p>
            <a:r>
              <a:rPr lang="et-EE" sz="3200" dirty="0">
                <a:solidFill>
                  <a:srgbClr val="376092"/>
                </a:solidFill>
              </a:rPr>
              <a:t>When to start treatment?</a:t>
            </a:r>
            <a:endParaRPr lang="en-US" sz="3200" dirty="0">
              <a:solidFill>
                <a:srgbClr val="376092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904999" y="1904999"/>
            <a:ext cx="2895600" cy="762000"/>
          </a:xfrm>
          <a:ln>
            <a:solidFill>
              <a:schemeClr val="accent1"/>
            </a:solidFill>
          </a:ln>
        </p:spPr>
        <p:txBody>
          <a:bodyPr anchor="ctr"/>
          <a:lstStyle/>
          <a:p>
            <a:pPr algn="ctr"/>
            <a:r>
              <a:rPr lang="en-US" dirty="0">
                <a:solidFill>
                  <a:srgbClr val="376092"/>
                </a:solidFill>
              </a:rPr>
              <a:t>To start now?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904999" y="2743199"/>
            <a:ext cx="2895600" cy="29718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200" dirty="0"/>
              <a:t>Immediate start – immediate effect, more benefit</a:t>
            </a:r>
          </a:p>
          <a:p>
            <a:pPr>
              <a:spcAft>
                <a:spcPts val="600"/>
              </a:spcAft>
            </a:pPr>
            <a:r>
              <a:rPr lang="en-US" sz="2200" dirty="0"/>
              <a:t>Better quality of life</a:t>
            </a:r>
          </a:p>
          <a:p>
            <a:pPr>
              <a:spcAft>
                <a:spcPts val="600"/>
              </a:spcAft>
            </a:pPr>
            <a:r>
              <a:rPr lang="en-US" sz="2200" dirty="0"/>
              <a:t>Risk for adverse events</a:t>
            </a:r>
          </a:p>
          <a:p>
            <a:pPr>
              <a:spcAft>
                <a:spcPts val="600"/>
              </a:spcAft>
            </a:pPr>
            <a:r>
              <a:rPr lang="en-US" sz="2200" dirty="0" err="1"/>
              <a:t>Neuroprotection</a:t>
            </a:r>
            <a:r>
              <a:rPr lang="en-US" sz="2200" dirty="0"/>
              <a:t>?</a:t>
            </a:r>
          </a:p>
          <a:p>
            <a:pPr>
              <a:spcAft>
                <a:spcPts val="600"/>
              </a:spcAft>
            </a:pPr>
            <a:endParaRPr lang="en-US" sz="22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953000" y="1905000"/>
            <a:ext cx="2590800" cy="762000"/>
          </a:xfrm>
          <a:ln>
            <a:solidFill>
              <a:schemeClr val="accent1"/>
            </a:solidFill>
          </a:ln>
        </p:spPr>
        <p:txBody>
          <a:bodyPr anchor="ctr"/>
          <a:lstStyle/>
          <a:p>
            <a:pPr algn="ctr"/>
            <a:r>
              <a:rPr lang="en-US" dirty="0">
                <a:solidFill>
                  <a:srgbClr val="376092"/>
                </a:solidFill>
              </a:rPr>
              <a:t>To wait?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952999" y="2743200"/>
            <a:ext cx="2590800" cy="29718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200" dirty="0"/>
              <a:t>No treatment – no effect</a:t>
            </a:r>
          </a:p>
          <a:p>
            <a:pPr>
              <a:spcAft>
                <a:spcPts val="600"/>
              </a:spcAft>
            </a:pPr>
            <a:r>
              <a:rPr lang="en-US" sz="2200" dirty="0"/>
              <a:t>No adverse events</a:t>
            </a:r>
          </a:p>
          <a:p>
            <a:pPr>
              <a:spcAft>
                <a:spcPts val="600"/>
              </a:spcAft>
            </a:pPr>
            <a:r>
              <a:rPr lang="en-US" sz="2200" dirty="0"/>
              <a:t>Delay motor complications ?</a:t>
            </a:r>
          </a:p>
        </p:txBody>
      </p:sp>
      <p:sp>
        <p:nvSpPr>
          <p:cNvPr id="10" name="Text Placeholder 7"/>
          <p:cNvSpPr txBox="1">
            <a:spLocks/>
          </p:cNvSpPr>
          <p:nvPr/>
        </p:nvSpPr>
        <p:spPr>
          <a:xfrm>
            <a:off x="7696200" y="1904999"/>
            <a:ext cx="2590800" cy="7620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defTabSz="4572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376092"/>
                </a:solidFill>
              </a:rPr>
              <a:t>How to start?</a:t>
            </a:r>
          </a:p>
        </p:txBody>
      </p:sp>
      <p:sp>
        <p:nvSpPr>
          <p:cNvPr id="11" name="Content Placeholder 8"/>
          <p:cNvSpPr txBox="1">
            <a:spLocks/>
          </p:cNvSpPr>
          <p:nvPr/>
        </p:nvSpPr>
        <p:spPr>
          <a:xfrm>
            <a:off x="7696199" y="2743199"/>
            <a:ext cx="2590800" cy="29718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indent="-342900" defTabSz="457200">
              <a:spcBef>
                <a:spcPct val="2000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200" dirty="0"/>
              <a:t>Individual basis</a:t>
            </a:r>
          </a:p>
          <a:p>
            <a:pPr marL="800100" lvl="1" indent="-342900" defTabSz="457200">
              <a:spcBef>
                <a:spcPct val="20000"/>
              </a:spcBef>
            </a:pPr>
            <a:r>
              <a:rPr lang="en-US" sz="2200" dirty="0"/>
              <a:t>-  Age</a:t>
            </a:r>
          </a:p>
          <a:p>
            <a:pPr marL="800100" lvl="1" indent="-342900" defTabSz="457200">
              <a:spcBef>
                <a:spcPct val="20000"/>
              </a:spcBef>
            </a:pPr>
            <a:r>
              <a:rPr lang="en-US" sz="2200" dirty="0"/>
              <a:t>-  Clinical picture</a:t>
            </a:r>
          </a:p>
          <a:p>
            <a:pPr marL="342900" indent="-342900" defTabSz="457200">
              <a:spcBef>
                <a:spcPct val="20000"/>
              </a:spcBef>
              <a:spcAft>
                <a:spcPts val="600"/>
              </a:spcAft>
              <a:buFont typeface="Arial"/>
              <a:buChar char="•"/>
            </a:pPr>
            <a:r>
              <a:rPr lang="en-US" sz="2200" dirty="0"/>
              <a:t>No “cookbook”</a:t>
            </a:r>
          </a:p>
          <a:p>
            <a:pPr marL="342900" indent="-342900" defTabSz="457200">
              <a:spcBef>
                <a:spcPct val="2000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US" sz="2200" dirty="0"/>
              <a:t>Delay motor complications ?</a:t>
            </a:r>
          </a:p>
        </p:txBody>
      </p:sp>
    </p:spTree>
    <p:extLst>
      <p:ext uri="{BB962C8B-B14F-4D97-AF65-F5344CB8AC3E}">
        <p14:creationId xmlns:p14="http://schemas.microsoft.com/office/powerpoint/2010/main" val="477956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34308" y="365125"/>
            <a:ext cx="9419492" cy="13255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376092"/>
                </a:solidFill>
              </a:rPr>
              <a:t>Fluctuations</a:t>
            </a:r>
            <a:br>
              <a:rPr lang="en-US" sz="3200" dirty="0">
                <a:solidFill>
                  <a:srgbClr val="376092"/>
                </a:solidFill>
              </a:rPr>
            </a:br>
            <a:r>
              <a:rPr lang="en-US" sz="3200" dirty="0">
                <a:solidFill>
                  <a:srgbClr val="376092"/>
                </a:solidFill>
              </a:rPr>
              <a:t>Treatment strategies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934308" y="1825625"/>
            <a:ext cx="4085492" cy="4351338"/>
          </a:xfrm>
          <a:ln>
            <a:solidFill>
              <a:srgbClr val="008080"/>
            </a:solidFill>
          </a:ln>
        </p:spPr>
        <p:txBody>
          <a:bodyPr>
            <a:normAutofit/>
          </a:bodyPr>
          <a:lstStyle/>
          <a:p>
            <a:pPr>
              <a:buClr>
                <a:srgbClr val="800000"/>
              </a:buClr>
            </a:pPr>
            <a:r>
              <a:rPr lang="en-US" sz="2200" dirty="0"/>
              <a:t>Modify </a:t>
            </a:r>
            <a:r>
              <a:rPr lang="en-US" sz="2200" dirty="0" err="1"/>
              <a:t>levodopa</a:t>
            </a:r>
            <a:r>
              <a:rPr lang="en-US" sz="2200" dirty="0"/>
              <a:t> delivery</a:t>
            </a:r>
          </a:p>
          <a:p>
            <a:pPr lvl="1">
              <a:buClr>
                <a:srgbClr val="800000"/>
              </a:buClr>
              <a:buFont typeface="Lucida Grande"/>
              <a:buChar char="−"/>
            </a:pPr>
            <a:r>
              <a:rPr lang="en-US" sz="2162" dirty="0"/>
              <a:t>Intervals of doses</a:t>
            </a:r>
          </a:p>
          <a:p>
            <a:pPr lvl="1">
              <a:buClr>
                <a:srgbClr val="800000"/>
              </a:buClr>
              <a:buFont typeface="Lucida Grande"/>
              <a:buChar char="−"/>
            </a:pPr>
            <a:r>
              <a:rPr lang="en-US" sz="2162" dirty="0"/>
              <a:t>Sustained release</a:t>
            </a:r>
          </a:p>
          <a:p>
            <a:pPr lvl="1">
              <a:buClr>
                <a:srgbClr val="800000"/>
              </a:buClr>
              <a:buFont typeface="Lucida Grande"/>
              <a:buChar char="−"/>
            </a:pPr>
            <a:r>
              <a:rPr lang="en-US" sz="2162" dirty="0"/>
              <a:t>Soluble</a:t>
            </a:r>
          </a:p>
          <a:p>
            <a:pPr>
              <a:buClr>
                <a:srgbClr val="800000"/>
              </a:buClr>
            </a:pPr>
            <a:r>
              <a:rPr lang="en-US" sz="2200" dirty="0"/>
              <a:t>COMT inhibitors</a:t>
            </a:r>
          </a:p>
          <a:p>
            <a:pPr>
              <a:buClr>
                <a:srgbClr val="800000"/>
              </a:buClr>
            </a:pPr>
            <a:r>
              <a:rPr lang="en-US" sz="2200" dirty="0"/>
              <a:t>Adjunct therapy</a:t>
            </a:r>
          </a:p>
          <a:p>
            <a:pPr lvl="1">
              <a:buClr>
                <a:srgbClr val="800000"/>
              </a:buClr>
              <a:buFont typeface="Lucida Grande"/>
              <a:buChar char="−"/>
            </a:pPr>
            <a:r>
              <a:rPr lang="en-US" sz="2000" dirty="0" err="1"/>
              <a:t>Amantadine</a:t>
            </a:r>
            <a:endParaRPr lang="en-US" sz="2000" dirty="0"/>
          </a:p>
          <a:p>
            <a:pPr lvl="1">
              <a:buClr>
                <a:srgbClr val="800000"/>
              </a:buClr>
              <a:buFont typeface="Lucida Grande"/>
              <a:buChar char="−"/>
            </a:pPr>
            <a:r>
              <a:rPr lang="en-US" sz="2000" dirty="0"/>
              <a:t>Dopamine agonists</a:t>
            </a:r>
          </a:p>
          <a:p>
            <a:pPr lvl="1">
              <a:buClr>
                <a:srgbClr val="800000"/>
              </a:buClr>
              <a:buFont typeface="Lucida Grande"/>
              <a:buChar char="−"/>
            </a:pPr>
            <a:r>
              <a:rPr lang="en-US" sz="2000" dirty="0"/>
              <a:t>MAO-B inhibitors</a:t>
            </a:r>
          </a:p>
          <a:p>
            <a:pPr>
              <a:buClr>
                <a:srgbClr val="800000"/>
              </a:buClr>
            </a:pPr>
            <a:r>
              <a:rPr lang="en-US" sz="2200" dirty="0"/>
              <a:t>Diet – proteins</a:t>
            </a:r>
          </a:p>
          <a:p>
            <a:pPr>
              <a:buClr>
                <a:srgbClr val="800000"/>
              </a:buClr>
            </a:pPr>
            <a:endParaRPr lang="en-US" sz="22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325815" cy="4351338"/>
          </a:xfrm>
          <a:ln>
            <a:solidFill>
              <a:srgbClr val="008080"/>
            </a:solidFill>
          </a:ln>
        </p:spPr>
        <p:txBody>
          <a:bodyPr>
            <a:noAutofit/>
          </a:bodyPr>
          <a:lstStyle/>
          <a:p>
            <a:pPr>
              <a:spcBef>
                <a:spcPts val="1128"/>
              </a:spcBef>
              <a:buClr>
                <a:srgbClr val="800000"/>
              </a:buClr>
            </a:pPr>
            <a:r>
              <a:rPr lang="en-US" sz="2200" dirty="0" err="1"/>
              <a:t>Transdermal</a:t>
            </a:r>
            <a:r>
              <a:rPr lang="en-US" sz="2200" dirty="0"/>
              <a:t> drug delivery</a:t>
            </a:r>
          </a:p>
          <a:p>
            <a:pPr>
              <a:spcBef>
                <a:spcPts val="1128"/>
              </a:spcBef>
              <a:buClr>
                <a:srgbClr val="800000"/>
              </a:buClr>
            </a:pPr>
            <a:r>
              <a:rPr lang="en-US" sz="2200" dirty="0" err="1"/>
              <a:t>Levodopa</a:t>
            </a:r>
            <a:r>
              <a:rPr lang="en-US" sz="2200" dirty="0"/>
              <a:t> infusion – intravenous or </a:t>
            </a:r>
            <a:r>
              <a:rPr lang="en-US" sz="2200" dirty="0" err="1"/>
              <a:t>intrajejunal</a:t>
            </a:r>
            <a:endParaRPr lang="en-US" sz="2200" dirty="0"/>
          </a:p>
          <a:p>
            <a:pPr>
              <a:spcBef>
                <a:spcPts val="1128"/>
              </a:spcBef>
              <a:buClr>
                <a:srgbClr val="800000"/>
              </a:buClr>
            </a:pPr>
            <a:r>
              <a:rPr lang="en-US" sz="2200" dirty="0"/>
              <a:t>Subcutaneous </a:t>
            </a:r>
            <a:r>
              <a:rPr lang="en-US" sz="2200" dirty="0" err="1"/>
              <a:t>apomorphine</a:t>
            </a:r>
            <a:endParaRPr lang="en-US" sz="2200" dirty="0"/>
          </a:p>
          <a:p>
            <a:pPr>
              <a:spcBef>
                <a:spcPts val="1128"/>
              </a:spcBef>
              <a:buClr>
                <a:srgbClr val="800000"/>
              </a:buClr>
            </a:pPr>
            <a:r>
              <a:rPr lang="en-US" sz="2200" dirty="0"/>
              <a:t>Surgery</a:t>
            </a:r>
          </a:p>
          <a:p>
            <a:pPr lvl="1">
              <a:spcBef>
                <a:spcPts val="1128"/>
              </a:spcBef>
              <a:buClr>
                <a:srgbClr val="800000"/>
              </a:buClr>
              <a:buFont typeface="Lucida Grande"/>
              <a:buChar char="−"/>
            </a:pPr>
            <a:r>
              <a:rPr lang="en-US" sz="2200" dirty="0"/>
              <a:t>Deep brain stimulation (</a:t>
            </a:r>
            <a:r>
              <a:rPr lang="en-US" sz="2200" dirty="0" err="1"/>
              <a:t>subthalamic</a:t>
            </a:r>
            <a:r>
              <a:rPr lang="en-US" sz="2200" dirty="0"/>
              <a:t> nucleus)</a:t>
            </a:r>
          </a:p>
          <a:p>
            <a:pPr>
              <a:spcBef>
                <a:spcPts val="1128"/>
              </a:spcBef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66688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394</Words>
  <Application>Microsoft Macintosh PowerPoint</Application>
  <PresentationFormat>Widescreen</PresentationFormat>
  <Paragraphs>113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Lucida Grande</vt:lpstr>
      <vt:lpstr>Wingdings</vt:lpstr>
      <vt:lpstr>Office'i kujundus</vt:lpstr>
      <vt:lpstr>Pharmacotherapy of Parkinson’s disease</vt:lpstr>
      <vt:lpstr>Aims of the lecture</vt:lpstr>
      <vt:lpstr>Content of lecture</vt:lpstr>
      <vt:lpstr>Methods of learning</vt:lpstr>
      <vt:lpstr>Literature</vt:lpstr>
      <vt:lpstr>PowerPoint Presentation</vt:lpstr>
      <vt:lpstr>Treatment of Parkinson’s disease</vt:lpstr>
      <vt:lpstr>When to start treatment?</vt:lpstr>
      <vt:lpstr>Fluctuations Treatment strategies</vt:lpstr>
      <vt:lpstr>PowerPoint Presentation</vt:lpstr>
    </vt:vector>
  </TitlesOfParts>
  <Company>SA TÜ Kliinikum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Nervous system: Structure: neuroanatomy, blood supplay</dc:title>
  <dc:creator>Ülle Krikmann</dc:creator>
  <cp:lastModifiedBy>pille.taba@gmail.com</cp:lastModifiedBy>
  <cp:revision>19</cp:revision>
  <dcterms:created xsi:type="dcterms:W3CDTF">2022-09-02T15:16:27Z</dcterms:created>
  <dcterms:modified xsi:type="dcterms:W3CDTF">2022-09-04T19:44:02Z</dcterms:modified>
</cp:coreProperties>
</file>