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sldIdLst>
    <p:sldId id="4987" r:id="rId2"/>
    <p:sldId id="4962" r:id="rId3"/>
    <p:sldId id="323" r:id="rId4"/>
    <p:sldId id="324"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35" r:id="rId19"/>
    <p:sldId id="5408" r:id="rId20"/>
    <p:sldId id="5422" r:id="rId21"/>
    <p:sldId id="5423" r:id="rId22"/>
    <p:sldId id="5403" r:id="rId23"/>
    <p:sldId id="5409" r:id="rId24"/>
    <p:sldId id="5406" r:id="rId25"/>
    <p:sldId id="5407" r:id="rId26"/>
    <p:sldId id="5404" r:id="rId27"/>
    <p:sldId id="256" r:id="rId28"/>
    <p:sldId id="5424" r:id="rId29"/>
    <p:sldId id="5425" r:id="rId30"/>
    <p:sldId id="5426" r:id="rId31"/>
    <p:sldId id="260" r:id="rId32"/>
    <p:sldId id="5427" r:id="rId33"/>
    <p:sldId id="5428" r:id="rId34"/>
    <p:sldId id="263" r:id="rId35"/>
    <p:sldId id="264" r:id="rId36"/>
    <p:sldId id="265" r:id="rId37"/>
    <p:sldId id="266" r:id="rId38"/>
    <p:sldId id="267" r:id="rId39"/>
    <p:sldId id="268" r:id="rId40"/>
    <p:sldId id="269" r:id="rId41"/>
    <p:sldId id="5410" r:id="rId42"/>
    <p:sldId id="5405" r:id="rId43"/>
    <p:sldId id="5429" r:id="rId44"/>
    <p:sldId id="5432" r:id="rId45"/>
    <p:sldId id="5433" r:id="rId46"/>
    <p:sldId id="5434" r:id="rId47"/>
    <p:sldId id="5436" r:id="rId48"/>
    <p:sldId id="281" r:id="rId49"/>
    <p:sldId id="362" r:id="rId50"/>
    <p:sldId id="291" r:id="rId51"/>
    <p:sldId id="363" r:id="rId52"/>
    <p:sldId id="364" r:id="rId53"/>
    <p:sldId id="334" r:id="rId54"/>
    <p:sldId id="352" r:id="rId55"/>
    <p:sldId id="5438" r:id="rId56"/>
    <p:sldId id="5439" r:id="rId57"/>
    <p:sldId id="5442" r:id="rId58"/>
    <p:sldId id="5444" r:id="rId59"/>
    <p:sldId id="5445" r:id="rId60"/>
    <p:sldId id="5446" r:id="rId61"/>
    <p:sldId id="5447" r:id="rId62"/>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39"/>
    <p:restoredTop sz="96197"/>
  </p:normalViewPr>
  <p:slideViewPr>
    <p:cSldViewPr snapToGrid="0">
      <p:cViewPr varScale="1">
        <p:scale>
          <a:sx n="83" d="100"/>
          <a:sy n="83" d="100"/>
        </p:scale>
        <p:origin x="101"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3B1FC-8453-DA45-A79D-23E0BE6786F0}" type="datetimeFigureOut">
              <a:rPr lang="en-SI" smtClean="0"/>
              <a:t>12/14/2024</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EE3C1-FB49-FE41-896E-7E6F5DD4A70D}" type="slidenum">
              <a:rPr lang="en-SI" smtClean="0"/>
              <a:t>‹#›</a:t>
            </a:fld>
            <a:endParaRPr lang="en-SI"/>
          </a:p>
        </p:txBody>
      </p:sp>
    </p:spTree>
    <p:extLst>
      <p:ext uri="{BB962C8B-B14F-4D97-AF65-F5344CB8AC3E}">
        <p14:creationId xmlns:p14="http://schemas.microsoft.com/office/powerpoint/2010/main" val="18472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books/NBK55758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mental status examination begins during the interview. Assessment of the patient's cognitive abilities such as language usage, chronology in the recollection of events, and significance of answers will give a clinician a general feel of the patient's condition. A quick mental status exam may involve asking for orientation to time, place, and person. A healthy patient is recognized to be "awake," "alert" (responding appropriately), and "oriented" (aware of self, place, and time). If disorientation or memory lapses (especially in the elderly) are present, a mini-mental status examination can be done. This will assess further the patient's orientation, registration, attention, recall, language, repetition, complex commands, and visuospatial function. Any abnormality in a specific function may warrant further investigation that is not covered by this article. Abnormalities in these areas can point to lesions in specific areas of the cortex (e.g., difficulty in repetition may involve the arcuate fasciculus of the dominant hemisphere—the pathway between Wernicke's area and Broca's area). Mood and affect also require assessment.</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Norris D, Clark MS, Shipley S. The Mental Status Examination. Am Fam Physician. 2016 Oct 15;94(8):635-641.</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21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glossopharyngeal and </a:t>
            </a:r>
            <a:r>
              <a:rPr lang="en-GB" b="0" i="0" dirty="0" err="1">
                <a:solidFill>
                  <a:srgbClr val="000000"/>
                </a:solidFill>
                <a:effectLst/>
                <a:latin typeface="Times New Roman" panose="02020603050405020304" pitchFamily="18" charset="0"/>
              </a:rPr>
              <a:t>vagus</a:t>
            </a:r>
            <a:r>
              <a:rPr lang="en-GB" b="0" i="0" dirty="0">
                <a:solidFill>
                  <a:srgbClr val="000000"/>
                </a:solidFill>
                <a:effectLst/>
                <a:latin typeface="Times New Roman" panose="02020603050405020304" pitchFamily="18" charset="0"/>
              </a:rPr>
              <a:t> nerves (Cranial nerve IX and X) innervate the pharynx and posterior third of the tongue. The </a:t>
            </a:r>
            <a:r>
              <a:rPr lang="en-GB" b="0" i="0" dirty="0" err="1">
                <a:solidFill>
                  <a:srgbClr val="000000"/>
                </a:solidFill>
                <a:effectLst/>
                <a:latin typeface="Times New Roman" panose="02020603050405020304" pitchFamily="18" charset="0"/>
              </a:rPr>
              <a:t>vagus</a:t>
            </a:r>
            <a:r>
              <a:rPr lang="en-GB" b="0" i="0" dirty="0">
                <a:solidFill>
                  <a:srgbClr val="000000"/>
                </a:solidFill>
                <a:effectLst/>
                <a:latin typeface="Times New Roman" panose="02020603050405020304" pitchFamily="18" charset="0"/>
              </a:rPr>
              <a:t> nerve innervates the pharynx, larynx, and gastrointestinal tract motility and function. Assessment of these nerves includes listening as the patient talks, watching out for hoarseness, or nasal speech. The patient can also be asked to swallow some water and observed for coughing or gurgling speech, which may indicate weakness of the muscles involving swallowing. Ask the patient to open the mouth and say "ah," and observe the palatal arch for asymmetry. The deviation of the uvula to one side indicates a vagal nerve lesion on the opposite side.</a:t>
            </a:r>
            <a:r>
              <a:rPr lang="en-GB" b="0" i="0" dirty="0">
                <a:solidFill>
                  <a:srgbClr val="2F4A8B"/>
                </a:solidFill>
                <a:effectLst/>
                <a:latin typeface="Times New Roman" panose="02020603050405020304" pitchFamily="18" charset="0"/>
                <a:hlinkClick r:id="rId3"/>
              </a:rPr>
              <a:t>[17]</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err="1">
                <a:solidFill>
                  <a:srgbClr val="303030"/>
                </a:solidFill>
                <a:effectLst/>
                <a:latin typeface="Times New Roman" panose="02020603050405020304" pitchFamily="18" charset="0"/>
              </a:rPr>
              <a:t>Erman</a:t>
            </a:r>
            <a:r>
              <a:rPr lang="en-GB" b="0" i="0" dirty="0">
                <a:solidFill>
                  <a:srgbClr val="303030"/>
                </a:solidFill>
                <a:effectLst/>
                <a:latin typeface="Times New Roman" panose="02020603050405020304" pitchFamily="18" charset="0"/>
              </a:rPr>
              <a:t> AB, </a:t>
            </a:r>
            <a:r>
              <a:rPr lang="en-GB" b="0" i="0" dirty="0" err="1">
                <a:solidFill>
                  <a:srgbClr val="303030"/>
                </a:solidFill>
                <a:effectLst/>
                <a:latin typeface="Times New Roman" panose="02020603050405020304" pitchFamily="18" charset="0"/>
              </a:rPr>
              <a:t>Kejner</a:t>
            </a:r>
            <a:r>
              <a:rPr lang="en-GB" b="0" i="0" dirty="0">
                <a:solidFill>
                  <a:srgbClr val="303030"/>
                </a:solidFill>
                <a:effectLst/>
                <a:latin typeface="Times New Roman" panose="02020603050405020304" pitchFamily="18" charset="0"/>
              </a:rPr>
              <a:t> AE, </a:t>
            </a:r>
            <a:r>
              <a:rPr lang="en-GB" b="0" i="0" dirty="0" err="1">
                <a:solidFill>
                  <a:srgbClr val="303030"/>
                </a:solidFill>
                <a:effectLst/>
                <a:latin typeface="Times New Roman" panose="02020603050405020304" pitchFamily="18" charset="0"/>
              </a:rPr>
              <a:t>Hogikyan</a:t>
            </a:r>
            <a:r>
              <a:rPr lang="en-GB" b="0" i="0" dirty="0">
                <a:solidFill>
                  <a:srgbClr val="303030"/>
                </a:solidFill>
                <a:effectLst/>
                <a:latin typeface="Times New Roman" panose="02020603050405020304" pitchFamily="18" charset="0"/>
              </a:rPr>
              <a:t> ND, Feldman EL. Disorders of cranial nerves IX and X. Semin Neurol. 2009 Feb;29(1):85-92</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313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glossopharyngeal and </a:t>
            </a:r>
            <a:r>
              <a:rPr lang="en-GB" b="0" i="0" dirty="0" err="1">
                <a:solidFill>
                  <a:srgbClr val="000000"/>
                </a:solidFill>
                <a:effectLst/>
                <a:latin typeface="Times New Roman" panose="02020603050405020304" pitchFamily="18" charset="0"/>
              </a:rPr>
              <a:t>vagus</a:t>
            </a:r>
            <a:r>
              <a:rPr lang="en-GB" b="0" i="0" dirty="0">
                <a:solidFill>
                  <a:srgbClr val="000000"/>
                </a:solidFill>
                <a:effectLst/>
                <a:latin typeface="Times New Roman" panose="02020603050405020304" pitchFamily="18" charset="0"/>
              </a:rPr>
              <a:t> nerves (Cranial nerve IX and X) innervate the pharynx and posterior third of the tongue. The </a:t>
            </a:r>
            <a:r>
              <a:rPr lang="en-GB" b="0" i="0" dirty="0" err="1">
                <a:solidFill>
                  <a:srgbClr val="000000"/>
                </a:solidFill>
                <a:effectLst/>
                <a:latin typeface="Times New Roman" panose="02020603050405020304" pitchFamily="18" charset="0"/>
              </a:rPr>
              <a:t>vagus</a:t>
            </a:r>
            <a:r>
              <a:rPr lang="en-GB" b="0" i="0" dirty="0">
                <a:solidFill>
                  <a:srgbClr val="000000"/>
                </a:solidFill>
                <a:effectLst/>
                <a:latin typeface="Times New Roman" panose="02020603050405020304" pitchFamily="18" charset="0"/>
              </a:rPr>
              <a:t> nerve innervates the pharynx, larynx, and gastrointestinal tract motility and function. Assessment of these nerves includes listening as the patient talks, watching out for hoarseness, or nasal speech. The patient can also be asked to swallow some water and observed for coughing or gurgling speech, which may indicate weakness of the muscles involving swallowing. Ask the patient to open the mouth and say "ah," and observe the palatal arch for asymmetry. The deviation of the uvula to one side indicates a vagal nerve lesion on the opposite side.</a:t>
            </a:r>
            <a:r>
              <a:rPr lang="en-GB" b="0" i="0" dirty="0">
                <a:solidFill>
                  <a:srgbClr val="2F4A8B"/>
                </a:solidFill>
                <a:effectLst/>
                <a:latin typeface="Times New Roman" panose="02020603050405020304" pitchFamily="18" charset="0"/>
                <a:hlinkClick r:id="rId3"/>
              </a:rPr>
              <a:t>[17]</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err="1">
                <a:solidFill>
                  <a:srgbClr val="303030"/>
                </a:solidFill>
                <a:effectLst/>
                <a:latin typeface="Times New Roman" panose="02020603050405020304" pitchFamily="18" charset="0"/>
              </a:rPr>
              <a:t>Erman</a:t>
            </a:r>
            <a:r>
              <a:rPr lang="en-GB" b="0" i="0" dirty="0">
                <a:solidFill>
                  <a:srgbClr val="303030"/>
                </a:solidFill>
                <a:effectLst/>
                <a:latin typeface="Times New Roman" panose="02020603050405020304" pitchFamily="18" charset="0"/>
              </a:rPr>
              <a:t> AB, </a:t>
            </a:r>
            <a:r>
              <a:rPr lang="en-GB" b="0" i="0" dirty="0" err="1">
                <a:solidFill>
                  <a:srgbClr val="303030"/>
                </a:solidFill>
                <a:effectLst/>
                <a:latin typeface="Times New Roman" panose="02020603050405020304" pitchFamily="18" charset="0"/>
              </a:rPr>
              <a:t>Kejner</a:t>
            </a:r>
            <a:r>
              <a:rPr lang="en-GB" b="0" i="0" dirty="0">
                <a:solidFill>
                  <a:srgbClr val="303030"/>
                </a:solidFill>
                <a:effectLst/>
                <a:latin typeface="Times New Roman" panose="02020603050405020304" pitchFamily="18" charset="0"/>
              </a:rPr>
              <a:t> AE, </a:t>
            </a:r>
            <a:r>
              <a:rPr lang="en-GB" b="0" i="0" dirty="0" err="1">
                <a:solidFill>
                  <a:srgbClr val="303030"/>
                </a:solidFill>
                <a:effectLst/>
                <a:latin typeface="Times New Roman" panose="02020603050405020304" pitchFamily="18" charset="0"/>
              </a:rPr>
              <a:t>Hogikyan</a:t>
            </a:r>
            <a:r>
              <a:rPr lang="en-GB" b="0" i="0" dirty="0">
                <a:solidFill>
                  <a:srgbClr val="303030"/>
                </a:solidFill>
                <a:effectLst/>
                <a:latin typeface="Times New Roman" panose="02020603050405020304" pitchFamily="18" charset="0"/>
              </a:rPr>
              <a:t> ND, Feldman EL. Disorders of cranial nerves IX and X. Semin Neurol. 2009 Feb;29(1):85-92</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6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spinal accessory nerve (Cranial nerve XI) innervates the muscles of the thorax, back, and shoulders. Assessment involves asking the patient to turn their head to the side against resistance and shrug their shoulders. The weakness of the sternocleidomastoid or atrophy of the trapezius muscle may indicate involvement.</a:t>
            </a:r>
            <a:r>
              <a:rPr lang="en-GB" b="0" i="0" dirty="0">
                <a:solidFill>
                  <a:srgbClr val="2F4A8B"/>
                </a:solidFill>
                <a:effectLst/>
                <a:latin typeface="Times New Roman" panose="02020603050405020304" pitchFamily="18" charset="0"/>
                <a:hlinkClick r:id="rId3"/>
              </a:rPr>
              <a:t>[18]</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err="1">
                <a:solidFill>
                  <a:srgbClr val="303030"/>
                </a:solidFill>
                <a:effectLst/>
                <a:latin typeface="Times New Roman" panose="02020603050405020304" pitchFamily="18" charset="0"/>
              </a:rPr>
              <a:t>Bordoni</a:t>
            </a:r>
            <a:r>
              <a:rPr lang="en-GB" b="0" i="0" dirty="0">
                <a:solidFill>
                  <a:srgbClr val="303030"/>
                </a:solidFill>
                <a:effectLst/>
                <a:latin typeface="Times New Roman" panose="02020603050405020304" pitchFamily="18" charset="0"/>
              </a:rPr>
              <a:t> B, Reed RR, </a:t>
            </a:r>
            <a:r>
              <a:rPr lang="en-GB" b="0" i="0" dirty="0" err="1">
                <a:solidFill>
                  <a:srgbClr val="303030"/>
                </a:solidFill>
                <a:effectLst/>
                <a:latin typeface="Times New Roman" panose="02020603050405020304" pitchFamily="18" charset="0"/>
              </a:rPr>
              <a:t>Tadi</a:t>
            </a:r>
            <a:r>
              <a:rPr lang="en-GB" b="0" i="0" dirty="0">
                <a:solidFill>
                  <a:srgbClr val="303030"/>
                </a:solidFill>
                <a:effectLst/>
                <a:latin typeface="Times New Roman" panose="02020603050405020304" pitchFamily="18" charset="0"/>
              </a:rPr>
              <a:t> P, </a:t>
            </a:r>
            <a:r>
              <a:rPr lang="en-GB" b="0" i="0" dirty="0" err="1">
                <a:solidFill>
                  <a:srgbClr val="303030"/>
                </a:solidFill>
                <a:effectLst/>
                <a:latin typeface="Times New Roman" panose="02020603050405020304" pitchFamily="18" charset="0"/>
              </a:rPr>
              <a:t>Varacallo</a:t>
            </a:r>
            <a:r>
              <a:rPr lang="en-GB" b="0" i="0" dirty="0">
                <a:solidFill>
                  <a:srgbClr val="303030"/>
                </a:solidFill>
                <a:effectLst/>
                <a:latin typeface="Times New Roman" panose="02020603050405020304" pitchFamily="18" charset="0"/>
              </a:rPr>
              <a:t> M.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[Internet].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Publishing; Treasure Island (FL): Jul 18, 2022. Neuroanatomy, Cranial Nerve 11 (Accessory)</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6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hypoglossal nerve (Cranial nerve XII) innervates the motor component of the tongue. Assessment involves inspection of the tongue in the relaxed position inside the mouth, the presence of increased corrugation and fasciculations may indicate a lower motor neuron involvement. Also, ask the patient to stick out the tongue, the deviation to one side is indicative of a lesion on the same side.</a:t>
            </a:r>
            <a:r>
              <a:rPr lang="en-GB" b="0" i="0" dirty="0">
                <a:solidFill>
                  <a:srgbClr val="2F4A8B"/>
                </a:solidFill>
                <a:effectLst/>
                <a:latin typeface="Times New Roman" panose="02020603050405020304" pitchFamily="18" charset="0"/>
                <a:hlinkClick r:id="rId3"/>
              </a:rPr>
              <a:t>[19]</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Finsterer J, </a:t>
            </a:r>
            <a:r>
              <a:rPr lang="en-GB" b="0" i="0" dirty="0" err="1">
                <a:solidFill>
                  <a:srgbClr val="303030"/>
                </a:solidFill>
                <a:effectLst/>
                <a:latin typeface="Times New Roman" panose="02020603050405020304" pitchFamily="18" charset="0"/>
              </a:rPr>
              <a:t>Grisold</a:t>
            </a:r>
            <a:r>
              <a:rPr lang="en-GB" b="0" i="0" dirty="0">
                <a:solidFill>
                  <a:srgbClr val="303030"/>
                </a:solidFill>
                <a:effectLst/>
                <a:latin typeface="Times New Roman" panose="02020603050405020304" pitchFamily="18" charset="0"/>
              </a:rPr>
              <a:t> W. Disorders of the lower cranial nerves. J </a:t>
            </a:r>
            <a:r>
              <a:rPr lang="en-GB" b="0" i="0" dirty="0" err="1">
                <a:solidFill>
                  <a:srgbClr val="303030"/>
                </a:solidFill>
                <a:effectLst/>
                <a:latin typeface="Times New Roman" panose="02020603050405020304" pitchFamily="18" charset="0"/>
              </a:rPr>
              <a:t>Neurosci</a:t>
            </a:r>
            <a:r>
              <a:rPr lang="en-GB" b="0" i="0" dirty="0">
                <a:solidFill>
                  <a:srgbClr val="303030"/>
                </a:solidFill>
                <a:effectLst/>
                <a:latin typeface="Times New Roman" panose="02020603050405020304" pitchFamily="18" charset="0"/>
              </a:rPr>
              <a:t> Rural </a:t>
            </a:r>
            <a:r>
              <a:rPr lang="en-GB" b="0" i="0" dirty="0" err="1">
                <a:solidFill>
                  <a:srgbClr val="303030"/>
                </a:solidFill>
                <a:effectLst/>
                <a:latin typeface="Times New Roman" panose="02020603050405020304" pitchFamily="18" charset="0"/>
              </a:rPr>
              <a:t>Pract</a:t>
            </a:r>
            <a:r>
              <a:rPr lang="en-GB" b="0" i="0" dirty="0">
                <a:solidFill>
                  <a:srgbClr val="303030"/>
                </a:solidFill>
                <a:effectLst/>
                <a:latin typeface="Times New Roman" panose="02020603050405020304" pitchFamily="18" charset="0"/>
              </a:rPr>
              <a:t>. 2015 Jul-Sep;6(3):377-91</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281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74151"/>
                </a:solidFill>
                <a:effectLst/>
                <a:latin typeface="Söhne"/>
              </a:rPr>
              <a:t>In a neurological status examination, the motor examination is a crucial component that focuses on assessing the strength, coordination, and function of a patient's motor system. It is used to detect abnormalities in motor function and can provide important diagnostic information. The motor examination typically includes the following components:</a:t>
            </a:r>
          </a:p>
          <a:p>
            <a:pPr algn="l">
              <a:buFont typeface="+mj-lt"/>
              <a:buAutoNum type="arabicPeriod"/>
            </a:pPr>
            <a:r>
              <a:rPr lang="en-GB" b="0" i="0" dirty="0">
                <a:solidFill>
                  <a:srgbClr val="374151"/>
                </a:solidFill>
                <a:effectLst/>
                <a:latin typeface="Söhne"/>
              </a:rPr>
              <a:t>Muscle Strength:</a:t>
            </a:r>
          </a:p>
          <a:p>
            <a:pPr marL="742950" lvl="1" indent="-285750" algn="l">
              <a:buFont typeface="+mj-lt"/>
              <a:buAutoNum type="arabicPeriod"/>
            </a:pPr>
            <a:r>
              <a:rPr lang="en-GB" b="0" i="0" dirty="0">
                <a:solidFill>
                  <a:srgbClr val="374151"/>
                </a:solidFill>
                <a:effectLst/>
                <a:latin typeface="Söhne"/>
              </a:rPr>
              <a:t>Assess muscle strength in various muscle groups using the Medical Research Council (MRC) scale or other standardized grading systems. The MRC scale typically ranges from 0 to 5, with 0 indicating no movement and 5 indicating normal strength.</a:t>
            </a:r>
          </a:p>
          <a:p>
            <a:pPr marL="742950" lvl="1" indent="-285750" algn="l">
              <a:buFont typeface="+mj-lt"/>
              <a:buAutoNum type="arabicPeriod"/>
            </a:pPr>
            <a:r>
              <a:rPr lang="en-GB" b="0" i="0" dirty="0">
                <a:solidFill>
                  <a:srgbClr val="374151"/>
                </a:solidFill>
                <a:effectLst/>
                <a:latin typeface="Söhne"/>
              </a:rPr>
              <a:t>Evaluate muscle strength bilaterally, comparing one side of the body to the other. Note any asymmetry.</a:t>
            </a:r>
          </a:p>
          <a:p>
            <a:pPr algn="l">
              <a:buFont typeface="+mj-lt"/>
              <a:buAutoNum type="arabicPeriod"/>
            </a:pPr>
            <a:r>
              <a:rPr lang="en-GB" b="0" i="0" dirty="0">
                <a:solidFill>
                  <a:srgbClr val="374151"/>
                </a:solidFill>
                <a:effectLst/>
                <a:latin typeface="Söhne"/>
              </a:rPr>
              <a:t>Muscle Bulk and Tone:</a:t>
            </a:r>
          </a:p>
          <a:p>
            <a:pPr marL="742950" lvl="1" indent="-285750" algn="l">
              <a:buFont typeface="+mj-lt"/>
              <a:buAutoNum type="arabicPeriod"/>
            </a:pPr>
            <a:r>
              <a:rPr lang="en-GB" b="0" i="0" dirty="0">
                <a:solidFill>
                  <a:srgbClr val="374151"/>
                </a:solidFill>
                <a:effectLst/>
                <a:latin typeface="Söhne"/>
              </a:rPr>
              <a:t>Observe muscle bulk and assess for muscle atrophy (wasting) or hypertrophy (enlargement).</a:t>
            </a:r>
          </a:p>
          <a:p>
            <a:pPr marL="742950" lvl="1" indent="-285750" algn="l">
              <a:buFont typeface="+mj-lt"/>
              <a:buAutoNum type="arabicPeriod"/>
            </a:pPr>
            <a:r>
              <a:rPr lang="en-GB" b="0" i="0" dirty="0">
                <a:solidFill>
                  <a:srgbClr val="374151"/>
                </a:solidFill>
                <a:effectLst/>
                <a:latin typeface="Söhne"/>
              </a:rPr>
              <a:t>Evaluate muscle tone by passive range of motion. Look for increased tone (spasticity) or decreased tone (hypotonia).</a:t>
            </a:r>
          </a:p>
          <a:p>
            <a:pPr algn="l">
              <a:buFont typeface="+mj-lt"/>
              <a:buAutoNum type="arabicPeriod"/>
            </a:pPr>
            <a:r>
              <a:rPr lang="en-GB" b="0" i="0" dirty="0">
                <a:solidFill>
                  <a:srgbClr val="374151"/>
                </a:solidFill>
                <a:effectLst/>
                <a:latin typeface="Söhne"/>
              </a:rPr>
              <a:t>Coordination:</a:t>
            </a:r>
          </a:p>
          <a:p>
            <a:pPr marL="742950" lvl="1" indent="-285750" algn="l">
              <a:buFont typeface="+mj-lt"/>
              <a:buAutoNum type="arabicPeriod"/>
            </a:pPr>
            <a:r>
              <a:rPr lang="en-GB" b="0" i="0" dirty="0">
                <a:solidFill>
                  <a:srgbClr val="374151"/>
                </a:solidFill>
                <a:effectLst/>
                <a:latin typeface="Söhne"/>
              </a:rPr>
              <a:t>Assess coordination and fine motor control with tests like finger-nose-finger, heel-shin, or finger tapping. Check for dysdiadochokinesia (difficulty with rapid alternating movements).</a:t>
            </a:r>
          </a:p>
          <a:p>
            <a:pPr marL="742950" lvl="1" indent="-285750" algn="l">
              <a:buFont typeface="+mj-lt"/>
              <a:buAutoNum type="arabicPeriod"/>
            </a:pPr>
            <a:r>
              <a:rPr lang="en-GB" b="0" i="0" dirty="0">
                <a:solidFill>
                  <a:srgbClr val="374151"/>
                </a:solidFill>
                <a:effectLst/>
                <a:latin typeface="Söhne"/>
              </a:rPr>
              <a:t>Perform tests of rapid alternating movements to evaluate the patient's ability to perform tasks like pronation/supination of the hands or rapid toe tapping.</a:t>
            </a:r>
          </a:p>
          <a:p>
            <a:pPr algn="l">
              <a:buFont typeface="+mj-lt"/>
              <a:buAutoNum type="arabicPeriod"/>
            </a:pPr>
            <a:r>
              <a:rPr lang="en-GB" b="0" i="0" dirty="0">
                <a:solidFill>
                  <a:srgbClr val="374151"/>
                </a:solidFill>
                <a:effectLst/>
                <a:latin typeface="Söhne"/>
              </a:rPr>
              <a:t>Gait and Balance:</a:t>
            </a:r>
          </a:p>
          <a:p>
            <a:pPr marL="742950" lvl="1" indent="-285750" algn="l">
              <a:buFont typeface="+mj-lt"/>
              <a:buAutoNum type="arabicPeriod"/>
            </a:pPr>
            <a:r>
              <a:rPr lang="en-GB" b="0" i="0" dirty="0">
                <a:solidFill>
                  <a:srgbClr val="374151"/>
                </a:solidFill>
                <a:effectLst/>
                <a:latin typeface="Söhne"/>
              </a:rPr>
              <a:t>Observe the patient's gait (the way they walk) to detect abnormalities such as weakness, spasticity, ataxia (incoordination), or festination (shuffling gait).</a:t>
            </a:r>
          </a:p>
          <a:p>
            <a:pPr marL="742950" lvl="1" indent="-285750" algn="l">
              <a:buFont typeface="+mj-lt"/>
              <a:buAutoNum type="arabicPeriod"/>
            </a:pPr>
            <a:r>
              <a:rPr lang="en-GB" b="0" i="0" dirty="0">
                <a:solidFill>
                  <a:srgbClr val="374151"/>
                </a:solidFill>
                <a:effectLst/>
                <a:latin typeface="Söhne"/>
              </a:rPr>
              <a:t>Evaluate balance by asking the patient to stand with feet together (tandem gait) or to stand on one foot (Romberg test). Assess for any imbalance or swaying.</a:t>
            </a:r>
          </a:p>
          <a:p>
            <a:pPr algn="l">
              <a:buFont typeface="+mj-lt"/>
              <a:buAutoNum type="arabicPeriod"/>
            </a:pPr>
            <a:r>
              <a:rPr lang="en-GB" b="0" i="0" dirty="0">
                <a:solidFill>
                  <a:srgbClr val="374151"/>
                </a:solidFill>
                <a:effectLst/>
                <a:latin typeface="Söhne"/>
              </a:rPr>
              <a:t>Reflexes (Deep Tendon Reflexes):</a:t>
            </a:r>
          </a:p>
          <a:p>
            <a:pPr marL="742950" lvl="1" indent="-285750" algn="l">
              <a:buFont typeface="+mj-lt"/>
              <a:buAutoNum type="arabicPeriod"/>
            </a:pPr>
            <a:r>
              <a:rPr lang="en-GB" b="0" i="0" dirty="0">
                <a:solidFill>
                  <a:srgbClr val="374151"/>
                </a:solidFill>
                <a:effectLst/>
                <a:latin typeface="Söhne"/>
              </a:rPr>
              <a:t>Test deep tendon reflexes (DTRs) using a reflex hammer. Common reflexes tested include the:</a:t>
            </a:r>
          </a:p>
          <a:p>
            <a:pPr marL="1143000" lvl="2" indent="-228600" algn="l">
              <a:buFont typeface="+mj-lt"/>
              <a:buAutoNum type="arabicPeriod"/>
            </a:pPr>
            <a:r>
              <a:rPr lang="en-GB" b="0" i="0" dirty="0">
                <a:solidFill>
                  <a:srgbClr val="374151"/>
                </a:solidFill>
                <a:effectLst/>
                <a:latin typeface="Söhne"/>
              </a:rPr>
              <a:t>Biceps reflex (C5-C6)</a:t>
            </a:r>
          </a:p>
          <a:p>
            <a:pPr marL="1143000" lvl="2" indent="-228600" algn="l">
              <a:buFont typeface="+mj-lt"/>
              <a:buAutoNum type="arabicPeriod"/>
            </a:pPr>
            <a:r>
              <a:rPr lang="en-GB" b="0" i="0" dirty="0">
                <a:solidFill>
                  <a:srgbClr val="374151"/>
                </a:solidFill>
                <a:effectLst/>
                <a:latin typeface="Söhne"/>
              </a:rPr>
              <a:t>Triceps reflex (C7)</a:t>
            </a:r>
          </a:p>
          <a:p>
            <a:pPr marL="1143000" lvl="2" indent="-228600" algn="l">
              <a:buFont typeface="+mj-lt"/>
              <a:buAutoNum type="arabicPeriod"/>
            </a:pPr>
            <a:r>
              <a:rPr lang="en-GB" b="0" i="0" dirty="0">
                <a:solidFill>
                  <a:srgbClr val="374151"/>
                </a:solidFill>
                <a:effectLst/>
                <a:latin typeface="Söhne"/>
              </a:rPr>
              <a:t>Brachioradialis reflex (C5-C6)</a:t>
            </a:r>
          </a:p>
          <a:p>
            <a:pPr marL="1143000" lvl="2" indent="-228600" algn="l">
              <a:buFont typeface="+mj-lt"/>
              <a:buAutoNum type="arabicPeriod"/>
            </a:pPr>
            <a:r>
              <a:rPr lang="en-GB" b="0" i="0" dirty="0">
                <a:solidFill>
                  <a:srgbClr val="374151"/>
                </a:solidFill>
                <a:effectLst/>
                <a:latin typeface="Söhne"/>
              </a:rPr>
              <a:t>Patellar reflex (L2-L4)</a:t>
            </a:r>
          </a:p>
          <a:p>
            <a:pPr marL="1143000" lvl="2" indent="-228600" algn="l">
              <a:buFont typeface="+mj-lt"/>
              <a:buAutoNum type="arabicPeriod"/>
            </a:pPr>
            <a:r>
              <a:rPr lang="en-GB" b="0" i="0" dirty="0">
                <a:solidFill>
                  <a:srgbClr val="374151"/>
                </a:solidFill>
                <a:effectLst/>
                <a:latin typeface="Söhne"/>
              </a:rPr>
              <a:t>Achilles reflex (S1-S2)</a:t>
            </a:r>
          </a:p>
          <a:p>
            <a:pPr marL="742950" lvl="1" indent="-285750" algn="l">
              <a:buFont typeface="+mj-lt"/>
              <a:buAutoNum type="arabicPeriod"/>
            </a:pPr>
            <a:r>
              <a:rPr lang="en-GB" b="0" i="0" dirty="0">
                <a:solidFill>
                  <a:srgbClr val="374151"/>
                </a:solidFill>
                <a:effectLst/>
                <a:latin typeface="Söhne"/>
              </a:rPr>
              <a:t>Assess for the presence or absence of reflexes and any hyperreflexia or hyporeflexia.</a:t>
            </a:r>
          </a:p>
          <a:p>
            <a:pPr algn="l">
              <a:buFont typeface="+mj-lt"/>
              <a:buAutoNum type="arabicPeriod"/>
            </a:pPr>
            <a:r>
              <a:rPr lang="en-GB" b="0" i="0" dirty="0">
                <a:solidFill>
                  <a:srgbClr val="374151"/>
                </a:solidFill>
                <a:effectLst/>
                <a:latin typeface="Söhne"/>
              </a:rPr>
              <a:t>Pathological Reflexes:</a:t>
            </a:r>
          </a:p>
          <a:p>
            <a:pPr marL="742950" lvl="1" indent="-285750" algn="l">
              <a:buFont typeface="+mj-lt"/>
              <a:buAutoNum type="arabicPeriod"/>
            </a:pPr>
            <a:r>
              <a:rPr lang="en-GB" b="0" i="0" dirty="0">
                <a:solidFill>
                  <a:srgbClr val="374151"/>
                </a:solidFill>
                <a:effectLst/>
                <a:latin typeface="Söhne"/>
              </a:rPr>
              <a:t>Check for the presence of pathological reflexes such as the Babinski sign (extensor plantar response) or the Hoffman sign. These reflexes can indicate upper motor neuron dysfunction.</a:t>
            </a:r>
          </a:p>
          <a:p>
            <a:pPr algn="l">
              <a:buFont typeface="+mj-lt"/>
              <a:buAutoNum type="arabicPeriod"/>
            </a:pPr>
            <a:r>
              <a:rPr lang="en-GB" b="0" i="0" dirty="0">
                <a:solidFill>
                  <a:srgbClr val="374151"/>
                </a:solidFill>
                <a:effectLst/>
                <a:latin typeface="Söhne"/>
              </a:rPr>
              <a:t>Muscle Fasciculations and Fibrillations:</a:t>
            </a:r>
          </a:p>
          <a:p>
            <a:pPr marL="742950" lvl="1" indent="-285750" algn="l">
              <a:buFont typeface="+mj-lt"/>
              <a:buAutoNum type="arabicPeriod"/>
            </a:pPr>
            <a:r>
              <a:rPr lang="en-GB" b="0" i="0" dirty="0">
                <a:solidFill>
                  <a:srgbClr val="374151"/>
                </a:solidFill>
                <a:effectLst/>
                <a:latin typeface="Söhne"/>
              </a:rPr>
              <a:t>Observe for muscle fasciculations (spontaneous muscle twitches) and fibrillations (small, spontaneous muscle contractions) that can be indicative of lower motor neuron involvement.</a:t>
            </a:r>
          </a:p>
          <a:p>
            <a:pPr algn="l">
              <a:buFont typeface="+mj-lt"/>
              <a:buAutoNum type="arabicPeriod"/>
            </a:pPr>
            <a:r>
              <a:rPr lang="en-GB" b="0" i="0" dirty="0">
                <a:solidFill>
                  <a:srgbClr val="374151"/>
                </a:solidFill>
                <a:effectLst/>
                <a:latin typeface="Söhne"/>
              </a:rPr>
              <a:t>Strength Patterns and Distribution:</a:t>
            </a:r>
          </a:p>
          <a:p>
            <a:pPr marL="742950" lvl="1" indent="-285750" algn="l">
              <a:buFont typeface="+mj-lt"/>
              <a:buAutoNum type="arabicPeriod"/>
            </a:pPr>
            <a:r>
              <a:rPr lang="en-GB" b="0" i="0" dirty="0">
                <a:solidFill>
                  <a:srgbClr val="374151"/>
                </a:solidFill>
                <a:effectLst/>
                <a:latin typeface="Söhne"/>
              </a:rPr>
              <a:t>Note the patterns of weakness and their distribution. Some neurological conditions exhibit characteristic patterns of muscle involvement.</a:t>
            </a:r>
          </a:p>
          <a:p>
            <a:pPr algn="l">
              <a:buFont typeface="+mj-lt"/>
              <a:buAutoNum type="arabicPeriod"/>
            </a:pPr>
            <a:r>
              <a:rPr lang="en-GB" b="0" i="0" dirty="0">
                <a:solidFill>
                  <a:srgbClr val="374151"/>
                </a:solidFill>
                <a:effectLst/>
                <a:latin typeface="Söhne"/>
              </a:rPr>
              <a:t>Functional Testing:</a:t>
            </a:r>
          </a:p>
          <a:p>
            <a:pPr marL="742950" lvl="1" indent="-285750" algn="l">
              <a:buFont typeface="+mj-lt"/>
              <a:buAutoNum type="arabicPeriod"/>
            </a:pPr>
            <a:r>
              <a:rPr lang="en-GB" b="0" i="0" dirty="0">
                <a:solidFill>
                  <a:srgbClr val="374151"/>
                </a:solidFill>
                <a:effectLst/>
                <a:latin typeface="Söhne"/>
              </a:rPr>
              <a:t>Assess the patient's ability to perform functional tasks such as standing from a chair, walking, and other activities of daily living.</a:t>
            </a:r>
          </a:p>
          <a:p>
            <a:pPr algn="l">
              <a:buFont typeface="+mj-lt"/>
              <a:buAutoNum type="arabicPeriod"/>
            </a:pPr>
            <a:r>
              <a:rPr lang="en-GB" b="0" i="0" dirty="0">
                <a:solidFill>
                  <a:srgbClr val="374151"/>
                </a:solidFill>
                <a:effectLst/>
                <a:latin typeface="Söhne"/>
              </a:rPr>
              <a:t>Pain and Sensory Complaints:</a:t>
            </a:r>
          </a:p>
          <a:p>
            <a:pPr marL="742950" lvl="1" indent="-285750" algn="l">
              <a:buFont typeface="+mj-lt"/>
              <a:buAutoNum type="arabicPeriod"/>
            </a:pPr>
            <a:r>
              <a:rPr lang="en-GB" b="0" i="0" dirty="0">
                <a:solidFill>
                  <a:srgbClr val="374151"/>
                </a:solidFill>
                <a:effectLst/>
                <a:latin typeface="Söhne"/>
              </a:rPr>
              <a:t>Inquire about any pain or sensory disturbances that may be related to motor function issues.</a:t>
            </a:r>
          </a:p>
          <a:p>
            <a:pPr algn="l"/>
            <a:r>
              <a:rPr lang="en-GB" b="0" i="0" dirty="0">
                <a:solidFill>
                  <a:srgbClr val="374151"/>
                </a:solidFill>
                <a:effectLst/>
                <a:latin typeface="Söhne"/>
              </a:rPr>
              <a:t>The motor examination is an essential part of the overall neurological assessment and helps the healthcare provider evaluate the integrity of the motor system, identify abnormalities, and guide further diagnostic and treatment decisions. It is typically performed in conjunction with other components of the neurological examination, including the assessment of sensory function, cranial nerves, and mental status.</a:t>
            </a:r>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43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42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CORRECT 5</a:t>
            </a:r>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7ACF8-B5A4-E84B-9011-9C8DF71F28C3}"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618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CORRECT 4</a:t>
            </a:r>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7ACF8-B5A4-E84B-9011-9C8DF71F28C3}"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2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04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imes New Roman" panose="02020603050405020304" pitchFamily="18" charset="0"/>
              </a:rPr>
              <a:t>Olfactory nerve (Cranial nerve I) - This is the least tested of cranial nerves in the clinical setting. To test function involves the assessment of the patient's sense of smell. Start with one nostril while covering the opposing nostril to allow for proper detection of any abnormal findings. Do this for both sides. The most common causes of anosmia, the loss of smell, are the following: infections, allergies, or nasal polyps. Other causes include trauma (fracture of the cribriform plate), Parkinson disease, lesions at the base of the skull (meningioma), or rare genetic conditions.</a:t>
            </a:r>
            <a:r>
              <a:rPr lang="en-GB" b="0" i="0" dirty="0">
                <a:solidFill>
                  <a:srgbClr val="2F4A8B"/>
                </a:solidFill>
                <a:effectLst/>
                <a:latin typeface="Times New Roman" panose="02020603050405020304" pitchFamily="18" charset="0"/>
                <a:hlinkClick r:id="rId3"/>
              </a:rPr>
              <a:t>[10]</a:t>
            </a:r>
            <a:endParaRPr lang="en-GB" b="0" i="0" dirty="0">
              <a:solidFill>
                <a:srgbClr val="2F4A8B"/>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F4A8B"/>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303030"/>
                </a:solidFill>
                <a:effectLst/>
                <a:latin typeface="Times New Roman" panose="02020603050405020304" pitchFamily="18" charset="0"/>
              </a:rPr>
              <a:t>Boesveldt</a:t>
            </a:r>
            <a:r>
              <a:rPr lang="en-GB" b="0" i="0" dirty="0">
                <a:solidFill>
                  <a:srgbClr val="303030"/>
                </a:solidFill>
                <a:effectLst/>
                <a:latin typeface="Times New Roman" panose="02020603050405020304" pitchFamily="18" charset="0"/>
              </a:rPr>
              <a:t> S, Postma EM, Boak D, </a:t>
            </a:r>
            <a:r>
              <a:rPr lang="en-GB" b="0" i="0" dirty="0" err="1">
                <a:solidFill>
                  <a:srgbClr val="303030"/>
                </a:solidFill>
                <a:effectLst/>
                <a:latin typeface="Times New Roman" panose="02020603050405020304" pitchFamily="18" charset="0"/>
              </a:rPr>
              <a:t>Welge-Luessen</a:t>
            </a:r>
            <a:r>
              <a:rPr lang="en-GB" b="0" i="0" dirty="0">
                <a:solidFill>
                  <a:srgbClr val="303030"/>
                </a:solidFill>
                <a:effectLst/>
                <a:latin typeface="Times New Roman" panose="02020603050405020304" pitchFamily="18" charset="0"/>
              </a:rPr>
              <a:t> A, </a:t>
            </a:r>
            <a:r>
              <a:rPr lang="en-GB" b="0" i="0" dirty="0" err="1">
                <a:solidFill>
                  <a:srgbClr val="303030"/>
                </a:solidFill>
                <a:effectLst/>
                <a:latin typeface="Times New Roman" panose="02020603050405020304" pitchFamily="18" charset="0"/>
              </a:rPr>
              <a:t>Schöpf</a:t>
            </a:r>
            <a:r>
              <a:rPr lang="en-GB" b="0" i="0" dirty="0">
                <a:solidFill>
                  <a:srgbClr val="303030"/>
                </a:solidFill>
                <a:effectLst/>
                <a:latin typeface="Times New Roman" panose="02020603050405020304" pitchFamily="18" charset="0"/>
              </a:rPr>
              <a:t> V, Mainland JD, Martens J, Ngai J, Duffy VB. Anosmia-A Clinical Review. Chem Senses. 2017 Sep 01;42(7):513-523.</a:t>
            </a:r>
            <a:endParaRPr lang="en-SI" dirty="0"/>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1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Optic nerve (Cranial nerve II) – Assessment of the optic nerve function includes a test for visual acuity and visual fields. Each eye is tested separately. Most problems with visual acuity are ophthalmologic in origin; however, damage to this nerve, like pseudobulbar neuritis or pressure from a pituitary </a:t>
            </a:r>
            <a:r>
              <a:rPr lang="en-GB" b="0" i="0" dirty="0" err="1">
                <a:solidFill>
                  <a:srgbClr val="000000"/>
                </a:solidFill>
                <a:effectLst/>
                <a:latin typeface="Times New Roman" panose="02020603050405020304" pitchFamily="18" charset="0"/>
              </a:rPr>
              <a:t>tumor</a:t>
            </a:r>
            <a:r>
              <a:rPr lang="en-GB" b="0" i="0" dirty="0">
                <a:solidFill>
                  <a:srgbClr val="000000"/>
                </a:solidFill>
                <a:effectLst/>
                <a:latin typeface="Times New Roman" panose="02020603050405020304" pitchFamily="18" charset="0"/>
              </a:rPr>
              <a:t>, can present with monocular blindness and visual field cuts. The extent of involvement will depend on what they can see during the examination as compared to the baseline.</a:t>
            </a:r>
            <a:r>
              <a:rPr lang="en-GB" b="0" i="0" dirty="0">
                <a:solidFill>
                  <a:srgbClr val="2F4A8B"/>
                </a:solidFill>
                <a:effectLst/>
                <a:latin typeface="Times New Roman" panose="02020603050405020304" pitchFamily="18" charset="0"/>
                <a:hlinkClick r:id="rId3"/>
              </a:rPr>
              <a:t>[11]</a:t>
            </a:r>
            <a:r>
              <a:rPr lang="en-GB" b="0" i="0" dirty="0">
                <a:solidFill>
                  <a:srgbClr val="000000"/>
                </a:solidFill>
                <a:effectLst/>
                <a:latin typeface="Times New Roman" panose="02020603050405020304" pitchFamily="18" charset="0"/>
              </a:rPr>
              <a:t> Furthermore, the pupillary light reflex can be tested by shining a light directly into the eye. The afferent limb of this reflex is found on the optic nerve; the sensory input. Shining a light on one eye should show a constriction of the pupils on both eyes. The failure of the pupils to constrict could indicate either an optic nerve lesion, a lesion of the efferent limb (oculomotor nerve), or any lesion along the pathway. A dilated pupil that is unresponsive to light may indicate a lesion on the efferent limb of the pathway, while a constricted pupil can point to a lesion on the cervical sympathetic chain. A fundoscopic examination is also done to visualize the optic disk. Abnormalities like papilledema or retinal </a:t>
            </a:r>
            <a:r>
              <a:rPr lang="en-GB" b="0" i="0" dirty="0" err="1">
                <a:solidFill>
                  <a:srgbClr val="000000"/>
                </a:solidFill>
                <a:effectLst/>
                <a:latin typeface="Times New Roman" panose="02020603050405020304" pitchFamily="18" charset="0"/>
              </a:rPr>
              <a:t>hemorrhages</a:t>
            </a:r>
            <a:r>
              <a:rPr lang="en-GB" b="0" i="0" dirty="0">
                <a:solidFill>
                  <a:srgbClr val="000000"/>
                </a:solidFill>
                <a:effectLst/>
                <a:latin typeface="Times New Roman" panose="02020603050405020304" pitchFamily="18" charset="0"/>
              </a:rPr>
              <a:t> are red flags that can point to life-threatening conditions like increased intracranial pressure and subarachnoid </a:t>
            </a:r>
            <a:r>
              <a:rPr lang="en-GB" b="0" i="0" dirty="0" err="1">
                <a:solidFill>
                  <a:srgbClr val="000000"/>
                </a:solidFill>
                <a:effectLst/>
                <a:latin typeface="Times New Roman" panose="02020603050405020304" pitchFamily="18" charset="0"/>
              </a:rPr>
              <a:t>hemorrhage</a:t>
            </a:r>
            <a:r>
              <a:rPr lang="en-GB" b="0" i="0" dirty="0">
                <a:solidFill>
                  <a:srgbClr val="000000"/>
                </a:solidFill>
                <a:effectLst/>
                <a:latin typeface="Times New Roman" panose="02020603050405020304" pitchFamily="18" charset="0"/>
              </a:rPr>
              <a:t>.</a:t>
            </a:r>
            <a:r>
              <a:rPr lang="en-GB" b="0" i="0" dirty="0">
                <a:solidFill>
                  <a:srgbClr val="2F4A8B"/>
                </a:solidFill>
                <a:effectLst/>
                <a:latin typeface="Times New Roman" panose="02020603050405020304" pitchFamily="18" charset="0"/>
                <a:hlinkClick r:id="rId3"/>
              </a:rPr>
              <a:t>[12]</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err="1">
                <a:solidFill>
                  <a:srgbClr val="303030"/>
                </a:solidFill>
                <a:effectLst/>
                <a:latin typeface="Times New Roman" panose="02020603050405020304" pitchFamily="18" charset="0"/>
              </a:rPr>
              <a:t>Kniestedt</a:t>
            </a:r>
            <a:r>
              <a:rPr lang="en-GB" b="0" i="0" dirty="0">
                <a:solidFill>
                  <a:srgbClr val="303030"/>
                </a:solidFill>
                <a:effectLst/>
                <a:latin typeface="Times New Roman" panose="02020603050405020304" pitchFamily="18" charset="0"/>
              </a:rPr>
              <a:t> C, Stamper RL. Visual acuity and its measurement. </a:t>
            </a:r>
            <a:r>
              <a:rPr lang="en-GB" b="0" i="0" dirty="0" err="1">
                <a:solidFill>
                  <a:srgbClr val="303030"/>
                </a:solidFill>
                <a:effectLst/>
                <a:latin typeface="Times New Roman" panose="02020603050405020304" pitchFamily="18" charset="0"/>
              </a:rPr>
              <a:t>Ophthalmol</a:t>
            </a:r>
            <a:r>
              <a:rPr lang="en-GB" b="0" i="0" dirty="0">
                <a:solidFill>
                  <a:srgbClr val="303030"/>
                </a:solidFill>
                <a:effectLst/>
                <a:latin typeface="Times New Roman" panose="02020603050405020304" pitchFamily="18" charset="0"/>
              </a:rPr>
              <a:t> Clin North Am. 2003 Jun;16(2):155-70</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Dhoot R, Margolin E.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[Internet].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Publishing; Treasure Island (FL): Aug 8, 2022. Papilledema. </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5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Oculomotor, trochlear, and abducens nerves (Cranial nerve III, IV, and VI)  are the nerves for extraocular muscle movement. Assessment involves drawing an invisible "H" in front of the patient and asking the patient to follow with their eyes. Abnormal findings present as </a:t>
            </a:r>
            <a:r>
              <a:rPr lang="en-GB" b="0" i="0" dirty="0" err="1">
                <a:solidFill>
                  <a:srgbClr val="000000"/>
                </a:solidFill>
                <a:effectLst/>
                <a:latin typeface="Times New Roman" panose="02020603050405020304" pitchFamily="18" charset="0"/>
              </a:rPr>
              <a:t>disconjugate</a:t>
            </a:r>
            <a:r>
              <a:rPr lang="en-GB" b="0" i="0" dirty="0">
                <a:solidFill>
                  <a:srgbClr val="000000"/>
                </a:solidFill>
                <a:effectLst/>
                <a:latin typeface="Times New Roman" panose="02020603050405020304" pitchFamily="18" charset="0"/>
              </a:rPr>
              <a:t> gaze or double vision. The involvement of the third cranial nerve by compression (aneurysm of the posterior communicating artery) leads to dilated pupil, ptosis, and eyes looking outward and downward. Lateral rectus palsy is due to the involvement of the sixth cranial nerve; it can be a false localizing sign in increased intracranial pressure (bilateral lateral rectus palsy). The involvement of the pathways in the brainstem (e.g., lacunar infarct, multiple sclerosis) can lead to internuclear ophthalmoplegia. This condition occurs when the medial longitudinal fasciculus (MLF), a heavily myelinated pathway that allows for coordinated horizontal gaze, is damaged.</a:t>
            </a:r>
            <a:r>
              <a:rPr lang="en-GB" b="0" i="0" dirty="0">
                <a:solidFill>
                  <a:srgbClr val="2F4A8B"/>
                </a:solidFill>
                <a:effectLst/>
                <a:latin typeface="Times New Roman" panose="02020603050405020304" pitchFamily="18" charset="0"/>
                <a:hlinkClick r:id="rId3"/>
              </a:rPr>
              <a:t>[13]</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Virgo JD, Plant GT. Internuclear ophthalmoplegia. </a:t>
            </a:r>
            <a:r>
              <a:rPr lang="en-GB" b="0" i="0" dirty="0" err="1">
                <a:solidFill>
                  <a:srgbClr val="303030"/>
                </a:solidFill>
                <a:effectLst/>
                <a:latin typeface="Times New Roman" panose="02020603050405020304" pitchFamily="18" charset="0"/>
              </a:rPr>
              <a:t>Pract</a:t>
            </a:r>
            <a:r>
              <a:rPr lang="en-GB" b="0" i="0" dirty="0">
                <a:solidFill>
                  <a:srgbClr val="303030"/>
                </a:solidFill>
                <a:effectLst/>
                <a:latin typeface="Times New Roman" panose="02020603050405020304" pitchFamily="18" charset="0"/>
              </a:rPr>
              <a:t> Neurol. 2017 Apr;17(2):149-153.</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8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Oculomotor, trochlear, and abducens nerves (Cranial nerve III, IV, and VI)  are the nerves for extraocular muscle movement. Assessment involves drawing an invisible "H" in front of the patient and asking the patient to follow with their eyes. Abnormal findings present as </a:t>
            </a:r>
            <a:r>
              <a:rPr lang="en-GB" b="0" i="0" dirty="0" err="1">
                <a:solidFill>
                  <a:srgbClr val="000000"/>
                </a:solidFill>
                <a:effectLst/>
                <a:latin typeface="Times New Roman" panose="02020603050405020304" pitchFamily="18" charset="0"/>
              </a:rPr>
              <a:t>disconjugate</a:t>
            </a:r>
            <a:r>
              <a:rPr lang="en-GB" b="0" i="0" dirty="0">
                <a:solidFill>
                  <a:srgbClr val="000000"/>
                </a:solidFill>
                <a:effectLst/>
                <a:latin typeface="Times New Roman" panose="02020603050405020304" pitchFamily="18" charset="0"/>
              </a:rPr>
              <a:t> gaze or double vision. The involvement of the third cranial nerve by compression (aneurysm of the posterior communicating artery) leads to dilated pupil, ptosis, and eyes looking outward and downward. Lateral rectus palsy is due to the involvement of the sixth cranial nerve; it can be a false localizing sign in increased intracranial pressure (bilateral lateral rectus palsy). The involvement of the pathways in the brainstem (e.g., lacunar infarct, multiple sclerosis) can lead to internuclear ophthalmoplegia. This condition occurs when the medial longitudinal fasciculus (MLF), a heavily myelinated pathway that allows for coordinated horizontal gaze, is damaged.</a:t>
            </a:r>
            <a:r>
              <a:rPr lang="en-GB" b="0" i="0" dirty="0">
                <a:solidFill>
                  <a:srgbClr val="2F4A8B"/>
                </a:solidFill>
                <a:effectLst/>
                <a:latin typeface="Times New Roman" panose="02020603050405020304" pitchFamily="18" charset="0"/>
                <a:hlinkClick r:id="rId3"/>
              </a:rPr>
              <a:t>[13]</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Virgo JD, Plant GT. Internuclear ophthalmoplegia. </a:t>
            </a:r>
            <a:r>
              <a:rPr lang="en-GB" b="0" i="0" dirty="0" err="1">
                <a:solidFill>
                  <a:srgbClr val="303030"/>
                </a:solidFill>
                <a:effectLst/>
                <a:latin typeface="Times New Roman" panose="02020603050405020304" pitchFamily="18" charset="0"/>
              </a:rPr>
              <a:t>Pract</a:t>
            </a:r>
            <a:r>
              <a:rPr lang="en-GB" b="0" i="0" dirty="0">
                <a:solidFill>
                  <a:srgbClr val="303030"/>
                </a:solidFill>
                <a:effectLst/>
                <a:latin typeface="Times New Roman" panose="02020603050405020304" pitchFamily="18" charset="0"/>
              </a:rPr>
              <a:t> Neurol. 2017 Apr;17(2):149-153.</a:t>
            </a:r>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9</a:t>
            </a:fld>
            <a:endParaRPr lang="en-SI"/>
          </a:p>
        </p:txBody>
      </p:sp>
    </p:spTree>
    <p:extLst>
      <p:ext uri="{BB962C8B-B14F-4D97-AF65-F5344CB8AC3E}">
        <p14:creationId xmlns:p14="http://schemas.microsoft.com/office/powerpoint/2010/main" val="1747257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Trigeminal nerve (Cranial nerve V)</a:t>
            </a:r>
            <a:r>
              <a:rPr lang="en-GB" b="1" i="0" dirty="0">
                <a:solidFill>
                  <a:srgbClr val="000000"/>
                </a:solidFill>
                <a:effectLst/>
                <a:latin typeface="Times New Roman" panose="02020603050405020304" pitchFamily="18" charset="0"/>
              </a:rPr>
              <a:t> </a:t>
            </a:r>
            <a:r>
              <a:rPr lang="en-GB" b="0" i="0" dirty="0">
                <a:solidFill>
                  <a:srgbClr val="000000"/>
                </a:solidFill>
                <a:effectLst/>
                <a:latin typeface="Times New Roman" panose="02020603050405020304" pitchFamily="18" charset="0"/>
              </a:rPr>
              <a:t>– this nerve supplies the sensation to the face, the motor nucleus is responsible for biting and chewing. Assessment of this nerve involves asking the patient to clench their jaw and test for the sensation of the ophthalmic, maxillary, and mandibular branches. Therefore, a weakness of the muscle of mastication or sensory deficit on the ipsilateral side suggests its involvement. This is also the afferent pathway for the blink reflex (the efferent pathway being the facial nerve). A corneal reflex is usually performed in comatose patients to assess brainstem function. An absence in an awake patient may point to a localized lesion affecting either the trigeminal nerve the facial nerve or both.</a:t>
            </a:r>
            <a:r>
              <a:rPr lang="en-GB" b="0" i="0" dirty="0">
                <a:solidFill>
                  <a:srgbClr val="2F4A8B"/>
                </a:solidFill>
                <a:effectLst/>
                <a:latin typeface="Times New Roman" panose="02020603050405020304" pitchFamily="18" charset="0"/>
                <a:hlinkClick r:id="rId3"/>
              </a:rPr>
              <a:t>[14]</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Walker HK. Cranial Nerve V: The Trigeminal Nerve. In: Walker HK, Hall WD, Hurst JW, editors. Clinical Methods: The History, Physical, and Laboratory Examinations. 3rd ed. Butterworths; Boston: 1990.</a:t>
            </a:r>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10</a:t>
            </a:fld>
            <a:endParaRPr lang="en-SI"/>
          </a:p>
        </p:txBody>
      </p:sp>
    </p:spTree>
    <p:extLst>
      <p:ext uri="{BB962C8B-B14F-4D97-AF65-F5344CB8AC3E}">
        <p14:creationId xmlns:p14="http://schemas.microsoft.com/office/powerpoint/2010/main" val="3608922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Oculomotor, trochlear, and abducens nerves (Cranial nerve III, IV, and VI)  are the nerves for extraocular muscle movement. Assessment involves drawing an invisible "H" in front of the patient and asking the patient to follow with their eyes. Abnormal findings present as </a:t>
            </a:r>
            <a:r>
              <a:rPr lang="en-GB" b="0" i="0" dirty="0" err="1">
                <a:solidFill>
                  <a:srgbClr val="000000"/>
                </a:solidFill>
                <a:effectLst/>
                <a:latin typeface="Times New Roman" panose="02020603050405020304" pitchFamily="18" charset="0"/>
              </a:rPr>
              <a:t>disconjugate</a:t>
            </a:r>
            <a:r>
              <a:rPr lang="en-GB" b="0" i="0" dirty="0">
                <a:solidFill>
                  <a:srgbClr val="000000"/>
                </a:solidFill>
                <a:effectLst/>
                <a:latin typeface="Times New Roman" panose="02020603050405020304" pitchFamily="18" charset="0"/>
              </a:rPr>
              <a:t> gaze or double vision. The involvement of the third cranial nerve by compression (aneurysm of the posterior communicating artery) leads to dilated pupil, ptosis, and eyes looking outward and downward. Lateral rectus palsy is due to the involvement of the sixth cranial nerve; it can be a false localizing sign in increased intracranial pressure (bilateral lateral rectus palsy). The involvement of the pathways in the brainstem (e.g., lacunar infarct, multiple sclerosis) can lead to internuclear ophthalmoplegia. This condition occurs when the medial longitudinal fasciculus (MLF), a heavily myelinated pathway that allows for coordinated horizontal gaze, is damaged.</a:t>
            </a:r>
            <a:r>
              <a:rPr lang="en-GB" b="0" i="0" dirty="0">
                <a:solidFill>
                  <a:srgbClr val="2F4A8B"/>
                </a:solidFill>
                <a:effectLst/>
                <a:latin typeface="Times New Roman" panose="02020603050405020304" pitchFamily="18" charset="0"/>
                <a:hlinkClick r:id="rId3"/>
              </a:rPr>
              <a:t>[13]</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Virgo JD, Plant GT. Internuclear ophthalmoplegia. </a:t>
            </a:r>
            <a:r>
              <a:rPr lang="en-GB" b="0" i="0" dirty="0" err="1">
                <a:solidFill>
                  <a:srgbClr val="303030"/>
                </a:solidFill>
                <a:effectLst/>
                <a:latin typeface="Times New Roman" panose="02020603050405020304" pitchFamily="18" charset="0"/>
              </a:rPr>
              <a:t>Pract</a:t>
            </a:r>
            <a:r>
              <a:rPr lang="en-GB" b="0" i="0" dirty="0">
                <a:solidFill>
                  <a:srgbClr val="303030"/>
                </a:solidFill>
                <a:effectLst/>
                <a:latin typeface="Times New Roman" panose="02020603050405020304" pitchFamily="18" charset="0"/>
              </a:rPr>
              <a:t> Neurol. 2017 Apr;17(2):149-153.</a:t>
            </a:r>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11</a:t>
            </a:fld>
            <a:endParaRPr lang="en-SI"/>
          </a:p>
        </p:txBody>
      </p:sp>
    </p:spTree>
    <p:extLst>
      <p:ext uri="{BB962C8B-B14F-4D97-AF65-F5344CB8AC3E}">
        <p14:creationId xmlns:p14="http://schemas.microsoft.com/office/powerpoint/2010/main" val="297376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facial nerve (Cranial nerve VII) supplies the muscles of facial expression, stapedius muscle, and taste to the anterior two- of the tongue. Assessment of this nerve involves asking the patient to move their facial muscles by asking them to raise their eyebrows, close their eyes tightly, smile, and blow up their cheeks. The location of weakness in facial muscles can differentiate between peripheral or central involvement. A weakness with the movement of the entire right side of the face is indicative of either a peripheral lesion or damage to the facial nucleus on the ipsilateral side, like in Bell's palsy or a pontine infarct. A weakness of the lower half of the face with sparing of the forehead is suggestive of a lesion above and contralateral to the facial nerve (stroke involving the motor cortex). This is because the forehead has innervation from both the left and right sides of the motor cortex. </a:t>
            </a:r>
            <a:r>
              <a:rPr lang="en-GB" b="0" i="0" dirty="0">
                <a:solidFill>
                  <a:srgbClr val="2F4A8B"/>
                </a:solidFill>
                <a:effectLst/>
                <a:latin typeface="Times New Roman" panose="02020603050405020304" pitchFamily="18" charset="0"/>
                <a:hlinkClick r:id="rId3"/>
              </a:rPr>
              <a:t>[15]</a:t>
            </a:r>
            <a:r>
              <a:rPr lang="en-GB" b="0" i="0" dirty="0">
                <a:solidFill>
                  <a:srgbClr val="000000"/>
                </a:solidFill>
                <a:effectLst/>
                <a:latin typeface="Times New Roman" panose="02020603050405020304" pitchFamily="18" charset="0"/>
              </a:rPr>
              <a:t> Damage to the facial nerve can also present with hyperacusis and loss of taste to the anterior 2/3 of the tongue.</a:t>
            </a:r>
          </a:p>
          <a:p>
            <a:endParaRPr lang="en-GB" b="0" i="0" dirty="0">
              <a:solidFill>
                <a:srgbClr val="000000"/>
              </a:solidFill>
              <a:effectLst/>
              <a:latin typeface="Times New Roman" panose="02020603050405020304" pitchFamily="18" charset="0"/>
            </a:endParaRPr>
          </a:p>
          <a:p>
            <a:r>
              <a:rPr lang="en-GB" b="0" i="0" dirty="0" err="1">
                <a:solidFill>
                  <a:srgbClr val="303030"/>
                </a:solidFill>
                <a:effectLst/>
                <a:latin typeface="Times New Roman" panose="02020603050405020304" pitchFamily="18" charset="0"/>
              </a:rPr>
              <a:t>Sonne</a:t>
            </a:r>
            <a:r>
              <a:rPr lang="en-GB" b="0" i="0" dirty="0">
                <a:solidFill>
                  <a:srgbClr val="303030"/>
                </a:solidFill>
                <a:effectLst/>
                <a:latin typeface="Times New Roman" panose="02020603050405020304" pitchFamily="18" charset="0"/>
              </a:rPr>
              <a:t> J, Lopez-Ojeda W.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[Internet].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Publishing; Treasure Island (FL): Dec 9, 2022. Neuroanatomy, Cranial Nerve.</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7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vestibulocochlear nerve (Cranial nerve VIII) supplies functions in hearing and equilibrium. Gross assessment of function can be done by whispering words behind the patient, rubbing fingers or hair together close to the ear, and asking if the patient can hear. If a hearing deficit is established, doing a Weber and Rinne test can differentiate sensorineural from conductive hearing loss. A normal Rinne exam will exhibit air conduction (AC) greater than bone conduction (BC). A conductive hearing loss will show BC greater than AC. In patients with sensorineural hearing loss, AC will be greater than BC, but for a shorter duration when compared to a normal subject. A normal Weber test shows hearing the sound/vibration equally in both ears. A conductive hearing loss will lateralize the sound to the abnormal ear while a sensorineural hearing loss will lateralize to the normal ear.</a:t>
            </a:r>
            <a:r>
              <a:rPr lang="en-GB" b="0" i="0" dirty="0">
                <a:solidFill>
                  <a:srgbClr val="2F4A8B"/>
                </a:solidFill>
                <a:effectLst/>
                <a:latin typeface="Times New Roman" panose="02020603050405020304" pitchFamily="18" charset="0"/>
                <a:hlinkClick r:id="rId3"/>
              </a:rPr>
              <a:t>[16]</a:t>
            </a:r>
            <a:endParaRPr lang="en-GB" b="0" i="0" dirty="0">
              <a:solidFill>
                <a:srgbClr val="2F4A8B"/>
              </a:solidFill>
              <a:effectLst/>
              <a:latin typeface="Times New Roman" panose="02020603050405020304" pitchFamily="18" charset="0"/>
            </a:endParaRPr>
          </a:p>
          <a:p>
            <a:endParaRPr lang="en-GB" b="0" i="0" dirty="0">
              <a:solidFill>
                <a:srgbClr val="2F4A8B"/>
              </a:solidFill>
              <a:effectLst/>
              <a:latin typeface="Times New Roman" panose="02020603050405020304" pitchFamily="18" charset="0"/>
            </a:endParaRPr>
          </a:p>
          <a:p>
            <a:r>
              <a:rPr lang="en-GB" b="0" i="0" dirty="0">
                <a:solidFill>
                  <a:srgbClr val="303030"/>
                </a:solidFill>
                <a:effectLst/>
                <a:latin typeface="Times New Roman" panose="02020603050405020304" pitchFamily="18" charset="0"/>
              </a:rPr>
              <a:t>Kong EL, Fowler JB.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[Internet]. </a:t>
            </a:r>
            <a:r>
              <a:rPr lang="en-GB" b="0" i="0" dirty="0" err="1">
                <a:solidFill>
                  <a:srgbClr val="303030"/>
                </a:solidFill>
                <a:effectLst/>
                <a:latin typeface="Times New Roman" panose="02020603050405020304" pitchFamily="18" charset="0"/>
              </a:rPr>
              <a:t>StatPearls</a:t>
            </a:r>
            <a:r>
              <a:rPr lang="en-GB" b="0" i="0" dirty="0">
                <a:solidFill>
                  <a:srgbClr val="303030"/>
                </a:solidFill>
                <a:effectLst/>
                <a:latin typeface="Times New Roman" panose="02020603050405020304" pitchFamily="18" charset="0"/>
              </a:rPr>
              <a:t> Publishing; Treasure Island (FL): Jan 30, 2023. Rinne Test.</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5AD66-E3C4-1048-9920-6820CAA10665}"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89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251844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12255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651098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590751" y="512735"/>
            <a:ext cx="11013873" cy="316800"/>
          </a:xfrm>
          <a:prstGeom prst="rect">
            <a:avLst/>
          </a:prstGeom>
        </p:spPr>
        <p:txBody>
          <a:bodyPr lIns="0" tIns="0" bIns="0" anchor="b" anchorCtr="0">
            <a:noAutofit/>
          </a:bodyPr>
          <a:lstStyle>
            <a:lvl1pPr algn="l">
              <a:defRPr sz="2600" b="1">
                <a:solidFill>
                  <a:schemeClr val="tx1"/>
                </a:solidFill>
              </a:defRPr>
            </a:lvl1pPr>
          </a:lstStyle>
          <a:p>
            <a:endParaRPr lang="en-US"/>
          </a:p>
        </p:txBody>
      </p:sp>
      <p:sp>
        <p:nvSpPr>
          <p:cNvPr id="4" name="Text Placeholder 7">
            <a:extLst>
              <a:ext uri="{FF2B5EF4-FFF2-40B4-BE49-F238E27FC236}">
                <a16:creationId xmlns:a16="http://schemas.microsoft.com/office/drawing/2014/main" id="{D6A5E1AE-D963-49D8-A6FC-4270105A9683}"/>
              </a:ext>
            </a:extLst>
          </p:cNvPr>
          <p:cNvSpPr>
            <a:spLocks noGrp="1"/>
          </p:cNvSpPr>
          <p:nvPr>
            <p:ph type="body" sz="quarter" idx="10" hasCustomPrompt="1"/>
          </p:nvPr>
        </p:nvSpPr>
        <p:spPr>
          <a:xfrm>
            <a:off x="2336532" y="6340386"/>
            <a:ext cx="7554720" cy="313171"/>
          </a:xfrm>
        </p:spPr>
        <p:txBody>
          <a:bodyPr lIns="0" anchor="b">
            <a:noAutofit/>
          </a:bodyPr>
          <a:lstStyle>
            <a:lvl1pPr marL="0" indent="0">
              <a:spcBef>
                <a:spcPts val="0"/>
              </a:spcBef>
              <a:spcAft>
                <a:spcPts val="200"/>
              </a:spcAft>
              <a:buNone/>
              <a:defRPr sz="800" baseline="0">
                <a:solidFill>
                  <a:schemeClr val="bg1">
                    <a:lumMod val="50000"/>
                  </a:schemeClr>
                </a:solidFill>
              </a:defRPr>
            </a:lvl1pPr>
          </a:lstStyle>
          <a:p>
            <a:pPr lvl="0"/>
            <a:r>
              <a:rPr lang="en-GB"/>
              <a:t>Insert Footnotes and references</a:t>
            </a:r>
          </a:p>
        </p:txBody>
      </p:sp>
      <p:sp>
        <p:nvSpPr>
          <p:cNvPr id="5" name="TextBox 4">
            <a:extLst>
              <a:ext uri="{FF2B5EF4-FFF2-40B4-BE49-F238E27FC236}">
                <a16:creationId xmlns:a16="http://schemas.microsoft.com/office/drawing/2014/main" id="{9F8BBA21-0FD9-426F-981B-CD185F485685}"/>
              </a:ext>
            </a:extLst>
          </p:cNvPr>
          <p:cNvSpPr txBox="1"/>
          <p:nvPr userDrawn="1"/>
        </p:nvSpPr>
        <p:spPr>
          <a:xfrm>
            <a:off x="4246803" y="6634596"/>
            <a:ext cx="3612264" cy="261610"/>
          </a:xfrm>
          <a:prstGeom prst="rect">
            <a:avLst/>
          </a:prstGeom>
          <a:noFill/>
        </p:spPr>
        <p:txBody>
          <a:bodyPr wrap="square" rtlCol="0">
            <a:spAutoFit/>
          </a:bodyPr>
          <a:lstStyle/>
          <a:p>
            <a:r>
              <a:rPr lang="en-GB" sz="1100" b="0" kern="1200">
                <a:solidFill>
                  <a:schemeClr val="tx1"/>
                </a:solidFill>
                <a:effectLst/>
                <a:latin typeface="+mn-lt"/>
                <a:ea typeface="+mn-ea"/>
                <a:cs typeface="+mn-cs"/>
              </a:rPr>
              <a:t>For Clinical and Medical use only | Do not distribute</a:t>
            </a:r>
            <a:endParaRPr lang="en-US" sz="1100" b="0" kern="1200">
              <a:solidFill>
                <a:schemeClr val="tx1"/>
              </a:solidFill>
              <a:effectLst/>
              <a:latin typeface="+mn-lt"/>
              <a:ea typeface="+mn-ea"/>
              <a:cs typeface="+mn-cs"/>
            </a:endParaRPr>
          </a:p>
        </p:txBody>
      </p:sp>
    </p:spTree>
    <p:extLst>
      <p:ext uri="{BB962C8B-B14F-4D97-AF65-F5344CB8AC3E}">
        <p14:creationId xmlns:p14="http://schemas.microsoft.com/office/powerpoint/2010/main" val="345877079"/>
      </p:ext>
    </p:extLst>
  </p:cSld>
  <p:clrMapOvr>
    <a:masterClrMapping/>
  </p:clrMapOvr>
  <p:extLst>
    <p:ext uri="{DCECCB84-F9BA-43D5-87BE-67443E8EF086}">
      <p15:sldGuideLst xmlns:p15="http://schemas.microsoft.com/office/powerpoint/2012/main">
        <p15:guide id="1" orient="horz" pos="42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5" y="1339280"/>
            <a:ext cx="11109320" cy="4031359"/>
          </a:xfrm>
        </p:spPr>
        <p:txBody>
          <a:bodyPr>
            <a:noAutofit/>
          </a:bodyPr>
          <a:lstStyle>
            <a:lvl1pPr marL="0" marR="0" indent="0" algn="l" defTabSz="457200" rtl="0" eaLnBrk="1" fontAlgn="auto" latinLnBrk="0" hangingPunct="1">
              <a:lnSpc>
                <a:spcPct val="140000"/>
              </a:lnSpc>
              <a:spcBef>
                <a:spcPct val="20000"/>
              </a:spcBef>
              <a:spcAft>
                <a:spcPts val="600"/>
              </a:spcAft>
              <a:buClrTx/>
              <a:buSzTx/>
              <a:buFont typeface="Arial"/>
              <a:buNone/>
              <a:tabLst/>
              <a:defRPr lang="en-US" sz="1600" b="0" i="0" baseline="0" smtClean="0">
                <a:solidFill>
                  <a:schemeClr val="accent1"/>
                </a:solidFill>
                <a:effectLst/>
                <a:latin typeface="Arial"/>
                <a:cs typeface="Arial"/>
              </a:defRPr>
            </a:lvl1pPr>
            <a:lvl2pPr marL="0" indent="0" algn="l">
              <a:spcAft>
                <a:spcPts val="600"/>
              </a:spcAft>
              <a:buNone/>
              <a:defRPr sz="1400">
                <a:solidFill>
                  <a:srgbClr val="578196"/>
                </a:solidFill>
              </a:defRPr>
            </a:lvl2pPr>
            <a:lvl3pPr marL="346075" indent="-111125" algn="l" defTabSz="169863">
              <a:lnSpc>
                <a:spcPct val="100000"/>
              </a:lnSpc>
              <a:spcAft>
                <a:spcPts val="600"/>
              </a:spcAft>
              <a:defRPr sz="1400" b="0" i="0">
                <a:solidFill>
                  <a:srgbClr val="7C878E"/>
                </a:solidFill>
                <a:latin typeface="+mn-lt"/>
                <a:cs typeface="Arial"/>
              </a:defRPr>
            </a:lvl3pPr>
            <a:lvl4pPr marL="568325" indent="-111125" algn="l" defTabSz="-109538">
              <a:lnSpc>
                <a:spcPct val="100000"/>
              </a:lnSpc>
              <a:spcAft>
                <a:spcPts val="600"/>
              </a:spcAft>
              <a:tabLst>
                <a:tab pos="690563" algn="l"/>
              </a:tabLst>
              <a:defRPr sz="1400" b="0" i="0">
                <a:solidFill>
                  <a:srgbClr val="7C878E"/>
                </a:solidFill>
                <a:latin typeface="+mn-lt"/>
                <a:cs typeface="Arial"/>
              </a:defRPr>
            </a:lvl4pPr>
            <a:lvl5pPr marL="690563" indent="-9525" algn="l" defTabSz="-9525">
              <a:defRPr sz="1100">
                <a:solidFill>
                  <a:srgbClr val="578196"/>
                </a:solidFill>
              </a:defRPr>
            </a:lvl5pPr>
          </a:lstStyle>
          <a:p>
            <a:pPr marL="0" indent="0">
              <a:buNone/>
            </a:pPr>
            <a:r>
              <a:rPr lang="en-US">
                <a:ea typeface="ＭＳ 明朝"/>
                <a:cs typeface="Times New Roman"/>
              </a:rPr>
              <a:t>The slide content should not be too crowded (the simpler the better), should not be scaled up to fill the slide area. Body copy text size ideally should be consistent across the whole set of slides (shown in examples), but not larger than 16.</a:t>
            </a:r>
            <a:endParaRPr lang="en-US"/>
          </a:p>
        </p:txBody>
      </p:sp>
      <p:sp>
        <p:nvSpPr>
          <p:cNvPr id="9" name="Title 8"/>
          <p:cNvSpPr>
            <a:spLocks noGrp="1"/>
          </p:cNvSpPr>
          <p:nvPr>
            <p:ph type="title"/>
          </p:nvPr>
        </p:nvSpPr>
        <p:spPr>
          <a:xfrm>
            <a:off x="482600" y="104873"/>
            <a:ext cx="10972800" cy="747228"/>
          </a:xfrm>
        </p:spPr>
        <p:txBody>
          <a:bodyPr anchor="b" anchorCtr="0">
            <a:normAutofit/>
          </a:bodyPr>
          <a:lstStyle>
            <a:lvl1pPr algn="l">
              <a:defRPr sz="3600" b="1">
                <a:solidFill>
                  <a:schemeClr val="tx1"/>
                </a:solidFill>
              </a:defRPr>
            </a:lvl1pPr>
          </a:lstStyle>
          <a:p>
            <a:endParaRPr lang="en-US"/>
          </a:p>
        </p:txBody>
      </p:sp>
    </p:spTree>
    <p:extLst>
      <p:ext uri="{BB962C8B-B14F-4D97-AF65-F5344CB8AC3E}">
        <p14:creationId xmlns:p14="http://schemas.microsoft.com/office/powerpoint/2010/main" val="342045288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295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81C8EC9-2715-EA44-BAEF-AFF86AD89472}" type="slidenum">
              <a:rPr lang="en-US"/>
              <a:pPr>
                <a:defRPr/>
              </a:pPr>
              <a:t>‹#›</a:t>
            </a:fld>
            <a:endParaRPr lang="en-US"/>
          </a:p>
        </p:txBody>
      </p:sp>
    </p:spTree>
    <p:extLst>
      <p:ext uri="{BB962C8B-B14F-4D97-AF65-F5344CB8AC3E}">
        <p14:creationId xmlns:p14="http://schemas.microsoft.com/office/powerpoint/2010/main" val="216297604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0" hasCustomPrompt="1"/>
          </p:nvPr>
        </p:nvSpPr>
        <p:spPr>
          <a:xfrm>
            <a:off x="503767" y="6620895"/>
            <a:ext cx="1341265" cy="166199"/>
          </a:xfrm>
        </p:spPr>
        <p:txBody>
          <a:bodyPr wrap="none" lIns="0" tIns="0" rIns="0" bIns="0" anchor="b">
            <a:spAutoFit/>
          </a:bodyPr>
          <a:lstStyle>
            <a:lvl1pPr marL="0" indent="0">
              <a:lnSpc>
                <a:spcPct val="90000"/>
              </a:lnSpc>
              <a:spcBef>
                <a:spcPts val="0"/>
              </a:spcBef>
              <a:buFontTx/>
              <a:buNone/>
              <a:defRPr sz="1200" b="0"/>
            </a:lvl1pPr>
          </a:lstStyle>
          <a:p>
            <a:pPr lvl="0"/>
            <a:r>
              <a:rPr lang="en-US" dirty="0"/>
              <a:t>Click to edit Footnote</a:t>
            </a:r>
            <a:endParaRPr lang="en-GB" dirty="0"/>
          </a:p>
        </p:txBody>
      </p:sp>
      <p:sp>
        <p:nvSpPr>
          <p:cNvPr id="10" name="Title 9"/>
          <p:cNvSpPr>
            <a:spLocks noGrp="1"/>
          </p:cNvSpPr>
          <p:nvPr>
            <p:ph type="title"/>
          </p:nvPr>
        </p:nvSpPr>
        <p:spPr>
          <a:xfrm>
            <a:off x="503767" y="174171"/>
            <a:ext cx="11165417" cy="937542"/>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82197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1655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8050" y="501651"/>
            <a:ext cx="10397067" cy="1038225"/>
          </a:xfrm>
        </p:spPr>
        <p:txBody>
          <a:bodyPr/>
          <a:lstStyle/>
          <a:p>
            <a:r>
              <a:rPr lang="sl-SI"/>
              <a:t>Click to edit Master title style</a:t>
            </a:r>
            <a:endParaRPr lang="en-US"/>
          </a:p>
        </p:txBody>
      </p:sp>
      <p:sp>
        <p:nvSpPr>
          <p:cNvPr id="3" name="Content Placeholder 2"/>
          <p:cNvSpPr>
            <a:spLocks noGrp="1"/>
          </p:cNvSpPr>
          <p:nvPr>
            <p:ph sz="half" idx="1"/>
          </p:nvPr>
        </p:nvSpPr>
        <p:spPr>
          <a:xfrm>
            <a:off x="914400" y="2238375"/>
            <a:ext cx="5080000" cy="3857625"/>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Content Placeholder 3"/>
          <p:cNvSpPr>
            <a:spLocks noGrp="1"/>
          </p:cNvSpPr>
          <p:nvPr>
            <p:ph sz="quarter" idx="2"/>
          </p:nvPr>
        </p:nvSpPr>
        <p:spPr>
          <a:xfrm>
            <a:off x="6197600" y="2238376"/>
            <a:ext cx="5080000" cy="1852613"/>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5" name="Content Placeholder 4"/>
          <p:cNvSpPr>
            <a:spLocks noGrp="1"/>
          </p:cNvSpPr>
          <p:nvPr>
            <p:ph sz="quarter" idx="3"/>
          </p:nvPr>
        </p:nvSpPr>
        <p:spPr>
          <a:xfrm>
            <a:off x="6197600" y="4243388"/>
            <a:ext cx="5080000" cy="1852612"/>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6" name="Date Placeholder 5">
            <a:extLst>
              <a:ext uri="{FF2B5EF4-FFF2-40B4-BE49-F238E27FC236}">
                <a16:creationId xmlns:a16="http://schemas.microsoft.com/office/drawing/2014/main" id="{7BCF6C39-4FC1-B562-69D7-22E225A32EE7}"/>
              </a:ext>
            </a:extLst>
          </p:cNvPr>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endParaRPr lang="en-US"/>
          </a:p>
        </p:txBody>
      </p:sp>
      <p:sp>
        <p:nvSpPr>
          <p:cNvPr id="7" name="Footer Placeholder 6">
            <a:extLst>
              <a:ext uri="{FF2B5EF4-FFF2-40B4-BE49-F238E27FC236}">
                <a16:creationId xmlns:a16="http://schemas.microsoft.com/office/drawing/2014/main" id="{EBA4A422-DB3F-1731-D3FD-075B8C6AA58D}"/>
              </a:ext>
            </a:extLst>
          </p:cNvPr>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endParaRPr lang="en-US"/>
          </a:p>
        </p:txBody>
      </p:sp>
      <p:sp>
        <p:nvSpPr>
          <p:cNvPr id="8" name="Slide Number Placeholder 7">
            <a:extLst>
              <a:ext uri="{FF2B5EF4-FFF2-40B4-BE49-F238E27FC236}">
                <a16:creationId xmlns:a16="http://schemas.microsoft.com/office/drawing/2014/main" id="{DF5A4A43-4040-EE47-A732-AE939D5832A0}"/>
              </a:ext>
            </a:extLst>
          </p:cNvPr>
          <p:cNvSpPr>
            <a:spLocks noGrp="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60AB6D6E-A823-D64E-BC2C-71CFE9446547}" type="slidenum">
              <a:rPr lang="en-US" altLang="en-SI"/>
              <a:pPr/>
              <a:t>‹#›</a:t>
            </a:fld>
            <a:endParaRPr lang="en-US" altLang="en-SI"/>
          </a:p>
        </p:txBody>
      </p:sp>
    </p:spTree>
    <p:extLst>
      <p:ext uri="{BB962C8B-B14F-4D97-AF65-F5344CB8AC3E}">
        <p14:creationId xmlns:p14="http://schemas.microsoft.com/office/powerpoint/2010/main" val="1982183947"/>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289647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3861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23056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81314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63547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88255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4152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12/14/2024</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02441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9">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20"/>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054101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0A9A-7E68-26C4-CFB3-ABCD3A1E1B56}"/>
              </a:ext>
            </a:extLst>
          </p:cNvPr>
          <p:cNvSpPr>
            <a:spLocks noGrp="1"/>
          </p:cNvSpPr>
          <p:nvPr>
            <p:ph type="ctrTitle"/>
          </p:nvPr>
        </p:nvSpPr>
        <p:spPr>
          <a:xfrm>
            <a:off x="229891" y="1544595"/>
            <a:ext cx="11732217" cy="798371"/>
          </a:xfrm>
        </p:spPr>
        <p:txBody>
          <a:bodyPr>
            <a:normAutofit fontScale="90000"/>
          </a:bodyPr>
          <a:lstStyle/>
          <a:p>
            <a:r>
              <a:rPr lang="sl-SI" sz="5400" dirty="0">
                <a:solidFill>
                  <a:srgbClr val="C00000"/>
                </a:solidFill>
              </a:rPr>
              <a:t>4.1 </a:t>
            </a:r>
            <a:r>
              <a:rPr lang="en-GB" sz="5400" dirty="0">
                <a:solidFill>
                  <a:srgbClr val="C00000"/>
                </a:solidFill>
              </a:rPr>
              <a:t>CLINICAL EXAMINATION</a:t>
            </a:r>
            <a:endParaRPr lang="en-SI" sz="5400" dirty="0">
              <a:solidFill>
                <a:srgbClr val="C00000"/>
              </a:solidFill>
            </a:endParaRPr>
          </a:p>
        </p:txBody>
      </p:sp>
      <p:sp>
        <p:nvSpPr>
          <p:cNvPr id="2" name="Subtitle 2">
            <a:extLst>
              <a:ext uri="{FF2B5EF4-FFF2-40B4-BE49-F238E27FC236}">
                <a16:creationId xmlns:a16="http://schemas.microsoft.com/office/drawing/2014/main" id="{FEF78CCE-5AC4-C05E-27DA-BAF962D16F7C}"/>
              </a:ext>
            </a:extLst>
          </p:cNvPr>
          <p:cNvSpPr>
            <a:spLocks noGrp="1"/>
          </p:cNvSpPr>
          <p:nvPr>
            <p:ph type="subTitle" idx="1"/>
          </p:nvPr>
        </p:nvSpPr>
        <p:spPr>
          <a:xfrm>
            <a:off x="1524000" y="3602038"/>
            <a:ext cx="9144000" cy="633095"/>
          </a:xfrm>
        </p:spPr>
        <p:txBody>
          <a:bodyPr>
            <a:normAutofit fontScale="92500" lnSpcReduction="20000"/>
          </a:bodyPr>
          <a:lstStyle/>
          <a:p>
            <a:br>
              <a:rPr lang="en-SE" dirty="0"/>
            </a:br>
            <a:r>
              <a:rPr lang="sl-SI" dirty="0"/>
              <a:t>GP</a:t>
            </a:r>
            <a:r>
              <a:rPr lang="en-US" dirty="0"/>
              <a:t>2</a:t>
            </a:r>
            <a:r>
              <a:rPr lang="sl-SI" dirty="0"/>
              <a:t> - </a:t>
            </a:r>
            <a:r>
              <a:rPr lang="en-US" dirty="0"/>
              <a:t>Clinical assessment and outcome measurement</a:t>
            </a:r>
            <a:endParaRPr lang="en-SE" dirty="0"/>
          </a:p>
        </p:txBody>
      </p:sp>
      <p:sp>
        <p:nvSpPr>
          <p:cNvPr id="3" name="Subtitle 2">
            <a:extLst>
              <a:ext uri="{FF2B5EF4-FFF2-40B4-BE49-F238E27FC236}">
                <a16:creationId xmlns:a16="http://schemas.microsoft.com/office/drawing/2014/main" id="{3D0F81FF-A7B5-0F97-FA2A-53D3EE3A1227}"/>
              </a:ext>
            </a:extLst>
          </p:cNvPr>
          <p:cNvSpPr txBox="1">
            <a:spLocks/>
          </p:cNvSpPr>
          <p:nvPr/>
        </p:nvSpPr>
        <p:spPr>
          <a:xfrm>
            <a:off x="1696949" y="4327208"/>
            <a:ext cx="9144000" cy="13649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Zvezdan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Pirto</a:t>
            </a:r>
            <a:r>
              <a:rPr kumimoji="0" lang="sr-Latn-RS" sz="2400" b="0" i="0" u="none" strike="noStrike" kern="1200" cap="none" spc="0" normalizeH="0" baseline="0" noProof="0" dirty="0">
                <a:ln>
                  <a:noFill/>
                </a:ln>
                <a:solidFill>
                  <a:prstClr val="black"/>
                </a:solidFill>
                <a:effectLst/>
                <a:uLnTx/>
                <a:uFillTx/>
                <a:latin typeface="Calibri" panose="020F0502020204030204"/>
                <a:ea typeface="+mn-ea"/>
                <a:cs typeface="+mn-cs"/>
              </a:rPr>
              <a:t>š</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ek</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Ljubljana</a:t>
            </a:r>
          </a:p>
        </p:txBody>
      </p:sp>
    </p:spTree>
    <p:extLst>
      <p:ext uri="{BB962C8B-B14F-4D97-AF65-F5344CB8AC3E}">
        <p14:creationId xmlns:p14="http://schemas.microsoft.com/office/powerpoint/2010/main" val="2261164089"/>
      </p:ext>
    </p:extLst>
  </p:cSld>
  <p:clrMapOvr>
    <a:masterClrMapping/>
  </p:clrMapOvr>
  <mc:AlternateContent xmlns:mc="http://schemas.openxmlformats.org/markup-compatibility/2006" xmlns:p14="http://schemas.microsoft.com/office/powerpoint/2010/main">
    <mc:Choice Requires="p14">
      <p:transition spd="slow" p14:dur="2000" advTm="12188"/>
    </mc:Choice>
    <mc:Fallback xmlns="">
      <p:transition spd="slow" advTm="121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a:xfrm>
            <a:off x="0" y="365125"/>
            <a:ext cx="9526137" cy="742315"/>
          </a:xfrm>
        </p:spPr>
        <p:txBody>
          <a:bodyPr/>
          <a:lstStyle/>
          <a:p>
            <a:pPr algn="ctr"/>
            <a:r>
              <a:rPr lang="en-SI" dirty="0">
                <a:solidFill>
                  <a:srgbClr val="C00000"/>
                </a:solidFill>
              </a:rPr>
              <a:t>ASSESSMENT OF CRANIAL NERVE V</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150125" y="2334140"/>
            <a:ext cx="4815573" cy="3842823"/>
          </a:xfrm>
        </p:spPr>
        <p:txBody>
          <a:bodyPr>
            <a:normAutofit/>
          </a:bodyPr>
          <a:lstStyle/>
          <a:p>
            <a:pPr marL="0" indent="0" algn="l">
              <a:buNone/>
            </a:pPr>
            <a:r>
              <a:rPr lang="en-GB" sz="2400" b="0" i="0" dirty="0">
                <a:solidFill>
                  <a:srgbClr val="374151"/>
                </a:solidFill>
                <a:effectLst/>
                <a:latin typeface="Söhne"/>
              </a:rPr>
              <a:t>This nerve is responsible for </a:t>
            </a:r>
          </a:p>
          <a:p>
            <a:pPr algn="l"/>
            <a:r>
              <a:rPr lang="en-GB" sz="2400" b="0" i="0" dirty="0">
                <a:solidFill>
                  <a:srgbClr val="374151"/>
                </a:solidFill>
                <a:effectLst/>
                <a:latin typeface="Söhne"/>
              </a:rPr>
              <a:t>facial sensation: assess pain, touch, and temperature sensations on the face</a:t>
            </a:r>
          </a:p>
          <a:p>
            <a:pPr algn="l"/>
            <a:r>
              <a:rPr lang="en-GB" sz="2400" b="0" i="0" dirty="0">
                <a:solidFill>
                  <a:srgbClr val="374151"/>
                </a:solidFill>
                <a:effectLst/>
                <a:latin typeface="Söhne"/>
              </a:rPr>
              <a:t> motor control of the muscles used for chewing: checking for symmetrical jaw strength and reflexes</a:t>
            </a:r>
            <a:r>
              <a:rPr lang="en-GB" sz="1600" b="0" i="0" dirty="0">
                <a:solidFill>
                  <a:srgbClr val="374151"/>
                </a:solidFill>
                <a:effectLst/>
                <a:latin typeface="Söhne"/>
              </a:rPr>
              <a:t>.</a:t>
            </a:r>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7170" name="Picture 2" descr="Cervicogenic Headache Explained | Referred Pain Neurophysiology">
            <a:extLst>
              <a:ext uri="{FF2B5EF4-FFF2-40B4-BE49-F238E27FC236}">
                <a16:creationId xmlns:a16="http://schemas.microsoft.com/office/drawing/2014/main" id="{08016E5B-D58E-0292-E578-7A94062B5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631" y="1534159"/>
            <a:ext cx="3881345" cy="39624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sseter muscle: Anatomy, origin, insertion, function | Kenhub">
            <a:extLst>
              <a:ext uri="{FF2B5EF4-FFF2-40B4-BE49-F238E27FC236}">
                <a16:creationId xmlns:a16="http://schemas.microsoft.com/office/drawing/2014/main" id="{4C399A3E-E9C6-04F2-ED93-2C0FC0479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044" y="29204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66755"/>
      </p:ext>
    </p:extLst>
  </p:cSld>
  <p:clrMapOvr>
    <a:masterClrMapping/>
  </p:clrMapOvr>
  <mc:AlternateContent xmlns:mc="http://schemas.openxmlformats.org/markup-compatibility/2006" xmlns:p14="http://schemas.microsoft.com/office/powerpoint/2010/main">
    <mc:Choice Requires="p14">
      <p:transition spd="slow" p14:dur="2000" advTm="64240"/>
    </mc:Choice>
    <mc:Fallback xmlns="">
      <p:transition spd="slow" advTm="642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VI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2415654"/>
            <a:ext cx="5476875" cy="3761309"/>
          </a:xfrm>
        </p:spPr>
        <p:txBody>
          <a:bodyPr>
            <a:normAutofit/>
          </a:bodyPr>
          <a:lstStyle/>
          <a:p>
            <a:pPr algn="l">
              <a:buFont typeface="+mj-lt"/>
              <a:buAutoNum type="arabicPeriod"/>
            </a:pPr>
            <a:endParaRPr lang="en-GB" b="0" i="0" dirty="0">
              <a:solidFill>
                <a:srgbClr val="374151"/>
              </a:solidFill>
              <a:effectLst/>
              <a:latin typeface="Söhne"/>
            </a:endParaRPr>
          </a:p>
          <a:p>
            <a:pPr marL="457200" lvl="1" indent="0" algn="l">
              <a:buNone/>
            </a:pPr>
            <a:r>
              <a:rPr lang="en-GB" b="0" i="0" dirty="0">
                <a:solidFill>
                  <a:srgbClr val="374151"/>
                </a:solidFill>
                <a:effectLst/>
                <a:latin typeface="Söhne"/>
              </a:rPr>
              <a:t>Eye Movements: Test the ability to move one eye outward.</a:t>
            </a:r>
          </a:p>
          <a:p>
            <a:pPr marL="457200" lvl="1" indent="0" algn="l">
              <a:buNone/>
            </a:pPr>
            <a:endParaRPr lang="en-GB" b="0" i="0" dirty="0">
              <a:solidFill>
                <a:srgbClr val="374151"/>
              </a:solidFill>
              <a:effectLst/>
              <a:latin typeface="Söhne"/>
            </a:endParaRPr>
          </a:p>
          <a:p>
            <a:pPr marL="457200" lvl="1" indent="0" algn="l">
              <a:buNone/>
            </a:pPr>
            <a:r>
              <a:rPr lang="en-GB" b="0" i="0" dirty="0">
                <a:solidFill>
                  <a:srgbClr val="374151"/>
                </a:solidFill>
                <a:effectLst/>
                <a:latin typeface="Söhne"/>
              </a:rPr>
              <a:t>Coordination: Observe for coordinated lateral eye movements.</a:t>
            </a:r>
          </a:p>
          <a:p>
            <a:pPr algn="l"/>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6146" name="Picture 2" descr="Nervus Abducens - DocCheck">
            <a:extLst>
              <a:ext uri="{FF2B5EF4-FFF2-40B4-BE49-F238E27FC236}">
                <a16:creationId xmlns:a16="http://schemas.microsoft.com/office/drawing/2014/main" id="{98D76C59-F6A2-36A9-D17C-5EEB94063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400" y="1004936"/>
            <a:ext cx="3910604" cy="381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68068"/>
      </p:ext>
    </p:extLst>
  </p:cSld>
  <p:clrMapOvr>
    <a:masterClrMapping/>
  </p:clrMapOvr>
  <mc:AlternateContent xmlns:mc="http://schemas.openxmlformats.org/markup-compatibility/2006" xmlns:p14="http://schemas.microsoft.com/office/powerpoint/2010/main">
    <mc:Choice Requires="p14">
      <p:transition spd="slow" p14:dur="2000" advTm="43123"/>
    </mc:Choice>
    <mc:Fallback xmlns="">
      <p:transition spd="slow" advTm="4312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VII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619125" y="1174524"/>
            <a:ext cx="5476875" cy="4307220"/>
          </a:xfrm>
        </p:spPr>
        <p:txBody>
          <a:bodyPr>
            <a:normAutofit/>
          </a:bodyPr>
          <a:lstStyle/>
          <a:p>
            <a:pPr algn="l"/>
            <a:r>
              <a:rPr lang="en-GB" sz="2400" b="0" i="0" dirty="0">
                <a:solidFill>
                  <a:srgbClr val="374151"/>
                </a:solidFill>
                <a:effectLst/>
                <a:latin typeface="Söhne"/>
              </a:rPr>
              <a:t>assesses facial muscle strength, symmetry, and coordination</a:t>
            </a:r>
          </a:p>
          <a:p>
            <a:pPr algn="l"/>
            <a:r>
              <a:rPr lang="en-GB" sz="2400" b="0" i="0" dirty="0">
                <a:solidFill>
                  <a:srgbClr val="374151"/>
                </a:solidFill>
                <a:effectLst/>
                <a:latin typeface="Söhne"/>
              </a:rPr>
              <a:t>includes testing facial expressions, such as smiling, frowning, and raising eyebrows, and evaluating the patient's ability to close their eyes tightly and puff out their cheeks</a:t>
            </a:r>
          </a:p>
          <a:p>
            <a:pPr algn="l"/>
            <a:r>
              <a:rPr lang="en-GB" sz="2400" dirty="0">
                <a:solidFill>
                  <a:srgbClr val="374151"/>
                </a:solidFill>
                <a:latin typeface="Söhne"/>
              </a:rPr>
              <a:t>t</a:t>
            </a:r>
            <a:r>
              <a:rPr lang="en-GB" sz="2400" b="0" i="0" dirty="0">
                <a:solidFill>
                  <a:srgbClr val="374151"/>
                </a:solidFill>
                <a:effectLst/>
                <a:latin typeface="Söhne"/>
              </a:rPr>
              <a:t>he examination may also involve assessing taste on the anterior two-thirds of the tongue and sensitivity to sound in the ear.</a:t>
            </a: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8194" name="Picture 2" descr="Nervus facialis (n.VII) | Cerebrovaskulární manuál">
            <a:extLst>
              <a:ext uri="{FF2B5EF4-FFF2-40B4-BE49-F238E27FC236}">
                <a16:creationId xmlns:a16="http://schemas.microsoft.com/office/drawing/2014/main" id="{02F4FFC1-A9B5-6967-B44C-6F0E52B1F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326" y="938107"/>
            <a:ext cx="3926541" cy="440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361187"/>
      </p:ext>
    </p:extLst>
  </p:cSld>
  <p:clrMapOvr>
    <a:masterClrMapping/>
  </p:clrMapOvr>
  <mc:AlternateContent xmlns:mc="http://schemas.openxmlformats.org/markup-compatibility/2006" xmlns:p14="http://schemas.microsoft.com/office/powerpoint/2010/main">
    <mc:Choice Requires="p14">
      <p:transition spd="slow" p14:dur="2000" advTm="74299"/>
    </mc:Choice>
    <mc:Fallback xmlns="">
      <p:transition spd="slow" advTm="7429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VIII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2702257"/>
            <a:ext cx="5476875" cy="3474706"/>
          </a:xfrm>
        </p:spPr>
        <p:txBody>
          <a:bodyPr>
            <a:normAutofit/>
          </a:bodyPr>
          <a:lstStyle/>
          <a:p>
            <a:pPr algn="l"/>
            <a:r>
              <a:rPr lang="en-GB" sz="2400" b="0" i="0" dirty="0">
                <a:solidFill>
                  <a:srgbClr val="374151"/>
                </a:solidFill>
                <a:effectLst/>
                <a:latin typeface="Söhne"/>
              </a:rPr>
              <a:t>assesses hearing and balance</a:t>
            </a:r>
          </a:p>
          <a:p>
            <a:pPr algn="l"/>
            <a:r>
              <a:rPr lang="en-GB" sz="2400" dirty="0">
                <a:solidFill>
                  <a:srgbClr val="374151"/>
                </a:solidFill>
                <a:latin typeface="Söhne"/>
              </a:rPr>
              <a:t>i</a:t>
            </a:r>
            <a:r>
              <a:rPr lang="en-GB" sz="2400" b="0" i="0" dirty="0">
                <a:solidFill>
                  <a:srgbClr val="374151"/>
                </a:solidFill>
                <a:effectLst/>
                <a:latin typeface="Söhne"/>
              </a:rPr>
              <a:t>t typically includes clinical assessment of hearing or audiometry to evaluate hearing </a:t>
            </a:r>
            <a:endParaRPr lang="en-GB" sz="2400" dirty="0">
              <a:solidFill>
                <a:srgbClr val="374151"/>
              </a:solidFill>
              <a:latin typeface="Söhne"/>
            </a:endParaRPr>
          </a:p>
          <a:p>
            <a:pPr algn="l"/>
            <a:r>
              <a:rPr lang="en-GB" sz="2400" b="0" i="0" dirty="0">
                <a:solidFill>
                  <a:srgbClr val="374151"/>
                </a:solidFill>
                <a:effectLst/>
                <a:latin typeface="Söhne"/>
              </a:rPr>
              <a:t>the Romberg test to assess balance and coordination</a:t>
            </a:r>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9218" name="Picture 2" descr="Cranial Nerve VIII (The Vestibulo-Cochlear Nerve)">
            <a:extLst>
              <a:ext uri="{FF2B5EF4-FFF2-40B4-BE49-F238E27FC236}">
                <a16:creationId xmlns:a16="http://schemas.microsoft.com/office/drawing/2014/main" id="{308A3BEE-5A4E-6D75-74DA-BB85D4B31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60419"/>
            <a:ext cx="5334000" cy="453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080216"/>
      </p:ext>
    </p:extLst>
  </p:cSld>
  <p:clrMapOvr>
    <a:masterClrMapping/>
  </p:clrMapOvr>
  <mc:AlternateContent xmlns:mc="http://schemas.openxmlformats.org/markup-compatibility/2006" xmlns:p14="http://schemas.microsoft.com/office/powerpoint/2010/main">
    <mc:Choice Requires="p14">
      <p:transition spd="slow" p14:dur="2000" advTm="40732"/>
    </mc:Choice>
    <mc:Fallback xmlns="">
      <p:transition spd="slow" advTm="4073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IX</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6" y="1847603"/>
            <a:ext cx="5476875" cy="3843196"/>
          </a:xfrm>
        </p:spPr>
        <p:txBody>
          <a:bodyPr>
            <a:normAutofit/>
          </a:bodyPr>
          <a:lstStyle/>
          <a:p>
            <a:pPr algn="l"/>
            <a:r>
              <a:rPr lang="en-GB" sz="2400" b="0" i="0" dirty="0">
                <a:solidFill>
                  <a:srgbClr val="374151"/>
                </a:solidFill>
                <a:effectLst/>
                <a:latin typeface="Söhne"/>
              </a:rPr>
              <a:t>assessing a patient's ability to swallow, taste in the posterior third of the tongue, and the gag reflex. </a:t>
            </a:r>
          </a:p>
          <a:p>
            <a:pPr algn="l"/>
            <a:r>
              <a:rPr lang="en-GB" sz="2400" dirty="0">
                <a:solidFill>
                  <a:srgbClr val="374151"/>
                </a:solidFill>
                <a:latin typeface="Söhne"/>
              </a:rPr>
              <a:t>o</a:t>
            </a:r>
            <a:r>
              <a:rPr lang="en-GB" sz="2400" b="0" i="0" dirty="0">
                <a:solidFill>
                  <a:srgbClr val="374151"/>
                </a:solidFill>
                <a:effectLst/>
                <a:latin typeface="Söhne"/>
              </a:rPr>
              <a:t>bserve the movement of the soft palate, the elevation of the pharynx during swallowing,</a:t>
            </a:r>
          </a:p>
          <a:p>
            <a:pPr algn="l"/>
            <a:r>
              <a:rPr lang="en-GB" sz="2400" b="0" i="0" dirty="0">
                <a:solidFill>
                  <a:srgbClr val="374151"/>
                </a:solidFill>
                <a:effectLst/>
                <a:latin typeface="Söhne"/>
              </a:rPr>
              <a:t>assess taste sensation</a:t>
            </a: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11266" name="Picture 2">
            <a:extLst>
              <a:ext uri="{FF2B5EF4-FFF2-40B4-BE49-F238E27FC236}">
                <a16:creationId xmlns:a16="http://schemas.microsoft.com/office/drawing/2014/main" id="{F1D039AD-8164-9B13-848D-6F079D753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26" y="1043540"/>
            <a:ext cx="4332942" cy="492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62983"/>
      </p:ext>
    </p:extLst>
  </p:cSld>
  <p:clrMapOvr>
    <a:masterClrMapping/>
  </p:clrMapOvr>
  <mc:AlternateContent xmlns:mc="http://schemas.openxmlformats.org/markup-compatibility/2006" xmlns:p14="http://schemas.microsoft.com/office/powerpoint/2010/main">
    <mc:Choice Requires="p14">
      <p:transition spd="slow" p14:dur="2000" advTm="67100"/>
    </mc:Choice>
    <mc:Fallback xmlns="">
      <p:transition spd="slow" advTm="671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X</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2197290"/>
            <a:ext cx="5476875" cy="3979673"/>
          </a:xfrm>
        </p:spPr>
        <p:txBody>
          <a:bodyPr>
            <a:normAutofit/>
          </a:bodyPr>
          <a:lstStyle/>
          <a:p>
            <a:pPr algn="l"/>
            <a:r>
              <a:rPr lang="en-GB" sz="2400" b="0" i="0" dirty="0">
                <a:solidFill>
                  <a:srgbClr val="374151"/>
                </a:solidFill>
                <a:effectLst/>
                <a:latin typeface="Söhne"/>
              </a:rPr>
              <a:t>assessing its functions related to the throat, palate, and vocal cords</a:t>
            </a:r>
          </a:p>
          <a:p>
            <a:pPr algn="l"/>
            <a:r>
              <a:rPr lang="en-GB" sz="2400" b="0" i="0" dirty="0">
                <a:solidFill>
                  <a:srgbClr val="374151"/>
                </a:solidFill>
                <a:effectLst/>
                <a:latin typeface="Söhne"/>
              </a:rPr>
              <a:t>observing swallowing, speech, and the gag reflex</a:t>
            </a:r>
          </a:p>
          <a:p>
            <a:pPr algn="l"/>
            <a:r>
              <a:rPr lang="en-GB" sz="2400" dirty="0">
                <a:solidFill>
                  <a:srgbClr val="374151"/>
                </a:solidFill>
                <a:latin typeface="Söhne"/>
              </a:rPr>
              <a:t>a</a:t>
            </a:r>
            <a:r>
              <a:rPr lang="en-GB" sz="2400" b="0" i="0" dirty="0">
                <a:solidFill>
                  <a:srgbClr val="374151"/>
                </a:solidFill>
                <a:effectLst/>
                <a:latin typeface="Söhne"/>
              </a:rPr>
              <a:t>dditionally, the </a:t>
            </a:r>
            <a:r>
              <a:rPr lang="en-GB" sz="2400" b="0" i="0" dirty="0" err="1">
                <a:solidFill>
                  <a:srgbClr val="374151"/>
                </a:solidFill>
                <a:effectLst/>
                <a:latin typeface="Söhne"/>
              </a:rPr>
              <a:t>vagus</a:t>
            </a:r>
            <a:r>
              <a:rPr lang="en-GB" sz="2400" b="0" i="0" dirty="0">
                <a:solidFill>
                  <a:srgbClr val="374151"/>
                </a:solidFill>
                <a:effectLst/>
                <a:latin typeface="Söhne"/>
              </a:rPr>
              <a:t> nerve's impact on heart rate and digestive functions may be evaluated through clinical tests</a:t>
            </a:r>
            <a:r>
              <a:rPr lang="en-GB" sz="1600" b="0" i="0" dirty="0">
                <a:solidFill>
                  <a:srgbClr val="374151"/>
                </a:solidFill>
                <a:effectLst/>
                <a:latin typeface="Söhne"/>
              </a:rPr>
              <a:t>.</a:t>
            </a:r>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10242" name="Picture 2" descr="Vagus Nerve - Physiopedia">
            <a:extLst>
              <a:ext uri="{FF2B5EF4-FFF2-40B4-BE49-F238E27FC236}">
                <a16:creationId xmlns:a16="http://schemas.microsoft.com/office/drawing/2014/main" id="{6C2AF362-D0C3-FC41-FFA4-4BF597BF7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43" y="927249"/>
            <a:ext cx="5082428" cy="500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637006"/>
      </p:ext>
    </p:extLst>
  </p:cSld>
  <p:clrMapOvr>
    <a:masterClrMapping/>
  </p:clrMapOvr>
  <mc:AlternateContent xmlns:mc="http://schemas.openxmlformats.org/markup-compatibility/2006" xmlns:p14="http://schemas.microsoft.com/office/powerpoint/2010/main">
    <mc:Choice Requires="p14">
      <p:transition spd="slow" p14:dur="2000" advTm="78021"/>
    </mc:Choice>
    <mc:Fallback xmlns="">
      <p:transition spd="slow" advTm="7802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XI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2402006"/>
            <a:ext cx="5476875" cy="3774957"/>
          </a:xfrm>
        </p:spPr>
        <p:txBody>
          <a:bodyPr>
            <a:normAutofit/>
          </a:bodyPr>
          <a:lstStyle/>
          <a:p>
            <a:pPr algn="l"/>
            <a:r>
              <a:rPr lang="en-GB" sz="2400" b="0" i="0" dirty="0">
                <a:solidFill>
                  <a:srgbClr val="374151"/>
                </a:solidFill>
                <a:effectLst/>
                <a:latin typeface="Söhne"/>
              </a:rPr>
              <a:t>examined for muscle strength and coordination in the neck and shoulder areas</a:t>
            </a:r>
          </a:p>
          <a:p>
            <a:pPr algn="l"/>
            <a:r>
              <a:rPr lang="en-GB" sz="2400" b="0" i="0" dirty="0">
                <a:solidFill>
                  <a:srgbClr val="374151"/>
                </a:solidFill>
                <a:effectLst/>
                <a:latin typeface="Söhne"/>
              </a:rPr>
              <a:t>assessing the ability to turn the head and shrug the shoulders against resistance.</a:t>
            </a:r>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12290" name="Picture 2" descr="Cranial Nerve # 11: Accessory Nerve | 12 Cranial Nerves">
            <a:extLst>
              <a:ext uri="{FF2B5EF4-FFF2-40B4-BE49-F238E27FC236}">
                <a16:creationId xmlns:a16="http://schemas.microsoft.com/office/drawing/2014/main" id="{55E47CBC-8EB2-4808-621F-17110F2BA6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10"/>
          <a:stretch/>
        </p:blipFill>
        <p:spPr bwMode="auto">
          <a:xfrm>
            <a:off x="5694023" y="931481"/>
            <a:ext cx="4836458" cy="481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752329"/>
      </p:ext>
    </p:extLst>
  </p:cSld>
  <p:clrMapOvr>
    <a:masterClrMapping/>
  </p:clrMapOvr>
  <mc:AlternateContent xmlns:mc="http://schemas.openxmlformats.org/markup-compatibility/2006" xmlns:p14="http://schemas.microsoft.com/office/powerpoint/2010/main">
    <mc:Choice Requires="p14">
      <p:transition spd="slow" p14:dur="2000" advTm="35665"/>
    </mc:Choice>
    <mc:Fallback xmlns="">
      <p:transition spd="slow" advTm="3566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XII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1361440"/>
            <a:ext cx="5476875" cy="4815523"/>
          </a:xfrm>
        </p:spPr>
        <p:txBody>
          <a:bodyPr>
            <a:normAutofit fontScale="92500" lnSpcReduction="20000"/>
          </a:bodyPr>
          <a:lstStyle/>
          <a:p>
            <a:pPr algn="l">
              <a:buFont typeface="+mj-lt"/>
              <a:buAutoNum type="arabicPeriod"/>
            </a:pPr>
            <a:r>
              <a:rPr lang="en-GB" b="0" i="0" dirty="0">
                <a:solidFill>
                  <a:srgbClr val="374151"/>
                </a:solidFill>
                <a:effectLst/>
                <a:latin typeface="Söhne"/>
              </a:rPr>
              <a:t>Motor Function Assessment of tongue:</a:t>
            </a:r>
          </a:p>
          <a:p>
            <a:pPr marL="742950" lvl="1" indent="-285750" algn="l">
              <a:buFont typeface="+mj-lt"/>
              <a:buAutoNum type="arabicPeriod"/>
            </a:pPr>
            <a:r>
              <a:rPr lang="en-GB" b="0" i="0" dirty="0">
                <a:solidFill>
                  <a:srgbClr val="374151"/>
                </a:solidFill>
                <a:effectLst/>
                <a:latin typeface="Söhne"/>
              </a:rPr>
              <a:t>Observe tongue movement for symmetry and at rest.</a:t>
            </a:r>
          </a:p>
          <a:p>
            <a:pPr marL="742950" lvl="1" indent="-285750" algn="l">
              <a:buFont typeface="+mj-lt"/>
              <a:buAutoNum type="arabicPeriod"/>
            </a:pPr>
            <a:r>
              <a:rPr lang="en-GB" b="0" i="0" dirty="0">
                <a:solidFill>
                  <a:srgbClr val="374151"/>
                </a:solidFill>
                <a:effectLst/>
                <a:latin typeface="Söhne"/>
              </a:rPr>
              <a:t>Ask the patient to stick out their tongue.</a:t>
            </a:r>
          </a:p>
          <a:p>
            <a:pPr marL="742950" lvl="1" indent="-285750" algn="l">
              <a:buFont typeface="+mj-lt"/>
              <a:buAutoNum type="arabicPeriod"/>
            </a:pPr>
            <a:r>
              <a:rPr lang="en-GB" b="0" i="0" dirty="0">
                <a:solidFill>
                  <a:srgbClr val="374151"/>
                </a:solidFill>
                <a:effectLst/>
                <a:latin typeface="Söhne"/>
              </a:rPr>
              <a:t>Assess the ability to move the tongue side to side.</a:t>
            </a:r>
          </a:p>
          <a:p>
            <a:pPr marL="742950" lvl="1" indent="-285750" algn="l">
              <a:buFont typeface="+mj-lt"/>
              <a:buAutoNum type="arabicPeriod"/>
            </a:pPr>
            <a:r>
              <a:rPr lang="en-GB" b="0" i="0" dirty="0">
                <a:solidFill>
                  <a:srgbClr val="374151"/>
                </a:solidFill>
                <a:effectLst/>
                <a:latin typeface="Söhne"/>
              </a:rPr>
              <a:t>Request the patient to push their tongue against the inside of their cheek.</a:t>
            </a:r>
          </a:p>
          <a:p>
            <a:pPr marL="742950" lvl="1" indent="-285750" algn="l">
              <a:buFont typeface="+mj-lt"/>
              <a:buAutoNum type="arabicPeriod"/>
            </a:pPr>
            <a:r>
              <a:rPr lang="en-GB" b="0" i="0" dirty="0">
                <a:solidFill>
                  <a:srgbClr val="374151"/>
                </a:solidFill>
                <a:effectLst/>
                <a:latin typeface="Söhne"/>
              </a:rPr>
              <a:t>Evaluate the resistance and strength of the tongue movement.</a:t>
            </a:r>
          </a:p>
          <a:p>
            <a:pPr marL="742950" lvl="1" indent="-285750" algn="l">
              <a:buFont typeface="+mj-lt"/>
              <a:buAutoNum type="arabicPeriod"/>
            </a:pPr>
            <a:r>
              <a:rPr lang="en-GB" b="0" i="0" dirty="0">
                <a:solidFill>
                  <a:srgbClr val="374151"/>
                </a:solidFill>
                <a:effectLst/>
                <a:latin typeface="Söhne"/>
              </a:rPr>
              <a:t>Assess speech clarity and articulation, </a:t>
            </a:r>
          </a:p>
          <a:p>
            <a:pPr marL="742950" lvl="1" indent="-285750" algn="l">
              <a:buFont typeface="+mj-lt"/>
              <a:buAutoNum type="arabicPeriod"/>
            </a:pPr>
            <a:endParaRPr lang="en-GB" dirty="0">
              <a:solidFill>
                <a:srgbClr val="374151"/>
              </a:solidFill>
              <a:latin typeface="Söhne"/>
            </a:endParaRPr>
          </a:p>
          <a:p>
            <a:pPr marL="742950" lvl="1" indent="-285750" algn="l">
              <a:buFont typeface="+mj-lt"/>
              <a:buAutoNum type="arabicPeriod"/>
            </a:pPr>
            <a:r>
              <a:rPr lang="en-GB" b="1" i="0" dirty="0">
                <a:solidFill>
                  <a:srgbClr val="374151"/>
                </a:solidFill>
                <a:effectLst/>
                <a:latin typeface="Söhne"/>
              </a:rPr>
              <a:t>Note any signs of atrophy, fasciculations, or weakness in the tongue muscles (ALS).</a:t>
            </a:r>
          </a:p>
          <a:p>
            <a:pPr algn="l"/>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fontScale="92500" lnSpcReduction="20000"/>
          </a:bodyPr>
          <a:lstStyle/>
          <a:p>
            <a:endParaRPr lang="en-GB" sz="2400" dirty="0"/>
          </a:p>
          <a:p>
            <a:endParaRPr lang="en-SI" dirty="0"/>
          </a:p>
        </p:txBody>
      </p:sp>
      <p:pic>
        <p:nvPicPr>
          <p:cNvPr id="13314" name="Picture 2" descr="Cranial Nerve Palsies | Concise Medical Knowledge">
            <a:extLst>
              <a:ext uri="{FF2B5EF4-FFF2-40B4-BE49-F238E27FC236}">
                <a16:creationId xmlns:a16="http://schemas.microsoft.com/office/drawing/2014/main" id="{02419DB9-5829-394F-BF14-F06A4BDF8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711" y="1361440"/>
            <a:ext cx="4464846" cy="454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81452"/>
      </p:ext>
    </p:extLst>
  </p:cSld>
  <p:clrMapOvr>
    <a:masterClrMapping/>
  </p:clrMapOvr>
  <mc:AlternateContent xmlns:mc="http://schemas.openxmlformats.org/markup-compatibility/2006" xmlns:p14="http://schemas.microsoft.com/office/powerpoint/2010/main">
    <mc:Choice Requires="p14">
      <p:transition spd="slow" p14:dur="2000" advTm="82186"/>
    </mc:Choice>
    <mc:Fallback xmlns="">
      <p:transition spd="slow" advTm="8218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MOTOR SYSTEM</a:t>
            </a:r>
          </a:p>
        </p:txBody>
      </p:sp>
      <p:sp>
        <p:nvSpPr>
          <p:cNvPr id="5" name="Content Placeholder 4">
            <a:extLst>
              <a:ext uri="{FF2B5EF4-FFF2-40B4-BE49-F238E27FC236}">
                <a16:creationId xmlns:a16="http://schemas.microsoft.com/office/drawing/2014/main" id="{D568933A-A4B1-2AC5-CA01-36C572FCFE9E}"/>
              </a:ext>
            </a:extLst>
          </p:cNvPr>
          <p:cNvSpPr>
            <a:spLocks noGrp="1"/>
          </p:cNvSpPr>
          <p:nvPr>
            <p:ph sz="half" idx="1"/>
          </p:nvPr>
        </p:nvSpPr>
        <p:spPr>
          <a:xfrm>
            <a:off x="491319" y="1361440"/>
            <a:ext cx="5528481" cy="4815523"/>
          </a:xfrm>
        </p:spPr>
        <p:txBody>
          <a:bodyPr>
            <a:normAutofit/>
          </a:bodyPr>
          <a:lstStyle/>
          <a:p>
            <a:pPr marL="0" indent="0">
              <a:buNone/>
            </a:pPr>
            <a:endParaRPr lang="en-SI" dirty="0"/>
          </a:p>
        </p:txBody>
      </p:sp>
      <p:sp>
        <p:nvSpPr>
          <p:cNvPr id="6" name="Content Placeholder 5">
            <a:extLst>
              <a:ext uri="{FF2B5EF4-FFF2-40B4-BE49-F238E27FC236}">
                <a16:creationId xmlns:a16="http://schemas.microsoft.com/office/drawing/2014/main" id="{216BC82F-A24D-547A-482E-5915D19C67E2}"/>
              </a:ext>
            </a:extLst>
          </p:cNvPr>
          <p:cNvSpPr>
            <a:spLocks noGrp="1"/>
          </p:cNvSpPr>
          <p:nvPr>
            <p:ph sz="half" idx="2"/>
          </p:nvPr>
        </p:nvSpPr>
        <p:spPr/>
        <p:txBody>
          <a:bodyPr>
            <a:normAutofit/>
          </a:bodyPr>
          <a:lstStyle/>
          <a:p>
            <a:pPr marL="0" indent="0">
              <a:buNone/>
            </a:pPr>
            <a:endParaRPr lang="en-SI" dirty="0"/>
          </a:p>
        </p:txBody>
      </p:sp>
    </p:spTree>
    <p:extLst>
      <p:ext uri="{BB962C8B-B14F-4D97-AF65-F5344CB8AC3E}">
        <p14:creationId xmlns:p14="http://schemas.microsoft.com/office/powerpoint/2010/main" val="142572049"/>
      </p:ext>
    </p:extLst>
  </p:cSld>
  <p:clrMapOvr>
    <a:masterClrMapping/>
  </p:clrMapOvr>
  <mc:AlternateContent xmlns:mc="http://schemas.openxmlformats.org/markup-compatibility/2006" xmlns:p14="http://schemas.microsoft.com/office/powerpoint/2010/main">
    <mc:Choice Requires="p14">
      <p:transition spd="slow" p14:dur="2000" advTm="14285"/>
    </mc:Choice>
    <mc:Fallback xmlns="">
      <p:transition spd="slow" advTm="1428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fontScale="90000"/>
          </a:bodyPr>
          <a:lstStyle/>
          <a:p>
            <a:pPr algn="ctr"/>
            <a:r>
              <a:rPr lang="en-SI" dirty="0">
                <a:solidFill>
                  <a:srgbClr val="C00000"/>
                </a:solidFill>
              </a:rPr>
              <a:t>MOTOR EXAMINATION – Assess </a:t>
            </a:r>
            <a:r>
              <a:rPr lang="sl-SI" dirty="0">
                <a:solidFill>
                  <a:srgbClr val="C00000"/>
                </a:solidFill>
              </a:rPr>
              <a:t>by observation</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begin by observing the patient's posture, gait, and overall body position for any asymmetry, or atrophy (muscle wasting), </a:t>
            </a:r>
          </a:p>
          <a:p>
            <a:pPr algn="l">
              <a:buFont typeface="Arial" panose="020B0604020202020204" pitchFamily="34" charset="0"/>
              <a:buChar char="•"/>
            </a:pPr>
            <a:r>
              <a:rPr lang="en-GB" b="0" i="0" dirty="0">
                <a:solidFill>
                  <a:srgbClr val="374151"/>
                </a:solidFill>
                <a:effectLst/>
                <a:latin typeface="Söhne"/>
              </a:rPr>
              <a:t>look for any involuntary movements, such as fasciculations, (spontaneous muscle twitches) that can be indicative of lower motor neuron involvement </a:t>
            </a:r>
          </a:p>
          <a:p>
            <a:pPr algn="l">
              <a:buFont typeface="Arial" panose="020B0604020202020204" pitchFamily="34" charset="0"/>
              <a:buChar char="•"/>
            </a:pPr>
            <a:r>
              <a:rPr lang="en-GB" b="0" i="0" dirty="0">
                <a:solidFill>
                  <a:srgbClr val="374151"/>
                </a:solidFill>
                <a:effectLst/>
                <a:latin typeface="Söhne"/>
              </a:rPr>
              <a:t>tremors (PD?)</a:t>
            </a:r>
          </a:p>
          <a:p>
            <a:pPr algn="l">
              <a:buFont typeface="Arial" panose="020B0604020202020204" pitchFamily="34" charset="0"/>
              <a:buChar char="•"/>
            </a:pPr>
            <a:r>
              <a:rPr lang="en-GB" b="0" i="0" dirty="0">
                <a:solidFill>
                  <a:srgbClr val="374151"/>
                </a:solidFill>
                <a:effectLst/>
                <a:latin typeface="Söhne"/>
              </a:rPr>
              <a:t>chorea (HD?)</a:t>
            </a:r>
          </a:p>
        </p:txBody>
      </p:sp>
    </p:spTree>
    <p:extLst>
      <p:ext uri="{BB962C8B-B14F-4D97-AF65-F5344CB8AC3E}">
        <p14:creationId xmlns:p14="http://schemas.microsoft.com/office/powerpoint/2010/main" val="4090752817"/>
      </p:ext>
    </p:extLst>
  </p:cSld>
  <p:clrMapOvr>
    <a:masterClrMapping/>
  </p:clrMapOvr>
  <mc:AlternateContent xmlns:mc="http://schemas.openxmlformats.org/markup-compatibility/2006" xmlns:p14="http://schemas.microsoft.com/office/powerpoint/2010/main">
    <mc:Choice Requires="p14">
      <p:transition spd="slow" p14:dur="2000" advTm="59316"/>
    </mc:Choice>
    <mc:Fallback xmlns="">
      <p:transition spd="slow" advTm="593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p:txBody>
          <a:bodyPr/>
          <a:lstStyle/>
          <a:p>
            <a:pPr algn="ctr"/>
            <a:r>
              <a:rPr lang="en-SE">
                <a:solidFill>
                  <a:srgbClr val="C00000"/>
                </a:solidFill>
              </a:rPr>
              <a:t>LEARNING OBJECTIVES</a:t>
            </a:r>
            <a:endParaRPr lang="en-SE" dirty="0">
              <a:solidFill>
                <a:srgbClr val="C00000"/>
              </a:solidFill>
            </a:endParaRPr>
          </a:p>
        </p:txBody>
      </p:sp>
      <p:sp>
        <p:nvSpPr>
          <p:cNvPr id="3" name="Content Placeholder 2">
            <a:extLst>
              <a:ext uri="{FF2B5EF4-FFF2-40B4-BE49-F238E27FC236}">
                <a16:creationId xmlns:a16="http://schemas.microsoft.com/office/drawing/2014/main" id="{955EAADD-A301-109F-8EFC-1CA571189100}"/>
              </a:ext>
            </a:extLst>
          </p:cNvPr>
          <p:cNvSpPr>
            <a:spLocks noGrp="1"/>
          </p:cNvSpPr>
          <p:nvPr>
            <p:ph idx="1"/>
          </p:nvPr>
        </p:nvSpPr>
        <p:spPr/>
        <p:txBody>
          <a:bodyPr/>
          <a:lstStyle/>
          <a:p>
            <a:endParaRPr lang="sl-SI" dirty="0"/>
          </a:p>
          <a:p>
            <a:endParaRPr lang="sl-SI" dirty="0"/>
          </a:p>
          <a:p>
            <a:r>
              <a:rPr lang="en-SE"/>
              <a:t>Learning objective 1</a:t>
            </a:r>
            <a:r>
              <a:rPr lang="sl-SI" dirty="0"/>
              <a:t>: to understand the value of neurological examination</a:t>
            </a:r>
            <a:endParaRPr lang="en-SE" dirty="0"/>
          </a:p>
          <a:p>
            <a:r>
              <a:rPr lang="en-SE" dirty="0"/>
              <a:t>Learning </a:t>
            </a:r>
            <a:r>
              <a:rPr lang="en-SE"/>
              <a:t>objective 2</a:t>
            </a:r>
            <a:r>
              <a:rPr lang="sl-SI" dirty="0"/>
              <a:t>: to know the main structure and logic of neurological examination</a:t>
            </a:r>
            <a:endParaRPr lang="en-SE" dirty="0"/>
          </a:p>
          <a:p>
            <a:pPr marL="0" indent="0">
              <a:buNone/>
            </a:pPr>
            <a:endParaRPr lang="en-SE" dirty="0"/>
          </a:p>
        </p:txBody>
      </p:sp>
    </p:spTree>
    <p:extLst>
      <p:ext uri="{BB962C8B-B14F-4D97-AF65-F5344CB8AC3E}">
        <p14:creationId xmlns:p14="http://schemas.microsoft.com/office/powerpoint/2010/main" val="2854113604"/>
      </p:ext>
    </p:extLst>
  </p:cSld>
  <p:clrMapOvr>
    <a:masterClrMapping/>
  </p:clrMapOvr>
  <mc:AlternateContent xmlns:mc="http://schemas.openxmlformats.org/markup-compatibility/2006" xmlns:p14="http://schemas.microsoft.com/office/powerpoint/2010/main">
    <mc:Choice Requires="p14">
      <p:transition spd="slow" p14:dur="2000" advTm="13486"/>
    </mc:Choice>
    <mc:Fallback xmlns="">
      <p:transition spd="slow" advTm="1348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fontScale="90000"/>
          </a:bodyPr>
          <a:lstStyle/>
          <a:p>
            <a:pPr algn="ctr"/>
            <a:r>
              <a:rPr lang="en-SI" dirty="0">
                <a:solidFill>
                  <a:srgbClr val="C00000"/>
                </a:solidFill>
              </a:rPr>
              <a:t>MOTOR EXAMINATION – Assess </a:t>
            </a:r>
            <a:r>
              <a:rPr lang="sl-SI" dirty="0">
                <a:solidFill>
                  <a:srgbClr val="C00000"/>
                </a:solidFill>
              </a:rPr>
              <a:t>range of mobility</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a:xfrm>
            <a:off x="-6486906" y="-216793"/>
            <a:ext cx="24692767" cy="8984675"/>
          </a:xfrm>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endParaRPr lang="en-GB" b="0" i="0" dirty="0">
              <a:solidFill>
                <a:srgbClr val="374151"/>
              </a:solidFill>
              <a:effectLst/>
              <a:latin typeface="Söhne"/>
            </a:endParaRPr>
          </a:p>
        </p:txBody>
      </p:sp>
      <p:pic>
        <p:nvPicPr>
          <p:cNvPr id="1026" name="Picture 2" descr="Spine Exam: Neck and Upper Extremity – Dr. Nabil Ebraheim's Blog">
            <a:extLst>
              <a:ext uri="{FF2B5EF4-FFF2-40B4-BE49-F238E27FC236}">
                <a16:creationId xmlns:a16="http://schemas.microsoft.com/office/drawing/2014/main" id="{F1FC3EEA-8C80-00A4-FF30-A0561808B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256" y="1403797"/>
            <a:ext cx="7843234" cy="455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208804"/>
      </p:ext>
    </p:extLst>
  </p:cSld>
  <p:clrMapOvr>
    <a:masterClrMapping/>
  </p:clrMapOvr>
  <mc:AlternateContent xmlns:mc="http://schemas.openxmlformats.org/markup-compatibility/2006" xmlns:p14="http://schemas.microsoft.com/office/powerpoint/2010/main">
    <mc:Choice Requires="p14">
      <p:transition spd="slow" p14:dur="2000" advTm="31768"/>
    </mc:Choice>
    <mc:Fallback xmlns="">
      <p:transition spd="slow" advTm="3176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a:bodyPr>
          <a:lstStyle/>
          <a:p>
            <a:pPr algn="ctr"/>
            <a:r>
              <a:rPr lang="en-SI" dirty="0">
                <a:solidFill>
                  <a:srgbClr val="C00000"/>
                </a:solidFill>
              </a:rPr>
              <a:t>MOTOR EXAMINATION – Assess </a:t>
            </a:r>
            <a:r>
              <a:rPr lang="sl-SI" dirty="0">
                <a:solidFill>
                  <a:srgbClr val="C00000"/>
                </a:solidFill>
              </a:rPr>
              <a:t>muscle tone</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Muscle tone refers to the resistance of a muscle to passive stretch. It can be assessed by passive movements of the limbs. </a:t>
            </a:r>
          </a:p>
          <a:p>
            <a:pPr algn="l">
              <a:buFont typeface="Arial" panose="020B0604020202020204" pitchFamily="34" charset="0"/>
              <a:buChar char="•"/>
            </a:pPr>
            <a:r>
              <a:rPr lang="en-GB" b="0" i="0" dirty="0">
                <a:solidFill>
                  <a:srgbClr val="374151"/>
                </a:solidFill>
                <a:effectLst/>
                <a:latin typeface="Söhne"/>
              </a:rPr>
              <a:t>Hypotonia: Reduced muscle tone may be observed in conditions such as cerebellar disorders, myopathies or neuropathies. </a:t>
            </a:r>
          </a:p>
          <a:p>
            <a:pPr algn="l">
              <a:buFont typeface="Arial" panose="020B0604020202020204" pitchFamily="34" charset="0"/>
              <a:buChar char="•"/>
            </a:pPr>
            <a:r>
              <a:rPr lang="en-GB" b="0" i="0" dirty="0">
                <a:solidFill>
                  <a:srgbClr val="374151"/>
                </a:solidFill>
                <a:effectLst/>
                <a:latin typeface="Söhne"/>
              </a:rPr>
              <a:t>Hypertonia: Increased muscle tone may be seen in conditions such as spasticity (as in upper motor neuron lesions) or rigidity (as in Parkinson's disease). .</a:t>
            </a:r>
          </a:p>
        </p:txBody>
      </p:sp>
    </p:spTree>
    <p:extLst>
      <p:ext uri="{BB962C8B-B14F-4D97-AF65-F5344CB8AC3E}">
        <p14:creationId xmlns:p14="http://schemas.microsoft.com/office/powerpoint/2010/main" val="3826271934"/>
      </p:ext>
    </p:extLst>
  </p:cSld>
  <p:clrMapOvr>
    <a:masterClrMapping/>
  </p:clrMapOvr>
  <mc:AlternateContent xmlns:mc="http://schemas.openxmlformats.org/markup-compatibility/2006" xmlns:p14="http://schemas.microsoft.com/office/powerpoint/2010/main">
    <mc:Choice Requires="p14">
      <p:transition spd="slow" p14:dur="2000" advTm="59275"/>
    </mc:Choice>
    <mc:Fallback xmlns="">
      <p:transition spd="slow" advTm="5927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fontScale="90000"/>
          </a:bodyPr>
          <a:lstStyle/>
          <a:p>
            <a:pPr algn="ctr"/>
            <a:r>
              <a:rPr lang="en-SI" dirty="0">
                <a:solidFill>
                  <a:srgbClr val="C00000"/>
                </a:solidFill>
              </a:rPr>
              <a:t>MOTOR EXAMINATION – Assess </a:t>
            </a:r>
            <a:r>
              <a:rPr lang="en-GB" dirty="0">
                <a:solidFill>
                  <a:srgbClr val="C00000"/>
                </a:solidFill>
              </a:rPr>
              <a:t>Muscle Strength</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Assess muscle strength in various muscle groups using the Medical Research Council (MRC) scale or other standardized grading systems. The MRC scale typically ranges from 0 to 5, with 0 indicating no movement and 5 indicating normal strength.</a:t>
            </a:r>
          </a:p>
          <a:p>
            <a:pPr algn="l">
              <a:buFont typeface="Arial" panose="020B0604020202020204" pitchFamily="34" charset="0"/>
              <a:buChar char="•"/>
            </a:pPr>
            <a:r>
              <a:rPr lang="en-GB" b="0" i="0" dirty="0">
                <a:solidFill>
                  <a:srgbClr val="374151"/>
                </a:solidFill>
                <a:effectLst/>
                <a:latin typeface="Söhne"/>
              </a:rPr>
              <a:t>Evaluate muscle strength bilaterally, comparing one side of the body to the other. Note any asymmetry.</a:t>
            </a:r>
          </a:p>
          <a:p>
            <a:endParaRPr lang="en-SI" dirty="0"/>
          </a:p>
        </p:txBody>
      </p:sp>
    </p:spTree>
    <p:extLst>
      <p:ext uri="{BB962C8B-B14F-4D97-AF65-F5344CB8AC3E}">
        <p14:creationId xmlns:p14="http://schemas.microsoft.com/office/powerpoint/2010/main" val="1389715262"/>
      </p:ext>
    </p:extLst>
  </p:cSld>
  <p:clrMapOvr>
    <a:masterClrMapping/>
  </p:clrMapOvr>
  <mc:AlternateContent xmlns:mc="http://schemas.openxmlformats.org/markup-compatibility/2006" xmlns:p14="http://schemas.microsoft.com/office/powerpoint/2010/main">
    <mc:Choice Requires="p14">
      <p:transition spd="slow" p14:dur="2000" advTm="55446"/>
    </mc:Choice>
    <mc:Fallback xmlns="">
      <p:transition spd="slow" advTm="5544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fontScale="90000"/>
          </a:bodyPr>
          <a:lstStyle/>
          <a:p>
            <a:pPr algn="ctr"/>
            <a:r>
              <a:rPr lang="en-SI" dirty="0">
                <a:solidFill>
                  <a:srgbClr val="C00000"/>
                </a:solidFill>
              </a:rPr>
              <a:t>MOTOR EXAMINATION – Assess </a:t>
            </a:r>
            <a:r>
              <a:rPr lang="en-GB" dirty="0">
                <a:solidFill>
                  <a:srgbClr val="C00000"/>
                </a:solidFill>
              </a:rPr>
              <a:t>Muscle Strength Patterns and Distribution</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Note the patterns of weakness and their distribution. Some neurological conditions exhibit characteristic patterns of muscle involvement.</a:t>
            </a:r>
          </a:p>
          <a:p>
            <a:endParaRPr lang="en-SI" dirty="0"/>
          </a:p>
        </p:txBody>
      </p:sp>
    </p:spTree>
    <p:extLst>
      <p:ext uri="{BB962C8B-B14F-4D97-AF65-F5344CB8AC3E}">
        <p14:creationId xmlns:p14="http://schemas.microsoft.com/office/powerpoint/2010/main" val="3527355253"/>
      </p:ext>
    </p:extLst>
  </p:cSld>
  <p:clrMapOvr>
    <a:masterClrMapping/>
  </p:clrMapOvr>
  <mc:AlternateContent xmlns:mc="http://schemas.openxmlformats.org/markup-compatibility/2006" xmlns:p14="http://schemas.microsoft.com/office/powerpoint/2010/main">
    <mc:Choice Requires="p14">
      <p:transition spd="slow" p14:dur="2000" advTm="37870"/>
    </mc:Choice>
    <mc:Fallback xmlns="">
      <p:transition spd="slow" advTm="378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a:bodyPr>
          <a:lstStyle/>
          <a:p>
            <a:pPr algn="ctr"/>
            <a:r>
              <a:rPr lang="en-SI" dirty="0">
                <a:solidFill>
                  <a:srgbClr val="C00000"/>
                </a:solidFill>
              </a:rPr>
              <a:t>MOTOR EXAMINATION – Assess for </a:t>
            </a:r>
            <a:r>
              <a:rPr lang="en-SI" b="1" dirty="0">
                <a:solidFill>
                  <a:srgbClr val="C00000"/>
                </a:solidFill>
              </a:rPr>
              <a:t>Reflexes</a:t>
            </a: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a:xfrm>
            <a:off x="436728" y="1371600"/>
            <a:ext cx="7888406" cy="4805363"/>
          </a:xfrm>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Test deep tendon reflexes (DTRs) using a reflex hammer. Common reflexes tested include the:</a:t>
            </a:r>
          </a:p>
          <a:p>
            <a:pPr marL="742950" lvl="1" indent="-285750" algn="l">
              <a:buFont typeface="Arial" panose="020B0604020202020204" pitchFamily="34" charset="0"/>
              <a:buChar char="•"/>
            </a:pPr>
            <a:r>
              <a:rPr lang="en-GB" b="0" i="0" dirty="0">
                <a:solidFill>
                  <a:srgbClr val="374151"/>
                </a:solidFill>
                <a:effectLst/>
                <a:latin typeface="Söhne"/>
              </a:rPr>
              <a:t>Biceps reflex (C5-C6)</a:t>
            </a:r>
          </a:p>
          <a:p>
            <a:pPr marL="742950" lvl="1" indent="-285750" algn="l">
              <a:buFont typeface="Arial" panose="020B0604020202020204" pitchFamily="34" charset="0"/>
              <a:buChar char="•"/>
            </a:pPr>
            <a:r>
              <a:rPr lang="en-GB" b="0" i="0" dirty="0">
                <a:solidFill>
                  <a:srgbClr val="374151"/>
                </a:solidFill>
                <a:effectLst/>
                <a:latin typeface="Söhne"/>
              </a:rPr>
              <a:t>Triceps reflex (C7)</a:t>
            </a:r>
          </a:p>
          <a:p>
            <a:pPr marL="742950" lvl="1" indent="-285750" algn="l">
              <a:buFont typeface="Arial" panose="020B0604020202020204" pitchFamily="34" charset="0"/>
              <a:buChar char="•"/>
            </a:pPr>
            <a:r>
              <a:rPr lang="en-GB" b="0" i="0" dirty="0">
                <a:solidFill>
                  <a:srgbClr val="374151"/>
                </a:solidFill>
                <a:effectLst/>
                <a:latin typeface="Söhne"/>
              </a:rPr>
              <a:t>Brachioradialis reflex (C5-C6)</a:t>
            </a:r>
          </a:p>
          <a:p>
            <a:pPr marL="742950" lvl="1" indent="-285750" algn="l">
              <a:buFont typeface="Arial" panose="020B0604020202020204" pitchFamily="34" charset="0"/>
              <a:buChar char="•"/>
            </a:pPr>
            <a:r>
              <a:rPr lang="en-GB" b="0" i="0" dirty="0">
                <a:solidFill>
                  <a:srgbClr val="374151"/>
                </a:solidFill>
                <a:effectLst/>
                <a:latin typeface="Söhne"/>
              </a:rPr>
              <a:t>Patellar reflex (L2-L4)</a:t>
            </a:r>
          </a:p>
          <a:p>
            <a:pPr marL="742950" lvl="1" indent="-285750" algn="l">
              <a:buFont typeface="Arial" panose="020B0604020202020204" pitchFamily="34" charset="0"/>
              <a:buChar char="•"/>
            </a:pPr>
            <a:r>
              <a:rPr lang="en-GB" b="0" i="0" dirty="0">
                <a:solidFill>
                  <a:srgbClr val="374151"/>
                </a:solidFill>
                <a:effectLst/>
                <a:latin typeface="Söhne"/>
              </a:rPr>
              <a:t>Achilles reflex (S1-S2)</a:t>
            </a:r>
          </a:p>
          <a:p>
            <a:pPr algn="l">
              <a:buFont typeface="Arial" panose="020B0604020202020204" pitchFamily="34" charset="0"/>
              <a:buChar char="•"/>
            </a:pPr>
            <a:r>
              <a:rPr lang="en-GB" b="0" i="0" dirty="0">
                <a:solidFill>
                  <a:srgbClr val="374151"/>
                </a:solidFill>
                <a:effectLst/>
                <a:latin typeface="Söhne"/>
              </a:rPr>
              <a:t>Assess for the presence or absence of reflexes and any hyperreflexia or hyporeflexia.</a:t>
            </a:r>
          </a:p>
          <a:p>
            <a:endParaRPr lang="en-SI" dirty="0"/>
          </a:p>
        </p:txBody>
      </p:sp>
      <p:pic>
        <p:nvPicPr>
          <p:cNvPr id="4" name="Picture 2" descr="6.9: Assessing Reflexes - Medicine LibreTexts">
            <a:extLst>
              <a:ext uri="{FF2B5EF4-FFF2-40B4-BE49-F238E27FC236}">
                <a16:creationId xmlns:a16="http://schemas.microsoft.com/office/drawing/2014/main" id="{74AD090C-6DEA-8E13-40EF-10C204E7B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552" y="1059648"/>
            <a:ext cx="3521121" cy="383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086230"/>
      </p:ext>
    </p:extLst>
  </p:cSld>
  <p:clrMapOvr>
    <a:masterClrMapping/>
  </p:clrMapOvr>
  <mc:AlternateContent xmlns:mc="http://schemas.openxmlformats.org/markup-compatibility/2006" xmlns:p14="http://schemas.microsoft.com/office/powerpoint/2010/main">
    <mc:Choice Requires="p14">
      <p:transition spd="slow" p14:dur="2000" advTm="48885"/>
    </mc:Choice>
    <mc:Fallback xmlns="">
      <p:transition spd="slow" advTm="4888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a:xfrm>
            <a:off x="838200" y="365125"/>
            <a:ext cx="10515600" cy="1006475"/>
          </a:xfrm>
        </p:spPr>
        <p:txBody>
          <a:bodyPr>
            <a:normAutofit fontScale="90000"/>
          </a:bodyPr>
          <a:lstStyle/>
          <a:p>
            <a:pPr algn="ctr"/>
            <a:r>
              <a:rPr lang="en-SI" dirty="0">
                <a:solidFill>
                  <a:srgbClr val="C00000"/>
                </a:solidFill>
              </a:rPr>
              <a:t>MOTOR EXAMINATION – Assess for </a:t>
            </a:r>
            <a:r>
              <a:rPr lang="en-GB" b="0" i="0" dirty="0">
                <a:solidFill>
                  <a:srgbClr val="C00000"/>
                </a:solidFill>
                <a:effectLst/>
                <a:latin typeface="Söhne"/>
              </a:rPr>
              <a:t>Pathological Reflexes</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marL="0" indent="0" algn="l">
              <a:buNone/>
            </a:pPr>
            <a:r>
              <a:rPr lang="en-GB" b="0" i="0" dirty="0">
                <a:solidFill>
                  <a:srgbClr val="374151"/>
                </a:solidFill>
                <a:effectLst/>
                <a:latin typeface="Söhne"/>
              </a:rPr>
              <a:t>Check for the presence of pathological reflexes such as </a:t>
            </a:r>
          </a:p>
          <a:p>
            <a:pPr algn="l">
              <a:buFont typeface="Arial" panose="020B0604020202020204" pitchFamily="34" charset="0"/>
              <a:buChar char="•"/>
            </a:pPr>
            <a:r>
              <a:rPr lang="en-GB" b="0" i="0" dirty="0">
                <a:solidFill>
                  <a:srgbClr val="374151"/>
                </a:solidFill>
                <a:effectLst/>
                <a:latin typeface="Söhne"/>
              </a:rPr>
              <a:t>the Babinski sign (extensor plantar response) </a:t>
            </a:r>
            <a:endParaRPr lang="en-GB" dirty="0">
              <a:solidFill>
                <a:srgbClr val="374151"/>
              </a:solidFill>
              <a:latin typeface="Söhne"/>
            </a:endParaRPr>
          </a:p>
          <a:p>
            <a:pPr algn="l">
              <a:buFont typeface="Arial" panose="020B0604020202020204" pitchFamily="34" charset="0"/>
              <a:buChar char="•"/>
            </a:pPr>
            <a:r>
              <a:rPr lang="en-GB" b="0" i="0" dirty="0">
                <a:solidFill>
                  <a:srgbClr val="374151"/>
                </a:solidFill>
                <a:effectLst/>
                <a:latin typeface="Söhne"/>
              </a:rPr>
              <a:t>the Hoffman sign. </a:t>
            </a:r>
          </a:p>
          <a:p>
            <a:pPr algn="l">
              <a:buFont typeface="Arial" panose="020B0604020202020204" pitchFamily="34" charset="0"/>
              <a:buChar char="•"/>
            </a:pPr>
            <a:endParaRPr lang="en-GB" dirty="0">
              <a:solidFill>
                <a:srgbClr val="374151"/>
              </a:solidFill>
              <a:latin typeface="Söhne"/>
            </a:endParaRPr>
          </a:p>
          <a:p>
            <a:pPr marL="0" indent="0" algn="l">
              <a:buNone/>
            </a:pPr>
            <a:r>
              <a:rPr lang="en-GB" b="0" i="0" dirty="0">
                <a:solidFill>
                  <a:srgbClr val="374151"/>
                </a:solidFill>
                <a:effectLst/>
                <a:latin typeface="Söhne"/>
              </a:rPr>
              <a:t>These reflexes can indicate upper motor neuron dysfunction.</a:t>
            </a:r>
          </a:p>
          <a:p>
            <a:endParaRPr lang="en-SI" dirty="0"/>
          </a:p>
        </p:txBody>
      </p:sp>
    </p:spTree>
    <p:extLst>
      <p:ext uri="{BB962C8B-B14F-4D97-AF65-F5344CB8AC3E}">
        <p14:creationId xmlns:p14="http://schemas.microsoft.com/office/powerpoint/2010/main" val="532088650"/>
      </p:ext>
    </p:extLst>
  </p:cSld>
  <p:clrMapOvr>
    <a:masterClrMapping/>
  </p:clrMapOvr>
  <mc:AlternateContent xmlns:mc="http://schemas.openxmlformats.org/markup-compatibility/2006" xmlns:p14="http://schemas.microsoft.com/office/powerpoint/2010/main">
    <mc:Choice Requires="p14">
      <p:transition spd="slow" p14:dur="2000" advTm="73831"/>
    </mc:Choice>
    <mc:Fallback xmlns="">
      <p:transition spd="slow" advTm="7383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a:bodyPr>
          <a:lstStyle/>
          <a:p>
            <a:pPr algn="ctr"/>
            <a:r>
              <a:rPr lang="en-SI" dirty="0">
                <a:solidFill>
                  <a:srgbClr val="C00000"/>
                </a:solidFill>
              </a:rPr>
              <a:t>MOTOR EXAMINATION – Assess </a:t>
            </a:r>
            <a:r>
              <a:rPr lang="en-GB" b="0" i="0" dirty="0">
                <a:solidFill>
                  <a:srgbClr val="C00000"/>
                </a:solidFill>
                <a:effectLst/>
                <a:latin typeface="Söhne"/>
              </a:rPr>
              <a:t>Coordination</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Assess coordination and fine motor control with tests like finger-nose-finger, heel-shin, or finger tapping. Check for dysdiadochokinesia (difficulty with rapid alternating movements).</a:t>
            </a:r>
          </a:p>
          <a:p>
            <a:pPr algn="l">
              <a:buFont typeface="Arial" panose="020B0604020202020204" pitchFamily="34" charset="0"/>
              <a:buChar char="•"/>
            </a:pPr>
            <a:r>
              <a:rPr lang="en-GB" b="0" i="0" dirty="0">
                <a:solidFill>
                  <a:srgbClr val="374151"/>
                </a:solidFill>
                <a:effectLst/>
                <a:latin typeface="Söhne"/>
              </a:rPr>
              <a:t>Perform tests of rapid alternating movements to evaluate the patient's ability to perform tasks like pronation/supination of the hands or rapid toe tapping.</a:t>
            </a:r>
          </a:p>
          <a:p>
            <a:endParaRPr lang="en-SI" dirty="0"/>
          </a:p>
        </p:txBody>
      </p:sp>
    </p:spTree>
    <p:extLst>
      <p:ext uri="{BB962C8B-B14F-4D97-AF65-F5344CB8AC3E}">
        <p14:creationId xmlns:p14="http://schemas.microsoft.com/office/powerpoint/2010/main" val="2408766722"/>
      </p:ext>
    </p:extLst>
  </p:cSld>
  <p:clrMapOvr>
    <a:masterClrMapping/>
  </p:clrMapOvr>
  <mc:AlternateContent xmlns:mc="http://schemas.openxmlformats.org/markup-compatibility/2006" xmlns:p14="http://schemas.microsoft.com/office/powerpoint/2010/main">
    <mc:Choice Requires="p14">
      <p:transition spd="slow" p14:dur="2000" advTm="44278"/>
    </mc:Choice>
    <mc:Fallback xmlns="">
      <p:transition spd="slow" advTm="4427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solidFill>
                  <a:srgbClr val="C00000"/>
                </a:solidFill>
              </a:rPr>
              <a:t>Sensory Examination in the Neurological Exam</a:t>
            </a:r>
          </a:p>
        </p:txBody>
      </p:sp>
      <p:sp>
        <p:nvSpPr>
          <p:cNvPr id="3" name="Content Placeholder 2"/>
          <p:cNvSpPr>
            <a:spLocks noGrp="1"/>
          </p:cNvSpPr>
          <p:nvPr>
            <p:ph idx="1"/>
          </p:nvPr>
        </p:nvSpPr>
        <p:spPr>
          <a:xfrm>
            <a:off x="838200" y="976524"/>
            <a:ext cx="10515600" cy="4805363"/>
          </a:xfrm>
        </p:spPr>
        <p:txBody>
          <a:bodyPr/>
          <a:lstStyle/>
          <a:p>
            <a:endParaRPr lang="sl-SI" dirty="0"/>
          </a:p>
          <a:p>
            <a:r>
              <a:rPr dirty="0"/>
              <a:t>Sensory examination is a core component of the neurological exam, helping to evaluate the integrity of various sensory pathways.</a:t>
            </a:r>
          </a:p>
          <a:p>
            <a:r>
              <a:rPr dirty="0"/>
              <a:t>It involves assessing different modalities such as touch, pain, vibration, and position sense.</a:t>
            </a:r>
          </a:p>
          <a:p>
            <a:r>
              <a:rPr dirty="0"/>
              <a:t>Proper technique is crucial for detecting and localizing neurological lesions.</a:t>
            </a:r>
          </a:p>
          <a:p>
            <a:r>
              <a:rPr dirty="0"/>
              <a:t>This presentation provides a systematic approach to the sensory examination.</a:t>
            </a:r>
          </a:p>
        </p:txBody>
      </p:sp>
    </p:spTree>
  </p:cSld>
  <p:clrMapOvr>
    <a:masterClrMapping/>
  </p:clrMapOvr>
  <mc:AlternateContent xmlns:mc="http://schemas.openxmlformats.org/markup-compatibility/2006" xmlns:p14="http://schemas.microsoft.com/office/powerpoint/2010/main">
    <mc:Choice Requires="p14">
      <p:transition spd="slow" p14:dur="2000" advTm="45388"/>
    </mc:Choice>
    <mc:Fallback xmlns="">
      <p:transition spd="slow" advTm="4538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Purpose of Sensory Examination</a:t>
            </a:r>
          </a:p>
        </p:txBody>
      </p:sp>
      <p:sp>
        <p:nvSpPr>
          <p:cNvPr id="3" name="Content Placeholder 2"/>
          <p:cNvSpPr>
            <a:spLocks noGrp="1"/>
          </p:cNvSpPr>
          <p:nvPr>
            <p:ph idx="1"/>
          </p:nvPr>
        </p:nvSpPr>
        <p:spPr/>
        <p:txBody>
          <a:bodyPr/>
          <a:lstStyle/>
          <a:p>
            <a:r>
              <a:t>Sensory exams help detect deficits like numbness, tingling, or pain, which may indicate neurological damage.</a:t>
            </a:r>
          </a:p>
          <a:p>
            <a:r>
              <a:t>By testing specific modalities, clinicians can identify which neural pathways or anatomical regions are affected.</a:t>
            </a:r>
          </a:p>
          <a:p>
            <a:r>
              <a:t>Findings assist in localizing the lesion to the peripheral nerves, spinal cord, brainstem, or cortex.</a:t>
            </a:r>
          </a:p>
          <a:p>
            <a:r>
              <a:t>Sensory examination is essential for diagnosing neurological disorders and planning treatment.</a:t>
            </a:r>
          </a:p>
        </p:txBody>
      </p:sp>
    </p:spTree>
  </p:cSld>
  <p:clrMapOvr>
    <a:masterClrMapping/>
  </p:clrMapOvr>
  <mc:AlternateContent xmlns:mc="http://schemas.openxmlformats.org/markup-compatibility/2006" xmlns:p14="http://schemas.microsoft.com/office/powerpoint/2010/main">
    <mc:Choice Requires="p14">
      <p:transition spd="slow" p14:dur="2000" advTm="51148"/>
    </mc:Choice>
    <mc:Fallback xmlns="">
      <p:transition spd="slow" advTm="5114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Anatomy of the Sensory System</a:t>
            </a:r>
          </a:p>
        </p:txBody>
      </p:sp>
      <p:sp>
        <p:nvSpPr>
          <p:cNvPr id="3" name="Content Placeholder 2"/>
          <p:cNvSpPr>
            <a:spLocks noGrp="1"/>
          </p:cNvSpPr>
          <p:nvPr>
            <p:ph idx="1"/>
          </p:nvPr>
        </p:nvSpPr>
        <p:spPr>
          <a:xfrm>
            <a:off x="838200" y="1026318"/>
            <a:ext cx="10515600" cy="4805363"/>
          </a:xfrm>
        </p:spPr>
        <p:txBody>
          <a:bodyPr/>
          <a:lstStyle/>
          <a:p>
            <a:r>
              <a:rPr dirty="0"/>
              <a:t>Sensory signals start in peripheral nerves, which carry information to the central nervous system.</a:t>
            </a:r>
          </a:p>
          <a:p>
            <a:r>
              <a:rPr dirty="0"/>
              <a:t>The dorsal columns of the spinal cord transmit vibration and proprioception, while the spinothalamic tract carries pain and temperature signals.</a:t>
            </a:r>
          </a:p>
          <a:p>
            <a:r>
              <a:rPr dirty="0"/>
              <a:t>The brainstem relays sensory inputs to the thalamus for processing and integration.</a:t>
            </a:r>
          </a:p>
          <a:p>
            <a:r>
              <a:rPr dirty="0"/>
              <a:t>The somatosensory cortex in the brain interprets these signals, creating conscious sensory perception.</a:t>
            </a:r>
          </a:p>
        </p:txBody>
      </p:sp>
    </p:spTree>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E591-00DC-81CE-7E88-7CCF7A72825E}"/>
              </a:ext>
            </a:extLst>
          </p:cNvPr>
          <p:cNvSpPr>
            <a:spLocks noGrp="1"/>
          </p:cNvSpPr>
          <p:nvPr>
            <p:ph type="title"/>
          </p:nvPr>
        </p:nvSpPr>
        <p:spPr/>
        <p:txBody>
          <a:bodyPr/>
          <a:lstStyle/>
          <a:p>
            <a:r>
              <a:rPr lang="en-SI" dirty="0">
                <a:solidFill>
                  <a:srgbClr val="C00000"/>
                </a:solidFill>
              </a:rPr>
              <a:t>CLINICAL ASSESSMENT – EXAMINATION</a:t>
            </a:r>
          </a:p>
        </p:txBody>
      </p:sp>
      <p:sp>
        <p:nvSpPr>
          <p:cNvPr id="5" name="Content Placeholder 4">
            <a:extLst>
              <a:ext uri="{FF2B5EF4-FFF2-40B4-BE49-F238E27FC236}">
                <a16:creationId xmlns:a16="http://schemas.microsoft.com/office/drawing/2014/main" id="{9E66039D-B1AF-E380-05B3-AC362EA88233}"/>
              </a:ext>
            </a:extLst>
          </p:cNvPr>
          <p:cNvSpPr>
            <a:spLocks noGrp="1"/>
          </p:cNvSpPr>
          <p:nvPr>
            <p:ph idx="1"/>
          </p:nvPr>
        </p:nvSpPr>
        <p:spPr/>
        <p:txBody>
          <a:bodyPr>
            <a:normAutofit/>
          </a:bodyPr>
          <a:lstStyle/>
          <a:p>
            <a:pPr algn="l" fontAlgn="base">
              <a:buFont typeface="Arial" panose="020B0604020202020204" pitchFamily="34" charset="0"/>
              <a:buChar char="•"/>
            </a:pPr>
            <a:endParaRPr lang="en-GB" b="0" i="0" dirty="0">
              <a:solidFill>
                <a:srgbClr val="000000"/>
              </a:solidFill>
              <a:effectLst/>
              <a:latin typeface="Noto Sans" panose="020B0502040504020204" pitchFamily="34" charset="0"/>
            </a:endParaRPr>
          </a:p>
          <a:p>
            <a:pPr algn="l" fontAlgn="base">
              <a:buFont typeface="Arial" panose="020B0604020202020204" pitchFamily="34" charset="0"/>
              <a:buChar char="•"/>
            </a:pPr>
            <a:r>
              <a:rPr lang="en-GB" b="0" i="0" dirty="0">
                <a:solidFill>
                  <a:srgbClr val="000000"/>
                </a:solidFill>
                <a:effectLst/>
                <a:latin typeface="Noto Sans" panose="020B0502040504020204" pitchFamily="34" charset="0"/>
              </a:rPr>
              <a:t>Mental status</a:t>
            </a:r>
          </a:p>
          <a:p>
            <a:pPr algn="l" fontAlgn="base">
              <a:buFont typeface="Arial" panose="020B0604020202020204" pitchFamily="34" charset="0"/>
              <a:buChar char="•"/>
            </a:pPr>
            <a:r>
              <a:rPr lang="en-GB" b="0" i="0" dirty="0">
                <a:solidFill>
                  <a:srgbClr val="000000"/>
                </a:solidFill>
                <a:effectLst/>
                <a:latin typeface="Noto Sans" panose="020B0502040504020204" pitchFamily="34" charset="0"/>
              </a:rPr>
              <a:t>Evaluation of the nerves of the brain. </a:t>
            </a:r>
          </a:p>
          <a:p>
            <a:pPr algn="l" fontAlgn="base">
              <a:buFont typeface="Arial" panose="020B0604020202020204" pitchFamily="34" charset="0"/>
              <a:buChar char="•"/>
            </a:pPr>
            <a:r>
              <a:rPr lang="en-GB" b="0" i="0" dirty="0">
                <a:solidFill>
                  <a:srgbClr val="000000"/>
                </a:solidFill>
                <a:effectLst/>
                <a:latin typeface="Noto Sans" panose="020B0502040504020204" pitchFamily="34" charset="0"/>
              </a:rPr>
              <a:t>Motor function and balance </a:t>
            </a:r>
          </a:p>
          <a:p>
            <a:pPr algn="l" fontAlgn="base">
              <a:buFont typeface="Arial" panose="020B0604020202020204" pitchFamily="34" charset="0"/>
              <a:buChar char="•"/>
            </a:pPr>
            <a:r>
              <a:rPr lang="en-GB" b="0" i="0" dirty="0">
                <a:solidFill>
                  <a:srgbClr val="000000"/>
                </a:solidFill>
                <a:effectLst/>
                <a:latin typeface="Noto Sans" panose="020B0502040504020204" pitchFamily="34" charset="0"/>
              </a:rPr>
              <a:t>Sensory exam</a:t>
            </a:r>
          </a:p>
          <a:p>
            <a:pPr algn="l" fontAlgn="base">
              <a:buFont typeface="Arial" panose="020B0604020202020204" pitchFamily="34" charset="0"/>
              <a:buChar char="•"/>
            </a:pPr>
            <a:r>
              <a:rPr lang="en-GB" b="0" i="0" dirty="0">
                <a:solidFill>
                  <a:srgbClr val="000000"/>
                </a:solidFill>
                <a:effectLst/>
                <a:latin typeface="Noto Sans" panose="020B0502040504020204" pitchFamily="34" charset="0"/>
              </a:rPr>
              <a:t>Gait </a:t>
            </a:r>
          </a:p>
          <a:p>
            <a:pPr algn="l" fontAlgn="base">
              <a:buFont typeface="Arial" panose="020B0604020202020204" pitchFamily="34" charset="0"/>
              <a:buChar char="•"/>
            </a:pPr>
            <a:r>
              <a:rPr lang="en-GB" dirty="0">
                <a:solidFill>
                  <a:srgbClr val="000000"/>
                </a:solidFill>
                <a:latin typeface="Noto Sans" panose="020B0502040504020204" pitchFamily="34" charset="0"/>
              </a:rPr>
              <a:t>Deep tendon reflexes</a:t>
            </a:r>
          </a:p>
          <a:p>
            <a:pPr algn="l" fontAlgn="base">
              <a:buFont typeface="Arial" panose="020B0604020202020204" pitchFamily="34" charset="0"/>
              <a:buChar char="•"/>
            </a:pPr>
            <a:r>
              <a:rPr lang="en-GB" b="0" i="0" dirty="0">
                <a:solidFill>
                  <a:srgbClr val="000000"/>
                </a:solidFill>
                <a:effectLst/>
                <a:latin typeface="Noto Sans" panose="020B0502040504020204" pitchFamily="34" charset="0"/>
              </a:rPr>
              <a:t>Meningeal signs</a:t>
            </a:r>
          </a:p>
          <a:p>
            <a:pPr marL="0" indent="0" algn="l" fontAlgn="base">
              <a:buNone/>
            </a:pPr>
            <a:endParaRPr lang="en-GB" b="0" i="0" dirty="0">
              <a:solidFill>
                <a:srgbClr val="000000"/>
              </a:solidFill>
              <a:effectLst/>
              <a:latin typeface="Noto Sans" panose="020B0502040504020204" pitchFamily="34" charset="0"/>
            </a:endParaRPr>
          </a:p>
        </p:txBody>
      </p:sp>
    </p:spTree>
    <p:extLst>
      <p:ext uri="{BB962C8B-B14F-4D97-AF65-F5344CB8AC3E}">
        <p14:creationId xmlns:p14="http://schemas.microsoft.com/office/powerpoint/2010/main" val="4203872768"/>
      </p:ext>
    </p:extLst>
  </p:cSld>
  <p:clrMapOvr>
    <a:masterClrMapping/>
  </p:clrMapOvr>
  <mc:AlternateContent xmlns:mc="http://schemas.openxmlformats.org/markup-compatibility/2006" xmlns:p14="http://schemas.microsoft.com/office/powerpoint/2010/main">
    <mc:Choice Requires="p14">
      <p:transition spd="slow" p14:dur="2000" advTm="29903"/>
    </mc:Choice>
    <mc:Fallback xmlns="">
      <p:transition spd="slow" advTm="2990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Sensory Modalities</a:t>
            </a:r>
          </a:p>
        </p:txBody>
      </p:sp>
      <p:sp>
        <p:nvSpPr>
          <p:cNvPr id="3" name="Content Placeholder 2"/>
          <p:cNvSpPr>
            <a:spLocks noGrp="1"/>
          </p:cNvSpPr>
          <p:nvPr>
            <p:ph idx="1"/>
          </p:nvPr>
        </p:nvSpPr>
        <p:spPr/>
        <p:txBody>
          <a:bodyPr/>
          <a:lstStyle/>
          <a:p>
            <a:r>
              <a:t>Superficial sensations include light touch, which assesses the integrity of the skin and underlying nerves.</a:t>
            </a:r>
          </a:p>
          <a:p>
            <a:r>
              <a:t>Deep sensations like vibration and proprioception test the functionality of the dorsal columns.</a:t>
            </a:r>
          </a:p>
          <a:p>
            <a:r>
              <a:t>Cortical sensations, such as stereognosis and graphesthesia, evaluate higher-order sensory processing in the parietal cortex.</a:t>
            </a:r>
          </a:p>
          <a:p>
            <a:r>
              <a:t>Assessing these modalities helps identify both peripheral and central nervous system issues.</a:t>
            </a:r>
          </a:p>
        </p:txBody>
      </p:sp>
    </p:spTree>
  </p:cSld>
  <p:clrMapOvr>
    <a:masterClrMapping/>
  </p:clrMapOvr>
  <mc:AlternateContent xmlns:mc="http://schemas.openxmlformats.org/markup-compatibility/2006" xmlns:p14="http://schemas.microsoft.com/office/powerpoint/2010/main">
    <mc:Choice Requires="p14">
      <p:transition spd="slow" p14:dur="2000" advTm="37296"/>
    </mc:Choice>
    <mc:Fallback xmlns="">
      <p:transition spd="slow" advTm="3729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Tools for Sensory Testing</a:t>
            </a:r>
          </a:p>
        </p:txBody>
      </p:sp>
      <p:sp>
        <p:nvSpPr>
          <p:cNvPr id="3" name="Content Placeholder 2"/>
          <p:cNvSpPr>
            <a:spLocks noGrp="1"/>
          </p:cNvSpPr>
          <p:nvPr>
            <p:ph idx="1"/>
          </p:nvPr>
        </p:nvSpPr>
        <p:spPr/>
        <p:txBody>
          <a:bodyPr/>
          <a:lstStyle/>
          <a:p>
            <a:r>
              <a:t>A cotton swab is used to assess light touch, ensuring the patient perceives gentle contact.</a:t>
            </a:r>
          </a:p>
          <a:p>
            <a:r>
              <a:t>A pin or sharp object helps test pain sensation, distinguishing sharp from dull perceptions.</a:t>
            </a:r>
          </a:p>
          <a:p>
            <a:r>
              <a:t>A 128 Hz tuning fork is ideal for vibration testing, applied to bony prominences to evaluate the dorsal columns.</a:t>
            </a:r>
          </a:p>
          <a:p>
            <a:r>
              <a:t>Metal or temperature-controlled objects are used to assess hot and cold sensitivity, evaluating the spinothalamic tract.</a:t>
            </a:r>
          </a:p>
        </p:txBody>
      </p:sp>
    </p:spTree>
  </p:cSld>
  <p:clrMapOvr>
    <a:masterClrMapping/>
  </p:clrMapOvr>
  <mc:AlternateContent xmlns:mc="http://schemas.openxmlformats.org/markup-compatibility/2006" xmlns:p14="http://schemas.microsoft.com/office/powerpoint/2010/main">
    <mc:Choice Requires="p14">
      <p:transition spd="slow" p14:dur="2000" advTm="46786"/>
    </mc:Choice>
    <mc:Fallback xmlns="">
      <p:transition spd="slow" advTm="4678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Light Touch Testing</a:t>
            </a:r>
          </a:p>
        </p:txBody>
      </p:sp>
      <p:sp>
        <p:nvSpPr>
          <p:cNvPr id="3" name="Content Placeholder 2"/>
          <p:cNvSpPr>
            <a:spLocks noGrp="1"/>
          </p:cNvSpPr>
          <p:nvPr>
            <p:ph idx="1"/>
          </p:nvPr>
        </p:nvSpPr>
        <p:spPr/>
        <p:txBody>
          <a:bodyPr/>
          <a:lstStyle/>
          <a:p>
            <a:r>
              <a:t>Use a cotton swab or fingertips to gently touch the skin, ensuring the patient perceives the contact.</a:t>
            </a:r>
          </a:p>
          <a:p>
            <a:r>
              <a:t>Test symmetrical areas bilaterally, comparing responses to detect asymmetry or deficits.</a:t>
            </a:r>
          </a:p>
          <a:p>
            <a:r>
              <a:t>Start distally and move proximally to identify length-dependent sensory loss.</a:t>
            </a:r>
          </a:p>
          <a:p>
            <a:r>
              <a:t>Light touch testing primarily evaluates the dorsal columns and peripheral nerves.</a:t>
            </a:r>
          </a:p>
        </p:txBody>
      </p:sp>
    </p:spTree>
  </p:cSld>
  <p:clrMapOvr>
    <a:masterClrMapping/>
  </p:clrMapOvr>
  <mc:AlternateContent xmlns:mc="http://schemas.openxmlformats.org/markup-compatibility/2006" xmlns:p14="http://schemas.microsoft.com/office/powerpoint/2010/main">
    <mc:Choice Requires="p14">
      <p:transition spd="slow" p14:dur="2000" advTm="39806"/>
    </mc:Choice>
    <mc:Fallback xmlns="">
      <p:transition spd="slow" advTm="3980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Pain and Temperature Testing</a:t>
            </a:r>
          </a:p>
        </p:txBody>
      </p:sp>
      <p:sp>
        <p:nvSpPr>
          <p:cNvPr id="3" name="Content Placeholder 2"/>
          <p:cNvSpPr>
            <a:spLocks noGrp="1"/>
          </p:cNvSpPr>
          <p:nvPr>
            <p:ph idx="1"/>
          </p:nvPr>
        </p:nvSpPr>
        <p:spPr/>
        <p:txBody>
          <a:bodyPr/>
          <a:lstStyle/>
          <a:p>
            <a:r>
              <a:t>For pain, lightly press a pin against the skin and ask the patient to differentiate sharp from dull sensations.</a:t>
            </a:r>
          </a:p>
          <a:p>
            <a:r>
              <a:t>Use warm and cool objects to test temperature perception, focusing on specific dermatomes.</a:t>
            </a:r>
          </a:p>
          <a:p>
            <a:r>
              <a:t>Compare responses on both sides of the body to identify asymmetries.</a:t>
            </a:r>
          </a:p>
          <a:p>
            <a:r>
              <a:t>These tests assess the spinothalamic tract and its peripheral inputs.</a:t>
            </a:r>
          </a:p>
        </p:txBody>
      </p:sp>
    </p:spTree>
  </p:cSld>
  <p:clrMapOvr>
    <a:masterClrMapping/>
  </p:clrMapOvr>
  <mc:AlternateContent xmlns:mc="http://schemas.openxmlformats.org/markup-compatibility/2006" xmlns:p14="http://schemas.microsoft.com/office/powerpoint/2010/main">
    <mc:Choice Requires="p14">
      <p:transition spd="slow" p14:dur="2000" advTm="41558"/>
    </mc:Choice>
    <mc:Fallback xmlns="">
      <p:transition spd="slow" advTm="4155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Testing Vibration Sense</a:t>
            </a:r>
          </a:p>
        </p:txBody>
      </p:sp>
      <p:sp>
        <p:nvSpPr>
          <p:cNvPr id="3" name="Content Placeholder 2"/>
          <p:cNvSpPr>
            <a:spLocks noGrp="1"/>
          </p:cNvSpPr>
          <p:nvPr>
            <p:ph idx="1"/>
          </p:nvPr>
        </p:nvSpPr>
        <p:spPr/>
        <p:txBody>
          <a:bodyPr/>
          <a:lstStyle/>
          <a:p>
            <a:r>
              <a:t>Strike a 128 Hz tuning fork and place it on bony prominences like the ankle or finger joints.</a:t>
            </a:r>
          </a:p>
          <a:p>
            <a:r>
              <a:t>Ask the patient to report when vibration is felt and when it stops.</a:t>
            </a:r>
          </a:p>
          <a:p>
            <a:r>
              <a:t>Test progressively proximally if deficits are noted distally.</a:t>
            </a:r>
          </a:p>
          <a:p>
            <a:r>
              <a:t>This evaluates the integrity of the dorsal columns and is crucial in diagnosing neuropathy.</a:t>
            </a:r>
          </a:p>
        </p:txBody>
      </p:sp>
    </p:spTree>
  </p:cSld>
  <p:clrMapOvr>
    <a:masterClrMapping/>
  </p:clrMapOvr>
  <mc:AlternateContent xmlns:mc="http://schemas.openxmlformats.org/markup-compatibility/2006" xmlns:p14="http://schemas.microsoft.com/office/powerpoint/2010/main">
    <mc:Choice Requires="p14">
      <p:transition spd="slow" p14:dur="2000" advTm="39260"/>
    </mc:Choice>
    <mc:Fallback xmlns="">
      <p:transition spd="slow" advTm="3926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Proprioception Assessment</a:t>
            </a:r>
          </a:p>
        </p:txBody>
      </p:sp>
      <p:sp>
        <p:nvSpPr>
          <p:cNvPr id="3" name="Content Placeholder 2"/>
          <p:cNvSpPr>
            <a:spLocks noGrp="1"/>
          </p:cNvSpPr>
          <p:nvPr>
            <p:ph idx="1"/>
          </p:nvPr>
        </p:nvSpPr>
        <p:spPr/>
        <p:txBody>
          <a:bodyPr/>
          <a:lstStyle/>
          <a:p>
            <a:r>
              <a:t>Hold the sides of the patient’s finger or toe and move it up or down.</a:t>
            </a:r>
          </a:p>
          <a:p>
            <a:r>
              <a:t>Ask them to identify the direction of movement with their eyes closed.</a:t>
            </a:r>
          </a:p>
          <a:p>
            <a:r>
              <a:t>Impaired proprioception suggests posterior column or peripheral nerve dysfunction.</a:t>
            </a:r>
          </a:p>
          <a:p>
            <a:r>
              <a:t>This test is particularly useful in conditions like tabes dorsalis or peripheral neuropathy.</a:t>
            </a:r>
          </a:p>
        </p:txBody>
      </p:sp>
    </p:spTree>
  </p:cSld>
  <p:clrMapOvr>
    <a:masterClrMapping/>
  </p:clrMapOvr>
  <mc:AlternateContent xmlns:mc="http://schemas.openxmlformats.org/markup-compatibility/2006" xmlns:p14="http://schemas.microsoft.com/office/powerpoint/2010/main">
    <mc:Choice Requires="p14">
      <p:transition spd="slow" p14:dur="2000" advTm="37728"/>
    </mc:Choice>
    <mc:Fallback xmlns="">
      <p:transition spd="slow" advTm="3772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Cortical Sensory Tests</a:t>
            </a:r>
          </a:p>
        </p:txBody>
      </p:sp>
      <p:sp>
        <p:nvSpPr>
          <p:cNvPr id="3" name="Content Placeholder 2"/>
          <p:cNvSpPr>
            <a:spLocks noGrp="1"/>
          </p:cNvSpPr>
          <p:nvPr>
            <p:ph idx="1"/>
          </p:nvPr>
        </p:nvSpPr>
        <p:spPr/>
        <p:txBody>
          <a:bodyPr/>
          <a:lstStyle/>
          <a:p>
            <a:r>
              <a:t>Stereognosis: Place an object like a coin or key in the patient’s hand and ask them to identify it by touch.</a:t>
            </a:r>
          </a:p>
          <a:p>
            <a:r>
              <a:t>Graphesthesia: Draw a number or letter on the patient’s palm and ask them to recognize it.</a:t>
            </a:r>
          </a:p>
          <a:p>
            <a:r>
              <a:t>These tests assess higher-order sensory processing in the parietal lobe.</a:t>
            </a:r>
          </a:p>
          <a:p>
            <a:r>
              <a:t>Deficits in these tests can indicate cortical lesions or sensory integration disorders.</a:t>
            </a:r>
          </a:p>
        </p:txBody>
      </p:sp>
    </p:spTree>
  </p:cSld>
  <p:clrMapOvr>
    <a:masterClrMapping/>
  </p:clrMapOvr>
  <mc:AlternateContent xmlns:mc="http://schemas.openxmlformats.org/markup-compatibility/2006" xmlns:p14="http://schemas.microsoft.com/office/powerpoint/2010/main">
    <mc:Choice Requires="p14">
      <p:transition spd="slow" p14:dur="2000" advTm="50631"/>
    </mc:Choice>
    <mc:Fallback xmlns="">
      <p:transition spd="slow" advTm="5063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Dermatomes and Peripheral Nerves</a:t>
            </a:r>
          </a:p>
        </p:txBody>
      </p:sp>
      <p:sp>
        <p:nvSpPr>
          <p:cNvPr id="3" name="Content Placeholder 2"/>
          <p:cNvSpPr>
            <a:spLocks noGrp="1"/>
          </p:cNvSpPr>
          <p:nvPr>
            <p:ph idx="1"/>
          </p:nvPr>
        </p:nvSpPr>
        <p:spPr/>
        <p:txBody>
          <a:bodyPr/>
          <a:lstStyle/>
          <a:p>
            <a:r>
              <a:t>Use a dermatomal map to guide testing, focusing on areas corresponding to spinal nerve roots.</a:t>
            </a:r>
          </a:p>
          <a:p>
            <a:r>
              <a:t>For example, test the thumb (C6), middle finger (C7), or big toe (L5) for specific dermatomes.</a:t>
            </a:r>
          </a:p>
          <a:p>
            <a:r>
              <a:t>Peripheral nerve testing focuses on localized regions, distinguishing from radiculopathy.</a:t>
            </a:r>
          </a:p>
          <a:p>
            <a:r>
              <a:t>Comparing findings helps pinpoint the exact location of sensory deficits.</a:t>
            </a:r>
          </a:p>
        </p:txBody>
      </p:sp>
    </p:spTree>
  </p:cSld>
  <p:clrMapOvr>
    <a:masterClrMapping/>
  </p:clrMapOvr>
  <mc:AlternateContent xmlns:mc="http://schemas.openxmlformats.org/markup-compatibility/2006" xmlns:p14="http://schemas.microsoft.com/office/powerpoint/2010/main">
    <mc:Choice Requires="p14">
      <p:transition spd="slow" p14:dur="2000" advTm="59008"/>
    </mc:Choice>
    <mc:Fallback xmlns="">
      <p:transition spd="slow" advTm="5900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Integrating Sensory Findings</a:t>
            </a:r>
          </a:p>
        </p:txBody>
      </p:sp>
      <p:sp>
        <p:nvSpPr>
          <p:cNvPr id="3" name="Content Placeholder 2"/>
          <p:cNvSpPr>
            <a:spLocks noGrp="1"/>
          </p:cNvSpPr>
          <p:nvPr>
            <p:ph idx="1"/>
          </p:nvPr>
        </p:nvSpPr>
        <p:spPr/>
        <p:txBody>
          <a:bodyPr/>
          <a:lstStyle/>
          <a:p>
            <a:r>
              <a:t>Combine sensory findings with motor and reflex results for a comprehensive diagnosis.</a:t>
            </a:r>
          </a:p>
          <a:p>
            <a:r>
              <a:t>Patterns of sensory loss, like stocking-glove distribution, suggest peripheral neuropathy.</a:t>
            </a:r>
          </a:p>
          <a:p>
            <a:r>
              <a:t>Central lesions often produce contralateral deficits, aiding in localization.</a:t>
            </a:r>
          </a:p>
          <a:p>
            <a:r>
              <a:t>Integration ensures accurate identification of the affected pathways.</a:t>
            </a:r>
          </a:p>
        </p:txBody>
      </p:sp>
    </p:spTree>
  </p:cSld>
  <p:clrMapOvr>
    <a:masterClrMapping/>
  </p:clrMapOvr>
  <mc:AlternateContent xmlns:mc="http://schemas.openxmlformats.org/markup-compatibility/2006" xmlns:p14="http://schemas.microsoft.com/office/powerpoint/2010/main">
    <mc:Choice Requires="p14">
      <p:transition spd="slow" p14:dur="2000" advTm="53865"/>
    </mc:Choice>
    <mc:Fallback xmlns="">
      <p:transition spd="slow" advTm="5386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Common Sensory Pathologies</a:t>
            </a:r>
          </a:p>
        </p:txBody>
      </p:sp>
      <p:sp>
        <p:nvSpPr>
          <p:cNvPr id="3" name="Content Placeholder 2"/>
          <p:cNvSpPr>
            <a:spLocks noGrp="1"/>
          </p:cNvSpPr>
          <p:nvPr>
            <p:ph idx="1"/>
          </p:nvPr>
        </p:nvSpPr>
        <p:spPr/>
        <p:txBody>
          <a:bodyPr/>
          <a:lstStyle/>
          <a:p>
            <a:r>
              <a:t>Peripheral neuropathy typically causes distal sensory loss in a stocking-glove pattern.</a:t>
            </a:r>
          </a:p>
          <a:p>
            <a:r>
              <a:t>Spinal cord lesions may cause sensory loss below the lesion, with characteristic patterns like Brown-Séquard syndrome.</a:t>
            </a:r>
          </a:p>
          <a:p>
            <a:r>
              <a:t>Stroke-related sensory deficits are contralateral to the lesion due to cortical involvement.</a:t>
            </a:r>
          </a:p>
          <a:p>
            <a:r>
              <a:t>Recognizing these patterns aids in differential diagnosis and treatment planning.</a:t>
            </a:r>
          </a:p>
        </p:txBody>
      </p:sp>
    </p:spTree>
  </p:cSld>
  <p:clrMapOvr>
    <a:masterClrMapping/>
  </p:clrMapOvr>
  <mc:AlternateContent xmlns:mc="http://schemas.openxmlformats.org/markup-compatibility/2006" xmlns:p14="http://schemas.microsoft.com/office/powerpoint/2010/main">
    <mc:Choice Requires="p14">
      <p:transition spd="slow" p14:dur="2000" advTm="40922"/>
    </mc:Choice>
    <mc:Fallback xmlns="">
      <p:transition spd="slow" advTm="4092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3515-614A-A55E-65B3-97A5690C1841}"/>
              </a:ext>
            </a:extLst>
          </p:cNvPr>
          <p:cNvSpPr>
            <a:spLocks noGrp="1"/>
          </p:cNvSpPr>
          <p:nvPr>
            <p:ph type="title"/>
          </p:nvPr>
        </p:nvSpPr>
        <p:spPr/>
        <p:txBody>
          <a:bodyPr>
            <a:normAutofit/>
          </a:bodyPr>
          <a:lstStyle/>
          <a:p>
            <a:pPr algn="ctr"/>
            <a:r>
              <a:rPr lang="en-SI" dirty="0">
                <a:solidFill>
                  <a:srgbClr val="C00000"/>
                </a:solidFill>
              </a:rPr>
              <a:t>ASSESSMENT OF </a:t>
            </a:r>
            <a:r>
              <a:rPr lang="en-GB" dirty="0">
                <a:solidFill>
                  <a:srgbClr val="C00000"/>
                </a:solidFill>
              </a:rPr>
              <a:t>MENTAL STATUS</a:t>
            </a:r>
            <a:endParaRPr lang="en-SI" dirty="0">
              <a:solidFill>
                <a:srgbClr val="C00000"/>
              </a:solidFill>
            </a:endParaRPr>
          </a:p>
        </p:txBody>
      </p:sp>
      <p:sp>
        <p:nvSpPr>
          <p:cNvPr id="3" name="Content Placeholder 2">
            <a:extLst>
              <a:ext uri="{FF2B5EF4-FFF2-40B4-BE49-F238E27FC236}">
                <a16:creationId xmlns:a16="http://schemas.microsoft.com/office/drawing/2014/main" id="{C02F6FFF-4AEF-6EEB-7C94-98285123485D}"/>
              </a:ext>
            </a:extLst>
          </p:cNvPr>
          <p:cNvSpPr>
            <a:spLocks noGrp="1"/>
          </p:cNvSpPr>
          <p:nvPr>
            <p:ph idx="1"/>
          </p:nvPr>
        </p:nvSpPr>
        <p:spPr/>
        <p:txBody>
          <a:bodyPr>
            <a:normAutofit/>
          </a:bodyPr>
          <a:lstStyle/>
          <a:p>
            <a:r>
              <a:rPr lang="en-GB" dirty="0"/>
              <a:t>begins during the interview giving a clinician a general feel of the patient's condition.</a:t>
            </a:r>
          </a:p>
          <a:p>
            <a:r>
              <a:rPr lang="en-GB" dirty="0"/>
              <a:t> a quick mental status exam may involve asking for orientation to time, place, and person. </a:t>
            </a:r>
          </a:p>
          <a:p>
            <a:r>
              <a:rPr lang="en-GB" dirty="0"/>
              <a:t>a healthy patient is recognized to be "awake," "alert" (responding appropriately), and "oriented" (aware of self, place, and time). </a:t>
            </a:r>
          </a:p>
          <a:p>
            <a:r>
              <a:rPr lang="en-GB" dirty="0"/>
              <a:t>if disorientation or memory lapses are present, a mini-mental status examination should be done. </a:t>
            </a:r>
          </a:p>
          <a:p>
            <a:r>
              <a:rPr lang="en-GB" dirty="0"/>
              <a:t>mood and affect also require assessment</a:t>
            </a:r>
            <a:endParaRPr lang="en-SI" dirty="0"/>
          </a:p>
        </p:txBody>
      </p:sp>
    </p:spTree>
    <p:extLst>
      <p:ext uri="{BB962C8B-B14F-4D97-AF65-F5344CB8AC3E}">
        <p14:creationId xmlns:p14="http://schemas.microsoft.com/office/powerpoint/2010/main" val="2554447662"/>
      </p:ext>
    </p:extLst>
  </p:cSld>
  <p:clrMapOvr>
    <a:masterClrMapping/>
  </p:clrMapOvr>
  <mc:AlternateContent xmlns:mc="http://schemas.openxmlformats.org/markup-compatibility/2006" xmlns:p14="http://schemas.microsoft.com/office/powerpoint/2010/main">
    <mc:Choice Requires="p14">
      <p:transition spd="slow" p14:dur="2000" advTm="54113"/>
    </mc:Choice>
    <mc:Fallback xmlns="">
      <p:transition spd="slow" advTm="5411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Challenges in Sensory Exams</a:t>
            </a:r>
          </a:p>
        </p:txBody>
      </p:sp>
      <p:sp>
        <p:nvSpPr>
          <p:cNvPr id="3" name="Content Placeholder 2"/>
          <p:cNvSpPr>
            <a:spLocks noGrp="1"/>
          </p:cNvSpPr>
          <p:nvPr>
            <p:ph idx="1"/>
          </p:nvPr>
        </p:nvSpPr>
        <p:spPr/>
        <p:txBody>
          <a:bodyPr/>
          <a:lstStyle/>
          <a:p>
            <a:r>
              <a:t>Patient responses can be subjective and inconsistent, making interpretation difficult.</a:t>
            </a:r>
          </a:p>
          <a:p>
            <a:r>
              <a:t>Standardizing techniques and repeating tests increases reliability.</a:t>
            </a:r>
          </a:p>
          <a:p>
            <a:r>
              <a:t>Comparing symmetrical areas helps identify subtle asymmetries.</a:t>
            </a:r>
          </a:p>
          <a:p>
            <a:r>
              <a:t>Proper communication with the patient ensures accurate results.</a:t>
            </a:r>
          </a:p>
        </p:txBody>
      </p:sp>
    </p:spTree>
  </p:cSld>
  <p:clrMapOvr>
    <a:masterClrMapping/>
  </p:clrMapOvr>
  <mc:AlternateContent xmlns:mc="http://schemas.openxmlformats.org/markup-compatibility/2006" xmlns:p14="http://schemas.microsoft.com/office/powerpoint/2010/main">
    <mc:Choice Requires="p14">
      <p:transition spd="slow" p14:dur="2000" advTm="40593"/>
    </mc:Choice>
    <mc:Fallback xmlns="">
      <p:transition spd="slow" advTm="405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fontScale="90000"/>
          </a:bodyPr>
          <a:lstStyle/>
          <a:p>
            <a:pPr algn="ctr"/>
            <a:r>
              <a:rPr lang="en-SI" dirty="0">
                <a:solidFill>
                  <a:srgbClr val="C00000"/>
                </a:solidFill>
              </a:rPr>
              <a:t>MOTOR EXAMINATION – Assess </a:t>
            </a:r>
            <a:r>
              <a:rPr lang="en-GB" b="0" i="0" dirty="0">
                <a:solidFill>
                  <a:srgbClr val="C00000"/>
                </a:solidFill>
                <a:effectLst/>
                <a:latin typeface="Söhne"/>
              </a:rPr>
              <a:t>Functional Testing</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endParaRPr lang="en-GB" dirty="0">
              <a:solidFill>
                <a:srgbClr val="374151"/>
              </a:solidFill>
              <a:latin typeface="Söhne"/>
            </a:endParaRPr>
          </a:p>
          <a:p>
            <a:pPr algn="l">
              <a:buFont typeface="Arial" panose="020B0604020202020204" pitchFamily="34" charset="0"/>
              <a:buChar char="•"/>
            </a:pPr>
            <a:r>
              <a:rPr lang="en-GB" b="0" i="0" dirty="0">
                <a:solidFill>
                  <a:srgbClr val="374151"/>
                </a:solidFill>
                <a:effectLst/>
                <a:latin typeface="Söhne"/>
              </a:rPr>
              <a:t>Assess the patient's ability to perform functional tasks such as standing from a chair, walking, and other activities of daily living.</a:t>
            </a:r>
          </a:p>
          <a:p>
            <a:endParaRPr lang="en-SI" dirty="0"/>
          </a:p>
        </p:txBody>
      </p:sp>
    </p:spTree>
    <p:extLst>
      <p:ext uri="{BB962C8B-B14F-4D97-AF65-F5344CB8AC3E}">
        <p14:creationId xmlns:p14="http://schemas.microsoft.com/office/powerpoint/2010/main" val="606758219"/>
      </p:ext>
    </p:extLst>
  </p:cSld>
  <p:clrMapOvr>
    <a:masterClrMapping/>
  </p:clrMapOvr>
  <mc:AlternateContent xmlns:mc="http://schemas.openxmlformats.org/markup-compatibility/2006" xmlns:p14="http://schemas.microsoft.com/office/powerpoint/2010/main">
    <mc:Choice Requires="p14">
      <p:transition spd="slow" p14:dur="2000" advTm="34965"/>
    </mc:Choice>
    <mc:Fallback xmlns="">
      <p:transition spd="slow" advTm="3496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E14E-2010-388E-52E5-7D4CAB7EB348}"/>
              </a:ext>
            </a:extLst>
          </p:cNvPr>
          <p:cNvSpPr>
            <a:spLocks noGrp="1"/>
          </p:cNvSpPr>
          <p:nvPr>
            <p:ph type="title"/>
          </p:nvPr>
        </p:nvSpPr>
        <p:spPr/>
        <p:txBody>
          <a:bodyPr>
            <a:normAutofit fontScale="90000"/>
          </a:bodyPr>
          <a:lstStyle/>
          <a:p>
            <a:pPr algn="ctr"/>
            <a:r>
              <a:rPr lang="en-SI" dirty="0">
                <a:solidFill>
                  <a:srgbClr val="C00000"/>
                </a:solidFill>
              </a:rPr>
              <a:t>MOTOR EXAMINATION – Assess </a:t>
            </a:r>
            <a:r>
              <a:rPr lang="en-GB" b="0" i="0" dirty="0">
                <a:solidFill>
                  <a:srgbClr val="C00000"/>
                </a:solidFill>
                <a:effectLst/>
                <a:latin typeface="Söhne"/>
              </a:rPr>
              <a:t>Gait and Balance</a:t>
            </a:r>
            <a:endParaRPr lang="en-SI" dirty="0">
              <a:solidFill>
                <a:srgbClr val="C00000"/>
              </a:solidFill>
            </a:endParaRPr>
          </a:p>
        </p:txBody>
      </p:sp>
      <p:sp>
        <p:nvSpPr>
          <p:cNvPr id="5" name="Content Placeholder 4">
            <a:extLst>
              <a:ext uri="{FF2B5EF4-FFF2-40B4-BE49-F238E27FC236}">
                <a16:creationId xmlns:a16="http://schemas.microsoft.com/office/drawing/2014/main" id="{39F8BD55-829D-A055-9F46-42F5ABEAE7CE}"/>
              </a:ext>
            </a:extLst>
          </p:cNvPr>
          <p:cNvSpPr>
            <a:spLocks noGrp="1"/>
          </p:cNvSpPr>
          <p:nvPr>
            <p:ph idx="1"/>
          </p:nvPr>
        </p:nvSpPr>
        <p:spPr/>
        <p:txBody>
          <a:bodyPr>
            <a:normAutofit/>
          </a:bodyPr>
          <a:lstStyle/>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Observe the patient's gait (the way they walk) to detect abnormalities such as weakness, spasticity, ataxia (incoordination), or festination (shuffling gait).</a:t>
            </a:r>
          </a:p>
          <a:p>
            <a:pPr algn="l">
              <a:buFont typeface="Arial" panose="020B0604020202020204" pitchFamily="34" charset="0"/>
              <a:buChar char="•"/>
            </a:pPr>
            <a:r>
              <a:rPr lang="en-GB" b="0" i="0" dirty="0">
                <a:solidFill>
                  <a:srgbClr val="374151"/>
                </a:solidFill>
                <a:effectLst/>
                <a:latin typeface="Söhne"/>
              </a:rPr>
              <a:t>Evaluate balance by asking the patient to stand with feet together or to stand on one foot, with eyes opened and closed (Romberg test). Assess for any imbalance or swaying.</a:t>
            </a:r>
          </a:p>
          <a:p>
            <a:endParaRPr lang="en-SI" dirty="0"/>
          </a:p>
        </p:txBody>
      </p:sp>
    </p:spTree>
    <p:extLst>
      <p:ext uri="{BB962C8B-B14F-4D97-AF65-F5344CB8AC3E}">
        <p14:creationId xmlns:p14="http://schemas.microsoft.com/office/powerpoint/2010/main" val="360837071"/>
      </p:ext>
    </p:extLst>
  </p:cSld>
  <p:clrMapOvr>
    <a:masterClrMapping/>
  </p:clrMapOvr>
  <mc:AlternateContent xmlns:mc="http://schemas.openxmlformats.org/markup-compatibility/2006" xmlns:p14="http://schemas.microsoft.com/office/powerpoint/2010/main">
    <mc:Choice Requires="p14">
      <p:transition spd="slow" p14:dur="2000" advTm="65135"/>
    </mc:Choice>
    <mc:Fallback xmlns="">
      <p:transition spd="slow" advTm="6513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C00000"/>
                </a:solidFill>
              </a:rPr>
              <a:t>Gait Assessment in the Neurological Exam</a:t>
            </a:r>
          </a:p>
        </p:txBody>
      </p:sp>
      <p:sp>
        <p:nvSpPr>
          <p:cNvPr id="3" name="Content Placeholder 2"/>
          <p:cNvSpPr>
            <a:spLocks noGrp="1"/>
          </p:cNvSpPr>
          <p:nvPr>
            <p:ph idx="1"/>
          </p:nvPr>
        </p:nvSpPr>
        <p:spPr/>
        <p:txBody>
          <a:bodyPr/>
          <a:lstStyle/>
          <a:p>
            <a:endParaRPr lang="sl-SI" dirty="0"/>
          </a:p>
          <a:p>
            <a:pPr marL="0" indent="0">
              <a:buNone/>
            </a:pPr>
            <a:endParaRPr dirty="0"/>
          </a:p>
          <a:p>
            <a:r>
              <a:rPr dirty="0"/>
              <a:t>Gait examination is a critical component of the neurological exam, helping to assess motor, sensory, and cerebellar function.</a:t>
            </a:r>
          </a:p>
          <a:p>
            <a:r>
              <a:rPr dirty="0"/>
              <a:t>It provides key insights into disorders affecting the central and peripheral nervous systems.</a:t>
            </a:r>
          </a:p>
          <a:p>
            <a:r>
              <a:rPr dirty="0"/>
              <a:t>This presentation highlights the systematic approach to gait assessment.</a:t>
            </a:r>
          </a:p>
        </p:txBody>
      </p:sp>
    </p:spTree>
  </p:cSld>
  <p:clrMapOvr>
    <a:masterClrMapping/>
  </p:clrMapOvr>
  <mc:AlternateContent xmlns:mc="http://schemas.openxmlformats.org/markup-compatibility/2006" xmlns:p14="http://schemas.microsoft.com/office/powerpoint/2010/main">
    <mc:Choice Requires="p14">
      <p:transition spd="slow" p14:dur="2000" advTm="49353"/>
    </mc:Choice>
    <mc:Fallback xmlns="">
      <p:transition spd="slow" advTm="4935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Normal Gait Characteristics</a:t>
            </a:r>
          </a:p>
        </p:txBody>
      </p:sp>
      <p:sp>
        <p:nvSpPr>
          <p:cNvPr id="3" name="Content Placeholder 2"/>
          <p:cNvSpPr>
            <a:spLocks noGrp="1"/>
          </p:cNvSpPr>
          <p:nvPr>
            <p:ph idx="1"/>
          </p:nvPr>
        </p:nvSpPr>
        <p:spPr/>
        <p:txBody>
          <a:bodyPr/>
          <a:lstStyle/>
          <a:p>
            <a:endParaRPr lang="sl-SI" dirty="0"/>
          </a:p>
          <a:p>
            <a:endParaRPr lang="en-SI" dirty="0"/>
          </a:p>
          <a:p>
            <a:r>
              <a:rPr dirty="0"/>
              <a:t>Rhythmic and symmetric stride length with smooth transitions.</a:t>
            </a:r>
          </a:p>
          <a:p>
            <a:r>
              <a:rPr dirty="0"/>
              <a:t>Arms swing naturally opposite to leg movement for balance.</a:t>
            </a:r>
          </a:p>
          <a:p>
            <a:r>
              <a:rPr dirty="0"/>
              <a:t>Proper heel-to-toe walking pattern is maintained.</a:t>
            </a:r>
          </a:p>
          <a:p>
            <a:r>
              <a:rPr dirty="0"/>
              <a:t>Requires intact motor strength, sensory input, and coordination.</a:t>
            </a:r>
          </a:p>
        </p:txBody>
      </p:sp>
    </p:spTree>
  </p:cSld>
  <p:clrMapOvr>
    <a:masterClrMapping/>
  </p:clrMapOvr>
  <mc:AlternateContent xmlns:mc="http://schemas.openxmlformats.org/markup-compatibility/2006" xmlns:p14="http://schemas.microsoft.com/office/powerpoint/2010/main">
    <mc:Choice Requires="p14">
      <p:transition spd="slow" p14:dur="2000" advTm="30258"/>
    </mc:Choice>
    <mc:Fallback xmlns="">
      <p:transition spd="slow" advTm="3025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Abnormal Gait Patterns</a:t>
            </a:r>
          </a:p>
        </p:txBody>
      </p:sp>
      <p:sp>
        <p:nvSpPr>
          <p:cNvPr id="3" name="Content Placeholder 2"/>
          <p:cNvSpPr>
            <a:spLocks noGrp="1"/>
          </p:cNvSpPr>
          <p:nvPr>
            <p:ph idx="1"/>
          </p:nvPr>
        </p:nvSpPr>
        <p:spPr>
          <a:xfrm>
            <a:off x="829733" y="1023937"/>
            <a:ext cx="10515600" cy="4805363"/>
          </a:xfrm>
        </p:spPr>
        <p:txBody>
          <a:bodyPr/>
          <a:lstStyle/>
          <a:p>
            <a:endParaRPr lang="sl-SI" dirty="0"/>
          </a:p>
          <a:p>
            <a:r>
              <a:rPr b="1" dirty="0"/>
              <a:t>Spastic Gait</a:t>
            </a:r>
            <a:r>
              <a:rPr dirty="0"/>
              <a:t>: Stiff, scissoring legs, often seen in upper motor neuron lesions.</a:t>
            </a:r>
          </a:p>
          <a:p>
            <a:r>
              <a:rPr b="1" dirty="0"/>
              <a:t>Ataxic Gait</a:t>
            </a:r>
            <a:r>
              <a:rPr dirty="0"/>
              <a:t>: Wide-based, unsteady steps, typical of cerebellar disorders.</a:t>
            </a:r>
          </a:p>
          <a:p>
            <a:r>
              <a:rPr b="1" dirty="0"/>
              <a:t>Shuffling Gait</a:t>
            </a:r>
            <a:r>
              <a:rPr dirty="0"/>
              <a:t>: Short steps with reduced arm swing, common in Parkinson’s disease.</a:t>
            </a:r>
          </a:p>
          <a:p>
            <a:r>
              <a:rPr b="1" dirty="0"/>
              <a:t>Steppage Gait</a:t>
            </a:r>
            <a:r>
              <a:rPr dirty="0"/>
              <a:t>: Exaggerated lifting of the legs, associated with foot drop.</a:t>
            </a:r>
          </a:p>
        </p:txBody>
      </p:sp>
    </p:spTree>
  </p:cSld>
  <p:clrMapOvr>
    <a:masterClrMapping/>
  </p:clrMapOvr>
  <mc:AlternateContent xmlns:mc="http://schemas.openxmlformats.org/markup-compatibility/2006" xmlns:p14="http://schemas.microsoft.com/office/powerpoint/2010/main">
    <mc:Choice Requires="p14">
      <p:transition spd="slow" p14:dur="2000" advTm="63748"/>
    </mc:Choice>
    <mc:Fallback xmlns="">
      <p:transition spd="slow" advTm="6374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Gait Testing Techniques</a:t>
            </a:r>
          </a:p>
        </p:txBody>
      </p:sp>
      <p:sp>
        <p:nvSpPr>
          <p:cNvPr id="3" name="Content Placeholder 2"/>
          <p:cNvSpPr>
            <a:spLocks noGrp="1"/>
          </p:cNvSpPr>
          <p:nvPr>
            <p:ph idx="1"/>
          </p:nvPr>
        </p:nvSpPr>
        <p:spPr/>
        <p:txBody>
          <a:bodyPr/>
          <a:lstStyle/>
          <a:p>
            <a:endParaRPr lang="sl-SI" dirty="0"/>
          </a:p>
          <a:p>
            <a:endParaRPr lang="en-SI" dirty="0"/>
          </a:p>
          <a:p>
            <a:r>
              <a:rPr dirty="0"/>
              <a:t>Observe the patient walking a straight line and turning.</a:t>
            </a:r>
          </a:p>
          <a:p>
            <a:r>
              <a:rPr dirty="0"/>
              <a:t>Perform tandem walking to evaluate balance and coordination.</a:t>
            </a:r>
          </a:p>
          <a:p>
            <a:r>
              <a:rPr dirty="0"/>
              <a:t>Test walking on heels and toes to assess distal muscle strength.</a:t>
            </a:r>
          </a:p>
          <a:p>
            <a:r>
              <a:rPr dirty="0"/>
              <a:t>Assess rising from a chair and initiating movement to detect bradykinesia.</a:t>
            </a:r>
          </a:p>
        </p:txBody>
      </p:sp>
    </p:spTree>
  </p:cSld>
  <p:clrMapOvr>
    <a:masterClrMapping/>
  </p:clrMapOvr>
  <mc:AlternateContent xmlns:mc="http://schemas.openxmlformats.org/markup-compatibility/2006" xmlns:p14="http://schemas.microsoft.com/office/powerpoint/2010/main">
    <mc:Choice Requires="p14">
      <p:transition spd="slow" p14:dur="2000" advTm="36130"/>
    </mc:Choice>
    <mc:Fallback xmlns="">
      <p:transition spd="slow" advTm="3613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Special Gait Tests</a:t>
            </a:r>
          </a:p>
        </p:txBody>
      </p:sp>
      <p:sp>
        <p:nvSpPr>
          <p:cNvPr id="3" name="Content Placeholder 2"/>
          <p:cNvSpPr>
            <a:spLocks noGrp="1"/>
          </p:cNvSpPr>
          <p:nvPr>
            <p:ph idx="1"/>
          </p:nvPr>
        </p:nvSpPr>
        <p:spPr/>
        <p:txBody>
          <a:bodyPr/>
          <a:lstStyle/>
          <a:p>
            <a:endParaRPr lang="sl-SI" dirty="0"/>
          </a:p>
          <a:p>
            <a:r>
              <a:rPr dirty="0"/>
              <a:t>Romberg Test: Assess balance with eyes open and closed.</a:t>
            </a:r>
          </a:p>
          <a:p>
            <a:r>
              <a:rPr dirty="0"/>
              <a:t>Tandem Gait: Heel-to-toe walking for cerebellar function.</a:t>
            </a:r>
          </a:p>
          <a:p>
            <a:r>
              <a:rPr dirty="0"/>
              <a:t>Timed Up and Go (TUG) Test: Measures functional mobility and fall risk.</a:t>
            </a:r>
          </a:p>
          <a:p>
            <a:r>
              <a:rPr dirty="0"/>
              <a:t>Observing dual-task walking for cognitive-motor interaction.</a:t>
            </a:r>
          </a:p>
        </p:txBody>
      </p:sp>
    </p:spTree>
  </p:cSld>
  <p:clrMapOvr>
    <a:masterClrMapping/>
  </p:clrMapOvr>
  <mc:AlternateContent xmlns:mc="http://schemas.openxmlformats.org/markup-compatibility/2006" xmlns:p14="http://schemas.microsoft.com/office/powerpoint/2010/main">
    <mc:Choice Requires="p14">
      <p:transition spd="slow" p14:dur="2000" advTm="62736"/>
    </mc:Choice>
    <mc:Fallback xmlns="">
      <p:transition spd="slow" advTm="6273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b="1" dirty="0">
                <a:solidFill>
                  <a:srgbClr val="C00000"/>
                </a:solidFill>
                <a:effectLst>
                  <a:outerShdw blurRad="38100" dist="38100" dir="2700000" algn="tl">
                    <a:srgbClr val="000000">
                      <a:alpha val="43137"/>
                    </a:srgbClr>
                  </a:outerShdw>
                </a:effectLst>
              </a:rPr>
              <a:t>GAIT IN NDD</a:t>
            </a:r>
            <a:endParaRPr lang="en-GB" dirty="0">
              <a:solidFill>
                <a:srgbClr val="C00000"/>
              </a:solidFill>
            </a:endParaRPr>
          </a:p>
        </p:txBody>
      </p:sp>
      <p:sp>
        <p:nvSpPr>
          <p:cNvPr id="3" name="Označba mesta vsebine 2"/>
          <p:cNvSpPr>
            <a:spLocks noGrp="1"/>
          </p:cNvSpPr>
          <p:nvPr>
            <p:ph idx="1"/>
          </p:nvPr>
        </p:nvSpPr>
        <p:spPr/>
        <p:txBody>
          <a:bodyPr>
            <a:normAutofit/>
          </a:bodyPr>
          <a:lstStyle/>
          <a:p>
            <a:pPr marL="0" indent="0">
              <a:buNone/>
            </a:pPr>
            <a:r>
              <a:rPr lang="sl-SI" dirty="0"/>
              <a:t>The commonest types of gait in NDD:</a:t>
            </a:r>
          </a:p>
          <a:p>
            <a:pPr marL="0" indent="0">
              <a:buNone/>
            </a:pPr>
            <a:endParaRPr lang="sl-SI" dirty="0"/>
          </a:p>
          <a:p>
            <a:pPr lvl="1"/>
            <a:r>
              <a:rPr lang="sl-SI" sz="2800" dirty="0"/>
              <a:t>Parkinsonian</a:t>
            </a:r>
          </a:p>
          <a:p>
            <a:pPr lvl="1"/>
            <a:r>
              <a:rPr lang="sl-SI" sz="2800" dirty="0"/>
              <a:t>Apraxic</a:t>
            </a:r>
          </a:p>
          <a:p>
            <a:pPr lvl="1"/>
            <a:r>
              <a:rPr lang="sl-SI" sz="2800" dirty="0"/>
              <a:t>Choreatic</a:t>
            </a:r>
          </a:p>
          <a:p>
            <a:pPr lvl="1"/>
            <a:r>
              <a:rPr lang="sl-SI" sz="2800" dirty="0"/>
              <a:t>‘ALS gait‘</a:t>
            </a:r>
          </a:p>
          <a:p>
            <a:pPr lvl="1"/>
            <a:endParaRPr lang="sl-SI" sz="2800" dirty="0"/>
          </a:p>
          <a:p>
            <a:pPr lvl="1"/>
            <a:endParaRPr lang="sl-SI" dirty="0"/>
          </a:p>
          <a:p>
            <a:pPr lvl="1"/>
            <a:endParaRPr lang="sl-SI" dirty="0"/>
          </a:p>
          <a:p>
            <a:pPr lvl="1"/>
            <a:endParaRPr lang="en-GB" dirty="0"/>
          </a:p>
        </p:txBody>
      </p:sp>
    </p:spTree>
    <p:extLst>
      <p:ext uri="{BB962C8B-B14F-4D97-AF65-F5344CB8AC3E}">
        <p14:creationId xmlns:p14="http://schemas.microsoft.com/office/powerpoint/2010/main" val="2779081888"/>
      </p:ext>
    </p:extLst>
  </p:cSld>
  <p:clrMapOvr>
    <a:masterClrMapping/>
  </p:clrMapOvr>
  <mc:AlternateContent xmlns:mc="http://schemas.openxmlformats.org/markup-compatibility/2006" xmlns:p14="http://schemas.microsoft.com/office/powerpoint/2010/main">
    <mc:Choice Requires="p14">
      <p:transition spd="slow" p14:dur="2000" advTm="44994"/>
    </mc:Choice>
    <mc:Fallback xmlns="">
      <p:transition spd="slow" advTm="4499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2263" y="332656"/>
            <a:ext cx="11286698" cy="1143000"/>
          </a:xfrm>
        </p:spPr>
        <p:txBody>
          <a:bodyPr>
            <a:normAutofit/>
          </a:bodyPr>
          <a:lstStyle/>
          <a:p>
            <a:pPr algn="ctr"/>
            <a:r>
              <a:rPr lang="sl-SI" b="1" dirty="0">
                <a:solidFill>
                  <a:srgbClr val="C00000"/>
                </a:solidFill>
                <a:effectLst>
                  <a:outerShdw blurRad="38100" dist="38100" dir="2700000" algn="tl">
                    <a:srgbClr val="000000">
                      <a:alpha val="43137"/>
                    </a:srgbClr>
                  </a:outerShdw>
                </a:effectLst>
              </a:rPr>
              <a:t>DESCRIBE THIS GAIT</a:t>
            </a:r>
          </a:p>
        </p:txBody>
      </p:sp>
      <p:pic>
        <p:nvPicPr>
          <p:cNvPr id="5" name="Parkinsonska hoj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80581" y="1475656"/>
            <a:ext cx="5430838" cy="4525963"/>
          </a:xfrm>
        </p:spPr>
      </p:pic>
    </p:spTree>
    <p:extLst>
      <p:ext uri="{BB962C8B-B14F-4D97-AF65-F5344CB8AC3E}">
        <p14:creationId xmlns:p14="http://schemas.microsoft.com/office/powerpoint/2010/main" val="3966431975"/>
      </p:ext>
    </p:extLst>
  </p:cSld>
  <p:clrMapOvr>
    <a:masterClrMapping/>
  </p:clrMapOvr>
  <mc:AlternateContent xmlns:mc="http://schemas.openxmlformats.org/markup-compatibility/2006" xmlns:p14="http://schemas.microsoft.com/office/powerpoint/2010/main">
    <mc:Choice Requires="p14">
      <p:transition spd="slow" p14:dur="2000" advTm="96636"/>
    </mc:Choice>
    <mc:Fallback xmlns="">
      <p:transition spd="slow" advTm="9663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18374" objId="5"/>
        <p14:stopEvt time="87143"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a:xfrm>
            <a:off x="838200" y="113515"/>
            <a:ext cx="10515600" cy="742315"/>
          </a:xfrm>
        </p:spPr>
        <p:txBody>
          <a:bodyPr/>
          <a:lstStyle/>
          <a:p>
            <a:pPr algn="ctr"/>
            <a:r>
              <a:rPr lang="en-SI" dirty="0">
                <a:solidFill>
                  <a:srgbClr val="C00000"/>
                </a:solidFill>
              </a:rPr>
              <a:t>ASSESSMENT OF CRANIAL NERVES</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30568" y="861720"/>
            <a:ext cx="5476875" cy="5069523"/>
          </a:xfrm>
        </p:spPr>
        <p:txBody>
          <a:bodyPr>
            <a:normAutofit fontScale="92500" lnSpcReduction="20000"/>
          </a:bodyPr>
          <a:lstStyle/>
          <a:p>
            <a:pPr algn="l"/>
            <a:endParaRPr lang="en-GB" sz="2400" b="0" i="0" dirty="0">
              <a:solidFill>
                <a:srgbClr val="000000"/>
              </a:solidFill>
              <a:effectLst/>
            </a:endParaRPr>
          </a:p>
          <a:p>
            <a:pPr algn="l"/>
            <a:r>
              <a:rPr lang="en-GB" sz="2400" b="0" i="0" dirty="0">
                <a:solidFill>
                  <a:srgbClr val="000000"/>
                </a:solidFill>
                <a:effectLst/>
              </a:rPr>
              <a:t>CN I: Olfactory nerve </a:t>
            </a:r>
          </a:p>
          <a:p>
            <a:pPr algn="l"/>
            <a:r>
              <a:rPr lang="en-GB" sz="2400" b="0" i="0" dirty="0">
                <a:solidFill>
                  <a:srgbClr val="000000"/>
                </a:solidFill>
                <a:effectLst/>
              </a:rPr>
              <a:t>CN II: Optic nerve </a:t>
            </a:r>
          </a:p>
          <a:p>
            <a:pPr algn="l"/>
            <a:r>
              <a:rPr lang="en-GB" sz="2400" b="0" i="0" dirty="0">
                <a:solidFill>
                  <a:srgbClr val="000000"/>
                </a:solidFill>
                <a:effectLst/>
              </a:rPr>
              <a:t>CN III: Oculomotor nerve </a:t>
            </a:r>
          </a:p>
          <a:p>
            <a:r>
              <a:rPr lang="en-GB" sz="2400" b="0" i="0" dirty="0">
                <a:solidFill>
                  <a:srgbClr val="000000"/>
                </a:solidFill>
                <a:effectLst/>
              </a:rPr>
              <a:t>CN IV: Trochlear nerve </a:t>
            </a:r>
          </a:p>
          <a:p>
            <a:r>
              <a:rPr lang="en-GB" sz="2400" b="0" i="0" dirty="0">
                <a:solidFill>
                  <a:srgbClr val="000000"/>
                </a:solidFill>
                <a:effectLst/>
              </a:rPr>
              <a:t>CN V: Trigeminal nerve </a:t>
            </a:r>
          </a:p>
          <a:p>
            <a:r>
              <a:rPr lang="en-GB" sz="2400" dirty="0">
                <a:solidFill>
                  <a:srgbClr val="000000"/>
                </a:solidFill>
              </a:rPr>
              <a:t>CN VI: A</a:t>
            </a:r>
            <a:r>
              <a:rPr lang="en-GB" sz="2400" b="0" i="0" dirty="0">
                <a:solidFill>
                  <a:srgbClr val="000000"/>
                </a:solidFill>
                <a:effectLst/>
              </a:rPr>
              <a:t>bducens nerve </a:t>
            </a:r>
          </a:p>
          <a:p>
            <a:r>
              <a:rPr lang="en-GB" sz="2400" dirty="0"/>
              <a:t>CN VII: Facial nerve  </a:t>
            </a:r>
          </a:p>
          <a:p>
            <a:r>
              <a:rPr lang="en-GB" sz="2400" dirty="0"/>
              <a:t>CN VIII: Vestibulocochlear nerve </a:t>
            </a:r>
          </a:p>
          <a:p>
            <a:r>
              <a:rPr lang="en-GB" sz="2400" dirty="0"/>
              <a:t>CN IX: Glossopharyngeal nerve </a:t>
            </a:r>
          </a:p>
          <a:p>
            <a:r>
              <a:rPr lang="en-GB" sz="2400" dirty="0"/>
              <a:t>CN X: </a:t>
            </a:r>
            <a:r>
              <a:rPr lang="en-GB" sz="2400" dirty="0" err="1"/>
              <a:t>Vagus</a:t>
            </a:r>
            <a:r>
              <a:rPr lang="en-GB" sz="2400" dirty="0"/>
              <a:t> nerve </a:t>
            </a:r>
          </a:p>
          <a:p>
            <a:r>
              <a:rPr lang="en-GB" sz="2400" dirty="0"/>
              <a:t>CN XI: Spinal accessory nerve</a:t>
            </a:r>
          </a:p>
          <a:p>
            <a:r>
              <a:rPr lang="en-GB" sz="2400" dirty="0"/>
              <a:t>CN XII: Hypoglossal nerve </a:t>
            </a:r>
          </a:p>
          <a:p>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a:xfrm>
            <a:off x="5849471" y="1419711"/>
            <a:ext cx="5181600" cy="4815523"/>
          </a:xfrm>
        </p:spPr>
        <p:txBody>
          <a:bodyPr>
            <a:normAutofit fontScale="92500" lnSpcReduction="20000"/>
          </a:bodyPr>
          <a:lstStyle/>
          <a:p>
            <a:endParaRPr lang="en-GB" sz="2400" dirty="0"/>
          </a:p>
          <a:p>
            <a:endParaRPr lang="en-SI" dirty="0"/>
          </a:p>
        </p:txBody>
      </p:sp>
      <p:pic>
        <p:nvPicPr>
          <p:cNvPr id="1026" name="Picture 2" descr="Summary of the Cranial Nerves - TeachMeAnatomy">
            <a:extLst>
              <a:ext uri="{FF2B5EF4-FFF2-40B4-BE49-F238E27FC236}">
                <a16:creationId xmlns:a16="http://schemas.microsoft.com/office/drawing/2014/main" id="{F161E972-B4DE-451A-39DD-8257D717A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067" y="926757"/>
            <a:ext cx="5759824" cy="506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557362"/>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dirty="0">
                <a:solidFill>
                  <a:srgbClr val="C00000"/>
                </a:solidFill>
              </a:rPr>
              <a:t>WHERE IS THE LESION?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sl-SI" dirty="0"/>
              <a:t>Cerebral cortex</a:t>
            </a:r>
          </a:p>
          <a:p>
            <a:pPr marL="514350" indent="-514350">
              <a:buFont typeface="+mj-lt"/>
              <a:buAutoNum type="arabicPeriod"/>
            </a:pPr>
            <a:r>
              <a:rPr lang="sl-SI" dirty="0"/>
              <a:t>Cerebellum</a:t>
            </a:r>
          </a:p>
          <a:p>
            <a:pPr marL="514350" indent="-514350">
              <a:buFont typeface="+mj-lt"/>
              <a:buAutoNum type="arabicPeriod"/>
            </a:pPr>
            <a:r>
              <a:rPr lang="sl-SI" dirty="0"/>
              <a:t>Peripheral nerves</a:t>
            </a:r>
          </a:p>
          <a:p>
            <a:pPr marL="514350" indent="-514350">
              <a:buFont typeface="+mj-lt"/>
              <a:buAutoNum type="arabicPeriod"/>
            </a:pPr>
            <a:r>
              <a:rPr lang="sl-SI" dirty="0"/>
              <a:t>White matter</a:t>
            </a:r>
          </a:p>
          <a:p>
            <a:pPr marL="514350" indent="-514350">
              <a:buFont typeface="+mj-lt"/>
              <a:buAutoNum type="arabicPeriod"/>
            </a:pPr>
            <a:r>
              <a:rPr lang="sl-SI" dirty="0"/>
              <a:t>Basal ganglia</a:t>
            </a:r>
          </a:p>
          <a:p>
            <a:pPr marL="514350" indent="-514350">
              <a:buFont typeface="+mj-lt"/>
              <a:buAutoNum type="arabicPeriod"/>
            </a:pPr>
            <a:r>
              <a:rPr lang="sl-SI" dirty="0"/>
              <a:t>Other</a:t>
            </a:r>
          </a:p>
          <a:p>
            <a:pPr marL="0" indent="0">
              <a:buNone/>
            </a:pPr>
            <a:endParaRPr lang="sl-SI" dirty="0"/>
          </a:p>
        </p:txBody>
      </p:sp>
    </p:spTree>
    <p:extLst>
      <p:ext uri="{BB962C8B-B14F-4D97-AF65-F5344CB8AC3E}">
        <p14:creationId xmlns:p14="http://schemas.microsoft.com/office/powerpoint/2010/main" val="1883614042"/>
      </p:ext>
    </p:extLst>
  </p:cSld>
  <p:clrMapOvr>
    <a:masterClrMapping/>
  </p:clrMapOvr>
  <mc:AlternateContent xmlns:mc="http://schemas.openxmlformats.org/markup-compatibility/2006" xmlns:p14="http://schemas.microsoft.com/office/powerpoint/2010/main">
    <mc:Choice Requires="p14">
      <p:transition spd="slow" p14:dur="2000" advTm="43823"/>
    </mc:Choice>
    <mc:Fallback xmlns="">
      <p:transition spd="slow" advTm="4382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pastična hoja_izrezan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9544" y="857250"/>
            <a:ext cx="9144000" cy="5143500"/>
          </a:xfrm>
          <a:prstGeom prst="rect">
            <a:avLst/>
          </a:prstGeom>
        </p:spPr>
      </p:pic>
      <p:sp>
        <p:nvSpPr>
          <p:cNvPr id="2" name="Naslov 1"/>
          <p:cNvSpPr>
            <a:spLocks noGrp="1"/>
          </p:cNvSpPr>
          <p:nvPr>
            <p:ph type="title"/>
          </p:nvPr>
        </p:nvSpPr>
        <p:spPr>
          <a:xfrm>
            <a:off x="1013544" y="64663"/>
            <a:ext cx="8229600" cy="1143000"/>
          </a:xfrm>
        </p:spPr>
        <p:txBody>
          <a:bodyPr/>
          <a:lstStyle/>
          <a:p>
            <a:pPr algn="ctr"/>
            <a:r>
              <a:rPr lang="sl-SI" b="1" dirty="0">
                <a:solidFill>
                  <a:srgbClr val="C00000"/>
                </a:solidFill>
                <a:effectLst>
                  <a:outerShdw blurRad="38100" dist="38100" dir="2700000" algn="tl">
                    <a:srgbClr val="000000">
                      <a:alpha val="43137"/>
                    </a:srgbClr>
                  </a:outerShdw>
                </a:effectLst>
              </a:rPr>
              <a:t>DESCRIBE THIS GAIT</a:t>
            </a:r>
            <a:endParaRPr lang="sl-SI"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4254450"/>
      </p:ext>
    </p:extLst>
  </p:cSld>
  <p:clrMapOvr>
    <a:masterClrMapping/>
  </p:clrMapOvr>
  <mc:AlternateContent xmlns:mc="http://schemas.openxmlformats.org/markup-compatibility/2006" xmlns:p14="http://schemas.microsoft.com/office/powerpoint/2010/main">
    <mc:Choice Requires="p14">
      <p:transition spd="slow" p14:dur="2000" advTm="26973"/>
    </mc:Choice>
    <mc:Fallback xmlns="">
      <p:transition spd="slow" advTm="269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8523" objId="3"/>
        <p14:stopEvt time="18805" objId="3"/>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dirty="0">
                <a:solidFill>
                  <a:srgbClr val="C00000"/>
                </a:solidFill>
              </a:rPr>
              <a:t>WHAT GAIT?</a:t>
            </a:r>
          </a:p>
        </p:txBody>
      </p:sp>
      <p:sp>
        <p:nvSpPr>
          <p:cNvPr id="3" name="Content Placeholder 2"/>
          <p:cNvSpPr>
            <a:spLocks noGrp="1"/>
          </p:cNvSpPr>
          <p:nvPr>
            <p:ph idx="1"/>
          </p:nvPr>
        </p:nvSpPr>
        <p:spPr/>
        <p:txBody>
          <a:bodyPr>
            <a:normAutofit/>
          </a:bodyPr>
          <a:lstStyle/>
          <a:p>
            <a:pPr marL="571500" indent="-514350">
              <a:buFont typeface="+mj-lt"/>
              <a:buAutoNum type="arabicPeriod"/>
            </a:pPr>
            <a:r>
              <a:rPr lang="sl-SI" dirty="0"/>
              <a:t>Myopathic </a:t>
            </a:r>
          </a:p>
          <a:p>
            <a:pPr marL="571500" indent="-514350">
              <a:buFont typeface="+mj-lt"/>
              <a:buAutoNum type="arabicPeriod"/>
            </a:pPr>
            <a:r>
              <a:rPr lang="sl-SI" dirty="0"/>
              <a:t>Neuropathic</a:t>
            </a:r>
          </a:p>
          <a:p>
            <a:pPr marL="571500" indent="-514350">
              <a:buFont typeface="+mj-lt"/>
              <a:buAutoNum type="arabicPeriod"/>
            </a:pPr>
            <a:r>
              <a:rPr lang="sl-SI" dirty="0"/>
              <a:t>Atactic</a:t>
            </a:r>
          </a:p>
          <a:p>
            <a:pPr marL="571500" indent="-514350">
              <a:buFont typeface="+mj-lt"/>
              <a:buAutoNum type="arabicPeriod"/>
            </a:pPr>
            <a:r>
              <a:rPr lang="sl-SI" dirty="0"/>
              <a:t>Spastic</a:t>
            </a:r>
          </a:p>
          <a:p>
            <a:pPr marL="571500" indent="-514350">
              <a:buFont typeface="+mj-lt"/>
              <a:buAutoNum type="arabicPeriod"/>
            </a:pPr>
            <a:r>
              <a:rPr lang="sl-SI" dirty="0"/>
              <a:t>Hemiparetic</a:t>
            </a:r>
          </a:p>
          <a:p>
            <a:pPr marL="571500" indent="-514350">
              <a:buFont typeface="+mj-lt"/>
              <a:buAutoNum type="arabicPeriod"/>
            </a:pPr>
            <a:r>
              <a:rPr lang="sl-SI" dirty="0"/>
              <a:t>Parkinsonian</a:t>
            </a:r>
          </a:p>
          <a:p>
            <a:pPr marL="0" indent="0">
              <a:buNone/>
            </a:pPr>
            <a:endParaRPr lang="sl-SI" dirty="0"/>
          </a:p>
        </p:txBody>
      </p:sp>
    </p:spTree>
    <p:extLst>
      <p:ext uri="{BB962C8B-B14F-4D97-AF65-F5344CB8AC3E}">
        <p14:creationId xmlns:p14="http://schemas.microsoft.com/office/powerpoint/2010/main" val="3266162983"/>
      </p:ext>
    </p:extLst>
  </p:cSld>
  <p:clrMapOvr>
    <a:masterClrMapping/>
  </p:clrMapOvr>
  <mc:AlternateContent xmlns:mc="http://schemas.openxmlformats.org/markup-compatibility/2006" xmlns:p14="http://schemas.microsoft.com/office/powerpoint/2010/main">
    <mc:Choice Requires="p14">
      <p:transition spd="slow" p14:dur="2000" advTm="1904"/>
    </mc:Choice>
    <mc:Fallback xmlns="">
      <p:transition spd="slow" advTm="190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 FOR MENINGEAL SIGNS</a:t>
            </a:r>
          </a:p>
        </p:txBody>
      </p:sp>
      <p:sp>
        <p:nvSpPr>
          <p:cNvPr id="5" name="Content Placeholder 4">
            <a:extLst>
              <a:ext uri="{FF2B5EF4-FFF2-40B4-BE49-F238E27FC236}">
                <a16:creationId xmlns:a16="http://schemas.microsoft.com/office/drawing/2014/main" id="{6CFB5C5E-3713-3C70-244D-214C9265A18E}"/>
              </a:ext>
            </a:extLst>
          </p:cNvPr>
          <p:cNvSpPr>
            <a:spLocks noGrp="1"/>
          </p:cNvSpPr>
          <p:nvPr>
            <p:ph idx="1"/>
          </p:nvPr>
        </p:nvSpPr>
        <p:spPr/>
        <p:txBody>
          <a:bodyPr/>
          <a:lstStyle/>
          <a:p>
            <a:pPr algn="l">
              <a:buFont typeface="+mj-lt"/>
              <a:buAutoNum type="arabicPeriod"/>
            </a:pPr>
            <a:r>
              <a:rPr lang="en-GB" b="0" i="0" dirty="0">
                <a:solidFill>
                  <a:srgbClr val="374151"/>
                </a:solidFill>
                <a:effectLst/>
                <a:latin typeface="Söhne"/>
              </a:rPr>
              <a:t>Neck Stiffness (Nuchal Rigidity): Resistance or discomfort during neck flexion, indicating meningeal irritation.</a:t>
            </a:r>
          </a:p>
          <a:p>
            <a:pPr algn="l">
              <a:buFont typeface="+mj-lt"/>
              <a:buAutoNum type="arabicPeriod"/>
            </a:pPr>
            <a:r>
              <a:rPr lang="en-GB" b="0" i="0" dirty="0">
                <a:solidFill>
                  <a:srgbClr val="374151"/>
                </a:solidFill>
                <a:effectLst/>
                <a:latin typeface="Söhne"/>
              </a:rPr>
              <a:t>Kernig's Sign: Pain and resistance during knee extension with the hip flexed, suggesting meningeal irritation.</a:t>
            </a:r>
          </a:p>
          <a:p>
            <a:pPr algn="l">
              <a:buFont typeface="+mj-lt"/>
              <a:buAutoNum type="arabicPeriod"/>
            </a:pPr>
            <a:r>
              <a:rPr lang="en-GB" b="0" i="0" dirty="0">
                <a:solidFill>
                  <a:srgbClr val="374151"/>
                </a:solidFill>
                <a:effectLst/>
                <a:latin typeface="Söhne"/>
              </a:rPr>
              <a:t>Brudzinski's Sign: Involuntary hip and knee flexion when neck flexed, indicating meningeal irritation.</a:t>
            </a:r>
          </a:p>
          <a:p>
            <a:endParaRPr lang="en-SI" dirty="0"/>
          </a:p>
        </p:txBody>
      </p:sp>
    </p:spTree>
    <p:extLst>
      <p:ext uri="{BB962C8B-B14F-4D97-AF65-F5344CB8AC3E}">
        <p14:creationId xmlns:p14="http://schemas.microsoft.com/office/powerpoint/2010/main" val="1629405750"/>
      </p:ext>
    </p:extLst>
  </p:cSld>
  <p:clrMapOvr>
    <a:masterClrMapping/>
  </p:clrMapOvr>
  <mc:AlternateContent xmlns:mc="http://schemas.openxmlformats.org/markup-compatibility/2006" xmlns:p14="http://schemas.microsoft.com/office/powerpoint/2010/main">
    <mc:Choice Requires="p14">
      <p:transition spd="slow" p14:dur="2000" advTm="81451"/>
    </mc:Choice>
    <mc:Fallback xmlns="">
      <p:transition spd="slow" advTm="8145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766C-F3B1-5BC1-6DDA-FFDF6A320744}"/>
              </a:ext>
            </a:extLst>
          </p:cNvPr>
          <p:cNvSpPr>
            <a:spLocks noGrp="1"/>
          </p:cNvSpPr>
          <p:nvPr>
            <p:ph type="ctrTitle"/>
          </p:nvPr>
        </p:nvSpPr>
        <p:spPr/>
        <p:txBody>
          <a:bodyPr/>
          <a:lstStyle/>
          <a:p>
            <a:r>
              <a:rPr lang="en-SI" dirty="0">
                <a:solidFill>
                  <a:srgbClr val="C00000"/>
                </a:solidFill>
              </a:rPr>
              <a:t>MODIFIED NEUROLOGICAL EXAMINATION OF ELDERLY</a:t>
            </a:r>
          </a:p>
        </p:txBody>
      </p:sp>
      <p:sp>
        <p:nvSpPr>
          <p:cNvPr id="3" name="Subtitle 2">
            <a:extLst>
              <a:ext uri="{FF2B5EF4-FFF2-40B4-BE49-F238E27FC236}">
                <a16:creationId xmlns:a16="http://schemas.microsoft.com/office/drawing/2014/main" id="{E95597C7-30F4-B9D1-B0CA-007FAB16BF1A}"/>
              </a:ext>
            </a:extLst>
          </p:cNvPr>
          <p:cNvSpPr>
            <a:spLocks noGrp="1"/>
          </p:cNvSpPr>
          <p:nvPr>
            <p:ph type="subTitle" idx="1"/>
          </p:nvPr>
        </p:nvSpPr>
        <p:spPr/>
        <p:txBody>
          <a:bodyPr/>
          <a:lstStyle/>
          <a:p>
            <a:endParaRPr lang="en-SI" dirty="0"/>
          </a:p>
        </p:txBody>
      </p:sp>
    </p:spTree>
    <p:extLst>
      <p:ext uri="{BB962C8B-B14F-4D97-AF65-F5344CB8AC3E}">
        <p14:creationId xmlns:p14="http://schemas.microsoft.com/office/powerpoint/2010/main" val="2037685011"/>
      </p:ext>
    </p:extLst>
  </p:cSld>
  <p:clrMapOvr>
    <a:masterClrMapping/>
  </p:clrMapOvr>
  <mc:AlternateContent xmlns:mc="http://schemas.openxmlformats.org/markup-compatibility/2006" xmlns:p14="http://schemas.microsoft.com/office/powerpoint/2010/main">
    <mc:Choice Requires="p14">
      <p:transition spd="slow" p14:dur="2000" advTm="22830"/>
    </mc:Choice>
    <mc:Fallback xmlns="">
      <p:transition spd="slow" advTm="2283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EC9A-ADDC-654F-D2D7-5DBFE518B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2728E-F9DC-5FCF-57F2-5EEC52FF975E}"/>
              </a:ext>
            </a:extLst>
          </p:cNvPr>
          <p:cNvSpPr>
            <a:spLocks noGrp="1"/>
          </p:cNvSpPr>
          <p:nvPr>
            <p:ph type="title"/>
          </p:nvPr>
        </p:nvSpPr>
        <p:spPr/>
        <p:txBody>
          <a:bodyPr/>
          <a:lstStyle/>
          <a:p>
            <a:pPr algn="ctr"/>
            <a:r>
              <a:rPr lang="en-SI" dirty="0">
                <a:solidFill>
                  <a:srgbClr val="C00000"/>
                </a:solidFill>
              </a:rPr>
              <a:t>EXAMINATION: SCREENING IN ELDERLY</a:t>
            </a:r>
          </a:p>
        </p:txBody>
      </p:sp>
      <p:sp>
        <p:nvSpPr>
          <p:cNvPr id="3" name="Content Placeholder 2">
            <a:extLst>
              <a:ext uri="{FF2B5EF4-FFF2-40B4-BE49-F238E27FC236}">
                <a16:creationId xmlns:a16="http://schemas.microsoft.com/office/drawing/2014/main" id="{FE1FDF33-78A1-1E92-B60A-C64CF2AE6378}"/>
              </a:ext>
            </a:extLst>
          </p:cNvPr>
          <p:cNvSpPr>
            <a:spLocks noGrp="1"/>
          </p:cNvSpPr>
          <p:nvPr>
            <p:ph idx="1"/>
          </p:nvPr>
        </p:nvSpPr>
        <p:spPr/>
        <p:txBody>
          <a:bodyPr>
            <a:normAutofit/>
          </a:bodyPr>
          <a:lstStyle/>
          <a:p>
            <a:r>
              <a:rPr lang="en-GB" b="1" dirty="0"/>
              <a:t>Mental status </a:t>
            </a:r>
            <a:r>
              <a:rPr lang="en-GB" dirty="0"/>
              <a:t>Attention, executive functions, language, memory </a:t>
            </a:r>
          </a:p>
          <a:p>
            <a:r>
              <a:rPr lang="en-GB" b="1" dirty="0"/>
              <a:t>Cranial nerves </a:t>
            </a:r>
            <a:r>
              <a:rPr lang="en-GB" dirty="0"/>
              <a:t>vision and hearing, eye movement, visual fields, facial symmetry </a:t>
            </a:r>
          </a:p>
          <a:p>
            <a:r>
              <a:rPr lang="en-GB" b="1" dirty="0"/>
              <a:t>Motor skills</a:t>
            </a:r>
            <a:r>
              <a:rPr lang="en-GB" dirty="0"/>
              <a:t>: symmetry, coordination and speed of use of limbs; muscle tone, pronation test, involuntary movements </a:t>
            </a:r>
          </a:p>
          <a:p>
            <a:r>
              <a:rPr lang="en-GB" b="1" dirty="0"/>
              <a:t>Reflexes</a:t>
            </a:r>
            <a:r>
              <a:rPr lang="en-GB" dirty="0"/>
              <a:t> pathological or asymmetric reflexes </a:t>
            </a:r>
          </a:p>
          <a:p>
            <a:r>
              <a:rPr lang="en-GB" b="1" dirty="0"/>
              <a:t>Sensation</a:t>
            </a:r>
            <a:r>
              <a:rPr lang="en-GB" dirty="0"/>
              <a:t>: Joint position sense, dual simultaneous stimulation </a:t>
            </a:r>
          </a:p>
          <a:p>
            <a:r>
              <a:rPr lang="en-GB" b="1" dirty="0"/>
              <a:t>Walking: </a:t>
            </a:r>
            <a:r>
              <a:rPr lang="en-GB" dirty="0"/>
              <a:t>getting up from a chair, casual, tandem</a:t>
            </a:r>
            <a:endParaRPr lang="sl-SI" i="1" dirty="0"/>
          </a:p>
          <a:p>
            <a:endParaRPr lang="en-SI" dirty="0"/>
          </a:p>
        </p:txBody>
      </p:sp>
    </p:spTree>
    <p:extLst>
      <p:ext uri="{BB962C8B-B14F-4D97-AF65-F5344CB8AC3E}">
        <p14:creationId xmlns:p14="http://schemas.microsoft.com/office/powerpoint/2010/main" val="142325914"/>
      </p:ext>
    </p:extLst>
  </p:cSld>
  <p:clrMapOvr>
    <a:masterClrMapping/>
  </p:clrMapOvr>
  <mc:AlternateContent xmlns:mc="http://schemas.openxmlformats.org/markup-compatibility/2006" xmlns:p14="http://schemas.microsoft.com/office/powerpoint/2010/main">
    <mc:Choice Requires="p14">
      <p:transition spd="slow" p14:dur="2000" advTm="121806"/>
    </mc:Choice>
    <mc:Fallback xmlns="">
      <p:transition spd="slow" advTm="121806"/>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D649-C651-8C59-A73C-94826EFD4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E6984-BF63-D79C-B5E0-1BEE73A6C623}"/>
              </a:ext>
            </a:extLst>
          </p:cNvPr>
          <p:cNvSpPr>
            <a:spLocks noGrp="1"/>
          </p:cNvSpPr>
          <p:nvPr>
            <p:ph type="title"/>
          </p:nvPr>
        </p:nvSpPr>
        <p:spPr>
          <a:xfrm>
            <a:off x="0" y="136358"/>
            <a:ext cx="11855116" cy="1325563"/>
          </a:xfrm>
        </p:spPr>
        <p:txBody>
          <a:bodyPr>
            <a:normAutofit/>
          </a:bodyPr>
          <a:lstStyle/>
          <a:p>
            <a:pPr algn="ctr"/>
            <a:r>
              <a:rPr lang="en-SI" sz="4000" dirty="0">
                <a:solidFill>
                  <a:srgbClr val="C00000"/>
                </a:solidFill>
              </a:rPr>
              <a:t>EXAMINATION: PARTICULARITIES IN ELDERLY</a:t>
            </a:r>
          </a:p>
        </p:txBody>
      </p:sp>
      <p:sp>
        <p:nvSpPr>
          <p:cNvPr id="6" name="Content Placeholder 5">
            <a:extLst>
              <a:ext uri="{FF2B5EF4-FFF2-40B4-BE49-F238E27FC236}">
                <a16:creationId xmlns:a16="http://schemas.microsoft.com/office/drawing/2014/main" id="{FADFAA43-CB60-4EF7-8BCB-9AB1741B9C92}"/>
              </a:ext>
            </a:extLst>
          </p:cNvPr>
          <p:cNvSpPr>
            <a:spLocks noGrp="1"/>
          </p:cNvSpPr>
          <p:nvPr>
            <p:ph idx="1"/>
          </p:nvPr>
        </p:nvSpPr>
        <p:spPr>
          <a:xfrm>
            <a:off x="611971" y="1299409"/>
            <a:ext cx="10515600" cy="5193466"/>
          </a:xfrm>
        </p:spPr>
        <p:txBody>
          <a:bodyPr>
            <a:normAutofit fontScale="92500" lnSpcReduction="10000"/>
          </a:bodyPr>
          <a:lstStyle/>
          <a:p>
            <a:r>
              <a:rPr lang="en-GB" dirty="0"/>
              <a:t>smaller pupil size and reduced reactivity reduced near vision (presbyopia) </a:t>
            </a:r>
          </a:p>
          <a:p>
            <a:r>
              <a:rPr lang="en-GB" dirty="0"/>
              <a:t>smooth eye tracking is disrupted by saccadic intrusions </a:t>
            </a:r>
          </a:p>
          <a:p>
            <a:r>
              <a:rPr lang="en-GB" dirty="0"/>
              <a:t>reduced upward gaze and convergence </a:t>
            </a:r>
          </a:p>
          <a:p>
            <a:r>
              <a:rPr lang="en-GB" dirty="0"/>
              <a:t>hearing loss at high frequencies </a:t>
            </a:r>
          </a:p>
          <a:p>
            <a:r>
              <a:rPr lang="en-GB" dirty="0"/>
              <a:t>a slight increase in muscle tone, </a:t>
            </a:r>
          </a:p>
          <a:p>
            <a:r>
              <a:rPr lang="en-GB" dirty="0"/>
              <a:t>a decrease in muscle mass </a:t>
            </a:r>
          </a:p>
          <a:p>
            <a:r>
              <a:rPr lang="en-GB" dirty="0"/>
              <a:t>a slight decrease in strength </a:t>
            </a:r>
          </a:p>
          <a:p>
            <a:r>
              <a:rPr lang="en-GB" dirty="0"/>
              <a:t>reduced sense of vibration in the distal lower extremities </a:t>
            </a:r>
          </a:p>
          <a:p>
            <a:r>
              <a:rPr lang="en-GB" dirty="0"/>
              <a:t>absence of Achilles reflexes </a:t>
            </a:r>
          </a:p>
          <a:p>
            <a:r>
              <a:rPr lang="en-GB" dirty="0"/>
              <a:t>primitive reflexes present </a:t>
            </a:r>
          </a:p>
          <a:p>
            <a:r>
              <a:rPr lang="en-GB" dirty="0"/>
              <a:t>slightly stooped and slower walking, reduced tandem ability</a:t>
            </a:r>
            <a:endParaRPr lang="en-SI" dirty="0"/>
          </a:p>
        </p:txBody>
      </p:sp>
    </p:spTree>
    <p:extLst>
      <p:ext uri="{BB962C8B-B14F-4D97-AF65-F5344CB8AC3E}">
        <p14:creationId xmlns:p14="http://schemas.microsoft.com/office/powerpoint/2010/main" val="1265970808"/>
      </p:ext>
    </p:extLst>
  </p:cSld>
  <p:clrMapOvr>
    <a:masterClrMapping/>
  </p:clrMapOvr>
  <mc:AlternateContent xmlns:mc="http://schemas.openxmlformats.org/markup-compatibility/2006" xmlns:p14="http://schemas.microsoft.com/office/powerpoint/2010/main">
    <mc:Choice Requires="p14">
      <p:transition spd="slow" p14:dur="2000" advTm="2868"/>
    </mc:Choice>
    <mc:Fallback xmlns="">
      <p:transition spd="slow" advTm="2868"/>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solidFill>
                  <a:srgbClr val="C00000"/>
                </a:solidFill>
              </a:rPr>
              <a:t>How to Assess Glasgow Coma Scale (GCS)</a:t>
            </a:r>
            <a:br>
              <a:rPr lang="en-GB" dirty="0">
                <a:solidFill>
                  <a:srgbClr val="C00000"/>
                </a:solidFill>
              </a:rPr>
            </a:br>
            <a:endParaRPr lang="en-GB" dirty="0">
              <a:solidFill>
                <a:srgbClr val="C00000"/>
              </a:solidFill>
            </a:endParaRPr>
          </a:p>
        </p:txBody>
      </p:sp>
      <p:sp>
        <p:nvSpPr>
          <p:cNvPr id="3" name="Content Placeholder 2"/>
          <p:cNvSpPr>
            <a:spLocks noGrp="1"/>
          </p:cNvSpPr>
          <p:nvPr>
            <p:ph idx="1"/>
          </p:nvPr>
        </p:nvSpPr>
        <p:spPr/>
        <p:txBody>
          <a:bodyPr/>
          <a:lstStyle/>
          <a:p>
            <a:r>
              <a:rPr dirty="0"/>
              <a:t>The GCS is a standardized tool for evaluating consciousness level in patients with altered mental status.</a:t>
            </a:r>
            <a:endParaRPr lang="sl-SI" dirty="0"/>
          </a:p>
          <a:p>
            <a:endParaRPr lang="en-SI" dirty="0"/>
          </a:p>
          <a:p>
            <a:r>
              <a:rPr lang="en-GB" dirty="0"/>
              <a:t>The GCS evaluates three domains: Eye Opening, Verbal Response, and Motor Response.</a:t>
            </a:r>
          </a:p>
          <a:p>
            <a:r>
              <a:rPr lang="en-GB" dirty="0"/>
              <a:t>Widely used in critical care settings.</a:t>
            </a:r>
          </a:p>
          <a:p>
            <a:r>
              <a:rPr lang="en-GB" dirty="0"/>
              <a:t>Helps monitor changes in neurological status.</a:t>
            </a:r>
          </a:p>
          <a:p>
            <a:endParaRPr lang="en-GB" dirty="0"/>
          </a:p>
          <a:p>
            <a:endParaRPr lang="sl-SI" dirty="0"/>
          </a:p>
          <a:p>
            <a:endParaRPr lang="en-SI" dirty="0"/>
          </a:p>
          <a:p>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43267"/>
    </mc:Choice>
    <mc:Fallback xmlns="">
      <p:transition spd="slow" advTm="4326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Scoring Eye Opening</a:t>
            </a:r>
          </a:p>
        </p:txBody>
      </p:sp>
      <p:sp>
        <p:nvSpPr>
          <p:cNvPr id="3" name="Content Placeholder 2"/>
          <p:cNvSpPr>
            <a:spLocks noGrp="1"/>
          </p:cNvSpPr>
          <p:nvPr>
            <p:ph idx="1"/>
          </p:nvPr>
        </p:nvSpPr>
        <p:spPr>
          <a:xfrm>
            <a:off x="838200" y="2367419"/>
            <a:ext cx="10515600" cy="3809544"/>
          </a:xfrm>
        </p:spPr>
        <p:txBody>
          <a:bodyPr/>
          <a:lstStyle/>
          <a:p>
            <a:r>
              <a:rPr dirty="0"/>
              <a:t>4: Spontaneous - Opens eyes without any external stimulation.</a:t>
            </a:r>
          </a:p>
          <a:p>
            <a:r>
              <a:rPr dirty="0"/>
              <a:t>3: To speech - Opens eyes in response to verbal prompts.</a:t>
            </a:r>
          </a:p>
          <a:p>
            <a:r>
              <a:rPr dirty="0"/>
              <a:t>2: To pain - Opens eyes only to painful stimuli.</a:t>
            </a:r>
          </a:p>
          <a:p>
            <a:r>
              <a:rPr dirty="0"/>
              <a:t>1: None - Does not open eyes even to pain.</a:t>
            </a:r>
          </a:p>
        </p:txBody>
      </p:sp>
    </p:spTree>
  </p:cSld>
  <p:clrMapOvr>
    <a:masterClrMapping/>
  </p:clrMapOvr>
  <mc:AlternateContent xmlns:mc="http://schemas.openxmlformats.org/markup-compatibility/2006" xmlns:p14="http://schemas.microsoft.com/office/powerpoint/2010/main">
    <mc:Choice Requires="p14">
      <p:transition spd="slow" p14:dur="2000" advTm="42045"/>
    </mc:Choice>
    <mc:Fallback xmlns="">
      <p:transition spd="slow" advTm="4204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Scoring Verbal Response</a:t>
            </a:r>
          </a:p>
        </p:txBody>
      </p:sp>
      <p:sp>
        <p:nvSpPr>
          <p:cNvPr id="3" name="Content Placeholder 2"/>
          <p:cNvSpPr>
            <a:spLocks noGrp="1"/>
          </p:cNvSpPr>
          <p:nvPr>
            <p:ph idx="1"/>
          </p:nvPr>
        </p:nvSpPr>
        <p:spPr/>
        <p:txBody>
          <a:bodyPr/>
          <a:lstStyle/>
          <a:p>
            <a:endParaRPr lang="sl-SI" dirty="0"/>
          </a:p>
          <a:p>
            <a:r>
              <a:rPr dirty="0"/>
              <a:t>5: Oriented - Can answer questions appropriately.</a:t>
            </a:r>
          </a:p>
          <a:p>
            <a:r>
              <a:rPr dirty="0"/>
              <a:t>4: Confused - Responds but with disorientation or confusion.</a:t>
            </a:r>
          </a:p>
          <a:p>
            <a:r>
              <a:rPr dirty="0"/>
              <a:t>3: Inappropriate - Produces words but without coherent meaning.</a:t>
            </a:r>
          </a:p>
          <a:p>
            <a:r>
              <a:rPr dirty="0"/>
              <a:t>2: Incomprehensible - Makes sounds but no words.</a:t>
            </a:r>
          </a:p>
          <a:p>
            <a:r>
              <a:rPr dirty="0"/>
              <a:t>1: None - No verbal response at all.</a:t>
            </a:r>
          </a:p>
        </p:txBody>
      </p:sp>
    </p:spTree>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a:xfrm>
            <a:off x="838200" y="190786"/>
            <a:ext cx="10515600" cy="742315"/>
          </a:xfrm>
        </p:spPr>
        <p:txBody>
          <a:bodyPr/>
          <a:lstStyle/>
          <a:p>
            <a:pPr algn="ctr"/>
            <a:r>
              <a:rPr lang="en-SI" dirty="0">
                <a:solidFill>
                  <a:srgbClr val="C00000"/>
                </a:solidFill>
              </a:rPr>
              <a:t>ASSESSMENT OF CRANIAL NERVE 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6" y="1361440"/>
            <a:ext cx="5123192" cy="4815523"/>
          </a:xfrm>
        </p:spPr>
        <p:txBody>
          <a:bodyPr>
            <a:normAutofit/>
          </a:bodyPr>
          <a:lstStyle/>
          <a:p>
            <a:pPr algn="l"/>
            <a:r>
              <a:rPr lang="en-GB" sz="2400" b="0" i="0" dirty="0">
                <a:solidFill>
                  <a:srgbClr val="000000"/>
                </a:solidFill>
                <a:effectLst/>
              </a:rPr>
              <a:t>Smell</a:t>
            </a:r>
          </a:p>
          <a:p>
            <a:pPr algn="l"/>
            <a:r>
              <a:rPr lang="en-GB" sz="2400" dirty="0">
                <a:solidFill>
                  <a:srgbClr val="000000"/>
                </a:solidFill>
              </a:rPr>
              <a:t>Very important in NDD</a:t>
            </a:r>
          </a:p>
          <a:p>
            <a:pPr algn="l"/>
            <a:endParaRPr lang="en-GB" sz="2400" b="0" i="0" dirty="0">
              <a:solidFill>
                <a:srgbClr val="000000"/>
              </a:solidFill>
              <a:effectLst/>
            </a:endParaRPr>
          </a:p>
          <a:p>
            <a:pPr algn="l">
              <a:buFont typeface="+mj-lt"/>
              <a:buAutoNum type="arabicPeriod"/>
            </a:pPr>
            <a:r>
              <a:rPr lang="en-GB" sz="1400" b="0" i="0" dirty="0">
                <a:solidFill>
                  <a:srgbClr val="374151"/>
                </a:solidFill>
                <a:effectLst/>
                <a:latin typeface="Söhne"/>
              </a:rPr>
              <a:t>Ask the patient to close their eyes.</a:t>
            </a:r>
          </a:p>
          <a:p>
            <a:pPr algn="l">
              <a:buFont typeface="+mj-lt"/>
              <a:buAutoNum type="arabicPeriod"/>
            </a:pPr>
            <a:r>
              <a:rPr lang="en-GB" sz="1400" b="0" i="0" dirty="0">
                <a:solidFill>
                  <a:srgbClr val="374151"/>
                </a:solidFill>
                <a:effectLst/>
                <a:latin typeface="Söhne"/>
              </a:rPr>
              <a:t>Present familiar, non-irritating </a:t>
            </a:r>
            <a:r>
              <a:rPr lang="en-GB" sz="1400" b="0" i="0" dirty="0" err="1">
                <a:solidFill>
                  <a:srgbClr val="374151"/>
                </a:solidFill>
                <a:effectLst/>
                <a:latin typeface="Söhne"/>
              </a:rPr>
              <a:t>odors</a:t>
            </a:r>
            <a:r>
              <a:rPr lang="en-GB" sz="1400" b="0" i="0" dirty="0">
                <a:solidFill>
                  <a:srgbClr val="374151"/>
                </a:solidFill>
                <a:effectLst/>
                <a:latin typeface="Söhne"/>
              </a:rPr>
              <a:t> (e.g., coffee, mint) one nostril at a time.</a:t>
            </a:r>
          </a:p>
          <a:p>
            <a:pPr algn="l">
              <a:buFont typeface="+mj-lt"/>
              <a:buAutoNum type="arabicPeriod"/>
            </a:pPr>
            <a:r>
              <a:rPr lang="en-GB" sz="1400" b="0" i="0" dirty="0">
                <a:solidFill>
                  <a:srgbClr val="374151"/>
                </a:solidFill>
                <a:effectLst/>
                <a:latin typeface="Söhne"/>
              </a:rPr>
              <a:t>Ask the patient to identify the </a:t>
            </a:r>
            <a:r>
              <a:rPr lang="en-GB" sz="1400" b="0" i="0" dirty="0" err="1">
                <a:solidFill>
                  <a:srgbClr val="374151"/>
                </a:solidFill>
                <a:effectLst/>
                <a:latin typeface="Söhne"/>
              </a:rPr>
              <a:t>odor</a:t>
            </a:r>
            <a:r>
              <a:rPr lang="en-GB" sz="1400" b="0" i="0" dirty="0">
                <a:solidFill>
                  <a:srgbClr val="374151"/>
                </a:solidFill>
                <a:effectLst/>
                <a:latin typeface="Söhne"/>
              </a:rPr>
              <a:t>.</a:t>
            </a:r>
          </a:p>
          <a:p>
            <a:pPr algn="l">
              <a:buFont typeface="+mj-lt"/>
              <a:buAutoNum type="arabicPeriod"/>
            </a:pPr>
            <a:r>
              <a:rPr lang="en-GB" sz="1400" b="0" i="0" dirty="0">
                <a:solidFill>
                  <a:srgbClr val="374151"/>
                </a:solidFill>
                <a:effectLst/>
                <a:latin typeface="Söhne"/>
              </a:rPr>
              <a:t>Repeat with different scents in each nostril.</a:t>
            </a:r>
          </a:p>
          <a:p>
            <a:pPr algn="l">
              <a:buFont typeface="+mj-lt"/>
              <a:buAutoNum type="arabicPeriod"/>
            </a:pPr>
            <a:r>
              <a:rPr lang="en-GB" sz="1400" b="0" i="0" dirty="0">
                <a:solidFill>
                  <a:srgbClr val="374151"/>
                </a:solidFill>
                <a:effectLst/>
                <a:latin typeface="Söhne"/>
              </a:rPr>
              <a:t>Impaired or absent smell may indicate olfactory nerve dysfunction.</a:t>
            </a:r>
          </a:p>
          <a:p>
            <a:pPr marL="0" indent="0" algn="l">
              <a:buNone/>
            </a:pPr>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2050" name="Picture 2" descr="Olfactory nerve | Radiology Reference Article | Radiopaedia.org">
            <a:extLst>
              <a:ext uri="{FF2B5EF4-FFF2-40B4-BE49-F238E27FC236}">
                <a16:creationId xmlns:a16="http://schemas.microsoft.com/office/drawing/2014/main" id="{F17C6411-C76F-8D93-8919-65BD2E53D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6" t="5235"/>
          <a:stretch/>
        </p:blipFill>
        <p:spPr bwMode="auto">
          <a:xfrm>
            <a:off x="5246585" y="933101"/>
            <a:ext cx="4349176" cy="456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53128"/>
      </p:ext>
    </p:extLst>
  </p:cSld>
  <p:clrMapOvr>
    <a:masterClrMapping/>
  </p:clrMapOvr>
  <mc:AlternateContent xmlns:mc="http://schemas.openxmlformats.org/markup-compatibility/2006" xmlns:p14="http://schemas.microsoft.com/office/powerpoint/2010/main">
    <mc:Choice Requires="p14">
      <p:transition spd="slow" p14:dur="2000" advTm="79953"/>
    </mc:Choice>
    <mc:Fallback xmlns="">
      <p:transition spd="slow" advTm="7995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Scoring Motor Response</a:t>
            </a:r>
          </a:p>
        </p:txBody>
      </p:sp>
      <p:sp>
        <p:nvSpPr>
          <p:cNvPr id="3" name="Content Placeholder 2"/>
          <p:cNvSpPr>
            <a:spLocks noGrp="1"/>
          </p:cNvSpPr>
          <p:nvPr>
            <p:ph idx="1"/>
          </p:nvPr>
        </p:nvSpPr>
        <p:spPr/>
        <p:txBody>
          <a:bodyPr/>
          <a:lstStyle/>
          <a:p>
            <a:endParaRPr lang="sl-SI" dirty="0"/>
          </a:p>
          <a:p>
            <a:r>
              <a:rPr dirty="0"/>
              <a:t>6: Obeys commands - Performs simple tasks upon request.</a:t>
            </a:r>
          </a:p>
          <a:p>
            <a:r>
              <a:rPr dirty="0"/>
              <a:t>5: Localizes pain - Moves purposefully to painful stimuli.</a:t>
            </a:r>
          </a:p>
          <a:p>
            <a:r>
              <a:rPr dirty="0"/>
              <a:t>4: Withdraws from pain - Flexion withdrawal to painful stimuli.</a:t>
            </a:r>
          </a:p>
          <a:p>
            <a:r>
              <a:rPr dirty="0"/>
              <a:t>3: Abnormal flexion - Decorticate posturing to pain.</a:t>
            </a:r>
          </a:p>
          <a:p>
            <a:r>
              <a:rPr dirty="0"/>
              <a:t>2: Abnormal extension - Decerebrate posturing to pain.</a:t>
            </a:r>
          </a:p>
          <a:p>
            <a:r>
              <a:rPr dirty="0"/>
              <a:t>1: None - No motor response.</a:t>
            </a:r>
          </a:p>
        </p:txBody>
      </p:sp>
    </p:spTree>
  </p:cSld>
  <p:clrMapOvr>
    <a:masterClrMapping/>
  </p:clrMapOvr>
  <mc:AlternateContent xmlns:mc="http://schemas.openxmlformats.org/markup-compatibility/2006" xmlns:p14="http://schemas.microsoft.com/office/powerpoint/2010/main">
    <mc:Choice Requires="p14">
      <p:transition spd="slow" p14:dur="2000" advTm="75258"/>
    </mc:Choice>
    <mc:Fallback xmlns="">
      <p:transition spd="slow" advTm="7525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C00000"/>
                </a:solidFill>
              </a:rPr>
              <a:t>Calculating the Total Score</a:t>
            </a:r>
          </a:p>
        </p:txBody>
      </p:sp>
      <p:sp>
        <p:nvSpPr>
          <p:cNvPr id="3" name="Content Placeholder 2"/>
          <p:cNvSpPr>
            <a:spLocks noGrp="1"/>
          </p:cNvSpPr>
          <p:nvPr>
            <p:ph idx="1"/>
          </p:nvPr>
        </p:nvSpPr>
        <p:spPr/>
        <p:txBody>
          <a:bodyPr/>
          <a:lstStyle/>
          <a:p>
            <a:endParaRPr lang="sl-SI"/>
          </a:p>
          <a:p>
            <a:r>
              <a:t>Add </a:t>
            </a:r>
            <a:r>
              <a:rPr dirty="0"/>
              <a:t>the scores from Eye Opening, Verbal Response, and Motor Response.</a:t>
            </a:r>
          </a:p>
          <a:p>
            <a:r>
              <a:rPr dirty="0"/>
              <a:t>Minimum score: 3 (indicates deep coma or brain death).</a:t>
            </a:r>
          </a:p>
          <a:p>
            <a:r>
              <a:rPr dirty="0"/>
              <a:t>Maximum score: 15 (fully awake and alert).</a:t>
            </a:r>
          </a:p>
          <a:p>
            <a:r>
              <a:rPr dirty="0"/>
              <a:t>Helps classify severity: mild (13–15), moderate (9–12), severe (&lt;8).</a:t>
            </a:r>
          </a:p>
        </p:txBody>
      </p:sp>
    </p:spTree>
  </p:cSld>
  <p:clrMapOvr>
    <a:masterClrMapping/>
  </p:clrMapOvr>
  <mc:AlternateContent xmlns:mc="http://schemas.openxmlformats.org/markup-compatibility/2006" xmlns:p14="http://schemas.microsoft.com/office/powerpoint/2010/main">
    <mc:Choice Requires="p14">
      <p:transition spd="slow" p14:dur="2000" advTm="49563"/>
    </mc:Choice>
    <mc:Fallback xmlns="">
      <p:transition spd="slow" advTm="4956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a:xfrm>
            <a:off x="838200" y="0"/>
            <a:ext cx="10515600" cy="742315"/>
          </a:xfrm>
        </p:spPr>
        <p:txBody>
          <a:bodyPr/>
          <a:lstStyle/>
          <a:p>
            <a:pPr algn="ctr"/>
            <a:r>
              <a:rPr lang="en-SI" dirty="0">
                <a:solidFill>
                  <a:srgbClr val="C00000"/>
                </a:solidFill>
              </a:rPr>
              <a:t>ASSESSMENT OF CRANIAL NERVE II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1361440"/>
            <a:ext cx="5476875" cy="4815523"/>
          </a:xfrm>
        </p:spPr>
        <p:txBody>
          <a:bodyPr>
            <a:normAutofit/>
          </a:bodyPr>
          <a:lstStyle/>
          <a:p>
            <a:endParaRPr lang="en-GB" sz="2400" dirty="0">
              <a:solidFill>
                <a:srgbClr val="000000"/>
              </a:solidFill>
            </a:endParaRPr>
          </a:p>
          <a:p>
            <a:pPr algn="l">
              <a:buFont typeface="Arial" panose="020B0604020202020204" pitchFamily="34" charset="0"/>
              <a:buChar char="•"/>
            </a:pPr>
            <a:r>
              <a:rPr lang="en-GB" sz="1600" b="0" i="0" dirty="0">
                <a:solidFill>
                  <a:srgbClr val="374151"/>
                </a:solidFill>
                <a:effectLst/>
                <a:latin typeface="Söhne"/>
              </a:rPr>
              <a:t>Assess visual acuity by asking the patient to read from an eye chart.</a:t>
            </a:r>
          </a:p>
          <a:p>
            <a:pPr algn="l">
              <a:buFont typeface="Arial" panose="020B0604020202020204" pitchFamily="34" charset="0"/>
              <a:buChar char="•"/>
            </a:pPr>
            <a:r>
              <a:rPr lang="en-GB" sz="1600" b="0" i="0" dirty="0">
                <a:solidFill>
                  <a:srgbClr val="374151"/>
                </a:solidFill>
                <a:effectLst/>
                <a:latin typeface="Söhne"/>
              </a:rPr>
              <a:t>Examine the visual fields by using the confrontation test.</a:t>
            </a:r>
          </a:p>
          <a:p>
            <a:pPr algn="l">
              <a:buFont typeface="Arial" panose="020B0604020202020204" pitchFamily="34" charset="0"/>
              <a:buChar char="•"/>
            </a:pPr>
            <a:r>
              <a:rPr lang="en-GB" sz="1600" b="0" i="0" dirty="0">
                <a:solidFill>
                  <a:srgbClr val="374151"/>
                </a:solidFill>
                <a:effectLst/>
                <a:latin typeface="Söhne"/>
              </a:rPr>
              <a:t>Evaluate the pupillary light reflex and the accommodation reflex to assess the function of the pupils and eye movement.</a:t>
            </a:r>
          </a:p>
          <a:p>
            <a:pPr algn="l">
              <a:buFont typeface="Arial" panose="020B0604020202020204" pitchFamily="34" charset="0"/>
              <a:buChar char="•"/>
            </a:pPr>
            <a:r>
              <a:rPr lang="en-GB" sz="1600" b="0" i="0" dirty="0">
                <a:solidFill>
                  <a:srgbClr val="374151"/>
                </a:solidFill>
                <a:effectLst/>
                <a:latin typeface="Söhne"/>
              </a:rPr>
              <a:t>Inspect the optic disc and retina using an ophthalmoscope for signs of optic nerve and retinal abnormalities.</a:t>
            </a:r>
          </a:p>
          <a:p>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3074" name="Picture 2" descr="Sehnerv (Nervus opticus): Aufbau &amp; Funktion | aumedo">
            <a:extLst>
              <a:ext uri="{FF2B5EF4-FFF2-40B4-BE49-F238E27FC236}">
                <a16:creationId xmlns:a16="http://schemas.microsoft.com/office/drawing/2014/main" id="{72CE47C8-C0B0-BF3A-2BE5-396055222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672941"/>
            <a:ext cx="4180585" cy="41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447630"/>
      </p:ext>
    </p:extLst>
  </p:cSld>
  <p:clrMapOvr>
    <a:masterClrMapping/>
  </p:clrMapOvr>
  <mc:AlternateContent xmlns:mc="http://schemas.openxmlformats.org/markup-compatibility/2006" xmlns:p14="http://schemas.microsoft.com/office/powerpoint/2010/main">
    <mc:Choice Requires="p14">
      <p:transition spd="slow" p14:dur="2000" advTm="54046"/>
    </mc:Choice>
    <mc:Fallback xmlns="">
      <p:transition spd="slow" advTm="5404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III</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193806" y="931481"/>
            <a:ext cx="5825995" cy="4815523"/>
          </a:xfrm>
        </p:spPr>
        <p:txBody>
          <a:bodyPr>
            <a:normAutofit/>
          </a:bodyPr>
          <a:lstStyle/>
          <a:p>
            <a:pPr marL="457200" lvl="1" indent="0" algn="l">
              <a:buNone/>
            </a:pPr>
            <a:endParaRPr lang="en-GB" dirty="0">
              <a:solidFill>
                <a:srgbClr val="374151"/>
              </a:solidFill>
              <a:latin typeface="Söhne"/>
            </a:endParaRPr>
          </a:p>
          <a:p>
            <a:pPr marL="914400" lvl="1" indent="-457200" algn="l">
              <a:buFont typeface="+mj-lt"/>
              <a:buAutoNum type="arabicPeriod"/>
            </a:pPr>
            <a:r>
              <a:rPr lang="en-GB" b="0" i="0" dirty="0">
                <a:solidFill>
                  <a:srgbClr val="374151"/>
                </a:solidFill>
                <a:effectLst/>
                <a:latin typeface="Söhne"/>
              </a:rPr>
              <a:t>Eye Movements: Assess the patient's ability to move the eyes in different directions, including upward, downward, and inward.</a:t>
            </a:r>
            <a:endParaRPr lang="sl-SI" b="0" i="0" dirty="0">
              <a:solidFill>
                <a:srgbClr val="374151"/>
              </a:solidFill>
              <a:effectLst/>
              <a:latin typeface="Söhne"/>
            </a:endParaRPr>
          </a:p>
          <a:p>
            <a:pPr marL="457200" lvl="1" indent="0" algn="l">
              <a:buNone/>
            </a:pPr>
            <a:endParaRPr lang="en-GB" b="0" i="0" dirty="0">
              <a:solidFill>
                <a:srgbClr val="374151"/>
              </a:solidFill>
              <a:effectLst/>
              <a:latin typeface="Söhne"/>
            </a:endParaRPr>
          </a:p>
          <a:p>
            <a:pPr marL="914400" lvl="1" indent="-457200" algn="l">
              <a:buFont typeface="+mj-lt"/>
              <a:buAutoNum type="arabicPeriod" startAt="2"/>
            </a:pPr>
            <a:r>
              <a:rPr lang="en-GB" b="0" i="0" dirty="0">
                <a:solidFill>
                  <a:srgbClr val="374151"/>
                </a:solidFill>
                <a:effectLst/>
                <a:latin typeface="Söhne"/>
              </a:rPr>
              <a:t>Pupillary Response: Examine the size and reactivity of the pupils, looking for equal size and brisk reactions to light.</a:t>
            </a:r>
          </a:p>
          <a:p>
            <a:pPr marL="0" indent="0" algn="l">
              <a:buNone/>
            </a:pPr>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4098" name="Picture 2" descr="Nervus Oculomotorius - DocCheck">
            <a:extLst>
              <a:ext uri="{FF2B5EF4-FFF2-40B4-BE49-F238E27FC236}">
                <a16:creationId xmlns:a16="http://schemas.microsoft.com/office/drawing/2014/main" id="{06B8CCE4-059A-FD18-6F8D-257394BE8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494" y="931481"/>
            <a:ext cx="4584700" cy="3870820"/>
          </a:xfrm>
          <a:prstGeom prst="rect">
            <a:avLst/>
          </a:prstGeom>
          <a:effectLst>
            <a:softEdge rad="152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03415"/>
      </p:ext>
    </p:extLst>
  </p:cSld>
  <p:clrMapOvr>
    <a:masterClrMapping/>
  </p:clrMapOvr>
  <mc:AlternateContent xmlns:mc="http://schemas.openxmlformats.org/markup-compatibility/2006" xmlns:p14="http://schemas.microsoft.com/office/powerpoint/2010/main">
    <mc:Choice Requires="p14">
      <p:transition spd="slow" p14:dur="2000" advTm="68535"/>
    </mc:Choice>
    <mc:Fallback xmlns="">
      <p:transition spd="slow" advTm="685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8F-CD86-AA27-BC35-1D16F2E4A53C}"/>
              </a:ext>
            </a:extLst>
          </p:cNvPr>
          <p:cNvSpPr>
            <a:spLocks noGrp="1"/>
          </p:cNvSpPr>
          <p:nvPr>
            <p:ph type="title"/>
          </p:nvPr>
        </p:nvSpPr>
        <p:spPr/>
        <p:txBody>
          <a:bodyPr/>
          <a:lstStyle/>
          <a:p>
            <a:pPr algn="ctr"/>
            <a:r>
              <a:rPr lang="en-SI" dirty="0">
                <a:solidFill>
                  <a:srgbClr val="C00000"/>
                </a:solidFill>
              </a:rPr>
              <a:t>ASSESSMENT OF CRANIAL NERVE IV</a:t>
            </a:r>
          </a:p>
        </p:txBody>
      </p:sp>
      <p:sp>
        <p:nvSpPr>
          <p:cNvPr id="3" name="Content Placeholder 2">
            <a:extLst>
              <a:ext uri="{FF2B5EF4-FFF2-40B4-BE49-F238E27FC236}">
                <a16:creationId xmlns:a16="http://schemas.microsoft.com/office/drawing/2014/main" id="{AD74A8B6-0951-ACF6-21C5-3DB39CD1FAEF}"/>
              </a:ext>
            </a:extLst>
          </p:cNvPr>
          <p:cNvSpPr>
            <a:spLocks noGrp="1"/>
          </p:cNvSpPr>
          <p:nvPr>
            <p:ph sz="half" idx="1"/>
          </p:nvPr>
        </p:nvSpPr>
        <p:spPr>
          <a:xfrm>
            <a:off x="542925" y="2251881"/>
            <a:ext cx="5476875" cy="3925082"/>
          </a:xfrm>
        </p:spPr>
        <p:txBody>
          <a:bodyPr>
            <a:normAutofit/>
          </a:bodyPr>
          <a:lstStyle/>
          <a:p>
            <a:pPr marL="457200" lvl="1" indent="0" algn="l">
              <a:buNone/>
            </a:pPr>
            <a:r>
              <a:rPr lang="en-GB" b="0" i="0" dirty="0">
                <a:solidFill>
                  <a:srgbClr val="374151"/>
                </a:solidFill>
                <a:effectLst/>
                <a:latin typeface="Söhne"/>
              </a:rPr>
              <a:t>Eye Movements: Evaluate the patient's ability to move one eye downward and inward.</a:t>
            </a:r>
          </a:p>
          <a:p>
            <a:pPr marL="457200" lvl="1" indent="0" algn="l">
              <a:buNone/>
            </a:pPr>
            <a:endParaRPr lang="en-GB" b="0" i="0" dirty="0">
              <a:solidFill>
                <a:srgbClr val="374151"/>
              </a:solidFill>
              <a:effectLst/>
              <a:latin typeface="Söhne"/>
            </a:endParaRPr>
          </a:p>
          <a:p>
            <a:pPr marL="457200" lvl="1" indent="0" algn="l">
              <a:buNone/>
            </a:pPr>
            <a:r>
              <a:rPr lang="en-GB" b="0" i="0" dirty="0">
                <a:solidFill>
                  <a:srgbClr val="374151"/>
                </a:solidFill>
                <a:effectLst/>
                <a:latin typeface="Söhne"/>
              </a:rPr>
              <a:t>Coordinated Movement: Check for coordinated movements of the eyes during this specific action.</a:t>
            </a:r>
          </a:p>
          <a:p>
            <a:pPr algn="l"/>
            <a:endParaRPr lang="en-GB" sz="2400" b="0" i="0" dirty="0">
              <a:solidFill>
                <a:srgbClr val="000000"/>
              </a:solidFill>
              <a:effectLst/>
            </a:endParaRPr>
          </a:p>
        </p:txBody>
      </p:sp>
      <p:sp>
        <p:nvSpPr>
          <p:cNvPr id="4" name="Content Placeholder 3">
            <a:extLst>
              <a:ext uri="{FF2B5EF4-FFF2-40B4-BE49-F238E27FC236}">
                <a16:creationId xmlns:a16="http://schemas.microsoft.com/office/drawing/2014/main" id="{00852741-4F05-B960-2CF4-5B7D2D11C16E}"/>
              </a:ext>
            </a:extLst>
          </p:cNvPr>
          <p:cNvSpPr>
            <a:spLocks noGrp="1"/>
          </p:cNvSpPr>
          <p:nvPr>
            <p:ph sz="half" idx="2"/>
          </p:nvPr>
        </p:nvSpPr>
        <p:spPr/>
        <p:txBody>
          <a:bodyPr>
            <a:normAutofit/>
          </a:bodyPr>
          <a:lstStyle/>
          <a:p>
            <a:endParaRPr lang="en-GB" sz="2400" dirty="0"/>
          </a:p>
          <a:p>
            <a:endParaRPr lang="en-SI" dirty="0"/>
          </a:p>
        </p:txBody>
      </p:sp>
      <p:pic>
        <p:nvPicPr>
          <p:cNvPr id="5122" name="Picture 2" descr="Nervus Trochlearis - DocCheck">
            <a:extLst>
              <a:ext uri="{FF2B5EF4-FFF2-40B4-BE49-F238E27FC236}">
                <a16:creationId xmlns:a16="http://schemas.microsoft.com/office/drawing/2014/main" id="{B75FD937-6715-38C5-F460-C33829ED9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142" y="1107440"/>
            <a:ext cx="4334933" cy="419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541385"/>
      </p:ext>
    </p:extLst>
  </p:cSld>
  <p:clrMapOvr>
    <a:masterClrMapping/>
  </p:clrMapOvr>
  <mc:AlternateContent xmlns:mc="http://schemas.openxmlformats.org/markup-compatibility/2006" xmlns:p14="http://schemas.microsoft.com/office/powerpoint/2010/main">
    <mc:Choice Requires="p14">
      <p:transition spd="slow" p14:dur="2000" advTm="41097"/>
    </mc:Choice>
    <mc:Fallback xmlns="">
      <p:transition spd="slow" advTm="41097"/>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1498</TotalTime>
  <Words>5887</Words>
  <Application>Microsoft Office PowerPoint</Application>
  <PresentationFormat>Widescreen</PresentationFormat>
  <Paragraphs>428</Paragraphs>
  <Slides>61</Slides>
  <Notes>18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ＭＳ 明朝</vt:lpstr>
      <vt:lpstr>Aptos</vt:lpstr>
      <vt:lpstr>Arial</vt:lpstr>
      <vt:lpstr>Calibri</vt:lpstr>
      <vt:lpstr>Calibri Light</vt:lpstr>
      <vt:lpstr>Noto Sans</vt:lpstr>
      <vt:lpstr>Söhne</vt:lpstr>
      <vt:lpstr>Times New Roman</vt:lpstr>
      <vt:lpstr>1_Office Theme</vt:lpstr>
      <vt:lpstr>4.1 CLINICAL EXAMINATION</vt:lpstr>
      <vt:lpstr>LEARNING OBJECTIVES</vt:lpstr>
      <vt:lpstr>CLINICAL ASSESSMENT – EXAMINATION</vt:lpstr>
      <vt:lpstr>ASSESSMENT OF MENTAL STATUS</vt:lpstr>
      <vt:lpstr>ASSESSMENT OF CRANIAL NERVES</vt:lpstr>
      <vt:lpstr>ASSESSMENT OF CRANIAL NERVE I</vt:lpstr>
      <vt:lpstr>ASSESSMENT OF CRANIAL NERVE II</vt:lpstr>
      <vt:lpstr>ASSESSMENT OF CRANIAL NERVE III</vt:lpstr>
      <vt:lpstr>ASSESSMENT OF CRANIAL NERVE IV</vt:lpstr>
      <vt:lpstr>ASSESSMENT OF CRANIAL NERVE V</vt:lpstr>
      <vt:lpstr>ASSESSMENT OF CRANIAL NERVE VI</vt:lpstr>
      <vt:lpstr>ASSESSMENT OF CRANIAL NERVE VII</vt:lpstr>
      <vt:lpstr>ASSESSMENT OF CRANIAL NERVE VIII</vt:lpstr>
      <vt:lpstr>ASSESSMENT OF CRANIAL NERVE IX</vt:lpstr>
      <vt:lpstr>ASSESSMENT OF CRANIAL NERVE X</vt:lpstr>
      <vt:lpstr>ASSESSMENT OF CRANIAL NERVE XI</vt:lpstr>
      <vt:lpstr>ASSESSMENT OF CRANIAL NERVE XII</vt:lpstr>
      <vt:lpstr>ASSESSMENT OF MOTOR SYSTEM</vt:lpstr>
      <vt:lpstr>MOTOR EXAMINATION – Assess by observation</vt:lpstr>
      <vt:lpstr>MOTOR EXAMINATION – Assess range of mobility</vt:lpstr>
      <vt:lpstr>MOTOR EXAMINATION – Assess muscle tone</vt:lpstr>
      <vt:lpstr>MOTOR EXAMINATION – Assess Muscle Strength</vt:lpstr>
      <vt:lpstr>MOTOR EXAMINATION – Assess Muscle Strength Patterns and Distribution</vt:lpstr>
      <vt:lpstr>MOTOR EXAMINATION – Assess for Reflexes</vt:lpstr>
      <vt:lpstr>MOTOR EXAMINATION – Assess for Pathological Reflexes</vt:lpstr>
      <vt:lpstr>MOTOR EXAMINATION – Assess Coordination</vt:lpstr>
      <vt:lpstr>Sensory Examination in the Neurological Exam</vt:lpstr>
      <vt:lpstr>Purpose of Sensory Examination</vt:lpstr>
      <vt:lpstr>Anatomy of the Sensory System</vt:lpstr>
      <vt:lpstr>Sensory Modalities</vt:lpstr>
      <vt:lpstr>Tools for Sensory Testing</vt:lpstr>
      <vt:lpstr>Light Touch Testing</vt:lpstr>
      <vt:lpstr>Pain and Temperature Testing</vt:lpstr>
      <vt:lpstr>Testing Vibration Sense</vt:lpstr>
      <vt:lpstr>Proprioception Assessment</vt:lpstr>
      <vt:lpstr>Cortical Sensory Tests</vt:lpstr>
      <vt:lpstr>Dermatomes and Peripheral Nerves</vt:lpstr>
      <vt:lpstr>Integrating Sensory Findings</vt:lpstr>
      <vt:lpstr>Common Sensory Pathologies</vt:lpstr>
      <vt:lpstr>Challenges in Sensory Exams</vt:lpstr>
      <vt:lpstr>MOTOR EXAMINATION – Assess Functional Testing</vt:lpstr>
      <vt:lpstr>MOTOR EXAMINATION – Assess Gait and Balance</vt:lpstr>
      <vt:lpstr>Gait Assessment in the Neurological Exam</vt:lpstr>
      <vt:lpstr>Normal Gait Characteristics</vt:lpstr>
      <vt:lpstr>Abnormal Gait Patterns</vt:lpstr>
      <vt:lpstr>Gait Testing Techniques</vt:lpstr>
      <vt:lpstr>Special Gait Tests</vt:lpstr>
      <vt:lpstr>GAIT IN NDD</vt:lpstr>
      <vt:lpstr>DESCRIBE THIS GAIT</vt:lpstr>
      <vt:lpstr>WHERE IS THE LESION?  </vt:lpstr>
      <vt:lpstr>DESCRIBE THIS GAIT</vt:lpstr>
      <vt:lpstr>WHAT GAIT?</vt:lpstr>
      <vt:lpstr>ASSESS FOR MENINGEAL SIGNS</vt:lpstr>
      <vt:lpstr>MODIFIED NEUROLOGICAL EXAMINATION OF ELDERLY</vt:lpstr>
      <vt:lpstr>EXAMINATION: SCREENING IN ELDERLY</vt:lpstr>
      <vt:lpstr>EXAMINATION: PARTICULARITIES IN ELDERLY</vt:lpstr>
      <vt:lpstr>How to Assess Glasgow Coma Scale (GCS) </vt:lpstr>
      <vt:lpstr>Scoring Eye Opening</vt:lpstr>
      <vt:lpstr>Scoring Verbal Response</vt:lpstr>
      <vt:lpstr>Scoring Motor Response</vt:lpstr>
      <vt:lpstr>Calculating the Total Score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EXAMINATION) </dc:title>
  <dc:creator>Zvezdan Pirtošek</dc:creator>
  <cp:lastModifiedBy>MAKO MANUEL</cp:lastModifiedBy>
  <cp:revision>6</cp:revision>
  <dcterms:created xsi:type="dcterms:W3CDTF">2024-01-25T07:05:50Z</dcterms:created>
  <dcterms:modified xsi:type="dcterms:W3CDTF">2024-12-14T11:05:22Z</dcterms:modified>
</cp:coreProperties>
</file>