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303" r:id="rId3"/>
    <p:sldId id="293" r:id="rId4"/>
    <p:sldId id="260" r:id="rId5"/>
    <p:sldId id="261" r:id="rId6"/>
    <p:sldId id="294" r:id="rId7"/>
    <p:sldId id="262" r:id="rId8"/>
    <p:sldId id="263" r:id="rId9"/>
    <p:sldId id="264" r:id="rId10"/>
    <p:sldId id="295" r:id="rId11"/>
    <p:sldId id="265" r:id="rId12"/>
    <p:sldId id="296" r:id="rId13"/>
    <p:sldId id="266" r:id="rId14"/>
    <p:sldId id="268" r:id="rId15"/>
    <p:sldId id="269" r:id="rId16"/>
    <p:sldId id="270" r:id="rId17"/>
    <p:sldId id="271" r:id="rId18"/>
    <p:sldId id="297" r:id="rId19"/>
    <p:sldId id="272" r:id="rId20"/>
    <p:sldId id="298" r:id="rId21"/>
    <p:sldId id="275" r:id="rId22"/>
    <p:sldId id="299" r:id="rId23"/>
    <p:sldId id="276" r:id="rId24"/>
    <p:sldId id="279" r:id="rId25"/>
    <p:sldId id="280" r:id="rId26"/>
    <p:sldId id="300" r:id="rId27"/>
    <p:sldId id="282" r:id="rId28"/>
    <p:sldId id="283" r:id="rId29"/>
    <p:sldId id="285" r:id="rId30"/>
    <p:sldId id="286" r:id="rId31"/>
    <p:sldId id="287" r:id="rId32"/>
    <p:sldId id="301" r:id="rId33"/>
    <p:sldId id="318" r:id="rId34"/>
    <p:sldId id="302" r:id="rId35"/>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84925" autoAdjust="0"/>
  </p:normalViewPr>
  <p:slideViewPr>
    <p:cSldViewPr snapToGrid="0">
      <p:cViewPr varScale="1">
        <p:scale>
          <a:sx n="73" d="100"/>
          <a:sy n="73" d="100"/>
        </p:scale>
        <p:origin x="83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8.svg"/></Relationships>
</file>

<file path=ppt/diagrams/_rels/data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7.svg"/></Relationships>
</file>

<file path=ppt/diagrams/_rels/data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7531918B-424C-44F8-B6E9-F5D1F898EA0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537570B-CC8A-41E2-8046-492E54CA2817}">
      <dgm:prSet/>
      <dgm:spPr/>
      <dgm:t>
        <a:bodyPr/>
        <a:lstStyle/>
        <a:p>
          <a:pPr>
            <a:lnSpc>
              <a:spcPct val="100000"/>
            </a:lnSpc>
          </a:pPr>
          <a:r>
            <a:rPr lang="en-US" b="1" dirty="0"/>
            <a:t>Summarize the significance of planning data collection in advance of an evaluation.</a:t>
          </a:r>
        </a:p>
      </dgm:t>
    </dgm:pt>
    <dgm:pt modelId="{0CC66325-042B-4AFF-99D0-166CA6FAB2DD}" type="parTrans" cxnId="{9EF6F7A5-B8D0-467C-8C14-2707DA21388A}">
      <dgm:prSet/>
      <dgm:spPr/>
      <dgm:t>
        <a:bodyPr/>
        <a:lstStyle/>
        <a:p>
          <a:endParaRPr lang="en-US" b="1"/>
        </a:p>
      </dgm:t>
    </dgm:pt>
    <dgm:pt modelId="{6D702759-85FB-4CE3-BCEB-E2F75D1F8289}" type="sibTrans" cxnId="{9EF6F7A5-B8D0-467C-8C14-2707DA21388A}">
      <dgm:prSet/>
      <dgm:spPr/>
      <dgm:t>
        <a:bodyPr/>
        <a:lstStyle/>
        <a:p>
          <a:endParaRPr lang="en-US" b="1"/>
        </a:p>
      </dgm:t>
    </dgm:pt>
    <dgm:pt modelId="{278A8E6F-E255-45C4-87A3-E90974A543E7}">
      <dgm:prSet/>
      <dgm:spPr/>
      <dgm:t>
        <a:bodyPr/>
        <a:lstStyle/>
        <a:p>
          <a:pPr>
            <a:lnSpc>
              <a:spcPct val="100000"/>
            </a:lnSpc>
          </a:pPr>
          <a:r>
            <a:rPr lang="en-US" b="1" dirty="0"/>
            <a:t>Explain the concept of data triangulation and how it contributes to the robustness of evaluation findings.</a:t>
          </a:r>
        </a:p>
      </dgm:t>
    </dgm:pt>
    <dgm:pt modelId="{21F27AE3-A43B-4C19-A7EA-6CD3A8D5A2EC}" type="parTrans" cxnId="{C7F5DAD3-376A-4ED9-A13D-051E055C953C}">
      <dgm:prSet/>
      <dgm:spPr/>
      <dgm:t>
        <a:bodyPr/>
        <a:lstStyle/>
        <a:p>
          <a:endParaRPr lang="en-US" b="1"/>
        </a:p>
      </dgm:t>
    </dgm:pt>
    <dgm:pt modelId="{0E3CCED8-50F2-4877-8CB9-73449D4AA09C}" type="sibTrans" cxnId="{C7F5DAD3-376A-4ED9-A13D-051E055C953C}">
      <dgm:prSet/>
      <dgm:spPr/>
      <dgm:t>
        <a:bodyPr/>
        <a:lstStyle/>
        <a:p>
          <a:endParaRPr lang="en-US" b="1"/>
        </a:p>
      </dgm:t>
    </dgm:pt>
    <dgm:pt modelId="{1C1A2CCD-0E97-4036-8835-6210E8EF467C}">
      <dgm:prSet/>
      <dgm:spPr/>
      <dgm:t>
        <a:bodyPr/>
        <a:lstStyle/>
        <a:p>
          <a:pPr>
            <a:lnSpc>
              <a:spcPct val="100000"/>
            </a:lnSpc>
          </a:pPr>
          <a:r>
            <a:rPr lang="en-US" b="1" dirty="0"/>
            <a:t>Compare and contrast administrative data and monitoring data regarding their uses and limitations.</a:t>
          </a:r>
        </a:p>
      </dgm:t>
    </dgm:pt>
    <dgm:pt modelId="{A3780BC4-BDFB-4F54-A9EA-9259AF5599F8}" type="parTrans" cxnId="{8B6706EF-D4CB-48A8-8E9C-E039AA65802F}">
      <dgm:prSet/>
      <dgm:spPr/>
      <dgm:t>
        <a:bodyPr/>
        <a:lstStyle/>
        <a:p>
          <a:endParaRPr lang="en-US" b="1"/>
        </a:p>
      </dgm:t>
    </dgm:pt>
    <dgm:pt modelId="{7312E5D9-019B-4BA8-86AE-8752092BDF87}" type="sibTrans" cxnId="{8B6706EF-D4CB-48A8-8E9C-E039AA65802F}">
      <dgm:prSet/>
      <dgm:spPr/>
      <dgm:t>
        <a:bodyPr/>
        <a:lstStyle/>
        <a:p>
          <a:endParaRPr lang="en-US" b="1"/>
        </a:p>
      </dgm:t>
    </dgm:pt>
    <dgm:pt modelId="{BF085DC5-9306-4B71-8E1D-4C094FE24DEC}">
      <dgm:prSet/>
      <dgm:spPr/>
      <dgm:t>
        <a:bodyPr/>
        <a:lstStyle/>
        <a:p>
          <a:pPr>
            <a:lnSpc>
              <a:spcPct val="100000"/>
            </a:lnSpc>
          </a:pPr>
          <a:r>
            <a:rPr lang="en-US" b="1" dirty="0"/>
            <a:t>Interpret the role of Theory of Change in guiding data collection for effective evaluation.</a:t>
          </a:r>
        </a:p>
      </dgm:t>
    </dgm:pt>
    <dgm:pt modelId="{32F38422-4AE3-4F61-85A3-06651C7CA1E0}" type="parTrans" cxnId="{1117D029-E65D-46EC-9BC2-4A3E5BBC8559}">
      <dgm:prSet/>
      <dgm:spPr/>
      <dgm:t>
        <a:bodyPr/>
        <a:lstStyle/>
        <a:p>
          <a:endParaRPr lang="en-US" b="1"/>
        </a:p>
      </dgm:t>
    </dgm:pt>
    <dgm:pt modelId="{25F6DFEF-94E0-4467-902D-7B162308751E}" type="sibTrans" cxnId="{1117D029-E65D-46EC-9BC2-4A3E5BBC8559}">
      <dgm:prSet/>
      <dgm:spPr/>
      <dgm:t>
        <a:bodyPr/>
        <a:lstStyle/>
        <a:p>
          <a:endParaRPr lang="en-US" b="1"/>
        </a:p>
      </dgm:t>
    </dgm:pt>
    <dgm:pt modelId="{E7DA414D-EEFE-4A60-A7C3-7D60003B0A63}">
      <dgm:prSet/>
      <dgm:spPr/>
      <dgm:t>
        <a:bodyPr/>
        <a:lstStyle/>
        <a:p>
          <a:pPr>
            <a:lnSpc>
              <a:spcPct val="100000"/>
            </a:lnSpc>
          </a:pPr>
          <a:r>
            <a:rPr lang="en-US" b="1" dirty="0"/>
            <a:t>Describe the factors to consider when developing survey questions.</a:t>
          </a:r>
        </a:p>
      </dgm:t>
    </dgm:pt>
    <dgm:pt modelId="{6EC592FF-A71B-4ABB-B8E6-7AD9C55EF179}" type="parTrans" cxnId="{C886528D-BE9D-412B-95C3-641E2E8D9703}">
      <dgm:prSet/>
      <dgm:spPr/>
      <dgm:t>
        <a:bodyPr/>
        <a:lstStyle/>
        <a:p>
          <a:endParaRPr lang="en-US" b="1"/>
        </a:p>
      </dgm:t>
    </dgm:pt>
    <dgm:pt modelId="{DD5BE968-C1C2-4FE9-A1D4-4A4E0FBF5A84}" type="sibTrans" cxnId="{C886528D-BE9D-412B-95C3-641E2E8D9703}">
      <dgm:prSet/>
      <dgm:spPr/>
      <dgm:t>
        <a:bodyPr/>
        <a:lstStyle/>
        <a:p>
          <a:endParaRPr lang="en-US" b="1"/>
        </a:p>
      </dgm:t>
    </dgm:pt>
    <dgm:pt modelId="{85D475CD-671E-459B-A154-C27DFEA3C28E}">
      <dgm:prSet/>
      <dgm:spPr/>
      <dgm:t>
        <a:bodyPr/>
        <a:lstStyle/>
        <a:p>
          <a:pPr>
            <a:lnSpc>
              <a:spcPct val="100000"/>
            </a:lnSpc>
          </a:pPr>
          <a:r>
            <a:rPr lang="en-US" b="1" dirty="0"/>
            <a:t>Differentiate between quantitative and qualitative data and their respective uses.</a:t>
          </a:r>
        </a:p>
      </dgm:t>
    </dgm:pt>
    <dgm:pt modelId="{690A7FF2-9890-4416-81E9-0A0D0629AE49}" type="parTrans" cxnId="{4D6B0C67-FB40-40E4-A45E-B82719478F05}">
      <dgm:prSet/>
      <dgm:spPr/>
      <dgm:t>
        <a:bodyPr/>
        <a:lstStyle/>
        <a:p>
          <a:endParaRPr lang="en-US" b="1"/>
        </a:p>
      </dgm:t>
    </dgm:pt>
    <dgm:pt modelId="{766F3B64-0344-48E4-8432-6B224AF51F4A}" type="sibTrans" cxnId="{4D6B0C67-FB40-40E4-A45E-B82719478F05}">
      <dgm:prSet/>
      <dgm:spPr/>
      <dgm:t>
        <a:bodyPr/>
        <a:lstStyle/>
        <a:p>
          <a:endParaRPr lang="en-US" b="1"/>
        </a:p>
      </dgm:t>
    </dgm:pt>
    <dgm:pt modelId="{B6C8FEA9-AFDB-4C43-A96B-40B697752C8B}" type="pres">
      <dgm:prSet presAssocID="{7531918B-424C-44F8-B6E9-F5D1F898EA0C}" presName="root" presStyleCnt="0">
        <dgm:presLayoutVars>
          <dgm:dir/>
          <dgm:resizeHandles val="exact"/>
        </dgm:presLayoutVars>
      </dgm:prSet>
      <dgm:spPr/>
    </dgm:pt>
    <dgm:pt modelId="{326D41CA-62DB-4C18-B53A-141E737B090D}" type="pres">
      <dgm:prSet presAssocID="{D537570B-CC8A-41E2-8046-492E54CA2817}" presName="compNode" presStyleCnt="0"/>
      <dgm:spPr/>
    </dgm:pt>
    <dgm:pt modelId="{FB6256DC-0834-4B6F-8EC8-00BE68CD30DA}" type="pres">
      <dgm:prSet presAssocID="{D537570B-CC8A-41E2-8046-492E54CA2817}" presName="bgRect" presStyleLbl="bgShp" presStyleIdx="0" presStyleCnt="6"/>
      <dgm:spPr/>
    </dgm:pt>
    <dgm:pt modelId="{C4D05545-CF95-4304-B85B-A80548D59BD0}" type="pres">
      <dgm:prSet presAssocID="{D537570B-CC8A-41E2-8046-492E54CA281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ble"/>
        </a:ext>
      </dgm:extLst>
    </dgm:pt>
    <dgm:pt modelId="{8D9CAEDF-B5D4-4E2B-81CC-803D8AFD3422}" type="pres">
      <dgm:prSet presAssocID="{D537570B-CC8A-41E2-8046-492E54CA2817}" presName="spaceRect" presStyleCnt="0"/>
      <dgm:spPr/>
    </dgm:pt>
    <dgm:pt modelId="{3EFC702E-3E92-49A9-A5F1-5DA33D53AD6A}" type="pres">
      <dgm:prSet presAssocID="{D537570B-CC8A-41E2-8046-492E54CA2817}" presName="parTx" presStyleLbl="revTx" presStyleIdx="0" presStyleCnt="6">
        <dgm:presLayoutVars>
          <dgm:chMax val="0"/>
          <dgm:chPref val="0"/>
        </dgm:presLayoutVars>
      </dgm:prSet>
      <dgm:spPr/>
    </dgm:pt>
    <dgm:pt modelId="{E4C1CB77-3D10-4079-B8F5-FF3ED5647F4B}" type="pres">
      <dgm:prSet presAssocID="{6D702759-85FB-4CE3-BCEB-E2F75D1F8289}" presName="sibTrans" presStyleCnt="0"/>
      <dgm:spPr/>
    </dgm:pt>
    <dgm:pt modelId="{9AD665BC-A959-43D0-A6AE-EE7870EDEE85}" type="pres">
      <dgm:prSet presAssocID="{278A8E6F-E255-45C4-87A3-E90974A543E7}" presName="compNode" presStyleCnt="0"/>
      <dgm:spPr/>
    </dgm:pt>
    <dgm:pt modelId="{5E69D684-F5A5-4229-8173-B9EA395C1EB8}" type="pres">
      <dgm:prSet presAssocID="{278A8E6F-E255-45C4-87A3-E90974A543E7}" presName="bgRect" presStyleLbl="bgShp" presStyleIdx="1" presStyleCnt="6"/>
      <dgm:spPr/>
    </dgm:pt>
    <dgm:pt modelId="{A579CDAC-0FE0-44CB-A787-854002BFB476}" type="pres">
      <dgm:prSet presAssocID="{278A8E6F-E255-45C4-87A3-E90974A543E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atistics"/>
        </a:ext>
      </dgm:extLst>
    </dgm:pt>
    <dgm:pt modelId="{9D2E0F95-09D3-46DB-ACA6-2F51297666ED}" type="pres">
      <dgm:prSet presAssocID="{278A8E6F-E255-45C4-87A3-E90974A543E7}" presName="spaceRect" presStyleCnt="0"/>
      <dgm:spPr/>
    </dgm:pt>
    <dgm:pt modelId="{DDA41A47-667A-4BE3-86F8-2D107679F047}" type="pres">
      <dgm:prSet presAssocID="{278A8E6F-E255-45C4-87A3-E90974A543E7}" presName="parTx" presStyleLbl="revTx" presStyleIdx="1" presStyleCnt="6">
        <dgm:presLayoutVars>
          <dgm:chMax val="0"/>
          <dgm:chPref val="0"/>
        </dgm:presLayoutVars>
      </dgm:prSet>
      <dgm:spPr/>
    </dgm:pt>
    <dgm:pt modelId="{D218FCEA-CC86-4876-AAEC-53DB6967728C}" type="pres">
      <dgm:prSet presAssocID="{0E3CCED8-50F2-4877-8CB9-73449D4AA09C}" presName="sibTrans" presStyleCnt="0"/>
      <dgm:spPr/>
    </dgm:pt>
    <dgm:pt modelId="{4FAE29C5-F178-40C1-8C5B-EF496BF398A2}" type="pres">
      <dgm:prSet presAssocID="{1C1A2CCD-0E97-4036-8835-6210E8EF467C}" presName="compNode" presStyleCnt="0"/>
      <dgm:spPr/>
    </dgm:pt>
    <dgm:pt modelId="{A5222F01-5551-4968-988E-5D7D2B8CDC17}" type="pres">
      <dgm:prSet presAssocID="{1C1A2CCD-0E97-4036-8835-6210E8EF467C}" presName="bgRect" presStyleLbl="bgShp" presStyleIdx="2" presStyleCnt="6"/>
      <dgm:spPr/>
    </dgm:pt>
    <dgm:pt modelId="{0C52BBBB-0524-40C3-9262-4F83DA93F2EE}" type="pres">
      <dgm:prSet presAssocID="{1C1A2CCD-0E97-4036-8835-6210E8EF467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atabase"/>
        </a:ext>
      </dgm:extLst>
    </dgm:pt>
    <dgm:pt modelId="{FF9CE28F-C837-4CBF-9A45-FC1584B49291}" type="pres">
      <dgm:prSet presAssocID="{1C1A2CCD-0E97-4036-8835-6210E8EF467C}" presName="spaceRect" presStyleCnt="0"/>
      <dgm:spPr/>
    </dgm:pt>
    <dgm:pt modelId="{1DB2A4D5-6099-41FD-AEC4-CBD5C6F07543}" type="pres">
      <dgm:prSet presAssocID="{1C1A2CCD-0E97-4036-8835-6210E8EF467C}" presName="parTx" presStyleLbl="revTx" presStyleIdx="2" presStyleCnt="6">
        <dgm:presLayoutVars>
          <dgm:chMax val="0"/>
          <dgm:chPref val="0"/>
        </dgm:presLayoutVars>
      </dgm:prSet>
      <dgm:spPr/>
    </dgm:pt>
    <dgm:pt modelId="{FA0B67B0-192F-42CC-A146-545833B3F504}" type="pres">
      <dgm:prSet presAssocID="{7312E5D9-019B-4BA8-86AE-8752092BDF87}" presName="sibTrans" presStyleCnt="0"/>
      <dgm:spPr/>
    </dgm:pt>
    <dgm:pt modelId="{8B89E723-1D34-48A7-A54E-A469C87CCDB9}" type="pres">
      <dgm:prSet presAssocID="{BF085DC5-9306-4B71-8E1D-4C094FE24DEC}" presName="compNode" presStyleCnt="0"/>
      <dgm:spPr/>
    </dgm:pt>
    <dgm:pt modelId="{92879974-5770-478E-81A4-A418EB27A9B6}" type="pres">
      <dgm:prSet presAssocID="{BF085DC5-9306-4B71-8E1D-4C094FE24DEC}" presName="bgRect" presStyleLbl="bgShp" presStyleIdx="3" presStyleCnt="6"/>
      <dgm:spPr/>
    </dgm:pt>
    <dgm:pt modelId="{A744D9EB-EDAA-455C-9204-6D2240F9D6B7}" type="pres">
      <dgm:prSet presAssocID="{BF085DC5-9306-4B71-8E1D-4C094FE24DE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F732F575-C7EF-41CA-BA2E-5262F96DA226}" type="pres">
      <dgm:prSet presAssocID="{BF085DC5-9306-4B71-8E1D-4C094FE24DEC}" presName="spaceRect" presStyleCnt="0"/>
      <dgm:spPr/>
    </dgm:pt>
    <dgm:pt modelId="{5E87F068-2833-45BE-88D7-5FE7A496F913}" type="pres">
      <dgm:prSet presAssocID="{BF085DC5-9306-4B71-8E1D-4C094FE24DEC}" presName="parTx" presStyleLbl="revTx" presStyleIdx="3" presStyleCnt="6">
        <dgm:presLayoutVars>
          <dgm:chMax val="0"/>
          <dgm:chPref val="0"/>
        </dgm:presLayoutVars>
      </dgm:prSet>
      <dgm:spPr/>
    </dgm:pt>
    <dgm:pt modelId="{7A925407-5AF4-4A78-A5DB-5F0DD96D0EBE}" type="pres">
      <dgm:prSet presAssocID="{25F6DFEF-94E0-4467-902D-7B162308751E}" presName="sibTrans" presStyleCnt="0"/>
      <dgm:spPr/>
    </dgm:pt>
    <dgm:pt modelId="{46BC5DB9-D847-459B-A3D9-4784E7145811}" type="pres">
      <dgm:prSet presAssocID="{E7DA414D-EEFE-4A60-A7C3-7D60003B0A63}" presName="compNode" presStyleCnt="0"/>
      <dgm:spPr/>
    </dgm:pt>
    <dgm:pt modelId="{FF9C4161-2717-4EAE-A0B8-D62E266E9EE8}" type="pres">
      <dgm:prSet presAssocID="{E7DA414D-EEFE-4A60-A7C3-7D60003B0A63}" presName="bgRect" presStyleLbl="bgShp" presStyleIdx="4" presStyleCnt="6"/>
      <dgm:spPr/>
    </dgm:pt>
    <dgm:pt modelId="{8B22EC84-0241-4C17-BE22-36471F1EB6BE}" type="pres">
      <dgm:prSet presAssocID="{E7DA414D-EEFE-4A60-A7C3-7D60003B0A6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elp"/>
        </a:ext>
      </dgm:extLst>
    </dgm:pt>
    <dgm:pt modelId="{20570D59-5696-4DF1-A5A6-E66FC58910DB}" type="pres">
      <dgm:prSet presAssocID="{E7DA414D-EEFE-4A60-A7C3-7D60003B0A63}" presName="spaceRect" presStyleCnt="0"/>
      <dgm:spPr/>
    </dgm:pt>
    <dgm:pt modelId="{00AFE2D4-BBC8-4733-B49D-D612097151B5}" type="pres">
      <dgm:prSet presAssocID="{E7DA414D-EEFE-4A60-A7C3-7D60003B0A63}" presName="parTx" presStyleLbl="revTx" presStyleIdx="4" presStyleCnt="6">
        <dgm:presLayoutVars>
          <dgm:chMax val="0"/>
          <dgm:chPref val="0"/>
        </dgm:presLayoutVars>
      </dgm:prSet>
      <dgm:spPr/>
    </dgm:pt>
    <dgm:pt modelId="{8DE07704-52AE-4111-B46C-162B83688C46}" type="pres">
      <dgm:prSet presAssocID="{DD5BE968-C1C2-4FE9-A1D4-4A4E0FBF5A84}" presName="sibTrans" presStyleCnt="0"/>
      <dgm:spPr/>
    </dgm:pt>
    <dgm:pt modelId="{616BAF9D-20A3-48F5-908C-3EBA8D0862B9}" type="pres">
      <dgm:prSet presAssocID="{85D475CD-671E-459B-A154-C27DFEA3C28E}" presName="compNode" presStyleCnt="0"/>
      <dgm:spPr/>
    </dgm:pt>
    <dgm:pt modelId="{CF77C2D6-69A9-49B7-9F3F-FAE8F7189A81}" type="pres">
      <dgm:prSet presAssocID="{85D475CD-671E-459B-A154-C27DFEA3C28E}" presName="bgRect" presStyleLbl="bgShp" presStyleIdx="5" presStyleCnt="6"/>
      <dgm:spPr/>
    </dgm:pt>
    <dgm:pt modelId="{645B4013-BB33-41A9-8A22-7C85B8A0B3DF}" type="pres">
      <dgm:prSet presAssocID="{85D475CD-671E-459B-A154-C27DFEA3C28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Bar chart"/>
        </a:ext>
      </dgm:extLst>
    </dgm:pt>
    <dgm:pt modelId="{C48DFD9A-295F-4FA8-A76A-6227A744514F}" type="pres">
      <dgm:prSet presAssocID="{85D475CD-671E-459B-A154-C27DFEA3C28E}" presName="spaceRect" presStyleCnt="0"/>
      <dgm:spPr/>
    </dgm:pt>
    <dgm:pt modelId="{8C4908B4-709F-416C-8336-D111D77F8FFC}" type="pres">
      <dgm:prSet presAssocID="{85D475CD-671E-459B-A154-C27DFEA3C28E}" presName="parTx" presStyleLbl="revTx" presStyleIdx="5" presStyleCnt="6">
        <dgm:presLayoutVars>
          <dgm:chMax val="0"/>
          <dgm:chPref val="0"/>
        </dgm:presLayoutVars>
      </dgm:prSet>
      <dgm:spPr/>
    </dgm:pt>
  </dgm:ptLst>
  <dgm:cxnLst>
    <dgm:cxn modelId="{03478E09-C4ED-488D-AB99-7BE2EFA55472}" type="presOf" srcId="{1C1A2CCD-0E97-4036-8835-6210E8EF467C}" destId="{1DB2A4D5-6099-41FD-AEC4-CBD5C6F07543}" srcOrd="0" destOrd="0" presId="urn:microsoft.com/office/officeart/2018/2/layout/IconVerticalSolidList"/>
    <dgm:cxn modelId="{340F0A10-4415-4338-9642-7E26649BD7E3}" type="presOf" srcId="{BF085DC5-9306-4B71-8E1D-4C094FE24DEC}" destId="{5E87F068-2833-45BE-88D7-5FE7A496F913}" srcOrd="0" destOrd="0" presId="urn:microsoft.com/office/officeart/2018/2/layout/IconVerticalSolidList"/>
    <dgm:cxn modelId="{1117D029-E65D-46EC-9BC2-4A3E5BBC8559}" srcId="{7531918B-424C-44F8-B6E9-F5D1F898EA0C}" destId="{BF085DC5-9306-4B71-8E1D-4C094FE24DEC}" srcOrd="3" destOrd="0" parTransId="{32F38422-4AE3-4F61-85A3-06651C7CA1E0}" sibTransId="{25F6DFEF-94E0-4467-902D-7B162308751E}"/>
    <dgm:cxn modelId="{4D6B0C67-FB40-40E4-A45E-B82719478F05}" srcId="{7531918B-424C-44F8-B6E9-F5D1F898EA0C}" destId="{85D475CD-671E-459B-A154-C27DFEA3C28E}" srcOrd="5" destOrd="0" parTransId="{690A7FF2-9890-4416-81E9-0A0D0629AE49}" sibTransId="{766F3B64-0344-48E4-8432-6B224AF51F4A}"/>
    <dgm:cxn modelId="{C6BB8576-767B-4861-8D4C-05F3A7CC4417}" type="presOf" srcId="{85D475CD-671E-459B-A154-C27DFEA3C28E}" destId="{8C4908B4-709F-416C-8336-D111D77F8FFC}" srcOrd="0" destOrd="0" presId="urn:microsoft.com/office/officeart/2018/2/layout/IconVerticalSolidList"/>
    <dgm:cxn modelId="{EFEBD756-8EF5-4981-A33B-B0C4A2B9FF1E}" type="presOf" srcId="{278A8E6F-E255-45C4-87A3-E90974A543E7}" destId="{DDA41A47-667A-4BE3-86F8-2D107679F047}" srcOrd="0" destOrd="0" presId="urn:microsoft.com/office/officeart/2018/2/layout/IconVerticalSolidList"/>
    <dgm:cxn modelId="{C886528D-BE9D-412B-95C3-641E2E8D9703}" srcId="{7531918B-424C-44F8-B6E9-F5D1F898EA0C}" destId="{E7DA414D-EEFE-4A60-A7C3-7D60003B0A63}" srcOrd="4" destOrd="0" parTransId="{6EC592FF-A71B-4ABB-B8E6-7AD9C55EF179}" sibTransId="{DD5BE968-C1C2-4FE9-A1D4-4A4E0FBF5A84}"/>
    <dgm:cxn modelId="{F85B1B96-7B25-42CC-AABE-43323C2139D3}" type="presOf" srcId="{D537570B-CC8A-41E2-8046-492E54CA2817}" destId="{3EFC702E-3E92-49A9-A5F1-5DA33D53AD6A}" srcOrd="0" destOrd="0" presId="urn:microsoft.com/office/officeart/2018/2/layout/IconVerticalSolidList"/>
    <dgm:cxn modelId="{6B94E99A-66F7-42BA-BC98-EE37B77F8573}" type="presOf" srcId="{E7DA414D-EEFE-4A60-A7C3-7D60003B0A63}" destId="{00AFE2D4-BBC8-4733-B49D-D612097151B5}" srcOrd="0" destOrd="0" presId="urn:microsoft.com/office/officeart/2018/2/layout/IconVerticalSolidList"/>
    <dgm:cxn modelId="{9EF6F7A5-B8D0-467C-8C14-2707DA21388A}" srcId="{7531918B-424C-44F8-B6E9-F5D1F898EA0C}" destId="{D537570B-CC8A-41E2-8046-492E54CA2817}" srcOrd="0" destOrd="0" parTransId="{0CC66325-042B-4AFF-99D0-166CA6FAB2DD}" sibTransId="{6D702759-85FB-4CE3-BCEB-E2F75D1F8289}"/>
    <dgm:cxn modelId="{C7F5DAD3-376A-4ED9-A13D-051E055C953C}" srcId="{7531918B-424C-44F8-B6E9-F5D1F898EA0C}" destId="{278A8E6F-E255-45C4-87A3-E90974A543E7}" srcOrd="1" destOrd="0" parTransId="{21F27AE3-A43B-4C19-A7EA-6CD3A8D5A2EC}" sibTransId="{0E3CCED8-50F2-4877-8CB9-73449D4AA09C}"/>
    <dgm:cxn modelId="{9EBC86DB-CC78-4CE1-B4F9-DDD6C66B3374}" type="presOf" srcId="{7531918B-424C-44F8-B6E9-F5D1F898EA0C}" destId="{B6C8FEA9-AFDB-4C43-A96B-40B697752C8B}" srcOrd="0" destOrd="0" presId="urn:microsoft.com/office/officeart/2018/2/layout/IconVerticalSolidList"/>
    <dgm:cxn modelId="{8B6706EF-D4CB-48A8-8E9C-E039AA65802F}" srcId="{7531918B-424C-44F8-B6E9-F5D1F898EA0C}" destId="{1C1A2CCD-0E97-4036-8835-6210E8EF467C}" srcOrd="2" destOrd="0" parTransId="{A3780BC4-BDFB-4F54-A9EA-9259AF5599F8}" sibTransId="{7312E5D9-019B-4BA8-86AE-8752092BDF87}"/>
    <dgm:cxn modelId="{048A593A-F69A-4D27-8619-97A2AB6E778F}" type="presParOf" srcId="{B6C8FEA9-AFDB-4C43-A96B-40B697752C8B}" destId="{326D41CA-62DB-4C18-B53A-141E737B090D}" srcOrd="0" destOrd="0" presId="urn:microsoft.com/office/officeart/2018/2/layout/IconVerticalSolidList"/>
    <dgm:cxn modelId="{182CC491-D2DD-422C-8917-C46C74EDDC69}" type="presParOf" srcId="{326D41CA-62DB-4C18-B53A-141E737B090D}" destId="{FB6256DC-0834-4B6F-8EC8-00BE68CD30DA}" srcOrd="0" destOrd="0" presId="urn:microsoft.com/office/officeart/2018/2/layout/IconVerticalSolidList"/>
    <dgm:cxn modelId="{EDD3B878-E04B-47DF-93C6-FB9B475451F6}" type="presParOf" srcId="{326D41CA-62DB-4C18-B53A-141E737B090D}" destId="{C4D05545-CF95-4304-B85B-A80548D59BD0}" srcOrd="1" destOrd="0" presId="urn:microsoft.com/office/officeart/2018/2/layout/IconVerticalSolidList"/>
    <dgm:cxn modelId="{1DCD1F1E-3250-4849-A8C0-97825E67CD3D}" type="presParOf" srcId="{326D41CA-62DB-4C18-B53A-141E737B090D}" destId="{8D9CAEDF-B5D4-4E2B-81CC-803D8AFD3422}" srcOrd="2" destOrd="0" presId="urn:microsoft.com/office/officeart/2018/2/layout/IconVerticalSolidList"/>
    <dgm:cxn modelId="{7B1FC093-D9CA-46C4-BA8B-AD28670A801A}" type="presParOf" srcId="{326D41CA-62DB-4C18-B53A-141E737B090D}" destId="{3EFC702E-3E92-49A9-A5F1-5DA33D53AD6A}" srcOrd="3" destOrd="0" presId="urn:microsoft.com/office/officeart/2018/2/layout/IconVerticalSolidList"/>
    <dgm:cxn modelId="{7D15D978-C7AF-4F37-9A9B-364DE8316F8E}" type="presParOf" srcId="{B6C8FEA9-AFDB-4C43-A96B-40B697752C8B}" destId="{E4C1CB77-3D10-4079-B8F5-FF3ED5647F4B}" srcOrd="1" destOrd="0" presId="urn:microsoft.com/office/officeart/2018/2/layout/IconVerticalSolidList"/>
    <dgm:cxn modelId="{C5E686DE-F5EE-4587-8B94-721E2738F6EA}" type="presParOf" srcId="{B6C8FEA9-AFDB-4C43-A96B-40B697752C8B}" destId="{9AD665BC-A959-43D0-A6AE-EE7870EDEE85}" srcOrd="2" destOrd="0" presId="urn:microsoft.com/office/officeart/2018/2/layout/IconVerticalSolidList"/>
    <dgm:cxn modelId="{3DC79184-5FBC-4F6D-8F4B-9C978DE0AB11}" type="presParOf" srcId="{9AD665BC-A959-43D0-A6AE-EE7870EDEE85}" destId="{5E69D684-F5A5-4229-8173-B9EA395C1EB8}" srcOrd="0" destOrd="0" presId="urn:microsoft.com/office/officeart/2018/2/layout/IconVerticalSolidList"/>
    <dgm:cxn modelId="{1354A344-4C16-4C6E-A3B7-60114086B437}" type="presParOf" srcId="{9AD665BC-A959-43D0-A6AE-EE7870EDEE85}" destId="{A579CDAC-0FE0-44CB-A787-854002BFB476}" srcOrd="1" destOrd="0" presId="urn:microsoft.com/office/officeart/2018/2/layout/IconVerticalSolidList"/>
    <dgm:cxn modelId="{E6257BE9-C726-4111-8226-443E7086DCB0}" type="presParOf" srcId="{9AD665BC-A959-43D0-A6AE-EE7870EDEE85}" destId="{9D2E0F95-09D3-46DB-ACA6-2F51297666ED}" srcOrd="2" destOrd="0" presId="urn:microsoft.com/office/officeart/2018/2/layout/IconVerticalSolidList"/>
    <dgm:cxn modelId="{EA2AD8D2-FDDB-4809-86C2-FAB7DC091EBE}" type="presParOf" srcId="{9AD665BC-A959-43D0-A6AE-EE7870EDEE85}" destId="{DDA41A47-667A-4BE3-86F8-2D107679F047}" srcOrd="3" destOrd="0" presId="urn:microsoft.com/office/officeart/2018/2/layout/IconVerticalSolidList"/>
    <dgm:cxn modelId="{B39A34A5-8CD4-4012-8F86-C6A167D7D94F}" type="presParOf" srcId="{B6C8FEA9-AFDB-4C43-A96B-40B697752C8B}" destId="{D218FCEA-CC86-4876-AAEC-53DB6967728C}" srcOrd="3" destOrd="0" presId="urn:microsoft.com/office/officeart/2018/2/layout/IconVerticalSolidList"/>
    <dgm:cxn modelId="{0166AF5E-EBD1-4EA2-B558-3F0B1D5F602B}" type="presParOf" srcId="{B6C8FEA9-AFDB-4C43-A96B-40B697752C8B}" destId="{4FAE29C5-F178-40C1-8C5B-EF496BF398A2}" srcOrd="4" destOrd="0" presId="urn:microsoft.com/office/officeart/2018/2/layout/IconVerticalSolidList"/>
    <dgm:cxn modelId="{79AD96F3-E0D6-4729-A9F8-B8DCA9335583}" type="presParOf" srcId="{4FAE29C5-F178-40C1-8C5B-EF496BF398A2}" destId="{A5222F01-5551-4968-988E-5D7D2B8CDC17}" srcOrd="0" destOrd="0" presId="urn:microsoft.com/office/officeart/2018/2/layout/IconVerticalSolidList"/>
    <dgm:cxn modelId="{885B776A-BA28-4C0F-94B6-CF0E49320D06}" type="presParOf" srcId="{4FAE29C5-F178-40C1-8C5B-EF496BF398A2}" destId="{0C52BBBB-0524-40C3-9262-4F83DA93F2EE}" srcOrd="1" destOrd="0" presId="urn:microsoft.com/office/officeart/2018/2/layout/IconVerticalSolidList"/>
    <dgm:cxn modelId="{DC798C9D-12DA-4A40-9DC6-F70898C0756A}" type="presParOf" srcId="{4FAE29C5-F178-40C1-8C5B-EF496BF398A2}" destId="{FF9CE28F-C837-4CBF-9A45-FC1584B49291}" srcOrd="2" destOrd="0" presId="urn:microsoft.com/office/officeart/2018/2/layout/IconVerticalSolidList"/>
    <dgm:cxn modelId="{E4C3136A-3CC6-4AE5-A2A4-A1F3DAC3613F}" type="presParOf" srcId="{4FAE29C5-F178-40C1-8C5B-EF496BF398A2}" destId="{1DB2A4D5-6099-41FD-AEC4-CBD5C6F07543}" srcOrd="3" destOrd="0" presId="urn:microsoft.com/office/officeart/2018/2/layout/IconVerticalSolidList"/>
    <dgm:cxn modelId="{91B8A7C8-A0B8-4DC6-B6C7-AF3D2F9AACBE}" type="presParOf" srcId="{B6C8FEA9-AFDB-4C43-A96B-40B697752C8B}" destId="{FA0B67B0-192F-42CC-A146-545833B3F504}" srcOrd="5" destOrd="0" presId="urn:microsoft.com/office/officeart/2018/2/layout/IconVerticalSolidList"/>
    <dgm:cxn modelId="{A2676DB8-0547-4711-BB10-C3884D0D8FBF}" type="presParOf" srcId="{B6C8FEA9-AFDB-4C43-A96B-40B697752C8B}" destId="{8B89E723-1D34-48A7-A54E-A469C87CCDB9}" srcOrd="6" destOrd="0" presId="urn:microsoft.com/office/officeart/2018/2/layout/IconVerticalSolidList"/>
    <dgm:cxn modelId="{5442C80A-C629-4AD4-8DCF-A68D02EA3A8E}" type="presParOf" srcId="{8B89E723-1D34-48A7-A54E-A469C87CCDB9}" destId="{92879974-5770-478E-81A4-A418EB27A9B6}" srcOrd="0" destOrd="0" presId="urn:microsoft.com/office/officeart/2018/2/layout/IconVerticalSolidList"/>
    <dgm:cxn modelId="{4C2683B8-615B-4AD3-BCB1-E0C8E35B3EEE}" type="presParOf" srcId="{8B89E723-1D34-48A7-A54E-A469C87CCDB9}" destId="{A744D9EB-EDAA-455C-9204-6D2240F9D6B7}" srcOrd="1" destOrd="0" presId="urn:microsoft.com/office/officeart/2018/2/layout/IconVerticalSolidList"/>
    <dgm:cxn modelId="{E5661A29-4DFF-497C-865D-04DBF4A4C611}" type="presParOf" srcId="{8B89E723-1D34-48A7-A54E-A469C87CCDB9}" destId="{F732F575-C7EF-41CA-BA2E-5262F96DA226}" srcOrd="2" destOrd="0" presId="urn:microsoft.com/office/officeart/2018/2/layout/IconVerticalSolidList"/>
    <dgm:cxn modelId="{5F54BE41-C72F-49A4-B862-57582A1EA372}" type="presParOf" srcId="{8B89E723-1D34-48A7-A54E-A469C87CCDB9}" destId="{5E87F068-2833-45BE-88D7-5FE7A496F913}" srcOrd="3" destOrd="0" presId="urn:microsoft.com/office/officeart/2018/2/layout/IconVerticalSolidList"/>
    <dgm:cxn modelId="{25DFE8A8-D6DF-45F0-901B-6FA28E72E848}" type="presParOf" srcId="{B6C8FEA9-AFDB-4C43-A96B-40B697752C8B}" destId="{7A925407-5AF4-4A78-A5DB-5F0DD96D0EBE}" srcOrd="7" destOrd="0" presId="urn:microsoft.com/office/officeart/2018/2/layout/IconVerticalSolidList"/>
    <dgm:cxn modelId="{15CD1160-EB14-4A7B-844F-342143588B23}" type="presParOf" srcId="{B6C8FEA9-AFDB-4C43-A96B-40B697752C8B}" destId="{46BC5DB9-D847-459B-A3D9-4784E7145811}" srcOrd="8" destOrd="0" presId="urn:microsoft.com/office/officeart/2018/2/layout/IconVerticalSolidList"/>
    <dgm:cxn modelId="{552ABDD5-CAE7-4990-AF3F-22F8FE78B305}" type="presParOf" srcId="{46BC5DB9-D847-459B-A3D9-4784E7145811}" destId="{FF9C4161-2717-4EAE-A0B8-D62E266E9EE8}" srcOrd="0" destOrd="0" presId="urn:microsoft.com/office/officeart/2018/2/layout/IconVerticalSolidList"/>
    <dgm:cxn modelId="{D122190F-A764-4767-BE9C-5DD3A287D789}" type="presParOf" srcId="{46BC5DB9-D847-459B-A3D9-4784E7145811}" destId="{8B22EC84-0241-4C17-BE22-36471F1EB6BE}" srcOrd="1" destOrd="0" presId="urn:microsoft.com/office/officeart/2018/2/layout/IconVerticalSolidList"/>
    <dgm:cxn modelId="{1A937CC1-E8EB-409D-8DE5-C780FC9101BB}" type="presParOf" srcId="{46BC5DB9-D847-459B-A3D9-4784E7145811}" destId="{20570D59-5696-4DF1-A5A6-E66FC58910DB}" srcOrd="2" destOrd="0" presId="urn:microsoft.com/office/officeart/2018/2/layout/IconVerticalSolidList"/>
    <dgm:cxn modelId="{273DF549-EF6F-4418-8FA4-82D057D50328}" type="presParOf" srcId="{46BC5DB9-D847-459B-A3D9-4784E7145811}" destId="{00AFE2D4-BBC8-4733-B49D-D612097151B5}" srcOrd="3" destOrd="0" presId="urn:microsoft.com/office/officeart/2018/2/layout/IconVerticalSolidList"/>
    <dgm:cxn modelId="{72383D01-56A2-4CB4-AA12-DB1854BA2834}" type="presParOf" srcId="{B6C8FEA9-AFDB-4C43-A96B-40B697752C8B}" destId="{8DE07704-52AE-4111-B46C-162B83688C46}" srcOrd="9" destOrd="0" presId="urn:microsoft.com/office/officeart/2018/2/layout/IconVerticalSolidList"/>
    <dgm:cxn modelId="{735136FE-F97C-4C08-B41F-2DEE52E99FCD}" type="presParOf" srcId="{B6C8FEA9-AFDB-4C43-A96B-40B697752C8B}" destId="{616BAF9D-20A3-48F5-908C-3EBA8D0862B9}" srcOrd="10" destOrd="0" presId="urn:microsoft.com/office/officeart/2018/2/layout/IconVerticalSolidList"/>
    <dgm:cxn modelId="{870D76BA-6D9E-4A66-A5CB-DECF1EABCF6B}" type="presParOf" srcId="{616BAF9D-20A3-48F5-908C-3EBA8D0862B9}" destId="{CF77C2D6-69A9-49B7-9F3F-FAE8F7189A81}" srcOrd="0" destOrd="0" presId="urn:microsoft.com/office/officeart/2018/2/layout/IconVerticalSolidList"/>
    <dgm:cxn modelId="{9DDA2937-BA15-48AC-A3AE-5314D93EDB39}" type="presParOf" srcId="{616BAF9D-20A3-48F5-908C-3EBA8D0862B9}" destId="{645B4013-BB33-41A9-8A22-7C85B8A0B3DF}" srcOrd="1" destOrd="0" presId="urn:microsoft.com/office/officeart/2018/2/layout/IconVerticalSolidList"/>
    <dgm:cxn modelId="{C1C86504-C056-4661-A4D8-0EBB225F5946}" type="presParOf" srcId="{616BAF9D-20A3-48F5-908C-3EBA8D0862B9}" destId="{C48DFD9A-295F-4FA8-A76A-6227A744514F}" srcOrd="2" destOrd="0" presId="urn:microsoft.com/office/officeart/2018/2/layout/IconVerticalSolidList"/>
    <dgm:cxn modelId="{A02CD58A-1902-4CFD-B004-147DE6BC62EC}" type="presParOf" srcId="{616BAF9D-20A3-48F5-908C-3EBA8D0862B9}" destId="{8C4908B4-709F-416C-8336-D111D77F8FF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0CEB7C-131B-430A-AE87-2E297907752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3847EEC-E1BB-499A-8C8A-7ED1797C7D9D}">
      <dgm:prSet/>
      <dgm:spPr/>
      <dgm:t>
        <a:bodyPr/>
        <a:lstStyle/>
        <a:p>
          <a:pPr>
            <a:lnSpc>
              <a:spcPct val="100000"/>
            </a:lnSpc>
          </a:pPr>
          <a:r>
            <a:rPr lang="en-US" dirty="0"/>
            <a:t>Consider evaluation questions, data providers, and data access limits when arranging data collecting.</a:t>
          </a:r>
        </a:p>
      </dgm:t>
    </dgm:pt>
    <dgm:pt modelId="{E2A0E505-52F6-4097-BD70-9BC20EAFAE49}" type="parTrans" cxnId="{9ABA642C-4002-45E3-B34F-D964576B7040}">
      <dgm:prSet/>
      <dgm:spPr/>
      <dgm:t>
        <a:bodyPr/>
        <a:lstStyle/>
        <a:p>
          <a:endParaRPr lang="en-US"/>
        </a:p>
      </dgm:t>
    </dgm:pt>
    <dgm:pt modelId="{C17661C8-8349-4109-B53A-DBA85C0CFC7F}" type="sibTrans" cxnId="{9ABA642C-4002-45E3-B34F-D964576B7040}">
      <dgm:prSet/>
      <dgm:spPr/>
      <dgm:t>
        <a:bodyPr/>
        <a:lstStyle/>
        <a:p>
          <a:pPr>
            <a:lnSpc>
              <a:spcPct val="100000"/>
            </a:lnSpc>
          </a:pPr>
          <a:endParaRPr lang="en-US"/>
        </a:p>
      </dgm:t>
    </dgm:pt>
    <dgm:pt modelId="{76EBC6CD-77B1-4B1B-842F-E82554D83C0B}">
      <dgm:prSet/>
      <dgm:spPr/>
      <dgm:t>
        <a:bodyPr/>
        <a:lstStyle/>
        <a:p>
          <a:pPr>
            <a:lnSpc>
              <a:spcPct val="100000"/>
            </a:lnSpc>
          </a:pPr>
          <a:r>
            <a:rPr lang="en-US" dirty="0"/>
            <a:t>Administrative, monitoring, and large-scale (long-term) survey data are useful for evaluation. Long-term trend data prior to the evaluation can be very useful.</a:t>
          </a:r>
        </a:p>
      </dgm:t>
    </dgm:pt>
    <dgm:pt modelId="{056AE23D-7413-40B1-AB36-ACA8C60A1BFA}" type="parTrans" cxnId="{730978EE-580C-4A17-A222-978052B1D307}">
      <dgm:prSet/>
      <dgm:spPr/>
      <dgm:t>
        <a:bodyPr/>
        <a:lstStyle/>
        <a:p>
          <a:endParaRPr lang="en-US"/>
        </a:p>
      </dgm:t>
    </dgm:pt>
    <dgm:pt modelId="{3273C2D2-6BC4-4F49-9320-AA7C3813363C}" type="sibTrans" cxnId="{730978EE-580C-4A17-A222-978052B1D307}">
      <dgm:prSet/>
      <dgm:spPr/>
      <dgm:t>
        <a:bodyPr/>
        <a:lstStyle/>
        <a:p>
          <a:pPr>
            <a:lnSpc>
              <a:spcPct val="100000"/>
            </a:lnSpc>
          </a:pPr>
          <a:endParaRPr lang="en-US"/>
        </a:p>
      </dgm:t>
    </dgm:pt>
    <dgm:pt modelId="{8D208DD4-DB5A-4C69-BE99-F7F1246BE67C}">
      <dgm:prSet/>
      <dgm:spPr/>
      <dgm:t>
        <a:bodyPr/>
        <a:lstStyle/>
        <a:p>
          <a:pPr>
            <a:lnSpc>
              <a:spcPct val="100000"/>
            </a:lnSpc>
          </a:pPr>
          <a:r>
            <a:rPr lang="en-US" dirty="0"/>
            <a:t>New research and data collecting are usually needed. </a:t>
          </a:r>
        </a:p>
      </dgm:t>
    </dgm:pt>
    <dgm:pt modelId="{05B6BE38-974B-4123-A813-4A79A3A00700}" type="parTrans" cxnId="{F758BF0E-1203-4A07-9799-3AAA2CA1EB07}">
      <dgm:prSet/>
      <dgm:spPr/>
      <dgm:t>
        <a:bodyPr/>
        <a:lstStyle/>
        <a:p>
          <a:endParaRPr lang="en-US"/>
        </a:p>
      </dgm:t>
    </dgm:pt>
    <dgm:pt modelId="{A190A51C-9E4F-41EC-AA8E-31B0FB09911C}" type="sibTrans" cxnId="{F758BF0E-1203-4A07-9799-3AAA2CA1EB07}">
      <dgm:prSet/>
      <dgm:spPr/>
      <dgm:t>
        <a:bodyPr/>
        <a:lstStyle/>
        <a:p>
          <a:pPr>
            <a:lnSpc>
              <a:spcPct val="100000"/>
            </a:lnSpc>
          </a:pPr>
          <a:endParaRPr lang="en-US"/>
        </a:p>
      </dgm:t>
    </dgm:pt>
    <dgm:pt modelId="{0EB7C69D-E87F-42B6-9AF6-A801FDC2B55A}">
      <dgm:prSet/>
      <dgm:spPr/>
      <dgm:t>
        <a:bodyPr/>
        <a:lstStyle/>
        <a:p>
          <a:pPr>
            <a:lnSpc>
              <a:spcPct val="100000"/>
            </a:lnSpc>
          </a:pPr>
          <a:r>
            <a:rPr lang="en-US" dirty="0" err="1"/>
            <a:t>Minimising</a:t>
          </a:r>
          <a:r>
            <a:rPr lang="en-US" dirty="0"/>
            <a:t> bias, verifying data collection techniques, and adding pre-planned data quality checks can improve data quality.</a:t>
          </a:r>
        </a:p>
      </dgm:t>
    </dgm:pt>
    <dgm:pt modelId="{63ABCC29-8E88-41C7-B5E0-A690367ED24C}" type="parTrans" cxnId="{BE166CF6-F2E8-4B18-9319-19990EB22E1E}">
      <dgm:prSet/>
      <dgm:spPr/>
      <dgm:t>
        <a:bodyPr/>
        <a:lstStyle/>
        <a:p>
          <a:endParaRPr lang="en-US"/>
        </a:p>
      </dgm:t>
    </dgm:pt>
    <dgm:pt modelId="{28B21ECA-ADEE-40E5-86B5-5AB6F025B372}" type="sibTrans" cxnId="{BE166CF6-F2E8-4B18-9319-19990EB22E1E}">
      <dgm:prSet/>
      <dgm:spPr/>
      <dgm:t>
        <a:bodyPr/>
        <a:lstStyle/>
        <a:p>
          <a:endParaRPr lang="en-US"/>
        </a:p>
      </dgm:t>
    </dgm:pt>
    <dgm:pt modelId="{479581F8-9CD2-4DEC-94B7-77D78C9AA588}" type="pres">
      <dgm:prSet presAssocID="{F00CEB7C-131B-430A-AE87-2E2979077525}" presName="root" presStyleCnt="0">
        <dgm:presLayoutVars>
          <dgm:dir/>
          <dgm:resizeHandles val="exact"/>
        </dgm:presLayoutVars>
      </dgm:prSet>
      <dgm:spPr/>
    </dgm:pt>
    <dgm:pt modelId="{9FF17D87-66E4-46B1-95CB-097DAD01F84B}" type="pres">
      <dgm:prSet presAssocID="{13847EEC-E1BB-499A-8C8A-7ED1797C7D9D}" presName="compNode" presStyleCnt="0"/>
      <dgm:spPr/>
    </dgm:pt>
    <dgm:pt modelId="{6A395935-805E-4926-A5B8-9EA6635DEADF}" type="pres">
      <dgm:prSet presAssocID="{13847EEC-E1BB-499A-8C8A-7ED1797C7D9D}" presName="bgRect" presStyleLbl="bgShp" presStyleIdx="0" presStyleCnt="4"/>
      <dgm:spPr/>
    </dgm:pt>
    <dgm:pt modelId="{A4DEF4C0-299E-4941-8EC0-DEE057E9FEFE}" type="pres">
      <dgm:prSet presAssocID="{13847EEC-E1BB-499A-8C8A-7ED1797C7D9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ble"/>
        </a:ext>
      </dgm:extLst>
    </dgm:pt>
    <dgm:pt modelId="{D711CFE1-D80B-41B1-87B3-E20C90A8126B}" type="pres">
      <dgm:prSet presAssocID="{13847EEC-E1BB-499A-8C8A-7ED1797C7D9D}" presName="spaceRect" presStyleCnt="0"/>
      <dgm:spPr/>
    </dgm:pt>
    <dgm:pt modelId="{1F170083-ADBB-4A64-8507-F41441A141AB}" type="pres">
      <dgm:prSet presAssocID="{13847EEC-E1BB-499A-8C8A-7ED1797C7D9D}" presName="parTx" presStyleLbl="revTx" presStyleIdx="0" presStyleCnt="4">
        <dgm:presLayoutVars>
          <dgm:chMax val="0"/>
          <dgm:chPref val="0"/>
        </dgm:presLayoutVars>
      </dgm:prSet>
      <dgm:spPr/>
    </dgm:pt>
    <dgm:pt modelId="{4DD06B28-276F-47B6-869A-91159CA50C37}" type="pres">
      <dgm:prSet presAssocID="{C17661C8-8349-4109-B53A-DBA85C0CFC7F}" presName="sibTrans" presStyleCnt="0"/>
      <dgm:spPr/>
    </dgm:pt>
    <dgm:pt modelId="{2F5C82AA-453A-4CE8-9F98-36871795E7E7}" type="pres">
      <dgm:prSet presAssocID="{76EBC6CD-77B1-4B1B-842F-E82554D83C0B}" presName="compNode" presStyleCnt="0"/>
      <dgm:spPr/>
    </dgm:pt>
    <dgm:pt modelId="{A8458D01-F214-45F9-B60A-CF878AD7EE2F}" type="pres">
      <dgm:prSet presAssocID="{76EBC6CD-77B1-4B1B-842F-E82554D83C0B}" presName="bgRect" presStyleLbl="bgShp" presStyleIdx="1" presStyleCnt="4"/>
      <dgm:spPr/>
    </dgm:pt>
    <dgm:pt modelId="{3ACEA172-7E76-4F23-B88A-6ED1F72A1DDE}" type="pres">
      <dgm:prSet presAssocID="{76EBC6CD-77B1-4B1B-842F-E82554D83C0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7AFC1890-CE32-46B0-9042-18D80EF3FB67}" type="pres">
      <dgm:prSet presAssocID="{76EBC6CD-77B1-4B1B-842F-E82554D83C0B}" presName="spaceRect" presStyleCnt="0"/>
      <dgm:spPr/>
    </dgm:pt>
    <dgm:pt modelId="{373D4769-0D9D-4742-B67D-F5653B3A4F12}" type="pres">
      <dgm:prSet presAssocID="{76EBC6CD-77B1-4B1B-842F-E82554D83C0B}" presName="parTx" presStyleLbl="revTx" presStyleIdx="1" presStyleCnt="4">
        <dgm:presLayoutVars>
          <dgm:chMax val="0"/>
          <dgm:chPref val="0"/>
        </dgm:presLayoutVars>
      </dgm:prSet>
      <dgm:spPr/>
    </dgm:pt>
    <dgm:pt modelId="{3BDBDA87-581F-4756-B0A6-5736B5B8206F}" type="pres">
      <dgm:prSet presAssocID="{3273C2D2-6BC4-4F49-9320-AA7C3813363C}" presName="sibTrans" presStyleCnt="0"/>
      <dgm:spPr/>
    </dgm:pt>
    <dgm:pt modelId="{E3623EED-3D81-4869-88B6-796648AECA74}" type="pres">
      <dgm:prSet presAssocID="{8D208DD4-DB5A-4C69-BE99-F7F1246BE67C}" presName="compNode" presStyleCnt="0"/>
      <dgm:spPr/>
    </dgm:pt>
    <dgm:pt modelId="{A80A1972-AB70-4468-B670-C46B5B0950CB}" type="pres">
      <dgm:prSet presAssocID="{8D208DD4-DB5A-4C69-BE99-F7F1246BE67C}" presName="bgRect" presStyleLbl="bgShp" presStyleIdx="2" presStyleCnt="4"/>
      <dgm:spPr/>
    </dgm:pt>
    <dgm:pt modelId="{66619B90-292B-4ECF-AA03-1BC308C2979C}" type="pres">
      <dgm:prSet presAssocID="{8D208DD4-DB5A-4C69-BE99-F7F1246BE67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atistics"/>
        </a:ext>
      </dgm:extLst>
    </dgm:pt>
    <dgm:pt modelId="{A2408A07-914D-465C-8DA8-D54E7E6F1C11}" type="pres">
      <dgm:prSet presAssocID="{8D208DD4-DB5A-4C69-BE99-F7F1246BE67C}" presName="spaceRect" presStyleCnt="0"/>
      <dgm:spPr/>
    </dgm:pt>
    <dgm:pt modelId="{01982E62-0363-4FE4-A070-671BD6C871A1}" type="pres">
      <dgm:prSet presAssocID="{8D208DD4-DB5A-4C69-BE99-F7F1246BE67C}" presName="parTx" presStyleLbl="revTx" presStyleIdx="2" presStyleCnt="4">
        <dgm:presLayoutVars>
          <dgm:chMax val="0"/>
          <dgm:chPref val="0"/>
        </dgm:presLayoutVars>
      </dgm:prSet>
      <dgm:spPr/>
    </dgm:pt>
    <dgm:pt modelId="{09B22573-9C87-401C-BE4B-729B70ACC80E}" type="pres">
      <dgm:prSet presAssocID="{A190A51C-9E4F-41EC-AA8E-31B0FB09911C}" presName="sibTrans" presStyleCnt="0"/>
      <dgm:spPr/>
    </dgm:pt>
    <dgm:pt modelId="{E58C81C3-8AB7-46C2-AEB3-88113F980857}" type="pres">
      <dgm:prSet presAssocID="{0EB7C69D-E87F-42B6-9AF6-A801FDC2B55A}" presName="compNode" presStyleCnt="0"/>
      <dgm:spPr/>
    </dgm:pt>
    <dgm:pt modelId="{7FFFC48D-8173-43CD-82BE-C760BDA2BC7B}" type="pres">
      <dgm:prSet presAssocID="{0EB7C69D-E87F-42B6-9AF6-A801FDC2B55A}" presName="bgRect" presStyleLbl="bgShp" presStyleIdx="3" presStyleCnt="4"/>
      <dgm:spPr/>
    </dgm:pt>
    <dgm:pt modelId="{F95D74EB-2091-4702-BADD-410608BF7432}" type="pres">
      <dgm:prSet presAssocID="{0EB7C69D-E87F-42B6-9AF6-A801FDC2B5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lowchart"/>
        </a:ext>
      </dgm:extLst>
    </dgm:pt>
    <dgm:pt modelId="{6D0155CD-D9E8-4FF5-B8E2-FB4A933BA6B1}" type="pres">
      <dgm:prSet presAssocID="{0EB7C69D-E87F-42B6-9AF6-A801FDC2B55A}" presName="spaceRect" presStyleCnt="0"/>
      <dgm:spPr/>
    </dgm:pt>
    <dgm:pt modelId="{09176090-872E-4BD8-BE88-E96528335820}" type="pres">
      <dgm:prSet presAssocID="{0EB7C69D-E87F-42B6-9AF6-A801FDC2B55A}" presName="parTx" presStyleLbl="revTx" presStyleIdx="3" presStyleCnt="4">
        <dgm:presLayoutVars>
          <dgm:chMax val="0"/>
          <dgm:chPref val="0"/>
        </dgm:presLayoutVars>
      </dgm:prSet>
      <dgm:spPr/>
    </dgm:pt>
  </dgm:ptLst>
  <dgm:cxnLst>
    <dgm:cxn modelId="{F758BF0E-1203-4A07-9799-3AAA2CA1EB07}" srcId="{F00CEB7C-131B-430A-AE87-2E2979077525}" destId="{8D208DD4-DB5A-4C69-BE99-F7F1246BE67C}" srcOrd="2" destOrd="0" parTransId="{05B6BE38-974B-4123-A813-4A79A3A00700}" sibTransId="{A190A51C-9E4F-41EC-AA8E-31B0FB09911C}"/>
    <dgm:cxn modelId="{9ABA642C-4002-45E3-B34F-D964576B7040}" srcId="{F00CEB7C-131B-430A-AE87-2E2979077525}" destId="{13847EEC-E1BB-499A-8C8A-7ED1797C7D9D}" srcOrd="0" destOrd="0" parTransId="{E2A0E505-52F6-4097-BD70-9BC20EAFAE49}" sibTransId="{C17661C8-8349-4109-B53A-DBA85C0CFC7F}"/>
    <dgm:cxn modelId="{63F56F6A-C318-4379-8C0A-F83F527BA540}" type="presOf" srcId="{F00CEB7C-131B-430A-AE87-2E2979077525}" destId="{479581F8-9CD2-4DEC-94B7-77D78C9AA588}" srcOrd="0" destOrd="0" presId="urn:microsoft.com/office/officeart/2018/2/layout/IconVerticalSolidList"/>
    <dgm:cxn modelId="{53083D6D-F9A8-4AAF-A477-BB75F7835CBB}" type="presOf" srcId="{76EBC6CD-77B1-4B1B-842F-E82554D83C0B}" destId="{373D4769-0D9D-4742-B67D-F5653B3A4F12}" srcOrd="0" destOrd="0" presId="urn:microsoft.com/office/officeart/2018/2/layout/IconVerticalSolidList"/>
    <dgm:cxn modelId="{AD76F6A2-EE21-4598-AA9C-E760119F6F66}" type="presOf" srcId="{8D208DD4-DB5A-4C69-BE99-F7F1246BE67C}" destId="{01982E62-0363-4FE4-A070-671BD6C871A1}" srcOrd="0" destOrd="0" presId="urn:microsoft.com/office/officeart/2018/2/layout/IconVerticalSolidList"/>
    <dgm:cxn modelId="{D84A40B4-FFDA-42B7-B597-C110D893E22A}" type="presOf" srcId="{0EB7C69D-E87F-42B6-9AF6-A801FDC2B55A}" destId="{09176090-872E-4BD8-BE88-E96528335820}" srcOrd="0" destOrd="0" presId="urn:microsoft.com/office/officeart/2018/2/layout/IconVerticalSolidList"/>
    <dgm:cxn modelId="{5107D4C9-8390-46BD-B96C-3CA37E2B3E75}" type="presOf" srcId="{13847EEC-E1BB-499A-8C8A-7ED1797C7D9D}" destId="{1F170083-ADBB-4A64-8507-F41441A141AB}" srcOrd="0" destOrd="0" presId="urn:microsoft.com/office/officeart/2018/2/layout/IconVerticalSolidList"/>
    <dgm:cxn modelId="{730978EE-580C-4A17-A222-978052B1D307}" srcId="{F00CEB7C-131B-430A-AE87-2E2979077525}" destId="{76EBC6CD-77B1-4B1B-842F-E82554D83C0B}" srcOrd="1" destOrd="0" parTransId="{056AE23D-7413-40B1-AB36-ACA8C60A1BFA}" sibTransId="{3273C2D2-6BC4-4F49-9320-AA7C3813363C}"/>
    <dgm:cxn modelId="{BE166CF6-F2E8-4B18-9319-19990EB22E1E}" srcId="{F00CEB7C-131B-430A-AE87-2E2979077525}" destId="{0EB7C69D-E87F-42B6-9AF6-A801FDC2B55A}" srcOrd="3" destOrd="0" parTransId="{63ABCC29-8E88-41C7-B5E0-A690367ED24C}" sibTransId="{28B21ECA-ADEE-40E5-86B5-5AB6F025B372}"/>
    <dgm:cxn modelId="{05EBB42C-BCD8-4864-9770-E2BC0A767F5E}" type="presParOf" srcId="{479581F8-9CD2-4DEC-94B7-77D78C9AA588}" destId="{9FF17D87-66E4-46B1-95CB-097DAD01F84B}" srcOrd="0" destOrd="0" presId="urn:microsoft.com/office/officeart/2018/2/layout/IconVerticalSolidList"/>
    <dgm:cxn modelId="{0F109662-0D47-47D7-9AD0-85B01C48A828}" type="presParOf" srcId="{9FF17D87-66E4-46B1-95CB-097DAD01F84B}" destId="{6A395935-805E-4926-A5B8-9EA6635DEADF}" srcOrd="0" destOrd="0" presId="urn:microsoft.com/office/officeart/2018/2/layout/IconVerticalSolidList"/>
    <dgm:cxn modelId="{FCC399A8-6B83-44F3-AB04-BD71DC8EF628}" type="presParOf" srcId="{9FF17D87-66E4-46B1-95CB-097DAD01F84B}" destId="{A4DEF4C0-299E-4941-8EC0-DEE057E9FEFE}" srcOrd="1" destOrd="0" presId="urn:microsoft.com/office/officeart/2018/2/layout/IconVerticalSolidList"/>
    <dgm:cxn modelId="{FBB7F5FF-0579-4A57-8463-9326B9B17119}" type="presParOf" srcId="{9FF17D87-66E4-46B1-95CB-097DAD01F84B}" destId="{D711CFE1-D80B-41B1-87B3-E20C90A8126B}" srcOrd="2" destOrd="0" presId="urn:microsoft.com/office/officeart/2018/2/layout/IconVerticalSolidList"/>
    <dgm:cxn modelId="{AABCC9CB-B51C-41AD-AFF4-EF53EA0E3186}" type="presParOf" srcId="{9FF17D87-66E4-46B1-95CB-097DAD01F84B}" destId="{1F170083-ADBB-4A64-8507-F41441A141AB}" srcOrd="3" destOrd="0" presId="urn:microsoft.com/office/officeart/2018/2/layout/IconVerticalSolidList"/>
    <dgm:cxn modelId="{21E87745-5F4C-4B2F-9DAB-DA01CE825B29}" type="presParOf" srcId="{479581F8-9CD2-4DEC-94B7-77D78C9AA588}" destId="{4DD06B28-276F-47B6-869A-91159CA50C37}" srcOrd="1" destOrd="0" presId="urn:microsoft.com/office/officeart/2018/2/layout/IconVerticalSolidList"/>
    <dgm:cxn modelId="{2763AC90-6DB8-4FA3-A0F0-C2293AB6D933}" type="presParOf" srcId="{479581F8-9CD2-4DEC-94B7-77D78C9AA588}" destId="{2F5C82AA-453A-4CE8-9F98-36871795E7E7}" srcOrd="2" destOrd="0" presId="urn:microsoft.com/office/officeart/2018/2/layout/IconVerticalSolidList"/>
    <dgm:cxn modelId="{AF7517FA-8427-4BA9-923A-3CC5372259A6}" type="presParOf" srcId="{2F5C82AA-453A-4CE8-9F98-36871795E7E7}" destId="{A8458D01-F214-45F9-B60A-CF878AD7EE2F}" srcOrd="0" destOrd="0" presId="urn:microsoft.com/office/officeart/2018/2/layout/IconVerticalSolidList"/>
    <dgm:cxn modelId="{4CFF6C90-5DB5-4CBC-A3FF-677B57EEC8DA}" type="presParOf" srcId="{2F5C82AA-453A-4CE8-9F98-36871795E7E7}" destId="{3ACEA172-7E76-4F23-B88A-6ED1F72A1DDE}" srcOrd="1" destOrd="0" presId="urn:microsoft.com/office/officeart/2018/2/layout/IconVerticalSolidList"/>
    <dgm:cxn modelId="{D47ABBB1-00D9-41DD-9780-C470878FE139}" type="presParOf" srcId="{2F5C82AA-453A-4CE8-9F98-36871795E7E7}" destId="{7AFC1890-CE32-46B0-9042-18D80EF3FB67}" srcOrd="2" destOrd="0" presId="urn:microsoft.com/office/officeart/2018/2/layout/IconVerticalSolidList"/>
    <dgm:cxn modelId="{7B8AE89E-F071-4D6E-8061-FD6259134029}" type="presParOf" srcId="{2F5C82AA-453A-4CE8-9F98-36871795E7E7}" destId="{373D4769-0D9D-4742-B67D-F5653B3A4F12}" srcOrd="3" destOrd="0" presId="urn:microsoft.com/office/officeart/2018/2/layout/IconVerticalSolidList"/>
    <dgm:cxn modelId="{F0A19856-A32B-4C4D-820F-E772D6C7C17F}" type="presParOf" srcId="{479581F8-9CD2-4DEC-94B7-77D78C9AA588}" destId="{3BDBDA87-581F-4756-B0A6-5736B5B8206F}" srcOrd="3" destOrd="0" presId="urn:microsoft.com/office/officeart/2018/2/layout/IconVerticalSolidList"/>
    <dgm:cxn modelId="{E16A3A5C-D0B8-4660-9E99-1986AD8776B3}" type="presParOf" srcId="{479581F8-9CD2-4DEC-94B7-77D78C9AA588}" destId="{E3623EED-3D81-4869-88B6-796648AECA74}" srcOrd="4" destOrd="0" presId="urn:microsoft.com/office/officeart/2018/2/layout/IconVerticalSolidList"/>
    <dgm:cxn modelId="{67C35E34-CD66-49F9-BB72-11AC00FF7AAA}" type="presParOf" srcId="{E3623EED-3D81-4869-88B6-796648AECA74}" destId="{A80A1972-AB70-4468-B670-C46B5B0950CB}" srcOrd="0" destOrd="0" presId="urn:microsoft.com/office/officeart/2018/2/layout/IconVerticalSolidList"/>
    <dgm:cxn modelId="{B01DAA56-6116-4DB0-AFB1-022BAD220136}" type="presParOf" srcId="{E3623EED-3D81-4869-88B6-796648AECA74}" destId="{66619B90-292B-4ECF-AA03-1BC308C2979C}" srcOrd="1" destOrd="0" presId="urn:microsoft.com/office/officeart/2018/2/layout/IconVerticalSolidList"/>
    <dgm:cxn modelId="{ECFE9D5B-BAB5-4E13-8C9B-E812C1F67D0E}" type="presParOf" srcId="{E3623EED-3D81-4869-88B6-796648AECA74}" destId="{A2408A07-914D-465C-8DA8-D54E7E6F1C11}" srcOrd="2" destOrd="0" presId="urn:microsoft.com/office/officeart/2018/2/layout/IconVerticalSolidList"/>
    <dgm:cxn modelId="{34C3054A-78C0-452E-88CB-BA840B68D3C2}" type="presParOf" srcId="{E3623EED-3D81-4869-88B6-796648AECA74}" destId="{01982E62-0363-4FE4-A070-671BD6C871A1}" srcOrd="3" destOrd="0" presId="urn:microsoft.com/office/officeart/2018/2/layout/IconVerticalSolidList"/>
    <dgm:cxn modelId="{ABCD9299-3D22-4AB5-A7F3-6DCF482838D8}" type="presParOf" srcId="{479581F8-9CD2-4DEC-94B7-77D78C9AA588}" destId="{09B22573-9C87-401C-BE4B-729B70ACC80E}" srcOrd="5" destOrd="0" presId="urn:microsoft.com/office/officeart/2018/2/layout/IconVerticalSolidList"/>
    <dgm:cxn modelId="{A71E86FD-04D1-4D6A-B90A-33C8F6DFB4B7}" type="presParOf" srcId="{479581F8-9CD2-4DEC-94B7-77D78C9AA588}" destId="{E58C81C3-8AB7-46C2-AEB3-88113F980857}" srcOrd="6" destOrd="0" presId="urn:microsoft.com/office/officeart/2018/2/layout/IconVerticalSolidList"/>
    <dgm:cxn modelId="{BE489412-212E-47B1-9CBB-93A69D1B39B8}" type="presParOf" srcId="{E58C81C3-8AB7-46C2-AEB3-88113F980857}" destId="{7FFFC48D-8173-43CD-82BE-C760BDA2BC7B}" srcOrd="0" destOrd="0" presId="urn:microsoft.com/office/officeart/2018/2/layout/IconVerticalSolidList"/>
    <dgm:cxn modelId="{34C44C98-532B-43F6-A7F1-0F0C71220A7D}" type="presParOf" srcId="{E58C81C3-8AB7-46C2-AEB3-88113F980857}" destId="{F95D74EB-2091-4702-BADD-410608BF7432}" srcOrd="1" destOrd="0" presId="urn:microsoft.com/office/officeart/2018/2/layout/IconVerticalSolidList"/>
    <dgm:cxn modelId="{2BB3A46C-48D2-4438-BE94-32922DC92D95}" type="presParOf" srcId="{E58C81C3-8AB7-46C2-AEB3-88113F980857}" destId="{6D0155CD-D9E8-4FF5-B8E2-FB4A933BA6B1}" srcOrd="2" destOrd="0" presId="urn:microsoft.com/office/officeart/2018/2/layout/IconVerticalSolidList"/>
    <dgm:cxn modelId="{F4F86277-42B3-48A2-9F86-713A412C239B}" type="presParOf" srcId="{E58C81C3-8AB7-46C2-AEB3-88113F980857}" destId="{09176090-872E-4BD8-BE88-E9652833582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48E863-EE57-46D4-82EE-55D684888D81}"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59296149-6759-495F-84DF-206A1C67843A}">
      <dgm:prSet custT="1"/>
      <dgm:spPr/>
      <dgm:t>
        <a:bodyPr/>
        <a:lstStyle/>
        <a:p>
          <a:r>
            <a:rPr lang="en-US" sz="2800" b="0" i="0" dirty="0"/>
            <a:t>It is vital to remember that baseline data (data gathered prior to the intervention) must be obtained early, and comparative data (data from groups not affected by the intervention) needs to be discussed. </a:t>
          </a:r>
          <a:endParaRPr lang="en-US" sz="2800" dirty="0"/>
        </a:p>
      </dgm:t>
    </dgm:pt>
    <dgm:pt modelId="{CC0346C5-638F-4545-9352-8531C0785461}" type="parTrans" cxnId="{728C5750-008A-4B45-87FC-DABFF1E57916}">
      <dgm:prSet/>
      <dgm:spPr/>
      <dgm:t>
        <a:bodyPr/>
        <a:lstStyle/>
        <a:p>
          <a:endParaRPr lang="en-US" sz="2800"/>
        </a:p>
      </dgm:t>
    </dgm:pt>
    <dgm:pt modelId="{B70F0505-1B0F-4A4E-91FE-EF7A790705F5}" type="sibTrans" cxnId="{728C5750-008A-4B45-87FC-DABFF1E57916}">
      <dgm:prSet/>
      <dgm:spPr/>
      <dgm:t>
        <a:bodyPr/>
        <a:lstStyle/>
        <a:p>
          <a:endParaRPr lang="en-US" sz="2800"/>
        </a:p>
      </dgm:t>
    </dgm:pt>
    <dgm:pt modelId="{23340B60-F87D-433D-8B86-1DA5BE6A4935}">
      <dgm:prSet custT="1"/>
      <dgm:spPr/>
      <dgm:t>
        <a:bodyPr/>
        <a:lstStyle/>
        <a:p>
          <a:r>
            <a:rPr lang="en-US" sz="2800" b="0" i="0" dirty="0"/>
            <a:t>An evaluation may be impossible, severely limited, or in vain expensive if data collection or data access are not well planned. </a:t>
          </a:r>
          <a:endParaRPr lang="en-US" sz="2800" dirty="0"/>
        </a:p>
      </dgm:t>
    </dgm:pt>
    <dgm:pt modelId="{1272197C-9B12-474B-8AEF-BEA8A516BC9A}" type="parTrans" cxnId="{6A9F808B-4D0C-4964-8063-F8E3322FB500}">
      <dgm:prSet/>
      <dgm:spPr/>
      <dgm:t>
        <a:bodyPr/>
        <a:lstStyle/>
        <a:p>
          <a:endParaRPr lang="en-US" sz="2800"/>
        </a:p>
      </dgm:t>
    </dgm:pt>
    <dgm:pt modelId="{E1AE6A55-4A2B-4233-8560-D03CDC229631}" type="sibTrans" cxnId="{6A9F808B-4D0C-4964-8063-F8E3322FB500}">
      <dgm:prSet/>
      <dgm:spPr/>
      <dgm:t>
        <a:bodyPr/>
        <a:lstStyle/>
        <a:p>
          <a:endParaRPr lang="en-US" sz="2800"/>
        </a:p>
      </dgm:t>
    </dgm:pt>
    <dgm:pt modelId="{5C8BA83E-A52B-44FC-A968-A93E3A958FC1}">
      <dgm:prSet custT="1"/>
      <dgm:spPr/>
      <dgm:t>
        <a:bodyPr/>
        <a:lstStyle/>
        <a:p>
          <a:r>
            <a:rPr lang="en-US" sz="2800" b="0" i="0" dirty="0"/>
            <a:t>If the data collecting process is poorly designed, wrong data may be obtained and false conclusions formed from the review. </a:t>
          </a:r>
          <a:br>
            <a:rPr lang="en-US" sz="2800" dirty="0"/>
          </a:br>
          <a:endParaRPr lang="en-US" sz="2800" dirty="0"/>
        </a:p>
      </dgm:t>
    </dgm:pt>
    <dgm:pt modelId="{BA88D257-B385-4B8F-AF04-03B3D9C5DFE1}" type="parTrans" cxnId="{4E531B12-FE71-47BB-865D-7084EC3E0438}">
      <dgm:prSet/>
      <dgm:spPr/>
      <dgm:t>
        <a:bodyPr/>
        <a:lstStyle/>
        <a:p>
          <a:endParaRPr lang="en-US" sz="2800"/>
        </a:p>
      </dgm:t>
    </dgm:pt>
    <dgm:pt modelId="{1AECBCFA-F3D1-438D-8C84-DD30C8DEAA75}" type="sibTrans" cxnId="{4E531B12-FE71-47BB-865D-7084EC3E0438}">
      <dgm:prSet/>
      <dgm:spPr/>
      <dgm:t>
        <a:bodyPr/>
        <a:lstStyle/>
        <a:p>
          <a:endParaRPr lang="en-US" sz="2800"/>
        </a:p>
      </dgm:t>
    </dgm:pt>
    <dgm:pt modelId="{663A2938-4585-4679-A9BC-A61532E6564B}" type="pres">
      <dgm:prSet presAssocID="{8448E863-EE57-46D4-82EE-55D684888D81}" presName="vert0" presStyleCnt="0">
        <dgm:presLayoutVars>
          <dgm:dir/>
          <dgm:animOne val="branch"/>
          <dgm:animLvl val="lvl"/>
        </dgm:presLayoutVars>
      </dgm:prSet>
      <dgm:spPr/>
    </dgm:pt>
    <dgm:pt modelId="{1043FBDC-6BAC-4FAB-B6C3-F40B40F65A0D}" type="pres">
      <dgm:prSet presAssocID="{59296149-6759-495F-84DF-206A1C67843A}" presName="thickLine" presStyleLbl="alignNode1" presStyleIdx="0" presStyleCnt="3"/>
      <dgm:spPr/>
    </dgm:pt>
    <dgm:pt modelId="{1DCC764D-9D41-4FCE-A3FF-51E2CC874DBC}" type="pres">
      <dgm:prSet presAssocID="{59296149-6759-495F-84DF-206A1C67843A}" presName="horz1" presStyleCnt="0"/>
      <dgm:spPr/>
    </dgm:pt>
    <dgm:pt modelId="{FA993402-C84A-4D0F-ADF5-DD58901DD9A4}" type="pres">
      <dgm:prSet presAssocID="{59296149-6759-495F-84DF-206A1C67843A}" presName="tx1" presStyleLbl="revTx" presStyleIdx="0" presStyleCnt="3"/>
      <dgm:spPr/>
    </dgm:pt>
    <dgm:pt modelId="{AD3872C4-C3A7-44F9-86E1-CA5B5772DF68}" type="pres">
      <dgm:prSet presAssocID="{59296149-6759-495F-84DF-206A1C67843A}" presName="vert1" presStyleCnt="0"/>
      <dgm:spPr/>
    </dgm:pt>
    <dgm:pt modelId="{063AD819-6BD3-425C-A491-054E7DB5CE21}" type="pres">
      <dgm:prSet presAssocID="{23340B60-F87D-433D-8B86-1DA5BE6A4935}" presName="thickLine" presStyleLbl="alignNode1" presStyleIdx="1" presStyleCnt="3"/>
      <dgm:spPr/>
    </dgm:pt>
    <dgm:pt modelId="{0F2705B0-3508-4760-A49E-31D2398447C6}" type="pres">
      <dgm:prSet presAssocID="{23340B60-F87D-433D-8B86-1DA5BE6A4935}" presName="horz1" presStyleCnt="0"/>
      <dgm:spPr/>
    </dgm:pt>
    <dgm:pt modelId="{3BAE2FAB-A077-4486-8A21-7C86DD941EF5}" type="pres">
      <dgm:prSet presAssocID="{23340B60-F87D-433D-8B86-1DA5BE6A4935}" presName="tx1" presStyleLbl="revTx" presStyleIdx="1" presStyleCnt="3"/>
      <dgm:spPr/>
    </dgm:pt>
    <dgm:pt modelId="{E7171933-30B9-4289-BB18-1A3B1E220226}" type="pres">
      <dgm:prSet presAssocID="{23340B60-F87D-433D-8B86-1DA5BE6A4935}" presName="vert1" presStyleCnt="0"/>
      <dgm:spPr/>
    </dgm:pt>
    <dgm:pt modelId="{EBBF6E16-1C5E-495D-B7E3-FF946608BC02}" type="pres">
      <dgm:prSet presAssocID="{5C8BA83E-A52B-44FC-A968-A93E3A958FC1}" presName="thickLine" presStyleLbl="alignNode1" presStyleIdx="2" presStyleCnt="3"/>
      <dgm:spPr/>
    </dgm:pt>
    <dgm:pt modelId="{A6921885-1273-4B6E-9AE7-7E08F76B4732}" type="pres">
      <dgm:prSet presAssocID="{5C8BA83E-A52B-44FC-A968-A93E3A958FC1}" presName="horz1" presStyleCnt="0"/>
      <dgm:spPr/>
    </dgm:pt>
    <dgm:pt modelId="{3E5B918F-5543-4CF7-8AE8-62A2ACBE1F72}" type="pres">
      <dgm:prSet presAssocID="{5C8BA83E-A52B-44FC-A968-A93E3A958FC1}" presName="tx1" presStyleLbl="revTx" presStyleIdx="2" presStyleCnt="3"/>
      <dgm:spPr/>
    </dgm:pt>
    <dgm:pt modelId="{2EFCF662-CF16-492A-85BC-053A8B91A438}" type="pres">
      <dgm:prSet presAssocID="{5C8BA83E-A52B-44FC-A968-A93E3A958FC1}" presName="vert1" presStyleCnt="0"/>
      <dgm:spPr/>
    </dgm:pt>
  </dgm:ptLst>
  <dgm:cxnLst>
    <dgm:cxn modelId="{4E531B12-FE71-47BB-865D-7084EC3E0438}" srcId="{8448E863-EE57-46D4-82EE-55D684888D81}" destId="{5C8BA83E-A52B-44FC-A968-A93E3A958FC1}" srcOrd="2" destOrd="0" parTransId="{BA88D257-B385-4B8F-AF04-03B3D9C5DFE1}" sibTransId="{1AECBCFA-F3D1-438D-8C84-DD30C8DEAA75}"/>
    <dgm:cxn modelId="{B29EC25B-684D-42C1-89C6-955C4E60B3C4}" type="presOf" srcId="{5C8BA83E-A52B-44FC-A968-A93E3A958FC1}" destId="{3E5B918F-5543-4CF7-8AE8-62A2ACBE1F72}" srcOrd="0" destOrd="0" presId="urn:microsoft.com/office/officeart/2008/layout/LinedList"/>
    <dgm:cxn modelId="{71B28D65-3355-4BDE-AB7F-98D8F5F545D9}" type="presOf" srcId="{8448E863-EE57-46D4-82EE-55D684888D81}" destId="{663A2938-4585-4679-A9BC-A61532E6564B}" srcOrd="0" destOrd="0" presId="urn:microsoft.com/office/officeart/2008/layout/LinedList"/>
    <dgm:cxn modelId="{728C5750-008A-4B45-87FC-DABFF1E57916}" srcId="{8448E863-EE57-46D4-82EE-55D684888D81}" destId="{59296149-6759-495F-84DF-206A1C67843A}" srcOrd="0" destOrd="0" parTransId="{CC0346C5-638F-4545-9352-8531C0785461}" sibTransId="{B70F0505-1B0F-4A4E-91FE-EF7A790705F5}"/>
    <dgm:cxn modelId="{5C131B7E-05DF-4658-B215-2E37ACFB9191}" type="presOf" srcId="{59296149-6759-495F-84DF-206A1C67843A}" destId="{FA993402-C84A-4D0F-ADF5-DD58901DD9A4}" srcOrd="0" destOrd="0" presId="urn:microsoft.com/office/officeart/2008/layout/LinedList"/>
    <dgm:cxn modelId="{5DC54A82-E637-43EC-8B9A-9D7DA6615555}" type="presOf" srcId="{23340B60-F87D-433D-8B86-1DA5BE6A4935}" destId="{3BAE2FAB-A077-4486-8A21-7C86DD941EF5}" srcOrd="0" destOrd="0" presId="urn:microsoft.com/office/officeart/2008/layout/LinedList"/>
    <dgm:cxn modelId="{6A9F808B-4D0C-4964-8063-F8E3322FB500}" srcId="{8448E863-EE57-46D4-82EE-55D684888D81}" destId="{23340B60-F87D-433D-8B86-1DA5BE6A4935}" srcOrd="1" destOrd="0" parTransId="{1272197C-9B12-474B-8AEF-BEA8A516BC9A}" sibTransId="{E1AE6A55-4A2B-4233-8560-D03CDC229631}"/>
    <dgm:cxn modelId="{0EB7CF65-AE44-4022-A836-434716E2B66F}" type="presParOf" srcId="{663A2938-4585-4679-A9BC-A61532E6564B}" destId="{1043FBDC-6BAC-4FAB-B6C3-F40B40F65A0D}" srcOrd="0" destOrd="0" presId="urn:microsoft.com/office/officeart/2008/layout/LinedList"/>
    <dgm:cxn modelId="{2B1232E0-D081-4DC8-A804-586F2F39EA74}" type="presParOf" srcId="{663A2938-4585-4679-A9BC-A61532E6564B}" destId="{1DCC764D-9D41-4FCE-A3FF-51E2CC874DBC}" srcOrd="1" destOrd="0" presId="urn:microsoft.com/office/officeart/2008/layout/LinedList"/>
    <dgm:cxn modelId="{DB58FCE2-28C1-4AF2-9B0B-E4C4491E79B7}" type="presParOf" srcId="{1DCC764D-9D41-4FCE-A3FF-51E2CC874DBC}" destId="{FA993402-C84A-4D0F-ADF5-DD58901DD9A4}" srcOrd="0" destOrd="0" presId="urn:microsoft.com/office/officeart/2008/layout/LinedList"/>
    <dgm:cxn modelId="{1978BFBC-9EE9-493E-B3AC-AA2164313BE8}" type="presParOf" srcId="{1DCC764D-9D41-4FCE-A3FF-51E2CC874DBC}" destId="{AD3872C4-C3A7-44F9-86E1-CA5B5772DF68}" srcOrd="1" destOrd="0" presId="urn:microsoft.com/office/officeart/2008/layout/LinedList"/>
    <dgm:cxn modelId="{AFA2FE80-7635-419F-B2A8-EBA802F6B6C1}" type="presParOf" srcId="{663A2938-4585-4679-A9BC-A61532E6564B}" destId="{063AD819-6BD3-425C-A491-054E7DB5CE21}" srcOrd="2" destOrd="0" presId="urn:microsoft.com/office/officeart/2008/layout/LinedList"/>
    <dgm:cxn modelId="{8BDBC793-3902-4860-9E91-BF445CFE0076}" type="presParOf" srcId="{663A2938-4585-4679-A9BC-A61532E6564B}" destId="{0F2705B0-3508-4760-A49E-31D2398447C6}" srcOrd="3" destOrd="0" presId="urn:microsoft.com/office/officeart/2008/layout/LinedList"/>
    <dgm:cxn modelId="{0F21EC79-88E7-4431-AC0B-756C26742893}" type="presParOf" srcId="{0F2705B0-3508-4760-A49E-31D2398447C6}" destId="{3BAE2FAB-A077-4486-8A21-7C86DD941EF5}" srcOrd="0" destOrd="0" presId="urn:microsoft.com/office/officeart/2008/layout/LinedList"/>
    <dgm:cxn modelId="{B9EBFFB6-DFAD-427E-99C8-A8D6E8570982}" type="presParOf" srcId="{0F2705B0-3508-4760-A49E-31D2398447C6}" destId="{E7171933-30B9-4289-BB18-1A3B1E220226}" srcOrd="1" destOrd="0" presId="urn:microsoft.com/office/officeart/2008/layout/LinedList"/>
    <dgm:cxn modelId="{78B71A8E-0F91-4C36-A10D-BC3954B48842}" type="presParOf" srcId="{663A2938-4585-4679-A9BC-A61532E6564B}" destId="{EBBF6E16-1C5E-495D-B7E3-FF946608BC02}" srcOrd="4" destOrd="0" presId="urn:microsoft.com/office/officeart/2008/layout/LinedList"/>
    <dgm:cxn modelId="{EAB55B8F-1491-4835-B34B-CB3A3E1DC67D}" type="presParOf" srcId="{663A2938-4585-4679-A9BC-A61532E6564B}" destId="{A6921885-1273-4B6E-9AE7-7E08F76B4732}" srcOrd="5" destOrd="0" presId="urn:microsoft.com/office/officeart/2008/layout/LinedList"/>
    <dgm:cxn modelId="{4F90A127-964E-4DE3-9C74-07BA05D39CBC}" type="presParOf" srcId="{A6921885-1273-4B6E-9AE7-7E08F76B4732}" destId="{3E5B918F-5543-4CF7-8AE8-62A2ACBE1F72}" srcOrd="0" destOrd="0" presId="urn:microsoft.com/office/officeart/2008/layout/LinedList"/>
    <dgm:cxn modelId="{6B83B935-1D24-425C-965B-7708120B7037}" type="presParOf" srcId="{A6921885-1273-4B6E-9AE7-7E08F76B4732}" destId="{2EFCF662-CF16-492A-85BC-053A8B91A43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9005B8-B0AC-4D1C-86BE-516F67B84827}"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8B4ABA59-0723-4FCA-B169-53D17B70D52F}">
      <dgm:prSet custT="1"/>
      <dgm:spPr/>
      <dgm:t>
        <a:bodyPr/>
        <a:lstStyle/>
        <a:p>
          <a:r>
            <a:rPr lang="en-US" sz="2400" b="1" i="0" dirty="0">
              <a:solidFill>
                <a:srgbClr val="FFFF00"/>
              </a:solidFill>
            </a:rPr>
            <a:t>Existing administrative and monitoring data</a:t>
          </a:r>
          <a:r>
            <a:rPr lang="en-US" sz="2400" b="0" i="0" dirty="0">
              <a:solidFill>
                <a:srgbClr val="FFFF00"/>
              </a:solidFill>
            </a:rPr>
            <a:t>: </a:t>
          </a:r>
          <a:r>
            <a:rPr lang="en-US" sz="2400" b="0" i="0" dirty="0"/>
            <a:t>data gathered either for the operation of an intervention, or for other functions.</a:t>
          </a:r>
          <a:endParaRPr lang="en-US" sz="2400" dirty="0"/>
        </a:p>
      </dgm:t>
    </dgm:pt>
    <dgm:pt modelId="{4F3047B8-7411-4084-A54F-43E336B6D937}" type="parTrans" cxnId="{3C1B6634-E9AD-4B73-8451-62E82AC5070C}">
      <dgm:prSet/>
      <dgm:spPr/>
      <dgm:t>
        <a:bodyPr/>
        <a:lstStyle/>
        <a:p>
          <a:endParaRPr lang="en-US" sz="2400"/>
        </a:p>
      </dgm:t>
    </dgm:pt>
    <dgm:pt modelId="{6F35D8A7-03CF-45DD-AFFE-B51F2E984F13}" type="sibTrans" cxnId="{3C1B6634-E9AD-4B73-8451-62E82AC5070C}">
      <dgm:prSet/>
      <dgm:spPr/>
      <dgm:t>
        <a:bodyPr/>
        <a:lstStyle/>
        <a:p>
          <a:endParaRPr lang="en-US" sz="2400"/>
        </a:p>
      </dgm:t>
    </dgm:pt>
    <dgm:pt modelId="{4430E35C-61F6-4BB4-B4C7-A845E6A733F4}">
      <dgm:prSet custT="1"/>
      <dgm:spPr/>
      <dgm:t>
        <a:bodyPr/>
        <a:lstStyle/>
        <a:p>
          <a:r>
            <a:rPr lang="en-US" sz="2400" b="1" i="0" dirty="0">
              <a:solidFill>
                <a:srgbClr val="FFFF00"/>
              </a:solidFill>
            </a:rPr>
            <a:t>Existing large-scale survey data</a:t>
          </a:r>
          <a:r>
            <a:rPr lang="en-US" sz="2400" b="0" i="0" dirty="0">
              <a:solidFill>
                <a:srgbClr val="FFFF00"/>
              </a:solidFill>
            </a:rPr>
            <a:t>: </a:t>
          </a:r>
          <a:r>
            <a:rPr lang="en-US" sz="2400" b="0" i="0" dirty="0"/>
            <a:t>long-term, large-scale survey data, often managed by central governments.</a:t>
          </a:r>
          <a:endParaRPr lang="en-US" sz="2400" dirty="0"/>
        </a:p>
      </dgm:t>
    </dgm:pt>
    <dgm:pt modelId="{8606FEEC-F198-4474-BEB0-6D205BA6610C}" type="parTrans" cxnId="{E5B91F88-834D-4D3B-A104-1B95CA2792F0}">
      <dgm:prSet/>
      <dgm:spPr/>
      <dgm:t>
        <a:bodyPr/>
        <a:lstStyle/>
        <a:p>
          <a:endParaRPr lang="en-US" sz="2400"/>
        </a:p>
      </dgm:t>
    </dgm:pt>
    <dgm:pt modelId="{E971CE57-04FE-43E2-815E-E2D5DD0A9C1C}" type="sibTrans" cxnId="{E5B91F88-834D-4D3B-A104-1B95CA2792F0}">
      <dgm:prSet/>
      <dgm:spPr/>
      <dgm:t>
        <a:bodyPr/>
        <a:lstStyle/>
        <a:p>
          <a:endParaRPr lang="en-US" sz="2400"/>
        </a:p>
      </dgm:t>
    </dgm:pt>
    <dgm:pt modelId="{610739B5-5D95-44A0-93C3-D07A5B7A77DB}">
      <dgm:prSet custT="1"/>
      <dgm:spPr/>
      <dgm:t>
        <a:bodyPr/>
        <a:lstStyle/>
        <a:p>
          <a:r>
            <a:rPr lang="en-US" sz="2400" b="1" i="0" dirty="0">
              <a:solidFill>
                <a:srgbClr val="FFFF00"/>
              </a:solidFill>
            </a:rPr>
            <a:t>New sources of data designed specifically for the evaluation</a:t>
          </a:r>
          <a:r>
            <a:rPr lang="en-US" sz="2400" b="0" i="0" dirty="0">
              <a:solidFill>
                <a:srgbClr val="FFFF00"/>
              </a:solidFill>
            </a:rPr>
            <a:t>: </a:t>
          </a:r>
          <a:r>
            <a:rPr lang="en-US" sz="2400" b="0" i="0" dirty="0"/>
            <a:t>such data are typically obtained through methods such as surveys, qualitative method (interviews, observation, focus groups), web-scraping.</a:t>
          </a:r>
        </a:p>
        <a:p>
          <a:endParaRPr lang="en-US" sz="2400" dirty="0"/>
        </a:p>
      </dgm:t>
    </dgm:pt>
    <dgm:pt modelId="{5DB2AF65-CFA5-4B10-973E-4DFB529FFB95}" type="parTrans" cxnId="{516D0D2E-E7FA-40A0-966D-BB9B82EA2737}">
      <dgm:prSet/>
      <dgm:spPr/>
      <dgm:t>
        <a:bodyPr/>
        <a:lstStyle/>
        <a:p>
          <a:endParaRPr lang="en-US" sz="2400"/>
        </a:p>
      </dgm:t>
    </dgm:pt>
    <dgm:pt modelId="{45E1C39E-E8FD-4C9B-BDAB-6DF47B80EF32}" type="sibTrans" cxnId="{516D0D2E-E7FA-40A0-966D-BB9B82EA2737}">
      <dgm:prSet/>
      <dgm:spPr/>
      <dgm:t>
        <a:bodyPr/>
        <a:lstStyle/>
        <a:p>
          <a:endParaRPr lang="en-US" sz="2400"/>
        </a:p>
      </dgm:t>
    </dgm:pt>
    <dgm:pt modelId="{69DB2364-8BDA-45F3-AE53-894734DED507}">
      <dgm:prSet custT="1"/>
      <dgm:spPr/>
      <dgm:t>
        <a:bodyPr/>
        <a:lstStyle/>
        <a:p>
          <a:r>
            <a:rPr lang="en-US" sz="2400" b="1" i="0" dirty="0">
              <a:solidFill>
                <a:srgbClr val="FFFF00"/>
              </a:solidFill>
            </a:rPr>
            <a:t>Social media data: </a:t>
          </a:r>
          <a:r>
            <a:rPr lang="en-US" sz="2400" b="0" i="0" dirty="0"/>
            <a:t>this is a relatively new source of data, but potentially very rich in terms of gauging an unprompted reaction to an intervention.</a:t>
          </a:r>
          <a:r>
            <a:rPr lang="en-US" sz="2400" dirty="0"/>
            <a:t> </a:t>
          </a:r>
          <a:br>
            <a:rPr lang="en-US" sz="2400" dirty="0"/>
          </a:br>
          <a:endParaRPr lang="en-US" sz="2400" dirty="0"/>
        </a:p>
      </dgm:t>
    </dgm:pt>
    <dgm:pt modelId="{CBDC27EB-A609-4633-9E1C-99664A97D7F6}" type="parTrans" cxnId="{2823D9E3-B633-4C1E-A92F-3FD400B79316}">
      <dgm:prSet/>
      <dgm:spPr/>
      <dgm:t>
        <a:bodyPr/>
        <a:lstStyle/>
        <a:p>
          <a:endParaRPr lang="en-US" sz="2400"/>
        </a:p>
      </dgm:t>
    </dgm:pt>
    <dgm:pt modelId="{CBCFC98B-3DEF-4151-94B8-2E443DDAA415}" type="sibTrans" cxnId="{2823D9E3-B633-4C1E-A92F-3FD400B79316}">
      <dgm:prSet/>
      <dgm:spPr/>
      <dgm:t>
        <a:bodyPr/>
        <a:lstStyle/>
        <a:p>
          <a:endParaRPr lang="en-US" sz="2400"/>
        </a:p>
      </dgm:t>
    </dgm:pt>
    <dgm:pt modelId="{4A351BD2-AD4C-4E0A-A789-E6CCA9B0EBC2}" type="pres">
      <dgm:prSet presAssocID="{6A9005B8-B0AC-4D1C-86BE-516F67B84827}" presName="linear" presStyleCnt="0">
        <dgm:presLayoutVars>
          <dgm:animLvl val="lvl"/>
          <dgm:resizeHandles val="exact"/>
        </dgm:presLayoutVars>
      </dgm:prSet>
      <dgm:spPr/>
    </dgm:pt>
    <dgm:pt modelId="{796F3621-B784-4343-B5AA-0948E5351C96}" type="pres">
      <dgm:prSet presAssocID="{8B4ABA59-0723-4FCA-B169-53D17B70D52F}" presName="parentText" presStyleLbl="node1" presStyleIdx="0" presStyleCnt="4">
        <dgm:presLayoutVars>
          <dgm:chMax val="0"/>
          <dgm:bulletEnabled val="1"/>
        </dgm:presLayoutVars>
      </dgm:prSet>
      <dgm:spPr/>
    </dgm:pt>
    <dgm:pt modelId="{9B861E60-6B96-48A7-AE27-C2E4E32A7D36}" type="pres">
      <dgm:prSet presAssocID="{6F35D8A7-03CF-45DD-AFFE-B51F2E984F13}" presName="spacer" presStyleCnt="0"/>
      <dgm:spPr/>
    </dgm:pt>
    <dgm:pt modelId="{5DD1955D-5569-4558-8A03-9EB547ED04C5}" type="pres">
      <dgm:prSet presAssocID="{4430E35C-61F6-4BB4-B4C7-A845E6A733F4}" presName="parentText" presStyleLbl="node1" presStyleIdx="1" presStyleCnt="4">
        <dgm:presLayoutVars>
          <dgm:chMax val="0"/>
          <dgm:bulletEnabled val="1"/>
        </dgm:presLayoutVars>
      </dgm:prSet>
      <dgm:spPr/>
    </dgm:pt>
    <dgm:pt modelId="{2F9FD66D-3391-475C-B761-7677E8917B32}" type="pres">
      <dgm:prSet presAssocID="{E971CE57-04FE-43E2-815E-E2D5DD0A9C1C}" presName="spacer" presStyleCnt="0"/>
      <dgm:spPr/>
    </dgm:pt>
    <dgm:pt modelId="{D59BDC42-97D8-489A-9B15-B90E2D337711}" type="pres">
      <dgm:prSet presAssocID="{610739B5-5D95-44A0-93C3-D07A5B7A77DB}" presName="parentText" presStyleLbl="node1" presStyleIdx="2" presStyleCnt="4">
        <dgm:presLayoutVars>
          <dgm:chMax val="0"/>
          <dgm:bulletEnabled val="1"/>
        </dgm:presLayoutVars>
      </dgm:prSet>
      <dgm:spPr/>
    </dgm:pt>
    <dgm:pt modelId="{1781C6CE-DC0B-48DF-A46F-C324A99F5594}" type="pres">
      <dgm:prSet presAssocID="{45E1C39E-E8FD-4C9B-BDAB-6DF47B80EF32}" presName="spacer" presStyleCnt="0"/>
      <dgm:spPr/>
    </dgm:pt>
    <dgm:pt modelId="{D2CDF951-8D5C-4472-BDF1-21080AD7419D}" type="pres">
      <dgm:prSet presAssocID="{69DB2364-8BDA-45F3-AE53-894734DED507}" presName="parentText" presStyleLbl="node1" presStyleIdx="3" presStyleCnt="4">
        <dgm:presLayoutVars>
          <dgm:chMax val="0"/>
          <dgm:bulletEnabled val="1"/>
        </dgm:presLayoutVars>
      </dgm:prSet>
      <dgm:spPr/>
    </dgm:pt>
  </dgm:ptLst>
  <dgm:cxnLst>
    <dgm:cxn modelId="{40A75D22-62D0-4527-8E27-FF015F48D5C0}" type="presOf" srcId="{6A9005B8-B0AC-4D1C-86BE-516F67B84827}" destId="{4A351BD2-AD4C-4E0A-A789-E6CCA9B0EBC2}" srcOrd="0" destOrd="0" presId="urn:microsoft.com/office/officeart/2005/8/layout/vList2"/>
    <dgm:cxn modelId="{516D0D2E-E7FA-40A0-966D-BB9B82EA2737}" srcId="{6A9005B8-B0AC-4D1C-86BE-516F67B84827}" destId="{610739B5-5D95-44A0-93C3-D07A5B7A77DB}" srcOrd="2" destOrd="0" parTransId="{5DB2AF65-CFA5-4B10-973E-4DFB529FFB95}" sibTransId="{45E1C39E-E8FD-4C9B-BDAB-6DF47B80EF32}"/>
    <dgm:cxn modelId="{3C1B6634-E9AD-4B73-8451-62E82AC5070C}" srcId="{6A9005B8-B0AC-4D1C-86BE-516F67B84827}" destId="{8B4ABA59-0723-4FCA-B169-53D17B70D52F}" srcOrd="0" destOrd="0" parTransId="{4F3047B8-7411-4084-A54F-43E336B6D937}" sibTransId="{6F35D8A7-03CF-45DD-AFFE-B51F2E984F13}"/>
    <dgm:cxn modelId="{0483C23B-11F4-4FDE-9837-990F5C70E859}" type="presOf" srcId="{610739B5-5D95-44A0-93C3-D07A5B7A77DB}" destId="{D59BDC42-97D8-489A-9B15-B90E2D337711}" srcOrd="0" destOrd="0" presId="urn:microsoft.com/office/officeart/2005/8/layout/vList2"/>
    <dgm:cxn modelId="{E7151065-D6F6-4CDF-B0D4-76402EE404D6}" type="presOf" srcId="{8B4ABA59-0723-4FCA-B169-53D17B70D52F}" destId="{796F3621-B784-4343-B5AA-0948E5351C96}" srcOrd="0" destOrd="0" presId="urn:microsoft.com/office/officeart/2005/8/layout/vList2"/>
    <dgm:cxn modelId="{7697E44A-450E-4140-8AA6-D7D6051D40CF}" type="presOf" srcId="{4430E35C-61F6-4BB4-B4C7-A845E6A733F4}" destId="{5DD1955D-5569-4558-8A03-9EB547ED04C5}" srcOrd="0" destOrd="0" presId="urn:microsoft.com/office/officeart/2005/8/layout/vList2"/>
    <dgm:cxn modelId="{4299797A-5341-420F-AABF-7D0667D43507}" type="presOf" srcId="{69DB2364-8BDA-45F3-AE53-894734DED507}" destId="{D2CDF951-8D5C-4472-BDF1-21080AD7419D}" srcOrd="0" destOrd="0" presId="urn:microsoft.com/office/officeart/2005/8/layout/vList2"/>
    <dgm:cxn modelId="{E5B91F88-834D-4D3B-A104-1B95CA2792F0}" srcId="{6A9005B8-B0AC-4D1C-86BE-516F67B84827}" destId="{4430E35C-61F6-4BB4-B4C7-A845E6A733F4}" srcOrd="1" destOrd="0" parTransId="{8606FEEC-F198-4474-BEB0-6D205BA6610C}" sibTransId="{E971CE57-04FE-43E2-815E-E2D5DD0A9C1C}"/>
    <dgm:cxn modelId="{2823D9E3-B633-4C1E-A92F-3FD400B79316}" srcId="{6A9005B8-B0AC-4D1C-86BE-516F67B84827}" destId="{69DB2364-8BDA-45F3-AE53-894734DED507}" srcOrd="3" destOrd="0" parTransId="{CBDC27EB-A609-4633-9E1C-99664A97D7F6}" sibTransId="{CBCFC98B-3DEF-4151-94B8-2E443DDAA415}"/>
    <dgm:cxn modelId="{75A4A417-6FD1-49C6-9E23-7D7F013CDB31}" type="presParOf" srcId="{4A351BD2-AD4C-4E0A-A789-E6CCA9B0EBC2}" destId="{796F3621-B784-4343-B5AA-0948E5351C96}" srcOrd="0" destOrd="0" presId="urn:microsoft.com/office/officeart/2005/8/layout/vList2"/>
    <dgm:cxn modelId="{395C1E83-2595-4400-8067-F9AD46ADD2C4}" type="presParOf" srcId="{4A351BD2-AD4C-4E0A-A789-E6CCA9B0EBC2}" destId="{9B861E60-6B96-48A7-AE27-C2E4E32A7D36}" srcOrd="1" destOrd="0" presId="urn:microsoft.com/office/officeart/2005/8/layout/vList2"/>
    <dgm:cxn modelId="{9C3F9BC8-A696-49A0-8163-A1515B06481A}" type="presParOf" srcId="{4A351BD2-AD4C-4E0A-A789-E6CCA9B0EBC2}" destId="{5DD1955D-5569-4558-8A03-9EB547ED04C5}" srcOrd="2" destOrd="0" presId="urn:microsoft.com/office/officeart/2005/8/layout/vList2"/>
    <dgm:cxn modelId="{EA6447CB-7C4C-45C7-980C-87D435421D0B}" type="presParOf" srcId="{4A351BD2-AD4C-4E0A-A789-E6CCA9B0EBC2}" destId="{2F9FD66D-3391-475C-B761-7677E8917B32}" srcOrd="3" destOrd="0" presId="urn:microsoft.com/office/officeart/2005/8/layout/vList2"/>
    <dgm:cxn modelId="{B4F0284C-94A1-4DEF-B542-26052C7E2AB7}" type="presParOf" srcId="{4A351BD2-AD4C-4E0A-A789-E6CCA9B0EBC2}" destId="{D59BDC42-97D8-489A-9B15-B90E2D337711}" srcOrd="4" destOrd="0" presId="urn:microsoft.com/office/officeart/2005/8/layout/vList2"/>
    <dgm:cxn modelId="{027EACB0-13BF-439A-BA96-CE6207AC5FA5}" type="presParOf" srcId="{4A351BD2-AD4C-4E0A-A789-E6CCA9B0EBC2}" destId="{1781C6CE-DC0B-48DF-A46F-C324A99F5594}" srcOrd="5" destOrd="0" presId="urn:microsoft.com/office/officeart/2005/8/layout/vList2"/>
    <dgm:cxn modelId="{D55E317E-A843-4E1A-9324-E80C92D1C8E0}" type="presParOf" srcId="{4A351BD2-AD4C-4E0A-A789-E6CCA9B0EBC2}" destId="{D2CDF951-8D5C-4472-BDF1-21080AD7419D}"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89EA43-F3D5-49A7-B9FF-E0A3BA2C3558}"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2C470B12-33FE-482D-8A21-EE13ECC3CE8F}">
      <dgm:prSet custT="1"/>
      <dgm:spPr/>
      <dgm:t>
        <a:bodyPr/>
        <a:lstStyle/>
        <a:p>
          <a:pPr>
            <a:lnSpc>
              <a:spcPct val="100000"/>
            </a:lnSpc>
          </a:pPr>
          <a:r>
            <a:rPr lang="en-US" sz="2000" b="0" i="0" dirty="0"/>
            <a:t>Government organizations and academic institutions collect large-scale survey data for statistical and research objectives. </a:t>
          </a:r>
          <a:endParaRPr lang="en-US" sz="2000" dirty="0"/>
        </a:p>
      </dgm:t>
    </dgm:pt>
    <dgm:pt modelId="{3E1FB499-A428-4BA0-B9C1-FD87C91F54A7}" type="parTrans" cxnId="{8544D160-1F5E-499F-8B63-80EDE8C27292}">
      <dgm:prSet/>
      <dgm:spPr/>
      <dgm:t>
        <a:bodyPr/>
        <a:lstStyle/>
        <a:p>
          <a:endParaRPr lang="en-US" sz="3600"/>
        </a:p>
      </dgm:t>
    </dgm:pt>
    <dgm:pt modelId="{6CF93B72-32C5-4750-9B96-BB0DBF89EA01}" type="sibTrans" cxnId="{8544D160-1F5E-499F-8B63-80EDE8C27292}">
      <dgm:prSet/>
      <dgm:spPr/>
      <dgm:t>
        <a:bodyPr/>
        <a:lstStyle/>
        <a:p>
          <a:pPr>
            <a:lnSpc>
              <a:spcPct val="100000"/>
            </a:lnSpc>
          </a:pPr>
          <a:endParaRPr lang="en-US" sz="3600"/>
        </a:p>
      </dgm:t>
    </dgm:pt>
    <dgm:pt modelId="{DAB3B10C-17B0-47ED-B65E-4015C73FFDC5}">
      <dgm:prSet custT="1"/>
      <dgm:spPr/>
      <dgm:t>
        <a:bodyPr/>
        <a:lstStyle/>
        <a:p>
          <a:pPr>
            <a:lnSpc>
              <a:spcPct val="100000"/>
            </a:lnSpc>
          </a:pPr>
          <a:r>
            <a:rPr lang="en-US" sz="2000" b="0" i="0" dirty="0"/>
            <a:t>Large-scale surveys, produce robust estimates due to large representative samples. </a:t>
          </a:r>
          <a:endParaRPr lang="en-US" sz="2000" dirty="0"/>
        </a:p>
      </dgm:t>
    </dgm:pt>
    <dgm:pt modelId="{B8A495C2-E3A5-49F3-8813-02B32603627E}" type="parTrans" cxnId="{CFE8C28D-679C-4516-8611-412DBDF006F0}">
      <dgm:prSet/>
      <dgm:spPr/>
      <dgm:t>
        <a:bodyPr/>
        <a:lstStyle/>
        <a:p>
          <a:endParaRPr lang="en-US" sz="3600"/>
        </a:p>
      </dgm:t>
    </dgm:pt>
    <dgm:pt modelId="{4D50629A-8853-4395-A89D-AF6CBDC08D50}" type="sibTrans" cxnId="{CFE8C28D-679C-4516-8611-412DBDF006F0}">
      <dgm:prSet/>
      <dgm:spPr/>
      <dgm:t>
        <a:bodyPr/>
        <a:lstStyle/>
        <a:p>
          <a:pPr>
            <a:lnSpc>
              <a:spcPct val="100000"/>
            </a:lnSpc>
          </a:pPr>
          <a:endParaRPr lang="en-US" sz="3600"/>
        </a:p>
      </dgm:t>
    </dgm:pt>
    <dgm:pt modelId="{EC594264-D4B6-4D4F-B037-915CCE2F17BD}">
      <dgm:prSet custT="1"/>
      <dgm:spPr/>
      <dgm:t>
        <a:bodyPr/>
        <a:lstStyle/>
        <a:p>
          <a:pPr>
            <a:lnSpc>
              <a:spcPct val="100000"/>
            </a:lnSpc>
          </a:pPr>
          <a:r>
            <a:rPr lang="en-US" sz="2000" b="0" i="0" dirty="0"/>
            <a:t>These surveys may be cheaper than new data.</a:t>
          </a:r>
          <a:endParaRPr lang="en-US" sz="2000" dirty="0"/>
        </a:p>
      </dgm:t>
    </dgm:pt>
    <dgm:pt modelId="{BB2A5EA3-D0E6-4E13-B1FD-2545EC519C80}" type="parTrans" cxnId="{A9185419-7A77-4DD1-8A17-8904B9099905}">
      <dgm:prSet/>
      <dgm:spPr/>
      <dgm:t>
        <a:bodyPr/>
        <a:lstStyle/>
        <a:p>
          <a:endParaRPr lang="en-US" sz="3600"/>
        </a:p>
      </dgm:t>
    </dgm:pt>
    <dgm:pt modelId="{F438EBD0-AEFA-4AB6-85EE-1C3F2D6A2E74}" type="sibTrans" cxnId="{A9185419-7A77-4DD1-8A17-8904B9099905}">
      <dgm:prSet/>
      <dgm:spPr/>
      <dgm:t>
        <a:bodyPr/>
        <a:lstStyle/>
        <a:p>
          <a:pPr>
            <a:lnSpc>
              <a:spcPct val="100000"/>
            </a:lnSpc>
          </a:pPr>
          <a:endParaRPr lang="en-US" sz="3600"/>
        </a:p>
      </dgm:t>
    </dgm:pt>
    <dgm:pt modelId="{6129D478-FE30-4AF9-ADF9-78EB03B8CF8A}">
      <dgm:prSet custT="1"/>
      <dgm:spPr/>
      <dgm:t>
        <a:bodyPr/>
        <a:lstStyle/>
        <a:p>
          <a:pPr>
            <a:lnSpc>
              <a:spcPct val="100000"/>
            </a:lnSpc>
          </a:pPr>
          <a:r>
            <a:rPr lang="en-US" sz="2000" b="0" i="0" dirty="0"/>
            <a:t>The data collection purpose will be different from the evaluation purpose, they are unlikely to provide the detail needed, such as answers to specific questions or information about the populations of interest, and the survey timing will be fixed and may not suit the evaluation's purposes. </a:t>
          </a:r>
          <a:br>
            <a:rPr lang="en-US" sz="2000" dirty="0"/>
          </a:br>
          <a:endParaRPr lang="en-US" sz="2000" dirty="0"/>
        </a:p>
      </dgm:t>
    </dgm:pt>
    <dgm:pt modelId="{69C684BE-7ABA-4C55-8C59-9D8FA04BCE1F}" type="parTrans" cxnId="{633296FE-6454-48E4-8760-011DB818E815}">
      <dgm:prSet/>
      <dgm:spPr/>
      <dgm:t>
        <a:bodyPr/>
        <a:lstStyle/>
        <a:p>
          <a:endParaRPr lang="en-US" sz="3600"/>
        </a:p>
      </dgm:t>
    </dgm:pt>
    <dgm:pt modelId="{99327733-5615-46F6-AA27-52EDA15A5B4B}" type="sibTrans" cxnId="{633296FE-6454-48E4-8760-011DB818E815}">
      <dgm:prSet/>
      <dgm:spPr/>
      <dgm:t>
        <a:bodyPr/>
        <a:lstStyle/>
        <a:p>
          <a:endParaRPr lang="en-US" sz="3600"/>
        </a:p>
      </dgm:t>
    </dgm:pt>
    <dgm:pt modelId="{359CD61D-28AC-47E6-82A6-96FE8EF84C6F}" type="pres">
      <dgm:prSet presAssocID="{0989EA43-F3D5-49A7-B9FF-E0A3BA2C3558}" presName="root" presStyleCnt="0">
        <dgm:presLayoutVars>
          <dgm:dir/>
          <dgm:resizeHandles val="exact"/>
        </dgm:presLayoutVars>
      </dgm:prSet>
      <dgm:spPr/>
    </dgm:pt>
    <dgm:pt modelId="{EF1CC16A-805F-4019-A0BE-D1E7A67AF80B}" type="pres">
      <dgm:prSet presAssocID="{2C470B12-33FE-482D-8A21-EE13ECC3CE8F}" presName="compNode" presStyleCnt="0"/>
      <dgm:spPr/>
    </dgm:pt>
    <dgm:pt modelId="{AEBC163F-B42C-4342-98A3-C2561E7C4CB2}" type="pres">
      <dgm:prSet presAssocID="{2C470B12-33FE-482D-8A21-EE13ECC3CE8F}" presName="bgRect" presStyleLbl="bgShp" presStyleIdx="0" presStyleCnt="4"/>
      <dgm:spPr/>
    </dgm:pt>
    <dgm:pt modelId="{0AAE208B-1D55-484B-A458-CE35175FE9F0}" type="pres">
      <dgm:prSet presAssocID="{2C470B12-33FE-482D-8A21-EE13ECC3CE8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B3D94063-7B42-483E-9494-9C5B53B0E575}" type="pres">
      <dgm:prSet presAssocID="{2C470B12-33FE-482D-8A21-EE13ECC3CE8F}" presName="spaceRect" presStyleCnt="0"/>
      <dgm:spPr/>
    </dgm:pt>
    <dgm:pt modelId="{0242A24A-970F-4D64-8930-29E785CC37D7}" type="pres">
      <dgm:prSet presAssocID="{2C470B12-33FE-482D-8A21-EE13ECC3CE8F}" presName="parTx" presStyleLbl="revTx" presStyleIdx="0" presStyleCnt="4">
        <dgm:presLayoutVars>
          <dgm:chMax val="0"/>
          <dgm:chPref val="0"/>
        </dgm:presLayoutVars>
      </dgm:prSet>
      <dgm:spPr/>
    </dgm:pt>
    <dgm:pt modelId="{CBEC71CC-4022-4D81-9B96-967917DAB0E1}" type="pres">
      <dgm:prSet presAssocID="{6CF93B72-32C5-4750-9B96-BB0DBF89EA01}" presName="sibTrans" presStyleCnt="0"/>
      <dgm:spPr/>
    </dgm:pt>
    <dgm:pt modelId="{4DE2C726-340A-4322-BDB6-42E8F7A0C8B3}" type="pres">
      <dgm:prSet presAssocID="{DAB3B10C-17B0-47ED-B65E-4015C73FFDC5}" presName="compNode" presStyleCnt="0"/>
      <dgm:spPr/>
    </dgm:pt>
    <dgm:pt modelId="{8BEC1F79-B6E8-4C27-A150-7338C7A558A9}" type="pres">
      <dgm:prSet presAssocID="{DAB3B10C-17B0-47ED-B65E-4015C73FFDC5}" presName="bgRect" presStyleLbl="bgShp" presStyleIdx="1" presStyleCnt="4"/>
      <dgm:spPr/>
    </dgm:pt>
    <dgm:pt modelId="{9CBE3D40-A17B-4291-BCA9-943EC3723430}" type="pres">
      <dgm:prSet presAssocID="{DAB3B10C-17B0-47ED-B65E-4015C73FFDC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atistics"/>
        </a:ext>
      </dgm:extLst>
    </dgm:pt>
    <dgm:pt modelId="{D1F53639-FD89-4230-BE60-A40E461810B3}" type="pres">
      <dgm:prSet presAssocID="{DAB3B10C-17B0-47ED-B65E-4015C73FFDC5}" presName="spaceRect" presStyleCnt="0"/>
      <dgm:spPr/>
    </dgm:pt>
    <dgm:pt modelId="{94650E10-BCF4-463D-9BFE-E459980563CA}" type="pres">
      <dgm:prSet presAssocID="{DAB3B10C-17B0-47ED-B65E-4015C73FFDC5}" presName="parTx" presStyleLbl="revTx" presStyleIdx="1" presStyleCnt="4">
        <dgm:presLayoutVars>
          <dgm:chMax val="0"/>
          <dgm:chPref val="0"/>
        </dgm:presLayoutVars>
      </dgm:prSet>
      <dgm:spPr/>
    </dgm:pt>
    <dgm:pt modelId="{38CB0DA5-CCC1-4E67-BF95-4FB6D9DB84E7}" type="pres">
      <dgm:prSet presAssocID="{4D50629A-8853-4395-A89D-AF6CBDC08D50}" presName="sibTrans" presStyleCnt="0"/>
      <dgm:spPr/>
    </dgm:pt>
    <dgm:pt modelId="{9E1350FC-AEBA-4BEB-9372-06BAA5A2DEA0}" type="pres">
      <dgm:prSet presAssocID="{EC594264-D4B6-4D4F-B037-915CCE2F17BD}" presName="compNode" presStyleCnt="0"/>
      <dgm:spPr/>
    </dgm:pt>
    <dgm:pt modelId="{62EE306B-1939-4366-BEEF-2750FDC63983}" type="pres">
      <dgm:prSet presAssocID="{EC594264-D4B6-4D4F-B037-915CCE2F17BD}" presName="bgRect" presStyleLbl="bgShp" presStyleIdx="2" presStyleCnt="4"/>
      <dgm:spPr/>
    </dgm:pt>
    <dgm:pt modelId="{E8A35921-F0DB-4048-8590-2677ECB07DBB}" type="pres">
      <dgm:prSet presAssocID="{EC594264-D4B6-4D4F-B037-915CCE2F17B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llar"/>
        </a:ext>
      </dgm:extLst>
    </dgm:pt>
    <dgm:pt modelId="{84CB03A0-BB2C-4E4A-B7CB-868FFD9D6BEF}" type="pres">
      <dgm:prSet presAssocID="{EC594264-D4B6-4D4F-B037-915CCE2F17BD}" presName="spaceRect" presStyleCnt="0"/>
      <dgm:spPr/>
    </dgm:pt>
    <dgm:pt modelId="{76920AF0-EA29-437C-A8F1-C8E5433BFE5B}" type="pres">
      <dgm:prSet presAssocID="{EC594264-D4B6-4D4F-B037-915CCE2F17BD}" presName="parTx" presStyleLbl="revTx" presStyleIdx="2" presStyleCnt="4">
        <dgm:presLayoutVars>
          <dgm:chMax val="0"/>
          <dgm:chPref val="0"/>
        </dgm:presLayoutVars>
      </dgm:prSet>
      <dgm:spPr/>
    </dgm:pt>
    <dgm:pt modelId="{1F8D3069-72E2-43B9-8B19-D1752035AF10}" type="pres">
      <dgm:prSet presAssocID="{F438EBD0-AEFA-4AB6-85EE-1C3F2D6A2E74}" presName="sibTrans" presStyleCnt="0"/>
      <dgm:spPr/>
    </dgm:pt>
    <dgm:pt modelId="{38691EC2-A99E-4541-8A5C-5B6EDED9AF99}" type="pres">
      <dgm:prSet presAssocID="{6129D478-FE30-4AF9-ADF9-78EB03B8CF8A}" presName="compNode" presStyleCnt="0"/>
      <dgm:spPr/>
    </dgm:pt>
    <dgm:pt modelId="{228BD9B4-91B2-4CA1-B7EC-57CFC1424D59}" type="pres">
      <dgm:prSet presAssocID="{6129D478-FE30-4AF9-ADF9-78EB03B8CF8A}" presName="bgRect" presStyleLbl="bgShp" presStyleIdx="3" presStyleCnt="4"/>
      <dgm:spPr/>
    </dgm:pt>
    <dgm:pt modelId="{E7EB5F74-6770-4D96-874A-21FD812EF2B6}" type="pres">
      <dgm:prSet presAssocID="{6129D478-FE30-4AF9-ADF9-78EB03B8CF8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Questions"/>
        </a:ext>
      </dgm:extLst>
    </dgm:pt>
    <dgm:pt modelId="{FBF8E725-ABC3-4169-9F7F-123106399704}" type="pres">
      <dgm:prSet presAssocID="{6129D478-FE30-4AF9-ADF9-78EB03B8CF8A}" presName="spaceRect" presStyleCnt="0"/>
      <dgm:spPr/>
    </dgm:pt>
    <dgm:pt modelId="{1AEC4B60-0822-4B0E-A2A2-8E48DAF12943}" type="pres">
      <dgm:prSet presAssocID="{6129D478-FE30-4AF9-ADF9-78EB03B8CF8A}" presName="parTx" presStyleLbl="revTx" presStyleIdx="3" presStyleCnt="4">
        <dgm:presLayoutVars>
          <dgm:chMax val="0"/>
          <dgm:chPref val="0"/>
        </dgm:presLayoutVars>
      </dgm:prSet>
      <dgm:spPr/>
    </dgm:pt>
  </dgm:ptLst>
  <dgm:cxnLst>
    <dgm:cxn modelId="{A9185419-7A77-4DD1-8A17-8904B9099905}" srcId="{0989EA43-F3D5-49A7-B9FF-E0A3BA2C3558}" destId="{EC594264-D4B6-4D4F-B037-915CCE2F17BD}" srcOrd="2" destOrd="0" parTransId="{BB2A5EA3-D0E6-4E13-B1FD-2545EC519C80}" sibTransId="{F438EBD0-AEFA-4AB6-85EE-1C3F2D6A2E74}"/>
    <dgm:cxn modelId="{17AC0838-9025-4918-A366-E7C04C9E9097}" type="presOf" srcId="{EC594264-D4B6-4D4F-B037-915CCE2F17BD}" destId="{76920AF0-EA29-437C-A8F1-C8E5433BFE5B}" srcOrd="0" destOrd="0" presId="urn:microsoft.com/office/officeart/2018/2/layout/IconVerticalSolidList"/>
    <dgm:cxn modelId="{8544D160-1F5E-499F-8B63-80EDE8C27292}" srcId="{0989EA43-F3D5-49A7-B9FF-E0A3BA2C3558}" destId="{2C470B12-33FE-482D-8A21-EE13ECC3CE8F}" srcOrd="0" destOrd="0" parTransId="{3E1FB499-A428-4BA0-B9C1-FD87C91F54A7}" sibTransId="{6CF93B72-32C5-4750-9B96-BB0DBF89EA01}"/>
    <dgm:cxn modelId="{CFE8C28D-679C-4516-8611-412DBDF006F0}" srcId="{0989EA43-F3D5-49A7-B9FF-E0A3BA2C3558}" destId="{DAB3B10C-17B0-47ED-B65E-4015C73FFDC5}" srcOrd="1" destOrd="0" parTransId="{B8A495C2-E3A5-49F3-8813-02B32603627E}" sibTransId="{4D50629A-8853-4395-A89D-AF6CBDC08D50}"/>
    <dgm:cxn modelId="{ED3CBCA9-B9D9-47CE-929D-B1B2AA6F8C1B}" type="presOf" srcId="{DAB3B10C-17B0-47ED-B65E-4015C73FFDC5}" destId="{94650E10-BCF4-463D-9BFE-E459980563CA}" srcOrd="0" destOrd="0" presId="urn:microsoft.com/office/officeart/2018/2/layout/IconVerticalSolidList"/>
    <dgm:cxn modelId="{404B10AD-3F2E-4C13-8BE7-953624CE59E7}" type="presOf" srcId="{2C470B12-33FE-482D-8A21-EE13ECC3CE8F}" destId="{0242A24A-970F-4D64-8930-29E785CC37D7}" srcOrd="0" destOrd="0" presId="urn:microsoft.com/office/officeart/2018/2/layout/IconVerticalSolidList"/>
    <dgm:cxn modelId="{60E9B1CF-8504-49B2-ADF0-D89DB1C99F7D}" type="presOf" srcId="{6129D478-FE30-4AF9-ADF9-78EB03B8CF8A}" destId="{1AEC4B60-0822-4B0E-A2A2-8E48DAF12943}" srcOrd="0" destOrd="0" presId="urn:microsoft.com/office/officeart/2018/2/layout/IconVerticalSolidList"/>
    <dgm:cxn modelId="{7D232CD9-50F5-40C2-BA83-FA72F58EC35A}" type="presOf" srcId="{0989EA43-F3D5-49A7-B9FF-E0A3BA2C3558}" destId="{359CD61D-28AC-47E6-82A6-96FE8EF84C6F}" srcOrd="0" destOrd="0" presId="urn:microsoft.com/office/officeart/2018/2/layout/IconVerticalSolidList"/>
    <dgm:cxn modelId="{633296FE-6454-48E4-8760-011DB818E815}" srcId="{0989EA43-F3D5-49A7-B9FF-E0A3BA2C3558}" destId="{6129D478-FE30-4AF9-ADF9-78EB03B8CF8A}" srcOrd="3" destOrd="0" parTransId="{69C684BE-7ABA-4C55-8C59-9D8FA04BCE1F}" sibTransId="{99327733-5615-46F6-AA27-52EDA15A5B4B}"/>
    <dgm:cxn modelId="{01C7AD72-882D-47AA-BEC8-6740EFACE5F1}" type="presParOf" srcId="{359CD61D-28AC-47E6-82A6-96FE8EF84C6F}" destId="{EF1CC16A-805F-4019-A0BE-D1E7A67AF80B}" srcOrd="0" destOrd="0" presId="urn:microsoft.com/office/officeart/2018/2/layout/IconVerticalSolidList"/>
    <dgm:cxn modelId="{AD8FAC70-CC22-4934-9FAF-7295CECFDC89}" type="presParOf" srcId="{EF1CC16A-805F-4019-A0BE-D1E7A67AF80B}" destId="{AEBC163F-B42C-4342-98A3-C2561E7C4CB2}" srcOrd="0" destOrd="0" presId="urn:microsoft.com/office/officeart/2018/2/layout/IconVerticalSolidList"/>
    <dgm:cxn modelId="{00566533-7F66-4176-AF9C-E339FCFA0177}" type="presParOf" srcId="{EF1CC16A-805F-4019-A0BE-D1E7A67AF80B}" destId="{0AAE208B-1D55-484B-A458-CE35175FE9F0}" srcOrd="1" destOrd="0" presId="urn:microsoft.com/office/officeart/2018/2/layout/IconVerticalSolidList"/>
    <dgm:cxn modelId="{B27E86B0-BDB4-420B-9E69-BC719438B9A7}" type="presParOf" srcId="{EF1CC16A-805F-4019-A0BE-D1E7A67AF80B}" destId="{B3D94063-7B42-483E-9494-9C5B53B0E575}" srcOrd="2" destOrd="0" presId="urn:microsoft.com/office/officeart/2018/2/layout/IconVerticalSolidList"/>
    <dgm:cxn modelId="{F14E481B-9B0D-40C0-9606-ACFF0A968708}" type="presParOf" srcId="{EF1CC16A-805F-4019-A0BE-D1E7A67AF80B}" destId="{0242A24A-970F-4D64-8930-29E785CC37D7}" srcOrd="3" destOrd="0" presId="urn:microsoft.com/office/officeart/2018/2/layout/IconVerticalSolidList"/>
    <dgm:cxn modelId="{5D1D76CC-1E8D-4E60-88D7-AB6C478FF917}" type="presParOf" srcId="{359CD61D-28AC-47E6-82A6-96FE8EF84C6F}" destId="{CBEC71CC-4022-4D81-9B96-967917DAB0E1}" srcOrd="1" destOrd="0" presId="urn:microsoft.com/office/officeart/2018/2/layout/IconVerticalSolidList"/>
    <dgm:cxn modelId="{D7DAC341-2056-4BF9-B0F4-6A8B3F261B2D}" type="presParOf" srcId="{359CD61D-28AC-47E6-82A6-96FE8EF84C6F}" destId="{4DE2C726-340A-4322-BDB6-42E8F7A0C8B3}" srcOrd="2" destOrd="0" presId="urn:microsoft.com/office/officeart/2018/2/layout/IconVerticalSolidList"/>
    <dgm:cxn modelId="{5DE12E74-F75D-4E62-869E-677F9BF0035B}" type="presParOf" srcId="{4DE2C726-340A-4322-BDB6-42E8F7A0C8B3}" destId="{8BEC1F79-B6E8-4C27-A150-7338C7A558A9}" srcOrd="0" destOrd="0" presId="urn:microsoft.com/office/officeart/2018/2/layout/IconVerticalSolidList"/>
    <dgm:cxn modelId="{CBFCF240-EB34-4DB1-83C7-42E1B473B8ED}" type="presParOf" srcId="{4DE2C726-340A-4322-BDB6-42E8F7A0C8B3}" destId="{9CBE3D40-A17B-4291-BCA9-943EC3723430}" srcOrd="1" destOrd="0" presId="urn:microsoft.com/office/officeart/2018/2/layout/IconVerticalSolidList"/>
    <dgm:cxn modelId="{C8C59196-C681-4AC7-9A7B-7F46859C509C}" type="presParOf" srcId="{4DE2C726-340A-4322-BDB6-42E8F7A0C8B3}" destId="{D1F53639-FD89-4230-BE60-A40E461810B3}" srcOrd="2" destOrd="0" presId="urn:microsoft.com/office/officeart/2018/2/layout/IconVerticalSolidList"/>
    <dgm:cxn modelId="{DF611641-2524-4486-9D4D-6A3EADF0EB96}" type="presParOf" srcId="{4DE2C726-340A-4322-BDB6-42E8F7A0C8B3}" destId="{94650E10-BCF4-463D-9BFE-E459980563CA}" srcOrd="3" destOrd="0" presId="urn:microsoft.com/office/officeart/2018/2/layout/IconVerticalSolidList"/>
    <dgm:cxn modelId="{2A62120C-C106-436A-8C30-FC2C42428268}" type="presParOf" srcId="{359CD61D-28AC-47E6-82A6-96FE8EF84C6F}" destId="{38CB0DA5-CCC1-4E67-BF95-4FB6D9DB84E7}" srcOrd="3" destOrd="0" presId="urn:microsoft.com/office/officeart/2018/2/layout/IconVerticalSolidList"/>
    <dgm:cxn modelId="{825D9A68-567E-4F8F-B5C5-816BD3B818B0}" type="presParOf" srcId="{359CD61D-28AC-47E6-82A6-96FE8EF84C6F}" destId="{9E1350FC-AEBA-4BEB-9372-06BAA5A2DEA0}" srcOrd="4" destOrd="0" presId="urn:microsoft.com/office/officeart/2018/2/layout/IconVerticalSolidList"/>
    <dgm:cxn modelId="{A8D24AE7-FD31-467A-9A5D-515985E31D29}" type="presParOf" srcId="{9E1350FC-AEBA-4BEB-9372-06BAA5A2DEA0}" destId="{62EE306B-1939-4366-BEEF-2750FDC63983}" srcOrd="0" destOrd="0" presId="urn:microsoft.com/office/officeart/2018/2/layout/IconVerticalSolidList"/>
    <dgm:cxn modelId="{6E761DAD-EA27-4624-A776-32BAB783E64D}" type="presParOf" srcId="{9E1350FC-AEBA-4BEB-9372-06BAA5A2DEA0}" destId="{E8A35921-F0DB-4048-8590-2677ECB07DBB}" srcOrd="1" destOrd="0" presId="urn:microsoft.com/office/officeart/2018/2/layout/IconVerticalSolidList"/>
    <dgm:cxn modelId="{667DE0A6-1228-4748-B1C9-1E045E439958}" type="presParOf" srcId="{9E1350FC-AEBA-4BEB-9372-06BAA5A2DEA0}" destId="{84CB03A0-BB2C-4E4A-B7CB-868FFD9D6BEF}" srcOrd="2" destOrd="0" presId="urn:microsoft.com/office/officeart/2018/2/layout/IconVerticalSolidList"/>
    <dgm:cxn modelId="{A1E4FB7A-11BB-411D-9570-135AB756B185}" type="presParOf" srcId="{9E1350FC-AEBA-4BEB-9372-06BAA5A2DEA0}" destId="{76920AF0-EA29-437C-A8F1-C8E5433BFE5B}" srcOrd="3" destOrd="0" presId="urn:microsoft.com/office/officeart/2018/2/layout/IconVerticalSolidList"/>
    <dgm:cxn modelId="{E869C6DC-6B46-4D3E-A3AC-1E60F91D6A8F}" type="presParOf" srcId="{359CD61D-28AC-47E6-82A6-96FE8EF84C6F}" destId="{1F8D3069-72E2-43B9-8B19-D1752035AF10}" srcOrd="5" destOrd="0" presId="urn:microsoft.com/office/officeart/2018/2/layout/IconVerticalSolidList"/>
    <dgm:cxn modelId="{E1BD4CB7-7A8D-43BF-BCAB-8ED715433CB7}" type="presParOf" srcId="{359CD61D-28AC-47E6-82A6-96FE8EF84C6F}" destId="{38691EC2-A99E-4541-8A5C-5B6EDED9AF99}" srcOrd="6" destOrd="0" presId="urn:microsoft.com/office/officeart/2018/2/layout/IconVerticalSolidList"/>
    <dgm:cxn modelId="{21CD6D91-6355-49A5-9C3F-8D66EAE7E4A3}" type="presParOf" srcId="{38691EC2-A99E-4541-8A5C-5B6EDED9AF99}" destId="{228BD9B4-91B2-4CA1-B7EC-57CFC1424D59}" srcOrd="0" destOrd="0" presId="urn:microsoft.com/office/officeart/2018/2/layout/IconVerticalSolidList"/>
    <dgm:cxn modelId="{6E0DEA63-785F-4FE9-9401-4C689ACE47C9}" type="presParOf" srcId="{38691EC2-A99E-4541-8A5C-5B6EDED9AF99}" destId="{E7EB5F74-6770-4D96-874A-21FD812EF2B6}" srcOrd="1" destOrd="0" presId="urn:microsoft.com/office/officeart/2018/2/layout/IconVerticalSolidList"/>
    <dgm:cxn modelId="{65F97C70-6274-4390-8E1A-8381A903D2C7}" type="presParOf" srcId="{38691EC2-A99E-4541-8A5C-5B6EDED9AF99}" destId="{FBF8E725-ABC3-4169-9F7F-123106399704}" srcOrd="2" destOrd="0" presId="urn:microsoft.com/office/officeart/2018/2/layout/IconVerticalSolidList"/>
    <dgm:cxn modelId="{92E6B1A3-35B2-4DC2-9F10-D772C55FC165}" type="presParOf" srcId="{38691EC2-A99E-4541-8A5C-5B6EDED9AF99}" destId="{1AEC4B60-0822-4B0E-A2A2-8E48DAF1294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20B31E-DC4E-4C4D-8DC6-1F0180928C31}"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C01C852A-6EBA-47AC-8953-E4836D7CF19D}">
      <dgm:prSet custT="1"/>
      <dgm:spPr/>
      <dgm:t>
        <a:bodyPr/>
        <a:lstStyle/>
        <a:p>
          <a:r>
            <a:rPr lang="en-US" sz="2400" b="1" i="0" dirty="0"/>
            <a:t>Simple random sampling: </a:t>
          </a:r>
          <a:r>
            <a:rPr lang="en-US" sz="2400" i="0" dirty="0"/>
            <a:t>Select people at random, usually using a computer.</a:t>
          </a:r>
          <a:endParaRPr lang="en-US" sz="2400" dirty="0"/>
        </a:p>
      </dgm:t>
    </dgm:pt>
    <dgm:pt modelId="{5A702C45-B011-43CB-8697-C226AE4556FF}" type="parTrans" cxnId="{970A2D82-E330-4160-9270-1207EE275DBA}">
      <dgm:prSet/>
      <dgm:spPr/>
      <dgm:t>
        <a:bodyPr/>
        <a:lstStyle/>
        <a:p>
          <a:endParaRPr lang="en-US" sz="2800"/>
        </a:p>
      </dgm:t>
    </dgm:pt>
    <dgm:pt modelId="{4328BAF7-6D86-491C-95C5-8396C417DE01}" type="sibTrans" cxnId="{970A2D82-E330-4160-9270-1207EE275DBA}">
      <dgm:prSet/>
      <dgm:spPr/>
      <dgm:t>
        <a:bodyPr/>
        <a:lstStyle/>
        <a:p>
          <a:endParaRPr lang="en-US" sz="2800"/>
        </a:p>
      </dgm:t>
    </dgm:pt>
    <dgm:pt modelId="{88A19CC9-E050-4133-B409-963A4A3B79CD}">
      <dgm:prSet custT="1"/>
      <dgm:spPr/>
      <dgm:t>
        <a:bodyPr/>
        <a:lstStyle/>
        <a:p>
          <a:r>
            <a:rPr lang="en-US" sz="2400" b="1" i="0" dirty="0"/>
            <a:t>Stratified sampling: </a:t>
          </a:r>
          <a:r>
            <a:rPr lang="en-US" sz="2400" i="0" dirty="0"/>
            <a:t>Dividing a population into groups and selecting a probability sample from each group, such as by location. To assure a substantial sample from each group, selection probability can vary.</a:t>
          </a:r>
          <a:endParaRPr lang="en-US" sz="2400" dirty="0"/>
        </a:p>
      </dgm:t>
    </dgm:pt>
    <dgm:pt modelId="{D481C584-DDF0-44B5-A849-C758F6D5B98F}" type="parTrans" cxnId="{DAF830D7-CB4B-4203-A88C-32C513733B68}">
      <dgm:prSet/>
      <dgm:spPr/>
      <dgm:t>
        <a:bodyPr/>
        <a:lstStyle/>
        <a:p>
          <a:endParaRPr lang="en-US" sz="2800"/>
        </a:p>
      </dgm:t>
    </dgm:pt>
    <dgm:pt modelId="{2145B01C-0FF7-4DD2-85F6-363AD6C2CB7E}" type="sibTrans" cxnId="{DAF830D7-CB4B-4203-A88C-32C513733B68}">
      <dgm:prSet/>
      <dgm:spPr/>
      <dgm:t>
        <a:bodyPr/>
        <a:lstStyle/>
        <a:p>
          <a:endParaRPr lang="en-US" sz="2800"/>
        </a:p>
      </dgm:t>
    </dgm:pt>
    <dgm:pt modelId="{6EAC7D87-692C-49F0-8AEE-DDFA3E58CC35}">
      <dgm:prSet custT="1"/>
      <dgm:spPr/>
      <dgm:t>
        <a:bodyPr/>
        <a:lstStyle/>
        <a:p>
          <a:r>
            <a:rPr lang="en-US" sz="2400" b="1" i="0" dirty="0"/>
            <a:t>Cluster sampling: </a:t>
          </a:r>
          <a:r>
            <a:rPr lang="en-US" sz="2400" i="0" dirty="0"/>
            <a:t>Probability selects clusters and only individuals within them. This can cut fieldwork costs, especially in face-to-face surveys if clusters are geographic locations, but it increases estimate error. </a:t>
          </a:r>
          <a:endParaRPr lang="en-US" sz="2400" dirty="0"/>
        </a:p>
      </dgm:t>
    </dgm:pt>
    <dgm:pt modelId="{71148DE6-A082-45A3-A833-32F9C5772BCD}" type="parTrans" cxnId="{E3B84C00-525B-4062-A992-25EE322456AA}">
      <dgm:prSet/>
      <dgm:spPr/>
      <dgm:t>
        <a:bodyPr/>
        <a:lstStyle/>
        <a:p>
          <a:endParaRPr lang="en-US" sz="2800"/>
        </a:p>
      </dgm:t>
    </dgm:pt>
    <dgm:pt modelId="{E1D5B7E2-63E1-4F58-9FD1-9ECCF831A343}" type="sibTrans" cxnId="{E3B84C00-525B-4062-A992-25EE322456AA}">
      <dgm:prSet/>
      <dgm:spPr/>
      <dgm:t>
        <a:bodyPr/>
        <a:lstStyle/>
        <a:p>
          <a:endParaRPr lang="en-US" sz="2800"/>
        </a:p>
      </dgm:t>
    </dgm:pt>
    <dgm:pt modelId="{1F63FFBD-9636-4A9B-BA0B-19720D485D6E}">
      <dgm:prSet custT="1"/>
      <dgm:spPr/>
      <dgm:t>
        <a:bodyPr/>
        <a:lstStyle/>
        <a:p>
          <a:r>
            <a:rPr lang="en-US" sz="2400" b="1" i="0" dirty="0"/>
            <a:t>Multi-stage sampling</a:t>
          </a:r>
          <a:r>
            <a:rPr lang="en-US" sz="2400" b="0" i="0" dirty="0"/>
            <a:t>: Involves using a combination of sampling methods</a:t>
          </a:r>
          <a:r>
            <a:rPr lang="en-US" sz="2400" dirty="0"/>
            <a:t> </a:t>
          </a:r>
          <a:br>
            <a:rPr lang="en-US" sz="2400" dirty="0"/>
          </a:br>
          <a:endParaRPr lang="en-US" sz="2400" dirty="0"/>
        </a:p>
      </dgm:t>
    </dgm:pt>
    <dgm:pt modelId="{BA93D4D4-6BB0-4A4A-BF9D-21835FDE6758}" type="parTrans" cxnId="{762026EE-120E-4394-BF14-671DFF5BBFD8}">
      <dgm:prSet/>
      <dgm:spPr/>
      <dgm:t>
        <a:bodyPr/>
        <a:lstStyle/>
        <a:p>
          <a:endParaRPr lang="en-US" sz="2800"/>
        </a:p>
      </dgm:t>
    </dgm:pt>
    <dgm:pt modelId="{89DD077D-7CED-437D-A8DD-6F94DF5CB17F}" type="sibTrans" cxnId="{762026EE-120E-4394-BF14-671DFF5BBFD8}">
      <dgm:prSet/>
      <dgm:spPr/>
      <dgm:t>
        <a:bodyPr/>
        <a:lstStyle/>
        <a:p>
          <a:endParaRPr lang="en-US" sz="2800"/>
        </a:p>
      </dgm:t>
    </dgm:pt>
    <dgm:pt modelId="{BB659115-CD7F-44DE-B444-C531CB70BB31}" type="pres">
      <dgm:prSet presAssocID="{2020B31E-DC4E-4C4D-8DC6-1F0180928C31}" presName="root" presStyleCnt="0">
        <dgm:presLayoutVars>
          <dgm:dir/>
          <dgm:resizeHandles val="exact"/>
        </dgm:presLayoutVars>
      </dgm:prSet>
      <dgm:spPr/>
    </dgm:pt>
    <dgm:pt modelId="{CDE2CD46-453D-44DD-A61C-2B6CDB006C6E}" type="pres">
      <dgm:prSet presAssocID="{C01C852A-6EBA-47AC-8953-E4836D7CF19D}" presName="compNode" presStyleCnt="0"/>
      <dgm:spPr/>
    </dgm:pt>
    <dgm:pt modelId="{15C78F2E-3535-43F0-8F50-C3EA75EE1263}" type="pres">
      <dgm:prSet presAssocID="{C01C852A-6EBA-47AC-8953-E4836D7CF19D}" presName="bgRect" presStyleLbl="bgShp" presStyleIdx="0" presStyleCnt="4"/>
      <dgm:spPr/>
    </dgm:pt>
    <dgm:pt modelId="{FF65BA73-AB0E-4BC7-83A7-FE55E0C8BBF8}" type="pres">
      <dgm:prSet presAssocID="{C01C852A-6EBA-47AC-8953-E4836D7CF19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grammer"/>
        </a:ext>
      </dgm:extLst>
    </dgm:pt>
    <dgm:pt modelId="{9D84570E-8C85-4F4E-A3D5-9F7DBE7E7292}" type="pres">
      <dgm:prSet presAssocID="{C01C852A-6EBA-47AC-8953-E4836D7CF19D}" presName="spaceRect" presStyleCnt="0"/>
      <dgm:spPr/>
    </dgm:pt>
    <dgm:pt modelId="{4570C789-343D-4CA5-AB0B-D633A23BAD26}" type="pres">
      <dgm:prSet presAssocID="{C01C852A-6EBA-47AC-8953-E4836D7CF19D}" presName="parTx" presStyleLbl="revTx" presStyleIdx="0" presStyleCnt="4">
        <dgm:presLayoutVars>
          <dgm:chMax val="0"/>
          <dgm:chPref val="0"/>
        </dgm:presLayoutVars>
      </dgm:prSet>
      <dgm:spPr/>
    </dgm:pt>
    <dgm:pt modelId="{1AE77DFD-C9A2-46B8-81CF-6CDA48CF2E0E}" type="pres">
      <dgm:prSet presAssocID="{4328BAF7-6D86-491C-95C5-8396C417DE01}" presName="sibTrans" presStyleCnt="0"/>
      <dgm:spPr/>
    </dgm:pt>
    <dgm:pt modelId="{5F205480-D0BE-4F37-89E7-1CC08AAA743C}" type="pres">
      <dgm:prSet presAssocID="{88A19CC9-E050-4133-B409-963A4A3B79CD}" presName="compNode" presStyleCnt="0"/>
      <dgm:spPr/>
    </dgm:pt>
    <dgm:pt modelId="{3C18BB03-0FC1-4344-BCB0-0946E0CC1736}" type="pres">
      <dgm:prSet presAssocID="{88A19CC9-E050-4133-B409-963A4A3B79CD}" presName="bgRect" presStyleLbl="bgShp" presStyleIdx="1" presStyleCnt="4"/>
      <dgm:spPr/>
    </dgm:pt>
    <dgm:pt modelId="{6F5661FE-8DD3-4FCF-AF0B-43CEABB50508}" type="pres">
      <dgm:prSet presAssocID="{88A19CC9-E050-4133-B409-963A4A3B79C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6B6C77A6-635A-4E29-A0EC-A16AD22546AF}" type="pres">
      <dgm:prSet presAssocID="{88A19CC9-E050-4133-B409-963A4A3B79CD}" presName="spaceRect" presStyleCnt="0"/>
      <dgm:spPr/>
    </dgm:pt>
    <dgm:pt modelId="{EC966421-6216-4F29-963A-3380A9FE21A5}" type="pres">
      <dgm:prSet presAssocID="{88A19CC9-E050-4133-B409-963A4A3B79CD}" presName="parTx" presStyleLbl="revTx" presStyleIdx="1" presStyleCnt="4">
        <dgm:presLayoutVars>
          <dgm:chMax val="0"/>
          <dgm:chPref val="0"/>
        </dgm:presLayoutVars>
      </dgm:prSet>
      <dgm:spPr/>
    </dgm:pt>
    <dgm:pt modelId="{30FCA89D-4B9B-48A2-B199-C011A63A572B}" type="pres">
      <dgm:prSet presAssocID="{2145B01C-0FF7-4DD2-85F6-363AD6C2CB7E}" presName="sibTrans" presStyleCnt="0"/>
      <dgm:spPr/>
    </dgm:pt>
    <dgm:pt modelId="{1F90D5FB-1576-4D55-9CB6-22538B06FC49}" type="pres">
      <dgm:prSet presAssocID="{6EAC7D87-692C-49F0-8AEE-DDFA3E58CC35}" presName="compNode" presStyleCnt="0"/>
      <dgm:spPr/>
    </dgm:pt>
    <dgm:pt modelId="{96E2D977-FEBB-4DDF-8A02-4497E9AEA4C6}" type="pres">
      <dgm:prSet presAssocID="{6EAC7D87-692C-49F0-8AEE-DDFA3E58CC35}" presName="bgRect" presStyleLbl="bgShp" presStyleIdx="2" presStyleCnt="4"/>
      <dgm:spPr/>
    </dgm:pt>
    <dgm:pt modelId="{A4B66151-3B86-4CA0-99DF-2A7CCB68E669}" type="pres">
      <dgm:prSet presAssocID="{6EAC7D87-692C-49F0-8AEE-DDFA3E58CC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aw"/>
        </a:ext>
      </dgm:extLst>
    </dgm:pt>
    <dgm:pt modelId="{65BC41E2-1A48-49FA-88B0-E066D6442D33}" type="pres">
      <dgm:prSet presAssocID="{6EAC7D87-692C-49F0-8AEE-DDFA3E58CC35}" presName="spaceRect" presStyleCnt="0"/>
      <dgm:spPr/>
    </dgm:pt>
    <dgm:pt modelId="{BF6023A9-B5DD-409E-9516-1F687E60343B}" type="pres">
      <dgm:prSet presAssocID="{6EAC7D87-692C-49F0-8AEE-DDFA3E58CC35}" presName="parTx" presStyleLbl="revTx" presStyleIdx="2" presStyleCnt="4">
        <dgm:presLayoutVars>
          <dgm:chMax val="0"/>
          <dgm:chPref val="0"/>
        </dgm:presLayoutVars>
      </dgm:prSet>
      <dgm:spPr/>
    </dgm:pt>
    <dgm:pt modelId="{927EB613-B11A-4557-92A3-942B6F0BA7EE}" type="pres">
      <dgm:prSet presAssocID="{E1D5B7E2-63E1-4F58-9FD1-9ECCF831A343}" presName="sibTrans" presStyleCnt="0"/>
      <dgm:spPr/>
    </dgm:pt>
    <dgm:pt modelId="{61745D0B-B988-46C8-87A5-D8CBF30C4D1A}" type="pres">
      <dgm:prSet presAssocID="{1F63FFBD-9636-4A9B-BA0B-19720D485D6E}" presName="compNode" presStyleCnt="0"/>
      <dgm:spPr/>
    </dgm:pt>
    <dgm:pt modelId="{944EA728-5D74-4D20-AF58-0CE943C030AB}" type="pres">
      <dgm:prSet presAssocID="{1F63FFBD-9636-4A9B-BA0B-19720D485D6E}" presName="bgRect" presStyleLbl="bgShp" presStyleIdx="3" presStyleCnt="4"/>
      <dgm:spPr/>
    </dgm:pt>
    <dgm:pt modelId="{B10CEE72-C0D3-418F-AEED-29895071C0C5}" type="pres">
      <dgm:prSet presAssocID="{1F63FFBD-9636-4A9B-BA0B-19720D485D6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arget Audience"/>
        </a:ext>
      </dgm:extLst>
    </dgm:pt>
    <dgm:pt modelId="{E105C1D8-8959-4FE4-B9A1-4DD79E41FDF6}" type="pres">
      <dgm:prSet presAssocID="{1F63FFBD-9636-4A9B-BA0B-19720D485D6E}" presName="spaceRect" presStyleCnt="0"/>
      <dgm:spPr/>
    </dgm:pt>
    <dgm:pt modelId="{646F3238-0683-4654-A7A2-9743F7308E2E}" type="pres">
      <dgm:prSet presAssocID="{1F63FFBD-9636-4A9B-BA0B-19720D485D6E}" presName="parTx" presStyleLbl="revTx" presStyleIdx="3" presStyleCnt="4">
        <dgm:presLayoutVars>
          <dgm:chMax val="0"/>
          <dgm:chPref val="0"/>
        </dgm:presLayoutVars>
      </dgm:prSet>
      <dgm:spPr/>
    </dgm:pt>
  </dgm:ptLst>
  <dgm:cxnLst>
    <dgm:cxn modelId="{E3B84C00-525B-4062-A992-25EE322456AA}" srcId="{2020B31E-DC4E-4C4D-8DC6-1F0180928C31}" destId="{6EAC7D87-692C-49F0-8AEE-DDFA3E58CC35}" srcOrd="2" destOrd="0" parTransId="{71148DE6-A082-45A3-A833-32F9C5772BCD}" sibTransId="{E1D5B7E2-63E1-4F58-9FD1-9ECCF831A343}"/>
    <dgm:cxn modelId="{9BD4E81C-702E-4F27-AEFF-CF5533B5B380}" type="presOf" srcId="{1F63FFBD-9636-4A9B-BA0B-19720D485D6E}" destId="{646F3238-0683-4654-A7A2-9743F7308E2E}" srcOrd="0" destOrd="0" presId="urn:microsoft.com/office/officeart/2018/2/layout/IconVerticalSolidList"/>
    <dgm:cxn modelId="{F7F99436-EC58-4C16-85B3-E837ED1505E3}" type="presOf" srcId="{6EAC7D87-692C-49F0-8AEE-DDFA3E58CC35}" destId="{BF6023A9-B5DD-409E-9516-1F687E60343B}" srcOrd="0" destOrd="0" presId="urn:microsoft.com/office/officeart/2018/2/layout/IconVerticalSolidList"/>
    <dgm:cxn modelId="{E4AE4839-0B88-4D9D-B67E-C5AE9B764033}" type="presOf" srcId="{2020B31E-DC4E-4C4D-8DC6-1F0180928C31}" destId="{BB659115-CD7F-44DE-B444-C531CB70BB31}" srcOrd="0" destOrd="0" presId="urn:microsoft.com/office/officeart/2018/2/layout/IconVerticalSolidList"/>
    <dgm:cxn modelId="{970A2D82-E330-4160-9270-1207EE275DBA}" srcId="{2020B31E-DC4E-4C4D-8DC6-1F0180928C31}" destId="{C01C852A-6EBA-47AC-8953-E4836D7CF19D}" srcOrd="0" destOrd="0" parTransId="{5A702C45-B011-43CB-8697-C226AE4556FF}" sibTransId="{4328BAF7-6D86-491C-95C5-8396C417DE01}"/>
    <dgm:cxn modelId="{123689A2-B34B-40D2-A140-653EAF22EB97}" type="presOf" srcId="{88A19CC9-E050-4133-B409-963A4A3B79CD}" destId="{EC966421-6216-4F29-963A-3380A9FE21A5}" srcOrd="0" destOrd="0" presId="urn:microsoft.com/office/officeart/2018/2/layout/IconVerticalSolidList"/>
    <dgm:cxn modelId="{6F722EB2-82EE-4E7F-88B3-4C2909A8A879}" type="presOf" srcId="{C01C852A-6EBA-47AC-8953-E4836D7CF19D}" destId="{4570C789-343D-4CA5-AB0B-D633A23BAD26}" srcOrd="0" destOrd="0" presId="urn:microsoft.com/office/officeart/2018/2/layout/IconVerticalSolidList"/>
    <dgm:cxn modelId="{DAF830D7-CB4B-4203-A88C-32C513733B68}" srcId="{2020B31E-DC4E-4C4D-8DC6-1F0180928C31}" destId="{88A19CC9-E050-4133-B409-963A4A3B79CD}" srcOrd="1" destOrd="0" parTransId="{D481C584-DDF0-44B5-A849-C758F6D5B98F}" sibTransId="{2145B01C-0FF7-4DD2-85F6-363AD6C2CB7E}"/>
    <dgm:cxn modelId="{762026EE-120E-4394-BF14-671DFF5BBFD8}" srcId="{2020B31E-DC4E-4C4D-8DC6-1F0180928C31}" destId="{1F63FFBD-9636-4A9B-BA0B-19720D485D6E}" srcOrd="3" destOrd="0" parTransId="{BA93D4D4-6BB0-4A4A-BF9D-21835FDE6758}" sibTransId="{89DD077D-7CED-437D-A8DD-6F94DF5CB17F}"/>
    <dgm:cxn modelId="{66B60687-9E63-4375-B548-059156B38587}" type="presParOf" srcId="{BB659115-CD7F-44DE-B444-C531CB70BB31}" destId="{CDE2CD46-453D-44DD-A61C-2B6CDB006C6E}" srcOrd="0" destOrd="0" presId="urn:microsoft.com/office/officeart/2018/2/layout/IconVerticalSolidList"/>
    <dgm:cxn modelId="{5FA9D2ED-A1CB-4716-A993-0537CD8BCFC2}" type="presParOf" srcId="{CDE2CD46-453D-44DD-A61C-2B6CDB006C6E}" destId="{15C78F2E-3535-43F0-8F50-C3EA75EE1263}" srcOrd="0" destOrd="0" presId="urn:microsoft.com/office/officeart/2018/2/layout/IconVerticalSolidList"/>
    <dgm:cxn modelId="{708E8891-5BDE-44FA-8EEA-2E481C4D1303}" type="presParOf" srcId="{CDE2CD46-453D-44DD-A61C-2B6CDB006C6E}" destId="{FF65BA73-AB0E-4BC7-83A7-FE55E0C8BBF8}" srcOrd="1" destOrd="0" presId="urn:microsoft.com/office/officeart/2018/2/layout/IconVerticalSolidList"/>
    <dgm:cxn modelId="{6E94A862-E947-4355-92D6-ABA2DA6422F2}" type="presParOf" srcId="{CDE2CD46-453D-44DD-A61C-2B6CDB006C6E}" destId="{9D84570E-8C85-4F4E-A3D5-9F7DBE7E7292}" srcOrd="2" destOrd="0" presId="urn:microsoft.com/office/officeart/2018/2/layout/IconVerticalSolidList"/>
    <dgm:cxn modelId="{CBF62202-B1EF-428E-8E50-7642532C89EF}" type="presParOf" srcId="{CDE2CD46-453D-44DD-A61C-2B6CDB006C6E}" destId="{4570C789-343D-4CA5-AB0B-D633A23BAD26}" srcOrd="3" destOrd="0" presId="urn:microsoft.com/office/officeart/2018/2/layout/IconVerticalSolidList"/>
    <dgm:cxn modelId="{05054707-4CD3-4034-870C-804425ABD1DE}" type="presParOf" srcId="{BB659115-CD7F-44DE-B444-C531CB70BB31}" destId="{1AE77DFD-C9A2-46B8-81CF-6CDA48CF2E0E}" srcOrd="1" destOrd="0" presId="urn:microsoft.com/office/officeart/2018/2/layout/IconVerticalSolidList"/>
    <dgm:cxn modelId="{799BAD37-A851-48BA-8FF2-27860E822711}" type="presParOf" srcId="{BB659115-CD7F-44DE-B444-C531CB70BB31}" destId="{5F205480-D0BE-4F37-89E7-1CC08AAA743C}" srcOrd="2" destOrd="0" presId="urn:microsoft.com/office/officeart/2018/2/layout/IconVerticalSolidList"/>
    <dgm:cxn modelId="{0A8BD70C-B41F-45A3-972B-0433BEAB6538}" type="presParOf" srcId="{5F205480-D0BE-4F37-89E7-1CC08AAA743C}" destId="{3C18BB03-0FC1-4344-BCB0-0946E0CC1736}" srcOrd="0" destOrd="0" presId="urn:microsoft.com/office/officeart/2018/2/layout/IconVerticalSolidList"/>
    <dgm:cxn modelId="{8D52E9BD-099F-44A2-A9A3-55E51939C018}" type="presParOf" srcId="{5F205480-D0BE-4F37-89E7-1CC08AAA743C}" destId="{6F5661FE-8DD3-4FCF-AF0B-43CEABB50508}" srcOrd="1" destOrd="0" presId="urn:microsoft.com/office/officeart/2018/2/layout/IconVerticalSolidList"/>
    <dgm:cxn modelId="{63F95685-6B10-4F93-B957-9CACB3BEFB4A}" type="presParOf" srcId="{5F205480-D0BE-4F37-89E7-1CC08AAA743C}" destId="{6B6C77A6-635A-4E29-A0EC-A16AD22546AF}" srcOrd="2" destOrd="0" presId="urn:microsoft.com/office/officeart/2018/2/layout/IconVerticalSolidList"/>
    <dgm:cxn modelId="{70C3BD3B-60F7-4E77-B9C4-EBA37011561D}" type="presParOf" srcId="{5F205480-D0BE-4F37-89E7-1CC08AAA743C}" destId="{EC966421-6216-4F29-963A-3380A9FE21A5}" srcOrd="3" destOrd="0" presId="urn:microsoft.com/office/officeart/2018/2/layout/IconVerticalSolidList"/>
    <dgm:cxn modelId="{61816479-E16D-4D6E-865E-B655A16CC41D}" type="presParOf" srcId="{BB659115-CD7F-44DE-B444-C531CB70BB31}" destId="{30FCA89D-4B9B-48A2-B199-C011A63A572B}" srcOrd="3" destOrd="0" presId="urn:microsoft.com/office/officeart/2018/2/layout/IconVerticalSolidList"/>
    <dgm:cxn modelId="{BC2047CF-F273-4130-9279-B82FD76DC615}" type="presParOf" srcId="{BB659115-CD7F-44DE-B444-C531CB70BB31}" destId="{1F90D5FB-1576-4D55-9CB6-22538B06FC49}" srcOrd="4" destOrd="0" presId="urn:microsoft.com/office/officeart/2018/2/layout/IconVerticalSolidList"/>
    <dgm:cxn modelId="{479497BD-A4EA-49A1-BFB2-91C51CE45AEA}" type="presParOf" srcId="{1F90D5FB-1576-4D55-9CB6-22538B06FC49}" destId="{96E2D977-FEBB-4DDF-8A02-4497E9AEA4C6}" srcOrd="0" destOrd="0" presId="urn:microsoft.com/office/officeart/2018/2/layout/IconVerticalSolidList"/>
    <dgm:cxn modelId="{A8CCF28D-0893-4C74-A370-45D7B4916434}" type="presParOf" srcId="{1F90D5FB-1576-4D55-9CB6-22538B06FC49}" destId="{A4B66151-3B86-4CA0-99DF-2A7CCB68E669}" srcOrd="1" destOrd="0" presId="urn:microsoft.com/office/officeart/2018/2/layout/IconVerticalSolidList"/>
    <dgm:cxn modelId="{0E38406E-9823-457D-8DB0-18FBE8D50FF1}" type="presParOf" srcId="{1F90D5FB-1576-4D55-9CB6-22538B06FC49}" destId="{65BC41E2-1A48-49FA-88B0-E066D6442D33}" srcOrd="2" destOrd="0" presId="urn:microsoft.com/office/officeart/2018/2/layout/IconVerticalSolidList"/>
    <dgm:cxn modelId="{59DA597A-F981-4C13-BE34-7F29EC39BA17}" type="presParOf" srcId="{1F90D5FB-1576-4D55-9CB6-22538B06FC49}" destId="{BF6023A9-B5DD-409E-9516-1F687E60343B}" srcOrd="3" destOrd="0" presId="urn:microsoft.com/office/officeart/2018/2/layout/IconVerticalSolidList"/>
    <dgm:cxn modelId="{30513237-7D8D-4DF1-B384-0DD19E975023}" type="presParOf" srcId="{BB659115-CD7F-44DE-B444-C531CB70BB31}" destId="{927EB613-B11A-4557-92A3-942B6F0BA7EE}" srcOrd="5" destOrd="0" presId="urn:microsoft.com/office/officeart/2018/2/layout/IconVerticalSolidList"/>
    <dgm:cxn modelId="{35F5DD3C-03E9-4561-A3EA-0FB7D7139D7D}" type="presParOf" srcId="{BB659115-CD7F-44DE-B444-C531CB70BB31}" destId="{61745D0B-B988-46C8-87A5-D8CBF30C4D1A}" srcOrd="6" destOrd="0" presId="urn:microsoft.com/office/officeart/2018/2/layout/IconVerticalSolidList"/>
    <dgm:cxn modelId="{0092F352-15DC-41DD-B1DB-A92E9945644D}" type="presParOf" srcId="{61745D0B-B988-46C8-87A5-D8CBF30C4D1A}" destId="{944EA728-5D74-4D20-AF58-0CE943C030AB}" srcOrd="0" destOrd="0" presId="urn:microsoft.com/office/officeart/2018/2/layout/IconVerticalSolidList"/>
    <dgm:cxn modelId="{4DE66306-3F52-4398-A158-043E39F4ED1F}" type="presParOf" srcId="{61745D0B-B988-46C8-87A5-D8CBF30C4D1A}" destId="{B10CEE72-C0D3-418F-AEED-29895071C0C5}" srcOrd="1" destOrd="0" presId="urn:microsoft.com/office/officeart/2018/2/layout/IconVerticalSolidList"/>
    <dgm:cxn modelId="{CAC4E24B-C0D5-40D7-BD2E-1676A9AC6FC1}" type="presParOf" srcId="{61745D0B-B988-46C8-87A5-D8CBF30C4D1A}" destId="{E105C1D8-8959-4FE4-B9A1-4DD79E41FDF6}" srcOrd="2" destOrd="0" presId="urn:microsoft.com/office/officeart/2018/2/layout/IconVerticalSolidList"/>
    <dgm:cxn modelId="{4A3176C9-B2FE-4B49-B76E-1F0517C0C9E8}" type="presParOf" srcId="{61745D0B-B988-46C8-87A5-D8CBF30C4D1A}" destId="{646F3238-0683-4654-A7A2-9743F7308E2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E58B3A-688F-4B9D-B3B2-21800EA8DC2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F158420-4F8E-4274-894E-7432899681D3}">
      <dgm:prSet custT="1"/>
      <dgm:spPr/>
      <dgm:t>
        <a:bodyPr/>
        <a:lstStyle/>
        <a:p>
          <a:pPr>
            <a:lnSpc>
              <a:spcPct val="100000"/>
            </a:lnSpc>
          </a:pPr>
          <a:r>
            <a:rPr lang="en-US" sz="2400" b="0" i="0" dirty="0"/>
            <a:t>Proper data collection, processing, and access are needed. Training everyone is necessary to manage data properly. </a:t>
          </a:r>
          <a:endParaRPr lang="en-US" sz="2400" dirty="0"/>
        </a:p>
      </dgm:t>
    </dgm:pt>
    <dgm:pt modelId="{71F82636-87E1-4F91-95CD-BB7D5FEE9B14}" type="parTrans" cxnId="{9B44FB1A-490A-4E3D-BDE1-6741CD6864A5}">
      <dgm:prSet/>
      <dgm:spPr/>
      <dgm:t>
        <a:bodyPr/>
        <a:lstStyle/>
        <a:p>
          <a:endParaRPr lang="en-US" sz="2800"/>
        </a:p>
      </dgm:t>
    </dgm:pt>
    <dgm:pt modelId="{9A53C5D7-E9C6-4518-8DC1-E055A64B17F6}" type="sibTrans" cxnId="{9B44FB1A-490A-4E3D-BDE1-6741CD6864A5}">
      <dgm:prSet/>
      <dgm:spPr/>
      <dgm:t>
        <a:bodyPr/>
        <a:lstStyle/>
        <a:p>
          <a:endParaRPr lang="en-US" sz="2800"/>
        </a:p>
      </dgm:t>
    </dgm:pt>
    <dgm:pt modelId="{03AF6E1B-B6BC-4135-9131-A39E44B960C5}">
      <dgm:prSet custT="1"/>
      <dgm:spPr/>
      <dgm:t>
        <a:bodyPr/>
        <a:lstStyle/>
        <a:p>
          <a:pPr>
            <a:lnSpc>
              <a:spcPct val="100000"/>
            </a:lnSpc>
          </a:pPr>
          <a:r>
            <a:rPr lang="en-US" sz="2400" b="0" i="0" dirty="0"/>
            <a:t>All assessment data must be collected, transported, stored, processed, and deleted under regulations. Data access protocols should cover user authentication, remote access, Wi-Fi access, data management, security training, and masking/encryption.</a:t>
          </a:r>
          <a:endParaRPr lang="en-US" sz="2400" dirty="0"/>
        </a:p>
      </dgm:t>
    </dgm:pt>
    <dgm:pt modelId="{84637A20-0574-4542-A114-2A41F0995F63}" type="parTrans" cxnId="{00E5EB59-C0BE-48D5-B675-F8F80E505F88}">
      <dgm:prSet/>
      <dgm:spPr/>
      <dgm:t>
        <a:bodyPr/>
        <a:lstStyle/>
        <a:p>
          <a:endParaRPr lang="en-US" sz="2800"/>
        </a:p>
      </dgm:t>
    </dgm:pt>
    <dgm:pt modelId="{08312884-6842-4396-8122-6A6868D017D4}" type="sibTrans" cxnId="{00E5EB59-C0BE-48D5-B675-F8F80E505F88}">
      <dgm:prSet/>
      <dgm:spPr/>
      <dgm:t>
        <a:bodyPr/>
        <a:lstStyle/>
        <a:p>
          <a:endParaRPr lang="en-US" sz="2800"/>
        </a:p>
      </dgm:t>
    </dgm:pt>
    <dgm:pt modelId="{5ED1AA5B-B333-4A70-B470-A2730BE50605}">
      <dgm:prSet custT="1"/>
      <dgm:spPr/>
      <dgm:t>
        <a:bodyPr/>
        <a:lstStyle/>
        <a:p>
          <a:pPr>
            <a:lnSpc>
              <a:spcPct val="100000"/>
            </a:lnSpc>
          </a:pPr>
          <a:r>
            <a:rPr lang="en-US" sz="2400" b="0" i="0" dirty="0"/>
            <a:t>Data can be stored in a database, spreadsheet, or warehouse. Reading, writing, storing, and updating data should be restricted to legal residents with employment obligations.</a:t>
          </a:r>
          <a:endParaRPr lang="en-US" sz="2400" dirty="0"/>
        </a:p>
      </dgm:t>
    </dgm:pt>
    <dgm:pt modelId="{216E8482-2AAA-48D6-9F1D-92D97588BEF0}" type="parTrans" cxnId="{29CDA140-AB0F-43B7-961D-6C505040A549}">
      <dgm:prSet/>
      <dgm:spPr/>
      <dgm:t>
        <a:bodyPr/>
        <a:lstStyle/>
        <a:p>
          <a:endParaRPr lang="en-US" sz="2800"/>
        </a:p>
      </dgm:t>
    </dgm:pt>
    <dgm:pt modelId="{4DF6B951-3030-4E0C-8040-99A8FB92BA09}" type="sibTrans" cxnId="{29CDA140-AB0F-43B7-961D-6C505040A549}">
      <dgm:prSet/>
      <dgm:spPr/>
      <dgm:t>
        <a:bodyPr/>
        <a:lstStyle/>
        <a:p>
          <a:endParaRPr lang="en-US" sz="2800"/>
        </a:p>
      </dgm:t>
    </dgm:pt>
    <dgm:pt modelId="{09FD8B97-9CE8-43D2-93E2-3FE0E54C9E9E}" type="pres">
      <dgm:prSet presAssocID="{6EE58B3A-688F-4B9D-B3B2-21800EA8DC2E}" presName="root" presStyleCnt="0">
        <dgm:presLayoutVars>
          <dgm:dir/>
          <dgm:resizeHandles val="exact"/>
        </dgm:presLayoutVars>
      </dgm:prSet>
      <dgm:spPr/>
    </dgm:pt>
    <dgm:pt modelId="{DF9055B8-5929-4A48-8499-020EB08976AE}" type="pres">
      <dgm:prSet presAssocID="{2F158420-4F8E-4274-894E-7432899681D3}" presName="compNode" presStyleCnt="0"/>
      <dgm:spPr/>
    </dgm:pt>
    <dgm:pt modelId="{8231D994-BF9E-4DAC-B720-98D0DE5AD25A}" type="pres">
      <dgm:prSet presAssocID="{2F158420-4F8E-4274-894E-7432899681D3}" presName="bgRect" presStyleLbl="bgShp" presStyleIdx="0" presStyleCnt="3"/>
      <dgm:spPr/>
    </dgm:pt>
    <dgm:pt modelId="{C44B85CE-BD35-4518-9240-0BF4195B4FAB}" type="pres">
      <dgm:prSet presAssocID="{2F158420-4F8E-4274-894E-7432899681D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tabase"/>
        </a:ext>
      </dgm:extLst>
    </dgm:pt>
    <dgm:pt modelId="{34966DB6-D320-4319-A8CB-C8567AA6C4ED}" type="pres">
      <dgm:prSet presAssocID="{2F158420-4F8E-4274-894E-7432899681D3}" presName="spaceRect" presStyleCnt="0"/>
      <dgm:spPr/>
    </dgm:pt>
    <dgm:pt modelId="{928E24A8-DF6A-423B-8A47-7B74C3F37041}" type="pres">
      <dgm:prSet presAssocID="{2F158420-4F8E-4274-894E-7432899681D3}" presName="parTx" presStyleLbl="revTx" presStyleIdx="0" presStyleCnt="3">
        <dgm:presLayoutVars>
          <dgm:chMax val="0"/>
          <dgm:chPref val="0"/>
        </dgm:presLayoutVars>
      </dgm:prSet>
      <dgm:spPr/>
    </dgm:pt>
    <dgm:pt modelId="{665B6DB6-7A2D-4A27-994A-8209A9375C15}" type="pres">
      <dgm:prSet presAssocID="{9A53C5D7-E9C6-4518-8DC1-E055A64B17F6}" presName="sibTrans" presStyleCnt="0"/>
      <dgm:spPr/>
    </dgm:pt>
    <dgm:pt modelId="{20D8433A-C621-4068-89DC-AF8CFEE6C483}" type="pres">
      <dgm:prSet presAssocID="{03AF6E1B-B6BC-4135-9131-A39E44B960C5}" presName="compNode" presStyleCnt="0"/>
      <dgm:spPr/>
    </dgm:pt>
    <dgm:pt modelId="{90E6C08F-3B5D-49EF-A274-7BDEB6EC5773}" type="pres">
      <dgm:prSet presAssocID="{03AF6E1B-B6BC-4135-9131-A39E44B960C5}" presName="bgRect" presStyleLbl="bgShp" presStyleIdx="1" presStyleCnt="3"/>
      <dgm:spPr/>
    </dgm:pt>
    <dgm:pt modelId="{9E524ED2-F303-4D8A-9D29-4A375CD44A38}" type="pres">
      <dgm:prSet presAssocID="{03AF6E1B-B6BC-4135-9131-A39E44B960C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hredder"/>
        </a:ext>
      </dgm:extLst>
    </dgm:pt>
    <dgm:pt modelId="{0325A1A6-6AB4-4D53-B171-95FE3B6E2B1F}" type="pres">
      <dgm:prSet presAssocID="{03AF6E1B-B6BC-4135-9131-A39E44B960C5}" presName="spaceRect" presStyleCnt="0"/>
      <dgm:spPr/>
    </dgm:pt>
    <dgm:pt modelId="{60C76B00-0D53-4AE4-9FE7-9362B3BBFFB8}" type="pres">
      <dgm:prSet presAssocID="{03AF6E1B-B6BC-4135-9131-A39E44B960C5}" presName="parTx" presStyleLbl="revTx" presStyleIdx="1" presStyleCnt="3">
        <dgm:presLayoutVars>
          <dgm:chMax val="0"/>
          <dgm:chPref val="0"/>
        </dgm:presLayoutVars>
      </dgm:prSet>
      <dgm:spPr/>
    </dgm:pt>
    <dgm:pt modelId="{0899FD82-B59A-4FB2-989A-FAF93FF127EF}" type="pres">
      <dgm:prSet presAssocID="{08312884-6842-4396-8122-6A6868D017D4}" presName="sibTrans" presStyleCnt="0"/>
      <dgm:spPr/>
    </dgm:pt>
    <dgm:pt modelId="{9F364345-437E-4A8C-B775-6B6EBAD1B2BA}" type="pres">
      <dgm:prSet presAssocID="{5ED1AA5B-B333-4A70-B470-A2730BE50605}" presName="compNode" presStyleCnt="0"/>
      <dgm:spPr/>
    </dgm:pt>
    <dgm:pt modelId="{C2B7AFF4-C5F9-4F64-8DF2-123267CC121C}" type="pres">
      <dgm:prSet presAssocID="{5ED1AA5B-B333-4A70-B470-A2730BE50605}" presName="bgRect" presStyleLbl="bgShp" presStyleIdx="2" presStyleCnt="3"/>
      <dgm:spPr/>
    </dgm:pt>
    <dgm:pt modelId="{302EA290-B36D-4D6D-A6BA-EA8ECAD6ECD8}" type="pres">
      <dgm:prSet presAssocID="{5ED1AA5B-B333-4A70-B470-A2730BE506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erver"/>
        </a:ext>
      </dgm:extLst>
    </dgm:pt>
    <dgm:pt modelId="{10F326AE-9B5D-4812-9DAD-29D62360682C}" type="pres">
      <dgm:prSet presAssocID="{5ED1AA5B-B333-4A70-B470-A2730BE50605}" presName="spaceRect" presStyleCnt="0"/>
      <dgm:spPr/>
    </dgm:pt>
    <dgm:pt modelId="{9A372FD4-3122-4D54-8C1F-A410FC375C13}" type="pres">
      <dgm:prSet presAssocID="{5ED1AA5B-B333-4A70-B470-A2730BE50605}" presName="parTx" presStyleLbl="revTx" presStyleIdx="2" presStyleCnt="3">
        <dgm:presLayoutVars>
          <dgm:chMax val="0"/>
          <dgm:chPref val="0"/>
        </dgm:presLayoutVars>
      </dgm:prSet>
      <dgm:spPr/>
    </dgm:pt>
  </dgm:ptLst>
  <dgm:cxnLst>
    <dgm:cxn modelId="{9B44FB1A-490A-4E3D-BDE1-6741CD6864A5}" srcId="{6EE58B3A-688F-4B9D-B3B2-21800EA8DC2E}" destId="{2F158420-4F8E-4274-894E-7432899681D3}" srcOrd="0" destOrd="0" parTransId="{71F82636-87E1-4F91-95CD-BB7D5FEE9B14}" sibTransId="{9A53C5D7-E9C6-4518-8DC1-E055A64B17F6}"/>
    <dgm:cxn modelId="{29CDA140-AB0F-43B7-961D-6C505040A549}" srcId="{6EE58B3A-688F-4B9D-B3B2-21800EA8DC2E}" destId="{5ED1AA5B-B333-4A70-B470-A2730BE50605}" srcOrd="2" destOrd="0" parTransId="{216E8482-2AAA-48D6-9F1D-92D97588BEF0}" sibTransId="{4DF6B951-3030-4E0C-8040-99A8FB92BA09}"/>
    <dgm:cxn modelId="{00E5EB59-C0BE-48D5-B675-F8F80E505F88}" srcId="{6EE58B3A-688F-4B9D-B3B2-21800EA8DC2E}" destId="{03AF6E1B-B6BC-4135-9131-A39E44B960C5}" srcOrd="1" destOrd="0" parTransId="{84637A20-0574-4542-A114-2A41F0995F63}" sibTransId="{08312884-6842-4396-8122-6A6868D017D4}"/>
    <dgm:cxn modelId="{0993C99F-47D2-4FC9-9CAF-9F3E461803B1}" type="presOf" srcId="{2F158420-4F8E-4274-894E-7432899681D3}" destId="{928E24A8-DF6A-423B-8A47-7B74C3F37041}" srcOrd="0" destOrd="0" presId="urn:microsoft.com/office/officeart/2018/2/layout/IconVerticalSolidList"/>
    <dgm:cxn modelId="{3BAAE0B4-0A31-46AC-BC4F-C2B4C6750FEE}" type="presOf" srcId="{5ED1AA5B-B333-4A70-B470-A2730BE50605}" destId="{9A372FD4-3122-4D54-8C1F-A410FC375C13}" srcOrd="0" destOrd="0" presId="urn:microsoft.com/office/officeart/2018/2/layout/IconVerticalSolidList"/>
    <dgm:cxn modelId="{FA555EBB-EAB9-4268-8B15-BB0BE38A5C9C}" type="presOf" srcId="{03AF6E1B-B6BC-4135-9131-A39E44B960C5}" destId="{60C76B00-0D53-4AE4-9FE7-9362B3BBFFB8}" srcOrd="0" destOrd="0" presId="urn:microsoft.com/office/officeart/2018/2/layout/IconVerticalSolidList"/>
    <dgm:cxn modelId="{CD4CCDD1-A9A5-459C-B886-F78425572B58}" type="presOf" srcId="{6EE58B3A-688F-4B9D-B3B2-21800EA8DC2E}" destId="{09FD8B97-9CE8-43D2-93E2-3FE0E54C9E9E}" srcOrd="0" destOrd="0" presId="urn:microsoft.com/office/officeart/2018/2/layout/IconVerticalSolidList"/>
    <dgm:cxn modelId="{1A1985FF-D9E1-4F92-975B-A25AA41DEDCB}" type="presParOf" srcId="{09FD8B97-9CE8-43D2-93E2-3FE0E54C9E9E}" destId="{DF9055B8-5929-4A48-8499-020EB08976AE}" srcOrd="0" destOrd="0" presId="urn:microsoft.com/office/officeart/2018/2/layout/IconVerticalSolidList"/>
    <dgm:cxn modelId="{16089BE1-C9EE-4B16-986B-3CD55B4BE6D3}" type="presParOf" srcId="{DF9055B8-5929-4A48-8499-020EB08976AE}" destId="{8231D994-BF9E-4DAC-B720-98D0DE5AD25A}" srcOrd="0" destOrd="0" presId="urn:microsoft.com/office/officeart/2018/2/layout/IconVerticalSolidList"/>
    <dgm:cxn modelId="{28EF7277-3C5E-4222-AC3F-85344FB9154A}" type="presParOf" srcId="{DF9055B8-5929-4A48-8499-020EB08976AE}" destId="{C44B85CE-BD35-4518-9240-0BF4195B4FAB}" srcOrd="1" destOrd="0" presId="urn:microsoft.com/office/officeart/2018/2/layout/IconVerticalSolidList"/>
    <dgm:cxn modelId="{DC4EB015-5B4C-4524-A1D8-BAEA1871B2E8}" type="presParOf" srcId="{DF9055B8-5929-4A48-8499-020EB08976AE}" destId="{34966DB6-D320-4319-A8CB-C8567AA6C4ED}" srcOrd="2" destOrd="0" presId="urn:microsoft.com/office/officeart/2018/2/layout/IconVerticalSolidList"/>
    <dgm:cxn modelId="{85376DFB-1E4A-4CDF-8A0E-1365D286B610}" type="presParOf" srcId="{DF9055B8-5929-4A48-8499-020EB08976AE}" destId="{928E24A8-DF6A-423B-8A47-7B74C3F37041}" srcOrd="3" destOrd="0" presId="urn:microsoft.com/office/officeart/2018/2/layout/IconVerticalSolidList"/>
    <dgm:cxn modelId="{E7402BDC-FAE4-43FB-9998-66E7C712E722}" type="presParOf" srcId="{09FD8B97-9CE8-43D2-93E2-3FE0E54C9E9E}" destId="{665B6DB6-7A2D-4A27-994A-8209A9375C15}" srcOrd="1" destOrd="0" presId="urn:microsoft.com/office/officeart/2018/2/layout/IconVerticalSolidList"/>
    <dgm:cxn modelId="{65FCED52-21FE-4C61-A6F7-1088D29A07BD}" type="presParOf" srcId="{09FD8B97-9CE8-43D2-93E2-3FE0E54C9E9E}" destId="{20D8433A-C621-4068-89DC-AF8CFEE6C483}" srcOrd="2" destOrd="0" presId="urn:microsoft.com/office/officeart/2018/2/layout/IconVerticalSolidList"/>
    <dgm:cxn modelId="{7502B781-3F2C-4F06-A5AB-597BE6181EAD}" type="presParOf" srcId="{20D8433A-C621-4068-89DC-AF8CFEE6C483}" destId="{90E6C08F-3B5D-49EF-A274-7BDEB6EC5773}" srcOrd="0" destOrd="0" presId="urn:microsoft.com/office/officeart/2018/2/layout/IconVerticalSolidList"/>
    <dgm:cxn modelId="{E373CFC3-E752-4651-B28A-9B779B68D36E}" type="presParOf" srcId="{20D8433A-C621-4068-89DC-AF8CFEE6C483}" destId="{9E524ED2-F303-4D8A-9D29-4A375CD44A38}" srcOrd="1" destOrd="0" presId="urn:microsoft.com/office/officeart/2018/2/layout/IconVerticalSolidList"/>
    <dgm:cxn modelId="{54107072-F9C7-41CB-82D8-AA928B53BB51}" type="presParOf" srcId="{20D8433A-C621-4068-89DC-AF8CFEE6C483}" destId="{0325A1A6-6AB4-4D53-B171-95FE3B6E2B1F}" srcOrd="2" destOrd="0" presId="urn:microsoft.com/office/officeart/2018/2/layout/IconVerticalSolidList"/>
    <dgm:cxn modelId="{C7D18A5E-B800-4811-BD88-054BC84B4987}" type="presParOf" srcId="{20D8433A-C621-4068-89DC-AF8CFEE6C483}" destId="{60C76B00-0D53-4AE4-9FE7-9362B3BBFFB8}" srcOrd="3" destOrd="0" presId="urn:microsoft.com/office/officeart/2018/2/layout/IconVerticalSolidList"/>
    <dgm:cxn modelId="{78CF6D9F-7E76-4837-A97B-EA0AF8A55E86}" type="presParOf" srcId="{09FD8B97-9CE8-43D2-93E2-3FE0E54C9E9E}" destId="{0899FD82-B59A-4FB2-989A-FAF93FF127EF}" srcOrd="3" destOrd="0" presId="urn:microsoft.com/office/officeart/2018/2/layout/IconVerticalSolidList"/>
    <dgm:cxn modelId="{D6DFFD59-4E83-4700-8447-7E022FE5B112}" type="presParOf" srcId="{09FD8B97-9CE8-43D2-93E2-3FE0E54C9E9E}" destId="{9F364345-437E-4A8C-B775-6B6EBAD1B2BA}" srcOrd="4" destOrd="0" presId="urn:microsoft.com/office/officeart/2018/2/layout/IconVerticalSolidList"/>
    <dgm:cxn modelId="{FDA918ED-5CB4-489B-9988-AE3560438D66}" type="presParOf" srcId="{9F364345-437E-4A8C-B775-6B6EBAD1B2BA}" destId="{C2B7AFF4-C5F9-4F64-8DF2-123267CC121C}" srcOrd="0" destOrd="0" presId="urn:microsoft.com/office/officeart/2018/2/layout/IconVerticalSolidList"/>
    <dgm:cxn modelId="{DC50CDFB-787F-4E21-838A-E4588DCDB3B8}" type="presParOf" srcId="{9F364345-437E-4A8C-B775-6B6EBAD1B2BA}" destId="{302EA290-B36D-4D6D-A6BA-EA8ECAD6ECD8}" srcOrd="1" destOrd="0" presId="urn:microsoft.com/office/officeart/2018/2/layout/IconVerticalSolidList"/>
    <dgm:cxn modelId="{E337B923-D72B-402C-89CE-F6B1CD75C462}" type="presParOf" srcId="{9F364345-437E-4A8C-B775-6B6EBAD1B2BA}" destId="{10F326AE-9B5D-4812-9DAD-29D62360682C}" srcOrd="2" destOrd="0" presId="urn:microsoft.com/office/officeart/2018/2/layout/IconVerticalSolidList"/>
    <dgm:cxn modelId="{61CF5631-D8C0-4B6D-B028-605B56E541C7}" type="presParOf" srcId="{9F364345-437E-4A8C-B775-6B6EBAD1B2BA}" destId="{9A372FD4-3122-4D54-8C1F-A410FC375C1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6D4D71-12FC-4674-B168-9E5EDC8D0874}"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5EAFE1E-B1F4-4375-A010-F03BAB1003B7}">
      <dgm:prSet custT="1"/>
      <dgm:spPr/>
      <dgm:t>
        <a:bodyPr/>
        <a:lstStyle/>
        <a:p>
          <a:r>
            <a:rPr lang="en-US" sz="1800" b="1" i="0" dirty="0">
              <a:solidFill>
                <a:schemeClr val="tx1"/>
              </a:solidFill>
            </a:rPr>
            <a:t>Data should be anonymized immediately, removing names and addresses from the analytical file. </a:t>
          </a:r>
          <a:endParaRPr lang="en-US" sz="1800" b="1" dirty="0">
            <a:solidFill>
              <a:schemeClr val="tx1"/>
            </a:solidFill>
          </a:endParaRPr>
        </a:p>
      </dgm:t>
    </dgm:pt>
    <dgm:pt modelId="{957FBA8F-24D5-430E-836F-E69D10F21A6B}" type="parTrans" cxnId="{27408A2F-9DF5-4983-A65A-1CF5349BE034}">
      <dgm:prSet/>
      <dgm:spPr/>
      <dgm:t>
        <a:bodyPr/>
        <a:lstStyle/>
        <a:p>
          <a:endParaRPr lang="en-US" sz="2000" b="1">
            <a:solidFill>
              <a:schemeClr val="tx1"/>
            </a:solidFill>
          </a:endParaRPr>
        </a:p>
      </dgm:t>
    </dgm:pt>
    <dgm:pt modelId="{3C65FE6B-02F4-405D-B4D0-16B2533B6637}" type="sibTrans" cxnId="{27408A2F-9DF5-4983-A65A-1CF5349BE034}">
      <dgm:prSet/>
      <dgm:spPr/>
      <dgm:t>
        <a:bodyPr/>
        <a:lstStyle/>
        <a:p>
          <a:endParaRPr lang="en-US" sz="2000" b="1">
            <a:solidFill>
              <a:schemeClr val="tx1"/>
            </a:solidFill>
          </a:endParaRPr>
        </a:p>
      </dgm:t>
    </dgm:pt>
    <dgm:pt modelId="{1427DCFD-561A-4C2A-BD76-A369D91E7B79}">
      <dgm:prSet custT="1"/>
      <dgm:spPr/>
      <dgm:t>
        <a:bodyPr/>
        <a:lstStyle/>
        <a:p>
          <a:r>
            <a:rPr lang="en-US" sz="1800" b="1" i="0" dirty="0">
              <a:solidFill>
                <a:schemeClr val="tx1"/>
              </a:solidFill>
            </a:rPr>
            <a:t>If temporarily kept, these should be held separately with restricted access. However, the data is usually personal and should be secured. </a:t>
          </a:r>
          <a:endParaRPr lang="en-US" sz="1800" b="1" dirty="0">
            <a:solidFill>
              <a:schemeClr val="tx1"/>
            </a:solidFill>
          </a:endParaRPr>
        </a:p>
      </dgm:t>
    </dgm:pt>
    <dgm:pt modelId="{A3341A68-6FC3-4F7A-A06E-775343BA9975}" type="parTrans" cxnId="{9E377F2E-EAB4-40E2-81FE-523F20900783}">
      <dgm:prSet/>
      <dgm:spPr/>
      <dgm:t>
        <a:bodyPr/>
        <a:lstStyle/>
        <a:p>
          <a:endParaRPr lang="en-US" sz="2000" b="1">
            <a:solidFill>
              <a:schemeClr val="tx1"/>
            </a:solidFill>
          </a:endParaRPr>
        </a:p>
      </dgm:t>
    </dgm:pt>
    <dgm:pt modelId="{41D9219A-F672-4C2F-AFDD-310D51A170E0}" type="sibTrans" cxnId="{9E377F2E-EAB4-40E2-81FE-523F20900783}">
      <dgm:prSet/>
      <dgm:spPr/>
      <dgm:t>
        <a:bodyPr/>
        <a:lstStyle/>
        <a:p>
          <a:endParaRPr lang="en-US" sz="2000" b="1">
            <a:solidFill>
              <a:schemeClr val="tx1"/>
            </a:solidFill>
          </a:endParaRPr>
        </a:p>
      </dgm:t>
    </dgm:pt>
    <dgm:pt modelId="{F51FEB76-7D03-49A8-8202-5122F567277E}">
      <dgm:prSet custT="1"/>
      <dgm:spPr/>
      <dgm:t>
        <a:bodyPr/>
        <a:lstStyle/>
        <a:p>
          <a:r>
            <a:rPr lang="en-US" sz="1800" b="1" i="0" dirty="0">
              <a:solidFill>
                <a:schemeClr val="tx1"/>
              </a:solidFill>
            </a:rPr>
            <a:t>If possible, data should be properly anonymized at the end of a project, which may involve replacing the date of birth with month and year, or exact postcode with broader regional coding. </a:t>
          </a:r>
          <a:endParaRPr lang="en-US" sz="1800" b="1" dirty="0">
            <a:solidFill>
              <a:schemeClr val="tx1"/>
            </a:solidFill>
          </a:endParaRPr>
        </a:p>
      </dgm:t>
    </dgm:pt>
    <dgm:pt modelId="{F9A536B7-C001-4056-85BB-254BECE05624}" type="parTrans" cxnId="{16895151-6B39-42C4-B61D-BF94B6A1FEEE}">
      <dgm:prSet/>
      <dgm:spPr/>
      <dgm:t>
        <a:bodyPr/>
        <a:lstStyle/>
        <a:p>
          <a:endParaRPr lang="en-US" sz="2000" b="1">
            <a:solidFill>
              <a:schemeClr val="tx1"/>
            </a:solidFill>
          </a:endParaRPr>
        </a:p>
      </dgm:t>
    </dgm:pt>
    <dgm:pt modelId="{3A866D83-41C3-4CE9-A6BA-3B12C6DD44A2}" type="sibTrans" cxnId="{16895151-6B39-42C4-B61D-BF94B6A1FEEE}">
      <dgm:prSet/>
      <dgm:spPr/>
      <dgm:t>
        <a:bodyPr/>
        <a:lstStyle/>
        <a:p>
          <a:endParaRPr lang="en-US" sz="2000" b="1">
            <a:solidFill>
              <a:schemeClr val="tx1"/>
            </a:solidFill>
          </a:endParaRPr>
        </a:p>
      </dgm:t>
    </dgm:pt>
    <dgm:pt modelId="{0CB968AC-B434-4382-891D-B6809763432C}">
      <dgm:prSet custT="1"/>
      <dgm:spPr/>
      <dgm:t>
        <a:bodyPr/>
        <a:lstStyle/>
        <a:p>
          <a:r>
            <a:rPr lang="en-US" sz="1800" b="1" i="0" dirty="0">
              <a:solidFill>
                <a:schemeClr val="tx1"/>
              </a:solidFill>
            </a:rPr>
            <a:t>If this is not practicable and personal data must be kept after the project, suitable protections must be adopted.</a:t>
          </a:r>
          <a:br>
            <a:rPr lang="en-US" sz="1800" b="1" dirty="0">
              <a:solidFill>
                <a:schemeClr val="tx1"/>
              </a:solidFill>
            </a:rPr>
          </a:br>
          <a:endParaRPr lang="en-US" sz="1800" b="1" dirty="0">
            <a:solidFill>
              <a:schemeClr val="tx1"/>
            </a:solidFill>
          </a:endParaRPr>
        </a:p>
      </dgm:t>
    </dgm:pt>
    <dgm:pt modelId="{5C3DB17D-5F7C-49E1-92E6-5E86F3184A43}" type="parTrans" cxnId="{F288D3D0-C1D1-4126-8CA6-DBBF0E54F6D0}">
      <dgm:prSet/>
      <dgm:spPr/>
      <dgm:t>
        <a:bodyPr/>
        <a:lstStyle/>
        <a:p>
          <a:endParaRPr lang="en-US" sz="2000" b="1">
            <a:solidFill>
              <a:schemeClr val="tx1"/>
            </a:solidFill>
          </a:endParaRPr>
        </a:p>
      </dgm:t>
    </dgm:pt>
    <dgm:pt modelId="{588B880E-4E10-4E1F-94FC-9F9298658EA8}" type="sibTrans" cxnId="{F288D3D0-C1D1-4126-8CA6-DBBF0E54F6D0}">
      <dgm:prSet/>
      <dgm:spPr/>
      <dgm:t>
        <a:bodyPr/>
        <a:lstStyle/>
        <a:p>
          <a:endParaRPr lang="en-US" sz="2000" b="1">
            <a:solidFill>
              <a:schemeClr val="tx1"/>
            </a:solidFill>
          </a:endParaRPr>
        </a:p>
      </dgm:t>
    </dgm:pt>
    <dgm:pt modelId="{DE4FF578-E959-45DD-A71A-3A1064E1E2AB}" type="pres">
      <dgm:prSet presAssocID="{446D4D71-12FC-4674-B168-9E5EDC8D0874}" presName="root" presStyleCnt="0">
        <dgm:presLayoutVars>
          <dgm:dir/>
          <dgm:resizeHandles val="exact"/>
        </dgm:presLayoutVars>
      </dgm:prSet>
      <dgm:spPr/>
    </dgm:pt>
    <dgm:pt modelId="{1E825628-95D6-4BEE-87F3-45D021F1741B}" type="pres">
      <dgm:prSet presAssocID="{446D4D71-12FC-4674-B168-9E5EDC8D0874}" presName="container" presStyleCnt="0">
        <dgm:presLayoutVars>
          <dgm:dir/>
          <dgm:resizeHandles val="exact"/>
        </dgm:presLayoutVars>
      </dgm:prSet>
      <dgm:spPr/>
    </dgm:pt>
    <dgm:pt modelId="{CA79C89B-B09F-4B6E-906A-47E72C818AB4}" type="pres">
      <dgm:prSet presAssocID="{35EAFE1E-B1F4-4375-A010-F03BAB1003B7}" presName="compNode" presStyleCnt="0"/>
      <dgm:spPr/>
    </dgm:pt>
    <dgm:pt modelId="{33E5A912-C3E6-4914-B82E-87B03B68EBF7}" type="pres">
      <dgm:prSet presAssocID="{35EAFE1E-B1F4-4375-A010-F03BAB1003B7}" presName="iconBgRect" presStyleLbl="bgShp" presStyleIdx="0" presStyleCnt="4"/>
      <dgm:spPr/>
    </dgm:pt>
    <dgm:pt modelId="{E66065BE-A01A-4DF3-95AD-0EF9A979770B}" type="pres">
      <dgm:prSet presAssocID="{35EAFE1E-B1F4-4375-A010-F03BAB1003B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7498A0BD-33DA-49BA-9D71-ABA79B3897EF}" type="pres">
      <dgm:prSet presAssocID="{35EAFE1E-B1F4-4375-A010-F03BAB1003B7}" presName="spaceRect" presStyleCnt="0"/>
      <dgm:spPr/>
    </dgm:pt>
    <dgm:pt modelId="{252F06F4-9507-4818-9660-C879E74BA7D9}" type="pres">
      <dgm:prSet presAssocID="{35EAFE1E-B1F4-4375-A010-F03BAB1003B7}" presName="textRect" presStyleLbl="revTx" presStyleIdx="0" presStyleCnt="4">
        <dgm:presLayoutVars>
          <dgm:chMax val="1"/>
          <dgm:chPref val="1"/>
        </dgm:presLayoutVars>
      </dgm:prSet>
      <dgm:spPr/>
    </dgm:pt>
    <dgm:pt modelId="{77ADC680-954B-4C37-81D7-ABEE8C6BE8D6}" type="pres">
      <dgm:prSet presAssocID="{3C65FE6B-02F4-405D-B4D0-16B2533B6637}" presName="sibTrans" presStyleLbl="sibTrans2D1" presStyleIdx="0" presStyleCnt="0"/>
      <dgm:spPr/>
    </dgm:pt>
    <dgm:pt modelId="{AD92386D-6EAC-40CC-A070-3E85C05FE5AF}" type="pres">
      <dgm:prSet presAssocID="{1427DCFD-561A-4C2A-BD76-A369D91E7B79}" presName="compNode" presStyleCnt="0"/>
      <dgm:spPr/>
    </dgm:pt>
    <dgm:pt modelId="{A8CBC47A-13E5-4E2D-97A7-E6B801C0ED41}" type="pres">
      <dgm:prSet presAssocID="{1427DCFD-561A-4C2A-BD76-A369D91E7B79}" presName="iconBgRect" presStyleLbl="bgShp" presStyleIdx="1" presStyleCnt="4"/>
      <dgm:spPr/>
    </dgm:pt>
    <dgm:pt modelId="{F9D74D70-C1BB-4509-BB1D-B8F9A94881AC}" type="pres">
      <dgm:prSet presAssocID="{1427DCFD-561A-4C2A-BD76-A369D91E7B7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fe"/>
        </a:ext>
      </dgm:extLst>
    </dgm:pt>
    <dgm:pt modelId="{17D474D4-20B4-442F-B18A-E9C88519BB53}" type="pres">
      <dgm:prSet presAssocID="{1427DCFD-561A-4C2A-BD76-A369D91E7B79}" presName="spaceRect" presStyleCnt="0"/>
      <dgm:spPr/>
    </dgm:pt>
    <dgm:pt modelId="{5106F812-B19A-4FEE-A57A-93336501FA22}" type="pres">
      <dgm:prSet presAssocID="{1427DCFD-561A-4C2A-BD76-A369D91E7B79}" presName="textRect" presStyleLbl="revTx" presStyleIdx="1" presStyleCnt="4">
        <dgm:presLayoutVars>
          <dgm:chMax val="1"/>
          <dgm:chPref val="1"/>
        </dgm:presLayoutVars>
      </dgm:prSet>
      <dgm:spPr/>
    </dgm:pt>
    <dgm:pt modelId="{ED892055-41C8-4574-870A-507AA65DF267}" type="pres">
      <dgm:prSet presAssocID="{41D9219A-F672-4C2F-AFDD-310D51A170E0}" presName="sibTrans" presStyleLbl="sibTrans2D1" presStyleIdx="0" presStyleCnt="0"/>
      <dgm:spPr/>
    </dgm:pt>
    <dgm:pt modelId="{4B275AC2-8E59-4A95-B392-AD06250C724B}" type="pres">
      <dgm:prSet presAssocID="{F51FEB76-7D03-49A8-8202-5122F567277E}" presName="compNode" presStyleCnt="0"/>
      <dgm:spPr/>
    </dgm:pt>
    <dgm:pt modelId="{93FA6E7A-342B-452E-9C38-63D74E58E919}" type="pres">
      <dgm:prSet presAssocID="{F51FEB76-7D03-49A8-8202-5122F567277E}" presName="iconBgRect" presStyleLbl="bgShp" presStyleIdx="2" presStyleCnt="4"/>
      <dgm:spPr/>
    </dgm:pt>
    <dgm:pt modelId="{926D21F9-2A06-4FE7-8356-DD8B19E8990B}" type="pres">
      <dgm:prSet presAssocID="{F51FEB76-7D03-49A8-8202-5122F567277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thly calendar"/>
        </a:ext>
      </dgm:extLst>
    </dgm:pt>
    <dgm:pt modelId="{B120A428-64E7-4124-B822-12F6DDE2A4B6}" type="pres">
      <dgm:prSet presAssocID="{F51FEB76-7D03-49A8-8202-5122F567277E}" presName="spaceRect" presStyleCnt="0"/>
      <dgm:spPr/>
    </dgm:pt>
    <dgm:pt modelId="{5C20C195-0DDD-4979-BA84-6AF87AE06A6D}" type="pres">
      <dgm:prSet presAssocID="{F51FEB76-7D03-49A8-8202-5122F567277E}" presName="textRect" presStyleLbl="revTx" presStyleIdx="2" presStyleCnt="4">
        <dgm:presLayoutVars>
          <dgm:chMax val="1"/>
          <dgm:chPref val="1"/>
        </dgm:presLayoutVars>
      </dgm:prSet>
      <dgm:spPr/>
    </dgm:pt>
    <dgm:pt modelId="{CE1BDF22-34E6-45ED-89A5-28ADF1DD2652}" type="pres">
      <dgm:prSet presAssocID="{3A866D83-41C3-4CE9-A6BA-3B12C6DD44A2}" presName="sibTrans" presStyleLbl="sibTrans2D1" presStyleIdx="0" presStyleCnt="0"/>
      <dgm:spPr/>
    </dgm:pt>
    <dgm:pt modelId="{ADB8FDDC-92C9-46CE-8E89-34E9D02B3E32}" type="pres">
      <dgm:prSet presAssocID="{0CB968AC-B434-4382-891D-B6809763432C}" presName="compNode" presStyleCnt="0"/>
      <dgm:spPr/>
    </dgm:pt>
    <dgm:pt modelId="{68DD64ED-D66F-49A4-ABD5-ED4E93D20468}" type="pres">
      <dgm:prSet presAssocID="{0CB968AC-B434-4382-891D-B6809763432C}" presName="iconBgRect" presStyleLbl="bgShp" presStyleIdx="3" presStyleCnt="4"/>
      <dgm:spPr/>
    </dgm:pt>
    <dgm:pt modelId="{2F7D8F39-1F9E-47A1-9A89-45E6F469C782}" type="pres">
      <dgm:prSet presAssocID="{0CB968AC-B434-4382-891D-B6809763432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vel"/>
        </a:ext>
      </dgm:extLst>
    </dgm:pt>
    <dgm:pt modelId="{8624B3C0-1A78-42DB-AD70-527DDAEBB2BA}" type="pres">
      <dgm:prSet presAssocID="{0CB968AC-B434-4382-891D-B6809763432C}" presName="spaceRect" presStyleCnt="0"/>
      <dgm:spPr/>
    </dgm:pt>
    <dgm:pt modelId="{EFCD2BDA-3650-427B-AB98-1613AB631502}" type="pres">
      <dgm:prSet presAssocID="{0CB968AC-B434-4382-891D-B6809763432C}" presName="textRect" presStyleLbl="revTx" presStyleIdx="3" presStyleCnt="4">
        <dgm:presLayoutVars>
          <dgm:chMax val="1"/>
          <dgm:chPref val="1"/>
        </dgm:presLayoutVars>
      </dgm:prSet>
      <dgm:spPr/>
    </dgm:pt>
  </dgm:ptLst>
  <dgm:cxnLst>
    <dgm:cxn modelId="{93755100-8E4D-4C73-8BEF-B13CF31B1988}" type="presOf" srcId="{41D9219A-F672-4C2F-AFDD-310D51A170E0}" destId="{ED892055-41C8-4574-870A-507AA65DF267}" srcOrd="0" destOrd="0" presId="urn:microsoft.com/office/officeart/2018/2/layout/IconCircleList"/>
    <dgm:cxn modelId="{F2143502-D531-4EE3-ADC5-B0A3A873EF91}" type="presOf" srcId="{3C65FE6B-02F4-405D-B4D0-16B2533B6637}" destId="{77ADC680-954B-4C37-81D7-ABEE8C6BE8D6}" srcOrd="0" destOrd="0" presId="urn:microsoft.com/office/officeart/2018/2/layout/IconCircleList"/>
    <dgm:cxn modelId="{9E377F2E-EAB4-40E2-81FE-523F20900783}" srcId="{446D4D71-12FC-4674-B168-9E5EDC8D0874}" destId="{1427DCFD-561A-4C2A-BD76-A369D91E7B79}" srcOrd="1" destOrd="0" parTransId="{A3341A68-6FC3-4F7A-A06E-775343BA9975}" sibTransId="{41D9219A-F672-4C2F-AFDD-310D51A170E0}"/>
    <dgm:cxn modelId="{27408A2F-9DF5-4983-A65A-1CF5349BE034}" srcId="{446D4D71-12FC-4674-B168-9E5EDC8D0874}" destId="{35EAFE1E-B1F4-4375-A010-F03BAB1003B7}" srcOrd="0" destOrd="0" parTransId="{957FBA8F-24D5-430E-836F-E69D10F21A6B}" sibTransId="{3C65FE6B-02F4-405D-B4D0-16B2533B6637}"/>
    <dgm:cxn modelId="{E9195948-93B0-4A82-A37F-1B37600DBD09}" type="presOf" srcId="{0CB968AC-B434-4382-891D-B6809763432C}" destId="{EFCD2BDA-3650-427B-AB98-1613AB631502}" srcOrd="0" destOrd="0" presId="urn:microsoft.com/office/officeart/2018/2/layout/IconCircleList"/>
    <dgm:cxn modelId="{16895151-6B39-42C4-B61D-BF94B6A1FEEE}" srcId="{446D4D71-12FC-4674-B168-9E5EDC8D0874}" destId="{F51FEB76-7D03-49A8-8202-5122F567277E}" srcOrd="2" destOrd="0" parTransId="{F9A536B7-C001-4056-85BB-254BECE05624}" sibTransId="{3A866D83-41C3-4CE9-A6BA-3B12C6DD44A2}"/>
    <dgm:cxn modelId="{FCCAB659-A917-427E-9977-343C8363092F}" type="presOf" srcId="{446D4D71-12FC-4674-B168-9E5EDC8D0874}" destId="{DE4FF578-E959-45DD-A71A-3A1064E1E2AB}" srcOrd="0" destOrd="0" presId="urn:microsoft.com/office/officeart/2018/2/layout/IconCircleList"/>
    <dgm:cxn modelId="{C2829A90-869E-4576-8304-FB62C0B5BF86}" type="presOf" srcId="{35EAFE1E-B1F4-4375-A010-F03BAB1003B7}" destId="{252F06F4-9507-4818-9660-C879E74BA7D9}" srcOrd="0" destOrd="0" presId="urn:microsoft.com/office/officeart/2018/2/layout/IconCircleList"/>
    <dgm:cxn modelId="{87B04AB2-9502-4243-996F-E2B9A4A7F8FD}" type="presOf" srcId="{3A866D83-41C3-4CE9-A6BA-3B12C6DD44A2}" destId="{CE1BDF22-34E6-45ED-89A5-28ADF1DD2652}" srcOrd="0" destOrd="0" presId="urn:microsoft.com/office/officeart/2018/2/layout/IconCircleList"/>
    <dgm:cxn modelId="{3DAEC7B8-62D0-45A2-9F2A-578A99D3F8BA}" type="presOf" srcId="{F51FEB76-7D03-49A8-8202-5122F567277E}" destId="{5C20C195-0DDD-4979-BA84-6AF87AE06A6D}" srcOrd="0" destOrd="0" presId="urn:microsoft.com/office/officeart/2018/2/layout/IconCircleList"/>
    <dgm:cxn modelId="{3DD7EFC8-845C-4EA6-A053-530EB81BA241}" type="presOf" srcId="{1427DCFD-561A-4C2A-BD76-A369D91E7B79}" destId="{5106F812-B19A-4FEE-A57A-93336501FA22}" srcOrd="0" destOrd="0" presId="urn:microsoft.com/office/officeart/2018/2/layout/IconCircleList"/>
    <dgm:cxn modelId="{F288D3D0-C1D1-4126-8CA6-DBBF0E54F6D0}" srcId="{446D4D71-12FC-4674-B168-9E5EDC8D0874}" destId="{0CB968AC-B434-4382-891D-B6809763432C}" srcOrd="3" destOrd="0" parTransId="{5C3DB17D-5F7C-49E1-92E6-5E86F3184A43}" sibTransId="{588B880E-4E10-4E1F-94FC-9F9298658EA8}"/>
    <dgm:cxn modelId="{C82EDE8A-82E8-4A98-96B6-51E6BF12D9C0}" type="presParOf" srcId="{DE4FF578-E959-45DD-A71A-3A1064E1E2AB}" destId="{1E825628-95D6-4BEE-87F3-45D021F1741B}" srcOrd="0" destOrd="0" presId="urn:microsoft.com/office/officeart/2018/2/layout/IconCircleList"/>
    <dgm:cxn modelId="{6125581A-E277-4805-95C5-7C7940C857CF}" type="presParOf" srcId="{1E825628-95D6-4BEE-87F3-45D021F1741B}" destId="{CA79C89B-B09F-4B6E-906A-47E72C818AB4}" srcOrd="0" destOrd="0" presId="urn:microsoft.com/office/officeart/2018/2/layout/IconCircleList"/>
    <dgm:cxn modelId="{FBCB1109-2DDE-4876-8EDE-ABB16E41385E}" type="presParOf" srcId="{CA79C89B-B09F-4B6E-906A-47E72C818AB4}" destId="{33E5A912-C3E6-4914-B82E-87B03B68EBF7}" srcOrd="0" destOrd="0" presId="urn:microsoft.com/office/officeart/2018/2/layout/IconCircleList"/>
    <dgm:cxn modelId="{B428208B-6C02-4F72-82F1-E5ED0E3C301C}" type="presParOf" srcId="{CA79C89B-B09F-4B6E-906A-47E72C818AB4}" destId="{E66065BE-A01A-4DF3-95AD-0EF9A979770B}" srcOrd="1" destOrd="0" presId="urn:microsoft.com/office/officeart/2018/2/layout/IconCircleList"/>
    <dgm:cxn modelId="{D139E3F0-BAD8-4299-B775-BEAA240EEFF4}" type="presParOf" srcId="{CA79C89B-B09F-4B6E-906A-47E72C818AB4}" destId="{7498A0BD-33DA-49BA-9D71-ABA79B3897EF}" srcOrd="2" destOrd="0" presId="urn:microsoft.com/office/officeart/2018/2/layout/IconCircleList"/>
    <dgm:cxn modelId="{18746DF6-5781-4AFF-A7BD-808A7DA8F783}" type="presParOf" srcId="{CA79C89B-B09F-4B6E-906A-47E72C818AB4}" destId="{252F06F4-9507-4818-9660-C879E74BA7D9}" srcOrd="3" destOrd="0" presId="urn:microsoft.com/office/officeart/2018/2/layout/IconCircleList"/>
    <dgm:cxn modelId="{C2906E63-E3B8-47C8-B38E-03915A510FDE}" type="presParOf" srcId="{1E825628-95D6-4BEE-87F3-45D021F1741B}" destId="{77ADC680-954B-4C37-81D7-ABEE8C6BE8D6}" srcOrd="1" destOrd="0" presId="urn:microsoft.com/office/officeart/2018/2/layout/IconCircleList"/>
    <dgm:cxn modelId="{30C4E09A-A1AA-4D25-9CF9-10BB4D20200D}" type="presParOf" srcId="{1E825628-95D6-4BEE-87F3-45D021F1741B}" destId="{AD92386D-6EAC-40CC-A070-3E85C05FE5AF}" srcOrd="2" destOrd="0" presId="urn:microsoft.com/office/officeart/2018/2/layout/IconCircleList"/>
    <dgm:cxn modelId="{5E55E9AC-4661-4A99-9F0B-A574DAB47E2D}" type="presParOf" srcId="{AD92386D-6EAC-40CC-A070-3E85C05FE5AF}" destId="{A8CBC47A-13E5-4E2D-97A7-E6B801C0ED41}" srcOrd="0" destOrd="0" presId="urn:microsoft.com/office/officeart/2018/2/layout/IconCircleList"/>
    <dgm:cxn modelId="{41F5F718-A598-4EAB-8FE7-CD93F9463C95}" type="presParOf" srcId="{AD92386D-6EAC-40CC-A070-3E85C05FE5AF}" destId="{F9D74D70-C1BB-4509-BB1D-B8F9A94881AC}" srcOrd="1" destOrd="0" presId="urn:microsoft.com/office/officeart/2018/2/layout/IconCircleList"/>
    <dgm:cxn modelId="{5520160A-1BC8-4F5A-9763-5E1FD9E94519}" type="presParOf" srcId="{AD92386D-6EAC-40CC-A070-3E85C05FE5AF}" destId="{17D474D4-20B4-442F-B18A-E9C88519BB53}" srcOrd="2" destOrd="0" presId="urn:microsoft.com/office/officeart/2018/2/layout/IconCircleList"/>
    <dgm:cxn modelId="{4BAB9F1A-E566-435F-9B69-004A4C907489}" type="presParOf" srcId="{AD92386D-6EAC-40CC-A070-3E85C05FE5AF}" destId="{5106F812-B19A-4FEE-A57A-93336501FA22}" srcOrd="3" destOrd="0" presId="urn:microsoft.com/office/officeart/2018/2/layout/IconCircleList"/>
    <dgm:cxn modelId="{5F7F5508-3331-47BD-9767-85127F2C3186}" type="presParOf" srcId="{1E825628-95D6-4BEE-87F3-45D021F1741B}" destId="{ED892055-41C8-4574-870A-507AA65DF267}" srcOrd="3" destOrd="0" presId="urn:microsoft.com/office/officeart/2018/2/layout/IconCircleList"/>
    <dgm:cxn modelId="{44F94053-ED1D-4CD1-8E22-E9378B7ECDEA}" type="presParOf" srcId="{1E825628-95D6-4BEE-87F3-45D021F1741B}" destId="{4B275AC2-8E59-4A95-B392-AD06250C724B}" srcOrd="4" destOrd="0" presId="urn:microsoft.com/office/officeart/2018/2/layout/IconCircleList"/>
    <dgm:cxn modelId="{3102B2F5-4BF3-469A-9943-B19E3845CE85}" type="presParOf" srcId="{4B275AC2-8E59-4A95-B392-AD06250C724B}" destId="{93FA6E7A-342B-452E-9C38-63D74E58E919}" srcOrd="0" destOrd="0" presId="urn:microsoft.com/office/officeart/2018/2/layout/IconCircleList"/>
    <dgm:cxn modelId="{F1808286-E91E-43B6-BCAD-4DC8A153261E}" type="presParOf" srcId="{4B275AC2-8E59-4A95-B392-AD06250C724B}" destId="{926D21F9-2A06-4FE7-8356-DD8B19E8990B}" srcOrd="1" destOrd="0" presId="urn:microsoft.com/office/officeart/2018/2/layout/IconCircleList"/>
    <dgm:cxn modelId="{945518E2-5ABF-4C45-A207-6DB4A3370727}" type="presParOf" srcId="{4B275AC2-8E59-4A95-B392-AD06250C724B}" destId="{B120A428-64E7-4124-B822-12F6DDE2A4B6}" srcOrd="2" destOrd="0" presId="urn:microsoft.com/office/officeart/2018/2/layout/IconCircleList"/>
    <dgm:cxn modelId="{834BA8A6-0C07-4180-8F98-05DB88BA2B60}" type="presParOf" srcId="{4B275AC2-8E59-4A95-B392-AD06250C724B}" destId="{5C20C195-0DDD-4979-BA84-6AF87AE06A6D}" srcOrd="3" destOrd="0" presId="urn:microsoft.com/office/officeart/2018/2/layout/IconCircleList"/>
    <dgm:cxn modelId="{3FA91E08-3FE2-44DE-9D93-36CE22C1FDD9}" type="presParOf" srcId="{1E825628-95D6-4BEE-87F3-45D021F1741B}" destId="{CE1BDF22-34E6-45ED-89A5-28ADF1DD2652}" srcOrd="5" destOrd="0" presId="urn:microsoft.com/office/officeart/2018/2/layout/IconCircleList"/>
    <dgm:cxn modelId="{8E5A023D-F2C7-4A8E-B688-183F2393B915}" type="presParOf" srcId="{1E825628-95D6-4BEE-87F3-45D021F1741B}" destId="{ADB8FDDC-92C9-46CE-8E89-34E9D02B3E32}" srcOrd="6" destOrd="0" presId="urn:microsoft.com/office/officeart/2018/2/layout/IconCircleList"/>
    <dgm:cxn modelId="{A86CDCCD-A209-4BE9-9CA4-19EF0DACAC33}" type="presParOf" srcId="{ADB8FDDC-92C9-46CE-8E89-34E9D02B3E32}" destId="{68DD64ED-D66F-49A4-ABD5-ED4E93D20468}" srcOrd="0" destOrd="0" presId="urn:microsoft.com/office/officeart/2018/2/layout/IconCircleList"/>
    <dgm:cxn modelId="{8B5CA6A3-69E2-43B7-8EC0-87503B6CDF42}" type="presParOf" srcId="{ADB8FDDC-92C9-46CE-8E89-34E9D02B3E32}" destId="{2F7D8F39-1F9E-47A1-9A89-45E6F469C782}" srcOrd="1" destOrd="0" presId="urn:microsoft.com/office/officeart/2018/2/layout/IconCircleList"/>
    <dgm:cxn modelId="{D6CF1105-D1FE-4BF6-876D-8E8D11F747F6}" type="presParOf" srcId="{ADB8FDDC-92C9-46CE-8E89-34E9D02B3E32}" destId="{8624B3C0-1A78-42DB-AD70-527DDAEBB2BA}" srcOrd="2" destOrd="0" presId="urn:microsoft.com/office/officeart/2018/2/layout/IconCircleList"/>
    <dgm:cxn modelId="{48BA7A04-1C7F-421B-A58C-543FC930D835}" type="presParOf" srcId="{ADB8FDDC-92C9-46CE-8E89-34E9D02B3E32}" destId="{EFCD2BDA-3650-427B-AB98-1613AB631502}"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256DC-0834-4B6F-8EC8-00BE68CD30DA}">
      <dsp:nvSpPr>
        <dsp:cNvPr id="0" name=""/>
        <dsp:cNvSpPr/>
      </dsp:nvSpPr>
      <dsp:spPr>
        <a:xfrm>
          <a:off x="0" y="1607"/>
          <a:ext cx="10906760" cy="6848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D05545-CF95-4304-B85B-A80548D59BD0}">
      <dsp:nvSpPr>
        <dsp:cNvPr id="0" name=""/>
        <dsp:cNvSpPr/>
      </dsp:nvSpPr>
      <dsp:spPr>
        <a:xfrm>
          <a:off x="207161" y="155694"/>
          <a:ext cx="376657" cy="376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FC702E-3E92-49A9-A5F1-5DA33D53AD6A}">
      <dsp:nvSpPr>
        <dsp:cNvPr id="0" name=""/>
        <dsp:cNvSpPr/>
      </dsp:nvSpPr>
      <dsp:spPr>
        <a:xfrm>
          <a:off x="790979" y="1607"/>
          <a:ext cx="10115780" cy="684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478" tIns="72478" rIns="72478" bIns="72478" numCol="1" spcCol="1270" anchor="ctr" anchorCtr="0">
          <a:noAutofit/>
        </a:bodyPr>
        <a:lstStyle/>
        <a:p>
          <a:pPr marL="0" lvl="0" indent="0" algn="l" defTabSz="800100">
            <a:lnSpc>
              <a:spcPct val="100000"/>
            </a:lnSpc>
            <a:spcBef>
              <a:spcPct val="0"/>
            </a:spcBef>
            <a:spcAft>
              <a:spcPct val="35000"/>
            </a:spcAft>
            <a:buNone/>
          </a:pPr>
          <a:r>
            <a:rPr lang="en-US" sz="1800" b="1" kern="1200" dirty="0"/>
            <a:t>Summarize the significance of planning data collection in advance of an evaluation.</a:t>
          </a:r>
        </a:p>
      </dsp:txBody>
      <dsp:txXfrm>
        <a:off x="790979" y="1607"/>
        <a:ext cx="10115780" cy="684831"/>
      </dsp:txXfrm>
    </dsp:sp>
    <dsp:sp modelId="{5E69D684-F5A5-4229-8173-B9EA395C1EB8}">
      <dsp:nvSpPr>
        <dsp:cNvPr id="0" name=""/>
        <dsp:cNvSpPr/>
      </dsp:nvSpPr>
      <dsp:spPr>
        <a:xfrm>
          <a:off x="0" y="857646"/>
          <a:ext cx="10906760" cy="6848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79CDAC-0FE0-44CB-A787-854002BFB476}">
      <dsp:nvSpPr>
        <dsp:cNvPr id="0" name=""/>
        <dsp:cNvSpPr/>
      </dsp:nvSpPr>
      <dsp:spPr>
        <a:xfrm>
          <a:off x="207161" y="1011733"/>
          <a:ext cx="376657" cy="376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A41A47-667A-4BE3-86F8-2D107679F047}">
      <dsp:nvSpPr>
        <dsp:cNvPr id="0" name=""/>
        <dsp:cNvSpPr/>
      </dsp:nvSpPr>
      <dsp:spPr>
        <a:xfrm>
          <a:off x="790979" y="857646"/>
          <a:ext cx="10115780" cy="684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478" tIns="72478" rIns="72478" bIns="72478" numCol="1" spcCol="1270" anchor="ctr" anchorCtr="0">
          <a:noAutofit/>
        </a:bodyPr>
        <a:lstStyle/>
        <a:p>
          <a:pPr marL="0" lvl="0" indent="0" algn="l" defTabSz="800100">
            <a:lnSpc>
              <a:spcPct val="100000"/>
            </a:lnSpc>
            <a:spcBef>
              <a:spcPct val="0"/>
            </a:spcBef>
            <a:spcAft>
              <a:spcPct val="35000"/>
            </a:spcAft>
            <a:buNone/>
          </a:pPr>
          <a:r>
            <a:rPr lang="en-US" sz="1800" b="1" kern="1200" dirty="0"/>
            <a:t>Explain the concept of data triangulation and how it contributes to the robustness of evaluation findings.</a:t>
          </a:r>
        </a:p>
      </dsp:txBody>
      <dsp:txXfrm>
        <a:off x="790979" y="857646"/>
        <a:ext cx="10115780" cy="684831"/>
      </dsp:txXfrm>
    </dsp:sp>
    <dsp:sp modelId="{A5222F01-5551-4968-988E-5D7D2B8CDC17}">
      <dsp:nvSpPr>
        <dsp:cNvPr id="0" name=""/>
        <dsp:cNvSpPr/>
      </dsp:nvSpPr>
      <dsp:spPr>
        <a:xfrm>
          <a:off x="0" y="1713684"/>
          <a:ext cx="10906760" cy="6848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52BBBB-0524-40C3-9262-4F83DA93F2EE}">
      <dsp:nvSpPr>
        <dsp:cNvPr id="0" name=""/>
        <dsp:cNvSpPr/>
      </dsp:nvSpPr>
      <dsp:spPr>
        <a:xfrm>
          <a:off x="207161" y="1867771"/>
          <a:ext cx="376657" cy="376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B2A4D5-6099-41FD-AEC4-CBD5C6F07543}">
      <dsp:nvSpPr>
        <dsp:cNvPr id="0" name=""/>
        <dsp:cNvSpPr/>
      </dsp:nvSpPr>
      <dsp:spPr>
        <a:xfrm>
          <a:off x="790979" y="1713684"/>
          <a:ext cx="10115780" cy="684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478" tIns="72478" rIns="72478" bIns="72478" numCol="1" spcCol="1270" anchor="ctr" anchorCtr="0">
          <a:noAutofit/>
        </a:bodyPr>
        <a:lstStyle/>
        <a:p>
          <a:pPr marL="0" lvl="0" indent="0" algn="l" defTabSz="800100">
            <a:lnSpc>
              <a:spcPct val="100000"/>
            </a:lnSpc>
            <a:spcBef>
              <a:spcPct val="0"/>
            </a:spcBef>
            <a:spcAft>
              <a:spcPct val="35000"/>
            </a:spcAft>
            <a:buNone/>
          </a:pPr>
          <a:r>
            <a:rPr lang="en-US" sz="1800" b="1" kern="1200" dirty="0"/>
            <a:t>Compare and contrast administrative data and monitoring data regarding their uses and limitations.</a:t>
          </a:r>
        </a:p>
      </dsp:txBody>
      <dsp:txXfrm>
        <a:off x="790979" y="1713684"/>
        <a:ext cx="10115780" cy="684831"/>
      </dsp:txXfrm>
    </dsp:sp>
    <dsp:sp modelId="{92879974-5770-478E-81A4-A418EB27A9B6}">
      <dsp:nvSpPr>
        <dsp:cNvPr id="0" name=""/>
        <dsp:cNvSpPr/>
      </dsp:nvSpPr>
      <dsp:spPr>
        <a:xfrm>
          <a:off x="0" y="2569723"/>
          <a:ext cx="10906760" cy="6848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44D9EB-EDAA-455C-9204-6D2240F9D6B7}">
      <dsp:nvSpPr>
        <dsp:cNvPr id="0" name=""/>
        <dsp:cNvSpPr/>
      </dsp:nvSpPr>
      <dsp:spPr>
        <a:xfrm>
          <a:off x="207161" y="2723810"/>
          <a:ext cx="376657" cy="3766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87F068-2833-45BE-88D7-5FE7A496F913}">
      <dsp:nvSpPr>
        <dsp:cNvPr id="0" name=""/>
        <dsp:cNvSpPr/>
      </dsp:nvSpPr>
      <dsp:spPr>
        <a:xfrm>
          <a:off x="790979" y="2569723"/>
          <a:ext cx="10115780" cy="684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478" tIns="72478" rIns="72478" bIns="72478" numCol="1" spcCol="1270" anchor="ctr" anchorCtr="0">
          <a:noAutofit/>
        </a:bodyPr>
        <a:lstStyle/>
        <a:p>
          <a:pPr marL="0" lvl="0" indent="0" algn="l" defTabSz="800100">
            <a:lnSpc>
              <a:spcPct val="100000"/>
            </a:lnSpc>
            <a:spcBef>
              <a:spcPct val="0"/>
            </a:spcBef>
            <a:spcAft>
              <a:spcPct val="35000"/>
            </a:spcAft>
            <a:buNone/>
          </a:pPr>
          <a:r>
            <a:rPr lang="en-US" sz="1800" b="1" kern="1200" dirty="0"/>
            <a:t>Interpret the role of Theory of Change in guiding data collection for effective evaluation.</a:t>
          </a:r>
        </a:p>
      </dsp:txBody>
      <dsp:txXfrm>
        <a:off x="790979" y="2569723"/>
        <a:ext cx="10115780" cy="684831"/>
      </dsp:txXfrm>
    </dsp:sp>
    <dsp:sp modelId="{FF9C4161-2717-4EAE-A0B8-D62E266E9EE8}">
      <dsp:nvSpPr>
        <dsp:cNvPr id="0" name=""/>
        <dsp:cNvSpPr/>
      </dsp:nvSpPr>
      <dsp:spPr>
        <a:xfrm>
          <a:off x="0" y="3425762"/>
          <a:ext cx="10906760" cy="6848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22EC84-0241-4C17-BE22-36471F1EB6BE}">
      <dsp:nvSpPr>
        <dsp:cNvPr id="0" name=""/>
        <dsp:cNvSpPr/>
      </dsp:nvSpPr>
      <dsp:spPr>
        <a:xfrm>
          <a:off x="207161" y="3579849"/>
          <a:ext cx="376657" cy="3766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AFE2D4-BBC8-4733-B49D-D612097151B5}">
      <dsp:nvSpPr>
        <dsp:cNvPr id="0" name=""/>
        <dsp:cNvSpPr/>
      </dsp:nvSpPr>
      <dsp:spPr>
        <a:xfrm>
          <a:off x="790979" y="3425762"/>
          <a:ext cx="10115780" cy="684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478" tIns="72478" rIns="72478" bIns="72478" numCol="1" spcCol="1270" anchor="ctr" anchorCtr="0">
          <a:noAutofit/>
        </a:bodyPr>
        <a:lstStyle/>
        <a:p>
          <a:pPr marL="0" lvl="0" indent="0" algn="l" defTabSz="800100">
            <a:lnSpc>
              <a:spcPct val="100000"/>
            </a:lnSpc>
            <a:spcBef>
              <a:spcPct val="0"/>
            </a:spcBef>
            <a:spcAft>
              <a:spcPct val="35000"/>
            </a:spcAft>
            <a:buNone/>
          </a:pPr>
          <a:r>
            <a:rPr lang="en-US" sz="1800" b="1" kern="1200" dirty="0"/>
            <a:t>Describe the factors to consider when developing survey questions.</a:t>
          </a:r>
        </a:p>
      </dsp:txBody>
      <dsp:txXfrm>
        <a:off x="790979" y="3425762"/>
        <a:ext cx="10115780" cy="684831"/>
      </dsp:txXfrm>
    </dsp:sp>
    <dsp:sp modelId="{CF77C2D6-69A9-49B7-9F3F-FAE8F7189A81}">
      <dsp:nvSpPr>
        <dsp:cNvPr id="0" name=""/>
        <dsp:cNvSpPr/>
      </dsp:nvSpPr>
      <dsp:spPr>
        <a:xfrm>
          <a:off x="0" y="4281801"/>
          <a:ext cx="10906760" cy="6848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5B4013-BB33-41A9-8A22-7C85B8A0B3DF}">
      <dsp:nvSpPr>
        <dsp:cNvPr id="0" name=""/>
        <dsp:cNvSpPr/>
      </dsp:nvSpPr>
      <dsp:spPr>
        <a:xfrm>
          <a:off x="207161" y="4435888"/>
          <a:ext cx="376657" cy="37665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908B4-709F-416C-8336-D111D77F8FFC}">
      <dsp:nvSpPr>
        <dsp:cNvPr id="0" name=""/>
        <dsp:cNvSpPr/>
      </dsp:nvSpPr>
      <dsp:spPr>
        <a:xfrm>
          <a:off x="790979" y="4281801"/>
          <a:ext cx="10115780" cy="684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478" tIns="72478" rIns="72478" bIns="72478" numCol="1" spcCol="1270" anchor="ctr" anchorCtr="0">
          <a:noAutofit/>
        </a:bodyPr>
        <a:lstStyle/>
        <a:p>
          <a:pPr marL="0" lvl="0" indent="0" algn="l" defTabSz="800100">
            <a:lnSpc>
              <a:spcPct val="100000"/>
            </a:lnSpc>
            <a:spcBef>
              <a:spcPct val="0"/>
            </a:spcBef>
            <a:spcAft>
              <a:spcPct val="35000"/>
            </a:spcAft>
            <a:buNone/>
          </a:pPr>
          <a:r>
            <a:rPr lang="en-US" sz="1800" b="1" kern="1200" dirty="0"/>
            <a:t>Differentiate between quantitative and qualitative data and their respective uses.</a:t>
          </a:r>
        </a:p>
      </dsp:txBody>
      <dsp:txXfrm>
        <a:off x="790979" y="4281801"/>
        <a:ext cx="10115780" cy="684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95935-805E-4926-A5B8-9EA6635DEADF}">
      <dsp:nvSpPr>
        <dsp:cNvPr id="0" name=""/>
        <dsp:cNvSpPr/>
      </dsp:nvSpPr>
      <dsp:spPr>
        <a:xfrm>
          <a:off x="0" y="1994"/>
          <a:ext cx="10515600" cy="10108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DEF4C0-299E-4941-8EC0-DEE057E9FEFE}">
      <dsp:nvSpPr>
        <dsp:cNvPr id="0" name=""/>
        <dsp:cNvSpPr/>
      </dsp:nvSpPr>
      <dsp:spPr>
        <a:xfrm>
          <a:off x="305771" y="229427"/>
          <a:ext cx="555948" cy="5559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170083-ADBB-4A64-8507-F41441A141AB}">
      <dsp:nvSpPr>
        <dsp:cNvPr id="0" name=""/>
        <dsp:cNvSpPr/>
      </dsp:nvSpPr>
      <dsp:spPr>
        <a:xfrm>
          <a:off x="1167492" y="1994"/>
          <a:ext cx="9348107" cy="1010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978" tIns="106978" rIns="106978" bIns="106978" numCol="1" spcCol="1270" anchor="ctr" anchorCtr="0">
          <a:noAutofit/>
        </a:bodyPr>
        <a:lstStyle/>
        <a:p>
          <a:pPr marL="0" lvl="0" indent="0" algn="l" defTabSz="977900">
            <a:lnSpc>
              <a:spcPct val="100000"/>
            </a:lnSpc>
            <a:spcBef>
              <a:spcPct val="0"/>
            </a:spcBef>
            <a:spcAft>
              <a:spcPct val="35000"/>
            </a:spcAft>
            <a:buNone/>
          </a:pPr>
          <a:r>
            <a:rPr lang="en-US" sz="2200" kern="1200" dirty="0"/>
            <a:t>Consider evaluation questions, data providers, and data access limits when arranging data collecting.</a:t>
          </a:r>
        </a:p>
      </dsp:txBody>
      <dsp:txXfrm>
        <a:off x="1167492" y="1994"/>
        <a:ext cx="9348107" cy="1010815"/>
      </dsp:txXfrm>
    </dsp:sp>
    <dsp:sp modelId="{A8458D01-F214-45F9-B60A-CF878AD7EE2F}">
      <dsp:nvSpPr>
        <dsp:cNvPr id="0" name=""/>
        <dsp:cNvSpPr/>
      </dsp:nvSpPr>
      <dsp:spPr>
        <a:xfrm>
          <a:off x="0" y="1265513"/>
          <a:ext cx="10515600" cy="10108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CEA172-7E76-4F23-B88A-6ED1F72A1DDE}">
      <dsp:nvSpPr>
        <dsp:cNvPr id="0" name=""/>
        <dsp:cNvSpPr/>
      </dsp:nvSpPr>
      <dsp:spPr>
        <a:xfrm>
          <a:off x="305771" y="1492947"/>
          <a:ext cx="555948" cy="5559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3D4769-0D9D-4742-B67D-F5653B3A4F12}">
      <dsp:nvSpPr>
        <dsp:cNvPr id="0" name=""/>
        <dsp:cNvSpPr/>
      </dsp:nvSpPr>
      <dsp:spPr>
        <a:xfrm>
          <a:off x="1167492" y="1265513"/>
          <a:ext cx="9348107" cy="1010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978" tIns="106978" rIns="106978" bIns="106978" numCol="1" spcCol="1270" anchor="ctr" anchorCtr="0">
          <a:noAutofit/>
        </a:bodyPr>
        <a:lstStyle/>
        <a:p>
          <a:pPr marL="0" lvl="0" indent="0" algn="l" defTabSz="977900">
            <a:lnSpc>
              <a:spcPct val="100000"/>
            </a:lnSpc>
            <a:spcBef>
              <a:spcPct val="0"/>
            </a:spcBef>
            <a:spcAft>
              <a:spcPct val="35000"/>
            </a:spcAft>
            <a:buNone/>
          </a:pPr>
          <a:r>
            <a:rPr lang="en-US" sz="2200" kern="1200" dirty="0"/>
            <a:t>Administrative, monitoring, and large-scale (long-term) survey data are useful for evaluation. Long-term trend data prior to the evaluation can be very useful.</a:t>
          </a:r>
        </a:p>
      </dsp:txBody>
      <dsp:txXfrm>
        <a:off x="1167492" y="1265513"/>
        <a:ext cx="9348107" cy="1010815"/>
      </dsp:txXfrm>
    </dsp:sp>
    <dsp:sp modelId="{A80A1972-AB70-4468-B670-C46B5B0950CB}">
      <dsp:nvSpPr>
        <dsp:cNvPr id="0" name=""/>
        <dsp:cNvSpPr/>
      </dsp:nvSpPr>
      <dsp:spPr>
        <a:xfrm>
          <a:off x="0" y="2529033"/>
          <a:ext cx="10515600" cy="10108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619B90-292B-4ECF-AA03-1BC308C2979C}">
      <dsp:nvSpPr>
        <dsp:cNvPr id="0" name=""/>
        <dsp:cNvSpPr/>
      </dsp:nvSpPr>
      <dsp:spPr>
        <a:xfrm>
          <a:off x="305771" y="2756466"/>
          <a:ext cx="555948" cy="5559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982E62-0363-4FE4-A070-671BD6C871A1}">
      <dsp:nvSpPr>
        <dsp:cNvPr id="0" name=""/>
        <dsp:cNvSpPr/>
      </dsp:nvSpPr>
      <dsp:spPr>
        <a:xfrm>
          <a:off x="1167492" y="2529033"/>
          <a:ext cx="9348107" cy="1010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978" tIns="106978" rIns="106978" bIns="106978" numCol="1" spcCol="1270" anchor="ctr" anchorCtr="0">
          <a:noAutofit/>
        </a:bodyPr>
        <a:lstStyle/>
        <a:p>
          <a:pPr marL="0" lvl="0" indent="0" algn="l" defTabSz="977900">
            <a:lnSpc>
              <a:spcPct val="100000"/>
            </a:lnSpc>
            <a:spcBef>
              <a:spcPct val="0"/>
            </a:spcBef>
            <a:spcAft>
              <a:spcPct val="35000"/>
            </a:spcAft>
            <a:buNone/>
          </a:pPr>
          <a:r>
            <a:rPr lang="en-US" sz="2200" kern="1200" dirty="0"/>
            <a:t>New research and data collecting are usually needed. </a:t>
          </a:r>
        </a:p>
      </dsp:txBody>
      <dsp:txXfrm>
        <a:off x="1167492" y="2529033"/>
        <a:ext cx="9348107" cy="1010815"/>
      </dsp:txXfrm>
    </dsp:sp>
    <dsp:sp modelId="{7FFFC48D-8173-43CD-82BE-C760BDA2BC7B}">
      <dsp:nvSpPr>
        <dsp:cNvPr id="0" name=""/>
        <dsp:cNvSpPr/>
      </dsp:nvSpPr>
      <dsp:spPr>
        <a:xfrm>
          <a:off x="0" y="3792552"/>
          <a:ext cx="10515600" cy="10108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5D74EB-2091-4702-BADD-410608BF7432}">
      <dsp:nvSpPr>
        <dsp:cNvPr id="0" name=""/>
        <dsp:cNvSpPr/>
      </dsp:nvSpPr>
      <dsp:spPr>
        <a:xfrm>
          <a:off x="305771" y="4019986"/>
          <a:ext cx="555948" cy="5559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176090-872E-4BD8-BE88-E96528335820}">
      <dsp:nvSpPr>
        <dsp:cNvPr id="0" name=""/>
        <dsp:cNvSpPr/>
      </dsp:nvSpPr>
      <dsp:spPr>
        <a:xfrm>
          <a:off x="1167492" y="3792552"/>
          <a:ext cx="9348107" cy="1010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978" tIns="106978" rIns="106978" bIns="106978" numCol="1" spcCol="1270" anchor="ctr" anchorCtr="0">
          <a:noAutofit/>
        </a:bodyPr>
        <a:lstStyle/>
        <a:p>
          <a:pPr marL="0" lvl="0" indent="0" algn="l" defTabSz="977900">
            <a:lnSpc>
              <a:spcPct val="100000"/>
            </a:lnSpc>
            <a:spcBef>
              <a:spcPct val="0"/>
            </a:spcBef>
            <a:spcAft>
              <a:spcPct val="35000"/>
            </a:spcAft>
            <a:buNone/>
          </a:pPr>
          <a:r>
            <a:rPr lang="en-US" sz="2200" kern="1200" dirty="0" err="1"/>
            <a:t>Minimising</a:t>
          </a:r>
          <a:r>
            <a:rPr lang="en-US" sz="2200" kern="1200" dirty="0"/>
            <a:t> bias, verifying data collection techniques, and adding pre-planned data quality checks can improve data quality.</a:t>
          </a:r>
        </a:p>
      </dsp:txBody>
      <dsp:txXfrm>
        <a:off x="1167492" y="3792552"/>
        <a:ext cx="9348107" cy="10108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3FBDC-6BAC-4FAB-B6C3-F40B40F65A0D}">
      <dsp:nvSpPr>
        <dsp:cNvPr id="0" name=""/>
        <dsp:cNvSpPr/>
      </dsp:nvSpPr>
      <dsp:spPr>
        <a:xfrm>
          <a:off x="0" y="2125"/>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993402-C84A-4D0F-ADF5-DD58901DD9A4}">
      <dsp:nvSpPr>
        <dsp:cNvPr id="0" name=""/>
        <dsp:cNvSpPr/>
      </dsp:nvSpPr>
      <dsp:spPr>
        <a:xfrm>
          <a:off x="0" y="2125"/>
          <a:ext cx="10515600" cy="1449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It is vital to remember that baseline data (data gathered prior to the intervention) must be obtained early, and comparative data (data from groups not affected by the intervention) needs to be discussed. </a:t>
          </a:r>
          <a:endParaRPr lang="en-US" sz="2800" kern="1200" dirty="0"/>
        </a:p>
      </dsp:txBody>
      <dsp:txXfrm>
        <a:off x="0" y="2125"/>
        <a:ext cx="10515600" cy="1449431"/>
      </dsp:txXfrm>
    </dsp:sp>
    <dsp:sp modelId="{063AD819-6BD3-425C-A491-054E7DB5CE21}">
      <dsp:nvSpPr>
        <dsp:cNvPr id="0" name=""/>
        <dsp:cNvSpPr/>
      </dsp:nvSpPr>
      <dsp:spPr>
        <a:xfrm>
          <a:off x="0" y="145155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AE2FAB-A077-4486-8A21-7C86DD941EF5}">
      <dsp:nvSpPr>
        <dsp:cNvPr id="0" name=""/>
        <dsp:cNvSpPr/>
      </dsp:nvSpPr>
      <dsp:spPr>
        <a:xfrm>
          <a:off x="0" y="1451556"/>
          <a:ext cx="10515600" cy="1449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An evaluation may be impossible, severely limited, or in vain expensive if data collection or data access are not well planned. </a:t>
          </a:r>
          <a:endParaRPr lang="en-US" sz="2800" kern="1200" dirty="0"/>
        </a:p>
      </dsp:txBody>
      <dsp:txXfrm>
        <a:off x="0" y="1451556"/>
        <a:ext cx="10515600" cy="1449431"/>
      </dsp:txXfrm>
    </dsp:sp>
    <dsp:sp modelId="{EBBF6E16-1C5E-495D-B7E3-FF946608BC02}">
      <dsp:nvSpPr>
        <dsp:cNvPr id="0" name=""/>
        <dsp:cNvSpPr/>
      </dsp:nvSpPr>
      <dsp:spPr>
        <a:xfrm>
          <a:off x="0" y="2900987"/>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5B918F-5543-4CF7-8AE8-62A2ACBE1F72}">
      <dsp:nvSpPr>
        <dsp:cNvPr id="0" name=""/>
        <dsp:cNvSpPr/>
      </dsp:nvSpPr>
      <dsp:spPr>
        <a:xfrm>
          <a:off x="0" y="2900987"/>
          <a:ext cx="10515600" cy="1449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If the data collecting process is poorly designed, wrong data may be obtained and false conclusions formed from the review. </a:t>
          </a:r>
          <a:br>
            <a:rPr lang="en-US" sz="2800" kern="1200" dirty="0"/>
          </a:br>
          <a:endParaRPr lang="en-US" sz="2800" kern="1200" dirty="0"/>
        </a:p>
      </dsp:txBody>
      <dsp:txXfrm>
        <a:off x="0" y="2900987"/>
        <a:ext cx="10515600" cy="14494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F3621-B784-4343-B5AA-0948E5351C96}">
      <dsp:nvSpPr>
        <dsp:cNvPr id="0" name=""/>
        <dsp:cNvSpPr/>
      </dsp:nvSpPr>
      <dsp:spPr>
        <a:xfrm>
          <a:off x="0" y="2634"/>
          <a:ext cx="11394830" cy="135237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solidFill>
                <a:srgbClr val="FFFF00"/>
              </a:solidFill>
            </a:rPr>
            <a:t>Existing administrative and monitoring data</a:t>
          </a:r>
          <a:r>
            <a:rPr lang="en-US" sz="2400" b="0" i="0" kern="1200" dirty="0">
              <a:solidFill>
                <a:srgbClr val="FFFF00"/>
              </a:solidFill>
            </a:rPr>
            <a:t>: </a:t>
          </a:r>
          <a:r>
            <a:rPr lang="en-US" sz="2400" b="0" i="0" kern="1200" dirty="0"/>
            <a:t>data gathered either for the operation of an intervention, or for other functions.</a:t>
          </a:r>
          <a:endParaRPr lang="en-US" sz="2400" kern="1200" dirty="0"/>
        </a:p>
      </dsp:txBody>
      <dsp:txXfrm>
        <a:off x="66018" y="68652"/>
        <a:ext cx="11262794" cy="1220340"/>
      </dsp:txXfrm>
    </dsp:sp>
    <dsp:sp modelId="{5DD1955D-5569-4558-8A03-9EB547ED04C5}">
      <dsp:nvSpPr>
        <dsp:cNvPr id="0" name=""/>
        <dsp:cNvSpPr/>
      </dsp:nvSpPr>
      <dsp:spPr>
        <a:xfrm>
          <a:off x="0" y="1365487"/>
          <a:ext cx="11394830" cy="135237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solidFill>
                <a:srgbClr val="FFFF00"/>
              </a:solidFill>
            </a:rPr>
            <a:t>Existing large-scale survey data</a:t>
          </a:r>
          <a:r>
            <a:rPr lang="en-US" sz="2400" b="0" i="0" kern="1200" dirty="0">
              <a:solidFill>
                <a:srgbClr val="FFFF00"/>
              </a:solidFill>
            </a:rPr>
            <a:t>: </a:t>
          </a:r>
          <a:r>
            <a:rPr lang="en-US" sz="2400" b="0" i="0" kern="1200" dirty="0"/>
            <a:t>long-term, large-scale survey data, often managed by central governments.</a:t>
          </a:r>
          <a:endParaRPr lang="en-US" sz="2400" kern="1200" dirty="0"/>
        </a:p>
      </dsp:txBody>
      <dsp:txXfrm>
        <a:off x="66018" y="1431505"/>
        <a:ext cx="11262794" cy="1220340"/>
      </dsp:txXfrm>
    </dsp:sp>
    <dsp:sp modelId="{D59BDC42-97D8-489A-9B15-B90E2D337711}">
      <dsp:nvSpPr>
        <dsp:cNvPr id="0" name=""/>
        <dsp:cNvSpPr/>
      </dsp:nvSpPr>
      <dsp:spPr>
        <a:xfrm>
          <a:off x="0" y="2728341"/>
          <a:ext cx="11394830" cy="135237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solidFill>
                <a:srgbClr val="FFFF00"/>
              </a:solidFill>
            </a:rPr>
            <a:t>New sources of data designed specifically for the evaluation</a:t>
          </a:r>
          <a:r>
            <a:rPr lang="en-US" sz="2400" b="0" i="0" kern="1200" dirty="0">
              <a:solidFill>
                <a:srgbClr val="FFFF00"/>
              </a:solidFill>
            </a:rPr>
            <a:t>: </a:t>
          </a:r>
          <a:r>
            <a:rPr lang="en-US" sz="2400" b="0" i="0" kern="1200" dirty="0"/>
            <a:t>such data are typically obtained through methods such as surveys, qualitative method (interviews, observation, focus groups), web-scraping.</a:t>
          </a:r>
        </a:p>
        <a:p>
          <a:pPr marL="0" lvl="0" indent="0" algn="l" defTabSz="1066800">
            <a:lnSpc>
              <a:spcPct val="90000"/>
            </a:lnSpc>
            <a:spcBef>
              <a:spcPct val="0"/>
            </a:spcBef>
            <a:spcAft>
              <a:spcPct val="35000"/>
            </a:spcAft>
            <a:buNone/>
          </a:pPr>
          <a:endParaRPr lang="en-US" sz="2400" kern="1200" dirty="0"/>
        </a:p>
      </dsp:txBody>
      <dsp:txXfrm>
        <a:off x="66018" y="2794359"/>
        <a:ext cx="11262794" cy="1220340"/>
      </dsp:txXfrm>
    </dsp:sp>
    <dsp:sp modelId="{D2CDF951-8D5C-4472-BDF1-21080AD7419D}">
      <dsp:nvSpPr>
        <dsp:cNvPr id="0" name=""/>
        <dsp:cNvSpPr/>
      </dsp:nvSpPr>
      <dsp:spPr>
        <a:xfrm>
          <a:off x="0" y="4091194"/>
          <a:ext cx="11394830" cy="135237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solidFill>
                <a:srgbClr val="FFFF00"/>
              </a:solidFill>
            </a:rPr>
            <a:t>Social media data: </a:t>
          </a:r>
          <a:r>
            <a:rPr lang="en-US" sz="2400" b="0" i="0" kern="1200" dirty="0"/>
            <a:t>this is a relatively new source of data, but potentially very rich in terms of gauging an unprompted reaction to an intervention.</a:t>
          </a:r>
          <a:r>
            <a:rPr lang="en-US" sz="2400" kern="1200" dirty="0"/>
            <a:t> </a:t>
          </a:r>
          <a:br>
            <a:rPr lang="en-US" sz="2400" kern="1200" dirty="0"/>
          </a:br>
          <a:endParaRPr lang="en-US" sz="2400" kern="1200" dirty="0"/>
        </a:p>
      </dsp:txBody>
      <dsp:txXfrm>
        <a:off x="66018" y="4157212"/>
        <a:ext cx="11262794" cy="12203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C163F-B42C-4342-98A3-C2561E7C4CB2}">
      <dsp:nvSpPr>
        <dsp:cNvPr id="0" name=""/>
        <dsp:cNvSpPr/>
      </dsp:nvSpPr>
      <dsp:spPr>
        <a:xfrm>
          <a:off x="0" y="3667"/>
          <a:ext cx="11753221" cy="10873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AE208B-1D55-484B-A458-CE35175FE9F0}">
      <dsp:nvSpPr>
        <dsp:cNvPr id="0" name=""/>
        <dsp:cNvSpPr/>
      </dsp:nvSpPr>
      <dsp:spPr>
        <a:xfrm>
          <a:off x="328910" y="248311"/>
          <a:ext cx="598602" cy="5980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42A24A-970F-4D64-8930-29E785CC37D7}">
      <dsp:nvSpPr>
        <dsp:cNvPr id="0" name=""/>
        <dsp:cNvSpPr/>
      </dsp:nvSpPr>
      <dsp:spPr>
        <a:xfrm>
          <a:off x="1256422" y="3667"/>
          <a:ext cx="9992554" cy="1088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86" tIns="115186" rIns="115186" bIns="115186" numCol="1" spcCol="1270" anchor="ctr" anchorCtr="0">
          <a:noAutofit/>
        </a:bodyPr>
        <a:lstStyle/>
        <a:p>
          <a:pPr marL="0" lvl="0" indent="0" algn="l" defTabSz="889000">
            <a:lnSpc>
              <a:spcPct val="100000"/>
            </a:lnSpc>
            <a:spcBef>
              <a:spcPct val="0"/>
            </a:spcBef>
            <a:spcAft>
              <a:spcPct val="35000"/>
            </a:spcAft>
            <a:buNone/>
          </a:pPr>
          <a:r>
            <a:rPr lang="en-US" sz="2000" b="0" i="0" kern="1200" dirty="0"/>
            <a:t>Government organizations and academic institutions collect large-scale survey data for statistical and research objectives. </a:t>
          </a:r>
          <a:endParaRPr lang="en-US" sz="2000" kern="1200" dirty="0"/>
        </a:p>
      </dsp:txBody>
      <dsp:txXfrm>
        <a:off x="1256422" y="3667"/>
        <a:ext cx="9992554" cy="1088368"/>
      </dsp:txXfrm>
    </dsp:sp>
    <dsp:sp modelId="{8BEC1F79-B6E8-4C27-A150-7338C7A558A9}">
      <dsp:nvSpPr>
        <dsp:cNvPr id="0" name=""/>
        <dsp:cNvSpPr/>
      </dsp:nvSpPr>
      <dsp:spPr>
        <a:xfrm>
          <a:off x="0" y="1294524"/>
          <a:ext cx="11753221" cy="10873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BE3D40-A17B-4291-BCA9-943EC3723430}">
      <dsp:nvSpPr>
        <dsp:cNvPr id="0" name=""/>
        <dsp:cNvSpPr/>
      </dsp:nvSpPr>
      <dsp:spPr>
        <a:xfrm>
          <a:off x="328910" y="1539167"/>
          <a:ext cx="598602" cy="5980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50E10-BCF4-463D-9BFE-E459980563CA}">
      <dsp:nvSpPr>
        <dsp:cNvPr id="0" name=""/>
        <dsp:cNvSpPr/>
      </dsp:nvSpPr>
      <dsp:spPr>
        <a:xfrm>
          <a:off x="1256422" y="1294524"/>
          <a:ext cx="9992554" cy="1088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86" tIns="115186" rIns="115186" bIns="115186" numCol="1" spcCol="1270" anchor="ctr" anchorCtr="0">
          <a:noAutofit/>
        </a:bodyPr>
        <a:lstStyle/>
        <a:p>
          <a:pPr marL="0" lvl="0" indent="0" algn="l" defTabSz="889000">
            <a:lnSpc>
              <a:spcPct val="100000"/>
            </a:lnSpc>
            <a:spcBef>
              <a:spcPct val="0"/>
            </a:spcBef>
            <a:spcAft>
              <a:spcPct val="35000"/>
            </a:spcAft>
            <a:buNone/>
          </a:pPr>
          <a:r>
            <a:rPr lang="en-US" sz="2000" b="0" i="0" kern="1200" dirty="0"/>
            <a:t>Large-scale surveys, produce robust estimates due to large representative samples. </a:t>
          </a:r>
          <a:endParaRPr lang="en-US" sz="2000" kern="1200" dirty="0"/>
        </a:p>
      </dsp:txBody>
      <dsp:txXfrm>
        <a:off x="1256422" y="1294524"/>
        <a:ext cx="9992554" cy="1088368"/>
      </dsp:txXfrm>
    </dsp:sp>
    <dsp:sp modelId="{62EE306B-1939-4366-BEEF-2750FDC63983}">
      <dsp:nvSpPr>
        <dsp:cNvPr id="0" name=""/>
        <dsp:cNvSpPr/>
      </dsp:nvSpPr>
      <dsp:spPr>
        <a:xfrm>
          <a:off x="0" y="2585380"/>
          <a:ext cx="11753221" cy="10873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A35921-F0DB-4048-8590-2677ECB07DBB}">
      <dsp:nvSpPr>
        <dsp:cNvPr id="0" name=""/>
        <dsp:cNvSpPr/>
      </dsp:nvSpPr>
      <dsp:spPr>
        <a:xfrm>
          <a:off x="328910" y="2830023"/>
          <a:ext cx="598602" cy="5980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920AF0-EA29-437C-A8F1-C8E5433BFE5B}">
      <dsp:nvSpPr>
        <dsp:cNvPr id="0" name=""/>
        <dsp:cNvSpPr/>
      </dsp:nvSpPr>
      <dsp:spPr>
        <a:xfrm>
          <a:off x="1256422" y="2585380"/>
          <a:ext cx="9992554" cy="1088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86" tIns="115186" rIns="115186" bIns="115186" numCol="1" spcCol="1270" anchor="ctr" anchorCtr="0">
          <a:noAutofit/>
        </a:bodyPr>
        <a:lstStyle/>
        <a:p>
          <a:pPr marL="0" lvl="0" indent="0" algn="l" defTabSz="889000">
            <a:lnSpc>
              <a:spcPct val="100000"/>
            </a:lnSpc>
            <a:spcBef>
              <a:spcPct val="0"/>
            </a:spcBef>
            <a:spcAft>
              <a:spcPct val="35000"/>
            </a:spcAft>
            <a:buNone/>
          </a:pPr>
          <a:r>
            <a:rPr lang="en-US" sz="2000" b="0" i="0" kern="1200" dirty="0"/>
            <a:t>These surveys may be cheaper than new data.</a:t>
          </a:r>
          <a:endParaRPr lang="en-US" sz="2000" kern="1200" dirty="0"/>
        </a:p>
      </dsp:txBody>
      <dsp:txXfrm>
        <a:off x="1256422" y="2585380"/>
        <a:ext cx="9992554" cy="1088368"/>
      </dsp:txXfrm>
    </dsp:sp>
    <dsp:sp modelId="{228BD9B4-91B2-4CA1-B7EC-57CFC1424D59}">
      <dsp:nvSpPr>
        <dsp:cNvPr id="0" name=""/>
        <dsp:cNvSpPr/>
      </dsp:nvSpPr>
      <dsp:spPr>
        <a:xfrm>
          <a:off x="0" y="3876236"/>
          <a:ext cx="11753221" cy="10873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EB5F74-6770-4D96-874A-21FD812EF2B6}">
      <dsp:nvSpPr>
        <dsp:cNvPr id="0" name=""/>
        <dsp:cNvSpPr/>
      </dsp:nvSpPr>
      <dsp:spPr>
        <a:xfrm>
          <a:off x="329231" y="4120880"/>
          <a:ext cx="598602" cy="5980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C4B60-0822-4B0E-A2A2-8E48DAF12943}">
      <dsp:nvSpPr>
        <dsp:cNvPr id="0" name=""/>
        <dsp:cNvSpPr/>
      </dsp:nvSpPr>
      <dsp:spPr>
        <a:xfrm>
          <a:off x="1257066" y="3876236"/>
          <a:ext cx="9992554" cy="1088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86" tIns="115186" rIns="115186" bIns="115186" numCol="1" spcCol="1270" anchor="ctr" anchorCtr="0">
          <a:noAutofit/>
        </a:bodyPr>
        <a:lstStyle/>
        <a:p>
          <a:pPr marL="0" lvl="0" indent="0" algn="l" defTabSz="889000">
            <a:lnSpc>
              <a:spcPct val="100000"/>
            </a:lnSpc>
            <a:spcBef>
              <a:spcPct val="0"/>
            </a:spcBef>
            <a:spcAft>
              <a:spcPct val="35000"/>
            </a:spcAft>
            <a:buNone/>
          </a:pPr>
          <a:r>
            <a:rPr lang="en-US" sz="2000" b="0" i="0" kern="1200" dirty="0"/>
            <a:t>The data collection purpose will be different from the evaluation purpose, they are unlikely to provide the detail needed, such as answers to specific questions or information about the populations of interest, and the survey timing will be fixed and may not suit the evaluation's purposes. </a:t>
          </a:r>
          <a:br>
            <a:rPr lang="en-US" sz="2000" kern="1200" dirty="0"/>
          </a:br>
          <a:endParaRPr lang="en-US" sz="2000" kern="1200" dirty="0"/>
        </a:p>
      </dsp:txBody>
      <dsp:txXfrm>
        <a:off x="1257066" y="3876236"/>
        <a:ext cx="9992554" cy="10883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78F2E-3535-43F0-8F50-C3EA75EE1263}">
      <dsp:nvSpPr>
        <dsp:cNvPr id="0" name=""/>
        <dsp:cNvSpPr/>
      </dsp:nvSpPr>
      <dsp:spPr>
        <a:xfrm>
          <a:off x="0" y="4836"/>
          <a:ext cx="11207492" cy="97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65BA73-AB0E-4BC7-83A7-FE55E0C8BBF8}">
      <dsp:nvSpPr>
        <dsp:cNvPr id="0" name=""/>
        <dsp:cNvSpPr/>
      </dsp:nvSpPr>
      <dsp:spPr>
        <a:xfrm>
          <a:off x="294479" y="223870"/>
          <a:ext cx="535939" cy="5354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70C789-343D-4CA5-AB0B-D633A23BAD26}">
      <dsp:nvSpPr>
        <dsp:cNvPr id="0" name=""/>
        <dsp:cNvSpPr/>
      </dsp:nvSpPr>
      <dsp:spPr>
        <a:xfrm>
          <a:off x="1124898" y="4836"/>
          <a:ext cx="9998277" cy="1125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125" tIns="119125" rIns="119125" bIns="119125" numCol="1" spcCol="1270" anchor="ctr" anchorCtr="0">
          <a:noAutofit/>
        </a:bodyPr>
        <a:lstStyle/>
        <a:p>
          <a:pPr marL="0" lvl="0" indent="0" algn="l" defTabSz="1066800">
            <a:lnSpc>
              <a:spcPct val="90000"/>
            </a:lnSpc>
            <a:spcBef>
              <a:spcPct val="0"/>
            </a:spcBef>
            <a:spcAft>
              <a:spcPct val="35000"/>
            </a:spcAft>
            <a:buNone/>
          </a:pPr>
          <a:r>
            <a:rPr lang="en-US" sz="2400" b="1" i="0" kern="1200" dirty="0"/>
            <a:t>Simple random sampling: </a:t>
          </a:r>
          <a:r>
            <a:rPr lang="en-US" sz="2400" i="0" kern="1200" dirty="0"/>
            <a:t>Select people at random, usually using a computer.</a:t>
          </a:r>
          <a:endParaRPr lang="en-US" sz="2400" kern="1200" dirty="0"/>
        </a:p>
      </dsp:txBody>
      <dsp:txXfrm>
        <a:off x="1124898" y="4836"/>
        <a:ext cx="9998277" cy="1125591"/>
      </dsp:txXfrm>
    </dsp:sp>
    <dsp:sp modelId="{3C18BB03-0FC1-4344-BCB0-0946E0CC1736}">
      <dsp:nvSpPr>
        <dsp:cNvPr id="0" name=""/>
        <dsp:cNvSpPr/>
      </dsp:nvSpPr>
      <dsp:spPr>
        <a:xfrm>
          <a:off x="0" y="1411825"/>
          <a:ext cx="11207492" cy="97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5661FE-8DD3-4FCF-AF0B-43CEABB50508}">
      <dsp:nvSpPr>
        <dsp:cNvPr id="0" name=""/>
        <dsp:cNvSpPr/>
      </dsp:nvSpPr>
      <dsp:spPr>
        <a:xfrm>
          <a:off x="294479" y="1630859"/>
          <a:ext cx="535939" cy="5354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966421-6216-4F29-963A-3380A9FE21A5}">
      <dsp:nvSpPr>
        <dsp:cNvPr id="0" name=""/>
        <dsp:cNvSpPr/>
      </dsp:nvSpPr>
      <dsp:spPr>
        <a:xfrm>
          <a:off x="1124898" y="1411825"/>
          <a:ext cx="9998277" cy="1125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125" tIns="119125" rIns="119125" bIns="119125" numCol="1" spcCol="1270" anchor="ctr" anchorCtr="0">
          <a:noAutofit/>
        </a:bodyPr>
        <a:lstStyle/>
        <a:p>
          <a:pPr marL="0" lvl="0" indent="0" algn="l" defTabSz="1066800">
            <a:lnSpc>
              <a:spcPct val="90000"/>
            </a:lnSpc>
            <a:spcBef>
              <a:spcPct val="0"/>
            </a:spcBef>
            <a:spcAft>
              <a:spcPct val="35000"/>
            </a:spcAft>
            <a:buNone/>
          </a:pPr>
          <a:r>
            <a:rPr lang="en-US" sz="2400" b="1" i="0" kern="1200" dirty="0"/>
            <a:t>Stratified sampling: </a:t>
          </a:r>
          <a:r>
            <a:rPr lang="en-US" sz="2400" i="0" kern="1200" dirty="0"/>
            <a:t>Dividing a population into groups and selecting a probability sample from each group, such as by location. To assure a substantial sample from each group, selection probability can vary.</a:t>
          </a:r>
          <a:endParaRPr lang="en-US" sz="2400" kern="1200" dirty="0"/>
        </a:p>
      </dsp:txBody>
      <dsp:txXfrm>
        <a:off x="1124898" y="1411825"/>
        <a:ext cx="9998277" cy="1125591"/>
      </dsp:txXfrm>
    </dsp:sp>
    <dsp:sp modelId="{96E2D977-FEBB-4DDF-8A02-4497E9AEA4C6}">
      <dsp:nvSpPr>
        <dsp:cNvPr id="0" name=""/>
        <dsp:cNvSpPr/>
      </dsp:nvSpPr>
      <dsp:spPr>
        <a:xfrm>
          <a:off x="0" y="2818815"/>
          <a:ext cx="11207492" cy="97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B66151-3B86-4CA0-99DF-2A7CCB68E669}">
      <dsp:nvSpPr>
        <dsp:cNvPr id="0" name=""/>
        <dsp:cNvSpPr/>
      </dsp:nvSpPr>
      <dsp:spPr>
        <a:xfrm>
          <a:off x="294479" y="3037849"/>
          <a:ext cx="535939" cy="5354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6023A9-B5DD-409E-9516-1F687E60343B}">
      <dsp:nvSpPr>
        <dsp:cNvPr id="0" name=""/>
        <dsp:cNvSpPr/>
      </dsp:nvSpPr>
      <dsp:spPr>
        <a:xfrm>
          <a:off x="1124898" y="2818815"/>
          <a:ext cx="9998277" cy="1125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125" tIns="119125" rIns="119125" bIns="119125" numCol="1" spcCol="1270" anchor="ctr" anchorCtr="0">
          <a:noAutofit/>
        </a:bodyPr>
        <a:lstStyle/>
        <a:p>
          <a:pPr marL="0" lvl="0" indent="0" algn="l" defTabSz="1066800">
            <a:lnSpc>
              <a:spcPct val="90000"/>
            </a:lnSpc>
            <a:spcBef>
              <a:spcPct val="0"/>
            </a:spcBef>
            <a:spcAft>
              <a:spcPct val="35000"/>
            </a:spcAft>
            <a:buNone/>
          </a:pPr>
          <a:r>
            <a:rPr lang="en-US" sz="2400" b="1" i="0" kern="1200" dirty="0"/>
            <a:t>Cluster sampling: </a:t>
          </a:r>
          <a:r>
            <a:rPr lang="en-US" sz="2400" i="0" kern="1200" dirty="0"/>
            <a:t>Probability selects clusters and only individuals within them. This can cut fieldwork costs, especially in face-to-face surveys if clusters are geographic locations, but it increases estimate error. </a:t>
          </a:r>
          <a:endParaRPr lang="en-US" sz="2400" kern="1200" dirty="0"/>
        </a:p>
      </dsp:txBody>
      <dsp:txXfrm>
        <a:off x="1124898" y="2818815"/>
        <a:ext cx="9998277" cy="1125591"/>
      </dsp:txXfrm>
    </dsp:sp>
    <dsp:sp modelId="{944EA728-5D74-4D20-AF58-0CE943C030AB}">
      <dsp:nvSpPr>
        <dsp:cNvPr id="0" name=""/>
        <dsp:cNvSpPr/>
      </dsp:nvSpPr>
      <dsp:spPr>
        <a:xfrm>
          <a:off x="0" y="4225805"/>
          <a:ext cx="11207492" cy="97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0CEE72-C0D3-418F-AEED-29895071C0C5}">
      <dsp:nvSpPr>
        <dsp:cNvPr id="0" name=""/>
        <dsp:cNvSpPr/>
      </dsp:nvSpPr>
      <dsp:spPr>
        <a:xfrm>
          <a:off x="294479" y="4444839"/>
          <a:ext cx="535939" cy="5354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6F3238-0683-4654-A7A2-9743F7308E2E}">
      <dsp:nvSpPr>
        <dsp:cNvPr id="0" name=""/>
        <dsp:cNvSpPr/>
      </dsp:nvSpPr>
      <dsp:spPr>
        <a:xfrm>
          <a:off x="1124898" y="4225805"/>
          <a:ext cx="9998277" cy="1125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125" tIns="119125" rIns="119125" bIns="119125" numCol="1" spcCol="1270" anchor="ctr" anchorCtr="0">
          <a:noAutofit/>
        </a:bodyPr>
        <a:lstStyle/>
        <a:p>
          <a:pPr marL="0" lvl="0" indent="0" algn="l" defTabSz="1066800">
            <a:lnSpc>
              <a:spcPct val="90000"/>
            </a:lnSpc>
            <a:spcBef>
              <a:spcPct val="0"/>
            </a:spcBef>
            <a:spcAft>
              <a:spcPct val="35000"/>
            </a:spcAft>
            <a:buNone/>
          </a:pPr>
          <a:r>
            <a:rPr lang="en-US" sz="2400" b="1" i="0" kern="1200" dirty="0"/>
            <a:t>Multi-stage sampling</a:t>
          </a:r>
          <a:r>
            <a:rPr lang="en-US" sz="2400" b="0" i="0" kern="1200" dirty="0"/>
            <a:t>: Involves using a combination of sampling methods</a:t>
          </a:r>
          <a:r>
            <a:rPr lang="en-US" sz="2400" kern="1200" dirty="0"/>
            <a:t> </a:t>
          </a:r>
          <a:br>
            <a:rPr lang="en-US" sz="2400" kern="1200" dirty="0"/>
          </a:br>
          <a:endParaRPr lang="en-US" sz="2400" kern="1200" dirty="0"/>
        </a:p>
      </dsp:txBody>
      <dsp:txXfrm>
        <a:off x="1124898" y="4225805"/>
        <a:ext cx="9998277" cy="11255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1D994-BF9E-4DAC-B720-98D0DE5AD25A}">
      <dsp:nvSpPr>
        <dsp:cNvPr id="0" name=""/>
        <dsp:cNvSpPr/>
      </dsp:nvSpPr>
      <dsp:spPr>
        <a:xfrm>
          <a:off x="0" y="3318"/>
          <a:ext cx="10858500" cy="1511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4B85CE-BD35-4518-9240-0BF4195B4FAB}">
      <dsp:nvSpPr>
        <dsp:cNvPr id="0" name=""/>
        <dsp:cNvSpPr/>
      </dsp:nvSpPr>
      <dsp:spPr>
        <a:xfrm>
          <a:off x="457320" y="343474"/>
          <a:ext cx="832304" cy="8314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8E24A8-DF6A-423B-8A47-7B74C3F37041}">
      <dsp:nvSpPr>
        <dsp:cNvPr id="0" name=""/>
        <dsp:cNvSpPr/>
      </dsp:nvSpPr>
      <dsp:spPr>
        <a:xfrm>
          <a:off x="1746945" y="3318"/>
          <a:ext cx="8902955" cy="151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156" tIns="160156" rIns="160156" bIns="160156" numCol="1" spcCol="1270" anchor="ctr" anchorCtr="0">
          <a:noAutofit/>
        </a:bodyPr>
        <a:lstStyle/>
        <a:p>
          <a:pPr marL="0" lvl="0" indent="0" algn="l" defTabSz="1066800">
            <a:lnSpc>
              <a:spcPct val="100000"/>
            </a:lnSpc>
            <a:spcBef>
              <a:spcPct val="0"/>
            </a:spcBef>
            <a:spcAft>
              <a:spcPct val="35000"/>
            </a:spcAft>
            <a:buNone/>
          </a:pPr>
          <a:r>
            <a:rPr lang="en-US" sz="2400" b="0" i="0" kern="1200" dirty="0"/>
            <a:t>Proper data collection, processing, and access are needed. Training everyone is necessary to manage data properly. </a:t>
          </a:r>
          <a:endParaRPr lang="en-US" sz="2400" kern="1200" dirty="0"/>
        </a:p>
      </dsp:txBody>
      <dsp:txXfrm>
        <a:off x="1746945" y="3318"/>
        <a:ext cx="8902955" cy="1513280"/>
      </dsp:txXfrm>
    </dsp:sp>
    <dsp:sp modelId="{90E6C08F-3B5D-49EF-A274-7BDEB6EC5773}">
      <dsp:nvSpPr>
        <dsp:cNvPr id="0" name=""/>
        <dsp:cNvSpPr/>
      </dsp:nvSpPr>
      <dsp:spPr>
        <a:xfrm>
          <a:off x="0" y="1827016"/>
          <a:ext cx="10858500" cy="1511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524ED2-F303-4D8A-9D29-4A375CD44A38}">
      <dsp:nvSpPr>
        <dsp:cNvPr id="0" name=""/>
        <dsp:cNvSpPr/>
      </dsp:nvSpPr>
      <dsp:spPr>
        <a:xfrm>
          <a:off x="457320" y="2167171"/>
          <a:ext cx="832304" cy="8314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C76B00-0D53-4AE4-9FE7-9362B3BBFFB8}">
      <dsp:nvSpPr>
        <dsp:cNvPr id="0" name=""/>
        <dsp:cNvSpPr/>
      </dsp:nvSpPr>
      <dsp:spPr>
        <a:xfrm>
          <a:off x="1746945" y="1827016"/>
          <a:ext cx="8902955" cy="151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156" tIns="160156" rIns="160156" bIns="160156" numCol="1" spcCol="1270" anchor="ctr" anchorCtr="0">
          <a:noAutofit/>
        </a:bodyPr>
        <a:lstStyle/>
        <a:p>
          <a:pPr marL="0" lvl="0" indent="0" algn="l" defTabSz="1066800">
            <a:lnSpc>
              <a:spcPct val="100000"/>
            </a:lnSpc>
            <a:spcBef>
              <a:spcPct val="0"/>
            </a:spcBef>
            <a:spcAft>
              <a:spcPct val="35000"/>
            </a:spcAft>
            <a:buNone/>
          </a:pPr>
          <a:r>
            <a:rPr lang="en-US" sz="2400" b="0" i="0" kern="1200" dirty="0"/>
            <a:t>All assessment data must be collected, transported, stored, processed, and deleted under regulations. Data access protocols should cover user authentication, remote access, Wi-Fi access, data management, security training, and masking/encryption.</a:t>
          </a:r>
          <a:endParaRPr lang="en-US" sz="2400" kern="1200" dirty="0"/>
        </a:p>
      </dsp:txBody>
      <dsp:txXfrm>
        <a:off x="1746945" y="1827016"/>
        <a:ext cx="8902955" cy="1513280"/>
      </dsp:txXfrm>
    </dsp:sp>
    <dsp:sp modelId="{C2B7AFF4-C5F9-4F64-8DF2-123267CC121C}">
      <dsp:nvSpPr>
        <dsp:cNvPr id="0" name=""/>
        <dsp:cNvSpPr/>
      </dsp:nvSpPr>
      <dsp:spPr>
        <a:xfrm>
          <a:off x="0" y="3650713"/>
          <a:ext cx="10858500" cy="1511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2EA290-B36D-4D6D-A6BA-EA8ECAD6ECD8}">
      <dsp:nvSpPr>
        <dsp:cNvPr id="0" name=""/>
        <dsp:cNvSpPr/>
      </dsp:nvSpPr>
      <dsp:spPr>
        <a:xfrm>
          <a:off x="457320" y="3990869"/>
          <a:ext cx="832304" cy="8314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372FD4-3122-4D54-8C1F-A410FC375C13}">
      <dsp:nvSpPr>
        <dsp:cNvPr id="0" name=""/>
        <dsp:cNvSpPr/>
      </dsp:nvSpPr>
      <dsp:spPr>
        <a:xfrm>
          <a:off x="1746945" y="3650713"/>
          <a:ext cx="8902955" cy="151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156" tIns="160156" rIns="160156" bIns="160156" numCol="1" spcCol="1270" anchor="ctr" anchorCtr="0">
          <a:noAutofit/>
        </a:bodyPr>
        <a:lstStyle/>
        <a:p>
          <a:pPr marL="0" lvl="0" indent="0" algn="l" defTabSz="1066800">
            <a:lnSpc>
              <a:spcPct val="100000"/>
            </a:lnSpc>
            <a:spcBef>
              <a:spcPct val="0"/>
            </a:spcBef>
            <a:spcAft>
              <a:spcPct val="35000"/>
            </a:spcAft>
            <a:buNone/>
          </a:pPr>
          <a:r>
            <a:rPr lang="en-US" sz="2400" b="0" i="0" kern="1200" dirty="0"/>
            <a:t>Data can be stored in a database, spreadsheet, or warehouse. Reading, writing, storing, and updating data should be restricted to legal residents with employment obligations.</a:t>
          </a:r>
          <a:endParaRPr lang="en-US" sz="2400" kern="1200" dirty="0"/>
        </a:p>
      </dsp:txBody>
      <dsp:txXfrm>
        <a:off x="1746945" y="3650713"/>
        <a:ext cx="8902955" cy="15132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5A912-C3E6-4914-B82E-87B03B68EBF7}">
      <dsp:nvSpPr>
        <dsp:cNvPr id="0" name=""/>
        <dsp:cNvSpPr/>
      </dsp:nvSpPr>
      <dsp:spPr>
        <a:xfrm>
          <a:off x="290570" y="586624"/>
          <a:ext cx="1376294" cy="137629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6065BE-A01A-4DF3-95AD-0EF9A979770B}">
      <dsp:nvSpPr>
        <dsp:cNvPr id="0" name=""/>
        <dsp:cNvSpPr/>
      </dsp:nvSpPr>
      <dsp:spPr>
        <a:xfrm>
          <a:off x="579592" y="875646"/>
          <a:ext cx="798250" cy="798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2F06F4-9507-4818-9660-C879E74BA7D9}">
      <dsp:nvSpPr>
        <dsp:cNvPr id="0" name=""/>
        <dsp:cNvSpPr/>
      </dsp:nvSpPr>
      <dsp:spPr>
        <a:xfrm>
          <a:off x="1961785" y="586624"/>
          <a:ext cx="3244122" cy="1376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tx1"/>
              </a:solidFill>
            </a:rPr>
            <a:t>Data should be anonymized immediately, removing names and addresses from the analytical file. </a:t>
          </a:r>
          <a:endParaRPr lang="en-US" sz="1800" b="1" kern="1200" dirty="0">
            <a:solidFill>
              <a:schemeClr val="tx1"/>
            </a:solidFill>
          </a:endParaRPr>
        </a:p>
      </dsp:txBody>
      <dsp:txXfrm>
        <a:off x="1961785" y="586624"/>
        <a:ext cx="3244122" cy="1376294"/>
      </dsp:txXfrm>
    </dsp:sp>
    <dsp:sp modelId="{A8CBC47A-13E5-4E2D-97A7-E6B801C0ED41}">
      <dsp:nvSpPr>
        <dsp:cNvPr id="0" name=""/>
        <dsp:cNvSpPr/>
      </dsp:nvSpPr>
      <dsp:spPr>
        <a:xfrm>
          <a:off x="5771172" y="586624"/>
          <a:ext cx="1376294" cy="137629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D74D70-C1BB-4509-BB1D-B8F9A94881AC}">
      <dsp:nvSpPr>
        <dsp:cNvPr id="0" name=""/>
        <dsp:cNvSpPr/>
      </dsp:nvSpPr>
      <dsp:spPr>
        <a:xfrm>
          <a:off x="6060194" y="875646"/>
          <a:ext cx="798250" cy="798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06F812-B19A-4FEE-A57A-93336501FA22}">
      <dsp:nvSpPr>
        <dsp:cNvPr id="0" name=""/>
        <dsp:cNvSpPr/>
      </dsp:nvSpPr>
      <dsp:spPr>
        <a:xfrm>
          <a:off x="7442387" y="586624"/>
          <a:ext cx="3244122" cy="1376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tx1"/>
              </a:solidFill>
            </a:rPr>
            <a:t>If temporarily kept, these should be held separately with restricted access. However, the data is usually personal and should be secured. </a:t>
          </a:r>
          <a:endParaRPr lang="en-US" sz="1800" b="1" kern="1200" dirty="0">
            <a:solidFill>
              <a:schemeClr val="tx1"/>
            </a:solidFill>
          </a:endParaRPr>
        </a:p>
      </dsp:txBody>
      <dsp:txXfrm>
        <a:off x="7442387" y="586624"/>
        <a:ext cx="3244122" cy="1376294"/>
      </dsp:txXfrm>
    </dsp:sp>
    <dsp:sp modelId="{93FA6E7A-342B-452E-9C38-63D74E58E919}">
      <dsp:nvSpPr>
        <dsp:cNvPr id="0" name=""/>
        <dsp:cNvSpPr/>
      </dsp:nvSpPr>
      <dsp:spPr>
        <a:xfrm>
          <a:off x="290570" y="2767006"/>
          <a:ext cx="1376294" cy="137629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6D21F9-2A06-4FE7-8356-DD8B19E8990B}">
      <dsp:nvSpPr>
        <dsp:cNvPr id="0" name=""/>
        <dsp:cNvSpPr/>
      </dsp:nvSpPr>
      <dsp:spPr>
        <a:xfrm>
          <a:off x="579592" y="3056027"/>
          <a:ext cx="798250" cy="798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20C195-0DDD-4979-BA84-6AF87AE06A6D}">
      <dsp:nvSpPr>
        <dsp:cNvPr id="0" name=""/>
        <dsp:cNvSpPr/>
      </dsp:nvSpPr>
      <dsp:spPr>
        <a:xfrm>
          <a:off x="1961785" y="2767006"/>
          <a:ext cx="3244122" cy="1376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tx1"/>
              </a:solidFill>
            </a:rPr>
            <a:t>If possible, data should be properly anonymized at the end of a project, which may involve replacing the date of birth with month and year, or exact postcode with broader regional coding. </a:t>
          </a:r>
          <a:endParaRPr lang="en-US" sz="1800" b="1" kern="1200" dirty="0">
            <a:solidFill>
              <a:schemeClr val="tx1"/>
            </a:solidFill>
          </a:endParaRPr>
        </a:p>
      </dsp:txBody>
      <dsp:txXfrm>
        <a:off x="1961785" y="2767006"/>
        <a:ext cx="3244122" cy="1376294"/>
      </dsp:txXfrm>
    </dsp:sp>
    <dsp:sp modelId="{68DD64ED-D66F-49A4-ABD5-ED4E93D20468}">
      <dsp:nvSpPr>
        <dsp:cNvPr id="0" name=""/>
        <dsp:cNvSpPr/>
      </dsp:nvSpPr>
      <dsp:spPr>
        <a:xfrm>
          <a:off x="5771172" y="2767006"/>
          <a:ext cx="1376294" cy="137629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7D8F39-1F9E-47A1-9A89-45E6F469C782}">
      <dsp:nvSpPr>
        <dsp:cNvPr id="0" name=""/>
        <dsp:cNvSpPr/>
      </dsp:nvSpPr>
      <dsp:spPr>
        <a:xfrm>
          <a:off x="6060194" y="3056027"/>
          <a:ext cx="798250" cy="7982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CD2BDA-3650-427B-AB98-1613AB631502}">
      <dsp:nvSpPr>
        <dsp:cNvPr id="0" name=""/>
        <dsp:cNvSpPr/>
      </dsp:nvSpPr>
      <dsp:spPr>
        <a:xfrm>
          <a:off x="7442387" y="2767006"/>
          <a:ext cx="3244122" cy="1376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tx1"/>
              </a:solidFill>
            </a:rPr>
            <a:t>If this is not practicable and personal data must be kept after the project, suitable protections must be adopted.</a:t>
          </a:r>
          <a:br>
            <a:rPr lang="en-US" sz="1800" b="1" kern="1200" dirty="0">
              <a:solidFill>
                <a:schemeClr val="tx1"/>
              </a:solidFill>
            </a:rPr>
          </a:br>
          <a:endParaRPr lang="en-US" sz="1800" b="1" kern="1200" dirty="0">
            <a:solidFill>
              <a:schemeClr val="tx1"/>
            </a:solidFill>
          </a:endParaRPr>
        </a:p>
      </dsp:txBody>
      <dsp:txXfrm>
        <a:off x="7442387" y="2767006"/>
        <a:ext cx="3244122" cy="137629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85440-3DE1-2A43-BAA3-C3040A71C3E0}" type="datetimeFigureOut">
              <a:rPr lang="en-SE" smtClean="0"/>
              <a:t>10/16/2023</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DE409-7905-BB45-9BDA-495B68ED6375}" type="slidenum">
              <a:rPr lang="en-SE" smtClean="0"/>
              <a:t>‹#›</a:t>
            </a:fld>
            <a:endParaRPr lang="en-SE"/>
          </a:p>
        </p:txBody>
      </p:sp>
    </p:spTree>
    <p:extLst>
      <p:ext uri="{BB962C8B-B14F-4D97-AF65-F5344CB8AC3E}">
        <p14:creationId xmlns:p14="http://schemas.microsoft.com/office/powerpoint/2010/main" val="3941300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3</a:t>
            </a:fld>
            <a:endParaRPr lang="en-SE"/>
          </a:p>
        </p:txBody>
      </p:sp>
    </p:spTree>
    <p:extLst>
      <p:ext uri="{BB962C8B-B14F-4D97-AF65-F5344CB8AC3E}">
        <p14:creationId xmlns:p14="http://schemas.microsoft.com/office/powerpoint/2010/main" val="2583026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Data must be handled appropriately; data access protocols must ensure compliance with data protection regulations.</a:t>
            </a:r>
          </a:p>
          <a:p>
            <a:pPr marL="171450" indent="-171450">
              <a:buFont typeface="Arial" panose="020B0604020202020204" pitchFamily="34" charset="0"/>
              <a:buChar char="•"/>
            </a:pPr>
            <a:r>
              <a:rPr lang="en-US" b="1" dirty="0"/>
              <a:t>Linking different data can create richer datasets, improve the quality of data and avoid duplication of data collection. However, doing this presents data management, ethical and analytical challenges.</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4</a:t>
            </a:fld>
            <a:endParaRPr lang="en-SE"/>
          </a:p>
        </p:txBody>
      </p:sp>
    </p:spTree>
    <p:extLst>
      <p:ext uri="{BB962C8B-B14F-4D97-AF65-F5344CB8AC3E}">
        <p14:creationId xmlns:p14="http://schemas.microsoft.com/office/powerpoint/2010/main" val="576950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52525"/>
                </a:solidFill>
                <a:effectLst/>
                <a:uLnTx/>
                <a:uFillTx/>
                <a:latin typeface="Open Sans" panose="020B0606030504020204" pitchFamily="34" charset="0"/>
                <a:ea typeface="+mn-ea"/>
                <a:cs typeface="+mn-cs"/>
              </a:rPr>
              <a:t>Use administrative or other data </a:t>
            </a:r>
            <a:r>
              <a:rPr kumimoji="0" lang="en-US" sz="1200" b="1" i="0" u="none" strike="noStrike" kern="1200" cap="none" spc="0" normalizeH="0" baseline="0" noProof="0" dirty="0">
                <a:ln>
                  <a:noFill/>
                </a:ln>
                <a:solidFill>
                  <a:srgbClr val="E36B00"/>
                </a:solidFill>
                <a:effectLst/>
                <a:uLnTx/>
                <a:uFillTx/>
                <a:latin typeface="Open Sans" panose="020B0606030504020204" pitchFamily="34" charset="0"/>
                <a:ea typeface="+mn-ea"/>
                <a:cs typeface="+mn-cs"/>
              </a:rPr>
              <a:t>wherever </a:t>
            </a:r>
            <a:r>
              <a:rPr kumimoji="0" lang="en-US" sz="1200" b="1" i="0" u="none" strike="noStrike" kern="1200" cap="none" spc="0" normalizeH="0" baseline="0" noProof="0" dirty="0">
                <a:ln>
                  <a:noFill/>
                </a:ln>
                <a:solidFill>
                  <a:srgbClr val="252525"/>
                </a:solidFill>
                <a:effectLst/>
                <a:uLnTx/>
                <a:uFillTx/>
                <a:latin typeface="Open Sans" panose="020B0606030504020204" pitchFamily="34" charset="0"/>
                <a:ea typeface="+mn-ea"/>
                <a:cs typeface="+mn-cs"/>
              </a:rPr>
              <a:t>possible </a:t>
            </a:r>
            <a:r>
              <a:rPr kumimoji="0" lang="en-US" sz="1200" b="1" i="0" u="none" strike="noStrike" kern="1200" cap="none" spc="0" normalizeH="0" baseline="0" noProof="0" dirty="0">
                <a:ln>
                  <a:noFill/>
                </a:ln>
                <a:solidFill>
                  <a:srgbClr val="E36B00"/>
                </a:solidFill>
                <a:effectLst/>
                <a:uLnTx/>
                <a:uFillTx/>
                <a:latin typeface="Open Sans" panose="020B0606030504020204" pitchFamily="34" charset="0"/>
                <a:ea typeface="+mn-ea"/>
                <a:cs typeface="+mn-cs"/>
              </a:rPr>
              <a:t>because it </a:t>
            </a:r>
            <a:r>
              <a:rPr kumimoji="0" lang="en-US" sz="1200" b="1" i="0" u="none" strike="noStrike" kern="1200" cap="none" spc="0" normalizeH="0" baseline="0" noProof="0" dirty="0">
                <a:ln>
                  <a:noFill/>
                </a:ln>
                <a:solidFill>
                  <a:srgbClr val="252525"/>
                </a:solidFill>
                <a:effectLst/>
                <a:uLnTx/>
                <a:uFillTx/>
                <a:latin typeface="Open Sans" panose="020B0606030504020204" pitchFamily="34" charset="0"/>
                <a:ea typeface="+mn-ea"/>
                <a:cs typeface="+mn-cs"/>
              </a:rPr>
              <a:t>is </a:t>
            </a:r>
            <a:r>
              <a:rPr kumimoji="0" lang="en-US" sz="1200" b="1" i="0" u="none" strike="noStrike" kern="1200" cap="none" spc="0" normalizeH="0" baseline="0" noProof="0" dirty="0">
                <a:ln>
                  <a:noFill/>
                </a:ln>
                <a:solidFill>
                  <a:srgbClr val="006ACC"/>
                </a:solidFill>
                <a:effectLst/>
                <a:uLnTx/>
                <a:uFillTx/>
                <a:latin typeface="Open Sans" panose="020B0606030504020204" pitchFamily="34" charset="0"/>
                <a:ea typeface="+mn-ea"/>
                <a:cs typeface="+mn-cs"/>
              </a:rPr>
              <a:t>cost-effective </a:t>
            </a:r>
            <a:r>
              <a:rPr kumimoji="0" lang="en-US" sz="1200" b="1" i="0" u="none" strike="noStrike" kern="1200" cap="none" spc="0" normalizeH="0" baseline="0" noProof="0" dirty="0">
                <a:ln>
                  <a:noFill/>
                </a:ln>
                <a:solidFill>
                  <a:srgbClr val="5000B9"/>
                </a:solidFill>
                <a:effectLst/>
                <a:uLnTx/>
                <a:uFillTx/>
                <a:latin typeface="Open Sans" panose="020B0606030504020204" pitchFamily="34" charset="0"/>
                <a:ea typeface="+mn-ea"/>
                <a:cs typeface="+mn-cs"/>
              </a:rPr>
              <a:t>and often </a:t>
            </a:r>
            <a:r>
              <a:rPr kumimoji="0" lang="en-US" sz="1200" b="1" i="0" u="none" strike="noStrike" kern="1200" cap="none" spc="0" normalizeH="0" baseline="0" noProof="0" dirty="0">
                <a:ln>
                  <a:noFill/>
                </a:ln>
                <a:solidFill>
                  <a:srgbClr val="006ACC"/>
                </a:solidFill>
                <a:effectLst/>
                <a:uLnTx/>
                <a:uFillTx/>
                <a:latin typeface="Open Sans" panose="020B0606030504020204" pitchFamily="34" charset="0"/>
                <a:ea typeface="+mn-ea"/>
                <a:cs typeface="+mn-cs"/>
              </a:rPr>
              <a:t>covers the whole population of interest.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52525"/>
                </a:solidFill>
                <a:effectLst/>
                <a:uLnTx/>
                <a:uFillTx/>
                <a:latin typeface="Open Sans" panose="020B0606030504020204" pitchFamily="34" charset="0"/>
                <a:ea typeface="+mn-ea"/>
                <a:cs typeface="+mn-cs"/>
              </a:rPr>
              <a:t> New data are </a:t>
            </a:r>
            <a:r>
              <a:rPr kumimoji="0" lang="en-US" sz="1200" b="1" i="0" u="none" strike="noStrike" kern="1200" cap="none" spc="0" normalizeH="0" baseline="0" noProof="0" dirty="0">
                <a:ln>
                  <a:noFill/>
                </a:ln>
                <a:solidFill>
                  <a:srgbClr val="E36B00"/>
                </a:solidFill>
                <a:effectLst/>
                <a:uLnTx/>
                <a:uFillTx/>
                <a:latin typeface="Open Sans" panose="020B0606030504020204" pitchFamily="34" charset="0"/>
                <a:ea typeface="+mn-ea"/>
                <a:cs typeface="+mn-cs"/>
              </a:rPr>
              <a:t>typically needed </a:t>
            </a:r>
            <a:r>
              <a:rPr kumimoji="0" lang="en-US" sz="1200" b="1" i="0" u="none" strike="noStrike" kern="1200" cap="none" spc="0" normalizeH="0" baseline="0" noProof="0" dirty="0">
                <a:ln>
                  <a:noFill/>
                </a:ln>
                <a:solidFill>
                  <a:srgbClr val="252525"/>
                </a:solidFill>
                <a:effectLst/>
                <a:uLnTx/>
                <a:uFillTx/>
                <a:latin typeface="Open Sans" panose="020B0606030504020204" pitchFamily="34" charset="0"/>
                <a:ea typeface="+mn-ea"/>
                <a:cs typeface="+mn-cs"/>
              </a:rPr>
              <a:t>to answer specific </a:t>
            </a:r>
            <a:r>
              <a:rPr kumimoji="0" lang="en-US" sz="1200" b="1" i="0" u="none" strike="noStrike" kern="1200" cap="none" spc="0" normalizeH="0" baseline="0" noProof="0" dirty="0">
                <a:ln>
                  <a:noFill/>
                </a:ln>
                <a:solidFill>
                  <a:srgbClr val="E36B00"/>
                </a:solidFill>
                <a:effectLst/>
                <a:uLnTx/>
                <a:uFillTx/>
                <a:latin typeface="Open Sans" panose="020B0606030504020204" pitchFamily="34" charset="0"/>
                <a:ea typeface="+mn-ea"/>
                <a:cs typeface="+mn-cs"/>
              </a:rPr>
              <a:t>queries, especially </a:t>
            </a:r>
            <a:r>
              <a:rPr kumimoji="0" lang="en-US" sz="1200" b="1" i="0" u="none" strike="noStrike" kern="1200" cap="none" spc="0" normalizeH="0" baseline="0" noProof="0" dirty="0">
                <a:ln>
                  <a:noFill/>
                </a:ln>
                <a:solidFill>
                  <a:srgbClr val="252525"/>
                </a:solidFill>
                <a:effectLst/>
                <a:uLnTx/>
                <a:uFillTx/>
                <a:latin typeface="Open Sans" panose="020B0606030504020204" pitchFamily="34" charset="0"/>
                <a:ea typeface="+mn-ea"/>
                <a:cs typeface="+mn-cs"/>
              </a:rPr>
              <a:t>those not </a:t>
            </a:r>
            <a:r>
              <a:rPr kumimoji="0" lang="en-US" sz="1200" b="1" i="0" u="none" strike="noStrike" kern="1200" cap="none" spc="0" normalizeH="0" baseline="0" noProof="0" dirty="0">
                <a:ln>
                  <a:noFill/>
                </a:ln>
                <a:solidFill>
                  <a:srgbClr val="E36B00"/>
                </a:solidFill>
                <a:effectLst/>
                <a:uLnTx/>
                <a:uFillTx/>
                <a:latin typeface="Open Sans" panose="020B0606030504020204" pitchFamily="34" charset="0"/>
                <a:ea typeface="+mn-ea"/>
                <a:cs typeface="+mn-cs"/>
              </a:rPr>
              <a:t>important </a:t>
            </a:r>
            <a:r>
              <a:rPr kumimoji="0" lang="en-US" sz="1200" b="1" i="0" u="none" strike="noStrike" kern="1200" cap="none" spc="0" normalizeH="0" baseline="0" noProof="0" dirty="0">
                <a:ln>
                  <a:noFill/>
                </a:ln>
                <a:solidFill>
                  <a:srgbClr val="252525"/>
                </a:solidFill>
                <a:effectLst/>
                <a:uLnTx/>
                <a:uFillTx/>
                <a:latin typeface="Open Sans" panose="020B0606030504020204" pitchFamily="34" charset="0"/>
                <a:ea typeface="+mn-ea"/>
                <a:cs typeface="+mn-cs"/>
              </a:rPr>
              <a:t>for </a:t>
            </a:r>
            <a:r>
              <a:rPr kumimoji="0" lang="en-US" sz="1200" b="1" i="0" u="none" strike="noStrike" kern="1200" cap="none" spc="0" normalizeH="0" baseline="0" noProof="0" dirty="0">
                <a:ln>
                  <a:noFill/>
                </a:ln>
                <a:solidFill>
                  <a:srgbClr val="E36B00"/>
                </a:solidFill>
                <a:effectLst/>
                <a:uLnTx/>
                <a:uFillTx/>
                <a:latin typeface="Open Sans" panose="020B0606030504020204" pitchFamily="34" charset="0"/>
                <a:ea typeface="+mn-ea"/>
                <a:cs typeface="+mn-cs"/>
              </a:rPr>
              <a:t>project </a:t>
            </a:r>
            <a:r>
              <a:rPr kumimoji="0" lang="en-US" sz="1200" b="1" i="0" u="none" strike="noStrike" kern="1200" cap="none" spc="0" normalizeH="0" baseline="0" noProof="0" dirty="0">
                <a:ln>
                  <a:noFill/>
                </a:ln>
                <a:solidFill>
                  <a:srgbClr val="252525"/>
                </a:solidFill>
                <a:effectLst/>
                <a:uLnTx/>
                <a:uFillTx/>
                <a:latin typeface="Open Sans" panose="020B0606030504020204" pitchFamily="34" charset="0"/>
                <a:ea typeface="+mn-ea"/>
                <a:cs typeface="+mn-cs"/>
              </a:rPr>
              <a:t>performance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52525"/>
                </a:solidFill>
                <a:effectLst/>
                <a:uLnTx/>
                <a:uFillTx/>
                <a:latin typeface="Open Sans" panose="020B0606030504020204" pitchFamily="34" charset="0"/>
                <a:ea typeface="+mn-ea"/>
                <a:cs typeface="+mn-cs"/>
              </a:rPr>
              <a:t> </a:t>
            </a:r>
            <a:r>
              <a:rPr kumimoji="0" lang="en-US" sz="1200" b="1" i="0" u="none" strike="noStrike" kern="1200" cap="none" spc="0" normalizeH="0" baseline="0" noProof="0" dirty="0">
                <a:ln>
                  <a:noFill/>
                </a:ln>
                <a:solidFill>
                  <a:srgbClr val="E36B00"/>
                </a:solidFill>
                <a:effectLst/>
                <a:uLnTx/>
                <a:uFillTx/>
                <a:latin typeface="Open Sans" panose="020B0606030504020204" pitchFamily="34" charset="0"/>
                <a:ea typeface="+mn-ea"/>
                <a:cs typeface="+mn-cs"/>
              </a:rPr>
              <a:t>Many </a:t>
            </a:r>
            <a:r>
              <a:rPr kumimoji="0" lang="en-US" sz="1200" b="1" i="0" u="none" strike="noStrike" kern="1200" cap="none" spc="0" normalizeH="0" baseline="0" noProof="0" dirty="0">
                <a:ln>
                  <a:noFill/>
                </a:ln>
                <a:solidFill>
                  <a:srgbClr val="006ACC"/>
                </a:solidFill>
                <a:effectLst/>
                <a:uLnTx/>
                <a:uFillTx/>
                <a:latin typeface="Open Sans" panose="020B0606030504020204" pitchFamily="34" charset="0"/>
                <a:ea typeface="+mn-ea"/>
                <a:cs typeface="+mn-cs"/>
              </a:rPr>
              <a:t>quantitative and qualitative data collection methods </a:t>
            </a:r>
            <a:r>
              <a:rPr kumimoji="0" lang="en-US" sz="1200" b="1" i="0" u="none" strike="noStrike" kern="1200" cap="none" spc="0" normalizeH="0" baseline="0" noProof="0" dirty="0">
                <a:ln>
                  <a:noFill/>
                </a:ln>
                <a:solidFill>
                  <a:srgbClr val="E36B00"/>
                </a:solidFill>
                <a:effectLst/>
                <a:uLnTx/>
                <a:uFillTx/>
                <a:latin typeface="Open Sans" panose="020B0606030504020204" pitchFamily="34" charset="0"/>
                <a:ea typeface="+mn-ea"/>
                <a:cs typeface="+mn-cs"/>
              </a:rPr>
              <a:t>are available.</a:t>
            </a:r>
            <a:r>
              <a:rPr kumimoji="0" lang="en-US" sz="1200" b="1" i="0" u="none" strike="noStrike" kern="1200" cap="none" spc="0" normalizeH="0" baseline="0" noProof="0" dirty="0">
                <a:ln>
                  <a:noFill/>
                </a:ln>
                <a:solidFill>
                  <a:srgbClr val="252525"/>
                </a:solidFill>
                <a:effectLst/>
                <a:uLnTx/>
                <a:uFillTx/>
                <a:latin typeface="Open Sans" panose="020B0606030504020204" pitchFamily="34" charset="0"/>
                <a:ea typeface="+mn-ea"/>
                <a:cs typeface="+mn-cs"/>
              </a:rPr>
              <a:t> A </a:t>
            </a:r>
            <a:r>
              <a:rPr kumimoji="0" lang="en-US" sz="1200" b="1" i="0" u="none" strike="noStrike" kern="1200" cap="none" spc="0" normalizeH="0" baseline="0" noProof="0" dirty="0">
                <a:ln>
                  <a:noFill/>
                </a:ln>
                <a:solidFill>
                  <a:srgbClr val="E36B00"/>
                </a:solidFill>
                <a:effectLst/>
                <a:uLnTx/>
                <a:uFillTx/>
                <a:latin typeface="Open Sans" panose="020B0606030504020204" pitchFamily="34" charset="0"/>
                <a:ea typeface="+mn-ea"/>
                <a:cs typeface="+mn-cs"/>
              </a:rPr>
              <a:t>description of </a:t>
            </a:r>
            <a:r>
              <a:rPr kumimoji="0" lang="en-US" sz="1200" b="1" i="0" u="none" strike="noStrike" kern="1200" cap="none" spc="0" normalizeH="0" baseline="0" noProof="0" dirty="0">
                <a:ln>
                  <a:noFill/>
                </a:ln>
                <a:solidFill>
                  <a:srgbClr val="252525"/>
                </a:solidFill>
                <a:effectLst/>
                <a:uLnTx/>
                <a:uFillTx/>
                <a:latin typeface="Open Sans" panose="020B0606030504020204" pitchFamily="34" charset="0"/>
                <a:ea typeface="+mn-ea"/>
                <a:cs typeface="+mn-cs"/>
              </a:rPr>
              <a:t>each data </a:t>
            </a:r>
            <a:r>
              <a:rPr kumimoji="0" lang="en-US" sz="1200" b="1" i="0" u="none" strike="noStrike" kern="1200" cap="none" spc="0" normalizeH="0" baseline="0" noProof="0" dirty="0">
                <a:ln>
                  <a:noFill/>
                </a:ln>
                <a:solidFill>
                  <a:srgbClr val="E36B00"/>
                </a:solidFill>
                <a:effectLst/>
                <a:uLnTx/>
                <a:uFillTx/>
                <a:latin typeface="Open Sans" panose="020B0606030504020204" pitchFamily="34" charset="0"/>
                <a:ea typeface="+mn-ea"/>
                <a:cs typeface="+mn-cs"/>
              </a:rPr>
              <a:t>gathering </a:t>
            </a:r>
            <a:r>
              <a:rPr kumimoji="0" lang="en-US" sz="1200" b="1" i="0" u="none" strike="noStrike" kern="1200" cap="none" spc="0" normalizeH="0" baseline="0" noProof="0" dirty="0">
                <a:ln>
                  <a:noFill/>
                </a:ln>
                <a:solidFill>
                  <a:srgbClr val="252525"/>
                </a:solidFill>
                <a:effectLst/>
                <a:uLnTx/>
                <a:uFillTx/>
                <a:latin typeface="Open Sans" panose="020B0606030504020204" pitchFamily="34" charset="0"/>
                <a:ea typeface="+mn-ea"/>
                <a:cs typeface="+mn-cs"/>
              </a:rPr>
              <a:t>method will </a:t>
            </a:r>
            <a:r>
              <a:rPr kumimoji="0" lang="en-US" sz="1200" b="1" i="0" u="none" strike="noStrike" kern="1200" cap="none" spc="0" normalizeH="0" baseline="0" noProof="0" dirty="0">
                <a:ln>
                  <a:noFill/>
                </a:ln>
                <a:solidFill>
                  <a:srgbClr val="E36B00"/>
                </a:solidFill>
                <a:effectLst/>
                <a:uLnTx/>
                <a:uFillTx/>
                <a:latin typeface="Open Sans" panose="020B0606030504020204" pitchFamily="34" charset="0"/>
                <a:ea typeface="+mn-ea"/>
                <a:cs typeface="+mn-cs"/>
              </a:rPr>
              <a:t>follow, including </a:t>
            </a:r>
            <a:r>
              <a:rPr kumimoji="0" lang="en-US" sz="1200" b="1" i="0" u="none" strike="noStrike" kern="1200" cap="none" spc="0" normalizeH="0" baseline="0" noProof="0" dirty="0">
                <a:ln>
                  <a:noFill/>
                </a:ln>
                <a:solidFill>
                  <a:srgbClr val="252525"/>
                </a:solidFill>
                <a:effectLst/>
                <a:uLnTx/>
                <a:uFillTx/>
                <a:latin typeface="Open Sans" panose="020B0606030504020204" pitchFamily="34" charset="0"/>
                <a:ea typeface="+mn-ea"/>
                <a:cs typeface="+mn-cs"/>
              </a:rPr>
              <a:t>its purpose, application, and evaluation.</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13</a:t>
            </a:fld>
            <a:endParaRPr lang="en-SE"/>
          </a:p>
        </p:txBody>
      </p:sp>
    </p:spTree>
    <p:extLst>
      <p:ext uri="{BB962C8B-B14F-4D97-AF65-F5344CB8AC3E}">
        <p14:creationId xmlns:p14="http://schemas.microsoft.com/office/powerpoint/2010/main" val="909428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solidFill>
                  <a:srgbClr val="000000"/>
                </a:solidFill>
                <a:effectLst/>
                <a:latin typeface="Humanist777BT-LightB"/>
              </a:rPr>
              <a:t>All survey designs will need to give careful consideration to how to </a:t>
            </a:r>
            <a:r>
              <a:rPr lang="en-US" sz="1200" b="1" i="0" dirty="0" err="1">
                <a:solidFill>
                  <a:srgbClr val="000000"/>
                </a:solidFill>
                <a:effectLst/>
                <a:latin typeface="Humanist777BT-LightB"/>
              </a:rPr>
              <a:t>maximise</a:t>
            </a:r>
            <a:r>
              <a:rPr lang="en-US" sz="1200" b="1" i="0" dirty="0">
                <a:solidFill>
                  <a:srgbClr val="000000"/>
                </a:solidFill>
                <a:effectLst/>
                <a:latin typeface="Humanist777BT-LightB"/>
              </a:rPr>
              <a:t> response rates and </a:t>
            </a:r>
            <a:r>
              <a:rPr lang="en-US" sz="1200" b="1" i="0" dirty="0" err="1">
                <a:solidFill>
                  <a:srgbClr val="000000"/>
                </a:solidFill>
                <a:effectLst/>
                <a:latin typeface="Humanist777BT-LightB"/>
              </a:rPr>
              <a:t>minimise</a:t>
            </a:r>
            <a:r>
              <a:rPr lang="en-US" sz="1200" b="1" i="0" dirty="0">
                <a:solidFill>
                  <a:srgbClr val="000000"/>
                </a:solidFill>
                <a:effectLst/>
                <a:latin typeface="Humanist777BT-LightB"/>
              </a:rPr>
              <a:t> non-response bias, such as through fieldwork protocols that specify the number of attempts that should be made to contact people. If levels of non-response are not evenly distributed in a probability sample, other than as related to characteristics observed in the sampling frame, this may lead to biased results, and the confidence in inferences about the wider population will be reduced.</a:t>
            </a:r>
            <a:r>
              <a:rPr lang="en-US" sz="1200" b="1" dirty="0"/>
              <a:t> </a:t>
            </a:r>
            <a:endParaRPr lang="en-US" b="1" dirty="0"/>
          </a:p>
        </p:txBody>
      </p:sp>
      <p:sp>
        <p:nvSpPr>
          <p:cNvPr id="4" name="Slide Number Placeholder 3"/>
          <p:cNvSpPr>
            <a:spLocks noGrp="1"/>
          </p:cNvSpPr>
          <p:nvPr>
            <p:ph type="sldNum" sz="quarter" idx="5"/>
          </p:nvPr>
        </p:nvSpPr>
        <p:spPr/>
        <p:txBody>
          <a:bodyPr/>
          <a:lstStyle/>
          <a:p>
            <a:fld id="{5F8DE409-7905-BB45-9BDA-495B68ED6375}" type="slidenum">
              <a:rPr lang="en-SE" smtClean="0"/>
              <a:t>23</a:t>
            </a:fld>
            <a:endParaRPr lang="en-SE"/>
          </a:p>
        </p:txBody>
      </p:sp>
    </p:spTree>
    <p:extLst>
      <p:ext uri="{BB962C8B-B14F-4D97-AF65-F5344CB8AC3E}">
        <p14:creationId xmlns:p14="http://schemas.microsoft.com/office/powerpoint/2010/main" val="1024315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Survey questions can be used to collect different types of information</a:t>
            </a:r>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24</a:t>
            </a:fld>
            <a:endParaRPr lang="en-SE"/>
          </a:p>
        </p:txBody>
      </p:sp>
    </p:spTree>
    <p:extLst>
      <p:ext uri="{BB962C8B-B14F-4D97-AF65-F5344CB8AC3E}">
        <p14:creationId xmlns:p14="http://schemas.microsoft.com/office/powerpoint/2010/main" val="1379096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Humanist777BT-LightB"/>
                <a:ea typeface="+mn-ea"/>
                <a:cs typeface="+mn-cs"/>
              </a:rPr>
              <a:t>Most data collection tools and their materials (e.g. show cards) will need development, maybe requiring cognitive testing to determine how individuals understand and respond to interview questions or pilots to guarantee question suitability. Using the same questions in multiple surveys can decrease testing, allow for comparison, and strengthen the evidence </a:t>
            </a:r>
            <a:r>
              <a:rPr kumimoji="0" lang="en-US" sz="2200" b="0" i="0" u="none" strike="noStrike" kern="1200" cap="none" spc="0" normalizeH="0" baseline="0" noProof="0" dirty="0" err="1">
                <a:ln>
                  <a:noFill/>
                </a:ln>
                <a:solidFill>
                  <a:prstClr val="black"/>
                </a:solidFill>
                <a:effectLst/>
                <a:uLnTx/>
                <a:uFillTx/>
                <a:latin typeface="Humanist777BT-LightB"/>
                <a:ea typeface="+mn-ea"/>
                <a:cs typeface="+mn-cs"/>
              </a:rPr>
              <a:t>base.Standard</a:t>
            </a:r>
            <a:r>
              <a:rPr kumimoji="0" lang="en-US" sz="2200" b="0" i="0" u="none" strike="noStrike" kern="1200" cap="none" spc="0" normalizeH="0" baseline="0" noProof="0" dirty="0">
                <a:ln>
                  <a:noFill/>
                </a:ln>
                <a:solidFill>
                  <a:prstClr val="black"/>
                </a:solidFill>
                <a:effectLst/>
                <a:uLnTx/>
                <a:uFillTx/>
                <a:latin typeface="Humanist777BT-LightB"/>
                <a:ea typeface="+mn-ea"/>
                <a:cs typeface="+mn-cs"/>
              </a:rPr>
              <a:t> formats for questions include: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SymbolMT"/>
                <a:ea typeface="+mn-ea"/>
                <a:cs typeface="+mn-cs"/>
              </a:rPr>
              <a:t>• </a:t>
            </a:r>
            <a:r>
              <a:rPr kumimoji="0" lang="en-US" sz="2200" b="0" i="0" u="none" strike="noStrike" kern="1200" cap="none" spc="0" normalizeH="0" baseline="0" noProof="0" dirty="0" err="1">
                <a:ln>
                  <a:noFill/>
                </a:ln>
                <a:solidFill>
                  <a:prstClr val="black"/>
                </a:solidFill>
                <a:effectLst/>
                <a:uLnTx/>
                <a:uFillTx/>
                <a:latin typeface="Humanist777BT-LightB"/>
                <a:ea typeface="+mn-ea"/>
                <a:cs typeface="+mn-cs"/>
              </a:rPr>
              <a:t>Harmonised</a:t>
            </a:r>
            <a:r>
              <a:rPr kumimoji="0" lang="en-US" sz="2200" b="0" i="0" u="none" strike="noStrike" kern="1200" cap="none" spc="0" normalizeH="0" baseline="0" noProof="0" dirty="0">
                <a:ln>
                  <a:noFill/>
                </a:ln>
                <a:solidFill>
                  <a:prstClr val="black"/>
                </a:solidFill>
                <a:effectLst/>
                <a:uLnTx/>
                <a:uFillTx/>
                <a:latin typeface="Humanist777BT-LightB"/>
                <a:ea typeface="+mn-ea"/>
                <a:cs typeface="+mn-cs"/>
              </a:rPr>
              <a:t> questions: The Office for National Statistics (ONS) ‘</a:t>
            </a:r>
            <a:r>
              <a:rPr kumimoji="0" lang="en-US" sz="2200" b="0" i="0" u="none" strike="noStrike" kern="1200" cap="none" spc="0" normalizeH="0" baseline="0" noProof="0" dirty="0" err="1">
                <a:ln>
                  <a:noFill/>
                </a:ln>
                <a:solidFill>
                  <a:prstClr val="black"/>
                </a:solidFill>
                <a:effectLst/>
                <a:uLnTx/>
                <a:uFillTx/>
                <a:latin typeface="Humanist777BT-LightB"/>
                <a:ea typeface="+mn-ea"/>
                <a:cs typeface="+mn-cs"/>
              </a:rPr>
              <a:t>Harmonisation</a:t>
            </a:r>
            <a:r>
              <a:rPr kumimoji="0" lang="en-US" sz="2200" b="0" i="0" u="none" strike="noStrike" kern="1200" cap="none" spc="0" normalizeH="0" baseline="0" noProof="0" dirty="0">
                <a:ln>
                  <a:noFill/>
                </a:ln>
                <a:solidFill>
                  <a:prstClr val="black"/>
                </a:solidFill>
                <a:effectLst/>
                <a:uLnTx/>
                <a:uFillTx/>
                <a:latin typeface="Humanist777BT-LightB"/>
                <a:ea typeface="+mn-ea"/>
                <a:cs typeface="+mn-cs"/>
              </a:rPr>
              <a:t>’ program has been working towards harmonized questions in areas such as age, gender and ethnic origin.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SymbolMT"/>
                <a:ea typeface="+mn-ea"/>
                <a:cs typeface="+mn-cs"/>
              </a:rPr>
              <a:t>• </a:t>
            </a:r>
            <a:r>
              <a:rPr kumimoji="0" lang="en-US" sz="2200" b="0" i="0" u="none" strike="noStrike" kern="1200" cap="none" spc="0" normalizeH="0" baseline="0" noProof="0" dirty="0">
                <a:ln>
                  <a:noFill/>
                </a:ln>
                <a:solidFill>
                  <a:prstClr val="black"/>
                </a:solidFill>
                <a:effectLst/>
                <a:uLnTx/>
                <a:uFillTx/>
                <a:latin typeface="Humanist777BT-LightB"/>
                <a:ea typeface="+mn-ea"/>
                <a:cs typeface="+mn-cs"/>
              </a:rPr>
              <a:t>Validated questionnaires: Using validated questionnaires – e.g. the GHQ-12 set of questions measuring mental well-being and the EG-5D questions measuring health status – enables comparisons with other studies and ensures the results of the evaluation can be correctly interpreted.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SymbolMT"/>
                <a:ea typeface="+mn-ea"/>
                <a:cs typeface="+mn-cs"/>
              </a:rPr>
              <a:t>• </a:t>
            </a:r>
            <a:r>
              <a:rPr kumimoji="0" lang="en-US" sz="2200" b="0" i="0" u="none" strike="noStrike" kern="1200" cap="none" spc="0" normalizeH="0" baseline="0" noProof="0" dirty="0">
                <a:ln>
                  <a:noFill/>
                </a:ln>
                <a:solidFill>
                  <a:prstClr val="black"/>
                </a:solidFill>
                <a:effectLst/>
                <a:uLnTx/>
                <a:uFillTx/>
                <a:latin typeface="Humanist777BT-LightB"/>
                <a:ea typeface="+mn-ea"/>
                <a:cs typeface="+mn-cs"/>
              </a:rPr>
              <a:t>Maintaining consistency between surveys: Repeating surveys at the same time of year, in the same geographical areas, or using the same sampling frame ensures the results between surveys are comparable and not subject to seasonal variation or other factors not related to the intervention</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25</a:t>
            </a:fld>
            <a:endParaRPr lang="en-SE"/>
          </a:p>
        </p:txBody>
      </p:sp>
    </p:spTree>
    <p:extLst>
      <p:ext uri="{BB962C8B-B14F-4D97-AF65-F5344CB8AC3E}">
        <p14:creationId xmlns:p14="http://schemas.microsoft.com/office/powerpoint/2010/main" val="342128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184576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10/16/2023</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38296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10/16/2023</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2051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2505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471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23296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10/16/2023</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6040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10/16/2023</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412647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10/16/2023</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7018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10/16/2023</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429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10/16/2023</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25454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47609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Data" Target="../diagrams/data4.xml"/><Relationship Id="rId11" Type="http://schemas.openxmlformats.org/officeDocument/2006/relationships/image" Target="../media/image3.png"/><Relationship Id="rId5" Type="http://schemas.openxmlformats.org/officeDocument/2006/relationships/image" Target="../media/image22.jpeg"/><Relationship Id="rId10" Type="http://schemas.microsoft.com/office/2007/relationships/diagramDrawing" Target="../diagrams/drawing4.xml"/><Relationship Id="rId4" Type="http://schemas.openxmlformats.org/officeDocument/2006/relationships/notesSlide" Target="../notesSlides/notesSlide3.xml"/><Relationship Id="rId9" Type="http://schemas.openxmlformats.org/officeDocument/2006/relationships/diagramColors" Target="../diagrams/colors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3.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3.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3.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3.png"/><Relationship Id="rId5" Type="http://schemas.openxmlformats.org/officeDocument/2006/relationships/image" Target="../media/image41.jpeg"/><Relationship Id="rId4"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3.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8.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3.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3.pn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3.pn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a:xfrm>
            <a:off x="747132" y="657923"/>
            <a:ext cx="10023193" cy="1817054"/>
          </a:xfrm>
        </p:spPr>
        <p:txBody>
          <a:bodyPr>
            <a:normAutofit/>
          </a:bodyPr>
          <a:lstStyle/>
          <a:p>
            <a:r>
              <a:rPr lang="en-US" sz="4400" b="1" dirty="0">
                <a:effectLst/>
                <a:latin typeface="+mn-lt"/>
                <a:ea typeface="Times New Roman" panose="02020603050405020304" pitchFamily="18" charset="0"/>
              </a:rPr>
              <a:t>DATA COLLECTION</a:t>
            </a:r>
            <a:endParaRPr lang="en-SE" sz="4400" b="1" dirty="0">
              <a:latin typeface="+mn-lt"/>
            </a:endParaRPr>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524000" y="3182112"/>
            <a:ext cx="9144000" cy="2553525"/>
          </a:xfrm>
        </p:spPr>
        <p:txBody>
          <a:bodyPr>
            <a:normAutofit/>
          </a:body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Dr HMP Herath</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Senior lecturer</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Ph.D. (USJ), RN(SLNC), B.Sc. (Nursing) Hons(UPSL), CTHE (KDU) </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Department of Nursing &amp; Midwifery</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FAHS, KDU</a:t>
            </a:r>
          </a:p>
          <a:p>
            <a:endParaRPr lang="en-SE" dirty="0"/>
          </a:p>
        </p:txBody>
      </p:sp>
      <p:sp>
        <p:nvSpPr>
          <p:cNvPr id="9" name="Subtitle 2">
            <a:extLst>
              <a:ext uri="{FF2B5EF4-FFF2-40B4-BE49-F238E27FC236}">
                <a16:creationId xmlns:a16="http://schemas.microsoft.com/office/drawing/2014/main" id="{5ADD9B8F-30B1-E9B3-FE6D-B4C2CCF58456}"/>
              </a:ext>
            </a:extLst>
          </p:cNvPr>
          <p:cNvSpPr txBox="1">
            <a:spLocks/>
          </p:cNvSpPr>
          <p:nvPr/>
        </p:nvSpPr>
        <p:spPr>
          <a:xfrm>
            <a:off x="1696949" y="4327208"/>
            <a:ext cx="9144000" cy="6330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pic>
        <p:nvPicPr>
          <p:cNvPr id="4" name="ElevenLabs_2023-10-16T04_04_15_Daniel_pre_s27_sb75_m1">
            <a:hlinkClick r:id="" action="ppaction://media"/>
            <a:extLst>
              <a:ext uri="{FF2B5EF4-FFF2-40B4-BE49-F238E27FC236}">
                <a16:creationId xmlns:a16="http://schemas.microsoft.com/office/drawing/2014/main" id="{B1C65B4A-D624-B729-3887-B3A860355E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4868" y="66291"/>
            <a:ext cx="487362" cy="487362"/>
          </a:xfrm>
          <a:prstGeom prst="rect">
            <a:avLst/>
          </a:prstGeom>
        </p:spPr>
      </p:pic>
    </p:spTree>
    <p:extLst>
      <p:ext uri="{BB962C8B-B14F-4D97-AF65-F5344CB8AC3E}">
        <p14:creationId xmlns:p14="http://schemas.microsoft.com/office/powerpoint/2010/main" val="116159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8DD6-FBC4-D592-6055-5EE501B397C7}"/>
              </a:ext>
            </a:extLst>
          </p:cNvPr>
          <p:cNvSpPr>
            <a:spLocks noGrp="1"/>
          </p:cNvSpPr>
          <p:nvPr>
            <p:ph type="title"/>
          </p:nvPr>
        </p:nvSpPr>
        <p:spPr>
          <a:xfrm>
            <a:off x="838200" y="211015"/>
            <a:ext cx="10515600" cy="733531"/>
          </a:xfrm>
        </p:spPr>
        <p:txBody>
          <a:bodyPr>
            <a:normAutofit/>
          </a:bodyPr>
          <a:lstStyle/>
          <a:p>
            <a:r>
              <a:rPr lang="en-US" sz="4000" b="1" dirty="0"/>
              <a:t>Deciding what data is required</a:t>
            </a:r>
          </a:p>
        </p:txBody>
      </p:sp>
      <p:graphicFrame>
        <p:nvGraphicFramePr>
          <p:cNvPr id="4" name="Table 4">
            <a:extLst>
              <a:ext uri="{FF2B5EF4-FFF2-40B4-BE49-F238E27FC236}">
                <a16:creationId xmlns:a16="http://schemas.microsoft.com/office/drawing/2014/main" id="{DF8F1D5C-7204-01F0-D3A2-2BE7235D9D1A}"/>
              </a:ext>
            </a:extLst>
          </p:cNvPr>
          <p:cNvGraphicFramePr>
            <a:graphicFrameLocks noGrp="1"/>
          </p:cNvGraphicFramePr>
          <p:nvPr>
            <p:ph idx="1"/>
            <p:extLst>
              <p:ext uri="{D42A27DB-BD31-4B8C-83A1-F6EECF244321}">
                <p14:modId xmlns:p14="http://schemas.microsoft.com/office/powerpoint/2010/main" val="2398674211"/>
              </p:ext>
            </p:extLst>
          </p:nvPr>
        </p:nvGraphicFramePr>
        <p:xfrm>
          <a:off x="838200" y="863656"/>
          <a:ext cx="10958565" cy="5303520"/>
        </p:xfrm>
        <a:graphic>
          <a:graphicData uri="http://schemas.openxmlformats.org/drawingml/2006/table">
            <a:tbl>
              <a:tblPr firstRow="1" bandRow="1">
                <a:tableStyleId>{5C22544A-7EE6-4342-B048-85BDC9FD1C3A}</a:tableStyleId>
              </a:tblPr>
              <a:tblGrid>
                <a:gridCol w="1482969">
                  <a:extLst>
                    <a:ext uri="{9D8B030D-6E8A-4147-A177-3AD203B41FA5}">
                      <a16:colId xmlns:a16="http://schemas.microsoft.com/office/drawing/2014/main" val="381207258"/>
                    </a:ext>
                  </a:extLst>
                </a:gridCol>
                <a:gridCol w="9475596">
                  <a:extLst>
                    <a:ext uri="{9D8B030D-6E8A-4147-A177-3AD203B41FA5}">
                      <a16:colId xmlns:a16="http://schemas.microsoft.com/office/drawing/2014/main" val="959636115"/>
                    </a:ext>
                  </a:extLst>
                </a:gridCol>
              </a:tblGrid>
              <a:tr h="370840">
                <a:tc>
                  <a:txBody>
                    <a:bodyPr/>
                    <a:lstStyle/>
                    <a:p>
                      <a:r>
                        <a:rPr lang="en-US" sz="2400" b="1" dirty="0">
                          <a:solidFill>
                            <a:schemeClr val="bg1"/>
                          </a:solidFill>
                          <a:effectLst/>
                        </a:rPr>
                        <a:t>Key Question </a:t>
                      </a:r>
                    </a:p>
                  </a:txBody>
                  <a:tcPr anchor="ctr"/>
                </a:tc>
                <a:tc>
                  <a:txBody>
                    <a:bodyPr/>
                    <a:lstStyle/>
                    <a:p>
                      <a:r>
                        <a:rPr lang="en-US" sz="2400" b="1" dirty="0">
                          <a:solidFill>
                            <a:schemeClr val="bg1"/>
                          </a:solidFill>
                          <a:effectLst/>
                        </a:rPr>
                        <a:t>Considerations</a:t>
                      </a:r>
                    </a:p>
                  </a:txBody>
                  <a:tcPr anchor="ctr"/>
                </a:tc>
                <a:extLst>
                  <a:ext uri="{0D108BD9-81ED-4DB2-BD59-A6C34878D82A}">
                    <a16:rowId xmlns:a16="http://schemas.microsoft.com/office/drawing/2014/main" val="1273304847"/>
                  </a:ext>
                </a:extLst>
              </a:tr>
              <a:tr h="370840">
                <a:tc>
                  <a:txBody>
                    <a:bodyPr/>
                    <a:lstStyle/>
                    <a:p>
                      <a:r>
                        <a:rPr lang="en-US" sz="2400" b="1" dirty="0">
                          <a:solidFill>
                            <a:srgbClr val="000000"/>
                          </a:solidFill>
                          <a:effectLst/>
                        </a:rPr>
                        <a:t>Are there any issues with accessing or collecting the data?</a:t>
                      </a:r>
                      <a:endParaRPr lang="en-US" sz="2400" dirty="0">
                        <a:effectLst/>
                      </a:endParaRPr>
                    </a:p>
                  </a:txBody>
                  <a:tcPr anchor="ctr"/>
                </a:tc>
                <a:tc>
                  <a:txBody>
                    <a:bodyPr/>
                    <a:lstStyle/>
                    <a:p>
                      <a:pPr marL="342900" indent="-342900">
                        <a:buFont typeface="Arial" panose="020B0604020202020204" pitchFamily="34" charset="0"/>
                        <a:buChar char="•"/>
                      </a:pPr>
                      <a:r>
                        <a:rPr lang="en-US" sz="2400" b="0" dirty="0">
                          <a:solidFill>
                            <a:srgbClr val="000000"/>
                          </a:solidFill>
                          <a:effectLst/>
                        </a:rPr>
                        <a:t>Data access issues (e.g. legal issues, internal procedures, identifying the target group(s), collecting comparator data)</a:t>
                      </a:r>
                    </a:p>
                    <a:p>
                      <a:pPr marL="342900" indent="-342900">
                        <a:buFont typeface="Arial" panose="020B0604020202020204" pitchFamily="34" charset="0"/>
                        <a:buChar char="•"/>
                      </a:pPr>
                      <a:r>
                        <a:rPr lang="en-US" sz="2400" b="0" dirty="0">
                          <a:solidFill>
                            <a:srgbClr val="000000"/>
                          </a:solidFill>
                          <a:effectLst/>
                        </a:rPr>
                        <a:t>Data sensitivities/ethical issues (e.g. researching sensitive populations, data access issues)</a:t>
                      </a:r>
                    </a:p>
                    <a:p>
                      <a:pPr marL="342900" indent="-342900">
                        <a:buFont typeface="Arial" panose="020B0604020202020204" pitchFamily="34" charset="0"/>
                        <a:buChar char="•"/>
                      </a:pPr>
                      <a:r>
                        <a:rPr lang="en-US" sz="2400" b="0" dirty="0">
                          <a:solidFill>
                            <a:srgbClr val="000000"/>
                          </a:solidFill>
                          <a:effectLst/>
                        </a:rPr>
                        <a:t>The availability of necessary sampling frames</a:t>
                      </a:r>
                    </a:p>
                    <a:p>
                      <a:pPr marL="342900" indent="-342900">
                        <a:buFont typeface="Arial" panose="020B0604020202020204" pitchFamily="34" charset="0"/>
                        <a:buChar char="•"/>
                      </a:pPr>
                      <a:r>
                        <a:rPr lang="en-US" sz="2400" b="0" dirty="0">
                          <a:solidFill>
                            <a:srgbClr val="000000"/>
                          </a:solidFill>
                          <a:effectLst/>
                        </a:rPr>
                        <a:t>The potential for ‘data burden’ on respondents: is it proportionate to ask people to provide the data?</a:t>
                      </a:r>
                    </a:p>
                    <a:p>
                      <a:pPr marL="342900" indent="-342900">
                        <a:buFont typeface="Arial" panose="020B0604020202020204" pitchFamily="34" charset="0"/>
                        <a:buChar char="•"/>
                      </a:pPr>
                      <a:r>
                        <a:rPr lang="en-US" sz="2400" b="0" dirty="0">
                          <a:solidFill>
                            <a:srgbClr val="000000"/>
                          </a:solidFill>
                          <a:effectLst/>
                        </a:rPr>
                        <a:t>Who is responsible for data collection?</a:t>
                      </a:r>
                    </a:p>
                    <a:p>
                      <a:pPr marL="342900" indent="-342900">
                        <a:buFont typeface="Arial" panose="020B0604020202020204" pitchFamily="34" charset="0"/>
                        <a:buChar char="•"/>
                      </a:pPr>
                      <a:r>
                        <a:rPr lang="en-US" sz="2400" b="0" dirty="0">
                          <a:solidFill>
                            <a:srgbClr val="000000"/>
                          </a:solidFill>
                          <a:effectLst/>
                        </a:rPr>
                        <a:t>Is the data collection task proportionate to its value?</a:t>
                      </a:r>
                    </a:p>
                    <a:p>
                      <a:pPr marL="342900" indent="-342900">
                        <a:buFont typeface="Arial" panose="020B0604020202020204" pitchFamily="34" charset="0"/>
                        <a:buChar char="•"/>
                      </a:pPr>
                      <a:r>
                        <a:rPr lang="en-US" sz="2400" b="0" dirty="0">
                          <a:solidFill>
                            <a:srgbClr val="000000"/>
                          </a:solidFill>
                          <a:effectLst/>
                        </a:rPr>
                        <a:t>Are other methods possible?</a:t>
                      </a:r>
                    </a:p>
                    <a:p>
                      <a:pPr marL="342900" indent="-342900">
                        <a:buFont typeface="Arial" panose="020B0604020202020204" pitchFamily="34" charset="0"/>
                        <a:buChar char="•"/>
                      </a:pPr>
                      <a:r>
                        <a:rPr lang="en-US" sz="2400" b="0" dirty="0">
                          <a:solidFill>
                            <a:srgbClr val="000000"/>
                          </a:solidFill>
                          <a:effectLst/>
                        </a:rPr>
                        <a:t>Could the act of collecting the data from individuals influence their </a:t>
                      </a:r>
                      <a:r>
                        <a:rPr lang="en-US" sz="2400" b="0" dirty="0" err="1">
                          <a:solidFill>
                            <a:srgbClr val="000000"/>
                          </a:solidFill>
                          <a:effectLst/>
                        </a:rPr>
                        <a:t>behaviour</a:t>
                      </a:r>
                      <a:r>
                        <a:rPr lang="en-US" sz="2400" b="0" dirty="0">
                          <a:solidFill>
                            <a:srgbClr val="000000"/>
                          </a:solidFill>
                          <a:effectLst/>
                        </a:rPr>
                        <a:t>?</a:t>
                      </a:r>
                      <a:endParaRPr lang="en-US" sz="2400" dirty="0">
                        <a:effectLst/>
                      </a:endParaRPr>
                    </a:p>
                  </a:txBody>
                  <a:tcPr anchor="ctr"/>
                </a:tc>
                <a:extLst>
                  <a:ext uri="{0D108BD9-81ED-4DB2-BD59-A6C34878D82A}">
                    <a16:rowId xmlns:a16="http://schemas.microsoft.com/office/drawing/2014/main" val="473880162"/>
                  </a:ext>
                </a:extLst>
              </a:tr>
            </a:tbl>
          </a:graphicData>
        </a:graphic>
      </p:graphicFrame>
      <p:pic>
        <p:nvPicPr>
          <p:cNvPr id="3" name="ElevenLabs_2023-10-16T04_37_27_Daniel_pre_s30_sb75_m1">
            <a:hlinkClick r:id="" action="ppaction://media"/>
            <a:extLst>
              <a:ext uri="{FF2B5EF4-FFF2-40B4-BE49-F238E27FC236}">
                <a16:creationId xmlns:a16="http://schemas.microsoft.com/office/drawing/2014/main" id="{86FB8B8F-67D4-0168-D744-3709B18A18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2063" y="428625"/>
            <a:ext cx="487362" cy="487363"/>
          </a:xfrm>
          <a:prstGeom prst="rect">
            <a:avLst/>
          </a:prstGeom>
        </p:spPr>
      </p:pic>
    </p:spTree>
    <p:extLst>
      <p:ext uri="{BB962C8B-B14F-4D97-AF65-F5344CB8AC3E}">
        <p14:creationId xmlns:p14="http://schemas.microsoft.com/office/powerpoint/2010/main" val="29139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BEBB-E82C-2E0D-A067-91A63CCF4AC0}"/>
              </a:ext>
            </a:extLst>
          </p:cNvPr>
          <p:cNvSpPr>
            <a:spLocks noGrp="1"/>
          </p:cNvSpPr>
          <p:nvPr>
            <p:ph type="title"/>
          </p:nvPr>
        </p:nvSpPr>
        <p:spPr/>
        <p:txBody>
          <a:bodyPr/>
          <a:lstStyle/>
          <a:p>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Deciding what data is required</a:t>
            </a:r>
            <a:endParaRPr lang="en-US" dirty="0"/>
          </a:p>
        </p:txBody>
      </p:sp>
      <p:graphicFrame>
        <p:nvGraphicFramePr>
          <p:cNvPr id="4" name="Table 4">
            <a:extLst>
              <a:ext uri="{FF2B5EF4-FFF2-40B4-BE49-F238E27FC236}">
                <a16:creationId xmlns:a16="http://schemas.microsoft.com/office/drawing/2014/main" id="{78058BAE-2AB3-C0A8-7186-2790635F86E7}"/>
              </a:ext>
            </a:extLst>
          </p:cNvPr>
          <p:cNvGraphicFramePr>
            <a:graphicFrameLocks noGrp="1"/>
          </p:cNvGraphicFramePr>
          <p:nvPr>
            <p:ph idx="1"/>
            <p:extLst>
              <p:ext uri="{D42A27DB-BD31-4B8C-83A1-F6EECF244321}">
                <p14:modId xmlns:p14="http://schemas.microsoft.com/office/powerpoint/2010/main" val="1987595199"/>
              </p:ext>
            </p:extLst>
          </p:nvPr>
        </p:nvGraphicFramePr>
        <p:xfrm>
          <a:off x="838200" y="1448972"/>
          <a:ext cx="10515600" cy="3474720"/>
        </p:xfrm>
        <a:graphic>
          <a:graphicData uri="http://schemas.openxmlformats.org/drawingml/2006/table">
            <a:tbl>
              <a:tblPr firstRow="1" bandRow="1">
                <a:tableStyleId>{5C22544A-7EE6-4342-B048-85BDC9FD1C3A}</a:tableStyleId>
              </a:tblPr>
              <a:tblGrid>
                <a:gridCol w="2367224">
                  <a:extLst>
                    <a:ext uri="{9D8B030D-6E8A-4147-A177-3AD203B41FA5}">
                      <a16:colId xmlns:a16="http://schemas.microsoft.com/office/drawing/2014/main" val="1087595838"/>
                    </a:ext>
                  </a:extLst>
                </a:gridCol>
                <a:gridCol w="8148376">
                  <a:extLst>
                    <a:ext uri="{9D8B030D-6E8A-4147-A177-3AD203B41FA5}">
                      <a16:colId xmlns:a16="http://schemas.microsoft.com/office/drawing/2014/main" val="2360941048"/>
                    </a:ext>
                  </a:extLst>
                </a:gridCol>
              </a:tblGrid>
              <a:tr h="370840">
                <a:tc>
                  <a:txBody>
                    <a:bodyPr/>
                    <a:lstStyle/>
                    <a:p>
                      <a:r>
                        <a:rPr lang="en-US" sz="2400" b="0" i="0" dirty="0">
                          <a:solidFill>
                            <a:schemeClr val="bg1"/>
                          </a:solidFill>
                          <a:effectLst/>
                          <a:latin typeface="Humanist777BT-LightB"/>
                        </a:rPr>
                        <a:t>Key Question </a:t>
                      </a:r>
                      <a:endParaRPr lang="en-US" sz="2400" dirty="0">
                        <a:solidFill>
                          <a:schemeClr val="bg1"/>
                        </a:solidFill>
                        <a:effectLst/>
                      </a:endParaRPr>
                    </a:p>
                  </a:txBody>
                  <a:tcPr anchor="ctr"/>
                </a:tc>
                <a:tc>
                  <a:txBody>
                    <a:bodyPr/>
                    <a:lstStyle/>
                    <a:p>
                      <a:r>
                        <a:rPr lang="en-US" sz="2400" b="0" i="0" dirty="0">
                          <a:solidFill>
                            <a:schemeClr val="bg1"/>
                          </a:solidFill>
                          <a:effectLst/>
                          <a:latin typeface="Humanist777BT-LightB"/>
                        </a:rPr>
                        <a:t>Considerations</a:t>
                      </a:r>
                      <a:endParaRPr lang="en-US" sz="2400" dirty="0">
                        <a:solidFill>
                          <a:schemeClr val="bg1"/>
                        </a:solidFill>
                        <a:effectLst/>
                      </a:endParaRPr>
                    </a:p>
                  </a:txBody>
                  <a:tcPr anchor="ctr"/>
                </a:tc>
                <a:extLst>
                  <a:ext uri="{0D108BD9-81ED-4DB2-BD59-A6C34878D82A}">
                    <a16:rowId xmlns:a16="http://schemas.microsoft.com/office/drawing/2014/main" val="249137794"/>
                  </a:ext>
                </a:extLst>
              </a:tr>
              <a:tr h="370840">
                <a:tc>
                  <a:txBody>
                    <a:bodyPr/>
                    <a:lstStyle/>
                    <a:p>
                      <a:r>
                        <a:rPr lang="en-US" sz="2400" b="1" i="0" dirty="0">
                          <a:solidFill>
                            <a:srgbClr val="000000"/>
                          </a:solidFill>
                          <a:effectLst/>
                          <a:latin typeface="Humanist777BT-BoldCondensedB"/>
                        </a:rPr>
                        <a:t>What section of the population of interest should data be collected from?</a:t>
                      </a:r>
                      <a:endParaRPr lang="en-US" sz="2400" dirty="0">
                        <a:effectLst/>
                      </a:endParaRPr>
                    </a:p>
                  </a:txBody>
                  <a:tcPr anchor="ctr"/>
                </a:tc>
                <a:tc>
                  <a:txBody>
                    <a:bodyPr/>
                    <a:lstStyle/>
                    <a:p>
                      <a:r>
                        <a:rPr lang="en-US" sz="2400" b="0" i="0" dirty="0">
                          <a:solidFill>
                            <a:srgbClr val="000000"/>
                          </a:solidFill>
                          <a:effectLst/>
                          <a:latin typeface="Humanist777BT-RomanCondensedB"/>
                        </a:rPr>
                        <a:t>There are a number of ways to collect data from the population of interest. It is important to consider what is proportionate to answer the evaluation questions. </a:t>
                      </a:r>
                    </a:p>
                    <a:p>
                      <a:r>
                        <a:rPr lang="en-US" sz="2400" b="1" i="1" dirty="0">
                          <a:solidFill>
                            <a:srgbClr val="000000"/>
                          </a:solidFill>
                          <a:effectLst/>
                          <a:latin typeface="Humanist777BT-RomanCondensedB"/>
                        </a:rPr>
                        <a:t>Options include:</a:t>
                      </a:r>
                    </a:p>
                    <a:p>
                      <a:pPr marL="342900" indent="-342900">
                        <a:buFont typeface="Arial" panose="020B0604020202020204" pitchFamily="34" charset="0"/>
                        <a:buChar char="•"/>
                      </a:pPr>
                      <a:r>
                        <a:rPr lang="en-US" sz="2400" b="0" i="0" dirty="0">
                          <a:solidFill>
                            <a:srgbClr val="000000"/>
                          </a:solidFill>
                          <a:effectLst/>
                          <a:latin typeface="Humanist777BT-RomanCondensedB"/>
                        </a:rPr>
                        <a:t>A census of all available data/populations of interest</a:t>
                      </a:r>
                    </a:p>
                    <a:p>
                      <a:pPr marL="342900" indent="-342900">
                        <a:buFont typeface="Arial" panose="020B0604020202020204" pitchFamily="34" charset="0"/>
                        <a:buChar char="•"/>
                      </a:pPr>
                      <a:r>
                        <a:rPr lang="en-US" sz="2400" b="0" i="0" dirty="0">
                          <a:solidFill>
                            <a:srgbClr val="000000"/>
                          </a:solidFill>
                          <a:effectLst/>
                          <a:latin typeface="Humanist777BT-RomanCondensedB"/>
                        </a:rPr>
                        <a:t>A representative sample of the data available/population</a:t>
                      </a:r>
                    </a:p>
                    <a:p>
                      <a:pPr marL="342900" indent="-342900">
                        <a:buFont typeface="Arial" panose="020B0604020202020204" pitchFamily="34" charset="0"/>
                        <a:buChar char="•"/>
                      </a:pPr>
                      <a:r>
                        <a:rPr lang="en-US" sz="2400" b="0" i="0" dirty="0">
                          <a:solidFill>
                            <a:srgbClr val="000000"/>
                          </a:solidFill>
                          <a:effectLst/>
                          <a:latin typeface="Humanist777BT-RomanCondensedB"/>
                        </a:rPr>
                        <a:t>A subset of the population of interest, purposively selected to cover </a:t>
                      </a:r>
                      <a:r>
                        <a:rPr lang="en-US" sz="2400" b="0" i="0" dirty="0" err="1">
                          <a:solidFill>
                            <a:srgbClr val="000000"/>
                          </a:solidFill>
                          <a:effectLst/>
                          <a:latin typeface="Humanist777BT-RomanCondensedB"/>
                        </a:rPr>
                        <a:t>arange</a:t>
                      </a:r>
                      <a:r>
                        <a:rPr lang="en-US" sz="2400" b="0" i="0" dirty="0">
                          <a:solidFill>
                            <a:srgbClr val="000000"/>
                          </a:solidFill>
                          <a:effectLst/>
                          <a:latin typeface="Humanist777BT-RomanCondensedB"/>
                        </a:rPr>
                        <a:t> of contexts but not statistically representative.</a:t>
                      </a:r>
                      <a:endParaRPr lang="en-US" sz="2400" dirty="0">
                        <a:effectLst/>
                      </a:endParaRPr>
                    </a:p>
                  </a:txBody>
                  <a:tcPr anchor="ctr"/>
                </a:tc>
                <a:extLst>
                  <a:ext uri="{0D108BD9-81ED-4DB2-BD59-A6C34878D82A}">
                    <a16:rowId xmlns:a16="http://schemas.microsoft.com/office/drawing/2014/main" val="102968958"/>
                  </a:ext>
                </a:extLst>
              </a:tr>
            </a:tbl>
          </a:graphicData>
        </a:graphic>
      </p:graphicFrame>
      <p:pic>
        <p:nvPicPr>
          <p:cNvPr id="3" name="ElevenLabs_2023-10-16T04_40_32_Daniel_pre_s27_sb75_m1">
            <a:hlinkClick r:id="" action="ppaction://media"/>
            <a:extLst>
              <a:ext uri="{FF2B5EF4-FFF2-40B4-BE49-F238E27FC236}">
                <a16:creationId xmlns:a16="http://schemas.microsoft.com/office/drawing/2014/main" id="{6BA73B54-1ED9-092D-680C-975FA5860A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49063" y="460375"/>
            <a:ext cx="487362" cy="487363"/>
          </a:xfrm>
          <a:prstGeom prst="rect">
            <a:avLst/>
          </a:prstGeom>
        </p:spPr>
      </p:pic>
    </p:spTree>
    <p:extLst>
      <p:ext uri="{BB962C8B-B14F-4D97-AF65-F5344CB8AC3E}">
        <p14:creationId xmlns:p14="http://schemas.microsoft.com/office/powerpoint/2010/main" val="1917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BEBB-E82C-2E0D-A067-91A63CCF4AC0}"/>
              </a:ext>
            </a:extLst>
          </p:cNvPr>
          <p:cNvSpPr>
            <a:spLocks noGrp="1"/>
          </p:cNvSpPr>
          <p:nvPr>
            <p:ph type="title"/>
          </p:nvPr>
        </p:nvSpPr>
        <p:spPr/>
        <p:txBody>
          <a:bodyPr/>
          <a:lstStyle/>
          <a:p>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Deciding what data is required</a:t>
            </a:r>
            <a:endParaRPr lang="en-US" dirty="0"/>
          </a:p>
        </p:txBody>
      </p:sp>
      <p:graphicFrame>
        <p:nvGraphicFramePr>
          <p:cNvPr id="4" name="Table 4">
            <a:extLst>
              <a:ext uri="{FF2B5EF4-FFF2-40B4-BE49-F238E27FC236}">
                <a16:creationId xmlns:a16="http://schemas.microsoft.com/office/drawing/2014/main" id="{78058BAE-2AB3-C0A8-7186-2790635F86E7}"/>
              </a:ext>
            </a:extLst>
          </p:cNvPr>
          <p:cNvGraphicFramePr>
            <a:graphicFrameLocks noGrp="1"/>
          </p:cNvGraphicFramePr>
          <p:nvPr>
            <p:ph idx="1"/>
            <p:extLst>
              <p:ext uri="{D42A27DB-BD31-4B8C-83A1-F6EECF244321}">
                <p14:modId xmlns:p14="http://schemas.microsoft.com/office/powerpoint/2010/main" val="2576968848"/>
              </p:ext>
            </p:extLst>
          </p:nvPr>
        </p:nvGraphicFramePr>
        <p:xfrm>
          <a:off x="838200" y="1097280"/>
          <a:ext cx="10515600" cy="3840480"/>
        </p:xfrm>
        <a:graphic>
          <a:graphicData uri="http://schemas.openxmlformats.org/drawingml/2006/table">
            <a:tbl>
              <a:tblPr firstRow="1" bandRow="1">
                <a:tableStyleId>{5C22544A-7EE6-4342-B048-85BDC9FD1C3A}</a:tableStyleId>
              </a:tblPr>
              <a:tblGrid>
                <a:gridCol w="2367224">
                  <a:extLst>
                    <a:ext uri="{9D8B030D-6E8A-4147-A177-3AD203B41FA5}">
                      <a16:colId xmlns:a16="http://schemas.microsoft.com/office/drawing/2014/main" val="1087595838"/>
                    </a:ext>
                  </a:extLst>
                </a:gridCol>
                <a:gridCol w="8148376">
                  <a:extLst>
                    <a:ext uri="{9D8B030D-6E8A-4147-A177-3AD203B41FA5}">
                      <a16:colId xmlns:a16="http://schemas.microsoft.com/office/drawing/2014/main" val="2360941048"/>
                    </a:ext>
                  </a:extLst>
                </a:gridCol>
              </a:tblGrid>
              <a:tr h="370840">
                <a:tc>
                  <a:txBody>
                    <a:bodyPr/>
                    <a:lstStyle/>
                    <a:p>
                      <a:r>
                        <a:rPr lang="en-US" sz="2400" b="0" i="0" dirty="0">
                          <a:solidFill>
                            <a:schemeClr val="bg1"/>
                          </a:solidFill>
                          <a:effectLst/>
                          <a:latin typeface="Humanist777BT-LightB"/>
                        </a:rPr>
                        <a:t>Key Question </a:t>
                      </a:r>
                      <a:endParaRPr lang="en-US" sz="2400" dirty="0">
                        <a:solidFill>
                          <a:schemeClr val="bg1"/>
                        </a:solidFill>
                        <a:effectLst/>
                      </a:endParaRPr>
                    </a:p>
                  </a:txBody>
                  <a:tcPr anchor="ctr"/>
                </a:tc>
                <a:tc>
                  <a:txBody>
                    <a:bodyPr/>
                    <a:lstStyle/>
                    <a:p>
                      <a:r>
                        <a:rPr lang="en-US" sz="2400" b="0" i="0" dirty="0">
                          <a:solidFill>
                            <a:schemeClr val="bg1"/>
                          </a:solidFill>
                          <a:effectLst/>
                          <a:latin typeface="Humanist777BT-LightB"/>
                        </a:rPr>
                        <a:t>Considerations</a:t>
                      </a:r>
                      <a:endParaRPr lang="en-US" sz="2400" dirty="0">
                        <a:solidFill>
                          <a:schemeClr val="bg1"/>
                        </a:solidFill>
                        <a:effectLst/>
                      </a:endParaRPr>
                    </a:p>
                  </a:txBody>
                  <a:tcPr anchor="ctr"/>
                </a:tc>
                <a:extLst>
                  <a:ext uri="{0D108BD9-81ED-4DB2-BD59-A6C34878D82A}">
                    <a16:rowId xmlns:a16="http://schemas.microsoft.com/office/drawing/2014/main" val="249137794"/>
                  </a:ext>
                </a:extLst>
              </a:tr>
              <a:tr h="370840">
                <a:tc>
                  <a:txBody>
                    <a:bodyPr/>
                    <a:lstStyle/>
                    <a:p>
                      <a:r>
                        <a:rPr lang="en-US" sz="2400" b="1" i="0" dirty="0">
                          <a:solidFill>
                            <a:srgbClr val="000000"/>
                          </a:solidFill>
                          <a:effectLst/>
                          <a:latin typeface="Humanist777BT-BoldCondensedB"/>
                        </a:rPr>
                        <a:t>How will the proposed data analysis method influence the data required?</a:t>
                      </a:r>
                      <a:endParaRPr lang="en-US" sz="2400" dirty="0">
                        <a:effectLst/>
                      </a:endParaRPr>
                    </a:p>
                  </a:txBody>
                  <a:tcPr anchor="ctr"/>
                </a:tc>
                <a:tc>
                  <a:txBody>
                    <a:bodyPr/>
                    <a:lstStyle/>
                    <a:p>
                      <a:r>
                        <a:rPr lang="en-US" sz="2400" b="0" i="0" dirty="0">
                          <a:solidFill>
                            <a:srgbClr val="000000"/>
                          </a:solidFill>
                          <a:effectLst/>
                          <a:latin typeface="Humanist777BT-RomanCondensedB"/>
                        </a:rPr>
                        <a:t>The type of analysis that will be applied to the data will typically dictate the nature and quantity of the data required. </a:t>
                      </a:r>
                    </a:p>
                    <a:p>
                      <a:r>
                        <a:rPr lang="en-US" sz="2400" b="0" i="0" dirty="0">
                          <a:solidFill>
                            <a:srgbClr val="000000"/>
                          </a:solidFill>
                          <a:effectLst/>
                          <a:latin typeface="Humanist777BT-RomanCondensedB"/>
                        </a:rPr>
                        <a:t>For example:</a:t>
                      </a:r>
                    </a:p>
                    <a:p>
                      <a:pPr marL="342900" indent="-342900">
                        <a:buFont typeface="Arial" panose="020B0604020202020204" pitchFamily="34" charset="0"/>
                        <a:buChar char="•"/>
                      </a:pPr>
                      <a:r>
                        <a:rPr lang="en-US" sz="2400" b="0" i="0" dirty="0">
                          <a:solidFill>
                            <a:srgbClr val="000000"/>
                          </a:solidFill>
                          <a:effectLst/>
                          <a:latin typeface="Humanist777BT-RomanCondensedB"/>
                        </a:rPr>
                        <a:t>The required degree of precision</a:t>
                      </a:r>
                    </a:p>
                    <a:p>
                      <a:pPr marL="342900" indent="-342900">
                        <a:buFont typeface="Arial" panose="020B0604020202020204" pitchFamily="34" charset="0"/>
                        <a:buChar char="•"/>
                      </a:pPr>
                      <a:r>
                        <a:rPr lang="en-US" sz="2400" b="0" i="0" dirty="0">
                          <a:solidFill>
                            <a:srgbClr val="000000"/>
                          </a:solidFill>
                          <a:effectLst/>
                          <a:latin typeface="Humanist777BT-RomanCondensedB"/>
                        </a:rPr>
                        <a:t>The sub-populations of interest (and therefore, the sample size required)</a:t>
                      </a:r>
                    </a:p>
                    <a:p>
                      <a:pPr marL="342900" indent="-342900">
                        <a:buFont typeface="Arial" panose="020B0604020202020204" pitchFamily="34" charset="0"/>
                        <a:buChar char="•"/>
                      </a:pPr>
                      <a:r>
                        <a:rPr lang="en-US" sz="2400" b="0" i="0" dirty="0">
                          <a:solidFill>
                            <a:srgbClr val="000000"/>
                          </a:solidFill>
                          <a:effectLst/>
                          <a:latin typeface="Humanist777BT-RomanCondensedB"/>
                        </a:rPr>
                        <a:t>The nature of the method to be used and therefore, the data requirements</a:t>
                      </a:r>
                    </a:p>
                    <a:p>
                      <a:pPr marL="342900" indent="-342900">
                        <a:buFont typeface="Arial" panose="020B0604020202020204" pitchFamily="34" charset="0"/>
                        <a:buChar char="•"/>
                      </a:pPr>
                      <a:r>
                        <a:rPr lang="en-US" sz="2400" b="0" i="0" dirty="0">
                          <a:solidFill>
                            <a:srgbClr val="000000"/>
                          </a:solidFill>
                          <a:effectLst/>
                          <a:latin typeface="Humanist777BT-RomanCondensedB"/>
                        </a:rPr>
                        <a:t>Whether baseline or control group data is necessary.</a:t>
                      </a:r>
                      <a:endParaRPr lang="en-US" sz="2400" dirty="0">
                        <a:effectLst/>
                      </a:endParaRPr>
                    </a:p>
                  </a:txBody>
                  <a:tcPr anchor="ctr"/>
                </a:tc>
                <a:extLst>
                  <a:ext uri="{0D108BD9-81ED-4DB2-BD59-A6C34878D82A}">
                    <a16:rowId xmlns:a16="http://schemas.microsoft.com/office/drawing/2014/main" val="2069700593"/>
                  </a:ext>
                </a:extLst>
              </a:tr>
            </a:tbl>
          </a:graphicData>
        </a:graphic>
      </p:graphicFrame>
      <p:pic>
        <p:nvPicPr>
          <p:cNvPr id="3" name="ElevenLabs_2023-10-16T04_41_51_Daniel_pre_s27_sb75_m1">
            <a:hlinkClick r:id="" action="ppaction://media"/>
            <a:extLst>
              <a:ext uri="{FF2B5EF4-FFF2-40B4-BE49-F238E27FC236}">
                <a16:creationId xmlns:a16="http://schemas.microsoft.com/office/drawing/2014/main" id="{3D604767-ED5C-3D21-7119-7A84A3E0E7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75988" y="585788"/>
            <a:ext cx="487362" cy="487362"/>
          </a:xfrm>
          <a:prstGeom prst="rect">
            <a:avLst/>
          </a:prstGeom>
        </p:spPr>
      </p:pic>
    </p:spTree>
    <p:extLst>
      <p:ext uri="{BB962C8B-B14F-4D97-AF65-F5344CB8AC3E}">
        <p14:creationId xmlns:p14="http://schemas.microsoft.com/office/powerpoint/2010/main" val="187391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8E654F3-A11F-BDF8-07A0-582D9F00C99A}"/>
              </a:ext>
            </a:extLst>
          </p:cNvPr>
          <p:cNvPicPr>
            <a:picLocks noChangeAspect="1"/>
          </p:cNvPicPr>
          <p:nvPr/>
        </p:nvPicPr>
        <p:blipFill rotWithShape="1">
          <a:blip r:embed="rId5">
            <a:duotone>
              <a:schemeClr val="bg2">
                <a:shade val="45000"/>
                <a:satMod val="135000"/>
              </a:schemeClr>
              <a:prstClr val="white"/>
            </a:duotone>
          </a:blip>
          <a:srcRect t="18206" r="9091" b="5186"/>
          <a:stretch/>
        </p:blipFill>
        <p:spPr>
          <a:xfrm>
            <a:off x="20" y="10"/>
            <a:ext cx="12191980" cy="6857990"/>
          </a:xfrm>
          <a:prstGeom prst="rect">
            <a:avLst/>
          </a:prstGeom>
        </p:spPr>
      </p:pic>
      <p:sp>
        <p:nvSpPr>
          <p:cNvPr id="59" name="Rectangle 58">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47C486-1F10-403E-EB9D-B931222D5FAC}"/>
              </a:ext>
            </a:extLst>
          </p:cNvPr>
          <p:cNvSpPr>
            <a:spLocks noGrp="1"/>
          </p:cNvSpPr>
          <p:nvPr>
            <p:ph type="title"/>
          </p:nvPr>
        </p:nvSpPr>
        <p:spPr>
          <a:xfrm>
            <a:off x="546798" y="20916"/>
            <a:ext cx="10515600" cy="1325563"/>
          </a:xfrm>
        </p:spPr>
        <p:txBody>
          <a:bodyPr>
            <a:normAutofit/>
          </a:bodyPr>
          <a:lstStyle/>
          <a:p>
            <a:r>
              <a:rPr lang="en-US" b="1" dirty="0"/>
              <a:t>Sources of data</a:t>
            </a:r>
          </a:p>
        </p:txBody>
      </p:sp>
      <p:graphicFrame>
        <p:nvGraphicFramePr>
          <p:cNvPr id="15" name="Content Placeholder 2">
            <a:extLst>
              <a:ext uri="{FF2B5EF4-FFF2-40B4-BE49-F238E27FC236}">
                <a16:creationId xmlns:a16="http://schemas.microsoft.com/office/drawing/2014/main" id="{02793BDF-0FD8-5F0C-3B7B-F499B242C553}"/>
              </a:ext>
            </a:extLst>
          </p:cNvPr>
          <p:cNvGraphicFramePr>
            <a:graphicFrameLocks noGrp="1"/>
          </p:cNvGraphicFramePr>
          <p:nvPr>
            <p:ph idx="1"/>
            <p:extLst>
              <p:ext uri="{D42A27DB-BD31-4B8C-83A1-F6EECF244321}">
                <p14:modId xmlns:p14="http://schemas.microsoft.com/office/powerpoint/2010/main" val="3836929331"/>
              </p:ext>
            </p:extLst>
          </p:nvPr>
        </p:nvGraphicFramePr>
        <p:xfrm>
          <a:off x="452177" y="1075174"/>
          <a:ext cx="11394830" cy="544620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ElevenLabs_2023-10-16T05_46_44_Daniel_pre_s29_sb75_m1">
            <a:hlinkClick r:id="" action="ppaction://media"/>
            <a:extLst>
              <a:ext uri="{FF2B5EF4-FFF2-40B4-BE49-F238E27FC236}">
                <a16:creationId xmlns:a16="http://schemas.microsoft.com/office/drawing/2014/main" id="{55844E79-66E8-D03A-4BF2-7FFEA46BA0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73008" y="251191"/>
            <a:ext cx="487362" cy="487363"/>
          </a:xfrm>
          <a:prstGeom prst="rect">
            <a:avLst/>
          </a:prstGeom>
        </p:spPr>
      </p:pic>
    </p:spTree>
    <p:extLst>
      <p:ext uri="{BB962C8B-B14F-4D97-AF65-F5344CB8AC3E}">
        <p14:creationId xmlns:p14="http://schemas.microsoft.com/office/powerpoint/2010/main" val="131703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8A01-5599-5AC9-C2E0-B05392E8053B}"/>
              </a:ext>
            </a:extLst>
          </p:cNvPr>
          <p:cNvSpPr>
            <a:spLocks noGrp="1"/>
          </p:cNvSpPr>
          <p:nvPr>
            <p:ph type="title"/>
          </p:nvPr>
        </p:nvSpPr>
        <p:spPr>
          <a:xfrm>
            <a:off x="291402" y="371789"/>
            <a:ext cx="6065009" cy="1396721"/>
          </a:xfrm>
        </p:spPr>
        <p:txBody>
          <a:bodyPr anchor="b">
            <a:normAutofit fontScale="90000"/>
          </a:bodyPr>
          <a:lstStyle/>
          <a:p>
            <a:br>
              <a:rPr lang="en-US" sz="2700" b="0" i="0" dirty="0">
                <a:effectLst/>
                <a:latin typeface="Humanist777BT-RomanCondensedB"/>
              </a:rPr>
            </a:br>
            <a:r>
              <a:rPr lang="en-US" sz="2700" b="0" i="0" dirty="0">
                <a:effectLst/>
                <a:latin typeface="Humanist777BT-RomanCondensedB"/>
              </a:rPr>
              <a:t>Sources of data</a:t>
            </a:r>
            <a:br>
              <a:rPr lang="en-US" sz="2700" b="0" i="0" dirty="0">
                <a:effectLst/>
                <a:latin typeface="Humanist777BT-RomanCondensedB"/>
              </a:rPr>
            </a:br>
            <a:r>
              <a:rPr lang="en-US" sz="3600" b="1" i="0" dirty="0">
                <a:effectLst/>
                <a:latin typeface="Humanist777BT-RomanCondensedB"/>
              </a:rPr>
              <a:t>Administrative data</a:t>
            </a:r>
            <a:r>
              <a:rPr lang="en-US" sz="3600" b="1" dirty="0"/>
              <a:t> </a:t>
            </a:r>
            <a:br>
              <a:rPr lang="en-US" sz="2700" dirty="0"/>
            </a:br>
            <a:endParaRPr lang="en-US" sz="2700" dirty="0"/>
          </a:p>
        </p:txBody>
      </p:sp>
      <p:sp>
        <p:nvSpPr>
          <p:cNvPr id="3" name="Content Placeholder 2">
            <a:extLst>
              <a:ext uri="{FF2B5EF4-FFF2-40B4-BE49-F238E27FC236}">
                <a16:creationId xmlns:a16="http://schemas.microsoft.com/office/drawing/2014/main" id="{F93FF83E-FB0A-FC11-A88C-11D7B1471D4E}"/>
              </a:ext>
            </a:extLst>
          </p:cNvPr>
          <p:cNvSpPr>
            <a:spLocks noGrp="1"/>
          </p:cNvSpPr>
          <p:nvPr>
            <p:ph idx="1"/>
          </p:nvPr>
        </p:nvSpPr>
        <p:spPr>
          <a:xfrm>
            <a:off x="532564" y="1577591"/>
            <a:ext cx="6541476" cy="4622242"/>
          </a:xfrm>
        </p:spPr>
        <p:txBody>
          <a:bodyPr anchor="t">
            <a:normAutofit fontScale="92500" lnSpcReduction="10000"/>
          </a:bodyPr>
          <a:lstStyle/>
          <a:p>
            <a:r>
              <a:rPr lang="en-US" sz="2400" b="0" i="0" dirty="0">
                <a:effectLst/>
                <a:latin typeface="Humanist777BT-LightB"/>
              </a:rPr>
              <a:t>Administrative data is collected, stored and used primarily for administrative (</a:t>
            </a:r>
            <a:r>
              <a:rPr lang="en-US" sz="2400" b="0" i="0" dirty="0" err="1">
                <a:effectLst/>
                <a:latin typeface="Humanist777BT-LightB"/>
              </a:rPr>
              <a:t>nonresearch</a:t>
            </a:r>
            <a:r>
              <a:rPr lang="en-US" sz="2400" b="0" i="0" dirty="0">
                <a:effectLst/>
                <a:latin typeface="Humanist777BT-LightB"/>
              </a:rPr>
              <a:t>) purposes. </a:t>
            </a:r>
          </a:p>
          <a:p>
            <a:r>
              <a:rPr lang="en-US" sz="2400" b="0" i="0" dirty="0">
                <a:effectLst/>
                <a:latin typeface="Humanist777BT-LightB"/>
              </a:rPr>
              <a:t>Administrative data is typically collected on registrations, transactions and record keeping, usually during the delivery of a service.</a:t>
            </a:r>
          </a:p>
          <a:p>
            <a:r>
              <a:rPr lang="en-US" sz="2400" b="0" i="0" dirty="0">
                <a:effectLst/>
                <a:latin typeface="Humanist777BT-LightB"/>
              </a:rPr>
              <a:t>The availability of administrative data or data from an existing long-term survey should always be considered at the design stage of an evaluation.</a:t>
            </a:r>
          </a:p>
          <a:p>
            <a:r>
              <a:rPr lang="en-US" sz="2400" b="0" i="0" dirty="0">
                <a:effectLst/>
                <a:latin typeface="Humanist777BT-LightB"/>
              </a:rPr>
              <a:t>Both types of data can serve as important sources of background or explanatory data that predate the intervention giving excellent trend information. </a:t>
            </a:r>
          </a:p>
          <a:p>
            <a:r>
              <a:rPr lang="en-US" sz="2400" b="0" i="0" dirty="0">
                <a:effectLst/>
                <a:latin typeface="Humanist777BT-LightB"/>
              </a:rPr>
              <a:t>Where possible, the use of existing data reduces both the financial costs of the evaluation and the burden on respondents.</a:t>
            </a:r>
            <a:r>
              <a:rPr lang="en-US" sz="2400" dirty="0"/>
              <a:t> </a:t>
            </a:r>
            <a:br>
              <a:rPr lang="en-US" sz="1400" dirty="0"/>
            </a:br>
            <a:endParaRPr lang="en-US" sz="1400" dirty="0"/>
          </a:p>
        </p:txBody>
      </p:sp>
      <p:pic>
        <p:nvPicPr>
          <p:cNvPr id="4" name="Picture 3">
            <a:extLst>
              <a:ext uri="{FF2B5EF4-FFF2-40B4-BE49-F238E27FC236}">
                <a16:creationId xmlns:a16="http://schemas.microsoft.com/office/drawing/2014/main" id="{FFF68E09-3163-FDD1-334D-B42528032029}"/>
              </a:ext>
            </a:extLst>
          </p:cNvPr>
          <p:cNvPicPr>
            <a:picLocks noChangeAspect="1"/>
          </p:cNvPicPr>
          <p:nvPr/>
        </p:nvPicPr>
        <p:blipFill rotWithShape="1">
          <a:blip r:embed="rId4"/>
          <a:srcRect l="31454" r="28182"/>
          <a:stretch/>
        </p:blipFill>
        <p:spPr>
          <a:xfrm>
            <a:off x="7270812" y="10"/>
            <a:ext cx="4921187" cy="6857990"/>
          </a:xfrm>
          <a:prstGeom prst="rect">
            <a:avLst/>
          </a:prstGeom>
        </p:spPr>
      </p:pic>
      <p:grpSp>
        <p:nvGrpSpPr>
          <p:cNvPr id="14" name="Group 13">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5" name="Rectangle 14">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ElevenLabs_2023-10-16T05_48_23_Daniel_pre_s29_sb75_m1">
            <a:hlinkClick r:id="" action="ppaction://media"/>
            <a:extLst>
              <a:ext uri="{FF2B5EF4-FFF2-40B4-BE49-F238E27FC236}">
                <a16:creationId xmlns:a16="http://schemas.microsoft.com/office/drawing/2014/main" id="{347CEDB3-BFF6-27AA-FF2D-5727565545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42725" y="312738"/>
            <a:ext cx="487363" cy="487362"/>
          </a:xfrm>
          <a:prstGeom prst="rect">
            <a:avLst/>
          </a:prstGeom>
        </p:spPr>
      </p:pic>
    </p:spTree>
    <p:extLst>
      <p:ext uri="{BB962C8B-B14F-4D97-AF65-F5344CB8AC3E}">
        <p14:creationId xmlns:p14="http://schemas.microsoft.com/office/powerpoint/2010/main" val="396683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37433-6C48-ABCE-E4CD-8A7A9320AD4D}"/>
              </a:ext>
            </a:extLst>
          </p:cNvPr>
          <p:cNvSpPr>
            <a:spLocks noGrp="1"/>
          </p:cNvSpPr>
          <p:nvPr>
            <p:ph type="title"/>
          </p:nvPr>
        </p:nvSpPr>
        <p:spPr>
          <a:xfrm>
            <a:off x="241160" y="361741"/>
            <a:ext cx="5144756" cy="1415325"/>
          </a:xfrm>
        </p:spPr>
        <p:txBody>
          <a:bodyPr anchor="b">
            <a:normAutofit/>
          </a:bodyPr>
          <a:lstStyle/>
          <a:p>
            <a:r>
              <a:rPr lang="en-US" sz="3600" b="1" dirty="0"/>
              <a:t>Issues of Administrative data </a:t>
            </a:r>
          </a:p>
        </p:txBody>
      </p:sp>
      <p:sp>
        <p:nvSpPr>
          <p:cNvPr id="3" name="Content Placeholder 2">
            <a:extLst>
              <a:ext uri="{FF2B5EF4-FFF2-40B4-BE49-F238E27FC236}">
                <a16:creationId xmlns:a16="http://schemas.microsoft.com/office/drawing/2014/main" id="{9F8C6EF2-0E86-96C6-ABF1-AD7CCEC1B634}"/>
              </a:ext>
            </a:extLst>
          </p:cNvPr>
          <p:cNvSpPr>
            <a:spLocks noGrp="1"/>
          </p:cNvSpPr>
          <p:nvPr>
            <p:ph idx="1"/>
          </p:nvPr>
        </p:nvSpPr>
        <p:spPr>
          <a:xfrm>
            <a:off x="361740" y="1777066"/>
            <a:ext cx="5536642" cy="4204242"/>
          </a:xfrm>
        </p:spPr>
        <p:txBody>
          <a:bodyPr anchor="t">
            <a:normAutofit fontScale="92500"/>
          </a:bodyPr>
          <a:lstStyle/>
          <a:p>
            <a:r>
              <a:rPr lang="en-US" b="0" i="0" dirty="0">
                <a:effectLst/>
                <a:latin typeface="Humanist777BT-LightB"/>
              </a:rPr>
              <a:t>Data may not be </a:t>
            </a:r>
            <a:r>
              <a:rPr lang="en-US" b="0" i="0" dirty="0" err="1">
                <a:effectLst/>
                <a:latin typeface="Humanist777BT-LightB"/>
              </a:rPr>
              <a:t>centred</a:t>
            </a:r>
            <a:r>
              <a:rPr lang="en-US" b="0" i="0" dirty="0">
                <a:effectLst/>
                <a:latin typeface="Humanist777BT-LightB"/>
              </a:rPr>
              <a:t> on the exact questions of interest. </a:t>
            </a:r>
          </a:p>
          <a:p>
            <a:r>
              <a:rPr lang="en-US" b="0" i="0" dirty="0">
                <a:effectLst/>
                <a:latin typeface="Humanist777BT-LightB"/>
              </a:rPr>
              <a:t>It is possible that they are not collected on a regular basis. </a:t>
            </a:r>
          </a:p>
          <a:p>
            <a:r>
              <a:rPr lang="en-US" b="0" i="0" dirty="0">
                <a:effectLst/>
                <a:latin typeface="Humanist777BT-LightB"/>
              </a:rPr>
              <a:t>It is possible that this is insufficient to provide useful evidence in response to the evaluation questions.</a:t>
            </a:r>
          </a:p>
          <a:p>
            <a:r>
              <a:rPr lang="en-US" b="0" i="0" dirty="0">
                <a:effectLst/>
                <a:latin typeface="Humanist777BT-LightB"/>
              </a:rPr>
              <a:t>Administrative data measure concepts that are similar but not identical to the measures interest.. </a:t>
            </a:r>
          </a:p>
        </p:txBody>
      </p:sp>
      <p:pic>
        <p:nvPicPr>
          <p:cNvPr id="5" name="Picture 4">
            <a:extLst>
              <a:ext uri="{FF2B5EF4-FFF2-40B4-BE49-F238E27FC236}">
                <a16:creationId xmlns:a16="http://schemas.microsoft.com/office/drawing/2014/main" id="{BC6F91B8-8042-ECA3-D825-A660CE52FDF4}"/>
              </a:ext>
            </a:extLst>
          </p:cNvPr>
          <p:cNvPicPr>
            <a:picLocks noChangeAspect="1"/>
          </p:cNvPicPr>
          <p:nvPr/>
        </p:nvPicPr>
        <p:blipFill rotWithShape="1">
          <a:blip r:embed="rId4"/>
          <a:srcRect l="22865" r="5200" b="-1"/>
          <a:stretch/>
        </p:blipFill>
        <p:spPr>
          <a:xfrm>
            <a:off x="6112016" y="877414"/>
            <a:ext cx="5196419" cy="4749663"/>
          </a:xfrm>
          <a:prstGeom prst="rect">
            <a:avLst/>
          </a:prstGeom>
        </p:spPr>
      </p:pic>
      <p:grpSp>
        <p:nvGrpSpPr>
          <p:cNvPr id="10" name="Group 9">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ElevenLabs_2023-10-16T05_49_17_Daniel_pre_s29_sb75_m1">
            <a:hlinkClick r:id="" action="ppaction://media"/>
            <a:extLst>
              <a:ext uri="{FF2B5EF4-FFF2-40B4-BE49-F238E27FC236}">
                <a16:creationId xmlns:a16="http://schemas.microsoft.com/office/drawing/2014/main" id="{9E8B000A-3FD2-33BD-6907-641FEEFB90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7313" y="376238"/>
            <a:ext cx="487362" cy="487362"/>
          </a:xfrm>
          <a:prstGeom prst="rect">
            <a:avLst/>
          </a:prstGeom>
        </p:spPr>
      </p:pic>
    </p:spTree>
    <p:extLst>
      <p:ext uri="{BB962C8B-B14F-4D97-AF65-F5344CB8AC3E}">
        <p14:creationId xmlns:p14="http://schemas.microsoft.com/office/powerpoint/2010/main" val="258759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58D85-C56B-5807-235B-913D097CC5E7}"/>
              </a:ext>
            </a:extLst>
          </p:cNvPr>
          <p:cNvSpPr>
            <a:spLocks noGrp="1"/>
          </p:cNvSpPr>
          <p:nvPr>
            <p:ph type="title"/>
          </p:nvPr>
        </p:nvSpPr>
        <p:spPr>
          <a:xfrm>
            <a:off x="715242" y="344684"/>
            <a:ext cx="7781257" cy="897477"/>
          </a:xfrm>
        </p:spPr>
        <p:txBody>
          <a:bodyPr anchor="b">
            <a:normAutofit/>
          </a:bodyPr>
          <a:lstStyle/>
          <a:p>
            <a:r>
              <a:rPr lang="en-US" sz="3600" b="1" dirty="0">
                <a:latin typeface="Humanist777BT-RomanCondensedB"/>
              </a:rPr>
              <a:t>Monitoring data</a:t>
            </a:r>
            <a:endParaRPr lang="en-US" sz="3600" b="1" dirty="0"/>
          </a:p>
        </p:txBody>
      </p:sp>
      <p:sp>
        <p:nvSpPr>
          <p:cNvPr id="19" name="Freeform: Shape 7">
            <a:extLst>
              <a:ext uri="{FF2B5EF4-FFF2-40B4-BE49-F238E27FC236}">
                <a16:creationId xmlns:a16="http://schemas.microsoft.com/office/drawing/2014/main" id="{25FFB43D-5CEC-9CC9-B64D-9C4637ADA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1023" flipH="1">
            <a:off x="10449078" y="1664928"/>
            <a:ext cx="383909" cy="400252"/>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849475"/>
              <a:gd name="connsiteY0" fmla="*/ -4 h 4963943"/>
              <a:gd name="connsiteX1" fmla="*/ 4735908 w 4849475"/>
              <a:gd name="connsiteY1" fmla="*/ 1905902 h 4963943"/>
              <a:gd name="connsiteX2" fmla="*/ 4451030 w 4849475"/>
              <a:gd name="connsiteY2" fmla="*/ 3809083 h 4963943"/>
              <a:gd name="connsiteX3" fmla="*/ 3419865 w 4849475"/>
              <a:gd name="connsiteY3" fmla="*/ 4844851 h 4963943"/>
              <a:gd name="connsiteX4" fmla="*/ 1074535 w 4849475"/>
              <a:gd name="connsiteY4" fmla="*/ 4657232 h 4963943"/>
              <a:gd name="connsiteX5" fmla="*/ 33359 w 4849475"/>
              <a:gd name="connsiteY5" fmla="*/ 2995661 h 4963943"/>
              <a:gd name="connsiteX6" fmla="*/ 592137 w 4849475"/>
              <a:gd name="connsiteY6" fmla="*/ 805852 h 4963943"/>
              <a:gd name="connsiteX7" fmla="*/ 2649000 w 4849475"/>
              <a:gd name="connsiteY7" fmla="*/ -4 h 4963943"/>
              <a:gd name="connsiteX0" fmla="*/ 2649000 w 4750338"/>
              <a:gd name="connsiteY0" fmla="*/ -4 h 4963943"/>
              <a:gd name="connsiteX1" fmla="*/ 4615020 w 4750338"/>
              <a:gd name="connsiteY1" fmla="*/ 1658609 h 4963943"/>
              <a:gd name="connsiteX2" fmla="*/ 4451030 w 4750338"/>
              <a:gd name="connsiteY2" fmla="*/ 3809083 h 4963943"/>
              <a:gd name="connsiteX3" fmla="*/ 3419865 w 4750338"/>
              <a:gd name="connsiteY3" fmla="*/ 4844851 h 4963943"/>
              <a:gd name="connsiteX4" fmla="*/ 1074535 w 4750338"/>
              <a:gd name="connsiteY4" fmla="*/ 4657232 h 4963943"/>
              <a:gd name="connsiteX5" fmla="*/ 33359 w 4750338"/>
              <a:gd name="connsiteY5" fmla="*/ 2995661 h 4963943"/>
              <a:gd name="connsiteX6" fmla="*/ 592137 w 4750338"/>
              <a:gd name="connsiteY6" fmla="*/ 805852 h 4963943"/>
              <a:gd name="connsiteX7" fmla="*/ 2649000 w 4750338"/>
              <a:gd name="connsiteY7" fmla="*/ -4 h 4963943"/>
              <a:gd name="connsiteX0" fmla="*/ 2158871 w 4260209"/>
              <a:gd name="connsiteY0" fmla="*/ -4 h 5086984"/>
              <a:gd name="connsiteX1" fmla="*/ 4124891 w 4260209"/>
              <a:gd name="connsiteY1" fmla="*/ 1658609 h 5086984"/>
              <a:gd name="connsiteX2" fmla="*/ 3960901 w 4260209"/>
              <a:gd name="connsiteY2" fmla="*/ 3809083 h 5086984"/>
              <a:gd name="connsiteX3" fmla="*/ 2929736 w 4260209"/>
              <a:gd name="connsiteY3" fmla="*/ 4844851 h 5086984"/>
              <a:gd name="connsiteX4" fmla="*/ 584406 w 4260209"/>
              <a:gd name="connsiteY4" fmla="*/ 4657232 h 5086984"/>
              <a:gd name="connsiteX5" fmla="*/ 102008 w 4260209"/>
              <a:gd name="connsiteY5" fmla="*/ 805852 h 5086984"/>
              <a:gd name="connsiteX6" fmla="*/ 2158871 w 4260209"/>
              <a:gd name="connsiteY6" fmla="*/ -4 h 5086984"/>
              <a:gd name="connsiteX0" fmla="*/ 2341715 w 4443053"/>
              <a:gd name="connsiteY0" fmla="*/ -4 h 4937580"/>
              <a:gd name="connsiteX1" fmla="*/ 4307735 w 4443053"/>
              <a:gd name="connsiteY1" fmla="*/ 1658609 h 4937580"/>
              <a:gd name="connsiteX2" fmla="*/ 4143745 w 4443053"/>
              <a:gd name="connsiteY2" fmla="*/ 3809083 h 4937580"/>
              <a:gd name="connsiteX3" fmla="*/ 3112580 w 4443053"/>
              <a:gd name="connsiteY3" fmla="*/ 4844851 h 4937580"/>
              <a:gd name="connsiteX4" fmla="*/ 321924 w 4443053"/>
              <a:gd name="connsiteY4" fmla="*/ 4230304 h 4937580"/>
              <a:gd name="connsiteX5" fmla="*/ 284852 w 4443053"/>
              <a:gd name="connsiteY5" fmla="*/ 805852 h 4937580"/>
              <a:gd name="connsiteX6" fmla="*/ 2341715 w 4443053"/>
              <a:gd name="connsiteY6" fmla="*/ -4 h 4937580"/>
              <a:gd name="connsiteX0" fmla="*/ 2567003 w 4668341"/>
              <a:gd name="connsiteY0" fmla="*/ -4 h 4924017"/>
              <a:gd name="connsiteX1" fmla="*/ 4533023 w 4668341"/>
              <a:gd name="connsiteY1" fmla="*/ 1658609 h 4924017"/>
              <a:gd name="connsiteX2" fmla="*/ 4369033 w 4668341"/>
              <a:gd name="connsiteY2" fmla="*/ 3809083 h 4924017"/>
              <a:gd name="connsiteX3" fmla="*/ 3337868 w 4668341"/>
              <a:gd name="connsiteY3" fmla="*/ 4844851 h 4924017"/>
              <a:gd name="connsiteX4" fmla="*/ 547212 w 4668341"/>
              <a:gd name="connsiteY4" fmla="*/ 4230304 h 4924017"/>
              <a:gd name="connsiteX5" fmla="*/ 169043 w 4668341"/>
              <a:gd name="connsiteY5" fmla="*/ 1352706 h 4924017"/>
              <a:gd name="connsiteX6" fmla="*/ 2567003 w 4668341"/>
              <a:gd name="connsiteY6" fmla="*/ -4 h 492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8341" h="4924017">
                <a:moveTo>
                  <a:pt x="2567003" y="-4"/>
                </a:moveTo>
                <a:cubicBezTo>
                  <a:pt x="3257631" y="183338"/>
                  <a:pt x="4232685" y="1023761"/>
                  <a:pt x="4533023" y="1658609"/>
                </a:cubicBezTo>
                <a:cubicBezTo>
                  <a:pt x="4833361" y="2293457"/>
                  <a:pt x="4568226" y="3278043"/>
                  <a:pt x="4369033" y="3809083"/>
                </a:cubicBezTo>
                <a:cubicBezTo>
                  <a:pt x="4169841" y="4340123"/>
                  <a:pt x="3650694" y="4729882"/>
                  <a:pt x="3337868" y="4844851"/>
                </a:cubicBezTo>
                <a:cubicBezTo>
                  <a:pt x="2627022" y="5065916"/>
                  <a:pt x="1075350" y="4812328"/>
                  <a:pt x="547212" y="4230304"/>
                </a:cubicBezTo>
                <a:cubicBezTo>
                  <a:pt x="19074" y="3648280"/>
                  <a:pt x="-167589" y="2057757"/>
                  <a:pt x="169043" y="1352706"/>
                </a:cubicBezTo>
                <a:cubicBezTo>
                  <a:pt x="505675" y="647655"/>
                  <a:pt x="1914330" y="30744"/>
                  <a:pt x="2567003" y="-4"/>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9">
            <a:extLst>
              <a:ext uri="{FF2B5EF4-FFF2-40B4-BE49-F238E27FC236}">
                <a16:creationId xmlns:a16="http://schemas.microsoft.com/office/drawing/2014/main" id="{85E44533-DC25-01EC-5CEB-2D6F553D4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328123" flipV="1">
            <a:off x="11524251" y="1095629"/>
            <a:ext cx="822858" cy="967222"/>
          </a:xfrm>
          <a:custGeom>
            <a:avLst/>
            <a:gdLst>
              <a:gd name="connsiteX0" fmla="*/ 1050050 w 1261419"/>
              <a:gd name="connsiteY0" fmla="*/ 9961 h 1482723"/>
              <a:gd name="connsiteX1" fmla="*/ 1212798 w 1261419"/>
              <a:gd name="connsiteY1" fmla="*/ 538211 h 1482723"/>
              <a:gd name="connsiteX2" fmla="*/ 1261407 w 1261419"/>
              <a:gd name="connsiteY2" fmla="*/ 944649 h 1482723"/>
              <a:gd name="connsiteX3" fmla="*/ 1118807 w 1261419"/>
              <a:gd name="connsiteY3" fmla="*/ 1313896 h 1482723"/>
              <a:gd name="connsiteX4" fmla="*/ 823297 w 1261419"/>
              <a:gd name="connsiteY4" fmla="*/ 1461054 h 1482723"/>
              <a:gd name="connsiteX5" fmla="*/ 231907 w 1261419"/>
              <a:gd name="connsiteY5" fmla="*/ 1425756 h 1482723"/>
              <a:gd name="connsiteX6" fmla="*/ 24967 w 1261419"/>
              <a:gd name="connsiteY6" fmla="*/ 943962 h 1482723"/>
              <a:gd name="connsiteX7" fmla="*/ 7594 w 1261419"/>
              <a:gd name="connsiteY7" fmla="*/ 869300 h 1482723"/>
              <a:gd name="connsiteX8" fmla="*/ 0 w 1261419"/>
              <a:gd name="connsiteY8" fmla="*/ 827693 h 1482723"/>
              <a:gd name="connsiteX9" fmla="*/ 318235 w 1261419"/>
              <a:gd name="connsiteY9" fmla="*/ 475932 h 1482723"/>
              <a:gd name="connsiteX10" fmla="*/ 354930 w 1261419"/>
              <a:gd name="connsiteY10" fmla="*/ 504665 h 1482723"/>
              <a:gd name="connsiteX11" fmla="*/ 621011 w 1261419"/>
              <a:gd name="connsiteY11" fmla="*/ 775625 h 1482723"/>
              <a:gd name="connsiteX12" fmla="*/ 1038210 w 1261419"/>
              <a:gd name="connsiteY12" fmla="*/ 1106 h 1482723"/>
              <a:gd name="connsiteX13" fmla="*/ 1050050 w 1261419"/>
              <a:gd name="connsiteY13" fmla="*/ 9961 h 148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1419" h="1482723">
                <a:moveTo>
                  <a:pt x="1050050" y="9961"/>
                </a:moveTo>
                <a:cubicBezTo>
                  <a:pt x="1088030" y="69811"/>
                  <a:pt x="1191453" y="384226"/>
                  <a:pt x="1212798" y="538211"/>
                </a:cubicBezTo>
                <a:cubicBezTo>
                  <a:pt x="1228961" y="689136"/>
                  <a:pt x="1249867" y="837384"/>
                  <a:pt x="1261407" y="944649"/>
                </a:cubicBezTo>
                <a:cubicBezTo>
                  <a:pt x="1262430" y="1174612"/>
                  <a:pt x="1202865" y="1229072"/>
                  <a:pt x="1118807" y="1313896"/>
                </a:cubicBezTo>
                <a:cubicBezTo>
                  <a:pt x="1035707" y="1387870"/>
                  <a:pt x="971113" y="1442411"/>
                  <a:pt x="823297" y="1461054"/>
                </a:cubicBezTo>
                <a:cubicBezTo>
                  <a:pt x="675480" y="1479698"/>
                  <a:pt x="364962" y="1511939"/>
                  <a:pt x="231907" y="1425756"/>
                </a:cubicBezTo>
                <a:cubicBezTo>
                  <a:pt x="98853" y="1339575"/>
                  <a:pt x="74356" y="1128047"/>
                  <a:pt x="24967" y="943962"/>
                </a:cubicBezTo>
                <a:cubicBezTo>
                  <a:pt x="18793" y="920951"/>
                  <a:pt x="13013" y="895848"/>
                  <a:pt x="7594" y="869300"/>
                </a:cubicBezTo>
                <a:lnTo>
                  <a:pt x="0" y="827693"/>
                </a:lnTo>
                <a:lnTo>
                  <a:pt x="318235" y="475932"/>
                </a:lnTo>
                <a:lnTo>
                  <a:pt x="354930" y="504665"/>
                </a:lnTo>
                <a:cubicBezTo>
                  <a:pt x="439494" y="574780"/>
                  <a:pt x="530561" y="663000"/>
                  <a:pt x="621011" y="775625"/>
                </a:cubicBezTo>
                <a:cubicBezTo>
                  <a:pt x="730886" y="627808"/>
                  <a:pt x="774053" y="386902"/>
                  <a:pt x="1038210" y="1106"/>
                </a:cubicBezTo>
                <a:cubicBezTo>
                  <a:pt x="1040534" y="-1944"/>
                  <a:pt x="1044624" y="1411"/>
                  <a:pt x="1050050" y="9961"/>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11">
            <a:extLst>
              <a:ext uri="{FF2B5EF4-FFF2-40B4-BE49-F238E27FC236}">
                <a16:creationId xmlns:a16="http://schemas.microsoft.com/office/drawing/2014/main" id="{725F7866-9FAA-E545-86CF-324E77AD7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676043">
            <a:off x="9971666" y="-7058"/>
            <a:ext cx="1514200" cy="1033447"/>
          </a:xfrm>
          <a:custGeom>
            <a:avLst/>
            <a:gdLst>
              <a:gd name="connsiteX0" fmla="*/ 394986 w 1783940"/>
              <a:gd name="connsiteY0" fmla="*/ 1075747 h 1217545"/>
              <a:gd name="connsiteX1" fmla="*/ 0 w 1783940"/>
              <a:gd name="connsiteY1" fmla="*/ 941801 h 1217545"/>
              <a:gd name="connsiteX2" fmla="*/ 2787 w 1783940"/>
              <a:gd name="connsiteY2" fmla="*/ 918903 h 1217545"/>
              <a:gd name="connsiteX3" fmla="*/ 23491 w 1783940"/>
              <a:gd name="connsiteY3" fmla="*/ 774677 h 1217545"/>
              <a:gd name="connsiteX4" fmla="*/ 243772 w 1783940"/>
              <a:gd name="connsiteY4" fmla="*/ 195906 h 1217545"/>
              <a:gd name="connsiteX5" fmla="*/ 935707 w 1783940"/>
              <a:gd name="connsiteY5" fmla="*/ 545 h 1217545"/>
              <a:gd name="connsiteX6" fmla="*/ 1428358 w 1783940"/>
              <a:gd name="connsiteY6" fmla="*/ 108663 h 1217545"/>
              <a:gd name="connsiteX7" fmla="*/ 1717737 w 1783940"/>
              <a:gd name="connsiteY7" fmla="*/ 481846 h 1217545"/>
              <a:gd name="connsiteX8" fmla="*/ 1781094 w 1783940"/>
              <a:gd name="connsiteY8" fmla="*/ 1211272 h 1217545"/>
              <a:gd name="connsiteX9" fmla="*/ 1404281 w 1783940"/>
              <a:gd name="connsiteY9" fmla="*/ 1217545 h 1217545"/>
              <a:gd name="connsiteX10" fmla="*/ 1298353 w 1783940"/>
              <a:gd name="connsiteY10" fmla="*/ 578820 h 1217545"/>
              <a:gd name="connsiteX11" fmla="*/ 1062309 w 1783940"/>
              <a:gd name="connsiteY11" fmla="*/ 395243 h 1217545"/>
              <a:gd name="connsiteX12" fmla="*/ 566320 w 1783940"/>
              <a:gd name="connsiteY12" fmla="*/ 444520 h 1217545"/>
              <a:gd name="connsiteX13" fmla="*/ 406970 w 1783940"/>
              <a:gd name="connsiteY13" fmla="*/ 936885 h 1217545"/>
              <a:gd name="connsiteX14" fmla="*/ 394864 w 1783940"/>
              <a:gd name="connsiteY14" fmla="*/ 1038701 h 12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3940" h="1217545">
                <a:moveTo>
                  <a:pt x="394986" y="1075747"/>
                </a:moveTo>
                <a:lnTo>
                  <a:pt x="0" y="941801"/>
                </a:lnTo>
                <a:lnTo>
                  <a:pt x="2787" y="918903"/>
                </a:lnTo>
                <a:cubicBezTo>
                  <a:pt x="6980" y="886647"/>
                  <a:pt x="13387" y="842716"/>
                  <a:pt x="23491" y="774677"/>
                </a:cubicBezTo>
                <a:cubicBezTo>
                  <a:pt x="59417" y="532762"/>
                  <a:pt x="84808" y="357465"/>
                  <a:pt x="243772" y="195906"/>
                </a:cubicBezTo>
                <a:cubicBezTo>
                  <a:pt x="420875" y="37700"/>
                  <a:pt x="505990" y="-5523"/>
                  <a:pt x="935707" y="545"/>
                </a:cubicBezTo>
                <a:cubicBezTo>
                  <a:pt x="1086342" y="4063"/>
                  <a:pt x="1298018" y="28446"/>
                  <a:pt x="1428358" y="108663"/>
                </a:cubicBezTo>
                <a:cubicBezTo>
                  <a:pt x="1558696" y="188880"/>
                  <a:pt x="1658948" y="298079"/>
                  <a:pt x="1717737" y="481846"/>
                </a:cubicBezTo>
                <a:cubicBezTo>
                  <a:pt x="1776526" y="665614"/>
                  <a:pt x="1790938" y="982272"/>
                  <a:pt x="1781094" y="1211272"/>
                </a:cubicBezTo>
                <a:cubicBezTo>
                  <a:pt x="1703793" y="1208310"/>
                  <a:pt x="1444069" y="1210642"/>
                  <a:pt x="1404281" y="1217545"/>
                </a:cubicBezTo>
                <a:cubicBezTo>
                  <a:pt x="1390638" y="931254"/>
                  <a:pt x="1355347" y="715870"/>
                  <a:pt x="1298353" y="578820"/>
                </a:cubicBezTo>
                <a:cubicBezTo>
                  <a:pt x="1241358" y="441770"/>
                  <a:pt x="1184315" y="417626"/>
                  <a:pt x="1062309" y="395243"/>
                </a:cubicBezTo>
                <a:cubicBezTo>
                  <a:pt x="940304" y="372860"/>
                  <a:pt x="675544" y="354247"/>
                  <a:pt x="566320" y="444520"/>
                </a:cubicBezTo>
                <a:cubicBezTo>
                  <a:pt x="457096" y="534794"/>
                  <a:pt x="435761" y="789810"/>
                  <a:pt x="406970" y="936885"/>
                </a:cubicBezTo>
                <a:cubicBezTo>
                  <a:pt x="399773" y="973654"/>
                  <a:pt x="396284" y="1007004"/>
                  <a:pt x="394864" y="1038701"/>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13">
            <a:extLst>
              <a:ext uri="{FF2B5EF4-FFF2-40B4-BE49-F238E27FC236}">
                <a16:creationId xmlns:a16="http://schemas.microsoft.com/office/drawing/2014/main" id="{64155E8E-9398-DA45-A74E-8343E37B6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676043">
            <a:off x="9977874" y="-7059"/>
            <a:ext cx="1514200" cy="1033447"/>
          </a:xfrm>
          <a:custGeom>
            <a:avLst/>
            <a:gdLst>
              <a:gd name="connsiteX0" fmla="*/ 394986 w 1783940"/>
              <a:gd name="connsiteY0" fmla="*/ 1075747 h 1217545"/>
              <a:gd name="connsiteX1" fmla="*/ 0 w 1783940"/>
              <a:gd name="connsiteY1" fmla="*/ 941801 h 1217545"/>
              <a:gd name="connsiteX2" fmla="*/ 2787 w 1783940"/>
              <a:gd name="connsiteY2" fmla="*/ 918903 h 1217545"/>
              <a:gd name="connsiteX3" fmla="*/ 23491 w 1783940"/>
              <a:gd name="connsiteY3" fmla="*/ 774677 h 1217545"/>
              <a:gd name="connsiteX4" fmla="*/ 243772 w 1783940"/>
              <a:gd name="connsiteY4" fmla="*/ 195906 h 1217545"/>
              <a:gd name="connsiteX5" fmla="*/ 935707 w 1783940"/>
              <a:gd name="connsiteY5" fmla="*/ 545 h 1217545"/>
              <a:gd name="connsiteX6" fmla="*/ 1428358 w 1783940"/>
              <a:gd name="connsiteY6" fmla="*/ 108663 h 1217545"/>
              <a:gd name="connsiteX7" fmla="*/ 1717737 w 1783940"/>
              <a:gd name="connsiteY7" fmla="*/ 481846 h 1217545"/>
              <a:gd name="connsiteX8" fmla="*/ 1781094 w 1783940"/>
              <a:gd name="connsiteY8" fmla="*/ 1211272 h 1217545"/>
              <a:gd name="connsiteX9" fmla="*/ 1404281 w 1783940"/>
              <a:gd name="connsiteY9" fmla="*/ 1217545 h 1217545"/>
              <a:gd name="connsiteX10" fmla="*/ 1298353 w 1783940"/>
              <a:gd name="connsiteY10" fmla="*/ 578820 h 1217545"/>
              <a:gd name="connsiteX11" fmla="*/ 1062309 w 1783940"/>
              <a:gd name="connsiteY11" fmla="*/ 395243 h 1217545"/>
              <a:gd name="connsiteX12" fmla="*/ 566320 w 1783940"/>
              <a:gd name="connsiteY12" fmla="*/ 444520 h 1217545"/>
              <a:gd name="connsiteX13" fmla="*/ 406970 w 1783940"/>
              <a:gd name="connsiteY13" fmla="*/ 936885 h 1217545"/>
              <a:gd name="connsiteX14" fmla="*/ 394864 w 1783940"/>
              <a:gd name="connsiteY14" fmla="*/ 1038701 h 12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3940" h="1217545">
                <a:moveTo>
                  <a:pt x="394986" y="1075747"/>
                </a:moveTo>
                <a:lnTo>
                  <a:pt x="0" y="941801"/>
                </a:lnTo>
                <a:lnTo>
                  <a:pt x="2787" y="918903"/>
                </a:lnTo>
                <a:cubicBezTo>
                  <a:pt x="6980" y="886647"/>
                  <a:pt x="13387" y="842716"/>
                  <a:pt x="23491" y="774677"/>
                </a:cubicBezTo>
                <a:cubicBezTo>
                  <a:pt x="59417" y="532762"/>
                  <a:pt x="84808" y="357465"/>
                  <a:pt x="243772" y="195906"/>
                </a:cubicBezTo>
                <a:cubicBezTo>
                  <a:pt x="420875" y="37700"/>
                  <a:pt x="505990" y="-5523"/>
                  <a:pt x="935707" y="545"/>
                </a:cubicBezTo>
                <a:cubicBezTo>
                  <a:pt x="1086342" y="4063"/>
                  <a:pt x="1298018" y="28446"/>
                  <a:pt x="1428358" y="108663"/>
                </a:cubicBezTo>
                <a:cubicBezTo>
                  <a:pt x="1558696" y="188880"/>
                  <a:pt x="1658948" y="298079"/>
                  <a:pt x="1717737" y="481846"/>
                </a:cubicBezTo>
                <a:cubicBezTo>
                  <a:pt x="1776526" y="665614"/>
                  <a:pt x="1790938" y="982272"/>
                  <a:pt x="1781094" y="1211272"/>
                </a:cubicBezTo>
                <a:cubicBezTo>
                  <a:pt x="1703793" y="1208310"/>
                  <a:pt x="1444069" y="1210642"/>
                  <a:pt x="1404281" y="1217545"/>
                </a:cubicBezTo>
                <a:cubicBezTo>
                  <a:pt x="1390638" y="931254"/>
                  <a:pt x="1355347" y="715870"/>
                  <a:pt x="1298353" y="578820"/>
                </a:cubicBezTo>
                <a:cubicBezTo>
                  <a:pt x="1241358" y="441770"/>
                  <a:pt x="1184315" y="417626"/>
                  <a:pt x="1062309" y="395243"/>
                </a:cubicBezTo>
                <a:cubicBezTo>
                  <a:pt x="940304" y="372860"/>
                  <a:pt x="675544" y="354247"/>
                  <a:pt x="566320" y="444520"/>
                </a:cubicBezTo>
                <a:cubicBezTo>
                  <a:pt x="457096" y="534794"/>
                  <a:pt x="435761" y="789810"/>
                  <a:pt x="406970" y="936885"/>
                </a:cubicBezTo>
                <a:cubicBezTo>
                  <a:pt x="399773" y="973654"/>
                  <a:pt x="396284" y="1007004"/>
                  <a:pt x="394864" y="1038701"/>
                </a:cubicBezTo>
                <a:close/>
              </a:path>
            </a:pathLst>
          </a:custGeom>
          <a:solidFill>
            <a:schemeClr val="accent4">
              <a:lumMod val="40000"/>
              <a:lumOff val="6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B0B06BAC-BA76-223A-FA0A-B464E8D1F8FC}"/>
              </a:ext>
            </a:extLst>
          </p:cNvPr>
          <p:cNvSpPr>
            <a:spLocks noGrp="1"/>
          </p:cNvSpPr>
          <p:nvPr>
            <p:ph idx="1"/>
          </p:nvPr>
        </p:nvSpPr>
        <p:spPr>
          <a:xfrm>
            <a:off x="643095" y="1316334"/>
            <a:ext cx="9567741" cy="4558198"/>
          </a:xfrm>
        </p:spPr>
        <p:txBody>
          <a:bodyPr>
            <a:noAutofit/>
          </a:bodyPr>
          <a:lstStyle/>
          <a:p>
            <a:r>
              <a:rPr lang="en-US" b="0" i="0" dirty="0">
                <a:effectLst/>
                <a:latin typeface="Humanist777BT-LightB"/>
              </a:rPr>
              <a:t>Monitoring or performance-management data are collected during an intervention to address policy, research, and performance questions.</a:t>
            </a:r>
          </a:p>
          <a:p>
            <a:r>
              <a:rPr lang="en-US" b="0" i="0" dirty="0">
                <a:effectLst/>
                <a:latin typeface="Humanist777BT-LightB"/>
              </a:rPr>
              <a:t>Monitoring data typically includes information regarding service users, project inputs, processes, outputs, and outcomes. </a:t>
            </a:r>
          </a:p>
          <a:p>
            <a:r>
              <a:rPr lang="en-US" b="0" i="0" dirty="0">
                <a:effectLst/>
                <a:latin typeface="Humanist777BT-LightB"/>
              </a:rPr>
              <a:t>Monitoring data is often administrative and quantitative, not for evaluation.</a:t>
            </a:r>
          </a:p>
          <a:p>
            <a:r>
              <a:rPr lang="en-US" b="0" i="0" dirty="0">
                <a:effectLst/>
                <a:latin typeface="Humanist777BT-LightB"/>
              </a:rPr>
              <a:t>It is usually used to track an intervention's delivery or to determine where it is not being executed as intended and what additional action is needed to achieve its goals. </a:t>
            </a:r>
            <a:endParaRPr lang="en-US" dirty="0"/>
          </a:p>
        </p:txBody>
      </p:sp>
      <p:sp>
        <p:nvSpPr>
          <p:cNvPr id="28" name="Freeform: Shape 15">
            <a:extLst>
              <a:ext uri="{FF2B5EF4-FFF2-40B4-BE49-F238E27FC236}">
                <a16:creationId xmlns:a16="http://schemas.microsoft.com/office/drawing/2014/main" id="{91519499-65B5-1C6E-5EC8-2592449DE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980103" flipH="1">
            <a:off x="10523191" y="6197219"/>
            <a:ext cx="1318173" cy="477941"/>
          </a:xfrm>
          <a:custGeom>
            <a:avLst/>
            <a:gdLst>
              <a:gd name="connsiteX0" fmla="*/ 1646010 w 1695261"/>
              <a:gd name="connsiteY0" fmla="*/ 608126 h 614666"/>
              <a:gd name="connsiteX1" fmla="*/ 1637959 w 1695261"/>
              <a:gd name="connsiteY1" fmla="*/ 614424 h 614666"/>
              <a:gd name="connsiteX2" fmla="*/ 290196 w 1695261"/>
              <a:gd name="connsiteY2" fmla="*/ 430799 h 614666"/>
              <a:gd name="connsiteX3" fmla="*/ 55921 w 1695261"/>
              <a:gd name="connsiteY3" fmla="*/ 393637 h 614666"/>
              <a:gd name="connsiteX4" fmla="*/ 0 w 1695261"/>
              <a:gd name="connsiteY4" fmla="*/ 385475 h 614666"/>
              <a:gd name="connsiteX5" fmla="*/ 359482 w 1695261"/>
              <a:gd name="connsiteY5" fmla="*/ 0 h 614666"/>
              <a:gd name="connsiteX6" fmla="*/ 430814 w 1695261"/>
              <a:gd name="connsiteY6" fmla="*/ 18518 h 614666"/>
              <a:gd name="connsiteX7" fmla="*/ 1695261 w 1695261"/>
              <a:gd name="connsiteY7" fmla="*/ 359251 h 614666"/>
              <a:gd name="connsiteX8" fmla="*/ 1646010 w 1695261"/>
              <a:gd name="connsiteY8" fmla="*/ 608126 h 61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261" h="614666">
                <a:moveTo>
                  <a:pt x="1646010" y="608126"/>
                </a:moveTo>
                <a:cubicBezTo>
                  <a:pt x="1643204" y="613124"/>
                  <a:pt x="1640497" y="615463"/>
                  <a:pt x="1637959" y="614424"/>
                </a:cubicBezTo>
                <a:cubicBezTo>
                  <a:pt x="1590081" y="616941"/>
                  <a:pt x="574150" y="524678"/>
                  <a:pt x="290196" y="430799"/>
                </a:cubicBezTo>
                <a:cubicBezTo>
                  <a:pt x="209014" y="416846"/>
                  <a:pt x="130650" y="404729"/>
                  <a:pt x="55921" y="393637"/>
                </a:cubicBezTo>
                <a:lnTo>
                  <a:pt x="0" y="385475"/>
                </a:lnTo>
                <a:lnTo>
                  <a:pt x="359482" y="0"/>
                </a:lnTo>
                <a:lnTo>
                  <a:pt x="430814" y="18518"/>
                </a:lnTo>
                <a:cubicBezTo>
                  <a:pt x="1003765" y="166657"/>
                  <a:pt x="1652449" y="332077"/>
                  <a:pt x="1695261" y="359251"/>
                </a:cubicBezTo>
                <a:cubicBezTo>
                  <a:pt x="1690153" y="407885"/>
                  <a:pt x="1665655" y="573141"/>
                  <a:pt x="1646010" y="608126"/>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20D3652F-475D-0381-EC5A-8C30E2B24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205915" flipH="1">
            <a:off x="9654825" y="4520243"/>
            <a:ext cx="1693972" cy="886562"/>
          </a:xfrm>
          <a:custGeom>
            <a:avLst/>
            <a:gdLst>
              <a:gd name="connsiteX0" fmla="*/ 9881 w 1739875"/>
              <a:gd name="connsiteY0" fmla="*/ 509263 h 754659"/>
              <a:gd name="connsiteX1" fmla="*/ 497935 w 1739875"/>
              <a:gd name="connsiteY1" fmla="*/ 71697 h 754659"/>
              <a:gd name="connsiteX2" fmla="*/ 1120625 w 1739875"/>
              <a:gd name="connsiteY2" fmla="*/ 43648 h 754659"/>
              <a:gd name="connsiteX3" fmla="*/ 1608679 w 1739875"/>
              <a:gd name="connsiteY3" fmla="*/ 503653 h 754659"/>
              <a:gd name="connsiteX4" fmla="*/ 1737705 w 1739875"/>
              <a:gd name="connsiteY4" fmla="*/ 744875 h 754659"/>
              <a:gd name="connsiteX5" fmla="*/ 1535751 w 1739875"/>
              <a:gd name="connsiteY5" fmla="*/ 711216 h 754659"/>
              <a:gd name="connsiteX6" fmla="*/ 284762 w 1739875"/>
              <a:gd name="connsiteY6" fmla="*/ 559751 h 754659"/>
              <a:gd name="connsiteX7" fmla="*/ 9881 w 1739875"/>
              <a:gd name="connsiteY7" fmla="*/ 509263 h 754659"/>
              <a:gd name="connsiteX0" fmla="*/ 9881 w 1745871"/>
              <a:gd name="connsiteY0" fmla="*/ 509263 h 755689"/>
              <a:gd name="connsiteX1" fmla="*/ 497935 w 1745871"/>
              <a:gd name="connsiteY1" fmla="*/ 71697 h 755689"/>
              <a:gd name="connsiteX2" fmla="*/ 1120625 w 1745871"/>
              <a:gd name="connsiteY2" fmla="*/ 43648 h 755689"/>
              <a:gd name="connsiteX3" fmla="*/ 1608679 w 1745871"/>
              <a:gd name="connsiteY3" fmla="*/ 503653 h 755689"/>
              <a:gd name="connsiteX4" fmla="*/ 1737705 w 1745871"/>
              <a:gd name="connsiteY4" fmla="*/ 744875 h 755689"/>
              <a:gd name="connsiteX5" fmla="*/ 1426819 w 1745871"/>
              <a:gd name="connsiteY5" fmla="*/ 716950 h 755689"/>
              <a:gd name="connsiteX6" fmla="*/ 284762 w 1745871"/>
              <a:gd name="connsiteY6" fmla="*/ 559751 h 755689"/>
              <a:gd name="connsiteX7" fmla="*/ 9881 w 1745871"/>
              <a:gd name="connsiteY7" fmla="*/ 509263 h 755689"/>
              <a:gd name="connsiteX0" fmla="*/ 9881 w 1864671"/>
              <a:gd name="connsiteY0" fmla="*/ 509263 h 855937"/>
              <a:gd name="connsiteX1" fmla="*/ 497935 w 1864671"/>
              <a:gd name="connsiteY1" fmla="*/ 71697 h 855937"/>
              <a:gd name="connsiteX2" fmla="*/ 1120625 w 1864671"/>
              <a:gd name="connsiteY2" fmla="*/ 43648 h 855937"/>
              <a:gd name="connsiteX3" fmla="*/ 1608679 w 1864671"/>
              <a:gd name="connsiteY3" fmla="*/ 503653 h 855937"/>
              <a:gd name="connsiteX4" fmla="*/ 1860911 w 1864671"/>
              <a:gd name="connsiteY4" fmla="*/ 851040 h 855937"/>
              <a:gd name="connsiteX5" fmla="*/ 1426819 w 1864671"/>
              <a:gd name="connsiteY5" fmla="*/ 716950 h 855937"/>
              <a:gd name="connsiteX6" fmla="*/ 284762 w 1864671"/>
              <a:gd name="connsiteY6" fmla="*/ 559751 h 855937"/>
              <a:gd name="connsiteX7" fmla="*/ 9881 w 1864671"/>
              <a:gd name="connsiteY7" fmla="*/ 509263 h 855937"/>
              <a:gd name="connsiteX0" fmla="*/ 9881 w 1876754"/>
              <a:gd name="connsiteY0" fmla="*/ 501512 h 853026"/>
              <a:gd name="connsiteX1" fmla="*/ 497935 w 1876754"/>
              <a:gd name="connsiteY1" fmla="*/ 63946 h 853026"/>
              <a:gd name="connsiteX2" fmla="*/ 1120625 w 1876754"/>
              <a:gd name="connsiteY2" fmla="*/ 35897 h 853026"/>
              <a:gd name="connsiteX3" fmla="*/ 1718468 w 1876754"/>
              <a:gd name="connsiteY3" fmla="*/ 385272 h 853026"/>
              <a:gd name="connsiteX4" fmla="*/ 1860911 w 1876754"/>
              <a:gd name="connsiteY4" fmla="*/ 843289 h 853026"/>
              <a:gd name="connsiteX5" fmla="*/ 1426819 w 1876754"/>
              <a:gd name="connsiteY5" fmla="*/ 709199 h 853026"/>
              <a:gd name="connsiteX6" fmla="*/ 284762 w 1876754"/>
              <a:gd name="connsiteY6" fmla="*/ 552000 h 853026"/>
              <a:gd name="connsiteX7" fmla="*/ 9881 w 1876754"/>
              <a:gd name="connsiteY7" fmla="*/ 501512 h 853026"/>
              <a:gd name="connsiteX0" fmla="*/ 9881 w 1874221"/>
              <a:gd name="connsiteY0" fmla="*/ 623010 h 974525"/>
              <a:gd name="connsiteX1" fmla="*/ 497935 w 1874221"/>
              <a:gd name="connsiteY1" fmla="*/ 185444 h 974525"/>
              <a:gd name="connsiteX2" fmla="*/ 1272410 w 1874221"/>
              <a:gd name="connsiteY2" fmla="*/ 12874 h 974525"/>
              <a:gd name="connsiteX3" fmla="*/ 1718468 w 1874221"/>
              <a:gd name="connsiteY3" fmla="*/ 506770 h 974525"/>
              <a:gd name="connsiteX4" fmla="*/ 1860911 w 1874221"/>
              <a:gd name="connsiteY4" fmla="*/ 964787 h 974525"/>
              <a:gd name="connsiteX5" fmla="*/ 1426819 w 1874221"/>
              <a:gd name="connsiteY5" fmla="*/ 830697 h 974525"/>
              <a:gd name="connsiteX6" fmla="*/ 284762 w 1874221"/>
              <a:gd name="connsiteY6" fmla="*/ 673498 h 974525"/>
              <a:gd name="connsiteX7" fmla="*/ 9881 w 1874221"/>
              <a:gd name="connsiteY7" fmla="*/ 623010 h 974525"/>
              <a:gd name="connsiteX0" fmla="*/ 4712 w 1869052"/>
              <a:gd name="connsiteY0" fmla="*/ 633304 h 984819"/>
              <a:gd name="connsiteX1" fmla="*/ 402385 w 1869052"/>
              <a:gd name="connsiteY1" fmla="*/ 137323 h 984819"/>
              <a:gd name="connsiteX2" fmla="*/ 1267241 w 1869052"/>
              <a:gd name="connsiteY2" fmla="*/ 23168 h 984819"/>
              <a:gd name="connsiteX3" fmla="*/ 1713299 w 1869052"/>
              <a:gd name="connsiteY3" fmla="*/ 517064 h 984819"/>
              <a:gd name="connsiteX4" fmla="*/ 1855742 w 1869052"/>
              <a:gd name="connsiteY4" fmla="*/ 975081 h 984819"/>
              <a:gd name="connsiteX5" fmla="*/ 1421650 w 1869052"/>
              <a:gd name="connsiteY5" fmla="*/ 840991 h 984819"/>
              <a:gd name="connsiteX6" fmla="*/ 279593 w 1869052"/>
              <a:gd name="connsiteY6" fmla="*/ 683792 h 984819"/>
              <a:gd name="connsiteX7" fmla="*/ 4712 w 1869052"/>
              <a:gd name="connsiteY7" fmla="*/ 633304 h 984819"/>
              <a:gd name="connsiteX0" fmla="*/ 4712 w 1870440"/>
              <a:gd name="connsiteY0" fmla="*/ 633304 h 991310"/>
              <a:gd name="connsiteX1" fmla="*/ 402385 w 1870440"/>
              <a:gd name="connsiteY1" fmla="*/ 137323 h 991310"/>
              <a:gd name="connsiteX2" fmla="*/ 1267241 w 1870440"/>
              <a:gd name="connsiteY2" fmla="*/ 23168 h 991310"/>
              <a:gd name="connsiteX3" fmla="*/ 1713299 w 1870440"/>
              <a:gd name="connsiteY3" fmla="*/ 517064 h 991310"/>
              <a:gd name="connsiteX4" fmla="*/ 1855742 w 1870440"/>
              <a:gd name="connsiteY4" fmla="*/ 975081 h 991310"/>
              <a:gd name="connsiteX5" fmla="*/ 1399477 w 1870440"/>
              <a:gd name="connsiteY5" fmla="*/ 896414 h 991310"/>
              <a:gd name="connsiteX6" fmla="*/ 279593 w 1870440"/>
              <a:gd name="connsiteY6" fmla="*/ 683792 h 991310"/>
              <a:gd name="connsiteX7" fmla="*/ 4712 w 1870440"/>
              <a:gd name="connsiteY7" fmla="*/ 633304 h 991310"/>
              <a:gd name="connsiteX0" fmla="*/ 44 w 1865772"/>
              <a:gd name="connsiteY0" fmla="*/ 633304 h 991310"/>
              <a:gd name="connsiteX1" fmla="*/ 397717 w 1865772"/>
              <a:gd name="connsiteY1" fmla="*/ 137323 h 991310"/>
              <a:gd name="connsiteX2" fmla="*/ 1262573 w 1865772"/>
              <a:gd name="connsiteY2" fmla="*/ 23168 h 991310"/>
              <a:gd name="connsiteX3" fmla="*/ 1708631 w 1865772"/>
              <a:gd name="connsiteY3" fmla="*/ 517064 h 991310"/>
              <a:gd name="connsiteX4" fmla="*/ 1851074 w 1865772"/>
              <a:gd name="connsiteY4" fmla="*/ 975081 h 991310"/>
              <a:gd name="connsiteX5" fmla="*/ 1394809 w 1865772"/>
              <a:gd name="connsiteY5" fmla="*/ 896414 h 991310"/>
              <a:gd name="connsiteX6" fmla="*/ 417748 w 1865772"/>
              <a:gd name="connsiteY6" fmla="*/ 716201 h 991310"/>
              <a:gd name="connsiteX7" fmla="*/ 44 w 1865772"/>
              <a:gd name="connsiteY7" fmla="*/ 633304 h 991310"/>
              <a:gd name="connsiteX0" fmla="*/ 44 w 1865772"/>
              <a:gd name="connsiteY0" fmla="*/ 633304 h 991310"/>
              <a:gd name="connsiteX1" fmla="*/ 397717 w 1865772"/>
              <a:gd name="connsiteY1" fmla="*/ 137323 h 991310"/>
              <a:gd name="connsiteX2" fmla="*/ 1262573 w 1865772"/>
              <a:gd name="connsiteY2" fmla="*/ 23168 h 991310"/>
              <a:gd name="connsiteX3" fmla="*/ 1708631 w 1865772"/>
              <a:gd name="connsiteY3" fmla="*/ 517064 h 991310"/>
              <a:gd name="connsiteX4" fmla="*/ 1851074 w 1865772"/>
              <a:gd name="connsiteY4" fmla="*/ 975081 h 991310"/>
              <a:gd name="connsiteX5" fmla="*/ 1394809 w 1865772"/>
              <a:gd name="connsiteY5" fmla="*/ 896414 h 991310"/>
              <a:gd name="connsiteX6" fmla="*/ 417748 w 1865772"/>
              <a:gd name="connsiteY6" fmla="*/ 716201 h 991310"/>
              <a:gd name="connsiteX7" fmla="*/ 44 w 1865772"/>
              <a:gd name="connsiteY7" fmla="*/ 633304 h 991310"/>
              <a:gd name="connsiteX0" fmla="*/ 46 w 1853519"/>
              <a:gd name="connsiteY0" fmla="*/ 578483 h 990076"/>
              <a:gd name="connsiteX1" fmla="*/ 385464 w 1853519"/>
              <a:gd name="connsiteY1" fmla="*/ 136089 h 990076"/>
              <a:gd name="connsiteX2" fmla="*/ 1250320 w 1853519"/>
              <a:gd name="connsiteY2" fmla="*/ 21934 h 990076"/>
              <a:gd name="connsiteX3" fmla="*/ 1696378 w 1853519"/>
              <a:gd name="connsiteY3" fmla="*/ 515830 h 990076"/>
              <a:gd name="connsiteX4" fmla="*/ 1838821 w 1853519"/>
              <a:gd name="connsiteY4" fmla="*/ 973847 h 990076"/>
              <a:gd name="connsiteX5" fmla="*/ 1382556 w 1853519"/>
              <a:gd name="connsiteY5" fmla="*/ 895180 h 990076"/>
              <a:gd name="connsiteX6" fmla="*/ 405495 w 1853519"/>
              <a:gd name="connsiteY6" fmla="*/ 714967 h 990076"/>
              <a:gd name="connsiteX7" fmla="*/ 46 w 1853519"/>
              <a:gd name="connsiteY7" fmla="*/ 578483 h 990076"/>
              <a:gd name="connsiteX0" fmla="*/ 34142 w 1887615"/>
              <a:gd name="connsiteY0" fmla="*/ 578483 h 990076"/>
              <a:gd name="connsiteX1" fmla="*/ 419560 w 1887615"/>
              <a:gd name="connsiteY1" fmla="*/ 136089 h 990076"/>
              <a:gd name="connsiteX2" fmla="*/ 1284416 w 1887615"/>
              <a:gd name="connsiteY2" fmla="*/ 21934 h 990076"/>
              <a:gd name="connsiteX3" fmla="*/ 1730474 w 1887615"/>
              <a:gd name="connsiteY3" fmla="*/ 515830 h 990076"/>
              <a:gd name="connsiteX4" fmla="*/ 1872917 w 1887615"/>
              <a:gd name="connsiteY4" fmla="*/ 973847 h 990076"/>
              <a:gd name="connsiteX5" fmla="*/ 1416652 w 1887615"/>
              <a:gd name="connsiteY5" fmla="*/ 895180 h 990076"/>
              <a:gd name="connsiteX6" fmla="*/ 439591 w 1887615"/>
              <a:gd name="connsiteY6" fmla="*/ 714967 h 990076"/>
              <a:gd name="connsiteX7" fmla="*/ 64968 w 1887615"/>
              <a:gd name="connsiteY7" fmla="*/ 666714 h 990076"/>
              <a:gd name="connsiteX8" fmla="*/ 34142 w 1887615"/>
              <a:gd name="connsiteY8" fmla="*/ 578483 h 990076"/>
              <a:gd name="connsiteX0" fmla="*/ 34142 w 1887615"/>
              <a:gd name="connsiteY0" fmla="*/ 578483 h 990076"/>
              <a:gd name="connsiteX1" fmla="*/ 419560 w 1887615"/>
              <a:gd name="connsiteY1" fmla="*/ 136089 h 990076"/>
              <a:gd name="connsiteX2" fmla="*/ 1284416 w 1887615"/>
              <a:gd name="connsiteY2" fmla="*/ 21934 h 990076"/>
              <a:gd name="connsiteX3" fmla="*/ 1730474 w 1887615"/>
              <a:gd name="connsiteY3" fmla="*/ 515830 h 990076"/>
              <a:gd name="connsiteX4" fmla="*/ 1872917 w 1887615"/>
              <a:gd name="connsiteY4" fmla="*/ 973847 h 990076"/>
              <a:gd name="connsiteX5" fmla="*/ 1416652 w 1887615"/>
              <a:gd name="connsiteY5" fmla="*/ 895180 h 990076"/>
              <a:gd name="connsiteX6" fmla="*/ 439756 w 1887615"/>
              <a:gd name="connsiteY6" fmla="*/ 726636 h 990076"/>
              <a:gd name="connsiteX7" fmla="*/ 64968 w 1887615"/>
              <a:gd name="connsiteY7" fmla="*/ 666714 h 990076"/>
              <a:gd name="connsiteX8" fmla="*/ 34142 w 1887615"/>
              <a:gd name="connsiteY8" fmla="*/ 578483 h 990076"/>
              <a:gd name="connsiteX0" fmla="*/ 34142 w 1887615"/>
              <a:gd name="connsiteY0" fmla="*/ 578483 h 990076"/>
              <a:gd name="connsiteX1" fmla="*/ 419560 w 1887615"/>
              <a:gd name="connsiteY1" fmla="*/ 136089 h 990076"/>
              <a:gd name="connsiteX2" fmla="*/ 1284416 w 1887615"/>
              <a:gd name="connsiteY2" fmla="*/ 21934 h 990076"/>
              <a:gd name="connsiteX3" fmla="*/ 1730474 w 1887615"/>
              <a:gd name="connsiteY3" fmla="*/ 515830 h 990076"/>
              <a:gd name="connsiteX4" fmla="*/ 1872917 w 1887615"/>
              <a:gd name="connsiteY4" fmla="*/ 973847 h 990076"/>
              <a:gd name="connsiteX5" fmla="*/ 1416652 w 1887615"/>
              <a:gd name="connsiteY5" fmla="*/ 895180 h 990076"/>
              <a:gd name="connsiteX6" fmla="*/ 439756 w 1887615"/>
              <a:gd name="connsiteY6" fmla="*/ 726636 h 990076"/>
              <a:gd name="connsiteX7" fmla="*/ 64968 w 1887615"/>
              <a:gd name="connsiteY7" fmla="*/ 666714 h 990076"/>
              <a:gd name="connsiteX8" fmla="*/ 34142 w 1887615"/>
              <a:gd name="connsiteY8" fmla="*/ 578483 h 990076"/>
              <a:gd name="connsiteX0" fmla="*/ 34142 w 1893656"/>
              <a:gd name="connsiteY0" fmla="*/ 578887 h 990125"/>
              <a:gd name="connsiteX1" fmla="*/ 419560 w 1893656"/>
              <a:gd name="connsiteY1" fmla="*/ 136493 h 990125"/>
              <a:gd name="connsiteX2" fmla="*/ 1284416 w 1893656"/>
              <a:gd name="connsiteY2" fmla="*/ 22338 h 990125"/>
              <a:gd name="connsiteX3" fmla="*/ 1761977 w 1893656"/>
              <a:gd name="connsiteY3" fmla="*/ 522071 h 990125"/>
              <a:gd name="connsiteX4" fmla="*/ 1872917 w 1893656"/>
              <a:gd name="connsiteY4" fmla="*/ 974251 h 990125"/>
              <a:gd name="connsiteX5" fmla="*/ 1416652 w 1893656"/>
              <a:gd name="connsiteY5" fmla="*/ 895584 h 990125"/>
              <a:gd name="connsiteX6" fmla="*/ 439756 w 1893656"/>
              <a:gd name="connsiteY6" fmla="*/ 727040 h 990125"/>
              <a:gd name="connsiteX7" fmla="*/ 64968 w 1893656"/>
              <a:gd name="connsiteY7" fmla="*/ 667118 h 990125"/>
              <a:gd name="connsiteX8" fmla="*/ 34142 w 1893656"/>
              <a:gd name="connsiteY8" fmla="*/ 578887 h 990125"/>
              <a:gd name="connsiteX0" fmla="*/ 34142 w 1890318"/>
              <a:gd name="connsiteY0" fmla="*/ 578887 h 990125"/>
              <a:gd name="connsiteX1" fmla="*/ 419560 w 1890318"/>
              <a:gd name="connsiteY1" fmla="*/ 136493 h 990125"/>
              <a:gd name="connsiteX2" fmla="*/ 1284416 w 1890318"/>
              <a:gd name="connsiteY2" fmla="*/ 22338 h 990125"/>
              <a:gd name="connsiteX3" fmla="*/ 1761977 w 1890318"/>
              <a:gd name="connsiteY3" fmla="*/ 522071 h 990125"/>
              <a:gd name="connsiteX4" fmla="*/ 1872917 w 1890318"/>
              <a:gd name="connsiteY4" fmla="*/ 974251 h 990125"/>
              <a:gd name="connsiteX5" fmla="*/ 1416652 w 1890318"/>
              <a:gd name="connsiteY5" fmla="*/ 895584 h 990125"/>
              <a:gd name="connsiteX6" fmla="*/ 439756 w 1890318"/>
              <a:gd name="connsiteY6" fmla="*/ 727040 h 990125"/>
              <a:gd name="connsiteX7" fmla="*/ 64968 w 1890318"/>
              <a:gd name="connsiteY7" fmla="*/ 667118 h 990125"/>
              <a:gd name="connsiteX8" fmla="*/ 34142 w 1890318"/>
              <a:gd name="connsiteY8" fmla="*/ 578887 h 990125"/>
              <a:gd name="connsiteX0" fmla="*/ 34142 w 1874108"/>
              <a:gd name="connsiteY0" fmla="*/ 578887 h 987469"/>
              <a:gd name="connsiteX1" fmla="*/ 419560 w 1874108"/>
              <a:gd name="connsiteY1" fmla="*/ 136493 h 987469"/>
              <a:gd name="connsiteX2" fmla="*/ 1284416 w 1874108"/>
              <a:gd name="connsiteY2" fmla="*/ 22338 h 987469"/>
              <a:gd name="connsiteX3" fmla="*/ 1761977 w 1874108"/>
              <a:gd name="connsiteY3" fmla="*/ 522071 h 987469"/>
              <a:gd name="connsiteX4" fmla="*/ 1872917 w 1874108"/>
              <a:gd name="connsiteY4" fmla="*/ 974251 h 987469"/>
              <a:gd name="connsiteX5" fmla="*/ 1416652 w 1874108"/>
              <a:gd name="connsiteY5" fmla="*/ 895584 h 987469"/>
              <a:gd name="connsiteX6" fmla="*/ 439756 w 1874108"/>
              <a:gd name="connsiteY6" fmla="*/ 727040 h 987469"/>
              <a:gd name="connsiteX7" fmla="*/ 64968 w 1874108"/>
              <a:gd name="connsiteY7" fmla="*/ 667118 h 987469"/>
              <a:gd name="connsiteX8" fmla="*/ 34142 w 1874108"/>
              <a:gd name="connsiteY8" fmla="*/ 578887 h 987469"/>
              <a:gd name="connsiteX0" fmla="*/ 34142 w 1874269"/>
              <a:gd name="connsiteY0" fmla="*/ 578887 h 980571"/>
              <a:gd name="connsiteX1" fmla="*/ 419560 w 1874269"/>
              <a:gd name="connsiteY1" fmla="*/ 136493 h 980571"/>
              <a:gd name="connsiteX2" fmla="*/ 1284416 w 1874269"/>
              <a:gd name="connsiteY2" fmla="*/ 22338 h 980571"/>
              <a:gd name="connsiteX3" fmla="*/ 1761977 w 1874269"/>
              <a:gd name="connsiteY3" fmla="*/ 522071 h 980571"/>
              <a:gd name="connsiteX4" fmla="*/ 1872917 w 1874269"/>
              <a:gd name="connsiteY4" fmla="*/ 974251 h 980571"/>
              <a:gd name="connsiteX5" fmla="*/ 1416652 w 1874269"/>
              <a:gd name="connsiteY5" fmla="*/ 895584 h 980571"/>
              <a:gd name="connsiteX6" fmla="*/ 439756 w 1874269"/>
              <a:gd name="connsiteY6" fmla="*/ 727040 h 980571"/>
              <a:gd name="connsiteX7" fmla="*/ 64968 w 1874269"/>
              <a:gd name="connsiteY7" fmla="*/ 667118 h 980571"/>
              <a:gd name="connsiteX8" fmla="*/ 34142 w 1874269"/>
              <a:gd name="connsiteY8" fmla="*/ 578887 h 980571"/>
              <a:gd name="connsiteX0" fmla="*/ 34142 w 1888716"/>
              <a:gd name="connsiteY0" fmla="*/ 578887 h 993099"/>
              <a:gd name="connsiteX1" fmla="*/ 419560 w 1888716"/>
              <a:gd name="connsiteY1" fmla="*/ 136493 h 993099"/>
              <a:gd name="connsiteX2" fmla="*/ 1284416 w 1888716"/>
              <a:gd name="connsiteY2" fmla="*/ 22338 h 993099"/>
              <a:gd name="connsiteX3" fmla="*/ 1761977 w 1888716"/>
              <a:gd name="connsiteY3" fmla="*/ 522071 h 993099"/>
              <a:gd name="connsiteX4" fmla="*/ 1872917 w 1888716"/>
              <a:gd name="connsiteY4" fmla="*/ 974251 h 993099"/>
              <a:gd name="connsiteX5" fmla="*/ 1441154 w 1888716"/>
              <a:gd name="connsiteY5" fmla="*/ 914086 h 993099"/>
              <a:gd name="connsiteX6" fmla="*/ 439756 w 1888716"/>
              <a:gd name="connsiteY6" fmla="*/ 727040 h 993099"/>
              <a:gd name="connsiteX7" fmla="*/ 64968 w 1888716"/>
              <a:gd name="connsiteY7" fmla="*/ 667118 h 993099"/>
              <a:gd name="connsiteX8" fmla="*/ 34142 w 1888716"/>
              <a:gd name="connsiteY8" fmla="*/ 578887 h 993099"/>
              <a:gd name="connsiteX0" fmla="*/ 34142 w 1910942"/>
              <a:gd name="connsiteY0" fmla="*/ 578887 h 974312"/>
              <a:gd name="connsiteX1" fmla="*/ 419560 w 1910942"/>
              <a:gd name="connsiteY1" fmla="*/ 136493 h 974312"/>
              <a:gd name="connsiteX2" fmla="*/ 1284416 w 1910942"/>
              <a:gd name="connsiteY2" fmla="*/ 22338 h 974312"/>
              <a:gd name="connsiteX3" fmla="*/ 1761977 w 1910942"/>
              <a:gd name="connsiteY3" fmla="*/ 522071 h 974312"/>
              <a:gd name="connsiteX4" fmla="*/ 1876694 w 1910942"/>
              <a:gd name="connsiteY4" fmla="*/ 900322 h 974312"/>
              <a:gd name="connsiteX5" fmla="*/ 1872917 w 1910942"/>
              <a:gd name="connsiteY5" fmla="*/ 974251 h 974312"/>
              <a:gd name="connsiteX6" fmla="*/ 1441154 w 1910942"/>
              <a:gd name="connsiteY6" fmla="*/ 914086 h 974312"/>
              <a:gd name="connsiteX7" fmla="*/ 439756 w 1910942"/>
              <a:gd name="connsiteY7" fmla="*/ 727040 h 974312"/>
              <a:gd name="connsiteX8" fmla="*/ 64968 w 1910942"/>
              <a:gd name="connsiteY8" fmla="*/ 667118 h 974312"/>
              <a:gd name="connsiteX9" fmla="*/ 34142 w 1910942"/>
              <a:gd name="connsiteY9" fmla="*/ 578887 h 974312"/>
              <a:gd name="connsiteX0" fmla="*/ 34142 w 1899488"/>
              <a:gd name="connsiteY0" fmla="*/ 578887 h 989383"/>
              <a:gd name="connsiteX1" fmla="*/ 419560 w 1899488"/>
              <a:gd name="connsiteY1" fmla="*/ 136493 h 989383"/>
              <a:gd name="connsiteX2" fmla="*/ 1284416 w 1899488"/>
              <a:gd name="connsiteY2" fmla="*/ 22338 h 989383"/>
              <a:gd name="connsiteX3" fmla="*/ 1761977 w 1899488"/>
              <a:gd name="connsiteY3" fmla="*/ 522071 h 989383"/>
              <a:gd name="connsiteX4" fmla="*/ 1876694 w 1899488"/>
              <a:gd name="connsiteY4" fmla="*/ 900322 h 989383"/>
              <a:gd name="connsiteX5" fmla="*/ 1853831 w 1899488"/>
              <a:gd name="connsiteY5" fmla="*/ 989334 h 989383"/>
              <a:gd name="connsiteX6" fmla="*/ 1441154 w 1899488"/>
              <a:gd name="connsiteY6" fmla="*/ 914086 h 989383"/>
              <a:gd name="connsiteX7" fmla="*/ 439756 w 1899488"/>
              <a:gd name="connsiteY7" fmla="*/ 727040 h 989383"/>
              <a:gd name="connsiteX8" fmla="*/ 64968 w 1899488"/>
              <a:gd name="connsiteY8" fmla="*/ 667118 h 989383"/>
              <a:gd name="connsiteX9" fmla="*/ 34142 w 1899488"/>
              <a:gd name="connsiteY9" fmla="*/ 578887 h 989383"/>
              <a:gd name="connsiteX0" fmla="*/ 34142 w 1890632"/>
              <a:gd name="connsiteY0" fmla="*/ 578887 h 993703"/>
              <a:gd name="connsiteX1" fmla="*/ 419560 w 1890632"/>
              <a:gd name="connsiteY1" fmla="*/ 136493 h 993703"/>
              <a:gd name="connsiteX2" fmla="*/ 1284416 w 1890632"/>
              <a:gd name="connsiteY2" fmla="*/ 22338 h 993703"/>
              <a:gd name="connsiteX3" fmla="*/ 1761977 w 1890632"/>
              <a:gd name="connsiteY3" fmla="*/ 522071 h 993703"/>
              <a:gd name="connsiteX4" fmla="*/ 1876694 w 1890632"/>
              <a:gd name="connsiteY4" fmla="*/ 900322 h 993703"/>
              <a:gd name="connsiteX5" fmla="*/ 1853831 w 1890632"/>
              <a:gd name="connsiteY5" fmla="*/ 989334 h 993703"/>
              <a:gd name="connsiteX6" fmla="*/ 1441154 w 1890632"/>
              <a:gd name="connsiteY6" fmla="*/ 914086 h 993703"/>
              <a:gd name="connsiteX7" fmla="*/ 439756 w 1890632"/>
              <a:gd name="connsiteY7" fmla="*/ 727040 h 993703"/>
              <a:gd name="connsiteX8" fmla="*/ 64968 w 1890632"/>
              <a:gd name="connsiteY8" fmla="*/ 667118 h 993703"/>
              <a:gd name="connsiteX9" fmla="*/ 34142 w 1890632"/>
              <a:gd name="connsiteY9" fmla="*/ 578887 h 993703"/>
              <a:gd name="connsiteX0" fmla="*/ 34142 w 1890632"/>
              <a:gd name="connsiteY0" fmla="*/ 578887 h 993703"/>
              <a:gd name="connsiteX1" fmla="*/ 419560 w 1890632"/>
              <a:gd name="connsiteY1" fmla="*/ 136493 h 993703"/>
              <a:gd name="connsiteX2" fmla="*/ 1284416 w 1890632"/>
              <a:gd name="connsiteY2" fmla="*/ 22338 h 993703"/>
              <a:gd name="connsiteX3" fmla="*/ 1761977 w 1890632"/>
              <a:gd name="connsiteY3" fmla="*/ 522071 h 993703"/>
              <a:gd name="connsiteX4" fmla="*/ 1876694 w 1890632"/>
              <a:gd name="connsiteY4" fmla="*/ 900322 h 993703"/>
              <a:gd name="connsiteX5" fmla="*/ 1853831 w 1890632"/>
              <a:gd name="connsiteY5" fmla="*/ 989334 h 993703"/>
              <a:gd name="connsiteX6" fmla="*/ 1441154 w 1890632"/>
              <a:gd name="connsiteY6" fmla="*/ 914086 h 993703"/>
              <a:gd name="connsiteX7" fmla="*/ 439756 w 1890632"/>
              <a:gd name="connsiteY7" fmla="*/ 727040 h 993703"/>
              <a:gd name="connsiteX8" fmla="*/ 64968 w 1890632"/>
              <a:gd name="connsiteY8" fmla="*/ 667118 h 993703"/>
              <a:gd name="connsiteX9" fmla="*/ 34142 w 1890632"/>
              <a:gd name="connsiteY9" fmla="*/ 578887 h 993703"/>
              <a:gd name="connsiteX0" fmla="*/ 15545 w 1872035"/>
              <a:gd name="connsiteY0" fmla="*/ 578887 h 993703"/>
              <a:gd name="connsiteX1" fmla="*/ 400963 w 1872035"/>
              <a:gd name="connsiteY1" fmla="*/ 136493 h 993703"/>
              <a:gd name="connsiteX2" fmla="*/ 1265819 w 1872035"/>
              <a:gd name="connsiteY2" fmla="*/ 22338 h 993703"/>
              <a:gd name="connsiteX3" fmla="*/ 1743380 w 1872035"/>
              <a:gd name="connsiteY3" fmla="*/ 522071 h 993703"/>
              <a:gd name="connsiteX4" fmla="*/ 1858097 w 1872035"/>
              <a:gd name="connsiteY4" fmla="*/ 900322 h 993703"/>
              <a:gd name="connsiteX5" fmla="*/ 1835234 w 1872035"/>
              <a:gd name="connsiteY5" fmla="*/ 989334 h 993703"/>
              <a:gd name="connsiteX6" fmla="*/ 1422557 w 1872035"/>
              <a:gd name="connsiteY6" fmla="*/ 914086 h 993703"/>
              <a:gd name="connsiteX7" fmla="*/ 421159 w 1872035"/>
              <a:gd name="connsiteY7" fmla="*/ 727040 h 993703"/>
              <a:gd name="connsiteX8" fmla="*/ 109376 w 1872035"/>
              <a:gd name="connsiteY8" fmla="*/ 678789 h 993703"/>
              <a:gd name="connsiteX9" fmla="*/ 15545 w 1872035"/>
              <a:gd name="connsiteY9" fmla="*/ 578887 h 993703"/>
              <a:gd name="connsiteX0" fmla="*/ 21358 w 1843514"/>
              <a:gd name="connsiteY0" fmla="*/ 594911 h 994056"/>
              <a:gd name="connsiteX1" fmla="*/ 372442 w 1843514"/>
              <a:gd name="connsiteY1" fmla="*/ 136846 h 994056"/>
              <a:gd name="connsiteX2" fmla="*/ 1237298 w 1843514"/>
              <a:gd name="connsiteY2" fmla="*/ 22691 h 994056"/>
              <a:gd name="connsiteX3" fmla="*/ 1714859 w 1843514"/>
              <a:gd name="connsiteY3" fmla="*/ 522424 h 994056"/>
              <a:gd name="connsiteX4" fmla="*/ 1829576 w 1843514"/>
              <a:gd name="connsiteY4" fmla="*/ 900675 h 994056"/>
              <a:gd name="connsiteX5" fmla="*/ 1806713 w 1843514"/>
              <a:gd name="connsiteY5" fmla="*/ 989687 h 994056"/>
              <a:gd name="connsiteX6" fmla="*/ 1394036 w 1843514"/>
              <a:gd name="connsiteY6" fmla="*/ 914439 h 994056"/>
              <a:gd name="connsiteX7" fmla="*/ 392638 w 1843514"/>
              <a:gd name="connsiteY7" fmla="*/ 727393 h 994056"/>
              <a:gd name="connsiteX8" fmla="*/ 80855 w 1843514"/>
              <a:gd name="connsiteY8" fmla="*/ 679142 h 994056"/>
              <a:gd name="connsiteX9" fmla="*/ 21358 w 1843514"/>
              <a:gd name="connsiteY9" fmla="*/ 594911 h 994056"/>
              <a:gd name="connsiteX0" fmla="*/ 21358 w 1843514"/>
              <a:gd name="connsiteY0" fmla="*/ 597202 h 996347"/>
              <a:gd name="connsiteX1" fmla="*/ 372442 w 1843514"/>
              <a:gd name="connsiteY1" fmla="*/ 139137 h 996347"/>
              <a:gd name="connsiteX2" fmla="*/ 1237298 w 1843514"/>
              <a:gd name="connsiteY2" fmla="*/ 24982 h 996347"/>
              <a:gd name="connsiteX3" fmla="*/ 1714859 w 1843514"/>
              <a:gd name="connsiteY3" fmla="*/ 524715 h 996347"/>
              <a:gd name="connsiteX4" fmla="*/ 1829576 w 1843514"/>
              <a:gd name="connsiteY4" fmla="*/ 902966 h 996347"/>
              <a:gd name="connsiteX5" fmla="*/ 1806713 w 1843514"/>
              <a:gd name="connsiteY5" fmla="*/ 991978 h 996347"/>
              <a:gd name="connsiteX6" fmla="*/ 1394036 w 1843514"/>
              <a:gd name="connsiteY6" fmla="*/ 916730 h 996347"/>
              <a:gd name="connsiteX7" fmla="*/ 392638 w 1843514"/>
              <a:gd name="connsiteY7" fmla="*/ 729684 h 996347"/>
              <a:gd name="connsiteX8" fmla="*/ 80855 w 1843514"/>
              <a:gd name="connsiteY8" fmla="*/ 681433 h 996347"/>
              <a:gd name="connsiteX9" fmla="*/ 21358 w 1843514"/>
              <a:gd name="connsiteY9" fmla="*/ 597202 h 996347"/>
              <a:gd name="connsiteX0" fmla="*/ 21358 w 1843514"/>
              <a:gd name="connsiteY0" fmla="*/ 597202 h 996347"/>
              <a:gd name="connsiteX1" fmla="*/ 372442 w 1843514"/>
              <a:gd name="connsiteY1" fmla="*/ 139137 h 996347"/>
              <a:gd name="connsiteX2" fmla="*/ 1237298 w 1843514"/>
              <a:gd name="connsiteY2" fmla="*/ 24982 h 996347"/>
              <a:gd name="connsiteX3" fmla="*/ 1714859 w 1843514"/>
              <a:gd name="connsiteY3" fmla="*/ 524715 h 996347"/>
              <a:gd name="connsiteX4" fmla="*/ 1829576 w 1843514"/>
              <a:gd name="connsiteY4" fmla="*/ 902966 h 996347"/>
              <a:gd name="connsiteX5" fmla="*/ 1806713 w 1843514"/>
              <a:gd name="connsiteY5" fmla="*/ 991978 h 996347"/>
              <a:gd name="connsiteX6" fmla="*/ 1394036 w 1843514"/>
              <a:gd name="connsiteY6" fmla="*/ 916730 h 996347"/>
              <a:gd name="connsiteX7" fmla="*/ 392638 w 1843514"/>
              <a:gd name="connsiteY7" fmla="*/ 729684 h 996347"/>
              <a:gd name="connsiteX8" fmla="*/ 80855 w 1843514"/>
              <a:gd name="connsiteY8" fmla="*/ 681433 h 996347"/>
              <a:gd name="connsiteX9" fmla="*/ 21358 w 1843514"/>
              <a:gd name="connsiteY9" fmla="*/ 597202 h 996347"/>
              <a:gd name="connsiteX0" fmla="*/ 9840 w 1948135"/>
              <a:gd name="connsiteY0" fmla="*/ 573511 h 993588"/>
              <a:gd name="connsiteX1" fmla="*/ 477063 w 1948135"/>
              <a:gd name="connsiteY1" fmla="*/ 136378 h 993588"/>
              <a:gd name="connsiteX2" fmla="*/ 1341919 w 1948135"/>
              <a:gd name="connsiteY2" fmla="*/ 22223 h 993588"/>
              <a:gd name="connsiteX3" fmla="*/ 1819480 w 1948135"/>
              <a:gd name="connsiteY3" fmla="*/ 521956 h 993588"/>
              <a:gd name="connsiteX4" fmla="*/ 1934197 w 1948135"/>
              <a:gd name="connsiteY4" fmla="*/ 900207 h 993588"/>
              <a:gd name="connsiteX5" fmla="*/ 1911334 w 1948135"/>
              <a:gd name="connsiteY5" fmla="*/ 989219 h 993588"/>
              <a:gd name="connsiteX6" fmla="*/ 1498657 w 1948135"/>
              <a:gd name="connsiteY6" fmla="*/ 913971 h 993588"/>
              <a:gd name="connsiteX7" fmla="*/ 497259 w 1948135"/>
              <a:gd name="connsiteY7" fmla="*/ 726925 h 993588"/>
              <a:gd name="connsiteX8" fmla="*/ 185476 w 1948135"/>
              <a:gd name="connsiteY8" fmla="*/ 678674 h 993588"/>
              <a:gd name="connsiteX9" fmla="*/ 9840 w 1948135"/>
              <a:gd name="connsiteY9" fmla="*/ 573511 h 993588"/>
              <a:gd name="connsiteX0" fmla="*/ 45764 w 1984059"/>
              <a:gd name="connsiteY0" fmla="*/ 573511 h 993588"/>
              <a:gd name="connsiteX1" fmla="*/ 512987 w 1984059"/>
              <a:gd name="connsiteY1" fmla="*/ 136378 h 993588"/>
              <a:gd name="connsiteX2" fmla="*/ 1377843 w 1984059"/>
              <a:gd name="connsiteY2" fmla="*/ 22223 h 993588"/>
              <a:gd name="connsiteX3" fmla="*/ 1855404 w 1984059"/>
              <a:gd name="connsiteY3" fmla="*/ 521956 h 993588"/>
              <a:gd name="connsiteX4" fmla="*/ 1970121 w 1984059"/>
              <a:gd name="connsiteY4" fmla="*/ 900207 h 993588"/>
              <a:gd name="connsiteX5" fmla="*/ 1947258 w 1984059"/>
              <a:gd name="connsiteY5" fmla="*/ 989219 h 993588"/>
              <a:gd name="connsiteX6" fmla="*/ 1534581 w 1984059"/>
              <a:gd name="connsiteY6" fmla="*/ 913971 h 993588"/>
              <a:gd name="connsiteX7" fmla="*/ 533183 w 1984059"/>
              <a:gd name="connsiteY7" fmla="*/ 726925 h 993588"/>
              <a:gd name="connsiteX8" fmla="*/ 72744 w 1984059"/>
              <a:gd name="connsiteY8" fmla="*/ 645571 h 993588"/>
              <a:gd name="connsiteX9" fmla="*/ 45764 w 1984059"/>
              <a:gd name="connsiteY9" fmla="*/ 573511 h 993588"/>
              <a:gd name="connsiteX0" fmla="*/ 45764 w 1984059"/>
              <a:gd name="connsiteY0" fmla="*/ 534317 h 954394"/>
              <a:gd name="connsiteX1" fmla="*/ 512987 w 1984059"/>
              <a:gd name="connsiteY1" fmla="*/ 97184 h 954394"/>
              <a:gd name="connsiteX2" fmla="*/ 1338355 w 1984059"/>
              <a:gd name="connsiteY2" fmla="*/ 29812 h 954394"/>
              <a:gd name="connsiteX3" fmla="*/ 1855404 w 1984059"/>
              <a:gd name="connsiteY3" fmla="*/ 482762 h 954394"/>
              <a:gd name="connsiteX4" fmla="*/ 1970121 w 1984059"/>
              <a:gd name="connsiteY4" fmla="*/ 861013 h 954394"/>
              <a:gd name="connsiteX5" fmla="*/ 1947258 w 1984059"/>
              <a:gd name="connsiteY5" fmla="*/ 950025 h 954394"/>
              <a:gd name="connsiteX6" fmla="*/ 1534581 w 1984059"/>
              <a:gd name="connsiteY6" fmla="*/ 874777 h 954394"/>
              <a:gd name="connsiteX7" fmla="*/ 533183 w 1984059"/>
              <a:gd name="connsiteY7" fmla="*/ 687731 h 954394"/>
              <a:gd name="connsiteX8" fmla="*/ 72744 w 1984059"/>
              <a:gd name="connsiteY8" fmla="*/ 606377 h 954394"/>
              <a:gd name="connsiteX9" fmla="*/ 45764 w 1984059"/>
              <a:gd name="connsiteY9" fmla="*/ 534317 h 954394"/>
              <a:gd name="connsiteX0" fmla="*/ 45764 w 1984059"/>
              <a:gd name="connsiteY0" fmla="*/ 534317 h 954394"/>
              <a:gd name="connsiteX1" fmla="*/ 512987 w 1984059"/>
              <a:gd name="connsiteY1" fmla="*/ 97184 h 954394"/>
              <a:gd name="connsiteX2" fmla="*/ 1338355 w 1984059"/>
              <a:gd name="connsiteY2" fmla="*/ 29812 h 954394"/>
              <a:gd name="connsiteX3" fmla="*/ 1855404 w 1984059"/>
              <a:gd name="connsiteY3" fmla="*/ 482762 h 954394"/>
              <a:gd name="connsiteX4" fmla="*/ 1970121 w 1984059"/>
              <a:gd name="connsiteY4" fmla="*/ 861013 h 954394"/>
              <a:gd name="connsiteX5" fmla="*/ 1947258 w 1984059"/>
              <a:gd name="connsiteY5" fmla="*/ 950025 h 954394"/>
              <a:gd name="connsiteX6" fmla="*/ 1534581 w 1984059"/>
              <a:gd name="connsiteY6" fmla="*/ 874777 h 954394"/>
              <a:gd name="connsiteX7" fmla="*/ 533183 w 1984059"/>
              <a:gd name="connsiteY7" fmla="*/ 687731 h 954394"/>
              <a:gd name="connsiteX8" fmla="*/ 72744 w 1984059"/>
              <a:gd name="connsiteY8" fmla="*/ 606377 h 954394"/>
              <a:gd name="connsiteX9" fmla="*/ 45764 w 1984059"/>
              <a:gd name="connsiteY9" fmla="*/ 534317 h 954394"/>
              <a:gd name="connsiteX0" fmla="*/ 45764 w 2006048"/>
              <a:gd name="connsiteY0" fmla="*/ 534317 h 965213"/>
              <a:gd name="connsiteX1" fmla="*/ 512987 w 2006048"/>
              <a:gd name="connsiteY1" fmla="*/ 97184 h 965213"/>
              <a:gd name="connsiteX2" fmla="*/ 1338355 w 2006048"/>
              <a:gd name="connsiteY2" fmla="*/ 29812 h 965213"/>
              <a:gd name="connsiteX3" fmla="*/ 1855404 w 2006048"/>
              <a:gd name="connsiteY3" fmla="*/ 482762 h 965213"/>
              <a:gd name="connsiteX4" fmla="*/ 1991773 w 2006048"/>
              <a:gd name="connsiteY4" fmla="*/ 918378 h 965213"/>
              <a:gd name="connsiteX5" fmla="*/ 1947258 w 2006048"/>
              <a:gd name="connsiteY5" fmla="*/ 950025 h 965213"/>
              <a:gd name="connsiteX6" fmla="*/ 1534581 w 2006048"/>
              <a:gd name="connsiteY6" fmla="*/ 874777 h 965213"/>
              <a:gd name="connsiteX7" fmla="*/ 533183 w 2006048"/>
              <a:gd name="connsiteY7" fmla="*/ 687731 h 965213"/>
              <a:gd name="connsiteX8" fmla="*/ 72744 w 2006048"/>
              <a:gd name="connsiteY8" fmla="*/ 606377 h 965213"/>
              <a:gd name="connsiteX9" fmla="*/ 45764 w 2006048"/>
              <a:gd name="connsiteY9" fmla="*/ 534317 h 965213"/>
              <a:gd name="connsiteX0" fmla="*/ 45764 w 2000586"/>
              <a:gd name="connsiteY0" fmla="*/ 534317 h 953030"/>
              <a:gd name="connsiteX1" fmla="*/ 512987 w 2000586"/>
              <a:gd name="connsiteY1" fmla="*/ 97184 h 953030"/>
              <a:gd name="connsiteX2" fmla="*/ 1338355 w 2000586"/>
              <a:gd name="connsiteY2" fmla="*/ 29812 h 953030"/>
              <a:gd name="connsiteX3" fmla="*/ 1855404 w 2000586"/>
              <a:gd name="connsiteY3" fmla="*/ 482762 h 953030"/>
              <a:gd name="connsiteX4" fmla="*/ 1991773 w 2000586"/>
              <a:gd name="connsiteY4" fmla="*/ 918378 h 953030"/>
              <a:gd name="connsiteX5" fmla="*/ 1947258 w 2000586"/>
              <a:gd name="connsiteY5" fmla="*/ 950025 h 953030"/>
              <a:gd name="connsiteX6" fmla="*/ 1534581 w 2000586"/>
              <a:gd name="connsiteY6" fmla="*/ 874777 h 953030"/>
              <a:gd name="connsiteX7" fmla="*/ 533183 w 2000586"/>
              <a:gd name="connsiteY7" fmla="*/ 687731 h 953030"/>
              <a:gd name="connsiteX8" fmla="*/ 72744 w 2000586"/>
              <a:gd name="connsiteY8" fmla="*/ 606377 h 953030"/>
              <a:gd name="connsiteX9" fmla="*/ 45764 w 2000586"/>
              <a:gd name="connsiteY9" fmla="*/ 534317 h 953030"/>
              <a:gd name="connsiteX0" fmla="*/ 45764 w 2000586"/>
              <a:gd name="connsiteY0" fmla="*/ 539083 h 957796"/>
              <a:gd name="connsiteX1" fmla="*/ 512987 w 2000586"/>
              <a:gd name="connsiteY1" fmla="*/ 101950 h 957796"/>
              <a:gd name="connsiteX2" fmla="*/ 1302659 w 2000586"/>
              <a:gd name="connsiteY2" fmla="*/ 28602 h 957796"/>
              <a:gd name="connsiteX3" fmla="*/ 1855404 w 2000586"/>
              <a:gd name="connsiteY3" fmla="*/ 487528 h 957796"/>
              <a:gd name="connsiteX4" fmla="*/ 1991773 w 2000586"/>
              <a:gd name="connsiteY4" fmla="*/ 923144 h 957796"/>
              <a:gd name="connsiteX5" fmla="*/ 1947258 w 2000586"/>
              <a:gd name="connsiteY5" fmla="*/ 954791 h 957796"/>
              <a:gd name="connsiteX6" fmla="*/ 1534581 w 2000586"/>
              <a:gd name="connsiteY6" fmla="*/ 879543 h 957796"/>
              <a:gd name="connsiteX7" fmla="*/ 533183 w 2000586"/>
              <a:gd name="connsiteY7" fmla="*/ 692497 h 957796"/>
              <a:gd name="connsiteX8" fmla="*/ 72744 w 2000586"/>
              <a:gd name="connsiteY8" fmla="*/ 611143 h 957796"/>
              <a:gd name="connsiteX9" fmla="*/ 45764 w 2000586"/>
              <a:gd name="connsiteY9" fmla="*/ 539083 h 957796"/>
              <a:gd name="connsiteX0" fmla="*/ 45764 w 2006017"/>
              <a:gd name="connsiteY0" fmla="*/ 538435 h 970879"/>
              <a:gd name="connsiteX1" fmla="*/ 512987 w 2006017"/>
              <a:gd name="connsiteY1" fmla="*/ 101302 h 970879"/>
              <a:gd name="connsiteX2" fmla="*/ 1302659 w 2006017"/>
              <a:gd name="connsiteY2" fmla="*/ 27954 h 970879"/>
              <a:gd name="connsiteX3" fmla="*/ 1836757 w 2006017"/>
              <a:gd name="connsiteY3" fmla="*/ 478081 h 970879"/>
              <a:gd name="connsiteX4" fmla="*/ 1991773 w 2006017"/>
              <a:gd name="connsiteY4" fmla="*/ 922496 h 970879"/>
              <a:gd name="connsiteX5" fmla="*/ 1947258 w 2006017"/>
              <a:gd name="connsiteY5" fmla="*/ 954143 h 970879"/>
              <a:gd name="connsiteX6" fmla="*/ 1534581 w 2006017"/>
              <a:gd name="connsiteY6" fmla="*/ 878895 h 970879"/>
              <a:gd name="connsiteX7" fmla="*/ 533183 w 2006017"/>
              <a:gd name="connsiteY7" fmla="*/ 691849 h 970879"/>
              <a:gd name="connsiteX8" fmla="*/ 72744 w 2006017"/>
              <a:gd name="connsiteY8" fmla="*/ 610495 h 970879"/>
              <a:gd name="connsiteX9" fmla="*/ 45764 w 2006017"/>
              <a:gd name="connsiteY9" fmla="*/ 538435 h 970879"/>
              <a:gd name="connsiteX0" fmla="*/ 45764 w 2001312"/>
              <a:gd name="connsiteY0" fmla="*/ 538435 h 968966"/>
              <a:gd name="connsiteX1" fmla="*/ 512987 w 2001312"/>
              <a:gd name="connsiteY1" fmla="*/ 101302 h 968966"/>
              <a:gd name="connsiteX2" fmla="*/ 1302659 w 2001312"/>
              <a:gd name="connsiteY2" fmla="*/ 27954 h 968966"/>
              <a:gd name="connsiteX3" fmla="*/ 1836757 w 2001312"/>
              <a:gd name="connsiteY3" fmla="*/ 478081 h 968966"/>
              <a:gd name="connsiteX4" fmla="*/ 1991773 w 2001312"/>
              <a:gd name="connsiteY4" fmla="*/ 922496 h 968966"/>
              <a:gd name="connsiteX5" fmla="*/ 1947258 w 2001312"/>
              <a:gd name="connsiteY5" fmla="*/ 954143 h 968966"/>
              <a:gd name="connsiteX6" fmla="*/ 1534581 w 2001312"/>
              <a:gd name="connsiteY6" fmla="*/ 878895 h 968966"/>
              <a:gd name="connsiteX7" fmla="*/ 533183 w 2001312"/>
              <a:gd name="connsiteY7" fmla="*/ 691849 h 968966"/>
              <a:gd name="connsiteX8" fmla="*/ 72744 w 2001312"/>
              <a:gd name="connsiteY8" fmla="*/ 610495 h 968966"/>
              <a:gd name="connsiteX9" fmla="*/ 45764 w 2001312"/>
              <a:gd name="connsiteY9" fmla="*/ 538435 h 968966"/>
              <a:gd name="connsiteX0" fmla="*/ 45764 w 1997670"/>
              <a:gd name="connsiteY0" fmla="*/ 538435 h 954720"/>
              <a:gd name="connsiteX1" fmla="*/ 512987 w 1997670"/>
              <a:gd name="connsiteY1" fmla="*/ 101302 h 954720"/>
              <a:gd name="connsiteX2" fmla="*/ 1302659 w 1997670"/>
              <a:gd name="connsiteY2" fmla="*/ 27954 h 954720"/>
              <a:gd name="connsiteX3" fmla="*/ 1836757 w 1997670"/>
              <a:gd name="connsiteY3" fmla="*/ 478081 h 954720"/>
              <a:gd name="connsiteX4" fmla="*/ 1991773 w 1997670"/>
              <a:gd name="connsiteY4" fmla="*/ 922496 h 954720"/>
              <a:gd name="connsiteX5" fmla="*/ 1947258 w 1997670"/>
              <a:gd name="connsiteY5" fmla="*/ 954143 h 954720"/>
              <a:gd name="connsiteX6" fmla="*/ 1534581 w 1997670"/>
              <a:gd name="connsiteY6" fmla="*/ 878895 h 954720"/>
              <a:gd name="connsiteX7" fmla="*/ 533183 w 1997670"/>
              <a:gd name="connsiteY7" fmla="*/ 691849 h 954720"/>
              <a:gd name="connsiteX8" fmla="*/ 72744 w 1997670"/>
              <a:gd name="connsiteY8" fmla="*/ 610495 h 954720"/>
              <a:gd name="connsiteX9" fmla="*/ 45764 w 1997670"/>
              <a:gd name="connsiteY9" fmla="*/ 538435 h 954720"/>
              <a:gd name="connsiteX0" fmla="*/ 44343 w 1996249"/>
              <a:gd name="connsiteY0" fmla="*/ 538435 h 954720"/>
              <a:gd name="connsiteX1" fmla="*/ 511566 w 1996249"/>
              <a:gd name="connsiteY1" fmla="*/ 101302 h 954720"/>
              <a:gd name="connsiteX2" fmla="*/ 1301238 w 1996249"/>
              <a:gd name="connsiteY2" fmla="*/ 27954 h 954720"/>
              <a:gd name="connsiteX3" fmla="*/ 1835336 w 1996249"/>
              <a:gd name="connsiteY3" fmla="*/ 478081 h 954720"/>
              <a:gd name="connsiteX4" fmla="*/ 1990352 w 1996249"/>
              <a:gd name="connsiteY4" fmla="*/ 922496 h 954720"/>
              <a:gd name="connsiteX5" fmla="*/ 1945837 w 1996249"/>
              <a:gd name="connsiteY5" fmla="*/ 954143 h 954720"/>
              <a:gd name="connsiteX6" fmla="*/ 1533160 w 1996249"/>
              <a:gd name="connsiteY6" fmla="*/ 878895 h 954720"/>
              <a:gd name="connsiteX7" fmla="*/ 531762 w 1996249"/>
              <a:gd name="connsiteY7" fmla="*/ 691849 h 954720"/>
              <a:gd name="connsiteX8" fmla="*/ 71323 w 1996249"/>
              <a:gd name="connsiteY8" fmla="*/ 610495 h 954720"/>
              <a:gd name="connsiteX9" fmla="*/ 44343 w 1996249"/>
              <a:gd name="connsiteY9" fmla="*/ 538435 h 954720"/>
              <a:gd name="connsiteX0" fmla="*/ 38388 w 1990294"/>
              <a:gd name="connsiteY0" fmla="*/ 538435 h 954720"/>
              <a:gd name="connsiteX1" fmla="*/ 505611 w 1990294"/>
              <a:gd name="connsiteY1" fmla="*/ 101302 h 954720"/>
              <a:gd name="connsiteX2" fmla="*/ 1295283 w 1990294"/>
              <a:gd name="connsiteY2" fmla="*/ 27954 h 954720"/>
              <a:gd name="connsiteX3" fmla="*/ 1829381 w 1990294"/>
              <a:gd name="connsiteY3" fmla="*/ 478081 h 954720"/>
              <a:gd name="connsiteX4" fmla="*/ 1984397 w 1990294"/>
              <a:gd name="connsiteY4" fmla="*/ 922496 h 954720"/>
              <a:gd name="connsiteX5" fmla="*/ 1939882 w 1990294"/>
              <a:gd name="connsiteY5" fmla="*/ 954143 h 954720"/>
              <a:gd name="connsiteX6" fmla="*/ 1527205 w 1990294"/>
              <a:gd name="connsiteY6" fmla="*/ 878895 h 954720"/>
              <a:gd name="connsiteX7" fmla="*/ 525807 w 1990294"/>
              <a:gd name="connsiteY7" fmla="*/ 691849 h 954720"/>
              <a:gd name="connsiteX8" fmla="*/ 65368 w 1990294"/>
              <a:gd name="connsiteY8" fmla="*/ 610495 h 954720"/>
              <a:gd name="connsiteX9" fmla="*/ 38388 w 1990294"/>
              <a:gd name="connsiteY9" fmla="*/ 538435 h 954720"/>
              <a:gd name="connsiteX0" fmla="*/ 33188 w 1985094"/>
              <a:gd name="connsiteY0" fmla="*/ 538435 h 954720"/>
              <a:gd name="connsiteX1" fmla="*/ 500411 w 1985094"/>
              <a:gd name="connsiteY1" fmla="*/ 101302 h 954720"/>
              <a:gd name="connsiteX2" fmla="*/ 1290083 w 1985094"/>
              <a:gd name="connsiteY2" fmla="*/ 27954 h 954720"/>
              <a:gd name="connsiteX3" fmla="*/ 1824181 w 1985094"/>
              <a:gd name="connsiteY3" fmla="*/ 478081 h 954720"/>
              <a:gd name="connsiteX4" fmla="*/ 1979197 w 1985094"/>
              <a:gd name="connsiteY4" fmla="*/ 922496 h 954720"/>
              <a:gd name="connsiteX5" fmla="*/ 1934682 w 1985094"/>
              <a:gd name="connsiteY5" fmla="*/ 954143 h 954720"/>
              <a:gd name="connsiteX6" fmla="*/ 1522005 w 1985094"/>
              <a:gd name="connsiteY6" fmla="*/ 878895 h 954720"/>
              <a:gd name="connsiteX7" fmla="*/ 520607 w 1985094"/>
              <a:gd name="connsiteY7" fmla="*/ 691849 h 954720"/>
              <a:gd name="connsiteX8" fmla="*/ 60168 w 1985094"/>
              <a:gd name="connsiteY8" fmla="*/ 610495 h 954720"/>
              <a:gd name="connsiteX9" fmla="*/ 33188 w 1985094"/>
              <a:gd name="connsiteY9" fmla="*/ 538435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5094" h="954720">
                <a:moveTo>
                  <a:pt x="33188" y="538435"/>
                </a:moveTo>
                <a:cubicBezTo>
                  <a:pt x="88814" y="464808"/>
                  <a:pt x="290929" y="186382"/>
                  <a:pt x="500411" y="101302"/>
                </a:cubicBezTo>
                <a:cubicBezTo>
                  <a:pt x="709894" y="16222"/>
                  <a:pt x="1069455" y="-34842"/>
                  <a:pt x="1290083" y="27954"/>
                </a:cubicBezTo>
                <a:cubicBezTo>
                  <a:pt x="1510711" y="90750"/>
                  <a:pt x="1709329" y="328991"/>
                  <a:pt x="1824181" y="478081"/>
                </a:cubicBezTo>
                <a:cubicBezTo>
                  <a:pt x="1939033" y="627171"/>
                  <a:pt x="1968978" y="889429"/>
                  <a:pt x="1979197" y="922496"/>
                </a:cubicBezTo>
                <a:cubicBezTo>
                  <a:pt x="1989416" y="955563"/>
                  <a:pt x="1992690" y="955931"/>
                  <a:pt x="1934682" y="954143"/>
                </a:cubicBezTo>
                <a:cubicBezTo>
                  <a:pt x="1876674" y="952355"/>
                  <a:pt x="1522005" y="878895"/>
                  <a:pt x="1522005" y="878895"/>
                </a:cubicBezTo>
                <a:lnTo>
                  <a:pt x="520607" y="691849"/>
                </a:lnTo>
                <a:cubicBezTo>
                  <a:pt x="296090" y="649646"/>
                  <a:pt x="124891" y="627844"/>
                  <a:pt x="60168" y="610495"/>
                </a:cubicBezTo>
                <a:cubicBezTo>
                  <a:pt x="-4555" y="593146"/>
                  <a:pt x="-22438" y="612062"/>
                  <a:pt x="33188" y="538435"/>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88199B69-BD9B-B271-43F9-EEA697BB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1023" flipH="1">
            <a:off x="11516400" y="4398536"/>
            <a:ext cx="409502" cy="412308"/>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468508"/>
              <a:gd name="connsiteY0" fmla="*/ 326 h 4964273"/>
              <a:gd name="connsiteX1" fmla="*/ 3964140 w 4468508"/>
              <a:gd name="connsiteY1" fmla="*/ 591130 h 4964273"/>
              <a:gd name="connsiteX2" fmla="*/ 4451030 w 4468508"/>
              <a:gd name="connsiteY2" fmla="*/ 3809413 h 4964273"/>
              <a:gd name="connsiteX3" fmla="*/ 3419865 w 4468508"/>
              <a:gd name="connsiteY3" fmla="*/ 4845181 h 4964273"/>
              <a:gd name="connsiteX4" fmla="*/ 1074535 w 4468508"/>
              <a:gd name="connsiteY4" fmla="*/ 4657562 h 4964273"/>
              <a:gd name="connsiteX5" fmla="*/ 33359 w 4468508"/>
              <a:gd name="connsiteY5" fmla="*/ 2995991 h 4964273"/>
              <a:gd name="connsiteX6" fmla="*/ 592137 w 4468508"/>
              <a:gd name="connsiteY6" fmla="*/ 806182 h 4964273"/>
              <a:gd name="connsiteX7" fmla="*/ 2649000 w 4468508"/>
              <a:gd name="connsiteY7" fmla="*/ 326 h 4964273"/>
              <a:gd name="connsiteX0" fmla="*/ 2788684 w 4608192"/>
              <a:gd name="connsiteY0" fmla="*/ 326 h 4845177"/>
              <a:gd name="connsiteX1" fmla="*/ 4103824 w 4608192"/>
              <a:gd name="connsiteY1" fmla="*/ 591130 h 4845177"/>
              <a:gd name="connsiteX2" fmla="*/ 4590714 w 4608192"/>
              <a:gd name="connsiteY2" fmla="*/ 3809413 h 4845177"/>
              <a:gd name="connsiteX3" fmla="*/ 3559549 w 4608192"/>
              <a:gd name="connsiteY3" fmla="*/ 4845181 h 4845177"/>
              <a:gd name="connsiteX4" fmla="*/ 173043 w 4608192"/>
              <a:gd name="connsiteY4" fmla="*/ 2995991 h 4845177"/>
              <a:gd name="connsiteX5" fmla="*/ 731821 w 4608192"/>
              <a:gd name="connsiteY5" fmla="*/ 806182 h 4845177"/>
              <a:gd name="connsiteX6" fmla="*/ 2788684 w 4608192"/>
              <a:gd name="connsiteY6" fmla="*/ 326 h 4845177"/>
              <a:gd name="connsiteX0" fmla="*/ 2788684 w 4656382"/>
              <a:gd name="connsiteY0" fmla="*/ 326 h 4593408"/>
              <a:gd name="connsiteX1" fmla="*/ 4103824 w 4656382"/>
              <a:gd name="connsiteY1" fmla="*/ 591130 h 4593408"/>
              <a:gd name="connsiteX2" fmla="*/ 4590714 w 4656382"/>
              <a:gd name="connsiteY2" fmla="*/ 3809413 h 4593408"/>
              <a:gd name="connsiteX3" fmla="*/ 2737164 w 4656382"/>
              <a:gd name="connsiteY3" fmla="*/ 4593410 h 4593408"/>
              <a:gd name="connsiteX4" fmla="*/ 173043 w 4656382"/>
              <a:gd name="connsiteY4" fmla="*/ 2995991 h 4593408"/>
              <a:gd name="connsiteX5" fmla="*/ 731821 w 4656382"/>
              <a:gd name="connsiteY5" fmla="*/ 806182 h 4593408"/>
              <a:gd name="connsiteX6" fmla="*/ 2788684 w 4656382"/>
              <a:gd name="connsiteY6" fmla="*/ 326 h 4593408"/>
              <a:gd name="connsiteX0" fmla="*/ 2788684 w 4720632"/>
              <a:gd name="connsiteY0" fmla="*/ 326 h 4593408"/>
              <a:gd name="connsiteX1" fmla="*/ 4103824 w 4720632"/>
              <a:gd name="connsiteY1" fmla="*/ 591130 h 4593408"/>
              <a:gd name="connsiteX2" fmla="*/ 4661706 w 4720632"/>
              <a:gd name="connsiteY2" fmla="*/ 3597011 h 4593408"/>
              <a:gd name="connsiteX3" fmla="*/ 2737164 w 4720632"/>
              <a:gd name="connsiteY3" fmla="*/ 4593410 h 4593408"/>
              <a:gd name="connsiteX4" fmla="*/ 173043 w 4720632"/>
              <a:gd name="connsiteY4" fmla="*/ 2995991 h 4593408"/>
              <a:gd name="connsiteX5" fmla="*/ 731821 w 4720632"/>
              <a:gd name="connsiteY5" fmla="*/ 806182 h 4593408"/>
              <a:gd name="connsiteX6" fmla="*/ 2788684 w 4720632"/>
              <a:gd name="connsiteY6" fmla="*/ 326 h 4593408"/>
              <a:gd name="connsiteX0" fmla="*/ 2615637 w 4547585"/>
              <a:gd name="connsiteY0" fmla="*/ 326 h 4593408"/>
              <a:gd name="connsiteX1" fmla="*/ 3930777 w 4547585"/>
              <a:gd name="connsiteY1" fmla="*/ 591130 h 4593408"/>
              <a:gd name="connsiteX2" fmla="*/ 4488659 w 4547585"/>
              <a:gd name="connsiteY2" fmla="*/ 3597011 h 4593408"/>
              <a:gd name="connsiteX3" fmla="*/ 2564117 w 4547585"/>
              <a:gd name="connsiteY3" fmla="*/ 4593410 h 4593408"/>
              <a:gd name="connsiteX4" fmla="*/ -4 w 4547585"/>
              <a:gd name="connsiteY4" fmla="*/ 2995991 h 4593408"/>
              <a:gd name="connsiteX5" fmla="*/ 2615637 w 4547585"/>
              <a:gd name="connsiteY5" fmla="*/ 326 h 4593408"/>
              <a:gd name="connsiteX0" fmla="*/ 1599114 w 4547585"/>
              <a:gd name="connsiteY0" fmla="*/ 673 h 4392722"/>
              <a:gd name="connsiteX1" fmla="*/ 3930777 w 4547585"/>
              <a:gd name="connsiteY1" fmla="*/ 390444 h 4392722"/>
              <a:gd name="connsiteX2" fmla="*/ 4488659 w 4547585"/>
              <a:gd name="connsiteY2" fmla="*/ 3396325 h 4392722"/>
              <a:gd name="connsiteX3" fmla="*/ 2564117 w 4547585"/>
              <a:gd name="connsiteY3" fmla="*/ 4392724 h 4392722"/>
              <a:gd name="connsiteX4" fmla="*/ -4 w 4547585"/>
              <a:gd name="connsiteY4" fmla="*/ 2795305 h 4392722"/>
              <a:gd name="connsiteX5" fmla="*/ 1599114 w 4547585"/>
              <a:gd name="connsiteY5" fmla="*/ 673 h 4392722"/>
              <a:gd name="connsiteX0" fmla="*/ 1599114 w 4556102"/>
              <a:gd name="connsiteY0" fmla="*/ 673 h 4345138"/>
              <a:gd name="connsiteX1" fmla="*/ 3930777 w 4556102"/>
              <a:gd name="connsiteY1" fmla="*/ 390444 h 4345138"/>
              <a:gd name="connsiteX2" fmla="*/ 4488659 w 4556102"/>
              <a:gd name="connsiteY2" fmla="*/ 3396325 h 4345138"/>
              <a:gd name="connsiteX3" fmla="*/ 2425030 w 4556102"/>
              <a:gd name="connsiteY3" fmla="*/ 4345136 h 4345138"/>
              <a:gd name="connsiteX4" fmla="*/ -4 w 4556102"/>
              <a:gd name="connsiteY4" fmla="*/ 2795305 h 4345138"/>
              <a:gd name="connsiteX5" fmla="*/ 1599114 w 4556102"/>
              <a:gd name="connsiteY5" fmla="*/ 673 h 4345138"/>
              <a:gd name="connsiteX0" fmla="*/ 1308676 w 4265664"/>
              <a:gd name="connsiteY0" fmla="*/ 673 h 4345138"/>
              <a:gd name="connsiteX1" fmla="*/ 3640339 w 4265664"/>
              <a:gd name="connsiteY1" fmla="*/ 390444 h 4345138"/>
              <a:gd name="connsiteX2" fmla="*/ 4198221 w 4265664"/>
              <a:gd name="connsiteY2" fmla="*/ 3396325 h 4345138"/>
              <a:gd name="connsiteX3" fmla="*/ 2134592 w 4265664"/>
              <a:gd name="connsiteY3" fmla="*/ 4345136 h 4345138"/>
              <a:gd name="connsiteX4" fmla="*/ 2 w 4265664"/>
              <a:gd name="connsiteY4" fmla="*/ 2737868 h 4345138"/>
              <a:gd name="connsiteX5" fmla="*/ 1308676 w 4265664"/>
              <a:gd name="connsiteY5" fmla="*/ 673 h 434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5664" h="4345138">
                <a:moveTo>
                  <a:pt x="1308676" y="673"/>
                </a:moveTo>
                <a:cubicBezTo>
                  <a:pt x="1850442" y="-12337"/>
                  <a:pt x="3307336" y="165670"/>
                  <a:pt x="3640339" y="390444"/>
                </a:cubicBezTo>
                <a:cubicBezTo>
                  <a:pt x="3940677" y="1025292"/>
                  <a:pt x="4449179" y="2737210"/>
                  <a:pt x="4198221" y="3396325"/>
                </a:cubicBezTo>
                <a:cubicBezTo>
                  <a:pt x="3947263" y="4055440"/>
                  <a:pt x="2447418" y="4230167"/>
                  <a:pt x="2134592" y="4345136"/>
                </a:cubicBezTo>
                <a:cubicBezTo>
                  <a:pt x="1398314" y="4209566"/>
                  <a:pt x="471290" y="3411035"/>
                  <a:pt x="2" y="2737868"/>
                </a:cubicBezTo>
                <a:cubicBezTo>
                  <a:pt x="8589" y="1972354"/>
                  <a:pt x="653546" y="401483"/>
                  <a:pt x="1308676" y="673"/>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 name="Group 21">
            <a:extLst>
              <a:ext uri="{FF2B5EF4-FFF2-40B4-BE49-F238E27FC236}">
                <a16:creationId xmlns:a16="http://schemas.microsoft.com/office/drawing/2014/main" id="{2187B9EB-B3A9-FADF-CB67-FC51A46B50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873807">
            <a:off x="10051719" y="2381135"/>
            <a:ext cx="1284318" cy="1937410"/>
            <a:chOff x="11748101" y="3114058"/>
            <a:chExt cx="1284318" cy="1937410"/>
          </a:xfrm>
        </p:grpSpPr>
        <p:sp>
          <p:nvSpPr>
            <p:cNvPr id="23" name="Freeform: Shape 22">
              <a:extLst>
                <a:ext uri="{FF2B5EF4-FFF2-40B4-BE49-F238E27FC236}">
                  <a16:creationId xmlns:a16="http://schemas.microsoft.com/office/drawing/2014/main" id="{69DDB857-580C-41F3-6AD4-6CDDF3822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516067" flipH="1">
              <a:off x="11748101" y="3114058"/>
              <a:ext cx="1284318" cy="1937410"/>
            </a:xfrm>
            <a:custGeom>
              <a:avLst/>
              <a:gdLst>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99666 w 1914334"/>
                <a:gd name="connsiteY28" fmla="*/ 437421 h 2986466"/>
                <a:gd name="connsiteX29" fmla="*/ 685894 w 1914334"/>
                <a:gd name="connsiteY29" fmla="*/ 678417 h 2986466"/>
                <a:gd name="connsiteX30" fmla="*/ 508792 w 1914334"/>
                <a:gd name="connsiteY30" fmla="*/ 1006120 h 2986466"/>
                <a:gd name="connsiteX31" fmla="*/ 511266 w 1914334"/>
                <a:gd name="connsiteY31" fmla="*/ 1050185 h 2986466"/>
                <a:gd name="connsiteX32" fmla="*/ 930004 w 1914334"/>
                <a:gd name="connsiteY32" fmla="*/ 813729 h 2986466"/>
                <a:gd name="connsiteX33" fmla="*/ 1422398 w 1914334"/>
                <a:gd name="connsiteY33" fmla="*/ 701643 h 2986466"/>
                <a:gd name="connsiteX34" fmla="*/ 1435000 w 1914334"/>
                <a:gd name="connsiteY34"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73669 w 1953003"/>
                <a:gd name="connsiteY0" fmla="*/ 708401 h 2986134"/>
                <a:gd name="connsiteX1" fmla="*/ 1411076 w 1953003"/>
                <a:gd name="connsiteY1" fmla="*/ 919813 h 2986134"/>
                <a:gd name="connsiteX2" fmla="*/ 1189873 w 1953003"/>
                <a:gd name="connsiteY2" fmla="*/ 1213129 h 2986134"/>
                <a:gd name="connsiteX3" fmla="*/ 908992 w 1953003"/>
                <a:gd name="connsiteY3" fmla="*/ 1450576 h 2986134"/>
                <a:gd name="connsiteX4" fmla="*/ 566731 w 1953003"/>
                <a:gd name="connsiteY4" fmla="*/ 1632245 h 2986134"/>
                <a:gd name="connsiteX5" fmla="*/ 737079 w 1953003"/>
                <a:gd name="connsiteY5" fmla="*/ 1653421 h 2986134"/>
                <a:gd name="connsiteX6" fmla="*/ 1274693 w 1953003"/>
                <a:gd name="connsiteY6" fmla="*/ 1655250 h 2986134"/>
                <a:gd name="connsiteX7" fmla="*/ 1674785 w 1953003"/>
                <a:gd name="connsiteY7" fmla="*/ 1749816 h 2986134"/>
                <a:gd name="connsiteX8" fmla="*/ 1932074 w 1953003"/>
                <a:gd name="connsiteY8" fmla="*/ 1866208 h 2986134"/>
                <a:gd name="connsiteX9" fmla="*/ 1905948 w 1953003"/>
                <a:gd name="connsiteY9" fmla="*/ 1943962 h 2986134"/>
                <a:gd name="connsiteX10" fmla="*/ 1652961 w 1953003"/>
                <a:gd name="connsiteY10" fmla="*/ 2106263 h 2986134"/>
                <a:gd name="connsiteX11" fmla="*/ 1252869 w 1953003"/>
                <a:gd name="connsiteY11" fmla="*/ 2208104 h 2986134"/>
                <a:gd name="connsiteX12" fmla="*/ 935554 w 1953003"/>
                <a:gd name="connsiteY12" fmla="*/ 2195250 h 2986134"/>
                <a:gd name="connsiteX13" fmla="*/ 578462 w 1953003"/>
                <a:gd name="connsiteY13" fmla="*/ 2089164 h 2986134"/>
                <a:gd name="connsiteX14" fmla="*/ 321668 w 1953003"/>
                <a:gd name="connsiteY14" fmla="*/ 1949541 h 2986134"/>
                <a:gd name="connsiteX15" fmla="*/ 291941 w 1953003"/>
                <a:gd name="connsiteY15" fmla="*/ 2002232 h 2986134"/>
                <a:gd name="connsiteX16" fmla="*/ 340903 w 1953003"/>
                <a:gd name="connsiteY16" fmla="*/ 2395326 h 2986134"/>
                <a:gd name="connsiteX17" fmla="*/ 426218 w 1953003"/>
                <a:gd name="connsiteY17" fmla="*/ 2772335 h 2986134"/>
                <a:gd name="connsiteX18" fmla="*/ 465002 w 1953003"/>
                <a:gd name="connsiteY18" fmla="*/ 2891702 h 2986134"/>
                <a:gd name="connsiteX19" fmla="*/ 246582 w 1953003"/>
                <a:gd name="connsiteY19" fmla="*/ 2986134 h 2986134"/>
                <a:gd name="connsiteX20" fmla="*/ 76777 w 1953003"/>
                <a:gd name="connsiteY20" fmla="*/ 2352917 h 2986134"/>
                <a:gd name="connsiteX21" fmla="*/ 131 w 1953003"/>
                <a:gd name="connsiteY21" fmla="*/ 1730652 h 2986134"/>
                <a:gd name="connsiteX22" fmla="*/ 105626 w 1953003"/>
                <a:gd name="connsiteY22" fmla="*/ 904785 h 2986134"/>
                <a:gd name="connsiteX23" fmla="*/ 278097 w 1953003"/>
                <a:gd name="connsiteY23" fmla="*/ 433148 h 2986134"/>
                <a:gd name="connsiteX24" fmla="*/ 443604 w 1953003"/>
                <a:gd name="connsiteY24" fmla="*/ 172515 h 2986134"/>
                <a:gd name="connsiteX25" fmla="*/ 612455 w 1953003"/>
                <a:gd name="connsiteY25" fmla="*/ 0 h 2986134"/>
                <a:gd name="connsiteX26" fmla="*/ 731677 w 1953003"/>
                <a:gd name="connsiteY26" fmla="*/ 332056 h 2986134"/>
                <a:gd name="connsiteX27" fmla="*/ 724563 w 1953003"/>
                <a:gd name="connsiteY27" fmla="*/ 678085 h 2986134"/>
                <a:gd name="connsiteX28" fmla="*/ 547461 w 1953003"/>
                <a:gd name="connsiteY28" fmla="*/ 1005788 h 2986134"/>
                <a:gd name="connsiteX29" fmla="*/ 549935 w 1953003"/>
                <a:gd name="connsiteY29" fmla="*/ 1049853 h 2986134"/>
                <a:gd name="connsiteX30" fmla="*/ 968673 w 1953003"/>
                <a:gd name="connsiteY30" fmla="*/ 813397 h 2986134"/>
                <a:gd name="connsiteX31" fmla="*/ 1461067 w 1953003"/>
                <a:gd name="connsiteY31" fmla="*/ 701311 h 2986134"/>
                <a:gd name="connsiteX32" fmla="*/ 1473669 w 1953003"/>
                <a:gd name="connsiteY32" fmla="*/ 708401 h 2986134"/>
                <a:gd name="connsiteX0" fmla="*/ 1473951 w 1953285"/>
                <a:gd name="connsiteY0" fmla="*/ 708401 h 2986134"/>
                <a:gd name="connsiteX1" fmla="*/ 1411358 w 1953285"/>
                <a:gd name="connsiteY1" fmla="*/ 919813 h 2986134"/>
                <a:gd name="connsiteX2" fmla="*/ 1190155 w 1953285"/>
                <a:gd name="connsiteY2" fmla="*/ 1213129 h 2986134"/>
                <a:gd name="connsiteX3" fmla="*/ 909274 w 1953285"/>
                <a:gd name="connsiteY3" fmla="*/ 1450576 h 2986134"/>
                <a:gd name="connsiteX4" fmla="*/ 567013 w 1953285"/>
                <a:gd name="connsiteY4" fmla="*/ 1632245 h 2986134"/>
                <a:gd name="connsiteX5" fmla="*/ 737361 w 1953285"/>
                <a:gd name="connsiteY5" fmla="*/ 1653421 h 2986134"/>
                <a:gd name="connsiteX6" fmla="*/ 1274975 w 1953285"/>
                <a:gd name="connsiteY6" fmla="*/ 1655250 h 2986134"/>
                <a:gd name="connsiteX7" fmla="*/ 1675067 w 1953285"/>
                <a:gd name="connsiteY7" fmla="*/ 1749816 h 2986134"/>
                <a:gd name="connsiteX8" fmla="*/ 1932356 w 1953285"/>
                <a:gd name="connsiteY8" fmla="*/ 1866208 h 2986134"/>
                <a:gd name="connsiteX9" fmla="*/ 1906230 w 1953285"/>
                <a:gd name="connsiteY9" fmla="*/ 1943962 h 2986134"/>
                <a:gd name="connsiteX10" fmla="*/ 1653243 w 1953285"/>
                <a:gd name="connsiteY10" fmla="*/ 2106263 h 2986134"/>
                <a:gd name="connsiteX11" fmla="*/ 1253151 w 1953285"/>
                <a:gd name="connsiteY11" fmla="*/ 2208104 h 2986134"/>
                <a:gd name="connsiteX12" fmla="*/ 935836 w 1953285"/>
                <a:gd name="connsiteY12" fmla="*/ 2195250 h 2986134"/>
                <a:gd name="connsiteX13" fmla="*/ 578744 w 1953285"/>
                <a:gd name="connsiteY13" fmla="*/ 2089164 h 2986134"/>
                <a:gd name="connsiteX14" fmla="*/ 321950 w 1953285"/>
                <a:gd name="connsiteY14" fmla="*/ 1949541 h 2986134"/>
                <a:gd name="connsiteX15" fmla="*/ 292223 w 1953285"/>
                <a:gd name="connsiteY15" fmla="*/ 2002232 h 2986134"/>
                <a:gd name="connsiteX16" fmla="*/ 341185 w 1953285"/>
                <a:gd name="connsiteY16" fmla="*/ 2395326 h 2986134"/>
                <a:gd name="connsiteX17" fmla="*/ 426500 w 1953285"/>
                <a:gd name="connsiteY17" fmla="*/ 2772335 h 2986134"/>
                <a:gd name="connsiteX18" fmla="*/ 465284 w 1953285"/>
                <a:gd name="connsiteY18" fmla="*/ 2891702 h 2986134"/>
                <a:gd name="connsiteX19" fmla="*/ 246864 w 1953285"/>
                <a:gd name="connsiteY19" fmla="*/ 2986134 h 2986134"/>
                <a:gd name="connsiteX20" fmla="*/ 48349 w 1953285"/>
                <a:gd name="connsiteY20" fmla="*/ 2358824 h 2986134"/>
                <a:gd name="connsiteX21" fmla="*/ 413 w 1953285"/>
                <a:gd name="connsiteY21" fmla="*/ 1730652 h 2986134"/>
                <a:gd name="connsiteX22" fmla="*/ 105908 w 1953285"/>
                <a:gd name="connsiteY22" fmla="*/ 904785 h 2986134"/>
                <a:gd name="connsiteX23" fmla="*/ 278379 w 1953285"/>
                <a:gd name="connsiteY23" fmla="*/ 433148 h 2986134"/>
                <a:gd name="connsiteX24" fmla="*/ 443886 w 1953285"/>
                <a:gd name="connsiteY24" fmla="*/ 172515 h 2986134"/>
                <a:gd name="connsiteX25" fmla="*/ 612737 w 1953285"/>
                <a:gd name="connsiteY25" fmla="*/ 0 h 2986134"/>
                <a:gd name="connsiteX26" fmla="*/ 731959 w 1953285"/>
                <a:gd name="connsiteY26" fmla="*/ 332056 h 2986134"/>
                <a:gd name="connsiteX27" fmla="*/ 724845 w 1953285"/>
                <a:gd name="connsiteY27" fmla="*/ 678085 h 2986134"/>
                <a:gd name="connsiteX28" fmla="*/ 547743 w 1953285"/>
                <a:gd name="connsiteY28" fmla="*/ 1005788 h 2986134"/>
                <a:gd name="connsiteX29" fmla="*/ 550217 w 1953285"/>
                <a:gd name="connsiteY29" fmla="*/ 1049853 h 2986134"/>
                <a:gd name="connsiteX30" fmla="*/ 968955 w 1953285"/>
                <a:gd name="connsiteY30" fmla="*/ 813397 h 2986134"/>
                <a:gd name="connsiteX31" fmla="*/ 1461349 w 1953285"/>
                <a:gd name="connsiteY31" fmla="*/ 701311 h 2986134"/>
                <a:gd name="connsiteX32" fmla="*/ 1473951 w 1953285"/>
                <a:gd name="connsiteY32" fmla="*/ 708401 h 2986134"/>
                <a:gd name="connsiteX0" fmla="*/ 1473856 w 1953190"/>
                <a:gd name="connsiteY0" fmla="*/ 708401 h 2991508"/>
                <a:gd name="connsiteX1" fmla="*/ 1411263 w 1953190"/>
                <a:gd name="connsiteY1" fmla="*/ 919813 h 2991508"/>
                <a:gd name="connsiteX2" fmla="*/ 1190060 w 1953190"/>
                <a:gd name="connsiteY2" fmla="*/ 1213129 h 2991508"/>
                <a:gd name="connsiteX3" fmla="*/ 909179 w 1953190"/>
                <a:gd name="connsiteY3" fmla="*/ 1450576 h 2991508"/>
                <a:gd name="connsiteX4" fmla="*/ 566918 w 1953190"/>
                <a:gd name="connsiteY4" fmla="*/ 1632245 h 2991508"/>
                <a:gd name="connsiteX5" fmla="*/ 737266 w 1953190"/>
                <a:gd name="connsiteY5" fmla="*/ 1653421 h 2991508"/>
                <a:gd name="connsiteX6" fmla="*/ 1274880 w 1953190"/>
                <a:gd name="connsiteY6" fmla="*/ 1655250 h 2991508"/>
                <a:gd name="connsiteX7" fmla="*/ 1674972 w 1953190"/>
                <a:gd name="connsiteY7" fmla="*/ 1749816 h 2991508"/>
                <a:gd name="connsiteX8" fmla="*/ 1932261 w 1953190"/>
                <a:gd name="connsiteY8" fmla="*/ 1866208 h 2991508"/>
                <a:gd name="connsiteX9" fmla="*/ 1906135 w 1953190"/>
                <a:gd name="connsiteY9" fmla="*/ 1943962 h 2991508"/>
                <a:gd name="connsiteX10" fmla="*/ 1653148 w 1953190"/>
                <a:gd name="connsiteY10" fmla="*/ 2106263 h 2991508"/>
                <a:gd name="connsiteX11" fmla="*/ 1253056 w 1953190"/>
                <a:gd name="connsiteY11" fmla="*/ 2208104 h 2991508"/>
                <a:gd name="connsiteX12" fmla="*/ 935741 w 1953190"/>
                <a:gd name="connsiteY12" fmla="*/ 2195250 h 2991508"/>
                <a:gd name="connsiteX13" fmla="*/ 578649 w 1953190"/>
                <a:gd name="connsiteY13" fmla="*/ 2089164 h 2991508"/>
                <a:gd name="connsiteX14" fmla="*/ 321855 w 1953190"/>
                <a:gd name="connsiteY14" fmla="*/ 1949541 h 2991508"/>
                <a:gd name="connsiteX15" fmla="*/ 292128 w 1953190"/>
                <a:gd name="connsiteY15" fmla="*/ 2002232 h 2991508"/>
                <a:gd name="connsiteX16" fmla="*/ 341090 w 1953190"/>
                <a:gd name="connsiteY16" fmla="*/ 2395326 h 2991508"/>
                <a:gd name="connsiteX17" fmla="*/ 426405 w 1953190"/>
                <a:gd name="connsiteY17" fmla="*/ 2772335 h 2991508"/>
                <a:gd name="connsiteX18" fmla="*/ 465189 w 1953190"/>
                <a:gd name="connsiteY18" fmla="*/ 2891702 h 2991508"/>
                <a:gd name="connsiteX19" fmla="*/ 220668 w 1953190"/>
                <a:gd name="connsiteY19" fmla="*/ 2991507 h 2991508"/>
                <a:gd name="connsiteX20" fmla="*/ 48254 w 1953190"/>
                <a:gd name="connsiteY20" fmla="*/ 2358824 h 2991508"/>
                <a:gd name="connsiteX21" fmla="*/ 318 w 1953190"/>
                <a:gd name="connsiteY21" fmla="*/ 1730652 h 2991508"/>
                <a:gd name="connsiteX22" fmla="*/ 105813 w 1953190"/>
                <a:gd name="connsiteY22" fmla="*/ 904785 h 2991508"/>
                <a:gd name="connsiteX23" fmla="*/ 278284 w 1953190"/>
                <a:gd name="connsiteY23" fmla="*/ 433148 h 2991508"/>
                <a:gd name="connsiteX24" fmla="*/ 443791 w 1953190"/>
                <a:gd name="connsiteY24" fmla="*/ 172515 h 2991508"/>
                <a:gd name="connsiteX25" fmla="*/ 612642 w 1953190"/>
                <a:gd name="connsiteY25" fmla="*/ 0 h 2991508"/>
                <a:gd name="connsiteX26" fmla="*/ 731864 w 1953190"/>
                <a:gd name="connsiteY26" fmla="*/ 332056 h 2991508"/>
                <a:gd name="connsiteX27" fmla="*/ 724750 w 1953190"/>
                <a:gd name="connsiteY27" fmla="*/ 678085 h 2991508"/>
                <a:gd name="connsiteX28" fmla="*/ 547648 w 1953190"/>
                <a:gd name="connsiteY28" fmla="*/ 1005788 h 2991508"/>
                <a:gd name="connsiteX29" fmla="*/ 550122 w 1953190"/>
                <a:gd name="connsiteY29" fmla="*/ 1049853 h 2991508"/>
                <a:gd name="connsiteX30" fmla="*/ 968860 w 1953190"/>
                <a:gd name="connsiteY30" fmla="*/ 813397 h 2991508"/>
                <a:gd name="connsiteX31" fmla="*/ 1461254 w 1953190"/>
                <a:gd name="connsiteY31" fmla="*/ 701311 h 2991508"/>
                <a:gd name="connsiteX32" fmla="*/ 1473856 w 1953190"/>
                <a:gd name="connsiteY32" fmla="*/ 708401 h 2991508"/>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35637 w 1983014"/>
                <a:gd name="connsiteY22" fmla="*/ 904785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750 w 1983084"/>
                <a:gd name="connsiteY0" fmla="*/ 708401 h 2991507"/>
                <a:gd name="connsiteX1" fmla="*/ 1441157 w 1983084"/>
                <a:gd name="connsiteY1" fmla="*/ 919813 h 2991507"/>
                <a:gd name="connsiteX2" fmla="*/ 1219954 w 1983084"/>
                <a:gd name="connsiteY2" fmla="*/ 1213129 h 2991507"/>
                <a:gd name="connsiteX3" fmla="*/ 939073 w 1983084"/>
                <a:gd name="connsiteY3" fmla="*/ 1450576 h 2991507"/>
                <a:gd name="connsiteX4" fmla="*/ 596812 w 1983084"/>
                <a:gd name="connsiteY4" fmla="*/ 1632245 h 2991507"/>
                <a:gd name="connsiteX5" fmla="*/ 767160 w 1983084"/>
                <a:gd name="connsiteY5" fmla="*/ 1653421 h 2991507"/>
                <a:gd name="connsiteX6" fmla="*/ 1304774 w 1983084"/>
                <a:gd name="connsiteY6" fmla="*/ 1655250 h 2991507"/>
                <a:gd name="connsiteX7" fmla="*/ 1704866 w 1983084"/>
                <a:gd name="connsiteY7" fmla="*/ 1749816 h 2991507"/>
                <a:gd name="connsiteX8" fmla="*/ 1962155 w 1983084"/>
                <a:gd name="connsiteY8" fmla="*/ 1866208 h 2991507"/>
                <a:gd name="connsiteX9" fmla="*/ 1936029 w 1983084"/>
                <a:gd name="connsiteY9" fmla="*/ 1943962 h 2991507"/>
                <a:gd name="connsiteX10" fmla="*/ 1683042 w 1983084"/>
                <a:gd name="connsiteY10" fmla="*/ 2106263 h 2991507"/>
                <a:gd name="connsiteX11" fmla="*/ 1282950 w 1983084"/>
                <a:gd name="connsiteY11" fmla="*/ 2208104 h 2991507"/>
                <a:gd name="connsiteX12" fmla="*/ 965635 w 1983084"/>
                <a:gd name="connsiteY12" fmla="*/ 2195250 h 2991507"/>
                <a:gd name="connsiteX13" fmla="*/ 608543 w 1983084"/>
                <a:gd name="connsiteY13" fmla="*/ 2089164 h 2991507"/>
                <a:gd name="connsiteX14" fmla="*/ 351749 w 1983084"/>
                <a:gd name="connsiteY14" fmla="*/ 1949541 h 2991507"/>
                <a:gd name="connsiteX15" fmla="*/ 342903 w 1983084"/>
                <a:gd name="connsiteY15" fmla="*/ 1997936 h 2991507"/>
                <a:gd name="connsiteX16" fmla="*/ 396859 w 1983084"/>
                <a:gd name="connsiteY16" fmla="*/ 2349194 h 2991507"/>
                <a:gd name="connsiteX17" fmla="*/ 489005 w 1983084"/>
                <a:gd name="connsiteY17" fmla="*/ 2732957 h 2991507"/>
                <a:gd name="connsiteX18" fmla="*/ 553043 w 1983084"/>
                <a:gd name="connsiteY18" fmla="*/ 2882494 h 2991507"/>
                <a:gd name="connsiteX19" fmla="*/ 250562 w 1983084"/>
                <a:gd name="connsiteY19" fmla="*/ 2991507 h 2991507"/>
                <a:gd name="connsiteX20" fmla="*/ 63305 w 1983084"/>
                <a:gd name="connsiteY20" fmla="*/ 2363639 h 2991507"/>
                <a:gd name="connsiteX21" fmla="*/ 199 w 1983084"/>
                <a:gd name="connsiteY21" fmla="*/ 1690577 h 2991507"/>
                <a:gd name="connsiteX22" fmla="*/ 120046 w 1983084"/>
                <a:gd name="connsiteY22" fmla="*/ 908009 h 2991507"/>
                <a:gd name="connsiteX23" fmla="*/ 308178 w 1983084"/>
                <a:gd name="connsiteY23" fmla="*/ 433148 h 2991507"/>
                <a:gd name="connsiteX24" fmla="*/ 473685 w 1983084"/>
                <a:gd name="connsiteY24" fmla="*/ 172515 h 2991507"/>
                <a:gd name="connsiteX25" fmla="*/ 642536 w 1983084"/>
                <a:gd name="connsiteY25" fmla="*/ 0 h 2991507"/>
                <a:gd name="connsiteX26" fmla="*/ 761758 w 1983084"/>
                <a:gd name="connsiteY26" fmla="*/ 332056 h 2991507"/>
                <a:gd name="connsiteX27" fmla="*/ 754644 w 1983084"/>
                <a:gd name="connsiteY27" fmla="*/ 678085 h 2991507"/>
                <a:gd name="connsiteX28" fmla="*/ 577542 w 1983084"/>
                <a:gd name="connsiteY28" fmla="*/ 1005788 h 2991507"/>
                <a:gd name="connsiteX29" fmla="*/ 580016 w 1983084"/>
                <a:gd name="connsiteY29" fmla="*/ 1049853 h 2991507"/>
                <a:gd name="connsiteX30" fmla="*/ 998754 w 1983084"/>
                <a:gd name="connsiteY30" fmla="*/ 813397 h 2991507"/>
                <a:gd name="connsiteX31" fmla="*/ 1491148 w 1983084"/>
                <a:gd name="connsiteY31" fmla="*/ 701311 h 2991507"/>
                <a:gd name="connsiteX32" fmla="*/ 1503750 w 1983084"/>
                <a:gd name="connsiteY32" fmla="*/ 708401 h 2991507"/>
                <a:gd name="connsiteX0" fmla="*/ 1503751 w 1983085"/>
                <a:gd name="connsiteY0" fmla="*/ 708401 h 2991507"/>
                <a:gd name="connsiteX1" fmla="*/ 1441158 w 1983085"/>
                <a:gd name="connsiteY1" fmla="*/ 919813 h 2991507"/>
                <a:gd name="connsiteX2" fmla="*/ 1219955 w 1983085"/>
                <a:gd name="connsiteY2" fmla="*/ 1213129 h 2991507"/>
                <a:gd name="connsiteX3" fmla="*/ 939074 w 1983085"/>
                <a:gd name="connsiteY3" fmla="*/ 1450576 h 2991507"/>
                <a:gd name="connsiteX4" fmla="*/ 596813 w 1983085"/>
                <a:gd name="connsiteY4" fmla="*/ 1632245 h 2991507"/>
                <a:gd name="connsiteX5" fmla="*/ 767161 w 1983085"/>
                <a:gd name="connsiteY5" fmla="*/ 1653421 h 2991507"/>
                <a:gd name="connsiteX6" fmla="*/ 1304775 w 1983085"/>
                <a:gd name="connsiteY6" fmla="*/ 1655250 h 2991507"/>
                <a:gd name="connsiteX7" fmla="*/ 1704867 w 1983085"/>
                <a:gd name="connsiteY7" fmla="*/ 1749816 h 2991507"/>
                <a:gd name="connsiteX8" fmla="*/ 1962156 w 1983085"/>
                <a:gd name="connsiteY8" fmla="*/ 1866208 h 2991507"/>
                <a:gd name="connsiteX9" fmla="*/ 1936030 w 1983085"/>
                <a:gd name="connsiteY9" fmla="*/ 1943962 h 2991507"/>
                <a:gd name="connsiteX10" fmla="*/ 1683043 w 1983085"/>
                <a:gd name="connsiteY10" fmla="*/ 2106263 h 2991507"/>
                <a:gd name="connsiteX11" fmla="*/ 1282951 w 1983085"/>
                <a:gd name="connsiteY11" fmla="*/ 2208104 h 2991507"/>
                <a:gd name="connsiteX12" fmla="*/ 965636 w 1983085"/>
                <a:gd name="connsiteY12" fmla="*/ 2195250 h 2991507"/>
                <a:gd name="connsiteX13" fmla="*/ 608544 w 1983085"/>
                <a:gd name="connsiteY13" fmla="*/ 2089164 h 2991507"/>
                <a:gd name="connsiteX14" fmla="*/ 351750 w 1983085"/>
                <a:gd name="connsiteY14" fmla="*/ 1949541 h 2991507"/>
                <a:gd name="connsiteX15" fmla="*/ 342904 w 1983085"/>
                <a:gd name="connsiteY15" fmla="*/ 1997936 h 2991507"/>
                <a:gd name="connsiteX16" fmla="*/ 396860 w 1983085"/>
                <a:gd name="connsiteY16" fmla="*/ 2349194 h 2991507"/>
                <a:gd name="connsiteX17" fmla="*/ 509109 w 1983085"/>
                <a:gd name="connsiteY17" fmla="*/ 2762247 h 2991507"/>
                <a:gd name="connsiteX18" fmla="*/ 553044 w 1983085"/>
                <a:gd name="connsiteY18" fmla="*/ 2882494 h 2991507"/>
                <a:gd name="connsiteX19" fmla="*/ 250563 w 1983085"/>
                <a:gd name="connsiteY19" fmla="*/ 2991507 h 2991507"/>
                <a:gd name="connsiteX20" fmla="*/ 63306 w 1983085"/>
                <a:gd name="connsiteY20" fmla="*/ 2363639 h 2991507"/>
                <a:gd name="connsiteX21" fmla="*/ 200 w 1983085"/>
                <a:gd name="connsiteY21" fmla="*/ 1690577 h 2991507"/>
                <a:gd name="connsiteX22" fmla="*/ 120047 w 1983085"/>
                <a:gd name="connsiteY22" fmla="*/ 908009 h 2991507"/>
                <a:gd name="connsiteX23" fmla="*/ 308179 w 1983085"/>
                <a:gd name="connsiteY23" fmla="*/ 433148 h 2991507"/>
                <a:gd name="connsiteX24" fmla="*/ 473686 w 1983085"/>
                <a:gd name="connsiteY24" fmla="*/ 172515 h 2991507"/>
                <a:gd name="connsiteX25" fmla="*/ 642537 w 1983085"/>
                <a:gd name="connsiteY25" fmla="*/ 0 h 2991507"/>
                <a:gd name="connsiteX26" fmla="*/ 761759 w 1983085"/>
                <a:gd name="connsiteY26" fmla="*/ 332056 h 2991507"/>
                <a:gd name="connsiteX27" fmla="*/ 754645 w 1983085"/>
                <a:gd name="connsiteY27" fmla="*/ 678085 h 2991507"/>
                <a:gd name="connsiteX28" fmla="*/ 577543 w 1983085"/>
                <a:gd name="connsiteY28" fmla="*/ 1005788 h 2991507"/>
                <a:gd name="connsiteX29" fmla="*/ 580017 w 1983085"/>
                <a:gd name="connsiteY29" fmla="*/ 1049853 h 2991507"/>
                <a:gd name="connsiteX30" fmla="*/ 998755 w 1983085"/>
                <a:gd name="connsiteY30" fmla="*/ 813397 h 2991507"/>
                <a:gd name="connsiteX31" fmla="*/ 1491149 w 1983085"/>
                <a:gd name="connsiteY31" fmla="*/ 701311 h 2991507"/>
                <a:gd name="connsiteX32" fmla="*/ 1503751 w 1983085"/>
                <a:gd name="connsiteY32" fmla="*/ 708401 h 299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83085" h="2991507">
                  <a:moveTo>
                    <a:pt x="1503751" y="708401"/>
                  </a:moveTo>
                  <a:cubicBezTo>
                    <a:pt x="1523712" y="737061"/>
                    <a:pt x="1480707" y="845173"/>
                    <a:pt x="1441158" y="919813"/>
                  </a:cubicBezTo>
                  <a:cubicBezTo>
                    <a:pt x="1395959" y="1005116"/>
                    <a:pt x="1303636" y="1124669"/>
                    <a:pt x="1219955" y="1213129"/>
                  </a:cubicBezTo>
                  <a:cubicBezTo>
                    <a:pt x="1136275" y="1301590"/>
                    <a:pt x="1042931" y="1380723"/>
                    <a:pt x="939074" y="1450576"/>
                  </a:cubicBezTo>
                  <a:cubicBezTo>
                    <a:pt x="835217" y="1520429"/>
                    <a:pt x="606345" y="1620692"/>
                    <a:pt x="596813" y="1632245"/>
                  </a:cubicBezTo>
                  <a:cubicBezTo>
                    <a:pt x="587281" y="1643798"/>
                    <a:pt x="649167" y="1649587"/>
                    <a:pt x="767161" y="1653421"/>
                  </a:cubicBezTo>
                  <a:cubicBezTo>
                    <a:pt x="885155" y="1657255"/>
                    <a:pt x="1148491" y="1639184"/>
                    <a:pt x="1304775" y="1655250"/>
                  </a:cubicBezTo>
                  <a:cubicBezTo>
                    <a:pt x="1461059" y="1671316"/>
                    <a:pt x="1595303" y="1714658"/>
                    <a:pt x="1704867" y="1749816"/>
                  </a:cubicBezTo>
                  <a:cubicBezTo>
                    <a:pt x="1814430" y="1784976"/>
                    <a:pt x="1923629" y="1833850"/>
                    <a:pt x="1962156" y="1866208"/>
                  </a:cubicBezTo>
                  <a:cubicBezTo>
                    <a:pt x="2000683" y="1898565"/>
                    <a:pt x="1982548" y="1903952"/>
                    <a:pt x="1936030" y="1943962"/>
                  </a:cubicBezTo>
                  <a:cubicBezTo>
                    <a:pt x="1889511" y="1983971"/>
                    <a:pt x="1791890" y="2062239"/>
                    <a:pt x="1683043" y="2106263"/>
                  </a:cubicBezTo>
                  <a:cubicBezTo>
                    <a:pt x="1574197" y="2150286"/>
                    <a:pt x="1402519" y="2193274"/>
                    <a:pt x="1282951" y="2208104"/>
                  </a:cubicBezTo>
                  <a:cubicBezTo>
                    <a:pt x="1163382" y="2222935"/>
                    <a:pt x="1078036" y="2215074"/>
                    <a:pt x="965636" y="2195250"/>
                  </a:cubicBezTo>
                  <a:cubicBezTo>
                    <a:pt x="853235" y="2175427"/>
                    <a:pt x="710858" y="2130115"/>
                    <a:pt x="608544" y="2089164"/>
                  </a:cubicBezTo>
                  <a:cubicBezTo>
                    <a:pt x="506230" y="2048213"/>
                    <a:pt x="368968" y="1961518"/>
                    <a:pt x="351750" y="1949541"/>
                  </a:cubicBezTo>
                  <a:cubicBezTo>
                    <a:pt x="334532" y="1937564"/>
                    <a:pt x="335386" y="1931327"/>
                    <a:pt x="342904" y="1997936"/>
                  </a:cubicBezTo>
                  <a:cubicBezTo>
                    <a:pt x="350422" y="2064545"/>
                    <a:pt x="369159" y="2221809"/>
                    <a:pt x="396860" y="2349194"/>
                  </a:cubicBezTo>
                  <a:cubicBezTo>
                    <a:pt x="424561" y="2476579"/>
                    <a:pt x="467735" y="2639985"/>
                    <a:pt x="509109" y="2762247"/>
                  </a:cubicBezTo>
                  <a:lnTo>
                    <a:pt x="553044" y="2882494"/>
                  </a:lnTo>
                  <a:cubicBezTo>
                    <a:pt x="473777" y="2939687"/>
                    <a:pt x="326860" y="2968014"/>
                    <a:pt x="250563" y="2991507"/>
                  </a:cubicBezTo>
                  <a:cubicBezTo>
                    <a:pt x="170949" y="2783480"/>
                    <a:pt x="105033" y="2580461"/>
                    <a:pt x="63306" y="2363639"/>
                  </a:cubicBezTo>
                  <a:cubicBezTo>
                    <a:pt x="21579" y="2146817"/>
                    <a:pt x="-2461" y="1929490"/>
                    <a:pt x="200" y="1690577"/>
                  </a:cubicBezTo>
                  <a:cubicBezTo>
                    <a:pt x="2859" y="1451663"/>
                    <a:pt x="68717" y="1117581"/>
                    <a:pt x="120047" y="908009"/>
                  </a:cubicBezTo>
                  <a:cubicBezTo>
                    <a:pt x="171377" y="698438"/>
                    <a:pt x="249239" y="555730"/>
                    <a:pt x="308179" y="433148"/>
                  </a:cubicBezTo>
                  <a:cubicBezTo>
                    <a:pt x="367119" y="310566"/>
                    <a:pt x="414822" y="245163"/>
                    <a:pt x="473686" y="172515"/>
                  </a:cubicBezTo>
                  <a:cubicBezTo>
                    <a:pt x="525192" y="108949"/>
                    <a:pt x="595112" y="17610"/>
                    <a:pt x="642537" y="0"/>
                  </a:cubicBezTo>
                  <a:cubicBezTo>
                    <a:pt x="709556" y="115352"/>
                    <a:pt x="737990" y="210065"/>
                    <a:pt x="761759" y="332056"/>
                  </a:cubicBezTo>
                  <a:cubicBezTo>
                    <a:pt x="780973" y="477891"/>
                    <a:pt x="781276" y="547748"/>
                    <a:pt x="754645" y="678085"/>
                  </a:cubicBezTo>
                  <a:cubicBezTo>
                    <a:pt x="727497" y="810951"/>
                    <a:pt x="606647" y="943826"/>
                    <a:pt x="577543" y="1005788"/>
                  </a:cubicBezTo>
                  <a:cubicBezTo>
                    <a:pt x="548438" y="1067749"/>
                    <a:pt x="509816" y="1081918"/>
                    <a:pt x="580017" y="1049853"/>
                  </a:cubicBezTo>
                  <a:cubicBezTo>
                    <a:pt x="650219" y="1017789"/>
                    <a:pt x="846899" y="871489"/>
                    <a:pt x="998755" y="813397"/>
                  </a:cubicBezTo>
                  <a:cubicBezTo>
                    <a:pt x="1150609" y="755308"/>
                    <a:pt x="1446228" y="697135"/>
                    <a:pt x="1491149" y="701311"/>
                  </a:cubicBezTo>
                  <a:cubicBezTo>
                    <a:pt x="1496764" y="701833"/>
                    <a:pt x="1500901" y="704307"/>
                    <a:pt x="1503751" y="708401"/>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14A5911D-E5D3-4C5F-6615-7AEC3EE3F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516067" flipH="1">
              <a:off x="11748101" y="3114058"/>
              <a:ext cx="1284318" cy="1937410"/>
            </a:xfrm>
            <a:custGeom>
              <a:avLst/>
              <a:gdLst>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99666 w 1914334"/>
                <a:gd name="connsiteY28" fmla="*/ 437421 h 2986466"/>
                <a:gd name="connsiteX29" fmla="*/ 685894 w 1914334"/>
                <a:gd name="connsiteY29" fmla="*/ 678417 h 2986466"/>
                <a:gd name="connsiteX30" fmla="*/ 508792 w 1914334"/>
                <a:gd name="connsiteY30" fmla="*/ 1006120 h 2986466"/>
                <a:gd name="connsiteX31" fmla="*/ 511266 w 1914334"/>
                <a:gd name="connsiteY31" fmla="*/ 1050185 h 2986466"/>
                <a:gd name="connsiteX32" fmla="*/ 930004 w 1914334"/>
                <a:gd name="connsiteY32" fmla="*/ 813729 h 2986466"/>
                <a:gd name="connsiteX33" fmla="*/ 1422398 w 1914334"/>
                <a:gd name="connsiteY33" fmla="*/ 701643 h 2986466"/>
                <a:gd name="connsiteX34" fmla="*/ 1435000 w 1914334"/>
                <a:gd name="connsiteY34"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73669 w 1953003"/>
                <a:gd name="connsiteY0" fmla="*/ 708401 h 2986134"/>
                <a:gd name="connsiteX1" fmla="*/ 1411076 w 1953003"/>
                <a:gd name="connsiteY1" fmla="*/ 919813 h 2986134"/>
                <a:gd name="connsiteX2" fmla="*/ 1189873 w 1953003"/>
                <a:gd name="connsiteY2" fmla="*/ 1213129 h 2986134"/>
                <a:gd name="connsiteX3" fmla="*/ 908992 w 1953003"/>
                <a:gd name="connsiteY3" fmla="*/ 1450576 h 2986134"/>
                <a:gd name="connsiteX4" fmla="*/ 566731 w 1953003"/>
                <a:gd name="connsiteY4" fmla="*/ 1632245 h 2986134"/>
                <a:gd name="connsiteX5" fmla="*/ 737079 w 1953003"/>
                <a:gd name="connsiteY5" fmla="*/ 1653421 h 2986134"/>
                <a:gd name="connsiteX6" fmla="*/ 1274693 w 1953003"/>
                <a:gd name="connsiteY6" fmla="*/ 1655250 h 2986134"/>
                <a:gd name="connsiteX7" fmla="*/ 1674785 w 1953003"/>
                <a:gd name="connsiteY7" fmla="*/ 1749816 h 2986134"/>
                <a:gd name="connsiteX8" fmla="*/ 1932074 w 1953003"/>
                <a:gd name="connsiteY8" fmla="*/ 1866208 h 2986134"/>
                <a:gd name="connsiteX9" fmla="*/ 1905948 w 1953003"/>
                <a:gd name="connsiteY9" fmla="*/ 1943962 h 2986134"/>
                <a:gd name="connsiteX10" fmla="*/ 1652961 w 1953003"/>
                <a:gd name="connsiteY10" fmla="*/ 2106263 h 2986134"/>
                <a:gd name="connsiteX11" fmla="*/ 1252869 w 1953003"/>
                <a:gd name="connsiteY11" fmla="*/ 2208104 h 2986134"/>
                <a:gd name="connsiteX12" fmla="*/ 935554 w 1953003"/>
                <a:gd name="connsiteY12" fmla="*/ 2195250 h 2986134"/>
                <a:gd name="connsiteX13" fmla="*/ 578462 w 1953003"/>
                <a:gd name="connsiteY13" fmla="*/ 2089164 h 2986134"/>
                <a:gd name="connsiteX14" fmla="*/ 321668 w 1953003"/>
                <a:gd name="connsiteY14" fmla="*/ 1949541 h 2986134"/>
                <a:gd name="connsiteX15" fmla="*/ 291941 w 1953003"/>
                <a:gd name="connsiteY15" fmla="*/ 2002232 h 2986134"/>
                <a:gd name="connsiteX16" fmla="*/ 340903 w 1953003"/>
                <a:gd name="connsiteY16" fmla="*/ 2395326 h 2986134"/>
                <a:gd name="connsiteX17" fmla="*/ 426218 w 1953003"/>
                <a:gd name="connsiteY17" fmla="*/ 2772335 h 2986134"/>
                <a:gd name="connsiteX18" fmla="*/ 465002 w 1953003"/>
                <a:gd name="connsiteY18" fmla="*/ 2891702 h 2986134"/>
                <a:gd name="connsiteX19" fmla="*/ 246582 w 1953003"/>
                <a:gd name="connsiteY19" fmla="*/ 2986134 h 2986134"/>
                <a:gd name="connsiteX20" fmla="*/ 76777 w 1953003"/>
                <a:gd name="connsiteY20" fmla="*/ 2352917 h 2986134"/>
                <a:gd name="connsiteX21" fmla="*/ 131 w 1953003"/>
                <a:gd name="connsiteY21" fmla="*/ 1730652 h 2986134"/>
                <a:gd name="connsiteX22" fmla="*/ 105626 w 1953003"/>
                <a:gd name="connsiteY22" fmla="*/ 904785 h 2986134"/>
                <a:gd name="connsiteX23" fmla="*/ 278097 w 1953003"/>
                <a:gd name="connsiteY23" fmla="*/ 433148 h 2986134"/>
                <a:gd name="connsiteX24" fmla="*/ 443604 w 1953003"/>
                <a:gd name="connsiteY24" fmla="*/ 172515 h 2986134"/>
                <a:gd name="connsiteX25" fmla="*/ 612455 w 1953003"/>
                <a:gd name="connsiteY25" fmla="*/ 0 h 2986134"/>
                <a:gd name="connsiteX26" fmla="*/ 731677 w 1953003"/>
                <a:gd name="connsiteY26" fmla="*/ 332056 h 2986134"/>
                <a:gd name="connsiteX27" fmla="*/ 724563 w 1953003"/>
                <a:gd name="connsiteY27" fmla="*/ 678085 h 2986134"/>
                <a:gd name="connsiteX28" fmla="*/ 547461 w 1953003"/>
                <a:gd name="connsiteY28" fmla="*/ 1005788 h 2986134"/>
                <a:gd name="connsiteX29" fmla="*/ 549935 w 1953003"/>
                <a:gd name="connsiteY29" fmla="*/ 1049853 h 2986134"/>
                <a:gd name="connsiteX30" fmla="*/ 968673 w 1953003"/>
                <a:gd name="connsiteY30" fmla="*/ 813397 h 2986134"/>
                <a:gd name="connsiteX31" fmla="*/ 1461067 w 1953003"/>
                <a:gd name="connsiteY31" fmla="*/ 701311 h 2986134"/>
                <a:gd name="connsiteX32" fmla="*/ 1473669 w 1953003"/>
                <a:gd name="connsiteY32" fmla="*/ 708401 h 2986134"/>
                <a:gd name="connsiteX0" fmla="*/ 1473951 w 1953285"/>
                <a:gd name="connsiteY0" fmla="*/ 708401 h 2986134"/>
                <a:gd name="connsiteX1" fmla="*/ 1411358 w 1953285"/>
                <a:gd name="connsiteY1" fmla="*/ 919813 h 2986134"/>
                <a:gd name="connsiteX2" fmla="*/ 1190155 w 1953285"/>
                <a:gd name="connsiteY2" fmla="*/ 1213129 h 2986134"/>
                <a:gd name="connsiteX3" fmla="*/ 909274 w 1953285"/>
                <a:gd name="connsiteY3" fmla="*/ 1450576 h 2986134"/>
                <a:gd name="connsiteX4" fmla="*/ 567013 w 1953285"/>
                <a:gd name="connsiteY4" fmla="*/ 1632245 h 2986134"/>
                <a:gd name="connsiteX5" fmla="*/ 737361 w 1953285"/>
                <a:gd name="connsiteY5" fmla="*/ 1653421 h 2986134"/>
                <a:gd name="connsiteX6" fmla="*/ 1274975 w 1953285"/>
                <a:gd name="connsiteY6" fmla="*/ 1655250 h 2986134"/>
                <a:gd name="connsiteX7" fmla="*/ 1675067 w 1953285"/>
                <a:gd name="connsiteY7" fmla="*/ 1749816 h 2986134"/>
                <a:gd name="connsiteX8" fmla="*/ 1932356 w 1953285"/>
                <a:gd name="connsiteY8" fmla="*/ 1866208 h 2986134"/>
                <a:gd name="connsiteX9" fmla="*/ 1906230 w 1953285"/>
                <a:gd name="connsiteY9" fmla="*/ 1943962 h 2986134"/>
                <a:gd name="connsiteX10" fmla="*/ 1653243 w 1953285"/>
                <a:gd name="connsiteY10" fmla="*/ 2106263 h 2986134"/>
                <a:gd name="connsiteX11" fmla="*/ 1253151 w 1953285"/>
                <a:gd name="connsiteY11" fmla="*/ 2208104 h 2986134"/>
                <a:gd name="connsiteX12" fmla="*/ 935836 w 1953285"/>
                <a:gd name="connsiteY12" fmla="*/ 2195250 h 2986134"/>
                <a:gd name="connsiteX13" fmla="*/ 578744 w 1953285"/>
                <a:gd name="connsiteY13" fmla="*/ 2089164 h 2986134"/>
                <a:gd name="connsiteX14" fmla="*/ 321950 w 1953285"/>
                <a:gd name="connsiteY14" fmla="*/ 1949541 h 2986134"/>
                <a:gd name="connsiteX15" fmla="*/ 292223 w 1953285"/>
                <a:gd name="connsiteY15" fmla="*/ 2002232 h 2986134"/>
                <a:gd name="connsiteX16" fmla="*/ 341185 w 1953285"/>
                <a:gd name="connsiteY16" fmla="*/ 2395326 h 2986134"/>
                <a:gd name="connsiteX17" fmla="*/ 426500 w 1953285"/>
                <a:gd name="connsiteY17" fmla="*/ 2772335 h 2986134"/>
                <a:gd name="connsiteX18" fmla="*/ 465284 w 1953285"/>
                <a:gd name="connsiteY18" fmla="*/ 2891702 h 2986134"/>
                <a:gd name="connsiteX19" fmla="*/ 246864 w 1953285"/>
                <a:gd name="connsiteY19" fmla="*/ 2986134 h 2986134"/>
                <a:gd name="connsiteX20" fmla="*/ 48349 w 1953285"/>
                <a:gd name="connsiteY20" fmla="*/ 2358824 h 2986134"/>
                <a:gd name="connsiteX21" fmla="*/ 413 w 1953285"/>
                <a:gd name="connsiteY21" fmla="*/ 1730652 h 2986134"/>
                <a:gd name="connsiteX22" fmla="*/ 105908 w 1953285"/>
                <a:gd name="connsiteY22" fmla="*/ 904785 h 2986134"/>
                <a:gd name="connsiteX23" fmla="*/ 278379 w 1953285"/>
                <a:gd name="connsiteY23" fmla="*/ 433148 h 2986134"/>
                <a:gd name="connsiteX24" fmla="*/ 443886 w 1953285"/>
                <a:gd name="connsiteY24" fmla="*/ 172515 h 2986134"/>
                <a:gd name="connsiteX25" fmla="*/ 612737 w 1953285"/>
                <a:gd name="connsiteY25" fmla="*/ 0 h 2986134"/>
                <a:gd name="connsiteX26" fmla="*/ 731959 w 1953285"/>
                <a:gd name="connsiteY26" fmla="*/ 332056 h 2986134"/>
                <a:gd name="connsiteX27" fmla="*/ 724845 w 1953285"/>
                <a:gd name="connsiteY27" fmla="*/ 678085 h 2986134"/>
                <a:gd name="connsiteX28" fmla="*/ 547743 w 1953285"/>
                <a:gd name="connsiteY28" fmla="*/ 1005788 h 2986134"/>
                <a:gd name="connsiteX29" fmla="*/ 550217 w 1953285"/>
                <a:gd name="connsiteY29" fmla="*/ 1049853 h 2986134"/>
                <a:gd name="connsiteX30" fmla="*/ 968955 w 1953285"/>
                <a:gd name="connsiteY30" fmla="*/ 813397 h 2986134"/>
                <a:gd name="connsiteX31" fmla="*/ 1461349 w 1953285"/>
                <a:gd name="connsiteY31" fmla="*/ 701311 h 2986134"/>
                <a:gd name="connsiteX32" fmla="*/ 1473951 w 1953285"/>
                <a:gd name="connsiteY32" fmla="*/ 708401 h 2986134"/>
                <a:gd name="connsiteX0" fmla="*/ 1473856 w 1953190"/>
                <a:gd name="connsiteY0" fmla="*/ 708401 h 2991508"/>
                <a:gd name="connsiteX1" fmla="*/ 1411263 w 1953190"/>
                <a:gd name="connsiteY1" fmla="*/ 919813 h 2991508"/>
                <a:gd name="connsiteX2" fmla="*/ 1190060 w 1953190"/>
                <a:gd name="connsiteY2" fmla="*/ 1213129 h 2991508"/>
                <a:gd name="connsiteX3" fmla="*/ 909179 w 1953190"/>
                <a:gd name="connsiteY3" fmla="*/ 1450576 h 2991508"/>
                <a:gd name="connsiteX4" fmla="*/ 566918 w 1953190"/>
                <a:gd name="connsiteY4" fmla="*/ 1632245 h 2991508"/>
                <a:gd name="connsiteX5" fmla="*/ 737266 w 1953190"/>
                <a:gd name="connsiteY5" fmla="*/ 1653421 h 2991508"/>
                <a:gd name="connsiteX6" fmla="*/ 1274880 w 1953190"/>
                <a:gd name="connsiteY6" fmla="*/ 1655250 h 2991508"/>
                <a:gd name="connsiteX7" fmla="*/ 1674972 w 1953190"/>
                <a:gd name="connsiteY7" fmla="*/ 1749816 h 2991508"/>
                <a:gd name="connsiteX8" fmla="*/ 1932261 w 1953190"/>
                <a:gd name="connsiteY8" fmla="*/ 1866208 h 2991508"/>
                <a:gd name="connsiteX9" fmla="*/ 1906135 w 1953190"/>
                <a:gd name="connsiteY9" fmla="*/ 1943962 h 2991508"/>
                <a:gd name="connsiteX10" fmla="*/ 1653148 w 1953190"/>
                <a:gd name="connsiteY10" fmla="*/ 2106263 h 2991508"/>
                <a:gd name="connsiteX11" fmla="*/ 1253056 w 1953190"/>
                <a:gd name="connsiteY11" fmla="*/ 2208104 h 2991508"/>
                <a:gd name="connsiteX12" fmla="*/ 935741 w 1953190"/>
                <a:gd name="connsiteY12" fmla="*/ 2195250 h 2991508"/>
                <a:gd name="connsiteX13" fmla="*/ 578649 w 1953190"/>
                <a:gd name="connsiteY13" fmla="*/ 2089164 h 2991508"/>
                <a:gd name="connsiteX14" fmla="*/ 321855 w 1953190"/>
                <a:gd name="connsiteY14" fmla="*/ 1949541 h 2991508"/>
                <a:gd name="connsiteX15" fmla="*/ 292128 w 1953190"/>
                <a:gd name="connsiteY15" fmla="*/ 2002232 h 2991508"/>
                <a:gd name="connsiteX16" fmla="*/ 341090 w 1953190"/>
                <a:gd name="connsiteY16" fmla="*/ 2395326 h 2991508"/>
                <a:gd name="connsiteX17" fmla="*/ 426405 w 1953190"/>
                <a:gd name="connsiteY17" fmla="*/ 2772335 h 2991508"/>
                <a:gd name="connsiteX18" fmla="*/ 465189 w 1953190"/>
                <a:gd name="connsiteY18" fmla="*/ 2891702 h 2991508"/>
                <a:gd name="connsiteX19" fmla="*/ 220668 w 1953190"/>
                <a:gd name="connsiteY19" fmla="*/ 2991507 h 2991508"/>
                <a:gd name="connsiteX20" fmla="*/ 48254 w 1953190"/>
                <a:gd name="connsiteY20" fmla="*/ 2358824 h 2991508"/>
                <a:gd name="connsiteX21" fmla="*/ 318 w 1953190"/>
                <a:gd name="connsiteY21" fmla="*/ 1730652 h 2991508"/>
                <a:gd name="connsiteX22" fmla="*/ 105813 w 1953190"/>
                <a:gd name="connsiteY22" fmla="*/ 904785 h 2991508"/>
                <a:gd name="connsiteX23" fmla="*/ 278284 w 1953190"/>
                <a:gd name="connsiteY23" fmla="*/ 433148 h 2991508"/>
                <a:gd name="connsiteX24" fmla="*/ 443791 w 1953190"/>
                <a:gd name="connsiteY24" fmla="*/ 172515 h 2991508"/>
                <a:gd name="connsiteX25" fmla="*/ 612642 w 1953190"/>
                <a:gd name="connsiteY25" fmla="*/ 0 h 2991508"/>
                <a:gd name="connsiteX26" fmla="*/ 731864 w 1953190"/>
                <a:gd name="connsiteY26" fmla="*/ 332056 h 2991508"/>
                <a:gd name="connsiteX27" fmla="*/ 724750 w 1953190"/>
                <a:gd name="connsiteY27" fmla="*/ 678085 h 2991508"/>
                <a:gd name="connsiteX28" fmla="*/ 547648 w 1953190"/>
                <a:gd name="connsiteY28" fmla="*/ 1005788 h 2991508"/>
                <a:gd name="connsiteX29" fmla="*/ 550122 w 1953190"/>
                <a:gd name="connsiteY29" fmla="*/ 1049853 h 2991508"/>
                <a:gd name="connsiteX30" fmla="*/ 968860 w 1953190"/>
                <a:gd name="connsiteY30" fmla="*/ 813397 h 2991508"/>
                <a:gd name="connsiteX31" fmla="*/ 1461254 w 1953190"/>
                <a:gd name="connsiteY31" fmla="*/ 701311 h 2991508"/>
                <a:gd name="connsiteX32" fmla="*/ 1473856 w 1953190"/>
                <a:gd name="connsiteY32" fmla="*/ 708401 h 2991508"/>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35637 w 1983014"/>
                <a:gd name="connsiteY22" fmla="*/ 904785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750 w 1983084"/>
                <a:gd name="connsiteY0" fmla="*/ 708401 h 2991507"/>
                <a:gd name="connsiteX1" fmla="*/ 1441157 w 1983084"/>
                <a:gd name="connsiteY1" fmla="*/ 919813 h 2991507"/>
                <a:gd name="connsiteX2" fmla="*/ 1219954 w 1983084"/>
                <a:gd name="connsiteY2" fmla="*/ 1213129 h 2991507"/>
                <a:gd name="connsiteX3" fmla="*/ 939073 w 1983084"/>
                <a:gd name="connsiteY3" fmla="*/ 1450576 h 2991507"/>
                <a:gd name="connsiteX4" fmla="*/ 596812 w 1983084"/>
                <a:gd name="connsiteY4" fmla="*/ 1632245 h 2991507"/>
                <a:gd name="connsiteX5" fmla="*/ 767160 w 1983084"/>
                <a:gd name="connsiteY5" fmla="*/ 1653421 h 2991507"/>
                <a:gd name="connsiteX6" fmla="*/ 1304774 w 1983084"/>
                <a:gd name="connsiteY6" fmla="*/ 1655250 h 2991507"/>
                <a:gd name="connsiteX7" fmla="*/ 1704866 w 1983084"/>
                <a:gd name="connsiteY7" fmla="*/ 1749816 h 2991507"/>
                <a:gd name="connsiteX8" fmla="*/ 1962155 w 1983084"/>
                <a:gd name="connsiteY8" fmla="*/ 1866208 h 2991507"/>
                <a:gd name="connsiteX9" fmla="*/ 1936029 w 1983084"/>
                <a:gd name="connsiteY9" fmla="*/ 1943962 h 2991507"/>
                <a:gd name="connsiteX10" fmla="*/ 1683042 w 1983084"/>
                <a:gd name="connsiteY10" fmla="*/ 2106263 h 2991507"/>
                <a:gd name="connsiteX11" fmla="*/ 1282950 w 1983084"/>
                <a:gd name="connsiteY11" fmla="*/ 2208104 h 2991507"/>
                <a:gd name="connsiteX12" fmla="*/ 965635 w 1983084"/>
                <a:gd name="connsiteY12" fmla="*/ 2195250 h 2991507"/>
                <a:gd name="connsiteX13" fmla="*/ 608543 w 1983084"/>
                <a:gd name="connsiteY13" fmla="*/ 2089164 h 2991507"/>
                <a:gd name="connsiteX14" fmla="*/ 351749 w 1983084"/>
                <a:gd name="connsiteY14" fmla="*/ 1949541 h 2991507"/>
                <a:gd name="connsiteX15" fmla="*/ 342903 w 1983084"/>
                <a:gd name="connsiteY15" fmla="*/ 1997936 h 2991507"/>
                <a:gd name="connsiteX16" fmla="*/ 396859 w 1983084"/>
                <a:gd name="connsiteY16" fmla="*/ 2349194 h 2991507"/>
                <a:gd name="connsiteX17" fmla="*/ 489005 w 1983084"/>
                <a:gd name="connsiteY17" fmla="*/ 2732957 h 2991507"/>
                <a:gd name="connsiteX18" fmla="*/ 553043 w 1983084"/>
                <a:gd name="connsiteY18" fmla="*/ 2882494 h 2991507"/>
                <a:gd name="connsiteX19" fmla="*/ 250562 w 1983084"/>
                <a:gd name="connsiteY19" fmla="*/ 2991507 h 2991507"/>
                <a:gd name="connsiteX20" fmla="*/ 63305 w 1983084"/>
                <a:gd name="connsiteY20" fmla="*/ 2363639 h 2991507"/>
                <a:gd name="connsiteX21" fmla="*/ 199 w 1983084"/>
                <a:gd name="connsiteY21" fmla="*/ 1690577 h 2991507"/>
                <a:gd name="connsiteX22" fmla="*/ 120046 w 1983084"/>
                <a:gd name="connsiteY22" fmla="*/ 908009 h 2991507"/>
                <a:gd name="connsiteX23" fmla="*/ 308178 w 1983084"/>
                <a:gd name="connsiteY23" fmla="*/ 433148 h 2991507"/>
                <a:gd name="connsiteX24" fmla="*/ 473685 w 1983084"/>
                <a:gd name="connsiteY24" fmla="*/ 172515 h 2991507"/>
                <a:gd name="connsiteX25" fmla="*/ 642536 w 1983084"/>
                <a:gd name="connsiteY25" fmla="*/ 0 h 2991507"/>
                <a:gd name="connsiteX26" fmla="*/ 761758 w 1983084"/>
                <a:gd name="connsiteY26" fmla="*/ 332056 h 2991507"/>
                <a:gd name="connsiteX27" fmla="*/ 754644 w 1983084"/>
                <a:gd name="connsiteY27" fmla="*/ 678085 h 2991507"/>
                <a:gd name="connsiteX28" fmla="*/ 577542 w 1983084"/>
                <a:gd name="connsiteY28" fmla="*/ 1005788 h 2991507"/>
                <a:gd name="connsiteX29" fmla="*/ 580016 w 1983084"/>
                <a:gd name="connsiteY29" fmla="*/ 1049853 h 2991507"/>
                <a:gd name="connsiteX30" fmla="*/ 998754 w 1983084"/>
                <a:gd name="connsiteY30" fmla="*/ 813397 h 2991507"/>
                <a:gd name="connsiteX31" fmla="*/ 1491148 w 1983084"/>
                <a:gd name="connsiteY31" fmla="*/ 701311 h 2991507"/>
                <a:gd name="connsiteX32" fmla="*/ 1503750 w 1983084"/>
                <a:gd name="connsiteY32" fmla="*/ 708401 h 2991507"/>
                <a:gd name="connsiteX0" fmla="*/ 1503751 w 1983085"/>
                <a:gd name="connsiteY0" fmla="*/ 708401 h 2991507"/>
                <a:gd name="connsiteX1" fmla="*/ 1441158 w 1983085"/>
                <a:gd name="connsiteY1" fmla="*/ 919813 h 2991507"/>
                <a:gd name="connsiteX2" fmla="*/ 1219955 w 1983085"/>
                <a:gd name="connsiteY2" fmla="*/ 1213129 h 2991507"/>
                <a:gd name="connsiteX3" fmla="*/ 939074 w 1983085"/>
                <a:gd name="connsiteY3" fmla="*/ 1450576 h 2991507"/>
                <a:gd name="connsiteX4" fmla="*/ 596813 w 1983085"/>
                <a:gd name="connsiteY4" fmla="*/ 1632245 h 2991507"/>
                <a:gd name="connsiteX5" fmla="*/ 767161 w 1983085"/>
                <a:gd name="connsiteY5" fmla="*/ 1653421 h 2991507"/>
                <a:gd name="connsiteX6" fmla="*/ 1304775 w 1983085"/>
                <a:gd name="connsiteY6" fmla="*/ 1655250 h 2991507"/>
                <a:gd name="connsiteX7" fmla="*/ 1704867 w 1983085"/>
                <a:gd name="connsiteY7" fmla="*/ 1749816 h 2991507"/>
                <a:gd name="connsiteX8" fmla="*/ 1962156 w 1983085"/>
                <a:gd name="connsiteY8" fmla="*/ 1866208 h 2991507"/>
                <a:gd name="connsiteX9" fmla="*/ 1936030 w 1983085"/>
                <a:gd name="connsiteY9" fmla="*/ 1943962 h 2991507"/>
                <a:gd name="connsiteX10" fmla="*/ 1683043 w 1983085"/>
                <a:gd name="connsiteY10" fmla="*/ 2106263 h 2991507"/>
                <a:gd name="connsiteX11" fmla="*/ 1282951 w 1983085"/>
                <a:gd name="connsiteY11" fmla="*/ 2208104 h 2991507"/>
                <a:gd name="connsiteX12" fmla="*/ 965636 w 1983085"/>
                <a:gd name="connsiteY12" fmla="*/ 2195250 h 2991507"/>
                <a:gd name="connsiteX13" fmla="*/ 608544 w 1983085"/>
                <a:gd name="connsiteY13" fmla="*/ 2089164 h 2991507"/>
                <a:gd name="connsiteX14" fmla="*/ 351750 w 1983085"/>
                <a:gd name="connsiteY14" fmla="*/ 1949541 h 2991507"/>
                <a:gd name="connsiteX15" fmla="*/ 342904 w 1983085"/>
                <a:gd name="connsiteY15" fmla="*/ 1997936 h 2991507"/>
                <a:gd name="connsiteX16" fmla="*/ 396860 w 1983085"/>
                <a:gd name="connsiteY16" fmla="*/ 2349194 h 2991507"/>
                <a:gd name="connsiteX17" fmla="*/ 509109 w 1983085"/>
                <a:gd name="connsiteY17" fmla="*/ 2762247 h 2991507"/>
                <a:gd name="connsiteX18" fmla="*/ 553044 w 1983085"/>
                <a:gd name="connsiteY18" fmla="*/ 2882494 h 2991507"/>
                <a:gd name="connsiteX19" fmla="*/ 250563 w 1983085"/>
                <a:gd name="connsiteY19" fmla="*/ 2991507 h 2991507"/>
                <a:gd name="connsiteX20" fmla="*/ 63306 w 1983085"/>
                <a:gd name="connsiteY20" fmla="*/ 2363639 h 2991507"/>
                <a:gd name="connsiteX21" fmla="*/ 200 w 1983085"/>
                <a:gd name="connsiteY21" fmla="*/ 1690577 h 2991507"/>
                <a:gd name="connsiteX22" fmla="*/ 120047 w 1983085"/>
                <a:gd name="connsiteY22" fmla="*/ 908009 h 2991507"/>
                <a:gd name="connsiteX23" fmla="*/ 308179 w 1983085"/>
                <a:gd name="connsiteY23" fmla="*/ 433148 h 2991507"/>
                <a:gd name="connsiteX24" fmla="*/ 473686 w 1983085"/>
                <a:gd name="connsiteY24" fmla="*/ 172515 h 2991507"/>
                <a:gd name="connsiteX25" fmla="*/ 642537 w 1983085"/>
                <a:gd name="connsiteY25" fmla="*/ 0 h 2991507"/>
                <a:gd name="connsiteX26" fmla="*/ 761759 w 1983085"/>
                <a:gd name="connsiteY26" fmla="*/ 332056 h 2991507"/>
                <a:gd name="connsiteX27" fmla="*/ 754645 w 1983085"/>
                <a:gd name="connsiteY27" fmla="*/ 678085 h 2991507"/>
                <a:gd name="connsiteX28" fmla="*/ 577543 w 1983085"/>
                <a:gd name="connsiteY28" fmla="*/ 1005788 h 2991507"/>
                <a:gd name="connsiteX29" fmla="*/ 580017 w 1983085"/>
                <a:gd name="connsiteY29" fmla="*/ 1049853 h 2991507"/>
                <a:gd name="connsiteX30" fmla="*/ 998755 w 1983085"/>
                <a:gd name="connsiteY30" fmla="*/ 813397 h 2991507"/>
                <a:gd name="connsiteX31" fmla="*/ 1491149 w 1983085"/>
                <a:gd name="connsiteY31" fmla="*/ 701311 h 2991507"/>
                <a:gd name="connsiteX32" fmla="*/ 1503751 w 1983085"/>
                <a:gd name="connsiteY32" fmla="*/ 708401 h 299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83085" h="2991507">
                  <a:moveTo>
                    <a:pt x="1503751" y="708401"/>
                  </a:moveTo>
                  <a:cubicBezTo>
                    <a:pt x="1523712" y="737061"/>
                    <a:pt x="1480707" y="845173"/>
                    <a:pt x="1441158" y="919813"/>
                  </a:cubicBezTo>
                  <a:cubicBezTo>
                    <a:pt x="1395959" y="1005116"/>
                    <a:pt x="1303636" y="1124669"/>
                    <a:pt x="1219955" y="1213129"/>
                  </a:cubicBezTo>
                  <a:cubicBezTo>
                    <a:pt x="1136275" y="1301590"/>
                    <a:pt x="1042931" y="1380723"/>
                    <a:pt x="939074" y="1450576"/>
                  </a:cubicBezTo>
                  <a:cubicBezTo>
                    <a:pt x="835217" y="1520429"/>
                    <a:pt x="606345" y="1620692"/>
                    <a:pt x="596813" y="1632245"/>
                  </a:cubicBezTo>
                  <a:cubicBezTo>
                    <a:pt x="587281" y="1643798"/>
                    <a:pt x="649167" y="1649587"/>
                    <a:pt x="767161" y="1653421"/>
                  </a:cubicBezTo>
                  <a:cubicBezTo>
                    <a:pt x="885155" y="1657255"/>
                    <a:pt x="1148491" y="1639184"/>
                    <a:pt x="1304775" y="1655250"/>
                  </a:cubicBezTo>
                  <a:cubicBezTo>
                    <a:pt x="1461059" y="1671316"/>
                    <a:pt x="1595303" y="1714658"/>
                    <a:pt x="1704867" y="1749816"/>
                  </a:cubicBezTo>
                  <a:cubicBezTo>
                    <a:pt x="1814430" y="1784976"/>
                    <a:pt x="1923629" y="1833850"/>
                    <a:pt x="1962156" y="1866208"/>
                  </a:cubicBezTo>
                  <a:cubicBezTo>
                    <a:pt x="2000683" y="1898565"/>
                    <a:pt x="1982548" y="1903952"/>
                    <a:pt x="1936030" y="1943962"/>
                  </a:cubicBezTo>
                  <a:cubicBezTo>
                    <a:pt x="1889511" y="1983971"/>
                    <a:pt x="1791890" y="2062239"/>
                    <a:pt x="1683043" y="2106263"/>
                  </a:cubicBezTo>
                  <a:cubicBezTo>
                    <a:pt x="1574197" y="2150286"/>
                    <a:pt x="1402519" y="2193274"/>
                    <a:pt x="1282951" y="2208104"/>
                  </a:cubicBezTo>
                  <a:cubicBezTo>
                    <a:pt x="1163382" y="2222935"/>
                    <a:pt x="1078036" y="2215074"/>
                    <a:pt x="965636" y="2195250"/>
                  </a:cubicBezTo>
                  <a:cubicBezTo>
                    <a:pt x="853235" y="2175427"/>
                    <a:pt x="710858" y="2130115"/>
                    <a:pt x="608544" y="2089164"/>
                  </a:cubicBezTo>
                  <a:cubicBezTo>
                    <a:pt x="506230" y="2048213"/>
                    <a:pt x="368968" y="1961518"/>
                    <a:pt x="351750" y="1949541"/>
                  </a:cubicBezTo>
                  <a:cubicBezTo>
                    <a:pt x="334532" y="1937564"/>
                    <a:pt x="335386" y="1931327"/>
                    <a:pt x="342904" y="1997936"/>
                  </a:cubicBezTo>
                  <a:cubicBezTo>
                    <a:pt x="350422" y="2064545"/>
                    <a:pt x="369159" y="2221809"/>
                    <a:pt x="396860" y="2349194"/>
                  </a:cubicBezTo>
                  <a:cubicBezTo>
                    <a:pt x="424561" y="2476579"/>
                    <a:pt x="467735" y="2639985"/>
                    <a:pt x="509109" y="2762247"/>
                  </a:cubicBezTo>
                  <a:lnTo>
                    <a:pt x="553044" y="2882494"/>
                  </a:lnTo>
                  <a:cubicBezTo>
                    <a:pt x="473777" y="2939687"/>
                    <a:pt x="326860" y="2968014"/>
                    <a:pt x="250563" y="2991507"/>
                  </a:cubicBezTo>
                  <a:cubicBezTo>
                    <a:pt x="170949" y="2783480"/>
                    <a:pt x="105033" y="2580461"/>
                    <a:pt x="63306" y="2363639"/>
                  </a:cubicBezTo>
                  <a:cubicBezTo>
                    <a:pt x="21579" y="2146817"/>
                    <a:pt x="-2461" y="1929490"/>
                    <a:pt x="200" y="1690577"/>
                  </a:cubicBezTo>
                  <a:cubicBezTo>
                    <a:pt x="2859" y="1451663"/>
                    <a:pt x="68717" y="1117581"/>
                    <a:pt x="120047" y="908009"/>
                  </a:cubicBezTo>
                  <a:cubicBezTo>
                    <a:pt x="171377" y="698438"/>
                    <a:pt x="249239" y="555730"/>
                    <a:pt x="308179" y="433148"/>
                  </a:cubicBezTo>
                  <a:cubicBezTo>
                    <a:pt x="367119" y="310566"/>
                    <a:pt x="414822" y="245163"/>
                    <a:pt x="473686" y="172515"/>
                  </a:cubicBezTo>
                  <a:cubicBezTo>
                    <a:pt x="525192" y="108949"/>
                    <a:pt x="595112" y="17610"/>
                    <a:pt x="642537" y="0"/>
                  </a:cubicBezTo>
                  <a:cubicBezTo>
                    <a:pt x="709556" y="115352"/>
                    <a:pt x="737990" y="210065"/>
                    <a:pt x="761759" y="332056"/>
                  </a:cubicBezTo>
                  <a:cubicBezTo>
                    <a:pt x="780973" y="477891"/>
                    <a:pt x="781276" y="547748"/>
                    <a:pt x="754645" y="678085"/>
                  </a:cubicBezTo>
                  <a:cubicBezTo>
                    <a:pt x="727497" y="810951"/>
                    <a:pt x="606647" y="943826"/>
                    <a:pt x="577543" y="1005788"/>
                  </a:cubicBezTo>
                  <a:cubicBezTo>
                    <a:pt x="548438" y="1067749"/>
                    <a:pt x="509816" y="1081918"/>
                    <a:pt x="580017" y="1049853"/>
                  </a:cubicBezTo>
                  <a:cubicBezTo>
                    <a:pt x="650219" y="1017789"/>
                    <a:pt x="846899" y="871489"/>
                    <a:pt x="998755" y="813397"/>
                  </a:cubicBezTo>
                  <a:cubicBezTo>
                    <a:pt x="1150609" y="755308"/>
                    <a:pt x="1446228" y="697135"/>
                    <a:pt x="1491149" y="701311"/>
                  </a:cubicBezTo>
                  <a:cubicBezTo>
                    <a:pt x="1496764" y="701833"/>
                    <a:pt x="1500901" y="704307"/>
                    <a:pt x="1503751" y="708401"/>
                  </a:cubicBezTo>
                  <a:close/>
                </a:path>
              </a:pathLst>
            </a:custGeom>
            <a:solidFill>
              <a:schemeClr val="accent3">
                <a:lumMod val="20000"/>
                <a:lumOff val="8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6" name="Freeform: Shape 25">
            <a:extLst>
              <a:ext uri="{FF2B5EF4-FFF2-40B4-BE49-F238E27FC236}">
                <a16:creationId xmlns:a16="http://schemas.microsoft.com/office/drawing/2014/main" id="{D41C1BCA-CB83-11AD-4A24-A904F671C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205915" flipH="1">
            <a:off x="9661033" y="4520242"/>
            <a:ext cx="1693972" cy="886562"/>
          </a:xfrm>
          <a:custGeom>
            <a:avLst/>
            <a:gdLst>
              <a:gd name="connsiteX0" fmla="*/ 9881 w 1739875"/>
              <a:gd name="connsiteY0" fmla="*/ 509263 h 754659"/>
              <a:gd name="connsiteX1" fmla="*/ 497935 w 1739875"/>
              <a:gd name="connsiteY1" fmla="*/ 71697 h 754659"/>
              <a:gd name="connsiteX2" fmla="*/ 1120625 w 1739875"/>
              <a:gd name="connsiteY2" fmla="*/ 43648 h 754659"/>
              <a:gd name="connsiteX3" fmla="*/ 1608679 w 1739875"/>
              <a:gd name="connsiteY3" fmla="*/ 503653 h 754659"/>
              <a:gd name="connsiteX4" fmla="*/ 1737705 w 1739875"/>
              <a:gd name="connsiteY4" fmla="*/ 744875 h 754659"/>
              <a:gd name="connsiteX5" fmla="*/ 1535751 w 1739875"/>
              <a:gd name="connsiteY5" fmla="*/ 711216 h 754659"/>
              <a:gd name="connsiteX6" fmla="*/ 284762 w 1739875"/>
              <a:gd name="connsiteY6" fmla="*/ 559751 h 754659"/>
              <a:gd name="connsiteX7" fmla="*/ 9881 w 1739875"/>
              <a:gd name="connsiteY7" fmla="*/ 509263 h 754659"/>
              <a:gd name="connsiteX0" fmla="*/ 9881 w 1745871"/>
              <a:gd name="connsiteY0" fmla="*/ 509263 h 755689"/>
              <a:gd name="connsiteX1" fmla="*/ 497935 w 1745871"/>
              <a:gd name="connsiteY1" fmla="*/ 71697 h 755689"/>
              <a:gd name="connsiteX2" fmla="*/ 1120625 w 1745871"/>
              <a:gd name="connsiteY2" fmla="*/ 43648 h 755689"/>
              <a:gd name="connsiteX3" fmla="*/ 1608679 w 1745871"/>
              <a:gd name="connsiteY3" fmla="*/ 503653 h 755689"/>
              <a:gd name="connsiteX4" fmla="*/ 1737705 w 1745871"/>
              <a:gd name="connsiteY4" fmla="*/ 744875 h 755689"/>
              <a:gd name="connsiteX5" fmla="*/ 1426819 w 1745871"/>
              <a:gd name="connsiteY5" fmla="*/ 716950 h 755689"/>
              <a:gd name="connsiteX6" fmla="*/ 284762 w 1745871"/>
              <a:gd name="connsiteY6" fmla="*/ 559751 h 755689"/>
              <a:gd name="connsiteX7" fmla="*/ 9881 w 1745871"/>
              <a:gd name="connsiteY7" fmla="*/ 509263 h 755689"/>
              <a:gd name="connsiteX0" fmla="*/ 9881 w 1864671"/>
              <a:gd name="connsiteY0" fmla="*/ 509263 h 855937"/>
              <a:gd name="connsiteX1" fmla="*/ 497935 w 1864671"/>
              <a:gd name="connsiteY1" fmla="*/ 71697 h 855937"/>
              <a:gd name="connsiteX2" fmla="*/ 1120625 w 1864671"/>
              <a:gd name="connsiteY2" fmla="*/ 43648 h 855937"/>
              <a:gd name="connsiteX3" fmla="*/ 1608679 w 1864671"/>
              <a:gd name="connsiteY3" fmla="*/ 503653 h 855937"/>
              <a:gd name="connsiteX4" fmla="*/ 1860911 w 1864671"/>
              <a:gd name="connsiteY4" fmla="*/ 851040 h 855937"/>
              <a:gd name="connsiteX5" fmla="*/ 1426819 w 1864671"/>
              <a:gd name="connsiteY5" fmla="*/ 716950 h 855937"/>
              <a:gd name="connsiteX6" fmla="*/ 284762 w 1864671"/>
              <a:gd name="connsiteY6" fmla="*/ 559751 h 855937"/>
              <a:gd name="connsiteX7" fmla="*/ 9881 w 1864671"/>
              <a:gd name="connsiteY7" fmla="*/ 509263 h 855937"/>
              <a:gd name="connsiteX0" fmla="*/ 9881 w 1876754"/>
              <a:gd name="connsiteY0" fmla="*/ 501512 h 853026"/>
              <a:gd name="connsiteX1" fmla="*/ 497935 w 1876754"/>
              <a:gd name="connsiteY1" fmla="*/ 63946 h 853026"/>
              <a:gd name="connsiteX2" fmla="*/ 1120625 w 1876754"/>
              <a:gd name="connsiteY2" fmla="*/ 35897 h 853026"/>
              <a:gd name="connsiteX3" fmla="*/ 1718468 w 1876754"/>
              <a:gd name="connsiteY3" fmla="*/ 385272 h 853026"/>
              <a:gd name="connsiteX4" fmla="*/ 1860911 w 1876754"/>
              <a:gd name="connsiteY4" fmla="*/ 843289 h 853026"/>
              <a:gd name="connsiteX5" fmla="*/ 1426819 w 1876754"/>
              <a:gd name="connsiteY5" fmla="*/ 709199 h 853026"/>
              <a:gd name="connsiteX6" fmla="*/ 284762 w 1876754"/>
              <a:gd name="connsiteY6" fmla="*/ 552000 h 853026"/>
              <a:gd name="connsiteX7" fmla="*/ 9881 w 1876754"/>
              <a:gd name="connsiteY7" fmla="*/ 501512 h 853026"/>
              <a:gd name="connsiteX0" fmla="*/ 9881 w 1874221"/>
              <a:gd name="connsiteY0" fmla="*/ 623010 h 974525"/>
              <a:gd name="connsiteX1" fmla="*/ 497935 w 1874221"/>
              <a:gd name="connsiteY1" fmla="*/ 185444 h 974525"/>
              <a:gd name="connsiteX2" fmla="*/ 1272410 w 1874221"/>
              <a:gd name="connsiteY2" fmla="*/ 12874 h 974525"/>
              <a:gd name="connsiteX3" fmla="*/ 1718468 w 1874221"/>
              <a:gd name="connsiteY3" fmla="*/ 506770 h 974525"/>
              <a:gd name="connsiteX4" fmla="*/ 1860911 w 1874221"/>
              <a:gd name="connsiteY4" fmla="*/ 964787 h 974525"/>
              <a:gd name="connsiteX5" fmla="*/ 1426819 w 1874221"/>
              <a:gd name="connsiteY5" fmla="*/ 830697 h 974525"/>
              <a:gd name="connsiteX6" fmla="*/ 284762 w 1874221"/>
              <a:gd name="connsiteY6" fmla="*/ 673498 h 974525"/>
              <a:gd name="connsiteX7" fmla="*/ 9881 w 1874221"/>
              <a:gd name="connsiteY7" fmla="*/ 623010 h 974525"/>
              <a:gd name="connsiteX0" fmla="*/ 4712 w 1869052"/>
              <a:gd name="connsiteY0" fmla="*/ 633304 h 984819"/>
              <a:gd name="connsiteX1" fmla="*/ 402385 w 1869052"/>
              <a:gd name="connsiteY1" fmla="*/ 137323 h 984819"/>
              <a:gd name="connsiteX2" fmla="*/ 1267241 w 1869052"/>
              <a:gd name="connsiteY2" fmla="*/ 23168 h 984819"/>
              <a:gd name="connsiteX3" fmla="*/ 1713299 w 1869052"/>
              <a:gd name="connsiteY3" fmla="*/ 517064 h 984819"/>
              <a:gd name="connsiteX4" fmla="*/ 1855742 w 1869052"/>
              <a:gd name="connsiteY4" fmla="*/ 975081 h 984819"/>
              <a:gd name="connsiteX5" fmla="*/ 1421650 w 1869052"/>
              <a:gd name="connsiteY5" fmla="*/ 840991 h 984819"/>
              <a:gd name="connsiteX6" fmla="*/ 279593 w 1869052"/>
              <a:gd name="connsiteY6" fmla="*/ 683792 h 984819"/>
              <a:gd name="connsiteX7" fmla="*/ 4712 w 1869052"/>
              <a:gd name="connsiteY7" fmla="*/ 633304 h 984819"/>
              <a:gd name="connsiteX0" fmla="*/ 4712 w 1870440"/>
              <a:gd name="connsiteY0" fmla="*/ 633304 h 991310"/>
              <a:gd name="connsiteX1" fmla="*/ 402385 w 1870440"/>
              <a:gd name="connsiteY1" fmla="*/ 137323 h 991310"/>
              <a:gd name="connsiteX2" fmla="*/ 1267241 w 1870440"/>
              <a:gd name="connsiteY2" fmla="*/ 23168 h 991310"/>
              <a:gd name="connsiteX3" fmla="*/ 1713299 w 1870440"/>
              <a:gd name="connsiteY3" fmla="*/ 517064 h 991310"/>
              <a:gd name="connsiteX4" fmla="*/ 1855742 w 1870440"/>
              <a:gd name="connsiteY4" fmla="*/ 975081 h 991310"/>
              <a:gd name="connsiteX5" fmla="*/ 1399477 w 1870440"/>
              <a:gd name="connsiteY5" fmla="*/ 896414 h 991310"/>
              <a:gd name="connsiteX6" fmla="*/ 279593 w 1870440"/>
              <a:gd name="connsiteY6" fmla="*/ 683792 h 991310"/>
              <a:gd name="connsiteX7" fmla="*/ 4712 w 1870440"/>
              <a:gd name="connsiteY7" fmla="*/ 633304 h 991310"/>
              <a:gd name="connsiteX0" fmla="*/ 44 w 1865772"/>
              <a:gd name="connsiteY0" fmla="*/ 633304 h 991310"/>
              <a:gd name="connsiteX1" fmla="*/ 397717 w 1865772"/>
              <a:gd name="connsiteY1" fmla="*/ 137323 h 991310"/>
              <a:gd name="connsiteX2" fmla="*/ 1262573 w 1865772"/>
              <a:gd name="connsiteY2" fmla="*/ 23168 h 991310"/>
              <a:gd name="connsiteX3" fmla="*/ 1708631 w 1865772"/>
              <a:gd name="connsiteY3" fmla="*/ 517064 h 991310"/>
              <a:gd name="connsiteX4" fmla="*/ 1851074 w 1865772"/>
              <a:gd name="connsiteY4" fmla="*/ 975081 h 991310"/>
              <a:gd name="connsiteX5" fmla="*/ 1394809 w 1865772"/>
              <a:gd name="connsiteY5" fmla="*/ 896414 h 991310"/>
              <a:gd name="connsiteX6" fmla="*/ 417748 w 1865772"/>
              <a:gd name="connsiteY6" fmla="*/ 716201 h 991310"/>
              <a:gd name="connsiteX7" fmla="*/ 44 w 1865772"/>
              <a:gd name="connsiteY7" fmla="*/ 633304 h 991310"/>
              <a:gd name="connsiteX0" fmla="*/ 44 w 1865772"/>
              <a:gd name="connsiteY0" fmla="*/ 633304 h 991310"/>
              <a:gd name="connsiteX1" fmla="*/ 397717 w 1865772"/>
              <a:gd name="connsiteY1" fmla="*/ 137323 h 991310"/>
              <a:gd name="connsiteX2" fmla="*/ 1262573 w 1865772"/>
              <a:gd name="connsiteY2" fmla="*/ 23168 h 991310"/>
              <a:gd name="connsiteX3" fmla="*/ 1708631 w 1865772"/>
              <a:gd name="connsiteY3" fmla="*/ 517064 h 991310"/>
              <a:gd name="connsiteX4" fmla="*/ 1851074 w 1865772"/>
              <a:gd name="connsiteY4" fmla="*/ 975081 h 991310"/>
              <a:gd name="connsiteX5" fmla="*/ 1394809 w 1865772"/>
              <a:gd name="connsiteY5" fmla="*/ 896414 h 991310"/>
              <a:gd name="connsiteX6" fmla="*/ 417748 w 1865772"/>
              <a:gd name="connsiteY6" fmla="*/ 716201 h 991310"/>
              <a:gd name="connsiteX7" fmla="*/ 44 w 1865772"/>
              <a:gd name="connsiteY7" fmla="*/ 633304 h 991310"/>
              <a:gd name="connsiteX0" fmla="*/ 46 w 1853519"/>
              <a:gd name="connsiteY0" fmla="*/ 578483 h 990076"/>
              <a:gd name="connsiteX1" fmla="*/ 385464 w 1853519"/>
              <a:gd name="connsiteY1" fmla="*/ 136089 h 990076"/>
              <a:gd name="connsiteX2" fmla="*/ 1250320 w 1853519"/>
              <a:gd name="connsiteY2" fmla="*/ 21934 h 990076"/>
              <a:gd name="connsiteX3" fmla="*/ 1696378 w 1853519"/>
              <a:gd name="connsiteY3" fmla="*/ 515830 h 990076"/>
              <a:gd name="connsiteX4" fmla="*/ 1838821 w 1853519"/>
              <a:gd name="connsiteY4" fmla="*/ 973847 h 990076"/>
              <a:gd name="connsiteX5" fmla="*/ 1382556 w 1853519"/>
              <a:gd name="connsiteY5" fmla="*/ 895180 h 990076"/>
              <a:gd name="connsiteX6" fmla="*/ 405495 w 1853519"/>
              <a:gd name="connsiteY6" fmla="*/ 714967 h 990076"/>
              <a:gd name="connsiteX7" fmla="*/ 46 w 1853519"/>
              <a:gd name="connsiteY7" fmla="*/ 578483 h 990076"/>
              <a:gd name="connsiteX0" fmla="*/ 34142 w 1887615"/>
              <a:gd name="connsiteY0" fmla="*/ 578483 h 990076"/>
              <a:gd name="connsiteX1" fmla="*/ 419560 w 1887615"/>
              <a:gd name="connsiteY1" fmla="*/ 136089 h 990076"/>
              <a:gd name="connsiteX2" fmla="*/ 1284416 w 1887615"/>
              <a:gd name="connsiteY2" fmla="*/ 21934 h 990076"/>
              <a:gd name="connsiteX3" fmla="*/ 1730474 w 1887615"/>
              <a:gd name="connsiteY3" fmla="*/ 515830 h 990076"/>
              <a:gd name="connsiteX4" fmla="*/ 1872917 w 1887615"/>
              <a:gd name="connsiteY4" fmla="*/ 973847 h 990076"/>
              <a:gd name="connsiteX5" fmla="*/ 1416652 w 1887615"/>
              <a:gd name="connsiteY5" fmla="*/ 895180 h 990076"/>
              <a:gd name="connsiteX6" fmla="*/ 439591 w 1887615"/>
              <a:gd name="connsiteY6" fmla="*/ 714967 h 990076"/>
              <a:gd name="connsiteX7" fmla="*/ 64968 w 1887615"/>
              <a:gd name="connsiteY7" fmla="*/ 666714 h 990076"/>
              <a:gd name="connsiteX8" fmla="*/ 34142 w 1887615"/>
              <a:gd name="connsiteY8" fmla="*/ 578483 h 990076"/>
              <a:gd name="connsiteX0" fmla="*/ 34142 w 1887615"/>
              <a:gd name="connsiteY0" fmla="*/ 578483 h 990076"/>
              <a:gd name="connsiteX1" fmla="*/ 419560 w 1887615"/>
              <a:gd name="connsiteY1" fmla="*/ 136089 h 990076"/>
              <a:gd name="connsiteX2" fmla="*/ 1284416 w 1887615"/>
              <a:gd name="connsiteY2" fmla="*/ 21934 h 990076"/>
              <a:gd name="connsiteX3" fmla="*/ 1730474 w 1887615"/>
              <a:gd name="connsiteY3" fmla="*/ 515830 h 990076"/>
              <a:gd name="connsiteX4" fmla="*/ 1872917 w 1887615"/>
              <a:gd name="connsiteY4" fmla="*/ 973847 h 990076"/>
              <a:gd name="connsiteX5" fmla="*/ 1416652 w 1887615"/>
              <a:gd name="connsiteY5" fmla="*/ 895180 h 990076"/>
              <a:gd name="connsiteX6" fmla="*/ 439756 w 1887615"/>
              <a:gd name="connsiteY6" fmla="*/ 726636 h 990076"/>
              <a:gd name="connsiteX7" fmla="*/ 64968 w 1887615"/>
              <a:gd name="connsiteY7" fmla="*/ 666714 h 990076"/>
              <a:gd name="connsiteX8" fmla="*/ 34142 w 1887615"/>
              <a:gd name="connsiteY8" fmla="*/ 578483 h 990076"/>
              <a:gd name="connsiteX0" fmla="*/ 34142 w 1887615"/>
              <a:gd name="connsiteY0" fmla="*/ 578483 h 990076"/>
              <a:gd name="connsiteX1" fmla="*/ 419560 w 1887615"/>
              <a:gd name="connsiteY1" fmla="*/ 136089 h 990076"/>
              <a:gd name="connsiteX2" fmla="*/ 1284416 w 1887615"/>
              <a:gd name="connsiteY2" fmla="*/ 21934 h 990076"/>
              <a:gd name="connsiteX3" fmla="*/ 1730474 w 1887615"/>
              <a:gd name="connsiteY3" fmla="*/ 515830 h 990076"/>
              <a:gd name="connsiteX4" fmla="*/ 1872917 w 1887615"/>
              <a:gd name="connsiteY4" fmla="*/ 973847 h 990076"/>
              <a:gd name="connsiteX5" fmla="*/ 1416652 w 1887615"/>
              <a:gd name="connsiteY5" fmla="*/ 895180 h 990076"/>
              <a:gd name="connsiteX6" fmla="*/ 439756 w 1887615"/>
              <a:gd name="connsiteY6" fmla="*/ 726636 h 990076"/>
              <a:gd name="connsiteX7" fmla="*/ 64968 w 1887615"/>
              <a:gd name="connsiteY7" fmla="*/ 666714 h 990076"/>
              <a:gd name="connsiteX8" fmla="*/ 34142 w 1887615"/>
              <a:gd name="connsiteY8" fmla="*/ 578483 h 990076"/>
              <a:gd name="connsiteX0" fmla="*/ 34142 w 1893656"/>
              <a:gd name="connsiteY0" fmla="*/ 578887 h 990125"/>
              <a:gd name="connsiteX1" fmla="*/ 419560 w 1893656"/>
              <a:gd name="connsiteY1" fmla="*/ 136493 h 990125"/>
              <a:gd name="connsiteX2" fmla="*/ 1284416 w 1893656"/>
              <a:gd name="connsiteY2" fmla="*/ 22338 h 990125"/>
              <a:gd name="connsiteX3" fmla="*/ 1761977 w 1893656"/>
              <a:gd name="connsiteY3" fmla="*/ 522071 h 990125"/>
              <a:gd name="connsiteX4" fmla="*/ 1872917 w 1893656"/>
              <a:gd name="connsiteY4" fmla="*/ 974251 h 990125"/>
              <a:gd name="connsiteX5" fmla="*/ 1416652 w 1893656"/>
              <a:gd name="connsiteY5" fmla="*/ 895584 h 990125"/>
              <a:gd name="connsiteX6" fmla="*/ 439756 w 1893656"/>
              <a:gd name="connsiteY6" fmla="*/ 727040 h 990125"/>
              <a:gd name="connsiteX7" fmla="*/ 64968 w 1893656"/>
              <a:gd name="connsiteY7" fmla="*/ 667118 h 990125"/>
              <a:gd name="connsiteX8" fmla="*/ 34142 w 1893656"/>
              <a:gd name="connsiteY8" fmla="*/ 578887 h 990125"/>
              <a:gd name="connsiteX0" fmla="*/ 34142 w 1890318"/>
              <a:gd name="connsiteY0" fmla="*/ 578887 h 990125"/>
              <a:gd name="connsiteX1" fmla="*/ 419560 w 1890318"/>
              <a:gd name="connsiteY1" fmla="*/ 136493 h 990125"/>
              <a:gd name="connsiteX2" fmla="*/ 1284416 w 1890318"/>
              <a:gd name="connsiteY2" fmla="*/ 22338 h 990125"/>
              <a:gd name="connsiteX3" fmla="*/ 1761977 w 1890318"/>
              <a:gd name="connsiteY3" fmla="*/ 522071 h 990125"/>
              <a:gd name="connsiteX4" fmla="*/ 1872917 w 1890318"/>
              <a:gd name="connsiteY4" fmla="*/ 974251 h 990125"/>
              <a:gd name="connsiteX5" fmla="*/ 1416652 w 1890318"/>
              <a:gd name="connsiteY5" fmla="*/ 895584 h 990125"/>
              <a:gd name="connsiteX6" fmla="*/ 439756 w 1890318"/>
              <a:gd name="connsiteY6" fmla="*/ 727040 h 990125"/>
              <a:gd name="connsiteX7" fmla="*/ 64968 w 1890318"/>
              <a:gd name="connsiteY7" fmla="*/ 667118 h 990125"/>
              <a:gd name="connsiteX8" fmla="*/ 34142 w 1890318"/>
              <a:gd name="connsiteY8" fmla="*/ 578887 h 990125"/>
              <a:gd name="connsiteX0" fmla="*/ 34142 w 1874108"/>
              <a:gd name="connsiteY0" fmla="*/ 578887 h 987469"/>
              <a:gd name="connsiteX1" fmla="*/ 419560 w 1874108"/>
              <a:gd name="connsiteY1" fmla="*/ 136493 h 987469"/>
              <a:gd name="connsiteX2" fmla="*/ 1284416 w 1874108"/>
              <a:gd name="connsiteY2" fmla="*/ 22338 h 987469"/>
              <a:gd name="connsiteX3" fmla="*/ 1761977 w 1874108"/>
              <a:gd name="connsiteY3" fmla="*/ 522071 h 987469"/>
              <a:gd name="connsiteX4" fmla="*/ 1872917 w 1874108"/>
              <a:gd name="connsiteY4" fmla="*/ 974251 h 987469"/>
              <a:gd name="connsiteX5" fmla="*/ 1416652 w 1874108"/>
              <a:gd name="connsiteY5" fmla="*/ 895584 h 987469"/>
              <a:gd name="connsiteX6" fmla="*/ 439756 w 1874108"/>
              <a:gd name="connsiteY6" fmla="*/ 727040 h 987469"/>
              <a:gd name="connsiteX7" fmla="*/ 64968 w 1874108"/>
              <a:gd name="connsiteY7" fmla="*/ 667118 h 987469"/>
              <a:gd name="connsiteX8" fmla="*/ 34142 w 1874108"/>
              <a:gd name="connsiteY8" fmla="*/ 578887 h 987469"/>
              <a:gd name="connsiteX0" fmla="*/ 34142 w 1874269"/>
              <a:gd name="connsiteY0" fmla="*/ 578887 h 980571"/>
              <a:gd name="connsiteX1" fmla="*/ 419560 w 1874269"/>
              <a:gd name="connsiteY1" fmla="*/ 136493 h 980571"/>
              <a:gd name="connsiteX2" fmla="*/ 1284416 w 1874269"/>
              <a:gd name="connsiteY2" fmla="*/ 22338 h 980571"/>
              <a:gd name="connsiteX3" fmla="*/ 1761977 w 1874269"/>
              <a:gd name="connsiteY3" fmla="*/ 522071 h 980571"/>
              <a:gd name="connsiteX4" fmla="*/ 1872917 w 1874269"/>
              <a:gd name="connsiteY4" fmla="*/ 974251 h 980571"/>
              <a:gd name="connsiteX5" fmla="*/ 1416652 w 1874269"/>
              <a:gd name="connsiteY5" fmla="*/ 895584 h 980571"/>
              <a:gd name="connsiteX6" fmla="*/ 439756 w 1874269"/>
              <a:gd name="connsiteY6" fmla="*/ 727040 h 980571"/>
              <a:gd name="connsiteX7" fmla="*/ 64968 w 1874269"/>
              <a:gd name="connsiteY7" fmla="*/ 667118 h 980571"/>
              <a:gd name="connsiteX8" fmla="*/ 34142 w 1874269"/>
              <a:gd name="connsiteY8" fmla="*/ 578887 h 980571"/>
              <a:gd name="connsiteX0" fmla="*/ 34142 w 1888716"/>
              <a:gd name="connsiteY0" fmla="*/ 578887 h 993099"/>
              <a:gd name="connsiteX1" fmla="*/ 419560 w 1888716"/>
              <a:gd name="connsiteY1" fmla="*/ 136493 h 993099"/>
              <a:gd name="connsiteX2" fmla="*/ 1284416 w 1888716"/>
              <a:gd name="connsiteY2" fmla="*/ 22338 h 993099"/>
              <a:gd name="connsiteX3" fmla="*/ 1761977 w 1888716"/>
              <a:gd name="connsiteY3" fmla="*/ 522071 h 993099"/>
              <a:gd name="connsiteX4" fmla="*/ 1872917 w 1888716"/>
              <a:gd name="connsiteY4" fmla="*/ 974251 h 993099"/>
              <a:gd name="connsiteX5" fmla="*/ 1441154 w 1888716"/>
              <a:gd name="connsiteY5" fmla="*/ 914086 h 993099"/>
              <a:gd name="connsiteX6" fmla="*/ 439756 w 1888716"/>
              <a:gd name="connsiteY6" fmla="*/ 727040 h 993099"/>
              <a:gd name="connsiteX7" fmla="*/ 64968 w 1888716"/>
              <a:gd name="connsiteY7" fmla="*/ 667118 h 993099"/>
              <a:gd name="connsiteX8" fmla="*/ 34142 w 1888716"/>
              <a:gd name="connsiteY8" fmla="*/ 578887 h 993099"/>
              <a:gd name="connsiteX0" fmla="*/ 34142 w 1910942"/>
              <a:gd name="connsiteY0" fmla="*/ 578887 h 974312"/>
              <a:gd name="connsiteX1" fmla="*/ 419560 w 1910942"/>
              <a:gd name="connsiteY1" fmla="*/ 136493 h 974312"/>
              <a:gd name="connsiteX2" fmla="*/ 1284416 w 1910942"/>
              <a:gd name="connsiteY2" fmla="*/ 22338 h 974312"/>
              <a:gd name="connsiteX3" fmla="*/ 1761977 w 1910942"/>
              <a:gd name="connsiteY3" fmla="*/ 522071 h 974312"/>
              <a:gd name="connsiteX4" fmla="*/ 1876694 w 1910942"/>
              <a:gd name="connsiteY4" fmla="*/ 900322 h 974312"/>
              <a:gd name="connsiteX5" fmla="*/ 1872917 w 1910942"/>
              <a:gd name="connsiteY5" fmla="*/ 974251 h 974312"/>
              <a:gd name="connsiteX6" fmla="*/ 1441154 w 1910942"/>
              <a:gd name="connsiteY6" fmla="*/ 914086 h 974312"/>
              <a:gd name="connsiteX7" fmla="*/ 439756 w 1910942"/>
              <a:gd name="connsiteY7" fmla="*/ 727040 h 974312"/>
              <a:gd name="connsiteX8" fmla="*/ 64968 w 1910942"/>
              <a:gd name="connsiteY8" fmla="*/ 667118 h 974312"/>
              <a:gd name="connsiteX9" fmla="*/ 34142 w 1910942"/>
              <a:gd name="connsiteY9" fmla="*/ 578887 h 974312"/>
              <a:gd name="connsiteX0" fmla="*/ 34142 w 1899488"/>
              <a:gd name="connsiteY0" fmla="*/ 578887 h 989383"/>
              <a:gd name="connsiteX1" fmla="*/ 419560 w 1899488"/>
              <a:gd name="connsiteY1" fmla="*/ 136493 h 989383"/>
              <a:gd name="connsiteX2" fmla="*/ 1284416 w 1899488"/>
              <a:gd name="connsiteY2" fmla="*/ 22338 h 989383"/>
              <a:gd name="connsiteX3" fmla="*/ 1761977 w 1899488"/>
              <a:gd name="connsiteY3" fmla="*/ 522071 h 989383"/>
              <a:gd name="connsiteX4" fmla="*/ 1876694 w 1899488"/>
              <a:gd name="connsiteY4" fmla="*/ 900322 h 989383"/>
              <a:gd name="connsiteX5" fmla="*/ 1853831 w 1899488"/>
              <a:gd name="connsiteY5" fmla="*/ 989334 h 989383"/>
              <a:gd name="connsiteX6" fmla="*/ 1441154 w 1899488"/>
              <a:gd name="connsiteY6" fmla="*/ 914086 h 989383"/>
              <a:gd name="connsiteX7" fmla="*/ 439756 w 1899488"/>
              <a:gd name="connsiteY7" fmla="*/ 727040 h 989383"/>
              <a:gd name="connsiteX8" fmla="*/ 64968 w 1899488"/>
              <a:gd name="connsiteY8" fmla="*/ 667118 h 989383"/>
              <a:gd name="connsiteX9" fmla="*/ 34142 w 1899488"/>
              <a:gd name="connsiteY9" fmla="*/ 578887 h 989383"/>
              <a:gd name="connsiteX0" fmla="*/ 34142 w 1890632"/>
              <a:gd name="connsiteY0" fmla="*/ 578887 h 993703"/>
              <a:gd name="connsiteX1" fmla="*/ 419560 w 1890632"/>
              <a:gd name="connsiteY1" fmla="*/ 136493 h 993703"/>
              <a:gd name="connsiteX2" fmla="*/ 1284416 w 1890632"/>
              <a:gd name="connsiteY2" fmla="*/ 22338 h 993703"/>
              <a:gd name="connsiteX3" fmla="*/ 1761977 w 1890632"/>
              <a:gd name="connsiteY3" fmla="*/ 522071 h 993703"/>
              <a:gd name="connsiteX4" fmla="*/ 1876694 w 1890632"/>
              <a:gd name="connsiteY4" fmla="*/ 900322 h 993703"/>
              <a:gd name="connsiteX5" fmla="*/ 1853831 w 1890632"/>
              <a:gd name="connsiteY5" fmla="*/ 989334 h 993703"/>
              <a:gd name="connsiteX6" fmla="*/ 1441154 w 1890632"/>
              <a:gd name="connsiteY6" fmla="*/ 914086 h 993703"/>
              <a:gd name="connsiteX7" fmla="*/ 439756 w 1890632"/>
              <a:gd name="connsiteY7" fmla="*/ 727040 h 993703"/>
              <a:gd name="connsiteX8" fmla="*/ 64968 w 1890632"/>
              <a:gd name="connsiteY8" fmla="*/ 667118 h 993703"/>
              <a:gd name="connsiteX9" fmla="*/ 34142 w 1890632"/>
              <a:gd name="connsiteY9" fmla="*/ 578887 h 993703"/>
              <a:gd name="connsiteX0" fmla="*/ 34142 w 1890632"/>
              <a:gd name="connsiteY0" fmla="*/ 578887 h 993703"/>
              <a:gd name="connsiteX1" fmla="*/ 419560 w 1890632"/>
              <a:gd name="connsiteY1" fmla="*/ 136493 h 993703"/>
              <a:gd name="connsiteX2" fmla="*/ 1284416 w 1890632"/>
              <a:gd name="connsiteY2" fmla="*/ 22338 h 993703"/>
              <a:gd name="connsiteX3" fmla="*/ 1761977 w 1890632"/>
              <a:gd name="connsiteY3" fmla="*/ 522071 h 993703"/>
              <a:gd name="connsiteX4" fmla="*/ 1876694 w 1890632"/>
              <a:gd name="connsiteY4" fmla="*/ 900322 h 993703"/>
              <a:gd name="connsiteX5" fmla="*/ 1853831 w 1890632"/>
              <a:gd name="connsiteY5" fmla="*/ 989334 h 993703"/>
              <a:gd name="connsiteX6" fmla="*/ 1441154 w 1890632"/>
              <a:gd name="connsiteY6" fmla="*/ 914086 h 993703"/>
              <a:gd name="connsiteX7" fmla="*/ 439756 w 1890632"/>
              <a:gd name="connsiteY7" fmla="*/ 727040 h 993703"/>
              <a:gd name="connsiteX8" fmla="*/ 64968 w 1890632"/>
              <a:gd name="connsiteY8" fmla="*/ 667118 h 993703"/>
              <a:gd name="connsiteX9" fmla="*/ 34142 w 1890632"/>
              <a:gd name="connsiteY9" fmla="*/ 578887 h 993703"/>
              <a:gd name="connsiteX0" fmla="*/ 15545 w 1872035"/>
              <a:gd name="connsiteY0" fmla="*/ 578887 h 993703"/>
              <a:gd name="connsiteX1" fmla="*/ 400963 w 1872035"/>
              <a:gd name="connsiteY1" fmla="*/ 136493 h 993703"/>
              <a:gd name="connsiteX2" fmla="*/ 1265819 w 1872035"/>
              <a:gd name="connsiteY2" fmla="*/ 22338 h 993703"/>
              <a:gd name="connsiteX3" fmla="*/ 1743380 w 1872035"/>
              <a:gd name="connsiteY3" fmla="*/ 522071 h 993703"/>
              <a:gd name="connsiteX4" fmla="*/ 1858097 w 1872035"/>
              <a:gd name="connsiteY4" fmla="*/ 900322 h 993703"/>
              <a:gd name="connsiteX5" fmla="*/ 1835234 w 1872035"/>
              <a:gd name="connsiteY5" fmla="*/ 989334 h 993703"/>
              <a:gd name="connsiteX6" fmla="*/ 1422557 w 1872035"/>
              <a:gd name="connsiteY6" fmla="*/ 914086 h 993703"/>
              <a:gd name="connsiteX7" fmla="*/ 421159 w 1872035"/>
              <a:gd name="connsiteY7" fmla="*/ 727040 h 993703"/>
              <a:gd name="connsiteX8" fmla="*/ 109376 w 1872035"/>
              <a:gd name="connsiteY8" fmla="*/ 678789 h 993703"/>
              <a:gd name="connsiteX9" fmla="*/ 15545 w 1872035"/>
              <a:gd name="connsiteY9" fmla="*/ 578887 h 993703"/>
              <a:gd name="connsiteX0" fmla="*/ 21358 w 1843514"/>
              <a:gd name="connsiteY0" fmla="*/ 594911 h 994056"/>
              <a:gd name="connsiteX1" fmla="*/ 372442 w 1843514"/>
              <a:gd name="connsiteY1" fmla="*/ 136846 h 994056"/>
              <a:gd name="connsiteX2" fmla="*/ 1237298 w 1843514"/>
              <a:gd name="connsiteY2" fmla="*/ 22691 h 994056"/>
              <a:gd name="connsiteX3" fmla="*/ 1714859 w 1843514"/>
              <a:gd name="connsiteY3" fmla="*/ 522424 h 994056"/>
              <a:gd name="connsiteX4" fmla="*/ 1829576 w 1843514"/>
              <a:gd name="connsiteY4" fmla="*/ 900675 h 994056"/>
              <a:gd name="connsiteX5" fmla="*/ 1806713 w 1843514"/>
              <a:gd name="connsiteY5" fmla="*/ 989687 h 994056"/>
              <a:gd name="connsiteX6" fmla="*/ 1394036 w 1843514"/>
              <a:gd name="connsiteY6" fmla="*/ 914439 h 994056"/>
              <a:gd name="connsiteX7" fmla="*/ 392638 w 1843514"/>
              <a:gd name="connsiteY7" fmla="*/ 727393 h 994056"/>
              <a:gd name="connsiteX8" fmla="*/ 80855 w 1843514"/>
              <a:gd name="connsiteY8" fmla="*/ 679142 h 994056"/>
              <a:gd name="connsiteX9" fmla="*/ 21358 w 1843514"/>
              <a:gd name="connsiteY9" fmla="*/ 594911 h 994056"/>
              <a:gd name="connsiteX0" fmla="*/ 21358 w 1843514"/>
              <a:gd name="connsiteY0" fmla="*/ 597202 h 996347"/>
              <a:gd name="connsiteX1" fmla="*/ 372442 w 1843514"/>
              <a:gd name="connsiteY1" fmla="*/ 139137 h 996347"/>
              <a:gd name="connsiteX2" fmla="*/ 1237298 w 1843514"/>
              <a:gd name="connsiteY2" fmla="*/ 24982 h 996347"/>
              <a:gd name="connsiteX3" fmla="*/ 1714859 w 1843514"/>
              <a:gd name="connsiteY3" fmla="*/ 524715 h 996347"/>
              <a:gd name="connsiteX4" fmla="*/ 1829576 w 1843514"/>
              <a:gd name="connsiteY4" fmla="*/ 902966 h 996347"/>
              <a:gd name="connsiteX5" fmla="*/ 1806713 w 1843514"/>
              <a:gd name="connsiteY5" fmla="*/ 991978 h 996347"/>
              <a:gd name="connsiteX6" fmla="*/ 1394036 w 1843514"/>
              <a:gd name="connsiteY6" fmla="*/ 916730 h 996347"/>
              <a:gd name="connsiteX7" fmla="*/ 392638 w 1843514"/>
              <a:gd name="connsiteY7" fmla="*/ 729684 h 996347"/>
              <a:gd name="connsiteX8" fmla="*/ 80855 w 1843514"/>
              <a:gd name="connsiteY8" fmla="*/ 681433 h 996347"/>
              <a:gd name="connsiteX9" fmla="*/ 21358 w 1843514"/>
              <a:gd name="connsiteY9" fmla="*/ 597202 h 996347"/>
              <a:gd name="connsiteX0" fmla="*/ 21358 w 1843514"/>
              <a:gd name="connsiteY0" fmla="*/ 597202 h 996347"/>
              <a:gd name="connsiteX1" fmla="*/ 372442 w 1843514"/>
              <a:gd name="connsiteY1" fmla="*/ 139137 h 996347"/>
              <a:gd name="connsiteX2" fmla="*/ 1237298 w 1843514"/>
              <a:gd name="connsiteY2" fmla="*/ 24982 h 996347"/>
              <a:gd name="connsiteX3" fmla="*/ 1714859 w 1843514"/>
              <a:gd name="connsiteY3" fmla="*/ 524715 h 996347"/>
              <a:gd name="connsiteX4" fmla="*/ 1829576 w 1843514"/>
              <a:gd name="connsiteY4" fmla="*/ 902966 h 996347"/>
              <a:gd name="connsiteX5" fmla="*/ 1806713 w 1843514"/>
              <a:gd name="connsiteY5" fmla="*/ 991978 h 996347"/>
              <a:gd name="connsiteX6" fmla="*/ 1394036 w 1843514"/>
              <a:gd name="connsiteY6" fmla="*/ 916730 h 996347"/>
              <a:gd name="connsiteX7" fmla="*/ 392638 w 1843514"/>
              <a:gd name="connsiteY7" fmla="*/ 729684 h 996347"/>
              <a:gd name="connsiteX8" fmla="*/ 80855 w 1843514"/>
              <a:gd name="connsiteY8" fmla="*/ 681433 h 996347"/>
              <a:gd name="connsiteX9" fmla="*/ 21358 w 1843514"/>
              <a:gd name="connsiteY9" fmla="*/ 597202 h 996347"/>
              <a:gd name="connsiteX0" fmla="*/ 9840 w 1948135"/>
              <a:gd name="connsiteY0" fmla="*/ 573511 h 993588"/>
              <a:gd name="connsiteX1" fmla="*/ 477063 w 1948135"/>
              <a:gd name="connsiteY1" fmla="*/ 136378 h 993588"/>
              <a:gd name="connsiteX2" fmla="*/ 1341919 w 1948135"/>
              <a:gd name="connsiteY2" fmla="*/ 22223 h 993588"/>
              <a:gd name="connsiteX3" fmla="*/ 1819480 w 1948135"/>
              <a:gd name="connsiteY3" fmla="*/ 521956 h 993588"/>
              <a:gd name="connsiteX4" fmla="*/ 1934197 w 1948135"/>
              <a:gd name="connsiteY4" fmla="*/ 900207 h 993588"/>
              <a:gd name="connsiteX5" fmla="*/ 1911334 w 1948135"/>
              <a:gd name="connsiteY5" fmla="*/ 989219 h 993588"/>
              <a:gd name="connsiteX6" fmla="*/ 1498657 w 1948135"/>
              <a:gd name="connsiteY6" fmla="*/ 913971 h 993588"/>
              <a:gd name="connsiteX7" fmla="*/ 497259 w 1948135"/>
              <a:gd name="connsiteY7" fmla="*/ 726925 h 993588"/>
              <a:gd name="connsiteX8" fmla="*/ 185476 w 1948135"/>
              <a:gd name="connsiteY8" fmla="*/ 678674 h 993588"/>
              <a:gd name="connsiteX9" fmla="*/ 9840 w 1948135"/>
              <a:gd name="connsiteY9" fmla="*/ 573511 h 993588"/>
              <a:gd name="connsiteX0" fmla="*/ 45764 w 1984059"/>
              <a:gd name="connsiteY0" fmla="*/ 573511 h 993588"/>
              <a:gd name="connsiteX1" fmla="*/ 512987 w 1984059"/>
              <a:gd name="connsiteY1" fmla="*/ 136378 h 993588"/>
              <a:gd name="connsiteX2" fmla="*/ 1377843 w 1984059"/>
              <a:gd name="connsiteY2" fmla="*/ 22223 h 993588"/>
              <a:gd name="connsiteX3" fmla="*/ 1855404 w 1984059"/>
              <a:gd name="connsiteY3" fmla="*/ 521956 h 993588"/>
              <a:gd name="connsiteX4" fmla="*/ 1970121 w 1984059"/>
              <a:gd name="connsiteY4" fmla="*/ 900207 h 993588"/>
              <a:gd name="connsiteX5" fmla="*/ 1947258 w 1984059"/>
              <a:gd name="connsiteY5" fmla="*/ 989219 h 993588"/>
              <a:gd name="connsiteX6" fmla="*/ 1534581 w 1984059"/>
              <a:gd name="connsiteY6" fmla="*/ 913971 h 993588"/>
              <a:gd name="connsiteX7" fmla="*/ 533183 w 1984059"/>
              <a:gd name="connsiteY7" fmla="*/ 726925 h 993588"/>
              <a:gd name="connsiteX8" fmla="*/ 72744 w 1984059"/>
              <a:gd name="connsiteY8" fmla="*/ 645571 h 993588"/>
              <a:gd name="connsiteX9" fmla="*/ 45764 w 1984059"/>
              <a:gd name="connsiteY9" fmla="*/ 573511 h 993588"/>
              <a:gd name="connsiteX0" fmla="*/ 45764 w 1984059"/>
              <a:gd name="connsiteY0" fmla="*/ 534317 h 954394"/>
              <a:gd name="connsiteX1" fmla="*/ 512987 w 1984059"/>
              <a:gd name="connsiteY1" fmla="*/ 97184 h 954394"/>
              <a:gd name="connsiteX2" fmla="*/ 1338355 w 1984059"/>
              <a:gd name="connsiteY2" fmla="*/ 29812 h 954394"/>
              <a:gd name="connsiteX3" fmla="*/ 1855404 w 1984059"/>
              <a:gd name="connsiteY3" fmla="*/ 482762 h 954394"/>
              <a:gd name="connsiteX4" fmla="*/ 1970121 w 1984059"/>
              <a:gd name="connsiteY4" fmla="*/ 861013 h 954394"/>
              <a:gd name="connsiteX5" fmla="*/ 1947258 w 1984059"/>
              <a:gd name="connsiteY5" fmla="*/ 950025 h 954394"/>
              <a:gd name="connsiteX6" fmla="*/ 1534581 w 1984059"/>
              <a:gd name="connsiteY6" fmla="*/ 874777 h 954394"/>
              <a:gd name="connsiteX7" fmla="*/ 533183 w 1984059"/>
              <a:gd name="connsiteY7" fmla="*/ 687731 h 954394"/>
              <a:gd name="connsiteX8" fmla="*/ 72744 w 1984059"/>
              <a:gd name="connsiteY8" fmla="*/ 606377 h 954394"/>
              <a:gd name="connsiteX9" fmla="*/ 45764 w 1984059"/>
              <a:gd name="connsiteY9" fmla="*/ 534317 h 954394"/>
              <a:gd name="connsiteX0" fmla="*/ 45764 w 1984059"/>
              <a:gd name="connsiteY0" fmla="*/ 534317 h 954394"/>
              <a:gd name="connsiteX1" fmla="*/ 512987 w 1984059"/>
              <a:gd name="connsiteY1" fmla="*/ 97184 h 954394"/>
              <a:gd name="connsiteX2" fmla="*/ 1338355 w 1984059"/>
              <a:gd name="connsiteY2" fmla="*/ 29812 h 954394"/>
              <a:gd name="connsiteX3" fmla="*/ 1855404 w 1984059"/>
              <a:gd name="connsiteY3" fmla="*/ 482762 h 954394"/>
              <a:gd name="connsiteX4" fmla="*/ 1970121 w 1984059"/>
              <a:gd name="connsiteY4" fmla="*/ 861013 h 954394"/>
              <a:gd name="connsiteX5" fmla="*/ 1947258 w 1984059"/>
              <a:gd name="connsiteY5" fmla="*/ 950025 h 954394"/>
              <a:gd name="connsiteX6" fmla="*/ 1534581 w 1984059"/>
              <a:gd name="connsiteY6" fmla="*/ 874777 h 954394"/>
              <a:gd name="connsiteX7" fmla="*/ 533183 w 1984059"/>
              <a:gd name="connsiteY7" fmla="*/ 687731 h 954394"/>
              <a:gd name="connsiteX8" fmla="*/ 72744 w 1984059"/>
              <a:gd name="connsiteY8" fmla="*/ 606377 h 954394"/>
              <a:gd name="connsiteX9" fmla="*/ 45764 w 1984059"/>
              <a:gd name="connsiteY9" fmla="*/ 534317 h 954394"/>
              <a:gd name="connsiteX0" fmla="*/ 45764 w 2006048"/>
              <a:gd name="connsiteY0" fmla="*/ 534317 h 965213"/>
              <a:gd name="connsiteX1" fmla="*/ 512987 w 2006048"/>
              <a:gd name="connsiteY1" fmla="*/ 97184 h 965213"/>
              <a:gd name="connsiteX2" fmla="*/ 1338355 w 2006048"/>
              <a:gd name="connsiteY2" fmla="*/ 29812 h 965213"/>
              <a:gd name="connsiteX3" fmla="*/ 1855404 w 2006048"/>
              <a:gd name="connsiteY3" fmla="*/ 482762 h 965213"/>
              <a:gd name="connsiteX4" fmla="*/ 1991773 w 2006048"/>
              <a:gd name="connsiteY4" fmla="*/ 918378 h 965213"/>
              <a:gd name="connsiteX5" fmla="*/ 1947258 w 2006048"/>
              <a:gd name="connsiteY5" fmla="*/ 950025 h 965213"/>
              <a:gd name="connsiteX6" fmla="*/ 1534581 w 2006048"/>
              <a:gd name="connsiteY6" fmla="*/ 874777 h 965213"/>
              <a:gd name="connsiteX7" fmla="*/ 533183 w 2006048"/>
              <a:gd name="connsiteY7" fmla="*/ 687731 h 965213"/>
              <a:gd name="connsiteX8" fmla="*/ 72744 w 2006048"/>
              <a:gd name="connsiteY8" fmla="*/ 606377 h 965213"/>
              <a:gd name="connsiteX9" fmla="*/ 45764 w 2006048"/>
              <a:gd name="connsiteY9" fmla="*/ 534317 h 965213"/>
              <a:gd name="connsiteX0" fmla="*/ 45764 w 2000586"/>
              <a:gd name="connsiteY0" fmla="*/ 534317 h 953030"/>
              <a:gd name="connsiteX1" fmla="*/ 512987 w 2000586"/>
              <a:gd name="connsiteY1" fmla="*/ 97184 h 953030"/>
              <a:gd name="connsiteX2" fmla="*/ 1338355 w 2000586"/>
              <a:gd name="connsiteY2" fmla="*/ 29812 h 953030"/>
              <a:gd name="connsiteX3" fmla="*/ 1855404 w 2000586"/>
              <a:gd name="connsiteY3" fmla="*/ 482762 h 953030"/>
              <a:gd name="connsiteX4" fmla="*/ 1991773 w 2000586"/>
              <a:gd name="connsiteY4" fmla="*/ 918378 h 953030"/>
              <a:gd name="connsiteX5" fmla="*/ 1947258 w 2000586"/>
              <a:gd name="connsiteY5" fmla="*/ 950025 h 953030"/>
              <a:gd name="connsiteX6" fmla="*/ 1534581 w 2000586"/>
              <a:gd name="connsiteY6" fmla="*/ 874777 h 953030"/>
              <a:gd name="connsiteX7" fmla="*/ 533183 w 2000586"/>
              <a:gd name="connsiteY7" fmla="*/ 687731 h 953030"/>
              <a:gd name="connsiteX8" fmla="*/ 72744 w 2000586"/>
              <a:gd name="connsiteY8" fmla="*/ 606377 h 953030"/>
              <a:gd name="connsiteX9" fmla="*/ 45764 w 2000586"/>
              <a:gd name="connsiteY9" fmla="*/ 534317 h 953030"/>
              <a:gd name="connsiteX0" fmla="*/ 45764 w 2000586"/>
              <a:gd name="connsiteY0" fmla="*/ 539083 h 957796"/>
              <a:gd name="connsiteX1" fmla="*/ 512987 w 2000586"/>
              <a:gd name="connsiteY1" fmla="*/ 101950 h 957796"/>
              <a:gd name="connsiteX2" fmla="*/ 1302659 w 2000586"/>
              <a:gd name="connsiteY2" fmla="*/ 28602 h 957796"/>
              <a:gd name="connsiteX3" fmla="*/ 1855404 w 2000586"/>
              <a:gd name="connsiteY3" fmla="*/ 487528 h 957796"/>
              <a:gd name="connsiteX4" fmla="*/ 1991773 w 2000586"/>
              <a:gd name="connsiteY4" fmla="*/ 923144 h 957796"/>
              <a:gd name="connsiteX5" fmla="*/ 1947258 w 2000586"/>
              <a:gd name="connsiteY5" fmla="*/ 954791 h 957796"/>
              <a:gd name="connsiteX6" fmla="*/ 1534581 w 2000586"/>
              <a:gd name="connsiteY6" fmla="*/ 879543 h 957796"/>
              <a:gd name="connsiteX7" fmla="*/ 533183 w 2000586"/>
              <a:gd name="connsiteY7" fmla="*/ 692497 h 957796"/>
              <a:gd name="connsiteX8" fmla="*/ 72744 w 2000586"/>
              <a:gd name="connsiteY8" fmla="*/ 611143 h 957796"/>
              <a:gd name="connsiteX9" fmla="*/ 45764 w 2000586"/>
              <a:gd name="connsiteY9" fmla="*/ 539083 h 957796"/>
              <a:gd name="connsiteX0" fmla="*/ 45764 w 2006017"/>
              <a:gd name="connsiteY0" fmla="*/ 538435 h 970879"/>
              <a:gd name="connsiteX1" fmla="*/ 512987 w 2006017"/>
              <a:gd name="connsiteY1" fmla="*/ 101302 h 970879"/>
              <a:gd name="connsiteX2" fmla="*/ 1302659 w 2006017"/>
              <a:gd name="connsiteY2" fmla="*/ 27954 h 970879"/>
              <a:gd name="connsiteX3" fmla="*/ 1836757 w 2006017"/>
              <a:gd name="connsiteY3" fmla="*/ 478081 h 970879"/>
              <a:gd name="connsiteX4" fmla="*/ 1991773 w 2006017"/>
              <a:gd name="connsiteY4" fmla="*/ 922496 h 970879"/>
              <a:gd name="connsiteX5" fmla="*/ 1947258 w 2006017"/>
              <a:gd name="connsiteY5" fmla="*/ 954143 h 970879"/>
              <a:gd name="connsiteX6" fmla="*/ 1534581 w 2006017"/>
              <a:gd name="connsiteY6" fmla="*/ 878895 h 970879"/>
              <a:gd name="connsiteX7" fmla="*/ 533183 w 2006017"/>
              <a:gd name="connsiteY7" fmla="*/ 691849 h 970879"/>
              <a:gd name="connsiteX8" fmla="*/ 72744 w 2006017"/>
              <a:gd name="connsiteY8" fmla="*/ 610495 h 970879"/>
              <a:gd name="connsiteX9" fmla="*/ 45764 w 2006017"/>
              <a:gd name="connsiteY9" fmla="*/ 538435 h 970879"/>
              <a:gd name="connsiteX0" fmla="*/ 45764 w 2001312"/>
              <a:gd name="connsiteY0" fmla="*/ 538435 h 968966"/>
              <a:gd name="connsiteX1" fmla="*/ 512987 w 2001312"/>
              <a:gd name="connsiteY1" fmla="*/ 101302 h 968966"/>
              <a:gd name="connsiteX2" fmla="*/ 1302659 w 2001312"/>
              <a:gd name="connsiteY2" fmla="*/ 27954 h 968966"/>
              <a:gd name="connsiteX3" fmla="*/ 1836757 w 2001312"/>
              <a:gd name="connsiteY3" fmla="*/ 478081 h 968966"/>
              <a:gd name="connsiteX4" fmla="*/ 1991773 w 2001312"/>
              <a:gd name="connsiteY4" fmla="*/ 922496 h 968966"/>
              <a:gd name="connsiteX5" fmla="*/ 1947258 w 2001312"/>
              <a:gd name="connsiteY5" fmla="*/ 954143 h 968966"/>
              <a:gd name="connsiteX6" fmla="*/ 1534581 w 2001312"/>
              <a:gd name="connsiteY6" fmla="*/ 878895 h 968966"/>
              <a:gd name="connsiteX7" fmla="*/ 533183 w 2001312"/>
              <a:gd name="connsiteY7" fmla="*/ 691849 h 968966"/>
              <a:gd name="connsiteX8" fmla="*/ 72744 w 2001312"/>
              <a:gd name="connsiteY8" fmla="*/ 610495 h 968966"/>
              <a:gd name="connsiteX9" fmla="*/ 45764 w 2001312"/>
              <a:gd name="connsiteY9" fmla="*/ 538435 h 968966"/>
              <a:gd name="connsiteX0" fmla="*/ 45764 w 1997670"/>
              <a:gd name="connsiteY0" fmla="*/ 538435 h 954720"/>
              <a:gd name="connsiteX1" fmla="*/ 512987 w 1997670"/>
              <a:gd name="connsiteY1" fmla="*/ 101302 h 954720"/>
              <a:gd name="connsiteX2" fmla="*/ 1302659 w 1997670"/>
              <a:gd name="connsiteY2" fmla="*/ 27954 h 954720"/>
              <a:gd name="connsiteX3" fmla="*/ 1836757 w 1997670"/>
              <a:gd name="connsiteY3" fmla="*/ 478081 h 954720"/>
              <a:gd name="connsiteX4" fmla="*/ 1991773 w 1997670"/>
              <a:gd name="connsiteY4" fmla="*/ 922496 h 954720"/>
              <a:gd name="connsiteX5" fmla="*/ 1947258 w 1997670"/>
              <a:gd name="connsiteY5" fmla="*/ 954143 h 954720"/>
              <a:gd name="connsiteX6" fmla="*/ 1534581 w 1997670"/>
              <a:gd name="connsiteY6" fmla="*/ 878895 h 954720"/>
              <a:gd name="connsiteX7" fmla="*/ 533183 w 1997670"/>
              <a:gd name="connsiteY7" fmla="*/ 691849 h 954720"/>
              <a:gd name="connsiteX8" fmla="*/ 72744 w 1997670"/>
              <a:gd name="connsiteY8" fmla="*/ 610495 h 954720"/>
              <a:gd name="connsiteX9" fmla="*/ 45764 w 1997670"/>
              <a:gd name="connsiteY9" fmla="*/ 538435 h 954720"/>
              <a:gd name="connsiteX0" fmla="*/ 44343 w 1996249"/>
              <a:gd name="connsiteY0" fmla="*/ 538435 h 954720"/>
              <a:gd name="connsiteX1" fmla="*/ 511566 w 1996249"/>
              <a:gd name="connsiteY1" fmla="*/ 101302 h 954720"/>
              <a:gd name="connsiteX2" fmla="*/ 1301238 w 1996249"/>
              <a:gd name="connsiteY2" fmla="*/ 27954 h 954720"/>
              <a:gd name="connsiteX3" fmla="*/ 1835336 w 1996249"/>
              <a:gd name="connsiteY3" fmla="*/ 478081 h 954720"/>
              <a:gd name="connsiteX4" fmla="*/ 1990352 w 1996249"/>
              <a:gd name="connsiteY4" fmla="*/ 922496 h 954720"/>
              <a:gd name="connsiteX5" fmla="*/ 1945837 w 1996249"/>
              <a:gd name="connsiteY5" fmla="*/ 954143 h 954720"/>
              <a:gd name="connsiteX6" fmla="*/ 1533160 w 1996249"/>
              <a:gd name="connsiteY6" fmla="*/ 878895 h 954720"/>
              <a:gd name="connsiteX7" fmla="*/ 531762 w 1996249"/>
              <a:gd name="connsiteY7" fmla="*/ 691849 h 954720"/>
              <a:gd name="connsiteX8" fmla="*/ 71323 w 1996249"/>
              <a:gd name="connsiteY8" fmla="*/ 610495 h 954720"/>
              <a:gd name="connsiteX9" fmla="*/ 44343 w 1996249"/>
              <a:gd name="connsiteY9" fmla="*/ 538435 h 954720"/>
              <a:gd name="connsiteX0" fmla="*/ 38388 w 1990294"/>
              <a:gd name="connsiteY0" fmla="*/ 538435 h 954720"/>
              <a:gd name="connsiteX1" fmla="*/ 505611 w 1990294"/>
              <a:gd name="connsiteY1" fmla="*/ 101302 h 954720"/>
              <a:gd name="connsiteX2" fmla="*/ 1295283 w 1990294"/>
              <a:gd name="connsiteY2" fmla="*/ 27954 h 954720"/>
              <a:gd name="connsiteX3" fmla="*/ 1829381 w 1990294"/>
              <a:gd name="connsiteY3" fmla="*/ 478081 h 954720"/>
              <a:gd name="connsiteX4" fmla="*/ 1984397 w 1990294"/>
              <a:gd name="connsiteY4" fmla="*/ 922496 h 954720"/>
              <a:gd name="connsiteX5" fmla="*/ 1939882 w 1990294"/>
              <a:gd name="connsiteY5" fmla="*/ 954143 h 954720"/>
              <a:gd name="connsiteX6" fmla="*/ 1527205 w 1990294"/>
              <a:gd name="connsiteY6" fmla="*/ 878895 h 954720"/>
              <a:gd name="connsiteX7" fmla="*/ 525807 w 1990294"/>
              <a:gd name="connsiteY7" fmla="*/ 691849 h 954720"/>
              <a:gd name="connsiteX8" fmla="*/ 65368 w 1990294"/>
              <a:gd name="connsiteY8" fmla="*/ 610495 h 954720"/>
              <a:gd name="connsiteX9" fmla="*/ 38388 w 1990294"/>
              <a:gd name="connsiteY9" fmla="*/ 538435 h 954720"/>
              <a:gd name="connsiteX0" fmla="*/ 33188 w 1985094"/>
              <a:gd name="connsiteY0" fmla="*/ 538435 h 954720"/>
              <a:gd name="connsiteX1" fmla="*/ 500411 w 1985094"/>
              <a:gd name="connsiteY1" fmla="*/ 101302 h 954720"/>
              <a:gd name="connsiteX2" fmla="*/ 1290083 w 1985094"/>
              <a:gd name="connsiteY2" fmla="*/ 27954 h 954720"/>
              <a:gd name="connsiteX3" fmla="*/ 1824181 w 1985094"/>
              <a:gd name="connsiteY3" fmla="*/ 478081 h 954720"/>
              <a:gd name="connsiteX4" fmla="*/ 1979197 w 1985094"/>
              <a:gd name="connsiteY4" fmla="*/ 922496 h 954720"/>
              <a:gd name="connsiteX5" fmla="*/ 1934682 w 1985094"/>
              <a:gd name="connsiteY5" fmla="*/ 954143 h 954720"/>
              <a:gd name="connsiteX6" fmla="*/ 1522005 w 1985094"/>
              <a:gd name="connsiteY6" fmla="*/ 878895 h 954720"/>
              <a:gd name="connsiteX7" fmla="*/ 520607 w 1985094"/>
              <a:gd name="connsiteY7" fmla="*/ 691849 h 954720"/>
              <a:gd name="connsiteX8" fmla="*/ 60168 w 1985094"/>
              <a:gd name="connsiteY8" fmla="*/ 610495 h 954720"/>
              <a:gd name="connsiteX9" fmla="*/ 33188 w 1985094"/>
              <a:gd name="connsiteY9" fmla="*/ 538435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5094" h="954720">
                <a:moveTo>
                  <a:pt x="33188" y="538435"/>
                </a:moveTo>
                <a:cubicBezTo>
                  <a:pt x="88814" y="464808"/>
                  <a:pt x="290929" y="186382"/>
                  <a:pt x="500411" y="101302"/>
                </a:cubicBezTo>
                <a:cubicBezTo>
                  <a:pt x="709894" y="16222"/>
                  <a:pt x="1069455" y="-34842"/>
                  <a:pt x="1290083" y="27954"/>
                </a:cubicBezTo>
                <a:cubicBezTo>
                  <a:pt x="1510711" y="90750"/>
                  <a:pt x="1709329" y="328991"/>
                  <a:pt x="1824181" y="478081"/>
                </a:cubicBezTo>
                <a:cubicBezTo>
                  <a:pt x="1939033" y="627171"/>
                  <a:pt x="1968978" y="889429"/>
                  <a:pt x="1979197" y="922496"/>
                </a:cubicBezTo>
                <a:cubicBezTo>
                  <a:pt x="1989416" y="955563"/>
                  <a:pt x="1992690" y="955931"/>
                  <a:pt x="1934682" y="954143"/>
                </a:cubicBezTo>
                <a:cubicBezTo>
                  <a:pt x="1876674" y="952355"/>
                  <a:pt x="1522005" y="878895"/>
                  <a:pt x="1522005" y="878895"/>
                </a:cubicBezTo>
                <a:lnTo>
                  <a:pt x="520607" y="691849"/>
                </a:lnTo>
                <a:cubicBezTo>
                  <a:pt x="296090" y="649646"/>
                  <a:pt x="124891" y="627844"/>
                  <a:pt x="60168" y="610495"/>
                </a:cubicBezTo>
                <a:cubicBezTo>
                  <a:pt x="-4555" y="593146"/>
                  <a:pt x="-22438" y="612062"/>
                  <a:pt x="33188" y="538435"/>
                </a:cubicBezTo>
                <a:close/>
              </a:path>
            </a:pathLst>
          </a:custGeom>
          <a:solidFill>
            <a:schemeClr val="accent4">
              <a:lumMod val="40000"/>
              <a:lumOff val="6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venLabs_2023-10-16T05_50_41_Daniel_pre_s29_sb75_m1">
            <a:hlinkClick r:id="" action="ppaction://media"/>
            <a:extLst>
              <a:ext uri="{FF2B5EF4-FFF2-40B4-BE49-F238E27FC236}">
                <a16:creationId xmlns:a16="http://schemas.microsoft.com/office/drawing/2014/main" id="{22A6117B-F9D2-F511-E7E7-73109A2DC9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01450" y="544513"/>
            <a:ext cx="487363" cy="487362"/>
          </a:xfrm>
          <a:prstGeom prst="rect">
            <a:avLst/>
          </a:prstGeom>
        </p:spPr>
      </p:pic>
    </p:spTree>
    <p:extLst>
      <p:ext uri="{BB962C8B-B14F-4D97-AF65-F5344CB8AC3E}">
        <p14:creationId xmlns:p14="http://schemas.microsoft.com/office/powerpoint/2010/main" val="95415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89F9-7C37-F223-9D62-6E0A44EAD9AA}"/>
              </a:ext>
            </a:extLst>
          </p:cNvPr>
          <p:cNvSpPr>
            <a:spLocks noGrp="1"/>
          </p:cNvSpPr>
          <p:nvPr>
            <p:ph type="title"/>
          </p:nvPr>
        </p:nvSpPr>
        <p:spPr>
          <a:xfrm>
            <a:off x="502419" y="227749"/>
            <a:ext cx="10515600" cy="874395"/>
          </a:xfrm>
        </p:spPr>
        <p:txBody>
          <a:bodyPr>
            <a:normAutofit/>
          </a:bodyPr>
          <a:lstStyle/>
          <a:p>
            <a:r>
              <a:rPr lang="en-US" sz="3600" b="1" dirty="0"/>
              <a:t>How monitoring data can be used in an evaluation</a:t>
            </a:r>
          </a:p>
        </p:txBody>
      </p:sp>
      <p:graphicFrame>
        <p:nvGraphicFramePr>
          <p:cNvPr id="4" name="Table 4">
            <a:extLst>
              <a:ext uri="{FF2B5EF4-FFF2-40B4-BE49-F238E27FC236}">
                <a16:creationId xmlns:a16="http://schemas.microsoft.com/office/drawing/2014/main" id="{C80A3EC2-9C9C-BA5E-24DB-27C0E8A3B9BE}"/>
              </a:ext>
            </a:extLst>
          </p:cNvPr>
          <p:cNvGraphicFramePr>
            <a:graphicFrameLocks noGrp="1"/>
          </p:cNvGraphicFramePr>
          <p:nvPr>
            <p:ph idx="1"/>
            <p:extLst>
              <p:ext uri="{D42A27DB-BD31-4B8C-83A1-F6EECF244321}">
                <p14:modId xmlns:p14="http://schemas.microsoft.com/office/powerpoint/2010/main" val="2301694062"/>
              </p:ext>
            </p:extLst>
          </p:nvPr>
        </p:nvGraphicFramePr>
        <p:xfrm>
          <a:off x="586989" y="1102143"/>
          <a:ext cx="11340403" cy="4233532"/>
        </p:xfrm>
        <a:graphic>
          <a:graphicData uri="http://schemas.openxmlformats.org/drawingml/2006/table">
            <a:tbl>
              <a:tblPr firstRow="1" bandRow="1">
                <a:tableStyleId>{5C22544A-7EE6-4342-B048-85BDC9FD1C3A}</a:tableStyleId>
              </a:tblPr>
              <a:tblGrid>
                <a:gridCol w="1447576">
                  <a:extLst>
                    <a:ext uri="{9D8B030D-6E8A-4147-A177-3AD203B41FA5}">
                      <a16:colId xmlns:a16="http://schemas.microsoft.com/office/drawing/2014/main" val="416701327"/>
                    </a:ext>
                  </a:extLst>
                </a:gridCol>
                <a:gridCol w="2516414">
                  <a:extLst>
                    <a:ext uri="{9D8B030D-6E8A-4147-A177-3AD203B41FA5}">
                      <a16:colId xmlns:a16="http://schemas.microsoft.com/office/drawing/2014/main" val="171062464"/>
                    </a:ext>
                  </a:extLst>
                </a:gridCol>
                <a:gridCol w="7376413">
                  <a:extLst>
                    <a:ext uri="{9D8B030D-6E8A-4147-A177-3AD203B41FA5}">
                      <a16:colId xmlns:a16="http://schemas.microsoft.com/office/drawing/2014/main" val="2428293969"/>
                    </a:ext>
                  </a:extLst>
                </a:gridCol>
              </a:tblGrid>
              <a:tr h="886088">
                <a:tc>
                  <a:txBody>
                    <a:bodyPr/>
                    <a:lstStyle/>
                    <a:p>
                      <a:r>
                        <a:rPr lang="en-US" sz="2400" b="1" i="0" dirty="0">
                          <a:solidFill>
                            <a:srgbClr val="FFFF00"/>
                          </a:solidFill>
                          <a:effectLst/>
                          <a:latin typeface="Humanist777BT-LightB"/>
                        </a:rPr>
                        <a:t>Monitoring Data </a:t>
                      </a:r>
                      <a:endParaRPr lang="en-US" sz="2400" b="1" dirty="0">
                        <a:solidFill>
                          <a:srgbClr val="FFFF00"/>
                        </a:solidFill>
                        <a:effectLst/>
                      </a:endParaRPr>
                    </a:p>
                  </a:txBody>
                  <a:tcPr anchor="ctr"/>
                </a:tc>
                <a:tc>
                  <a:txBody>
                    <a:bodyPr/>
                    <a:lstStyle/>
                    <a:p>
                      <a:r>
                        <a:rPr lang="en-US" sz="2400" b="1" i="0" dirty="0">
                          <a:solidFill>
                            <a:srgbClr val="FFFF00"/>
                          </a:solidFill>
                          <a:effectLst/>
                          <a:latin typeface="Humanist777BT-LightB"/>
                        </a:rPr>
                        <a:t>Example </a:t>
                      </a:r>
                      <a:endParaRPr lang="en-US" sz="2400" b="1" dirty="0">
                        <a:solidFill>
                          <a:srgbClr val="FFFF00"/>
                        </a:solidFill>
                        <a:effectLst/>
                      </a:endParaRPr>
                    </a:p>
                  </a:txBody>
                  <a:tcPr anchor="ctr"/>
                </a:tc>
                <a:tc>
                  <a:txBody>
                    <a:bodyPr/>
                    <a:lstStyle/>
                    <a:p>
                      <a:r>
                        <a:rPr lang="en-US" sz="2400" b="1" i="0" dirty="0">
                          <a:solidFill>
                            <a:srgbClr val="FFFF00"/>
                          </a:solidFill>
                          <a:effectLst/>
                          <a:latin typeface="Humanist777BT-LightB"/>
                        </a:rPr>
                        <a:t>How this can be used to evaluate</a:t>
                      </a:r>
                      <a:endParaRPr lang="en-US" sz="2400" b="1" dirty="0">
                        <a:solidFill>
                          <a:srgbClr val="FFFF00"/>
                        </a:solidFill>
                        <a:effectLst/>
                      </a:endParaRPr>
                    </a:p>
                  </a:txBody>
                  <a:tcPr anchor="ctr"/>
                </a:tc>
                <a:extLst>
                  <a:ext uri="{0D108BD9-81ED-4DB2-BD59-A6C34878D82A}">
                    <a16:rowId xmlns:a16="http://schemas.microsoft.com/office/drawing/2014/main" val="1004715058"/>
                  </a:ext>
                </a:extLst>
              </a:tr>
              <a:tr h="1673722">
                <a:tc>
                  <a:txBody>
                    <a:bodyPr/>
                    <a:lstStyle/>
                    <a:p>
                      <a:r>
                        <a:rPr lang="en-US" sz="2400" b="0" i="0" dirty="0">
                          <a:solidFill>
                            <a:srgbClr val="000000"/>
                          </a:solidFill>
                          <a:effectLst/>
                          <a:latin typeface="Humanist777BT-LightB"/>
                        </a:rPr>
                        <a:t>People accessing a service</a:t>
                      </a:r>
                      <a:endParaRPr lang="en-US" sz="2400" dirty="0">
                        <a:effectLst/>
                      </a:endParaRPr>
                    </a:p>
                  </a:txBody>
                  <a:tcPr anchor="ctr"/>
                </a:tc>
                <a:tc>
                  <a:txBody>
                    <a:bodyPr/>
                    <a:lstStyle/>
                    <a:p>
                      <a:r>
                        <a:rPr lang="en-US" sz="2400" b="0" i="0" dirty="0">
                          <a:solidFill>
                            <a:srgbClr val="000000"/>
                          </a:solidFill>
                          <a:effectLst/>
                          <a:latin typeface="Humanist777BT-LightB"/>
                        </a:rPr>
                        <a:t>Numbers and characteristics</a:t>
                      </a:r>
                      <a:endParaRPr lang="en-US" sz="2400" dirty="0">
                        <a:effectLst/>
                      </a:endParaRPr>
                    </a:p>
                  </a:txBody>
                  <a:tcPr anchor="ctr"/>
                </a:tc>
                <a:tc>
                  <a:txBody>
                    <a:bodyPr/>
                    <a:lstStyle/>
                    <a:p>
                      <a:r>
                        <a:rPr lang="en-US" sz="2400" b="0" i="0" dirty="0">
                          <a:solidFill>
                            <a:srgbClr val="000000"/>
                          </a:solidFill>
                          <a:effectLst/>
                          <a:latin typeface="Humanist777BT-LightB"/>
                        </a:rPr>
                        <a:t>Used to determine if an intervention is reaching its target population and how much, including population characteristics and non-target groups.</a:t>
                      </a:r>
                      <a:endParaRPr lang="en-US" sz="2400" dirty="0">
                        <a:effectLst/>
                      </a:endParaRPr>
                    </a:p>
                  </a:txBody>
                  <a:tcPr anchor="ctr"/>
                </a:tc>
                <a:extLst>
                  <a:ext uri="{0D108BD9-81ED-4DB2-BD59-A6C34878D82A}">
                    <a16:rowId xmlns:a16="http://schemas.microsoft.com/office/drawing/2014/main" val="2925237100"/>
                  </a:ext>
                </a:extLst>
              </a:tr>
              <a:tr h="1673722">
                <a:tc>
                  <a:txBody>
                    <a:bodyPr/>
                    <a:lstStyle/>
                    <a:p>
                      <a:r>
                        <a:rPr lang="en-US" sz="2400" b="0" i="0" dirty="0">
                          <a:solidFill>
                            <a:srgbClr val="000000"/>
                          </a:solidFill>
                          <a:effectLst/>
                          <a:latin typeface="Humanist777BT-LightB"/>
                        </a:rPr>
                        <a:t>Inputs </a:t>
                      </a:r>
                      <a:endParaRPr lang="en-US" sz="2400" dirty="0">
                        <a:effectLst/>
                      </a:endParaRPr>
                    </a:p>
                  </a:txBody>
                  <a:tcPr anchor="ctr"/>
                </a:tc>
                <a:tc>
                  <a:txBody>
                    <a:bodyPr/>
                    <a:lstStyle/>
                    <a:p>
                      <a:r>
                        <a:rPr lang="en-US" sz="2400" b="0" i="0" dirty="0">
                          <a:solidFill>
                            <a:srgbClr val="000000"/>
                          </a:solidFill>
                          <a:effectLst/>
                          <a:latin typeface="Humanist777BT-LightB"/>
                        </a:rPr>
                        <a:t>Funding, resources, staff numbers</a:t>
                      </a:r>
                      <a:endParaRPr lang="en-US" sz="2400" dirty="0">
                        <a:effectLst/>
                      </a:endParaRPr>
                    </a:p>
                  </a:txBody>
                  <a:tcPr anchor="ctr"/>
                </a:tc>
                <a:tc>
                  <a:txBody>
                    <a:bodyPr/>
                    <a:lstStyle/>
                    <a:p>
                      <a:r>
                        <a:rPr lang="en-US" sz="2400" b="0" i="0" dirty="0">
                          <a:solidFill>
                            <a:srgbClr val="000000"/>
                          </a:solidFill>
                          <a:effectLst/>
                          <a:latin typeface="Humanist777BT-LightB"/>
                        </a:rPr>
                        <a:t>Checks if inputs meet expectations. Used to inform cost-benefit analysis and test policy implementation assumptions like cost and time.</a:t>
                      </a:r>
                      <a:endParaRPr lang="en-US" sz="2400" dirty="0">
                        <a:effectLst/>
                      </a:endParaRPr>
                    </a:p>
                  </a:txBody>
                  <a:tcPr anchor="ctr"/>
                </a:tc>
                <a:extLst>
                  <a:ext uri="{0D108BD9-81ED-4DB2-BD59-A6C34878D82A}">
                    <a16:rowId xmlns:a16="http://schemas.microsoft.com/office/drawing/2014/main" val="3578483964"/>
                  </a:ext>
                </a:extLst>
              </a:tr>
            </a:tbl>
          </a:graphicData>
        </a:graphic>
      </p:graphicFrame>
      <p:pic>
        <p:nvPicPr>
          <p:cNvPr id="3" name="ElevenLabs_2023-10-16T06_13_51_Daniel_pre_s29_sb75_m1">
            <a:hlinkClick r:id="" action="ppaction://media"/>
            <a:extLst>
              <a:ext uri="{FF2B5EF4-FFF2-40B4-BE49-F238E27FC236}">
                <a16:creationId xmlns:a16="http://schemas.microsoft.com/office/drawing/2014/main" id="{91AC471B-09CA-899A-980E-64BC534A62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79250" y="407988"/>
            <a:ext cx="487363" cy="487362"/>
          </a:xfrm>
          <a:prstGeom prst="rect">
            <a:avLst/>
          </a:prstGeom>
        </p:spPr>
      </p:pic>
    </p:spTree>
    <p:extLst>
      <p:ext uri="{BB962C8B-B14F-4D97-AF65-F5344CB8AC3E}">
        <p14:creationId xmlns:p14="http://schemas.microsoft.com/office/powerpoint/2010/main" val="283294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89F9-7C37-F223-9D62-6E0A44EAD9AA}"/>
              </a:ext>
            </a:extLst>
          </p:cNvPr>
          <p:cNvSpPr>
            <a:spLocks noGrp="1"/>
          </p:cNvSpPr>
          <p:nvPr>
            <p:ph type="title"/>
          </p:nvPr>
        </p:nvSpPr>
        <p:spPr>
          <a:xfrm>
            <a:off x="502419" y="227749"/>
            <a:ext cx="10515600" cy="874395"/>
          </a:xfrm>
        </p:spPr>
        <p:txBody>
          <a:bodyPr>
            <a:normAutofit fontScale="90000"/>
          </a:bodyPr>
          <a:lstStyle/>
          <a:p>
            <a:r>
              <a:rPr lang="en-US" b="1" dirty="0"/>
              <a:t>How monitoring data can be used in an evaluation</a:t>
            </a:r>
          </a:p>
        </p:txBody>
      </p:sp>
      <p:graphicFrame>
        <p:nvGraphicFramePr>
          <p:cNvPr id="4" name="Table 4">
            <a:extLst>
              <a:ext uri="{FF2B5EF4-FFF2-40B4-BE49-F238E27FC236}">
                <a16:creationId xmlns:a16="http://schemas.microsoft.com/office/drawing/2014/main" id="{C80A3EC2-9C9C-BA5E-24DB-27C0E8A3B9BE}"/>
              </a:ext>
            </a:extLst>
          </p:cNvPr>
          <p:cNvGraphicFramePr>
            <a:graphicFrameLocks noGrp="1"/>
          </p:cNvGraphicFramePr>
          <p:nvPr>
            <p:ph idx="1"/>
            <p:extLst>
              <p:ext uri="{D42A27DB-BD31-4B8C-83A1-F6EECF244321}">
                <p14:modId xmlns:p14="http://schemas.microsoft.com/office/powerpoint/2010/main" val="2919155122"/>
              </p:ext>
            </p:extLst>
          </p:nvPr>
        </p:nvGraphicFramePr>
        <p:xfrm>
          <a:off x="502419" y="1102144"/>
          <a:ext cx="10750895" cy="4023360"/>
        </p:xfrm>
        <a:graphic>
          <a:graphicData uri="http://schemas.openxmlformats.org/drawingml/2006/table">
            <a:tbl>
              <a:tblPr firstRow="1" bandRow="1">
                <a:tableStyleId>{5C22544A-7EE6-4342-B048-85BDC9FD1C3A}</a:tableStyleId>
              </a:tblPr>
              <a:tblGrid>
                <a:gridCol w="1372327">
                  <a:extLst>
                    <a:ext uri="{9D8B030D-6E8A-4147-A177-3AD203B41FA5}">
                      <a16:colId xmlns:a16="http://schemas.microsoft.com/office/drawing/2014/main" val="416701327"/>
                    </a:ext>
                  </a:extLst>
                </a:gridCol>
                <a:gridCol w="2265175">
                  <a:extLst>
                    <a:ext uri="{9D8B030D-6E8A-4147-A177-3AD203B41FA5}">
                      <a16:colId xmlns:a16="http://schemas.microsoft.com/office/drawing/2014/main" val="171062464"/>
                    </a:ext>
                  </a:extLst>
                </a:gridCol>
                <a:gridCol w="7113393">
                  <a:extLst>
                    <a:ext uri="{9D8B030D-6E8A-4147-A177-3AD203B41FA5}">
                      <a16:colId xmlns:a16="http://schemas.microsoft.com/office/drawing/2014/main" val="2428293969"/>
                    </a:ext>
                  </a:extLst>
                </a:gridCol>
              </a:tblGrid>
              <a:tr h="370840">
                <a:tc>
                  <a:txBody>
                    <a:bodyPr/>
                    <a:lstStyle/>
                    <a:p>
                      <a:r>
                        <a:rPr lang="en-US" sz="2400" b="1" i="0" dirty="0">
                          <a:solidFill>
                            <a:srgbClr val="FFFF00"/>
                          </a:solidFill>
                          <a:effectLst/>
                          <a:latin typeface="Humanist777BT-LightB"/>
                        </a:rPr>
                        <a:t>Monitoring Data </a:t>
                      </a:r>
                      <a:endParaRPr lang="en-US" sz="2400" b="1" dirty="0">
                        <a:solidFill>
                          <a:srgbClr val="FFFF00"/>
                        </a:solidFill>
                        <a:effectLst/>
                      </a:endParaRPr>
                    </a:p>
                  </a:txBody>
                  <a:tcPr anchor="ctr"/>
                </a:tc>
                <a:tc>
                  <a:txBody>
                    <a:bodyPr/>
                    <a:lstStyle/>
                    <a:p>
                      <a:r>
                        <a:rPr lang="en-US" sz="2400" b="1" i="0" dirty="0">
                          <a:solidFill>
                            <a:srgbClr val="FFFF00"/>
                          </a:solidFill>
                          <a:effectLst/>
                          <a:latin typeface="Humanist777BT-LightB"/>
                        </a:rPr>
                        <a:t>Example </a:t>
                      </a:r>
                      <a:endParaRPr lang="en-US" sz="2400" b="1" dirty="0">
                        <a:solidFill>
                          <a:srgbClr val="FFFF00"/>
                        </a:solidFill>
                        <a:effectLst/>
                      </a:endParaRPr>
                    </a:p>
                  </a:txBody>
                  <a:tcPr anchor="ctr"/>
                </a:tc>
                <a:tc>
                  <a:txBody>
                    <a:bodyPr/>
                    <a:lstStyle/>
                    <a:p>
                      <a:r>
                        <a:rPr lang="en-US" sz="2400" b="1" i="0" dirty="0">
                          <a:solidFill>
                            <a:srgbClr val="FFFF00"/>
                          </a:solidFill>
                          <a:effectLst/>
                          <a:latin typeface="Humanist777BT-LightB"/>
                        </a:rPr>
                        <a:t>How this can be used to evaluate</a:t>
                      </a:r>
                      <a:endParaRPr lang="en-US" sz="2400" b="1" dirty="0">
                        <a:solidFill>
                          <a:srgbClr val="FFFF00"/>
                        </a:solidFill>
                        <a:effectLst/>
                      </a:endParaRPr>
                    </a:p>
                  </a:txBody>
                  <a:tcPr anchor="ctr"/>
                </a:tc>
                <a:extLst>
                  <a:ext uri="{0D108BD9-81ED-4DB2-BD59-A6C34878D82A}">
                    <a16:rowId xmlns:a16="http://schemas.microsoft.com/office/drawing/2014/main" val="1004715058"/>
                  </a:ext>
                </a:extLst>
              </a:tr>
              <a:tr h="370840">
                <a:tc>
                  <a:txBody>
                    <a:bodyPr/>
                    <a:lstStyle/>
                    <a:p>
                      <a:r>
                        <a:rPr lang="en-US" sz="2400" b="0" i="0" dirty="0">
                          <a:solidFill>
                            <a:srgbClr val="000000"/>
                          </a:solidFill>
                          <a:effectLst/>
                          <a:latin typeface="Humanist777BT-LightB"/>
                        </a:rPr>
                        <a:t>Processes/activities </a:t>
                      </a:r>
                      <a:endParaRPr lang="en-US" sz="2400" dirty="0">
                        <a:effectLst/>
                      </a:endParaRPr>
                    </a:p>
                  </a:txBody>
                  <a:tcPr anchor="ctr"/>
                </a:tc>
                <a:tc>
                  <a:txBody>
                    <a:bodyPr/>
                    <a:lstStyle/>
                    <a:p>
                      <a:r>
                        <a:rPr lang="en-US" sz="2400" b="0" i="0" dirty="0">
                          <a:solidFill>
                            <a:srgbClr val="000000"/>
                          </a:solidFill>
                          <a:effectLst/>
                          <a:latin typeface="Humanist777BT-LightB"/>
                        </a:rPr>
                        <a:t>Referrals, waiting times</a:t>
                      </a:r>
                      <a:endParaRPr lang="en-US" sz="2400" dirty="0">
                        <a:effectLst/>
                      </a:endParaRPr>
                    </a:p>
                  </a:txBody>
                  <a:tcPr anchor="ctr"/>
                </a:tc>
                <a:tc>
                  <a:txBody>
                    <a:bodyPr/>
                    <a:lstStyle/>
                    <a:p>
                      <a:r>
                        <a:rPr lang="en-US" sz="2400" b="0" i="0" dirty="0">
                          <a:solidFill>
                            <a:srgbClr val="000000"/>
                          </a:solidFill>
                          <a:effectLst/>
                          <a:latin typeface="Humanist777BT-LightB"/>
                        </a:rPr>
                        <a:t>Used to determine whether the policy is being implemented as planned or whether there are any unintended consequences.</a:t>
                      </a:r>
                      <a:endParaRPr lang="en-US" sz="2400" dirty="0">
                        <a:effectLst/>
                      </a:endParaRPr>
                    </a:p>
                  </a:txBody>
                  <a:tcPr anchor="ctr"/>
                </a:tc>
                <a:extLst>
                  <a:ext uri="{0D108BD9-81ED-4DB2-BD59-A6C34878D82A}">
                    <a16:rowId xmlns:a16="http://schemas.microsoft.com/office/drawing/2014/main" val="1682938823"/>
                  </a:ext>
                </a:extLst>
              </a:tr>
              <a:tr h="370840">
                <a:tc>
                  <a:txBody>
                    <a:bodyPr/>
                    <a:lstStyle/>
                    <a:p>
                      <a:r>
                        <a:rPr lang="en-US" sz="2400" b="0" i="0" dirty="0">
                          <a:solidFill>
                            <a:srgbClr val="000000"/>
                          </a:solidFill>
                          <a:effectLst/>
                          <a:latin typeface="Humanist777BT-LightB"/>
                        </a:rPr>
                        <a:t>Outputs </a:t>
                      </a:r>
                      <a:endParaRPr lang="en-US" sz="2400" dirty="0">
                        <a:effectLst/>
                      </a:endParaRPr>
                    </a:p>
                  </a:txBody>
                  <a:tcPr anchor="ctr"/>
                </a:tc>
                <a:tc>
                  <a:txBody>
                    <a:bodyPr/>
                    <a:lstStyle/>
                    <a:p>
                      <a:r>
                        <a:rPr lang="en-US" sz="2400" b="0" i="0" dirty="0">
                          <a:solidFill>
                            <a:srgbClr val="000000"/>
                          </a:solidFill>
                          <a:effectLst/>
                          <a:latin typeface="Humanist777BT-LightB"/>
                        </a:rPr>
                        <a:t>Numbers going through a </a:t>
                      </a:r>
                      <a:r>
                        <a:rPr lang="en-US" sz="2400" b="0" i="0" dirty="0" err="1">
                          <a:solidFill>
                            <a:srgbClr val="000000"/>
                          </a:solidFill>
                          <a:effectLst/>
                          <a:latin typeface="Humanist777BT-LightB"/>
                        </a:rPr>
                        <a:t>programme</a:t>
                      </a:r>
                      <a:endParaRPr lang="en-US" sz="2400" dirty="0">
                        <a:effectLst/>
                      </a:endParaRPr>
                    </a:p>
                  </a:txBody>
                  <a:tcPr anchor="ctr"/>
                </a:tc>
                <a:tc>
                  <a:txBody>
                    <a:bodyPr/>
                    <a:lstStyle/>
                    <a:p>
                      <a:r>
                        <a:rPr lang="en-US" sz="2400" b="0" i="0" dirty="0">
                          <a:solidFill>
                            <a:srgbClr val="000000"/>
                          </a:solidFill>
                          <a:effectLst/>
                          <a:latin typeface="Humanist777BT-LightB"/>
                        </a:rPr>
                        <a:t>Used to inform an assessment of whether the </a:t>
                      </a:r>
                      <a:r>
                        <a:rPr lang="en-US" sz="2400" b="0" i="0" dirty="0" err="1">
                          <a:solidFill>
                            <a:srgbClr val="000000"/>
                          </a:solidFill>
                          <a:effectLst/>
                          <a:latin typeface="Humanist777BT-LightB"/>
                        </a:rPr>
                        <a:t>programme</a:t>
                      </a:r>
                      <a:r>
                        <a:rPr lang="en-US" sz="2400" b="0" i="0" dirty="0">
                          <a:solidFill>
                            <a:srgbClr val="000000"/>
                          </a:solidFill>
                          <a:effectLst/>
                          <a:latin typeface="Humanist777BT-LightB"/>
                        </a:rPr>
                        <a:t> has delivered the target outputs to the anticipated quality.</a:t>
                      </a:r>
                      <a:endParaRPr lang="en-US" sz="2400" dirty="0">
                        <a:effectLst/>
                      </a:endParaRPr>
                    </a:p>
                  </a:txBody>
                  <a:tcPr anchor="ctr"/>
                </a:tc>
                <a:extLst>
                  <a:ext uri="{0D108BD9-81ED-4DB2-BD59-A6C34878D82A}">
                    <a16:rowId xmlns:a16="http://schemas.microsoft.com/office/drawing/2014/main" val="903412553"/>
                  </a:ext>
                </a:extLst>
              </a:tr>
              <a:tr h="370840">
                <a:tc>
                  <a:txBody>
                    <a:bodyPr/>
                    <a:lstStyle/>
                    <a:p>
                      <a:r>
                        <a:rPr lang="en-US" sz="2400" b="0" i="0" dirty="0">
                          <a:solidFill>
                            <a:srgbClr val="000000"/>
                          </a:solidFill>
                          <a:effectLst/>
                          <a:latin typeface="Humanist777BT-LightB"/>
                        </a:rPr>
                        <a:t>Outcomes </a:t>
                      </a:r>
                      <a:endParaRPr lang="en-US" sz="2400" dirty="0">
                        <a:effectLst/>
                      </a:endParaRPr>
                    </a:p>
                  </a:txBody>
                  <a:tcPr anchor="ctr"/>
                </a:tc>
                <a:tc>
                  <a:txBody>
                    <a:bodyPr/>
                    <a:lstStyle/>
                    <a:p>
                      <a:r>
                        <a:rPr lang="en-US" sz="2400" b="0" i="0" dirty="0">
                          <a:solidFill>
                            <a:srgbClr val="000000"/>
                          </a:solidFill>
                          <a:effectLst/>
                          <a:latin typeface="Humanist777BT-LightB"/>
                        </a:rPr>
                        <a:t>Employment rates, wages</a:t>
                      </a:r>
                      <a:endParaRPr lang="en-US" sz="2400" dirty="0">
                        <a:effectLst/>
                      </a:endParaRPr>
                    </a:p>
                  </a:txBody>
                  <a:tcPr anchor="ctr"/>
                </a:tc>
                <a:tc>
                  <a:txBody>
                    <a:bodyPr/>
                    <a:lstStyle/>
                    <a:p>
                      <a:r>
                        <a:rPr lang="en-US" sz="2400" b="0" i="0" dirty="0">
                          <a:solidFill>
                            <a:srgbClr val="000000"/>
                          </a:solidFill>
                          <a:effectLst/>
                          <a:latin typeface="Humanist777BT-LightB"/>
                        </a:rPr>
                        <a:t>Used to measure the benefits of delivering the outputs.</a:t>
                      </a:r>
                      <a:endParaRPr lang="en-US" sz="2400" dirty="0">
                        <a:effectLst/>
                      </a:endParaRPr>
                    </a:p>
                  </a:txBody>
                  <a:tcPr anchor="ctr"/>
                </a:tc>
                <a:extLst>
                  <a:ext uri="{0D108BD9-81ED-4DB2-BD59-A6C34878D82A}">
                    <a16:rowId xmlns:a16="http://schemas.microsoft.com/office/drawing/2014/main" val="1744907751"/>
                  </a:ext>
                </a:extLst>
              </a:tr>
            </a:tbl>
          </a:graphicData>
        </a:graphic>
      </p:graphicFrame>
      <p:pic>
        <p:nvPicPr>
          <p:cNvPr id="3" name="ElevenLabs_2023-10-16T06_21_20_Daniel_pre_s29_sb75_m1">
            <a:hlinkClick r:id="" action="ppaction://media"/>
            <a:extLst>
              <a:ext uri="{FF2B5EF4-FFF2-40B4-BE49-F238E27FC236}">
                <a16:creationId xmlns:a16="http://schemas.microsoft.com/office/drawing/2014/main" id="{07BCA399-7AD2-8609-9540-33A8EF4BBC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5900" y="312135"/>
            <a:ext cx="487362" cy="487363"/>
          </a:xfrm>
          <a:prstGeom prst="rect">
            <a:avLst/>
          </a:prstGeom>
        </p:spPr>
      </p:pic>
    </p:spTree>
    <p:extLst>
      <p:ext uri="{BB962C8B-B14F-4D97-AF65-F5344CB8AC3E}">
        <p14:creationId xmlns:p14="http://schemas.microsoft.com/office/powerpoint/2010/main" val="208703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1CD92-3AE7-EF3A-D011-F471DBC6CB61}"/>
              </a:ext>
            </a:extLst>
          </p:cNvPr>
          <p:cNvSpPr>
            <a:spLocks noGrp="1"/>
          </p:cNvSpPr>
          <p:nvPr>
            <p:ph type="title"/>
          </p:nvPr>
        </p:nvSpPr>
        <p:spPr>
          <a:xfrm>
            <a:off x="876693" y="1636645"/>
            <a:ext cx="3455821" cy="1616203"/>
          </a:xfrm>
        </p:spPr>
        <p:txBody>
          <a:bodyPr vert="horz" lIns="91440" tIns="45720" rIns="91440" bIns="45720" rtlCol="0" anchor="b">
            <a:normAutofit/>
          </a:bodyPr>
          <a:lstStyle/>
          <a:p>
            <a:r>
              <a:rPr lang="en-US" sz="3200" b="1" dirty="0"/>
              <a:t>Developing a monitoring system</a:t>
            </a:r>
            <a:br>
              <a:rPr lang="en-US" sz="3200" dirty="0"/>
            </a:br>
            <a:endParaRPr lang="en-US" sz="3200" dirty="0"/>
          </a:p>
        </p:txBody>
      </p:sp>
      <p:sp>
        <p:nvSpPr>
          <p:cNvPr id="3" name="Content Placeholder 2">
            <a:extLst>
              <a:ext uri="{FF2B5EF4-FFF2-40B4-BE49-F238E27FC236}">
                <a16:creationId xmlns:a16="http://schemas.microsoft.com/office/drawing/2014/main" id="{41DFA504-32AC-6BA6-7C25-60FEBD7D2A01}"/>
              </a:ext>
            </a:extLst>
          </p:cNvPr>
          <p:cNvSpPr>
            <a:spLocks noGrp="1"/>
          </p:cNvSpPr>
          <p:nvPr>
            <p:ph idx="1"/>
          </p:nvPr>
        </p:nvSpPr>
        <p:spPr>
          <a:xfrm>
            <a:off x="876693" y="3617406"/>
            <a:ext cx="3455821" cy="2363901"/>
          </a:xfrm>
        </p:spPr>
        <p:txBody>
          <a:bodyPr vert="horz" lIns="91440" tIns="45720" rIns="91440" bIns="45720" rtlCol="0" anchor="t">
            <a:normAutofit/>
          </a:bodyPr>
          <a:lstStyle/>
          <a:p>
            <a:pPr marL="0" indent="0">
              <a:buNone/>
            </a:pPr>
            <a:r>
              <a:rPr lang="en-US" sz="2000" dirty="0"/>
              <a:t>Please read page 57,58</a:t>
            </a:r>
          </a:p>
          <a:p>
            <a:pPr marL="0" indent="0">
              <a:buNone/>
            </a:pPr>
            <a:r>
              <a:rPr lang="en-US" sz="2000" dirty="0" err="1"/>
              <a:t>HMT_Magenda</a:t>
            </a:r>
            <a:r>
              <a:rPr lang="en-US" sz="2000" dirty="0"/>
              <a:t> book</a:t>
            </a:r>
          </a:p>
        </p:txBody>
      </p:sp>
      <p:pic>
        <p:nvPicPr>
          <p:cNvPr id="5" name="Picture 4" descr="Camera lens">
            <a:extLst>
              <a:ext uri="{FF2B5EF4-FFF2-40B4-BE49-F238E27FC236}">
                <a16:creationId xmlns:a16="http://schemas.microsoft.com/office/drawing/2014/main" id="{12A2CA8A-753D-35FB-CE91-D3A6E257A25B}"/>
              </a:ext>
            </a:extLst>
          </p:cNvPr>
          <p:cNvPicPr>
            <a:picLocks noChangeAspect="1"/>
          </p:cNvPicPr>
          <p:nvPr/>
        </p:nvPicPr>
        <p:blipFill rotWithShape="1">
          <a:blip r:embed="rId4"/>
          <a:srcRect t="5659" b="10071"/>
          <a:stretch/>
        </p:blipFill>
        <p:spPr>
          <a:xfrm>
            <a:off x="4987672" y="1636645"/>
            <a:ext cx="6389346" cy="3594020"/>
          </a:xfrm>
          <a:prstGeom prst="rect">
            <a:avLst/>
          </a:prstGeom>
        </p:spPr>
      </p:pic>
      <p:grpSp>
        <p:nvGrpSpPr>
          <p:cNvPr id="14" name="Group 13">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5" name="Rectangle 14">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ElevenLabs_2023-10-16T06_22_22_Daniel_pre_s29_sb75_m1">
            <a:hlinkClick r:id="" action="ppaction://media"/>
            <a:extLst>
              <a:ext uri="{FF2B5EF4-FFF2-40B4-BE49-F238E27FC236}">
                <a16:creationId xmlns:a16="http://schemas.microsoft.com/office/drawing/2014/main" id="{F7397991-7367-985A-6D25-CFDF79137D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9250" y="407988"/>
            <a:ext cx="487363" cy="487362"/>
          </a:xfrm>
          <a:prstGeom prst="rect">
            <a:avLst/>
          </a:prstGeom>
        </p:spPr>
      </p:pic>
    </p:spTree>
    <p:extLst>
      <p:ext uri="{BB962C8B-B14F-4D97-AF65-F5344CB8AC3E}">
        <p14:creationId xmlns:p14="http://schemas.microsoft.com/office/powerpoint/2010/main" val="104972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F5A94-7B37-A3A0-532B-4EA2DAEE5F99}"/>
              </a:ext>
            </a:extLst>
          </p:cNvPr>
          <p:cNvSpPr>
            <a:spLocks noGrp="1"/>
          </p:cNvSpPr>
          <p:nvPr>
            <p:ph type="title"/>
          </p:nvPr>
        </p:nvSpPr>
        <p:spPr>
          <a:xfrm>
            <a:off x="421640" y="172085"/>
            <a:ext cx="10490200" cy="681355"/>
          </a:xfrm>
        </p:spPr>
        <p:txBody>
          <a:bodyPr>
            <a:normAutofit fontScale="90000"/>
          </a:bodyPr>
          <a:lstStyle/>
          <a:p>
            <a:r>
              <a:rPr lang="en-US" b="1" dirty="0">
                <a:latin typeface="+mn-lt"/>
              </a:rPr>
              <a:t>Objectives</a:t>
            </a:r>
          </a:p>
        </p:txBody>
      </p:sp>
      <p:graphicFrame>
        <p:nvGraphicFramePr>
          <p:cNvPr id="5" name="Content Placeholder 2">
            <a:extLst>
              <a:ext uri="{FF2B5EF4-FFF2-40B4-BE49-F238E27FC236}">
                <a16:creationId xmlns:a16="http://schemas.microsoft.com/office/drawing/2014/main" id="{8C6D0DB5-243E-1526-CAA1-E3105A5ADF66}"/>
              </a:ext>
            </a:extLst>
          </p:cNvPr>
          <p:cNvGraphicFramePr>
            <a:graphicFrameLocks noGrp="1"/>
          </p:cNvGraphicFramePr>
          <p:nvPr>
            <p:ph idx="1"/>
            <p:extLst>
              <p:ext uri="{D42A27DB-BD31-4B8C-83A1-F6EECF244321}">
                <p14:modId xmlns:p14="http://schemas.microsoft.com/office/powerpoint/2010/main" val="296430233"/>
              </p:ext>
            </p:extLst>
          </p:nvPr>
        </p:nvGraphicFramePr>
        <p:xfrm>
          <a:off x="421640" y="853440"/>
          <a:ext cx="10906760" cy="4968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6T04_06_02_Daniel_pre_s27_sb75_m1">
            <a:hlinkClick r:id="" action="ppaction://media"/>
            <a:extLst>
              <a:ext uri="{FF2B5EF4-FFF2-40B4-BE49-F238E27FC236}">
                <a16:creationId xmlns:a16="http://schemas.microsoft.com/office/drawing/2014/main" id="{B6365A34-E482-0391-1DF4-55A263BF0B3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47463" y="523875"/>
            <a:ext cx="487362" cy="487363"/>
          </a:xfrm>
          <a:prstGeom prst="rect">
            <a:avLst/>
          </a:prstGeom>
        </p:spPr>
      </p:pic>
    </p:spTree>
    <p:extLst>
      <p:ext uri="{BB962C8B-B14F-4D97-AF65-F5344CB8AC3E}">
        <p14:creationId xmlns:p14="http://schemas.microsoft.com/office/powerpoint/2010/main" val="100467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2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D6DE4C-DE09-9413-3D0F-2A51540E38E5}"/>
              </a:ext>
            </a:extLst>
          </p:cNvPr>
          <p:cNvSpPr>
            <a:spLocks noGrp="1"/>
          </p:cNvSpPr>
          <p:nvPr>
            <p:ph type="title"/>
          </p:nvPr>
        </p:nvSpPr>
        <p:spPr>
          <a:xfrm>
            <a:off x="838200" y="365126"/>
            <a:ext cx="10515600" cy="689952"/>
          </a:xfrm>
        </p:spPr>
        <p:txBody>
          <a:bodyPr>
            <a:normAutofit fontScale="90000"/>
          </a:bodyPr>
          <a:lstStyle/>
          <a:p>
            <a:r>
              <a:rPr lang="en-US" b="0" i="0" dirty="0">
                <a:effectLst/>
                <a:latin typeface="Humanist777BT-RomanCondensedB"/>
              </a:rPr>
              <a:t>Survey data</a:t>
            </a:r>
            <a:r>
              <a:rPr lang="en-US" dirty="0"/>
              <a:t> </a:t>
            </a:r>
          </a:p>
        </p:txBody>
      </p:sp>
      <p:graphicFrame>
        <p:nvGraphicFramePr>
          <p:cNvPr id="14" name="Content Placeholder 2">
            <a:extLst>
              <a:ext uri="{FF2B5EF4-FFF2-40B4-BE49-F238E27FC236}">
                <a16:creationId xmlns:a16="http://schemas.microsoft.com/office/drawing/2014/main" id="{FC1295A2-22D6-C0A2-00EA-02D995219DBC}"/>
              </a:ext>
            </a:extLst>
          </p:cNvPr>
          <p:cNvGraphicFramePr>
            <a:graphicFrameLocks noGrp="1"/>
          </p:cNvGraphicFramePr>
          <p:nvPr>
            <p:ph idx="1"/>
            <p:extLst>
              <p:ext uri="{D42A27DB-BD31-4B8C-83A1-F6EECF244321}">
                <p14:modId xmlns:p14="http://schemas.microsoft.com/office/powerpoint/2010/main" val="972698469"/>
              </p:ext>
            </p:extLst>
          </p:nvPr>
        </p:nvGraphicFramePr>
        <p:xfrm>
          <a:off x="304800" y="1208690"/>
          <a:ext cx="11753221" cy="49682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6T06_23_53_Daniel_pre_s29_sb75_m1">
            <a:hlinkClick r:id="" action="ppaction://media"/>
            <a:extLst>
              <a:ext uri="{FF2B5EF4-FFF2-40B4-BE49-F238E27FC236}">
                <a16:creationId xmlns:a16="http://schemas.microsoft.com/office/drawing/2014/main" id="{3090659F-CCD2-5564-96C9-F2F36017840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4413" y="283971"/>
            <a:ext cx="487362" cy="487363"/>
          </a:xfrm>
          <a:prstGeom prst="rect">
            <a:avLst/>
          </a:prstGeom>
        </p:spPr>
      </p:pic>
    </p:spTree>
    <p:extLst>
      <p:ext uri="{BB962C8B-B14F-4D97-AF65-F5344CB8AC3E}">
        <p14:creationId xmlns:p14="http://schemas.microsoft.com/office/powerpoint/2010/main" val="349275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2" name="Rectangle 11">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6B3A632-A3E2-1752-9607-1A1E04FBA40D}"/>
              </a:ext>
            </a:extLst>
          </p:cNvPr>
          <p:cNvSpPr>
            <a:spLocks noGrp="1"/>
          </p:cNvSpPr>
          <p:nvPr>
            <p:ph type="title"/>
          </p:nvPr>
        </p:nvSpPr>
        <p:spPr>
          <a:xfrm>
            <a:off x="755484" y="739836"/>
            <a:ext cx="3702580" cy="566915"/>
          </a:xfrm>
        </p:spPr>
        <p:txBody>
          <a:bodyPr anchor="b">
            <a:normAutofit fontScale="90000"/>
          </a:bodyPr>
          <a:lstStyle/>
          <a:p>
            <a:r>
              <a:rPr lang="en-US" sz="3600" dirty="0">
                <a:solidFill>
                  <a:srgbClr val="FFFFFF"/>
                </a:solidFill>
                <a:latin typeface="Humanist777BT-RomanCondensedB"/>
              </a:rPr>
              <a:t>Sampling</a:t>
            </a:r>
            <a:endParaRPr lang="en-US" sz="3200" dirty="0">
              <a:solidFill>
                <a:srgbClr val="FFFFFF"/>
              </a:solidFill>
            </a:endParaRPr>
          </a:p>
        </p:txBody>
      </p:sp>
      <p:sp>
        <p:nvSpPr>
          <p:cNvPr id="3" name="Content Placeholder 2">
            <a:extLst>
              <a:ext uri="{FF2B5EF4-FFF2-40B4-BE49-F238E27FC236}">
                <a16:creationId xmlns:a16="http://schemas.microsoft.com/office/drawing/2014/main" id="{B5A8D142-394A-9E1D-1214-A4143A234196}"/>
              </a:ext>
            </a:extLst>
          </p:cNvPr>
          <p:cNvSpPr>
            <a:spLocks noGrp="1"/>
          </p:cNvSpPr>
          <p:nvPr>
            <p:ph idx="1"/>
          </p:nvPr>
        </p:nvSpPr>
        <p:spPr>
          <a:xfrm>
            <a:off x="755484" y="1547446"/>
            <a:ext cx="3917000" cy="5144401"/>
          </a:xfrm>
        </p:spPr>
        <p:txBody>
          <a:bodyPr>
            <a:normAutofit/>
          </a:bodyPr>
          <a:lstStyle/>
          <a:p>
            <a:pPr marL="0" indent="0">
              <a:buNone/>
            </a:pPr>
            <a:r>
              <a:rPr lang="en-US" b="0" i="0" dirty="0">
                <a:solidFill>
                  <a:schemeClr val="bg2">
                    <a:lumMod val="10000"/>
                  </a:schemeClr>
                </a:solidFill>
                <a:effectLst/>
                <a:latin typeface="Humanist777BT-LightB"/>
              </a:rPr>
              <a:t>Sampling methods fall under two broad categories: probability sampling and nonprobability sampling.</a:t>
            </a:r>
          </a:p>
          <a:p>
            <a:pPr marL="0" indent="0">
              <a:buNone/>
            </a:pPr>
            <a:r>
              <a:rPr lang="en-US" b="0" i="0" dirty="0">
                <a:solidFill>
                  <a:schemeClr val="bg2">
                    <a:lumMod val="10000"/>
                  </a:schemeClr>
                </a:solidFill>
                <a:effectLst/>
                <a:latin typeface="Humanist777BT-LightB"/>
              </a:rPr>
              <a:t>Most surveys used in evaluations will be based on probability sampling methods, which involve selecting respondents at random from a sampling frame.</a:t>
            </a:r>
            <a:endParaRPr lang="en-US" b="0" i="0" dirty="0">
              <a:solidFill>
                <a:schemeClr val="bg2">
                  <a:lumMod val="10000"/>
                </a:schemeClr>
              </a:solidFill>
              <a:effectLst/>
              <a:latin typeface="Humanist777BT-RomanCondensedB"/>
            </a:endParaRPr>
          </a:p>
        </p:txBody>
      </p:sp>
      <p:pic>
        <p:nvPicPr>
          <p:cNvPr id="6" name="Picture 5">
            <a:extLst>
              <a:ext uri="{FF2B5EF4-FFF2-40B4-BE49-F238E27FC236}">
                <a16:creationId xmlns:a16="http://schemas.microsoft.com/office/drawing/2014/main" id="{9B6831E4-10E7-331A-C3D8-EC2A66C757B6}"/>
              </a:ext>
            </a:extLst>
          </p:cNvPr>
          <p:cNvPicPr>
            <a:picLocks noChangeAspect="1"/>
          </p:cNvPicPr>
          <p:nvPr/>
        </p:nvPicPr>
        <p:blipFill>
          <a:blip r:embed="rId4"/>
          <a:stretch>
            <a:fillRect/>
          </a:stretch>
        </p:blipFill>
        <p:spPr>
          <a:xfrm>
            <a:off x="5202344" y="676427"/>
            <a:ext cx="6209962" cy="4874820"/>
          </a:xfrm>
          <a:prstGeom prst="rect">
            <a:avLst/>
          </a:prstGeom>
        </p:spPr>
      </p:pic>
      <p:pic>
        <p:nvPicPr>
          <p:cNvPr id="4" name="ElevenLabs_2023-10-16T06_25_16_Daniel_pre_s29_sb75_m1">
            <a:hlinkClick r:id="" action="ppaction://media"/>
            <a:extLst>
              <a:ext uri="{FF2B5EF4-FFF2-40B4-BE49-F238E27FC236}">
                <a16:creationId xmlns:a16="http://schemas.microsoft.com/office/drawing/2014/main" id="{51425C06-A5EE-6BD4-E379-F3E2B13D23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2513" y="522288"/>
            <a:ext cx="487362" cy="487362"/>
          </a:xfrm>
          <a:prstGeom prst="rect">
            <a:avLst/>
          </a:prstGeom>
        </p:spPr>
      </p:pic>
    </p:spTree>
    <p:extLst>
      <p:ext uri="{BB962C8B-B14F-4D97-AF65-F5344CB8AC3E}">
        <p14:creationId xmlns:p14="http://schemas.microsoft.com/office/powerpoint/2010/main" val="53810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3A632-A3E2-1752-9607-1A1E04FBA40D}"/>
              </a:ext>
            </a:extLst>
          </p:cNvPr>
          <p:cNvSpPr>
            <a:spLocks noGrp="1"/>
          </p:cNvSpPr>
          <p:nvPr>
            <p:ph type="title"/>
          </p:nvPr>
        </p:nvSpPr>
        <p:spPr>
          <a:xfrm>
            <a:off x="532563" y="127869"/>
            <a:ext cx="10515600" cy="940016"/>
          </a:xfrm>
        </p:spPr>
        <p:txBody>
          <a:bodyPr>
            <a:normAutofit/>
          </a:bodyPr>
          <a:lstStyle/>
          <a:p>
            <a:r>
              <a:rPr lang="en-US" sz="4000" dirty="0">
                <a:latin typeface="Humanist777BT-RomanCondensedB"/>
              </a:rPr>
              <a:t>Sampling Methods (Probability)</a:t>
            </a:r>
            <a:endParaRPr lang="en-US" sz="3600" dirty="0"/>
          </a:p>
        </p:txBody>
      </p:sp>
      <p:graphicFrame>
        <p:nvGraphicFramePr>
          <p:cNvPr id="12" name="Content Placeholder 2">
            <a:extLst>
              <a:ext uri="{FF2B5EF4-FFF2-40B4-BE49-F238E27FC236}">
                <a16:creationId xmlns:a16="http://schemas.microsoft.com/office/drawing/2014/main" id="{243E2BAA-D7CC-3BD6-537D-59108904FA91}"/>
              </a:ext>
            </a:extLst>
          </p:cNvPr>
          <p:cNvGraphicFramePr>
            <a:graphicFrameLocks noGrp="1"/>
          </p:cNvGraphicFramePr>
          <p:nvPr>
            <p:ph idx="1"/>
            <p:extLst>
              <p:ext uri="{D42A27DB-BD31-4B8C-83A1-F6EECF244321}">
                <p14:modId xmlns:p14="http://schemas.microsoft.com/office/powerpoint/2010/main" val="2840739004"/>
              </p:ext>
            </p:extLst>
          </p:nvPr>
        </p:nvGraphicFramePr>
        <p:xfrm>
          <a:off x="532563" y="903890"/>
          <a:ext cx="11207492" cy="53562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6T06_27_29_Daniel_pre_s29_sb75_m1">
            <a:hlinkClick r:id="" action="ppaction://media"/>
            <a:extLst>
              <a:ext uri="{FF2B5EF4-FFF2-40B4-BE49-F238E27FC236}">
                <a16:creationId xmlns:a16="http://schemas.microsoft.com/office/drawing/2014/main" id="{E7D6D319-0F95-39FD-60FB-28D04B96A1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53813" y="428625"/>
            <a:ext cx="487362" cy="487363"/>
          </a:xfrm>
          <a:prstGeom prst="rect">
            <a:avLst/>
          </a:prstGeom>
        </p:spPr>
      </p:pic>
    </p:spTree>
    <p:extLst>
      <p:ext uri="{BB962C8B-B14F-4D97-AF65-F5344CB8AC3E}">
        <p14:creationId xmlns:p14="http://schemas.microsoft.com/office/powerpoint/2010/main" val="157573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103F5ED-9531-D819-1FD3-C715997F09AB}"/>
              </a:ext>
            </a:extLst>
          </p:cNvPr>
          <p:cNvSpPr>
            <a:spLocks noGrp="1"/>
          </p:cNvSpPr>
          <p:nvPr>
            <p:ph type="title"/>
          </p:nvPr>
        </p:nvSpPr>
        <p:spPr>
          <a:xfrm>
            <a:off x="876691" y="301843"/>
            <a:ext cx="10477109" cy="1003532"/>
          </a:xfrm>
        </p:spPr>
        <p:txBody>
          <a:bodyPr anchor="ctr">
            <a:normAutofit/>
          </a:bodyPr>
          <a:lstStyle/>
          <a:p>
            <a:r>
              <a:rPr lang="en-US" sz="3200" b="1" dirty="0">
                <a:solidFill>
                  <a:srgbClr val="FFFFFF"/>
                </a:solidFill>
              </a:rPr>
              <a:t>Sampling Methods (Non-Probability)</a:t>
            </a:r>
          </a:p>
        </p:txBody>
      </p:sp>
      <p:sp>
        <p:nvSpPr>
          <p:cNvPr id="3" name="Content Placeholder 2">
            <a:extLst>
              <a:ext uri="{FF2B5EF4-FFF2-40B4-BE49-F238E27FC236}">
                <a16:creationId xmlns:a16="http://schemas.microsoft.com/office/drawing/2014/main" id="{49F21083-4F1D-6B72-788F-B1AFD2E3311F}"/>
              </a:ext>
            </a:extLst>
          </p:cNvPr>
          <p:cNvSpPr>
            <a:spLocks noGrp="1"/>
          </p:cNvSpPr>
          <p:nvPr>
            <p:ph idx="1"/>
          </p:nvPr>
        </p:nvSpPr>
        <p:spPr>
          <a:xfrm>
            <a:off x="411982" y="1630869"/>
            <a:ext cx="11354638" cy="4350831"/>
          </a:xfrm>
        </p:spPr>
        <p:txBody>
          <a:bodyPr>
            <a:noAutofit/>
          </a:bodyPr>
          <a:lstStyle/>
          <a:p>
            <a:pPr marL="0" indent="0">
              <a:buNone/>
            </a:pPr>
            <a:r>
              <a:rPr lang="en-US" sz="2400" b="0" i="0" dirty="0">
                <a:effectLst/>
                <a:latin typeface="Humanist777BT-LightB"/>
              </a:rPr>
              <a:t>Non-probability procedures are more convenient and less expensive, but they should be used with extreme caution because the survey results cannot be used to infer anything about the population as a whole with any certainty.</a:t>
            </a:r>
          </a:p>
          <a:p>
            <a:r>
              <a:rPr lang="en-US" sz="2400" b="1" i="0" dirty="0">
                <a:effectLst/>
                <a:latin typeface="Humanist777BT-LightB"/>
              </a:rPr>
              <a:t>Quota sampling : </a:t>
            </a:r>
            <a:r>
              <a:rPr lang="en-US" sz="2400" b="0" i="0" dirty="0">
                <a:effectLst/>
                <a:latin typeface="Humanist777BT-LightB"/>
              </a:rPr>
              <a:t>A popular non-probability strategy for setting ‘quotas’ for different responders. This allows for further sample composition control, such as group representation or oversampling minority groups not in the sampling frame. Effective quota samples can replace probability sampling. The best quota sample designs use a random sample from a representative frame and group interview quotas. </a:t>
            </a:r>
          </a:p>
          <a:p>
            <a:r>
              <a:rPr lang="en-US" sz="2400" b="1" i="0" dirty="0">
                <a:effectLst/>
                <a:latin typeface="Humanist777BT-LightB"/>
              </a:rPr>
              <a:t>Convenience sampling: </a:t>
            </a:r>
            <a:r>
              <a:rPr lang="en-US" sz="2400" b="0" i="0" dirty="0">
                <a:effectLst/>
                <a:latin typeface="Humanist777BT-LightB"/>
              </a:rPr>
              <a:t>method of collecting samples by taking samples that are conveniently located around a location or Internet service. </a:t>
            </a:r>
          </a:p>
          <a:p>
            <a:r>
              <a:rPr lang="en-US" sz="2400" b="1" i="0" dirty="0">
                <a:effectLst/>
                <a:latin typeface="Humanist777BT-LightB"/>
              </a:rPr>
              <a:t>Snowball sampling: </a:t>
            </a:r>
            <a:r>
              <a:rPr lang="en-US" sz="2400" b="0" i="0" dirty="0">
                <a:effectLst/>
                <a:latin typeface="Humanist777BT-LightB"/>
              </a:rPr>
              <a:t>Existing subjects provide referrals to recruit samples required for a research study.</a:t>
            </a:r>
          </a:p>
        </p:txBody>
      </p:sp>
      <p:pic>
        <p:nvPicPr>
          <p:cNvPr id="4" name="ElevenLabs_2023-10-16T06_30_08_Daniel_pre_s29_sb75_m1">
            <a:hlinkClick r:id="" action="ppaction://media"/>
            <a:extLst>
              <a:ext uri="{FF2B5EF4-FFF2-40B4-BE49-F238E27FC236}">
                <a16:creationId xmlns:a16="http://schemas.microsoft.com/office/drawing/2014/main" id="{C01B9C0F-C43D-E106-E02A-0878DD1A8A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23550" y="544513"/>
            <a:ext cx="487363" cy="487362"/>
          </a:xfrm>
          <a:prstGeom prst="rect">
            <a:avLst/>
          </a:prstGeom>
        </p:spPr>
      </p:pic>
    </p:spTree>
    <p:extLst>
      <p:ext uri="{BB962C8B-B14F-4D97-AF65-F5344CB8AC3E}">
        <p14:creationId xmlns:p14="http://schemas.microsoft.com/office/powerpoint/2010/main" val="237179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84D7-9630-973E-8BB0-FD3D24CE9DFF}"/>
              </a:ext>
            </a:extLst>
          </p:cNvPr>
          <p:cNvSpPr>
            <a:spLocks noGrp="1"/>
          </p:cNvSpPr>
          <p:nvPr>
            <p:ph type="title"/>
          </p:nvPr>
        </p:nvSpPr>
        <p:spPr>
          <a:xfrm>
            <a:off x="305637" y="294786"/>
            <a:ext cx="10515600" cy="1071789"/>
          </a:xfrm>
        </p:spPr>
        <p:txBody>
          <a:bodyPr>
            <a:normAutofit fontScale="90000"/>
          </a:bodyPr>
          <a:lstStyle/>
          <a:p>
            <a:r>
              <a:rPr lang="en-US" b="1" dirty="0"/>
              <a:t>Survey questions </a:t>
            </a:r>
            <a:br>
              <a:rPr lang="en-US" dirty="0"/>
            </a:br>
            <a:endParaRPr lang="en-US" dirty="0"/>
          </a:p>
        </p:txBody>
      </p:sp>
      <p:graphicFrame>
        <p:nvGraphicFramePr>
          <p:cNvPr id="4" name="Table 4">
            <a:extLst>
              <a:ext uri="{FF2B5EF4-FFF2-40B4-BE49-F238E27FC236}">
                <a16:creationId xmlns:a16="http://schemas.microsoft.com/office/drawing/2014/main" id="{C54ABF55-8366-81E1-182A-BB22B36CAF39}"/>
              </a:ext>
            </a:extLst>
          </p:cNvPr>
          <p:cNvGraphicFramePr>
            <a:graphicFrameLocks noGrp="1"/>
          </p:cNvGraphicFramePr>
          <p:nvPr>
            <p:ph idx="1"/>
            <p:extLst>
              <p:ext uri="{D42A27DB-BD31-4B8C-83A1-F6EECF244321}">
                <p14:modId xmlns:p14="http://schemas.microsoft.com/office/powerpoint/2010/main" val="3320493329"/>
              </p:ext>
            </p:extLst>
          </p:nvPr>
        </p:nvGraphicFramePr>
        <p:xfrm>
          <a:off x="430924" y="834013"/>
          <a:ext cx="11455440" cy="5184031"/>
        </p:xfrm>
        <a:graphic>
          <a:graphicData uri="http://schemas.openxmlformats.org/drawingml/2006/table">
            <a:tbl>
              <a:tblPr firstRow="1" bandRow="1">
                <a:tableStyleId>{7E9639D4-E3E2-4D34-9284-5A2195B3D0D7}</a:tableStyleId>
              </a:tblPr>
              <a:tblGrid>
                <a:gridCol w="1450757">
                  <a:extLst>
                    <a:ext uri="{9D8B030D-6E8A-4147-A177-3AD203B41FA5}">
                      <a16:colId xmlns:a16="http://schemas.microsoft.com/office/drawing/2014/main" val="1584731490"/>
                    </a:ext>
                  </a:extLst>
                </a:gridCol>
                <a:gridCol w="10004683">
                  <a:extLst>
                    <a:ext uri="{9D8B030D-6E8A-4147-A177-3AD203B41FA5}">
                      <a16:colId xmlns:a16="http://schemas.microsoft.com/office/drawing/2014/main" val="806982757"/>
                    </a:ext>
                  </a:extLst>
                </a:gridCol>
              </a:tblGrid>
              <a:tr h="742997">
                <a:tc>
                  <a:txBody>
                    <a:bodyPr/>
                    <a:lstStyle/>
                    <a:p>
                      <a:r>
                        <a:rPr lang="en-US" sz="2400" b="1" dirty="0">
                          <a:solidFill>
                            <a:schemeClr val="bg1"/>
                          </a:solidFill>
                          <a:effectLst/>
                        </a:rPr>
                        <a:t>Types of questions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chemeClr val="bg1"/>
                          </a:solidFill>
                          <a:effectLst/>
                        </a:rPr>
                        <a:t>Type of information collected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7999347"/>
                  </a:ext>
                </a:extLst>
              </a:tr>
              <a:tr h="1066040">
                <a:tc>
                  <a:txBody>
                    <a:bodyPr/>
                    <a:lstStyle/>
                    <a:p>
                      <a:r>
                        <a:rPr lang="en-US" sz="2000" b="1" dirty="0">
                          <a:solidFill>
                            <a:srgbClr val="000000"/>
                          </a:solidFill>
                          <a:effectLst/>
                        </a:rPr>
                        <a:t>Factual questions </a:t>
                      </a:r>
                      <a:endParaRPr lang="en-US" sz="2000" b="1"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dirty="0">
                          <a:solidFill>
                            <a:srgbClr val="000000"/>
                          </a:solidFill>
                          <a:effectLst/>
                        </a:rPr>
                        <a:t>Surveys often offer the only practical and affordable way of collecting such information, and in some cases, there is no other source or way of measuring the attribute of interest. This can include both objective and subjective measures.</a:t>
                      </a:r>
                      <a:endParaRPr lang="en-US" sz="20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6941383"/>
                  </a:ext>
                </a:extLst>
              </a:tr>
              <a:tr h="742997">
                <a:tc>
                  <a:txBody>
                    <a:bodyPr/>
                    <a:lstStyle/>
                    <a:p>
                      <a:r>
                        <a:rPr lang="en-US" sz="2000" b="1" dirty="0">
                          <a:solidFill>
                            <a:srgbClr val="000000"/>
                          </a:solidFill>
                          <a:effectLst/>
                        </a:rPr>
                        <a:t>Knowledge questions </a:t>
                      </a:r>
                      <a:endParaRPr lang="en-US" sz="2000" b="1"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dirty="0">
                          <a:solidFill>
                            <a:srgbClr val="000000"/>
                          </a:solidFill>
                          <a:effectLst/>
                        </a:rPr>
                        <a:t>Assess what respondents know about a particular topic and their awareness of the intervention being evaluated.</a:t>
                      </a:r>
                      <a:endParaRPr lang="en-US" sz="20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3719503"/>
                  </a:ext>
                </a:extLst>
              </a:tr>
              <a:tr h="742997">
                <a:tc>
                  <a:txBody>
                    <a:bodyPr/>
                    <a:lstStyle/>
                    <a:p>
                      <a:r>
                        <a:rPr lang="en-US" sz="2000" b="1" dirty="0">
                          <a:solidFill>
                            <a:srgbClr val="000000"/>
                          </a:solidFill>
                          <a:effectLst/>
                        </a:rPr>
                        <a:t>Attitudinal questions </a:t>
                      </a:r>
                      <a:endParaRPr lang="en-US" sz="2000" b="1"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dirty="0">
                          <a:solidFill>
                            <a:srgbClr val="000000"/>
                          </a:solidFill>
                          <a:effectLst/>
                        </a:rPr>
                        <a:t>Measures respondents' opinions, beliefs, values and feelings which cannot be verified by observation or external data sources.</a:t>
                      </a:r>
                      <a:endParaRPr lang="en-US" sz="20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5179337"/>
                  </a:ext>
                </a:extLst>
              </a:tr>
              <a:tr h="742997">
                <a:tc>
                  <a:txBody>
                    <a:bodyPr/>
                    <a:lstStyle/>
                    <a:p>
                      <a:r>
                        <a:rPr lang="en-US" sz="2000" b="1" dirty="0">
                          <a:solidFill>
                            <a:srgbClr val="000000"/>
                          </a:solidFill>
                          <a:effectLst/>
                        </a:rPr>
                        <a:t>Behavioral questions </a:t>
                      </a:r>
                      <a:endParaRPr lang="en-US" sz="2000" b="1"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dirty="0">
                          <a:solidFill>
                            <a:srgbClr val="000000"/>
                          </a:solidFill>
                          <a:effectLst/>
                        </a:rPr>
                        <a:t>Measures what people do, or intend to do, and how that has changed as a consequence of the intervention. A risk here is respondents giving socially acceptable answers.</a:t>
                      </a:r>
                      <a:endParaRPr lang="en-US" sz="20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5700959"/>
                  </a:ext>
                </a:extLst>
              </a:tr>
              <a:tr h="1066040">
                <a:tc>
                  <a:txBody>
                    <a:bodyPr/>
                    <a:lstStyle/>
                    <a:p>
                      <a:r>
                        <a:rPr lang="en-US" sz="2000" b="1" dirty="0">
                          <a:solidFill>
                            <a:srgbClr val="000000"/>
                          </a:solidFill>
                          <a:effectLst/>
                        </a:rPr>
                        <a:t>Preference questions </a:t>
                      </a:r>
                      <a:endParaRPr lang="en-US" sz="2000" b="1"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dirty="0">
                          <a:solidFill>
                            <a:srgbClr val="000000"/>
                          </a:solidFill>
                          <a:effectLst/>
                        </a:rPr>
                        <a:t>Respondents provide preferences for different possible options and outcomes, including trade-offs between competing policy objectives. These can be used to elicit monetary values for different outcomes, including those not readily possessing market prices.</a:t>
                      </a:r>
                      <a:endParaRPr lang="en-US" sz="20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3031052"/>
                  </a:ext>
                </a:extLst>
              </a:tr>
            </a:tbl>
          </a:graphicData>
        </a:graphic>
      </p:graphicFrame>
      <p:pic>
        <p:nvPicPr>
          <p:cNvPr id="3" name="ElevenLabs_2023-10-16T07_36_10_Daniel_pre_s29_sb75_m1">
            <a:hlinkClick r:id="" action="ppaction://media"/>
            <a:extLst>
              <a:ext uri="{FF2B5EF4-FFF2-40B4-BE49-F238E27FC236}">
                <a16:creationId xmlns:a16="http://schemas.microsoft.com/office/drawing/2014/main" id="{D9F997B7-FE05-0771-9E0E-BA7DB0CB19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0075" y="481013"/>
            <a:ext cx="487363" cy="487362"/>
          </a:xfrm>
          <a:prstGeom prst="rect">
            <a:avLst/>
          </a:prstGeom>
        </p:spPr>
      </p:pic>
    </p:spTree>
    <p:extLst>
      <p:ext uri="{BB962C8B-B14F-4D97-AF65-F5344CB8AC3E}">
        <p14:creationId xmlns:p14="http://schemas.microsoft.com/office/powerpoint/2010/main" val="415286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89D53-AC7C-E391-E1E8-B683D02F7BBA}"/>
              </a:ext>
            </a:extLst>
          </p:cNvPr>
          <p:cNvSpPr>
            <a:spLocks noGrp="1"/>
          </p:cNvSpPr>
          <p:nvPr>
            <p:ph type="title"/>
          </p:nvPr>
        </p:nvSpPr>
        <p:spPr>
          <a:xfrm>
            <a:off x="5988022" y="482321"/>
            <a:ext cx="5345046" cy="1737527"/>
          </a:xfrm>
        </p:spPr>
        <p:txBody>
          <a:bodyPr anchor="b">
            <a:normAutofit/>
          </a:bodyPr>
          <a:lstStyle/>
          <a:p>
            <a:r>
              <a:rPr lang="en-US" sz="3200" dirty="0">
                <a:latin typeface="Humanist777BT-LightB"/>
              </a:rPr>
              <a:t>Four rules that are useful to consider when preparing survey questions.</a:t>
            </a:r>
            <a:endParaRPr lang="en-US" sz="3200" dirty="0"/>
          </a:p>
        </p:txBody>
      </p:sp>
      <p:pic>
        <p:nvPicPr>
          <p:cNvPr id="15" name="Picture 4" descr="Magnifying glass and question mark">
            <a:extLst>
              <a:ext uri="{FF2B5EF4-FFF2-40B4-BE49-F238E27FC236}">
                <a16:creationId xmlns:a16="http://schemas.microsoft.com/office/drawing/2014/main" id="{2364F114-A7B8-9271-4FC8-AFA06B7454A8}"/>
              </a:ext>
            </a:extLst>
          </p:cNvPr>
          <p:cNvPicPr>
            <a:picLocks noChangeAspect="1"/>
          </p:cNvPicPr>
          <p:nvPr/>
        </p:nvPicPr>
        <p:blipFill rotWithShape="1">
          <a:blip r:embed="rId5"/>
          <a:srcRect l="26824" r="23176"/>
          <a:stretch/>
        </p:blipFill>
        <p:spPr>
          <a:xfrm>
            <a:off x="808690" y="362729"/>
            <a:ext cx="4831305" cy="5435219"/>
          </a:xfrm>
          <a:prstGeom prst="rect">
            <a:avLst/>
          </a:prstGeom>
        </p:spPr>
      </p:pic>
      <p:sp>
        <p:nvSpPr>
          <p:cNvPr id="3" name="Content Placeholder 2">
            <a:extLst>
              <a:ext uri="{FF2B5EF4-FFF2-40B4-BE49-F238E27FC236}">
                <a16:creationId xmlns:a16="http://schemas.microsoft.com/office/drawing/2014/main" id="{A45EE402-6CC3-D7FE-22DB-5928330148C8}"/>
              </a:ext>
            </a:extLst>
          </p:cNvPr>
          <p:cNvSpPr>
            <a:spLocks noGrp="1"/>
          </p:cNvSpPr>
          <p:nvPr>
            <p:ph idx="1"/>
          </p:nvPr>
        </p:nvSpPr>
        <p:spPr>
          <a:xfrm>
            <a:off x="5938576" y="2391509"/>
            <a:ext cx="5345046" cy="3780692"/>
          </a:xfrm>
        </p:spPr>
        <p:txBody>
          <a:bodyPr>
            <a:noAutofit/>
          </a:bodyPr>
          <a:lstStyle/>
          <a:p>
            <a:pPr marL="342900" indent="-342900">
              <a:buFont typeface="+mj-lt"/>
              <a:buAutoNum type="arabicPeriod"/>
            </a:pPr>
            <a:r>
              <a:rPr lang="en-US" sz="2400" b="0" i="0" dirty="0">
                <a:effectLst/>
                <a:latin typeface="Humanist777BT-LightB"/>
              </a:rPr>
              <a:t>Can the respondents understand the question? and do they understand it in the same way that you do?</a:t>
            </a:r>
          </a:p>
          <a:p>
            <a:pPr marL="342900" indent="-342900">
              <a:buFont typeface="+mj-lt"/>
              <a:buAutoNum type="arabicPeriod"/>
            </a:pPr>
            <a:r>
              <a:rPr lang="en-US" sz="2400" b="0" i="0" dirty="0">
                <a:effectLst/>
                <a:latin typeface="Humanist777BT-LightB"/>
              </a:rPr>
              <a:t>Are respondents able to answer the question?</a:t>
            </a:r>
          </a:p>
          <a:p>
            <a:pPr marL="342900" indent="-342900">
              <a:buFont typeface="+mj-lt"/>
              <a:buAutoNum type="arabicPeriod"/>
            </a:pPr>
            <a:r>
              <a:rPr lang="en-US" sz="2400" b="0" i="0" dirty="0">
                <a:effectLst/>
                <a:latin typeface="Humanist777BT-LightB"/>
              </a:rPr>
              <a:t>Are they willing to answer the question?</a:t>
            </a:r>
          </a:p>
          <a:p>
            <a:pPr marL="342900" indent="-342900">
              <a:buFont typeface="+mj-lt"/>
              <a:buAutoNum type="arabicPeriod"/>
            </a:pPr>
            <a:r>
              <a:rPr lang="en-US" sz="2400" b="0" i="0" dirty="0">
                <a:effectLst/>
                <a:latin typeface="Humanist777BT-LightB"/>
              </a:rPr>
              <a:t>Will the question produce a reliable and useful response?</a:t>
            </a:r>
            <a:r>
              <a:rPr lang="en-US" sz="2400" dirty="0"/>
              <a:t> </a:t>
            </a:r>
            <a:br>
              <a:rPr lang="en-US" sz="2400" dirty="0"/>
            </a:br>
            <a:br>
              <a:rPr lang="en-US" sz="2400" dirty="0"/>
            </a:br>
            <a:endParaRPr lang="en-US" sz="2400" dirty="0"/>
          </a:p>
        </p:txBody>
      </p:sp>
      <p:pic>
        <p:nvPicPr>
          <p:cNvPr id="4" name="ElevenLabs_2023-10-16T07_40_47_Daniel_pre_s29_sb75_m1">
            <a:hlinkClick r:id="" action="ppaction://media"/>
            <a:extLst>
              <a:ext uri="{FF2B5EF4-FFF2-40B4-BE49-F238E27FC236}">
                <a16:creationId xmlns:a16="http://schemas.microsoft.com/office/drawing/2014/main" id="{BD3E3E40-18CC-5293-2037-417DF47139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6838" y="660400"/>
            <a:ext cx="487362" cy="487363"/>
          </a:xfrm>
          <a:prstGeom prst="rect">
            <a:avLst/>
          </a:prstGeom>
        </p:spPr>
      </p:pic>
    </p:spTree>
    <p:extLst>
      <p:ext uri="{BB962C8B-B14F-4D97-AF65-F5344CB8AC3E}">
        <p14:creationId xmlns:p14="http://schemas.microsoft.com/office/powerpoint/2010/main" val="326075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37C09-770B-2929-7182-32CB521C43F3}"/>
              </a:ext>
            </a:extLst>
          </p:cNvPr>
          <p:cNvSpPr>
            <a:spLocks noGrp="1"/>
          </p:cNvSpPr>
          <p:nvPr>
            <p:ph type="title"/>
          </p:nvPr>
        </p:nvSpPr>
        <p:spPr>
          <a:xfrm>
            <a:off x="476250" y="280648"/>
            <a:ext cx="6829031" cy="706409"/>
          </a:xfrm>
        </p:spPr>
        <p:txBody>
          <a:bodyPr anchor="b">
            <a:normAutofit/>
          </a:bodyPr>
          <a:lstStyle/>
          <a:p>
            <a:r>
              <a:rPr lang="en-US" sz="3600" b="1" dirty="0"/>
              <a:t>Quantitative vs Qualitative</a:t>
            </a:r>
          </a:p>
        </p:txBody>
      </p:sp>
      <p:sp>
        <p:nvSpPr>
          <p:cNvPr id="3" name="Content Placeholder 2">
            <a:extLst>
              <a:ext uri="{FF2B5EF4-FFF2-40B4-BE49-F238E27FC236}">
                <a16:creationId xmlns:a16="http://schemas.microsoft.com/office/drawing/2014/main" id="{5527F6B6-9819-0E0A-F9C3-46F451DD5A39}"/>
              </a:ext>
            </a:extLst>
          </p:cNvPr>
          <p:cNvSpPr>
            <a:spLocks noGrp="1"/>
          </p:cNvSpPr>
          <p:nvPr>
            <p:ph idx="1"/>
          </p:nvPr>
        </p:nvSpPr>
        <p:spPr>
          <a:xfrm>
            <a:off x="476250" y="1333500"/>
            <a:ext cx="5172075" cy="4647808"/>
          </a:xfrm>
        </p:spPr>
        <p:txBody>
          <a:bodyPr anchor="t">
            <a:normAutofit/>
          </a:bodyPr>
          <a:lstStyle/>
          <a:p>
            <a:r>
              <a:rPr lang="en-US" sz="2400" dirty="0"/>
              <a:t>Quantitative data is numbers-based, countable, or measurable. </a:t>
            </a:r>
          </a:p>
          <a:p>
            <a:r>
              <a:rPr lang="en-US" sz="2400" dirty="0"/>
              <a:t>Qualitative data is interpretation-based, descriptive, and relating to language.</a:t>
            </a:r>
          </a:p>
          <a:p>
            <a:r>
              <a:rPr lang="en-US" sz="2400" dirty="0"/>
              <a:t>Quantitative data tells us how many, how much, or how often in calculations. Qualitative data can help us to understand why, how, or what happened behind certain behaviors.</a:t>
            </a:r>
          </a:p>
        </p:txBody>
      </p:sp>
      <p:pic>
        <p:nvPicPr>
          <p:cNvPr id="4" name="Picture 3">
            <a:extLst>
              <a:ext uri="{FF2B5EF4-FFF2-40B4-BE49-F238E27FC236}">
                <a16:creationId xmlns:a16="http://schemas.microsoft.com/office/drawing/2014/main" id="{3DA8D0CB-EDFE-575E-EAEC-D330CE7CA7C2}"/>
              </a:ext>
            </a:extLst>
          </p:cNvPr>
          <p:cNvPicPr>
            <a:picLocks noChangeAspect="1"/>
          </p:cNvPicPr>
          <p:nvPr/>
        </p:nvPicPr>
        <p:blipFill rotWithShape="1">
          <a:blip r:embed="rId4"/>
          <a:srcRect l="12324" r="14647" b="-1"/>
          <a:stretch/>
        </p:blipFill>
        <p:spPr>
          <a:xfrm>
            <a:off x="5854890" y="435470"/>
            <a:ext cx="5937060" cy="5426628"/>
          </a:xfrm>
          <a:prstGeom prst="rect">
            <a:avLst/>
          </a:prstGeom>
        </p:spPr>
      </p:pic>
      <p:grpSp>
        <p:nvGrpSpPr>
          <p:cNvPr id="9" name="Group 8">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ElevenLabs_2023-10-16T07_45_57_Daniel_pre_s29_sb75_m1">
            <a:hlinkClick r:id="" action="ppaction://media"/>
            <a:extLst>
              <a:ext uri="{FF2B5EF4-FFF2-40B4-BE49-F238E27FC236}">
                <a16:creationId xmlns:a16="http://schemas.microsoft.com/office/drawing/2014/main" id="{74FC2E81-D5B6-3EB3-43B9-1E3E102362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2068" y="146489"/>
            <a:ext cx="487363" cy="487363"/>
          </a:xfrm>
          <a:prstGeom prst="rect">
            <a:avLst/>
          </a:prstGeom>
        </p:spPr>
      </p:pic>
    </p:spTree>
    <p:extLst>
      <p:ext uri="{BB962C8B-B14F-4D97-AF65-F5344CB8AC3E}">
        <p14:creationId xmlns:p14="http://schemas.microsoft.com/office/powerpoint/2010/main" val="266826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4C24-6216-2E18-491B-947207699760}"/>
              </a:ext>
            </a:extLst>
          </p:cNvPr>
          <p:cNvSpPr>
            <a:spLocks noGrp="1"/>
          </p:cNvSpPr>
          <p:nvPr>
            <p:ph type="title"/>
          </p:nvPr>
        </p:nvSpPr>
        <p:spPr>
          <a:xfrm>
            <a:off x="438807" y="243839"/>
            <a:ext cx="10515600" cy="874395"/>
          </a:xfrm>
        </p:spPr>
        <p:txBody>
          <a:bodyPr>
            <a:normAutofit fontScale="90000"/>
          </a:bodyPr>
          <a:lstStyle/>
          <a:p>
            <a:r>
              <a:rPr lang="en-US" b="1" dirty="0">
                <a:latin typeface="Humanist777BT-RomanCondensedB"/>
              </a:rPr>
              <a:t>Qualitative data</a:t>
            </a:r>
            <a:br>
              <a:rPr lang="en-US" dirty="0">
                <a:solidFill>
                  <a:srgbClr val="E100E1"/>
                </a:solidFill>
                <a:latin typeface="Humanist777BT-RomanCondensedB"/>
              </a:rPr>
            </a:br>
            <a:endParaRPr lang="en-US" dirty="0"/>
          </a:p>
        </p:txBody>
      </p:sp>
      <p:sp>
        <p:nvSpPr>
          <p:cNvPr id="3" name="Content Placeholder 2">
            <a:extLst>
              <a:ext uri="{FF2B5EF4-FFF2-40B4-BE49-F238E27FC236}">
                <a16:creationId xmlns:a16="http://schemas.microsoft.com/office/drawing/2014/main" id="{BC9F8F91-85E3-AF7D-EADD-91E72133E0CC}"/>
              </a:ext>
            </a:extLst>
          </p:cNvPr>
          <p:cNvSpPr>
            <a:spLocks noGrp="1"/>
          </p:cNvSpPr>
          <p:nvPr>
            <p:ph idx="1"/>
          </p:nvPr>
        </p:nvSpPr>
        <p:spPr>
          <a:xfrm>
            <a:off x="578069" y="704194"/>
            <a:ext cx="11175124" cy="5623034"/>
          </a:xfrm>
        </p:spPr>
        <p:txBody>
          <a:bodyPr>
            <a:normAutofit fontScale="92500" lnSpcReduction="10000"/>
          </a:bodyPr>
          <a:lstStyle/>
          <a:p>
            <a:pPr marL="0" indent="0">
              <a:buNone/>
            </a:pPr>
            <a:r>
              <a:rPr lang="en-US" sz="2000" b="0" i="0" dirty="0">
                <a:solidFill>
                  <a:srgbClr val="000000"/>
                </a:solidFill>
                <a:effectLst/>
                <a:latin typeface="Humanist777BT-LightB"/>
              </a:rPr>
              <a:t>Qualitative data collection methods provide an in-depth understanding of behaviors, perceptions and underlying reasons for social phenomena. While quantitative methods are usually used to measure the ‘what’, qualitative methods are most often used to explore the ‘how’ and ‘why’.</a:t>
            </a:r>
          </a:p>
          <a:p>
            <a:pPr marL="0" indent="0">
              <a:buNone/>
            </a:pPr>
            <a:r>
              <a:rPr lang="en-US" sz="2000" b="0" i="0" dirty="0">
                <a:solidFill>
                  <a:srgbClr val="000000"/>
                </a:solidFill>
                <a:effectLst/>
                <a:latin typeface="Humanist777BT-LightB"/>
              </a:rPr>
              <a:t>Common </a:t>
            </a:r>
            <a:r>
              <a:rPr lang="en-US" sz="2000" b="0" i="0" dirty="0">
                <a:solidFill>
                  <a:srgbClr val="000000"/>
                </a:solidFill>
                <a:effectLst/>
                <a:latin typeface="Humanist777BT-RomanCondensedB"/>
              </a:rPr>
              <a:t>qualitative data collection methods include:</a:t>
            </a:r>
          </a:p>
          <a:p>
            <a:r>
              <a:rPr lang="en-US" sz="2000" b="0" i="0" dirty="0">
                <a:solidFill>
                  <a:srgbClr val="E100E1"/>
                </a:solidFill>
                <a:effectLst/>
                <a:latin typeface="Humanist777BT-LightB"/>
              </a:rPr>
              <a:t>In-depth interviews</a:t>
            </a:r>
            <a:r>
              <a:rPr lang="en-US" sz="2000" b="0" i="0" dirty="0">
                <a:solidFill>
                  <a:srgbClr val="000000"/>
                </a:solidFill>
                <a:effectLst/>
                <a:latin typeface="Humanist777BT-LightB"/>
              </a:rPr>
              <a:t>: These are used for collecting data on individuals’ personal histories, perspectives, and experiences, particularly when sensitive topics are being explored, or the issue being discussed is not well understood. Questions tend to be ‘open’ allowing for detailed responses. In-depth interviews are typically face-to-face or by telephone.</a:t>
            </a:r>
          </a:p>
          <a:p>
            <a:r>
              <a:rPr lang="en-US" sz="2000" b="0" i="0" dirty="0">
                <a:solidFill>
                  <a:srgbClr val="E100E1"/>
                </a:solidFill>
                <a:effectLst/>
                <a:latin typeface="Humanist777BT-LightB"/>
              </a:rPr>
              <a:t>Focus groups</a:t>
            </a:r>
            <a:r>
              <a:rPr lang="en-US" sz="2000" b="0" i="0" dirty="0">
                <a:solidFill>
                  <a:srgbClr val="000000"/>
                </a:solidFill>
                <a:effectLst/>
                <a:latin typeface="Humanist777BT-LightB"/>
              </a:rPr>
              <a:t>: Focus group participants are encouraged to discuss and debate openly to understand views and experiences, allowing for a range of views to be explored. These can be used effectively for action planning an developing or improving products and services.</a:t>
            </a:r>
          </a:p>
          <a:p>
            <a:r>
              <a:rPr lang="en-US" sz="2000" b="0" i="0" dirty="0">
                <a:solidFill>
                  <a:srgbClr val="E100E1"/>
                </a:solidFill>
                <a:effectLst/>
                <a:latin typeface="Humanist777BT-LightB"/>
              </a:rPr>
              <a:t>Case studies</a:t>
            </a:r>
            <a:r>
              <a:rPr lang="en-US" sz="2000" b="0" i="0" dirty="0">
                <a:solidFill>
                  <a:srgbClr val="000000"/>
                </a:solidFill>
                <a:effectLst/>
                <a:latin typeface="Humanist777BT-LightB"/>
              </a:rPr>
              <a:t>: These are in-depth, possibly longer-term, investigations of a single issue or a small number of people, events, contexts, areas, organizations or policies.</a:t>
            </a:r>
          </a:p>
          <a:p>
            <a:r>
              <a:rPr lang="en-US" sz="2000" b="0" i="0" dirty="0">
                <a:solidFill>
                  <a:srgbClr val="E100E1"/>
                </a:solidFill>
                <a:effectLst/>
                <a:latin typeface="Humanist777BT-LightB"/>
              </a:rPr>
              <a:t>Observation</a:t>
            </a:r>
            <a:r>
              <a:rPr lang="en-US" sz="2000" b="0" i="0" dirty="0">
                <a:solidFill>
                  <a:srgbClr val="000000"/>
                </a:solidFill>
                <a:effectLst/>
                <a:latin typeface="Humanist777BT-LightB"/>
              </a:rPr>
              <a:t>: A process of watching research subjects (with their agreement and knowledge) to observe their behavior without questioning them. Can be used effectively when piloting new procedures or processes to gauge respondents’ actions and behaviors.</a:t>
            </a:r>
          </a:p>
          <a:p>
            <a:r>
              <a:rPr lang="en-US" sz="2000" b="0" i="0" dirty="0">
                <a:solidFill>
                  <a:srgbClr val="E100E1"/>
                </a:solidFill>
                <a:effectLst/>
                <a:latin typeface="Humanist777BT-LightB"/>
              </a:rPr>
              <a:t>Ethnography: </a:t>
            </a:r>
            <a:r>
              <a:rPr lang="en-US" sz="2000" b="0" i="0" dirty="0">
                <a:solidFill>
                  <a:srgbClr val="000000"/>
                </a:solidFill>
                <a:effectLst/>
                <a:latin typeface="Humanist777BT-LightB"/>
              </a:rPr>
              <a:t>This includes observation, but also participation. Ethnography seeks to understand people and how they live in their cultural and physical environment. Ethnographic interviews will differ from more traditional in-depth interviews as the researcher would usually have shared time and built relationships and trust with the interviewees. </a:t>
            </a:r>
            <a:endParaRPr lang="en-US" sz="2000" dirty="0"/>
          </a:p>
        </p:txBody>
      </p:sp>
      <p:pic>
        <p:nvPicPr>
          <p:cNvPr id="4" name="ElevenLabs_2023-10-16T07_59_16_Daniel_pre_s50_sb75_m1">
            <a:hlinkClick r:id="" action="ppaction://media"/>
            <a:extLst>
              <a:ext uri="{FF2B5EF4-FFF2-40B4-BE49-F238E27FC236}">
                <a16:creationId xmlns:a16="http://schemas.microsoft.com/office/drawing/2014/main" id="{B1FF2DAA-915A-0CC5-3002-26BAF27890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5830" y="216831"/>
            <a:ext cx="487363" cy="487363"/>
          </a:xfrm>
          <a:prstGeom prst="rect">
            <a:avLst/>
          </a:prstGeom>
        </p:spPr>
      </p:pic>
    </p:spTree>
    <p:extLst>
      <p:ext uri="{BB962C8B-B14F-4D97-AF65-F5344CB8AC3E}">
        <p14:creationId xmlns:p14="http://schemas.microsoft.com/office/powerpoint/2010/main" val="58797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E189-5E89-B823-0F0D-75514C037CE0}"/>
              </a:ext>
            </a:extLst>
          </p:cNvPr>
          <p:cNvSpPr>
            <a:spLocks noGrp="1"/>
          </p:cNvSpPr>
          <p:nvPr>
            <p:ph type="title"/>
          </p:nvPr>
        </p:nvSpPr>
        <p:spPr>
          <a:xfrm>
            <a:off x="217486" y="3910951"/>
            <a:ext cx="2509837" cy="2452687"/>
          </a:xfrm>
        </p:spPr>
        <p:txBody>
          <a:bodyPr anchor="ctr">
            <a:normAutofit fontScale="90000"/>
          </a:bodyPr>
          <a:lstStyle/>
          <a:p>
            <a:r>
              <a:rPr lang="en-US" sz="3600" dirty="0">
                <a:latin typeface="Humanist777BT-RomanCondensedB"/>
              </a:rPr>
              <a:t>Selecting respondents for Qualitative study</a:t>
            </a:r>
            <a:br>
              <a:rPr lang="en-US" sz="3600" dirty="0">
                <a:latin typeface="Humanist777BT-RomanCondensedB"/>
              </a:rPr>
            </a:br>
            <a:endParaRPr lang="en-US" sz="3600" dirty="0"/>
          </a:p>
        </p:txBody>
      </p:sp>
      <p:pic>
        <p:nvPicPr>
          <p:cNvPr id="4" name="Picture 3">
            <a:extLst>
              <a:ext uri="{FF2B5EF4-FFF2-40B4-BE49-F238E27FC236}">
                <a16:creationId xmlns:a16="http://schemas.microsoft.com/office/drawing/2014/main" id="{519102D5-214B-4C9F-FE72-8677DB6C52F6}"/>
              </a:ext>
            </a:extLst>
          </p:cNvPr>
          <p:cNvPicPr>
            <a:picLocks noChangeAspect="1"/>
          </p:cNvPicPr>
          <p:nvPr/>
        </p:nvPicPr>
        <p:blipFill rotWithShape="1">
          <a:blip r:embed="rId4"/>
          <a:srcRect t="22786" b="2006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17DC300-718D-CB1F-EA7D-3FC575317478}"/>
              </a:ext>
            </a:extLst>
          </p:cNvPr>
          <p:cNvSpPr>
            <a:spLocks noGrp="1"/>
          </p:cNvSpPr>
          <p:nvPr>
            <p:ph idx="1"/>
          </p:nvPr>
        </p:nvSpPr>
        <p:spPr>
          <a:xfrm>
            <a:off x="2571083" y="3429000"/>
            <a:ext cx="8996520" cy="3333750"/>
          </a:xfrm>
        </p:spPr>
        <p:txBody>
          <a:bodyPr anchor="ctr">
            <a:normAutofit/>
          </a:bodyPr>
          <a:lstStyle/>
          <a:p>
            <a:r>
              <a:rPr lang="en-US" sz="2200" b="0" i="0" dirty="0">
                <a:effectLst/>
                <a:latin typeface="Humanist777BT-LightB"/>
              </a:rPr>
              <a:t>For qualitative data gathering, respondents are chosen to capture the population's rich perspectives and opinions or to illustrate unique tales or circumstances through in-depth study. </a:t>
            </a:r>
          </a:p>
          <a:p>
            <a:r>
              <a:rPr lang="en-US" sz="2200" b="0" i="0" dirty="0">
                <a:effectLst/>
                <a:latin typeface="Humanist777BT-LightB"/>
              </a:rPr>
              <a:t>How many respondents to choose is undefined. The goal is to understand the range of opinions on an issue and gain deeper insights into social phenomena, not to provide statistically representative findings. </a:t>
            </a:r>
          </a:p>
          <a:p>
            <a:r>
              <a:rPr lang="en-US" sz="2200" b="0" i="0" dirty="0">
                <a:effectLst/>
                <a:latin typeface="Humanist777BT-LightB"/>
              </a:rPr>
              <a:t>Saturation point—when additional data doesn't add anything to the findings.</a:t>
            </a:r>
            <a:br>
              <a:rPr lang="en-US" sz="2200" dirty="0"/>
            </a:br>
            <a:endParaRPr lang="en-US" sz="2200" dirty="0"/>
          </a:p>
        </p:txBody>
      </p:sp>
      <p:pic>
        <p:nvPicPr>
          <p:cNvPr id="5" name="ElevenLabs_2023-10-16T08_01_32_Daniel_pre_s35_sb79_m1">
            <a:hlinkClick r:id="" action="ppaction://media"/>
            <a:extLst>
              <a:ext uri="{FF2B5EF4-FFF2-40B4-BE49-F238E27FC236}">
                <a16:creationId xmlns:a16="http://schemas.microsoft.com/office/drawing/2014/main" id="{B9A7E4F1-D90D-CD5C-934B-4ED1D65691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7975" y="396875"/>
            <a:ext cx="487363" cy="487363"/>
          </a:xfrm>
          <a:prstGeom prst="rect">
            <a:avLst/>
          </a:prstGeom>
        </p:spPr>
      </p:pic>
    </p:spTree>
    <p:extLst>
      <p:ext uri="{BB962C8B-B14F-4D97-AF65-F5344CB8AC3E}">
        <p14:creationId xmlns:p14="http://schemas.microsoft.com/office/powerpoint/2010/main" val="397369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DD0651-591B-AD42-DBB5-CBB668EF6FC8}"/>
              </a:ext>
            </a:extLst>
          </p:cNvPr>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latin typeface="Humanist777BT-BoldCondensedB"/>
              </a:rPr>
              <a:t>Data quality</a:t>
            </a:r>
            <a:br>
              <a:rPr lang="en-US" sz="4000" b="1" dirty="0">
                <a:solidFill>
                  <a:srgbClr val="FFFFFF"/>
                </a:solidFill>
                <a:latin typeface="Humanist777BT-BoldCondensedB"/>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5D4E8E02-7201-3F5A-4EB8-93369C16105A}"/>
              </a:ext>
            </a:extLst>
          </p:cNvPr>
          <p:cNvSpPr>
            <a:spLocks noGrp="1"/>
          </p:cNvSpPr>
          <p:nvPr>
            <p:ph idx="1"/>
          </p:nvPr>
        </p:nvSpPr>
        <p:spPr>
          <a:xfrm>
            <a:off x="4267201" y="219076"/>
            <a:ext cx="7098406" cy="5976452"/>
          </a:xfrm>
        </p:spPr>
        <p:txBody>
          <a:bodyPr anchor="ctr">
            <a:normAutofit/>
          </a:bodyPr>
          <a:lstStyle/>
          <a:p>
            <a:r>
              <a:rPr lang="en-US" b="0" i="0" dirty="0">
                <a:effectLst/>
                <a:latin typeface="Humanist777BT-LightB"/>
              </a:rPr>
              <a:t>Data quality depends on the question(s) and data gathering technology.</a:t>
            </a:r>
          </a:p>
          <a:p>
            <a:r>
              <a:rPr lang="en-US" b="0" i="0" dirty="0">
                <a:effectLst/>
                <a:latin typeface="Humanist777BT-LightB"/>
              </a:rPr>
              <a:t>Research is often more reliable than monitoring systems for sensitive topics like sexual orientation and disability, where people can perceive questions differently.</a:t>
            </a:r>
          </a:p>
          <a:p>
            <a:r>
              <a:rPr lang="en-US" b="0" i="0" dirty="0">
                <a:effectLst/>
                <a:latin typeface="Humanist777BT-LightB"/>
              </a:rPr>
              <a:t>When reviewing program enrollment and termination dates, administrative or monitoring data is better. </a:t>
            </a:r>
          </a:p>
          <a:p>
            <a:pPr lvl="1"/>
            <a:r>
              <a:rPr lang="en-US" b="0" i="0" dirty="0">
                <a:effectLst/>
                <a:latin typeface="Humanist777BT-LightB"/>
              </a:rPr>
              <a:t>Such data is more likely to be reliably recorded on monitoring systems than recalled in an interview. Data that are audited, usually as part of a payment system, are more dependable. </a:t>
            </a:r>
            <a:br>
              <a:rPr lang="en-US" sz="1600" dirty="0"/>
            </a:br>
            <a:endParaRPr lang="en-US" sz="1600" dirty="0"/>
          </a:p>
        </p:txBody>
      </p:sp>
      <p:pic>
        <p:nvPicPr>
          <p:cNvPr id="4" name="ElevenLabs_2023-10-16T08_04_03_Daniel_pre_s35_sb79_m1 (1)">
            <a:hlinkClick r:id="" action="ppaction://media"/>
            <a:extLst>
              <a:ext uri="{FF2B5EF4-FFF2-40B4-BE49-F238E27FC236}">
                <a16:creationId xmlns:a16="http://schemas.microsoft.com/office/drawing/2014/main" id="{9A096606-47BC-4174-7327-52CCCC2971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29243" y="219076"/>
            <a:ext cx="487363" cy="487362"/>
          </a:xfrm>
          <a:prstGeom prst="rect">
            <a:avLst/>
          </a:prstGeom>
        </p:spPr>
      </p:pic>
    </p:spTree>
    <p:extLst>
      <p:ext uri="{BB962C8B-B14F-4D97-AF65-F5344CB8AC3E}">
        <p14:creationId xmlns:p14="http://schemas.microsoft.com/office/powerpoint/2010/main" val="115082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30906-73F7-9801-E5EB-D85827144A5C}"/>
              </a:ext>
            </a:extLst>
          </p:cNvPr>
          <p:cNvSpPr>
            <a:spLocks noGrp="1"/>
          </p:cNvSpPr>
          <p:nvPr>
            <p:ph type="title"/>
          </p:nvPr>
        </p:nvSpPr>
        <p:spPr>
          <a:xfrm>
            <a:off x="552658" y="222634"/>
            <a:ext cx="4933742" cy="1244425"/>
          </a:xfrm>
        </p:spPr>
        <p:txBody>
          <a:bodyPr anchor="b">
            <a:normAutofit/>
          </a:bodyPr>
          <a:lstStyle/>
          <a:p>
            <a:r>
              <a:rPr lang="en-US" sz="4000" b="1" dirty="0"/>
              <a:t>Data collection</a:t>
            </a:r>
          </a:p>
        </p:txBody>
      </p:sp>
      <p:sp>
        <p:nvSpPr>
          <p:cNvPr id="3" name="Content Placeholder 2">
            <a:extLst>
              <a:ext uri="{FF2B5EF4-FFF2-40B4-BE49-F238E27FC236}">
                <a16:creationId xmlns:a16="http://schemas.microsoft.com/office/drawing/2014/main" id="{5CA8CB2F-7D34-C652-B63A-5EB81B3E8B61}"/>
              </a:ext>
            </a:extLst>
          </p:cNvPr>
          <p:cNvSpPr>
            <a:spLocks noGrp="1"/>
          </p:cNvSpPr>
          <p:nvPr>
            <p:ph idx="1"/>
          </p:nvPr>
        </p:nvSpPr>
        <p:spPr>
          <a:xfrm>
            <a:off x="552658" y="1718268"/>
            <a:ext cx="5697416" cy="4781341"/>
          </a:xfrm>
        </p:spPr>
        <p:txBody>
          <a:bodyPr>
            <a:noAutofit/>
          </a:bodyPr>
          <a:lstStyle/>
          <a:p>
            <a:r>
              <a:rPr lang="en-US" b="0" dirty="0">
                <a:effectLst/>
                <a:latin typeface="Google Sans"/>
              </a:rPr>
              <a:t>Data collection is the process of gathering data for use in business decision-making, strategic planning, research and other purposes.</a:t>
            </a:r>
            <a:endParaRPr lang="en-US" dirty="0"/>
          </a:p>
          <a:p>
            <a:r>
              <a:rPr lang="en-US" dirty="0"/>
              <a:t>Evaluations may be difficult, severely constrained, or excessively expensive if data collection is not planned alongside intervention development.</a:t>
            </a:r>
          </a:p>
        </p:txBody>
      </p:sp>
      <p:pic>
        <p:nvPicPr>
          <p:cNvPr id="4" name="Picture 3">
            <a:extLst>
              <a:ext uri="{FF2B5EF4-FFF2-40B4-BE49-F238E27FC236}">
                <a16:creationId xmlns:a16="http://schemas.microsoft.com/office/drawing/2014/main" id="{FB2ED9DC-691B-CCF6-45B1-CD5A81A568B6}"/>
              </a:ext>
            </a:extLst>
          </p:cNvPr>
          <p:cNvPicPr>
            <a:picLocks noChangeAspect="1"/>
          </p:cNvPicPr>
          <p:nvPr/>
        </p:nvPicPr>
        <p:blipFill rotWithShape="1">
          <a:blip r:embed="rId5"/>
          <a:srcRect l="2712" r="2445"/>
          <a:stretch/>
        </p:blipFill>
        <p:spPr>
          <a:xfrm>
            <a:off x="6250074" y="1576021"/>
            <a:ext cx="5389267" cy="3196254"/>
          </a:xfrm>
          <a:prstGeom prst="rect">
            <a:avLst/>
          </a:prstGeom>
        </p:spPr>
      </p:pic>
      <p:pic>
        <p:nvPicPr>
          <p:cNvPr id="5" name="ElevenLabs_2023-10-16T04_07_48_Daniel_pre_s27_sb75_m1">
            <a:hlinkClick r:id="" action="ppaction://media"/>
            <a:extLst>
              <a:ext uri="{FF2B5EF4-FFF2-40B4-BE49-F238E27FC236}">
                <a16:creationId xmlns:a16="http://schemas.microsoft.com/office/drawing/2014/main" id="{2D2E3D23-1F64-E8A7-3355-8FB53BF605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6675" y="665163"/>
            <a:ext cx="487363" cy="487362"/>
          </a:xfrm>
          <a:prstGeom prst="rect">
            <a:avLst/>
          </a:prstGeom>
        </p:spPr>
      </p:pic>
    </p:spTree>
    <p:extLst>
      <p:ext uri="{BB962C8B-B14F-4D97-AF65-F5344CB8AC3E}">
        <p14:creationId xmlns:p14="http://schemas.microsoft.com/office/powerpoint/2010/main" val="131431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EFD2D-523F-F66D-A517-224D2B7CC319}"/>
              </a:ext>
            </a:extLst>
          </p:cNvPr>
          <p:cNvSpPr>
            <a:spLocks noGrp="1"/>
          </p:cNvSpPr>
          <p:nvPr>
            <p:ph type="title"/>
          </p:nvPr>
        </p:nvSpPr>
        <p:spPr/>
        <p:txBody>
          <a:bodyPr>
            <a:normAutofit fontScale="90000"/>
          </a:bodyPr>
          <a:lstStyle/>
          <a:p>
            <a:r>
              <a:rPr lang="en-US" b="1" dirty="0">
                <a:latin typeface="Humanist777BT-BoldCondensedB"/>
              </a:rPr>
              <a:t>Data handling</a:t>
            </a:r>
            <a:br>
              <a:rPr lang="en-US" b="1" dirty="0">
                <a:solidFill>
                  <a:srgbClr val="E100E1"/>
                </a:solidFill>
                <a:latin typeface="Humanist777BT-BoldCondensedB"/>
              </a:rPr>
            </a:br>
            <a:endParaRPr lang="en-US" dirty="0"/>
          </a:p>
        </p:txBody>
      </p:sp>
      <p:graphicFrame>
        <p:nvGraphicFramePr>
          <p:cNvPr id="13" name="Content Placeholder 2">
            <a:extLst>
              <a:ext uri="{FF2B5EF4-FFF2-40B4-BE49-F238E27FC236}">
                <a16:creationId xmlns:a16="http://schemas.microsoft.com/office/drawing/2014/main" id="{62D39F40-E019-E480-CC39-7E06EF704726}"/>
              </a:ext>
            </a:extLst>
          </p:cNvPr>
          <p:cNvGraphicFramePr>
            <a:graphicFrameLocks noGrp="1"/>
          </p:cNvGraphicFramePr>
          <p:nvPr>
            <p:ph idx="1"/>
            <p:extLst>
              <p:ext uri="{D42A27DB-BD31-4B8C-83A1-F6EECF244321}">
                <p14:modId xmlns:p14="http://schemas.microsoft.com/office/powerpoint/2010/main" val="2463958996"/>
              </p:ext>
            </p:extLst>
          </p:nvPr>
        </p:nvGraphicFramePr>
        <p:xfrm>
          <a:off x="838200" y="1009650"/>
          <a:ext cx="10858500" cy="5167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6T08_06_52_Daniel_pre_s35_sb79_m1">
            <a:hlinkClick r:id="" action="ppaction://media"/>
            <a:extLst>
              <a:ext uri="{FF2B5EF4-FFF2-40B4-BE49-F238E27FC236}">
                <a16:creationId xmlns:a16="http://schemas.microsoft.com/office/drawing/2014/main" id="{5E3384E7-1560-9AEF-E539-6C3747198B8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53018" y="365125"/>
            <a:ext cx="487363" cy="487362"/>
          </a:xfrm>
          <a:prstGeom prst="rect">
            <a:avLst/>
          </a:prstGeom>
        </p:spPr>
      </p:pic>
    </p:spTree>
    <p:extLst>
      <p:ext uri="{BB962C8B-B14F-4D97-AF65-F5344CB8AC3E}">
        <p14:creationId xmlns:p14="http://schemas.microsoft.com/office/powerpoint/2010/main" val="72182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4E29DB-1F50-4283-2EEC-53C593B46EB6}"/>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Privacy in data management</a:t>
            </a:r>
          </a:p>
        </p:txBody>
      </p:sp>
      <p:graphicFrame>
        <p:nvGraphicFramePr>
          <p:cNvPr id="19" name="Content Placeholder 2">
            <a:extLst>
              <a:ext uri="{FF2B5EF4-FFF2-40B4-BE49-F238E27FC236}">
                <a16:creationId xmlns:a16="http://schemas.microsoft.com/office/drawing/2014/main" id="{66F0D98F-E6BF-838D-F262-EC7EBED096CB}"/>
              </a:ext>
            </a:extLst>
          </p:cNvPr>
          <p:cNvGraphicFramePr>
            <a:graphicFrameLocks noGrp="1"/>
          </p:cNvGraphicFramePr>
          <p:nvPr>
            <p:ph idx="1"/>
            <p:extLst>
              <p:ext uri="{D42A27DB-BD31-4B8C-83A1-F6EECF244321}">
                <p14:modId xmlns:p14="http://schemas.microsoft.com/office/powerpoint/2010/main" val="951191579"/>
              </p:ext>
            </p:extLst>
          </p:nvPr>
        </p:nvGraphicFramePr>
        <p:xfrm>
          <a:off x="594804" y="1575459"/>
          <a:ext cx="10977081" cy="4729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6T08_08_16_Daniel_pre_s35_sb79_m1">
            <a:hlinkClick r:id="" action="ppaction://media"/>
            <a:extLst>
              <a:ext uri="{FF2B5EF4-FFF2-40B4-BE49-F238E27FC236}">
                <a16:creationId xmlns:a16="http://schemas.microsoft.com/office/drawing/2014/main" id="{C2A514F8-3C08-F0F6-80E3-5E23363071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74425" y="544513"/>
            <a:ext cx="487363" cy="487362"/>
          </a:xfrm>
          <a:prstGeom prst="rect">
            <a:avLst/>
          </a:prstGeom>
        </p:spPr>
      </p:pic>
    </p:spTree>
    <p:extLst>
      <p:ext uri="{BB962C8B-B14F-4D97-AF65-F5344CB8AC3E}">
        <p14:creationId xmlns:p14="http://schemas.microsoft.com/office/powerpoint/2010/main" val="72150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388F6-0010-7EC4-D13F-21E8C8375789}"/>
              </a:ext>
            </a:extLst>
          </p:cNvPr>
          <p:cNvSpPr>
            <a:spLocks noGrp="1"/>
          </p:cNvSpPr>
          <p:nvPr>
            <p:ph type="title"/>
          </p:nvPr>
        </p:nvSpPr>
        <p:spPr>
          <a:xfrm>
            <a:off x="409575" y="160863"/>
            <a:ext cx="5064865" cy="1616203"/>
          </a:xfrm>
        </p:spPr>
        <p:txBody>
          <a:bodyPr anchor="b">
            <a:normAutofit/>
          </a:bodyPr>
          <a:lstStyle/>
          <a:p>
            <a:r>
              <a:rPr lang="en-US" sz="3600" b="1" dirty="0"/>
              <a:t>Major data handling hazards</a:t>
            </a:r>
          </a:p>
        </p:txBody>
      </p:sp>
      <p:sp>
        <p:nvSpPr>
          <p:cNvPr id="3" name="Content Placeholder 2">
            <a:extLst>
              <a:ext uri="{FF2B5EF4-FFF2-40B4-BE49-F238E27FC236}">
                <a16:creationId xmlns:a16="http://schemas.microsoft.com/office/drawing/2014/main" id="{2AF46A9B-0372-D161-E954-BDB97B6B53F5}"/>
              </a:ext>
            </a:extLst>
          </p:cNvPr>
          <p:cNvSpPr>
            <a:spLocks noGrp="1"/>
          </p:cNvSpPr>
          <p:nvPr>
            <p:ph idx="1"/>
          </p:nvPr>
        </p:nvSpPr>
        <p:spPr>
          <a:xfrm>
            <a:off x="876694" y="1777066"/>
            <a:ext cx="4597746" cy="4218812"/>
          </a:xfrm>
        </p:spPr>
        <p:txBody>
          <a:bodyPr anchor="t">
            <a:normAutofit/>
          </a:bodyPr>
          <a:lstStyle/>
          <a:p>
            <a:r>
              <a:rPr lang="en-US" sz="2400" dirty="0"/>
              <a:t>Criminal data breach</a:t>
            </a:r>
          </a:p>
          <a:p>
            <a:r>
              <a:rPr lang="en-US" sz="2400" dirty="0"/>
              <a:t>Severe harm or embarrassment</a:t>
            </a:r>
          </a:p>
          <a:p>
            <a:r>
              <a:rPr lang="en-US" sz="2400" dirty="0"/>
              <a:t>Unlawful intrusion</a:t>
            </a:r>
          </a:p>
          <a:p>
            <a:r>
              <a:rPr lang="en-US" sz="2400" dirty="0"/>
              <a:t>Loss of privacy</a:t>
            </a:r>
          </a:p>
          <a:p>
            <a:r>
              <a:rPr lang="en-US" sz="2400" dirty="0"/>
              <a:t>Data loss or compromise</a:t>
            </a:r>
          </a:p>
          <a:p>
            <a:r>
              <a:rPr lang="en-US" sz="2400" dirty="0"/>
              <a:t>Legal challenge</a:t>
            </a:r>
          </a:p>
          <a:p>
            <a:r>
              <a:rPr lang="en-US" sz="2400" dirty="0"/>
              <a:t>Reputational damage at the department civil service, and government levels </a:t>
            </a:r>
          </a:p>
        </p:txBody>
      </p:sp>
      <p:pic>
        <p:nvPicPr>
          <p:cNvPr id="4" name="Picture 3">
            <a:extLst>
              <a:ext uri="{FF2B5EF4-FFF2-40B4-BE49-F238E27FC236}">
                <a16:creationId xmlns:a16="http://schemas.microsoft.com/office/drawing/2014/main" id="{70A89A79-0658-745C-B7FA-56EDF3D4B71A}"/>
              </a:ext>
            </a:extLst>
          </p:cNvPr>
          <p:cNvPicPr>
            <a:picLocks noChangeAspect="1"/>
          </p:cNvPicPr>
          <p:nvPr/>
        </p:nvPicPr>
        <p:blipFill>
          <a:blip r:embed="rId4"/>
          <a:stretch>
            <a:fillRect/>
          </a:stretch>
        </p:blipFill>
        <p:spPr>
          <a:xfrm>
            <a:off x="5895976" y="2067296"/>
            <a:ext cx="5319062" cy="3257925"/>
          </a:xfrm>
          <a:prstGeom prst="rect">
            <a:avLst/>
          </a:prstGeom>
        </p:spPr>
      </p:pic>
      <p:grpSp>
        <p:nvGrpSpPr>
          <p:cNvPr id="20" name="Group 8">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0">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ElevenLabs_2023-10-16T08_09_24_Daniel_pre_s35_sb79_m1">
            <a:hlinkClick r:id="" action="ppaction://media"/>
            <a:extLst>
              <a:ext uri="{FF2B5EF4-FFF2-40B4-BE49-F238E27FC236}">
                <a16:creationId xmlns:a16="http://schemas.microsoft.com/office/drawing/2014/main" id="{597415DA-0260-B3C8-13A4-A119B1E2A0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9013" y="554038"/>
            <a:ext cx="487362" cy="487362"/>
          </a:xfrm>
          <a:prstGeom prst="rect">
            <a:avLst/>
          </a:prstGeom>
        </p:spPr>
      </p:pic>
    </p:spTree>
    <p:extLst>
      <p:ext uri="{BB962C8B-B14F-4D97-AF65-F5344CB8AC3E}">
        <p14:creationId xmlns:p14="http://schemas.microsoft.com/office/powerpoint/2010/main" val="296946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50E3C3-702F-5498-25E0-02046A2D1B46}"/>
              </a:ext>
            </a:extLst>
          </p:cNvPr>
          <p:cNvSpPr>
            <a:spLocks noGrp="1"/>
          </p:cNvSpPr>
          <p:nvPr>
            <p:ph type="title"/>
          </p:nvPr>
        </p:nvSpPr>
        <p:spPr>
          <a:xfrm>
            <a:off x="589560" y="856180"/>
            <a:ext cx="4560584" cy="1128068"/>
          </a:xfrm>
        </p:spPr>
        <p:txBody>
          <a:bodyPr anchor="ctr">
            <a:normAutofit/>
          </a:bodyPr>
          <a:lstStyle/>
          <a:p>
            <a:r>
              <a:rPr lang="en-US" sz="4000" dirty="0"/>
              <a:t>References</a:t>
            </a:r>
          </a:p>
        </p:txBody>
      </p:sp>
      <p:grpSp>
        <p:nvGrpSpPr>
          <p:cNvPr id="18"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405D0F-0042-32F8-3BC5-3902CC1CF451}"/>
              </a:ext>
            </a:extLst>
          </p:cNvPr>
          <p:cNvSpPr>
            <a:spLocks noGrp="1"/>
          </p:cNvSpPr>
          <p:nvPr>
            <p:ph idx="1"/>
          </p:nvPr>
        </p:nvSpPr>
        <p:spPr>
          <a:xfrm>
            <a:off x="590719" y="2330505"/>
            <a:ext cx="4559425" cy="3979585"/>
          </a:xfrm>
        </p:spPr>
        <p:txBody>
          <a:bodyPr anchor="ctr">
            <a:normAutofit/>
          </a:bodyPr>
          <a:lstStyle/>
          <a:p>
            <a:pPr marL="0" indent="0">
              <a:buNone/>
            </a:pPr>
            <a:r>
              <a:rPr lang="en-US" sz="2000" dirty="0"/>
              <a:t>HMT Magenta Book: Prudential standards in the Financial Services Bill: Policy statement, 2020. . HM Treasury, United Kingdom.</a:t>
            </a:r>
          </a:p>
        </p:txBody>
      </p:sp>
      <p:sp>
        <p:nvSpPr>
          <p:cNvPr id="24"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pen book">
            <a:extLst>
              <a:ext uri="{FF2B5EF4-FFF2-40B4-BE49-F238E27FC236}">
                <a16:creationId xmlns:a16="http://schemas.microsoft.com/office/drawing/2014/main" id="{E66C053D-756B-6746-9966-097E1CF5C8AC}"/>
              </a:ext>
            </a:extLst>
          </p:cNvPr>
          <p:cNvPicPr>
            <a:picLocks noChangeAspect="1"/>
          </p:cNvPicPr>
          <p:nvPr/>
        </p:nvPicPr>
        <p:blipFill rotWithShape="1">
          <a:blip r:embed="rId4"/>
          <a:srcRect l="14904" r="16239" b="1"/>
          <a:stretch/>
        </p:blipFill>
        <p:spPr>
          <a:xfrm>
            <a:off x="5977788" y="799352"/>
            <a:ext cx="5425410" cy="5259296"/>
          </a:xfrm>
          <a:prstGeom prst="rect">
            <a:avLst/>
          </a:prstGeom>
        </p:spPr>
      </p:pic>
      <p:pic>
        <p:nvPicPr>
          <p:cNvPr id="4" name="ElevenLabs_2023-10-16T08_10_17_Daniel_pre_s35_sb79_m1">
            <a:hlinkClick r:id="" action="ppaction://media"/>
            <a:extLst>
              <a:ext uri="{FF2B5EF4-FFF2-40B4-BE49-F238E27FC236}">
                <a16:creationId xmlns:a16="http://schemas.microsoft.com/office/drawing/2014/main" id="{9B4AB989-3D2A-BEF4-3951-B59C026720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9438" y="501650"/>
            <a:ext cx="487362" cy="487363"/>
          </a:xfrm>
          <a:prstGeom prst="rect">
            <a:avLst/>
          </a:prstGeom>
        </p:spPr>
      </p:pic>
    </p:spTree>
    <p:extLst>
      <p:ext uri="{BB962C8B-B14F-4D97-AF65-F5344CB8AC3E}">
        <p14:creationId xmlns:p14="http://schemas.microsoft.com/office/powerpoint/2010/main" val="258606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erial view of a highway near the ocean">
            <a:extLst>
              <a:ext uri="{FF2B5EF4-FFF2-40B4-BE49-F238E27FC236}">
                <a16:creationId xmlns:a16="http://schemas.microsoft.com/office/drawing/2014/main" id="{2C82CD29-49E5-2A3B-609E-DC2D283C7AE8}"/>
              </a:ext>
            </a:extLst>
          </p:cNvPr>
          <p:cNvPicPr>
            <a:picLocks noChangeAspect="1"/>
          </p:cNvPicPr>
          <p:nvPr/>
        </p:nvPicPr>
        <p:blipFill rotWithShape="1">
          <a:blip r:embed="rId4"/>
          <a:srcRect t="3370" r="1" b="4705"/>
          <a:stretch/>
        </p:blipFill>
        <p:spPr>
          <a:xfrm>
            <a:off x="20" y="1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E67BD769-0215-4A31-0347-3E0B69192C98}"/>
              </a:ext>
            </a:extLst>
          </p:cNvPr>
          <p:cNvSpPr>
            <a:spLocks noGrp="1"/>
          </p:cNvSpPr>
          <p:nvPr>
            <p:ph idx="1"/>
          </p:nvPr>
        </p:nvSpPr>
        <p:spPr>
          <a:xfrm>
            <a:off x="8046719" y="2722729"/>
            <a:ext cx="3633747" cy="2700062"/>
          </a:xfrm>
        </p:spPr>
        <p:txBody>
          <a:bodyPr>
            <a:normAutofit/>
          </a:bodyPr>
          <a:lstStyle/>
          <a:p>
            <a:pPr marL="0" indent="0">
              <a:buNone/>
            </a:pPr>
            <a:r>
              <a:rPr lang="en-US" sz="4000" dirty="0"/>
              <a:t>Thank you</a:t>
            </a:r>
          </a:p>
        </p:txBody>
      </p:sp>
      <p:pic>
        <p:nvPicPr>
          <p:cNvPr id="2" name="ElevenLabs_2023-10-16T08_10_44_Daniel_pre_s35_sb79_m1">
            <a:hlinkClick r:id="" action="ppaction://media"/>
            <a:extLst>
              <a:ext uri="{FF2B5EF4-FFF2-40B4-BE49-F238E27FC236}">
                <a16:creationId xmlns:a16="http://schemas.microsoft.com/office/drawing/2014/main" id="{AB9A420C-4EF2-69FA-25A7-D2E81275B3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2700" y="554038"/>
            <a:ext cx="487363" cy="487362"/>
          </a:xfrm>
          <a:prstGeom prst="rect">
            <a:avLst/>
          </a:prstGeom>
        </p:spPr>
      </p:pic>
    </p:spTree>
    <p:extLst>
      <p:ext uri="{BB962C8B-B14F-4D97-AF65-F5344CB8AC3E}">
        <p14:creationId xmlns:p14="http://schemas.microsoft.com/office/powerpoint/2010/main" val="198720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30906-73F7-9801-E5EB-D85827144A5C}"/>
              </a:ext>
            </a:extLst>
          </p:cNvPr>
          <p:cNvSpPr>
            <a:spLocks noGrp="1"/>
          </p:cNvSpPr>
          <p:nvPr>
            <p:ph type="title"/>
          </p:nvPr>
        </p:nvSpPr>
        <p:spPr/>
        <p:txBody>
          <a:bodyPr/>
          <a:lstStyle/>
          <a:p>
            <a:r>
              <a:rPr lang="en-US" b="1" dirty="0"/>
              <a:t>Data collection</a:t>
            </a:r>
          </a:p>
        </p:txBody>
      </p:sp>
      <p:graphicFrame>
        <p:nvGraphicFramePr>
          <p:cNvPr id="5" name="Content Placeholder 2">
            <a:extLst>
              <a:ext uri="{FF2B5EF4-FFF2-40B4-BE49-F238E27FC236}">
                <a16:creationId xmlns:a16="http://schemas.microsoft.com/office/drawing/2014/main" id="{D6D25E01-2734-DC66-A179-CBA7FD3C6E31}"/>
              </a:ext>
            </a:extLst>
          </p:cNvPr>
          <p:cNvGraphicFramePr>
            <a:graphicFrameLocks noGrp="1"/>
          </p:cNvGraphicFramePr>
          <p:nvPr>
            <p:ph idx="1"/>
            <p:extLst>
              <p:ext uri="{D42A27DB-BD31-4B8C-83A1-F6EECF244321}">
                <p14:modId xmlns:p14="http://schemas.microsoft.com/office/powerpoint/2010/main" val="12298080"/>
              </p:ext>
            </p:extLst>
          </p:nvPr>
        </p:nvGraphicFramePr>
        <p:xfrm>
          <a:off x="838200" y="1371600"/>
          <a:ext cx="10515600" cy="4805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ElevenLabs_2023-10-16T04_10_35_Daniel_pre_s27_sb75_m1 (1)">
            <a:hlinkClick r:id="" action="ppaction://media"/>
            <a:extLst>
              <a:ext uri="{FF2B5EF4-FFF2-40B4-BE49-F238E27FC236}">
                <a16:creationId xmlns:a16="http://schemas.microsoft.com/office/drawing/2014/main" id="{F4CE0BB8-546A-AA94-C6F5-E0BE3D1400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12513" y="722313"/>
            <a:ext cx="487362" cy="487362"/>
          </a:xfrm>
          <a:prstGeom prst="rect">
            <a:avLst/>
          </a:prstGeom>
        </p:spPr>
      </p:pic>
    </p:spTree>
    <p:extLst>
      <p:ext uri="{BB962C8B-B14F-4D97-AF65-F5344CB8AC3E}">
        <p14:creationId xmlns:p14="http://schemas.microsoft.com/office/powerpoint/2010/main" val="3589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FD92-9BF7-1736-A88E-9B8C1EC40138}"/>
              </a:ext>
            </a:extLst>
          </p:cNvPr>
          <p:cNvSpPr>
            <a:spLocks noGrp="1"/>
          </p:cNvSpPr>
          <p:nvPr>
            <p:ph type="title"/>
          </p:nvPr>
        </p:nvSpPr>
        <p:spPr>
          <a:xfrm>
            <a:off x="653143" y="420894"/>
            <a:ext cx="4597747" cy="886442"/>
          </a:xfrm>
        </p:spPr>
        <p:txBody>
          <a:bodyPr anchor="b">
            <a:normAutofit/>
          </a:bodyPr>
          <a:lstStyle/>
          <a:p>
            <a:r>
              <a:rPr lang="en-US" sz="3600" b="1" dirty="0">
                <a:latin typeface="+mn-lt"/>
              </a:rPr>
              <a:t>Introduction</a:t>
            </a:r>
          </a:p>
        </p:txBody>
      </p:sp>
      <p:sp>
        <p:nvSpPr>
          <p:cNvPr id="3" name="Content Placeholder 2">
            <a:extLst>
              <a:ext uri="{FF2B5EF4-FFF2-40B4-BE49-F238E27FC236}">
                <a16:creationId xmlns:a16="http://schemas.microsoft.com/office/drawing/2014/main" id="{AD30E383-0522-B446-B90A-FAC38508B4FC}"/>
              </a:ext>
            </a:extLst>
          </p:cNvPr>
          <p:cNvSpPr>
            <a:spLocks noGrp="1"/>
          </p:cNvSpPr>
          <p:nvPr>
            <p:ph idx="1"/>
          </p:nvPr>
        </p:nvSpPr>
        <p:spPr>
          <a:xfrm>
            <a:off x="653142" y="1487156"/>
            <a:ext cx="6250075" cy="4428698"/>
          </a:xfrm>
        </p:spPr>
        <p:txBody>
          <a:bodyPr anchor="t">
            <a:normAutofit/>
          </a:bodyPr>
          <a:lstStyle/>
          <a:p>
            <a:r>
              <a:rPr lang="en-US" b="0" i="0" dirty="0">
                <a:effectLst/>
                <a:latin typeface="Humanist777BT-LightB"/>
              </a:rPr>
              <a:t>The collection of data is a crucial aspect of any evaluation and must be planned in advance. </a:t>
            </a:r>
          </a:p>
          <a:p>
            <a:r>
              <a:rPr lang="en-US" b="0" i="0" dirty="0">
                <a:effectLst/>
                <a:latin typeface="Humanist777BT-LightB"/>
              </a:rPr>
              <a:t>Planning data collection simultaneously with the development of an intervention ensures that data collection and data accessibility are incorporated into the policy's design and associated legislation.</a:t>
            </a:r>
            <a:br>
              <a:rPr lang="en-US" sz="2000" dirty="0"/>
            </a:br>
            <a:endParaRPr lang="en-US" sz="2000" dirty="0"/>
          </a:p>
        </p:txBody>
      </p:sp>
      <p:pic>
        <p:nvPicPr>
          <p:cNvPr id="4" name="Picture 3">
            <a:extLst>
              <a:ext uri="{FF2B5EF4-FFF2-40B4-BE49-F238E27FC236}">
                <a16:creationId xmlns:a16="http://schemas.microsoft.com/office/drawing/2014/main" id="{A2D98ACA-0BFC-B381-B854-FB0E8AEB94F4}"/>
              </a:ext>
            </a:extLst>
          </p:cNvPr>
          <p:cNvPicPr>
            <a:picLocks noChangeAspect="1"/>
          </p:cNvPicPr>
          <p:nvPr/>
        </p:nvPicPr>
        <p:blipFill rotWithShape="1">
          <a:blip r:embed="rId4"/>
          <a:srcRect l="17619" r="15630" b="-2"/>
          <a:stretch/>
        </p:blipFill>
        <p:spPr>
          <a:xfrm>
            <a:off x="7212977" y="1330207"/>
            <a:ext cx="4197568" cy="4197586"/>
          </a:xfrm>
          <a:prstGeom prst="rect">
            <a:avLst/>
          </a:prstGeom>
        </p:spPr>
      </p:pic>
      <p:grpSp>
        <p:nvGrpSpPr>
          <p:cNvPr id="46" name="Group 45">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47" name="Rectangle 46">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ElevenLabs_2023-10-16T04_12_03_Daniel_pre_s27_sb75_m1">
            <a:hlinkClick r:id="" action="ppaction://media"/>
            <a:extLst>
              <a:ext uri="{FF2B5EF4-FFF2-40B4-BE49-F238E27FC236}">
                <a16:creationId xmlns:a16="http://schemas.microsoft.com/office/drawing/2014/main" id="{3B72951C-0215-14B6-0280-AC77141CC0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3788" y="576263"/>
            <a:ext cx="487362" cy="487362"/>
          </a:xfrm>
          <a:prstGeom prst="rect">
            <a:avLst/>
          </a:prstGeom>
        </p:spPr>
      </p:pic>
    </p:spTree>
    <p:extLst>
      <p:ext uri="{BB962C8B-B14F-4D97-AF65-F5344CB8AC3E}">
        <p14:creationId xmlns:p14="http://schemas.microsoft.com/office/powerpoint/2010/main" val="414096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31" name="Freeform: Shape 30">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C82FD92-9BF7-1736-A88E-9B8C1EC40138}"/>
              </a:ext>
            </a:extLst>
          </p:cNvPr>
          <p:cNvSpPr>
            <a:spLocks noGrp="1"/>
          </p:cNvSpPr>
          <p:nvPr>
            <p:ph type="title"/>
          </p:nvPr>
        </p:nvSpPr>
        <p:spPr>
          <a:xfrm>
            <a:off x="838200" y="557188"/>
            <a:ext cx="10515600" cy="1133499"/>
          </a:xfrm>
        </p:spPr>
        <p:txBody>
          <a:bodyPr>
            <a:normAutofit/>
          </a:bodyPr>
          <a:lstStyle/>
          <a:p>
            <a:r>
              <a:rPr lang="en-US" sz="3600" b="1" dirty="0"/>
              <a:t>Importance of the data collection planning</a:t>
            </a:r>
          </a:p>
        </p:txBody>
      </p:sp>
      <p:graphicFrame>
        <p:nvGraphicFramePr>
          <p:cNvPr id="7" name="Content Placeholder 2">
            <a:extLst>
              <a:ext uri="{FF2B5EF4-FFF2-40B4-BE49-F238E27FC236}">
                <a16:creationId xmlns:a16="http://schemas.microsoft.com/office/drawing/2014/main" id="{E9897197-CE94-1BA1-A068-69847092DE73}"/>
              </a:ext>
            </a:extLst>
          </p:cNvPr>
          <p:cNvGraphicFramePr>
            <a:graphicFrameLocks noGrp="1"/>
          </p:cNvGraphicFramePr>
          <p:nvPr>
            <p:ph idx="1"/>
            <p:extLst>
              <p:ext uri="{D42A27DB-BD31-4B8C-83A1-F6EECF244321}">
                <p14:modId xmlns:p14="http://schemas.microsoft.com/office/powerpoint/2010/main" val="176454833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ElevenLabs_2023-10-16T04_16_30_Daniel_pre_s27_sb75_m1">
            <a:hlinkClick r:id="" action="ppaction://media"/>
            <a:extLst>
              <a:ext uri="{FF2B5EF4-FFF2-40B4-BE49-F238E27FC236}">
                <a16:creationId xmlns:a16="http://schemas.microsoft.com/office/drawing/2014/main" id="{33FADDD9-C8D8-6849-85F5-77EB6FD1EA7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53375" y="313506"/>
            <a:ext cx="487362" cy="487363"/>
          </a:xfrm>
          <a:prstGeom prst="rect">
            <a:avLst/>
          </a:prstGeom>
        </p:spPr>
      </p:pic>
    </p:spTree>
    <p:extLst>
      <p:ext uri="{BB962C8B-B14F-4D97-AF65-F5344CB8AC3E}">
        <p14:creationId xmlns:p14="http://schemas.microsoft.com/office/powerpoint/2010/main" val="158467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B6F48-1732-3D0F-EC67-67B0FB7C2562}"/>
              </a:ext>
            </a:extLst>
          </p:cNvPr>
          <p:cNvSpPr>
            <a:spLocks noGrp="1"/>
          </p:cNvSpPr>
          <p:nvPr>
            <p:ph type="title"/>
          </p:nvPr>
        </p:nvSpPr>
        <p:spPr/>
        <p:txBody>
          <a:bodyPr/>
          <a:lstStyle/>
          <a:p>
            <a:r>
              <a:rPr lang="en-US" dirty="0">
                <a:solidFill>
                  <a:srgbClr val="000000"/>
                </a:solidFill>
                <a:latin typeface="Humanist777BT-LightB"/>
              </a:rPr>
              <a:t>The Theory of Change </a:t>
            </a:r>
            <a:endParaRPr lang="en-US" dirty="0"/>
          </a:p>
        </p:txBody>
      </p:sp>
      <p:sp>
        <p:nvSpPr>
          <p:cNvPr id="3" name="Content Placeholder 2">
            <a:extLst>
              <a:ext uri="{FF2B5EF4-FFF2-40B4-BE49-F238E27FC236}">
                <a16:creationId xmlns:a16="http://schemas.microsoft.com/office/drawing/2014/main" id="{74A5E45E-6FC2-FF1D-3E9A-A894CE5C446C}"/>
              </a:ext>
            </a:extLst>
          </p:cNvPr>
          <p:cNvSpPr>
            <a:spLocks noGrp="1"/>
          </p:cNvSpPr>
          <p:nvPr>
            <p:ph idx="1"/>
          </p:nvPr>
        </p:nvSpPr>
        <p:spPr/>
        <p:txBody>
          <a:bodyPr>
            <a:normAutofit/>
          </a:bodyPr>
          <a:lstStyle/>
          <a:p>
            <a:r>
              <a:rPr lang="en-US" sz="2800" b="0" i="0" dirty="0">
                <a:solidFill>
                  <a:srgbClr val="000000"/>
                </a:solidFill>
                <a:effectLst/>
                <a:latin typeface="Humanist777BT-LightB"/>
              </a:rPr>
              <a:t> The Theory of Change can be used to identify data needs and gaps. A combination of the collection of existing and new data may often provide the most complete understanding and tracking of the Theory of Change and effectiveness of the intervention.</a:t>
            </a:r>
            <a:endParaRPr lang="en-US" dirty="0"/>
          </a:p>
          <a:p>
            <a:r>
              <a:rPr lang="en-US" sz="2800" b="0" i="0" dirty="0">
                <a:solidFill>
                  <a:srgbClr val="000000"/>
                </a:solidFill>
                <a:effectLst/>
                <a:latin typeface="Humanist777BT-LightB"/>
              </a:rPr>
              <a:t>Collecting data using several methods, such as monitoring data and bespoke surveys, builds confidence in the findings and the robustness to the evaluation; this is known as </a:t>
            </a:r>
            <a:r>
              <a:rPr lang="en-US" sz="2800" b="0" i="0" dirty="0">
                <a:solidFill>
                  <a:srgbClr val="E100E1"/>
                </a:solidFill>
                <a:effectLst/>
                <a:latin typeface="Humanist777BT-LightB"/>
              </a:rPr>
              <a:t>triangulation</a:t>
            </a:r>
            <a:r>
              <a:rPr lang="en-US" sz="2800" b="0" i="0" dirty="0">
                <a:solidFill>
                  <a:srgbClr val="000000"/>
                </a:solidFill>
                <a:effectLst/>
                <a:latin typeface="Humanist777BT-LightB"/>
              </a:rPr>
              <a:t>.</a:t>
            </a:r>
          </a:p>
          <a:p>
            <a:r>
              <a:rPr lang="en-US" sz="2800" b="0" i="0" dirty="0">
                <a:solidFill>
                  <a:srgbClr val="000000"/>
                </a:solidFill>
                <a:effectLst/>
                <a:latin typeface="Humanist777BT-LightB"/>
              </a:rPr>
              <a:t>In many cases, data relates to individual people but can relate to other units, e.g. schools, businesses, and geographical areas. Similar considerations apply in all cases.</a:t>
            </a:r>
            <a:r>
              <a:rPr lang="en-US" dirty="0"/>
              <a:t> </a:t>
            </a:r>
            <a:br>
              <a:rPr lang="en-US" dirty="0"/>
            </a:br>
            <a:endParaRPr lang="en-US" dirty="0"/>
          </a:p>
        </p:txBody>
      </p:sp>
      <p:pic>
        <p:nvPicPr>
          <p:cNvPr id="4" name="ElevenLabs_2023-10-16T04_18_26_Daniel_pre_s27_sb75_m1">
            <a:hlinkClick r:id="" action="ppaction://media"/>
            <a:extLst>
              <a:ext uri="{FF2B5EF4-FFF2-40B4-BE49-F238E27FC236}">
                <a16:creationId xmlns:a16="http://schemas.microsoft.com/office/drawing/2014/main" id="{BD1EEEAD-9C4F-AF95-5339-2B56D0B6D2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5617" y="365125"/>
            <a:ext cx="487363" cy="487363"/>
          </a:xfrm>
          <a:prstGeom prst="rect">
            <a:avLst/>
          </a:prstGeom>
        </p:spPr>
      </p:pic>
    </p:spTree>
    <p:extLst>
      <p:ext uri="{BB962C8B-B14F-4D97-AF65-F5344CB8AC3E}">
        <p14:creationId xmlns:p14="http://schemas.microsoft.com/office/powerpoint/2010/main" val="33284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8D556-4A3B-FC74-6E65-8388E89F44D5}"/>
              </a:ext>
            </a:extLst>
          </p:cNvPr>
          <p:cNvSpPr>
            <a:spLocks noGrp="1"/>
          </p:cNvSpPr>
          <p:nvPr>
            <p:ph type="title"/>
          </p:nvPr>
        </p:nvSpPr>
        <p:spPr/>
        <p:txBody>
          <a:bodyPr/>
          <a:lstStyle/>
          <a:p>
            <a:r>
              <a:rPr lang="en-US" dirty="0"/>
              <a:t>Deciding what data is required</a:t>
            </a:r>
          </a:p>
        </p:txBody>
      </p:sp>
      <p:sp>
        <p:nvSpPr>
          <p:cNvPr id="3" name="Content Placeholder 2">
            <a:extLst>
              <a:ext uri="{FF2B5EF4-FFF2-40B4-BE49-F238E27FC236}">
                <a16:creationId xmlns:a16="http://schemas.microsoft.com/office/drawing/2014/main" id="{A389D3C9-78A7-E278-82AA-4AEC2D315954}"/>
              </a:ext>
            </a:extLst>
          </p:cNvPr>
          <p:cNvSpPr>
            <a:spLocks noGrp="1"/>
          </p:cNvSpPr>
          <p:nvPr>
            <p:ph idx="1"/>
          </p:nvPr>
        </p:nvSpPr>
        <p:spPr/>
        <p:txBody>
          <a:bodyPr/>
          <a:lstStyle/>
          <a:p>
            <a:r>
              <a:rPr lang="en-US" sz="2800" b="0" i="0" dirty="0">
                <a:solidFill>
                  <a:srgbClr val="000000"/>
                </a:solidFill>
                <a:effectLst/>
                <a:latin typeface="Humanist777BT-LightB"/>
              </a:rPr>
              <a:t>The choices are not straightforward in determining the data required to answer the evaluation questions; input should be sought from those with relevant expertise.</a:t>
            </a:r>
          </a:p>
          <a:p>
            <a:r>
              <a:rPr lang="en-US" sz="2800" b="0" i="0" dirty="0">
                <a:solidFill>
                  <a:srgbClr val="000000"/>
                </a:solidFill>
                <a:effectLst/>
                <a:latin typeface="Humanist777BT-LightB"/>
              </a:rPr>
              <a:t>Next slides outlines the key questions to consider on data collection when planning an evaluation.</a:t>
            </a:r>
            <a:r>
              <a:rPr lang="en-US" dirty="0"/>
              <a:t> </a:t>
            </a:r>
            <a:br>
              <a:rPr lang="en-US" dirty="0"/>
            </a:br>
            <a:endParaRPr lang="en-US" dirty="0"/>
          </a:p>
        </p:txBody>
      </p:sp>
      <p:pic>
        <p:nvPicPr>
          <p:cNvPr id="4" name="ElevenLabs_2023-10-16T04_23_45_Daniel_pre_s27_sb75_m1">
            <a:hlinkClick r:id="" action="ppaction://media"/>
            <a:extLst>
              <a:ext uri="{FF2B5EF4-FFF2-40B4-BE49-F238E27FC236}">
                <a16:creationId xmlns:a16="http://schemas.microsoft.com/office/drawing/2014/main" id="{A99BA5E2-4624-D4EC-387E-1839340483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3607" y="365125"/>
            <a:ext cx="487362" cy="487362"/>
          </a:xfrm>
          <a:prstGeom prst="rect">
            <a:avLst/>
          </a:prstGeom>
        </p:spPr>
      </p:pic>
    </p:spTree>
    <p:extLst>
      <p:ext uri="{BB962C8B-B14F-4D97-AF65-F5344CB8AC3E}">
        <p14:creationId xmlns:p14="http://schemas.microsoft.com/office/powerpoint/2010/main" val="165439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8DD6-FBC4-D592-6055-5EE501B397C7}"/>
              </a:ext>
            </a:extLst>
          </p:cNvPr>
          <p:cNvSpPr>
            <a:spLocks noGrp="1"/>
          </p:cNvSpPr>
          <p:nvPr>
            <p:ph type="title"/>
          </p:nvPr>
        </p:nvSpPr>
        <p:spPr/>
        <p:txBody>
          <a:bodyPr>
            <a:normAutofit/>
          </a:bodyPr>
          <a:lstStyle/>
          <a:p>
            <a:r>
              <a:rPr lang="en-US" sz="4000" b="1" dirty="0"/>
              <a:t>Deciding what data is required</a:t>
            </a:r>
          </a:p>
        </p:txBody>
      </p:sp>
      <p:graphicFrame>
        <p:nvGraphicFramePr>
          <p:cNvPr id="4" name="Table 4">
            <a:extLst>
              <a:ext uri="{FF2B5EF4-FFF2-40B4-BE49-F238E27FC236}">
                <a16:creationId xmlns:a16="http://schemas.microsoft.com/office/drawing/2014/main" id="{DF8F1D5C-7204-01F0-D3A2-2BE7235D9D1A}"/>
              </a:ext>
            </a:extLst>
          </p:cNvPr>
          <p:cNvGraphicFramePr>
            <a:graphicFrameLocks noGrp="1"/>
          </p:cNvGraphicFramePr>
          <p:nvPr>
            <p:ph idx="1"/>
            <p:extLst>
              <p:ext uri="{D42A27DB-BD31-4B8C-83A1-F6EECF244321}">
                <p14:modId xmlns:p14="http://schemas.microsoft.com/office/powerpoint/2010/main" val="2051612520"/>
              </p:ext>
            </p:extLst>
          </p:nvPr>
        </p:nvGraphicFramePr>
        <p:xfrm>
          <a:off x="872359" y="1239520"/>
          <a:ext cx="10481441" cy="4663440"/>
        </p:xfrm>
        <a:graphic>
          <a:graphicData uri="http://schemas.openxmlformats.org/drawingml/2006/table">
            <a:tbl>
              <a:tblPr firstRow="1" bandRow="1">
                <a:tableStyleId>{793D81CF-94F2-401A-BA57-92F5A7B2D0C5}</a:tableStyleId>
              </a:tblPr>
              <a:tblGrid>
                <a:gridCol w="1911034">
                  <a:extLst>
                    <a:ext uri="{9D8B030D-6E8A-4147-A177-3AD203B41FA5}">
                      <a16:colId xmlns:a16="http://schemas.microsoft.com/office/drawing/2014/main" val="381207258"/>
                    </a:ext>
                  </a:extLst>
                </a:gridCol>
                <a:gridCol w="8570407">
                  <a:extLst>
                    <a:ext uri="{9D8B030D-6E8A-4147-A177-3AD203B41FA5}">
                      <a16:colId xmlns:a16="http://schemas.microsoft.com/office/drawing/2014/main" val="959636115"/>
                    </a:ext>
                  </a:extLst>
                </a:gridCol>
              </a:tblGrid>
              <a:tr h="370840">
                <a:tc>
                  <a:txBody>
                    <a:bodyPr/>
                    <a:lstStyle/>
                    <a:p>
                      <a:r>
                        <a:rPr lang="en-US" sz="2400" b="0" dirty="0">
                          <a:solidFill>
                            <a:schemeClr val="bg1"/>
                          </a:solidFill>
                          <a:effectLst/>
                        </a:rPr>
                        <a:t>Key Question </a:t>
                      </a:r>
                      <a:endParaRPr lang="en-US" sz="240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0" dirty="0">
                          <a:solidFill>
                            <a:schemeClr val="bg1"/>
                          </a:solidFill>
                          <a:effectLst/>
                        </a:rPr>
                        <a:t>Considerations</a:t>
                      </a:r>
                      <a:endParaRPr lang="en-US" sz="240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3304847"/>
                  </a:ext>
                </a:extLst>
              </a:tr>
              <a:tr h="370840">
                <a:tc>
                  <a:txBody>
                    <a:bodyPr/>
                    <a:lstStyle/>
                    <a:p>
                      <a:r>
                        <a:rPr lang="en-US" sz="2400" b="1" dirty="0">
                          <a:solidFill>
                            <a:srgbClr val="000000"/>
                          </a:solidFill>
                          <a:effectLst/>
                        </a:rPr>
                        <a:t>What type of data will be required to answer each evaluation question?</a:t>
                      </a:r>
                      <a:endParaRPr lang="en-US" sz="2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solidFill>
                            <a:srgbClr val="000000"/>
                          </a:solidFill>
                          <a:effectLst/>
                        </a:rPr>
                        <a:t>What is needed to answer the evaluation questions identified during the scoping stage?</a:t>
                      </a:r>
                    </a:p>
                    <a:p>
                      <a:r>
                        <a:rPr lang="en-US" sz="2400" b="1" dirty="0">
                          <a:solidFill>
                            <a:srgbClr val="000000"/>
                          </a:solidFill>
                          <a:effectLst/>
                        </a:rPr>
                        <a:t>Types of data include:</a:t>
                      </a:r>
                    </a:p>
                    <a:p>
                      <a:r>
                        <a:rPr lang="en-US" sz="2400" b="0" dirty="0">
                          <a:solidFill>
                            <a:srgbClr val="000000"/>
                          </a:solidFill>
                          <a:effectLst/>
                        </a:rPr>
                        <a:t>• Numerical data</a:t>
                      </a:r>
                    </a:p>
                    <a:p>
                      <a:r>
                        <a:rPr lang="en-US" sz="2400" b="0" dirty="0">
                          <a:solidFill>
                            <a:srgbClr val="000000"/>
                          </a:solidFill>
                          <a:effectLst/>
                        </a:rPr>
                        <a:t>• Documentary data (data that has already been collected)</a:t>
                      </a:r>
                    </a:p>
                    <a:p>
                      <a:r>
                        <a:rPr lang="en-US" sz="2400" b="0" dirty="0">
                          <a:solidFill>
                            <a:srgbClr val="000000"/>
                          </a:solidFill>
                          <a:effectLst/>
                        </a:rPr>
                        <a:t>• Observational data</a:t>
                      </a:r>
                    </a:p>
                    <a:p>
                      <a:r>
                        <a:rPr lang="en-US" sz="2400" b="0" dirty="0">
                          <a:solidFill>
                            <a:srgbClr val="000000"/>
                          </a:solidFill>
                          <a:effectLst/>
                        </a:rPr>
                        <a:t>• Descriptions of people’s experiences, opinions, and views</a:t>
                      </a:r>
                    </a:p>
                    <a:p>
                      <a:r>
                        <a:rPr lang="en-US" sz="2400" b="0" dirty="0">
                          <a:solidFill>
                            <a:srgbClr val="000000"/>
                          </a:solidFill>
                          <a:effectLst/>
                        </a:rPr>
                        <a:t>• A combination / triangulation of the above evidence.</a:t>
                      </a:r>
                      <a:endParaRPr lang="en-US" sz="2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7572544"/>
                  </a:ext>
                </a:extLst>
              </a:tr>
              <a:tr h="370840">
                <a:tc>
                  <a:txBody>
                    <a:bodyPr/>
                    <a:lstStyle/>
                    <a:p>
                      <a:r>
                        <a:rPr lang="en-US" sz="2400" b="1" dirty="0">
                          <a:solidFill>
                            <a:srgbClr val="000000"/>
                          </a:solidFill>
                          <a:effectLst/>
                        </a:rPr>
                        <a:t>Who or what can provide this data?</a:t>
                      </a:r>
                      <a:endParaRPr lang="en-US" sz="2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0" dirty="0">
                          <a:solidFill>
                            <a:srgbClr val="000000"/>
                          </a:solidFill>
                          <a:effectLst/>
                        </a:rPr>
                        <a:t>• Intervention participants   • Service providers    • Stakeholders</a:t>
                      </a:r>
                    </a:p>
                    <a:p>
                      <a:r>
                        <a:rPr lang="en-US" sz="2400" b="0" dirty="0">
                          <a:solidFill>
                            <a:srgbClr val="000000"/>
                          </a:solidFill>
                          <a:effectLst/>
                        </a:rPr>
                        <a:t>• Databases         • Existing surveys        • Bespoke surveys</a:t>
                      </a:r>
                      <a:endParaRPr lang="en-US" sz="2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2987701"/>
                  </a:ext>
                </a:extLst>
              </a:tr>
            </a:tbl>
          </a:graphicData>
        </a:graphic>
      </p:graphicFrame>
      <p:pic>
        <p:nvPicPr>
          <p:cNvPr id="3" name="ElevenLabs_2023-10-16T04_36_10_Daniel_pre_s27_sb75_m1">
            <a:hlinkClick r:id="" action="ppaction://media"/>
            <a:extLst>
              <a:ext uri="{FF2B5EF4-FFF2-40B4-BE49-F238E27FC236}">
                <a16:creationId xmlns:a16="http://schemas.microsoft.com/office/drawing/2014/main" id="{3ED64543-E7BA-ACC6-6A78-5CE7A47848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3150" y="606425"/>
            <a:ext cx="487363" cy="487363"/>
          </a:xfrm>
          <a:prstGeom prst="rect">
            <a:avLst/>
          </a:prstGeom>
        </p:spPr>
      </p:pic>
    </p:spTree>
    <p:extLst>
      <p:ext uri="{BB962C8B-B14F-4D97-AF65-F5344CB8AC3E}">
        <p14:creationId xmlns:p14="http://schemas.microsoft.com/office/powerpoint/2010/main" val="375254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8850</TotalTime>
  <Words>3282</Words>
  <Application>Microsoft Office PowerPoint</Application>
  <PresentationFormat>Widescreen</PresentationFormat>
  <Paragraphs>218</Paragraphs>
  <Slides>34</Slides>
  <Notes>6</Notes>
  <HiddenSlides>0</HiddenSlides>
  <MMClips>34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Meiryo</vt:lpstr>
      <vt:lpstr>Arial</vt:lpstr>
      <vt:lpstr>Calibri</vt:lpstr>
      <vt:lpstr>Calibri Light</vt:lpstr>
      <vt:lpstr>Google Sans</vt:lpstr>
      <vt:lpstr>Humanist777BT-BoldCondensedB</vt:lpstr>
      <vt:lpstr>Humanist777BT-LightB</vt:lpstr>
      <vt:lpstr>Humanist777BT-RomanCondensedB</vt:lpstr>
      <vt:lpstr>Open Sans</vt:lpstr>
      <vt:lpstr>SymbolMT</vt:lpstr>
      <vt:lpstr>Office Theme</vt:lpstr>
      <vt:lpstr>DATA COLLECTION</vt:lpstr>
      <vt:lpstr>Objectives</vt:lpstr>
      <vt:lpstr>Data collection</vt:lpstr>
      <vt:lpstr>Data collection</vt:lpstr>
      <vt:lpstr>Introduction</vt:lpstr>
      <vt:lpstr>Importance of the data collection planning</vt:lpstr>
      <vt:lpstr>The Theory of Change </vt:lpstr>
      <vt:lpstr>Deciding what data is required</vt:lpstr>
      <vt:lpstr>Deciding what data is required</vt:lpstr>
      <vt:lpstr>Deciding what data is required</vt:lpstr>
      <vt:lpstr>Deciding what data is required</vt:lpstr>
      <vt:lpstr>Deciding what data is required</vt:lpstr>
      <vt:lpstr>Sources of data</vt:lpstr>
      <vt:lpstr> Sources of data Administrative data  </vt:lpstr>
      <vt:lpstr>Issues of Administrative data </vt:lpstr>
      <vt:lpstr>Monitoring data</vt:lpstr>
      <vt:lpstr>How monitoring data can be used in an evaluation</vt:lpstr>
      <vt:lpstr>How monitoring data can be used in an evaluation</vt:lpstr>
      <vt:lpstr>Developing a monitoring system </vt:lpstr>
      <vt:lpstr>Survey data </vt:lpstr>
      <vt:lpstr>Sampling</vt:lpstr>
      <vt:lpstr>Sampling Methods (Probability)</vt:lpstr>
      <vt:lpstr>Sampling Methods (Non-Probability)</vt:lpstr>
      <vt:lpstr>Survey questions  </vt:lpstr>
      <vt:lpstr>Four rules that are useful to consider when preparing survey questions.</vt:lpstr>
      <vt:lpstr>Quantitative vs Qualitative</vt:lpstr>
      <vt:lpstr>Qualitative data </vt:lpstr>
      <vt:lpstr>Selecting respondents for Qualitative study </vt:lpstr>
      <vt:lpstr>Data quality </vt:lpstr>
      <vt:lpstr>Data handling </vt:lpstr>
      <vt:lpstr>Privacy in data management</vt:lpstr>
      <vt:lpstr>Major data handling hazards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creator>Martin Jens Persson</dc:creator>
  <cp:lastModifiedBy>User</cp:lastModifiedBy>
  <cp:revision>63</cp:revision>
  <cp:lastPrinted>2023-10-14T22:56:28Z</cp:lastPrinted>
  <dcterms:created xsi:type="dcterms:W3CDTF">2022-12-12T07:56:35Z</dcterms:created>
  <dcterms:modified xsi:type="dcterms:W3CDTF">2023-10-16T08:10:57Z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