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90" r:id="rId5"/>
    <p:sldId id="320" r:id="rId6"/>
    <p:sldId id="267" r:id="rId7"/>
    <p:sldId id="264" r:id="rId8"/>
    <p:sldId id="346" r:id="rId9"/>
    <p:sldId id="316" r:id="rId10"/>
    <p:sldId id="282" r:id="rId11"/>
    <p:sldId id="291" r:id="rId12"/>
    <p:sldId id="347" r:id="rId13"/>
    <p:sldId id="269" r:id="rId14"/>
    <p:sldId id="271" r:id="rId15"/>
    <p:sldId id="349" r:id="rId16"/>
    <p:sldId id="362" r:id="rId17"/>
    <p:sldId id="351" r:id="rId18"/>
    <p:sldId id="361" r:id="rId19"/>
    <p:sldId id="344" r:id="rId20"/>
    <p:sldId id="363" r:id="rId21"/>
    <p:sldId id="359" r:id="rId22"/>
    <p:sldId id="277" r:id="rId23"/>
    <p:sldId id="300" r:id="rId24"/>
    <p:sldId id="279" r:id="rId25"/>
    <p:sldId id="305" r:id="rId26"/>
    <p:sldId id="338" r:id="rId27"/>
    <p:sldId id="830" r:id="rId28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013CC-787B-874E-8107-E5B042BE3D5D}" v="1" dt="2024-01-04T19:32:46.540"/>
    <p1510:client id="{4F15B3A0-0F3A-EA45-8F49-BAB2E836AE99}" v="10" dt="2024-01-04T14:30:11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gell" userId="865b429c-9613-4fde-a36c-7e38fc6a5413" providerId="ADAL" clId="{8757B9DC-5DD4-F744-94BC-4D096F7B59C9}"/>
    <pc:docChg chg="undo custSel delSld modSld">
      <pc:chgData name="Peter Hagell" userId="865b429c-9613-4fde-a36c-7e38fc6a5413" providerId="ADAL" clId="{8757B9DC-5DD4-F744-94BC-4D096F7B59C9}" dt="2023-12-20T09:59:51.080" v="29" actId="207"/>
      <pc:docMkLst>
        <pc:docMk/>
      </pc:docMkLst>
      <pc:sldChg chg="modSp mod">
        <pc:chgData name="Peter Hagell" userId="865b429c-9613-4fde-a36c-7e38fc6a5413" providerId="ADAL" clId="{8757B9DC-5DD4-F744-94BC-4D096F7B59C9}" dt="2023-12-20T09:57:07.844" v="8" actId="20577"/>
        <pc:sldMkLst>
          <pc:docMk/>
          <pc:sldMk cId="1161591771" sldId="256"/>
        </pc:sldMkLst>
        <pc:spChg chg="mod">
          <ac:chgData name="Peter Hagell" userId="865b429c-9613-4fde-a36c-7e38fc6a5413" providerId="ADAL" clId="{8757B9DC-5DD4-F744-94BC-4D096F7B59C9}" dt="2023-12-20T09:57:07.844" v="8" actId="20577"/>
          <ac:spMkLst>
            <pc:docMk/>
            <pc:sldMk cId="1161591771" sldId="256"/>
            <ac:spMk id="2" creationId="{A2DF4CEB-918A-0472-B6E4-4689B9CD397B}"/>
          </ac:spMkLst>
        </pc:spChg>
      </pc:sldChg>
      <pc:sldChg chg="modSp mod">
        <pc:chgData name="Peter Hagell" userId="865b429c-9613-4fde-a36c-7e38fc6a5413" providerId="ADAL" clId="{8757B9DC-5DD4-F744-94BC-4D096F7B59C9}" dt="2023-12-20T09:59:51.080" v="29" actId="207"/>
        <pc:sldMkLst>
          <pc:docMk/>
          <pc:sldMk cId="3635516972" sldId="258"/>
        </pc:sldMkLst>
        <pc:spChg chg="mod">
          <ac:chgData name="Peter Hagell" userId="865b429c-9613-4fde-a36c-7e38fc6a5413" providerId="ADAL" clId="{8757B9DC-5DD4-F744-94BC-4D096F7B59C9}" dt="2023-12-20T09:59:51.080" v="29" actId="207"/>
          <ac:spMkLst>
            <pc:docMk/>
            <pc:sldMk cId="3635516972" sldId="258"/>
            <ac:spMk id="3" creationId="{B61FAB5F-4497-7103-BA99-8CFF10358CF6}"/>
          </ac:spMkLst>
        </pc:spChg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0" sldId="261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0" sldId="262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0" sldId="263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0" sldId="266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1841766368" sldId="288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114062525" sldId="294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0" sldId="340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0" sldId="343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2962727688" sldId="356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2888400087" sldId="364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2555987899" sldId="365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746736640" sldId="367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1616275083" sldId="368"/>
        </pc:sldMkLst>
      </pc:sldChg>
      <pc:sldChg chg="del">
        <pc:chgData name="Peter Hagell" userId="865b429c-9613-4fde-a36c-7e38fc6a5413" providerId="ADAL" clId="{8757B9DC-5DD4-F744-94BC-4D096F7B59C9}" dt="2023-12-20T09:57:42.617" v="9" actId="2696"/>
        <pc:sldMkLst>
          <pc:docMk/>
          <pc:sldMk cId="4221800846" sldId="369"/>
        </pc:sldMkLst>
      </pc:sldChg>
      <pc:sldMasterChg chg="delSldLayout">
        <pc:chgData name="Peter Hagell" userId="865b429c-9613-4fde-a36c-7e38fc6a5413" providerId="ADAL" clId="{8757B9DC-5DD4-F744-94BC-4D096F7B59C9}" dt="2023-12-20T09:57:42.617" v="9" actId="2696"/>
        <pc:sldMasterMkLst>
          <pc:docMk/>
          <pc:sldMasterMk cId="476094540" sldId="2147483648"/>
        </pc:sldMasterMkLst>
        <pc:sldLayoutChg chg="del">
          <pc:chgData name="Peter Hagell" userId="865b429c-9613-4fde-a36c-7e38fc6a5413" providerId="ADAL" clId="{8757B9DC-5DD4-F744-94BC-4D096F7B59C9}" dt="2023-12-20T09:57:42.617" v="9" actId="2696"/>
          <pc:sldLayoutMkLst>
            <pc:docMk/>
            <pc:sldMasterMk cId="476094540" sldId="2147483648"/>
            <pc:sldLayoutMk cId="433951947" sldId="2147483662"/>
          </pc:sldLayoutMkLst>
        </pc:sldLayoutChg>
        <pc:sldLayoutChg chg="del">
          <pc:chgData name="Peter Hagell" userId="865b429c-9613-4fde-a36c-7e38fc6a5413" providerId="ADAL" clId="{8757B9DC-5DD4-F744-94BC-4D096F7B59C9}" dt="2023-12-20T09:57:42.617" v="9" actId="2696"/>
          <pc:sldLayoutMkLst>
            <pc:docMk/>
            <pc:sldMasterMk cId="476094540" sldId="2147483648"/>
            <pc:sldLayoutMk cId="2945569442" sldId="2147483663"/>
          </pc:sldLayoutMkLst>
        </pc:sldLayoutChg>
      </pc:sldMasterChg>
    </pc:docChg>
  </pc:docChgLst>
  <pc:docChgLst>
    <pc:chgData name="Peter Hagell" userId="865b429c-9613-4fde-a36c-7e38fc6a5413" providerId="ADAL" clId="{4F15B3A0-0F3A-EA45-8F49-BAB2E836AE99}"/>
    <pc:docChg chg="undo redo custSel modSld">
      <pc:chgData name="Peter Hagell" userId="865b429c-9613-4fde-a36c-7e38fc6a5413" providerId="ADAL" clId="{4F15B3A0-0F3A-EA45-8F49-BAB2E836AE99}" dt="2024-01-04T14:32:08.083" v="83" actId="20577"/>
      <pc:docMkLst>
        <pc:docMk/>
      </pc:docMkLst>
      <pc:sldChg chg="modSp mod">
        <pc:chgData name="Peter Hagell" userId="865b429c-9613-4fde-a36c-7e38fc6a5413" providerId="ADAL" clId="{4F15B3A0-0F3A-EA45-8F49-BAB2E836AE99}" dt="2024-01-04T14:15:08.620" v="6" actId="14100"/>
        <pc:sldMkLst>
          <pc:docMk/>
          <pc:sldMk cId="0" sldId="271"/>
        </pc:sldMkLst>
        <pc:spChg chg="mod">
          <ac:chgData name="Peter Hagell" userId="865b429c-9613-4fde-a36c-7e38fc6a5413" providerId="ADAL" clId="{4F15B3A0-0F3A-EA45-8F49-BAB2E836AE99}" dt="2024-01-04T14:14:47.227" v="3" actId="20577"/>
          <ac:spMkLst>
            <pc:docMk/>
            <pc:sldMk cId="0" sldId="271"/>
            <ac:spMk id="27651" creationId="{1EE68293-3F3C-B242-B1FE-599252AAD67F}"/>
          </ac:spMkLst>
        </pc:spChg>
        <pc:picChg chg="mod">
          <ac:chgData name="Peter Hagell" userId="865b429c-9613-4fde-a36c-7e38fc6a5413" providerId="ADAL" clId="{4F15B3A0-0F3A-EA45-8F49-BAB2E836AE99}" dt="2024-01-04T14:15:08.620" v="6" actId="14100"/>
          <ac:picMkLst>
            <pc:docMk/>
            <pc:sldMk cId="0" sldId="271"/>
            <ac:picMk id="27654" creationId="{03444760-9CAF-D040-B472-1415D95BFFEC}"/>
          </ac:picMkLst>
        </pc:picChg>
      </pc:sldChg>
      <pc:sldChg chg="modSp mod">
        <pc:chgData name="Peter Hagell" userId="865b429c-9613-4fde-a36c-7e38fc6a5413" providerId="ADAL" clId="{4F15B3A0-0F3A-EA45-8F49-BAB2E836AE99}" dt="2024-01-04T14:29:36.215" v="72" actId="6549"/>
        <pc:sldMkLst>
          <pc:docMk/>
          <pc:sldMk cId="0" sldId="277"/>
        </pc:sldMkLst>
        <pc:spChg chg="mod">
          <ac:chgData name="Peter Hagell" userId="865b429c-9613-4fde-a36c-7e38fc6a5413" providerId="ADAL" clId="{4F15B3A0-0F3A-EA45-8F49-BAB2E836AE99}" dt="2024-01-04T14:29:36.215" v="72" actId="6549"/>
          <ac:spMkLst>
            <pc:docMk/>
            <pc:sldMk cId="0" sldId="277"/>
            <ac:spMk id="40962" creationId="{BCA50BD0-FB92-A945-8BD8-593BA50DE7F3}"/>
          </ac:spMkLst>
        </pc:spChg>
      </pc:sldChg>
      <pc:sldChg chg="modSp mod">
        <pc:chgData name="Peter Hagell" userId="865b429c-9613-4fde-a36c-7e38fc6a5413" providerId="ADAL" clId="{4F15B3A0-0F3A-EA45-8F49-BAB2E836AE99}" dt="2024-01-04T14:15:26.273" v="16" actId="20577"/>
        <pc:sldMkLst>
          <pc:docMk/>
          <pc:sldMk cId="0" sldId="282"/>
        </pc:sldMkLst>
        <pc:spChg chg="mod">
          <ac:chgData name="Peter Hagell" userId="865b429c-9613-4fde-a36c-7e38fc6a5413" providerId="ADAL" clId="{4F15B3A0-0F3A-EA45-8F49-BAB2E836AE99}" dt="2024-01-04T14:15:26.273" v="16" actId="20577"/>
          <ac:spMkLst>
            <pc:docMk/>
            <pc:sldMk cId="0" sldId="282"/>
            <ac:spMk id="17411" creationId="{79E2416D-4198-AD4C-B52E-140ABC89C7CF}"/>
          </ac:spMkLst>
        </pc:spChg>
      </pc:sldChg>
      <pc:sldChg chg="modSp">
        <pc:chgData name="Peter Hagell" userId="865b429c-9613-4fde-a36c-7e38fc6a5413" providerId="ADAL" clId="{4F15B3A0-0F3A-EA45-8F49-BAB2E836AE99}" dt="2024-01-04T14:30:11.660" v="73" actId="1076"/>
        <pc:sldMkLst>
          <pc:docMk/>
          <pc:sldMk cId="0" sldId="300"/>
        </pc:sldMkLst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2" creationId="{C508796B-1FB4-6546-886E-485F67C21E45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23" creationId="{09716BEB-1474-9B4A-BE93-5A1B92DCB49D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54" creationId="{9FF74AF6-BBF7-324B-A3F7-52309FC3C9DD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55" creationId="{86F0FB1A-A639-C34B-8345-0249942180D2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56" creationId="{E7E6BD49-0E6C-7A47-97DE-9CBDA8669D67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57" creationId="{9AA50FBF-3254-424E-A1FE-FCCBF33F7A87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58" creationId="{8DB7F4BA-5E5A-B744-A1B6-352E330476CB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59" creationId="{FD921A29-94B9-B24E-85F4-459B175D6AD7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60" creationId="{549C5B34-5C68-4141-84F5-A286E853A597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61" creationId="{2FB7BAD1-8993-A148-9660-A3F78AA6180E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62" creationId="{3A90A789-3734-6045-AA72-42C13D83CDEC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63" creationId="{EAB4739E-CD5B-E349-B3DC-F1563166630D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64" creationId="{C3B1C721-9BC7-FF45-A1C8-7FAA7BC93AE9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65" creationId="{61ED54D9-CBEA-8C4F-8B89-D8715FF0B6E0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66" creationId="{A46D88EF-A934-F64B-9CB6-A9EEE6E06C35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67" creationId="{D17F2CD4-7FDE-5847-94BA-0C86EED93EC4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68" creationId="{0CA76A58-1731-AA41-894D-3A71325AD6F1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69" creationId="{18F24C4D-3FA0-8F41-BCD1-21C8F6DC973B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70" creationId="{FC9742A2-FD6F-E348-80F8-99F0E98DD62F}"/>
          </ac:spMkLst>
        </pc:spChg>
        <pc:spChg chg="mod">
          <ac:chgData name="Peter Hagell" userId="865b429c-9613-4fde-a36c-7e38fc6a5413" providerId="ADAL" clId="{4F15B3A0-0F3A-EA45-8F49-BAB2E836AE99}" dt="2024-01-04T14:30:11.660" v="73" actId="1076"/>
          <ac:spMkLst>
            <pc:docMk/>
            <pc:sldMk cId="0" sldId="300"/>
            <ac:spMk id="49171" creationId="{CF06ABB6-6E2B-5548-8965-8072F8254A9C}"/>
          </ac:spMkLst>
        </pc:spChg>
        <pc:grpChg chg="mod">
          <ac:chgData name="Peter Hagell" userId="865b429c-9613-4fde-a36c-7e38fc6a5413" providerId="ADAL" clId="{4F15B3A0-0F3A-EA45-8F49-BAB2E836AE99}" dt="2024-01-04T14:30:11.660" v="73" actId="1076"/>
          <ac:grpSpMkLst>
            <pc:docMk/>
            <pc:sldMk cId="0" sldId="300"/>
            <ac:grpSpMk id="8" creationId="{065E1132-B167-884C-82A2-1F0D24506943}"/>
          </ac:grpSpMkLst>
        </pc:grpChg>
        <pc:cxnChg chg="mod">
          <ac:chgData name="Peter Hagell" userId="865b429c-9613-4fde-a36c-7e38fc6a5413" providerId="ADAL" clId="{4F15B3A0-0F3A-EA45-8F49-BAB2E836AE99}" dt="2024-01-04T14:30:11.660" v="73" actId="1076"/>
          <ac:cxnSpMkLst>
            <pc:docMk/>
            <pc:sldMk cId="0" sldId="300"/>
            <ac:cxnSpMk id="5" creationId="{35BAC18D-5EB9-124A-AC17-FDD34C32E89E}"/>
          </ac:cxnSpMkLst>
        </pc:cxnChg>
        <pc:cxnChg chg="mod">
          <ac:chgData name="Peter Hagell" userId="865b429c-9613-4fde-a36c-7e38fc6a5413" providerId="ADAL" clId="{4F15B3A0-0F3A-EA45-8F49-BAB2E836AE99}" dt="2024-01-04T14:30:11.660" v="73" actId="1076"/>
          <ac:cxnSpMkLst>
            <pc:docMk/>
            <pc:sldMk cId="0" sldId="300"/>
            <ac:cxnSpMk id="27" creationId="{F19D5052-75FC-C248-A345-0C5E503B0EA5}"/>
          </ac:cxnSpMkLst>
        </pc:cxnChg>
      </pc:sldChg>
      <pc:sldChg chg="modSp mod">
        <pc:chgData name="Peter Hagell" userId="865b429c-9613-4fde-a36c-7e38fc6a5413" providerId="ADAL" clId="{4F15B3A0-0F3A-EA45-8F49-BAB2E836AE99}" dt="2024-01-04T14:30:47.388" v="75" actId="20577"/>
        <pc:sldMkLst>
          <pc:docMk/>
          <pc:sldMk cId="0" sldId="304"/>
        </pc:sldMkLst>
        <pc:spChg chg="mod">
          <ac:chgData name="Peter Hagell" userId="865b429c-9613-4fde-a36c-7e38fc6a5413" providerId="ADAL" clId="{4F15B3A0-0F3A-EA45-8F49-BAB2E836AE99}" dt="2024-01-04T14:30:47.388" v="75" actId="20577"/>
          <ac:spMkLst>
            <pc:docMk/>
            <pc:sldMk cId="0" sldId="304"/>
            <ac:spMk id="53255" creationId="{53109680-6CE8-B84B-9ACD-4ED8F7EB183A}"/>
          </ac:spMkLst>
        </pc:spChg>
      </pc:sldChg>
      <pc:sldChg chg="modSp mod">
        <pc:chgData name="Peter Hagell" userId="865b429c-9613-4fde-a36c-7e38fc6a5413" providerId="ADAL" clId="{4F15B3A0-0F3A-EA45-8F49-BAB2E836AE99}" dt="2024-01-04T14:32:08.083" v="83" actId="20577"/>
        <pc:sldMkLst>
          <pc:docMk/>
          <pc:sldMk cId="0" sldId="305"/>
        </pc:sldMkLst>
        <pc:spChg chg="mod">
          <ac:chgData name="Peter Hagell" userId="865b429c-9613-4fde-a36c-7e38fc6a5413" providerId="ADAL" clId="{4F15B3A0-0F3A-EA45-8F49-BAB2E836AE99}" dt="2024-01-04T14:32:08.083" v="83" actId="20577"/>
          <ac:spMkLst>
            <pc:docMk/>
            <pc:sldMk cId="0" sldId="305"/>
            <ac:spMk id="79874" creationId="{04D91930-FA8E-804D-8D27-E086248DAFD2}"/>
          </ac:spMkLst>
        </pc:spChg>
      </pc:sldChg>
      <pc:sldChg chg="modSp mod">
        <pc:chgData name="Peter Hagell" userId="865b429c-9613-4fde-a36c-7e38fc6a5413" providerId="ADAL" clId="{4F15B3A0-0F3A-EA45-8F49-BAB2E836AE99}" dt="2024-01-04T14:28:12.385" v="65" actId="27636"/>
        <pc:sldMkLst>
          <pc:docMk/>
          <pc:sldMk cId="0" sldId="344"/>
        </pc:sldMkLst>
        <pc:spChg chg="mod">
          <ac:chgData name="Peter Hagell" userId="865b429c-9613-4fde-a36c-7e38fc6a5413" providerId="ADAL" clId="{4F15B3A0-0F3A-EA45-8F49-BAB2E836AE99}" dt="2024-01-04T14:27:50.161" v="62" actId="1076"/>
          <ac:spMkLst>
            <pc:docMk/>
            <pc:sldMk cId="0" sldId="344"/>
            <ac:spMk id="3" creationId="{FD1A40EB-763B-65EF-3728-39A0E016A4AA}"/>
          </ac:spMkLst>
        </pc:spChg>
        <pc:spChg chg="mod">
          <ac:chgData name="Peter Hagell" userId="865b429c-9613-4fde-a36c-7e38fc6a5413" providerId="ADAL" clId="{4F15B3A0-0F3A-EA45-8F49-BAB2E836AE99}" dt="2024-01-04T14:28:12.385" v="65" actId="27636"/>
          <ac:spMkLst>
            <pc:docMk/>
            <pc:sldMk cId="0" sldId="344"/>
            <ac:spMk id="35842" creationId="{FDA26AAF-614C-764D-9F4F-B4BF6FA7CE3A}"/>
          </ac:spMkLst>
        </pc:spChg>
      </pc:sldChg>
      <pc:sldChg chg="modSp mod">
        <pc:chgData name="Peter Hagell" userId="865b429c-9613-4fde-a36c-7e38fc6a5413" providerId="ADAL" clId="{4F15B3A0-0F3A-EA45-8F49-BAB2E836AE99}" dt="2024-01-04T14:29:18.048" v="71" actId="20577"/>
        <pc:sldMkLst>
          <pc:docMk/>
          <pc:sldMk cId="2290880476" sldId="359"/>
        </pc:sldMkLst>
        <pc:spChg chg="mod">
          <ac:chgData name="Peter Hagell" userId="865b429c-9613-4fde-a36c-7e38fc6a5413" providerId="ADAL" clId="{4F15B3A0-0F3A-EA45-8F49-BAB2E836AE99}" dt="2024-01-04T14:28:57.911" v="69" actId="1076"/>
          <ac:spMkLst>
            <pc:docMk/>
            <pc:sldMk cId="2290880476" sldId="359"/>
            <ac:spMk id="7" creationId="{E7CBEB85-EF35-7247-ACF8-13B40F0A9DD7}"/>
          </ac:spMkLst>
        </pc:spChg>
        <pc:spChg chg="mod">
          <ac:chgData name="Peter Hagell" userId="865b429c-9613-4fde-a36c-7e38fc6a5413" providerId="ADAL" clId="{4F15B3A0-0F3A-EA45-8F49-BAB2E836AE99}" dt="2024-01-04T14:28:57.911" v="69" actId="1076"/>
          <ac:spMkLst>
            <pc:docMk/>
            <pc:sldMk cId="2290880476" sldId="359"/>
            <ac:spMk id="9" creationId="{C88F50D1-5EC8-DB45-8445-282671E0DC3C}"/>
          </ac:spMkLst>
        </pc:spChg>
        <pc:spChg chg="mod">
          <ac:chgData name="Peter Hagell" userId="865b429c-9613-4fde-a36c-7e38fc6a5413" providerId="ADAL" clId="{4F15B3A0-0F3A-EA45-8F49-BAB2E836AE99}" dt="2024-01-04T14:28:57.911" v="69" actId="1076"/>
          <ac:spMkLst>
            <pc:docMk/>
            <pc:sldMk cId="2290880476" sldId="359"/>
            <ac:spMk id="16" creationId="{0B72BAA9-1DFC-6D45-9273-C86A28F0F56C}"/>
          </ac:spMkLst>
        </pc:spChg>
        <pc:spChg chg="mod">
          <ac:chgData name="Peter Hagell" userId="865b429c-9613-4fde-a36c-7e38fc6a5413" providerId="ADAL" clId="{4F15B3A0-0F3A-EA45-8F49-BAB2E836AE99}" dt="2024-01-04T14:28:57.911" v="69" actId="1076"/>
          <ac:spMkLst>
            <pc:docMk/>
            <pc:sldMk cId="2290880476" sldId="359"/>
            <ac:spMk id="17" creationId="{FC965C8B-43DD-A946-9629-014CF31D7869}"/>
          </ac:spMkLst>
        </pc:spChg>
        <pc:spChg chg="mod">
          <ac:chgData name="Peter Hagell" userId="865b429c-9613-4fde-a36c-7e38fc6a5413" providerId="ADAL" clId="{4F15B3A0-0F3A-EA45-8F49-BAB2E836AE99}" dt="2024-01-04T14:29:18.048" v="71" actId="20577"/>
          <ac:spMkLst>
            <pc:docMk/>
            <pc:sldMk cId="2290880476" sldId="359"/>
            <ac:spMk id="38915" creationId="{95E3800C-8ED9-3D40-AC67-AC46F46DDA69}"/>
          </ac:spMkLst>
        </pc:spChg>
        <pc:spChg chg="mod">
          <ac:chgData name="Peter Hagell" userId="865b429c-9613-4fde-a36c-7e38fc6a5413" providerId="ADAL" clId="{4F15B3A0-0F3A-EA45-8F49-BAB2E836AE99}" dt="2024-01-04T14:28:57.911" v="69" actId="1076"/>
          <ac:spMkLst>
            <pc:docMk/>
            <pc:sldMk cId="2290880476" sldId="359"/>
            <ac:spMk id="38921" creationId="{FA7CBD3D-0158-9245-8CD9-B95F55A8995F}"/>
          </ac:spMkLst>
        </pc:spChg>
        <pc:picChg chg="mod">
          <ac:chgData name="Peter Hagell" userId="865b429c-9613-4fde-a36c-7e38fc6a5413" providerId="ADAL" clId="{4F15B3A0-0F3A-EA45-8F49-BAB2E836AE99}" dt="2024-01-04T14:28:57.911" v="69" actId="1076"/>
          <ac:picMkLst>
            <pc:docMk/>
            <pc:sldMk cId="2290880476" sldId="359"/>
            <ac:picMk id="4" creationId="{6D17321B-53FA-794B-9D66-FDAA087F0A9B}"/>
          </ac:picMkLst>
        </pc:picChg>
        <pc:picChg chg="mod">
          <ac:chgData name="Peter Hagell" userId="865b429c-9613-4fde-a36c-7e38fc6a5413" providerId="ADAL" clId="{4F15B3A0-0F3A-EA45-8F49-BAB2E836AE99}" dt="2024-01-04T14:28:57.911" v="69" actId="1076"/>
          <ac:picMkLst>
            <pc:docMk/>
            <pc:sldMk cId="2290880476" sldId="359"/>
            <ac:picMk id="5" creationId="{8D88FC8F-71A2-F44F-BC0E-EEA57A6A7B38}"/>
          </ac:picMkLst>
        </pc:picChg>
        <pc:picChg chg="mod">
          <ac:chgData name="Peter Hagell" userId="865b429c-9613-4fde-a36c-7e38fc6a5413" providerId="ADAL" clId="{4F15B3A0-0F3A-EA45-8F49-BAB2E836AE99}" dt="2024-01-04T14:28:57.911" v="69" actId="1076"/>
          <ac:picMkLst>
            <pc:docMk/>
            <pc:sldMk cId="2290880476" sldId="359"/>
            <ac:picMk id="6" creationId="{43696856-BA62-664E-9873-0BE1CE1799A7}"/>
          </ac:picMkLst>
        </pc:picChg>
        <pc:picChg chg="mod">
          <ac:chgData name="Peter Hagell" userId="865b429c-9613-4fde-a36c-7e38fc6a5413" providerId="ADAL" clId="{4F15B3A0-0F3A-EA45-8F49-BAB2E836AE99}" dt="2024-01-04T14:28:57.911" v="69" actId="1076"/>
          <ac:picMkLst>
            <pc:docMk/>
            <pc:sldMk cId="2290880476" sldId="359"/>
            <ac:picMk id="38919" creationId="{34F9DC7E-747D-4641-9166-019801518E7D}"/>
          </ac:picMkLst>
        </pc:picChg>
        <pc:picChg chg="mod">
          <ac:chgData name="Peter Hagell" userId="865b429c-9613-4fde-a36c-7e38fc6a5413" providerId="ADAL" clId="{4F15B3A0-0F3A-EA45-8F49-BAB2E836AE99}" dt="2024-01-04T14:28:57.911" v="69" actId="1076"/>
          <ac:picMkLst>
            <pc:docMk/>
            <pc:sldMk cId="2290880476" sldId="359"/>
            <ac:picMk id="38920" creationId="{D267D926-9234-DF47-A45E-80EB100259BE}"/>
          </ac:picMkLst>
        </pc:picChg>
      </pc:sldChg>
      <pc:sldChg chg="addSp delSp modSp mod">
        <pc:chgData name="Peter Hagell" userId="865b429c-9613-4fde-a36c-7e38fc6a5413" providerId="ADAL" clId="{4F15B3A0-0F3A-EA45-8F49-BAB2E836AE99}" dt="2024-01-04T14:26:18.560" v="59" actId="20577"/>
        <pc:sldMkLst>
          <pc:docMk/>
          <pc:sldMk cId="473159396" sldId="362"/>
        </pc:sldMkLst>
        <pc:spChg chg="add del mod">
          <ac:chgData name="Peter Hagell" userId="865b429c-9613-4fde-a36c-7e38fc6a5413" providerId="ADAL" clId="{4F15B3A0-0F3A-EA45-8F49-BAB2E836AE99}" dt="2024-01-04T14:25:48.040" v="52" actId="478"/>
          <ac:spMkLst>
            <pc:docMk/>
            <pc:sldMk cId="473159396" sldId="362"/>
            <ac:spMk id="2" creationId="{ACF866C6-22F2-7F93-D5E1-19DA7368408A}"/>
          </ac:spMkLst>
        </pc:spChg>
        <pc:spChg chg="mod">
          <ac:chgData name="Peter Hagell" userId="865b429c-9613-4fde-a36c-7e38fc6a5413" providerId="ADAL" clId="{4F15B3A0-0F3A-EA45-8F49-BAB2E836AE99}" dt="2024-01-04T14:26:18.560" v="59" actId="20577"/>
          <ac:spMkLst>
            <pc:docMk/>
            <pc:sldMk cId="473159396" sldId="362"/>
            <ac:spMk id="3" creationId="{BCCBCDD9-D9F8-2F45-A23A-EF3465E1D4B7}"/>
          </ac:spMkLst>
        </pc:spChg>
      </pc:sldChg>
      <pc:sldChg chg="modSp">
        <pc:chgData name="Peter Hagell" userId="865b429c-9613-4fde-a36c-7e38fc6a5413" providerId="ADAL" clId="{4F15B3A0-0F3A-EA45-8F49-BAB2E836AE99}" dt="2024-01-04T14:28:30.403" v="66" actId="1076"/>
        <pc:sldMkLst>
          <pc:docMk/>
          <pc:sldMk cId="0" sldId="363"/>
        </pc:sldMkLst>
        <pc:spChg chg="mod">
          <ac:chgData name="Peter Hagell" userId="865b429c-9613-4fde-a36c-7e38fc6a5413" providerId="ADAL" clId="{4F15B3A0-0F3A-EA45-8F49-BAB2E836AE99}" dt="2024-01-04T14:28:30.403" v="66" actId="1076"/>
          <ac:spMkLst>
            <pc:docMk/>
            <pc:sldMk cId="0" sldId="363"/>
            <ac:spMk id="36866" creationId="{6DB0566B-CE5C-234A-9261-3D64135D5304}"/>
          </ac:spMkLst>
        </pc:spChg>
      </pc:sldChg>
      <pc:sldChg chg="modSp mod">
        <pc:chgData name="Peter Hagell" userId="865b429c-9613-4fde-a36c-7e38fc6a5413" providerId="ADAL" clId="{4F15B3A0-0F3A-EA45-8F49-BAB2E836AE99}" dt="2024-01-04T14:26:27.290" v="60" actId="6549"/>
        <pc:sldMkLst>
          <pc:docMk/>
          <pc:sldMk cId="1512987487" sldId="830"/>
        </pc:sldMkLst>
        <pc:spChg chg="mod">
          <ac:chgData name="Peter Hagell" userId="865b429c-9613-4fde-a36c-7e38fc6a5413" providerId="ADAL" clId="{4F15B3A0-0F3A-EA45-8F49-BAB2E836AE99}" dt="2024-01-04T14:26:27.290" v="60" actId="6549"/>
          <ac:spMkLst>
            <pc:docMk/>
            <pc:sldMk cId="1512987487" sldId="830"/>
            <ac:spMk id="3" creationId="{D7EE3F0E-D052-84BC-18E0-64480D252025}"/>
          </ac:spMkLst>
        </pc:spChg>
      </pc:sldChg>
    </pc:docChg>
  </pc:docChgLst>
  <pc:docChgLst>
    <pc:chgData name="Peter Hagell" userId="865b429c-9613-4fde-a36c-7e38fc6a5413" providerId="ADAL" clId="{4E7013CC-787B-874E-8107-E5B042BE3D5D}"/>
    <pc:docChg chg="delSld">
      <pc:chgData name="Peter Hagell" userId="865b429c-9613-4fde-a36c-7e38fc6a5413" providerId="ADAL" clId="{4E7013CC-787B-874E-8107-E5B042BE3D5D}" dt="2024-01-04T19:32:46.541" v="0" actId="2696"/>
      <pc:docMkLst>
        <pc:docMk/>
      </pc:docMkLst>
      <pc:sldChg chg="del">
        <pc:chgData name="Peter Hagell" userId="865b429c-9613-4fde-a36c-7e38fc6a5413" providerId="ADAL" clId="{4E7013CC-787B-874E-8107-E5B042BE3D5D}" dt="2024-01-04T19:32:46.541" v="0" actId="2696"/>
        <pc:sldMkLst>
          <pc:docMk/>
          <pc:sldMk cId="0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3203D-2F0A-CB4B-A66F-7AB3DEDF06B3}" type="datetimeFigureOut">
              <a:rPr lang="sv-SE" smtClean="0"/>
              <a:t>2024-01-04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F60F8-CBEE-7546-85AC-96F6C27907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62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EABCB6A-7C1E-6B46-AF62-853623ED6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2AC68D-EA94-8F44-BD2F-3B0FD66FD18F}" type="slidenum">
              <a:rPr lang="sv-SE" altLang="sv-SE"/>
              <a:t>4</a:t>
            </a:fld>
            <a:endParaRPr lang="sv-SE" altLang="sv-S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2736C76-B9F2-544A-8E4A-2832F9A13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7840F04-929C-3A40-8F2E-0C0FC6BAE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5B115F3-B6E2-A248-8BE5-8BB5E0E3B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0D29C9-3A0E-C247-9D5D-71314087DB85}" type="slidenum">
              <a:rPr lang="sv-SE" altLang="sv-SE"/>
              <a:t>14</a:t>
            </a:fld>
            <a:endParaRPr lang="sv-SE" altLang="sv-SE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87A0410-6673-2247-B656-242FCC5B8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A69F95B-DF65-6C48-8210-2EE5F5861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8F5B4C3-98D2-3D44-B9A2-89DEE93867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65" tIns="47133" rIns="94265" bIns="47133" anchor="b"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20FF274-3602-1244-A306-3B74BFA2458C}" type="slidenum">
              <a:rPr lang="sv-SE" altLang="sv-SE" sz="1200"/>
              <a:pPr algn="r" eaLnBrk="1" hangingPunct="1"/>
              <a:t>20</a:t>
            </a:fld>
            <a:endParaRPr lang="sv-SE" altLang="sv-SE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4EAA243-3B8D-7D45-B432-9AD03CAF3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88725C4-E091-3349-ADCC-C94AE2BB0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E2AC163-186A-244E-B422-6CBA99409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943BC7-C2B7-FD47-862A-573291FA54AC}" type="slidenum">
              <a:rPr lang="sv-SE" altLang="sv-SE"/>
              <a:t>21</a:t>
            </a:fld>
            <a:endParaRPr lang="sv-SE" altLang="sv-S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10124B4-795B-4A48-9CD6-640464B9A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981F460-C4DF-824E-BD03-B0CCEC991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8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8F41C5E-9E43-9A46-BB0B-45AEBCE84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5133F7-01AA-704A-8D6B-DF670D319E39}" type="slidenum">
              <a:rPr lang="sv-SE" altLang="sv-SE"/>
              <a:t>22</a:t>
            </a:fld>
            <a:endParaRPr lang="sv-SE" altLang="sv-S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DB7B876-2180-6D4A-A89E-D2618E11C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2278D5B-10C9-4B4B-A084-D0819AAC7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AA327EA-B218-1149-AB1E-AF5CACD7F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19EA4C-F84A-9F49-BF3B-4866C7F67580}" type="slidenum">
              <a:rPr lang="sv-SE" altLang="sv-SE"/>
              <a:t>23</a:t>
            </a:fld>
            <a:endParaRPr lang="sv-SE" altLang="sv-S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9126ED6-FCBF-C843-9317-290968635F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49EADA6-8B16-A849-A4A5-B2F1BA7A1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FC5594C-D15C-2F47-A39B-A65D923E5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9CBA94-0A8E-0541-B419-13F98458D86F}" type="slidenum">
              <a:rPr lang="sv-SE" altLang="sv-SE"/>
              <a:t>24</a:t>
            </a:fld>
            <a:endParaRPr lang="sv-SE" altLang="sv-S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3B67BE7-6CEA-7442-8573-9A1A8B988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9D02D84-D29C-3E47-B94A-A727B8365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BE3E37D-8D1F-5B42-B8E9-C04601DF4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46DB08-722C-1043-8CFD-4DF99DC3B550}" type="slidenum">
              <a:rPr lang="sv-SE" altLang="sv-SE"/>
              <a:t>25</a:t>
            </a:fld>
            <a:endParaRPr lang="sv-SE" altLang="sv-S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CD91A00-BF85-3A47-B061-8F5ED0B78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4D7B17C-FC4E-D543-A8D1-6A4A54ADA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2323DFE-A546-3D45-9852-3265086E3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6C12F28-DC0C-FF4E-8FA2-9F7D62EF0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F212A9A-8D78-484D-B891-670BF2F5B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DD688C-7B82-B544-AD43-3683904B131F}" type="slidenum">
              <a:rPr lang="sv-SE" altLang="sv-SE"/>
              <a:t>6</a:t>
            </a:fld>
            <a:endParaRPr lang="sv-SE" altLang="sv-S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1483189-D3DB-EE4E-931E-9E5431F4B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656B3D0-FE3B-E24C-AA88-DBCD4A217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BF511FA-819E-9541-B873-17ED0FFB3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7F68D9-BEF8-074E-8A06-F4598EFD9F6A}" type="slidenum">
              <a:rPr lang="sv-SE" altLang="sv-SE"/>
              <a:t>7</a:t>
            </a:fld>
            <a:endParaRPr lang="sv-SE" altLang="sv-S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60083DD-6E2F-1C46-B88C-3B4106E52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3A9BDD0-E13C-804C-AA30-0F1BEB1C7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8B5A4D8-1BE0-A14D-95BF-A01A5709EC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EBD9728-0A84-4449-884E-5E34CF22C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08EEF5A-F430-064B-A4E0-3505142D0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F44CD5-BA2D-D542-B0CC-1E429BD0F176}" type="slidenum">
              <a:rPr lang="sv-SE" altLang="sv-SE"/>
              <a:t>10</a:t>
            </a:fld>
            <a:endParaRPr lang="sv-SE" altLang="sv-S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A5F9FB-D301-8D4F-8146-C606D2342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EAD7162-E591-5B49-B1E3-C9B10EFEC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39F46C0-BD01-1040-98B9-EF6A3383A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D2B3D9-C500-6D4E-9B02-BD4B5B2AFA34}" type="slidenum">
              <a:rPr lang="sv-SE" altLang="sv-SE"/>
              <a:t>11</a:t>
            </a:fld>
            <a:endParaRPr lang="sv-SE" altLang="sv-S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98ABD19-B00B-4648-8D7B-8874D2CCC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2167A83-83F0-1A4D-A8E0-215B292E2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39F46C0-BD01-1040-98B9-EF6A3383A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D2B3D9-C500-6D4E-9B02-BD4B5B2AFA34}" type="slidenum">
              <a:rPr lang="sv-SE" altLang="sv-SE"/>
              <a:t>12</a:t>
            </a:fld>
            <a:endParaRPr lang="sv-SE" altLang="sv-S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98ABD19-B00B-4648-8D7B-8874D2CCC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2167A83-83F0-1A4D-A8E0-215B292E2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522A55C-79E6-8F4C-B80E-369629DD3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17C500-6930-C242-94C8-9886B37619CB}" type="slidenum">
              <a:rPr lang="sv-SE" altLang="sv-SE"/>
              <a:t>13</a:t>
            </a:fld>
            <a:endParaRPr lang="sv-SE" altLang="sv-S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CC79E4B-3090-D349-A2DD-A06A3BB24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E501058-5AD2-B34F-B445-F146EFAF3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01/04/2024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01/04/2024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5DE82C5-95E2-7A4B-8F3B-1A67650D3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595F94-73A2-7447-93BF-CAE2377E1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C0CCFE-B71E-C54A-A17D-9458080D9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6CA9-19BD-A642-9BB5-E82903F0E83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7903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633AC-00A8-F448-952B-A9AC6D765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02304-4023-404B-92AE-DB2A322E3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A7B66-594F-2B4A-85A6-9D9B245E8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6A4E1-E6A6-614A-A689-90C7B44AFE9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040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01/04/2024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01/04/2024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01/04/2024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01/04/2024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01/04/2024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Reference number: 618596-EPP-1-2020-1-SE-EPPKA2-CBHE-JP</a:t>
              </a:r>
              <a:br>
                <a:rPr lang="en-GB" sz="800"/>
              </a:br>
              <a:r>
                <a:rPr lang="en-GB" sz="80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sico.fcep.urv.cat/utilitats/facto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works.umass.edu/pare/vol10/iss1/7/" TargetMode="External"/><Relationship Id="rId2" Type="http://schemas.openxmlformats.org/officeDocument/2006/relationships/hyperlink" Target="https://doi.org/10.7275/dsep-42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BF02289447" TargetMode="External"/><Relationship Id="rId4" Type="http://schemas.openxmlformats.org/officeDocument/2006/relationships/hyperlink" Target="https://doi.org/10.1007/s00415-008-0708-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Rating </a:t>
            </a:r>
            <a:r>
              <a:rPr lang="sv-SE" err="1"/>
              <a:t>scale</a:t>
            </a:r>
            <a:r>
              <a:rPr lang="sv-SE"/>
              <a:t> </a:t>
            </a:r>
            <a:r>
              <a:rPr lang="sv-SE" err="1"/>
              <a:t>dimensionality</a:t>
            </a:r>
            <a:r>
              <a:rPr lang="sv-SE"/>
              <a:t> (part 1)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/>
              <a:t>Clinical </a:t>
            </a:r>
            <a:r>
              <a:rPr lang="sv-SE" err="1"/>
              <a:t>assessment</a:t>
            </a:r>
            <a:r>
              <a:rPr lang="sv-SE"/>
              <a:t> and </a:t>
            </a:r>
            <a:r>
              <a:rPr lang="sv-SE" err="1"/>
              <a:t>outcome</a:t>
            </a:r>
            <a:r>
              <a:rPr lang="sv-SE"/>
              <a:t> </a:t>
            </a:r>
            <a:r>
              <a:rPr lang="sv-SE" err="1"/>
              <a:t>measurement</a:t>
            </a:r>
            <a:endParaRPr lang="en-S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Peter Hagell</a:t>
            </a:r>
            <a:br>
              <a:rPr lang="en-GB"/>
            </a:br>
            <a:r>
              <a:rPr lang="en-GB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C7A12D1-8384-5244-9858-5E8AC03A0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3200"/>
              <a:t>Exploratory factor analysis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9E2416D-4198-AD4C-B52E-140ABC89C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err="1"/>
              <a:t>Factor</a:t>
            </a:r>
            <a:r>
              <a:rPr lang="sv-SE" altLang="sv-SE"/>
              <a:t> </a:t>
            </a:r>
            <a:r>
              <a:rPr lang="sv-SE" altLang="sv-SE" err="1"/>
              <a:t>analysis</a:t>
            </a:r>
            <a:r>
              <a:rPr lang="sv-SE" altLang="sv-SE"/>
              <a:t> (common </a:t>
            </a:r>
            <a:r>
              <a:rPr lang="sv-SE" altLang="sv-SE" err="1"/>
              <a:t>factor</a:t>
            </a:r>
            <a:r>
              <a:rPr lang="sv-SE" altLang="sv-SE"/>
              <a:t> </a:t>
            </a:r>
            <a:r>
              <a:rPr lang="sv-SE" altLang="sv-SE" err="1"/>
              <a:t>analysis</a:t>
            </a:r>
            <a:r>
              <a:rPr lang="sv-SE" altLang="sv-SE"/>
              <a:t>; </a:t>
            </a:r>
            <a:r>
              <a:rPr lang="sv-SE" altLang="sv-SE" err="1"/>
              <a:t>several</a:t>
            </a:r>
            <a:r>
              <a:rPr lang="sv-SE" altLang="sv-SE"/>
              <a:t> different </a:t>
            </a:r>
            <a:r>
              <a:rPr lang="sv-SE" altLang="sv-SE" err="1"/>
              <a:t>estimation</a:t>
            </a:r>
            <a:r>
              <a:rPr lang="sv-SE" altLang="sv-SE"/>
              <a:t> </a:t>
            </a:r>
            <a:r>
              <a:rPr lang="sv-SE" altLang="sv-SE" err="1"/>
              <a:t>methods</a:t>
            </a:r>
            <a:r>
              <a:rPr lang="sv-SE" altLang="sv-SE"/>
              <a:t>)</a:t>
            </a:r>
          </a:p>
          <a:p>
            <a:pPr lvl="1" eaLnBrk="1" hangingPunct="1"/>
            <a:r>
              <a:rPr lang="sv-SE" altLang="sv-SE" err="1"/>
              <a:t>Explains</a:t>
            </a:r>
            <a:r>
              <a:rPr lang="sv-SE" altLang="sv-SE"/>
              <a:t> the common </a:t>
            </a:r>
            <a:r>
              <a:rPr lang="sv-SE" altLang="sv-SE" err="1"/>
              <a:t>variance</a:t>
            </a:r>
            <a:r>
              <a:rPr lang="sv-SE" altLang="sv-SE"/>
              <a:t> </a:t>
            </a:r>
            <a:r>
              <a:rPr lang="sv-SE" altLang="sv-SE" err="1"/>
              <a:t>shared</a:t>
            </a:r>
            <a:r>
              <a:rPr lang="sv-SE" altLang="sv-SE"/>
              <a:t> by the </a:t>
            </a:r>
            <a:r>
              <a:rPr lang="sv-SE" altLang="sv-SE" err="1"/>
              <a:t>variables</a:t>
            </a:r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r>
              <a:rPr lang="sv-SE" altLang="sv-SE"/>
              <a:t>Principal </a:t>
            </a:r>
            <a:r>
              <a:rPr lang="sv-SE" altLang="sv-SE" err="1"/>
              <a:t>component</a:t>
            </a:r>
            <a:r>
              <a:rPr lang="sv-SE" altLang="sv-SE"/>
              <a:t> </a:t>
            </a:r>
            <a:r>
              <a:rPr lang="sv-SE" altLang="sv-SE" err="1"/>
              <a:t>analysis</a:t>
            </a:r>
            <a:r>
              <a:rPr lang="sv-SE" altLang="sv-SE"/>
              <a:t> (PCA)</a:t>
            </a:r>
          </a:p>
          <a:p>
            <a:pPr lvl="1" eaLnBrk="1" hangingPunct="1"/>
            <a:r>
              <a:rPr lang="sv-SE" altLang="sv-SE" err="1"/>
              <a:t>Explains</a:t>
            </a:r>
            <a:r>
              <a:rPr lang="sv-SE" altLang="sv-SE"/>
              <a:t> all </a:t>
            </a:r>
            <a:r>
              <a:rPr lang="sv-SE" altLang="sv-SE" err="1"/>
              <a:t>variance</a:t>
            </a:r>
            <a:r>
              <a:rPr lang="sv-SE" altLang="sv-SE"/>
              <a:t> in the data</a:t>
            </a:r>
          </a:p>
          <a:p>
            <a:pPr lvl="1"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3">
            <a:extLst>
              <a:ext uri="{FF2B5EF4-FFF2-40B4-BE49-F238E27FC236}">
                <a16:creationId xmlns:a16="http://schemas.microsoft.com/office/drawing/2014/main" id="{8226D427-F1A7-B848-B458-681EC61724BB}"/>
              </a:ext>
            </a:extLst>
          </p:cNvPr>
          <p:cNvGrpSpPr>
            <a:grpSpLocks/>
          </p:cNvGrpSpPr>
          <p:nvPr/>
        </p:nvGrpSpPr>
        <p:grpSpPr bwMode="auto">
          <a:xfrm>
            <a:off x="3505206" y="342858"/>
            <a:ext cx="3565525" cy="3932237"/>
            <a:chOff x="249" y="273"/>
            <a:chExt cx="2246" cy="2477"/>
          </a:xfrm>
        </p:grpSpPr>
        <p:sp>
          <p:nvSpPr>
            <p:cNvPr id="19480" name="Line 84">
              <a:extLst>
                <a:ext uri="{FF2B5EF4-FFF2-40B4-BE49-F238E27FC236}">
                  <a16:creationId xmlns:a16="http://schemas.microsoft.com/office/drawing/2014/main" id="{87780D37-7661-C14C-8B63-CE184C1C67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85" y="1664"/>
              <a:ext cx="1121" cy="35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81" name="Line 85">
              <a:extLst>
                <a:ext uri="{FF2B5EF4-FFF2-40B4-BE49-F238E27FC236}">
                  <a16:creationId xmlns:a16="http://schemas.microsoft.com/office/drawing/2014/main" id="{AEA4BAA1-C2E5-4345-8431-349344AE7E0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85" y="2014"/>
              <a:ext cx="1121" cy="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82" name="Line 86">
              <a:extLst>
                <a:ext uri="{FF2B5EF4-FFF2-40B4-BE49-F238E27FC236}">
                  <a16:creationId xmlns:a16="http://schemas.microsoft.com/office/drawing/2014/main" id="{B070C451-D245-054E-AC20-E2E465FB4D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85" y="2015"/>
              <a:ext cx="1121" cy="28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83" name="Line 87">
              <a:extLst>
                <a:ext uri="{FF2B5EF4-FFF2-40B4-BE49-F238E27FC236}">
                  <a16:creationId xmlns:a16="http://schemas.microsoft.com/office/drawing/2014/main" id="{FE94D6B3-50B5-4143-8B4F-F9EB36F785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85" y="2015"/>
              <a:ext cx="1121" cy="63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84" name="Oval 88">
              <a:extLst>
                <a:ext uri="{FF2B5EF4-FFF2-40B4-BE49-F238E27FC236}">
                  <a16:creationId xmlns:a16="http://schemas.microsoft.com/office/drawing/2014/main" id="{B1A527BA-E2E2-AD4E-B822-652E94D565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5" y="1831"/>
              <a:ext cx="890" cy="3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485" name="Text Box 89">
              <a:extLst>
                <a:ext uri="{FF2B5EF4-FFF2-40B4-BE49-F238E27FC236}">
                  <a16:creationId xmlns:a16="http://schemas.microsoft.com/office/drawing/2014/main" id="{3A47C964-D6F6-1E42-AD14-8E3943C146D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10" y="1849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2400"/>
                <a:t>F</a:t>
              </a:r>
              <a:r>
                <a:rPr lang="sv-SE" altLang="sv-SE" sz="2400" baseline="-25000"/>
                <a:t>2</a:t>
              </a:r>
            </a:p>
          </p:txBody>
        </p:sp>
        <p:sp>
          <p:nvSpPr>
            <p:cNvPr id="19486" name="Text Box 90">
              <a:extLst>
                <a:ext uri="{FF2B5EF4-FFF2-40B4-BE49-F238E27FC236}">
                  <a16:creationId xmlns:a16="http://schemas.microsoft.com/office/drawing/2014/main" id="{CAFCACED-949E-2D4D-8032-7C244033BF2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1" y="1589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5</a:t>
              </a:r>
            </a:p>
          </p:txBody>
        </p:sp>
        <p:sp>
          <p:nvSpPr>
            <p:cNvPr id="19487" name="Text Box 91">
              <a:extLst>
                <a:ext uri="{FF2B5EF4-FFF2-40B4-BE49-F238E27FC236}">
                  <a16:creationId xmlns:a16="http://schemas.microsoft.com/office/drawing/2014/main" id="{6C78F12C-BBF3-6F4D-B0D8-61756BB0FA6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1" y="2208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7</a:t>
              </a:r>
            </a:p>
          </p:txBody>
        </p:sp>
        <p:sp>
          <p:nvSpPr>
            <p:cNvPr id="19488" name="Text Box 92">
              <a:extLst>
                <a:ext uri="{FF2B5EF4-FFF2-40B4-BE49-F238E27FC236}">
                  <a16:creationId xmlns:a16="http://schemas.microsoft.com/office/drawing/2014/main" id="{C3E9482A-412E-F444-8C03-585225B3140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9" y="1901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6</a:t>
              </a:r>
            </a:p>
          </p:txBody>
        </p:sp>
        <p:sp>
          <p:nvSpPr>
            <p:cNvPr id="19489" name="Text Box 93">
              <a:extLst>
                <a:ext uri="{FF2B5EF4-FFF2-40B4-BE49-F238E27FC236}">
                  <a16:creationId xmlns:a16="http://schemas.microsoft.com/office/drawing/2014/main" id="{82976A34-21D6-8E47-9BA5-E9D7121C8D9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1" y="2552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8</a:t>
              </a:r>
            </a:p>
          </p:txBody>
        </p:sp>
        <p:sp>
          <p:nvSpPr>
            <p:cNvPr id="19490" name="Line 94">
              <a:extLst>
                <a:ext uri="{FF2B5EF4-FFF2-40B4-BE49-F238E27FC236}">
                  <a16:creationId xmlns:a16="http://schemas.microsoft.com/office/drawing/2014/main" id="{7A557940-D529-2149-8516-2B98962B924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85" y="348"/>
              <a:ext cx="1121" cy="35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1" name="Line 95">
              <a:extLst>
                <a:ext uri="{FF2B5EF4-FFF2-40B4-BE49-F238E27FC236}">
                  <a16:creationId xmlns:a16="http://schemas.microsoft.com/office/drawing/2014/main" id="{8B069F5E-E7B2-2148-AEE3-FE9DCE8657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85" y="698"/>
              <a:ext cx="1121" cy="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2" name="Line 96">
              <a:extLst>
                <a:ext uri="{FF2B5EF4-FFF2-40B4-BE49-F238E27FC236}">
                  <a16:creationId xmlns:a16="http://schemas.microsoft.com/office/drawing/2014/main" id="{2D574E75-042D-B945-8F39-C723757F88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85" y="699"/>
              <a:ext cx="1121" cy="28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3" name="Line 97">
              <a:extLst>
                <a:ext uri="{FF2B5EF4-FFF2-40B4-BE49-F238E27FC236}">
                  <a16:creationId xmlns:a16="http://schemas.microsoft.com/office/drawing/2014/main" id="{10A992AE-3C96-8C4C-8E57-AB6C04FAF6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85" y="699"/>
              <a:ext cx="1121" cy="63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4" name="Oval 98">
              <a:extLst>
                <a:ext uri="{FF2B5EF4-FFF2-40B4-BE49-F238E27FC236}">
                  <a16:creationId xmlns:a16="http://schemas.microsoft.com/office/drawing/2014/main" id="{0F6FE3F4-871D-0544-A3D5-9D4A2223FF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5" y="515"/>
              <a:ext cx="890" cy="3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495" name="Text Box 99">
              <a:extLst>
                <a:ext uri="{FF2B5EF4-FFF2-40B4-BE49-F238E27FC236}">
                  <a16:creationId xmlns:a16="http://schemas.microsoft.com/office/drawing/2014/main" id="{50395DAE-7224-DA4F-97BD-4F9037EE52B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10" y="533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2400"/>
                <a:t>F</a:t>
              </a:r>
              <a:r>
                <a:rPr lang="sv-SE" altLang="sv-SE" sz="2400" baseline="-25000"/>
                <a:t>1</a:t>
              </a:r>
            </a:p>
          </p:txBody>
        </p:sp>
        <p:sp>
          <p:nvSpPr>
            <p:cNvPr id="19496" name="Text Box 100">
              <a:extLst>
                <a:ext uri="{FF2B5EF4-FFF2-40B4-BE49-F238E27FC236}">
                  <a16:creationId xmlns:a16="http://schemas.microsoft.com/office/drawing/2014/main" id="{EFE83F7B-6792-0544-ACC6-C4411DEC9A9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1" y="273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1</a:t>
              </a:r>
            </a:p>
          </p:txBody>
        </p:sp>
        <p:sp>
          <p:nvSpPr>
            <p:cNvPr id="19497" name="Text Box 101">
              <a:extLst>
                <a:ext uri="{FF2B5EF4-FFF2-40B4-BE49-F238E27FC236}">
                  <a16:creationId xmlns:a16="http://schemas.microsoft.com/office/drawing/2014/main" id="{39EB44F9-27D5-0848-985A-3F967C988C8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1" y="892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3</a:t>
              </a:r>
            </a:p>
          </p:txBody>
        </p:sp>
        <p:sp>
          <p:nvSpPr>
            <p:cNvPr id="19498" name="Text Box 102">
              <a:extLst>
                <a:ext uri="{FF2B5EF4-FFF2-40B4-BE49-F238E27FC236}">
                  <a16:creationId xmlns:a16="http://schemas.microsoft.com/office/drawing/2014/main" id="{6C667847-BCBB-8345-838C-E585AB005E7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9" y="585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2</a:t>
              </a:r>
            </a:p>
          </p:txBody>
        </p:sp>
        <p:sp>
          <p:nvSpPr>
            <p:cNvPr id="19499" name="Text Box 103">
              <a:extLst>
                <a:ext uri="{FF2B5EF4-FFF2-40B4-BE49-F238E27FC236}">
                  <a16:creationId xmlns:a16="http://schemas.microsoft.com/office/drawing/2014/main" id="{5EE5966A-E1AB-F44F-80F0-A8D80E7B609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1" y="1236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4</a:t>
              </a:r>
            </a:p>
          </p:txBody>
        </p:sp>
        <p:sp>
          <p:nvSpPr>
            <p:cNvPr id="19500" name="Line 104">
              <a:extLst>
                <a:ext uri="{FF2B5EF4-FFF2-40B4-BE49-F238E27FC236}">
                  <a16:creationId xmlns:a16="http://schemas.microsoft.com/office/drawing/2014/main" id="{92080844-346A-054C-8A5E-1BB9524B44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709"/>
              <a:ext cx="1134" cy="90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1" name="Line 105">
              <a:extLst>
                <a:ext uri="{FF2B5EF4-FFF2-40B4-BE49-F238E27FC236}">
                  <a16:creationId xmlns:a16="http://schemas.microsoft.com/office/drawing/2014/main" id="{731F8852-92D6-234B-B43E-90A047562C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709"/>
              <a:ext cx="1134" cy="122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2" name="Line 106">
              <a:extLst>
                <a:ext uri="{FF2B5EF4-FFF2-40B4-BE49-F238E27FC236}">
                  <a16:creationId xmlns:a16="http://schemas.microsoft.com/office/drawing/2014/main" id="{D3DBB97B-F133-1A45-A5BC-62460D2DD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709"/>
              <a:ext cx="1134" cy="154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3" name="Line 107">
              <a:extLst>
                <a:ext uri="{FF2B5EF4-FFF2-40B4-BE49-F238E27FC236}">
                  <a16:creationId xmlns:a16="http://schemas.microsoft.com/office/drawing/2014/main" id="{B11240F4-5EFA-904B-A2BC-1E718D93A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709"/>
              <a:ext cx="1134" cy="1859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4" name="Line 108">
              <a:extLst>
                <a:ext uri="{FF2B5EF4-FFF2-40B4-BE49-F238E27FC236}">
                  <a16:creationId xmlns:a16="http://schemas.microsoft.com/office/drawing/2014/main" id="{B57AF461-1C33-D945-890E-B4AE26F9A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" y="1389"/>
              <a:ext cx="1134" cy="63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5" name="Line 109">
              <a:extLst>
                <a:ext uri="{FF2B5EF4-FFF2-40B4-BE49-F238E27FC236}">
                  <a16:creationId xmlns:a16="http://schemas.microsoft.com/office/drawing/2014/main" id="{616FAF37-CFDA-CD49-8BFD-5FB317A0A7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" y="1026"/>
              <a:ext cx="1134" cy="99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6" name="Line 110">
              <a:extLst>
                <a:ext uri="{FF2B5EF4-FFF2-40B4-BE49-F238E27FC236}">
                  <a16:creationId xmlns:a16="http://schemas.microsoft.com/office/drawing/2014/main" id="{CBDCFA81-1DD5-9744-BAA2-7FA55C422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" y="754"/>
              <a:ext cx="1134" cy="127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7" name="Line 111">
              <a:extLst>
                <a:ext uri="{FF2B5EF4-FFF2-40B4-BE49-F238E27FC236}">
                  <a16:creationId xmlns:a16="http://schemas.microsoft.com/office/drawing/2014/main" id="{A52DB72C-DD70-694A-9A0C-7E70A0E8F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6" y="391"/>
              <a:ext cx="1134" cy="163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9459" name="TextBox 34">
            <a:extLst>
              <a:ext uri="{FF2B5EF4-FFF2-40B4-BE49-F238E27FC236}">
                <a16:creationId xmlns:a16="http://schemas.microsoft.com/office/drawing/2014/main" id="{5096D979-3C27-8047-AEC4-5F575C09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639" y="6113506"/>
            <a:ext cx="3628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err="1"/>
              <a:t>Weight</a:t>
            </a:r>
            <a:r>
              <a:rPr lang="sv-SE" altLang="sv-SE" sz="1800"/>
              <a:t> = </a:t>
            </a:r>
            <a:r>
              <a:rPr lang="ja-JP" altLang="sv-SE" sz="1800"/>
              <a:t>”</a:t>
            </a:r>
            <a:r>
              <a:rPr lang="sv-SE" altLang="ja-JP" sz="1800" err="1"/>
              <a:t>loadings</a:t>
            </a:r>
            <a:r>
              <a:rPr lang="ja-JP" altLang="sv-SE" sz="1800"/>
              <a:t>" </a:t>
            </a:r>
            <a:r>
              <a:rPr lang="sv-SE" altLang="ja-JP" sz="1800"/>
              <a:t>(</a:t>
            </a:r>
            <a:r>
              <a:rPr lang="sv-SE" altLang="ja-JP" sz="1800" err="1"/>
              <a:t>correlations</a:t>
            </a:r>
            <a:r>
              <a:rPr lang="sv-SE" altLang="ja-JP" sz="1800"/>
              <a:t>)</a:t>
            </a:r>
            <a:endParaRPr lang="sv-SE" altLang="sv-SE" sz="1800"/>
          </a:p>
        </p:txBody>
      </p:sp>
      <p:grpSp>
        <p:nvGrpSpPr>
          <p:cNvPr id="19461" name="Grupp 48">
            <a:extLst>
              <a:ext uri="{FF2B5EF4-FFF2-40B4-BE49-F238E27FC236}">
                <a16:creationId xmlns:a16="http://schemas.microsoft.com/office/drawing/2014/main" id="{8521366A-7B3A-2948-AFF3-820075896C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20080" y="1344569"/>
            <a:ext cx="825500" cy="325438"/>
            <a:chOff x="6876256" y="1701800"/>
            <a:chExt cx="1412875" cy="557212"/>
          </a:xfrm>
        </p:grpSpPr>
        <p:sp>
          <p:nvSpPr>
            <p:cNvPr id="19478" name="Oval 98">
              <a:extLst>
                <a:ext uri="{FF2B5EF4-FFF2-40B4-BE49-F238E27FC236}">
                  <a16:creationId xmlns:a16="http://schemas.microsoft.com/office/drawing/2014/main" id="{A1FAAEB1-5B3C-1949-BF62-359D2E4A24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479" name="Text Box 99">
              <a:extLst>
                <a:ext uri="{FF2B5EF4-FFF2-40B4-BE49-F238E27FC236}">
                  <a16:creationId xmlns:a16="http://schemas.microsoft.com/office/drawing/2014/main" id="{DCA3DBA2-9D23-6E4B-B3EA-4306A669472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4</a:t>
              </a:r>
            </a:p>
          </p:txBody>
        </p:sp>
      </p:grpSp>
      <p:grpSp>
        <p:nvGrpSpPr>
          <p:cNvPr id="19462" name="Grupp 51">
            <a:extLst>
              <a:ext uri="{FF2B5EF4-FFF2-40B4-BE49-F238E27FC236}">
                <a16:creationId xmlns:a16="http://schemas.microsoft.com/office/drawing/2014/main" id="{BD8D0D0D-DE0F-584D-94B3-33B9FF5ADE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20080" y="846094"/>
            <a:ext cx="825500" cy="325438"/>
            <a:chOff x="6876256" y="1701800"/>
            <a:chExt cx="1412875" cy="557212"/>
          </a:xfrm>
        </p:grpSpPr>
        <p:sp>
          <p:nvSpPr>
            <p:cNvPr id="19476" name="Oval 98">
              <a:extLst>
                <a:ext uri="{FF2B5EF4-FFF2-40B4-BE49-F238E27FC236}">
                  <a16:creationId xmlns:a16="http://schemas.microsoft.com/office/drawing/2014/main" id="{99BF683D-54B9-4541-A377-581CF8A81D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477" name="Text Box 99">
              <a:extLst>
                <a:ext uri="{FF2B5EF4-FFF2-40B4-BE49-F238E27FC236}">
                  <a16:creationId xmlns:a16="http://schemas.microsoft.com/office/drawing/2014/main" id="{D5A7EB89-725F-D34F-A8C9-52DDBD19349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3</a:t>
              </a:r>
            </a:p>
          </p:txBody>
        </p:sp>
      </p:grpSp>
      <p:grpSp>
        <p:nvGrpSpPr>
          <p:cNvPr id="19463" name="Grupp 54">
            <a:extLst>
              <a:ext uri="{FF2B5EF4-FFF2-40B4-BE49-F238E27FC236}">
                <a16:creationId xmlns:a16="http://schemas.microsoft.com/office/drawing/2014/main" id="{BD4D033E-DFB0-1C4F-BB88-43B4C122DE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18492" y="1828758"/>
            <a:ext cx="825500" cy="325437"/>
            <a:chOff x="6876256" y="1701800"/>
            <a:chExt cx="1412875" cy="557212"/>
          </a:xfrm>
        </p:grpSpPr>
        <p:sp>
          <p:nvSpPr>
            <p:cNvPr id="19474" name="Oval 98">
              <a:extLst>
                <a:ext uri="{FF2B5EF4-FFF2-40B4-BE49-F238E27FC236}">
                  <a16:creationId xmlns:a16="http://schemas.microsoft.com/office/drawing/2014/main" id="{E524AA10-77C2-E545-B634-E92AF0BE35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475" name="Text Box 99">
              <a:extLst>
                <a:ext uri="{FF2B5EF4-FFF2-40B4-BE49-F238E27FC236}">
                  <a16:creationId xmlns:a16="http://schemas.microsoft.com/office/drawing/2014/main" id="{B3B022F6-5B9A-A34E-B04D-A0DDA3CFF18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5</a:t>
              </a:r>
            </a:p>
          </p:txBody>
        </p:sp>
      </p:grpSp>
      <p:grpSp>
        <p:nvGrpSpPr>
          <p:cNvPr id="19464" name="Grupp 57">
            <a:extLst>
              <a:ext uri="{FF2B5EF4-FFF2-40B4-BE49-F238E27FC236}">
                <a16:creationId xmlns:a16="http://schemas.microsoft.com/office/drawing/2014/main" id="{A217ED1B-B5B2-2E4A-A4C6-DE9C964906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18492" y="2295483"/>
            <a:ext cx="825500" cy="325437"/>
            <a:chOff x="6876256" y="1701800"/>
            <a:chExt cx="1412875" cy="557212"/>
          </a:xfrm>
        </p:grpSpPr>
        <p:sp>
          <p:nvSpPr>
            <p:cNvPr id="19472" name="Oval 98">
              <a:extLst>
                <a:ext uri="{FF2B5EF4-FFF2-40B4-BE49-F238E27FC236}">
                  <a16:creationId xmlns:a16="http://schemas.microsoft.com/office/drawing/2014/main" id="{55D7E87C-05B6-1A48-92E7-C4F86F9C91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473" name="Text Box 99">
              <a:extLst>
                <a:ext uri="{FF2B5EF4-FFF2-40B4-BE49-F238E27FC236}">
                  <a16:creationId xmlns:a16="http://schemas.microsoft.com/office/drawing/2014/main" id="{C488D607-94E1-3D44-B4A3-8EDD5B787DA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6</a:t>
              </a:r>
            </a:p>
          </p:txBody>
        </p:sp>
      </p:grpSp>
      <p:grpSp>
        <p:nvGrpSpPr>
          <p:cNvPr id="19465" name="Grupp 60">
            <a:extLst>
              <a:ext uri="{FF2B5EF4-FFF2-40B4-BE49-F238E27FC236}">
                <a16:creationId xmlns:a16="http://schemas.microsoft.com/office/drawing/2014/main" id="{FAF9CFE0-0851-3D4C-A8A3-40A4708AEF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18492" y="2754269"/>
            <a:ext cx="825500" cy="325438"/>
            <a:chOff x="6876256" y="1701800"/>
            <a:chExt cx="1412875" cy="557212"/>
          </a:xfrm>
        </p:grpSpPr>
        <p:sp>
          <p:nvSpPr>
            <p:cNvPr id="19470" name="Oval 98">
              <a:extLst>
                <a:ext uri="{FF2B5EF4-FFF2-40B4-BE49-F238E27FC236}">
                  <a16:creationId xmlns:a16="http://schemas.microsoft.com/office/drawing/2014/main" id="{36E41799-36D3-884D-96F6-2B1B56FF54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471" name="Text Box 99">
              <a:extLst>
                <a:ext uri="{FF2B5EF4-FFF2-40B4-BE49-F238E27FC236}">
                  <a16:creationId xmlns:a16="http://schemas.microsoft.com/office/drawing/2014/main" id="{78C6EFF0-A13F-F740-93A5-0A702AD4E79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7</a:t>
              </a:r>
            </a:p>
          </p:txBody>
        </p:sp>
      </p:grpSp>
      <p:grpSp>
        <p:nvGrpSpPr>
          <p:cNvPr id="19466" name="Grupp 63">
            <a:extLst>
              <a:ext uri="{FF2B5EF4-FFF2-40B4-BE49-F238E27FC236}">
                <a16:creationId xmlns:a16="http://schemas.microsoft.com/office/drawing/2014/main" id="{853AF809-AD4F-DD45-85BE-770C652B98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18492" y="3257508"/>
            <a:ext cx="825500" cy="325437"/>
            <a:chOff x="6876256" y="1701800"/>
            <a:chExt cx="1412875" cy="557212"/>
          </a:xfrm>
        </p:grpSpPr>
        <p:sp>
          <p:nvSpPr>
            <p:cNvPr id="19468" name="Oval 98">
              <a:extLst>
                <a:ext uri="{FF2B5EF4-FFF2-40B4-BE49-F238E27FC236}">
                  <a16:creationId xmlns:a16="http://schemas.microsoft.com/office/drawing/2014/main" id="{ECD8DCE9-083A-2242-8D10-0CC6175787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469" name="Text Box 99">
              <a:extLst>
                <a:ext uri="{FF2B5EF4-FFF2-40B4-BE49-F238E27FC236}">
                  <a16:creationId xmlns:a16="http://schemas.microsoft.com/office/drawing/2014/main" id="{32E8A866-8A59-6B46-A834-1890A53A158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8</a:t>
              </a:r>
            </a:p>
          </p:txBody>
        </p:sp>
      </p:grpSp>
      <p:sp>
        <p:nvSpPr>
          <p:cNvPr id="19467" name="textruta 2">
            <a:extLst>
              <a:ext uri="{FF2B5EF4-FFF2-40B4-BE49-F238E27FC236}">
                <a16:creationId xmlns:a16="http://schemas.microsoft.com/office/drawing/2014/main" id="{C42DF825-0F1F-424D-898F-2D265B5C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306" y="744494"/>
            <a:ext cx="395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sv-SE" altLang="sv-SE" sz="2800"/>
              <a:t>+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CD5C65F-2E33-9ECC-EBA8-6F055A52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033" y="4483817"/>
            <a:ext cx="89360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F</a:t>
            </a:r>
            <a:r>
              <a:rPr lang="sv-SE" altLang="sv-SE" sz="1800" baseline="-25000"/>
              <a:t>1</a:t>
            </a:r>
            <a:r>
              <a:rPr lang="sv-SE" altLang="sv-SE" sz="1800"/>
              <a:t> = (weight</a:t>
            </a:r>
            <a:r>
              <a:rPr lang="sv-SE" altLang="sv-SE" sz="1800" baseline="-25000"/>
              <a:t>1</a:t>
            </a:r>
            <a:r>
              <a:rPr lang="sv-SE" altLang="sv-SE" sz="1800"/>
              <a:t> x X</a:t>
            </a:r>
            <a:r>
              <a:rPr lang="sv-SE" altLang="sv-SE" sz="1800" baseline="-25000"/>
              <a:t>1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2</a:t>
            </a:r>
            <a:r>
              <a:rPr lang="sv-SE" altLang="sv-SE" sz="1800"/>
              <a:t> x X</a:t>
            </a:r>
            <a:r>
              <a:rPr lang="sv-SE" altLang="sv-SE" sz="1800" baseline="-25000"/>
              <a:t>2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3</a:t>
            </a:r>
            <a:r>
              <a:rPr lang="sv-SE" altLang="sv-SE" sz="1800"/>
              <a:t> x X</a:t>
            </a:r>
            <a:r>
              <a:rPr lang="sv-SE" altLang="sv-SE" sz="1800" baseline="-25000"/>
              <a:t>3</a:t>
            </a:r>
            <a:r>
              <a:rPr lang="sv-SE" altLang="sv-SE" sz="1800"/>
              <a:t> ) + ... + (weight</a:t>
            </a:r>
            <a:r>
              <a:rPr lang="sv-SE" altLang="sv-SE" sz="1800" baseline="-25000"/>
              <a:t>8</a:t>
            </a:r>
            <a:r>
              <a:rPr lang="sv-SE" altLang="sv-SE" sz="1800"/>
              <a:t> x X</a:t>
            </a:r>
            <a:r>
              <a:rPr lang="sv-SE" altLang="sv-SE" sz="1800" baseline="-25000"/>
              <a:t>8</a:t>
            </a:r>
            <a:r>
              <a:rPr lang="sv-SE" altLang="sv-SE" sz="1800"/>
              <a:t> ) + e </a:t>
            </a:r>
            <a:r>
              <a:rPr lang="sv-SE" altLang="sv-SE" sz="1800" baseline="-25000"/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F</a:t>
            </a:r>
            <a:r>
              <a:rPr lang="sv-SE" altLang="sv-SE" sz="1800" baseline="-25000"/>
              <a:t>2</a:t>
            </a:r>
            <a:r>
              <a:rPr lang="sv-SE" altLang="sv-SE" sz="1800"/>
              <a:t> = (weight</a:t>
            </a:r>
            <a:r>
              <a:rPr lang="sv-SE" altLang="sv-SE" sz="1800" baseline="-25000"/>
              <a:t>1</a:t>
            </a:r>
            <a:r>
              <a:rPr lang="sv-SE" altLang="sv-SE" sz="1800"/>
              <a:t> x X</a:t>
            </a:r>
            <a:r>
              <a:rPr lang="sv-SE" altLang="sv-SE" sz="1800" baseline="-25000"/>
              <a:t>1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2</a:t>
            </a:r>
            <a:r>
              <a:rPr lang="sv-SE" altLang="sv-SE" sz="1800"/>
              <a:t> x X</a:t>
            </a:r>
            <a:r>
              <a:rPr lang="sv-SE" altLang="sv-SE" sz="1800" baseline="-25000"/>
              <a:t>2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3</a:t>
            </a:r>
            <a:r>
              <a:rPr lang="sv-SE" altLang="sv-SE" sz="1800"/>
              <a:t> x X</a:t>
            </a:r>
            <a:r>
              <a:rPr lang="sv-SE" altLang="sv-SE" sz="1800" baseline="-25000"/>
              <a:t>3</a:t>
            </a:r>
            <a:r>
              <a:rPr lang="sv-SE" altLang="sv-SE" sz="1800"/>
              <a:t> ) + ... + (weight</a:t>
            </a:r>
            <a:r>
              <a:rPr lang="sv-SE" altLang="sv-SE" sz="1800" baseline="-25000"/>
              <a:t>8</a:t>
            </a:r>
            <a:r>
              <a:rPr lang="sv-SE" altLang="sv-SE" sz="1800"/>
              <a:t> x X</a:t>
            </a:r>
            <a:r>
              <a:rPr lang="sv-SE" altLang="sv-SE" sz="1800" baseline="-25000"/>
              <a:t>8</a:t>
            </a:r>
            <a:r>
              <a:rPr lang="sv-SE" altLang="sv-SE" sz="1800"/>
              <a:t> ) + e</a:t>
            </a:r>
            <a:r>
              <a:rPr lang="sv-SE" altLang="sv-SE" sz="1800" baseline="-25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F</a:t>
            </a:r>
            <a:r>
              <a:rPr lang="sv-SE" altLang="sv-SE" sz="1800" baseline="-25000"/>
              <a:t>8</a:t>
            </a:r>
            <a:r>
              <a:rPr lang="sv-SE" altLang="sv-SE" sz="1800"/>
              <a:t> = (weight</a:t>
            </a:r>
            <a:r>
              <a:rPr lang="sv-SE" altLang="sv-SE" sz="1800" baseline="-25000"/>
              <a:t>1</a:t>
            </a:r>
            <a:r>
              <a:rPr lang="sv-SE" altLang="sv-SE" sz="1800"/>
              <a:t> x X</a:t>
            </a:r>
            <a:r>
              <a:rPr lang="sv-SE" altLang="sv-SE" sz="1800" baseline="-25000"/>
              <a:t>1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2</a:t>
            </a:r>
            <a:r>
              <a:rPr lang="sv-SE" altLang="sv-SE" sz="1800"/>
              <a:t> x X</a:t>
            </a:r>
            <a:r>
              <a:rPr lang="sv-SE" altLang="sv-SE" sz="1800" baseline="-25000"/>
              <a:t>2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3</a:t>
            </a:r>
            <a:r>
              <a:rPr lang="sv-SE" altLang="sv-SE" sz="1800"/>
              <a:t> x X</a:t>
            </a:r>
            <a:r>
              <a:rPr lang="sv-SE" altLang="sv-SE" sz="1800" baseline="-25000"/>
              <a:t>3</a:t>
            </a:r>
            <a:r>
              <a:rPr lang="sv-SE" altLang="sv-SE" sz="1800"/>
              <a:t> ) + ... + (weight</a:t>
            </a:r>
            <a:r>
              <a:rPr lang="sv-SE" altLang="sv-SE" sz="1800" baseline="-25000"/>
              <a:t>8</a:t>
            </a:r>
            <a:r>
              <a:rPr lang="sv-SE" altLang="sv-SE" sz="1800"/>
              <a:t> x X</a:t>
            </a:r>
            <a:r>
              <a:rPr lang="sv-SE" altLang="sv-SE" sz="1800" baseline="-25000"/>
              <a:t>8</a:t>
            </a:r>
            <a:r>
              <a:rPr lang="sv-SE" altLang="sv-SE" sz="1800"/>
              <a:t> ) + e</a:t>
            </a:r>
            <a:r>
              <a:rPr lang="sv-SE" altLang="sv-SE" sz="1800" baseline="-25000"/>
              <a:t>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4">
            <a:extLst>
              <a:ext uri="{FF2B5EF4-FFF2-40B4-BE49-F238E27FC236}">
                <a16:creationId xmlns:a16="http://schemas.microsoft.com/office/drawing/2014/main" id="{5096D979-3C27-8047-AEC4-5F575C09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639" y="6113506"/>
            <a:ext cx="3628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err="1"/>
              <a:t>Weight</a:t>
            </a:r>
            <a:r>
              <a:rPr lang="sv-SE" altLang="sv-SE" sz="1800"/>
              <a:t> = </a:t>
            </a:r>
            <a:r>
              <a:rPr lang="ja-JP" altLang="sv-SE" sz="1800"/>
              <a:t>”</a:t>
            </a:r>
            <a:r>
              <a:rPr lang="sv-SE" altLang="ja-JP" sz="1800" err="1"/>
              <a:t>loadings</a:t>
            </a:r>
            <a:r>
              <a:rPr lang="ja-JP" altLang="sv-SE" sz="1800"/>
              <a:t>" </a:t>
            </a:r>
            <a:r>
              <a:rPr lang="sv-SE" altLang="ja-JP" sz="1800"/>
              <a:t>(</a:t>
            </a:r>
            <a:r>
              <a:rPr lang="sv-SE" altLang="ja-JP" sz="1800" err="1"/>
              <a:t>correlations</a:t>
            </a:r>
            <a:r>
              <a:rPr lang="sv-SE" altLang="ja-JP" sz="1800"/>
              <a:t>)</a:t>
            </a:r>
            <a:endParaRPr lang="sv-SE" altLang="sv-SE" sz="1800"/>
          </a:p>
        </p:txBody>
      </p:sp>
      <p:grpSp>
        <p:nvGrpSpPr>
          <p:cNvPr id="51" name="Group 32">
            <a:extLst>
              <a:ext uri="{FF2B5EF4-FFF2-40B4-BE49-F238E27FC236}">
                <a16:creationId xmlns:a16="http://schemas.microsoft.com/office/drawing/2014/main" id="{D794753D-FABF-2DC7-B723-B8347854CA38}"/>
              </a:ext>
            </a:extLst>
          </p:cNvPr>
          <p:cNvGrpSpPr>
            <a:grpSpLocks/>
          </p:cNvGrpSpPr>
          <p:nvPr/>
        </p:nvGrpSpPr>
        <p:grpSpPr bwMode="auto">
          <a:xfrm>
            <a:off x="3517898" y="342858"/>
            <a:ext cx="3565525" cy="3932237"/>
            <a:chOff x="3129" y="255"/>
            <a:chExt cx="2246" cy="2477"/>
          </a:xfrm>
        </p:grpSpPr>
        <p:sp>
          <p:nvSpPr>
            <p:cNvPr id="52" name="Line 33">
              <a:extLst>
                <a:ext uri="{FF2B5EF4-FFF2-40B4-BE49-F238E27FC236}">
                  <a16:creationId xmlns:a16="http://schemas.microsoft.com/office/drawing/2014/main" id="{4FD7F98D-5C87-9FAF-FE86-1C5864CBDA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365" y="1646"/>
              <a:ext cx="1121" cy="35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" name="Line 34">
              <a:extLst>
                <a:ext uri="{FF2B5EF4-FFF2-40B4-BE49-F238E27FC236}">
                  <a16:creationId xmlns:a16="http://schemas.microsoft.com/office/drawing/2014/main" id="{70298372-867C-B6B6-E180-742E816BC57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365" y="1996"/>
              <a:ext cx="1121" cy="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4" name="Line 35">
              <a:extLst>
                <a:ext uri="{FF2B5EF4-FFF2-40B4-BE49-F238E27FC236}">
                  <a16:creationId xmlns:a16="http://schemas.microsoft.com/office/drawing/2014/main" id="{92BF1F0D-D683-4189-586C-E2575278F2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65" y="1997"/>
              <a:ext cx="1121" cy="28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" name="Line 36">
              <a:extLst>
                <a:ext uri="{FF2B5EF4-FFF2-40B4-BE49-F238E27FC236}">
                  <a16:creationId xmlns:a16="http://schemas.microsoft.com/office/drawing/2014/main" id="{EE2F5D05-1EC3-3C27-8738-F93379C69D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65" y="1997"/>
              <a:ext cx="1121" cy="63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" name="Oval 37">
              <a:extLst>
                <a:ext uri="{FF2B5EF4-FFF2-40B4-BE49-F238E27FC236}">
                  <a16:creationId xmlns:a16="http://schemas.microsoft.com/office/drawing/2014/main" id="{714BE4A1-6E7D-814F-8D00-36A0086FE4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85" y="1813"/>
              <a:ext cx="890" cy="3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57" name="Text Box 38">
              <a:extLst>
                <a:ext uri="{FF2B5EF4-FFF2-40B4-BE49-F238E27FC236}">
                  <a16:creationId xmlns:a16="http://schemas.microsoft.com/office/drawing/2014/main" id="{563A3F9C-A4CD-C1BD-9DF3-8EF019EEA38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90" y="1831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2400"/>
                <a:t>F</a:t>
              </a:r>
              <a:r>
                <a:rPr lang="sv-SE" altLang="sv-SE" sz="2400" baseline="-25000"/>
                <a:t>2</a:t>
              </a:r>
            </a:p>
          </p:txBody>
        </p:sp>
        <p:sp>
          <p:nvSpPr>
            <p:cNvPr id="58" name="Text Box 39">
              <a:extLst>
                <a:ext uri="{FF2B5EF4-FFF2-40B4-BE49-F238E27FC236}">
                  <a16:creationId xmlns:a16="http://schemas.microsoft.com/office/drawing/2014/main" id="{A01A17E2-9995-9475-1DD2-A60C318DE59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31" y="1571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5</a:t>
              </a:r>
            </a:p>
          </p:txBody>
        </p:sp>
        <p:sp>
          <p:nvSpPr>
            <p:cNvPr id="59" name="Text Box 40">
              <a:extLst>
                <a:ext uri="{FF2B5EF4-FFF2-40B4-BE49-F238E27FC236}">
                  <a16:creationId xmlns:a16="http://schemas.microsoft.com/office/drawing/2014/main" id="{6C5678C2-FA87-3A68-F1B7-F147EFCCEB6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31" y="2190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7</a:t>
              </a:r>
            </a:p>
          </p:txBody>
        </p:sp>
        <p:sp>
          <p:nvSpPr>
            <p:cNvPr id="60" name="Text Box 41">
              <a:extLst>
                <a:ext uri="{FF2B5EF4-FFF2-40B4-BE49-F238E27FC236}">
                  <a16:creationId xmlns:a16="http://schemas.microsoft.com/office/drawing/2014/main" id="{A09E1C07-8789-EBD7-89F2-5FC4974938B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29" y="1883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6</a:t>
              </a:r>
            </a:p>
          </p:txBody>
        </p:sp>
        <p:sp>
          <p:nvSpPr>
            <p:cNvPr id="61" name="Text Box 42">
              <a:extLst>
                <a:ext uri="{FF2B5EF4-FFF2-40B4-BE49-F238E27FC236}">
                  <a16:creationId xmlns:a16="http://schemas.microsoft.com/office/drawing/2014/main" id="{2305A756-5533-2ABC-365C-E4AC1C54318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31" y="2534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8</a:t>
              </a:r>
            </a:p>
          </p:txBody>
        </p:sp>
        <p:sp>
          <p:nvSpPr>
            <p:cNvPr id="62" name="Line 43">
              <a:extLst>
                <a:ext uri="{FF2B5EF4-FFF2-40B4-BE49-F238E27FC236}">
                  <a16:creationId xmlns:a16="http://schemas.microsoft.com/office/drawing/2014/main" id="{F24FF8F5-AB37-78A9-5CD7-C751FF9D288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365" y="330"/>
              <a:ext cx="1121" cy="35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3" name="Line 44">
              <a:extLst>
                <a:ext uri="{FF2B5EF4-FFF2-40B4-BE49-F238E27FC236}">
                  <a16:creationId xmlns:a16="http://schemas.microsoft.com/office/drawing/2014/main" id="{F72EEB91-FEE9-8CA0-6C95-F0CE51FC7A5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365" y="680"/>
              <a:ext cx="1121" cy="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56" name="Line 45">
              <a:extLst>
                <a:ext uri="{FF2B5EF4-FFF2-40B4-BE49-F238E27FC236}">
                  <a16:creationId xmlns:a16="http://schemas.microsoft.com/office/drawing/2014/main" id="{FF95B01A-EBFE-DC39-91E3-AC8C1376FF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65" y="681"/>
              <a:ext cx="1121" cy="28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57" name="Line 46">
              <a:extLst>
                <a:ext uri="{FF2B5EF4-FFF2-40B4-BE49-F238E27FC236}">
                  <a16:creationId xmlns:a16="http://schemas.microsoft.com/office/drawing/2014/main" id="{8B8B4FF5-C8BB-8838-5AC4-4B3FF9B5CA7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65" y="681"/>
              <a:ext cx="1121" cy="63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08" name="Oval 47">
              <a:extLst>
                <a:ext uri="{FF2B5EF4-FFF2-40B4-BE49-F238E27FC236}">
                  <a16:creationId xmlns:a16="http://schemas.microsoft.com/office/drawing/2014/main" id="{399EDEA8-DDE3-8646-54EA-BF369E18E8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85" y="497"/>
              <a:ext cx="890" cy="3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509" name="Text Box 48">
              <a:extLst>
                <a:ext uri="{FF2B5EF4-FFF2-40B4-BE49-F238E27FC236}">
                  <a16:creationId xmlns:a16="http://schemas.microsoft.com/office/drawing/2014/main" id="{0AB6A921-AC6B-C872-2258-D242C94EF0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90" y="515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2400"/>
                <a:t>F</a:t>
              </a:r>
              <a:r>
                <a:rPr lang="sv-SE" altLang="sv-SE" sz="2400" baseline="-25000"/>
                <a:t>1</a:t>
              </a:r>
            </a:p>
          </p:txBody>
        </p:sp>
        <p:sp>
          <p:nvSpPr>
            <p:cNvPr id="19510" name="Text Box 49">
              <a:extLst>
                <a:ext uri="{FF2B5EF4-FFF2-40B4-BE49-F238E27FC236}">
                  <a16:creationId xmlns:a16="http://schemas.microsoft.com/office/drawing/2014/main" id="{87B603DE-E0B3-733B-178C-B502B099FC6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31" y="255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1</a:t>
              </a:r>
            </a:p>
          </p:txBody>
        </p:sp>
        <p:sp>
          <p:nvSpPr>
            <p:cNvPr id="19511" name="Text Box 50">
              <a:extLst>
                <a:ext uri="{FF2B5EF4-FFF2-40B4-BE49-F238E27FC236}">
                  <a16:creationId xmlns:a16="http://schemas.microsoft.com/office/drawing/2014/main" id="{0FC60D97-3537-20D6-A753-4CB4573B2DE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31" y="874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3</a:t>
              </a:r>
            </a:p>
          </p:txBody>
        </p:sp>
        <p:sp>
          <p:nvSpPr>
            <p:cNvPr id="19512" name="Text Box 51">
              <a:extLst>
                <a:ext uri="{FF2B5EF4-FFF2-40B4-BE49-F238E27FC236}">
                  <a16:creationId xmlns:a16="http://schemas.microsoft.com/office/drawing/2014/main" id="{A7AFCC07-4A3E-0ACE-94CB-148222EF230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29" y="567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2</a:t>
              </a:r>
            </a:p>
          </p:txBody>
        </p:sp>
        <p:sp>
          <p:nvSpPr>
            <p:cNvPr id="19513" name="Text Box 52">
              <a:extLst>
                <a:ext uri="{FF2B5EF4-FFF2-40B4-BE49-F238E27FC236}">
                  <a16:creationId xmlns:a16="http://schemas.microsoft.com/office/drawing/2014/main" id="{CE98C241-1E21-D724-D1BB-55ED67C45D3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31" y="1218"/>
              <a:ext cx="184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4</a:t>
              </a:r>
            </a:p>
          </p:txBody>
        </p:sp>
        <p:sp>
          <p:nvSpPr>
            <p:cNvPr id="19514" name="Line 53">
              <a:extLst>
                <a:ext uri="{FF2B5EF4-FFF2-40B4-BE49-F238E27FC236}">
                  <a16:creationId xmlns:a16="http://schemas.microsoft.com/office/drawing/2014/main" id="{2F20A748-2560-B363-8476-2ED64FC8D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6" y="691"/>
              <a:ext cx="1134" cy="907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15" name="Line 54">
              <a:extLst>
                <a:ext uri="{FF2B5EF4-FFF2-40B4-BE49-F238E27FC236}">
                  <a16:creationId xmlns:a16="http://schemas.microsoft.com/office/drawing/2014/main" id="{C785C9EB-FAC9-0281-A5D1-14A01C044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6" y="691"/>
              <a:ext cx="1134" cy="122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16" name="Line 55">
              <a:extLst>
                <a:ext uri="{FF2B5EF4-FFF2-40B4-BE49-F238E27FC236}">
                  <a16:creationId xmlns:a16="http://schemas.microsoft.com/office/drawing/2014/main" id="{022D3100-A0B7-5FBF-E202-9C5154FA6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6" y="691"/>
              <a:ext cx="1134" cy="1542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17" name="Line 56">
              <a:extLst>
                <a:ext uri="{FF2B5EF4-FFF2-40B4-BE49-F238E27FC236}">
                  <a16:creationId xmlns:a16="http://schemas.microsoft.com/office/drawing/2014/main" id="{C2B9A900-8F3C-38F5-82D0-AD1C656B31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6" y="691"/>
              <a:ext cx="1134" cy="1859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18" name="Line 57">
              <a:extLst>
                <a:ext uri="{FF2B5EF4-FFF2-40B4-BE49-F238E27FC236}">
                  <a16:creationId xmlns:a16="http://schemas.microsoft.com/office/drawing/2014/main" id="{8788A763-A001-9133-A1AA-4D3E1B90E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6" y="1371"/>
              <a:ext cx="1134" cy="635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19" name="Line 58">
              <a:extLst>
                <a:ext uri="{FF2B5EF4-FFF2-40B4-BE49-F238E27FC236}">
                  <a16:creationId xmlns:a16="http://schemas.microsoft.com/office/drawing/2014/main" id="{9D9ED4BD-4B93-AECC-7C80-3FBCDC82B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6" y="1008"/>
              <a:ext cx="1134" cy="99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20" name="Line 59">
              <a:extLst>
                <a:ext uri="{FF2B5EF4-FFF2-40B4-BE49-F238E27FC236}">
                  <a16:creationId xmlns:a16="http://schemas.microsoft.com/office/drawing/2014/main" id="{9FBF045C-0ABD-A462-D8BB-A538FD1AC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6" y="736"/>
              <a:ext cx="1134" cy="127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521" name="Line 60">
              <a:extLst>
                <a:ext uri="{FF2B5EF4-FFF2-40B4-BE49-F238E27FC236}">
                  <a16:creationId xmlns:a16="http://schemas.microsoft.com/office/drawing/2014/main" id="{C8037EDD-482D-899D-33F8-1176E3C6D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6" y="373"/>
              <a:ext cx="1134" cy="1633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9522" name="Grupp 32">
            <a:extLst>
              <a:ext uri="{FF2B5EF4-FFF2-40B4-BE49-F238E27FC236}">
                <a16:creationId xmlns:a16="http://schemas.microsoft.com/office/drawing/2014/main" id="{36916775-6C94-78EA-2AF0-37C4B2DDB5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37535" y="1344569"/>
            <a:ext cx="825500" cy="325438"/>
            <a:chOff x="6876256" y="1701800"/>
            <a:chExt cx="1412875" cy="557212"/>
          </a:xfrm>
        </p:grpSpPr>
        <p:sp>
          <p:nvSpPr>
            <p:cNvPr id="19523" name="Oval 98">
              <a:extLst>
                <a:ext uri="{FF2B5EF4-FFF2-40B4-BE49-F238E27FC236}">
                  <a16:creationId xmlns:a16="http://schemas.microsoft.com/office/drawing/2014/main" id="{63611775-8748-D725-2486-CB2DAAA7D6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524" name="Text Box 99">
              <a:extLst>
                <a:ext uri="{FF2B5EF4-FFF2-40B4-BE49-F238E27FC236}">
                  <a16:creationId xmlns:a16="http://schemas.microsoft.com/office/drawing/2014/main" id="{363619A6-FC6B-E54C-288D-FD9C3223B45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4</a:t>
              </a:r>
            </a:p>
          </p:txBody>
        </p:sp>
      </p:grpSp>
      <p:grpSp>
        <p:nvGrpSpPr>
          <p:cNvPr id="19525" name="Grupp 35">
            <a:extLst>
              <a:ext uri="{FF2B5EF4-FFF2-40B4-BE49-F238E27FC236}">
                <a16:creationId xmlns:a16="http://schemas.microsoft.com/office/drawing/2014/main" id="{84010876-085D-709C-DC91-B233FB0B2B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37535" y="846094"/>
            <a:ext cx="825500" cy="325438"/>
            <a:chOff x="6876256" y="1701800"/>
            <a:chExt cx="1412875" cy="557212"/>
          </a:xfrm>
        </p:grpSpPr>
        <p:sp>
          <p:nvSpPr>
            <p:cNvPr id="19526" name="Oval 98">
              <a:extLst>
                <a:ext uri="{FF2B5EF4-FFF2-40B4-BE49-F238E27FC236}">
                  <a16:creationId xmlns:a16="http://schemas.microsoft.com/office/drawing/2014/main" id="{21447DF8-64E0-45A6-4BCE-6D70D806EE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527" name="Text Box 99">
              <a:extLst>
                <a:ext uri="{FF2B5EF4-FFF2-40B4-BE49-F238E27FC236}">
                  <a16:creationId xmlns:a16="http://schemas.microsoft.com/office/drawing/2014/main" id="{166CE298-7B58-98EA-3A98-11D0890C430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3</a:t>
              </a:r>
            </a:p>
          </p:txBody>
        </p:sp>
      </p:grpSp>
      <p:grpSp>
        <p:nvGrpSpPr>
          <p:cNvPr id="19528" name="Grupp 38">
            <a:extLst>
              <a:ext uri="{FF2B5EF4-FFF2-40B4-BE49-F238E27FC236}">
                <a16:creationId xmlns:a16="http://schemas.microsoft.com/office/drawing/2014/main" id="{A27E1275-A6FA-C4C4-1970-B22862CE1F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35947" y="1828758"/>
            <a:ext cx="825500" cy="325437"/>
            <a:chOff x="6876256" y="1701800"/>
            <a:chExt cx="1412875" cy="557212"/>
          </a:xfrm>
        </p:grpSpPr>
        <p:sp>
          <p:nvSpPr>
            <p:cNvPr id="19529" name="Oval 98">
              <a:extLst>
                <a:ext uri="{FF2B5EF4-FFF2-40B4-BE49-F238E27FC236}">
                  <a16:creationId xmlns:a16="http://schemas.microsoft.com/office/drawing/2014/main" id="{88163213-17E7-8C8A-D1AC-3DA8DEEE01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530" name="Text Box 99">
              <a:extLst>
                <a:ext uri="{FF2B5EF4-FFF2-40B4-BE49-F238E27FC236}">
                  <a16:creationId xmlns:a16="http://schemas.microsoft.com/office/drawing/2014/main" id="{96EBDBD2-923B-4CE3-7772-15D55E586F4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5</a:t>
              </a:r>
            </a:p>
          </p:txBody>
        </p:sp>
      </p:grpSp>
      <p:grpSp>
        <p:nvGrpSpPr>
          <p:cNvPr id="19531" name="Grupp 41">
            <a:extLst>
              <a:ext uri="{FF2B5EF4-FFF2-40B4-BE49-F238E27FC236}">
                <a16:creationId xmlns:a16="http://schemas.microsoft.com/office/drawing/2014/main" id="{10B55A92-0995-B37C-CB31-4D979FF72B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35947" y="2295483"/>
            <a:ext cx="825500" cy="325437"/>
            <a:chOff x="6876256" y="1701800"/>
            <a:chExt cx="1412875" cy="557212"/>
          </a:xfrm>
        </p:grpSpPr>
        <p:sp>
          <p:nvSpPr>
            <p:cNvPr id="19532" name="Oval 98">
              <a:extLst>
                <a:ext uri="{FF2B5EF4-FFF2-40B4-BE49-F238E27FC236}">
                  <a16:creationId xmlns:a16="http://schemas.microsoft.com/office/drawing/2014/main" id="{47719474-F618-49A3-78BF-1B6A6BDDCA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533" name="Text Box 99">
              <a:extLst>
                <a:ext uri="{FF2B5EF4-FFF2-40B4-BE49-F238E27FC236}">
                  <a16:creationId xmlns:a16="http://schemas.microsoft.com/office/drawing/2014/main" id="{1823A35F-EDC8-23A2-33B8-3C0F51DB5F9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6</a:t>
              </a:r>
            </a:p>
          </p:txBody>
        </p:sp>
      </p:grpSp>
      <p:grpSp>
        <p:nvGrpSpPr>
          <p:cNvPr id="19534" name="Grupp 44">
            <a:extLst>
              <a:ext uri="{FF2B5EF4-FFF2-40B4-BE49-F238E27FC236}">
                <a16:creationId xmlns:a16="http://schemas.microsoft.com/office/drawing/2014/main" id="{104CFBFB-71EE-93AF-9FC5-15370441FA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35947" y="2754269"/>
            <a:ext cx="825500" cy="325438"/>
            <a:chOff x="6876256" y="1701800"/>
            <a:chExt cx="1412875" cy="557212"/>
          </a:xfrm>
        </p:grpSpPr>
        <p:sp>
          <p:nvSpPr>
            <p:cNvPr id="19535" name="Oval 98">
              <a:extLst>
                <a:ext uri="{FF2B5EF4-FFF2-40B4-BE49-F238E27FC236}">
                  <a16:creationId xmlns:a16="http://schemas.microsoft.com/office/drawing/2014/main" id="{647477C8-AD49-7280-05EA-1246046458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536" name="Text Box 99">
              <a:extLst>
                <a:ext uri="{FF2B5EF4-FFF2-40B4-BE49-F238E27FC236}">
                  <a16:creationId xmlns:a16="http://schemas.microsoft.com/office/drawing/2014/main" id="{48C7EF01-A81D-1C71-6751-C67258E21FB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7</a:t>
              </a:r>
            </a:p>
          </p:txBody>
        </p:sp>
      </p:grpSp>
      <p:grpSp>
        <p:nvGrpSpPr>
          <p:cNvPr id="19537" name="Grupp 47">
            <a:extLst>
              <a:ext uri="{FF2B5EF4-FFF2-40B4-BE49-F238E27FC236}">
                <a16:creationId xmlns:a16="http://schemas.microsoft.com/office/drawing/2014/main" id="{54149B9D-C4AA-9DC9-2B6F-8D250C9D80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35947" y="3257508"/>
            <a:ext cx="825500" cy="325437"/>
            <a:chOff x="6876256" y="1701800"/>
            <a:chExt cx="1412875" cy="557212"/>
          </a:xfrm>
        </p:grpSpPr>
        <p:sp>
          <p:nvSpPr>
            <p:cNvPr id="19538" name="Oval 98">
              <a:extLst>
                <a:ext uri="{FF2B5EF4-FFF2-40B4-BE49-F238E27FC236}">
                  <a16:creationId xmlns:a16="http://schemas.microsoft.com/office/drawing/2014/main" id="{7073A7D5-98AF-FECF-DEA2-E5B602E3C6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6256" y="1701800"/>
              <a:ext cx="1412875" cy="557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9539" name="Text Box 99">
              <a:extLst>
                <a:ext uri="{FF2B5EF4-FFF2-40B4-BE49-F238E27FC236}">
                  <a16:creationId xmlns:a16="http://schemas.microsoft.com/office/drawing/2014/main" id="{A3214E85-23C4-041D-556E-1CEAE30B67F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60444" y="1730375"/>
              <a:ext cx="618096" cy="52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400"/>
                <a:t>F</a:t>
              </a:r>
              <a:r>
                <a:rPr lang="sv-SE" altLang="sv-SE" sz="1400" baseline="-25000"/>
                <a:t>8</a:t>
              </a:r>
            </a:p>
          </p:txBody>
        </p:sp>
      </p:grpSp>
      <p:sp>
        <p:nvSpPr>
          <p:cNvPr id="19540" name="textruta 50">
            <a:extLst>
              <a:ext uri="{FF2B5EF4-FFF2-40B4-BE49-F238E27FC236}">
                <a16:creationId xmlns:a16="http://schemas.microsoft.com/office/drawing/2014/main" id="{D2E3F457-0AD7-B7B1-68FE-BAB47727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1" y="744494"/>
            <a:ext cx="395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sv-SE" altLang="sv-SE" sz="2800"/>
              <a:t>+</a:t>
            </a:r>
          </a:p>
        </p:txBody>
      </p:sp>
      <p:sp>
        <p:nvSpPr>
          <p:cNvPr id="19541" name="Text Box 2">
            <a:extLst>
              <a:ext uri="{FF2B5EF4-FFF2-40B4-BE49-F238E27FC236}">
                <a16:creationId xmlns:a16="http://schemas.microsoft.com/office/drawing/2014/main" id="{46735006-381C-5BE1-B73D-7B3BDB7EF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033" y="4483817"/>
            <a:ext cx="89360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F</a:t>
            </a:r>
            <a:r>
              <a:rPr lang="sv-SE" altLang="sv-SE" sz="1800" baseline="-25000"/>
              <a:t>1</a:t>
            </a:r>
            <a:r>
              <a:rPr lang="sv-SE" altLang="sv-SE" sz="1800"/>
              <a:t> = (weight</a:t>
            </a:r>
            <a:r>
              <a:rPr lang="sv-SE" altLang="sv-SE" sz="1800" baseline="-25000"/>
              <a:t>1</a:t>
            </a:r>
            <a:r>
              <a:rPr lang="sv-SE" altLang="sv-SE" sz="1800"/>
              <a:t> x X</a:t>
            </a:r>
            <a:r>
              <a:rPr lang="sv-SE" altLang="sv-SE" sz="1800" baseline="-25000"/>
              <a:t>1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2</a:t>
            </a:r>
            <a:r>
              <a:rPr lang="sv-SE" altLang="sv-SE" sz="1800"/>
              <a:t> x X</a:t>
            </a:r>
            <a:r>
              <a:rPr lang="sv-SE" altLang="sv-SE" sz="1800" baseline="-25000"/>
              <a:t>2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3</a:t>
            </a:r>
            <a:r>
              <a:rPr lang="sv-SE" altLang="sv-SE" sz="1800"/>
              <a:t> x X</a:t>
            </a:r>
            <a:r>
              <a:rPr lang="sv-SE" altLang="sv-SE" sz="1800" baseline="-25000"/>
              <a:t>3</a:t>
            </a:r>
            <a:r>
              <a:rPr lang="sv-SE" altLang="sv-SE" sz="1800"/>
              <a:t> ) + ... + (weight</a:t>
            </a:r>
            <a:r>
              <a:rPr lang="sv-SE" altLang="sv-SE" sz="1800" baseline="-25000"/>
              <a:t>8</a:t>
            </a:r>
            <a:r>
              <a:rPr lang="sv-SE" altLang="sv-SE" sz="1800"/>
              <a:t> x X</a:t>
            </a:r>
            <a:r>
              <a:rPr lang="sv-SE" altLang="sv-SE" sz="1800" baseline="-25000"/>
              <a:t>8</a:t>
            </a:r>
            <a:r>
              <a:rPr lang="sv-SE" altLang="sv-SE" sz="1800"/>
              <a:t> ) + e </a:t>
            </a:r>
            <a:r>
              <a:rPr lang="sv-SE" altLang="sv-SE" sz="1800" baseline="-25000"/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F</a:t>
            </a:r>
            <a:r>
              <a:rPr lang="sv-SE" altLang="sv-SE" sz="1800" baseline="-25000"/>
              <a:t>2</a:t>
            </a:r>
            <a:r>
              <a:rPr lang="sv-SE" altLang="sv-SE" sz="1800"/>
              <a:t> = (weight</a:t>
            </a:r>
            <a:r>
              <a:rPr lang="sv-SE" altLang="sv-SE" sz="1800" baseline="-25000"/>
              <a:t>1</a:t>
            </a:r>
            <a:r>
              <a:rPr lang="sv-SE" altLang="sv-SE" sz="1800"/>
              <a:t> x X</a:t>
            </a:r>
            <a:r>
              <a:rPr lang="sv-SE" altLang="sv-SE" sz="1800" baseline="-25000"/>
              <a:t>1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2</a:t>
            </a:r>
            <a:r>
              <a:rPr lang="sv-SE" altLang="sv-SE" sz="1800"/>
              <a:t> x X</a:t>
            </a:r>
            <a:r>
              <a:rPr lang="sv-SE" altLang="sv-SE" sz="1800" baseline="-25000"/>
              <a:t>2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3</a:t>
            </a:r>
            <a:r>
              <a:rPr lang="sv-SE" altLang="sv-SE" sz="1800"/>
              <a:t> x X</a:t>
            </a:r>
            <a:r>
              <a:rPr lang="sv-SE" altLang="sv-SE" sz="1800" baseline="-25000"/>
              <a:t>3</a:t>
            </a:r>
            <a:r>
              <a:rPr lang="sv-SE" altLang="sv-SE" sz="1800"/>
              <a:t> ) + ... + (weight</a:t>
            </a:r>
            <a:r>
              <a:rPr lang="sv-SE" altLang="sv-SE" sz="1800" baseline="-25000"/>
              <a:t>8</a:t>
            </a:r>
            <a:r>
              <a:rPr lang="sv-SE" altLang="sv-SE" sz="1800"/>
              <a:t> x X</a:t>
            </a:r>
            <a:r>
              <a:rPr lang="sv-SE" altLang="sv-SE" sz="1800" baseline="-25000"/>
              <a:t>8</a:t>
            </a:r>
            <a:r>
              <a:rPr lang="sv-SE" altLang="sv-SE" sz="1800"/>
              <a:t> ) + e</a:t>
            </a:r>
            <a:r>
              <a:rPr lang="sv-SE" altLang="sv-SE" sz="1800" baseline="-25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F</a:t>
            </a:r>
            <a:r>
              <a:rPr lang="sv-SE" altLang="sv-SE" sz="1800" baseline="-25000"/>
              <a:t>8</a:t>
            </a:r>
            <a:r>
              <a:rPr lang="sv-SE" altLang="sv-SE" sz="1800"/>
              <a:t> = (weight</a:t>
            </a:r>
            <a:r>
              <a:rPr lang="sv-SE" altLang="sv-SE" sz="1800" baseline="-25000"/>
              <a:t>1</a:t>
            </a:r>
            <a:r>
              <a:rPr lang="sv-SE" altLang="sv-SE" sz="1800"/>
              <a:t> x X</a:t>
            </a:r>
            <a:r>
              <a:rPr lang="sv-SE" altLang="sv-SE" sz="1800" baseline="-25000"/>
              <a:t>1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2</a:t>
            </a:r>
            <a:r>
              <a:rPr lang="sv-SE" altLang="sv-SE" sz="1800"/>
              <a:t> x X</a:t>
            </a:r>
            <a:r>
              <a:rPr lang="sv-SE" altLang="sv-SE" sz="1800" baseline="-25000"/>
              <a:t>2</a:t>
            </a:r>
            <a:r>
              <a:rPr lang="sv-SE" altLang="sv-SE" sz="1800"/>
              <a:t> ) + (weight</a:t>
            </a:r>
            <a:r>
              <a:rPr lang="sv-SE" altLang="sv-SE" sz="1800" baseline="-25000"/>
              <a:t>3</a:t>
            </a:r>
            <a:r>
              <a:rPr lang="sv-SE" altLang="sv-SE" sz="1800"/>
              <a:t> x X</a:t>
            </a:r>
            <a:r>
              <a:rPr lang="sv-SE" altLang="sv-SE" sz="1800" baseline="-25000"/>
              <a:t>3</a:t>
            </a:r>
            <a:r>
              <a:rPr lang="sv-SE" altLang="sv-SE" sz="1800"/>
              <a:t> ) + ... + (weight</a:t>
            </a:r>
            <a:r>
              <a:rPr lang="sv-SE" altLang="sv-SE" sz="1800" baseline="-25000"/>
              <a:t>8</a:t>
            </a:r>
            <a:r>
              <a:rPr lang="sv-SE" altLang="sv-SE" sz="1800"/>
              <a:t> x X</a:t>
            </a:r>
            <a:r>
              <a:rPr lang="sv-SE" altLang="sv-SE" sz="1800" baseline="-25000"/>
              <a:t>8</a:t>
            </a:r>
            <a:r>
              <a:rPr lang="sv-SE" altLang="sv-SE" sz="1800"/>
              <a:t> ) + e</a:t>
            </a:r>
            <a:r>
              <a:rPr lang="sv-SE" altLang="sv-SE" sz="1800" baseline="-25000"/>
              <a:t>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</p:spTree>
    <p:extLst>
      <p:ext uri="{BB962C8B-B14F-4D97-AF65-F5344CB8AC3E}">
        <p14:creationId xmlns:p14="http://schemas.microsoft.com/office/powerpoint/2010/main" val="327043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80" name="Group 84">
            <a:extLst>
              <a:ext uri="{FF2B5EF4-FFF2-40B4-BE49-F238E27FC236}">
                <a16:creationId xmlns:a16="http://schemas.microsoft.com/office/drawing/2014/main" id="{460D9282-5B87-BF42-A59F-5E63786D5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63760"/>
              </p:ext>
            </p:extLst>
          </p:nvPr>
        </p:nvGraphicFramePr>
        <p:xfrm>
          <a:off x="2652714" y="1150938"/>
          <a:ext cx="7921625" cy="4694242"/>
        </p:xfrm>
        <a:graphic>
          <a:graphicData uri="http://schemas.openxmlformats.org/drawingml/2006/table">
            <a:tbl>
              <a:tblPr/>
              <a:tblGrid>
                <a:gridCol w="4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5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feel tense or uptight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appreciate the same things as before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get a kind of feeling of fear as if something terrible is about to happen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can laugh and see things from the humorous side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Worrying thoughts come to 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feel happy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can sit in peace and feel relaxed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feel like I went on </a:t>
                      </a:r>
                      <a:r>
                        <a:rPr kumimoji="0" lang="ja-JP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"</a:t>
                      </a:r>
                      <a:r>
                        <a:rPr kumimoji="0" lang="sv-SE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low gear</a:t>
                      </a:r>
                      <a:r>
                        <a:rPr kumimoji="0" lang="ja-JP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"</a:t>
                      </a:r>
                      <a:endParaRPr kumimoji="0" lang="sv-SE" altLang="sv-S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get a kind of feeling of fear as if I had </a:t>
                      </a:r>
                      <a:r>
                        <a:rPr kumimoji="0" lang="ja-JP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"</a:t>
                      </a:r>
                      <a:r>
                        <a:rPr kumimoji="0" lang="sv-SE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butterflies in my stomach</a:t>
                      </a:r>
                      <a:r>
                        <a:rPr kumimoji="0" lang="ja-JP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"</a:t>
                      </a:r>
                      <a:endParaRPr kumimoji="0" lang="sv-SE" altLang="sv-S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have lost interest in my appearance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feel restless as if I have to be on the go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look forward to things with joy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get sudden feelings of panic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 </a:t>
                      </a:r>
                      <a:r>
                        <a:rPr kumimoji="0" lang="sv-SE" altLang="sv-SE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can</a:t>
                      </a: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enjoy</a:t>
                      </a: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a </a:t>
                      </a:r>
                      <a:r>
                        <a:rPr kumimoji="0" lang="sv-SE" altLang="sv-SE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good</a:t>
                      </a: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book</a:t>
                      </a: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, a </a:t>
                      </a:r>
                      <a:r>
                        <a:rPr kumimoji="0" lang="sv-SE" altLang="sv-SE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good</a:t>
                      </a:r>
                      <a:r>
                        <a:rPr kumimoji="0" lang="sv-SE" alt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radio or TV </a:t>
                      </a:r>
                      <a:r>
                        <a:rPr kumimoji="0" lang="sv-SE" altLang="sv-SE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programme</a:t>
                      </a:r>
                      <a:endParaRPr kumimoji="0" lang="sv-SE" altLang="sv-S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9745" name="Group 49">
            <a:extLst>
              <a:ext uri="{FF2B5EF4-FFF2-40B4-BE49-F238E27FC236}">
                <a16:creationId xmlns:a16="http://schemas.microsoft.com/office/drawing/2014/main" id="{186D5CDA-F1B5-414E-A11B-75370A5A9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34832"/>
              </p:ext>
            </p:extLst>
          </p:nvPr>
        </p:nvGraphicFramePr>
        <p:xfrm>
          <a:off x="2222502" y="1150938"/>
          <a:ext cx="446087" cy="4694242"/>
        </p:xfrm>
        <a:graphic>
          <a:graphicData uri="http://schemas.openxmlformats.org/drawingml/2006/table">
            <a:tbl>
              <a:tblPr/>
              <a:tblGrid>
                <a:gridCol w="44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5681" name="Rectangle 81">
            <a:extLst>
              <a:ext uri="{FF2B5EF4-FFF2-40B4-BE49-F238E27FC236}">
                <a16:creationId xmlns:a16="http://schemas.microsoft.com/office/drawing/2014/main" id="{E567C739-DF9B-0840-83F6-CACEC16D6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6963" y="0"/>
            <a:ext cx="7772400" cy="1143000"/>
          </a:xfrm>
        </p:spPr>
        <p:txBody>
          <a:bodyPr/>
          <a:lstStyle/>
          <a:p>
            <a:pPr eaLnBrk="1" hangingPunct="1"/>
            <a:r>
              <a:rPr lang="sv-SE" altLang="sv-SE" sz="2800"/>
              <a:t>Hospital </a:t>
            </a:r>
            <a:r>
              <a:rPr lang="sv-SE" altLang="sv-SE" sz="2800" err="1"/>
              <a:t>Anxiety</a:t>
            </a:r>
            <a:r>
              <a:rPr lang="sv-SE" altLang="sv-SE" sz="2800"/>
              <a:t> and Depression </a:t>
            </a:r>
            <a:r>
              <a:rPr lang="sv-SE" altLang="sv-SE" sz="2800" err="1"/>
              <a:t>Scale</a:t>
            </a:r>
            <a:r>
              <a:rPr lang="sv-SE" altLang="sv-SE" sz="2800"/>
              <a:t> (HADS)</a:t>
            </a:r>
          </a:p>
        </p:txBody>
      </p:sp>
      <p:sp>
        <p:nvSpPr>
          <p:cNvPr id="25682" name="Text Box 82">
            <a:extLst>
              <a:ext uri="{FF2B5EF4-FFF2-40B4-BE49-F238E27FC236}">
                <a16:creationId xmlns:a16="http://schemas.microsoft.com/office/drawing/2014/main" id="{06350356-C5A3-5F43-9BB4-16D3667D6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6" y="6235632"/>
            <a:ext cx="3470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000" err="1"/>
              <a:t>Zigmond</a:t>
            </a:r>
            <a:r>
              <a:rPr lang="en-GB" altLang="sv-SE" sz="1000"/>
              <a:t> &amp; Snaith. </a:t>
            </a:r>
            <a:r>
              <a:rPr lang="en-GB" altLang="sv-SE" sz="1000" i="1"/>
              <a:t>Acta </a:t>
            </a:r>
            <a:r>
              <a:rPr lang="en-GB" altLang="sv-SE" sz="1000" i="1" err="1"/>
              <a:t>Psychiat</a:t>
            </a:r>
            <a:r>
              <a:rPr lang="en-GB" altLang="sv-SE" sz="1000" i="1"/>
              <a:t> </a:t>
            </a:r>
            <a:r>
              <a:rPr lang="en-GB" altLang="sv-SE" sz="1000" i="1" err="1"/>
              <a:t>Scand</a:t>
            </a:r>
            <a:r>
              <a:rPr lang="en-GB" altLang="sv-SE" sz="1000" i="1"/>
              <a:t> </a:t>
            </a:r>
            <a:r>
              <a:rPr lang="en-GB" altLang="sv-SE" sz="1000"/>
              <a:t>1983;67:361-370</a:t>
            </a:r>
            <a:r>
              <a:rPr lang="sv-SE" altLang="sv-SE" sz="1000"/>
              <a:t>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2091BCF-D05A-2847-9FEC-B12A4C004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2363" y="411958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200"/>
              <a:t>Dimensionality:</a:t>
            </a:r>
            <a:br>
              <a:rPr lang="sv-SE" altLang="sv-SE" sz="3200"/>
            </a:br>
            <a:r>
              <a:rPr lang="sv-SE" altLang="sv-SE" sz="3200"/>
              <a:t>How many factors/components?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EE68293-3F3C-B242-B1FE-599252AAD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92363" y="4300539"/>
            <a:ext cx="7283450" cy="2033587"/>
          </a:xfrm>
        </p:spPr>
        <p:txBody>
          <a:bodyPr/>
          <a:lstStyle/>
          <a:p>
            <a:pPr eaLnBrk="1" hangingPunct="1"/>
            <a:r>
              <a:rPr lang="sv-SE" altLang="sv-SE" sz="2400"/>
              <a:t>Different </a:t>
            </a:r>
            <a:r>
              <a:rPr lang="sv-SE" altLang="sv-SE" sz="2400" err="1"/>
              <a:t>methods</a:t>
            </a:r>
            <a:r>
              <a:rPr lang="sv-SE" altLang="sv-SE" sz="2400"/>
              <a:t>/</a:t>
            </a:r>
            <a:r>
              <a:rPr lang="sv-SE" altLang="sv-SE" sz="2400" err="1"/>
              <a:t>rules</a:t>
            </a:r>
            <a:r>
              <a:rPr lang="sv-SE" altLang="sv-SE" sz="2400"/>
              <a:t> </a:t>
            </a:r>
            <a:r>
              <a:rPr lang="sv-SE" altLang="sv-SE" sz="2400" err="1"/>
              <a:t>of</a:t>
            </a:r>
            <a:r>
              <a:rPr lang="sv-SE" altLang="sv-SE" sz="2400"/>
              <a:t> </a:t>
            </a:r>
            <a:r>
              <a:rPr lang="sv-SE" altLang="sv-SE" sz="2400" err="1"/>
              <a:t>thumb</a:t>
            </a:r>
            <a:r>
              <a:rPr lang="sv-SE" altLang="sv-SE" sz="2400"/>
              <a:t>, </a:t>
            </a:r>
            <a:r>
              <a:rPr lang="sv-SE" altLang="sv-SE" sz="2400" err="1"/>
              <a:t>e.g</a:t>
            </a:r>
            <a:r>
              <a:rPr lang="sv-SE" altLang="sv-SE" sz="2400"/>
              <a:t>.</a:t>
            </a:r>
          </a:p>
          <a:p>
            <a:pPr lvl="1" eaLnBrk="1" hangingPunct="1"/>
            <a:r>
              <a:rPr lang="sv-SE" altLang="sv-SE" sz="2000" err="1"/>
              <a:t>Eigenvalue</a:t>
            </a:r>
            <a:r>
              <a:rPr lang="sv-SE" altLang="sv-SE" sz="2000"/>
              <a:t> &gt;1</a:t>
            </a:r>
          </a:p>
          <a:p>
            <a:pPr lvl="1" eaLnBrk="1" hangingPunct="1"/>
            <a:r>
              <a:rPr lang="sv-SE" altLang="sv-SE" sz="2000" err="1"/>
              <a:t>Scree</a:t>
            </a:r>
            <a:r>
              <a:rPr lang="sv-SE" altLang="sv-SE" sz="2000"/>
              <a:t> </a:t>
            </a:r>
            <a:r>
              <a:rPr lang="sv-SE" altLang="sv-SE" sz="2000" err="1"/>
              <a:t>plot</a:t>
            </a:r>
            <a:endParaRPr lang="sv-SE" altLang="sv-SE" sz="2000"/>
          </a:p>
          <a:p>
            <a:pPr lvl="1" eaLnBrk="1" hangingPunct="1"/>
            <a:r>
              <a:rPr lang="sv-SE" altLang="sv-SE" sz="2000"/>
              <a:t>≥60-70% </a:t>
            </a:r>
            <a:r>
              <a:rPr lang="sv-SE" altLang="sv-SE" sz="2000" err="1"/>
              <a:t>explained</a:t>
            </a:r>
            <a:r>
              <a:rPr lang="sv-SE" altLang="sv-SE" sz="2000"/>
              <a:t> </a:t>
            </a:r>
            <a:r>
              <a:rPr lang="sv-SE" altLang="sv-SE" sz="2000" err="1"/>
              <a:t>variance</a:t>
            </a:r>
            <a:endParaRPr lang="sv-SE" altLang="sv-SE" sz="2000"/>
          </a:p>
          <a:p>
            <a:pPr lvl="1" eaLnBrk="1" hangingPunct="1"/>
            <a:r>
              <a:rPr lang="sv-SE" altLang="sv-SE" sz="2000" err="1"/>
              <a:t>Parallel</a:t>
            </a:r>
            <a:r>
              <a:rPr lang="sv-SE" altLang="sv-SE" sz="2000"/>
              <a:t> </a:t>
            </a:r>
            <a:r>
              <a:rPr lang="sv-SE" altLang="sv-SE" sz="2000" err="1"/>
              <a:t>analysis</a:t>
            </a:r>
            <a:endParaRPr lang="sv-SE" altLang="sv-SE" sz="2000"/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43471BAC-C126-AC40-8CB0-9F4D4F665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r="11157"/>
          <a:stretch>
            <a:fillRect/>
          </a:stretch>
        </p:blipFill>
        <p:spPr bwMode="auto">
          <a:xfrm>
            <a:off x="8040689" y="1917701"/>
            <a:ext cx="237648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FC0D6BBE-A086-1146-B132-50FE66C3C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r="19980"/>
          <a:stretch>
            <a:fillRect/>
          </a:stretch>
        </p:blipFill>
        <p:spPr bwMode="auto">
          <a:xfrm>
            <a:off x="2135188" y="2060576"/>
            <a:ext cx="2087562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03444760-9CAF-D040-B472-1415D95BF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r="8199"/>
          <a:stretch>
            <a:fillRect/>
          </a:stretch>
        </p:blipFill>
        <p:spPr bwMode="auto">
          <a:xfrm>
            <a:off x="4872038" y="1628776"/>
            <a:ext cx="220174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ED69BDE-096B-D74D-A902-74955D2C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76815"/>
            <a:ext cx="9144000" cy="38639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CBCDD9-D9F8-2F45-A23A-EF3465E1D4B7}"/>
              </a:ext>
            </a:extLst>
          </p:cNvPr>
          <p:cNvSpPr txBox="1">
            <a:spLocks/>
          </p:cNvSpPr>
          <p:nvPr/>
        </p:nvSpPr>
        <p:spPr>
          <a:xfrm>
            <a:off x="1981200" y="104552"/>
            <a:ext cx="8229600" cy="4671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sv-SE" sz="3200" kern="0" err="1">
                <a:solidFill>
                  <a:schemeClr val="tx1"/>
                </a:solidFill>
              </a:rPr>
              <a:t>Eigenvalue</a:t>
            </a:r>
            <a:endParaRPr lang="sv-SE" altLang="sv-SE" sz="3200" kern="0">
              <a:solidFill>
                <a:schemeClr val="tx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65FB0DA-566C-0243-8448-15B704D378A5}"/>
              </a:ext>
            </a:extLst>
          </p:cNvPr>
          <p:cNvSpPr txBox="1">
            <a:spLocks/>
          </p:cNvSpPr>
          <p:nvPr/>
        </p:nvSpPr>
        <p:spPr>
          <a:xfrm>
            <a:off x="1981200" y="800332"/>
            <a:ext cx="9405938" cy="18729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v-SE" altLang="sv-SE" sz="2000" kern="0"/>
              <a:t>Sum of </a:t>
            </a:r>
            <a:r>
              <a:rPr lang="sv-SE" altLang="sv-SE" sz="2000" kern="0" err="1"/>
              <a:t>squared</a:t>
            </a:r>
            <a:r>
              <a:rPr lang="sv-SE" altLang="sv-SE" sz="2000" kern="0"/>
              <a:t> </a:t>
            </a:r>
            <a:r>
              <a:rPr lang="sv-SE" altLang="sv-SE" sz="2000" kern="0" err="1"/>
              <a:t>loadings</a:t>
            </a:r>
            <a:r>
              <a:rPr lang="sv-SE" altLang="sv-SE" sz="2000" kern="0"/>
              <a:t> for each factor</a:t>
            </a:r>
          </a:p>
          <a:p>
            <a:pPr eaLnBrk="1" hangingPunct="1"/>
            <a:r>
              <a:rPr lang="sv-SE" altLang="sv-SE" sz="2000" kern="0"/>
              <a:t>Indicates how much of the variance in the data </a:t>
            </a:r>
            <a:r>
              <a:rPr lang="sv-SE" altLang="sv-SE" sz="2000" kern="0" err="1"/>
              <a:t>that</a:t>
            </a:r>
            <a:r>
              <a:rPr lang="sv-SE" altLang="sv-SE" sz="2000" kern="0"/>
              <a:t> is explained by the factor (cf. </a:t>
            </a:r>
            <a:r>
              <a:rPr lang="sv-SE" altLang="ja-JP" sz="2000" kern="0"/>
              <a:t>R</a:t>
            </a:r>
            <a:r>
              <a:rPr lang="sv-SE" altLang="ja-JP" sz="2000" kern="0" baseline="30000"/>
              <a:t>2</a:t>
            </a:r>
            <a:r>
              <a:rPr lang="sv-SE" altLang="ja-JP" sz="2000" kern="0"/>
              <a:t> ) </a:t>
            </a:r>
          </a:p>
          <a:p>
            <a:pPr eaLnBrk="1" hangingPunct="1"/>
            <a:r>
              <a:rPr lang="sv-SE" altLang="sv-SE" sz="2000" kern="0"/>
              <a:t>Sum of </a:t>
            </a:r>
            <a:r>
              <a:rPr lang="sv-SE" altLang="sv-SE" sz="2000" kern="0" err="1"/>
              <a:t>eigenvalues </a:t>
            </a:r>
            <a:r>
              <a:rPr lang="sv-SE" altLang="sv-SE" sz="2000" kern="0"/>
              <a:t>= number of variables</a:t>
            </a:r>
          </a:p>
          <a:p>
            <a:pPr eaLnBrk="1" hangingPunct="1"/>
            <a:r>
              <a:rPr lang="sv-SE" altLang="sv-SE" sz="2000" kern="0" err="1"/>
              <a:t>Eigenvalue/number of </a:t>
            </a:r>
            <a:r>
              <a:rPr lang="sv-SE" altLang="sv-SE" sz="2000" kern="0"/>
              <a:t>variables x 100 = % explained variance</a:t>
            </a:r>
          </a:p>
          <a:p>
            <a:pPr marL="0" indent="0"/>
            <a:endParaRPr lang="en-US" altLang="sv-SE" sz="2000" kern="0"/>
          </a:p>
        </p:txBody>
      </p:sp>
    </p:spTree>
    <p:extLst>
      <p:ext uri="{BB962C8B-B14F-4D97-AF65-F5344CB8AC3E}">
        <p14:creationId xmlns:p14="http://schemas.microsoft.com/office/powerpoint/2010/main" val="266149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CBCDD9-D9F8-2F45-A23A-EF3465E1D4B7}"/>
              </a:ext>
            </a:extLst>
          </p:cNvPr>
          <p:cNvSpPr txBox="1">
            <a:spLocks/>
          </p:cNvSpPr>
          <p:nvPr/>
        </p:nvSpPr>
        <p:spPr>
          <a:xfrm>
            <a:off x="1981200" y="104552"/>
            <a:ext cx="8229600" cy="4671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sv-SE" sz="3200" kern="0" err="1">
                <a:solidFill>
                  <a:schemeClr val="tx1"/>
                </a:solidFill>
              </a:rPr>
              <a:t>Eigenvalue</a:t>
            </a:r>
            <a:r>
              <a:rPr lang="sv-SE" altLang="sv-SE" sz="3200" kern="0">
                <a:solidFill>
                  <a:schemeClr val="tx1"/>
                </a:solidFill>
              </a:rPr>
              <a:t> &gt;1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65FB0DA-566C-0243-8448-15B704D378A5}"/>
              </a:ext>
            </a:extLst>
          </p:cNvPr>
          <p:cNvSpPr txBox="1">
            <a:spLocks/>
          </p:cNvSpPr>
          <p:nvPr/>
        </p:nvSpPr>
        <p:spPr>
          <a:xfrm>
            <a:off x="1981200" y="800332"/>
            <a:ext cx="9405938" cy="18729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v-SE" altLang="sv-SE" sz="2000" kern="0"/>
              <a:t>Sum of </a:t>
            </a:r>
            <a:r>
              <a:rPr lang="sv-SE" altLang="sv-SE" sz="2000" kern="0" err="1"/>
              <a:t>squared</a:t>
            </a:r>
            <a:r>
              <a:rPr lang="sv-SE" altLang="sv-SE" sz="2000" kern="0"/>
              <a:t> </a:t>
            </a:r>
            <a:r>
              <a:rPr lang="sv-SE" altLang="sv-SE" sz="2000" kern="0" err="1"/>
              <a:t>loadings</a:t>
            </a:r>
            <a:r>
              <a:rPr lang="sv-SE" altLang="sv-SE" sz="2000" kern="0"/>
              <a:t> for each factor</a:t>
            </a:r>
          </a:p>
          <a:p>
            <a:pPr eaLnBrk="1" hangingPunct="1"/>
            <a:r>
              <a:rPr lang="sv-SE" altLang="sv-SE" sz="2000" kern="0"/>
              <a:t>Indicates how much of the variance in the data </a:t>
            </a:r>
            <a:r>
              <a:rPr lang="sv-SE" altLang="sv-SE" sz="2000" kern="0" err="1"/>
              <a:t>that</a:t>
            </a:r>
            <a:r>
              <a:rPr lang="sv-SE" altLang="sv-SE" sz="2000" kern="0"/>
              <a:t> is explained by the factor (cf. </a:t>
            </a:r>
            <a:r>
              <a:rPr lang="sv-SE" altLang="ja-JP" sz="2000" kern="0"/>
              <a:t>R</a:t>
            </a:r>
            <a:r>
              <a:rPr lang="sv-SE" altLang="ja-JP" sz="2000" kern="0" baseline="30000"/>
              <a:t>2</a:t>
            </a:r>
            <a:r>
              <a:rPr lang="sv-SE" altLang="ja-JP" sz="2000" kern="0"/>
              <a:t> ) </a:t>
            </a:r>
          </a:p>
          <a:p>
            <a:pPr eaLnBrk="1" hangingPunct="1"/>
            <a:r>
              <a:rPr lang="sv-SE" altLang="sv-SE" sz="2000" kern="0"/>
              <a:t>Sum of </a:t>
            </a:r>
            <a:r>
              <a:rPr lang="sv-SE" altLang="sv-SE" sz="2000" kern="0" err="1"/>
              <a:t>eigenvalues </a:t>
            </a:r>
            <a:r>
              <a:rPr lang="sv-SE" altLang="sv-SE" sz="2000" kern="0"/>
              <a:t>= number of variables</a:t>
            </a:r>
          </a:p>
          <a:p>
            <a:pPr eaLnBrk="1" hangingPunct="1"/>
            <a:r>
              <a:rPr lang="sv-SE" altLang="sv-SE" sz="2000" kern="0" err="1"/>
              <a:t>Eigenvalue/number of </a:t>
            </a:r>
            <a:r>
              <a:rPr lang="sv-SE" altLang="sv-SE" sz="2000" kern="0"/>
              <a:t>variables x 100 = % explained variance</a:t>
            </a:r>
          </a:p>
          <a:p>
            <a:pPr marL="0" indent="0"/>
            <a:endParaRPr lang="en-US" altLang="sv-SE" sz="2000" kern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8740593-4356-4160-3ED3-A99D6EB4B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50" r="62600" b="3719"/>
          <a:stretch/>
        </p:blipFill>
        <p:spPr>
          <a:xfrm>
            <a:off x="4386064" y="2471738"/>
            <a:ext cx="3419872" cy="358593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FA3E4CC-0EA0-0F75-D93D-3B6DE2E42921}"/>
              </a:ext>
            </a:extLst>
          </p:cNvPr>
          <p:cNvSpPr/>
          <p:nvPr/>
        </p:nvSpPr>
        <p:spPr>
          <a:xfrm>
            <a:off x="4493568" y="2750842"/>
            <a:ext cx="1296144" cy="9361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1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C0A8-D49E-C142-87B3-BA690A18A6E8}"/>
              </a:ext>
            </a:extLst>
          </p:cNvPr>
          <p:cNvSpPr txBox="1">
            <a:spLocks/>
          </p:cNvSpPr>
          <p:nvPr/>
        </p:nvSpPr>
        <p:spPr bwMode="auto">
          <a:xfrm>
            <a:off x="1981200" y="50006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err="1"/>
              <a:t>Scree Plot</a:t>
            </a:r>
            <a:endParaRPr lang="sv-SE" alt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A2283D-E220-7A44-AAB0-5DFB8C87A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2"/>
          <a:stretch/>
        </p:blipFill>
        <p:spPr>
          <a:xfrm>
            <a:off x="2092127" y="1516213"/>
            <a:ext cx="8229600" cy="4463441"/>
          </a:xfrm>
          <a:prstGeom prst="rect">
            <a:avLst/>
          </a:prstGeom>
        </p:spPr>
      </p:pic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E81FC4BF-A082-644A-8F90-504ABA3D6524}"/>
              </a:ext>
            </a:extLst>
          </p:cNvPr>
          <p:cNvCxnSpPr>
            <a:cxnSpLocks/>
          </p:cNvCxnSpPr>
          <p:nvPr/>
        </p:nvCxnSpPr>
        <p:spPr>
          <a:xfrm flipH="1" flipV="1">
            <a:off x="4082853" y="4383258"/>
            <a:ext cx="5714131" cy="627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3D28-0A9C-944A-A7C9-04D1D9282E9D}"/>
              </a:ext>
            </a:extLst>
          </p:cNvPr>
          <p:cNvSpPr txBox="1">
            <a:spLocks/>
          </p:cNvSpPr>
          <p:nvPr/>
        </p:nvSpPr>
        <p:spPr>
          <a:xfrm>
            <a:off x="1981200" y="62068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eaLnBrk="1" hangingPunct="1"/>
            <a:r>
              <a:rPr lang="sv-SE" altLang="sv-SE" sz="3200" kern="0">
                <a:solidFill>
                  <a:schemeClr val="tx1"/>
                </a:solidFill>
              </a:rPr>
              <a:t>≥60-70% explained variance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716A1A-1788-644D-86DB-4D126C02C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32" r="63176" b="4025"/>
          <a:stretch/>
        </p:blipFill>
        <p:spPr>
          <a:xfrm>
            <a:off x="4226673" y="1763688"/>
            <a:ext cx="3367178" cy="355660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7599A34-B74D-7B40-926C-03AB01913226}"/>
              </a:ext>
            </a:extLst>
          </p:cNvPr>
          <p:cNvSpPr/>
          <p:nvPr/>
        </p:nvSpPr>
        <p:spPr>
          <a:xfrm>
            <a:off x="4353491" y="2026503"/>
            <a:ext cx="3240360" cy="1165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C20FFD-33C7-C041-A2C3-250EEE63B031}"/>
              </a:ext>
            </a:extLst>
          </p:cNvPr>
          <p:cNvSpPr/>
          <p:nvPr/>
        </p:nvSpPr>
        <p:spPr>
          <a:xfrm>
            <a:off x="4353491" y="2026504"/>
            <a:ext cx="3240360" cy="1369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DA00DF-0A8C-1049-963E-A5CB665E2095}"/>
              </a:ext>
            </a:extLst>
          </p:cNvPr>
          <p:cNvSpPr/>
          <p:nvPr/>
        </p:nvSpPr>
        <p:spPr>
          <a:xfrm>
            <a:off x="4353491" y="2026504"/>
            <a:ext cx="3240360" cy="888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30C957-BE04-A71F-E975-89A5C93A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089"/>
            <a:ext cx="10515600" cy="874395"/>
          </a:xfrm>
        </p:spPr>
        <p:txBody>
          <a:bodyPr/>
          <a:lstStyle/>
          <a:p>
            <a:r>
              <a:rPr lang="sv-SE" err="1"/>
              <a:t>Parallel</a:t>
            </a:r>
            <a:r>
              <a:rPr lang="sv-SE"/>
              <a:t> </a:t>
            </a:r>
            <a:r>
              <a:rPr lang="sv-SE" err="1"/>
              <a:t>analysis</a:t>
            </a:r>
            <a:endParaRPr lang="sv-SE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FDA26AAF-614C-764D-9F4F-B4BF6FA7C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78123"/>
            <a:ext cx="8035636" cy="40767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sv-SE"/>
              <a:t>Calculate eigenvalues/explained variance from empirical data</a:t>
            </a:r>
          </a:p>
          <a:p>
            <a:pPr>
              <a:lnSpc>
                <a:spcPct val="100000"/>
              </a:lnSpc>
            </a:pPr>
            <a:r>
              <a:rPr lang="en-US" altLang="sv-SE"/>
              <a:t>Generate random data</a:t>
            </a:r>
          </a:p>
          <a:p>
            <a:pPr>
              <a:lnSpc>
                <a:spcPct val="100000"/>
              </a:lnSpc>
            </a:pPr>
            <a:r>
              <a:rPr lang="en-US" altLang="sv-SE"/>
              <a:t>Calculate eigenvalues/explained variance from random data</a:t>
            </a:r>
          </a:p>
          <a:p>
            <a:pPr>
              <a:lnSpc>
                <a:spcPct val="100000"/>
              </a:lnSpc>
            </a:pPr>
            <a:r>
              <a:rPr lang="en-US" altLang="sv-SE"/>
              <a:t>Compare eigenvalues/explained variance from empirical and random data</a:t>
            </a:r>
          </a:p>
          <a:p>
            <a:pPr>
              <a:lnSpc>
                <a:spcPct val="100000"/>
              </a:lnSpc>
            </a:pPr>
            <a:r>
              <a:rPr lang="en-US" altLang="sv-SE"/>
              <a:t>Empirical eigenvalues/explained variance &gt; random = valid factor/component</a:t>
            </a: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02437680-4C47-EE42-835E-EC5F3CD9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157" y="365125"/>
            <a:ext cx="256540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D1A40EB-763B-65EF-3728-39A0E016A4AA}"/>
              </a:ext>
            </a:extLst>
          </p:cNvPr>
          <p:cNvSpPr txBox="1"/>
          <p:nvPr/>
        </p:nvSpPr>
        <p:spPr>
          <a:xfrm>
            <a:off x="6832400" y="6038463"/>
            <a:ext cx="1824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Horn. </a:t>
            </a:r>
            <a:r>
              <a:rPr lang="sv-SE" sz="1200" i="1" err="1"/>
              <a:t>Psychometrika</a:t>
            </a:r>
            <a:r>
              <a:rPr lang="sv-SE" sz="1200"/>
              <a:t> 1965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Understand the </a:t>
            </a:r>
            <a:r>
              <a:rPr lang="sv-SE" err="1"/>
              <a:t>principles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factor</a:t>
            </a:r>
            <a:r>
              <a:rPr lang="sv-SE"/>
              <a:t> </a:t>
            </a:r>
            <a:r>
              <a:rPr lang="sv-SE" err="1"/>
              <a:t>analysis</a:t>
            </a:r>
            <a:endParaRPr lang="en-SE"/>
          </a:p>
          <a:p>
            <a:r>
              <a:rPr lang="sv-SE"/>
              <a:t>Understand the </a:t>
            </a:r>
            <a:r>
              <a:rPr lang="sv-SE" err="1"/>
              <a:t>principles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multitrait</a:t>
            </a:r>
            <a:r>
              <a:rPr lang="sv-SE"/>
              <a:t> </a:t>
            </a:r>
            <a:r>
              <a:rPr lang="sv-SE" err="1"/>
              <a:t>scaling</a:t>
            </a:r>
            <a:r>
              <a:rPr lang="sv-SE"/>
              <a:t> </a:t>
            </a:r>
            <a:r>
              <a:rPr lang="sv-SE" err="1"/>
              <a:t>analysis</a:t>
            </a:r>
            <a:endParaRPr lang="sv-SE"/>
          </a:p>
          <a:p>
            <a:r>
              <a:rPr lang="sv-SE" err="1"/>
              <a:t>Critically</a:t>
            </a:r>
            <a:r>
              <a:rPr lang="sv-SE"/>
              <a:t> </a:t>
            </a:r>
            <a:r>
              <a:rPr lang="sv-SE" err="1"/>
              <a:t>review</a:t>
            </a:r>
            <a:r>
              <a:rPr lang="sv-SE"/>
              <a:t> the </a:t>
            </a:r>
            <a:r>
              <a:rPr lang="sv-SE" err="1"/>
              <a:t>use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factor</a:t>
            </a:r>
            <a:r>
              <a:rPr lang="sv-SE"/>
              <a:t> </a:t>
            </a:r>
            <a:r>
              <a:rPr lang="sv-SE" err="1"/>
              <a:t>analysis</a:t>
            </a:r>
            <a:endParaRPr lang="en-SE"/>
          </a:p>
          <a:p>
            <a:pPr marL="0" indent="0">
              <a:buNone/>
            </a:pP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">
            <a:extLst>
              <a:ext uri="{FF2B5EF4-FFF2-40B4-BE49-F238E27FC236}">
                <a16:creationId xmlns:a16="http://schemas.microsoft.com/office/drawing/2014/main" id="{6DB0566B-CE5C-234A-9261-3D64135D5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8" y="173615"/>
            <a:ext cx="88042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Correlation matrices analyzed:                </a:t>
            </a:r>
            <a:r>
              <a:rPr lang="en-US" altLang="sv-SE" sz="1600" b="1" err="1">
                <a:latin typeface="Courier" pitchFamily="2" charset="0"/>
              </a:rPr>
              <a:t>Polychoric</a:t>
            </a:r>
            <a:endParaRPr lang="en-US" altLang="sv-SE" sz="1600" b="1">
              <a:latin typeface="Courier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Number of random correlation matrices:        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Method to obtain random correlation matrices: Permutation of raw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600" b="1">
              <a:latin typeface="Courier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Variable  Real-data      Mean of random   95 percentile of random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       % of variance  % of variance    % of variance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600" b="1">
              <a:latin typeface="Courier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1       41.1**         15.4             17.6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2       14.3*          13.4             15.0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3        8.1           12.0             13.1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4        6.8           10.7             11.7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5        6.1            9.5             10.3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6        5.6            8.4              9.3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7        4.8            7.4              8.2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8        3.4            6.4              7.2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9        3.1            5.4              6.3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10        2.1            4.4              5.3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11        1.9            3.4              4.3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12        1.4            2.3              3.4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13        1.2            1.3              2.3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14        0.0            0.0              0.0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** Advised number of dimensions when 95 percentile is considered: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b="1">
                <a:latin typeface="Courier" pitchFamily="2" charset="0"/>
              </a:rPr>
              <a:t>*  Advised number of dimensions when mean is considered:             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91E3C38-5AC4-7B41-A0CD-A857F31DD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3600"/>
              <a:t>Rotation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5E3800C-8ED9-3D40-AC67-AC46F46DDA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57312"/>
            <a:ext cx="10515600" cy="1544178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2400" err="1"/>
              <a:t>Results</a:t>
            </a:r>
            <a:r>
              <a:rPr lang="sv-SE" altLang="sv-SE" sz="2400"/>
              <a:t> (</a:t>
            </a:r>
            <a:r>
              <a:rPr lang="sv-SE" altLang="sv-SE" sz="2400" err="1"/>
              <a:t>loadings</a:t>
            </a:r>
            <a:r>
              <a:rPr lang="sv-SE" altLang="sv-SE" sz="2400"/>
              <a:t>) </a:t>
            </a:r>
            <a:r>
              <a:rPr lang="sv-SE" altLang="sv-SE" sz="2400" err="1"/>
              <a:t>can</a:t>
            </a:r>
            <a:r>
              <a:rPr lang="sv-SE" altLang="sv-SE" sz="2400"/>
              <a:t> be difficult to interpret; </a:t>
            </a:r>
            <a:r>
              <a:rPr lang="sv-SE" altLang="sv-SE" sz="2400" err="1"/>
              <a:t>may</a:t>
            </a:r>
            <a:r>
              <a:rPr lang="sv-SE" altLang="sv-SE" sz="2400"/>
              <a:t> be facilitated by rotation</a:t>
            </a:r>
          </a:p>
          <a:p>
            <a:pPr lvl="1" eaLnBrk="1" hangingPunct="1"/>
            <a:r>
              <a:rPr lang="sv-SE" altLang="sv-SE" sz="2000"/>
              <a:t>Orthogonal (</a:t>
            </a:r>
            <a:r>
              <a:rPr lang="sv-SE" altLang="sv-SE" sz="2000" err="1"/>
              <a:t>e.g</a:t>
            </a:r>
            <a:r>
              <a:rPr lang="sv-SE" altLang="sv-SE" sz="2000"/>
              <a:t>., </a:t>
            </a:r>
            <a:r>
              <a:rPr lang="sv-SE" altLang="sv-SE" sz="2000" err="1"/>
              <a:t>varimax</a:t>
            </a:r>
            <a:r>
              <a:rPr lang="sv-SE" altLang="sv-SE" sz="2000"/>
              <a:t>): factors are assumed to be </a:t>
            </a:r>
            <a:r>
              <a:rPr lang="sv-SE" altLang="sv-SE" sz="2000" err="1"/>
              <a:t>uncorrelated</a:t>
            </a:r>
            <a:endParaRPr lang="sv-SE" altLang="sv-SE" sz="2000"/>
          </a:p>
          <a:p>
            <a:pPr lvl="1" eaLnBrk="1" hangingPunct="1"/>
            <a:r>
              <a:rPr lang="sv-SE" altLang="sv-SE" sz="2000" err="1"/>
              <a:t>Oblique</a:t>
            </a:r>
            <a:r>
              <a:rPr lang="sv-SE" altLang="sv-SE" sz="2000"/>
              <a:t> (</a:t>
            </a:r>
            <a:r>
              <a:rPr lang="sv-SE" altLang="sv-SE" sz="2000" err="1"/>
              <a:t>e.g</a:t>
            </a:r>
            <a:r>
              <a:rPr lang="sv-SE" altLang="sv-SE" sz="2000"/>
              <a:t>., </a:t>
            </a:r>
            <a:r>
              <a:rPr lang="sv-SE" altLang="sv-SE" sz="2000" err="1"/>
              <a:t>promax</a:t>
            </a:r>
            <a:r>
              <a:rPr lang="sv-SE" altLang="sv-SE" sz="2000"/>
              <a:t>, </a:t>
            </a:r>
            <a:r>
              <a:rPr lang="sv-SE" altLang="sv-SE" sz="2000" err="1"/>
              <a:t>oblimin</a:t>
            </a:r>
            <a:r>
              <a:rPr lang="sv-SE" altLang="sv-SE" sz="2000"/>
              <a:t>, </a:t>
            </a:r>
            <a:r>
              <a:rPr lang="sv-SE" altLang="sv-SE" sz="2000" err="1"/>
              <a:t>promin</a:t>
            </a:r>
            <a:r>
              <a:rPr lang="sv-SE" altLang="sv-SE" sz="2000"/>
              <a:t>): </a:t>
            </a:r>
            <a:r>
              <a:rPr lang="sv-SE" altLang="sv-SE" sz="2000" err="1"/>
              <a:t>factors</a:t>
            </a:r>
            <a:r>
              <a:rPr lang="sv-SE" altLang="sv-SE" sz="2000"/>
              <a:t> </a:t>
            </a:r>
            <a:r>
              <a:rPr lang="sv-SE" altLang="sv-SE" sz="2000" err="1"/>
              <a:t>are</a:t>
            </a:r>
            <a:r>
              <a:rPr lang="sv-SE" altLang="sv-SE" sz="2000"/>
              <a:t> </a:t>
            </a:r>
            <a:r>
              <a:rPr lang="sv-SE" altLang="sv-SE" sz="2000" err="1"/>
              <a:t>allowed</a:t>
            </a:r>
            <a:r>
              <a:rPr lang="sv-SE" altLang="sv-SE" sz="2000"/>
              <a:t> to correlate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8F50D1-5EC8-DB45-8445-282671E0DC3C}"/>
              </a:ext>
            </a:extLst>
          </p:cNvPr>
          <p:cNvSpPr txBox="1">
            <a:spLocks/>
          </p:cNvSpPr>
          <p:nvPr/>
        </p:nvSpPr>
        <p:spPr bwMode="auto">
          <a:xfrm>
            <a:off x="1499637" y="2787989"/>
            <a:ext cx="1708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8013" indent="-608013" algn="ctr" eaLnBrk="1">
              <a:lnSpc>
                <a:spcPct val="90000"/>
              </a:lnSpc>
              <a:spcBef>
                <a:spcPts val="800"/>
              </a:spcBef>
              <a:buClr>
                <a:srgbClr val="FFFF00"/>
              </a:buCl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AU" altLang="sv-SE" sz="1800" kern="0" err="1"/>
              <a:t>Ortogonal</a:t>
            </a:r>
            <a:r>
              <a:rPr lang="en-AU" altLang="sv-SE" sz="1800" kern="0"/>
              <a:t>:</a:t>
            </a:r>
          </a:p>
        </p:txBody>
      </p:sp>
      <p:pic>
        <p:nvPicPr>
          <p:cNvPr id="38919" name="Bildobjekt 1">
            <a:extLst>
              <a:ext uri="{FF2B5EF4-FFF2-40B4-BE49-F238E27FC236}">
                <a16:creationId xmlns:a16="http://schemas.microsoft.com/office/drawing/2014/main" id="{34F9DC7E-747D-4641-9166-019801518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00" y="2381589"/>
            <a:ext cx="121761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Bildobjekt 3">
            <a:extLst>
              <a:ext uri="{FF2B5EF4-FFF2-40B4-BE49-F238E27FC236}">
                <a16:creationId xmlns:a16="http://schemas.microsoft.com/office/drawing/2014/main" id="{D267D926-9234-DF47-A45E-80EB10025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38" y="2424451"/>
            <a:ext cx="11604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Freeform 3">
            <a:extLst>
              <a:ext uri="{FF2B5EF4-FFF2-40B4-BE49-F238E27FC236}">
                <a16:creationId xmlns:a16="http://schemas.microsoft.com/office/drawing/2014/main" id="{FA7CBD3D-0158-9245-8CD9-B95F55A8995F}"/>
              </a:ext>
            </a:extLst>
          </p:cNvPr>
          <p:cNvSpPr>
            <a:spLocks/>
          </p:cNvSpPr>
          <p:nvPr/>
        </p:nvSpPr>
        <p:spPr bwMode="auto">
          <a:xfrm>
            <a:off x="5300113" y="2789577"/>
            <a:ext cx="1122363" cy="3381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608013" indent="-608013">
              <a:spcBef>
                <a:spcPct val="20000"/>
              </a:spcBef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None/>
            </a:pPr>
            <a:r>
              <a:rPr lang="en-AU" altLang="sv-SE" sz="1800"/>
              <a:t>Oblique: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D17321B-53FA-794B-9D66-FDAA087F0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930" y="3429000"/>
            <a:ext cx="2393744" cy="243790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D88FC8F-71A2-F44F-BC0E-EEA57A6A7B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6"/>
          <a:stretch/>
        </p:blipFill>
        <p:spPr>
          <a:xfrm>
            <a:off x="3827362" y="3436070"/>
            <a:ext cx="2488054" cy="243790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3696856-BA62-664E-9873-0BE1CE179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476" y="3429592"/>
            <a:ext cx="2442220" cy="243731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7CBEB85-EF35-7247-ACF8-13B40F0A9DD7}"/>
              </a:ext>
            </a:extLst>
          </p:cNvPr>
          <p:cNvSpPr txBox="1"/>
          <p:nvPr/>
        </p:nvSpPr>
        <p:spPr>
          <a:xfrm>
            <a:off x="1864942" y="5819839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Unrotated</a:t>
            </a:r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B72BAA9-1DFC-6D45-9273-C86A28F0F56C}"/>
              </a:ext>
            </a:extLst>
          </p:cNvPr>
          <p:cNvSpPr txBox="1"/>
          <p:nvPr/>
        </p:nvSpPr>
        <p:spPr>
          <a:xfrm>
            <a:off x="4354638" y="5801970"/>
            <a:ext cx="112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Ortogonal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C965C8B-43DD-A946-9629-014CF31D7869}"/>
              </a:ext>
            </a:extLst>
          </p:cNvPr>
          <p:cNvSpPr txBox="1"/>
          <p:nvPr/>
        </p:nvSpPr>
        <p:spPr>
          <a:xfrm>
            <a:off x="7064571" y="580197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err="1"/>
              <a:t>Oblique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88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CA50BD0-FB92-A945-8BD8-593BA50DE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3600" err="1"/>
              <a:t>Where</a:t>
            </a:r>
            <a:r>
              <a:rPr lang="sv-SE" altLang="sv-SE" sz="3600"/>
              <a:t> do </a:t>
            </a:r>
            <a:r>
              <a:rPr lang="sv-SE" altLang="sv-SE" sz="3600" err="1"/>
              <a:t>variables</a:t>
            </a:r>
            <a:r>
              <a:rPr lang="sv-SE" altLang="sv-SE" sz="3600"/>
              <a:t> </a:t>
            </a:r>
            <a:r>
              <a:rPr lang="sv-SE" altLang="sv-SE" sz="3600" err="1"/>
              <a:t>belong</a:t>
            </a:r>
            <a:r>
              <a:rPr lang="sv-SE" altLang="sv-SE" sz="3600"/>
              <a:t>?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73B24FD-C0AA-C9C4-5C64-329945197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sv-SE" altLang="sv-SE" sz="2800" err="1"/>
              <a:t>Some</a:t>
            </a:r>
            <a:r>
              <a:rPr lang="sv-SE" altLang="sv-SE" sz="2800"/>
              <a:t> </a:t>
            </a:r>
            <a:r>
              <a:rPr lang="sv-SE" altLang="sv-SE" sz="2800" err="1"/>
              <a:t>rules</a:t>
            </a:r>
            <a:r>
              <a:rPr lang="sv-SE" altLang="sv-SE" sz="2800"/>
              <a:t> </a:t>
            </a:r>
            <a:r>
              <a:rPr lang="sv-SE" altLang="sv-SE" sz="2800" err="1"/>
              <a:t>of</a:t>
            </a:r>
            <a:r>
              <a:rPr lang="sv-SE" altLang="sv-SE" sz="2800"/>
              <a:t> </a:t>
            </a:r>
            <a:r>
              <a:rPr lang="sv-SE" altLang="sv-SE" sz="2800" err="1"/>
              <a:t>thumb</a:t>
            </a:r>
            <a:endParaRPr lang="sv-SE" altLang="sv-SE" sz="2800"/>
          </a:p>
          <a:p>
            <a:pPr eaLnBrk="1" hangingPunct="1">
              <a:lnSpc>
                <a:spcPct val="100000"/>
              </a:lnSpc>
            </a:pPr>
            <a:r>
              <a:rPr lang="sv-SE" altLang="sv-SE" sz="2800"/>
              <a:t>≥3-5 </a:t>
            </a:r>
            <a:r>
              <a:rPr lang="sv-SE" altLang="sv-SE" sz="2800" err="1"/>
              <a:t>variables</a:t>
            </a:r>
            <a:r>
              <a:rPr lang="sv-SE" altLang="sv-SE" sz="2800"/>
              <a:t> per </a:t>
            </a:r>
            <a:r>
              <a:rPr lang="sv-SE" altLang="sv-SE" sz="2800" err="1"/>
              <a:t>component</a:t>
            </a:r>
            <a:r>
              <a:rPr lang="sv-SE" altLang="sv-SE" sz="2800"/>
              <a:t>/</a:t>
            </a:r>
            <a:r>
              <a:rPr lang="sv-SE" altLang="sv-SE" sz="2800" err="1"/>
              <a:t>factor</a:t>
            </a:r>
            <a:endParaRPr lang="sv-SE" altLang="sv-SE" sz="2800"/>
          </a:p>
          <a:p>
            <a:pPr eaLnBrk="1" hangingPunct="1">
              <a:lnSpc>
                <a:spcPct val="100000"/>
              </a:lnSpc>
            </a:pPr>
            <a:r>
              <a:rPr lang="sv-SE" altLang="sv-SE" sz="2800" err="1"/>
              <a:t>Each</a:t>
            </a:r>
            <a:r>
              <a:rPr lang="sv-SE" altLang="sv-SE" sz="2800"/>
              <a:t> </a:t>
            </a:r>
            <a:r>
              <a:rPr lang="sv-SE" altLang="sv-SE" sz="2800" err="1"/>
              <a:t>factor</a:t>
            </a:r>
            <a:r>
              <a:rPr lang="sv-SE" altLang="sv-SE" sz="2800"/>
              <a:t> </a:t>
            </a:r>
            <a:r>
              <a:rPr lang="sv-SE" altLang="sv-SE" sz="2800" err="1"/>
              <a:t>should</a:t>
            </a:r>
            <a:r>
              <a:rPr lang="sv-SE" altLang="sv-SE" sz="2800"/>
              <a:t> </a:t>
            </a:r>
            <a:r>
              <a:rPr lang="sv-SE" altLang="sv-SE" sz="2800" err="1"/>
              <a:t>contain</a:t>
            </a:r>
            <a:r>
              <a:rPr lang="sv-SE" altLang="sv-SE" sz="2800"/>
              <a:t> </a:t>
            </a:r>
            <a:r>
              <a:rPr lang="sv-SE" altLang="sv-SE" sz="2800" err="1"/>
              <a:t>some</a:t>
            </a:r>
            <a:r>
              <a:rPr lang="sv-SE" altLang="sv-SE" sz="2800"/>
              <a:t> </a:t>
            </a:r>
            <a:r>
              <a:rPr lang="sv-SE" altLang="sv-SE" sz="2800" err="1"/>
              <a:t>variable</a:t>
            </a:r>
            <a:r>
              <a:rPr lang="sv-SE" altLang="sv-SE" sz="2800"/>
              <a:t>(s) </a:t>
            </a:r>
            <a:r>
              <a:rPr lang="sv-SE" altLang="sv-SE" sz="2800" err="1"/>
              <a:t>that</a:t>
            </a:r>
            <a:r>
              <a:rPr lang="sv-SE" altLang="sv-SE" sz="2800"/>
              <a:t> </a:t>
            </a:r>
            <a:r>
              <a:rPr lang="sv-SE" altLang="sv-SE" sz="2800" err="1"/>
              <a:t>load</a:t>
            </a:r>
            <a:r>
              <a:rPr lang="sv-SE" altLang="sv-SE" sz="2800"/>
              <a:t> </a:t>
            </a:r>
            <a:r>
              <a:rPr lang="sv-SE" altLang="sv-SE" sz="2800" err="1"/>
              <a:t>almost</a:t>
            </a:r>
            <a:r>
              <a:rPr lang="sv-SE" altLang="sv-SE" sz="2800"/>
              <a:t> </a:t>
            </a:r>
            <a:r>
              <a:rPr lang="sv-SE" altLang="sv-SE" sz="2800" err="1"/>
              <a:t>exclusively</a:t>
            </a:r>
            <a:r>
              <a:rPr lang="sv-SE" altLang="sv-SE" sz="2800"/>
              <a:t> in </a:t>
            </a:r>
            <a:r>
              <a:rPr lang="sv-SE" altLang="sv-SE" sz="2800" err="1"/>
              <a:t>that</a:t>
            </a:r>
            <a:r>
              <a:rPr lang="sv-SE" altLang="sv-SE" sz="2800"/>
              <a:t> </a:t>
            </a:r>
            <a:r>
              <a:rPr lang="sv-SE" altLang="sv-SE" sz="2800" err="1"/>
              <a:t>factor</a:t>
            </a:r>
            <a:endParaRPr lang="sv-SE" altLang="sv-SE" sz="2800"/>
          </a:p>
          <a:p>
            <a:pPr eaLnBrk="1" hangingPunct="1">
              <a:lnSpc>
                <a:spcPct val="100000"/>
              </a:lnSpc>
            </a:pPr>
            <a:r>
              <a:rPr lang="sv-SE" altLang="sv-SE" sz="2800" err="1"/>
              <a:t>Variables</a:t>
            </a:r>
            <a:r>
              <a:rPr lang="sv-SE" altLang="sv-SE" sz="2800"/>
              <a:t> </a:t>
            </a:r>
            <a:r>
              <a:rPr lang="sv-SE" altLang="sv-SE" sz="2800" err="1"/>
              <a:t>should</a:t>
            </a:r>
            <a:r>
              <a:rPr lang="sv-SE" altLang="sv-SE" sz="2800"/>
              <a:t> not </a:t>
            </a:r>
            <a:r>
              <a:rPr lang="sv-SE" altLang="sv-SE" sz="2800" err="1"/>
              <a:t>load</a:t>
            </a:r>
            <a:r>
              <a:rPr lang="sv-SE" altLang="sv-SE" sz="2800"/>
              <a:t> &gt;0.3-0.4 in </a:t>
            </a:r>
            <a:r>
              <a:rPr lang="sv-SE" altLang="sv-SE" sz="2800" err="1"/>
              <a:t>other</a:t>
            </a:r>
            <a:r>
              <a:rPr lang="sv-SE" altLang="sv-SE" sz="2800"/>
              <a:t> </a:t>
            </a:r>
            <a:r>
              <a:rPr lang="sv-SE" altLang="sv-SE" sz="2800" err="1"/>
              <a:t>factors</a:t>
            </a:r>
            <a:endParaRPr lang="sv-SE" altLang="sv-SE" sz="2800"/>
          </a:p>
          <a:p>
            <a:pPr>
              <a:lnSpc>
                <a:spcPct val="100000"/>
              </a:lnSpc>
            </a:pPr>
            <a:endParaRPr lang="sv-S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15">
            <a:extLst>
              <a:ext uri="{FF2B5EF4-FFF2-40B4-BE49-F238E27FC236}">
                <a16:creationId xmlns:a16="http://schemas.microsoft.com/office/drawing/2014/main" id="{9FF74AF6-BBF7-324B-A3F7-52309FC3C9D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428847" y="3348451"/>
            <a:ext cx="1779587" cy="557212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155" name="Line 16">
            <a:extLst>
              <a:ext uri="{FF2B5EF4-FFF2-40B4-BE49-F238E27FC236}">
                <a16:creationId xmlns:a16="http://schemas.microsoft.com/office/drawing/2014/main" id="{86F0FB1A-A639-C34B-8345-0249942180D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428847" y="3904077"/>
            <a:ext cx="1779587" cy="1587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156" name="Line 17">
            <a:extLst>
              <a:ext uri="{FF2B5EF4-FFF2-40B4-BE49-F238E27FC236}">
                <a16:creationId xmlns:a16="http://schemas.microsoft.com/office/drawing/2014/main" id="{E7E6BD49-0E6C-7A47-97DE-9CBDA8669D6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1428847" y="3905663"/>
            <a:ext cx="1779587" cy="4445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157" name="Line 18">
            <a:extLst>
              <a:ext uri="{FF2B5EF4-FFF2-40B4-BE49-F238E27FC236}">
                <a16:creationId xmlns:a16="http://schemas.microsoft.com/office/drawing/2014/main" id="{9AA50FBF-3254-424E-A1FE-FCCBF33F7A8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1428847" y="3905664"/>
            <a:ext cx="1779587" cy="1001713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158" name="Oval 19">
            <a:extLst>
              <a:ext uri="{FF2B5EF4-FFF2-40B4-BE49-F238E27FC236}">
                <a16:creationId xmlns:a16="http://schemas.microsoft.com/office/drawing/2014/main" id="{8DB7F4BA-5E5A-B744-A1B6-352E330476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847" y="3613564"/>
            <a:ext cx="1412875" cy="557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49159" name="Text Box 21">
            <a:extLst>
              <a:ext uri="{FF2B5EF4-FFF2-40B4-BE49-F238E27FC236}">
                <a16:creationId xmlns:a16="http://schemas.microsoft.com/office/drawing/2014/main" id="{FD921A29-94B9-B24E-85F4-459B175D6AD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57371" y="3229389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1</a:t>
            </a:r>
          </a:p>
        </p:txBody>
      </p:sp>
      <p:sp>
        <p:nvSpPr>
          <p:cNvPr id="49160" name="Text Box 22">
            <a:extLst>
              <a:ext uri="{FF2B5EF4-FFF2-40B4-BE49-F238E27FC236}">
                <a16:creationId xmlns:a16="http://schemas.microsoft.com/office/drawing/2014/main" id="{549C5B34-5C68-4141-84F5-A286E853A59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57371" y="4212052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3</a:t>
            </a:r>
          </a:p>
        </p:txBody>
      </p:sp>
      <p:sp>
        <p:nvSpPr>
          <p:cNvPr id="49161" name="Text Box 23">
            <a:extLst>
              <a:ext uri="{FF2B5EF4-FFF2-40B4-BE49-F238E27FC236}">
                <a16:creationId xmlns:a16="http://schemas.microsoft.com/office/drawing/2014/main" id="{2FB7BAD1-8993-A148-9660-A3F78AA6180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54196" y="3724689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2</a:t>
            </a:r>
          </a:p>
        </p:txBody>
      </p:sp>
      <p:sp>
        <p:nvSpPr>
          <p:cNvPr id="49162" name="Text Box 24">
            <a:extLst>
              <a:ext uri="{FF2B5EF4-FFF2-40B4-BE49-F238E27FC236}">
                <a16:creationId xmlns:a16="http://schemas.microsoft.com/office/drawing/2014/main" id="{3A90A789-3734-6045-AA72-42C13D83CDE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57371" y="4758152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4</a:t>
            </a:r>
          </a:p>
        </p:txBody>
      </p:sp>
      <p:sp>
        <p:nvSpPr>
          <p:cNvPr id="49163" name="Oval 29">
            <a:extLst>
              <a:ext uri="{FF2B5EF4-FFF2-40B4-BE49-F238E27FC236}">
                <a16:creationId xmlns:a16="http://schemas.microsoft.com/office/drawing/2014/main" id="{EAB4739E-CD5B-E349-B3DC-F15631666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8484" y="3610389"/>
            <a:ext cx="1412875" cy="557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49164" name="Text Box 30">
            <a:extLst>
              <a:ext uri="{FF2B5EF4-FFF2-40B4-BE49-F238E27FC236}">
                <a16:creationId xmlns:a16="http://schemas.microsoft.com/office/drawing/2014/main" id="{C3B1C721-9BC7-FF45-A1C8-7FAA7BC93AE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69008" y="3226214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1</a:t>
            </a:r>
          </a:p>
        </p:txBody>
      </p:sp>
      <p:sp>
        <p:nvSpPr>
          <p:cNvPr id="49165" name="Text Box 31">
            <a:extLst>
              <a:ext uri="{FF2B5EF4-FFF2-40B4-BE49-F238E27FC236}">
                <a16:creationId xmlns:a16="http://schemas.microsoft.com/office/drawing/2014/main" id="{61ED54D9-CBEA-8C4F-8B89-D8715FF0B6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69008" y="4208877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3</a:t>
            </a:r>
          </a:p>
        </p:txBody>
      </p:sp>
      <p:sp>
        <p:nvSpPr>
          <p:cNvPr id="49166" name="Text Box 32">
            <a:extLst>
              <a:ext uri="{FF2B5EF4-FFF2-40B4-BE49-F238E27FC236}">
                <a16:creationId xmlns:a16="http://schemas.microsoft.com/office/drawing/2014/main" id="{A46D88EF-A934-F64B-9CB6-A9EEE6E06C3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65833" y="3721514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2</a:t>
            </a:r>
          </a:p>
        </p:txBody>
      </p:sp>
      <p:sp>
        <p:nvSpPr>
          <p:cNvPr id="49167" name="Text Box 33">
            <a:extLst>
              <a:ext uri="{FF2B5EF4-FFF2-40B4-BE49-F238E27FC236}">
                <a16:creationId xmlns:a16="http://schemas.microsoft.com/office/drawing/2014/main" id="{D17F2CD4-7FDE-5847-94BA-0C86EED93EC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69008" y="4754977"/>
            <a:ext cx="29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/>
              <a:t>4</a:t>
            </a:r>
          </a:p>
        </p:txBody>
      </p:sp>
      <p:sp>
        <p:nvSpPr>
          <p:cNvPr id="49168" name="Line 34">
            <a:extLst>
              <a:ext uri="{FF2B5EF4-FFF2-40B4-BE49-F238E27FC236}">
                <a16:creationId xmlns:a16="http://schemas.microsoft.com/office/drawing/2014/main" id="{0CA76A58-1731-AA41-894D-3A71325AD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9684" y="3378614"/>
            <a:ext cx="1800225" cy="360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169" name="Line 35">
            <a:extLst>
              <a:ext uri="{FF2B5EF4-FFF2-40B4-BE49-F238E27FC236}">
                <a16:creationId xmlns:a16="http://schemas.microsoft.com/office/drawing/2014/main" id="{18F24C4D-3FA0-8F41-BCD1-21C8F6DC9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9684" y="3848513"/>
            <a:ext cx="18002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170" name="Line 36">
            <a:extLst>
              <a:ext uri="{FF2B5EF4-FFF2-40B4-BE49-F238E27FC236}">
                <a16:creationId xmlns:a16="http://schemas.microsoft.com/office/drawing/2014/main" id="{FC9742A2-FD6F-E348-80F8-99F0E98DD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9684" y="3921538"/>
            <a:ext cx="1800225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171" name="Line 37">
            <a:extLst>
              <a:ext uri="{FF2B5EF4-FFF2-40B4-BE49-F238E27FC236}">
                <a16:creationId xmlns:a16="http://schemas.microsoft.com/office/drawing/2014/main" id="{CF06ABB6-6E2B-5548-8965-8072F8254A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746" y="4051713"/>
            <a:ext cx="1871662" cy="8651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172" name="Text Box 38">
            <a:extLst>
              <a:ext uri="{FF2B5EF4-FFF2-40B4-BE49-F238E27FC236}">
                <a16:creationId xmlns:a16="http://schemas.microsoft.com/office/drawing/2014/main" id="{70527D9F-236A-8942-9E0F-B02F903A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31989"/>
            <a:ext cx="9975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/>
              <a:t>EFA </a:t>
            </a:r>
            <a:r>
              <a:rPr lang="sv-SE" altLang="sv-SE" sz="2400" err="1"/>
              <a:t>assumes</a:t>
            </a:r>
            <a:r>
              <a:rPr lang="sv-SE" altLang="sv-SE" sz="2400"/>
              <a:t> a </a:t>
            </a:r>
            <a:r>
              <a:rPr lang="sv-SE" altLang="sv-SE" sz="2400" err="1"/>
              <a:t>reflective</a:t>
            </a:r>
            <a:r>
              <a:rPr lang="sv-SE" altLang="sv-SE" sz="2400"/>
              <a:t> structure, i.e., observed variables express variations in (effects/consequences </a:t>
            </a:r>
            <a:r>
              <a:rPr lang="sv-SE" altLang="sv-SE" sz="2400" err="1"/>
              <a:t>of</a:t>
            </a:r>
            <a:r>
              <a:rPr lang="sv-SE" altLang="sv-SE" sz="2400"/>
              <a:t>) the latent </a:t>
            </a:r>
            <a:r>
              <a:rPr lang="sv-SE" altLang="sv-SE" sz="2400" err="1"/>
              <a:t>variables</a:t>
            </a:r>
            <a:r>
              <a:rPr lang="sv-SE" altLang="sv-SE" sz="2400"/>
              <a:t>/</a:t>
            </a:r>
            <a:r>
              <a:rPr lang="sv-SE" altLang="sv-SE" sz="2400" err="1"/>
              <a:t>factors</a:t>
            </a:r>
            <a:r>
              <a:rPr lang="sv-SE" altLang="sv-SE" sz="2400"/>
              <a:t> – NOT the other way around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508796B-1FB4-6546-886E-485F67C21E45}"/>
              </a:ext>
            </a:extLst>
          </p:cNvPr>
          <p:cNvSpPr txBox="1"/>
          <p:nvPr/>
        </p:nvSpPr>
        <p:spPr>
          <a:xfrm>
            <a:off x="1989779" y="5229638"/>
            <a:ext cx="110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Reflective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9716BEB-1474-9B4A-BE93-5A1B92DCB49D}"/>
              </a:ext>
            </a:extLst>
          </p:cNvPr>
          <p:cNvSpPr txBox="1"/>
          <p:nvPr/>
        </p:nvSpPr>
        <p:spPr>
          <a:xfrm>
            <a:off x="6383884" y="5229638"/>
            <a:ext cx="112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Formative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065E1132-B167-884C-82A2-1F0D24506943}"/>
              </a:ext>
            </a:extLst>
          </p:cNvPr>
          <p:cNvGrpSpPr/>
          <p:nvPr/>
        </p:nvGrpSpPr>
        <p:grpSpPr>
          <a:xfrm rot="20636814">
            <a:off x="5689388" y="2993644"/>
            <a:ext cx="2306625" cy="2084388"/>
            <a:chOff x="5693575" y="3429000"/>
            <a:chExt cx="2306625" cy="2084388"/>
          </a:xfrm>
        </p:grpSpPr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35BAC18D-5EB9-124A-AC17-FDD34C32E89E}"/>
                </a:ext>
              </a:extLst>
            </p:cNvPr>
            <p:cNvCxnSpPr/>
            <p:nvPr/>
          </p:nvCxnSpPr>
          <p:spPr>
            <a:xfrm>
              <a:off x="5940152" y="3429000"/>
              <a:ext cx="1800200" cy="20843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F19D5052-75FC-C248-A345-0C5E503B0E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3575" y="3646451"/>
              <a:ext cx="2306625" cy="1538362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08FB4D7-718E-7D2F-7BF5-63D6D112CD8F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8743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sz="3600"/>
              <a:t>Assumptions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D6D22C5-5B3F-8F4D-9EAA-F8AF88447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3600" err="1"/>
              <a:t>Assumptions</a:t>
            </a:r>
            <a:endParaRPr lang="sv-SE" altLang="sv-SE" sz="36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122FA19-D4C4-4D40-88CB-84BD0EDE96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v-SE" altLang="sv-SE"/>
              <a:t>Number of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/>
              <a:t>n ≥100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/>
              <a:t>≥10 observations (persons) per </a:t>
            </a:r>
            <a:r>
              <a:rPr lang="sv-SE" altLang="sv-SE" err="1"/>
              <a:t>variable</a:t>
            </a:r>
            <a:endParaRPr lang="sv-SE" altLang="sv-SE"/>
          </a:p>
          <a:p>
            <a:pPr eaLnBrk="1" hangingPunct="1">
              <a:lnSpc>
                <a:spcPct val="90000"/>
              </a:lnSpc>
            </a:pPr>
            <a:r>
              <a:rPr lang="sv-SE" altLang="sv-SE"/>
              <a:t>Type </a:t>
            </a:r>
            <a:r>
              <a:rPr lang="sv-SE" altLang="sv-SE" err="1"/>
              <a:t>of</a:t>
            </a:r>
            <a:r>
              <a:rPr lang="sv-SE" altLang="sv-SE"/>
              <a:t> data/</a:t>
            </a:r>
            <a:r>
              <a:rPr lang="sv-SE" altLang="sv-SE" err="1"/>
              <a:t>variables</a:t>
            </a:r>
            <a:endParaRPr lang="sv-SE" altLang="sv-SE"/>
          </a:p>
          <a:p>
            <a:pPr lvl="1" eaLnBrk="1" hangingPunct="1">
              <a:lnSpc>
                <a:spcPct val="90000"/>
              </a:lnSpc>
            </a:pPr>
            <a:r>
              <a:rPr lang="sv-SE" altLang="sv-SE"/>
              <a:t>Linear</a:t>
            </a:r>
          </a:p>
          <a:p>
            <a:pPr lvl="2" eaLnBrk="1" hangingPunct="1">
              <a:lnSpc>
                <a:spcPct val="90000"/>
              </a:lnSpc>
            </a:pPr>
            <a:r>
              <a:rPr lang="sv-SE" altLang="sv-SE"/>
              <a:t>Not </a:t>
            </a:r>
            <a:r>
              <a:rPr lang="sv-SE" altLang="sv-SE" err="1"/>
              <a:t>dichotomous</a:t>
            </a:r>
            <a:endParaRPr lang="sv-SE" altLang="sv-SE"/>
          </a:p>
          <a:p>
            <a:pPr lvl="2" eaLnBrk="1" hangingPunct="1">
              <a:lnSpc>
                <a:spcPct val="90000"/>
              </a:lnSpc>
            </a:pPr>
            <a:r>
              <a:rPr lang="sv-SE" altLang="sv-SE"/>
              <a:t>Caution </a:t>
            </a:r>
            <a:r>
              <a:rPr lang="sv-SE" altLang="sv-SE" err="1"/>
              <a:t>with</a:t>
            </a:r>
            <a:r>
              <a:rPr lang="sv-SE" altLang="sv-SE"/>
              <a:t> </a:t>
            </a:r>
            <a:r>
              <a:rPr lang="sv-SE" altLang="sv-SE" err="1"/>
              <a:t>polytomous</a:t>
            </a:r>
            <a:r>
              <a:rPr lang="sv-SE" altLang="sv-SE"/>
              <a:t> (but often considered ok if &gt;7-10 categories)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/>
              <a:t>Not variables generated from other variables in the analysis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err="1"/>
              <a:t>Linear</a:t>
            </a:r>
            <a:r>
              <a:rPr lang="sv-SE" altLang="sv-SE"/>
              <a:t> relationships </a:t>
            </a:r>
            <a:r>
              <a:rPr lang="sv-SE" altLang="sv-SE" err="1"/>
              <a:t>among</a:t>
            </a:r>
            <a:r>
              <a:rPr lang="sv-SE" altLang="sv-SE"/>
              <a:t> </a:t>
            </a:r>
            <a:r>
              <a:rPr lang="sv-SE" altLang="sv-SE" err="1"/>
              <a:t>variables</a:t>
            </a:r>
            <a:endParaRPr lang="sv-SE" altLang="sv-SE"/>
          </a:p>
          <a:p>
            <a:pPr eaLnBrk="1" hangingPunct="1">
              <a:lnSpc>
                <a:spcPct val="90000"/>
              </a:lnSpc>
            </a:pPr>
            <a:r>
              <a:rPr lang="sv-SE" altLang="sv-SE" err="1"/>
              <a:t>Multivariate </a:t>
            </a:r>
            <a:r>
              <a:rPr lang="sv-SE" altLang="sv-SE"/>
              <a:t>normal distribution</a:t>
            </a:r>
          </a:p>
          <a:p>
            <a:pPr eaLnBrk="1" hangingPunct="1">
              <a:lnSpc>
                <a:spcPct val="90000"/>
              </a:lnSpc>
            </a:pPr>
            <a:endParaRPr lang="sv-SE" altLang="sv-S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B2AE80E-61FC-554E-A368-1CF10D162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3600"/>
              <a:t>Problems </a:t>
            </a:r>
            <a:r>
              <a:rPr lang="sv-SE" altLang="sv-SE" sz="3600" err="1"/>
              <a:t>with</a:t>
            </a:r>
            <a:r>
              <a:rPr lang="sv-SE" altLang="sv-SE" sz="3600"/>
              <a:t> item-</a:t>
            </a:r>
            <a:r>
              <a:rPr lang="sv-SE" altLang="sv-SE" sz="3600" err="1"/>
              <a:t>level</a:t>
            </a:r>
            <a:r>
              <a:rPr lang="sv-SE" altLang="sv-SE" sz="3600"/>
              <a:t> EFA/PCA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4D91930-FA8E-804D-8D27-E086248DAF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10515600" cy="4629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sv-SE" altLang="sv-SE" sz="3200"/>
              <a:t>Item data..</a:t>
            </a:r>
            <a:r>
              <a:rPr lang="sv-SE" altLang="sv-SE"/>
              <a:t>. </a:t>
            </a:r>
          </a:p>
          <a:p>
            <a:pPr eaLnBrk="1" hangingPunct="1">
              <a:defRPr/>
            </a:pPr>
            <a:r>
              <a:rPr lang="sv-SE" altLang="sv-SE"/>
              <a:t>are non-linear</a:t>
            </a:r>
          </a:p>
          <a:p>
            <a:pPr eaLnBrk="1" hangingPunct="1">
              <a:defRPr/>
            </a:pPr>
            <a:r>
              <a:rPr lang="sv-SE" altLang="sv-SE"/>
              <a:t>are less </a:t>
            </a:r>
            <a:r>
              <a:rPr lang="sv-SE" altLang="sv-SE" err="1"/>
              <a:t>reliable</a:t>
            </a:r>
            <a:r>
              <a:rPr lang="sv-SE" altLang="sv-SE"/>
              <a:t> </a:t>
            </a:r>
            <a:r>
              <a:rPr lang="sv-SE" altLang="sv-SE">
                <a:sym typeface="Wingdings" panose="05000000000000000000" pitchFamily="2" charset="2"/>
              </a:rPr>
              <a:t> lower correlations</a:t>
            </a:r>
          </a:p>
          <a:p>
            <a:pPr eaLnBrk="1" hangingPunct="1">
              <a:defRPr/>
            </a:pPr>
            <a:r>
              <a:rPr lang="sv-SE" altLang="sv-SE">
                <a:sym typeface="Wingdings" panose="05000000000000000000" pitchFamily="2" charset="2"/>
              </a:rPr>
              <a:t>are less valid</a:t>
            </a:r>
          </a:p>
          <a:p>
            <a:pPr eaLnBrk="1" hangingPunct="1">
              <a:defRPr/>
            </a:pPr>
            <a:r>
              <a:rPr lang="sv-SE" altLang="sv-SE">
                <a:sym typeface="Wingdings" panose="05000000000000000000" pitchFamily="2" charset="2"/>
              </a:rPr>
              <a:t>has narrower outcome space  poorer differentiation of </a:t>
            </a:r>
            <a:r>
              <a:rPr lang="sv-SE" altLang="sv-SE" err="1">
                <a:sym typeface="Wingdings" panose="05000000000000000000" pitchFamily="2" charset="2"/>
              </a:rPr>
              <a:t>individuals</a:t>
            </a:r>
            <a:r>
              <a:rPr lang="sv-SE" altLang="sv-SE">
                <a:sym typeface="Wingdings" panose="05000000000000000000" pitchFamily="2" charset="2"/>
              </a:rPr>
              <a:t>  </a:t>
            </a:r>
            <a:r>
              <a:rPr lang="sv-SE" altLang="sv-SE" err="1">
                <a:sym typeface="Wingdings" panose="05000000000000000000" pitchFamily="2" charset="2"/>
              </a:rPr>
              <a:t>weaker</a:t>
            </a:r>
            <a:r>
              <a:rPr lang="sv-SE" altLang="sv-SE">
                <a:sym typeface="Wingdings" panose="05000000000000000000" pitchFamily="2" charset="2"/>
              </a:rPr>
              <a:t> correlations</a:t>
            </a:r>
          </a:p>
          <a:p>
            <a:pPr eaLnBrk="1" hangingPunct="1">
              <a:defRPr/>
            </a:pPr>
            <a:r>
              <a:rPr lang="sv-SE" altLang="sv-SE">
                <a:sym typeface="Wingdings" panose="05000000000000000000" pitchFamily="2" charset="2"/>
              </a:rPr>
              <a:t>are more </a:t>
            </a:r>
            <a:r>
              <a:rPr lang="sv-SE" altLang="sv-SE" err="1">
                <a:sym typeface="Wingdings" panose="05000000000000000000" pitchFamily="2" charset="2"/>
              </a:rPr>
              <a:t>skewed</a:t>
            </a:r>
            <a:r>
              <a:rPr lang="sv-SE" altLang="sv-SE">
                <a:sym typeface="Wingdings" panose="05000000000000000000" pitchFamily="2" charset="2"/>
              </a:rPr>
              <a:t>  </a:t>
            </a:r>
            <a:r>
              <a:rPr lang="sv-SE" altLang="sv-SE" err="1">
                <a:sym typeface="Wingdings" panose="05000000000000000000" pitchFamily="2" charset="2"/>
              </a:rPr>
              <a:t>lower</a:t>
            </a:r>
            <a:r>
              <a:rPr lang="sv-SE" altLang="sv-SE">
                <a:sym typeface="Wingdings" panose="05000000000000000000" pitchFamily="2" charset="2"/>
              </a:rPr>
              <a:t> </a:t>
            </a:r>
            <a:r>
              <a:rPr lang="sv-SE" altLang="sv-SE" err="1">
                <a:sym typeface="Wingdings" panose="05000000000000000000" pitchFamily="2" charset="2"/>
              </a:rPr>
              <a:t>correlations</a:t>
            </a:r>
            <a:endParaRPr lang="sv-SE" altLang="sv-SE">
              <a:sym typeface="Wingdings" panose="05000000000000000000" pitchFamily="2" charset="2"/>
            </a:endParaRPr>
          </a:p>
          <a:p>
            <a:pPr eaLnBrk="1" hangingPunct="1">
              <a:defRPr/>
            </a:pPr>
            <a:endParaRPr lang="sv-SE" altLang="sv-SE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sv-SE" altLang="sv-SE" err="1">
                <a:sym typeface="Wingdings" panose="05000000000000000000" pitchFamily="2" charset="2"/>
              </a:rPr>
              <a:t>Compensated</a:t>
            </a:r>
            <a:r>
              <a:rPr lang="sv-SE" altLang="sv-SE">
                <a:sym typeface="Wingdings" panose="05000000000000000000" pitchFamily="2" charset="2"/>
              </a:rPr>
              <a:t> by </a:t>
            </a:r>
            <a:r>
              <a:rPr lang="sv-SE" altLang="sv-SE" err="1">
                <a:sym typeface="Wingdings" panose="05000000000000000000" pitchFamily="2" charset="2"/>
              </a:rPr>
              <a:t>use</a:t>
            </a:r>
            <a:r>
              <a:rPr lang="sv-SE" altLang="sv-SE">
                <a:sym typeface="Wingdings" panose="05000000000000000000" pitchFamily="2" charset="2"/>
              </a:rPr>
              <a:t> </a:t>
            </a:r>
            <a:r>
              <a:rPr lang="sv-SE" altLang="sv-SE" err="1">
                <a:sym typeface="Wingdings" panose="05000000000000000000" pitchFamily="2" charset="2"/>
              </a:rPr>
              <a:t>of</a:t>
            </a:r>
            <a:r>
              <a:rPr lang="sv-SE" altLang="sv-SE">
                <a:sym typeface="Wingdings" panose="05000000000000000000" pitchFamily="2" charset="2"/>
              </a:rPr>
              <a:t> </a:t>
            </a:r>
            <a:r>
              <a:rPr lang="sv-SE" altLang="sv-SE" err="1">
                <a:sym typeface="Wingdings" panose="05000000000000000000" pitchFamily="2" charset="2"/>
              </a:rPr>
              <a:t>appropriate</a:t>
            </a:r>
            <a:r>
              <a:rPr lang="sv-SE" altLang="sv-SE">
                <a:sym typeface="Wingdings" panose="05000000000000000000" pitchFamily="2" charset="2"/>
              </a:rPr>
              <a:t> </a:t>
            </a:r>
            <a:r>
              <a:rPr lang="sv-SE" altLang="sv-SE" err="1">
                <a:sym typeface="Wingdings" panose="05000000000000000000" pitchFamily="2" charset="2"/>
              </a:rPr>
              <a:t>correlations</a:t>
            </a:r>
            <a:r>
              <a:rPr lang="sv-SE" altLang="sv-SE">
                <a:sym typeface="Wingdings" panose="05000000000000000000" pitchFamily="2" charset="2"/>
              </a:rPr>
              <a:t> </a:t>
            </a:r>
          </a:p>
          <a:p>
            <a:pPr lvl="1">
              <a:defRPr/>
            </a:pPr>
            <a:r>
              <a:rPr lang="sv-SE" altLang="sv-SE" err="1">
                <a:sym typeface="Wingdings" panose="05000000000000000000" pitchFamily="2" charset="2"/>
              </a:rPr>
              <a:t>Tetrachoric</a:t>
            </a:r>
            <a:r>
              <a:rPr lang="sv-SE" altLang="sv-SE">
                <a:sym typeface="Wingdings" panose="05000000000000000000" pitchFamily="2" charset="2"/>
              </a:rPr>
              <a:t> (</a:t>
            </a:r>
            <a:r>
              <a:rPr lang="sv-SE" altLang="sv-SE" err="1">
                <a:sym typeface="Wingdings" panose="05000000000000000000" pitchFamily="2" charset="2"/>
              </a:rPr>
              <a:t>dichotomous</a:t>
            </a:r>
            <a:r>
              <a:rPr lang="sv-SE" altLang="sv-SE">
                <a:sym typeface="Wingdings" panose="05000000000000000000" pitchFamily="2" charset="2"/>
              </a:rPr>
              <a:t> </a:t>
            </a:r>
            <a:r>
              <a:rPr lang="sv-SE" altLang="sv-SE" err="1">
                <a:sym typeface="Wingdings" panose="05000000000000000000" pitchFamily="2" charset="2"/>
              </a:rPr>
              <a:t>items</a:t>
            </a:r>
            <a:r>
              <a:rPr lang="sv-SE" altLang="sv-SE">
                <a:sym typeface="Wingdings" panose="05000000000000000000" pitchFamily="2" charset="2"/>
              </a:rPr>
              <a:t>); </a:t>
            </a:r>
            <a:r>
              <a:rPr lang="sv-SE" altLang="sv-SE" err="1">
                <a:sym typeface="Wingdings" panose="05000000000000000000" pitchFamily="2" charset="2"/>
              </a:rPr>
              <a:t>Polychoric</a:t>
            </a:r>
            <a:r>
              <a:rPr lang="sv-SE" altLang="sv-SE">
                <a:sym typeface="Wingdings" panose="05000000000000000000" pitchFamily="2" charset="2"/>
              </a:rPr>
              <a:t> (</a:t>
            </a:r>
            <a:r>
              <a:rPr lang="sv-SE" altLang="sv-SE" err="1">
                <a:sym typeface="Wingdings" panose="05000000000000000000" pitchFamily="2" charset="2"/>
              </a:rPr>
              <a:t>polytomous</a:t>
            </a:r>
            <a:r>
              <a:rPr lang="sv-SE" altLang="sv-SE">
                <a:sym typeface="Wingdings" panose="05000000000000000000" pitchFamily="2" charset="2"/>
              </a:rPr>
              <a:t> </a:t>
            </a:r>
            <a:r>
              <a:rPr lang="sv-SE" altLang="sv-SE" err="1">
                <a:sym typeface="Wingdings" panose="05000000000000000000" pitchFamily="2" charset="2"/>
              </a:rPr>
              <a:t>items</a:t>
            </a:r>
            <a:r>
              <a:rPr lang="sv-SE" altLang="sv-SE">
                <a:sym typeface="Wingdings" panose="05000000000000000000" pitchFamily="2" charset="2"/>
              </a:rPr>
              <a:t>)</a:t>
            </a:r>
          </a:p>
          <a:p>
            <a:pPr lvl="1">
              <a:defRPr/>
            </a:pPr>
            <a:r>
              <a:rPr lang="sv-SE" altLang="sv-SE">
                <a:sym typeface="Wingdings" panose="05000000000000000000" pitchFamily="2" charset="2"/>
              </a:rPr>
              <a:t>Not (</a:t>
            </a:r>
            <a:r>
              <a:rPr lang="sv-SE" altLang="sv-SE" err="1">
                <a:sym typeface="Wingdings" panose="05000000000000000000" pitchFamily="2" charset="2"/>
              </a:rPr>
              <a:t>yet</a:t>
            </a:r>
            <a:r>
              <a:rPr lang="sv-SE" altLang="sv-SE">
                <a:sym typeface="Wingdings" panose="05000000000000000000" pitchFamily="2" charset="2"/>
              </a:rPr>
              <a:t>) </a:t>
            </a:r>
            <a:r>
              <a:rPr lang="sv-SE" altLang="sv-SE" err="1">
                <a:sym typeface="Wingdings" panose="05000000000000000000" pitchFamily="2" charset="2"/>
              </a:rPr>
              <a:t>incorporated</a:t>
            </a:r>
            <a:r>
              <a:rPr lang="sv-SE" altLang="sv-SE">
                <a:sym typeface="Wingdings" panose="05000000000000000000" pitchFamily="2" charset="2"/>
              </a:rPr>
              <a:t> in standard </a:t>
            </a:r>
            <a:r>
              <a:rPr lang="sv-SE" altLang="sv-SE" err="1">
                <a:sym typeface="Wingdings" panose="05000000000000000000" pitchFamily="2" charset="2"/>
              </a:rPr>
              <a:t>statistical</a:t>
            </a:r>
            <a:r>
              <a:rPr lang="sv-SE" altLang="sv-SE">
                <a:sym typeface="Wingdings" panose="05000000000000000000" pitchFamily="2" charset="2"/>
              </a:rPr>
              <a:t> </a:t>
            </a:r>
            <a:r>
              <a:rPr lang="sv-SE" altLang="sv-SE" err="1">
                <a:sym typeface="Wingdings" panose="05000000000000000000" pitchFamily="2" charset="2"/>
              </a:rPr>
              <a:t>packages</a:t>
            </a:r>
            <a:r>
              <a:rPr lang="sv-SE" altLang="sv-SE">
                <a:sym typeface="Wingdings" panose="05000000000000000000" pitchFamily="2" charset="2"/>
              </a:rPr>
              <a:t> (</a:t>
            </a:r>
            <a:r>
              <a:rPr lang="sv-SE" altLang="sv-SE" err="1">
                <a:sym typeface="Wingdings" panose="05000000000000000000" pitchFamily="2" charset="2"/>
              </a:rPr>
              <a:t>e.g</a:t>
            </a:r>
            <a:r>
              <a:rPr lang="sv-SE" altLang="sv-SE">
                <a:sym typeface="Wingdings" panose="05000000000000000000" pitchFamily="2" charset="2"/>
              </a:rPr>
              <a:t>., SPSS)</a:t>
            </a:r>
            <a:endParaRPr lang="sv-SE" altLang="sv-S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>
            <a:extLst>
              <a:ext uri="{FF2B5EF4-FFF2-40B4-BE49-F238E27FC236}">
                <a16:creationId xmlns:a16="http://schemas.microsoft.com/office/drawing/2014/main" id="{890094E3-0821-9A49-81D9-17ABCF98B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0"/>
            <a:ext cx="5572125" cy="25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8989183F-9A3A-9342-92D8-E4E664C68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27" y="2560639"/>
            <a:ext cx="4028586" cy="369987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9896454-807C-FB6A-0E10-E18765F048ED}"/>
              </a:ext>
            </a:extLst>
          </p:cNvPr>
          <p:cNvSpPr txBox="1"/>
          <p:nvPr/>
        </p:nvSpPr>
        <p:spPr>
          <a:xfrm>
            <a:off x="471672" y="3429000"/>
            <a:ext cx="3228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err="1"/>
              <a:t>Specifically</a:t>
            </a:r>
            <a:r>
              <a:rPr lang="sv-SE"/>
              <a:t> </a:t>
            </a:r>
            <a:r>
              <a:rPr lang="sv-SE" err="1"/>
              <a:t>developed</a:t>
            </a:r>
            <a:r>
              <a:rPr lang="sv-SE"/>
              <a:t> for item-</a:t>
            </a:r>
            <a:r>
              <a:rPr lang="sv-SE" err="1"/>
              <a:t>level</a:t>
            </a:r>
            <a:r>
              <a:rPr lang="sv-SE"/>
              <a:t> EFA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err="1"/>
              <a:t>Uses</a:t>
            </a:r>
            <a:r>
              <a:rPr lang="sv-SE"/>
              <a:t> </a:t>
            </a:r>
            <a:r>
              <a:rPr lang="sv-SE" err="1"/>
              <a:t>tetrachoric</a:t>
            </a:r>
            <a:r>
              <a:rPr lang="sv-SE"/>
              <a:t>/</a:t>
            </a:r>
            <a:r>
              <a:rPr lang="sv-SE" err="1"/>
              <a:t>polychoric</a:t>
            </a:r>
            <a:r>
              <a:rPr lang="sv-SE"/>
              <a:t> </a:t>
            </a:r>
            <a:r>
              <a:rPr lang="sv-SE" err="1"/>
              <a:t>correlations</a:t>
            </a:r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434BA58-022E-50FF-5590-98CC3E0A7F03}"/>
              </a:ext>
            </a:extLst>
          </p:cNvPr>
          <p:cNvSpPr txBox="1"/>
          <p:nvPr/>
        </p:nvSpPr>
        <p:spPr>
          <a:xfrm>
            <a:off x="703861" y="5497690"/>
            <a:ext cx="3239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/>
              <a:t>FACTOR is </a:t>
            </a:r>
            <a:r>
              <a:rPr lang="sv-SE" sz="1400" err="1"/>
              <a:t>available</a:t>
            </a:r>
            <a:r>
              <a:rPr lang="sv-SE" sz="1400"/>
              <a:t> from:</a:t>
            </a:r>
          </a:p>
          <a:p>
            <a:r>
              <a:rPr lang="sv-SE" sz="1400">
                <a:hlinkClick r:id="rId4"/>
              </a:rPr>
              <a:t>https://psico.fcep.urv.cat/utilitats/factor/</a:t>
            </a:r>
            <a:r>
              <a:rPr lang="sv-SE" sz="14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References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Baglin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J. Improving your exploratory factor analysis for ordinal data: A demonstration using FACTOR.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Assessment, Research &amp; Evaluation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2014; 19: 5.</a:t>
            </a:r>
            <a:b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https://doi.org/10.7275/dsep-4220</a:t>
            </a:r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Costello AB, Osborne J. Best practices in exploratory factor analysis: four recommendations for getting the most from your analysis.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Assessment, Research &amp; Evaluation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2005; 10: Article 7.</a:t>
            </a:r>
            <a:b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https://scholarworks.umass.edu/pare/vol10/iss1/7/</a:t>
            </a:r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</a:t>
            </a:r>
            <a:r>
              <a:rPr lang="en-U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Tornqvist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AL, Hobart J. Testing the SF-36 in Parkinson's disease. Implications for reporting rating scale data.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2008: 255(2): 246-254.</a:t>
            </a:r>
            <a:b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https://doi.org/10.1007/s00415-008-0708-y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Horn JL. A rationale and test for the number of factors in factor analysis.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Psychometrika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1965; 30: 179–185.</a:t>
            </a:r>
            <a:b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https://doi.org/10.1007/BF02289447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25615-21AE-46A2-2214-F42A15A6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Outline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1FAB5F-4497-7103-BA99-8CFF10358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Part 1</a:t>
            </a:r>
          </a:p>
          <a:p>
            <a:r>
              <a:rPr lang="sv-SE"/>
              <a:t>Principal </a:t>
            </a:r>
            <a:r>
              <a:rPr lang="sv-SE" err="1"/>
              <a:t>component</a:t>
            </a:r>
            <a:r>
              <a:rPr lang="sv-SE"/>
              <a:t> </a:t>
            </a:r>
            <a:r>
              <a:rPr lang="sv-SE" err="1"/>
              <a:t>analysis</a:t>
            </a:r>
            <a:r>
              <a:rPr lang="sv-SE"/>
              <a:t> </a:t>
            </a:r>
          </a:p>
          <a:p>
            <a:r>
              <a:rPr lang="sv-SE" err="1"/>
              <a:t>Exploratory</a:t>
            </a:r>
            <a:r>
              <a:rPr lang="sv-SE"/>
              <a:t> </a:t>
            </a:r>
            <a:r>
              <a:rPr lang="sv-SE" err="1"/>
              <a:t>factor</a:t>
            </a:r>
            <a:r>
              <a:rPr lang="sv-SE"/>
              <a:t> </a:t>
            </a:r>
            <a:r>
              <a:rPr lang="sv-SE" err="1"/>
              <a:t>analysis</a:t>
            </a:r>
            <a:endParaRPr lang="sv-SE"/>
          </a:p>
          <a:p>
            <a:endParaRPr lang="sv-SE"/>
          </a:p>
          <a:p>
            <a:pPr marL="0" indent="0">
              <a:buNone/>
            </a:pPr>
            <a:r>
              <a:rPr lang="sv-SE">
                <a:solidFill>
                  <a:schemeClr val="bg1">
                    <a:lumMod val="65000"/>
                  </a:schemeClr>
                </a:solidFill>
              </a:rPr>
              <a:t>Part 2</a:t>
            </a:r>
          </a:p>
          <a:p>
            <a:r>
              <a:rPr lang="sv-SE" err="1">
                <a:solidFill>
                  <a:schemeClr val="bg1">
                    <a:lumMod val="65000"/>
                  </a:schemeClr>
                </a:solidFill>
              </a:rPr>
              <a:t>Confirmatory</a:t>
            </a:r>
            <a:r>
              <a:rPr lang="sv-SE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65000"/>
                  </a:schemeClr>
                </a:solidFill>
              </a:rPr>
              <a:t>factor</a:t>
            </a:r>
            <a:r>
              <a:rPr lang="sv-SE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65000"/>
                  </a:schemeClr>
                </a:solidFill>
              </a:rPr>
              <a:t>analysis</a:t>
            </a:r>
            <a:r>
              <a:rPr lang="sv-SE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sv-SE">
                <a:solidFill>
                  <a:schemeClr val="bg1">
                    <a:lumMod val="65000"/>
                  </a:schemeClr>
                </a:solidFill>
              </a:rPr>
              <a:t>Multi-</a:t>
            </a:r>
            <a:r>
              <a:rPr lang="sv-SE" err="1">
                <a:solidFill>
                  <a:schemeClr val="bg1">
                    <a:lumMod val="65000"/>
                  </a:schemeClr>
                </a:solidFill>
              </a:rPr>
              <a:t>trait</a:t>
            </a:r>
            <a:r>
              <a:rPr lang="sv-SE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65000"/>
                  </a:schemeClr>
                </a:solidFill>
              </a:rPr>
              <a:t>scaling</a:t>
            </a:r>
            <a:r>
              <a:rPr lang="sv-SE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err="1">
                <a:solidFill>
                  <a:schemeClr val="bg1">
                    <a:lumMod val="65000"/>
                  </a:schemeClr>
                </a:solidFill>
              </a:rPr>
              <a:t>analysis</a:t>
            </a:r>
            <a:endParaRPr lang="sv-SE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1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4171F7B-9B9D-2448-B05C-D0F974E07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3600"/>
              <a:t>Factor analysis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394C431-CD51-6843-90E0-B1A59444B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err="1"/>
              <a:t>Objective</a:t>
            </a:r>
            <a:endParaRPr lang="sv-SE" altLang="sv-SE"/>
          </a:p>
          <a:p>
            <a:pPr lvl="1" eaLnBrk="1" hangingPunct="1"/>
            <a:r>
              <a:rPr lang="sv-SE" altLang="sv-SE"/>
              <a:t>Study and identify patterns among several variables</a:t>
            </a:r>
          </a:p>
          <a:p>
            <a:pPr eaLnBrk="1" hangingPunct="1"/>
            <a:endParaRPr lang="sv-SE" altLang="sv-SE"/>
          </a:p>
          <a:p>
            <a:pPr eaLnBrk="1" hangingPunct="1"/>
            <a:r>
              <a:rPr lang="sv-SE" altLang="sv-SE"/>
              <a:t>Part </a:t>
            </a:r>
            <a:r>
              <a:rPr lang="sv-SE" altLang="sv-SE" err="1"/>
              <a:t>of</a:t>
            </a:r>
            <a:r>
              <a:rPr lang="sv-SE" altLang="sv-SE"/>
              <a:t> a </a:t>
            </a:r>
            <a:r>
              <a:rPr lang="ja-JP" altLang="sv-SE"/>
              <a:t>"</a:t>
            </a:r>
            <a:r>
              <a:rPr lang="sv-SE" altLang="ja-JP"/>
              <a:t>family</a:t>
            </a:r>
            <a:r>
              <a:rPr lang="ja-JP" altLang="sv-SE"/>
              <a:t>" </a:t>
            </a:r>
            <a:r>
              <a:rPr lang="sv-SE" altLang="ja-JP"/>
              <a:t>of </a:t>
            </a:r>
            <a:r>
              <a:rPr lang="sv-SE" altLang="ja-JP" err="1"/>
              <a:t>multivariate </a:t>
            </a:r>
            <a:r>
              <a:rPr lang="sv-SE" altLang="ja-JP"/>
              <a:t>analysis methods</a:t>
            </a:r>
          </a:p>
          <a:p>
            <a:pPr lvl="1" eaLnBrk="1" hangingPunct="1"/>
            <a:r>
              <a:rPr lang="sv-SE" altLang="sv-SE"/>
              <a:t>Regression</a:t>
            </a:r>
          </a:p>
          <a:p>
            <a:pPr lvl="1" eaLnBrk="1" hangingPunct="1"/>
            <a:r>
              <a:rPr lang="sv-SE" altLang="sv-SE"/>
              <a:t>Principal Component Analysis (PCA)</a:t>
            </a:r>
          </a:p>
          <a:p>
            <a:pPr lvl="1" eaLnBrk="1" hangingPunct="1"/>
            <a:r>
              <a:rPr lang="sv-SE" altLang="sv-SE"/>
              <a:t>Exploratory factor analysis (EFA)</a:t>
            </a:r>
          </a:p>
          <a:p>
            <a:pPr lvl="1" eaLnBrk="1" hangingPunct="1"/>
            <a:r>
              <a:rPr lang="sv-SE" altLang="sv-SE" err="1"/>
              <a:t>Confirmatory </a:t>
            </a:r>
            <a:r>
              <a:rPr lang="sv-SE" altLang="sv-SE"/>
              <a:t>factor analysis (CFA)</a:t>
            </a:r>
          </a:p>
          <a:p>
            <a:pPr lvl="1" eaLnBrk="1" hangingPunct="1"/>
            <a:r>
              <a:rPr lang="ja-JP" altLang="sv-SE"/>
              <a:t>"</a:t>
            </a:r>
            <a:r>
              <a:rPr lang="sv-SE" altLang="ja-JP" err="1"/>
              <a:t>Path analysis</a:t>
            </a:r>
            <a:r>
              <a:rPr lang="ja-JP" altLang="sv-SE"/>
              <a:t>"</a:t>
            </a:r>
            <a:endParaRPr lang="sv-SE" altLang="ja-JP"/>
          </a:p>
          <a:p>
            <a:pPr lvl="1" eaLnBrk="1" hangingPunct="1"/>
            <a:r>
              <a:rPr lang="sv-SE" altLang="sv-SE"/>
              <a:t>Structural Equation Models (SEM)</a:t>
            </a:r>
          </a:p>
          <a:p>
            <a:pPr lvl="1" eaLnBrk="1" hangingPunct="1"/>
            <a:endParaRPr lang="sv-SE" alt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E839CC05-2795-DD40-90C7-A955BD65A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80" y="101254"/>
            <a:ext cx="4094685" cy="5858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6">
            <a:extLst>
              <a:ext uri="{FF2B5EF4-FFF2-40B4-BE49-F238E27FC236}">
                <a16:creationId xmlns:a16="http://schemas.microsoft.com/office/drawing/2014/main" id="{4DA61D16-6931-454D-A2E7-BC80CA39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647" y="5959923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(1904)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>
            <a:extLst>
              <a:ext uri="{FF2B5EF4-FFF2-40B4-BE49-F238E27FC236}">
                <a16:creationId xmlns:a16="http://schemas.microsoft.com/office/drawing/2014/main" id="{70BB812E-CA38-B44D-B2C2-1F5953E3C8D2}"/>
              </a:ext>
            </a:extLst>
          </p:cNvPr>
          <p:cNvGrpSpPr>
            <a:grpSpLocks/>
          </p:cNvGrpSpPr>
          <p:nvPr/>
        </p:nvGrpSpPr>
        <p:grpSpPr bwMode="auto">
          <a:xfrm>
            <a:off x="1293541" y="859342"/>
            <a:ext cx="9413178" cy="4705117"/>
            <a:chOff x="539750" y="1628775"/>
            <a:chExt cx="8007378" cy="3579813"/>
          </a:xfrm>
        </p:grpSpPr>
        <p:pic>
          <p:nvPicPr>
            <p:cNvPr id="10243" name="Picture 4">
              <a:extLst>
                <a:ext uri="{FF2B5EF4-FFF2-40B4-BE49-F238E27FC236}">
                  <a16:creationId xmlns:a16="http://schemas.microsoft.com/office/drawing/2014/main" id="{88E41355-797B-EF46-81CA-D6B42D092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628775"/>
              <a:ext cx="7950200" cy="357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C47885-60FA-EA41-B680-AE9BF4695B6C}"/>
                </a:ext>
              </a:extLst>
            </p:cNvPr>
            <p:cNvCxnSpPr/>
            <p:nvPr/>
          </p:nvCxnSpPr>
          <p:spPr>
            <a:xfrm>
              <a:off x="617538" y="1785938"/>
              <a:ext cx="79295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1C1557-9A77-4744-8962-720B7BEB9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z="3600"/>
              <a:t>Factor analysis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1516D82-4592-B646-A518-AE3B564F71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sz="2400" err="1"/>
              <a:t>Assumption</a:t>
            </a:r>
            <a:endParaRPr lang="sv-SE" altLang="sv-SE" sz="2400"/>
          </a:p>
          <a:p>
            <a:pPr lvl="1" eaLnBrk="1" hangingPunct="1">
              <a:lnSpc>
                <a:spcPct val="90000"/>
              </a:lnSpc>
            </a:pPr>
            <a:r>
              <a:rPr lang="sv-SE" altLang="sv-SE" sz="2000">
                <a:solidFill>
                  <a:srgbClr val="000000"/>
                </a:solidFill>
              </a:rPr>
              <a:t>The </a:t>
            </a:r>
            <a:r>
              <a:rPr lang="sv-SE" altLang="sv-SE" sz="2000" err="1">
                <a:solidFill>
                  <a:srgbClr val="000000"/>
                </a:solidFill>
              </a:rPr>
              <a:t>variance</a:t>
            </a:r>
            <a:r>
              <a:rPr lang="sv-SE" altLang="sv-SE" sz="2000">
                <a:solidFill>
                  <a:srgbClr val="000000"/>
                </a:solidFill>
              </a:rPr>
              <a:t> </a:t>
            </a:r>
            <a:r>
              <a:rPr lang="sv-SE" altLang="sv-SE" sz="2000" err="1">
                <a:solidFill>
                  <a:srgbClr val="000000"/>
                </a:solidFill>
              </a:rPr>
              <a:t>among</a:t>
            </a:r>
            <a:r>
              <a:rPr lang="sv-SE" altLang="sv-SE" sz="2000">
                <a:solidFill>
                  <a:srgbClr val="000000"/>
                </a:solidFill>
              </a:rPr>
              <a:t> </a:t>
            </a:r>
            <a:r>
              <a:rPr lang="sv-SE" altLang="sv-SE" sz="2000" err="1">
                <a:solidFill>
                  <a:srgbClr val="000000"/>
                </a:solidFill>
              </a:rPr>
              <a:t>multiple</a:t>
            </a:r>
            <a:r>
              <a:rPr lang="sv-SE" altLang="sv-SE" sz="2000">
                <a:solidFill>
                  <a:srgbClr val="000000"/>
                </a:solidFill>
              </a:rPr>
              <a:t> </a:t>
            </a:r>
            <a:r>
              <a:rPr lang="sv-SE" altLang="sv-SE" sz="2000" err="1">
                <a:solidFill>
                  <a:srgbClr val="000000"/>
                </a:solidFill>
              </a:rPr>
              <a:t>variables</a:t>
            </a:r>
            <a:r>
              <a:rPr lang="sv-SE" altLang="sv-SE" sz="2000">
                <a:solidFill>
                  <a:srgbClr val="000000"/>
                </a:solidFill>
              </a:rPr>
              <a:t> </a:t>
            </a:r>
            <a:r>
              <a:rPr lang="sv-SE" altLang="sv-SE" sz="2000" err="1">
                <a:solidFill>
                  <a:srgbClr val="000000"/>
                </a:solidFill>
              </a:rPr>
              <a:t>can</a:t>
            </a:r>
            <a:r>
              <a:rPr lang="sv-SE" altLang="sv-SE" sz="2000">
                <a:solidFill>
                  <a:srgbClr val="000000"/>
                </a:solidFill>
              </a:rPr>
              <a:t>, </a:t>
            </a:r>
            <a:r>
              <a:rPr lang="sv-SE" altLang="sv-SE" sz="2000" err="1">
                <a:solidFill>
                  <a:srgbClr val="000000"/>
                </a:solidFill>
              </a:rPr>
              <a:t>due</a:t>
            </a:r>
            <a:r>
              <a:rPr lang="sv-SE" altLang="sv-SE" sz="2000">
                <a:solidFill>
                  <a:srgbClr val="000000"/>
                </a:solidFill>
              </a:rPr>
              <a:t> to </a:t>
            </a:r>
            <a:r>
              <a:rPr lang="sv-SE" altLang="sv-SE" sz="2000" err="1">
                <a:solidFill>
                  <a:srgbClr val="000000"/>
                </a:solidFill>
              </a:rPr>
              <a:t>their</a:t>
            </a:r>
            <a:r>
              <a:rPr lang="sv-SE" altLang="sv-SE" sz="2000">
                <a:solidFill>
                  <a:srgbClr val="000000"/>
                </a:solidFill>
              </a:rPr>
              <a:t> </a:t>
            </a:r>
            <a:r>
              <a:rPr lang="sv-SE" altLang="sv-SE" sz="2000" err="1"/>
              <a:t>correlations</a:t>
            </a:r>
            <a:r>
              <a:rPr lang="sv-SE" altLang="sv-SE" sz="2000"/>
              <a:t>, be </a:t>
            </a:r>
            <a:r>
              <a:rPr lang="sv-SE" altLang="sv-SE" sz="2000" err="1"/>
              <a:t>explained</a:t>
            </a:r>
            <a:r>
              <a:rPr lang="sv-SE" altLang="sv-SE" sz="2000"/>
              <a:t> by a </a:t>
            </a:r>
            <a:r>
              <a:rPr lang="sv-SE" altLang="sv-SE" sz="2000" err="1"/>
              <a:t>smaller</a:t>
            </a:r>
            <a:r>
              <a:rPr lang="sv-SE" altLang="sv-SE" sz="2000"/>
              <a:t> number of underlying latent (</a:t>
            </a:r>
            <a:r>
              <a:rPr lang="sv-SE" altLang="sv-SE" sz="2000" err="1"/>
              <a:t>unobserved</a:t>
            </a:r>
            <a:r>
              <a:rPr lang="sv-SE" altLang="sv-SE" sz="2000"/>
              <a:t>) </a:t>
            </a:r>
            <a:r>
              <a:rPr lang="sv-SE" altLang="sv-SE" sz="2000" err="1"/>
              <a:t>variables</a:t>
            </a:r>
            <a:r>
              <a:rPr lang="sv-SE" altLang="sv-SE" sz="2000"/>
              <a:t> (</a:t>
            </a:r>
            <a:r>
              <a:rPr lang="sv-SE" altLang="ja-JP" sz="2000"/>
              <a:t>"factors"/"components")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2400"/>
              <a:t>Principle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/>
              <a:t>Correlation patterns between variables are studied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/>
              <a:t>Variables are grouped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/>
              <a:t>The groups are treated as new, latent, variables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sz="2400"/>
              <a:t>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/>
              <a:t>Reduce the number of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/>
              <a:t>Find patterns among many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/>
              <a:t>Generate or support hypotheses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/>
              <a:t>Instrument development/evaluation (dimensionality)</a:t>
            </a:r>
          </a:p>
          <a:p>
            <a:pPr eaLnBrk="1" hangingPunct="1">
              <a:lnSpc>
                <a:spcPct val="90000"/>
              </a:lnSpc>
            </a:pPr>
            <a:endParaRPr lang="sv-SE" altLang="sv-SE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675A829-0546-4644-B7E8-865BB31E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sv-SE" sz="4000"/>
              <a:t>Why factor analysis in instrument development/testing?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44AE273-0E9F-4446-A8B7-B3BB1011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sv-SE"/>
              <a:t>Testing </a:t>
            </a:r>
            <a:r>
              <a:rPr lang="en-US" altLang="sv-SE" err="1"/>
              <a:t>unidimensionality</a:t>
            </a:r>
            <a:endParaRPr lang="en-US" altLang="sv-SE"/>
          </a:p>
          <a:p>
            <a:pPr>
              <a:lnSpc>
                <a:spcPct val="100000"/>
              </a:lnSpc>
            </a:pPr>
            <a:r>
              <a:rPr lang="en-US" altLang="sv-SE" err="1"/>
              <a:t>Replication </a:t>
            </a:r>
            <a:r>
              <a:rPr lang="en-US" altLang="sv-SE"/>
              <a:t>of </a:t>
            </a:r>
            <a:r>
              <a:rPr lang="en-US" altLang="sv-SE" err="1"/>
              <a:t>previous results</a:t>
            </a:r>
            <a:endParaRPr lang="en-US" altLang="sv-SE"/>
          </a:p>
          <a:p>
            <a:pPr>
              <a:lnSpc>
                <a:spcPct val="100000"/>
              </a:lnSpc>
            </a:pPr>
            <a:r>
              <a:rPr lang="en-US" altLang="sv-SE" err="1"/>
              <a:t>Identify underlying latent variables</a:t>
            </a:r>
            <a:endParaRPr lang="en-US" altLang="sv-SE"/>
          </a:p>
          <a:p>
            <a:pPr>
              <a:lnSpc>
                <a:spcPct val="100000"/>
              </a:lnSpc>
            </a:pPr>
            <a:endParaRPr lang="en-US" altLang="sv-S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ED4AAAC0-B8B6-F141-AB92-BF9AE361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712324"/>
            <a:ext cx="7958138" cy="4495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Rating scale dimensionality (part 1)</vt:lpstr>
      <vt:lpstr>Learning Objectives</vt:lpstr>
      <vt:lpstr>Outline</vt:lpstr>
      <vt:lpstr>Factor analysis</vt:lpstr>
      <vt:lpstr>PowerPoint Presentation</vt:lpstr>
      <vt:lpstr>PowerPoint Presentation</vt:lpstr>
      <vt:lpstr>Factor analysis</vt:lpstr>
      <vt:lpstr>Why factor analysis in instrument development/testing?</vt:lpstr>
      <vt:lpstr>PowerPoint Presentation</vt:lpstr>
      <vt:lpstr>Exploratory factor analysis</vt:lpstr>
      <vt:lpstr>PowerPoint Presentation</vt:lpstr>
      <vt:lpstr>PowerPoint Presentation</vt:lpstr>
      <vt:lpstr>Hospital Anxiety and Depression Scale (HADS)</vt:lpstr>
      <vt:lpstr>Dimensionality: How many factors/components?</vt:lpstr>
      <vt:lpstr>PowerPoint Presentation</vt:lpstr>
      <vt:lpstr>PowerPoint Presentation</vt:lpstr>
      <vt:lpstr>PowerPoint Presentation</vt:lpstr>
      <vt:lpstr>PowerPoint Presentation</vt:lpstr>
      <vt:lpstr>Parallel analysis</vt:lpstr>
      <vt:lpstr>PowerPoint Presentation</vt:lpstr>
      <vt:lpstr>Rotation</vt:lpstr>
      <vt:lpstr>Where do variables belong?</vt:lpstr>
      <vt:lpstr>PowerPoint Presentation</vt:lpstr>
      <vt:lpstr>Assumptions</vt:lpstr>
      <vt:lpstr>Problems with item-level EFA/PCA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revision>1</cp:revision>
  <dcterms:created xsi:type="dcterms:W3CDTF">2022-12-12T07:56:35Z</dcterms:created>
  <dcterms:modified xsi:type="dcterms:W3CDTF">2024-01-04T19:32:48Z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