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528" r:id="rId4"/>
    <p:sldId id="534" r:id="rId5"/>
    <p:sldId id="531" r:id="rId6"/>
    <p:sldId id="532" r:id="rId7"/>
    <p:sldId id="301" r:id="rId8"/>
    <p:sldId id="298" r:id="rId9"/>
    <p:sldId id="326" r:id="rId10"/>
    <p:sldId id="303" r:id="rId11"/>
    <p:sldId id="304" r:id="rId12"/>
    <p:sldId id="305" r:id="rId13"/>
    <p:sldId id="307" r:id="rId14"/>
    <p:sldId id="533" r:id="rId15"/>
    <p:sldId id="333" r:id="rId16"/>
    <p:sldId id="821" r:id="rId17"/>
    <p:sldId id="820" r:id="rId18"/>
    <p:sldId id="830" r:id="rId19"/>
    <p:sldId id="831" r:id="rId2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BF02-9B54-FA42-B883-F913E506476C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04FC-6DA0-764F-A5EC-D7F4D50BC9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02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47687-5722-DD45-A547-A78893CF98CC}" type="slidenum">
              <a:rPr lang="sv-SE"/>
              <a:t>7</a:t>
            </a:fld>
            <a:endParaRPr lang="sv-S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22550-6182-6D4D-945C-D49A6E57CAF0}" type="slidenum">
              <a:rPr lang="sv-SE"/>
              <a:t>8</a:t>
            </a:fld>
            <a:endParaRPr lang="sv-SE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0B355-D3DB-0645-8CE6-C86D9A6BCAB1}" type="slidenum">
              <a:rPr lang="sv-SE"/>
              <a:pPr/>
              <a:t>9</a:t>
            </a:fld>
            <a:endParaRPr lang="sv-SE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</p:spPr>
        <p:txBody>
          <a:bodyPr lIns="91440" tIns="45720" rIns="91440" bIns="457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DC3CF-6F12-0845-AE3E-BC62708BAAF3}" type="slidenum">
              <a:rPr lang="sv-SE"/>
              <a:t>10</a:t>
            </a:fld>
            <a:endParaRPr lang="sv-S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99617-CE36-394B-9938-4E77912EF536}" type="slidenum">
              <a:rPr lang="sv-SE"/>
              <a:t>11</a:t>
            </a:fld>
            <a:endParaRPr lang="sv-SE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2C246-DAA4-B14C-9B5E-1157F2D30E60}" type="slidenum">
              <a:rPr lang="sv-SE"/>
              <a:t>12</a:t>
            </a:fld>
            <a:endParaRPr lang="sv-SE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1BC96-8E0F-CA48-8B3F-304A8FCBC80A}" type="slidenum">
              <a:rPr lang="sv-SE"/>
              <a:t>13</a:t>
            </a:fld>
            <a:endParaRPr lang="sv-S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14="http://schemas.microsoft.com/office/powerpoint/2010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877-021-02113-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7/01.MLR.0000062554.74615.4C" TargetMode="External"/><Relationship Id="rId3" Type="http://schemas.openxmlformats.org/officeDocument/2006/relationships/hyperlink" Target="https://lucris.lub.lu.se/ws/portalfiles/portal/2642368/625763.pdf" TargetMode="External"/><Relationship Id="rId7" Type="http://schemas.openxmlformats.org/officeDocument/2006/relationships/hyperlink" Target="https://doi.org/10.1007/s11136-007-9180-x" TargetMode="External"/><Relationship Id="rId2" Type="http://schemas.openxmlformats.org/officeDocument/2006/relationships/hyperlink" Target="https://www2.psych.ubc.ca/~schaller/528Readings/Cohen199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86/s12877-021-02113-0" TargetMode="External"/><Relationship Id="rId5" Type="http://schemas.openxmlformats.org/officeDocument/2006/relationships/hyperlink" Target="https://doi.org/10.3389/fpsyg.2013.00863" TargetMode="External"/><Relationship Id="rId4" Type="http://schemas.openxmlformats.org/officeDocument/2006/relationships/hyperlink" Target="https://www.pocog.org.au/doc/QoL/King_MID%20Critique_ExpRevPharOutRes_201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477-7525-4-70" TargetMode="External"/><Relationship Id="rId7" Type="http://schemas.openxmlformats.org/officeDocument/2006/relationships/hyperlink" Target="https://doi.org/10.1007/s11136-012-0175-x" TargetMode="External"/><Relationship Id="rId2" Type="http://schemas.openxmlformats.org/officeDocument/2006/relationships/hyperlink" Target="https://www.researchgate.net/publication/5672094_Recommended_Methods_for_Determining_Responsiveness_and_Minimal_Important_Differences_for_Patient-Reported_Outcom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1136-004-0705-2" TargetMode="External"/><Relationship Id="rId5" Type="http://schemas.openxmlformats.org/officeDocument/2006/relationships/hyperlink" Target="https://www.jclinepi.com/article/S0895-4356(99)00071-2/pdf" TargetMode="External"/><Relationship Id="rId4" Type="http://schemas.openxmlformats.org/officeDocument/2006/relationships/hyperlink" Target="https://doi.org/10.1002/mds.209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ampbellcollaboration.org/escalc/html/EffectSizeCalculator-Home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Differences</a:t>
            </a:r>
            <a:r>
              <a:rPr lang="sv-SE" dirty="0"/>
              <a:t> and </a:t>
            </a:r>
            <a:r>
              <a:rPr lang="sv-SE" dirty="0" err="1"/>
              <a:t>changes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Interpreting</a:t>
            </a:r>
            <a:r>
              <a:rPr lang="sv-SE" sz="3200" dirty="0"/>
              <a:t> </a:t>
            </a:r>
            <a:r>
              <a:rPr lang="sv-SE" sz="3200" dirty="0" err="1"/>
              <a:t>change</a:t>
            </a:r>
            <a:endParaRPr lang="sv-SE" sz="32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What does a particular change mean?</a:t>
            </a:r>
          </a:p>
          <a:p>
            <a:r>
              <a:rPr lang="sv-SE" sz="2400" dirty="0"/>
              <a:t>What is the minimal meaningful difference?</a:t>
            </a:r>
          </a:p>
          <a:p>
            <a:endParaRPr lang="sv-SE" sz="2400" dirty="0"/>
          </a:p>
          <a:p>
            <a:r>
              <a:rPr lang="sv-SE" sz="2400" dirty="0" err="1"/>
              <a:t>Minimally Important Difference </a:t>
            </a:r>
            <a:r>
              <a:rPr lang="sv-SE" sz="2400" dirty="0"/>
              <a:t>(MID) / Minimal </a:t>
            </a:r>
            <a:r>
              <a:rPr lang="sv-SE" sz="2400" dirty="0" err="1"/>
              <a:t>Clinically Important Difference </a:t>
            </a:r>
            <a:r>
              <a:rPr lang="sv-SE" sz="2400" dirty="0"/>
              <a:t>(MCID) / </a:t>
            </a:r>
            <a:r>
              <a:rPr lang="sv-SE" sz="2400" dirty="0" err="1"/>
              <a:t>etc</a:t>
            </a:r>
            <a:r>
              <a:rPr lang="sv-SE" sz="2400" dirty="0"/>
              <a:t>...</a:t>
            </a:r>
          </a:p>
          <a:p>
            <a:pPr lvl="1"/>
            <a:r>
              <a:rPr lang="sv-SE" sz="2000" dirty="0"/>
              <a:t>The </a:t>
            </a:r>
            <a:r>
              <a:rPr lang="sv-SE" sz="2000" dirty="0" err="1"/>
              <a:t>smallest</a:t>
            </a:r>
            <a:r>
              <a:rPr lang="sv-SE" sz="2000" dirty="0"/>
              <a:t> </a:t>
            </a:r>
            <a:r>
              <a:rPr lang="sv-SE" sz="2000" dirty="0" err="1"/>
              <a:t>difference</a:t>
            </a:r>
            <a:r>
              <a:rPr lang="sv-SE" sz="2000" dirty="0"/>
              <a:t> in a score </a:t>
            </a:r>
            <a:r>
              <a:rPr lang="sv-SE" sz="2000" dirty="0" err="1"/>
              <a:t>that</a:t>
            </a:r>
            <a:r>
              <a:rPr lang="sv-SE" sz="2000" dirty="0"/>
              <a:t> patients/</a:t>
            </a:r>
            <a:r>
              <a:rPr lang="sv-SE" sz="2000" dirty="0" err="1"/>
              <a:t>clinicians</a:t>
            </a:r>
            <a:r>
              <a:rPr lang="sv-SE" sz="2000" dirty="0"/>
              <a:t> </a:t>
            </a:r>
            <a:r>
              <a:rPr lang="sv-SE" sz="2000" dirty="0" err="1"/>
              <a:t>perceive</a:t>
            </a:r>
            <a:r>
              <a:rPr lang="sv-SE" sz="2000" dirty="0"/>
              <a:t> to be </a:t>
            </a:r>
            <a:r>
              <a:rPr lang="sv-SE" sz="2000" dirty="0" err="1"/>
              <a:t>beneficial</a:t>
            </a:r>
            <a:r>
              <a:rPr lang="sv-SE" sz="2000" dirty="0"/>
              <a:t>/</a:t>
            </a:r>
            <a:r>
              <a:rPr lang="sv-SE" sz="2000"/>
              <a:t>meaningful</a:t>
            </a:r>
            <a:endParaRPr lang="sv-SE" sz="2000" dirty="0"/>
          </a:p>
          <a:p>
            <a:pPr lvl="1"/>
            <a:endParaRPr lang="sv-SE" sz="2000" dirty="0"/>
          </a:p>
          <a:p>
            <a:r>
              <a:rPr lang="sv-SE" sz="2400" dirty="0" err="1"/>
              <a:t>Two</a:t>
            </a:r>
            <a:r>
              <a:rPr lang="sv-SE" sz="2400" dirty="0"/>
              <a:t> general </a:t>
            </a:r>
            <a:r>
              <a:rPr lang="sv-SE" sz="2400" dirty="0" err="1"/>
              <a:t>approaches</a:t>
            </a:r>
            <a:endParaRPr lang="sv-SE" sz="2400" dirty="0"/>
          </a:p>
          <a:p>
            <a:pPr lvl="1"/>
            <a:r>
              <a:rPr lang="sv-SE" sz="2000" dirty="0" err="1"/>
              <a:t>Anchor</a:t>
            </a:r>
            <a:r>
              <a:rPr lang="sv-SE" sz="2000" dirty="0"/>
              <a:t> </a:t>
            </a:r>
            <a:r>
              <a:rPr lang="sv-SE" sz="2000" dirty="0" err="1"/>
              <a:t>based</a:t>
            </a:r>
            <a:endParaRPr lang="sv-SE" sz="2000" dirty="0"/>
          </a:p>
          <a:p>
            <a:pPr lvl="1"/>
            <a:r>
              <a:rPr lang="sv-SE" sz="2000" dirty="0"/>
              <a:t>Distribution </a:t>
            </a:r>
            <a:r>
              <a:rPr lang="sv-SE" sz="2000" dirty="0" err="1"/>
              <a:t>based</a:t>
            </a:r>
            <a:endParaRPr lang="sv-SE" sz="2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18154" y="6304002"/>
            <a:ext cx="26498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000" dirty="0">
                <a:latin typeface="Arial" charset="0"/>
              </a:rPr>
              <a:t>King. </a:t>
            </a:r>
            <a:r>
              <a:rPr lang="sv-SE" sz="1000" i="1" dirty="0">
                <a:latin typeface="Arial" charset="0"/>
              </a:rPr>
              <a:t>ERPOR </a:t>
            </a:r>
            <a:r>
              <a:rPr lang="sv-SE" sz="1000" dirty="0">
                <a:latin typeface="Arial" charset="0"/>
              </a:rPr>
              <a:t>2011; 11: 171.</a:t>
            </a:r>
          </a:p>
          <a:p>
            <a:r>
              <a:rPr lang="sv-SE" sz="1000" dirty="0" err="1">
                <a:latin typeface="Arial" charset="0"/>
              </a:rPr>
              <a:t>Wyrwich </a:t>
            </a:r>
            <a:r>
              <a:rPr lang="sv-SE" sz="1000" dirty="0">
                <a:latin typeface="Arial" charset="0"/>
              </a:rPr>
              <a:t>et al. </a:t>
            </a:r>
            <a:r>
              <a:rPr lang="sv-SE" sz="1000" i="1" dirty="0" err="1">
                <a:latin typeface="Arial" charset="0"/>
              </a:rPr>
              <a:t>Qual </a:t>
            </a:r>
            <a:r>
              <a:rPr lang="sv-SE" sz="1000" i="1" dirty="0">
                <a:latin typeface="Arial" charset="0"/>
              </a:rPr>
              <a:t>Life Res </a:t>
            </a:r>
            <a:r>
              <a:rPr lang="sv-SE" sz="1000" dirty="0">
                <a:latin typeface="Arial" charset="0"/>
              </a:rPr>
              <a:t>2005; 14: 285.</a:t>
            </a:r>
          </a:p>
          <a:p>
            <a:r>
              <a:rPr lang="sv-SE" sz="1000" dirty="0" err="1">
                <a:latin typeface="Arial" charset="0"/>
              </a:rPr>
              <a:t>Wyrwich </a:t>
            </a:r>
            <a:r>
              <a:rPr lang="sv-SE" sz="1000" dirty="0">
                <a:latin typeface="Arial" charset="0"/>
              </a:rPr>
              <a:t>et al. </a:t>
            </a:r>
            <a:r>
              <a:rPr lang="sv-SE" sz="1000" i="1" dirty="0" err="1">
                <a:latin typeface="Arial" charset="0"/>
              </a:rPr>
              <a:t>Qual </a:t>
            </a:r>
            <a:r>
              <a:rPr lang="sv-SE" sz="1000" i="1" dirty="0">
                <a:latin typeface="Arial" charset="0"/>
              </a:rPr>
              <a:t>Life Res </a:t>
            </a:r>
            <a:r>
              <a:rPr lang="sv-SE" sz="1000" dirty="0">
                <a:latin typeface="Arial" charset="0"/>
              </a:rPr>
              <a:t>2013; 22: 475.</a:t>
            </a:r>
          </a:p>
        </p:txBody>
      </p:sp>
    </p:spTree>
    <p:extLst>
      <p:ext uri="{BB962C8B-B14F-4D97-AF65-F5344CB8AC3E}">
        <p14:creationId xmlns:p14="http://schemas.microsoft.com/office/powerpoint/2010/main" val="159526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Anchor</a:t>
            </a:r>
            <a:r>
              <a:rPr lang="sv-SE" sz="3200" dirty="0"/>
              <a:t> </a:t>
            </a:r>
            <a:r>
              <a:rPr lang="sv-SE" sz="3200" dirty="0" err="1"/>
              <a:t>based</a:t>
            </a:r>
            <a:r>
              <a:rPr lang="sv-SE" sz="3200" dirty="0"/>
              <a:t> MID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Change in measure related to external criterion</a:t>
            </a:r>
          </a:p>
          <a:p>
            <a:endParaRPr lang="sv-SE" dirty="0"/>
          </a:p>
          <a:p>
            <a:r>
              <a:rPr lang="sv-SE" dirty="0"/>
              <a:t>Common criteria </a:t>
            </a:r>
          </a:p>
          <a:p>
            <a:pPr lvl="1"/>
            <a:r>
              <a:rPr lang="sv-SE" dirty="0"/>
              <a:t>Clinical indicators (biomarkers, therapy/care needs, level of function, etc.)</a:t>
            </a:r>
          </a:p>
          <a:p>
            <a:pPr lvl="1"/>
            <a:r>
              <a:rPr lang="sv-SE" dirty="0"/>
              <a:t>Cross-sectional assessment</a:t>
            </a:r>
          </a:p>
          <a:p>
            <a:pPr lvl="1"/>
            <a:r>
              <a:rPr lang="sv-SE" dirty="0"/>
              <a:t>Retrospective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41782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Anchor</a:t>
            </a:r>
            <a:r>
              <a:rPr lang="sv-SE" sz="3200" dirty="0"/>
              <a:t> </a:t>
            </a:r>
            <a:r>
              <a:rPr lang="sv-SE" sz="3200" dirty="0" err="1"/>
              <a:t>based</a:t>
            </a:r>
            <a:r>
              <a:rPr lang="sv-SE" sz="3200" dirty="0"/>
              <a:t> MID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032856" y="1904999"/>
            <a:ext cx="8126288" cy="39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sz="2000" dirty="0">
                <a:latin typeface="Arial" charset="0"/>
              </a:rPr>
              <a:t>1. Change?</a:t>
            </a:r>
          </a:p>
          <a:p>
            <a:endParaRPr lang="sv-SE" sz="1600" dirty="0">
              <a:latin typeface="Arial" charset="0"/>
            </a:endParaRPr>
          </a:p>
          <a:p>
            <a:r>
              <a:rPr lang="sv-SE" sz="1600" dirty="0">
                <a:latin typeface="Arial" charset="0"/>
              </a:rPr>
              <a:t>	</a:t>
            </a:r>
            <a:r>
              <a:rPr lang="sv-SE" sz="1600" dirty="0" err="1">
                <a:latin typeface="Arial" charset="0"/>
              </a:rPr>
              <a:t>Worse</a:t>
            </a:r>
            <a:r>
              <a:rPr lang="sv-SE" sz="1600" dirty="0">
                <a:latin typeface="Arial" charset="0"/>
              </a:rPr>
              <a:t> 	    	</a:t>
            </a:r>
            <a:r>
              <a:rPr lang="sv-SE" sz="1600" dirty="0" err="1">
                <a:latin typeface="Arial" charset="0"/>
              </a:rPr>
              <a:t>About</a:t>
            </a:r>
            <a:r>
              <a:rPr lang="sv-SE" sz="1600" dirty="0">
                <a:latin typeface="Arial" charset="0"/>
              </a:rPr>
              <a:t> the same	 	</a:t>
            </a:r>
            <a:r>
              <a:rPr lang="sv-SE" sz="1600" dirty="0" err="1">
                <a:latin typeface="Arial" charset="0"/>
              </a:rPr>
              <a:t>Better</a:t>
            </a:r>
            <a:endParaRPr lang="sv-SE" sz="1600" dirty="0">
              <a:latin typeface="Arial" charset="0"/>
            </a:endParaRPr>
          </a:p>
          <a:p>
            <a:endParaRPr lang="sv-SE" sz="1600" dirty="0">
              <a:latin typeface="Arial" charset="0"/>
            </a:endParaRPr>
          </a:p>
          <a:p>
            <a:r>
              <a:rPr lang="sv-SE" sz="2000" dirty="0">
                <a:latin typeface="Arial" charset="0"/>
              </a:rPr>
              <a:t>2. If worse or better, how much?</a:t>
            </a:r>
            <a:endParaRPr lang="sv-SE" sz="1600" dirty="0">
              <a:latin typeface="Arial" charset="0"/>
            </a:endParaRPr>
          </a:p>
          <a:p>
            <a:endParaRPr lang="sv-SE" sz="1600" dirty="0">
              <a:latin typeface="Arial" charset="0"/>
            </a:endParaRPr>
          </a:p>
          <a:p>
            <a:r>
              <a:rPr lang="sv-SE" sz="1600" dirty="0">
                <a:latin typeface="Arial" charset="0"/>
              </a:rPr>
              <a:t>	7 </a:t>
            </a:r>
            <a:r>
              <a:rPr lang="sv-SE" sz="1600" dirty="0" err="1">
                <a:latin typeface="Arial" charset="0"/>
              </a:rPr>
              <a:t>Very</a:t>
            </a:r>
            <a:r>
              <a:rPr lang="sv-SE" sz="1600" dirty="0">
                <a:latin typeface="Arial" charset="0"/>
              </a:rPr>
              <a:t> </a:t>
            </a:r>
            <a:r>
              <a:rPr lang="sv-SE" sz="1600" dirty="0" err="1">
                <a:latin typeface="Arial" charset="0"/>
              </a:rPr>
              <a:t>much</a:t>
            </a:r>
            <a:r>
              <a:rPr lang="sv-SE" sz="1600" dirty="0">
                <a:latin typeface="Arial" charset="0"/>
              </a:rPr>
              <a:t> better/worse</a:t>
            </a:r>
          </a:p>
          <a:p>
            <a:r>
              <a:rPr lang="sv-SE" sz="1600" dirty="0">
                <a:latin typeface="Arial" charset="0"/>
              </a:rPr>
              <a:t>	6</a:t>
            </a:r>
          </a:p>
          <a:p>
            <a:r>
              <a:rPr lang="sv-SE" sz="1600" dirty="0">
                <a:latin typeface="Arial" charset="0"/>
              </a:rPr>
              <a:t>	5</a:t>
            </a:r>
          </a:p>
          <a:p>
            <a:r>
              <a:rPr lang="sv-SE" sz="1600" dirty="0">
                <a:latin typeface="Arial" charset="0"/>
              </a:rPr>
              <a:t>	4</a:t>
            </a:r>
          </a:p>
          <a:p>
            <a:r>
              <a:rPr lang="sv-SE" sz="1600" dirty="0">
                <a:latin typeface="Arial" charset="0"/>
              </a:rPr>
              <a:t>	3</a:t>
            </a:r>
          </a:p>
          <a:p>
            <a:r>
              <a:rPr lang="sv-SE" sz="1600" dirty="0">
                <a:latin typeface="Arial" charset="0"/>
              </a:rPr>
              <a:t>	2</a:t>
            </a:r>
          </a:p>
          <a:p>
            <a:r>
              <a:rPr lang="sv-SE" sz="1600" dirty="0">
                <a:latin typeface="Arial" charset="0"/>
              </a:rPr>
              <a:t>	1 Hardly any better/worse</a:t>
            </a:r>
          </a:p>
          <a:p>
            <a:endParaRPr lang="sv-SE" sz="1600" dirty="0">
              <a:latin typeface="Arial" charset="0"/>
            </a:endParaRPr>
          </a:p>
          <a:p>
            <a:r>
              <a:rPr lang="sv-SE" sz="2000" dirty="0">
                <a:latin typeface="Arial" charset="0"/>
              </a:rPr>
              <a:t>3. Mean difference from </a:t>
            </a:r>
            <a:r>
              <a:rPr lang="sv-SE" sz="2000" dirty="0" err="1">
                <a:latin typeface="Arial" charset="0"/>
              </a:rPr>
              <a:t>baseline</a:t>
            </a:r>
            <a:r>
              <a:rPr lang="sv-SE" sz="2000" dirty="0">
                <a:latin typeface="Arial" charset="0"/>
              </a:rPr>
              <a:t> for </a:t>
            </a:r>
            <a:r>
              <a:rPr lang="sv-SE" sz="2000" dirty="0" err="1">
                <a:latin typeface="Arial" charset="0"/>
              </a:rPr>
              <a:t>those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with</a:t>
            </a:r>
            <a:r>
              <a:rPr lang="sv-SE" sz="2000" dirty="0">
                <a:latin typeface="Arial" charset="0"/>
              </a:rPr>
              <a:t> ”small” </a:t>
            </a:r>
            <a:r>
              <a:rPr lang="sv-SE" sz="2000" dirty="0" err="1">
                <a:latin typeface="Arial" charset="0"/>
              </a:rPr>
              <a:t>changes</a:t>
            </a:r>
            <a:endParaRPr lang="sv-SE" sz="1600" dirty="0">
              <a:latin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218334" y="4696152"/>
            <a:ext cx="696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>
                <a:latin typeface="Arial" charset="0"/>
              </a:rPr>
              <a:t>Small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218334" y="4107193"/>
            <a:ext cx="1051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>
                <a:latin typeface="Arial" charset="0"/>
              </a:rPr>
              <a:t>Moderate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218333" y="3620662"/>
            <a:ext cx="708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 err="1">
                <a:latin typeface="Arial" charset="0"/>
              </a:rPr>
              <a:t>Large</a:t>
            </a:r>
            <a:endParaRPr lang="sv-SE" sz="1600" dirty="0">
              <a:latin typeface="Arial" charset="0"/>
            </a:endParaRPr>
          </a:p>
        </p:txBody>
      </p:sp>
      <p:sp>
        <p:nvSpPr>
          <p:cNvPr id="92168" name="AutoShape 8"/>
          <p:cNvSpPr>
            <a:spLocks/>
          </p:cNvSpPr>
          <p:nvPr/>
        </p:nvSpPr>
        <p:spPr bwMode="auto">
          <a:xfrm>
            <a:off x="6066133" y="3595055"/>
            <a:ext cx="76100" cy="384104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AutoShape 9"/>
          <p:cNvSpPr>
            <a:spLocks/>
          </p:cNvSpPr>
          <p:nvPr/>
        </p:nvSpPr>
        <p:spPr bwMode="auto">
          <a:xfrm>
            <a:off x="6066133" y="4081586"/>
            <a:ext cx="76100" cy="384104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AutoShape 10"/>
          <p:cNvSpPr>
            <a:spLocks/>
          </p:cNvSpPr>
          <p:nvPr/>
        </p:nvSpPr>
        <p:spPr bwMode="auto">
          <a:xfrm>
            <a:off x="6066133" y="4516905"/>
            <a:ext cx="76100" cy="691387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8025047" y="6370637"/>
            <a:ext cx="241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000" dirty="0" err="1">
                <a:latin typeface="Arial" charset="0"/>
              </a:rPr>
              <a:t>Jaeschke</a:t>
            </a:r>
            <a:r>
              <a:rPr lang="sv-SE" sz="1000" dirty="0">
                <a:latin typeface="Arial" charset="0"/>
              </a:rPr>
              <a:t> et al. </a:t>
            </a:r>
            <a:r>
              <a:rPr lang="sv-SE" sz="1000" i="1" dirty="0">
                <a:latin typeface="Arial" charset="0"/>
              </a:rPr>
              <a:t>CCT </a:t>
            </a:r>
            <a:r>
              <a:rPr lang="sv-SE" sz="1000" dirty="0">
                <a:latin typeface="Arial" charset="0"/>
              </a:rPr>
              <a:t>1989; 10: 407-415.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CA6D0E-46B5-ADFA-087B-A911EB0B51F4}"/>
              </a:ext>
            </a:extLst>
          </p:cNvPr>
          <p:cNvSpPr txBox="1"/>
          <p:nvPr/>
        </p:nvSpPr>
        <p:spPr>
          <a:xfrm>
            <a:off x="838200" y="1341427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Basic </a:t>
            </a:r>
            <a:r>
              <a:rPr lang="sv-SE" sz="2400" dirty="0" err="1"/>
              <a:t>principle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2128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Distribution </a:t>
            </a:r>
            <a:r>
              <a:rPr lang="sv-SE" sz="3200" dirty="0" err="1"/>
              <a:t>based</a:t>
            </a:r>
            <a:r>
              <a:rPr lang="sv-SE" sz="3200" dirty="0"/>
              <a:t> MID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/>
              <a:t>Effect size </a:t>
            </a:r>
            <a:r>
              <a:rPr lang="sv-SE" sz="2400" dirty="0"/>
              <a:t>(ES)</a:t>
            </a:r>
          </a:p>
          <a:p>
            <a:pPr lvl="1"/>
            <a:r>
              <a:rPr lang="sv-SE" sz="2000" kern="0" dirty="0">
                <a:sym typeface="Symbol" charset="0"/>
              </a:rPr>
              <a:t>0.2: small</a:t>
            </a:r>
          </a:p>
          <a:p>
            <a:pPr lvl="1"/>
            <a:r>
              <a:rPr lang="sv-SE" sz="2000" kern="0" dirty="0">
                <a:sym typeface="Symbol" charset="0"/>
              </a:rPr>
              <a:t>0.5: moderate</a:t>
            </a:r>
          </a:p>
          <a:p>
            <a:pPr lvl="1"/>
            <a:r>
              <a:rPr lang="sv-SE" sz="2000" kern="0" dirty="0">
                <a:sym typeface="Symbol" charset="0"/>
              </a:rPr>
              <a:t>0.8: </a:t>
            </a:r>
            <a:r>
              <a:rPr lang="sv-SE" sz="2000" kern="0" dirty="0" err="1">
                <a:sym typeface="Symbol" charset="0"/>
              </a:rPr>
              <a:t>large</a:t>
            </a:r>
            <a:endParaRPr lang="sv-SE" sz="2000" kern="0" dirty="0">
              <a:sym typeface="Symbol" charset="0"/>
            </a:endParaRPr>
          </a:p>
          <a:p>
            <a:endParaRPr lang="sv-SE" sz="2400" dirty="0"/>
          </a:p>
          <a:p>
            <a:r>
              <a:rPr lang="sv-SE" sz="2400" dirty="0"/>
              <a:t>Standard </a:t>
            </a:r>
            <a:r>
              <a:rPr lang="sv-SE" sz="2400" dirty="0" err="1"/>
              <a:t>Error of Measurement </a:t>
            </a:r>
            <a:r>
              <a:rPr lang="sv-SE" sz="2400" dirty="0"/>
              <a:t>(SEM)</a:t>
            </a:r>
          </a:p>
          <a:p>
            <a:endParaRPr lang="sv-SE" sz="2400" dirty="0"/>
          </a:p>
          <a:p>
            <a:r>
              <a:rPr lang="sv-SE" sz="2400" dirty="0"/>
              <a:t>0.5 SD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184522"/>
              </p:ext>
            </p:extLst>
          </p:nvPr>
        </p:nvGraphicFramePr>
        <p:xfrm>
          <a:off x="6823789" y="3175793"/>
          <a:ext cx="27527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218960" imgH="266400" progId="Equation.3">
                  <p:embed/>
                </p:oleObj>
              </mc:Choice>
              <mc:Fallback>
                <p:oleObj name="Formel" r:id="rId3" imgW="1218960" imgH="266400" progId="Equation.3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789" y="3175793"/>
                        <a:ext cx="275272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v="urn:schemas-microsoft-com:vml" xmlns:p14="http://schemas.microsoft.com/office/powerpoint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v="urn:schemas-microsoft-com:vml" xmlns:p14="http://schemas.microsoft.com/office/powerpoint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:v="urn:schemas-microsoft-com:vml" xmlns:p14="http://schemas.microsoft.com/office/powerpoint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ruta 1">
                <a:extLst>
                  <a:ext uri="{FF2B5EF4-FFF2-40B4-BE49-F238E27FC236}">
                    <a16:creationId xmlns:a16="http://schemas.microsoft.com/office/drawing/2014/main" id="{3EDBCE0F-9F0A-1A70-D977-E112447169BA}"/>
                  </a:ext>
                </a:extLst>
              </p:cNvPr>
              <p:cNvSpPr txBox="1"/>
              <p:nvPr/>
            </p:nvSpPr>
            <p:spPr>
              <a:xfrm>
                <a:off x="6703450" y="1371600"/>
                <a:ext cx="2498046" cy="936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2" name="textruta 1">
                <a:extLst>
                  <a:ext uri="{FF2B5EF4-FFF2-40B4-BE49-F238E27FC236}">
                    <a16:creationId xmlns:a16="http://schemas.microsoft.com/office/drawing/2014/main" id="{3EDBCE0F-9F0A-1A70-D977-E11244716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50" y="1371600"/>
                <a:ext cx="2498046" cy="936731"/>
              </a:xfrm>
              <a:prstGeom prst="rect">
                <a:avLst/>
              </a:prstGeom>
              <a:blipFill>
                <a:blip r:embed="rId5"/>
                <a:stretch>
                  <a:fillRect l="-1015" b="-810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Bildobjekt 2">
            <a:extLst>
              <a:ext uri="{FF2B5EF4-FFF2-40B4-BE49-F238E27FC236}">
                <a16:creationId xmlns:a16="http://schemas.microsoft.com/office/drawing/2014/main" id="{5B00A805-A778-2714-8B47-EC845CBDE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450" y="4101138"/>
            <a:ext cx="4177748" cy="19517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102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5D4D50-3AF0-0DE6-C072-5281B528F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30" y="2027584"/>
            <a:ext cx="5453270" cy="4149380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/>
              <a:t>Data from 2 DA-</a:t>
            </a:r>
            <a:r>
              <a:rPr lang="sv-SE" sz="2400" dirty="0" err="1"/>
              <a:t>agonist</a:t>
            </a:r>
            <a:r>
              <a:rPr lang="sv-SE" sz="2400" dirty="0"/>
              <a:t> </a:t>
            </a:r>
            <a:r>
              <a:rPr lang="sv-SE" sz="2400" dirty="0" err="1"/>
              <a:t>RCTs</a:t>
            </a:r>
            <a:endParaRPr lang="sv-SE" sz="2400" dirty="0"/>
          </a:p>
          <a:p>
            <a:pPr lvl="1"/>
            <a:r>
              <a:rPr lang="sv-SE" sz="2000" dirty="0"/>
              <a:t>De </a:t>
            </a:r>
            <a:r>
              <a:rPr lang="sv-SE" sz="2000" dirty="0" err="1"/>
              <a:t>novo</a:t>
            </a:r>
            <a:r>
              <a:rPr lang="sv-SE" sz="2000" dirty="0"/>
              <a:t> PD (n=(335+268)=603)</a:t>
            </a:r>
          </a:p>
          <a:p>
            <a:pPr lvl="1"/>
            <a:r>
              <a:rPr lang="sv-SE" sz="2000" dirty="0"/>
              <a:t>HY I (unilateral) to III (bilateral w/ </a:t>
            </a:r>
            <a:r>
              <a:rPr lang="sv-SE" sz="2000" dirty="0" err="1"/>
              <a:t>impaired</a:t>
            </a:r>
            <a:r>
              <a:rPr lang="sv-SE" sz="2000" dirty="0"/>
              <a:t> </a:t>
            </a:r>
            <a:r>
              <a:rPr lang="sv-SE" sz="2000" dirty="0" err="1"/>
              <a:t>balance</a:t>
            </a:r>
            <a:r>
              <a:rPr lang="sv-SE" sz="2000" dirty="0"/>
              <a:t>)</a:t>
            </a:r>
          </a:p>
          <a:p>
            <a:pPr lvl="1"/>
            <a:r>
              <a:rPr lang="sv-SE" sz="2000" dirty="0"/>
              <a:t>6 </a:t>
            </a:r>
            <a:r>
              <a:rPr lang="sv-SE" sz="2000" dirty="0" err="1"/>
              <a:t>months</a:t>
            </a:r>
            <a:r>
              <a:rPr lang="sv-SE" sz="2000" dirty="0"/>
              <a:t> </a:t>
            </a:r>
            <a:r>
              <a:rPr lang="sv-SE" sz="2000" dirty="0" err="1"/>
              <a:t>follow-up</a:t>
            </a:r>
            <a:endParaRPr lang="sv-SE" sz="2000" dirty="0"/>
          </a:p>
          <a:p>
            <a:r>
              <a:rPr lang="sv-SE" sz="2400" dirty="0" err="1"/>
              <a:t>Anchor-based</a:t>
            </a:r>
            <a:endParaRPr lang="sv-SE" sz="2400" dirty="0"/>
          </a:p>
          <a:p>
            <a:pPr lvl="1"/>
            <a:r>
              <a:rPr lang="sv-SE" sz="2000" dirty="0"/>
              <a:t>Clinical Global Impression (</a:t>
            </a:r>
            <a:r>
              <a:rPr lang="sv-SE" sz="2000" dirty="0" err="1"/>
              <a:t>Improvement</a:t>
            </a:r>
            <a:r>
              <a:rPr lang="sv-SE" sz="2000" dirty="0"/>
              <a:t>)</a:t>
            </a:r>
          </a:p>
          <a:p>
            <a:pPr lvl="2"/>
            <a:r>
              <a:rPr lang="sv-SE" sz="1600" dirty="0"/>
              <a:t>7 (</a:t>
            </a:r>
            <a:r>
              <a:rPr lang="sv-SE" sz="1600" dirty="0" err="1"/>
              <a:t>very</a:t>
            </a:r>
            <a:r>
              <a:rPr lang="sv-SE" sz="1600" dirty="0"/>
              <a:t> </a:t>
            </a:r>
            <a:r>
              <a:rPr lang="sv-SE" sz="1600" dirty="0" err="1"/>
              <a:t>much</a:t>
            </a:r>
            <a:r>
              <a:rPr lang="sv-SE" sz="1600" dirty="0"/>
              <a:t> </a:t>
            </a:r>
            <a:r>
              <a:rPr lang="sv-SE" sz="1600" dirty="0" err="1"/>
              <a:t>worse</a:t>
            </a:r>
            <a:r>
              <a:rPr lang="sv-SE" sz="1600" dirty="0"/>
              <a:t>)</a:t>
            </a:r>
          </a:p>
          <a:p>
            <a:pPr lvl="2"/>
            <a:r>
              <a:rPr lang="sv-SE" sz="1600" dirty="0"/>
              <a:t>6 (</a:t>
            </a:r>
            <a:r>
              <a:rPr lang="sv-SE" sz="1600" dirty="0" err="1"/>
              <a:t>much</a:t>
            </a:r>
            <a:r>
              <a:rPr lang="sv-SE" sz="1600" dirty="0"/>
              <a:t> </a:t>
            </a:r>
            <a:r>
              <a:rPr lang="sv-SE" sz="1600" dirty="0" err="1"/>
              <a:t>worse</a:t>
            </a:r>
            <a:r>
              <a:rPr lang="sv-SE" sz="1600" dirty="0"/>
              <a:t>)</a:t>
            </a:r>
          </a:p>
          <a:p>
            <a:pPr lvl="2"/>
            <a:r>
              <a:rPr lang="sv-SE" sz="1600" dirty="0"/>
              <a:t>5 (</a:t>
            </a:r>
            <a:r>
              <a:rPr lang="sv-SE" sz="1600" dirty="0" err="1"/>
              <a:t>minimally</a:t>
            </a:r>
            <a:r>
              <a:rPr lang="sv-SE" sz="1600" dirty="0"/>
              <a:t> </a:t>
            </a:r>
            <a:r>
              <a:rPr lang="sv-SE" sz="1600" dirty="0" err="1"/>
              <a:t>worse</a:t>
            </a:r>
            <a:r>
              <a:rPr lang="sv-SE" sz="1600" dirty="0"/>
              <a:t>)</a:t>
            </a:r>
          </a:p>
          <a:p>
            <a:pPr lvl="2"/>
            <a:r>
              <a:rPr lang="sv-SE" sz="1600" dirty="0"/>
              <a:t>4 (no </a:t>
            </a:r>
            <a:r>
              <a:rPr lang="sv-SE" sz="1600" dirty="0" err="1"/>
              <a:t>change</a:t>
            </a:r>
            <a:r>
              <a:rPr lang="sv-SE" sz="1600" dirty="0"/>
              <a:t>)</a:t>
            </a:r>
          </a:p>
          <a:p>
            <a:pPr lvl="2"/>
            <a:r>
              <a:rPr lang="sv-SE" sz="1600" dirty="0"/>
              <a:t>3 (</a:t>
            </a:r>
            <a:r>
              <a:rPr lang="sv-SE" sz="1600" dirty="0" err="1"/>
              <a:t>minimally</a:t>
            </a:r>
            <a:r>
              <a:rPr lang="sv-SE" sz="1600" dirty="0"/>
              <a:t> </a:t>
            </a:r>
            <a:r>
              <a:rPr lang="sv-SE" sz="1600" dirty="0" err="1"/>
              <a:t>improved</a:t>
            </a:r>
            <a:r>
              <a:rPr lang="sv-SE" sz="1600" dirty="0"/>
              <a:t>)</a:t>
            </a:r>
          </a:p>
          <a:p>
            <a:pPr lvl="2"/>
            <a:r>
              <a:rPr lang="sv-SE" sz="1600" dirty="0"/>
              <a:t>2 (</a:t>
            </a:r>
            <a:r>
              <a:rPr lang="sv-SE" sz="1600" dirty="0" err="1"/>
              <a:t>much</a:t>
            </a:r>
            <a:r>
              <a:rPr lang="sv-SE" sz="1600" dirty="0"/>
              <a:t> </a:t>
            </a:r>
            <a:r>
              <a:rPr lang="sv-SE" sz="1600" dirty="0" err="1"/>
              <a:t>improved</a:t>
            </a:r>
            <a:r>
              <a:rPr lang="sv-SE" sz="1600" dirty="0"/>
              <a:t>)</a:t>
            </a:r>
          </a:p>
          <a:p>
            <a:pPr lvl="2"/>
            <a:r>
              <a:rPr lang="sv-SE" sz="1600" dirty="0"/>
              <a:t>1 (</a:t>
            </a:r>
            <a:r>
              <a:rPr lang="sv-SE" sz="1600" dirty="0" err="1"/>
              <a:t>very</a:t>
            </a:r>
            <a:r>
              <a:rPr lang="sv-SE" sz="1600" dirty="0"/>
              <a:t> </a:t>
            </a:r>
            <a:r>
              <a:rPr lang="sv-SE" sz="1600" dirty="0" err="1"/>
              <a:t>much</a:t>
            </a:r>
            <a:r>
              <a:rPr lang="sv-SE" sz="1600" dirty="0"/>
              <a:t> </a:t>
            </a:r>
            <a:r>
              <a:rPr lang="sv-SE" sz="1600" dirty="0" err="1"/>
              <a:t>improved</a:t>
            </a:r>
            <a:r>
              <a:rPr lang="sv-SE" sz="1600" dirty="0"/>
              <a:t>)</a:t>
            </a:r>
          </a:p>
          <a:p>
            <a:r>
              <a:rPr lang="sv-SE" sz="2400" dirty="0"/>
              <a:t>MCIC</a:t>
            </a:r>
          </a:p>
          <a:p>
            <a:pPr lvl="1"/>
            <a:r>
              <a:rPr lang="sv-SE" sz="2000" dirty="0" err="1"/>
              <a:t>Mean</a:t>
            </a:r>
            <a:r>
              <a:rPr lang="sv-SE" sz="2000" dirty="0"/>
              <a:t> </a:t>
            </a:r>
            <a:r>
              <a:rPr lang="sv-SE" sz="2000" dirty="0" err="1"/>
              <a:t>change</a:t>
            </a:r>
            <a:r>
              <a:rPr lang="sv-SE" sz="2000" dirty="0"/>
              <a:t> from </a:t>
            </a:r>
            <a:r>
              <a:rPr lang="sv-SE" sz="2000" dirty="0" err="1"/>
              <a:t>baseline</a:t>
            </a:r>
            <a:r>
              <a:rPr lang="sv-SE" sz="2000" dirty="0"/>
              <a:t> </a:t>
            </a:r>
            <a:r>
              <a:rPr lang="sv-SE" sz="2000" dirty="0" err="1"/>
              <a:t>among</a:t>
            </a:r>
            <a:r>
              <a:rPr lang="sv-SE" sz="2000" dirty="0"/>
              <a:t> </a:t>
            </a:r>
            <a:r>
              <a:rPr lang="sv-SE" sz="2000" dirty="0" err="1"/>
              <a:t>those</a:t>
            </a:r>
            <a:r>
              <a:rPr lang="sv-SE" sz="2000" dirty="0"/>
              <a:t> </a:t>
            </a:r>
            <a:r>
              <a:rPr lang="sv-SE" sz="2000" dirty="0" err="1"/>
              <a:t>judged</a:t>
            </a:r>
            <a:r>
              <a:rPr lang="sv-SE" sz="2000" dirty="0"/>
              <a:t> to be ”</a:t>
            </a:r>
            <a:r>
              <a:rPr lang="sv-SE" sz="2000" dirty="0" err="1"/>
              <a:t>minimally</a:t>
            </a:r>
            <a:r>
              <a:rPr lang="sv-SE" sz="2000" dirty="0"/>
              <a:t> </a:t>
            </a:r>
            <a:r>
              <a:rPr lang="sv-SE" sz="2000" dirty="0" err="1"/>
              <a:t>improved</a:t>
            </a:r>
            <a:r>
              <a:rPr lang="sv-SE" sz="2000" dirty="0"/>
              <a:t>”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DD0B55-0EE8-CA5B-3204-A6E63E19B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027584"/>
            <a:ext cx="5989983" cy="4035286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 err="1"/>
              <a:t>Baseline</a:t>
            </a:r>
            <a:r>
              <a:rPr lang="sv-SE" sz="2400" dirty="0"/>
              <a:t> scores, </a:t>
            </a:r>
            <a:r>
              <a:rPr lang="sv-SE" sz="2400" dirty="0" err="1"/>
              <a:t>mean</a:t>
            </a:r>
            <a:r>
              <a:rPr lang="sv-SE" sz="2400" dirty="0"/>
              <a:t> (SD)</a:t>
            </a:r>
          </a:p>
          <a:p>
            <a:pPr lvl="1"/>
            <a:r>
              <a:rPr lang="sv-SE" sz="2000" dirty="0"/>
              <a:t>UPDRS II (ADL): 	8.3 (4.76)		8.1 (4.87)</a:t>
            </a:r>
          </a:p>
          <a:p>
            <a:pPr lvl="1"/>
            <a:r>
              <a:rPr lang="sv-SE" sz="2000" dirty="0"/>
              <a:t>UPDRS III (motor): 	23.1 (10.77)	21.5 (10.77)</a:t>
            </a:r>
          </a:p>
          <a:p>
            <a:endParaRPr lang="sv-SE" sz="2400" dirty="0"/>
          </a:p>
          <a:p>
            <a:r>
              <a:rPr lang="sv-SE" sz="2400" dirty="0"/>
              <a:t>Change scores (</a:t>
            </a:r>
            <a:r>
              <a:rPr lang="sv-SE" sz="2400" dirty="0" err="1"/>
              <a:t>minimally</a:t>
            </a:r>
            <a:r>
              <a:rPr lang="sv-SE" sz="2400" dirty="0"/>
              <a:t> </a:t>
            </a:r>
            <a:r>
              <a:rPr lang="sv-SE" sz="2400" dirty="0" err="1"/>
              <a:t>improved</a:t>
            </a:r>
            <a:r>
              <a:rPr lang="sv-SE" sz="2400" dirty="0"/>
              <a:t>), </a:t>
            </a:r>
            <a:r>
              <a:rPr lang="sv-SE" sz="2400" dirty="0" err="1"/>
              <a:t>mean</a:t>
            </a:r>
            <a:r>
              <a:rPr lang="sv-SE" sz="2400" dirty="0"/>
              <a:t> (ES)</a:t>
            </a:r>
          </a:p>
          <a:p>
            <a:pPr lvl="1"/>
            <a:r>
              <a:rPr lang="sv-SE" sz="2000" dirty="0"/>
              <a:t>UPDRS II (ADL): 	-2.2 (ES: 0.5)	-1.8 (ES: 0.4)</a:t>
            </a:r>
          </a:p>
          <a:p>
            <a:pPr lvl="1"/>
            <a:r>
              <a:rPr lang="sv-SE" sz="2000" dirty="0"/>
              <a:t>UPDRS III (motor): 	-5 (ES: 0.5)	-5.3 (ES: 0.5)</a:t>
            </a:r>
          </a:p>
          <a:p>
            <a:endParaRPr lang="sv-SE" sz="2400" dirty="0"/>
          </a:p>
          <a:p>
            <a:r>
              <a:rPr lang="sv-SE" sz="2400" dirty="0" err="1"/>
              <a:t>Suggested</a:t>
            </a:r>
            <a:r>
              <a:rPr lang="sv-SE" sz="2400" dirty="0"/>
              <a:t> MCIC</a:t>
            </a:r>
          </a:p>
          <a:p>
            <a:pPr lvl="1"/>
            <a:r>
              <a:rPr lang="sv-SE" sz="2000" dirty="0"/>
              <a:t>UPDRS II (ADL): 	-2 (HY I-II); -3 (HY II.5-III)</a:t>
            </a:r>
          </a:p>
          <a:p>
            <a:pPr lvl="1"/>
            <a:r>
              <a:rPr lang="sv-SE" sz="2000" dirty="0"/>
              <a:t>UPDRS III (motor): 	-5 (HY I-III)</a:t>
            </a:r>
          </a:p>
          <a:p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1DDF06-9E48-99F3-D6BD-828E8268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83" y="103137"/>
            <a:ext cx="5112434" cy="1646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C60CBDE8-3B2B-CC26-C117-2B1234A3FEAB}"/>
              </a:ext>
            </a:extLst>
          </p:cNvPr>
          <p:cNvSpPr/>
          <p:nvPr/>
        </p:nvSpPr>
        <p:spPr>
          <a:xfrm>
            <a:off x="11082131" y="3707295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40F5CE09-9297-5043-9E93-05938C23DD71}"/>
              </a:ext>
            </a:extLst>
          </p:cNvPr>
          <p:cNvSpPr/>
          <p:nvPr/>
        </p:nvSpPr>
        <p:spPr>
          <a:xfrm>
            <a:off x="11055628" y="3438938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BA3F98C-9DF8-446D-2EF2-7D357646E2C0}"/>
              </a:ext>
            </a:extLst>
          </p:cNvPr>
          <p:cNvSpPr/>
          <p:nvPr/>
        </p:nvSpPr>
        <p:spPr>
          <a:xfrm>
            <a:off x="9077737" y="3707294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0E0F331-2B70-EBBF-61CD-35EEC71D3181}"/>
              </a:ext>
            </a:extLst>
          </p:cNvPr>
          <p:cNvSpPr/>
          <p:nvPr/>
        </p:nvSpPr>
        <p:spPr>
          <a:xfrm>
            <a:off x="9235105" y="3438938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F9273890-522E-89C4-E28F-B80740DF1E69}"/>
              </a:ext>
            </a:extLst>
          </p:cNvPr>
          <p:cNvSpPr/>
          <p:nvPr/>
        </p:nvSpPr>
        <p:spPr>
          <a:xfrm>
            <a:off x="9077737" y="2288383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3E151251-E47A-8E88-0598-D1987EF84010}"/>
              </a:ext>
            </a:extLst>
          </p:cNvPr>
          <p:cNvSpPr/>
          <p:nvPr/>
        </p:nvSpPr>
        <p:spPr>
          <a:xfrm>
            <a:off x="10929728" y="2276061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4061C6C-93AD-89BD-CE3B-BF752A623C36}"/>
              </a:ext>
            </a:extLst>
          </p:cNvPr>
          <p:cNvSpPr/>
          <p:nvPr/>
        </p:nvSpPr>
        <p:spPr>
          <a:xfrm>
            <a:off x="9228481" y="2544418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4C343F1C-38C0-88DB-0316-CB5ACE21546E}"/>
              </a:ext>
            </a:extLst>
          </p:cNvPr>
          <p:cNvSpPr/>
          <p:nvPr/>
        </p:nvSpPr>
        <p:spPr>
          <a:xfrm>
            <a:off x="11082131" y="2524538"/>
            <a:ext cx="854765" cy="268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9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BEDFF0-0A59-F943-960C-0C9414E1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0" y="199822"/>
            <a:ext cx="4638308" cy="37890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516621E-74F9-7A4C-B369-1921F7A9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14" y="199822"/>
            <a:ext cx="4391990" cy="38269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A9E6A06-21C0-0FF3-F5A7-8D7ABDA2F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730" y="4140128"/>
            <a:ext cx="5847522" cy="18483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209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42F931-1247-4C03-EF13-91D03BC2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Exercise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A6C13B-7305-46A3-786A-141434996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7" y="1524550"/>
            <a:ext cx="3385930" cy="4393996"/>
          </a:xfrm>
        </p:spPr>
        <p:txBody>
          <a:bodyPr>
            <a:normAutofit/>
          </a:bodyPr>
          <a:lstStyle/>
          <a:p>
            <a:r>
              <a:rPr lang="sv-SE" sz="2000" dirty="0" err="1"/>
              <a:t>These</a:t>
            </a:r>
            <a:r>
              <a:rPr lang="sv-SE" sz="2000" dirty="0"/>
              <a:t> data </a:t>
            </a:r>
            <a:r>
              <a:rPr lang="sv-SE" sz="2000" dirty="0" err="1"/>
              <a:t>are</a:t>
            </a:r>
            <a:r>
              <a:rPr lang="sv-SE" sz="2000" dirty="0"/>
              <a:t> from a longitudinal </a:t>
            </a:r>
            <a:r>
              <a:rPr lang="sv-SE" sz="2000" dirty="0" err="1"/>
              <a:t>study</a:t>
            </a:r>
            <a:r>
              <a:rPr lang="sv-SE" sz="2000" dirty="0"/>
              <a:t> </a:t>
            </a:r>
            <a:r>
              <a:rPr lang="sv-SE" sz="2000" dirty="0" err="1"/>
              <a:t>regarding</a:t>
            </a:r>
            <a:r>
              <a:rPr lang="sv-SE" sz="2000" dirty="0"/>
              <a:t> </a:t>
            </a:r>
            <a:r>
              <a:rPr lang="sv-SE" sz="2000" dirty="0" err="1"/>
              <a:t>perceived</a:t>
            </a:r>
            <a:r>
              <a:rPr lang="sv-SE" sz="2000" dirty="0"/>
              <a:t> </a:t>
            </a:r>
            <a:r>
              <a:rPr lang="sv-SE" sz="2000" dirty="0" err="1"/>
              <a:t>walking</a:t>
            </a:r>
            <a:r>
              <a:rPr lang="sv-SE" sz="2000" dirty="0"/>
              <a:t> </a:t>
            </a:r>
            <a:r>
              <a:rPr lang="sv-SE" sz="2000" dirty="0" err="1"/>
              <a:t>difficulties</a:t>
            </a:r>
            <a:r>
              <a:rPr lang="sv-SE" sz="2000" dirty="0"/>
              <a:t> in </a:t>
            </a:r>
            <a:r>
              <a:rPr lang="sv-SE" sz="2000" dirty="0" err="1"/>
              <a:t>Parkinson’s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endParaRPr lang="sv-SE" sz="2000" dirty="0"/>
          </a:p>
          <a:p>
            <a:r>
              <a:rPr lang="sv-SE" sz="2000" dirty="0"/>
              <a:t>Focus on the total Walk-12G scores and </a:t>
            </a:r>
            <a:r>
              <a:rPr lang="sv-SE" sz="2000" dirty="0" err="1"/>
              <a:t>determine</a:t>
            </a:r>
            <a:r>
              <a:rPr lang="sv-SE" sz="2000" dirty="0"/>
              <a:t> </a:t>
            </a:r>
            <a:r>
              <a:rPr lang="sv-SE" sz="2000" dirty="0" err="1"/>
              <a:t>its</a:t>
            </a:r>
            <a:r>
              <a:rPr lang="sv-SE" sz="2000" dirty="0"/>
              <a:t> </a:t>
            </a:r>
            <a:r>
              <a:rPr lang="sv-SE" sz="2000" dirty="0" err="1"/>
              <a:t>effect</a:t>
            </a:r>
            <a:r>
              <a:rPr lang="sv-SE" sz="2000" dirty="0"/>
              <a:t> </a:t>
            </a:r>
            <a:r>
              <a:rPr lang="sv-SE" sz="2000" dirty="0" err="1"/>
              <a:t>size</a:t>
            </a:r>
            <a:r>
              <a:rPr lang="sv-SE" sz="2000" dirty="0"/>
              <a:t> (ES) </a:t>
            </a:r>
            <a:r>
              <a:rPr lang="sv-SE" sz="2000" dirty="0" err="1"/>
              <a:t>according</a:t>
            </a:r>
            <a:r>
              <a:rPr lang="sv-SE" sz="2000" dirty="0"/>
              <a:t> to Cohen</a:t>
            </a:r>
          </a:p>
          <a:p>
            <a:r>
              <a:rPr lang="sv-SE" sz="2000" dirty="0"/>
              <a:t>Interpret and </a:t>
            </a:r>
            <a:r>
              <a:rPr lang="sv-SE" sz="2000" dirty="0" err="1"/>
              <a:t>discuss</a:t>
            </a:r>
            <a:r>
              <a:rPr lang="sv-SE" sz="2000" dirty="0"/>
              <a:t> the </a:t>
            </a:r>
            <a:r>
              <a:rPr lang="sv-SE" sz="2000" dirty="0" err="1"/>
              <a:t>result</a:t>
            </a:r>
            <a:r>
              <a:rPr lang="sv-SE" sz="2000" dirty="0"/>
              <a:t> (</a:t>
            </a:r>
            <a:r>
              <a:rPr lang="sv-SE" sz="2000" dirty="0" err="1"/>
              <a:t>including</a:t>
            </a:r>
            <a:r>
              <a:rPr lang="sv-SE" sz="2000" dirty="0"/>
              <a:t> the </a:t>
            </a:r>
            <a:r>
              <a:rPr lang="sv-SE" sz="2000" dirty="0" err="1"/>
              <a:t>change</a:t>
            </a:r>
            <a:r>
              <a:rPr lang="sv-SE" sz="2000" dirty="0"/>
              <a:t> score)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5ABD46-47A5-6CDE-6381-6F9785DD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4" y="1107440"/>
            <a:ext cx="7772400" cy="439399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3247FEF-8B16-4BB5-ECF5-0098267FFC6E}"/>
              </a:ext>
            </a:extLst>
          </p:cNvPr>
          <p:cNvSpPr txBox="1"/>
          <p:nvPr/>
        </p:nvSpPr>
        <p:spPr>
          <a:xfrm>
            <a:off x="4214194" y="5542811"/>
            <a:ext cx="2797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Lindh-</a:t>
            </a:r>
            <a:r>
              <a:rPr lang="sv-SE" sz="1050" dirty="0" err="1"/>
              <a:t>Rengifo</a:t>
            </a:r>
            <a:r>
              <a:rPr lang="sv-SE" sz="1050" dirty="0"/>
              <a:t> et al. </a:t>
            </a:r>
            <a:r>
              <a:rPr lang="sv-SE" sz="1050" i="1" dirty="0"/>
              <a:t>BMC </a:t>
            </a:r>
            <a:r>
              <a:rPr lang="sv-SE" sz="1050" i="1" dirty="0" err="1"/>
              <a:t>Geriatr</a:t>
            </a:r>
            <a:r>
              <a:rPr lang="sv-SE" sz="1050" i="1" dirty="0"/>
              <a:t> </a:t>
            </a:r>
            <a:r>
              <a:rPr lang="sv-SE" sz="1050" dirty="0"/>
              <a:t>2021; 21: 221. </a:t>
            </a:r>
          </a:p>
          <a:p>
            <a:r>
              <a:rPr lang="sv-SE" sz="1050" dirty="0">
                <a:hlinkClick r:id="rId3"/>
              </a:rPr>
              <a:t>https://doi.org/10.1186/s12877-021-02113-0</a:t>
            </a:r>
            <a:r>
              <a:rPr lang="sv-S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45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5CA21-C558-BE27-C9C4-CD2E1B62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sv-SE" sz="4800" dirty="0" err="1"/>
              <a:t>Completion</a:t>
            </a:r>
            <a:r>
              <a:rPr lang="sv-SE" sz="4800" dirty="0"/>
              <a:t> </a:t>
            </a:r>
            <a:r>
              <a:rPr lang="sv-SE" sz="4800" dirty="0" err="1"/>
              <a:t>of</a:t>
            </a:r>
            <a:r>
              <a:rPr lang="sv-SE" sz="4800" dirty="0"/>
              <a:t> the </a:t>
            </a:r>
            <a:r>
              <a:rPr lang="sv-SE" sz="4800" dirty="0" err="1"/>
              <a:t>exercise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63718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Cohen J. A power primer.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Bulletin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1992; 112(1): 155-159. 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https://www2.psych.ubc.ca/~schaller/528Readings/Cohen1992.pdf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Hoglund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Reimer J, Eriksson B, Knutsson I,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Widner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Cella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Measuring fatigue in Parkinson's disease: a psychometric study of two brief generic fatigue questionnaires.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Pain and Symptom Management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32(5): 420-432.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https://lucris.lub.lu.se/ws/portalfiles/portal/2642368/625763.pdf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MT. A point of minimal important difference (MID): a critique of terminology and methods.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Review of Pharmacoeconomics &amp; Outcomes Research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2011; 11(2): 171-184.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https://www.pocog.org.au/doc/QoL/King_MID%20Critique_ExpRevPharOutRes_2011.pdf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Lakens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Calculating and reporting effect sizes to facilitate cumulative science: a practical primer for t-tests and ANOVAs.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Psychology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2013; 4, 863.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https://doi.org/10.3389/fpsyg.2013.00863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Lindh-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Rengifo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Jonasson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SB,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Ullén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Mattsson-Carlgren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Nilsson MH. Perceived walking difficulties in Parkinson’s disease – predictors and changes over time.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Geriatrics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2021; 21: 221. 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https://doi.org/10.1186/s12877-021-02113-0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Norman GR,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Wyrwich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KW, Patrick DL. The mathematical relationship among different forms of responsiveness coefficients.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2007; 16(5): 815-822.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https://doi.org/10.1007/s11136-007-9180-x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Norman GR, </a:t>
            </a:r>
            <a:r>
              <a:rPr lang="sv-SE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Sloan</a:t>
            </a: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JA, </a:t>
            </a:r>
            <a:r>
              <a:rPr lang="sv-SE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Wyrwich</a:t>
            </a: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KW.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changes in health-related quality of life: the remarkable universality of half a standard deviation.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41(5), 582-592. 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https://doi.org/10.1097/01.MLR.0000062554.74615.4C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0"/>
            <a:ext cx="10515600" cy="502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Revicki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Hays RD,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Cella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Sloan J. Recommended methods for determining responsiveness and minimally important differences for patient-reported outcomes.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Clinical Epidemiolog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2008; 61(2): 102-109.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https://www.researchgate.net/publication/5672094_Recommended_Methods_for_Determining_Responsiveness_and_Minimal_Important_Differences_for_Patient-Reported_Outcomes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Revicki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Cella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Hays RD, Sloan JA, Lenderking WR, Aaronson NK. Responsiveness and minimal important differences for patient reported outcomes.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Quality of Life Outcomes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4(70).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https://doi.org/10.1186/1477-7525-4-70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Schrag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Sampaio C,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Counsell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Poewe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W. Minimal clinically important change on the unified Parkinson's disease rating scale.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21(8): 1200-1207.  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https://doi.org/10.1002/mds.20914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Wyrwich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KW, Tierney WM,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Wolinsky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FD. Further evidence supporting an SEM-based criterion for identifying meaningful intra-individual changes in health-related quality of life.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Clinical Epidemiolog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1999; 52(9): 861-873.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https://www.jclinepi.com/article/S0895-4356(99)00071-2/pdf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Wyrwich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KW, Bullinger M, Aaronson N, et al. Estimating clinically significant differences in quality of life outcomes.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 14(2): 285-295.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https://doi.org/10.1007/s11136-004-0705-2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Wyrwich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KW, Norquist JM, Lenderking WR, et al. Methods for interpreting change over time in patient-reported outcome measures.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2013; 22(3): 475-483.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https://doi.org/10.1007/s11136-012-0175-x</a:t>
            </a:r>
            <a:r>
              <a:rPr lang="sv-SE" sz="1400" dirty="0">
                <a:effectLst/>
              </a:rPr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0116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Describe</a:t>
            </a:r>
            <a:r>
              <a:rPr lang="en-SE"/>
              <a:t> </a:t>
            </a:r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assess</a:t>
            </a:r>
            <a:r>
              <a:rPr lang="sv-SE" dirty="0"/>
              <a:t> </a:t>
            </a:r>
            <a:r>
              <a:rPr lang="sv-SE" dirty="0" err="1"/>
              <a:t>responsiveness</a:t>
            </a:r>
            <a:r>
              <a:rPr lang="sv-SE" dirty="0"/>
              <a:t> and </a:t>
            </a:r>
            <a:r>
              <a:rPr lang="sv-SE" dirty="0" err="1"/>
              <a:t>sensitivity</a:t>
            </a:r>
            <a:endParaRPr lang="en-SE"/>
          </a:p>
          <a:p>
            <a:r>
              <a:rPr lang="sv-SE" dirty="0" err="1"/>
              <a:t>Describe</a:t>
            </a:r>
            <a:r>
              <a:rPr lang="sv-SE" dirty="0"/>
              <a:t> the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estimating</a:t>
            </a:r>
            <a:r>
              <a:rPr lang="sv-SE" dirty="0"/>
              <a:t> a </a:t>
            </a:r>
            <a:r>
              <a:rPr lang="sv-SE" dirty="0" err="1"/>
              <a:t>minimally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difference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24306-E02A-FB81-C798-22987DCD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Responsiveness</a:t>
            </a:r>
            <a:r>
              <a:rPr lang="sv-SE" sz="4400" dirty="0"/>
              <a:t> and </a:t>
            </a:r>
            <a:r>
              <a:rPr lang="sv-SE" sz="4400" dirty="0" err="1"/>
              <a:t>sensitivity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4F691-5DC2-C65C-0E18-5ACCB49C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124739"/>
          </a:xfrm>
        </p:spPr>
        <p:txBody>
          <a:bodyPr/>
          <a:lstStyle/>
          <a:p>
            <a:r>
              <a:rPr lang="sv-SE" dirty="0" err="1"/>
              <a:t>Responsiveness</a:t>
            </a:r>
            <a:endParaRPr lang="sv-SE" dirty="0"/>
          </a:p>
          <a:p>
            <a:pPr lvl="1"/>
            <a:r>
              <a:rPr lang="sv-SE" dirty="0" err="1"/>
              <a:t>Dependent</a:t>
            </a:r>
            <a:r>
              <a:rPr lang="sv-SE" dirty="0"/>
              <a:t> observations (longitudinal, </a:t>
            </a:r>
            <a:r>
              <a:rPr lang="sv-SE" dirty="0" err="1"/>
              <a:t>pretest</a:t>
            </a:r>
            <a:r>
              <a:rPr lang="sv-SE" dirty="0"/>
              <a:t>-posttest)</a:t>
            </a:r>
          </a:p>
          <a:p>
            <a:pPr lvl="1"/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capture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over 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 intervention </a:t>
            </a:r>
            <a:r>
              <a:rPr lang="sv-SE" dirty="0" err="1"/>
              <a:t>effects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Sensitivity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Independent observations (cross-</a:t>
            </a:r>
            <a:r>
              <a:rPr lang="sv-SE" dirty="0" err="1"/>
              <a:t>sectional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Ability</a:t>
            </a:r>
            <a:r>
              <a:rPr lang="sv-SE" dirty="0"/>
              <a:t> to </a:t>
            </a:r>
            <a:r>
              <a:rPr lang="sv-SE" dirty="0" err="1"/>
              <a:t>capture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stages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disease</a:t>
            </a:r>
            <a:endParaRPr lang="sv-SE" dirty="0"/>
          </a:p>
          <a:p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reliability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validity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3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39EB5-FBDA-D967-1B8C-49DB5215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sz="4400" dirty="0" err="1"/>
              <a:t>responsiveness</a:t>
            </a:r>
            <a:r>
              <a:rPr lang="sv-SE" sz="4400" dirty="0"/>
              <a:t> and </a:t>
            </a:r>
            <a:r>
              <a:rPr lang="sv-SE" sz="4400" dirty="0" err="1"/>
              <a:t>sensitivity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258F11-57D9-0A1A-A5E3-09F75FF4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1699591"/>
            <a:ext cx="10515600" cy="4258711"/>
          </a:xfrm>
        </p:spPr>
        <p:txBody>
          <a:bodyPr>
            <a:normAutofit lnSpcReduction="10000"/>
          </a:bodyPr>
          <a:lstStyle/>
          <a:p>
            <a:r>
              <a:rPr lang="sv-SE" sz="3200" dirty="0" err="1"/>
              <a:t>Interpreting</a:t>
            </a:r>
            <a:r>
              <a:rPr lang="sv-SE" sz="3200" dirty="0"/>
              <a:t> data – </a:t>
            </a:r>
            <a:r>
              <a:rPr lang="sv-SE" sz="3200" dirty="0" err="1"/>
              <a:t>are</a:t>
            </a:r>
            <a:r>
              <a:rPr lang="sv-SE" sz="3200" dirty="0"/>
              <a:t> </a:t>
            </a:r>
            <a:r>
              <a:rPr lang="sv-SE" sz="3200" dirty="0" err="1"/>
              <a:t>changes</a:t>
            </a:r>
            <a:r>
              <a:rPr lang="sv-SE" sz="3200" dirty="0"/>
              <a:t> and </a:t>
            </a:r>
            <a:r>
              <a:rPr lang="sv-SE" sz="3200" dirty="0" err="1"/>
              <a:t>differences</a:t>
            </a:r>
            <a:r>
              <a:rPr lang="sv-SE" sz="3200" dirty="0"/>
              <a:t> </a:t>
            </a:r>
            <a:r>
              <a:rPr lang="sv-SE" sz="3200" dirty="0" err="1"/>
              <a:t>clinically</a:t>
            </a:r>
            <a:r>
              <a:rPr lang="sv-SE" sz="3200" dirty="0"/>
              <a:t> relevant?</a:t>
            </a:r>
          </a:p>
          <a:p>
            <a:r>
              <a:rPr lang="sv-SE" sz="3200" dirty="0" err="1"/>
              <a:t>Study</a:t>
            </a:r>
            <a:r>
              <a:rPr lang="sv-SE" sz="3200" dirty="0"/>
              <a:t> design – </a:t>
            </a:r>
            <a:r>
              <a:rPr lang="sv-SE" sz="3200" dirty="0" err="1"/>
              <a:t>sample</a:t>
            </a:r>
            <a:r>
              <a:rPr lang="sv-SE" sz="3200" dirty="0"/>
              <a:t> </a:t>
            </a:r>
            <a:r>
              <a:rPr lang="sv-SE" sz="3200" dirty="0" err="1"/>
              <a:t>size</a:t>
            </a:r>
            <a:r>
              <a:rPr lang="sv-SE" sz="3200" dirty="0"/>
              <a:t> </a:t>
            </a:r>
            <a:r>
              <a:rPr lang="sv-SE" sz="3200" dirty="0" err="1"/>
              <a:t>estimation</a:t>
            </a:r>
            <a:endParaRPr lang="sv-SE" sz="3200" dirty="0"/>
          </a:p>
          <a:p>
            <a:pPr lvl="1"/>
            <a:r>
              <a:rPr lang="en-US" dirty="0"/>
              <a:t>Statistical power: The probability of detecting an effect when there is an effect</a:t>
            </a:r>
          </a:p>
          <a:p>
            <a:pPr lvl="1"/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thumb</a:t>
            </a:r>
            <a:r>
              <a:rPr lang="sv-SE" dirty="0"/>
              <a:t>: ≥80% </a:t>
            </a:r>
            <a:r>
              <a:rPr lang="sv-SE" dirty="0" err="1"/>
              <a:t>power</a:t>
            </a:r>
            <a:endParaRPr lang="sv-SE" dirty="0"/>
          </a:p>
          <a:p>
            <a:pPr lvl="1"/>
            <a:r>
              <a:rPr lang="sv-SE" dirty="0" err="1"/>
              <a:t>Determined</a:t>
            </a:r>
            <a:r>
              <a:rPr lang="sv-SE" dirty="0"/>
              <a:t> by</a:t>
            </a:r>
          </a:p>
          <a:p>
            <a:pPr lvl="2"/>
            <a:r>
              <a:rPr lang="sv-SE" sz="1800" dirty="0" err="1"/>
              <a:t>Sample</a:t>
            </a:r>
            <a:r>
              <a:rPr lang="sv-SE" sz="1800" dirty="0"/>
              <a:t> </a:t>
            </a:r>
            <a:r>
              <a:rPr lang="sv-SE" sz="1800" dirty="0" err="1"/>
              <a:t>size</a:t>
            </a:r>
            <a:r>
              <a:rPr lang="sv-SE" sz="1800" dirty="0"/>
              <a:t> (n)</a:t>
            </a:r>
          </a:p>
          <a:p>
            <a:pPr lvl="2"/>
            <a:r>
              <a:rPr lang="sv-SE" sz="1800" dirty="0" err="1"/>
              <a:t>Significance</a:t>
            </a:r>
            <a:r>
              <a:rPr lang="sv-SE" sz="1800" dirty="0"/>
              <a:t> </a:t>
            </a:r>
            <a:r>
              <a:rPr lang="sv-SE" sz="1800" dirty="0" err="1"/>
              <a:t>level</a:t>
            </a:r>
            <a:r>
              <a:rPr lang="sv-SE" sz="1800" dirty="0"/>
              <a:t> (P-</a:t>
            </a:r>
            <a:r>
              <a:rPr lang="sv-SE" sz="1800" dirty="0" err="1"/>
              <a:t>value</a:t>
            </a:r>
            <a:r>
              <a:rPr lang="sv-SE" sz="1800" dirty="0"/>
              <a:t>)</a:t>
            </a:r>
          </a:p>
          <a:p>
            <a:pPr lvl="2"/>
            <a:r>
              <a:rPr lang="sv-SE" sz="1800" dirty="0"/>
              <a:t>Dispersion (SD)</a:t>
            </a:r>
          </a:p>
          <a:p>
            <a:pPr lvl="2"/>
            <a:r>
              <a:rPr lang="sv-SE" sz="1800" b="1" dirty="0" err="1"/>
              <a:t>Effect</a:t>
            </a:r>
            <a:r>
              <a:rPr lang="sv-SE" sz="1800" b="1" dirty="0"/>
              <a:t> </a:t>
            </a:r>
            <a:r>
              <a:rPr lang="sv-SE" sz="1800" b="1" dirty="0" err="1"/>
              <a:t>size</a:t>
            </a:r>
            <a:r>
              <a:rPr lang="sv-SE" sz="1800" b="1" dirty="0"/>
              <a:t> (</a:t>
            </a:r>
            <a:r>
              <a:rPr lang="sv-SE" sz="1800" b="1" dirty="0" err="1"/>
              <a:t>e.g</a:t>
            </a:r>
            <a:r>
              <a:rPr lang="sv-SE" sz="1800" b="1" dirty="0"/>
              <a:t>., </a:t>
            </a:r>
            <a:r>
              <a:rPr lang="sv-SE" sz="1800" b="1" dirty="0" err="1"/>
              <a:t>difference</a:t>
            </a:r>
            <a:r>
              <a:rPr lang="sv-SE" sz="1800" b="1" dirty="0"/>
              <a:t> </a:t>
            </a:r>
            <a:r>
              <a:rPr lang="sv-SE" sz="1800" b="1" dirty="0" err="1"/>
              <a:t>between</a:t>
            </a:r>
            <a:r>
              <a:rPr lang="sv-SE" sz="1800" b="1" dirty="0"/>
              <a:t> </a:t>
            </a:r>
            <a:r>
              <a:rPr lang="sv-SE" sz="1800" b="1" dirty="0" err="1"/>
              <a:t>groups</a:t>
            </a:r>
            <a:r>
              <a:rPr lang="sv-SE" sz="1800" b="1" dirty="0"/>
              <a:t> – </a:t>
            </a:r>
            <a:r>
              <a:rPr lang="sv-SE" sz="1800" b="1" dirty="0" err="1"/>
              <a:t>what</a:t>
            </a:r>
            <a:r>
              <a:rPr lang="sv-SE" sz="1800" b="1" dirty="0"/>
              <a:t> </a:t>
            </a:r>
            <a:r>
              <a:rPr lang="sv-SE" sz="1800" b="1" dirty="0" err="1"/>
              <a:t>difference</a:t>
            </a:r>
            <a:r>
              <a:rPr lang="sv-SE" sz="1800" b="1" dirty="0"/>
              <a:t> is </a:t>
            </a:r>
            <a:r>
              <a:rPr lang="sv-SE" sz="1800" b="1" dirty="0" err="1"/>
              <a:t>clinically</a:t>
            </a:r>
            <a:r>
              <a:rPr lang="sv-SE" sz="1800" b="1" dirty="0"/>
              <a:t> relevant?)</a:t>
            </a:r>
          </a:p>
        </p:txBody>
      </p:sp>
    </p:spTree>
    <p:extLst>
      <p:ext uri="{BB962C8B-B14F-4D97-AF65-F5344CB8AC3E}">
        <p14:creationId xmlns:p14="http://schemas.microsoft.com/office/powerpoint/2010/main" val="307965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DC742-5ECB-DF52-29E9-B869B4EE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Responsiveness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F2E4FE-05CD-6DE6-E5EE-351D126E1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0139"/>
            <a:ext cx="5403574" cy="4566824"/>
          </a:xfrm>
        </p:spPr>
        <p:txBody>
          <a:bodyPr>
            <a:normAutofit/>
          </a:bodyPr>
          <a:lstStyle/>
          <a:p>
            <a:r>
              <a:rPr lang="sv-SE" dirty="0" err="1"/>
              <a:t>Typically</a:t>
            </a:r>
            <a:r>
              <a:rPr lang="sv-SE" dirty="0"/>
              <a:t> </a:t>
            </a:r>
            <a:r>
              <a:rPr lang="sv-SE" dirty="0" err="1"/>
              <a:t>quantified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Variation at </a:t>
            </a:r>
            <a:r>
              <a:rPr lang="sv-SE" dirty="0" err="1"/>
              <a:t>baseline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Cohen's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, ES)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Variation in </a:t>
            </a:r>
            <a:r>
              <a:rPr lang="sv-SE" dirty="0" err="1"/>
              <a:t>change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Standardized</a:t>
            </a:r>
            <a:r>
              <a:rPr lang="sv-SE" dirty="0"/>
              <a:t> </a:t>
            </a:r>
            <a:r>
              <a:rPr lang="sv-SE" dirty="0" err="1"/>
              <a:t>Response</a:t>
            </a:r>
            <a:r>
              <a:rPr lang="sv-SE" dirty="0"/>
              <a:t> </a:t>
            </a:r>
            <a:r>
              <a:rPr lang="sv-SE" dirty="0" err="1"/>
              <a:t>Mean</a:t>
            </a:r>
            <a:r>
              <a:rPr lang="sv-SE" dirty="0"/>
              <a:t>, SRM)</a:t>
            </a:r>
          </a:p>
          <a:p>
            <a:endParaRPr lang="sv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B398F126-7D08-E182-4D2B-26B8FAE12BB2}"/>
                  </a:ext>
                </a:extLst>
              </p:cNvPr>
              <p:cNvSpPr txBox="1"/>
              <p:nvPr/>
            </p:nvSpPr>
            <p:spPr>
              <a:xfrm>
                <a:off x="7368203" y="3756992"/>
                <a:ext cx="2700136" cy="934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𝑆𝑅𝑀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B398F126-7D08-E182-4D2B-26B8FAE12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203" y="3756992"/>
                <a:ext cx="2700136" cy="934423"/>
              </a:xfrm>
              <a:prstGeom prst="rect">
                <a:avLst/>
              </a:prstGeom>
              <a:blipFill>
                <a:blip r:embed="rId2"/>
                <a:stretch>
                  <a:fillRect l="-2817" r="-939" b="-8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234C51E5-D7F3-C4F3-ECB5-0C9EA5FB77D1}"/>
                  </a:ext>
                </a:extLst>
              </p:cNvPr>
              <p:cNvSpPr txBox="1"/>
              <p:nvPr/>
            </p:nvSpPr>
            <p:spPr>
              <a:xfrm>
                <a:off x="7368203" y="2164277"/>
                <a:ext cx="2498046" cy="936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234C51E5-D7F3-C4F3-ECB5-0C9EA5FB7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203" y="2164277"/>
                <a:ext cx="2498046" cy="936731"/>
              </a:xfrm>
              <a:prstGeom prst="rect">
                <a:avLst/>
              </a:prstGeom>
              <a:blipFill>
                <a:blip r:embed="rId3"/>
                <a:stretch>
                  <a:fillRect l="-1015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ruta 6">
            <a:extLst>
              <a:ext uri="{FF2B5EF4-FFF2-40B4-BE49-F238E27FC236}">
                <a16:creationId xmlns:a16="http://schemas.microsoft.com/office/drawing/2014/main" id="{F2B543A6-49FC-7C55-AFA4-9C11C75C8D16}"/>
              </a:ext>
            </a:extLst>
          </p:cNvPr>
          <p:cNvSpPr txBox="1"/>
          <p:nvPr/>
        </p:nvSpPr>
        <p:spPr>
          <a:xfrm>
            <a:off x="7567938" y="5899964"/>
            <a:ext cx="344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+mn-lt"/>
              </a:rPr>
              <a:t>Norman et al. </a:t>
            </a:r>
            <a:r>
              <a:rPr lang="sv-SE" sz="1200" i="1" dirty="0" err="1">
                <a:latin typeface="+mn-lt"/>
              </a:rPr>
              <a:t>Qual</a:t>
            </a:r>
            <a:r>
              <a:rPr lang="sv-SE" sz="1200" i="1" dirty="0">
                <a:latin typeface="+mn-lt"/>
              </a:rPr>
              <a:t> Life Res </a:t>
            </a:r>
            <a:r>
              <a:rPr lang="sv-SE" sz="1200" dirty="0">
                <a:latin typeface="+mn-lt"/>
              </a:rPr>
              <a:t>2007; 16: 815–822.</a:t>
            </a:r>
          </a:p>
        </p:txBody>
      </p:sp>
    </p:spTree>
    <p:extLst>
      <p:ext uri="{BB962C8B-B14F-4D97-AF65-F5344CB8AC3E}">
        <p14:creationId xmlns:p14="http://schemas.microsoft.com/office/powerpoint/2010/main" val="77986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D28AF-0B6B-E4DF-3B52-6883D673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Responsiveness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1D8B81-5158-04CA-612A-AC9ED30C8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200" kern="0" dirty="0" err="1"/>
              <a:t>Effect</a:t>
            </a:r>
            <a:r>
              <a:rPr lang="sv-SE" sz="3200" kern="0" dirty="0"/>
              <a:t> </a:t>
            </a:r>
            <a:r>
              <a:rPr lang="sv-SE" sz="3200" kern="0" dirty="0" err="1"/>
              <a:t>size</a:t>
            </a:r>
            <a:r>
              <a:rPr lang="sv-SE" sz="3200" kern="0" dirty="0"/>
              <a:t> (ES) </a:t>
            </a:r>
          </a:p>
          <a:p>
            <a:endParaRPr lang="sv-SE" kern="0" dirty="0"/>
          </a:p>
          <a:p>
            <a:r>
              <a:rPr lang="sv-SE" kern="0" dirty="0" err="1"/>
              <a:t>Standardised</a:t>
            </a:r>
            <a:r>
              <a:rPr lang="sv-SE" kern="0" dirty="0"/>
              <a:t> </a:t>
            </a:r>
            <a:r>
              <a:rPr lang="sv-SE" kern="0" dirty="0" err="1"/>
              <a:t>measure</a:t>
            </a:r>
            <a:r>
              <a:rPr lang="sv-SE" kern="0" dirty="0"/>
              <a:t> in SD </a:t>
            </a:r>
            <a:r>
              <a:rPr lang="sv-SE" kern="0" dirty="0" err="1"/>
              <a:t>units</a:t>
            </a:r>
            <a:endParaRPr lang="sv-SE" kern="0" dirty="0"/>
          </a:p>
          <a:p>
            <a:pPr lvl="1"/>
            <a:r>
              <a:rPr lang="sv-SE" kern="0" dirty="0" err="1"/>
              <a:t>High</a:t>
            </a:r>
            <a:r>
              <a:rPr lang="sv-SE" kern="0" dirty="0"/>
              <a:t> ES = </a:t>
            </a:r>
            <a:r>
              <a:rPr lang="sv-SE" kern="0" dirty="0" err="1"/>
              <a:t>large</a:t>
            </a:r>
            <a:r>
              <a:rPr lang="sv-SE" kern="0" dirty="0"/>
              <a:t> </a:t>
            </a:r>
            <a:r>
              <a:rPr lang="sv-SE" kern="0" dirty="0" err="1"/>
              <a:t>change</a:t>
            </a:r>
            <a:r>
              <a:rPr lang="sv-SE" kern="0" dirty="0"/>
              <a:t> relative to variation at </a:t>
            </a:r>
            <a:r>
              <a:rPr lang="sv-SE" kern="0" dirty="0" err="1"/>
              <a:t>baseline</a:t>
            </a:r>
            <a:endParaRPr lang="sv-SE" kern="0" dirty="0"/>
          </a:p>
          <a:p>
            <a:r>
              <a:rPr lang="sv-SE" kern="0" dirty="0" err="1">
                <a:sym typeface="Symbol" charset="0"/>
              </a:rPr>
              <a:t>Rule</a:t>
            </a:r>
            <a:r>
              <a:rPr lang="sv-SE" kern="0" dirty="0">
                <a:sym typeface="Symbol" charset="0"/>
              </a:rPr>
              <a:t> </a:t>
            </a:r>
            <a:r>
              <a:rPr lang="sv-SE" kern="0" dirty="0" err="1">
                <a:sym typeface="Symbol" charset="0"/>
              </a:rPr>
              <a:t>of</a:t>
            </a:r>
            <a:r>
              <a:rPr lang="sv-SE" kern="0" dirty="0">
                <a:sym typeface="Symbol" charset="0"/>
              </a:rPr>
              <a:t> </a:t>
            </a:r>
            <a:r>
              <a:rPr lang="sv-SE" kern="0" dirty="0" err="1">
                <a:sym typeface="Symbol" charset="0"/>
              </a:rPr>
              <a:t>thumb</a:t>
            </a:r>
            <a:r>
              <a:rPr lang="sv-SE" kern="0" dirty="0">
                <a:sym typeface="Symbol" charset="0"/>
              </a:rPr>
              <a:t> (Cohen 1992):</a:t>
            </a:r>
          </a:p>
          <a:p>
            <a:pPr lvl="1"/>
            <a:r>
              <a:rPr lang="sv-SE" kern="0" dirty="0">
                <a:sym typeface="Symbol" charset="0"/>
              </a:rPr>
              <a:t>0.2: small</a:t>
            </a:r>
          </a:p>
          <a:p>
            <a:pPr lvl="1"/>
            <a:r>
              <a:rPr lang="sv-SE" kern="0" dirty="0">
                <a:sym typeface="Symbol" charset="0"/>
              </a:rPr>
              <a:t>0.5: moderate</a:t>
            </a:r>
          </a:p>
          <a:p>
            <a:pPr lvl="1"/>
            <a:r>
              <a:rPr lang="sv-SE" kern="0" dirty="0">
                <a:sym typeface="Symbol" charset="0"/>
              </a:rPr>
              <a:t>0.8: </a:t>
            </a:r>
            <a:r>
              <a:rPr lang="sv-SE" kern="0" dirty="0" err="1">
                <a:sym typeface="Symbol" charset="0"/>
              </a:rPr>
              <a:t>large</a:t>
            </a:r>
            <a:endParaRPr lang="sv-SE" kern="0" dirty="0">
              <a:sym typeface="Symbol" charset="0"/>
            </a:endParaRPr>
          </a:p>
          <a:p>
            <a:r>
              <a:rPr lang="sv-SE" kern="0" dirty="0">
                <a:sym typeface="Symbol" charset="0"/>
              </a:rPr>
              <a:t>Different variants </a:t>
            </a:r>
            <a:r>
              <a:rPr lang="sv-SE" kern="0" dirty="0" err="1">
                <a:sym typeface="Symbol" charset="0"/>
              </a:rPr>
              <a:t>depending</a:t>
            </a:r>
            <a:r>
              <a:rPr lang="sv-SE" kern="0" dirty="0">
                <a:sym typeface="Symbol" charset="0"/>
              </a:rPr>
              <a:t> on the situation, </a:t>
            </a:r>
            <a:r>
              <a:rPr lang="sv-SE" kern="0" dirty="0" err="1">
                <a:sym typeface="Symbol" charset="0"/>
              </a:rPr>
              <a:t>see</a:t>
            </a:r>
            <a:r>
              <a:rPr lang="sv-SE" kern="0" dirty="0">
                <a:sym typeface="Symbol" charset="0"/>
              </a:rPr>
              <a:t>, </a:t>
            </a:r>
            <a:r>
              <a:rPr lang="sv-SE" kern="0" dirty="0" err="1">
                <a:sym typeface="Symbol" charset="0"/>
              </a:rPr>
              <a:t>e.g</a:t>
            </a:r>
            <a:r>
              <a:rPr lang="sv-SE" kern="0" dirty="0">
                <a:sym typeface="Symbol" charset="0"/>
              </a:rPr>
              <a:t>.,</a:t>
            </a:r>
          </a:p>
          <a:p>
            <a:pPr lvl="1"/>
            <a:r>
              <a:rPr lang="sv-SE" kern="0" dirty="0">
                <a:sym typeface="Symbol" charset="0"/>
              </a:rPr>
              <a:t>Lakens. </a:t>
            </a:r>
            <a:r>
              <a:rPr lang="sv-SE" i="1" kern="0" dirty="0">
                <a:sym typeface="Symbol" charset="0"/>
              </a:rPr>
              <a:t>Front </a:t>
            </a:r>
            <a:r>
              <a:rPr lang="sv-SE" i="1" kern="0" dirty="0" err="1">
                <a:sym typeface="Symbol" charset="0"/>
              </a:rPr>
              <a:t>Psychol</a:t>
            </a:r>
            <a:r>
              <a:rPr lang="sv-SE" i="1" kern="0" dirty="0">
                <a:sym typeface="Symbol" charset="0"/>
              </a:rPr>
              <a:t> </a:t>
            </a:r>
            <a:r>
              <a:rPr lang="sv-SE" kern="0" dirty="0">
                <a:sym typeface="Symbol" charset="0"/>
              </a:rPr>
              <a:t>2013; 4, 863.</a:t>
            </a:r>
          </a:p>
          <a:p>
            <a:pPr lvl="1"/>
            <a:r>
              <a:rPr lang="sv-SE" kern="0" dirty="0"/>
              <a:t>Practical Meta-</a:t>
            </a:r>
            <a:r>
              <a:rPr lang="sv-SE" kern="0" dirty="0" err="1"/>
              <a:t>analysis</a:t>
            </a:r>
            <a:r>
              <a:rPr lang="sv-SE" kern="0" dirty="0"/>
              <a:t> </a:t>
            </a:r>
            <a:r>
              <a:rPr lang="sv-SE" kern="0" dirty="0" err="1"/>
              <a:t>Effect</a:t>
            </a:r>
            <a:r>
              <a:rPr lang="sv-SE" kern="0" dirty="0"/>
              <a:t> </a:t>
            </a:r>
            <a:r>
              <a:rPr lang="sv-SE" kern="0" dirty="0" err="1"/>
              <a:t>Size</a:t>
            </a:r>
            <a:r>
              <a:rPr lang="sv-SE" kern="0" dirty="0"/>
              <a:t> </a:t>
            </a:r>
            <a:r>
              <a:rPr lang="sv-SE" kern="0" dirty="0" err="1"/>
              <a:t>Calculator</a:t>
            </a:r>
            <a:r>
              <a:rPr lang="sv-SE" kern="0" dirty="0"/>
              <a:t> </a:t>
            </a:r>
            <a:br>
              <a:rPr lang="sv-SE" kern="0" dirty="0"/>
            </a:br>
            <a:r>
              <a:rPr lang="sv-SE" sz="1400" kern="0" dirty="0"/>
              <a:t>(</a:t>
            </a:r>
            <a:r>
              <a:rPr lang="sv-SE" sz="1400" kern="0" dirty="0">
                <a:hlinkClick r:id="rId2"/>
              </a:rPr>
              <a:t>https://campbellcollaboration.org/escalc/html/EffectSizeCalculator-Home.php</a:t>
            </a:r>
            <a:r>
              <a:rPr lang="sv-SE" sz="1400" kern="0" dirty="0"/>
              <a:t>)   </a:t>
            </a:r>
            <a:endParaRPr lang="sv-SE" sz="1800" kern="0" dirty="0"/>
          </a:p>
          <a:p>
            <a:endParaRPr lang="sv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81B1A338-D384-12B5-DF02-8D938B5D3DF6}"/>
                  </a:ext>
                </a:extLst>
              </p:cNvPr>
              <p:cNvSpPr txBox="1"/>
              <p:nvPr/>
            </p:nvSpPr>
            <p:spPr>
              <a:xfrm>
                <a:off x="8441629" y="1371600"/>
                <a:ext cx="2498046" cy="936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sv-S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81B1A338-D384-12B5-DF02-8D938B5D3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629" y="1371600"/>
                <a:ext cx="2498046" cy="936731"/>
              </a:xfrm>
              <a:prstGeom prst="rect">
                <a:avLst/>
              </a:prstGeom>
              <a:blipFill>
                <a:blip r:embed="rId3"/>
                <a:stretch>
                  <a:fillRect l="-505" b="-810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">
            <a:extLst>
              <a:ext uri="{FF2B5EF4-FFF2-40B4-BE49-F238E27FC236}">
                <a16:creationId xmlns:a16="http://schemas.microsoft.com/office/drawing/2014/main" id="{3CDD000C-03CD-CA54-0860-D4E2CB182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027" y="6092765"/>
            <a:ext cx="22429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000" dirty="0">
                <a:latin typeface="Arial" charset="0"/>
              </a:rPr>
              <a:t>Cohen. </a:t>
            </a:r>
            <a:r>
              <a:rPr lang="sv-SE" sz="1000" i="1" dirty="0" err="1">
                <a:latin typeface="Arial" charset="0"/>
              </a:rPr>
              <a:t>Psychol</a:t>
            </a:r>
            <a:r>
              <a:rPr lang="sv-SE" sz="1000" i="1" dirty="0">
                <a:latin typeface="Arial" charset="0"/>
              </a:rPr>
              <a:t> Bull </a:t>
            </a:r>
            <a:r>
              <a:rPr lang="sv-SE" sz="1000" dirty="0">
                <a:latin typeface="Arial" charset="0"/>
              </a:rPr>
              <a:t>1992; 112: 155.</a:t>
            </a:r>
          </a:p>
        </p:txBody>
      </p:sp>
    </p:spTree>
    <p:extLst>
      <p:ext uri="{BB962C8B-B14F-4D97-AF65-F5344CB8AC3E}">
        <p14:creationId xmlns:p14="http://schemas.microsoft.com/office/powerpoint/2010/main" val="234363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69167"/>
            <a:ext cx="10515600" cy="2902226"/>
          </a:xfrm>
        </p:spPr>
        <p:txBody>
          <a:bodyPr/>
          <a:lstStyle/>
          <a:p>
            <a:r>
              <a:rPr lang="sv-SE" dirty="0"/>
              <a:t>ES can often be calculated from published data</a:t>
            </a:r>
          </a:p>
          <a:p>
            <a:endParaRPr lang="sv-SE" dirty="0"/>
          </a:p>
          <a:p>
            <a:r>
              <a:rPr lang="sv-SE" dirty="0"/>
              <a:t>Different instruments, similar therapies and </a:t>
            </a:r>
            <a:r>
              <a:rPr lang="sv-SE" dirty="0" err="1"/>
              <a:t>samples</a:t>
            </a:r>
            <a:br>
              <a:rPr lang="sv-SE" dirty="0"/>
            </a:b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</a:t>
            </a:r>
            <a:r>
              <a:rPr lang="sv-SE" dirty="0">
                <a:sym typeface="Symbol" charset="0"/>
              </a:rPr>
              <a:t> </a:t>
            </a:r>
            <a:r>
              <a:rPr lang="sv-SE" dirty="0" err="1">
                <a:sym typeface="Symbol" charset="0"/>
              </a:rPr>
              <a:t>Aid</a:t>
            </a:r>
            <a:r>
              <a:rPr lang="sv-SE" dirty="0">
                <a:sym typeface="Symbol" charset="0"/>
              </a:rPr>
              <a:t> </a:t>
            </a:r>
            <a:r>
              <a:rPr lang="sv-SE" dirty="0" err="1">
                <a:sym typeface="Symbol" charset="0"/>
              </a:rPr>
              <a:t>when</a:t>
            </a:r>
            <a:r>
              <a:rPr lang="sv-SE" dirty="0">
                <a:sym typeface="Symbol" charset="0"/>
              </a:rPr>
              <a:t> </a:t>
            </a:r>
            <a:r>
              <a:rPr lang="sv-SE" dirty="0" err="1">
                <a:sym typeface="Symbol" charset="0"/>
              </a:rPr>
              <a:t>selecting</a:t>
            </a:r>
            <a:r>
              <a:rPr lang="sv-SE" dirty="0">
                <a:sym typeface="Symbol" charset="0"/>
              </a:rPr>
              <a:t> instruments</a:t>
            </a: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3FBE5E0B-23AC-67EF-32CA-08F4573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sv-SE" sz="4400" dirty="0" err="1"/>
              <a:t>Responsiveness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71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217" y="1981200"/>
            <a:ext cx="9342783" cy="3200400"/>
          </a:xfrm>
        </p:spPr>
        <p:txBody>
          <a:bodyPr/>
          <a:lstStyle/>
          <a:p>
            <a:r>
              <a:rPr lang="sv-SE" dirty="0" err="1"/>
              <a:t>Effect size </a:t>
            </a:r>
            <a:r>
              <a:rPr lang="sv-SE" dirty="0"/>
              <a:t>(ES) </a:t>
            </a:r>
          </a:p>
          <a:p>
            <a:endParaRPr lang="sv-SE" dirty="0"/>
          </a:p>
          <a:p>
            <a:r>
              <a:rPr lang="sv-SE" dirty="0"/>
              <a:t>Relative </a:t>
            </a:r>
            <a:r>
              <a:rPr lang="sv-SE" dirty="0" err="1"/>
              <a:t>efficiency</a:t>
            </a:r>
            <a:r>
              <a:rPr lang="sv-SE" dirty="0"/>
              <a:t> (RE)</a:t>
            </a:r>
          </a:p>
          <a:p>
            <a:pPr lvl="1"/>
            <a:r>
              <a:rPr lang="sv-SE" dirty="0"/>
              <a:t>Relative ability to discriminate between </a:t>
            </a:r>
            <a:r>
              <a:rPr lang="sv-SE" dirty="0">
                <a:sym typeface="Symbol" charset="0"/>
              </a:rPr>
              <a:t>groups (e.g. mild - moderate - severe disease) </a:t>
            </a:r>
            <a:r>
              <a:rPr lang="sv-SE" dirty="0"/>
              <a:t>compared to </a:t>
            </a:r>
            <a:r>
              <a:rPr lang="sv-SE" dirty="0">
                <a:sym typeface="Symbol" charset="0"/>
              </a:rPr>
              <a:t>other measures </a:t>
            </a:r>
          </a:p>
          <a:p>
            <a:pPr lvl="1"/>
            <a:r>
              <a:rPr lang="sv-SE" dirty="0" err="1"/>
              <a:t>Ratio</a:t>
            </a:r>
            <a:r>
              <a:rPr lang="sv-SE" dirty="0"/>
              <a:t> of test </a:t>
            </a:r>
            <a:r>
              <a:rPr lang="sv-SE" dirty="0" err="1"/>
              <a:t>statistics</a:t>
            </a:r>
            <a:r>
              <a:rPr lang="sv-SE" dirty="0"/>
              <a:t> (e.g. </a:t>
            </a:r>
            <a:r>
              <a:rPr lang="sv-SE" i="1" dirty="0"/>
              <a:t>t</a:t>
            </a:r>
            <a:r>
              <a:rPr lang="sv-SE" i="1" baseline="30000" dirty="0"/>
              <a:t>2</a:t>
            </a:r>
            <a:r>
              <a:rPr lang="sv-SE" dirty="0"/>
              <a:t> or </a:t>
            </a:r>
            <a:r>
              <a:rPr lang="sv-SE" i="1" dirty="0"/>
              <a:t>F-</a:t>
            </a:r>
            <a:r>
              <a:rPr lang="sv-SE" i="1" dirty="0" err="1"/>
              <a:t>ratios</a:t>
            </a:r>
            <a:r>
              <a:rPr lang="sv-SE" dirty="0"/>
              <a:t>)</a:t>
            </a:r>
          </a:p>
          <a:p>
            <a:pPr lvl="2"/>
            <a:r>
              <a:rPr lang="sv-SE" dirty="0"/>
              <a:t>Higher over lower (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955C331-6B26-3A24-331E-89BB0050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sv-SE" sz="4400" dirty="0" err="1"/>
              <a:t>Sensitivity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85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pPr eaLnBrk="1" hangingPunct="1"/>
            <a:r>
              <a:rPr lang="sv-SE" sz="2800" dirty="0" err="1"/>
              <a:t>Example</a:t>
            </a:r>
            <a:r>
              <a:rPr lang="sv-SE" sz="2800" dirty="0"/>
              <a:t>: </a:t>
            </a:r>
            <a:r>
              <a:rPr lang="sv-SE" sz="2800" dirty="0" err="1"/>
              <a:t>Comparing</a:t>
            </a:r>
            <a:r>
              <a:rPr lang="sv-SE" sz="2800" dirty="0"/>
              <a:t> </a:t>
            </a: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fatigue</a:t>
            </a:r>
            <a:r>
              <a:rPr lang="sv-SE" sz="2800" dirty="0"/>
              <a:t> </a:t>
            </a:r>
            <a:r>
              <a:rPr lang="sv-SE" sz="2800" dirty="0" err="1"/>
              <a:t>scales</a:t>
            </a:r>
            <a:r>
              <a:rPr lang="sv-SE" sz="2800" dirty="0"/>
              <a:t> in </a:t>
            </a:r>
            <a:r>
              <a:rPr lang="sv-SE" sz="2800" dirty="0" err="1"/>
              <a:t>Parkinson’s</a:t>
            </a:r>
            <a:r>
              <a:rPr lang="sv-SE" sz="2800" dirty="0"/>
              <a:t> </a:t>
            </a:r>
            <a:r>
              <a:rPr lang="sv-SE" sz="2800" dirty="0" err="1"/>
              <a:t>disease</a:t>
            </a:r>
            <a:endParaRPr lang="sv-SE" sz="2800" dirty="0"/>
          </a:p>
        </p:txBody>
      </p:sp>
      <p:sp>
        <p:nvSpPr>
          <p:cNvPr id="163843" name="Text Box 7"/>
          <p:cNvSpPr txBox="1">
            <a:spLocks noChangeArrowheads="1"/>
          </p:cNvSpPr>
          <p:nvPr/>
        </p:nvSpPr>
        <p:spPr bwMode="auto">
          <a:xfrm>
            <a:off x="9174964" y="1423274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sz="2000" dirty="0">
                <a:latin typeface="Arial" charset="0"/>
                <a:cs typeface="ＭＳ Ｐゴシック" charset="0"/>
              </a:rPr>
              <a:t>Relative </a:t>
            </a:r>
            <a:r>
              <a:rPr lang="sv-SE" sz="2000" dirty="0" err="1">
                <a:latin typeface="Arial" charset="0"/>
                <a:cs typeface="ＭＳ Ｐゴシック" charset="0"/>
              </a:rPr>
              <a:t>efficiency</a:t>
            </a:r>
            <a:r>
              <a:rPr lang="sv-SE" dirty="0">
                <a:latin typeface="Arial" charset="0"/>
                <a:cs typeface="ＭＳ Ｐゴシック" charset="0"/>
              </a:rPr>
              <a:t> </a:t>
            </a:r>
          </a:p>
          <a:p>
            <a:pPr algn="ctr" eaLnBrk="1" hangingPunct="1"/>
            <a:r>
              <a:rPr lang="sv-SE" sz="1600" dirty="0">
                <a:latin typeface="Arial" charset="0"/>
                <a:cs typeface="ＭＳ Ｐゴシック" charset="0"/>
              </a:rPr>
              <a:t>(FACIT-F over FSS)</a:t>
            </a:r>
          </a:p>
        </p:txBody>
      </p:sp>
      <p:graphicFrame>
        <p:nvGraphicFramePr>
          <p:cNvPr id="1638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64008"/>
              </p:ext>
            </p:extLst>
          </p:nvPr>
        </p:nvGraphicFramePr>
        <p:xfrm>
          <a:off x="6045259" y="2124949"/>
          <a:ext cx="2317412" cy="259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" r:id="rId3" imgW="4038742" imgH="4524390" progId="MSGraph.Chart.8">
                  <p:embed followColorScheme="full"/>
                </p:oleObj>
              </mc:Choice>
              <mc:Fallback>
                <p:oleObj name="Diagram" r:id="rId3" imgW="4038742" imgH="4524390" progId="MSGraph.Chart.8">
                  <p:embed followColorScheme="full"/>
                  <p:pic>
                    <p:nvPicPr>
                      <p:cNvPr id="163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59" y="2124949"/>
                        <a:ext cx="2317412" cy="2595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7" name="Text Box 23"/>
          <p:cNvSpPr txBox="1">
            <a:spLocks noChangeArrowheads="1"/>
          </p:cNvSpPr>
          <p:nvPr/>
        </p:nvSpPr>
        <p:spPr bwMode="auto">
          <a:xfrm>
            <a:off x="5930790" y="1483599"/>
            <a:ext cx="254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sz="2000" dirty="0">
                <a:latin typeface="Arial" charset="0"/>
                <a:cs typeface="ＭＳ Ｐゴシック" charset="0"/>
              </a:rPr>
              <a:t>95% CI </a:t>
            </a:r>
            <a:r>
              <a:rPr lang="sv-SE" sz="2000" dirty="0" err="1">
                <a:latin typeface="Arial" charset="0"/>
                <a:cs typeface="ＭＳ Ｐゴシック" charset="0"/>
              </a:rPr>
              <a:t>of</a:t>
            </a:r>
            <a:r>
              <a:rPr lang="sv-SE" sz="2000" dirty="0">
                <a:latin typeface="Arial" charset="0"/>
                <a:cs typeface="ＭＳ Ｐゴシック" charset="0"/>
              </a:rPr>
              <a:t> </a:t>
            </a:r>
            <a:r>
              <a:rPr lang="sv-SE" sz="2000" dirty="0" err="1">
                <a:latin typeface="Arial" charset="0"/>
                <a:cs typeface="ＭＳ Ｐゴシック" charset="0"/>
              </a:rPr>
              <a:t>difference</a:t>
            </a:r>
            <a:endParaRPr lang="sv-SE" sz="2000" dirty="0">
              <a:latin typeface="Arial" charset="0"/>
              <a:cs typeface="ＭＳ Ｐゴシック" charset="0"/>
            </a:endParaRPr>
          </a:p>
          <a:p>
            <a:pPr algn="ctr" eaLnBrk="1" hangingPunct="1"/>
            <a:r>
              <a:rPr lang="sv-SE" sz="1600" dirty="0">
                <a:latin typeface="Arial" charset="0"/>
                <a:cs typeface="ＭＳ Ｐゴシック" charset="0"/>
              </a:rPr>
              <a:t>(</a:t>
            </a:r>
            <a:r>
              <a:rPr lang="sv-SE" sz="1600" dirty="0" err="1">
                <a:latin typeface="Arial" charset="0"/>
                <a:cs typeface="ＭＳ Ｐゴシック" charset="0"/>
              </a:rPr>
              <a:t>fatigued</a:t>
            </a:r>
            <a:r>
              <a:rPr lang="sv-SE" sz="1600" dirty="0">
                <a:latin typeface="Arial" charset="0"/>
                <a:cs typeface="ＭＳ Ｐゴシック" charset="0"/>
              </a:rPr>
              <a:t> vs. non-</a:t>
            </a:r>
            <a:r>
              <a:rPr lang="sv-SE" sz="1600" dirty="0" err="1">
                <a:latin typeface="Arial" charset="0"/>
                <a:cs typeface="ＭＳ Ｐゴシック" charset="0"/>
              </a:rPr>
              <a:t>fatigued</a:t>
            </a:r>
            <a:r>
              <a:rPr lang="sv-SE" sz="1600" dirty="0">
                <a:latin typeface="Arial" charset="0"/>
                <a:cs typeface="ＭＳ Ｐゴシック" charset="0"/>
              </a:rPr>
              <a:t>)</a:t>
            </a:r>
          </a:p>
        </p:txBody>
      </p:sp>
      <p:sp>
        <p:nvSpPr>
          <p:cNvPr id="163848" name="Text Box 7"/>
          <p:cNvSpPr txBox="1">
            <a:spLocks noChangeArrowheads="1"/>
          </p:cNvSpPr>
          <p:nvPr/>
        </p:nvSpPr>
        <p:spPr bwMode="auto">
          <a:xfrm>
            <a:off x="619705" y="3289231"/>
            <a:ext cx="309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sz="2000" dirty="0" err="1">
                <a:latin typeface="Arial" charset="0"/>
                <a:cs typeface="ＭＳ Ｐゴシック" charset="0"/>
              </a:rPr>
              <a:t>Effect</a:t>
            </a:r>
            <a:r>
              <a:rPr lang="sv-SE" sz="2000" dirty="0">
                <a:latin typeface="Arial" charset="0"/>
                <a:cs typeface="ＭＳ Ｐゴシック" charset="0"/>
              </a:rPr>
              <a:t> </a:t>
            </a:r>
            <a:r>
              <a:rPr lang="sv-SE" sz="2000" dirty="0" err="1">
                <a:latin typeface="Arial" charset="0"/>
                <a:cs typeface="ＭＳ Ｐゴシック" charset="0"/>
              </a:rPr>
              <a:t>size</a:t>
            </a:r>
            <a:r>
              <a:rPr lang="sv-SE" dirty="0">
                <a:latin typeface="Arial" charset="0"/>
                <a:cs typeface="ＭＳ Ｐゴシック" charset="0"/>
              </a:rPr>
              <a:t> </a:t>
            </a:r>
          </a:p>
          <a:p>
            <a:pPr algn="ctr" eaLnBrk="1" hangingPunct="1"/>
            <a:r>
              <a:rPr lang="sv-SE" sz="1600" dirty="0">
                <a:latin typeface="Arial" charset="0"/>
                <a:cs typeface="ＭＳ Ｐゴシック" charset="0"/>
              </a:rPr>
              <a:t>(</a:t>
            </a:r>
            <a:r>
              <a:rPr lang="sv-SE" sz="1600" dirty="0" err="1">
                <a:latin typeface="Arial" charset="0"/>
                <a:cs typeface="ＭＳ Ｐゴシック" charset="0"/>
              </a:rPr>
              <a:t>fatigued</a:t>
            </a:r>
            <a:r>
              <a:rPr lang="sv-SE" sz="1600" dirty="0">
                <a:latin typeface="Arial" charset="0"/>
                <a:cs typeface="ＭＳ Ｐゴシック" charset="0"/>
              </a:rPr>
              <a:t> vs non-</a:t>
            </a:r>
            <a:r>
              <a:rPr lang="sv-SE" sz="1600" dirty="0" err="1">
                <a:latin typeface="Arial" charset="0"/>
                <a:cs typeface="ＭＳ Ｐゴシック" charset="0"/>
              </a:rPr>
              <a:t>fatigued</a:t>
            </a:r>
            <a:r>
              <a:rPr lang="sv-SE" sz="1600" dirty="0">
                <a:latin typeface="Arial" charset="0"/>
                <a:cs typeface="ＭＳ Ｐゴシック" charset="0"/>
              </a:rPr>
              <a:t>)</a:t>
            </a:r>
          </a:p>
        </p:txBody>
      </p:sp>
      <p:sp>
        <p:nvSpPr>
          <p:cNvPr id="163850" name="Text Box 12"/>
          <p:cNvSpPr txBox="1">
            <a:spLocks noChangeArrowheads="1"/>
          </p:cNvSpPr>
          <p:nvPr/>
        </p:nvSpPr>
        <p:spPr bwMode="auto">
          <a:xfrm>
            <a:off x="3551597" y="4136978"/>
            <a:ext cx="1801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dirty="0">
                <a:latin typeface="Arial" charset="0"/>
                <a:cs typeface="ＭＳ Ｐゴシック" charset="0"/>
              </a:rPr>
              <a:t>FACIT-F: 1.23</a:t>
            </a:r>
          </a:p>
          <a:p>
            <a:pPr eaLnBrk="1" hangingPunct="1"/>
            <a:r>
              <a:rPr lang="sv-SE" sz="2000" dirty="0">
                <a:latin typeface="Arial" charset="0"/>
                <a:cs typeface="ＭＳ Ｐゴシック" charset="0"/>
              </a:rPr>
              <a:t>FSS:	   1.09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4E1A6E0-26D7-E22B-8F3F-43401AF38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03" y="1153928"/>
            <a:ext cx="4075350" cy="1713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F7A0E0F4-391B-15D1-E66A-415B00841115}"/>
                  </a:ext>
                </a:extLst>
              </p:cNvPr>
              <p:cNvSpPr txBox="1"/>
              <p:nvPr/>
            </p:nvSpPr>
            <p:spPr>
              <a:xfrm>
                <a:off x="919288" y="4179174"/>
                <a:ext cx="2498046" cy="617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den>
                      </m:f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F7A0E0F4-391B-15D1-E66A-415B00841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8" y="4179174"/>
                <a:ext cx="2498046" cy="617285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63F7A67-A11C-29B8-E28B-7AD2002C98FC}"/>
                  </a:ext>
                </a:extLst>
              </p:cNvPr>
              <p:cNvSpPr txBox="1"/>
              <p:nvPr/>
            </p:nvSpPr>
            <p:spPr>
              <a:xfrm>
                <a:off x="9461169" y="2124949"/>
                <a:ext cx="1922449" cy="2853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𝐹𝐴𝐶𝐼𝑇</m:t>
                              </m:r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v-S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</a:rPr>
                                <m:t>𝐹𝑆𝑆</m:t>
                              </m:r>
                            </m:sub>
                            <m:sup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sv-S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−8.447</m:t>
                              </m:r>
                            </m:e>
                            <m:sup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−6.779</m:t>
                              </m:r>
                            </m:e>
                            <m:sup>
                              <m:r>
                                <a:rPr lang="sv-S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v-S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71.35</m:t>
                          </m:r>
                        </m:num>
                        <m:den>
                          <m: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45.95</m:t>
                          </m:r>
                        </m:den>
                      </m:f>
                      <m:r>
                        <a:rPr lang="sv-S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=1.55</m:t>
                      </m:r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163F7A67-A11C-29B8-E28B-7AD2002C9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169" y="2124949"/>
                <a:ext cx="1922449" cy="2853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1628</Words>
  <Application>Microsoft Macintosh PowerPoint</Application>
  <PresentationFormat>Bredbild</PresentationFormat>
  <Paragraphs>181</Paragraphs>
  <Slides>19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Diagram</vt:lpstr>
      <vt:lpstr>Formel</vt:lpstr>
      <vt:lpstr>Differences and changes</vt:lpstr>
      <vt:lpstr>Learning Objectives</vt:lpstr>
      <vt:lpstr>Responsiveness and sensitivity</vt:lpstr>
      <vt:lpstr>Why responsiveness and sensitivity </vt:lpstr>
      <vt:lpstr>Responsiveness</vt:lpstr>
      <vt:lpstr>Responsiveness</vt:lpstr>
      <vt:lpstr>Responsiveness</vt:lpstr>
      <vt:lpstr>Sensitivity</vt:lpstr>
      <vt:lpstr>Example: Comparing two fatigue scales in Parkinson’s disease</vt:lpstr>
      <vt:lpstr>Interpreting change</vt:lpstr>
      <vt:lpstr>Anchor based MID</vt:lpstr>
      <vt:lpstr>Anchor based MID</vt:lpstr>
      <vt:lpstr>Distribution based MID</vt:lpstr>
      <vt:lpstr>PowerPoint-presentation</vt:lpstr>
      <vt:lpstr>PowerPoint-presentation</vt:lpstr>
      <vt:lpstr>Exercise</vt:lpstr>
      <vt:lpstr>Completion of the exercise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22</cp:revision>
  <dcterms:created xsi:type="dcterms:W3CDTF">2022-12-12T07:56:35Z</dcterms:created>
  <dcterms:modified xsi:type="dcterms:W3CDTF">2023-11-09T03:57:22Z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