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82" r:id="rId5"/>
    <p:sldId id="340" r:id="rId6"/>
    <p:sldId id="343" r:id="rId7"/>
    <p:sldId id="288" r:id="rId8"/>
    <p:sldId id="835" r:id="rId9"/>
    <p:sldId id="344" r:id="rId10"/>
    <p:sldId id="342" r:id="rId11"/>
    <p:sldId id="334" r:id="rId12"/>
    <p:sldId id="336" r:id="rId13"/>
    <p:sldId id="337" r:id="rId14"/>
    <p:sldId id="821" r:id="rId15"/>
    <p:sldId id="262" r:id="rId16"/>
    <p:sldId id="263" r:id="rId17"/>
    <p:sldId id="264" r:id="rId18"/>
    <p:sldId id="265" r:id="rId19"/>
    <p:sldId id="287" r:id="rId20"/>
    <p:sldId id="266" r:id="rId21"/>
    <p:sldId id="284" r:id="rId22"/>
    <p:sldId id="267" r:id="rId23"/>
    <p:sldId id="338" r:id="rId24"/>
    <p:sldId id="339" r:id="rId25"/>
    <p:sldId id="818" r:id="rId26"/>
    <p:sldId id="820" r:id="rId27"/>
    <p:sldId id="819" r:id="rId28"/>
    <p:sldId id="836" r:id="rId29"/>
    <p:sldId id="830" r:id="rId30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7"/>
    <p:restoredTop sz="96327"/>
  </p:normalViewPr>
  <p:slideViewPr>
    <p:cSldViewPr snapToGrid="0">
      <p:cViewPr varScale="1">
        <p:scale>
          <a:sx n="113" d="100"/>
          <a:sy n="113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83C1E-D925-7E48-B794-5CF081BD89C1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1D38A-6F31-E947-88E4-5A7ED8AC24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76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8BC756A-73B1-8F4F-8F76-4AF1AD0A50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B6499C-1626-C744-8A45-6D2CDF64BBFA}" type="slidenum">
              <a:rPr lang="sv-SE" altLang="sv-SE"/>
              <a:t>3</a:t>
            </a:fld>
            <a:endParaRPr lang="sv-SE" altLang="sv-S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E7E98A5-E504-BE4B-B037-8E16DD3C9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7DA68FC-E7A0-2D4F-BDE9-F29C2D1FE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E1B04BC-A389-564C-BDCA-EA2DA410F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C78B24-FE89-154F-A4FA-5FAE2DC77860}" type="slidenum">
              <a:rPr lang="sv-SE" altLang="sv-SE"/>
              <a:t>22</a:t>
            </a:fld>
            <a:endParaRPr lang="sv-SE" altLang="sv-S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D1710C1-B42F-E847-8BFF-9BDCFE2E0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6A5B528-A4B9-CA4B-99E7-584E04944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A6634E9-2B52-D741-B5CB-2E71FCACC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CF17F1-8079-3F4E-A76F-96089A525C7C}" type="slidenum">
              <a:rPr lang="sv-SE" altLang="sv-SE"/>
              <a:t>23</a:t>
            </a:fld>
            <a:endParaRPr lang="sv-SE" altLang="sv-S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0B88471-E0EF-6F43-908D-CEB1F97E4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F25761D-A1E6-8E45-8BBC-9EF851FBB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28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3EECE0EE-D420-084D-BFA7-8E0BEC79C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9B07DB-A674-524E-83C6-CCC785A66910}" type="slidenum">
              <a:rPr lang="sv-SE" altLang="sv-SE"/>
              <a:t>24</a:t>
            </a:fld>
            <a:endParaRPr lang="sv-SE" altLang="sv-SE"/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C0455514-74DE-1244-A781-C65AB5BD9FD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3191E3-293D-B342-9815-3212BB60D6AA}" type="slidenum">
              <a:rPr lang="sv-SE" altLang="sv-SE"/>
              <a:t>24</a:t>
            </a:fld>
            <a:endParaRPr lang="sv-SE" altLang="sv-SE"/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4DA66431-4D24-3447-A6B3-EB32606AE9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719C3ED1-F585-ED40-8461-617960550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A48C37A-10EF-6E44-87EE-CCD827DE35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ED8F3DD-61EB-CE4A-90E2-AB3AF39BD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A4CC3-3844-D646-A825-C58E4B5A51F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88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07B017C-07D2-124D-A5B5-399EB7B20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EE8461A-AFD1-334D-8D77-1F52110A92BB}" type="slidenum">
              <a:rPr lang="sv-SE" altLang="sv-SE"/>
              <a:t>11</a:t>
            </a:fld>
            <a:endParaRPr lang="sv-SE" altLang="sv-S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BE70117-6DE8-6E47-B53F-6F1810823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278BA43-DE27-6A4C-B688-AFDD758F5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5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566B092-B48D-8B48-BDF3-08329F898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D31802-FCE8-C740-806E-6DFBFE6835AF}" type="slidenum">
              <a:rPr lang="sv-SE" altLang="sv-SE"/>
              <a:t>15</a:t>
            </a:fld>
            <a:endParaRPr lang="sv-SE" altLang="sv-S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2ED5909-E487-EA4E-BA6C-5D9905188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2116386-F4B7-7249-92D2-3EA99B6DA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CD5B421-2786-0746-99EA-F74401394F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7AE2B4-A544-FE45-9D52-C9CE7D88E1F3}" type="slidenum">
              <a:rPr lang="sv-SE" altLang="sv-SE"/>
              <a:t>16</a:t>
            </a:fld>
            <a:endParaRPr lang="sv-SE" altLang="sv-SE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FE8DA2C-F9FD-E943-9941-2A1AE97B5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77C077D-C67E-824E-BF57-CEF0B4CE5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22F65E1-D601-474B-B786-292BD7BC2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E215AA2-E6D1-144C-BBBB-39B3AD4CAA7B}" type="slidenum">
              <a:rPr lang="sv-SE" altLang="sv-SE"/>
              <a:t>17</a:t>
            </a:fld>
            <a:endParaRPr lang="sv-SE" altLang="sv-SE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76F6354-362A-0940-8719-92C3CDFF6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2F43B07-B410-9446-A7E2-65977E8EE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A308EB1-F8C8-E647-8CDE-3E60AF2EC8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D615DAC-15BE-D643-98AD-C924CABAE3B7}" type="slidenum">
              <a:rPr lang="sv-SE" altLang="sv-SE"/>
              <a:t>18</a:t>
            </a:fld>
            <a:endParaRPr lang="sv-SE" altLang="sv-SE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98581B0-0CF3-3947-A2BD-5A89EBE901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E49FECF-18BF-5647-8B42-CF74B0BD3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7E8902F-638A-D74D-827E-F6595645D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6BE88A1-1F4C-B444-82E6-4DEA3407B9F5}" type="slidenum">
              <a:rPr lang="sv-SE" altLang="sv-SE"/>
              <a:t>20</a:t>
            </a:fld>
            <a:endParaRPr lang="sv-SE" altLang="sv-SE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6FB08CD-8423-1347-ACA8-44B79B3D3A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11EB073-7E94-3648-8EAA-85695E391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79D-E8E9-E3EA-35D5-600D208EC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89B85-DB29-8CD7-3AAE-0C7D8A02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7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07A5-4DC7-1BEC-3FDB-97913477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0F90-C813-648E-2596-CCCDB183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CE-9132-EE61-FA52-BA7AD47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063DB-CC34-9C76-201D-9521D56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70E2-DD8D-4EB9-D006-29F9ABC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29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87589-EAF7-7FD7-F2EC-6EBA2A3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8D9D-9C67-F350-392F-B149C909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0BF-8FCE-1370-F91F-8098E20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3D41-00BB-F0AC-11EF-165F08B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C5C-F93C-2349-D975-91319D08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051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F669-B068-836D-61D4-2A4838C7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C74-0254-0336-1B45-B061659A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5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096-5530-0861-0508-3A56D9D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F0C6-F634-D4EC-8A3D-15565EF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2962-CBB6-A5E1-9616-80A8151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33BE-4880-12D2-FA56-FC85E6CFD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FA12-D6DF-9E5F-5131-F67A9296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32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A29-5628-36A3-2761-0E7FC6E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6EB6-804D-D929-87AC-F81224EE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CE9EE-D558-A4DF-6E49-AF196192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EEF9-3009-ECFE-1246-06D67340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157B5-6FB0-0FE1-6228-F1997AF0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2BFE-CF35-6592-404A-0E1600F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930C2-AFB0-D70C-A7DB-0AFAFEE4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32882-E567-3516-777B-1FB7A5B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4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BB7-0C64-AC13-8355-4B321CB0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993E-B2FE-38A6-9365-78334A1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1F94-D559-80C1-95D2-0856570B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2DB70-1391-1732-2CC3-BB2DEEE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64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8C9CB-B793-99AB-AA1C-F8D1629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1F578-1D3F-1983-2D46-0CA027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46DD7-663E-8D55-AE79-CE70217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088-7BEE-114C-47D2-7C75E42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FE15-BED3-4A69-C520-7C4D8C5B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165C-8EDB-CB77-96EC-BEE22300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828D-86AC-8E80-0618-7E5119BB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C49E-0B95-1ACB-11FE-932A335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9BAC-511D-50A7-5A19-87FF4918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37C-4A27-EA8C-7671-C1B8B3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BA6F3-D164-C635-D6FE-E6D0FBDC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F6A-9E7A-4DBD-7561-3ABB1CDF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1FD9-7B78-D626-212F-84DC21C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957F-24B7-0B57-8FC3-B96A031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E2AA-53BF-1C4E-F268-4F6427E3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45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4F64-240D-C9B3-4318-EA03C8C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8B89-FF20-91B4-3503-8B6F258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FB99-334F-065D-1C77-534D9178CA71}"/>
              </a:ext>
            </a:extLst>
          </p:cNvPr>
          <p:cNvGrpSpPr/>
          <p:nvPr userDrawn="1"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173820-6D4F-B0C4-A30B-F7D0678B2B6A}"/>
                </a:ext>
              </a:extLst>
            </p:cNvPr>
            <p:cNvPicPr/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79E16-F6AE-08E5-6699-4737ED30B6B0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Reference number: 618596-EPP-1-2020-1-SE-EPPKA2-CBHE-JP</a:t>
              </a:r>
              <a:br>
                <a:rPr lang="en-GB" sz="800" dirty="0"/>
              </a:br>
              <a:r>
                <a:rPr lang="en-GB" sz="800" dirty="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B58126-C7BE-5D18-F25B-55D3658D4AE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cla.umn.edu/~nwaller/prelim/campbelfiskemtmm.pdf" TargetMode="External"/><Relationship Id="rId7" Type="http://schemas.openxmlformats.org/officeDocument/2006/relationships/hyperlink" Target="https://www.ncbi.nlm.nih.gov/pmc/articles/PMC1737568/pdf/v071p00363.pdf" TargetMode="External"/><Relationship Id="rId2" Type="http://schemas.openxmlformats.org/officeDocument/2006/relationships/hyperlink" Target="https://doi.org/10.1016/j.sapharm.2018.03.06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2/nur.21806" TargetMode="External"/><Relationship Id="rId5" Type="http://schemas.openxmlformats.org/officeDocument/2006/relationships/hyperlink" Target="https://doi.org/10.1007/s00415-008-0708-y" TargetMode="External"/><Relationship Id="rId4" Type="http://schemas.openxmlformats.org/officeDocument/2006/relationships/hyperlink" Target="https://uopsych.github.io/psy611_2019/readings/Cronbach_Meehl_1955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36/hrt.2003.013995" TargetMode="External"/><Relationship Id="rId7" Type="http://schemas.openxmlformats.org/officeDocument/2006/relationships/hyperlink" Target="https://www.hkr.se/contentassets/9ed7b1b3997e4bf4baa8d4eceed5cd87/gordonwillis.pdf" TargetMode="External"/><Relationship Id="rId2" Type="http://schemas.openxmlformats.org/officeDocument/2006/relationships/hyperlink" Target="https://doi.org/10.3310/hta80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publication/13469790" TargetMode="External"/><Relationship Id="rId5" Type="http://schemas.openxmlformats.org/officeDocument/2006/relationships/hyperlink" Target="https://www.researchgate.net/publication/11595008" TargetMode="External"/><Relationship Id="rId4" Type="http://schemas.openxmlformats.org/officeDocument/2006/relationships/hyperlink" Target="https://faculty.ksu.edu.sa/sites/default/files/the_content_validity_index_are_you_sure_1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CEB-918A-0472-B6E4-4689B9CD3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Validity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D21B8-B733-D6AC-A679-00D982C9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</p:spPr>
        <p:txBody>
          <a:bodyPr>
            <a:normAutofit/>
          </a:bodyPr>
          <a:lstStyle/>
          <a:p>
            <a:r>
              <a:rPr lang="sv-SE" dirty="0"/>
              <a:t>Clinical </a:t>
            </a:r>
            <a:r>
              <a:rPr lang="sv-SE" dirty="0" err="1"/>
              <a:t>assessment</a:t>
            </a:r>
            <a:r>
              <a:rPr lang="sv-SE" dirty="0"/>
              <a:t> and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endParaRPr lang="en-S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D9B8F-30B1-E9B3-FE6D-B4C2CCF58456}"/>
              </a:ext>
            </a:extLst>
          </p:cNvPr>
          <p:cNvSpPr txBox="1">
            <a:spLocks/>
          </p:cNvSpPr>
          <p:nvPr/>
        </p:nvSpPr>
        <p:spPr>
          <a:xfrm>
            <a:off x="1696949" y="4327208"/>
            <a:ext cx="9144000" cy="63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Peter Hagell</a:t>
            </a:r>
            <a:br>
              <a:rPr lang="en-GB" dirty="0"/>
            </a:br>
            <a:r>
              <a:rPr lang="en-GB" dirty="0"/>
              <a:t>Kristianstad university</a:t>
            </a:r>
          </a:p>
        </p:txBody>
      </p:sp>
    </p:spTree>
    <p:extLst>
      <p:ext uri="{BB962C8B-B14F-4D97-AF65-F5344CB8AC3E}">
        <p14:creationId xmlns:p14="http://schemas.microsoft.com/office/powerpoint/2010/main" val="11615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6BF09B0-AE1E-024B-A83F-2F6142B13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9" y="810500"/>
            <a:ext cx="6096000" cy="356022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1636C83-EF7C-A31F-60B7-3EA862FD0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453" y="210392"/>
            <a:ext cx="4150096" cy="58181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549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537F455-B438-6D4D-A47C-EB65AEE33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sz="4000" dirty="0" err="1"/>
              <a:t>Content</a:t>
            </a:r>
            <a:r>
              <a:rPr lang="sv-SE" altLang="sv-SE" sz="4000" dirty="0"/>
              <a:t> </a:t>
            </a:r>
            <a:r>
              <a:rPr lang="sv-SE" altLang="sv-SE" sz="4000" dirty="0" err="1"/>
              <a:t>validity</a:t>
            </a:r>
            <a:endParaRPr lang="sv-SE" altLang="sv-SE" sz="40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F2A2E6-C617-8779-73E4-4AC5ECE5F3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sv-SE" altLang="sv-SE" sz="2800" dirty="0"/>
              <a:t>Does the instrument </a:t>
            </a:r>
            <a:r>
              <a:rPr lang="sv-SE" altLang="sv-SE" sz="2800" dirty="0" err="1"/>
              <a:t>contain</a:t>
            </a:r>
            <a:r>
              <a:rPr lang="sv-SE" altLang="sv-SE" sz="2800" dirty="0"/>
              <a:t> representative manifestations/ </a:t>
            </a:r>
            <a:r>
              <a:rPr lang="sv-SE" altLang="sv-SE" sz="2800" dirty="0" err="1"/>
              <a:t>aspects</a:t>
            </a:r>
            <a:r>
              <a:rPr lang="sv-SE" altLang="sv-SE" sz="2800" dirty="0"/>
              <a:t> (</a:t>
            </a:r>
            <a:r>
              <a:rPr lang="sv-SE" altLang="sv-SE" sz="2800" dirty="0" err="1"/>
              <a:t>items</a:t>
            </a:r>
            <a:r>
              <a:rPr lang="sv-SE" altLang="sv-SE" sz="2800" dirty="0"/>
              <a:t>, </a:t>
            </a:r>
            <a:r>
              <a:rPr lang="sv-SE" altLang="sv-SE" sz="2800" dirty="0" err="1"/>
              <a:t>response</a:t>
            </a:r>
            <a:r>
              <a:rPr lang="sv-SE" altLang="sv-SE" sz="2800" dirty="0"/>
              <a:t> </a:t>
            </a:r>
            <a:r>
              <a:rPr lang="sv-SE" altLang="sv-SE" sz="2800" dirty="0" err="1"/>
              <a:t>categories</a:t>
            </a:r>
            <a:r>
              <a:rPr lang="sv-SE" altLang="sv-SE" sz="2800" dirty="0"/>
              <a:t>) </a:t>
            </a:r>
            <a:r>
              <a:rPr lang="sv-SE" altLang="sv-SE" sz="2800" dirty="0" err="1"/>
              <a:t>of</a:t>
            </a:r>
            <a:r>
              <a:rPr lang="sv-SE" altLang="sv-SE" sz="2800" dirty="0"/>
              <a:t> the </a:t>
            </a:r>
            <a:r>
              <a:rPr lang="sv-SE" altLang="sv-SE" sz="2800" dirty="0" err="1"/>
              <a:t>target</a:t>
            </a:r>
            <a:r>
              <a:rPr lang="sv-SE" altLang="sv-SE" sz="2800" dirty="0"/>
              <a:t> </a:t>
            </a:r>
            <a:r>
              <a:rPr lang="sv-SE" altLang="sv-SE" sz="2800" dirty="0" err="1"/>
              <a:t>variable</a:t>
            </a:r>
            <a:r>
              <a:rPr lang="sv-SE" altLang="sv-SE" sz="2800" dirty="0"/>
              <a:t>?</a:t>
            </a:r>
          </a:p>
          <a:p>
            <a:pPr eaLnBrk="1" hangingPunct="1"/>
            <a:endParaRPr lang="sv-SE" altLang="sv-SE" sz="2800" dirty="0"/>
          </a:p>
          <a:p>
            <a:pPr eaLnBrk="1" hangingPunct="1"/>
            <a:r>
              <a:rPr lang="sv-SE" altLang="sv-SE" sz="2800" dirty="0"/>
              <a:t>Does the instrument </a:t>
            </a:r>
            <a:r>
              <a:rPr lang="sv-SE" altLang="sv-SE" sz="2800" dirty="0" err="1"/>
              <a:t>contain</a:t>
            </a:r>
            <a:r>
              <a:rPr lang="sv-SE" altLang="sv-SE" sz="2800" dirty="0"/>
              <a:t> manifestations/</a:t>
            </a:r>
            <a:r>
              <a:rPr lang="sv-SE" altLang="sv-SE" sz="2800" dirty="0" err="1"/>
              <a:t>aspects</a:t>
            </a:r>
            <a:r>
              <a:rPr lang="sv-SE" altLang="sv-SE" sz="2800" dirty="0"/>
              <a:t> </a:t>
            </a:r>
            <a:r>
              <a:rPr lang="sv-SE" altLang="sv-SE" sz="2800" dirty="0" err="1"/>
              <a:t>that</a:t>
            </a:r>
            <a:r>
              <a:rPr lang="sv-SE" altLang="sv-SE" sz="2800" dirty="0"/>
              <a:t> </a:t>
            </a:r>
            <a:r>
              <a:rPr lang="sv-SE" altLang="sv-SE" sz="2800" dirty="0" err="1"/>
              <a:t>are</a:t>
            </a:r>
            <a:r>
              <a:rPr lang="sv-SE" altLang="sv-SE" sz="2800" dirty="0"/>
              <a:t> not representative </a:t>
            </a:r>
            <a:r>
              <a:rPr lang="sv-SE" altLang="sv-SE" sz="2800" dirty="0" err="1"/>
              <a:t>of</a:t>
            </a:r>
            <a:r>
              <a:rPr lang="sv-SE" altLang="sv-SE" sz="2800" dirty="0"/>
              <a:t> the </a:t>
            </a:r>
            <a:r>
              <a:rPr lang="sv-SE" altLang="sv-SE" sz="2800" dirty="0" err="1"/>
              <a:t>target</a:t>
            </a:r>
            <a:r>
              <a:rPr lang="sv-SE" altLang="sv-SE" sz="2800" dirty="0"/>
              <a:t> </a:t>
            </a:r>
            <a:r>
              <a:rPr lang="sv-SE" altLang="sv-SE" sz="2800" dirty="0" err="1"/>
              <a:t>variable</a:t>
            </a:r>
            <a:r>
              <a:rPr lang="sv-SE" altLang="sv-SE" sz="2800" dirty="0"/>
              <a:t>?</a:t>
            </a:r>
          </a:p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992C906-E3EB-2E2B-E37B-F6AF29820C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sv-SE" altLang="sv-SE" dirty="0" err="1"/>
              <a:t>Evaluation</a:t>
            </a:r>
            <a:r>
              <a:rPr lang="sv-SE" altLang="sv-SE" dirty="0"/>
              <a:t>:</a:t>
            </a:r>
          </a:p>
          <a:p>
            <a:pPr eaLnBrk="1" hangingPunct="1"/>
            <a:r>
              <a:rPr lang="sv-SE" altLang="sv-SE" dirty="0" err="1"/>
              <a:t>How</a:t>
            </a:r>
            <a:r>
              <a:rPr lang="sv-SE" altLang="sv-SE" dirty="0"/>
              <a:t> </a:t>
            </a:r>
            <a:r>
              <a:rPr lang="sv-SE" altLang="sv-SE" dirty="0" err="1"/>
              <a:t>was</a:t>
            </a:r>
            <a:r>
              <a:rPr lang="sv-SE" altLang="sv-SE" dirty="0"/>
              <a:t> the instrument </a:t>
            </a:r>
            <a:r>
              <a:rPr lang="sv-SE" altLang="sv-SE" dirty="0" err="1"/>
              <a:t>developed</a:t>
            </a:r>
            <a:r>
              <a:rPr lang="sv-SE" altLang="sv-SE" dirty="0"/>
              <a:t>?</a:t>
            </a:r>
          </a:p>
          <a:p>
            <a:pPr eaLnBrk="1" hangingPunct="1"/>
            <a:r>
              <a:rPr lang="sv-SE" altLang="sv-SE" dirty="0" err="1"/>
              <a:t>Qualitative</a:t>
            </a:r>
            <a:r>
              <a:rPr lang="sv-SE" altLang="sv-SE" dirty="0"/>
              <a:t>/</a:t>
            </a:r>
            <a:r>
              <a:rPr lang="sv-SE" altLang="sv-SE" dirty="0" err="1"/>
              <a:t>theoretical</a:t>
            </a:r>
            <a:r>
              <a:rPr lang="sv-SE" altLang="sv-SE" dirty="0"/>
              <a:t>/</a:t>
            </a:r>
            <a:r>
              <a:rPr lang="sv-SE" altLang="sv-SE" dirty="0" err="1"/>
              <a:t>clinical</a:t>
            </a:r>
            <a:r>
              <a:rPr lang="sv-SE" altLang="sv-SE" dirty="0"/>
              <a:t> </a:t>
            </a:r>
            <a:r>
              <a:rPr lang="sv-SE" altLang="sv-SE" dirty="0" err="1"/>
              <a:t>considerations</a:t>
            </a:r>
            <a:endParaRPr lang="sv-SE" altLang="sv-SE" dirty="0"/>
          </a:p>
          <a:p>
            <a:pPr eaLnBrk="1" hangingPunct="1"/>
            <a:r>
              <a:rPr lang="sv-SE" altLang="sv-SE" dirty="0" err="1"/>
              <a:t>Cognitive</a:t>
            </a:r>
            <a:r>
              <a:rPr lang="sv-SE" altLang="sv-SE" dirty="0"/>
              <a:t> </a:t>
            </a:r>
            <a:r>
              <a:rPr lang="sv-SE" altLang="sv-SE" dirty="0" err="1"/>
              <a:t>interviews</a:t>
            </a:r>
            <a:endParaRPr lang="sv-SE" altLang="sv-SE" dirty="0"/>
          </a:p>
          <a:p>
            <a:pPr eaLnBrk="1" hangingPunct="1"/>
            <a:r>
              <a:rPr lang="sv-SE" altLang="sv-SE" dirty="0" err="1"/>
              <a:t>Evaluation</a:t>
            </a:r>
            <a:r>
              <a:rPr lang="sv-SE" altLang="sv-SE" dirty="0"/>
              <a:t> by experts/respondents</a:t>
            </a:r>
          </a:p>
          <a:p>
            <a:pPr lvl="1" eaLnBrk="1" hangingPunct="1"/>
            <a:r>
              <a:rPr lang="sv-SE" altLang="sv-SE" dirty="0" err="1"/>
              <a:t>Content</a:t>
            </a:r>
            <a:r>
              <a:rPr lang="sv-SE" altLang="sv-SE" dirty="0"/>
              <a:t> </a:t>
            </a:r>
            <a:r>
              <a:rPr lang="sv-SE" altLang="sv-SE" dirty="0" err="1"/>
              <a:t>Validity</a:t>
            </a:r>
            <a:r>
              <a:rPr lang="sv-SE" altLang="sv-SE" dirty="0"/>
              <a:t> Index (CVI)</a:t>
            </a:r>
            <a:endParaRPr lang="sv-SE" sz="28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51E3742-8B16-0480-19B1-BFF1964875B4}"/>
              </a:ext>
            </a:extLst>
          </p:cNvPr>
          <p:cNvSpPr txBox="1"/>
          <p:nvPr/>
        </p:nvSpPr>
        <p:spPr>
          <a:xfrm>
            <a:off x="6491974" y="5969298"/>
            <a:ext cx="3577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Almanasreh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RSAP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2019; 15: 214–221.</a:t>
            </a:r>
            <a:r>
              <a:rPr lang="sv-SE" sz="1200" dirty="0">
                <a:effectLst/>
              </a:rPr>
              <a:t> </a:t>
            </a:r>
          </a:p>
          <a:p>
            <a:r>
              <a:rPr lang="sv-SE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Willis. </a:t>
            </a:r>
            <a:r>
              <a:rPr lang="en-US" sz="1200" i="1" dirty="0">
                <a:latin typeface="Calibri" panose="020F0502020204030204" pitchFamily="34" charset="0"/>
                <a:cs typeface="Times New Roman" panose="02020603050405020304" pitchFamily="18" charset="0"/>
              </a:rPr>
              <a:t>Cognitive interviewing: A "how to" guide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 1999.</a:t>
            </a:r>
            <a:r>
              <a:rPr lang="sv-SE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93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D4C0A6-EDF6-7E04-BC34-5CCB59B5F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v-SE" altLang="sv-SE" sz="4000" dirty="0" err="1"/>
              <a:t>Content</a:t>
            </a:r>
            <a:r>
              <a:rPr lang="sv-SE" altLang="sv-SE" sz="4000" dirty="0"/>
              <a:t> </a:t>
            </a:r>
            <a:r>
              <a:rPr lang="sv-SE" altLang="sv-SE" sz="4000" dirty="0" err="1"/>
              <a:t>Validity</a:t>
            </a:r>
            <a:r>
              <a:rPr lang="sv-SE" altLang="sv-SE" sz="4000" dirty="0"/>
              <a:t> Index (CVI)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62724F-F7CD-11D5-3C0B-54C417394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8009"/>
            <a:ext cx="5181600" cy="4218954"/>
          </a:xfrm>
        </p:spPr>
        <p:txBody>
          <a:bodyPr/>
          <a:lstStyle/>
          <a:p>
            <a:pPr eaLnBrk="1" hangingPunct="1"/>
            <a:r>
              <a:rPr lang="sv-SE" altLang="sv-SE" sz="2400" dirty="0"/>
              <a:t>3-10 experts</a:t>
            </a:r>
          </a:p>
          <a:p>
            <a:pPr lvl="1"/>
            <a:r>
              <a:rPr lang="sv-SE" altLang="sv-SE" sz="2000" dirty="0" err="1"/>
              <a:t>But</a:t>
            </a:r>
            <a:r>
              <a:rPr lang="sv-SE" altLang="sv-SE" sz="2000" dirty="0"/>
              <a:t> </a:t>
            </a:r>
            <a:r>
              <a:rPr lang="sv-SE" altLang="sv-SE" sz="2000" dirty="0" err="1"/>
              <a:t>related</a:t>
            </a:r>
            <a:r>
              <a:rPr lang="sv-SE" altLang="sv-SE" sz="2000" dirty="0"/>
              <a:t> to </a:t>
            </a:r>
            <a:r>
              <a:rPr lang="sv-SE" altLang="sv-SE" sz="2000" dirty="0" err="1"/>
              <a:t>context</a:t>
            </a:r>
            <a:r>
              <a:rPr lang="sv-SE" altLang="sv-SE" sz="2000" dirty="0"/>
              <a:t>, </a:t>
            </a:r>
            <a:r>
              <a:rPr lang="sv-SE" altLang="sv-SE" sz="2000" dirty="0" err="1"/>
              <a:t>complexity</a:t>
            </a:r>
            <a:r>
              <a:rPr lang="sv-SE" altLang="sv-SE" sz="2000" dirty="0"/>
              <a:t>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</a:t>
            </a:r>
            <a:r>
              <a:rPr lang="sv-SE" altLang="sv-SE" sz="2000" dirty="0" err="1"/>
              <a:t>variable</a:t>
            </a:r>
            <a:r>
              <a:rPr lang="sv-SE" altLang="sv-SE" sz="2000" dirty="0"/>
              <a:t>, etc.</a:t>
            </a:r>
          </a:p>
          <a:p>
            <a:pPr lvl="1"/>
            <a:endParaRPr lang="sv-SE" altLang="sv-SE" sz="2000" dirty="0"/>
          </a:p>
          <a:p>
            <a:pPr eaLnBrk="1" hangingPunct="1"/>
            <a:r>
              <a:rPr lang="sv-SE" altLang="sv-SE" sz="2400" dirty="0"/>
              <a:t>Rating </a:t>
            </a:r>
            <a:r>
              <a:rPr lang="sv-SE" altLang="sv-SE" sz="2400" dirty="0" err="1"/>
              <a:t>of</a:t>
            </a:r>
            <a:r>
              <a:rPr lang="sv-SE" altLang="sv-SE" sz="2400" dirty="0"/>
              <a:t> item </a:t>
            </a:r>
            <a:r>
              <a:rPr lang="sv-SE" altLang="sv-SE" sz="2400" dirty="0" err="1"/>
              <a:t>relevance</a:t>
            </a:r>
            <a:endParaRPr lang="sv-SE" altLang="sv-SE" sz="2400" dirty="0"/>
          </a:p>
          <a:p>
            <a:pPr lvl="1" eaLnBrk="1" hangingPunct="1"/>
            <a:r>
              <a:rPr lang="en-GB" altLang="sv-SE" sz="2000" dirty="0"/>
              <a:t>1 = not relevant</a:t>
            </a:r>
          </a:p>
          <a:p>
            <a:pPr lvl="1" eaLnBrk="1" hangingPunct="1"/>
            <a:r>
              <a:rPr lang="en-GB" altLang="sv-SE" sz="2000" dirty="0"/>
              <a:t>2 = somewhat relevant</a:t>
            </a:r>
          </a:p>
          <a:p>
            <a:pPr lvl="1" eaLnBrk="1" hangingPunct="1"/>
            <a:r>
              <a:rPr lang="en-GB" altLang="sv-SE" sz="2000" dirty="0"/>
              <a:t>3 = quite relevant</a:t>
            </a:r>
          </a:p>
          <a:p>
            <a:pPr lvl="1" eaLnBrk="1" hangingPunct="1"/>
            <a:r>
              <a:rPr lang="en-GB" altLang="sv-SE" sz="2000" dirty="0"/>
              <a:t>4 = highly </a:t>
            </a:r>
            <a:r>
              <a:rPr lang="sv-SE" altLang="sv-SE" sz="2000" dirty="0"/>
              <a:t>relevant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CFEDAF0-0289-B0DC-AF2D-C2BDB2729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58009"/>
            <a:ext cx="5181600" cy="4218954"/>
          </a:xfrm>
        </p:spPr>
        <p:txBody>
          <a:bodyPr/>
          <a:lstStyle/>
          <a:p>
            <a:pPr eaLnBrk="1" hangingPunct="1"/>
            <a:r>
              <a:rPr lang="sv-SE" altLang="sv-SE" sz="2400" dirty="0"/>
              <a:t>CVI per item (I-CVI):</a:t>
            </a:r>
          </a:p>
          <a:p>
            <a:pPr lvl="1" eaLnBrk="1" hangingPunct="1"/>
            <a:r>
              <a:rPr lang="sv-SE" altLang="sv-SE" sz="2000" dirty="0"/>
              <a:t>Proportion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3/4 ratings</a:t>
            </a:r>
          </a:p>
          <a:p>
            <a:pPr lvl="1" eaLnBrk="1" hangingPunct="1"/>
            <a:r>
              <a:rPr lang="sv-SE" altLang="sv-SE" sz="2000" dirty="0" err="1"/>
              <a:t>Recommendation</a:t>
            </a:r>
            <a:r>
              <a:rPr lang="sv-SE" altLang="sv-SE" sz="2000" dirty="0"/>
              <a:t>: ≥0.78</a:t>
            </a:r>
          </a:p>
          <a:p>
            <a:pPr eaLnBrk="1" hangingPunct="1"/>
            <a:endParaRPr lang="sv-SE" altLang="sv-SE" sz="2400" dirty="0"/>
          </a:p>
          <a:p>
            <a:pPr eaLnBrk="1" hangingPunct="1"/>
            <a:r>
              <a:rPr lang="sv-SE" altLang="sv-SE" sz="2400" dirty="0"/>
              <a:t>CVI for the </a:t>
            </a:r>
            <a:r>
              <a:rPr lang="sv-SE" altLang="sv-SE" sz="2400" dirty="0" err="1"/>
              <a:t>whole</a:t>
            </a:r>
            <a:r>
              <a:rPr lang="sv-SE" altLang="sv-SE" sz="2400" dirty="0"/>
              <a:t> </a:t>
            </a:r>
            <a:r>
              <a:rPr lang="sv-SE" altLang="sv-SE" sz="2400" dirty="0" err="1"/>
              <a:t>scale</a:t>
            </a:r>
            <a:r>
              <a:rPr lang="sv-SE" altLang="sv-SE" sz="2400" dirty="0"/>
              <a:t> (S-CVI):</a:t>
            </a:r>
          </a:p>
          <a:p>
            <a:pPr lvl="1" eaLnBrk="1" hangingPunct="1"/>
            <a:r>
              <a:rPr lang="sv-SE" altLang="sv-SE" sz="2000" dirty="0" err="1"/>
              <a:t>Mean</a:t>
            </a:r>
            <a:r>
              <a:rPr lang="sv-SE" altLang="sv-SE" sz="2000" dirty="0"/>
              <a:t> I-CVI</a:t>
            </a:r>
          </a:p>
          <a:p>
            <a:pPr lvl="1" eaLnBrk="1" hangingPunct="1"/>
            <a:r>
              <a:rPr lang="sv-SE" altLang="sv-SE" sz="2000" dirty="0" err="1"/>
              <a:t>Recommendation</a:t>
            </a:r>
            <a:r>
              <a:rPr lang="sv-SE" altLang="sv-SE" sz="2000" dirty="0"/>
              <a:t>: ≥0.90</a:t>
            </a:r>
          </a:p>
          <a:p>
            <a:endParaRPr lang="sv-SE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92B533E-69AE-35CB-1599-F14E3755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942" y="6246654"/>
            <a:ext cx="35290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sv-SE" altLang="sv-SE" sz="1000" dirty="0" err="1"/>
              <a:t>Polit</a:t>
            </a:r>
            <a:r>
              <a:rPr lang="sv-SE" altLang="sv-SE" sz="1000" dirty="0"/>
              <a:t> &amp; Beck. </a:t>
            </a:r>
            <a:r>
              <a:rPr lang="sv-SE" altLang="sv-SE" sz="1000" i="1" dirty="0"/>
              <a:t>Res </a:t>
            </a:r>
            <a:r>
              <a:rPr lang="sv-SE" altLang="sv-SE" sz="1000" i="1" dirty="0" err="1"/>
              <a:t>Nurs</a:t>
            </a:r>
            <a:r>
              <a:rPr lang="sv-SE" altLang="sv-SE" sz="1000" i="1" dirty="0"/>
              <a:t> Health </a:t>
            </a:r>
            <a:r>
              <a:rPr lang="sv-SE" altLang="sv-SE" sz="1000" dirty="0"/>
              <a:t>2006; 29: 489-497.</a:t>
            </a:r>
          </a:p>
        </p:txBody>
      </p:sp>
    </p:spTree>
    <p:extLst>
      <p:ext uri="{BB962C8B-B14F-4D97-AF65-F5344CB8AC3E}">
        <p14:creationId xmlns:p14="http://schemas.microsoft.com/office/powerpoint/2010/main" val="316268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31ECE5-A17D-A44B-DAFC-11BCBD2E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39061" cy="787814"/>
          </a:xfrm>
        </p:spPr>
        <p:txBody>
          <a:bodyPr>
            <a:normAutofit/>
          </a:bodyPr>
          <a:lstStyle/>
          <a:p>
            <a:r>
              <a:rPr lang="sv-SE" sz="4000" dirty="0"/>
              <a:t>CVI: </a:t>
            </a:r>
            <a:r>
              <a:rPr lang="sv-SE" sz="4000" dirty="0" err="1"/>
              <a:t>Unified</a:t>
            </a:r>
            <a:r>
              <a:rPr lang="sv-SE" sz="4000" dirty="0"/>
              <a:t> </a:t>
            </a:r>
            <a:r>
              <a:rPr lang="sv-SE" sz="4000" dirty="0" err="1"/>
              <a:t>Parkinson’s</a:t>
            </a:r>
            <a:r>
              <a:rPr lang="sv-SE" sz="4000" dirty="0"/>
              <a:t> </a:t>
            </a:r>
            <a:r>
              <a:rPr lang="sv-SE" sz="4000" dirty="0" err="1"/>
              <a:t>Disease</a:t>
            </a:r>
            <a:r>
              <a:rPr lang="sv-SE" sz="4000" dirty="0"/>
              <a:t> Rating </a:t>
            </a:r>
            <a:r>
              <a:rPr lang="sv-SE" sz="4000" dirty="0" err="1"/>
              <a:t>Scale</a:t>
            </a:r>
            <a:r>
              <a:rPr lang="sv-SE" sz="4000" dirty="0"/>
              <a:t> (UPDRS)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BFB7AA0-1271-46FA-A9A0-FCF242F14752}"/>
              </a:ext>
            </a:extLst>
          </p:cNvPr>
          <p:cNvSpPr txBox="1">
            <a:spLocks noChangeArrowheads="1"/>
          </p:cNvSpPr>
          <p:nvPr/>
        </p:nvSpPr>
        <p:spPr>
          <a:xfrm>
            <a:off x="838199" y="1371600"/>
            <a:ext cx="4711148" cy="4502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indent="-508000">
              <a:buFontTx/>
              <a:buAutoNum type="romanUcPeriod"/>
            </a:pPr>
            <a:r>
              <a:rPr lang="sv-SE" sz="2000" dirty="0" err="1"/>
              <a:t>Mentation</a:t>
            </a:r>
            <a:r>
              <a:rPr lang="sv-SE" sz="2000" dirty="0"/>
              <a:t>, </a:t>
            </a:r>
            <a:r>
              <a:rPr lang="sv-SE" sz="2000" dirty="0" err="1"/>
              <a:t>Behavior</a:t>
            </a:r>
            <a:r>
              <a:rPr lang="sv-SE" sz="2000" dirty="0"/>
              <a:t> &amp; </a:t>
            </a:r>
            <a:r>
              <a:rPr lang="sv-SE" sz="2000" dirty="0" err="1"/>
              <a:t>Mood</a:t>
            </a:r>
            <a:r>
              <a:rPr lang="sv-SE" sz="2000" dirty="0"/>
              <a:t> (4 </a:t>
            </a:r>
            <a:r>
              <a:rPr lang="sv-SE" sz="2000" dirty="0" err="1"/>
              <a:t>items</a:t>
            </a:r>
            <a:r>
              <a:rPr lang="sv-SE" sz="2000" dirty="0"/>
              <a:t>)</a:t>
            </a:r>
          </a:p>
          <a:p>
            <a:pPr marL="914400" lvl="1" indent="-457200">
              <a:buFontTx/>
              <a:buNone/>
            </a:pPr>
            <a:r>
              <a:rPr lang="sv-SE" sz="2000" dirty="0"/>
              <a:t>	</a:t>
            </a:r>
            <a:r>
              <a:rPr lang="sv-SE" sz="2000" dirty="0" err="1"/>
              <a:t>History</a:t>
            </a:r>
            <a:r>
              <a:rPr lang="sv-SE" sz="2000" dirty="0"/>
              <a:t>, observation</a:t>
            </a:r>
          </a:p>
          <a:p>
            <a:pPr marL="508000" indent="-508000">
              <a:buFontTx/>
              <a:buAutoNum type="romanUcPeriod"/>
            </a:pPr>
            <a:r>
              <a:rPr lang="sv-SE" sz="2000" dirty="0" err="1"/>
              <a:t>Activities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Daily </a:t>
            </a:r>
            <a:r>
              <a:rPr lang="sv-SE" sz="2000" dirty="0" err="1"/>
              <a:t>Living</a:t>
            </a:r>
            <a:r>
              <a:rPr lang="sv-SE" sz="2000" dirty="0"/>
              <a:t> (13 </a:t>
            </a:r>
            <a:r>
              <a:rPr lang="sv-SE" sz="2000" dirty="0" err="1"/>
              <a:t>items</a:t>
            </a:r>
            <a:r>
              <a:rPr lang="sv-SE" sz="2000" dirty="0"/>
              <a:t>)</a:t>
            </a:r>
          </a:p>
          <a:p>
            <a:pPr marL="914400" lvl="1" indent="-457200">
              <a:buFontTx/>
              <a:buNone/>
            </a:pPr>
            <a:r>
              <a:rPr lang="sv-SE" sz="2000" dirty="0"/>
              <a:t>	 </a:t>
            </a:r>
            <a:r>
              <a:rPr lang="sv-SE" sz="2000" dirty="0" err="1"/>
              <a:t>History</a:t>
            </a:r>
            <a:endParaRPr lang="sv-SE" sz="2000" dirty="0"/>
          </a:p>
          <a:p>
            <a:pPr marL="508000" indent="-508000">
              <a:buFontTx/>
              <a:buAutoNum type="romanUcPeriod"/>
            </a:pPr>
            <a:r>
              <a:rPr lang="sv-SE" sz="2000" dirty="0"/>
              <a:t>Motor Examination (14/27 </a:t>
            </a:r>
            <a:r>
              <a:rPr lang="sv-SE" sz="2000" dirty="0" err="1"/>
              <a:t>items</a:t>
            </a:r>
            <a:r>
              <a:rPr lang="sv-SE" sz="2000" dirty="0"/>
              <a:t>)</a:t>
            </a:r>
          </a:p>
          <a:p>
            <a:pPr marL="914400" lvl="1" indent="-457200">
              <a:buFontTx/>
              <a:buNone/>
            </a:pPr>
            <a:r>
              <a:rPr lang="sv-SE" sz="2000" b="1" dirty="0"/>
              <a:t>	</a:t>
            </a:r>
            <a:r>
              <a:rPr lang="sv-SE" sz="2000" dirty="0"/>
              <a:t>Clinical examination</a:t>
            </a:r>
          </a:p>
          <a:p>
            <a:pPr marL="508000" indent="-508000">
              <a:buFontTx/>
              <a:buAutoNum type="romanUcPeriod"/>
            </a:pPr>
            <a:r>
              <a:rPr lang="sv-SE" sz="2000" dirty="0" err="1"/>
              <a:t>Complications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Therapy</a:t>
            </a:r>
            <a:r>
              <a:rPr lang="sv-SE" sz="2000" dirty="0"/>
              <a:t> (11 </a:t>
            </a:r>
            <a:r>
              <a:rPr lang="sv-SE" sz="2000" dirty="0" err="1"/>
              <a:t>items</a:t>
            </a:r>
            <a:r>
              <a:rPr lang="sv-SE" sz="2000" dirty="0"/>
              <a:t>)</a:t>
            </a:r>
          </a:p>
          <a:p>
            <a:pPr marL="914400" lvl="1" indent="-457200">
              <a:buFontTx/>
              <a:buNone/>
            </a:pPr>
            <a:r>
              <a:rPr lang="sv-SE" sz="2000" dirty="0"/>
              <a:t>	 </a:t>
            </a:r>
            <a:r>
              <a:rPr lang="sv-SE" sz="2000" dirty="0" err="1"/>
              <a:t>History</a:t>
            </a:r>
            <a:r>
              <a:rPr lang="sv-SE" sz="2000" dirty="0"/>
              <a:t>, observation</a:t>
            </a:r>
          </a:p>
          <a:p>
            <a:pPr marL="914400" lvl="1" indent="-457200">
              <a:buFontTx/>
              <a:buNone/>
            </a:pPr>
            <a:endParaRPr lang="sv-SE" sz="2000" dirty="0"/>
          </a:p>
          <a:p>
            <a:pPr marL="457200" indent="-457200">
              <a:buNone/>
            </a:pPr>
            <a:r>
              <a:rPr lang="sv-SE" sz="2000" dirty="0"/>
              <a:t>CVI:</a:t>
            </a:r>
          </a:p>
          <a:p>
            <a:r>
              <a:rPr lang="sv-SE" sz="2000" dirty="0"/>
              <a:t>12 international experts</a:t>
            </a:r>
          </a:p>
          <a:p>
            <a:r>
              <a:rPr lang="sv-SE" sz="2000" dirty="0"/>
              <a:t>Rating per item and for </a:t>
            </a:r>
            <a:r>
              <a:rPr lang="sv-SE" sz="2000" dirty="0" err="1"/>
              <a:t>whole</a:t>
            </a:r>
            <a:r>
              <a:rPr lang="sv-SE" sz="2000" dirty="0"/>
              <a:t> </a:t>
            </a:r>
            <a:r>
              <a:rPr lang="sv-SE" sz="2000" dirty="0" err="1"/>
              <a:t>scales</a:t>
            </a:r>
            <a:endParaRPr lang="sv-SE" sz="2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FA7841B-2CDA-6819-7E38-CD5AF0368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336" y="1152940"/>
            <a:ext cx="3886200" cy="141022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2010807-F5A9-965E-0A28-D27DC577B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531" y="2949884"/>
            <a:ext cx="2800824" cy="255075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FE46E11-7A8C-8D67-8FC5-740F8784C728}"/>
              </a:ext>
            </a:extLst>
          </p:cNvPr>
          <p:cNvSpPr txBox="1"/>
          <p:nvPr/>
        </p:nvSpPr>
        <p:spPr>
          <a:xfrm>
            <a:off x="6723317" y="2650344"/>
            <a:ext cx="1754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I-CVI &amp; S-CVI ≥0.75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AFC7F52-960E-0A25-B67C-101ED8AD8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553" y="2938817"/>
            <a:ext cx="2818296" cy="2553045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552EA388-32A1-5734-6CB3-359F2B800770}"/>
              </a:ext>
            </a:extLst>
          </p:cNvPr>
          <p:cNvSpPr txBox="1"/>
          <p:nvPr/>
        </p:nvSpPr>
        <p:spPr>
          <a:xfrm>
            <a:off x="9612539" y="2650344"/>
            <a:ext cx="2136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I-CVI ≥0.78; S-CVI ≥0.90</a:t>
            </a:r>
          </a:p>
        </p:txBody>
      </p:sp>
    </p:spTree>
    <p:extLst>
      <p:ext uri="{BB962C8B-B14F-4D97-AF65-F5344CB8AC3E}">
        <p14:creationId xmlns:p14="http://schemas.microsoft.com/office/powerpoint/2010/main" val="1697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FD84BD-8F1E-F50F-E5A4-97AD8B4D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2265"/>
            <a:ext cx="10515600" cy="874395"/>
          </a:xfrm>
        </p:spPr>
        <p:txBody>
          <a:bodyPr/>
          <a:lstStyle/>
          <a:p>
            <a:r>
              <a:rPr lang="sv-SE" dirty="0" err="1"/>
              <a:t>External</a:t>
            </a:r>
            <a:r>
              <a:rPr lang="sv-SE" dirty="0"/>
              <a:t> </a:t>
            </a:r>
            <a:r>
              <a:rPr lang="sv-SE" dirty="0" err="1"/>
              <a:t>validity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1EC9BD-6619-74B1-8298-54FC1FC74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5696"/>
            <a:ext cx="10515600" cy="3841267"/>
          </a:xfrm>
        </p:spPr>
        <p:txBody>
          <a:bodyPr/>
          <a:lstStyle/>
          <a:p>
            <a:r>
              <a:rPr lang="sv-SE" dirty="0"/>
              <a:t>Associations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variables</a:t>
            </a:r>
            <a:r>
              <a:rPr lang="sv-SE" dirty="0"/>
              <a:t> or scores, </a:t>
            </a:r>
            <a:r>
              <a:rPr lang="sv-SE" dirty="0" err="1"/>
              <a:t>external</a:t>
            </a:r>
            <a:r>
              <a:rPr lang="sv-SE" dirty="0"/>
              <a:t> to the instrument </a:t>
            </a:r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tested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Criterion-related</a:t>
            </a:r>
            <a:r>
              <a:rPr lang="sv-SE" dirty="0"/>
              <a:t> </a:t>
            </a:r>
            <a:r>
              <a:rPr lang="sv-SE" dirty="0" err="1"/>
              <a:t>validity</a:t>
            </a:r>
            <a:endParaRPr lang="sv-SE" dirty="0"/>
          </a:p>
          <a:p>
            <a:r>
              <a:rPr lang="sv-SE" dirty="0" err="1"/>
              <a:t>Construct</a:t>
            </a:r>
            <a:r>
              <a:rPr lang="sv-SE" dirty="0"/>
              <a:t> </a:t>
            </a:r>
            <a:r>
              <a:rPr lang="sv-SE" dirty="0" err="1"/>
              <a:t>validity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1435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DAE52E5-7FB5-854D-87AD-6B4B48975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sz="3600"/>
              <a:t>Criterion-related validity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BF09E7B-33F1-4E4F-8803-F321BC2E7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98983"/>
            <a:ext cx="10515600" cy="4377980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dirty="0"/>
              <a:t>How do scores </a:t>
            </a:r>
            <a:r>
              <a:rPr lang="sv-SE" altLang="sv-SE" dirty="0" err="1"/>
              <a:t>relate</a:t>
            </a:r>
            <a:r>
              <a:rPr lang="sv-SE" altLang="sv-SE" dirty="0"/>
              <a:t> to an external criterion?</a:t>
            </a:r>
          </a:p>
          <a:p>
            <a:pPr eaLnBrk="1" hangingPunct="1"/>
            <a:endParaRPr lang="sv-SE" altLang="sv-SE" dirty="0"/>
          </a:p>
          <a:p>
            <a:pPr eaLnBrk="1" hangingPunct="1">
              <a:buFontTx/>
              <a:buNone/>
            </a:pPr>
            <a:r>
              <a:rPr lang="sv-SE" altLang="sv-SE" dirty="0"/>
              <a:t>Evaluation:</a:t>
            </a:r>
          </a:p>
          <a:p>
            <a:pPr eaLnBrk="1" hangingPunct="1"/>
            <a:r>
              <a:rPr lang="sv-SE" altLang="sv-SE" dirty="0"/>
              <a:t>Prediction of future events </a:t>
            </a:r>
            <a:r>
              <a:rPr lang="sv-SE" altLang="sv-SE" dirty="0" err="1"/>
              <a:t>based</a:t>
            </a:r>
            <a:r>
              <a:rPr lang="sv-SE" altLang="sv-SE" dirty="0"/>
              <a:t> on scores (</a:t>
            </a:r>
            <a:r>
              <a:rPr lang="sv-SE" altLang="sv-SE" dirty="0" err="1"/>
              <a:t>predictive</a:t>
            </a:r>
            <a:r>
              <a:rPr lang="sv-SE" altLang="sv-SE" dirty="0"/>
              <a:t> </a:t>
            </a:r>
            <a:r>
              <a:rPr lang="sv-SE" altLang="sv-SE" dirty="0" err="1"/>
              <a:t>validity</a:t>
            </a:r>
            <a:r>
              <a:rPr lang="sv-SE" altLang="sv-SE" dirty="0"/>
              <a:t>)</a:t>
            </a:r>
          </a:p>
          <a:p>
            <a:pPr eaLnBrk="1" hangingPunct="1"/>
            <a:r>
              <a:rPr lang="sv-SE" altLang="sv-SE" dirty="0" err="1"/>
              <a:t>Concurrent</a:t>
            </a:r>
            <a:r>
              <a:rPr lang="sv-SE" altLang="sv-SE" dirty="0"/>
              <a:t> </a:t>
            </a:r>
            <a:r>
              <a:rPr lang="sv-SE" altLang="sv-SE" dirty="0" err="1"/>
              <a:t>use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another</a:t>
            </a:r>
            <a:r>
              <a:rPr lang="sv-SE" altLang="sv-SE" dirty="0"/>
              <a:t> instrument (</a:t>
            </a:r>
            <a:r>
              <a:rPr lang="ja-JP" altLang="sv-SE"/>
              <a:t>"</a:t>
            </a:r>
            <a:r>
              <a:rPr lang="sv-SE" altLang="ja-JP" dirty="0" err="1"/>
              <a:t>gold </a:t>
            </a:r>
            <a:r>
              <a:rPr lang="sv-SE" altLang="ja-JP" dirty="0"/>
              <a:t>standard</a:t>
            </a:r>
            <a:r>
              <a:rPr lang="ja-JP" altLang="sv-SE"/>
              <a:t>"</a:t>
            </a:r>
            <a:r>
              <a:rPr lang="sv-SE" altLang="ja-JP" dirty="0"/>
              <a:t>) </a:t>
            </a:r>
            <a:r>
              <a:rPr lang="sv-SE" altLang="ja-JP" dirty="0" err="1"/>
              <a:t>that</a:t>
            </a:r>
            <a:r>
              <a:rPr lang="sv-SE" altLang="ja-JP" dirty="0"/>
              <a:t> </a:t>
            </a:r>
            <a:r>
              <a:rPr lang="sv-SE" altLang="ja-JP" dirty="0" err="1"/>
              <a:t>represents</a:t>
            </a:r>
            <a:r>
              <a:rPr lang="sv-SE" altLang="ja-JP" dirty="0"/>
              <a:t> the</a:t>
            </a:r>
            <a:r>
              <a:rPr lang="sv-SE" altLang="ja-JP" i="1" dirty="0"/>
              <a:t> same thing </a:t>
            </a:r>
            <a:r>
              <a:rPr lang="sv-SE" altLang="ja-JP" dirty="0"/>
              <a:t>(</a:t>
            </a:r>
            <a:r>
              <a:rPr lang="sv-SE" altLang="ja-JP" dirty="0" err="1"/>
              <a:t>concurrent</a:t>
            </a:r>
            <a:r>
              <a:rPr lang="sv-SE" altLang="ja-JP" dirty="0"/>
              <a:t> </a:t>
            </a:r>
            <a:r>
              <a:rPr lang="sv-SE" altLang="ja-JP" dirty="0" err="1"/>
              <a:t>validity</a:t>
            </a:r>
            <a:r>
              <a:rPr lang="sv-SE" altLang="ja-JP" dirty="0"/>
              <a:t>)</a:t>
            </a:r>
            <a:endParaRPr lang="sv-SE" altLang="sv-S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ED089A6A-65EC-DF4E-80C7-4170A1619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36" y="79514"/>
            <a:ext cx="5489853" cy="61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06703996-422B-F745-9B09-88EBB4E91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07963"/>
            <a:ext cx="18389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2000" dirty="0"/>
              <a:t>RAND-/SF-36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2000" dirty="0"/>
              <a:t>Health survey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F757A668-4494-B145-9FE5-784F9B064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9700" y="5811907"/>
            <a:ext cx="1866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sv-SE" sz="1000" dirty="0"/>
              <a:t>Ware &amp; </a:t>
            </a:r>
            <a:r>
              <a:rPr lang="en-US" altLang="sv-SE" sz="1000" dirty="0" err="1"/>
              <a:t>Sherbourne</a:t>
            </a:r>
            <a:r>
              <a:rPr lang="en-US" altLang="sv-SE" sz="1000" dirty="0"/>
              <a:t>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sv-SE" sz="1000" i="1" dirty="0"/>
              <a:t>Med Care </a:t>
            </a:r>
            <a:r>
              <a:rPr lang="en-US" altLang="sv-SE" sz="1000" dirty="0"/>
              <a:t>1992; 30: 473-483</a:t>
            </a:r>
            <a:r>
              <a:rPr lang="sv-SE" altLang="sv-SE" sz="1000" dirty="0"/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07F87270-3B97-5748-B8D0-55103D175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85" y="417956"/>
            <a:ext cx="60960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817B5FFF-8556-6F41-9222-EB67E7D4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07963"/>
            <a:ext cx="18389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2000" dirty="0"/>
              <a:t>RAND-/SF-12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2000" dirty="0"/>
              <a:t>Health survey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718B9AA8-BD81-B842-91E9-52BAEE70F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522" y="5722483"/>
            <a:ext cx="188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sv-SE" sz="1000" dirty="0"/>
              <a:t>Ware et al.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sv-SE" sz="1000" i="1" dirty="0"/>
              <a:t>Med Care </a:t>
            </a:r>
            <a:r>
              <a:rPr lang="en-US" altLang="sv-SE" sz="1000" dirty="0"/>
              <a:t>1996; 34: 220-233.</a:t>
            </a:r>
            <a:endParaRPr lang="sv-SE" altLang="sv-SE" sz="100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E5FB887-F786-999C-C39E-ECF4406A8A88}"/>
              </a:ext>
            </a:extLst>
          </p:cNvPr>
          <p:cNvSpPr/>
          <p:nvPr/>
        </p:nvSpPr>
        <p:spPr>
          <a:xfrm>
            <a:off x="4871864" y="9250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7C3DF0D0-4573-984B-8872-13E9C5CB9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2"/>
          <a:stretch>
            <a:fillRect/>
          </a:stretch>
        </p:blipFill>
        <p:spPr bwMode="auto">
          <a:xfrm>
            <a:off x="838200" y="2171037"/>
            <a:ext cx="61541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6E4C99FB-2E11-D240-B499-5C3C408F7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68290"/>
          </a:xfrm>
        </p:spPr>
        <p:txBody>
          <a:bodyPr/>
          <a:lstStyle/>
          <a:p>
            <a:pPr eaLnBrk="1" hangingPunct="1"/>
            <a:r>
              <a:rPr lang="sv-SE" altLang="sv-SE" sz="3200" dirty="0"/>
              <a:t>SF-12 vs SF-36 in </a:t>
            </a:r>
            <a:r>
              <a:rPr lang="sv-SE" altLang="sv-SE" sz="3200" dirty="0" err="1"/>
              <a:t>coronary</a:t>
            </a:r>
            <a:r>
              <a:rPr lang="sv-SE" altLang="sv-SE" sz="3200" dirty="0"/>
              <a:t> </a:t>
            </a:r>
            <a:r>
              <a:rPr lang="sv-SE" altLang="sv-SE" sz="3200" dirty="0" err="1"/>
              <a:t>artery</a:t>
            </a:r>
            <a:r>
              <a:rPr lang="sv-SE" altLang="sv-SE" sz="3200" dirty="0"/>
              <a:t> </a:t>
            </a:r>
            <a:r>
              <a:rPr lang="sv-SE" altLang="sv-SE" sz="3200" dirty="0" err="1"/>
              <a:t>disease</a:t>
            </a:r>
            <a:endParaRPr lang="sv-SE" altLang="sv-SE" sz="3200" dirty="0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BF8ACA53-B556-4544-97D0-BF385651B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923" y="5945221"/>
            <a:ext cx="33845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100" dirty="0"/>
              <a:t>Müller-Nordhorn et al. </a:t>
            </a:r>
            <a:r>
              <a:rPr lang="sv-SE" altLang="sv-SE" sz="1100" i="1" dirty="0" err="1"/>
              <a:t>Heart</a:t>
            </a:r>
            <a:r>
              <a:rPr lang="sv-SE" altLang="sv-SE" sz="1100" i="1" dirty="0"/>
              <a:t> </a:t>
            </a:r>
            <a:r>
              <a:rPr lang="sv-SE" altLang="sv-SE" sz="1100" dirty="0"/>
              <a:t>2004; 90: 523-527.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100" dirty="0"/>
              <a:t>Hagell et al. </a:t>
            </a:r>
            <a:r>
              <a:rPr lang="sv-SE" altLang="sv-SE" sz="1100" i="1" dirty="0"/>
              <a:t>Res </a:t>
            </a:r>
            <a:r>
              <a:rPr lang="sv-SE" altLang="sv-SE" sz="1100" i="1" dirty="0" err="1"/>
              <a:t>Nurs</a:t>
            </a:r>
            <a:r>
              <a:rPr lang="sv-SE" altLang="sv-SE" sz="1100" i="1" dirty="0"/>
              <a:t> Health </a:t>
            </a:r>
            <a:r>
              <a:rPr lang="sv-SE" altLang="sv-SE" sz="1100" dirty="0"/>
              <a:t>2017; 40: 378–386.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8F2C5C25-6C1E-D24C-8224-D3725E57A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91" y="5125692"/>
            <a:ext cx="68387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v-SE" sz="2000" dirty="0">
                <a:cs typeface="Times New Roman" panose="02020603050405020304" pitchFamily="18" charset="0"/>
              </a:rPr>
              <a:t>~94% of the scores from SF-36 were reproduced by SF-12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986773C-B529-12EC-6C70-0BB0D2A81764}"/>
              </a:ext>
            </a:extLst>
          </p:cNvPr>
          <p:cNvSpPr txBox="1"/>
          <p:nvPr/>
        </p:nvSpPr>
        <p:spPr>
          <a:xfrm>
            <a:off x="7590185" y="1421394"/>
            <a:ext cx="46018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/>
              <a:t>Parkinson’s</a:t>
            </a:r>
            <a:r>
              <a:rPr lang="sv-SE" sz="2400" dirty="0"/>
              <a:t> </a:t>
            </a:r>
            <a:r>
              <a:rPr lang="sv-SE" sz="2400" dirty="0" err="1"/>
              <a:t>disease</a:t>
            </a:r>
            <a:endParaRPr lang="sv-SE" sz="2400" dirty="0"/>
          </a:p>
          <a:p>
            <a:endParaRPr lang="sv-SE" dirty="0"/>
          </a:p>
          <a:p>
            <a:r>
              <a:rPr lang="sv-SE" dirty="0"/>
              <a:t>PCS-12, </a:t>
            </a:r>
            <a:r>
              <a:rPr lang="sv-SE" dirty="0" err="1"/>
              <a:t>mean</a:t>
            </a:r>
            <a:r>
              <a:rPr lang="sv-SE" dirty="0"/>
              <a:t> (SD): 37.7 (9.8)</a:t>
            </a:r>
          </a:p>
          <a:p>
            <a:r>
              <a:rPr lang="sv-SE" dirty="0"/>
              <a:t>PCS-36, </a:t>
            </a:r>
            <a:r>
              <a:rPr lang="sv-SE" dirty="0" err="1"/>
              <a:t>mean</a:t>
            </a:r>
            <a:r>
              <a:rPr lang="sv-SE" dirty="0"/>
              <a:t> (SD): 35.4 (10.6)</a:t>
            </a:r>
          </a:p>
          <a:p>
            <a:r>
              <a:rPr lang="sv-SE" dirty="0"/>
              <a:t> </a:t>
            </a:r>
          </a:p>
          <a:p>
            <a:r>
              <a:rPr lang="sv-SE" dirty="0"/>
              <a:t>MCS-12, </a:t>
            </a:r>
            <a:r>
              <a:rPr lang="sv-SE" dirty="0" err="1"/>
              <a:t>mean</a:t>
            </a:r>
            <a:r>
              <a:rPr lang="sv-SE" dirty="0"/>
              <a:t> (SD): 46.2 (11.1)</a:t>
            </a:r>
          </a:p>
          <a:p>
            <a:r>
              <a:rPr lang="sv-SE" dirty="0"/>
              <a:t>MCS-36, </a:t>
            </a:r>
            <a:r>
              <a:rPr lang="sv-SE" dirty="0" err="1"/>
              <a:t>mean</a:t>
            </a:r>
            <a:r>
              <a:rPr lang="sv-SE" dirty="0"/>
              <a:t> (SD): 44.4 (11.2)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89% </a:t>
            </a:r>
            <a:r>
              <a:rPr lang="sv-SE" dirty="0" err="1"/>
              <a:t>of</a:t>
            </a:r>
            <a:r>
              <a:rPr lang="sv-SE" dirty="0"/>
              <a:t> PCS-36 scores </a:t>
            </a:r>
            <a:r>
              <a:rPr lang="sv-SE" dirty="0" err="1"/>
              <a:t>reproduced</a:t>
            </a:r>
            <a:r>
              <a:rPr lang="sv-SE" dirty="0"/>
              <a:t> by PCS-12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90% MCS-36 scores </a:t>
            </a:r>
            <a:r>
              <a:rPr lang="sv-SE" dirty="0" err="1"/>
              <a:t>reproduced</a:t>
            </a:r>
            <a:r>
              <a:rPr lang="sv-SE" dirty="0"/>
              <a:t> by MCS-12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19FDC85-AE87-2D47-9626-150AC0FB3836}"/>
              </a:ext>
            </a:extLst>
          </p:cNvPr>
          <p:cNvSpPr txBox="1"/>
          <p:nvPr/>
        </p:nvSpPr>
        <p:spPr>
          <a:xfrm>
            <a:off x="878866" y="1421394"/>
            <a:ext cx="31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altLang="sv-SE" sz="2400" dirty="0" err="1"/>
              <a:t>Coronary</a:t>
            </a:r>
            <a:r>
              <a:rPr lang="sv-SE" altLang="sv-SE" sz="2400" dirty="0"/>
              <a:t> </a:t>
            </a:r>
            <a:r>
              <a:rPr lang="sv-SE" altLang="sv-SE" sz="2400" dirty="0" err="1"/>
              <a:t>artery</a:t>
            </a:r>
            <a:r>
              <a:rPr lang="sv-SE" altLang="sv-SE" sz="2400" dirty="0"/>
              <a:t> </a:t>
            </a:r>
            <a:r>
              <a:rPr lang="sv-SE" altLang="sv-SE" sz="2400" dirty="0" err="1"/>
              <a:t>disease</a:t>
            </a:r>
            <a:endParaRPr lang="sv-SE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E234DA-DE4F-904B-A61C-8FF3B666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022" y="260155"/>
            <a:ext cx="3067473" cy="850106"/>
          </a:xfrm>
        </p:spPr>
        <p:txBody>
          <a:bodyPr>
            <a:normAutofit/>
          </a:bodyPr>
          <a:lstStyle/>
          <a:p>
            <a:pPr algn="l"/>
            <a:r>
              <a:rPr lang="sv-SE" sz="2400" dirty="0" err="1">
                <a:latin typeface="+mn-lt"/>
              </a:rPr>
              <a:t>But</a:t>
            </a:r>
            <a:r>
              <a:rPr lang="sv-SE" sz="2400" dirty="0">
                <a:latin typeface="+mn-lt"/>
              </a:rPr>
              <a:t> says nothing about the quality of either...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496983-568A-D544-A722-0CD71D839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72" y="1110261"/>
            <a:ext cx="4694211" cy="48460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33376C7-2627-3BA5-1EA5-6BF0F6908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689" y="1118033"/>
            <a:ext cx="5170607" cy="43036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918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437-F497-C477-5649-627CBB2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AADD-A301-109F-8EFC-1CA57118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Describe</a:t>
            </a:r>
            <a:r>
              <a:rPr lang="sv-SE" dirty="0"/>
              <a:t> the </a:t>
            </a:r>
            <a:r>
              <a:rPr lang="sv-SE" dirty="0" err="1"/>
              <a:t>rationale</a:t>
            </a:r>
            <a:r>
              <a:rPr lang="sv-SE" dirty="0"/>
              <a:t> </a:t>
            </a:r>
            <a:r>
              <a:rPr lang="sv-SE" dirty="0" err="1"/>
              <a:t>behind</a:t>
            </a:r>
            <a:r>
              <a:rPr lang="sv-SE" dirty="0"/>
              <a:t> tests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internal</a:t>
            </a:r>
            <a:r>
              <a:rPr lang="sv-SE" dirty="0"/>
              <a:t> </a:t>
            </a:r>
            <a:r>
              <a:rPr lang="sv-SE" dirty="0" err="1"/>
              <a:t>validity</a:t>
            </a:r>
            <a:endParaRPr lang="en-SE" dirty="0"/>
          </a:p>
          <a:p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ways</a:t>
            </a:r>
            <a:r>
              <a:rPr lang="sv-SE" dirty="0"/>
              <a:t> in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content</a:t>
            </a:r>
            <a:r>
              <a:rPr lang="sv-SE" dirty="0"/>
              <a:t> </a:t>
            </a:r>
            <a:r>
              <a:rPr lang="sv-SE" dirty="0" err="1"/>
              <a:t>validity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assessed</a:t>
            </a:r>
            <a:endParaRPr lang="en-SE" dirty="0"/>
          </a:p>
          <a:p>
            <a:r>
              <a:rPr lang="sv-SE" dirty="0" err="1"/>
              <a:t>Discuss</a:t>
            </a:r>
            <a:r>
              <a:rPr lang="sv-SE" dirty="0"/>
              <a:t> different </a:t>
            </a:r>
            <a:r>
              <a:rPr lang="sv-SE" dirty="0" err="1"/>
              <a:t>approaches</a:t>
            </a:r>
            <a:r>
              <a:rPr lang="sv-SE" dirty="0"/>
              <a:t> to </a:t>
            </a:r>
            <a:r>
              <a:rPr lang="sv-SE" dirty="0" err="1"/>
              <a:t>testing</a:t>
            </a:r>
            <a:r>
              <a:rPr lang="sv-SE" dirty="0"/>
              <a:t> </a:t>
            </a:r>
            <a:r>
              <a:rPr lang="sv-SE" dirty="0" err="1"/>
              <a:t>external</a:t>
            </a:r>
            <a:r>
              <a:rPr lang="sv-SE" dirty="0"/>
              <a:t> </a:t>
            </a:r>
            <a:r>
              <a:rPr lang="sv-SE" dirty="0" err="1"/>
              <a:t>validity</a:t>
            </a: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9519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47C8E2E-A82C-AD4E-AADA-911F0BA18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sz="3600" dirty="0" err="1"/>
              <a:t>Construct</a:t>
            </a:r>
            <a:r>
              <a:rPr lang="sv-SE" altLang="sv-SE" sz="3600" dirty="0"/>
              <a:t> </a:t>
            </a:r>
            <a:r>
              <a:rPr lang="sv-SE" altLang="sv-SE" sz="3600" dirty="0" err="1"/>
              <a:t>validity</a:t>
            </a:r>
            <a:endParaRPr lang="sv-SE" altLang="sv-SE" sz="3600" dirty="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B369F74-58C1-8147-94D1-580D988A2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52588"/>
            <a:ext cx="9308306" cy="4090987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sv-SE" altLang="sv-SE" dirty="0"/>
              <a:t>Do scores </a:t>
            </a:r>
            <a:r>
              <a:rPr lang="sv-SE" altLang="sv-SE" dirty="0" err="1"/>
              <a:t>represent</a:t>
            </a:r>
            <a:r>
              <a:rPr lang="sv-SE" altLang="sv-SE" dirty="0"/>
              <a:t> the </a:t>
            </a:r>
            <a:r>
              <a:rPr lang="sv-SE" altLang="sv-SE" dirty="0" err="1"/>
              <a:t>intended</a:t>
            </a:r>
            <a:r>
              <a:rPr lang="sv-SE" altLang="sv-SE" dirty="0"/>
              <a:t> </a:t>
            </a:r>
            <a:r>
              <a:rPr lang="sv-SE" altLang="sv-SE" dirty="0" err="1"/>
              <a:t>variable</a:t>
            </a:r>
            <a:r>
              <a:rPr lang="sv-SE" altLang="sv-SE" dirty="0"/>
              <a:t> (</a:t>
            </a:r>
            <a:r>
              <a:rPr lang="sv-SE" altLang="sv-SE" dirty="0" err="1"/>
              <a:t>construct</a:t>
            </a:r>
            <a:r>
              <a:rPr lang="sv-SE" altLang="sv-SE" dirty="0"/>
              <a:t>)?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sv-SE" altLang="sv-SE" dirty="0"/>
          </a:p>
          <a:p>
            <a:pPr eaLnBrk="1" hangingPunct="1">
              <a:lnSpc>
                <a:spcPct val="100000"/>
              </a:lnSpc>
            </a:pPr>
            <a:r>
              <a:rPr lang="sv-SE" altLang="ja-JP" dirty="0"/>
              <a:t>Do scores </a:t>
            </a:r>
            <a:r>
              <a:rPr lang="ja-JP" altLang="sv-SE"/>
              <a:t>”</a:t>
            </a:r>
            <a:r>
              <a:rPr lang="sv-SE" altLang="ja-JP" dirty="0" err="1"/>
              <a:t>behave</a:t>
            </a:r>
            <a:r>
              <a:rPr lang="ja-JP" altLang="sv-SE"/>
              <a:t>" as </a:t>
            </a:r>
            <a:r>
              <a:rPr lang="sv-SE" altLang="ja-JP" dirty="0" err="1"/>
              <a:t>expected</a:t>
            </a:r>
            <a:r>
              <a:rPr lang="sv-SE" altLang="ja-JP" dirty="0"/>
              <a:t>?</a:t>
            </a:r>
          </a:p>
          <a:p>
            <a:pPr lvl="1" eaLnBrk="1" hangingPunct="1">
              <a:lnSpc>
                <a:spcPct val="100000"/>
              </a:lnSpc>
            </a:pPr>
            <a:r>
              <a:rPr lang="sv-SE" altLang="sv-SE" dirty="0" err="1"/>
              <a:t>Between</a:t>
            </a:r>
            <a:r>
              <a:rPr lang="sv-SE" altLang="sv-SE" dirty="0"/>
              <a:t> </a:t>
            </a:r>
            <a:r>
              <a:rPr lang="sv-SE" altLang="sv-SE" dirty="0" err="1"/>
              <a:t>groups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people</a:t>
            </a:r>
            <a:r>
              <a:rPr lang="sv-SE" altLang="sv-SE" dirty="0"/>
              <a:t> (</a:t>
            </a:r>
            <a:r>
              <a:rPr lang="sv-SE" altLang="sv-SE" dirty="0" err="1"/>
              <a:t>differences</a:t>
            </a:r>
            <a:r>
              <a:rPr lang="sv-SE" altLang="sv-SE" dirty="0"/>
              <a:t> - </a:t>
            </a:r>
            <a:r>
              <a:rPr lang="sv-SE" altLang="sv-SE" dirty="0" err="1"/>
              <a:t>known-groups</a:t>
            </a:r>
            <a:r>
              <a:rPr lang="sv-SE" altLang="sv-SE" dirty="0"/>
              <a:t> </a:t>
            </a:r>
            <a:r>
              <a:rPr lang="sv-SE" altLang="sv-SE" dirty="0" err="1"/>
              <a:t>validity</a:t>
            </a:r>
            <a:r>
              <a:rPr lang="sv-SE" altLang="sv-SE" dirty="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sv-SE" altLang="sv-SE" dirty="0"/>
              <a:t>In relation to </a:t>
            </a:r>
            <a:r>
              <a:rPr lang="sv-SE" altLang="sv-SE" dirty="0" err="1"/>
              <a:t>other</a:t>
            </a:r>
            <a:r>
              <a:rPr lang="sv-SE" altLang="sv-SE" dirty="0"/>
              <a:t> </a:t>
            </a:r>
            <a:r>
              <a:rPr lang="sv-SE" altLang="sv-SE" dirty="0" err="1"/>
              <a:t>variables</a:t>
            </a:r>
            <a:r>
              <a:rPr lang="sv-SE" altLang="sv-SE" dirty="0"/>
              <a:t> (</a:t>
            </a:r>
            <a:r>
              <a:rPr lang="sv-SE" altLang="sv-SE" dirty="0" err="1"/>
              <a:t>correlation</a:t>
            </a:r>
            <a:r>
              <a:rPr lang="sv-SE" altLang="sv-SE" dirty="0"/>
              <a:t> - </a:t>
            </a:r>
            <a:r>
              <a:rPr lang="sv-SE" altLang="sv-SE" dirty="0" err="1"/>
              <a:t>multitrait-multimethod</a:t>
            </a:r>
            <a:r>
              <a:rPr lang="sv-SE" altLang="sv-SE" dirty="0"/>
              <a:t>; </a:t>
            </a:r>
            <a:r>
              <a:rPr lang="sv-SE" altLang="sv-SE" dirty="0" err="1"/>
              <a:t>convergent</a:t>
            </a:r>
            <a:r>
              <a:rPr lang="sv-SE" altLang="sv-SE" dirty="0"/>
              <a:t>/divergent)</a:t>
            </a:r>
          </a:p>
          <a:p>
            <a:pPr eaLnBrk="1" hangingPunct="1">
              <a:lnSpc>
                <a:spcPct val="100000"/>
              </a:lnSpc>
            </a:pPr>
            <a:r>
              <a:rPr lang="sv-SE" altLang="sv-SE" dirty="0" err="1"/>
              <a:t>Expected</a:t>
            </a:r>
            <a:r>
              <a:rPr lang="sv-SE" altLang="sv-SE" dirty="0"/>
              <a:t> </a:t>
            </a:r>
            <a:r>
              <a:rPr lang="sv-SE" altLang="sv-SE" dirty="0" err="1"/>
              <a:t>results</a:t>
            </a:r>
            <a:r>
              <a:rPr lang="sv-SE" altLang="sv-SE" dirty="0">
                <a:sym typeface="Wingdings" pitchFamily="2" charset="2"/>
              </a:rPr>
              <a:t> support </a:t>
            </a:r>
            <a:r>
              <a:rPr lang="sv-SE" altLang="sv-SE" dirty="0" err="1">
                <a:sym typeface="Wingdings" pitchFamily="2" charset="2"/>
              </a:rPr>
              <a:t>validity</a:t>
            </a:r>
            <a:r>
              <a:rPr lang="sv-SE" altLang="sv-SE" dirty="0"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sv-SE" altLang="sv-SE" dirty="0" err="1"/>
              <a:t>Requires</a:t>
            </a:r>
            <a:r>
              <a:rPr lang="sv-SE" altLang="sv-SE" dirty="0"/>
              <a:t> </a:t>
            </a:r>
            <a:r>
              <a:rPr lang="sv-SE" altLang="sv-SE" i="1" dirty="0"/>
              <a:t>a priori </a:t>
            </a:r>
            <a:r>
              <a:rPr lang="sv-SE" altLang="sv-SE" dirty="0" err="1"/>
              <a:t>hypothesis</a:t>
            </a:r>
            <a:r>
              <a:rPr lang="sv-SE" altLang="sv-SE" dirty="0"/>
              <a:t>/</a:t>
            </a:r>
            <a:r>
              <a:rPr lang="sv-SE" altLang="sv-SE" dirty="0" err="1"/>
              <a:t>theory</a:t>
            </a:r>
            <a:endParaRPr lang="sv-SE" altLang="sv-S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9E95F8CD-FAF8-D84A-9CAD-1A6FA4067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7" y="226577"/>
            <a:ext cx="6102350" cy="5478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1">
            <a:extLst>
              <a:ext uri="{FF2B5EF4-FFF2-40B4-BE49-F238E27FC236}">
                <a16:creationId xmlns:a16="http://schemas.microsoft.com/office/drawing/2014/main" id="{F1FD9709-94CB-FE42-BF04-F46FAD260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030823"/>
            <a:ext cx="5059363" cy="41624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676B230-7210-C341-9F80-108AE3E6E3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91830" y="2093121"/>
            <a:ext cx="4662897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sv-SE" sz="2000" dirty="0"/>
              <a:t>NHPD: NHP index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Distress</a:t>
            </a:r>
          </a:p>
          <a:p>
            <a:pPr eaLnBrk="1" hangingPunct="1"/>
            <a:r>
              <a:rPr lang="sv-SE" altLang="sv-SE" sz="1800" dirty="0" err="1"/>
              <a:t>Based</a:t>
            </a:r>
            <a:r>
              <a:rPr lang="sv-SE" altLang="sv-SE" sz="1800" dirty="0"/>
              <a:t> on the </a:t>
            </a:r>
            <a:r>
              <a:rPr lang="sv-SE" altLang="sv-SE" sz="1800" dirty="0" err="1"/>
              <a:t>generic</a:t>
            </a:r>
            <a:r>
              <a:rPr lang="sv-SE" altLang="sv-SE" sz="1800" dirty="0"/>
              <a:t> </a:t>
            </a:r>
            <a:r>
              <a:rPr lang="sv-SE" altLang="sv-SE" sz="1800" dirty="0" err="1"/>
              <a:t>health</a:t>
            </a:r>
            <a:r>
              <a:rPr lang="sv-SE" altLang="sv-SE" sz="1800" dirty="0"/>
              <a:t> status instrument Nottingham Health </a:t>
            </a:r>
            <a:r>
              <a:rPr lang="sv-SE" altLang="sv-SE" sz="1800" dirty="0" err="1"/>
              <a:t>Profile</a:t>
            </a:r>
            <a:r>
              <a:rPr lang="sv-SE" altLang="sv-SE" sz="1800" dirty="0"/>
              <a:t> (NHP)</a:t>
            </a:r>
          </a:p>
          <a:p>
            <a:pPr eaLnBrk="1" hangingPunct="1"/>
            <a:r>
              <a:rPr lang="sv-SE" altLang="sv-SE" sz="1800" dirty="0" err="1"/>
              <a:t>Assessment</a:t>
            </a:r>
            <a:r>
              <a:rPr lang="sv-SE" altLang="sv-SE" sz="1800" dirty="0"/>
              <a:t> </a:t>
            </a:r>
            <a:r>
              <a:rPr lang="sv-SE" altLang="sv-SE" sz="1800" dirty="0" err="1"/>
              <a:t>of</a:t>
            </a:r>
            <a:r>
              <a:rPr lang="sv-SE" altLang="sv-SE" sz="1800" dirty="0"/>
              <a:t> </a:t>
            </a:r>
            <a:r>
              <a:rPr lang="sv-SE" altLang="sv-SE" sz="1800" dirty="0" err="1"/>
              <a:t>illness-related</a:t>
            </a:r>
            <a:r>
              <a:rPr lang="sv-SE" altLang="sv-SE" sz="1800" dirty="0"/>
              <a:t> distress</a:t>
            </a:r>
            <a:endParaRPr lang="sv-SE" altLang="ja-JP" sz="1800" dirty="0"/>
          </a:p>
          <a:p>
            <a:pPr eaLnBrk="1" hangingPunct="1">
              <a:buFontTx/>
              <a:buNone/>
            </a:pPr>
            <a:endParaRPr lang="sv-SE" altLang="sv-SE" sz="1800" dirty="0"/>
          </a:p>
          <a:p>
            <a:pPr eaLnBrk="1" hangingPunct="1">
              <a:buFontTx/>
              <a:buNone/>
            </a:pPr>
            <a:r>
              <a:rPr lang="sv-SE" altLang="sv-SE" sz="1800" dirty="0" err="1"/>
              <a:t>Hypothesis</a:t>
            </a:r>
            <a:r>
              <a:rPr lang="sv-SE" altLang="sv-SE" sz="1800" dirty="0"/>
              <a:t>:</a:t>
            </a:r>
          </a:p>
          <a:p>
            <a:pPr eaLnBrk="1" hangingPunct="1"/>
            <a:r>
              <a:rPr lang="sv-SE" altLang="sv-SE" sz="1800" dirty="0" err="1"/>
              <a:t>Increased</a:t>
            </a:r>
            <a:r>
              <a:rPr lang="sv-SE" altLang="sv-SE" sz="1800" dirty="0"/>
              <a:t> </a:t>
            </a:r>
            <a:r>
              <a:rPr lang="sv-SE" altLang="sv-SE" sz="1800" dirty="0" err="1"/>
              <a:t>perceived</a:t>
            </a:r>
            <a:r>
              <a:rPr lang="sv-SE" altLang="sv-SE" sz="1800" dirty="0"/>
              <a:t> </a:t>
            </a:r>
            <a:r>
              <a:rPr lang="sv-SE" altLang="sv-SE" sz="1800" dirty="0" err="1"/>
              <a:t>disease</a:t>
            </a:r>
            <a:r>
              <a:rPr lang="sv-SE" altLang="sv-SE" sz="1800" dirty="0"/>
              <a:t> </a:t>
            </a:r>
            <a:r>
              <a:rPr lang="sv-SE" altLang="sv-SE" sz="1800" dirty="0" err="1"/>
              <a:t>severity</a:t>
            </a:r>
            <a:r>
              <a:rPr lang="sv-SE" altLang="sv-SE" sz="1800" dirty="0">
                <a:sym typeface="Wingdings" pitchFamily="2" charset="2"/>
              </a:rPr>
              <a:t>  </a:t>
            </a:r>
            <a:br>
              <a:rPr lang="sv-SE" altLang="sv-SE" sz="1800" dirty="0">
                <a:sym typeface="Wingdings" pitchFamily="2" charset="2"/>
              </a:rPr>
            </a:br>
            <a:r>
              <a:rPr lang="sv-SE" altLang="sv-SE" sz="1800" dirty="0">
                <a:sym typeface="Wingdings" pitchFamily="2" charset="2"/>
              </a:rPr>
              <a:t> </a:t>
            </a:r>
            <a:r>
              <a:rPr lang="sv-SE" altLang="sv-SE" sz="1800" dirty="0" err="1"/>
              <a:t>more</a:t>
            </a:r>
            <a:r>
              <a:rPr lang="sv-SE" altLang="sv-SE" sz="1800" dirty="0"/>
              <a:t> </a:t>
            </a:r>
            <a:r>
              <a:rPr lang="ja-JP" altLang="sv-SE" sz="1800"/>
              <a:t>"</a:t>
            </a:r>
            <a:r>
              <a:rPr lang="sv-SE" altLang="ja-JP" sz="1800" dirty="0"/>
              <a:t>distress</a:t>
            </a:r>
            <a:r>
              <a:rPr lang="ja-JP" altLang="sv-SE" sz="1800"/>
              <a:t>"</a:t>
            </a:r>
            <a:endParaRPr lang="sv-SE" altLang="ja-JP" sz="1800" dirty="0"/>
          </a:p>
          <a:p>
            <a:pPr eaLnBrk="1" hangingPunct="1"/>
            <a:r>
              <a:rPr lang="sv-SE" altLang="sv-SE" sz="1800" dirty="0" err="1"/>
              <a:t>Higher</a:t>
            </a:r>
            <a:r>
              <a:rPr lang="sv-SE" altLang="sv-SE" sz="1800" dirty="0"/>
              <a:t> NHPD scores (= </a:t>
            </a:r>
            <a:r>
              <a:rPr lang="sv-SE" altLang="sv-SE" sz="1800" dirty="0" err="1"/>
              <a:t>more</a:t>
            </a:r>
            <a:r>
              <a:rPr lang="sv-SE" altLang="sv-SE" sz="1800" dirty="0"/>
              <a:t> distress) </a:t>
            </a:r>
            <a:r>
              <a:rPr lang="sv-SE" altLang="sv-SE" sz="1800" dirty="0" err="1"/>
              <a:t>among</a:t>
            </a:r>
            <a:r>
              <a:rPr lang="sv-SE" altLang="sv-SE" sz="1800" dirty="0"/>
              <a:t> </a:t>
            </a:r>
            <a:r>
              <a:rPr lang="sv-SE" altLang="sv-SE" sz="1800" dirty="0" err="1"/>
              <a:t>people</a:t>
            </a:r>
            <a:r>
              <a:rPr lang="sv-SE" altLang="sv-SE" sz="1800" dirty="0"/>
              <a:t> </a:t>
            </a:r>
            <a:r>
              <a:rPr lang="sv-SE" altLang="sv-SE" sz="1800" dirty="0" err="1"/>
              <a:t>with</a:t>
            </a:r>
            <a:r>
              <a:rPr lang="sv-SE" altLang="sv-SE" sz="1800" dirty="0"/>
              <a:t> </a:t>
            </a:r>
            <a:r>
              <a:rPr lang="sv-SE" altLang="sv-SE" sz="1800" dirty="0" err="1"/>
              <a:t>more</a:t>
            </a:r>
            <a:r>
              <a:rPr lang="sv-SE" altLang="sv-SE" sz="1800" dirty="0"/>
              <a:t> </a:t>
            </a:r>
            <a:r>
              <a:rPr lang="sv-SE" altLang="sv-SE" sz="1800" dirty="0" err="1"/>
              <a:t>severe</a:t>
            </a:r>
            <a:r>
              <a:rPr lang="sv-SE" altLang="sv-SE" sz="1800" dirty="0"/>
              <a:t> </a:t>
            </a:r>
            <a:r>
              <a:rPr lang="sv-SE" altLang="sv-SE" sz="1800" dirty="0" err="1"/>
              <a:t>perceived</a:t>
            </a:r>
            <a:r>
              <a:rPr lang="sv-SE" altLang="sv-SE" sz="1800" dirty="0"/>
              <a:t> </a:t>
            </a:r>
            <a:r>
              <a:rPr lang="sv-SE" altLang="sv-SE" sz="1800" dirty="0" err="1"/>
              <a:t>disease</a:t>
            </a:r>
            <a:r>
              <a:rPr lang="sv-SE" altLang="sv-SE" sz="1800" dirty="0"/>
              <a:t> </a:t>
            </a:r>
            <a:r>
              <a:rPr lang="sv-SE" altLang="sv-SE" sz="1800" dirty="0" err="1"/>
              <a:t>severity</a:t>
            </a:r>
            <a:endParaRPr lang="sv-SE" altLang="sv-SE" sz="1800" dirty="0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2A67D22D-BA01-564F-9D21-D78D0326E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4"/>
          <a:stretch>
            <a:fillRect/>
          </a:stretch>
        </p:blipFill>
        <p:spPr bwMode="auto">
          <a:xfrm>
            <a:off x="3200400" y="260351"/>
            <a:ext cx="58674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Group 2">
            <a:extLst>
              <a:ext uri="{FF2B5EF4-FFF2-40B4-BE49-F238E27FC236}">
                <a16:creationId xmlns:a16="http://schemas.microsoft.com/office/drawing/2014/main" id="{DB60AA06-D563-4845-B8D4-19ACFB629380}"/>
              </a:ext>
            </a:extLst>
          </p:cNvPr>
          <p:cNvGrpSpPr>
            <a:grpSpLocks/>
          </p:cNvGrpSpPr>
          <p:nvPr/>
        </p:nvGrpSpPr>
        <p:grpSpPr bwMode="auto">
          <a:xfrm>
            <a:off x="6761957" y="2228286"/>
            <a:ext cx="3571875" cy="3844469"/>
            <a:chOff x="4873625" y="2205038"/>
            <a:chExt cx="3571875" cy="3844469"/>
          </a:xfrm>
        </p:grpSpPr>
        <p:sp>
          <p:nvSpPr>
            <p:cNvPr id="29703" name="Rectangle 5">
              <a:extLst>
                <a:ext uri="{FF2B5EF4-FFF2-40B4-BE49-F238E27FC236}">
                  <a16:creationId xmlns:a16="http://schemas.microsoft.com/office/drawing/2014/main" id="{335113FC-D2E0-954B-98C5-82B175F9E2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59519" y="5834063"/>
              <a:ext cx="201176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Perceived illness severity</a:t>
              </a: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29704" name="Rectangle 6">
              <a:extLst>
                <a:ext uri="{FF2B5EF4-FFF2-40B4-BE49-F238E27FC236}">
                  <a16:creationId xmlns:a16="http://schemas.microsoft.com/office/drawing/2014/main" id="{3CFED454-7B17-B340-AB48-5B75517CD7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75563" y="5478463"/>
              <a:ext cx="4632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100"/>
                <a:t>Difficult</a:t>
              </a: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29705" name="Rectangle 7">
              <a:extLst>
                <a:ext uri="{FF2B5EF4-FFF2-40B4-BE49-F238E27FC236}">
                  <a16:creationId xmlns:a16="http://schemas.microsoft.com/office/drawing/2014/main" id="{5DC17DA4-CB7C-C446-98DB-D6A6AF8BA6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0213" y="5478463"/>
              <a:ext cx="59471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100"/>
                <a:t>Moderate</a:t>
              </a: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29706" name="Rectangle 8">
              <a:extLst>
                <a:ext uri="{FF2B5EF4-FFF2-40B4-BE49-F238E27FC236}">
                  <a16:creationId xmlns:a16="http://schemas.microsoft.com/office/drawing/2014/main" id="{5288E6F8-76BE-5F4A-B9C7-5CA8F78170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16625" y="5478463"/>
              <a:ext cx="258763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100"/>
                <a:t>Mild</a:t>
              </a: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29707" name="Rectangle 9">
              <a:extLst>
                <a:ext uri="{FF2B5EF4-FFF2-40B4-BE49-F238E27FC236}">
                  <a16:creationId xmlns:a16="http://schemas.microsoft.com/office/drawing/2014/main" id="{93ED3DC6-0503-7A46-B6D0-52C3CD32FF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4413250" y="3665538"/>
              <a:ext cx="11366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NHPD (0-100)</a:t>
              </a: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Rectangle 10">
              <a:extLst>
                <a:ext uri="{FF2B5EF4-FFF2-40B4-BE49-F238E27FC236}">
                  <a16:creationId xmlns:a16="http://schemas.microsoft.com/office/drawing/2014/main" id="{904A6FE6-2313-8A42-A24C-B1E6F544EF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78425" y="2205038"/>
              <a:ext cx="234950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100"/>
                <a:t>100</a:t>
              </a: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29709" name="Rectangle 11">
              <a:extLst>
                <a:ext uri="{FF2B5EF4-FFF2-40B4-BE49-F238E27FC236}">
                  <a16:creationId xmlns:a16="http://schemas.microsoft.com/office/drawing/2014/main" id="{EE6F262E-DDE4-7249-BEAD-0A7971B1F94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49863" y="2833688"/>
              <a:ext cx="157163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100"/>
                <a:t>80</a:t>
              </a: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29710" name="Rectangle 12">
              <a:extLst>
                <a:ext uri="{FF2B5EF4-FFF2-40B4-BE49-F238E27FC236}">
                  <a16:creationId xmlns:a16="http://schemas.microsoft.com/office/drawing/2014/main" id="{32AFC7AF-6A1A-7144-BB73-7898FAD0AE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49863" y="3463926"/>
              <a:ext cx="157163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100"/>
                <a:t>60</a:t>
              </a: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29711" name="Rectangle 13">
              <a:extLst>
                <a:ext uri="{FF2B5EF4-FFF2-40B4-BE49-F238E27FC236}">
                  <a16:creationId xmlns:a16="http://schemas.microsoft.com/office/drawing/2014/main" id="{E3220D30-984D-3C48-B962-4733F4682B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49863" y="4100513"/>
              <a:ext cx="157163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100"/>
                <a:t>40</a:t>
              </a: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29712" name="Rectangle 14">
              <a:extLst>
                <a:ext uri="{FF2B5EF4-FFF2-40B4-BE49-F238E27FC236}">
                  <a16:creationId xmlns:a16="http://schemas.microsoft.com/office/drawing/2014/main" id="{301D1FFB-A5C3-224F-8074-33DC15C5CC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49863" y="4730751"/>
              <a:ext cx="157163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100"/>
                <a:t>20</a:t>
              </a: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29713" name="Rectangle 15">
              <a:extLst>
                <a:ext uri="{FF2B5EF4-FFF2-40B4-BE49-F238E27FC236}">
                  <a16:creationId xmlns:a16="http://schemas.microsoft.com/office/drawing/2014/main" id="{19BFFD2D-7C9B-744A-AE50-A71FDB3CCD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21300" y="5302251"/>
              <a:ext cx="77788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100"/>
                <a:t>0</a:t>
              </a: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29714" name="Freeform 16">
              <a:extLst>
                <a:ext uri="{FF2B5EF4-FFF2-40B4-BE49-F238E27FC236}">
                  <a16:creationId xmlns:a16="http://schemas.microsoft.com/office/drawing/2014/main" id="{E16A3497-9135-3340-A55D-6EEAE48FB5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9725" y="2274888"/>
              <a:ext cx="44450" cy="14288"/>
            </a:xfrm>
            <a:custGeom>
              <a:avLst/>
              <a:gdLst>
                <a:gd name="T0" fmla="*/ 2147483646 w 33"/>
                <a:gd name="T1" fmla="*/ 2147483646 h 10"/>
                <a:gd name="T2" fmla="*/ 0 w 33"/>
                <a:gd name="T3" fmla="*/ 0 h 10"/>
                <a:gd name="T4" fmla="*/ 0 w 33"/>
                <a:gd name="T5" fmla="*/ 2147483646 h 10"/>
                <a:gd name="T6" fmla="*/ 2147483646 w 33"/>
                <a:gd name="T7" fmla="*/ 2147483646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0"/>
                <a:gd name="T14" fmla="*/ 33 w 3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0">
                  <a:moveTo>
                    <a:pt x="33" y="1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15" name="Freeform 17">
              <a:extLst>
                <a:ext uri="{FF2B5EF4-FFF2-40B4-BE49-F238E27FC236}">
                  <a16:creationId xmlns:a16="http://schemas.microsoft.com/office/drawing/2014/main" id="{81ABE384-C449-AE46-98E1-6C20A99130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9725" y="2274888"/>
              <a:ext cx="44450" cy="14288"/>
            </a:xfrm>
            <a:custGeom>
              <a:avLst/>
              <a:gdLst>
                <a:gd name="T0" fmla="*/ 0 w 33"/>
                <a:gd name="T1" fmla="*/ 0 h 10"/>
                <a:gd name="T2" fmla="*/ 2147483646 w 33"/>
                <a:gd name="T3" fmla="*/ 0 h 10"/>
                <a:gd name="T4" fmla="*/ 2147483646 w 33"/>
                <a:gd name="T5" fmla="*/ 2147483646 h 10"/>
                <a:gd name="T6" fmla="*/ 0 w 3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0"/>
                <a:gd name="T14" fmla="*/ 33 w 3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0">
                  <a:moveTo>
                    <a:pt x="0" y="0"/>
                  </a:moveTo>
                  <a:lnTo>
                    <a:pt x="33" y="0"/>
                  </a:lnTo>
                  <a:lnTo>
                    <a:pt x="3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16" name="Freeform 18">
              <a:extLst>
                <a:ext uri="{FF2B5EF4-FFF2-40B4-BE49-F238E27FC236}">
                  <a16:creationId xmlns:a16="http://schemas.microsoft.com/office/drawing/2014/main" id="{3682961A-0CA6-C24A-B27C-1434234756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9725" y="2906713"/>
              <a:ext cx="44450" cy="17463"/>
            </a:xfrm>
            <a:custGeom>
              <a:avLst/>
              <a:gdLst>
                <a:gd name="T0" fmla="*/ 2147483646 w 33"/>
                <a:gd name="T1" fmla="*/ 2147483646 h 14"/>
                <a:gd name="T2" fmla="*/ 0 w 33"/>
                <a:gd name="T3" fmla="*/ 0 h 14"/>
                <a:gd name="T4" fmla="*/ 0 w 33"/>
                <a:gd name="T5" fmla="*/ 2147483646 h 14"/>
                <a:gd name="T6" fmla="*/ 2147483646 w 33"/>
                <a:gd name="T7" fmla="*/ 214748364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4"/>
                <a:gd name="T14" fmla="*/ 33 w 3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4">
                  <a:moveTo>
                    <a:pt x="33" y="14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17" name="Freeform 19">
              <a:extLst>
                <a:ext uri="{FF2B5EF4-FFF2-40B4-BE49-F238E27FC236}">
                  <a16:creationId xmlns:a16="http://schemas.microsoft.com/office/drawing/2014/main" id="{40772417-A97A-2043-90F4-F2D867AD1F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9725" y="2906713"/>
              <a:ext cx="44450" cy="17463"/>
            </a:xfrm>
            <a:custGeom>
              <a:avLst/>
              <a:gdLst>
                <a:gd name="T0" fmla="*/ 0 w 33"/>
                <a:gd name="T1" fmla="*/ 0 h 14"/>
                <a:gd name="T2" fmla="*/ 2147483646 w 33"/>
                <a:gd name="T3" fmla="*/ 0 h 14"/>
                <a:gd name="T4" fmla="*/ 2147483646 w 33"/>
                <a:gd name="T5" fmla="*/ 2147483646 h 14"/>
                <a:gd name="T6" fmla="*/ 0 w 33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4"/>
                <a:gd name="T14" fmla="*/ 33 w 3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4">
                  <a:moveTo>
                    <a:pt x="0" y="0"/>
                  </a:moveTo>
                  <a:lnTo>
                    <a:pt x="33" y="0"/>
                  </a:lnTo>
                  <a:lnTo>
                    <a:pt x="3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18" name="Freeform 20">
              <a:extLst>
                <a:ext uri="{FF2B5EF4-FFF2-40B4-BE49-F238E27FC236}">
                  <a16:creationId xmlns:a16="http://schemas.microsoft.com/office/drawing/2014/main" id="{10C3CCC8-BF34-AB41-8717-9068417EA2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9725" y="3535363"/>
              <a:ext cx="44450" cy="20638"/>
            </a:xfrm>
            <a:custGeom>
              <a:avLst/>
              <a:gdLst>
                <a:gd name="T0" fmla="*/ 2147483646 w 33"/>
                <a:gd name="T1" fmla="*/ 2147483646 h 15"/>
                <a:gd name="T2" fmla="*/ 0 w 33"/>
                <a:gd name="T3" fmla="*/ 0 h 15"/>
                <a:gd name="T4" fmla="*/ 0 w 33"/>
                <a:gd name="T5" fmla="*/ 2147483646 h 15"/>
                <a:gd name="T6" fmla="*/ 2147483646 w 33"/>
                <a:gd name="T7" fmla="*/ 2147483646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5"/>
                <a:gd name="T14" fmla="*/ 33 w 33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5">
                  <a:moveTo>
                    <a:pt x="33" y="15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19" name="Freeform 21">
              <a:extLst>
                <a:ext uri="{FF2B5EF4-FFF2-40B4-BE49-F238E27FC236}">
                  <a16:creationId xmlns:a16="http://schemas.microsoft.com/office/drawing/2014/main" id="{03BD3559-D0A4-034A-BF1B-BE8B30DBD6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9725" y="3535363"/>
              <a:ext cx="44450" cy="20638"/>
            </a:xfrm>
            <a:custGeom>
              <a:avLst/>
              <a:gdLst>
                <a:gd name="T0" fmla="*/ 0 w 33"/>
                <a:gd name="T1" fmla="*/ 0 h 15"/>
                <a:gd name="T2" fmla="*/ 2147483646 w 33"/>
                <a:gd name="T3" fmla="*/ 0 h 15"/>
                <a:gd name="T4" fmla="*/ 2147483646 w 33"/>
                <a:gd name="T5" fmla="*/ 2147483646 h 15"/>
                <a:gd name="T6" fmla="*/ 0 w 33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5"/>
                <a:gd name="T14" fmla="*/ 33 w 33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5">
                  <a:moveTo>
                    <a:pt x="0" y="0"/>
                  </a:moveTo>
                  <a:lnTo>
                    <a:pt x="33" y="0"/>
                  </a:lnTo>
                  <a:lnTo>
                    <a:pt x="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20" name="Freeform 22">
              <a:extLst>
                <a:ext uri="{FF2B5EF4-FFF2-40B4-BE49-F238E27FC236}">
                  <a16:creationId xmlns:a16="http://schemas.microsoft.com/office/drawing/2014/main" id="{DF408B6B-7582-3843-9F0F-C5D91B6972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9725" y="4165601"/>
              <a:ext cx="44450" cy="19050"/>
            </a:xfrm>
            <a:custGeom>
              <a:avLst/>
              <a:gdLst>
                <a:gd name="T0" fmla="*/ 2147483646 w 33"/>
                <a:gd name="T1" fmla="*/ 2147483646 h 14"/>
                <a:gd name="T2" fmla="*/ 0 w 33"/>
                <a:gd name="T3" fmla="*/ 0 h 14"/>
                <a:gd name="T4" fmla="*/ 0 w 33"/>
                <a:gd name="T5" fmla="*/ 2147483646 h 14"/>
                <a:gd name="T6" fmla="*/ 2147483646 w 33"/>
                <a:gd name="T7" fmla="*/ 214748364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4"/>
                <a:gd name="T14" fmla="*/ 33 w 3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4">
                  <a:moveTo>
                    <a:pt x="33" y="14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21" name="Freeform 23">
              <a:extLst>
                <a:ext uri="{FF2B5EF4-FFF2-40B4-BE49-F238E27FC236}">
                  <a16:creationId xmlns:a16="http://schemas.microsoft.com/office/drawing/2014/main" id="{76DDF7D8-2893-D943-99FC-08D64E57F4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9725" y="4165601"/>
              <a:ext cx="44450" cy="19050"/>
            </a:xfrm>
            <a:custGeom>
              <a:avLst/>
              <a:gdLst>
                <a:gd name="T0" fmla="*/ 0 w 33"/>
                <a:gd name="T1" fmla="*/ 0 h 14"/>
                <a:gd name="T2" fmla="*/ 2147483646 w 33"/>
                <a:gd name="T3" fmla="*/ 0 h 14"/>
                <a:gd name="T4" fmla="*/ 2147483646 w 33"/>
                <a:gd name="T5" fmla="*/ 2147483646 h 14"/>
                <a:gd name="T6" fmla="*/ 0 w 33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4"/>
                <a:gd name="T14" fmla="*/ 33 w 3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4">
                  <a:moveTo>
                    <a:pt x="0" y="0"/>
                  </a:moveTo>
                  <a:lnTo>
                    <a:pt x="33" y="0"/>
                  </a:lnTo>
                  <a:lnTo>
                    <a:pt x="3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22" name="Freeform 24">
              <a:extLst>
                <a:ext uri="{FF2B5EF4-FFF2-40B4-BE49-F238E27FC236}">
                  <a16:creationId xmlns:a16="http://schemas.microsoft.com/office/drawing/2014/main" id="{1988CC2A-8A82-A24B-BED0-AE86AC3698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9725" y="4795838"/>
              <a:ext cx="44450" cy="19050"/>
            </a:xfrm>
            <a:custGeom>
              <a:avLst/>
              <a:gdLst>
                <a:gd name="T0" fmla="*/ 2147483646 w 33"/>
                <a:gd name="T1" fmla="*/ 2147483646 h 15"/>
                <a:gd name="T2" fmla="*/ 0 w 33"/>
                <a:gd name="T3" fmla="*/ 0 h 15"/>
                <a:gd name="T4" fmla="*/ 0 w 33"/>
                <a:gd name="T5" fmla="*/ 2147483646 h 15"/>
                <a:gd name="T6" fmla="*/ 2147483646 w 33"/>
                <a:gd name="T7" fmla="*/ 2147483646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5"/>
                <a:gd name="T14" fmla="*/ 33 w 33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5">
                  <a:moveTo>
                    <a:pt x="33" y="15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23" name="Freeform 25">
              <a:extLst>
                <a:ext uri="{FF2B5EF4-FFF2-40B4-BE49-F238E27FC236}">
                  <a16:creationId xmlns:a16="http://schemas.microsoft.com/office/drawing/2014/main" id="{97644AD8-F03B-664A-93C5-7CCFF5CBA5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9725" y="4795838"/>
              <a:ext cx="44450" cy="19050"/>
            </a:xfrm>
            <a:custGeom>
              <a:avLst/>
              <a:gdLst>
                <a:gd name="T0" fmla="*/ 0 w 33"/>
                <a:gd name="T1" fmla="*/ 0 h 15"/>
                <a:gd name="T2" fmla="*/ 2147483646 w 33"/>
                <a:gd name="T3" fmla="*/ 0 h 15"/>
                <a:gd name="T4" fmla="*/ 2147483646 w 33"/>
                <a:gd name="T5" fmla="*/ 2147483646 h 15"/>
                <a:gd name="T6" fmla="*/ 0 w 33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5"/>
                <a:gd name="T14" fmla="*/ 33 w 33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5">
                  <a:moveTo>
                    <a:pt x="0" y="0"/>
                  </a:moveTo>
                  <a:lnTo>
                    <a:pt x="33" y="0"/>
                  </a:lnTo>
                  <a:lnTo>
                    <a:pt x="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24" name="Freeform 26">
              <a:extLst>
                <a:ext uri="{FF2B5EF4-FFF2-40B4-BE49-F238E27FC236}">
                  <a16:creationId xmlns:a16="http://schemas.microsoft.com/office/drawing/2014/main" id="{02B7C2B5-3237-2F4D-B547-3813508FF6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9725" y="5432426"/>
              <a:ext cx="44450" cy="12700"/>
            </a:xfrm>
            <a:custGeom>
              <a:avLst/>
              <a:gdLst>
                <a:gd name="T0" fmla="*/ 2147483646 w 33"/>
                <a:gd name="T1" fmla="*/ 2147483646 h 9"/>
                <a:gd name="T2" fmla="*/ 0 w 33"/>
                <a:gd name="T3" fmla="*/ 0 h 9"/>
                <a:gd name="T4" fmla="*/ 0 w 33"/>
                <a:gd name="T5" fmla="*/ 2147483646 h 9"/>
                <a:gd name="T6" fmla="*/ 2147483646 w 33"/>
                <a:gd name="T7" fmla="*/ 2147483646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33" y="9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25" name="Freeform 27">
              <a:extLst>
                <a:ext uri="{FF2B5EF4-FFF2-40B4-BE49-F238E27FC236}">
                  <a16:creationId xmlns:a16="http://schemas.microsoft.com/office/drawing/2014/main" id="{148E9600-53FD-B041-8447-3E17625E12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9725" y="5432426"/>
              <a:ext cx="44450" cy="12700"/>
            </a:xfrm>
            <a:custGeom>
              <a:avLst/>
              <a:gdLst>
                <a:gd name="T0" fmla="*/ 0 w 33"/>
                <a:gd name="T1" fmla="*/ 0 h 9"/>
                <a:gd name="T2" fmla="*/ 2147483646 w 33"/>
                <a:gd name="T3" fmla="*/ 0 h 9"/>
                <a:gd name="T4" fmla="*/ 2147483646 w 33"/>
                <a:gd name="T5" fmla="*/ 2147483646 h 9"/>
                <a:gd name="T6" fmla="*/ 0 w 3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0" y="0"/>
                  </a:moveTo>
                  <a:lnTo>
                    <a:pt x="33" y="0"/>
                  </a:lnTo>
                  <a:lnTo>
                    <a:pt x="3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26" name="Freeform 28">
              <a:extLst>
                <a:ext uri="{FF2B5EF4-FFF2-40B4-BE49-F238E27FC236}">
                  <a16:creationId xmlns:a16="http://schemas.microsoft.com/office/drawing/2014/main" id="{9848B1CF-F694-BC45-A631-7758FDC969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58113" y="5432426"/>
              <a:ext cx="19050" cy="31750"/>
            </a:xfrm>
            <a:custGeom>
              <a:avLst/>
              <a:gdLst>
                <a:gd name="T0" fmla="*/ 0 w 14"/>
                <a:gd name="T1" fmla="*/ 2147483646 h 24"/>
                <a:gd name="T2" fmla="*/ 2147483646 w 14"/>
                <a:gd name="T3" fmla="*/ 0 h 24"/>
                <a:gd name="T4" fmla="*/ 0 w 14"/>
                <a:gd name="T5" fmla="*/ 0 h 24"/>
                <a:gd name="T6" fmla="*/ 0 w 14"/>
                <a:gd name="T7" fmla="*/ 214748364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0" y="2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27" name="Freeform 29">
              <a:extLst>
                <a:ext uri="{FF2B5EF4-FFF2-40B4-BE49-F238E27FC236}">
                  <a16:creationId xmlns:a16="http://schemas.microsoft.com/office/drawing/2014/main" id="{2BBFCBA2-312A-2543-B49C-9688FC7015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58113" y="5432426"/>
              <a:ext cx="19050" cy="31750"/>
            </a:xfrm>
            <a:custGeom>
              <a:avLst/>
              <a:gdLst>
                <a:gd name="T0" fmla="*/ 0 w 14"/>
                <a:gd name="T1" fmla="*/ 2147483646 h 24"/>
                <a:gd name="T2" fmla="*/ 2147483646 w 14"/>
                <a:gd name="T3" fmla="*/ 2147483646 h 24"/>
                <a:gd name="T4" fmla="*/ 2147483646 w 14"/>
                <a:gd name="T5" fmla="*/ 0 h 24"/>
                <a:gd name="T6" fmla="*/ 0 w 14"/>
                <a:gd name="T7" fmla="*/ 214748364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0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28" name="Freeform 30">
              <a:extLst>
                <a:ext uri="{FF2B5EF4-FFF2-40B4-BE49-F238E27FC236}">
                  <a16:creationId xmlns:a16="http://schemas.microsoft.com/office/drawing/2014/main" id="{8DB44808-D86C-8643-8C6C-610C0205A4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8963" y="5432426"/>
              <a:ext cx="19050" cy="31750"/>
            </a:xfrm>
            <a:custGeom>
              <a:avLst/>
              <a:gdLst>
                <a:gd name="T0" fmla="*/ 0 w 14"/>
                <a:gd name="T1" fmla="*/ 2147483646 h 24"/>
                <a:gd name="T2" fmla="*/ 2147483646 w 14"/>
                <a:gd name="T3" fmla="*/ 0 h 24"/>
                <a:gd name="T4" fmla="*/ 0 w 14"/>
                <a:gd name="T5" fmla="*/ 0 h 24"/>
                <a:gd name="T6" fmla="*/ 0 w 14"/>
                <a:gd name="T7" fmla="*/ 214748364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0" y="2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29" name="Freeform 31">
              <a:extLst>
                <a:ext uri="{FF2B5EF4-FFF2-40B4-BE49-F238E27FC236}">
                  <a16:creationId xmlns:a16="http://schemas.microsoft.com/office/drawing/2014/main" id="{9E899273-7EC6-B24B-9CD7-E4FCABB25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8963" y="5432426"/>
              <a:ext cx="19050" cy="31750"/>
            </a:xfrm>
            <a:custGeom>
              <a:avLst/>
              <a:gdLst>
                <a:gd name="T0" fmla="*/ 0 w 14"/>
                <a:gd name="T1" fmla="*/ 2147483646 h 24"/>
                <a:gd name="T2" fmla="*/ 2147483646 w 14"/>
                <a:gd name="T3" fmla="*/ 2147483646 h 24"/>
                <a:gd name="T4" fmla="*/ 2147483646 w 14"/>
                <a:gd name="T5" fmla="*/ 0 h 24"/>
                <a:gd name="T6" fmla="*/ 0 w 14"/>
                <a:gd name="T7" fmla="*/ 214748364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0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30" name="Freeform 32">
              <a:extLst>
                <a:ext uri="{FF2B5EF4-FFF2-40B4-BE49-F238E27FC236}">
                  <a16:creationId xmlns:a16="http://schemas.microsoft.com/office/drawing/2014/main" id="{68B154F3-4421-344B-9C8E-F145CD381A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19813" y="5432426"/>
              <a:ext cx="19050" cy="31750"/>
            </a:xfrm>
            <a:custGeom>
              <a:avLst/>
              <a:gdLst>
                <a:gd name="T0" fmla="*/ 0 w 14"/>
                <a:gd name="T1" fmla="*/ 2147483646 h 24"/>
                <a:gd name="T2" fmla="*/ 2147483646 w 14"/>
                <a:gd name="T3" fmla="*/ 0 h 24"/>
                <a:gd name="T4" fmla="*/ 0 w 14"/>
                <a:gd name="T5" fmla="*/ 0 h 24"/>
                <a:gd name="T6" fmla="*/ 0 w 14"/>
                <a:gd name="T7" fmla="*/ 214748364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0" y="2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31" name="Freeform 33">
              <a:extLst>
                <a:ext uri="{FF2B5EF4-FFF2-40B4-BE49-F238E27FC236}">
                  <a16:creationId xmlns:a16="http://schemas.microsoft.com/office/drawing/2014/main" id="{11B7F70B-23C6-974D-A4BA-20B1DD64A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19813" y="5432426"/>
              <a:ext cx="19050" cy="31750"/>
            </a:xfrm>
            <a:custGeom>
              <a:avLst/>
              <a:gdLst>
                <a:gd name="T0" fmla="*/ 0 w 14"/>
                <a:gd name="T1" fmla="*/ 2147483646 h 24"/>
                <a:gd name="T2" fmla="*/ 2147483646 w 14"/>
                <a:gd name="T3" fmla="*/ 2147483646 h 24"/>
                <a:gd name="T4" fmla="*/ 2147483646 w 14"/>
                <a:gd name="T5" fmla="*/ 0 h 24"/>
                <a:gd name="T6" fmla="*/ 0 w 14"/>
                <a:gd name="T7" fmla="*/ 214748364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0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32" name="Line 34">
              <a:extLst>
                <a:ext uri="{FF2B5EF4-FFF2-40B4-BE49-F238E27FC236}">
                  <a16:creationId xmlns:a16="http://schemas.microsoft.com/office/drawing/2014/main" id="{C269A42C-A809-9D46-8D6F-79456D88BB4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7556500" y="5438776"/>
              <a:ext cx="422275" cy="158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33" name="Line 35">
              <a:extLst>
                <a:ext uri="{FF2B5EF4-FFF2-40B4-BE49-F238E27FC236}">
                  <a16:creationId xmlns:a16="http://schemas.microsoft.com/office/drawing/2014/main" id="{205F949A-14A9-D34E-9D78-FC69AE3E79E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770813" y="4321176"/>
              <a:ext cx="0" cy="111760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34" name="Line 36">
              <a:extLst>
                <a:ext uri="{FF2B5EF4-FFF2-40B4-BE49-F238E27FC236}">
                  <a16:creationId xmlns:a16="http://schemas.microsoft.com/office/drawing/2014/main" id="{9F7FF3B7-A85B-9A48-A9BC-BE53DC9A382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7556500" y="2678113"/>
              <a:ext cx="422275" cy="1588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35" name="Line 37">
              <a:extLst>
                <a:ext uri="{FF2B5EF4-FFF2-40B4-BE49-F238E27FC236}">
                  <a16:creationId xmlns:a16="http://schemas.microsoft.com/office/drawing/2014/main" id="{E00914D8-A33E-004F-99ED-CBED19A205A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770813" y="2678113"/>
              <a:ext cx="0" cy="655638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36" name="Line 38">
              <a:extLst>
                <a:ext uri="{FF2B5EF4-FFF2-40B4-BE49-F238E27FC236}">
                  <a16:creationId xmlns:a16="http://schemas.microsoft.com/office/drawing/2014/main" id="{CBA33712-0E1D-774E-A34A-0DC33316D1D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737350" y="5438776"/>
              <a:ext cx="422275" cy="158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37" name="Line 39">
              <a:extLst>
                <a:ext uri="{FF2B5EF4-FFF2-40B4-BE49-F238E27FC236}">
                  <a16:creationId xmlns:a16="http://schemas.microsoft.com/office/drawing/2014/main" id="{06340833-1D82-254B-8221-9337C948730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951663" y="4913313"/>
              <a:ext cx="1588" cy="52546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38" name="Line 40">
              <a:extLst>
                <a:ext uri="{FF2B5EF4-FFF2-40B4-BE49-F238E27FC236}">
                  <a16:creationId xmlns:a16="http://schemas.microsoft.com/office/drawing/2014/main" id="{EB05A80C-B90D-894C-8E5A-082CB84953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737350" y="3463926"/>
              <a:ext cx="422275" cy="1588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39" name="Line 41">
              <a:extLst>
                <a:ext uri="{FF2B5EF4-FFF2-40B4-BE49-F238E27FC236}">
                  <a16:creationId xmlns:a16="http://schemas.microsoft.com/office/drawing/2014/main" id="{7607CE19-8D04-4846-8B52-62315561CDB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951663" y="3463926"/>
              <a:ext cx="1588" cy="655638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40" name="Line 42">
              <a:extLst>
                <a:ext uri="{FF2B5EF4-FFF2-40B4-BE49-F238E27FC236}">
                  <a16:creationId xmlns:a16="http://schemas.microsoft.com/office/drawing/2014/main" id="{0A207BF9-F270-1548-9FDA-B5E92D2ADAF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918200" y="5438776"/>
              <a:ext cx="422275" cy="158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41" name="Line 43">
              <a:extLst>
                <a:ext uri="{FF2B5EF4-FFF2-40B4-BE49-F238E27FC236}">
                  <a16:creationId xmlns:a16="http://schemas.microsoft.com/office/drawing/2014/main" id="{D56BBD9E-DE45-6340-B17B-DA6FC90A3C3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127750" y="5438776"/>
              <a:ext cx="0" cy="158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42" name="Line 44">
              <a:extLst>
                <a:ext uri="{FF2B5EF4-FFF2-40B4-BE49-F238E27FC236}">
                  <a16:creationId xmlns:a16="http://schemas.microsoft.com/office/drawing/2014/main" id="{64727D40-B1A1-0C4F-9607-DE4CC2E571E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918200" y="4783138"/>
              <a:ext cx="422275" cy="1588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43" name="Line 45">
              <a:extLst>
                <a:ext uri="{FF2B5EF4-FFF2-40B4-BE49-F238E27FC236}">
                  <a16:creationId xmlns:a16="http://schemas.microsoft.com/office/drawing/2014/main" id="{7DB0769B-718F-8E4D-8C78-4789132B72F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127750" y="4783138"/>
              <a:ext cx="0" cy="26035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44" name="Freeform 46">
              <a:extLst>
                <a:ext uri="{FF2B5EF4-FFF2-40B4-BE49-F238E27FC236}">
                  <a16:creationId xmlns:a16="http://schemas.microsoft.com/office/drawing/2014/main" id="{1ADB7BD7-5D0B-AC4B-8A37-126912557E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66013" y="3333751"/>
              <a:ext cx="603250" cy="987425"/>
            </a:xfrm>
            <a:custGeom>
              <a:avLst/>
              <a:gdLst>
                <a:gd name="T0" fmla="*/ 2147483646 w 446"/>
                <a:gd name="T1" fmla="*/ 2147483646 h 730"/>
                <a:gd name="T2" fmla="*/ 0 w 446"/>
                <a:gd name="T3" fmla="*/ 0 h 730"/>
                <a:gd name="T4" fmla="*/ 0 w 446"/>
                <a:gd name="T5" fmla="*/ 2147483646 h 730"/>
                <a:gd name="T6" fmla="*/ 2147483646 w 446"/>
                <a:gd name="T7" fmla="*/ 2147483646 h 7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730"/>
                <a:gd name="T14" fmla="*/ 446 w 446"/>
                <a:gd name="T15" fmla="*/ 730 h 7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730">
                  <a:moveTo>
                    <a:pt x="446" y="730"/>
                  </a:moveTo>
                  <a:lnTo>
                    <a:pt x="0" y="0"/>
                  </a:lnTo>
                  <a:lnTo>
                    <a:pt x="0" y="730"/>
                  </a:lnTo>
                  <a:lnTo>
                    <a:pt x="446" y="73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45" name="Freeform 47">
              <a:extLst>
                <a:ext uri="{FF2B5EF4-FFF2-40B4-BE49-F238E27FC236}">
                  <a16:creationId xmlns:a16="http://schemas.microsoft.com/office/drawing/2014/main" id="{5414F03E-D2D4-0C43-91AB-A4E583AAAE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66013" y="3333751"/>
              <a:ext cx="603250" cy="987425"/>
            </a:xfrm>
            <a:custGeom>
              <a:avLst/>
              <a:gdLst>
                <a:gd name="T0" fmla="*/ 0 w 446"/>
                <a:gd name="T1" fmla="*/ 0 h 730"/>
                <a:gd name="T2" fmla="*/ 2147483646 w 446"/>
                <a:gd name="T3" fmla="*/ 0 h 730"/>
                <a:gd name="T4" fmla="*/ 2147483646 w 446"/>
                <a:gd name="T5" fmla="*/ 2147483646 h 730"/>
                <a:gd name="T6" fmla="*/ 0 w 446"/>
                <a:gd name="T7" fmla="*/ 0 h 7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730"/>
                <a:gd name="T14" fmla="*/ 446 w 446"/>
                <a:gd name="T15" fmla="*/ 730 h 7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730">
                  <a:moveTo>
                    <a:pt x="0" y="0"/>
                  </a:moveTo>
                  <a:lnTo>
                    <a:pt x="446" y="0"/>
                  </a:lnTo>
                  <a:lnTo>
                    <a:pt x="446" y="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46" name="Rectangle 48">
              <a:extLst>
                <a:ext uri="{FF2B5EF4-FFF2-40B4-BE49-F238E27FC236}">
                  <a16:creationId xmlns:a16="http://schemas.microsoft.com/office/drawing/2014/main" id="{A964E5A1-B963-024C-891F-5F0AC3C4AF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66013" y="3333751"/>
              <a:ext cx="603250" cy="987425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200"/>
            </a:p>
          </p:txBody>
        </p:sp>
        <p:sp>
          <p:nvSpPr>
            <p:cNvPr id="29747" name="Freeform 49">
              <a:extLst>
                <a:ext uri="{FF2B5EF4-FFF2-40B4-BE49-F238E27FC236}">
                  <a16:creationId xmlns:a16="http://schemas.microsoft.com/office/drawing/2014/main" id="{3E4A140F-A02C-D646-8BF8-CBA20C5A2F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46863" y="4119563"/>
              <a:ext cx="603250" cy="793750"/>
            </a:xfrm>
            <a:custGeom>
              <a:avLst/>
              <a:gdLst>
                <a:gd name="T0" fmla="*/ 2147483646 w 446"/>
                <a:gd name="T1" fmla="*/ 2147483646 h 586"/>
                <a:gd name="T2" fmla="*/ 0 w 446"/>
                <a:gd name="T3" fmla="*/ 0 h 586"/>
                <a:gd name="T4" fmla="*/ 0 w 446"/>
                <a:gd name="T5" fmla="*/ 2147483646 h 586"/>
                <a:gd name="T6" fmla="*/ 2147483646 w 446"/>
                <a:gd name="T7" fmla="*/ 2147483646 h 5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586"/>
                <a:gd name="T14" fmla="*/ 446 w 446"/>
                <a:gd name="T15" fmla="*/ 586 h 5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586">
                  <a:moveTo>
                    <a:pt x="446" y="586"/>
                  </a:moveTo>
                  <a:lnTo>
                    <a:pt x="0" y="0"/>
                  </a:lnTo>
                  <a:lnTo>
                    <a:pt x="0" y="586"/>
                  </a:lnTo>
                  <a:lnTo>
                    <a:pt x="446" y="5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48" name="Freeform 50">
              <a:extLst>
                <a:ext uri="{FF2B5EF4-FFF2-40B4-BE49-F238E27FC236}">
                  <a16:creationId xmlns:a16="http://schemas.microsoft.com/office/drawing/2014/main" id="{2CF1F3BD-A168-BE40-AA02-2C3B255014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46863" y="4119563"/>
              <a:ext cx="603250" cy="793750"/>
            </a:xfrm>
            <a:custGeom>
              <a:avLst/>
              <a:gdLst>
                <a:gd name="T0" fmla="*/ 0 w 446"/>
                <a:gd name="T1" fmla="*/ 0 h 586"/>
                <a:gd name="T2" fmla="*/ 2147483646 w 446"/>
                <a:gd name="T3" fmla="*/ 0 h 586"/>
                <a:gd name="T4" fmla="*/ 2147483646 w 446"/>
                <a:gd name="T5" fmla="*/ 2147483646 h 586"/>
                <a:gd name="T6" fmla="*/ 0 w 446"/>
                <a:gd name="T7" fmla="*/ 0 h 5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586"/>
                <a:gd name="T14" fmla="*/ 446 w 446"/>
                <a:gd name="T15" fmla="*/ 586 h 5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586">
                  <a:moveTo>
                    <a:pt x="0" y="0"/>
                  </a:moveTo>
                  <a:lnTo>
                    <a:pt x="446" y="0"/>
                  </a:lnTo>
                  <a:lnTo>
                    <a:pt x="446" y="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49" name="Rectangle 51">
              <a:extLst>
                <a:ext uri="{FF2B5EF4-FFF2-40B4-BE49-F238E27FC236}">
                  <a16:creationId xmlns:a16="http://schemas.microsoft.com/office/drawing/2014/main" id="{C6B208A5-B846-3040-BA5C-6ADB98A8AB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46863" y="4119563"/>
              <a:ext cx="603250" cy="793750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200"/>
            </a:p>
          </p:txBody>
        </p:sp>
        <p:sp>
          <p:nvSpPr>
            <p:cNvPr id="29750" name="Freeform 52">
              <a:extLst>
                <a:ext uri="{FF2B5EF4-FFF2-40B4-BE49-F238E27FC236}">
                  <a16:creationId xmlns:a16="http://schemas.microsoft.com/office/drawing/2014/main" id="{8387953F-91EA-B540-999C-29D495C60C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27713" y="5043488"/>
              <a:ext cx="603250" cy="395288"/>
            </a:xfrm>
            <a:custGeom>
              <a:avLst/>
              <a:gdLst>
                <a:gd name="T0" fmla="*/ 2147483646 w 446"/>
                <a:gd name="T1" fmla="*/ 2147483646 h 293"/>
                <a:gd name="T2" fmla="*/ 0 w 446"/>
                <a:gd name="T3" fmla="*/ 0 h 293"/>
                <a:gd name="T4" fmla="*/ 0 w 446"/>
                <a:gd name="T5" fmla="*/ 2147483646 h 293"/>
                <a:gd name="T6" fmla="*/ 2147483646 w 446"/>
                <a:gd name="T7" fmla="*/ 2147483646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293"/>
                <a:gd name="T14" fmla="*/ 446 w 446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293">
                  <a:moveTo>
                    <a:pt x="446" y="293"/>
                  </a:moveTo>
                  <a:lnTo>
                    <a:pt x="0" y="0"/>
                  </a:lnTo>
                  <a:lnTo>
                    <a:pt x="0" y="293"/>
                  </a:lnTo>
                  <a:lnTo>
                    <a:pt x="446" y="29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51" name="Freeform 53">
              <a:extLst>
                <a:ext uri="{FF2B5EF4-FFF2-40B4-BE49-F238E27FC236}">
                  <a16:creationId xmlns:a16="http://schemas.microsoft.com/office/drawing/2014/main" id="{A3D44529-E031-5B41-9E25-9284CFA423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27713" y="5043488"/>
              <a:ext cx="603250" cy="395288"/>
            </a:xfrm>
            <a:custGeom>
              <a:avLst/>
              <a:gdLst>
                <a:gd name="T0" fmla="*/ 0 w 446"/>
                <a:gd name="T1" fmla="*/ 0 h 293"/>
                <a:gd name="T2" fmla="*/ 2147483646 w 446"/>
                <a:gd name="T3" fmla="*/ 0 h 293"/>
                <a:gd name="T4" fmla="*/ 2147483646 w 446"/>
                <a:gd name="T5" fmla="*/ 2147483646 h 293"/>
                <a:gd name="T6" fmla="*/ 0 w 446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293"/>
                <a:gd name="T14" fmla="*/ 446 w 446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293">
                  <a:moveTo>
                    <a:pt x="0" y="0"/>
                  </a:moveTo>
                  <a:lnTo>
                    <a:pt x="446" y="0"/>
                  </a:lnTo>
                  <a:lnTo>
                    <a:pt x="446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52" name="Rectangle 54">
              <a:extLst>
                <a:ext uri="{FF2B5EF4-FFF2-40B4-BE49-F238E27FC236}">
                  <a16:creationId xmlns:a16="http://schemas.microsoft.com/office/drawing/2014/main" id="{9B57CD80-BE3D-1C4C-8B00-49460B7524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27713" y="5043488"/>
              <a:ext cx="603250" cy="395288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200"/>
            </a:p>
          </p:txBody>
        </p:sp>
        <p:sp>
          <p:nvSpPr>
            <p:cNvPr id="29753" name="Freeform 55">
              <a:extLst>
                <a:ext uri="{FF2B5EF4-FFF2-40B4-BE49-F238E27FC236}">
                  <a16:creationId xmlns:a16="http://schemas.microsoft.com/office/drawing/2014/main" id="{D21ABA3C-C3E1-E540-92FE-5C70897A36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66013" y="3983038"/>
              <a:ext cx="603250" cy="20638"/>
            </a:xfrm>
            <a:custGeom>
              <a:avLst/>
              <a:gdLst>
                <a:gd name="T0" fmla="*/ 2147483646 w 446"/>
                <a:gd name="T1" fmla="*/ 2147483646 h 15"/>
                <a:gd name="T2" fmla="*/ 0 w 446"/>
                <a:gd name="T3" fmla="*/ 0 h 15"/>
                <a:gd name="T4" fmla="*/ 0 w 446"/>
                <a:gd name="T5" fmla="*/ 2147483646 h 15"/>
                <a:gd name="T6" fmla="*/ 2147483646 w 446"/>
                <a:gd name="T7" fmla="*/ 2147483646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5"/>
                <a:gd name="T14" fmla="*/ 446 w 44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5">
                  <a:moveTo>
                    <a:pt x="446" y="15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446" y="1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54" name="Freeform 56">
              <a:extLst>
                <a:ext uri="{FF2B5EF4-FFF2-40B4-BE49-F238E27FC236}">
                  <a16:creationId xmlns:a16="http://schemas.microsoft.com/office/drawing/2014/main" id="{FD25A420-BD7D-0542-B990-91399A48A3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66013" y="3983038"/>
              <a:ext cx="603250" cy="20638"/>
            </a:xfrm>
            <a:custGeom>
              <a:avLst/>
              <a:gdLst>
                <a:gd name="T0" fmla="*/ 0 w 446"/>
                <a:gd name="T1" fmla="*/ 0 h 15"/>
                <a:gd name="T2" fmla="*/ 2147483646 w 446"/>
                <a:gd name="T3" fmla="*/ 0 h 15"/>
                <a:gd name="T4" fmla="*/ 2147483646 w 446"/>
                <a:gd name="T5" fmla="*/ 2147483646 h 15"/>
                <a:gd name="T6" fmla="*/ 0 w 446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5"/>
                <a:gd name="T14" fmla="*/ 446 w 44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5">
                  <a:moveTo>
                    <a:pt x="0" y="0"/>
                  </a:moveTo>
                  <a:lnTo>
                    <a:pt x="446" y="0"/>
                  </a:lnTo>
                  <a:lnTo>
                    <a:pt x="44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55" name="Freeform 57">
              <a:extLst>
                <a:ext uri="{FF2B5EF4-FFF2-40B4-BE49-F238E27FC236}">
                  <a16:creationId xmlns:a16="http://schemas.microsoft.com/office/drawing/2014/main" id="{C2A7CBE6-81DA-7A4E-8809-A06DEB2D13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46863" y="4535488"/>
              <a:ext cx="603250" cy="20638"/>
            </a:xfrm>
            <a:custGeom>
              <a:avLst/>
              <a:gdLst>
                <a:gd name="T0" fmla="*/ 2147483646 w 446"/>
                <a:gd name="T1" fmla="*/ 2147483646 h 15"/>
                <a:gd name="T2" fmla="*/ 0 w 446"/>
                <a:gd name="T3" fmla="*/ 0 h 15"/>
                <a:gd name="T4" fmla="*/ 0 w 446"/>
                <a:gd name="T5" fmla="*/ 2147483646 h 15"/>
                <a:gd name="T6" fmla="*/ 2147483646 w 446"/>
                <a:gd name="T7" fmla="*/ 2147483646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5"/>
                <a:gd name="T14" fmla="*/ 446 w 44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5">
                  <a:moveTo>
                    <a:pt x="446" y="15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446" y="1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56" name="Freeform 58">
              <a:extLst>
                <a:ext uri="{FF2B5EF4-FFF2-40B4-BE49-F238E27FC236}">
                  <a16:creationId xmlns:a16="http://schemas.microsoft.com/office/drawing/2014/main" id="{C454B39F-96A8-304A-8982-7131F6CD43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46863" y="4535488"/>
              <a:ext cx="603250" cy="20638"/>
            </a:xfrm>
            <a:custGeom>
              <a:avLst/>
              <a:gdLst>
                <a:gd name="T0" fmla="*/ 0 w 446"/>
                <a:gd name="T1" fmla="*/ 0 h 15"/>
                <a:gd name="T2" fmla="*/ 2147483646 w 446"/>
                <a:gd name="T3" fmla="*/ 0 h 15"/>
                <a:gd name="T4" fmla="*/ 2147483646 w 446"/>
                <a:gd name="T5" fmla="*/ 2147483646 h 15"/>
                <a:gd name="T6" fmla="*/ 0 w 446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5"/>
                <a:gd name="T14" fmla="*/ 446 w 44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5">
                  <a:moveTo>
                    <a:pt x="0" y="0"/>
                  </a:moveTo>
                  <a:lnTo>
                    <a:pt x="446" y="0"/>
                  </a:lnTo>
                  <a:lnTo>
                    <a:pt x="44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57" name="Freeform 59">
              <a:extLst>
                <a:ext uri="{FF2B5EF4-FFF2-40B4-BE49-F238E27FC236}">
                  <a16:creationId xmlns:a16="http://schemas.microsoft.com/office/drawing/2014/main" id="{028CAF28-B12E-9D4F-997E-80E521F1F6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27713" y="5289551"/>
              <a:ext cx="603250" cy="19050"/>
            </a:xfrm>
            <a:custGeom>
              <a:avLst/>
              <a:gdLst>
                <a:gd name="T0" fmla="*/ 2147483646 w 446"/>
                <a:gd name="T1" fmla="*/ 2147483646 h 15"/>
                <a:gd name="T2" fmla="*/ 0 w 446"/>
                <a:gd name="T3" fmla="*/ 0 h 15"/>
                <a:gd name="T4" fmla="*/ 0 w 446"/>
                <a:gd name="T5" fmla="*/ 2147483646 h 15"/>
                <a:gd name="T6" fmla="*/ 2147483646 w 446"/>
                <a:gd name="T7" fmla="*/ 2147483646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5"/>
                <a:gd name="T14" fmla="*/ 446 w 44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5">
                  <a:moveTo>
                    <a:pt x="446" y="15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446" y="1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58" name="Freeform 60">
              <a:extLst>
                <a:ext uri="{FF2B5EF4-FFF2-40B4-BE49-F238E27FC236}">
                  <a16:creationId xmlns:a16="http://schemas.microsoft.com/office/drawing/2014/main" id="{5EDFA839-FCCC-F247-9BA3-80E6202C11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27713" y="5289551"/>
              <a:ext cx="603250" cy="19050"/>
            </a:xfrm>
            <a:custGeom>
              <a:avLst/>
              <a:gdLst>
                <a:gd name="T0" fmla="*/ 0 w 446"/>
                <a:gd name="T1" fmla="*/ 0 h 15"/>
                <a:gd name="T2" fmla="*/ 2147483646 w 446"/>
                <a:gd name="T3" fmla="*/ 0 h 15"/>
                <a:gd name="T4" fmla="*/ 2147483646 w 446"/>
                <a:gd name="T5" fmla="*/ 2147483646 h 15"/>
                <a:gd name="T6" fmla="*/ 0 w 446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5"/>
                <a:gd name="T14" fmla="*/ 446 w 44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5">
                  <a:moveTo>
                    <a:pt x="0" y="0"/>
                  </a:moveTo>
                  <a:lnTo>
                    <a:pt x="446" y="0"/>
                  </a:lnTo>
                  <a:lnTo>
                    <a:pt x="44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59" name="Line 61">
              <a:extLst>
                <a:ext uri="{FF2B5EF4-FFF2-40B4-BE49-F238E27FC236}">
                  <a16:creationId xmlns:a16="http://schemas.microsoft.com/office/drawing/2014/main" id="{10A8284B-937E-3A4F-BF41-CD8DEDEA939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451475" y="2282826"/>
              <a:ext cx="1588" cy="315595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60" name="Line 62">
              <a:extLst>
                <a:ext uri="{FF2B5EF4-FFF2-40B4-BE49-F238E27FC236}">
                  <a16:creationId xmlns:a16="http://schemas.microsoft.com/office/drawing/2014/main" id="{CCBB5C72-99C4-964F-B1B2-CDF3DB2FC4F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451475" y="5438776"/>
              <a:ext cx="2994025" cy="1588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761" name="Text Box 63">
              <a:extLst>
                <a:ext uri="{FF2B5EF4-FFF2-40B4-BE49-F238E27FC236}">
                  <a16:creationId xmlns:a16="http://schemas.microsoft.com/office/drawing/2014/main" id="{9A93D8DF-31C3-8E46-BE8F-AB9D71CE2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2293938"/>
              <a:ext cx="9921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900" dirty="0"/>
                <a:t>P&lt;0.001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900" dirty="0"/>
                <a:t>(</a:t>
              </a:r>
              <a:r>
                <a:rPr lang="sv-SE" altLang="sv-SE" sz="900" dirty="0" err="1"/>
                <a:t>Kruskal</a:t>
              </a:r>
              <a:r>
                <a:rPr lang="sv-SE" altLang="sv-SE" sz="900" dirty="0"/>
                <a:t>-Wallis)</a:t>
              </a:r>
            </a:p>
          </p:txBody>
        </p:sp>
      </p:grpSp>
      <p:sp>
        <p:nvSpPr>
          <p:cNvPr id="29701" name="Text Box 64">
            <a:extLst>
              <a:ext uri="{FF2B5EF4-FFF2-40B4-BE49-F238E27FC236}">
                <a16:creationId xmlns:a16="http://schemas.microsoft.com/office/drawing/2014/main" id="{F00F2D86-3A1B-E24B-AE00-2F03F6F7A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4582" y="6390146"/>
            <a:ext cx="230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 i="1" dirty="0" err="1"/>
              <a:t>Mov</a:t>
            </a:r>
            <a:r>
              <a:rPr lang="sv-SE" altLang="sv-SE" sz="1200" i="1" dirty="0"/>
              <a:t> </a:t>
            </a:r>
            <a:r>
              <a:rPr lang="sv-SE" altLang="sv-SE" sz="1200" i="1" dirty="0" err="1"/>
              <a:t>Disord</a:t>
            </a:r>
            <a:r>
              <a:rPr lang="sv-SE" altLang="sv-SE" sz="1200" i="1" dirty="0"/>
              <a:t> </a:t>
            </a:r>
            <a:r>
              <a:rPr lang="sv-SE" altLang="sv-SE" sz="1200" dirty="0"/>
              <a:t>2003; 18: 773-783.</a:t>
            </a:r>
          </a:p>
        </p:txBody>
      </p:sp>
      <p:sp>
        <p:nvSpPr>
          <p:cNvPr id="29702" name="Text Box 65">
            <a:extLst>
              <a:ext uri="{FF2B5EF4-FFF2-40B4-BE49-F238E27FC236}">
                <a16:creationId xmlns:a16="http://schemas.microsoft.com/office/drawing/2014/main" id="{712ACB37-0842-4B41-8256-90E9768BF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6" y="14288"/>
            <a:ext cx="5178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ja-JP" sz="1800" dirty="0"/>
              <a:t>"</a:t>
            </a:r>
            <a:r>
              <a:rPr lang="sv-SE" altLang="ja-JP" sz="1800" dirty="0" err="1"/>
              <a:t>Known-groups</a:t>
            </a:r>
            <a:r>
              <a:rPr lang="sv-SE" altLang="ja-JP" sz="1800" dirty="0"/>
              <a:t>” </a:t>
            </a:r>
            <a:r>
              <a:rPr lang="sv-SE" altLang="ja-JP" sz="1800" dirty="0" err="1"/>
              <a:t>based</a:t>
            </a:r>
            <a:r>
              <a:rPr lang="sv-SE" altLang="ja-JP" sz="1800" dirty="0"/>
              <a:t> </a:t>
            </a:r>
            <a:r>
              <a:rPr lang="sv-SE" altLang="ja-JP" sz="1800" dirty="0" err="1"/>
              <a:t>external</a:t>
            </a:r>
            <a:r>
              <a:rPr lang="sv-SE" altLang="ja-JP" sz="1800" dirty="0"/>
              <a:t> </a:t>
            </a:r>
            <a:r>
              <a:rPr lang="sv-SE" altLang="ja-JP" sz="1800" dirty="0" err="1"/>
              <a:t>construct</a:t>
            </a:r>
            <a:r>
              <a:rPr lang="sv-SE" altLang="ja-JP" sz="1800" dirty="0"/>
              <a:t> </a:t>
            </a:r>
            <a:r>
              <a:rPr lang="sv-SE" altLang="ja-JP" sz="1800" dirty="0" err="1"/>
              <a:t>validity</a:t>
            </a:r>
            <a:endParaRPr lang="sv-SE" altLang="sv-SE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AE158D5-55EA-AE46-9FD1-3BC1167F00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2436" y="2264570"/>
            <a:ext cx="4461628" cy="375920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sv-SE" altLang="sv-SE" sz="2000" dirty="0"/>
              <a:t>Walk-12G: 12-item </a:t>
            </a:r>
            <a:r>
              <a:rPr lang="sv-SE" altLang="sv-SE" sz="2000" dirty="0" err="1"/>
              <a:t>generic</a:t>
            </a:r>
            <a:r>
              <a:rPr lang="sv-SE" altLang="sv-SE" sz="2000" dirty="0"/>
              <a:t> </a:t>
            </a:r>
            <a:r>
              <a:rPr lang="sv-SE" altLang="sv-SE" sz="2000" dirty="0" err="1"/>
              <a:t>walking</a:t>
            </a:r>
            <a:r>
              <a:rPr lang="sv-SE" altLang="sv-SE" sz="2000" dirty="0"/>
              <a:t> </a:t>
            </a:r>
            <a:r>
              <a:rPr lang="sv-SE" altLang="sv-SE" sz="2000" dirty="0" err="1"/>
              <a:t>scale</a:t>
            </a:r>
            <a:endParaRPr lang="sv-SE" altLang="sv-SE" sz="2000" dirty="0"/>
          </a:p>
          <a:p>
            <a:pPr eaLnBrk="1" hangingPunct="1"/>
            <a:r>
              <a:rPr lang="sv-SE" altLang="sv-SE" sz="1800" dirty="0"/>
              <a:t>Walking difficulties in </a:t>
            </a:r>
            <a:r>
              <a:rPr lang="sv-SE" altLang="sv-SE" sz="1800" dirty="0" err="1"/>
              <a:t>everyday</a:t>
            </a:r>
            <a:r>
              <a:rPr lang="sv-SE" altLang="sv-SE" sz="1800" dirty="0"/>
              <a:t> </a:t>
            </a:r>
            <a:r>
              <a:rPr lang="sv-SE" altLang="sv-SE" sz="1800" dirty="0" err="1"/>
              <a:t>life</a:t>
            </a:r>
            <a:r>
              <a:rPr lang="sv-SE" altLang="sv-SE" sz="1800" dirty="0"/>
              <a:t> from the </a:t>
            </a:r>
            <a:r>
              <a:rPr lang="sv-SE" altLang="sv-SE" sz="1800" dirty="0" err="1"/>
              <a:t>respondent’s</a:t>
            </a:r>
            <a:r>
              <a:rPr lang="sv-SE" altLang="sv-SE" sz="1800" dirty="0"/>
              <a:t> </a:t>
            </a:r>
            <a:r>
              <a:rPr lang="sv-SE" altLang="sv-SE" sz="1800" dirty="0" err="1"/>
              <a:t>perspective</a:t>
            </a:r>
            <a:endParaRPr lang="sv-SE" altLang="sv-SE" sz="1800" dirty="0"/>
          </a:p>
          <a:p>
            <a:pPr eaLnBrk="1" hangingPunct="1"/>
            <a:r>
              <a:rPr lang="sv-SE" altLang="sv-SE" sz="1800" dirty="0"/>
              <a:t>12 </a:t>
            </a:r>
            <a:r>
              <a:rPr lang="sv-SE" altLang="sv-SE" sz="1800" dirty="0" err="1"/>
              <a:t>items</a:t>
            </a:r>
            <a:r>
              <a:rPr lang="sv-SE" altLang="sv-SE" sz="1800" dirty="0"/>
              <a:t>, 3-5 </a:t>
            </a:r>
            <a:r>
              <a:rPr lang="sv-SE" altLang="sv-SE" sz="1800" dirty="0" err="1"/>
              <a:t>ordered</a:t>
            </a:r>
            <a:r>
              <a:rPr lang="sv-SE" altLang="sv-SE" sz="1800" dirty="0"/>
              <a:t> </a:t>
            </a:r>
            <a:r>
              <a:rPr lang="sv-SE" altLang="sv-SE" sz="1800" dirty="0" err="1"/>
              <a:t>response</a:t>
            </a:r>
            <a:r>
              <a:rPr lang="sv-SE" altLang="sv-SE" sz="1800" dirty="0"/>
              <a:t> </a:t>
            </a:r>
            <a:r>
              <a:rPr lang="sv-SE" altLang="sv-SE" sz="1800" dirty="0" err="1"/>
              <a:t>categories</a:t>
            </a:r>
            <a:endParaRPr lang="sv-SE" altLang="sv-SE" sz="1800" dirty="0"/>
          </a:p>
          <a:p>
            <a:pPr eaLnBrk="1" hangingPunct="1">
              <a:buFontTx/>
              <a:buNone/>
            </a:pPr>
            <a:endParaRPr lang="sv-SE" altLang="sv-SE" sz="1800" dirty="0"/>
          </a:p>
          <a:p>
            <a:pPr eaLnBrk="1" hangingPunct="1">
              <a:buFontTx/>
              <a:buNone/>
            </a:pPr>
            <a:r>
              <a:rPr lang="sv-SE" altLang="sv-SE" sz="1800" dirty="0" err="1"/>
              <a:t>Hypotheses</a:t>
            </a:r>
            <a:r>
              <a:rPr lang="sv-SE" altLang="sv-SE" sz="1800" dirty="0"/>
              <a:t>:</a:t>
            </a:r>
          </a:p>
          <a:p>
            <a:pPr eaLnBrk="1" hangingPunct="1"/>
            <a:r>
              <a:rPr lang="sv-SE" altLang="sv-SE" sz="1800" dirty="0"/>
              <a:t>Relatively strong </a:t>
            </a:r>
            <a:r>
              <a:rPr lang="sv-SE" altLang="sv-SE" sz="1800" dirty="0" err="1"/>
              <a:t>correlations</a:t>
            </a:r>
            <a:r>
              <a:rPr lang="sv-SE" altLang="sv-SE" sz="1800" dirty="0"/>
              <a:t> (≥0.6) </a:t>
            </a:r>
            <a:r>
              <a:rPr lang="sv-SE" altLang="sv-SE" sz="1800" dirty="0" err="1"/>
              <a:t>with</a:t>
            </a:r>
            <a:r>
              <a:rPr lang="sv-SE" altLang="sv-SE" sz="1800" dirty="0"/>
              <a:t> </a:t>
            </a:r>
            <a:r>
              <a:rPr lang="sv-SE" altLang="sv-SE" sz="1800" dirty="0" err="1"/>
              <a:t>mobility</a:t>
            </a:r>
            <a:r>
              <a:rPr lang="sv-SE" altLang="sv-SE" sz="1800" dirty="0"/>
              <a:t>, </a:t>
            </a:r>
            <a:r>
              <a:rPr lang="sv-SE" altLang="sv-SE" sz="1800" dirty="0" err="1"/>
              <a:t>activity</a:t>
            </a:r>
            <a:r>
              <a:rPr lang="sv-SE" altLang="sv-SE" sz="1800" dirty="0"/>
              <a:t> and </a:t>
            </a:r>
            <a:r>
              <a:rPr lang="sv-SE" altLang="sv-SE" sz="1800" dirty="0" err="1"/>
              <a:t>physically</a:t>
            </a:r>
            <a:r>
              <a:rPr lang="sv-SE" altLang="sv-SE" sz="1800" dirty="0"/>
              <a:t> </a:t>
            </a:r>
            <a:r>
              <a:rPr lang="sv-SE" altLang="sv-SE" sz="1800" dirty="0" err="1"/>
              <a:t>related</a:t>
            </a:r>
            <a:r>
              <a:rPr lang="sv-SE" altLang="sv-SE" sz="1800" dirty="0"/>
              <a:t> </a:t>
            </a:r>
            <a:r>
              <a:rPr lang="sv-SE" altLang="sv-SE" sz="1800" dirty="0" err="1"/>
              <a:t>variables</a:t>
            </a:r>
            <a:endParaRPr lang="sv-SE" altLang="sv-SE" sz="1800" dirty="0"/>
          </a:p>
          <a:p>
            <a:pPr eaLnBrk="1" hangingPunct="1"/>
            <a:r>
              <a:rPr lang="sv-SE" altLang="sv-SE" sz="1800" dirty="0" err="1"/>
              <a:t>Weaker</a:t>
            </a:r>
            <a:r>
              <a:rPr lang="sv-SE" altLang="sv-SE" sz="1800" dirty="0"/>
              <a:t> </a:t>
            </a:r>
            <a:r>
              <a:rPr lang="sv-SE" altLang="sv-SE" sz="1800" dirty="0" err="1"/>
              <a:t>correlations</a:t>
            </a:r>
            <a:r>
              <a:rPr lang="sv-SE" altLang="sv-SE" sz="1800" dirty="0"/>
              <a:t> (&lt;0.6) </a:t>
            </a:r>
            <a:r>
              <a:rPr lang="sv-SE" altLang="sv-SE" sz="1800" dirty="0" err="1"/>
              <a:t>with</a:t>
            </a:r>
            <a:r>
              <a:rPr lang="sv-SE" altLang="sv-SE" sz="1800" dirty="0"/>
              <a:t> mental and demographic aspects </a:t>
            </a:r>
          </a:p>
        </p:txBody>
      </p:sp>
      <p:sp>
        <p:nvSpPr>
          <p:cNvPr id="33798" name="Text Box 15">
            <a:extLst>
              <a:ext uri="{FF2B5EF4-FFF2-40B4-BE49-F238E27FC236}">
                <a16:creationId xmlns:a16="http://schemas.microsoft.com/office/drawing/2014/main" id="{74AA2A00-E55D-CF43-A627-2D58AA1C1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65" y="59532"/>
            <a:ext cx="50449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Convergent/divergent </a:t>
            </a:r>
            <a:r>
              <a:rPr lang="sv-SE" altLang="sv-SE" sz="1800" dirty="0" err="1"/>
              <a:t>external</a:t>
            </a:r>
            <a:r>
              <a:rPr lang="sv-SE" altLang="sv-SE" sz="1800" dirty="0"/>
              <a:t> </a:t>
            </a:r>
            <a:r>
              <a:rPr lang="sv-SE" altLang="sv-SE" sz="1800" dirty="0" err="1"/>
              <a:t>construct</a:t>
            </a:r>
            <a:r>
              <a:rPr lang="sv-SE" altLang="sv-SE" sz="1800" dirty="0"/>
              <a:t> validity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9632C9D-B8AB-6115-AECB-41AD04EC1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43" y="517358"/>
            <a:ext cx="4926013" cy="165871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8EFCE4D-1500-1CAA-2AD9-84C30F8C9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811" y="2264570"/>
            <a:ext cx="3891601" cy="3871119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BDC4F64E-04D6-96E9-DBB1-66A1885E6AF1}"/>
              </a:ext>
            </a:extLst>
          </p:cNvPr>
          <p:cNvSpPr/>
          <p:nvPr/>
        </p:nvSpPr>
        <p:spPr>
          <a:xfrm>
            <a:off x="6658811" y="3617140"/>
            <a:ext cx="3820375" cy="2406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77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8" name="Freeform 16">
            <a:extLst>
              <a:ext uri="{FF2B5EF4-FFF2-40B4-BE49-F238E27FC236}">
                <a16:creationId xmlns:a16="http://schemas.microsoft.com/office/drawing/2014/main" id="{781F48ED-FEF3-4947-9EDD-9199D77C0D2E}"/>
              </a:ext>
            </a:extLst>
          </p:cNvPr>
          <p:cNvSpPr>
            <a:spLocks/>
          </p:cNvSpPr>
          <p:nvPr/>
        </p:nvSpPr>
        <p:spPr bwMode="auto">
          <a:xfrm rot="16033896">
            <a:off x="6000084" y="2872581"/>
            <a:ext cx="3810000" cy="647700"/>
          </a:xfrm>
          <a:custGeom>
            <a:avLst/>
            <a:gdLst>
              <a:gd name="T0" fmla="*/ 2147483646 w 2592"/>
              <a:gd name="T1" fmla="*/ 0 h 576"/>
              <a:gd name="T2" fmla="*/ 2147483646 w 2592"/>
              <a:gd name="T3" fmla="*/ 2147483646 h 576"/>
              <a:gd name="T4" fmla="*/ 0 w 2592"/>
              <a:gd name="T5" fmla="*/ 0 h 576"/>
              <a:gd name="T6" fmla="*/ 0 60000 65536"/>
              <a:gd name="T7" fmla="*/ 0 60000 65536"/>
              <a:gd name="T8" fmla="*/ 0 60000 65536"/>
              <a:gd name="T9" fmla="*/ 0 w 2592"/>
              <a:gd name="T10" fmla="*/ 0 h 576"/>
              <a:gd name="T11" fmla="*/ 2592 w 259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576">
                <a:moveTo>
                  <a:pt x="2592" y="0"/>
                </a:moveTo>
                <a:cubicBezTo>
                  <a:pt x="2208" y="288"/>
                  <a:pt x="1824" y="576"/>
                  <a:pt x="1392" y="576"/>
                </a:cubicBezTo>
                <a:cubicBezTo>
                  <a:pt x="960" y="576"/>
                  <a:pt x="480" y="288"/>
                  <a:pt x="0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3809" name="Text Box 17">
            <a:extLst>
              <a:ext uri="{FF2B5EF4-FFF2-40B4-BE49-F238E27FC236}">
                <a16:creationId xmlns:a16="http://schemas.microsoft.com/office/drawing/2014/main" id="{3E7E5F07-55D3-624F-9EFA-28C11B9B9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194" y="2367757"/>
            <a:ext cx="362150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solidFill>
                  <a:srgbClr val="FF0000"/>
                </a:solidFill>
              </a:rPr>
              <a:t>VALIDITY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 err="1"/>
              <a:t>Are</a:t>
            </a:r>
            <a:r>
              <a:rPr lang="sv-SE" altLang="sv-SE" sz="1800" dirty="0"/>
              <a:t> observations </a:t>
            </a:r>
            <a:r>
              <a:rPr lang="sv-SE" altLang="sv-SE" sz="1800" dirty="0" err="1"/>
              <a:t>interpretable</a:t>
            </a:r>
            <a:r>
              <a:rPr lang="sv-SE" altLang="sv-SE" sz="1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and </a:t>
            </a:r>
            <a:r>
              <a:rPr lang="sv-SE" altLang="sv-SE" sz="1800" dirty="0" err="1"/>
              <a:t>meaningful</a:t>
            </a:r>
            <a:r>
              <a:rPr lang="sv-SE" altLang="sv-SE" sz="1800" dirty="0"/>
              <a:t> representations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 err="1"/>
              <a:t>of</a:t>
            </a:r>
            <a:r>
              <a:rPr lang="sv-SE" altLang="sv-SE" sz="1800" dirty="0"/>
              <a:t> variations in the latent </a:t>
            </a:r>
            <a:r>
              <a:rPr lang="sv-SE" altLang="sv-SE" sz="1800" dirty="0" err="1"/>
              <a:t>variable</a:t>
            </a:r>
            <a:r>
              <a:rPr lang="sv-SE" altLang="sv-SE" sz="1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 err="1"/>
              <a:t>we</a:t>
            </a:r>
            <a:r>
              <a:rPr lang="sv-SE" altLang="sv-SE" sz="1800" dirty="0"/>
              <a:t> </a:t>
            </a:r>
            <a:r>
              <a:rPr lang="sv-SE" altLang="sv-SE" sz="1800" dirty="0" err="1"/>
              <a:t>are</a:t>
            </a:r>
            <a:r>
              <a:rPr lang="sv-SE" altLang="sv-SE" sz="1800" dirty="0"/>
              <a:t> </a:t>
            </a:r>
            <a:r>
              <a:rPr lang="sv-SE" altLang="sv-SE" sz="1800" dirty="0" err="1"/>
              <a:t>trying</a:t>
            </a:r>
            <a:r>
              <a:rPr lang="sv-SE" altLang="sv-SE" sz="1800" dirty="0"/>
              <a:t> to </a:t>
            </a:r>
            <a:r>
              <a:rPr lang="sv-SE" altLang="sv-SE" sz="1800" dirty="0" err="1"/>
              <a:t>quantify</a:t>
            </a:r>
            <a:r>
              <a:rPr lang="sv-SE" altLang="sv-SE" sz="1800" dirty="0"/>
              <a:t>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4AF64BA-1CC7-E798-F65D-D0D8D55C4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1" y="2907327"/>
            <a:ext cx="468313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05F1949-D404-8CA8-B498-E974A8073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2907327"/>
            <a:ext cx="468313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845033-2B24-A83C-6901-8E42A2CC4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2907327"/>
            <a:ext cx="468312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5CCC81-A4E2-0B66-845C-CC7561776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2907327"/>
            <a:ext cx="468312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FA2521-B2DD-3C63-B7A6-67A5BC7BF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488" y="2907327"/>
            <a:ext cx="468312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1F94D8C-AF37-84C2-49BE-0A45B7268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163" y="2907327"/>
            <a:ext cx="468312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479D0A81-AC11-9DA6-350F-14613DA9C2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84564" y="1394439"/>
            <a:ext cx="625475" cy="15128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2B947E9B-4019-D67D-F03A-F0326ACA66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89414" y="1467465"/>
            <a:ext cx="153987" cy="1439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099B39F3-31D8-9A1E-ABC6-00CD024A9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1088" y="1538903"/>
            <a:ext cx="0" cy="1368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9E68CD95-4274-6C60-EDF6-7819CF945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763" y="1538903"/>
            <a:ext cx="0" cy="1368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37EE5B80-FF08-33FA-AA43-9464FC92A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1700" y="1467465"/>
            <a:ext cx="312738" cy="1439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03A067F7-2523-9050-77DB-88F55F021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4438" y="1394439"/>
            <a:ext cx="703262" cy="15128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D216DEDB-B86A-C557-DF6C-A11E54000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1" y="117586"/>
            <a:ext cx="4602163" cy="14398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 err="1"/>
              <a:t>Unobservable</a:t>
            </a:r>
            <a:r>
              <a:rPr lang="sv-SE" altLang="sv-SE" sz="2000" b="1" dirty="0"/>
              <a:t> latent </a:t>
            </a:r>
            <a:r>
              <a:rPr lang="sv-SE" altLang="sv-SE" sz="2000" b="1" dirty="0" err="1"/>
              <a:t>variable</a:t>
            </a:r>
            <a:endParaRPr lang="sv-SE" altLang="sv-S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(</a:t>
            </a:r>
            <a:r>
              <a:rPr lang="sv-SE" altLang="sv-SE" sz="1800" dirty="0" err="1"/>
              <a:t>e.g</a:t>
            </a:r>
            <a:r>
              <a:rPr lang="sv-SE" altLang="sv-SE" sz="1800" dirty="0"/>
              <a:t>. </a:t>
            </a:r>
            <a:r>
              <a:rPr lang="sv-SE" altLang="sv-SE" sz="1800" dirty="0" err="1"/>
              <a:t>mobility</a:t>
            </a:r>
            <a:r>
              <a:rPr lang="sv-SE" altLang="sv-SE" sz="1800" dirty="0"/>
              <a:t>, </a:t>
            </a:r>
            <a:r>
              <a:rPr lang="sv-SE" altLang="sv-SE" sz="1800" dirty="0" err="1"/>
              <a:t>fatigue</a:t>
            </a:r>
            <a:r>
              <a:rPr lang="sv-SE" altLang="sv-SE" sz="1800" dirty="0"/>
              <a:t>, mental </a:t>
            </a:r>
            <a:r>
              <a:rPr lang="sv-SE" altLang="sv-SE" sz="1800" dirty="0" err="1"/>
              <a:t>health</a:t>
            </a:r>
            <a:r>
              <a:rPr lang="sv-SE" altLang="sv-SE" sz="1800" dirty="0"/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depression, pain, </a:t>
            </a:r>
            <a:r>
              <a:rPr lang="sv-SE" altLang="sv-SE" sz="1800" dirty="0" err="1"/>
              <a:t>well-being</a:t>
            </a:r>
            <a:r>
              <a:rPr lang="sv-SE" altLang="sv-SE" sz="1800" dirty="0"/>
              <a:t>)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605828C9-66E1-2379-55D9-27CD4690E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779" y="2900977"/>
            <a:ext cx="47243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 err="1"/>
              <a:t>Descriptors </a:t>
            </a:r>
            <a:r>
              <a:rPr lang="sv-SE" altLang="sv-SE" sz="1800" b="1" dirty="0"/>
              <a:t>of observable manifestations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6ACFDCD7-B018-D8ED-5E5D-2878B44F8C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055"/>
          <a:stretch/>
        </p:blipFill>
        <p:spPr>
          <a:xfrm>
            <a:off x="3221038" y="3371850"/>
            <a:ext cx="3978274" cy="27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D504B4-6A1B-1B2A-247C-C3772F59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 </a:t>
            </a:r>
            <a:r>
              <a:rPr lang="sv-SE" dirty="0" err="1"/>
              <a:t>example</a:t>
            </a:r>
            <a:r>
              <a:rPr lang="sv-SE" dirty="0"/>
              <a:t>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8562FF-D8EF-2A05-3146-43BB4337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456441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2400" dirty="0" err="1"/>
              <a:t>Meets</a:t>
            </a:r>
            <a:r>
              <a:rPr lang="sv-SE" altLang="sv-SE" sz="2400" dirty="0"/>
              <a:t> </a:t>
            </a:r>
            <a:r>
              <a:rPr lang="sv-SE" altLang="sv-SE" sz="2400" dirty="0" err="1"/>
              <a:t>traditional</a:t>
            </a:r>
            <a:r>
              <a:rPr lang="sv-SE" altLang="sv-SE" sz="2400" dirty="0"/>
              <a:t> </a:t>
            </a:r>
            <a:r>
              <a:rPr lang="sv-SE" altLang="sv-SE" sz="2400" dirty="0" err="1"/>
              <a:t>psychometric</a:t>
            </a:r>
            <a:r>
              <a:rPr lang="sv-SE" altLang="sv-SE" sz="2400" dirty="0"/>
              <a:t> </a:t>
            </a:r>
            <a:r>
              <a:rPr lang="sv-SE" altLang="sv-SE" sz="2400" dirty="0" err="1"/>
              <a:t>criteria</a:t>
            </a:r>
            <a:endParaRPr lang="sv-SE" altLang="sv-SE" sz="2400" dirty="0"/>
          </a:p>
          <a:p>
            <a:pPr eaLnBrk="1" hangingPunct="1"/>
            <a:r>
              <a:rPr lang="sv-SE" altLang="sv-SE" sz="2400" dirty="0"/>
              <a:t>Has </a:t>
            </a:r>
            <a:r>
              <a:rPr lang="sv-SE" altLang="sv-SE" sz="2400" dirty="0" err="1"/>
              <a:t>been</a:t>
            </a:r>
            <a:r>
              <a:rPr lang="sv-SE" altLang="sv-SE" sz="2400" dirty="0"/>
              <a:t> </a:t>
            </a:r>
            <a:r>
              <a:rPr lang="sv-SE" altLang="sv-SE" sz="2400" dirty="0" err="1"/>
              <a:t>used</a:t>
            </a:r>
            <a:r>
              <a:rPr lang="sv-SE" altLang="sv-SE" sz="2400" dirty="0"/>
              <a:t> in </a:t>
            </a:r>
            <a:r>
              <a:rPr lang="sv-SE" altLang="sv-SE" sz="2400" dirty="0" err="1"/>
              <a:t>clinical</a:t>
            </a:r>
            <a:r>
              <a:rPr lang="sv-SE" altLang="sv-SE" sz="2400" dirty="0"/>
              <a:t> MS research </a:t>
            </a:r>
            <a:r>
              <a:rPr lang="sv-SE" altLang="sv-SE" sz="2400" dirty="0" err="1"/>
              <a:t>since</a:t>
            </a:r>
            <a:r>
              <a:rPr lang="sv-SE" altLang="sv-SE" sz="2400" dirty="0"/>
              <a:t> the 1990s</a:t>
            </a:r>
          </a:p>
          <a:p>
            <a:pPr eaLnBrk="1" hangingPunct="1"/>
            <a:r>
              <a:rPr lang="sv-SE" altLang="sv-SE" sz="2400" dirty="0" err="1"/>
              <a:t>Translated</a:t>
            </a:r>
            <a:r>
              <a:rPr lang="sv-SE" altLang="sv-SE" sz="2400" dirty="0"/>
              <a:t> </a:t>
            </a:r>
            <a:r>
              <a:rPr lang="sv-SE" altLang="sv-SE" sz="2400" dirty="0" err="1"/>
              <a:t>into</a:t>
            </a:r>
            <a:r>
              <a:rPr lang="sv-SE" altLang="sv-SE" sz="2400" dirty="0"/>
              <a:t> &gt;25 </a:t>
            </a:r>
            <a:r>
              <a:rPr lang="sv-SE" altLang="sv-SE" sz="2400" dirty="0" err="1"/>
              <a:t>languages</a:t>
            </a:r>
            <a:endParaRPr lang="sv-SE" altLang="sv-SE" sz="24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F89E94C-02F3-1480-163D-4F1E09513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7510" y="6369843"/>
            <a:ext cx="24526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000"/>
              <a:t>Cella et al. </a:t>
            </a:r>
            <a:r>
              <a:rPr lang="sv-SE" altLang="sv-SE" sz="1000" i="1"/>
              <a:t>Neurology </a:t>
            </a:r>
            <a:r>
              <a:rPr lang="sv-SE" altLang="sv-SE" sz="1000"/>
              <a:t>1996; 47: 129-39.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5B6DC3AF-6EB9-87CE-ECCF-84CDB5CB78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39134" y="2753517"/>
            <a:ext cx="5929312" cy="3494088"/>
            <a:chOff x="793" y="405"/>
            <a:chExt cx="4121" cy="2631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EA0869E-7877-8B4B-430B-00619AC44CA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93" y="436"/>
              <a:ext cx="4114" cy="2578"/>
              <a:chOff x="354" y="663"/>
              <a:chExt cx="5066" cy="3175"/>
            </a:xfrm>
          </p:grpSpPr>
          <p:pic>
            <p:nvPicPr>
              <p:cNvPr id="8" name="Picture 5">
                <a:extLst>
                  <a:ext uri="{FF2B5EF4-FFF2-40B4-BE49-F238E27FC236}">
                    <a16:creationId xmlns:a16="http://schemas.microsoft.com/office/drawing/2014/main" id="{BBDE8BC1-2892-DB69-AB93-4DB45EB483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" y="953"/>
                <a:ext cx="5051" cy="2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6">
                <a:extLst>
                  <a:ext uri="{FF2B5EF4-FFF2-40B4-BE49-F238E27FC236}">
                    <a16:creationId xmlns:a16="http://schemas.microsoft.com/office/drawing/2014/main" id="{CA5D2DFC-C7AD-9779-7A71-B927E4E895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583" b="6444"/>
              <a:stretch>
                <a:fillRect/>
              </a:stretch>
            </p:blipFill>
            <p:spPr bwMode="auto">
              <a:xfrm>
                <a:off x="3227" y="663"/>
                <a:ext cx="2193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E842847F-96E3-DB87-A936-59A5E6297D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7" y="405"/>
              <a:ext cx="4037" cy="2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</p:grpSp>
      <p:sp>
        <p:nvSpPr>
          <p:cNvPr id="15" name="Text Box 15">
            <a:extLst>
              <a:ext uri="{FF2B5EF4-FFF2-40B4-BE49-F238E27FC236}">
                <a16:creationId xmlns:a16="http://schemas.microsoft.com/office/drawing/2014/main" id="{D4F06887-FC18-4F1D-12D7-1FDCF70E6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590" y="1290894"/>
            <a:ext cx="3972569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altLang="sv-SE" sz="2400" b="1" dirty="0"/>
              <a:t>BUT...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altLang="sv-SE" sz="2400" dirty="0" err="1"/>
              <a:t>What</a:t>
            </a:r>
            <a:r>
              <a:rPr lang="sv-SE" altLang="sv-SE" sz="2400" dirty="0"/>
              <a:t> </a:t>
            </a:r>
            <a:r>
              <a:rPr lang="sv-SE" altLang="sv-SE" sz="2400" i="1" dirty="0"/>
              <a:t>VARIABLE </a:t>
            </a:r>
            <a:r>
              <a:rPr lang="sv-SE" altLang="sv-SE" sz="2400" dirty="0" err="1"/>
              <a:t>does</a:t>
            </a:r>
            <a:r>
              <a:rPr lang="sv-SE" altLang="sv-SE" sz="2400" dirty="0"/>
              <a:t> it </a:t>
            </a:r>
            <a:r>
              <a:rPr lang="sv-SE" altLang="sv-SE" sz="2400" dirty="0" err="1"/>
              <a:t>represent</a:t>
            </a:r>
            <a:r>
              <a:rPr lang="sv-SE" altLang="sv-SE" sz="2400" dirty="0"/>
              <a:t>?</a:t>
            </a:r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118B4C40-2433-AE4A-5BE7-BAD51279DA66}"/>
              </a:ext>
            </a:extLst>
          </p:cNvPr>
          <p:cNvGrpSpPr>
            <a:grpSpLocks/>
          </p:cNvGrpSpPr>
          <p:nvPr/>
        </p:nvGrpSpPr>
        <p:grpSpPr bwMode="auto">
          <a:xfrm>
            <a:off x="1495867" y="4094185"/>
            <a:ext cx="3587750" cy="1008063"/>
            <a:chOff x="186" y="2704"/>
            <a:chExt cx="2087" cy="635"/>
          </a:xfrm>
        </p:grpSpPr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C85048E7-261F-556C-65EB-3C4CFEDBF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" y="2704"/>
              <a:ext cx="1406" cy="63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27F2431F-AFD4-CF26-129B-2EF71A8C0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3022"/>
              <a:ext cx="6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9" name="Text Box 13">
            <a:extLst>
              <a:ext uri="{FF2B5EF4-FFF2-40B4-BE49-F238E27FC236}">
                <a16:creationId xmlns:a16="http://schemas.microsoft.com/office/drawing/2014/main" id="{25C5DB94-3DD7-0769-BFD5-A9917E23C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507" y="3078185"/>
            <a:ext cx="654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6000" b="1" dirty="0"/>
              <a:t>?</a:t>
            </a:r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C430CC35-7C35-E642-FA3B-92AA6BBFD2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2914" y="3842982"/>
            <a:ext cx="1195811" cy="77561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CA4BA0A4-7DDE-A481-2759-C0F10C75D4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9701" y="3357042"/>
            <a:ext cx="1195811" cy="126155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F350F6D7-651E-C70F-9044-CC9F02846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701" y="4615770"/>
            <a:ext cx="1195811" cy="126155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3BC8D5B5-7F5B-ECEE-49E2-80B26541F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9740" y="4615768"/>
            <a:ext cx="1168985" cy="48648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" name="Line 12">
            <a:extLst>
              <a:ext uri="{FF2B5EF4-FFF2-40B4-BE49-F238E27FC236}">
                <a16:creationId xmlns:a16="http://schemas.microsoft.com/office/drawing/2014/main" id="{D3258724-DEB8-3651-0611-73ECEAE637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3774" y="4652319"/>
            <a:ext cx="1048124" cy="79295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" name="Line 12">
            <a:extLst>
              <a:ext uri="{FF2B5EF4-FFF2-40B4-BE49-F238E27FC236}">
                <a16:creationId xmlns:a16="http://schemas.microsoft.com/office/drawing/2014/main" id="{32F47038-09AA-0C7E-54ED-126B04AFD4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9741" y="4207025"/>
            <a:ext cx="1168984" cy="39198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744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55CA21-C558-BE27-C9C4-CD2E1B62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sv-SE" sz="4800" dirty="0" err="1"/>
              <a:t>Completion</a:t>
            </a:r>
            <a:r>
              <a:rPr lang="sv-SE" sz="4800" dirty="0"/>
              <a:t> </a:t>
            </a:r>
            <a:r>
              <a:rPr lang="sv-SE" sz="4800" dirty="0" err="1"/>
              <a:t>of</a:t>
            </a:r>
            <a:r>
              <a:rPr lang="sv-SE" sz="4800" dirty="0"/>
              <a:t> the </a:t>
            </a:r>
            <a:r>
              <a:rPr lang="sv-SE" sz="4800" dirty="0" err="1"/>
              <a:t>exercise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2637187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D504B4-6A1B-1B2A-247C-C3772F59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 </a:t>
            </a:r>
            <a:r>
              <a:rPr lang="sv-SE" dirty="0" err="1"/>
              <a:t>example</a:t>
            </a:r>
            <a:r>
              <a:rPr lang="sv-SE" dirty="0"/>
              <a:t>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8562FF-D8EF-2A05-3146-43BB4337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456441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2400" dirty="0" err="1"/>
              <a:t>Meets</a:t>
            </a:r>
            <a:r>
              <a:rPr lang="sv-SE" altLang="sv-SE" sz="2400" dirty="0"/>
              <a:t> </a:t>
            </a:r>
            <a:r>
              <a:rPr lang="sv-SE" altLang="sv-SE" sz="2400" dirty="0" err="1"/>
              <a:t>traditional</a:t>
            </a:r>
            <a:r>
              <a:rPr lang="sv-SE" altLang="sv-SE" sz="2400" dirty="0"/>
              <a:t> </a:t>
            </a:r>
            <a:r>
              <a:rPr lang="sv-SE" altLang="sv-SE" sz="2400" dirty="0" err="1"/>
              <a:t>psychometric</a:t>
            </a:r>
            <a:r>
              <a:rPr lang="sv-SE" altLang="sv-SE" sz="2400" dirty="0"/>
              <a:t> </a:t>
            </a:r>
            <a:r>
              <a:rPr lang="sv-SE" altLang="sv-SE" sz="2400" dirty="0" err="1"/>
              <a:t>criteria</a:t>
            </a:r>
            <a:endParaRPr lang="sv-SE" altLang="sv-SE" sz="2400" dirty="0"/>
          </a:p>
          <a:p>
            <a:pPr eaLnBrk="1" hangingPunct="1"/>
            <a:r>
              <a:rPr lang="sv-SE" altLang="sv-SE" sz="2400" dirty="0"/>
              <a:t>Has </a:t>
            </a:r>
            <a:r>
              <a:rPr lang="sv-SE" altLang="sv-SE" sz="2400" dirty="0" err="1"/>
              <a:t>been</a:t>
            </a:r>
            <a:r>
              <a:rPr lang="sv-SE" altLang="sv-SE" sz="2400" dirty="0"/>
              <a:t> </a:t>
            </a:r>
            <a:r>
              <a:rPr lang="sv-SE" altLang="sv-SE" sz="2400" dirty="0" err="1"/>
              <a:t>used</a:t>
            </a:r>
            <a:r>
              <a:rPr lang="sv-SE" altLang="sv-SE" sz="2400" dirty="0"/>
              <a:t> in </a:t>
            </a:r>
            <a:r>
              <a:rPr lang="sv-SE" altLang="sv-SE" sz="2400" dirty="0" err="1"/>
              <a:t>clinical</a:t>
            </a:r>
            <a:r>
              <a:rPr lang="sv-SE" altLang="sv-SE" sz="2400" dirty="0"/>
              <a:t> MS research </a:t>
            </a:r>
            <a:r>
              <a:rPr lang="sv-SE" altLang="sv-SE" sz="2400" dirty="0" err="1"/>
              <a:t>since</a:t>
            </a:r>
            <a:r>
              <a:rPr lang="sv-SE" altLang="sv-SE" sz="2400" dirty="0"/>
              <a:t> the 1990s</a:t>
            </a:r>
          </a:p>
          <a:p>
            <a:pPr eaLnBrk="1" hangingPunct="1"/>
            <a:r>
              <a:rPr lang="sv-SE" altLang="sv-SE" sz="2400" dirty="0" err="1"/>
              <a:t>Translated</a:t>
            </a:r>
            <a:r>
              <a:rPr lang="sv-SE" altLang="sv-SE" sz="2400" dirty="0"/>
              <a:t> </a:t>
            </a:r>
            <a:r>
              <a:rPr lang="sv-SE" altLang="sv-SE" sz="2400" dirty="0" err="1"/>
              <a:t>into</a:t>
            </a:r>
            <a:r>
              <a:rPr lang="sv-SE" altLang="sv-SE" sz="2400" dirty="0"/>
              <a:t> &gt;25 </a:t>
            </a:r>
            <a:r>
              <a:rPr lang="sv-SE" altLang="sv-SE" sz="2400" dirty="0" err="1"/>
              <a:t>languages</a:t>
            </a:r>
            <a:endParaRPr lang="sv-SE" altLang="sv-SE" sz="24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F89E94C-02F3-1480-163D-4F1E09513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7510" y="6369843"/>
            <a:ext cx="24526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000"/>
              <a:t>Cella et al. </a:t>
            </a:r>
            <a:r>
              <a:rPr lang="sv-SE" altLang="sv-SE" sz="1000" i="1"/>
              <a:t>Neurology </a:t>
            </a:r>
            <a:r>
              <a:rPr lang="sv-SE" altLang="sv-SE" sz="1000"/>
              <a:t>1996; 47: 129-39.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5B6DC3AF-6EB9-87CE-ECCF-84CDB5CB78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39134" y="2753517"/>
            <a:ext cx="5929312" cy="3494088"/>
            <a:chOff x="793" y="405"/>
            <a:chExt cx="4121" cy="2631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EA0869E-7877-8B4B-430B-00619AC44CA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93" y="436"/>
              <a:ext cx="4114" cy="2578"/>
              <a:chOff x="354" y="663"/>
              <a:chExt cx="5066" cy="3175"/>
            </a:xfrm>
          </p:grpSpPr>
          <p:pic>
            <p:nvPicPr>
              <p:cNvPr id="8" name="Picture 5">
                <a:extLst>
                  <a:ext uri="{FF2B5EF4-FFF2-40B4-BE49-F238E27FC236}">
                    <a16:creationId xmlns:a16="http://schemas.microsoft.com/office/drawing/2014/main" id="{BBDE8BC1-2892-DB69-AB93-4DB45EB483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" y="953"/>
                <a:ext cx="5051" cy="2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6">
                <a:extLst>
                  <a:ext uri="{FF2B5EF4-FFF2-40B4-BE49-F238E27FC236}">
                    <a16:creationId xmlns:a16="http://schemas.microsoft.com/office/drawing/2014/main" id="{CA5D2DFC-C7AD-9779-7A71-B927E4E895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583" b="6444"/>
              <a:stretch>
                <a:fillRect/>
              </a:stretch>
            </p:blipFill>
            <p:spPr bwMode="auto">
              <a:xfrm>
                <a:off x="3227" y="663"/>
                <a:ext cx="2193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E842847F-96E3-DB87-A936-59A5E6297D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7" y="405"/>
              <a:ext cx="4037" cy="2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</p:grpSp>
      <p:sp>
        <p:nvSpPr>
          <p:cNvPr id="15" name="Text Box 15">
            <a:extLst>
              <a:ext uri="{FF2B5EF4-FFF2-40B4-BE49-F238E27FC236}">
                <a16:creationId xmlns:a16="http://schemas.microsoft.com/office/drawing/2014/main" id="{D4F06887-FC18-4F1D-12D7-1FDCF70E6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590" y="1290894"/>
            <a:ext cx="3972569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altLang="sv-SE" sz="2400" b="1" dirty="0"/>
              <a:t>BUT...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altLang="sv-SE" sz="2400" dirty="0" err="1"/>
              <a:t>What</a:t>
            </a:r>
            <a:r>
              <a:rPr lang="sv-SE" altLang="sv-SE" sz="2400" dirty="0"/>
              <a:t> </a:t>
            </a:r>
            <a:r>
              <a:rPr lang="sv-SE" altLang="sv-SE" sz="2400" i="1" dirty="0"/>
              <a:t>VARIABLE </a:t>
            </a:r>
            <a:r>
              <a:rPr lang="sv-SE" altLang="sv-SE" sz="2400" dirty="0" err="1"/>
              <a:t>does</a:t>
            </a:r>
            <a:r>
              <a:rPr lang="sv-SE" altLang="sv-SE" sz="2400" dirty="0"/>
              <a:t> it </a:t>
            </a:r>
            <a:r>
              <a:rPr lang="sv-SE" altLang="sv-SE" sz="2400" dirty="0" err="1"/>
              <a:t>represent</a:t>
            </a:r>
            <a:r>
              <a:rPr lang="sv-SE" altLang="sv-SE" sz="2400" dirty="0"/>
              <a:t>?</a:t>
            </a:r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118B4C40-2433-AE4A-5BE7-BAD51279DA66}"/>
              </a:ext>
            </a:extLst>
          </p:cNvPr>
          <p:cNvGrpSpPr>
            <a:grpSpLocks/>
          </p:cNvGrpSpPr>
          <p:nvPr/>
        </p:nvGrpSpPr>
        <p:grpSpPr bwMode="auto">
          <a:xfrm>
            <a:off x="1495867" y="4094185"/>
            <a:ext cx="3587750" cy="1008063"/>
            <a:chOff x="186" y="2704"/>
            <a:chExt cx="2087" cy="635"/>
          </a:xfrm>
        </p:grpSpPr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C85048E7-261F-556C-65EB-3C4CFEDBF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" y="2704"/>
              <a:ext cx="1406" cy="63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27F2431F-AFD4-CF26-129B-2EF71A8C0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3022"/>
              <a:ext cx="6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9" name="Text Box 13">
            <a:extLst>
              <a:ext uri="{FF2B5EF4-FFF2-40B4-BE49-F238E27FC236}">
                <a16:creationId xmlns:a16="http://schemas.microsoft.com/office/drawing/2014/main" id="{25C5DB94-3DD7-0769-BFD5-A9917E23C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507" y="3078185"/>
            <a:ext cx="654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6000" b="1" dirty="0"/>
              <a:t>?</a:t>
            </a:r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C430CC35-7C35-E642-FA3B-92AA6BBFD2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2914" y="3842982"/>
            <a:ext cx="1195811" cy="77561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CA4BA0A4-7DDE-A481-2759-C0F10C75D4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9701" y="3357042"/>
            <a:ext cx="1195811" cy="126155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F350F6D7-651E-C70F-9044-CC9F02846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701" y="4615770"/>
            <a:ext cx="1195811" cy="126155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3BC8D5B5-7F5B-ECEE-49E2-80B26541F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9740" y="4615768"/>
            <a:ext cx="1168985" cy="48648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" name="Line 12">
            <a:extLst>
              <a:ext uri="{FF2B5EF4-FFF2-40B4-BE49-F238E27FC236}">
                <a16:creationId xmlns:a16="http://schemas.microsoft.com/office/drawing/2014/main" id="{D3258724-DEB8-3651-0611-73ECEAE637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3774" y="4652319"/>
            <a:ext cx="1048124" cy="79295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" name="Line 12">
            <a:extLst>
              <a:ext uri="{FF2B5EF4-FFF2-40B4-BE49-F238E27FC236}">
                <a16:creationId xmlns:a16="http://schemas.microsoft.com/office/drawing/2014/main" id="{32F47038-09AA-0C7E-54ED-126B04AFD4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9741" y="4207025"/>
            <a:ext cx="1168984" cy="39198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0C9D2F8D-926C-C959-06DC-44BBC96D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885" y="4344329"/>
            <a:ext cx="2259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sv-SE" b="1"/>
              <a:t>"</a:t>
            </a:r>
            <a:r>
              <a:rPr lang="sv-SE" altLang="ja-JP" b="1" dirty="0"/>
              <a:t>MOBILITY</a:t>
            </a:r>
            <a:r>
              <a:rPr lang="ja-JP" altLang="sv-SE" b="1"/>
              <a:t>"</a:t>
            </a:r>
            <a:endParaRPr lang="sv-SE" altLang="sv-SE" b="1" dirty="0"/>
          </a:p>
        </p:txBody>
      </p:sp>
    </p:spTree>
    <p:extLst>
      <p:ext uri="{BB962C8B-B14F-4D97-AF65-F5344CB8AC3E}">
        <p14:creationId xmlns:p14="http://schemas.microsoft.com/office/powerpoint/2010/main" val="3595637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Almanasreh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E, Moles R, Chen TF. Evaluation of methods used for estimating content validity.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in Social and Administrative Pharmacy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2019; 15: 214–221.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https://doi.org/10.1016/j.sapharm.2018.03.066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Campbell DT, Fiske DW. Convergent and discriminant validation by the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multitrait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-multimethod matrix.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Bulletin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1959; 56(2): 81-105.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https://users.cla.umn.edu/~nwaller/prelim/campbelfiskemtmm.pdf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Cronbach LJ,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Meehl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PE. Construct validity in psychological tests.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Bulletin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1955; 52(4): 281-302.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https://uopsych.github.io/psy611_2019/readings/Cronbach_Meehl_1955.pdf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Hagell P,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Tornqvist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AL, Hobart J. Testing the SF-36 in Parkinson's disease. Implications for reporting rating scale data.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Neurology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2008: 255(2): 246-254.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https://doi.org/10.1007/s00415-008-0708-y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Hagell P, Westergren A,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Årestedt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K. Beware of the origin of numbers: Standard scoring of the SF-12 and SF-36 summary measures distorts measurement and score interpretations.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in Nursing &amp; Health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2017; 40(4): 378-386.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https://doi.org/10.1002/nur.21806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Hobart J, Freeman J, Lamping D, Fitzpatrick R, Thompson A. The SF-36 in multiple sclerosis: why basic assumptions must be tested.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Neurology Neurosurgery &amp; Psychiatry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2001; 71: 363–370.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https://www.ncbi.nlm.nih.gov/pmc/articles/PMC1737568/pdf/v071p00363.pdf</a:t>
            </a:r>
            <a:r>
              <a:rPr lang="sv-SE" dirty="0">
                <a:effectLst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6251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Hobart JC,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Riazi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Lamping DL, Fitzpatrick R, Thompson AJ. Improving the evaluation of therapeutic interventions in multiple sclerosis: development of a patient-based measure of outcome.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Technology Assessment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2004; 8(9).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https://doi.org/10.3310/hta8090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Muller-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Nordhorn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Roll S,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Willich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SN. Comparison of the short form (SF)-12 health status instrument with the SF-36 in patients with coronary heart disease.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2004; 90: 523–527.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http://dx.doi.org/10.1136/hrt.2003.013995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 DF, Beck CT. The content validity index: are you sure you know what's being reported? Critique and recommendations.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in Nursing and Health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2006; 29(5): 489-497.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https://faculty.ksu.edu.sa/sites/default/files/the_content_validity_index_are_you_sure_1.pdf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Taft C, Karlsson J, Sullivan M. Do SF-36 summary component scores accurately summarize subscale scores?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of Life Research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2001; 10(5): 395-404.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https://www.researchgate.net/publication/11595008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Ware JE Jr.,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Gandek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Methods for testing data quality, scaling assumptions, and reliability: the IQOLA Project approach.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Clinical Epidemiology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1998; 51(11): 945-952.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https://www.researchgate.net/publication/13469790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Willis GB. Cognitive interviewing: A "how to" guide. Research Triangle Institute, 1999.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https://www.hkr.se/contentassets/9ed7b1b3997e4bf4baa8d4eceed5cd87/gordonwillis.pdf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98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37FA06D-A2BC-1842-908C-119EF728B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sz="4000"/>
              <a:t>Validity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D1D0BAF-76C0-614B-A074-9772093C6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713" y="1276405"/>
            <a:ext cx="8494644" cy="4556125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sv-SE" altLang="sv-SE" sz="2000" dirty="0"/>
              <a:t>Does the instrument </a:t>
            </a:r>
            <a:r>
              <a:rPr lang="sv-SE" altLang="sv-SE" sz="2000" dirty="0" err="1"/>
              <a:t>represent</a:t>
            </a:r>
            <a:r>
              <a:rPr lang="sv-SE" altLang="sv-SE" sz="2000" dirty="0"/>
              <a:t> the </a:t>
            </a:r>
            <a:r>
              <a:rPr lang="sv-SE" altLang="sv-SE" sz="2000" dirty="0" err="1"/>
              <a:t>variable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that</a:t>
            </a:r>
            <a:r>
              <a:rPr lang="sv-SE" altLang="sv-SE" sz="2000" dirty="0"/>
              <a:t> it </a:t>
            </a:r>
            <a:r>
              <a:rPr lang="sv-SE" altLang="sv-SE" sz="2000" dirty="0" err="1"/>
              <a:t>intends</a:t>
            </a:r>
            <a:r>
              <a:rPr lang="sv-SE" altLang="sv-SE" sz="2000" dirty="0"/>
              <a:t> to </a:t>
            </a:r>
            <a:r>
              <a:rPr lang="sv-SE" altLang="sv-SE" sz="2000" dirty="0" err="1"/>
              <a:t>represent</a:t>
            </a:r>
            <a:r>
              <a:rPr lang="sv-SE" altLang="sv-SE" sz="2000" dirty="0"/>
              <a:t>?</a:t>
            </a:r>
          </a:p>
          <a:p>
            <a:pPr eaLnBrk="1" hangingPunct="1">
              <a:lnSpc>
                <a:spcPct val="100000"/>
              </a:lnSpc>
            </a:pPr>
            <a:r>
              <a:rPr lang="sv-SE" altLang="sv-SE" sz="2000" dirty="0" err="1"/>
              <a:t>Mainly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problematic</a:t>
            </a:r>
            <a:r>
              <a:rPr lang="sv-SE" altLang="sv-SE" sz="2000" dirty="0"/>
              <a:t> </a:t>
            </a:r>
            <a:r>
              <a:rPr lang="sv-SE" altLang="sv-SE" sz="2000" dirty="0" err="1"/>
              <a:t>with</a:t>
            </a:r>
            <a:r>
              <a:rPr lang="sv-SE" altLang="sv-SE" sz="2000" dirty="0"/>
              <a:t> latent variables (</a:t>
            </a:r>
            <a:r>
              <a:rPr lang="sv-SE" altLang="sv-SE" sz="2000" dirty="0" err="1"/>
              <a:t>e.g</a:t>
            </a:r>
            <a:r>
              <a:rPr lang="sv-SE" altLang="sv-SE" sz="2000" dirty="0"/>
              <a:t>., emotions, experiences, attitudes) AND in the absence of </a:t>
            </a:r>
            <a:r>
              <a:rPr lang="sv-SE" altLang="sv-SE" sz="2000" i="1" dirty="0"/>
              <a:t>explicit </a:t>
            </a:r>
            <a:r>
              <a:rPr lang="sv-SE" altLang="sv-SE" sz="2000" dirty="0"/>
              <a:t>variable definition/theory</a:t>
            </a:r>
          </a:p>
          <a:p>
            <a:pPr eaLnBrk="1" hangingPunct="1">
              <a:lnSpc>
                <a:spcPct val="100000"/>
              </a:lnSpc>
            </a:pPr>
            <a:r>
              <a:rPr lang="sv-SE" altLang="sv-SE" sz="2000" dirty="0" err="1"/>
              <a:t>Many</a:t>
            </a:r>
            <a:r>
              <a:rPr lang="sv-SE" altLang="sv-SE" sz="2000" dirty="0"/>
              <a:t> different </a:t>
            </a:r>
            <a:r>
              <a:rPr lang="sv-SE" altLang="sv-SE" sz="2000" dirty="0" err="1"/>
              <a:t>names</a:t>
            </a:r>
            <a:r>
              <a:rPr lang="sv-SE" altLang="sv-SE" sz="2000" dirty="0"/>
              <a:t> (”</a:t>
            </a:r>
            <a:r>
              <a:rPr lang="sv-SE" altLang="sv-SE" sz="2000" dirty="0" err="1"/>
              <a:t>types</a:t>
            </a:r>
            <a:r>
              <a:rPr lang="sv-SE" altLang="sv-SE" sz="2000" dirty="0"/>
              <a:t>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</a:t>
            </a:r>
            <a:r>
              <a:rPr lang="sv-SE" altLang="sv-SE" sz="2000" dirty="0" err="1"/>
              <a:t>validity</a:t>
            </a:r>
            <a:r>
              <a:rPr lang="sv-SE" altLang="sv-SE" sz="2000" dirty="0"/>
              <a:t>”)</a:t>
            </a:r>
          </a:p>
          <a:p>
            <a:pPr eaLnBrk="1" hangingPunct="1">
              <a:lnSpc>
                <a:spcPct val="100000"/>
              </a:lnSpc>
            </a:pPr>
            <a:r>
              <a:rPr lang="sv-SE" altLang="sv-SE" sz="2000" dirty="0"/>
              <a:t>Main traditional types of evaluations</a:t>
            </a:r>
          </a:p>
          <a:p>
            <a:pPr lvl="1">
              <a:lnSpc>
                <a:spcPct val="100000"/>
              </a:lnSpc>
            </a:pPr>
            <a:r>
              <a:rPr lang="sv-SE" altLang="sv-SE" sz="2000" dirty="0" err="1"/>
              <a:t>Internal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psychometric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properties</a:t>
            </a:r>
            <a:endParaRPr lang="sv-SE" altLang="sv-SE" sz="2000" dirty="0"/>
          </a:p>
          <a:p>
            <a:pPr lvl="1" eaLnBrk="1" hangingPunct="1">
              <a:lnSpc>
                <a:spcPct val="100000"/>
              </a:lnSpc>
            </a:pPr>
            <a:r>
              <a:rPr lang="sv-SE" altLang="sv-SE" sz="2000" dirty="0" err="1"/>
              <a:t>Content</a:t>
            </a:r>
            <a:r>
              <a:rPr lang="sv-SE" altLang="sv-SE" sz="2000" dirty="0"/>
              <a:t> </a:t>
            </a:r>
            <a:r>
              <a:rPr lang="sv-SE" altLang="sv-SE" sz="2000" dirty="0" err="1"/>
              <a:t>validity</a:t>
            </a:r>
            <a:endParaRPr lang="sv-SE" altLang="sv-SE" sz="2000" dirty="0"/>
          </a:p>
          <a:p>
            <a:pPr lvl="1" eaLnBrk="1" hangingPunct="1">
              <a:lnSpc>
                <a:spcPct val="100000"/>
              </a:lnSpc>
            </a:pPr>
            <a:r>
              <a:rPr lang="sv-SE" altLang="sv-SE" sz="2000" dirty="0" err="1"/>
              <a:t>Criterion-related</a:t>
            </a:r>
            <a:r>
              <a:rPr lang="sv-SE" altLang="sv-SE" sz="2000" dirty="0"/>
              <a:t> </a:t>
            </a:r>
            <a:r>
              <a:rPr lang="sv-SE" altLang="sv-SE" sz="2000" dirty="0" err="1"/>
              <a:t>validity</a:t>
            </a:r>
          </a:p>
          <a:p>
            <a:pPr lvl="1" eaLnBrk="1" hangingPunct="1">
              <a:lnSpc>
                <a:spcPct val="100000"/>
              </a:lnSpc>
            </a:pPr>
            <a:r>
              <a:rPr lang="sv-SE" altLang="sv-SE" sz="2000" dirty="0" err="1"/>
              <a:t>Construct validity</a:t>
            </a:r>
          </a:p>
          <a:p>
            <a:pPr eaLnBrk="1" hangingPunct="1">
              <a:lnSpc>
                <a:spcPct val="100000"/>
              </a:lnSpc>
            </a:pPr>
            <a:r>
              <a:rPr lang="sv-SE" altLang="ja-JP" sz="2000" dirty="0" err="1"/>
              <a:t>Rarely</a:t>
            </a:r>
            <a:r>
              <a:rPr lang="sv-SE" altLang="ja-JP" sz="2000" dirty="0"/>
              <a:t>/never </a:t>
            </a:r>
            <a:r>
              <a:rPr lang="ja-JP" altLang="sv-SE" sz="2000"/>
              <a:t>"</a:t>
            </a:r>
            <a:r>
              <a:rPr lang="sv-SE" altLang="ja-JP" sz="2000" dirty="0"/>
              <a:t>proven</a:t>
            </a:r>
            <a:r>
              <a:rPr lang="ja-JP" altLang="sv-SE" sz="2000"/>
              <a:t>" </a:t>
            </a:r>
            <a:r>
              <a:rPr lang="sv-SE" altLang="ja-JP" sz="2000" dirty="0"/>
              <a:t>– </a:t>
            </a:r>
            <a:r>
              <a:rPr lang="sv-SE" altLang="ja-JP" sz="2000" dirty="0" err="1"/>
              <a:t>supporting</a:t>
            </a:r>
            <a:r>
              <a:rPr lang="sv-SE" altLang="ja-JP" sz="2000" dirty="0"/>
              <a:t> </a:t>
            </a:r>
            <a:r>
              <a:rPr lang="sv-SE" altLang="ja-JP" sz="2000" dirty="0" err="1"/>
              <a:t>evidence</a:t>
            </a:r>
            <a:r>
              <a:rPr lang="sv-SE" altLang="ja-JP" sz="2000" dirty="0"/>
              <a:t> accumulates</a:t>
            </a:r>
            <a:endParaRPr lang="sv-SE" altLang="sv-SE" sz="2000" dirty="0"/>
          </a:p>
        </p:txBody>
      </p:sp>
      <p:sp>
        <p:nvSpPr>
          <p:cNvPr id="6148" name="TextBox 2">
            <a:extLst>
              <a:ext uri="{FF2B5EF4-FFF2-40B4-BE49-F238E27FC236}">
                <a16:creationId xmlns:a16="http://schemas.microsoft.com/office/drawing/2014/main" id="{3ABD7D15-A75D-A446-B652-F6F180A3E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13402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 dirty="0">
                <a:solidFill>
                  <a:srgbClr val="FF0000"/>
                </a:solidFill>
              </a:rPr>
              <a:t>External </a:t>
            </a:r>
            <a:r>
              <a:rPr lang="en-US" altLang="sv-SE" sz="1800" dirty="0" err="1">
                <a:solidFill>
                  <a:srgbClr val="FF0000"/>
                </a:solidFill>
              </a:rPr>
              <a:t>validity</a:t>
            </a:r>
            <a:endParaRPr lang="en-US" altLang="sv-SE" sz="1800" dirty="0">
              <a:solidFill>
                <a:srgbClr val="FF0000"/>
              </a:solidFill>
            </a:endParaRPr>
          </a:p>
        </p:txBody>
      </p:sp>
      <p:sp>
        <p:nvSpPr>
          <p:cNvPr id="6149" name="TextBox 5">
            <a:extLst>
              <a:ext uri="{FF2B5EF4-FFF2-40B4-BE49-F238E27FC236}">
                <a16:creationId xmlns:a16="http://schemas.microsoft.com/office/drawing/2014/main" id="{27795E69-4173-9D4C-8618-040AB5C86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44334"/>
            <a:ext cx="1723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 dirty="0">
                <a:solidFill>
                  <a:srgbClr val="FF0000"/>
                </a:solidFill>
              </a:rPr>
              <a:t>Internal </a:t>
            </a:r>
            <a:r>
              <a:rPr lang="en-US" altLang="sv-SE" sz="1800" dirty="0" err="1">
                <a:solidFill>
                  <a:srgbClr val="FF0000"/>
                </a:solidFill>
              </a:rPr>
              <a:t>validity</a:t>
            </a:r>
            <a:endParaRPr lang="en-US" altLang="sv-SE" sz="1800" dirty="0">
              <a:solidFill>
                <a:srgbClr val="FF0000"/>
              </a:solidFill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21B5013-8DF5-F742-B02E-C7A2383DE2F2}"/>
              </a:ext>
            </a:extLst>
          </p:cNvPr>
          <p:cNvSpPr>
            <a:spLocks/>
          </p:cNvSpPr>
          <p:nvPr/>
        </p:nvSpPr>
        <p:spPr bwMode="auto">
          <a:xfrm>
            <a:off x="5807074" y="4114978"/>
            <a:ext cx="215900" cy="576263"/>
          </a:xfrm>
          <a:prstGeom prst="rightBrace">
            <a:avLst>
              <a:gd name="adj1" fmla="val 832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2250ADAA-32BB-3848-B555-42A9D0E03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4000"/>
              <a:t>Validity</a:t>
            </a:r>
          </a:p>
        </p:txBody>
      </p:sp>
      <p:sp>
        <p:nvSpPr>
          <p:cNvPr id="8195" name="Line 11">
            <a:extLst>
              <a:ext uri="{FF2B5EF4-FFF2-40B4-BE49-F238E27FC236}">
                <a16:creationId xmlns:a16="http://schemas.microsoft.com/office/drawing/2014/main" id="{10952FD8-4023-0F40-A403-64C634F1B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4233863"/>
            <a:ext cx="8135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196" name="Text Box 12">
            <a:extLst>
              <a:ext uri="{FF2B5EF4-FFF2-40B4-BE49-F238E27FC236}">
                <a16:creationId xmlns:a16="http://schemas.microsoft.com/office/drawing/2014/main" id="{FEB09986-616F-2A44-B8EF-E45FF4031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9" y="4373563"/>
            <a:ext cx="655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/>
              <a:t>Low</a:t>
            </a:r>
          </a:p>
        </p:txBody>
      </p:sp>
      <p:sp>
        <p:nvSpPr>
          <p:cNvPr id="8197" name="Text Box 13">
            <a:extLst>
              <a:ext uri="{FF2B5EF4-FFF2-40B4-BE49-F238E27FC236}">
                <a16:creationId xmlns:a16="http://schemas.microsoft.com/office/drawing/2014/main" id="{C24F4C5D-FA75-1B42-A8D4-1D8413517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9" y="4378325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/>
              <a:t>High</a:t>
            </a:r>
          </a:p>
        </p:txBody>
      </p:sp>
      <p:sp>
        <p:nvSpPr>
          <p:cNvPr id="8198" name="Oval 15">
            <a:extLst>
              <a:ext uri="{FF2B5EF4-FFF2-40B4-BE49-F238E27FC236}">
                <a16:creationId xmlns:a16="http://schemas.microsoft.com/office/drawing/2014/main" id="{576C8325-D4A5-2A45-835C-60F562BF7D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0" y="2205038"/>
            <a:ext cx="1511300" cy="145415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sv-SE"/>
          </a:p>
        </p:txBody>
      </p:sp>
      <p:sp>
        <p:nvSpPr>
          <p:cNvPr id="8199" name="Oval 16">
            <a:extLst>
              <a:ext uri="{FF2B5EF4-FFF2-40B4-BE49-F238E27FC236}">
                <a16:creationId xmlns:a16="http://schemas.microsoft.com/office/drawing/2014/main" id="{D4B68F04-B03F-D740-AEC0-66675B7440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4272" y="4899234"/>
            <a:ext cx="431800" cy="415925"/>
          </a:xfrm>
          <a:prstGeom prst="ellipse">
            <a:avLst/>
          </a:prstGeom>
          <a:solidFill>
            <a:srgbClr val="C0C0C0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sv-SE"/>
          </a:p>
        </p:txBody>
      </p:sp>
      <p:sp>
        <p:nvSpPr>
          <p:cNvPr id="8200" name="Oval 18">
            <a:extLst>
              <a:ext uri="{FF2B5EF4-FFF2-40B4-BE49-F238E27FC236}">
                <a16:creationId xmlns:a16="http://schemas.microsoft.com/office/drawing/2014/main" id="{DE187DD1-9A96-D94A-9BE7-2F003C0AAF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9300" y="2205038"/>
            <a:ext cx="1511300" cy="1454150"/>
          </a:xfrm>
          <a:prstGeom prst="ellipse">
            <a:avLst/>
          </a:prstGeom>
          <a:solidFill>
            <a:srgbClr val="C0C0C0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sv-SE"/>
          </a:p>
        </p:txBody>
      </p:sp>
      <p:sp>
        <p:nvSpPr>
          <p:cNvPr id="8201" name="Oval 19">
            <a:extLst>
              <a:ext uri="{FF2B5EF4-FFF2-40B4-BE49-F238E27FC236}">
                <a16:creationId xmlns:a16="http://schemas.microsoft.com/office/drawing/2014/main" id="{1C2D0253-75E6-C94D-A5D9-1286A79EB5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03838" y="2205038"/>
            <a:ext cx="1511300" cy="145415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sv-SE"/>
          </a:p>
        </p:txBody>
      </p:sp>
      <p:sp>
        <p:nvSpPr>
          <p:cNvPr id="8202" name="Oval 20">
            <a:extLst>
              <a:ext uri="{FF2B5EF4-FFF2-40B4-BE49-F238E27FC236}">
                <a16:creationId xmlns:a16="http://schemas.microsoft.com/office/drawing/2014/main" id="{7AFDAC71-450D-CF42-B59B-964311FACB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3125" y="2205038"/>
            <a:ext cx="1511300" cy="1454150"/>
          </a:xfrm>
          <a:prstGeom prst="ellipse">
            <a:avLst/>
          </a:prstGeom>
          <a:solidFill>
            <a:srgbClr val="C0C0C0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sv-SE"/>
          </a:p>
        </p:txBody>
      </p:sp>
      <p:sp>
        <p:nvSpPr>
          <p:cNvPr id="8203" name="Oval 21">
            <a:extLst>
              <a:ext uri="{FF2B5EF4-FFF2-40B4-BE49-F238E27FC236}">
                <a16:creationId xmlns:a16="http://schemas.microsoft.com/office/drawing/2014/main" id="{0E7940F5-213A-E141-8556-BF2EBE308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43925" y="2217738"/>
            <a:ext cx="1511300" cy="145415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sv-SE"/>
          </a:p>
        </p:txBody>
      </p:sp>
      <p:sp>
        <p:nvSpPr>
          <p:cNvPr id="8204" name="Oval 22">
            <a:extLst>
              <a:ext uri="{FF2B5EF4-FFF2-40B4-BE49-F238E27FC236}">
                <a16:creationId xmlns:a16="http://schemas.microsoft.com/office/drawing/2014/main" id="{38437D32-2B3B-9943-939E-62513D02BB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8388" y="2217738"/>
            <a:ext cx="1511300" cy="1454150"/>
          </a:xfrm>
          <a:prstGeom prst="ellipse">
            <a:avLst/>
          </a:prstGeom>
          <a:solidFill>
            <a:srgbClr val="C0C0C0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sv-SE"/>
          </a:p>
        </p:txBody>
      </p:sp>
      <p:sp>
        <p:nvSpPr>
          <p:cNvPr id="8205" name="Oval 23">
            <a:extLst>
              <a:ext uri="{FF2B5EF4-FFF2-40B4-BE49-F238E27FC236}">
                <a16:creationId xmlns:a16="http://schemas.microsoft.com/office/drawing/2014/main" id="{F520E283-2E38-6A47-AC8C-FC757B4017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24264" y="4899234"/>
            <a:ext cx="431800" cy="41592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sv-SE"/>
          </a:p>
        </p:txBody>
      </p:sp>
      <p:sp>
        <p:nvSpPr>
          <p:cNvPr id="8206" name="Text Box 24">
            <a:extLst>
              <a:ext uri="{FF2B5EF4-FFF2-40B4-BE49-F238E27FC236}">
                <a16:creationId xmlns:a16="http://schemas.microsoft.com/office/drawing/2014/main" id="{AFC46C63-4EBD-8A43-8104-50EE12AF8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51" y="4903995"/>
            <a:ext cx="2590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dirty="0"/>
              <a:t>Latent </a:t>
            </a:r>
            <a:r>
              <a:rPr lang="sv-SE" altLang="sv-SE" sz="2000" dirty="0" err="1"/>
              <a:t>target</a:t>
            </a:r>
            <a:r>
              <a:rPr lang="sv-SE" altLang="sv-SE" sz="2000" dirty="0"/>
              <a:t> </a:t>
            </a:r>
            <a:r>
              <a:rPr lang="sv-SE" altLang="sv-SE" sz="2000" dirty="0" err="1"/>
              <a:t>variable</a:t>
            </a:r>
            <a:endParaRPr lang="sv-SE" altLang="sv-SE" sz="2000" dirty="0"/>
          </a:p>
        </p:txBody>
      </p:sp>
      <p:sp>
        <p:nvSpPr>
          <p:cNvPr id="8207" name="Text Box 25">
            <a:extLst>
              <a:ext uri="{FF2B5EF4-FFF2-40B4-BE49-F238E27FC236}">
                <a16:creationId xmlns:a16="http://schemas.microsoft.com/office/drawing/2014/main" id="{A23DCA46-1090-5B42-96C1-6DDFD504C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109" y="4918283"/>
            <a:ext cx="13933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000" dirty="0"/>
              <a:t>Instrument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FA25B8-A3B5-E7AF-5AD8-802646D9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Internal</a:t>
            </a:r>
            <a:r>
              <a:rPr lang="sv-SE" dirty="0"/>
              <a:t> </a:t>
            </a:r>
            <a:r>
              <a:rPr lang="sv-SE" dirty="0" err="1"/>
              <a:t>validity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AA0703-34A1-176E-FE85-CF93941CA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65"/>
            <a:ext cx="10515600" cy="4304371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Do item scores </a:t>
            </a:r>
            <a:r>
              <a:rPr lang="sv-SE" dirty="0" err="1"/>
              <a:t>appear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together</a:t>
            </a:r>
            <a:r>
              <a:rPr lang="sv-SE" dirty="0"/>
              <a:t> to </a:t>
            </a:r>
            <a:r>
              <a:rPr lang="sv-SE" dirty="0" err="1"/>
              <a:t>yield</a:t>
            </a:r>
            <a:r>
              <a:rPr lang="sv-SE" dirty="0"/>
              <a:t> a valid total score?</a:t>
            </a:r>
          </a:p>
          <a:p>
            <a:endParaRPr lang="sv-SE" dirty="0"/>
          </a:p>
          <a:p>
            <a:r>
              <a:rPr lang="sv-SE" dirty="0" err="1"/>
              <a:t>Testing</a:t>
            </a:r>
            <a:r>
              <a:rPr lang="sv-SE" dirty="0"/>
              <a:t> </a:t>
            </a:r>
            <a:r>
              <a:rPr lang="sv-SE" dirty="0" err="1"/>
              <a:t>relates</a:t>
            </a:r>
            <a:r>
              <a:rPr lang="sv-SE" dirty="0"/>
              <a:t> to underpinning </a:t>
            </a:r>
            <a:r>
              <a:rPr lang="sv-SE" dirty="0" err="1"/>
              <a:t>psychometric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/</a:t>
            </a:r>
            <a:r>
              <a:rPr lang="sv-SE" dirty="0" err="1"/>
              <a:t>method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altLang="sv-SE" sz="2800" dirty="0" err="1"/>
              <a:t>According</a:t>
            </a:r>
            <a:r>
              <a:rPr lang="sv-SE" altLang="sv-SE" sz="2800" dirty="0"/>
              <a:t> to CTT/</a:t>
            </a:r>
            <a:r>
              <a:rPr lang="sv-SE" altLang="sv-SE" sz="2800" dirty="0" err="1"/>
              <a:t>Likert</a:t>
            </a:r>
            <a:r>
              <a:rPr lang="sv-SE" altLang="sv-SE" sz="2800" dirty="0"/>
              <a:t> </a:t>
            </a:r>
            <a:r>
              <a:rPr lang="sv-SE" altLang="sv-SE" sz="2800" dirty="0" err="1"/>
              <a:t>scaling</a:t>
            </a:r>
            <a:endParaRPr lang="sv-SE" altLang="sv-SE" sz="2800" dirty="0"/>
          </a:p>
          <a:p>
            <a:r>
              <a:rPr lang="sv-SE" altLang="sv-SE" sz="2400" dirty="0"/>
              <a:t>Data </a:t>
            </a:r>
            <a:r>
              <a:rPr lang="sv-SE" altLang="sv-SE" sz="2400" dirty="0" err="1"/>
              <a:t>quality</a:t>
            </a:r>
            <a:endParaRPr lang="sv-SE" altLang="sv-SE" sz="2400" dirty="0"/>
          </a:p>
          <a:p>
            <a:r>
              <a:rPr lang="sv-SE" altLang="sv-SE" sz="2400" dirty="0" err="1"/>
              <a:t>Legitimacy</a:t>
            </a:r>
            <a:r>
              <a:rPr lang="sv-SE" altLang="sv-SE" sz="2400" dirty="0"/>
              <a:t> </a:t>
            </a:r>
            <a:r>
              <a:rPr lang="sv-SE" altLang="sv-SE" sz="2400" dirty="0" err="1"/>
              <a:t>of</a:t>
            </a:r>
            <a:r>
              <a:rPr lang="sv-SE" altLang="sv-SE" sz="2400" dirty="0"/>
              <a:t> </a:t>
            </a:r>
            <a:r>
              <a:rPr lang="sv-SE" altLang="sv-SE" sz="2400" dirty="0" err="1"/>
              <a:t>summing</a:t>
            </a:r>
            <a:r>
              <a:rPr lang="sv-SE" altLang="sv-SE" sz="2400" dirty="0"/>
              <a:t> </a:t>
            </a:r>
            <a:r>
              <a:rPr lang="sv-SE" altLang="sv-SE" sz="2400" dirty="0" err="1"/>
              <a:t>items</a:t>
            </a:r>
            <a:r>
              <a:rPr lang="sv-SE" altLang="sv-SE" sz="2400" dirty="0"/>
              <a:t> </a:t>
            </a:r>
            <a:r>
              <a:rPr lang="sv-SE" altLang="sv-SE" sz="2400" dirty="0" err="1"/>
              <a:t>into</a:t>
            </a:r>
            <a:r>
              <a:rPr lang="sv-SE" altLang="sv-SE" sz="2400" dirty="0"/>
              <a:t> total scores</a:t>
            </a:r>
          </a:p>
          <a:p>
            <a:r>
              <a:rPr lang="sv-SE" altLang="sv-SE" sz="2400" dirty="0" err="1"/>
              <a:t>Scale</a:t>
            </a:r>
            <a:r>
              <a:rPr lang="sv-SE" altLang="sv-SE" sz="2400" dirty="0"/>
              <a:t> unidimensionality</a:t>
            </a:r>
          </a:p>
          <a:p>
            <a:r>
              <a:rPr lang="sv-SE" altLang="sv-SE" sz="2400" dirty="0"/>
              <a:t>Score distribution; </a:t>
            </a:r>
            <a:r>
              <a:rPr lang="sv-SE" altLang="sv-SE" sz="2400" dirty="0" err="1"/>
              <a:t>floor</a:t>
            </a:r>
            <a:r>
              <a:rPr lang="sv-SE" altLang="sv-SE" sz="2400" dirty="0"/>
              <a:t>/</a:t>
            </a:r>
            <a:r>
              <a:rPr lang="sv-SE" altLang="sv-SE" sz="2400" dirty="0" err="1"/>
              <a:t>ceiling</a:t>
            </a:r>
            <a:r>
              <a:rPr lang="sv-SE" altLang="sv-SE" sz="2400" dirty="0"/>
              <a:t> </a:t>
            </a:r>
            <a:r>
              <a:rPr lang="sv-SE" altLang="sv-SE" sz="2400" dirty="0" err="1"/>
              <a:t>effects</a:t>
            </a:r>
            <a:endParaRPr lang="sv-SE" altLang="sv-SE" sz="2400" dirty="0"/>
          </a:p>
          <a:p>
            <a:r>
              <a:rPr lang="sv-SE" sz="2400" dirty="0" err="1"/>
              <a:t>Reliability</a:t>
            </a:r>
            <a:r>
              <a:rPr lang="sv-SE" sz="2400" dirty="0"/>
              <a:t> (</a:t>
            </a:r>
            <a:r>
              <a:rPr lang="sv-SE" sz="2400" dirty="0" err="1"/>
              <a:t>internal</a:t>
            </a:r>
            <a:r>
              <a:rPr lang="sv-SE" sz="2400" dirty="0"/>
              <a:t> </a:t>
            </a:r>
            <a:r>
              <a:rPr lang="sv-SE" sz="2400" dirty="0" err="1"/>
              <a:t>consistency</a:t>
            </a:r>
            <a:r>
              <a:rPr lang="sv-SE" sz="2400" dirty="0"/>
              <a:t>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824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C6089-D389-E034-E6B5-8CE214CB3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9"/>
          <a:stretch/>
        </p:blipFill>
        <p:spPr bwMode="auto">
          <a:xfrm>
            <a:off x="7428495" y="986666"/>
            <a:ext cx="3403057" cy="530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F5E9E18-9E5A-AC10-03E3-A1EF0AD2C2A1}"/>
              </a:ext>
            </a:extLst>
          </p:cNvPr>
          <p:cNvSpPr txBox="1">
            <a:spLocks noChangeArrowheads="1"/>
          </p:cNvSpPr>
          <p:nvPr/>
        </p:nvSpPr>
        <p:spPr>
          <a:xfrm>
            <a:off x="1360448" y="1299975"/>
            <a:ext cx="5675971" cy="4678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altLang="sv-SE" sz="2000" dirty="0"/>
              <a:t>Data </a:t>
            </a:r>
            <a:r>
              <a:rPr lang="sv-SE" altLang="sv-SE" sz="2000" dirty="0" err="1"/>
              <a:t>quality</a:t>
            </a:r>
            <a:endParaRPr lang="sv-SE" altLang="sv-SE" sz="2000" dirty="0"/>
          </a:p>
          <a:p>
            <a:pPr lvl="1"/>
            <a:r>
              <a:rPr lang="sv-SE" altLang="sv-SE" sz="1800" dirty="0">
                <a:ea typeface="Arial" panose="020B0604020202020204" pitchFamily="34" charset="0"/>
              </a:rPr>
              <a:t>% </a:t>
            </a:r>
            <a:r>
              <a:rPr lang="sv-SE" altLang="sv-SE" sz="1800" dirty="0" err="1">
                <a:ea typeface="Arial" panose="020B0604020202020204" pitchFamily="34" charset="0"/>
              </a:rPr>
              <a:t>missing</a:t>
            </a:r>
            <a:r>
              <a:rPr lang="sv-SE" altLang="sv-SE" sz="1800" dirty="0">
                <a:ea typeface="Arial" panose="020B0604020202020204" pitchFamily="34" charset="0"/>
              </a:rPr>
              <a:t> </a:t>
            </a:r>
            <a:r>
              <a:rPr lang="sv-SE" altLang="sv-SE" sz="1800" dirty="0" err="1">
                <a:ea typeface="Arial" panose="020B0604020202020204" pitchFamily="34" charset="0"/>
              </a:rPr>
              <a:t>responses</a:t>
            </a:r>
            <a:r>
              <a:rPr lang="sv-SE" altLang="sv-SE" sz="1800" dirty="0">
                <a:ea typeface="Arial" panose="020B0604020202020204" pitchFamily="34" charset="0"/>
              </a:rPr>
              <a:t>/item (&lt;10% per item)</a:t>
            </a:r>
          </a:p>
          <a:p>
            <a:pPr lvl="1"/>
            <a:r>
              <a:rPr lang="sv-SE" altLang="sv-SE" sz="1800" dirty="0">
                <a:ea typeface="Arial" panose="020B0604020202020204" pitchFamily="34" charset="0"/>
              </a:rPr>
              <a:t>(% </a:t>
            </a:r>
            <a:r>
              <a:rPr lang="sv-SE" altLang="sv-SE" sz="1800" dirty="0" err="1">
                <a:ea typeface="Arial" panose="020B0604020202020204" pitchFamily="34" charset="0"/>
              </a:rPr>
              <a:t>computable</a:t>
            </a:r>
            <a:r>
              <a:rPr lang="sv-SE" altLang="sv-SE" sz="1800" dirty="0">
                <a:ea typeface="Arial" panose="020B0604020202020204" pitchFamily="34" charset="0"/>
              </a:rPr>
              <a:t> total scores)</a:t>
            </a:r>
          </a:p>
          <a:p>
            <a:r>
              <a:rPr lang="sv-SE" altLang="sv-SE" sz="2000" dirty="0" err="1"/>
              <a:t>Legitimacy</a:t>
            </a:r>
            <a:r>
              <a:rPr lang="sv-SE" altLang="sv-SE" sz="2000" dirty="0"/>
              <a:t>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</a:t>
            </a:r>
            <a:r>
              <a:rPr lang="sv-SE" altLang="sv-SE" sz="2000" dirty="0" err="1"/>
              <a:t>summing</a:t>
            </a:r>
            <a:r>
              <a:rPr lang="sv-SE" altLang="sv-SE" sz="2000" dirty="0"/>
              <a:t> </a:t>
            </a:r>
            <a:r>
              <a:rPr lang="sv-SE" altLang="sv-SE" sz="2000" dirty="0" err="1"/>
              <a:t>items</a:t>
            </a:r>
            <a:r>
              <a:rPr lang="sv-SE" altLang="sv-SE" sz="2000" dirty="0"/>
              <a:t> </a:t>
            </a:r>
            <a:r>
              <a:rPr lang="sv-SE" altLang="sv-SE" sz="2000" dirty="0" err="1"/>
              <a:t>into</a:t>
            </a:r>
            <a:r>
              <a:rPr lang="sv-SE" altLang="sv-SE" sz="2000" dirty="0"/>
              <a:t> total score</a:t>
            </a:r>
          </a:p>
          <a:p>
            <a:pPr lvl="1"/>
            <a:r>
              <a:rPr lang="sv-SE" altLang="sv-SE" sz="1800" dirty="0">
                <a:ea typeface="Arial" panose="020B0604020202020204" pitchFamily="34" charset="0"/>
              </a:rPr>
              <a:t>Item </a:t>
            </a:r>
            <a:r>
              <a:rPr lang="sv-SE" altLang="sv-SE" sz="1800" dirty="0" err="1">
                <a:ea typeface="Arial" panose="020B0604020202020204" pitchFamily="34" charset="0"/>
              </a:rPr>
              <a:t>level</a:t>
            </a:r>
            <a:r>
              <a:rPr lang="sv-SE" altLang="sv-SE" sz="1800" dirty="0">
                <a:ea typeface="Arial" panose="020B0604020202020204" pitchFamily="34" charset="0"/>
              </a:rPr>
              <a:t> </a:t>
            </a:r>
            <a:r>
              <a:rPr lang="sv-SE" altLang="sv-SE" sz="1800" dirty="0" err="1">
                <a:ea typeface="Arial" panose="020B0604020202020204" pitchFamily="34" charset="0"/>
              </a:rPr>
              <a:t>descriptive</a:t>
            </a:r>
            <a:r>
              <a:rPr lang="sv-SE" altLang="sv-SE" sz="1800" dirty="0">
                <a:ea typeface="Arial" panose="020B0604020202020204" pitchFamily="34" charset="0"/>
              </a:rPr>
              <a:t> </a:t>
            </a:r>
            <a:r>
              <a:rPr lang="sv-SE" altLang="sv-SE" sz="1800" dirty="0" err="1">
                <a:ea typeface="Arial" panose="020B0604020202020204" pitchFamily="34" charset="0"/>
              </a:rPr>
              <a:t>statistics</a:t>
            </a:r>
            <a:r>
              <a:rPr lang="sv-SE" altLang="sv-SE" sz="1800" dirty="0">
                <a:ea typeface="Arial" panose="020B0604020202020204" pitchFamily="34" charset="0"/>
              </a:rPr>
              <a:t> (</a:t>
            </a:r>
            <a:r>
              <a:rPr lang="sv-SE" altLang="sv-SE" sz="1800" dirty="0" err="1">
                <a:ea typeface="Arial" panose="020B0604020202020204" pitchFamily="34" charset="0"/>
              </a:rPr>
              <a:t>similar</a:t>
            </a:r>
            <a:r>
              <a:rPr lang="sv-SE" altLang="sv-SE" sz="1800" dirty="0">
                <a:ea typeface="Arial" panose="020B0604020202020204" pitchFamily="34" charset="0"/>
              </a:rPr>
              <a:t> </a:t>
            </a:r>
            <a:r>
              <a:rPr lang="sv-SE" altLang="sv-SE" sz="1800" dirty="0" err="1">
                <a:ea typeface="Arial" panose="020B0604020202020204" pitchFamily="34" charset="0"/>
              </a:rPr>
              <a:t>means</a:t>
            </a:r>
            <a:r>
              <a:rPr lang="sv-SE" altLang="sv-SE" sz="1800" dirty="0">
                <a:ea typeface="Arial" panose="020B0604020202020204" pitchFamily="34" charset="0"/>
              </a:rPr>
              <a:t>, SDs)</a:t>
            </a:r>
          </a:p>
          <a:p>
            <a:pPr lvl="1"/>
            <a:r>
              <a:rPr lang="sv-SE" altLang="sv-SE" sz="1800" dirty="0" err="1">
                <a:ea typeface="Arial" panose="020B0604020202020204" pitchFamily="34" charset="0"/>
              </a:rPr>
              <a:t>Corrected</a:t>
            </a:r>
            <a:r>
              <a:rPr lang="sv-SE" altLang="sv-SE" sz="1800" dirty="0">
                <a:ea typeface="Arial" panose="020B0604020202020204" pitchFamily="34" charset="0"/>
              </a:rPr>
              <a:t> item-total </a:t>
            </a:r>
            <a:r>
              <a:rPr lang="sv-SE" altLang="sv-SE" sz="1800" dirty="0" err="1">
                <a:ea typeface="Arial" panose="020B0604020202020204" pitchFamily="34" charset="0"/>
              </a:rPr>
              <a:t>correlations</a:t>
            </a:r>
            <a:r>
              <a:rPr lang="sv-SE" altLang="sv-SE" sz="1800" dirty="0">
                <a:ea typeface="Arial" panose="020B0604020202020204" pitchFamily="34" charset="0"/>
              </a:rPr>
              <a:t> (&gt;0.3)</a:t>
            </a:r>
          </a:p>
          <a:p>
            <a:r>
              <a:rPr lang="sv-SE" altLang="sv-SE" sz="2000" dirty="0" err="1"/>
              <a:t>Scale</a:t>
            </a:r>
            <a:r>
              <a:rPr lang="sv-SE" altLang="sv-SE" sz="2000" dirty="0"/>
              <a:t> unidimensionality</a:t>
            </a:r>
          </a:p>
          <a:p>
            <a:pPr lvl="1"/>
            <a:r>
              <a:rPr lang="sv-SE" altLang="sv-SE" sz="1800" dirty="0" err="1">
                <a:ea typeface="Arial" panose="020B0604020202020204" pitchFamily="34" charset="0"/>
              </a:rPr>
              <a:t>Corrected</a:t>
            </a:r>
            <a:r>
              <a:rPr lang="sv-SE" altLang="sv-SE" sz="1800" dirty="0">
                <a:ea typeface="Arial" panose="020B0604020202020204" pitchFamily="34" charset="0"/>
              </a:rPr>
              <a:t> item-total </a:t>
            </a:r>
            <a:r>
              <a:rPr lang="sv-SE" altLang="sv-SE" sz="1800" dirty="0" err="1">
                <a:ea typeface="Arial" panose="020B0604020202020204" pitchFamily="34" charset="0"/>
              </a:rPr>
              <a:t>correlations</a:t>
            </a:r>
            <a:r>
              <a:rPr lang="sv-SE" altLang="sv-SE" sz="1800" dirty="0">
                <a:ea typeface="Arial" panose="020B0604020202020204" pitchFamily="34" charset="0"/>
              </a:rPr>
              <a:t> (&gt;0.4)</a:t>
            </a:r>
          </a:p>
          <a:p>
            <a:r>
              <a:rPr lang="sv-SE" altLang="sv-SE" sz="2000" dirty="0"/>
              <a:t>Score distribution; </a:t>
            </a:r>
            <a:r>
              <a:rPr lang="sv-SE" altLang="sv-SE" sz="2000" dirty="0" err="1"/>
              <a:t>floor</a:t>
            </a:r>
            <a:r>
              <a:rPr lang="sv-SE" altLang="sv-SE" sz="2000" dirty="0"/>
              <a:t>/</a:t>
            </a:r>
            <a:r>
              <a:rPr lang="sv-SE" altLang="sv-SE" sz="2000" dirty="0" err="1"/>
              <a:t>ceiling</a:t>
            </a:r>
            <a:r>
              <a:rPr lang="sv-SE" altLang="sv-SE" sz="2000" dirty="0"/>
              <a:t> </a:t>
            </a:r>
            <a:r>
              <a:rPr lang="sv-SE" altLang="sv-SE" sz="2000" dirty="0" err="1"/>
              <a:t>effects</a:t>
            </a:r>
            <a:endParaRPr lang="sv-SE" altLang="sv-SE" sz="2000" dirty="0"/>
          </a:p>
          <a:p>
            <a:pPr lvl="1"/>
            <a:r>
              <a:rPr lang="sv-SE" altLang="sv-SE" sz="1800" dirty="0"/>
              <a:t>Scores match the </a:t>
            </a:r>
            <a:r>
              <a:rPr lang="sv-SE" altLang="sv-SE" sz="1800" dirty="0" err="1"/>
              <a:t>scale’s</a:t>
            </a:r>
            <a:r>
              <a:rPr lang="sv-SE" altLang="sv-SE" sz="1800" dirty="0"/>
              <a:t> </a:t>
            </a:r>
            <a:r>
              <a:rPr lang="sv-SE" altLang="sv-SE" sz="1800" dirty="0" err="1"/>
              <a:t>outcome</a:t>
            </a:r>
            <a:r>
              <a:rPr lang="sv-SE" altLang="sv-SE" sz="1800" dirty="0"/>
              <a:t> </a:t>
            </a:r>
            <a:r>
              <a:rPr lang="sv-SE" altLang="sv-SE" sz="1800" dirty="0" err="1"/>
              <a:t>range</a:t>
            </a:r>
            <a:r>
              <a:rPr lang="sv-SE" altLang="sv-SE" sz="1800" dirty="0"/>
              <a:t> </a:t>
            </a:r>
          </a:p>
          <a:p>
            <a:pPr lvl="1"/>
            <a:r>
              <a:rPr lang="sv-SE" altLang="sv-SE" sz="1800" dirty="0"/>
              <a:t>No </a:t>
            </a:r>
            <a:r>
              <a:rPr lang="sv-SE" altLang="sv-SE" sz="1800" dirty="0" err="1"/>
              <a:t>excessive</a:t>
            </a:r>
            <a:r>
              <a:rPr lang="sv-SE" altLang="sv-SE" sz="1800" dirty="0"/>
              <a:t> </a:t>
            </a:r>
            <a:r>
              <a:rPr lang="sv-SE" altLang="sv-SE" sz="1800" dirty="0" err="1"/>
              <a:t>floor</a:t>
            </a:r>
            <a:r>
              <a:rPr lang="sv-SE" altLang="sv-SE" sz="1800" dirty="0"/>
              <a:t>/</a:t>
            </a:r>
            <a:r>
              <a:rPr lang="sv-SE" altLang="sv-SE" sz="1800" dirty="0" err="1"/>
              <a:t>ceiling</a:t>
            </a:r>
            <a:r>
              <a:rPr lang="sv-SE" altLang="sv-SE" sz="1800" dirty="0"/>
              <a:t> </a:t>
            </a:r>
            <a:r>
              <a:rPr lang="sv-SE" altLang="sv-SE" sz="1800" dirty="0" err="1"/>
              <a:t>effects</a:t>
            </a:r>
            <a:r>
              <a:rPr lang="sv-SE" altLang="sv-SE" sz="1800" dirty="0"/>
              <a:t> (&lt;15-20%)</a:t>
            </a:r>
          </a:p>
          <a:p>
            <a:r>
              <a:rPr lang="sv-SE" altLang="sv-SE" sz="2000" dirty="0" err="1"/>
              <a:t>Reliability</a:t>
            </a:r>
            <a:endParaRPr lang="sv-SE" altLang="sv-SE" sz="2000" dirty="0"/>
          </a:p>
          <a:p>
            <a:pPr lvl="1"/>
            <a:r>
              <a:rPr lang="sv-SE" altLang="ja-JP" sz="1800" dirty="0" err="1">
                <a:ea typeface="MS PGothic" panose="020B0600070205080204" pitchFamily="34" charset="-128"/>
              </a:rPr>
              <a:t>Low</a:t>
            </a:r>
            <a:r>
              <a:rPr lang="sv-SE" altLang="ja-JP" sz="1800" dirty="0">
                <a:ea typeface="MS PGothic" panose="020B0600070205080204" pitchFamily="34" charset="-128"/>
              </a:rPr>
              <a:t> </a:t>
            </a:r>
            <a:r>
              <a:rPr lang="sv-SE" altLang="ja-JP" sz="1800" dirty="0" err="1">
                <a:ea typeface="MS PGothic" panose="020B0600070205080204" pitchFamily="34" charset="-128"/>
              </a:rPr>
              <a:t>levels</a:t>
            </a:r>
            <a:r>
              <a:rPr lang="sv-SE" altLang="ja-JP" sz="1800" dirty="0">
                <a:ea typeface="MS PGothic" panose="020B0600070205080204" pitchFamily="34" charset="-128"/>
              </a:rPr>
              <a:t> </a:t>
            </a:r>
            <a:r>
              <a:rPr lang="sv-SE" altLang="ja-JP" sz="1800" dirty="0" err="1">
                <a:ea typeface="MS PGothic" panose="020B0600070205080204" pitchFamily="34" charset="-128"/>
              </a:rPr>
              <a:t>of</a:t>
            </a:r>
            <a:r>
              <a:rPr lang="sv-SE" altLang="ja-JP" sz="1800" dirty="0">
                <a:ea typeface="MS PGothic" panose="020B0600070205080204" pitchFamily="34" charset="-128"/>
              </a:rPr>
              <a:t> </a:t>
            </a:r>
            <a:r>
              <a:rPr lang="sv-SE" altLang="ja-JP" sz="1800" dirty="0" err="1">
                <a:ea typeface="MS PGothic" panose="020B0600070205080204" pitchFamily="34" charset="-128"/>
              </a:rPr>
              <a:t>measurement</a:t>
            </a:r>
            <a:r>
              <a:rPr lang="sv-SE" altLang="ja-JP" sz="1800" dirty="0">
                <a:ea typeface="MS PGothic" panose="020B0600070205080204" pitchFamily="34" charset="-128"/>
              </a:rPr>
              <a:t> </a:t>
            </a:r>
            <a:r>
              <a:rPr lang="sv-SE" altLang="ja-JP" sz="1800" dirty="0" err="1">
                <a:ea typeface="MS PGothic" panose="020B0600070205080204" pitchFamily="34" charset="-128"/>
              </a:rPr>
              <a:t>error</a:t>
            </a:r>
            <a:endParaRPr lang="sv-SE" altLang="ja-JP" sz="1800" dirty="0">
              <a:ea typeface="MS PGothic" panose="020B0600070205080204" pitchFamily="34" charset="-128"/>
            </a:endParaRPr>
          </a:p>
          <a:p>
            <a:pPr lvl="1"/>
            <a:r>
              <a:rPr lang="sv-SE" altLang="sv-SE" sz="1800" dirty="0" err="1">
                <a:ea typeface="Arial" panose="020B0604020202020204" pitchFamily="34" charset="0"/>
              </a:rPr>
              <a:t>Cronbach</a:t>
            </a:r>
            <a:r>
              <a:rPr lang="sv-SE" altLang="ja-JP" sz="1800" dirty="0" err="1">
                <a:ea typeface="MS PGothic" panose="020B0600070205080204" pitchFamily="34" charset="-128"/>
              </a:rPr>
              <a:t>'</a:t>
            </a:r>
            <a:r>
              <a:rPr lang="sv-SE" altLang="sv-SE" sz="1800" dirty="0" err="1">
                <a:ea typeface="Arial" panose="020B0604020202020204" pitchFamily="34" charset="0"/>
              </a:rPr>
              <a:t>s</a:t>
            </a:r>
            <a:r>
              <a:rPr lang="sv-SE" altLang="sv-SE" sz="1800" dirty="0">
                <a:ea typeface="Arial" panose="020B0604020202020204" pitchFamily="34" charset="0"/>
              </a:rPr>
              <a:t> </a:t>
            </a:r>
            <a:r>
              <a:rPr lang="sv-SE" altLang="ja-JP" sz="1800" dirty="0" err="1">
                <a:ea typeface="MS PGothic" panose="020B0600070205080204" pitchFamily="34" charset="-128"/>
              </a:rPr>
              <a:t>coefficient</a:t>
            </a:r>
            <a:r>
              <a:rPr lang="sv-SE" altLang="ja-JP" sz="1800" dirty="0">
                <a:ea typeface="MS PGothic" panose="020B0600070205080204" pitchFamily="34" charset="-128"/>
              </a:rPr>
              <a:t> </a:t>
            </a:r>
            <a:r>
              <a:rPr lang="sv-SE" altLang="ja-JP" sz="1800" dirty="0" err="1">
                <a:ea typeface="MS PGothic" panose="020B0600070205080204" pitchFamily="34" charset="-128"/>
              </a:rPr>
              <a:t>alpha</a:t>
            </a:r>
            <a:r>
              <a:rPr lang="sv-SE" altLang="ja-JP" sz="1800" dirty="0">
                <a:ea typeface="MS PGothic" panose="020B0600070205080204" pitchFamily="34" charset="-128"/>
              </a:rPr>
              <a:t> (≥0.7/0.8)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920927-087C-E077-D81D-285302411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5" y="49695"/>
            <a:ext cx="4600810" cy="11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2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2A1915-6AF3-B547-8BB0-02F6CE87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18" y="684894"/>
            <a:ext cx="10515600" cy="742315"/>
          </a:xfrm>
        </p:spPr>
        <p:txBody>
          <a:bodyPr/>
          <a:lstStyle/>
          <a:p>
            <a:r>
              <a:rPr lang="sv-SE" altLang="sv-SE" sz="3600" dirty="0">
                <a:ea typeface="Arial" panose="020B0604020202020204" pitchFamily="34" charset="0"/>
              </a:rPr>
              <a:t>Corrected item-total correlations</a:t>
            </a:r>
            <a:endParaRPr lang="sv-SE" sz="3600" dirty="0"/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F0D6031D-9113-D54D-9823-E1E645421AC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2661420"/>
              </p:ext>
            </p:extLst>
          </p:nvPr>
        </p:nvGraphicFramePr>
        <p:xfrm>
          <a:off x="7961663" y="2647321"/>
          <a:ext cx="28906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196421529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00935395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836592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Item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i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Total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90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ym typeface="Wingdings" pitchFamily="2" charset="2"/>
                        </a:rPr>
                        <a:t>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i2+i3+i4+i5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86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itchFamily="2" charset="2"/>
                        </a:rPr>
                        <a:t></a:t>
                      </a:r>
                      <a:endParaRPr kumimoji="0" lang="sv-S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i1+i3+i4+i5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817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itchFamily="2" charset="2"/>
                        </a:rPr>
                        <a:t></a:t>
                      </a:r>
                      <a:endParaRPr kumimoji="0" lang="sv-S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i1+i2+i4+i5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26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itchFamily="2" charset="2"/>
                        </a:rPr>
                        <a:t></a:t>
                      </a:r>
                      <a:endParaRPr kumimoji="0" lang="sv-S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i1+i2+i3+i5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079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i5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itchFamily="2" charset="2"/>
                        </a:rPr>
                        <a:t></a:t>
                      </a:r>
                      <a:endParaRPr kumimoji="0" lang="sv-S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i1+i2+i3+i4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149941"/>
                  </a:ext>
                </a:extLst>
              </a:tr>
            </a:tbl>
          </a:graphicData>
        </a:graphic>
      </p:graphicFrame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E2510CB-3885-E843-B8F3-852423761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8135" y="2185639"/>
            <a:ext cx="5766996" cy="2686722"/>
          </a:xfrm>
        </p:spPr>
        <p:txBody>
          <a:bodyPr/>
          <a:lstStyle/>
          <a:p>
            <a:r>
              <a:rPr lang="sv-SE" sz="2400" dirty="0"/>
              <a:t>The correlation between each item and the total score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other</a:t>
            </a:r>
            <a:r>
              <a:rPr lang="sv-SE" sz="2400" dirty="0"/>
              <a:t> </a:t>
            </a:r>
            <a:r>
              <a:rPr lang="sv-SE" sz="2400" dirty="0" err="1"/>
              <a:t>items</a:t>
            </a:r>
            <a:r>
              <a:rPr lang="sv-SE" sz="2400" dirty="0"/>
              <a:t> in the same </a:t>
            </a:r>
            <a:r>
              <a:rPr lang="sv-SE" sz="2400" dirty="0" err="1"/>
              <a:t>scale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Correction of overestimated correlation </a:t>
            </a:r>
            <a:r>
              <a:rPr lang="sv-SE" sz="2400" dirty="0" err="1"/>
              <a:t>if</a:t>
            </a:r>
            <a:r>
              <a:rPr lang="sv-SE" sz="2400" dirty="0"/>
              <a:t> the item is included in total score (in part </a:t>
            </a:r>
            <a:r>
              <a:rPr lang="sv-SE" sz="2400" dirty="0" err="1"/>
              <a:t>correlated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dirty="0" err="1"/>
              <a:t>itself</a:t>
            </a:r>
            <a:r>
              <a:rPr lang="sv-SE" sz="2400" dirty="0"/>
              <a:t>)</a:t>
            </a: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EBE8740-A470-064E-8DC1-214B85AACC9D}"/>
              </a:ext>
            </a:extLst>
          </p:cNvPr>
          <p:cNvSpPr txBox="1"/>
          <p:nvPr/>
        </p:nvSpPr>
        <p:spPr>
          <a:xfrm>
            <a:off x="994418" y="5251247"/>
            <a:ext cx="916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Indication </a:t>
            </a:r>
            <a:r>
              <a:rPr lang="sv-SE" sz="2400" dirty="0" err="1"/>
              <a:t>of</a:t>
            </a:r>
            <a:r>
              <a:rPr lang="sv-SE" sz="2400" dirty="0"/>
              <a:t> unidimensionality and the role of </a:t>
            </a:r>
            <a:r>
              <a:rPr lang="sv-SE" sz="2400" dirty="0" err="1"/>
              <a:t>items</a:t>
            </a:r>
            <a:r>
              <a:rPr lang="sv-SE" sz="2400" dirty="0"/>
              <a:t> in the total score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4EC88DB-B34D-D1E7-A6CB-1DD63F08B9A4}"/>
              </a:ext>
            </a:extLst>
          </p:cNvPr>
          <p:cNvSpPr txBox="1"/>
          <p:nvPr/>
        </p:nvSpPr>
        <p:spPr>
          <a:xfrm>
            <a:off x="8039537" y="2268435"/>
            <a:ext cx="273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Example</a:t>
            </a:r>
            <a:r>
              <a:rPr lang="sv-SE" dirty="0"/>
              <a:t> 5-item instrument</a:t>
            </a:r>
          </a:p>
        </p:txBody>
      </p:sp>
    </p:spTree>
    <p:extLst>
      <p:ext uri="{BB962C8B-B14F-4D97-AF65-F5344CB8AC3E}">
        <p14:creationId xmlns:p14="http://schemas.microsoft.com/office/powerpoint/2010/main" val="184176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38BF79-18D5-15E1-3681-4F64AFE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 err="1">
                <a:latin typeface="Arial" charset="0"/>
              </a:rPr>
              <a:t>Floor</a:t>
            </a:r>
            <a:r>
              <a:rPr lang="sv-SE" sz="4400" dirty="0">
                <a:latin typeface="Arial" charset="0"/>
              </a:rPr>
              <a:t>/</a:t>
            </a:r>
            <a:r>
              <a:rPr lang="sv-SE" sz="4400" dirty="0" err="1">
                <a:latin typeface="Arial" charset="0"/>
              </a:rPr>
              <a:t>ceiling</a:t>
            </a:r>
            <a:r>
              <a:rPr lang="sv-SE" sz="4400" dirty="0">
                <a:latin typeface="Arial" charset="0"/>
              </a:rPr>
              <a:t> </a:t>
            </a:r>
            <a:r>
              <a:rPr lang="sv-SE" sz="4400" dirty="0" err="1">
                <a:latin typeface="Arial" charset="0"/>
              </a:rPr>
              <a:t>effects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625553-2546-BBD2-BEC2-523E20DC7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652" y="1795893"/>
            <a:ext cx="6331857" cy="481552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sv-SE" sz="2400" dirty="0">
                <a:latin typeface="Arial" charset="0"/>
              </a:rPr>
              <a:t>Proportion (%) </a:t>
            </a:r>
            <a:r>
              <a:rPr lang="sv-SE" sz="2400" dirty="0" err="1">
                <a:latin typeface="Arial" charset="0"/>
              </a:rPr>
              <a:t>of</a:t>
            </a:r>
            <a:r>
              <a:rPr lang="sv-SE" sz="2400" dirty="0">
                <a:latin typeface="Arial" charset="0"/>
              </a:rPr>
              <a:t> persons </a:t>
            </a:r>
            <a:r>
              <a:rPr lang="sv-SE" sz="2400" dirty="0" err="1">
                <a:latin typeface="Arial" charset="0"/>
              </a:rPr>
              <a:t>with</a:t>
            </a:r>
            <a:r>
              <a:rPr lang="sv-SE" sz="2400" dirty="0">
                <a:latin typeface="Arial" charset="0"/>
              </a:rPr>
              <a:t> </a:t>
            </a:r>
            <a:r>
              <a:rPr lang="sv-SE" sz="2400" dirty="0" err="1">
                <a:latin typeface="Arial" charset="0"/>
              </a:rPr>
              <a:t>lowest</a:t>
            </a:r>
            <a:r>
              <a:rPr lang="sv-SE" sz="2400" dirty="0">
                <a:latin typeface="Arial" charset="0"/>
              </a:rPr>
              <a:t> (</a:t>
            </a:r>
            <a:r>
              <a:rPr lang="sv-SE" sz="2400" dirty="0" err="1">
                <a:latin typeface="Arial" charset="0"/>
              </a:rPr>
              <a:t>floor</a:t>
            </a:r>
            <a:r>
              <a:rPr lang="sv-SE" sz="2400" dirty="0">
                <a:latin typeface="Arial" charset="0"/>
              </a:rPr>
              <a:t>) and </a:t>
            </a:r>
            <a:r>
              <a:rPr lang="sv-SE" sz="2400" dirty="0" err="1">
                <a:latin typeface="Arial" charset="0"/>
              </a:rPr>
              <a:t>highest</a:t>
            </a:r>
            <a:r>
              <a:rPr lang="sv-SE" sz="2400" dirty="0">
                <a:latin typeface="Arial" charset="0"/>
              </a:rPr>
              <a:t> (</a:t>
            </a:r>
            <a:r>
              <a:rPr lang="sv-SE" sz="2400" dirty="0" err="1">
                <a:latin typeface="Arial" charset="0"/>
              </a:rPr>
              <a:t>ceiling</a:t>
            </a:r>
            <a:r>
              <a:rPr lang="sv-SE" sz="2400" dirty="0">
                <a:latin typeface="Arial" charset="0"/>
              </a:rPr>
              <a:t>) </a:t>
            </a:r>
            <a:r>
              <a:rPr lang="sv-SE" sz="2400" dirty="0" err="1">
                <a:latin typeface="Arial" charset="0"/>
              </a:rPr>
              <a:t>possible</a:t>
            </a:r>
            <a:r>
              <a:rPr lang="sv-SE" sz="2400" dirty="0">
                <a:latin typeface="Arial" charset="0"/>
              </a:rPr>
              <a:t> scores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sv-SE" sz="2000" dirty="0" err="1">
                <a:latin typeface="Arial" charset="0"/>
              </a:rPr>
              <a:t>Unknown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locations</a:t>
            </a:r>
            <a:endParaRPr lang="sv-SE" sz="2000" dirty="0">
              <a:latin typeface="Arial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sv-SE" sz="2000" dirty="0" err="1">
                <a:latin typeface="Arial" charset="0"/>
              </a:rPr>
              <a:t>Cannot</a:t>
            </a:r>
            <a:r>
              <a:rPr lang="sv-SE" sz="2000" dirty="0">
                <a:latin typeface="Arial" charset="0"/>
              </a:rPr>
              <a:t> be </a:t>
            </a:r>
            <a:r>
              <a:rPr lang="sv-SE" sz="2000" dirty="0" err="1">
                <a:latin typeface="Arial" charset="0"/>
              </a:rPr>
              <a:t>compared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with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each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other</a:t>
            </a:r>
            <a:endParaRPr lang="sv-SE" sz="2000" dirty="0">
              <a:latin typeface="Arial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sv-SE" sz="2000" dirty="0" err="1">
                <a:latin typeface="Arial" charset="0"/>
              </a:rPr>
              <a:t>Further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improvement</a:t>
            </a:r>
            <a:r>
              <a:rPr lang="sv-SE" sz="2000" dirty="0">
                <a:latin typeface="Arial" charset="0"/>
              </a:rPr>
              <a:t> (</a:t>
            </a:r>
            <a:r>
              <a:rPr lang="sv-SE" sz="2000" dirty="0" err="1">
                <a:latin typeface="Arial" charset="0"/>
              </a:rPr>
              <a:t>ceiling</a:t>
            </a:r>
            <a:r>
              <a:rPr lang="sv-SE" sz="2000" dirty="0">
                <a:latin typeface="Arial" charset="0"/>
              </a:rPr>
              <a:t>) or </a:t>
            </a:r>
            <a:r>
              <a:rPr lang="sv-SE" sz="2000" dirty="0" err="1">
                <a:latin typeface="Arial" charset="0"/>
              </a:rPr>
              <a:t>deterioration</a:t>
            </a:r>
            <a:r>
              <a:rPr lang="sv-SE" sz="2000" dirty="0">
                <a:latin typeface="Arial" charset="0"/>
              </a:rPr>
              <a:t> (</a:t>
            </a:r>
            <a:r>
              <a:rPr lang="sv-SE" sz="2000" dirty="0" err="1">
                <a:latin typeface="Arial" charset="0"/>
              </a:rPr>
              <a:t>floor</a:t>
            </a:r>
            <a:r>
              <a:rPr lang="sv-SE" sz="2000" dirty="0">
                <a:latin typeface="Arial" charset="0"/>
              </a:rPr>
              <a:t>) is not </a:t>
            </a:r>
            <a:r>
              <a:rPr lang="sv-SE" sz="2000" dirty="0" err="1">
                <a:latin typeface="Arial" charset="0"/>
              </a:rPr>
              <a:t>reflected</a:t>
            </a:r>
            <a:endParaRPr lang="sv-SE" sz="2000" dirty="0">
              <a:latin typeface="Arial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sv-SE" sz="2000" dirty="0" err="1">
                <a:latin typeface="Arial" charset="0"/>
              </a:rPr>
              <a:t>Affects</a:t>
            </a:r>
            <a:r>
              <a:rPr lang="sv-SE" sz="2000" dirty="0">
                <a:latin typeface="Arial" charset="0"/>
              </a:rPr>
              <a:t>, </a:t>
            </a:r>
            <a:r>
              <a:rPr lang="sv-SE" sz="2000" dirty="0" err="1">
                <a:latin typeface="Arial" charset="0"/>
              </a:rPr>
              <a:t>e.g</a:t>
            </a:r>
            <a:r>
              <a:rPr lang="sv-SE" sz="2000" dirty="0">
                <a:latin typeface="Arial" charset="0"/>
              </a:rPr>
              <a:t>., </a:t>
            </a:r>
            <a:r>
              <a:rPr lang="sv-SE" sz="2000" dirty="0" err="1">
                <a:latin typeface="Arial" charset="0"/>
              </a:rPr>
              <a:t>clinical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usefulness</a:t>
            </a:r>
            <a:r>
              <a:rPr lang="sv-SE" sz="2000" dirty="0">
                <a:latin typeface="Arial" charset="0"/>
              </a:rPr>
              <a:t>, </a:t>
            </a:r>
            <a:r>
              <a:rPr lang="sv-SE" sz="2000" dirty="0" err="1">
                <a:latin typeface="Arial" charset="0"/>
              </a:rPr>
              <a:t>correlations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with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other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variables</a:t>
            </a:r>
            <a:r>
              <a:rPr lang="sv-SE" sz="2000" dirty="0">
                <a:latin typeface="Arial" charset="0"/>
              </a:rPr>
              <a:t>, and </a:t>
            </a:r>
            <a:r>
              <a:rPr lang="sv-SE" sz="2000" dirty="0" err="1">
                <a:latin typeface="Arial" charset="0"/>
              </a:rPr>
              <a:t>reliability</a:t>
            </a:r>
            <a:endParaRPr lang="sv-SE" sz="2000" dirty="0">
              <a:latin typeface="Arial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sv-SE" sz="2000" dirty="0" err="1">
                <a:latin typeface="Arial" charset="0"/>
              </a:rPr>
              <a:t>Rule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of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thumb</a:t>
            </a:r>
            <a:r>
              <a:rPr lang="sv-SE" sz="2000" dirty="0">
                <a:latin typeface="Arial" charset="0"/>
              </a:rPr>
              <a:t>: &lt;15-20% (</a:t>
            </a:r>
            <a:r>
              <a:rPr lang="sv-SE" sz="2000" dirty="0" err="1">
                <a:latin typeface="Arial" charset="0"/>
              </a:rPr>
              <a:t>context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dependent</a:t>
            </a:r>
            <a:r>
              <a:rPr lang="sv-SE" sz="2000" dirty="0">
                <a:latin typeface="Arial" charset="0"/>
              </a:rPr>
              <a:t>!)</a:t>
            </a:r>
          </a:p>
          <a:p>
            <a:pPr>
              <a:lnSpc>
                <a:spcPct val="100000"/>
              </a:lnSpc>
            </a:pPr>
            <a:endParaRPr lang="sv-SE" sz="2400" dirty="0"/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59495E63-5A04-70BB-6D4F-51838C4E12BB}"/>
              </a:ext>
            </a:extLst>
          </p:cNvPr>
          <p:cNvGrpSpPr>
            <a:grpSpLocks noChangeAspect="1"/>
          </p:cNvGrpSpPr>
          <p:nvPr/>
        </p:nvGrpSpPr>
        <p:grpSpPr>
          <a:xfrm>
            <a:off x="6508733" y="1254479"/>
            <a:ext cx="5683267" cy="2554449"/>
            <a:chOff x="6508733" y="1254479"/>
            <a:chExt cx="5683267" cy="25544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09EE83-2066-36C7-1B76-0F9CCA3B1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733" y="1306468"/>
              <a:ext cx="5486300" cy="2462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02661601-9123-1F89-D741-80F25D80EDE5}"/>
                </a:ext>
              </a:extLst>
            </p:cNvPr>
            <p:cNvSpPr txBox="1"/>
            <p:nvPr/>
          </p:nvSpPr>
          <p:spPr>
            <a:xfrm>
              <a:off x="6508733" y="1254479"/>
              <a:ext cx="204549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600" b="1" dirty="0" err="1"/>
                <a:t>Observed</a:t>
              </a:r>
              <a:r>
                <a:rPr lang="sv-SE" sz="1600" b="1" dirty="0"/>
                <a:t> distribution</a:t>
              </a:r>
            </a:p>
            <a:p>
              <a:r>
                <a:rPr lang="sv-SE" sz="1600" b="1" dirty="0"/>
                <a:t>(</a:t>
              </a:r>
              <a:r>
                <a:rPr lang="sv-SE" sz="1600" b="1" dirty="0" err="1"/>
                <a:t>floor</a:t>
              </a:r>
              <a:r>
                <a:rPr lang="sv-SE" sz="1600" b="1" dirty="0"/>
                <a:t> </a:t>
              </a:r>
              <a:r>
                <a:rPr lang="sv-SE" sz="1600" b="1" dirty="0" err="1"/>
                <a:t>effect</a:t>
              </a:r>
              <a:r>
                <a:rPr lang="sv-SE" sz="1600" b="1" dirty="0"/>
                <a:t>)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61403F79-6371-1D3F-E813-2E14E12A1E05}"/>
                </a:ext>
              </a:extLst>
            </p:cNvPr>
            <p:cNvSpPr txBox="1"/>
            <p:nvPr/>
          </p:nvSpPr>
          <p:spPr>
            <a:xfrm>
              <a:off x="9724571" y="3501151"/>
              <a:ext cx="12063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400" dirty="0" err="1"/>
                <a:t>Possible</a:t>
              </a:r>
              <a:r>
                <a:rPr lang="sv-SE" sz="1400" dirty="0"/>
                <a:t> score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CE51EC5-7FA8-701E-CE21-7F1955B9DB77}"/>
                </a:ext>
              </a:extLst>
            </p:cNvPr>
            <p:cNvSpPr txBox="1"/>
            <p:nvPr/>
          </p:nvSpPr>
          <p:spPr>
            <a:xfrm>
              <a:off x="6523247" y="2907377"/>
              <a:ext cx="49084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400" i="1" dirty="0"/>
                <a:t>Less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9C9D876F-0E36-73D2-0466-CBEE5E9C4CB9}"/>
                </a:ext>
              </a:extLst>
            </p:cNvPr>
            <p:cNvSpPr txBox="1"/>
            <p:nvPr/>
          </p:nvSpPr>
          <p:spPr>
            <a:xfrm>
              <a:off x="11608955" y="2907377"/>
              <a:ext cx="5830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400" i="1" dirty="0" err="1"/>
                <a:t>More</a:t>
              </a:r>
              <a:endParaRPr lang="sv-SE" sz="1400" i="1" dirty="0"/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3E4EA9D7-66E5-7281-516A-7A7912658195}"/>
              </a:ext>
            </a:extLst>
          </p:cNvPr>
          <p:cNvGrpSpPr>
            <a:grpSpLocks noChangeAspect="1"/>
          </p:cNvGrpSpPr>
          <p:nvPr/>
        </p:nvGrpSpPr>
        <p:grpSpPr>
          <a:xfrm>
            <a:off x="6508733" y="4029914"/>
            <a:ext cx="5683267" cy="1340512"/>
            <a:chOff x="6508733" y="4029914"/>
            <a:chExt cx="5683267" cy="1340512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86E3933A-0560-B02A-DCD7-7E0DB3861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733" y="4208628"/>
              <a:ext cx="5544615" cy="1161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A3F0F92E-5E6F-ABFD-5F4B-A73F2F89C0FF}"/>
                </a:ext>
              </a:extLst>
            </p:cNvPr>
            <p:cNvSpPr txBox="1"/>
            <p:nvPr/>
          </p:nvSpPr>
          <p:spPr>
            <a:xfrm>
              <a:off x="6508733" y="4029914"/>
              <a:ext cx="172252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600" b="1" dirty="0" err="1"/>
                <a:t>Hypothetical</a:t>
              </a:r>
              <a:r>
                <a:rPr lang="sv-SE" sz="1600" b="1" dirty="0"/>
                <a:t> </a:t>
              </a:r>
              <a:r>
                <a:rPr lang="sv-SE" sz="1600" b="1" dirty="0" err="1"/>
                <a:t>true</a:t>
              </a:r>
              <a:r>
                <a:rPr lang="sv-SE" sz="1600" b="1" dirty="0"/>
                <a:t> </a:t>
              </a:r>
            </a:p>
            <a:p>
              <a:r>
                <a:rPr lang="sv-SE" sz="1600" b="1" dirty="0"/>
                <a:t>distribution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65EEDC24-C6EA-C335-6D6F-6434681C2796}"/>
                </a:ext>
              </a:extLst>
            </p:cNvPr>
            <p:cNvSpPr txBox="1"/>
            <p:nvPr/>
          </p:nvSpPr>
          <p:spPr>
            <a:xfrm>
              <a:off x="11608955" y="4932120"/>
              <a:ext cx="5830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400" i="1" dirty="0" err="1"/>
                <a:t>More</a:t>
              </a:r>
              <a:endParaRPr lang="sv-SE" sz="1400" i="1" dirty="0"/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3F2CA1ED-B371-A348-FA66-2F0F188B2213}"/>
                </a:ext>
              </a:extLst>
            </p:cNvPr>
            <p:cNvSpPr txBox="1"/>
            <p:nvPr/>
          </p:nvSpPr>
          <p:spPr>
            <a:xfrm>
              <a:off x="6523247" y="4939381"/>
              <a:ext cx="49084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400" i="1" dirty="0"/>
                <a:t>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15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F56B5B25-6CB3-7225-7FBF-BD8AC596C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13" y="1551978"/>
            <a:ext cx="7407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/>
              <a:t>Data </a:t>
            </a:r>
            <a:r>
              <a:rPr lang="sv-SE" altLang="sv-SE" sz="2400" dirty="0" err="1"/>
              <a:t>quality</a:t>
            </a:r>
            <a:r>
              <a:rPr lang="sv-SE" altLang="sv-SE" sz="2400" dirty="0"/>
              <a:t>: 3% (0.5-5.9%) </a:t>
            </a:r>
            <a:r>
              <a:rPr lang="sv-SE" altLang="sv-SE" sz="2400" dirty="0" err="1"/>
              <a:t>missing</a:t>
            </a:r>
            <a:r>
              <a:rPr lang="sv-SE" altLang="sv-SE" sz="2400" dirty="0"/>
              <a:t> </a:t>
            </a:r>
            <a:r>
              <a:rPr lang="sv-SE" altLang="sv-SE" sz="2400" dirty="0" err="1"/>
              <a:t>responses</a:t>
            </a:r>
            <a:r>
              <a:rPr lang="sv-SE" altLang="sv-SE" sz="2400" dirty="0"/>
              <a:t>/item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9E6E9EE6-B9C8-AA25-4212-32956ACB4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14" y="2408645"/>
            <a:ext cx="33435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 err="1"/>
              <a:t>Legitimacy</a:t>
            </a:r>
            <a:r>
              <a:rPr lang="sv-SE" altLang="sv-SE" sz="2400" dirty="0"/>
              <a:t> </a:t>
            </a:r>
            <a:r>
              <a:rPr lang="sv-SE" altLang="sv-SE" sz="2400" dirty="0" err="1"/>
              <a:t>of</a:t>
            </a:r>
            <a:r>
              <a:rPr lang="sv-SE" altLang="sv-SE" sz="2400" dirty="0"/>
              <a:t> </a:t>
            </a:r>
            <a:r>
              <a:rPr lang="sv-SE" altLang="sv-SE" sz="2400" dirty="0" err="1"/>
              <a:t>summing</a:t>
            </a:r>
            <a:r>
              <a:rPr lang="sv-SE" altLang="sv-SE" sz="2400" dirty="0"/>
              <a:t> </a:t>
            </a:r>
            <a:r>
              <a:rPr lang="sv-SE" altLang="sv-SE" sz="2400" dirty="0" err="1"/>
              <a:t>items</a:t>
            </a:r>
            <a:r>
              <a:rPr lang="sv-SE" altLang="sv-SE" sz="2400" dirty="0"/>
              <a:t> </a:t>
            </a:r>
            <a:r>
              <a:rPr lang="sv-SE" altLang="sv-SE" sz="2400" dirty="0" err="1"/>
              <a:t>into</a:t>
            </a:r>
            <a:r>
              <a:rPr lang="sv-SE" altLang="sv-SE" sz="2400" dirty="0"/>
              <a:t> total score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F7F6CE17-882D-59D3-4504-0FEAFA4D0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13" y="3424739"/>
            <a:ext cx="3521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 err="1"/>
              <a:t>Scale</a:t>
            </a:r>
            <a:r>
              <a:rPr lang="sv-SE" altLang="sv-SE" sz="2400" dirty="0"/>
              <a:t> unidimensionality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C8225550-A6F7-F2ED-3421-0732528FB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13" y="4038048"/>
            <a:ext cx="3521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/>
              <a:t>Score distribution; </a:t>
            </a:r>
            <a:r>
              <a:rPr lang="sv-SE" altLang="sv-SE" sz="2400" dirty="0" err="1"/>
              <a:t>floor</a:t>
            </a:r>
            <a:r>
              <a:rPr lang="sv-SE" altLang="sv-SE" sz="2400" dirty="0"/>
              <a:t>/</a:t>
            </a:r>
            <a:r>
              <a:rPr lang="sv-SE" altLang="sv-SE" sz="2400" dirty="0" err="1"/>
              <a:t>ceiling</a:t>
            </a:r>
            <a:r>
              <a:rPr lang="sv-SE" altLang="sv-SE" sz="2400" dirty="0"/>
              <a:t> </a:t>
            </a:r>
            <a:r>
              <a:rPr lang="sv-SE" altLang="sv-SE" sz="2400" dirty="0" err="1"/>
              <a:t>effects</a:t>
            </a:r>
            <a:endParaRPr lang="sv-SE" altLang="sv-SE" sz="2400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9830CAB-69CA-908D-DFCF-DE2DCA546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818"/>
          <a:stretch/>
        </p:blipFill>
        <p:spPr>
          <a:xfrm>
            <a:off x="4378512" y="2486704"/>
            <a:ext cx="1001829" cy="304652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078C3A7-27AD-A89F-D918-F7433464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34" r="14084"/>
          <a:stretch/>
        </p:blipFill>
        <p:spPr>
          <a:xfrm>
            <a:off x="6586454" y="2486702"/>
            <a:ext cx="1001829" cy="304652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E699E14-F55B-02D4-EB1F-92C48410C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31" r="44596"/>
          <a:stretch/>
        </p:blipFill>
        <p:spPr>
          <a:xfrm>
            <a:off x="10423401" y="2486704"/>
            <a:ext cx="1142712" cy="3046529"/>
          </a:xfrm>
          <a:prstGeom prst="rect">
            <a:avLst/>
          </a:prstGeom>
        </p:spPr>
      </p:pic>
      <p:sp>
        <p:nvSpPr>
          <p:cNvPr id="17" name="Text Box 11">
            <a:extLst>
              <a:ext uri="{FF2B5EF4-FFF2-40B4-BE49-F238E27FC236}">
                <a16:creationId xmlns:a16="http://schemas.microsoft.com/office/drawing/2014/main" id="{788D46FE-15BA-010D-68C3-653E0F91A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13" y="5026964"/>
            <a:ext cx="3521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 err="1"/>
              <a:t>Reliability</a:t>
            </a:r>
            <a:endParaRPr lang="sv-SE" altLang="sv-SE" sz="2400" dirty="0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157EDA03-02AC-707C-8819-E04509633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27" r="55691"/>
          <a:stretch/>
        </p:blipFill>
        <p:spPr>
          <a:xfrm>
            <a:off x="9359859" y="2486702"/>
            <a:ext cx="1001829" cy="3046529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84F981C2-0876-E476-6E2B-4C3165962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37" r="64873"/>
          <a:stretch/>
        </p:blipFill>
        <p:spPr>
          <a:xfrm>
            <a:off x="7661785" y="2486702"/>
            <a:ext cx="1624572" cy="3046529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5C68B533-81BF-00EC-E911-4FC8977AA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73" r="80545"/>
          <a:stretch/>
        </p:blipFill>
        <p:spPr>
          <a:xfrm>
            <a:off x="5499332" y="2486704"/>
            <a:ext cx="1001830" cy="304652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C9654D37-C33A-37BB-2D85-D785C3AC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5" y="49695"/>
            <a:ext cx="4600810" cy="11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1887</Words>
  <Application>Microsoft Macintosh PowerPoint</Application>
  <PresentationFormat>Bredbild</PresentationFormat>
  <Paragraphs>264</Paragraphs>
  <Slides>29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Office Theme</vt:lpstr>
      <vt:lpstr>Validity</vt:lpstr>
      <vt:lpstr>Learning Objectives</vt:lpstr>
      <vt:lpstr>Validity</vt:lpstr>
      <vt:lpstr>Validity</vt:lpstr>
      <vt:lpstr>Internal validity</vt:lpstr>
      <vt:lpstr>PowerPoint-presentation</vt:lpstr>
      <vt:lpstr>Corrected item-total correlations</vt:lpstr>
      <vt:lpstr>Floor/ceiling effects</vt:lpstr>
      <vt:lpstr>PowerPoint-presentation</vt:lpstr>
      <vt:lpstr>PowerPoint-presentation</vt:lpstr>
      <vt:lpstr>Content validity</vt:lpstr>
      <vt:lpstr>Content Validity Index (CVI)</vt:lpstr>
      <vt:lpstr>CVI: Unified Parkinson’s Disease Rating Scale (UPDRS)</vt:lpstr>
      <vt:lpstr>External validity</vt:lpstr>
      <vt:lpstr>Criterion-related validity</vt:lpstr>
      <vt:lpstr>PowerPoint-presentation</vt:lpstr>
      <vt:lpstr>PowerPoint-presentation</vt:lpstr>
      <vt:lpstr>SF-12 vs SF-36 in coronary artery disease</vt:lpstr>
      <vt:lpstr>But says nothing about the quality of either... </vt:lpstr>
      <vt:lpstr>Construct validity</vt:lpstr>
      <vt:lpstr>PowerPoint-presentation</vt:lpstr>
      <vt:lpstr>PowerPoint-presentation</vt:lpstr>
      <vt:lpstr>PowerPoint-presentation</vt:lpstr>
      <vt:lpstr>PowerPoint-presentation</vt:lpstr>
      <vt:lpstr>An example…</vt:lpstr>
      <vt:lpstr>Completion of the exercise</vt:lpstr>
      <vt:lpstr>An example…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Martin Jens Persson</dc:creator>
  <cp:lastModifiedBy>Peter Hagell</cp:lastModifiedBy>
  <cp:revision>43</cp:revision>
  <dcterms:created xsi:type="dcterms:W3CDTF">2022-12-12T07:56:35Z</dcterms:created>
  <dcterms:modified xsi:type="dcterms:W3CDTF">2023-11-08T09:54:58Z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