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7" r:id="rId4"/>
    <p:sldId id="481" r:id="rId5"/>
    <p:sldId id="482" r:id="rId6"/>
    <p:sldId id="522" r:id="rId7"/>
    <p:sldId id="523" r:id="rId8"/>
    <p:sldId id="506" r:id="rId9"/>
    <p:sldId id="532" r:id="rId10"/>
    <p:sldId id="534" r:id="rId11"/>
    <p:sldId id="533" r:id="rId12"/>
    <p:sldId id="477" r:id="rId13"/>
    <p:sldId id="823" r:id="rId14"/>
    <p:sldId id="824" r:id="rId15"/>
    <p:sldId id="819" r:id="rId16"/>
    <p:sldId id="478" r:id="rId17"/>
    <p:sldId id="489" r:id="rId18"/>
    <p:sldId id="491" r:id="rId19"/>
    <p:sldId id="820" r:id="rId20"/>
    <p:sldId id="821" r:id="rId21"/>
    <p:sldId id="494" r:id="rId22"/>
    <p:sldId id="496" r:id="rId23"/>
    <p:sldId id="521" r:id="rId24"/>
    <p:sldId id="513" r:id="rId25"/>
    <p:sldId id="511" r:id="rId26"/>
    <p:sldId id="822" r:id="rId27"/>
    <p:sldId id="318" r:id="rId28"/>
    <p:sldId id="830" r:id="rId29"/>
    <p:sldId id="831" r:id="rId3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/>
    <p:restoredTop sz="96327"/>
  </p:normalViewPr>
  <p:slideViewPr>
    <p:cSldViewPr snapToGrid="0">
      <p:cViewPr varScale="1">
        <p:scale>
          <a:sx n="113" d="100"/>
          <a:sy n="113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2BFC0-DEE4-DB4A-AC16-A239D5DD27D2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A4CC3-3844-D646-A825-C58E4B5A51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6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5FB8A3D-776D-8645-BAA0-AFB6E604C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2A849DC-5492-3D4E-BEA3-7A6237B66378}" type="slidenum">
              <a:rPr lang="sv-SE" altLang="sv-SE" sz="1200"/>
              <a:t>3</a:t>
            </a:fld>
            <a:endParaRPr lang="sv-SE" altLang="sv-SE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8DEE75E-EB21-4849-9740-4C55EEE86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B4C097A-FFE0-8246-AFF0-8A82BAE8A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959010C-89FE-6B4A-8E74-B38D6ACDE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351BA9-7957-9441-B277-23C1DE06CA3F}" type="slidenum">
              <a:rPr lang="sv-SE" altLang="sv-SE" sz="1300"/>
              <a:t>16</a:t>
            </a:fld>
            <a:endParaRPr lang="sv-SE" altLang="sv-SE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D97269A-04DB-B64E-AB37-3FF909C06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7E34E14-574E-5649-93B8-A9C10BDFF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A4B7507-2C7A-5A48-BEE2-471046F5C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5B0DD1-F270-4241-98AC-4AD243B93C56}" type="slidenum">
              <a:rPr lang="sv-SE" altLang="sv-SE" sz="1300"/>
              <a:t>17</a:t>
            </a:fld>
            <a:endParaRPr lang="sv-SE" altLang="sv-SE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EB29E79-C0EC-E645-ADD3-E40AA325A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ABED33C-B0A5-884C-BC60-BE48EBAA5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98E79AF-72FC-594E-B837-9F0B12E8D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B65D2F-7C1F-2642-AA4F-64DEF0C0AD6D}" type="slidenum">
              <a:rPr lang="sv-SE" altLang="sv-SE" sz="1300"/>
              <a:t>18</a:t>
            </a:fld>
            <a:endParaRPr lang="sv-SE" altLang="sv-SE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6D9231F-D001-3F4D-9C2D-7620E6898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21C17DB-5A64-3342-A78E-80E0BD5BB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9405474-BC00-B945-8099-ADF3F04A3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F17ECC-8E26-1F43-8CDE-796A4301257A}" type="slidenum">
              <a:rPr lang="sv-SE" altLang="sv-SE" sz="1300"/>
              <a:t>21</a:t>
            </a:fld>
            <a:endParaRPr lang="sv-SE" altLang="sv-S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04227D6-6DB4-9B4A-8A3E-8DEA8831D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078D9E0-6E9C-F343-88BC-9DE70E996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4DA3B73-5E52-9047-9D24-A3A7C6A41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9A0496-3EE2-C24F-81EE-5EF6B34474F6}" type="slidenum">
              <a:rPr lang="sv-SE" altLang="sv-SE" sz="1300"/>
              <a:t>22</a:t>
            </a:fld>
            <a:endParaRPr lang="sv-SE" altLang="sv-S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9146BA0-FB81-C840-AF14-5A7B93E94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2DFAB43-B259-A34B-88ED-AA8A7275F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AB12E-99B9-7841-99F6-941AFEF8428E}" type="slidenum">
              <a:rPr lang="sv-SE"/>
              <a:t>27</a:t>
            </a:fld>
            <a:endParaRPr lang="sv-SE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510E7D5-B10A-D140-B3BB-D827E7607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8A6EB0-9FA7-A14E-9DEA-2FED709DA5CD}" type="slidenum">
              <a:rPr lang="sv-SE" altLang="sv-SE" sz="1300"/>
              <a:t>4</a:t>
            </a:fld>
            <a:endParaRPr lang="sv-SE" altLang="sv-SE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5380577-6AF5-3A44-BE1B-F184CAC63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3678C7E-AF68-DD4D-A10D-96D317E41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E575C9D-E407-8841-B1FA-804B9B7D6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6D611-838F-6445-9EEA-F11BE8CD524D}" type="slidenum">
              <a:rPr lang="sv-SE" altLang="sv-SE" sz="1300"/>
              <a:t>5</a:t>
            </a:fld>
            <a:endParaRPr lang="sv-SE" altLang="sv-SE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D590B9-F67C-FB4D-9F8C-6F08D4C79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431CBD9-2022-2545-AF5E-E8CFA43D2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CA75B61-4A70-324C-A3F7-CC3BEEAEF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2A8A7E-FE46-094F-820E-45E934483FE0}" type="slidenum">
              <a:rPr lang="sv-SE" altLang="sv-SE" sz="1300"/>
              <a:t>6</a:t>
            </a:fld>
            <a:endParaRPr lang="sv-SE" altLang="sv-SE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2731D79-8A44-A141-BA35-FC3B1794F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5714362-0E6D-E44C-8E26-330BE944B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6D742BA-9BEE-D34B-B74F-1A36ECC3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4F4BA1-C8C9-AD47-9BD4-D84396F820D1}" type="slidenum">
              <a:rPr lang="sv-SE" altLang="sv-SE" sz="1300"/>
              <a:t>7</a:t>
            </a:fld>
            <a:endParaRPr lang="sv-SE" altLang="sv-SE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58B2BB9-2BF4-EB4A-99D5-8D66DF597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FC626BF-BC0D-7E44-A613-48C7143F0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9D8DB-2506-9345-A372-73A401A6D9B6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019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46DA485-A9BF-F940-B9EC-5ECAEF70D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2AEC5B-D759-6442-B4BD-C85EDB793372}" type="slidenum">
              <a:rPr lang="sv-SE" altLang="sv-SE" sz="1300"/>
              <a:t>12</a:t>
            </a:fld>
            <a:endParaRPr lang="sv-SE" altLang="sv-SE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26E0B73-9948-2E4F-8C1D-0867E1A87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39DDE7-BDB6-1948-ADDB-490ACE54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46DA485-A9BF-F940-B9EC-5ECAEF70D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2AEC5B-D759-6442-B4BD-C85EDB793372}" type="slidenum">
              <a:rPr lang="sv-SE" altLang="sv-SE" sz="1300"/>
              <a:t>13</a:t>
            </a:fld>
            <a:endParaRPr lang="sv-SE" altLang="sv-SE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26E0B73-9948-2E4F-8C1D-0867E1A87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39DDE7-BDB6-1948-ADDB-490ACE54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267700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46DA485-A9BF-F940-B9EC-5ECAEF70D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2AEC5B-D759-6442-B4BD-C85EDB793372}" type="slidenum">
              <a:rPr lang="sv-SE" altLang="sv-SE" sz="1300"/>
              <a:t>14</a:t>
            </a:fld>
            <a:endParaRPr lang="sv-SE" altLang="sv-SE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26E0B73-9948-2E4F-8C1D-0867E1A87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39DDE7-BDB6-1948-ADDB-490ACE54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71102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9A692C-6C08-BA4D-9C80-BC35AB6F6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02EC2C-C505-4847-A60F-FBF3CD1A7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A51DE6-EBB0-EB43-8149-CCA432E12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B633-67F7-A444-BED7-ED31B2F4320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636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32524B-BB40-C943-8FEA-3CA159EBE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6393BF-AB60-CB46-8A62-B91DA6D4F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33CBD2-FB03-0D43-AE55-01DC9DF4E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1EAEE-7E55-CC4B-AEE2-FF4E3F190D3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630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275/n560-j767" TargetMode="External"/><Relationship Id="rId2" Type="http://schemas.openxmlformats.org/officeDocument/2006/relationships/hyperlink" Target="http://cda.psych.uiuc.edu/psychometrika_highly_cited_articles/cronbach_195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4913118/" TargetMode="External"/><Relationship Id="rId4" Type="http://schemas.openxmlformats.org/officeDocument/2006/relationships/hyperlink" Target="https://www.acilci.net/wp-content/uploads/2014/02/Guidelines-for-reporting-reliability-and-agreement-studies-GRRAS-were-proposed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ptj/85.3.257" TargetMode="External"/><Relationship Id="rId2" Type="http://schemas.openxmlformats.org/officeDocument/2006/relationships/hyperlink" Target="https://pdfs.semanticscholar.org/7e73/43a5608fff1c68c5259db0c77b9193f1546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00131644221088240" TargetMode="External"/><Relationship Id="rId5" Type="http://schemas.openxmlformats.org/officeDocument/2006/relationships/hyperlink" Target="https://doi.org/10.1186/1471-2288-13-61" TargetMode="External"/><Relationship Id="rId4" Type="http://schemas.openxmlformats.org/officeDocument/2006/relationships/hyperlink" Target="https://doi.org/10.3389/fpsyg.2016.007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Reliability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B0A9CEF-0836-D644-BB7E-168CBC03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Assumptions (</a:t>
            </a:r>
            <a:r>
              <a:rPr lang="sv-SE" altLang="sv-SE" sz="4400" dirty="0" err="1"/>
              <a:t>Cronbach</a:t>
            </a:r>
            <a:r>
              <a:rPr lang="sv-SE" altLang="en-US" sz="4400" dirty="0" err="1"/>
              <a:t>’</a:t>
            </a:r>
            <a:r>
              <a:rPr lang="sv-SE" altLang="ja-JP" sz="4400" dirty="0" err="1"/>
              <a:t>s</a:t>
            </a:r>
            <a:r>
              <a:rPr lang="sv-SE" altLang="ja-JP" sz="4400" dirty="0"/>
              <a:t> </a:t>
            </a:r>
            <a:r>
              <a:rPr lang="sv-SE" altLang="ja-JP" sz="4400" dirty="0" err="1"/>
              <a:t>coefficient</a:t>
            </a:r>
            <a:r>
              <a:rPr lang="sv-SE" altLang="ja-JP" sz="4400" dirty="0"/>
              <a:t> </a:t>
            </a:r>
            <a:r>
              <a:rPr lang="sv-SE" altLang="ja-JP" sz="4400" dirty="0" err="1"/>
              <a:t>alpha</a:t>
            </a:r>
            <a:r>
              <a:rPr lang="en-US" altLang="sv-SE" dirty="0"/>
              <a:t>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B050021-A9BF-A145-9963-29379943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r>
              <a:rPr lang="en-US" altLang="sv-SE" sz="2400" dirty="0" err="1"/>
              <a:t>Unidimensionality</a:t>
            </a:r>
            <a:endParaRPr lang="en-US" altLang="sv-SE" sz="2400" dirty="0"/>
          </a:p>
          <a:p>
            <a:r>
              <a:rPr lang="en-US" altLang="sv-SE" sz="2400" dirty="0"/>
              <a:t>Equal item variances</a:t>
            </a:r>
          </a:p>
          <a:p>
            <a:r>
              <a:rPr lang="en-US" altLang="sv-SE" sz="2400" dirty="0"/>
              <a:t>Equal </a:t>
            </a:r>
            <a:r>
              <a:rPr lang="en-US" altLang="sv-SE" sz="2400" dirty="0" err="1"/>
              <a:t>covariance </a:t>
            </a:r>
            <a:r>
              <a:rPr lang="en-US" altLang="sv-SE" sz="2400" dirty="0"/>
              <a:t>(</a:t>
            </a:r>
            <a:r>
              <a:rPr lang="en-US" altLang="sv-SE" sz="2400" dirty="0" err="1"/>
              <a:t>correlation</a:t>
            </a:r>
            <a:r>
              <a:rPr lang="en-US" altLang="sv-SE" sz="2400" dirty="0"/>
              <a:t>) </a:t>
            </a:r>
            <a:r>
              <a:rPr lang="en-US" altLang="sv-SE" sz="2400" dirty="0" err="1"/>
              <a:t>between </a:t>
            </a:r>
            <a:r>
              <a:rPr lang="en-US" altLang="sv-SE" sz="2400" dirty="0"/>
              <a:t>items</a:t>
            </a:r>
          </a:p>
          <a:p>
            <a:r>
              <a:rPr lang="en-US" altLang="sv-SE" sz="2400" dirty="0" err="1"/>
              <a:t>Linear </a:t>
            </a:r>
            <a:r>
              <a:rPr lang="en-US" altLang="sv-SE" sz="2400" dirty="0"/>
              <a:t>data</a:t>
            </a:r>
          </a:p>
          <a:p>
            <a:pPr lvl="1"/>
            <a:r>
              <a:rPr lang="sv-SE" altLang="sv-SE" sz="2000" dirty="0" err="1"/>
              <a:t>Dichotomous/polytomous items </a:t>
            </a:r>
            <a:r>
              <a:rPr lang="sv-SE" altLang="sv-SE" sz="2000" dirty="0"/>
              <a:t>= </a:t>
            </a:r>
            <a:r>
              <a:rPr lang="sv-SE" altLang="sv-SE" sz="2000" dirty="0" err="1"/>
              <a:t>ordinal</a:t>
            </a:r>
            <a:endParaRPr lang="sv-SE" altLang="sv-SE" sz="2000" dirty="0"/>
          </a:p>
          <a:p>
            <a:pPr marL="0" indent="0">
              <a:buNone/>
            </a:pPr>
            <a:endParaRPr lang="sv-SE" altLang="sv-SE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sv-SE" altLang="sv-SE" sz="2400" dirty="0" err="1">
                <a:sym typeface="Wingdings" pitchFamily="2" charset="2"/>
              </a:rPr>
              <a:t>Unmet</a:t>
            </a:r>
            <a:r>
              <a:rPr lang="sv-SE" altLang="sv-SE" sz="2400" dirty="0">
                <a:sym typeface="Wingdings" pitchFamily="2" charset="2"/>
              </a:rPr>
              <a:t> </a:t>
            </a:r>
            <a:r>
              <a:rPr lang="sv-SE" altLang="sv-SE" sz="2400" dirty="0" err="1">
                <a:sym typeface="Wingdings" pitchFamily="2" charset="2"/>
              </a:rPr>
              <a:t>assumptions</a:t>
            </a:r>
            <a:r>
              <a:rPr lang="sv-SE" altLang="sv-SE" sz="2400" dirty="0">
                <a:sym typeface="Wingdings" pitchFamily="2" charset="2"/>
              </a:rPr>
              <a:t>  </a:t>
            </a:r>
            <a:r>
              <a:rPr lang="sv-SE" altLang="sv-SE" sz="2400" dirty="0" err="1">
                <a:sym typeface="Wingdings" pitchFamily="2" charset="2"/>
              </a:rPr>
              <a:t>Underestimation</a:t>
            </a:r>
            <a:r>
              <a:rPr lang="sv-SE" altLang="sv-SE" sz="2400" dirty="0">
                <a:sym typeface="Wingdings" pitchFamily="2" charset="2"/>
              </a:rPr>
              <a:t> of </a:t>
            </a:r>
            <a:r>
              <a:rPr lang="sv-SE" altLang="sv-SE" sz="2400" dirty="0"/>
              <a:t>reliability</a:t>
            </a:r>
          </a:p>
          <a:p>
            <a:pPr lvl="1"/>
            <a:endParaRPr lang="en-US" altLang="sv-SE" sz="2000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3FEE048-6944-DA81-EE13-44CAE0C2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6" y="3282333"/>
            <a:ext cx="4220456" cy="31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70CA1C7-58D6-7572-1226-961FFB3E26A5}"/>
              </a:ext>
            </a:extLst>
          </p:cNvPr>
          <p:cNvSpPr txBox="1"/>
          <p:nvPr/>
        </p:nvSpPr>
        <p:spPr>
          <a:xfrm>
            <a:off x="6852356" y="2100492"/>
            <a:ext cx="3132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Alternative </a:t>
            </a:r>
            <a:r>
              <a:rPr lang="sv-SE" dirty="0" err="1"/>
              <a:t>methods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Ordinal</a:t>
            </a:r>
            <a:r>
              <a:rPr lang="sv-SE" dirty="0"/>
              <a:t> </a:t>
            </a:r>
            <a:r>
              <a:rPr lang="sv-SE" dirty="0" err="1"/>
              <a:t>alpha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McDonald’s omega (𝞈)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Greatest</a:t>
            </a:r>
            <a:r>
              <a:rPr lang="sv-SE" sz="1800" dirty="0"/>
              <a:t> </a:t>
            </a:r>
            <a:r>
              <a:rPr lang="sv-SE" sz="1800" dirty="0" err="1"/>
              <a:t>Lower</a:t>
            </a:r>
            <a:r>
              <a:rPr lang="sv-SE" sz="1800" dirty="0"/>
              <a:t> </a:t>
            </a:r>
            <a:r>
              <a:rPr lang="sv-SE" sz="1800" dirty="0" err="1"/>
              <a:t>Bound</a:t>
            </a:r>
            <a:r>
              <a:rPr lang="sv-SE" sz="1800" dirty="0"/>
              <a:t> (GLB)</a:t>
            </a:r>
          </a:p>
          <a:p>
            <a:endParaRPr lang="sv-SE" dirty="0"/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86C93628-2D27-A978-B5CB-6ED08C71CC3B}"/>
              </a:ext>
            </a:extLst>
          </p:cNvPr>
          <p:cNvSpPr/>
          <p:nvPr/>
        </p:nvSpPr>
        <p:spPr>
          <a:xfrm>
            <a:off x="6231466" y="1772356"/>
            <a:ext cx="248355" cy="2133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273A8A-C29A-734B-BBB9-75716B917EF6}"/>
              </a:ext>
            </a:extLst>
          </p:cNvPr>
          <p:cNvSpPr txBox="1"/>
          <p:nvPr/>
        </p:nvSpPr>
        <p:spPr>
          <a:xfrm>
            <a:off x="8583262" y="6320935"/>
            <a:ext cx="26084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000" dirty="0" err="1"/>
              <a:t>Gadermann</a:t>
            </a:r>
            <a:r>
              <a:rPr lang="sv-SE" sz="1000" dirty="0"/>
              <a:t> </a:t>
            </a:r>
            <a:r>
              <a:rPr lang="sv-SE" sz="1000" dirty="0" err="1"/>
              <a:t>etal</a:t>
            </a:r>
            <a:r>
              <a:rPr lang="sv-SE" sz="1000" dirty="0"/>
              <a:t>. PARE 2012; 17(3).</a:t>
            </a:r>
          </a:p>
          <a:p>
            <a:pPr algn="r"/>
            <a:r>
              <a:rPr lang="sv-SE" sz="1000" dirty="0" err="1"/>
              <a:t>Trizano-Hermosilla</a:t>
            </a:r>
            <a:r>
              <a:rPr lang="sv-SE" sz="1000" dirty="0"/>
              <a:t> &amp; </a:t>
            </a:r>
            <a:r>
              <a:rPr lang="sv-SE" sz="1000" dirty="0" err="1"/>
              <a:t>Alvarado</a:t>
            </a:r>
            <a:r>
              <a:rPr lang="sv-SE" sz="1000" dirty="0"/>
              <a:t> </a:t>
            </a:r>
            <a:r>
              <a:rPr lang="sv-SE" sz="1000" i="1" dirty="0"/>
              <a:t>FP</a:t>
            </a:r>
            <a:r>
              <a:rPr lang="sv-SE" sz="1000" dirty="0"/>
              <a:t> 2016; 7: 1-8.</a:t>
            </a:r>
          </a:p>
          <a:p>
            <a:pPr algn="r"/>
            <a:r>
              <a:rPr lang="sv-SE" sz="1000" dirty="0" err="1"/>
              <a:t>Xiao</a:t>
            </a:r>
            <a:r>
              <a:rPr lang="sv-SE" sz="1000" dirty="0"/>
              <a:t> &amp; Hau </a:t>
            </a:r>
            <a:r>
              <a:rPr lang="sv-SE" sz="1000" i="1" dirty="0"/>
              <a:t>EPM</a:t>
            </a:r>
            <a:r>
              <a:rPr lang="sv-SE" sz="1000" dirty="0"/>
              <a:t> 2022; 83: 5-27.</a:t>
            </a:r>
          </a:p>
        </p:txBody>
      </p:sp>
    </p:spTree>
    <p:extLst>
      <p:ext uri="{BB962C8B-B14F-4D97-AF65-F5344CB8AC3E}">
        <p14:creationId xmlns:p14="http://schemas.microsoft.com/office/powerpoint/2010/main" val="28280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2C363-F1AF-1A43-8B9B-9597C127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0879BA-B96D-6C4C-AB97-D42B6F6A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Homogeneity</a:t>
            </a:r>
            <a:r>
              <a:rPr lang="sv-SE" sz="2400" dirty="0"/>
              <a:t> </a:t>
            </a:r>
            <a:r>
              <a:rPr lang="sv-SE" sz="2400" dirty="0" err="1"/>
              <a:t>coefficient</a:t>
            </a:r>
            <a:endParaRPr lang="sv-SE" sz="2400" dirty="0"/>
          </a:p>
          <a:p>
            <a:pPr lvl="1"/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inter-item </a:t>
            </a:r>
            <a:r>
              <a:rPr lang="sv-SE" dirty="0" err="1"/>
              <a:t>correlations</a:t>
            </a:r>
            <a:endParaRPr lang="sv-SE" dirty="0"/>
          </a:p>
          <a:p>
            <a:pPr lvl="1"/>
            <a:r>
              <a:rPr lang="sv-SE" dirty="0" err="1"/>
              <a:t>Should</a:t>
            </a:r>
            <a:r>
              <a:rPr lang="sv-SE" dirty="0"/>
              <a:t> be &gt;0.3</a:t>
            </a:r>
          </a:p>
          <a:p>
            <a:endParaRPr lang="sv-SE" sz="2400" dirty="0"/>
          </a:p>
          <a:p>
            <a:r>
              <a:rPr lang="sv-SE" sz="2400" dirty="0" err="1"/>
              <a:t>Spearman</a:t>
            </a:r>
            <a:r>
              <a:rPr lang="sv-SE" sz="2400" dirty="0"/>
              <a:t>-Brown </a:t>
            </a:r>
            <a:r>
              <a:rPr lang="sv-SE" sz="2400" dirty="0" err="1"/>
              <a:t>prophecy</a:t>
            </a:r>
            <a:r>
              <a:rPr lang="sv-SE" sz="2400" dirty="0"/>
              <a:t> </a:t>
            </a:r>
            <a:r>
              <a:rPr lang="sv-SE" sz="2400" dirty="0" err="1"/>
              <a:t>formula</a:t>
            </a:r>
            <a:r>
              <a:rPr lang="sv-SE" sz="2400" dirty="0"/>
              <a:t> (</a:t>
            </a:r>
            <a:r>
              <a:rPr lang="sv-SE" sz="2400" i="1" dirty="0" err="1"/>
              <a:t>r</a:t>
            </a:r>
            <a:r>
              <a:rPr lang="sv-SE" sz="2400" i="1" baseline="-25000" dirty="0" err="1"/>
              <a:t>SB</a:t>
            </a:r>
            <a:r>
              <a:rPr lang="sv-SE" sz="2400" dirty="0"/>
              <a:t>)</a:t>
            </a:r>
          </a:p>
          <a:p>
            <a:pPr lvl="1"/>
            <a:r>
              <a:rPr lang="sv-SE" dirty="0" err="1"/>
              <a:t>Developed</a:t>
            </a:r>
            <a:r>
              <a:rPr lang="sv-SE" dirty="0"/>
              <a:t> as a </a:t>
            </a:r>
            <a:r>
              <a:rPr lang="sv-SE" dirty="0" err="1"/>
              <a:t>complement</a:t>
            </a:r>
            <a:r>
              <a:rPr lang="sv-SE" dirty="0"/>
              <a:t> for split-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sv-SE" dirty="0"/>
          </a:p>
          <a:p>
            <a:pPr lvl="1"/>
            <a:r>
              <a:rPr lang="sv-SE" dirty="0" err="1"/>
              <a:t>Estimation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:</a:t>
            </a:r>
            <a:br>
              <a:rPr lang="sv-SE" dirty="0"/>
            </a:br>
            <a:r>
              <a:rPr lang="sv-SE" sz="1800" dirty="0"/>
              <a:t>(</a:t>
            </a:r>
            <a:r>
              <a:rPr lang="sv-SE" sz="1800" i="1" dirty="0"/>
              <a:t>r</a:t>
            </a:r>
            <a:r>
              <a:rPr lang="sv-SE" sz="1800" dirty="0"/>
              <a:t> = </a:t>
            </a:r>
            <a:r>
              <a:rPr lang="sv-SE" sz="1800" dirty="0" err="1"/>
              <a:t>estimated</a:t>
            </a:r>
            <a:r>
              <a:rPr lang="sv-SE" sz="1800" dirty="0"/>
              <a:t> </a:t>
            </a:r>
            <a:r>
              <a:rPr lang="sv-SE" sz="1800" dirty="0" err="1"/>
              <a:t>reliability</a:t>
            </a:r>
            <a:r>
              <a:rPr lang="sv-SE" sz="1800" dirty="0"/>
              <a:t>; </a:t>
            </a:r>
            <a:r>
              <a:rPr lang="sv-SE" sz="1800" i="1" dirty="0"/>
              <a:t>k</a:t>
            </a:r>
            <a:r>
              <a:rPr lang="sv-SE" sz="1800" dirty="0"/>
              <a:t> = </a:t>
            </a:r>
            <a:r>
              <a:rPr lang="sv-SE" sz="1800" dirty="0" err="1"/>
              <a:t>factor</a:t>
            </a:r>
            <a:r>
              <a:rPr lang="sv-SE" sz="1800" dirty="0"/>
              <a:t> by </a:t>
            </a:r>
            <a:r>
              <a:rPr lang="sv-SE" sz="1800" dirty="0" err="1"/>
              <a:t>which</a:t>
            </a:r>
            <a:r>
              <a:rPr lang="sv-SE" sz="1800" dirty="0"/>
              <a:t> the </a:t>
            </a:r>
            <a:r>
              <a:rPr lang="sv-SE" sz="1800" dirty="0" err="1"/>
              <a:t>number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items</a:t>
            </a:r>
            <a:r>
              <a:rPr lang="sv-SE" sz="1800" dirty="0"/>
              <a:t> </a:t>
            </a:r>
            <a:r>
              <a:rPr lang="sv-SE" sz="1800" dirty="0" err="1"/>
              <a:t>changes</a:t>
            </a:r>
            <a:r>
              <a:rPr lang="sv-SE" sz="1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65237138-6E35-1247-932C-D94F7E414F06}"/>
                  </a:ext>
                </a:extLst>
              </p:cNvPr>
              <p:cNvSpPr/>
              <p:nvPr/>
            </p:nvSpPr>
            <p:spPr>
              <a:xfrm>
                <a:off x="8787150" y="3774281"/>
                <a:ext cx="1817853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v-SE" sz="1600" i="1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</m:sSub>
                      <m:r>
                        <a:rPr lang="sv-SE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1600" i="1">
                              <a:latin typeface="Cambria Math" panose="02040503050406030204" pitchFamily="18" charset="0"/>
                            </a:rPr>
                            <m:t>𝑘𝑟</m:t>
                          </m:r>
                        </m:num>
                        <m:den>
                          <m:r>
                            <a:rPr lang="sv-SE" sz="160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sv-S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v-SE"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sv-SE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sv-SE" sz="1600" dirty="0"/>
              </a:p>
            </p:txBody>
          </p:sp>
        </mc:Choice>
        <mc:Fallback xmlns=""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65237138-6E35-1247-932C-D94F7E414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50" y="3774281"/>
                <a:ext cx="1817853" cy="594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ruta 5">
            <a:extLst>
              <a:ext uri="{FF2B5EF4-FFF2-40B4-BE49-F238E27FC236}">
                <a16:creationId xmlns:a16="http://schemas.microsoft.com/office/drawing/2014/main" id="{D93EE44A-E66E-B85B-C54C-9E346DAECC54}"/>
              </a:ext>
            </a:extLst>
          </p:cNvPr>
          <p:cNvSpPr txBox="1"/>
          <p:nvPr/>
        </p:nvSpPr>
        <p:spPr>
          <a:xfrm>
            <a:off x="8154284" y="645333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000" dirty="0" err="1"/>
              <a:t>Trizano-Hermosilla</a:t>
            </a:r>
            <a:r>
              <a:rPr lang="sv-SE" sz="1000" dirty="0"/>
              <a:t> &amp; </a:t>
            </a:r>
            <a:r>
              <a:rPr lang="sv-SE" sz="1000" dirty="0" err="1"/>
              <a:t>Alvarado</a:t>
            </a:r>
            <a:r>
              <a:rPr lang="sv-SE" sz="1000" dirty="0"/>
              <a:t> </a:t>
            </a:r>
            <a:r>
              <a:rPr lang="sv-SE" sz="1000" i="1" dirty="0"/>
              <a:t>FP</a:t>
            </a:r>
            <a:r>
              <a:rPr lang="sv-SE" sz="1000" dirty="0"/>
              <a:t> 2016; 7: 1-8.</a:t>
            </a:r>
          </a:p>
          <a:p>
            <a:pPr algn="r"/>
            <a:r>
              <a:rPr lang="sv-SE" sz="1000" dirty="0" err="1"/>
              <a:t>Xiao</a:t>
            </a:r>
            <a:r>
              <a:rPr lang="sv-SE" sz="1000" dirty="0"/>
              <a:t> &amp; Hau </a:t>
            </a:r>
            <a:r>
              <a:rPr lang="sv-SE" sz="1000" i="1" dirty="0"/>
              <a:t>EPM</a:t>
            </a:r>
            <a:r>
              <a:rPr lang="sv-SE" sz="1000" dirty="0"/>
              <a:t> 2022; 83: 5-27.</a:t>
            </a:r>
          </a:p>
        </p:txBody>
      </p:sp>
    </p:spTree>
    <p:extLst>
      <p:ext uri="{BB962C8B-B14F-4D97-AF65-F5344CB8AC3E}">
        <p14:creationId xmlns:p14="http://schemas.microsoft.com/office/powerpoint/2010/main" val="162594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0C1EE53-8CB8-E8F1-3029-B31DD263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Agreement</a:t>
            </a:r>
            <a:r>
              <a:rPr lang="sv-SE" dirty="0"/>
              <a:t>/</a:t>
            </a:r>
            <a:r>
              <a:rPr lang="sv-SE" dirty="0" err="1"/>
              <a:t>stability</a:t>
            </a:r>
            <a:r>
              <a:rPr lang="sv-SE" dirty="0"/>
              <a:t>; Test-</a:t>
            </a:r>
            <a:r>
              <a:rPr lang="sv-SE" dirty="0" err="1"/>
              <a:t>retest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sv-SE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27D77D-3067-F847-956C-948CE401CE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43320"/>
            <a:ext cx="10515600" cy="433364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 err="1"/>
              <a:t>Repeated</a:t>
            </a:r>
            <a:r>
              <a:rPr lang="sv-SE" altLang="sv-SE" dirty="0"/>
              <a:t> </a:t>
            </a:r>
            <a:r>
              <a:rPr lang="sv-SE" altLang="sv-SE" dirty="0" err="1"/>
              <a:t>testing</a:t>
            </a:r>
            <a:r>
              <a:rPr lang="sv-SE" altLang="sv-SE" dirty="0"/>
              <a:t>/</a:t>
            </a:r>
            <a:r>
              <a:rPr lang="sv-SE" altLang="sv-SE" dirty="0" err="1"/>
              <a:t>assessments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Same situation, same assessor, different occasions </a:t>
            </a:r>
          </a:p>
          <a:p>
            <a:pPr lvl="1" eaLnBrk="1" hangingPunct="1"/>
            <a:r>
              <a:rPr lang="sv-SE" altLang="sv-SE" dirty="0"/>
              <a:t>Test-</a:t>
            </a:r>
            <a:r>
              <a:rPr lang="sv-SE" altLang="sv-SE" dirty="0" err="1"/>
              <a:t>retest</a:t>
            </a:r>
            <a:r>
              <a:rPr lang="sv-SE" altLang="sv-SE" dirty="0"/>
              <a:t> reliability (</a:t>
            </a:r>
            <a:r>
              <a:rPr lang="sv-SE" altLang="sv-SE" dirty="0" err="1"/>
              <a:t>self-report</a:t>
            </a:r>
            <a:r>
              <a:rPr lang="sv-SE" altLang="sv-SE" dirty="0"/>
              <a:t>/clinical assessments)</a:t>
            </a:r>
          </a:p>
          <a:p>
            <a:pPr lvl="1" eaLnBrk="1" hangingPunct="1"/>
            <a:r>
              <a:rPr lang="sv-SE" altLang="sv-SE" dirty="0"/>
              <a:t>Intra-rater </a:t>
            </a:r>
            <a:r>
              <a:rPr lang="sv-SE" altLang="sv-SE" dirty="0" err="1"/>
              <a:t>reliability</a:t>
            </a:r>
            <a:r>
              <a:rPr lang="sv-SE" altLang="sv-SE" dirty="0"/>
              <a:t> (clinical assessments)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Same situation, different assessors</a:t>
            </a:r>
          </a:p>
          <a:p>
            <a:pPr lvl="1" eaLnBrk="1" hangingPunct="1"/>
            <a:r>
              <a:rPr lang="sv-SE" altLang="sv-SE" dirty="0"/>
              <a:t>Inter-rater reliability (clinical </a:t>
            </a:r>
            <a:r>
              <a:rPr lang="sv-SE" altLang="sv-SE" dirty="0" err="1"/>
              <a:t>assessments</a:t>
            </a:r>
            <a:r>
              <a:rPr lang="sv-SE" altLang="sv-SE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0C1EE53-8CB8-E8F1-3029-B31DD263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Agreement</a:t>
            </a:r>
            <a:r>
              <a:rPr lang="sv-SE" dirty="0"/>
              <a:t>/</a:t>
            </a:r>
            <a:r>
              <a:rPr lang="sv-SE" dirty="0" err="1"/>
              <a:t>stability</a:t>
            </a:r>
            <a:r>
              <a:rPr lang="sv-SE" dirty="0"/>
              <a:t>; Test-</a:t>
            </a:r>
            <a:r>
              <a:rPr lang="sv-SE" dirty="0" err="1"/>
              <a:t>retest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sv-SE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27D77D-3067-F847-956C-948CE401CE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dirty="0" err="1"/>
              <a:t>Assumes</a:t>
            </a:r>
            <a:r>
              <a:rPr lang="sv-SE" altLang="sv-SE" dirty="0"/>
              <a:t> that the </a:t>
            </a:r>
            <a:r>
              <a:rPr lang="sv-SE" altLang="sv-SE" dirty="0" err="1"/>
              <a:t>target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r>
              <a:rPr lang="sv-SE" altLang="sv-SE" dirty="0"/>
              <a:t> is </a:t>
            </a:r>
            <a:r>
              <a:rPr lang="sv-SE" altLang="sv-SE" dirty="0" err="1"/>
              <a:t>stable</a:t>
            </a:r>
            <a:endParaRPr lang="sv-SE" altLang="sv-SE" dirty="0"/>
          </a:p>
          <a:p>
            <a:pPr lvl="1"/>
            <a:r>
              <a:rPr lang="sv-SE" altLang="sv-SE" dirty="0" err="1"/>
              <a:t>Otherwise</a:t>
            </a:r>
            <a:r>
              <a:rPr lang="sv-SE" altLang="sv-SE" dirty="0"/>
              <a:t> </a:t>
            </a:r>
            <a:r>
              <a:rPr lang="sv-SE" altLang="sv-SE" dirty="0" err="1"/>
              <a:t>results</a:t>
            </a:r>
            <a:r>
              <a:rPr lang="sv-SE" altLang="sv-SE" dirty="0"/>
              <a:t> do not </a:t>
            </a:r>
            <a:r>
              <a:rPr lang="sv-SE" altLang="sv-SE" dirty="0" err="1"/>
              <a:t>reflect</a:t>
            </a:r>
            <a:r>
              <a:rPr lang="sv-SE" altLang="sv-SE" dirty="0"/>
              <a:t> </a:t>
            </a:r>
            <a:r>
              <a:rPr lang="sv-SE" altLang="sv-SE" dirty="0" err="1"/>
              <a:t>stability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assessments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 err="1"/>
              <a:t>Time</a:t>
            </a:r>
            <a:r>
              <a:rPr lang="sv-SE" altLang="sv-SE" dirty="0"/>
              <a:t> </a:t>
            </a:r>
            <a:r>
              <a:rPr lang="sv-SE" altLang="sv-SE" dirty="0" err="1"/>
              <a:t>interval</a:t>
            </a:r>
            <a:endParaRPr lang="sv-SE" altLang="sv-SE" dirty="0"/>
          </a:p>
          <a:p>
            <a:pPr lvl="1" eaLnBrk="1" hangingPunct="1"/>
            <a:r>
              <a:rPr lang="sv-SE" altLang="sv-SE" dirty="0" err="1"/>
              <a:t>Related</a:t>
            </a:r>
            <a:r>
              <a:rPr lang="sv-SE" altLang="sv-SE" dirty="0"/>
              <a:t> to </a:t>
            </a:r>
            <a:r>
              <a:rPr lang="sv-SE" altLang="sv-SE" dirty="0" err="1"/>
              <a:t>stability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the </a:t>
            </a:r>
            <a:r>
              <a:rPr lang="sv-SE" altLang="sv-SE" dirty="0" err="1"/>
              <a:t>target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endParaRPr lang="sv-SE" altLang="sv-SE" dirty="0"/>
          </a:p>
          <a:p>
            <a:pPr lvl="1" eaLnBrk="1" hangingPunct="1"/>
            <a:r>
              <a:rPr lang="sv-SE" altLang="sv-SE" dirty="0" err="1"/>
              <a:t>Too</a:t>
            </a:r>
            <a:r>
              <a:rPr lang="sv-SE" altLang="sv-SE" dirty="0"/>
              <a:t> long: Risk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actual</a:t>
            </a:r>
            <a:r>
              <a:rPr lang="sv-SE" altLang="sv-SE" dirty="0"/>
              <a:t> </a:t>
            </a:r>
            <a:r>
              <a:rPr lang="sv-SE" altLang="sv-SE" dirty="0" err="1"/>
              <a:t>change</a:t>
            </a:r>
            <a:endParaRPr lang="sv-SE" altLang="sv-SE" dirty="0"/>
          </a:p>
          <a:p>
            <a:pPr lvl="1" eaLnBrk="1" hangingPunct="1"/>
            <a:r>
              <a:rPr lang="sv-SE" altLang="sv-SE" dirty="0" err="1"/>
              <a:t>Too</a:t>
            </a:r>
            <a:r>
              <a:rPr lang="sv-SE" altLang="sv-SE" dirty="0"/>
              <a:t> short: </a:t>
            </a:r>
            <a:r>
              <a:rPr lang="sv-SE" altLang="sv-SE" dirty="0" err="1"/>
              <a:t>Recall</a:t>
            </a:r>
            <a:r>
              <a:rPr lang="sv-SE" altLang="sv-SE" dirty="0"/>
              <a:t> bias</a:t>
            </a:r>
          </a:p>
          <a:p>
            <a:pPr lvl="1" eaLnBrk="1" hangingPunct="1"/>
            <a:r>
              <a:rPr lang="sv-SE" altLang="sv-SE" dirty="0"/>
              <a:t>Common </a:t>
            </a:r>
            <a:r>
              <a:rPr lang="sv-SE" altLang="sv-SE" dirty="0" err="1"/>
              <a:t>recommendation</a:t>
            </a:r>
            <a:r>
              <a:rPr lang="sv-SE" altLang="sv-SE" dirty="0"/>
              <a:t>: 1-2 </a:t>
            </a:r>
            <a:r>
              <a:rPr lang="sv-SE" altLang="sv-SE" dirty="0" err="1"/>
              <a:t>weeks</a:t>
            </a:r>
            <a:endParaRPr lang="sv-SE" altLang="sv-SE" dirty="0"/>
          </a:p>
          <a:p>
            <a:pPr lvl="1" eaLnBrk="1" hangingPunct="1"/>
            <a:r>
              <a:rPr lang="sv-SE" altLang="sv-SE" dirty="0"/>
              <a:t>If </a:t>
            </a:r>
            <a:r>
              <a:rPr lang="sv-SE" altLang="sv-SE" dirty="0" err="1"/>
              <a:t>possible</a:t>
            </a:r>
            <a:r>
              <a:rPr lang="sv-SE" altLang="sv-SE" dirty="0"/>
              <a:t>, </a:t>
            </a:r>
            <a:r>
              <a:rPr lang="sv-SE" altLang="sv-SE" dirty="0" err="1"/>
              <a:t>use</a:t>
            </a:r>
            <a:r>
              <a:rPr lang="sv-SE" altLang="sv-SE" dirty="0"/>
              <a:t> </a:t>
            </a:r>
            <a:r>
              <a:rPr lang="sv-SE" altLang="sv-SE" dirty="0" err="1"/>
              <a:t>external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indicating</a:t>
            </a:r>
            <a:r>
              <a:rPr lang="sv-SE" altLang="sv-SE" dirty="0"/>
              <a:t> </a:t>
            </a:r>
            <a:r>
              <a:rPr lang="sv-SE" altLang="sv-SE" dirty="0" err="1"/>
              <a:t>stability</a:t>
            </a:r>
            <a:endParaRPr lang="sv-SE" altLang="sv-SE" dirty="0"/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1162F5B1-6670-B7CB-EB9F-B1E158CACE3E}"/>
              </a:ext>
            </a:extLst>
          </p:cNvPr>
          <p:cNvCxnSpPr>
            <a:cxnSpLocks/>
          </p:cNvCxnSpPr>
          <p:nvPr/>
        </p:nvCxnSpPr>
        <p:spPr>
          <a:xfrm>
            <a:off x="8950472" y="3197986"/>
            <a:ext cx="2889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>
            <a:extLst>
              <a:ext uri="{FF2B5EF4-FFF2-40B4-BE49-F238E27FC236}">
                <a16:creationId xmlns:a16="http://schemas.microsoft.com/office/drawing/2014/main" id="{A9E462EA-9D91-1CE4-D0A3-94A8A6E22D9C}"/>
              </a:ext>
            </a:extLst>
          </p:cNvPr>
          <p:cNvCxnSpPr/>
          <p:nvPr/>
        </p:nvCxnSpPr>
        <p:spPr>
          <a:xfrm>
            <a:off x="8950472" y="1843320"/>
            <a:ext cx="0" cy="135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76D91808-4715-3283-F55B-6E3A23602658}"/>
              </a:ext>
            </a:extLst>
          </p:cNvPr>
          <p:cNvCxnSpPr/>
          <p:nvPr/>
        </p:nvCxnSpPr>
        <p:spPr>
          <a:xfrm>
            <a:off x="9431057" y="2669021"/>
            <a:ext cx="1975555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607E7C13-98CF-2ABC-31AA-E5E48592BE6D}"/>
              </a:ext>
            </a:extLst>
          </p:cNvPr>
          <p:cNvSpPr txBox="1"/>
          <p:nvPr/>
        </p:nvSpPr>
        <p:spPr>
          <a:xfrm>
            <a:off x="9068137" y="3197986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Test 1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F1F709-946B-300B-4799-95C7BC8D1EB8}"/>
              </a:ext>
            </a:extLst>
          </p:cNvPr>
          <p:cNvSpPr txBox="1"/>
          <p:nvPr/>
        </p:nvSpPr>
        <p:spPr>
          <a:xfrm>
            <a:off x="11043692" y="3197986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Test 2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BB14418-C312-2246-6995-6F26B0423535}"/>
              </a:ext>
            </a:extLst>
          </p:cNvPr>
          <p:cNvCxnSpPr>
            <a:cxnSpLocks/>
          </p:cNvCxnSpPr>
          <p:nvPr/>
        </p:nvCxnSpPr>
        <p:spPr>
          <a:xfrm>
            <a:off x="9021368" y="5111769"/>
            <a:ext cx="2889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083D3CBE-85AF-7386-76F9-F36338954319}"/>
              </a:ext>
            </a:extLst>
          </p:cNvPr>
          <p:cNvCxnSpPr/>
          <p:nvPr/>
        </p:nvCxnSpPr>
        <p:spPr>
          <a:xfrm>
            <a:off x="9021368" y="3757103"/>
            <a:ext cx="0" cy="135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75F67853-9C9B-08CB-ED73-53961A6922D2}"/>
              </a:ext>
            </a:extLst>
          </p:cNvPr>
          <p:cNvCxnSpPr>
            <a:cxnSpLocks/>
          </p:cNvCxnSpPr>
          <p:nvPr/>
        </p:nvCxnSpPr>
        <p:spPr>
          <a:xfrm flipV="1">
            <a:off x="9460085" y="4268238"/>
            <a:ext cx="1975555" cy="642524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393CAF18-F84F-85A2-FF23-73C3595503A0}"/>
              </a:ext>
            </a:extLst>
          </p:cNvPr>
          <p:cNvSpPr txBox="1"/>
          <p:nvPr/>
        </p:nvSpPr>
        <p:spPr>
          <a:xfrm>
            <a:off x="9139033" y="5111769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Test 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F791974-3812-8928-E4AD-9C0EE10EC516}"/>
              </a:ext>
            </a:extLst>
          </p:cNvPr>
          <p:cNvSpPr txBox="1"/>
          <p:nvPr/>
        </p:nvSpPr>
        <p:spPr>
          <a:xfrm>
            <a:off x="11114588" y="5111769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Test 2</a:t>
            </a: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AB5A088F-80E7-59FF-BFC9-2A00D630063A}"/>
              </a:ext>
            </a:extLst>
          </p:cNvPr>
          <p:cNvCxnSpPr>
            <a:cxnSpLocks/>
          </p:cNvCxnSpPr>
          <p:nvPr/>
        </p:nvCxnSpPr>
        <p:spPr>
          <a:xfrm>
            <a:off x="9631968" y="2044814"/>
            <a:ext cx="300771" cy="0"/>
          </a:xfrm>
          <a:prstGeom prst="line">
            <a:avLst/>
          </a:prstGeom>
          <a:ln w="381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>
            <a:extLst>
              <a:ext uri="{FF2B5EF4-FFF2-40B4-BE49-F238E27FC236}">
                <a16:creationId xmlns:a16="http://schemas.microsoft.com/office/drawing/2014/main" id="{8668576D-C5A3-0885-5382-C92F4D70374B}"/>
              </a:ext>
            </a:extLst>
          </p:cNvPr>
          <p:cNvCxnSpPr>
            <a:cxnSpLocks/>
          </p:cNvCxnSpPr>
          <p:nvPr/>
        </p:nvCxnSpPr>
        <p:spPr>
          <a:xfrm>
            <a:off x="9652394" y="3958597"/>
            <a:ext cx="300771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9D842E2C-1F89-F119-8831-2E7E3AB2F612}"/>
              </a:ext>
            </a:extLst>
          </p:cNvPr>
          <p:cNvSpPr txBox="1"/>
          <p:nvPr/>
        </p:nvSpPr>
        <p:spPr>
          <a:xfrm>
            <a:off x="9564914" y="1907083"/>
            <a:ext cx="1777339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           Latent </a:t>
            </a:r>
            <a:r>
              <a:rPr lang="sv-SE" sz="1100" dirty="0" err="1"/>
              <a:t>target</a:t>
            </a:r>
            <a:r>
              <a:rPr lang="sv-SE" sz="1100" dirty="0"/>
              <a:t> </a:t>
            </a:r>
            <a:r>
              <a:rPr lang="sv-SE" sz="1100" dirty="0" err="1"/>
              <a:t>variable</a:t>
            </a:r>
            <a:endParaRPr lang="sv-SE" sz="11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9938D1D-FDBE-3294-E51A-57DC62BD85A0}"/>
              </a:ext>
            </a:extLst>
          </p:cNvPr>
          <p:cNvSpPr txBox="1"/>
          <p:nvPr/>
        </p:nvSpPr>
        <p:spPr>
          <a:xfrm>
            <a:off x="9602867" y="3827792"/>
            <a:ext cx="1777339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           Latent </a:t>
            </a:r>
            <a:r>
              <a:rPr lang="sv-SE" sz="1100" dirty="0" err="1"/>
              <a:t>target</a:t>
            </a:r>
            <a:r>
              <a:rPr lang="sv-SE" sz="1100" dirty="0"/>
              <a:t> </a:t>
            </a:r>
            <a:r>
              <a:rPr lang="sv-SE" sz="1100" dirty="0" err="1"/>
              <a:t>variable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4443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0C1EE53-8CB8-E8F1-3029-B31DD263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Agreement</a:t>
            </a:r>
            <a:r>
              <a:rPr lang="sv-SE" dirty="0"/>
              <a:t>/</a:t>
            </a:r>
            <a:r>
              <a:rPr lang="sv-SE" dirty="0" err="1"/>
              <a:t>stability</a:t>
            </a:r>
            <a:r>
              <a:rPr lang="sv-SE" dirty="0"/>
              <a:t>; Test-</a:t>
            </a:r>
            <a:r>
              <a:rPr lang="sv-SE" dirty="0" err="1"/>
              <a:t>retest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sv-SE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27D77D-3067-F847-956C-948CE401CE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15886"/>
            <a:ext cx="10515600" cy="4261077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3200" dirty="0" err="1"/>
              <a:t>Commonly</a:t>
            </a:r>
            <a:r>
              <a:rPr lang="sv-SE" altLang="sv-SE" sz="3200" dirty="0"/>
              <a:t> </a:t>
            </a:r>
            <a:r>
              <a:rPr lang="sv-SE" altLang="sv-SE" sz="3200" dirty="0" err="1"/>
              <a:t>used</a:t>
            </a:r>
            <a:r>
              <a:rPr lang="sv-SE" altLang="sv-SE" sz="3200" dirty="0"/>
              <a:t> </a:t>
            </a:r>
            <a:r>
              <a:rPr lang="sv-SE" altLang="sv-SE" sz="3200" dirty="0" err="1"/>
              <a:t>methods</a:t>
            </a:r>
            <a:endParaRPr lang="sv-SE" altLang="sv-SE" sz="3200" dirty="0"/>
          </a:p>
          <a:p>
            <a:pPr lvl="1" eaLnBrk="1" hangingPunct="1"/>
            <a:r>
              <a:rPr lang="sv-SE" altLang="sv-SE" sz="2800" dirty="0"/>
              <a:t>Correlation (</a:t>
            </a:r>
            <a:r>
              <a:rPr lang="sv-SE" altLang="sv-SE" sz="2800" dirty="0" err="1"/>
              <a:t>e.g</a:t>
            </a:r>
            <a:r>
              <a:rPr lang="sv-SE" altLang="sv-SE" sz="2800" dirty="0"/>
              <a:t>., Pearson, </a:t>
            </a:r>
            <a:r>
              <a:rPr lang="sv-SE" altLang="sv-SE" sz="2800" dirty="0" err="1"/>
              <a:t>Spearman</a:t>
            </a:r>
            <a:r>
              <a:rPr lang="sv-SE" altLang="sv-SE" sz="2800" dirty="0"/>
              <a:t>)</a:t>
            </a:r>
          </a:p>
          <a:p>
            <a:pPr lvl="1" eaLnBrk="1" hangingPunct="1"/>
            <a:r>
              <a:rPr lang="sv-SE" altLang="sv-SE" sz="2800" dirty="0" err="1"/>
              <a:t>Intra-class correlation </a:t>
            </a:r>
            <a:r>
              <a:rPr lang="sv-SE" altLang="sv-SE" sz="2800" dirty="0"/>
              <a:t>(ICC)</a:t>
            </a:r>
          </a:p>
          <a:p>
            <a:pPr lvl="1" eaLnBrk="1" hangingPunct="1"/>
            <a:r>
              <a:rPr lang="sv-SE" altLang="sv-SE" sz="2800" dirty="0"/>
              <a:t>Kappa, </a:t>
            </a:r>
            <a:r>
              <a:rPr lang="sv-SE" altLang="sv-SE" sz="2800" dirty="0" err="1"/>
              <a:t>weighted</a:t>
            </a:r>
            <a:r>
              <a:rPr lang="sv-SE" altLang="sv-SE" sz="2800" dirty="0"/>
              <a:t> Kappa</a:t>
            </a:r>
          </a:p>
        </p:txBody>
      </p:sp>
    </p:spTree>
    <p:extLst>
      <p:ext uri="{BB962C8B-B14F-4D97-AF65-F5344CB8AC3E}">
        <p14:creationId xmlns:p14="http://schemas.microsoft.com/office/powerpoint/2010/main" val="428308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2D321-DF2A-B047-A09D-4D2B16A8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133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err="1"/>
              <a:t>Correlation</a:t>
            </a:r>
            <a:r>
              <a:rPr lang="sv-SE" dirty="0"/>
              <a:t>: </a:t>
            </a:r>
            <a:br>
              <a:rPr lang="sv-SE" dirty="0"/>
            </a:br>
            <a:r>
              <a:rPr lang="sv-SE" sz="3600" dirty="0" err="1"/>
              <a:t>Degree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linear</a:t>
            </a:r>
            <a:r>
              <a:rPr lang="sv-SE" sz="3600" dirty="0"/>
              <a:t> </a:t>
            </a:r>
            <a:r>
              <a:rPr lang="sv-SE" sz="3600" dirty="0" err="1"/>
              <a:t>covariation</a:t>
            </a:r>
            <a:r>
              <a:rPr lang="sv-SE" sz="3600" dirty="0"/>
              <a:t> </a:t>
            </a:r>
            <a:r>
              <a:rPr lang="sv-SE" sz="3600" dirty="0" err="1"/>
              <a:t>between</a:t>
            </a:r>
            <a:r>
              <a:rPr lang="sv-SE" sz="3600" dirty="0"/>
              <a:t> </a:t>
            </a:r>
            <a:r>
              <a:rPr lang="sv-SE" sz="3600" dirty="0" err="1"/>
              <a:t>two</a:t>
            </a:r>
            <a:r>
              <a:rPr lang="sv-SE" sz="3600" dirty="0"/>
              <a:t> </a:t>
            </a:r>
            <a:r>
              <a:rPr lang="sv-SE" sz="3600" dirty="0" err="1"/>
              <a:t>variables</a:t>
            </a:r>
            <a:endParaRPr lang="sv-SE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5A5B5CEC-355F-AA41-A8CA-9BEA2FBE0B14}"/>
              </a:ext>
            </a:extLst>
          </p:cNvPr>
          <p:cNvSpPr txBox="1">
            <a:spLocks noChangeArrowheads="1"/>
          </p:cNvSpPr>
          <p:nvPr/>
        </p:nvSpPr>
        <p:spPr>
          <a:xfrm>
            <a:off x="6548497" y="2289420"/>
            <a:ext cx="5643503" cy="3492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2400" dirty="0" err="1"/>
              <a:t>Expressed</a:t>
            </a:r>
            <a:r>
              <a:rPr lang="sv-SE" sz="2400" dirty="0"/>
              <a:t> as the </a:t>
            </a:r>
            <a:r>
              <a:rPr lang="sv-SE" sz="2400" dirty="0" err="1"/>
              <a:t>correlation</a:t>
            </a:r>
            <a:r>
              <a:rPr lang="sv-SE" sz="2400" dirty="0"/>
              <a:t> </a:t>
            </a:r>
            <a:r>
              <a:rPr lang="sv-SE" sz="2400" dirty="0" err="1"/>
              <a:t>coefficient</a:t>
            </a:r>
            <a:endParaRPr lang="sv-SE" sz="2400" dirty="0"/>
          </a:p>
          <a:p>
            <a:pPr lvl="1">
              <a:defRPr/>
            </a:pP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range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-1 and 1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extent</a:t>
            </a:r>
            <a:r>
              <a:rPr lang="sv-SE" sz="2000" dirty="0"/>
              <a:t> to </a:t>
            </a:r>
            <a:r>
              <a:rPr lang="sv-SE" sz="2000" dirty="0" err="1"/>
              <a:t>which</a:t>
            </a:r>
            <a:r>
              <a:rPr lang="sv-SE" sz="2000" dirty="0"/>
              <a:t> observations (</a:t>
            </a:r>
            <a:r>
              <a:rPr lang="sv-SE" sz="2000" dirty="0" err="1"/>
              <a:t>dots</a:t>
            </a:r>
            <a:r>
              <a:rPr lang="sv-SE" sz="2000" dirty="0"/>
              <a:t>) </a:t>
            </a:r>
            <a:r>
              <a:rPr lang="sv-SE" sz="2000" dirty="0" err="1"/>
              <a:t>follow</a:t>
            </a:r>
            <a:r>
              <a:rPr lang="sv-SE" sz="2000" dirty="0"/>
              <a:t> a straight </a:t>
            </a:r>
            <a:r>
              <a:rPr lang="sv-SE" sz="2000" dirty="0" err="1"/>
              <a:t>line</a:t>
            </a:r>
            <a:endParaRPr lang="sv-SE" sz="2000" dirty="0"/>
          </a:p>
          <a:p>
            <a:pPr lvl="1">
              <a:defRPr/>
            </a:pPr>
            <a:r>
              <a:rPr lang="sv-SE" sz="2000" dirty="0"/>
              <a:t>Does not </a:t>
            </a:r>
            <a:r>
              <a:rPr lang="sv-SE" sz="2000" dirty="0" err="1"/>
              <a:t>represent</a:t>
            </a:r>
            <a:r>
              <a:rPr lang="sv-SE" sz="2000" dirty="0"/>
              <a:t> non-</a:t>
            </a:r>
            <a:r>
              <a:rPr lang="sv-SE" sz="2000" dirty="0" err="1"/>
              <a:t>linear</a:t>
            </a:r>
            <a:r>
              <a:rPr lang="sv-SE" sz="2000" dirty="0"/>
              <a:t> (</a:t>
            </a:r>
            <a:r>
              <a:rPr lang="sv-SE" sz="2000" dirty="0" err="1"/>
              <a:t>e.g</a:t>
            </a:r>
            <a:r>
              <a:rPr lang="sv-SE" sz="2000" dirty="0"/>
              <a:t>., U-</a:t>
            </a:r>
            <a:r>
              <a:rPr lang="sv-SE" sz="2000" dirty="0" err="1"/>
              <a:t>shaped</a:t>
            </a:r>
            <a:r>
              <a:rPr lang="sv-SE" sz="2000" dirty="0"/>
              <a:t>) associations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value</a:t>
            </a:r>
            <a:r>
              <a:rPr lang="sv-SE" sz="2000" dirty="0"/>
              <a:t> (</a:t>
            </a:r>
            <a:r>
              <a:rPr lang="sv-SE" sz="2000" dirty="0" err="1"/>
              <a:t>regardless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direction</a:t>
            </a:r>
            <a:r>
              <a:rPr lang="sv-SE" sz="2000" dirty="0"/>
              <a:t>) </a:t>
            </a:r>
            <a:r>
              <a:rPr lang="sv-SE" sz="2000" dirty="0" err="1"/>
              <a:t>indicates</a:t>
            </a:r>
            <a:r>
              <a:rPr lang="sv-SE" sz="2000" dirty="0"/>
              <a:t> the </a:t>
            </a:r>
            <a:r>
              <a:rPr lang="sv-SE" sz="2000" dirty="0" err="1"/>
              <a:t>strength</a:t>
            </a:r>
            <a:endParaRPr lang="sv-SE" sz="2000" dirty="0"/>
          </a:p>
          <a:p>
            <a:pPr lvl="1">
              <a:defRPr/>
            </a:pPr>
            <a:r>
              <a:rPr lang="sv-SE" sz="2000" dirty="0"/>
              <a:t>Close to 1 = strong positive </a:t>
            </a:r>
            <a:r>
              <a:rPr lang="sv-SE" sz="2000" dirty="0" err="1"/>
              <a:t>correlation</a:t>
            </a:r>
            <a:endParaRPr lang="sv-SE" sz="2000" dirty="0"/>
          </a:p>
          <a:p>
            <a:pPr lvl="1">
              <a:defRPr/>
            </a:pPr>
            <a:r>
              <a:rPr lang="sv-SE" sz="2000" dirty="0"/>
              <a:t>Close to -1 = strong negative </a:t>
            </a:r>
            <a:r>
              <a:rPr lang="sv-SE" sz="2000" dirty="0" err="1"/>
              <a:t>correlation</a:t>
            </a:r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E8E161E-865C-D945-9892-480599F55D59}"/>
              </a:ext>
            </a:extLst>
          </p:cNvPr>
          <p:cNvSpPr txBox="1"/>
          <p:nvPr/>
        </p:nvSpPr>
        <p:spPr>
          <a:xfrm>
            <a:off x="2131726" y="2407425"/>
            <a:ext cx="300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Graphical</a:t>
            </a:r>
            <a:r>
              <a:rPr lang="sv-SE" sz="2400" dirty="0"/>
              <a:t>: </a:t>
            </a:r>
            <a:r>
              <a:rPr lang="sv-SE" sz="2400" dirty="0" err="1"/>
              <a:t>Scatterplots</a:t>
            </a: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89B1F8-3C0B-4DB9-A48F-7815F9F8F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93"/>
          <a:stretch/>
        </p:blipFill>
        <p:spPr>
          <a:xfrm>
            <a:off x="3838139" y="3104364"/>
            <a:ext cx="2599973" cy="234227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313343D-C271-D756-7E64-E606253EC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70"/>
          <a:stretch/>
        </p:blipFill>
        <p:spPr>
          <a:xfrm>
            <a:off x="1128593" y="3166788"/>
            <a:ext cx="2506333" cy="234227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0A4E211-F9F7-5E2F-559F-C75961821D81}"/>
              </a:ext>
            </a:extLst>
          </p:cNvPr>
          <p:cNvSpPr txBox="1"/>
          <p:nvPr/>
        </p:nvSpPr>
        <p:spPr>
          <a:xfrm>
            <a:off x="2027583" y="5437433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Positive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29BBE9B-CA4E-35E5-38D3-DE5BB11999B7}"/>
              </a:ext>
            </a:extLst>
          </p:cNvPr>
          <p:cNvSpPr txBox="1"/>
          <p:nvPr/>
        </p:nvSpPr>
        <p:spPr>
          <a:xfrm>
            <a:off x="4703310" y="54128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20868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8">
            <a:extLst>
              <a:ext uri="{FF2B5EF4-FFF2-40B4-BE49-F238E27FC236}">
                <a16:creationId xmlns:a16="http://schemas.microsoft.com/office/drawing/2014/main" id="{5471B769-64D4-1246-9626-97B3F8DEF3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254945"/>
              </p:ext>
            </p:extLst>
          </p:nvPr>
        </p:nvGraphicFramePr>
        <p:xfrm>
          <a:off x="1406703" y="1876249"/>
          <a:ext cx="50450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" r:id="rId3" imgW="5892800" imgH="4813300" progId="Excel.Chart.8">
                  <p:embed/>
                </p:oleObj>
              </mc:Choice>
              <mc:Fallback>
                <p:oleObj name="Diagram" r:id="rId3" imgW="5892800" imgH="4813300" progId="Excel.Chart.8">
                  <p:embed/>
                  <p:pic>
                    <p:nvPicPr>
                      <p:cNvPr id="31746" name="Object 8">
                        <a:extLst>
                          <a:ext uri="{FF2B5EF4-FFF2-40B4-BE49-F238E27FC236}">
                            <a16:creationId xmlns:a16="http://schemas.microsoft.com/office/drawing/2014/main" id="{5471B769-64D4-1246-9626-97B3F8DEF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03" y="1876249"/>
                        <a:ext cx="50450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9">
            <a:extLst>
              <a:ext uri="{FF2B5EF4-FFF2-40B4-BE49-F238E27FC236}">
                <a16:creationId xmlns:a16="http://schemas.microsoft.com/office/drawing/2014/main" id="{D74A3098-918C-D94B-9BBC-D63D7117B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18552"/>
            <a:ext cx="10515600" cy="874395"/>
          </a:xfrm>
        </p:spPr>
        <p:txBody>
          <a:bodyPr/>
          <a:lstStyle/>
          <a:p>
            <a:pPr eaLnBrk="1" hangingPunct="1"/>
            <a:r>
              <a:rPr lang="sv-SE" altLang="sv-SE" dirty="0" err="1"/>
              <a:t>Correlation</a:t>
            </a:r>
            <a:endParaRPr lang="sv-SE" altLang="sv-SE" dirty="0"/>
          </a:p>
        </p:txBody>
      </p:sp>
      <p:sp>
        <p:nvSpPr>
          <p:cNvPr id="31748" name="Text Box 11">
            <a:extLst>
              <a:ext uri="{FF2B5EF4-FFF2-40B4-BE49-F238E27FC236}">
                <a16:creationId xmlns:a16="http://schemas.microsoft.com/office/drawing/2014/main" id="{7849ED2D-4B2E-164D-A9D9-AB7CE28E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328" y="2092149"/>
            <a:ext cx="105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400" i="1"/>
              <a:t>r </a:t>
            </a:r>
            <a:r>
              <a:rPr lang="sv-SE" altLang="sv-SE" sz="2400"/>
              <a:t>= 1.0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50F5139E-3A62-0A4C-AB17-C10E0553A694}"/>
              </a:ext>
            </a:extLst>
          </p:cNvPr>
          <p:cNvGrpSpPr>
            <a:grpSpLocks/>
          </p:cNvGrpSpPr>
          <p:nvPr/>
        </p:nvGrpSpPr>
        <p:grpSpPr bwMode="auto">
          <a:xfrm>
            <a:off x="2236964" y="2335037"/>
            <a:ext cx="3784600" cy="2894013"/>
            <a:chOff x="1770" y="1542"/>
            <a:chExt cx="2384" cy="1823"/>
          </a:xfrm>
        </p:grpSpPr>
        <p:sp>
          <p:nvSpPr>
            <p:cNvPr id="31750" name="Line 13">
              <a:extLst>
                <a:ext uri="{FF2B5EF4-FFF2-40B4-BE49-F238E27FC236}">
                  <a16:creationId xmlns:a16="http://schemas.microsoft.com/office/drawing/2014/main" id="{391E208F-F596-D945-BD2C-E065B3741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3229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1" name="Line 14">
              <a:extLst>
                <a:ext uri="{FF2B5EF4-FFF2-40B4-BE49-F238E27FC236}">
                  <a16:creationId xmlns:a16="http://schemas.microsoft.com/office/drawing/2014/main" id="{DAE45840-0ECD-3240-939A-4AA405BDA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" y="3010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2" name="Line 15">
              <a:extLst>
                <a:ext uri="{FF2B5EF4-FFF2-40B4-BE49-F238E27FC236}">
                  <a16:creationId xmlns:a16="http://schemas.microsoft.com/office/drawing/2014/main" id="{629C64C7-0043-144E-A6F7-13A9AB628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5" y="280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3" name="Line 16">
              <a:extLst>
                <a:ext uri="{FF2B5EF4-FFF2-40B4-BE49-F238E27FC236}">
                  <a16:creationId xmlns:a16="http://schemas.microsoft.com/office/drawing/2014/main" id="{A9054080-FC35-E84B-9EED-4A451FDBB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5" y="2592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4" name="Line 17">
              <a:extLst>
                <a:ext uri="{FF2B5EF4-FFF2-40B4-BE49-F238E27FC236}">
                  <a16:creationId xmlns:a16="http://schemas.microsoft.com/office/drawing/2014/main" id="{ED01B95C-A0CC-8C46-8881-F651D44BF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3" y="238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5" name="Line 18">
              <a:extLst>
                <a:ext uri="{FF2B5EF4-FFF2-40B4-BE49-F238E27FC236}">
                  <a16:creationId xmlns:a16="http://schemas.microsoft.com/office/drawing/2014/main" id="{C25457B4-AC19-5F49-83B7-EFF620481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177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6" name="Line 19">
              <a:extLst>
                <a:ext uri="{FF2B5EF4-FFF2-40B4-BE49-F238E27FC236}">
                  <a16:creationId xmlns:a16="http://schemas.microsoft.com/office/drawing/2014/main" id="{5F238236-F7CD-DB43-8309-960890396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6" y="196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7" name="Line 20">
              <a:extLst>
                <a:ext uri="{FF2B5EF4-FFF2-40B4-BE49-F238E27FC236}">
                  <a16:creationId xmlns:a16="http://schemas.microsoft.com/office/drawing/2014/main" id="{8C887069-5F42-FA46-9D42-734BD8528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4" y="1752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1758" name="Line 21">
              <a:extLst>
                <a:ext uri="{FF2B5EF4-FFF2-40B4-BE49-F238E27FC236}">
                  <a16:creationId xmlns:a16="http://schemas.microsoft.com/office/drawing/2014/main" id="{59E0464F-DB09-6C4B-8322-4B2208E86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4" y="1542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5083E300-B106-4C8D-EC12-AB5A30C9F2FB}"/>
              </a:ext>
            </a:extLst>
          </p:cNvPr>
          <p:cNvSpPr txBox="1"/>
          <p:nvPr/>
        </p:nvSpPr>
        <p:spPr>
          <a:xfrm>
            <a:off x="3685859" y="5611576"/>
            <a:ext cx="88998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sv-S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sv-S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D0BB1A3-B569-226B-4675-BD97210AC428}"/>
              </a:ext>
            </a:extLst>
          </p:cNvPr>
          <p:cNvSpPr txBox="1"/>
          <p:nvPr/>
        </p:nvSpPr>
        <p:spPr>
          <a:xfrm>
            <a:off x="919942" y="3533539"/>
            <a:ext cx="88998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sv-S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sv-S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DA16BA1-E94C-10CE-8A46-0184AC2024BE}"/>
              </a:ext>
            </a:extLst>
          </p:cNvPr>
          <p:cNvSpPr txBox="1"/>
          <p:nvPr/>
        </p:nvSpPr>
        <p:spPr>
          <a:xfrm rot="20070344">
            <a:off x="6749910" y="2681929"/>
            <a:ext cx="464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NOT </a:t>
            </a:r>
            <a:r>
              <a:rPr lang="sv-SE" sz="2400" b="1" dirty="0" err="1">
                <a:solidFill>
                  <a:srgbClr val="FF0000"/>
                </a:solidFill>
              </a:rPr>
              <a:t>recommended</a:t>
            </a:r>
            <a:r>
              <a:rPr lang="sv-SE" sz="24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sv-SE" sz="2400" dirty="0"/>
              <a:t>Does not </a:t>
            </a:r>
            <a:r>
              <a:rPr lang="sv-SE" sz="2400" dirty="0" err="1"/>
              <a:t>reflect</a:t>
            </a:r>
            <a:r>
              <a:rPr lang="sv-SE" sz="2400" dirty="0"/>
              <a:t> </a:t>
            </a:r>
            <a:r>
              <a:rPr lang="sv-SE" sz="2400" dirty="0" err="1"/>
              <a:t>systematic</a:t>
            </a:r>
            <a:r>
              <a:rPr lang="sv-SE" sz="2400" dirty="0"/>
              <a:t> </a:t>
            </a:r>
            <a:r>
              <a:rPr lang="sv-SE" sz="2400" dirty="0" err="1"/>
              <a:t>changes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F38844E-D88B-1F4F-B120-797AC0EE7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err="1"/>
              <a:t>Intraclass</a:t>
            </a:r>
            <a:r>
              <a:rPr lang="sv-SE" altLang="sv-SE" dirty="0"/>
              <a:t> </a:t>
            </a:r>
            <a:r>
              <a:rPr lang="sv-SE" altLang="sv-SE" dirty="0" err="1"/>
              <a:t>correlation</a:t>
            </a:r>
            <a:r>
              <a:rPr lang="sv-SE" altLang="sv-SE" dirty="0"/>
              <a:t> (ICC)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3A8648B-23CB-274C-BFEA-050B6F4036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57717" y="1804420"/>
            <a:ext cx="3960812" cy="58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sv-SE" dirty="0"/>
              <a:t>ANOVA-</a:t>
            </a:r>
            <a:r>
              <a:rPr lang="sv-SE" altLang="sv-SE" dirty="0" err="1"/>
              <a:t>based</a:t>
            </a:r>
            <a:r>
              <a:rPr lang="sv-SE" altLang="sv-SE" dirty="0"/>
              <a:t> </a:t>
            </a:r>
            <a:r>
              <a:rPr lang="sv-SE" altLang="sv-SE" dirty="0" err="1"/>
              <a:t>method</a:t>
            </a:r>
            <a:endParaRPr lang="sv-SE" altLang="sv-SE" dirty="0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437B63D-44E3-AC47-96C5-F475FDF02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17" y="2937072"/>
            <a:ext cx="1426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>
                <a:cs typeface="Times New Roman" panose="02020603050405020304" pitchFamily="18" charset="0"/>
              </a:rPr>
              <a:t>Reliability: </a:t>
            </a:r>
          </a:p>
        </p:txBody>
      </p:sp>
      <p:sp>
        <p:nvSpPr>
          <p:cNvPr id="33801" name="Rectangle 12">
            <a:extLst>
              <a:ext uri="{FF2B5EF4-FFF2-40B4-BE49-F238E27FC236}">
                <a16:creationId xmlns:a16="http://schemas.microsoft.com/office/drawing/2014/main" id="{05B846FD-7664-C342-B6BB-A27B5F41C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17" y="4327753"/>
            <a:ext cx="427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cs typeface="Times New Roman" panose="02020603050405020304" pitchFamily="18" charset="0"/>
              </a:rPr>
              <a:t>ICC (</a:t>
            </a:r>
            <a:r>
              <a:rPr lang="sv-SE" altLang="sv-SE" sz="2000" dirty="0" err="1">
                <a:cs typeface="Times New Roman" panose="02020603050405020304" pitchFamily="18" charset="0"/>
              </a:rPr>
              <a:t>one-way</a:t>
            </a:r>
            <a:r>
              <a:rPr lang="sv-SE" altLang="sv-SE" sz="2000" dirty="0">
                <a:cs typeface="Times New Roman" panose="02020603050405020304" pitchFamily="18" charset="0"/>
              </a:rPr>
              <a:t> absolute </a:t>
            </a:r>
            <a:r>
              <a:rPr lang="sv-SE" altLang="sv-SE" sz="2000" dirty="0" err="1">
                <a:cs typeface="Times New Roman" panose="02020603050405020304" pitchFamily="18" charset="0"/>
              </a:rPr>
              <a:t>agreement</a:t>
            </a:r>
            <a:r>
              <a:rPr lang="sv-SE" altLang="sv-SE" sz="2000" dirty="0">
                <a:cs typeface="Times New Roman" panose="02020603050405020304" pitchFamily="18" charset="0"/>
              </a:rPr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4D101FD8-3C50-54D7-565E-87ECB12508BA}"/>
                  </a:ext>
                </a:extLst>
              </p:cNvPr>
              <p:cNvSpPr txBox="1"/>
              <p:nvPr/>
            </p:nvSpPr>
            <p:spPr>
              <a:xfrm>
                <a:off x="4918529" y="2878928"/>
                <a:ext cx="4777655" cy="574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𝑝𝑒𝑟𝑠𝑜𝑛𝑠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𝑏𝑒𝑡𝑤𝑒𝑒𝑛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𝑝𝑒𝑟𝑠𝑜𝑛𝑠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4D101FD8-3C50-54D7-565E-87ECB1250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529" y="2878928"/>
                <a:ext cx="4777655" cy="574260"/>
              </a:xfrm>
              <a:prstGeom prst="rect">
                <a:avLst/>
              </a:prstGeom>
              <a:blipFill>
                <a:blip r:embed="rId3"/>
                <a:stretch>
                  <a:fillRect t="-6522" b="-195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5A2A9FC4-3765-6EC5-917C-97CC794202DD}"/>
                  </a:ext>
                </a:extLst>
              </p:cNvPr>
              <p:cNvSpPr txBox="1"/>
              <p:nvPr/>
            </p:nvSpPr>
            <p:spPr>
              <a:xfrm>
                <a:off x="5551715" y="4223831"/>
                <a:ext cx="2453877" cy="604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𝑝𝑒𝑟𝑠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𝑝𝑒𝑟𝑠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5A2A9FC4-3765-6EC5-917C-97CC79420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5" y="4223831"/>
                <a:ext cx="2453877" cy="604717"/>
              </a:xfrm>
              <a:prstGeom prst="rect">
                <a:avLst/>
              </a:prstGeom>
              <a:blipFill>
                <a:blip r:embed="rId4"/>
                <a:stretch>
                  <a:fillRect l="-2062" b="-1224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77DA64DB-C5B4-76D9-3A47-217C8FEBBF1B}"/>
                  </a:ext>
                </a:extLst>
              </p:cNvPr>
              <p:cNvSpPr txBox="1"/>
              <p:nvPr/>
            </p:nvSpPr>
            <p:spPr>
              <a:xfrm>
                <a:off x="2602189" y="2868829"/>
                <a:ext cx="2316340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𝑆𝑐𝑜𝑟𝑒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𝑆𝑐𝑜𝑟𝑒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𝑆𝑐𝑜𝑟𝑒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𝑒𝑟𝑟𝑜𝑟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77DA64DB-C5B4-76D9-3A47-217C8FEBB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189" y="2868829"/>
                <a:ext cx="2316340" cy="567207"/>
              </a:xfrm>
              <a:prstGeom prst="rect">
                <a:avLst/>
              </a:prstGeom>
              <a:blipFill>
                <a:blip r:embed="rId5"/>
                <a:stretch>
                  <a:fillRect l="-1630" t="-6667" b="-888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A8D5EBA9-4C3D-1448-D549-5A4760537E98}"/>
                  </a:ext>
                </a:extLst>
              </p:cNvPr>
              <p:cNvSpPr txBox="1"/>
              <p:nvPr/>
            </p:nvSpPr>
            <p:spPr>
              <a:xfrm>
                <a:off x="9804096" y="2818976"/>
                <a:ext cx="868058" cy="694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A8D5EBA9-4C3D-1448-D549-5A476053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096" y="2818976"/>
                <a:ext cx="868058" cy="694164"/>
              </a:xfrm>
              <a:prstGeom prst="rect">
                <a:avLst/>
              </a:prstGeom>
              <a:blipFill>
                <a:blip r:embed="rId6"/>
                <a:stretch>
                  <a:fillRect l="-7143" r="-5714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EF718CA5-474A-8340-B764-B6E6E574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70" y="21378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dirty="0"/>
              <a:t>ICC (</a:t>
            </a:r>
            <a:r>
              <a:rPr lang="sv-SE" altLang="sv-SE" dirty="0" err="1"/>
              <a:t>one-way</a:t>
            </a:r>
            <a:r>
              <a:rPr lang="sv-SE" altLang="sv-SE" dirty="0"/>
              <a:t> absolute </a:t>
            </a:r>
            <a:r>
              <a:rPr lang="sv-SE" altLang="sv-SE" dirty="0" err="1"/>
              <a:t>agreement</a:t>
            </a:r>
            <a:r>
              <a:rPr lang="sv-SE" altLang="sv-SE" dirty="0"/>
              <a:t>)</a:t>
            </a:r>
            <a:endParaRPr lang="sv-SE" altLang="sv-SE" sz="3600" dirty="0"/>
          </a:p>
        </p:txBody>
      </p:sp>
      <p:pic>
        <p:nvPicPr>
          <p:cNvPr id="35844" name="Picture 8">
            <a:extLst>
              <a:ext uri="{FF2B5EF4-FFF2-40B4-BE49-F238E27FC236}">
                <a16:creationId xmlns:a16="http://schemas.microsoft.com/office/drawing/2014/main" id="{ED1993DF-C186-3341-8591-78B7DFFA74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350254"/>
            <a:ext cx="8027987" cy="2438400"/>
          </a:xfrm>
          <a:noFill/>
        </p:spPr>
      </p:pic>
      <p:pic>
        <p:nvPicPr>
          <p:cNvPr id="486411" name="Picture 11">
            <a:extLst>
              <a:ext uri="{FF2B5EF4-FFF2-40B4-BE49-F238E27FC236}">
                <a16:creationId xmlns:a16="http://schemas.microsoft.com/office/drawing/2014/main" id="{00E9FDE9-A88A-5243-9146-1E5F2D936E9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9139" y="4353623"/>
            <a:ext cx="9001125" cy="194627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B5466-D175-1944-A887-286ABA392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1134355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v-SE" sz="1600">
                <a:solidFill>
                  <a:srgbClr val="FF0000"/>
                </a:solidFill>
              </a:rPr>
              <a:t>Variance over time +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v-SE" sz="1600">
                <a:solidFill>
                  <a:srgbClr val="FF0000"/>
                </a:solidFill>
              </a:rPr>
              <a:t>unexplained variance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42B01E-8D14-9A43-8F9B-7963D9E2ACCD}"/>
              </a:ext>
            </a:extLst>
          </p:cNvPr>
          <p:cNvCxnSpPr>
            <a:cxnSpLocks noChangeShapeType="1"/>
            <a:stCxn id="2" idx="1"/>
          </p:cNvCxnSpPr>
          <p:nvPr/>
        </p:nvCxnSpPr>
        <p:spPr bwMode="auto">
          <a:xfrm flipH="1">
            <a:off x="7751764" y="1426743"/>
            <a:ext cx="865187" cy="15078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B4DFD9-7B0F-F849-99CB-0121D123EA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19738" y="1423279"/>
            <a:ext cx="3097212" cy="2303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5D728682-D213-8546-98F7-EFDD61B26AA9}"/>
              </a:ext>
            </a:extLst>
          </p:cNvPr>
          <p:cNvSpPr txBox="1"/>
          <p:nvPr/>
        </p:nvSpPr>
        <p:spPr>
          <a:xfrm>
            <a:off x="1774826" y="3726742"/>
            <a:ext cx="17300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Variance </a:t>
            </a:r>
            <a:r>
              <a:rPr lang="en-US" sz="16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between 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people</a:t>
            </a:r>
            <a:endParaRPr lang="en-US" sz="16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" name="Straight Arrow Connector 3">
            <a:extLst>
              <a:ext uri="{FF2B5EF4-FFF2-40B4-BE49-F238E27FC236}">
                <a16:creationId xmlns:a16="http://schemas.microsoft.com/office/drawing/2014/main" id="{C6CB8D01-39D2-C34A-9554-2BF3067A958C}"/>
              </a:ext>
            </a:extLst>
          </p:cNvPr>
          <p:cNvCxnSpPr>
            <a:cxnSpLocks noChangeShapeType="1"/>
            <a:stCxn id="18" idx="3"/>
          </p:cNvCxnSpPr>
          <p:nvPr/>
        </p:nvCxnSpPr>
        <p:spPr bwMode="auto">
          <a:xfrm flipV="1">
            <a:off x="3504914" y="2286953"/>
            <a:ext cx="3815222" cy="173217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478EAEBD-8B36-D94E-B3F2-86A4148716CE}"/>
              </a:ext>
            </a:extLst>
          </p:cNvPr>
          <p:cNvCxnSpPr>
            <a:cxnSpLocks noChangeShapeType="1"/>
            <a:stCxn id="18" idx="3"/>
          </p:cNvCxnSpPr>
          <p:nvPr/>
        </p:nvCxnSpPr>
        <p:spPr bwMode="auto">
          <a:xfrm flipV="1">
            <a:off x="3504915" y="3799767"/>
            <a:ext cx="862299" cy="2193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479D6A33-6A93-4861-2F44-862D143A73E1}"/>
                  </a:ext>
                </a:extLst>
              </p:cNvPr>
              <p:cNvSpPr txBox="1"/>
              <p:nvPr/>
            </p:nvSpPr>
            <p:spPr>
              <a:xfrm>
                <a:off x="3936064" y="3741900"/>
                <a:ext cx="5236690" cy="604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𝑝𝑒𝑟𝑠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𝑝𝑒𝑟𝑠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sub>
                          </m:sSub>
                        </m:den>
                      </m:f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1.85−0.6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1.85+0.6</m:t>
                          </m:r>
                        </m:den>
                      </m:f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1.25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2.45</m:t>
                          </m:r>
                        </m:den>
                      </m:f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479D6A33-6A93-4861-2F44-862D143A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64" y="3741900"/>
                <a:ext cx="5236690" cy="604717"/>
              </a:xfrm>
              <a:prstGeom prst="rect">
                <a:avLst/>
              </a:prstGeom>
              <a:blipFill>
                <a:blip r:embed="rId5"/>
                <a:stretch>
                  <a:fillRect l="-726" t="-2041" r="-484" b="-1224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76047C-98AE-7E89-5A0A-839D0C3B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/>
              <a:t>Intraclass</a:t>
            </a:r>
            <a:r>
              <a:rPr lang="sv-SE" altLang="sv-SE" dirty="0"/>
              <a:t> </a:t>
            </a:r>
            <a:r>
              <a:rPr lang="sv-SE" altLang="sv-SE" dirty="0" err="1"/>
              <a:t>correlation</a:t>
            </a:r>
            <a:r>
              <a:rPr lang="sv-SE" altLang="sv-SE" dirty="0"/>
              <a:t> (ICC)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45C7E7-89DA-1BD2-BAB7-1F815EFED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2400" dirty="0"/>
              <a:t>1-way </a:t>
            </a:r>
            <a:r>
              <a:rPr lang="sv-SE" altLang="sv-SE" sz="2400" dirty="0" err="1"/>
              <a:t>random</a:t>
            </a:r>
            <a:endParaRPr lang="sv-SE" altLang="sv-SE" sz="2400" dirty="0"/>
          </a:p>
          <a:p>
            <a:pPr lvl="1" eaLnBrk="1" hangingPunct="1"/>
            <a:r>
              <a:rPr lang="sv-SE" altLang="sv-SE" sz="2000" dirty="0" err="1"/>
              <a:t>Random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sample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persons</a:t>
            </a:r>
          </a:p>
          <a:p>
            <a:pPr lvl="1" eaLnBrk="1" hangingPunct="1"/>
            <a:r>
              <a:rPr lang="sv-SE" altLang="sv-SE" sz="2000" dirty="0" err="1"/>
              <a:t>Random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selection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assessors</a:t>
            </a:r>
          </a:p>
          <a:p>
            <a:pPr lvl="1" eaLnBrk="1" hangingPunct="1"/>
            <a:r>
              <a:rPr lang="sv-SE" altLang="sv-SE" sz="2000" dirty="0"/>
              <a:t>Different assessors for </a:t>
            </a:r>
            <a:r>
              <a:rPr lang="sv-SE" altLang="sv-SE" sz="2000" dirty="0" err="1"/>
              <a:t>each</a:t>
            </a:r>
            <a:r>
              <a:rPr lang="sv-SE" altLang="sv-SE" sz="2000" dirty="0"/>
              <a:t> person</a:t>
            </a:r>
          </a:p>
          <a:p>
            <a:pPr eaLnBrk="1" hangingPunct="1"/>
            <a:r>
              <a:rPr lang="sv-SE" altLang="sv-SE" sz="2400" dirty="0"/>
              <a:t>2-way </a:t>
            </a:r>
            <a:r>
              <a:rPr lang="sv-SE" altLang="sv-SE" sz="2400" dirty="0" err="1"/>
              <a:t>random</a:t>
            </a:r>
            <a:endParaRPr lang="sv-SE" altLang="sv-SE" sz="2400" dirty="0"/>
          </a:p>
          <a:p>
            <a:pPr lvl="1" eaLnBrk="1" hangingPunct="1"/>
            <a:r>
              <a:rPr lang="sv-SE" altLang="sv-SE" sz="2000" dirty="0" err="1"/>
              <a:t>Random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sample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persons</a:t>
            </a:r>
          </a:p>
          <a:p>
            <a:pPr lvl="1" eaLnBrk="1" hangingPunct="1"/>
            <a:r>
              <a:rPr lang="sv-SE" altLang="sv-SE" sz="2000" dirty="0" err="1"/>
              <a:t>Random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selection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specific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assessors (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training</a:t>
            </a:r>
            <a:r>
              <a:rPr lang="sv-SE" altLang="sv-SE" sz="2000" dirty="0"/>
              <a:t>)</a:t>
            </a:r>
          </a:p>
          <a:p>
            <a:pPr lvl="1" eaLnBrk="1" hangingPunct="1"/>
            <a:r>
              <a:rPr lang="sv-SE" altLang="sv-SE" sz="2000" dirty="0"/>
              <a:t>Same assessor for </a:t>
            </a:r>
            <a:r>
              <a:rPr lang="sv-SE" altLang="sv-SE" sz="2000" dirty="0" err="1"/>
              <a:t>each</a:t>
            </a:r>
            <a:r>
              <a:rPr lang="sv-SE" altLang="sv-SE" sz="2000" dirty="0"/>
              <a:t> person</a:t>
            </a:r>
          </a:p>
          <a:p>
            <a:pPr eaLnBrk="1" hangingPunct="1"/>
            <a:r>
              <a:rPr lang="sv-SE" altLang="sv-SE" sz="2400" dirty="0"/>
              <a:t>2-way mixed</a:t>
            </a:r>
          </a:p>
          <a:p>
            <a:pPr lvl="1" eaLnBrk="1" hangingPunct="1"/>
            <a:r>
              <a:rPr lang="sv-SE" altLang="sv-SE" sz="2000" dirty="0" err="1"/>
              <a:t>Random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sample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persons</a:t>
            </a:r>
          </a:p>
          <a:p>
            <a:pPr lvl="1" eaLnBrk="1" hangingPunct="1"/>
            <a:r>
              <a:rPr lang="sv-SE" altLang="sv-SE" sz="2000" dirty="0" err="1"/>
              <a:t>Specific</a:t>
            </a:r>
            <a:r>
              <a:rPr lang="sv-SE" altLang="sv-SE" sz="2000" dirty="0"/>
              <a:t> assessor(s)</a:t>
            </a:r>
          </a:p>
          <a:p>
            <a:pPr lvl="1" eaLnBrk="1" hangingPunct="1"/>
            <a:r>
              <a:rPr lang="sv-SE" altLang="sv-SE" sz="2000" dirty="0"/>
              <a:t>Same assessor for </a:t>
            </a:r>
            <a:r>
              <a:rPr lang="sv-SE" altLang="sv-SE" sz="2000" dirty="0" err="1"/>
              <a:t>each</a:t>
            </a:r>
            <a:r>
              <a:rPr lang="sv-SE" altLang="sv-SE" sz="2000" dirty="0"/>
              <a:t> person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186043-6B61-E608-FF7A-DFD4E37B5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5496560"/>
          </a:xfrm>
        </p:spPr>
        <p:txBody>
          <a:bodyPr>
            <a:normAutofit/>
          </a:bodyPr>
          <a:lstStyle/>
          <a:p>
            <a:r>
              <a:rPr lang="sv-SE" altLang="sv-SE" sz="2400" dirty="0" err="1"/>
              <a:t>Single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measure</a:t>
            </a:r>
            <a:r>
              <a:rPr lang="sv-SE" altLang="sv-SE" sz="2400" dirty="0"/>
              <a:t>: </a:t>
            </a:r>
          </a:p>
          <a:p>
            <a:pPr lvl="1" eaLnBrk="1" hangingPunct="1"/>
            <a:r>
              <a:rPr lang="sv-SE" altLang="sv-SE" sz="2000" dirty="0" err="1"/>
              <a:t>One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time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point</a:t>
            </a:r>
            <a:r>
              <a:rPr lang="sv-SE" altLang="sv-SE" sz="2000" dirty="0"/>
              <a:t>/rating</a:t>
            </a:r>
          </a:p>
          <a:p>
            <a:r>
              <a:rPr lang="sv-SE" altLang="sv-SE" sz="2400" dirty="0" err="1"/>
              <a:t>Average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measure</a:t>
            </a:r>
            <a:r>
              <a:rPr lang="sv-SE" altLang="sv-SE" sz="2400" dirty="0"/>
              <a:t>: </a:t>
            </a:r>
          </a:p>
          <a:p>
            <a:pPr lvl="1"/>
            <a:r>
              <a:rPr lang="sv-SE" altLang="sv-SE" sz="2000" dirty="0" err="1"/>
              <a:t>Mean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&gt;1 </a:t>
            </a:r>
            <a:r>
              <a:rPr lang="sv-SE" altLang="sv-SE" sz="2000" dirty="0" err="1"/>
              <a:t>time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point</a:t>
            </a:r>
            <a:r>
              <a:rPr lang="sv-SE" altLang="sv-SE" sz="2000" dirty="0"/>
              <a:t>/rating</a:t>
            </a:r>
          </a:p>
          <a:p>
            <a:endParaRPr lang="sv-SE" altLang="sv-SE" sz="2400" dirty="0"/>
          </a:p>
          <a:p>
            <a:r>
              <a:rPr lang="sv-SE" altLang="sv-SE" sz="2400" dirty="0" err="1"/>
              <a:t>Consistency</a:t>
            </a:r>
            <a:r>
              <a:rPr lang="sv-SE" altLang="sv-SE" sz="2400" dirty="0"/>
              <a:t> (2-way): </a:t>
            </a:r>
          </a:p>
          <a:p>
            <a:pPr lvl="1" eaLnBrk="1" hangingPunct="1"/>
            <a:r>
              <a:rPr lang="sv-SE" altLang="sv-SE" sz="2000" dirty="0"/>
              <a:t>Rank order</a:t>
            </a:r>
          </a:p>
          <a:p>
            <a:r>
              <a:rPr lang="sv-SE" altLang="sv-SE" sz="2400" dirty="0" err="1"/>
              <a:t>Agreement</a:t>
            </a:r>
            <a:r>
              <a:rPr lang="sv-SE" altLang="sv-SE" sz="2400" dirty="0"/>
              <a:t> (1- &amp; 2-way): </a:t>
            </a:r>
          </a:p>
          <a:p>
            <a:pPr lvl="1" eaLnBrk="1" hangingPunct="1"/>
            <a:r>
              <a:rPr lang="sv-SE" altLang="sv-SE" sz="2000" dirty="0"/>
              <a:t>Absolute </a:t>
            </a:r>
            <a:r>
              <a:rPr lang="sv-SE" altLang="sv-SE" sz="2000" dirty="0" err="1"/>
              <a:t>agreement</a:t>
            </a:r>
            <a:endParaRPr lang="sv-SE" altLang="sv-SE" sz="2000" dirty="0"/>
          </a:p>
          <a:p>
            <a:endParaRPr lang="sv-SE" sz="2400" dirty="0"/>
          </a:p>
          <a:p>
            <a:r>
              <a:rPr lang="sv-SE" sz="2400" dirty="0" err="1"/>
              <a:t>Assumptions</a:t>
            </a:r>
            <a:endParaRPr lang="sv-SE" sz="2400" dirty="0"/>
          </a:p>
          <a:p>
            <a:pPr lvl="1"/>
            <a:r>
              <a:rPr lang="sv-SE" sz="2000" dirty="0"/>
              <a:t>Same </a:t>
            </a:r>
            <a:r>
              <a:rPr lang="sv-SE" sz="2000" dirty="0" err="1"/>
              <a:t>unit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measurement</a:t>
            </a:r>
            <a:endParaRPr lang="sv-SE" sz="2000" dirty="0"/>
          </a:p>
          <a:p>
            <a:pPr lvl="1"/>
            <a:r>
              <a:rPr lang="sv-SE" sz="2000" dirty="0" err="1"/>
              <a:t>Equal</a:t>
            </a:r>
            <a:r>
              <a:rPr lang="sv-SE" sz="2000" dirty="0"/>
              <a:t> </a:t>
            </a:r>
            <a:r>
              <a:rPr lang="sv-SE" sz="2000" dirty="0" err="1"/>
              <a:t>variances</a:t>
            </a:r>
            <a:endParaRPr lang="sv-SE" sz="2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36006A-C10D-3E9E-0F54-225E6CAAC21B}"/>
              </a:ext>
            </a:extLst>
          </p:cNvPr>
          <p:cNvSpPr txBox="1"/>
          <p:nvPr/>
        </p:nvSpPr>
        <p:spPr>
          <a:xfrm>
            <a:off x="5905082" y="12716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7A93D5D-D064-FE6A-39EB-4B745751E498}"/>
              </a:ext>
            </a:extLst>
          </p:cNvPr>
          <p:cNvSpPr txBox="1"/>
          <p:nvPr/>
        </p:nvSpPr>
        <p:spPr>
          <a:xfrm>
            <a:off x="5905082" y="410972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200F8D-C904-E875-68C9-5F476F2106C2}"/>
              </a:ext>
            </a:extLst>
          </p:cNvPr>
          <p:cNvSpPr txBox="1"/>
          <p:nvPr/>
        </p:nvSpPr>
        <p:spPr>
          <a:xfrm>
            <a:off x="590838" y="452846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86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Understand the </a:t>
            </a:r>
            <a:r>
              <a:rPr lang="sv-SE" dirty="0" err="1"/>
              <a:t>meaning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en-SE" dirty="0"/>
          </a:p>
          <a:p>
            <a:r>
              <a:rPr lang="sv-SE" dirty="0" err="1"/>
              <a:t>Describe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to </a:t>
            </a:r>
            <a:r>
              <a:rPr lang="sv-SE" dirty="0" err="1"/>
              <a:t>estimate</a:t>
            </a:r>
            <a:r>
              <a:rPr lang="sv-SE" dirty="0"/>
              <a:t> </a:t>
            </a:r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consistency</a:t>
            </a:r>
            <a:r>
              <a:rPr lang="sv-SE" dirty="0"/>
              <a:t> </a:t>
            </a:r>
            <a:r>
              <a:rPr lang="sv-SE" dirty="0" err="1"/>
              <a:t>reliability</a:t>
            </a:r>
            <a:endParaRPr lang="en-SE" dirty="0"/>
          </a:p>
          <a:p>
            <a:r>
              <a:rPr lang="sv-SE" dirty="0" err="1"/>
              <a:t>Describe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to </a:t>
            </a:r>
            <a:r>
              <a:rPr lang="sv-SE" dirty="0" err="1"/>
              <a:t>estimate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/test-</a:t>
            </a:r>
            <a:r>
              <a:rPr lang="sv-SE" dirty="0" err="1"/>
              <a:t>retest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53CCEF0-D4CC-B1F2-F606-4F32A877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9" y="0"/>
            <a:ext cx="4694775" cy="623146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878BC69-42A2-4A1C-AE03-7D7BC4E67735}"/>
              </a:ext>
            </a:extLst>
          </p:cNvPr>
          <p:cNvSpPr txBox="1"/>
          <p:nvPr/>
        </p:nvSpPr>
        <p:spPr>
          <a:xfrm>
            <a:off x="8891488" y="6465024"/>
            <a:ext cx="2101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>
                <a:latin typeface="+mn-lt"/>
              </a:rPr>
              <a:t>Koo</a:t>
            </a:r>
            <a:r>
              <a:rPr lang="sv-SE" sz="1000" dirty="0">
                <a:latin typeface="+mn-lt"/>
              </a:rPr>
              <a:t> &amp; Li. </a:t>
            </a:r>
            <a:r>
              <a:rPr lang="sv-SE" sz="1000" i="1" dirty="0">
                <a:latin typeface="+mn-lt"/>
              </a:rPr>
              <a:t>JCM </a:t>
            </a:r>
            <a:r>
              <a:rPr lang="sv-SE" sz="1000" dirty="0">
                <a:latin typeface="+mn-lt"/>
              </a:rPr>
              <a:t>2016; 15: 155-163.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4F44F0F-6666-A144-B688-28EDA520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54" y="146755"/>
            <a:ext cx="46398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920" name="Group 112">
            <a:extLst>
              <a:ext uri="{FF2B5EF4-FFF2-40B4-BE49-F238E27FC236}">
                <a16:creationId xmlns:a16="http://schemas.microsoft.com/office/drawing/2014/main" id="{1FC70A4E-D042-9B43-A8A8-3758A865D7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288974"/>
              </p:ext>
            </p:extLst>
          </p:nvPr>
        </p:nvGraphicFramePr>
        <p:xfrm>
          <a:off x="966436" y="1538590"/>
          <a:ext cx="2015579" cy="1190625"/>
        </p:xfrm>
        <a:graphic>
          <a:graphicData uri="http://schemas.openxmlformats.org/drawingml/2006/table">
            <a:tbl>
              <a:tblPr/>
              <a:tblGrid>
                <a:gridCol w="79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353" name="Group 89">
            <a:extLst>
              <a:ext uri="{FF2B5EF4-FFF2-40B4-BE49-F238E27FC236}">
                <a16:creationId xmlns:a16="http://schemas.microsoft.com/office/drawing/2014/main" id="{A347C2E6-8A10-0B45-AD2B-FC37A335D7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9884779"/>
              </p:ext>
            </p:extLst>
          </p:nvPr>
        </p:nvGraphicFramePr>
        <p:xfrm>
          <a:off x="966436" y="2908602"/>
          <a:ext cx="2808287" cy="1584360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645" marB="45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4018" name="Text Box 210">
            <a:extLst>
              <a:ext uri="{FF2B5EF4-FFF2-40B4-BE49-F238E27FC236}">
                <a16:creationId xmlns:a16="http://schemas.microsoft.com/office/drawing/2014/main" id="{E1BA22EA-DBD0-EB44-8A34-8E7915BA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1389905"/>
            <a:ext cx="418415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/>
              <a:t>% </a:t>
            </a:r>
            <a:r>
              <a:rPr lang="sv-SE" altLang="sv-SE" sz="2000" dirty="0" err="1"/>
              <a:t>agreement </a:t>
            </a:r>
            <a:r>
              <a:rPr lang="sv-SE" altLang="sv-SE" sz="2000" dirty="0"/>
              <a:t>(PA): 75/100 = 75%</a:t>
            </a:r>
            <a:endParaRPr lang="en-GB" altLang="sv-SE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sv-SE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2000" dirty="0" err="1"/>
              <a:t>Expected </a:t>
            </a:r>
            <a:r>
              <a:rPr lang="en-GB" altLang="sv-SE" sz="2000" dirty="0"/>
              <a:t>agreement (by chance):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2000" dirty="0"/>
              <a:t>	a = 35 x 30 / 100 = 10.5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2000" dirty="0"/>
              <a:t>	d = 65 x 70 / 100 = 45.5</a:t>
            </a:r>
            <a:endParaRPr lang="sv-SE" altLang="sv-SE" sz="2000" dirty="0"/>
          </a:p>
        </p:txBody>
      </p:sp>
      <p:sp>
        <p:nvSpPr>
          <p:cNvPr id="46129" name="Rectangle 212">
            <a:extLst>
              <a:ext uri="{FF2B5EF4-FFF2-40B4-BE49-F238E27FC236}">
                <a16:creationId xmlns:a16="http://schemas.microsoft.com/office/drawing/2014/main" id="{0D8A5DCC-1725-B447-ADC2-C4F1BE67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869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sv-SE" sz="2400">
              <a:latin typeface="Courier New" panose="02070309020205020404" pitchFamily="49" charset="0"/>
            </a:endParaRPr>
          </a:p>
        </p:txBody>
      </p:sp>
      <p:sp>
        <p:nvSpPr>
          <p:cNvPr id="504021" name="Text Box 213">
            <a:extLst>
              <a:ext uri="{FF2B5EF4-FFF2-40B4-BE49-F238E27FC236}">
                <a16:creationId xmlns:a16="http://schemas.microsoft.com/office/drawing/2014/main" id="{FE281838-05C2-C945-80C1-F4F30EA7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464" y="3241942"/>
            <a:ext cx="30107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300" i="1" dirty="0"/>
              <a:t>P</a:t>
            </a:r>
            <a:r>
              <a:rPr lang="en-GB" altLang="sv-SE" sz="1300" i="1" baseline="-25000" dirty="0"/>
              <a:t>o</a:t>
            </a:r>
            <a:r>
              <a:rPr lang="en-GB" altLang="sv-SE" sz="1300" dirty="0"/>
              <a:t> = Proportion observed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300" i="1" dirty="0" err="1"/>
              <a:t>P</a:t>
            </a:r>
            <a:r>
              <a:rPr lang="en-GB" altLang="sv-SE" sz="1300" i="1" baseline="-25000" dirty="0" err="1"/>
              <a:t>e</a:t>
            </a:r>
            <a:r>
              <a:rPr lang="en-GB" altLang="sv-SE" sz="1300" dirty="0"/>
              <a:t> = Proportion expected (by chance) </a:t>
            </a:r>
          </a:p>
        </p:txBody>
      </p:sp>
      <p:graphicFrame>
        <p:nvGraphicFramePr>
          <p:cNvPr id="504024" name="Object 216">
            <a:extLst>
              <a:ext uri="{FF2B5EF4-FFF2-40B4-BE49-F238E27FC236}">
                <a16:creationId xmlns:a16="http://schemas.microsoft.com/office/drawing/2014/main" id="{0E0E3B19-5676-C74B-807E-B1CB72D3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83506"/>
              </p:ext>
            </p:extLst>
          </p:nvPr>
        </p:nvGraphicFramePr>
        <p:xfrm>
          <a:off x="4375064" y="3210670"/>
          <a:ext cx="1168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6675100" imgH="9944100" progId="Equation.3">
                  <p:embed/>
                </p:oleObj>
              </mc:Choice>
              <mc:Fallback>
                <p:oleObj name="Formel" r:id="rId3" imgW="16675100" imgH="9944100" progId="Equation.3">
                  <p:embed/>
                  <p:pic>
                    <p:nvPicPr>
                      <p:cNvPr id="504024" name="Object 216">
                        <a:extLst>
                          <a:ext uri="{FF2B5EF4-FFF2-40B4-BE49-F238E27FC236}">
                            <a16:creationId xmlns:a16="http://schemas.microsoft.com/office/drawing/2014/main" id="{0E0E3B19-5676-C74B-807E-B1CB72D3F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064" y="3210670"/>
                        <a:ext cx="1168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025" name="Object 217">
            <a:extLst>
              <a:ext uri="{FF2B5EF4-FFF2-40B4-BE49-F238E27FC236}">
                <a16:creationId xmlns:a16="http://schemas.microsoft.com/office/drawing/2014/main" id="{A0A223F0-1FA6-C541-9A6D-79AB84B00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30164"/>
              </p:ext>
            </p:extLst>
          </p:nvPr>
        </p:nvGraphicFramePr>
        <p:xfrm>
          <a:off x="4332288" y="4237216"/>
          <a:ext cx="266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38036500" imgH="19304000" progId="Equation.3">
                  <p:embed/>
                </p:oleObj>
              </mc:Choice>
              <mc:Fallback>
                <p:oleObj name="Formel" r:id="rId5" imgW="38036500" imgH="19304000" progId="Equation.3">
                  <p:embed/>
                  <p:pic>
                    <p:nvPicPr>
                      <p:cNvPr id="504025" name="Object 217">
                        <a:extLst>
                          <a:ext uri="{FF2B5EF4-FFF2-40B4-BE49-F238E27FC236}">
                            <a16:creationId xmlns:a16="http://schemas.microsoft.com/office/drawing/2014/main" id="{A0A223F0-1FA6-C541-9A6D-79AB84B00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4237216"/>
                        <a:ext cx="2667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026" name="Object 218">
            <a:extLst>
              <a:ext uri="{FF2B5EF4-FFF2-40B4-BE49-F238E27FC236}">
                <a16:creationId xmlns:a16="http://schemas.microsoft.com/office/drawing/2014/main" id="{A3B5BFFD-8537-3F4A-A728-54F640662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7960"/>
              </p:ext>
            </p:extLst>
          </p:nvPr>
        </p:nvGraphicFramePr>
        <p:xfrm>
          <a:off x="7853759" y="4600753"/>
          <a:ext cx="2952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42125900" imgH="9067800" progId="Equation.3">
                  <p:embed/>
                </p:oleObj>
              </mc:Choice>
              <mc:Fallback>
                <p:oleObj name="Formel" r:id="rId7" imgW="42125900" imgH="9067800" progId="Equation.3">
                  <p:embed/>
                  <p:pic>
                    <p:nvPicPr>
                      <p:cNvPr id="504026" name="Object 218">
                        <a:extLst>
                          <a:ext uri="{FF2B5EF4-FFF2-40B4-BE49-F238E27FC236}">
                            <a16:creationId xmlns:a16="http://schemas.microsoft.com/office/drawing/2014/main" id="{A3B5BFFD-8537-3F4A-A728-54F640662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759" y="4600753"/>
                        <a:ext cx="29527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10">
            <a:extLst>
              <a:ext uri="{FF2B5EF4-FFF2-40B4-BE49-F238E27FC236}">
                <a16:creationId xmlns:a16="http://schemas.microsoft.com/office/drawing/2014/main" id="{193EAD1B-C0F8-0B47-A056-FE80C03A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276" y="1363584"/>
            <a:ext cx="43132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Rules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thumb</a:t>
            </a:r>
            <a:r>
              <a:rPr lang="sv-SE" altLang="sv-SE" sz="2000" dirty="0"/>
              <a:t>:</a:t>
            </a:r>
            <a:endParaRPr lang="en-GB" altLang="sv-SE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800" dirty="0"/>
              <a:t>     0.00-0.2: Slight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800" dirty="0"/>
              <a:t>     0.21-0.4: Fair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800" dirty="0"/>
              <a:t>     0.41-0.6: Moderate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800" dirty="0"/>
              <a:t>     0.61-0.8: Substantial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800" dirty="0"/>
              <a:t>     0.81-1.0: Almost perfect</a:t>
            </a:r>
            <a:br>
              <a:rPr lang="en-GB" altLang="sv-SE" sz="1800" dirty="0"/>
            </a:br>
            <a:endParaRPr lang="en-GB" altLang="sv-SE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/>
              <a:t>Landis &amp; Koch </a:t>
            </a:r>
            <a:r>
              <a:rPr lang="sv-SE" altLang="sv-SE" sz="1200" i="1" dirty="0"/>
              <a:t>Biometrics </a:t>
            </a:r>
            <a:r>
              <a:rPr lang="sv-SE" altLang="sv-SE" sz="1200" dirty="0"/>
              <a:t>1977; 33: 159-174.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89711D-0413-9C3B-2D64-DBA94AB7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/>
              <a:t>Categorical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r>
              <a:rPr lang="sv-SE" altLang="sv-SE" dirty="0"/>
              <a:t>: Kappa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018" grpId="0"/>
      <p:bldP spid="504021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11" name="Group 187">
            <a:extLst>
              <a:ext uri="{FF2B5EF4-FFF2-40B4-BE49-F238E27FC236}">
                <a16:creationId xmlns:a16="http://schemas.microsoft.com/office/drawing/2014/main" id="{3A8CD359-482B-CC47-BA37-F4CAA03B91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8398640"/>
              </p:ext>
            </p:extLst>
          </p:nvPr>
        </p:nvGraphicFramePr>
        <p:xfrm>
          <a:off x="1130478" y="1531938"/>
          <a:ext cx="3673475" cy="2193960"/>
        </p:xfrm>
        <a:graphic>
          <a:graphicData uri="http://schemas.openxmlformats.org/drawingml/2006/table">
            <a:tbl>
              <a:tblPr/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182" name="Rectangle 49">
            <a:extLst>
              <a:ext uri="{FF2B5EF4-FFF2-40B4-BE49-F238E27FC236}">
                <a16:creationId xmlns:a16="http://schemas.microsoft.com/office/drawing/2014/main" id="{D806F5B7-9282-A744-933A-A5BD9CC7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90" y="287749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sv-SE" sz="2400">
              <a:latin typeface="Courier New" panose="02070309020205020404" pitchFamily="49" charset="0"/>
            </a:endParaRPr>
          </a:p>
        </p:txBody>
      </p:sp>
      <p:graphicFrame>
        <p:nvGraphicFramePr>
          <p:cNvPr id="26835" name="Group 211">
            <a:extLst>
              <a:ext uri="{FF2B5EF4-FFF2-40B4-BE49-F238E27FC236}">
                <a16:creationId xmlns:a16="http://schemas.microsoft.com/office/drawing/2014/main" id="{1746F989-A396-E243-B97D-48BE7740EF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039296"/>
              </p:ext>
            </p:extLst>
          </p:nvPr>
        </p:nvGraphicFramePr>
        <p:xfrm>
          <a:off x="5332481" y="1547495"/>
          <a:ext cx="3889375" cy="1828800"/>
        </p:xfrm>
        <a:graphic>
          <a:graphicData uri="http://schemas.openxmlformats.org/drawingml/2006/table">
            <a:tbl>
              <a:tblPr/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221" name="Text Box 177">
            <a:extLst>
              <a:ext uri="{FF2B5EF4-FFF2-40B4-BE49-F238E27FC236}">
                <a16:creationId xmlns:a16="http://schemas.microsoft.com/office/drawing/2014/main" id="{3B1E7802-E090-984B-8EBB-7B2B2E90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80" y="118395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 dirty="0" err="1"/>
              <a:t>Expected</a:t>
            </a:r>
            <a:r>
              <a:rPr lang="sv-SE" altLang="sv-SE" sz="1800" dirty="0"/>
              <a:t>:</a:t>
            </a:r>
          </a:p>
        </p:txBody>
      </p:sp>
      <p:sp>
        <p:nvSpPr>
          <p:cNvPr id="48222" name="Text Box 178">
            <a:extLst>
              <a:ext uri="{FF2B5EF4-FFF2-40B4-BE49-F238E27FC236}">
                <a16:creationId xmlns:a16="http://schemas.microsoft.com/office/drawing/2014/main" id="{48006EC5-544F-C949-B968-AC77923C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477" y="1168401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/>
              <a:t>Observed:</a:t>
            </a:r>
          </a:p>
        </p:txBody>
      </p:sp>
      <p:sp>
        <p:nvSpPr>
          <p:cNvPr id="48223" name="Text Box 179">
            <a:extLst>
              <a:ext uri="{FF2B5EF4-FFF2-40B4-BE49-F238E27FC236}">
                <a16:creationId xmlns:a16="http://schemas.microsoft.com/office/drawing/2014/main" id="{F5F04A99-F8BC-E34B-99C2-6A1F3ACF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93" y="4058383"/>
            <a:ext cx="43332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Quadratic</a:t>
            </a:r>
            <a:r>
              <a:rPr lang="sv-SE" altLang="sv-SE" sz="2000" dirty="0"/>
              <a:t> weights (</a:t>
            </a:r>
            <a:r>
              <a:rPr lang="sv-SE" altLang="sv-SE" sz="2000" i="1" dirty="0"/>
              <a:t>w</a:t>
            </a:r>
            <a:r>
              <a:rPr lang="sv-SE" altLang="sv-SE" sz="2000" dirty="0"/>
              <a:t>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/>
              <a:t>  Diagonal =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/>
              <a:t>  1 degree of </a:t>
            </a:r>
            <a:r>
              <a:rPr lang="sv-SE" altLang="sv-SE" sz="2000" dirty="0" err="1"/>
              <a:t>disagreement </a:t>
            </a:r>
            <a:r>
              <a:rPr lang="sv-SE" altLang="sv-SE" sz="2000" dirty="0"/>
              <a:t>= 1</a:t>
            </a:r>
            <a:r>
              <a:rPr lang="sv-SE" altLang="sv-SE" sz="2000" baseline="30000" dirty="0"/>
              <a:t>2</a:t>
            </a:r>
            <a:r>
              <a:rPr lang="sv-SE" altLang="sv-SE" sz="2000" dirty="0"/>
              <a:t> = 1</a:t>
            </a:r>
            <a:endParaRPr lang="en-GB" altLang="sv-SE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2000" dirty="0"/>
              <a:t>  2 degrees of disagreement = 2</a:t>
            </a:r>
            <a:r>
              <a:rPr lang="en-GB" altLang="sv-SE" sz="2000" baseline="30000" dirty="0"/>
              <a:t>2</a:t>
            </a:r>
            <a:r>
              <a:rPr lang="en-GB" altLang="sv-SE" sz="2000" dirty="0"/>
              <a:t> = 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2000" dirty="0"/>
              <a:t>  3 degrees of disagreement = 3</a:t>
            </a:r>
            <a:r>
              <a:rPr lang="en-GB" altLang="sv-SE" sz="2000" baseline="30000" dirty="0"/>
              <a:t>2</a:t>
            </a:r>
            <a:r>
              <a:rPr lang="en-GB" altLang="sv-SE" sz="2000" dirty="0"/>
              <a:t> = 9</a:t>
            </a:r>
            <a:endParaRPr lang="sv-SE" altLang="sv-SE" sz="2000" dirty="0"/>
          </a:p>
        </p:txBody>
      </p:sp>
      <p:graphicFrame>
        <p:nvGraphicFramePr>
          <p:cNvPr id="26859" name="Group 235">
            <a:extLst>
              <a:ext uri="{FF2B5EF4-FFF2-40B4-BE49-F238E27FC236}">
                <a16:creationId xmlns:a16="http://schemas.microsoft.com/office/drawing/2014/main" id="{9595B7F8-4F13-8F4E-8F64-85DAC91D4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85746"/>
              </p:ext>
            </p:extLst>
          </p:nvPr>
        </p:nvGraphicFramePr>
        <p:xfrm>
          <a:off x="5332480" y="4089435"/>
          <a:ext cx="3889375" cy="1828800"/>
        </p:xfrm>
        <a:graphic>
          <a:graphicData uri="http://schemas.openxmlformats.org/drawingml/2006/table">
            <a:tbl>
              <a:tblPr/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262" name="Text Box 218">
            <a:extLst>
              <a:ext uri="{FF2B5EF4-FFF2-40B4-BE49-F238E27FC236}">
                <a16:creationId xmlns:a16="http://schemas.microsoft.com/office/drawing/2014/main" id="{FC011BE7-0E7A-F44F-B177-6D03E70F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80" y="3725897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 dirty="0" err="1"/>
              <a:t>Quadratic</a:t>
            </a:r>
            <a:r>
              <a:rPr lang="sv-SE" altLang="sv-SE" sz="1800" dirty="0"/>
              <a:t> </a:t>
            </a:r>
            <a:r>
              <a:rPr lang="sv-SE" altLang="sv-SE" sz="1800" dirty="0" err="1"/>
              <a:t>weights</a:t>
            </a:r>
            <a:r>
              <a:rPr lang="sv-SE" altLang="sv-SE" sz="1800" dirty="0"/>
              <a:t>:</a:t>
            </a:r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4AD7741F-8C35-ED45-8809-10333F45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sv-SE" altLang="sv-SE" dirty="0" err="1"/>
              <a:t>Categorical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r>
              <a:rPr lang="sv-SE" altLang="sv-SE" dirty="0"/>
              <a:t>: </a:t>
            </a:r>
            <a:r>
              <a:rPr lang="sv-SE" altLang="sv-SE" dirty="0" err="1"/>
              <a:t>weighted</a:t>
            </a:r>
            <a:r>
              <a:rPr lang="sv-SE" altLang="sv-SE" dirty="0"/>
              <a:t> Kappa</a:t>
            </a:r>
            <a:endParaRPr lang="sv-SE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F2045B5-A2D3-E93D-BCE4-841BE28FD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54449"/>
              </p:ext>
            </p:extLst>
          </p:nvPr>
        </p:nvGraphicFramePr>
        <p:xfrm>
          <a:off x="9619669" y="3376295"/>
          <a:ext cx="18780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2529800" imgH="11112500" progId="Equation.3">
                  <p:embed/>
                </p:oleObj>
              </mc:Choice>
              <mc:Fallback>
                <p:oleObj name="Formel" r:id="rId3" imgW="22529800" imgH="11112500" progId="Equation.3">
                  <p:embed/>
                  <p:pic>
                    <p:nvPicPr>
                      <p:cNvPr id="50180" name="Object 5">
                        <a:extLst>
                          <a:ext uri="{FF2B5EF4-FFF2-40B4-BE49-F238E27FC236}">
                            <a16:creationId xmlns:a16="http://schemas.microsoft.com/office/drawing/2014/main" id="{2E716901-08B7-F54A-A547-3B581B956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669" y="3376295"/>
                        <a:ext cx="18780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13">
            <a:extLst>
              <a:ext uri="{FF2B5EF4-FFF2-40B4-BE49-F238E27FC236}">
                <a16:creationId xmlns:a16="http://schemas.microsoft.com/office/drawing/2014/main" id="{555F39A2-92EA-E7FC-795E-16691802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904" y="4436230"/>
            <a:ext cx="301076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300" i="1" dirty="0"/>
              <a:t>w </a:t>
            </a:r>
            <a:r>
              <a:rPr lang="en-GB" altLang="sv-SE" sz="1300" dirty="0"/>
              <a:t>= (quadratic) weight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300" i="1" dirty="0"/>
              <a:t>P</a:t>
            </a:r>
            <a:r>
              <a:rPr lang="en-GB" altLang="sv-SE" sz="1300" i="1" baseline="-25000" dirty="0"/>
              <a:t>o</a:t>
            </a:r>
            <a:r>
              <a:rPr lang="en-GB" altLang="sv-SE" sz="1300" dirty="0"/>
              <a:t> = Proportion observed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v-SE" sz="1300" i="1" dirty="0" err="1"/>
              <a:t>P</a:t>
            </a:r>
            <a:r>
              <a:rPr lang="en-GB" altLang="sv-SE" sz="1300" i="1" baseline="-25000" dirty="0" err="1"/>
              <a:t>e</a:t>
            </a:r>
            <a:r>
              <a:rPr lang="en-GB" altLang="sv-SE" sz="1300" dirty="0"/>
              <a:t> = Proportion expected (by chance)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30924B6-6F01-854A-BD5F-D15BCE38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Kappa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C80C45-DAAD-B648-A2B2-908354C7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9605053" cy="48053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sv-SE" dirty="0" err="1"/>
              <a:t>Sensitive to cell distribution</a:t>
            </a:r>
            <a:endParaRPr lang="en-US" altLang="sv-SE" dirty="0"/>
          </a:p>
          <a:p>
            <a:pPr>
              <a:defRPr/>
            </a:pPr>
            <a:r>
              <a:rPr lang="en-US" altLang="sv-SE" dirty="0" err="1"/>
              <a:t>Erroneously low/high values as an effect of cell distribution</a:t>
            </a:r>
            <a:endParaRPr lang="en-US" altLang="sv-SE" dirty="0"/>
          </a:p>
          <a:p>
            <a:pPr marL="0" indent="0">
              <a:buNone/>
              <a:defRPr/>
            </a:pPr>
            <a:endParaRPr lang="en-US" altLang="sv-SE" dirty="0"/>
          </a:p>
          <a:p>
            <a:pPr marL="0" indent="0">
              <a:buNone/>
              <a:defRPr/>
            </a:pPr>
            <a:r>
              <a:rPr lang="en-US" altLang="sv-SE" dirty="0"/>
              <a:t>Alternatives:</a:t>
            </a:r>
          </a:p>
          <a:p>
            <a:pPr>
              <a:defRPr/>
            </a:pPr>
            <a:r>
              <a:rPr lang="en-US" altLang="sv-SE" dirty="0"/>
              <a:t>PABAK: </a:t>
            </a:r>
            <a:r>
              <a:rPr lang="en-US" altLang="sv-SE" dirty="0" err="1"/>
              <a:t>Prevalence </a:t>
            </a:r>
            <a:r>
              <a:rPr lang="en-US" altLang="sv-SE" dirty="0"/>
              <a:t>(</a:t>
            </a:r>
            <a:r>
              <a:rPr lang="en-US" altLang="sv-SE" dirty="0" err="1"/>
              <a:t>cells </a:t>
            </a:r>
            <a:r>
              <a:rPr lang="en-US" altLang="sv-SE" i="1" dirty="0"/>
              <a:t>a </a:t>
            </a:r>
            <a:r>
              <a:rPr lang="en-US" altLang="sv-SE" dirty="0"/>
              <a:t>&amp; </a:t>
            </a:r>
            <a:r>
              <a:rPr lang="en-US" altLang="sv-SE" i="1" dirty="0"/>
              <a:t>d</a:t>
            </a:r>
            <a:r>
              <a:rPr lang="en-US" altLang="sv-SE" dirty="0"/>
              <a:t>) And Bias (</a:t>
            </a:r>
            <a:r>
              <a:rPr lang="en-US" altLang="sv-SE" dirty="0" err="1"/>
              <a:t>cells </a:t>
            </a:r>
            <a:r>
              <a:rPr lang="en-US" altLang="sv-SE" i="1" dirty="0"/>
              <a:t>b </a:t>
            </a:r>
            <a:r>
              <a:rPr lang="en-US" altLang="sv-SE" dirty="0"/>
              <a:t>&amp; </a:t>
            </a:r>
            <a:r>
              <a:rPr lang="en-US" altLang="sv-SE" i="1" dirty="0"/>
              <a:t>c</a:t>
            </a:r>
            <a:r>
              <a:rPr lang="en-US" altLang="sv-SE" dirty="0"/>
              <a:t>) Adjusted Kappa</a:t>
            </a:r>
          </a:p>
          <a:p>
            <a:pPr lvl="1">
              <a:defRPr/>
            </a:pPr>
            <a:r>
              <a:rPr lang="en-US" altLang="sv-SE" dirty="0"/>
              <a:t>Replace cell values with averages (</a:t>
            </a:r>
            <a:r>
              <a:rPr lang="en-US" altLang="sv-SE" i="1" dirty="0"/>
              <a:t>a </a:t>
            </a:r>
            <a:r>
              <a:rPr lang="en-US" altLang="sv-SE" dirty="0"/>
              <a:t>&amp; </a:t>
            </a:r>
            <a:r>
              <a:rPr lang="en-US" altLang="sv-SE" i="1" dirty="0"/>
              <a:t>d </a:t>
            </a:r>
            <a:r>
              <a:rPr lang="en-US" altLang="sv-SE" dirty="0"/>
              <a:t>are replaced by the average of </a:t>
            </a:r>
            <a:r>
              <a:rPr lang="en-US" altLang="sv-SE" i="1" dirty="0"/>
              <a:t>a </a:t>
            </a:r>
            <a:r>
              <a:rPr lang="en-US" altLang="sv-SE" dirty="0"/>
              <a:t>&amp; </a:t>
            </a:r>
            <a:r>
              <a:rPr lang="en-US" altLang="sv-SE" i="1" dirty="0"/>
              <a:t>d</a:t>
            </a:r>
            <a:r>
              <a:rPr lang="en-US" altLang="sv-SE" dirty="0"/>
              <a:t>, corresponding for </a:t>
            </a:r>
            <a:r>
              <a:rPr lang="en-US" altLang="sv-SE" i="1" dirty="0"/>
              <a:t>b </a:t>
            </a:r>
            <a:r>
              <a:rPr lang="en-US" altLang="sv-SE" dirty="0"/>
              <a:t>&amp; </a:t>
            </a:r>
            <a:r>
              <a:rPr lang="en-US" altLang="sv-SE" i="1" dirty="0"/>
              <a:t>c</a:t>
            </a:r>
            <a:r>
              <a:rPr lang="en-US" altLang="sv-SE" dirty="0"/>
              <a:t>)</a:t>
            </a:r>
          </a:p>
          <a:p>
            <a:pPr>
              <a:defRPr/>
            </a:pPr>
            <a:r>
              <a:rPr lang="en-US" altLang="sv-SE" dirty="0" err="1"/>
              <a:t>Gwet</a:t>
            </a:r>
            <a:r>
              <a:rPr lang="en-US" altLang="en-US" dirty="0" err="1"/>
              <a:t>'</a:t>
            </a:r>
            <a:r>
              <a:rPr lang="en-US" altLang="sv-SE" dirty="0" err="1"/>
              <a:t>s </a:t>
            </a:r>
            <a:r>
              <a:rPr lang="en-US" altLang="sv-SE" dirty="0"/>
              <a:t>AC</a:t>
            </a:r>
          </a:p>
          <a:p>
            <a:pPr marL="0" indent="0">
              <a:buNone/>
              <a:defRPr/>
            </a:pPr>
            <a:endParaRPr lang="en-US" altLang="sv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0766F-F7D1-654E-A26B-0E229A0069A0}"/>
              </a:ext>
            </a:extLst>
          </p:cNvPr>
          <p:cNvSpPr txBox="1"/>
          <p:nvPr/>
        </p:nvSpPr>
        <p:spPr>
          <a:xfrm>
            <a:off x="7123113" y="6442075"/>
            <a:ext cx="332014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 err="1">
                <a:ea typeface="ＭＳ Ｐゴシック" charset="0"/>
                <a:cs typeface="ＭＳ Ｐゴシック" charset="0"/>
              </a:rPr>
              <a:t>Sim </a:t>
            </a:r>
            <a:r>
              <a:rPr lang="en-US" sz="1050" dirty="0">
                <a:ea typeface="ＭＳ Ｐゴシック" charset="0"/>
                <a:cs typeface="ＭＳ Ｐゴシック" charset="0"/>
              </a:rPr>
              <a:t>&amp; Wright. 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Phys Ther </a:t>
            </a:r>
            <a:r>
              <a:rPr lang="en-US" sz="1050" dirty="0">
                <a:ea typeface="ＭＳ Ｐゴシック" charset="0"/>
                <a:cs typeface="ＭＳ Ｐゴシック" charset="0"/>
              </a:rPr>
              <a:t>2005; 85(3): 257-268</a:t>
            </a:r>
          </a:p>
          <a:p>
            <a:pPr eaLnBrk="1" hangingPunct="1">
              <a:defRPr/>
            </a:pPr>
            <a:r>
              <a:rPr lang="en-US" sz="1050" dirty="0" err="1">
                <a:ea typeface="ＭＳ Ｐゴシック" charset="0"/>
                <a:cs typeface="ＭＳ Ｐゴシック" charset="0"/>
              </a:rPr>
              <a:t>Wongpakaran </a:t>
            </a:r>
            <a:r>
              <a:rPr lang="en-US" sz="1050" dirty="0">
                <a:ea typeface="ＭＳ Ｐゴシック" charset="0"/>
                <a:cs typeface="ＭＳ Ｐゴシック" charset="0"/>
              </a:rPr>
              <a:t>et al. 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BMC Med Res 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Methodol </a:t>
            </a:r>
            <a:r>
              <a:rPr lang="en-US" sz="1050" dirty="0">
                <a:ea typeface="ＭＳ Ｐゴシック" charset="0"/>
                <a:cs typeface="ＭＳ Ｐゴシック" charset="0"/>
              </a:rPr>
              <a:t>2013; 13:61.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71F4C5C-011E-2B43-BBFB-9314346D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" y="225073"/>
            <a:ext cx="48593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">
            <a:extLst>
              <a:ext uri="{FF2B5EF4-FFF2-40B4-BE49-F238E27FC236}">
                <a16:creationId xmlns:a16="http://schemas.microsoft.com/office/drawing/2014/main" id="{050DBAB7-2BC4-1943-99A5-421F114C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6243"/>
            <a:ext cx="462915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DCC1822-925F-8E2B-CC29-77AA05DB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Reliability vs. agreement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8608-3C96-7C43-8727-8AFDF9D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Reliability: 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the ratio of variability between subjects (e.g., patients) or objects (e.g., CT-scans) to the total variability of all measurements in the sample 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the ability of a measurement to differentiate between subjects or objects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Agreement: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the degree to which scores or ratings are identical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Both concepts are important, because they provide information about the quality of measurements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AD141-14C0-ED48-BED8-77BFBB0B8B9B}"/>
              </a:ext>
            </a:extLst>
          </p:cNvPr>
          <p:cNvSpPr txBox="1"/>
          <p:nvPr/>
        </p:nvSpPr>
        <p:spPr>
          <a:xfrm>
            <a:off x="8136997" y="5671434"/>
            <a:ext cx="289213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dirty="0" err="1">
                <a:ea typeface="ＭＳ Ｐゴシック" charset="0"/>
                <a:cs typeface="ＭＳ Ｐゴシック" charset="0"/>
              </a:rPr>
              <a:t>Knotter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et al. </a:t>
            </a:r>
            <a:r>
              <a:rPr lang="en-US" sz="1100" i="1" dirty="0">
                <a:ea typeface="ＭＳ Ｐゴシック" charset="0"/>
                <a:cs typeface="ＭＳ Ｐゴシック" charset="0"/>
              </a:rPr>
              <a:t>J Clin Epidemiol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2011; 64: 96-106.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2D6B8-D441-10F3-1E3D-730B686C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Standard </a:t>
            </a:r>
            <a:r>
              <a:rPr lang="sv-SE" sz="4400" dirty="0" err="1"/>
              <a:t>Error</a:t>
            </a:r>
            <a:r>
              <a:rPr lang="sv-SE" sz="4400" dirty="0"/>
              <a:t>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Measurement</a:t>
            </a:r>
            <a:r>
              <a:rPr lang="sv-SE" sz="4400" dirty="0"/>
              <a:t> (SEM)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38DA23-A906-2FEE-6316-7DC0FA3DF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7733"/>
            <a:ext cx="5181600" cy="3569230"/>
          </a:xfrm>
        </p:spPr>
        <p:txBody>
          <a:bodyPr>
            <a:normAutofit/>
          </a:bodyPr>
          <a:lstStyle/>
          <a:p>
            <a:r>
              <a:rPr lang="sv-SE" dirty="0"/>
              <a:t>Precision (</a:t>
            </a:r>
            <a:r>
              <a:rPr lang="sv-SE" dirty="0" err="1"/>
              <a:t>estimated</a:t>
            </a:r>
            <a:r>
              <a:rPr lang="sv-SE" dirty="0"/>
              <a:t> deviation/variation) relative to the </a:t>
            </a:r>
            <a:r>
              <a:rPr lang="sv-SE" dirty="0" err="1"/>
              <a:t>true</a:t>
            </a:r>
            <a:r>
              <a:rPr lang="sv-SE" dirty="0"/>
              <a:t> score</a:t>
            </a:r>
          </a:p>
          <a:p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over the full </a:t>
            </a:r>
            <a:r>
              <a:rPr lang="sv-SE" dirty="0" err="1"/>
              <a:t>sample</a:t>
            </a:r>
            <a:r>
              <a:rPr lang="sv-SE" dirty="0"/>
              <a:t>/</a:t>
            </a:r>
            <a:r>
              <a:rPr lang="sv-SE" dirty="0" err="1"/>
              <a:t>outcome</a:t>
            </a:r>
            <a:r>
              <a:rPr lang="sv-SE" dirty="0"/>
              <a:t> space</a:t>
            </a:r>
          </a:p>
          <a:p>
            <a:r>
              <a:rPr lang="en-US" dirty="0">
                <a:cs typeface="Arial" charset="0"/>
              </a:rPr>
              <a:t>±1</a:t>
            </a:r>
            <a:r>
              <a:rPr lang="sv-SE" dirty="0"/>
              <a:t>.</a:t>
            </a:r>
            <a:r>
              <a:rPr lang="sv-SE" i="1" dirty="0"/>
              <a:t>96SEM </a:t>
            </a:r>
            <a:r>
              <a:rPr lang="sv-SE" dirty="0"/>
              <a:t>= 95% CI </a:t>
            </a:r>
          </a:p>
          <a:p>
            <a:r>
              <a:rPr lang="sv-SE" dirty="0" err="1"/>
              <a:t>Suggested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thumb</a:t>
            </a:r>
            <a:r>
              <a:rPr lang="sv-SE" dirty="0"/>
              <a:t>: ≤½ SD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55F38E-D382-44D9-2B63-3ECBCADE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7244"/>
            <a:ext cx="5534378" cy="3490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Example</a:t>
            </a:r>
            <a:endParaRPr lang="sv-SE" dirty="0"/>
          </a:p>
          <a:p>
            <a:r>
              <a:rPr lang="sv-SE" sz="2400" dirty="0" err="1"/>
              <a:t>Physical</a:t>
            </a:r>
            <a:r>
              <a:rPr lang="sv-SE" sz="2400" dirty="0"/>
              <a:t> </a:t>
            </a:r>
            <a:r>
              <a:rPr lang="sv-SE" sz="2400" dirty="0" err="1"/>
              <a:t>Functioning</a:t>
            </a:r>
            <a:r>
              <a:rPr lang="sv-SE" sz="2400" dirty="0"/>
              <a:t> </a:t>
            </a:r>
            <a:r>
              <a:rPr lang="sv-SE" sz="2400" dirty="0" err="1"/>
              <a:t>scale</a:t>
            </a:r>
            <a:r>
              <a:rPr lang="sv-SE" sz="2400" dirty="0"/>
              <a:t> (PF-10) from the SF-36 in </a:t>
            </a:r>
            <a:r>
              <a:rPr lang="sv-SE" sz="2400" dirty="0" err="1"/>
              <a:t>Parkinson's</a:t>
            </a:r>
            <a:r>
              <a:rPr lang="sv-SE" sz="2400" dirty="0"/>
              <a:t> </a:t>
            </a:r>
            <a:r>
              <a:rPr lang="sv-SE" sz="2400" dirty="0" err="1"/>
              <a:t>disease</a:t>
            </a:r>
            <a:r>
              <a:rPr lang="sv-SE" sz="2400" dirty="0"/>
              <a:t>:</a:t>
            </a:r>
          </a:p>
          <a:p>
            <a:pPr lvl="1"/>
            <a:r>
              <a:rPr lang="sv-SE" dirty="0" err="1"/>
              <a:t>Mean</a:t>
            </a:r>
            <a:r>
              <a:rPr lang="sv-SE" dirty="0"/>
              <a:t> (SD): 51.75 (29.79)</a:t>
            </a:r>
          </a:p>
          <a:p>
            <a:pPr lvl="1"/>
            <a:r>
              <a:rPr lang="sv-SE" dirty="0" err="1"/>
              <a:t>Reliability</a:t>
            </a:r>
            <a:r>
              <a:rPr lang="sv-SE" dirty="0"/>
              <a:t>: 0.94</a:t>
            </a:r>
          </a:p>
          <a:p>
            <a:pPr lvl="1"/>
            <a:r>
              <a:rPr lang="sv-SE" dirty="0"/>
              <a:t>SEM: 29.79√0</a:t>
            </a:r>
            <a:r>
              <a:rPr lang="sv-SE" dirty="0">
                <a:cs typeface="Arial" charset="0"/>
              </a:rPr>
              <a:t>.06 = 29.79 x 0.25 = 7.3 (95% CI: </a:t>
            </a:r>
            <a:r>
              <a:rPr lang="en-US" dirty="0">
                <a:cs typeface="Arial" charset="0"/>
              </a:rPr>
              <a:t>±14</a:t>
            </a:r>
            <a:r>
              <a:rPr lang="sv-SE" dirty="0">
                <a:cs typeface="Arial" charset="0"/>
              </a:rPr>
              <a:t>.3)</a:t>
            </a:r>
          </a:p>
          <a:p>
            <a:endParaRPr lang="sv-SE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1F126A-67F6-9545-BABF-2DA20B329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349819"/>
              </p:ext>
            </p:extLst>
          </p:nvPr>
        </p:nvGraphicFramePr>
        <p:xfrm>
          <a:off x="4233440" y="1500540"/>
          <a:ext cx="3393440" cy="74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66400" progId="Equation.3">
                  <p:embed/>
                </p:oleObj>
              </mc:Choice>
              <mc:Fallback>
                <p:oleObj name="Equation" r:id="rId2" imgW="1218960" imgH="266400" progId="Equation.3">
                  <p:embed/>
                  <p:pic>
                    <p:nvPicPr>
                      <p:cNvPr id="105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40" y="1500540"/>
                        <a:ext cx="3393440" cy="742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14="http://schemas.microsoft.com/office/powerpoint/2010/main" xmlns:v="urn:schemas-microsoft-com:vml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14="http://schemas.microsoft.com/office/powerpoint/2010/main" xmlns:v="urn:schemas-microsoft-com:vml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:p14="http://schemas.microsoft.com/office/powerpoint/2010/main" xmlns:v="urn:schemas-microsoft-com:vml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7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53BD332-6815-269B-D6A7-DAE01B87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Standard </a:t>
            </a:r>
            <a:r>
              <a:rPr lang="sv-SE" sz="4400" dirty="0" err="1"/>
              <a:t>Error</a:t>
            </a:r>
            <a:r>
              <a:rPr lang="sv-SE" sz="4400" dirty="0"/>
              <a:t>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Measurement</a:t>
            </a:r>
            <a:r>
              <a:rPr lang="sv-SE" sz="4400" dirty="0"/>
              <a:t> (SEM)</a:t>
            </a:r>
            <a:endParaRPr lang="sv-SE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42427"/>
            <a:ext cx="5145087" cy="30425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dirty="0" err="1"/>
              <a:t>Expressed</a:t>
            </a:r>
            <a:r>
              <a:rPr lang="sv-SE" dirty="0"/>
              <a:t> in the same </a:t>
            </a:r>
            <a:r>
              <a:rPr lang="sv-SE" dirty="0" err="1"/>
              <a:t>unit</a:t>
            </a:r>
            <a:r>
              <a:rPr lang="sv-SE" dirty="0"/>
              <a:t> as the </a:t>
            </a:r>
            <a:r>
              <a:rPr lang="sv-SE" dirty="0" err="1"/>
              <a:t>scale</a:t>
            </a:r>
            <a:r>
              <a:rPr lang="sv-SE" dirty="0"/>
              <a:t> scores - less abstract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</a:t>
            </a:r>
            <a:r>
              <a:rPr lang="sv-SE" dirty="0" err="1"/>
              <a:t>coefficients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 err="1"/>
              <a:t>Average</a:t>
            </a:r>
            <a:r>
              <a:rPr lang="sv-SE" dirty="0"/>
              <a:t> value - relevance to individual observations?</a:t>
            </a:r>
          </a:p>
          <a:p>
            <a:pPr>
              <a:lnSpc>
                <a:spcPct val="120000"/>
              </a:lnSpc>
            </a:pPr>
            <a:r>
              <a:rPr lang="sv-SE" dirty="0" err="1"/>
              <a:t>Varies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the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range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8D5209B-C689-C059-D003-12E2011E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4" y="2267669"/>
            <a:ext cx="5367335" cy="29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3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Cronbach LJ. Coefficient alpha and the internal structure of tests.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Psychometrika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1951; 16(3): 297-334.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http://cda.psych.uiuc.edu/psychometrika_highly_cited_articles/cronbach_1951.pdf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Gadermann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Guhn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BD. Estimating ordinal reliability for Likert-type and ordinal item response data: A conceptual, empirical, and practical guide.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Assessment, Research &amp; Evaluation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2012; 17(3).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https://doi.org/10.7275/n560-j767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Kottner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Audigé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Brorson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Donner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Gajeweski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BJ,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Hróbjartsson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Robersts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Shoukri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Streiner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DL. Guidelines for reporting reliability and agreement studies (GRRAS) were proposed.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64(1): 96-106.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https://www.acilci.net/wp-content/uploads/2014/02/Guidelines-for-reporting-reliability-and-agreement-studies-GRRAS-were-proposed.pdf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 TK, Li MY. A guideline of selecting and reporting intraclass correlation coefficients for reliability research.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Chiropractic Medicine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15: 155-163.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https://www.ncbi.nlm.nih.gov/pmc/articles/PMC4913118/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Landis JR, Koch GG. The measurement of observer agreement for categorical data.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Biometrics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1977; 33(1): 159-174.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https://pdfs.semanticscholar.org/7e73/43a5608fff1c68c5259db0c77b9193f1546d.pdf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 J, Wright CC. The kappa statistic in reliability studies: use, interpretation, and sample size requirements.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Therapy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85(3): 257-68.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https://doi.org/10.1093/ptj/85.3.257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Trizano-Hermosilla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Alvarado JM. Best alternatives to Cronbach's alpha reliability in realistic conditions: Congeneric and asymmetrical measurements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Frontiers in Psychology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7: 769.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https://doi.org/10.3389/fpsyg.2016.00769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Wongpakaran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Wongpakaran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Wedding 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KL. A comparison of Cohen's Kappa and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Gwet's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AC1 when calculating inter-rater reliability coefficients: a study conducted with personality disorder samples.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Medical Research Methodology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2013; 13: 61.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10.1186/1471-2288-13-61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Xiao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KT. Performance of coefficient alpha and its alternatives: Effects of different types of non-normality.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and Psychological Measurement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2022; 83(1): 5-27.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https://doi.org/10.1177/00131644221088240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43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329966A1-D608-C541-B899-337C4329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041" y="2340074"/>
            <a:ext cx="6637256" cy="37449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v-SE" altLang="sv-SE" sz="2400" dirty="0"/>
              <a:t>O = </a:t>
            </a:r>
            <a:r>
              <a:rPr lang="sv-SE" altLang="sv-SE" sz="2400" dirty="0" err="1"/>
              <a:t>Observed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T = </a:t>
            </a:r>
            <a:r>
              <a:rPr lang="sv-SE" altLang="sv-SE" sz="2400" dirty="0" err="1"/>
              <a:t>True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E = </a:t>
            </a:r>
            <a:r>
              <a:rPr lang="sv-SE" altLang="sv-SE" sz="2400" dirty="0" err="1"/>
              <a:t>Error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endParaRPr lang="sv-SE" altLang="sv-SE" sz="2400" dirty="0"/>
          </a:p>
          <a:p>
            <a:pPr marL="0" indent="0">
              <a:buNone/>
              <a:defRPr/>
            </a:pPr>
            <a:r>
              <a:rPr lang="sv-SE" altLang="sv-SE" sz="2400" dirty="0" err="1"/>
              <a:t>Assumptions</a:t>
            </a:r>
            <a:endParaRPr lang="sv-SE" altLang="sv-SE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400" dirty="0"/>
              <a:t>T = mean of repeated independent observations of the same person at the same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400" dirty="0"/>
              <a:t>T and E are </a:t>
            </a:r>
            <a:r>
              <a:rPr lang="sv-SE" altLang="sv-SE" sz="2400" dirty="0" err="1"/>
              <a:t>uncorrelated</a:t>
            </a:r>
            <a:endParaRPr lang="sv-SE" altLang="sv-SE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400" dirty="0"/>
              <a:t>E are </a:t>
            </a:r>
            <a:r>
              <a:rPr lang="sv-SE" altLang="sv-SE" sz="2400" dirty="0" err="1"/>
              <a:t>uncorrelated</a:t>
            </a:r>
            <a:endParaRPr lang="sv-SE" altLang="sv-SE" sz="2400" dirty="0"/>
          </a:p>
          <a:p>
            <a:pPr marL="0" indent="0">
              <a:defRPr/>
            </a:pPr>
            <a:endParaRPr lang="sv-SE" altLang="sv-SE" sz="2400" dirty="0"/>
          </a:p>
        </p:txBody>
      </p:sp>
      <p:sp>
        <p:nvSpPr>
          <p:cNvPr id="69635" name="Text Box 8">
            <a:extLst>
              <a:ext uri="{FF2B5EF4-FFF2-40B4-BE49-F238E27FC236}">
                <a16:creationId xmlns:a16="http://schemas.microsoft.com/office/drawing/2014/main" id="{E5BFBDF4-210D-2541-9442-B9477175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18927"/>
            <a:ext cx="238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000" dirty="0">
                <a:solidFill>
                  <a:srgbClr val="FF0000"/>
                </a:solidFill>
              </a:rPr>
              <a:t>O = T + E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6BFE2B52-34A0-000E-6F67-0853950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Classical</a:t>
            </a:r>
            <a:r>
              <a:rPr lang="sv-SE" dirty="0"/>
              <a:t> Test </a:t>
            </a:r>
            <a:r>
              <a:rPr lang="sv-SE" dirty="0" err="1"/>
              <a:t>Theory</a:t>
            </a:r>
            <a:r>
              <a:rPr lang="sv-SE" dirty="0"/>
              <a:t> (CTT)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2355E96-6B4D-B8DF-F3E7-E4FB45644740}"/>
              </a:ext>
            </a:extLst>
          </p:cNvPr>
          <p:cNvSpPr txBox="1"/>
          <p:nvPr/>
        </p:nvSpPr>
        <p:spPr>
          <a:xfrm>
            <a:off x="8639024" y="2010326"/>
            <a:ext cx="272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Largely</a:t>
            </a:r>
            <a:r>
              <a:rPr lang="sv-SE" sz="2400" dirty="0"/>
              <a:t> </a:t>
            </a:r>
            <a:r>
              <a:rPr lang="sv-SE" sz="2400" dirty="0" err="1"/>
              <a:t>correlational</a:t>
            </a:r>
            <a:endParaRPr lang="sv-SE" sz="24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3DA5E7-BB1E-091D-707B-5054D82B4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4" t="56466" r="25800"/>
          <a:stretch/>
        </p:blipFill>
        <p:spPr>
          <a:xfrm rot="16200000">
            <a:off x="8737778" y="2418005"/>
            <a:ext cx="2570826" cy="2678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0FF5282-4F06-4B4E-98F0-C257F0FB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8981" y="549672"/>
            <a:ext cx="8475663" cy="565030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sv-SE" sz="2600" dirty="0"/>
              <a:t>Reliability (</a:t>
            </a:r>
            <a:r>
              <a:rPr lang="en-GB" altLang="sv-SE" sz="2600" i="1" dirty="0" err="1"/>
              <a:t>r</a:t>
            </a:r>
            <a:r>
              <a:rPr lang="en-GB" altLang="sv-SE" sz="2600" baseline="-25000" dirty="0" err="1"/>
              <a:t>xx</a:t>
            </a:r>
            <a:r>
              <a:rPr lang="en-GB" altLang="sv-SE" sz="2600" dirty="0"/>
              <a:t> )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sv-SE" sz="2600" dirty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GB" altLang="sv-SE" dirty="0"/>
          </a:p>
          <a:p>
            <a:pPr lvl="1" eaLnBrk="1" hangingPunct="1">
              <a:lnSpc>
                <a:spcPct val="90000"/>
              </a:lnSpc>
            </a:pPr>
            <a:endParaRPr lang="en-GB" altLang="sv-SE" dirty="0"/>
          </a:p>
          <a:p>
            <a:pPr lvl="1" eaLnBrk="1" hangingPunct="1">
              <a:lnSpc>
                <a:spcPct val="90000"/>
              </a:lnSpc>
            </a:pPr>
            <a:endParaRPr lang="en-GB" altLang="sv-SE" dirty="0"/>
          </a:p>
          <a:p>
            <a:pPr lvl="1" eaLnBrk="1" hangingPunct="1">
              <a:lnSpc>
                <a:spcPct val="90000"/>
              </a:lnSpc>
            </a:pPr>
            <a:endParaRPr lang="en-GB" altLang="sv-SE" dirty="0"/>
          </a:p>
          <a:p>
            <a:pPr lvl="1" eaLnBrk="1" hangingPunct="1">
              <a:lnSpc>
                <a:spcPct val="90000"/>
              </a:lnSpc>
            </a:pPr>
            <a:r>
              <a:rPr lang="en-GB" altLang="sv-SE" dirty="0"/>
              <a:t>Little measurement error </a:t>
            </a:r>
            <a:r>
              <a:rPr lang="en-GB" altLang="sv-SE" dirty="0">
                <a:sym typeface="Wingdings" pitchFamily="2" charset="2"/>
              </a:rPr>
              <a:t> High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sv-SE" dirty="0">
                <a:sym typeface="Wingdings" pitchFamily="2" charset="2"/>
              </a:rPr>
              <a:t>Much </a:t>
            </a:r>
            <a:r>
              <a:rPr lang="en-GB" altLang="sv-SE" dirty="0"/>
              <a:t>measurement error </a:t>
            </a:r>
            <a:r>
              <a:rPr lang="en-GB" altLang="sv-SE" dirty="0">
                <a:sym typeface="Wingdings" pitchFamily="2" charset="2"/>
              </a:rPr>
              <a:t> Low reliability</a:t>
            </a: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sv-SE" dirty="0">
              <a:sym typeface="Wingdings" pitchFamily="2" charset="2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altLang="sv-SE" dirty="0">
                <a:sym typeface="Wingdings" pitchFamily="2" charset="2"/>
              </a:rPr>
              <a:t>Rules of thumb for acceptable reliability: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sv-SE" sz="2400" dirty="0">
                <a:cs typeface="Arial" panose="020B0604020202020204" pitchFamily="34" charset="0"/>
              </a:rPr>
              <a:t>≥0.7, preferably ≥0.8 (group level)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sv-SE" sz="2400" dirty="0">
                <a:cs typeface="Arial" panose="020B0604020202020204" pitchFamily="34" charset="0"/>
              </a:rPr>
              <a:t>≥0.9 (individual level)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3FD23A3-A7A8-2C4D-99D3-77559590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681289"/>
            <a:ext cx="222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v-SE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altLang="sv-SE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21">
            <a:extLst>
              <a:ext uri="{FF2B5EF4-FFF2-40B4-BE49-F238E27FC236}">
                <a16:creationId xmlns:a16="http://schemas.microsoft.com/office/drawing/2014/main" id="{E498131E-E6BD-E546-8834-23BE61C55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41049"/>
              </p:ext>
            </p:extLst>
          </p:nvPr>
        </p:nvGraphicFramePr>
        <p:xfrm>
          <a:off x="7289910" y="1404875"/>
          <a:ext cx="1006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3462000" imgH="10528300" progId="Equation.3">
                  <p:embed/>
                </p:oleObj>
              </mc:Choice>
              <mc:Fallback>
                <p:oleObj name="Formel" r:id="rId3" imgW="13462000" imgH="10528300" progId="Equation.3">
                  <p:embed/>
                  <p:pic>
                    <p:nvPicPr>
                      <p:cNvPr id="8199" name="Object 21">
                        <a:extLst>
                          <a:ext uri="{FF2B5EF4-FFF2-40B4-BE49-F238E27FC236}">
                            <a16:creationId xmlns:a16="http://schemas.microsoft.com/office/drawing/2014/main" id="{E498131E-E6BD-E546-8834-23BE61C5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910" y="1404875"/>
                        <a:ext cx="10064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:a16="http://schemas.microsoft.com/office/drawing/2014/main" id="{5396A24C-4E86-B365-E320-4F0DCF0E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608" y="3162941"/>
            <a:ext cx="5637777" cy="1298000"/>
          </a:xfrm>
          <a:prstGeom prst="rect">
            <a:avLst/>
          </a:prstGeom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DA1C412B-D491-C656-A8B2-CC4C9C4EE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4" y="361156"/>
            <a:ext cx="37655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True</a:t>
            </a:r>
            <a:r>
              <a:rPr lang="sv-SE" altLang="sv-SE" sz="2000" dirty="0"/>
              <a:t> score (T)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True</a:t>
            </a:r>
            <a:r>
              <a:rPr lang="sv-SE" altLang="sv-SE" sz="2000" dirty="0"/>
              <a:t> score (T) + </a:t>
            </a:r>
            <a:r>
              <a:rPr lang="sv-SE" altLang="sv-SE" sz="2000" dirty="0" err="1"/>
              <a:t>Error</a:t>
            </a:r>
            <a:r>
              <a:rPr lang="sv-SE" altLang="sv-SE" sz="2000" dirty="0"/>
              <a:t> score (E)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F3A3C8AC-7A91-0E7E-63E3-23FEC67D4885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4213224" y="715169"/>
            <a:ext cx="37655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E3E0F1FF-5D68-BAE1-D112-1AF335A191C4}"/>
                  </a:ext>
                </a:extLst>
              </p:cNvPr>
              <p:cNvSpPr txBox="1"/>
              <p:nvPr/>
            </p:nvSpPr>
            <p:spPr>
              <a:xfrm>
                <a:off x="2008981" y="1501722"/>
                <a:ext cx="4777655" cy="574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𝑝𝑒𝑟𝑠𝑜𝑛𝑠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𝑏𝑒𝑡𝑤𝑒𝑒𝑛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𝑝𝑒𝑟𝑠𝑜𝑛𝑠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E3E0F1FF-5D68-BAE1-D112-1AF335A1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81" y="1501722"/>
                <a:ext cx="4777655" cy="574260"/>
              </a:xfrm>
              <a:prstGeom prst="rect">
                <a:avLst/>
              </a:prstGeom>
              <a:blipFill>
                <a:blip r:embed="rId6"/>
                <a:stretch>
                  <a:fillRect l="-531" t="-8696" r="-531" b="-195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88D647-84CB-6442-BE08-25B99957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Reliability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48574BE-A9C6-FE4D-87C4-4E30AEEF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dirty="0" err="1"/>
              <a:t>Split-half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Internal consistency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Test-</a:t>
            </a:r>
            <a:r>
              <a:rPr lang="sv-SE" altLang="sv-SE" dirty="0" err="1"/>
              <a:t>retest</a:t>
            </a:r>
            <a:endParaRPr lang="sv-SE" altLang="sv-SE" dirty="0"/>
          </a:p>
          <a:p>
            <a:pPr eaLnBrk="1" hangingPunct="1"/>
            <a:r>
              <a:rPr lang="sv-SE" altLang="sv-SE" dirty="0"/>
              <a:t>Intra-rater</a:t>
            </a:r>
          </a:p>
          <a:p>
            <a:pPr eaLnBrk="1" hangingPunct="1"/>
            <a:r>
              <a:rPr lang="sv-SE" altLang="sv-SE" dirty="0"/>
              <a:t>Inter-rater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>
            <a:extLst>
              <a:ext uri="{FF2B5EF4-FFF2-40B4-BE49-F238E27FC236}">
                <a16:creationId xmlns:a16="http://schemas.microsoft.com/office/drawing/2014/main" id="{0555435C-38C8-714B-8CD5-EB17A6BD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129"/>
          <a:stretch>
            <a:fillRect/>
          </a:stretch>
        </p:blipFill>
        <p:spPr bwMode="auto">
          <a:xfrm>
            <a:off x="6427787" y="1281113"/>
            <a:ext cx="3778250" cy="1494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>
            <a:extLst>
              <a:ext uri="{FF2B5EF4-FFF2-40B4-BE49-F238E27FC236}">
                <a16:creationId xmlns:a16="http://schemas.microsoft.com/office/drawing/2014/main" id="{6AAF6CAA-C43C-DC4B-AE32-B90A566B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7" y="4411424"/>
            <a:ext cx="3778250" cy="1562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7">
            <a:extLst>
              <a:ext uri="{FF2B5EF4-FFF2-40B4-BE49-F238E27FC236}">
                <a16:creationId xmlns:a16="http://schemas.microsoft.com/office/drawing/2014/main" id="{B71BA612-6084-BC44-B204-C935BE29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025"/>
          <a:stretch>
            <a:fillRect/>
          </a:stretch>
        </p:blipFill>
        <p:spPr bwMode="auto">
          <a:xfrm>
            <a:off x="6427787" y="2837385"/>
            <a:ext cx="3778250" cy="1477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3">
            <a:extLst>
              <a:ext uri="{FF2B5EF4-FFF2-40B4-BE49-F238E27FC236}">
                <a16:creationId xmlns:a16="http://schemas.microsoft.com/office/drawing/2014/main" id="{1442E4F7-EE68-7C49-A81B-499C13E45E6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484313"/>
            <a:ext cx="5029200" cy="14827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sv-SE" altLang="sv-SE" sz="2400" dirty="0" err="1"/>
              <a:t>Traditional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estimates</a:t>
            </a:r>
            <a:endParaRPr lang="sv-SE" altLang="sv-SE" sz="2400" dirty="0"/>
          </a:p>
          <a:p>
            <a:pPr eaLnBrk="1" hangingPunct="1"/>
            <a:r>
              <a:rPr lang="sv-SE" altLang="sv-SE" sz="2400" dirty="0" err="1"/>
              <a:t>Kuder-Richardson</a:t>
            </a:r>
            <a:r>
              <a:rPr lang="sv-SE" altLang="en-US" sz="2400" dirty="0" err="1"/>
              <a:t>'</a:t>
            </a:r>
            <a:r>
              <a:rPr lang="sv-SE" altLang="ja-JP" sz="2400" dirty="0" err="1"/>
              <a:t>s</a:t>
            </a:r>
            <a:r>
              <a:rPr lang="sv-SE" altLang="ja-JP" sz="2400" dirty="0"/>
              <a:t> </a:t>
            </a:r>
            <a:r>
              <a:rPr lang="sv-SE" altLang="ja-JP" sz="2400" dirty="0" err="1"/>
              <a:t>formula</a:t>
            </a:r>
            <a:r>
              <a:rPr lang="sv-SE" altLang="ja-JP" sz="2400" dirty="0"/>
              <a:t> 20 (KR-20)</a:t>
            </a:r>
          </a:p>
          <a:p>
            <a:pPr eaLnBrk="1" hangingPunct="1"/>
            <a:r>
              <a:rPr lang="sv-SE" altLang="sv-SE" sz="2400" dirty="0" err="1"/>
              <a:t>Guttman</a:t>
            </a:r>
            <a:r>
              <a:rPr lang="sv-SE" altLang="en-US" sz="2400" dirty="0" err="1"/>
              <a:t>'</a:t>
            </a:r>
            <a:r>
              <a:rPr lang="sv-SE" altLang="ja-JP" sz="2400" dirty="0" err="1"/>
              <a:t>s</a:t>
            </a:r>
            <a:r>
              <a:rPr lang="sv-SE" altLang="ja-JP" sz="2400" dirty="0"/>
              <a:t> </a:t>
            </a:r>
            <a:r>
              <a:rPr lang="el-GR" altLang="ja-JP" sz="2400" dirty="0"/>
              <a:t>λ</a:t>
            </a:r>
            <a:endParaRPr lang="sv-SE" altLang="ja-JP" sz="2400" dirty="0"/>
          </a:p>
          <a:p>
            <a:pPr eaLnBrk="1" hangingPunct="1"/>
            <a:r>
              <a:rPr lang="sv-SE" altLang="sv-SE" sz="2400" dirty="0" err="1"/>
              <a:t>Cronbach</a:t>
            </a:r>
            <a:r>
              <a:rPr lang="sv-SE" altLang="ja-JP" sz="2400" dirty="0" err="1"/>
              <a:t>'</a:t>
            </a:r>
            <a:r>
              <a:rPr lang="sv-SE" altLang="sv-SE" sz="2400" dirty="0" err="1"/>
              <a:t>s </a:t>
            </a:r>
            <a:r>
              <a:rPr lang="sv-SE" altLang="ja-JP" sz="2400" dirty="0" err="1"/>
              <a:t>coefficient alpha</a:t>
            </a:r>
            <a:endParaRPr lang="sv-SE" alt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8643D4-E852-570D-9DA7-D0E335DC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/>
              <a:t>Internal</a:t>
            </a:r>
            <a:r>
              <a:rPr lang="sv-SE" altLang="sv-SE" dirty="0"/>
              <a:t> </a:t>
            </a:r>
            <a:r>
              <a:rPr lang="sv-SE" altLang="sv-SE" dirty="0" err="1"/>
              <a:t>consistency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423FD-84ED-137E-96C6-28EC901D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4400" dirty="0" err="1"/>
              <a:t>Cronbach</a:t>
            </a:r>
            <a:r>
              <a:rPr lang="sv-SE" altLang="en-US" sz="4400" dirty="0" err="1"/>
              <a:t>’</a:t>
            </a:r>
            <a:r>
              <a:rPr lang="sv-SE" altLang="ja-JP" sz="4400" dirty="0" err="1"/>
              <a:t>s</a:t>
            </a:r>
            <a:r>
              <a:rPr lang="sv-SE" altLang="ja-JP" sz="4400" dirty="0"/>
              <a:t> </a:t>
            </a:r>
            <a:r>
              <a:rPr lang="sv-SE" altLang="ja-JP" sz="4400" dirty="0" err="1"/>
              <a:t>coefficient</a:t>
            </a:r>
            <a:r>
              <a:rPr lang="sv-SE" altLang="ja-JP" sz="4400" dirty="0"/>
              <a:t> </a:t>
            </a:r>
            <a:r>
              <a:rPr lang="sv-SE" altLang="ja-JP" sz="4400" dirty="0" err="1"/>
              <a:t>alpha</a:t>
            </a:r>
            <a:endParaRPr lang="sv-SE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B52FDF25-3E62-A8D0-91B3-79392E519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2190"/>
              </p:ext>
            </p:extLst>
          </p:nvPr>
        </p:nvGraphicFramePr>
        <p:xfrm>
          <a:off x="5591969" y="2741611"/>
          <a:ext cx="25558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500" imgH="558800" progId="Equation.3">
                  <p:embed/>
                </p:oleObj>
              </mc:Choice>
              <mc:Fallback>
                <p:oleObj name="Equation" r:id="rId3" imgW="1206500" imgH="558800" progId="Equation.3">
                  <p:embed/>
                  <p:pic>
                    <p:nvPicPr>
                      <p:cNvPr id="14338" name="Object 4">
                        <a:extLst>
                          <a:ext uri="{FF2B5EF4-FFF2-40B4-BE49-F238E27FC236}">
                            <a16:creationId xmlns:a16="http://schemas.microsoft.com/office/drawing/2014/main" id="{B60C0CD7-355E-BD45-8A50-A6A2400DC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69" y="2741611"/>
                        <a:ext cx="255587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oup 8">
            <a:extLst>
              <a:ext uri="{FF2B5EF4-FFF2-40B4-BE49-F238E27FC236}">
                <a16:creationId xmlns:a16="http://schemas.microsoft.com/office/drawing/2014/main" id="{16A7B97F-B1E6-1CC3-4FEA-80B239591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02897"/>
              </p:ext>
            </p:extLst>
          </p:nvPr>
        </p:nvGraphicFramePr>
        <p:xfrm>
          <a:off x="962379" y="1897063"/>
          <a:ext cx="4605338" cy="3292479"/>
        </p:xfrm>
        <a:graphic>
          <a:graphicData uri="http://schemas.openxmlformats.org/drawingml/2006/table">
            <a:tbl>
              <a:tblPr/>
              <a:tblGrid>
                <a:gridCol w="99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n2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n3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n4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n5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 (</a:t>
                      </a:r>
                      <a:r>
                        <a:rPr kumimoji="0" lang="sv-S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sv-SE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Straight Arrow Connector 103">
            <a:extLst>
              <a:ext uri="{FF2B5EF4-FFF2-40B4-BE49-F238E27FC236}">
                <a16:creationId xmlns:a16="http://schemas.microsoft.com/office/drawing/2014/main" id="{12F4C051-5C3A-A4A9-C916-6E261A3E5415}"/>
              </a:ext>
            </a:extLst>
          </p:cNvPr>
          <p:cNvCxnSpPr>
            <a:cxnSpLocks/>
          </p:cNvCxnSpPr>
          <p:nvPr/>
        </p:nvCxnSpPr>
        <p:spPr>
          <a:xfrm flipH="1" flipV="1">
            <a:off x="4705705" y="1992313"/>
            <a:ext cx="1630317" cy="11168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5">
            <a:extLst>
              <a:ext uri="{FF2B5EF4-FFF2-40B4-BE49-F238E27FC236}">
                <a16:creationId xmlns:a16="http://schemas.microsoft.com/office/drawing/2014/main" id="{3E52A9DE-B875-0DA0-03D1-44F8FE48F67A}"/>
              </a:ext>
            </a:extLst>
          </p:cNvPr>
          <p:cNvCxnSpPr>
            <a:cxnSpLocks/>
          </p:cNvCxnSpPr>
          <p:nvPr/>
        </p:nvCxnSpPr>
        <p:spPr>
          <a:xfrm flipH="1" flipV="1">
            <a:off x="4705704" y="2123899"/>
            <a:ext cx="1390296" cy="14447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09">
            <a:extLst>
              <a:ext uri="{FF2B5EF4-FFF2-40B4-BE49-F238E27FC236}">
                <a16:creationId xmlns:a16="http://schemas.microsoft.com/office/drawing/2014/main" id="{B952868A-B5FC-CBD4-EDFC-B0C7D78A699D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5305779" y="3701251"/>
            <a:ext cx="2212621" cy="131207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0">
            <a:extLst>
              <a:ext uri="{FF2B5EF4-FFF2-40B4-BE49-F238E27FC236}">
                <a16:creationId xmlns:a16="http://schemas.microsoft.com/office/drawing/2014/main" id="{955AB040-8CA1-528E-9502-646FDA599418}"/>
              </a:ext>
            </a:extLst>
          </p:cNvPr>
          <p:cNvSpPr/>
          <p:nvPr/>
        </p:nvSpPr>
        <p:spPr>
          <a:xfrm>
            <a:off x="1991079" y="4867275"/>
            <a:ext cx="271462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sp>
        <p:nvSpPr>
          <p:cNvPr id="9" name="Rounded Rectangle 111">
            <a:extLst>
              <a:ext uri="{FF2B5EF4-FFF2-40B4-BE49-F238E27FC236}">
                <a16:creationId xmlns:a16="http://schemas.microsoft.com/office/drawing/2014/main" id="{E7229B89-73E3-8FD8-049A-01A511F13017}"/>
              </a:ext>
            </a:extLst>
          </p:cNvPr>
          <p:cNvSpPr/>
          <p:nvPr/>
        </p:nvSpPr>
        <p:spPr>
          <a:xfrm>
            <a:off x="1983142" y="1939925"/>
            <a:ext cx="271462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sp>
        <p:nvSpPr>
          <p:cNvPr id="10" name="Oval 114">
            <a:extLst>
              <a:ext uri="{FF2B5EF4-FFF2-40B4-BE49-F238E27FC236}">
                <a16:creationId xmlns:a16="http://schemas.microsoft.com/office/drawing/2014/main" id="{6B318873-C1AB-A1DB-BF7B-C484C900F408}"/>
              </a:ext>
            </a:extLst>
          </p:cNvPr>
          <p:cNvSpPr/>
          <p:nvPr/>
        </p:nvSpPr>
        <p:spPr>
          <a:xfrm>
            <a:off x="4877154" y="4870450"/>
            <a:ext cx="4286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cxnSp>
        <p:nvCxnSpPr>
          <p:cNvPr id="11" name="Straight Arrow Connector 118">
            <a:extLst>
              <a:ext uri="{FF2B5EF4-FFF2-40B4-BE49-F238E27FC236}">
                <a16:creationId xmlns:a16="http://schemas.microsoft.com/office/drawing/2014/main" id="{648BFB33-222A-BD1E-948C-3D70A1E8F48A}"/>
              </a:ext>
            </a:extLst>
          </p:cNvPr>
          <p:cNvCxnSpPr>
            <a:cxnSpLocks/>
          </p:cNvCxnSpPr>
          <p:nvPr/>
        </p:nvCxnSpPr>
        <p:spPr>
          <a:xfrm flipV="1">
            <a:off x="4705704" y="3201188"/>
            <a:ext cx="3038474" cy="1720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1B47117-B57B-C9EF-E77D-5DF468EE3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41542"/>
              </p:ext>
            </p:extLst>
          </p:nvPr>
        </p:nvGraphicFramePr>
        <p:xfrm>
          <a:off x="8504238" y="3860799"/>
          <a:ext cx="34909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393700" progId="Equation.3">
                  <p:embed/>
                </p:oleObj>
              </mc:Choice>
              <mc:Fallback>
                <p:oleObj name="Equation" r:id="rId5" imgW="1854200" imgH="393700" progId="Equation.3">
                  <p:embed/>
                  <p:pic>
                    <p:nvPicPr>
                      <p:cNvPr id="16386" name="Object 4">
                        <a:extLst>
                          <a:ext uri="{FF2B5EF4-FFF2-40B4-BE49-F238E27FC236}">
                            <a16:creationId xmlns:a16="http://schemas.microsoft.com/office/drawing/2014/main" id="{9DB1964C-EE1A-F146-844A-6268F7774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3860799"/>
                        <a:ext cx="349091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8051773C-DE44-1169-0416-D7CAD982A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21216"/>
              </p:ext>
            </p:extLst>
          </p:nvPr>
        </p:nvGraphicFramePr>
        <p:xfrm>
          <a:off x="8504238" y="4776788"/>
          <a:ext cx="13716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14922500" imgH="4102100" progId="Equation.3">
                  <p:embed/>
                </p:oleObj>
              </mc:Choice>
              <mc:Fallback>
                <p:oleObj name="Formel" r:id="rId7" imgW="14922500" imgH="4102100" progId="Equation.3">
                  <p:embed/>
                  <p:pic>
                    <p:nvPicPr>
                      <p:cNvPr id="16456" name="Object 5">
                        <a:extLst>
                          <a:ext uri="{FF2B5EF4-FFF2-40B4-BE49-F238E27FC236}">
                            <a16:creationId xmlns:a16="http://schemas.microsoft.com/office/drawing/2014/main" id="{7FF3B6BB-B467-7A47-A6B3-DFE39C217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4776788"/>
                        <a:ext cx="13716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1BB2743F-A583-CA97-FEC4-E041F60A1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56067"/>
              </p:ext>
            </p:extLst>
          </p:nvPr>
        </p:nvGraphicFramePr>
        <p:xfrm>
          <a:off x="8504239" y="1757361"/>
          <a:ext cx="2124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558800" progId="Equation.3">
                  <p:embed/>
                </p:oleObj>
              </mc:Choice>
              <mc:Fallback>
                <p:oleObj name="Equation" r:id="rId9" imgW="1206500" imgH="558800" progId="Equation.3">
                  <p:embed/>
                  <p:pic>
                    <p:nvPicPr>
                      <p:cNvPr id="16458" name="Object 4">
                        <a:extLst>
                          <a:ext uri="{FF2B5EF4-FFF2-40B4-BE49-F238E27FC236}">
                            <a16:creationId xmlns:a16="http://schemas.microsoft.com/office/drawing/2014/main" id="{950B8B0F-A59E-9446-8D53-EC5B351E0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9" y="1757361"/>
                        <a:ext cx="21240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2D18B1C7-2C01-BD44-FDEB-218677B85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54717"/>
              </p:ext>
            </p:extLst>
          </p:nvPr>
        </p:nvGraphicFramePr>
        <p:xfrm>
          <a:off x="8504239" y="2924175"/>
          <a:ext cx="18827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2200" imgH="431800" progId="Equation.3">
                  <p:embed/>
                </p:oleObj>
              </mc:Choice>
              <mc:Fallback>
                <p:oleObj name="Equation" r:id="rId10" imgW="1092200" imgH="431800" progId="Equation.3">
                  <p:embed/>
                  <p:pic>
                    <p:nvPicPr>
                      <p:cNvPr id="16459" name="Object 4">
                        <a:extLst>
                          <a:ext uri="{FF2B5EF4-FFF2-40B4-BE49-F238E27FC236}">
                            <a16:creationId xmlns:a16="http://schemas.microsoft.com/office/drawing/2014/main" id="{F080F223-2499-3B4B-A785-912B618FE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9" y="2924175"/>
                        <a:ext cx="18827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E0CAC51-CF15-BB43-BFA5-34454ACB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4400" dirty="0" err="1"/>
              <a:t>Cronbach</a:t>
            </a:r>
            <a:r>
              <a:rPr lang="sv-SE" altLang="en-US" sz="4400" dirty="0" err="1"/>
              <a:t>’</a:t>
            </a:r>
            <a:r>
              <a:rPr lang="sv-SE" altLang="ja-JP" sz="4400" dirty="0" err="1"/>
              <a:t>s</a:t>
            </a:r>
            <a:r>
              <a:rPr lang="sv-SE" altLang="ja-JP" sz="4400" dirty="0"/>
              <a:t> </a:t>
            </a:r>
            <a:r>
              <a:rPr lang="sv-SE" altLang="ja-JP" sz="4400" dirty="0" err="1"/>
              <a:t>coefficient</a:t>
            </a:r>
            <a:r>
              <a:rPr lang="sv-SE" altLang="ja-JP" sz="4400" dirty="0"/>
              <a:t> </a:t>
            </a:r>
            <a:r>
              <a:rPr lang="sv-SE" altLang="ja-JP" sz="4400" dirty="0" err="1"/>
              <a:t>alpha</a:t>
            </a:r>
            <a:endParaRPr lang="en-US" altLang="sv-SE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5969071-8340-6346-A1D0-EDD8EBCC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Interpretation</a:t>
            </a:r>
          </a:p>
          <a:p>
            <a:pPr lvl="1"/>
            <a:r>
              <a:rPr lang="sv-SE" altLang="sv-SE" dirty="0"/>
              <a:t>Average of all possible split-</a:t>
            </a:r>
            <a:r>
              <a:rPr lang="sv-SE" altLang="sv-SE" dirty="0" err="1"/>
              <a:t>half</a:t>
            </a:r>
            <a:r>
              <a:rPr lang="sv-SE" altLang="sv-SE" dirty="0"/>
              <a:t> </a:t>
            </a:r>
            <a:r>
              <a:rPr lang="sv-SE" altLang="sv-SE" dirty="0" err="1"/>
              <a:t>estimations</a:t>
            </a:r>
            <a:endParaRPr lang="sv-SE" altLang="sv-SE" dirty="0"/>
          </a:p>
          <a:p>
            <a:pPr lvl="1"/>
            <a:r>
              <a:rPr lang="sv-SE" altLang="sv-SE" dirty="0" err="1"/>
              <a:t>Estimation</a:t>
            </a:r>
            <a:r>
              <a:rPr lang="sv-SE" altLang="sv-SE" dirty="0"/>
              <a:t> of reliability</a:t>
            </a:r>
          </a:p>
          <a:p>
            <a:pPr lvl="1"/>
            <a:r>
              <a:rPr lang="sv-SE" altLang="sv-SE" dirty="0"/>
              <a:t>Not a "test"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unidimensionality</a:t>
            </a:r>
            <a:r>
              <a:rPr lang="sv-SE" altLang="sv-SE" dirty="0"/>
              <a:t> (</a:t>
            </a:r>
            <a:r>
              <a:rPr lang="sv-SE" altLang="sv-SE" dirty="0" err="1"/>
              <a:t>alpha</a:t>
            </a:r>
            <a:r>
              <a:rPr lang="sv-SE" altLang="sv-SE" dirty="0"/>
              <a:t> </a:t>
            </a:r>
            <a:r>
              <a:rPr lang="sv-SE" altLang="sv-SE" i="1" dirty="0" err="1"/>
              <a:t>assumes</a:t>
            </a:r>
            <a:r>
              <a:rPr lang="sv-SE" altLang="sv-SE" dirty="0"/>
              <a:t> </a:t>
            </a:r>
            <a:r>
              <a:rPr lang="sv-SE" altLang="sv-SE" dirty="0" err="1"/>
              <a:t>unidimensionality</a:t>
            </a:r>
            <a:r>
              <a:rPr lang="sv-SE" altLang="sv-SE" dirty="0"/>
              <a:t>)</a:t>
            </a:r>
          </a:p>
          <a:p>
            <a:r>
              <a:rPr lang="sv-SE" altLang="sv-SE" dirty="0"/>
              <a:t>Requires </a:t>
            </a:r>
            <a:r>
              <a:rPr lang="sv-SE" altLang="sv-SE" dirty="0" err="1"/>
              <a:t>complete</a:t>
            </a:r>
            <a:r>
              <a:rPr lang="sv-SE" altLang="sv-SE" dirty="0"/>
              <a:t> </a:t>
            </a:r>
            <a:r>
              <a:rPr lang="sv-SE" altLang="sv-SE" dirty="0" err="1"/>
              <a:t>responses</a:t>
            </a:r>
            <a:endParaRPr lang="sv-SE" altLang="sv-SE" dirty="0"/>
          </a:p>
          <a:p>
            <a:r>
              <a:rPr lang="sv-SE" altLang="sv-SE" dirty="0"/>
              <a:t>Sensitive to, </a:t>
            </a:r>
            <a:r>
              <a:rPr lang="sv-SE" altLang="sv-SE" dirty="0" err="1"/>
              <a:t>e.g</a:t>
            </a:r>
            <a:r>
              <a:rPr lang="sv-SE" altLang="sv-SE" dirty="0"/>
              <a:t>.,</a:t>
            </a:r>
          </a:p>
          <a:p>
            <a:pPr lvl="1"/>
            <a:r>
              <a:rPr lang="sv-SE" altLang="sv-SE" dirty="0"/>
              <a:t>Number of </a:t>
            </a:r>
            <a:r>
              <a:rPr lang="sv-SE" altLang="sv-SE" dirty="0" err="1"/>
              <a:t>items</a:t>
            </a:r>
            <a:endParaRPr lang="sv-SE" altLang="sv-SE" dirty="0"/>
          </a:p>
          <a:p>
            <a:pPr lvl="1"/>
            <a:r>
              <a:rPr lang="sv-SE" altLang="sv-SE" dirty="0"/>
              <a:t>Data distribution</a:t>
            </a:r>
          </a:p>
          <a:p>
            <a:endParaRPr lang="en-US" alt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E75F1B-C702-71EA-9806-70630CAF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Alpha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item </a:t>
            </a:r>
            <a:r>
              <a:rPr lang="sv-SE" dirty="0" err="1"/>
              <a:t>deleted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3BFD567-931A-A3AB-0F09-147320175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8844"/>
            <a:ext cx="5181600" cy="4698119"/>
          </a:xfrm>
        </p:spPr>
        <p:txBody>
          <a:bodyPr>
            <a:normAutofit/>
          </a:bodyPr>
          <a:lstStyle/>
          <a:p>
            <a:r>
              <a:rPr lang="sv-SE" dirty="0" err="1"/>
              <a:t>Alpha</a:t>
            </a:r>
            <a:r>
              <a:rPr lang="sv-SE" dirty="0"/>
              <a:t> is </a:t>
            </a:r>
            <a:r>
              <a:rPr lang="sv-SE" dirty="0" err="1"/>
              <a:t>expected</a:t>
            </a:r>
            <a:r>
              <a:rPr lang="sv-SE" dirty="0"/>
              <a:t> to </a:t>
            </a:r>
            <a:r>
              <a:rPr lang="sv-SE" dirty="0" err="1"/>
              <a:t>decrease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decreasing</a:t>
            </a:r>
            <a:r>
              <a:rPr lang="sv-SE" dirty="0"/>
              <a:t>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If </a:t>
            </a:r>
            <a:r>
              <a:rPr lang="sv-SE" dirty="0" err="1"/>
              <a:t>alpha</a:t>
            </a:r>
            <a:r>
              <a:rPr lang="sv-SE" dirty="0"/>
              <a:t> </a:t>
            </a:r>
            <a:r>
              <a:rPr lang="sv-SE" dirty="0" err="1"/>
              <a:t>increases</a:t>
            </a:r>
            <a:r>
              <a:rPr lang="sv-SE" dirty="0"/>
              <a:t>: </a:t>
            </a:r>
            <a:br>
              <a:rPr lang="sv-SE" dirty="0"/>
            </a:br>
            <a:r>
              <a:rPr lang="sv-SE" dirty="0"/>
              <a:t>Suggests problem</a:t>
            </a:r>
            <a:r>
              <a:rPr lang="sv-SE" sz="2400" dirty="0"/>
              <a:t> </a:t>
            </a:r>
          </a:p>
          <a:p>
            <a:pPr lvl="1"/>
            <a:r>
              <a:rPr lang="sv-SE" dirty="0" err="1"/>
              <a:t>Conceptually</a:t>
            </a:r>
            <a:endParaRPr lang="sv-SE" dirty="0"/>
          </a:p>
          <a:p>
            <a:pPr lvl="1"/>
            <a:r>
              <a:rPr lang="sv-SE" dirty="0" err="1"/>
              <a:t>Dimensionality</a:t>
            </a:r>
            <a:endParaRPr lang="sv-SE" dirty="0"/>
          </a:p>
          <a:p>
            <a:pPr lvl="1"/>
            <a:r>
              <a:rPr lang="sv-SE" dirty="0" err="1"/>
              <a:t>Wording</a:t>
            </a:r>
            <a:endParaRPr lang="sv-SE" dirty="0"/>
          </a:p>
          <a:p>
            <a:pPr lvl="1"/>
            <a:r>
              <a:rPr lang="sv-SE" dirty="0" err="1"/>
              <a:t>other</a:t>
            </a:r>
            <a:r>
              <a:rPr lang="sv-SE" dirty="0"/>
              <a:t>…?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A4D36A-A9DC-1969-ECCD-B091356962D5}"/>
              </a:ext>
            </a:extLst>
          </p:cNvPr>
          <p:cNvSpPr txBox="1"/>
          <p:nvPr/>
        </p:nvSpPr>
        <p:spPr>
          <a:xfrm>
            <a:off x="6679039" y="1755148"/>
            <a:ext cx="409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/>
              <a:t>Example</a:t>
            </a:r>
            <a:r>
              <a:rPr lang="sv-SE" sz="2000" dirty="0"/>
              <a:t>: HADS in </a:t>
            </a:r>
            <a:r>
              <a:rPr lang="sv-SE" sz="2000" dirty="0" err="1"/>
              <a:t>Parkinson’s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endParaRPr lang="sv-SE" sz="20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D98429-DDBA-85D7-018A-CC34CF562077}"/>
              </a:ext>
            </a:extLst>
          </p:cNvPr>
          <p:cNvSpPr txBox="1"/>
          <p:nvPr/>
        </p:nvSpPr>
        <p:spPr>
          <a:xfrm>
            <a:off x="7159860" y="2323212"/>
            <a:ext cx="88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Anxiety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1222ECD-2F89-8A47-4A60-9B71DF0B1CF2}"/>
              </a:ext>
            </a:extLst>
          </p:cNvPr>
          <p:cNvSpPr txBox="1"/>
          <p:nvPr/>
        </p:nvSpPr>
        <p:spPr>
          <a:xfrm>
            <a:off x="9310965" y="2323212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Depression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0D5CDD-B493-9042-532F-FCA4BD637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4" r="8998" b="65668"/>
          <a:stretch/>
        </p:blipFill>
        <p:spPr>
          <a:xfrm>
            <a:off x="6289469" y="2823350"/>
            <a:ext cx="2520280" cy="86409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E4C6D1F-3DB8-6EAA-2CA5-FF8EF7D8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9" r="9905" b="65394"/>
          <a:stretch/>
        </p:blipFill>
        <p:spPr>
          <a:xfrm>
            <a:off x="8833520" y="2823352"/>
            <a:ext cx="2520280" cy="86409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B1090B-A11F-531B-7743-1244792F5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86" r="8998"/>
          <a:stretch/>
        </p:blipFill>
        <p:spPr>
          <a:xfrm>
            <a:off x="6289469" y="3855402"/>
            <a:ext cx="2520280" cy="15775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AADA1E2-CC53-F527-4818-8A47B02FE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07" r="9905"/>
          <a:stretch/>
        </p:blipFill>
        <p:spPr>
          <a:xfrm>
            <a:off x="8833520" y="3855401"/>
            <a:ext cx="2520280" cy="1577568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A1B72AD4-2A6F-22DA-8C98-5CD3336F00D5}"/>
              </a:ext>
            </a:extLst>
          </p:cNvPr>
          <p:cNvSpPr/>
          <p:nvPr/>
        </p:nvSpPr>
        <p:spPr>
          <a:xfrm>
            <a:off x="10883348" y="4760843"/>
            <a:ext cx="470452" cy="178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4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1856</Words>
  <Application>Microsoft Macintosh PowerPoint</Application>
  <PresentationFormat>Bredbild</PresentationFormat>
  <Paragraphs>436</Paragraphs>
  <Slides>29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Formel</vt:lpstr>
      <vt:lpstr>Equation</vt:lpstr>
      <vt:lpstr>Diagram</vt:lpstr>
      <vt:lpstr>Reliability</vt:lpstr>
      <vt:lpstr>Learning Objectives</vt:lpstr>
      <vt:lpstr>Classical Test Theory (CTT)</vt:lpstr>
      <vt:lpstr>PowerPoint-presentation</vt:lpstr>
      <vt:lpstr>Reliability</vt:lpstr>
      <vt:lpstr>Internal consistency</vt:lpstr>
      <vt:lpstr>Cronbach’s coefficient alpha</vt:lpstr>
      <vt:lpstr>Cronbach’s coefficient alpha</vt:lpstr>
      <vt:lpstr>Alpha if item deleted</vt:lpstr>
      <vt:lpstr>Assumptions (Cronbach’s coefficient alpha)</vt:lpstr>
      <vt:lpstr>Additional methods</vt:lpstr>
      <vt:lpstr>Agreement/stability; Test-retest reliability</vt:lpstr>
      <vt:lpstr>Agreement/stability; Test-retest reliability</vt:lpstr>
      <vt:lpstr>Agreement/stability; Test-retest reliability</vt:lpstr>
      <vt:lpstr>Correlation:  Degree of linear covariation between two variables</vt:lpstr>
      <vt:lpstr>Correlation</vt:lpstr>
      <vt:lpstr>Intraclass correlation (ICC)</vt:lpstr>
      <vt:lpstr>PowerPoint-presentation</vt:lpstr>
      <vt:lpstr>Intraclass correlation (ICC)</vt:lpstr>
      <vt:lpstr>PowerPoint-presentation</vt:lpstr>
      <vt:lpstr>Categorical variables: Kappa</vt:lpstr>
      <vt:lpstr>Categorical variables: weighted Kappa</vt:lpstr>
      <vt:lpstr>Kappa</vt:lpstr>
      <vt:lpstr>PowerPoint-presentation</vt:lpstr>
      <vt:lpstr>Reliability vs. agreement</vt:lpstr>
      <vt:lpstr>Standard Error of Measurement (SEM)</vt:lpstr>
      <vt:lpstr>Standard Error of Measurement (SEM)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30</cp:revision>
  <dcterms:created xsi:type="dcterms:W3CDTF">2022-12-12T07:56:35Z</dcterms:created>
  <dcterms:modified xsi:type="dcterms:W3CDTF">2023-11-08T09:42:29Z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